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733" r:id="rId2"/>
    <p:sldId id="734" r:id="rId3"/>
    <p:sldId id="735" r:id="rId4"/>
    <p:sldId id="736" r:id="rId5"/>
    <p:sldId id="737" r:id="rId6"/>
    <p:sldId id="738" r:id="rId7"/>
    <p:sldId id="739" r:id="rId8"/>
    <p:sldId id="740" r:id="rId9"/>
    <p:sldId id="741" r:id="rId10"/>
    <p:sldId id="742" r:id="rId11"/>
    <p:sldId id="743" r:id="rId12"/>
    <p:sldId id="744" r:id="rId13"/>
    <p:sldId id="745" r:id="rId14"/>
    <p:sldId id="746" r:id="rId15"/>
    <p:sldId id="748" r:id="rId16"/>
    <p:sldId id="749" r:id="rId17"/>
    <p:sldId id="750" r:id="rId18"/>
    <p:sldId id="751" r:id="rId19"/>
    <p:sldId id="752" r:id="rId20"/>
    <p:sldId id="753" r:id="rId21"/>
    <p:sldId id="754" r:id="rId22"/>
    <p:sldId id="755" r:id="rId23"/>
    <p:sldId id="756" r:id="rId24"/>
    <p:sldId id="757" r:id="rId25"/>
    <p:sldId id="758" r:id="rId26"/>
    <p:sldId id="759" r:id="rId27"/>
    <p:sldId id="760" r:id="rId28"/>
    <p:sldId id="761" r:id="rId29"/>
    <p:sldId id="762" r:id="rId30"/>
    <p:sldId id="763" r:id="rId31"/>
    <p:sldId id="764" r:id="rId32"/>
    <p:sldId id="765" r:id="rId33"/>
    <p:sldId id="766" r:id="rId34"/>
    <p:sldId id="767" r:id="rId35"/>
    <p:sldId id="768" r:id="rId36"/>
    <p:sldId id="769" r:id="rId37"/>
    <p:sldId id="788" r:id="rId38"/>
    <p:sldId id="789" r:id="rId39"/>
    <p:sldId id="790" r:id="rId40"/>
    <p:sldId id="774" r:id="rId41"/>
    <p:sldId id="775" r:id="rId42"/>
    <p:sldId id="776" r:id="rId43"/>
    <p:sldId id="787" r:id="rId44"/>
    <p:sldId id="777" r:id="rId45"/>
    <p:sldId id="778" r:id="rId46"/>
    <p:sldId id="779" r:id="rId47"/>
    <p:sldId id="780" r:id="rId48"/>
    <p:sldId id="781" r:id="rId49"/>
    <p:sldId id="782" r:id="rId50"/>
    <p:sldId id="783" r:id="rId51"/>
    <p:sldId id="784" r:id="rId52"/>
    <p:sldId id="78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12" userDrawn="1">
          <p15:clr>
            <a:srgbClr val="A4A3A4"/>
          </p15:clr>
        </p15:guide>
        <p15:guide id="4" pos="7368" userDrawn="1">
          <p15:clr>
            <a:srgbClr val="A4A3A4"/>
          </p15:clr>
        </p15:guide>
        <p15:guide id="5" pos="5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2FF"/>
    <a:srgbClr val="125FB1"/>
    <a:srgbClr val="E1EDFA"/>
    <a:srgbClr val="44BCED"/>
    <a:srgbClr val="182F73"/>
    <a:srgbClr val="424242"/>
    <a:srgbClr val="105FAF"/>
    <a:srgbClr val="42BCEE"/>
    <a:srgbClr val="41C0B8"/>
    <a:srgbClr val="FE5E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25"/>
    <p:restoredTop sz="92662" autoAdjust="0"/>
  </p:normalViewPr>
  <p:slideViewPr>
    <p:cSldViewPr snapToGrid="0" snapToObjects="1" showGuides="1">
      <p:cViewPr varScale="1">
        <p:scale>
          <a:sx n="86" d="100"/>
          <a:sy n="86" d="100"/>
        </p:scale>
        <p:origin x="150" y="60"/>
      </p:cViewPr>
      <p:guideLst>
        <p:guide orient="horz" pos="2160"/>
        <p:guide pos="3840"/>
        <p:guide pos="312"/>
        <p:guide pos="7368"/>
        <p:guide pos="552"/>
      </p:guideLst>
    </p:cSldViewPr>
  </p:slideViewPr>
  <p:notesTextViewPr>
    <p:cViewPr>
      <p:scale>
        <a:sx n="1" d="1"/>
        <a:sy n="1" d="1"/>
      </p:scale>
      <p:origin x="0" y="0"/>
    </p:cViewPr>
  </p:notesTextViewPr>
  <p:sorterViewPr>
    <p:cViewPr>
      <p:scale>
        <a:sx n="150" d="100"/>
        <a:sy n="150" d="100"/>
      </p:scale>
      <p:origin x="0" y="0"/>
    </p:cViewPr>
  </p:sorterViewPr>
  <p:notesViewPr>
    <p:cSldViewPr snapToGrid="0" snapToObject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5E2BA0-FF1D-4806-B5AE-4B20C4285409}"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DEDF48-AF9E-4861-BB7B-26FD8235DEC3}" type="slidenum">
              <a:rPr lang="en-US" smtClean="0"/>
              <a:t>‹#›</a:t>
            </a:fld>
            <a:endParaRPr lang="en-US"/>
          </a:p>
        </p:txBody>
      </p:sp>
    </p:spTree>
    <p:extLst>
      <p:ext uri="{BB962C8B-B14F-4D97-AF65-F5344CB8AC3E}">
        <p14:creationId xmlns:p14="http://schemas.microsoft.com/office/powerpoint/2010/main" val="20489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96DA2-E575-4DA4-8D3F-D76A27DA77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180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2CCFC-CD0A-40E2-8527-5A88DDBA5C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975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EDF48-AF9E-4861-BB7B-26FD8235DEC3}" type="slidenum">
              <a:rPr lang="en-US" smtClean="0"/>
              <a:t>47</a:t>
            </a:fld>
            <a:endParaRPr lang="en-US"/>
          </a:p>
        </p:txBody>
      </p:sp>
    </p:spTree>
    <p:extLst>
      <p:ext uri="{BB962C8B-B14F-4D97-AF65-F5344CB8AC3E}">
        <p14:creationId xmlns:p14="http://schemas.microsoft.com/office/powerpoint/2010/main" val="2731672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2CCFC-CD0A-40E2-8527-5A88DDBA5C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295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96DA2-E575-4DA4-8D3F-D76A27DA7746}" type="slidenum">
              <a:rPr lang="en-US" smtClean="0"/>
              <a:t>52</a:t>
            </a:fld>
            <a:endParaRPr lang="en-US"/>
          </a:p>
        </p:txBody>
      </p:sp>
    </p:spTree>
    <p:extLst>
      <p:ext uri="{BB962C8B-B14F-4D97-AF65-F5344CB8AC3E}">
        <p14:creationId xmlns:p14="http://schemas.microsoft.com/office/powerpoint/2010/main" val="1710264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96DA2-E575-4DA4-8D3F-D76A27DA7746}" type="slidenum">
              <a:rPr lang="en-US" smtClean="0"/>
              <a:t>4</a:t>
            </a:fld>
            <a:endParaRPr lang="en-US"/>
          </a:p>
        </p:txBody>
      </p:sp>
    </p:spTree>
    <p:extLst>
      <p:ext uri="{BB962C8B-B14F-4D97-AF65-F5344CB8AC3E}">
        <p14:creationId xmlns:p14="http://schemas.microsoft.com/office/powerpoint/2010/main" val="362608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C7493-D784-49A8-9082-F2B374C94EA7}" type="slidenum">
              <a:rPr lang="en-US" smtClean="0"/>
              <a:t>9</a:t>
            </a:fld>
            <a:endParaRPr lang="en-US" dirty="0"/>
          </a:p>
        </p:txBody>
      </p:sp>
    </p:spTree>
    <p:extLst>
      <p:ext uri="{BB962C8B-B14F-4D97-AF65-F5344CB8AC3E}">
        <p14:creationId xmlns:p14="http://schemas.microsoft.com/office/powerpoint/2010/main" val="4264299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2CCFC-CD0A-40E2-8527-5A88DDBA5C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231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2CCFC-CD0A-40E2-8527-5A88DDBA5C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437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2CCFC-CD0A-40E2-8527-5A88DDBA5C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768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96DA2-E575-4DA4-8D3F-D76A27DA7746}" type="slidenum">
              <a:rPr lang="en-US" smtClean="0"/>
              <a:t>27</a:t>
            </a:fld>
            <a:endParaRPr lang="en-US"/>
          </a:p>
        </p:txBody>
      </p:sp>
    </p:spTree>
    <p:extLst>
      <p:ext uri="{BB962C8B-B14F-4D97-AF65-F5344CB8AC3E}">
        <p14:creationId xmlns:p14="http://schemas.microsoft.com/office/powerpoint/2010/main" val="74481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2CCFC-CD0A-40E2-8527-5A88DDBA5C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894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2CCFC-CD0A-40E2-8527-5A88DDBA5C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107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ft Imag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587A36-E9EC-B940-87D5-F079C61733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8210683" cy="6858000"/>
          </a:xfrm>
          <a:prstGeom prst="rect">
            <a:avLst/>
          </a:prstGeom>
        </p:spPr>
      </p:pic>
      <p:sp>
        <p:nvSpPr>
          <p:cNvPr id="6" name="Rectangle 5">
            <a:extLst>
              <a:ext uri="{FF2B5EF4-FFF2-40B4-BE49-F238E27FC236}">
                <a16:creationId xmlns:a16="http://schemas.microsoft.com/office/drawing/2014/main" id="{20BC3076-C356-2749-BB4E-BCCFC8427164}"/>
              </a:ext>
            </a:extLst>
          </p:cNvPr>
          <p:cNvSpPr/>
          <p:nvPr userDrawn="1"/>
        </p:nvSpPr>
        <p:spPr>
          <a:xfrm>
            <a:off x="5567680" y="0"/>
            <a:ext cx="6624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D81C083-8CB0-7243-9D05-B6FE3F546000}"/>
              </a:ext>
            </a:extLst>
          </p:cNvPr>
          <p:cNvSpPr/>
          <p:nvPr userDrawn="1"/>
        </p:nvSpPr>
        <p:spPr>
          <a:xfrm>
            <a:off x="-1" y="0"/>
            <a:ext cx="5567680"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4DC8069-6CD0-0C40-A37F-C2EB516A0E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93028" y="6231383"/>
            <a:ext cx="1385057" cy="375203"/>
          </a:xfrm>
          <a:prstGeom prst="rect">
            <a:avLst/>
          </a:prstGeom>
        </p:spPr>
      </p:pic>
    </p:spTree>
    <p:extLst>
      <p:ext uri="{BB962C8B-B14F-4D97-AF65-F5344CB8AC3E}">
        <p14:creationId xmlns:p14="http://schemas.microsoft.com/office/powerpoint/2010/main" val="133174606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1E9D07-05C2-0044-96C1-F4FCC15C26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4" name="Rectangle 3">
            <a:extLst>
              <a:ext uri="{FF2B5EF4-FFF2-40B4-BE49-F238E27FC236}">
                <a16:creationId xmlns:a16="http://schemas.microsoft.com/office/drawing/2014/main" id="{BAC6E707-7E36-9E4E-A3E7-3C474B5B73AD}"/>
              </a:ext>
            </a:extLst>
          </p:cNvPr>
          <p:cNvSpPr/>
          <p:nvPr userDrawn="1"/>
        </p:nvSpPr>
        <p:spPr>
          <a:xfrm>
            <a:off x="0" y="0"/>
            <a:ext cx="6096000"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E796197-1644-2A4C-B41A-2C266D628AD5}"/>
              </a:ext>
            </a:extLst>
          </p:cNvPr>
          <p:cNvCxnSpPr/>
          <p:nvPr userDrawn="1"/>
        </p:nvCxnSpPr>
        <p:spPr>
          <a:xfrm>
            <a:off x="495300" y="804420"/>
            <a:ext cx="11201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00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Gradient">
    <p:bg>
      <p:bgPr>
        <a:gradFill>
          <a:gsLst>
            <a:gs pos="0">
              <a:schemeClr val="accent5"/>
            </a:gs>
            <a:gs pos="100000">
              <a:schemeClr val="tx2"/>
            </a:gs>
          </a:gsLst>
          <a:lin ang="2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353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0919AE-82E6-D94B-93D9-22415D4ED7DD}"/>
              </a:ext>
            </a:extLst>
          </p:cNvPr>
          <p:cNvSpPr/>
          <p:nvPr userDrawn="1"/>
        </p:nvSpPr>
        <p:spPr>
          <a:xfrm>
            <a:off x="0" y="0"/>
            <a:ext cx="12183334" cy="6857999"/>
          </a:xfrm>
          <a:prstGeom prst="rect">
            <a:avLst/>
          </a:prstGeom>
          <a:gradFill flip="none" rotWithShape="1">
            <a:gsLst>
              <a:gs pos="0">
                <a:srgbClr val="084D92">
                  <a:alpha val="90000"/>
                </a:srgbClr>
              </a:gs>
              <a:gs pos="100000">
                <a:srgbClr val="002B50">
                  <a:alpha val="90000"/>
                </a:srgb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0343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Header + Tex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E3C33E-5370-8D4C-95B9-8FE2B18611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4800" y="6214593"/>
            <a:ext cx="1518310" cy="403551"/>
          </a:xfrm>
          <a:prstGeom prst="rect">
            <a:avLst/>
          </a:prstGeom>
        </p:spPr>
      </p:pic>
      <p:sp>
        <p:nvSpPr>
          <p:cNvPr id="22" name="Title 1">
            <a:extLst>
              <a:ext uri="{FF2B5EF4-FFF2-40B4-BE49-F238E27FC236}">
                <a16:creationId xmlns:a16="http://schemas.microsoft.com/office/drawing/2014/main" id="{96E0A17F-66B9-D947-9350-D7811DA3856F}"/>
              </a:ext>
            </a:extLst>
          </p:cNvPr>
          <p:cNvSpPr>
            <a:spLocks noGrp="1"/>
          </p:cNvSpPr>
          <p:nvPr>
            <p:ph type="title" hasCustomPrompt="1"/>
          </p:nvPr>
        </p:nvSpPr>
        <p:spPr>
          <a:xfrm>
            <a:off x="526473" y="629265"/>
            <a:ext cx="11132127" cy="796870"/>
          </a:xfrm>
        </p:spPr>
        <p:txBody>
          <a:bodyPr anchor="ctr">
            <a:normAutofit/>
          </a:bodyPr>
          <a:lstStyle>
            <a:lvl1pPr>
              <a:defRPr sz="3600" b="0" i="0">
                <a:solidFill>
                  <a:schemeClr val="bg2">
                    <a:lumMod val="25000"/>
                  </a:schemeClr>
                </a:solidFill>
                <a:latin typeface="+mj-lt"/>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23" name="Slide Number Placeholder 4">
            <a:extLst>
              <a:ext uri="{FF2B5EF4-FFF2-40B4-BE49-F238E27FC236}">
                <a16:creationId xmlns:a16="http://schemas.microsoft.com/office/drawing/2014/main" id="{E9577EC1-D686-C340-B36C-819BA884D215}"/>
              </a:ext>
            </a:extLst>
          </p:cNvPr>
          <p:cNvSpPr txBox="1">
            <a:spLocks/>
          </p:cNvSpPr>
          <p:nvPr userDrawn="1"/>
        </p:nvSpPr>
        <p:spPr>
          <a:xfrm>
            <a:off x="255639" y="6292706"/>
            <a:ext cx="472575" cy="246222"/>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70398B-0C9A-4509-BC8E-61E65A7DB617}" type="slidenum">
              <a:rPr lang="en-US" smtClean="0"/>
              <a:pPr/>
              <a:t>‹#›</a:t>
            </a:fld>
            <a:endParaRPr lang="en-US" dirty="0"/>
          </a:p>
        </p:txBody>
      </p:sp>
      <p:sp>
        <p:nvSpPr>
          <p:cNvPr id="24" name="Rectangle 23">
            <a:extLst>
              <a:ext uri="{FF2B5EF4-FFF2-40B4-BE49-F238E27FC236}">
                <a16:creationId xmlns:a16="http://schemas.microsoft.com/office/drawing/2014/main" id="{F2EB5F11-9092-E04F-AD57-5021541E4641}"/>
              </a:ext>
            </a:extLst>
          </p:cNvPr>
          <p:cNvSpPr/>
          <p:nvPr userDrawn="1"/>
        </p:nvSpPr>
        <p:spPr>
          <a:xfrm>
            <a:off x="728214" y="6244089"/>
            <a:ext cx="5581146" cy="369332"/>
          </a:xfrm>
          <a:prstGeom prst="rect">
            <a:avLst/>
          </a:prstGeom>
        </p:spPr>
        <p:txBody>
          <a:bodyPr wrap="square">
            <a:spAutoFit/>
          </a:bodyPr>
          <a:lstStyle/>
          <a:p>
            <a:r>
              <a:rPr lang="en-US" sz="900" b="1" i="0" spc="50" baseline="0" dirty="0">
                <a:solidFill>
                  <a:schemeClr val="bg2">
                    <a:lumMod val="50000"/>
                  </a:schemeClr>
                </a:solidFill>
                <a:latin typeface="+mn-lt"/>
                <a:ea typeface="Open Sans Semibold" panose="020B0606030504020204" pitchFamily="34" charset="0"/>
                <a:cs typeface="Open Sans Semibold" panose="020B0606030504020204" pitchFamily="34" charset="0"/>
              </a:rPr>
              <a:t>J6 AUDIT &amp; REIMBURSEMENT UPDATE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spc="50" baseline="0" dirty="0">
                <a:solidFill>
                  <a:schemeClr val="bg2">
                    <a:lumMod val="75000"/>
                  </a:schemeClr>
                </a:solidFill>
                <a:latin typeface="+mn-lt"/>
                <a:ea typeface="Open Sans" panose="020B0606030504020204" pitchFamily="34" charset="0"/>
                <a:cs typeface="Open Sans" panose="020B0606030504020204" pitchFamily="34" charset="0"/>
              </a:rPr>
              <a:t>COMPANY CONFIDENTIAL  |  FOR INTERNAL USE ONLY</a:t>
            </a:r>
          </a:p>
        </p:txBody>
      </p:sp>
      <p:cxnSp>
        <p:nvCxnSpPr>
          <p:cNvPr id="25" name="Straight Connector 24">
            <a:extLst>
              <a:ext uri="{FF2B5EF4-FFF2-40B4-BE49-F238E27FC236}">
                <a16:creationId xmlns:a16="http://schemas.microsoft.com/office/drawing/2014/main" id="{08B8FA94-2323-5B40-8BAF-C115B417BAC7}"/>
              </a:ext>
            </a:extLst>
          </p:cNvPr>
          <p:cNvCxnSpPr>
            <a:cxnSpLocks/>
          </p:cNvCxnSpPr>
          <p:nvPr userDrawn="1"/>
        </p:nvCxnSpPr>
        <p:spPr>
          <a:xfrm>
            <a:off x="734919" y="6273042"/>
            <a:ext cx="0" cy="296072"/>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2019B85-7559-3841-8525-CCE68BB15310}"/>
              </a:ext>
            </a:extLst>
          </p:cNvPr>
          <p:cNvSpPr/>
          <p:nvPr userDrawn="1"/>
        </p:nvSpPr>
        <p:spPr>
          <a:xfrm>
            <a:off x="2122" y="-1"/>
            <a:ext cx="12192000" cy="56488"/>
          </a:xfrm>
          <a:prstGeom prst="rect">
            <a:avLst/>
          </a:prstGeom>
          <a:gradFill>
            <a:gsLst>
              <a:gs pos="0">
                <a:srgbClr val="1C50AD"/>
              </a:gs>
              <a:gs pos="50000">
                <a:srgbClr val="1363D3"/>
              </a:gs>
              <a:gs pos="100000">
                <a:srgbClr val="007AFF"/>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849919"/>
      </p:ext>
    </p:extLst>
  </p:cSld>
  <p:clrMapOvr>
    <a:masterClrMapping/>
  </p:clrMapOvr>
  <p:extLst>
    <p:ext uri="{DCECCB84-F9BA-43D5-87BE-67443E8EF086}">
      <p15:sldGuideLst xmlns:p15="http://schemas.microsoft.com/office/powerpoint/2012/main">
        <p15:guide id="1" pos="3840">
          <p15:clr>
            <a:srgbClr val="FBAE40"/>
          </p15:clr>
        </p15:guide>
        <p15:guide id="2" pos="336">
          <p15:clr>
            <a:srgbClr val="FBAE40"/>
          </p15:clr>
        </p15:guide>
        <p15:guide id="3" pos="73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userDrawn="1">
  <p:cSld name="Title">
    <p:bg>
      <p:bgPr>
        <a:gradFill>
          <a:gsLst>
            <a:gs pos="100000">
              <a:srgbClr val="135DC7"/>
            </a:gs>
            <a:gs pos="0">
              <a:schemeClr val="accent3"/>
            </a:gs>
          </a:gsLst>
          <a:lin ang="3600000" scaled="0"/>
        </a:gra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F0497C32-4CC5-C54F-9CEB-2B277E5D43D4}"/>
              </a:ext>
            </a:extLst>
          </p:cNvPr>
          <p:cNvSpPr/>
          <p:nvPr userDrawn="1"/>
        </p:nvSpPr>
        <p:spPr>
          <a:xfrm>
            <a:off x="0" y="0"/>
            <a:ext cx="12183334" cy="6857999"/>
          </a:xfrm>
          <a:prstGeom prst="rect">
            <a:avLst/>
          </a:prstGeom>
          <a:gradFill flip="none" rotWithShape="1">
            <a:gsLst>
              <a:gs pos="0">
                <a:srgbClr val="084D92"/>
              </a:gs>
              <a:gs pos="100000">
                <a:srgbClr val="002B50"/>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750576"/>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er + Tex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E3C33E-5370-8D4C-95B9-8FE2B18611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6585" y="6277172"/>
            <a:ext cx="1393839" cy="370468"/>
          </a:xfrm>
          <a:prstGeom prst="rect">
            <a:avLst/>
          </a:prstGeom>
        </p:spPr>
      </p:pic>
      <p:sp>
        <p:nvSpPr>
          <p:cNvPr id="12" name="Text Placeholder 14">
            <a:extLst>
              <a:ext uri="{FF2B5EF4-FFF2-40B4-BE49-F238E27FC236}">
                <a16:creationId xmlns:a16="http://schemas.microsoft.com/office/drawing/2014/main" id="{A741F21D-E895-D34D-B396-1CAD31B279AE}"/>
              </a:ext>
            </a:extLst>
          </p:cNvPr>
          <p:cNvSpPr>
            <a:spLocks noGrp="1"/>
          </p:cNvSpPr>
          <p:nvPr>
            <p:ph type="body" sz="quarter" idx="14"/>
          </p:nvPr>
        </p:nvSpPr>
        <p:spPr>
          <a:xfrm>
            <a:off x="441552" y="1524000"/>
            <a:ext cx="11292135" cy="3889375"/>
          </a:xfrm>
          <a:prstGeom prst="rect">
            <a:avLst/>
          </a:prstGeom>
        </p:spPr>
        <p:txBody>
          <a:bodyPr/>
          <a:lstStyle>
            <a:lvl1pPr marL="228600" indent="-228600">
              <a:buFont typeface="Arial" panose="020B0604020202020204" pitchFamily="34" charset="0"/>
              <a:buChar char="•"/>
              <a:defRPr kumimoji="0" lang="en-US" sz="2400" b="0" i="0" u="none" strike="noStrike" kern="1200" cap="none" spc="0" normalizeH="0" baseline="0" dirty="0" smtClean="0">
                <a:ln>
                  <a:noFill/>
                </a:ln>
                <a:solidFill>
                  <a:schemeClr val="bg2">
                    <a:lumMod val="25000"/>
                  </a:schemeClr>
                </a:solidFill>
                <a:effectLst/>
                <a:uLnTx/>
                <a:uFillTx/>
                <a:latin typeface="Calibri"/>
                <a:ea typeface="+mn-ea"/>
                <a:cs typeface="+mn-cs"/>
              </a:defRPr>
            </a:lvl1pPr>
            <a:lvl2pPr marL="685800" indent="-228600">
              <a:buFont typeface="Arial" panose="020B0604020202020204" pitchFamily="34" charset="0"/>
              <a:buChar char="•"/>
              <a:defRPr kumimoji="0" lang="en-US" sz="2000" b="0" i="0" u="none" strike="noStrike" kern="1200" cap="none" spc="0" normalizeH="0" baseline="0" dirty="0" smtClean="0">
                <a:ln>
                  <a:noFill/>
                </a:ln>
                <a:solidFill>
                  <a:schemeClr val="bg2">
                    <a:lumMod val="25000"/>
                  </a:schemeClr>
                </a:solidFill>
                <a:effectLst/>
                <a:uLnTx/>
                <a:uFillTx/>
                <a:latin typeface="Calibri"/>
                <a:ea typeface="+mn-ea"/>
                <a:cs typeface="+mn-cs"/>
              </a:defRPr>
            </a:lvl2pPr>
            <a:lvl3pPr marL="1143000" indent="-228600">
              <a:buFont typeface="Arial" panose="020B0604020202020204" pitchFamily="34" charset="0"/>
              <a:buChar char="•"/>
              <a:defRPr kumimoji="0" lang="en-US" sz="1800" b="0" i="0" u="none" strike="noStrike" kern="1200" cap="none" spc="0" normalizeH="0" baseline="0" dirty="0" smtClean="0">
                <a:ln>
                  <a:noFill/>
                </a:ln>
                <a:solidFill>
                  <a:schemeClr val="bg2">
                    <a:lumMod val="25000"/>
                  </a:schemeClr>
                </a:solidFill>
                <a:effectLst/>
                <a:uLnTx/>
                <a:uFillTx/>
                <a:latin typeface="Calibri"/>
                <a:ea typeface="+mn-ea"/>
                <a:cs typeface="+mn-cs"/>
              </a:defRPr>
            </a:lvl3pPr>
            <a:lvl4pPr marL="1600200" indent="-228600">
              <a:buFont typeface="Arial" panose="020B0604020202020204" pitchFamily="34" charset="0"/>
              <a:buChar char="•"/>
              <a:defRPr kumimoji="0" lang="en-US" sz="1600" b="0" i="0" u="none" strike="noStrike" kern="1200" cap="none" spc="0" normalizeH="0" baseline="0" dirty="0" smtClean="0">
                <a:ln>
                  <a:noFill/>
                </a:ln>
                <a:solidFill>
                  <a:schemeClr val="bg2">
                    <a:lumMod val="25000"/>
                  </a:schemeClr>
                </a:solidFill>
                <a:effectLst/>
                <a:uLnTx/>
                <a:uFillTx/>
                <a:latin typeface="Calibri"/>
                <a:ea typeface="+mn-ea"/>
                <a:cs typeface="+mn-cs"/>
              </a:defRPr>
            </a:lvl4pPr>
            <a:lvl5pPr marL="2057400" indent="-228600">
              <a:buFont typeface="Arial" panose="020B0604020202020204" pitchFamily="34" charset="0"/>
              <a:buChar char="•"/>
              <a:defRPr kumimoji="0" lang="en-US" sz="1600" b="0" i="0" u="none" strike="noStrike" kern="1200" cap="none" spc="0" normalizeH="0" baseline="0" dirty="0">
                <a:ln>
                  <a:noFill/>
                </a:ln>
                <a:solidFill>
                  <a:schemeClr val="bg2">
                    <a:lumMod val="25000"/>
                  </a:schemeClr>
                </a:solidFill>
                <a:effectLst/>
                <a:uLnTx/>
                <a:uFillTx/>
                <a:latin typeface="Calibri"/>
                <a:ea typeface="+mn-ea"/>
                <a:cs typeface="+mn-cs"/>
              </a:defRPr>
            </a:lvl5pPr>
          </a:lstStyle>
          <a:p>
            <a:pPr lvl="0"/>
            <a:r>
              <a:rPr lang="en-US" dirty="0"/>
              <a:t>Click to edit Master text styles</a:t>
            </a:r>
          </a:p>
          <a:p>
            <a:pPr marL="682625" marR="0" lvl="1" indent="-225425"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Second level</a:t>
            </a:r>
          </a:p>
          <a:p>
            <a:pPr marL="1143000" marR="0" lvl="2" indent="-2286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dirty="0"/>
              <a:t>Third level</a:t>
            </a:r>
          </a:p>
          <a:p>
            <a:pPr marL="1600200" marR="0" lvl="3" indent="-2286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dirty="0"/>
              <a:t>Fourth level</a:t>
            </a:r>
          </a:p>
          <a:p>
            <a:pPr marL="2057400" marR="0" lvl="4"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Fifth level</a:t>
            </a:r>
          </a:p>
        </p:txBody>
      </p:sp>
      <p:sp>
        <p:nvSpPr>
          <p:cNvPr id="13" name="Text Placeholder 2">
            <a:extLst>
              <a:ext uri="{FF2B5EF4-FFF2-40B4-BE49-F238E27FC236}">
                <a16:creationId xmlns:a16="http://schemas.microsoft.com/office/drawing/2014/main" id="{19A4DD79-E072-9344-93EF-FE1A1774BB2F}"/>
              </a:ext>
            </a:extLst>
          </p:cNvPr>
          <p:cNvSpPr>
            <a:spLocks noGrp="1"/>
          </p:cNvSpPr>
          <p:nvPr>
            <p:ph type="body" sz="quarter" idx="13" hasCustomPrompt="1"/>
          </p:nvPr>
        </p:nvSpPr>
        <p:spPr>
          <a:xfrm>
            <a:off x="441552" y="512989"/>
            <a:ext cx="11292135" cy="841925"/>
          </a:xfrm>
          <a:prstGeom prst="rect">
            <a:avLst/>
          </a:prstGeom>
        </p:spPr>
        <p:txBody>
          <a:bodyPr/>
          <a:lstStyle>
            <a:lvl1pPr marL="0" indent="0">
              <a:buFontTx/>
              <a:buNone/>
              <a:defRPr kumimoji="0" lang="en-US" sz="3600" b="1" i="0" u="none" strike="noStrike" kern="1200" cap="none" spc="0" normalizeH="0" baseline="0" dirty="0" smtClean="0">
                <a:ln>
                  <a:noFill/>
                </a:ln>
                <a:solidFill>
                  <a:schemeClr val="bg2">
                    <a:lumMod val="10000"/>
                  </a:schemeClr>
                </a:solidFill>
                <a:effectLst/>
                <a:uLnTx/>
                <a:uFillTx/>
                <a:latin typeface="Calibri"/>
                <a:ea typeface="+mj-ea"/>
                <a:cs typeface="Arial" panose="020B0604020202020204" pitchFamily="34" charset="0"/>
              </a:defRPr>
            </a:lvl1pPr>
          </a:lstStyle>
          <a:p>
            <a:pPr lvl="0"/>
            <a:r>
              <a:rPr lang="en-US" dirty="0"/>
              <a:t>Click to add a header</a:t>
            </a:r>
          </a:p>
        </p:txBody>
      </p:sp>
      <p:sp>
        <p:nvSpPr>
          <p:cNvPr id="14" name="Slide Number Placeholder 3">
            <a:extLst>
              <a:ext uri="{FF2B5EF4-FFF2-40B4-BE49-F238E27FC236}">
                <a16:creationId xmlns:a16="http://schemas.microsoft.com/office/drawing/2014/main" id="{6750D6E8-19C6-8E43-8582-B902D2575C8B}"/>
              </a:ext>
            </a:extLst>
          </p:cNvPr>
          <p:cNvSpPr txBox="1">
            <a:spLocks/>
          </p:cNvSpPr>
          <p:nvPr userDrawn="1"/>
        </p:nvSpPr>
        <p:spPr>
          <a:xfrm>
            <a:off x="3255526" y="6408010"/>
            <a:ext cx="5666593" cy="225258"/>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lumMod val="65000"/>
                  </a:schemeClr>
                </a:solidFill>
                <a:latin typeface="Calibri" panose="020F0502020204030204" pitchFamily="34" charset="0"/>
                <a:ea typeface="Open Sans" panose="020B0606030504020204" pitchFamily="34" charset="0"/>
                <a:cs typeface="Calibri" panose="020F0502020204030204" pitchFamily="34" charset="0"/>
              </a:rPr>
              <a:t> COMPANY CONFIDENTIAL  |  FOR INTERNAL USE ONLY  |  DO NOT COPY </a:t>
            </a:r>
          </a:p>
        </p:txBody>
      </p:sp>
      <p:sp>
        <p:nvSpPr>
          <p:cNvPr id="16" name="Slide Number Placeholder 5">
            <a:extLst>
              <a:ext uri="{FF2B5EF4-FFF2-40B4-BE49-F238E27FC236}">
                <a16:creationId xmlns:a16="http://schemas.microsoft.com/office/drawing/2014/main" id="{E8FF5B6D-7FA0-5C46-99E0-FA7B824BE0BF}"/>
              </a:ext>
            </a:extLst>
          </p:cNvPr>
          <p:cNvSpPr>
            <a:spLocks noGrp="1"/>
          </p:cNvSpPr>
          <p:nvPr>
            <p:ph type="sldNum" sz="quarter" idx="12"/>
          </p:nvPr>
        </p:nvSpPr>
        <p:spPr>
          <a:xfrm>
            <a:off x="222636" y="6277175"/>
            <a:ext cx="473325" cy="365125"/>
          </a:xfrm>
        </p:spPr>
        <p:txBody>
          <a:bodyPr/>
          <a:lstStyle>
            <a:lvl1pPr algn="r">
              <a:defRPr sz="10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BA701EBD-7E88-4042-A5D8-95B6F7B94F2A}" type="slidenum">
              <a:rPr lang="en-US" smtClean="0"/>
              <a:pPr/>
              <a:t>‹#›</a:t>
            </a:fld>
            <a:endParaRPr lang="en-US" dirty="0"/>
          </a:p>
        </p:txBody>
      </p:sp>
      <p:sp>
        <p:nvSpPr>
          <p:cNvPr id="17" name="Rectangle 16">
            <a:extLst>
              <a:ext uri="{FF2B5EF4-FFF2-40B4-BE49-F238E27FC236}">
                <a16:creationId xmlns:a16="http://schemas.microsoft.com/office/drawing/2014/main" id="{63B59F95-F176-DB4C-8EBD-C12BDC01F65B}"/>
              </a:ext>
            </a:extLst>
          </p:cNvPr>
          <p:cNvSpPr/>
          <p:nvPr userDrawn="1"/>
        </p:nvSpPr>
        <p:spPr>
          <a:xfrm>
            <a:off x="709310" y="6284509"/>
            <a:ext cx="2034531" cy="400110"/>
          </a:xfrm>
          <a:prstGeom prst="rect">
            <a:avLst/>
          </a:prstGeom>
        </p:spPr>
        <p:txBody>
          <a:bodyPr wrap="none">
            <a:spAutoFit/>
          </a:bodyPr>
          <a:lstStyle/>
          <a:p>
            <a:pPr lvl="0"/>
            <a:r>
              <a:rPr lang="en-US" sz="1000" b="1" dirty="0">
                <a:solidFill>
                  <a:srgbClr val="1B75BC"/>
                </a:solidFill>
                <a:latin typeface="Calibri" panose="020F0502020204030204" pitchFamily="34" charset="0"/>
                <a:ea typeface="Open Sans" panose="020B0606030504020204" pitchFamily="34" charset="0"/>
                <a:cs typeface="Calibri" panose="020F0502020204030204" pitchFamily="34" charset="0"/>
              </a:rPr>
              <a:t>J6 Audit &amp; Reimbursement Update</a:t>
            </a:r>
          </a:p>
          <a:p>
            <a:pPr marL="0" marR="0" lvl="0" indent="0" algn="l" defTabSz="685817" rtl="0" eaLnBrk="1" fontAlgn="auto" latinLnBrk="0" hangingPunct="1">
              <a:lnSpc>
                <a:spcPct val="100000"/>
              </a:lnSpc>
              <a:spcBef>
                <a:spcPts val="0"/>
              </a:spcBef>
              <a:spcAft>
                <a:spcPts val="0"/>
              </a:spcAft>
              <a:buClrTx/>
              <a:buSzTx/>
              <a:buFontTx/>
              <a:buNone/>
              <a:tabLst/>
              <a:defRPr/>
            </a:pPr>
            <a:r>
              <a:rPr lang="en-US" sz="1000" b="0" dirty="0">
                <a:solidFill>
                  <a:schemeClr val="bg2">
                    <a:lumMod val="25000"/>
                  </a:schemeClr>
                </a:solidFill>
                <a:latin typeface="Calibri" panose="020F0502020204030204" pitchFamily="34" charset="0"/>
                <a:ea typeface="Open Sans" panose="020B0606030504020204" pitchFamily="34" charset="0"/>
                <a:cs typeface="Calibri" panose="020F0502020204030204" pitchFamily="34" charset="0"/>
              </a:rPr>
              <a:t>November</a:t>
            </a:r>
            <a:r>
              <a:rPr lang="en-US" sz="1000" b="0" baseline="0" dirty="0">
                <a:solidFill>
                  <a:schemeClr val="bg2">
                    <a:lumMod val="25000"/>
                  </a:schemeClr>
                </a:solidFill>
                <a:latin typeface="Calibri" panose="020F0502020204030204" pitchFamily="34" charset="0"/>
                <a:ea typeface="Open Sans" panose="020B0606030504020204" pitchFamily="34" charset="0"/>
                <a:cs typeface="Calibri" panose="020F0502020204030204" pitchFamily="34" charset="0"/>
              </a:rPr>
              <a:t> 4</a:t>
            </a:r>
            <a:r>
              <a:rPr lang="en-US" sz="1000" b="0" dirty="0">
                <a:solidFill>
                  <a:schemeClr val="bg2">
                    <a:lumMod val="25000"/>
                  </a:schemeClr>
                </a:solidFill>
                <a:latin typeface="Calibri" panose="020F0502020204030204" pitchFamily="34" charset="0"/>
                <a:ea typeface="Open Sans" panose="020B0606030504020204" pitchFamily="34" charset="0"/>
                <a:cs typeface="Calibri" panose="020F0502020204030204" pitchFamily="34" charset="0"/>
              </a:rPr>
              <a:t>, 2021</a:t>
            </a:r>
          </a:p>
        </p:txBody>
      </p:sp>
      <p:cxnSp>
        <p:nvCxnSpPr>
          <p:cNvPr id="18" name="Straight Connector 17">
            <a:extLst>
              <a:ext uri="{FF2B5EF4-FFF2-40B4-BE49-F238E27FC236}">
                <a16:creationId xmlns:a16="http://schemas.microsoft.com/office/drawing/2014/main" id="{A433B454-F2D9-F14E-B1CD-37142355C0F6}"/>
              </a:ext>
            </a:extLst>
          </p:cNvPr>
          <p:cNvCxnSpPr/>
          <p:nvPr userDrawn="1"/>
        </p:nvCxnSpPr>
        <p:spPr>
          <a:xfrm>
            <a:off x="702635" y="6294508"/>
            <a:ext cx="0" cy="338760"/>
          </a:xfrm>
          <a:prstGeom prst="line">
            <a:avLst/>
          </a:prstGeom>
          <a:ln w="12700">
            <a:solidFill>
              <a:srgbClr val="0D76BC"/>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02193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Image 2">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E0C3FF-9DF3-7A4F-9A93-5B3C6A77B6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871099" cy="6858000"/>
          </a:xfrm>
          <a:prstGeom prst="rect">
            <a:avLst/>
          </a:prstGeom>
        </p:spPr>
      </p:pic>
      <p:sp>
        <p:nvSpPr>
          <p:cNvPr id="8" name="Rectangle 7">
            <a:extLst>
              <a:ext uri="{FF2B5EF4-FFF2-40B4-BE49-F238E27FC236}">
                <a16:creationId xmlns:a16="http://schemas.microsoft.com/office/drawing/2014/main" id="{1949D6F3-5DFF-7D41-BA40-AB0BF147BFA1}"/>
              </a:ext>
            </a:extLst>
          </p:cNvPr>
          <p:cNvSpPr/>
          <p:nvPr userDrawn="1"/>
        </p:nvSpPr>
        <p:spPr>
          <a:xfrm>
            <a:off x="0" y="0"/>
            <a:ext cx="3871099"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1DB5FBC-A03C-9E4E-A66C-B868B1188C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93028" y="6231383"/>
            <a:ext cx="1385057" cy="375203"/>
          </a:xfrm>
          <a:prstGeom prst="rect">
            <a:avLst/>
          </a:prstGeom>
        </p:spPr>
      </p:pic>
    </p:spTree>
    <p:extLst>
      <p:ext uri="{BB962C8B-B14F-4D97-AF65-F5344CB8AC3E}">
        <p14:creationId xmlns:p14="http://schemas.microsoft.com/office/powerpoint/2010/main" val="74281270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Divid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028E07-5BEB-8C41-8C87-B72D5AF30C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5" name="Picture 4">
            <a:extLst>
              <a:ext uri="{FF2B5EF4-FFF2-40B4-BE49-F238E27FC236}">
                <a16:creationId xmlns:a16="http://schemas.microsoft.com/office/drawing/2014/main" id="{9D47EA05-9742-5C4B-9431-0F5068986F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79686" y="3320144"/>
            <a:ext cx="8138885" cy="8138885"/>
          </a:xfrm>
          <a:prstGeom prst="rect">
            <a:avLst/>
          </a:prstGeom>
        </p:spPr>
      </p:pic>
    </p:spTree>
    <p:extLst>
      <p:ext uri="{BB962C8B-B14F-4D97-AF65-F5344CB8AC3E}">
        <p14:creationId xmlns:p14="http://schemas.microsoft.com/office/powerpoint/2010/main" val="3562793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A01D-94D6-3E4B-BC36-D5D04F196A50}"/>
              </a:ext>
            </a:extLst>
          </p:cNvPr>
          <p:cNvSpPr>
            <a:spLocks noGrp="1"/>
          </p:cNvSpPr>
          <p:nvPr>
            <p:ph type="title" hasCustomPrompt="1"/>
          </p:nvPr>
        </p:nvSpPr>
        <p:spPr>
          <a:xfrm>
            <a:off x="495994" y="517505"/>
            <a:ext cx="11208326" cy="483981"/>
          </a:xfrm>
        </p:spPr>
        <p:txBody>
          <a:bodyPr anchor="ctr">
            <a:noAutofit/>
          </a:bodyPr>
          <a:lstStyle>
            <a:lvl1pPr>
              <a:lnSpc>
                <a:spcPts val="3900"/>
              </a:lnSpc>
              <a:defRPr sz="3600" b="0" i="0">
                <a:solidFill>
                  <a:srgbClr val="424242"/>
                </a:solidFill>
                <a:latin typeface="Volte Medium" pitchFamily="2" charset="77"/>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15" name="Slide Number Placeholder 4">
            <a:extLst>
              <a:ext uri="{FF2B5EF4-FFF2-40B4-BE49-F238E27FC236}">
                <a16:creationId xmlns:a16="http://schemas.microsoft.com/office/drawing/2014/main" id="{5556385D-8DA1-FA4F-8DA7-D0E325CCD919}"/>
              </a:ext>
            </a:extLst>
          </p:cNvPr>
          <p:cNvSpPr>
            <a:spLocks noGrp="1"/>
          </p:cNvSpPr>
          <p:nvPr>
            <p:ph type="sldNum" sz="quarter" idx="12"/>
          </p:nvPr>
        </p:nvSpPr>
        <p:spPr>
          <a:xfrm>
            <a:off x="11358880" y="6323905"/>
            <a:ext cx="335280" cy="246222"/>
          </a:xfrm>
          <a:prstGeom prst="rect">
            <a:avLst/>
          </a:prstGeom>
        </p:spPr>
        <p:txBody>
          <a:bodyPr rIns="0"/>
          <a:lstStyle>
            <a:lvl1pPr algn="r">
              <a:defRPr sz="1100" b="0" i="0">
                <a:solidFill>
                  <a:schemeClr val="bg1">
                    <a:lumMod val="65000"/>
                  </a:schemeClr>
                </a:solidFill>
                <a:latin typeface="Volte" pitchFamily="2" charset="77"/>
                <a:ea typeface="Open Sans" panose="020B0606030504020204" pitchFamily="34" charset="0"/>
                <a:cs typeface="Open Sans" panose="020B0606030504020204" pitchFamily="34" charset="0"/>
              </a:defRPr>
            </a:lvl1pPr>
          </a:lstStyle>
          <a:p>
            <a:fld id="{8970398B-0C9A-4509-BC8E-61E65A7DB617}" type="slidenum">
              <a:rPr lang="en-US" smtClean="0"/>
              <a:pPr/>
              <a:t>‹#›</a:t>
            </a:fld>
            <a:endParaRPr lang="en-US" dirty="0"/>
          </a:p>
        </p:txBody>
      </p:sp>
      <p:cxnSp>
        <p:nvCxnSpPr>
          <p:cNvPr id="11" name="Straight Connector 10">
            <a:extLst>
              <a:ext uri="{FF2B5EF4-FFF2-40B4-BE49-F238E27FC236}">
                <a16:creationId xmlns:a16="http://schemas.microsoft.com/office/drawing/2014/main" id="{B65A1A54-45CF-BD44-9619-ACD89347F24B}"/>
              </a:ext>
            </a:extLst>
          </p:cNvPr>
          <p:cNvCxnSpPr>
            <a:cxnSpLocks/>
          </p:cNvCxnSpPr>
          <p:nvPr userDrawn="1"/>
        </p:nvCxnSpPr>
        <p:spPr>
          <a:xfrm>
            <a:off x="11419840" y="6293425"/>
            <a:ext cx="0" cy="313161"/>
          </a:xfrm>
          <a:prstGeom prst="line">
            <a:avLst/>
          </a:prstGeom>
          <a:ln w="15875" cap="rnd">
            <a:solidFill>
              <a:srgbClr val="125FB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65F4B0C-5FCB-D747-9B2C-177E5BFE415E}"/>
              </a:ext>
            </a:extLst>
          </p:cNvPr>
          <p:cNvSpPr/>
          <p:nvPr userDrawn="1"/>
        </p:nvSpPr>
        <p:spPr>
          <a:xfrm>
            <a:off x="7447280" y="6224679"/>
            <a:ext cx="3891280" cy="490519"/>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sz="900" b="0" i="0" spc="0" baseline="0" dirty="0" smtClean="0">
                <a:solidFill>
                  <a:schemeClr val="accent5"/>
                </a:solidFill>
                <a:latin typeface="Volte Medium" pitchFamily="2" charset="77"/>
                <a:ea typeface="Open Sans Semibold" panose="020B0606030504020204" pitchFamily="34" charset="0"/>
                <a:cs typeface="Open Sans Semibold" panose="020B0606030504020204" pitchFamily="34" charset="0"/>
              </a:rPr>
              <a:t>MN HFMA Reimbursement Conference</a:t>
            </a:r>
          </a:p>
          <a:p>
            <a:pPr marL="0" marR="0" lvl="0" indent="0" algn="r" defTabSz="914400" rtl="0" eaLnBrk="1" fontAlgn="auto" latinLnBrk="0" hangingPunct="1">
              <a:lnSpc>
                <a:spcPct val="150000"/>
              </a:lnSpc>
              <a:spcBef>
                <a:spcPts val="0"/>
              </a:spcBef>
              <a:spcAft>
                <a:spcPts val="0"/>
              </a:spcAft>
              <a:buClrTx/>
              <a:buSzTx/>
              <a:buFontTx/>
              <a:buNone/>
              <a:tabLst/>
              <a:defRPr/>
            </a:pPr>
            <a:r>
              <a:rPr lang="en-US" sz="900" b="0" i="0" spc="0" baseline="0" dirty="0" smtClean="0">
                <a:solidFill>
                  <a:schemeClr val="accent5"/>
                </a:solidFill>
                <a:latin typeface="Volte Medium" pitchFamily="2" charset="77"/>
                <a:ea typeface="Open Sans" panose="020B0606030504020204" pitchFamily="34" charset="0"/>
                <a:cs typeface="Open Sans" panose="020B0606030504020204" pitchFamily="34" charset="0"/>
              </a:rPr>
              <a:t>November 3, 2022</a:t>
            </a:r>
            <a:endParaRPr lang="en-US" sz="700" b="0" i="0" spc="0" baseline="0" dirty="0">
              <a:solidFill>
                <a:schemeClr val="bg1">
                  <a:lumMod val="65000"/>
                </a:schemeClr>
              </a:solidFill>
              <a:latin typeface="Volte Medium" pitchFamily="2" charset="77"/>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CD6B5925-9683-C544-8344-00F2FB655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5993" y="6231383"/>
            <a:ext cx="1385057" cy="375203"/>
          </a:xfrm>
          <a:prstGeom prst="rect">
            <a:avLst/>
          </a:prstGeom>
        </p:spPr>
      </p:pic>
    </p:spTree>
    <p:extLst>
      <p:ext uri="{BB962C8B-B14F-4D97-AF65-F5344CB8AC3E}">
        <p14:creationId xmlns:p14="http://schemas.microsoft.com/office/powerpoint/2010/main" val="41629291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guide id="2" pos="312">
          <p15:clr>
            <a:srgbClr val="FBAE40"/>
          </p15:clr>
        </p15:guide>
        <p15:guide id="3" pos="7368">
          <p15:clr>
            <a:srgbClr val="FBAE40"/>
          </p15:clr>
        </p15:guide>
        <p15:guide id="4" orient="horz" pos="2160" userDrawn="1">
          <p15:clr>
            <a:srgbClr val="FBAE40"/>
          </p15:clr>
        </p15:guide>
        <p15:guide id="5" orient="horz" pos="312" userDrawn="1">
          <p15:clr>
            <a:srgbClr val="FBAE40"/>
          </p15:clr>
        </p15:guide>
        <p15:guide id="6" orient="horz" pos="39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15" name="Slide Number Placeholder 4">
            <a:extLst>
              <a:ext uri="{FF2B5EF4-FFF2-40B4-BE49-F238E27FC236}">
                <a16:creationId xmlns:a16="http://schemas.microsoft.com/office/drawing/2014/main" id="{5556385D-8DA1-FA4F-8DA7-D0E325CCD919}"/>
              </a:ext>
            </a:extLst>
          </p:cNvPr>
          <p:cNvSpPr>
            <a:spLocks noGrp="1"/>
          </p:cNvSpPr>
          <p:nvPr>
            <p:ph type="sldNum" sz="quarter" idx="12"/>
          </p:nvPr>
        </p:nvSpPr>
        <p:spPr>
          <a:xfrm>
            <a:off x="11358880" y="6323905"/>
            <a:ext cx="335280" cy="246222"/>
          </a:xfrm>
          <a:prstGeom prst="rect">
            <a:avLst/>
          </a:prstGeom>
        </p:spPr>
        <p:txBody>
          <a:bodyPr rIns="0"/>
          <a:lstStyle>
            <a:lvl1pPr>
              <a:defRPr sz="1100" b="0" i="0">
                <a:solidFill>
                  <a:schemeClr val="bg1">
                    <a:lumMod val="65000"/>
                  </a:schemeClr>
                </a:solidFill>
                <a:latin typeface="Volte" pitchFamily="2" charset="77"/>
                <a:ea typeface="Open Sans" panose="020B0606030504020204" pitchFamily="34" charset="0"/>
                <a:cs typeface="Open Sans" panose="020B0606030504020204" pitchFamily="34" charset="0"/>
              </a:defRPr>
            </a:lvl1pPr>
          </a:lstStyle>
          <a:p>
            <a:fld id="{8970398B-0C9A-4509-BC8E-61E65A7DB617}" type="slidenum">
              <a:rPr lang="en-US" smtClean="0"/>
              <a:pPr/>
              <a:t>‹#›</a:t>
            </a:fld>
            <a:endParaRPr lang="en-US" dirty="0"/>
          </a:p>
        </p:txBody>
      </p:sp>
      <p:cxnSp>
        <p:nvCxnSpPr>
          <p:cNvPr id="11" name="Straight Connector 10">
            <a:extLst>
              <a:ext uri="{FF2B5EF4-FFF2-40B4-BE49-F238E27FC236}">
                <a16:creationId xmlns:a16="http://schemas.microsoft.com/office/drawing/2014/main" id="{B65A1A54-45CF-BD44-9619-ACD89347F24B}"/>
              </a:ext>
            </a:extLst>
          </p:cNvPr>
          <p:cNvCxnSpPr>
            <a:cxnSpLocks/>
          </p:cNvCxnSpPr>
          <p:nvPr userDrawn="1"/>
        </p:nvCxnSpPr>
        <p:spPr>
          <a:xfrm>
            <a:off x="11419840" y="6293425"/>
            <a:ext cx="0" cy="313161"/>
          </a:xfrm>
          <a:prstGeom prst="line">
            <a:avLst/>
          </a:prstGeom>
          <a:ln w="15875" cap="rnd">
            <a:solidFill>
              <a:srgbClr val="125FB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65F4B0C-5FCB-D747-9B2C-177E5BFE415E}"/>
              </a:ext>
            </a:extLst>
          </p:cNvPr>
          <p:cNvSpPr/>
          <p:nvPr userDrawn="1"/>
        </p:nvSpPr>
        <p:spPr>
          <a:xfrm>
            <a:off x="7447280" y="6224679"/>
            <a:ext cx="3891280" cy="444674"/>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sz="900" b="0" i="0" spc="0" baseline="0" dirty="0">
                <a:solidFill>
                  <a:schemeClr val="bg2">
                    <a:lumMod val="50000"/>
                  </a:schemeClr>
                </a:solidFill>
                <a:latin typeface="Volte Medium" pitchFamily="2" charset="77"/>
                <a:ea typeface="Open Sans Semibold" panose="020B0606030504020204" pitchFamily="34" charset="0"/>
                <a:cs typeface="Open Sans Semibold" panose="020B0606030504020204" pitchFamily="34" charset="0"/>
              </a:rPr>
              <a:t>Edit Master Slide to add title of presentation here</a:t>
            </a:r>
            <a:endParaRPr lang="en-US" sz="900" b="0" i="0" spc="0" baseline="0" dirty="0">
              <a:solidFill>
                <a:schemeClr val="bg1">
                  <a:lumMod val="65000"/>
                </a:schemeClr>
              </a:solidFill>
              <a:latin typeface="Volte Medium" pitchFamily="2" charset="77"/>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50000"/>
              </a:lnSpc>
              <a:spcBef>
                <a:spcPts val="0"/>
              </a:spcBef>
              <a:spcAft>
                <a:spcPts val="0"/>
              </a:spcAft>
              <a:buClrTx/>
              <a:buSzTx/>
              <a:buFontTx/>
              <a:buNone/>
              <a:tabLst/>
              <a:defRPr/>
            </a:pPr>
            <a:r>
              <a:rPr lang="en-US" sz="700" b="0" i="0" spc="0" baseline="0" dirty="0">
                <a:solidFill>
                  <a:schemeClr val="bg1">
                    <a:lumMod val="65000"/>
                  </a:schemeClr>
                </a:solidFill>
                <a:latin typeface="Volte Medium" pitchFamily="2" charset="77"/>
                <a:ea typeface="Open Sans" panose="020B0606030504020204" pitchFamily="34" charset="0"/>
                <a:cs typeface="Open Sans" panose="020B0606030504020204" pitchFamily="34" charset="0"/>
              </a:rPr>
              <a:t>COMPANY CONFIDENTIAL  |  FOR INTERNAL USE ONLY</a:t>
            </a:r>
          </a:p>
        </p:txBody>
      </p:sp>
      <p:pic>
        <p:nvPicPr>
          <p:cNvPr id="10" name="Picture 9">
            <a:extLst>
              <a:ext uri="{FF2B5EF4-FFF2-40B4-BE49-F238E27FC236}">
                <a16:creationId xmlns:a16="http://schemas.microsoft.com/office/drawing/2014/main" id="{CD6B5925-9683-C544-8344-00F2FB655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5993" y="6231383"/>
            <a:ext cx="1385057" cy="375203"/>
          </a:xfrm>
          <a:prstGeom prst="rect">
            <a:avLst/>
          </a:prstGeom>
        </p:spPr>
      </p:pic>
      <p:pic>
        <p:nvPicPr>
          <p:cNvPr id="8" name="Picture 7">
            <a:extLst>
              <a:ext uri="{FF2B5EF4-FFF2-40B4-BE49-F238E27FC236}">
                <a16:creationId xmlns:a16="http://schemas.microsoft.com/office/drawing/2014/main" id="{3D3DEE90-ADB2-A24E-8BFA-032AC105951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12" name="Rectangle 11">
            <a:extLst>
              <a:ext uri="{FF2B5EF4-FFF2-40B4-BE49-F238E27FC236}">
                <a16:creationId xmlns:a16="http://schemas.microsoft.com/office/drawing/2014/main" id="{C65F0A11-5CE9-AE4F-B4B7-BB8C8719C014}"/>
              </a:ext>
            </a:extLst>
          </p:cNvPr>
          <p:cNvSpPr/>
          <p:nvPr userDrawn="1"/>
        </p:nvSpPr>
        <p:spPr>
          <a:xfrm>
            <a:off x="6096000" y="0"/>
            <a:ext cx="6096000" cy="6858000"/>
          </a:xfrm>
          <a:prstGeom prst="rect">
            <a:avLst/>
          </a:prstGeom>
          <a:solidFill>
            <a:srgbClr val="182F7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DF3FD6D-82FA-474F-A885-4871C0C90404}"/>
              </a:ext>
            </a:extLst>
          </p:cNvPr>
          <p:cNvPicPr>
            <a:picLocks noChangeAspect="1"/>
          </p:cNvPicPr>
          <p:nvPr userDrawn="1"/>
        </p:nvPicPr>
        <p:blipFill>
          <a:blip r:embed="rId4"/>
          <a:stretch>
            <a:fillRect/>
          </a:stretch>
        </p:blipFill>
        <p:spPr>
          <a:xfrm rot="13500000">
            <a:off x="9346314" y="-2933701"/>
            <a:ext cx="5431373" cy="6858000"/>
          </a:xfrm>
          <a:prstGeom prst="rect">
            <a:avLst/>
          </a:prstGeom>
        </p:spPr>
      </p:pic>
      <p:cxnSp>
        <p:nvCxnSpPr>
          <p:cNvPr id="13" name="Straight Connector 12">
            <a:extLst>
              <a:ext uri="{FF2B5EF4-FFF2-40B4-BE49-F238E27FC236}">
                <a16:creationId xmlns:a16="http://schemas.microsoft.com/office/drawing/2014/main" id="{43AFDDDD-2ADA-844B-B2B7-54E0F0C2C346}"/>
              </a:ext>
            </a:extLst>
          </p:cNvPr>
          <p:cNvCxnSpPr>
            <a:cxnSpLocks/>
          </p:cNvCxnSpPr>
          <p:nvPr userDrawn="1"/>
        </p:nvCxnSpPr>
        <p:spPr>
          <a:xfrm>
            <a:off x="6070601" y="804420"/>
            <a:ext cx="56260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223282"/>
      </p:ext>
    </p:extLst>
  </p:cSld>
  <p:clrMapOvr>
    <a:masterClrMapping/>
  </p:clrMapOvr>
  <p:extLst mod="1">
    <p:ext uri="{DCECCB84-F9BA-43D5-87BE-67443E8EF086}">
      <p15:sldGuideLst xmlns:p15="http://schemas.microsoft.com/office/powerpoint/2012/main">
        <p15:guide id="1" pos="3840">
          <p15:clr>
            <a:srgbClr val="FBAE40"/>
          </p15:clr>
        </p15:guide>
        <p15:guide id="2" pos="312">
          <p15:clr>
            <a:srgbClr val="FBAE40"/>
          </p15:clr>
        </p15:guide>
        <p15:guide id="3" pos="7368">
          <p15:clr>
            <a:srgbClr val="FBAE40"/>
          </p15:clr>
        </p15:guide>
        <p15:guide id="4" orient="horz" pos="2160">
          <p15:clr>
            <a:srgbClr val="FBAE40"/>
          </p15:clr>
        </p15:guide>
        <p15:guide id="5" orient="horz" pos="312">
          <p15:clr>
            <a:srgbClr val="FBAE40"/>
          </p15:clr>
        </p15:guide>
        <p15:guide id="6" orient="horz" pos="39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Imag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14F508-1436-9E4E-8517-1A7C24CBC5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121399" cy="6858000"/>
          </a:xfrm>
          <a:prstGeom prst="rect">
            <a:avLst/>
          </a:prstGeom>
        </p:spPr>
      </p:pic>
      <p:pic>
        <p:nvPicPr>
          <p:cNvPr id="10" name="Picture 9">
            <a:extLst>
              <a:ext uri="{FF2B5EF4-FFF2-40B4-BE49-F238E27FC236}">
                <a16:creationId xmlns:a16="http://schemas.microsoft.com/office/drawing/2014/main" id="{CD6B5925-9683-C544-8344-00F2FB65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5993" y="6231383"/>
            <a:ext cx="1385057" cy="375203"/>
          </a:xfrm>
          <a:prstGeom prst="rect">
            <a:avLst/>
          </a:prstGeom>
        </p:spPr>
      </p:pic>
      <p:sp>
        <p:nvSpPr>
          <p:cNvPr id="12" name="Rectangle 11">
            <a:extLst>
              <a:ext uri="{FF2B5EF4-FFF2-40B4-BE49-F238E27FC236}">
                <a16:creationId xmlns:a16="http://schemas.microsoft.com/office/drawing/2014/main" id="{C65F0A11-5CE9-AE4F-B4B7-BB8C8719C014}"/>
              </a:ext>
            </a:extLst>
          </p:cNvPr>
          <p:cNvSpPr/>
          <p:nvPr userDrawn="1"/>
        </p:nvSpPr>
        <p:spPr>
          <a:xfrm>
            <a:off x="6096000" y="-692"/>
            <a:ext cx="6121399" cy="6858000"/>
          </a:xfrm>
          <a:prstGeom prst="rect">
            <a:avLst/>
          </a:prstGeom>
          <a:solidFill>
            <a:srgbClr val="182F7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DF3FD6D-82FA-474F-A885-4871C0C90404}"/>
              </a:ext>
            </a:extLst>
          </p:cNvPr>
          <p:cNvPicPr>
            <a:picLocks noChangeAspect="1"/>
          </p:cNvPicPr>
          <p:nvPr userDrawn="1"/>
        </p:nvPicPr>
        <p:blipFill>
          <a:blip r:embed="rId4"/>
          <a:stretch>
            <a:fillRect/>
          </a:stretch>
        </p:blipFill>
        <p:spPr>
          <a:xfrm rot="13500000">
            <a:off x="9346314" y="-2933701"/>
            <a:ext cx="5431373" cy="6858000"/>
          </a:xfrm>
          <a:prstGeom prst="rect">
            <a:avLst/>
          </a:prstGeom>
        </p:spPr>
      </p:pic>
      <p:cxnSp>
        <p:nvCxnSpPr>
          <p:cNvPr id="13" name="Straight Connector 12">
            <a:extLst>
              <a:ext uri="{FF2B5EF4-FFF2-40B4-BE49-F238E27FC236}">
                <a16:creationId xmlns:a16="http://schemas.microsoft.com/office/drawing/2014/main" id="{43AFDDDD-2ADA-844B-B2B7-54E0F0C2C346}"/>
              </a:ext>
            </a:extLst>
          </p:cNvPr>
          <p:cNvCxnSpPr>
            <a:cxnSpLocks/>
          </p:cNvCxnSpPr>
          <p:nvPr userDrawn="1"/>
        </p:nvCxnSpPr>
        <p:spPr>
          <a:xfrm>
            <a:off x="6070601" y="804420"/>
            <a:ext cx="56260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850648"/>
      </p:ext>
    </p:extLst>
  </p:cSld>
  <p:clrMapOvr>
    <a:masterClrMapping/>
  </p:clrMapOvr>
  <p:extLst mod="1">
    <p:ext uri="{DCECCB84-F9BA-43D5-87BE-67443E8EF086}">
      <p15:sldGuideLst xmlns:p15="http://schemas.microsoft.com/office/powerpoint/2012/main">
        <p15:guide id="1" pos="3840">
          <p15:clr>
            <a:srgbClr val="FBAE40"/>
          </p15:clr>
        </p15:guide>
        <p15:guide id="2" pos="312">
          <p15:clr>
            <a:srgbClr val="FBAE40"/>
          </p15:clr>
        </p15:guide>
        <p15:guide id="3" pos="7368">
          <p15:clr>
            <a:srgbClr val="FBAE40"/>
          </p15:clr>
        </p15:guide>
        <p15:guide id="4" orient="horz" pos="2160">
          <p15:clr>
            <a:srgbClr val="FBAE40"/>
          </p15:clr>
        </p15:guide>
        <p15:guide id="5" orient="horz" pos="312">
          <p15:clr>
            <a:srgbClr val="FBAE40"/>
          </p15:clr>
        </p15:guide>
        <p15:guide id="6" orient="horz" pos="39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2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p Image">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6DA798-B208-1946-B961-E0A353EF59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4385180"/>
          </a:xfrm>
          <a:prstGeom prst="rect">
            <a:avLst/>
          </a:prstGeom>
        </p:spPr>
      </p:pic>
      <p:sp>
        <p:nvSpPr>
          <p:cNvPr id="3" name="Rectangle 2">
            <a:extLst>
              <a:ext uri="{FF2B5EF4-FFF2-40B4-BE49-F238E27FC236}">
                <a16:creationId xmlns:a16="http://schemas.microsoft.com/office/drawing/2014/main" id="{E0EB7C26-5D07-7D47-A0AD-633AE26526C9}"/>
              </a:ext>
            </a:extLst>
          </p:cNvPr>
          <p:cNvSpPr/>
          <p:nvPr userDrawn="1"/>
        </p:nvSpPr>
        <p:spPr>
          <a:xfrm>
            <a:off x="0" y="0"/>
            <a:ext cx="12192000" cy="4385180"/>
          </a:xfrm>
          <a:prstGeom prst="rect">
            <a:avLst/>
          </a:prstGeo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667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p Image 2">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35CDCE-AC70-F842-995F-D5BAEDEF26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3410372"/>
          </a:xfrm>
          <a:prstGeom prst="rect">
            <a:avLst/>
          </a:prstGeom>
        </p:spPr>
      </p:pic>
      <p:sp>
        <p:nvSpPr>
          <p:cNvPr id="5" name="Rectangle 4">
            <a:extLst>
              <a:ext uri="{FF2B5EF4-FFF2-40B4-BE49-F238E27FC236}">
                <a16:creationId xmlns:a16="http://schemas.microsoft.com/office/drawing/2014/main" id="{65A48D36-74BD-5D41-8C36-BD69775C27AD}"/>
              </a:ext>
            </a:extLst>
          </p:cNvPr>
          <p:cNvSpPr/>
          <p:nvPr userDrawn="1"/>
        </p:nvSpPr>
        <p:spPr>
          <a:xfrm>
            <a:off x="0" y="0"/>
            <a:ext cx="12192000" cy="3410372"/>
          </a:xfrm>
          <a:prstGeom prst="rect">
            <a:avLst/>
          </a:prstGeo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3875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2EFA45-57D9-9741-B44A-BF15D3D65A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844D11-DC65-D641-852C-4FADA2C22D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9009775"/>
      </p:ext>
    </p:extLst>
  </p:cSld>
  <p:clrMap bg1="lt1" tx1="dk1" bg2="lt2" tx2="dk2" accent1="accent1" accent2="accent2" accent3="accent3" accent4="accent4" accent5="accent5" accent6="accent6" hlink="hlink" folHlink="folHlink"/>
  <p:sldLayoutIdLst>
    <p:sldLayoutId id="2147483669" r:id="rId1"/>
    <p:sldLayoutId id="2147483695" r:id="rId2"/>
    <p:sldLayoutId id="2147483665" r:id="rId3"/>
    <p:sldLayoutId id="2147483686" r:id="rId4"/>
    <p:sldLayoutId id="2147483689" r:id="rId5"/>
    <p:sldLayoutId id="2147483692" r:id="rId6"/>
    <p:sldLayoutId id="2147483655" r:id="rId7"/>
    <p:sldLayoutId id="2147483693" r:id="rId8"/>
    <p:sldLayoutId id="2147483694" r:id="rId9"/>
    <p:sldLayoutId id="2147483690" r:id="rId10"/>
    <p:sldLayoutId id="2147483685" r:id="rId11"/>
    <p:sldLayoutId id="2147483696" r:id="rId12"/>
    <p:sldLayoutId id="2147483697" r:id="rId13"/>
    <p:sldLayoutId id="2147483698" r:id="rId14"/>
    <p:sldLayoutId id="2147483699" r:id="rId15"/>
  </p:sldLayoutIdLst>
  <p:txStyles>
    <p:titleStyle>
      <a:lvl1pPr algn="l" defTabSz="914400" rtl="0" eaLnBrk="1" latinLnBrk="0" hangingPunct="1">
        <a:lnSpc>
          <a:spcPct val="90000"/>
        </a:lnSpc>
        <a:spcBef>
          <a:spcPct val="0"/>
        </a:spcBef>
        <a:buNone/>
        <a:defRPr sz="4400" b="0" i="0" kern="1200">
          <a:solidFill>
            <a:srgbClr val="105FAF"/>
          </a:solidFill>
          <a:latin typeface="Volte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olte"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olte"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olte"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olte"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olte"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mailto:j6A.ers.requests@anthem.com"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www.cms.gov/"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mailto:ARConnex@Anthem.com"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s://www.cms.gov/medicaremedicare-fee-service-paymentacuteinpatientppswage-index-files/2019-occupational-mix-survey-hospital-reporting-form-cms-10079-wage-index-beginning-fy-2022"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mailto:cost.report.reopenings@anthem.com" TargetMode="External"/><Relationship Id="rId2" Type="http://schemas.openxmlformats.org/officeDocument/2006/relationships/hyperlink" Target="http://www.ngsmedicare.com/"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hyperlink" Target="mailto:Bobbi.Jo.Luciano@elevancehealth.com" TargetMode="External"/><Relationship Id="rId3" Type="http://schemas.openxmlformats.org/officeDocument/2006/relationships/hyperlink" Target="mailto:sandra.oconnor@elevancehealth.com" TargetMode="External"/><Relationship Id="rId7" Type="http://schemas.openxmlformats.org/officeDocument/2006/relationships/hyperlink" Target="mailto:christine.klimek@Anthem.com" TargetMode="External"/><Relationship Id="rId2" Type="http://schemas.openxmlformats.org/officeDocument/2006/relationships/hyperlink" Target="mailto:kyle.browning@elevancehealth.com" TargetMode="External"/><Relationship Id="rId1" Type="http://schemas.openxmlformats.org/officeDocument/2006/relationships/slideLayout" Target="../slideLayouts/slideLayout7.xml"/><Relationship Id="rId6" Type="http://schemas.openxmlformats.org/officeDocument/2006/relationships/hyperlink" Target="mailto:Kim.hitzemann@anthem.com" TargetMode="External"/><Relationship Id="rId5" Type="http://schemas.openxmlformats.org/officeDocument/2006/relationships/hyperlink" Target="mailto:Celeste.Stabler@elevancehealth.com" TargetMode="External"/><Relationship Id="rId4" Type="http://schemas.openxmlformats.org/officeDocument/2006/relationships/hyperlink" Target="mailto:kelly.foster@elevancehealth.com"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PSR@anthem.com" TargetMode="External"/><Relationship Id="rId2" Type="http://schemas.openxmlformats.org/officeDocument/2006/relationships/hyperlink" Target="mailto:Bobbi.Jo.Luciano@anthem.com"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3958" y="688259"/>
            <a:ext cx="1898442" cy="434389"/>
          </a:xfrm>
          <a:prstGeom prst="rect">
            <a:avLst/>
          </a:prstGeom>
        </p:spPr>
      </p:pic>
      <p:sp>
        <p:nvSpPr>
          <p:cNvPr id="7" name="Title 1">
            <a:extLst>
              <a:ext uri="{FF2B5EF4-FFF2-40B4-BE49-F238E27FC236}">
                <a16:creationId xmlns:a16="http://schemas.microsoft.com/office/drawing/2014/main" id="{50998A7B-4EFB-E241-8428-F4C5AB5FC7FE}"/>
              </a:ext>
            </a:extLst>
          </p:cNvPr>
          <p:cNvSpPr txBox="1">
            <a:spLocks/>
          </p:cNvSpPr>
          <p:nvPr/>
        </p:nvSpPr>
        <p:spPr>
          <a:xfrm>
            <a:off x="1038324" y="2530928"/>
            <a:ext cx="10117356" cy="1940689"/>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1"/>
                </a:solidFill>
                <a:ea typeface="Open Sans Light" panose="020B0306030504020204" pitchFamily="34" charset="0"/>
                <a:cs typeface="Open Sans Light" panose="020B0306030504020204" pitchFamily="34" charset="0"/>
              </a:rPr>
              <a:t>J6 Audit &amp; Reimbursement Update</a:t>
            </a:r>
          </a:p>
        </p:txBody>
      </p:sp>
      <p:sp>
        <p:nvSpPr>
          <p:cNvPr id="8" name="Subtitle 2">
            <a:extLst>
              <a:ext uri="{FF2B5EF4-FFF2-40B4-BE49-F238E27FC236}">
                <a16:creationId xmlns:a16="http://schemas.microsoft.com/office/drawing/2014/main" id="{4E95EA94-1A17-D24C-B29B-6B4D211E7FDC}"/>
              </a:ext>
            </a:extLst>
          </p:cNvPr>
          <p:cNvSpPr txBox="1">
            <a:spLocks/>
          </p:cNvSpPr>
          <p:nvPr/>
        </p:nvSpPr>
        <p:spPr>
          <a:xfrm>
            <a:off x="1038324" y="4648141"/>
            <a:ext cx="10117356" cy="1167063"/>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spc="300" dirty="0">
                <a:solidFill>
                  <a:schemeClr val="bg1"/>
                </a:solidFill>
                <a:latin typeface="Volte" panose="00000500000000000000" pitchFamily="50" charset="0"/>
                <a:ea typeface="Open Sans Semibold" panose="020B0606030504020204" pitchFamily="34" charset="0"/>
                <a:cs typeface="Open Sans Semibold" panose="020B0606030504020204" pitchFamily="34" charset="0"/>
              </a:rPr>
              <a:t>NOVEMBER </a:t>
            </a:r>
            <a:r>
              <a:rPr lang="en-US" sz="1800" b="1" spc="300" dirty="0" smtClean="0">
                <a:solidFill>
                  <a:schemeClr val="bg1"/>
                </a:solidFill>
                <a:latin typeface="Volte" panose="00000500000000000000" pitchFamily="50" charset="0"/>
                <a:ea typeface="Open Sans Semibold" panose="020B0606030504020204" pitchFamily="34" charset="0"/>
                <a:cs typeface="Open Sans Semibold" panose="020B0606030504020204" pitchFamily="34" charset="0"/>
              </a:rPr>
              <a:t>3, 2022</a:t>
            </a:r>
            <a:endParaRPr lang="en-US" sz="1800" b="1" spc="300" dirty="0">
              <a:solidFill>
                <a:schemeClr val="bg1"/>
              </a:solidFill>
              <a:latin typeface="Volte" panose="00000500000000000000" pitchFamily="50" charset="0"/>
              <a:ea typeface="Open Sans Semibold" panose="020B0606030504020204" pitchFamily="34" charset="0"/>
              <a:cs typeface="Open Sans Semibold" panose="020B0606030504020204" pitchFamily="34" charset="0"/>
            </a:endParaRPr>
          </a:p>
        </p:txBody>
      </p:sp>
    </p:spTree>
    <p:extLst>
      <p:ext uri="{BB962C8B-B14F-4D97-AF65-F5344CB8AC3E}">
        <p14:creationId xmlns:p14="http://schemas.microsoft.com/office/powerpoint/2010/main" val="4040100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C631AB-4FD4-E94B-B126-2DFED70C9997}"/>
              </a:ext>
            </a:extLst>
          </p:cNvPr>
          <p:cNvSpPr/>
          <p:nvPr/>
        </p:nvSpPr>
        <p:spPr>
          <a:xfrm>
            <a:off x="1" y="0"/>
            <a:ext cx="4837175" cy="6858000"/>
          </a:xfrm>
          <a:prstGeom prst="rect">
            <a:avLst/>
          </a:prstGeom>
          <a:solidFill>
            <a:srgbClr val="E0E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994" y="1252728"/>
            <a:ext cx="4021142" cy="3108960"/>
          </a:xfrm>
        </p:spPr>
        <p:txBody>
          <a:bodyPr anchor="t">
            <a:noAutofit/>
          </a:bodyPr>
          <a:lstStyle/>
          <a:p>
            <a:r>
              <a:rPr lang="en-US" dirty="0"/>
              <a:t>As-Filed Cost Report Overpayment and Extended Repayment Plans (ERS)</a:t>
            </a:r>
          </a:p>
        </p:txBody>
      </p:sp>
      <p:sp>
        <p:nvSpPr>
          <p:cNvPr id="4" name="Slide Number Placeholder 3"/>
          <p:cNvSpPr>
            <a:spLocks noGrp="1"/>
          </p:cNvSpPr>
          <p:nvPr>
            <p:ph type="sldNum" sz="quarter" idx="12"/>
          </p:nvPr>
        </p:nvSpPr>
        <p:spPr/>
        <p:txBody>
          <a:bodyPr/>
          <a:lstStyle/>
          <a:p>
            <a:pPr>
              <a:defRPr/>
            </a:pPr>
            <a:fld id="{4A74AB31-013B-40D8-81D6-E19A4D04BE2B}" type="slidenum">
              <a:rPr lang="en-US" smtClean="0"/>
              <a:pPr>
                <a:defRPr/>
              </a:pPr>
              <a:t>10</a:t>
            </a:fld>
            <a:endParaRPr lang="en-US" dirty="0"/>
          </a:p>
        </p:txBody>
      </p:sp>
      <p:sp>
        <p:nvSpPr>
          <p:cNvPr id="5" name="Text Placeholder 2">
            <a:extLst>
              <a:ext uri="{FF2B5EF4-FFF2-40B4-BE49-F238E27FC236}">
                <a16:creationId xmlns:a16="http://schemas.microsoft.com/office/drawing/2014/main" id="{B058ED30-1B9B-964D-8D7D-0010DC6A469E}"/>
              </a:ext>
            </a:extLst>
          </p:cNvPr>
          <p:cNvSpPr txBox="1">
            <a:spLocks noGrp="1"/>
          </p:cNvSpPr>
          <p:nvPr>
            <p:ph type="body" sz="quarter" idx="4294967295"/>
          </p:nvPr>
        </p:nvSpPr>
        <p:spPr>
          <a:xfrm>
            <a:off x="5333168" y="923544"/>
            <a:ext cx="6363531" cy="5001006"/>
          </a:xfrm>
          <a:prstGeom prst="rect">
            <a:avLst/>
          </a:prstGeom>
          <a:noFill/>
        </p:spPr>
        <p:txBody>
          <a:bodyPr vert="horz" lIns="242047" tIns="45720" rIns="242047"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99010">
              <a:lnSpc>
                <a:spcPct val="100000"/>
              </a:lnSpc>
              <a:spcBef>
                <a:spcPts val="0"/>
              </a:spcBef>
              <a:spcAft>
                <a:spcPts val="600"/>
              </a:spcAft>
              <a:buNone/>
              <a:defRPr/>
            </a:pPr>
            <a:r>
              <a:rPr lang="en-US" sz="1600" b="1" dirty="0">
                <a:latin typeface="Volte Semibold" pitchFamily="2" charset="77"/>
              </a:rPr>
              <a:t>Providers wishing to request an ERS for an as-filed cost report overpayment:</a:t>
            </a:r>
            <a:endParaRPr lang="en-US" sz="1800" b="1" dirty="0"/>
          </a:p>
          <a:p>
            <a:pPr marL="242060" indent="-242060" defTabSz="899010">
              <a:lnSpc>
                <a:spcPct val="110000"/>
              </a:lnSpc>
              <a:spcBef>
                <a:spcPts val="600"/>
              </a:spcBef>
              <a:defRPr/>
            </a:pPr>
            <a:r>
              <a:rPr lang="en-US" sz="1600" dirty="0">
                <a:latin typeface="Volte" pitchFamily="2" charset="77"/>
              </a:rPr>
              <a:t>Indicate intent to apply for ERS in cover letter submitted with cost report</a:t>
            </a:r>
          </a:p>
          <a:p>
            <a:pPr marL="242060" indent="-242060" defTabSz="899010">
              <a:lnSpc>
                <a:spcPct val="110000"/>
              </a:lnSpc>
              <a:spcBef>
                <a:spcPts val="600"/>
              </a:spcBef>
              <a:defRPr/>
            </a:pPr>
            <a:r>
              <a:rPr lang="en-US" sz="1600" dirty="0">
                <a:latin typeface="Volte" pitchFamily="2" charset="77"/>
              </a:rPr>
              <a:t>Submit check copy and ERS Request to ERS mailbox, noting that the request relates to an As-Filed Cost </a:t>
            </a:r>
            <a:r>
              <a:rPr lang="en-US" sz="1600" dirty="0" smtClean="0">
                <a:latin typeface="Volte" pitchFamily="2" charset="77"/>
              </a:rPr>
              <a:t>Report</a:t>
            </a:r>
          </a:p>
          <a:p>
            <a:pPr marL="699260" lvl="1" indent="-242060" defTabSz="899010">
              <a:lnSpc>
                <a:spcPct val="110000"/>
              </a:lnSpc>
              <a:spcBef>
                <a:spcPts val="600"/>
              </a:spcBef>
              <a:defRPr/>
            </a:pPr>
            <a:r>
              <a:rPr lang="en-US" sz="1600" dirty="0" smtClean="0">
                <a:latin typeface="Volte" pitchFamily="2" charset="77"/>
                <a:hlinkClick r:id="rId2"/>
              </a:rPr>
              <a:t>j6A.ers.requests@anthem.com</a:t>
            </a:r>
            <a:r>
              <a:rPr lang="en-US" sz="1600" dirty="0" smtClean="0">
                <a:latin typeface="Volte" pitchFamily="2" charset="77"/>
              </a:rPr>
              <a:t> </a:t>
            </a:r>
            <a:endParaRPr lang="en-US" sz="1600" dirty="0">
              <a:latin typeface="Volte" pitchFamily="2" charset="77"/>
            </a:endParaRPr>
          </a:p>
          <a:p>
            <a:pPr marL="242060" indent="-242060" defTabSz="899010">
              <a:lnSpc>
                <a:spcPct val="110000"/>
              </a:lnSpc>
              <a:spcBef>
                <a:spcPts val="600"/>
              </a:spcBef>
              <a:defRPr/>
            </a:pPr>
            <a:r>
              <a:rPr lang="en-US" sz="1600" dirty="0" smtClean="0">
                <a:latin typeface="Volte" pitchFamily="2" charset="77"/>
              </a:rPr>
              <a:t>When </a:t>
            </a:r>
            <a:r>
              <a:rPr lang="en-US" sz="1600" dirty="0">
                <a:latin typeface="Volte" pitchFamily="2" charset="77"/>
              </a:rPr>
              <a:t>the cost report is accepted, A&amp;R will include cover letter with the overpayment submission to Finance</a:t>
            </a:r>
          </a:p>
          <a:p>
            <a:pPr marL="242060" indent="-242060" defTabSz="899010">
              <a:lnSpc>
                <a:spcPct val="110000"/>
              </a:lnSpc>
              <a:spcBef>
                <a:spcPts val="600"/>
              </a:spcBef>
              <a:defRPr/>
            </a:pPr>
            <a:r>
              <a:rPr lang="en-US" sz="1600" dirty="0">
                <a:latin typeface="Volte" pitchFamily="2" charset="77"/>
              </a:rPr>
              <a:t>Demand letter will still generate, but payments will not be withheld while ERS request is being reviewed </a:t>
            </a:r>
          </a:p>
        </p:txBody>
      </p:sp>
    </p:spTree>
    <p:extLst>
      <p:ext uri="{BB962C8B-B14F-4D97-AF65-F5344CB8AC3E}">
        <p14:creationId xmlns:p14="http://schemas.microsoft.com/office/powerpoint/2010/main" val="2096410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7370ADE1-3016-C741-BB12-D86F3C3693D9}"/>
              </a:ext>
            </a:extLst>
          </p:cNvPr>
          <p:cNvSpPr txBox="1">
            <a:spLocks/>
          </p:cNvSpPr>
          <p:nvPr/>
        </p:nvSpPr>
        <p:spPr>
          <a:xfrm>
            <a:off x="872489" y="3913855"/>
            <a:ext cx="10424775" cy="176022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5400" dirty="0">
                <a:solidFill>
                  <a:srgbClr val="FDFAFF"/>
                </a:solidFill>
                <a:latin typeface="+mj-lt"/>
              </a:rPr>
              <a:t>Medicare Cost Report e-Filing System (</a:t>
            </a:r>
            <a:r>
              <a:rPr lang="en-US" sz="5400" dirty="0" err="1">
                <a:solidFill>
                  <a:srgbClr val="FDFAFF"/>
                </a:solidFill>
                <a:latin typeface="+mj-lt"/>
              </a:rPr>
              <a:t>MCReF</a:t>
            </a:r>
            <a:r>
              <a:rPr lang="en-US" sz="5400" dirty="0">
                <a:solidFill>
                  <a:srgbClr val="FDFAFF"/>
                </a:solidFill>
                <a:latin typeface="+mj-lt"/>
              </a:rPr>
              <a:t>) Dashboard</a:t>
            </a:r>
          </a:p>
        </p:txBody>
      </p:sp>
    </p:spTree>
    <p:extLst>
      <p:ext uri="{BB962C8B-B14F-4D97-AF65-F5344CB8AC3E}">
        <p14:creationId xmlns:p14="http://schemas.microsoft.com/office/powerpoint/2010/main" val="2183422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MCReF Cost Report Submissions</a:t>
            </a:r>
          </a:p>
        </p:txBody>
      </p:sp>
      <p:sp>
        <p:nvSpPr>
          <p:cNvPr id="3" name="Content Placeholder 2"/>
          <p:cNvSpPr>
            <a:spLocks noGrp="1"/>
          </p:cNvSpPr>
          <p:nvPr>
            <p:ph idx="4294967295"/>
          </p:nvPr>
        </p:nvSpPr>
        <p:spPr>
          <a:xfrm>
            <a:off x="0" y="1684338"/>
            <a:ext cx="11131550" cy="3890962"/>
          </a:xfrm>
          <a:solidFill>
            <a:srgbClr val="F3F9FF"/>
          </a:solidFill>
        </p:spPr>
        <p:txBody>
          <a:bodyPr lIns="274320" tIns="182880" rIns="274320" bIns="182880" anchor="ctr">
            <a:normAutofit fontScale="40000" lnSpcReduction="20000"/>
          </a:bodyPr>
          <a:lstStyle/>
          <a:p>
            <a:pPr marL="0" indent="0">
              <a:buNone/>
            </a:pPr>
            <a:r>
              <a:rPr lang="en-US" sz="4000" b="1" dirty="0">
                <a:solidFill>
                  <a:schemeClr val="bg2">
                    <a:lumMod val="25000"/>
                  </a:schemeClr>
                </a:solidFill>
              </a:rPr>
              <a:t>How to request </a:t>
            </a:r>
            <a:r>
              <a:rPr lang="en-US" sz="4000" b="1" dirty="0" err="1">
                <a:solidFill>
                  <a:schemeClr val="bg2">
                    <a:lumMod val="25000"/>
                  </a:schemeClr>
                </a:solidFill>
              </a:rPr>
              <a:t>MCRef</a:t>
            </a:r>
            <a:r>
              <a:rPr lang="en-US" sz="4000" b="1" dirty="0">
                <a:solidFill>
                  <a:schemeClr val="bg2">
                    <a:lumMod val="25000"/>
                  </a:schemeClr>
                </a:solidFill>
              </a:rPr>
              <a:t> user role: </a:t>
            </a:r>
          </a:p>
          <a:p>
            <a:pPr marL="0" indent="0">
              <a:buNone/>
            </a:pPr>
            <a:endParaRPr lang="en-US" dirty="0">
              <a:solidFill>
                <a:schemeClr val="bg2">
                  <a:lumMod val="25000"/>
                </a:schemeClr>
              </a:solidFill>
            </a:endParaRPr>
          </a:p>
          <a:p>
            <a:pPr marL="0" indent="0">
              <a:buNone/>
            </a:pPr>
            <a:r>
              <a:rPr lang="en-US" sz="4200" dirty="0">
                <a:solidFill>
                  <a:schemeClr val="bg2">
                    <a:lumMod val="25000"/>
                  </a:schemeClr>
                </a:solidFill>
              </a:rPr>
              <a:t>If you have an </a:t>
            </a:r>
            <a:r>
              <a:rPr lang="en-US" sz="4200" dirty="0" smtClean="0">
                <a:solidFill>
                  <a:schemeClr val="bg2">
                    <a:lumMod val="25000"/>
                  </a:schemeClr>
                </a:solidFill>
              </a:rPr>
              <a:t>Identity </a:t>
            </a:r>
            <a:r>
              <a:rPr lang="en-US" sz="4200" dirty="0">
                <a:solidFill>
                  <a:schemeClr val="bg2">
                    <a:lumMod val="25000"/>
                  </a:schemeClr>
                </a:solidFill>
              </a:rPr>
              <a:t>Management System </a:t>
            </a:r>
            <a:r>
              <a:rPr lang="en-US" sz="4200" dirty="0" smtClean="0">
                <a:solidFill>
                  <a:schemeClr val="bg2">
                    <a:lumMod val="25000"/>
                  </a:schemeClr>
                </a:solidFill>
              </a:rPr>
              <a:t>(IDM </a:t>
            </a:r>
            <a:r>
              <a:rPr lang="en-US" sz="4200" dirty="0">
                <a:solidFill>
                  <a:schemeClr val="bg2">
                    <a:lumMod val="25000"/>
                  </a:schemeClr>
                </a:solidFill>
              </a:rPr>
              <a:t>)account:</a:t>
            </a:r>
          </a:p>
          <a:p>
            <a:pPr marL="0" indent="0">
              <a:buNone/>
            </a:pPr>
            <a:r>
              <a:rPr lang="en-US" dirty="0">
                <a:solidFill>
                  <a:schemeClr val="bg2">
                    <a:lumMod val="25000"/>
                  </a:schemeClr>
                </a:solidFill>
              </a:rPr>
              <a:t> </a:t>
            </a:r>
          </a:p>
          <a:p>
            <a:pPr marL="514350" indent="-514350">
              <a:buFont typeface="+mj-lt"/>
              <a:buAutoNum type="arabicPeriod"/>
            </a:pPr>
            <a:r>
              <a:rPr lang="en-US" sz="3600" dirty="0">
                <a:solidFill>
                  <a:schemeClr val="bg2">
                    <a:lumMod val="25000"/>
                  </a:schemeClr>
                </a:solidFill>
              </a:rPr>
              <a:t>Log into your </a:t>
            </a:r>
            <a:r>
              <a:rPr lang="en-US" sz="3600" dirty="0" smtClean="0">
                <a:solidFill>
                  <a:schemeClr val="bg2">
                    <a:lumMod val="25000"/>
                  </a:schemeClr>
                </a:solidFill>
              </a:rPr>
              <a:t>IDM </a:t>
            </a:r>
            <a:r>
              <a:rPr lang="en-US" sz="3600" dirty="0">
                <a:solidFill>
                  <a:schemeClr val="bg2">
                    <a:lumMod val="25000"/>
                  </a:schemeClr>
                </a:solidFill>
              </a:rPr>
              <a:t>account at https://portal.cms.gov. </a:t>
            </a:r>
          </a:p>
          <a:p>
            <a:pPr marL="514350" indent="-514350">
              <a:buFont typeface="+mj-lt"/>
              <a:buAutoNum type="arabicPeriod"/>
            </a:pPr>
            <a:r>
              <a:rPr lang="en-US" sz="3600" dirty="0">
                <a:solidFill>
                  <a:schemeClr val="bg2">
                    <a:lumMod val="25000"/>
                  </a:schemeClr>
                </a:solidFill>
              </a:rPr>
              <a:t>Click on the “My Access” option within the profile name drop-down in the upper right-hand corner of the screen (to the left of ‘Help’) </a:t>
            </a:r>
          </a:p>
          <a:p>
            <a:pPr marL="514350" indent="-514350">
              <a:buFont typeface="+mj-lt"/>
              <a:buAutoNum type="arabicPeriod"/>
            </a:pPr>
            <a:r>
              <a:rPr lang="en-US" sz="3600" dirty="0">
                <a:solidFill>
                  <a:schemeClr val="bg2">
                    <a:lumMod val="25000"/>
                  </a:schemeClr>
                </a:solidFill>
              </a:rPr>
              <a:t>Click on the “Add Role” button within the “My Access PS&amp;R/STAR” widget (this should display the roles that you currently have assigned) </a:t>
            </a:r>
          </a:p>
          <a:p>
            <a:pPr marL="514350" indent="-514350">
              <a:buFont typeface="+mj-lt"/>
              <a:buAutoNum type="arabicPeriod"/>
            </a:pPr>
            <a:r>
              <a:rPr lang="en-US" sz="3600" dirty="0">
                <a:solidFill>
                  <a:schemeClr val="bg2">
                    <a:lumMod val="25000"/>
                  </a:schemeClr>
                </a:solidFill>
              </a:rPr>
              <a:t>Select the “I work for a Medicare Provider and I want to register for PS&amp;R” option from the “Select a Group” drop-down </a:t>
            </a:r>
          </a:p>
          <a:p>
            <a:pPr marL="514350" indent="-514350">
              <a:buFont typeface="+mj-lt"/>
              <a:buAutoNum type="arabicPeriod"/>
            </a:pPr>
            <a:r>
              <a:rPr lang="en-US" sz="3600" dirty="0">
                <a:solidFill>
                  <a:schemeClr val="bg2">
                    <a:lumMod val="25000"/>
                  </a:schemeClr>
                </a:solidFill>
              </a:rPr>
              <a:t>Select the “</a:t>
            </a:r>
            <a:r>
              <a:rPr lang="en-US" sz="3600" dirty="0" err="1">
                <a:solidFill>
                  <a:schemeClr val="bg2">
                    <a:lumMod val="25000"/>
                  </a:schemeClr>
                </a:solidFill>
              </a:rPr>
              <a:t>MCReF</a:t>
            </a:r>
            <a:r>
              <a:rPr lang="en-US" sz="3600" dirty="0">
                <a:solidFill>
                  <a:schemeClr val="bg2">
                    <a:lumMod val="25000"/>
                  </a:schemeClr>
                </a:solidFill>
              </a:rPr>
              <a:t> Approved Cost Report Filer” option from the “Select a Role” drop-down </a:t>
            </a:r>
          </a:p>
          <a:p>
            <a:pPr marL="514350" indent="-514350">
              <a:buFont typeface="+mj-lt"/>
              <a:buAutoNum type="arabicPeriod"/>
            </a:pPr>
            <a:r>
              <a:rPr lang="en-US" sz="3600" dirty="0">
                <a:solidFill>
                  <a:schemeClr val="bg2">
                    <a:lumMod val="25000"/>
                  </a:schemeClr>
                </a:solidFill>
              </a:rPr>
              <a:t>Click on the “Next” button and complete the role request process</a:t>
            </a:r>
          </a:p>
          <a:p>
            <a:pPr marL="0" indent="0">
              <a:buNone/>
            </a:pPr>
            <a:r>
              <a:rPr lang="en-US" sz="3600" dirty="0">
                <a:solidFill>
                  <a:schemeClr val="bg2">
                    <a:lumMod val="25000"/>
                  </a:schemeClr>
                </a:solidFill>
              </a:rPr>
              <a:t> </a:t>
            </a:r>
          </a:p>
          <a:p>
            <a:pPr marL="0" indent="0">
              <a:buNone/>
            </a:pPr>
            <a:r>
              <a:rPr lang="en-US" sz="3000" i="1" dirty="0">
                <a:solidFill>
                  <a:schemeClr val="bg2">
                    <a:lumMod val="25000"/>
                  </a:schemeClr>
                </a:solidFill>
              </a:rPr>
              <a:t>The request will be routed to the provider’s Security Officials (SO) for approval.</a:t>
            </a:r>
          </a:p>
        </p:txBody>
      </p:sp>
    </p:spTree>
    <p:extLst>
      <p:ext uri="{BB962C8B-B14F-4D97-AF65-F5344CB8AC3E}">
        <p14:creationId xmlns:p14="http://schemas.microsoft.com/office/powerpoint/2010/main" val="2794019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MCReF Cost Report Submissions</a:t>
            </a:r>
          </a:p>
        </p:txBody>
      </p:sp>
      <p:sp>
        <p:nvSpPr>
          <p:cNvPr id="3" name="Content Placeholder 2"/>
          <p:cNvSpPr>
            <a:spLocks noGrp="1"/>
          </p:cNvSpPr>
          <p:nvPr>
            <p:ph idx="4294967295"/>
          </p:nvPr>
        </p:nvSpPr>
        <p:spPr>
          <a:xfrm>
            <a:off x="0" y="1585913"/>
            <a:ext cx="11131550" cy="4351337"/>
          </a:xfrm>
          <a:solidFill>
            <a:srgbClr val="F3F9FF"/>
          </a:solidFill>
        </p:spPr>
        <p:txBody>
          <a:bodyPr lIns="274320" tIns="182880" rIns="274320" bIns="182880" anchor="ctr">
            <a:normAutofit fontScale="55000" lnSpcReduction="20000"/>
          </a:bodyPr>
          <a:lstStyle/>
          <a:p>
            <a:pPr marL="0" indent="0">
              <a:lnSpc>
                <a:spcPct val="120000"/>
              </a:lnSpc>
              <a:buNone/>
            </a:pPr>
            <a:r>
              <a:rPr lang="en-US" sz="2900" b="1" dirty="0">
                <a:solidFill>
                  <a:schemeClr val="bg2">
                    <a:lumMod val="25000"/>
                  </a:schemeClr>
                </a:solidFill>
              </a:rPr>
              <a:t>If you do not have an </a:t>
            </a:r>
            <a:r>
              <a:rPr lang="en-US" sz="2900" b="1" dirty="0" smtClean="0">
                <a:solidFill>
                  <a:schemeClr val="bg2">
                    <a:lumMod val="25000"/>
                  </a:schemeClr>
                </a:solidFill>
              </a:rPr>
              <a:t>Identity </a:t>
            </a:r>
            <a:r>
              <a:rPr lang="en-US" sz="2900" b="1" dirty="0">
                <a:solidFill>
                  <a:schemeClr val="bg2">
                    <a:lumMod val="25000"/>
                  </a:schemeClr>
                </a:solidFill>
              </a:rPr>
              <a:t>Management System </a:t>
            </a:r>
            <a:r>
              <a:rPr lang="en-US" sz="2900" b="1" dirty="0" smtClean="0">
                <a:solidFill>
                  <a:schemeClr val="bg2">
                    <a:lumMod val="25000"/>
                  </a:schemeClr>
                </a:solidFill>
              </a:rPr>
              <a:t>(IDM </a:t>
            </a:r>
            <a:r>
              <a:rPr lang="en-US" sz="2900" b="1" dirty="0">
                <a:solidFill>
                  <a:schemeClr val="bg2">
                    <a:lumMod val="25000"/>
                  </a:schemeClr>
                </a:solidFill>
              </a:rPr>
              <a:t>)account:</a:t>
            </a:r>
            <a:br>
              <a:rPr lang="en-US" sz="2900" b="1" dirty="0">
                <a:solidFill>
                  <a:schemeClr val="bg2">
                    <a:lumMod val="25000"/>
                  </a:schemeClr>
                </a:solidFill>
              </a:rPr>
            </a:br>
            <a:endParaRPr lang="en-US" dirty="0">
              <a:solidFill>
                <a:schemeClr val="bg2">
                  <a:lumMod val="25000"/>
                </a:schemeClr>
              </a:solidFill>
            </a:endParaRPr>
          </a:p>
          <a:p>
            <a:pPr marL="514350" indent="-514350">
              <a:lnSpc>
                <a:spcPct val="120000"/>
              </a:lnSpc>
              <a:buFont typeface="+mj-lt"/>
              <a:buAutoNum type="arabicPeriod"/>
            </a:pPr>
            <a:r>
              <a:rPr lang="en-US" sz="2600" dirty="0">
                <a:solidFill>
                  <a:schemeClr val="bg2">
                    <a:lumMod val="25000"/>
                  </a:schemeClr>
                </a:solidFill>
              </a:rPr>
              <a:t>Create an </a:t>
            </a:r>
            <a:r>
              <a:rPr lang="en-US" sz="2600" dirty="0" smtClean="0">
                <a:solidFill>
                  <a:schemeClr val="bg2">
                    <a:lumMod val="25000"/>
                  </a:schemeClr>
                </a:solidFill>
              </a:rPr>
              <a:t>IDM </a:t>
            </a:r>
            <a:r>
              <a:rPr lang="en-US" sz="2600" dirty="0">
                <a:solidFill>
                  <a:schemeClr val="bg2">
                    <a:lumMod val="25000"/>
                  </a:schemeClr>
                </a:solidFill>
              </a:rPr>
              <a:t>account at https://portal.cms.gov </a:t>
            </a:r>
          </a:p>
          <a:p>
            <a:pPr marL="514350" indent="-514350">
              <a:lnSpc>
                <a:spcPct val="120000"/>
              </a:lnSpc>
              <a:buFont typeface="+mj-lt"/>
              <a:buAutoNum type="arabicPeriod"/>
            </a:pPr>
            <a:r>
              <a:rPr lang="en-US" sz="2600" dirty="0">
                <a:solidFill>
                  <a:schemeClr val="bg2">
                    <a:lumMod val="25000"/>
                  </a:schemeClr>
                </a:solidFill>
              </a:rPr>
              <a:t>Once logged into your </a:t>
            </a:r>
            <a:r>
              <a:rPr lang="en-US" sz="2600" dirty="0" smtClean="0">
                <a:solidFill>
                  <a:schemeClr val="bg2">
                    <a:lumMod val="25000"/>
                  </a:schemeClr>
                </a:solidFill>
              </a:rPr>
              <a:t>IDM </a:t>
            </a:r>
            <a:r>
              <a:rPr lang="en-US" sz="2600" dirty="0">
                <a:solidFill>
                  <a:schemeClr val="bg2">
                    <a:lumMod val="25000"/>
                  </a:schemeClr>
                </a:solidFill>
              </a:rPr>
              <a:t>account, click on the “My Access” option within the profile name drop-down in the upper right-hand corner of the screen (to the left of ‘Help’). </a:t>
            </a:r>
          </a:p>
          <a:p>
            <a:pPr marL="514350" indent="-514350">
              <a:lnSpc>
                <a:spcPct val="120000"/>
              </a:lnSpc>
              <a:buFont typeface="+mj-lt"/>
              <a:buAutoNum type="arabicPeriod"/>
            </a:pPr>
            <a:r>
              <a:rPr lang="en-US" sz="2600" dirty="0">
                <a:solidFill>
                  <a:schemeClr val="bg2">
                    <a:lumMod val="25000"/>
                  </a:schemeClr>
                </a:solidFill>
              </a:rPr>
              <a:t>Once on the “My Access” page, identify the “PS&amp;R/STAR” application in the Application Catalog provided on the left-side of the screen and click on that application’s “Request Access” button. </a:t>
            </a:r>
          </a:p>
          <a:p>
            <a:pPr marL="514350" indent="-514350">
              <a:lnSpc>
                <a:spcPct val="120000"/>
              </a:lnSpc>
              <a:buFont typeface="+mj-lt"/>
              <a:buAutoNum type="arabicPeriod"/>
            </a:pPr>
            <a:r>
              <a:rPr lang="en-US" sz="2600" dirty="0">
                <a:solidFill>
                  <a:schemeClr val="bg2">
                    <a:lumMod val="25000"/>
                  </a:schemeClr>
                </a:solidFill>
              </a:rPr>
              <a:t> Select the “I work for a Medicare Provider and I want to register for PS&amp;R” option from the “Select a Group” drop-down. </a:t>
            </a:r>
          </a:p>
          <a:p>
            <a:pPr marL="514350" indent="-514350">
              <a:lnSpc>
                <a:spcPct val="120000"/>
              </a:lnSpc>
              <a:buFont typeface="+mj-lt"/>
              <a:buAutoNum type="arabicPeriod"/>
            </a:pPr>
            <a:r>
              <a:rPr lang="en-US" sz="2600" dirty="0">
                <a:solidFill>
                  <a:schemeClr val="bg2">
                    <a:lumMod val="25000"/>
                  </a:schemeClr>
                </a:solidFill>
              </a:rPr>
              <a:t> Select the “</a:t>
            </a:r>
            <a:r>
              <a:rPr lang="en-US" sz="2600" dirty="0" err="1">
                <a:solidFill>
                  <a:schemeClr val="bg2">
                    <a:lumMod val="25000"/>
                  </a:schemeClr>
                </a:solidFill>
              </a:rPr>
              <a:t>MCReF</a:t>
            </a:r>
            <a:r>
              <a:rPr lang="en-US" sz="2600" dirty="0">
                <a:solidFill>
                  <a:schemeClr val="bg2">
                    <a:lumMod val="25000"/>
                  </a:schemeClr>
                </a:solidFill>
              </a:rPr>
              <a:t> Approved Cost Report Filer” option from the “Select a Role” drop-down </a:t>
            </a:r>
          </a:p>
          <a:p>
            <a:pPr marL="514350" indent="-514350">
              <a:lnSpc>
                <a:spcPct val="120000"/>
              </a:lnSpc>
              <a:buFont typeface="+mj-lt"/>
              <a:buAutoNum type="arabicPeriod"/>
            </a:pPr>
            <a:r>
              <a:rPr lang="en-US" sz="2600" dirty="0">
                <a:solidFill>
                  <a:schemeClr val="bg2">
                    <a:lumMod val="25000"/>
                  </a:schemeClr>
                </a:solidFill>
              </a:rPr>
              <a:t>Click on the “Next” button and complete the role request process. </a:t>
            </a:r>
          </a:p>
          <a:p>
            <a:pPr marL="0" indent="0">
              <a:lnSpc>
                <a:spcPct val="120000"/>
              </a:lnSpc>
              <a:buNone/>
            </a:pPr>
            <a:endParaRPr lang="en-US" sz="2600" b="1" dirty="0">
              <a:solidFill>
                <a:schemeClr val="bg2">
                  <a:lumMod val="25000"/>
                </a:schemeClr>
              </a:solidFill>
            </a:endParaRPr>
          </a:p>
          <a:p>
            <a:pPr marL="0" indent="0">
              <a:lnSpc>
                <a:spcPct val="120000"/>
              </a:lnSpc>
              <a:buNone/>
            </a:pPr>
            <a:r>
              <a:rPr lang="en-US" sz="2100" i="1" dirty="0">
                <a:solidFill>
                  <a:schemeClr val="bg2">
                    <a:lumMod val="25000"/>
                  </a:schemeClr>
                </a:solidFill>
              </a:rPr>
              <a:t>The request will be routed to the provider’s Security Official (SO) for approval.</a:t>
            </a:r>
          </a:p>
        </p:txBody>
      </p:sp>
    </p:spTree>
    <p:extLst>
      <p:ext uri="{BB962C8B-B14F-4D97-AF65-F5344CB8AC3E}">
        <p14:creationId xmlns:p14="http://schemas.microsoft.com/office/powerpoint/2010/main" val="1782246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732CFB-98D1-5046-A7F8-99E562D101CF}"/>
              </a:ext>
            </a:extLst>
          </p:cNvPr>
          <p:cNvSpPr>
            <a:spLocks noGrp="1"/>
          </p:cNvSpPr>
          <p:nvPr>
            <p:ph type="body" sz="quarter" idx="13"/>
          </p:nvPr>
        </p:nvSpPr>
        <p:spPr/>
        <p:txBody>
          <a:bodyPr/>
          <a:lstStyle/>
          <a:p>
            <a:r>
              <a:rPr lang="en-US" dirty="0">
                <a:latin typeface="Volte" panose="00000500000000000000" pitchFamily="50" charset="0"/>
              </a:rPr>
              <a:t>MCReF Dashboard</a:t>
            </a:r>
          </a:p>
        </p:txBody>
      </p:sp>
      <p:sp>
        <p:nvSpPr>
          <p:cNvPr id="4" name="Slide Number Placeholder 3">
            <a:extLst>
              <a:ext uri="{FF2B5EF4-FFF2-40B4-BE49-F238E27FC236}">
                <a16:creationId xmlns:a16="http://schemas.microsoft.com/office/drawing/2014/main" id="{84CBE399-FC4D-B74E-BEA0-E7AB41BCDBD2}"/>
              </a:ext>
            </a:extLst>
          </p:cNvPr>
          <p:cNvSpPr>
            <a:spLocks noGrp="1"/>
          </p:cNvSpPr>
          <p:nvPr>
            <p:ph type="sldNum" sz="quarter" idx="12"/>
          </p:nvPr>
        </p:nvSpPr>
        <p:spPr/>
        <p:txBody>
          <a:bodyPr/>
          <a:lstStyle/>
          <a:p>
            <a:fld id="{BA701EBD-7E88-4042-A5D8-95B6F7B94F2A}" type="slidenum">
              <a:rPr lang="en-US" smtClean="0"/>
              <a:pPr/>
              <a:t>14</a:t>
            </a:fld>
            <a:endParaRPr lang="en-US" dirty="0"/>
          </a:p>
        </p:txBody>
      </p:sp>
      <p:pic>
        <p:nvPicPr>
          <p:cNvPr id="9" name="Picture 4"/>
          <p:cNvPicPr>
            <a:picLocks noChangeAspect="1"/>
          </p:cNvPicPr>
          <p:nvPr/>
        </p:nvPicPr>
        <p:blipFill>
          <a:blip r:embed="rId2">
            <a:extLst>
              <a:ext uri="{28A0092B-C50C-407E-A947-70E740481C1C}">
                <a14:useLocalDpi xmlns:a14="http://schemas.microsoft.com/office/drawing/2010/main" val="0"/>
              </a:ext>
            </a:extLst>
          </a:blip>
          <a:srcRect l="311" t="10747" r="780" b="15446"/>
          <a:stretch>
            <a:fillRect/>
          </a:stretch>
        </p:blipFill>
        <p:spPr bwMode="auto">
          <a:xfrm>
            <a:off x="862696" y="1377326"/>
            <a:ext cx="11133564" cy="43891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034097" y="1511668"/>
            <a:ext cx="2107043" cy="4524315"/>
          </a:xfrm>
          <a:prstGeom prst="rect">
            <a:avLst/>
          </a:prstGeom>
          <a:solidFill>
            <a:srgbClr val="44BCED"/>
          </a:solidFill>
        </p:spPr>
        <p:txBody>
          <a:bodyPr wrap="square">
            <a:spAutoFit/>
          </a:bodyPr>
          <a:lstStyle/>
          <a:p>
            <a:pPr>
              <a:defRPr/>
            </a:pPr>
            <a:r>
              <a:rPr lang="en-US" dirty="0">
                <a:solidFill>
                  <a:schemeClr val="bg1"/>
                </a:solidFill>
                <a:latin typeface="Volte" panose="00000500000000000000" pitchFamily="50" charset="0"/>
              </a:rPr>
              <a:t>All CMS Certification Numbers (CCNs) that have been registered in </a:t>
            </a:r>
            <a:r>
              <a:rPr lang="en-US" dirty="0" smtClean="0">
                <a:solidFill>
                  <a:schemeClr val="bg1"/>
                </a:solidFill>
                <a:latin typeface="Volte" panose="00000500000000000000" pitchFamily="50" charset="0"/>
              </a:rPr>
              <a:t>IDM </a:t>
            </a:r>
            <a:r>
              <a:rPr lang="en-US" dirty="0">
                <a:solidFill>
                  <a:schemeClr val="bg1"/>
                </a:solidFill>
                <a:latin typeface="Volte" panose="00000500000000000000" pitchFamily="50" charset="0"/>
              </a:rPr>
              <a:t>which the provider’s MAC also has on record in the CMS’ System for Tracking Audit and Reimbursement (STAR, a MAC maintained system </a:t>
            </a:r>
          </a:p>
        </p:txBody>
      </p:sp>
      <p:sp>
        <p:nvSpPr>
          <p:cNvPr id="11" name="TextBox 10"/>
          <p:cNvSpPr txBox="1"/>
          <p:nvPr/>
        </p:nvSpPr>
        <p:spPr>
          <a:xfrm>
            <a:off x="9991579" y="2069202"/>
            <a:ext cx="1066800" cy="2308324"/>
          </a:xfrm>
          <a:prstGeom prst="rect">
            <a:avLst/>
          </a:prstGeom>
          <a:solidFill>
            <a:srgbClr val="44BCED"/>
          </a:solidFill>
        </p:spPr>
        <p:txBody>
          <a:bodyPr wrap="square">
            <a:spAutoFit/>
          </a:bodyPr>
          <a:lstStyle/>
          <a:p>
            <a:pPr>
              <a:defRPr/>
            </a:pPr>
            <a:r>
              <a:rPr lang="en-US" dirty="0">
                <a:solidFill>
                  <a:schemeClr val="bg1"/>
                </a:solidFill>
                <a:latin typeface="Volte" panose="00000500000000000000" pitchFamily="50" charset="0"/>
              </a:rPr>
              <a:t>All Fiscal Year Ends from 2010 and </a:t>
            </a:r>
            <a:r>
              <a:rPr lang="en-US" dirty="0" smtClean="0">
                <a:solidFill>
                  <a:schemeClr val="bg1"/>
                </a:solidFill>
                <a:latin typeface="Volte" panose="00000500000000000000" pitchFamily="50" charset="0"/>
              </a:rPr>
              <a:t>forward</a:t>
            </a:r>
            <a:endParaRPr lang="en-US" dirty="0">
              <a:solidFill>
                <a:schemeClr val="bg1"/>
              </a:solidFill>
              <a:latin typeface="Volte" panose="00000500000000000000" pitchFamily="50" charset="0"/>
            </a:endParaRPr>
          </a:p>
        </p:txBody>
      </p:sp>
      <p:cxnSp>
        <p:nvCxnSpPr>
          <p:cNvPr id="13" name="Straight Arrow Connector 12"/>
          <p:cNvCxnSpPr/>
          <p:nvPr/>
        </p:nvCxnSpPr>
        <p:spPr>
          <a:xfrm flipH="1">
            <a:off x="4500282" y="3478306"/>
            <a:ext cx="533815" cy="44823"/>
          </a:xfrm>
          <a:prstGeom prst="straightConnector1">
            <a:avLst/>
          </a:prstGeom>
          <a:ln w="38100">
            <a:solidFill>
              <a:srgbClr val="65B2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457764" y="2940424"/>
            <a:ext cx="533815" cy="44823"/>
          </a:xfrm>
          <a:prstGeom prst="straightConnector1">
            <a:avLst/>
          </a:prstGeom>
          <a:ln w="38100">
            <a:solidFill>
              <a:srgbClr val="65B2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10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FF54-C3D3-0D45-AB27-91FC2D18A167}"/>
              </a:ext>
            </a:extLst>
          </p:cNvPr>
          <p:cNvSpPr>
            <a:spLocks noGrp="1"/>
          </p:cNvSpPr>
          <p:nvPr>
            <p:ph type="title"/>
          </p:nvPr>
        </p:nvSpPr>
        <p:spPr/>
        <p:txBody>
          <a:bodyPr/>
          <a:lstStyle/>
          <a:p>
            <a:r>
              <a:rPr lang="en-US" dirty="0" err="1"/>
              <a:t>MCReF</a:t>
            </a:r>
            <a:r>
              <a:rPr lang="en-US" dirty="0"/>
              <a:t> Dashboard</a:t>
            </a:r>
          </a:p>
        </p:txBody>
      </p:sp>
      <p:sp>
        <p:nvSpPr>
          <p:cNvPr id="3" name="Rectangle 2">
            <a:extLst>
              <a:ext uri="{FF2B5EF4-FFF2-40B4-BE49-F238E27FC236}">
                <a16:creationId xmlns:a16="http://schemas.microsoft.com/office/drawing/2014/main" id="{04DDDE75-68F7-CC49-BAB5-769D1ED34F8B}"/>
              </a:ext>
            </a:extLst>
          </p:cNvPr>
          <p:cNvSpPr/>
          <p:nvPr/>
        </p:nvSpPr>
        <p:spPr>
          <a:xfrm>
            <a:off x="533400" y="1829592"/>
            <a:ext cx="11125200" cy="3198816"/>
          </a:xfrm>
          <a:prstGeom prst="rect">
            <a:avLst/>
          </a:prstGeom>
          <a:solidFill>
            <a:srgbClr val="F3F9FF"/>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182880" rtlCol="0" anchor="ctr"/>
          <a:lstStyle/>
          <a:p>
            <a:pPr>
              <a:defRPr/>
            </a:pPr>
            <a:r>
              <a:rPr lang="en-US" b="1" dirty="0">
                <a:solidFill>
                  <a:schemeClr val="bg2">
                    <a:lumMod val="25000"/>
                  </a:schemeClr>
                </a:solidFill>
                <a:latin typeface="Volte" panose="00000500000000000000" pitchFamily="50" charset="0"/>
              </a:rPr>
              <a:t>If you are unable to locate your CCN or Fiscal Year End in the table:</a:t>
            </a:r>
            <a:br>
              <a:rPr lang="en-US" b="1" dirty="0">
                <a:solidFill>
                  <a:schemeClr val="bg2">
                    <a:lumMod val="25000"/>
                  </a:schemeClr>
                </a:solidFill>
                <a:latin typeface="Volte" panose="00000500000000000000" pitchFamily="50" charset="0"/>
              </a:rPr>
            </a:br>
            <a:endParaRPr lang="en-US" b="1" dirty="0">
              <a:solidFill>
                <a:schemeClr val="bg2">
                  <a:lumMod val="25000"/>
                </a:schemeClr>
              </a:solidFill>
              <a:latin typeface="Volte" panose="00000500000000000000" pitchFamily="50" charset="0"/>
            </a:endParaRPr>
          </a:p>
          <a:p>
            <a:pPr marL="457200" indent="-457200">
              <a:buFont typeface="Arial" panose="020B0604020202020204" pitchFamily="34" charset="0"/>
              <a:buChar char="•"/>
              <a:defRPr/>
            </a:pPr>
            <a:r>
              <a:rPr lang="en-US" dirty="0">
                <a:solidFill>
                  <a:schemeClr val="bg2">
                    <a:lumMod val="25000"/>
                  </a:schemeClr>
                </a:solidFill>
                <a:latin typeface="Volte" panose="00000500000000000000" pitchFamily="50" charset="0"/>
              </a:rPr>
              <a:t>Confirm that the SO of your organization has properly registered the CCN in question within EIDM and that you are registered to the organization with an EIDM role which grants e-Filing privileges</a:t>
            </a:r>
          </a:p>
          <a:p>
            <a:pPr marL="457200" indent="-457200">
              <a:buFont typeface="Arial" panose="020B0604020202020204" pitchFamily="34" charset="0"/>
              <a:buChar char="•"/>
              <a:defRPr/>
            </a:pPr>
            <a:r>
              <a:rPr lang="en-US" dirty="0">
                <a:solidFill>
                  <a:schemeClr val="bg2">
                    <a:lumMod val="25000"/>
                  </a:schemeClr>
                </a:solidFill>
                <a:latin typeface="Volte" panose="00000500000000000000" pitchFamily="50" charset="0"/>
              </a:rPr>
              <a:t>If so, and you still don’t see what you’re looking for, contact your MAC</a:t>
            </a:r>
          </a:p>
        </p:txBody>
      </p:sp>
    </p:spTree>
    <p:extLst>
      <p:ext uri="{BB962C8B-B14F-4D97-AF65-F5344CB8AC3E}">
        <p14:creationId xmlns:p14="http://schemas.microsoft.com/office/powerpoint/2010/main" val="2859380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FF54-C3D3-0D45-AB27-91FC2D18A167}"/>
              </a:ext>
            </a:extLst>
          </p:cNvPr>
          <p:cNvSpPr>
            <a:spLocks noGrp="1"/>
          </p:cNvSpPr>
          <p:nvPr>
            <p:ph type="title"/>
          </p:nvPr>
        </p:nvSpPr>
        <p:spPr/>
        <p:txBody>
          <a:bodyPr/>
          <a:lstStyle/>
          <a:p>
            <a:r>
              <a:rPr lang="en-US" dirty="0" err="1"/>
              <a:t>MCReF</a:t>
            </a:r>
            <a:r>
              <a:rPr lang="en-US" dirty="0"/>
              <a:t> Dashboard</a:t>
            </a:r>
          </a:p>
        </p:txBody>
      </p:sp>
      <p:pic>
        <p:nvPicPr>
          <p:cNvPr id="4" name="Picture 3">
            <a:extLst>
              <a:ext uri="{FF2B5EF4-FFF2-40B4-BE49-F238E27FC236}">
                <a16:creationId xmlns:a16="http://schemas.microsoft.com/office/drawing/2014/main" id="{C1C44169-2D5C-9843-9B2C-600A2340AF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3759" t="15938" r="2046" b="5605"/>
          <a:stretch/>
        </p:blipFill>
        <p:spPr bwMode="auto">
          <a:xfrm>
            <a:off x="4776807" y="1610467"/>
            <a:ext cx="4633997"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AEC12B4-2DDA-7248-9B6B-AAD676C4C02C}"/>
              </a:ext>
            </a:extLst>
          </p:cNvPr>
          <p:cNvSpPr/>
          <p:nvPr/>
        </p:nvSpPr>
        <p:spPr>
          <a:xfrm>
            <a:off x="1478553" y="2301132"/>
            <a:ext cx="4936961" cy="1203829"/>
          </a:xfrm>
          <a:prstGeom prst="rect">
            <a:avLst/>
          </a:prstGeom>
          <a:solidFill>
            <a:srgbClr val="165CC3"/>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lstStyle/>
          <a:p>
            <a:pPr algn="ctr"/>
            <a:r>
              <a:rPr lang="en-US" dirty="0">
                <a:solidFill>
                  <a:schemeClr val="bg1"/>
                </a:solidFill>
                <a:latin typeface="Volte" panose="00000500000000000000" pitchFamily="50" charset="0"/>
              </a:rPr>
              <a:t>The Status of the cost report. Clicking on the hyperlink will take you to more</a:t>
            </a:r>
            <a:endParaRPr lang="en-US" dirty="0">
              <a:latin typeface="Volte" panose="00000500000000000000" pitchFamily="50" charset="0"/>
            </a:endParaRPr>
          </a:p>
        </p:txBody>
      </p:sp>
      <p:cxnSp>
        <p:nvCxnSpPr>
          <p:cNvPr id="6" name="Straight Arrow Connector 5">
            <a:extLst>
              <a:ext uri="{FF2B5EF4-FFF2-40B4-BE49-F238E27FC236}">
                <a16:creationId xmlns:a16="http://schemas.microsoft.com/office/drawing/2014/main" id="{524425AB-BAE2-104A-94D2-A2FBB1C61171}"/>
              </a:ext>
            </a:extLst>
          </p:cNvPr>
          <p:cNvCxnSpPr/>
          <p:nvPr/>
        </p:nvCxnSpPr>
        <p:spPr>
          <a:xfrm flipH="1" flipV="1">
            <a:off x="6415514" y="2865916"/>
            <a:ext cx="678291" cy="74262"/>
          </a:xfrm>
          <a:prstGeom prst="straightConnector1">
            <a:avLst/>
          </a:prstGeom>
          <a:ln w="76200">
            <a:solidFill>
              <a:srgbClr val="165CC3"/>
            </a:solidFill>
            <a:headEnd type="triangle"/>
          </a:ln>
        </p:spPr>
        <p:style>
          <a:lnRef idx="2">
            <a:schemeClr val="accent1">
              <a:shade val="50000"/>
            </a:schemeClr>
          </a:lnRef>
          <a:fillRef idx="1">
            <a:schemeClr val="accent1"/>
          </a:fillRef>
          <a:effectRef idx="0">
            <a:schemeClr val="accent1"/>
          </a:effectRef>
          <a:fontRef idx="minor">
            <a:schemeClr val="lt1"/>
          </a:fontRef>
        </p:style>
      </p:cxnSp>
      <p:sp>
        <p:nvSpPr>
          <p:cNvPr id="7" name="Rectangle 6">
            <a:extLst>
              <a:ext uri="{FF2B5EF4-FFF2-40B4-BE49-F238E27FC236}">
                <a16:creationId xmlns:a16="http://schemas.microsoft.com/office/drawing/2014/main" id="{C7704BE0-FC41-C248-851E-E759939A4091}"/>
              </a:ext>
            </a:extLst>
          </p:cNvPr>
          <p:cNvSpPr/>
          <p:nvPr/>
        </p:nvSpPr>
        <p:spPr>
          <a:xfrm>
            <a:off x="2743199" y="4521914"/>
            <a:ext cx="4223206" cy="991892"/>
          </a:xfrm>
          <a:prstGeom prst="rect">
            <a:avLst/>
          </a:prstGeom>
          <a:solidFill>
            <a:srgbClr val="165CC3"/>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lstStyle/>
          <a:p>
            <a:pPr algn="ctr"/>
            <a:r>
              <a:rPr lang="en-US" dirty="0">
                <a:solidFill>
                  <a:schemeClr val="bg1"/>
                </a:solidFill>
                <a:latin typeface="Volte" panose="00000500000000000000" pitchFamily="50" charset="0"/>
              </a:rPr>
              <a:t>If you want to file your cost report, click on the E-File CR</a:t>
            </a:r>
            <a:endParaRPr lang="en-US" dirty="0">
              <a:latin typeface="Volte" panose="00000500000000000000" pitchFamily="50" charset="0"/>
            </a:endParaRPr>
          </a:p>
        </p:txBody>
      </p:sp>
      <p:sp>
        <p:nvSpPr>
          <p:cNvPr id="8" name="Bent-Up Arrow 7">
            <a:extLst>
              <a:ext uri="{FF2B5EF4-FFF2-40B4-BE49-F238E27FC236}">
                <a16:creationId xmlns:a16="http://schemas.microsoft.com/office/drawing/2014/main" id="{B2AC55AB-0928-F048-B29D-B2B1CACEE283}"/>
              </a:ext>
            </a:extLst>
          </p:cNvPr>
          <p:cNvSpPr/>
          <p:nvPr/>
        </p:nvSpPr>
        <p:spPr>
          <a:xfrm>
            <a:off x="6543618" y="4609287"/>
            <a:ext cx="2526224" cy="469657"/>
          </a:xfrm>
          <a:prstGeom prst="bentUpArrow">
            <a:avLst/>
          </a:prstGeom>
          <a:solidFill>
            <a:srgbClr val="165CC3"/>
          </a:solidFill>
          <a:ln w="3175">
            <a:noFill/>
            <a:head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732817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C60BC-8CDE-E14E-8B80-2B3C682EB809}"/>
              </a:ext>
            </a:extLst>
          </p:cNvPr>
          <p:cNvSpPr>
            <a:spLocks noGrp="1"/>
          </p:cNvSpPr>
          <p:nvPr>
            <p:ph type="title"/>
          </p:nvPr>
        </p:nvSpPr>
        <p:spPr/>
        <p:txBody>
          <a:bodyPr>
            <a:normAutofit fontScale="90000"/>
          </a:bodyPr>
          <a:lstStyle/>
          <a:p>
            <a:r>
              <a:rPr lang="en-US" dirty="0" err="1"/>
              <a:t>MCReF</a:t>
            </a:r>
            <a:r>
              <a:rPr lang="en-US" dirty="0"/>
              <a:t> Dashboard</a:t>
            </a:r>
          </a:p>
        </p:txBody>
      </p:sp>
      <p:sp>
        <p:nvSpPr>
          <p:cNvPr id="5" name="Rectangle 4"/>
          <p:cNvSpPr/>
          <p:nvPr/>
        </p:nvSpPr>
        <p:spPr>
          <a:xfrm>
            <a:off x="533401" y="1661942"/>
            <a:ext cx="11125200" cy="1063329"/>
          </a:xfrm>
          <a:prstGeom prst="rect">
            <a:avLst/>
          </a:prstGeom>
          <a:solidFill>
            <a:srgbClr val="F3F9FF"/>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182880" rtlCol="0" anchor="ctr"/>
          <a:lstStyle/>
          <a:p>
            <a:pPr>
              <a:defRPr/>
            </a:pPr>
            <a:r>
              <a:rPr lang="en-US" sz="2000" dirty="0" smtClean="0">
                <a:solidFill>
                  <a:schemeClr val="bg2">
                    <a:lumMod val="25000"/>
                  </a:schemeClr>
                </a:solidFill>
                <a:latin typeface="Volte" panose="00000500000000000000" pitchFamily="50" charset="0"/>
              </a:rPr>
              <a:t>The status bar will enable you to know where your cost reports are in the A&amp;R process</a:t>
            </a:r>
            <a:r>
              <a:rPr lang="en-US" sz="2000" dirty="0" smtClean="0">
                <a:solidFill>
                  <a:schemeClr val="bg2">
                    <a:lumMod val="25000"/>
                  </a:schemeClr>
                </a:solidFill>
              </a:rPr>
              <a:t>. </a:t>
            </a:r>
            <a:endParaRPr lang="en-US" sz="2000" dirty="0">
              <a:solidFill>
                <a:schemeClr val="bg2">
                  <a:lumMod val="25000"/>
                </a:schemeClr>
              </a:solidFill>
            </a:endParaRPr>
          </a:p>
        </p:txBody>
      </p:sp>
      <p:pic>
        <p:nvPicPr>
          <p:cNvPr id="6" name="Picture 5"/>
          <p:cNvPicPr>
            <a:picLocks noChangeAspect="1"/>
          </p:cNvPicPr>
          <p:nvPr/>
        </p:nvPicPr>
        <p:blipFill>
          <a:blip r:embed="rId2"/>
          <a:stretch>
            <a:fillRect/>
          </a:stretch>
        </p:blipFill>
        <p:spPr>
          <a:xfrm>
            <a:off x="137160" y="3212088"/>
            <a:ext cx="11917681" cy="2103120"/>
          </a:xfrm>
          <a:prstGeom prst="rect">
            <a:avLst/>
          </a:prstGeom>
        </p:spPr>
      </p:pic>
    </p:spTree>
    <p:extLst>
      <p:ext uri="{BB962C8B-B14F-4D97-AF65-F5344CB8AC3E}">
        <p14:creationId xmlns:p14="http://schemas.microsoft.com/office/powerpoint/2010/main" val="1939848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C27487-D89E-074F-A155-54D4DA460FF6}"/>
              </a:ext>
            </a:extLst>
          </p:cNvPr>
          <p:cNvSpPr>
            <a:spLocks noGrp="1"/>
          </p:cNvSpPr>
          <p:nvPr>
            <p:ph type="title"/>
          </p:nvPr>
        </p:nvSpPr>
        <p:spPr/>
        <p:txBody>
          <a:bodyPr>
            <a:normAutofit fontScale="90000"/>
          </a:bodyPr>
          <a:lstStyle/>
          <a:p>
            <a:r>
              <a:rPr lang="en-US" dirty="0" err="1"/>
              <a:t>MCReF</a:t>
            </a:r>
            <a:r>
              <a:rPr lang="en-US" dirty="0"/>
              <a:t> Dashboard</a:t>
            </a:r>
          </a:p>
        </p:txBody>
      </p:sp>
      <p:sp>
        <p:nvSpPr>
          <p:cNvPr id="4" name="Slide Number Placeholder 3">
            <a:extLst>
              <a:ext uri="{FF2B5EF4-FFF2-40B4-BE49-F238E27FC236}">
                <a16:creationId xmlns:a16="http://schemas.microsoft.com/office/drawing/2014/main" id="{84CBE399-FC4D-B74E-BEA0-E7AB41BCDBD2}"/>
              </a:ext>
            </a:extLst>
          </p:cNvPr>
          <p:cNvSpPr>
            <a:spLocks noGrp="1"/>
          </p:cNvSpPr>
          <p:nvPr>
            <p:ph type="sldNum" sz="quarter" idx="12"/>
          </p:nvPr>
        </p:nvSpPr>
        <p:spPr/>
        <p:txBody>
          <a:bodyPr/>
          <a:lstStyle/>
          <a:p>
            <a:fld id="{BA701EBD-7E88-4042-A5D8-95B6F7B94F2A}" type="slidenum">
              <a:rPr lang="en-US" smtClean="0"/>
              <a:pPr/>
              <a:t>18</a:t>
            </a:fld>
            <a:endParaRPr lang="en-US" dirty="0"/>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r="39461"/>
          <a:stretch/>
        </p:blipFill>
        <p:spPr>
          <a:xfrm>
            <a:off x="5894195" y="1426135"/>
            <a:ext cx="4567329" cy="4369717"/>
          </a:xfrm>
          <a:prstGeom prst="rect">
            <a:avLst/>
          </a:prstGeom>
        </p:spPr>
      </p:pic>
      <p:sp>
        <p:nvSpPr>
          <p:cNvPr id="5" name="TextBox 4"/>
          <p:cNvSpPr txBox="1"/>
          <p:nvPr/>
        </p:nvSpPr>
        <p:spPr>
          <a:xfrm>
            <a:off x="533400" y="2613392"/>
            <a:ext cx="4958964" cy="224676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solidFill>
                  <a:schemeClr val="bg2">
                    <a:lumMod val="25000"/>
                  </a:schemeClr>
                </a:solidFill>
                <a:latin typeface="Volte" panose="00000500000000000000" pitchFamily="50" charset="0"/>
              </a:rPr>
              <a:t>Click on the “+” to get more details.</a:t>
            </a:r>
          </a:p>
          <a:p>
            <a:pPr marL="285750" indent="-285750">
              <a:spcAft>
                <a:spcPts val="1200"/>
              </a:spcAft>
              <a:buFont typeface="Arial" panose="020B0604020202020204" pitchFamily="34" charset="0"/>
              <a:buChar char="•"/>
            </a:pPr>
            <a:r>
              <a:rPr lang="en-US" sz="2000" dirty="0">
                <a:solidFill>
                  <a:schemeClr val="bg2">
                    <a:lumMod val="25000"/>
                  </a:schemeClr>
                </a:solidFill>
                <a:latin typeface="Volte" panose="00000500000000000000" pitchFamily="50" charset="0"/>
              </a:rPr>
              <a:t>The “View All” is a hyperlink that will take you to the documents that were uploaded.  </a:t>
            </a:r>
          </a:p>
          <a:p>
            <a:pPr marL="285750" indent="-285750">
              <a:spcAft>
                <a:spcPts val="1200"/>
              </a:spcAft>
              <a:buFont typeface="Arial" panose="020B0604020202020204" pitchFamily="34" charset="0"/>
              <a:buChar char="•"/>
            </a:pPr>
            <a:r>
              <a:rPr lang="en-US" sz="2000" dirty="0">
                <a:solidFill>
                  <a:schemeClr val="bg2">
                    <a:lumMod val="25000"/>
                  </a:schemeClr>
                </a:solidFill>
                <a:latin typeface="Volte" panose="00000500000000000000" pitchFamily="50" charset="0"/>
              </a:rPr>
              <a:t>These uploads will be completed on a  prospective basis. </a:t>
            </a:r>
          </a:p>
        </p:txBody>
      </p:sp>
    </p:spTree>
    <p:extLst>
      <p:ext uri="{BB962C8B-B14F-4D97-AF65-F5344CB8AC3E}">
        <p14:creationId xmlns:p14="http://schemas.microsoft.com/office/powerpoint/2010/main" val="2490220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4A4E7A-8426-B941-A750-33B748A7D190}"/>
              </a:ext>
            </a:extLst>
          </p:cNvPr>
          <p:cNvSpPr>
            <a:spLocks noGrp="1"/>
          </p:cNvSpPr>
          <p:nvPr>
            <p:ph type="title"/>
          </p:nvPr>
        </p:nvSpPr>
        <p:spPr/>
        <p:txBody>
          <a:bodyPr>
            <a:normAutofit/>
          </a:bodyPr>
          <a:lstStyle/>
          <a:p>
            <a:r>
              <a:rPr lang="en-US" dirty="0" err="1"/>
              <a:t>MCReF</a:t>
            </a:r>
            <a:r>
              <a:rPr lang="en-US" dirty="0"/>
              <a:t> Dashboard</a:t>
            </a:r>
          </a:p>
        </p:txBody>
      </p:sp>
      <p:sp>
        <p:nvSpPr>
          <p:cNvPr id="4" name="Slide Number Placeholder 3"/>
          <p:cNvSpPr>
            <a:spLocks noGrp="1"/>
          </p:cNvSpPr>
          <p:nvPr>
            <p:ph type="sldNum" sz="quarter" idx="4294967295"/>
          </p:nvPr>
        </p:nvSpPr>
        <p:spPr>
          <a:xfrm>
            <a:off x="0" y="6276975"/>
            <a:ext cx="473075" cy="365125"/>
          </a:xfrm>
        </p:spPr>
        <p:txBody>
          <a:bodyPr/>
          <a:lstStyle/>
          <a:p>
            <a:fld id="{BA701EBD-7E88-4042-A5D8-95B6F7B94F2A}" type="slidenum">
              <a:rPr lang="en-US" smtClean="0"/>
              <a:pPr/>
              <a:t>19</a:t>
            </a:fld>
            <a:endParaRPr lang="en-US" dirty="0"/>
          </a:p>
        </p:txBody>
      </p:sp>
      <p:pic>
        <p:nvPicPr>
          <p:cNvPr id="5"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30752" y="2030350"/>
            <a:ext cx="9923567" cy="125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30752" y="3527275"/>
            <a:ext cx="9923567" cy="147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a:extLst>
              <a:ext uri="{FF2B5EF4-FFF2-40B4-BE49-F238E27FC236}">
                <a16:creationId xmlns:a16="http://schemas.microsoft.com/office/drawing/2014/main" id="{D69F900A-18CB-384E-BA24-EFE528BD7C28}"/>
              </a:ext>
            </a:extLst>
          </p:cNvPr>
          <p:cNvSpPr txBox="1">
            <a:spLocks/>
          </p:cNvSpPr>
          <p:nvPr/>
        </p:nvSpPr>
        <p:spPr>
          <a:xfrm>
            <a:off x="533400" y="1277364"/>
            <a:ext cx="5524863" cy="5135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200" baseline="0">
                <a:solidFill>
                  <a:srgbClr val="135DC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400" dirty="0"/>
              <a:t>EXAMPLES OF REVIEW AND NPR EXPANDED</a:t>
            </a:r>
          </a:p>
        </p:txBody>
      </p:sp>
    </p:spTree>
    <p:extLst>
      <p:ext uri="{BB962C8B-B14F-4D97-AF65-F5344CB8AC3E}">
        <p14:creationId xmlns:p14="http://schemas.microsoft.com/office/powerpoint/2010/main" val="711367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2B10-FE5C-DF4E-A8FF-B5FC4C4B600F}"/>
              </a:ext>
            </a:extLst>
          </p:cNvPr>
          <p:cNvSpPr>
            <a:spLocks noGrp="1"/>
          </p:cNvSpPr>
          <p:nvPr>
            <p:ph type="title"/>
          </p:nvPr>
        </p:nvSpPr>
        <p:spPr/>
        <p:txBody>
          <a:bodyPr/>
          <a:lstStyle/>
          <a:p>
            <a:r>
              <a:rPr lang="en-US" dirty="0"/>
              <a:t>Disclaimer</a:t>
            </a:r>
          </a:p>
        </p:txBody>
      </p:sp>
      <p:sp>
        <p:nvSpPr>
          <p:cNvPr id="4" name="Text Placeholder 1">
            <a:extLst>
              <a:ext uri="{FF2B5EF4-FFF2-40B4-BE49-F238E27FC236}">
                <a16:creationId xmlns:a16="http://schemas.microsoft.com/office/drawing/2014/main" id="{6430F98E-6E15-D140-8A43-C37704E481DB}"/>
              </a:ext>
            </a:extLst>
          </p:cNvPr>
          <p:cNvSpPr txBox="1">
            <a:spLocks/>
          </p:cNvSpPr>
          <p:nvPr/>
        </p:nvSpPr>
        <p:spPr>
          <a:xfrm>
            <a:off x="533400" y="1426135"/>
            <a:ext cx="11125200" cy="23557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dirty="0">
                <a:latin typeface="Volte" panose="00000500000000000000" pitchFamily="50" charset="0"/>
              </a:rPr>
              <a:t>National Government Services, Inc. has produced this material as an informational reference for providers furnishing services in our contract jurisdiction. National Government Services employees, agents, and staff make no representation, warranty, or guarantee that this compilation of Medicare information is error-free and will bear no responsibility or liability for the results or consequences of the use of this material. Although every reasonable effort has been made to assure the accuracy of the information within these pages at the time of publication, the Medicare Program is constantly changing, and it is the responsibility of each provider to remain abreast of the Medicare Program requirements. Any regulations, policies and/or guidelines cited in this publication are subject to change without further notice. Current Medicare regulations can be found on the Centers for Medicare &amp; Medicaid Services (CMS) Web site at </a:t>
            </a:r>
            <a:r>
              <a:rPr lang="en-US" sz="1600" b="1" dirty="0">
                <a:latin typeface="Volte" panose="00000500000000000000" pitchFamily="50" charset="0"/>
                <a:hlinkClick r:id="rId2"/>
              </a:rPr>
              <a:t>http://www.cms.gov</a:t>
            </a:r>
            <a:r>
              <a:rPr lang="en-US" sz="1600" dirty="0">
                <a:latin typeface="Volte" panose="00000500000000000000" pitchFamily="50" charset="0"/>
              </a:rPr>
              <a:t>.</a:t>
            </a:r>
          </a:p>
        </p:txBody>
      </p:sp>
      <p:sp>
        <p:nvSpPr>
          <p:cNvPr id="5" name="Text Placeholder 1">
            <a:extLst>
              <a:ext uri="{FF2B5EF4-FFF2-40B4-BE49-F238E27FC236}">
                <a16:creationId xmlns:a16="http://schemas.microsoft.com/office/drawing/2014/main" id="{5371F5B8-951F-D94D-AD32-F8B881505FBD}"/>
              </a:ext>
            </a:extLst>
          </p:cNvPr>
          <p:cNvSpPr txBox="1">
            <a:spLocks/>
          </p:cNvSpPr>
          <p:nvPr/>
        </p:nvSpPr>
        <p:spPr>
          <a:xfrm>
            <a:off x="526473" y="4820564"/>
            <a:ext cx="11132127" cy="9970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0" lang="en-US" sz="2400" b="0" i="0" u="none" strike="noStrike" kern="1200" cap="none" spc="0" normalizeH="0" baseline="0" dirty="0" smtClean="0">
                <a:ln>
                  <a:noFill/>
                </a:ln>
                <a:solidFill>
                  <a:schemeClr val="bg2">
                    <a:lumMod val="25000"/>
                  </a:schemeClr>
                </a:solidFill>
                <a:effectLst/>
                <a:uLnTx/>
                <a:uFillTx/>
                <a:latin typeface="Calibri"/>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0" lang="en-US" sz="2000" b="0" i="0" u="none" strike="noStrike" kern="1200" cap="none" spc="0" normalizeH="0" baseline="0" dirty="0" smtClean="0">
                <a:ln>
                  <a:noFill/>
                </a:ln>
                <a:solidFill>
                  <a:schemeClr val="bg2">
                    <a:lumMod val="25000"/>
                  </a:schemeClr>
                </a:solidFill>
                <a:effectLst/>
                <a:uLnTx/>
                <a:uFillTx/>
                <a:latin typeface="Calibri"/>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0" lang="en-US" sz="1800" b="0" i="0" u="none" strike="noStrike" kern="1200" cap="none" spc="0" normalizeH="0" baseline="0" dirty="0" smtClean="0">
                <a:ln>
                  <a:noFill/>
                </a:ln>
                <a:solidFill>
                  <a:schemeClr val="bg2">
                    <a:lumMod val="25000"/>
                  </a:schemeClr>
                </a:solidFill>
                <a:effectLst/>
                <a:uLnTx/>
                <a:uFillTx/>
                <a:latin typeface="Calibri"/>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0" lang="en-US" sz="1600" b="0" i="0" u="none" strike="noStrike" kern="1200" cap="none" spc="0" normalizeH="0" baseline="0" dirty="0" smtClean="0">
                <a:ln>
                  <a:noFill/>
                </a:ln>
                <a:solidFill>
                  <a:schemeClr val="bg2">
                    <a:lumMod val="25000"/>
                  </a:schemeClr>
                </a:solidFill>
                <a:effectLst/>
                <a:uLnTx/>
                <a:uFillTx/>
                <a:latin typeface="Calibri"/>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0" lang="en-US" sz="1600" b="0" i="0" u="none" strike="noStrike" kern="1200" cap="none" spc="0" normalizeH="0" baseline="0" dirty="0">
                <a:ln>
                  <a:noFill/>
                </a:ln>
                <a:solidFill>
                  <a:schemeClr val="bg2">
                    <a:lumMod val="25000"/>
                  </a:schemeClr>
                </a:solidFill>
                <a:effectLst/>
                <a:uLnTx/>
                <a:uFillTx/>
                <a:latin typeface="Calibri"/>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latin typeface="Volte" panose="00000500000000000000" pitchFamily="50" charset="0"/>
              </a:rPr>
              <a:t>Attendees/providers are </a:t>
            </a:r>
            <a:r>
              <a:rPr lang="en-US" sz="1400" b="1" dirty="0">
                <a:latin typeface="Volte" panose="00000500000000000000" pitchFamily="50" charset="0"/>
              </a:rPr>
              <a:t>never</a:t>
            </a:r>
            <a:r>
              <a:rPr lang="en-US" sz="1400" dirty="0">
                <a:latin typeface="Volte" panose="00000500000000000000" pitchFamily="50" charset="0"/>
              </a:rPr>
              <a:t> permitted to record (tape record or </a:t>
            </a:r>
            <a:r>
              <a:rPr lang="en-US" sz="1400" b="1" dirty="0">
                <a:latin typeface="Volte" panose="00000500000000000000" pitchFamily="50" charset="0"/>
              </a:rPr>
              <a:t>any</a:t>
            </a:r>
            <a:r>
              <a:rPr lang="en-US" sz="1400" dirty="0">
                <a:latin typeface="Volte" panose="00000500000000000000" pitchFamily="50" charset="0"/>
              </a:rPr>
              <a:t> other method) our educational events</a:t>
            </a:r>
          </a:p>
          <a:p>
            <a:pPr lvl="1"/>
            <a:r>
              <a:rPr lang="en-US" sz="1400" dirty="0">
                <a:latin typeface="Volte" panose="00000500000000000000" pitchFamily="50" charset="0"/>
              </a:rPr>
              <a:t>This applies to our Webinars, teleconferences, live events, and any other type of National Government Services educational event</a:t>
            </a:r>
          </a:p>
        </p:txBody>
      </p:sp>
      <p:sp>
        <p:nvSpPr>
          <p:cNvPr id="6" name="Text Placeholder 2">
            <a:extLst>
              <a:ext uri="{FF2B5EF4-FFF2-40B4-BE49-F238E27FC236}">
                <a16:creationId xmlns:a16="http://schemas.microsoft.com/office/drawing/2014/main" id="{F29A0CB6-296A-3A4C-A1B1-63C87E2118F2}"/>
              </a:ext>
            </a:extLst>
          </p:cNvPr>
          <p:cNvSpPr txBox="1">
            <a:spLocks/>
          </p:cNvSpPr>
          <p:nvPr/>
        </p:nvSpPr>
        <p:spPr>
          <a:xfrm>
            <a:off x="441552" y="4074473"/>
            <a:ext cx="11292135" cy="841925"/>
          </a:xfrm>
          <a:prstGeom prst="rect">
            <a:avLst/>
          </a:prstGeom>
        </p:spPr>
        <p:txBody>
          <a:bodyPr/>
          <a:lstStyle>
            <a:lvl1pPr marL="0" indent="0" algn="l" defTabSz="914400" rtl="0" eaLnBrk="1" latinLnBrk="0" hangingPunct="1">
              <a:lnSpc>
                <a:spcPct val="90000"/>
              </a:lnSpc>
              <a:spcBef>
                <a:spcPts val="1000"/>
              </a:spcBef>
              <a:buFontTx/>
              <a:buNone/>
              <a:defRPr kumimoji="0" lang="en-US" sz="3600" b="1" i="0" u="none" strike="noStrike" kern="1200" cap="none" spc="0" normalizeH="0" baseline="0" dirty="0" smtClean="0">
                <a:ln>
                  <a:noFill/>
                </a:ln>
                <a:solidFill>
                  <a:schemeClr val="bg2">
                    <a:lumMod val="10000"/>
                  </a:schemeClr>
                </a:solidFill>
                <a:effectLst/>
                <a:uLnTx/>
                <a:uFillTx/>
                <a:latin typeface="Calibri"/>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chemeClr val="bg2">
                    <a:lumMod val="25000"/>
                  </a:schemeClr>
                </a:solidFill>
                <a:latin typeface="Volte" panose="00000500000000000000" pitchFamily="50" charset="0"/>
              </a:rPr>
              <a:t>No Recording</a:t>
            </a:r>
          </a:p>
        </p:txBody>
      </p:sp>
    </p:spTree>
    <p:extLst>
      <p:ext uri="{BB962C8B-B14F-4D97-AF65-F5344CB8AC3E}">
        <p14:creationId xmlns:p14="http://schemas.microsoft.com/office/powerpoint/2010/main" val="3303798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7370ADE1-3016-C741-BB12-D86F3C3693D9}"/>
              </a:ext>
            </a:extLst>
          </p:cNvPr>
          <p:cNvSpPr txBox="1">
            <a:spLocks/>
          </p:cNvSpPr>
          <p:nvPr/>
        </p:nvSpPr>
        <p:spPr>
          <a:xfrm>
            <a:off x="872490" y="3851420"/>
            <a:ext cx="10336616" cy="1737359"/>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i="0" u="none" strike="noStrike" kern="1200" cap="none" spc="0" normalizeH="0" baseline="0" noProof="0" dirty="0" err="1">
                <a:ln>
                  <a:noFill/>
                </a:ln>
                <a:solidFill>
                  <a:srgbClr val="FDFAFF"/>
                </a:solidFill>
                <a:effectLst/>
                <a:uLnTx/>
                <a:uFillTx/>
                <a:latin typeface="+mj-lt"/>
                <a:ea typeface="+mn-ea"/>
                <a:cs typeface="+mn-cs"/>
              </a:rPr>
              <a:t>NGSConnex</a:t>
            </a:r>
            <a:endParaRPr kumimoji="0" lang="en-US" sz="5400" i="0" u="none" strike="noStrike" kern="1200" cap="none" spc="0" normalizeH="0" baseline="0" noProof="0" dirty="0">
              <a:ln>
                <a:noFill/>
              </a:ln>
              <a:solidFill>
                <a:srgbClr val="FDFAFF"/>
              </a:solidFill>
              <a:effectLst/>
              <a:uLnTx/>
              <a:uFillTx/>
              <a:latin typeface="+mj-lt"/>
              <a:ea typeface="+mn-ea"/>
              <a:cs typeface="+mn-cs"/>
            </a:endParaRPr>
          </a:p>
        </p:txBody>
      </p:sp>
    </p:spTree>
    <p:extLst>
      <p:ext uri="{BB962C8B-B14F-4D97-AF65-F5344CB8AC3E}">
        <p14:creationId xmlns:p14="http://schemas.microsoft.com/office/powerpoint/2010/main" val="1001109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A36580-EC06-D84F-BCD7-7230B70DCFD5}"/>
              </a:ext>
            </a:extLst>
          </p:cNvPr>
          <p:cNvSpPr>
            <a:spLocks noGrp="1"/>
          </p:cNvSpPr>
          <p:nvPr>
            <p:ph type="title"/>
          </p:nvPr>
        </p:nvSpPr>
        <p:spPr/>
        <p:txBody>
          <a:bodyPr/>
          <a:lstStyle/>
          <a:p>
            <a:r>
              <a:rPr lang="en-US" dirty="0" err="1"/>
              <a:t>NGSConnex</a:t>
            </a:r>
            <a:endParaRPr lang="en-US" dirty="0"/>
          </a:p>
        </p:txBody>
      </p:sp>
      <p:sp>
        <p:nvSpPr>
          <p:cNvPr id="2" name="Text Placeholder 1">
            <a:extLst>
              <a:ext uri="{FF2B5EF4-FFF2-40B4-BE49-F238E27FC236}">
                <a16:creationId xmlns:a16="http://schemas.microsoft.com/office/drawing/2014/main" id="{5D06D1FE-0FBB-DB49-8566-91F4EEF537A6}"/>
              </a:ext>
            </a:extLst>
          </p:cNvPr>
          <p:cNvSpPr>
            <a:spLocks noGrp="1"/>
          </p:cNvSpPr>
          <p:nvPr>
            <p:ph type="body" sz="quarter" idx="4294967295"/>
          </p:nvPr>
        </p:nvSpPr>
        <p:spPr>
          <a:xfrm>
            <a:off x="385482" y="1908175"/>
            <a:ext cx="10739718" cy="3811300"/>
          </a:xfrm>
          <a:solidFill>
            <a:srgbClr val="F3F9FF"/>
          </a:solidFill>
        </p:spPr>
        <p:txBody>
          <a:bodyPr wrap="square" lIns="274320" tIns="274320" rIns="274320" bIns="274320">
            <a:spAutoFit/>
          </a:bodyPr>
          <a:lstStyle/>
          <a:p>
            <a:pPr marL="302575" indent="-302575" defTabSz="806867">
              <a:lnSpc>
                <a:spcPct val="100000"/>
              </a:lnSpc>
              <a:spcBef>
                <a:spcPts val="882"/>
              </a:spcBef>
            </a:pPr>
            <a:r>
              <a:rPr lang="en-US" sz="1800" dirty="0">
                <a:solidFill>
                  <a:srgbClr val="21262C"/>
                </a:solidFill>
                <a:cs typeface="Arial" panose="020B0604020202020204" pitchFamily="34" charset="0"/>
              </a:rPr>
              <a:t>NGS A&amp;R is continuing to utilize a 2-Way Portal through NGSConnex called A&amp;R Inquiries to communicate correspondence such as desk review documentation requests, final settlements, tentative settlements, interim rate review documents, and detail PS&amp;R reports. </a:t>
            </a:r>
          </a:p>
          <a:p>
            <a:pPr marL="302575" indent="-302575" defTabSz="806867">
              <a:lnSpc>
                <a:spcPct val="100000"/>
              </a:lnSpc>
              <a:spcBef>
                <a:spcPts val="882"/>
              </a:spcBef>
            </a:pPr>
            <a:r>
              <a:rPr lang="en-US" sz="1800" dirty="0">
                <a:solidFill>
                  <a:srgbClr val="21262C"/>
                </a:solidFill>
                <a:cs typeface="Arial" panose="020B0604020202020204" pitchFamily="34" charset="0"/>
              </a:rPr>
              <a:t>Multiple contacts can be designated to receive A&amp;R correspondence per provider.  We would encourage this in case a contact is on vacation or is unavailable. </a:t>
            </a:r>
          </a:p>
          <a:p>
            <a:pPr marL="706008" lvl="1" indent="-302575" defTabSz="806867">
              <a:lnSpc>
                <a:spcPct val="100000"/>
              </a:lnSpc>
              <a:spcBef>
                <a:spcPts val="441"/>
              </a:spcBef>
            </a:pPr>
            <a:r>
              <a:rPr lang="en-US" sz="1600" dirty="0">
                <a:solidFill>
                  <a:srgbClr val="21262C"/>
                </a:solidFill>
                <a:cs typeface="Arial" panose="020B0604020202020204" pitchFamily="34" charset="0"/>
              </a:rPr>
              <a:t>If the contact is a consultant please also have a contact from the facility set up to receive correspondence.</a:t>
            </a:r>
          </a:p>
          <a:p>
            <a:pPr marL="706008" lvl="1" indent="-302575" defTabSz="806867">
              <a:lnSpc>
                <a:spcPct val="100000"/>
              </a:lnSpc>
              <a:spcBef>
                <a:spcPts val="441"/>
              </a:spcBef>
            </a:pPr>
            <a:r>
              <a:rPr lang="en-US" sz="1600" dirty="0">
                <a:solidFill>
                  <a:srgbClr val="21262C"/>
                </a:solidFill>
                <a:cs typeface="Arial" panose="020B0604020202020204" pitchFamily="34" charset="0"/>
              </a:rPr>
              <a:t>We are  no longer able to set up multiple contacts to the same email address such as a shared mailbox.</a:t>
            </a:r>
          </a:p>
          <a:p>
            <a:pPr marL="302575" indent="-302575" defTabSz="806867">
              <a:lnSpc>
                <a:spcPct val="100000"/>
              </a:lnSpc>
              <a:spcBef>
                <a:spcPts val="882"/>
              </a:spcBef>
            </a:pPr>
            <a:r>
              <a:rPr lang="en-US" sz="1800" dirty="0">
                <a:solidFill>
                  <a:srgbClr val="21262C"/>
                </a:solidFill>
                <a:cs typeface="Arial" panose="020B0604020202020204" pitchFamily="34" charset="0"/>
              </a:rPr>
              <a:t>We now </a:t>
            </a:r>
            <a:r>
              <a:rPr lang="en-US" sz="1800" dirty="0" smtClean="0">
                <a:solidFill>
                  <a:srgbClr val="21262C"/>
                </a:solidFill>
                <a:cs typeface="Arial" panose="020B0604020202020204" pitchFamily="34" charset="0"/>
              </a:rPr>
              <a:t>have around 70% </a:t>
            </a:r>
            <a:r>
              <a:rPr lang="en-US" sz="1800" dirty="0">
                <a:solidFill>
                  <a:srgbClr val="21262C"/>
                </a:solidFill>
                <a:cs typeface="Arial" panose="020B0604020202020204" pitchFamily="34" charset="0"/>
              </a:rPr>
              <a:t>of our total Part A providers set up to receive A&amp;R correspondence via NGSConnex.</a:t>
            </a:r>
            <a:endParaRPr lang="en-US" sz="1100" dirty="0">
              <a:solidFill>
                <a:srgbClr val="21262C"/>
              </a:solidFill>
              <a:cs typeface="Arial" panose="020B0604020202020204" pitchFamily="34" charset="0"/>
            </a:endParaRPr>
          </a:p>
        </p:txBody>
      </p:sp>
    </p:spTree>
    <p:extLst>
      <p:ext uri="{BB962C8B-B14F-4D97-AF65-F5344CB8AC3E}">
        <p14:creationId xmlns:p14="http://schemas.microsoft.com/office/powerpoint/2010/main" val="4133532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A36580-EC06-D84F-BCD7-7230B70DCFD5}"/>
              </a:ext>
            </a:extLst>
          </p:cNvPr>
          <p:cNvSpPr>
            <a:spLocks noGrp="1"/>
          </p:cNvSpPr>
          <p:nvPr>
            <p:ph type="title"/>
          </p:nvPr>
        </p:nvSpPr>
        <p:spPr/>
        <p:txBody>
          <a:bodyPr/>
          <a:lstStyle/>
          <a:p>
            <a:r>
              <a:rPr lang="en-US" dirty="0" err="1"/>
              <a:t>NGSConnex</a:t>
            </a:r>
            <a:endParaRPr lang="en-US" dirty="0"/>
          </a:p>
        </p:txBody>
      </p:sp>
      <p:sp>
        <p:nvSpPr>
          <p:cNvPr id="2" name="Text Placeholder 1">
            <a:extLst>
              <a:ext uri="{FF2B5EF4-FFF2-40B4-BE49-F238E27FC236}">
                <a16:creationId xmlns:a16="http://schemas.microsoft.com/office/drawing/2014/main" id="{5D06D1FE-0FBB-DB49-8566-91F4EEF537A6}"/>
              </a:ext>
            </a:extLst>
          </p:cNvPr>
          <p:cNvSpPr>
            <a:spLocks noGrp="1"/>
          </p:cNvSpPr>
          <p:nvPr>
            <p:ph type="body" sz="quarter" idx="4294967295"/>
          </p:nvPr>
        </p:nvSpPr>
        <p:spPr>
          <a:xfrm>
            <a:off x="0" y="1465263"/>
            <a:ext cx="11125200" cy="4464050"/>
          </a:xfrm>
          <a:solidFill>
            <a:srgbClr val="F3F9FF"/>
          </a:solidFill>
        </p:spPr>
        <p:txBody>
          <a:bodyPr wrap="square" lIns="274320" tIns="182880" rIns="274320" bIns="182880">
            <a:spAutoFit/>
          </a:bodyPr>
          <a:lstStyle/>
          <a:p>
            <a:pPr>
              <a:lnSpc>
                <a:spcPct val="100000"/>
              </a:lnSpc>
              <a:spcBef>
                <a:spcPts val="0"/>
              </a:spcBef>
              <a:spcAft>
                <a:spcPts val="0"/>
              </a:spcAft>
              <a:buNone/>
            </a:pPr>
            <a:r>
              <a:rPr lang="en-US" sz="1400" dirty="0">
                <a:cs typeface="Arial" panose="020B0604020202020204" pitchFamily="34" charset="0"/>
              </a:rPr>
              <a:t>We have a dedicated shared email mailbox for inquiries related to using A&amp;R Inquiries in </a:t>
            </a:r>
            <a:r>
              <a:rPr lang="en-US" sz="1400" dirty="0" err="1">
                <a:cs typeface="Arial" panose="020B0604020202020204" pitchFamily="34" charset="0"/>
              </a:rPr>
              <a:t>NGSConnex</a:t>
            </a:r>
            <a:r>
              <a:rPr lang="en-US" sz="1400" dirty="0">
                <a:cs typeface="Arial" panose="020B0604020202020204" pitchFamily="34" charset="0"/>
              </a:rPr>
              <a:t>: </a:t>
            </a:r>
            <a:r>
              <a:rPr lang="en-US" sz="1400" dirty="0">
                <a:cs typeface="Arial" panose="020B0604020202020204" pitchFamily="34" charset="0"/>
                <a:hlinkClick r:id="rId2"/>
              </a:rPr>
              <a:t>ARConnex@Anthem.com</a:t>
            </a:r>
            <a:r>
              <a:rPr lang="en-US" sz="1400" dirty="0">
                <a:cs typeface="Arial" panose="020B0604020202020204" pitchFamily="34" charset="0"/>
              </a:rPr>
              <a:t> </a:t>
            </a:r>
          </a:p>
          <a:p>
            <a:pPr>
              <a:lnSpc>
                <a:spcPct val="100000"/>
              </a:lnSpc>
              <a:spcBef>
                <a:spcPts val="0"/>
              </a:spcBef>
              <a:spcAft>
                <a:spcPts val="0"/>
              </a:spcAft>
              <a:buNone/>
            </a:pPr>
            <a:endParaRPr lang="en-US" sz="1400" dirty="0">
              <a:cs typeface="Arial" panose="020B0604020202020204" pitchFamily="34" charset="0"/>
            </a:endParaRPr>
          </a:p>
          <a:p>
            <a:pPr marL="0" indent="0">
              <a:lnSpc>
                <a:spcPct val="100000"/>
              </a:lnSpc>
              <a:spcBef>
                <a:spcPts val="0"/>
              </a:spcBef>
              <a:spcAft>
                <a:spcPts val="0"/>
              </a:spcAft>
              <a:buNone/>
            </a:pPr>
            <a:r>
              <a:rPr lang="en-US" sz="1400" dirty="0">
                <a:cs typeface="Arial" panose="020B0604020202020204" pitchFamily="34" charset="0"/>
              </a:rPr>
              <a:t>Please use this email address to update your contacts for A&amp;R </a:t>
            </a:r>
            <a:r>
              <a:rPr lang="en-US" sz="1400" dirty="0" err="1">
                <a:cs typeface="Arial" panose="020B0604020202020204" pitchFamily="34" charset="0"/>
              </a:rPr>
              <a:t>NGSConnex</a:t>
            </a:r>
            <a:r>
              <a:rPr lang="en-US" sz="1400" dirty="0">
                <a:cs typeface="Arial" panose="020B0604020202020204" pitchFamily="34" charset="0"/>
              </a:rPr>
              <a:t>, such as when associates leave or when you have new associates. If the person you want to add already has an </a:t>
            </a:r>
            <a:r>
              <a:rPr lang="en-US" sz="1400" dirty="0" err="1">
                <a:cs typeface="Arial" panose="020B0604020202020204" pitchFamily="34" charset="0"/>
              </a:rPr>
              <a:t>NGSConnex</a:t>
            </a:r>
            <a:r>
              <a:rPr lang="en-US" sz="1400" dirty="0">
                <a:cs typeface="Arial" panose="020B0604020202020204" pitchFamily="34" charset="0"/>
              </a:rPr>
              <a:t> ID set up, you would just need to indicate their name, </a:t>
            </a:r>
            <a:r>
              <a:rPr lang="en-US" sz="1400" dirty="0" err="1">
                <a:cs typeface="Arial" panose="020B0604020202020204" pitchFamily="34" charset="0"/>
              </a:rPr>
              <a:t>NGSConnex</a:t>
            </a:r>
            <a:r>
              <a:rPr lang="en-US" sz="1400" dirty="0">
                <a:cs typeface="Arial" panose="020B0604020202020204" pitchFamily="34" charset="0"/>
              </a:rPr>
              <a:t> ID and the list of provider numbers to associate their ID with.</a:t>
            </a:r>
          </a:p>
          <a:p>
            <a:pPr>
              <a:lnSpc>
                <a:spcPct val="100000"/>
              </a:lnSpc>
              <a:spcBef>
                <a:spcPts val="0"/>
              </a:spcBef>
              <a:spcAft>
                <a:spcPts val="0"/>
              </a:spcAft>
              <a:buNone/>
            </a:pPr>
            <a:endParaRPr lang="en-US" sz="1400" dirty="0">
              <a:cs typeface="Arial" panose="020B0604020202020204" pitchFamily="34" charset="0"/>
            </a:endParaRPr>
          </a:p>
          <a:p>
            <a:pPr>
              <a:lnSpc>
                <a:spcPct val="100000"/>
              </a:lnSpc>
              <a:spcBef>
                <a:spcPts val="0"/>
              </a:spcBef>
              <a:spcAft>
                <a:spcPts val="0"/>
              </a:spcAft>
              <a:buNone/>
            </a:pPr>
            <a:r>
              <a:rPr lang="en-US" sz="1400" dirty="0">
                <a:cs typeface="Arial" panose="020B0604020202020204" pitchFamily="34" charset="0"/>
              </a:rPr>
              <a:t>To have new </a:t>
            </a:r>
            <a:r>
              <a:rPr lang="en-US" sz="1400" dirty="0" err="1">
                <a:cs typeface="Arial" panose="020B0604020202020204" pitchFamily="34" charset="0"/>
              </a:rPr>
              <a:t>NGSConnex</a:t>
            </a:r>
            <a:r>
              <a:rPr lang="en-US" sz="1400" dirty="0">
                <a:cs typeface="Arial" panose="020B0604020202020204" pitchFamily="34" charset="0"/>
              </a:rPr>
              <a:t> contacts set up, please send an email to </a:t>
            </a:r>
            <a:r>
              <a:rPr lang="en-US" sz="1400" dirty="0" err="1">
                <a:cs typeface="Arial" panose="020B0604020202020204" pitchFamily="34" charset="0"/>
              </a:rPr>
              <a:t>ARConnex@anthem.com</a:t>
            </a:r>
            <a:r>
              <a:rPr lang="en-US" sz="1400" dirty="0">
                <a:cs typeface="Arial" panose="020B0604020202020204" pitchFamily="34" charset="0"/>
              </a:rPr>
              <a:t> including the information listed below.  A&amp;R will establish an ID for them.</a:t>
            </a:r>
          </a:p>
          <a:p>
            <a:pPr marL="730366" lvl="1" indent="-252146">
              <a:lnSpc>
                <a:spcPct val="100000"/>
              </a:lnSpc>
              <a:spcBef>
                <a:spcPts val="0"/>
              </a:spcBef>
            </a:pPr>
            <a:r>
              <a:rPr lang="en-US" sz="1400" dirty="0">
                <a:cs typeface="Arial" panose="020B0604020202020204" pitchFamily="34" charset="0"/>
              </a:rPr>
              <a:t>Designated Contact Name</a:t>
            </a:r>
          </a:p>
          <a:p>
            <a:pPr marL="730366" lvl="1" indent="-252146">
              <a:lnSpc>
                <a:spcPct val="100000"/>
              </a:lnSpc>
              <a:spcBef>
                <a:spcPts val="0"/>
              </a:spcBef>
            </a:pPr>
            <a:r>
              <a:rPr lang="en-US" sz="1400" dirty="0">
                <a:cs typeface="Arial" panose="020B0604020202020204" pitchFamily="34" charset="0"/>
              </a:rPr>
              <a:t>Title (Manager &amp; Above)</a:t>
            </a:r>
          </a:p>
          <a:p>
            <a:pPr marL="730366" lvl="1" indent="-252146">
              <a:lnSpc>
                <a:spcPct val="100000"/>
              </a:lnSpc>
              <a:spcBef>
                <a:spcPts val="0"/>
              </a:spcBef>
            </a:pPr>
            <a:r>
              <a:rPr lang="en-US" sz="1400" dirty="0">
                <a:cs typeface="Arial" panose="020B0604020202020204" pitchFamily="34" charset="0"/>
              </a:rPr>
              <a:t>Phone Number</a:t>
            </a:r>
          </a:p>
          <a:p>
            <a:pPr marL="730366" lvl="1" indent="-252146">
              <a:lnSpc>
                <a:spcPct val="100000"/>
              </a:lnSpc>
              <a:spcBef>
                <a:spcPts val="0"/>
              </a:spcBef>
            </a:pPr>
            <a:r>
              <a:rPr lang="en-US" sz="1400" dirty="0">
                <a:cs typeface="Arial" panose="020B0604020202020204" pitchFamily="34" charset="0"/>
              </a:rPr>
              <a:t>Mailing Address</a:t>
            </a:r>
          </a:p>
          <a:p>
            <a:pPr marL="730366" lvl="1" indent="-252146">
              <a:lnSpc>
                <a:spcPct val="100000"/>
              </a:lnSpc>
              <a:spcBef>
                <a:spcPts val="0"/>
              </a:spcBef>
            </a:pPr>
            <a:r>
              <a:rPr lang="en-US" sz="1400" dirty="0">
                <a:cs typeface="Arial" panose="020B0604020202020204" pitchFamily="34" charset="0"/>
              </a:rPr>
              <a:t>Email Address</a:t>
            </a:r>
          </a:p>
          <a:p>
            <a:pPr marL="730366" lvl="1" indent="-252146">
              <a:lnSpc>
                <a:spcPct val="100000"/>
              </a:lnSpc>
              <a:spcBef>
                <a:spcPts val="0"/>
              </a:spcBef>
            </a:pPr>
            <a:r>
              <a:rPr lang="en-US" sz="1400" dirty="0">
                <a:cs typeface="Arial" panose="020B0604020202020204" pitchFamily="34" charset="0"/>
              </a:rPr>
              <a:t>Time Zone</a:t>
            </a:r>
          </a:p>
          <a:p>
            <a:pPr marL="730366" lvl="1" indent="-252146">
              <a:lnSpc>
                <a:spcPct val="100000"/>
              </a:lnSpc>
              <a:spcBef>
                <a:spcPts val="0"/>
              </a:spcBef>
            </a:pPr>
            <a:r>
              <a:rPr lang="en-US" sz="1400" dirty="0">
                <a:cs typeface="Arial" panose="020B0604020202020204" pitchFamily="34" charset="0"/>
              </a:rPr>
              <a:t>Provider Numbers Impacted (6-Character CCN)</a:t>
            </a:r>
          </a:p>
          <a:p>
            <a:pPr>
              <a:lnSpc>
                <a:spcPct val="100000"/>
              </a:lnSpc>
              <a:spcBef>
                <a:spcPts val="0"/>
              </a:spcBef>
              <a:spcAft>
                <a:spcPts val="0"/>
              </a:spcAft>
              <a:buNone/>
            </a:pPr>
            <a:endParaRPr lang="en-US" sz="1400" dirty="0">
              <a:cs typeface="Arial" panose="020B0604020202020204" pitchFamily="34" charset="0"/>
            </a:endParaRPr>
          </a:p>
          <a:p>
            <a:pPr marL="0" indent="0">
              <a:lnSpc>
                <a:spcPct val="100000"/>
              </a:lnSpc>
              <a:spcBef>
                <a:spcPts val="0"/>
              </a:spcBef>
              <a:buNone/>
            </a:pPr>
            <a:r>
              <a:rPr lang="en-US" sz="1400" dirty="0">
                <a:cs typeface="Arial" panose="020B0604020202020204" pitchFamily="34" charset="0"/>
              </a:rPr>
              <a:t>The primary contact (to whom the letter is addressed) must be either the Authorized or Delegated official or a person designated by the Authorized/Delegated official. To designate an alternate primary contact, the email request must be sent by the Authorized or Delegated Official of your facility.</a:t>
            </a:r>
          </a:p>
        </p:txBody>
      </p:sp>
    </p:spTree>
    <p:extLst>
      <p:ext uri="{BB962C8B-B14F-4D97-AF65-F5344CB8AC3E}">
        <p14:creationId xmlns:p14="http://schemas.microsoft.com/office/powerpoint/2010/main" val="2298715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7370ADE1-3016-C741-BB12-D86F3C3693D9}"/>
              </a:ext>
            </a:extLst>
          </p:cNvPr>
          <p:cNvSpPr txBox="1">
            <a:spLocks/>
          </p:cNvSpPr>
          <p:nvPr/>
        </p:nvSpPr>
        <p:spPr>
          <a:xfrm>
            <a:off x="872490" y="3851420"/>
            <a:ext cx="10336616" cy="1737359"/>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5400" dirty="0">
                <a:solidFill>
                  <a:srgbClr val="FDFAFF"/>
                </a:solidFill>
                <a:latin typeface="+mj-lt"/>
              </a:rPr>
              <a:t>Audit &amp; Desk Review Workload</a:t>
            </a:r>
          </a:p>
        </p:txBody>
      </p:sp>
    </p:spTree>
    <p:extLst>
      <p:ext uri="{BB962C8B-B14F-4D97-AF65-F5344CB8AC3E}">
        <p14:creationId xmlns:p14="http://schemas.microsoft.com/office/powerpoint/2010/main" val="2948239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6C26E2-30AD-374B-9D06-A42F635590CA}"/>
              </a:ext>
            </a:extLst>
          </p:cNvPr>
          <p:cNvSpPr>
            <a:spLocks noGrp="1"/>
          </p:cNvSpPr>
          <p:nvPr>
            <p:ph type="title"/>
          </p:nvPr>
        </p:nvSpPr>
        <p:spPr/>
        <p:txBody>
          <a:bodyPr>
            <a:normAutofit fontScale="90000"/>
          </a:bodyPr>
          <a:lstStyle/>
          <a:p>
            <a:r>
              <a:rPr lang="en-US" dirty="0"/>
              <a:t>J6 Audit Workload: Option Year </a:t>
            </a:r>
            <a:r>
              <a:rPr lang="en-US" dirty="0" smtClean="0"/>
              <a:t>2</a:t>
            </a:r>
            <a:endParaRPr lang="en-US" dirty="0"/>
          </a:p>
        </p:txBody>
      </p:sp>
      <p:sp>
        <p:nvSpPr>
          <p:cNvPr id="3" name="TextBox 2"/>
          <p:cNvSpPr txBox="1"/>
          <p:nvPr/>
        </p:nvSpPr>
        <p:spPr>
          <a:xfrm>
            <a:off x="1853828" y="1790931"/>
            <a:ext cx="4099743" cy="2076066"/>
          </a:xfrm>
          <a:prstGeom prst="rect">
            <a:avLst/>
          </a:prstGeom>
          <a:solidFill>
            <a:schemeClr val="bg1"/>
          </a:solidFill>
          <a:effectLst>
            <a:outerShdw blurRad="88900" dist="38100" dir="2700000" algn="tl" rotWithShape="0">
              <a:prstClr val="black">
                <a:alpha val="10000"/>
              </a:prstClr>
            </a:outerShdw>
          </a:effectLst>
        </p:spPr>
        <p:txBody>
          <a:bodyPr wrap="square" lIns="274320" tIns="182880" rIns="274320" bIns="182880" rtlCol="0" anchor="ctr">
            <a:noAutofit/>
          </a:bodyPr>
          <a:lstStyle/>
          <a:p>
            <a:pPr>
              <a:spcBef>
                <a:spcPts val="600"/>
              </a:spcBef>
              <a:spcAft>
                <a:spcPts val="600"/>
              </a:spcAft>
              <a:buClr>
                <a:srgbClr val="21262C"/>
              </a:buClr>
              <a:defRPr/>
            </a:pPr>
            <a:r>
              <a:rPr lang="en-US" sz="1600" b="1" dirty="0">
                <a:solidFill>
                  <a:schemeClr val="bg2">
                    <a:lumMod val="25000"/>
                  </a:schemeClr>
                </a:solidFill>
              </a:rPr>
              <a:t>Approximate J6 cost report inventory</a:t>
            </a:r>
            <a:r>
              <a:rPr lang="en-US" sz="1600" dirty="0">
                <a:solidFill>
                  <a:schemeClr val="bg2">
                    <a:lumMod val="25000"/>
                  </a:schemeClr>
                </a:solidFill>
              </a:rPr>
              <a:t/>
            </a:r>
            <a:br>
              <a:rPr lang="en-US" sz="1600" dirty="0">
                <a:solidFill>
                  <a:schemeClr val="bg2">
                    <a:lumMod val="25000"/>
                  </a:schemeClr>
                </a:solidFill>
              </a:rPr>
            </a:br>
            <a:r>
              <a:rPr lang="en-US" sz="1400" i="1" dirty="0">
                <a:solidFill>
                  <a:schemeClr val="bg2">
                    <a:lumMod val="25000"/>
                  </a:schemeClr>
                </a:solidFill>
              </a:rPr>
              <a:t>(IL, MN, WI, partial MI, and HHH)</a:t>
            </a:r>
          </a:p>
          <a:p>
            <a:pPr marL="366174" indent="-342900">
              <a:spcBef>
                <a:spcPts val="600"/>
              </a:spcBef>
              <a:spcAft>
                <a:spcPts val="600"/>
              </a:spcAft>
              <a:buClr>
                <a:srgbClr val="21262C"/>
              </a:buClr>
              <a:buFont typeface="Arial" panose="020B0604020202020204" pitchFamily="34" charset="0"/>
              <a:buChar char="•"/>
              <a:defRPr/>
            </a:pPr>
            <a:r>
              <a:rPr lang="en-US" sz="1600" dirty="0">
                <a:solidFill>
                  <a:schemeClr val="bg2">
                    <a:lumMod val="25000"/>
                  </a:schemeClr>
                </a:solidFill>
              </a:rPr>
              <a:t>440 Hospitals</a:t>
            </a:r>
          </a:p>
          <a:p>
            <a:pPr marL="366174" indent="-342900">
              <a:spcBef>
                <a:spcPts val="600"/>
              </a:spcBef>
              <a:spcAft>
                <a:spcPts val="600"/>
              </a:spcAft>
              <a:buClr>
                <a:srgbClr val="21262C"/>
              </a:buClr>
              <a:buFont typeface="Arial" panose="020B0604020202020204" pitchFamily="34" charset="0"/>
              <a:buChar char="•"/>
              <a:defRPr/>
            </a:pPr>
            <a:r>
              <a:rPr lang="en-US" sz="1600" dirty="0">
                <a:solidFill>
                  <a:schemeClr val="bg2">
                    <a:lumMod val="25000"/>
                  </a:schemeClr>
                </a:solidFill>
              </a:rPr>
              <a:t>10.2k Other than hospitals </a:t>
            </a:r>
            <a:br>
              <a:rPr lang="en-US" sz="1600" dirty="0">
                <a:solidFill>
                  <a:schemeClr val="bg2">
                    <a:lumMod val="25000"/>
                  </a:schemeClr>
                </a:solidFill>
              </a:rPr>
            </a:br>
            <a:r>
              <a:rPr lang="en-US" sz="1400" dirty="0">
                <a:solidFill>
                  <a:schemeClr val="bg2">
                    <a:lumMod val="25000"/>
                  </a:schemeClr>
                </a:solidFill>
              </a:rPr>
              <a:t>(</a:t>
            </a:r>
            <a:r>
              <a:rPr lang="en-US" sz="1400" i="1" dirty="0">
                <a:solidFill>
                  <a:schemeClr val="bg2">
                    <a:lumMod val="25000"/>
                  </a:schemeClr>
                </a:solidFill>
              </a:rPr>
              <a:t>i.e. freestanding: SNF, HHA, Hospice, FQHC, RHC, ESRD, CORF, Home Office, etc.</a:t>
            </a:r>
            <a:r>
              <a:rPr lang="en-US" sz="1400" dirty="0">
                <a:solidFill>
                  <a:schemeClr val="bg2">
                    <a:lumMod val="25000"/>
                  </a:schemeClr>
                </a:solidFill>
              </a:rPr>
              <a:t>)</a:t>
            </a:r>
            <a:endParaRPr lang="en-US" sz="1600" dirty="0">
              <a:solidFill>
                <a:schemeClr val="bg2">
                  <a:lumMod val="25000"/>
                </a:schemeClr>
              </a:solidFill>
            </a:endParaRPr>
          </a:p>
        </p:txBody>
      </p:sp>
      <p:sp>
        <p:nvSpPr>
          <p:cNvPr id="8" name="Text Placeholder 2">
            <a:extLst>
              <a:ext uri="{FF2B5EF4-FFF2-40B4-BE49-F238E27FC236}">
                <a16:creationId xmlns:a16="http://schemas.microsoft.com/office/drawing/2014/main" id="{4E15C389-45AC-6749-9783-40B8BC658636}"/>
              </a:ext>
            </a:extLst>
          </p:cNvPr>
          <p:cNvSpPr txBox="1">
            <a:spLocks/>
          </p:cNvSpPr>
          <p:nvPr/>
        </p:nvSpPr>
        <p:spPr>
          <a:xfrm>
            <a:off x="533400" y="1277364"/>
            <a:ext cx="5524863" cy="5135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200" baseline="0">
                <a:solidFill>
                  <a:srgbClr val="135DC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400" dirty="0"/>
              <a:t>OPTION YEAR 2: 8/1/2022 – 7/31/2023</a:t>
            </a:r>
          </a:p>
        </p:txBody>
      </p:sp>
      <p:sp>
        <p:nvSpPr>
          <p:cNvPr id="9" name="TextBox 8">
            <a:extLst>
              <a:ext uri="{FF2B5EF4-FFF2-40B4-BE49-F238E27FC236}">
                <a16:creationId xmlns:a16="http://schemas.microsoft.com/office/drawing/2014/main" id="{43CB75BB-6113-DE4C-928B-DE1F7EC30208}"/>
              </a:ext>
            </a:extLst>
          </p:cNvPr>
          <p:cNvSpPr txBox="1"/>
          <p:nvPr/>
        </p:nvSpPr>
        <p:spPr>
          <a:xfrm>
            <a:off x="6253316" y="1791931"/>
            <a:ext cx="4099743" cy="2076066"/>
          </a:xfrm>
          <a:prstGeom prst="rect">
            <a:avLst/>
          </a:prstGeom>
          <a:solidFill>
            <a:schemeClr val="bg1"/>
          </a:solidFill>
          <a:effectLst>
            <a:outerShdw blurRad="88900" dist="38100" dir="2700000" algn="tl" rotWithShape="0">
              <a:prstClr val="black">
                <a:alpha val="10000"/>
              </a:prstClr>
            </a:outerShdw>
          </a:effectLst>
        </p:spPr>
        <p:txBody>
          <a:bodyPr wrap="square" lIns="274320" tIns="182880" rIns="274320" bIns="182880" rtlCol="0" anchor="ctr">
            <a:noAutofit/>
          </a:bodyPr>
          <a:lstStyle/>
          <a:p>
            <a:pPr>
              <a:spcBef>
                <a:spcPts val="600"/>
              </a:spcBef>
              <a:spcAft>
                <a:spcPts val="600"/>
              </a:spcAft>
              <a:buClr>
                <a:srgbClr val="21262C"/>
              </a:buClr>
              <a:defRPr/>
            </a:pPr>
            <a:r>
              <a:rPr lang="en-US" sz="1600" b="1" dirty="0">
                <a:solidFill>
                  <a:schemeClr val="bg2">
                    <a:lumMod val="25000"/>
                  </a:schemeClr>
                </a:solidFill>
              </a:rPr>
              <a:t>Medicare Cost Report Audit Workload</a:t>
            </a:r>
            <a:endParaRPr lang="en-US" sz="1400" i="1" dirty="0">
              <a:solidFill>
                <a:schemeClr val="bg2">
                  <a:lumMod val="25000"/>
                </a:schemeClr>
              </a:solidFill>
            </a:endParaRPr>
          </a:p>
          <a:p>
            <a:pPr marL="366174" indent="-342900">
              <a:spcBef>
                <a:spcPts val="600"/>
              </a:spcBef>
              <a:spcAft>
                <a:spcPts val="600"/>
              </a:spcAft>
              <a:buClr>
                <a:srgbClr val="21262C"/>
              </a:buClr>
              <a:buFont typeface="Arial" panose="020B0604020202020204" pitchFamily="34" charset="0"/>
              <a:buChar char="•"/>
              <a:defRPr/>
            </a:pPr>
            <a:r>
              <a:rPr lang="en-US" sz="1600" dirty="0">
                <a:solidFill>
                  <a:schemeClr val="bg2">
                    <a:lumMod val="25000"/>
                  </a:schemeClr>
                </a:solidFill>
              </a:rPr>
              <a:t>Audits: (2022) 76 total Audits being worked – 10 are MN hospitals</a:t>
            </a:r>
          </a:p>
          <a:p>
            <a:pPr marL="366174" indent="-342900">
              <a:spcBef>
                <a:spcPts val="600"/>
              </a:spcBef>
              <a:spcAft>
                <a:spcPts val="600"/>
              </a:spcAft>
              <a:buClr>
                <a:srgbClr val="21262C"/>
              </a:buClr>
              <a:buFont typeface="Arial" panose="020B0604020202020204" pitchFamily="34" charset="0"/>
              <a:buChar char="•"/>
              <a:defRPr/>
            </a:pPr>
            <a:r>
              <a:rPr lang="en-US" sz="1600" dirty="0">
                <a:solidFill>
                  <a:schemeClr val="bg2">
                    <a:lumMod val="25000"/>
                  </a:schemeClr>
                </a:solidFill>
              </a:rPr>
              <a:t>Audits: (2021) 77 total Audits being worked – 11 were MN hospitals</a:t>
            </a:r>
          </a:p>
          <a:p>
            <a:pPr marL="366174" indent="-342900">
              <a:spcBef>
                <a:spcPts val="600"/>
              </a:spcBef>
              <a:spcAft>
                <a:spcPts val="600"/>
              </a:spcAft>
              <a:buClr>
                <a:srgbClr val="21262C"/>
              </a:buClr>
              <a:buFont typeface="Arial" panose="020B0604020202020204" pitchFamily="34" charset="0"/>
              <a:buChar char="•"/>
              <a:defRPr/>
            </a:pPr>
            <a:r>
              <a:rPr lang="en-US" sz="1600" dirty="0">
                <a:solidFill>
                  <a:schemeClr val="bg2">
                    <a:lumMod val="25000"/>
                  </a:schemeClr>
                </a:solidFill>
              </a:rPr>
              <a:t>By comparison, in 2019: 203 total Audits worked – 56 were MN hospitals</a:t>
            </a:r>
          </a:p>
        </p:txBody>
      </p:sp>
      <p:sp>
        <p:nvSpPr>
          <p:cNvPr id="11" name="TextBox 10">
            <a:extLst>
              <a:ext uri="{FF2B5EF4-FFF2-40B4-BE49-F238E27FC236}">
                <a16:creationId xmlns:a16="http://schemas.microsoft.com/office/drawing/2014/main" id="{0B81167A-C570-9849-B6E9-2D839BF59EC2}"/>
              </a:ext>
            </a:extLst>
          </p:cNvPr>
          <p:cNvSpPr txBox="1"/>
          <p:nvPr/>
        </p:nvSpPr>
        <p:spPr>
          <a:xfrm>
            <a:off x="1853828" y="4082387"/>
            <a:ext cx="8499231" cy="1946244"/>
          </a:xfrm>
          <a:prstGeom prst="rect">
            <a:avLst/>
          </a:prstGeom>
          <a:solidFill>
            <a:schemeClr val="bg1"/>
          </a:solidFill>
          <a:effectLst>
            <a:outerShdw blurRad="88900" dist="38100" dir="2700000" algn="tl" rotWithShape="0">
              <a:prstClr val="black">
                <a:alpha val="10000"/>
              </a:prstClr>
            </a:outerShdw>
          </a:effectLst>
        </p:spPr>
        <p:txBody>
          <a:bodyPr wrap="square" lIns="274320" tIns="182880" rIns="274320" bIns="182880" rtlCol="0" anchor="ctr">
            <a:noAutofit/>
          </a:bodyPr>
          <a:lstStyle/>
          <a:p>
            <a:pPr>
              <a:spcBef>
                <a:spcPts val="600"/>
              </a:spcBef>
              <a:spcAft>
                <a:spcPts val="600"/>
              </a:spcAft>
              <a:buClr>
                <a:srgbClr val="21262C"/>
              </a:buClr>
              <a:defRPr/>
            </a:pPr>
            <a:r>
              <a:rPr lang="en-US" sz="1600" b="1" dirty="0">
                <a:solidFill>
                  <a:schemeClr val="bg2">
                    <a:lumMod val="25000"/>
                  </a:schemeClr>
                </a:solidFill>
              </a:rPr>
              <a:t>Cost Report Audits</a:t>
            </a:r>
            <a:endParaRPr lang="en-US" sz="1400" i="1" dirty="0">
              <a:solidFill>
                <a:schemeClr val="bg2">
                  <a:lumMod val="25000"/>
                </a:schemeClr>
              </a:solidFill>
            </a:endParaRPr>
          </a:p>
          <a:p>
            <a:pPr marL="366174" indent="-342900">
              <a:spcBef>
                <a:spcPts val="600"/>
              </a:spcBef>
              <a:buClr>
                <a:srgbClr val="21262C"/>
              </a:buClr>
              <a:buFont typeface="Arial" panose="020B0604020202020204" pitchFamily="34" charset="0"/>
              <a:buChar char="•"/>
              <a:defRPr/>
            </a:pPr>
            <a:r>
              <a:rPr lang="en-US" sz="1600" dirty="0">
                <a:solidFill>
                  <a:schemeClr val="bg2">
                    <a:lumMod val="25000"/>
                  </a:schemeClr>
                </a:solidFill>
              </a:rPr>
              <a:t>Continued effort towards completing audits started in prior years</a:t>
            </a:r>
          </a:p>
          <a:p>
            <a:pPr marL="366174" indent="-342900">
              <a:spcBef>
                <a:spcPts val="600"/>
              </a:spcBef>
              <a:buClr>
                <a:srgbClr val="21262C"/>
              </a:buClr>
              <a:buFont typeface="Arial" panose="020B0604020202020204" pitchFamily="34" charset="0"/>
              <a:buChar char="•"/>
              <a:defRPr/>
            </a:pPr>
            <a:r>
              <a:rPr lang="en-US" sz="1600" dirty="0">
                <a:solidFill>
                  <a:schemeClr val="bg2">
                    <a:lumMod val="25000"/>
                  </a:schemeClr>
                </a:solidFill>
              </a:rPr>
              <a:t>Goal going forward, complete audits at a faster pace than audits being started</a:t>
            </a:r>
          </a:p>
          <a:p>
            <a:pPr marL="366174" indent="-342900">
              <a:spcBef>
                <a:spcPts val="600"/>
              </a:spcBef>
              <a:buClr>
                <a:srgbClr val="21262C"/>
              </a:buClr>
              <a:buFont typeface="Arial" panose="020B0604020202020204" pitchFamily="34" charset="0"/>
              <a:buChar char="•"/>
              <a:defRPr/>
            </a:pPr>
            <a:r>
              <a:rPr lang="en-US" sz="1600" dirty="0">
                <a:solidFill>
                  <a:schemeClr val="bg2">
                    <a:lumMod val="25000"/>
                  </a:schemeClr>
                </a:solidFill>
              </a:rPr>
              <a:t>2 MN cost report audits that were at the Cost Report Audit &amp; Appeals (CRAA) Contractor will be completed </a:t>
            </a:r>
            <a:r>
              <a:rPr lang="en-US" sz="1600" dirty="0" err="1">
                <a:solidFill>
                  <a:schemeClr val="bg2">
                    <a:lumMod val="25000"/>
                  </a:schemeClr>
                </a:solidFill>
              </a:rPr>
              <a:t>inhouse</a:t>
            </a:r>
            <a:r>
              <a:rPr lang="en-US" sz="1600" dirty="0">
                <a:solidFill>
                  <a:schemeClr val="bg2">
                    <a:lumMod val="25000"/>
                  </a:schemeClr>
                </a:solidFill>
              </a:rPr>
              <a:t> in this OY</a:t>
            </a:r>
          </a:p>
        </p:txBody>
      </p:sp>
    </p:spTree>
    <p:extLst>
      <p:ext uri="{BB962C8B-B14F-4D97-AF65-F5344CB8AC3E}">
        <p14:creationId xmlns:p14="http://schemas.microsoft.com/office/powerpoint/2010/main" val="3844908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6C26E2-30AD-374B-9D06-A42F635590CA}"/>
              </a:ext>
            </a:extLst>
          </p:cNvPr>
          <p:cNvSpPr>
            <a:spLocks noGrp="1"/>
          </p:cNvSpPr>
          <p:nvPr>
            <p:ph type="title"/>
          </p:nvPr>
        </p:nvSpPr>
        <p:spPr/>
        <p:txBody>
          <a:bodyPr>
            <a:normAutofit fontScale="90000"/>
          </a:bodyPr>
          <a:lstStyle/>
          <a:p>
            <a:r>
              <a:rPr lang="en-US" dirty="0"/>
              <a:t>J6 Audit Workload: Option Year </a:t>
            </a:r>
            <a:r>
              <a:rPr lang="en-US" dirty="0" smtClean="0"/>
              <a:t>2</a:t>
            </a:r>
            <a:endParaRPr lang="en-US" dirty="0"/>
          </a:p>
        </p:txBody>
      </p:sp>
      <p:sp>
        <p:nvSpPr>
          <p:cNvPr id="3" name="TextBox 2"/>
          <p:cNvSpPr txBox="1"/>
          <p:nvPr/>
        </p:nvSpPr>
        <p:spPr>
          <a:xfrm>
            <a:off x="533400" y="1976284"/>
            <a:ext cx="4409320" cy="2566218"/>
          </a:xfrm>
          <a:prstGeom prst="rect">
            <a:avLst/>
          </a:prstGeom>
          <a:solidFill>
            <a:schemeClr val="bg1"/>
          </a:solidFill>
          <a:effectLst>
            <a:outerShdw blurRad="88900" dist="38100" dir="2700000" algn="tl" rotWithShape="0">
              <a:prstClr val="black">
                <a:alpha val="10000"/>
              </a:prstClr>
            </a:outerShdw>
          </a:effectLst>
        </p:spPr>
        <p:txBody>
          <a:bodyPr wrap="square" lIns="274320" tIns="182880" rIns="274320" bIns="182880" rtlCol="0" anchor="ctr">
            <a:noAutofit/>
          </a:bodyPr>
          <a:lstStyle/>
          <a:p>
            <a:pPr>
              <a:spcBef>
                <a:spcPts val="600"/>
              </a:spcBef>
              <a:spcAft>
                <a:spcPts val="600"/>
              </a:spcAft>
              <a:buClr>
                <a:srgbClr val="21262C"/>
              </a:buClr>
              <a:defRPr/>
            </a:pPr>
            <a:r>
              <a:rPr lang="en-US" sz="1600" b="1" dirty="0">
                <a:solidFill>
                  <a:schemeClr val="bg2">
                    <a:lumMod val="25000"/>
                  </a:schemeClr>
                </a:solidFill>
                <a:latin typeface="Volte" panose="00000500000000000000" pitchFamily="50" charset="0"/>
              </a:rPr>
              <a:t>Medicare Cost Report Desk Review Workload</a:t>
            </a:r>
          </a:p>
          <a:p>
            <a:pPr marL="366174" indent="-342900">
              <a:spcBef>
                <a:spcPts val="600"/>
              </a:spcBef>
              <a:spcAft>
                <a:spcPts val="600"/>
              </a:spcAft>
              <a:buClr>
                <a:srgbClr val="21262C"/>
              </a:buClr>
              <a:buFont typeface="Arial" panose="020B0604020202020204" pitchFamily="34" charset="0"/>
              <a:buChar char="•"/>
              <a:defRPr/>
            </a:pPr>
            <a:r>
              <a:rPr lang="en-US" sz="1600" dirty="0">
                <a:solidFill>
                  <a:schemeClr val="bg2">
                    <a:lumMod val="25000"/>
                  </a:schemeClr>
                </a:solidFill>
                <a:latin typeface="Volte" panose="00000500000000000000" pitchFamily="50" charset="0"/>
              </a:rPr>
              <a:t>Desk reviews (~1,600 targeted)</a:t>
            </a:r>
          </a:p>
          <a:p>
            <a:pPr marL="366174" indent="-342900">
              <a:spcBef>
                <a:spcPts val="600"/>
              </a:spcBef>
              <a:spcAft>
                <a:spcPts val="600"/>
              </a:spcAft>
              <a:buClr>
                <a:srgbClr val="21262C"/>
              </a:buClr>
              <a:buFont typeface="Arial" panose="020B0604020202020204" pitchFamily="34" charset="0"/>
              <a:buChar char="•"/>
              <a:defRPr/>
            </a:pPr>
            <a:r>
              <a:rPr lang="en-US" sz="1600" dirty="0">
                <a:solidFill>
                  <a:schemeClr val="bg2">
                    <a:lumMod val="25000"/>
                  </a:schemeClr>
                </a:solidFill>
                <a:latin typeface="Volte" panose="00000500000000000000" pitchFamily="50" charset="0"/>
              </a:rPr>
              <a:t>FY 18 SSI:  100% </a:t>
            </a:r>
            <a:r>
              <a:rPr lang="en-US" sz="1600" dirty="0" err="1">
                <a:solidFill>
                  <a:schemeClr val="bg2">
                    <a:lumMod val="25000"/>
                  </a:schemeClr>
                </a:solidFill>
                <a:latin typeface="Volte" panose="00000500000000000000" pitchFamily="50" charset="0"/>
              </a:rPr>
              <a:t>NPR’d</a:t>
            </a:r>
            <a:r>
              <a:rPr lang="en-US" sz="1600" dirty="0">
                <a:solidFill>
                  <a:schemeClr val="bg2">
                    <a:lumMod val="25000"/>
                  </a:schemeClr>
                </a:solidFill>
                <a:latin typeface="Volte" panose="00000500000000000000" pitchFamily="50" charset="0"/>
              </a:rPr>
              <a:t> by 03/31/2023* </a:t>
            </a:r>
          </a:p>
          <a:p>
            <a:pPr marL="366174" indent="-342900">
              <a:spcBef>
                <a:spcPts val="600"/>
              </a:spcBef>
              <a:spcAft>
                <a:spcPts val="600"/>
              </a:spcAft>
              <a:buClr>
                <a:srgbClr val="21262C"/>
              </a:buClr>
              <a:buFont typeface="Arial" panose="020B0604020202020204" pitchFamily="34" charset="0"/>
              <a:buChar char="•"/>
              <a:defRPr/>
            </a:pPr>
            <a:r>
              <a:rPr lang="en-US" sz="1600" dirty="0">
                <a:solidFill>
                  <a:schemeClr val="bg2">
                    <a:lumMod val="25000"/>
                  </a:schemeClr>
                </a:solidFill>
                <a:latin typeface="Volte" panose="00000500000000000000" pitchFamily="50" charset="0"/>
              </a:rPr>
              <a:t>FY 19 SSI:  80% </a:t>
            </a:r>
            <a:r>
              <a:rPr lang="en-US" sz="1600" dirty="0" err="1">
                <a:solidFill>
                  <a:schemeClr val="bg2">
                    <a:lumMod val="25000"/>
                  </a:schemeClr>
                </a:solidFill>
                <a:latin typeface="Volte" panose="00000500000000000000" pitchFamily="50" charset="0"/>
              </a:rPr>
              <a:t>NPR’d</a:t>
            </a:r>
            <a:r>
              <a:rPr lang="en-US" sz="1600" dirty="0">
                <a:solidFill>
                  <a:schemeClr val="bg2">
                    <a:lumMod val="25000"/>
                  </a:schemeClr>
                </a:solidFill>
                <a:latin typeface="Volte" panose="00000500000000000000" pitchFamily="50" charset="0"/>
              </a:rPr>
              <a:t> by 06/30/2023*</a:t>
            </a:r>
            <a:br>
              <a:rPr lang="en-US" sz="1600" dirty="0">
                <a:solidFill>
                  <a:schemeClr val="bg2">
                    <a:lumMod val="25000"/>
                  </a:schemeClr>
                </a:solidFill>
                <a:latin typeface="Volte" panose="00000500000000000000" pitchFamily="50" charset="0"/>
              </a:rPr>
            </a:br>
            <a:r>
              <a:rPr lang="en-US" sz="1600" dirty="0">
                <a:solidFill>
                  <a:schemeClr val="bg2">
                    <a:lumMod val="25000"/>
                  </a:schemeClr>
                </a:solidFill>
                <a:latin typeface="Volte" panose="00000500000000000000" pitchFamily="50" charset="0"/>
              </a:rPr>
              <a:t>                   100% </a:t>
            </a:r>
            <a:r>
              <a:rPr lang="en-US" sz="1600" dirty="0" err="1">
                <a:solidFill>
                  <a:schemeClr val="bg2">
                    <a:lumMod val="25000"/>
                  </a:schemeClr>
                </a:solidFill>
                <a:latin typeface="Volte" panose="00000500000000000000" pitchFamily="50" charset="0"/>
              </a:rPr>
              <a:t>NPR’d</a:t>
            </a:r>
            <a:r>
              <a:rPr lang="en-US" sz="1600" dirty="0">
                <a:solidFill>
                  <a:schemeClr val="bg2">
                    <a:lumMod val="25000"/>
                  </a:schemeClr>
                </a:solidFill>
                <a:latin typeface="Volte" panose="00000500000000000000" pitchFamily="50" charset="0"/>
              </a:rPr>
              <a:t> by 12/31/2023*</a:t>
            </a:r>
          </a:p>
          <a:p>
            <a:pPr marL="23274">
              <a:spcBef>
                <a:spcPts val="600"/>
              </a:spcBef>
              <a:spcAft>
                <a:spcPts val="600"/>
              </a:spcAft>
              <a:buClr>
                <a:srgbClr val="21262C"/>
              </a:buClr>
              <a:defRPr/>
            </a:pPr>
            <a:r>
              <a:rPr lang="en-US" sz="1400" i="1" dirty="0">
                <a:solidFill>
                  <a:schemeClr val="bg2">
                    <a:lumMod val="25000"/>
                  </a:schemeClr>
                </a:solidFill>
                <a:latin typeface="Volte" panose="00000500000000000000" pitchFamily="50" charset="0"/>
              </a:rPr>
              <a:t>*unless on hold</a:t>
            </a:r>
          </a:p>
        </p:txBody>
      </p:sp>
      <p:sp>
        <p:nvSpPr>
          <p:cNvPr id="8" name="Text Placeholder 2">
            <a:extLst>
              <a:ext uri="{FF2B5EF4-FFF2-40B4-BE49-F238E27FC236}">
                <a16:creationId xmlns:a16="http://schemas.microsoft.com/office/drawing/2014/main" id="{4E15C389-45AC-6749-9783-40B8BC658636}"/>
              </a:ext>
            </a:extLst>
          </p:cNvPr>
          <p:cNvSpPr txBox="1">
            <a:spLocks/>
          </p:cNvSpPr>
          <p:nvPr/>
        </p:nvSpPr>
        <p:spPr>
          <a:xfrm>
            <a:off x="533400" y="1277364"/>
            <a:ext cx="5524863" cy="5135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200" baseline="0">
                <a:solidFill>
                  <a:srgbClr val="135DC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400" dirty="0">
                <a:latin typeface="Volte" panose="00000500000000000000" pitchFamily="50" charset="0"/>
              </a:rPr>
              <a:t>OPTION YEAR 1: 8/1/2022 – 7/31/2023</a:t>
            </a:r>
          </a:p>
        </p:txBody>
      </p:sp>
      <p:sp>
        <p:nvSpPr>
          <p:cNvPr id="9" name="TextBox 8">
            <a:extLst>
              <a:ext uri="{FF2B5EF4-FFF2-40B4-BE49-F238E27FC236}">
                <a16:creationId xmlns:a16="http://schemas.microsoft.com/office/drawing/2014/main" id="{43CB75BB-6113-DE4C-928B-DE1F7EC30208}"/>
              </a:ext>
            </a:extLst>
          </p:cNvPr>
          <p:cNvSpPr txBox="1"/>
          <p:nvPr/>
        </p:nvSpPr>
        <p:spPr>
          <a:xfrm>
            <a:off x="5171768" y="1976284"/>
            <a:ext cx="6486832" cy="3087329"/>
          </a:xfrm>
          <a:prstGeom prst="rect">
            <a:avLst/>
          </a:prstGeom>
          <a:solidFill>
            <a:schemeClr val="bg1"/>
          </a:solidFill>
          <a:effectLst>
            <a:outerShdw blurRad="88900" dist="38100" dir="2700000" algn="tl" rotWithShape="0">
              <a:prstClr val="black">
                <a:alpha val="10000"/>
              </a:prstClr>
            </a:outerShdw>
          </a:effectLst>
        </p:spPr>
        <p:txBody>
          <a:bodyPr wrap="square" lIns="274320" tIns="182880" rIns="274320" bIns="182880" rtlCol="0" anchor="ctr">
            <a:noAutofit/>
          </a:bodyPr>
          <a:lstStyle/>
          <a:p>
            <a:pPr marL="366174" indent="-342900">
              <a:spcBef>
                <a:spcPts val="600"/>
              </a:spcBef>
              <a:spcAft>
                <a:spcPts val="600"/>
              </a:spcAft>
              <a:buClr>
                <a:srgbClr val="21262C"/>
              </a:buClr>
              <a:buFont typeface="Arial" panose="020B0604020202020204" pitchFamily="34" charset="0"/>
              <a:buChar char="•"/>
              <a:defRPr/>
            </a:pPr>
            <a:r>
              <a:rPr lang="en-US" dirty="0">
                <a:solidFill>
                  <a:schemeClr val="bg2">
                    <a:lumMod val="25000"/>
                  </a:schemeClr>
                </a:solidFill>
                <a:latin typeface="Volte" panose="00000500000000000000" pitchFamily="50" charset="0"/>
              </a:rPr>
              <a:t>Efforts to get current with desk review workload</a:t>
            </a:r>
          </a:p>
          <a:p>
            <a:pPr marL="823374" lvl="1" indent="-342900">
              <a:spcBef>
                <a:spcPts val="600"/>
              </a:spcBef>
              <a:spcAft>
                <a:spcPts val="600"/>
              </a:spcAft>
              <a:buClr>
                <a:srgbClr val="21262C"/>
              </a:buClr>
              <a:buFont typeface="Arial" panose="020B0604020202020204" pitchFamily="34" charset="0"/>
              <a:buChar char="•"/>
              <a:defRPr/>
            </a:pPr>
            <a:r>
              <a:rPr lang="en-US" dirty="0">
                <a:solidFill>
                  <a:schemeClr val="bg2">
                    <a:lumMod val="25000"/>
                  </a:schemeClr>
                </a:solidFill>
                <a:latin typeface="Volte" panose="00000500000000000000" pitchFamily="50" charset="0"/>
              </a:rPr>
              <a:t>This year the focus is on completion of older desk reviews between </a:t>
            </a:r>
            <a:r>
              <a:rPr lang="en-US" dirty="0" err="1">
                <a:solidFill>
                  <a:schemeClr val="bg2">
                    <a:lumMod val="25000"/>
                  </a:schemeClr>
                </a:solidFill>
                <a:latin typeface="Volte" panose="00000500000000000000" pitchFamily="50" charset="0"/>
              </a:rPr>
              <a:t>fye’s</a:t>
            </a:r>
            <a:r>
              <a:rPr lang="en-US" dirty="0">
                <a:solidFill>
                  <a:schemeClr val="bg2">
                    <a:lumMod val="25000"/>
                  </a:schemeClr>
                </a:solidFill>
                <a:latin typeface="Volte" panose="00000500000000000000" pitchFamily="50" charset="0"/>
              </a:rPr>
              <a:t> 2016-2018 </a:t>
            </a:r>
          </a:p>
          <a:p>
            <a:pPr marL="366174" indent="-342900">
              <a:spcBef>
                <a:spcPts val="600"/>
              </a:spcBef>
              <a:spcAft>
                <a:spcPts val="600"/>
              </a:spcAft>
              <a:buClr>
                <a:srgbClr val="21262C"/>
              </a:buClr>
              <a:buFont typeface="Arial" panose="020B0604020202020204" pitchFamily="34" charset="0"/>
              <a:buChar char="•"/>
              <a:defRPr/>
            </a:pPr>
            <a:r>
              <a:rPr lang="en-US" dirty="0">
                <a:solidFill>
                  <a:schemeClr val="bg2">
                    <a:lumMod val="25000"/>
                  </a:schemeClr>
                </a:solidFill>
                <a:latin typeface="Volte" panose="00000500000000000000" pitchFamily="50" charset="0"/>
              </a:rPr>
              <a:t>Efforts will continue to catch up on subsequent years</a:t>
            </a:r>
          </a:p>
          <a:p>
            <a:pPr marL="823374" lvl="1" indent="-342900">
              <a:spcBef>
                <a:spcPts val="600"/>
              </a:spcBef>
              <a:spcAft>
                <a:spcPts val="600"/>
              </a:spcAft>
              <a:buClr>
                <a:srgbClr val="21262C"/>
              </a:buClr>
              <a:buFont typeface="Arial" panose="020B0604020202020204" pitchFamily="34" charset="0"/>
              <a:buChar char="•"/>
              <a:defRPr/>
            </a:pPr>
            <a:r>
              <a:rPr lang="en-US" dirty="0">
                <a:solidFill>
                  <a:schemeClr val="bg2">
                    <a:lumMod val="25000"/>
                  </a:schemeClr>
                </a:solidFill>
                <a:latin typeface="Volte" panose="00000500000000000000" pitchFamily="50" charset="0"/>
              </a:rPr>
              <a:t>General goal – Complete reviews on 1-2 cost reports in a period, plan to complete 2 per 12 month period and potential for more pending other priority deliverables</a:t>
            </a:r>
          </a:p>
          <a:p>
            <a:pPr marL="823374" lvl="1" indent="-342900">
              <a:spcBef>
                <a:spcPts val="600"/>
              </a:spcBef>
              <a:spcAft>
                <a:spcPts val="600"/>
              </a:spcAft>
              <a:buClr>
                <a:srgbClr val="21262C"/>
              </a:buClr>
              <a:buFont typeface="Arial" panose="020B0604020202020204" pitchFamily="34" charset="0"/>
              <a:buChar char="•"/>
              <a:defRPr/>
            </a:pPr>
            <a:r>
              <a:rPr lang="en-US" dirty="0">
                <a:solidFill>
                  <a:schemeClr val="bg2">
                    <a:lumMod val="25000"/>
                  </a:schemeClr>
                </a:solidFill>
                <a:latin typeface="Volte" panose="00000500000000000000" pitchFamily="50" charset="0"/>
              </a:rPr>
              <a:t>Fiscal years ending May 1, 2021 through and including April 30, 2022 that are being settled w/o audit and do not require a SSI ratio should be settled within 17 months of acceptance of the cost report</a:t>
            </a:r>
          </a:p>
        </p:txBody>
      </p:sp>
    </p:spTree>
    <p:extLst>
      <p:ext uri="{BB962C8B-B14F-4D97-AF65-F5344CB8AC3E}">
        <p14:creationId xmlns:p14="http://schemas.microsoft.com/office/powerpoint/2010/main" val="1723196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70C9-1E17-3843-A923-E3A5A43A1A89}"/>
              </a:ext>
            </a:extLst>
          </p:cNvPr>
          <p:cNvSpPr txBox="1">
            <a:spLocks/>
          </p:cNvSpPr>
          <p:nvPr/>
        </p:nvSpPr>
        <p:spPr>
          <a:xfrm>
            <a:off x="1038323" y="3429000"/>
            <a:ext cx="10124977" cy="2282927"/>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defRPr/>
            </a:pPr>
            <a:r>
              <a:rPr lang="en-US" sz="5400" dirty="0">
                <a:solidFill>
                  <a:prstClr val="white"/>
                </a:solidFill>
                <a:ea typeface="Open Sans Light" panose="020B0306030504020204" pitchFamily="34" charset="0"/>
                <a:cs typeface="Calibri Light" panose="020F0302020204030204" pitchFamily="34" charset="0"/>
              </a:rPr>
              <a:t>Worksheet S-10 Audits</a:t>
            </a:r>
          </a:p>
        </p:txBody>
      </p:sp>
    </p:spTree>
    <p:extLst>
      <p:ext uri="{BB962C8B-B14F-4D97-AF65-F5344CB8AC3E}">
        <p14:creationId xmlns:p14="http://schemas.microsoft.com/office/powerpoint/2010/main" val="3465142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3944938" y="865188"/>
            <a:ext cx="8247062" cy="4953000"/>
          </a:xfrm>
          <a:solidFill>
            <a:srgbClr val="F3F9FF"/>
          </a:solidFill>
        </p:spPr>
        <p:txBody>
          <a:bodyPr lIns="274320" tIns="274320" rIns="274320" bIns="274320" anchor="ctr">
            <a:noAutofit/>
          </a:bodyPr>
          <a:lstStyle/>
          <a:p>
            <a:pPr marL="302575" indent="-302575" defTabSz="806867">
              <a:lnSpc>
                <a:spcPct val="100000"/>
              </a:lnSpc>
              <a:spcBef>
                <a:spcPct val="20000"/>
              </a:spcBef>
              <a:spcAft>
                <a:spcPct val="0"/>
              </a:spcAft>
              <a:buFontTx/>
              <a:buChar char="•"/>
            </a:pPr>
            <a:r>
              <a:rPr lang="en-US" sz="1400" dirty="0">
                <a:solidFill>
                  <a:schemeClr val="bg2">
                    <a:lumMod val="25000"/>
                  </a:schemeClr>
                </a:solidFill>
                <a:cs typeface="Arial" panose="020B0604020202020204" pitchFamily="34" charset="0"/>
              </a:rPr>
              <a:t>Required for All DSH eligible hospitals</a:t>
            </a:r>
          </a:p>
          <a:p>
            <a:pPr marL="302575" indent="-302575" defTabSz="806867">
              <a:lnSpc>
                <a:spcPct val="100000"/>
              </a:lnSpc>
              <a:spcBef>
                <a:spcPct val="20000"/>
              </a:spcBef>
              <a:spcAft>
                <a:spcPct val="0"/>
              </a:spcAft>
              <a:buFontTx/>
              <a:buChar char="•"/>
            </a:pPr>
            <a:endParaRPr lang="en-US" sz="1400" dirty="0">
              <a:solidFill>
                <a:schemeClr val="bg2">
                  <a:lumMod val="25000"/>
                </a:schemeClr>
              </a:solidFill>
              <a:cs typeface="Arial" panose="020B0604020202020204" pitchFamily="34" charset="0"/>
            </a:endParaRPr>
          </a:p>
          <a:p>
            <a:pPr marL="302575" indent="-302575" defTabSz="806867">
              <a:lnSpc>
                <a:spcPct val="100000"/>
              </a:lnSpc>
              <a:spcBef>
                <a:spcPct val="20000"/>
              </a:spcBef>
              <a:spcAft>
                <a:spcPct val="0"/>
              </a:spcAft>
              <a:buFontTx/>
              <a:buChar char="•"/>
            </a:pPr>
            <a:r>
              <a:rPr lang="en-US" sz="1400" b="1" dirty="0">
                <a:solidFill>
                  <a:schemeClr val="bg2">
                    <a:lumMod val="25000"/>
                  </a:schemeClr>
                </a:solidFill>
                <a:cs typeface="Arial" panose="020B0604020202020204" pitchFamily="34" charset="0"/>
              </a:rPr>
              <a:t>Calendar Year 202</a:t>
            </a:r>
            <a:r>
              <a:rPr lang="en-US" sz="1400" b="1" dirty="0">
                <a:cs typeface="Arial" panose="020B0604020202020204" pitchFamily="34" charset="0"/>
              </a:rPr>
              <a:t>2</a:t>
            </a:r>
            <a:r>
              <a:rPr lang="en-US" sz="1400" b="1" dirty="0">
                <a:solidFill>
                  <a:schemeClr val="bg2">
                    <a:lumMod val="25000"/>
                  </a:schemeClr>
                </a:solidFill>
                <a:cs typeface="Arial" panose="020B0604020202020204" pitchFamily="34" charset="0"/>
              </a:rPr>
              <a:t> S10 Audit workload</a:t>
            </a:r>
          </a:p>
          <a:p>
            <a:pPr marL="759775" lvl="1" indent="-302575" defTabSz="806867">
              <a:lnSpc>
                <a:spcPct val="100000"/>
              </a:lnSpc>
              <a:spcBef>
                <a:spcPct val="20000"/>
              </a:spcBef>
              <a:spcAft>
                <a:spcPct val="0"/>
              </a:spcAft>
              <a:buFontTx/>
              <a:buChar char="•"/>
            </a:pPr>
            <a:r>
              <a:rPr lang="en-US" sz="1400" dirty="0">
                <a:solidFill>
                  <a:schemeClr val="bg2">
                    <a:lumMod val="25000"/>
                  </a:schemeClr>
                </a:solidFill>
                <a:cs typeface="Arial" panose="020B0604020202020204" pitchFamily="34" charset="0"/>
              </a:rPr>
              <a:t>FFY 20</a:t>
            </a:r>
            <a:r>
              <a:rPr lang="en-US" sz="1400" dirty="0">
                <a:cs typeface="Arial" panose="020B0604020202020204" pitchFamily="34" charset="0"/>
              </a:rPr>
              <a:t>20</a:t>
            </a:r>
            <a:r>
              <a:rPr lang="en-US" sz="1400" dirty="0">
                <a:solidFill>
                  <a:schemeClr val="bg2">
                    <a:lumMod val="25000"/>
                  </a:schemeClr>
                </a:solidFill>
                <a:cs typeface="Arial" panose="020B0604020202020204" pitchFamily="34" charset="0"/>
              </a:rPr>
              <a:t> cost reports (CRs with FYB 10/1/1</a:t>
            </a:r>
            <a:r>
              <a:rPr lang="en-US" sz="1400" dirty="0">
                <a:cs typeface="Arial" panose="020B0604020202020204" pitchFamily="34" charset="0"/>
              </a:rPr>
              <a:t>9</a:t>
            </a:r>
            <a:r>
              <a:rPr lang="en-US" sz="1400" dirty="0">
                <a:solidFill>
                  <a:schemeClr val="bg2">
                    <a:lumMod val="25000"/>
                  </a:schemeClr>
                </a:solidFill>
                <a:cs typeface="Arial" panose="020B0604020202020204" pitchFamily="34" charset="0"/>
              </a:rPr>
              <a:t> through FYB 9/30/</a:t>
            </a:r>
            <a:r>
              <a:rPr lang="en-US" sz="1400" dirty="0">
                <a:cs typeface="Arial" panose="020B0604020202020204" pitchFamily="34" charset="0"/>
              </a:rPr>
              <a:t>20</a:t>
            </a:r>
            <a:r>
              <a:rPr lang="en-US" sz="1400" dirty="0">
                <a:solidFill>
                  <a:schemeClr val="bg2">
                    <a:lumMod val="25000"/>
                  </a:schemeClr>
                </a:solidFill>
                <a:cs typeface="Arial" panose="020B0604020202020204" pitchFamily="34" charset="0"/>
              </a:rPr>
              <a:t>)</a:t>
            </a:r>
          </a:p>
          <a:p>
            <a:pPr marL="759775" lvl="1" indent="-302575" defTabSz="806867">
              <a:lnSpc>
                <a:spcPct val="100000"/>
              </a:lnSpc>
              <a:spcBef>
                <a:spcPct val="20000"/>
              </a:spcBef>
              <a:spcAft>
                <a:spcPct val="0"/>
              </a:spcAft>
              <a:buFontTx/>
              <a:buChar char="•"/>
            </a:pPr>
            <a:r>
              <a:rPr lang="en-US" sz="1400" dirty="0">
                <a:cs typeface="Arial" panose="020B0604020202020204" pitchFamily="34" charset="0"/>
              </a:rPr>
              <a:t>45</a:t>
            </a:r>
            <a:r>
              <a:rPr lang="en-US" sz="1400" dirty="0">
                <a:solidFill>
                  <a:schemeClr val="bg2">
                    <a:lumMod val="25000"/>
                  </a:schemeClr>
                </a:solidFill>
                <a:cs typeface="Arial" panose="020B0604020202020204" pitchFamily="34" charset="0"/>
              </a:rPr>
              <a:t> Minnesota hospitals included</a:t>
            </a:r>
          </a:p>
          <a:p>
            <a:pPr marL="759775" lvl="1" indent="-302575" defTabSz="806867">
              <a:lnSpc>
                <a:spcPct val="100000"/>
              </a:lnSpc>
              <a:spcBef>
                <a:spcPct val="20000"/>
              </a:spcBef>
              <a:spcAft>
                <a:spcPct val="0"/>
              </a:spcAft>
              <a:buFontTx/>
              <a:buChar char="•"/>
            </a:pPr>
            <a:r>
              <a:rPr lang="en-US" sz="1400" dirty="0">
                <a:solidFill>
                  <a:schemeClr val="bg2">
                    <a:lumMod val="25000"/>
                  </a:schemeClr>
                </a:solidFill>
                <a:cs typeface="Arial" panose="020B0604020202020204" pitchFamily="34" charset="0"/>
              </a:rPr>
              <a:t>Majority are subcontracted to </a:t>
            </a:r>
            <a:r>
              <a:rPr lang="en-US" sz="1400" dirty="0" err="1">
                <a:solidFill>
                  <a:schemeClr val="bg2">
                    <a:lumMod val="25000"/>
                  </a:schemeClr>
                </a:solidFill>
                <a:cs typeface="Arial" panose="020B0604020202020204" pitchFamily="34" charset="0"/>
              </a:rPr>
              <a:t>Figliozzi</a:t>
            </a:r>
            <a:r>
              <a:rPr lang="en-US" sz="1400" dirty="0">
                <a:solidFill>
                  <a:schemeClr val="bg2">
                    <a:lumMod val="25000"/>
                  </a:schemeClr>
                </a:solidFill>
                <a:cs typeface="Arial" panose="020B0604020202020204" pitchFamily="34" charset="0"/>
              </a:rPr>
              <a:t> &amp; Co.</a:t>
            </a:r>
          </a:p>
          <a:p>
            <a:pPr marL="302575" lvl="0" indent="-302575" defTabSz="806867">
              <a:lnSpc>
                <a:spcPct val="100000"/>
              </a:lnSpc>
              <a:spcBef>
                <a:spcPct val="20000"/>
              </a:spcBef>
              <a:spcAft>
                <a:spcPct val="0"/>
              </a:spcAft>
              <a:buFontTx/>
              <a:buChar char="•"/>
            </a:pPr>
            <a:endParaRPr lang="en-US" sz="1400" dirty="0">
              <a:solidFill>
                <a:schemeClr val="bg2">
                  <a:lumMod val="25000"/>
                </a:schemeClr>
              </a:solidFill>
              <a:cs typeface="Arial" panose="020B0604020202020204" pitchFamily="34" charset="0"/>
            </a:endParaRPr>
          </a:p>
          <a:p>
            <a:pPr marL="302575" lvl="0" indent="-302575" defTabSz="806867">
              <a:lnSpc>
                <a:spcPct val="100000"/>
              </a:lnSpc>
              <a:spcBef>
                <a:spcPct val="20000"/>
              </a:spcBef>
              <a:spcAft>
                <a:spcPct val="0"/>
              </a:spcAft>
              <a:buFontTx/>
              <a:buChar char="•"/>
            </a:pPr>
            <a:r>
              <a:rPr lang="en-US" sz="1400" b="1" dirty="0">
                <a:solidFill>
                  <a:schemeClr val="bg2">
                    <a:lumMod val="25000"/>
                  </a:schemeClr>
                </a:solidFill>
                <a:cs typeface="Arial" panose="020B0604020202020204" pitchFamily="34" charset="0"/>
              </a:rPr>
              <a:t>Calendar Year 202</a:t>
            </a:r>
            <a:r>
              <a:rPr lang="en-US" sz="1400" b="1" dirty="0">
                <a:cs typeface="Arial" panose="020B0604020202020204" pitchFamily="34" charset="0"/>
              </a:rPr>
              <a:t>3</a:t>
            </a:r>
            <a:r>
              <a:rPr lang="en-US" sz="1400" b="1" dirty="0">
                <a:solidFill>
                  <a:schemeClr val="bg2">
                    <a:lumMod val="25000"/>
                  </a:schemeClr>
                </a:solidFill>
                <a:cs typeface="Arial" panose="020B0604020202020204" pitchFamily="34" charset="0"/>
              </a:rPr>
              <a:t> S10 Audit workload</a:t>
            </a:r>
          </a:p>
          <a:p>
            <a:pPr marL="759775" lvl="1" indent="-302575" defTabSz="806867">
              <a:lnSpc>
                <a:spcPct val="100000"/>
              </a:lnSpc>
              <a:spcBef>
                <a:spcPct val="20000"/>
              </a:spcBef>
              <a:spcAft>
                <a:spcPct val="0"/>
              </a:spcAft>
              <a:buFontTx/>
              <a:buChar char="•"/>
            </a:pPr>
            <a:r>
              <a:rPr lang="en-US" sz="1400" dirty="0">
                <a:solidFill>
                  <a:schemeClr val="bg2">
                    <a:lumMod val="25000"/>
                  </a:schemeClr>
                </a:solidFill>
                <a:cs typeface="Arial" panose="020B0604020202020204" pitchFamily="34" charset="0"/>
              </a:rPr>
              <a:t>FFY 202</a:t>
            </a:r>
            <a:r>
              <a:rPr lang="en-US" sz="1400" dirty="0">
                <a:cs typeface="Arial" panose="020B0604020202020204" pitchFamily="34" charset="0"/>
              </a:rPr>
              <a:t>1</a:t>
            </a:r>
            <a:r>
              <a:rPr lang="en-US" sz="1400" dirty="0">
                <a:solidFill>
                  <a:schemeClr val="bg2">
                    <a:lumMod val="25000"/>
                  </a:schemeClr>
                </a:solidFill>
                <a:cs typeface="Arial" panose="020B0604020202020204" pitchFamily="34" charset="0"/>
              </a:rPr>
              <a:t> cost reports (CRs with FYB 10/1/</a:t>
            </a:r>
            <a:r>
              <a:rPr lang="en-US" sz="1400" dirty="0">
                <a:cs typeface="Arial" panose="020B0604020202020204" pitchFamily="34" charset="0"/>
              </a:rPr>
              <a:t>20 </a:t>
            </a:r>
            <a:r>
              <a:rPr lang="en-US" sz="1400" dirty="0">
                <a:solidFill>
                  <a:schemeClr val="bg2">
                    <a:lumMod val="25000"/>
                  </a:schemeClr>
                </a:solidFill>
                <a:cs typeface="Arial" panose="020B0604020202020204" pitchFamily="34" charset="0"/>
              </a:rPr>
              <a:t>through FYB 9/30/</a:t>
            </a:r>
            <a:r>
              <a:rPr lang="en-US" sz="1400" dirty="0">
                <a:cs typeface="Arial" panose="020B0604020202020204" pitchFamily="34" charset="0"/>
              </a:rPr>
              <a:t>21</a:t>
            </a:r>
            <a:r>
              <a:rPr lang="en-US" sz="1400" dirty="0">
                <a:solidFill>
                  <a:schemeClr val="bg2">
                    <a:lumMod val="25000"/>
                  </a:schemeClr>
                </a:solidFill>
                <a:cs typeface="Arial" panose="020B0604020202020204" pitchFamily="34" charset="0"/>
              </a:rPr>
              <a:t>)</a:t>
            </a:r>
          </a:p>
          <a:p>
            <a:pPr marL="759775" lvl="1" indent="-302575" defTabSz="806867">
              <a:lnSpc>
                <a:spcPct val="100000"/>
              </a:lnSpc>
              <a:spcBef>
                <a:spcPct val="20000"/>
              </a:spcBef>
              <a:spcAft>
                <a:spcPct val="0"/>
              </a:spcAft>
              <a:buFontTx/>
              <a:buChar char="•"/>
            </a:pPr>
            <a:r>
              <a:rPr lang="en-US" sz="1400" dirty="0">
                <a:solidFill>
                  <a:schemeClr val="bg2">
                    <a:lumMod val="25000"/>
                  </a:schemeClr>
                </a:solidFill>
                <a:cs typeface="Arial" panose="020B0604020202020204" pitchFamily="34" charset="0"/>
              </a:rPr>
              <a:t>Initial Requests planned to be issued in January 202</a:t>
            </a:r>
            <a:r>
              <a:rPr lang="en-US" sz="1400" dirty="0">
                <a:cs typeface="Arial" panose="020B0604020202020204" pitchFamily="34" charset="0"/>
              </a:rPr>
              <a:t>3</a:t>
            </a:r>
          </a:p>
          <a:p>
            <a:pPr marL="759775" lvl="1" indent="-302575" defTabSz="806867">
              <a:lnSpc>
                <a:spcPct val="100000"/>
              </a:lnSpc>
              <a:spcBef>
                <a:spcPct val="20000"/>
              </a:spcBef>
              <a:spcAft>
                <a:spcPct val="0"/>
              </a:spcAft>
              <a:buFontTx/>
              <a:buChar char="•"/>
            </a:pPr>
            <a:r>
              <a:rPr lang="en-US" sz="1400" dirty="0">
                <a:solidFill>
                  <a:schemeClr val="bg2">
                    <a:lumMod val="25000"/>
                  </a:schemeClr>
                </a:solidFill>
                <a:cs typeface="Arial" panose="020B0604020202020204" pitchFamily="34" charset="0"/>
              </a:rPr>
              <a:t>Subcontracting is expected to </a:t>
            </a:r>
            <a:r>
              <a:rPr lang="en-US" sz="1400" dirty="0" smtClean="0">
                <a:solidFill>
                  <a:schemeClr val="bg2">
                    <a:lumMod val="25000"/>
                  </a:schemeClr>
                </a:solidFill>
                <a:cs typeface="Arial" panose="020B0604020202020204" pitchFamily="34" charset="0"/>
              </a:rPr>
              <a:t>continue</a:t>
            </a:r>
            <a:endParaRPr lang="en-US" sz="1400" dirty="0">
              <a:solidFill>
                <a:schemeClr val="bg2">
                  <a:lumMod val="25000"/>
                </a:schemeClr>
              </a:solidFill>
              <a:cs typeface="Arial" panose="020B0604020202020204" pitchFamily="34" charset="0"/>
            </a:endParaRPr>
          </a:p>
        </p:txBody>
      </p:sp>
      <p:sp>
        <p:nvSpPr>
          <p:cNvPr id="3" name="Title 2"/>
          <p:cNvSpPr>
            <a:spLocks noGrp="1"/>
          </p:cNvSpPr>
          <p:nvPr>
            <p:ph type="title" idx="4294967295"/>
          </p:nvPr>
        </p:nvSpPr>
        <p:spPr>
          <a:xfrm>
            <a:off x="982663" y="517525"/>
            <a:ext cx="11209337" cy="484188"/>
          </a:xfrm>
        </p:spPr>
        <p:txBody>
          <a:bodyPr>
            <a:normAutofit fontScale="90000"/>
          </a:bodyPr>
          <a:lstStyle/>
          <a:p>
            <a:r>
              <a:rPr lang="en-US" dirty="0">
                <a:solidFill>
                  <a:schemeClr val="bg1"/>
                </a:solidFill>
              </a:rPr>
              <a:t>S-10</a:t>
            </a:r>
            <a:r>
              <a:rPr lang="en-US" dirty="0"/>
              <a:t> </a:t>
            </a:r>
            <a:r>
              <a:rPr lang="en-US" dirty="0">
                <a:solidFill>
                  <a:schemeClr val="bg1"/>
                </a:solidFill>
              </a:rPr>
              <a:t>Audits</a:t>
            </a:r>
          </a:p>
        </p:txBody>
      </p:sp>
    </p:spTree>
    <p:extLst>
      <p:ext uri="{BB962C8B-B14F-4D97-AF65-F5344CB8AC3E}">
        <p14:creationId xmlns:p14="http://schemas.microsoft.com/office/powerpoint/2010/main" val="1365817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Audits</a:t>
            </a:r>
          </a:p>
        </p:txBody>
      </p:sp>
      <p:sp>
        <p:nvSpPr>
          <p:cNvPr id="3" name="Rectangle 2"/>
          <p:cNvSpPr/>
          <p:nvPr/>
        </p:nvSpPr>
        <p:spPr>
          <a:xfrm>
            <a:off x="526473" y="1751335"/>
            <a:ext cx="4645295" cy="4308872"/>
          </a:xfrm>
          <a:prstGeom prst="rect">
            <a:avLst/>
          </a:prstGeom>
          <a:solidFill>
            <a:srgbClr val="F3F9FF"/>
          </a:solidFill>
        </p:spPr>
        <p:txBody>
          <a:bodyPr wrap="square" lIns="274320" tIns="274320" rIns="274320" bIns="274320">
            <a:spAutoFit/>
          </a:bodyPr>
          <a:lstStyle/>
          <a:p>
            <a:pPr marL="302575" indent="-302575" defTabSz="806867">
              <a:spcAft>
                <a:spcPts val="600"/>
              </a:spcAft>
              <a:buFontTx/>
              <a:buChar char="•"/>
            </a:pPr>
            <a:r>
              <a:rPr lang="en-US" sz="1400" dirty="0">
                <a:solidFill>
                  <a:schemeClr val="bg2">
                    <a:lumMod val="25000"/>
                  </a:schemeClr>
                </a:solidFill>
                <a:cs typeface="Arial" panose="020B0604020202020204" pitchFamily="34" charset="0"/>
              </a:rPr>
              <a:t>HRSA administered COVID-19 Uninsured Program payments as authorized by the CARES Act (Pub. L. 116-136)</a:t>
            </a:r>
          </a:p>
          <a:p>
            <a:pPr marL="759775" lvl="1" indent="-302575" defTabSz="806867">
              <a:spcAft>
                <a:spcPts val="600"/>
              </a:spcAft>
              <a:buFontTx/>
              <a:buChar char="•"/>
            </a:pPr>
            <a:r>
              <a:rPr lang="en-US" sz="1400" dirty="0">
                <a:solidFill>
                  <a:schemeClr val="bg2">
                    <a:lumMod val="25000"/>
                  </a:schemeClr>
                </a:solidFill>
                <a:cs typeface="Arial" panose="020B0604020202020204" pitchFamily="34" charset="0"/>
              </a:rPr>
              <a:t>These are considered payment in full for such care or treatment</a:t>
            </a:r>
          </a:p>
          <a:p>
            <a:pPr marL="759775" lvl="1" indent="-302575" defTabSz="806867">
              <a:spcAft>
                <a:spcPts val="600"/>
              </a:spcAft>
              <a:buFontTx/>
              <a:buChar char="•"/>
            </a:pPr>
            <a:r>
              <a:rPr lang="en-US" sz="1400" dirty="0">
                <a:solidFill>
                  <a:schemeClr val="bg2">
                    <a:lumMod val="25000"/>
                  </a:schemeClr>
                </a:solidFill>
                <a:cs typeface="Arial" panose="020B0604020202020204" pitchFamily="34" charset="0"/>
              </a:rPr>
              <a:t>Not to be included on w/s S-10 Line 20 Charity Care </a:t>
            </a:r>
            <a:r>
              <a:rPr lang="en-US" sz="1400" dirty="0">
                <a:cs typeface="Arial" panose="020B0604020202020204" pitchFamily="34" charset="0"/>
              </a:rPr>
              <a:t>or line 26 Bad Debts</a:t>
            </a:r>
          </a:p>
          <a:p>
            <a:pPr marL="759775" lvl="1" indent="-302575" defTabSz="806867">
              <a:spcAft>
                <a:spcPts val="600"/>
              </a:spcAft>
              <a:buFontTx/>
              <a:buChar char="•"/>
            </a:pPr>
            <a:r>
              <a:rPr lang="en-US" sz="1400" dirty="0">
                <a:solidFill>
                  <a:schemeClr val="bg2">
                    <a:lumMod val="25000"/>
                  </a:schemeClr>
                </a:solidFill>
                <a:cs typeface="Arial" panose="020B0604020202020204" pitchFamily="34" charset="0"/>
              </a:rPr>
              <a:t>Common finding on FY 20</a:t>
            </a:r>
            <a:r>
              <a:rPr lang="en-US" sz="1400" dirty="0">
                <a:cs typeface="Arial" panose="020B0604020202020204" pitchFamily="34" charset="0"/>
              </a:rPr>
              <a:t>20</a:t>
            </a:r>
            <a:r>
              <a:rPr lang="en-US" sz="1400" dirty="0">
                <a:solidFill>
                  <a:schemeClr val="bg2">
                    <a:lumMod val="25000"/>
                  </a:schemeClr>
                </a:solidFill>
                <a:cs typeface="Arial" panose="020B0604020202020204" pitchFamily="34" charset="0"/>
              </a:rPr>
              <a:t> (For cost reporting periods that overlapped the period in which the COVID PHE began)</a:t>
            </a:r>
          </a:p>
          <a:p>
            <a:pPr marL="759775" lvl="1" indent="-302575" defTabSz="806867">
              <a:spcAft>
                <a:spcPts val="600"/>
              </a:spcAft>
              <a:buFontTx/>
              <a:buChar char="•"/>
            </a:pPr>
            <a:r>
              <a:rPr lang="en-US" sz="1400" dirty="0">
                <a:solidFill>
                  <a:schemeClr val="bg2">
                    <a:lumMod val="25000"/>
                  </a:schemeClr>
                </a:solidFill>
                <a:cs typeface="Arial" panose="020B0604020202020204" pitchFamily="34" charset="0"/>
              </a:rPr>
              <a:t>COVID PHE period will apply to all FY 202</a:t>
            </a:r>
            <a:r>
              <a:rPr lang="en-US" sz="1400" dirty="0">
                <a:cs typeface="Arial" panose="020B0604020202020204" pitchFamily="34" charset="0"/>
              </a:rPr>
              <a:t>1</a:t>
            </a:r>
            <a:r>
              <a:rPr lang="en-US" sz="1400" dirty="0">
                <a:solidFill>
                  <a:schemeClr val="bg2">
                    <a:lumMod val="25000"/>
                  </a:schemeClr>
                </a:solidFill>
                <a:cs typeface="Arial" panose="020B0604020202020204" pitchFamily="34" charset="0"/>
              </a:rPr>
              <a:t> cost reports being reviewed in calendar year 202</a:t>
            </a:r>
            <a:r>
              <a:rPr lang="en-US" sz="1400" dirty="0">
                <a:cs typeface="Arial" panose="020B0604020202020204" pitchFamily="34" charset="0"/>
              </a:rPr>
              <a:t>3</a:t>
            </a:r>
            <a:r>
              <a:rPr lang="en-US" sz="1400" dirty="0">
                <a:solidFill>
                  <a:schemeClr val="bg2">
                    <a:lumMod val="25000"/>
                  </a:schemeClr>
                </a:solidFill>
                <a:cs typeface="Arial" panose="020B0604020202020204" pitchFamily="34" charset="0"/>
              </a:rPr>
              <a:t>. Therefore special attention to this area should be applied when preparing charity care listings for S10 line 20 </a:t>
            </a:r>
            <a:r>
              <a:rPr lang="en-US" sz="1400" dirty="0">
                <a:cs typeface="Arial" panose="020B0604020202020204" pitchFamily="34" charset="0"/>
              </a:rPr>
              <a:t>and line 26 bad debts.</a:t>
            </a:r>
          </a:p>
        </p:txBody>
      </p:sp>
      <p:sp>
        <p:nvSpPr>
          <p:cNvPr id="6" name="Text Placeholder 3">
            <a:extLst>
              <a:ext uri="{FF2B5EF4-FFF2-40B4-BE49-F238E27FC236}">
                <a16:creationId xmlns:a16="http://schemas.microsoft.com/office/drawing/2014/main" id="{400F6443-40D4-324E-9CD3-5E0C092B3A34}"/>
              </a:ext>
            </a:extLst>
          </p:cNvPr>
          <p:cNvSpPr txBox="1">
            <a:spLocks/>
          </p:cNvSpPr>
          <p:nvPr/>
        </p:nvSpPr>
        <p:spPr>
          <a:xfrm>
            <a:off x="5397910" y="1751334"/>
            <a:ext cx="6260690" cy="4093429"/>
          </a:xfrm>
          <a:prstGeom prst="rect">
            <a:avLst/>
          </a:prstGeom>
          <a:solidFill>
            <a:srgbClr val="F3F9FF"/>
          </a:solidFill>
        </p:spPr>
        <p:txBody>
          <a:bodyPr vert="horz" lIns="274320" tIns="274320" rIns="274320" bIns="2743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06867">
              <a:lnSpc>
                <a:spcPct val="100000"/>
              </a:lnSpc>
              <a:spcBef>
                <a:spcPct val="20000"/>
              </a:spcBef>
              <a:spcAft>
                <a:spcPct val="0"/>
              </a:spcAft>
              <a:buClr>
                <a:srgbClr val="CC0000"/>
              </a:buClr>
              <a:buNone/>
            </a:pPr>
            <a:r>
              <a:rPr lang="en-US" sz="1400" b="1" spc="100" dirty="0">
                <a:solidFill>
                  <a:srgbClr val="000000"/>
                </a:solidFill>
                <a:cs typeface="Arial" panose="020B0604020202020204" pitchFamily="34" charset="0"/>
              </a:rPr>
              <a:t>TWO PHASES OF REVIEW</a:t>
            </a:r>
            <a:endParaRPr lang="en-US" sz="1400" spc="100" dirty="0">
              <a:solidFill>
                <a:srgbClr val="000000"/>
              </a:solidFill>
              <a:cs typeface="Arial" panose="020B0604020202020204" pitchFamily="34" charset="0"/>
            </a:endParaRPr>
          </a:p>
          <a:p>
            <a:pPr marL="349667" indent="-403433" defTabSz="806867">
              <a:lnSpc>
                <a:spcPct val="100000"/>
              </a:lnSpc>
              <a:spcAft>
                <a:spcPct val="0"/>
              </a:spcAft>
              <a:buFontTx/>
              <a:buAutoNum type="arabicPeriod"/>
            </a:pPr>
            <a:r>
              <a:rPr lang="en-US" sz="1400" b="1" dirty="0">
                <a:solidFill>
                  <a:srgbClr val="000000"/>
                </a:solidFill>
                <a:cs typeface="Arial" panose="020B0604020202020204" pitchFamily="34" charset="0"/>
              </a:rPr>
              <a:t>Documentation Requests</a:t>
            </a:r>
          </a:p>
          <a:p>
            <a:pPr marL="601812" lvl="1" indent="-302575" defTabSz="806867">
              <a:lnSpc>
                <a:spcPct val="100000"/>
              </a:lnSpc>
              <a:spcAft>
                <a:spcPct val="0"/>
              </a:spcAft>
            </a:pPr>
            <a:r>
              <a:rPr lang="en-US" sz="1400" dirty="0">
                <a:solidFill>
                  <a:srgbClr val="000000"/>
                </a:solidFill>
                <a:cs typeface="Arial" panose="020B0604020202020204" pitchFamily="34" charset="0"/>
              </a:rPr>
              <a:t>Letter sent to provider along with Standard Data Request Templates for listings </a:t>
            </a:r>
          </a:p>
          <a:p>
            <a:pPr marL="601812" lvl="1" indent="-302575" defTabSz="806867">
              <a:lnSpc>
                <a:spcPct val="100000"/>
              </a:lnSpc>
              <a:spcAft>
                <a:spcPct val="0"/>
              </a:spcAft>
            </a:pPr>
            <a:r>
              <a:rPr lang="en-US" sz="1400" dirty="0">
                <a:solidFill>
                  <a:srgbClr val="000000"/>
                </a:solidFill>
                <a:cs typeface="Arial" panose="020B0604020202020204" pitchFamily="34" charset="0"/>
              </a:rPr>
              <a:t>Providers have two weeks to respond</a:t>
            </a:r>
          </a:p>
          <a:p>
            <a:pPr marL="756437" lvl="2" indent="0" defTabSz="806867">
              <a:lnSpc>
                <a:spcPct val="100000"/>
              </a:lnSpc>
              <a:spcAft>
                <a:spcPct val="0"/>
              </a:spcAft>
              <a:buNone/>
            </a:pPr>
            <a:endParaRPr lang="en-US" sz="1400" dirty="0">
              <a:solidFill>
                <a:srgbClr val="000000"/>
              </a:solidFill>
              <a:cs typeface="Arial" panose="020B0604020202020204" pitchFamily="34" charset="0"/>
            </a:endParaRPr>
          </a:p>
          <a:p>
            <a:pPr marL="349667" indent="-403433" defTabSz="806867">
              <a:lnSpc>
                <a:spcPct val="100000"/>
              </a:lnSpc>
              <a:spcAft>
                <a:spcPct val="0"/>
              </a:spcAft>
              <a:buFontTx/>
              <a:buAutoNum type="arabicPeriod"/>
            </a:pPr>
            <a:r>
              <a:rPr lang="en-US" sz="1400" b="1" dirty="0">
                <a:solidFill>
                  <a:srgbClr val="000000"/>
                </a:solidFill>
                <a:cs typeface="Arial" panose="020B0604020202020204" pitchFamily="34" charset="0"/>
              </a:rPr>
              <a:t>Audit – </a:t>
            </a:r>
            <a:r>
              <a:rPr lang="en-US" sz="1400" dirty="0">
                <a:solidFill>
                  <a:srgbClr val="000000"/>
                </a:solidFill>
                <a:cs typeface="Arial" panose="020B0604020202020204" pitchFamily="34" charset="0"/>
              </a:rPr>
              <a:t>Entrance Conference is official start date</a:t>
            </a:r>
          </a:p>
          <a:p>
            <a:pPr marL="601812" lvl="1" indent="-302575" defTabSz="806867">
              <a:lnSpc>
                <a:spcPct val="100000"/>
              </a:lnSpc>
              <a:spcAft>
                <a:spcPct val="0"/>
              </a:spcAft>
            </a:pPr>
            <a:r>
              <a:rPr lang="en-US" sz="1400" dirty="0">
                <a:solidFill>
                  <a:srgbClr val="000000"/>
                </a:solidFill>
                <a:cs typeface="Arial" panose="020B0604020202020204" pitchFamily="34" charset="0"/>
              </a:rPr>
              <a:t>Review of listings take place before the entrance conference in most cases</a:t>
            </a:r>
          </a:p>
          <a:p>
            <a:pPr marL="1000339" lvl="2" indent="-302575" defTabSz="806867">
              <a:lnSpc>
                <a:spcPct val="100000"/>
              </a:lnSpc>
              <a:spcAft>
                <a:spcPct val="0"/>
              </a:spcAft>
            </a:pPr>
            <a:r>
              <a:rPr lang="en-US" sz="1400" dirty="0">
                <a:solidFill>
                  <a:srgbClr val="000000"/>
                </a:solidFill>
                <a:cs typeface="Arial" panose="020B0604020202020204" pitchFamily="34" charset="0"/>
              </a:rPr>
              <a:t>Ideally listings have been scrubbed and determined to be clean before the entrance conference and then samples are selected</a:t>
            </a:r>
            <a:r>
              <a:rPr lang="en-US" sz="1400" dirty="0">
                <a:solidFill>
                  <a:srgbClr val="FF0000"/>
                </a:solidFill>
                <a:cs typeface="Arial" panose="020B0604020202020204" pitchFamily="34" charset="0"/>
              </a:rPr>
              <a:t>. </a:t>
            </a:r>
            <a:r>
              <a:rPr lang="en-US" sz="1400" dirty="0">
                <a:cs typeface="Arial" panose="020B0604020202020204" pitchFamily="34" charset="0"/>
              </a:rPr>
              <a:t>If similar prior year adjustments are anticipated in the current year, please discuss with your auditor.  </a:t>
            </a:r>
          </a:p>
          <a:p>
            <a:pPr marL="601812" lvl="1" indent="-302575" defTabSz="806867">
              <a:lnSpc>
                <a:spcPct val="100000"/>
              </a:lnSpc>
              <a:spcAft>
                <a:spcPct val="0"/>
              </a:spcAft>
            </a:pPr>
            <a:r>
              <a:rPr lang="en-US" sz="1400" dirty="0">
                <a:solidFill>
                  <a:srgbClr val="000000"/>
                </a:solidFill>
                <a:cs typeface="Arial" panose="020B0604020202020204" pitchFamily="34" charset="0"/>
              </a:rPr>
              <a:t>Formal Exit Conference takes place at end of Audit just like a regular cost report audit (Note unlike regular audits, there is no pre-exit conference)</a:t>
            </a:r>
          </a:p>
        </p:txBody>
      </p:sp>
    </p:spTree>
    <p:extLst>
      <p:ext uri="{BB962C8B-B14F-4D97-AF65-F5344CB8AC3E}">
        <p14:creationId xmlns:p14="http://schemas.microsoft.com/office/powerpoint/2010/main" val="1804681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S-10 Audits: Initial Requests</a:t>
            </a:r>
          </a:p>
        </p:txBody>
      </p:sp>
      <p:sp>
        <p:nvSpPr>
          <p:cNvPr id="4" name="Text Placeholder 3"/>
          <p:cNvSpPr>
            <a:spLocks noGrp="1"/>
          </p:cNvSpPr>
          <p:nvPr>
            <p:ph type="body" sz="quarter" idx="4294967295"/>
          </p:nvPr>
        </p:nvSpPr>
        <p:spPr>
          <a:xfrm>
            <a:off x="376518" y="1999691"/>
            <a:ext cx="11125200" cy="3481387"/>
          </a:xfrm>
          <a:solidFill>
            <a:srgbClr val="0478FC">
              <a:alpha val="5000"/>
            </a:srgbClr>
          </a:solidFill>
        </p:spPr>
        <p:txBody>
          <a:bodyPr lIns="274320" tIns="274320" rIns="274320" bIns="274320" anchor="ctr">
            <a:noAutofit/>
          </a:bodyPr>
          <a:lstStyle/>
          <a:p>
            <a:pPr defTabSz="806867">
              <a:lnSpc>
                <a:spcPct val="120000"/>
              </a:lnSpc>
              <a:spcBef>
                <a:spcPct val="20000"/>
              </a:spcBef>
              <a:spcAft>
                <a:spcPct val="0"/>
              </a:spcAft>
              <a:buClr>
                <a:srgbClr val="CC0000"/>
              </a:buClr>
              <a:buNone/>
            </a:pPr>
            <a:r>
              <a:rPr lang="en-US" sz="1400" b="1" dirty="0">
                <a:solidFill>
                  <a:srgbClr val="000000"/>
                </a:solidFill>
                <a:cs typeface="Arial" panose="020B0604020202020204" pitchFamily="34" charset="0"/>
              </a:rPr>
              <a:t>Request letter looking for the following items:</a:t>
            </a:r>
          </a:p>
          <a:p>
            <a:pPr marL="457200" indent="-457200" defTabSz="806867">
              <a:lnSpc>
                <a:spcPct val="120000"/>
              </a:lnSpc>
              <a:spcBef>
                <a:spcPct val="20000"/>
              </a:spcBef>
              <a:spcAft>
                <a:spcPct val="0"/>
              </a:spcAft>
              <a:buFont typeface="+mj-lt"/>
              <a:buAutoNum type="alphaUcPeriod"/>
            </a:pPr>
            <a:r>
              <a:rPr lang="en-US" sz="1400" dirty="0">
                <a:solidFill>
                  <a:srgbClr val="000000"/>
                </a:solidFill>
                <a:cs typeface="Arial" panose="020B0604020202020204" pitchFamily="34" charset="0"/>
              </a:rPr>
              <a:t>Copy of the provider’s charity care policy and Financial Assistance Policy (FAP)</a:t>
            </a:r>
          </a:p>
          <a:p>
            <a:pPr marL="457200" indent="-457200" defTabSz="806867">
              <a:lnSpc>
                <a:spcPct val="120000"/>
              </a:lnSpc>
              <a:spcBef>
                <a:spcPct val="20000"/>
              </a:spcBef>
              <a:spcAft>
                <a:spcPct val="0"/>
              </a:spcAft>
              <a:buFont typeface="+mj-lt"/>
              <a:buAutoNum type="alphaUcPeriod"/>
            </a:pPr>
            <a:r>
              <a:rPr lang="en-US" sz="1400" dirty="0">
                <a:solidFill>
                  <a:srgbClr val="000000"/>
                </a:solidFill>
                <a:cs typeface="Arial" panose="020B0604020202020204" pitchFamily="34" charset="0"/>
              </a:rPr>
              <a:t>Copy of Audited Financial statements and/or Working Trial Balance for period under review</a:t>
            </a:r>
          </a:p>
          <a:p>
            <a:pPr marL="457200" indent="-457200" defTabSz="806867">
              <a:lnSpc>
                <a:spcPct val="120000"/>
              </a:lnSpc>
              <a:spcBef>
                <a:spcPct val="20000"/>
              </a:spcBef>
              <a:spcAft>
                <a:spcPct val="0"/>
              </a:spcAft>
              <a:buFont typeface="+mj-lt"/>
              <a:buAutoNum type="alphaUcPeriod"/>
            </a:pPr>
            <a:r>
              <a:rPr lang="en-US" sz="1400" dirty="0">
                <a:solidFill>
                  <a:srgbClr val="000000"/>
                </a:solidFill>
                <a:cs typeface="Arial" panose="020B0604020202020204" pitchFamily="34" charset="0"/>
              </a:rPr>
              <a:t>Reconciliation of total hospital bad debts claimed on S-10 Line 26 to the FS and or WTB</a:t>
            </a:r>
          </a:p>
          <a:p>
            <a:pPr marL="457200" indent="-457200" defTabSz="806867">
              <a:lnSpc>
                <a:spcPct val="120000"/>
              </a:lnSpc>
              <a:spcBef>
                <a:spcPct val="20000"/>
              </a:spcBef>
              <a:spcAft>
                <a:spcPct val="0"/>
              </a:spcAft>
              <a:buFont typeface="+mj-lt"/>
              <a:buAutoNum type="alphaUcPeriod"/>
            </a:pPr>
            <a:r>
              <a:rPr lang="en-US" sz="1400" dirty="0">
                <a:cs typeface="Arial" panose="020B0604020202020204" pitchFamily="34" charset="0"/>
              </a:rPr>
              <a:t>Reconciliation of charity/indigent bad debts on S-10 line 20 to FS and or WTB</a:t>
            </a:r>
          </a:p>
          <a:p>
            <a:pPr marL="457200" indent="-457200" defTabSz="806867">
              <a:lnSpc>
                <a:spcPct val="120000"/>
              </a:lnSpc>
              <a:spcBef>
                <a:spcPct val="20000"/>
              </a:spcBef>
              <a:spcAft>
                <a:spcPct val="0"/>
              </a:spcAft>
              <a:buFont typeface="+mj-lt"/>
              <a:buAutoNum type="alphaUcPeriod"/>
            </a:pPr>
            <a:r>
              <a:rPr lang="en-US" sz="1400" dirty="0">
                <a:solidFill>
                  <a:srgbClr val="000000"/>
                </a:solidFill>
                <a:cs typeface="Arial" panose="020B0604020202020204" pitchFamily="34" charset="0"/>
              </a:rPr>
              <a:t>Detailed listing of hospital’s  transaction codes along with descriptions and explanations</a:t>
            </a:r>
          </a:p>
          <a:p>
            <a:pPr marL="457200" indent="-457200" defTabSz="806867">
              <a:lnSpc>
                <a:spcPct val="120000"/>
              </a:lnSpc>
              <a:spcBef>
                <a:spcPct val="20000"/>
              </a:spcBef>
              <a:spcAft>
                <a:spcPct val="0"/>
              </a:spcAft>
              <a:buFont typeface="+mj-lt"/>
              <a:buAutoNum type="alphaUcPeriod"/>
            </a:pPr>
            <a:r>
              <a:rPr lang="en-US" sz="1400" dirty="0">
                <a:cs typeface="Arial" panose="020B0604020202020204" pitchFamily="34" charset="0"/>
              </a:rPr>
              <a:t>Detailed query logic </a:t>
            </a:r>
            <a:r>
              <a:rPr lang="en-US" sz="1400" dirty="0">
                <a:solidFill>
                  <a:srgbClr val="000000"/>
                </a:solidFill>
                <a:cs typeface="Arial" panose="020B0604020202020204" pitchFamily="34" charset="0"/>
              </a:rPr>
              <a:t>– how did the provider determine account to be included? </a:t>
            </a:r>
          </a:p>
          <a:p>
            <a:pPr marL="457200" indent="-457200" defTabSz="806867">
              <a:lnSpc>
                <a:spcPct val="120000"/>
              </a:lnSpc>
              <a:spcBef>
                <a:spcPct val="20000"/>
              </a:spcBef>
              <a:spcAft>
                <a:spcPct val="0"/>
              </a:spcAft>
              <a:buFont typeface="+mj-lt"/>
              <a:buAutoNum type="alphaUcPeriod"/>
            </a:pPr>
            <a:r>
              <a:rPr lang="en-US" sz="1400" dirty="0">
                <a:solidFill>
                  <a:srgbClr val="000000"/>
                </a:solidFill>
                <a:cs typeface="Arial" panose="020B0604020202020204" pitchFamily="34" charset="0"/>
              </a:rPr>
              <a:t>Detailed patient listings of charity care, patient payments, and total hospital bad debts</a:t>
            </a:r>
          </a:p>
          <a:p>
            <a:pPr lvl="1" defTabSz="806867">
              <a:lnSpc>
                <a:spcPct val="120000"/>
              </a:lnSpc>
              <a:spcBef>
                <a:spcPct val="20000"/>
              </a:spcBef>
              <a:spcAft>
                <a:spcPct val="0"/>
              </a:spcAft>
            </a:pPr>
            <a:r>
              <a:rPr lang="en-US" sz="1400" dirty="0">
                <a:solidFill>
                  <a:srgbClr val="000000"/>
                </a:solidFill>
                <a:cs typeface="Arial" panose="020B0604020202020204" pitchFamily="34" charset="0"/>
              </a:rPr>
              <a:t>Name, DOB, Social Security #, Admit/Discharge Dates, Primary/Secondary </a:t>
            </a:r>
            <a:r>
              <a:rPr lang="en-US" sz="1400" dirty="0" err="1">
                <a:solidFill>
                  <a:srgbClr val="000000"/>
                </a:solidFill>
                <a:cs typeface="Arial" panose="020B0604020202020204" pitchFamily="34" charset="0"/>
              </a:rPr>
              <a:t>Payors</a:t>
            </a:r>
            <a:r>
              <a:rPr lang="en-US" sz="1400" dirty="0">
                <a:solidFill>
                  <a:srgbClr val="000000"/>
                </a:solidFill>
                <a:cs typeface="Arial" panose="020B0604020202020204" pitchFamily="34" charset="0"/>
              </a:rPr>
              <a:t>, Rev Codes, Patient Payments, Third party payments, Contractual amounts, </a:t>
            </a:r>
            <a:r>
              <a:rPr lang="en-US" sz="1400" dirty="0">
                <a:cs typeface="Arial" panose="020B0604020202020204" pitchFamily="34" charset="0"/>
              </a:rPr>
              <a:t>Date of Write off</a:t>
            </a:r>
            <a:r>
              <a:rPr lang="en-US" sz="1400" dirty="0">
                <a:solidFill>
                  <a:srgbClr val="000000"/>
                </a:solidFill>
                <a:cs typeface="Arial" panose="020B0604020202020204" pitchFamily="34" charset="0"/>
              </a:rPr>
              <a:t>, Non Covered Charges</a:t>
            </a:r>
          </a:p>
        </p:txBody>
      </p:sp>
    </p:spTree>
    <p:extLst>
      <p:ext uri="{BB962C8B-B14F-4D97-AF65-F5344CB8AC3E}">
        <p14:creationId xmlns:p14="http://schemas.microsoft.com/office/powerpoint/2010/main" val="371513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9DFC52-30CB-BB4A-B7B2-2E51528E8636}"/>
              </a:ext>
            </a:extLst>
          </p:cNvPr>
          <p:cNvSpPr txBox="1">
            <a:spLocks/>
          </p:cNvSpPr>
          <p:nvPr/>
        </p:nvSpPr>
        <p:spPr>
          <a:xfrm>
            <a:off x="1142034" y="2999748"/>
            <a:ext cx="2757613" cy="8585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srgbClr val="FFFFFF"/>
                </a:solidFill>
                <a:effectLst/>
                <a:uLnTx/>
                <a:uFillTx/>
                <a:latin typeface="Volte" panose="00000500000000000000" pitchFamily="50" charset="0"/>
              </a:rPr>
              <a:t>Agenda</a:t>
            </a:r>
          </a:p>
        </p:txBody>
      </p:sp>
      <p:sp>
        <p:nvSpPr>
          <p:cNvPr id="4" name="Content Placeholder 2">
            <a:extLst>
              <a:ext uri="{FF2B5EF4-FFF2-40B4-BE49-F238E27FC236}">
                <a16:creationId xmlns:a16="http://schemas.microsoft.com/office/drawing/2014/main" id="{C7519DDC-DAD9-CE4A-AAE5-E8CC47D52CB0}"/>
              </a:ext>
            </a:extLst>
          </p:cNvPr>
          <p:cNvSpPr txBox="1">
            <a:spLocks/>
          </p:cNvSpPr>
          <p:nvPr/>
        </p:nvSpPr>
        <p:spPr>
          <a:xfrm>
            <a:off x="5152103" y="667572"/>
            <a:ext cx="6380011" cy="5522856"/>
          </a:xfrm>
          <a:prstGeom prst="rect">
            <a:avLst/>
          </a:prstGeom>
        </p:spPr>
        <p:txBody>
          <a:bodyPr anchor="ctr"/>
          <a:lstStyle>
            <a:lvl1pPr marL="171450" indent="-171450" algn="l" defTabSz="914400" rtl="0" eaLnBrk="1" latinLnBrk="0" hangingPunct="1">
              <a:spcBef>
                <a:spcPts val="12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2625" indent="-225425" algn="l" defTabSz="914400" rtl="0" eaLnBrk="1" latinLnBrk="0" hangingPunct="1">
              <a:spcBef>
                <a:spcPts val="4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ts val="2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ts val="2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62890" lvl="0" indent="-262890">
              <a:spcBef>
                <a:spcPts val="0"/>
              </a:spcBef>
              <a:spcAft>
                <a:spcPts val="1200"/>
              </a:spcAft>
              <a:buClr>
                <a:schemeClr val="bg1"/>
              </a:buClr>
              <a:defRPr/>
            </a:pPr>
            <a:r>
              <a:rPr lang="en-US" sz="2000" dirty="0">
                <a:solidFill>
                  <a:schemeClr val="bg1"/>
                </a:solidFill>
                <a:latin typeface="Volte" panose="00000500000000000000" pitchFamily="50" charset="0"/>
                <a:cs typeface="Calibri" panose="020F0502020204030204" pitchFamily="34" charset="0"/>
              </a:rPr>
              <a:t>Cost Report Acceptance</a:t>
            </a:r>
          </a:p>
          <a:p>
            <a:pPr marL="262890" lvl="0" indent="-262890">
              <a:spcBef>
                <a:spcPts val="0"/>
              </a:spcBef>
              <a:spcAft>
                <a:spcPts val="1200"/>
              </a:spcAft>
              <a:buClr>
                <a:schemeClr val="bg1"/>
              </a:buClr>
              <a:defRPr/>
            </a:pPr>
            <a:r>
              <a:rPr lang="en-US" sz="2000" dirty="0" smtClean="0">
                <a:solidFill>
                  <a:schemeClr val="bg1"/>
                </a:solidFill>
                <a:latin typeface="Volte" panose="00000500000000000000" pitchFamily="50" charset="0"/>
                <a:cs typeface="Calibri" panose="020F0502020204030204" pitchFamily="34" charset="0"/>
              </a:rPr>
              <a:t>MCReF </a:t>
            </a:r>
            <a:r>
              <a:rPr lang="en-US" sz="2000" dirty="0">
                <a:solidFill>
                  <a:schemeClr val="bg1"/>
                </a:solidFill>
                <a:latin typeface="Volte" panose="00000500000000000000" pitchFamily="50" charset="0"/>
                <a:cs typeface="Calibri" panose="020F0502020204030204" pitchFamily="34" charset="0"/>
              </a:rPr>
              <a:t>Dashboard/</a:t>
            </a:r>
            <a:r>
              <a:rPr lang="en-US" sz="2000" dirty="0" err="1">
                <a:solidFill>
                  <a:schemeClr val="bg1"/>
                </a:solidFill>
                <a:latin typeface="Volte" panose="00000500000000000000" pitchFamily="50" charset="0"/>
                <a:cs typeface="Calibri" panose="020F0502020204030204" pitchFamily="34" charset="0"/>
              </a:rPr>
              <a:t>NGSConnex</a:t>
            </a:r>
            <a:endParaRPr lang="en-US" sz="2000" dirty="0">
              <a:solidFill>
                <a:schemeClr val="bg1"/>
              </a:solidFill>
              <a:latin typeface="Volte" panose="00000500000000000000" pitchFamily="50" charset="0"/>
              <a:cs typeface="Calibri" panose="020F0502020204030204" pitchFamily="34" charset="0"/>
            </a:endParaRPr>
          </a:p>
          <a:p>
            <a:pPr marL="262890" lvl="0" indent="-262890">
              <a:spcBef>
                <a:spcPts val="0"/>
              </a:spcBef>
              <a:spcAft>
                <a:spcPts val="1200"/>
              </a:spcAft>
              <a:buClr>
                <a:schemeClr val="bg1"/>
              </a:buClr>
              <a:defRPr/>
            </a:pPr>
            <a:r>
              <a:rPr lang="en-US" sz="2000" dirty="0">
                <a:solidFill>
                  <a:schemeClr val="bg1"/>
                </a:solidFill>
                <a:latin typeface="Volte" panose="00000500000000000000" pitchFamily="50" charset="0"/>
                <a:cs typeface="Calibri" panose="020F0502020204030204" pitchFamily="34" charset="0"/>
              </a:rPr>
              <a:t>Audit &amp; Desk Review Workload</a:t>
            </a:r>
          </a:p>
          <a:p>
            <a:pPr marL="262890" lvl="0" indent="-262890">
              <a:spcBef>
                <a:spcPts val="0"/>
              </a:spcBef>
              <a:spcAft>
                <a:spcPts val="1200"/>
              </a:spcAft>
              <a:buClr>
                <a:schemeClr val="bg1"/>
              </a:buClr>
              <a:defRPr/>
            </a:pPr>
            <a:r>
              <a:rPr lang="en-US" sz="2000" dirty="0">
                <a:solidFill>
                  <a:schemeClr val="bg1"/>
                </a:solidFill>
                <a:latin typeface="Volte" panose="00000500000000000000" pitchFamily="50" charset="0"/>
                <a:cs typeface="Calibri" panose="020F0502020204030204" pitchFamily="34" charset="0"/>
              </a:rPr>
              <a:t>W/S S-10 Audits</a:t>
            </a:r>
          </a:p>
          <a:p>
            <a:pPr marL="262890" lvl="0" indent="-262890">
              <a:spcBef>
                <a:spcPts val="0"/>
              </a:spcBef>
              <a:spcAft>
                <a:spcPts val="1200"/>
              </a:spcAft>
              <a:buClr>
                <a:schemeClr val="bg1"/>
              </a:buClr>
              <a:defRPr/>
            </a:pPr>
            <a:r>
              <a:rPr lang="en-US" sz="2000" dirty="0">
                <a:solidFill>
                  <a:schemeClr val="bg1"/>
                </a:solidFill>
                <a:latin typeface="Volte" panose="00000500000000000000" pitchFamily="50" charset="0"/>
                <a:cs typeface="Calibri" panose="020F0502020204030204" pitchFamily="34" charset="0"/>
              </a:rPr>
              <a:t>Wage Index/Occupational Mix</a:t>
            </a:r>
          </a:p>
          <a:p>
            <a:pPr marL="262890" indent="-262890">
              <a:spcBef>
                <a:spcPts val="0"/>
              </a:spcBef>
              <a:spcAft>
                <a:spcPts val="1200"/>
              </a:spcAft>
              <a:buClr>
                <a:schemeClr val="bg1"/>
              </a:buClr>
              <a:defRPr/>
            </a:pPr>
            <a:r>
              <a:rPr lang="en-US" sz="2000" dirty="0">
                <a:solidFill>
                  <a:schemeClr val="bg1"/>
                </a:solidFill>
                <a:latin typeface="Volte" panose="00000500000000000000" pitchFamily="50" charset="0"/>
                <a:cs typeface="Calibri" panose="020F0502020204030204" pitchFamily="34" charset="0"/>
              </a:rPr>
              <a:t>Medicare Cost Report </a:t>
            </a:r>
            <a:r>
              <a:rPr lang="en-US" sz="2000" dirty="0" err="1">
                <a:solidFill>
                  <a:schemeClr val="bg1"/>
                </a:solidFill>
                <a:latin typeface="Volte" panose="00000500000000000000" pitchFamily="50" charset="0"/>
                <a:cs typeface="Calibri" panose="020F0502020204030204" pitchFamily="34" charset="0"/>
              </a:rPr>
              <a:t>Reopenings</a:t>
            </a:r>
            <a:r>
              <a:rPr lang="en-US" sz="2000" dirty="0">
                <a:solidFill>
                  <a:schemeClr val="bg1"/>
                </a:solidFill>
                <a:latin typeface="Volte" panose="00000500000000000000" pitchFamily="50" charset="0"/>
                <a:cs typeface="Calibri" panose="020F0502020204030204" pitchFamily="34" charset="0"/>
              </a:rPr>
              <a:t> &amp; Appeals</a:t>
            </a:r>
          </a:p>
          <a:p>
            <a:pPr marL="262890" indent="-262890">
              <a:spcBef>
                <a:spcPts val="0"/>
              </a:spcBef>
              <a:spcAft>
                <a:spcPts val="1200"/>
              </a:spcAft>
              <a:buClr>
                <a:schemeClr val="bg1"/>
              </a:buClr>
              <a:defRPr/>
            </a:pPr>
            <a:r>
              <a:rPr lang="en-US" sz="2000" dirty="0">
                <a:solidFill>
                  <a:schemeClr val="bg1"/>
                </a:solidFill>
                <a:latin typeface="Volte" panose="00000500000000000000" pitchFamily="50" charset="0"/>
                <a:cs typeface="Calibri" panose="020F0502020204030204" pitchFamily="34" charset="0"/>
              </a:rPr>
              <a:t>Provider Based Mid Builds and Practice Facility Locations</a:t>
            </a:r>
          </a:p>
          <a:p>
            <a:pPr marL="262890" lvl="0" indent="-262890">
              <a:spcBef>
                <a:spcPts val="0"/>
              </a:spcBef>
              <a:spcAft>
                <a:spcPts val="1200"/>
              </a:spcAft>
              <a:buClr>
                <a:schemeClr val="bg1"/>
              </a:buClr>
              <a:defRPr/>
            </a:pPr>
            <a:r>
              <a:rPr lang="en-US" sz="2000" dirty="0">
                <a:solidFill>
                  <a:schemeClr val="bg1"/>
                </a:solidFill>
                <a:latin typeface="Volte" panose="00000500000000000000" pitchFamily="50" charset="0"/>
                <a:cs typeface="Calibri" panose="020F0502020204030204" pitchFamily="34" charset="0"/>
              </a:rPr>
              <a:t>Reimbursement Update</a:t>
            </a:r>
          </a:p>
          <a:p>
            <a:pPr marL="262890" lvl="0" indent="-262890">
              <a:spcBef>
                <a:spcPts val="0"/>
              </a:spcBef>
              <a:spcAft>
                <a:spcPts val="1200"/>
              </a:spcAft>
              <a:buClr>
                <a:schemeClr val="bg1"/>
              </a:buClr>
              <a:defRPr/>
            </a:pPr>
            <a:r>
              <a:rPr lang="en-US" sz="2000" dirty="0">
                <a:solidFill>
                  <a:schemeClr val="bg1"/>
                </a:solidFill>
                <a:latin typeface="Volte" panose="00000500000000000000" pitchFamily="50" charset="0"/>
                <a:cs typeface="Calibri" panose="020F0502020204030204" pitchFamily="34" charset="0"/>
              </a:rPr>
              <a:t>Misc. Contact Information</a:t>
            </a:r>
          </a:p>
          <a:p>
            <a:pPr marL="262890" lvl="0" indent="-262890">
              <a:spcBef>
                <a:spcPts val="0"/>
              </a:spcBef>
              <a:spcAft>
                <a:spcPts val="1200"/>
              </a:spcAft>
              <a:buClr>
                <a:schemeClr val="bg1"/>
              </a:buClr>
              <a:defRPr/>
            </a:pPr>
            <a:r>
              <a:rPr lang="en-US" sz="2000" dirty="0">
                <a:solidFill>
                  <a:schemeClr val="bg1"/>
                </a:solidFill>
                <a:latin typeface="Volte" panose="00000500000000000000" pitchFamily="50" charset="0"/>
                <a:cs typeface="Calibri" panose="020F0502020204030204" pitchFamily="34" charset="0"/>
              </a:rPr>
              <a:t>Questions</a:t>
            </a:r>
          </a:p>
        </p:txBody>
      </p:sp>
    </p:spTree>
    <p:extLst>
      <p:ext uri="{BB962C8B-B14F-4D97-AF65-F5344CB8AC3E}">
        <p14:creationId xmlns:p14="http://schemas.microsoft.com/office/powerpoint/2010/main" val="2394722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S-10 Audits</a:t>
            </a:r>
          </a:p>
        </p:txBody>
      </p:sp>
      <p:sp>
        <p:nvSpPr>
          <p:cNvPr id="4" name="Text Placeholder 3"/>
          <p:cNvSpPr>
            <a:spLocks noGrp="1"/>
          </p:cNvSpPr>
          <p:nvPr>
            <p:ph type="body" sz="quarter" idx="4294967295"/>
          </p:nvPr>
        </p:nvSpPr>
        <p:spPr>
          <a:xfrm>
            <a:off x="1060450" y="1631950"/>
            <a:ext cx="11131550" cy="3913188"/>
          </a:xfrm>
          <a:solidFill>
            <a:srgbClr val="0478FC">
              <a:alpha val="5000"/>
            </a:srgbClr>
          </a:solidFill>
        </p:spPr>
        <p:txBody>
          <a:bodyPr lIns="274320" tIns="274320" rIns="274320" bIns="274320" anchor="ctr">
            <a:noAutofit/>
          </a:bodyPr>
          <a:lstStyle/>
          <a:p>
            <a:pPr marL="0" indent="0" defTabSz="806867">
              <a:lnSpc>
                <a:spcPct val="120000"/>
              </a:lnSpc>
              <a:spcBef>
                <a:spcPct val="20000"/>
              </a:spcBef>
              <a:spcAft>
                <a:spcPct val="0"/>
              </a:spcAft>
              <a:buNone/>
            </a:pPr>
            <a:r>
              <a:rPr lang="en-US" sz="1400" b="1" dirty="0">
                <a:solidFill>
                  <a:srgbClr val="000000"/>
                </a:solidFill>
                <a:cs typeface="Arial" panose="020B0604020202020204" pitchFamily="34" charset="0"/>
              </a:rPr>
              <a:t>Audits will focus mainly on Lines 20, 22, and 26 of W/S S-10</a:t>
            </a:r>
          </a:p>
          <a:p>
            <a:pPr marL="289133" indent="-342900" defTabSz="806867">
              <a:lnSpc>
                <a:spcPct val="120000"/>
              </a:lnSpc>
              <a:spcAft>
                <a:spcPct val="0"/>
              </a:spcAft>
            </a:pPr>
            <a:r>
              <a:rPr lang="en-US" sz="1400" b="1" dirty="0">
                <a:solidFill>
                  <a:srgbClr val="000000"/>
                </a:solidFill>
                <a:cs typeface="Arial" panose="020B0604020202020204" pitchFamily="34" charset="0"/>
              </a:rPr>
              <a:t>Line 20 - Charity Care Charges will be reconciled between cost report and submitted listings </a:t>
            </a:r>
          </a:p>
          <a:p>
            <a:pPr marL="607919" lvl="1" indent="-342900" defTabSz="806867">
              <a:lnSpc>
                <a:spcPct val="120000"/>
              </a:lnSpc>
              <a:spcAft>
                <a:spcPct val="0"/>
              </a:spcAft>
            </a:pPr>
            <a:r>
              <a:rPr lang="en-US" sz="1400" dirty="0">
                <a:solidFill>
                  <a:srgbClr val="000000"/>
                </a:solidFill>
                <a:cs typeface="Arial" panose="020B0604020202020204" pitchFamily="34" charset="0"/>
              </a:rPr>
              <a:t>Review providers Query Logic for Line 20</a:t>
            </a:r>
          </a:p>
          <a:p>
            <a:pPr marL="607919" lvl="1" indent="-342900" defTabSz="806867">
              <a:lnSpc>
                <a:spcPct val="120000"/>
              </a:lnSpc>
              <a:spcAft>
                <a:spcPct val="0"/>
              </a:spcAft>
            </a:pPr>
            <a:r>
              <a:rPr lang="en-US" sz="1400" dirty="0">
                <a:solidFill>
                  <a:srgbClr val="000000"/>
                </a:solidFill>
                <a:cs typeface="Arial" panose="020B0604020202020204" pitchFamily="34" charset="0"/>
              </a:rPr>
              <a:t>Review Charity Care policies and/or Financial Assistance Policies (FAPs) – </a:t>
            </a:r>
            <a:r>
              <a:rPr lang="en-US" sz="1400" dirty="0">
                <a:cs typeface="Arial" panose="020B0604020202020204" pitchFamily="34" charset="0"/>
              </a:rPr>
              <a:t>Providers must be following their policy and policy must be for cost reporting period</a:t>
            </a:r>
          </a:p>
          <a:p>
            <a:pPr marL="607919" lvl="1" indent="-342900" defTabSz="806867">
              <a:lnSpc>
                <a:spcPct val="120000"/>
              </a:lnSpc>
              <a:spcAft>
                <a:spcPct val="0"/>
              </a:spcAft>
            </a:pPr>
            <a:r>
              <a:rPr lang="en-US" sz="1400" dirty="0">
                <a:solidFill>
                  <a:srgbClr val="000000"/>
                </a:solidFill>
                <a:cs typeface="Arial" panose="020B0604020202020204" pitchFamily="34" charset="0"/>
              </a:rPr>
              <a:t>Recommending </a:t>
            </a:r>
            <a:r>
              <a:rPr lang="en-US" sz="1400" dirty="0">
                <a:cs typeface="Arial" panose="020B0604020202020204" pitchFamily="34" charset="0"/>
              </a:rPr>
              <a:t>providers to submit one excel spreadsheet with one tab that reconciles to line 20 or that we will adjust to at audit</a:t>
            </a:r>
            <a:endParaRPr lang="en-US" sz="1400" dirty="0">
              <a:solidFill>
                <a:srgbClr val="000000"/>
              </a:solidFill>
              <a:cs typeface="Arial" panose="020B0604020202020204" pitchFamily="34" charset="0"/>
            </a:endParaRPr>
          </a:p>
          <a:p>
            <a:pPr marL="607919" lvl="1" indent="-342900" defTabSz="806867">
              <a:lnSpc>
                <a:spcPct val="120000"/>
              </a:lnSpc>
              <a:spcAft>
                <a:spcPct val="0"/>
              </a:spcAft>
            </a:pPr>
            <a:r>
              <a:rPr lang="en-US" sz="1400" dirty="0">
                <a:solidFill>
                  <a:srgbClr val="000000"/>
                </a:solidFill>
                <a:cs typeface="Arial" panose="020B0604020202020204" pitchFamily="34" charset="0"/>
              </a:rPr>
              <a:t>Review for transaction codes/adjustment codes to ensure charity codes</a:t>
            </a:r>
          </a:p>
          <a:p>
            <a:pPr marL="1065119" lvl="2" indent="-342900" defTabSz="806867">
              <a:lnSpc>
                <a:spcPct val="120000"/>
              </a:lnSpc>
              <a:spcAft>
                <a:spcPct val="0"/>
              </a:spcAft>
            </a:pPr>
            <a:r>
              <a:rPr lang="en-US" sz="1400" dirty="0">
                <a:solidFill>
                  <a:srgbClr val="000000"/>
                </a:solidFill>
                <a:cs typeface="Arial" panose="020B0604020202020204" pitchFamily="34" charset="0"/>
              </a:rPr>
              <a:t>Charity vs. indigence will be looked at closely.  Indigent/</a:t>
            </a:r>
            <a:r>
              <a:rPr lang="en-US" sz="1400" dirty="0" err="1">
                <a:solidFill>
                  <a:srgbClr val="000000"/>
                </a:solidFill>
                <a:cs typeface="Arial" panose="020B0604020202020204" pitchFamily="34" charset="0"/>
              </a:rPr>
              <a:t>freecare</a:t>
            </a:r>
            <a:r>
              <a:rPr lang="en-US" sz="1400" dirty="0">
                <a:solidFill>
                  <a:srgbClr val="000000"/>
                </a:solidFill>
                <a:cs typeface="Arial" panose="020B0604020202020204" pitchFamily="34" charset="0"/>
              </a:rPr>
              <a:t> bad debts claimed on E Series cannot be included on S-10 Line 20</a:t>
            </a:r>
          </a:p>
          <a:p>
            <a:pPr marL="607919" lvl="1" indent="-342900" defTabSz="806867">
              <a:lnSpc>
                <a:spcPct val="120000"/>
              </a:lnSpc>
              <a:spcAft>
                <a:spcPct val="0"/>
              </a:spcAft>
            </a:pPr>
            <a:r>
              <a:rPr lang="en-US" sz="1400" dirty="0">
                <a:solidFill>
                  <a:srgbClr val="000000"/>
                </a:solidFill>
                <a:cs typeface="Arial" panose="020B0604020202020204" pitchFamily="34" charset="0"/>
              </a:rPr>
              <a:t>Ensure all charity claims were written off in the CY (all accounts post 10/1/16)</a:t>
            </a:r>
          </a:p>
        </p:txBody>
      </p:sp>
    </p:spTree>
    <p:extLst>
      <p:ext uri="{BB962C8B-B14F-4D97-AF65-F5344CB8AC3E}">
        <p14:creationId xmlns:p14="http://schemas.microsoft.com/office/powerpoint/2010/main" val="5312028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S-10 Audits</a:t>
            </a:r>
          </a:p>
        </p:txBody>
      </p:sp>
      <p:sp>
        <p:nvSpPr>
          <p:cNvPr id="4" name="Text Placeholder 3"/>
          <p:cNvSpPr>
            <a:spLocks noGrp="1"/>
          </p:cNvSpPr>
          <p:nvPr>
            <p:ph type="body" sz="quarter" idx="4294967295"/>
          </p:nvPr>
        </p:nvSpPr>
        <p:spPr>
          <a:xfrm>
            <a:off x="0" y="1838325"/>
            <a:ext cx="11125200" cy="3727450"/>
          </a:xfrm>
          <a:solidFill>
            <a:srgbClr val="0478FC">
              <a:alpha val="5000"/>
            </a:srgbClr>
          </a:solidFill>
        </p:spPr>
        <p:txBody>
          <a:bodyPr lIns="274320" tIns="274320" rIns="274320" bIns="274320" anchor="ctr">
            <a:noAutofit/>
          </a:bodyPr>
          <a:lstStyle/>
          <a:p>
            <a:pPr marL="0" indent="0" defTabSz="806867">
              <a:lnSpc>
                <a:spcPct val="120000"/>
              </a:lnSpc>
              <a:spcAft>
                <a:spcPct val="0"/>
              </a:spcAft>
              <a:buNone/>
            </a:pPr>
            <a:r>
              <a:rPr lang="en-US" sz="1400" b="1" dirty="0">
                <a:solidFill>
                  <a:srgbClr val="000000"/>
                </a:solidFill>
                <a:cs typeface="Arial" panose="020B0604020202020204" pitchFamily="34" charset="0"/>
              </a:rPr>
              <a:t>Line 20 - Charity Care Charges will be reconciled between cost report and submitted listings (cont.)</a:t>
            </a:r>
          </a:p>
          <a:p>
            <a:pPr marL="607919" lvl="1" indent="-342900" defTabSz="806867">
              <a:lnSpc>
                <a:spcPct val="120000"/>
              </a:lnSpc>
              <a:spcAft>
                <a:spcPct val="0"/>
              </a:spcAft>
            </a:pPr>
            <a:r>
              <a:rPr lang="en-US" sz="1400" dirty="0">
                <a:cs typeface="Arial" panose="020B0604020202020204" pitchFamily="34" charset="0"/>
              </a:rPr>
              <a:t>Ensure no physician/professional fees have been included </a:t>
            </a:r>
            <a:r>
              <a:rPr lang="en-US" sz="1400" dirty="0">
                <a:solidFill>
                  <a:srgbClr val="000000"/>
                </a:solidFill>
                <a:cs typeface="Arial" panose="020B0604020202020204" pitchFamily="34" charset="0"/>
              </a:rPr>
              <a:t>(listings should contain columns for Rev codes unless physician/professional fees are captured in a separate system).  </a:t>
            </a:r>
            <a:r>
              <a:rPr lang="en-US" sz="1400">
                <a:solidFill>
                  <a:srgbClr val="000000"/>
                </a:solidFill>
                <a:cs typeface="Arial" panose="020B0604020202020204" pitchFamily="34" charset="0"/>
              </a:rPr>
              <a:t>Attestation </a:t>
            </a:r>
            <a:r>
              <a:rPr lang="en-US" sz="1400" smtClean="0">
                <a:solidFill>
                  <a:srgbClr val="000000"/>
                </a:solidFill>
                <a:cs typeface="Arial" panose="020B0604020202020204" pitchFamily="34" charset="0"/>
              </a:rPr>
              <a:t>alone </a:t>
            </a:r>
            <a:r>
              <a:rPr lang="en-US" sz="1400" dirty="0">
                <a:solidFill>
                  <a:srgbClr val="000000"/>
                </a:solidFill>
                <a:cs typeface="Arial" panose="020B0604020202020204" pitchFamily="34" charset="0"/>
              </a:rPr>
              <a:t>that they are not included is not enough.  We will need transaction codes as well associated with physician/professional fees</a:t>
            </a:r>
            <a:endParaRPr lang="en-US" sz="1400" dirty="0">
              <a:solidFill>
                <a:srgbClr val="FF0000"/>
              </a:solidFill>
              <a:cs typeface="Arial" panose="020B0604020202020204" pitchFamily="34" charset="0"/>
            </a:endParaRPr>
          </a:p>
          <a:p>
            <a:pPr marL="607919" lvl="1" indent="-342900" defTabSz="806867">
              <a:lnSpc>
                <a:spcPct val="120000"/>
              </a:lnSpc>
              <a:spcAft>
                <a:spcPct val="0"/>
              </a:spcAft>
            </a:pPr>
            <a:r>
              <a:rPr lang="en-US" sz="1400" dirty="0">
                <a:cs typeface="Arial" panose="020B0604020202020204" pitchFamily="34" charset="0"/>
              </a:rPr>
              <a:t>Review for duplicates within the listing</a:t>
            </a:r>
          </a:p>
          <a:p>
            <a:pPr marL="607919" lvl="1" indent="-342900" defTabSz="806867">
              <a:lnSpc>
                <a:spcPct val="120000"/>
              </a:lnSpc>
              <a:spcAft>
                <a:spcPct val="0"/>
              </a:spcAft>
            </a:pPr>
            <a:r>
              <a:rPr lang="en-US" sz="1400" dirty="0">
                <a:cs typeface="Arial" panose="020B0604020202020204" pitchFamily="34" charset="0"/>
              </a:rPr>
              <a:t>No Medicare bad debts on line 20.  Included only on line 26</a:t>
            </a:r>
          </a:p>
          <a:p>
            <a:pPr marL="607919" lvl="1" indent="-342900" defTabSz="806867">
              <a:lnSpc>
                <a:spcPct val="120000"/>
              </a:lnSpc>
              <a:spcAft>
                <a:spcPct val="0"/>
              </a:spcAft>
            </a:pPr>
            <a:r>
              <a:rPr lang="en-US" sz="1400" dirty="0">
                <a:solidFill>
                  <a:srgbClr val="000000"/>
                </a:solidFill>
                <a:cs typeface="Arial" panose="020B0604020202020204" pitchFamily="34" charset="0"/>
              </a:rPr>
              <a:t>Included in correct column for insured vs. uninsured</a:t>
            </a:r>
          </a:p>
          <a:p>
            <a:pPr marL="607919" lvl="1" indent="-342900" defTabSz="806867">
              <a:lnSpc>
                <a:spcPct val="120000"/>
              </a:lnSpc>
              <a:spcAft>
                <a:spcPct val="0"/>
              </a:spcAft>
            </a:pPr>
            <a:r>
              <a:rPr lang="en-US" sz="1400" dirty="0">
                <a:cs typeface="Arial" panose="020B0604020202020204" pitchFamily="34" charset="0"/>
              </a:rPr>
              <a:t>HRSA/COVID payments cannot be included on Line 20</a:t>
            </a:r>
          </a:p>
          <a:p>
            <a:pPr marL="1065119" lvl="2" indent="-342900" defTabSz="806867">
              <a:lnSpc>
                <a:spcPct val="120000"/>
              </a:lnSpc>
              <a:spcAft>
                <a:spcPct val="0"/>
              </a:spcAft>
            </a:pPr>
            <a:r>
              <a:rPr lang="en-US" sz="1400" dirty="0">
                <a:cs typeface="Arial" panose="020B0604020202020204" pitchFamily="34" charset="0"/>
              </a:rPr>
              <a:t>Attestations and transaction codes may be requested.</a:t>
            </a:r>
          </a:p>
          <a:p>
            <a:pPr marL="1065119" lvl="2" indent="-342900" defTabSz="806867">
              <a:lnSpc>
                <a:spcPct val="120000"/>
              </a:lnSpc>
              <a:spcAft>
                <a:spcPct val="0"/>
              </a:spcAft>
            </a:pPr>
            <a:r>
              <a:rPr lang="en-US" sz="1400" dirty="0">
                <a:cs typeface="Arial" panose="020B0604020202020204" pitchFamily="34" charset="0"/>
              </a:rPr>
              <a:t>Only impacts dates of service after February 2020</a:t>
            </a:r>
          </a:p>
        </p:txBody>
      </p:sp>
    </p:spTree>
    <p:extLst>
      <p:ext uri="{BB962C8B-B14F-4D97-AF65-F5344CB8AC3E}">
        <p14:creationId xmlns:p14="http://schemas.microsoft.com/office/powerpoint/2010/main" val="3008718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S-10 Audits</a:t>
            </a:r>
          </a:p>
        </p:txBody>
      </p:sp>
      <p:sp>
        <p:nvSpPr>
          <p:cNvPr id="4" name="Text Placeholder 3"/>
          <p:cNvSpPr>
            <a:spLocks noGrp="1"/>
          </p:cNvSpPr>
          <p:nvPr>
            <p:ph type="body" sz="quarter" idx="4294967295"/>
          </p:nvPr>
        </p:nvSpPr>
        <p:spPr>
          <a:xfrm>
            <a:off x="0" y="1524000"/>
            <a:ext cx="11125200" cy="4365625"/>
          </a:xfrm>
          <a:solidFill>
            <a:srgbClr val="0478FC">
              <a:alpha val="5000"/>
            </a:srgbClr>
          </a:solidFill>
        </p:spPr>
        <p:txBody>
          <a:bodyPr lIns="274320" tIns="274320" rIns="274320" bIns="274320" anchor="ctr">
            <a:noAutofit/>
          </a:bodyPr>
          <a:lstStyle/>
          <a:p>
            <a:pPr marL="0" indent="0" defTabSz="806867">
              <a:lnSpc>
                <a:spcPct val="120000"/>
              </a:lnSpc>
              <a:spcAft>
                <a:spcPct val="0"/>
              </a:spcAft>
              <a:buNone/>
            </a:pPr>
            <a:r>
              <a:rPr lang="en-US" sz="1400" b="1" dirty="0">
                <a:solidFill>
                  <a:srgbClr val="000000"/>
                </a:solidFill>
                <a:cs typeface="Arial" panose="020B0604020202020204" pitchFamily="34" charset="0"/>
              </a:rPr>
              <a:t>Line 22 - Payments Received from Patients will be reconciled between cost report and submitted listings</a:t>
            </a:r>
          </a:p>
          <a:p>
            <a:pPr marL="607919" lvl="1" indent="-342900" defTabSz="806867">
              <a:lnSpc>
                <a:spcPct val="120000"/>
              </a:lnSpc>
              <a:spcAft>
                <a:spcPct val="0"/>
              </a:spcAft>
            </a:pPr>
            <a:r>
              <a:rPr lang="en-US" sz="1400" dirty="0">
                <a:solidFill>
                  <a:srgbClr val="000000"/>
                </a:solidFill>
                <a:cs typeface="Arial" panose="020B0604020202020204" pitchFamily="34" charset="0"/>
              </a:rPr>
              <a:t>Payments should be for amounts previously written off as charity care </a:t>
            </a:r>
          </a:p>
          <a:p>
            <a:pPr marL="607919" lvl="1" indent="-342900" defTabSz="806867">
              <a:lnSpc>
                <a:spcPct val="120000"/>
              </a:lnSpc>
              <a:spcAft>
                <a:spcPct val="0"/>
              </a:spcAft>
            </a:pPr>
            <a:r>
              <a:rPr lang="en-US" sz="1400" dirty="0">
                <a:solidFill>
                  <a:srgbClr val="000000"/>
                </a:solidFill>
                <a:cs typeface="Arial" panose="020B0604020202020204" pitchFamily="34" charset="0"/>
              </a:rPr>
              <a:t>If recovery occurs in CY it should be offset and only remaining balance claimed on Line 20 in CY</a:t>
            </a:r>
          </a:p>
          <a:p>
            <a:pPr marL="0" indent="0" defTabSz="806867">
              <a:lnSpc>
                <a:spcPct val="120000"/>
              </a:lnSpc>
              <a:spcAft>
                <a:spcPct val="0"/>
              </a:spcAft>
              <a:buNone/>
            </a:pPr>
            <a:r>
              <a:rPr lang="en-US" sz="1400" b="1" dirty="0">
                <a:solidFill>
                  <a:srgbClr val="000000"/>
                </a:solidFill>
                <a:cs typeface="Arial" panose="020B0604020202020204" pitchFamily="34" charset="0"/>
              </a:rPr>
              <a:t>Line 26 – Total Bad Debt Expense will be reconciled between cost report and submitted listings </a:t>
            </a:r>
          </a:p>
          <a:p>
            <a:pPr marL="607919" lvl="1" indent="-342900" defTabSz="806867">
              <a:lnSpc>
                <a:spcPct val="120000"/>
              </a:lnSpc>
              <a:spcAft>
                <a:spcPct val="0"/>
              </a:spcAft>
            </a:pPr>
            <a:r>
              <a:rPr lang="en-US" sz="1400" dirty="0">
                <a:solidFill>
                  <a:srgbClr val="000000"/>
                </a:solidFill>
                <a:cs typeface="Arial" panose="020B0604020202020204" pitchFamily="34" charset="0"/>
              </a:rPr>
              <a:t>Review Providers Query Logic</a:t>
            </a:r>
          </a:p>
          <a:p>
            <a:pPr marL="607919" lvl="1" indent="-342900" defTabSz="806867">
              <a:lnSpc>
                <a:spcPct val="120000"/>
              </a:lnSpc>
              <a:spcAft>
                <a:spcPct val="0"/>
              </a:spcAft>
            </a:pPr>
            <a:r>
              <a:rPr lang="en-US" sz="1400" dirty="0">
                <a:solidFill>
                  <a:srgbClr val="000000"/>
                </a:solidFill>
                <a:cs typeface="Arial" panose="020B0604020202020204" pitchFamily="34" charset="0"/>
              </a:rPr>
              <a:t>Recommending providers to submit one excel spreadsheet with one tab that reconciles to line 26 or that we will adjust to</a:t>
            </a:r>
          </a:p>
          <a:p>
            <a:pPr marL="607919" lvl="1" indent="-342900" defTabSz="806867">
              <a:lnSpc>
                <a:spcPct val="120000"/>
              </a:lnSpc>
              <a:spcAft>
                <a:spcPct val="0"/>
              </a:spcAft>
            </a:pPr>
            <a:r>
              <a:rPr lang="en-US" sz="1400" dirty="0">
                <a:solidFill>
                  <a:srgbClr val="000000"/>
                </a:solidFill>
                <a:cs typeface="Arial" panose="020B0604020202020204" pitchFamily="34" charset="0"/>
              </a:rPr>
              <a:t>Medicare bad debts are to be included in the line 26 listing</a:t>
            </a:r>
          </a:p>
          <a:p>
            <a:pPr marL="607919" lvl="1" indent="-342900" defTabSz="806867">
              <a:lnSpc>
                <a:spcPct val="120000"/>
              </a:lnSpc>
              <a:spcAft>
                <a:spcPct val="0"/>
              </a:spcAft>
            </a:pPr>
            <a:r>
              <a:rPr lang="en-US" sz="1400" dirty="0">
                <a:solidFill>
                  <a:srgbClr val="000000"/>
                </a:solidFill>
                <a:cs typeface="Arial" panose="020B0604020202020204" pitchFamily="34" charset="0"/>
              </a:rPr>
              <a:t>Recoveries should be netted</a:t>
            </a:r>
          </a:p>
          <a:p>
            <a:pPr marL="607919" lvl="1" indent="-342900" defTabSz="806867">
              <a:lnSpc>
                <a:spcPct val="120000"/>
              </a:lnSpc>
              <a:spcAft>
                <a:spcPct val="0"/>
              </a:spcAft>
            </a:pPr>
            <a:r>
              <a:rPr lang="en-US" sz="1400" dirty="0">
                <a:solidFill>
                  <a:srgbClr val="000000"/>
                </a:solidFill>
                <a:cs typeface="Arial" panose="020B0604020202020204" pitchFamily="34" charset="0"/>
              </a:rPr>
              <a:t>No Physician or professional fees should be included</a:t>
            </a:r>
          </a:p>
          <a:p>
            <a:pPr marL="607919" lvl="1" indent="-342900" defTabSz="806867">
              <a:lnSpc>
                <a:spcPct val="120000"/>
              </a:lnSpc>
              <a:spcAft>
                <a:spcPct val="0"/>
              </a:spcAft>
            </a:pPr>
            <a:r>
              <a:rPr lang="en-US" sz="1400" dirty="0">
                <a:solidFill>
                  <a:srgbClr val="000000"/>
                </a:solidFill>
                <a:cs typeface="Arial" panose="020B0604020202020204" pitchFamily="34" charset="0"/>
              </a:rPr>
              <a:t>Only amounts owed by patients should be included-no 3rd party liabilities should be included</a:t>
            </a:r>
          </a:p>
          <a:p>
            <a:pPr marL="607919" lvl="1" indent="-342900" defTabSz="806867">
              <a:lnSpc>
                <a:spcPct val="120000"/>
              </a:lnSpc>
              <a:spcAft>
                <a:spcPct val="0"/>
              </a:spcAft>
            </a:pPr>
            <a:r>
              <a:rPr lang="en-US" sz="1400" dirty="0">
                <a:solidFill>
                  <a:srgbClr val="000000"/>
                </a:solidFill>
                <a:cs typeface="Arial" panose="020B0604020202020204" pitchFamily="34" charset="0"/>
              </a:rPr>
              <a:t>All claims are to be written off in the CY</a:t>
            </a:r>
          </a:p>
          <a:p>
            <a:pPr marL="607919" lvl="1" indent="-342900" defTabSz="806867">
              <a:lnSpc>
                <a:spcPct val="120000"/>
              </a:lnSpc>
              <a:spcAft>
                <a:spcPct val="0"/>
              </a:spcAft>
            </a:pPr>
            <a:r>
              <a:rPr lang="en-US" sz="1400" dirty="0">
                <a:solidFill>
                  <a:srgbClr val="000000"/>
                </a:solidFill>
                <a:cs typeface="Arial" panose="020B0604020202020204" pitchFamily="34" charset="0"/>
              </a:rPr>
              <a:t>No duplicates</a:t>
            </a:r>
          </a:p>
        </p:txBody>
      </p:sp>
    </p:spTree>
    <p:extLst>
      <p:ext uri="{BB962C8B-B14F-4D97-AF65-F5344CB8AC3E}">
        <p14:creationId xmlns:p14="http://schemas.microsoft.com/office/powerpoint/2010/main" val="29841355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S-10 Audits: Samples</a:t>
            </a:r>
          </a:p>
        </p:txBody>
      </p:sp>
      <p:sp>
        <p:nvSpPr>
          <p:cNvPr id="5" name="Text Placeholder 3">
            <a:extLst>
              <a:ext uri="{FF2B5EF4-FFF2-40B4-BE49-F238E27FC236}">
                <a16:creationId xmlns:a16="http://schemas.microsoft.com/office/drawing/2014/main" id="{3171AF90-7056-BD42-870F-946FA458237A}"/>
              </a:ext>
            </a:extLst>
          </p:cNvPr>
          <p:cNvSpPr txBox="1">
            <a:spLocks/>
          </p:cNvSpPr>
          <p:nvPr/>
        </p:nvSpPr>
        <p:spPr>
          <a:xfrm>
            <a:off x="533400" y="1720645"/>
            <a:ext cx="11125200" cy="4011562"/>
          </a:xfrm>
          <a:prstGeom prst="rect">
            <a:avLst/>
          </a:prstGeom>
          <a:solidFill>
            <a:srgbClr val="0478FC">
              <a:alpha val="5000"/>
            </a:srgbClr>
          </a:solidFill>
        </p:spPr>
        <p:txBody>
          <a:bodyPr vert="horz" lIns="274320" tIns="274320" rIns="274320" bIns="2743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9133" indent="-342900" defTabSz="806867">
              <a:lnSpc>
                <a:spcPct val="100000"/>
              </a:lnSpc>
              <a:spcAft>
                <a:spcPct val="0"/>
              </a:spcAft>
            </a:pPr>
            <a:r>
              <a:rPr lang="en-US" sz="1400" dirty="0">
                <a:solidFill>
                  <a:schemeClr val="bg2">
                    <a:lumMod val="25000"/>
                  </a:schemeClr>
                </a:solidFill>
                <a:cs typeface="Arial" panose="020B0604020202020204" pitchFamily="34" charset="0"/>
              </a:rPr>
              <a:t>Initial review will consist of a thorough review of the listings and bring potential issues to the surface to address with providers.</a:t>
            </a:r>
          </a:p>
          <a:p>
            <a:pPr marL="567594" lvl="1" indent="-302575" defTabSz="806867">
              <a:lnSpc>
                <a:spcPct val="100000"/>
              </a:lnSpc>
              <a:spcAft>
                <a:spcPct val="0"/>
              </a:spcAft>
            </a:pPr>
            <a:r>
              <a:rPr lang="en-US" sz="1400" dirty="0">
                <a:solidFill>
                  <a:schemeClr val="bg2">
                    <a:lumMod val="25000"/>
                  </a:schemeClr>
                </a:solidFill>
                <a:cs typeface="Arial" panose="020B0604020202020204" pitchFamily="34" charset="0"/>
              </a:rPr>
              <a:t>Providers may need to submit revised listings as part of this process</a:t>
            </a:r>
          </a:p>
          <a:p>
            <a:pPr marL="289133" indent="-342900" defTabSz="806867">
              <a:lnSpc>
                <a:spcPct val="100000"/>
              </a:lnSpc>
              <a:spcAft>
                <a:spcPct val="0"/>
              </a:spcAft>
            </a:pPr>
            <a:r>
              <a:rPr lang="en-US" sz="1400" dirty="0">
                <a:solidFill>
                  <a:schemeClr val="bg2">
                    <a:lumMod val="25000"/>
                  </a:schemeClr>
                </a:solidFill>
                <a:cs typeface="Arial" panose="020B0604020202020204" pitchFamily="34" charset="0"/>
              </a:rPr>
              <a:t>Samples will then be selected and reviewed</a:t>
            </a:r>
          </a:p>
          <a:p>
            <a:pPr marL="550769" lvl="1" indent="-285750" defTabSz="806867">
              <a:lnSpc>
                <a:spcPct val="100000"/>
              </a:lnSpc>
              <a:spcAft>
                <a:spcPct val="0"/>
              </a:spcAft>
            </a:pPr>
            <a:r>
              <a:rPr lang="en-US" sz="1400" dirty="0">
                <a:solidFill>
                  <a:schemeClr val="bg2">
                    <a:lumMod val="25000"/>
                  </a:schemeClr>
                </a:solidFill>
                <a:cs typeface="Arial" panose="020B0604020202020204" pitchFamily="34" charset="0"/>
              </a:rPr>
              <a:t>Entire patient account detail-with the total charge, contractual amount and write off amount identified.</a:t>
            </a:r>
          </a:p>
          <a:p>
            <a:pPr marL="550769" lvl="1" indent="-285750" defTabSz="806867">
              <a:lnSpc>
                <a:spcPct val="100000"/>
              </a:lnSpc>
              <a:spcAft>
                <a:spcPct val="0"/>
              </a:spcAft>
            </a:pPr>
            <a:r>
              <a:rPr lang="en-US" sz="1400" dirty="0">
                <a:solidFill>
                  <a:schemeClr val="bg2">
                    <a:lumMod val="25000"/>
                  </a:schemeClr>
                </a:solidFill>
                <a:cs typeface="Arial" panose="020B0604020202020204" pitchFamily="34" charset="0"/>
              </a:rPr>
              <a:t>Patient account should include and identify dates of when transactions occurred and the type of charges being written off (i.e. deductible, coinsurance, uninsured charges, non-covered charges, courtesy discounts and professional fees)</a:t>
            </a:r>
          </a:p>
          <a:p>
            <a:pPr marL="550769" lvl="1" indent="-285750" defTabSz="806867">
              <a:lnSpc>
                <a:spcPct val="100000"/>
              </a:lnSpc>
              <a:spcAft>
                <a:spcPct val="0"/>
              </a:spcAft>
            </a:pPr>
            <a:r>
              <a:rPr lang="en-US" sz="1400" dirty="0">
                <a:solidFill>
                  <a:schemeClr val="bg2">
                    <a:lumMod val="25000"/>
                  </a:schemeClr>
                </a:solidFill>
                <a:cs typeface="Arial" panose="020B0604020202020204" pitchFamily="34" charset="0"/>
              </a:rPr>
              <a:t>Complete Charity Care application and approval</a:t>
            </a:r>
          </a:p>
          <a:p>
            <a:pPr marL="550769" lvl="1" indent="-285750" defTabSz="806867">
              <a:lnSpc>
                <a:spcPct val="100000"/>
              </a:lnSpc>
              <a:spcAft>
                <a:spcPct val="0"/>
              </a:spcAft>
            </a:pPr>
            <a:r>
              <a:rPr lang="en-US" sz="1400" dirty="0">
                <a:solidFill>
                  <a:schemeClr val="bg2">
                    <a:lumMod val="25000"/>
                  </a:schemeClr>
                </a:solidFill>
                <a:cs typeface="Arial" panose="020B0604020202020204" pitchFamily="34" charset="0"/>
              </a:rPr>
              <a:t>UBs</a:t>
            </a:r>
          </a:p>
          <a:p>
            <a:pPr marL="550769" lvl="1" indent="-285750" defTabSz="806867">
              <a:lnSpc>
                <a:spcPct val="100000"/>
              </a:lnSpc>
              <a:spcAft>
                <a:spcPct val="0"/>
              </a:spcAft>
            </a:pPr>
            <a:r>
              <a:rPr lang="en-US" sz="1400" dirty="0">
                <a:solidFill>
                  <a:schemeClr val="bg2">
                    <a:lumMod val="25000"/>
                  </a:schemeClr>
                </a:solidFill>
                <a:cs typeface="Arial" panose="020B0604020202020204" pitchFamily="34" charset="0"/>
              </a:rPr>
              <a:t>All EOBs</a:t>
            </a:r>
          </a:p>
          <a:p>
            <a:pPr marL="550769" lvl="1" indent="-285750" defTabSz="806867">
              <a:lnSpc>
                <a:spcPct val="100000"/>
              </a:lnSpc>
              <a:spcAft>
                <a:spcPct val="0"/>
              </a:spcAft>
            </a:pPr>
            <a:r>
              <a:rPr lang="en-US" sz="1400" dirty="0">
                <a:solidFill>
                  <a:schemeClr val="bg2">
                    <a:lumMod val="25000"/>
                  </a:schemeClr>
                </a:solidFill>
                <a:cs typeface="Arial" panose="020B0604020202020204" pitchFamily="34" charset="0"/>
              </a:rPr>
              <a:t>A copy of the signed financial/charity application.</a:t>
            </a:r>
          </a:p>
          <a:p>
            <a:pPr marL="550769" lvl="1" indent="-285750" defTabSz="806867">
              <a:lnSpc>
                <a:spcPct val="100000"/>
              </a:lnSpc>
              <a:spcAft>
                <a:spcPct val="0"/>
              </a:spcAft>
            </a:pPr>
            <a:r>
              <a:rPr lang="en-US" sz="1400" dirty="0">
                <a:solidFill>
                  <a:schemeClr val="bg2">
                    <a:lumMod val="25000"/>
                  </a:schemeClr>
                </a:solidFill>
                <a:cs typeface="Arial" panose="020B0604020202020204" pitchFamily="34" charset="0"/>
              </a:rPr>
              <a:t>Proof charity care policy was met.</a:t>
            </a:r>
          </a:p>
          <a:p>
            <a:pPr marL="550769" lvl="1" indent="-285750" defTabSz="806867">
              <a:lnSpc>
                <a:spcPct val="100000"/>
              </a:lnSpc>
              <a:spcAft>
                <a:spcPct val="0"/>
              </a:spcAft>
            </a:pPr>
            <a:endParaRPr lang="en-US" sz="1400" dirty="0">
              <a:solidFill>
                <a:schemeClr val="bg2">
                  <a:lumMod val="25000"/>
                </a:schemeClr>
              </a:solidFill>
              <a:cs typeface="Arial" panose="020B0604020202020204" pitchFamily="34" charset="0"/>
            </a:endParaRPr>
          </a:p>
          <a:p>
            <a:pPr marL="265019" lvl="1" indent="0" defTabSz="806867">
              <a:lnSpc>
                <a:spcPct val="100000"/>
              </a:lnSpc>
              <a:spcAft>
                <a:spcPct val="0"/>
              </a:spcAft>
              <a:buNone/>
            </a:pPr>
            <a:r>
              <a:rPr lang="en-US" sz="1400" dirty="0">
                <a:solidFill>
                  <a:schemeClr val="bg2">
                    <a:lumMod val="25000"/>
                  </a:schemeClr>
                </a:solidFill>
                <a:cs typeface="Arial" panose="020B0604020202020204" pitchFamily="34" charset="0"/>
              </a:rPr>
              <a:t>Timely submission of sampled documentation is very important to allow proper time to review</a:t>
            </a:r>
            <a:r>
              <a:rPr lang="en-US" sz="1400" dirty="0">
                <a:cs typeface="Arial" panose="020B0604020202020204" pitchFamily="34" charset="0"/>
              </a:rPr>
              <a:t>. Providers have two weeks to respond. </a:t>
            </a:r>
          </a:p>
        </p:txBody>
      </p:sp>
    </p:spTree>
    <p:extLst>
      <p:ext uri="{BB962C8B-B14F-4D97-AF65-F5344CB8AC3E}">
        <p14:creationId xmlns:p14="http://schemas.microsoft.com/office/powerpoint/2010/main" val="35309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S-10 Audits: Exit Conferences</a:t>
            </a:r>
          </a:p>
        </p:txBody>
      </p:sp>
      <p:sp>
        <p:nvSpPr>
          <p:cNvPr id="5" name="Text Placeholder 3">
            <a:extLst>
              <a:ext uri="{FF2B5EF4-FFF2-40B4-BE49-F238E27FC236}">
                <a16:creationId xmlns:a16="http://schemas.microsoft.com/office/drawing/2014/main" id="{3171AF90-7056-BD42-870F-946FA458237A}"/>
              </a:ext>
            </a:extLst>
          </p:cNvPr>
          <p:cNvSpPr txBox="1">
            <a:spLocks/>
          </p:cNvSpPr>
          <p:nvPr/>
        </p:nvSpPr>
        <p:spPr>
          <a:xfrm>
            <a:off x="533400" y="1995949"/>
            <a:ext cx="11125199" cy="3313471"/>
          </a:xfrm>
          <a:prstGeom prst="rect">
            <a:avLst/>
          </a:prstGeom>
          <a:solidFill>
            <a:srgbClr val="0478FC">
              <a:alpha val="5000"/>
            </a:srgbClr>
          </a:solidFill>
        </p:spPr>
        <p:txBody>
          <a:bodyPr vert="horz" lIns="274320" tIns="274320" rIns="274320" bIns="2743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9133" indent="-342900" defTabSz="806867">
              <a:lnSpc>
                <a:spcPct val="100000"/>
              </a:lnSpc>
              <a:spcAft>
                <a:spcPct val="0"/>
              </a:spcAft>
            </a:pPr>
            <a:r>
              <a:rPr lang="en-US" sz="1800" dirty="0">
                <a:solidFill>
                  <a:srgbClr val="000000"/>
                </a:solidFill>
                <a:cs typeface="Arial" panose="020B0604020202020204" pitchFamily="34" charset="0"/>
              </a:rPr>
              <a:t>NGS will send a standard two week letter at the conclusion of the audit along with adjustment reports</a:t>
            </a:r>
          </a:p>
          <a:p>
            <a:pPr marL="289133" indent="-342900" defTabSz="806867">
              <a:lnSpc>
                <a:spcPct val="100000"/>
              </a:lnSpc>
              <a:spcAft>
                <a:spcPct val="0"/>
              </a:spcAft>
            </a:pPr>
            <a:endParaRPr lang="en-US" sz="1800" dirty="0">
              <a:solidFill>
                <a:srgbClr val="000000"/>
              </a:solidFill>
              <a:cs typeface="Arial" panose="020B0604020202020204" pitchFamily="34" charset="0"/>
            </a:endParaRPr>
          </a:p>
          <a:p>
            <a:pPr marL="289133" indent="-342900" defTabSz="806867">
              <a:lnSpc>
                <a:spcPct val="100000"/>
              </a:lnSpc>
              <a:spcAft>
                <a:spcPct val="0"/>
              </a:spcAft>
            </a:pPr>
            <a:r>
              <a:rPr lang="en-US" sz="1800" dirty="0">
                <a:solidFill>
                  <a:srgbClr val="000000"/>
                </a:solidFill>
                <a:cs typeface="Arial" panose="020B0604020202020204" pitchFamily="34" charset="0"/>
              </a:rPr>
              <a:t>Any outstanding information (if any) will be included in the letter</a:t>
            </a:r>
          </a:p>
          <a:p>
            <a:pPr marL="289133" indent="-342900" defTabSz="806867">
              <a:lnSpc>
                <a:spcPct val="100000"/>
              </a:lnSpc>
              <a:spcAft>
                <a:spcPct val="0"/>
              </a:spcAft>
            </a:pPr>
            <a:endParaRPr lang="en-US" sz="1800" dirty="0">
              <a:solidFill>
                <a:srgbClr val="000000"/>
              </a:solidFill>
              <a:cs typeface="Arial" panose="020B0604020202020204" pitchFamily="34" charset="0"/>
            </a:endParaRPr>
          </a:p>
          <a:p>
            <a:pPr marL="289133" indent="-342900" defTabSz="806867">
              <a:lnSpc>
                <a:spcPct val="100000"/>
              </a:lnSpc>
              <a:spcAft>
                <a:spcPct val="0"/>
              </a:spcAft>
            </a:pPr>
            <a:r>
              <a:rPr lang="en-US" sz="1800" dirty="0">
                <a:solidFill>
                  <a:srgbClr val="000000"/>
                </a:solidFill>
                <a:cs typeface="Arial" panose="020B0604020202020204" pitchFamily="34" charset="0"/>
              </a:rPr>
              <a:t>Exit conference will take place no earlier than 2 weeks from the date of the letter unless provider agrees in writing to earlier date</a:t>
            </a:r>
            <a:r>
              <a:rPr lang="en-US" sz="1800" dirty="0">
                <a:cs typeface="Arial" panose="020B0604020202020204" pitchFamily="34" charset="0"/>
              </a:rPr>
              <a:t>. The provider can request to waive the Exit Conference. </a:t>
            </a:r>
          </a:p>
        </p:txBody>
      </p:sp>
    </p:spTree>
    <p:extLst>
      <p:ext uri="{BB962C8B-B14F-4D97-AF65-F5344CB8AC3E}">
        <p14:creationId xmlns:p14="http://schemas.microsoft.com/office/powerpoint/2010/main" val="33176146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7370ADE1-3016-C741-BB12-D86F3C3693D9}"/>
              </a:ext>
            </a:extLst>
          </p:cNvPr>
          <p:cNvSpPr txBox="1">
            <a:spLocks/>
          </p:cNvSpPr>
          <p:nvPr/>
        </p:nvSpPr>
        <p:spPr>
          <a:xfrm>
            <a:off x="872490" y="4578024"/>
            <a:ext cx="10336616" cy="1108709"/>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i="0" u="none" strike="noStrike" kern="1200" cap="none" spc="0" normalizeH="0" baseline="0" noProof="0" dirty="0">
                <a:ln>
                  <a:noFill/>
                </a:ln>
                <a:solidFill>
                  <a:srgbClr val="FDFAFF"/>
                </a:solidFill>
                <a:effectLst/>
                <a:uLnTx/>
                <a:uFillTx/>
                <a:latin typeface="Volte" panose="00000500000000000000" pitchFamily="50" charset="0"/>
              </a:rPr>
              <a:t>Wage Index/Occupational Mix</a:t>
            </a:r>
          </a:p>
        </p:txBody>
      </p:sp>
    </p:spTree>
    <p:extLst>
      <p:ext uri="{BB962C8B-B14F-4D97-AF65-F5344CB8AC3E}">
        <p14:creationId xmlns:p14="http://schemas.microsoft.com/office/powerpoint/2010/main" val="2914394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DA58B-4096-CB4D-8B8D-8E98AB674AEE}"/>
              </a:ext>
            </a:extLst>
          </p:cNvPr>
          <p:cNvSpPr>
            <a:spLocks noGrp="1"/>
          </p:cNvSpPr>
          <p:nvPr>
            <p:ph type="title"/>
          </p:nvPr>
        </p:nvSpPr>
        <p:spPr/>
        <p:txBody>
          <a:bodyPr>
            <a:normAutofit fontScale="90000"/>
          </a:bodyPr>
          <a:lstStyle/>
          <a:p>
            <a:r>
              <a:rPr lang="en-US" dirty="0"/>
              <a:t>FY </a:t>
            </a:r>
            <a:r>
              <a:rPr lang="en-US" dirty="0" smtClean="0"/>
              <a:t>2024 </a:t>
            </a:r>
            <a:r>
              <a:rPr lang="en-US" dirty="0"/>
              <a:t>Wage Index</a:t>
            </a:r>
          </a:p>
        </p:txBody>
      </p:sp>
      <p:sp>
        <p:nvSpPr>
          <p:cNvPr id="3" name="Text Placeholder 3">
            <a:extLst>
              <a:ext uri="{FF2B5EF4-FFF2-40B4-BE49-F238E27FC236}">
                <a16:creationId xmlns:a16="http://schemas.microsoft.com/office/drawing/2014/main" id="{A1FDA9F9-77AD-5A43-9AB6-9E772A3A025E}"/>
              </a:ext>
            </a:extLst>
          </p:cNvPr>
          <p:cNvSpPr txBox="1">
            <a:spLocks/>
          </p:cNvSpPr>
          <p:nvPr/>
        </p:nvSpPr>
        <p:spPr>
          <a:xfrm>
            <a:off x="533400" y="1426135"/>
            <a:ext cx="11125200" cy="4414226"/>
          </a:xfrm>
          <a:prstGeom prst="rect">
            <a:avLst/>
          </a:prstGeom>
          <a:solidFill>
            <a:srgbClr val="F3F9FF"/>
          </a:solidFill>
        </p:spPr>
        <p:txBody>
          <a:bodyPr vert="horz" lIns="274320" tIns="182880" rIns="274320" bIns="18288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500" dirty="0">
                <a:latin typeface="Volte" panose="00000500000000000000" pitchFamily="50" charset="0"/>
              </a:rPr>
              <a:t>The FY 2024 IPPS wage index will be calculated based on FY 2020 hospital cost reports</a:t>
            </a:r>
          </a:p>
          <a:p>
            <a:pPr lvl="1">
              <a:lnSpc>
                <a:spcPct val="100000"/>
              </a:lnSpc>
            </a:pPr>
            <a:r>
              <a:rPr lang="en-US" sz="1500" dirty="0">
                <a:latin typeface="Volte" panose="00000500000000000000" pitchFamily="50" charset="0"/>
              </a:rPr>
              <a:t>Cost reports with fiscal year begin (FYB) dates on or after October 1, 2019 and on or before September 30, 2020</a:t>
            </a:r>
          </a:p>
          <a:p>
            <a:pPr lvl="1">
              <a:lnSpc>
                <a:spcPct val="100000"/>
              </a:lnSpc>
            </a:pPr>
            <a:endParaRPr lang="en-US" sz="1500" dirty="0">
              <a:latin typeface="Volte" panose="00000500000000000000" pitchFamily="50" charset="0"/>
            </a:endParaRPr>
          </a:p>
          <a:p>
            <a:pPr>
              <a:lnSpc>
                <a:spcPct val="100000"/>
              </a:lnSpc>
              <a:spcBef>
                <a:spcPts val="0"/>
              </a:spcBef>
              <a:spcAft>
                <a:spcPts val="600"/>
              </a:spcAft>
            </a:pPr>
            <a:r>
              <a:rPr lang="en-US" sz="1500" b="1" dirty="0">
                <a:latin typeface="Volte" panose="00000500000000000000" pitchFamily="50" charset="0"/>
              </a:rPr>
              <a:t>May 23, 2022 </a:t>
            </a:r>
            <a:r>
              <a:rPr lang="en-US" sz="1500" dirty="0">
                <a:latin typeface="Volte" panose="00000500000000000000" pitchFamily="50" charset="0"/>
              </a:rPr>
              <a:t>- Release of preliminary FY 2024 unaudited FY 2020 Worksheet S-3 wage data file on CMS website</a:t>
            </a:r>
          </a:p>
          <a:p>
            <a:pPr>
              <a:lnSpc>
                <a:spcPct val="100000"/>
              </a:lnSpc>
              <a:spcBef>
                <a:spcPts val="0"/>
              </a:spcBef>
              <a:spcAft>
                <a:spcPts val="600"/>
              </a:spcAft>
            </a:pPr>
            <a:r>
              <a:rPr lang="en-US" sz="1500" b="1" dirty="0">
                <a:latin typeface="Volte" panose="00000500000000000000" pitchFamily="50" charset="0"/>
              </a:rPr>
              <a:t>September 2, 2022 </a:t>
            </a:r>
            <a:r>
              <a:rPr lang="en-US" sz="1500" dirty="0">
                <a:latin typeface="Volte" panose="00000500000000000000" pitchFamily="50" charset="0"/>
              </a:rPr>
              <a:t>- Deadline for hospitals to request revisions to their Worksheet S-3 wage data and CY 2020 occupational mix data</a:t>
            </a:r>
          </a:p>
          <a:p>
            <a:pPr>
              <a:lnSpc>
                <a:spcPct val="100000"/>
              </a:lnSpc>
              <a:spcBef>
                <a:spcPts val="0"/>
              </a:spcBef>
              <a:spcAft>
                <a:spcPts val="600"/>
              </a:spcAft>
            </a:pPr>
            <a:r>
              <a:rPr lang="en-US" sz="1500" b="1" dirty="0">
                <a:latin typeface="Volte" panose="00000500000000000000" pitchFamily="50" charset="0"/>
              </a:rPr>
              <a:t>November 15, 2022 - </a:t>
            </a:r>
            <a:r>
              <a:rPr lang="en-US" sz="1500" dirty="0">
                <a:latin typeface="Volte" panose="00000500000000000000" pitchFamily="50" charset="0"/>
              </a:rPr>
              <a:t>Deadline for MACs to complete all desk reviews and transmit revised Worksheet S-3 wage data and occupational mix data to CMS</a:t>
            </a:r>
          </a:p>
          <a:p>
            <a:pPr>
              <a:lnSpc>
                <a:spcPct val="100000"/>
              </a:lnSpc>
              <a:spcBef>
                <a:spcPts val="0"/>
              </a:spcBef>
              <a:spcAft>
                <a:spcPts val="600"/>
              </a:spcAft>
            </a:pPr>
            <a:r>
              <a:rPr lang="en-US" sz="1500" b="1" dirty="0">
                <a:latin typeface="Volte" panose="00000500000000000000" pitchFamily="50" charset="0"/>
              </a:rPr>
              <a:t>January 30, 2023 - </a:t>
            </a:r>
            <a:r>
              <a:rPr lang="en-US" sz="1500" dirty="0">
                <a:latin typeface="Volte" panose="00000500000000000000" pitchFamily="50" charset="0"/>
              </a:rPr>
              <a:t>Release of revised FY 2024 wage index and occupational mix files as PUFs on the CMS Web site </a:t>
            </a:r>
          </a:p>
          <a:p>
            <a:pPr>
              <a:lnSpc>
                <a:spcPct val="100000"/>
              </a:lnSpc>
              <a:spcBef>
                <a:spcPts val="0"/>
              </a:spcBef>
              <a:spcAft>
                <a:spcPts val="600"/>
              </a:spcAft>
            </a:pPr>
            <a:r>
              <a:rPr lang="en-US" sz="1500" b="1" dirty="0">
                <a:latin typeface="Volte" panose="00000500000000000000" pitchFamily="50" charset="0"/>
              </a:rPr>
              <a:t>February 15, 2023 -</a:t>
            </a:r>
            <a:r>
              <a:rPr lang="en-US" sz="1500" dirty="0">
                <a:latin typeface="Volte" panose="00000500000000000000" pitchFamily="50" charset="0"/>
              </a:rPr>
              <a:t> Deadline for hospitals to submit requests for: 1) corrections to errors in the January PUFs due to CMS or MAC mishandling, or 2) revisions of desk review adjustments to their wage index data as included in the January PUF</a:t>
            </a:r>
          </a:p>
          <a:p>
            <a:pPr>
              <a:lnSpc>
                <a:spcPct val="100000"/>
              </a:lnSpc>
              <a:spcBef>
                <a:spcPts val="0"/>
              </a:spcBef>
              <a:spcAft>
                <a:spcPts val="600"/>
              </a:spcAft>
            </a:pPr>
            <a:r>
              <a:rPr lang="en-US" sz="1500" b="1" dirty="0">
                <a:latin typeface="Volte" panose="00000500000000000000" pitchFamily="50" charset="0"/>
              </a:rPr>
              <a:t>April 3, 2023 - </a:t>
            </a:r>
            <a:r>
              <a:rPr lang="en-US" sz="1500" dirty="0">
                <a:latin typeface="Volte" panose="00000500000000000000" pitchFamily="50" charset="0"/>
              </a:rPr>
              <a:t>Deadline for Hospitals to appeal MAC determinations</a:t>
            </a:r>
          </a:p>
          <a:p>
            <a:pPr lvl="1">
              <a:lnSpc>
                <a:spcPct val="100000"/>
              </a:lnSpc>
              <a:spcBef>
                <a:spcPts val="0"/>
              </a:spcBef>
              <a:spcAft>
                <a:spcPts val="600"/>
              </a:spcAft>
            </a:pPr>
            <a:r>
              <a:rPr lang="en-US" sz="1500" i="1" dirty="0">
                <a:latin typeface="Volte" panose="00000500000000000000" pitchFamily="50" charset="0"/>
              </a:rPr>
              <a:t>Note – “Data that was incorrect in the preliminary or January wage index data PUFs, but for which no correction request was received by the February 15, 2023 deadline, will not be considered for correction at this stage.”</a:t>
            </a:r>
            <a:endParaRPr lang="en-US" sz="1500" dirty="0">
              <a:latin typeface="Volte" panose="00000500000000000000" pitchFamily="50" charset="0"/>
            </a:endParaRPr>
          </a:p>
          <a:p>
            <a:pPr>
              <a:lnSpc>
                <a:spcPct val="100000"/>
              </a:lnSpc>
              <a:spcBef>
                <a:spcPts val="0"/>
              </a:spcBef>
              <a:spcAft>
                <a:spcPts val="600"/>
              </a:spcAft>
            </a:pPr>
            <a:r>
              <a:rPr lang="en-US" sz="1500" b="1" dirty="0">
                <a:latin typeface="Volte" panose="00000500000000000000" pitchFamily="50" charset="0"/>
              </a:rPr>
              <a:t>October 1, 2023 - </a:t>
            </a:r>
            <a:r>
              <a:rPr lang="en-US" sz="1500" dirty="0">
                <a:latin typeface="Volte" panose="00000500000000000000" pitchFamily="50" charset="0"/>
              </a:rPr>
              <a:t>Effective date of FY 2024 wage index</a:t>
            </a:r>
          </a:p>
          <a:p>
            <a:pPr>
              <a:lnSpc>
                <a:spcPct val="100000"/>
              </a:lnSpc>
              <a:spcBef>
                <a:spcPts val="0"/>
              </a:spcBef>
              <a:spcAft>
                <a:spcPts val="600"/>
              </a:spcAft>
            </a:pPr>
            <a:endParaRPr lang="en-US" sz="1400" dirty="0">
              <a:latin typeface="Volte" panose="00000500000000000000" pitchFamily="50" charset="0"/>
            </a:endParaRPr>
          </a:p>
        </p:txBody>
      </p:sp>
    </p:spTree>
    <p:extLst>
      <p:ext uri="{BB962C8B-B14F-4D97-AF65-F5344CB8AC3E}">
        <p14:creationId xmlns:p14="http://schemas.microsoft.com/office/powerpoint/2010/main" val="17090068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7C5A-85B6-AB4A-90E9-E0ADB1C1C233}"/>
              </a:ext>
            </a:extLst>
          </p:cNvPr>
          <p:cNvSpPr>
            <a:spLocks noGrp="1"/>
          </p:cNvSpPr>
          <p:nvPr>
            <p:ph type="title"/>
          </p:nvPr>
        </p:nvSpPr>
        <p:spPr/>
        <p:txBody>
          <a:bodyPr>
            <a:normAutofit fontScale="90000"/>
          </a:bodyPr>
          <a:lstStyle/>
          <a:p>
            <a:r>
              <a:rPr lang="en-US" dirty="0"/>
              <a:t>Wage Index: Hot Topics</a:t>
            </a:r>
          </a:p>
        </p:txBody>
      </p:sp>
      <p:sp>
        <p:nvSpPr>
          <p:cNvPr id="4" name="Slide Number Placeholder 3">
            <a:extLst>
              <a:ext uri="{FF2B5EF4-FFF2-40B4-BE49-F238E27FC236}">
                <a16:creationId xmlns:a16="http://schemas.microsoft.com/office/drawing/2014/main" id="{84CBE399-FC4D-B74E-BEA0-E7AB41BCDBD2}"/>
              </a:ext>
            </a:extLst>
          </p:cNvPr>
          <p:cNvSpPr>
            <a:spLocks noGrp="1"/>
          </p:cNvSpPr>
          <p:nvPr>
            <p:ph type="sldNum" sz="quarter" idx="12"/>
          </p:nvPr>
        </p:nvSpPr>
        <p:spPr/>
        <p:txBody>
          <a:bodyPr/>
          <a:lstStyle/>
          <a:p>
            <a:fld id="{BA701EBD-7E88-4042-A5D8-95B6F7B94F2A}" type="slidenum">
              <a:rPr lang="en-US" smtClean="0">
                <a:solidFill>
                  <a:prstClr val="white">
                    <a:lumMod val="50000"/>
                  </a:prstClr>
                </a:solidFill>
              </a:rPr>
              <a:pPr/>
              <a:t>37</a:t>
            </a:fld>
            <a:endParaRPr lang="en-US" dirty="0">
              <a:solidFill>
                <a:prstClr val="white">
                  <a:lumMod val="50000"/>
                </a:prstClr>
              </a:solidFill>
            </a:endParaRPr>
          </a:p>
        </p:txBody>
      </p:sp>
      <p:sp>
        <p:nvSpPr>
          <p:cNvPr id="5" name="Text Placeholder 2"/>
          <p:cNvSpPr>
            <a:spLocks noGrp="1"/>
          </p:cNvSpPr>
          <p:nvPr>
            <p:ph type="body" sz="quarter" idx="4294967295"/>
          </p:nvPr>
        </p:nvSpPr>
        <p:spPr>
          <a:xfrm>
            <a:off x="345687" y="1501233"/>
            <a:ext cx="6262688" cy="4064000"/>
          </a:xfrm>
          <a:prstGeom prst="rect">
            <a:avLst/>
          </a:prstGeom>
          <a:solidFill>
            <a:srgbClr val="F3F9FF"/>
          </a:solidFill>
        </p:spPr>
        <p:txBody>
          <a:bodyPr lIns="274320" tIns="274320" rIns="274320" bIns="182880" anchor="t">
            <a:noAutofit/>
          </a:bodyPr>
          <a:lstStyle/>
          <a:p>
            <a:pPr marL="0" indent="0">
              <a:lnSpc>
                <a:spcPct val="100000"/>
              </a:lnSpc>
              <a:buNone/>
            </a:pPr>
            <a:r>
              <a:rPr lang="en-US" sz="1800" b="1" dirty="0">
                <a:solidFill>
                  <a:schemeClr val="bg2">
                    <a:lumMod val="25000"/>
                  </a:schemeClr>
                </a:solidFill>
              </a:rPr>
              <a:t>Health Insurance – S-3 Part IV lines:</a:t>
            </a:r>
            <a:endParaRPr lang="en-US" sz="1800" dirty="0">
              <a:solidFill>
                <a:schemeClr val="bg2">
                  <a:lumMod val="25000"/>
                </a:schemeClr>
              </a:solidFill>
            </a:endParaRPr>
          </a:p>
          <a:p>
            <a:pPr marL="0" indent="0">
              <a:lnSpc>
                <a:spcPct val="100000"/>
              </a:lnSpc>
              <a:buNone/>
            </a:pPr>
            <a:endParaRPr lang="en-US" sz="1800" dirty="0">
              <a:solidFill>
                <a:schemeClr val="bg2">
                  <a:lumMod val="25000"/>
                </a:schemeClr>
              </a:solidFill>
            </a:endParaRPr>
          </a:p>
          <a:p>
            <a:pPr>
              <a:lnSpc>
                <a:spcPct val="100000"/>
              </a:lnSpc>
            </a:pPr>
            <a:r>
              <a:rPr lang="en-US" sz="1800" dirty="0">
                <a:solidFill>
                  <a:schemeClr val="bg2">
                    <a:lumMod val="25000"/>
                  </a:schemeClr>
                </a:solidFill>
              </a:rPr>
              <a:t>Line 8.01 – Self-funded without a Third Party Administrator (TPA)</a:t>
            </a:r>
          </a:p>
          <a:p>
            <a:pPr lvl="1">
              <a:lnSpc>
                <a:spcPct val="100000"/>
              </a:lnSpc>
            </a:pPr>
            <a:r>
              <a:rPr lang="en-US" sz="1400" dirty="0">
                <a:solidFill>
                  <a:schemeClr val="bg2">
                    <a:lumMod val="25000"/>
                  </a:schemeClr>
                </a:solidFill>
              </a:rPr>
              <a:t>Costs the hospital incurs in providing services under the plan to its employees</a:t>
            </a:r>
          </a:p>
          <a:p>
            <a:pPr lvl="1">
              <a:lnSpc>
                <a:spcPct val="100000"/>
              </a:lnSpc>
            </a:pPr>
            <a:r>
              <a:rPr lang="en-US" sz="1400" dirty="0">
                <a:solidFill>
                  <a:schemeClr val="bg2">
                    <a:lumMod val="25000"/>
                  </a:schemeClr>
                </a:solidFill>
              </a:rPr>
              <a:t>Hospital’s payment to unrelated health care providers for services rendered, under the plan, to hospital’s employees</a:t>
            </a:r>
          </a:p>
          <a:p>
            <a:pPr lvl="1">
              <a:lnSpc>
                <a:spcPct val="100000"/>
              </a:lnSpc>
            </a:pPr>
            <a:r>
              <a:rPr lang="en-US" sz="1400" dirty="0">
                <a:solidFill>
                  <a:schemeClr val="bg2">
                    <a:lumMod val="25000"/>
                  </a:schemeClr>
                </a:solidFill>
              </a:rPr>
              <a:t>Employee withholdings and contributions are employee costs, not hospital costs</a:t>
            </a:r>
          </a:p>
        </p:txBody>
      </p:sp>
      <p:sp>
        <p:nvSpPr>
          <p:cNvPr id="6" name="Text Placeholder 2">
            <a:extLst>
              <a:ext uri="{FF2B5EF4-FFF2-40B4-BE49-F238E27FC236}">
                <a16:creationId xmlns:a16="http://schemas.microsoft.com/office/drawing/2014/main" id="{E69AED01-79E4-0E46-8071-28FC9C1D09A7}"/>
              </a:ext>
            </a:extLst>
          </p:cNvPr>
          <p:cNvSpPr txBox="1">
            <a:spLocks/>
          </p:cNvSpPr>
          <p:nvPr/>
        </p:nvSpPr>
        <p:spPr>
          <a:xfrm>
            <a:off x="6704395" y="1452446"/>
            <a:ext cx="4654485" cy="4065128"/>
          </a:xfrm>
          <a:prstGeom prst="rect">
            <a:avLst/>
          </a:prstGeom>
          <a:solidFill>
            <a:srgbClr val="F3F9FF"/>
          </a:solidFill>
        </p:spPr>
        <p:txBody>
          <a:bodyPr vert="horz" lIns="274320" tIns="274320" rIns="274320" bIns="18288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dirty="0">
                <a:solidFill>
                  <a:schemeClr val="bg2">
                    <a:lumMod val="25000"/>
                  </a:schemeClr>
                </a:solidFill>
                <a:latin typeface="Volte" panose="00000500000000000000" pitchFamily="50" charset="0"/>
              </a:rPr>
              <a:t>Health Insurance WS S-3 part IV line:</a:t>
            </a:r>
            <a:endParaRPr lang="en-US" sz="1800" dirty="0">
              <a:solidFill>
                <a:schemeClr val="bg2">
                  <a:lumMod val="25000"/>
                </a:schemeClr>
              </a:solidFill>
              <a:latin typeface="Volte" panose="00000500000000000000" pitchFamily="50" charset="0"/>
            </a:endParaRPr>
          </a:p>
          <a:p>
            <a:pPr>
              <a:lnSpc>
                <a:spcPct val="100000"/>
              </a:lnSpc>
            </a:pPr>
            <a:r>
              <a:rPr lang="en-US" sz="1800" dirty="0">
                <a:solidFill>
                  <a:schemeClr val="bg2">
                    <a:lumMod val="25000"/>
                  </a:schemeClr>
                </a:solidFill>
                <a:latin typeface="Volte" panose="00000500000000000000" pitchFamily="50" charset="0"/>
              </a:rPr>
              <a:t>Line 8.02 – Self Funded with a Third Party Administrator (TPA)</a:t>
            </a:r>
          </a:p>
          <a:p>
            <a:pPr lvl="1">
              <a:lnSpc>
                <a:spcPct val="100000"/>
              </a:lnSpc>
            </a:pPr>
            <a:r>
              <a:rPr lang="en-US" sz="1400" dirty="0">
                <a:solidFill>
                  <a:schemeClr val="bg2">
                    <a:lumMod val="25000"/>
                  </a:schemeClr>
                </a:solidFill>
                <a:latin typeface="Volte" panose="00000500000000000000" pitchFamily="50" charset="0"/>
              </a:rPr>
              <a:t>Amount the TPA </a:t>
            </a:r>
            <a:r>
              <a:rPr lang="en-US" sz="1400" b="1" u="sng" dirty="0">
                <a:solidFill>
                  <a:schemeClr val="bg2">
                    <a:lumMod val="25000"/>
                  </a:schemeClr>
                </a:solidFill>
                <a:latin typeface="Volte" panose="00000500000000000000" pitchFamily="50" charset="0"/>
              </a:rPr>
              <a:t>pays </a:t>
            </a:r>
            <a:r>
              <a:rPr lang="en-US" sz="1400" u="sng" dirty="0">
                <a:solidFill>
                  <a:schemeClr val="bg2">
                    <a:lumMod val="25000"/>
                  </a:schemeClr>
                </a:solidFill>
                <a:latin typeface="Volte" panose="00000500000000000000" pitchFamily="50" charset="0"/>
              </a:rPr>
              <a:t>to the hospital </a:t>
            </a:r>
            <a:r>
              <a:rPr lang="en-US" sz="1400" dirty="0">
                <a:solidFill>
                  <a:schemeClr val="bg2">
                    <a:lumMod val="25000"/>
                  </a:schemeClr>
                </a:solidFill>
                <a:latin typeface="Volte" panose="00000500000000000000" pitchFamily="50" charset="0"/>
              </a:rPr>
              <a:t>or other health care providers for services rendered under the plan</a:t>
            </a:r>
          </a:p>
          <a:p>
            <a:pPr lvl="1">
              <a:lnSpc>
                <a:spcPct val="100000"/>
              </a:lnSpc>
            </a:pPr>
            <a:r>
              <a:rPr lang="en-US" sz="1400" dirty="0">
                <a:solidFill>
                  <a:schemeClr val="bg2">
                    <a:lumMod val="25000"/>
                  </a:schemeClr>
                </a:solidFill>
                <a:latin typeface="Volte" panose="00000500000000000000" pitchFamily="50" charset="0"/>
              </a:rPr>
              <a:t>Required support – TPA report supporting amount PAID </a:t>
            </a:r>
          </a:p>
          <a:p>
            <a:pPr marL="233991" lvl="1" indent="0">
              <a:lnSpc>
                <a:spcPct val="100000"/>
              </a:lnSpc>
              <a:buFont typeface="Arial" panose="020B0604020202020204" pitchFamily="34" charset="0"/>
              <a:buNone/>
            </a:pPr>
            <a:endParaRPr lang="en-US" sz="1800" dirty="0">
              <a:solidFill>
                <a:schemeClr val="bg2">
                  <a:lumMod val="25000"/>
                </a:schemeClr>
              </a:solidFill>
              <a:latin typeface="Volte" panose="00000500000000000000" pitchFamily="50" charset="0"/>
            </a:endParaRPr>
          </a:p>
          <a:p>
            <a:pPr>
              <a:lnSpc>
                <a:spcPct val="100000"/>
              </a:lnSpc>
            </a:pPr>
            <a:r>
              <a:rPr lang="en-US" sz="1800" dirty="0">
                <a:solidFill>
                  <a:schemeClr val="bg2">
                    <a:lumMod val="25000"/>
                  </a:schemeClr>
                </a:solidFill>
                <a:latin typeface="Volte" panose="00000500000000000000" pitchFamily="50" charset="0"/>
              </a:rPr>
              <a:t>Line 8.03 – Purchased</a:t>
            </a:r>
          </a:p>
          <a:p>
            <a:pPr lvl="1">
              <a:lnSpc>
                <a:spcPct val="100000"/>
              </a:lnSpc>
            </a:pPr>
            <a:r>
              <a:rPr lang="en-US" sz="1400" dirty="0">
                <a:solidFill>
                  <a:schemeClr val="bg2">
                    <a:lumMod val="25000"/>
                  </a:schemeClr>
                </a:solidFill>
                <a:latin typeface="Volte" panose="00000500000000000000" pitchFamily="50" charset="0"/>
              </a:rPr>
              <a:t>Premium costs and costs paid to external organizations for plan administration</a:t>
            </a:r>
          </a:p>
          <a:p>
            <a:pPr>
              <a:lnSpc>
                <a:spcPct val="100000"/>
              </a:lnSpc>
            </a:pPr>
            <a:endParaRPr lang="en-US" sz="1800" dirty="0">
              <a:solidFill>
                <a:schemeClr val="bg2">
                  <a:lumMod val="25000"/>
                </a:schemeClr>
              </a:solidFill>
              <a:latin typeface="Volte" panose="00000500000000000000" pitchFamily="50" charset="0"/>
            </a:endParaRPr>
          </a:p>
        </p:txBody>
      </p:sp>
    </p:spTree>
    <p:extLst>
      <p:ext uri="{BB962C8B-B14F-4D97-AF65-F5344CB8AC3E}">
        <p14:creationId xmlns:p14="http://schemas.microsoft.com/office/powerpoint/2010/main" val="33441995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368D-115D-5D4B-AFB6-5EA0B1F0DFDF}"/>
              </a:ext>
            </a:extLst>
          </p:cNvPr>
          <p:cNvSpPr>
            <a:spLocks noGrp="1"/>
          </p:cNvSpPr>
          <p:nvPr>
            <p:ph type="title"/>
          </p:nvPr>
        </p:nvSpPr>
        <p:spPr/>
        <p:txBody>
          <a:bodyPr>
            <a:normAutofit fontScale="90000"/>
          </a:bodyPr>
          <a:lstStyle/>
          <a:p>
            <a:r>
              <a:rPr lang="en-US" dirty="0"/>
              <a:t>Wage Index: Hot Topics</a:t>
            </a:r>
          </a:p>
        </p:txBody>
      </p:sp>
      <p:sp>
        <p:nvSpPr>
          <p:cNvPr id="5" name="Text Placeholder 2"/>
          <p:cNvSpPr>
            <a:spLocks noGrp="1"/>
          </p:cNvSpPr>
          <p:nvPr>
            <p:ph type="body" sz="quarter" idx="4294967295"/>
          </p:nvPr>
        </p:nvSpPr>
        <p:spPr>
          <a:xfrm>
            <a:off x="167268" y="1159727"/>
            <a:ext cx="6791325" cy="4769586"/>
          </a:xfrm>
          <a:prstGeom prst="rect">
            <a:avLst/>
          </a:prstGeom>
          <a:solidFill>
            <a:srgbClr val="F3F9FF"/>
          </a:solidFill>
        </p:spPr>
        <p:txBody>
          <a:bodyPr lIns="274320" tIns="182880" rIns="274320" bIns="182880">
            <a:noAutofit/>
          </a:bodyPr>
          <a:lstStyle/>
          <a:p>
            <a:pPr>
              <a:lnSpc>
                <a:spcPct val="120000"/>
              </a:lnSpc>
            </a:pPr>
            <a:r>
              <a:rPr lang="en-US" sz="1400" dirty="0" smtClean="0">
                <a:solidFill>
                  <a:schemeClr val="bg2">
                    <a:lumMod val="10000"/>
                  </a:schemeClr>
                </a:solidFill>
              </a:rPr>
              <a:t>No general service cost centers allowed for Lines 4, 11, 13, &amp; 15</a:t>
            </a:r>
          </a:p>
          <a:p>
            <a:pPr>
              <a:lnSpc>
                <a:spcPct val="120000"/>
              </a:lnSpc>
            </a:pPr>
            <a:r>
              <a:rPr lang="en-US" sz="1400" dirty="0" smtClean="0">
                <a:solidFill>
                  <a:schemeClr val="bg2">
                    <a:lumMod val="10000"/>
                  </a:schemeClr>
                </a:solidFill>
              </a:rPr>
              <a:t>Physicians</a:t>
            </a:r>
            <a:r>
              <a:rPr lang="en-US" sz="1400" dirty="0">
                <a:solidFill>
                  <a:schemeClr val="bg2">
                    <a:lumMod val="10000"/>
                  </a:schemeClr>
                </a:solidFill>
              </a:rPr>
              <a:t>, whether on payroll </a:t>
            </a:r>
            <a:r>
              <a:rPr lang="en-US" sz="1400" dirty="0" smtClean="0">
                <a:solidFill>
                  <a:schemeClr val="bg2">
                    <a:lumMod val="10000"/>
                  </a:schemeClr>
                </a:solidFill>
              </a:rPr>
              <a:t>(Lines </a:t>
            </a:r>
            <a:r>
              <a:rPr lang="en-US" sz="1400" dirty="0">
                <a:solidFill>
                  <a:schemeClr val="bg2">
                    <a:lumMod val="10000"/>
                  </a:schemeClr>
                </a:solidFill>
              </a:rPr>
              <a:t>4, 4.01, 5) or contracted </a:t>
            </a:r>
            <a:r>
              <a:rPr lang="en-US" sz="1400" dirty="0" smtClean="0">
                <a:solidFill>
                  <a:schemeClr val="bg2">
                    <a:lumMod val="10000"/>
                  </a:schemeClr>
                </a:solidFill>
              </a:rPr>
              <a:t>(Lines 13, 15, 16.01, 16.02</a:t>
            </a:r>
            <a:r>
              <a:rPr lang="en-US" sz="1400" dirty="0">
                <a:solidFill>
                  <a:schemeClr val="bg2">
                    <a:lumMod val="10000"/>
                  </a:schemeClr>
                </a:solidFill>
              </a:rPr>
              <a:t>) must have support for the split between Part A time and Part B time (and corresponding salaries)</a:t>
            </a:r>
          </a:p>
          <a:p>
            <a:pPr>
              <a:lnSpc>
                <a:spcPct val="120000"/>
              </a:lnSpc>
            </a:pPr>
            <a:r>
              <a:rPr lang="en-US" sz="1400" dirty="0">
                <a:solidFill>
                  <a:schemeClr val="bg2">
                    <a:lumMod val="10000"/>
                  </a:schemeClr>
                </a:solidFill>
              </a:rPr>
              <a:t>Examples of the expected support is a </a:t>
            </a:r>
            <a:r>
              <a:rPr lang="en-US" sz="1400" b="1" dirty="0">
                <a:solidFill>
                  <a:schemeClr val="bg2">
                    <a:lumMod val="10000"/>
                  </a:schemeClr>
                </a:solidFill>
              </a:rPr>
              <a:t>time study </a:t>
            </a:r>
            <a:r>
              <a:rPr lang="en-US" sz="1400" dirty="0">
                <a:solidFill>
                  <a:schemeClr val="bg2">
                    <a:lumMod val="10000"/>
                  </a:schemeClr>
                </a:solidFill>
              </a:rPr>
              <a:t>or contract indicating they are all Part A (or Part B)</a:t>
            </a:r>
          </a:p>
          <a:p>
            <a:pPr>
              <a:lnSpc>
                <a:spcPct val="120000"/>
              </a:lnSpc>
            </a:pPr>
            <a:r>
              <a:rPr lang="en-US" sz="1400" dirty="0">
                <a:solidFill>
                  <a:schemeClr val="bg2">
                    <a:lumMod val="10000"/>
                  </a:schemeClr>
                </a:solidFill>
              </a:rPr>
              <a:t>Lack of documentation to support the A/B split will result in the reported amount being moved to Part B or removed from the cost report</a:t>
            </a:r>
          </a:p>
          <a:p>
            <a:pPr>
              <a:lnSpc>
                <a:spcPct val="120000"/>
              </a:lnSpc>
            </a:pPr>
            <a:r>
              <a:rPr lang="en-US" sz="1400" dirty="0">
                <a:solidFill>
                  <a:schemeClr val="bg2">
                    <a:lumMod val="10000"/>
                  </a:schemeClr>
                </a:solidFill>
              </a:rPr>
              <a:t>All reported hours must be actual hours and tie to source documents</a:t>
            </a:r>
          </a:p>
          <a:p>
            <a:pPr>
              <a:lnSpc>
                <a:spcPct val="120000"/>
              </a:lnSpc>
            </a:pPr>
            <a:r>
              <a:rPr lang="en-US" sz="1400" dirty="0">
                <a:solidFill>
                  <a:schemeClr val="bg2">
                    <a:lumMod val="10000"/>
                  </a:schemeClr>
                </a:solidFill>
              </a:rPr>
              <a:t>We </a:t>
            </a:r>
            <a:r>
              <a:rPr lang="en-US" sz="1400" u="sng" dirty="0">
                <a:solidFill>
                  <a:schemeClr val="bg2">
                    <a:lumMod val="10000"/>
                  </a:schemeClr>
                </a:solidFill>
              </a:rPr>
              <a:t>cannot</a:t>
            </a:r>
            <a:r>
              <a:rPr lang="en-US" sz="1400" dirty="0">
                <a:solidFill>
                  <a:schemeClr val="bg2">
                    <a:lumMod val="10000"/>
                  </a:schemeClr>
                </a:solidFill>
              </a:rPr>
              <a:t> accept estimates, calculations that back into the number, or an email from vendor stating the </a:t>
            </a:r>
            <a:r>
              <a:rPr lang="en-US" sz="1400" dirty="0" smtClean="0">
                <a:solidFill>
                  <a:schemeClr val="bg2">
                    <a:lumMod val="10000"/>
                  </a:schemeClr>
                </a:solidFill>
              </a:rPr>
              <a:t>hours for any lines on w/s S-3 Pt II/Pt IV</a:t>
            </a:r>
            <a:endParaRPr lang="en-US" sz="1400" dirty="0">
              <a:solidFill>
                <a:schemeClr val="bg2">
                  <a:lumMod val="10000"/>
                </a:schemeClr>
              </a:solidFill>
            </a:endParaRPr>
          </a:p>
          <a:p>
            <a:pPr>
              <a:lnSpc>
                <a:spcPct val="120000"/>
              </a:lnSpc>
            </a:pPr>
            <a:r>
              <a:rPr lang="en-US" sz="1400" dirty="0">
                <a:solidFill>
                  <a:schemeClr val="bg2">
                    <a:lumMod val="10000"/>
                  </a:schemeClr>
                </a:solidFill>
              </a:rPr>
              <a:t>Expected support for hours: </a:t>
            </a:r>
          </a:p>
        </p:txBody>
      </p:sp>
      <p:sp>
        <p:nvSpPr>
          <p:cNvPr id="6" name="Text Placeholder 2">
            <a:extLst>
              <a:ext uri="{FF2B5EF4-FFF2-40B4-BE49-F238E27FC236}">
                <a16:creationId xmlns:a16="http://schemas.microsoft.com/office/drawing/2014/main" id="{E5DBBE20-74D4-4949-B238-99174050D797}"/>
              </a:ext>
            </a:extLst>
          </p:cNvPr>
          <p:cNvSpPr txBox="1">
            <a:spLocks/>
          </p:cNvSpPr>
          <p:nvPr/>
        </p:nvSpPr>
        <p:spPr>
          <a:xfrm>
            <a:off x="7210357" y="1102224"/>
            <a:ext cx="4136010" cy="4231843"/>
          </a:xfrm>
          <a:prstGeom prst="rect">
            <a:avLst/>
          </a:prstGeom>
          <a:solidFill>
            <a:srgbClr val="F3F9FF"/>
          </a:solidFill>
        </p:spPr>
        <p:txBody>
          <a:bodyPr vert="horz" lIns="274320" tIns="182880" rIns="274320" bIns="18288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dirty="0">
                <a:solidFill>
                  <a:schemeClr val="bg2">
                    <a:lumMod val="10000"/>
                  </a:schemeClr>
                </a:solidFill>
                <a:latin typeface="Volte" panose="00000500000000000000" pitchFamily="50" charset="0"/>
              </a:rPr>
              <a:t>Dietary under Contract – WS S-3 part II line 35 </a:t>
            </a:r>
          </a:p>
          <a:p>
            <a:pPr>
              <a:lnSpc>
                <a:spcPct val="100000"/>
              </a:lnSpc>
            </a:pPr>
            <a:r>
              <a:rPr lang="en-US" sz="1600" dirty="0">
                <a:solidFill>
                  <a:schemeClr val="bg2">
                    <a:lumMod val="10000"/>
                  </a:schemeClr>
                </a:solidFill>
                <a:latin typeface="Volte" panose="00000500000000000000" pitchFamily="50" charset="0"/>
              </a:rPr>
              <a:t>Only salaries and hours which relate to the patient dietary needs are allowed </a:t>
            </a:r>
          </a:p>
          <a:p>
            <a:pPr>
              <a:lnSpc>
                <a:spcPct val="100000"/>
              </a:lnSpc>
            </a:pPr>
            <a:r>
              <a:rPr lang="en-US" sz="1600" dirty="0">
                <a:solidFill>
                  <a:schemeClr val="bg2">
                    <a:lumMod val="10000"/>
                  </a:schemeClr>
                </a:solidFill>
                <a:latin typeface="Volte" panose="00000500000000000000" pitchFamily="50" charset="0"/>
              </a:rPr>
              <a:t>Must not include contract labor costs for Cafeteria</a:t>
            </a:r>
          </a:p>
          <a:p>
            <a:pPr lvl="1">
              <a:lnSpc>
                <a:spcPct val="100000"/>
              </a:lnSpc>
            </a:pPr>
            <a:r>
              <a:rPr lang="en-US" sz="1600" dirty="0">
                <a:solidFill>
                  <a:schemeClr val="bg2">
                    <a:lumMod val="10000"/>
                  </a:schemeClr>
                </a:solidFill>
                <a:latin typeface="Volte" panose="00000500000000000000" pitchFamily="50" charset="0"/>
              </a:rPr>
              <a:t>Contract labor for the cafeteria cost center is not an allowed category for wage index</a:t>
            </a:r>
          </a:p>
          <a:p>
            <a:pPr>
              <a:lnSpc>
                <a:spcPct val="100000"/>
              </a:lnSpc>
            </a:pPr>
            <a:r>
              <a:rPr lang="en-US" sz="1600" dirty="0">
                <a:solidFill>
                  <a:schemeClr val="bg2">
                    <a:lumMod val="10000"/>
                  </a:schemeClr>
                </a:solidFill>
                <a:latin typeface="Volte" panose="00000500000000000000" pitchFamily="50" charset="0"/>
              </a:rPr>
              <a:t>If you have one contract to support both cafeteria and dietary, the amounts must be split and salaries and hours for each category identified</a:t>
            </a:r>
          </a:p>
          <a:p>
            <a:pPr lvl="1">
              <a:lnSpc>
                <a:spcPct val="100000"/>
              </a:lnSpc>
            </a:pPr>
            <a:endParaRPr lang="en-US" sz="1400" dirty="0">
              <a:solidFill>
                <a:schemeClr val="bg2">
                  <a:lumMod val="10000"/>
                </a:schemeClr>
              </a:solidFill>
            </a:endParaRPr>
          </a:p>
        </p:txBody>
      </p:sp>
      <p:sp>
        <p:nvSpPr>
          <p:cNvPr id="7" name="Rectangle 6">
            <a:extLst>
              <a:ext uri="{FF2B5EF4-FFF2-40B4-BE49-F238E27FC236}">
                <a16:creationId xmlns:a16="http://schemas.microsoft.com/office/drawing/2014/main" id="{14ED0D85-064D-E746-A739-2A420C4CA3F1}"/>
              </a:ext>
            </a:extLst>
          </p:cNvPr>
          <p:cNvSpPr/>
          <p:nvPr/>
        </p:nvSpPr>
        <p:spPr>
          <a:xfrm>
            <a:off x="335434" y="5299254"/>
            <a:ext cx="2601404" cy="461665"/>
          </a:xfrm>
          <a:prstGeom prst="rect">
            <a:avLst/>
          </a:prstGeom>
        </p:spPr>
        <p:txBody>
          <a:bodyPr wrap="square">
            <a:spAutoFit/>
          </a:bodyPr>
          <a:lstStyle/>
          <a:p>
            <a:pPr marL="1200150" lvl="2" indent="-285750">
              <a:lnSpc>
                <a:spcPct val="100000"/>
              </a:lnSpc>
              <a:buFont typeface="Arial" panose="020B0604020202020204" pitchFamily="34" charset="0"/>
              <a:buChar char="•"/>
            </a:pPr>
            <a:r>
              <a:rPr lang="en-US" sz="1200" dirty="0">
                <a:solidFill>
                  <a:schemeClr val="bg2">
                    <a:lumMod val="10000"/>
                  </a:schemeClr>
                </a:solidFill>
              </a:rPr>
              <a:t>Payroll reports</a:t>
            </a:r>
          </a:p>
          <a:p>
            <a:pPr marL="1200150" lvl="2" indent="-285750">
              <a:lnSpc>
                <a:spcPct val="100000"/>
              </a:lnSpc>
              <a:buFont typeface="Arial" panose="020B0604020202020204" pitchFamily="34" charset="0"/>
              <a:buChar char="•"/>
            </a:pPr>
            <a:r>
              <a:rPr lang="en-US" sz="1200" dirty="0">
                <a:solidFill>
                  <a:schemeClr val="bg2">
                    <a:lumMod val="10000"/>
                  </a:schemeClr>
                </a:solidFill>
              </a:rPr>
              <a:t>Time study</a:t>
            </a:r>
          </a:p>
        </p:txBody>
      </p:sp>
      <p:sp>
        <p:nvSpPr>
          <p:cNvPr id="8" name="Rectangle 7">
            <a:extLst>
              <a:ext uri="{FF2B5EF4-FFF2-40B4-BE49-F238E27FC236}">
                <a16:creationId xmlns:a16="http://schemas.microsoft.com/office/drawing/2014/main" id="{9BA8FCCE-8B52-854D-BF3F-106F96515FB4}"/>
              </a:ext>
            </a:extLst>
          </p:cNvPr>
          <p:cNvSpPr/>
          <p:nvPr/>
        </p:nvSpPr>
        <p:spPr>
          <a:xfrm>
            <a:off x="2289536" y="5299254"/>
            <a:ext cx="2235329" cy="461665"/>
          </a:xfrm>
          <a:prstGeom prst="rect">
            <a:avLst/>
          </a:prstGeom>
        </p:spPr>
        <p:txBody>
          <a:bodyPr wrap="square">
            <a:spAutoFit/>
          </a:bodyPr>
          <a:lstStyle/>
          <a:p>
            <a:pPr marL="1200150" lvl="2" indent="-285750">
              <a:lnSpc>
                <a:spcPct val="100000"/>
              </a:lnSpc>
              <a:buFont typeface="Arial" panose="020B0604020202020204" pitchFamily="34" charset="0"/>
              <a:buChar char="•"/>
            </a:pPr>
            <a:r>
              <a:rPr lang="en-US" sz="1200" dirty="0">
                <a:solidFill>
                  <a:schemeClr val="bg2">
                    <a:lumMod val="10000"/>
                  </a:schemeClr>
                </a:solidFill>
              </a:rPr>
              <a:t>Invoice</a:t>
            </a:r>
          </a:p>
          <a:p>
            <a:pPr marL="1200150" lvl="2" indent="-285750">
              <a:lnSpc>
                <a:spcPct val="100000"/>
              </a:lnSpc>
              <a:buFont typeface="Arial" panose="020B0604020202020204" pitchFamily="34" charset="0"/>
              <a:buChar char="•"/>
            </a:pPr>
            <a:r>
              <a:rPr lang="en-US" sz="1200" dirty="0">
                <a:solidFill>
                  <a:schemeClr val="bg2">
                    <a:lumMod val="10000"/>
                  </a:schemeClr>
                </a:solidFill>
              </a:rPr>
              <a:t>Contract</a:t>
            </a:r>
          </a:p>
        </p:txBody>
      </p:sp>
    </p:spTree>
    <p:extLst>
      <p:ext uri="{BB962C8B-B14F-4D97-AF65-F5344CB8AC3E}">
        <p14:creationId xmlns:p14="http://schemas.microsoft.com/office/powerpoint/2010/main" val="21304828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C0F3-038D-E54F-9534-EEB4756E102A}"/>
              </a:ext>
            </a:extLst>
          </p:cNvPr>
          <p:cNvSpPr>
            <a:spLocks noGrp="1"/>
          </p:cNvSpPr>
          <p:nvPr>
            <p:ph type="title"/>
          </p:nvPr>
        </p:nvSpPr>
        <p:spPr/>
        <p:txBody>
          <a:bodyPr>
            <a:normAutofit fontScale="90000"/>
          </a:bodyPr>
          <a:lstStyle/>
          <a:p>
            <a:r>
              <a:rPr lang="en-US" dirty="0"/>
              <a:t>Occupational Mix</a:t>
            </a:r>
          </a:p>
        </p:txBody>
      </p:sp>
      <p:sp>
        <p:nvSpPr>
          <p:cNvPr id="6" name="Text Placeholder 2"/>
          <p:cNvSpPr>
            <a:spLocks noGrp="1"/>
          </p:cNvSpPr>
          <p:nvPr>
            <p:ph type="body" sz="quarter" idx="4294967295"/>
          </p:nvPr>
        </p:nvSpPr>
        <p:spPr>
          <a:xfrm>
            <a:off x="579120" y="1808434"/>
            <a:ext cx="11125200" cy="2686050"/>
          </a:xfrm>
          <a:prstGeom prst="rect">
            <a:avLst/>
          </a:prstGeom>
          <a:solidFill>
            <a:srgbClr val="F3F9FF"/>
          </a:solidFill>
        </p:spPr>
        <p:txBody>
          <a:bodyPr lIns="274320" tIns="182880" rIns="274320" bIns="182880" anchor="ctr">
            <a:normAutofit/>
          </a:bodyPr>
          <a:lstStyle/>
          <a:p>
            <a:pPr marL="302575" indent="-302575">
              <a:lnSpc>
                <a:spcPct val="110000"/>
              </a:lnSpc>
              <a:buClrTx/>
              <a:buFont typeface="Arial" panose="020B0604020202020204" pitchFamily="34" charset="0"/>
              <a:buChar char="•"/>
            </a:pPr>
            <a:r>
              <a:rPr lang="en-US" sz="1800" dirty="0">
                <a:solidFill>
                  <a:schemeClr val="tx1"/>
                </a:solidFill>
              </a:rPr>
              <a:t>FY </a:t>
            </a:r>
            <a:r>
              <a:rPr lang="en-US" sz="1800" dirty="0" smtClean="0">
                <a:solidFill>
                  <a:schemeClr val="tx1"/>
                </a:solidFill>
              </a:rPr>
              <a:t>2024 </a:t>
            </a:r>
            <a:r>
              <a:rPr lang="en-US" sz="1800" dirty="0">
                <a:solidFill>
                  <a:schemeClr val="tx1"/>
                </a:solidFill>
              </a:rPr>
              <a:t>PUF contains final Occupational Mix data from the reviews conducted </a:t>
            </a:r>
            <a:r>
              <a:rPr lang="en-US" sz="1800" dirty="0" smtClean="0">
                <a:solidFill>
                  <a:schemeClr val="tx1"/>
                </a:solidFill>
              </a:rPr>
              <a:t>in the prior 2 years</a:t>
            </a:r>
            <a:endParaRPr lang="en-US" sz="1800" dirty="0">
              <a:solidFill>
                <a:schemeClr val="tx1"/>
              </a:solidFill>
            </a:endParaRPr>
          </a:p>
          <a:p>
            <a:pPr marL="302575" indent="-302575">
              <a:lnSpc>
                <a:spcPct val="110000"/>
              </a:lnSpc>
              <a:buClrTx/>
              <a:buFont typeface="Arial" panose="020B0604020202020204" pitchFamily="34" charset="0"/>
              <a:buChar char="•"/>
            </a:pPr>
            <a:r>
              <a:rPr lang="en-US" sz="1800" dirty="0">
                <a:solidFill>
                  <a:schemeClr val="tx1"/>
                </a:solidFill>
              </a:rPr>
              <a:t>Corrections or revisions were due by September 2, </a:t>
            </a:r>
            <a:r>
              <a:rPr lang="en-US" sz="1800" dirty="0" smtClean="0">
                <a:solidFill>
                  <a:schemeClr val="tx1"/>
                </a:solidFill>
              </a:rPr>
              <a:t>2022</a:t>
            </a:r>
            <a:endParaRPr lang="en-US" sz="1800" dirty="0">
              <a:solidFill>
                <a:schemeClr val="tx1"/>
              </a:solidFill>
            </a:endParaRPr>
          </a:p>
          <a:p>
            <a:pPr marL="302575" indent="-302575">
              <a:lnSpc>
                <a:spcPct val="110000"/>
              </a:lnSpc>
              <a:buClrTx/>
              <a:buFont typeface="Arial" panose="020B0604020202020204" pitchFamily="34" charset="0"/>
              <a:buChar char="•"/>
            </a:pPr>
            <a:r>
              <a:rPr lang="en-US" sz="1800" dirty="0">
                <a:solidFill>
                  <a:schemeClr val="tx1"/>
                </a:solidFill>
              </a:rPr>
              <a:t>Data is still based on Calendar Year 2019 regardless of your fiscal year end</a:t>
            </a:r>
          </a:p>
          <a:p>
            <a:pPr>
              <a:lnSpc>
                <a:spcPct val="110000"/>
              </a:lnSpc>
            </a:pPr>
            <a:r>
              <a:rPr lang="en-US" sz="1800" dirty="0" smtClean="0">
                <a:solidFill>
                  <a:schemeClr val="tx1"/>
                </a:solidFill>
              </a:rPr>
              <a:t> Reporting </a:t>
            </a:r>
            <a:r>
              <a:rPr lang="en-US" sz="1800" dirty="0">
                <a:solidFill>
                  <a:schemeClr val="tx1"/>
                </a:solidFill>
              </a:rPr>
              <a:t>form and instructions are on </a:t>
            </a:r>
            <a:r>
              <a:rPr lang="en-US" sz="1800" dirty="0">
                <a:solidFill>
                  <a:schemeClr val="tx1"/>
                </a:solidFill>
                <a:hlinkClick r:id="rId2"/>
              </a:rPr>
              <a:t>CMS’ </a:t>
            </a:r>
            <a:r>
              <a:rPr lang="en-US" sz="1800" dirty="0" smtClean="0">
                <a:solidFill>
                  <a:schemeClr val="tx1"/>
                </a:solidFill>
                <a:hlinkClick r:id="rId2"/>
              </a:rPr>
              <a:t>website</a:t>
            </a:r>
            <a:endParaRPr lang="en-US" sz="1800" dirty="0" smtClean="0">
              <a:solidFill>
                <a:schemeClr val="tx1"/>
              </a:solidFill>
            </a:endParaRPr>
          </a:p>
          <a:p>
            <a:pPr>
              <a:lnSpc>
                <a:spcPct val="110000"/>
              </a:lnSpc>
            </a:pPr>
            <a:r>
              <a:rPr lang="en-US" sz="1800" dirty="0" smtClean="0"/>
              <a:t> Next round of Occupational Mix will be for Calendar Year 2022. This data will be reviewed during   Round 1 of the FY 2025 wage index review period.</a:t>
            </a:r>
            <a:endParaRPr lang="en-US" sz="1800" dirty="0">
              <a:solidFill>
                <a:schemeClr val="tx1"/>
              </a:solidFill>
            </a:endParaRPr>
          </a:p>
        </p:txBody>
      </p:sp>
    </p:spTree>
    <p:extLst>
      <p:ext uri="{BB962C8B-B14F-4D97-AF65-F5344CB8AC3E}">
        <p14:creationId xmlns:p14="http://schemas.microsoft.com/office/powerpoint/2010/main" val="308259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70C9-1E17-3843-A923-E3A5A43A1A89}"/>
              </a:ext>
            </a:extLst>
          </p:cNvPr>
          <p:cNvSpPr txBox="1">
            <a:spLocks/>
          </p:cNvSpPr>
          <p:nvPr/>
        </p:nvSpPr>
        <p:spPr>
          <a:xfrm>
            <a:off x="1033511" y="2861188"/>
            <a:ext cx="10124977" cy="2614397"/>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defRPr/>
            </a:pPr>
            <a:r>
              <a:rPr lang="en-US" sz="6000" dirty="0">
                <a:solidFill>
                  <a:prstClr val="white"/>
                </a:solidFill>
                <a:latin typeface="Volte" panose="00000500000000000000" pitchFamily="50" charset="0"/>
                <a:ea typeface="Open Sans Light" panose="020B0306030504020204" pitchFamily="34" charset="0"/>
                <a:cs typeface="Calibri Light" panose="020F0302020204030204" pitchFamily="34" charset="0"/>
              </a:rPr>
              <a:t>Cost Report Acceptance</a:t>
            </a:r>
          </a:p>
        </p:txBody>
      </p:sp>
    </p:spTree>
    <p:extLst>
      <p:ext uri="{BB962C8B-B14F-4D97-AF65-F5344CB8AC3E}">
        <p14:creationId xmlns:p14="http://schemas.microsoft.com/office/powerpoint/2010/main" val="10004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70C9-1E17-3843-A923-E3A5A43A1A89}"/>
              </a:ext>
            </a:extLst>
          </p:cNvPr>
          <p:cNvSpPr txBox="1">
            <a:spLocks/>
          </p:cNvSpPr>
          <p:nvPr/>
        </p:nvSpPr>
        <p:spPr>
          <a:xfrm>
            <a:off x="1038323" y="3193457"/>
            <a:ext cx="10124977" cy="2500097"/>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defRPr/>
            </a:pPr>
            <a:r>
              <a:rPr lang="en-US" sz="5400" dirty="0">
                <a:solidFill>
                  <a:prstClr val="white"/>
                </a:solidFill>
                <a:latin typeface="Volte" panose="00000500000000000000" pitchFamily="50" charset="0"/>
                <a:ea typeface="Open Sans Light" panose="020B0306030504020204" pitchFamily="34" charset="0"/>
                <a:cs typeface="Calibri Light" panose="020F0302020204030204" pitchFamily="34" charset="0"/>
              </a:rPr>
              <a:t>Medicare Cost Report </a:t>
            </a:r>
          </a:p>
          <a:p>
            <a:pPr lvl="0">
              <a:lnSpc>
                <a:spcPct val="100000"/>
              </a:lnSpc>
              <a:defRPr/>
            </a:pPr>
            <a:r>
              <a:rPr lang="en-US" sz="5400" dirty="0" err="1">
                <a:solidFill>
                  <a:prstClr val="white"/>
                </a:solidFill>
                <a:latin typeface="Volte" panose="00000500000000000000" pitchFamily="50" charset="0"/>
                <a:ea typeface="Open Sans Light" panose="020B0306030504020204" pitchFamily="34" charset="0"/>
                <a:cs typeface="Calibri Light" panose="020F0302020204030204" pitchFamily="34" charset="0"/>
              </a:rPr>
              <a:t>Reopenings</a:t>
            </a:r>
            <a:r>
              <a:rPr lang="en-US" sz="5400" dirty="0">
                <a:solidFill>
                  <a:prstClr val="white"/>
                </a:solidFill>
                <a:latin typeface="Volte" panose="00000500000000000000" pitchFamily="50" charset="0"/>
                <a:ea typeface="Open Sans Light" panose="020B0306030504020204" pitchFamily="34" charset="0"/>
                <a:cs typeface="Calibri Light" panose="020F0302020204030204" pitchFamily="34" charset="0"/>
              </a:rPr>
              <a:t> &amp; Appeals</a:t>
            </a:r>
          </a:p>
        </p:txBody>
      </p:sp>
    </p:spTree>
    <p:extLst>
      <p:ext uri="{BB962C8B-B14F-4D97-AF65-F5344CB8AC3E}">
        <p14:creationId xmlns:p14="http://schemas.microsoft.com/office/powerpoint/2010/main" val="23592170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Reopenings</a:t>
            </a:r>
          </a:p>
        </p:txBody>
      </p:sp>
      <p:sp>
        <p:nvSpPr>
          <p:cNvPr id="3" name="Text Placeholder 2"/>
          <p:cNvSpPr>
            <a:spLocks noGrp="1"/>
          </p:cNvSpPr>
          <p:nvPr>
            <p:ph type="body" sz="quarter" idx="4294967295"/>
          </p:nvPr>
        </p:nvSpPr>
        <p:spPr>
          <a:xfrm>
            <a:off x="0" y="1687513"/>
            <a:ext cx="11196918" cy="4157662"/>
          </a:xfrm>
          <a:solidFill>
            <a:srgbClr val="F3F9FF"/>
          </a:solidFill>
        </p:spPr>
        <p:txBody>
          <a:bodyPr lIns="274320" tIns="182880" rIns="274320" bIns="182880" anchor="ctr">
            <a:noAutofit/>
          </a:bodyPr>
          <a:lstStyle/>
          <a:p>
            <a:pPr marL="302575" indent="-302575">
              <a:lnSpc>
                <a:spcPct val="100000"/>
              </a:lnSpc>
            </a:pPr>
            <a:r>
              <a:rPr lang="en-US" sz="1600" dirty="0">
                <a:solidFill>
                  <a:srgbClr val="454545"/>
                </a:solidFill>
                <a:hlinkClick r:id="rId2"/>
              </a:rPr>
              <a:t>NGSmedicare.com</a:t>
            </a:r>
            <a:r>
              <a:rPr lang="en-US" sz="1600" dirty="0">
                <a:solidFill>
                  <a:srgbClr val="454545"/>
                </a:solidFill>
              </a:rPr>
              <a:t> – Cost Reports – Submitting a Cost Report Reopening</a:t>
            </a:r>
          </a:p>
          <a:p>
            <a:pPr marL="786695" lvl="1" indent="-302575">
              <a:lnSpc>
                <a:spcPct val="100000"/>
              </a:lnSpc>
            </a:pPr>
            <a:r>
              <a:rPr lang="en-US" sz="1600" dirty="0">
                <a:solidFill>
                  <a:srgbClr val="454545"/>
                </a:solidFill>
              </a:rPr>
              <a:t>Includes guidance on what to include in the request</a:t>
            </a:r>
          </a:p>
          <a:p>
            <a:pPr marL="786695" lvl="1" indent="-302575">
              <a:lnSpc>
                <a:spcPct val="100000"/>
              </a:lnSpc>
            </a:pPr>
            <a:r>
              <a:rPr lang="en-US" sz="1600" dirty="0">
                <a:solidFill>
                  <a:srgbClr val="454545"/>
                </a:solidFill>
              </a:rPr>
              <a:t>Includes guidance on how NGS evaluates reopening request</a:t>
            </a:r>
          </a:p>
          <a:p>
            <a:pPr marL="302575" indent="-302575">
              <a:lnSpc>
                <a:spcPct val="100000"/>
              </a:lnSpc>
            </a:pPr>
            <a:r>
              <a:rPr lang="en-US" sz="1600" dirty="0">
                <a:solidFill>
                  <a:srgbClr val="454545"/>
                </a:solidFill>
              </a:rPr>
              <a:t>Preferred Method of sending Reopening requests or Reopening inquiries:  </a:t>
            </a:r>
            <a:r>
              <a:rPr lang="en-US" sz="1600" dirty="0">
                <a:solidFill>
                  <a:srgbClr val="00B0F0"/>
                </a:solidFill>
                <a:hlinkClick r:id="rId3"/>
              </a:rPr>
              <a:t>cost.report.reopenings@anthem.com</a:t>
            </a:r>
            <a:endParaRPr lang="en-US" sz="1600" dirty="0">
              <a:solidFill>
                <a:srgbClr val="454545"/>
              </a:solidFill>
            </a:endParaRPr>
          </a:p>
          <a:p>
            <a:pPr marL="302575" indent="-302575">
              <a:lnSpc>
                <a:spcPct val="100000"/>
              </a:lnSpc>
            </a:pPr>
            <a:r>
              <a:rPr lang="en-US" sz="1600" dirty="0">
                <a:solidFill>
                  <a:srgbClr val="454545"/>
                </a:solidFill>
              </a:rPr>
              <a:t>Reopenings for DSH (SSI realignments, paid/eligible days) for any cost reporting period that includes 9/30/2013 and prior is on hold – No NPR or RNPR will be issued</a:t>
            </a:r>
          </a:p>
          <a:p>
            <a:pPr marL="786695" lvl="1" indent="-302575">
              <a:lnSpc>
                <a:spcPct val="100000"/>
              </a:lnSpc>
            </a:pPr>
            <a:r>
              <a:rPr lang="en-US" sz="1600" dirty="0">
                <a:solidFill>
                  <a:srgbClr val="454545"/>
                </a:solidFill>
              </a:rPr>
              <a:t>Work is being completed, when able, but RNPR will not be issued</a:t>
            </a:r>
          </a:p>
          <a:p>
            <a:pPr marL="329495" indent="-302575">
              <a:lnSpc>
                <a:spcPct val="100000"/>
              </a:lnSpc>
            </a:pPr>
            <a:r>
              <a:rPr lang="en-US" sz="1600" dirty="0">
                <a:solidFill>
                  <a:schemeClr val="bg2">
                    <a:lumMod val="10000"/>
                  </a:schemeClr>
                </a:solidFill>
                <a:latin typeface="Volte" panose="00000500000000000000" pitchFamily="50" charset="0"/>
              </a:rPr>
              <a:t>SSI Realignments – currently over 300 in J6 inventory.  This number is building due to CMS hold.</a:t>
            </a:r>
          </a:p>
          <a:p>
            <a:pPr marL="329495" indent="-302575">
              <a:lnSpc>
                <a:spcPct val="100000"/>
              </a:lnSpc>
            </a:pPr>
            <a:r>
              <a:rPr lang="en-US" sz="1600" dirty="0">
                <a:solidFill>
                  <a:schemeClr val="bg2">
                    <a:lumMod val="10000"/>
                  </a:schemeClr>
                </a:solidFill>
                <a:latin typeface="Volte" panose="00000500000000000000" pitchFamily="50" charset="0"/>
              </a:rPr>
              <a:t>Closing out aged inventory</a:t>
            </a:r>
          </a:p>
          <a:p>
            <a:pPr marL="652242" lvl="1" indent="-302575">
              <a:lnSpc>
                <a:spcPct val="100000"/>
              </a:lnSpc>
            </a:pPr>
            <a:r>
              <a:rPr lang="en-US" sz="1600" dirty="0">
                <a:solidFill>
                  <a:schemeClr val="bg2">
                    <a:lumMod val="10000"/>
                  </a:schemeClr>
                </a:solidFill>
                <a:latin typeface="Volte" panose="00000500000000000000" pitchFamily="50" charset="0"/>
              </a:rPr>
              <a:t>If any hospitals have pending reopenings with NGS and you need a status or have not heard from us in some time; please reach out with an email to the Reopening mailbox - </a:t>
            </a:r>
            <a:r>
              <a:rPr lang="en-US" sz="1600" dirty="0">
                <a:solidFill>
                  <a:srgbClr val="165CC3"/>
                </a:solidFill>
                <a:latin typeface="Volte" panose="00000500000000000000" pitchFamily="50" charset="0"/>
                <a:hlinkClick r:id="rId3">
                  <a:extLst>
                    <a:ext uri="{A12FA001-AC4F-418D-AE19-62706E023703}">
                      <ahyp:hlinkClr xmlns:ahyp="http://schemas.microsoft.com/office/drawing/2018/hyperlinkcolor" xmlns="" xmlns:lc="http://schemas.openxmlformats.org/drawingml/2006/lockedCanvas" val="tx"/>
                    </a:ext>
                  </a:extLst>
                </a:hlinkClick>
              </a:rPr>
              <a:t>cost.report.reopenings@anthem.com</a:t>
            </a:r>
            <a:endParaRPr lang="en-US" sz="1600" dirty="0">
              <a:solidFill>
                <a:srgbClr val="454545"/>
              </a:solidFill>
            </a:endParaRPr>
          </a:p>
        </p:txBody>
      </p:sp>
    </p:spTree>
    <p:extLst>
      <p:ext uri="{BB962C8B-B14F-4D97-AF65-F5344CB8AC3E}">
        <p14:creationId xmlns:p14="http://schemas.microsoft.com/office/powerpoint/2010/main" val="32857951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Appeals</a:t>
            </a:r>
          </a:p>
        </p:txBody>
      </p:sp>
      <p:sp>
        <p:nvSpPr>
          <p:cNvPr id="3" name="Text Placeholder 2"/>
          <p:cNvSpPr>
            <a:spLocks noGrp="1"/>
          </p:cNvSpPr>
          <p:nvPr>
            <p:ph type="body" sz="quarter" idx="4294967295"/>
          </p:nvPr>
        </p:nvSpPr>
        <p:spPr>
          <a:xfrm>
            <a:off x="0" y="1612900"/>
            <a:ext cx="11125200" cy="3581400"/>
          </a:xfrm>
          <a:solidFill>
            <a:srgbClr val="F3F9FF"/>
          </a:solidFill>
        </p:spPr>
        <p:txBody>
          <a:bodyPr lIns="274320" tIns="182880" rIns="274320" bIns="182880" anchor="ctr">
            <a:normAutofit/>
          </a:bodyPr>
          <a:lstStyle/>
          <a:p>
            <a:pPr>
              <a:lnSpc>
                <a:spcPct val="100000"/>
              </a:lnSpc>
              <a:spcBef>
                <a:spcPts val="0"/>
              </a:spcBef>
            </a:pPr>
            <a:r>
              <a:rPr lang="en-US" sz="2000" dirty="0"/>
              <a:t>Similar to Reopenings, Appeals for DSH (most are paid/eligible days) for any cost reporting period that includes 9/30/2013 and prior is still on hold – No NPR or RNPR will be issued</a:t>
            </a:r>
          </a:p>
          <a:p>
            <a:pPr lvl="1">
              <a:lnSpc>
                <a:spcPct val="100000"/>
              </a:lnSpc>
              <a:spcBef>
                <a:spcPts val="0"/>
              </a:spcBef>
            </a:pPr>
            <a:r>
              <a:rPr lang="en-US" sz="1700" dirty="0"/>
              <a:t>Work is being completed, when able, but we cannot enter into Administrative Resolutions and an RNPR will not be issued.</a:t>
            </a:r>
            <a:endParaRPr lang="en-US" dirty="0"/>
          </a:p>
          <a:p>
            <a:pPr>
              <a:lnSpc>
                <a:spcPct val="100000"/>
              </a:lnSpc>
              <a:spcBef>
                <a:spcPts val="0"/>
              </a:spcBef>
            </a:pPr>
            <a:endParaRPr lang="en-US" sz="2000" dirty="0"/>
          </a:p>
          <a:p>
            <a:pPr>
              <a:lnSpc>
                <a:spcPct val="100000"/>
              </a:lnSpc>
              <a:spcBef>
                <a:spcPts val="0"/>
              </a:spcBef>
            </a:pPr>
            <a:r>
              <a:rPr lang="en-US" sz="2000" dirty="0"/>
              <a:t>CMS Ruling 1739-R (PRRB Cases including DSH Medicare Part C)</a:t>
            </a:r>
          </a:p>
          <a:p>
            <a:pPr lvl="1">
              <a:lnSpc>
                <a:spcPct val="100000"/>
              </a:lnSpc>
              <a:spcBef>
                <a:spcPts val="0"/>
              </a:spcBef>
            </a:pPr>
            <a:r>
              <a:rPr lang="en-US" sz="1700" dirty="0"/>
              <a:t>This ruling grants the PRRB authority to remand these cases (cases close) for discharges prior to 10/1/2013.</a:t>
            </a:r>
          </a:p>
          <a:p>
            <a:pPr lvl="1">
              <a:lnSpc>
                <a:spcPct val="100000"/>
              </a:lnSpc>
              <a:spcBef>
                <a:spcPts val="0"/>
              </a:spcBef>
            </a:pPr>
            <a:r>
              <a:rPr lang="en-US" sz="1700" dirty="0"/>
              <a:t>MACs have not been given guidance on next steps beyond the remand</a:t>
            </a:r>
            <a:endParaRPr lang="en-US" sz="1800" dirty="0">
              <a:solidFill>
                <a:schemeClr val="bg2">
                  <a:lumMod val="10000"/>
                </a:schemeClr>
              </a:solidFill>
            </a:endParaRPr>
          </a:p>
        </p:txBody>
      </p:sp>
    </p:spTree>
    <p:extLst>
      <p:ext uri="{BB962C8B-B14F-4D97-AF65-F5344CB8AC3E}">
        <p14:creationId xmlns:p14="http://schemas.microsoft.com/office/powerpoint/2010/main" val="17030498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Appeals</a:t>
            </a:r>
            <a:endParaRPr lang="en-US" dirty="0"/>
          </a:p>
        </p:txBody>
      </p:sp>
      <p:sp>
        <p:nvSpPr>
          <p:cNvPr id="3" name="Content Placeholder 2"/>
          <p:cNvSpPr>
            <a:spLocks noGrp="1"/>
          </p:cNvSpPr>
          <p:nvPr>
            <p:ph idx="4294967295"/>
          </p:nvPr>
        </p:nvSpPr>
        <p:spPr>
          <a:xfrm>
            <a:off x="0" y="1308847"/>
            <a:ext cx="11131550" cy="4814047"/>
          </a:xfrm>
          <a:solidFill>
            <a:srgbClr val="F3F9FF"/>
          </a:solidFill>
        </p:spPr>
        <p:txBody>
          <a:bodyPr lIns="274320" tIns="182880" rIns="274320" bIns="182880" anchor="ctr">
            <a:noAutofit/>
          </a:bodyPr>
          <a:lstStyle/>
          <a:p>
            <a:pPr>
              <a:lnSpc>
                <a:spcPct val="120000"/>
              </a:lnSpc>
              <a:spcBef>
                <a:spcPts val="0"/>
              </a:spcBef>
            </a:pPr>
            <a:r>
              <a:rPr lang="en-US" sz="1600" dirty="0"/>
              <a:t>Current hot topic in Appeals: </a:t>
            </a:r>
            <a:r>
              <a:rPr lang="en-US" sz="1600" dirty="0" smtClean="0"/>
              <a:t>S</a:t>
            </a:r>
            <a:r>
              <a:rPr lang="en-US" sz="1600" dirty="0"/>
              <a:t>42 C.F.R. § 405.1873 dated 11/13/2015</a:t>
            </a:r>
          </a:p>
          <a:p>
            <a:pPr lvl="1">
              <a:lnSpc>
                <a:spcPct val="120000"/>
              </a:lnSpc>
              <a:spcBef>
                <a:spcPts val="0"/>
              </a:spcBef>
            </a:pPr>
            <a:r>
              <a:rPr lang="en-US" sz="1600" dirty="0" smtClean="0"/>
              <a:t>Effective </a:t>
            </a:r>
            <a:r>
              <a:rPr lang="en-US" sz="1600" dirty="0"/>
              <a:t>for cost reports beginning on or after 1/1/2016, in order to document dissatisfaction with a final determination, the Provider must document its dissatisfaction through a substantive claim on the cost report associated with the </a:t>
            </a:r>
            <a:r>
              <a:rPr lang="en-US" sz="1600" dirty="0" smtClean="0"/>
              <a:t>appeal.</a:t>
            </a:r>
          </a:p>
          <a:p>
            <a:pPr lvl="1">
              <a:lnSpc>
                <a:spcPct val="120000"/>
              </a:lnSpc>
              <a:spcBef>
                <a:spcPts val="0"/>
              </a:spcBef>
            </a:pPr>
            <a:r>
              <a:rPr lang="en-US" sz="1600" dirty="0" smtClean="0"/>
              <a:t>A </a:t>
            </a:r>
            <a:r>
              <a:rPr lang="en-US" sz="1600" dirty="0"/>
              <a:t>substantive claim is similar to a protested item, in that the Provider must claim an estimated reimbursement amount related to an issue that the MAC has no authority to grant relief (i.e. SSI%, Part C, IPPS Standard Discharges, Outliers, ATRA, etc.), in order to show its dissatisfaction related to that particular </a:t>
            </a:r>
            <a:r>
              <a:rPr lang="en-US" sz="1600" dirty="0" smtClean="0"/>
              <a:t>issue.</a:t>
            </a:r>
          </a:p>
          <a:p>
            <a:pPr lvl="1">
              <a:lnSpc>
                <a:spcPct val="120000"/>
              </a:lnSpc>
              <a:spcBef>
                <a:spcPts val="0"/>
              </a:spcBef>
            </a:pPr>
            <a:r>
              <a:rPr lang="en-US" sz="1600" dirty="0" smtClean="0"/>
              <a:t>For </a:t>
            </a:r>
            <a:r>
              <a:rPr lang="en-US" sz="1600" dirty="0"/>
              <a:t>Provider’s it is important to note the requirements of 42 C.F.R. § 413.24(j) in order to properly self-disallow a specific item.  </a:t>
            </a:r>
            <a:endParaRPr lang="en-US" sz="1600" dirty="0" smtClean="0"/>
          </a:p>
          <a:p>
            <a:pPr lvl="2">
              <a:lnSpc>
                <a:spcPct val="120000"/>
              </a:lnSpc>
              <a:spcBef>
                <a:spcPts val="0"/>
              </a:spcBef>
            </a:pPr>
            <a:r>
              <a:rPr lang="en-US" sz="1400" dirty="0" smtClean="0"/>
              <a:t>The provider must include an estimated reimbursement amount for each specific self-disallowed item in the protested amount(s) on the provider’s cost report.</a:t>
            </a:r>
          </a:p>
          <a:p>
            <a:pPr lvl="2">
              <a:lnSpc>
                <a:spcPct val="120000"/>
              </a:lnSpc>
              <a:spcBef>
                <a:spcPts val="0"/>
              </a:spcBef>
            </a:pPr>
            <a:r>
              <a:rPr lang="en-US" sz="1400" dirty="0" smtClean="0"/>
              <a:t>The Provider must provide a separate explanation explaining why the provider self-disallowed each item. </a:t>
            </a:r>
          </a:p>
          <a:p>
            <a:pPr lvl="2">
              <a:lnSpc>
                <a:spcPct val="120000"/>
              </a:lnSpc>
              <a:spcBef>
                <a:spcPts val="0"/>
              </a:spcBef>
            </a:pPr>
            <a:r>
              <a:rPr lang="en-US" sz="1400" dirty="0" smtClean="0"/>
              <a:t>The Provider must include an explanation of how the estimated reimbursement amount for each of the item(s) self-disallowed was calculated</a:t>
            </a:r>
            <a:r>
              <a:rPr lang="en-US" sz="1600" dirty="0" smtClean="0"/>
              <a:t>.</a:t>
            </a:r>
          </a:p>
          <a:p>
            <a:pPr lvl="1">
              <a:lnSpc>
                <a:spcPct val="120000"/>
              </a:lnSpc>
              <a:spcBef>
                <a:spcPts val="0"/>
              </a:spcBef>
            </a:pPr>
            <a:r>
              <a:rPr lang="en-US" sz="1600" dirty="0" smtClean="0"/>
              <a:t>It is also important to note that the appropriate claim for a specific item must be determined by reference to the Provider’s most recently submitted and accepted cost report</a:t>
            </a:r>
            <a:r>
              <a:rPr lang="en-US" sz="1200" dirty="0" smtClean="0"/>
              <a:t>.</a:t>
            </a:r>
            <a:endParaRPr lang="en-US" sz="1200" dirty="0"/>
          </a:p>
        </p:txBody>
      </p:sp>
    </p:spTree>
    <p:extLst>
      <p:ext uri="{BB962C8B-B14F-4D97-AF65-F5344CB8AC3E}">
        <p14:creationId xmlns:p14="http://schemas.microsoft.com/office/powerpoint/2010/main" val="35314085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7370ADE1-3016-C741-BB12-D86F3C3693D9}"/>
              </a:ext>
            </a:extLst>
          </p:cNvPr>
          <p:cNvSpPr txBox="1">
            <a:spLocks/>
          </p:cNvSpPr>
          <p:nvPr/>
        </p:nvSpPr>
        <p:spPr>
          <a:xfrm>
            <a:off x="872490" y="4547138"/>
            <a:ext cx="10336616" cy="1405889"/>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i="0" u="none" strike="noStrike" kern="1200" cap="none" spc="0" normalizeH="0" baseline="0" noProof="0" dirty="0">
                <a:ln>
                  <a:noFill/>
                </a:ln>
                <a:solidFill>
                  <a:srgbClr val="FDFAFF"/>
                </a:solidFill>
                <a:effectLst/>
                <a:uLnTx/>
                <a:uFillTx/>
                <a:latin typeface="Volte" panose="00000500000000000000" pitchFamily="50" charset="0"/>
              </a:rPr>
              <a:t>Provider Based Mid Builds and</a:t>
            </a:r>
            <a:r>
              <a:rPr kumimoji="0" lang="en-US" sz="5400" i="0" u="none" strike="noStrike" kern="1200" cap="none" spc="0" normalizeH="0" noProof="0" dirty="0">
                <a:ln>
                  <a:noFill/>
                </a:ln>
                <a:solidFill>
                  <a:srgbClr val="FDFAFF"/>
                </a:solidFill>
                <a:effectLst/>
                <a:uLnTx/>
                <a:uFillTx/>
                <a:latin typeface="Volte" panose="00000500000000000000" pitchFamily="50" charset="0"/>
              </a:rPr>
              <a:t> </a:t>
            </a:r>
            <a:r>
              <a:rPr kumimoji="0" lang="en-US" sz="5400" i="0" u="none" strike="noStrike" kern="1200" cap="none" spc="0" normalizeH="0" baseline="0" noProof="0" dirty="0">
                <a:ln>
                  <a:noFill/>
                </a:ln>
                <a:solidFill>
                  <a:srgbClr val="FDFAFF"/>
                </a:solidFill>
                <a:effectLst/>
                <a:uLnTx/>
                <a:uFillTx/>
                <a:latin typeface="Volte" panose="00000500000000000000" pitchFamily="50" charset="0"/>
              </a:rPr>
              <a:t>Practice Facility Locations</a:t>
            </a:r>
          </a:p>
        </p:txBody>
      </p:sp>
    </p:spTree>
    <p:extLst>
      <p:ext uri="{BB962C8B-B14F-4D97-AF65-F5344CB8AC3E}">
        <p14:creationId xmlns:p14="http://schemas.microsoft.com/office/powerpoint/2010/main" val="10770321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Provider-Based Mid-Build Activities/Practice Locations</a:t>
            </a:r>
          </a:p>
        </p:txBody>
      </p:sp>
      <p:sp>
        <p:nvSpPr>
          <p:cNvPr id="3" name="Text Placeholder 2"/>
          <p:cNvSpPr>
            <a:spLocks noGrp="1"/>
          </p:cNvSpPr>
          <p:nvPr>
            <p:ph type="body" sz="quarter" idx="4294967295"/>
          </p:nvPr>
        </p:nvSpPr>
        <p:spPr>
          <a:xfrm>
            <a:off x="0" y="1793875"/>
            <a:ext cx="11125200" cy="3763963"/>
          </a:xfrm>
          <a:solidFill>
            <a:srgbClr val="F3F9FF"/>
          </a:solidFill>
        </p:spPr>
        <p:txBody>
          <a:bodyPr lIns="274320" tIns="182880" rIns="274320" bIns="182880" anchor="ctr">
            <a:noAutofit/>
          </a:bodyPr>
          <a:lstStyle/>
          <a:p>
            <a:pPr marL="329495" indent="-302575">
              <a:lnSpc>
                <a:spcPct val="100000"/>
              </a:lnSpc>
            </a:pPr>
            <a:r>
              <a:rPr lang="en-US" sz="1800" dirty="0" smtClean="0"/>
              <a:t>25 </a:t>
            </a:r>
            <a:r>
              <a:rPr lang="en-US" sz="1800" dirty="0"/>
              <a:t>J6 locations in total – </a:t>
            </a:r>
            <a:r>
              <a:rPr lang="en-US" sz="1800" dirty="0" smtClean="0"/>
              <a:t>20 </a:t>
            </a:r>
            <a:r>
              <a:rPr lang="en-US" sz="1800" dirty="0"/>
              <a:t>approved, </a:t>
            </a:r>
            <a:r>
              <a:rPr lang="en-US" sz="1800" dirty="0" smtClean="0"/>
              <a:t>5 </a:t>
            </a:r>
            <a:r>
              <a:rPr lang="en-US" sz="1800" dirty="0"/>
              <a:t>disapproved</a:t>
            </a:r>
          </a:p>
          <a:p>
            <a:pPr marL="329495" indent="-302575">
              <a:lnSpc>
                <a:spcPct val="100000"/>
              </a:lnSpc>
            </a:pPr>
            <a:r>
              <a:rPr lang="en-US" sz="1800" dirty="0" smtClean="0"/>
              <a:t>11/4/22 </a:t>
            </a:r>
            <a:r>
              <a:rPr lang="en-US" sz="1800" dirty="0"/>
              <a:t>due date for providers to submit overpayments (240 days from CSA mid-build determination letters dated </a:t>
            </a:r>
            <a:r>
              <a:rPr lang="en-US" sz="1800" dirty="0" smtClean="0"/>
              <a:t>3/9/22)</a:t>
            </a:r>
            <a:endParaRPr lang="en-US" sz="1800" dirty="0"/>
          </a:p>
          <a:p>
            <a:pPr marL="329495" indent="-302575">
              <a:lnSpc>
                <a:spcPct val="100000"/>
              </a:lnSpc>
            </a:pPr>
            <a:r>
              <a:rPr lang="en-US" sz="1800" dirty="0"/>
              <a:t>NGS sent follow up letters </a:t>
            </a:r>
            <a:r>
              <a:rPr lang="en-US" sz="1800" dirty="0" smtClean="0"/>
              <a:t>to impacted providers</a:t>
            </a:r>
            <a:endParaRPr lang="en-US" sz="1800" dirty="0"/>
          </a:p>
          <a:p>
            <a:pPr marL="329495" indent="-302575">
              <a:lnSpc>
                <a:spcPct val="100000"/>
              </a:lnSpc>
            </a:pPr>
            <a:r>
              <a:rPr lang="en-US" sz="1800" dirty="0" smtClean="0"/>
              <a:t>CMS </a:t>
            </a:r>
            <a:r>
              <a:rPr lang="en-US" sz="1800" dirty="0"/>
              <a:t>issued instructions that will require 2019 “PO” modifier claims </a:t>
            </a:r>
            <a:r>
              <a:rPr lang="en-US" sz="1800" dirty="0" smtClean="0"/>
              <a:t>reprocessing. </a:t>
            </a:r>
            <a:r>
              <a:rPr lang="en-US" sz="1800" dirty="0" smtClean="0"/>
              <a:t>That </a:t>
            </a:r>
            <a:r>
              <a:rPr lang="en-US" sz="1800" dirty="0" smtClean="0"/>
              <a:t>was completed in late 2021 and early 2022.  </a:t>
            </a:r>
            <a:r>
              <a:rPr lang="en-US" sz="1800" dirty="0"/>
              <a:t>These clams were originally paid at the lower rate and then adjusted to the higher rate. Based on the recent instruction they will go back to the lower rate.</a:t>
            </a:r>
          </a:p>
        </p:txBody>
      </p:sp>
    </p:spTree>
    <p:extLst>
      <p:ext uri="{BB962C8B-B14F-4D97-AF65-F5344CB8AC3E}">
        <p14:creationId xmlns:p14="http://schemas.microsoft.com/office/powerpoint/2010/main" val="38162613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7370ADE1-3016-C741-BB12-D86F3C3693D9}"/>
              </a:ext>
            </a:extLst>
          </p:cNvPr>
          <p:cNvSpPr txBox="1">
            <a:spLocks/>
          </p:cNvSpPr>
          <p:nvPr/>
        </p:nvSpPr>
        <p:spPr>
          <a:xfrm>
            <a:off x="872490" y="4368028"/>
            <a:ext cx="10336616" cy="1177289"/>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i="0" u="none" strike="noStrike" kern="1200" cap="none" spc="0" normalizeH="0" baseline="0" noProof="0" dirty="0">
                <a:ln>
                  <a:noFill/>
                </a:ln>
                <a:solidFill>
                  <a:srgbClr val="FDFAFF"/>
                </a:solidFill>
                <a:effectLst/>
                <a:uLnTx/>
                <a:uFillTx/>
                <a:latin typeface="Volte" panose="00000500000000000000" pitchFamily="50" charset="0"/>
              </a:rPr>
              <a:t>Reimbursement Update</a:t>
            </a:r>
          </a:p>
        </p:txBody>
      </p:sp>
    </p:spTree>
    <p:extLst>
      <p:ext uri="{BB962C8B-B14F-4D97-AF65-F5344CB8AC3E}">
        <p14:creationId xmlns:p14="http://schemas.microsoft.com/office/powerpoint/2010/main" val="20190084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622461" y="9254"/>
            <a:ext cx="6569539" cy="5954751"/>
          </a:xfrm>
          <a:solidFill>
            <a:srgbClr val="F3F9FF"/>
          </a:solidFill>
        </p:spPr>
        <p:txBody>
          <a:bodyPr lIns="274320" tIns="182880" rIns="274320" bIns="182880" anchor="ctr">
            <a:noAutofit/>
          </a:bodyPr>
          <a:lstStyle/>
          <a:p>
            <a:pPr marL="369820" indent="-342900">
              <a:lnSpc>
                <a:spcPct val="100000"/>
              </a:lnSpc>
            </a:pPr>
            <a:r>
              <a:rPr lang="en-US" sz="2000" dirty="0" smtClean="0"/>
              <a:t>For the 10/1/22 updates MDH status and Hospital Low Volume payments were reset. (For MDH they went back to acute care Hospital status.)</a:t>
            </a:r>
          </a:p>
          <a:p>
            <a:pPr marL="369820" indent="-342900">
              <a:lnSpc>
                <a:spcPct val="100000"/>
              </a:lnSpc>
            </a:pPr>
            <a:r>
              <a:rPr lang="en-US" sz="2000" dirty="0" smtClean="0"/>
              <a:t>Continuing Appropriations and Ukraine Supplemental Appropriation Act, 2023 extends these provisions through December 16, 2022.</a:t>
            </a:r>
          </a:p>
          <a:p>
            <a:pPr marL="369820" indent="-342900">
              <a:lnSpc>
                <a:spcPct val="100000"/>
              </a:lnSpc>
            </a:pPr>
            <a:r>
              <a:rPr lang="en-US" sz="2000" dirty="0" smtClean="0"/>
              <a:t>MDH will be reinstated within 2 weeks of implementation of the CMS change request.</a:t>
            </a:r>
          </a:p>
          <a:p>
            <a:pPr marL="369820" indent="-342900">
              <a:lnSpc>
                <a:spcPct val="100000"/>
              </a:lnSpc>
            </a:pPr>
            <a:r>
              <a:rPr lang="en-US" sz="2000" dirty="0" smtClean="0"/>
              <a:t>Low Volume within 2 weeks of receiving the hospitals notification for discharges on or after October 1, 2022.</a:t>
            </a:r>
          </a:p>
          <a:p>
            <a:pPr marL="369820" indent="-342900">
              <a:lnSpc>
                <a:spcPct val="100000"/>
              </a:lnSpc>
            </a:pPr>
            <a:endParaRPr lang="en-US" sz="2000" dirty="0" smtClean="0"/>
          </a:p>
          <a:p>
            <a:pPr marL="369820" indent="-342900">
              <a:lnSpc>
                <a:spcPct val="100000"/>
              </a:lnSpc>
            </a:pPr>
            <a:endParaRPr lang="en-US" sz="2000" dirty="0" smtClean="0"/>
          </a:p>
          <a:p>
            <a:pPr marL="369820" indent="-342900">
              <a:lnSpc>
                <a:spcPct val="100000"/>
              </a:lnSpc>
            </a:pPr>
            <a:endParaRPr lang="en-US" sz="2000" dirty="0"/>
          </a:p>
        </p:txBody>
      </p:sp>
      <p:sp>
        <p:nvSpPr>
          <p:cNvPr id="2" name="Title 1"/>
          <p:cNvSpPr>
            <a:spLocks noGrp="1"/>
          </p:cNvSpPr>
          <p:nvPr>
            <p:ph type="title" idx="4294967295"/>
          </p:nvPr>
        </p:nvSpPr>
        <p:spPr>
          <a:xfrm>
            <a:off x="982663" y="517525"/>
            <a:ext cx="11209337" cy="484188"/>
          </a:xfrm>
        </p:spPr>
        <p:txBody>
          <a:bodyPr>
            <a:noAutofit/>
          </a:bodyPr>
          <a:lstStyle/>
          <a:p>
            <a:r>
              <a:rPr lang="en-US" dirty="0">
                <a:solidFill>
                  <a:schemeClr val="bg1"/>
                </a:solidFill>
              </a:rPr>
              <a:t>Reimbursement</a:t>
            </a:r>
            <a:br>
              <a:rPr lang="en-US" dirty="0">
                <a:solidFill>
                  <a:schemeClr val="bg1"/>
                </a:solidFill>
              </a:rPr>
            </a:br>
            <a:r>
              <a:rPr lang="en-US" dirty="0">
                <a:solidFill>
                  <a:schemeClr val="bg1"/>
                </a:solidFill>
              </a:rPr>
              <a:t>Update</a:t>
            </a:r>
          </a:p>
        </p:txBody>
      </p:sp>
    </p:spTree>
    <p:extLst>
      <p:ext uri="{BB962C8B-B14F-4D97-AF65-F5344CB8AC3E}">
        <p14:creationId xmlns:p14="http://schemas.microsoft.com/office/powerpoint/2010/main" val="30534917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7370ADE1-3016-C741-BB12-D86F3C3693D9}"/>
              </a:ext>
            </a:extLst>
          </p:cNvPr>
          <p:cNvSpPr txBox="1">
            <a:spLocks/>
          </p:cNvSpPr>
          <p:nvPr/>
        </p:nvSpPr>
        <p:spPr>
          <a:xfrm>
            <a:off x="872490" y="4139075"/>
            <a:ext cx="10336616" cy="1600199"/>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i="0" u="none" strike="noStrike" kern="1200" cap="none" spc="0" normalizeH="0" baseline="0" noProof="0" dirty="0">
                <a:ln>
                  <a:noFill/>
                </a:ln>
                <a:solidFill>
                  <a:srgbClr val="FDFAFF"/>
                </a:solidFill>
                <a:effectLst/>
                <a:uLnTx/>
                <a:uFillTx/>
                <a:latin typeface="Volte" panose="00000500000000000000" pitchFamily="50" charset="0"/>
              </a:rPr>
              <a:t>Miscellaneous Contact Information</a:t>
            </a:r>
          </a:p>
        </p:txBody>
      </p:sp>
    </p:spTree>
    <p:extLst>
      <p:ext uri="{BB962C8B-B14F-4D97-AF65-F5344CB8AC3E}">
        <p14:creationId xmlns:p14="http://schemas.microsoft.com/office/powerpoint/2010/main" val="25478293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57DC12-E85B-9246-92A3-D870FE462429}"/>
              </a:ext>
            </a:extLst>
          </p:cNvPr>
          <p:cNvSpPr>
            <a:spLocks noGrp="1"/>
          </p:cNvSpPr>
          <p:nvPr>
            <p:ph type="title"/>
          </p:nvPr>
        </p:nvSpPr>
        <p:spPr/>
        <p:txBody>
          <a:bodyPr>
            <a:normAutofit fontScale="90000"/>
          </a:bodyPr>
          <a:lstStyle/>
          <a:p>
            <a:r>
              <a:rPr lang="en-US" dirty="0"/>
              <a:t>Standard Mailboxes and Contact Info</a:t>
            </a:r>
          </a:p>
        </p:txBody>
      </p:sp>
      <p:sp>
        <p:nvSpPr>
          <p:cNvPr id="4" name="Slide Number Placeholder 3">
            <a:extLst>
              <a:ext uri="{FF2B5EF4-FFF2-40B4-BE49-F238E27FC236}">
                <a16:creationId xmlns:a16="http://schemas.microsoft.com/office/drawing/2014/main" id="{B2C53B4C-E0D4-394D-9D08-C07653CEF15B}"/>
              </a:ext>
            </a:extLst>
          </p:cNvPr>
          <p:cNvSpPr>
            <a:spLocks noGrp="1"/>
          </p:cNvSpPr>
          <p:nvPr>
            <p:ph type="sldNum" sz="quarter" idx="12"/>
          </p:nvPr>
        </p:nvSpPr>
        <p:spPr/>
        <p:txBody>
          <a:bodyPr/>
          <a:lstStyle/>
          <a:p>
            <a:fld id="{BA701EBD-7E88-4042-A5D8-95B6F7B94F2A}" type="slidenum">
              <a:rPr lang="en-US" smtClean="0"/>
              <a:pPr/>
              <a:t>49</a:t>
            </a:fld>
            <a:endParaRPr lang="en-US" dirty="0"/>
          </a:p>
        </p:txBody>
      </p:sp>
      <p:sp>
        <p:nvSpPr>
          <p:cNvPr id="2" name="Text Placeholder 1">
            <a:extLst>
              <a:ext uri="{FF2B5EF4-FFF2-40B4-BE49-F238E27FC236}">
                <a16:creationId xmlns:a16="http://schemas.microsoft.com/office/drawing/2014/main" id="{F4ED0944-D9C2-CE43-A089-39C1CE1FDD4A}"/>
              </a:ext>
            </a:extLst>
          </p:cNvPr>
          <p:cNvSpPr>
            <a:spLocks noGrp="1"/>
          </p:cNvSpPr>
          <p:nvPr>
            <p:ph type="body" sz="quarter" idx="4294967295"/>
          </p:nvPr>
        </p:nvSpPr>
        <p:spPr>
          <a:xfrm>
            <a:off x="4756150" y="1790700"/>
            <a:ext cx="7435850" cy="4022725"/>
          </a:xfrm>
          <a:solidFill>
            <a:schemeClr val="bg1"/>
          </a:solidFill>
          <a:effectLst>
            <a:outerShdw blurRad="88900" dist="38100" dir="2700000" algn="tl" rotWithShape="0">
              <a:prstClr val="black">
                <a:alpha val="10000"/>
              </a:prstClr>
            </a:outerShdw>
          </a:effectLst>
        </p:spPr>
        <p:txBody>
          <a:bodyPr wrap="square" lIns="365760" tIns="274320" rIns="274320" bIns="274320" anchor="ctr">
            <a:noAutofit/>
          </a:bodyPr>
          <a:lstStyle/>
          <a:p>
            <a:pPr lvl="0">
              <a:spcBef>
                <a:spcPts val="1600"/>
              </a:spcBef>
              <a:buClr>
                <a:prstClr val="white"/>
              </a:buClr>
              <a:buNone/>
            </a:pPr>
            <a:r>
              <a:rPr lang="en-US" sz="1400" b="1" spc="100" dirty="0">
                <a:solidFill>
                  <a:schemeClr val="bg2">
                    <a:lumMod val="10000"/>
                  </a:schemeClr>
                </a:solidFill>
              </a:rPr>
              <a:t>STANDARD EMAIL BOXES FOR JK MEDICARE PART A  AUDIT &amp; REIMBURSEMENT:</a:t>
            </a:r>
          </a:p>
          <a:p>
            <a:pPr lvl="0">
              <a:spcBef>
                <a:spcPts val="1600"/>
              </a:spcBef>
            </a:pPr>
            <a:r>
              <a:rPr lang="en-US" sz="1600" b="1" dirty="0">
                <a:solidFill>
                  <a:schemeClr val="bg2">
                    <a:lumMod val="10000"/>
                  </a:schemeClr>
                </a:solidFill>
              </a:rPr>
              <a:t>Cost Report Filing: </a:t>
            </a:r>
            <a:r>
              <a:rPr lang="en-US" sz="1600" dirty="0">
                <a:solidFill>
                  <a:srgbClr val="165CC3"/>
                </a:solidFill>
              </a:rPr>
              <a:t>J6_Cost_Report_Filing@anthem.com</a:t>
            </a:r>
          </a:p>
          <a:p>
            <a:pPr>
              <a:spcBef>
                <a:spcPts val="1600"/>
              </a:spcBef>
            </a:pPr>
            <a:r>
              <a:rPr lang="en-US" sz="1600" b="1" dirty="0">
                <a:solidFill>
                  <a:schemeClr val="bg2">
                    <a:lumMod val="10000"/>
                  </a:schemeClr>
                </a:solidFill>
              </a:rPr>
              <a:t>Cost Report </a:t>
            </a:r>
            <a:r>
              <a:rPr lang="en-US" sz="1600" b="1" dirty="0" err="1">
                <a:solidFill>
                  <a:schemeClr val="bg2">
                    <a:lumMod val="10000"/>
                  </a:schemeClr>
                </a:solidFill>
              </a:rPr>
              <a:t>Reopenings</a:t>
            </a:r>
            <a:r>
              <a:rPr lang="en-US" sz="1600" b="1" dirty="0">
                <a:solidFill>
                  <a:schemeClr val="bg2">
                    <a:lumMod val="10000"/>
                  </a:schemeClr>
                </a:solidFill>
              </a:rPr>
              <a:t>: </a:t>
            </a:r>
            <a:r>
              <a:rPr lang="en-US" sz="1600" dirty="0" err="1">
                <a:solidFill>
                  <a:srgbClr val="165CC3"/>
                </a:solidFill>
              </a:rPr>
              <a:t>cost.report.reopenings@anthem.com</a:t>
            </a:r>
            <a:endParaRPr lang="en-US" sz="1600" dirty="0">
              <a:solidFill>
                <a:srgbClr val="165CC3"/>
              </a:solidFill>
            </a:endParaRPr>
          </a:p>
          <a:p>
            <a:pPr>
              <a:spcBef>
                <a:spcPts val="1600"/>
              </a:spcBef>
            </a:pPr>
            <a:r>
              <a:rPr lang="en-US" sz="1600" b="1" dirty="0">
                <a:solidFill>
                  <a:schemeClr val="bg2">
                    <a:lumMod val="10000"/>
                  </a:schemeClr>
                </a:solidFill>
              </a:rPr>
              <a:t>Cost Report Appeals: </a:t>
            </a:r>
            <a:r>
              <a:rPr lang="en-US" sz="1600" dirty="0">
                <a:solidFill>
                  <a:srgbClr val="165CC3"/>
                </a:solidFill>
              </a:rPr>
              <a:t>NGSCostReportAppeal2@anthem.com</a:t>
            </a:r>
          </a:p>
          <a:p>
            <a:pPr>
              <a:spcBef>
                <a:spcPts val="1600"/>
              </a:spcBef>
            </a:pPr>
            <a:r>
              <a:rPr lang="en-US" sz="1600" b="1" dirty="0">
                <a:solidFill>
                  <a:schemeClr val="bg2">
                    <a:lumMod val="10000"/>
                  </a:schemeClr>
                </a:solidFill>
              </a:rPr>
              <a:t>Provider Based Determinations: </a:t>
            </a:r>
            <a:r>
              <a:rPr lang="en-US" sz="1600" dirty="0" err="1">
                <a:solidFill>
                  <a:srgbClr val="165CC3"/>
                </a:solidFill>
              </a:rPr>
              <a:t>ngsprovbaseddeterminations@anthem.com</a:t>
            </a:r>
            <a:endParaRPr lang="en-US" sz="1600" dirty="0">
              <a:solidFill>
                <a:srgbClr val="165CC3"/>
              </a:solidFill>
            </a:endParaRPr>
          </a:p>
          <a:p>
            <a:pPr>
              <a:spcBef>
                <a:spcPts val="1600"/>
              </a:spcBef>
            </a:pPr>
            <a:r>
              <a:rPr lang="en-US" sz="1600" b="1" dirty="0">
                <a:solidFill>
                  <a:schemeClr val="bg2">
                    <a:lumMod val="10000"/>
                  </a:schemeClr>
                </a:solidFill>
              </a:rPr>
              <a:t>PS&amp;R: </a:t>
            </a:r>
            <a:r>
              <a:rPr lang="en-US" sz="1600" dirty="0" err="1">
                <a:solidFill>
                  <a:srgbClr val="165CC3"/>
                </a:solidFill>
              </a:rPr>
              <a:t>PSR@Anthem.com</a:t>
            </a:r>
            <a:endParaRPr lang="en-US" sz="1600" dirty="0">
              <a:solidFill>
                <a:srgbClr val="165CC3"/>
              </a:solidFill>
            </a:endParaRPr>
          </a:p>
          <a:p>
            <a:pPr>
              <a:spcBef>
                <a:spcPts val="1600"/>
              </a:spcBef>
            </a:pPr>
            <a:r>
              <a:rPr lang="en-US" sz="1600" b="1" dirty="0">
                <a:solidFill>
                  <a:schemeClr val="bg2">
                    <a:lumMod val="10000"/>
                  </a:schemeClr>
                </a:solidFill>
              </a:rPr>
              <a:t>Hospice Caps: </a:t>
            </a:r>
            <a:r>
              <a:rPr lang="en-US" sz="1600" dirty="0" err="1">
                <a:solidFill>
                  <a:srgbClr val="165CC3"/>
                </a:solidFill>
              </a:rPr>
              <a:t>selfreportedhospicecap@anthem.com</a:t>
            </a:r>
            <a:endParaRPr lang="en-US" sz="1600" dirty="0">
              <a:solidFill>
                <a:srgbClr val="165CC3"/>
              </a:solidFill>
            </a:endParaRPr>
          </a:p>
          <a:p>
            <a:pPr>
              <a:spcBef>
                <a:spcPts val="1600"/>
              </a:spcBef>
            </a:pPr>
            <a:r>
              <a:rPr lang="en-US" sz="1600" b="1" dirty="0">
                <a:solidFill>
                  <a:schemeClr val="bg2">
                    <a:lumMod val="10000"/>
                  </a:schemeClr>
                </a:solidFill>
              </a:rPr>
              <a:t>Audit Inquiries: </a:t>
            </a:r>
            <a:r>
              <a:rPr lang="en-US" sz="1600" dirty="0">
                <a:solidFill>
                  <a:srgbClr val="165CC3"/>
                </a:solidFill>
              </a:rPr>
              <a:t>J6leads@anthem.com</a:t>
            </a:r>
          </a:p>
        </p:txBody>
      </p:sp>
      <p:sp>
        <p:nvSpPr>
          <p:cNvPr id="5" name="Rectangle 4">
            <a:extLst>
              <a:ext uri="{FF2B5EF4-FFF2-40B4-BE49-F238E27FC236}">
                <a16:creationId xmlns:a16="http://schemas.microsoft.com/office/drawing/2014/main" id="{313142A5-8FF1-944D-9AB9-6A3E88107CED}"/>
              </a:ext>
            </a:extLst>
          </p:cNvPr>
          <p:cNvSpPr/>
          <p:nvPr/>
        </p:nvSpPr>
        <p:spPr>
          <a:xfrm>
            <a:off x="649941" y="1790700"/>
            <a:ext cx="3442406" cy="2460396"/>
          </a:xfrm>
          <a:prstGeom prst="rect">
            <a:avLst/>
          </a:prstGeom>
          <a:solidFill>
            <a:schemeClr val="bg1"/>
          </a:solidFill>
          <a:effectLst>
            <a:outerShdw blurRad="88900" dist="38100" dir="2700000" algn="tl" rotWithShape="0">
              <a:prstClr val="black">
                <a:alpha val="10000"/>
              </a:prstClr>
            </a:outerShdw>
          </a:effectLst>
        </p:spPr>
        <p:txBody>
          <a:bodyPr wrap="square" lIns="365760" tIns="274320" rIns="274320" bIns="274320" anchor="ctr">
            <a:noAutofit/>
          </a:bodyPr>
          <a:lstStyle/>
          <a:p>
            <a:pPr lvl="0">
              <a:buClr>
                <a:prstClr val="white"/>
              </a:buClr>
              <a:buNone/>
            </a:pPr>
            <a:r>
              <a:rPr lang="en-US" sz="1400" b="1" spc="100" dirty="0">
                <a:solidFill>
                  <a:schemeClr val="bg2">
                    <a:lumMod val="10000"/>
                  </a:schemeClr>
                </a:solidFill>
                <a:latin typeface="Volte" panose="00000500000000000000" pitchFamily="50" charset="0"/>
              </a:rPr>
              <a:t>J6 PROVIDER CONTACT CENTER:</a:t>
            </a:r>
          </a:p>
          <a:p>
            <a:pPr lvl="0">
              <a:buClr>
                <a:prstClr val="white"/>
              </a:buClr>
              <a:buNone/>
            </a:pPr>
            <a:r>
              <a:rPr lang="en-US" sz="3200" dirty="0">
                <a:solidFill>
                  <a:srgbClr val="165CC3"/>
                </a:solidFill>
                <a:latin typeface="Volte" panose="00000500000000000000" pitchFamily="50" charset="0"/>
              </a:rPr>
              <a:t>1-877-702-0990</a:t>
            </a:r>
          </a:p>
          <a:p>
            <a:pPr lvl="0">
              <a:buClr>
                <a:prstClr val="white"/>
              </a:buClr>
              <a:buNone/>
            </a:pPr>
            <a:endParaRPr lang="en-US" dirty="0">
              <a:solidFill>
                <a:schemeClr val="bg2">
                  <a:lumMod val="10000"/>
                </a:schemeClr>
              </a:solidFill>
              <a:latin typeface="Volte" panose="00000500000000000000" pitchFamily="50" charset="0"/>
            </a:endParaRPr>
          </a:p>
          <a:p>
            <a:pPr lvl="0">
              <a:buClr>
                <a:prstClr val="white"/>
              </a:buClr>
              <a:buNone/>
            </a:pPr>
            <a:r>
              <a:rPr lang="en-US" sz="1400" b="1" spc="100" dirty="0">
                <a:solidFill>
                  <a:schemeClr val="bg2">
                    <a:lumMod val="10000"/>
                  </a:schemeClr>
                </a:solidFill>
                <a:latin typeface="Volte" panose="00000500000000000000" pitchFamily="50" charset="0"/>
              </a:rPr>
              <a:t>OTHER CONTACT INFORMATION ON OUR WEBSITE: </a:t>
            </a:r>
          </a:p>
          <a:p>
            <a:pPr lvl="0">
              <a:buClr>
                <a:prstClr val="white"/>
              </a:buClr>
              <a:buNone/>
            </a:pPr>
            <a:r>
              <a:rPr lang="en-US" sz="2000" dirty="0" err="1">
                <a:solidFill>
                  <a:srgbClr val="165CC3"/>
                </a:solidFill>
                <a:latin typeface="Volte" panose="00000500000000000000" pitchFamily="50" charset="0"/>
              </a:rPr>
              <a:t>www.ngsmedicare.com</a:t>
            </a:r>
            <a:endParaRPr lang="en-US" sz="2000" dirty="0">
              <a:solidFill>
                <a:srgbClr val="165CC3"/>
              </a:solidFill>
              <a:latin typeface="Volte" panose="00000500000000000000" pitchFamily="50" charset="0"/>
            </a:endParaRPr>
          </a:p>
        </p:txBody>
      </p:sp>
    </p:spTree>
    <p:extLst>
      <p:ext uri="{BB962C8B-B14F-4D97-AF65-F5344CB8AC3E}">
        <p14:creationId xmlns:p14="http://schemas.microsoft.com/office/powerpoint/2010/main" val="1494116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49169DE-1362-F148-B61E-57A8244F6F6D}"/>
              </a:ext>
            </a:extLst>
          </p:cNvPr>
          <p:cNvSpPr/>
          <p:nvPr/>
        </p:nvSpPr>
        <p:spPr>
          <a:xfrm>
            <a:off x="0" y="0"/>
            <a:ext cx="4784271" cy="6858000"/>
          </a:xfrm>
          <a:prstGeom prst="rect">
            <a:avLst/>
          </a:prstGeom>
          <a:solidFill>
            <a:srgbClr val="E0E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B5325D-901F-2349-B78D-07263AC186D7}"/>
              </a:ext>
            </a:extLst>
          </p:cNvPr>
          <p:cNvSpPr>
            <a:spLocks noGrp="1"/>
          </p:cNvSpPr>
          <p:nvPr>
            <p:ph type="title"/>
          </p:nvPr>
        </p:nvSpPr>
        <p:spPr>
          <a:xfrm>
            <a:off x="495300" y="1730829"/>
            <a:ext cx="4046764" cy="2448182"/>
          </a:xfrm>
        </p:spPr>
        <p:txBody>
          <a:bodyPr anchor="t"/>
          <a:lstStyle/>
          <a:p>
            <a:pPr>
              <a:lnSpc>
                <a:spcPct val="100000"/>
              </a:lnSpc>
            </a:pPr>
            <a:r>
              <a:rPr lang="en-US" sz="4000" dirty="0"/>
              <a:t>Supporting Documentation Requirements</a:t>
            </a:r>
            <a:endParaRPr lang="en-US" sz="4000" b="0" dirty="0">
              <a:latin typeface="Volte Medium" pitchFamily="2" charset="77"/>
            </a:endParaRPr>
          </a:p>
        </p:txBody>
      </p:sp>
      <p:sp>
        <p:nvSpPr>
          <p:cNvPr id="4" name="Slide Number Placeholder 4">
            <a:extLst>
              <a:ext uri="{FF2B5EF4-FFF2-40B4-BE49-F238E27FC236}">
                <a16:creationId xmlns:a16="http://schemas.microsoft.com/office/drawing/2014/main" id="{6E9B70DA-1D4A-414A-A11D-260C8E2A7502}"/>
              </a:ext>
            </a:extLst>
          </p:cNvPr>
          <p:cNvSpPr>
            <a:spLocks noGrp="1"/>
          </p:cNvSpPr>
          <p:nvPr>
            <p:ph type="sldNum" sz="quarter" idx="12"/>
          </p:nvPr>
        </p:nvSpPr>
        <p:spPr/>
        <p:txBody>
          <a:bodyPr rIns="0"/>
          <a:lstStyle>
            <a:lvl1pPr>
              <a:defRPr sz="1000" b="0" i="0">
                <a:solidFill>
                  <a:schemeClr val="bg1">
                    <a:lumMod val="65000"/>
                  </a:schemeClr>
                </a:solidFill>
                <a:latin typeface="Quatro Slab" panose="02000503030000020004" pitchFamily="2" charset="77"/>
                <a:ea typeface="Open Sans" panose="020B0606030504020204" pitchFamily="34" charset="0"/>
                <a:cs typeface="Open Sans" panose="020B0606030504020204" pitchFamily="34" charset="0"/>
              </a:defRPr>
            </a:lvl1pPr>
          </a:lstStyle>
          <a:p>
            <a:fld id="{8970398B-0C9A-4509-BC8E-61E65A7DB617}" type="slidenum">
              <a:rPr lang="en-US" smtClean="0"/>
              <a:pPr/>
              <a:t>5</a:t>
            </a:fld>
            <a:endParaRPr lang="en-US" dirty="0"/>
          </a:p>
        </p:txBody>
      </p:sp>
      <p:sp>
        <p:nvSpPr>
          <p:cNvPr id="15" name="Text Placeholder 2">
            <a:extLst>
              <a:ext uri="{FF2B5EF4-FFF2-40B4-BE49-F238E27FC236}">
                <a16:creationId xmlns:a16="http://schemas.microsoft.com/office/drawing/2014/main" id="{7F1BE203-8C3C-1A4B-8257-638F475CB5CB}"/>
              </a:ext>
            </a:extLst>
          </p:cNvPr>
          <p:cNvSpPr txBox="1">
            <a:spLocks/>
          </p:cNvSpPr>
          <p:nvPr/>
        </p:nvSpPr>
        <p:spPr>
          <a:xfrm>
            <a:off x="5184320" y="849086"/>
            <a:ext cx="6509839" cy="4965465"/>
          </a:xfrm>
          <a:prstGeom prst="rect">
            <a:avLst/>
          </a:prstGeom>
          <a:noFill/>
        </p:spPr>
        <p:txBody>
          <a:bodyPr vert="horz" lIns="242047" tIns="45720" rIns="242047"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99010">
              <a:lnSpc>
                <a:spcPct val="100000"/>
              </a:lnSpc>
              <a:buFont typeface="Arial" panose="020B0604020202020204" pitchFamily="34" charset="0"/>
              <a:buNone/>
              <a:defRPr/>
            </a:pPr>
            <a:r>
              <a:rPr lang="en-US" sz="1600" b="1" dirty="0">
                <a:latin typeface="Volte Semibold" pitchFamily="2" charset="77"/>
              </a:rPr>
              <a:t>New supporting documentation requirements:</a:t>
            </a:r>
          </a:p>
          <a:p>
            <a:pPr marL="242060" indent="-242060" defTabSz="899010">
              <a:lnSpc>
                <a:spcPct val="100000"/>
              </a:lnSpc>
              <a:spcBef>
                <a:spcPts val="600"/>
              </a:spcBef>
              <a:defRPr/>
            </a:pPr>
            <a:r>
              <a:rPr lang="en-US" sz="1400" dirty="0">
                <a:latin typeface="Volte" pitchFamily="2" charset="77"/>
              </a:rPr>
              <a:t>FY 2019 IPPS Final Rule (8/17/2018) and MLN Matters SE19015 8/21/2019</a:t>
            </a:r>
          </a:p>
          <a:p>
            <a:pPr marL="242060" indent="-242060" defTabSz="899010">
              <a:lnSpc>
                <a:spcPct val="100000"/>
              </a:lnSpc>
              <a:spcBef>
                <a:spcPts val="600"/>
              </a:spcBef>
              <a:defRPr/>
            </a:pPr>
            <a:r>
              <a:rPr lang="en-US" sz="1400" dirty="0">
                <a:latin typeface="Volte" pitchFamily="2" charset="77"/>
              </a:rPr>
              <a:t>Was implemented 12/31/2020 for cost reports with FYB 10/1/2018 and after</a:t>
            </a:r>
          </a:p>
          <a:p>
            <a:pPr marL="242060" indent="-242060" defTabSz="899010">
              <a:lnSpc>
                <a:spcPct val="100000"/>
              </a:lnSpc>
              <a:spcBef>
                <a:spcPts val="600"/>
              </a:spcBef>
              <a:defRPr/>
            </a:pPr>
            <a:r>
              <a:rPr lang="en-US" sz="1400" dirty="0">
                <a:latin typeface="Volte" pitchFamily="2" charset="77"/>
              </a:rPr>
              <a:t>When provider files cost report we will ensure required supporting documentation is also submitted.  Will reject within 30 days if not received</a:t>
            </a:r>
          </a:p>
          <a:p>
            <a:pPr marL="645493" lvl="1" indent="-242060" defTabSz="899010">
              <a:lnSpc>
                <a:spcPct val="100000"/>
              </a:lnSpc>
              <a:spcBef>
                <a:spcPts val="600"/>
              </a:spcBef>
              <a:defRPr/>
            </a:pPr>
            <a:r>
              <a:rPr lang="en-US" sz="1400" dirty="0">
                <a:latin typeface="Volte" pitchFamily="2" charset="77"/>
              </a:rPr>
              <a:t>IRIS Files</a:t>
            </a:r>
          </a:p>
          <a:p>
            <a:pPr marL="645493" lvl="1" indent="-242060" defTabSz="899010">
              <a:lnSpc>
                <a:spcPct val="100000"/>
              </a:lnSpc>
              <a:spcBef>
                <a:spcPts val="600"/>
              </a:spcBef>
              <a:defRPr/>
            </a:pPr>
            <a:r>
              <a:rPr lang="en-US" sz="1400" dirty="0">
                <a:latin typeface="Volte" pitchFamily="2" charset="77"/>
              </a:rPr>
              <a:t>Bad Debt Listings – amounts correspond to submitted cost report</a:t>
            </a:r>
          </a:p>
          <a:p>
            <a:pPr marL="645493" lvl="1" indent="-242060" defTabSz="899010">
              <a:lnSpc>
                <a:spcPct val="100000"/>
              </a:lnSpc>
              <a:spcBef>
                <a:spcPts val="600"/>
              </a:spcBef>
              <a:defRPr/>
            </a:pPr>
            <a:r>
              <a:rPr lang="en-US" sz="1400" dirty="0">
                <a:latin typeface="Volte" pitchFamily="2" charset="77"/>
              </a:rPr>
              <a:t>DSH Listings supporting number of days – days correspond to submitted cost report</a:t>
            </a:r>
          </a:p>
          <a:p>
            <a:pPr marL="645493" lvl="1" indent="-242060" defTabSz="899010">
              <a:lnSpc>
                <a:spcPct val="100000"/>
              </a:lnSpc>
              <a:spcBef>
                <a:spcPts val="600"/>
              </a:spcBef>
              <a:defRPr/>
            </a:pPr>
            <a:r>
              <a:rPr lang="en-US" sz="1400" dirty="0">
                <a:latin typeface="Volte" pitchFamily="2" charset="77"/>
              </a:rPr>
              <a:t>Charity Care Listings – amounts correspond to submitted cost report</a:t>
            </a:r>
          </a:p>
          <a:p>
            <a:pPr marL="242060" indent="-242060" defTabSz="899010">
              <a:lnSpc>
                <a:spcPct val="100000"/>
              </a:lnSpc>
              <a:spcBef>
                <a:spcPts val="600"/>
              </a:spcBef>
              <a:defRPr/>
            </a:pPr>
            <a:r>
              <a:rPr lang="en-US" sz="1400" b="1" dirty="0">
                <a:latin typeface="Volte Semibold" pitchFamily="2" charset="77"/>
              </a:rPr>
              <a:t>Home Office Cost Reports </a:t>
            </a:r>
            <a:r>
              <a:rPr lang="en-US" sz="1400" dirty="0">
                <a:latin typeface="Volte" pitchFamily="2" charset="77"/>
              </a:rPr>
              <a:t>– we will ensure Home Office cost report was submitted (with NGS or other MAC)</a:t>
            </a:r>
          </a:p>
        </p:txBody>
      </p:sp>
    </p:spTree>
    <p:extLst>
      <p:ext uri="{BB962C8B-B14F-4D97-AF65-F5344CB8AC3E}">
        <p14:creationId xmlns:p14="http://schemas.microsoft.com/office/powerpoint/2010/main" val="32713566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AD7DA4-A3F4-EE45-A018-9C30F63DAE6B}"/>
              </a:ext>
            </a:extLst>
          </p:cNvPr>
          <p:cNvSpPr/>
          <p:nvPr/>
        </p:nvSpPr>
        <p:spPr>
          <a:xfrm>
            <a:off x="0" y="0"/>
            <a:ext cx="12192000" cy="6858000"/>
          </a:xfrm>
          <a:prstGeom prst="rect">
            <a:avLst/>
          </a:prstGeom>
          <a:gradFill flip="none" rotWithShape="1">
            <a:gsLst>
              <a:gs pos="0">
                <a:srgbClr val="084D92">
                  <a:alpha val="90000"/>
                </a:srgbClr>
              </a:gs>
              <a:gs pos="100000">
                <a:srgbClr val="002B50">
                  <a:alpha val="90000"/>
                </a:srgb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E2745AD-E733-4D48-82AA-09C2ABB54F93}"/>
              </a:ext>
            </a:extLst>
          </p:cNvPr>
          <p:cNvSpPr/>
          <p:nvPr/>
        </p:nvSpPr>
        <p:spPr>
          <a:xfrm>
            <a:off x="1081121" y="1010051"/>
            <a:ext cx="4324774"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Open Sans Light" panose="020B0306030504020204" pitchFamily="34" charset="0"/>
                <a:cs typeface="Calibri Light" panose="020F0302020204030204" pitchFamily="34" charset="0"/>
              </a:rPr>
              <a:t>Contact Information</a:t>
            </a:r>
            <a:endPar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8" name="Text Placeholder 2">
            <a:extLst>
              <a:ext uri="{FF2B5EF4-FFF2-40B4-BE49-F238E27FC236}">
                <a16:creationId xmlns:a16="http://schemas.microsoft.com/office/drawing/2014/main" id="{FAE7DFE1-8695-954C-A8D1-CF4B1A255FC6}"/>
              </a:ext>
            </a:extLst>
          </p:cNvPr>
          <p:cNvSpPr txBox="1">
            <a:spLocks/>
          </p:cNvSpPr>
          <p:nvPr/>
        </p:nvSpPr>
        <p:spPr>
          <a:xfrm>
            <a:off x="313766" y="2196353"/>
            <a:ext cx="3818964" cy="36980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680"/>
              </a:lnSpc>
              <a:spcBef>
                <a:spcPts val="0"/>
              </a:spcBef>
              <a:buNone/>
            </a:pPr>
            <a:r>
              <a:rPr lang="en-US" sz="1600" dirty="0">
                <a:solidFill>
                  <a:srgbClr val="00C1F3"/>
                </a:solidFill>
                <a:latin typeface="Volte Medium" pitchFamily="2" charset="77"/>
              </a:rPr>
              <a:t>Director</a:t>
            </a:r>
          </a:p>
          <a:p>
            <a:pPr marL="0" indent="0">
              <a:lnSpc>
                <a:spcPts val="1680"/>
              </a:lnSpc>
              <a:spcBef>
                <a:spcPts val="0"/>
              </a:spcBef>
              <a:buNone/>
            </a:pPr>
            <a:r>
              <a:rPr lang="en-US" sz="1600" dirty="0">
                <a:solidFill>
                  <a:schemeClr val="bg1"/>
                </a:solidFill>
                <a:latin typeface="Volte Medium" pitchFamily="2" charset="77"/>
              </a:rPr>
              <a:t>Gene Nickerson</a:t>
            </a:r>
          </a:p>
          <a:p>
            <a:pPr marL="0" indent="0">
              <a:lnSpc>
                <a:spcPts val="1680"/>
              </a:lnSpc>
              <a:spcBef>
                <a:spcPts val="0"/>
              </a:spcBef>
              <a:buNone/>
            </a:pPr>
            <a:r>
              <a:rPr lang="en-US" sz="1400" dirty="0">
                <a:solidFill>
                  <a:schemeClr val="bg1"/>
                </a:solidFill>
                <a:latin typeface="Volte Medium" pitchFamily="2" charset="77"/>
                <a:hlinkClick r:id="rId2"/>
              </a:rPr>
              <a:t>Gene.Nickerson@elevancehealth.com </a:t>
            </a:r>
            <a:endParaRPr lang="en-US" sz="1400" dirty="0">
              <a:solidFill>
                <a:schemeClr val="bg1"/>
              </a:solidFill>
              <a:latin typeface="Volte Medium" pitchFamily="2" charset="77"/>
            </a:endParaRPr>
          </a:p>
          <a:p>
            <a:pPr marL="0" indent="0">
              <a:lnSpc>
                <a:spcPts val="1680"/>
              </a:lnSpc>
              <a:spcBef>
                <a:spcPts val="0"/>
              </a:spcBef>
              <a:buNone/>
            </a:pPr>
            <a:r>
              <a:rPr lang="en-US" sz="1400" dirty="0">
                <a:solidFill>
                  <a:schemeClr val="bg1"/>
                </a:solidFill>
                <a:latin typeface="Volte Medium" pitchFamily="2" charset="77"/>
              </a:rPr>
              <a:t>207-253-3325</a:t>
            </a:r>
          </a:p>
          <a:p>
            <a:pPr marL="0" indent="0">
              <a:lnSpc>
                <a:spcPts val="1680"/>
              </a:lnSpc>
              <a:spcBef>
                <a:spcPts val="0"/>
              </a:spcBef>
              <a:buNone/>
            </a:pPr>
            <a:endParaRPr lang="en-US" sz="1600" dirty="0">
              <a:solidFill>
                <a:schemeClr val="bg1"/>
              </a:solidFill>
              <a:latin typeface="Volte Medium" pitchFamily="2" charset="77"/>
            </a:endParaRPr>
          </a:p>
          <a:p>
            <a:pPr marL="0" indent="0">
              <a:lnSpc>
                <a:spcPts val="1680"/>
              </a:lnSpc>
              <a:spcBef>
                <a:spcPts val="0"/>
              </a:spcBef>
              <a:buNone/>
            </a:pPr>
            <a:r>
              <a:rPr lang="en-US" sz="1600" dirty="0">
                <a:solidFill>
                  <a:srgbClr val="00C1F3"/>
                </a:solidFill>
                <a:latin typeface="Volte Medium" pitchFamily="2" charset="77"/>
              </a:rPr>
              <a:t>Director I – Reopening responsibility</a:t>
            </a:r>
          </a:p>
          <a:p>
            <a:pPr marL="0" indent="0">
              <a:lnSpc>
                <a:spcPts val="1680"/>
              </a:lnSpc>
              <a:spcBef>
                <a:spcPts val="0"/>
              </a:spcBef>
              <a:buNone/>
            </a:pPr>
            <a:r>
              <a:rPr lang="en-US" sz="1600" dirty="0">
                <a:solidFill>
                  <a:schemeClr val="bg1"/>
                </a:solidFill>
                <a:latin typeface="Volte Medium" pitchFamily="2" charset="77"/>
              </a:rPr>
              <a:t>Kyle Browning</a:t>
            </a:r>
          </a:p>
          <a:p>
            <a:pPr marL="0" indent="0">
              <a:lnSpc>
                <a:spcPts val="1680"/>
              </a:lnSpc>
              <a:spcBef>
                <a:spcPts val="0"/>
              </a:spcBef>
              <a:buNone/>
            </a:pPr>
            <a:r>
              <a:rPr lang="en-US" sz="1400" dirty="0">
                <a:solidFill>
                  <a:schemeClr val="bg1"/>
                </a:solidFill>
                <a:latin typeface="Volte Medium" pitchFamily="2" charset="77"/>
                <a:hlinkClick r:id="rId2"/>
              </a:rPr>
              <a:t>Kyle.Browning@elevancehealth.com</a:t>
            </a:r>
            <a:r>
              <a:rPr lang="en-US" sz="1400" dirty="0">
                <a:solidFill>
                  <a:schemeClr val="bg1"/>
                </a:solidFill>
                <a:latin typeface="Volte Medium" pitchFamily="2" charset="77"/>
              </a:rPr>
              <a:t> </a:t>
            </a:r>
          </a:p>
          <a:p>
            <a:pPr marL="0" indent="0">
              <a:lnSpc>
                <a:spcPts val="1680"/>
              </a:lnSpc>
              <a:spcBef>
                <a:spcPts val="0"/>
              </a:spcBef>
              <a:buNone/>
            </a:pPr>
            <a:r>
              <a:rPr lang="en-US" sz="1400" dirty="0">
                <a:solidFill>
                  <a:schemeClr val="bg1"/>
                </a:solidFill>
                <a:latin typeface="Volte Medium" pitchFamily="2" charset="77"/>
              </a:rPr>
              <a:t>618-731-1655</a:t>
            </a:r>
          </a:p>
          <a:p>
            <a:pPr marL="0" indent="0">
              <a:lnSpc>
                <a:spcPts val="1680"/>
              </a:lnSpc>
              <a:spcBef>
                <a:spcPts val="0"/>
              </a:spcBef>
              <a:buNone/>
            </a:pPr>
            <a:endParaRPr lang="en-US" sz="1600" dirty="0">
              <a:solidFill>
                <a:schemeClr val="bg1"/>
              </a:solidFill>
              <a:latin typeface="Volte Medium" pitchFamily="2" charset="77"/>
            </a:endParaRPr>
          </a:p>
          <a:p>
            <a:pPr marL="0" indent="0">
              <a:lnSpc>
                <a:spcPts val="1680"/>
              </a:lnSpc>
              <a:spcBef>
                <a:spcPts val="0"/>
              </a:spcBef>
              <a:buNone/>
            </a:pPr>
            <a:r>
              <a:rPr lang="en-US" sz="1600" dirty="0">
                <a:solidFill>
                  <a:srgbClr val="00C1F3"/>
                </a:solidFill>
                <a:latin typeface="Volte Medium" pitchFamily="2" charset="77"/>
              </a:rPr>
              <a:t>Reimbursement Manager-Key Personnel</a:t>
            </a:r>
          </a:p>
          <a:p>
            <a:pPr marL="0" indent="0">
              <a:lnSpc>
                <a:spcPts val="1680"/>
              </a:lnSpc>
              <a:spcBef>
                <a:spcPts val="0"/>
              </a:spcBef>
              <a:buNone/>
            </a:pPr>
            <a:r>
              <a:rPr lang="en-US" sz="1600" dirty="0">
                <a:solidFill>
                  <a:schemeClr val="bg1"/>
                </a:solidFill>
                <a:latin typeface="Volte Medium" pitchFamily="2" charset="77"/>
              </a:rPr>
              <a:t>John Stoll</a:t>
            </a:r>
          </a:p>
          <a:p>
            <a:pPr marL="0" indent="0">
              <a:lnSpc>
                <a:spcPts val="1680"/>
              </a:lnSpc>
              <a:spcBef>
                <a:spcPts val="0"/>
              </a:spcBef>
              <a:buNone/>
            </a:pPr>
            <a:r>
              <a:rPr lang="en-US" sz="1400" dirty="0">
                <a:solidFill>
                  <a:schemeClr val="bg1"/>
                </a:solidFill>
                <a:latin typeface="Volte Medium" pitchFamily="2" charset="77"/>
                <a:hlinkClick r:id="rId3"/>
              </a:rPr>
              <a:t>John.Stoll@elevancehealth.com</a:t>
            </a:r>
            <a:r>
              <a:rPr lang="en-US" sz="1400" dirty="0">
                <a:solidFill>
                  <a:schemeClr val="bg1"/>
                </a:solidFill>
                <a:latin typeface="Volte Medium" pitchFamily="2" charset="77"/>
              </a:rPr>
              <a:t> </a:t>
            </a:r>
          </a:p>
          <a:p>
            <a:pPr marL="0" indent="0">
              <a:lnSpc>
                <a:spcPts val="1680"/>
              </a:lnSpc>
              <a:spcBef>
                <a:spcPts val="0"/>
              </a:spcBef>
              <a:buNone/>
            </a:pPr>
            <a:r>
              <a:rPr lang="en-US" sz="1400" dirty="0">
                <a:solidFill>
                  <a:schemeClr val="bg1"/>
                </a:solidFill>
                <a:latin typeface="Volte Medium" pitchFamily="2" charset="77"/>
              </a:rPr>
              <a:t>262-202-6053</a:t>
            </a:r>
          </a:p>
          <a:p>
            <a:pPr marL="0" indent="0">
              <a:lnSpc>
                <a:spcPts val="1680"/>
              </a:lnSpc>
              <a:spcBef>
                <a:spcPts val="0"/>
              </a:spcBef>
              <a:buNone/>
            </a:pPr>
            <a:endParaRPr lang="en-US" sz="1400" dirty="0">
              <a:solidFill>
                <a:schemeClr val="bg1"/>
              </a:solidFill>
              <a:latin typeface="Volte Medium" pitchFamily="2" charset="77"/>
            </a:endParaRPr>
          </a:p>
          <a:p>
            <a:pPr marL="0" indent="0">
              <a:lnSpc>
                <a:spcPts val="1680"/>
              </a:lnSpc>
              <a:spcBef>
                <a:spcPts val="0"/>
              </a:spcBef>
              <a:buNone/>
            </a:pPr>
            <a:r>
              <a:rPr lang="en-US" sz="1600" dirty="0">
                <a:solidFill>
                  <a:srgbClr val="00C1F3"/>
                </a:solidFill>
                <a:latin typeface="Volte Medium" pitchFamily="2" charset="77"/>
              </a:rPr>
              <a:t>Audit Manager</a:t>
            </a:r>
          </a:p>
          <a:p>
            <a:pPr marL="0" indent="0">
              <a:lnSpc>
                <a:spcPts val="1680"/>
              </a:lnSpc>
              <a:spcBef>
                <a:spcPts val="0"/>
              </a:spcBef>
              <a:buNone/>
            </a:pPr>
            <a:r>
              <a:rPr lang="en-US" sz="1600" dirty="0">
                <a:solidFill>
                  <a:schemeClr val="bg1"/>
                </a:solidFill>
                <a:latin typeface="Volte Medium" pitchFamily="2" charset="77"/>
              </a:rPr>
              <a:t>Kevin Glorioso	</a:t>
            </a:r>
          </a:p>
          <a:p>
            <a:pPr marL="0" indent="0">
              <a:lnSpc>
                <a:spcPts val="1680"/>
              </a:lnSpc>
              <a:spcBef>
                <a:spcPts val="0"/>
              </a:spcBef>
              <a:buNone/>
            </a:pPr>
            <a:r>
              <a:rPr lang="en-US" sz="1400" u="sng" dirty="0">
                <a:solidFill>
                  <a:schemeClr val="bg1"/>
                </a:solidFill>
                <a:latin typeface="Volte Medium" pitchFamily="2" charset="77"/>
                <a:hlinkClick r:id="rId4"/>
              </a:rPr>
              <a:t>Kevin.Glorioso@elevancehealth.com</a:t>
            </a:r>
            <a:endParaRPr lang="en-US" sz="1400" dirty="0">
              <a:solidFill>
                <a:schemeClr val="bg1"/>
              </a:solidFill>
              <a:latin typeface="Volte Medium" pitchFamily="2" charset="77"/>
            </a:endParaRPr>
          </a:p>
          <a:p>
            <a:pPr marL="0" indent="0">
              <a:lnSpc>
                <a:spcPts val="1680"/>
              </a:lnSpc>
              <a:spcBef>
                <a:spcPts val="0"/>
              </a:spcBef>
              <a:buNone/>
            </a:pPr>
            <a:r>
              <a:rPr lang="en-US" sz="1400" dirty="0">
                <a:solidFill>
                  <a:schemeClr val="bg1"/>
                </a:solidFill>
                <a:latin typeface="Volte Medium" pitchFamily="2" charset="77"/>
              </a:rPr>
              <a:t>315-442-4046</a:t>
            </a:r>
          </a:p>
        </p:txBody>
      </p:sp>
      <p:sp>
        <p:nvSpPr>
          <p:cNvPr id="9" name="Text Placeholder 2">
            <a:extLst>
              <a:ext uri="{FF2B5EF4-FFF2-40B4-BE49-F238E27FC236}">
                <a16:creationId xmlns:a16="http://schemas.microsoft.com/office/drawing/2014/main" id="{5BBF98FA-8045-6A42-BA18-34E09C868411}"/>
              </a:ext>
            </a:extLst>
          </p:cNvPr>
          <p:cNvSpPr txBox="1">
            <a:spLocks/>
          </p:cNvSpPr>
          <p:nvPr/>
        </p:nvSpPr>
        <p:spPr>
          <a:xfrm>
            <a:off x="8023412" y="2190726"/>
            <a:ext cx="3256953" cy="30544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fontAlgn="auto">
              <a:lnSpc>
                <a:spcPts val="1680"/>
              </a:lnSpc>
              <a:spcBef>
                <a:spcPts val="0"/>
              </a:spcBef>
              <a:spcAft>
                <a:spcPts val="0"/>
              </a:spcAft>
              <a:buClrTx/>
              <a:buSzTx/>
              <a:buNone/>
              <a:tabLst/>
              <a:defRPr/>
            </a:pPr>
            <a:r>
              <a:rPr lang="en-US" sz="1600" dirty="0">
                <a:solidFill>
                  <a:srgbClr val="00C1F3"/>
                </a:solidFill>
                <a:latin typeface="Volte Medium" pitchFamily="2" charset="77"/>
              </a:rPr>
              <a:t>Appeals Manager</a:t>
            </a:r>
          </a:p>
          <a:p>
            <a:pPr marL="0" lvl="0" indent="0">
              <a:lnSpc>
                <a:spcPct val="100000"/>
              </a:lnSpc>
              <a:spcBef>
                <a:spcPts val="0"/>
              </a:spcBef>
              <a:buNone/>
              <a:defRPr/>
            </a:pPr>
            <a:r>
              <a:rPr lang="en-US" sz="1600" dirty="0">
                <a:solidFill>
                  <a:schemeClr val="bg1"/>
                </a:solidFill>
                <a:latin typeface="Volte" panose="00000500000000000000" pitchFamily="50" charset="0"/>
              </a:rPr>
              <a:t>Celeste Stabler</a:t>
            </a:r>
          </a:p>
          <a:p>
            <a:pPr marL="0" lvl="0" indent="0">
              <a:lnSpc>
                <a:spcPct val="100000"/>
              </a:lnSpc>
              <a:spcBef>
                <a:spcPts val="0"/>
              </a:spcBef>
              <a:buNone/>
              <a:defRPr/>
            </a:pPr>
            <a:r>
              <a:rPr lang="en-US" sz="1400" dirty="0">
                <a:latin typeface="Volte Medium" panose="00000600000000000000" pitchFamily="50" charset="0"/>
                <a:hlinkClick r:id="rId5"/>
              </a:rPr>
              <a:t>Celeste.Stabler@elevancehealth.com</a:t>
            </a:r>
            <a:endParaRPr lang="en-US" sz="1400" dirty="0">
              <a:latin typeface="Volte Medium" panose="00000600000000000000" pitchFamily="50" charset="0"/>
            </a:endParaRPr>
          </a:p>
          <a:p>
            <a:pPr marL="0" lvl="0" indent="0">
              <a:lnSpc>
                <a:spcPct val="100000"/>
              </a:lnSpc>
              <a:spcBef>
                <a:spcPts val="0"/>
              </a:spcBef>
              <a:buNone/>
              <a:defRPr/>
            </a:pPr>
            <a:r>
              <a:rPr lang="en-US" sz="1400" dirty="0">
                <a:solidFill>
                  <a:srgbClr val="FFFFFF"/>
                </a:solidFill>
                <a:latin typeface="Volte Medium" pitchFamily="2" charset="77"/>
              </a:rPr>
              <a:t>803-315-2504</a:t>
            </a:r>
            <a:r>
              <a:rPr lang="en-US" sz="1600" dirty="0">
                <a:solidFill>
                  <a:schemeClr val="bg1"/>
                </a:solidFill>
                <a:latin typeface="Volte" panose="00000500000000000000" pitchFamily="50" charset="0"/>
              </a:rPr>
              <a:t> </a:t>
            </a:r>
          </a:p>
          <a:p>
            <a:pPr marL="0" lvl="0" indent="0">
              <a:lnSpc>
                <a:spcPct val="100000"/>
              </a:lnSpc>
              <a:spcBef>
                <a:spcPts val="0"/>
              </a:spcBef>
              <a:buNone/>
              <a:defRPr/>
            </a:pPr>
            <a:endParaRPr lang="en-US" sz="1600" dirty="0">
              <a:solidFill>
                <a:schemeClr val="bg1"/>
              </a:solidFill>
              <a:latin typeface="Volte" panose="00000500000000000000" pitchFamily="50" charset="0"/>
            </a:endParaRPr>
          </a:p>
          <a:p>
            <a:pPr marL="0" indent="0">
              <a:lnSpc>
                <a:spcPct val="100000"/>
              </a:lnSpc>
              <a:spcBef>
                <a:spcPts val="0"/>
              </a:spcBef>
              <a:buNone/>
              <a:defRPr/>
            </a:pPr>
            <a:r>
              <a:rPr lang="en-US" sz="1600" dirty="0">
                <a:solidFill>
                  <a:srgbClr val="00C1F3"/>
                </a:solidFill>
                <a:latin typeface="Volte Medium" pitchFamily="2" charset="77"/>
              </a:rPr>
              <a:t>Appeals Manager</a:t>
            </a:r>
          </a:p>
          <a:p>
            <a:pPr marL="0" lvl="0" indent="0">
              <a:lnSpc>
                <a:spcPct val="100000"/>
              </a:lnSpc>
              <a:spcBef>
                <a:spcPts val="0"/>
              </a:spcBef>
              <a:buNone/>
              <a:defRPr/>
            </a:pPr>
            <a:r>
              <a:rPr lang="en-US" sz="1600" dirty="0">
                <a:solidFill>
                  <a:schemeClr val="bg1"/>
                </a:solidFill>
                <a:latin typeface="Volte" panose="00000500000000000000" pitchFamily="50" charset="0"/>
              </a:rPr>
              <a:t>Laurie Lyles</a:t>
            </a:r>
          </a:p>
          <a:p>
            <a:pPr marL="0" indent="0">
              <a:lnSpc>
                <a:spcPct val="100000"/>
              </a:lnSpc>
              <a:spcBef>
                <a:spcPts val="0"/>
              </a:spcBef>
              <a:buNone/>
              <a:defRPr/>
            </a:pPr>
            <a:r>
              <a:rPr lang="en-US" sz="1400" u="sng" dirty="0">
                <a:solidFill>
                  <a:srgbClr val="42BCEE"/>
                </a:solidFill>
                <a:latin typeface="Volte Medium" panose="00000600000000000000" pitchFamily="50" charset="0"/>
              </a:rPr>
              <a:t>Laurie.Lyles@elevancehealth.com</a:t>
            </a:r>
          </a:p>
          <a:p>
            <a:pPr marL="0" lvl="0" indent="0">
              <a:lnSpc>
                <a:spcPct val="100000"/>
              </a:lnSpc>
              <a:spcBef>
                <a:spcPts val="0"/>
              </a:spcBef>
              <a:buNone/>
              <a:defRPr/>
            </a:pPr>
            <a:r>
              <a:rPr lang="en-US" sz="1400" dirty="0">
                <a:solidFill>
                  <a:srgbClr val="FFFFFF"/>
                </a:solidFill>
                <a:latin typeface="Volte Medium" pitchFamily="2" charset="77"/>
              </a:rPr>
              <a:t>803-360-2684</a:t>
            </a:r>
          </a:p>
          <a:p>
            <a:pPr marL="0" lvl="0" indent="0">
              <a:lnSpc>
                <a:spcPct val="100000"/>
              </a:lnSpc>
              <a:spcBef>
                <a:spcPts val="0"/>
              </a:spcBef>
              <a:buNone/>
              <a:defRPr/>
            </a:pPr>
            <a:endParaRPr lang="en-US" sz="1600" dirty="0">
              <a:solidFill>
                <a:schemeClr val="bg1"/>
              </a:solidFill>
              <a:latin typeface="Volte" panose="00000500000000000000" pitchFamily="50" charset="0"/>
            </a:endParaRPr>
          </a:p>
          <a:p>
            <a:pPr marL="0" lvl="0" indent="0">
              <a:lnSpc>
                <a:spcPct val="100000"/>
              </a:lnSpc>
              <a:spcBef>
                <a:spcPts val="0"/>
              </a:spcBef>
              <a:buNone/>
              <a:defRPr/>
            </a:pPr>
            <a:r>
              <a:rPr lang="en-US" sz="1600" dirty="0">
                <a:solidFill>
                  <a:srgbClr val="00C1F3"/>
                </a:solidFill>
                <a:latin typeface="Volte Medium" pitchFamily="2" charset="77"/>
              </a:rPr>
              <a:t>Reimbursement Lead</a:t>
            </a:r>
          </a:p>
          <a:p>
            <a:pPr marL="0" lvl="0" indent="0">
              <a:lnSpc>
                <a:spcPct val="100000"/>
              </a:lnSpc>
              <a:spcBef>
                <a:spcPts val="0"/>
              </a:spcBef>
              <a:buNone/>
              <a:defRPr/>
            </a:pPr>
            <a:r>
              <a:rPr lang="en-US" sz="1600" dirty="0">
                <a:solidFill>
                  <a:schemeClr val="bg1"/>
                </a:solidFill>
                <a:latin typeface="Volte" panose="00000500000000000000" pitchFamily="50" charset="0"/>
              </a:rPr>
              <a:t>Kim Hitzemann</a:t>
            </a:r>
          </a:p>
          <a:p>
            <a:pPr marL="0" lvl="0" indent="0">
              <a:lnSpc>
                <a:spcPct val="100000"/>
              </a:lnSpc>
              <a:spcBef>
                <a:spcPts val="0"/>
              </a:spcBef>
              <a:buNone/>
              <a:defRPr/>
            </a:pPr>
            <a:r>
              <a:rPr lang="en-US" sz="1400" dirty="0">
                <a:solidFill>
                  <a:schemeClr val="bg1"/>
                </a:solidFill>
                <a:latin typeface="Volte" panose="00000500000000000000" pitchFamily="50" charset="0"/>
                <a:hlinkClick r:id="rId6"/>
              </a:rPr>
              <a:t>Kim.Hitzemann@elevancehealth.com</a:t>
            </a:r>
            <a:endParaRPr lang="en-US" sz="1400" dirty="0">
              <a:solidFill>
                <a:schemeClr val="bg1"/>
              </a:solidFill>
              <a:latin typeface="Volte" panose="00000500000000000000" pitchFamily="50" charset="0"/>
            </a:endParaRPr>
          </a:p>
          <a:p>
            <a:pPr marL="0" lvl="0" indent="0">
              <a:lnSpc>
                <a:spcPct val="100000"/>
              </a:lnSpc>
              <a:spcBef>
                <a:spcPts val="0"/>
              </a:spcBef>
              <a:buNone/>
            </a:pPr>
            <a:r>
              <a:rPr lang="en-US" sz="1400" dirty="0">
                <a:solidFill>
                  <a:schemeClr val="bg1"/>
                </a:solidFill>
                <a:latin typeface="Volte" panose="00000500000000000000" pitchFamily="50" charset="0"/>
              </a:rPr>
              <a:t>262-456-7122</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400" b="0" i="0"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0" name="Text Placeholder 2">
            <a:extLst>
              <a:ext uri="{FF2B5EF4-FFF2-40B4-BE49-F238E27FC236}">
                <a16:creationId xmlns:a16="http://schemas.microsoft.com/office/drawing/2014/main" id="{F8230309-2D83-464B-B816-6270FD0118E9}"/>
              </a:ext>
            </a:extLst>
          </p:cNvPr>
          <p:cNvSpPr txBox="1">
            <a:spLocks/>
          </p:cNvSpPr>
          <p:nvPr/>
        </p:nvSpPr>
        <p:spPr>
          <a:xfrm>
            <a:off x="4312024" y="2196353"/>
            <a:ext cx="3362667" cy="3452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680"/>
              </a:lnSpc>
              <a:spcBef>
                <a:spcPts val="0"/>
              </a:spcBef>
              <a:buNone/>
            </a:pPr>
            <a:r>
              <a:rPr lang="en-US" sz="1600" dirty="0">
                <a:solidFill>
                  <a:srgbClr val="00C1F3"/>
                </a:solidFill>
                <a:latin typeface="Volte Medium" pitchFamily="2" charset="77"/>
              </a:rPr>
              <a:t>Audit Manager</a:t>
            </a:r>
          </a:p>
          <a:p>
            <a:pPr marL="0" indent="0">
              <a:lnSpc>
                <a:spcPts val="1680"/>
              </a:lnSpc>
              <a:spcBef>
                <a:spcPts val="0"/>
              </a:spcBef>
              <a:buNone/>
            </a:pPr>
            <a:r>
              <a:rPr lang="en-US" sz="1600" dirty="0">
                <a:solidFill>
                  <a:schemeClr val="bg1"/>
                </a:solidFill>
                <a:latin typeface="Volte Medium" pitchFamily="2" charset="77"/>
              </a:rPr>
              <a:t>Mark Hudak</a:t>
            </a:r>
          </a:p>
          <a:p>
            <a:pPr marL="0" indent="0">
              <a:lnSpc>
                <a:spcPts val="1680"/>
              </a:lnSpc>
              <a:spcBef>
                <a:spcPts val="0"/>
              </a:spcBef>
              <a:buNone/>
            </a:pPr>
            <a:r>
              <a:rPr lang="en-US" sz="1400" dirty="0">
                <a:solidFill>
                  <a:schemeClr val="bg1"/>
                </a:solidFill>
                <a:latin typeface="Volte Medium" pitchFamily="2" charset="77"/>
                <a:hlinkClick r:id="rId7">
                  <a:extLst>
                    <a:ext uri="{A12FA001-AC4F-418D-AE19-62706E023703}">
                      <ahyp:hlinkClr xmlns:ahyp="http://schemas.microsoft.com/office/drawing/2018/hyperlinkcolor" xmlns="" xmlns:lc="http://schemas.openxmlformats.org/drawingml/2006/lockedCanvas" val="tx"/>
                    </a:ext>
                  </a:extLst>
                </a:hlinkClick>
              </a:rPr>
              <a:t>Mark.Hudak</a:t>
            </a:r>
            <a:r>
              <a:rPr lang="en-US" sz="1400" dirty="0">
                <a:solidFill>
                  <a:schemeClr val="bg1"/>
                </a:solidFill>
                <a:latin typeface="Volte Medium" pitchFamily="2" charset="77"/>
                <a:hlinkClick r:id="rId7">
                  <a:extLst>
                    <a:ext uri="{A12FA001-AC4F-418D-AE19-62706E023703}">
                      <ahyp:hlinkClr xmlns:ahyp="http://schemas.microsoft.com/office/drawing/2018/hyperlinkcolor" xmlns="" xmlns:lc="http://schemas.openxmlformats.org/drawingml/2006/lockedCanvas" val="tx"/>
                    </a:ext>
                  </a:extLst>
                </a:hlinkClick>
              </a:rPr>
              <a:t>@elevancehealth.com</a:t>
            </a:r>
            <a:endParaRPr lang="en-US" sz="1400" dirty="0">
              <a:solidFill>
                <a:schemeClr val="bg1"/>
              </a:solidFill>
              <a:latin typeface="Volte Medium" pitchFamily="2" charset="77"/>
            </a:endParaRPr>
          </a:p>
          <a:p>
            <a:pPr marL="0" indent="0">
              <a:lnSpc>
                <a:spcPts val="1680"/>
              </a:lnSpc>
              <a:spcBef>
                <a:spcPts val="0"/>
              </a:spcBef>
              <a:buNone/>
            </a:pPr>
            <a:r>
              <a:rPr lang="en-US" sz="1400" dirty="0">
                <a:solidFill>
                  <a:schemeClr val="bg1"/>
                </a:solidFill>
                <a:latin typeface="Volte Medium" pitchFamily="2" charset="77"/>
              </a:rPr>
              <a:t>412-400-5303</a:t>
            </a:r>
          </a:p>
          <a:p>
            <a:pPr marL="0" indent="0">
              <a:lnSpc>
                <a:spcPts val="1680"/>
              </a:lnSpc>
              <a:spcBef>
                <a:spcPts val="0"/>
              </a:spcBef>
              <a:buNone/>
            </a:pPr>
            <a:endParaRPr lang="en-US" sz="1600" dirty="0">
              <a:solidFill>
                <a:schemeClr val="bg1"/>
              </a:solidFill>
              <a:latin typeface="Volte Medium" pitchFamily="2" charset="77"/>
            </a:endParaRPr>
          </a:p>
          <a:p>
            <a:pPr marL="0" indent="0">
              <a:lnSpc>
                <a:spcPts val="1680"/>
              </a:lnSpc>
              <a:spcBef>
                <a:spcPts val="0"/>
              </a:spcBef>
              <a:buNone/>
            </a:pPr>
            <a:r>
              <a:rPr lang="en-US" sz="1600" dirty="0">
                <a:solidFill>
                  <a:srgbClr val="00C1F3"/>
                </a:solidFill>
                <a:latin typeface="Volte Medium" pitchFamily="2" charset="77"/>
              </a:rPr>
              <a:t>Audit Manager</a:t>
            </a:r>
          </a:p>
          <a:p>
            <a:pPr marL="0" indent="0">
              <a:lnSpc>
                <a:spcPts val="1680"/>
              </a:lnSpc>
              <a:spcBef>
                <a:spcPts val="0"/>
              </a:spcBef>
              <a:buNone/>
            </a:pPr>
            <a:r>
              <a:rPr lang="en-US" sz="1600" dirty="0">
                <a:solidFill>
                  <a:schemeClr val="bg1"/>
                </a:solidFill>
                <a:latin typeface="Volte Medium" pitchFamily="2" charset="77"/>
              </a:rPr>
              <a:t>Anna Swingle</a:t>
            </a:r>
          </a:p>
          <a:p>
            <a:pPr marL="0" indent="0">
              <a:lnSpc>
                <a:spcPts val="1680"/>
              </a:lnSpc>
              <a:spcBef>
                <a:spcPts val="0"/>
              </a:spcBef>
              <a:buNone/>
            </a:pPr>
            <a:r>
              <a:rPr lang="en-US" sz="1400" dirty="0">
                <a:solidFill>
                  <a:schemeClr val="bg1"/>
                </a:solidFill>
                <a:latin typeface="Volte Medium" pitchFamily="2" charset="77"/>
                <a:hlinkClick r:id="rId7">
                  <a:extLst>
                    <a:ext uri="{A12FA001-AC4F-418D-AE19-62706E023703}">
                      <ahyp:hlinkClr xmlns="" xmlns:ahyp="http://schemas.microsoft.com/office/drawing/2018/hyperlinkcolor" xmlns:lc="http://schemas.openxmlformats.org/drawingml/2006/lockedCanvas" val="tx"/>
                    </a:ext>
                  </a:extLst>
                </a:hlinkClick>
              </a:rPr>
              <a:t>Anna.Swingle</a:t>
            </a:r>
            <a:r>
              <a:rPr lang="en-US" sz="1400" dirty="0">
                <a:solidFill>
                  <a:schemeClr val="bg1"/>
                </a:solidFill>
                <a:latin typeface="Volte Medium" pitchFamily="2" charset="77"/>
                <a:hlinkClick r:id="rId7">
                  <a:extLst>
                    <a:ext uri="{A12FA001-AC4F-418D-AE19-62706E023703}">
                      <ahyp:hlinkClr xmlns="" xmlns:ahyp="http://schemas.microsoft.com/office/drawing/2018/hyperlinkcolor" xmlns:lc="http://schemas.openxmlformats.org/drawingml/2006/lockedCanvas" val="tx"/>
                    </a:ext>
                  </a:extLst>
                </a:hlinkClick>
              </a:rPr>
              <a:t>@elevancehealth.com</a:t>
            </a:r>
            <a:endParaRPr lang="en-US" sz="1400" dirty="0">
              <a:solidFill>
                <a:schemeClr val="bg1"/>
              </a:solidFill>
              <a:latin typeface="Volte Medium" pitchFamily="2" charset="77"/>
            </a:endParaRPr>
          </a:p>
          <a:p>
            <a:pPr marL="0" indent="0">
              <a:lnSpc>
                <a:spcPts val="1680"/>
              </a:lnSpc>
              <a:spcBef>
                <a:spcPts val="0"/>
              </a:spcBef>
              <a:buNone/>
            </a:pPr>
            <a:r>
              <a:rPr lang="en-US" sz="1400" dirty="0">
                <a:solidFill>
                  <a:schemeClr val="bg1"/>
                </a:solidFill>
                <a:latin typeface="Volte Medium" pitchFamily="2" charset="77"/>
              </a:rPr>
              <a:t>317-379-5181</a:t>
            </a:r>
          </a:p>
          <a:p>
            <a:pPr marL="0" indent="0">
              <a:lnSpc>
                <a:spcPts val="1680"/>
              </a:lnSpc>
              <a:spcBef>
                <a:spcPts val="0"/>
              </a:spcBef>
              <a:buNone/>
            </a:pPr>
            <a:endParaRPr lang="en-US" sz="1600" dirty="0">
              <a:solidFill>
                <a:schemeClr val="bg1"/>
              </a:solidFill>
              <a:latin typeface="Volte Medium" pitchFamily="2" charset="77"/>
            </a:endParaRPr>
          </a:p>
          <a:p>
            <a:pPr marL="0" lvl="0" indent="0">
              <a:lnSpc>
                <a:spcPts val="1680"/>
              </a:lnSpc>
              <a:spcBef>
                <a:spcPts val="0"/>
              </a:spcBef>
              <a:buNone/>
            </a:pPr>
            <a:r>
              <a:rPr lang="en-US" sz="1600" dirty="0">
                <a:solidFill>
                  <a:srgbClr val="00C1F3"/>
                </a:solidFill>
                <a:latin typeface="Volte Medium" pitchFamily="2" charset="77"/>
              </a:rPr>
              <a:t>Acceptance Manager </a:t>
            </a:r>
          </a:p>
          <a:p>
            <a:pPr marL="0" lvl="0" indent="0">
              <a:lnSpc>
                <a:spcPts val="1680"/>
              </a:lnSpc>
              <a:spcBef>
                <a:spcPts val="0"/>
              </a:spcBef>
              <a:buNone/>
            </a:pPr>
            <a:r>
              <a:rPr lang="en-US" sz="1600" dirty="0">
                <a:solidFill>
                  <a:srgbClr val="FFFFFF"/>
                </a:solidFill>
                <a:latin typeface="Volte Medium" pitchFamily="2" charset="77"/>
              </a:rPr>
              <a:t>Bobbi Luciano</a:t>
            </a:r>
          </a:p>
          <a:p>
            <a:pPr marL="0" lvl="0" indent="0">
              <a:lnSpc>
                <a:spcPts val="1680"/>
              </a:lnSpc>
              <a:spcBef>
                <a:spcPts val="0"/>
              </a:spcBef>
              <a:buNone/>
            </a:pPr>
            <a:r>
              <a:rPr lang="en-US" sz="1400" dirty="0">
                <a:solidFill>
                  <a:srgbClr val="FFFFFF"/>
                </a:solidFill>
                <a:latin typeface="Volte Medium" pitchFamily="2" charset="77"/>
                <a:hlinkClick r:id="rId8"/>
              </a:rPr>
              <a:t>Bobbi.Jo.Luciano@elevancehealth.com</a:t>
            </a:r>
            <a:endParaRPr lang="en-US" sz="1400" dirty="0">
              <a:solidFill>
                <a:srgbClr val="FFFFFF"/>
              </a:solidFill>
              <a:latin typeface="Volte Medium" pitchFamily="2" charset="77"/>
            </a:endParaRPr>
          </a:p>
          <a:p>
            <a:pPr marL="0" lvl="0" indent="0">
              <a:lnSpc>
                <a:spcPts val="1680"/>
              </a:lnSpc>
              <a:spcBef>
                <a:spcPts val="0"/>
              </a:spcBef>
              <a:buNone/>
            </a:pPr>
            <a:r>
              <a:rPr lang="en-US" sz="1400" dirty="0">
                <a:solidFill>
                  <a:srgbClr val="FFFFFF"/>
                </a:solidFill>
                <a:latin typeface="Volte Medium" pitchFamily="2" charset="77"/>
              </a:rPr>
              <a:t>207-253-3382</a:t>
            </a:r>
          </a:p>
          <a:p>
            <a:pPr marL="0" lvl="0" indent="0">
              <a:lnSpc>
                <a:spcPts val="1680"/>
              </a:lnSpc>
              <a:spcBef>
                <a:spcPts val="0"/>
              </a:spcBef>
              <a:buNone/>
            </a:pPr>
            <a:endParaRPr lang="en-US" sz="1400" dirty="0">
              <a:solidFill>
                <a:srgbClr val="FFFFFF"/>
              </a:solidFill>
              <a:latin typeface="Volte Medium" pitchFamily="2" charset="77"/>
            </a:endParaRPr>
          </a:p>
          <a:p>
            <a:pPr marL="0" indent="0">
              <a:lnSpc>
                <a:spcPts val="1680"/>
              </a:lnSpc>
              <a:spcBef>
                <a:spcPts val="0"/>
              </a:spcBef>
              <a:buNone/>
            </a:pPr>
            <a:r>
              <a:rPr lang="en-US" sz="1600" dirty="0">
                <a:solidFill>
                  <a:srgbClr val="00C1F3"/>
                </a:solidFill>
                <a:latin typeface="Volte Medium" pitchFamily="2" charset="77"/>
              </a:rPr>
              <a:t>S-10 Audit Manager</a:t>
            </a:r>
          </a:p>
          <a:p>
            <a:pPr marL="0" indent="0">
              <a:lnSpc>
                <a:spcPts val="1680"/>
              </a:lnSpc>
              <a:spcBef>
                <a:spcPts val="0"/>
              </a:spcBef>
              <a:buNone/>
            </a:pPr>
            <a:r>
              <a:rPr lang="en-US" sz="1600" dirty="0">
                <a:solidFill>
                  <a:schemeClr val="bg1"/>
                </a:solidFill>
                <a:latin typeface="Volte Medium" pitchFamily="2" charset="77"/>
              </a:rPr>
              <a:t>Steve Kapsa</a:t>
            </a:r>
          </a:p>
          <a:p>
            <a:pPr marL="0" indent="0">
              <a:lnSpc>
                <a:spcPts val="1680"/>
              </a:lnSpc>
              <a:spcBef>
                <a:spcPts val="0"/>
              </a:spcBef>
              <a:buNone/>
            </a:pPr>
            <a:r>
              <a:rPr lang="en-US" sz="1400" u="sng" dirty="0">
                <a:solidFill>
                  <a:srgbClr val="44BCED"/>
                </a:solidFill>
                <a:latin typeface="Volte Medium" pitchFamily="2" charset="77"/>
              </a:rPr>
              <a:t>Steven.Kapsa@elevancehealth.com</a:t>
            </a:r>
          </a:p>
          <a:p>
            <a:pPr marL="0" lvl="0" indent="0">
              <a:lnSpc>
                <a:spcPts val="1680"/>
              </a:lnSpc>
              <a:spcBef>
                <a:spcPts val="0"/>
              </a:spcBef>
              <a:buNone/>
            </a:pPr>
            <a:r>
              <a:rPr lang="en-US" sz="1400" dirty="0">
                <a:solidFill>
                  <a:srgbClr val="FFFFFF"/>
                </a:solidFill>
                <a:latin typeface="Volte Medium" pitchFamily="2" charset="77"/>
              </a:rPr>
              <a:t>812-345-9314</a:t>
            </a:r>
          </a:p>
        </p:txBody>
      </p:sp>
    </p:spTree>
    <p:extLst>
      <p:ext uri="{BB962C8B-B14F-4D97-AF65-F5344CB8AC3E}">
        <p14:creationId xmlns:p14="http://schemas.microsoft.com/office/powerpoint/2010/main" val="18267611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E8AAE0-218D-B045-85B3-0F9452DA3668}"/>
              </a:ext>
            </a:extLst>
          </p:cNvPr>
          <p:cNvSpPr>
            <a:spLocks noGrp="1"/>
          </p:cNvSpPr>
          <p:nvPr>
            <p:ph type="title"/>
          </p:nvPr>
        </p:nvSpPr>
        <p:spPr/>
        <p:txBody>
          <a:bodyPr>
            <a:normAutofit fontScale="90000"/>
          </a:bodyPr>
          <a:lstStyle/>
          <a:p>
            <a:r>
              <a:rPr lang="en-US" dirty="0"/>
              <a:t>Contact Information: Miscellaneous</a:t>
            </a:r>
          </a:p>
        </p:txBody>
      </p:sp>
      <p:sp>
        <p:nvSpPr>
          <p:cNvPr id="2" name="TextBox 1">
            <a:extLst>
              <a:ext uri="{FF2B5EF4-FFF2-40B4-BE49-F238E27FC236}">
                <a16:creationId xmlns:a16="http://schemas.microsoft.com/office/drawing/2014/main" id="{F574827B-76B6-2C4D-AE35-DB6479A9380B}"/>
              </a:ext>
            </a:extLst>
          </p:cNvPr>
          <p:cNvSpPr txBox="1"/>
          <p:nvPr/>
        </p:nvSpPr>
        <p:spPr>
          <a:xfrm>
            <a:off x="1263192" y="3459637"/>
            <a:ext cx="0" cy="0"/>
          </a:xfrm>
          <a:prstGeom prst="rect">
            <a:avLst/>
          </a:prstGeom>
        </p:spPr>
        <p:txBody>
          <a:bodyPr wrap="none" rtlCol="0" anchor="b">
            <a:noAutofit/>
          </a:bodyPr>
          <a:lstStyle/>
          <a:p>
            <a:pPr>
              <a:lnSpc>
                <a:spcPct val="100000"/>
              </a:lnSpc>
            </a:pPr>
            <a:endParaRPr lang="en-US" dirty="0">
              <a:solidFill>
                <a:prstClr val="white"/>
              </a:solidFill>
              <a:latin typeface="Calibri Light" panose="020F0302020204030204" pitchFamily="34" charset="0"/>
              <a:ea typeface="Open Sans Light" panose="020B030603050402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CD44B407-20E7-F94F-B2F8-27DBE061C8B6}"/>
              </a:ext>
            </a:extLst>
          </p:cNvPr>
          <p:cNvSpPr/>
          <p:nvPr/>
        </p:nvSpPr>
        <p:spPr>
          <a:xfrm>
            <a:off x="1063834" y="1736436"/>
            <a:ext cx="2659336" cy="1459345"/>
          </a:xfrm>
          <a:prstGeom prst="rect">
            <a:avLst/>
          </a:prstGeom>
          <a:solidFill>
            <a:schemeClr val="bg1"/>
          </a:solidFill>
          <a:effectLst>
            <a:outerShdw blurRad="88900" dist="38100" dir="2700000" algn="tl" rotWithShape="0">
              <a:prstClr val="black">
                <a:alpha val="10000"/>
              </a:prstClr>
            </a:outerShdw>
          </a:effectLst>
        </p:spPr>
        <p:txBody>
          <a:bodyPr wrap="square" lIns="365760" tIns="274320" rIns="274320" bIns="274320" anchor="ctr">
            <a:noAutofit/>
          </a:bodyPr>
          <a:lstStyle/>
          <a:p>
            <a:pPr lvl="0" algn="ctr">
              <a:lnSpc>
                <a:spcPct val="150000"/>
              </a:lnSpc>
              <a:buClr>
                <a:prstClr val="white"/>
              </a:buClr>
              <a:buNone/>
            </a:pPr>
            <a:r>
              <a:rPr lang="en-US" sz="1400" b="1" spc="100" dirty="0">
                <a:solidFill>
                  <a:schemeClr val="bg2">
                    <a:lumMod val="10000"/>
                  </a:schemeClr>
                </a:solidFill>
                <a:latin typeface="Volte" panose="00000500000000000000" pitchFamily="50" charset="0"/>
              </a:rPr>
              <a:t>CREDIT BALANCE FAX:</a:t>
            </a:r>
          </a:p>
          <a:p>
            <a:pPr lvl="0" algn="ctr">
              <a:lnSpc>
                <a:spcPct val="150000"/>
              </a:lnSpc>
              <a:buClr>
                <a:prstClr val="white"/>
              </a:buClr>
              <a:buNone/>
            </a:pPr>
            <a:r>
              <a:rPr lang="en-US" sz="2000" dirty="0">
                <a:solidFill>
                  <a:schemeClr val="bg2">
                    <a:lumMod val="10000"/>
                  </a:schemeClr>
                </a:solidFill>
                <a:latin typeface="Volte" panose="00000500000000000000" pitchFamily="50" charset="0"/>
              </a:rPr>
              <a:t>J6: </a:t>
            </a:r>
            <a:r>
              <a:rPr lang="en-US" sz="2000" dirty="0">
                <a:solidFill>
                  <a:srgbClr val="165CC3"/>
                </a:solidFill>
                <a:latin typeface="Volte" panose="00000500000000000000" pitchFamily="50" charset="0"/>
              </a:rPr>
              <a:t>315-442-4287</a:t>
            </a:r>
          </a:p>
        </p:txBody>
      </p:sp>
      <p:sp>
        <p:nvSpPr>
          <p:cNvPr id="9" name="Rectangle 8">
            <a:extLst>
              <a:ext uri="{FF2B5EF4-FFF2-40B4-BE49-F238E27FC236}">
                <a16:creationId xmlns:a16="http://schemas.microsoft.com/office/drawing/2014/main" id="{0982FD0F-AAF0-8E45-BDBA-7F9CBDA44584}"/>
              </a:ext>
            </a:extLst>
          </p:cNvPr>
          <p:cNvSpPr/>
          <p:nvPr/>
        </p:nvSpPr>
        <p:spPr>
          <a:xfrm>
            <a:off x="2494732" y="3572941"/>
            <a:ext cx="3442406" cy="1746986"/>
          </a:xfrm>
          <a:prstGeom prst="rect">
            <a:avLst/>
          </a:prstGeom>
          <a:solidFill>
            <a:schemeClr val="bg1"/>
          </a:solidFill>
          <a:effectLst>
            <a:outerShdw blurRad="88900" dist="38100" dir="2700000" algn="tl" rotWithShape="0">
              <a:prstClr val="black">
                <a:alpha val="10000"/>
              </a:prstClr>
            </a:outerShdw>
          </a:effectLst>
        </p:spPr>
        <p:txBody>
          <a:bodyPr wrap="square" lIns="365760" tIns="274320" rIns="274320" bIns="274320" anchor="ctr">
            <a:noAutofit/>
          </a:bodyPr>
          <a:lstStyle/>
          <a:p>
            <a:pPr algn="ctr" fontAlgn="b">
              <a:spcAft>
                <a:spcPts val="600"/>
              </a:spcAft>
            </a:pPr>
            <a:r>
              <a:rPr lang="en-US" sz="1400" dirty="0">
                <a:latin typeface="Volte" panose="00000500000000000000" pitchFamily="50" charset="0"/>
              </a:rPr>
              <a:t>National Government Services, Inc.</a:t>
            </a:r>
            <a:endParaRPr lang="en-US" sz="1400" dirty="0">
              <a:solidFill>
                <a:srgbClr val="000000"/>
              </a:solidFill>
              <a:latin typeface="Volte" panose="00000500000000000000" pitchFamily="50" charset="0"/>
            </a:endParaRPr>
          </a:p>
          <a:p>
            <a:pPr algn="ctr" fontAlgn="b">
              <a:spcAft>
                <a:spcPts val="600"/>
              </a:spcAft>
            </a:pPr>
            <a:r>
              <a:rPr lang="en-US" sz="1400" dirty="0">
                <a:latin typeface="Volte" panose="00000500000000000000" pitchFamily="50" charset="0"/>
              </a:rPr>
              <a:t>Part A ORU/Credit Balance Reports</a:t>
            </a:r>
            <a:endParaRPr lang="en-US" sz="1400" dirty="0">
              <a:solidFill>
                <a:srgbClr val="000000"/>
              </a:solidFill>
              <a:latin typeface="Volte" panose="00000500000000000000" pitchFamily="50" charset="0"/>
            </a:endParaRPr>
          </a:p>
          <a:p>
            <a:pPr algn="ctr" fontAlgn="b">
              <a:spcAft>
                <a:spcPts val="600"/>
              </a:spcAft>
            </a:pPr>
            <a:r>
              <a:rPr lang="en-US" sz="1400" dirty="0">
                <a:latin typeface="Volte" panose="00000500000000000000" pitchFamily="50" charset="0"/>
              </a:rPr>
              <a:t>P.O. Box 6474</a:t>
            </a:r>
            <a:endParaRPr lang="en-US" sz="1400" dirty="0">
              <a:solidFill>
                <a:srgbClr val="000000"/>
              </a:solidFill>
              <a:latin typeface="Volte" panose="00000500000000000000" pitchFamily="50" charset="0"/>
            </a:endParaRPr>
          </a:p>
          <a:p>
            <a:pPr algn="ctr" fontAlgn="b">
              <a:spcAft>
                <a:spcPts val="600"/>
              </a:spcAft>
            </a:pPr>
            <a:r>
              <a:rPr lang="en-US" sz="1400" dirty="0">
                <a:latin typeface="Volte" panose="00000500000000000000" pitchFamily="50" charset="0"/>
              </a:rPr>
              <a:t>Indianapolis, IN 46206-6474</a:t>
            </a:r>
            <a:endParaRPr lang="en-US" sz="1400" dirty="0">
              <a:solidFill>
                <a:srgbClr val="000000"/>
              </a:solidFill>
              <a:latin typeface="Volte" panose="00000500000000000000" pitchFamily="50" charset="0"/>
            </a:endParaRPr>
          </a:p>
        </p:txBody>
      </p:sp>
      <p:sp>
        <p:nvSpPr>
          <p:cNvPr id="10" name="Rectangle 9">
            <a:extLst>
              <a:ext uri="{FF2B5EF4-FFF2-40B4-BE49-F238E27FC236}">
                <a16:creationId xmlns:a16="http://schemas.microsoft.com/office/drawing/2014/main" id="{38FEFF97-128F-6C47-94F1-77D4F9CC8429}"/>
              </a:ext>
            </a:extLst>
          </p:cNvPr>
          <p:cNvSpPr/>
          <p:nvPr/>
        </p:nvSpPr>
        <p:spPr>
          <a:xfrm>
            <a:off x="4027423" y="1736436"/>
            <a:ext cx="2659336" cy="1459345"/>
          </a:xfrm>
          <a:prstGeom prst="rect">
            <a:avLst/>
          </a:prstGeom>
          <a:solidFill>
            <a:schemeClr val="bg1"/>
          </a:solidFill>
          <a:effectLst>
            <a:outerShdw blurRad="88900" dist="38100" dir="2700000" algn="tl" rotWithShape="0">
              <a:prstClr val="black">
                <a:alpha val="10000"/>
              </a:prstClr>
            </a:outerShdw>
          </a:effectLst>
        </p:spPr>
        <p:txBody>
          <a:bodyPr wrap="square" lIns="365760" tIns="274320" rIns="274320" bIns="274320" anchor="ctr">
            <a:noAutofit/>
          </a:bodyPr>
          <a:lstStyle/>
          <a:p>
            <a:pPr lvl="0" algn="ctr">
              <a:lnSpc>
                <a:spcPct val="150000"/>
              </a:lnSpc>
              <a:buClr>
                <a:prstClr val="white"/>
              </a:buClr>
              <a:buNone/>
            </a:pPr>
            <a:r>
              <a:rPr lang="en-US" sz="1400" b="1" spc="100" dirty="0">
                <a:solidFill>
                  <a:schemeClr val="bg2">
                    <a:lumMod val="10000"/>
                  </a:schemeClr>
                </a:solidFill>
                <a:latin typeface="Volte" panose="00000500000000000000" pitchFamily="50" charset="0"/>
              </a:rPr>
              <a:t>ERP FAX:</a:t>
            </a:r>
          </a:p>
          <a:p>
            <a:pPr lvl="0" algn="ctr">
              <a:lnSpc>
                <a:spcPct val="150000"/>
              </a:lnSpc>
              <a:buClr>
                <a:prstClr val="white"/>
              </a:buClr>
              <a:buNone/>
            </a:pPr>
            <a:r>
              <a:rPr lang="en-US" sz="2000" dirty="0">
                <a:solidFill>
                  <a:srgbClr val="165CC3"/>
                </a:solidFill>
                <a:latin typeface="Volte" panose="00000500000000000000" pitchFamily="50" charset="0"/>
              </a:rPr>
              <a:t>315-442-4140</a:t>
            </a:r>
          </a:p>
        </p:txBody>
      </p:sp>
      <p:sp>
        <p:nvSpPr>
          <p:cNvPr id="11" name="Rectangle 10">
            <a:extLst>
              <a:ext uri="{FF2B5EF4-FFF2-40B4-BE49-F238E27FC236}">
                <a16:creationId xmlns:a16="http://schemas.microsoft.com/office/drawing/2014/main" id="{8546F8D7-9610-2542-9ACF-567C5D813179}"/>
              </a:ext>
            </a:extLst>
          </p:cNvPr>
          <p:cNvSpPr/>
          <p:nvPr/>
        </p:nvSpPr>
        <p:spPr>
          <a:xfrm>
            <a:off x="6235096" y="3572941"/>
            <a:ext cx="3442406" cy="1746986"/>
          </a:xfrm>
          <a:prstGeom prst="rect">
            <a:avLst/>
          </a:prstGeom>
          <a:solidFill>
            <a:schemeClr val="bg1"/>
          </a:solidFill>
          <a:effectLst>
            <a:outerShdw blurRad="88900" dist="38100" dir="2700000" algn="tl" rotWithShape="0">
              <a:prstClr val="black">
                <a:alpha val="10000"/>
              </a:prstClr>
            </a:outerShdw>
          </a:effectLst>
        </p:spPr>
        <p:txBody>
          <a:bodyPr wrap="square" lIns="365760" tIns="274320" rIns="274320" bIns="274320" anchor="ctr">
            <a:noAutofit/>
          </a:bodyPr>
          <a:lstStyle/>
          <a:p>
            <a:pPr algn="ctr" fontAlgn="b">
              <a:spcAft>
                <a:spcPts val="600"/>
              </a:spcAft>
            </a:pPr>
            <a:r>
              <a:rPr lang="en-US" sz="1400" dirty="0">
                <a:latin typeface="Volte" panose="00000500000000000000" pitchFamily="50" charset="0"/>
              </a:rPr>
              <a:t>National Government Services, Inc.</a:t>
            </a:r>
            <a:endParaRPr lang="en-US" sz="1400" dirty="0">
              <a:solidFill>
                <a:srgbClr val="000000"/>
              </a:solidFill>
              <a:latin typeface="Volte" panose="00000500000000000000" pitchFamily="50" charset="0"/>
            </a:endParaRPr>
          </a:p>
          <a:p>
            <a:pPr algn="ctr" fontAlgn="b">
              <a:spcAft>
                <a:spcPts val="600"/>
              </a:spcAft>
            </a:pPr>
            <a:r>
              <a:rPr lang="en-US" sz="1400" dirty="0">
                <a:latin typeface="Volte" panose="00000500000000000000" pitchFamily="50" charset="0"/>
              </a:rPr>
              <a:t>ATTN: ORU Part A – ERS Request</a:t>
            </a:r>
            <a:endParaRPr lang="en-US" sz="1400" dirty="0">
              <a:solidFill>
                <a:srgbClr val="000000"/>
              </a:solidFill>
              <a:latin typeface="Volte" panose="00000500000000000000" pitchFamily="50" charset="0"/>
            </a:endParaRPr>
          </a:p>
          <a:p>
            <a:pPr algn="ctr" fontAlgn="b">
              <a:spcAft>
                <a:spcPts val="600"/>
              </a:spcAft>
            </a:pPr>
            <a:r>
              <a:rPr lang="en-US" sz="1400" dirty="0">
                <a:latin typeface="Volte" panose="00000500000000000000" pitchFamily="50" charset="0"/>
              </a:rPr>
              <a:t>P.O. Box 809199</a:t>
            </a:r>
            <a:endParaRPr lang="en-US" sz="1400" dirty="0">
              <a:solidFill>
                <a:srgbClr val="000000"/>
              </a:solidFill>
              <a:latin typeface="Volte" panose="00000500000000000000" pitchFamily="50" charset="0"/>
            </a:endParaRPr>
          </a:p>
          <a:p>
            <a:pPr algn="ctr" fontAlgn="b">
              <a:spcAft>
                <a:spcPts val="600"/>
              </a:spcAft>
            </a:pPr>
            <a:r>
              <a:rPr lang="en-US" sz="1400" dirty="0">
                <a:latin typeface="Volte" panose="00000500000000000000" pitchFamily="50" charset="0"/>
              </a:rPr>
              <a:t>Chicago, IL 60680-9199</a:t>
            </a:r>
            <a:endParaRPr lang="en-US" sz="1400" dirty="0">
              <a:solidFill>
                <a:srgbClr val="000000"/>
              </a:solidFill>
              <a:latin typeface="Volte" panose="00000500000000000000" pitchFamily="50" charset="0"/>
            </a:endParaRPr>
          </a:p>
        </p:txBody>
      </p:sp>
      <p:sp>
        <p:nvSpPr>
          <p:cNvPr id="12" name="Rectangle 11">
            <a:extLst>
              <a:ext uri="{FF2B5EF4-FFF2-40B4-BE49-F238E27FC236}">
                <a16:creationId xmlns:a16="http://schemas.microsoft.com/office/drawing/2014/main" id="{D2623CBE-99F2-DE40-8F12-901107B87E26}"/>
              </a:ext>
            </a:extLst>
          </p:cNvPr>
          <p:cNvSpPr/>
          <p:nvPr/>
        </p:nvSpPr>
        <p:spPr>
          <a:xfrm>
            <a:off x="6991012" y="1736436"/>
            <a:ext cx="3989003" cy="1459345"/>
          </a:xfrm>
          <a:prstGeom prst="rect">
            <a:avLst/>
          </a:prstGeom>
          <a:solidFill>
            <a:schemeClr val="bg1"/>
          </a:solidFill>
          <a:effectLst>
            <a:outerShdw blurRad="88900" dist="38100" dir="2700000" algn="tl" rotWithShape="0">
              <a:prstClr val="black">
                <a:alpha val="10000"/>
              </a:prstClr>
            </a:outerShdw>
          </a:effectLst>
        </p:spPr>
        <p:txBody>
          <a:bodyPr wrap="square" lIns="365760" tIns="274320" rIns="274320" bIns="274320" anchor="ctr">
            <a:noAutofit/>
          </a:bodyPr>
          <a:lstStyle/>
          <a:p>
            <a:pPr lvl="0" algn="ctr">
              <a:lnSpc>
                <a:spcPct val="150000"/>
              </a:lnSpc>
              <a:buClr>
                <a:prstClr val="white"/>
              </a:buClr>
              <a:buNone/>
            </a:pPr>
            <a:r>
              <a:rPr lang="en-US" sz="1400" b="1" spc="100" dirty="0">
                <a:solidFill>
                  <a:schemeClr val="bg2">
                    <a:lumMod val="10000"/>
                  </a:schemeClr>
                </a:solidFill>
                <a:latin typeface="Volte" panose="00000500000000000000" pitchFamily="50" charset="0"/>
              </a:rPr>
              <a:t>ERP EMAIL:</a:t>
            </a:r>
          </a:p>
          <a:p>
            <a:pPr lvl="0" algn="ctr">
              <a:lnSpc>
                <a:spcPct val="150000"/>
              </a:lnSpc>
              <a:buClr>
                <a:prstClr val="white"/>
              </a:buClr>
              <a:buNone/>
            </a:pPr>
            <a:r>
              <a:rPr lang="en-US" dirty="0">
                <a:solidFill>
                  <a:srgbClr val="165CC3"/>
                </a:solidFill>
                <a:latin typeface="Volte" panose="00000500000000000000" pitchFamily="50" charset="0"/>
              </a:rPr>
              <a:t>J6A.ERS.Requests@anthem.com</a:t>
            </a:r>
          </a:p>
        </p:txBody>
      </p:sp>
    </p:spTree>
    <p:extLst>
      <p:ext uri="{BB962C8B-B14F-4D97-AF65-F5344CB8AC3E}">
        <p14:creationId xmlns:p14="http://schemas.microsoft.com/office/powerpoint/2010/main" val="13396958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70C9-1E17-3843-A923-E3A5A43A1A89}"/>
              </a:ext>
            </a:extLst>
          </p:cNvPr>
          <p:cNvSpPr txBox="1">
            <a:spLocks/>
          </p:cNvSpPr>
          <p:nvPr/>
        </p:nvSpPr>
        <p:spPr>
          <a:xfrm>
            <a:off x="1038323" y="2906177"/>
            <a:ext cx="10124977" cy="2511527"/>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u="none" strike="noStrike" kern="1200" cap="none" spc="0" normalizeH="0" baseline="0" noProof="0" dirty="0">
                <a:ln>
                  <a:noFill/>
                </a:ln>
                <a:solidFill>
                  <a:prstClr val="white"/>
                </a:solidFill>
                <a:effectLst/>
                <a:uLnTx/>
                <a:uFillTx/>
                <a:latin typeface="Volte" panose="00000500000000000000" pitchFamily="50" charset="0"/>
                <a:ea typeface="Open Sans Light" panose="020B0306030504020204" pitchFamily="34" charset="0"/>
                <a:cs typeface="Calibri Light" panose="020F0302020204030204" pitchFamily="34" charset="0"/>
              </a:rPr>
              <a:t>Questions?</a:t>
            </a:r>
          </a:p>
        </p:txBody>
      </p:sp>
    </p:spTree>
    <p:extLst>
      <p:ext uri="{BB962C8B-B14F-4D97-AF65-F5344CB8AC3E}">
        <p14:creationId xmlns:p14="http://schemas.microsoft.com/office/powerpoint/2010/main" val="2081968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E78473-5B7B-5944-B11C-8452544DA0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00701" y="0"/>
            <a:ext cx="6591299" cy="6858000"/>
          </a:xfrm>
          <a:prstGeom prst="rect">
            <a:avLst/>
          </a:prstGeom>
        </p:spPr>
      </p:pic>
      <p:sp>
        <p:nvSpPr>
          <p:cNvPr id="12" name="Rectangle 11">
            <a:extLst>
              <a:ext uri="{FF2B5EF4-FFF2-40B4-BE49-F238E27FC236}">
                <a16:creationId xmlns:a16="http://schemas.microsoft.com/office/drawing/2014/main" id="{F206A2D6-AAFA-8744-A381-B7E400FBA478}"/>
              </a:ext>
            </a:extLst>
          </p:cNvPr>
          <p:cNvSpPr/>
          <p:nvPr/>
        </p:nvSpPr>
        <p:spPr>
          <a:xfrm>
            <a:off x="5600701" y="0"/>
            <a:ext cx="6591299"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8E31901A-A67B-5D4D-98D4-A41BA73041A5}"/>
              </a:ext>
            </a:extLst>
          </p:cNvPr>
          <p:cNvSpPr txBox="1">
            <a:spLocks/>
          </p:cNvSpPr>
          <p:nvPr/>
        </p:nvSpPr>
        <p:spPr>
          <a:xfrm>
            <a:off x="495994" y="1086465"/>
            <a:ext cx="4622105" cy="5899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424242"/>
                </a:solidFill>
                <a:effectLst/>
                <a:uLnTx/>
                <a:uFillTx/>
                <a:latin typeface="Volte Medium" pitchFamily="2" charset="77"/>
                <a:ea typeface="+mj-ea"/>
                <a:cs typeface="+mj-cs"/>
              </a:rPr>
              <a:t>Looking ahead</a:t>
            </a:r>
          </a:p>
        </p:txBody>
      </p:sp>
      <p:cxnSp>
        <p:nvCxnSpPr>
          <p:cNvPr id="7" name="Straight Connector 6">
            <a:extLst>
              <a:ext uri="{FF2B5EF4-FFF2-40B4-BE49-F238E27FC236}">
                <a16:creationId xmlns:a16="http://schemas.microsoft.com/office/drawing/2014/main" id="{C56152D0-EDEB-694D-B3C5-0257B23DBFCD}"/>
              </a:ext>
            </a:extLst>
          </p:cNvPr>
          <p:cNvCxnSpPr>
            <a:cxnSpLocks/>
          </p:cNvCxnSpPr>
          <p:nvPr/>
        </p:nvCxnSpPr>
        <p:spPr>
          <a:xfrm>
            <a:off x="495300" y="1773464"/>
            <a:ext cx="5105401" cy="0"/>
          </a:xfrm>
          <a:prstGeom prst="line">
            <a:avLst/>
          </a:prstGeom>
          <a:ln w="12700">
            <a:solidFill>
              <a:srgbClr val="E1EDF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AA47E6-82DC-2D44-9017-767EEB059392}"/>
              </a:ext>
            </a:extLst>
          </p:cNvPr>
          <p:cNvCxnSpPr>
            <a:cxnSpLocks/>
          </p:cNvCxnSpPr>
          <p:nvPr/>
        </p:nvCxnSpPr>
        <p:spPr>
          <a:xfrm>
            <a:off x="5008880" y="5996653"/>
            <a:ext cx="66878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64E601A-2356-FD4A-BB3B-20AC03BE06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66732" y="6180364"/>
            <a:ext cx="1129968" cy="306520"/>
          </a:xfrm>
          <a:prstGeom prst="rect">
            <a:avLst/>
          </a:prstGeom>
        </p:spPr>
      </p:pic>
      <p:sp>
        <p:nvSpPr>
          <p:cNvPr id="18" name="Text Placeholder 2">
            <a:extLst>
              <a:ext uri="{FF2B5EF4-FFF2-40B4-BE49-F238E27FC236}">
                <a16:creationId xmlns:a16="http://schemas.microsoft.com/office/drawing/2014/main" id="{EF9CD378-4801-3B47-A14E-59676CC6124A}"/>
              </a:ext>
            </a:extLst>
          </p:cNvPr>
          <p:cNvSpPr txBox="1">
            <a:spLocks/>
          </p:cNvSpPr>
          <p:nvPr/>
        </p:nvSpPr>
        <p:spPr>
          <a:xfrm>
            <a:off x="495300" y="2106770"/>
            <a:ext cx="5524863" cy="5135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olte"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olte"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olte"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olte"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olte"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latin typeface="Volte Semibold" pitchFamily="2" charset="77"/>
              </a:rPr>
              <a:t>Teaching hospitals – changes to IRIS</a:t>
            </a:r>
          </a:p>
        </p:txBody>
      </p:sp>
      <p:sp>
        <p:nvSpPr>
          <p:cNvPr id="19" name="Text Placeholder 3">
            <a:extLst>
              <a:ext uri="{FF2B5EF4-FFF2-40B4-BE49-F238E27FC236}">
                <a16:creationId xmlns:a16="http://schemas.microsoft.com/office/drawing/2014/main" id="{8373A014-CD76-584C-BA59-7D5B97544915}"/>
              </a:ext>
            </a:extLst>
          </p:cNvPr>
          <p:cNvSpPr txBox="1">
            <a:spLocks/>
          </p:cNvSpPr>
          <p:nvPr/>
        </p:nvSpPr>
        <p:spPr>
          <a:xfrm>
            <a:off x="495300" y="2717401"/>
            <a:ext cx="4622799" cy="39786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olte"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olte"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olte"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olte"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olte"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1200"/>
              </a:spcAft>
            </a:pPr>
            <a:r>
              <a:rPr lang="en-US" sz="1400" dirty="0"/>
              <a:t>FY 2022 IPPS Final Rule – 8/13/21 FR, Vol. 86, No. 154, pages 45311-45313</a:t>
            </a:r>
          </a:p>
          <a:p>
            <a:pPr marL="285750" indent="-285750">
              <a:lnSpc>
                <a:spcPct val="100000"/>
              </a:lnSpc>
              <a:spcBef>
                <a:spcPts val="0"/>
              </a:spcBef>
              <a:spcAft>
                <a:spcPts val="1200"/>
              </a:spcAft>
            </a:pPr>
            <a:r>
              <a:rPr lang="en-US" sz="1400" dirty="0"/>
              <a:t>New .xml format for cost reports beginning on/after 10/1/2021</a:t>
            </a:r>
          </a:p>
          <a:p>
            <a:pPr marL="285750" indent="-285750">
              <a:lnSpc>
                <a:spcPct val="100000"/>
              </a:lnSpc>
              <a:spcBef>
                <a:spcPts val="0"/>
              </a:spcBef>
              <a:spcAft>
                <a:spcPts val="1200"/>
              </a:spcAft>
            </a:pPr>
            <a:r>
              <a:rPr lang="en-US" sz="1400" dirty="0"/>
              <a:t>CMS </a:t>
            </a:r>
            <a:r>
              <a:rPr lang="en-US" sz="1400" dirty="0" smtClean="0"/>
              <a:t>has finalized cost report </a:t>
            </a:r>
            <a:r>
              <a:rPr lang="en-US" sz="1400" dirty="0"/>
              <a:t>instructions and specifications for </a:t>
            </a:r>
            <a:r>
              <a:rPr lang="en-US" sz="1400" dirty="0" smtClean="0"/>
              <a:t>the new format</a:t>
            </a:r>
          </a:p>
          <a:p>
            <a:pPr marL="285750" indent="-285750">
              <a:lnSpc>
                <a:spcPct val="100000"/>
              </a:lnSpc>
              <a:spcBef>
                <a:spcPts val="0"/>
              </a:spcBef>
              <a:spcAft>
                <a:spcPts val="1200"/>
              </a:spcAft>
            </a:pPr>
            <a:r>
              <a:rPr lang="en-US" sz="1400" dirty="0"/>
              <a:t>Approved</a:t>
            </a:r>
            <a:r>
              <a:rPr lang="en-US" sz="1400" dirty="0" smtClean="0"/>
              <a:t> XML IRIS Vendors:</a:t>
            </a:r>
          </a:p>
          <a:p>
            <a:pPr marL="742950" lvl="1" indent="-285750">
              <a:lnSpc>
                <a:spcPct val="100000"/>
              </a:lnSpc>
              <a:spcBef>
                <a:spcPts val="0"/>
              </a:spcBef>
              <a:spcAft>
                <a:spcPts val="1200"/>
              </a:spcAft>
            </a:pPr>
            <a:r>
              <a:rPr lang="en-US" sz="1200" dirty="0" smtClean="0"/>
              <a:t>Besler – iRotations</a:t>
            </a:r>
          </a:p>
          <a:p>
            <a:pPr marL="742950" lvl="1" indent="-285750">
              <a:lnSpc>
                <a:spcPct val="100000"/>
              </a:lnSpc>
              <a:spcBef>
                <a:spcPts val="0"/>
              </a:spcBef>
              <a:spcAft>
                <a:spcPts val="1200"/>
              </a:spcAft>
            </a:pPr>
            <a:r>
              <a:rPr lang="en-US" sz="1200" dirty="0" smtClean="0"/>
              <a:t>HFS – HFSSoft IRIS</a:t>
            </a:r>
          </a:p>
          <a:p>
            <a:pPr marL="742950" lvl="1" indent="-285750">
              <a:lnSpc>
                <a:spcPct val="100000"/>
              </a:lnSpc>
              <a:spcBef>
                <a:spcPts val="0"/>
              </a:spcBef>
              <a:spcAft>
                <a:spcPts val="1200"/>
              </a:spcAft>
            </a:pPr>
            <a:r>
              <a:rPr lang="en-US" sz="1200" dirty="0" smtClean="0"/>
              <a:t>MyEvaluations.com – MyGME</a:t>
            </a:r>
          </a:p>
          <a:p>
            <a:pPr marL="742950" lvl="1" indent="-285750">
              <a:lnSpc>
                <a:spcPct val="100000"/>
              </a:lnSpc>
              <a:spcBef>
                <a:spcPts val="0"/>
              </a:spcBef>
              <a:spcAft>
                <a:spcPts val="1200"/>
              </a:spcAft>
            </a:pPr>
            <a:r>
              <a:rPr lang="en-US" sz="1200" dirty="0" smtClean="0"/>
              <a:t>New Innovations</a:t>
            </a:r>
          </a:p>
          <a:p>
            <a:endParaRPr lang="en-US" sz="2000" dirty="0"/>
          </a:p>
        </p:txBody>
      </p:sp>
    </p:spTree>
    <p:extLst>
      <p:ext uri="{BB962C8B-B14F-4D97-AF65-F5344CB8AC3E}">
        <p14:creationId xmlns:p14="http://schemas.microsoft.com/office/powerpoint/2010/main" val="2259098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759BA7-976F-E44A-8B50-691D51374448}"/>
              </a:ext>
            </a:extLst>
          </p:cNvPr>
          <p:cNvSpPr/>
          <p:nvPr/>
        </p:nvSpPr>
        <p:spPr>
          <a:xfrm>
            <a:off x="1" y="0"/>
            <a:ext cx="3895343" cy="6858000"/>
          </a:xfrm>
          <a:prstGeom prst="rect">
            <a:avLst/>
          </a:prstGeom>
          <a:solidFill>
            <a:srgbClr val="E0E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4E89EA-B394-7842-9EB4-D8268D04963E}"/>
              </a:ext>
            </a:extLst>
          </p:cNvPr>
          <p:cNvSpPr>
            <a:spLocks noGrp="1"/>
          </p:cNvSpPr>
          <p:nvPr>
            <p:ph type="title"/>
          </p:nvPr>
        </p:nvSpPr>
        <p:spPr>
          <a:xfrm>
            <a:off x="495300" y="1536192"/>
            <a:ext cx="3243902" cy="2240280"/>
          </a:xfrm>
        </p:spPr>
        <p:txBody>
          <a:bodyPr anchor="t">
            <a:noAutofit/>
          </a:bodyPr>
          <a:lstStyle/>
          <a:p>
            <a:r>
              <a:rPr lang="en-US" dirty="0"/>
              <a:t>Electronic Cost Report Signature</a:t>
            </a:r>
            <a:br>
              <a:rPr lang="en-US" dirty="0"/>
            </a:br>
            <a:r>
              <a:rPr lang="en-US" sz="1800" b="1" dirty="0"/>
              <a:t>New Worksheet S Format</a:t>
            </a:r>
            <a:endParaRPr lang="en-US" b="1" dirty="0">
              <a:latin typeface="Volte Semibold" pitchFamily="2" charset="77"/>
            </a:endParaRPr>
          </a:p>
        </p:txBody>
      </p:sp>
      <p:sp>
        <p:nvSpPr>
          <p:cNvPr id="4" name="Slide Number Placeholder 3">
            <a:extLst>
              <a:ext uri="{FF2B5EF4-FFF2-40B4-BE49-F238E27FC236}">
                <a16:creationId xmlns:a16="http://schemas.microsoft.com/office/drawing/2014/main" id="{B23562BB-4C70-BA49-9020-82EE9BC72A78}"/>
              </a:ext>
            </a:extLst>
          </p:cNvPr>
          <p:cNvSpPr>
            <a:spLocks noGrp="1"/>
          </p:cNvSpPr>
          <p:nvPr>
            <p:ph type="sldNum" sz="quarter" idx="12"/>
          </p:nvPr>
        </p:nvSpPr>
        <p:spPr/>
        <p:txBody>
          <a:bodyPr/>
          <a:lstStyle/>
          <a:p>
            <a:pPr>
              <a:defRPr/>
            </a:pPr>
            <a:fld id="{4A74AB31-013B-40D8-81D6-E19A4D04BE2B}" type="slidenum">
              <a:rPr lang="en-US" smtClean="0"/>
              <a:pPr>
                <a:defRPr/>
              </a:pPr>
              <a:t>7</a:t>
            </a:fld>
            <a:endParaRPr lang="en-US" dirty="0"/>
          </a:p>
        </p:txBody>
      </p:sp>
      <p:pic>
        <p:nvPicPr>
          <p:cNvPr id="7" name="Picture 6">
            <a:extLst>
              <a:ext uri="{FF2B5EF4-FFF2-40B4-BE49-F238E27FC236}">
                <a16:creationId xmlns:a16="http://schemas.microsoft.com/office/drawing/2014/main" id="{C458FF28-275D-F840-891B-C3D450D6C934}"/>
              </a:ext>
            </a:extLst>
          </p:cNvPr>
          <p:cNvPicPr>
            <a:picLocks noChangeAspect="1"/>
          </p:cNvPicPr>
          <p:nvPr/>
        </p:nvPicPr>
        <p:blipFill>
          <a:blip r:embed="rId2"/>
          <a:stretch>
            <a:fillRect/>
          </a:stretch>
        </p:blipFill>
        <p:spPr>
          <a:xfrm>
            <a:off x="4234501" y="1194613"/>
            <a:ext cx="7445011" cy="4140291"/>
          </a:xfrm>
          <a:prstGeom prst="rect">
            <a:avLst/>
          </a:prstGeom>
        </p:spPr>
      </p:pic>
    </p:spTree>
    <p:extLst>
      <p:ext uri="{BB962C8B-B14F-4D97-AF65-F5344CB8AC3E}">
        <p14:creationId xmlns:p14="http://schemas.microsoft.com/office/powerpoint/2010/main" val="470591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F8F2-4FB5-AE43-B388-56BF5E58DFD2}"/>
              </a:ext>
            </a:extLst>
          </p:cNvPr>
          <p:cNvSpPr txBox="1">
            <a:spLocks/>
          </p:cNvSpPr>
          <p:nvPr/>
        </p:nvSpPr>
        <p:spPr>
          <a:xfrm>
            <a:off x="786580" y="4021394"/>
            <a:ext cx="5089005" cy="2391352"/>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Volte" panose="00000500000000000000" pitchFamily="50" charset="0"/>
                <a:ea typeface="Open Sans Light" panose="020B0306030504020204" pitchFamily="34" charset="0"/>
                <a:cs typeface="Calibri Light" panose="020F0302020204030204" pitchFamily="34" charset="0"/>
              </a:rPr>
              <a:t>Cost Report</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Volte" panose="00000500000000000000" pitchFamily="50" charset="0"/>
                <a:ea typeface="Open Sans Light" panose="020B0306030504020204" pitchFamily="34" charset="0"/>
                <a:cs typeface="Calibri Light" panose="020F0302020204030204" pitchFamily="34" charset="0"/>
              </a:rPr>
              <a:t>Filing Resources</a:t>
            </a:r>
          </a:p>
        </p:txBody>
      </p:sp>
      <p:sp>
        <p:nvSpPr>
          <p:cNvPr id="9" name="Rectangle 8">
            <a:extLst>
              <a:ext uri="{FF2B5EF4-FFF2-40B4-BE49-F238E27FC236}">
                <a16:creationId xmlns:a16="http://schemas.microsoft.com/office/drawing/2014/main" id="{689D13FD-DBE4-BF47-B599-4418ACBCCEFC}"/>
              </a:ext>
            </a:extLst>
          </p:cNvPr>
          <p:cNvSpPr/>
          <p:nvPr/>
        </p:nvSpPr>
        <p:spPr>
          <a:xfrm>
            <a:off x="6830055" y="1717027"/>
            <a:ext cx="5361940" cy="1641742"/>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a:lnSpc>
                <a:spcPct val="150000"/>
              </a:lnSpc>
            </a:pPr>
            <a:r>
              <a:rPr lang="en-US" b="1" spc="100" dirty="0">
                <a:solidFill>
                  <a:schemeClr val="bg2">
                    <a:lumMod val="25000"/>
                  </a:schemeClr>
                </a:solidFill>
                <a:latin typeface="Volte" panose="00000500000000000000" pitchFamily="50" charset="0"/>
              </a:rPr>
              <a:t>MANAGER</a:t>
            </a:r>
            <a:endParaRPr lang="en-US" sz="2000" b="1" spc="100" dirty="0">
              <a:solidFill>
                <a:schemeClr val="bg2">
                  <a:lumMod val="25000"/>
                </a:schemeClr>
              </a:solidFill>
              <a:latin typeface="Volte" panose="00000500000000000000" pitchFamily="50" charset="0"/>
            </a:endParaRPr>
          </a:p>
          <a:p>
            <a:pPr>
              <a:lnSpc>
                <a:spcPct val="150000"/>
              </a:lnSpc>
            </a:pPr>
            <a:r>
              <a:rPr lang="en-US" sz="2000" dirty="0" smtClean="0">
                <a:solidFill>
                  <a:srgbClr val="165CC3"/>
                </a:solidFill>
                <a:latin typeface="Volte" panose="00000500000000000000" pitchFamily="50" charset="0"/>
                <a:hlinkClick r:id="rId2">
                  <a:extLst>
                    <a:ext uri="{A12FA001-AC4F-418D-AE19-62706E023703}">
                      <ahyp:hlinkClr xmlns:ahyp="http://schemas.microsoft.com/office/drawing/2018/hyperlinkcolor" xmlns="" val="tx"/>
                    </a:ext>
                  </a:extLst>
                </a:hlinkClick>
              </a:rPr>
              <a:t>Bobbi.Jo.Luciano@elevancehealth.com</a:t>
            </a:r>
            <a:endParaRPr lang="en-US" sz="2000" dirty="0">
              <a:solidFill>
                <a:srgbClr val="165CC3"/>
              </a:solidFill>
              <a:latin typeface="Volte" panose="00000500000000000000" pitchFamily="50" charset="0"/>
            </a:endParaRPr>
          </a:p>
        </p:txBody>
      </p:sp>
      <p:sp>
        <p:nvSpPr>
          <p:cNvPr id="10" name="Rectangle 9">
            <a:extLst>
              <a:ext uri="{FF2B5EF4-FFF2-40B4-BE49-F238E27FC236}">
                <a16:creationId xmlns:a16="http://schemas.microsoft.com/office/drawing/2014/main" id="{BC6F8FC0-A08D-584C-BC4F-443EA5A63C12}"/>
              </a:ext>
            </a:extLst>
          </p:cNvPr>
          <p:cNvSpPr/>
          <p:nvPr/>
        </p:nvSpPr>
        <p:spPr>
          <a:xfrm>
            <a:off x="6827300" y="149765"/>
            <a:ext cx="5364695" cy="1567261"/>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a:lnSpc>
                <a:spcPct val="150000"/>
              </a:lnSpc>
            </a:pPr>
            <a:r>
              <a:rPr lang="en-US" b="1" spc="100" dirty="0">
                <a:solidFill>
                  <a:schemeClr val="bg2">
                    <a:lumMod val="25000"/>
                  </a:schemeClr>
                </a:solidFill>
                <a:latin typeface="Volte" panose="00000500000000000000" pitchFamily="50" charset="0"/>
              </a:rPr>
              <a:t>QUESTIONS</a:t>
            </a:r>
            <a:endParaRPr lang="en-US" sz="2000" b="1" spc="100" dirty="0">
              <a:solidFill>
                <a:schemeClr val="bg2">
                  <a:lumMod val="25000"/>
                </a:schemeClr>
              </a:solidFill>
              <a:latin typeface="Volte" panose="00000500000000000000" pitchFamily="50" charset="0"/>
            </a:endParaRPr>
          </a:p>
          <a:p>
            <a:pPr>
              <a:lnSpc>
                <a:spcPct val="150000"/>
              </a:lnSpc>
            </a:pPr>
            <a:r>
              <a:rPr lang="en-US" sz="2000" u="sng" dirty="0">
                <a:solidFill>
                  <a:srgbClr val="165CC3"/>
                </a:solidFill>
                <a:latin typeface="Volte" panose="00000500000000000000" pitchFamily="50" charset="0"/>
              </a:rPr>
              <a:t>J6_cost_report_filing@anthem.com </a:t>
            </a:r>
          </a:p>
        </p:txBody>
      </p:sp>
      <p:sp>
        <p:nvSpPr>
          <p:cNvPr id="11" name="Rectangle 10">
            <a:extLst>
              <a:ext uri="{FF2B5EF4-FFF2-40B4-BE49-F238E27FC236}">
                <a16:creationId xmlns:a16="http://schemas.microsoft.com/office/drawing/2014/main" id="{A0FE3A5F-158E-3243-B7A1-60F971FA2F0F}"/>
              </a:ext>
            </a:extLst>
          </p:cNvPr>
          <p:cNvSpPr/>
          <p:nvPr/>
        </p:nvSpPr>
        <p:spPr>
          <a:xfrm>
            <a:off x="6824545" y="3358769"/>
            <a:ext cx="5367449" cy="1641742"/>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a:lnSpc>
                <a:spcPct val="150000"/>
              </a:lnSpc>
            </a:pPr>
            <a:r>
              <a:rPr lang="en-US" b="1" spc="100" dirty="0">
                <a:solidFill>
                  <a:schemeClr val="bg2">
                    <a:lumMod val="25000"/>
                  </a:schemeClr>
                </a:solidFill>
                <a:latin typeface="Volte" panose="00000500000000000000" pitchFamily="50" charset="0"/>
              </a:rPr>
              <a:t>PS&amp;R</a:t>
            </a:r>
          </a:p>
          <a:p>
            <a:pPr>
              <a:lnSpc>
                <a:spcPct val="150000"/>
              </a:lnSpc>
            </a:pPr>
            <a:r>
              <a:rPr lang="en-US" sz="2000" dirty="0">
                <a:solidFill>
                  <a:srgbClr val="165CC3"/>
                </a:solidFill>
                <a:latin typeface="Volte" panose="00000500000000000000" pitchFamily="50" charset="0"/>
                <a:hlinkClick r:id="rId3">
                  <a:extLst>
                    <a:ext uri="{A12FA001-AC4F-418D-AE19-62706E023703}">
                      <ahyp:hlinkClr xmlns:ahyp="http://schemas.microsoft.com/office/drawing/2018/hyperlinkcolor" xmlns="" val="tx"/>
                    </a:ext>
                  </a:extLst>
                </a:hlinkClick>
              </a:rPr>
              <a:t>PSR@anthem.com</a:t>
            </a:r>
            <a:r>
              <a:rPr lang="en-US" sz="2000" dirty="0">
                <a:solidFill>
                  <a:srgbClr val="165CC3"/>
                </a:solidFill>
              </a:rPr>
              <a:t> </a:t>
            </a:r>
          </a:p>
        </p:txBody>
      </p:sp>
      <p:sp>
        <p:nvSpPr>
          <p:cNvPr id="12" name="Rectangle 11">
            <a:extLst>
              <a:ext uri="{FF2B5EF4-FFF2-40B4-BE49-F238E27FC236}">
                <a16:creationId xmlns:a16="http://schemas.microsoft.com/office/drawing/2014/main" id="{507549EB-2F3B-A540-8AEC-CF9F37F446D1}"/>
              </a:ext>
            </a:extLst>
          </p:cNvPr>
          <p:cNvSpPr/>
          <p:nvPr/>
        </p:nvSpPr>
        <p:spPr>
          <a:xfrm>
            <a:off x="6830056" y="5000511"/>
            <a:ext cx="5361940" cy="171622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a:lnSpc>
                <a:spcPct val="150000"/>
              </a:lnSpc>
            </a:pPr>
            <a:r>
              <a:rPr lang="en-US" b="1" spc="100" dirty="0" err="1">
                <a:solidFill>
                  <a:schemeClr val="bg2">
                    <a:lumMod val="25000"/>
                  </a:schemeClr>
                </a:solidFill>
                <a:latin typeface="Volte" panose="00000500000000000000" pitchFamily="50" charset="0"/>
              </a:rPr>
              <a:t>MCReF</a:t>
            </a:r>
            <a:r>
              <a:rPr lang="en-US" b="1" spc="100" dirty="0">
                <a:solidFill>
                  <a:schemeClr val="bg2">
                    <a:lumMod val="25000"/>
                  </a:schemeClr>
                </a:solidFill>
                <a:latin typeface="Volte" panose="00000500000000000000" pitchFamily="50" charset="0"/>
              </a:rPr>
              <a:t> SYSTEM LOGIN</a:t>
            </a:r>
          </a:p>
          <a:p>
            <a:pPr>
              <a:lnSpc>
                <a:spcPct val="150000"/>
              </a:lnSpc>
            </a:pPr>
            <a:r>
              <a:rPr lang="en-US" sz="2000" u="sng" dirty="0">
                <a:solidFill>
                  <a:srgbClr val="165CC3"/>
                </a:solidFill>
                <a:latin typeface="Volte" panose="00000500000000000000" pitchFamily="50" charset="0"/>
              </a:rPr>
              <a:t>https://</a:t>
            </a:r>
            <a:r>
              <a:rPr lang="en-US" sz="2000" u="sng" dirty="0" err="1">
                <a:solidFill>
                  <a:srgbClr val="165CC3"/>
                </a:solidFill>
                <a:latin typeface="Volte" panose="00000500000000000000" pitchFamily="50" charset="0"/>
              </a:rPr>
              <a:t>mcref.cms.gov</a:t>
            </a:r>
            <a:endParaRPr lang="en-US" sz="2000" dirty="0">
              <a:solidFill>
                <a:srgbClr val="165CC3"/>
              </a:solidFill>
              <a:latin typeface="Volte" panose="00000500000000000000" pitchFamily="50" charset="0"/>
            </a:endParaRPr>
          </a:p>
        </p:txBody>
      </p:sp>
    </p:spTree>
    <p:extLst>
      <p:ext uri="{BB962C8B-B14F-4D97-AF65-F5344CB8AC3E}">
        <p14:creationId xmlns:p14="http://schemas.microsoft.com/office/powerpoint/2010/main" val="3680329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C1F3"/>
                </a:solidFill>
              </a:rPr>
              <a:t>New! </a:t>
            </a:r>
            <a:r>
              <a:rPr lang="en-US" dirty="0"/>
              <a:t>Cost Report Mailing Addresses</a:t>
            </a:r>
          </a:p>
        </p:txBody>
      </p:sp>
      <p:sp>
        <p:nvSpPr>
          <p:cNvPr id="4" name="Slide Number Placeholder 3"/>
          <p:cNvSpPr>
            <a:spLocks noGrp="1"/>
          </p:cNvSpPr>
          <p:nvPr>
            <p:ph type="sldNum" sz="quarter" idx="12"/>
          </p:nvPr>
        </p:nvSpPr>
        <p:spPr/>
        <p:txBody>
          <a:bodyPr/>
          <a:lstStyle/>
          <a:p>
            <a:pPr>
              <a:defRPr/>
            </a:pPr>
            <a:fld id="{4A74AB31-013B-40D8-81D6-E19A4D04BE2B}" type="slidenum">
              <a:rPr lang="en-US" smtClean="0"/>
              <a:pPr>
                <a:defRPr/>
              </a:pPr>
              <a:t>9</a:t>
            </a:fld>
            <a:endParaRPr lang="en-US" dirty="0"/>
          </a:p>
        </p:txBody>
      </p:sp>
      <p:sp>
        <p:nvSpPr>
          <p:cNvPr id="6" name="직사각형 2">
            <a:extLst>
              <a:ext uri="{FF2B5EF4-FFF2-40B4-BE49-F238E27FC236}">
                <a16:creationId xmlns:a16="http://schemas.microsoft.com/office/drawing/2014/main" id="{F0DAD12B-B082-7A44-AF88-68F587A58C49}"/>
              </a:ext>
            </a:extLst>
          </p:cNvPr>
          <p:cNvSpPr/>
          <p:nvPr/>
        </p:nvSpPr>
        <p:spPr>
          <a:xfrm>
            <a:off x="1773778" y="1933757"/>
            <a:ext cx="3883881" cy="1890159"/>
          </a:xfrm>
          <a:prstGeom prst="rect">
            <a:avLst/>
          </a:prstGeom>
          <a:solidFill>
            <a:schemeClr val="bg1"/>
          </a:solidFill>
          <a:ln w="9525" cap="flat">
            <a:noFill/>
            <a:prstDash val="solid"/>
            <a:miter/>
          </a:ln>
          <a:effectLst>
            <a:outerShdw blurRad="127000" dist="38100" dir="2700000" algn="tl" rotWithShape="0">
              <a:prstClr val="black">
                <a:alpha val="7000"/>
              </a:prstClr>
            </a:outerShdw>
          </a:effectLst>
        </p:spPr>
        <p:txBody>
          <a:bodyPr lIns="274320" tIns="274320" rIns="274320" bIns="182880" rtlCol="0" anchor="t" anchorCtr="0"/>
          <a:lstStyle/>
          <a:p>
            <a:pPr marL="12700" lvl="0" algn="ctr">
              <a:spcAft>
                <a:spcPts val="1200"/>
              </a:spcAft>
              <a:defRPr/>
            </a:pPr>
            <a:r>
              <a:rPr lang="en-US" sz="1600" dirty="0">
                <a:solidFill>
                  <a:srgbClr val="0062B7"/>
                </a:solidFill>
                <a:latin typeface="Volte Medium" pitchFamily="2" charset="77"/>
                <a:ea typeface="Open Sans" panose="020B0606030504020204" pitchFamily="34" charset="0"/>
                <a:cs typeface="Open Sans" panose="020B0606030504020204" pitchFamily="34" charset="0"/>
              </a:rPr>
              <a:t>Street Address (FedEx/Courier)</a:t>
            </a:r>
            <a:endParaRPr lang="en-US" dirty="0">
              <a:solidFill>
                <a:srgbClr val="0062B7"/>
              </a:solidFill>
              <a:latin typeface="Volte Medium" pitchFamily="2" charset="77"/>
              <a:ea typeface="Open Sans" panose="020B0606030504020204" pitchFamily="34" charset="0"/>
              <a:cs typeface="Open Sans" panose="020B0606030504020204" pitchFamily="34" charset="0"/>
            </a:endParaRPr>
          </a:p>
          <a:p>
            <a:pPr algn="ctr" fontAlgn="b"/>
            <a:r>
              <a:rPr lang="en-US" sz="1600" dirty="0">
                <a:latin typeface="Volte" pitchFamily="2" charset="77"/>
              </a:rPr>
              <a:t>National Government Services,  Inc</a:t>
            </a:r>
          </a:p>
          <a:p>
            <a:pPr algn="ctr" fontAlgn="b"/>
            <a:r>
              <a:rPr lang="it-IT" sz="1600" dirty="0" err="1">
                <a:latin typeface="Volte" pitchFamily="2" charset="77"/>
              </a:rPr>
              <a:t>Attn</a:t>
            </a:r>
            <a:r>
              <a:rPr lang="it-IT" sz="1600" dirty="0">
                <a:latin typeface="Volte" pitchFamily="2" charset="77"/>
              </a:rPr>
              <a:t>: </a:t>
            </a:r>
            <a:r>
              <a:rPr lang="it-IT" sz="1600" dirty="0" err="1">
                <a:latin typeface="Volte" pitchFamily="2" charset="77"/>
              </a:rPr>
              <a:t>Cost</a:t>
            </a:r>
            <a:r>
              <a:rPr lang="it-IT" sz="1600" dirty="0">
                <a:latin typeface="Volte" pitchFamily="2" charset="77"/>
              </a:rPr>
              <a:t> Reporting Unit</a:t>
            </a:r>
            <a:endParaRPr lang="en-US" sz="1600" dirty="0">
              <a:latin typeface="Volte" pitchFamily="2" charset="77"/>
            </a:endParaRPr>
          </a:p>
          <a:p>
            <a:pPr algn="ctr" fontAlgn="b"/>
            <a:r>
              <a:rPr lang="en-US" sz="1600" dirty="0">
                <a:latin typeface="Volte" pitchFamily="2" charset="77"/>
              </a:rPr>
              <a:t>6345 Castleway Court</a:t>
            </a:r>
          </a:p>
          <a:p>
            <a:pPr algn="ctr" fontAlgn="b"/>
            <a:r>
              <a:rPr lang="en-US" sz="1600" dirty="0">
                <a:latin typeface="Volte" pitchFamily="2" charset="77"/>
              </a:rPr>
              <a:t>Indianapolis IN 46250</a:t>
            </a:r>
          </a:p>
        </p:txBody>
      </p:sp>
      <p:sp>
        <p:nvSpPr>
          <p:cNvPr id="3" name="Rectangle 2">
            <a:extLst>
              <a:ext uri="{FF2B5EF4-FFF2-40B4-BE49-F238E27FC236}">
                <a16:creationId xmlns:a16="http://schemas.microsoft.com/office/drawing/2014/main" id="{99A5D48C-D6F4-BC4A-800D-8B71D5FE0919}"/>
              </a:ext>
            </a:extLst>
          </p:cNvPr>
          <p:cNvSpPr/>
          <p:nvPr/>
        </p:nvSpPr>
        <p:spPr>
          <a:xfrm>
            <a:off x="1773778" y="1475248"/>
            <a:ext cx="3883881" cy="369332"/>
          </a:xfrm>
          <a:prstGeom prst="rect">
            <a:avLst/>
          </a:prstGeom>
          <a:solidFill>
            <a:srgbClr val="0062B7"/>
          </a:solidFill>
        </p:spPr>
        <p:txBody>
          <a:bodyPr wrap="square">
            <a:spAutoFit/>
          </a:bodyPr>
          <a:lstStyle/>
          <a:p>
            <a:pPr algn="ctr" defTabSz="903225" fontAlgn="b"/>
            <a:r>
              <a:rPr lang="en-US" dirty="0">
                <a:solidFill>
                  <a:schemeClr val="bg1"/>
                </a:solidFill>
                <a:latin typeface="Volte Medium" pitchFamily="2" charset="77"/>
                <a:cs typeface="Calibri" panose="020F0502020204030204" pitchFamily="34" charset="0"/>
              </a:rPr>
              <a:t>Cost Report Address</a:t>
            </a:r>
          </a:p>
        </p:txBody>
      </p:sp>
      <p:sp>
        <p:nvSpPr>
          <p:cNvPr id="9" name="직사각형 2">
            <a:extLst>
              <a:ext uri="{FF2B5EF4-FFF2-40B4-BE49-F238E27FC236}">
                <a16:creationId xmlns:a16="http://schemas.microsoft.com/office/drawing/2014/main" id="{981C7AAB-6FF8-F145-AD2B-FB640D267A5E}"/>
              </a:ext>
            </a:extLst>
          </p:cNvPr>
          <p:cNvSpPr/>
          <p:nvPr/>
        </p:nvSpPr>
        <p:spPr>
          <a:xfrm>
            <a:off x="1773778" y="3913093"/>
            <a:ext cx="3883881" cy="1885647"/>
          </a:xfrm>
          <a:prstGeom prst="rect">
            <a:avLst/>
          </a:prstGeom>
          <a:solidFill>
            <a:schemeClr val="bg1"/>
          </a:solidFill>
          <a:ln w="9525" cap="flat">
            <a:noFill/>
            <a:prstDash val="solid"/>
            <a:miter/>
          </a:ln>
          <a:effectLst>
            <a:outerShdw blurRad="127000" dist="38100" dir="2700000" algn="tl" rotWithShape="0">
              <a:prstClr val="black">
                <a:alpha val="7000"/>
              </a:prstClr>
            </a:outerShdw>
          </a:effectLst>
        </p:spPr>
        <p:txBody>
          <a:bodyPr lIns="274320" tIns="274320" rIns="274320" bIns="182880" rtlCol="0" anchor="t" anchorCtr="0"/>
          <a:lstStyle/>
          <a:p>
            <a:pPr marL="12700" lvl="0" algn="ctr">
              <a:spcAft>
                <a:spcPts val="1200"/>
              </a:spcAft>
              <a:defRPr/>
            </a:pPr>
            <a:r>
              <a:rPr lang="en-US" sz="1600" dirty="0">
                <a:solidFill>
                  <a:srgbClr val="0062B7"/>
                </a:solidFill>
                <a:latin typeface="Volte Medium" pitchFamily="2" charset="77"/>
                <a:ea typeface="Open Sans" panose="020B0606030504020204" pitchFamily="34" charset="0"/>
                <a:cs typeface="Open Sans" panose="020B0606030504020204" pitchFamily="34" charset="0"/>
              </a:rPr>
              <a:t>USPS Mailing Address</a:t>
            </a:r>
            <a:endParaRPr lang="en-US" dirty="0">
              <a:solidFill>
                <a:srgbClr val="0062B7"/>
              </a:solidFill>
              <a:latin typeface="Volte Medium" pitchFamily="2" charset="77"/>
              <a:ea typeface="Open Sans" panose="020B0606030504020204" pitchFamily="34" charset="0"/>
              <a:cs typeface="Open Sans" panose="020B0606030504020204" pitchFamily="34" charset="0"/>
            </a:endParaRPr>
          </a:p>
          <a:p>
            <a:pPr algn="ctr" fontAlgn="b"/>
            <a:r>
              <a:rPr lang="en-US" sz="1600" dirty="0">
                <a:latin typeface="Volte" pitchFamily="2" charset="77"/>
              </a:rPr>
              <a:t>National Government Services,  Inc</a:t>
            </a:r>
          </a:p>
          <a:p>
            <a:pPr algn="ctr" fontAlgn="b"/>
            <a:r>
              <a:rPr lang="it-IT" sz="1600" dirty="0" err="1">
                <a:latin typeface="Volte" pitchFamily="2" charset="77"/>
              </a:rPr>
              <a:t>Attn</a:t>
            </a:r>
            <a:r>
              <a:rPr lang="it-IT" sz="1600" dirty="0">
                <a:latin typeface="Volte" pitchFamily="2" charset="77"/>
              </a:rPr>
              <a:t>: </a:t>
            </a:r>
            <a:r>
              <a:rPr lang="it-IT" sz="1600" dirty="0" err="1">
                <a:latin typeface="Volte" pitchFamily="2" charset="77"/>
              </a:rPr>
              <a:t>Cost</a:t>
            </a:r>
            <a:r>
              <a:rPr lang="it-IT" sz="1600" dirty="0">
                <a:latin typeface="Volte" pitchFamily="2" charset="77"/>
              </a:rPr>
              <a:t> Reporting Unit</a:t>
            </a:r>
            <a:endParaRPr lang="en-US" sz="1600" dirty="0">
              <a:latin typeface="Volte" pitchFamily="2" charset="77"/>
            </a:endParaRPr>
          </a:p>
          <a:p>
            <a:pPr algn="ctr" fontAlgn="b"/>
            <a:r>
              <a:rPr lang="en-US" sz="1600" dirty="0">
                <a:latin typeface="Volte" pitchFamily="2" charset="77"/>
              </a:rPr>
              <a:t>PO Box 7040</a:t>
            </a:r>
          </a:p>
          <a:p>
            <a:pPr algn="ctr" fontAlgn="b"/>
            <a:r>
              <a:rPr lang="en-US" sz="1600" dirty="0">
                <a:latin typeface="Volte" pitchFamily="2" charset="77"/>
              </a:rPr>
              <a:t>Indianapolis IN 46207-7040</a:t>
            </a:r>
          </a:p>
        </p:txBody>
      </p:sp>
      <p:sp>
        <p:nvSpPr>
          <p:cNvPr id="10" name="직사각형 2">
            <a:extLst>
              <a:ext uri="{FF2B5EF4-FFF2-40B4-BE49-F238E27FC236}">
                <a16:creationId xmlns:a16="http://schemas.microsoft.com/office/drawing/2014/main" id="{B9F70914-AB83-4A48-8B7E-1550CA353DC8}"/>
              </a:ext>
            </a:extLst>
          </p:cNvPr>
          <p:cNvSpPr/>
          <p:nvPr/>
        </p:nvSpPr>
        <p:spPr>
          <a:xfrm>
            <a:off x="6529376" y="1933757"/>
            <a:ext cx="3883881" cy="1890159"/>
          </a:xfrm>
          <a:prstGeom prst="rect">
            <a:avLst/>
          </a:prstGeom>
          <a:solidFill>
            <a:schemeClr val="bg1"/>
          </a:solidFill>
          <a:ln w="9525" cap="flat">
            <a:noFill/>
            <a:prstDash val="solid"/>
            <a:miter/>
          </a:ln>
          <a:effectLst>
            <a:outerShdw blurRad="127000" dist="38100" dir="2700000" algn="tl" rotWithShape="0">
              <a:prstClr val="black">
                <a:alpha val="7000"/>
              </a:prstClr>
            </a:outerShdw>
          </a:effectLst>
        </p:spPr>
        <p:txBody>
          <a:bodyPr lIns="274320" tIns="274320" rIns="274320" bIns="182880" rtlCol="0" anchor="t" anchorCtr="0"/>
          <a:lstStyle/>
          <a:p>
            <a:pPr marL="12700" lvl="0" algn="ctr">
              <a:spcAft>
                <a:spcPts val="1200"/>
              </a:spcAft>
              <a:defRPr/>
            </a:pPr>
            <a:r>
              <a:rPr lang="en-US" sz="1600" dirty="0">
                <a:solidFill>
                  <a:srgbClr val="0062B7"/>
                </a:solidFill>
                <a:latin typeface="Volte Medium" pitchFamily="2" charset="77"/>
                <a:ea typeface="Open Sans" panose="020B0606030504020204" pitchFamily="34" charset="0"/>
                <a:cs typeface="Open Sans" panose="020B0606030504020204" pitchFamily="34" charset="0"/>
              </a:rPr>
              <a:t>Street Address (FedEx/Courier)</a:t>
            </a:r>
          </a:p>
          <a:p>
            <a:pPr algn="ctr" fontAlgn="b"/>
            <a:r>
              <a:rPr lang="en-US" sz="1600" dirty="0">
                <a:latin typeface="Volte" pitchFamily="2" charset="77"/>
              </a:rPr>
              <a:t>US Bank Lockbox Services – </a:t>
            </a:r>
            <a:r>
              <a:rPr lang="en-US" sz="1600" dirty="0" smtClean="0">
                <a:latin typeface="Volte" pitchFamily="2" charset="77"/>
              </a:rPr>
              <a:t>J6 </a:t>
            </a:r>
            <a:r>
              <a:rPr lang="en-US" sz="1600" dirty="0">
                <a:latin typeface="Volte" pitchFamily="2" charset="77"/>
              </a:rPr>
              <a:t>A</a:t>
            </a:r>
          </a:p>
          <a:p>
            <a:pPr algn="ctr" fontAlgn="b"/>
            <a:r>
              <a:rPr lang="en-US" sz="1600" dirty="0">
                <a:latin typeface="Volte" pitchFamily="2" charset="77"/>
              </a:rPr>
              <a:t>Attn: Lockbox </a:t>
            </a:r>
            <a:r>
              <a:rPr lang="en-US" sz="1600" dirty="0" smtClean="0">
                <a:latin typeface="Volte" pitchFamily="2" charset="77"/>
              </a:rPr>
              <a:t>809199</a:t>
            </a:r>
            <a:endParaRPr lang="en-US" sz="1600" dirty="0">
              <a:latin typeface="Volte" pitchFamily="2" charset="77"/>
            </a:endParaRPr>
          </a:p>
          <a:p>
            <a:pPr algn="ctr" fontAlgn="b"/>
            <a:r>
              <a:rPr lang="en-US" sz="1600" dirty="0">
                <a:latin typeface="Volte" pitchFamily="2" charset="77"/>
              </a:rPr>
              <a:t>5635 South Archer Ave</a:t>
            </a:r>
          </a:p>
          <a:p>
            <a:pPr algn="ctr" fontAlgn="b"/>
            <a:r>
              <a:rPr lang="en-US" sz="1600" dirty="0">
                <a:latin typeface="Volte" pitchFamily="2" charset="77"/>
              </a:rPr>
              <a:t>Chicago IL  60638</a:t>
            </a:r>
          </a:p>
        </p:txBody>
      </p:sp>
      <p:sp>
        <p:nvSpPr>
          <p:cNvPr id="11" name="Rectangle 10">
            <a:extLst>
              <a:ext uri="{FF2B5EF4-FFF2-40B4-BE49-F238E27FC236}">
                <a16:creationId xmlns:a16="http://schemas.microsoft.com/office/drawing/2014/main" id="{0FAE1F3C-EAA3-404F-BE91-D6DB0E093FDA}"/>
              </a:ext>
            </a:extLst>
          </p:cNvPr>
          <p:cNvSpPr/>
          <p:nvPr/>
        </p:nvSpPr>
        <p:spPr>
          <a:xfrm>
            <a:off x="6529376" y="1475248"/>
            <a:ext cx="3883881" cy="369332"/>
          </a:xfrm>
          <a:prstGeom prst="rect">
            <a:avLst/>
          </a:prstGeom>
          <a:solidFill>
            <a:srgbClr val="0062B7"/>
          </a:solidFill>
        </p:spPr>
        <p:txBody>
          <a:bodyPr wrap="square">
            <a:spAutoFit/>
          </a:bodyPr>
          <a:lstStyle/>
          <a:p>
            <a:pPr algn="ctr" defTabSz="903225" fontAlgn="b"/>
            <a:r>
              <a:rPr lang="en-US" dirty="0">
                <a:solidFill>
                  <a:schemeClr val="bg1"/>
                </a:solidFill>
                <a:latin typeface="Volte Medium" pitchFamily="2" charset="77"/>
                <a:cs typeface="Calibri" panose="020F0502020204030204" pitchFamily="34" charset="0"/>
              </a:rPr>
              <a:t>Check Address</a:t>
            </a:r>
          </a:p>
        </p:txBody>
      </p:sp>
      <p:sp>
        <p:nvSpPr>
          <p:cNvPr id="12" name="직사각형 2">
            <a:extLst>
              <a:ext uri="{FF2B5EF4-FFF2-40B4-BE49-F238E27FC236}">
                <a16:creationId xmlns:a16="http://schemas.microsoft.com/office/drawing/2014/main" id="{43B6A351-83A1-B14B-A921-0C939E61D633}"/>
              </a:ext>
            </a:extLst>
          </p:cNvPr>
          <p:cNvSpPr/>
          <p:nvPr/>
        </p:nvSpPr>
        <p:spPr>
          <a:xfrm>
            <a:off x="6529376" y="3913093"/>
            <a:ext cx="3883881" cy="1885647"/>
          </a:xfrm>
          <a:prstGeom prst="rect">
            <a:avLst/>
          </a:prstGeom>
          <a:solidFill>
            <a:schemeClr val="bg1"/>
          </a:solidFill>
          <a:ln w="9525" cap="flat">
            <a:noFill/>
            <a:prstDash val="solid"/>
            <a:miter/>
          </a:ln>
          <a:effectLst>
            <a:outerShdw blurRad="127000" dist="38100" dir="2700000" algn="tl" rotWithShape="0">
              <a:prstClr val="black">
                <a:alpha val="7000"/>
              </a:prstClr>
            </a:outerShdw>
          </a:effectLst>
        </p:spPr>
        <p:txBody>
          <a:bodyPr lIns="274320" tIns="274320" rIns="274320" bIns="182880" rtlCol="0" anchor="t" anchorCtr="0"/>
          <a:lstStyle/>
          <a:p>
            <a:pPr marL="12700" lvl="0" algn="ctr">
              <a:spcAft>
                <a:spcPts val="1200"/>
              </a:spcAft>
              <a:defRPr/>
            </a:pPr>
            <a:r>
              <a:rPr lang="en-US" sz="1600" dirty="0">
                <a:solidFill>
                  <a:srgbClr val="0062B7"/>
                </a:solidFill>
                <a:latin typeface="Volte Medium" pitchFamily="2" charset="77"/>
                <a:ea typeface="Open Sans" panose="020B0606030504020204" pitchFamily="34" charset="0"/>
                <a:cs typeface="Open Sans" panose="020B0606030504020204" pitchFamily="34" charset="0"/>
              </a:rPr>
              <a:t>USPS Mailing Address</a:t>
            </a:r>
          </a:p>
          <a:p>
            <a:pPr algn="ctr" fontAlgn="b"/>
            <a:r>
              <a:rPr lang="en-US" sz="1600" dirty="0">
                <a:latin typeface="Volte" pitchFamily="2" charset="77"/>
              </a:rPr>
              <a:t>National Government Services</a:t>
            </a:r>
          </a:p>
          <a:p>
            <a:pPr algn="ctr" fontAlgn="b"/>
            <a:r>
              <a:rPr lang="en-US" sz="1600" dirty="0">
                <a:latin typeface="Volte" pitchFamily="2" charset="77"/>
              </a:rPr>
              <a:t>US Bank Lockbox Services – </a:t>
            </a:r>
            <a:r>
              <a:rPr lang="en-US" sz="1600" dirty="0" smtClean="0">
                <a:latin typeface="Volte" pitchFamily="2" charset="77"/>
              </a:rPr>
              <a:t>J6 </a:t>
            </a:r>
            <a:r>
              <a:rPr lang="en-US" sz="1600" dirty="0">
                <a:latin typeface="Volte" pitchFamily="2" charset="77"/>
              </a:rPr>
              <a:t>A</a:t>
            </a:r>
          </a:p>
          <a:p>
            <a:pPr algn="ctr" fontAlgn="b"/>
            <a:r>
              <a:rPr lang="en-US" sz="1600" dirty="0">
                <a:latin typeface="Volte" pitchFamily="2" charset="77"/>
              </a:rPr>
              <a:t>PO Box </a:t>
            </a:r>
            <a:r>
              <a:rPr lang="en-US" sz="1600" dirty="0" smtClean="0">
                <a:latin typeface="Volte" pitchFamily="2" charset="77"/>
              </a:rPr>
              <a:t>809199</a:t>
            </a:r>
          </a:p>
          <a:p>
            <a:pPr algn="ctr" fontAlgn="b"/>
            <a:r>
              <a:rPr lang="en-US" sz="1600" dirty="0" smtClean="0">
                <a:latin typeface="Volte" pitchFamily="2" charset="77"/>
              </a:rPr>
              <a:t>Chicago </a:t>
            </a:r>
            <a:r>
              <a:rPr lang="en-US" sz="1600" dirty="0">
                <a:latin typeface="Volte" pitchFamily="2" charset="77"/>
              </a:rPr>
              <a:t>IL  </a:t>
            </a:r>
            <a:r>
              <a:rPr lang="en-US" sz="1600" dirty="0" smtClean="0">
                <a:latin typeface="Volte" pitchFamily="2" charset="77"/>
              </a:rPr>
              <a:t>60680-9199</a:t>
            </a:r>
            <a:endParaRPr lang="en-US" sz="1600" dirty="0">
              <a:latin typeface="Volte" pitchFamily="2" charset="77"/>
            </a:endParaRPr>
          </a:p>
          <a:p>
            <a:pPr algn="ctr" fontAlgn="b"/>
            <a:endParaRPr lang="en-US" sz="1600" dirty="0">
              <a:latin typeface="Volte" pitchFamily="2" charset="77"/>
            </a:endParaRPr>
          </a:p>
          <a:p>
            <a:pPr fontAlgn="b"/>
            <a:endParaRPr lang="en-US" sz="900" i="1" dirty="0">
              <a:latin typeface="Volte" pitchFamily="2" charset="77"/>
            </a:endParaRPr>
          </a:p>
        </p:txBody>
      </p:sp>
      <p:sp>
        <p:nvSpPr>
          <p:cNvPr id="5" name="TextBox 4"/>
          <p:cNvSpPr txBox="1"/>
          <p:nvPr/>
        </p:nvSpPr>
        <p:spPr>
          <a:xfrm>
            <a:off x="7132320" y="5531797"/>
            <a:ext cx="914400" cy="914400"/>
          </a:xfrm>
          <a:prstGeom prst="rect">
            <a:avLst/>
          </a:prstGeom>
        </p:spPr>
        <p:txBody>
          <a:bodyPr wrap="none" rtlCol="0" anchor="b">
            <a:noAutofit/>
          </a:bodyPr>
          <a:lstStyle/>
          <a:p>
            <a:pPr>
              <a:lnSpc>
                <a:spcPct val="100000"/>
              </a:lnSpc>
            </a:pPr>
            <a:endParaRPr lang="en-US" dirty="0">
              <a:solidFill>
                <a:prstClr val="white"/>
              </a:solidFill>
              <a:latin typeface="Calibri Light" panose="020F0302020204030204" pitchFamily="34" charset="0"/>
              <a:ea typeface="Open Sans Light" panose="020B0306030504020204" pitchFamily="34" charset="0"/>
              <a:cs typeface="Calibri Light" panose="020F0302020204030204" pitchFamily="34" charset="0"/>
            </a:endParaRPr>
          </a:p>
        </p:txBody>
      </p:sp>
      <p:sp>
        <p:nvSpPr>
          <p:cNvPr id="7" name="TextBox 6"/>
          <p:cNvSpPr txBox="1"/>
          <p:nvPr/>
        </p:nvSpPr>
        <p:spPr>
          <a:xfrm>
            <a:off x="7132320" y="5660136"/>
            <a:ext cx="914400" cy="914400"/>
          </a:xfrm>
          <a:prstGeom prst="rect">
            <a:avLst/>
          </a:prstGeom>
        </p:spPr>
        <p:txBody>
          <a:bodyPr wrap="none" rtlCol="0" anchor="b">
            <a:noAutofit/>
          </a:bodyPr>
          <a:lstStyle/>
          <a:p>
            <a:pPr>
              <a:lnSpc>
                <a:spcPct val="100000"/>
              </a:lnSpc>
            </a:pPr>
            <a:endParaRPr lang="en-US" sz="1200" dirty="0">
              <a:solidFill>
                <a:prstClr val="white"/>
              </a:solidFill>
              <a:latin typeface="Calibri Light" panose="020F0302020204030204" pitchFamily="34" charset="0"/>
              <a:ea typeface="Open Sans Light" panose="020B0306030504020204" pitchFamily="34" charset="0"/>
              <a:cs typeface="Calibri Light" panose="020F0302020204030204" pitchFamily="34" charset="0"/>
            </a:endParaRPr>
          </a:p>
        </p:txBody>
      </p:sp>
      <p:sp>
        <p:nvSpPr>
          <p:cNvPr id="13" name="TextBox 12"/>
          <p:cNvSpPr txBox="1"/>
          <p:nvPr/>
        </p:nvSpPr>
        <p:spPr>
          <a:xfrm>
            <a:off x="6608466" y="5887917"/>
            <a:ext cx="3725700" cy="253916"/>
          </a:xfrm>
          <a:prstGeom prst="rect">
            <a:avLst/>
          </a:prstGeom>
          <a:noFill/>
        </p:spPr>
        <p:txBody>
          <a:bodyPr wrap="none" rtlCol="0">
            <a:spAutoFit/>
          </a:bodyPr>
          <a:lstStyle/>
          <a:p>
            <a:r>
              <a:rPr lang="en-US" sz="1050" i="1" dirty="0">
                <a:solidFill>
                  <a:schemeClr val="bg2">
                    <a:lumMod val="25000"/>
                  </a:schemeClr>
                </a:solidFill>
              </a:rPr>
              <a:t>Checks should be made payable to National Government Services</a:t>
            </a:r>
          </a:p>
        </p:txBody>
      </p:sp>
    </p:spTree>
    <p:extLst>
      <p:ext uri="{BB962C8B-B14F-4D97-AF65-F5344CB8AC3E}">
        <p14:creationId xmlns:p14="http://schemas.microsoft.com/office/powerpoint/2010/main" val="576064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rgbClr val="424242"/>
      </a:dk1>
      <a:lt1>
        <a:srgbClr val="FFFFFF"/>
      </a:lt1>
      <a:dk2>
        <a:srgbClr val="0C2F77"/>
      </a:dk2>
      <a:lt2>
        <a:srgbClr val="DCEDFC"/>
      </a:lt2>
      <a:accent1>
        <a:srgbClr val="41BFB7"/>
      </a:accent1>
      <a:accent2>
        <a:srgbClr val="F85D3C"/>
      </a:accent2>
      <a:accent3>
        <a:srgbClr val="B5D295"/>
      </a:accent3>
      <a:accent4>
        <a:srgbClr val="F8C428"/>
      </a:accent4>
      <a:accent5>
        <a:srgbClr val="0061B4"/>
      </a:accent5>
      <a:accent6>
        <a:srgbClr val="64B3FF"/>
      </a:accent6>
      <a:hlink>
        <a:srgbClr val="01BFF2"/>
      </a:hlink>
      <a:folHlink>
        <a:srgbClr val="7F7CB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14258</TotalTime>
  <Words>4504</Words>
  <Application>Microsoft Office PowerPoint</Application>
  <PresentationFormat>Widescreen</PresentationFormat>
  <Paragraphs>456</Paragraphs>
  <Slides>52</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Arial</vt:lpstr>
      <vt:lpstr>Calibri</vt:lpstr>
      <vt:lpstr>Calibri Light</vt:lpstr>
      <vt:lpstr>Open Sans</vt:lpstr>
      <vt:lpstr>Open Sans Light</vt:lpstr>
      <vt:lpstr>Open Sans Semibold</vt:lpstr>
      <vt:lpstr>Quatro Slab</vt:lpstr>
      <vt:lpstr>Volte</vt:lpstr>
      <vt:lpstr>Volte Medium</vt:lpstr>
      <vt:lpstr>Volte Semibold</vt:lpstr>
      <vt:lpstr>Office Theme</vt:lpstr>
      <vt:lpstr>PowerPoint Presentation</vt:lpstr>
      <vt:lpstr>Disclaimer</vt:lpstr>
      <vt:lpstr>PowerPoint Presentation</vt:lpstr>
      <vt:lpstr>PowerPoint Presentation</vt:lpstr>
      <vt:lpstr>Supporting Documentation Requirements</vt:lpstr>
      <vt:lpstr>PowerPoint Presentation</vt:lpstr>
      <vt:lpstr>Electronic Cost Report Signature New Worksheet S Format</vt:lpstr>
      <vt:lpstr>PowerPoint Presentation</vt:lpstr>
      <vt:lpstr>New! Cost Report Mailing Addresses</vt:lpstr>
      <vt:lpstr>As-Filed Cost Report Overpayment and Extended Repayment Plans (ERS)</vt:lpstr>
      <vt:lpstr>PowerPoint Presentation</vt:lpstr>
      <vt:lpstr>MCReF Cost Report Submissions</vt:lpstr>
      <vt:lpstr>MCReF Cost Report Submissions</vt:lpstr>
      <vt:lpstr>PowerPoint Presentation</vt:lpstr>
      <vt:lpstr>MCReF Dashboard</vt:lpstr>
      <vt:lpstr>MCReF Dashboard</vt:lpstr>
      <vt:lpstr>MCReF Dashboard</vt:lpstr>
      <vt:lpstr>MCReF Dashboard</vt:lpstr>
      <vt:lpstr>MCReF Dashboard</vt:lpstr>
      <vt:lpstr>PowerPoint Presentation</vt:lpstr>
      <vt:lpstr>NGSConnex</vt:lpstr>
      <vt:lpstr>NGSConnex</vt:lpstr>
      <vt:lpstr>PowerPoint Presentation</vt:lpstr>
      <vt:lpstr>J6 Audit Workload: Option Year 2</vt:lpstr>
      <vt:lpstr>J6 Audit Workload: Option Year 2</vt:lpstr>
      <vt:lpstr>PowerPoint Presentation</vt:lpstr>
      <vt:lpstr>S-10 Audits</vt:lpstr>
      <vt:lpstr>S-10 Audits</vt:lpstr>
      <vt:lpstr>S-10 Audits: Initial Requests</vt:lpstr>
      <vt:lpstr>S-10 Audits</vt:lpstr>
      <vt:lpstr>S-10 Audits</vt:lpstr>
      <vt:lpstr>S-10 Audits</vt:lpstr>
      <vt:lpstr>S-10 Audits: Samples</vt:lpstr>
      <vt:lpstr>S-10 Audits: Exit Conferences</vt:lpstr>
      <vt:lpstr>PowerPoint Presentation</vt:lpstr>
      <vt:lpstr>FY 2024 Wage Index</vt:lpstr>
      <vt:lpstr>Wage Index: Hot Topics</vt:lpstr>
      <vt:lpstr>Wage Index: Hot Topics</vt:lpstr>
      <vt:lpstr>Occupational Mix</vt:lpstr>
      <vt:lpstr>PowerPoint Presentation</vt:lpstr>
      <vt:lpstr>Reopenings</vt:lpstr>
      <vt:lpstr>Appeals</vt:lpstr>
      <vt:lpstr>Appeals</vt:lpstr>
      <vt:lpstr>PowerPoint Presentation</vt:lpstr>
      <vt:lpstr>Provider-Based Mid-Build Activities/Practice Locations</vt:lpstr>
      <vt:lpstr>PowerPoint Presentation</vt:lpstr>
      <vt:lpstr>Reimbursement Update</vt:lpstr>
      <vt:lpstr>PowerPoint Presentation</vt:lpstr>
      <vt:lpstr>Standard Mailboxes and Contact Info</vt:lpstr>
      <vt:lpstr>PowerPoint Presentation</vt:lpstr>
      <vt:lpstr>Contact Information: Miscellaneous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PowerPoint Template 2022</dc:title>
  <dc:subject/>
  <dc:creator>FGS MarCom</dc:creator>
  <cp:keywords/>
  <dc:description/>
  <cp:lastModifiedBy>John Stoll</cp:lastModifiedBy>
  <cp:revision>349</cp:revision>
  <dcterms:created xsi:type="dcterms:W3CDTF">2021-01-20T17:45:40Z</dcterms:created>
  <dcterms:modified xsi:type="dcterms:W3CDTF">2022-11-02T17:08:37Z</dcterms:modified>
  <cp:category/>
</cp:coreProperties>
</file>