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94" r:id="rId5"/>
  </p:sldMasterIdLst>
  <p:notesMasterIdLst>
    <p:notesMasterId r:id="rId30"/>
  </p:notesMasterIdLst>
  <p:handoutMasterIdLst>
    <p:handoutMasterId r:id="rId31"/>
  </p:handoutMasterIdLst>
  <p:sldIdLst>
    <p:sldId id="257" r:id="rId6"/>
    <p:sldId id="674" r:id="rId7"/>
    <p:sldId id="1341" r:id="rId8"/>
    <p:sldId id="1310" r:id="rId9"/>
    <p:sldId id="1325" r:id="rId10"/>
    <p:sldId id="1322" r:id="rId11"/>
    <p:sldId id="1323" r:id="rId12"/>
    <p:sldId id="1328" r:id="rId13"/>
    <p:sldId id="1326" r:id="rId14"/>
    <p:sldId id="1327" r:id="rId15"/>
    <p:sldId id="1329" r:id="rId16"/>
    <p:sldId id="1324" r:id="rId17"/>
    <p:sldId id="1331" r:id="rId18"/>
    <p:sldId id="1332" r:id="rId19"/>
    <p:sldId id="1333" r:id="rId20"/>
    <p:sldId id="1334" r:id="rId21"/>
    <p:sldId id="1335" r:id="rId22"/>
    <p:sldId id="1336" r:id="rId23"/>
    <p:sldId id="1337" r:id="rId24"/>
    <p:sldId id="1338" r:id="rId25"/>
    <p:sldId id="1339" r:id="rId26"/>
    <p:sldId id="1340" r:id="rId27"/>
    <p:sldId id="1342" r:id="rId28"/>
    <p:sldId id="377"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8" userDrawn="1">
          <p15:clr>
            <a:srgbClr val="A4A3A4"/>
          </p15:clr>
        </p15:guide>
        <p15:guide id="2" pos="38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Craig Schaffer" initials="CS" lastIdx="9" clrIdx="6">
    <p:extLst>
      <p:ext uri="{19B8F6BF-5375-455C-9EA6-DF929625EA0E}">
        <p15:presenceInfo xmlns:p15="http://schemas.microsoft.com/office/powerpoint/2012/main" userId="S::CSchaffer@Xtendhealthcare.net::72c53f38-4f6c-492e-86ab-f74b5591a561" providerId="AD"/>
      </p:ext>
    </p:extLst>
  </p:cmAuthor>
  <p:cmAuthor id="1" name="Grimm, Brian J." initials="GBJ" lastIdx="51" clrIdx="0">
    <p:extLst>
      <p:ext uri="{19B8F6BF-5375-455C-9EA6-DF929625EA0E}">
        <p15:presenceInfo xmlns:p15="http://schemas.microsoft.com/office/powerpoint/2012/main" userId="S::Brian.Grimm@navient.com::fae00329-9bce-4f8e-81ce-cfdec2a1c231" providerId="AD"/>
      </p:ext>
    </p:extLst>
  </p:cmAuthor>
  <p:cmAuthor id="8" name="Mike Morris" initials="MM" lastIdx="4" clrIdx="7">
    <p:extLst>
      <p:ext uri="{19B8F6BF-5375-455C-9EA6-DF929625EA0E}">
        <p15:presenceInfo xmlns:p15="http://schemas.microsoft.com/office/powerpoint/2012/main" userId="S::MMorris@Xtendhealthcare.net::0b467915-627e-4cba-83ef-c800e10a8ec6" providerId="AD"/>
      </p:ext>
    </p:extLst>
  </p:cmAuthor>
  <p:cmAuthor id="2" name="Brooks, Daniel" initials="BD" lastIdx="3" clrIdx="1">
    <p:extLst>
      <p:ext uri="{19B8F6BF-5375-455C-9EA6-DF929625EA0E}">
        <p15:presenceInfo xmlns:p15="http://schemas.microsoft.com/office/powerpoint/2012/main" userId="S::Daniel.Brooks@navient.com::e124935d-569d-49a0-ad5c-f5b7fdde9235" providerId="AD"/>
      </p:ext>
    </p:extLst>
  </p:cmAuthor>
  <p:cmAuthor id="9" name="Theresa Mathew" initials="TM" lastIdx="44" clrIdx="8">
    <p:extLst>
      <p:ext uri="{19B8F6BF-5375-455C-9EA6-DF929625EA0E}">
        <p15:presenceInfo xmlns:p15="http://schemas.microsoft.com/office/powerpoint/2012/main" userId="S::TMathew@Xtendhealthcare.net::f4c39693-6595-40c6-a3aa-fd2683b12fc3" providerId="AD"/>
      </p:ext>
    </p:extLst>
  </p:cmAuthor>
  <p:cmAuthor id="3" name="Jacobson, Deidre K." initials="JDK" lastIdx="23" clrIdx="2">
    <p:extLst>
      <p:ext uri="{19B8F6BF-5375-455C-9EA6-DF929625EA0E}">
        <p15:presenceInfo xmlns:p15="http://schemas.microsoft.com/office/powerpoint/2012/main" userId="S::Deidre.Jacobson@navient.com::9c0bae76-55ed-43ed-86f6-5023597924b8" providerId="AD"/>
      </p:ext>
    </p:extLst>
  </p:cmAuthor>
  <p:cmAuthor id="10" name="Linda" initials="L" lastIdx="1" clrIdx="9">
    <p:extLst>
      <p:ext uri="{19B8F6BF-5375-455C-9EA6-DF929625EA0E}">
        <p15:presenceInfo xmlns:p15="http://schemas.microsoft.com/office/powerpoint/2012/main" userId="S::LCorley@Xtendhealthcare.net::c427d0a4-e9fd-414e-b453-272a812269ab" providerId="AD"/>
      </p:ext>
    </p:extLst>
  </p:cmAuthor>
  <p:cmAuthor id="4" name="Weber, Tylar" initials="WT" lastIdx="14" clrIdx="3">
    <p:extLst>
      <p:ext uri="{19B8F6BF-5375-455C-9EA6-DF929625EA0E}">
        <p15:presenceInfo xmlns:p15="http://schemas.microsoft.com/office/powerpoint/2012/main" userId="S::Tylar.Weber@navient.com::d5898519-67f3-4748-87ab-e3d2ea4018ee" providerId="AD"/>
      </p:ext>
    </p:extLst>
  </p:cmAuthor>
  <p:cmAuthor id="5" name="Daniel D. Brooks" initials="DDB" lastIdx="8" clrIdx="4">
    <p:extLst>
      <p:ext uri="{19B8F6BF-5375-455C-9EA6-DF929625EA0E}">
        <p15:presenceInfo xmlns:p15="http://schemas.microsoft.com/office/powerpoint/2012/main" userId="S::DDBrooks@Xtendhealthcare.net::407d152d-8905-4146-ad6e-af80c0f18753" providerId="AD"/>
      </p:ext>
    </p:extLst>
  </p:cmAuthor>
  <p:cmAuthor id="6" name="Holly Etter" initials="HE" lastIdx="24" clrIdx="5">
    <p:extLst>
      <p:ext uri="{19B8F6BF-5375-455C-9EA6-DF929625EA0E}">
        <p15:presenceInfo xmlns:p15="http://schemas.microsoft.com/office/powerpoint/2012/main" userId="S::HEtter@Xtendhealthcare.net::42e82788-3248-487e-8325-0065841f216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77"/>
    <a:srgbClr val="0F3B57"/>
    <a:srgbClr val="2C9942"/>
    <a:srgbClr val="000099"/>
    <a:srgbClr val="6D6E71"/>
    <a:srgbClr val="086B6E"/>
    <a:srgbClr val="0C5AB5"/>
    <a:srgbClr val="3264A1"/>
    <a:srgbClr val="01757A"/>
    <a:srgbClr val="470A6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89811" autoAdjust="0"/>
  </p:normalViewPr>
  <p:slideViewPr>
    <p:cSldViewPr snapToGrid="0">
      <p:cViewPr varScale="1">
        <p:scale>
          <a:sx n="61" d="100"/>
          <a:sy n="61" d="100"/>
        </p:scale>
        <p:origin x="692" y="52"/>
      </p:cViewPr>
      <p:guideLst>
        <p:guide orient="horz" pos="208"/>
        <p:guide pos="383"/>
      </p:guideLst>
    </p:cSldViewPr>
  </p:slideViewPr>
  <p:notesTextViewPr>
    <p:cViewPr>
      <p:scale>
        <a:sx n="100" d="100"/>
        <a:sy n="100" d="100"/>
      </p:scale>
      <p:origin x="0" y="0"/>
    </p:cViewPr>
  </p:notesTextViewPr>
  <p:sorterViewPr>
    <p:cViewPr>
      <p:scale>
        <a:sx n="160" d="100"/>
        <a:sy n="160" d="100"/>
      </p:scale>
      <p:origin x="0" y="-8104"/>
    </p:cViewPr>
  </p:sorterViewPr>
  <p:notesViewPr>
    <p:cSldViewPr snapToGrid="0">
      <p:cViewPr varScale="1">
        <p:scale>
          <a:sx n="75" d="100"/>
          <a:sy n="75" d="100"/>
        </p:scale>
        <p:origin x="2088"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3954F49-4E8E-4002-B5EC-8D1A55A5077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Times New Roman" panose="02020603050405020304" pitchFamily="18" charset="0"/>
            </a:endParaRPr>
          </a:p>
        </p:txBody>
      </p:sp>
      <p:sp>
        <p:nvSpPr>
          <p:cNvPr id="3" name="Date Placeholder 2">
            <a:extLst>
              <a:ext uri="{FF2B5EF4-FFF2-40B4-BE49-F238E27FC236}">
                <a16:creationId xmlns:a16="http://schemas.microsoft.com/office/drawing/2014/main" id="{073F55D8-5E51-4BBC-B439-F2CB186DCE9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A4F3565-3A59-4EB9-B4A7-D85CCA7F2412}" type="datetimeFigureOut">
              <a:rPr lang="en-US" smtClean="0">
                <a:latin typeface="Times New Roman" panose="02020603050405020304" pitchFamily="18" charset="0"/>
              </a:rPr>
              <a:t>3/7/2022</a:t>
            </a:fld>
            <a:endParaRPr lang="en-US" dirty="0">
              <a:latin typeface="Times New Roman" panose="02020603050405020304" pitchFamily="18" charset="0"/>
            </a:endParaRPr>
          </a:p>
        </p:txBody>
      </p:sp>
      <p:sp>
        <p:nvSpPr>
          <p:cNvPr id="4" name="Footer Placeholder 3">
            <a:extLst>
              <a:ext uri="{FF2B5EF4-FFF2-40B4-BE49-F238E27FC236}">
                <a16:creationId xmlns:a16="http://schemas.microsoft.com/office/drawing/2014/main" id="{596B5DC5-04A7-4157-A933-456937DC3C4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Times New Roman" panose="02020603050405020304" pitchFamily="18" charset="0"/>
            </a:endParaRPr>
          </a:p>
        </p:txBody>
      </p:sp>
      <p:sp>
        <p:nvSpPr>
          <p:cNvPr id="5" name="Slide Number Placeholder 4">
            <a:extLst>
              <a:ext uri="{FF2B5EF4-FFF2-40B4-BE49-F238E27FC236}">
                <a16:creationId xmlns:a16="http://schemas.microsoft.com/office/drawing/2014/main" id="{7FE82A4D-6E6A-481D-B7F1-24B9B103CBD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64DC499-2624-4A91-9135-4838D8018A1E}" type="slidenum">
              <a:rPr lang="en-US" smtClean="0">
                <a:latin typeface="Times New Roman" panose="02020603050405020304" pitchFamily="18" charset="0"/>
              </a:rPr>
              <a:t>‹#›</a:t>
            </a:fld>
            <a:endParaRPr lang="en-US" dirty="0">
              <a:latin typeface="Times New Roman" panose="02020603050405020304" pitchFamily="18" charset="0"/>
            </a:endParaRPr>
          </a:p>
        </p:txBody>
      </p:sp>
    </p:spTree>
    <p:extLst>
      <p:ext uri="{BB962C8B-B14F-4D97-AF65-F5344CB8AC3E}">
        <p14:creationId xmlns:p14="http://schemas.microsoft.com/office/powerpoint/2010/main" val="5819545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imes New Roman" panose="02020603050405020304" pitchFamily="18"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Times New Roman" panose="02020603050405020304" pitchFamily="18" charset="0"/>
              </a:defRPr>
            </a:lvl1pPr>
          </a:lstStyle>
          <a:p>
            <a:fld id="{02436994-3EA6-44AB-A513-CE605890107E}" type="datetimeFigureOut">
              <a:rPr lang="en-US" smtClean="0"/>
              <a:pPr/>
              <a:t>3/7/2022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Times New Roman" panose="02020603050405020304" pitchFamily="18"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Times New Roman" panose="02020603050405020304" pitchFamily="18" charset="0"/>
              </a:defRPr>
            </a:lvl1pPr>
          </a:lstStyle>
          <a:p>
            <a:fld id="{947F1683-C943-41ED-A577-4E2037DB8050}" type="slidenum">
              <a:rPr lang="en-US" smtClean="0"/>
              <a:pPr/>
              <a:t>‹#›</a:t>
            </a:fld>
            <a:endParaRPr lang="en-US" dirty="0"/>
          </a:p>
        </p:txBody>
      </p:sp>
    </p:spTree>
    <p:extLst>
      <p:ext uri="{BB962C8B-B14F-4D97-AF65-F5344CB8AC3E}">
        <p14:creationId xmlns:p14="http://schemas.microsoft.com/office/powerpoint/2010/main" val="2416104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58367D8-1F8A-4E8B-B0BB-B95B226E807F}" type="slidenum">
              <a:rPr lang="en-US" smtClean="0">
                <a:solidFill>
                  <a:prstClr val="black"/>
                </a:solidFill>
              </a:rPr>
              <a:pPr>
                <a:defRPr/>
              </a:pPr>
              <a:t>24</a:t>
            </a:fld>
            <a:endParaRPr lang="en-US" dirty="0">
              <a:solidFill>
                <a:prstClr val="black"/>
              </a:solidFill>
            </a:endParaRPr>
          </a:p>
        </p:txBody>
      </p:sp>
    </p:spTree>
    <p:extLst>
      <p:ext uri="{BB962C8B-B14F-4D97-AF65-F5344CB8AC3E}">
        <p14:creationId xmlns:p14="http://schemas.microsoft.com/office/powerpoint/2010/main" val="28663013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2" name="Title 1"/>
          <p:cNvSpPr>
            <a:spLocks noGrp="1"/>
          </p:cNvSpPr>
          <p:nvPr>
            <p:ph type="ctrTitle" hasCustomPrompt="1"/>
          </p:nvPr>
        </p:nvSpPr>
        <p:spPr>
          <a:xfrm>
            <a:off x="609600" y="3215834"/>
            <a:ext cx="6681216" cy="1362441"/>
          </a:xfrm>
        </p:spPr>
        <p:txBody>
          <a:bodyPr/>
          <a:lstStyle>
            <a:lvl1pPr>
              <a:defRPr sz="3600" b="1">
                <a:solidFill>
                  <a:srgbClr val="0F3B57"/>
                </a:solidFill>
              </a:defRPr>
            </a:lvl1pPr>
          </a:lstStyle>
          <a:p>
            <a:r>
              <a:rPr lang="en-US" dirty="0"/>
              <a:t>Click to edit master title style</a:t>
            </a:r>
          </a:p>
        </p:txBody>
      </p:sp>
      <p:sp>
        <p:nvSpPr>
          <p:cNvPr id="13" name="Subtitle 2"/>
          <p:cNvSpPr>
            <a:spLocks noGrp="1"/>
          </p:cNvSpPr>
          <p:nvPr>
            <p:ph type="subTitle" idx="1"/>
          </p:nvPr>
        </p:nvSpPr>
        <p:spPr>
          <a:xfrm>
            <a:off x="609600" y="4770299"/>
            <a:ext cx="6681216" cy="819856"/>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a:solidFill>
                  <a:schemeClr val="accent3">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6" name="Picture 5">
            <a:extLst>
              <a:ext uri="{FF2B5EF4-FFF2-40B4-BE49-F238E27FC236}">
                <a16:creationId xmlns:a16="http://schemas.microsoft.com/office/drawing/2014/main" id="{756C0FE0-56F8-4D66-B45E-5BA5E82B58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92546" y="756396"/>
            <a:ext cx="3486728" cy="1146746"/>
          </a:xfrm>
          <a:prstGeom prst="rect">
            <a:avLst/>
          </a:prstGeom>
        </p:spPr>
      </p:pic>
      <p:pic>
        <p:nvPicPr>
          <p:cNvPr id="8" name="Picture 7">
            <a:extLst>
              <a:ext uri="{FF2B5EF4-FFF2-40B4-BE49-F238E27FC236}">
                <a16:creationId xmlns:a16="http://schemas.microsoft.com/office/drawing/2014/main" id="{0B966468-D6F5-41EF-89D4-1E835403258B}"/>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921450" y="83952"/>
            <a:ext cx="3171430" cy="6690096"/>
          </a:xfrm>
          <a:prstGeom prst="rect">
            <a:avLst/>
          </a:prstGeom>
        </p:spPr>
      </p:pic>
    </p:spTree>
    <p:extLst>
      <p:ext uri="{BB962C8B-B14F-4D97-AF65-F5344CB8AC3E}">
        <p14:creationId xmlns:p14="http://schemas.microsoft.com/office/powerpoint/2010/main" val="231542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Divider White Purp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1" y="2410177"/>
            <a:ext cx="6741588" cy="1674990"/>
          </a:xfrm>
        </p:spPr>
        <p:txBody>
          <a:bodyPr anchor="t"/>
          <a:lstStyle>
            <a:lvl1pPr algn="l">
              <a:defRPr sz="4800" b="0" cap="none">
                <a:solidFill>
                  <a:schemeClr val="tx2"/>
                </a:solidFill>
              </a:defRPr>
            </a:lvl1pPr>
          </a:lstStyle>
          <a:p>
            <a:r>
              <a:rPr lang="en-US" dirty="0"/>
              <a:t>Click to edit master title style</a:t>
            </a:r>
          </a:p>
        </p:txBody>
      </p:sp>
      <p:pic>
        <p:nvPicPr>
          <p:cNvPr id="4" name="Picture 3" descr="Mosaic_1Line_Purple-01.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15758" y="330201"/>
            <a:ext cx="10970748" cy="69813"/>
          </a:xfrm>
          <a:prstGeom prst="rect">
            <a:avLst/>
          </a:prstGeom>
        </p:spPr>
      </p:pic>
    </p:spTree>
    <p:extLst>
      <p:ext uri="{BB962C8B-B14F-4D97-AF65-F5344CB8AC3E}">
        <p14:creationId xmlns:p14="http://schemas.microsoft.com/office/powerpoint/2010/main" val="2870405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pic>
        <p:nvPicPr>
          <p:cNvPr id="4" name="Picture 3" descr="Mosaic_1Line_Blue-01.png">
            <a:extLst>
              <a:ext uri="{FF2B5EF4-FFF2-40B4-BE49-F238E27FC236}">
                <a16:creationId xmlns:a16="http://schemas.microsoft.com/office/drawing/2014/main" id="{5513AAB8-185E-48D0-B90E-93EE122A3A2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05495" y="330200"/>
            <a:ext cx="10970748" cy="69813"/>
          </a:xfrm>
          <a:prstGeom prst="rect">
            <a:avLst/>
          </a:prstGeom>
        </p:spPr>
      </p:pic>
    </p:spTree>
    <p:extLst>
      <p:ext uri="{BB962C8B-B14F-4D97-AF65-F5344CB8AC3E}">
        <p14:creationId xmlns:p14="http://schemas.microsoft.com/office/powerpoint/2010/main" val="25148300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758F3-6311-4BBF-9C0A-1ADA7A27E44C}"/>
              </a:ext>
            </a:extLst>
          </p:cNvPr>
          <p:cNvSpPr>
            <a:spLocks noGrp="1"/>
          </p:cNvSpPr>
          <p:nvPr>
            <p:ph type="title"/>
          </p:nvPr>
        </p:nvSpPr>
        <p:spPr>
          <a:xfrm>
            <a:off x="838200" y="525818"/>
            <a:ext cx="10515600" cy="498598"/>
          </a:xfrm>
        </p:spPr>
        <p:txBody>
          <a:bodyPr lIns="0" tIns="0" rIns="0" bIns="0" anchor="t">
            <a:spAutoFit/>
          </a:bodyPr>
          <a:lstStyle>
            <a:lvl1pPr algn="ctr">
              <a:defRPr sz="3600" cap="all" baseline="0">
                <a:solidFill>
                  <a:schemeClr val="tx1">
                    <a:lumMod val="75000"/>
                    <a:lumOff val="25000"/>
                  </a:schemeClr>
                </a:solidFill>
              </a:defRPr>
            </a:lvl1pPr>
          </a:lstStyle>
          <a:p>
            <a:r>
              <a:rPr lang="en-US" dirty="0"/>
              <a:t>Click to edit Master title style</a:t>
            </a:r>
          </a:p>
        </p:txBody>
      </p:sp>
      <p:sp>
        <p:nvSpPr>
          <p:cNvPr id="4" name="Footer Placeholder 3">
            <a:extLst>
              <a:ext uri="{FF2B5EF4-FFF2-40B4-BE49-F238E27FC236}">
                <a16:creationId xmlns:a16="http://schemas.microsoft.com/office/drawing/2014/main" id="{CC86F3C5-5D77-43F9-92A6-DE0777BBB6A5}"/>
              </a:ext>
            </a:extLst>
          </p:cNvPr>
          <p:cNvSpPr>
            <a:spLocks noGrp="1"/>
          </p:cNvSpPr>
          <p:nvPr>
            <p:ph type="ftr" sz="quarter" idx="11"/>
          </p:nvPr>
        </p:nvSpPr>
        <p:spPr>
          <a:xfrm>
            <a:off x="10263187" y="6509710"/>
            <a:ext cx="1561696" cy="276999"/>
          </a:xfrm>
        </p:spPr>
        <p:txBody>
          <a:bodyPr>
            <a:spAutoFit/>
          </a:bodyPr>
          <a:lstStyle>
            <a:lvl1pPr>
              <a:defRPr>
                <a:solidFill>
                  <a:schemeClr val="tx1">
                    <a:lumMod val="75000"/>
                    <a:lumOff val="25000"/>
                  </a:schemeClr>
                </a:solidFill>
                <a:latin typeface="Times New Roman" panose="02020603050405020304" pitchFamily="18" charset="0"/>
              </a:defRPr>
            </a:lvl1pPr>
          </a:lstStyle>
          <a:p>
            <a:endParaRPr lang="en-US" dirty="0"/>
          </a:p>
        </p:txBody>
      </p:sp>
      <p:sp>
        <p:nvSpPr>
          <p:cNvPr id="15" name="Rectangle 14">
            <a:extLst>
              <a:ext uri="{FF2B5EF4-FFF2-40B4-BE49-F238E27FC236}">
                <a16:creationId xmlns:a16="http://schemas.microsoft.com/office/drawing/2014/main" id="{9EB2F141-1AB9-4751-90A0-65BD481D8563}"/>
              </a:ext>
            </a:extLst>
          </p:cNvPr>
          <p:cNvSpPr/>
          <p:nvPr userDrawn="1"/>
        </p:nvSpPr>
        <p:spPr>
          <a:xfrm>
            <a:off x="11824884" y="6511448"/>
            <a:ext cx="367116" cy="27352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endParaRPr>
          </a:p>
        </p:txBody>
      </p:sp>
      <p:sp>
        <p:nvSpPr>
          <p:cNvPr id="5" name="Slide Number Placeholder 4">
            <a:extLst>
              <a:ext uri="{FF2B5EF4-FFF2-40B4-BE49-F238E27FC236}">
                <a16:creationId xmlns:a16="http://schemas.microsoft.com/office/drawing/2014/main" id="{ED94255E-A54B-4118-B827-E0382D3A093F}"/>
              </a:ext>
            </a:extLst>
          </p:cNvPr>
          <p:cNvSpPr>
            <a:spLocks noGrp="1"/>
          </p:cNvSpPr>
          <p:nvPr>
            <p:ph type="sldNum" sz="quarter" idx="12"/>
          </p:nvPr>
        </p:nvSpPr>
        <p:spPr>
          <a:xfrm>
            <a:off x="11677650" y="589475"/>
            <a:ext cx="419100" cy="365125"/>
          </a:xfrm>
        </p:spPr>
        <p:txBody>
          <a:bodyPr/>
          <a:lstStyle>
            <a:lvl1pPr algn="ctr">
              <a:defRPr sz="1000">
                <a:solidFill>
                  <a:schemeClr val="bg1"/>
                </a:solidFill>
                <a:latin typeface="Times New Roman" panose="02020603050405020304" pitchFamily="18" charset="0"/>
              </a:defRPr>
            </a:lvl1pPr>
          </a:lstStyle>
          <a:p>
            <a:fld id="{0FD50806-BABF-4915-9689-3B9956D1C75C}" type="slidenum">
              <a:rPr lang="en-US" smtClean="0"/>
              <a:pPr/>
              <a:t>‹#›</a:t>
            </a:fld>
            <a:endParaRPr lang="en-US" dirty="0"/>
          </a:p>
        </p:txBody>
      </p:sp>
    </p:spTree>
    <p:extLst>
      <p:ext uri="{BB962C8B-B14F-4D97-AF65-F5344CB8AC3E}">
        <p14:creationId xmlns:p14="http://schemas.microsoft.com/office/powerpoint/2010/main" val="40684097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10957" y="488887"/>
            <a:ext cx="10972800" cy="827680"/>
          </a:xfrm>
        </p:spPr>
        <p:txBody>
          <a:bodyPr/>
          <a:lstStyle/>
          <a:p>
            <a:r>
              <a:rPr lang="en-US"/>
              <a:t>Click to edit Master title style</a:t>
            </a:r>
            <a:endParaRPr lang="en-US" dirty="0"/>
          </a:p>
        </p:txBody>
      </p:sp>
      <p:sp>
        <p:nvSpPr>
          <p:cNvPr id="3" name="Content Placeholder 2"/>
          <p:cNvSpPr>
            <a:spLocks noGrp="1"/>
          </p:cNvSpPr>
          <p:nvPr>
            <p:ph idx="1"/>
          </p:nvPr>
        </p:nvSpPr>
        <p:spPr>
          <a:xfrm>
            <a:off x="610957" y="1371599"/>
            <a:ext cx="10972800" cy="4800600"/>
          </a:xfrm>
        </p:spPr>
        <p:txBody>
          <a:bodyPr/>
          <a:lstStyle>
            <a:lvl1pPr>
              <a:defRPr>
                <a:solidFill>
                  <a:schemeClr val="bg2">
                    <a:lumMod val="50000"/>
                  </a:schemeClr>
                </a:solidFill>
              </a:defRPr>
            </a:lvl1pPr>
            <a:lvl2pPr>
              <a:defRPr>
                <a:solidFill>
                  <a:schemeClr val="bg2">
                    <a:lumMod val="50000"/>
                  </a:schemeClr>
                </a:solidFill>
              </a:defRPr>
            </a:lvl2pPr>
            <a:lvl3pPr>
              <a:defRPr>
                <a:solidFill>
                  <a:schemeClr val="bg2">
                    <a:lumMod val="50000"/>
                  </a:schemeClr>
                </a:solidFill>
              </a:defRPr>
            </a:lvl3pPr>
            <a:lvl4pPr>
              <a:defRPr>
                <a:solidFill>
                  <a:schemeClr val="bg2">
                    <a:lumMod val="50000"/>
                  </a:schemeClr>
                </a:solidFill>
              </a:defRPr>
            </a:lvl4pPr>
            <a:lvl5pPr>
              <a:defRPr>
                <a:solidFill>
                  <a:schemeClr val="bg2">
                    <a:lumMod val="50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5" name="Picture 4"/>
          <p:cNvPicPr>
            <a:picLocks noChangeAspect="1"/>
          </p:cNvPicPr>
          <p:nvPr userDrawn="1"/>
        </p:nvPicPr>
        <p:blipFill>
          <a:blip r:embed="rId2"/>
          <a:stretch>
            <a:fillRect/>
          </a:stretch>
        </p:blipFill>
        <p:spPr>
          <a:xfrm>
            <a:off x="615758" y="333941"/>
            <a:ext cx="10970748" cy="62333"/>
          </a:xfrm>
          <a:prstGeom prst="rect">
            <a:avLst/>
          </a:prstGeom>
        </p:spPr>
      </p:pic>
    </p:spTree>
    <p:extLst>
      <p:ext uri="{BB962C8B-B14F-4D97-AF65-F5344CB8AC3E}">
        <p14:creationId xmlns:p14="http://schemas.microsoft.com/office/powerpoint/2010/main" val="13227181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Agenda White ">
    <p:spTree>
      <p:nvGrpSpPr>
        <p:cNvPr id="1" name=""/>
        <p:cNvGrpSpPr/>
        <p:nvPr/>
      </p:nvGrpSpPr>
      <p:grpSpPr>
        <a:xfrm>
          <a:off x="0" y="0"/>
          <a:ext cx="0" cy="0"/>
          <a:chOff x="0" y="0"/>
          <a:chExt cx="0" cy="0"/>
        </a:xfrm>
      </p:grpSpPr>
      <p:sp>
        <p:nvSpPr>
          <p:cNvPr id="2" name="Title 1"/>
          <p:cNvSpPr>
            <a:spLocks noGrp="1"/>
          </p:cNvSpPr>
          <p:nvPr>
            <p:ph type="title"/>
          </p:nvPr>
        </p:nvSpPr>
        <p:spPr>
          <a:xfrm>
            <a:off x="610957" y="484633"/>
            <a:ext cx="10972800" cy="601218"/>
          </a:xfrm>
        </p:spPr>
        <p:txBody>
          <a:bodyPr/>
          <a:lstStyle>
            <a:lvl1pPr>
              <a:defRPr sz="2800">
                <a:solidFill>
                  <a:srgbClr val="0F3B57"/>
                </a:solidFill>
              </a:defRPr>
            </a:lvl1pPr>
          </a:lstStyle>
          <a:p>
            <a:r>
              <a:rPr lang="en-US"/>
              <a:t>Click to edit Master title style</a:t>
            </a:r>
            <a:endParaRPr lang="en-US" dirty="0"/>
          </a:p>
        </p:txBody>
      </p:sp>
      <p:sp>
        <p:nvSpPr>
          <p:cNvPr id="3" name="Content Placeholder 2"/>
          <p:cNvSpPr>
            <a:spLocks noGrp="1"/>
          </p:cNvSpPr>
          <p:nvPr>
            <p:ph idx="1"/>
          </p:nvPr>
        </p:nvSpPr>
        <p:spPr>
          <a:xfrm>
            <a:off x="610957" y="1170472"/>
            <a:ext cx="10972800" cy="4525963"/>
          </a:xfrm>
        </p:spPr>
        <p:txBody>
          <a:bodyPr/>
          <a:lstStyle>
            <a:lvl1pPr>
              <a:defRPr>
                <a:solidFill>
                  <a:schemeClr val="bg2">
                    <a:lumMod val="50000"/>
                  </a:schemeClr>
                </a:solidFill>
              </a:defRPr>
            </a:lvl1pPr>
            <a:lvl2pPr>
              <a:defRPr>
                <a:solidFill>
                  <a:schemeClr val="bg2">
                    <a:lumMod val="50000"/>
                  </a:schemeClr>
                </a:solidFill>
              </a:defRPr>
            </a:lvl2pPr>
            <a:lvl3pPr>
              <a:defRPr>
                <a:solidFill>
                  <a:schemeClr val="bg2">
                    <a:lumMod val="50000"/>
                  </a:schemeClr>
                </a:solidFill>
              </a:defRPr>
            </a:lvl3pPr>
            <a:lvl4pPr>
              <a:defRPr>
                <a:solidFill>
                  <a:schemeClr val="bg2">
                    <a:lumMod val="50000"/>
                  </a:schemeClr>
                </a:solidFill>
              </a:defRPr>
            </a:lvl4pPr>
            <a:lvl5pPr>
              <a:defRPr>
                <a:solidFill>
                  <a:schemeClr val="bg2">
                    <a:lumMod val="50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5" name="Picture 4"/>
          <p:cNvPicPr>
            <a:picLocks noChangeAspect="1"/>
          </p:cNvPicPr>
          <p:nvPr userDrawn="1"/>
        </p:nvPicPr>
        <p:blipFill>
          <a:blip r:embed="rId2"/>
          <a:stretch>
            <a:fillRect/>
          </a:stretch>
        </p:blipFill>
        <p:spPr>
          <a:xfrm>
            <a:off x="615758" y="333941"/>
            <a:ext cx="10970748" cy="62333"/>
          </a:xfrm>
          <a:prstGeom prst="rect">
            <a:avLst/>
          </a:prstGeom>
        </p:spPr>
      </p:pic>
    </p:spTree>
    <p:extLst>
      <p:ext uri="{BB962C8B-B14F-4D97-AF65-F5344CB8AC3E}">
        <p14:creationId xmlns:p14="http://schemas.microsoft.com/office/powerpoint/2010/main" val="1111401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White ">
    <p:spTree>
      <p:nvGrpSpPr>
        <p:cNvPr id="1" name=""/>
        <p:cNvGrpSpPr/>
        <p:nvPr/>
      </p:nvGrpSpPr>
      <p:grpSpPr>
        <a:xfrm>
          <a:off x="0" y="0"/>
          <a:ext cx="0" cy="0"/>
          <a:chOff x="0" y="0"/>
          <a:chExt cx="0" cy="0"/>
        </a:xfrm>
      </p:grpSpPr>
      <p:sp>
        <p:nvSpPr>
          <p:cNvPr id="2" name="Title 1"/>
          <p:cNvSpPr>
            <a:spLocks noGrp="1"/>
          </p:cNvSpPr>
          <p:nvPr>
            <p:ph type="title"/>
          </p:nvPr>
        </p:nvSpPr>
        <p:spPr>
          <a:xfrm>
            <a:off x="610957" y="484633"/>
            <a:ext cx="10972800" cy="601218"/>
          </a:xfrm>
        </p:spPr>
        <p:txBody>
          <a:bodyPr/>
          <a:lstStyle>
            <a:lvl1pPr>
              <a:defRPr sz="2800">
                <a:solidFill>
                  <a:srgbClr val="0F3B57"/>
                </a:solidFill>
              </a:defRPr>
            </a:lvl1pPr>
          </a:lstStyle>
          <a:p>
            <a:r>
              <a:rPr lang="en-US"/>
              <a:t>Click to edit Master title style</a:t>
            </a:r>
            <a:endParaRPr lang="en-US" dirty="0"/>
          </a:p>
        </p:txBody>
      </p:sp>
      <p:sp>
        <p:nvSpPr>
          <p:cNvPr id="3" name="Content Placeholder 2"/>
          <p:cNvSpPr>
            <a:spLocks noGrp="1"/>
          </p:cNvSpPr>
          <p:nvPr>
            <p:ph idx="1"/>
          </p:nvPr>
        </p:nvSpPr>
        <p:spPr>
          <a:xfrm>
            <a:off x="610957" y="1170472"/>
            <a:ext cx="10972800" cy="4525963"/>
          </a:xfrm>
        </p:spPr>
        <p:txBody>
          <a:bodyPr/>
          <a:lstStyle>
            <a:lvl1pPr>
              <a:defRPr>
                <a:solidFill>
                  <a:schemeClr val="bg2">
                    <a:lumMod val="50000"/>
                  </a:schemeClr>
                </a:solidFill>
              </a:defRPr>
            </a:lvl1pPr>
            <a:lvl2pPr>
              <a:defRPr>
                <a:solidFill>
                  <a:schemeClr val="bg2">
                    <a:lumMod val="50000"/>
                  </a:schemeClr>
                </a:solidFill>
              </a:defRPr>
            </a:lvl2pPr>
            <a:lvl3pPr>
              <a:defRPr>
                <a:solidFill>
                  <a:schemeClr val="bg2">
                    <a:lumMod val="50000"/>
                  </a:schemeClr>
                </a:solidFill>
              </a:defRPr>
            </a:lvl3pPr>
            <a:lvl4pPr>
              <a:defRPr>
                <a:solidFill>
                  <a:schemeClr val="bg2">
                    <a:lumMod val="50000"/>
                  </a:schemeClr>
                </a:solidFill>
              </a:defRPr>
            </a:lvl4pPr>
            <a:lvl5pPr>
              <a:defRPr>
                <a:solidFill>
                  <a:schemeClr val="bg2">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15758" y="333941"/>
            <a:ext cx="10970748" cy="62333"/>
          </a:xfrm>
          <a:prstGeom prst="rect">
            <a:avLst/>
          </a:prstGeom>
        </p:spPr>
      </p:pic>
    </p:spTree>
    <p:extLst>
      <p:ext uri="{BB962C8B-B14F-4D97-AF65-F5344CB8AC3E}">
        <p14:creationId xmlns:p14="http://schemas.microsoft.com/office/powerpoint/2010/main" val="1111401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10957" y="488887"/>
            <a:ext cx="10972800" cy="827680"/>
          </a:xfrm>
        </p:spPr>
        <p:txBody>
          <a:bodyPr/>
          <a:lstStyle/>
          <a:p>
            <a:r>
              <a:rPr lang="en-US"/>
              <a:t>Click to edit Master title style</a:t>
            </a:r>
            <a:endParaRPr lang="en-US" dirty="0"/>
          </a:p>
        </p:txBody>
      </p:sp>
      <p:sp>
        <p:nvSpPr>
          <p:cNvPr id="3" name="Content Placeholder 2"/>
          <p:cNvSpPr>
            <a:spLocks noGrp="1"/>
          </p:cNvSpPr>
          <p:nvPr>
            <p:ph idx="1"/>
          </p:nvPr>
        </p:nvSpPr>
        <p:spPr>
          <a:xfrm>
            <a:off x="610957" y="1371599"/>
            <a:ext cx="10972800" cy="4800600"/>
          </a:xfrm>
        </p:spPr>
        <p:txBody>
          <a:bodyPr/>
          <a:lstStyle>
            <a:lvl1pPr>
              <a:defRPr>
                <a:solidFill>
                  <a:schemeClr val="bg2">
                    <a:lumMod val="50000"/>
                  </a:schemeClr>
                </a:solidFill>
              </a:defRPr>
            </a:lvl1pPr>
            <a:lvl2pPr>
              <a:defRPr>
                <a:solidFill>
                  <a:schemeClr val="bg2">
                    <a:lumMod val="50000"/>
                  </a:schemeClr>
                </a:solidFill>
              </a:defRPr>
            </a:lvl2pPr>
            <a:lvl3pPr>
              <a:defRPr>
                <a:solidFill>
                  <a:schemeClr val="bg2">
                    <a:lumMod val="50000"/>
                  </a:schemeClr>
                </a:solidFill>
              </a:defRPr>
            </a:lvl3pPr>
            <a:lvl4pPr>
              <a:defRPr>
                <a:solidFill>
                  <a:schemeClr val="bg2">
                    <a:lumMod val="50000"/>
                  </a:schemeClr>
                </a:solidFill>
              </a:defRPr>
            </a:lvl4pPr>
            <a:lvl5pPr>
              <a:defRPr>
                <a:solidFill>
                  <a:schemeClr val="bg2">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15758" y="333941"/>
            <a:ext cx="10970748" cy="62333"/>
          </a:xfrm>
          <a:prstGeom prst="rect">
            <a:avLst/>
          </a:prstGeom>
        </p:spPr>
      </p:pic>
    </p:spTree>
    <p:extLst>
      <p:ext uri="{BB962C8B-B14F-4D97-AF65-F5344CB8AC3E}">
        <p14:creationId xmlns:p14="http://schemas.microsoft.com/office/powerpoint/2010/main" val="1322718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14663" y="1371599"/>
            <a:ext cx="5181600" cy="4800600"/>
          </a:xfrm>
        </p:spPr>
        <p:txBody>
          <a:bodyPr/>
          <a:lstStyle>
            <a:lvl1pPr>
              <a:defRPr sz="1800">
                <a:solidFill>
                  <a:schemeClr val="bg2">
                    <a:lumMod val="50000"/>
                  </a:schemeClr>
                </a:solidFill>
              </a:defRPr>
            </a:lvl1pPr>
            <a:lvl2pPr>
              <a:defRPr sz="1800">
                <a:solidFill>
                  <a:schemeClr val="bg2">
                    <a:lumMod val="50000"/>
                  </a:schemeClr>
                </a:solidFill>
              </a:defRPr>
            </a:lvl2pPr>
            <a:lvl3pPr>
              <a:defRPr sz="1800">
                <a:solidFill>
                  <a:schemeClr val="bg2">
                    <a:lumMod val="50000"/>
                  </a:schemeClr>
                </a:solidFill>
              </a:defRPr>
            </a:lvl3pPr>
            <a:lvl4pPr>
              <a:defRPr sz="1800">
                <a:solidFill>
                  <a:schemeClr val="bg2">
                    <a:lumMod val="50000"/>
                  </a:schemeClr>
                </a:solidFill>
              </a:defRPr>
            </a:lvl4pPr>
            <a:lvl5pPr>
              <a:defRPr sz="1800">
                <a:solidFill>
                  <a:schemeClr val="bg2">
                    <a:lumMod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371599"/>
            <a:ext cx="5181600" cy="4800600"/>
          </a:xfrm>
        </p:spPr>
        <p:txBody>
          <a:bodyPr/>
          <a:lstStyle>
            <a:lvl1pPr>
              <a:defRPr sz="1800">
                <a:solidFill>
                  <a:schemeClr val="bg2">
                    <a:lumMod val="50000"/>
                  </a:schemeClr>
                </a:solidFill>
              </a:defRPr>
            </a:lvl1pPr>
            <a:lvl2pPr>
              <a:defRPr sz="1800">
                <a:solidFill>
                  <a:schemeClr val="bg2">
                    <a:lumMod val="50000"/>
                  </a:schemeClr>
                </a:solidFill>
              </a:defRPr>
            </a:lvl2pPr>
            <a:lvl3pPr>
              <a:defRPr sz="1800">
                <a:solidFill>
                  <a:schemeClr val="bg2">
                    <a:lumMod val="50000"/>
                  </a:schemeClr>
                </a:solidFill>
              </a:defRPr>
            </a:lvl3pPr>
            <a:lvl4pPr>
              <a:defRPr sz="1800">
                <a:solidFill>
                  <a:schemeClr val="bg2">
                    <a:lumMod val="50000"/>
                  </a:schemeClr>
                </a:solidFill>
              </a:defRPr>
            </a:lvl4pPr>
            <a:lvl5pPr>
              <a:defRPr sz="1800">
                <a:solidFill>
                  <a:schemeClr val="bg2">
                    <a:lumMod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15758" y="333941"/>
            <a:ext cx="10970748" cy="62333"/>
          </a:xfrm>
          <a:prstGeom prst="rect">
            <a:avLst/>
          </a:prstGeom>
        </p:spPr>
      </p:pic>
      <p:sp>
        <p:nvSpPr>
          <p:cNvPr id="7" name="Title 1">
            <a:extLst>
              <a:ext uri="{FF2B5EF4-FFF2-40B4-BE49-F238E27FC236}">
                <a16:creationId xmlns:a16="http://schemas.microsoft.com/office/drawing/2014/main" id="{F230FA8C-D17F-2243-8DE9-DB5E465E2098}"/>
              </a:ext>
            </a:extLst>
          </p:cNvPr>
          <p:cNvSpPr>
            <a:spLocks noGrp="1"/>
          </p:cNvSpPr>
          <p:nvPr>
            <p:ph type="title"/>
          </p:nvPr>
        </p:nvSpPr>
        <p:spPr>
          <a:xfrm>
            <a:off x="610957" y="488887"/>
            <a:ext cx="10972800" cy="827680"/>
          </a:xfrm>
        </p:spPr>
        <p:txBody>
          <a:bodyPr/>
          <a:lstStyle/>
          <a:p>
            <a:r>
              <a:rPr lang="en-US"/>
              <a:t>Click to edit Master title style</a:t>
            </a:r>
            <a:endParaRPr lang="en-US" dirty="0"/>
          </a:p>
        </p:txBody>
      </p:sp>
    </p:spTree>
    <p:extLst>
      <p:ext uri="{BB962C8B-B14F-4D97-AF65-F5344CB8AC3E}">
        <p14:creationId xmlns:p14="http://schemas.microsoft.com/office/powerpoint/2010/main" val="3591167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White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1" y="2410177"/>
            <a:ext cx="6741588" cy="1674990"/>
          </a:xfrm>
        </p:spPr>
        <p:txBody>
          <a:bodyPr anchor="t"/>
          <a:lstStyle>
            <a:lvl1pPr algn="l">
              <a:defRPr sz="4800" b="0" cap="none">
                <a:solidFill>
                  <a:srgbClr val="0F3B57"/>
                </a:solidFill>
              </a:defRPr>
            </a:lvl1pPr>
          </a:lstStyle>
          <a:p>
            <a:r>
              <a:rPr lang="en-US" dirty="0"/>
              <a:t>Click to edit master title style</a:t>
            </a:r>
          </a:p>
        </p:txBody>
      </p:sp>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15758" y="333941"/>
            <a:ext cx="10970748" cy="62333"/>
          </a:xfrm>
          <a:prstGeom prst="rect">
            <a:avLst/>
          </a:prstGeom>
        </p:spPr>
      </p:pic>
    </p:spTree>
    <p:extLst>
      <p:ext uri="{BB962C8B-B14F-4D97-AF65-F5344CB8AC3E}">
        <p14:creationId xmlns:p14="http://schemas.microsoft.com/office/powerpoint/2010/main" val="2036232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6482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itle and Content Blue">
    <p:spTree>
      <p:nvGrpSpPr>
        <p:cNvPr id="1" name=""/>
        <p:cNvGrpSpPr/>
        <p:nvPr/>
      </p:nvGrpSpPr>
      <p:grpSpPr>
        <a:xfrm>
          <a:off x="0" y="0"/>
          <a:ext cx="0" cy="0"/>
          <a:chOff x="0" y="0"/>
          <a:chExt cx="0" cy="0"/>
        </a:xfrm>
      </p:grpSpPr>
      <p:sp>
        <p:nvSpPr>
          <p:cNvPr id="3" name="Content Placeholder 2"/>
          <p:cNvSpPr>
            <a:spLocks noGrp="1"/>
          </p:cNvSpPr>
          <p:nvPr>
            <p:ph idx="1"/>
          </p:nvPr>
        </p:nvSpPr>
        <p:spPr>
          <a:xfrm>
            <a:off x="610957" y="1371599"/>
            <a:ext cx="10972800" cy="4800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p:cNvSpPr>
            <a:spLocks noGrp="1"/>
          </p:cNvSpPr>
          <p:nvPr>
            <p:ph type="title"/>
          </p:nvPr>
        </p:nvSpPr>
        <p:spPr/>
        <p:txBody>
          <a:bodyPr/>
          <a:lstStyle>
            <a:lvl1pPr>
              <a:defRPr>
                <a:solidFill>
                  <a:schemeClr val="accent4"/>
                </a:solidFill>
              </a:defRPr>
            </a:lvl1pPr>
          </a:lstStyle>
          <a:p>
            <a:r>
              <a:rPr lang="en-US"/>
              <a:t>Click to edit Master title style</a:t>
            </a:r>
          </a:p>
        </p:txBody>
      </p:sp>
      <p:pic>
        <p:nvPicPr>
          <p:cNvPr id="6" name="Picture 5">
            <a:extLst>
              <a:ext uri="{FF2B5EF4-FFF2-40B4-BE49-F238E27FC236}">
                <a16:creationId xmlns:a16="http://schemas.microsoft.com/office/drawing/2014/main" id="{205D4599-B2EF-4074-A7C2-82E17DAA67D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15758" y="333941"/>
            <a:ext cx="10970748" cy="62333"/>
          </a:xfrm>
          <a:prstGeom prst="rect">
            <a:avLst/>
          </a:prstGeom>
        </p:spPr>
      </p:pic>
    </p:spTree>
    <p:extLst>
      <p:ext uri="{BB962C8B-B14F-4D97-AF65-F5344CB8AC3E}">
        <p14:creationId xmlns:p14="http://schemas.microsoft.com/office/powerpoint/2010/main" val="1726221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1_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3819909" y="2411990"/>
            <a:ext cx="4552183" cy="741870"/>
          </a:xfrm>
        </p:spPr>
        <p:txBody>
          <a:bodyPr lIns="0" tIns="0" rIns="0" bIns="0"/>
          <a:lstStyle>
            <a:lvl1pPr>
              <a:defRPr sz="4821" b="1" i="0">
                <a:solidFill>
                  <a:schemeClr val="bg1"/>
                </a:solidFill>
                <a:latin typeface="Egyptian Slate Pro"/>
                <a:cs typeface="Egyptian Slate Pro"/>
              </a:defRPr>
            </a:lvl1pPr>
          </a:lstStyle>
          <a:p>
            <a:r>
              <a:rPr lang="en-US"/>
              <a:t>Click to edit Master title style</a:t>
            </a:r>
            <a:endParaRPr/>
          </a:p>
        </p:txBody>
      </p:sp>
      <p:sp>
        <p:nvSpPr>
          <p:cNvPr id="3" name="Holder 3"/>
          <p:cNvSpPr>
            <a:spLocks noGrp="1"/>
          </p:cNvSpPr>
          <p:nvPr>
            <p:ph sz="half" idx="2"/>
          </p:nvPr>
        </p:nvSpPr>
        <p:spPr>
          <a:xfrm>
            <a:off x="1853184" y="2111420"/>
            <a:ext cx="4035760" cy="209929"/>
          </a:xfrm>
          <a:prstGeom prst="rect">
            <a:avLst/>
          </a:prstGeom>
        </p:spPr>
        <p:txBody>
          <a:bodyPr wrap="square" lIns="0" tIns="0" rIns="0" bIns="0">
            <a:spAutoFit/>
          </a:bodyPr>
          <a:lstStyle>
            <a:lvl1pPr>
              <a:defRPr sz="1364" b="0" i="0">
                <a:solidFill>
                  <a:schemeClr val="bg1"/>
                </a:solidFill>
                <a:latin typeface="Slate Pro"/>
                <a:cs typeface="Slate Pro"/>
              </a:defRPr>
            </a:lvl1pPr>
          </a:lstStyle>
          <a:p>
            <a:pPr lvl="0"/>
            <a:r>
              <a:rPr lang="en-US"/>
              <a:t>Edit Master text styles</a:t>
            </a:r>
          </a:p>
        </p:txBody>
      </p:sp>
      <p:sp>
        <p:nvSpPr>
          <p:cNvPr id="4" name="Holder 4"/>
          <p:cNvSpPr>
            <a:spLocks noGrp="1"/>
          </p:cNvSpPr>
          <p:nvPr>
            <p:ph sz="half" idx="3"/>
          </p:nvPr>
        </p:nvSpPr>
        <p:spPr>
          <a:xfrm>
            <a:off x="6132575" y="2111420"/>
            <a:ext cx="4035760" cy="209929"/>
          </a:xfrm>
          <a:prstGeom prst="rect">
            <a:avLst/>
          </a:prstGeom>
        </p:spPr>
        <p:txBody>
          <a:bodyPr wrap="square" lIns="0" tIns="0" rIns="0" bIns="0">
            <a:spAutoFit/>
          </a:bodyPr>
          <a:lstStyle>
            <a:lvl1pPr>
              <a:defRPr sz="1364" b="0" i="0">
                <a:solidFill>
                  <a:schemeClr val="bg1"/>
                </a:solidFill>
                <a:latin typeface="Slate Pro"/>
                <a:cs typeface="Slate Pro"/>
              </a:defRPr>
            </a:lvl1pPr>
          </a:lstStyle>
          <a:p>
            <a:pPr lvl="0"/>
            <a:r>
              <a:rPr lang="en-US"/>
              <a:t>Edit Master text styles</a:t>
            </a: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latin typeface="Times New Roman" panose="02020603050405020304" pitchFamily="18" charset="0"/>
              </a:defRPr>
            </a:lvl1pPr>
          </a:lstStyle>
          <a:p>
            <a:endParaRPr lang="en-US"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latin typeface="Times New Roman" panose="02020603050405020304" pitchFamily="18" charset="0"/>
              </a:defRPr>
            </a:lvl1pPr>
          </a:lstStyle>
          <a:p>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latin typeface="Times New Roman" panose="02020603050405020304" pitchFamily="18" charset="0"/>
              </a:defRPr>
            </a:lvl1pPr>
          </a:lstStyle>
          <a:p>
            <a:endParaRPr lang="en-US" dirty="0"/>
          </a:p>
        </p:txBody>
      </p:sp>
    </p:spTree>
    <p:extLst>
      <p:ext uri="{BB962C8B-B14F-4D97-AF65-F5344CB8AC3E}">
        <p14:creationId xmlns:p14="http://schemas.microsoft.com/office/powerpoint/2010/main" val="2817761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userDrawn="1">
  <p:cSld name="Back Page">
    <p:spTree>
      <p:nvGrpSpPr>
        <p:cNvPr id="1" name=""/>
        <p:cNvGrpSpPr/>
        <p:nvPr/>
      </p:nvGrpSpPr>
      <p:grpSpPr>
        <a:xfrm>
          <a:off x="0" y="0"/>
          <a:ext cx="0" cy="0"/>
          <a:chOff x="0" y="0"/>
          <a:chExt cx="0" cy="0"/>
        </a:xfrm>
      </p:grpSpPr>
      <p:sp>
        <p:nvSpPr>
          <p:cNvPr id="5" name="TextBox 4"/>
          <p:cNvSpPr txBox="1"/>
          <p:nvPr userDrawn="1"/>
        </p:nvSpPr>
        <p:spPr>
          <a:xfrm>
            <a:off x="266369" y="6558543"/>
            <a:ext cx="7866775" cy="200055"/>
          </a:xfrm>
          <a:prstGeom prst="rect">
            <a:avLst/>
          </a:prstGeom>
          <a:noFill/>
        </p:spPr>
        <p:txBody>
          <a:bodyPr wrap="square" rtlCol="0">
            <a:spAutoFit/>
          </a:bodyPr>
          <a:lstStyle/>
          <a:p>
            <a:pPr algn="l"/>
            <a:r>
              <a:rPr lang="en-US" sz="700" dirty="0">
                <a:solidFill>
                  <a:srgbClr val="838383"/>
                </a:solidFill>
                <a:latin typeface="Times New Roman" panose="02020603050405020304" pitchFamily="18" charset="0"/>
              </a:rPr>
              <a:t>Confidential and proprietary information</a:t>
            </a:r>
            <a:r>
              <a:rPr lang="en-US" sz="700" baseline="0" dirty="0">
                <a:solidFill>
                  <a:srgbClr val="838383"/>
                </a:solidFill>
                <a:latin typeface="Times New Roman" panose="02020603050405020304" pitchFamily="18" charset="0"/>
              </a:rPr>
              <a:t> </a:t>
            </a:r>
            <a:r>
              <a:rPr lang="en-US" sz="700" dirty="0">
                <a:solidFill>
                  <a:srgbClr val="838383"/>
                </a:solidFill>
                <a:latin typeface="Times New Roman" panose="02020603050405020304" pitchFamily="18" charset="0"/>
              </a:rPr>
              <a:t> © 2021 Xtend Healthcare. All rights reserved</a:t>
            </a:r>
            <a:endParaRPr lang="en-US" sz="800" b="0" i="0" dirty="0">
              <a:solidFill>
                <a:srgbClr val="1F4C8A"/>
              </a:solidFill>
              <a:latin typeface="Calibri Light" charset="0"/>
              <a:ea typeface="Calibri Light" charset="0"/>
              <a:cs typeface="Calibri Light" charset="0"/>
            </a:endParaRPr>
          </a:p>
        </p:txBody>
      </p:sp>
      <p:sp>
        <p:nvSpPr>
          <p:cNvPr id="2" name="TextBox 1"/>
          <p:cNvSpPr txBox="1"/>
          <p:nvPr userDrawn="1"/>
        </p:nvSpPr>
        <p:spPr>
          <a:xfrm>
            <a:off x="1778000" y="914400"/>
            <a:ext cx="3420533" cy="523220"/>
          </a:xfrm>
          <a:prstGeom prst="rect">
            <a:avLst/>
          </a:prstGeom>
          <a:noFill/>
        </p:spPr>
        <p:txBody>
          <a:bodyPr wrap="square" rtlCol="0">
            <a:spAutoFit/>
          </a:bodyPr>
          <a:lstStyle/>
          <a:p>
            <a:pPr algn="r"/>
            <a:r>
              <a:rPr lang="en-US" sz="2800" b="1" i="0" dirty="0">
                <a:solidFill>
                  <a:srgbClr val="086B6E"/>
                </a:solidFill>
                <a:latin typeface="Times New Roman" panose="02020603050405020304" pitchFamily="18" charset="0"/>
                <a:ea typeface="Arial" charset="0"/>
                <a:cs typeface="Times New Roman" panose="02020603050405020304" pitchFamily="18" charset="0"/>
              </a:rPr>
              <a:t>Revolutionize</a:t>
            </a:r>
          </a:p>
        </p:txBody>
      </p:sp>
      <p:sp>
        <p:nvSpPr>
          <p:cNvPr id="14" name="TextBox 13"/>
          <p:cNvSpPr txBox="1"/>
          <p:nvPr userDrawn="1"/>
        </p:nvSpPr>
        <p:spPr>
          <a:xfrm>
            <a:off x="1778000" y="1612900"/>
            <a:ext cx="3420533" cy="523220"/>
          </a:xfrm>
          <a:prstGeom prst="rect">
            <a:avLst/>
          </a:prstGeom>
          <a:noFill/>
        </p:spPr>
        <p:txBody>
          <a:bodyPr wrap="square" rtlCol="0">
            <a:spAutoFit/>
          </a:bodyPr>
          <a:lstStyle/>
          <a:p>
            <a:pPr algn="r"/>
            <a:r>
              <a:rPr lang="en-US" sz="2800" b="1" i="0" dirty="0">
                <a:solidFill>
                  <a:srgbClr val="086B6E"/>
                </a:solidFill>
                <a:latin typeface="Times New Roman" panose="02020603050405020304" pitchFamily="18" charset="0"/>
                <a:ea typeface="Arial" charset="0"/>
                <a:cs typeface="Times New Roman" panose="02020603050405020304" pitchFamily="18" charset="0"/>
              </a:rPr>
              <a:t>Extend</a:t>
            </a:r>
          </a:p>
        </p:txBody>
      </p:sp>
      <p:sp>
        <p:nvSpPr>
          <p:cNvPr id="15" name="TextBox 14"/>
          <p:cNvSpPr txBox="1"/>
          <p:nvPr userDrawn="1"/>
        </p:nvSpPr>
        <p:spPr>
          <a:xfrm>
            <a:off x="1785700" y="2307389"/>
            <a:ext cx="3420533" cy="523220"/>
          </a:xfrm>
          <a:prstGeom prst="rect">
            <a:avLst/>
          </a:prstGeom>
          <a:noFill/>
        </p:spPr>
        <p:txBody>
          <a:bodyPr wrap="square" rtlCol="0">
            <a:spAutoFit/>
          </a:bodyPr>
          <a:lstStyle/>
          <a:p>
            <a:pPr algn="r"/>
            <a:r>
              <a:rPr lang="en-US" sz="2800" b="1" i="0" dirty="0">
                <a:solidFill>
                  <a:srgbClr val="086B6E"/>
                </a:solidFill>
                <a:latin typeface="Times New Roman" panose="02020603050405020304" pitchFamily="18" charset="0"/>
                <a:ea typeface="Arial" charset="0"/>
                <a:cs typeface="Times New Roman" panose="02020603050405020304" pitchFamily="18" charset="0"/>
              </a:rPr>
              <a:t>Improve</a:t>
            </a:r>
          </a:p>
        </p:txBody>
      </p:sp>
      <p:sp>
        <p:nvSpPr>
          <p:cNvPr id="16" name="TextBox 15"/>
          <p:cNvSpPr txBox="1"/>
          <p:nvPr userDrawn="1"/>
        </p:nvSpPr>
        <p:spPr>
          <a:xfrm>
            <a:off x="5113867" y="914400"/>
            <a:ext cx="4504267" cy="523220"/>
          </a:xfrm>
          <a:prstGeom prst="rect">
            <a:avLst/>
          </a:prstGeom>
          <a:noFill/>
        </p:spPr>
        <p:txBody>
          <a:bodyPr wrap="square" rtlCol="0">
            <a:spAutoFit/>
          </a:bodyPr>
          <a:lstStyle/>
          <a:p>
            <a:pPr algn="l"/>
            <a:r>
              <a:rPr lang="en-US" sz="2800" b="0" i="0" dirty="0">
                <a:solidFill>
                  <a:schemeClr val="accent3"/>
                </a:solidFill>
                <a:latin typeface="Times New Roman" panose="02020603050405020304" pitchFamily="18" charset="0"/>
                <a:ea typeface="Arial" charset="0"/>
                <a:cs typeface="Times New Roman" panose="02020603050405020304" pitchFamily="18" charset="0"/>
              </a:rPr>
              <a:t>your</a:t>
            </a:r>
            <a:r>
              <a:rPr lang="en-US" sz="2800" b="0" i="0" baseline="0" dirty="0">
                <a:solidFill>
                  <a:schemeClr val="accent3"/>
                </a:solidFill>
                <a:latin typeface="Times New Roman" panose="02020603050405020304" pitchFamily="18" charset="0"/>
                <a:ea typeface="Arial" charset="0"/>
                <a:cs typeface="Times New Roman" panose="02020603050405020304" pitchFamily="18" charset="0"/>
              </a:rPr>
              <a:t> revenue cycle</a:t>
            </a:r>
            <a:endParaRPr lang="en-US" sz="2800" b="0" i="0" dirty="0">
              <a:solidFill>
                <a:schemeClr val="accent3"/>
              </a:solidFill>
              <a:latin typeface="Times New Roman" panose="02020603050405020304" pitchFamily="18" charset="0"/>
              <a:ea typeface="Arial" charset="0"/>
              <a:cs typeface="Times New Roman" panose="02020603050405020304" pitchFamily="18" charset="0"/>
            </a:endParaRPr>
          </a:p>
        </p:txBody>
      </p:sp>
      <p:sp>
        <p:nvSpPr>
          <p:cNvPr id="17" name="TextBox 16"/>
          <p:cNvSpPr txBox="1"/>
          <p:nvPr userDrawn="1"/>
        </p:nvSpPr>
        <p:spPr>
          <a:xfrm>
            <a:off x="5113867" y="1612900"/>
            <a:ext cx="5672667" cy="523220"/>
          </a:xfrm>
          <a:prstGeom prst="rect">
            <a:avLst/>
          </a:prstGeom>
          <a:noFill/>
        </p:spPr>
        <p:txBody>
          <a:bodyPr wrap="square" rtlCol="0">
            <a:spAutoFit/>
          </a:bodyPr>
          <a:lstStyle/>
          <a:p>
            <a:pPr algn="l"/>
            <a:r>
              <a:rPr lang="en-US" sz="2800" b="0" i="0" dirty="0">
                <a:solidFill>
                  <a:schemeClr val="accent3"/>
                </a:solidFill>
                <a:latin typeface="Times New Roman" panose="02020603050405020304" pitchFamily="18" charset="0"/>
                <a:ea typeface="Arial" charset="0"/>
                <a:cs typeface="Times New Roman" panose="02020603050405020304" pitchFamily="18" charset="0"/>
              </a:rPr>
              <a:t>your staff and IT assets</a:t>
            </a:r>
          </a:p>
        </p:txBody>
      </p:sp>
      <p:sp>
        <p:nvSpPr>
          <p:cNvPr id="18" name="TextBox 17"/>
          <p:cNvSpPr txBox="1"/>
          <p:nvPr userDrawn="1"/>
        </p:nvSpPr>
        <p:spPr>
          <a:xfrm>
            <a:off x="5113867" y="2307389"/>
            <a:ext cx="4504267" cy="523220"/>
          </a:xfrm>
          <a:prstGeom prst="rect">
            <a:avLst/>
          </a:prstGeom>
          <a:noFill/>
        </p:spPr>
        <p:txBody>
          <a:bodyPr wrap="square" rtlCol="0">
            <a:spAutoFit/>
          </a:bodyPr>
          <a:lstStyle/>
          <a:p>
            <a:pPr algn="l"/>
            <a:r>
              <a:rPr lang="en-US" sz="2800" b="0" i="0" dirty="0">
                <a:solidFill>
                  <a:schemeClr val="accent3"/>
                </a:solidFill>
                <a:latin typeface="Times New Roman" panose="02020603050405020304" pitchFamily="18" charset="0"/>
                <a:ea typeface="Arial" charset="0"/>
                <a:cs typeface="Times New Roman" panose="02020603050405020304" pitchFamily="18" charset="0"/>
              </a:rPr>
              <a:t>your bottom line</a:t>
            </a:r>
          </a:p>
        </p:txBody>
      </p:sp>
      <p:pic>
        <p:nvPicPr>
          <p:cNvPr id="10" name="Picture 9">
            <a:extLst>
              <a:ext uri="{FF2B5EF4-FFF2-40B4-BE49-F238E27FC236}">
                <a16:creationId xmlns:a16="http://schemas.microsoft.com/office/drawing/2014/main" id="{9F10E1F2-25DC-43DF-B0DD-2252DFFDEB0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7631" y="3746335"/>
            <a:ext cx="3486728" cy="1146746"/>
          </a:xfrm>
          <a:prstGeom prst="rect">
            <a:avLst/>
          </a:prstGeom>
        </p:spPr>
      </p:pic>
    </p:spTree>
    <p:extLst>
      <p:ext uri="{BB962C8B-B14F-4D97-AF65-F5344CB8AC3E}">
        <p14:creationId xmlns:p14="http://schemas.microsoft.com/office/powerpoint/2010/main" val="2603059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402169"/>
            <a:ext cx="10972800" cy="906531"/>
          </a:xfrm>
          <a:prstGeom prst="rect">
            <a:avLst/>
          </a:prstGeom>
        </p:spPr>
        <p:txBody>
          <a:bodyPr vert="horz" lIns="0" tIns="45720" rIns="0" bIns="45720" rtlCol="0" anchor="t">
            <a:noAutofit/>
          </a:bodyPr>
          <a:lstStyle/>
          <a:p>
            <a:r>
              <a:rPr lang="en-US" dirty="0"/>
              <a:t>Click to edit Master title style</a:t>
            </a:r>
          </a:p>
        </p:txBody>
      </p:sp>
      <p:sp>
        <p:nvSpPr>
          <p:cNvPr id="3" name="Text Placeholder 2"/>
          <p:cNvSpPr>
            <a:spLocks noGrp="1"/>
          </p:cNvSpPr>
          <p:nvPr>
            <p:ph type="body" idx="1"/>
          </p:nvPr>
        </p:nvSpPr>
        <p:spPr>
          <a:xfrm>
            <a:off x="609600" y="1371601"/>
            <a:ext cx="10972800" cy="4800283"/>
          </a:xfrm>
          <a:prstGeom prst="rect">
            <a:avLst/>
          </a:prstGeom>
        </p:spPr>
        <p:txBody>
          <a:bodyPr vert="horz" lIns="0" tIns="45720" rIns="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Box 14"/>
          <p:cNvSpPr txBox="1"/>
          <p:nvPr/>
        </p:nvSpPr>
        <p:spPr>
          <a:xfrm>
            <a:off x="11265500" y="6548398"/>
            <a:ext cx="696619" cy="246221"/>
          </a:xfrm>
          <a:prstGeom prst="rect">
            <a:avLst/>
          </a:prstGeom>
          <a:noFill/>
        </p:spPr>
        <p:txBody>
          <a:bodyPr wrap="square" lIns="0" rIns="0" rtlCol="0">
            <a:noAutofit/>
          </a:bodyPr>
          <a:lstStyle/>
          <a:p>
            <a:pPr algn="r"/>
            <a:fld id="{8EF3A903-7F25-E440-BA55-7115C69D9986}" type="slidenum">
              <a:rPr lang="en-US" sz="800" smtClean="0">
                <a:solidFill>
                  <a:srgbClr val="838383"/>
                </a:solidFill>
                <a:latin typeface="Times New Roman" panose="02020603050405020304" pitchFamily="18" charset="0"/>
              </a:rPr>
              <a:t>‹#›</a:t>
            </a:fld>
            <a:endParaRPr lang="en-US" sz="800" dirty="0">
              <a:solidFill>
                <a:srgbClr val="838383"/>
              </a:solidFill>
              <a:latin typeface="Times New Roman" panose="02020603050405020304" pitchFamily="18" charset="0"/>
            </a:endParaRPr>
          </a:p>
        </p:txBody>
      </p:sp>
      <p:sp>
        <p:nvSpPr>
          <p:cNvPr id="8" name="TextBox 7"/>
          <p:cNvSpPr txBox="1"/>
          <p:nvPr/>
        </p:nvSpPr>
        <p:spPr>
          <a:xfrm>
            <a:off x="476898" y="6581692"/>
            <a:ext cx="2888932" cy="184666"/>
          </a:xfrm>
          <a:prstGeom prst="rect">
            <a:avLst/>
          </a:prstGeom>
          <a:noFill/>
        </p:spPr>
        <p:txBody>
          <a:bodyPr wrap="none" rtlCol="0">
            <a:spAutoFit/>
          </a:bodyPr>
          <a:lstStyle/>
          <a:p>
            <a:pPr algn="l"/>
            <a:r>
              <a:rPr lang="en-US" sz="600" dirty="0">
                <a:solidFill>
                  <a:srgbClr val="838383"/>
                </a:solidFill>
                <a:latin typeface="Times New Roman" panose="02020603050405020304" pitchFamily="18" charset="0"/>
              </a:rPr>
              <a:t>Confidential and proprietary information</a:t>
            </a:r>
            <a:r>
              <a:rPr lang="en-US" sz="600" baseline="0" dirty="0">
                <a:solidFill>
                  <a:srgbClr val="838383"/>
                </a:solidFill>
                <a:latin typeface="Times New Roman" panose="02020603050405020304" pitchFamily="18" charset="0"/>
              </a:rPr>
              <a:t> </a:t>
            </a:r>
            <a:r>
              <a:rPr lang="en-US" sz="600" dirty="0">
                <a:solidFill>
                  <a:srgbClr val="838383"/>
                </a:solidFill>
                <a:latin typeface="Times New Roman" panose="02020603050405020304" pitchFamily="18" charset="0"/>
              </a:rPr>
              <a:t> © 2021 Xtend Healthcare. All rights reserved.</a:t>
            </a:r>
          </a:p>
        </p:txBody>
      </p:sp>
      <p:pic>
        <p:nvPicPr>
          <p:cNvPr id="10" name="Picture 9"/>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11269984" y="6347565"/>
            <a:ext cx="332233" cy="353669"/>
          </a:xfrm>
          <a:prstGeom prst="rect">
            <a:avLst/>
          </a:prstGeom>
        </p:spPr>
      </p:pic>
      <p:pic>
        <p:nvPicPr>
          <p:cNvPr id="7" name="Picture 6">
            <a:extLst>
              <a:ext uri="{FF2B5EF4-FFF2-40B4-BE49-F238E27FC236}">
                <a16:creationId xmlns:a16="http://schemas.microsoft.com/office/drawing/2014/main" id="{7609D6C8-0206-4BEF-A588-4CA8DEA68A56}"/>
              </a:ext>
            </a:extLst>
          </p:cNvPr>
          <p:cNvPicPr>
            <a:picLocks noChangeAspect="1"/>
          </p:cNvPicPr>
          <p:nvPr userDrawn="1"/>
        </p:nvPicPr>
        <p:blipFill>
          <a:blip r:embed="rId15" cstate="screen">
            <a:extLst>
              <a:ext uri="{28A0092B-C50C-407E-A947-70E740481C1C}">
                <a14:useLocalDpi xmlns:a14="http://schemas.microsoft.com/office/drawing/2010/main"/>
              </a:ext>
            </a:extLst>
          </a:blip>
          <a:stretch>
            <a:fillRect/>
          </a:stretch>
        </p:blipFill>
        <p:spPr>
          <a:xfrm>
            <a:off x="615758" y="333941"/>
            <a:ext cx="10970748" cy="62333"/>
          </a:xfrm>
          <a:prstGeom prst="rect">
            <a:avLst/>
          </a:prstGeom>
        </p:spPr>
      </p:pic>
    </p:spTree>
    <p:extLst>
      <p:ext uri="{BB962C8B-B14F-4D97-AF65-F5344CB8AC3E}">
        <p14:creationId xmlns:p14="http://schemas.microsoft.com/office/powerpoint/2010/main" val="2542361051"/>
      </p:ext>
    </p:extLst>
  </p:cSld>
  <p:clrMap bg1="lt1" tx1="dk1" bg2="lt2" tx2="dk2" accent1="accent1" accent2="accent2" accent3="accent3" accent4="accent4" accent5="accent5" accent6="accent6" hlink="hlink" folHlink="folHlink"/>
  <p:sldLayoutIdLst>
    <p:sldLayoutId id="2147483649" r:id="rId1"/>
    <p:sldLayoutId id="2147483680" r:id="rId2"/>
    <p:sldLayoutId id="2147483650" r:id="rId3"/>
    <p:sldLayoutId id="2147483674" r:id="rId4"/>
    <p:sldLayoutId id="2147483686" r:id="rId5"/>
    <p:sldLayoutId id="2147483655" r:id="rId6"/>
    <p:sldLayoutId id="2147483687" r:id="rId7"/>
    <p:sldLayoutId id="2147483688" r:id="rId8"/>
    <p:sldLayoutId id="2147483689" r:id="rId9"/>
    <p:sldLayoutId id="2147483691" r:id="rId10"/>
    <p:sldLayoutId id="2147483692" r:id="rId11"/>
    <p:sldLayoutId id="2147483693" r:id="rId12"/>
  </p:sldLayoutIdLst>
  <p:txStyles>
    <p:titleStyle>
      <a:lvl1pPr algn="l" defTabSz="457200" rtl="0" eaLnBrk="1" latinLnBrk="0" hangingPunct="1">
        <a:spcBef>
          <a:spcPct val="0"/>
        </a:spcBef>
        <a:buNone/>
        <a:defRPr sz="2800" kern="1200">
          <a:solidFill>
            <a:srgbClr val="0F3B57"/>
          </a:solidFill>
          <a:latin typeface="Times New Roman" panose="02020603050405020304" pitchFamily="18" charset="0"/>
          <a:ea typeface="+mj-ea"/>
          <a:cs typeface="+mj-cs"/>
        </a:defRPr>
      </a:lvl1pPr>
    </p:titleStyle>
    <p:bodyStyle>
      <a:lvl1pPr marL="169863" indent="-169863" algn="l" defTabSz="457200" rtl="0" eaLnBrk="1" latinLnBrk="0" hangingPunct="1">
        <a:spcBef>
          <a:spcPts val="0"/>
        </a:spcBef>
        <a:spcAft>
          <a:spcPts val="0"/>
        </a:spcAft>
        <a:buFont typeface="Arial"/>
        <a:buChar char="•"/>
        <a:defRPr sz="1800" kern="1200">
          <a:solidFill>
            <a:schemeClr val="tx1"/>
          </a:solidFill>
          <a:latin typeface="Times New Roman" panose="02020603050405020304" pitchFamily="18" charset="0"/>
          <a:ea typeface="+mn-ea"/>
          <a:cs typeface="+mn-cs"/>
        </a:defRPr>
      </a:lvl1pPr>
      <a:lvl2pPr marL="346075" indent="-176213" algn="l" defTabSz="457200" rtl="0" eaLnBrk="1" latinLnBrk="0" hangingPunct="1">
        <a:spcBef>
          <a:spcPts val="0"/>
        </a:spcBef>
        <a:spcAft>
          <a:spcPts val="0"/>
        </a:spcAft>
        <a:buFont typeface="Lucida Grande"/>
        <a:buChar char="-"/>
        <a:defRPr sz="1800" kern="1200">
          <a:solidFill>
            <a:schemeClr val="tx1"/>
          </a:solidFill>
          <a:latin typeface="Times New Roman" panose="02020603050405020304" pitchFamily="18" charset="0"/>
          <a:ea typeface="+mn-ea"/>
          <a:cs typeface="+mn-cs"/>
        </a:defRPr>
      </a:lvl2pPr>
      <a:lvl3pPr marL="514350" indent="-168275" algn="l" defTabSz="457200" rtl="0" eaLnBrk="1" latinLnBrk="0" hangingPunct="1">
        <a:spcBef>
          <a:spcPts val="0"/>
        </a:spcBef>
        <a:spcAft>
          <a:spcPts val="0"/>
        </a:spcAft>
        <a:buFont typeface="Arial"/>
        <a:buChar char="•"/>
        <a:defRPr sz="1800" kern="1200">
          <a:solidFill>
            <a:schemeClr val="tx1"/>
          </a:solidFill>
          <a:latin typeface="Times New Roman" panose="02020603050405020304" pitchFamily="18" charset="0"/>
          <a:ea typeface="+mn-ea"/>
          <a:cs typeface="+mn-cs"/>
        </a:defRPr>
      </a:lvl3pPr>
      <a:lvl4pPr marL="684213" indent="-169863" algn="l" defTabSz="457200" rtl="0" eaLnBrk="1" latinLnBrk="0" hangingPunct="1">
        <a:spcBef>
          <a:spcPts val="0"/>
        </a:spcBef>
        <a:spcAft>
          <a:spcPts val="0"/>
        </a:spcAft>
        <a:buFont typeface="Lucida Grande"/>
        <a:buChar char="-"/>
        <a:defRPr sz="1800" kern="1200">
          <a:solidFill>
            <a:schemeClr val="tx1"/>
          </a:solidFill>
          <a:latin typeface="Times New Roman" panose="02020603050405020304" pitchFamily="18" charset="0"/>
          <a:ea typeface="+mn-ea"/>
          <a:cs typeface="+mn-cs"/>
        </a:defRPr>
      </a:lvl4pPr>
      <a:lvl5pPr marL="860425" indent="-176213" algn="l" defTabSz="457200" rtl="0" eaLnBrk="1" latinLnBrk="0" hangingPunct="1">
        <a:spcBef>
          <a:spcPts val="0"/>
        </a:spcBef>
        <a:spcAft>
          <a:spcPts val="0"/>
        </a:spcAft>
        <a:buFont typeface="Arial"/>
        <a:buChar char="•"/>
        <a:defRPr sz="1800" kern="1200">
          <a:solidFill>
            <a:schemeClr val="tx1"/>
          </a:solidFill>
          <a:latin typeface="Times New Roman" panose="02020603050405020304" pitchFamily="18"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402169"/>
            <a:ext cx="10972800" cy="906531"/>
          </a:xfrm>
          <a:prstGeom prst="rect">
            <a:avLst/>
          </a:prstGeom>
        </p:spPr>
        <p:txBody>
          <a:bodyPr vert="horz" lIns="0" tIns="45720" rIns="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609600" y="1371601"/>
            <a:ext cx="10972800" cy="4800283"/>
          </a:xfrm>
          <a:prstGeom prst="rect">
            <a:avLst/>
          </a:prstGeom>
        </p:spPr>
        <p:txBody>
          <a:bodyPr vert="horz" lIns="0" tIns="45720" rIns="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Box 14"/>
          <p:cNvSpPr txBox="1"/>
          <p:nvPr/>
        </p:nvSpPr>
        <p:spPr>
          <a:xfrm>
            <a:off x="11265500" y="6548398"/>
            <a:ext cx="696619" cy="246221"/>
          </a:xfrm>
          <a:prstGeom prst="rect">
            <a:avLst/>
          </a:prstGeom>
          <a:noFill/>
        </p:spPr>
        <p:txBody>
          <a:bodyPr wrap="square" lIns="0" rIns="0" rtlCol="0">
            <a:noAutofit/>
          </a:bodyPr>
          <a:lstStyle/>
          <a:p>
            <a:pPr algn="r"/>
            <a:fld id="{8EF3A903-7F25-E440-BA55-7115C69D9986}" type="slidenum">
              <a:rPr lang="en-US" sz="800" smtClean="0">
                <a:solidFill>
                  <a:srgbClr val="838383"/>
                </a:solidFill>
              </a:rPr>
              <a:t>‹#›</a:t>
            </a:fld>
            <a:endParaRPr lang="en-US" sz="800" dirty="0">
              <a:solidFill>
                <a:srgbClr val="838383"/>
              </a:solidFill>
            </a:endParaRPr>
          </a:p>
        </p:txBody>
      </p:sp>
      <p:sp>
        <p:nvSpPr>
          <p:cNvPr id="8" name="TextBox 7"/>
          <p:cNvSpPr txBox="1"/>
          <p:nvPr/>
        </p:nvSpPr>
        <p:spPr>
          <a:xfrm>
            <a:off x="476898" y="6581692"/>
            <a:ext cx="4176785" cy="184666"/>
          </a:xfrm>
          <a:prstGeom prst="rect">
            <a:avLst/>
          </a:prstGeom>
          <a:noFill/>
        </p:spPr>
        <p:txBody>
          <a:bodyPr wrap="square" rtlCol="0">
            <a:spAutoFit/>
          </a:bodyPr>
          <a:lstStyle/>
          <a:p>
            <a:pPr algn="l"/>
            <a:r>
              <a:rPr lang="en-US" sz="600" dirty="0">
                <a:solidFill>
                  <a:srgbClr val="838383"/>
                </a:solidFill>
              </a:rPr>
              <a:t>Confidential and proprietary information</a:t>
            </a:r>
            <a:r>
              <a:rPr lang="en-US" sz="600" baseline="0" dirty="0">
                <a:solidFill>
                  <a:srgbClr val="838383"/>
                </a:solidFill>
              </a:rPr>
              <a:t> </a:t>
            </a:r>
            <a:r>
              <a:rPr lang="en-US" sz="600" dirty="0">
                <a:solidFill>
                  <a:srgbClr val="838383"/>
                </a:solidFill>
              </a:rPr>
              <a:t> © 2020 </a:t>
            </a:r>
            <a:r>
              <a:rPr lang="en-US" sz="600" dirty="0" err="1">
                <a:solidFill>
                  <a:srgbClr val="838383"/>
                </a:solidFill>
              </a:rPr>
              <a:t>Xtend</a:t>
            </a:r>
            <a:r>
              <a:rPr lang="en-US" sz="600" dirty="0">
                <a:solidFill>
                  <a:srgbClr val="838383"/>
                </a:solidFill>
              </a:rPr>
              <a:t> Healthcare. All rights reserved.</a:t>
            </a:r>
          </a:p>
        </p:txBody>
      </p:sp>
      <p:pic>
        <p:nvPicPr>
          <p:cNvPr id="10" name="Picture 9"/>
          <p:cNvPicPr>
            <a:picLocks noChangeAspect="1"/>
          </p:cNvPicPr>
          <p:nvPr/>
        </p:nvPicPr>
        <p:blipFill>
          <a:blip r:embed="rId4"/>
          <a:stretch>
            <a:fillRect/>
          </a:stretch>
        </p:blipFill>
        <p:spPr>
          <a:xfrm>
            <a:off x="11269984" y="6347565"/>
            <a:ext cx="332233" cy="353669"/>
          </a:xfrm>
          <a:prstGeom prst="rect">
            <a:avLst/>
          </a:prstGeom>
        </p:spPr>
      </p:pic>
    </p:spTree>
    <p:extLst>
      <p:ext uri="{BB962C8B-B14F-4D97-AF65-F5344CB8AC3E}">
        <p14:creationId xmlns:p14="http://schemas.microsoft.com/office/powerpoint/2010/main" val="2542361051"/>
      </p:ext>
    </p:extLst>
  </p:cSld>
  <p:clrMap bg1="lt1" tx1="dk1" bg2="lt2" tx2="dk2" accent1="accent1" accent2="accent2" accent3="accent3" accent4="accent4" accent5="accent5" accent6="accent6" hlink="hlink" folHlink="folHlink"/>
  <p:sldLayoutIdLst>
    <p:sldLayoutId id="2147483696" r:id="rId1"/>
    <p:sldLayoutId id="2147483695" r:id="rId2"/>
  </p:sldLayoutIdLst>
  <p:txStyles>
    <p:titleStyle>
      <a:lvl1pPr algn="l" defTabSz="457200" rtl="0" eaLnBrk="1" latinLnBrk="0" hangingPunct="1">
        <a:spcBef>
          <a:spcPct val="0"/>
        </a:spcBef>
        <a:buNone/>
        <a:defRPr sz="2800" kern="1200">
          <a:solidFill>
            <a:srgbClr val="0F3B57"/>
          </a:solidFill>
          <a:latin typeface="+mj-lt"/>
          <a:ea typeface="+mj-ea"/>
          <a:cs typeface="+mj-cs"/>
        </a:defRPr>
      </a:lvl1pPr>
    </p:titleStyle>
    <p:bodyStyle>
      <a:lvl1pPr marL="169863" indent="-169863" algn="l" defTabSz="457200" rtl="0" eaLnBrk="1" latinLnBrk="0" hangingPunct="1">
        <a:spcBef>
          <a:spcPts val="0"/>
        </a:spcBef>
        <a:spcAft>
          <a:spcPts val="0"/>
        </a:spcAft>
        <a:buFont typeface="Arial"/>
        <a:buChar char="•"/>
        <a:defRPr sz="1800" kern="1200">
          <a:solidFill>
            <a:schemeClr val="tx1"/>
          </a:solidFill>
          <a:latin typeface="+mn-lt"/>
          <a:ea typeface="+mn-ea"/>
          <a:cs typeface="+mn-cs"/>
        </a:defRPr>
      </a:lvl1pPr>
      <a:lvl2pPr marL="346075" indent="-176213" algn="l" defTabSz="457200" rtl="0" eaLnBrk="1" latinLnBrk="0" hangingPunct="1">
        <a:spcBef>
          <a:spcPts val="0"/>
        </a:spcBef>
        <a:spcAft>
          <a:spcPts val="0"/>
        </a:spcAft>
        <a:buFont typeface="Lucida Grande"/>
        <a:buChar char="-"/>
        <a:defRPr sz="1800" kern="1200">
          <a:solidFill>
            <a:schemeClr val="tx1"/>
          </a:solidFill>
          <a:latin typeface="+mn-lt"/>
          <a:ea typeface="+mn-ea"/>
          <a:cs typeface="+mn-cs"/>
        </a:defRPr>
      </a:lvl2pPr>
      <a:lvl3pPr marL="514350" indent="-168275" algn="l" defTabSz="457200" rtl="0" eaLnBrk="1" latinLnBrk="0" hangingPunct="1">
        <a:spcBef>
          <a:spcPts val="0"/>
        </a:spcBef>
        <a:spcAft>
          <a:spcPts val="0"/>
        </a:spcAft>
        <a:buFont typeface="Arial"/>
        <a:buChar char="•"/>
        <a:defRPr sz="1800" kern="1200">
          <a:solidFill>
            <a:schemeClr val="tx1"/>
          </a:solidFill>
          <a:latin typeface="+mn-lt"/>
          <a:ea typeface="+mn-ea"/>
          <a:cs typeface="+mn-cs"/>
        </a:defRPr>
      </a:lvl3pPr>
      <a:lvl4pPr marL="684213" indent="-169863" algn="l" defTabSz="457200" rtl="0" eaLnBrk="1" latinLnBrk="0" hangingPunct="1">
        <a:spcBef>
          <a:spcPts val="0"/>
        </a:spcBef>
        <a:spcAft>
          <a:spcPts val="0"/>
        </a:spcAft>
        <a:buFont typeface="Lucida Grande"/>
        <a:buChar char="-"/>
        <a:defRPr sz="1800" kern="1200">
          <a:solidFill>
            <a:schemeClr val="tx1"/>
          </a:solidFill>
          <a:latin typeface="+mn-lt"/>
          <a:ea typeface="+mn-ea"/>
          <a:cs typeface="+mn-cs"/>
        </a:defRPr>
      </a:lvl4pPr>
      <a:lvl5pPr marL="860425" indent="-176213" algn="l" defTabSz="457200" rtl="0" eaLnBrk="1" latinLnBrk="0" hangingPunct="1">
        <a:spcBef>
          <a:spcPts val="0"/>
        </a:spcBef>
        <a:spcAft>
          <a:spcPts val="0"/>
        </a:spcAft>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lcorley@xtendhealthcare.ne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mailto:lcorley@xtendhealthcare.net" TargetMode="External"/><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426497C-25CB-4A9E-BAB0-F622F2E60D7B}"/>
              </a:ext>
            </a:extLst>
          </p:cNvPr>
          <p:cNvSpPr>
            <a:spLocks noGrp="1"/>
          </p:cNvSpPr>
          <p:nvPr>
            <p:ph type="ctrTitle"/>
          </p:nvPr>
        </p:nvSpPr>
        <p:spPr>
          <a:xfrm>
            <a:off x="1240399" y="2656590"/>
            <a:ext cx="7777477" cy="3586555"/>
          </a:xfrm>
        </p:spPr>
        <p:txBody>
          <a:bodyPr/>
          <a:lstStyle/>
          <a:p>
            <a:r>
              <a:rPr lang="en-US" sz="2800" dirty="0">
                <a:solidFill>
                  <a:srgbClr val="007377"/>
                </a:solidFill>
              </a:rPr>
              <a:t>2022 Bad Debt Reporting – </a:t>
            </a:r>
            <a:br>
              <a:rPr lang="en-US" sz="2800" dirty="0">
                <a:solidFill>
                  <a:srgbClr val="007377"/>
                </a:solidFill>
              </a:rPr>
            </a:br>
            <a:r>
              <a:rPr lang="en-US" sz="2800" dirty="0">
                <a:solidFill>
                  <a:srgbClr val="007377"/>
                </a:solidFill>
              </a:rPr>
              <a:t>     2021 Clarification of Determining Bad Debt</a:t>
            </a:r>
            <a:br>
              <a:rPr lang="en-US" sz="2800" dirty="0">
                <a:solidFill>
                  <a:srgbClr val="007377"/>
                </a:solidFill>
              </a:rPr>
            </a:br>
            <a:r>
              <a:rPr lang="en-US" sz="2800" dirty="0">
                <a:solidFill>
                  <a:srgbClr val="007377"/>
                </a:solidFill>
              </a:rPr>
              <a:t>     </a:t>
            </a:r>
            <a:br>
              <a:rPr lang="en-US" sz="2800" dirty="0">
                <a:solidFill>
                  <a:srgbClr val="007377"/>
                </a:solidFill>
              </a:rPr>
            </a:br>
            <a:br>
              <a:rPr lang="en-US" sz="2800" dirty="0">
                <a:solidFill>
                  <a:srgbClr val="007377"/>
                </a:solidFill>
              </a:rPr>
            </a:br>
            <a:r>
              <a:rPr lang="en-US" sz="2400" dirty="0">
                <a:solidFill>
                  <a:srgbClr val="007377"/>
                </a:solidFill>
              </a:rPr>
              <a:t>	</a:t>
            </a:r>
            <a:r>
              <a:rPr lang="en-US" sz="2400" dirty="0">
                <a:solidFill>
                  <a:srgbClr val="7030A0"/>
                </a:solidFill>
              </a:rPr>
              <a:t>Linda Corley, MBA, CRCR, ACPAR, CPC</a:t>
            </a:r>
            <a:br>
              <a:rPr lang="en-US" sz="2400" dirty="0">
                <a:solidFill>
                  <a:srgbClr val="7030A0"/>
                </a:solidFill>
              </a:rPr>
            </a:br>
            <a:r>
              <a:rPr lang="en-US" sz="2400" dirty="0">
                <a:solidFill>
                  <a:srgbClr val="7030A0"/>
                </a:solidFill>
              </a:rPr>
              <a:t>	SVP of Compliance and Quality Assurance</a:t>
            </a:r>
            <a:br>
              <a:rPr lang="en-US" sz="2400" dirty="0">
                <a:solidFill>
                  <a:srgbClr val="7030A0"/>
                </a:solidFill>
              </a:rPr>
            </a:br>
            <a:r>
              <a:rPr lang="en-US" sz="2400" dirty="0">
                <a:solidFill>
                  <a:srgbClr val="7030A0"/>
                </a:solidFill>
              </a:rPr>
              <a:t>      706 577-2256</a:t>
            </a:r>
            <a:br>
              <a:rPr lang="en-US" sz="2400" dirty="0">
                <a:solidFill>
                  <a:srgbClr val="7030A0"/>
                </a:solidFill>
              </a:rPr>
            </a:br>
            <a:r>
              <a:rPr lang="en-US" sz="2400" dirty="0">
                <a:solidFill>
                  <a:srgbClr val="7030A0"/>
                </a:solidFill>
              </a:rPr>
              <a:t>	</a:t>
            </a:r>
            <a:r>
              <a:rPr lang="en-US" sz="2400" dirty="0">
                <a:solidFill>
                  <a:srgbClr val="007377"/>
                </a:solidFill>
                <a:hlinkClick r:id="rId2"/>
              </a:rPr>
              <a:t>lcorley@xtendhealthcare.net</a:t>
            </a:r>
            <a:br>
              <a:rPr lang="en-US" sz="2400" dirty="0">
                <a:solidFill>
                  <a:srgbClr val="007377"/>
                </a:solidFill>
              </a:rPr>
            </a:br>
            <a:endParaRPr lang="en-US" sz="2400" dirty="0">
              <a:solidFill>
                <a:schemeClr val="tx1">
                  <a:lumMod val="60000"/>
                  <a:lumOff val="40000"/>
                </a:schemeClr>
              </a:solidFill>
            </a:endParaRPr>
          </a:p>
        </p:txBody>
      </p:sp>
    </p:spTree>
    <p:extLst>
      <p:ext uri="{BB962C8B-B14F-4D97-AF65-F5344CB8AC3E}">
        <p14:creationId xmlns:p14="http://schemas.microsoft.com/office/powerpoint/2010/main" val="420608596"/>
      </p:ext>
    </p:extLst>
  </p:cSld>
  <p:clrMapOvr>
    <a:masterClrMapping/>
  </p:clrMapOvr>
  <p:transition spd="med">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DA319-4E2B-4473-A6DE-46F5780C4B16}"/>
              </a:ext>
            </a:extLst>
          </p:cNvPr>
          <p:cNvSpPr>
            <a:spLocks noGrp="1"/>
          </p:cNvSpPr>
          <p:nvPr>
            <p:ph type="title"/>
          </p:nvPr>
        </p:nvSpPr>
        <p:spPr>
          <a:xfrm>
            <a:off x="665092" y="365107"/>
            <a:ext cx="8460801" cy="827680"/>
          </a:xfrm>
        </p:spPr>
        <p:txBody>
          <a:bodyPr/>
          <a:lstStyle/>
          <a:p>
            <a:r>
              <a:rPr lang="en-US" b="1" dirty="0">
                <a:solidFill>
                  <a:schemeClr val="tx2"/>
                </a:solidFill>
              </a:rPr>
              <a:t>2022 – CMS Bad Debt Reporting Updates</a:t>
            </a:r>
          </a:p>
        </p:txBody>
      </p:sp>
      <p:pic>
        <p:nvPicPr>
          <p:cNvPr id="36" name="Picture 35">
            <a:extLst>
              <a:ext uri="{FF2B5EF4-FFF2-40B4-BE49-F238E27FC236}">
                <a16:creationId xmlns:a16="http://schemas.microsoft.com/office/drawing/2014/main" id="{00C045B0-8F2F-4C66-B1A4-8655F1E079C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985819" y="333941"/>
            <a:ext cx="8228061" cy="62333"/>
          </a:xfrm>
          <a:prstGeom prst="rect">
            <a:avLst/>
          </a:prstGeom>
        </p:spPr>
      </p:pic>
      <p:sp>
        <p:nvSpPr>
          <p:cNvPr id="20" name="TextBox 19">
            <a:extLst>
              <a:ext uri="{FF2B5EF4-FFF2-40B4-BE49-F238E27FC236}">
                <a16:creationId xmlns:a16="http://schemas.microsoft.com/office/drawing/2014/main" id="{F0321718-B1D6-40C0-BD96-4528895EC983}"/>
              </a:ext>
            </a:extLst>
          </p:cNvPr>
          <p:cNvSpPr txBox="1"/>
          <p:nvPr/>
        </p:nvSpPr>
        <p:spPr>
          <a:xfrm>
            <a:off x="665092" y="2246049"/>
            <a:ext cx="9548788" cy="3354765"/>
          </a:xfrm>
          <a:prstGeom prst="rect">
            <a:avLst/>
          </a:prstGeom>
          <a:noFill/>
        </p:spPr>
        <p:txBody>
          <a:bodyPr wrap="square" rtlCol="0">
            <a:spAutoFit/>
          </a:bodyPr>
          <a:lstStyle/>
          <a:p>
            <a:pPr marL="285750" indent="-285750">
              <a:buFont typeface="Arial" panose="020B0604020202020204" pitchFamily="34" charset="0"/>
              <a:buChar char="•"/>
            </a:pPr>
            <a:r>
              <a:rPr lang="en-US" sz="2400" dirty="0">
                <a:latin typeface="Times New Roman" panose="02020603050405020304" pitchFamily="18" charset="0"/>
              </a:rPr>
              <a:t>For a service provided to a dually eligible individual, this typically means furnishing a </a:t>
            </a:r>
            <a:r>
              <a:rPr lang="en-US" sz="2400" b="1" dirty="0">
                <a:solidFill>
                  <a:schemeClr val="accent6"/>
                </a:solidFill>
                <a:latin typeface="Times New Roman" panose="02020603050405020304" pitchFamily="18" charset="0"/>
              </a:rPr>
              <a:t>Medicaid remittance advice showing what the state paid (or did not pay). </a:t>
            </a:r>
          </a:p>
          <a:p>
            <a:endParaRPr lang="en-US" sz="1000" b="1" dirty="0">
              <a:solidFill>
                <a:schemeClr val="accent6"/>
              </a:solidFill>
              <a:latin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rPr>
              <a:t>However, some states in the past have hindered some Medicare providers from enrolling in Medicaid. </a:t>
            </a:r>
          </a:p>
          <a:p>
            <a:endParaRPr lang="en-US" sz="1000" dirty="0">
              <a:latin typeface="Times New Roman" panose="02020603050405020304" pitchFamily="18" charset="0"/>
            </a:endParaRPr>
          </a:p>
          <a:p>
            <a:r>
              <a:rPr lang="en-US" sz="2400" dirty="0">
                <a:latin typeface="Times New Roman" panose="02020603050405020304" pitchFamily="18" charset="0"/>
              </a:rPr>
              <a:t>		As a result, these </a:t>
            </a:r>
            <a:r>
              <a:rPr lang="en-US" sz="2400" b="1" dirty="0">
                <a:solidFill>
                  <a:schemeClr val="accent6"/>
                </a:solidFill>
                <a:latin typeface="Times New Roman" panose="02020603050405020304" pitchFamily="18" charset="0"/>
              </a:rPr>
              <a:t>non-Medicaid-enrolled providers may not be </a:t>
            </a:r>
          </a:p>
          <a:p>
            <a:r>
              <a:rPr lang="en-US" sz="2400" b="1" dirty="0">
                <a:solidFill>
                  <a:schemeClr val="accent6"/>
                </a:solidFill>
                <a:latin typeface="Times New Roman" panose="02020603050405020304" pitchFamily="18" charset="0"/>
              </a:rPr>
              <a:t>		able to submit a claim for payment of Medicare cost sharing and </a:t>
            </a:r>
          </a:p>
          <a:p>
            <a:r>
              <a:rPr lang="en-US" sz="2400" b="1" dirty="0">
                <a:solidFill>
                  <a:schemeClr val="accent6"/>
                </a:solidFill>
                <a:latin typeface="Times New Roman" panose="02020603050405020304" pitchFamily="18" charset="0"/>
              </a:rPr>
              <a:t>		receive a remittance advice to submit for claiming of bad debt.</a:t>
            </a:r>
          </a:p>
        </p:txBody>
      </p:sp>
      <p:sp>
        <p:nvSpPr>
          <p:cNvPr id="7" name="Rectangle 6">
            <a:extLst>
              <a:ext uri="{FF2B5EF4-FFF2-40B4-BE49-F238E27FC236}">
                <a16:creationId xmlns:a16="http://schemas.microsoft.com/office/drawing/2014/main" id="{C1270349-8922-4053-A516-927BEA1A3E58}"/>
              </a:ext>
            </a:extLst>
          </p:cNvPr>
          <p:cNvSpPr/>
          <p:nvPr/>
        </p:nvSpPr>
        <p:spPr>
          <a:xfrm>
            <a:off x="689378" y="1201360"/>
            <a:ext cx="10953284" cy="850348"/>
          </a:xfrm>
          <a:prstGeom prst="rect">
            <a:avLst/>
          </a:prstGeom>
          <a:gradFill>
            <a:gsLst>
              <a:gs pos="0">
                <a:srgbClr val="0F3B57"/>
              </a:gs>
              <a:gs pos="100000">
                <a:srgbClr val="086B6E"/>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200" dirty="0">
              <a:latin typeface="Times New Roman" panose="02020603050405020304" pitchFamily="18" charset="0"/>
            </a:endParaRPr>
          </a:p>
        </p:txBody>
      </p:sp>
      <p:sp>
        <p:nvSpPr>
          <p:cNvPr id="4" name="Rectangle 3">
            <a:extLst>
              <a:ext uri="{FF2B5EF4-FFF2-40B4-BE49-F238E27FC236}">
                <a16:creationId xmlns:a16="http://schemas.microsoft.com/office/drawing/2014/main" id="{7C9DFF8B-9651-45B2-A6AC-8CB64A1DD045}"/>
              </a:ext>
            </a:extLst>
          </p:cNvPr>
          <p:cNvSpPr/>
          <p:nvPr/>
        </p:nvSpPr>
        <p:spPr>
          <a:xfrm>
            <a:off x="805132" y="1395701"/>
            <a:ext cx="10721776" cy="461665"/>
          </a:xfrm>
          <a:prstGeom prst="rect">
            <a:avLst/>
          </a:prstGeom>
        </p:spPr>
        <p:txBody>
          <a:bodyPr wrap="square">
            <a:spAutoFit/>
          </a:bodyPr>
          <a:lstStyle/>
          <a:p>
            <a:r>
              <a:rPr lang="en-US" sz="2400" b="1" dirty="0">
                <a:solidFill>
                  <a:schemeClr val="bg1"/>
                </a:solidFill>
                <a:latin typeface="Times New Roman" panose="02020603050405020304" pitchFamily="18" charset="0"/>
              </a:rPr>
              <a:t>Medicaid Enrollment of Medicare Providers   </a:t>
            </a:r>
          </a:p>
        </p:txBody>
      </p:sp>
    </p:spTree>
    <p:extLst>
      <p:ext uri="{BB962C8B-B14F-4D97-AF65-F5344CB8AC3E}">
        <p14:creationId xmlns:p14="http://schemas.microsoft.com/office/powerpoint/2010/main" val="2646781120"/>
      </p:ext>
    </p:extLst>
  </p:cSld>
  <p:clrMapOvr>
    <a:masterClrMapping/>
  </p:clrMapOvr>
  <p:transition spd="med">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DA319-4E2B-4473-A6DE-46F5780C4B16}"/>
              </a:ext>
            </a:extLst>
          </p:cNvPr>
          <p:cNvSpPr>
            <a:spLocks noGrp="1"/>
          </p:cNvSpPr>
          <p:nvPr>
            <p:ph type="title"/>
          </p:nvPr>
        </p:nvSpPr>
        <p:spPr>
          <a:xfrm>
            <a:off x="665092" y="365107"/>
            <a:ext cx="8460801" cy="827680"/>
          </a:xfrm>
        </p:spPr>
        <p:txBody>
          <a:bodyPr/>
          <a:lstStyle/>
          <a:p>
            <a:r>
              <a:rPr lang="en-US" b="1" dirty="0">
                <a:solidFill>
                  <a:schemeClr val="tx2"/>
                </a:solidFill>
              </a:rPr>
              <a:t>2022 – CMS Bad Debt Reporting Updates</a:t>
            </a:r>
          </a:p>
        </p:txBody>
      </p:sp>
      <p:pic>
        <p:nvPicPr>
          <p:cNvPr id="36" name="Picture 35">
            <a:extLst>
              <a:ext uri="{FF2B5EF4-FFF2-40B4-BE49-F238E27FC236}">
                <a16:creationId xmlns:a16="http://schemas.microsoft.com/office/drawing/2014/main" id="{00C045B0-8F2F-4C66-B1A4-8655F1E079C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985819" y="333941"/>
            <a:ext cx="8228061" cy="62333"/>
          </a:xfrm>
          <a:prstGeom prst="rect">
            <a:avLst/>
          </a:prstGeom>
        </p:spPr>
      </p:pic>
      <p:sp>
        <p:nvSpPr>
          <p:cNvPr id="20" name="TextBox 19">
            <a:extLst>
              <a:ext uri="{FF2B5EF4-FFF2-40B4-BE49-F238E27FC236}">
                <a16:creationId xmlns:a16="http://schemas.microsoft.com/office/drawing/2014/main" id="{F0321718-B1D6-40C0-BD96-4528895EC983}"/>
              </a:ext>
            </a:extLst>
          </p:cNvPr>
          <p:cNvSpPr txBox="1"/>
          <p:nvPr/>
        </p:nvSpPr>
        <p:spPr>
          <a:xfrm>
            <a:off x="665092" y="2246049"/>
            <a:ext cx="10307708" cy="2616101"/>
          </a:xfrm>
          <a:prstGeom prst="rect">
            <a:avLst/>
          </a:prstGeom>
          <a:noFill/>
        </p:spPr>
        <p:txBody>
          <a:bodyPr wrap="square" rtlCol="0">
            <a:spAutoFit/>
          </a:bodyPr>
          <a:lstStyle/>
          <a:p>
            <a:pPr marL="285750" indent="-285750">
              <a:buFont typeface="Arial" panose="020B0604020202020204" pitchFamily="34" charset="0"/>
              <a:buChar char="•"/>
            </a:pPr>
            <a:r>
              <a:rPr lang="en-US" sz="2400" dirty="0">
                <a:latin typeface="Times New Roman" panose="02020603050405020304" pitchFamily="18" charset="0"/>
              </a:rPr>
              <a:t>Under the final rule, </a:t>
            </a:r>
            <a:r>
              <a:rPr lang="en-US" sz="2400" b="1" dirty="0">
                <a:solidFill>
                  <a:schemeClr val="accent6"/>
                </a:solidFill>
                <a:latin typeface="Times New Roman" panose="02020603050405020304" pitchFamily="18" charset="0"/>
              </a:rPr>
              <a:t>CMS will require state Medicaid provider enrollment systems to allow valid enrollments from all Medicare providers serving certain Medicare-Medicaid dually eligible individuals –</a:t>
            </a:r>
            <a:r>
              <a:rPr lang="en-US" sz="2400" dirty="0">
                <a:latin typeface="Times New Roman" panose="02020603050405020304" pitchFamily="18" charset="0"/>
              </a:rPr>
              <a:t> </a:t>
            </a:r>
          </a:p>
          <a:p>
            <a:endParaRPr lang="en-US" sz="1000" dirty="0">
              <a:latin typeface="Times New Roman" panose="02020603050405020304" pitchFamily="18" charset="0"/>
            </a:endParaRPr>
          </a:p>
          <a:p>
            <a:r>
              <a:rPr lang="en-US" sz="2400" dirty="0">
                <a:latin typeface="Times New Roman" panose="02020603050405020304" pitchFamily="18" charset="0"/>
              </a:rPr>
              <a:t>		even if a provider or supplier is out of state – </a:t>
            </a:r>
          </a:p>
          <a:p>
            <a:endParaRPr lang="en-US" sz="1000" dirty="0">
              <a:latin typeface="Times New Roman" panose="02020603050405020304" pitchFamily="18" charset="0"/>
            </a:endParaRPr>
          </a:p>
          <a:p>
            <a:r>
              <a:rPr lang="en-US" sz="2400" dirty="0">
                <a:latin typeface="Times New Roman" panose="02020603050405020304" pitchFamily="18" charset="0"/>
              </a:rPr>
              <a:t>		for purposes of processing cost sharing claims for services furnished to </a:t>
            </a:r>
          </a:p>
          <a:p>
            <a:r>
              <a:rPr lang="en-US" sz="2400" dirty="0">
                <a:latin typeface="Times New Roman" panose="02020603050405020304" pitchFamily="18" charset="0"/>
              </a:rPr>
              <a:t>		these dually eligible individuals.</a:t>
            </a:r>
            <a:endParaRPr lang="en-US" sz="1000" dirty="0">
              <a:latin typeface="Times New Roman" panose="02020603050405020304" pitchFamily="18" charset="0"/>
            </a:endParaRPr>
          </a:p>
        </p:txBody>
      </p:sp>
      <p:sp>
        <p:nvSpPr>
          <p:cNvPr id="7" name="Rectangle 6">
            <a:extLst>
              <a:ext uri="{FF2B5EF4-FFF2-40B4-BE49-F238E27FC236}">
                <a16:creationId xmlns:a16="http://schemas.microsoft.com/office/drawing/2014/main" id="{C1270349-8922-4053-A516-927BEA1A3E58}"/>
              </a:ext>
            </a:extLst>
          </p:cNvPr>
          <p:cNvSpPr/>
          <p:nvPr/>
        </p:nvSpPr>
        <p:spPr>
          <a:xfrm>
            <a:off x="689378" y="1201360"/>
            <a:ext cx="10953284" cy="850348"/>
          </a:xfrm>
          <a:prstGeom prst="rect">
            <a:avLst/>
          </a:prstGeom>
          <a:gradFill>
            <a:gsLst>
              <a:gs pos="0">
                <a:srgbClr val="0F3B57"/>
              </a:gs>
              <a:gs pos="100000">
                <a:srgbClr val="086B6E"/>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200" dirty="0">
              <a:latin typeface="Times New Roman" panose="02020603050405020304" pitchFamily="18" charset="0"/>
            </a:endParaRPr>
          </a:p>
        </p:txBody>
      </p:sp>
      <p:sp>
        <p:nvSpPr>
          <p:cNvPr id="4" name="Rectangle 3">
            <a:extLst>
              <a:ext uri="{FF2B5EF4-FFF2-40B4-BE49-F238E27FC236}">
                <a16:creationId xmlns:a16="http://schemas.microsoft.com/office/drawing/2014/main" id="{7C9DFF8B-9651-45B2-A6AC-8CB64A1DD045}"/>
              </a:ext>
            </a:extLst>
          </p:cNvPr>
          <p:cNvSpPr/>
          <p:nvPr/>
        </p:nvSpPr>
        <p:spPr>
          <a:xfrm>
            <a:off x="805132" y="1395701"/>
            <a:ext cx="10721776" cy="461665"/>
          </a:xfrm>
          <a:prstGeom prst="rect">
            <a:avLst/>
          </a:prstGeom>
        </p:spPr>
        <p:txBody>
          <a:bodyPr wrap="square">
            <a:spAutoFit/>
          </a:bodyPr>
          <a:lstStyle/>
          <a:p>
            <a:r>
              <a:rPr lang="en-US" sz="2400" b="1" dirty="0">
                <a:solidFill>
                  <a:schemeClr val="bg1"/>
                </a:solidFill>
                <a:latin typeface="Times New Roman" panose="02020603050405020304" pitchFamily="18" charset="0"/>
              </a:rPr>
              <a:t>Medicaid Enrollment of Medicare Providers   </a:t>
            </a:r>
          </a:p>
        </p:txBody>
      </p:sp>
    </p:spTree>
    <p:extLst>
      <p:ext uri="{BB962C8B-B14F-4D97-AF65-F5344CB8AC3E}">
        <p14:creationId xmlns:p14="http://schemas.microsoft.com/office/powerpoint/2010/main" val="3826429272"/>
      </p:ext>
    </p:extLst>
  </p:cSld>
  <p:clrMapOvr>
    <a:masterClrMapping/>
  </p:clrMapOvr>
  <p:transition spd="med">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DA319-4E2B-4473-A6DE-46F5780C4B16}"/>
              </a:ext>
            </a:extLst>
          </p:cNvPr>
          <p:cNvSpPr>
            <a:spLocks noGrp="1"/>
          </p:cNvSpPr>
          <p:nvPr>
            <p:ph type="title"/>
          </p:nvPr>
        </p:nvSpPr>
        <p:spPr>
          <a:xfrm>
            <a:off x="665092" y="365107"/>
            <a:ext cx="8460801" cy="827680"/>
          </a:xfrm>
        </p:spPr>
        <p:txBody>
          <a:bodyPr/>
          <a:lstStyle/>
          <a:p>
            <a:r>
              <a:rPr lang="en-US" b="1" dirty="0">
                <a:solidFill>
                  <a:schemeClr val="tx2"/>
                </a:solidFill>
              </a:rPr>
              <a:t>2022 – CMS Bad Debt Reporting Updates</a:t>
            </a:r>
          </a:p>
        </p:txBody>
      </p:sp>
      <p:pic>
        <p:nvPicPr>
          <p:cNvPr id="36" name="Picture 35">
            <a:extLst>
              <a:ext uri="{FF2B5EF4-FFF2-40B4-BE49-F238E27FC236}">
                <a16:creationId xmlns:a16="http://schemas.microsoft.com/office/drawing/2014/main" id="{00C045B0-8F2F-4C66-B1A4-8655F1E079C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985819" y="333941"/>
            <a:ext cx="8228061" cy="62333"/>
          </a:xfrm>
          <a:prstGeom prst="rect">
            <a:avLst/>
          </a:prstGeom>
        </p:spPr>
      </p:pic>
      <p:sp>
        <p:nvSpPr>
          <p:cNvPr id="20" name="TextBox 19">
            <a:extLst>
              <a:ext uri="{FF2B5EF4-FFF2-40B4-BE49-F238E27FC236}">
                <a16:creationId xmlns:a16="http://schemas.microsoft.com/office/drawing/2014/main" id="{F0321718-B1D6-40C0-BD96-4528895EC983}"/>
              </a:ext>
            </a:extLst>
          </p:cNvPr>
          <p:cNvSpPr txBox="1"/>
          <p:nvPr/>
        </p:nvSpPr>
        <p:spPr>
          <a:xfrm>
            <a:off x="665092" y="1870330"/>
            <a:ext cx="10665060" cy="4924425"/>
          </a:xfrm>
          <a:prstGeom prst="rect">
            <a:avLst/>
          </a:prstGeom>
          <a:noFill/>
        </p:spPr>
        <p:txBody>
          <a:bodyPr wrap="square" rtlCol="0">
            <a:spAutoFit/>
          </a:bodyPr>
          <a:lstStyle/>
          <a:p>
            <a:pPr marL="285750" indent="-285750">
              <a:buFont typeface="Arial" panose="020B0604020202020204" pitchFamily="34" charset="0"/>
              <a:buChar char="•"/>
            </a:pPr>
            <a:r>
              <a:rPr lang="en-US" sz="2400" b="1" dirty="0">
                <a:solidFill>
                  <a:schemeClr val="accent6"/>
                </a:solidFill>
                <a:latin typeface="Times New Roman" panose="02020603050405020304" pitchFamily="18" charset="0"/>
              </a:rPr>
              <a:t>Dual eligible bad debts</a:t>
            </a:r>
          </a:p>
          <a:p>
            <a:endParaRPr lang="en-US" sz="1000" b="1" dirty="0">
              <a:solidFill>
                <a:schemeClr val="accent6"/>
              </a:solidFill>
              <a:latin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rPr>
              <a:t>CMS finalized legislation to change State Medicaid programs’ reporting requirements as it relates to claims which share the cost with the Medicare program.</a:t>
            </a:r>
          </a:p>
          <a:p>
            <a:endParaRPr lang="en-US" sz="1000" dirty="0">
              <a:latin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rPr>
              <a:t>For dates of service </a:t>
            </a:r>
            <a:r>
              <a:rPr lang="en-US" sz="2400" b="1" dirty="0">
                <a:solidFill>
                  <a:schemeClr val="accent6"/>
                </a:solidFill>
                <a:latin typeface="Times New Roman" panose="02020603050405020304" pitchFamily="18" charset="0"/>
              </a:rPr>
              <a:t>beginning January 1, 2023,</a:t>
            </a:r>
            <a:r>
              <a:rPr lang="en-US" sz="2400" dirty="0">
                <a:solidFill>
                  <a:schemeClr val="accent6"/>
                </a:solidFill>
                <a:latin typeface="Times New Roman" panose="02020603050405020304" pitchFamily="18" charset="0"/>
              </a:rPr>
              <a:t> </a:t>
            </a:r>
            <a:r>
              <a:rPr lang="en-US" sz="2400" dirty="0">
                <a:latin typeface="Times New Roman" panose="02020603050405020304" pitchFamily="18" charset="0"/>
              </a:rPr>
              <a:t>States are required </a:t>
            </a:r>
          </a:p>
          <a:p>
            <a:pPr marL="742950" lvl="1" indent="-285750">
              <a:buFont typeface="Arial" panose="020B0604020202020204" pitchFamily="34" charset="0"/>
              <a:buChar char="•"/>
            </a:pPr>
            <a:r>
              <a:rPr lang="en-US" sz="2400" b="1" dirty="0">
                <a:solidFill>
                  <a:schemeClr val="accent6"/>
                </a:solidFill>
                <a:latin typeface="Times New Roman" panose="02020603050405020304" pitchFamily="18" charset="0"/>
              </a:rPr>
              <a:t>to enroll all qualified providers </a:t>
            </a:r>
            <a:r>
              <a:rPr lang="en-US" sz="2400" dirty="0">
                <a:latin typeface="Times New Roman" panose="02020603050405020304" pitchFamily="18" charset="0"/>
              </a:rPr>
              <a:t>and </a:t>
            </a:r>
          </a:p>
          <a:p>
            <a:pPr marL="742950" lvl="1" indent="-285750">
              <a:buFont typeface="Arial" panose="020B0604020202020204" pitchFamily="34" charset="0"/>
              <a:buChar char="•"/>
            </a:pPr>
            <a:r>
              <a:rPr lang="en-US" sz="2400" b="1" dirty="0">
                <a:solidFill>
                  <a:schemeClr val="accent6"/>
                </a:solidFill>
                <a:latin typeface="Times New Roman" panose="02020603050405020304" pitchFamily="18" charset="0"/>
              </a:rPr>
              <a:t>to have systems in place to process, adjudicate, and issue RAs for claims.</a:t>
            </a:r>
          </a:p>
          <a:p>
            <a:endParaRPr lang="en-US" sz="1000" dirty="0">
              <a:latin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rPr>
              <a:t>For a provider to claim each crossover bad debt (reported on the Medicare cost report), there </a:t>
            </a:r>
            <a:r>
              <a:rPr lang="en-US" sz="2400" b="1" dirty="0">
                <a:solidFill>
                  <a:schemeClr val="accent6"/>
                </a:solidFill>
                <a:latin typeface="Times New Roman" panose="02020603050405020304" pitchFamily="18" charset="0"/>
              </a:rPr>
              <a:t>must be a remittance advice from the State.</a:t>
            </a:r>
          </a:p>
          <a:p>
            <a:endParaRPr lang="en-US" sz="1000" b="1" dirty="0">
              <a:solidFill>
                <a:schemeClr val="accent6"/>
              </a:solidFill>
              <a:latin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rPr>
              <a:t>CMS stated this policy change will reduce the amount of bad debt appeals, and therefore the administrative costs to both providers and CMS. </a:t>
            </a:r>
          </a:p>
          <a:p>
            <a:endParaRPr lang="en-US" sz="1000" dirty="0">
              <a:latin typeface="Times New Roman" panose="02020603050405020304" pitchFamily="18" charset="0"/>
            </a:endParaRPr>
          </a:p>
        </p:txBody>
      </p:sp>
      <p:sp>
        <p:nvSpPr>
          <p:cNvPr id="7" name="Rectangle 6">
            <a:extLst>
              <a:ext uri="{FF2B5EF4-FFF2-40B4-BE49-F238E27FC236}">
                <a16:creationId xmlns:a16="http://schemas.microsoft.com/office/drawing/2014/main" id="{C1270349-8922-4053-A516-927BEA1A3E58}"/>
              </a:ext>
            </a:extLst>
          </p:cNvPr>
          <p:cNvSpPr/>
          <p:nvPr/>
        </p:nvSpPr>
        <p:spPr>
          <a:xfrm>
            <a:off x="665092" y="970527"/>
            <a:ext cx="10953284" cy="850348"/>
          </a:xfrm>
          <a:prstGeom prst="rect">
            <a:avLst/>
          </a:prstGeom>
          <a:gradFill>
            <a:gsLst>
              <a:gs pos="0">
                <a:srgbClr val="0F3B57"/>
              </a:gs>
              <a:gs pos="100000">
                <a:srgbClr val="086B6E"/>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200" dirty="0">
              <a:latin typeface="Times New Roman" panose="02020603050405020304" pitchFamily="18" charset="0"/>
            </a:endParaRPr>
          </a:p>
        </p:txBody>
      </p:sp>
      <p:sp>
        <p:nvSpPr>
          <p:cNvPr id="4" name="Rectangle 3">
            <a:extLst>
              <a:ext uri="{FF2B5EF4-FFF2-40B4-BE49-F238E27FC236}">
                <a16:creationId xmlns:a16="http://schemas.microsoft.com/office/drawing/2014/main" id="{7C9DFF8B-9651-45B2-A6AC-8CB64A1DD045}"/>
              </a:ext>
            </a:extLst>
          </p:cNvPr>
          <p:cNvSpPr/>
          <p:nvPr/>
        </p:nvSpPr>
        <p:spPr>
          <a:xfrm>
            <a:off x="896600" y="1192787"/>
            <a:ext cx="10721776" cy="461665"/>
          </a:xfrm>
          <a:prstGeom prst="rect">
            <a:avLst/>
          </a:prstGeom>
        </p:spPr>
        <p:txBody>
          <a:bodyPr wrap="square">
            <a:spAutoFit/>
          </a:bodyPr>
          <a:lstStyle/>
          <a:p>
            <a:r>
              <a:rPr lang="en-US" sz="2400" b="1" dirty="0">
                <a:solidFill>
                  <a:schemeClr val="bg1"/>
                </a:solidFill>
                <a:latin typeface="Times New Roman" panose="02020603050405020304" pitchFamily="18" charset="0"/>
              </a:rPr>
              <a:t>Changes in State Medicaid Requirements   </a:t>
            </a:r>
          </a:p>
        </p:txBody>
      </p:sp>
    </p:spTree>
    <p:extLst>
      <p:ext uri="{BB962C8B-B14F-4D97-AF65-F5344CB8AC3E}">
        <p14:creationId xmlns:p14="http://schemas.microsoft.com/office/powerpoint/2010/main" val="1736495831"/>
      </p:ext>
    </p:extLst>
  </p:cSld>
  <p:clrMapOvr>
    <a:masterClrMapping/>
  </p:clrMapOvr>
  <p:transition spd="med">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70A68"/>
                </a:solidFill>
                <a:latin typeface="Times New Roman" panose="02020603050405020304" pitchFamily="18" charset="0"/>
                <a:cs typeface="Times New Roman" panose="02020603050405020304" pitchFamily="18" charset="0"/>
              </a:rPr>
              <a:t>Bad Debt – CMS per 2021 IPPS Final Rule</a:t>
            </a:r>
          </a:p>
        </p:txBody>
      </p:sp>
      <p:sp>
        <p:nvSpPr>
          <p:cNvPr id="3" name="Content Placeholder 2"/>
          <p:cNvSpPr>
            <a:spLocks noGrp="1"/>
          </p:cNvSpPr>
          <p:nvPr>
            <p:ph idx="1"/>
          </p:nvPr>
        </p:nvSpPr>
        <p:spPr>
          <a:xfrm>
            <a:off x="608243" y="1137891"/>
            <a:ext cx="9912611" cy="4407958"/>
          </a:xfrm>
        </p:spPr>
        <p:txBody>
          <a:bodyPr/>
          <a:lstStyle/>
          <a:p>
            <a:r>
              <a:rPr lang="en-US" sz="2400" b="1" dirty="0">
                <a:solidFill>
                  <a:schemeClr val="accent6"/>
                </a:solidFill>
                <a:latin typeface="Times New Roman" panose="02020603050405020304" pitchFamily="18" charset="0"/>
                <a:cs typeface="Times New Roman" panose="02020603050405020304" pitchFamily="18" charset="0"/>
              </a:rPr>
              <a:t>The CMS 2021 Inpatient Prospective System (IPPS) “Final Rule”  clarifies/defines the following related to Medicare allowable bad debt: </a:t>
            </a:r>
          </a:p>
          <a:p>
            <a:pPr marL="0" indent="0">
              <a:buNone/>
            </a:pPr>
            <a:endParaRPr lang="en-US" sz="1000" b="1" dirty="0">
              <a:solidFill>
                <a:schemeClr val="accent6"/>
              </a:solidFill>
              <a:latin typeface="Times New Roman" panose="02020603050405020304" pitchFamily="18" charset="0"/>
              <a:cs typeface="Times New Roman" panose="02020603050405020304" pitchFamily="18" charset="0"/>
            </a:endParaRPr>
          </a:p>
          <a:p>
            <a:r>
              <a:rPr lang="en-US" sz="2400" b="1" dirty="0">
                <a:solidFill>
                  <a:schemeClr val="accent6"/>
                </a:solidFill>
                <a:latin typeface="Times New Roman" panose="02020603050405020304" pitchFamily="18" charset="0"/>
                <a:cs typeface="Times New Roman" panose="02020603050405020304" pitchFamily="18" charset="0"/>
              </a:rPr>
              <a:t>Eligibility -- </a:t>
            </a:r>
            <a:r>
              <a:rPr lang="en-US" sz="2400" dirty="0">
                <a:solidFill>
                  <a:schemeClr val="tx1"/>
                </a:solidFill>
                <a:latin typeface="Times New Roman" panose="02020603050405020304" pitchFamily="18" charset="0"/>
                <a:cs typeface="Times New Roman" panose="02020603050405020304" pitchFamily="18" charset="0"/>
              </a:rPr>
              <a:t>Requirements for Allowable Bad Debts Under 42 CFR §413.89</a:t>
            </a:r>
            <a:endParaRPr lang="en-US" sz="1000" dirty="0">
              <a:solidFill>
                <a:schemeClr val="tx1"/>
              </a:solidFill>
              <a:latin typeface="Times New Roman" panose="02020603050405020304" pitchFamily="18" charset="0"/>
              <a:cs typeface="Times New Roman" panose="02020603050405020304" pitchFamily="18" charset="0"/>
            </a:endParaRPr>
          </a:p>
          <a:p>
            <a:pPr lvl="2"/>
            <a:r>
              <a:rPr lang="en-US" sz="2400" dirty="0">
                <a:solidFill>
                  <a:schemeClr val="tx1"/>
                </a:solidFill>
                <a:latin typeface="Times New Roman" panose="02020603050405020304" pitchFamily="18" charset="0"/>
                <a:cs typeface="Times New Roman" panose="02020603050405020304" pitchFamily="18" charset="0"/>
              </a:rPr>
              <a:t>The debt must be </a:t>
            </a:r>
            <a:r>
              <a:rPr lang="en-US" sz="2400" b="1" dirty="0">
                <a:solidFill>
                  <a:schemeClr val="accent6"/>
                </a:solidFill>
                <a:latin typeface="Times New Roman" panose="02020603050405020304" pitchFamily="18" charset="0"/>
                <a:cs typeface="Times New Roman" panose="02020603050405020304" pitchFamily="18" charset="0"/>
              </a:rPr>
              <a:t>related to covered services and derived from deductible and coinsurance amounts. </a:t>
            </a:r>
          </a:p>
          <a:p>
            <a:pPr lvl="2"/>
            <a:r>
              <a:rPr lang="en-US" sz="2400" dirty="0">
                <a:solidFill>
                  <a:schemeClr val="tx1"/>
                </a:solidFill>
                <a:latin typeface="Times New Roman" panose="02020603050405020304" pitchFamily="18" charset="0"/>
                <a:cs typeface="Times New Roman" panose="02020603050405020304" pitchFamily="18" charset="0"/>
              </a:rPr>
              <a:t>The provider </a:t>
            </a:r>
            <a:r>
              <a:rPr lang="en-US" sz="2400" b="1" dirty="0">
                <a:solidFill>
                  <a:schemeClr val="accent6"/>
                </a:solidFill>
                <a:latin typeface="Times New Roman" panose="02020603050405020304" pitchFamily="18" charset="0"/>
                <a:cs typeface="Times New Roman" panose="02020603050405020304" pitchFamily="18" charset="0"/>
              </a:rPr>
              <a:t>must be able to establish that reasonable collection efforts were made. </a:t>
            </a:r>
          </a:p>
          <a:p>
            <a:pPr lvl="2"/>
            <a:r>
              <a:rPr lang="en-US" sz="2400" dirty="0">
                <a:solidFill>
                  <a:schemeClr val="tx1"/>
                </a:solidFill>
                <a:latin typeface="Times New Roman" panose="02020603050405020304" pitchFamily="18" charset="0"/>
                <a:cs typeface="Times New Roman" panose="02020603050405020304" pitchFamily="18" charset="0"/>
              </a:rPr>
              <a:t>The debt was actually uncollectible when claimed as worthless.</a:t>
            </a:r>
          </a:p>
          <a:p>
            <a:pPr marL="0" indent="0">
              <a:buNone/>
            </a:pPr>
            <a:endParaRPr lang="en-US" sz="1000" dirty="0">
              <a:solidFill>
                <a:schemeClr val="tx1"/>
              </a:solidFill>
              <a:latin typeface="Times New Roman" panose="02020603050405020304" pitchFamily="18" charset="0"/>
              <a:cs typeface="Times New Roman" panose="02020603050405020304" pitchFamily="18" charset="0"/>
            </a:endParaRPr>
          </a:p>
          <a:p>
            <a:r>
              <a:rPr lang="en-US" sz="2400" b="1" dirty="0">
                <a:solidFill>
                  <a:schemeClr val="accent6"/>
                </a:solidFill>
                <a:latin typeface="Times New Roman" panose="02020603050405020304" pitchFamily="18" charset="0"/>
                <a:cs typeface="Times New Roman" panose="02020603050405020304" pitchFamily="18" charset="0"/>
              </a:rPr>
              <a:t>Non-indigent Beneficiary. </a:t>
            </a:r>
          </a:p>
          <a:p>
            <a:pPr marL="0" indent="0">
              <a:buNone/>
            </a:pPr>
            <a:endParaRPr lang="en-US" sz="1000" b="1" dirty="0">
              <a:solidFill>
                <a:schemeClr val="tx1"/>
              </a:solidFill>
              <a:latin typeface="Times New Roman" panose="02020603050405020304" pitchFamily="18" charset="0"/>
              <a:cs typeface="Times New Roman" panose="02020603050405020304" pitchFamily="18" charset="0"/>
            </a:endParaRPr>
          </a:p>
          <a:p>
            <a:pPr marL="0" indent="0">
              <a:buNone/>
            </a:pPr>
            <a:r>
              <a:rPr lang="en-US" sz="2400" b="1" dirty="0">
                <a:solidFill>
                  <a:schemeClr val="tx1"/>
                </a:solidFill>
                <a:latin typeface="Times New Roman" panose="02020603050405020304" pitchFamily="18" charset="0"/>
                <a:cs typeface="Times New Roman" panose="02020603050405020304" pitchFamily="18" charset="0"/>
              </a:rPr>
              <a:t>	</a:t>
            </a:r>
            <a:r>
              <a:rPr lang="en-US" sz="2400" dirty="0">
                <a:solidFill>
                  <a:schemeClr val="tx1"/>
                </a:solidFill>
                <a:latin typeface="Times New Roman" panose="02020603050405020304" pitchFamily="18" charset="0"/>
                <a:cs typeface="Times New Roman" panose="02020603050405020304" pitchFamily="18" charset="0"/>
              </a:rPr>
              <a:t>A non-indigent beneficiary is a beneficiary who </a:t>
            </a:r>
            <a:r>
              <a:rPr lang="en-US" sz="2400" b="1" dirty="0">
                <a:solidFill>
                  <a:schemeClr val="accent6"/>
                </a:solidFill>
                <a:latin typeface="Times New Roman" panose="02020603050405020304" pitchFamily="18" charset="0"/>
                <a:cs typeface="Times New Roman" panose="02020603050405020304" pitchFamily="18" charset="0"/>
              </a:rPr>
              <a:t>has not been determined </a:t>
            </a:r>
          </a:p>
          <a:p>
            <a:pPr marL="0" indent="0">
              <a:buNone/>
            </a:pPr>
            <a:r>
              <a:rPr lang="en-US" sz="2400" b="1" dirty="0">
                <a:solidFill>
                  <a:schemeClr val="accent6"/>
                </a:solidFill>
                <a:latin typeface="Times New Roman" panose="02020603050405020304" pitchFamily="18" charset="0"/>
                <a:cs typeface="Times New Roman" panose="02020603050405020304" pitchFamily="18" charset="0"/>
              </a:rPr>
              <a:t>	to be categorically or medically needy</a:t>
            </a:r>
            <a:r>
              <a:rPr lang="en-US" sz="2400" dirty="0">
                <a:solidFill>
                  <a:schemeClr val="tx1"/>
                </a:solidFill>
                <a:latin typeface="Times New Roman" panose="02020603050405020304" pitchFamily="18" charset="0"/>
                <a:cs typeface="Times New Roman" panose="02020603050405020304" pitchFamily="18" charset="0"/>
              </a:rPr>
              <a:t> by a State Medicaid Agency to </a:t>
            </a:r>
          </a:p>
          <a:p>
            <a:pPr marL="0" indent="0">
              <a:buNone/>
            </a:pPr>
            <a:r>
              <a:rPr lang="en-US" sz="2400" dirty="0">
                <a:solidFill>
                  <a:schemeClr val="tx1"/>
                </a:solidFill>
                <a:latin typeface="Times New Roman" panose="02020603050405020304" pitchFamily="18" charset="0"/>
                <a:cs typeface="Times New Roman" panose="02020603050405020304" pitchFamily="18" charset="0"/>
              </a:rPr>
              <a:t>	receive medical assistance from Medicaid, </a:t>
            </a:r>
            <a:r>
              <a:rPr lang="en-US" sz="2400" b="1" dirty="0">
                <a:solidFill>
                  <a:schemeClr val="accent6"/>
                </a:solidFill>
                <a:latin typeface="Times New Roman" panose="02020603050405020304" pitchFamily="18" charset="0"/>
                <a:cs typeface="Times New Roman" panose="02020603050405020304" pitchFamily="18" charset="0"/>
              </a:rPr>
              <a:t>nor have they been determined </a:t>
            </a:r>
          </a:p>
          <a:p>
            <a:pPr marL="0" indent="0">
              <a:buNone/>
            </a:pPr>
            <a:r>
              <a:rPr lang="en-US" sz="2400" b="1" dirty="0">
                <a:solidFill>
                  <a:schemeClr val="accent6"/>
                </a:solidFill>
                <a:latin typeface="Times New Roman" panose="02020603050405020304" pitchFamily="18" charset="0"/>
                <a:cs typeface="Times New Roman" panose="02020603050405020304" pitchFamily="18" charset="0"/>
              </a:rPr>
              <a:t>	to be indigent by the provider </a:t>
            </a:r>
            <a:r>
              <a:rPr lang="en-US" sz="2400" dirty="0">
                <a:solidFill>
                  <a:schemeClr val="tx1"/>
                </a:solidFill>
                <a:latin typeface="Times New Roman" panose="02020603050405020304" pitchFamily="18" charset="0"/>
                <a:cs typeface="Times New Roman" panose="02020603050405020304" pitchFamily="18" charset="0"/>
              </a:rPr>
              <a:t>for Medicare bad debt purposes. </a:t>
            </a:r>
          </a:p>
          <a:p>
            <a:endParaRPr lang="en-US" sz="2400" b="1" dirty="0">
              <a:solidFill>
                <a:schemeClr val="tx1"/>
              </a:solidFill>
              <a:latin typeface="Times New Roman" panose="02020603050405020304" pitchFamily="18" charset="0"/>
              <a:cs typeface="Times New Roman" panose="02020603050405020304" pitchFamily="18" charset="0"/>
            </a:endParaRPr>
          </a:p>
          <a:p>
            <a:pPr marL="0" indent="0">
              <a:buNone/>
            </a:pPr>
            <a:endParaRPr lang="en-US"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6471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70A68"/>
                </a:solidFill>
                <a:latin typeface="Times New Roman" panose="02020603050405020304" pitchFamily="18" charset="0"/>
                <a:cs typeface="Times New Roman" panose="02020603050405020304" pitchFamily="18" charset="0"/>
              </a:rPr>
              <a:t>Bad Debt – CMS per 2021 IPPS Final Rule</a:t>
            </a:r>
          </a:p>
        </p:txBody>
      </p:sp>
      <p:sp>
        <p:nvSpPr>
          <p:cNvPr id="3" name="Content Placeholder 2"/>
          <p:cNvSpPr>
            <a:spLocks noGrp="1"/>
          </p:cNvSpPr>
          <p:nvPr>
            <p:ph idx="1"/>
          </p:nvPr>
        </p:nvSpPr>
        <p:spPr>
          <a:xfrm>
            <a:off x="608244" y="1150882"/>
            <a:ext cx="10269964" cy="5134304"/>
          </a:xfrm>
        </p:spPr>
        <p:txBody>
          <a:bodyPr/>
          <a:lstStyle/>
          <a:p>
            <a:pPr marL="0" indent="0">
              <a:buNone/>
            </a:pPr>
            <a:r>
              <a:rPr lang="en-US" sz="2400" b="1" dirty="0">
                <a:solidFill>
                  <a:schemeClr val="accent6"/>
                </a:solidFill>
                <a:latin typeface="Times New Roman" panose="02020603050405020304" pitchFamily="18" charset="0"/>
                <a:cs typeface="Times New Roman" panose="02020603050405020304" pitchFamily="18" charset="0"/>
              </a:rPr>
              <a:t>Non-indigent Beneficiaries</a:t>
            </a:r>
          </a:p>
          <a:p>
            <a:pPr marL="0" indent="0">
              <a:buNone/>
            </a:pPr>
            <a:endParaRPr lang="en-US" sz="1000" b="1" dirty="0">
              <a:solidFill>
                <a:schemeClr val="accent6"/>
              </a:solidFill>
              <a:latin typeface="Times New Roman" panose="02020603050405020304" pitchFamily="18" charset="0"/>
              <a:cs typeface="Times New Roman" panose="02020603050405020304" pitchFamily="18" charset="0"/>
            </a:endParaRPr>
          </a:p>
          <a:p>
            <a:r>
              <a:rPr lang="en-US" sz="2400" dirty="0">
                <a:solidFill>
                  <a:schemeClr val="tx1"/>
                </a:solidFill>
                <a:latin typeface="Times New Roman" panose="02020603050405020304" pitchFamily="18" charset="0"/>
                <a:cs typeface="Times New Roman" panose="02020603050405020304" pitchFamily="18" charset="0"/>
              </a:rPr>
              <a:t>To be </a:t>
            </a:r>
            <a:r>
              <a:rPr lang="en-US" sz="2400" b="1" dirty="0">
                <a:solidFill>
                  <a:schemeClr val="accent6"/>
                </a:solidFill>
                <a:latin typeface="Times New Roman" panose="02020603050405020304" pitchFamily="18" charset="0"/>
                <a:cs typeface="Times New Roman" panose="02020603050405020304" pitchFamily="18" charset="0"/>
              </a:rPr>
              <a:t>considered a reasonable collection effort for non-indigent beneficiaries,</a:t>
            </a:r>
            <a:r>
              <a:rPr lang="en-US" sz="2400" dirty="0">
                <a:solidFill>
                  <a:schemeClr val="tx1"/>
                </a:solidFill>
                <a:latin typeface="Times New Roman" panose="02020603050405020304" pitchFamily="18" charset="0"/>
                <a:cs typeface="Times New Roman" panose="02020603050405020304" pitchFamily="18" charset="0"/>
              </a:rPr>
              <a:t> all of the following are applicable: </a:t>
            </a:r>
          </a:p>
          <a:p>
            <a:pPr marL="0" indent="0">
              <a:buNone/>
            </a:pPr>
            <a:endParaRPr lang="en-US" sz="1000" dirty="0">
              <a:solidFill>
                <a:schemeClr val="tx1"/>
              </a:solidFill>
              <a:latin typeface="Times New Roman" panose="02020603050405020304" pitchFamily="18" charset="0"/>
              <a:cs typeface="Times New Roman" panose="02020603050405020304" pitchFamily="18" charset="0"/>
            </a:endParaRPr>
          </a:p>
          <a:p>
            <a:pPr lvl="2"/>
            <a:r>
              <a:rPr lang="en-US" sz="2400" dirty="0">
                <a:solidFill>
                  <a:schemeClr val="tx1"/>
                </a:solidFill>
                <a:latin typeface="Times New Roman" panose="02020603050405020304" pitchFamily="18" charset="0"/>
                <a:cs typeface="Times New Roman" panose="02020603050405020304" pitchFamily="18" charset="0"/>
              </a:rPr>
              <a:t>A provider’s collection effort, or the effort of a collection agency acting on the provider’s behalf, or both, to collect Medicare deductible or coinsurance amounts must consist of all of the following:  </a:t>
            </a:r>
          </a:p>
          <a:p>
            <a:pPr marL="0" indent="0">
              <a:buNone/>
            </a:pPr>
            <a:endParaRPr lang="en-US" sz="1000" dirty="0">
              <a:solidFill>
                <a:schemeClr val="tx1"/>
              </a:solidFill>
              <a:latin typeface="Times New Roman" panose="02020603050405020304" pitchFamily="18" charset="0"/>
              <a:cs typeface="Times New Roman" panose="02020603050405020304" pitchFamily="18" charset="0"/>
            </a:endParaRPr>
          </a:p>
          <a:p>
            <a:pPr lvl="3"/>
            <a:r>
              <a:rPr lang="en-US" sz="2400" b="1" dirty="0">
                <a:solidFill>
                  <a:schemeClr val="accent6"/>
                </a:solidFill>
                <a:latin typeface="Times New Roman" panose="02020603050405020304" pitchFamily="18" charset="0"/>
                <a:cs typeface="Times New Roman" panose="02020603050405020304" pitchFamily="18" charset="0"/>
              </a:rPr>
              <a:t>Be similar to the collection effort put forth to collect comparable amounts from non-Medicare patients. </a:t>
            </a:r>
          </a:p>
          <a:p>
            <a:pPr marL="0" indent="-6350">
              <a:buNone/>
            </a:pPr>
            <a:endParaRPr lang="en-US" sz="1000" dirty="0">
              <a:solidFill>
                <a:schemeClr val="tx1"/>
              </a:solidFill>
              <a:latin typeface="Times New Roman" panose="02020603050405020304" pitchFamily="18" charset="0"/>
              <a:cs typeface="Times New Roman" panose="02020603050405020304" pitchFamily="18" charset="0"/>
            </a:endParaRPr>
          </a:p>
          <a:p>
            <a:pPr lvl="3"/>
            <a:r>
              <a:rPr lang="en-US" sz="2400" dirty="0">
                <a:solidFill>
                  <a:schemeClr val="tx1"/>
                </a:solidFill>
                <a:latin typeface="Times New Roman" panose="02020603050405020304" pitchFamily="18" charset="0"/>
                <a:cs typeface="Times New Roman" panose="02020603050405020304" pitchFamily="18" charset="0"/>
              </a:rPr>
              <a:t>For cost reporting periods beginning before October 1, 2020, </a:t>
            </a:r>
            <a:r>
              <a:rPr lang="en-US" sz="2400" b="1" dirty="0">
                <a:solidFill>
                  <a:schemeClr val="accent6"/>
                </a:solidFill>
                <a:latin typeface="Times New Roman" panose="02020603050405020304" pitchFamily="18" charset="0"/>
                <a:cs typeface="Times New Roman" panose="02020603050405020304" pitchFamily="18" charset="0"/>
              </a:rPr>
              <a:t>involve the issuance of a bill to the beneficiary or the party responsible </a:t>
            </a:r>
            <a:r>
              <a:rPr lang="en-US" sz="2400" dirty="0">
                <a:solidFill>
                  <a:schemeClr val="tx1"/>
                </a:solidFill>
                <a:latin typeface="Times New Roman" panose="02020603050405020304" pitchFamily="18" charset="0"/>
                <a:cs typeface="Times New Roman" panose="02020603050405020304" pitchFamily="18" charset="0"/>
              </a:rPr>
              <a:t>for the beneficiary’s personal financial obligations </a:t>
            </a:r>
            <a:r>
              <a:rPr lang="en-US" sz="2400" b="1" dirty="0">
                <a:solidFill>
                  <a:schemeClr val="accent6"/>
                </a:solidFill>
                <a:latin typeface="Times New Roman" panose="02020603050405020304" pitchFamily="18" charset="0"/>
                <a:cs typeface="Times New Roman" panose="02020603050405020304" pitchFamily="18" charset="0"/>
              </a:rPr>
              <a:t>on or shortly after discharge or death of the beneficiary. </a:t>
            </a:r>
          </a:p>
          <a:p>
            <a:pPr lvl="1"/>
            <a:endParaRPr lang="en-US"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49013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70A68"/>
                </a:solidFill>
                <a:latin typeface="Times New Roman" panose="02020603050405020304" pitchFamily="18" charset="0"/>
                <a:cs typeface="Times New Roman" panose="02020603050405020304" pitchFamily="18" charset="0"/>
              </a:rPr>
              <a:t>Bad Debt – CMS per 2021 IPPS Final Rule</a:t>
            </a:r>
          </a:p>
        </p:txBody>
      </p:sp>
      <p:sp>
        <p:nvSpPr>
          <p:cNvPr id="3" name="Content Placeholder 2"/>
          <p:cNvSpPr>
            <a:spLocks noGrp="1"/>
          </p:cNvSpPr>
          <p:nvPr>
            <p:ph idx="1"/>
          </p:nvPr>
        </p:nvSpPr>
        <p:spPr>
          <a:xfrm>
            <a:off x="608243" y="1128441"/>
            <a:ext cx="10227923" cy="4997514"/>
          </a:xfrm>
        </p:spPr>
        <p:txBody>
          <a:bodyPr/>
          <a:lstStyle/>
          <a:p>
            <a:pPr marL="0" indent="0">
              <a:buNone/>
            </a:pPr>
            <a:r>
              <a:rPr lang="en-US" sz="2400" b="1" dirty="0">
                <a:solidFill>
                  <a:schemeClr val="accent6"/>
                </a:solidFill>
                <a:latin typeface="Times New Roman" panose="02020603050405020304" pitchFamily="18" charset="0"/>
                <a:cs typeface="Times New Roman" panose="02020603050405020304" pitchFamily="18" charset="0"/>
              </a:rPr>
              <a:t>Non-indigent Beneficiaries</a:t>
            </a:r>
          </a:p>
          <a:p>
            <a:pPr marL="0" indent="0">
              <a:buNone/>
            </a:pPr>
            <a:endParaRPr lang="en-US" sz="1000" b="1" dirty="0">
              <a:solidFill>
                <a:schemeClr val="accent6"/>
              </a:solidFill>
              <a:latin typeface="Times New Roman" panose="02020603050405020304" pitchFamily="18" charset="0"/>
              <a:cs typeface="Times New Roman" panose="02020603050405020304" pitchFamily="18" charset="0"/>
            </a:endParaRPr>
          </a:p>
          <a:p>
            <a:pPr lvl="1"/>
            <a:r>
              <a:rPr lang="en-US" sz="2400" dirty="0">
                <a:solidFill>
                  <a:schemeClr val="tx1"/>
                </a:solidFill>
                <a:latin typeface="Times New Roman" panose="02020603050405020304" pitchFamily="18" charset="0"/>
                <a:cs typeface="Times New Roman" panose="02020603050405020304" pitchFamily="18" charset="0"/>
              </a:rPr>
              <a:t>For cost reporting periods beginning on or after October 1, 2020, </a:t>
            </a:r>
            <a:r>
              <a:rPr lang="en-US" sz="2400" b="1" dirty="0">
                <a:solidFill>
                  <a:schemeClr val="accent6"/>
                </a:solidFill>
                <a:latin typeface="Times New Roman" panose="02020603050405020304" pitchFamily="18" charset="0"/>
                <a:cs typeface="Times New Roman" panose="02020603050405020304" pitchFamily="18" charset="0"/>
              </a:rPr>
              <a:t>issuance of a bill to the beneficiary</a:t>
            </a:r>
            <a:r>
              <a:rPr lang="en-US" sz="2400" dirty="0">
                <a:solidFill>
                  <a:schemeClr val="tx1"/>
                </a:solidFill>
                <a:latin typeface="Times New Roman" panose="02020603050405020304" pitchFamily="18" charset="0"/>
                <a:cs typeface="Times New Roman" panose="02020603050405020304" pitchFamily="18" charset="0"/>
              </a:rPr>
              <a:t> (or the party responsible for the beneficiary’s personal financial obligations) is </a:t>
            </a:r>
            <a:r>
              <a:rPr lang="en-US" sz="2400" b="1" dirty="0">
                <a:solidFill>
                  <a:schemeClr val="accent6"/>
                </a:solidFill>
                <a:latin typeface="Times New Roman" panose="02020603050405020304" pitchFamily="18" charset="0"/>
                <a:cs typeface="Times New Roman" panose="02020603050405020304" pitchFamily="18" charset="0"/>
              </a:rPr>
              <a:t>required on or before 120 days after the latter of one of the following: </a:t>
            </a:r>
          </a:p>
          <a:p>
            <a:pPr marL="0" indent="0">
              <a:buNone/>
            </a:pPr>
            <a:endParaRPr lang="en-US" sz="1000" dirty="0">
              <a:solidFill>
                <a:schemeClr val="tx1"/>
              </a:solidFill>
              <a:latin typeface="Times New Roman" panose="02020603050405020304" pitchFamily="18" charset="0"/>
              <a:cs typeface="Times New Roman" panose="02020603050405020304" pitchFamily="18" charset="0"/>
            </a:endParaRPr>
          </a:p>
          <a:p>
            <a:pPr lvl="3"/>
            <a:r>
              <a:rPr lang="en-US" sz="2400" dirty="0">
                <a:solidFill>
                  <a:schemeClr val="tx1"/>
                </a:solidFill>
                <a:latin typeface="Times New Roman" panose="02020603050405020304" pitchFamily="18" charset="0"/>
                <a:cs typeface="Times New Roman" panose="02020603050405020304" pitchFamily="18" charset="0"/>
              </a:rPr>
              <a:t>The </a:t>
            </a:r>
            <a:r>
              <a:rPr lang="en-US" sz="2400" b="1" dirty="0">
                <a:solidFill>
                  <a:schemeClr val="accent6"/>
                </a:solidFill>
                <a:latin typeface="Times New Roman" panose="02020603050405020304" pitchFamily="18" charset="0"/>
                <a:cs typeface="Times New Roman" panose="02020603050405020304" pitchFamily="18" charset="0"/>
              </a:rPr>
              <a:t>date of the Medicare remittance advice </a:t>
            </a:r>
            <a:r>
              <a:rPr lang="en-US" sz="2400" dirty="0">
                <a:solidFill>
                  <a:schemeClr val="tx1"/>
                </a:solidFill>
                <a:latin typeface="Times New Roman" panose="02020603050405020304" pitchFamily="18" charset="0"/>
                <a:cs typeface="Times New Roman" panose="02020603050405020304" pitchFamily="18" charset="0"/>
              </a:rPr>
              <a:t>that results from processing the claim for services furnished to the beneficiary and generates the beneficiary’s cost sharing amounts.</a:t>
            </a:r>
          </a:p>
          <a:p>
            <a:pPr marL="0" indent="0">
              <a:buNone/>
            </a:pPr>
            <a:endParaRPr lang="en-US" sz="1000" dirty="0">
              <a:solidFill>
                <a:schemeClr val="tx1"/>
              </a:solidFill>
              <a:latin typeface="Times New Roman" panose="02020603050405020304" pitchFamily="18" charset="0"/>
              <a:cs typeface="Times New Roman" panose="02020603050405020304" pitchFamily="18" charset="0"/>
            </a:endParaRPr>
          </a:p>
          <a:p>
            <a:pPr lvl="3"/>
            <a:r>
              <a:rPr lang="en-US" sz="2400" dirty="0">
                <a:solidFill>
                  <a:schemeClr val="tx1"/>
                </a:solidFill>
                <a:latin typeface="Times New Roman" panose="02020603050405020304" pitchFamily="18" charset="0"/>
                <a:cs typeface="Times New Roman" panose="02020603050405020304" pitchFamily="18" charset="0"/>
              </a:rPr>
              <a:t>The </a:t>
            </a:r>
            <a:r>
              <a:rPr lang="en-US" sz="2400" b="1" dirty="0">
                <a:solidFill>
                  <a:schemeClr val="accent6"/>
                </a:solidFill>
                <a:latin typeface="Times New Roman" panose="02020603050405020304" pitchFamily="18" charset="0"/>
                <a:cs typeface="Times New Roman" panose="02020603050405020304" pitchFamily="18" charset="0"/>
              </a:rPr>
              <a:t>date of the remittance advice from the beneficiary’s secondary payer, </a:t>
            </a:r>
            <a:r>
              <a:rPr lang="en-US" sz="2400" dirty="0">
                <a:solidFill>
                  <a:schemeClr val="tx1"/>
                </a:solidFill>
                <a:latin typeface="Times New Roman" panose="02020603050405020304" pitchFamily="18" charset="0"/>
                <a:cs typeface="Times New Roman" panose="02020603050405020304" pitchFamily="18" charset="0"/>
              </a:rPr>
              <a:t>if any </a:t>
            </a:r>
          </a:p>
          <a:p>
            <a:pPr marL="0" indent="0">
              <a:buNone/>
            </a:pPr>
            <a:endParaRPr lang="en-US" sz="1000" dirty="0">
              <a:solidFill>
                <a:schemeClr val="tx1"/>
              </a:solidFill>
              <a:latin typeface="Times New Roman" panose="02020603050405020304" pitchFamily="18" charset="0"/>
              <a:cs typeface="Times New Roman" panose="02020603050405020304" pitchFamily="18" charset="0"/>
            </a:endParaRPr>
          </a:p>
          <a:p>
            <a:pPr lvl="3"/>
            <a:r>
              <a:rPr lang="en-US" sz="2400" dirty="0">
                <a:solidFill>
                  <a:schemeClr val="tx1"/>
                </a:solidFill>
                <a:latin typeface="Times New Roman" panose="02020603050405020304" pitchFamily="18" charset="0"/>
                <a:cs typeface="Times New Roman" panose="02020603050405020304" pitchFamily="18" charset="0"/>
              </a:rPr>
              <a:t>The </a:t>
            </a:r>
            <a:r>
              <a:rPr lang="en-US" sz="2400" b="1" dirty="0">
                <a:solidFill>
                  <a:schemeClr val="accent6"/>
                </a:solidFill>
                <a:latin typeface="Times New Roman" panose="02020603050405020304" pitchFamily="18" charset="0"/>
                <a:cs typeface="Times New Roman" panose="02020603050405020304" pitchFamily="18" charset="0"/>
              </a:rPr>
              <a:t>date of the notification </a:t>
            </a:r>
            <a:r>
              <a:rPr lang="en-US" sz="2400" dirty="0">
                <a:solidFill>
                  <a:schemeClr val="tx1"/>
                </a:solidFill>
                <a:latin typeface="Times New Roman" panose="02020603050405020304" pitchFamily="18" charset="0"/>
                <a:cs typeface="Times New Roman" panose="02020603050405020304" pitchFamily="18" charset="0"/>
              </a:rPr>
              <a:t>that the </a:t>
            </a:r>
            <a:r>
              <a:rPr lang="en-US" sz="2400" b="1" dirty="0">
                <a:solidFill>
                  <a:schemeClr val="accent6"/>
                </a:solidFill>
                <a:latin typeface="Times New Roman" panose="02020603050405020304" pitchFamily="18" charset="0"/>
                <a:cs typeface="Times New Roman" panose="02020603050405020304" pitchFamily="18" charset="0"/>
              </a:rPr>
              <a:t>beneficiary’s secondary payer does not cover the service</a:t>
            </a:r>
            <a:r>
              <a:rPr lang="en-US" sz="2400" dirty="0">
                <a:solidFill>
                  <a:schemeClr val="tx1"/>
                </a:solidFill>
                <a:latin typeface="Times New Roman" panose="02020603050405020304" pitchFamily="18" charset="0"/>
                <a:cs typeface="Times New Roman" panose="02020603050405020304" pitchFamily="18" charset="0"/>
              </a:rPr>
              <a:t> furnished to the beneficiary.</a:t>
            </a:r>
          </a:p>
          <a:p>
            <a:pPr lvl="1"/>
            <a:endParaRPr lang="en-US"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8101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70A68"/>
                </a:solidFill>
                <a:latin typeface="Times New Roman" panose="02020603050405020304" pitchFamily="18" charset="0"/>
                <a:cs typeface="Times New Roman" panose="02020603050405020304" pitchFamily="18" charset="0"/>
              </a:rPr>
              <a:t>Bad Debt – CMS per 2021 IPPS Final Rule</a:t>
            </a:r>
          </a:p>
        </p:txBody>
      </p:sp>
      <p:sp>
        <p:nvSpPr>
          <p:cNvPr id="3" name="Content Placeholder 2"/>
          <p:cNvSpPr>
            <a:spLocks noGrp="1"/>
          </p:cNvSpPr>
          <p:nvPr>
            <p:ph idx="1"/>
          </p:nvPr>
        </p:nvSpPr>
        <p:spPr>
          <a:xfrm>
            <a:off x="610958" y="1459443"/>
            <a:ext cx="9218844" cy="4207933"/>
          </a:xfrm>
        </p:spPr>
        <p:txBody>
          <a:bodyPr/>
          <a:lstStyle/>
          <a:p>
            <a:pPr marL="0" indent="0">
              <a:buNone/>
            </a:pPr>
            <a:r>
              <a:rPr lang="en-US" sz="2400" b="1" dirty="0">
                <a:solidFill>
                  <a:schemeClr val="accent6"/>
                </a:solidFill>
                <a:latin typeface="Times New Roman" panose="02020603050405020304" pitchFamily="18" charset="0"/>
                <a:cs typeface="Times New Roman" panose="02020603050405020304" pitchFamily="18" charset="0"/>
              </a:rPr>
              <a:t>Non-indigent Beneficiaries</a:t>
            </a:r>
          </a:p>
          <a:p>
            <a:pPr marL="0" indent="0">
              <a:buNone/>
            </a:pPr>
            <a:endParaRPr lang="en-US" sz="1000" dirty="0">
              <a:solidFill>
                <a:schemeClr val="tx1"/>
              </a:solidFill>
              <a:latin typeface="Times New Roman" panose="02020603050405020304" pitchFamily="18" charset="0"/>
              <a:cs typeface="Times New Roman" panose="02020603050405020304" pitchFamily="18" charset="0"/>
            </a:endParaRPr>
          </a:p>
          <a:p>
            <a:pPr lvl="2"/>
            <a:r>
              <a:rPr lang="en-US" sz="2400" dirty="0">
                <a:solidFill>
                  <a:schemeClr val="tx1"/>
                </a:solidFill>
                <a:latin typeface="Times New Roman" panose="02020603050405020304" pitchFamily="18" charset="0"/>
                <a:cs typeface="Times New Roman" panose="02020603050405020304" pitchFamily="18" charset="0"/>
              </a:rPr>
              <a:t>Collection efforts include other actions such as subsequent billings, collection letters, and telephone calls, e-mails, text messages or personal contacts with this party.</a:t>
            </a:r>
          </a:p>
          <a:p>
            <a:pPr marL="0" indent="0">
              <a:buNone/>
            </a:pPr>
            <a:endParaRPr lang="en-US" sz="1000" dirty="0">
              <a:solidFill>
                <a:schemeClr val="tx1"/>
              </a:solidFill>
              <a:latin typeface="Times New Roman" panose="02020603050405020304" pitchFamily="18" charset="0"/>
              <a:cs typeface="Times New Roman" panose="02020603050405020304" pitchFamily="18" charset="0"/>
            </a:endParaRPr>
          </a:p>
          <a:p>
            <a:pPr lvl="2"/>
            <a:r>
              <a:rPr lang="en-US" sz="2400" b="1" dirty="0">
                <a:solidFill>
                  <a:schemeClr val="accent6"/>
                </a:solidFill>
                <a:latin typeface="Times New Roman" panose="02020603050405020304" pitchFamily="18" charset="0"/>
                <a:cs typeface="Times New Roman" panose="02020603050405020304" pitchFamily="18" charset="0"/>
              </a:rPr>
              <a:t>Must</a:t>
            </a:r>
            <a:r>
              <a:rPr lang="en-US" sz="2400" dirty="0">
                <a:solidFill>
                  <a:schemeClr val="tx1"/>
                </a:solidFill>
                <a:latin typeface="Times New Roman" panose="02020603050405020304" pitchFamily="18" charset="0"/>
                <a:cs typeface="Times New Roman" panose="02020603050405020304" pitchFamily="18" charset="0"/>
              </a:rPr>
              <a:t> </a:t>
            </a:r>
            <a:r>
              <a:rPr lang="en-US" sz="2400" b="1" dirty="0">
                <a:solidFill>
                  <a:schemeClr val="accent6"/>
                </a:solidFill>
                <a:latin typeface="Times New Roman" panose="02020603050405020304" pitchFamily="18" charset="0"/>
                <a:cs typeface="Times New Roman" panose="02020603050405020304" pitchFamily="18" charset="0"/>
              </a:rPr>
              <a:t>last at least 120 days after paragraph from the initial bill before being written off as uncollectible.</a:t>
            </a:r>
          </a:p>
          <a:p>
            <a:pPr marL="0" indent="0">
              <a:buNone/>
            </a:pPr>
            <a:endParaRPr lang="en-US" sz="1000" dirty="0">
              <a:solidFill>
                <a:schemeClr val="tx1"/>
              </a:solidFill>
              <a:latin typeface="Times New Roman" panose="02020603050405020304" pitchFamily="18" charset="0"/>
              <a:cs typeface="Times New Roman" panose="02020603050405020304" pitchFamily="18" charset="0"/>
            </a:endParaRPr>
          </a:p>
          <a:p>
            <a:pPr lvl="2"/>
            <a:r>
              <a:rPr lang="en-US" sz="2400" b="1" dirty="0">
                <a:solidFill>
                  <a:schemeClr val="accent6"/>
                </a:solidFill>
                <a:latin typeface="Times New Roman" panose="02020603050405020304" pitchFamily="18" charset="0"/>
                <a:cs typeface="Times New Roman" panose="02020603050405020304" pitchFamily="18" charset="0"/>
              </a:rPr>
              <a:t>Start a new 120-day collection period each time a payment is received within a 120-day collection period.</a:t>
            </a:r>
          </a:p>
          <a:p>
            <a:pPr marL="346075" lvl="2" indent="0">
              <a:buNone/>
            </a:pPr>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2577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70A68"/>
                </a:solidFill>
                <a:latin typeface="Times New Roman" panose="02020603050405020304" pitchFamily="18" charset="0"/>
                <a:cs typeface="Times New Roman" panose="02020603050405020304" pitchFamily="18" charset="0"/>
              </a:rPr>
              <a:t>Bad Debt – CMS per 2021 IPPS Final Rule</a:t>
            </a:r>
          </a:p>
        </p:txBody>
      </p:sp>
      <p:sp>
        <p:nvSpPr>
          <p:cNvPr id="3" name="Content Placeholder 2"/>
          <p:cNvSpPr>
            <a:spLocks noGrp="1"/>
          </p:cNvSpPr>
          <p:nvPr>
            <p:ph idx="1"/>
          </p:nvPr>
        </p:nvSpPr>
        <p:spPr>
          <a:xfrm>
            <a:off x="729049" y="1209674"/>
            <a:ext cx="10157254" cy="5314951"/>
          </a:xfrm>
        </p:spPr>
        <p:txBody>
          <a:bodyPr/>
          <a:lstStyle/>
          <a:p>
            <a:pPr marL="0" indent="0">
              <a:buNone/>
            </a:pPr>
            <a:r>
              <a:rPr lang="en-US" sz="2400" b="1" dirty="0">
                <a:solidFill>
                  <a:schemeClr val="accent6"/>
                </a:solidFill>
                <a:latin typeface="Times New Roman" panose="02020603050405020304" pitchFamily="18" charset="0"/>
                <a:cs typeface="Times New Roman" panose="02020603050405020304" pitchFamily="18" charset="0"/>
              </a:rPr>
              <a:t>Non-indigent Beneficiaries</a:t>
            </a:r>
          </a:p>
          <a:p>
            <a:pPr marL="0" indent="0">
              <a:buNone/>
            </a:pPr>
            <a:endParaRPr lang="en-US" sz="1000" dirty="0">
              <a:solidFill>
                <a:schemeClr val="accent5">
                  <a:lumMod val="50000"/>
                </a:schemeClr>
              </a:solidFill>
              <a:latin typeface="Times New Roman" panose="02020603050405020304" pitchFamily="18" charset="0"/>
              <a:cs typeface="Times New Roman" panose="02020603050405020304" pitchFamily="18" charset="0"/>
            </a:endParaRPr>
          </a:p>
          <a:p>
            <a:r>
              <a:rPr lang="en-US" sz="2400" dirty="0">
                <a:solidFill>
                  <a:schemeClr val="accent5">
                    <a:lumMod val="50000"/>
                  </a:schemeClr>
                </a:solidFill>
                <a:latin typeface="Times New Roman" panose="02020603050405020304" pitchFamily="18" charset="0"/>
                <a:cs typeface="Times New Roman" panose="02020603050405020304" pitchFamily="18" charset="0"/>
              </a:rPr>
              <a:t>Maintaining and, upon request, furnishing </a:t>
            </a:r>
            <a:r>
              <a:rPr lang="en-US" sz="2400" b="1" dirty="0">
                <a:solidFill>
                  <a:schemeClr val="accent6"/>
                </a:solidFill>
                <a:latin typeface="Times New Roman" panose="02020603050405020304" pitchFamily="18" charset="0"/>
                <a:cs typeface="Times New Roman" panose="02020603050405020304" pitchFamily="18" charset="0"/>
              </a:rPr>
              <a:t>verifiable documentation</a:t>
            </a:r>
            <a:r>
              <a:rPr lang="en-US" sz="2400" dirty="0">
                <a:solidFill>
                  <a:schemeClr val="accent5">
                    <a:lumMod val="50000"/>
                  </a:schemeClr>
                </a:solidFill>
                <a:latin typeface="Times New Roman" panose="02020603050405020304" pitchFamily="18" charset="0"/>
                <a:cs typeface="Times New Roman" panose="02020603050405020304" pitchFamily="18" charset="0"/>
              </a:rPr>
              <a:t> to its contractor that includes all of the following: </a:t>
            </a:r>
          </a:p>
          <a:p>
            <a:pPr marL="0" indent="0">
              <a:buNone/>
            </a:pPr>
            <a:endParaRPr lang="en-US" sz="1000" dirty="0">
              <a:solidFill>
                <a:schemeClr val="accent5">
                  <a:lumMod val="50000"/>
                </a:schemeClr>
              </a:solidFill>
              <a:latin typeface="Times New Roman" panose="02020603050405020304" pitchFamily="18" charset="0"/>
              <a:cs typeface="Times New Roman" panose="02020603050405020304" pitchFamily="18" charset="0"/>
            </a:endParaRPr>
          </a:p>
          <a:p>
            <a:pPr lvl="2"/>
            <a:r>
              <a:rPr lang="en-US" sz="2400" dirty="0">
                <a:solidFill>
                  <a:schemeClr val="accent5">
                    <a:lumMod val="50000"/>
                  </a:schemeClr>
                </a:solidFill>
                <a:latin typeface="Times New Roman" panose="02020603050405020304" pitchFamily="18" charset="0"/>
                <a:cs typeface="Times New Roman" panose="02020603050405020304" pitchFamily="18" charset="0"/>
              </a:rPr>
              <a:t>The beneficiary's file with copies of the bill(s) and follow-up notices.</a:t>
            </a:r>
          </a:p>
          <a:p>
            <a:pPr marL="0" indent="0">
              <a:buNone/>
            </a:pPr>
            <a:endParaRPr lang="en-US" sz="1000" dirty="0">
              <a:solidFill>
                <a:schemeClr val="accent5">
                  <a:lumMod val="50000"/>
                </a:schemeClr>
              </a:solidFill>
              <a:latin typeface="Times New Roman" panose="02020603050405020304" pitchFamily="18" charset="0"/>
              <a:cs typeface="Times New Roman" panose="02020603050405020304" pitchFamily="18" charset="0"/>
            </a:endParaRPr>
          </a:p>
          <a:p>
            <a:pPr lvl="2"/>
            <a:r>
              <a:rPr lang="en-US" sz="2400" dirty="0">
                <a:solidFill>
                  <a:schemeClr val="accent5">
                    <a:lumMod val="50000"/>
                  </a:schemeClr>
                </a:solidFill>
                <a:latin typeface="Times New Roman" panose="02020603050405020304" pitchFamily="18" charset="0"/>
                <a:cs typeface="Times New Roman" panose="02020603050405020304" pitchFamily="18" charset="0"/>
              </a:rPr>
              <a:t>The </a:t>
            </a:r>
            <a:r>
              <a:rPr lang="en-US" sz="2400" b="1" dirty="0">
                <a:solidFill>
                  <a:schemeClr val="accent6"/>
                </a:solidFill>
                <a:latin typeface="Times New Roman" panose="02020603050405020304" pitchFamily="18" charset="0"/>
                <a:cs typeface="Times New Roman" panose="02020603050405020304" pitchFamily="18" charset="0"/>
              </a:rPr>
              <a:t>provider’s bad debt collection policy </a:t>
            </a:r>
            <a:r>
              <a:rPr lang="en-US" sz="2400" dirty="0">
                <a:solidFill>
                  <a:schemeClr val="accent5">
                    <a:lumMod val="50000"/>
                  </a:schemeClr>
                </a:solidFill>
                <a:latin typeface="Times New Roman" panose="02020603050405020304" pitchFamily="18" charset="0"/>
                <a:cs typeface="Times New Roman" panose="02020603050405020304" pitchFamily="18" charset="0"/>
              </a:rPr>
              <a:t>which describes the collection process for Medicare and non-Medicare patients. </a:t>
            </a:r>
          </a:p>
          <a:p>
            <a:pPr marL="0" indent="0">
              <a:buNone/>
            </a:pPr>
            <a:endParaRPr lang="en-US" sz="1000" dirty="0">
              <a:solidFill>
                <a:schemeClr val="accent5">
                  <a:lumMod val="50000"/>
                </a:schemeClr>
              </a:solidFill>
              <a:latin typeface="Times New Roman" panose="02020603050405020304" pitchFamily="18" charset="0"/>
              <a:cs typeface="Times New Roman" panose="02020603050405020304" pitchFamily="18" charset="0"/>
            </a:endParaRPr>
          </a:p>
          <a:p>
            <a:pPr lvl="2"/>
            <a:r>
              <a:rPr lang="en-US" sz="2400" dirty="0">
                <a:solidFill>
                  <a:schemeClr val="accent5">
                    <a:lumMod val="50000"/>
                  </a:schemeClr>
                </a:solidFill>
                <a:latin typeface="Times New Roman" panose="02020603050405020304" pitchFamily="18" charset="0"/>
                <a:cs typeface="Times New Roman" panose="02020603050405020304" pitchFamily="18" charset="0"/>
              </a:rPr>
              <a:t>The </a:t>
            </a:r>
            <a:r>
              <a:rPr lang="en-US" sz="2400" b="1" dirty="0">
                <a:solidFill>
                  <a:schemeClr val="accent6"/>
                </a:solidFill>
                <a:latin typeface="Times New Roman" panose="02020603050405020304" pitchFamily="18" charset="0"/>
                <a:cs typeface="Times New Roman" panose="02020603050405020304" pitchFamily="18" charset="0"/>
              </a:rPr>
              <a:t>patient account history </a:t>
            </a:r>
            <a:r>
              <a:rPr lang="en-US" sz="2400" dirty="0">
                <a:solidFill>
                  <a:schemeClr val="accent5">
                    <a:lumMod val="50000"/>
                  </a:schemeClr>
                </a:solidFill>
                <a:latin typeface="Times New Roman" panose="02020603050405020304" pitchFamily="18" charset="0"/>
                <a:cs typeface="Times New Roman" panose="02020603050405020304" pitchFamily="18" charset="0"/>
              </a:rPr>
              <a:t>documents which show the dates of various collection actions such as the issuance of bills to the beneficiary, follow-up collection letters, reports of telephone calls and personal contact, etc. </a:t>
            </a:r>
          </a:p>
        </p:txBody>
      </p:sp>
    </p:spTree>
    <p:extLst>
      <p:ext uri="{BB962C8B-B14F-4D97-AF65-F5344CB8AC3E}">
        <p14:creationId xmlns:p14="http://schemas.microsoft.com/office/powerpoint/2010/main" val="42643563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70A68"/>
                </a:solidFill>
                <a:latin typeface="Times New Roman" panose="02020603050405020304" pitchFamily="18" charset="0"/>
                <a:cs typeface="Times New Roman" panose="02020603050405020304" pitchFamily="18" charset="0"/>
              </a:rPr>
              <a:t>Bad Debt – CMS per 2021 IPPS Final Rule</a:t>
            </a:r>
          </a:p>
        </p:txBody>
      </p:sp>
      <p:sp>
        <p:nvSpPr>
          <p:cNvPr id="3" name="Content Placeholder 2"/>
          <p:cNvSpPr>
            <a:spLocks noGrp="1"/>
          </p:cNvSpPr>
          <p:nvPr>
            <p:ph idx="1"/>
          </p:nvPr>
        </p:nvSpPr>
        <p:spPr>
          <a:xfrm>
            <a:off x="608244" y="1176466"/>
            <a:ext cx="9849550" cy="4800600"/>
          </a:xfrm>
        </p:spPr>
        <p:txBody>
          <a:bodyPr/>
          <a:lstStyle/>
          <a:p>
            <a:pPr marL="1588" indent="0">
              <a:buNone/>
            </a:pPr>
            <a:r>
              <a:rPr lang="en-US" sz="2400" b="1" dirty="0">
                <a:solidFill>
                  <a:schemeClr val="accent6"/>
                </a:solidFill>
                <a:latin typeface="Times New Roman" panose="02020603050405020304" pitchFamily="18" charset="0"/>
                <a:cs typeface="Times New Roman" panose="02020603050405020304" pitchFamily="18" charset="0"/>
              </a:rPr>
              <a:t>Indigent Beneficiaries</a:t>
            </a:r>
          </a:p>
          <a:p>
            <a:pPr marL="1588" indent="0">
              <a:buNone/>
            </a:pPr>
            <a:endParaRPr lang="en-US" sz="1000" dirty="0">
              <a:solidFill>
                <a:schemeClr val="tx1"/>
              </a:solidFill>
              <a:latin typeface="Times New Roman" panose="02020603050405020304" pitchFamily="18" charset="0"/>
              <a:cs typeface="Times New Roman" panose="02020603050405020304" pitchFamily="18" charset="0"/>
            </a:endParaRPr>
          </a:p>
          <a:p>
            <a:pPr lvl="2"/>
            <a:r>
              <a:rPr lang="en-US" sz="2400" dirty="0">
                <a:solidFill>
                  <a:schemeClr val="tx1"/>
                </a:solidFill>
                <a:latin typeface="Times New Roman" panose="02020603050405020304" pitchFamily="18" charset="0"/>
                <a:cs typeface="Times New Roman" panose="02020603050405020304" pitchFamily="18" charset="0"/>
              </a:rPr>
              <a:t>Reasonable Collection Effort, Beneficiaries Determined Indigent by Provider Using Required Criteria: </a:t>
            </a:r>
          </a:p>
          <a:p>
            <a:pPr marL="0" indent="0">
              <a:buNone/>
            </a:pPr>
            <a:endParaRPr lang="en-US" sz="1000" dirty="0">
              <a:solidFill>
                <a:schemeClr val="tx1"/>
              </a:solidFill>
              <a:latin typeface="Times New Roman" panose="02020603050405020304" pitchFamily="18" charset="0"/>
              <a:cs typeface="Times New Roman" panose="02020603050405020304" pitchFamily="18" charset="0"/>
            </a:endParaRPr>
          </a:p>
          <a:p>
            <a:pPr lvl="2"/>
            <a:r>
              <a:rPr lang="en-US" sz="2400" dirty="0">
                <a:solidFill>
                  <a:schemeClr val="tx1"/>
                </a:solidFill>
                <a:latin typeface="Times New Roman" panose="02020603050405020304" pitchFamily="18" charset="0"/>
                <a:cs typeface="Times New Roman" panose="02020603050405020304" pitchFamily="18" charset="0"/>
              </a:rPr>
              <a:t>A provider </a:t>
            </a:r>
            <a:r>
              <a:rPr lang="en-US" sz="2400" b="1" dirty="0">
                <a:solidFill>
                  <a:schemeClr val="accent6"/>
                </a:solidFill>
                <a:latin typeface="Times New Roman" panose="02020603050405020304" pitchFamily="18" charset="0"/>
                <a:cs typeface="Times New Roman" panose="02020603050405020304" pitchFamily="18" charset="0"/>
              </a:rPr>
              <a:t>must apply its customary methods for determining whether the beneficiary is indigent </a:t>
            </a:r>
            <a:r>
              <a:rPr lang="en-US" sz="2400" dirty="0">
                <a:solidFill>
                  <a:schemeClr val="tx1"/>
                </a:solidFill>
                <a:latin typeface="Times New Roman" panose="02020603050405020304" pitchFamily="18" charset="0"/>
                <a:cs typeface="Times New Roman" panose="02020603050405020304" pitchFamily="18" charset="0"/>
              </a:rPr>
              <a:t>under the following requirements:  </a:t>
            </a:r>
          </a:p>
          <a:p>
            <a:pPr marL="0" indent="0">
              <a:buNone/>
            </a:pPr>
            <a:endParaRPr lang="en-US" sz="1000" dirty="0">
              <a:solidFill>
                <a:schemeClr val="tx1"/>
              </a:solidFill>
              <a:latin typeface="Times New Roman" panose="02020603050405020304" pitchFamily="18" charset="0"/>
              <a:cs typeface="Times New Roman" panose="02020603050405020304" pitchFamily="18" charset="0"/>
            </a:endParaRPr>
          </a:p>
          <a:p>
            <a:pPr lvl="4"/>
            <a:r>
              <a:rPr lang="en-US" sz="2400" dirty="0">
                <a:solidFill>
                  <a:schemeClr val="tx1"/>
                </a:solidFill>
                <a:latin typeface="Times New Roman" panose="02020603050405020304" pitchFamily="18" charset="0"/>
                <a:cs typeface="Times New Roman" panose="02020603050405020304" pitchFamily="18" charset="0"/>
              </a:rPr>
              <a:t>The beneficiary's </a:t>
            </a:r>
            <a:r>
              <a:rPr lang="en-US" sz="2400" b="1" dirty="0">
                <a:solidFill>
                  <a:schemeClr val="accent6"/>
                </a:solidFill>
                <a:latin typeface="Times New Roman" panose="02020603050405020304" pitchFamily="18" charset="0"/>
                <a:cs typeface="Times New Roman" panose="02020603050405020304" pitchFamily="18" charset="0"/>
              </a:rPr>
              <a:t>indigence must be determined by the provider; </a:t>
            </a:r>
            <a:r>
              <a:rPr lang="en-US" sz="2400" dirty="0">
                <a:solidFill>
                  <a:schemeClr val="tx1"/>
                </a:solidFill>
                <a:latin typeface="Times New Roman" panose="02020603050405020304" pitchFamily="18" charset="0"/>
                <a:cs typeface="Times New Roman" panose="02020603050405020304" pitchFamily="18" charset="0"/>
              </a:rPr>
              <a:t>a beneficiary's signed declaration of indigence is not sufficient. </a:t>
            </a:r>
          </a:p>
          <a:p>
            <a:pPr marL="0" indent="0">
              <a:buNone/>
            </a:pPr>
            <a:endParaRPr lang="en-US" sz="1000" dirty="0">
              <a:solidFill>
                <a:schemeClr val="tx1"/>
              </a:solidFill>
              <a:latin typeface="Times New Roman" panose="02020603050405020304" pitchFamily="18" charset="0"/>
              <a:cs typeface="Times New Roman" panose="02020603050405020304" pitchFamily="18" charset="0"/>
            </a:endParaRPr>
          </a:p>
          <a:p>
            <a:pPr lvl="4"/>
            <a:r>
              <a:rPr lang="en-US" sz="2400" dirty="0">
                <a:solidFill>
                  <a:schemeClr val="tx1"/>
                </a:solidFill>
                <a:latin typeface="Times New Roman" panose="02020603050405020304" pitchFamily="18" charset="0"/>
                <a:cs typeface="Times New Roman" panose="02020603050405020304" pitchFamily="18" charset="0"/>
              </a:rPr>
              <a:t>The </a:t>
            </a:r>
            <a:r>
              <a:rPr lang="en-US" sz="2400" b="1" dirty="0">
                <a:solidFill>
                  <a:schemeClr val="accent6"/>
                </a:solidFill>
                <a:latin typeface="Times New Roman" panose="02020603050405020304" pitchFamily="18" charset="0"/>
                <a:cs typeface="Times New Roman" panose="02020603050405020304" pitchFamily="18" charset="0"/>
              </a:rPr>
              <a:t>provider must take into account </a:t>
            </a:r>
            <a:r>
              <a:rPr lang="en-US" sz="2400" dirty="0">
                <a:solidFill>
                  <a:schemeClr val="tx1"/>
                </a:solidFill>
                <a:latin typeface="Times New Roman" panose="02020603050405020304" pitchFamily="18" charset="0"/>
                <a:cs typeface="Times New Roman" panose="02020603050405020304" pitchFamily="18" charset="0"/>
              </a:rPr>
              <a:t>the analysis of both the </a:t>
            </a:r>
            <a:r>
              <a:rPr lang="en-US" sz="2400" b="1" dirty="0">
                <a:solidFill>
                  <a:schemeClr val="accent6"/>
                </a:solidFill>
                <a:latin typeface="Times New Roman" panose="02020603050405020304" pitchFamily="18" charset="0"/>
                <a:cs typeface="Times New Roman" panose="02020603050405020304" pitchFamily="18" charset="0"/>
              </a:rPr>
              <a:t>beneficiary’s assets </a:t>
            </a:r>
            <a:r>
              <a:rPr lang="en-US" sz="2400" dirty="0">
                <a:solidFill>
                  <a:schemeClr val="tx1"/>
                </a:solidFill>
                <a:latin typeface="Times New Roman" panose="02020603050405020304" pitchFamily="18" charset="0"/>
                <a:cs typeface="Times New Roman" panose="02020603050405020304" pitchFamily="18" charset="0"/>
              </a:rPr>
              <a:t>(only those convertible to cash and unnecessary for the beneficiary's daily living) and </a:t>
            </a:r>
            <a:r>
              <a:rPr lang="en-US" sz="2400" b="1" dirty="0">
                <a:solidFill>
                  <a:schemeClr val="accent6"/>
                </a:solidFill>
                <a:latin typeface="Times New Roman" panose="02020603050405020304" pitchFamily="18" charset="0"/>
                <a:cs typeface="Times New Roman" panose="02020603050405020304" pitchFamily="18" charset="0"/>
              </a:rPr>
              <a:t>income. </a:t>
            </a:r>
          </a:p>
          <a:p>
            <a:pPr lvl="4"/>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8141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70A68"/>
                </a:solidFill>
                <a:latin typeface="Times New Roman" panose="02020603050405020304" pitchFamily="18" charset="0"/>
                <a:cs typeface="Times New Roman" panose="02020603050405020304" pitchFamily="18" charset="0"/>
              </a:rPr>
              <a:t>Bad Debt – CMS per 2021 IPPS Final Rule</a:t>
            </a:r>
          </a:p>
        </p:txBody>
      </p:sp>
      <p:sp>
        <p:nvSpPr>
          <p:cNvPr id="3" name="Content Placeholder 2"/>
          <p:cNvSpPr>
            <a:spLocks noGrp="1"/>
          </p:cNvSpPr>
          <p:nvPr>
            <p:ph idx="1"/>
          </p:nvPr>
        </p:nvSpPr>
        <p:spPr>
          <a:xfrm>
            <a:off x="610957" y="1371599"/>
            <a:ext cx="9972960" cy="4800600"/>
          </a:xfrm>
        </p:spPr>
        <p:txBody>
          <a:bodyPr/>
          <a:lstStyle/>
          <a:p>
            <a:pPr marL="0" indent="0">
              <a:buNone/>
            </a:pPr>
            <a:r>
              <a:rPr lang="en-US" sz="2400" b="1" dirty="0">
                <a:solidFill>
                  <a:schemeClr val="accent6"/>
                </a:solidFill>
                <a:latin typeface="Times New Roman" panose="02020603050405020304" pitchFamily="18" charset="0"/>
                <a:cs typeface="Times New Roman" panose="02020603050405020304" pitchFamily="18" charset="0"/>
              </a:rPr>
              <a:t>Indigent Beneficiaries</a:t>
            </a:r>
          </a:p>
          <a:p>
            <a:pPr marL="0" indent="0">
              <a:buNone/>
            </a:pPr>
            <a:endParaRPr lang="en-US" sz="1000" dirty="0">
              <a:solidFill>
                <a:schemeClr val="tx1"/>
              </a:solidFill>
              <a:latin typeface="Times New Roman" panose="02020603050405020304" pitchFamily="18" charset="0"/>
              <a:cs typeface="Times New Roman" panose="02020603050405020304" pitchFamily="18" charset="0"/>
            </a:endParaRPr>
          </a:p>
          <a:p>
            <a:pPr lvl="2"/>
            <a:r>
              <a:rPr lang="en-US" sz="2400" dirty="0">
                <a:solidFill>
                  <a:schemeClr val="tx1"/>
                </a:solidFill>
                <a:latin typeface="Times New Roman" panose="02020603050405020304" pitchFamily="18" charset="0"/>
                <a:cs typeface="Times New Roman" panose="02020603050405020304" pitchFamily="18" charset="0"/>
              </a:rPr>
              <a:t>The provider </a:t>
            </a:r>
            <a:r>
              <a:rPr lang="en-US" sz="2400" b="1" dirty="0">
                <a:solidFill>
                  <a:schemeClr val="accent6"/>
                </a:solidFill>
                <a:latin typeface="Times New Roman" panose="02020603050405020304" pitchFamily="18" charset="0"/>
                <a:cs typeface="Times New Roman" panose="02020603050405020304" pitchFamily="18" charset="0"/>
              </a:rPr>
              <a:t>may consider extenuating circumstances </a:t>
            </a:r>
            <a:r>
              <a:rPr lang="en-US" sz="2400" dirty="0">
                <a:solidFill>
                  <a:schemeClr val="tx1"/>
                </a:solidFill>
                <a:latin typeface="Times New Roman" panose="02020603050405020304" pitchFamily="18" charset="0"/>
                <a:cs typeface="Times New Roman" panose="02020603050405020304" pitchFamily="18" charset="0"/>
              </a:rPr>
              <a:t>that would affect the determination of the beneficiary's indigence or medical indigence which </a:t>
            </a:r>
            <a:r>
              <a:rPr lang="en-US" sz="2400" b="1" dirty="0">
                <a:solidFill>
                  <a:schemeClr val="accent6"/>
                </a:solidFill>
                <a:latin typeface="Times New Roman" panose="02020603050405020304" pitchFamily="18" charset="0"/>
                <a:cs typeface="Times New Roman" panose="02020603050405020304" pitchFamily="18" charset="0"/>
              </a:rPr>
              <a:t>may include an analysis of both the beneficiary’s liabilities and expenses,</a:t>
            </a:r>
            <a:r>
              <a:rPr lang="en-US" sz="2400" dirty="0">
                <a:solidFill>
                  <a:schemeClr val="tx1"/>
                </a:solidFill>
                <a:latin typeface="Times New Roman" panose="02020603050405020304" pitchFamily="18" charset="0"/>
                <a:cs typeface="Times New Roman" panose="02020603050405020304" pitchFamily="18" charset="0"/>
              </a:rPr>
              <a:t> if indigence is unable to be determined using an income and convertible asset test. </a:t>
            </a:r>
          </a:p>
          <a:p>
            <a:pPr marL="0" indent="0">
              <a:buNone/>
            </a:pPr>
            <a:endParaRPr lang="en-US" sz="1000" dirty="0">
              <a:solidFill>
                <a:schemeClr val="tx1"/>
              </a:solidFill>
              <a:latin typeface="Times New Roman" panose="02020603050405020304" pitchFamily="18" charset="0"/>
              <a:cs typeface="Times New Roman" panose="02020603050405020304" pitchFamily="18" charset="0"/>
            </a:endParaRPr>
          </a:p>
          <a:p>
            <a:pPr lvl="2"/>
            <a:r>
              <a:rPr lang="en-US" sz="2400" dirty="0">
                <a:solidFill>
                  <a:schemeClr val="tx1"/>
                </a:solidFill>
                <a:latin typeface="Times New Roman" panose="02020603050405020304" pitchFamily="18" charset="0"/>
                <a:cs typeface="Times New Roman" panose="02020603050405020304" pitchFamily="18" charset="0"/>
              </a:rPr>
              <a:t>The provider </a:t>
            </a:r>
            <a:r>
              <a:rPr lang="en-US" sz="2400" b="1" dirty="0">
                <a:solidFill>
                  <a:schemeClr val="accent6"/>
                </a:solidFill>
                <a:latin typeface="Times New Roman" panose="02020603050405020304" pitchFamily="18" charset="0"/>
                <a:cs typeface="Times New Roman" panose="02020603050405020304" pitchFamily="18" charset="0"/>
              </a:rPr>
              <a:t>must determine that no source other than the beneficiary would be legally responsible for the beneficiary's medical bill.  </a:t>
            </a:r>
          </a:p>
          <a:p>
            <a:pPr marL="0" indent="0">
              <a:buNone/>
            </a:pPr>
            <a:endParaRPr lang="en-US" sz="1000" dirty="0">
              <a:solidFill>
                <a:schemeClr val="tx1"/>
              </a:solidFill>
              <a:latin typeface="Times New Roman" panose="02020603050405020304" pitchFamily="18" charset="0"/>
              <a:cs typeface="Times New Roman" panose="02020603050405020304" pitchFamily="18" charset="0"/>
            </a:endParaRPr>
          </a:p>
          <a:p>
            <a:pPr lvl="2"/>
            <a:r>
              <a:rPr lang="en-US" sz="2400" b="1" dirty="0">
                <a:solidFill>
                  <a:schemeClr val="accent6"/>
                </a:solidFill>
                <a:latin typeface="Times New Roman" panose="02020603050405020304" pitchFamily="18" charset="0"/>
                <a:cs typeface="Times New Roman" panose="02020603050405020304" pitchFamily="18" charset="0"/>
              </a:rPr>
              <a:t>Once indigence is determined, the bad debt may be deemed uncollectible without applying the “reasonable collection effort” described above.  </a:t>
            </a:r>
          </a:p>
        </p:txBody>
      </p:sp>
    </p:spTree>
    <p:extLst>
      <p:ext uri="{BB962C8B-B14F-4D97-AF65-F5344CB8AC3E}">
        <p14:creationId xmlns:p14="http://schemas.microsoft.com/office/powerpoint/2010/main" val="1729254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DA319-4E2B-4473-A6DE-46F5780C4B16}"/>
              </a:ext>
            </a:extLst>
          </p:cNvPr>
          <p:cNvSpPr>
            <a:spLocks noGrp="1"/>
          </p:cNvSpPr>
          <p:nvPr>
            <p:ph type="title"/>
          </p:nvPr>
        </p:nvSpPr>
        <p:spPr>
          <a:xfrm>
            <a:off x="665092" y="365107"/>
            <a:ext cx="8460801" cy="827680"/>
          </a:xfrm>
        </p:spPr>
        <p:txBody>
          <a:bodyPr/>
          <a:lstStyle/>
          <a:p>
            <a:r>
              <a:rPr lang="en-US" b="1" dirty="0">
                <a:solidFill>
                  <a:schemeClr val="tx2"/>
                </a:solidFill>
              </a:rPr>
              <a:t>2022 – CMS Bad Debt Reporting Updates</a:t>
            </a:r>
          </a:p>
        </p:txBody>
      </p:sp>
      <p:pic>
        <p:nvPicPr>
          <p:cNvPr id="36" name="Picture 35">
            <a:extLst>
              <a:ext uri="{FF2B5EF4-FFF2-40B4-BE49-F238E27FC236}">
                <a16:creationId xmlns:a16="http://schemas.microsoft.com/office/drawing/2014/main" id="{00C045B0-8F2F-4C66-B1A4-8655F1E079C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985819" y="333941"/>
            <a:ext cx="8228061" cy="62333"/>
          </a:xfrm>
          <a:prstGeom prst="rect">
            <a:avLst/>
          </a:prstGeom>
        </p:spPr>
      </p:pic>
      <p:sp>
        <p:nvSpPr>
          <p:cNvPr id="20" name="TextBox 19">
            <a:extLst>
              <a:ext uri="{FF2B5EF4-FFF2-40B4-BE49-F238E27FC236}">
                <a16:creationId xmlns:a16="http://schemas.microsoft.com/office/drawing/2014/main" id="{F0321718-B1D6-40C0-BD96-4528895EC983}"/>
              </a:ext>
            </a:extLst>
          </p:cNvPr>
          <p:cNvSpPr txBox="1"/>
          <p:nvPr/>
        </p:nvSpPr>
        <p:spPr>
          <a:xfrm>
            <a:off x="665092" y="1953831"/>
            <a:ext cx="10705503" cy="4616648"/>
          </a:xfrm>
          <a:prstGeom prst="rect">
            <a:avLst/>
          </a:prstGeom>
          <a:noFill/>
        </p:spPr>
        <p:txBody>
          <a:bodyPr wrap="square" rtlCol="0">
            <a:spAutoFit/>
          </a:bodyPr>
          <a:lstStyle/>
          <a:p>
            <a:pPr lvl="1">
              <a:buFont typeface="Arial" panose="020B0604020202020204" pitchFamily="34" charset="0"/>
              <a:buChar char="•"/>
            </a:pPr>
            <a:r>
              <a:rPr lang="en-US" sz="2400" dirty="0">
                <a:latin typeface="Times New Roman" panose="02020603050405020304" pitchFamily="18" charset="0"/>
              </a:rPr>
              <a:t>  </a:t>
            </a:r>
            <a:r>
              <a:rPr lang="en-US" sz="2400" b="1" dirty="0">
                <a:solidFill>
                  <a:schemeClr val="accent6"/>
                </a:solidFill>
                <a:latin typeface="Times New Roman" panose="02020603050405020304" pitchFamily="18" charset="0"/>
              </a:rPr>
              <a:t>FY 2022 Changes – IPPS Final Rule</a:t>
            </a:r>
          </a:p>
          <a:p>
            <a:pPr lvl="1"/>
            <a:endParaRPr lang="en-US" sz="1000" b="1" dirty="0">
              <a:solidFill>
                <a:schemeClr val="accent6"/>
              </a:solidFill>
              <a:latin typeface="Times New Roman" panose="02020603050405020304" pitchFamily="18" charset="0"/>
            </a:endParaRPr>
          </a:p>
          <a:p>
            <a:pPr lvl="2">
              <a:buFont typeface="Arial" panose="020B0604020202020204" pitchFamily="34" charset="0"/>
              <a:buChar char="•"/>
            </a:pPr>
            <a:r>
              <a:rPr lang="en-US" sz="2400" b="1" dirty="0">
                <a:solidFill>
                  <a:schemeClr val="accent6"/>
                </a:solidFill>
                <a:latin typeface="Times New Roman" panose="02020603050405020304" pitchFamily="18" charset="0"/>
              </a:rPr>
              <a:t>  Payer Median Negotiated Charge for MS-DRG</a:t>
            </a:r>
          </a:p>
          <a:p>
            <a:pPr lvl="2">
              <a:buFont typeface="Arial" panose="020B0604020202020204" pitchFamily="34" charset="0"/>
              <a:buChar char="•"/>
            </a:pPr>
            <a:r>
              <a:rPr lang="en-US" sz="2400" b="1" dirty="0">
                <a:solidFill>
                  <a:schemeClr val="accent6"/>
                </a:solidFill>
                <a:latin typeface="Times New Roman" panose="02020603050405020304" pitchFamily="18" charset="0"/>
              </a:rPr>
              <a:t>  Market-based MS-DRG Relative Weight Methodology</a:t>
            </a:r>
          </a:p>
          <a:p>
            <a:pPr lvl="2">
              <a:buFont typeface="Arial" panose="020B0604020202020204" pitchFamily="34" charset="0"/>
              <a:buChar char="•"/>
            </a:pPr>
            <a:r>
              <a:rPr lang="en-US" sz="2400" b="1" dirty="0">
                <a:solidFill>
                  <a:schemeClr val="accent6"/>
                </a:solidFill>
                <a:latin typeface="Times New Roman" panose="02020603050405020304" pitchFamily="18" charset="0"/>
              </a:rPr>
              <a:t>  Uncompensated Care Pool</a:t>
            </a:r>
          </a:p>
          <a:p>
            <a:pPr lvl="2">
              <a:buFont typeface="Arial" panose="020B0604020202020204" pitchFamily="34" charset="0"/>
              <a:buChar char="•"/>
            </a:pPr>
            <a:r>
              <a:rPr lang="en-US" sz="2400" b="1" dirty="0">
                <a:solidFill>
                  <a:schemeClr val="accent6"/>
                </a:solidFill>
                <a:latin typeface="Times New Roman" panose="02020603050405020304" pitchFamily="18" charset="0"/>
              </a:rPr>
              <a:t>  DSH</a:t>
            </a:r>
          </a:p>
          <a:p>
            <a:pPr lvl="2">
              <a:buFont typeface="Arial" panose="020B0604020202020204" pitchFamily="34" charset="0"/>
              <a:buChar char="•"/>
            </a:pPr>
            <a:r>
              <a:rPr lang="en-US" sz="2400" b="1" dirty="0">
                <a:solidFill>
                  <a:schemeClr val="accent6"/>
                </a:solidFill>
                <a:latin typeface="Times New Roman" panose="02020603050405020304" pitchFamily="18" charset="0"/>
              </a:rPr>
              <a:t>  Medicaid Enrollment of Medicare Providers</a:t>
            </a:r>
          </a:p>
          <a:p>
            <a:pPr lvl="1"/>
            <a:endParaRPr lang="en-US" sz="1000" b="1" dirty="0">
              <a:solidFill>
                <a:schemeClr val="accent6"/>
              </a:solidFill>
              <a:latin typeface="Times New Roman" panose="02020603050405020304" pitchFamily="18" charset="0"/>
            </a:endParaRPr>
          </a:p>
          <a:p>
            <a:pPr lvl="1">
              <a:buFont typeface="Arial" panose="020B0604020202020204" pitchFamily="34" charset="0"/>
              <a:buChar char="•"/>
            </a:pPr>
            <a:r>
              <a:rPr lang="en-US" sz="2400" b="1" dirty="0">
                <a:solidFill>
                  <a:schemeClr val="accent6"/>
                </a:solidFill>
                <a:latin typeface="Times New Roman" panose="02020603050405020304" pitchFamily="18" charset="0"/>
              </a:rPr>
              <a:t>  Summary requirements for Bad Debt – FY 2021 IPPS Final Rule</a:t>
            </a:r>
          </a:p>
          <a:p>
            <a:pPr lvl="1"/>
            <a:endParaRPr lang="en-US" sz="1000" b="1" dirty="0">
              <a:solidFill>
                <a:schemeClr val="accent6"/>
              </a:solidFill>
              <a:latin typeface="Times New Roman" panose="02020603050405020304" pitchFamily="18" charset="0"/>
            </a:endParaRPr>
          </a:p>
          <a:p>
            <a:pPr lvl="2">
              <a:buFont typeface="Arial" panose="020B0604020202020204" pitchFamily="34" charset="0"/>
              <a:buChar char="•"/>
            </a:pPr>
            <a:r>
              <a:rPr lang="en-US" sz="2400" b="1" dirty="0">
                <a:solidFill>
                  <a:schemeClr val="accent6"/>
                </a:solidFill>
                <a:latin typeface="Times New Roman" panose="02020603050405020304" pitchFamily="18" charset="0"/>
              </a:rPr>
              <a:t>  Determination and reporting categories of Bad Debt:</a:t>
            </a:r>
          </a:p>
          <a:p>
            <a:pPr lvl="3">
              <a:buFont typeface="Arial" panose="020B0604020202020204" pitchFamily="34" charset="0"/>
              <a:buChar char="•"/>
            </a:pPr>
            <a:r>
              <a:rPr lang="en-US" sz="2400" b="1" dirty="0">
                <a:solidFill>
                  <a:schemeClr val="accent6"/>
                </a:solidFill>
                <a:latin typeface="Times New Roman" panose="02020603050405020304" pitchFamily="18" charset="0"/>
              </a:rPr>
              <a:t>  Reasonable Collection Efforts:  Non-indigent Beneficiaries</a:t>
            </a:r>
          </a:p>
          <a:p>
            <a:pPr lvl="3">
              <a:buFont typeface="Arial" panose="020B0604020202020204" pitchFamily="34" charset="0"/>
              <a:buChar char="•"/>
            </a:pPr>
            <a:r>
              <a:rPr lang="en-US" sz="2400" b="1" dirty="0">
                <a:solidFill>
                  <a:schemeClr val="accent6"/>
                </a:solidFill>
                <a:latin typeface="Times New Roman" panose="02020603050405020304" pitchFamily="18" charset="0"/>
              </a:rPr>
              <a:t>  Reasonable Collection Efforts:  Indigent </a:t>
            </a:r>
          </a:p>
          <a:p>
            <a:pPr lvl="3">
              <a:buFont typeface="Arial" panose="020B0604020202020204" pitchFamily="34" charset="0"/>
              <a:buChar char="•"/>
            </a:pPr>
            <a:r>
              <a:rPr lang="en-US" sz="2400" b="1" dirty="0">
                <a:solidFill>
                  <a:schemeClr val="accent6"/>
                </a:solidFill>
                <a:latin typeface="Times New Roman" panose="02020603050405020304" pitchFamily="18" charset="0"/>
              </a:rPr>
              <a:t>  Dual </a:t>
            </a:r>
            <a:r>
              <a:rPr lang="en-US" sz="2400" b="1" dirty="0" err="1">
                <a:solidFill>
                  <a:schemeClr val="accent6"/>
                </a:solidFill>
                <a:latin typeface="Times New Roman" panose="02020603050405020304" pitchFamily="18" charset="0"/>
              </a:rPr>
              <a:t>Eligibles</a:t>
            </a:r>
            <a:r>
              <a:rPr lang="en-US" sz="2400" b="1" dirty="0">
                <a:solidFill>
                  <a:schemeClr val="accent6"/>
                </a:solidFill>
                <a:latin typeface="Times New Roman" panose="02020603050405020304" pitchFamily="18" charset="0"/>
              </a:rPr>
              <a:t> </a:t>
            </a:r>
            <a:endParaRPr lang="en-US" sz="2400" dirty="0">
              <a:latin typeface="Times New Roman" panose="02020603050405020304" pitchFamily="18" charset="0"/>
            </a:endParaRPr>
          </a:p>
        </p:txBody>
      </p:sp>
      <p:sp>
        <p:nvSpPr>
          <p:cNvPr id="7" name="Rectangle 6">
            <a:extLst>
              <a:ext uri="{FF2B5EF4-FFF2-40B4-BE49-F238E27FC236}">
                <a16:creationId xmlns:a16="http://schemas.microsoft.com/office/drawing/2014/main" id="{C1270349-8922-4053-A516-927BEA1A3E58}"/>
              </a:ext>
            </a:extLst>
          </p:cNvPr>
          <p:cNvSpPr/>
          <p:nvPr/>
        </p:nvSpPr>
        <p:spPr>
          <a:xfrm>
            <a:off x="689378" y="988077"/>
            <a:ext cx="10953284" cy="814677"/>
          </a:xfrm>
          <a:prstGeom prst="rect">
            <a:avLst/>
          </a:prstGeom>
          <a:gradFill>
            <a:gsLst>
              <a:gs pos="0">
                <a:srgbClr val="0F3B57"/>
              </a:gs>
              <a:gs pos="100000">
                <a:srgbClr val="086B6E"/>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200" dirty="0">
              <a:latin typeface="Times New Roman" panose="02020603050405020304" pitchFamily="18" charset="0"/>
            </a:endParaRPr>
          </a:p>
        </p:txBody>
      </p:sp>
      <p:sp>
        <p:nvSpPr>
          <p:cNvPr id="4" name="Rectangle 3">
            <a:extLst>
              <a:ext uri="{FF2B5EF4-FFF2-40B4-BE49-F238E27FC236}">
                <a16:creationId xmlns:a16="http://schemas.microsoft.com/office/drawing/2014/main" id="{7C9DFF8B-9651-45B2-A6AC-8CB64A1DD045}"/>
              </a:ext>
            </a:extLst>
          </p:cNvPr>
          <p:cNvSpPr/>
          <p:nvPr/>
        </p:nvSpPr>
        <p:spPr>
          <a:xfrm>
            <a:off x="805132" y="1160746"/>
            <a:ext cx="10721776" cy="523220"/>
          </a:xfrm>
          <a:prstGeom prst="rect">
            <a:avLst/>
          </a:prstGeom>
        </p:spPr>
        <p:txBody>
          <a:bodyPr wrap="square">
            <a:spAutoFit/>
          </a:bodyPr>
          <a:lstStyle/>
          <a:p>
            <a:pPr algn="ctr"/>
            <a:r>
              <a:rPr lang="en-US" sz="2800" b="1" dirty="0">
                <a:solidFill>
                  <a:schemeClr val="bg1"/>
                </a:solidFill>
                <a:latin typeface="Times New Roman" panose="02020603050405020304" pitchFamily="18" charset="0"/>
              </a:rPr>
              <a:t>Agenda</a:t>
            </a:r>
            <a:r>
              <a:rPr lang="en-US" sz="2200" b="1" dirty="0">
                <a:solidFill>
                  <a:schemeClr val="bg1"/>
                </a:solidFill>
                <a:latin typeface="Times New Roman" panose="02020603050405020304" pitchFamily="18" charset="0"/>
              </a:rPr>
              <a:t>  </a:t>
            </a:r>
          </a:p>
        </p:txBody>
      </p:sp>
    </p:spTree>
    <p:extLst>
      <p:ext uri="{BB962C8B-B14F-4D97-AF65-F5344CB8AC3E}">
        <p14:creationId xmlns:p14="http://schemas.microsoft.com/office/powerpoint/2010/main" val="793465098"/>
      </p:ext>
    </p:extLst>
  </p:cSld>
  <p:clrMapOvr>
    <a:masterClrMapping/>
  </p:clrMapOvr>
  <p:transition spd="med">
    <p:pull/>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70A68"/>
                </a:solidFill>
                <a:latin typeface="Times New Roman" panose="02020603050405020304" pitchFamily="18" charset="0"/>
                <a:cs typeface="Times New Roman" panose="02020603050405020304" pitchFamily="18" charset="0"/>
              </a:rPr>
              <a:t>Bad Debt – CMS per 2021 IPPS Final Rule</a:t>
            </a:r>
          </a:p>
        </p:txBody>
      </p:sp>
      <p:sp>
        <p:nvSpPr>
          <p:cNvPr id="3" name="Content Placeholder 2"/>
          <p:cNvSpPr>
            <a:spLocks noGrp="1"/>
          </p:cNvSpPr>
          <p:nvPr>
            <p:ph idx="1"/>
          </p:nvPr>
        </p:nvSpPr>
        <p:spPr>
          <a:xfrm>
            <a:off x="608243" y="1209674"/>
            <a:ext cx="10417109" cy="5029201"/>
          </a:xfrm>
        </p:spPr>
        <p:txBody>
          <a:bodyPr/>
          <a:lstStyle/>
          <a:p>
            <a:pPr marL="1588" indent="0">
              <a:buNone/>
            </a:pPr>
            <a:r>
              <a:rPr lang="en-US" sz="2400" b="1" dirty="0">
                <a:solidFill>
                  <a:schemeClr val="accent6"/>
                </a:solidFill>
                <a:latin typeface="Times New Roman" panose="02020603050405020304" pitchFamily="18" charset="0"/>
                <a:cs typeface="Times New Roman" panose="02020603050405020304" pitchFamily="18" charset="0"/>
              </a:rPr>
              <a:t>Dual Eligible Beneficiaries</a:t>
            </a:r>
          </a:p>
          <a:p>
            <a:pPr marL="1588" indent="0">
              <a:buNone/>
            </a:pPr>
            <a:endParaRPr lang="en-US" sz="1000" b="1" dirty="0">
              <a:solidFill>
                <a:schemeClr val="tx1"/>
              </a:solidFill>
              <a:latin typeface="Times New Roman" panose="02020603050405020304" pitchFamily="18" charset="0"/>
              <a:cs typeface="Times New Roman" panose="02020603050405020304" pitchFamily="18" charset="0"/>
            </a:endParaRPr>
          </a:p>
          <a:p>
            <a:pPr marL="344488" indent="-342900"/>
            <a:r>
              <a:rPr lang="en-US" sz="2400" dirty="0">
                <a:solidFill>
                  <a:schemeClr val="tx1"/>
                </a:solidFill>
                <a:latin typeface="Times New Roman" panose="02020603050405020304" pitchFamily="18" charset="0"/>
                <a:cs typeface="Times New Roman" panose="02020603050405020304" pitchFamily="18" charset="0"/>
              </a:rPr>
              <a:t>Reasonable Collection Effort, Dual Eligible Beneficiaries and the Medicaid Remittance Advice: </a:t>
            </a:r>
          </a:p>
          <a:p>
            <a:pPr marL="1588" indent="0">
              <a:buNone/>
            </a:pPr>
            <a:endParaRPr lang="en-US" sz="1000" dirty="0">
              <a:solidFill>
                <a:schemeClr val="tx1"/>
              </a:solidFill>
              <a:latin typeface="Times New Roman" panose="02020603050405020304" pitchFamily="18" charset="0"/>
              <a:cs typeface="Times New Roman" panose="02020603050405020304" pitchFamily="18" charset="0"/>
            </a:endParaRPr>
          </a:p>
          <a:p>
            <a:pPr marL="344488" indent="-342900"/>
            <a:r>
              <a:rPr lang="en-US" sz="2400" dirty="0">
                <a:solidFill>
                  <a:schemeClr val="tx1"/>
                </a:solidFill>
                <a:latin typeface="Times New Roman" panose="02020603050405020304" pitchFamily="18" charset="0"/>
                <a:cs typeface="Times New Roman" panose="02020603050405020304" pitchFamily="18" charset="0"/>
              </a:rPr>
              <a:t>The </a:t>
            </a:r>
            <a:r>
              <a:rPr lang="en-US" sz="2400" b="1" dirty="0">
                <a:solidFill>
                  <a:schemeClr val="accent6"/>
                </a:solidFill>
                <a:latin typeface="Times New Roman" panose="02020603050405020304" pitchFamily="18" charset="0"/>
                <a:cs typeface="Times New Roman" panose="02020603050405020304" pitchFamily="18" charset="0"/>
              </a:rPr>
              <a:t>provider must submit a bill to the state Medicaid program to determine the state’s cost-sharing obligation to pay</a:t>
            </a:r>
            <a:r>
              <a:rPr lang="en-US" sz="2400" dirty="0">
                <a:solidFill>
                  <a:schemeClr val="tx1"/>
                </a:solidFill>
                <a:latin typeface="Times New Roman" panose="02020603050405020304" pitchFamily="18" charset="0"/>
                <a:cs typeface="Times New Roman" panose="02020603050405020304" pitchFamily="18" charset="0"/>
              </a:rPr>
              <a:t> all, or a portion of, the applicable Medicare deductible and coinsurance. </a:t>
            </a:r>
          </a:p>
          <a:p>
            <a:pPr marL="1588" indent="0">
              <a:buNone/>
            </a:pPr>
            <a:endParaRPr lang="en-US" sz="1000" dirty="0">
              <a:solidFill>
                <a:schemeClr val="tx1"/>
              </a:solidFill>
              <a:latin typeface="Times New Roman" panose="02020603050405020304" pitchFamily="18" charset="0"/>
              <a:cs typeface="Times New Roman" panose="02020603050405020304" pitchFamily="18" charset="0"/>
            </a:endParaRPr>
          </a:p>
          <a:p>
            <a:pPr marL="344488" indent="-342900"/>
            <a:r>
              <a:rPr lang="en-US" sz="2400" dirty="0">
                <a:solidFill>
                  <a:schemeClr val="tx1"/>
                </a:solidFill>
                <a:latin typeface="Times New Roman" panose="02020603050405020304" pitchFamily="18" charset="0"/>
                <a:cs typeface="Times New Roman" panose="02020603050405020304" pitchFamily="18" charset="0"/>
              </a:rPr>
              <a:t>The provider </a:t>
            </a:r>
            <a:r>
              <a:rPr lang="en-US" sz="2400" b="1" dirty="0">
                <a:solidFill>
                  <a:schemeClr val="accent6"/>
                </a:solidFill>
                <a:latin typeface="Times New Roman" panose="02020603050405020304" pitchFamily="18" charset="0"/>
                <a:cs typeface="Times New Roman" panose="02020603050405020304" pitchFamily="18" charset="0"/>
              </a:rPr>
              <a:t>must then submit to its contractor a Medicaid remit </a:t>
            </a:r>
            <a:r>
              <a:rPr lang="en-US" sz="2400" dirty="0">
                <a:solidFill>
                  <a:schemeClr val="tx1"/>
                </a:solidFill>
                <a:latin typeface="Times New Roman" panose="02020603050405020304" pitchFamily="18" charset="0"/>
                <a:cs typeface="Times New Roman" panose="02020603050405020304" pitchFamily="18" charset="0"/>
              </a:rPr>
              <a:t>reflecting the state’s payment decision. </a:t>
            </a:r>
          </a:p>
          <a:p>
            <a:pPr marL="1588" indent="0">
              <a:buNone/>
            </a:pPr>
            <a:endParaRPr lang="en-US" sz="1000" dirty="0">
              <a:solidFill>
                <a:schemeClr val="tx1"/>
              </a:solidFill>
              <a:latin typeface="Times New Roman" panose="02020603050405020304" pitchFamily="18" charset="0"/>
              <a:cs typeface="Times New Roman" panose="02020603050405020304" pitchFamily="18" charset="0"/>
            </a:endParaRPr>
          </a:p>
          <a:p>
            <a:pPr marL="344488" indent="-342900"/>
            <a:r>
              <a:rPr lang="en-US" sz="2400" b="1" dirty="0">
                <a:solidFill>
                  <a:schemeClr val="accent6"/>
                </a:solidFill>
                <a:latin typeface="Times New Roman" panose="02020603050405020304" pitchFamily="18" charset="0"/>
                <a:cs typeface="Times New Roman" panose="02020603050405020304" pitchFamily="18" charset="0"/>
              </a:rPr>
              <a:t>Any amount that the state is obligated to pay, </a:t>
            </a:r>
            <a:r>
              <a:rPr lang="en-US" sz="2400" dirty="0">
                <a:solidFill>
                  <a:schemeClr val="tx1"/>
                </a:solidFill>
                <a:latin typeface="Times New Roman" panose="02020603050405020304" pitchFamily="18" charset="0"/>
                <a:cs typeface="Times New Roman" panose="02020603050405020304" pitchFamily="18" charset="0"/>
              </a:rPr>
              <a:t>either by statute or under the terms of its approved Medicaid state plan, </a:t>
            </a:r>
            <a:r>
              <a:rPr lang="en-US" sz="2400" b="1" dirty="0">
                <a:solidFill>
                  <a:schemeClr val="accent6"/>
                </a:solidFill>
                <a:latin typeface="Times New Roman" panose="02020603050405020304" pitchFamily="18" charset="0"/>
                <a:cs typeface="Times New Roman" panose="02020603050405020304" pitchFamily="18" charset="0"/>
              </a:rPr>
              <a:t>will not be included as an allowable Medicare bad debt, </a:t>
            </a:r>
            <a:r>
              <a:rPr lang="en-US" sz="2400" dirty="0">
                <a:solidFill>
                  <a:schemeClr val="tx1"/>
                </a:solidFill>
                <a:latin typeface="Times New Roman" panose="02020603050405020304" pitchFamily="18" charset="0"/>
                <a:cs typeface="Times New Roman" panose="02020603050405020304" pitchFamily="18" charset="0"/>
              </a:rPr>
              <a:t>regardless of whether the state actually pays its obligated amount to the provider. </a:t>
            </a:r>
          </a:p>
        </p:txBody>
      </p:sp>
    </p:spTree>
    <p:extLst>
      <p:ext uri="{BB962C8B-B14F-4D97-AF65-F5344CB8AC3E}">
        <p14:creationId xmlns:p14="http://schemas.microsoft.com/office/powerpoint/2010/main" val="2070358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70A68"/>
                </a:solidFill>
                <a:latin typeface="Times New Roman" panose="02020603050405020304" pitchFamily="18" charset="0"/>
                <a:cs typeface="Times New Roman" panose="02020603050405020304" pitchFamily="18" charset="0"/>
              </a:rPr>
              <a:t>Bad Debt – CMS per 2021 IPPS Final Rule</a:t>
            </a:r>
          </a:p>
        </p:txBody>
      </p:sp>
      <p:sp>
        <p:nvSpPr>
          <p:cNvPr id="3" name="Content Placeholder 2"/>
          <p:cNvSpPr>
            <a:spLocks noGrp="1"/>
          </p:cNvSpPr>
          <p:nvPr>
            <p:ph idx="1"/>
          </p:nvPr>
        </p:nvSpPr>
        <p:spPr>
          <a:xfrm>
            <a:off x="608243" y="1238249"/>
            <a:ext cx="10364557" cy="5207065"/>
          </a:xfrm>
        </p:spPr>
        <p:txBody>
          <a:bodyPr/>
          <a:lstStyle/>
          <a:p>
            <a:pPr marL="1588" indent="0">
              <a:buNone/>
            </a:pPr>
            <a:endParaRPr lang="en-US" sz="2400" b="1" dirty="0">
              <a:solidFill>
                <a:schemeClr val="accent6"/>
              </a:solidFill>
              <a:latin typeface="Times New Roman" panose="02020603050405020304" pitchFamily="18" charset="0"/>
              <a:cs typeface="Times New Roman" panose="02020603050405020304" pitchFamily="18" charset="0"/>
            </a:endParaRPr>
          </a:p>
          <a:p>
            <a:pPr marL="1588" indent="0">
              <a:buNone/>
            </a:pPr>
            <a:r>
              <a:rPr lang="en-US" sz="2400" b="1" dirty="0">
                <a:solidFill>
                  <a:schemeClr val="accent6"/>
                </a:solidFill>
                <a:latin typeface="Times New Roman" panose="02020603050405020304" pitchFamily="18" charset="0"/>
                <a:cs typeface="Times New Roman" panose="02020603050405020304" pitchFamily="18" charset="0"/>
              </a:rPr>
              <a:t>Dual Eligible Beneficiaries</a:t>
            </a:r>
          </a:p>
          <a:p>
            <a:pPr marL="1588" indent="0">
              <a:buNone/>
            </a:pPr>
            <a:endParaRPr lang="en-US" sz="1000" dirty="0">
              <a:solidFill>
                <a:schemeClr val="tx1"/>
              </a:solidFill>
              <a:latin typeface="Times New Roman" panose="02020603050405020304" pitchFamily="18" charset="0"/>
              <a:cs typeface="Times New Roman" panose="02020603050405020304" pitchFamily="18" charset="0"/>
            </a:endParaRPr>
          </a:p>
          <a:p>
            <a:pPr marL="344488" indent="-342900"/>
            <a:r>
              <a:rPr lang="en-US" sz="2400" dirty="0">
                <a:solidFill>
                  <a:schemeClr val="tx1"/>
                </a:solidFill>
                <a:latin typeface="Times New Roman" panose="02020603050405020304" pitchFamily="18" charset="0"/>
                <a:cs typeface="Times New Roman" panose="02020603050405020304" pitchFamily="18" charset="0"/>
              </a:rPr>
              <a:t>When, through no fault of the provider, a provider does not receive a Medicaid remittance advice because the state does not permit a Medicare provider’s Medicaid enrollment for the purposes of processing a beneficiary’s claim, or because the state does not generate a Medicaid remittance advice, the provider: </a:t>
            </a:r>
          </a:p>
          <a:p>
            <a:pPr marL="1588" indent="0">
              <a:buNone/>
            </a:pPr>
            <a:endParaRPr lang="en-US" sz="1000" dirty="0">
              <a:solidFill>
                <a:schemeClr val="tx1"/>
              </a:solidFill>
              <a:latin typeface="Times New Roman" panose="02020603050405020304" pitchFamily="18" charset="0"/>
              <a:cs typeface="Times New Roman" panose="02020603050405020304" pitchFamily="18" charset="0"/>
            </a:endParaRPr>
          </a:p>
          <a:p>
            <a:pPr marL="688975" lvl="2" indent="-342900"/>
            <a:r>
              <a:rPr lang="en-US" sz="2400" dirty="0">
                <a:solidFill>
                  <a:schemeClr val="tx1"/>
                </a:solidFill>
                <a:latin typeface="Times New Roman" panose="02020603050405020304" pitchFamily="18" charset="0"/>
                <a:cs typeface="Times New Roman" panose="02020603050405020304" pitchFamily="18" charset="0"/>
              </a:rPr>
              <a:t>Must submit to its contractor, all of the following auditable and verifiable documentation: </a:t>
            </a:r>
          </a:p>
          <a:p>
            <a:pPr marL="1588" indent="0">
              <a:buNone/>
            </a:pPr>
            <a:endParaRPr lang="en-US" sz="1000" dirty="0">
              <a:solidFill>
                <a:schemeClr val="tx1"/>
              </a:solidFill>
              <a:latin typeface="Times New Roman" panose="02020603050405020304" pitchFamily="18" charset="0"/>
              <a:cs typeface="Times New Roman" panose="02020603050405020304" pitchFamily="18" charset="0"/>
            </a:endParaRPr>
          </a:p>
          <a:p>
            <a:pPr marL="1035050" lvl="4" indent="-342900"/>
            <a:r>
              <a:rPr lang="en-US" sz="2400" dirty="0">
                <a:solidFill>
                  <a:schemeClr val="tx1"/>
                </a:solidFill>
                <a:latin typeface="Times New Roman" panose="02020603050405020304" pitchFamily="18" charset="0"/>
                <a:cs typeface="Times New Roman" panose="02020603050405020304" pitchFamily="18" charset="0"/>
              </a:rPr>
              <a:t>The state’s Medicaid notification, stating that the state has no legal obligation to pay the provider for the beneficiary’s Medicare cost sharing.  </a:t>
            </a:r>
          </a:p>
          <a:p>
            <a:pPr marL="1588" indent="0">
              <a:buNone/>
            </a:pPr>
            <a:endParaRPr lang="en-US" sz="1000" dirty="0">
              <a:solidFill>
                <a:schemeClr val="tx1"/>
              </a:solidFill>
              <a:latin typeface="Times New Roman" panose="02020603050405020304" pitchFamily="18" charset="0"/>
              <a:cs typeface="Times New Roman" panose="02020603050405020304" pitchFamily="18" charset="0"/>
            </a:endParaRPr>
          </a:p>
          <a:p>
            <a:pPr marL="1035050" lvl="4" indent="-342900"/>
            <a:r>
              <a:rPr lang="en-US" sz="2400" dirty="0">
                <a:solidFill>
                  <a:schemeClr val="tx1"/>
                </a:solidFill>
                <a:latin typeface="Times New Roman" panose="02020603050405020304" pitchFamily="18" charset="0"/>
                <a:cs typeface="Times New Roman" panose="02020603050405020304" pitchFamily="18" charset="0"/>
              </a:rPr>
              <a:t>A calculation of the amount the state owes the provider for Medicare cost sharing.</a:t>
            </a:r>
          </a:p>
        </p:txBody>
      </p:sp>
      <p:sp>
        <p:nvSpPr>
          <p:cNvPr id="4" name="TextBox 3">
            <a:extLst>
              <a:ext uri="{FF2B5EF4-FFF2-40B4-BE49-F238E27FC236}">
                <a16:creationId xmlns:a16="http://schemas.microsoft.com/office/drawing/2014/main" id="{D4C46C85-4580-45AE-893B-856B285F7D84}"/>
              </a:ext>
            </a:extLst>
          </p:cNvPr>
          <p:cNvSpPr txBox="1"/>
          <p:nvPr/>
        </p:nvSpPr>
        <p:spPr>
          <a:xfrm>
            <a:off x="7598979" y="1358043"/>
            <a:ext cx="3783724" cy="707886"/>
          </a:xfrm>
          <a:prstGeom prst="rect">
            <a:avLst/>
          </a:prstGeom>
          <a:noFill/>
        </p:spPr>
        <p:txBody>
          <a:bodyPr wrap="square" rtlCol="0">
            <a:spAutoFit/>
          </a:bodyPr>
          <a:lstStyle/>
          <a:p>
            <a:r>
              <a:rPr lang="en-US" sz="4000" b="1" dirty="0">
                <a:solidFill>
                  <a:schemeClr val="accent6"/>
                </a:solidFill>
                <a:latin typeface="Times New Roman" panose="02020603050405020304" pitchFamily="18" charset="0"/>
                <a:cs typeface="Times New Roman" panose="02020603050405020304" pitchFamily="18" charset="0"/>
              </a:rPr>
              <a:t>Revised in 2022!</a:t>
            </a:r>
          </a:p>
        </p:txBody>
      </p:sp>
      <p:sp>
        <p:nvSpPr>
          <p:cNvPr id="5" name="Star: 5 Points 4">
            <a:extLst>
              <a:ext uri="{FF2B5EF4-FFF2-40B4-BE49-F238E27FC236}">
                <a16:creationId xmlns:a16="http://schemas.microsoft.com/office/drawing/2014/main" id="{F22BC812-179F-4D21-BB79-77ED7D818163}"/>
              </a:ext>
            </a:extLst>
          </p:cNvPr>
          <p:cNvSpPr/>
          <p:nvPr/>
        </p:nvSpPr>
        <p:spPr>
          <a:xfrm>
            <a:off x="8845266" y="526162"/>
            <a:ext cx="914400" cy="914400"/>
          </a:xfrm>
          <a:prstGeom prst="star5">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Times New Roman" panose="02020603050405020304" pitchFamily="18" charset="0"/>
            </a:endParaRPr>
          </a:p>
        </p:txBody>
      </p:sp>
    </p:spTree>
    <p:extLst>
      <p:ext uri="{BB962C8B-B14F-4D97-AF65-F5344CB8AC3E}">
        <p14:creationId xmlns:p14="http://schemas.microsoft.com/office/powerpoint/2010/main" val="5178012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470A68"/>
                </a:solidFill>
                <a:latin typeface="Times New Roman" panose="02020603050405020304" pitchFamily="18" charset="0"/>
                <a:cs typeface="Times New Roman" panose="02020603050405020304" pitchFamily="18" charset="0"/>
              </a:rPr>
              <a:t>Bad Debt – CMS per 2021 IPPS Final Rule</a:t>
            </a:r>
          </a:p>
        </p:txBody>
      </p:sp>
      <p:sp>
        <p:nvSpPr>
          <p:cNvPr id="3" name="Content Placeholder 2"/>
          <p:cNvSpPr>
            <a:spLocks noGrp="1"/>
          </p:cNvSpPr>
          <p:nvPr>
            <p:ph idx="1"/>
          </p:nvPr>
        </p:nvSpPr>
        <p:spPr>
          <a:xfrm>
            <a:off x="608243" y="1238249"/>
            <a:ext cx="10007205" cy="5029201"/>
          </a:xfrm>
        </p:spPr>
        <p:txBody>
          <a:bodyPr/>
          <a:lstStyle/>
          <a:p>
            <a:pPr marL="1588" indent="0">
              <a:buNone/>
            </a:pPr>
            <a:r>
              <a:rPr lang="en-US" sz="2400" b="1" dirty="0">
                <a:solidFill>
                  <a:schemeClr val="tx1"/>
                </a:solidFill>
                <a:latin typeface="Times New Roman" panose="02020603050405020304" pitchFamily="18" charset="0"/>
                <a:cs typeface="Times New Roman" panose="02020603050405020304" pitchFamily="18" charset="0"/>
              </a:rPr>
              <a:t>Dual Eligible Beneficiaries</a:t>
            </a:r>
          </a:p>
          <a:p>
            <a:pPr marL="1588" indent="0">
              <a:buNone/>
            </a:pPr>
            <a:endParaRPr lang="en-US" sz="1000" dirty="0">
              <a:solidFill>
                <a:schemeClr val="tx1"/>
              </a:solidFill>
              <a:latin typeface="Times New Roman" panose="02020603050405020304" pitchFamily="18" charset="0"/>
              <a:cs typeface="Times New Roman" panose="02020603050405020304" pitchFamily="18" charset="0"/>
            </a:endParaRPr>
          </a:p>
          <a:p>
            <a:pPr marL="688975" lvl="2" indent="-342900"/>
            <a:r>
              <a:rPr lang="en-US" sz="2400" dirty="0">
                <a:solidFill>
                  <a:schemeClr val="tx1"/>
                </a:solidFill>
                <a:latin typeface="Times New Roman" panose="02020603050405020304" pitchFamily="18" charset="0"/>
                <a:cs typeface="Times New Roman" panose="02020603050405020304" pitchFamily="18" charset="0"/>
              </a:rPr>
              <a:t>Verification of the beneficiary’s eligibility for Medicaid for the date of service.  </a:t>
            </a:r>
          </a:p>
          <a:p>
            <a:pPr marL="1588" indent="0">
              <a:buNone/>
            </a:pPr>
            <a:endParaRPr lang="en-US" sz="1000" dirty="0">
              <a:solidFill>
                <a:schemeClr val="tx1"/>
              </a:solidFill>
              <a:latin typeface="Times New Roman" panose="02020603050405020304" pitchFamily="18" charset="0"/>
              <a:cs typeface="Times New Roman" panose="02020603050405020304" pitchFamily="18" charset="0"/>
            </a:endParaRPr>
          </a:p>
          <a:p>
            <a:pPr marL="688975" lvl="2" indent="-342900"/>
            <a:r>
              <a:rPr lang="en-US" sz="2400" dirty="0">
                <a:solidFill>
                  <a:schemeClr val="tx1"/>
                </a:solidFill>
                <a:latin typeface="Times New Roman" panose="02020603050405020304" pitchFamily="18" charset="0"/>
                <a:cs typeface="Times New Roman" panose="02020603050405020304" pitchFamily="18" charset="0"/>
              </a:rPr>
              <a:t>Must reduce allowable Medicare bad debt by any amount the state is obligated to pay, regardless of whether the state actually pays its obligated amount to the provider.</a:t>
            </a:r>
          </a:p>
          <a:p>
            <a:pPr marL="1588" indent="0">
              <a:buNone/>
            </a:pPr>
            <a:endParaRPr lang="en-US" sz="1000" dirty="0">
              <a:solidFill>
                <a:schemeClr val="tx1"/>
              </a:solidFill>
              <a:latin typeface="Times New Roman" panose="02020603050405020304" pitchFamily="18" charset="0"/>
              <a:cs typeface="Times New Roman" panose="02020603050405020304" pitchFamily="18" charset="0"/>
            </a:endParaRPr>
          </a:p>
          <a:p>
            <a:pPr marL="688975" lvl="2" indent="-342900"/>
            <a:r>
              <a:rPr lang="en-US" sz="2400" dirty="0">
                <a:solidFill>
                  <a:schemeClr val="tx1"/>
                </a:solidFill>
                <a:latin typeface="Times New Roman" panose="02020603050405020304" pitchFamily="18" charset="0"/>
                <a:cs typeface="Times New Roman" panose="02020603050405020304" pitchFamily="18" charset="0"/>
              </a:rPr>
              <a:t>May include the Medicare deductible or coinsurance amount, or any portion thereof that the state is not obligated to pay, and which remains unpaid by the beneficiary, as an allowable Medicare bad debt.</a:t>
            </a:r>
          </a:p>
          <a:p>
            <a:pPr marL="177800" lvl="1" indent="0">
              <a:buNone/>
            </a:pPr>
            <a:endParaRPr lang="en-US" sz="2400" dirty="0">
              <a:solidFill>
                <a:schemeClr val="tx1"/>
              </a:solidFill>
              <a:latin typeface="Times New Roman" panose="02020603050405020304" pitchFamily="18" charset="0"/>
              <a:cs typeface="Times New Roman" panose="02020603050405020304" pitchFamily="18" charset="0"/>
            </a:endParaRPr>
          </a:p>
          <a:p>
            <a:pPr marL="177800" lvl="1" indent="0">
              <a:buNone/>
            </a:pPr>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4BAD105A-1E17-42F7-A78D-18F61DD1CCCF}"/>
              </a:ext>
            </a:extLst>
          </p:cNvPr>
          <p:cNvSpPr txBox="1"/>
          <p:nvPr/>
        </p:nvSpPr>
        <p:spPr>
          <a:xfrm>
            <a:off x="7797319" y="884306"/>
            <a:ext cx="3783724" cy="707886"/>
          </a:xfrm>
          <a:prstGeom prst="rect">
            <a:avLst/>
          </a:prstGeom>
          <a:noFill/>
        </p:spPr>
        <p:txBody>
          <a:bodyPr wrap="square" rtlCol="0">
            <a:spAutoFit/>
          </a:bodyPr>
          <a:lstStyle/>
          <a:p>
            <a:r>
              <a:rPr lang="en-US" sz="4000" b="1" dirty="0">
                <a:solidFill>
                  <a:schemeClr val="accent6"/>
                </a:solidFill>
                <a:latin typeface="Times New Roman" panose="02020603050405020304" pitchFamily="18" charset="0"/>
                <a:cs typeface="Times New Roman" panose="02020603050405020304" pitchFamily="18" charset="0"/>
              </a:rPr>
              <a:t>Revised in 2022!</a:t>
            </a:r>
          </a:p>
        </p:txBody>
      </p:sp>
    </p:spTree>
    <p:extLst>
      <p:ext uri="{BB962C8B-B14F-4D97-AF65-F5344CB8AC3E}">
        <p14:creationId xmlns:p14="http://schemas.microsoft.com/office/powerpoint/2010/main" val="23414861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DA319-4E2B-4473-A6DE-46F5780C4B16}"/>
              </a:ext>
            </a:extLst>
          </p:cNvPr>
          <p:cNvSpPr>
            <a:spLocks noGrp="1"/>
          </p:cNvSpPr>
          <p:nvPr>
            <p:ph type="title"/>
          </p:nvPr>
        </p:nvSpPr>
        <p:spPr>
          <a:xfrm>
            <a:off x="665092" y="365107"/>
            <a:ext cx="8460801" cy="827680"/>
          </a:xfrm>
        </p:spPr>
        <p:txBody>
          <a:bodyPr/>
          <a:lstStyle/>
          <a:p>
            <a:r>
              <a:rPr lang="en-US" b="1" dirty="0">
                <a:solidFill>
                  <a:schemeClr val="tx2"/>
                </a:solidFill>
              </a:rPr>
              <a:t>2022 – CMS Bad Debt Reporting Updates</a:t>
            </a:r>
          </a:p>
        </p:txBody>
      </p:sp>
      <p:pic>
        <p:nvPicPr>
          <p:cNvPr id="36" name="Picture 35">
            <a:extLst>
              <a:ext uri="{FF2B5EF4-FFF2-40B4-BE49-F238E27FC236}">
                <a16:creationId xmlns:a16="http://schemas.microsoft.com/office/drawing/2014/main" id="{00C045B0-8F2F-4C66-B1A4-8655F1E079C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985819" y="333941"/>
            <a:ext cx="8228061" cy="62333"/>
          </a:xfrm>
          <a:prstGeom prst="rect">
            <a:avLst/>
          </a:prstGeom>
        </p:spPr>
      </p:pic>
      <p:sp>
        <p:nvSpPr>
          <p:cNvPr id="20" name="TextBox 19">
            <a:extLst>
              <a:ext uri="{FF2B5EF4-FFF2-40B4-BE49-F238E27FC236}">
                <a16:creationId xmlns:a16="http://schemas.microsoft.com/office/drawing/2014/main" id="{F0321718-B1D6-40C0-BD96-4528895EC983}"/>
              </a:ext>
            </a:extLst>
          </p:cNvPr>
          <p:cNvSpPr txBox="1"/>
          <p:nvPr/>
        </p:nvSpPr>
        <p:spPr>
          <a:xfrm>
            <a:off x="689378" y="2252275"/>
            <a:ext cx="10402301" cy="3416320"/>
          </a:xfrm>
          <a:prstGeom prst="rect">
            <a:avLst/>
          </a:prstGeom>
          <a:noFill/>
        </p:spPr>
        <p:txBody>
          <a:bodyPr wrap="square" rtlCol="0">
            <a:spAutoFit/>
          </a:bodyPr>
          <a:lstStyle/>
          <a:p>
            <a:pPr lvl="1">
              <a:buFont typeface="Arial" panose="020B0604020202020204" pitchFamily="34" charset="0"/>
              <a:buChar char="•"/>
            </a:pPr>
            <a:r>
              <a:rPr lang="en-US" sz="2200" dirty="0">
                <a:latin typeface="Times New Roman" panose="02020603050405020304" pitchFamily="18" charset="0"/>
              </a:rPr>
              <a:t>  </a:t>
            </a:r>
            <a:r>
              <a:rPr lang="en-US" sz="2400" b="1" dirty="0">
                <a:solidFill>
                  <a:schemeClr val="accent6"/>
                </a:solidFill>
                <a:latin typeface="Times New Roman" panose="02020603050405020304" pitchFamily="18" charset="0"/>
              </a:rPr>
              <a:t>Understand revisions – and discuss effect on specific patient populations.</a:t>
            </a:r>
            <a:endParaRPr lang="en-US" sz="2400" dirty="0">
              <a:latin typeface="Times New Roman" panose="02020603050405020304" pitchFamily="18" charset="0"/>
            </a:endParaRPr>
          </a:p>
          <a:p>
            <a:endParaRPr lang="en-US" sz="1000" dirty="0">
              <a:latin typeface="Times New Roman" panose="02020603050405020304" pitchFamily="18" charset="0"/>
            </a:endParaRPr>
          </a:p>
          <a:p>
            <a:pPr lvl="1">
              <a:buFont typeface="Arial" panose="020B0604020202020204" pitchFamily="34" charset="0"/>
              <a:buChar char="•"/>
            </a:pPr>
            <a:r>
              <a:rPr lang="en-US" sz="2200" dirty="0">
                <a:latin typeface="Times New Roman" panose="02020603050405020304" pitchFamily="18" charset="0"/>
              </a:rPr>
              <a:t>  </a:t>
            </a:r>
            <a:r>
              <a:rPr lang="en-US" sz="2400" b="1" dirty="0">
                <a:solidFill>
                  <a:schemeClr val="accent6"/>
                </a:solidFill>
                <a:latin typeface="Times New Roman" panose="02020603050405020304" pitchFamily="18" charset="0"/>
              </a:rPr>
              <a:t>Revise </a:t>
            </a:r>
            <a:r>
              <a:rPr lang="en-US" sz="2400" dirty="0">
                <a:latin typeface="Times New Roman" panose="02020603050405020304" pitchFamily="18" charset="0"/>
              </a:rPr>
              <a:t>Bad Debt Policy and Procedure, if needed.</a:t>
            </a:r>
          </a:p>
          <a:p>
            <a:endParaRPr lang="en-US" sz="1000" dirty="0">
              <a:latin typeface="Times New Roman" panose="02020603050405020304" pitchFamily="18" charset="0"/>
            </a:endParaRPr>
          </a:p>
          <a:p>
            <a:pPr lvl="1">
              <a:buFont typeface="Arial" panose="020B0604020202020204" pitchFamily="34" charset="0"/>
              <a:buChar char="•"/>
            </a:pPr>
            <a:r>
              <a:rPr lang="en-US" sz="2200" dirty="0">
                <a:latin typeface="Times New Roman" panose="02020603050405020304" pitchFamily="18" charset="0"/>
              </a:rPr>
              <a:t>  </a:t>
            </a:r>
            <a:r>
              <a:rPr lang="en-US" sz="2400" dirty="0">
                <a:latin typeface="Times New Roman" panose="02020603050405020304" pitchFamily="18" charset="0"/>
              </a:rPr>
              <a:t>Provide </a:t>
            </a:r>
            <a:r>
              <a:rPr lang="en-US" sz="2400" b="1" dirty="0">
                <a:solidFill>
                  <a:schemeClr val="accent6"/>
                </a:solidFill>
                <a:latin typeface="Times New Roman" panose="02020603050405020304" pitchFamily="18" charset="0"/>
              </a:rPr>
              <a:t>training </a:t>
            </a:r>
            <a:r>
              <a:rPr lang="en-US" sz="2400" dirty="0">
                <a:latin typeface="Times New Roman" panose="02020603050405020304" pitchFamily="18" charset="0"/>
              </a:rPr>
              <a:t>on 2021 and 2022 requirements to ensure documentation 			captures the needed supporting information.</a:t>
            </a:r>
          </a:p>
          <a:p>
            <a:pPr lvl="1">
              <a:buFont typeface="Arial" panose="020B0604020202020204" pitchFamily="34" charset="0"/>
              <a:buChar char="•"/>
            </a:pPr>
            <a:endParaRPr lang="en-US" sz="1000" dirty="0">
              <a:latin typeface="Times New Roman" panose="02020603050405020304" pitchFamily="18" charset="0"/>
            </a:endParaRPr>
          </a:p>
          <a:p>
            <a:pPr lvl="1">
              <a:buFont typeface="Arial" panose="020B0604020202020204" pitchFamily="34" charset="0"/>
              <a:buChar char="•"/>
            </a:pPr>
            <a:r>
              <a:rPr lang="en-US" sz="2400" dirty="0">
                <a:latin typeface="Times New Roman" panose="02020603050405020304" pitchFamily="18" charset="0"/>
              </a:rPr>
              <a:t>  Flowchart or decision tree(s) of P&amp;P to ensure compliance!</a:t>
            </a:r>
          </a:p>
          <a:p>
            <a:endParaRPr lang="en-US" sz="1000" dirty="0">
              <a:latin typeface="Times New Roman" panose="02020603050405020304" pitchFamily="18" charset="0"/>
            </a:endParaRPr>
          </a:p>
          <a:p>
            <a:pPr lvl="1">
              <a:buFont typeface="Arial" panose="020B0604020202020204" pitchFamily="34" charset="0"/>
              <a:buChar char="•"/>
            </a:pPr>
            <a:r>
              <a:rPr lang="en-US" sz="2200" dirty="0">
                <a:latin typeface="Times New Roman" panose="02020603050405020304" pitchFamily="18" charset="0"/>
              </a:rPr>
              <a:t>  </a:t>
            </a:r>
            <a:r>
              <a:rPr lang="en-US" sz="2400" b="1" dirty="0">
                <a:solidFill>
                  <a:schemeClr val="accent6"/>
                </a:solidFill>
                <a:latin typeface="Times New Roman" panose="02020603050405020304" pitchFamily="18" charset="0"/>
              </a:rPr>
              <a:t>Spot audits </a:t>
            </a:r>
            <a:r>
              <a:rPr lang="en-US" sz="2400" dirty="0">
                <a:latin typeface="Times New Roman" panose="02020603050405020304" pitchFamily="18" charset="0"/>
              </a:rPr>
              <a:t>during the year to ensure compliance.</a:t>
            </a:r>
          </a:p>
          <a:p>
            <a:pPr lvl="1">
              <a:buFont typeface="Arial" panose="020B0604020202020204" pitchFamily="34" charset="0"/>
              <a:buChar char="•"/>
            </a:pPr>
            <a:endParaRPr lang="en-US" sz="1000" dirty="0">
              <a:latin typeface="Times New Roman" panose="02020603050405020304" pitchFamily="18" charset="0"/>
            </a:endParaRPr>
          </a:p>
          <a:p>
            <a:pPr lvl="1">
              <a:buFont typeface="Arial" panose="020B0604020202020204" pitchFamily="34" charset="0"/>
              <a:buChar char="•"/>
            </a:pPr>
            <a:r>
              <a:rPr lang="en-US" sz="2200" dirty="0">
                <a:latin typeface="Times New Roman" panose="02020603050405020304" pitchFamily="18" charset="0"/>
              </a:rPr>
              <a:t>  </a:t>
            </a:r>
            <a:r>
              <a:rPr lang="en-US" sz="2200" b="1" dirty="0">
                <a:solidFill>
                  <a:schemeClr val="accent6"/>
                </a:solidFill>
                <a:latin typeface="Times New Roman" panose="02020603050405020304" pitchFamily="18" charset="0"/>
              </a:rPr>
              <a:t>Track quarterly findings to ensure all Bad Debt dollars are captured!</a:t>
            </a:r>
          </a:p>
        </p:txBody>
      </p:sp>
      <p:sp>
        <p:nvSpPr>
          <p:cNvPr id="7" name="Rectangle 6">
            <a:extLst>
              <a:ext uri="{FF2B5EF4-FFF2-40B4-BE49-F238E27FC236}">
                <a16:creationId xmlns:a16="http://schemas.microsoft.com/office/drawing/2014/main" id="{C1270349-8922-4053-A516-927BEA1A3E58}"/>
              </a:ext>
            </a:extLst>
          </p:cNvPr>
          <p:cNvSpPr/>
          <p:nvPr/>
        </p:nvSpPr>
        <p:spPr>
          <a:xfrm>
            <a:off x="689378" y="988077"/>
            <a:ext cx="10953284" cy="814677"/>
          </a:xfrm>
          <a:prstGeom prst="rect">
            <a:avLst/>
          </a:prstGeom>
          <a:gradFill>
            <a:gsLst>
              <a:gs pos="0">
                <a:srgbClr val="0F3B57"/>
              </a:gs>
              <a:gs pos="100000">
                <a:srgbClr val="086B6E"/>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200" dirty="0">
              <a:latin typeface="Times New Roman" panose="02020603050405020304" pitchFamily="18" charset="0"/>
            </a:endParaRPr>
          </a:p>
        </p:txBody>
      </p:sp>
      <p:sp>
        <p:nvSpPr>
          <p:cNvPr id="4" name="Rectangle 3">
            <a:extLst>
              <a:ext uri="{FF2B5EF4-FFF2-40B4-BE49-F238E27FC236}">
                <a16:creationId xmlns:a16="http://schemas.microsoft.com/office/drawing/2014/main" id="{7C9DFF8B-9651-45B2-A6AC-8CB64A1DD045}"/>
              </a:ext>
            </a:extLst>
          </p:cNvPr>
          <p:cNvSpPr/>
          <p:nvPr/>
        </p:nvSpPr>
        <p:spPr>
          <a:xfrm>
            <a:off x="805132" y="1160746"/>
            <a:ext cx="10721776" cy="861774"/>
          </a:xfrm>
          <a:prstGeom prst="rect">
            <a:avLst/>
          </a:prstGeom>
        </p:spPr>
        <p:txBody>
          <a:bodyPr wrap="square">
            <a:spAutoFit/>
          </a:bodyPr>
          <a:lstStyle/>
          <a:p>
            <a:pPr algn="ctr"/>
            <a:r>
              <a:rPr lang="en-US" sz="2800" b="1" dirty="0">
                <a:solidFill>
                  <a:schemeClr val="bg1"/>
                </a:solidFill>
                <a:latin typeface="Times New Roman" panose="02020603050405020304" pitchFamily="18" charset="0"/>
              </a:rPr>
              <a:t>Putting the Regulatory Requirements into Practice!</a:t>
            </a:r>
          </a:p>
          <a:p>
            <a:r>
              <a:rPr lang="en-US" sz="2200" b="1" dirty="0">
                <a:solidFill>
                  <a:schemeClr val="bg1"/>
                </a:solidFill>
                <a:latin typeface="Times New Roman" panose="02020603050405020304" pitchFamily="18" charset="0"/>
              </a:rPr>
              <a:t>  </a:t>
            </a:r>
          </a:p>
        </p:txBody>
      </p:sp>
    </p:spTree>
    <p:extLst>
      <p:ext uri="{BB962C8B-B14F-4D97-AF65-F5344CB8AC3E}">
        <p14:creationId xmlns:p14="http://schemas.microsoft.com/office/powerpoint/2010/main" val="796431316"/>
      </p:ext>
    </p:extLst>
  </p:cSld>
  <p:clrMapOvr>
    <a:masterClrMapping/>
  </p:clrMapOvr>
  <p:transition spd="med">
    <p:pull/>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1F1F352-E50B-4444-95D6-944936D7F6C3}"/>
              </a:ext>
            </a:extLst>
          </p:cNvPr>
          <p:cNvSpPr/>
          <p:nvPr/>
        </p:nvSpPr>
        <p:spPr>
          <a:xfrm>
            <a:off x="4727336" y="3261573"/>
            <a:ext cx="6912213" cy="2046714"/>
          </a:xfrm>
          <a:prstGeom prst="rect">
            <a:avLst/>
          </a:prstGeom>
        </p:spPr>
        <p:txBody>
          <a:bodyPr wrap="square">
            <a:spAutoFit/>
          </a:bodyPr>
          <a:lstStyle/>
          <a:p>
            <a:pPr fontAlgn="base">
              <a:spcBef>
                <a:spcPct val="0"/>
              </a:spcBef>
              <a:spcAft>
                <a:spcPts val="1800"/>
              </a:spcAft>
            </a:pPr>
            <a:r>
              <a:rPr lang="en-US" sz="1600" b="1" dirty="0">
                <a:solidFill>
                  <a:schemeClr val="accent6"/>
                </a:solidFill>
                <a:latin typeface="Times New Roman" panose="02020603050405020304" pitchFamily="18" charset="0"/>
                <a:cs typeface="Times New Roman" panose="02020603050405020304" pitchFamily="18" charset="0"/>
              </a:rPr>
              <a:t>Contact Information:</a:t>
            </a:r>
          </a:p>
          <a:p>
            <a:r>
              <a:rPr lang="en-US" sz="1600" dirty="0">
                <a:latin typeface="Times New Roman" panose="02020603050405020304" pitchFamily="18" charset="0"/>
              </a:rPr>
              <a:t>Linda Corley, MBA, CPC, ACPAR, CRCR</a:t>
            </a:r>
            <a:br>
              <a:rPr lang="en-US" sz="1600" dirty="0">
                <a:latin typeface="Times New Roman" panose="02020603050405020304" pitchFamily="18" charset="0"/>
              </a:rPr>
            </a:br>
            <a:r>
              <a:rPr lang="en-US" sz="1600" dirty="0">
                <a:latin typeface="Times New Roman" panose="02020603050405020304" pitchFamily="18" charset="0"/>
              </a:rPr>
              <a:t>SVP – Compliance and Quality Assurance</a:t>
            </a:r>
          </a:p>
          <a:p>
            <a:r>
              <a:rPr lang="en-US" sz="1600" dirty="0">
                <a:latin typeface="Times New Roman" panose="02020603050405020304" pitchFamily="18" charset="0"/>
              </a:rPr>
              <a:t>(615) 447-2028</a:t>
            </a:r>
          </a:p>
          <a:p>
            <a:r>
              <a:rPr lang="en-US" sz="1600" dirty="0">
                <a:latin typeface="Times New Roman" panose="02020603050405020304" pitchFamily="18" charset="0"/>
                <a:hlinkClick r:id="rId3"/>
              </a:rPr>
              <a:t>lcorley@xtendhealthcare.net</a:t>
            </a:r>
            <a:endParaRPr lang="en-US" sz="1600" dirty="0">
              <a:latin typeface="Times New Roman" panose="02020603050405020304" pitchFamily="18" charset="0"/>
            </a:endParaRPr>
          </a:p>
          <a:p>
            <a:pPr fontAlgn="base">
              <a:spcBef>
                <a:spcPct val="0"/>
              </a:spcBef>
            </a:pPr>
            <a:endParaRPr lang="en-US" sz="1600" dirty="0">
              <a:solidFill>
                <a:schemeClr val="accent6"/>
              </a:solidFill>
              <a:latin typeface="Times New Roman" panose="02020603050405020304" pitchFamily="18" charset="0"/>
              <a:cs typeface="Times New Roman" panose="02020603050405020304" pitchFamily="18" charset="0"/>
            </a:endParaRPr>
          </a:p>
          <a:p>
            <a:pPr fontAlgn="base">
              <a:spcBef>
                <a:spcPct val="0"/>
              </a:spcBef>
            </a:pPr>
            <a:r>
              <a:rPr lang="en-US" sz="1600" b="1" dirty="0">
                <a:latin typeface="Times New Roman" panose="02020603050405020304" pitchFamily="18" charset="0"/>
              </a:rPr>
              <a:t>xtendhealthcare.net</a:t>
            </a:r>
            <a:endParaRPr lang="en-US" sz="1600" dirty="0">
              <a:latin typeface="Times New Roman" panose="02020603050405020304" pitchFamily="18" charset="0"/>
            </a:endParaRPr>
          </a:p>
        </p:txBody>
      </p:sp>
    </p:spTree>
    <p:extLst>
      <p:ext uri="{BB962C8B-B14F-4D97-AF65-F5344CB8AC3E}">
        <p14:creationId xmlns:p14="http://schemas.microsoft.com/office/powerpoint/2010/main" val="1914582774"/>
      </p:ext>
    </p:extLst>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DA319-4E2B-4473-A6DE-46F5780C4B16}"/>
              </a:ext>
            </a:extLst>
          </p:cNvPr>
          <p:cNvSpPr>
            <a:spLocks noGrp="1"/>
          </p:cNvSpPr>
          <p:nvPr>
            <p:ph type="title"/>
          </p:nvPr>
        </p:nvSpPr>
        <p:spPr>
          <a:xfrm>
            <a:off x="665092" y="365107"/>
            <a:ext cx="8460801" cy="827680"/>
          </a:xfrm>
        </p:spPr>
        <p:txBody>
          <a:bodyPr/>
          <a:lstStyle/>
          <a:p>
            <a:r>
              <a:rPr lang="en-US" b="1" dirty="0">
                <a:solidFill>
                  <a:schemeClr val="tx2"/>
                </a:solidFill>
              </a:rPr>
              <a:t>2022 – CMS Bad Debt Reporting Updates</a:t>
            </a:r>
          </a:p>
        </p:txBody>
      </p:sp>
      <p:pic>
        <p:nvPicPr>
          <p:cNvPr id="36" name="Picture 35">
            <a:extLst>
              <a:ext uri="{FF2B5EF4-FFF2-40B4-BE49-F238E27FC236}">
                <a16:creationId xmlns:a16="http://schemas.microsoft.com/office/drawing/2014/main" id="{00C045B0-8F2F-4C66-B1A4-8655F1E079C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985819" y="333941"/>
            <a:ext cx="8228061" cy="62333"/>
          </a:xfrm>
          <a:prstGeom prst="rect">
            <a:avLst/>
          </a:prstGeom>
        </p:spPr>
      </p:pic>
      <p:sp>
        <p:nvSpPr>
          <p:cNvPr id="20" name="TextBox 19">
            <a:extLst>
              <a:ext uri="{FF2B5EF4-FFF2-40B4-BE49-F238E27FC236}">
                <a16:creationId xmlns:a16="http://schemas.microsoft.com/office/drawing/2014/main" id="{F0321718-B1D6-40C0-BD96-4528895EC983}"/>
              </a:ext>
            </a:extLst>
          </p:cNvPr>
          <p:cNvSpPr txBox="1"/>
          <p:nvPr/>
        </p:nvSpPr>
        <p:spPr>
          <a:xfrm>
            <a:off x="665092" y="1994642"/>
            <a:ext cx="10705503" cy="4431983"/>
          </a:xfrm>
          <a:prstGeom prst="rect">
            <a:avLst/>
          </a:prstGeom>
          <a:noFill/>
        </p:spPr>
        <p:txBody>
          <a:bodyPr wrap="square" rtlCol="0">
            <a:spAutoFit/>
          </a:bodyPr>
          <a:lstStyle/>
          <a:p>
            <a:pPr lvl="1">
              <a:buFont typeface="Arial" panose="020B0604020202020204" pitchFamily="34" charset="0"/>
              <a:buChar char="•"/>
            </a:pPr>
            <a:r>
              <a:rPr lang="en-US" sz="2200" dirty="0">
                <a:latin typeface="Times New Roman" panose="02020603050405020304" pitchFamily="18" charset="0"/>
              </a:rPr>
              <a:t>  </a:t>
            </a:r>
            <a:r>
              <a:rPr lang="en-US" sz="2200" b="1" dirty="0">
                <a:solidFill>
                  <a:schemeClr val="accent6"/>
                </a:solidFill>
                <a:latin typeface="Times New Roman" panose="02020603050405020304" pitchFamily="18" charset="0"/>
              </a:rPr>
              <a:t>FY 2022 Medicare Inpatient Prospective Payment System (IPPS) Final Rule</a:t>
            </a:r>
            <a:endParaRPr lang="en-US" sz="2200" dirty="0">
              <a:latin typeface="Times New Roman" panose="02020603050405020304" pitchFamily="18" charset="0"/>
            </a:endParaRPr>
          </a:p>
          <a:p>
            <a:endParaRPr lang="en-US" sz="1000" dirty="0">
              <a:latin typeface="Times New Roman" panose="02020603050405020304" pitchFamily="18" charset="0"/>
            </a:endParaRPr>
          </a:p>
          <a:p>
            <a:pPr lvl="1">
              <a:buFont typeface="Arial" panose="020B0604020202020204" pitchFamily="34" charset="0"/>
              <a:buChar char="•"/>
            </a:pPr>
            <a:r>
              <a:rPr lang="en-US" sz="2200" dirty="0">
                <a:latin typeface="Times New Roman" panose="02020603050405020304" pitchFamily="18" charset="0"/>
              </a:rPr>
              <a:t>  Issued in August for FY 2022, beginning October 1, 2021.</a:t>
            </a:r>
          </a:p>
          <a:p>
            <a:endParaRPr lang="en-US" sz="1000" dirty="0">
              <a:latin typeface="Times New Roman" panose="02020603050405020304" pitchFamily="18" charset="0"/>
            </a:endParaRPr>
          </a:p>
          <a:p>
            <a:pPr lvl="1">
              <a:buFont typeface="Arial" panose="020B0604020202020204" pitchFamily="34" charset="0"/>
              <a:buChar char="•"/>
            </a:pPr>
            <a:r>
              <a:rPr lang="en-US" sz="2200" dirty="0">
                <a:latin typeface="Times New Roman" panose="02020603050405020304" pitchFamily="18" charset="0"/>
              </a:rPr>
              <a:t>  </a:t>
            </a:r>
            <a:r>
              <a:rPr lang="en-US" sz="2200" b="1" dirty="0">
                <a:solidFill>
                  <a:schemeClr val="accent6"/>
                </a:solidFill>
                <a:latin typeface="Times New Roman" panose="02020603050405020304" pitchFamily="18" charset="0"/>
              </a:rPr>
              <a:t>Priorities stated</a:t>
            </a:r>
            <a:r>
              <a:rPr lang="en-US" sz="2200" dirty="0">
                <a:latin typeface="Times New Roman" panose="02020603050405020304" pitchFamily="18" charset="0"/>
              </a:rPr>
              <a:t> are  closing health care equity gaps, support greater access to life-	saving diagnostics and therapies during the COVID-19 PHE, sustain hospital 	readiness to respond to future public health threats, enhance the health care 	workforce in rural and underserved communities, and revise scoring, payment and 	public quality data reporting methods to lessen the adverse impacts of the pandemic 	and future unplanned events.</a:t>
            </a:r>
          </a:p>
          <a:p>
            <a:pPr lvl="1"/>
            <a:endParaRPr lang="en-US" sz="1000" dirty="0">
              <a:latin typeface="Times New Roman" panose="02020603050405020304" pitchFamily="18" charset="0"/>
            </a:endParaRPr>
          </a:p>
          <a:p>
            <a:pPr lvl="1">
              <a:buFont typeface="Arial" panose="020B0604020202020204" pitchFamily="34" charset="0"/>
              <a:buChar char="•"/>
            </a:pPr>
            <a:r>
              <a:rPr lang="en-US" sz="2200" dirty="0">
                <a:latin typeface="Times New Roman" panose="02020603050405020304" pitchFamily="18" charset="0"/>
              </a:rPr>
              <a:t>  CMS projects </a:t>
            </a:r>
            <a:r>
              <a:rPr lang="en-US" sz="2200" b="1" dirty="0">
                <a:solidFill>
                  <a:schemeClr val="accent6"/>
                </a:solidFill>
                <a:latin typeface="Times New Roman" panose="02020603050405020304" pitchFamily="18" charset="0"/>
              </a:rPr>
              <a:t>Medicare DSH</a:t>
            </a:r>
            <a:r>
              <a:rPr lang="en-US" sz="2200" dirty="0">
                <a:latin typeface="Times New Roman" panose="02020603050405020304" pitchFamily="18" charset="0"/>
              </a:rPr>
              <a:t> payments and </a:t>
            </a:r>
            <a:r>
              <a:rPr lang="en-US" sz="2200" b="1" dirty="0">
                <a:solidFill>
                  <a:schemeClr val="accent6"/>
                </a:solidFill>
                <a:latin typeface="Times New Roman" panose="02020603050405020304" pitchFamily="18" charset="0"/>
              </a:rPr>
              <a:t>Medicare Uncompensated Care        </a:t>
            </a:r>
          </a:p>
          <a:p>
            <a:pPr lvl="1"/>
            <a:r>
              <a:rPr lang="en-US" sz="2200" dirty="0">
                <a:latin typeface="Times New Roman" panose="02020603050405020304" pitchFamily="18" charset="0"/>
              </a:rPr>
              <a:t>	</a:t>
            </a:r>
            <a:r>
              <a:rPr lang="en-US" sz="2200" b="1" dirty="0">
                <a:solidFill>
                  <a:schemeClr val="accent6"/>
                </a:solidFill>
                <a:latin typeface="Times New Roman" panose="02020603050405020304" pitchFamily="18" charset="0"/>
              </a:rPr>
              <a:t>payments to decrease</a:t>
            </a:r>
            <a:r>
              <a:rPr lang="en-US" sz="2200" dirty="0">
                <a:latin typeface="Times New Roman" panose="02020603050405020304" pitchFamily="18" charset="0"/>
              </a:rPr>
              <a:t> compared to FY 2021 by approximately </a:t>
            </a:r>
            <a:r>
              <a:rPr lang="en-US" sz="2200" b="1" dirty="0">
                <a:solidFill>
                  <a:schemeClr val="accent6"/>
                </a:solidFill>
                <a:latin typeface="Times New Roman" panose="02020603050405020304" pitchFamily="18" charset="0"/>
              </a:rPr>
              <a:t>$1.4 billion.</a:t>
            </a:r>
          </a:p>
          <a:p>
            <a:endParaRPr lang="en-US" sz="1000" dirty="0">
              <a:latin typeface="Times New Roman" panose="02020603050405020304" pitchFamily="18" charset="0"/>
            </a:endParaRPr>
          </a:p>
          <a:p>
            <a:pPr lvl="1">
              <a:buFont typeface="Arial" panose="020B0604020202020204" pitchFamily="34" charset="0"/>
              <a:buChar char="•"/>
            </a:pPr>
            <a:r>
              <a:rPr lang="en-US" sz="2200" dirty="0">
                <a:latin typeface="Times New Roman" panose="02020603050405020304" pitchFamily="18" charset="0"/>
              </a:rPr>
              <a:t>  Overall, hospital payment increases projected to be $2.3 billion.</a:t>
            </a:r>
          </a:p>
        </p:txBody>
      </p:sp>
      <p:sp>
        <p:nvSpPr>
          <p:cNvPr id="7" name="Rectangle 6">
            <a:extLst>
              <a:ext uri="{FF2B5EF4-FFF2-40B4-BE49-F238E27FC236}">
                <a16:creationId xmlns:a16="http://schemas.microsoft.com/office/drawing/2014/main" id="{C1270349-8922-4053-A516-927BEA1A3E58}"/>
              </a:ext>
            </a:extLst>
          </p:cNvPr>
          <p:cNvSpPr/>
          <p:nvPr/>
        </p:nvSpPr>
        <p:spPr>
          <a:xfrm>
            <a:off x="689378" y="988077"/>
            <a:ext cx="10953284" cy="814677"/>
          </a:xfrm>
          <a:prstGeom prst="rect">
            <a:avLst/>
          </a:prstGeom>
          <a:gradFill>
            <a:gsLst>
              <a:gs pos="0">
                <a:srgbClr val="0F3B57"/>
              </a:gs>
              <a:gs pos="100000">
                <a:srgbClr val="086B6E"/>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200" dirty="0">
              <a:latin typeface="Times New Roman" panose="02020603050405020304" pitchFamily="18" charset="0"/>
            </a:endParaRPr>
          </a:p>
        </p:txBody>
      </p:sp>
      <p:sp>
        <p:nvSpPr>
          <p:cNvPr id="4" name="Rectangle 3">
            <a:extLst>
              <a:ext uri="{FF2B5EF4-FFF2-40B4-BE49-F238E27FC236}">
                <a16:creationId xmlns:a16="http://schemas.microsoft.com/office/drawing/2014/main" id="{7C9DFF8B-9651-45B2-A6AC-8CB64A1DD045}"/>
              </a:ext>
            </a:extLst>
          </p:cNvPr>
          <p:cNvSpPr/>
          <p:nvPr/>
        </p:nvSpPr>
        <p:spPr>
          <a:xfrm>
            <a:off x="805132" y="1160746"/>
            <a:ext cx="10721776" cy="861774"/>
          </a:xfrm>
          <a:prstGeom prst="rect">
            <a:avLst/>
          </a:prstGeom>
        </p:spPr>
        <p:txBody>
          <a:bodyPr wrap="square">
            <a:spAutoFit/>
          </a:bodyPr>
          <a:lstStyle/>
          <a:p>
            <a:pPr algn="ctr"/>
            <a:r>
              <a:rPr lang="en-US" sz="2800" b="1" dirty="0">
                <a:solidFill>
                  <a:schemeClr val="bg1"/>
                </a:solidFill>
                <a:latin typeface="Times New Roman" panose="02020603050405020304" pitchFamily="18" charset="0"/>
              </a:rPr>
              <a:t>IPPS Final Rule</a:t>
            </a:r>
          </a:p>
          <a:p>
            <a:r>
              <a:rPr lang="en-US" sz="2200" b="1" dirty="0">
                <a:solidFill>
                  <a:schemeClr val="bg1"/>
                </a:solidFill>
                <a:latin typeface="Times New Roman" panose="02020603050405020304" pitchFamily="18" charset="0"/>
              </a:rPr>
              <a:t>  </a:t>
            </a:r>
          </a:p>
        </p:txBody>
      </p:sp>
      <p:sp>
        <p:nvSpPr>
          <p:cNvPr id="3" name="Star: 5 Points 2">
            <a:extLst>
              <a:ext uri="{FF2B5EF4-FFF2-40B4-BE49-F238E27FC236}">
                <a16:creationId xmlns:a16="http://schemas.microsoft.com/office/drawing/2014/main" id="{DE238452-A226-43C1-ACCF-5ECEA9FF6C5D}"/>
              </a:ext>
            </a:extLst>
          </p:cNvPr>
          <p:cNvSpPr/>
          <p:nvPr/>
        </p:nvSpPr>
        <p:spPr>
          <a:xfrm>
            <a:off x="10295695" y="4835481"/>
            <a:ext cx="914400" cy="914400"/>
          </a:xfrm>
          <a:prstGeom prst="star5">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Times New Roman" panose="02020603050405020304" pitchFamily="18" charset="0"/>
            </a:endParaRPr>
          </a:p>
        </p:txBody>
      </p:sp>
    </p:spTree>
    <p:extLst>
      <p:ext uri="{BB962C8B-B14F-4D97-AF65-F5344CB8AC3E}">
        <p14:creationId xmlns:p14="http://schemas.microsoft.com/office/powerpoint/2010/main" val="3581870936"/>
      </p:ext>
    </p:extLst>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DA319-4E2B-4473-A6DE-46F5780C4B16}"/>
              </a:ext>
            </a:extLst>
          </p:cNvPr>
          <p:cNvSpPr>
            <a:spLocks noGrp="1"/>
          </p:cNvSpPr>
          <p:nvPr>
            <p:ph type="title"/>
          </p:nvPr>
        </p:nvSpPr>
        <p:spPr>
          <a:xfrm>
            <a:off x="665092" y="365107"/>
            <a:ext cx="8460801" cy="827680"/>
          </a:xfrm>
        </p:spPr>
        <p:txBody>
          <a:bodyPr/>
          <a:lstStyle/>
          <a:p>
            <a:r>
              <a:rPr lang="en-US" b="1" dirty="0">
                <a:solidFill>
                  <a:schemeClr val="tx2"/>
                </a:solidFill>
              </a:rPr>
              <a:t>2022 – CMS Bad Debt Reporting Updates</a:t>
            </a:r>
          </a:p>
        </p:txBody>
      </p:sp>
      <p:pic>
        <p:nvPicPr>
          <p:cNvPr id="36" name="Picture 35">
            <a:extLst>
              <a:ext uri="{FF2B5EF4-FFF2-40B4-BE49-F238E27FC236}">
                <a16:creationId xmlns:a16="http://schemas.microsoft.com/office/drawing/2014/main" id="{00C045B0-8F2F-4C66-B1A4-8655F1E079C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985819" y="333941"/>
            <a:ext cx="8228061" cy="62333"/>
          </a:xfrm>
          <a:prstGeom prst="rect">
            <a:avLst/>
          </a:prstGeom>
        </p:spPr>
      </p:pic>
      <p:sp>
        <p:nvSpPr>
          <p:cNvPr id="20" name="TextBox 19">
            <a:extLst>
              <a:ext uri="{FF2B5EF4-FFF2-40B4-BE49-F238E27FC236}">
                <a16:creationId xmlns:a16="http://schemas.microsoft.com/office/drawing/2014/main" id="{F0321718-B1D6-40C0-BD96-4528895EC983}"/>
              </a:ext>
            </a:extLst>
          </p:cNvPr>
          <p:cNvSpPr txBox="1"/>
          <p:nvPr/>
        </p:nvSpPr>
        <p:spPr>
          <a:xfrm>
            <a:off x="689378" y="2407961"/>
            <a:ext cx="10705503" cy="3570208"/>
          </a:xfrm>
          <a:prstGeom prst="rect">
            <a:avLst/>
          </a:prstGeom>
          <a:noFill/>
        </p:spPr>
        <p:txBody>
          <a:bodyPr wrap="square" rtlCol="0">
            <a:spAutoFit/>
          </a:bodyPr>
          <a:lstStyle/>
          <a:p>
            <a:pPr marL="285750" indent="-285750">
              <a:buFont typeface="Arial" panose="020B0604020202020204" pitchFamily="34" charset="0"/>
              <a:buChar char="•"/>
            </a:pPr>
            <a:r>
              <a:rPr lang="en-US" sz="2400" dirty="0">
                <a:latin typeface="Times New Roman" panose="02020603050405020304" pitchFamily="18" charset="0"/>
              </a:rPr>
              <a:t>In the FY 2021 Final Rule published on September 18, 2021, effective for cost report periods ending on or after January 1, 2021, CMS implemented the requirement for hospitals reimbursed under MS-DRGs </a:t>
            </a:r>
            <a:r>
              <a:rPr lang="en-US" sz="2400" b="1" dirty="0">
                <a:solidFill>
                  <a:schemeClr val="accent6"/>
                </a:solidFill>
                <a:latin typeface="Times New Roman" panose="02020603050405020304" pitchFamily="18" charset="0"/>
              </a:rPr>
              <a:t>to report the median payer specific negotiated charge by MS-DRG for Medicare Advantage (“MA”) payers.</a:t>
            </a:r>
          </a:p>
          <a:p>
            <a:pPr marL="285750" indent="-285750">
              <a:buFont typeface="Arial" panose="020B0604020202020204" pitchFamily="34" charset="0"/>
              <a:buChar char="•"/>
            </a:pPr>
            <a:endParaRPr lang="en-US" sz="2400" b="1" dirty="0">
              <a:solidFill>
                <a:schemeClr val="accent6"/>
              </a:solidFill>
              <a:latin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rPr>
              <a:t>This </a:t>
            </a:r>
            <a:r>
              <a:rPr lang="en-US" sz="2400" b="1" dirty="0">
                <a:solidFill>
                  <a:schemeClr val="accent6"/>
                </a:solidFill>
                <a:latin typeface="Times New Roman" panose="02020603050405020304" pitchFamily="18" charset="0"/>
              </a:rPr>
              <a:t>requirement was repealed</a:t>
            </a:r>
            <a:r>
              <a:rPr lang="en-US" sz="2400" b="1" dirty="0">
                <a:latin typeface="Times New Roman" panose="02020603050405020304" pitchFamily="18" charset="0"/>
              </a:rPr>
              <a:t> </a:t>
            </a:r>
            <a:r>
              <a:rPr lang="en-US" sz="2400" dirty="0">
                <a:latin typeface="Times New Roman" panose="02020603050405020304" pitchFamily="18" charset="0"/>
              </a:rPr>
              <a:t>in the FY 2022 IPPS Final Rule, and CMS will continue to use the existing cost-based methodology for FY 2024 and subsequent fiscal years.</a:t>
            </a:r>
          </a:p>
          <a:p>
            <a:endParaRPr lang="en-US" sz="1000" dirty="0">
              <a:latin typeface="Times New Roman" panose="02020603050405020304" pitchFamily="18" charset="0"/>
            </a:endParaRPr>
          </a:p>
        </p:txBody>
      </p:sp>
      <p:sp>
        <p:nvSpPr>
          <p:cNvPr id="7" name="Rectangle 6">
            <a:extLst>
              <a:ext uri="{FF2B5EF4-FFF2-40B4-BE49-F238E27FC236}">
                <a16:creationId xmlns:a16="http://schemas.microsoft.com/office/drawing/2014/main" id="{C1270349-8922-4053-A516-927BEA1A3E58}"/>
              </a:ext>
            </a:extLst>
          </p:cNvPr>
          <p:cNvSpPr/>
          <p:nvPr/>
        </p:nvSpPr>
        <p:spPr>
          <a:xfrm>
            <a:off x="689378" y="1201359"/>
            <a:ext cx="10953284" cy="827681"/>
          </a:xfrm>
          <a:prstGeom prst="rect">
            <a:avLst/>
          </a:prstGeom>
          <a:gradFill>
            <a:gsLst>
              <a:gs pos="0">
                <a:srgbClr val="0F3B57"/>
              </a:gs>
              <a:gs pos="100000">
                <a:srgbClr val="086B6E"/>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200" dirty="0">
              <a:latin typeface="Times New Roman" panose="02020603050405020304" pitchFamily="18" charset="0"/>
            </a:endParaRPr>
          </a:p>
        </p:txBody>
      </p:sp>
      <p:sp>
        <p:nvSpPr>
          <p:cNvPr id="4" name="Rectangle 3">
            <a:extLst>
              <a:ext uri="{FF2B5EF4-FFF2-40B4-BE49-F238E27FC236}">
                <a16:creationId xmlns:a16="http://schemas.microsoft.com/office/drawing/2014/main" id="{7C9DFF8B-9651-45B2-A6AC-8CB64A1DD045}"/>
              </a:ext>
            </a:extLst>
          </p:cNvPr>
          <p:cNvSpPr/>
          <p:nvPr/>
        </p:nvSpPr>
        <p:spPr>
          <a:xfrm>
            <a:off x="805132" y="1426918"/>
            <a:ext cx="10721776" cy="461665"/>
          </a:xfrm>
          <a:prstGeom prst="rect">
            <a:avLst/>
          </a:prstGeom>
        </p:spPr>
        <p:txBody>
          <a:bodyPr wrap="square">
            <a:spAutoFit/>
          </a:bodyPr>
          <a:lstStyle/>
          <a:p>
            <a:r>
              <a:rPr lang="en-US" sz="2400" b="1" dirty="0">
                <a:solidFill>
                  <a:schemeClr val="bg1"/>
                </a:solidFill>
                <a:latin typeface="Times New Roman" panose="02020603050405020304" pitchFamily="18" charset="0"/>
              </a:rPr>
              <a:t>Median Payer Specific Negotiated Charge by MS-DRG </a:t>
            </a:r>
          </a:p>
        </p:txBody>
      </p:sp>
    </p:spTree>
    <p:extLst>
      <p:ext uri="{BB962C8B-B14F-4D97-AF65-F5344CB8AC3E}">
        <p14:creationId xmlns:p14="http://schemas.microsoft.com/office/powerpoint/2010/main" val="2926211880"/>
      </p:ext>
    </p:extLst>
  </p:cSld>
  <p:clrMapOvr>
    <a:masterClrMapping/>
  </p:clrMapOvr>
  <p:transition spd="med">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DA319-4E2B-4473-A6DE-46F5780C4B16}"/>
              </a:ext>
            </a:extLst>
          </p:cNvPr>
          <p:cNvSpPr>
            <a:spLocks noGrp="1"/>
          </p:cNvSpPr>
          <p:nvPr>
            <p:ph type="title"/>
          </p:nvPr>
        </p:nvSpPr>
        <p:spPr>
          <a:xfrm>
            <a:off x="665092" y="365107"/>
            <a:ext cx="8460801" cy="827680"/>
          </a:xfrm>
        </p:spPr>
        <p:txBody>
          <a:bodyPr/>
          <a:lstStyle/>
          <a:p>
            <a:r>
              <a:rPr lang="en-US" b="1" dirty="0">
                <a:solidFill>
                  <a:schemeClr val="tx2"/>
                </a:solidFill>
              </a:rPr>
              <a:t>2022 – CMS Bad Debt Reporting Updates</a:t>
            </a:r>
          </a:p>
        </p:txBody>
      </p:sp>
      <p:pic>
        <p:nvPicPr>
          <p:cNvPr id="36" name="Picture 35">
            <a:extLst>
              <a:ext uri="{FF2B5EF4-FFF2-40B4-BE49-F238E27FC236}">
                <a16:creationId xmlns:a16="http://schemas.microsoft.com/office/drawing/2014/main" id="{00C045B0-8F2F-4C66-B1A4-8655F1E079C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985819" y="333941"/>
            <a:ext cx="8228061" cy="62333"/>
          </a:xfrm>
          <a:prstGeom prst="rect">
            <a:avLst/>
          </a:prstGeom>
        </p:spPr>
      </p:pic>
      <p:sp>
        <p:nvSpPr>
          <p:cNvPr id="20" name="TextBox 19">
            <a:extLst>
              <a:ext uri="{FF2B5EF4-FFF2-40B4-BE49-F238E27FC236}">
                <a16:creationId xmlns:a16="http://schemas.microsoft.com/office/drawing/2014/main" id="{F0321718-B1D6-40C0-BD96-4528895EC983}"/>
              </a:ext>
            </a:extLst>
          </p:cNvPr>
          <p:cNvSpPr txBox="1"/>
          <p:nvPr/>
        </p:nvSpPr>
        <p:spPr>
          <a:xfrm>
            <a:off x="665092" y="2319307"/>
            <a:ext cx="10861816" cy="2769989"/>
          </a:xfrm>
          <a:prstGeom prst="rect">
            <a:avLst/>
          </a:prstGeom>
          <a:noFill/>
        </p:spPr>
        <p:txBody>
          <a:bodyPr wrap="square" rtlCol="0">
            <a:spAutoFit/>
          </a:bodyPr>
          <a:lstStyle/>
          <a:p>
            <a:pPr marL="285750" indent="-285750">
              <a:buFont typeface="Arial" panose="020B0604020202020204" pitchFamily="34" charset="0"/>
              <a:buChar char="•"/>
            </a:pPr>
            <a:r>
              <a:rPr lang="en-US" sz="2400" b="1" dirty="0">
                <a:solidFill>
                  <a:schemeClr val="accent6"/>
                </a:solidFill>
                <a:latin typeface="Times New Roman" panose="02020603050405020304" pitchFamily="18" charset="0"/>
              </a:rPr>
              <a:t>Adopted for cost reporting periods ending on or after January 1, 2021, effective for FY 2024.</a:t>
            </a:r>
          </a:p>
          <a:p>
            <a:endParaRPr lang="en-US" sz="1000" b="1" dirty="0">
              <a:solidFill>
                <a:schemeClr val="accent6"/>
              </a:solidFill>
              <a:latin typeface="Times New Roman" panose="02020603050405020304" pitchFamily="18" charset="0"/>
            </a:endParaRPr>
          </a:p>
          <a:p>
            <a:pPr marL="285750" indent="-285750">
              <a:buFont typeface="Arial" panose="020B0604020202020204" pitchFamily="34" charset="0"/>
              <a:buChar char="•"/>
            </a:pPr>
            <a:r>
              <a:rPr lang="en-US" sz="2400" b="1" dirty="0">
                <a:solidFill>
                  <a:schemeClr val="accent6"/>
                </a:solidFill>
                <a:latin typeface="Times New Roman" panose="02020603050405020304" pitchFamily="18" charset="0"/>
              </a:rPr>
              <a:t>Repealed</a:t>
            </a:r>
            <a:r>
              <a:rPr lang="en-US" sz="2400" dirty="0">
                <a:latin typeface="Times New Roman" panose="02020603050405020304" pitchFamily="18" charset="0"/>
              </a:rPr>
              <a:t> in 2022 IPPS Final Rule.</a:t>
            </a:r>
          </a:p>
          <a:p>
            <a:endParaRPr lang="en-US" sz="1000" dirty="0">
              <a:latin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rPr>
              <a:t>CMS will </a:t>
            </a:r>
            <a:r>
              <a:rPr lang="en-US" sz="2400" b="1" dirty="0">
                <a:solidFill>
                  <a:schemeClr val="accent6"/>
                </a:solidFill>
                <a:latin typeface="Times New Roman" panose="02020603050405020304" pitchFamily="18" charset="0"/>
              </a:rPr>
              <a:t>continue using the existing cost-based MS-RG relative weight methodology to set Medicare payment rates </a:t>
            </a:r>
            <a:r>
              <a:rPr lang="en-US" sz="2400" dirty="0">
                <a:latin typeface="Times New Roman" panose="02020603050405020304" pitchFamily="18" charset="0"/>
              </a:rPr>
              <a:t>for inpatient stays for FY 2024 and subsequent fiscal years. </a:t>
            </a:r>
          </a:p>
          <a:p>
            <a:endParaRPr lang="en-US" sz="1000" dirty="0">
              <a:latin typeface="Times New Roman" panose="02020603050405020304" pitchFamily="18" charset="0"/>
            </a:endParaRPr>
          </a:p>
        </p:txBody>
      </p:sp>
      <p:sp>
        <p:nvSpPr>
          <p:cNvPr id="7" name="Rectangle 6">
            <a:extLst>
              <a:ext uri="{FF2B5EF4-FFF2-40B4-BE49-F238E27FC236}">
                <a16:creationId xmlns:a16="http://schemas.microsoft.com/office/drawing/2014/main" id="{C1270349-8922-4053-A516-927BEA1A3E58}"/>
              </a:ext>
            </a:extLst>
          </p:cNvPr>
          <p:cNvSpPr/>
          <p:nvPr/>
        </p:nvSpPr>
        <p:spPr>
          <a:xfrm>
            <a:off x="689378" y="1201360"/>
            <a:ext cx="10953284" cy="850348"/>
          </a:xfrm>
          <a:prstGeom prst="rect">
            <a:avLst/>
          </a:prstGeom>
          <a:gradFill>
            <a:gsLst>
              <a:gs pos="0">
                <a:srgbClr val="0F3B57"/>
              </a:gs>
              <a:gs pos="100000">
                <a:srgbClr val="086B6E"/>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200" dirty="0">
              <a:latin typeface="Times New Roman" panose="02020603050405020304" pitchFamily="18" charset="0"/>
            </a:endParaRPr>
          </a:p>
        </p:txBody>
      </p:sp>
      <p:sp>
        <p:nvSpPr>
          <p:cNvPr id="4" name="Rectangle 3">
            <a:extLst>
              <a:ext uri="{FF2B5EF4-FFF2-40B4-BE49-F238E27FC236}">
                <a16:creationId xmlns:a16="http://schemas.microsoft.com/office/drawing/2014/main" id="{7C9DFF8B-9651-45B2-A6AC-8CB64A1DD045}"/>
              </a:ext>
            </a:extLst>
          </p:cNvPr>
          <p:cNvSpPr/>
          <p:nvPr/>
        </p:nvSpPr>
        <p:spPr>
          <a:xfrm>
            <a:off x="805132" y="1395701"/>
            <a:ext cx="10721776" cy="461665"/>
          </a:xfrm>
          <a:prstGeom prst="rect">
            <a:avLst/>
          </a:prstGeom>
        </p:spPr>
        <p:txBody>
          <a:bodyPr wrap="square">
            <a:spAutoFit/>
          </a:bodyPr>
          <a:lstStyle/>
          <a:p>
            <a:r>
              <a:rPr lang="en-US" sz="2400" b="1" dirty="0">
                <a:solidFill>
                  <a:schemeClr val="bg1"/>
                </a:solidFill>
                <a:latin typeface="Times New Roman" panose="02020603050405020304" pitchFamily="18" charset="0"/>
              </a:rPr>
              <a:t>Market-based MS-DRG Relative Weight Methodology   </a:t>
            </a:r>
          </a:p>
        </p:txBody>
      </p:sp>
    </p:spTree>
    <p:extLst>
      <p:ext uri="{BB962C8B-B14F-4D97-AF65-F5344CB8AC3E}">
        <p14:creationId xmlns:p14="http://schemas.microsoft.com/office/powerpoint/2010/main" val="952755207"/>
      </p:ext>
    </p:extLst>
  </p:cSld>
  <p:clrMapOvr>
    <a:masterClrMapping/>
  </p:clrMapOvr>
  <p:transition spd="med">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DA319-4E2B-4473-A6DE-46F5780C4B16}"/>
              </a:ext>
            </a:extLst>
          </p:cNvPr>
          <p:cNvSpPr>
            <a:spLocks noGrp="1"/>
          </p:cNvSpPr>
          <p:nvPr>
            <p:ph type="title"/>
          </p:nvPr>
        </p:nvSpPr>
        <p:spPr>
          <a:xfrm>
            <a:off x="665092" y="365107"/>
            <a:ext cx="8460801" cy="827680"/>
          </a:xfrm>
        </p:spPr>
        <p:txBody>
          <a:bodyPr/>
          <a:lstStyle/>
          <a:p>
            <a:r>
              <a:rPr lang="en-US" b="1" dirty="0">
                <a:solidFill>
                  <a:schemeClr val="tx2"/>
                </a:solidFill>
              </a:rPr>
              <a:t>2022 – CMS Bad Debt Reporting Updates</a:t>
            </a:r>
          </a:p>
        </p:txBody>
      </p:sp>
      <p:pic>
        <p:nvPicPr>
          <p:cNvPr id="36" name="Picture 35">
            <a:extLst>
              <a:ext uri="{FF2B5EF4-FFF2-40B4-BE49-F238E27FC236}">
                <a16:creationId xmlns:a16="http://schemas.microsoft.com/office/drawing/2014/main" id="{00C045B0-8F2F-4C66-B1A4-8655F1E079C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985819" y="333941"/>
            <a:ext cx="8228061" cy="62333"/>
          </a:xfrm>
          <a:prstGeom prst="rect">
            <a:avLst/>
          </a:prstGeom>
        </p:spPr>
      </p:pic>
      <p:sp>
        <p:nvSpPr>
          <p:cNvPr id="20" name="TextBox 19">
            <a:extLst>
              <a:ext uri="{FF2B5EF4-FFF2-40B4-BE49-F238E27FC236}">
                <a16:creationId xmlns:a16="http://schemas.microsoft.com/office/drawing/2014/main" id="{F0321718-B1D6-40C0-BD96-4528895EC983}"/>
              </a:ext>
            </a:extLst>
          </p:cNvPr>
          <p:cNvSpPr txBox="1"/>
          <p:nvPr/>
        </p:nvSpPr>
        <p:spPr>
          <a:xfrm>
            <a:off x="665093" y="2277266"/>
            <a:ext cx="10433832" cy="4185761"/>
          </a:xfrm>
          <a:prstGeom prst="rect">
            <a:avLst/>
          </a:prstGeom>
          <a:noFill/>
        </p:spPr>
        <p:txBody>
          <a:bodyPr wrap="square" rtlCol="0">
            <a:spAutoFit/>
          </a:bodyPr>
          <a:lstStyle/>
          <a:p>
            <a:pPr marL="285750" indent="-285750">
              <a:buFont typeface="Arial" panose="020B0604020202020204" pitchFamily="34" charset="0"/>
              <a:buChar char="•"/>
            </a:pPr>
            <a:r>
              <a:rPr lang="en-US" sz="2400" dirty="0">
                <a:latin typeface="Times New Roman" panose="02020603050405020304" pitchFamily="18" charset="0"/>
              </a:rPr>
              <a:t>Total DSH payments for FFY 2022 are $13.985 Billion</a:t>
            </a:r>
          </a:p>
          <a:p>
            <a:endParaRPr lang="en-US" sz="1000" dirty="0">
              <a:latin typeface="Times New Roman" panose="02020603050405020304" pitchFamily="18" charset="0"/>
            </a:endParaRPr>
          </a:p>
          <a:p>
            <a:pPr marL="285750" indent="-285750">
              <a:buFont typeface="Arial" panose="020B0604020202020204" pitchFamily="34" charset="0"/>
              <a:buChar char="•"/>
            </a:pPr>
            <a:r>
              <a:rPr lang="en-US" sz="2400" b="1" dirty="0">
                <a:solidFill>
                  <a:schemeClr val="accent6"/>
                </a:solidFill>
                <a:latin typeface="Times New Roman" panose="02020603050405020304" pitchFamily="18" charset="0"/>
              </a:rPr>
              <a:t>Factor 1</a:t>
            </a:r>
            <a:r>
              <a:rPr lang="en-US" sz="2400" dirty="0">
                <a:latin typeface="Times New Roman" panose="02020603050405020304" pitchFamily="18" charset="0"/>
              </a:rPr>
              <a:t> (Total DSH payments for FFY 2022 less 25% for empirical DSH) for FY 2022 is </a:t>
            </a:r>
            <a:r>
              <a:rPr lang="en-US" sz="2400" b="1" dirty="0">
                <a:solidFill>
                  <a:schemeClr val="accent6"/>
                </a:solidFill>
                <a:latin typeface="Times New Roman" panose="02020603050405020304" pitchFamily="18" charset="0"/>
              </a:rPr>
              <a:t>$10.489 Billion.</a:t>
            </a:r>
          </a:p>
          <a:p>
            <a:endParaRPr lang="en-US" sz="1000" b="1" dirty="0">
              <a:solidFill>
                <a:schemeClr val="accent6"/>
              </a:solidFill>
              <a:latin typeface="Times New Roman" panose="02020603050405020304" pitchFamily="18" charset="0"/>
            </a:endParaRPr>
          </a:p>
          <a:p>
            <a:pPr marL="285750" indent="-285750">
              <a:buFont typeface="Arial" panose="020B0604020202020204" pitchFamily="34" charset="0"/>
              <a:buChar char="•"/>
            </a:pPr>
            <a:r>
              <a:rPr lang="en-US" sz="2400" b="1" dirty="0">
                <a:solidFill>
                  <a:schemeClr val="accent6"/>
                </a:solidFill>
                <a:latin typeface="Times New Roman" panose="02020603050405020304" pitchFamily="18" charset="0"/>
              </a:rPr>
              <a:t>Factor 2</a:t>
            </a:r>
            <a:r>
              <a:rPr lang="en-US" sz="2400" dirty="0">
                <a:solidFill>
                  <a:schemeClr val="accent6"/>
                </a:solidFill>
                <a:latin typeface="Times New Roman" panose="02020603050405020304" pitchFamily="18" charset="0"/>
              </a:rPr>
              <a:t> </a:t>
            </a:r>
            <a:r>
              <a:rPr lang="en-US" sz="2400" dirty="0">
                <a:latin typeface="Times New Roman" panose="02020603050405020304" pitchFamily="18" charset="0"/>
              </a:rPr>
              <a:t>(the uninsured estimate) is set at </a:t>
            </a:r>
            <a:r>
              <a:rPr lang="en-US" sz="2400" b="1" dirty="0">
                <a:solidFill>
                  <a:schemeClr val="accent6"/>
                </a:solidFill>
                <a:latin typeface="Times New Roman" panose="02020603050405020304" pitchFamily="18" charset="0"/>
              </a:rPr>
              <a:t>68.57%</a:t>
            </a:r>
            <a:r>
              <a:rPr lang="en-US" sz="2400" b="1" dirty="0">
                <a:latin typeface="Times New Roman" panose="02020603050405020304" pitchFamily="18" charset="0"/>
              </a:rPr>
              <a:t>,</a:t>
            </a:r>
            <a:r>
              <a:rPr lang="en-US" sz="2400" dirty="0">
                <a:latin typeface="Times New Roman" panose="02020603050405020304" pitchFamily="18" charset="0"/>
              </a:rPr>
              <a:t> resulting in a total Uncompensated Care Pool (UCP) budget of </a:t>
            </a:r>
            <a:r>
              <a:rPr lang="en-US" sz="2400" b="1" dirty="0">
                <a:solidFill>
                  <a:schemeClr val="accent6"/>
                </a:solidFill>
                <a:latin typeface="Times New Roman" panose="02020603050405020304" pitchFamily="18" charset="0"/>
              </a:rPr>
              <a:t>$7.192 Billion</a:t>
            </a:r>
            <a:r>
              <a:rPr lang="en-US" sz="2400" dirty="0">
                <a:latin typeface="Times New Roman" panose="02020603050405020304" pitchFamily="18" charset="0"/>
              </a:rPr>
              <a:t>, a decrease of approximately $1.1 Billion from the FFY 2021 Factor 2.</a:t>
            </a:r>
          </a:p>
          <a:p>
            <a:endParaRPr lang="en-US" sz="1000" dirty="0">
              <a:latin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rPr>
              <a:t>For FFY 2022, </a:t>
            </a:r>
            <a:r>
              <a:rPr lang="en-US" sz="2400" b="1" dirty="0">
                <a:solidFill>
                  <a:schemeClr val="accent6"/>
                </a:solidFill>
                <a:latin typeface="Times New Roman" panose="02020603050405020304" pitchFamily="18" charset="0"/>
              </a:rPr>
              <a:t>Factor 3</a:t>
            </a:r>
            <a:r>
              <a:rPr lang="en-US" sz="2400" dirty="0">
                <a:solidFill>
                  <a:schemeClr val="accent6"/>
                </a:solidFill>
                <a:latin typeface="Times New Roman" panose="02020603050405020304" pitchFamily="18" charset="0"/>
              </a:rPr>
              <a:t> </a:t>
            </a:r>
            <a:r>
              <a:rPr lang="en-US" sz="2400" dirty="0">
                <a:latin typeface="Times New Roman" panose="02020603050405020304" pitchFamily="18" charset="0"/>
              </a:rPr>
              <a:t>(the Hospital portion) is calculated using Line 30 of Worksheet S-10 from 2018 cost report.</a:t>
            </a:r>
          </a:p>
          <a:p>
            <a:endParaRPr lang="en-US" sz="1000" dirty="0">
              <a:latin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rPr>
              <a:t>The Table 18 UCP files can be located at: </a:t>
            </a:r>
            <a:r>
              <a:rPr lang="en-US" b="1" i="1" dirty="0">
                <a:latin typeface="Times New Roman" panose="02020603050405020304" pitchFamily="18" charset="0"/>
              </a:rPr>
              <a:t>FFY 2022 IPPS Final Rule Home Page | CMS</a:t>
            </a:r>
          </a:p>
          <a:p>
            <a:endParaRPr lang="en-US" sz="1000" dirty="0">
              <a:latin typeface="Times New Roman" panose="02020603050405020304" pitchFamily="18" charset="0"/>
            </a:endParaRPr>
          </a:p>
        </p:txBody>
      </p:sp>
      <p:sp>
        <p:nvSpPr>
          <p:cNvPr id="7" name="Rectangle 6">
            <a:extLst>
              <a:ext uri="{FF2B5EF4-FFF2-40B4-BE49-F238E27FC236}">
                <a16:creationId xmlns:a16="http://schemas.microsoft.com/office/drawing/2014/main" id="{C1270349-8922-4053-A516-927BEA1A3E58}"/>
              </a:ext>
            </a:extLst>
          </p:cNvPr>
          <p:cNvSpPr/>
          <p:nvPr/>
        </p:nvSpPr>
        <p:spPr>
          <a:xfrm>
            <a:off x="689378" y="1201360"/>
            <a:ext cx="10953284" cy="850348"/>
          </a:xfrm>
          <a:prstGeom prst="rect">
            <a:avLst/>
          </a:prstGeom>
          <a:gradFill>
            <a:gsLst>
              <a:gs pos="0">
                <a:srgbClr val="0F3B57"/>
              </a:gs>
              <a:gs pos="100000">
                <a:srgbClr val="086B6E"/>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200" dirty="0">
              <a:latin typeface="Times New Roman" panose="02020603050405020304" pitchFamily="18" charset="0"/>
            </a:endParaRPr>
          </a:p>
        </p:txBody>
      </p:sp>
      <p:sp>
        <p:nvSpPr>
          <p:cNvPr id="4" name="Rectangle 3">
            <a:extLst>
              <a:ext uri="{FF2B5EF4-FFF2-40B4-BE49-F238E27FC236}">
                <a16:creationId xmlns:a16="http://schemas.microsoft.com/office/drawing/2014/main" id="{7C9DFF8B-9651-45B2-A6AC-8CB64A1DD045}"/>
              </a:ext>
            </a:extLst>
          </p:cNvPr>
          <p:cNvSpPr/>
          <p:nvPr/>
        </p:nvSpPr>
        <p:spPr>
          <a:xfrm>
            <a:off x="805132" y="1426918"/>
            <a:ext cx="10721776" cy="461665"/>
          </a:xfrm>
          <a:prstGeom prst="rect">
            <a:avLst/>
          </a:prstGeom>
        </p:spPr>
        <p:txBody>
          <a:bodyPr wrap="square">
            <a:spAutoFit/>
          </a:bodyPr>
          <a:lstStyle/>
          <a:p>
            <a:r>
              <a:rPr lang="en-US" sz="2400" b="1" dirty="0">
                <a:solidFill>
                  <a:schemeClr val="bg1"/>
                </a:solidFill>
                <a:latin typeface="Times New Roman" panose="02020603050405020304" pitchFamily="18" charset="0"/>
              </a:rPr>
              <a:t>Changes in Uncompensated Care  </a:t>
            </a:r>
          </a:p>
        </p:txBody>
      </p:sp>
    </p:spTree>
    <p:extLst>
      <p:ext uri="{BB962C8B-B14F-4D97-AF65-F5344CB8AC3E}">
        <p14:creationId xmlns:p14="http://schemas.microsoft.com/office/powerpoint/2010/main" val="2904471453"/>
      </p:ext>
    </p:extLst>
  </p:cSld>
  <p:clrMapOvr>
    <a:masterClrMapping/>
  </p:clrMapOvr>
  <p:transition spd="med">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DA319-4E2B-4473-A6DE-46F5780C4B16}"/>
              </a:ext>
            </a:extLst>
          </p:cNvPr>
          <p:cNvSpPr>
            <a:spLocks noGrp="1"/>
          </p:cNvSpPr>
          <p:nvPr>
            <p:ph type="title"/>
          </p:nvPr>
        </p:nvSpPr>
        <p:spPr>
          <a:xfrm>
            <a:off x="665092" y="365107"/>
            <a:ext cx="8460801" cy="827680"/>
          </a:xfrm>
        </p:spPr>
        <p:txBody>
          <a:bodyPr/>
          <a:lstStyle/>
          <a:p>
            <a:r>
              <a:rPr lang="en-US" b="1" dirty="0">
                <a:solidFill>
                  <a:schemeClr val="tx2"/>
                </a:solidFill>
              </a:rPr>
              <a:t>2022 – CMS Bad Debt Reporting Updates</a:t>
            </a:r>
          </a:p>
        </p:txBody>
      </p:sp>
      <p:pic>
        <p:nvPicPr>
          <p:cNvPr id="36" name="Picture 35">
            <a:extLst>
              <a:ext uri="{FF2B5EF4-FFF2-40B4-BE49-F238E27FC236}">
                <a16:creationId xmlns:a16="http://schemas.microsoft.com/office/drawing/2014/main" id="{00C045B0-8F2F-4C66-B1A4-8655F1E079C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985819" y="333941"/>
            <a:ext cx="8228061" cy="62333"/>
          </a:xfrm>
          <a:prstGeom prst="rect">
            <a:avLst/>
          </a:prstGeom>
        </p:spPr>
      </p:pic>
      <p:sp>
        <p:nvSpPr>
          <p:cNvPr id="20" name="TextBox 19">
            <a:extLst>
              <a:ext uri="{FF2B5EF4-FFF2-40B4-BE49-F238E27FC236}">
                <a16:creationId xmlns:a16="http://schemas.microsoft.com/office/drawing/2014/main" id="{F0321718-B1D6-40C0-BD96-4528895EC983}"/>
              </a:ext>
            </a:extLst>
          </p:cNvPr>
          <p:cNvSpPr txBox="1"/>
          <p:nvPr/>
        </p:nvSpPr>
        <p:spPr>
          <a:xfrm>
            <a:off x="517947" y="2030521"/>
            <a:ext cx="11008961" cy="4308872"/>
          </a:xfrm>
          <a:prstGeom prst="rect">
            <a:avLst/>
          </a:prstGeom>
          <a:noFill/>
        </p:spPr>
        <p:txBody>
          <a:bodyPr wrap="square" rtlCol="0">
            <a:spAutoFit/>
          </a:bodyPr>
          <a:lstStyle/>
          <a:p>
            <a:pPr marL="285750" indent="-285750">
              <a:buFont typeface="Arial" panose="020B0604020202020204" pitchFamily="34" charset="0"/>
              <a:buChar char="•"/>
            </a:pPr>
            <a:r>
              <a:rPr lang="en-US" sz="2400" dirty="0">
                <a:latin typeface="Times New Roman" panose="02020603050405020304" pitchFamily="18" charset="0"/>
              </a:rPr>
              <a:t>Under the proposed rule, patient days of individuals receiving benefits under a Section 1115 Waiver program </a:t>
            </a:r>
            <a:r>
              <a:rPr lang="en-US" sz="2400" b="1" dirty="0">
                <a:solidFill>
                  <a:schemeClr val="accent6"/>
                </a:solidFill>
                <a:latin typeface="Times New Roman" panose="02020603050405020304" pitchFamily="18" charset="0"/>
              </a:rPr>
              <a:t>would be counted in the numerator of the Medicaid fraction only if the patient directly receives inpatient hospital insurance coverage on that day </a:t>
            </a:r>
            <a:r>
              <a:rPr lang="en-US" sz="2400" dirty="0">
                <a:latin typeface="Times New Roman" panose="02020603050405020304" pitchFamily="18" charset="0"/>
              </a:rPr>
              <a:t>under a Waiver authorized under Section 1115(a)(2) of the Social Security Act.</a:t>
            </a:r>
          </a:p>
          <a:p>
            <a:endParaRPr lang="en-US" sz="1000" dirty="0">
              <a:latin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rPr>
              <a:t>The change is </a:t>
            </a:r>
            <a:r>
              <a:rPr lang="en-US" sz="2400" b="1" dirty="0">
                <a:solidFill>
                  <a:schemeClr val="accent6"/>
                </a:solidFill>
                <a:latin typeface="Times New Roman" panose="02020603050405020304" pitchFamily="18" charset="0"/>
              </a:rPr>
              <a:t>contrary to recent court cases </a:t>
            </a:r>
            <a:r>
              <a:rPr lang="en-US" sz="2400" dirty="0">
                <a:latin typeface="Times New Roman" panose="02020603050405020304" pitchFamily="18" charset="0"/>
              </a:rPr>
              <a:t>that have ruled that based on the current regulations, CMS is required to count patient days as follows:</a:t>
            </a:r>
          </a:p>
          <a:p>
            <a:pPr marL="742950" lvl="1" indent="-285750">
              <a:buFont typeface="Arial" panose="020B0604020202020204" pitchFamily="34" charset="0"/>
              <a:buChar char="•"/>
            </a:pPr>
            <a:r>
              <a:rPr lang="en-US" sz="2400" dirty="0">
                <a:latin typeface="Times New Roman" panose="02020603050405020304" pitchFamily="18" charset="0"/>
              </a:rPr>
              <a:t>Days where the provider received payment from an uncompensated care pool authorized by a Section 1115 demonstration, and</a:t>
            </a:r>
          </a:p>
          <a:p>
            <a:pPr marL="742950" lvl="1" indent="-285750">
              <a:buFont typeface="Arial" panose="020B0604020202020204" pitchFamily="34" charset="0"/>
              <a:buChar char="•"/>
            </a:pPr>
            <a:r>
              <a:rPr lang="en-US" sz="2400" dirty="0">
                <a:latin typeface="Times New Roman" panose="02020603050405020304" pitchFamily="18" charset="0"/>
              </a:rPr>
              <a:t>Days of patients who receive premium assistance under a Section 1115 demonstration program in the numerator of the Medicaid fraction.</a:t>
            </a:r>
          </a:p>
        </p:txBody>
      </p:sp>
      <p:sp>
        <p:nvSpPr>
          <p:cNvPr id="7" name="Rectangle 6">
            <a:extLst>
              <a:ext uri="{FF2B5EF4-FFF2-40B4-BE49-F238E27FC236}">
                <a16:creationId xmlns:a16="http://schemas.microsoft.com/office/drawing/2014/main" id="{C1270349-8922-4053-A516-927BEA1A3E58}"/>
              </a:ext>
            </a:extLst>
          </p:cNvPr>
          <p:cNvSpPr/>
          <p:nvPr/>
        </p:nvSpPr>
        <p:spPr>
          <a:xfrm>
            <a:off x="689378" y="1136039"/>
            <a:ext cx="10953284" cy="752544"/>
          </a:xfrm>
          <a:prstGeom prst="rect">
            <a:avLst/>
          </a:prstGeom>
          <a:gradFill>
            <a:gsLst>
              <a:gs pos="0">
                <a:srgbClr val="0F3B57"/>
              </a:gs>
              <a:gs pos="100000">
                <a:srgbClr val="086B6E"/>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200" dirty="0">
              <a:latin typeface="Times New Roman" panose="02020603050405020304" pitchFamily="18" charset="0"/>
            </a:endParaRPr>
          </a:p>
        </p:txBody>
      </p:sp>
      <p:sp>
        <p:nvSpPr>
          <p:cNvPr id="4" name="Rectangle 3">
            <a:extLst>
              <a:ext uri="{FF2B5EF4-FFF2-40B4-BE49-F238E27FC236}">
                <a16:creationId xmlns:a16="http://schemas.microsoft.com/office/drawing/2014/main" id="{7C9DFF8B-9651-45B2-A6AC-8CB64A1DD045}"/>
              </a:ext>
            </a:extLst>
          </p:cNvPr>
          <p:cNvSpPr/>
          <p:nvPr/>
        </p:nvSpPr>
        <p:spPr>
          <a:xfrm>
            <a:off x="805132" y="1302252"/>
            <a:ext cx="10721776" cy="461665"/>
          </a:xfrm>
          <a:prstGeom prst="rect">
            <a:avLst/>
          </a:prstGeom>
        </p:spPr>
        <p:txBody>
          <a:bodyPr wrap="square">
            <a:spAutoFit/>
          </a:bodyPr>
          <a:lstStyle/>
          <a:p>
            <a:r>
              <a:rPr lang="en-US" sz="2400" b="1" dirty="0">
                <a:solidFill>
                  <a:schemeClr val="bg1"/>
                </a:solidFill>
                <a:latin typeface="Times New Roman" panose="02020603050405020304" pitchFamily="18" charset="0"/>
              </a:rPr>
              <a:t>Changes in DSH  </a:t>
            </a:r>
          </a:p>
        </p:txBody>
      </p:sp>
    </p:spTree>
    <p:extLst>
      <p:ext uri="{BB962C8B-B14F-4D97-AF65-F5344CB8AC3E}">
        <p14:creationId xmlns:p14="http://schemas.microsoft.com/office/powerpoint/2010/main" val="1759151386"/>
      </p:ext>
    </p:extLst>
  </p:cSld>
  <p:clrMapOvr>
    <a:masterClrMapping/>
  </p:clrMapOvr>
  <p:transition spd="med">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DA319-4E2B-4473-A6DE-46F5780C4B16}"/>
              </a:ext>
            </a:extLst>
          </p:cNvPr>
          <p:cNvSpPr>
            <a:spLocks noGrp="1"/>
          </p:cNvSpPr>
          <p:nvPr>
            <p:ph type="title"/>
          </p:nvPr>
        </p:nvSpPr>
        <p:spPr>
          <a:xfrm>
            <a:off x="665092" y="365107"/>
            <a:ext cx="8460801" cy="827680"/>
          </a:xfrm>
        </p:spPr>
        <p:txBody>
          <a:bodyPr/>
          <a:lstStyle/>
          <a:p>
            <a:r>
              <a:rPr lang="en-US" b="1" dirty="0">
                <a:solidFill>
                  <a:schemeClr val="tx2"/>
                </a:solidFill>
              </a:rPr>
              <a:t>2022 – CMS Bad Debt Reporting Updates</a:t>
            </a:r>
          </a:p>
        </p:txBody>
      </p:sp>
      <p:pic>
        <p:nvPicPr>
          <p:cNvPr id="36" name="Picture 35">
            <a:extLst>
              <a:ext uri="{FF2B5EF4-FFF2-40B4-BE49-F238E27FC236}">
                <a16:creationId xmlns:a16="http://schemas.microsoft.com/office/drawing/2014/main" id="{00C045B0-8F2F-4C66-B1A4-8655F1E079C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985819" y="333941"/>
            <a:ext cx="8228061" cy="62333"/>
          </a:xfrm>
          <a:prstGeom prst="rect">
            <a:avLst/>
          </a:prstGeom>
        </p:spPr>
      </p:pic>
      <p:sp>
        <p:nvSpPr>
          <p:cNvPr id="20" name="TextBox 19">
            <a:extLst>
              <a:ext uri="{FF2B5EF4-FFF2-40B4-BE49-F238E27FC236}">
                <a16:creationId xmlns:a16="http://schemas.microsoft.com/office/drawing/2014/main" id="{F0321718-B1D6-40C0-BD96-4528895EC983}"/>
              </a:ext>
            </a:extLst>
          </p:cNvPr>
          <p:cNvSpPr txBox="1"/>
          <p:nvPr/>
        </p:nvSpPr>
        <p:spPr>
          <a:xfrm>
            <a:off x="591519" y="2314300"/>
            <a:ext cx="10935389" cy="1877437"/>
          </a:xfrm>
          <a:prstGeom prst="rect">
            <a:avLst/>
          </a:prstGeom>
          <a:noFill/>
        </p:spPr>
        <p:txBody>
          <a:bodyPr wrap="square" rtlCol="0">
            <a:spAutoFit/>
          </a:bodyPr>
          <a:lstStyle/>
          <a:p>
            <a:pPr marL="285750" indent="-285750">
              <a:buFont typeface="Arial" panose="020B0604020202020204" pitchFamily="34" charset="0"/>
              <a:buChar char="•"/>
            </a:pPr>
            <a:r>
              <a:rPr lang="en-US" sz="2400" dirty="0">
                <a:latin typeface="Times New Roman" panose="02020603050405020304" pitchFamily="18" charset="0"/>
              </a:rPr>
              <a:t>The proposed regulatory change is </a:t>
            </a:r>
            <a:r>
              <a:rPr lang="en-US" sz="2400" b="1" dirty="0">
                <a:solidFill>
                  <a:schemeClr val="accent6"/>
                </a:solidFill>
                <a:latin typeface="Times New Roman" panose="02020603050405020304" pitchFamily="18" charset="0"/>
              </a:rPr>
              <a:t>expected to reduce the Medicaid fraction and as such, DSH reimbursement for providers.</a:t>
            </a:r>
          </a:p>
          <a:p>
            <a:endParaRPr lang="en-US" sz="1000" b="1" dirty="0">
              <a:solidFill>
                <a:schemeClr val="accent6"/>
              </a:solidFill>
              <a:latin typeface="Times New Roman" panose="02020603050405020304" pitchFamily="18" charset="0"/>
            </a:endParaRPr>
          </a:p>
          <a:p>
            <a:pPr marL="285750" indent="-285750">
              <a:buFont typeface="Arial" panose="020B0604020202020204" pitchFamily="34" charset="0"/>
              <a:buChar char="•"/>
            </a:pPr>
            <a:r>
              <a:rPr lang="en-US" sz="2400" b="1" dirty="0">
                <a:solidFill>
                  <a:schemeClr val="accent6"/>
                </a:solidFill>
                <a:latin typeface="Times New Roman" panose="02020603050405020304" pitchFamily="18" charset="0"/>
              </a:rPr>
              <a:t>Policy change not finalized for FY 2022.  </a:t>
            </a:r>
          </a:p>
          <a:p>
            <a:endParaRPr lang="en-US" sz="1000" b="1" dirty="0">
              <a:solidFill>
                <a:schemeClr val="accent6"/>
              </a:solidFill>
              <a:latin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rPr>
              <a:t>CMS stated it will revisit the issue in future rulemaking.</a:t>
            </a:r>
          </a:p>
        </p:txBody>
      </p:sp>
      <p:sp>
        <p:nvSpPr>
          <p:cNvPr id="7" name="Rectangle 6">
            <a:extLst>
              <a:ext uri="{FF2B5EF4-FFF2-40B4-BE49-F238E27FC236}">
                <a16:creationId xmlns:a16="http://schemas.microsoft.com/office/drawing/2014/main" id="{C1270349-8922-4053-A516-927BEA1A3E58}"/>
              </a:ext>
            </a:extLst>
          </p:cNvPr>
          <p:cNvSpPr/>
          <p:nvPr/>
        </p:nvSpPr>
        <p:spPr>
          <a:xfrm>
            <a:off x="689378" y="1136039"/>
            <a:ext cx="10953284" cy="752544"/>
          </a:xfrm>
          <a:prstGeom prst="rect">
            <a:avLst/>
          </a:prstGeom>
          <a:gradFill>
            <a:gsLst>
              <a:gs pos="0">
                <a:srgbClr val="0F3B57"/>
              </a:gs>
              <a:gs pos="100000">
                <a:srgbClr val="086B6E"/>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200" dirty="0">
              <a:latin typeface="Times New Roman" panose="02020603050405020304" pitchFamily="18" charset="0"/>
            </a:endParaRPr>
          </a:p>
        </p:txBody>
      </p:sp>
      <p:sp>
        <p:nvSpPr>
          <p:cNvPr id="4" name="Rectangle 3">
            <a:extLst>
              <a:ext uri="{FF2B5EF4-FFF2-40B4-BE49-F238E27FC236}">
                <a16:creationId xmlns:a16="http://schemas.microsoft.com/office/drawing/2014/main" id="{7C9DFF8B-9651-45B2-A6AC-8CB64A1DD045}"/>
              </a:ext>
            </a:extLst>
          </p:cNvPr>
          <p:cNvSpPr/>
          <p:nvPr/>
        </p:nvSpPr>
        <p:spPr>
          <a:xfrm>
            <a:off x="805132" y="1302252"/>
            <a:ext cx="10721776" cy="461665"/>
          </a:xfrm>
          <a:prstGeom prst="rect">
            <a:avLst/>
          </a:prstGeom>
        </p:spPr>
        <p:txBody>
          <a:bodyPr wrap="square">
            <a:spAutoFit/>
          </a:bodyPr>
          <a:lstStyle/>
          <a:p>
            <a:r>
              <a:rPr lang="en-US" sz="2400" b="1" dirty="0">
                <a:solidFill>
                  <a:schemeClr val="bg1"/>
                </a:solidFill>
                <a:latin typeface="Times New Roman" panose="02020603050405020304" pitchFamily="18" charset="0"/>
              </a:rPr>
              <a:t>Changes in DSH  </a:t>
            </a:r>
          </a:p>
        </p:txBody>
      </p:sp>
    </p:spTree>
    <p:extLst>
      <p:ext uri="{BB962C8B-B14F-4D97-AF65-F5344CB8AC3E}">
        <p14:creationId xmlns:p14="http://schemas.microsoft.com/office/powerpoint/2010/main" val="246373171"/>
      </p:ext>
    </p:extLst>
  </p:cSld>
  <p:clrMapOvr>
    <a:masterClrMapping/>
  </p:clrMapOvr>
  <p:transition spd="med">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DA319-4E2B-4473-A6DE-46F5780C4B16}"/>
              </a:ext>
            </a:extLst>
          </p:cNvPr>
          <p:cNvSpPr>
            <a:spLocks noGrp="1"/>
          </p:cNvSpPr>
          <p:nvPr>
            <p:ph type="title"/>
          </p:nvPr>
        </p:nvSpPr>
        <p:spPr>
          <a:xfrm>
            <a:off x="665092" y="365107"/>
            <a:ext cx="8460801" cy="827680"/>
          </a:xfrm>
        </p:spPr>
        <p:txBody>
          <a:bodyPr/>
          <a:lstStyle/>
          <a:p>
            <a:r>
              <a:rPr lang="en-US" b="1" dirty="0">
                <a:solidFill>
                  <a:schemeClr val="tx2"/>
                </a:solidFill>
              </a:rPr>
              <a:t>2022 – CMS Bad Debt Reporting Updates</a:t>
            </a:r>
          </a:p>
        </p:txBody>
      </p:sp>
      <p:pic>
        <p:nvPicPr>
          <p:cNvPr id="36" name="Picture 35">
            <a:extLst>
              <a:ext uri="{FF2B5EF4-FFF2-40B4-BE49-F238E27FC236}">
                <a16:creationId xmlns:a16="http://schemas.microsoft.com/office/drawing/2014/main" id="{00C045B0-8F2F-4C66-B1A4-8655F1E079C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985819" y="333941"/>
            <a:ext cx="8228061" cy="62333"/>
          </a:xfrm>
          <a:prstGeom prst="rect">
            <a:avLst/>
          </a:prstGeom>
        </p:spPr>
      </p:pic>
      <p:sp>
        <p:nvSpPr>
          <p:cNvPr id="20" name="TextBox 19">
            <a:extLst>
              <a:ext uri="{FF2B5EF4-FFF2-40B4-BE49-F238E27FC236}">
                <a16:creationId xmlns:a16="http://schemas.microsoft.com/office/drawing/2014/main" id="{F0321718-B1D6-40C0-BD96-4528895EC983}"/>
              </a:ext>
            </a:extLst>
          </p:cNvPr>
          <p:cNvSpPr txBox="1"/>
          <p:nvPr/>
        </p:nvSpPr>
        <p:spPr>
          <a:xfrm>
            <a:off x="735112" y="2190417"/>
            <a:ext cx="10861816" cy="4247317"/>
          </a:xfrm>
          <a:prstGeom prst="rect">
            <a:avLst/>
          </a:prstGeom>
          <a:noFill/>
        </p:spPr>
        <p:txBody>
          <a:bodyPr wrap="square" rtlCol="0">
            <a:spAutoFit/>
          </a:bodyPr>
          <a:lstStyle/>
          <a:p>
            <a:pPr marL="285750" indent="-285750">
              <a:buFont typeface="Arial" panose="020B0604020202020204" pitchFamily="34" charset="0"/>
              <a:buChar char="•"/>
            </a:pPr>
            <a:r>
              <a:rPr lang="en-US" sz="2400" b="1" dirty="0">
                <a:solidFill>
                  <a:schemeClr val="accent6"/>
                </a:solidFill>
                <a:latin typeface="Times New Roman" panose="02020603050405020304" pitchFamily="18" charset="0"/>
              </a:rPr>
              <a:t>Determining Medicare cost sharing payments for dully eligible individuals –</a:t>
            </a:r>
          </a:p>
          <a:p>
            <a:endParaRPr lang="en-US" sz="1000" b="1" dirty="0">
              <a:solidFill>
                <a:schemeClr val="accent6"/>
              </a:solidFill>
              <a:latin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rPr>
              <a:t>Through the Medicare Savings Programs and Medicaid statues, states cover the Medicare cost sharing for over 8 million dually eligible individuals. </a:t>
            </a:r>
          </a:p>
          <a:p>
            <a:endParaRPr lang="en-US" sz="1000" dirty="0">
              <a:latin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rPr>
              <a:t>However, through what is commonly referred to as “lesser-of” policies, </a:t>
            </a:r>
            <a:r>
              <a:rPr lang="en-US" sz="2400" b="1" dirty="0">
                <a:solidFill>
                  <a:schemeClr val="accent6"/>
                </a:solidFill>
                <a:latin typeface="Times New Roman" panose="02020603050405020304" pitchFamily="18" charset="0"/>
              </a:rPr>
              <a:t>states are allowed to pay less than the full Medicare cost sharing </a:t>
            </a:r>
            <a:r>
              <a:rPr lang="en-US" sz="2400" dirty="0">
                <a:latin typeface="Times New Roman" panose="02020603050405020304" pitchFamily="18" charset="0"/>
              </a:rPr>
              <a:t>or in certain circumstances, make no payment at all.  </a:t>
            </a:r>
          </a:p>
          <a:p>
            <a:pPr marL="1200150" lvl="2" indent="-285750">
              <a:buFont typeface="Arial" panose="020B0604020202020204" pitchFamily="34" charset="0"/>
              <a:buChar char="•"/>
            </a:pPr>
            <a:r>
              <a:rPr lang="en-US" sz="2400" dirty="0">
                <a:latin typeface="Times New Roman" panose="02020603050405020304" pitchFamily="18" charset="0"/>
              </a:rPr>
              <a:t>43 states currently have lesser-of policies for inpatient hospital cost sharing.</a:t>
            </a:r>
          </a:p>
          <a:p>
            <a:endParaRPr lang="en-US" sz="1000" dirty="0">
              <a:latin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rPr>
              <a:t>If states pay less than Medicare cost-sharing amounts, certain </a:t>
            </a:r>
            <a:r>
              <a:rPr lang="en-US" sz="2400" b="1" dirty="0">
                <a:solidFill>
                  <a:schemeClr val="accent6"/>
                </a:solidFill>
                <a:latin typeface="Times New Roman" panose="02020603050405020304" pitchFamily="18" charset="0"/>
              </a:rPr>
              <a:t>Medicare providers may submit these unpaid cost-sharing amounts to Medicare for payment as reimbursement for “bad debt.” </a:t>
            </a:r>
          </a:p>
        </p:txBody>
      </p:sp>
      <p:sp>
        <p:nvSpPr>
          <p:cNvPr id="7" name="Rectangle 6">
            <a:extLst>
              <a:ext uri="{FF2B5EF4-FFF2-40B4-BE49-F238E27FC236}">
                <a16:creationId xmlns:a16="http://schemas.microsoft.com/office/drawing/2014/main" id="{C1270349-8922-4053-A516-927BEA1A3E58}"/>
              </a:ext>
            </a:extLst>
          </p:cNvPr>
          <p:cNvSpPr/>
          <p:nvPr/>
        </p:nvSpPr>
        <p:spPr>
          <a:xfrm>
            <a:off x="689378" y="1201360"/>
            <a:ext cx="10953284" cy="850348"/>
          </a:xfrm>
          <a:prstGeom prst="rect">
            <a:avLst/>
          </a:prstGeom>
          <a:gradFill>
            <a:gsLst>
              <a:gs pos="0">
                <a:srgbClr val="0F3B57"/>
              </a:gs>
              <a:gs pos="100000">
                <a:srgbClr val="086B6E"/>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200" dirty="0">
              <a:latin typeface="Times New Roman" panose="02020603050405020304" pitchFamily="18" charset="0"/>
            </a:endParaRPr>
          </a:p>
        </p:txBody>
      </p:sp>
      <p:sp>
        <p:nvSpPr>
          <p:cNvPr id="4" name="Rectangle 3">
            <a:extLst>
              <a:ext uri="{FF2B5EF4-FFF2-40B4-BE49-F238E27FC236}">
                <a16:creationId xmlns:a16="http://schemas.microsoft.com/office/drawing/2014/main" id="{7C9DFF8B-9651-45B2-A6AC-8CB64A1DD045}"/>
              </a:ext>
            </a:extLst>
          </p:cNvPr>
          <p:cNvSpPr/>
          <p:nvPr/>
        </p:nvSpPr>
        <p:spPr>
          <a:xfrm>
            <a:off x="805132" y="1395701"/>
            <a:ext cx="10721776" cy="461665"/>
          </a:xfrm>
          <a:prstGeom prst="rect">
            <a:avLst/>
          </a:prstGeom>
        </p:spPr>
        <p:txBody>
          <a:bodyPr wrap="square">
            <a:spAutoFit/>
          </a:bodyPr>
          <a:lstStyle/>
          <a:p>
            <a:r>
              <a:rPr lang="en-US" sz="2400" b="1" dirty="0">
                <a:solidFill>
                  <a:schemeClr val="bg1"/>
                </a:solidFill>
                <a:latin typeface="Times New Roman" panose="02020603050405020304" pitchFamily="18" charset="0"/>
              </a:rPr>
              <a:t>Medicaid Enrollment of Medicare Providers   </a:t>
            </a:r>
          </a:p>
        </p:txBody>
      </p:sp>
    </p:spTree>
    <p:extLst>
      <p:ext uri="{BB962C8B-B14F-4D97-AF65-F5344CB8AC3E}">
        <p14:creationId xmlns:p14="http://schemas.microsoft.com/office/powerpoint/2010/main" val="3939432129"/>
      </p:ext>
    </p:extLst>
  </p:cSld>
  <p:clrMapOvr>
    <a:masterClrMapping/>
  </p:clrMapOvr>
  <p:transition spd="med">
    <p:pull/>
  </p:transition>
</p:sld>
</file>

<file path=ppt/theme/theme1.xml><?xml version="1.0" encoding="utf-8"?>
<a:theme xmlns:a="http://schemas.openxmlformats.org/drawingml/2006/main" name="Navient PPT Template Master_2.5.16">
  <a:themeElements>
    <a:clrScheme name="Custom 9">
      <a:dk1>
        <a:srgbClr val="414141"/>
      </a:dk1>
      <a:lt1>
        <a:sysClr val="window" lastClr="FFFFFF"/>
      </a:lt1>
      <a:dk2>
        <a:srgbClr val="470A68"/>
      </a:dk2>
      <a:lt2>
        <a:srgbClr val="BEBEBE"/>
      </a:lt2>
      <a:accent1>
        <a:srgbClr val="70B432"/>
      </a:accent1>
      <a:accent2>
        <a:srgbClr val="7E68A6"/>
      </a:accent2>
      <a:accent3>
        <a:srgbClr val="838383"/>
      </a:accent3>
      <a:accent4>
        <a:srgbClr val="0057B8"/>
      </a:accent4>
      <a:accent5>
        <a:srgbClr val="139DEC"/>
      </a:accent5>
      <a:accent6>
        <a:srgbClr val="007377"/>
      </a:accent6>
      <a:hlink>
        <a:srgbClr val="0057B8"/>
      </a:hlink>
      <a:folHlink>
        <a:srgbClr val="00AEE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25400">
          <a:solidFill>
            <a:schemeClr val="accent3"/>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7" id="{01CB18A7-352E-0948-A4B6-C9965F26AE7F}" vid="{8FE059A6-3538-D345-9989-38A9036C4B64}"/>
    </a:ext>
  </a:extLst>
</a:theme>
</file>

<file path=ppt/theme/theme2.xml><?xml version="1.0" encoding="utf-8"?>
<a:theme xmlns:a="http://schemas.openxmlformats.org/drawingml/2006/main" name="Navient PPT Template Master_2.5.16">
  <a:themeElements>
    <a:clrScheme name="Custom 9">
      <a:dk1>
        <a:srgbClr val="414141"/>
      </a:dk1>
      <a:lt1>
        <a:sysClr val="window" lastClr="FFFFFF"/>
      </a:lt1>
      <a:dk2>
        <a:srgbClr val="470A68"/>
      </a:dk2>
      <a:lt2>
        <a:srgbClr val="BEBEBE"/>
      </a:lt2>
      <a:accent1>
        <a:srgbClr val="70B432"/>
      </a:accent1>
      <a:accent2>
        <a:srgbClr val="7E68A6"/>
      </a:accent2>
      <a:accent3>
        <a:srgbClr val="838383"/>
      </a:accent3>
      <a:accent4>
        <a:srgbClr val="0057B8"/>
      </a:accent4>
      <a:accent5>
        <a:srgbClr val="139DEC"/>
      </a:accent5>
      <a:accent6>
        <a:srgbClr val="007377"/>
      </a:accent6>
      <a:hlink>
        <a:srgbClr val="0057B8"/>
      </a:hlink>
      <a:folHlink>
        <a:srgbClr val="00AEE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25400">
          <a:solidFill>
            <a:schemeClr val="accent3"/>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edicare Bad Debt Clarification 2020 IPPS.potx" id="{AA3E8C9E-3B48-492C-A704-77A91AAC1647}" vid="{7A8330DC-ACFF-4EBD-B9C0-8ED9BB22CDE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6CAD22E2065346B5AB78BBAFEBE8D9" ma:contentTypeVersion="13" ma:contentTypeDescription="Create a new document." ma:contentTypeScope="" ma:versionID="991c6ffb0d7b11d7e4606b1aefb2453a">
  <xsd:schema xmlns:xsd="http://www.w3.org/2001/XMLSchema" xmlns:xs="http://www.w3.org/2001/XMLSchema" xmlns:p="http://schemas.microsoft.com/office/2006/metadata/properties" xmlns:ns3="3bb8a431-dbfd-4260-99bf-0ca7bb6e25fc" xmlns:ns4="0f54c93d-53be-449e-8e9d-22165f730e6a" targetNamespace="http://schemas.microsoft.com/office/2006/metadata/properties" ma:root="true" ma:fieldsID="312d7335bfec51d9b4b38be4ff5a15d5" ns3:_="" ns4:_="">
    <xsd:import namespace="3bb8a431-dbfd-4260-99bf-0ca7bb6e25fc"/>
    <xsd:import namespace="0f54c93d-53be-449e-8e9d-22165f730e6a"/>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DateTaken"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b8a431-dbfd-4260-99bf-0ca7bb6e25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f54c93d-53be-449e-8e9d-22165f730e6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F3A7354-668B-437B-99A0-79BED77052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bb8a431-dbfd-4260-99bf-0ca7bb6e25fc"/>
    <ds:schemaRef ds:uri="0f54c93d-53be-449e-8e9d-22165f730e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2DE6E23-6C85-4CA4-A194-D602FDB5D61F}">
  <ds:schemaRefs>
    <ds:schemaRef ds:uri="http://schemas.microsoft.com/sharepoint/v3/contenttype/forms"/>
  </ds:schemaRefs>
</ds:datastoreItem>
</file>

<file path=customXml/itemProps3.xml><?xml version="1.0" encoding="utf-8"?>
<ds:datastoreItem xmlns:ds="http://schemas.openxmlformats.org/officeDocument/2006/customXml" ds:itemID="{CE5F0C55-4D72-4BDF-BE1B-6FF6B11BA1BF}">
  <ds:schemaRefs>
    <ds:schemaRef ds:uri="http://www.w3.org/XML/1998/namespace"/>
    <ds:schemaRef ds:uri="http://purl.org/dc/terms/"/>
    <ds:schemaRef ds:uri="0f54c93d-53be-449e-8e9d-22165f730e6a"/>
    <ds:schemaRef ds:uri="http://schemas.openxmlformats.org/package/2006/metadata/core-properties"/>
    <ds:schemaRef ds:uri="http://purl.org/dc/elements/1.1/"/>
    <ds:schemaRef ds:uri="3bb8a431-dbfd-4260-99bf-0ca7bb6e25fc"/>
    <ds:schemaRef ds:uri="http://purl.org/dc/dcmitype/"/>
    <ds:schemaRef ds:uri="http://schemas.microsoft.com/office/2006/documentManagement/types"/>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44987</TotalTime>
  <Words>2399</Words>
  <Application>Microsoft Office PowerPoint</Application>
  <PresentationFormat>Widescreen</PresentationFormat>
  <Paragraphs>229</Paragraphs>
  <Slides>24</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24</vt:i4>
      </vt:variant>
    </vt:vector>
  </HeadingPairs>
  <TitlesOfParts>
    <vt:vector size="32" baseType="lpstr">
      <vt:lpstr>Arial</vt:lpstr>
      <vt:lpstr>Calibri Light</vt:lpstr>
      <vt:lpstr>Egyptian Slate Pro</vt:lpstr>
      <vt:lpstr>Lucida Grande</vt:lpstr>
      <vt:lpstr>Slate Pro</vt:lpstr>
      <vt:lpstr>Times New Roman</vt:lpstr>
      <vt:lpstr>Navient PPT Template Master_2.5.16</vt:lpstr>
      <vt:lpstr>Navient PPT Template Master_2.5.16</vt:lpstr>
      <vt:lpstr>2022 Bad Debt Reporting –       2021 Clarification of Determining Bad Debt         Linda Corley, MBA, CRCR, ACPAR, CPC  SVP of Compliance and Quality Assurance       706 577-2256  lcorley@xtendhealthcare.net </vt:lpstr>
      <vt:lpstr>2022 – CMS Bad Debt Reporting Updates</vt:lpstr>
      <vt:lpstr>2022 – CMS Bad Debt Reporting Updates</vt:lpstr>
      <vt:lpstr>2022 – CMS Bad Debt Reporting Updates</vt:lpstr>
      <vt:lpstr>2022 – CMS Bad Debt Reporting Updates</vt:lpstr>
      <vt:lpstr>2022 – CMS Bad Debt Reporting Updates</vt:lpstr>
      <vt:lpstr>2022 – CMS Bad Debt Reporting Updates</vt:lpstr>
      <vt:lpstr>2022 – CMS Bad Debt Reporting Updates</vt:lpstr>
      <vt:lpstr>2022 – CMS Bad Debt Reporting Updates</vt:lpstr>
      <vt:lpstr>2022 – CMS Bad Debt Reporting Updates</vt:lpstr>
      <vt:lpstr>2022 – CMS Bad Debt Reporting Updates</vt:lpstr>
      <vt:lpstr>2022 – CMS Bad Debt Reporting Updates</vt:lpstr>
      <vt:lpstr>Bad Debt – CMS per 2021 IPPS Final Rule</vt:lpstr>
      <vt:lpstr>Bad Debt – CMS per 2021 IPPS Final Rule</vt:lpstr>
      <vt:lpstr>Bad Debt – CMS per 2021 IPPS Final Rule</vt:lpstr>
      <vt:lpstr>Bad Debt – CMS per 2021 IPPS Final Rule</vt:lpstr>
      <vt:lpstr>Bad Debt – CMS per 2021 IPPS Final Rule</vt:lpstr>
      <vt:lpstr>Bad Debt – CMS per 2021 IPPS Final Rule</vt:lpstr>
      <vt:lpstr>Bad Debt – CMS per 2021 IPPS Final Rule</vt:lpstr>
      <vt:lpstr>Bad Debt – CMS per 2021 IPPS Final Rule</vt:lpstr>
      <vt:lpstr>Bad Debt – CMS per 2021 IPPS Final Rule</vt:lpstr>
      <vt:lpstr>Bad Debt – CMS per 2021 IPPS Final Rule</vt:lpstr>
      <vt:lpstr>2022 – CMS Bad Debt Reporting Updates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Revenue Cycle Solutions Overview</dc:title>
  <dc:creator>Mike Morris</dc:creator>
  <cp:lastModifiedBy>Linda</cp:lastModifiedBy>
  <cp:revision>802</cp:revision>
  <dcterms:created xsi:type="dcterms:W3CDTF">2020-07-27T23:34:32Z</dcterms:created>
  <dcterms:modified xsi:type="dcterms:W3CDTF">2022-03-07T23:57:09Z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0x010100BA6CAD22E2065346B5AB78BBAFEBE8D9</vt:lpwstr>
  </property>
</Properties>
</file>