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5" r:id="rId1"/>
  </p:sldMasterIdLst>
  <p:notesMasterIdLst>
    <p:notesMasterId r:id="rId44"/>
  </p:notesMasterIdLst>
  <p:sldIdLst>
    <p:sldId id="29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cD+lKawMCVZUJ6PtV6NXWmbf2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F7E43A-071B-481A-AFF1-F727428CAD23}">
  <a:tblStyle styleId="{83F7E43A-071B-481A-AFF1-F727428CAD2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7F4"/>
          </a:solidFill>
        </a:fill>
      </a:tcStyle>
    </a:wholeTbl>
    <a:band1H>
      <a:tcTxStyle b="off" i="off"/>
      <a:tcStyle>
        <a:tcBdr/>
        <a:fill>
          <a:solidFill>
            <a:srgbClr val="D1CCE8"/>
          </a:solidFill>
        </a:fill>
      </a:tcStyle>
    </a:band1H>
    <a:band2H>
      <a:tcTxStyle b="off" i="off"/>
      <a:tcStyle>
        <a:tcBdr/>
      </a:tcStyle>
    </a:band2H>
    <a:band1V>
      <a:tcTxStyle b="off" i="off"/>
      <a:tcStyle>
        <a:tcBdr/>
        <a:fill>
          <a:solidFill>
            <a:srgbClr val="D1CCE8"/>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8222C4-F27E-A04C-AFC9-2EFDC34C9E9E}" type="slidenum">
              <a:rPr lang="en-US" smtClean="0"/>
              <a:t>1</a:t>
            </a:fld>
            <a:endParaRPr lang="en-US"/>
          </a:p>
        </p:txBody>
      </p:sp>
    </p:spTree>
    <p:extLst>
      <p:ext uri="{BB962C8B-B14F-4D97-AF65-F5344CB8AC3E}">
        <p14:creationId xmlns:p14="http://schemas.microsoft.com/office/powerpoint/2010/main" val="95140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521762f79f_2_40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1521762f79f_2_40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21762f79f_2_40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521762f79f_2_4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521762f79f_2_41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1521762f79f_2_4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21762f79f_2_42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521762f79f_2_4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521762f79f_2_43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1521762f79f_2_43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521762f79f_2_45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521762f79f_2_45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21762f79f_2_45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1521762f79f_2_4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521762f79f_2_48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1521762f79f_2_48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21762f79f_2_49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1521762f79f_2_49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521762f79f_2_50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1521762f79f_2_50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21762f79f_2_31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1521762f79f_2_3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521762f79f_2_51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1521762f79f_2_5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521762f79f_2_5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1521762f79f_2_5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521762f79f_2_53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1521762f79f_2_5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21762f79f_2_54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1521762f79f_2_54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521762f79f_2_60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1521762f79f_2_60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521762f79f_2_6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521762f79f_2_6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521762f79f_2_6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521762f79f_2_6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1521762f79f_2_6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21762f79f_2_63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g1521762f79f_2_63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21762f79f_2_64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g1521762f79f_2_64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521762f79f_2_65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1521762f79f_2_6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21762f79f_2_3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521762f79f_2_3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521762f79f_2_66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1521762f79f_2_66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521762f79f_2_71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1521762f79f_2_7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521762f79f_2_7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1521762f79f_2_7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521762f79f_2_74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g1521762f79f_2_74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521762f79f_2_74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1521762f79f_2_74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521762f79f_2_75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1521762f79f_2_75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521762f79f_2_78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g1521762f79f_2_78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521762f79f_2_78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1521762f79f_2_78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521762f79f_2_79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g1521762f79f_2_79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521762f79f_2_81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521762f79f_2_8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21762f79f_2_33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1521762f79f_2_3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21762f79f_2_8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g1521762f79f_2_8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21762f79f_2_83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g1521762f79f_2_8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521762f79f_2_84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1521762f79f_2_8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21762f79f_2_34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521762f79f_2_34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21762f79f_2_35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521762f79f_2_35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521762f79f_2_36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521762f79f_2_3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21762f79f_2_36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1521762f79f_2_36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21762f79f_2_38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521762f79f_2_38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00915" y="1238845"/>
            <a:ext cx="8848797" cy="1892507"/>
          </a:xfrm>
        </p:spPr>
        <p:txBody>
          <a:bodyPr anchor="t" anchorCtr="0">
            <a:noAutofit/>
          </a:bodyPr>
          <a:lstStyle>
            <a:lvl1pPr algn="l">
              <a:lnSpc>
                <a:spcPct val="80000"/>
              </a:lnSpc>
              <a:defRPr sz="4000" b="1" i="0" baseline="0">
                <a:solidFill>
                  <a:srgbClr val="AD122A"/>
                </a:solidFill>
                <a:latin typeface="Arial"/>
                <a:cs typeface="Arial"/>
              </a:defRPr>
            </a:lvl1pPr>
          </a:lstStyle>
          <a:p>
            <a:r>
              <a:rPr lang="en-US" dirty="0"/>
              <a:t>Headline</a:t>
            </a:r>
          </a:p>
        </p:txBody>
      </p:sp>
      <p:sp>
        <p:nvSpPr>
          <p:cNvPr id="3" name="Subtitle 2"/>
          <p:cNvSpPr>
            <a:spLocks noGrp="1"/>
          </p:cNvSpPr>
          <p:nvPr>
            <p:ph type="subTitle" idx="1" hasCustomPrompt="1"/>
          </p:nvPr>
        </p:nvSpPr>
        <p:spPr>
          <a:xfrm>
            <a:off x="1900915" y="3429001"/>
            <a:ext cx="8848797" cy="922519"/>
          </a:xfrm>
        </p:spPr>
        <p:txBody>
          <a:bodyPr>
            <a:normAutofit/>
          </a:bodyPr>
          <a:lstStyle>
            <a:lvl1pPr marL="0" indent="0" algn="l">
              <a:buNone/>
              <a:defRPr sz="2400" b="1" i="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47693367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TOC gray">
  <p:cSld name="Agenda TOC gray">
    <p:spTree>
      <p:nvGrpSpPr>
        <p:cNvPr id="1" name="Shape 83"/>
        <p:cNvGrpSpPr/>
        <p:nvPr/>
      </p:nvGrpSpPr>
      <p:grpSpPr>
        <a:xfrm>
          <a:off x="0" y="0"/>
          <a:ext cx="0" cy="0"/>
          <a:chOff x="0" y="0"/>
          <a:chExt cx="0" cy="0"/>
        </a:xfrm>
      </p:grpSpPr>
      <p:sp>
        <p:nvSpPr>
          <p:cNvPr id="85" name="Google Shape;85;g2e5a48b66494d15e_74"/>
          <p:cNvSpPr txBox="1">
            <a:spLocks noGrp="1"/>
          </p:cNvSpPr>
          <p:nvPr>
            <p:ph type="title"/>
          </p:nvPr>
        </p:nvSpPr>
        <p:spPr>
          <a:xfrm>
            <a:off x="587375" y="812799"/>
            <a:ext cx="1692300" cy="722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2e5a48b66494d15e_74"/>
          <p:cNvSpPr txBox="1">
            <a:spLocks noGrp="1"/>
          </p:cNvSpPr>
          <p:nvPr>
            <p:ph type="body" idx="1"/>
          </p:nvPr>
        </p:nvSpPr>
        <p:spPr>
          <a:xfrm>
            <a:off x="3395663" y="1535113"/>
            <a:ext cx="8208900" cy="45609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600"/>
              </a:spcBef>
              <a:spcAft>
                <a:spcPts val="0"/>
              </a:spcAft>
              <a:buClr>
                <a:schemeClr val="dk1"/>
              </a:buClr>
              <a:buSzPts val="1800"/>
              <a:buFont typeface="Calibri"/>
              <a:buAutoNum type="arabicPeriod"/>
              <a:defRPr sz="1800">
                <a:solidFill>
                  <a:schemeClr val="dk1"/>
                </a:solidFill>
              </a:defRPr>
            </a:lvl1pPr>
            <a:lvl2pPr marL="914400" lvl="1" indent="-419100" algn="l" rtl="0">
              <a:lnSpc>
                <a:spcPct val="85000"/>
              </a:lnSpc>
              <a:spcBef>
                <a:spcPts val="600"/>
              </a:spcBef>
              <a:spcAft>
                <a:spcPts val="0"/>
              </a:spcAft>
              <a:buClr>
                <a:schemeClr val="accent1"/>
              </a:buClr>
              <a:buSzPts val="3000"/>
              <a:buChar char="–"/>
              <a:defRPr sz="3000">
                <a:solidFill>
                  <a:schemeClr val="dk1"/>
                </a:solidFill>
              </a:defRPr>
            </a:lvl2pPr>
            <a:lvl3pPr marL="1371600" lvl="2" indent="-381000" algn="l" rtl="0">
              <a:lnSpc>
                <a:spcPct val="90000"/>
              </a:lnSpc>
              <a:spcBef>
                <a:spcPts val="600"/>
              </a:spcBef>
              <a:spcAft>
                <a:spcPts val="0"/>
              </a:spcAft>
              <a:buClr>
                <a:schemeClr val="accent1"/>
              </a:buClr>
              <a:buSzPts val="2400"/>
              <a:buChar char="–"/>
              <a:defRPr sz="2400">
                <a:solidFill>
                  <a:schemeClr val="dk1"/>
                </a:solidFill>
              </a:defRPr>
            </a:lvl3pPr>
            <a:lvl4pPr marL="1828800" lvl="3" indent="-381000" algn="l" rtl="0">
              <a:lnSpc>
                <a:spcPct val="90000"/>
              </a:lnSpc>
              <a:spcBef>
                <a:spcPts val="600"/>
              </a:spcBef>
              <a:spcAft>
                <a:spcPts val="0"/>
              </a:spcAft>
              <a:buClr>
                <a:schemeClr val="accent1"/>
              </a:buClr>
              <a:buSzPts val="2400"/>
              <a:buChar char="–"/>
              <a:defRPr sz="2400">
                <a:solidFill>
                  <a:schemeClr val="dk1"/>
                </a:solidFill>
              </a:defRPr>
            </a:lvl4pPr>
            <a:lvl5pPr marL="2286000" lvl="4" indent="-342900" algn="l" rtl="0">
              <a:lnSpc>
                <a:spcPct val="90000"/>
              </a:lnSpc>
              <a:spcBef>
                <a:spcPts val="600"/>
              </a:spcBef>
              <a:spcAft>
                <a:spcPts val="0"/>
              </a:spcAft>
              <a:buClr>
                <a:schemeClr val="accent1"/>
              </a:buClr>
              <a:buSzPts val="1800"/>
              <a:buChar char="–"/>
              <a:defRPr sz="1800">
                <a:solidFill>
                  <a:schemeClr val="dk1"/>
                </a:solidFill>
              </a:defRPr>
            </a:lvl5pPr>
            <a:lvl6pPr marL="2743200" lvl="5" indent="-342900" algn="l" rtl="0">
              <a:lnSpc>
                <a:spcPct val="90000"/>
              </a:lnSpc>
              <a:spcBef>
                <a:spcPts val="600"/>
              </a:spcBef>
              <a:spcAft>
                <a:spcPts val="0"/>
              </a:spcAft>
              <a:buClr>
                <a:schemeClr val="accent1"/>
              </a:buClr>
              <a:buSzPts val="1800"/>
              <a:buChar char="–"/>
              <a:defRPr sz="18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424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g2e5a48b66494d15e_2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2e5a48b66494d15e_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1477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text 1 column white w/header">
  <p:cSld name="Main text 1 column white w/header">
    <p:spTree>
      <p:nvGrpSpPr>
        <p:cNvPr id="1" name="Shape 91"/>
        <p:cNvGrpSpPr/>
        <p:nvPr/>
      </p:nvGrpSpPr>
      <p:grpSpPr>
        <a:xfrm>
          <a:off x="0" y="0"/>
          <a:ext cx="0" cy="0"/>
          <a:chOff x="0" y="0"/>
          <a:chExt cx="0" cy="0"/>
        </a:xfrm>
      </p:grpSpPr>
      <p:sp>
        <p:nvSpPr>
          <p:cNvPr id="92" name="Google Shape;92;g2e5a48b66494d15e_82"/>
          <p:cNvSpPr txBox="1">
            <a:spLocks noGrp="1"/>
          </p:cNvSpPr>
          <p:nvPr>
            <p:ph type="title"/>
          </p:nvPr>
        </p:nvSpPr>
        <p:spPr>
          <a:xfrm>
            <a:off x="576000" y="816951"/>
            <a:ext cx="7283700" cy="396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e5a48b66494d15e_82"/>
          <p:cNvSpPr txBox="1">
            <a:spLocks noGrp="1"/>
          </p:cNvSpPr>
          <p:nvPr>
            <p:ph type="body" idx="1"/>
          </p:nvPr>
        </p:nvSpPr>
        <p:spPr>
          <a:xfrm>
            <a:off x="576000" y="1193187"/>
            <a:ext cx="7283700" cy="3135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g2e5a48b66494d15e_82"/>
          <p:cNvSpPr txBox="1">
            <a:spLocks noGrp="1"/>
          </p:cNvSpPr>
          <p:nvPr>
            <p:ph type="body" idx="2"/>
          </p:nvPr>
        </p:nvSpPr>
        <p:spPr>
          <a:xfrm>
            <a:off x="576000" y="2362200"/>
            <a:ext cx="7283700" cy="37338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g2e5a48b66494d15e_82"/>
          <p:cNvSpPr txBox="1">
            <a:spLocks noGrp="1"/>
          </p:cNvSpPr>
          <p:nvPr>
            <p:ph type="body" idx="3"/>
          </p:nvPr>
        </p:nvSpPr>
        <p:spPr>
          <a:xfrm>
            <a:off x="576000" y="1828343"/>
            <a:ext cx="7283700" cy="313500"/>
          </a:xfrm>
          <a:prstGeom prst="rect">
            <a:avLst/>
          </a:prstGeom>
          <a:noFill/>
          <a:ln>
            <a:noFill/>
          </a:ln>
        </p:spPr>
        <p:txBody>
          <a:bodyPr spcFirstLastPara="1" wrap="square" lIns="0" tIns="0" rIns="182875"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96" name="Google Shape;96;g2e5a48b66494d15e_82"/>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g2e5a48b66494d15e_82"/>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9151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g2e5a48b66494d15e_8"/>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e5a48b66494d15e_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54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text 50/50 white/purple w/header">
  <p:cSld name="Main text 50/50 white/purple w/header">
    <p:spTree>
      <p:nvGrpSpPr>
        <p:cNvPr id="1" name="Shape 98"/>
        <p:cNvGrpSpPr/>
        <p:nvPr/>
      </p:nvGrpSpPr>
      <p:grpSpPr>
        <a:xfrm>
          <a:off x="0" y="0"/>
          <a:ext cx="0" cy="0"/>
          <a:chOff x="0" y="0"/>
          <a:chExt cx="0" cy="0"/>
        </a:xfrm>
      </p:grpSpPr>
      <p:sp>
        <p:nvSpPr>
          <p:cNvPr id="99" name="Google Shape;99;g2e5a48b66494d15e_89"/>
          <p:cNvSpPr txBox="1">
            <a:spLocks noGrp="1"/>
          </p:cNvSpPr>
          <p:nvPr>
            <p:ph type="title"/>
          </p:nvPr>
        </p:nvSpPr>
        <p:spPr>
          <a:xfrm>
            <a:off x="576000" y="816951"/>
            <a:ext cx="7283700" cy="396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2e5a48b66494d15e_89"/>
          <p:cNvSpPr txBox="1">
            <a:spLocks noGrp="1"/>
          </p:cNvSpPr>
          <p:nvPr>
            <p:ph type="body" idx="1"/>
          </p:nvPr>
        </p:nvSpPr>
        <p:spPr>
          <a:xfrm>
            <a:off x="576000" y="1193187"/>
            <a:ext cx="7283700" cy="3135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g2e5a48b66494d15e_89"/>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g2e5a48b66494d15e_89"/>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g2e5a48b66494d15e_89"/>
          <p:cNvSpPr txBox="1">
            <a:spLocks noGrp="1"/>
          </p:cNvSpPr>
          <p:nvPr>
            <p:ph type="body" idx="2"/>
          </p:nvPr>
        </p:nvSpPr>
        <p:spPr>
          <a:xfrm>
            <a:off x="576000" y="2098800"/>
            <a:ext cx="52128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105" name="Google Shape;105;g2e5a48b66494d15e_89"/>
          <p:cNvSpPr txBox="1">
            <a:spLocks noGrp="1"/>
          </p:cNvSpPr>
          <p:nvPr>
            <p:ph type="body" idx="3"/>
          </p:nvPr>
        </p:nvSpPr>
        <p:spPr>
          <a:xfrm>
            <a:off x="6390862" y="2100500"/>
            <a:ext cx="52143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lt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106" name="Google Shape;106;g2e5a48b66494d15e_89"/>
          <p:cNvSpPr txBox="1">
            <a:spLocks noGrp="1"/>
          </p:cNvSpPr>
          <p:nvPr>
            <p:ph type="body" idx="4"/>
          </p:nvPr>
        </p:nvSpPr>
        <p:spPr>
          <a:xfrm>
            <a:off x="576000" y="2631600"/>
            <a:ext cx="5212800" cy="34626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g2e5a48b66494d15e_89"/>
          <p:cNvSpPr txBox="1">
            <a:spLocks noGrp="1"/>
          </p:cNvSpPr>
          <p:nvPr>
            <p:ph type="body" idx="5"/>
          </p:nvPr>
        </p:nvSpPr>
        <p:spPr>
          <a:xfrm>
            <a:off x="6390462" y="2633300"/>
            <a:ext cx="5212800" cy="34626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1"/>
              </a:buClr>
              <a:buSzPts val="1400"/>
              <a:buChar char="•"/>
              <a:defRPr sz="1400">
                <a:solidFill>
                  <a:schemeClr val="lt1"/>
                </a:solidFill>
              </a:defRPr>
            </a:lvl1pPr>
            <a:lvl2pPr marL="914400" lvl="1" indent="-317500" algn="l" rtl="0">
              <a:lnSpc>
                <a:spcPct val="100000"/>
              </a:lnSpc>
              <a:spcBef>
                <a:spcPts val="300"/>
              </a:spcBef>
              <a:spcAft>
                <a:spcPts val="0"/>
              </a:spcAft>
              <a:buClr>
                <a:schemeClr val="lt1"/>
              </a:buClr>
              <a:buSzPts val="1400"/>
              <a:buChar char="–"/>
              <a:defRPr sz="1400">
                <a:solidFill>
                  <a:schemeClr val="lt1"/>
                </a:solidFill>
              </a:defRPr>
            </a:lvl2pPr>
            <a:lvl3pPr marL="1371600" lvl="2" indent="-304800" algn="l" rtl="0">
              <a:lnSpc>
                <a:spcPct val="100000"/>
              </a:lnSpc>
              <a:spcBef>
                <a:spcPts val="300"/>
              </a:spcBef>
              <a:spcAft>
                <a:spcPts val="0"/>
              </a:spcAft>
              <a:buClr>
                <a:schemeClr val="lt1"/>
              </a:buClr>
              <a:buSzPts val="1200"/>
              <a:buChar char="–"/>
              <a:defRPr sz="1200">
                <a:solidFill>
                  <a:schemeClr val="lt1"/>
                </a:solidFill>
              </a:defRPr>
            </a:lvl3pPr>
            <a:lvl4pPr marL="1828800" lvl="3" indent="-304800" algn="l" rtl="0">
              <a:lnSpc>
                <a:spcPct val="100000"/>
              </a:lnSpc>
              <a:spcBef>
                <a:spcPts val="300"/>
              </a:spcBef>
              <a:spcAft>
                <a:spcPts val="0"/>
              </a:spcAft>
              <a:buClr>
                <a:schemeClr val="lt1"/>
              </a:buClr>
              <a:buSzPts val="1200"/>
              <a:buChar char="–"/>
              <a:defRPr sz="1200">
                <a:solidFill>
                  <a:schemeClr val="lt1"/>
                </a:solidFill>
              </a:defRPr>
            </a:lvl4pPr>
            <a:lvl5pPr marL="2286000" lvl="4" indent="-292100" algn="l" rtl="0">
              <a:lnSpc>
                <a:spcPct val="100000"/>
              </a:lnSpc>
              <a:spcBef>
                <a:spcPts val="300"/>
              </a:spcBef>
              <a:spcAft>
                <a:spcPts val="0"/>
              </a:spcAft>
              <a:buClr>
                <a:schemeClr val="lt1"/>
              </a:buClr>
              <a:buSzPts val="1000"/>
              <a:buChar char="–"/>
              <a:defRPr sz="1000">
                <a:solidFill>
                  <a:schemeClr val="lt1"/>
                </a:solidFill>
              </a:defRPr>
            </a:lvl5pPr>
            <a:lvl6pPr marL="2743200" lvl="5" indent="-292100" algn="l" rtl="0">
              <a:lnSpc>
                <a:spcPct val="100000"/>
              </a:lnSpc>
              <a:spcBef>
                <a:spcPts val="300"/>
              </a:spcBef>
              <a:spcAft>
                <a:spcPts val="0"/>
              </a:spcAft>
              <a:buClr>
                <a:schemeClr val="lt1"/>
              </a:buClr>
              <a:buSzPts val="1000"/>
              <a:buChar char="–"/>
              <a:defRPr sz="1000">
                <a:solidFill>
                  <a:schemeClr val="lt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832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text blank white">
  <p:cSld name="Main text blank white">
    <p:spTree>
      <p:nvGrpSpPr>
        <p:cNvPr id="1" name="Shape 108"/>
        <p:cNvGrpSpPr/>
        <p:nvPr/>
      </p:nvGrpSpPr>
      <p:grpSpPr>
        <a:xfrm>
          <a:off x="0" y="0"/>
          <a:ext cx="0" cy="0"/>
          <a:chOff x="0" y="0"/>
          <a:chExt cx="0" cy="0"/>
        </a:xfrm>
      </p:grpSpPr>
      <p:sp>
        <p:nvSpPr>
          <p:cNvPr id="109" name="Google Shape;109;g2e5a48b66494d15e_99"/>
          <p:cNvSpPr txBox="1">
            <a:spLocks noGrp="1"/>
          </p:cNvSpPr>
          <p:nvPr>
            <p:ph type="title"/>
          </p:nvPr>
        </p:nvSpPr>
        <p:spPr>
          <a:xfrm>
            <a:off x="576000" y="816951"/>
            <a:ext cx="7283700" cy="460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2e5a48b66494d15e_99"/>
          <p:cNvSpPr txBox="1">
            <a:spLocks noGrp="1"/>
          </p:cNvSpPr>
          <p:nvPr>
            <p:ph type="body" idx="1"/>
          </p:nvPr>
        </p:nvSpPr>
        <p:spPr>
          <a:xfrm>
            <a:off x="576001" y="1193187"/>
            <a:ext cx="7281900" cy="3648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e5a48b66494d15e_99"/>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g2e5a48b66494d15e_99"/>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145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text 2 column white w/header">
  <p:cSld name="Main text 2 column white w/header">
    <p:spTree>
      <p:nvGrpSpPr>
        <p:cNvPr id="1" name="Shape 113"/>
        <p:cNvGrpSpPr/>
        <p:nvPr/>
      </p:nvGrpSpPr>
      <p:grpSpPr>
        <a:xfrm>
          <a:off x="0" y="0"/>
          <a:ext cx="0" cy="0"/>
          <a:chOff x="0" y="0"/>
          <a:chExt cx="0" cy="0"/>
        </a:xfrm>
      </p:grpSpPr>
      <p:sp>
        <p:nvSpPr>
          <p:cNvPr id="114" name="Google Shape;114;g2e5a48b66494d15e_104"/>
          <p:cNvSpPr txBox="1">
            <a:spLocks noGrp="1"/>
          </p:cNvSpPr>
          <p:nvPr>
            <p:ph type="body" idx="1"/>
          </p:nvPr>
        </p:nvSpPr>
        <p:spPr>
          <a:xfrm>
            <a:off x="576000" y="1828343"/>
            <a:ext cx="5421600" cy="313500"/>
          </a:xfrm>
          <a:prstGeom prst="rect">
            <a:avLst/>
          </a:prstGeom>
          <a:noFill/>
          <a:ln>
            <a:noFill/>
          </a:ln>
        </p:spPr>
        <p:txBody>
          <a:bodyPr spcFirstLastPara="1" wrap="square" lIns="0" tIns="0" rIns="182875"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115" name="Google Shape;115;g2e5a48b66494d15e_104"/>
          <p:cNvSpPr txBox="1">
            <a:spLocks noGrp="1"/>
          </p:cNvSpPr>
          <p:nvPr>
            <p:ph type="body" idx="2"/>
          </p:nvPr>
        </p:nvSpPr>
        <p:spPr>
          <a:xfrm>
            <a:off x="6182126" y="1828343"/>
            <a:ext cx="54228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116" name="Google Shape;116;g2e5a48b66494d15e_104"/>
          <p:cNvSpPr txBox="1">
            <a:spLocks noGrp="1"/>
          </p:cNvSpPr>
          <p:nvPr>
            <p:ph type="body" idx="3"/>
          </p:nvPr>
        </p:nvSpPr>
        <p:spPr>
          <a:xfrm>
            <a:off x="576000" y="2362200"/>
            <a:ext cx="5421600" cy="3733800"/>
          </a:xfrm>
          <a:prstGeom prst="rect">
            <a:avLst/>
          </a:prstGeom>
          <a:noFill/>
          <a:ln>
            <a:noFill/>
          </a:ln>
        </p:spPr>
        <p:txBody>
          <a:bodyPr spcFirstLastPara="1" wrap="square" lIns="0" tIns="0" rIns="182875"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g2e5a48b66494d15e_104"/>
          <p:cNvSpPr txBox="1">
            <a:spLocks noGrp="1"/>
          </p:cNvSpPr>
          <p:nvPr>
            <p:ph type="body" idx="4"/>
          </p:nvPr>
        </p:nvSpPr>
        <p:spPr>
          <a:xfrm>
            <a:off x="6181726" y="2362200"/>
            <a:ext cx="5421600" cy="37338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dk1"/>
              </a:buClr>
              <a:buSzPts val="1400"/>
              <a:buChar char="•"/>
              <a:defRPr sz="1400">
                <a:solidFill>
                  <a:schemeClr val="dk1"/>
                </a:solidFill>
              </a:defRPr>
            </a:lvl1pPr>
            <a:lvl2pPr marL="914400" lvl="1" indent="-317500" algn="l" rtl="0">
              <a:lnSpc>
                <a:spcPct val="100000"/>
              </a:lnSpc>
              <a:spcBef>
                <a:spcPts val="300"/>
              </a:spcBef>
              <a:spcAft>
                <a:spcPts val="0"/>
              </a:spcAft>
              <a:buClr>
                <a:schemeClr val="dk1"/>
              </a:buClr>
              <a:buSzPts val="1400"/>
              <a:buChar char="–"/>
              <a:defRPr sz="1400">
                <a:solidFill>
                  <a:schemeClr val="dk1"/>
                </a:solidFill>
              </a:defRPr>
            </a:lvl2pPr>
            <a:lvl3pPr marL="1371600" lvl="2" indent="-304800" algn="l" rtl="0">
              <a:lnSpc>
                <a:spcPct val="100000"/>
              </a:lnSpc>
              <a:spcBef>
                <a:spcPts val="300"/>
              </a:spcBef>
              <a:spcAft>
                <a:spcPts val="0"/>
              </a:spcAft>
              <a:buClr>
                <a:schemeClr val="dk1"/>
              </a:buClr>
              <a:buSzPts val="1200"/>
              <a:buChar char="–"/>
              <a:defRPr sz="1200">
                <a:solidFill>
                  <a:schemeClr val="dk1"/>
                </a:solidFill>
              </a:defRPr>
            </a:lvl3pPr>
            <a:lvl4pPr marL="1828800" lvl="3" indent="-304800" algn="l" rtl="0">
              <a:lnSpc>
                <a:spcPct val="100000"/>
              </a:lnSpc>
              <a:spcBef>
                <a:spcPts val="300"/>
              </a:spcBef>
              <a:spcAft>
                <a:spcPts val="0"/>
              </a:spcAft>
              <a:buClr>
                <a:schemeClr val="dk1"/>
              </a:buClr>
              <a:buSzPts val="1200"/>
              <a:buChar char="–"/>
              <a:defRPr sz="1200">
                <a:solidFill>
                  <a:schemeClr val="dk1"/>
                </a:solidFill>
              </a:defRPr>
            </a:lvl4pPr>
            <a:lvl5pPr marL="2286000" lvl="4" indent="-292100" algn="l" rtl="0">
              <a:lnSpc>
                <a:spcPct val="100000"/>
              </a:lnSpc>
              <a:spcBef>
                <a:spcPts val="300"/>
              </a:spcBef>
              <a:spcAft>
                <a:spcPts val="0"/>
              </a:spcAft>
              <a:buClr>
                <a:schemeClr val="dk1"/>
              </a:buClr>
              <a:buSzPts val="1000"/>
              <a:buChar char="–"/>
              <a:defRPr sz="1000">
                <a:solidFill>
                  <a:schemeClr val="dk1"/>
                </a:solidFill>
              </a:defRPr>
            </a:lvl5pPr>
            <a:lvl6pPr marL="2743200" lvl="5" indent="-292100" algn="l" rtl="0">
              <a:lnSpc>
                <a:spcPct val="100000"/>
              </a:lnSpc>
              <a:spcBef>
                <a:spcPts val="300"/>
              </a:spcBef>
              <a:spcAft>
                <a:spcPts val="0"/>
              </a:spcAft>
              <a:buClr>
                <a:schemeClr val="dk1"/>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2e5a48b66494d15e_104"/>
          <p:cNvSpPr txBox="1">
            <a:spLocks noGrp="1"/>
          </p:cNvSpPr>
          <p:nvPr>
            <p:ph type="title"/>
          </p:nvPr>
        </p:nvSpPr>
        <p:spPr>
          <a:xfrm>
            <a:off x="576001" y="816951"/>
            <a:ext cx="7337100" cy="396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g2e5a48b66494d15e_104"/>
          <p:cNvSpPr txBox="1">
            <a:spLocks noGrp="1"/>
          </p:cNvSpPr>
          <p:nvPr>
            <p:ph type="body" idx="5"/>
          </p:nvPr>
        </p:nvSpPr>
        <p:spPr>
          <a:xfrm>
            <a:off x="576001" y="1193187"/>
            <a:ext cx="7337100" cy="3135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 name="Google Shape;120;g2e5a48b66494d15e_104"/>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2e5a48b66494d15e_104"/>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236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 cover_1">
  <p:cSld name="Back cover_1">
    <p:bg>
      <p:bgPr>
        <a:solidFill>
          <a:schemeClr val="lt1"/>
        </a:solidFill>
        <a:effectLst/>
      </p:bgPr>
    </p:bg>
    <p:spTree>
      <p:nvGrpSpPr>
        <p:cNvPr id="1" name="Shape 122"/>
        <p:cNvGrpSpPr/>
        <p:nvPr/>
      </p:nvGrpSpPr>
      <p:grpSpPr>
        <a:xfrm>
          <a:off x="0" y="0"/>
          <a:ext cx="0" cy="0"/>
          <a:chOff x="0" y="0"/>
          <a:chExt cx="0" cy="0"/>
        </a:xfrm>
      </p:grpSpPr>
      <p:sp>
        <p:nvSpPr>
          <p:cNvPr id="124" name="Google Shape;124;g2e5a48b66494d15e_113"/>
          <p:cNvSpPr txBox="1">
            <a:spLocks noGrp="1"/>
          </p:cNvSpPr>
          <p:nvPr>
            <p:ph type="body" idx="1"/>
          </p:nvPr>
        </p:nvSpPr>
        <p:spPr>
          <a:xfrm>
            <a:off x="576000" y="2386673"/>
            <a:ext cx="5448600" cy="1459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4600"/>
              <a:buNone/>
              <a:defRPr sz="4600" b="1">
                <a:solidFill>
                  <a:schemeClr val="dk1"/>
                </a:solidFill>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 name="Google Shape;125;g2e5a48b66494d15e_113"/>
          <p:cNvSpPr txBox="1">
            <a:spLocks noGrp="1"/>
          </p:cNvSpPr>
          <p:nvPr>
            <p:ph type="body" idx="2"/>
          </p:nvPr>
        </p:nvSpPr>
        <p:spPr>
          <a:xfrm>
            <a:off x="576000" y="4719084"/>
            <a:ext cx="5448600" cy="284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300"/>
              </a:spcBef>
              <a:spcAft>
                <a:spcPts val="0"/>
              </a:spcAft>
              <a:buSzPts val="1800"/>
              <a:buNone/>
              <a:defRPr sz="1800">
                <a:solidFill>
                  <a:schemeClr val="dk1"/>
                </a:solidFill>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g2e5a48b66494d15e_113"/>
          <p:cNvSpPr txBox="1">
            <a:spLocks noGrp="1"/>
          </p:cNvSpPr>
          <p:nvPr>
            <p:ph type="body" idx="3"/>
          </p:nvPr>
        </p:nvSpPr>
        <p:spPr>
          <a:xfrm>
            <a:off x="576000" y="5030529"/>
            <a:ext cx="5448600" cy="284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300"/>
              </a:spcBef>
              <a:spcAft>
                <a:spcPts val="0"/>
              </a:spcAft>
              <a:buSzPts val="1800"/>
              <a:buNone/>
              <a:defRPr sz="1800">
                <a:solidFill>
                  <a:schemeClr val="dk1"/>
                </a:solidFill>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 name="Google Shape;127;g2e5a48b66494d15e_113"/>
          <p:cNvSpPr txBox="1">
            <a:spLocks noGrp="1"/>
          </p:cNvSpPr>
          <p:nvPr>
            <p:ph type="body" idx="4"/>
          </p:nvPr>
        </p:nvSpPr>
        <p:spPr>
          <a:xfrm>
            <a:off x="576000" y="5364357"/>
            <a:ext cx="5448600" cy="284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300"/>
              </a:spcBef>
              <a:spcAft>
                <a:spcPts val="0"/>
              </a:spcAft>
              <a:buSzPts val="1800"/>
              <a:buNone/>
              <a:defRPr sz="1800">
                <a:solidFill>
                  <a:schemeClr val="dk1"/>
                </a:solidFill>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 name="Google Shape;128;g2e5a48b66494d15e_113"/>
          <p:cNvSpPr txBox="1">
            <a:spLocks noGrp="1"/>
          </p:cNvSpPr>
          <p:nvPr>
            <p:ph type="body" idx="5"/>
          </p:nvPr>
        </p:nvSpPr>
        <p:spPr>
          <a:xfrm>
            <a:off x="576000" y="5698185"/>
            <a:ext cx="5448600" cy="284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300"/>
              </a:spcBef>
              <a:spcAft>
                <a:spcPts val="0"/>
              </a:spcAft>
              <a:buSzPts val="1800"/>
              <a:buNone/>
              <a:defRPr sz="1800">
                <a:solidFill>
                  <a:schemeClr val="dk1"/>
                </a:solidFill>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184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 Paragraph">
    <p:spTree>
      <p:nvGrpSpPr>
        <p:cNvPr id="1" name=""/>
        <p:cNvGrpSpPr/>
        <p:nvPr/>
      </p:nvGrpSpPr>
      <p:grpSpPr>
        <a:xfrm>
          <a:off x="0" y="0"/>
          <a:ext cx="0" cy="0"/>
          <a:chOff x="0" y="0"/>
          <a:chExt cx="0" cy="0"/>
        </a:xfrm>
      </p:grpSpPr>
      <p:sp>
        <p:nvSpPr>
          <p:cNvPr id="9" name="Title 1"/>
          <p:cNvSpPr>
            <a:spLocks noGrp="1"/>
          </p:cNvSpPr>
          <p:nvPr>
            <p:ph type="title"/>
          </p:nvPr>
        </p:nvSpPr>
        <p:spPr>
          <a:xfrm>
            <a:off x="733430" y="688424"/>
            <a:ext cx="10838076" cy="547174"/>
          </a:xfrm>
        </p:spPr>
        <p:txBody>
          <a:bodyPr tIns="0" bIns="0"/>
          <a:lstStyle>
            <a:lvl1pPr>
              <a:defRPr sz="3600"/>
            </a:lvl1pPr>
          </a:lstStyle>
          <a:p>
            <a:r>
              <a:rPr lang="en-US"/>
              <a:t>Click to edit Master title style</a:t>
            </a:r>
            <a:endParaRPr lang="en-US" dirty="0"/>
          </a:p>
        </p:txBody>
      </p:sp>
      <p:sp>
        <p:nvSpPr>
          <p:cNvPr id="10" name="Content Placeholder 2"/>
          <p:cNvSpPr>
            <a:spLocks noGrp="1"/>
          </p:cNvSpPr>
          <p:nvPr>
            <p:ph idx="1"/>
          </p:nvPr>
        </p:nvSpPr>
        <p:spPr>
          <a:xfrm>
            <a:off x="730481" y="1382027"/>
            <a:ext cx="10841024" cy="4569406"/>
          </a:xfrm>
        </p:spPr>
        <p:txBody>
          <a:bodyPr>
            <a:noAutofit/>
          </a:bodyPr>
          <a:lstStyle>
            <a:lvl1pPr>
              <a:lnSpc>
                <a:spcPct val="90000"/>
              </a:lnSpc>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a:t>Click to edit Master text styles</a:t>
            </a:r>
          </a:p>
        </p:txBody>
      </p:sp>
      <p:sp>
        <p:nvSpPr>
          <p:cNvPr id="7" name="Slide Number Placeholder 5"/>
          <p:cNvSpPr>
            <a:spLocks noGrp="1"/>
          </p:cNvSpPr>
          <p:nvPr>
            <p:ph type="sldNum" sz="quarter" idx="4"/>
          </p:nvPr>
        </p:nvSpPr>
        <p:spPr>
          <a:xfrm>
            <a:off x="730485" y="6228925"/>
            <a:ext cx="672375" cy="295236"/>
          </a:xfrm>
          <a:prstGeom prst="rect">
            <a:avLst/>
          </a:prstGeom>
        </p:spPr>
        <p:txBody>
          <a:bodyPr/>
          <a:lstStyle>
            <a:lvl1pPr algn="l">
              <a:defRPr sz="1000">
                <a:solidFill>
                  <a:srgbClr val="989EA3"/>
                </a:solidFill>
                <a:latin typeface="Arial"/>
                <a:cs typeface="Aria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966375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4" name="Content Placeholder 2"/>
          <p:cNvSpPr>
            <a:spLocks noGrp="1"/>
          </p:cNvSpPr>
          <p:nvPr>
            <p:ph idx="1"/>
          </p:nvPr>
        </p:nvSpPr>
        <p:spPr>
          <a:xfrm>
            <a:off x="730481" y="1382027"/>
            <a:ext cx="10841024" cy="4569406"/>
          </a:xfrm>
        </p:spPr>
        <p:txBody>
          <a:bodyPr>
            <a:noAutofit/>
          </a:bodyPr>
          <a:lstStyle>
            <a:lvl1pPr marL="342900" indent="-342900">
              <a:lnSpc>
                <a:spcPct val="90000"/>
              </a:lnSpc>
              <a:buFont typeface="Arial"/>
              <a:buChar char="•"/>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a:t>Click to edit Master text styles</a:t>
            </a:r>
          </a:p>
        </p:txBody>
      </p:sp>
    </p:spTree>
    <p:extLst>
      <p:ext uri="{BB962C8B-B14F-4D97-AF65-F5344CB8AC3E}">
        <p14:creationId xmlns:p14="http://schemas.microsoft.com/office/powerpoint/2010/main" val="27491625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2 Columns - Paragraphs">
    <p:spTree>
      <p:nvGrpSpPr>
        <p:cNvPr id="1" name=""/>
        <p:cNvGrpSpPr/>
        <p:nvPr/>
      </p:nvGrpSpPr>
      <p:grpSpPr>
        <a:xfrm>
          <a:off x="0" y="0"/>
          <a:ext cx="0" cy="0"/>
          <a:chOff x="0" y="0"/>
          <a:chExt cx="0" cy="0"/>
        </a:xfrm>
      </p:grpSpPr>
      <p:sp>
        <p:nvSpPr>
          <p:cNvPr id="2" name="Title 1"/>
          <p:cNvSpPr>
            <a:spLocks noGrp="1"/>
          </p:cNvSpPr>
          <p:nvPr>
            <p:ph type="title"/>
          </p:nvPr>
        </p:nvSpPr>
        <p:spPr>
          <a:xfrm>
            <a:off x="730483" y="688423"/>
            <a:ext cx="10841020" cy="547175"/>
          </a:xfrm>
        </p:spPr>
        <p:txBody>
          <a:bodyPr/>
          <a:lstStyle/>
          <a:p>
            <a:r>
              <a:rPr lang="en-US"/>
              <a:t>Click to edit Master title style</a:t>
            </a:r>
            <a:endParaRPr lang="en-US" dirty="0"/>
          </a:p>
        </p:txBody>
      </p:sp>
      <p:sp>
        <p:nvSpPr>
          <p:cNvPr id="5" name="Text Placeholder 2"/>
          <p:cNvSpPr>
            <a:spLocks noGrp="1"/>
          </p:cNvSpPr>
          <p:nvPr>
            <p:ph type="body" idx="14"/>
          </p:nvPr>
        </p:nvSpPr>
        <p:spPr>
          <a:xfrm>
            <a:off x="6283806" y="1382028"/>
            <a:ext cx="5287697" cy="4569407"/>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730483" y="1382028"/>
            <a:ext cx="5287695" cy="4569406"/>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4"/>
          </p:nvPr>
        </p:nvSpPr>
        <p:spPr>
          <a:xfrm>
            <a:off x="730485" y="6228925"/>
            <a:ext cx="672375" cy="295236"/>
          </a:xfrm>
          <a:prstGeom prst="rect">
            <a:avLst/>
          </a:prstGeom>
        </p:spPr>
        <p:txBody>
          <a:bodyPr/>
          <a:lstStyle>
            <a:lvl1pPr algn="l">
              <a:defRPr sz="1000">
                <a:solidFill>
                  <a:srgbClr val="989EA3"/>
                </a:solidFill>
                <a:latin typeface="Arial"/>
                <a:cs typeface="Aria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135295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2 Columns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4" name="Text Placeholder 2"/>
          <p:cNvSpPr>
            <a:spLocks noGrp="1"/>
          </p:cNvSpPr>
          <p:nvPr>
            <p:ph type="body" idx="14"/>
          </p:nvPr>
        </p:nvSpPr>
        <p:spPr>
          <a:xfrm>
            <a:off x="6283806" y="1382028"/>
            <a:ext cx="5287697" cy="4569407"/>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
          </p:nvPr>
        </p:nvSpPr>
        <p:spPr>
          <a:xfrm>
            <a:off x="730483" y="1382028"/>
            <a:ext cx="5287695" cy="4569406"/>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761706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 Logo and Camp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79829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losing Slid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31094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creenshot laptop right w/text purple extra text">
  <p:cSld name="Screenshot laptop right w/text purple extra text">
    <p:spTree>
      <p:nvGrpSpPr>
        <p:cNvPr id="1" name="Shape 68"/>
        <p:cNvGrpSpPr/>
        <p:nvPr/>
      </p:nvGrpSpPr>
      <p:grpSpPr>
        <a:xfrm>
          <a:off x="0" y="0"/>
          <a:ext cx="0" cy="0"/>
          <a:chOff x="0" y="0"/>
          <a:chExt cx="0" cy="0"/>
        </a:xfrm>
      </p:grpSpPr>
      <p:sp>
        <p:nvSpPr>
          <p:cNvPr id="71" name="Google Shape;71;g2e5a48b66494d15e_59"/>
          <p:cNvSpPr>
            <a:spLocks noGrp="1"/>
          </p:cNvSpPr>
          <p:nvPr>
            <p:ph type="pic" idx="2"/>
          </p:nvPr>
        </p:nvSpPr>
        <p:spPr>
          <a:xfrm>
            <a:off x="7156450" y="1040675"/>
            <a:ext cx="3994800" cy="2499300"/>
          </a:xfrm>
          <a:prstGeom prst="rect">
            <a:avLst/>
          </a:prstGeom>
          <a:solidFill>
            <a:schemeClr val="lt1"/>
          </a:solidFill>
          <a:ln>
            <a:noFill/>
          </a:ln>
        </p:spPr>
      </p:sp>
      <p:sp>
        <p:nvSpPr>
          <p:cNvPr id="72" name="Google Shape;72;g2e5a48b66494d15e_59"/>
          <p:cNvSpPr txBox="1">
            <a:spLocks noGrp="1"/>
          </p:cNvSpPr>
          <p:nvPr>
            <p:ph type="body" idx="1"/>
          </p:nvPr>
        </p:nvSpPr>
        <p:spPr>
          <a:xfrm>
            <a:off x="6533881" y="4062709"/>
            <a:ext cx="50706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lt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73" name="Google Shape;73;g2e5a48b66494d15e_59"/>
          <p:cNvSpPr txBox="1">
            <a:spLocks noGrp="1"/>
          </p:cNvSpPr>
          <p:nvPr>
            <p:ph type="body" idx="3"/>
          </p:nvPr>
        </p:nvSpPr>
        <p:spPr>
          <a:xfrm>
            <a:off x="6539486" y="4608442"/>
            <a:ext cx="5065200" cy="14565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1"/>
              </a:buClr>
              <a:buSzPts val="1400"/>
              <a:buChar char="•"/>
              <a:defRPr sz="1400">
                <a:solidFill>
                  <a:schemeClr val="lt1"/>
                </a:solidFill>
              </a:defRPr>
            </a:lvl1pPr>
            <a:lvl2pPr marL="914400" lvl="1" indent="-317500" algn="l" rtl="0">
              <a:lnSpc>
                <a:spcPct val="100000"/>
              </a:lnSpc>
              <a:spcBef>
                <a:spcPts val="300"/>
              </a:spcBef>
              <a:spcAft>
                <a:spcPts val="0"/>
              </a:spcAft>
              <a:buClr>
                <a:schemeClr val="lt1"/>
              </a:buClr>
              <a:buSzPts val="1400"/>
              <a:buChar char="–"/>
              <a:defRPr sz="1400">
                <a:solidFill>
                  <a:schemeClr val="lt1"/>
                </a:solidFill>
              </a:defRPr>
            </a:lvl2pPr>
            <a:lvl3pPr marL="1371600" lvl="2" indent="-304800" algn="l" rtl="0">
              <a:lnSpc>
                <a:spcPct val="100000"/>
              </a:lnSpc>
              <a:spcBef>
                <a:spcPts val="300"/>
              </a:spcBef>
              <a:spcAft>
                <a:spcPts val="0"/>
              </a:spcAft>
              <a:buClr>
                <a:schemeClr val="lt1"/>
              </a:buClr>
              <a:buSzPts val="1200"/>
              <a:buChar char="–"/>
              <a:defRPr sz="1200">
                <a:solidFill>
                  <a:schemeClr val="lt1"/>
                </a:solidFill>
              </a:defRPr>
            </a:lvl3pPr>
            <a:lvl4pPr marL="1828800" lvl="3" indent="-304800" algn="l" rtl="0">
              <a:lnSpc>
                <a:spcPct val="100000"/>
              </a:lnSpc>
              <a:spcBef>
                <a:spcPts val="300"/>
              </a:spcBef>
              <a:spcAft>
                <a:spcPts val="0"/>
              </a:spcAft>
              <a:buClr>
                <a:schemeClr val="lt1"/>
              </a:buClr>
              <a:buSzPts val="1200"/>
              <a:buChar char="–"/>
              <a:defRPr sz="1200">
                <a:solidFill>
                  <a:schemeClr val="lt1"/>
                </a:solidFill>
              </a:defRPr>
            </a:lvl4pPr>
            <a:lvl5pPr marL="2286000" lvl="4" indent="-292100" algn="l" rtl="0">
              <a:lnSpc>
                <a:spcPct val="100000"/>
              </a:lnSpc>
              <a:spcBef>
                <a:spcPts val="300"/>
              </a:spcBef>
              <a:spcAft>
                <a:spcPts val="0"/>
              </a:spcAft>
              <a:buClr>
                <a:schemeClr val="lt1"/>
              </a:buClr>
              <a:buSzPts val="1000"/>
              <a:buChar char="–"/>
              <a:defRPr sz="1000">
                <a:solidFill>
                  <a:schemeClr val="lt1"/>
                </a:solidFill>
              </a:defRPr>
            </a:lvl5pPr>
            <a:lvl6pPr marL="2743200" lvl="5" indent="-292100" algn="l" rtl="0">
              <a:lnSpc>
                <a:spcPct val="100000"/>
              </a:lnSpc>
              <a:spcBef>
                <a:spcPts val="300"/>
              </a:spcBef>
              <a:spcAft>
                <a:spcPts val="0"/>
              </a:spcAft>
              <a:buClr>
                <a:schemeClr val="lt1"/>
              </a:buClr>
              <a:buSzPts val="1000"/>
              <a:buChar char="–"/>
              <a:defRPr sz="1000">
                <a:solidFill>
                  <a:schemeClr val="lt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g2e5a48b66494d15e_59"/>
          <p:cNvSpPr txBox="1">
            <a:spLocks noGrp="1"/>
          </p:cNvSpPr>
          <p:nvPr>
            <p:ph type="title"/>
          </p:nvPr>
        </p:nvSpPr>
        <p:spPr>
          <a:xfrm>
            <a:off x="576000" y="816951"/>
            <a:ext cx="4510800" cy="396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g2e5a48b66494d15e_59"/>
          <p:cNvSpPr txBox="1">
            <a:spLocks noGrp="1"/>
          </p:cNvSpPr>
          <p:nvPr>
            <p:ph type="body" idx="4"/>
          </p:nvPr>
        </p:nvSpPr>
        <p:spPr>
          <a:xfrm>
            <a:off x="576000" y="1193187"/>
            <a:ext cx="4510800" cy="3135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6" name="Google Shape;76;g2e5a48b66494d15e_59"/>
          <p:cNvSpPr txBox="1">
            <a:spLocks noGrp="1"/>
          </p:cNvSpPr>
          <p:nvPr>
            <p:ph type="body" idx="5"/>
          </p:nvPr>
        </p:nvSpPr>
        <p:spPr>
          <a:xfrm>
            <a:off x="576000" y="1820252"/>
            <a:ext cx="45120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77" name="Google Shape;77;g2e5a48b66494d15e_59"/>
          <p:cNvSpPr txBox="1">
            <a:spLocks noGrp="1"/>
          </p:cNvSpPr>
          <p:nvPr>
            <p:ph type="body" idx="6"/>
          </p:nvPr>
        </p:nvSpPr>
        <p:spPr>
          <a:xfrm>
            <a:off x="576000" y="4062709"/>
            <a:ext cx="4512000" cy="313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lt1"/>
              </a:buClr>
              <a:buSzPts val="1800"/>
              <a:buNone/>
              <a:defRPr sz="1800" b="1">
                <a:solidFill>
                  <a:schemeClr val="dk1"/>
                </a:solidFill>
              </a:defRPr>
            </a:lvl1pPr>
            <a:lvl2pPr marL="914400" lvl="1" indent="-381000" algn="l" rtl="0">
              <a:lnSpc>
                <a:spcPct val="100000"/>
              </a:lnSpc>
              <a:spcBef>
                <a:spcPts val="300"/>
              </a:spcBef>
              <a:spcAft>
                <a:spcPts val="0"/>
              </a:spcAft>
              <a:buClr>
                <a:schemeClr val="lt1"/>
              </a:buClr>
              <a:buSzPts val="2400"/>
              <a:buChar char="–"/>
              <a:defRPr sz="2400">
                <a:solidFill>
                  <a:schemeClr val="lt1"/>
                </a:solidFill>
              </a:defRPr>
            </a:lvl2pPr>
            <a:lvl3pPr marL="1371600" lvl="2" indent="-381000" algn="l" rtl="0">
              <a:lnSpc>
                <a:spcPct val="100000"/>
              </a:lnSpc>
              <a:spcBef>
                <a:spcPts val="300"/>
              </a:spcBef>
              <a:spcAft>
                <a:spcPts val="0"/>
              </a:spcAft>
              <a:buClr>
                <a:schemeClr val="lt1"/>
              </a:buClr>
              <a:buSzPts val="2400"/>
              <a:buFont typeface="Arial"/>
              <a:buChar char="–"/>
              <a:defRPr sz="2400">
                <a:solidFill>
                  <a:schemeClr val="lt1"/>
                </a:solidFill>
              </a:defRPr>
            </a:lvl3pPr>
            <a:lvl4pPr marL="1828800" lvl="3" indent="-228600" algn="l" rtl="0">
              <a:lnSpc>
                <a:spcPct val="100000"/>
              </a:lnSpc>
              <a:spcBef>
                <a:spcPts val="300"/>
              </a:spcBef>
              <a:spcAft>
                <a:spcPts val="0"/>
              </a:spcAft>
              <a:buClr>
                <a:schemeClr val="lt1"/>
              </a:buClr>
              <a:buSzPts val="1800"/>
              <a:buNone/>
              <a:defRPr sz="1800">
                <a:solidFill>
                  <a:schemeClr val="lt1"/>
                </a:solidFill>
              </a:defRPr>
            </a:lvl4pPr>
            <a:lvl5pPr marL="2286000" lvl="4" indent="-342900" algn="l" rtl="0">
              <a:lnSpc>
                <a:spcPct val="100000"/>
              </a:lnSpc>
              <a:spcBef>
                <a:spcPts val="300"/>
              </a:spcBef>
              <a:spcAft>
                <a:spcPts val="0"/>
              </a:spcAft>
              <a:buClr>
                <a:schemeClr val="lt1"/>
              </a:buClr>
              <a:buSzPts val="1800"/>
              <a:buChar char="–"/>
              <a:defRPr sz="1800">
                <a:solidFill>
                  <a:schemeClr val="lt1"/>
                </a:solidFill>
              </a:defRPr>
            </a:lvl5pPr>
            <a:lvl6pPr marL="2743200" lvl="5" indent="-342900" algn="l" rtl="0">
              <a:lnSpc>
                <a:spcPct val="90000"/>
              </a:lnSpc>
              <a:spcBef>
                <a:spcPts val="500"/>
              </a:spcBef>
              <a:spcAft>
                <a:spcPts val="0"/>
              </a:spcAft>
              <a:buClr>
                <a:schemeClr val="lt1"/>
              </a:buClr>
              <a:buSzPts val="1800"/>
              <a:buFont typeface="Arial"/>
              <a:buChar char="–"/>
              <a:defRPr sz="1800">
                <a:solidFill>
                  <a:schemeClr val="lt1"/>
                </a:solidFill>
              </a:defRPr>
            </a:lvl6pPr>
            <a:lvl7pPr marL="3200400" lvl="6" indent="-228600" algn="l" rtl="0">
              <a:lnSpc>
                <a:spcPct val="90000"/>
              </a:lnSpc>
              <a:spcBef>
                <a:spcPts val="500"/>
              </a:spcBef>
              <a:spcAft>
                <a:spcPts val="0"/>
              </a:spcAft>
              <a:buClr>
                <a:schemeClr val="lt1"/>
              </a:buClr>
              <a:buSzPts val="1400"/>
              <a:buNone/>
              <a:defRPr sz="1400">
                <a:solidFill>
                  <a:schemeClr val="lt1"/>
                </a:solidFill>
              </a:defRPr>
            </a:lvl7pPr>
            <a:lvl8pPr marL="3657600" lvl="7" indent="-317500" algn="l" rtl="0">
              <a:lnSpc>
                <a:spcPct val="90000"/>
              </a:lnSpc>
              <a:spcBef>
                <a:spcPts val="500"/>
              </a:spcBef>
              <a:spcAft>
                <a:spcPts val="0"/>
              </a:spcAft>
              <a:buClr>
                <a:schemeClr val="lt1"/>
              </a:buClr>
              <a:buSzPts val="1400"/>
              <a:buChar char="•"/>
              <a:defRPr sz="1400">
                <a:solidFill>
                  <a:schemeClr val="lt1"/>
                </a:solidFill>
              </a:defRPr>
            </a:lvl8pPr>
            <a:lvl9pPr marL="4114800" lvl="8" indent="-317500" algn="l" rtl="0">
              <a:lnSpc>
                <a:spcPct val="90000"/>
              </a:lnSpc>
              <a:spcBef>
                <a:spcPts val="500"/>
              </a:spcBef>
              <a:spcAft>
                <a:spcPts val="0"/>
              </a:spcAft>
              <a:buClr>
                <a:schemeClr val="lt1"/>
              </a:buClr>
              <a:buSzPts val="1400"/>
              <a:buFont typeface="Arial"/>
              <a:buChar char="–"/>
              <a:defRPr sz="1400">
                <a:solidFill>
                  <a:schemeClr val="lt1"/>
                </a:solidFill>
              </a:defRPr>
            </a:lvl9pPr>
          </a:lstStyle>
          <a:p>
            <a:endParaRPr/>
          </a:p>
        </p:txBody>
      </p:sp>
      <p:sp>
        <p:nvSpPr>
          <p:cNvPr id="78" name="Google Shape;78;g2e5a48b66494d15e_59"/>
          <p:cNvSpPr txBox="1">
            <a:spLocks noGrp="1"/>
          </p:cNvSpPr>
          <p:nvPr>
            <p:ph type="body" idx="7"/>
          </p:nvPr>
        </p:nvSpPr>
        <p:spPr>
          <a:xfrm>
            <a:off x="576000" y="2362199"/>
            <a:ext cx="4512000" cy="14565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g2e5a48b66494d15e_59"/>
          <p:cNvSpPr txBox="1">
            <a:spLocks noGrp="1"/>
          </p:cNvSpPr>
          <p:nvPr>
            <p:ph type="body" idx="8"/>
          </p:nvPr>
        </p:nvSpPr>
        <p:spPr>
          <a:xfrm>
            <a:off x="576000" y="4608442"/>
            <a:ext cx="4512000" cy="14565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g2e5a48b66494d15e_59"/>
          <p:cNvSpPr txBox="1">
            <a:spLocks noGrp="1"/>
          </p:cNvSpPr>
          <p:nvPr>
            <p:ph type="body" idx="9"/>
          </p:nvPr>
        </p:nvSpPr>
        <p:spPr>
          <a:xfrm>
            <a:off x="576000" y="407995"/>
            <a:ext cx="4510800" cy="178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Clr>
                <a:schemeClr val="dk1"/>
              </a:buClr>
              <a:buSzPts val="1200"/>
              <a:buNone/>
              <a:defRPr sz="1200" b="0">
                <a:solidFill>
                  <a:srgbClr val="7F7F7F"/>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g2e5a48b66494d15e_59"/>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g2e5a48b66494d15e_59"/>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2583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text 1 column white">
  <p:cSld name="Main text 1 column white">
    <p:spTree>
      <p:nvGrpSpPr>
        <p:cNvPr id="1" name="Shape 62"/>
        <p:cNvGrpSpPr/>
        <p:nvPr/>
      </p:nvGrpSpPr>
      <p:grpSpPr>
        <a:xfrm>
          <a:off x="0" y="0"/>
          <a:ext cx="0" cy="0"/>
          <a:chOff x="0" y="0"/>
          <a:chExt cx="0" cy="0"/>
        </a:xfrm>
      </p:grpSpPr>
      <p:sp>
        <p:nvSpPr>
          <p:cNvPr id="63" name="Google Shape;63;g2e5a48b66494d15e_53"/>
          <p:cNvSpPr txBox="1">
            <a:spLocks noGrp="1"/>
          </p:cNvSpPr>
          <p:nvPr>
            <p:ph type="title"/>
          </p:nvPr>
        </p:nvSpPr>
        <p:spPr>
          <a:xfrm>
            <a:off x="576000" y="816951"/>
            <a:ext cx="7283700" cy="3960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000"/>
              <a:buFont typeface="Calibri"/>
              <a:buNone/>
              <a:defRPr sz="3000" b="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2e5a48b66494d15e_53"/>
          <p:cNvSpPr txBox="1">
            <a:spLocks noGrp="1"/>
          </p:cNvSpPr>
          <p:nvPr>
            <p:ph type="body" idx="1"/>
          </p:nvPr>
        </p:nvSpPr>
        <p:spPr>
          <a:xfrm>
            <a:off x="576000" y="1193187"/>
            <a:ext cx="7283700" cy="313500"/>
          </a:xfrm>
          <a:prstGeom prst="rect">
            <a:avLst/>
          </a:prstGeom>
          <a:noFill/>
          <a:ln>
            <a:noFill/>
          </a:ln>
        </p:spPr>
        <p:txBody>
          <a:bodyPr spcFirstLastPara="1" wrap="square" lIns="0" tIns="36000" rIns="0" bIns="0" anchor="t" anchorCtr="0">
            <a:noAutofit/>
          </a:bodyPr>
          <a:lstStyle>
            <a:lvl1pPr marL="457200" lvl="0" indent="-228600" algn="l" rtl="0">
              <a:lnSpc>
                <a:spcPct val="90000"/>
              </a:lnSpc>
              <a:spcBef>
                <a:spcPts val="0"/>
              </a:spcBef>
              <a:spcAft>
                <a:spcPts val="0"/>
              </a:spcAft>
              <a:buClr>
                <a:schemeClr val="dk1"/>
              </a:buClr>
              <a:buSzPts val="2000"/>
              <a:buNone/>
              <a:defRPr sz="2000" b="0">
                <a:solidFill>
                  <a:schemeClr val="dk1"/>
                </a:solidFill>
                <a:latin typeface="Calibri"/>
                <a:ea typeface="Calibri"/>
                <a:cs typeface="Calibri"/>
                <a:sym typeface="Calibri"/>
              </a:defRPr>
            </a:lvl1pPr>
            <a:lvl2pPr marL="914400" lvl="1" indent="-342900" algn="l" rtl="0">
              <a:lnSpc>
                <a:spcPct val="100000"/>
              </a:lnSpc>
              <a:spcBef>
                <a:spcPts val="300"/>
              </a:spcBef>
              <a:spcAft>
                <a:spcPts val="0"/>
              </a:spcAft>
              <a:buSzPts val="1800"/>
              <a:buChar char="–"/>
              <a:defRPr/>
            </a:lvl2pPr>
            <a:lvl3pPr marL="1371600" lvl="2" indent="-342900" algn="l" rtl="0">
              <a:lnSpc>
                <a:spcPct val="100000"/>
              </a:lnSpc>
              <a:spcBef>
                <a:spcPts val="300"/>
              </a:spcBef>
              <a:spcAft>
                <a:spcPts val="0"/>
              </a:spcAft>
              <a:buSzPts val="1800"/>
              <a:buChar char="–"/>
              <a:defRPr/>
            </a:lvl3pPr>
            <a:lvl4pPr marL="1828800" lvl="3" indent="-342900" algn="l" rtl="0">
              <a:lnSpc>
                <a:spcPct val="100000"/>
              </a:lnSpc>
              <a:spcBef>
                <a:spcPts val="300"/>
              </a:spcBef>
              <a:spcAft>
                <a:spcPts val="0"/>
              </a:spcAft>
              <a:buSzPts val="1800"/>
              <a:buChar char="–"/>
              <a:defRPr/>
            </a:lvl4pPr>
            <a:lvl5pPr marL="2286000" lvl="4" indent="-342900" algn="l" rtl="0">
              <a:lnSpc>
                <a:spcPct val="100000"/>
              </a:lnSpc>
              <a:spcBef>
                <a:spcPts val="300"/>
              </a:spcBef>
              <a:spcAft>
                <a:spcPts val="0"/>
              </a:spcAft>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 name="Google Shape;65;g2e5a48b66494d15e_53"/>
          <p:cNvSpPr txBox="1">
            <a:spLocks noGrp="1"/>
          </p:cNvSpPr>
          <p:nvPr>
            <p:ph type="body" idx="2"/>
          </p:nvPr>
        </p:nvSpPr>
        <p:spPr>
          <a:xfrm>
            <a:off x="576000" y="1828800"/>
            <a:ext cx="7283700" cy="4283100"/>
          </a:xfrm>
          <a:prstGeom prst="rect">
            <a:avLst/>
          </a:prstGeom>
          <a:noFill/>
          <a:ln>
            <a:noFill/>
          </a:ln>
        </p:spPr>
        <p:txBody>
          <a:bodyPr spcFirstLastPara="1" wrap="square" lIns="0" tIns="0" rIns="0" bIns="0" anchor="t" anchorCtr="0">
            <a:noAutofit/>
          </a:bodyPr>
          <a:lstStyle>
            <a:lvl1pPr marL="457200" lvl="0" indent="-317500" algn="l" rtl="0">
              <a:lnSpc>
                <a:spcPct val="100000"/>
              </a:lnSpc>
              <a:spcBef>
                <a:spcPts val="300"/>
              </a:spcBef>
              <a:spcAft>
                <a:spcPts val="0"/>
              </a:spcAft>
              <a:buClr>
                <a:schemeClr val="lt2"/>
              </a:buClr>
              <a:buSzPts val="1400"/>
              <a:buChar char="•"/>
              <a:defRPr sz="1400">
                <a:solidFill>
                  <a:schemeClr val="dk1"/>
                </a:solidFill>
              </a:defRPr>
            </a:lvl1pPr>
            <a:lvl2pPr marL="914400" lvl="1" indent="-317500" algn="l" rtl="0">
              <a:lnSpc>
                <a:spcPct val="100000"/>
              </a:lnSpc>
              <a:spcBef>
                <a:spcPts val="300"/>
              </a:spcBef>
              <a:spcAft>
                <a:spcPts val="0"/>
              </a:spcAft>
              <a:buClr>
                <a:schemeClr val="lt2"/>
              </a:buClr>
              <a:buSzPts val="1400"/>
              <a:buChar char="–"/>
              <a:defRPr sz="1400">
                <a:solidFill>
                  <a:schemeClr val="dk1"/>
                </a:solidFill>
              </a:defRPr>
            </a:lvl2pPr>
            <a:lvl3pPr marL="1371600" lvl="2" indent="-304800" algn="l" rtl="0">
              <a:lnSpc>
                <a:spcPct val="100000"/>
              </a:lnSpc>
              <a:spcBef>
                <a:spcPts val="300"/>
              </a:spcBef>
              <a:spcAft>
                <a:spcPts val="0"/>
              </a:spcAft>
              <a:buClr>
                <a:schemeClr val="lt2"/>
              </a:buClr>
              <a:buSzPts val="1200"/>
              <a:buChar char="–"/>
              <a:defRPr sz="1200">
                <a:solidFill>
                  <a:schemeClr val="dk1"/>
                </a:solidFill>
              </a:defRPr>
            </a:lvl3pPr>
            <a:lvl4pPr marL="1828800" lvl="3" indent="-304800" algn="l" rtl="0">
              <a:lnSpc>
                <a:spcPct val="100000"/>
              </a:lnSpc>
              <a:spcBef>
                <a:spcPts val="300"/>
              </a:spcBef>
              <a:spcAft>
                <a:spcPts val="0"/>
              </a:spcAft>
              <a:buClr>
                <a:schemeClr val="lt2"/>
              </a:buClr>
              <a:buSzPts val="1200"/>
              <a:buChar char="–"/>
              <a:defRPr sz="1200">
                <a:solidFill>
                  <a:schemeClr val="dk1"/>
                </a:solidFill>
              </a:defRPr>
            </a:lvl4pPr>
            <a:lvl5pPr marL="2286000" lvl="4" indent="-292100" algn="l" rtl="0">
              <a:lnSpc>
                <a:spcPct val="100000"/>
              </a:lnSpc>
              <a:spcBef>
                <a:spcPts val="300"/>
              </a:spcBef>
              <a:spcAft>
                <a:spcPts val="0"/>
              </a:spcAft>
              <a:buClr>
                <a:schemeClr val="lt2"/>
              </a:buClr>
              <a:buSzPts val="1000"/>
              <a:buChar char="–"/>
              <a:defRPr sz="1000">
                <a:solidFill>
                  <a:schemeClr val="dk1"/>
                </a:solidFill>
              </a:defRPr>
            </a:lvl5pPr>
            <a:lvl6pPr marL="2743200" lvl="5" indent="-292100" algn="l" rtl="0">
              <a:lnSpc>
                <a:spcPct val="100000"/>
              </a:lnSpc>
              <a:spcBef>
                <a:spcPts val="300"/>
              </a:spcBef>
              <a:spcAft>
                <a:spcPts val="0"/>
              </a:spcAft>
              <a:buClr>
                <a:schemeClr val="lt2"/>
              </a:buClr>
              <a:buSzPts val="1000"/>
              <a:buChar char="–"/>
              <a:defRPr sz="1000">
                <a:solidFill>
                  <a:schemeClr val="dk1"/>
                </a:solidFill>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 name="Google Shape;66;g2e5a48b66494d15e_53"/>
          <p:cNvSpPr txBox="1">
            <a:spLocks noGrp="1"/>
          </p:cNvSpPr>
          <p:nvPr>
            <p:ph type="sldNum" idx="12"/>
          </p:nvPr>
        </p:nvSpPr>
        <p:spPr>
          <a:xfrm>
            <a:off x="11336459" y="6541200"/>
            <a:ext cx="366000" cy="162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g2e5a48b66494d15e_53"/>
          <p:cNvSpPr txBox="1">
            <a:spLocks noGrp="1"/>
          </p:cNvSpPr>
          <p:nvPr>
            <p:ph type="ftr" idx="11"/>
          </p:nvPr>
        </p:nvSpPr>
        <p:spPr>
          <a:xfrm>
            <a:off x="6299950" y="6541200"/>
            <a:ext cx="4651200" cy="162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089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483" y="688423"/>
            <a:ext cx="10849323" cy="521434"/>
          </a:xfrm>
          <a:prstGeom prst="rect">
            <a:avLst/>
          </a:prstGeom>
        </p:spPr>
        <p:txBody>
          <a:bodyPr vert="horz" lIns="91440" tIns="0" rIns="91440" bIns="0" rtlCol="0" anchor="t" anchorCtr="0">
            <a:noAutofit/>
          </a:bodyPr>
          <a:lstStyle/>
          <a:p>
            <a:r>
              <a:rPr lang="en-US" dirty="0"/>
              <a:t>Headline</a:t>
            </a:r>
          </a:p>
        </p:txBody>
      </p:sp>
      <p:sp>
        <p:nvSpPr>
          <p:cNvPr id="3" name="Text Placeholder 2"/>
          <p:cNvSpPr>
            <a:spLocks noGrp="1"/>
          </p:cNvSpPr>
          <p:nvPr>
            <p:ph type="body" idx="1"/>
          </p:nvPr>
        </p:nvSpPr>
        <p:spPr>
          <a:xfrm>
            <a:off x="730483" y="1382028"/>
            <a:ext cx="10849323" cy="4569407"/>
          </a:xfrm>
          <a:prstGeom prst="rect">
            <a:avLst/>
          </a:prstGeom>
        </p:spPr>
        <p:txBody>
          <a:bodyPr vert="horz" lIns="91440" tIns="45720" rIns="91440" bIns="45720" rtlCol="0">
            <a:noAutofit/>
          </a:bodyPr>
          <a:lstStyle/>
          <a:p>
            <a:pPr lvl="0"/>
            <a:r>
              <a:rPr lang="en-US" dirty="0"/>
              <a:t>Click to edit Master text styles</a:t>
            </a:r>
          </a:p>
        </p:txBody>
      </p:sp>
      <p:sp>
        <p:nvSpPr>
          <p:cNvPr id="9" name="Slide Number Placeholder 5"/>
          <p:cNvSpPr>
            <a:spLocks noGrp="1"/>
          </p:cNvSpPr>
          <p:nvPr>
            <p:ph type="sldNum" sz="quarter" idx="4"/>
          </p:nvPr>
        </p:nvSpPr>
        <p:spPr>
          <a:xfrm>
            <a:off x="730485" y="6228925"/>
            <a:ext cx="672375" cy="295236"/>
          </a:xfrm>
          <a:prstGeom prst="rect">
            <a:avLst/>
          </a:prstGeom>
        </p:spPr>
        <p:txBody>
          <a:bodyPr/>
          <a:lstStyle>
            <a:lvl1pPr algn="l">
              <a:defRPr sz="1000">
                <a:solidFill>
                  <a:srgbClr val="989EA3"/>
                </a:solidFill>
                <a:latin typeface="Arial"/>
                <a:cs typeface="Aria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30166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hdr="0" dt="0"/>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hyperlink" Target="mailto:saugustine@nebraskamed.com"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hyperlink" Target="mailto:SAdcock@nebraskame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03576" y="2338179"/>
            <a:ext cx="7452360" cy="682423"/>
          </a:xfrm>
        </p:spPr>
        <p:txBody>
          <a:bodyPr/>
          <a:lstStyle/>
          <a:p>
            <a:r>
              <a:rPr lang="en-US" dirty="0"/>
              <a:t>2023 Nebraska HFMA</a:t>
            </a:r>
          </a:p>
        </p:txBody>
      </p:sp>
      <p:sp>
        <p:nvSpPr>
          <p:cNvPr id="6" name="Subtitle 5">
            <a:extLst>
              <a:ext uri="{FF2B5EF4-FFF2-40B4-BE49-F238E27FC236}">
                <a16:creationId xmlns:a16="http://schemas.microsoft.com/office/drawing/2014/main" id="{47D587D2-8D08-44B7-AE2B-6FB5063011D7}"/>
              </a:ext>
            </a:extLst>
          </p:cNvPr>
          <p:cNvSpPr>
            <a:spLocks noGrp="1"/>
          </p:cNvSpPr>
          <p:nvPr>
            <p:ph type="subTitle" idx="1"/>
          </p:nvPr>
        </p:nvSpPr>
        <p:spPr>
          <a:xfrm>
            <a:off x="2798961" y="3638875"/>
            <a:ext cx="6636598" cy="344739"/>
          </a:xfrm>
        </p:spPr>
        <p:txBody>
          <a:bodyPr vert="horz" lIns="91440" tIns="45720" rIns="91440" bIns="45720" rtlCol="0" anchor="t">
            <a:normAutofit fontScale="92500" lnSpcReduction="20000"/>
          </a:bodyPr>
          <a:lstStyle/>
          <a:p>
            <a:r>
              <a:rPr lang="en-US" dirty="0"/>
              <a:t>January 2023</a:t>
            </a:r>
          </a:p>
        </p:txBody>
      </p:sp>
      <p:sp>
        <p:nvSpPr>
          <p:cNvPr id="5" name="Google Shape;138;g1521762f79f_2_289">
            <a:extLst>
              <a:ext uri="{FF2B5EF4-FFF2-40B4-BE49-F238E27FC236}">
                <a16:creationId xmlns:a16="http://schemas.microsoft.com/office/drawing/2014/main" id="{BAD4D852-3E01-4B52-B972-495EA5F3A3A0}"/>
              </a:ext>
            </a:extLst>
          </p:cNvPr>
          <p:cNvSpPr txBox="1">
            <a:spLocks/>
          </p:cNvSpPr>
          <p:nvPr/>
        </p:nvSpPr>
        <p:spPr>
          <a:xfrm>
            <a:off x="2798961" y="4185803"/>
            <a:ext cx="4761506" cy="628650"/>
          </a:xfrm>
          <a:prstGeom prst="rect">
            <a:avLst/>
          </a:prstGeom>
          <a:noFill/>
          <a:ln>
            <a:noFill/>
          </a:ln>
        </p:spPr>
        <p:txBody>
          <a:bodyPr spcFirstLastPara="1" vert="horz" wrap="square" lIns="0" tIns="0" rIns="0" bIns="0" rtlCol="0" anchor="t" anchorCtr="0">
            <a:noAutofit/>
          </a:bodyPr>
          <a:lst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t>Hiring and retaining staff in a highly </a:t>
            </a:r>
            <a:br>
              <a:rPr lang="en-US" dirty="0"/>
            </a:br>
            <a:r>
              <a:rPr lang="en-US" dirty="0"/>
              <a:t>competitive market</a:t>
            </a:r>
          </a:p>
        </p:txBody>
      </p:sp>
    </p:spTree>
    <p:extLst>
      <p:ext uri="{BB962C8B-B14F-4D97-AF65-F5344CB8AC3E}">
        <p14:creationId xmlns:p14="http://schemas.microsoft.com/office/powerpoint/2010/main" val="10951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521762f79f_2_400"/>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We’re not perfect, and we face the same struggles as you…</a:t>
            </a:r>
            <a:endParaRPr/>
          </a:p>
        </p:txBody>
      </p:sp>
      <p:sp>
        <p:nvSpPr>
          <p:cNvPr id="255" name="Google Shape;255;g1521762f79f_2_400"/>
          <p:cNvSpPr txBox="1">
            <a:spLocks noGrp="1"/>
          </p:cNvSpPr>
          <p:nvPr>
            <p:ph type="body" idx="1"/>
          </p:nvPr>
        </p:nvSpPr>
        <p:spPr>
          <a:xfrm>
            <a:off x="576000" y="1193187"/>
            <a:ext cx="9455104" cy="313350"/>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Limitations exist amid staffing shortages</a:t>
            </a:r>
            <a:endParaRPr/>
          </a:p>
        </p:txBody>
      </p:sp>
      <p:sp>
        <p:nvSpPr>
          <p:cNvPr id="256" name="Google Shape;256;g1521762f79f_2_400"/>
          <p:cNvSpPr txBox="1">
            <a:spLocks noGrp="1"/>
          </p:cNvSpPr>
          <p:nvPr>
            <p:ph type="body" idx="2"/>
          </p:nvPr>
        </p:nvSpPr>
        <p:spPr>
          <a:xfrm>
            <a:off x="576000" y="1762299"/>
            <a:ext cx="9455104" cy="4379194"/>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400"/>
              <a:buChar char="•"/>
            </a:pPr>
            <a:r>
              <a:rPr lang="en-US" sz="1800"/>
              <a:t>We now have a taskforce to review potential states that are able to recruit from. </a:t>
            </a:r>
            <a:endParaRPr sz="1800"/>
          </a:p>
          <a:p>
            <a:pPr marL="365760" lvl="1" indent="-182880" algn="l" rtl="0">
              <a:lnSpc>
                <a:spcPct val="100000"/>
              </a:lnSpc>
              <a:spcBef>
                <a:spcPts val="500"/>
              </a:spcBef>
              <a:spcAft>
                <a:spcPts val="0"/>
              </a:spcAft>
              <a:buSzPts val="1400"/>
              <a:buChar char="–"/>
            </a:pPr>
            <a:r>
              <a:rPr lang="en-US" sz="1600"/>
              <a:t>Which means we may lose staff or prospects to remote work for companies in higher-waged states</a:t>
            </a:r>
            <a:endParaRPr sz="1600"/>
          </a:p>
          <a:p>
            <a:pPr marL="365760" lvl="1" indent="-93979" algn="l" rtl="0">
              <a:lnSpc>
                <a:spcPct val="100000"/>
              </a:lnSpc>
              <a:spcBef>
                <a:spcPts val="500"/>
              </a:spcBef>
              <a:spcAft>
                <a:spcPts val="0"/>
              </a:spcAft>
              <a:buSzPts val="1400"/>
              <a:buNone/>
            </a:pPr>
            <a:endParaRPr sz="1800"/>
          </a:p>
          <a:p>
            <a:pPr marL="182880" lvl="0" indent="-182880" algn="l" rtl="0">
              <a:lnSpc>
                <a:spcPct val="100000"/>
              </a:lnSpc>
              <a:spcBef>
                <a:spcPts val="500"/>
              </a:spcBef>
              <a:spcAft>
                <a:spcPts val="0"/>
              </a:spcAft>
              <a:buClr>
                <a:schemeClr val="lt2"/>
              </a:buClr>
              <a:buSzPts val="1400"/>
              <a:buChar char="•"/>
            </a:pPr>
            <a:r>
              <a:rPr lang="en-US" sz="1800"/>
              <a:t>Because we still have roles that are not fully remote, we may also lose staff to a local competitor </a:t>
            </a:r>
            <a:endParaRPr sz="1800"/>
          </a:p>
          <a:p>
            <a:pPr marL="182880" lvl="0" indent="-93978" algn="l" rtl="0">
              <a:lnSpc>
                <a:spcPct val="100000"/>
              </a:lnSpc>
              <a:spcBef>
                <a:spcPts val="500"/>
              </a:spcBef>
              <a:spcAft>
                <a:spcPts val="0"/>
              </a:spcAft>
              <a:buClr>
                <a:schemeClr val="lt2"/>
              </a:buClr>
              <a:buSzPts val="1400"/>
              <a:buNone/>
            </a:pPr>
            <a:endParaRPr sz="1800"/>
          </a:p>
          <a:p>
            <a:pPr marL="182880" lvl="0" indent="-182880" algn="l" rtl="0">
              <a:lnSpc>
                <a:spcPct val="100000"/>
              </a:lnSpc>
              <a:spcBef>
                <a:spcPts val="500"/>
              </a:spcBef>
              <a:spcAft>
                <a:spcPts val="0"/>
              </a:spcAft>
              <a:buClr>
                <a:schemeClr val="lt2"/>
              </a:buClr>
              <a:buSzPts val="1400"/>
              <a:buChar char="•"/>
            </a:pPr>
            <a:r>
              <a:rPr lang="en-US" sz="1800"/>
              <a:t>We’ve had to reevaluate our policies and procedures and how those may attract or detract candidates</a:t>
            </a:r>
            <a:endParaRPr sz="1800"/>
          </a:p>
          <a:p>
            <a:pPr marL="182880" lvl="0" indent="-93978" algn="l" rtl="0">
              <a:lnSpc>
                <a:spcPct val="100000"/>
              </a:lnSpc>
              <a:spcBef>
                <a:spcPts val="500"/>
              </a:spcBef>
              <a:spcAft>
                <a:spcPts val="0"/>
              </a:spcAft>
              <a:buClr>
                <a:schemeClr val="lt2"/>
              </a:buClr>
              <a:buSzPts val="1400"/>
              <a:buNone/>
            </a:pPr>
            <a:endParaRPr sz="1800">
              <a:highlight>
                <a:srgbClr val="FFFF00"/>
              </a:highlight>
            </a:endParaRPr>
          </a:p>
          <a:p>
            <a:pPr marL="182880" lvl="0" indent="-182880" algn="l" rtl="0">
              <a:lnSpc>
                <a:spcPct val="100000"/>
              </a:lnSpc>
              <a:spcBef>
                <a:spcPts val="500"/>
              </a:spcBef>
              <a:spcAft>
                <a:spcPts val="0"/>
              </a:spcAft>
              <a:buClr>
                <a:schemeClr val="lt2"/>
              </a:buClr>
              <a:buSzPts val="1400"/>
              <a:buChar char="•"/>
            </a:pPr>
            <a:r>
              <a:rPr lang="en-US" sz="1800"/>
              <a:t>We also looked at how our existing vendors might be able to take on more or additional tasks to help ease volumes</a:t>
            </a:r>
            <a:endParaRPr sz="1800"/>
          </a:p>
          <a:p>
            <a:pPr marL="365760" lvl="1" indent="-182880" algn="l" rtl="0">
              <a:lnSpc>
                <a:spcPct val="100000"/>
              </a:lnSpc>
              <a:spcBef>
                <a:spcPts val="500"/>
              </a:spcBef>
              <a:spcAft>
                <a:spcPts val="0"/>
              </a:spcAft>
              <a:buSzPts val="1400"/>
              <a:buChar char="–"/>
            </a:pPr>
            <a:r>
              <a:rPr lang="en-US" sz="1600" b="1"/>
              <a:t>For example: </a:t>
            </a:r>
            <a:r>
              <a:rPr lang="en-US" sz="1600"/>
              <a:t>using our statement vendor instead of sending staff onsite to handle certain paper- or print-based tasks</a:t>
            </a:r>
            <a:endParaRPr sz="1600"/>
          </a:p>
          <a:p>
            <a:pPr marL="182880" lvl="0" indent="-93978" algn="l" rtl="0">
              <a:lnSpc>
                <a:spcPct val="100000"/>
              </a:lnSpc>
              <a:spcBef>
                <a:spcPts val="500"/>
              </a:spcBef>
              <a:spcAft>
                <a:spcPts val="0"/>
              </a:spcAft>
              <a:buClr>
                <a:schemeClr val="lt2"/>
              </a:buClr>
              <a:buSzPts val="1400"/>
              <a:buNone/>
            </a:pPr>
            <a:endParaRPr/>
          </a:p>
        </p:txBody>
      </p:sp>
      <p:sp>
        <p:nvSpPr>
          <p:cNvPr id="2" name="Footer Placeholder 1">
            <a:extLst>
              <a:ext uri="{FF2B5EF4-FFF2-40B4-BE49-F238E27FC236}">
                <a16:creationId xmlns:a16="http://schemas.microsoft.com/office/drawing/2014/main" id="{E4F36BF5-C46B-2527-E589-CB533B77187A}"/>
              </a:ext>
            </a:extLst>
          </p:cNvPr>
          <p:cNvSpPr>
            <a:spLocks noGrp="1"/>
          </p:cNvSpPr>
          <p:nvPr>
            <p:ph type="ftr" idx="11"/>
          </p:nvPr>
        </p:nvSpPr>
        <p:spPr/>
        <p:txBody>
          <a:bodyPr/>
          <a:lstStyle/>
          <a:p>
            <a:endParaRPr lang="en-US"/>
          </a:p>
        </p:txBody>
      </p:sp>
      <p:sp>
        <p:nvSpPr>
          <p:cNvPr id="258" name="Google Shape;258;g1521762f79f_2_40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10</a:t>
            </a:fld>
            <a:endParaRPr/>
          </a:p>
        </p:txBody>
      </p:sp>
      <p:pic>
        <p:nvPicPr>
          <p:cNvPr id="259" name="Google Shape;259;g1521762f79f_2_400"/>
          <p:cNvPicPr preferRelativeResize="0"/>
          <p:nvPr/>
        </p:nvPicPr>
        <p:blipFill rotWithShape="1">
          <a:blip r:embed="rId3">
            <a:alphaModFix/>
          </a:blip>
          <a:srcRect/>
          <a:stretch/>
        </p:blipFill>
        <p:spPr>
          <a:xfrm>
            <a:off x="10163181" y="4883848"/>
            <a:ext cx="1074544" cy="1157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3"/>
        <p:cNvGrpSpPr/>
        <p:nvPr/>
      </p:nvGrpSpPr>
      <p:grpSpPr>
        <a:xfrm>
          <a:off x="0" y="0"/>
          <a:ext cx="0" cy="0"/>
          <a:chOff x="0" y="0"/>
          <a:chExt cx="0" cy="0"/>
        </a:xfrm>
      </p:grpSpPr>
      <p:sp>
        <p:nvSpPr>
          <p:cNvPr id="264" name="Google Shape;264;g1521762f79f_2_409"/>
          <p:cNvSpPr txBox="1">
            <a:spLocks noGrp="1"/>
          </p:cNvSpPr>
          <p:nvPr>
            <p:ph type="title"/>
          </p:nvPr>
        </p:nvSpPr>
        <p:spPr/>
        <p:txBody>
          <a:bodyPr spcFirstLastPara="1" wrap="square" lIns="0" tIns="0" rIns="0" bIns="0" anchor="ctr" anchorCtr="0">
            <a:normAutofit/>
          </a:bodyPr>
          <a:lstStyle/>
          <a:p>
            <a:pPr marL="0" marR="0" lvl="0" indent="0" rtl="0">
              <a:lnSpc>
                <a:spcPct val="90000"/>
              </a:lnSpc>
              <a:spcBef>
                <a:spcPts val="0"/>
              </a:spcBef>
              <a:spcAft>
                <a:spcPts val="0"/>
              </a:spcAft>
              <a:buClr>
                <a:schemeClr val="lt1"/>
              </a:buClr>
              <a:buSzPts val="4600"/>
              <a:buFont typeface="Arial"/>
              <a:buNone/>
            </a:pPr>
            <a:r>
              <a:rPr lang="en-US" sz="3700" dirty="0">
                <a:solidFill>
                  <a:schemeClr val="bg1"/>
                </a:solidFill>
              </a:rPr>
              <a:t>How we approach training: </a:t>
            </a:r>
            <a:br>
              <a:rPr lang="en-US" sz="3700" dirty="0">
                <a:solidFill>
                  <a:schemeClr val="bg1"/>
                </a:solidFill>
              </a:rPr>
            </a:br>
            <a:r>
              <a:rPr lang="en-US" sz="3700" dirty="0">
                <a:solidFill>
                  <a:schemeClr val="bg1"/>
                </a:solidFill>
              </a:rPr>
              <a:t>A general overview</a:t>
            </a:r>
          </a:p>
        </p:txBody>
      </p:sp>
      <p:sp>
        <p:nvSpPr>
          <p:cNvPr id="269" name="Slide Number Placeholder 2">
            <a:extLst>
              <a:ext uri="{FF2B5EF4-FFF2-40B4-BE49-F238E27FC236}">
                <a16:creationId xmlns:a16="http://schemas.microsoft.com/office/drawing/2014/main" id="{459219EE-0279-061E-E7E8-E46525CBF143}"/>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521762f79f_2_413"/>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The same trends allowed us to spend more time cross-training staff</a:t>
            </a:r>
            <a:endParaRPr/>
          </a:p>
        </p:txBody>
      </p:sp>
      <p:sp>
        <p:nvSpPr>
          <p:cNvPr id="270" name="Google Shape;270;g1521762f79f_2_413"/>
          <p:cNvSpPr txBox="1">
            <a:spLocks noGrp="1"/>
          </p:cNvSpPr>
          <p:nvPr>
            <p:ph type="body" idx="1"/>
          </p:nvPr>
        </p:nvSpPr>
        <p:spPr>
          <a:xfrm>
            <a:off x="576000" y="1193187"/>
            <a:ext cx="9455104" cy="313350"/>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Which allowed them to see the connections between their work and other areas</a:t>
            </a:r>
            <a:endParaRPr/>
          </a:p>
        </p:txBody>
      </p:sp>
      <p:sp>
        <p:nvSpPr>
          <p:cNvPr id="271" name="Google Shape;271;g1521762f79f_2_413"/>
          <p:cNvSpPr txBox="1">
            <a:spLocks noGrp="1"/>
          </p:cNvSpPr>
          <p:nvPr>
            <p:ph type="body" idx="2"/>
          </p:nvPr>
        </p:nvSpPr>
        <p:spPr>
          <a:xfrm>
            <a:off x="576000" y="1987700"/>
            <a:ext cx="9455100" cy="6206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400"/>
              <a:buNone/>
            </a:pPr>
            <a:r>
              <a:rPr lang="en-US" sz="1800" b="1">
                <a:solidFill>
                  <a:schemeClr val="accent1"/>
                </a:solidFill>
              </a:rPr>
              <a:t>As an example: </a:t>
            </a:r>
            <a:r>
              <a:rPr lang="en-US" sz="1800"/>
              <a:t>when volumes decreased, we had multiple staff cross-train on how to handle returned mail, allowing them to see why an accurate address is so important</a:t>
            </a:r>
            <a:endParaRPr sz="1800"/>
          </a:p>
          <a:p>
            <a:pPr marL="182880" lvl="0" indent="-93978" algn="l" rtl="0">
              <a:lnSpc>
                <a:spcPct val="100000"/>
              </a:lnSpc>
              <a:spcBef>
                <a:spcPts val="500"/>
              </a:spcBef>
              <a:spcAft>
                <a:spcPts val="0"/>
              </a:spcAft>
              <a:buClr>
                <a:schemeClr val="lt2"/>
              </a:buClr>
              <a:buSzPts val="1400"/>
              <a:buNone/>
            </a:pPr>
            <a:endParaRPr/>
          </a:p>
        </p:txBody>
      </p:sp>
      <p:sp>
        <p:nvSpPr>
          <p:cNvPr id="2" name="Footer Placeholder 1">
            <a:extLst>
              <a:ext uri="{FF2B5EF4-FFF2-40B4-BE49-F238E27FC236}">
                <a16:creationId xmlns:a16="http://schemas.microsoft.com/office/drawing/2014/main" id="{B296E3E6-101D-FF60-1C95-09AEBC5227BA}"/>
              </a:ext>
            </a:extLst>
          </p:cNvPr>
          <p:cNvSpPr>
            <a:spLocks noGrp="1"/>
          </p:cNvSpPr>
          <p:nvPr>
            <p:ph type="ftr" idx="11"/>
          </p:nvPr>
        </p:nvSpPr>
        <p:spPr/>
        <p:txBody>
          <a:bodyPr/>
          <a:lstStyle/>
          <a:p>
            <a:endParaRPr lang="en-US"/>
          </a:p>
        </p:txBody>
      </p:sp>
      <p:sp>
        <p:nvSpPr>
          <p:cNvPr id="273" name="Google Shape;273;g1521762f79f_2_41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12</a:t>
            </a:fld>
            <a:endParaRPr/>
          </a:p>
        </p:txBody>
      </p:sp>
      <p:sp>
        <p:nvSpPr>
          <p:cNvPr id="274" name="Google Shape;274;g1521762f79f_2_413"/>
          <p:cNvSpPr txBox="1"/>
          <p:nvPr/>
        </p:nvSpPr>
        <p:spPr>
          <a:xfrm>
            <a:off x="8824382" y="2864087"/>
            <a:ext cx="1991116"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Calibri"/>
                <a:ea typeface="Calibri"/>
                <a:cs typeface="Calibri"/>
                <a:sym typeface="Calibri"/>
              </a:rPr>
              <a:t>This also brings to light opportunities for internal promotion and maintains organization-wide retention.</a:t>
            </a:r>
            <a:endParaRPr sz="2200" b="1" i="0" u="none" strike="noStrike" cap="none">
              <a:solidFill>
                <a:schemeClr val="accent1"/>
              </a:solidFill>
              <a:latin typeface="Calibri"/>
              <a:ea typeface="Calibri"/>
              <a:cs typeface="Calibri"/>
              <a:sym typeface="Calibri"/>
            </a:endParaRPr>
          </a:p>
        </p:txBody>
      </p:sp>
      <p:grpSp>
        <p:nvGrpSpPr>
          <p:cNvPr id="275" name="Google Shape;275;g1521762f79f_2_413"/>
          <p:cNvGrpSpPr/>
          <p:nvPr/>
        </p:nvGrpSpPr>
        <p:grpSpPr>
          <a:xfrm>
            <a:off x="576000" y="2774218"/>
            <a:ext cx="7575775" cy="3082611"/>
            <a:chOff x="1277476" y="2294206"/>
            <a:chExt cx="7951416" cy="3545108"/>
          </a:xfrm>
        </p:grpSpPr>
        <p:pic>
          <p:nvPicPr>
            <p:cNvPr id="276" name="Google Shape;276;g1521762f79f_2_413" descr="Graphical user interface, application, table&#10;&#10;Description automatically generated"/>
            <p:cNvPicPr preferRelativeResize="0"/>
            <p:nvPr/>
          </p:nvPicPr>
          <p:blipFill rotWithShape="1">
            <a:blip r:embed="rId3">
              <a:alphaModFix/>
            </a:blip>
            <a:srcRect/>
            <a:stretch/>
          </p:blipFill>
          <p:spPr>
            <a:xfrm>
              <a:off x="1277476" y="2294206"/>
              <a:ext cx="7076413" cy="3165616"/>
            </a:xfrm>
            <a:prstGeom prst="rect">
              <a:avLst/>
            </a:prstGeom>
            <a:noFill/>
            <a:ln>
              <a:noFill/>
            </a:ln>
          </p:spPr>
        </p:pic>
        <p:pic>
          <p:nvPicPr>
            <p:cNvPr id="277" name="Google Shape;277;g1521762f79f_2_413"/>
            <p:cNvPicPr preferRelativeResize="0"/>
            <p:nvPr/>
          </p:nvPicPr>
          <p:blipFill rotWithShape="1">
            <a:blip r:embed="rId4">
              <a:alphaModFix/>
            </a:blip>
            <a:srcRect/>
            <a:stretch/>
          </p:blipFill>
          <p:spPr>
            <a:xfrm>
              <a:off x="1277476" y="5459822"/>
              <a:ext cx="7076413" cy="379492"/>
            </a:xfrm>
            <a:prstGeom prst="rect">
              <a:avLst/>
            </a:prstGeom>
            <a:noFill/>
            <a:ln>
              <a:noFill/>
            </a:ln>
          </p:spPr>
        </p:pic>
        <p:pic>
          <p:nvPicPr>
            <p:cNvPr id="278" name="Google Shape;278;g1521762f79f_2_413" descr="Table&#10;&#10;Description automatically generated"/>
            <p:cNvPicPr preferRelativeResize="0"/>
            <p:nvPr/>
          </p:nvPicPr>
          <p:blipFill rotWithShape="1">
            <a:blip r:embed="rId5">
              <a:alphaModFix/>
            </a:blip>
            <a:srcRect/>
            <a:stretch/>
          </p:blipFill>
          <p:spPr>
            <a:xfrm>
              <a:off x="8353889" y="2298849"/>
              <a:ext cx="875003" cy="3165617"/>
            </a:xfrm>
            <a:prstGeom prst="rect">
              <a:avLst/>
            </a:prstGeom>
            <a:noFill/>
            <a:ln>
              <a:noFill/>
            </a:ln>
          </p:spPr>
        </p:pic>
        <p:pic>
          <p:nvPicPr>
            <p:cNvPr id="279" name="Google Shape;279;g1521762f79f_2_413" descr="Graphical user interface, application&#10;&#10;Description automatically generated"/>
            <p:cNvPicPr preferRelativeResize="0"/>
            <p:nvPr/>
          </p:nvPicPr>
          <p:blipFill rotWithShape="1">
            <a:blip r:embed="rId6">
              <a:alphaModFix/>
            </a:blip>
            <a:srcRect/>
            <a:stretch/>
          </p:blipFill>
          <p:spPr>
            <a:xfrm>
              <a:off x="8353889" y="5450371"/>
              <a:ext cx="875003" cy="35443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521762f79f_2_427"/>
          <p:cNvSpPr txBox="1">
            <a:spLocks noGrp="1"/>
          </p:cNvSpPr>
          <p:nvPr>
            <p:ph type="title"/>
          </p:nvPr>
        </p:nvSpPr>
        <p:spPr>
          <a:xfrm>
            <a:off x="576000" y="816951"/>
            <a:ext cx="5055543"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Staff are allowed to job shadow each other as well </a:t>
            </a:r>
            <a:endParaRPr/>
          </a:p>
        </p:txBody>
      </p:sp>
      <p:sp>
        <p:nvSpPr>
          <p:cNvPr id="285" name="Google Shape;285;g1521762f79f_2_427"/>
          <p:cNvSpPr txBox="1">
            <a:spLocks noGrp="1"/>
          </p:cNvSpPr>
          <p:nvPr>
            <p:ph type="body" idx="1"/>
          </p:nvPr>
        </p:nvSpPr>
        <p:spPr>
          <a:xfrm>
            <a:off x="576000" y="2362200"/>
            <a:ext cx="6274743" cy="3733800"/>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400"/>
              <a:buChar char="•"/>
            </a:pPr>
            <a:r>
              <a:rPr lang="en-US" sz="1800" b="1">
                <a:solidFill>
                  <a:schemeClr val="accent1"/>
                </a:solidFill>
              </a:rPr>
              <a:t>For example: </a:t>
            </a:r>
            <a:r>
              <a:rPr lang="en-US" sz="1800"/>
              <a:t>A biller could start by shadowing other roles or functions within patient financial services</a:t>
            </a:r>
            <a:br>
              <a:rPr lang="en-US" sz="1800"/>
            </a:br>
            <a:endParaRPr sz="1800"/>
          </a:p>
          <a:p>
            <a:pPr marL="182880" lvl="0" indent="-182880" algn="l" rtl="0">
              <a:lnSpc>
                <a:spcPct val="100000"/>
              </a:lnSpc>
              <a:spcBef>
                <a:spcPts val="500"/>
              </a:spcBef>
              <a:spcAft>
                <a:spcPts val="0"/>
              </a:spcAft>
              <a:buClr>
                <a:schemeClr val="lt2"/>
              </a:buClr>
              <a:buSzPts val="1400"/>
              <a:buChar char="•"/>
            </a:pPr>
            <a:r>
              <a:rPr lang="en-US" sz="1800"/>
              <a:t>We schedule one-hour sessions, but some staff will end up shadowing up to four hours</a:t>
            </a:r>
            <a:br>
              <a:rPr lang="en-US" sz="1800"/>
            </a:br>
            <a:endParaRPr sz="1800"/>
          </a:p>
          <a:p>
            <a:pPr marL="182880" lvl="0" indent="-182880" algn="l" rtl="0">
              <a:lnSpc>
                <a:spcPct val="100000"/>
              </a:lnSpc>
              <a:spcBef>
                <a:spcPts val="500"/>
              </a:spcBef>
              <a:spcAft>
                <a:spcPts val="0"/>
              </a:spcAft>
              <a:buSzPts val="1400"/>
              <a:buChar char="•"/>
            </a:pPr>
            <a:r>
              <a:rPr lang="en-US" sz="1800"/>
              <a:t>As part of Stay interviews or succession planning, we have the conversations to see if other areas would be of interest</a:t>
            </a:r>
            <a:endParaRPr sz="1800"/>
          </a:p>
        </p:txBody>
      </p:sp>
      <p:sp>
        <p:nvSpPr>
          <p:cNvPr id="286" name="Google Shape;286;g1521762f79f_2_42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287" name="Google Shape;287;g1521762f79f_2_4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13</a:t>
            </a:fld>
            <a:endParaRPr/>
          </a:p>
        </p:txBody>
      </p:sp>
      <p:pic>
        <p:nvPicPr>
          <p:cNvPr id="288" name="Google Shape;288;g1521762f79f_2_427" descr="A picture containing text, person, indoor&#10;&#10;Description automatically generated"/>
          <p:cNvPicPr preferRelativeResize="0"/>
          <p:nvPr/>
        </p:nvPicPr>
        <p:blipFill rotWithShape="1">
          <a:blip r:embed="rId3">
            <a:alphaModFix/>
          </a:blip>
          <a:srcRect/>
          <a:stretch/>
        </p:blipFill>
        <p:spPr>
          <a:xfrm>
            <a:off x="7629941" y="0"/>
            <a:ext cx="4562059"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cxnSp>
        <p:nvCxnSpPr>
          <p:cNvPr id="293" name="Google Shape;293;g1521762f79f_2_435"/>
          <p:cNvCxnSpPr/>
          <p:nvPr/>
        </p:nvCxnSpPr>
        <p:spPr>
          <a:xfrm>
            <a:off x="3169310" y="2262360"/>
            <a:ext cx="0" cy="1744800"/>
          </a:xfrm>
          <a:prstGeom prst="straightConnector1">
            <a:avLst/>
          </a:prstGeom>
          <a:noFill/>
          <a:ln w="12700" cap="flat" cmpd="sng">
            <a:solidFill>
              <a:schemeClr val="dk1"/>
            </a:solidFill>
            <a:prstDash val="solid"/>
            <a:miter lim="800000"/>
            <a:headEnd type="none" w="sm" len="sm"/>
            <a:tailEnd type="none" w="sm" len="sm"/>
          </a:ln>
        </p:spPr>
      </p:cxnSp>
      <p:sp>
        <p:nvSpPr>
          <p:cNvPr id="294" name="Google Shape;294;g1521762f79f_2_435"/>
          <p:cNvSpPr txBox="1">
            <a:spLocks noGrp="1"/>
          </p:cNvSpPr>
          <p:nvPr>
            <p:ph type="title"/>
          </p:nvPr>
        </p:nvSpPr>
        <p:spPr>
          <a:xfrm>
            <a:off x="576000" y="816951"/>
            <a:ext cx="11040000"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Nebraska Medicine’s Revenue Cycle Training Department Structure</a:t>
            </a:r>
            <a:endParaRPr/>
          </a:p>
        </p:txBody>
      </p:sp>
      <p:sp>
        <p:nvSpPr>
          <p:cNvPr id="295" name="Google Shape;295;g1521762f79f_2_435"/>
          <p:cNvSpPr txBox="1">
            <a:spLocks noGrp="1"/>
          </p:cNvSpPr>
          <p:nvPr>
            <p:ph type="body" idx="1"/>
          </p:nvPr>
        </p:nvSpPr>
        <p:spPr>
          <a:xfrm>
            <a:off x="6221789" y="1562100"/>
            <a:ext cx="5480685" cy="373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1800" b="1" dirty="0"/>
              <a:t>Revenue Cycle Administrative Manager (Stacie): </a:t>
            </a:r>
            <a:endParaRPr dirty="0"/>
          </a:p>
          <a:p>
            <a:pPr marL="182880" lvl="0" indent="-182880" algn="l" rtl="0">
              <a:lnSpc>
                <a:spcPct val="100000"/>
              </a:lnSpc>
              <a:spcBef>
                <a:spcPts val="500"/>
              </a:spcBef>
              <a:spcAft>
                <a:spcPts val="0"/>
              </a:spcAft>
              <a:buClr>
                <a:schemeClr val="lt2"/>
              </a:buClr>
              <a:buSzPts val="1400"/>
              <a:buChar char="•"/>
            </a:pPr>
            <a:r>
              <a:rPr lang="en-US" sz="1600" dirty="0"/>
              <a:t>Determines quality criteria with each revenue cycle area leader</a:t>
            </a:r>
            <a:endParaRPr sz="1600" dirty="0"/>
          </a:p>
          <a:p>
            <a:pPr marL="182880" lvl="0" indent="-182880" algn="l" rtl="0">
              <a:lnSpc>
                <a:spcPct val="100000"/>
              </a:lnSpc>
              <a:spcBef>
                <a:spcPts val="500"/>
              </a:spcBef>
              <a:spcAft>
                <a:spcPts val="0"/>
              </a:spcAft>
              <a:buClr>
                <a:schemeClr val="lt2"/>
              </a:buClr>
              <a:buSzPts val="1400"/>
              <a:buChar char="•"/>
            </a:pPr>
            <a:r>
              <a:rPr lang="en-US" sz="1600" dirty="0"/>
              <a:t>Assigns criteria a point value (100% total achievable score)</a:t>
            </a:r>
            <a:endParaRPr sz="1600" dirty="0"/>
          </a:p>
          <a:p>
            <a:pPr marL="182880" lvl="0" indent="-182880" algn="l" rtl="0">
              <a:lnSpc>
                <a:spcPct val="100000"/>
              </a:lnSpc>
              <a:spcBef>
                <a:spcPts val="500"/>
              </a:spcBef>
              <a:spcAft>
                <a:spcPts val="0"/>
              </a:spcAft>
              <a:buClr>
                <a:schemeClr val="lt2"/>
              </a:buClr>
              <a:buSzPts val="1400"/>
              <a:buChar char="•"/>
            </a:pPr>
            <a:r>
              <a:rPr lang="en-US" sz="1600" dirty="0"/>
              <a:t>Notifies revenue cycle leaders of retraining needs</a:t>
            </a:r>
            <a:endParaRPr sz="1600" dirty="0"/>
          </a:p>
          <a:p>
            <a:pPr marL="182880" lvl="0" indent="-93978" algn="l" rtl="0">
              <a:lnSpc>
                <a:spcPct val="100000"/>
              </a:lnSpc>
              <a:spcBef>
                <a:spcPts val="500"/>
              </a:spcBef>
              <a:spcAft>
                <a:spcPts val="0"/>
              </a:spcAft>
              <a:buClr>
                <a:schemeClr val="lt2"/>
              </a:buClr>
              <a:buSzPts val="1400"/>
              <a:buNone/>
            </a:pPr>
            <a:endParaRPr dirty="0"/>
          </a:p>
          <a:p>
            <a:pPr marL="0" lvl="0" indent="0" algn="l" rtl="0">
              <a:lnSpc>
                <a:spcPct val="100000"/>
              </a:lnSpc>
              <a:spcBef>
                <a:spcPts val="500"/>
              </a:spcBef>
              <a:spcAft>
                <a:spcPts val="0"/>
              </a:spcAft>
              <a:buSzPts val="1800"/>
              <a:buNone/>
            </a:pPr>
            <a:r>
              <a:rPr lang="en-US" sz="1800" b="1" dirty="0"/>
              <a:t>Revenue cycle training lead:</a:t>
            </a:r>
            <a:endParaRPr dirty="0"/>
          </a:p>
          <a:p>
            <a:pPr marL="182880" lvl="0" indent="-182880" algn="l" rtl="0">
              <a:lnSpc>
                <a:spcPct val="100000"/>
              </a:lnSpc>
              <a:spcBef>
                <a:spcPts val="500"/>
              </a:spcBef>
              <a:spcAft>
                <a:spcPts val="0"/>
              </a:spcAft>
              <a:buClr>
                <a:schemeClr val="lt2"/>
              </a:buClr>
              <a:buSzPts val="1400"/>
              <a:buChar char="•"/>
            </a:pPr>
            <a:r>
              <a:rPr lang="en-US" sz="1600" dirty="0"/>
              <a:t>Conducts 1 random quality audit per staff member </a:t>
            </a:r>
            <a:endParaRPr sz="1600" dirty="0"/>
          </a:p>
          <a:p>
            <a:pPr marL="182880" lvl="0" indent="-93978" algn="l" rtl="0">
              <a:lnSpc>
                <a:spcPct val="100000"/>
              </a:lnSpc>
              <a:spcBef>
                <a:spcPts val="500"/>
              </a:spcBef>
              <a:spcAft>
                <a:spcPts val="0"/>
              </a:spcAft>
              <a:buClr>
                <a:schemeClr val="lt2"/>
              </a:buClr>
              <a:buSzPts val="1400"/>
              <a:buNone/>
            </a:pPr>
            <a:endParaRPr dirty="0"/>
          </a:p>
          <a:p>
            <a:pPr marL="0" lvl="0" indent="0" algn="l" rtl="0">
              <a:lnSpc>
                <a:spcPct val="100000"/>
              </a:lnSpc>
              <a:spcBef>
                <a:spcPts val="500"/>
              </a:spcBef>
              <a:spcAft>
                <a:spcPts val="0"/>
              </a:spcAft>
              <a:buSzPts val="1800"/>
              <a:buNone/>
            </a:pPr>
            <a:r>
              <a:rPr lang="en-US" sz="1800" b="1" dirty="0"/>
              <a:t>Revenue cycle trainers: </a:t>
            </a:r>
            <a:endParaRPr dirty="0"/>
          </a:p>
          <a:p>
            <a:pPr marL="182880" lvl="0" indent="-182880" algn="l" rtl="0">
              <a:lnSpc>
                <a:spcPct val="100000"/>
              </a:lnSpc>
              <a:spcBef>
                <a:spcPts val="500"/>
              </a:spcBef>
              <a:spcAft>
                <a:spcPts val="0"/>
              </a:spcAft>
              <a:buClr>
                <a:schemeClr val="lt2"/>
              </a:buClr>
              <a:buSzPts val="1400"/>
              <a:buChar char="•"/>
            </a:pPr>
            <a:r>
              <a:rPr lang="en-US" sz="1600" dirty="0"/>
              <a:t>Conduct 2 random quality audits per staff member (for a total of 3) </a:t>
            </a:r>
            <a:endParaRPr sz="1600" dirty="0"/>
          </a:p>
          <a:p>
            <a:pPr marL="182880" lvl="0" indent="-182880" algn="l" rtl="0">
              <a:lnSpc>
                <a:spcPct val="100000"/>
              </a:lnSpc>
              <a:spcBef>
                <a:spcPts val="500"/>
              </a:spcBef>
              <a:spcAft>
                <a:spcPts val="0"/>
              </a:spcAft>
              <a:buClr>
                <a:schemeClr val="lt2"/>
              </a:buClr>
              <a:buSzPts val="1400"/>
              <a:buChar char="•"/>
            </a:pPr>
            <a:r>
              <a:rPr lang="en-US" sz="1600" dirty="0"/>
              <a:t>Sends audit result summaries to revenue cycle leaders</a:t>
            </a:r>
            <a:endParaRPr sz="1600" dirty="0"/>
          </a:p>
          <a:p>
            <a:pPr marL="182880" lvl="0" indent="-182880" algn="l" rtl="0">
              <a:lnSpc>
                <a:spcPct val="100000"/>
              </a:lnSpc>
              <a:spcBef>
                <a:spcPts val="500"/>
              </a:spcBef>
              <a:spcAft>
                <a:spcPts val="0"/>
              </a:spcAft>
              <a:buClr>
                <a:schemeClr val="lt2"/>
              </a:buClr>
              <a:buSzPts val="1400"/>
              <a:buChar char="•"/>
            </a:pPr>
            <a:r>
              <a:rPr lang="en-US" sz="1600" dirty="0"/>
              <a:t>Lead new-hire training or training for staff transitioning roles</a:t>
            </a:r>
            <a:endParaRPr sz="1600" dirty="0"/>
          </a:p>
          <a:p>
            <a:pPr marL="182880" lvl="0" indent="-182880" algn="l" rtl="0">
              <a:lnSpc>
                <a:spcPct val="100000"/>
              </a:lnSpc>
              <a:spcBef>
                <a:spcPts val="500"/>
              </a:spcBef>
              <a:spcAft>
                <a:spcPts val="0"/>
              </a:spcAft>
              <a:buClr>
                <a:schemeClr val="lt2"/>
              </a:buClr>
              <a:buSzPts val="1400"/>
              <a:buChar char="•"/>
            </a:pPr>
            <a:r>
              <a:rPr lang="en-US" sz="1600" dirty="0"/>
              <a:t>May review audit results with staff members or shadow as needed</a:t>
            </a:r>
            <a:endParaRPr sz="1600" dirty="0"/>
          </a:p>
          <a:p>
            <a:pPr marL="0" lvl="0" indent="0" algn="l" rtl="0">
              <a:lnSpc>
                <a:spcPct val="100000"/>
              </a:lnSpc>
              <a:spcBef>
                <a:spcPts val="500"/>
              </a:spcBef>
              <a:spcAft>
                <a:spcPts val="0"/>
              </a:spcAft>
              <a:buSzPts val="1400"/>
              <a:buNone/>
            </a:pPr>
            <a:endParaRPr dirty="0"/>
          </a:p>
        </p:txBody>
      </p:sp>
      <p:sp>
        <p:nvSpPr>
          <p:cNvPr id="2" name="Footer Placeholder 1">
            <a:extLst>
              <a:ext uri="{FF2B5EF4-FFF2-40B4-BE49-F238E27FC236}">
                <a16:creationId xmlns:a16="http://schemas.microsoft.com/office/drawing/2014/main" id="{7EE45FF1-930B-3820-6A06-42F6E595E745}"/>
              </a:ext>
            </a:extLst>
          </p:cNvPr>
          <p:cNvSpPr>
            <a:spLocks noGrp="1"/>
          </p:cNvSpPr>
          <p:nvPr>
            <p:ph type="ftr" idx="11"/>
          </p:nvPr>
        </p:nvSpPr>
        <p:spPr/>
        <p:txBody>
          <a:bodyPr/>
          <a:lstStyle/>
          <a:p>
            <a:endParaRPr lang="en-US"/>
          </a:p>
        </p:txBody>
      </p:sp>
      <p:sp>
        <p:nvSpPr>
          <p:cNvPr id="297" name="Google Shape;297;g1521762f79f_2_43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14</a:t>
            </a:fld>
            <a:endParaRPr/>
          </a:p>
        </p:txBody>
      </p:sp>
      <p:sp>
        <p:nvSpPr>
          <p:cNvPr id="298" name="Google Shape;298;g1521762f79f_2_435"/>
          <p:cNvSpPr/>
          <p:nvPr/>
        </p:nvSpPr>
        <p:spPr>
          <a:xfrm>
            <a:off x="1240497" y="1676573"/>
            <a:ext cx="3857625" cy="585787"/>
          </a:xfrm>
          <a:prstGeom prst="rect">
            <a:avLst/>
          </a:prstGeom>
          <a:solidFill>
            <a:srgbClr val="462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Vice President Revenue Cycle</a:t>
            </a:r>
            <a:endParaRPr sz="1400" b="0" i="0" u="none" strike="noStrike" cap="none">
              <a:solidFill>
                <a:srgbClr val="000000"/>
              </a:solidFill>
              <a:latin typeface="Arial"/>
              <a:ea typeface="Arial"/>
              <a:cs typeface="Arial"/>
              <a:sym typeface="Arial"/>
            </a:endParaRPr>
          </a:p>
        </p:txBody>
      </p:sp>
      <p:sp>
        <p:nvSpPr>
          <p:cNvPr id="299" name="Google Shape;299;g1521762f79f_2_435"/>
          <p:cNvSpPr/>
          <p:nvPr/>
        </p:nvSpPr>
        <p:spPr>
          <a:xfrm>
            <a:off x="1240497" y="2456850"/>
            <a:ext cx="3857625" cy="5857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Revenue Cycle Administrative Manager (Stacie)</a:t>
            </a:r>
            <a:endParaRPr sz="1400" b="0" i="0" u="none" strike="noStrike" cap="none">
              <a:solidFill>
                <a:srgbClr val="000000"/>
              </a:solidFill>
              <a:latin typeface="Arial"/>
              <a:ea typeface="Arial"/>
              <a:cs typeface="Arial"/>
              <a:sym typeface="Arial"/>
            </a:endParaRPr>
          </a:p>
        </p:txBody>
      </p:sp>
      <p:sp>
        <p:nvSpPr>
          <p:cNvPr id="300" name="Google Shape;300;g1521762f79f_2_435"/>
          <p:cNvSpPr/>
          <p:nvPr/>
        </p:nvSpPr>
        <p:spPr>
          <a:xfrm>
            <a:off x="1240497" y="3267587"/>
            <a:ext cx="3857625" cy="585787"/>
          </a:xfrm>
          <a:prstGeom prst="rect">
            <a:avLst/>
          </a:prstGeom>
          <a:solidFill>
            <a:srgbClr val="9B7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Revenue Cycle Training Lead</a:t>
            </a:r>
            <a:endParaRPr sz="1400" b="0" i="0" u="none" strike="noStrike" cap="none">
              <a:solidFill>
                <a:srgbClr val="000000"/>
              </a:solidFill>
              <a:latin typeface="Arial"/>
              <a:ea typeface="Arial"/>
              <a:cs typeface="Arial"/>
              <a:sym typeface="Arial"/>
            </a:endParaRPr>
          </a:p>
        </p:txBody>
      </p:sp>
      <p:sp>
        <p:nvSpPr>
          <p:cNvPr id="301" name="Google Shape;301;g1521762f79f_2_435"/>
          <p:cNvSpPr/>
          <p:nvPr/>
        </p:nvSpPr>
        <p:spPr>
          <a:xfrm>
            <a:off x="195545" y="4128859"/>
            <a:ext cx="1000964" cy="585787"/>
          </a:xfrm>
          <a:prstGeom prst="rect">
            <a:avLst/>
          </a:prstGeom>
          <a:solidFill>
            <a:srgbClr val="DDD4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Admin Asst (1)</a:t>
            </a:r>
            <a:endParaRPr sz="1400" b="0" i="0" u="none" strike="noStrike" cap="none">
              <a:solidFill>
                <a:srgbClr val="000000"/>
              </a:solidFill>
              <a:latin typeface="Arial"/>
              <a:ea typeface="Arial"/>
              <a:cs typeface="Arial"/>
              <a:sym typeface="Arial"/>
            </a:endParaRPr>
          </a:p>
        </p:txBody>
      </p:sp>
      <p:sp>
        <p:nvSpPr>
          <p:cNvPr id="302" name="Google Shape;302;g1521762f79f_2_435"/>
          <p:cNvSpPr/>
          <p:nvPr/>
        </p:nvSpPr>
        <p:spPr>
          <a:xfrm>
            <a:off x="1327063" y="4128859"/>
            <a:ext cx="1711693" cy="585787"/>
          </a:xfrm>
          <a:prstGeom prst="rect">
            <a:avLst/>
          </a:prstGeom>
          <a:solidFill>
            <a:srgbClr val="DDD4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Associate (4)</a:t>
            </a:r>
            <a:endParaRPr sz="1400" b="0" i="0" u="none" strike="noStrike" cap="none">
              <a:solidFill>
                <a:srgbClr val="000000"/>
              </a:solidFill>
              <a:latin typeface="Arial"/>
              <a:ea typeface="Arial"/>
              <a:cs typeface="Arial"/>
              <a:sym typeface="Arial"/>
            </a:endParaRPr>
          </a:p>
        </p:txBody>
      </p:sp>
      <p:sp>
        <p:nvSpPr>
          <p:cNvPr id="303" name="Google Shape;303;g1521762f79f_2_435"/>
          <p:cNvSpPr/>
          <p:nvPr/>
        </p:nvSpPr>
        <p:spPr>
          <a:xfrm>
            <a:off x="3169310" y="4128859"/>
            <a:ext cx="1711693" cy="585787"/>
          </a:xfrm>
          <a:prstGeom prst="rect">
            <a:avLst/>
          </a:prstGeom>
          <a:solidFill>
            <a:srgbClr val="DDD4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Analysts (3)</a:t>
            </a:r>
            <a:endParaRPr sz="1400" b="0" i="0" u="none" strike="noStrike" cap="none">
              <a:solidFill>
                <a:srgbClr val="000000"/>
              </a:solidFill>
              <a:latin typeface="Arial"/>
              <a:ea typeface="Arial"/>
              <a:cs typeface="Arial"/>
              <a:sym typeface="Arial"/>
            </a:endParaRPr>
          </a:p>
        </p:txBody>
      </p:sp>
      <p:sp>
        <p:nvSpPr>
          <p:cNvPr id="304" name="Google Shape;304;g1521762f79f_2_435"/>
          <p:cNvSpPr/>
          <p:nvPr/>
        </p:nvSpPr>
        <p:spPr>
          <a:xfrm>
            <a:off x="5011550" y="4128850"/>
            <a:ext cx="1084500" cy="585900"/>
          </a:xfrm>
          <a:prstGeom prst="rect">
            <a:avLst/>
          </a:prstGeom>
          <a:solidFill>
            <a:srgbClr val="DDD4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Architects (2)</a:t>
            </a:r>
            <a:endParaRPr sz="1400" b="0" i="0" u="none" strike="noStrike" cap="none">
              <a:solidFill>
                <a:srgbClr val="000000"/>
              </a:solidFill>
              <a:latin typeface="Arial"/>
              <a:ea typeface="Arial"/>
              <a:cs typeface="Arial"/>
              <a:sym typeface="Arial"/>
            </a:endParaRPr>
          </a:p>
        </p:txBody>
      </p:sp>
      <p:cxnSp>
        <p:nvCxnSpPr>
          <p:cNvPr id="305" name="Google Shape;305;g1521762f79f_2_435"/>
          <p:cNvCxnSpPr/>
          <p:nvPr/>
        </p:nvCxnSpPr>
        <p:spPr>
          <a:xfrm rot="10800000">
            <a:off x="576000" y="4001291"/>
            <a:ext cx="4977635" cy="0"/>
          </a:xfrm>
          <a:prstGeom prst="straightConnector1">
            <a:avLst/>
          </a:prstGeom>
          <a:noFill/>
          <a:ln w="9525" cap="flat" cmpd="sng">
            <a:solidFill>
              <a:schemeClr val="dk1"/>
            </a:solidFill>
            <a:prstDash val="solid"/>
            <a:miter lim="800000"/>
            <a:headEnd type="none" w="sm" len="sm"/>
            <a:tailEnd type="none" w="sm" len="sm"/>
          </a:ln>
        </p:spPr>
      </p:cxnSp>
      <p:cxnSp>
        <p:nvCxnSpPr>
          <p:cNvPr id="306" name="Google Shape;306;g1521762f79f_2_435"/>
          <p:cNvCxnSpPr/>
          <p:nvPr/>
        </p:nvCxnSpPr>
        <p:spPr>
          <a:xfrm>
            <a:off x="576000" y="4001291"/>
            <a:ext cx="0" cy="114121"/>
          </a:xfrm>
          <a:prstGeom prst="straightConnector1">
            <a:avLst/>
          </a:prstGeom>
          <a:noFill/>
          <a:ln w="12700" cap="flat" cmpd="sng">
            <a:solidFill>
              <a:schemeClr val="dk1"/>
            </a:solidFill>
            <a:prstDash val="solid"/>
            <a:miter lim="800000"/>
            <a:headEnd type="none" w="sm" len="sm"/>
            <a:tailEnd type="none" w="sm" len="sm"/>
          </a:ln>
        </p:spPr>
      </p:cxnSp>
      <p:cxnSp>
        <p:nvCxnSpPr>
          <p:cNvPr id="307" name="Google Shape;307;g1521762f79f_2_435"/>
          <p:cNvCxnSpPr/>
          <p:nvPr/>
        </p:nvCxnSpPr>
        <p:spPr>
          <a:xfrm flipH="1">
            <a:off x="5551397" y="4001291"/>
            <a:ext cx="2238" cy="127568"/>
          </a:xfrm>
          <a:prstGeom prst="straightConnector1">
            <a:avLst/>
          </a:prstGeom>
          <a:noFill/>
          <a:ln w="12700" cap="flat" cmpd="sng">
            <a:solidFill>
              <a:schemeClr val="dk1"/>
            </a:solidFill>
            <a:prstDash val="solid"/>
            <a:miter lim="800000"/>
            <a:headEnd type="none" w="sm" len="sm"/>
            <a:tailEnd type="none" w="sm" len="sm"/>
          </a:ln>
        </p:spPr>
      </p:cxnSp>
      <p:cxnSp>
        <p:nvCxnSpPr>
          <p:cNvPr id="308" name="Google Shape;308;g1521762f79f_2_435"/>
          <p:cNvCxnSpPr/>
          <p:nvPr/>
        </p:nvCxnSpPr>
        <p:spPr>
          <a:xfrm flipH="1">
            <a:off x="3969134" y="3992327"/>
            <a:ext cx="2238" cy="127568"/>
          </a:xfrm>
          <a:prstGeom prst="straightConnector1">
            <a:avLst/>
          </a:prstGeom>
          <a:noFill/>
          <a:ln w="12700" cap="flat" cmpd="sng">
            <a:solidFill>
              <a:schemeClr val="dk1"/>
            </a:solidFill>
            <a:prstDash val="solid"/>
            <a:miter lim="800000"/>
            <a:headEnd type="none" w="sm" len="sm"/>
            <a:tailEnd type="none" w="sm" len="sm"/>
          </a:ln>
        </p:spPr>
      </p:cxnSp>
      <p:cxnSp>
        <p:nvCxnSpPr>
          <p:cNvPr id="309" name="Google Shape;309;g1521762f79f_2_435"/>
          <p:cNvCxnSpPr/>
          <p:nvPr/>
        </p:nvCxnSpPr>
        <p:spPr>
          <a:xfrm flipH="1">
            <a:off x="2158272" y="3996810"/>
            <a:ext cx="2238" cy="127568"/>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3"/>
        <p:cNvGrpSpPr/>
        <p:nvPr/>
      </p:nvGrpSpPr>
      <p:grpSpPr>
        <a:xfrm>
          <a:off x="0" y="0"/>
          <a:ext cx="0" cy="0"/>
          <a:chOff x="0" y="0"/>
          <a:chExt cx="0" cy="0"/>
        </a:xfrm>
      </p:grpSpPr>
      <p:sp>
        <p:nvSpPr>
          <p:cNvPr id="314" name="Google Shape;314;g1521762f79f_2_455"/>
          <p:cNvSpPr txBox="1">
            <a:spLocks noGrp="1"/>
          </p:cNvSpPr>
          <p:nvPr>
            <p:ph type="title"/>
          </p:nvPr>
        </p:nvSpPr>
        <p:spPr/>
        <p:txBody>
          <a:bodyPr spcFirstLastPara="1" wrap="square" lIns="0" tIns="0" rIns="0" bIns="0" anchor="ctr" anchorCtr="0">
            <a:normAutofit/>
          </a:bodyPr>
          <a:lstStyle/>
          <a:p>
            <a:pPr marL="0" marR="0" lvl="0" indent="0" rtl="0">
              <a:lnSpc>
                <a:spcPct val="90000"/>
              </a:lnSpc>
              <a:spcBef>
                <a:spcPts val="0"/>
              </a:spcBef>
              <a:spcAft>
                <a:spcPts val="0"/>
              </a:spcAft>
              <a:buClr>
                <a:schemeClr val="lt1"/>
              </a:buClr>
              <a:buSzPts val="4600"/>
              <a:buFont typeface="Arial"/>
              <a:buNone/>
            </a:pPr>
            <a:r>
              <a:rPr lang="en-US" sz="3700" dirty="0">
                <a:solidFill>
                  <a:schemeClr val="bg1"/>
                </a:solidFill>
              </a:rPr>
              <a:t>How training, career progression, and retention intersect </a:t>
            </a:r>
          </a:p>
        </p:txBody>
      </p:sp>
      <p:sp>
        <p:nvSpPr>
          <p:cNvPr id="319" name="Slide Number Placeholder 2">
            <a:extLst>
              <a:ext uri="{FF2B5EF4-FFF2-40B4-BE49-F238E27FC236}">
                <a16:creationId xmlns:a16="http://schemas.microsoft.com/office/drawing/2014/main" id="{4509E67D-DEDD-2C0D-75F9-A49599053CC4}"/>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521762f79f_2_459"/>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Engraining manager-to-staff check-ins </a:t>
            </a:r>
            <a:endParaRPr/>
          </a:p>
        </p:txBody>
      </p:sp>
      <p:sp>
        <p:nvSpPr>
          <p:cNvPr id="2" name="Footer Placeholder 1">
            <a:extLst>
              <a:ext uri="{FF2B5EF4-FFF2-40B4-BE49-F238E27FC236}">
                <a16:creationId xmlns:a16="http://schemas.microsoft.com/office/drawing/2014/main" id="{4D563254-E4E1-1A4A-A62E-F60F6AEB3405}"/>
              </a:ext>
            </a:extLst>
          </p:cNvPr>
          <p:cNvSpPr>
            <a:spLocks noGrp="1"/>
          </p:cNvSpPr>
          <p:nvPr>
            <p:ph type="ftr" idx="11"/>
          </p:nvPr>
        </p:nvSpPr>
        <p:spPr/>
        <p:txBody>
          <a:bodyPr/>
          <a:lstStyle/>
          <a:p>
            <a:endParaRPr lang="en-US"/>
          </a:p>
        </p:txBody>
      </p:sp>
      <p:sp>
        <p:nvSpPr>
          <p:cNvPr id="321" name="Google Shape;321;g1521762f79f_2_4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16</a:t>
            </a:fld>
            <a:endParaRPr/>
          </a:p>
        </p:txBody>
      </p:sp>
      <p:grpSp>
        <p:nvGrpSpPr>
          <p:cNvPr id="322" name="Google Shape;322;g1521762f79f_2_459"/>
          <p:cNvGrpSpPr/>
          <p:nvPr/>
        </p:nvGrpSpPr>
        <p:grpSpPr>
          <a:xfrm>
            <a:off x="165167" y="1918470"/>
            <a:ext cx="10201976" cy="1546227"/>
            <a:chOff x="165167" y="1943252"/>
            <a:chExt cx="10201976" cy="1546227"/>
          </a:xfrm>
        </p:grpSpPr>
        <p:sp>
          <p:nvSpPr>
            <p:cNvPr id="323" name="Google Shape;323;g1521762f79f_2_459"/>
            <p:cNvSpPr txBox="1"/>
            <p:nvPr/>
          </p:nvSpPr>
          <p:spPr>
            <a:xfrm>
              <a:off x="165167" y="1943252"/>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Weekly</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24" name="Google Shape;324;g1521762f79f_2_459"/>
            <p:cNvSpPr txBox="1"/>
            <p:nvPr/>
          </p:nvSpPr>
          <p:spPr>
            <a:xfrm>
              <a:off x="2753141" y="1943252"/>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30-Day</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25" name="Google Shape;325;g1521762f79f_2_459"/>
            <p:cNvSpPr txBox="1"/>
            <p:nvPr/>
          </p:nvSpPr>
          <p:spPr>
            <a:xfrm>
              <a:off x="5543879" y="1943252"/>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60-Day</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26" name="Google Shape;326;g1521762f79f_2_459"/>
            <p:cNvSpPr txBox="1"/>
            <p:nvPr/>
          </p:nvSpPr>
          <p:spPr>
            <a:xfrm>
              <a:off x="8330572" y="1943252"/>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90-Day</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grpSp>
      <p:sp>
        <p:nvSpPr>
          <p:cNvPr id="327" name="Google Shape;327;g1521762f79f_2_459"/>
          <p:cNvSpPr txBox="1"/>
          <p:nvPr/>
        </p:nvSpPr>
        <p:spPr>
          <a:xfrm>
            <a:off x="153551" y="3703323"/>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Six-Month</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28" name="Google Shape;328;g1521762f79f_2_459"/>
          <p:cNvSpPr txBox="1"/>
          <p:nvPr/>
        </p:nvSpPr>
        <p:spPr>
          <a:xfrm>
            <a:off x="2778737" y="3703323"/>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12-Month</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29" name="Google Shape;329;g1521762f79f_2_459"/>
          <p:cNvSpPr txBox="1"/>
          <p:nvPr/>
        </p:nvSpPr>
        <p:spPr>
          <a:xfrm>
            <a:off x="5543879" y="3703323"/>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18-Month</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400" b="0" i="0" u="none" strike="noStrike" cap="none">
              <a:solidFill>
                <a:schemeClr val="dk1"/>
              </a:solidFill>
              <a:latin typeface="Arial"/>
              <a:ea typeface="Arial"/>
              <a:cs typeface="Arial"/>
              <a:sym typeface="Arial"/>
            </a:endParaRPr>
          </a:p>
        </p:txBody>
      </p:sp>
      <p:sp>
        <p:nvSpPr>
          <p:cNvPr id="330" name="Google Shape;330;g1521762f79f_2_459"/>
          <p:cNvSpPr txBox="1"/>
          <p:nvPr/>
        </p:nvSpPr>
        <p:spPr>
          <a:xfrm>
            <a:off x="7968343" y="3703323"/>
            <a:ext cx="2641599"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Quarterly</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400"/>
              <a:buFont typeface="Arial"/>
              <a:buNone/>
            </a:pPr>
            <a:r>
              <a:rPr lang="en-US" sz="1400" b="0" i="0" u="none" strike="noStrike" cap="none">
                <a:solidFill>
                  <a:schemeClr val="dk1"/>
                </a:solidFill>
                <a:latin typeface="Calibri"/>
                <a:ea typeface="Calibri"/>
                <a:cs typeface="Calibri"/>
                <a:sym typeface="Calibri"/>
              </a:rPr>
              <a:t>Each manager creates their own line of questioning or discussion items; staff may fill out ahead of meeting</a:t>
            </a:r>
            <a:endParaRPr sz="1400" b="0" i="0" u="none" strike="noStrike" cap="none">
              <a:solidFill>
                <a:schemeClr val="dk1"/>
              </a:solidFill>
              <a:latin typeface="Arial"/>
              <a:ea typeface="Arial"/>
              <a:cs typeface="Arial"/>
              <a:sym typeface="Arial"/>
            </a:endParaRPr>
          </a:p>
        </p:txBody>
      </p:sp>
      <p:pic>
        <p:nvPicPr>
          <p:cNvPr id="331" name="Google Shape;331;g1521762f79f_2_459"/>
          <p:cNvPicPr preferRelativeResize="0"/>
          <p:nvPr/>
        </p:nvPicPr>
        <p:blipFill rotWithShape="1">
          <a:blip r:embed="rId3">
            <a:alphaModFix/>
          </a:blip>
          <a:srcRect/>
          <a:stretch/>
        </p:blipFill>
        <p:spPr>
          <a:xfrm>
            <a:off x="3531903" y="2435518"/>
            <a:ext cx="422031" cy="457200"/>
          </a:xfrm>
          <a:prstGeom prst="rect">
            <a:avLst/>
          </a:prstGeom>
          <a:noFill/>
          <a:ln>
            <a:noFill/>
          </a:ln>
        </p:spPr>
      </p:pic>
      <p:pic>
        <p:nvPicPr>
          <p:cNvPr id="332" name="Google Shape;332;g1521762f79f_2_459"/>
          <p:cNvPicPr preferRelativeResize="0"/>
          <p:nvPr/>
        </p:nvPicPr>
        <p:blipFill rotWithShape="1">
          <a:blip r:embed="rId4">
            <a:alphaModFix/>
          </a:blip>
          <a:srcRect/>
          <a:stretch/>
        </p:blipFill>
        <p:spPr>
          <a:xfrm>
            <a:off x="1031159" y="2409883"/>
            <a:ext cx="281354" cy="457200"/>
          </a:xfrm>
          <a:prstGeom prst="rect">
            <a:avLst/>
          </a:prstGeom>
          <a:noFill/>
          <a:ln>
            <a:noFill/>
          </a:ln>
        </p:spPr>
      </p:pic>
      <p:pic>
        <p:nvPicPr>
          <p:cNvPr id="333" name="Google Shape;333;g1521762f79f_2_459"/>
          <p:cNvPicPr preferRelativeResize="0"/>
          <p:nvPr/>
        </p:nvPicPr>
        <p:blipFill rotWithShape="1">
          <a:blip r:embed="rId5">
            <a:alphaModFix/>
          </a:blip>
          <a:srcRect/>
          <a:stretch/>
        </p:blipFill>
        <p:spPr>
          <a:xfrm>
            <a:off x="6331032" y="2435519"/>
            <a:ext cx="405246" cy="457200"/>
          </a:xfrm>
          <a:prstGeom prst="rect">
            <a:avLst/>
          </a:prstGeom>
          <a:noFill/>
          <a:ln>
            <a:noFill/>
          </a:ln>
        </p:spPr>
      </p:pic>
      <p:pic>
        <p:nvPicPr>
          <p:cNvPr id="334" name="Google Shape;334;g1521762f79f_2_459"/>
          <p:cNvPicPr preferRelativeResize="0"/>
          <p:nvPr/>
        </p:nvPicPr>
        <p:blipFill rotWithShape="1">
          <a:blip r:embed="rId6">
            <a:alphaModFix/>
          </a:blip>
          <a:srcRect/>
          <a:stretch/>
        </p:blipFill>
        <p:spPr>
          <a:xfrm>
            <a:off x="6589948" y="2561187"/>
            <a:ext cx="422031" cy="457200"/>
          </a:xfrm>
          <a:prstGeom prst="rect">
            <a:avLst/>
          </a:prstGeom>
          <a:noFill/>
          <a:ln>
            <a:noFill/>
          </a:ln>
        </p:spPr>
      </p:pic>
      <p:grpSp>
        <p:nvGrpSpPr>
          <p:cNvPr id="335" name="Google Shape;335;g1521762f79f_2_459"/>
          <p:cNvGrpSpPr/>
          <p:nvPr/>
        </p:nvGrpSpPr>
        <p:grpSpPr>
          <a:xfrm>
            <a:off x="8943611" y="2416763"/>
            <a:ext cx="872129" cy="609600"/>
            <a:chOff x="8943611" y="2155507"/>
            <a:chExt cx="872129" cy="609600"/>
          </a:xfrm>
        </p:grpSpPr>
        <p:pic>
          <p:nvPicPr>
            <p:cNvPr id="336" name="Google Shape;336;g1521762f79f_2_459"/>
            <p:cNvPicPr preferRelativeResize="0"/>
            <p:nvPr/>
          </p:nvPicPr>
          <p:blipFill rotWithShape="1">
            <a:blip r:embed="rId5">
              <a:alphaModFix/>
            </a:blip>
            <a:srcRect/>
            <a:stretch/>
          </p:blipFill>
          <p:spPr>
            <a:xfrm>
              <a:off x="8943611" y="2155507"/>
              <a:ext cx="405246" cy="457200"/>
            </a:xfrm>
            <a:prstGeom prst="rect">
              <a:avLst/>
            </a:prstGeom>
            <a:noFill/>
            <a:ln>
              <a:noFill/>
            </a:ln>
          </p:spPr>
        </p:pic>
        <p:pic>
          <p:nvPicPr>
            <p:cNvPr id="337" name="Google Shape;337;g1521762f79f_2_459"/>
            <p:cNvPicPr preferRelativeResize="0"/>
            <p:nvPr/>
          </p:nvPicPr>
          <p:blipFill rotWithShape="1">
            <a:blip r:embed="rId5">
              <a:alphaModFix/>
            </a:blip>
            <a:srcRect/>
            <a:stretch/>
          </p:blipFill>
          <p:spPr>
            <a:xfrm>
              <a:off x="9096011" y="2307907"/>
              <a:ext cx="405246" cy="457200"/>
            </a:xfrm>
            <a:prstGeom prst="rect">
              <a:avLst/>
            </a:prstGeom>
            <a:noFill/>
            <a:ln>
              <a:noFill/>
            </a:ln>
          </p:spPr>
        </p:pic>
        <p:pic>
          <p:nvPicPr>
            <p:cNvPr id="338" name="Google Shape;338;g1521762f79f_2_459"/>
            <p:cNvPicPr preferRelativeResize="0"/>
            <p:nvPr/>
          </p:nvPicPr>
          <p:blipFill rotWithShape="1">
            <a:blip r:embed="rId7">
              <a:alphaModFix/>
            </a:blip>
            <a:srcRect/>
            <a:stretch/>
          </p:blipFill>
          <p:spPr>
            <a:xfrm>
              <a:off x="9393709" y="2155507"/>
              <a:ext cx="422031" cy="457200"/>
            </a:xfrm>
            <a:prstGeom prst="rect">
              <a:avLst/>
            </a:prstGeom>
            <a:noFill/>
            <a:ln>
              <a:noFill/>
            </a:ln>
          </p:spPr>
        </p:pic>
      </p:grpSp>
      <p:pic>
        <p:nvPicPr>
          <p:cNvPr id="339" name="Google Shape;339;g1521762f79f_2_459"/>
          <p:cNvPicPr preferRelativeResize="0"/>
          <p:nvPr/>
        </p:nvPicPr>
        <p:blipFill rotWithShape="1">
          <a:blip r:embed="rId8">
            <a:alphaModFix/>
          </a:blip>
          <a:srcRect/>
          <a:stretch/>
        </p:blipFill>
        <p:spPr>
          <a:xfrm>
            <a:off x="995990" y="4237019"/>
            <a:ext cx="316523" cy="457200"/>
          </a:xfrm>
          <a:prstGeom prst="rect">
            <a:avLst/>
          </a:prstGeom>
          <a:noFill/>
          <a:ln>
            <a:noFill/>
          </a:ln>
        </p:spPr>
      </p:pic>
      <p:pic>
        <p:nvPicPr>
          <p:cNvPr id="340" name="Google Shape;340;g1521762f79f_2_459"/>
          <p:cNvPicPr preferRelativeResize="0"/>
          <p:nvPr/>
        </p:nvPicPr>
        <p:blipFill rotWithShape="1">
          <a:blip r:embed="rId9">
            <a:alphaModFix/>
          </a:blip>
          <a:srcRect/>
          <a:stretch/>
        </p:blipFill>
        <p:spPr>
          <a:xfrm>
            <a:off x="3525953" y="4237019"/>
            <a:ext cx="457200" cy="457200"/>
          </a:xfrm>
          <a:prstGeom prst="rect">
            <a:avLst/>
          </a:prstGeom>
          <a:noFill/>
          <a:ln>
            <a:noFill/>
          </a:ln>
        </p:spPr>
      </p:pic>
      <p:pic>
        <p:nvPicPr>
          <p:cNvPr id="341" name="Google Shape;341;g1521762f79f_2_459"/>
          <p:cNvPicPr preferRelativeResize="0"/>
          <p:nvPr/>
        </p:nvPicPr>
        <p:blipFill rotWithShape="1">
          <a:blip r:embed="rId10">
            <a:alphaModFix/>
          </a:blip>
          <a:srcRect/>
          <a:stretch/>
        </p:blipFill>
        <p:spPr>
          <a:xfrm>
            <a:off x="9143123" y="4237019"/>
            <a:ext cx="457200" cy="457200"/>
          </a:xfrm>
          <a:prstGeom prst="rect">
            <a:avLst/>
          </a:prstGeom>
          <a:noFill/>
          <a:ln>
            <a:noFill/>
          </a:ln>
        </p:spPr>
      </p:pic>
      <p:pic>
        <p:nvPicPr>
          <p:cNvPr id="342" name="Google Shape;342;g1521762f79f_2_459"/>
          <p:cNvPicPr preferRelativeResize="0"/>
          <p:nvPr/>
        </p:nvPicPr>
        <p:blipFill rotWithShape="1">
          <a:blip r:embed="rId11">
            <a:alphaModFix/>
          </a:blip>
          <a:srcRect/>
          <a:stretch/>
        </p:blipFill>
        <p:spPr>
          <a:xfrm>
            <a:off x="6325406" y="4237019"/>
            <a:ext cx="526473" cy="457200"/>
          </a:xfrm>
          <a:prstGeom prst="rect">
            <a:avLst/>
          </a:prstGeom>
          <a:noFill/>
          <a:ln>
            <a:noFill/>
          </a:ln>
        </p:spPr>
      </p:pic>
      <p:sp>
        <p:nvSpPr>
          <p:cNvPr id="343" name="Google Shape;343;g1521762f79f_2_459"/>
          <p:cNvSpPr txBox="1"/>
          <p:nvPr/>
        </p:nvSpPr>
        <p:spPr>
          <a:xfrm>
            <a:off x="6910243" y="67387"/>
            <a:ext cx="345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1521762f79f_2_459"/>
          <p:cNvSpPr txBox="1"/>
          <p:nvPr/>
        </p:nvSpPr>
        <p:spPr>
          <a:xfrm>
            <a:off x="458435" y="5803642"/>
            <a:ext cx="967367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This approach also helps prepare leaders for succession planning</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521762f79f_2_48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Example check-in sheet – After </a:t>
            </a:r>
            <a:r>
              <a:rPr lang="en-US">
                <a:solidFill>
                  <a:schemeClr val="accent1"/>
                </a:solidFill>
              </a:rPr>
              <a:t>two weeks</a:t>
            </a:r>
            <a:endParaRPr/>
          </a:p>
        </p:txBody>
      </p:sp>
      <p:sp>
        <p:nvSpPr>
          <p:cNvPr id="350" name="Google Shape;350;g1521762f79f_2_488"/>
          <p:cNvSpPr txBox="1">
            <a:spLocks noGrp="1"/>
          </p:cNvSpPr>
          <p:nvPr>
            <p:ph type="body" idx="1"/>
          </p:nvPr>
        </p:nvSpPr>
        <p:spPr>
          <a:xfrm>
            <a:off x="424873" y="1725366"/>
            <a:ext cx="11488188" cy="481583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Date: ________________</a:t>
            </a:r>
            <a:endParaRPr dirty="0"/>
          </a:p>
          <a:p>
            <a:pPr marL="0" lvl="0" indent="0" algn="l" rtl="0">
              <a:lnSpc>
                <a:spcPct val="100000"/>
              </a:lnSpc>
              <a:spcBef>
                <a:spcPts val="500"/>
              </a:spcBef>
              <a:spcAft>
                <a:spcPts val="0"/>
              </a:spcAft>
              <a:buSzPts val="1400"/>
              <a:buNone/>
            </a:pPr>
            <a:r>
              <a:rPr lang="en-US" dirty="0"/>
              <a:t>Name: _______________</a:t>
            </a:r>
            <a:endParaRPr dirty="0"/>
          </a:p>
          <a:p>
            <a:pPr marL="0" lvl="0" indent="0" algn="l" rtl="0">
              <a:lnSpc>
                <a:spcPct val="100000"/>
              </a:lnSpc>
              <a:spcBef>
                <a:spcPts val="500"/>
              </a:spcBef>
              <a:spcAft>
                <a:spcPts val="0"/>
              </a:spcAft>
              <a:buSzPts val="1400"/>
              <a:buNone/>
            </a:pPr>
            <a:endParaRPr dirty="0"/>
          </a:p>
          <a:p>
            <a:pPr marL="342900" lvl="0" indent="-342900" algn="l" rtl="0">
              <a:lnSpc>
                <a:spcPct val="100000"/>
              </a:lnSpc>
              <a:spcBef>
                <a:spcPts val="0"/>
              </a:spcBef>
              <a:spcAft>
                <a:spcPts val="0"/>
              </a:spcAft>
              <a:buSzPts val="1400"/>
              <a:buFont typeface="Calibri"/>
              <a:buAutoNum type="arabicPeriod"/>
            </a:pPr>
            <a:r>
              <a:rPr lang="en-US" sz="1600" dirty="0"/>
              <a:t>Which team members have you met this week? </a:t>
            </a:r>
            <a:br>
              <a:rPr lang="en-US" sz="1600" dirty="0"/>
            </a:br>
            <a:endParaRPr sz="1600" dirty="0"/>
          </a:p>
          <a:p>
            <a:pPr marL="342900" lvl="0" indent="-342900" algn="l" rtl="0">
              <a:lnSpc>
                <a:spcPct val="100000"/>
              </a:lnSpc>
              <a:spcBef>
                <a:spcPts val="0"/>
              </a:spcBef>
              <a:spcAft>
                <a:spcPts val="0"/>
              </a:spcAft>
              <a:buSzPts val="1400"/>
              <a:buFont typeface="Calibri"/>
              <a:buAutoNum type="arabicPeriod"/>
            </a:pPr>
            <a:r>
              <a:rPr lang="en-US" sz="1600" dirty="0"/>
              <a:t>What have our team members done to make you feel welcome? </a:t>
            </a:r>
            <a:br>
              <a:rPr lang="en-US" sz="1600" b="1" dirty="0"/>
            </a:br>
            <a:endParaRPr sz="1600" dirty="0"/>
          </a:p>
          <a:p>
            <a:pPr marL="342900" lvl="0" indent="-342900" algn="l" rtl="0">
              <a:lnSpc>
                <a:spcPct val="100000"/>
              </a:lnSpc>
              <a:spcBef>
                <a:spcPts val="0"/>
              </a:spcBef>
              <a:spcAft>
                <a:spcPts val="0"/>
              </a:spcAft>
              <a:buSzPts val="1400"/>
              <a:buFont typeface="Calibri"/>
              <a:buAutoNum type="arabicPeriod"/>
            </a:pPr>
            <a:r>
              <a:rPr lang="en-US" sz="1600" dirty="0"/>
              <a:t>What was the best part of your first week? </a:t>
            </a:r>
          </a:p>
          <a:p>
            <a:pPr marL="342900" lvl="0" indent="-342900" algn="l" rtl="0">
              <a:lnSpc>
                <a:spcPct val="100000"/>
              </a:lnSpc>
              <a:spcBef>
                <a:spcPts val="0"/>
              </a:spcBef>
              <a:spcAft>
                <a:spcPts val="0"/>
              </a:spcAft>
              <a:buSzPts val="1400"/>
              <a:buFont typeface="Calibri"/>
              <a:buAutoNum type="arabicPeriod"/>
            </a:pPr>
            <a:endParaRPr lang="en-US" sz="1600" dirty="0"/>
          </a:p>
          <a:p>
            <a:pPr marL="342900" lvl="0" indent="-342900" algn="l" rtl="0">
              <a:lnSpc>
                <a:spcPct val="100000"/>
              </a:lnSpc>
              <a:spcBef>
                <a:spcPts val="0"/>
              </a:spcBef>
              <a:spcAft>
                <a:spcPts val="0"/>
              </a:spcAft>
              <a:buSzPts val="1400"/>
              <a:buFont typeface="Calibri"/>
              <a:buAutoNum type="arabicPeriod"/>
            </a:pPr>
            <a:r>
              <a:rPr lang="en-US" sz="1600" dirty="0"/>
              <a:t>What was the most challenging thing you had to deal with this week? </a:t>
            </a:r>
            <a:br>
              <a:rPr lang="en-US" sz="1600" dirty="0"/>
            </a:br>
            <a:endParaRPr sz="1600" b="1" dirty="0"/>
          </a:p>
          <a:p>
            <a:pPr marL="342900" lvl="0" indent="-342900" algn="l" rtl="0">
              <a:lnSpc>
                <a:spcPct val="100000"/>
              </a:lnSpc>
              <a:spcBef>
                <a:spcPts val="0"/>
              </a:spcBef>
              <a:spcAft>
                <a:spcPts val="0"/>
              </a:spcAft>
              <a:buSzPts val="1400"/>
              <a:buFont typeface="Calibri"/>
              <a:buAutoNum type="arabicPeriod"/>
            </a:pPr>
            <a:r>
              <a:rPr lang="en-US" sz="1600" dirty="0"/>
              <a:t>Is there anything that you think we should change to help new staff during their first week at Nebraska Medicine? </a:t>
            </a:r>
            <a:br>
              <a:rPr lang="en-US" sz="1600" dirty="0"/>
            </a:br>
            <a:endParaRPr sz="1600" dirty="0"/>
          </a:p>
          <a:p>
            <a:pPr marL="342900" lvl="0" indent="-342900" algn="l" rtl="0">
              <a:lnSpc>
                <a:spcPct val="100000"/>
              </a:lnSpc>
              <a:spcBef>
                <a:spcPts val="0"/>
              </a:spcBef>
              <a:spcAft>
                <a:spcPts val="0"/>
              </a:spcAft>
              <a:buSzPts val="1400"/>
              <a:buFont typeface="Calibri"/>
              <a:buAutoNum type="arabicPeriod"/>
            </a:pPr>
            <a:r>
              <a:rPr lang="en-US" sz="1600" dirty="0"/>
              <a:t>Did you have a chance to meet senior leadership for the department? </a:t>
            </a:r>
            <a:br>
              <a:rPr lang="en-US" sz="1600" dirty="0"/>
            </a:br>
            <a:endParaRPr sz="1600" b="1" dirty="0"/>
          </a:p>
          <a:p>
            <a:pPr marL="342900" lvl="0" indent="-342900" algn="l" rtl="0">
              <a:lnSpc>
                <a:spcPct val="100000"/>
              </a:lnSpc>
              <a:spcBef>
                <a:spcPts val="0"/>
              </a:spcBef>
              <a:spcAft>
                <a:spcPts val="0"/>
              </a:spcAft>
              <a:buSzPts val="1400"/>
              <a:buFont typeface="Calibri"/>
              <a:buAutoNum type="arabicPeriod"/>
            </a:pPr>
            <a:r>
              <a:rPr lang="en-US" sz="1600" dirty="0"/>
              <a:t>Did you receive appropriate access to equipment/resources needed for your job? </a:t>
            </a:r>
            <a:br>
              <a:rPr lang="en-US" sz="1600" dirty="0"/>
            </a:br>
            <a:endParaRPr sz="1600" b="1" dirty="0"/>
          </a:p>
          <a:p>
            <a:pPr marL="342900" lvl="0" indent="-342900" algn="l" rtl="0">
              <a:lnSpc>
                <a:spcPct val="100000"/>
              </a:lnSpc>
              <a:spcBef>
                <a:spcPts val="0"/>
              </a:spcBef>
              <a:spcAft>
                <a:spcPts val="0"/>
              </a:spcAft>
              <a:buSzPts val="1400"/>
              <a:buFont typeface="Calibri"/>
              <a:buAutoNum type="arabicPeriod"/>
            </a:pPr>
            <a:r>
              <a:rPr lang="en-US" sz="1600" dirty="0"/>
              <a:t>What questions/ concerns do you have for next week? </a:t>
            </a:r>
            <a:endParaRPr sz="160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p:txBody>
      </p:sp>
      <p:sp>
        <p:nvSpPr>
          <p:cNvPr id="351" name="Google Shape;351;g1521762f79f_2_488"/>
          <p:cNvSpPr txBox="1">
            <a:spLocks noGrp="1"/>
          </p:cNvSpPr>
          <p:nvPr>
            <p:ph type="body" idx="2"/>
          </p:nvPr>
        </p:nvSpPr>
        <p:spPr>
          <a:xfrm>
            <a:off x="-116381" y="1413462"/>
            <a:ext cx="11637818" cy="376832"/>
          </a:xfrm>
          <a:prstGeom prst="rect">
            <a:avLst/>
          </a:prstGeom>
          <a:noFill/>
          <a:ln>
            <a:noFill/>
          </a:ln>
        </p:spPr>
        <p:txBody>
          <a:bodyPr spcFirstLastPara="1" wrap="square" lIns="0" tIns="0" rIns="182875" bIns="0" anchor="t" anchorCtr="0">
            <a:noAutofit/>
          </a:bodyPr>
          <a:lstStyle/>
          <a:p>
            <a:pPr marL="0" lvl="0" indent="0" algn="ctr" rtl="0">
              <a:lnSpc>
                <a:spcPct val="100000"/>
              </a:lnSpc>
              <a:spcBef>
                <a:spcPts val="0"/>
              </a:spcBef>
              <a:spcAft>
                <a:spcPts val="0"/>
              </a:spcAft>
              <a:buSzPts val="1800"/>
              <a:buNone/>
            </a:pPr>
            <a:r>
              <a:rPr lang="en-US" u="sng"/>
              <a:t>Discussion guide for first Friday check-in</a:t>
            </a:r>
            <a:endParaRPr/>
          </a:p>
        </p:txBody>
      </p:sp>
      <p:sp>
        <p:nvSpPr>
          <p:cNvPr id="2" name="Footer Placeholder 1">
            <a:extLst>
              <a:ext uri="{FF2B5EF4-FFF2-40B4-BE49-F238E27FC236}">
                <a16:creationId xmlns:a16="http://schemas.microsoft.com/office/drawing/2014/main" id="{4811D689-7D1A-D18D-B860-28F61FFA4373}"/>
              </a:ext>
            </a:extLst>
          </p:cNvPr>
          <p:cNvSpPr>
            <a:spLocks noGrp="1"/>
          </p:cNvSpPr>
          <p:nvPr>
            <p:ph type="ftr" idx="11"/>
          </p:nvPr>
        </p:nvSpPr>
        <p:spPr/>
        <p:txBody>
          <a:bodyPr/>
          <a:lstStyle/>
          <a:p>
            <a:endParaRPr lang="en-US"/>
          </a:p>
        </p:txBody>
      </p:sp>
      <p:sp>
        <p:nvSpPr>
          <p:cNvPr id="353" name="Google Shape;353;g1521762f79f_2_48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521762f79f_2_49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Example </a:t>
            </a:r>
            <a:r>
              <a:rPr lang="en-US">
                <a:solidFill>
                  <a:schemeClr val="accent1"/>
                </a:solidFill>
              </a:rPr>
              <a:t>30/60/90 Day </a:t>
            </a:r>
            <a:r>
              <a:rPr lang="en-US"/>
              <a:t>check-in sheet</a:t>
            </a:r>
            <a:endParaRPr/>
          </a:p>
        </p:txBody>
      </p:sp>
      <p:sp>
        <p:nvSpPr>
          <p:cNvPr id="359" name="Google Shape;359;g1521762f79f_2_496"/>
          <p:cNvSpPr txBox="1">
            <a:spLocks noGrp="1"/>
          </p:cNvSpPr>
          <p:nvPr>
            <p:ph type="body" idx="1"/>
          </p:nvPr>
        </p:nvSpPr>
        <p:spPr>
          <a:xfrm>
            <a:off x="575999" y="1665188"/>
            <a:ext cx="4899309" cy="44204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Date: ________________</a:t>
            </a:r>
            <a:endParaRPr dirty="0"/>
          </a:p>
          <a:p>
            <a:pPr marL="0" lvl="0" indent="0" algn="l" rtl="0">
              <a:lnSpc>
                <a:spcPct val="100000"/>
              </a:lnSpc>
              <a:spcBef>
                <a:spcPts val="500"/>
              </a:spcBef>
              <a:spcAft>
                <a:spcPts val="0"/>
              </a:spcAft>
              <a:buSzPts val="1400"/>
              <a:buNone/>
            </a:pPr>
            <a:r>
              <a:rPr lang="en-US" dirty="0"/>
              <a:t>Name: _______________</a:t>
            </a: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r>
              <a:rPr lang="en-US" b="1" i="1" dirty="0"/>
              <a:t>Baseline expectations:</a:t>
            </a:r>
            <a:endParaRPr dirty="0"/>
          </a:p>
          <a:p>
            <a:pPr marL="342900" lvl="0" indent="-342900" algn="l" rtl="0">
              <a:lnSpc>
                <a:spcPct val="100000"/>
              </a:lnSpc>
              <a:spcBef>
                <a:spcPts val="500"/>
              </a:spcBef>
              <a:spcAft>
                <a:spcPts val="0"/>
              </a:spcAft>
              <a:buSzPts val="1400"/>
              <a:buFont typeface="+mj-lt"/>
              <a:buAutoNum type="arabicPeriod"/>
            </a:pPr>
            <a:r>
              <a:rPr lang="en-US" sz="1600" dirty="0"/>
              <a:t>Has this job met your expectations? In what ways?</a:t>
            </a:r>
          </a:p>
          <a:p>
            <a:pPr marL="342900" lvl="0" indent="-342900" algn="l" rtl="0">
              <a:lnSpc>
                <a:spcPct val="100000"/>
              </a:lnSpc>
              <a:spcBef>
                <a:spcPts val="500"/>
              </a:spcBef>
              <a:spcAft>
                <a:spcPts val="0"/>
              </a:spcAft>
              <a:buSzPts val="1400"/>
              <a:buFont typeface="+mj-lt"/>
              <a:buAutoNum type="arabicPeriod"/>
            </a:pPr>
            <a:r>
              <a:rPr lang="en-US" sz="1600" dirty="0"/>
              <a:t>Where has it fallen short? </a:t>
            </a:r>
          </a:p>
          <a:p>
            <a:pPr marL="342900" lvl="0" indent="-342900" algn="l" rtl="0">
              <a:lnSpc>
                <a:spcPct val="100000"/>
              </a:lnSpc>
              <a:spcBef>
                <a:spcPts val="500"/>
              </a:spcBef>
              <a:spcAft>
                <a:spcPts val="0"/>
              </a:spcAft>
              <a:buSzPts val="1400"/>
              <a:buFont typeface="+mj-lt"/>
              <a:buAutoNum type="arabicPeriod"/>
            </a:pPr>
            <a:r>
              <a:rPr lang="en-US" sz="1600" dirty="0"/>
              <a:t>Do you have the tools and equipment you need to do your job? </a:t>
            </a:r>
            <a:br>
              <a:rPr lang="en-US" dirty="0"/>
            </a:br>
            <a:r>
              <a:rPr lang="en-US" b="1" i="1" dirty="0"/>
              <a:t>Assimilation: </a:t>
            </a:r>
            <a:endParaRPr dirty="0"/>
          </a:p>
          <a:p>
            <a:pPr marL="342900" lvl="0" indent="-342900" algn="l" rtl="0">
              <a:lnSpc>
                <a:spcPct val="100000"/>
              </a:lnSpc>
              <a:spcBef>
                <a:spcPts val="500"/>
              </a:spcBef>
              <a:spcAft>
                <a:spcPts val="0"/>
              </a:spcAft>
              <a:buSzPts val="1400"/>
              <a:buFont typeface="Calibri"/>
              <a:buAutoNum type="arabicPeriod" startAt="3"/>
            </a:pPr>
            <a:r>
              <a:rPr lang="en-US" sz="1600" dirty="0"/>
              <a:t>Which coworkers have been especially helpful to you?</a:t>
            </a:r>
          </a:p>
          <a:p>
            <a:pPr marL="342900" lvl="0" indent="-342900" algn="l" rtl="0">
              <a:lnSpc>
                <a:spcPct val="100000"/>
              </a:lnSpc>
              <a:spcBef>
                <a:spcPts val="500"/>
              </a:spcBef>
              <a:spcAft>
                <a:spcPts val="0"/>
              </a:spcAft>
              <a:buSzPts val="1400"/>
              <a:buFont typeface="Calibri"/>
              <a:buAutoNum type="arabicPeriod" startAt="3"/>
            </a:pPr>
            <a:r>
              <a:rPr lang="en-US" sz="1600" dirty="0"/>
              <a:t>What sources have you been using to learn about news in the department and the organization? </a:t>
            </a:r>
          </a:p>
          <a:p>
            <a:pPr marL="342900" lvl="0" indent="-342900" algn="l" rtl="0">
              <a:lnSpc>
                <a:spcPct val="100000"/>
              </a:lnSpc>
              <a:spcBef>
                <a:spcPts val="500"/>
              </a:spcBef>
              <a:spcAft>
                <a:spcPts val="0"/>
              </a:spcAft>
              <a:buSzPts val="1400"/>
              <a:buFont typeface="Calibri"/>
              <a:buAutoNum type="arabicPeriod" startAt="3"/>
            </a:pPr>
            <a:r>
              <a:rPr lang="en-US" sz="1600" dirty="0"/>
              <a:t>Tell me about some of your successes during your first 30/60/90 days. </a:t>
            </a:r>
            <a:br>
              <a:rPr lang="en-US" dirty="0"/>
            </a:br>
            <a:endParaRPr dirty="0"/>
          </a:p>
          <a:p>
            <a:pPr marL="0" lvl="0" indent="0" algn="l" rtl="0">
              <a:lnSpc>
                <a:spcPct val="100000"/>
              </a:lnSpc>
              <a:spcBef>
                <a:spcPts val="500"/>
              </a:spcBef>
              <a:spcAft>
                <a:spcPts val="0"/>
              </a:spcAft>
              <a:buSzPts val="1400"/>
              <a:buNone/>
            </a:pPr>
            <a:endParaRPr b="1" i="1" dirty="0"/>
          </a:p>
          <a:p>
            <a:pPr marL="182880" lvl="0" indent="-93978" algn="l" rtl="0">
              <a:lnSpc>
                <a:spcPct val="100000"/>
              </a:lnSpc>
              <a:spcBef>
                <a:spcPts val="500"/>
              </a:spcBef>
              <a:spcAft>
                <a:spcPts val="0"/>
              </a:spcAft>
              <a:buClr>
                <a:schemeClr val="lt2"/>
              </a:buClr>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br>
              <a:rPr lang="en-US" b="1" i="1" dirty="0"/>
            </a:b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p:txBody>
      </p:sp>
      <p:sp>
        <p:nvSpPr>
          <p:cNvPr id="360" name="Google Shape;360;g1521762f79f_2_496"/>
          <p:cNvSpPr txBox="1">
            <a:spLocks noGrp="1"/>
          </p:cNvSpPr>
          <p:nvPr>
            <p:ph type="body" idx="2"/>
          </p:nvPr>
        </p:nvSpPr>
        <p:spPr>
          <a:xfrm>
            <a:off x="-116381" y="1413462"/>
            <a:ext cx="11637818" cy="376832"/>
          </a:xfrm>
          <a:prstGeom prst="rect">
            <a:avLst/>
          </a:prstGeom>
          <a:noFill/>
          <a:ln>
            <a:noFill/>
          </a:ln>
        </p:spPr>
        <p:txBody>
          <a:bodyPr spcFirstLastPara="1" wrap="square" lIns="0" tIns="0" rIns="182875" bIns="0" anchor="t" anchorCtr="0">
            <a:noAutofit/>
          </a:bodyPr>
          <a:lstStyle/>
          <a:p>
            <a:pPr marL="0" lvl="0" indent="0" algn="ctr" rtl="0">
              <a:lnSpc>
                <a:spcPct val="100000"/>
              </a:lnSpc>
              <a:spcBef>
                <a:spcPts val="0"/>
              </a:spcBef>
              <a:spcAft>
                <a:spcPts val="0"/>
              </a:spcAft>
              <a:buSzPts val="1800"/>
              <a:buNone/>
            </a:pPr>
            <a:r>
              <a:rPr lang="en-US"/>
              <a:t>Discussion guide for developmental 1x1 (12-18 months)</a:t>
            </a:r>
            <a:endParaRPr/>
          </a:p>
        </p:txBody>
      </p:sp>
      <p:sp>
        <p:nvSpPr>
          <p:cNvPr id="361" name="Google Shape;361;g1521762f79f_2_49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362" name="Google Shape;362;g1521762f79f_2_49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18</a:t>
            </a:fld>
            <a:endParaRPr/>
          </a:p>
        </p:txBody>
      </p:sp>
      <p:cxnSp>
        <p:nvCxnSpPr>
          <p:cNvPr id="363" name="Google Shape;363;g1521762f79f_2_496"/>
          <p:cNvCxnSpPr/>
          <p:nvPr/>
        </p:nvCxnSpPr>
        <p:spPr>
          <a:xfrm>
            <a:off x="5785654" y="2076923"/>
            <a:ext cx="0" cy="4115108"/>
          </a:xfrm>
          <a:prstGeom prst="straightConnector1">
            <a:avLst/>
          </a:prstGeom>
          <a:noFill/>
          <a:ln w="9525" cap="flat" cmpd="sng">
            <a:solidFill>
              <a:schemeClr val="dk1"/>
            </a:solidFill>
            <a:prstDash val="solid"/>
            <a:miter lim="800000"/>
            <a:headEnd type="none" w="sm" len="sm"/>
            <a:tailEnd type="none" w="sm" len="sm"/>
          </a:ln>
        </p:spPr>
      </p:cxnSp>
      <p:sp>
        <p:nvSpPr>
          <p:cNvPr id="364" name="Google Shape;364;g1521762f79f_2_496"/>
          <p:cNvSpPr txBox="1"/>
          <p:nvPr/>
        </p:nvSpPr>
        <p:spPr>
          <a:xfrm>
            <a:off x="6096001" y="1941523"/>
            <a:ext cx="5849256" cy="44204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400"/>
              <a:buFont typeface="Arial"/>
              <a:buNone/>
            </a:pPr>
            <a:r>
              <a:rPr lang="en-US" sz="1400" b="1" i="1" u="none" strike="noStrike" cap="none" dirty="0">
                <a:solidFill>
                  <a:schemeClr val="dk1"/>
                </a:solidFill>
                <a:latin typeface="Calibri"/>
                <a:ea typeface="Calibri"/>
                <a:cs typeface="Calibri"/>
                <a:sym typeface="Calibri"/>
              </a:rPr>
              <a:t>Challenges: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00"/>
              </a:spcBef>
              <a:spcAft>
                <a:spcPts val="0"/>
              </a:spcAft>
              <a:buClr>
                <a:schemeClr val="lt2"/>
              </a:buClr>
              <a:buSzPts val="1400"/>
              <a:buFont typeface="Calibri"/>
              <a:buAutoNum type="arabicPeriod" startAt="6"/>
            </a:pPr>
            <a:r>
              <a:rPr lang="en-US" sz="1400" b="0" i="0" u="none" strike="noStrike" cap="none" dirty="0">
                <a:solidFill>
                  <a:schemeClr val="dk1"/>
                </a:solidFill>
                <a:latin typeface="Calibri"/>
                <a:ea typeface="Calibri"/>
                <a:cs typeface="Calibri"/>
                <a:sym typeface="Calibri"/>
              </a:rPr>
              <a:t>Describe any frustrations you’ve experienced so far. </a:t>
            </a:r>
            <a:br>
              <a:rPr lang="en-US" sz="1400" b="0" i="0" u="none" strike="noStrike" cap="none" dirty="0">
                <a:solidFill>
                  <a:schemeClr val="dk1"/>
                </a:solidFill>
                <a:latin typeface="Calibri"/>
                <a:ea typeface="Calibri"/>
                <a:cs typeface="Calibri"/>
                <a:sym typeface="Calibri"/>
              </a:rPr>
            </a:b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startAt="6"/>
            </a:pPr>
            <a:r>
              <a:rPr lang="en-US" sz="1400" b="0" i="0" u="none" strike="noStrike" cap="none" dirty="0">
                <a:solidFill>
                  <a:schemeClr val="dk1"/>
                </a:solidFill>
                <a:latin typeface="Calibri"/>
                <a:ea typeface="Calibri"/>
                <a:cs typeface="Calibri"/>
                <a:sym typeface="Calibri"/>
              </a:rPr>
              <a:t>Have you done anything to address these frustrations? </a:t>
            </a:r>
            <a:endParaRPr sz="1400" b="0" i="0" u="none" strike="noStrike" cap="none" dirty="0">
              <a:solidFill>
                <a:srgbClr val="000000"/>
              </a:solidFill>
              <a:latin typeface="Arial"/>
              <a:ea typeface="Arial"/>
              <a:cs typeface="Arial"/>
              <a:sym typeface="Arial"/>
            </a:endParaRPr>
          </a:p>
          <a:p>
            <a:pPr marL="182880" marR="0" lvl="0" indent="-93978"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r>
              <a:rPr lang="en-US" sz="1400" b="1" i="1" u="none" strike="noStrike" cap="none" dirty="0">
                <a:solidFill>
                  <a:schemeClr val="dk1"/>
                </a:solidFill>
                <a:latin typeface="Calibri"/>
                <a:ea typeface="Calibri"/>
                <a:cs typeface="Calibri"/>
                <a:sym typeface="Calibri"/>
              </a:rPr>
              <a:t>Suggested onboarding improvements: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00"/>
              </a:spcBef>
              <a:spcAft>
                <a:spcPts val="0"/>
              </a:spcAft>
              <a:buClr>
                <a:schemeClr val="lt2"/>
              </a:buClr>
              <a:buSzPts val="1400"/>
              <a:buFont typeface="Calibri"/>
              <a:buAutoNum type="arabicPeriod" startAt="8"/>
            </a:pPr>
            <a:r>
              <a:rPr lang="en-US" sz="1400" b="0" i="0" u="none" strike="noStrike" cap="none" dirty="0">
                <a:solidFill>
                  <a:schemeClr val="dk1"/>
                </a:solidFill>
                <a:latin typeface="Calibri"/>
                <a:ea typeface="Calibri"/>
                <a:cs typeface="Calibri"/>
                <a:sym typeface="Calibri"/>
              </a:rPr>
              <a:t>In what areas would more training be helpful for you and other new hires?</a:t>
            </a:r>
          </a:p>
          <a:p>
            <a:pPr marL="342900" marR="0" lvl="0" indent="-342900" algn="l" rtl="0">
              <a:lnSpc>
                <a:spcPct val="100000"/>
              </a:lnSpc>
              <a:spcBef>
                <a:spcPts val="500"/>
              </a:spcBef>
              <a:spcAft>
                <a:spcPts val="0"/>
              </a:spcAft>
              <a:buClr>
                <a:schemeClr val="lt2"/>
              </a:buClr>
              <a:buSzPts val="1400"/>
              <a:buFont typeface="Calibri"/>
              <a:buAutoNum type="arabicPeriod" startAt="8"/>
            </a:pPr>
            <a:r>
              <a:rPr lang="en-US" sz="1400" b="0" i="0" u="none" strike="noStrike" cap="none" dirty="0">
                <a:solidFill>
                  <a:schemeClr val="dk1"/>
                </a:solidFill>
                <a:latin typeface="Calibri"/>
                <a:ea typeface="Calibri"/>
                <a:cs typeface="Calibri"/>
                <a:sym typeface="Calibri"/>
              </a:rPr>
              <a:t>If you could change one aspect of your experience in the department,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what would that be?</a:t>
            </a:r>
          </a:p>
          <a:p>
            <a:pPr marL="342900" marR="0" lvl="0" indent="-342900" algn="l" rtl="0">
              <a:lnSpc>
                <a:spcPct val="100000"/>
              </a:lnSpc>
              <a:spcBef>
                <a:spcPts val="500"/>
              </a:spcBef>
              <a:spcAft>
                <a:spcPts val="0"/>
              </a:spcAft>
              <a:buClr>
                <a:schemeClr val="lt2"/>
              </a:buClr>
              <a:buSzPts val="1400"/>
              <a:buFont typeface="Calibri"/>
              <a:buAutoNum type="arabicPeriod" startAt="8"/>
            </a:pPr>
            <a:r>
              <a:rPr lang="en-US" sz="1400" b="0" i="0" u="none" strike="noStrike" cap="none" dirty="0">
                <a:solidFill>
                  <a:schemeClr val="dk1"/>
                </a:solidFill>
                <a:latin typeface="Calibri"/>
                <a:ea typeface="Calibri"/>
                <a:cs typeface="Calibri"/>
                <a:sym typeface="Calibri"/>
              </a:rPr>
              <a:t>On which aspects of your job performance would you like more feedback? </a:t>
            </a:r>
            <a:endParaRPr sz="1400" b="0" i="0" u="none" strike="noStrike" cap="none" dirty="0">
              <a:solidFill>
                <a:srgbClr val="000000"/>
              </a:solidFill>
              <a:latin typeface="Arial"/>
              <a:ea typeface="Arial"/>
              <a:cs typeface="Arial"/>
              <a:sym typeface="Arial"/>
            </a:endParaRPr>
          </a:p>
          <a:p>
            <a:pPr marL="182880" marR="0" lvl="0" indent="-93978"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r>
              <a:rPr lang="en-US" sz="1400" b="1" i="1" u="none" strike="noStrike" cap="none" dirty="0">
                <a:solidFill>
                  <a:schemeClr val="dk1"/>
                </a:solidFill>
                <a:latin typeface="Calibri"/>
                <a:ea typeface="Calibri"/>
                <a:cs typeface="Calibri"/>
                <a:sym typeface="Calibri"/>
              </a:rPr>
              <a:t>Overall concerns: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r>
              <a:rPr lang="en-US" sz="1400" b="0" i="0" u="none" strike="noStrike" cap="none" dirty="0">
                <a:solidFill>
                  <a:schemeClr val="dk1"/>
                </a:solidFill>
                <a:latin typeface="Calibri"/>
                <a:ea typeface="Calibri"/>
                <a:cs typeface="Calibri"/>
                <a:sym typeface="Calibri"/>
              </a:rPr>
              <a:t>11.  Do you have any concerns about your job that I could address?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chemeClr val="lt2"/>
              </a:buClr>
              <a:buSzPts val="1400"/>
              <a:buFont typeface="Arial"/>
              <a:buNone/>
            </a:pPr>
            <a:endParaRPr sz="1400" b="1" i="1"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1" i="1"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521762f79f_2_50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Example </a:t>
            </a:r>
            <a:r>
              <a:rPr lang="en-US">
                <a:solidFill>
                  <a:schemeClr val="accent1"/>
                </a:solidFill>
              </a:rPr>
              <a:t>quarterly</a:t>
            </a:r>
            <a:r>
              <a:rPr lang="en-US"/>
              <a:t> check-in sheet</a:t>
            </a:r>
            <a:endParaRPr/>
          </a:p>
        </p:txBody>
      </p:sp>
      <p:sp>
        <p:nvSpPr>
          <p:cNvPr id="370" name="Google Shape;370;g1521762f79f_2_506"/>
          <p:cNvSpPr txBox="1">
            <a:spLocks noGrp="1"/>
          </p:cNvSpPr>
          <p:nvPr>
            <p:ph type="body" idx="1"/>
          </p:nvPr>
        </p:nvSpPr>
        <p:spPr>
          <a:xfrm>
            <a:off x="576001" y="2076343"/>
            <a:ext cx="4997486" cy="44204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Date: ________________</a:t>
            </a:r>
            <a:endParaRPr dirty="0"/>
          </a:p>
          <a:p>
            <a:pPr marL="0" lvl="0" indent="0" algn="l" rtl="0">
              <a:lnSpc>
                <a:spcPct val="100000"/>
              </a:lnSpc>
              <a:spcBef>
                <a:spcPts val="500"/>
              </a:spcBef>
              <a:spcAft>
                <a:spcPts val="0"/>
              </a:spcAft>
              <a:buSzPts val="1400"/>
              <a:buNone/>
            </a:pPr>
            <a:r>
              <a:rPr lang="en-US" dirty="0"/>
              <a:t>Name: _______________</a:t>
            </a:r>
            <a:endParaRPr dirty="0"/>
          </a:p>
          <a:p>
            <a:pPr marL="0" lvl="0" indent="0" algn="l" rtl="0">
              <a:lnSpc>
                <a:spcPct val="100000"/>
              </a:lnSpc>
              <a:spcBef>
                <a:spcPts val="500"/>
              </a:spcBef>
              <a:spcAft>
                <a:spcPts val="0"/>
              </a:spcAft>
              <a:buSzPts val="1400"/>
              <a:buNone/>
            </a:pPr>
            <a:endParaRPr dirty="0"/>
          </a:p>
          <a:p>
            <a:pPr marL="342900" lvl="0" indent="-342900" algn="l" rtl="0">
              <a:lnSpc>
                <a:spcPct val="100000"/>
              </a:lnSpc>
              <a:spcBef>
                <a:spcPts val="0"/>
              </a:spcBef>
              <a:spcAft>
                <a:spcPts val="0"/>
              </a:spcAft>
              <a:buSzPts val="1400"/>
              <a:buFont typeface="Calibri"/>
              <a:buAutoNum type="arabicPeriod"/>
            </a:pPr>
            <a:r>
              <a:rPr lang="en-US" sz="1600" dirty="0"/>
              <a:t>What is at least one new thing you have learned this week?</a:t>
            </a:r>
          </a:p>
          <a:p>
            <a:pPr marL="342900" lvl="0" indent="-342900" algn="l" rtl="0">
              <a:lnSpc>
                <a:spcPct val="100000"/>
              </a:lnSpc>
              <a:spcBef>
                <a:spcPts val="0"/>
              </a:spcBef>
              <a:spcAft>
                <a:spcPts val="0"/>
              </a:spcAft>
              <a:buSzPts val="1400"/>
              <a:buFont typeface="Calibri"/>
              <a:buAutoNum type="arabicPeriod"/>
            </a:pPr>
            <a:r>
              <a:rPr lang="en-US" sz="1600" dirty="0"/>
              <a:t>What do you need from me to be successful?</a:t>
            </a:r>
            <a:br>
              <a:rPr lang="en-US" sz="1600" dirty="0"/>
            </a:br>
            <a:endParaRPr sz="1600" dirty="0"/>
          </a:p>
          <a:p>
            <a:pPr marL="342900" lvl="0" indent="-342900" algn="l" rtl="0">
              <a:lnSpc>
                <a:spcPct val="100000"/>
              </a:lnSpc>
              <a:spcBef>
                <a:spcPts val="0"/>
              </a:spcBef>
              <a:spcAft>
                <a:spcPts val="0"/>
              </a:spcAft>
              <a:buSzPts val="1400"/>
              <a:buFont typeface="Calibri"/>
              <a:buAutoNum type="arabicPeriod"/>
            </a:pPr>
            <a:r>
              <a:rPr lang="en-US" sz="1600" dirty="0"/>
              <a:t>Any safety concerns to share?</a:t>
            </a:r>
            <a:endParaRPr sz="1600" dirty="0"/>
          </a:p>
          <a:p>
            <a:pPr marL="431800" lvl="0" indent="-254000" algn="l" rtl="0">
              <a:lnSpc>
                <a:spcPct val="100000"/>
              </a:lnSpc>
              <a:spcBef>
                <a:spcPts val="0"/>
              </a:spcBef>
              <a:spcAft>
                <a:spcPts val="0"/>
              </a:spcAft>
              <a:buSzPts val="1400"/>
              <a:buFont typeface="Arial"/>
              <a:buNone/>
            </a:pPr>
            <a:endParaRPr sz="1600" dirty="0"/>
          </a:p>
          <a:p>
            <a:pPr marL="0" indent="0">
              <a:buSzPts val="1400"/>
            </a:pPr>
            <a:r>
              <a:rPr lang="en-US" sz="1600" dirty="0"/>
              <a:t>Questions to review: </a:t>
            </a:r>
          </a:p>
          <a:p>
            <a:pPr marL="342900" indent="-342900">
              <a:buSzPts val="1400"/>
              <a:buFont typeface="+mj-lt"/>
              <a:buAutoNum type="arabicPeriod"/>
            </a:pPr>
            <a:r>
              <a:rPr lang="en-US" sz="1600" dirty="0"/>
              <a:t>Items that you will accomplish in the next 5 work days</a:t>
            </a:r>
          </a:p>
          <a:p>
            <a:pPr marL="342900" indent="-342900">
              <a:buSzPts val="1400"/>
              <a:buFont typeface="+mj-lt"/>
              <a:buAutoNum type="arabicPeriod"/>
            </a:pPr>
            <a:endParaRPr lang="en-US" sz="1600" dirty="0"/>
          </a:p>
          <a:p>
            <a:pPr marL="342900" indent="-342900">
              <a:buSzPts val="1400"/>
              <a:buFont typeface="+mj-lt"/>
              <a:buAutoNum type="arabicPeriod"/>
            </a:pPr>
            <a:r>
              <a:rPr lang="en-US" sz="1600" dirty="0"/>
              <a:t>Items that you would like to keep track of to accomplish in the future</a:t>
            </a:r>
          </a:p>
          <a:p>
            <a:pPr marL="342900" indent="-342900">
              <a:buSzPts val="1400"/>
              <a:buFont typeface="+mj-lt"/>
              <a:buAutoNum type="arabicPeriod"/>
            </a:pPr>
            <a:endParaRPr lang="en-US" sz="1600" dirty="0"/>
          </a:p>
          <a:p>
            <a:pPr marL="342900" indent="-342900">
              <a:buSzPts val="1400"/>
              <a:buFont typeface="+mj-lt"/>
              <a:buAutoNum type="arabicPeriod"/>
            </a:pPr>
            <a:r>
              <a:rPr lang="en-US" sz="1600" dirty="0"/>
              <a:t>Reminder for </a:t>
            </a:r>
            <a:r>
              <a:rPr lang="en-US" sz="1600" dirty="0" err="1"/>
              <a:t>iValue</a:t>
            </a:r>
            <a:r>
              <a:rPr lang="en-US" sz="1600" dirty="0"/>
              <a:t> nomination:</a:t>
            </a:r>
            <a:endParaRPr sz="1600"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p:txBody>
      </p:sp>
      <p:sp>
        <p:nvSpPr>
          <p:cNvPr id="371" name="Google Shape;371;g1521762f79f_2_506"/>
          <p:cNvSpPr txBox="1">
            <a:spLocks noGrp="1"/>
          </p:cNvSpPr>
          <p:nvPr>
            <p:ph type="body" idx="2"/>
          </p:nvPr>
        </p:nvSpPr>
        <p:spPr>
          <a:xfrm>
            <a:off x="-116381" y="1529862"/>
            <a:ext cx="11637818" cy="376832"/>
          </a:xfrm>
          <a:prstGeom prst="rect">
            <a:avLst/>
          </a:prstGeom>
          <a:noFill/>
          <a:ln>
            <a:noFill/>
          </a:ln>
        </p:spPr>
        <p:txBody>
          <a:bodyPr spcFirstLastPara="1" wrap="square" lIns="0" tIns="0" rIns="182875" bIns="0" anchor="t" anchorCtr="0">
            <a:noAutofit/>
          </a:bodyPr>
          <a:lstStyle/>
          <a:p>
            <a:pPr marL="0" lvl="0" indent="0" algn="ctr" rtl="0">
              <a:lnSpc>
                <a:spcPct val="100000"/>
              </a:lnSpc>
              <a:spcBef>
                <a:spcPts val="0"/>
              </a:spcBef>
              <a:spcAft>
                <a:spcPts val="0"/>
              </a:spcAft>
              <a:buSzPts val="1800"/>
              <a:buNone/>
            </a:pPr>
            <a:r>
              <a:rPr lang="en-US"/>
              <a:t>One-on-one meeting agenda</a:t>
            </a:r>
            <a:endParaRPr/>
          </a:p>
        </p:txBody>
      </p:sp>
      <p:sp>
        <p:nvSpPr>
          <p:cNvPr id="372" name="Google Shape;372;g1521762f79f_2_50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373" name="Google Shape;373;g1521762f79f_2_50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19</a:t>
            </a:fld>
            <a:endParaRPr/>
          </a:p>
        </p:txBody>
      </p:sp>
      <p:graphicFrame>
        <p:nvGraphicFramePr>
          <p:cNvPr id="374" name="Google Shape;374;g1521762f79f_2_506"/>
          <p:cNvGraphicFramePr/>
          <p:nvPr/>
        </p:nvGraphicFramePr>
        <p:xfrm>
          <a:off x="5953101" y="2422570"/>
          <a:ext cx="5480000" cy="609600"/>
        </p:xfrm>
        <a:graphic>
          <a:graphicData uri="http://schemas.openxmlformats.org/drawingml/2006/table">
            <a:tbl>
              <a:tblPr firstRow="1" firstCol="1" bandRow="1">
                <a:noFill/>
                <a:tableStyleId>{83F7E43A-071B-481A-AFF1-F727428CAD23}</a:tableStyleId>
              </a:tblPr>
              <a:tblGrid>
                <a:gridCol w="1096000">
                  <a:extLst>
                    <a:ext uri="{9D8B030D-6E8A-4147-A177-3AD203B41FA5}">
                      <a16:colId xmlns:a16="http://schemas.microsoft.com/office/drawing/2014/main" val="20000"/>
                    </a:ext>
                  </a:extLst>
                </a:gridCol>
                <a:gridCol w="1096000">
                  <a:extLst>
                    <a:ext uri="{9D8B030D-6E8A-4147-A177-3AD203B41FA5}">
                      <a16:colId xmlns:a16="http://schemas.microsoft.com/office/drawing/2014/main" val="20001"/>
                    </a:ext>
                  </a:extLst>
                </a:gridCol>
                <a:gridCol w="1096000">
                  <a:extLst>
                    <a:ext uri="{9D8B030D-6E8A-4147-A177-3AD203B41FA5}">
                      <a16:colId xmlns:a16="http://schemas.microsoft.com/office/drawing/2014/main" val="20002"/>
                    </a:ext>
                  </a:extLst>
                </a:gridCol>
                <a:gridCol w="1096000">
                  <a:extLst>
                    <a:ext uri="{9D8B030D-6E8A-4147-A177-3AD203B41FA5}">
                      <a16:colId xmlns:a16="http://schemas.microsoft.com/office/drawing/2014/main" val="20003"/>
                    </a:ext>
                  </a:extLst>
                </a:gridCol>
                <a:gridCol w="1096000">
                  <a:extLst>
                    <a:ext uri="{9D8B030D-6E8A-4147-A177-3AD203B41FA5}">
                      <a16:colId xmlns:a16="http://schemas.microsoft.com/office/drawing/2014/main" val="20004"/>
                    </a:ext>
                  </a:extLst>
                </a:gridCol>
              </a:tblGrid>
              <a:tr h="127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Issue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Date</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Description</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Questions</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 </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 </a:t>
                      </a:r>
                      <a:endParaRPr sz="1200" u="none" strike="noStrike" cap="none" dirty="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
        <p:nvSpPr>
          <p:cNvPr id="375" name="Google Shape;375;g1521762f79f_2_506"/>
          <p:cNvSpPr/>
          <p:nvPr/>
        </p:nvSpPr>
        <p:spPr>
          <a:xfrm>
            <a:off x="5831570" y="1990330"/>
            <a:ext cx="2868542" cy="584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Database assigned items/questions: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76" name="Google Shape;376;g1521762f79f_2_506"/>
          <p:cNvSpPr txBox="1"/>
          <p:nvPr/>
        </p:nvSpPr>
        <p:spPr>
          <a:xfrm>
            <a:off x="5953101" y="3343278"/>
            <a:ext cx="7472682" cy="4420482"/>
          </a:xfrm>
          <a:prstGeom prst="rect">
            <a:avLst/>
          </a:prstGeom>
          <a:noFill/>
          <a:ln>
            <a:noFill/>
          </a:ln>
        </p:spPr>
        <p:txBody>
          <a:bodyPr spcFirstLastPara="1" wrap="square" lIns="0" tIns="0" rIns="0" bIns="0" anchor="t" anchorCtr="0">
            <a:noAutofit/>
          </a:bodyPr>
          <a:lstStyle/>
          <a:p>
            <a:pPr marR="0" lvl="0" algn="l" rtl="0">
              <a:lnSpc>
                <a:spcPct val="100000"/>
              </a:lnSpc>
              <a:spcBef>
                <a:spcPts val="0"/>
              </a:spcBef>
              <a:spcAft>
                <a:spcPts val="0"/>
              </a:spcAft>
              <a:buClr>
                <a:schemeClr val="lt2"/>
              </a:buClr>
              <a:buSzPts val="1400"/>
            </a:pPr>
            <a:r>
              <a:rPr lang="en-US" sz="1400" b="0" i="0" u="none" strike="noStrike" cap="none" dirty="0">
                <a:solidFill>
                  <a:schemeClr val="dk1"/>
                </a:solidFill>
                <a:latin typeface="Calibri"/>
                <a:ea typeface="Calibri"/>
                <a:cs typeface="Calibri"/>
                <a:sym typeface="Calibri"/>
              </a:rPr>
              <a:t>What have you done this week to display helping a friend by teaching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instead of doing? </a:t>
            </a:r>
            <a:endParaRPr sz="1400" b="0" i="0" u="none" strike="noStrike" cap="none" dirty="0">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chemeClr val="lt2"/>
              </a:buClr>
              <a:buSzPts val="1400"/>
              <a:buFont typeface="Calibri"/>
              <a:buNone/>
            </a:pPr>
            <a:endParaRPr sz="1400" b="0" i="0"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lt2"/>
              </a:buClr>
              <a:buSzPts val="1400"/>
            </a:pPr>
            <a:r>
              <a:rPr lang="en-US" sz="1400" b="0" i="0" u="none" strike="noStrike" cap="none" dirty="0">
                <a:solidFill>
                  <a:schemeClr val="dk1"/>
                </a:solidFill>
                <a:latin typeface="Calibri"/>
                <a:ea typeface="Calibri"/>
                <a:cs typeface="Calibri"/>
                <a:sym typeface="Calibri"/>
              </a:rPr>
              <a:t>What have you done this week that might have hindered?</a:t>
            </a:r>
            <a:br>
              <a:rPr lang="en-US" sz="1400" b="0" i="0" u="none" strike="noStrike" cap="none" dirty="0">
                <a:solidFill>
                  <a:schemeClr val="dk1"/>
                </a:solidFill>
                <a:latin typeface="Calibri"/>
                <a:ea typeface="Calibri"/>
                <a:cs typeface="Calibri"/>
                <a:sym typeface="Calibri"/>
              </a:rPr>
            </a:br>
            <a:endParaRPr sz="1400" b="0" i="0" u="none" strike="noStrike" cap="none" dirty="0">
              <a:solidFill>
                <a:schemeClr val="dk1"/>
              </a:solidFill>
              <a:latin typeface="Calibri"/>
              <a:ea typeface="Calibri"/>
              <a:cs typeface="Calibri"/>
              <a:sym typeface="Calibri"/>
            </a:endParaRPr>
          </a:p>
          <a:p>
            <a:pPr marR="0" lvl="0" algn="l" rtl="0">
              <a:lnSpc>
                <a:spcPct val="100000"/>
              </a:lnSpc>
              <a:spcBef>
                <a:spcPts val="500"/>
              </a:spcBef>
              <a:spcAft>
                <a:spcPts val="0"/>
              </a:spcAft>
              <a:buClr>
                <a:schemeClr val="lt2"/>
              </a:buClr>
              <a:buSzPts val="1400"/>
            </a:pPr>
            <a:r>
              <a:rPr lang="en-US" sz="1400" b="0" i="0" u="none" strike="noStrike" cap="none" dirty="0">
                <a:solidFill>
                  <a:schemeClr val="dk1"/>
                </a:solidFill>
                <a:latin typeface="Calibri"/>
                <a:ea typeface="Calibri"/>
                <a:cs typeface="Calibri"/>
                <a:sym typeface="Calibri"/>
              </a:rPr>
              <a:t>Annual Eval goals:  Update on accomplishments:</a:t>
            </a:r>
            <a:endParaRPr sz="1400" b="0" i="0" u="none" strike="noStrike" cap="none" dirty="0">
              <a:solidFill>
                <a:srgbClr val="000000"/>
              </a:solidFill>
              <a:latin typeface="Arial"/>
              <a:ea typeface="Arial"/>
              <a:cs typeface="Arial"/>
              <a:sym typeface="Arial"/>
            </a:endParaRPr>
          </a:p>
          <a:p>
            <a:pPr marL="525780" marR="0" lvl="1" indent="-342900" algn="l" rtl="0">
              <a:lnSpc>
                <a:spcPct val="100000"/>
              </a:lnSpc>
              <a:spcBef>
                <a:spcPts val="500"/>
              </a:spcBef>
              <a:spcAft>
                <a:spcPts val="0"/>
              </a:spcAft>
              <a:buClr>
                <a:schemeClr val="lt2"/>
              </a:buClr>
              <a:buSzPts val="1400"/>
              <a:buFont typeface="Calibri"/>
              <a:buAutoNum type="alphaLcPeriod"/>
            </a:pPr>
            <a:r>
              <a:rPr lang="en-US" sz="1400" b="0" i="0" u="none" strike="noStrike" cap="none" dirty="0">
                <a:solidFill>
                  <a:schemeClr val="dk1"/>
                </a:solidFill>
                <a:latin typeface="Calibri"/>
                <a:ea typeface="Calibri"/>
                <a:cs typeface="Calibri"/>
                <a:sym typeface="Calibri"/>
              </a:rPr>
              <a:t> ____________________________________</a:t>
            </a:r>
            <a:endParaRPr sz="1400" b="0" i="0" u="none" strike="noStrike" cap="none" dirty="0">
              <a:solidFill>
                <a:srgbClr val="000000"/>
              </a:solidFill>
              <a:latin typeface="Arial"/>
              <a:ea typeface="Arial"/>
              <a:cs typeface="Arial"/>
              <a:sym typeface="Arial"/>
            </a:endParaRPr>
          </a:p>
          <a:p>
            <a:pPr marL="525780" marR="0" lvl="1" indent="-342900" algn="l" rtl="0">
              <a:lnSpc>
                <a:spcPct val="100000"/>
              </a:lnSpc>
              <a:spcBef>
                <a:spcPts val="500"/>
              </a:spcBef>
              <a:spcAft>
                <a:spcPts val="0"/>
              </a:spcAft>
              <a:buClr>
                <a:schemeClr val="lt2"/>
              </a:buClr>
              <a:buSzPts val="1400"/>
              <a:buFont typeface="Calibri"/>
              <a:buAutoNum type="alphaLcPeriod"/>
            </a:pPr>
            <a:r>
              <a:rPr lang="en-US" sz="1400" b="0" i="0" u="none" strike="noStrike" cap="none" dirty="0">
                <a:solidFill>
                  <a:schemeClr val="dk1"/>
                </a:solidFill>
                <a:latin typeface="Calibri"/>
                <a:ea typeface="Calibri"/>
                <a:cs typeface="Calibri"/>
                <a:sym typeface="Calibri"/>
              </a:rPr>
              <a:t>_____________________________________</a:t>
            </a:r>
            <a:endParaRPr sz="1400" b="0" i="0" u="none" strike="noStrike" cap="none" dirty="0">
              <a:solidFill>
                <a:srgbClr val="000000"/>
              </a:solidFill>
              <a:latin typeface="Arial"/>
              <a:ea typeface="Arial"/>
              <a:cs typeface="Arial"/>
              <a:sym typeface="Arial"/>
            </a:endParaRPr>
          </a:p>
          <a:p>
            <a:pPr marL="525780" marR="0" lvl="1" indent="-342900" algn="l" rtl="0">
              <a:lnSpc>
                <a:spcPct val="100000"/>
              </a:lnSpc>
              <a:spcBef>
                <a:spcPts val="500"/>
              </a:spcBef>
              <a:spcAft>
                <a:spcPts val="0"/>
              </a:spcAft>
              <a:buClr>
                <a:schemeClr val="lt2"/>
              </a:buClr>
              <a:buSzPts val="1400"/>
              <a:buFont typeface="Calibri"/>
              <a:buAutoNum type="alphaLcPeriod"/>
            </a:pPr>
            <a:r>
              <a:rPr lang="en-US" sz="1400" b="0" i="0" u="none" strike="noStrike" cap="none" dirty="0">
                <a:solidFill>
                  <a:schemeClr val="dk1"/>
                </a:solidFill>
                <a:latin typeface="Calibri"/>
                <a:ea typeface="Calibri"/>
                <a:cs typeface="Calibri"/>
                <a:sym typeface="Calibri"/>
              </a:rPr>
              <a:t>_____________________________________</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None/>
            </a:pPr>
            <a:endParaRPr sz="1400" b="0" i="0" u="sng"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None/>
            </a:pPr>
            <a:r>
              <a:rPr lang="en-US" sz="1400" b="0" i="0" u="sng" strike="noStrike" cap="none" dirty="0">
                <a:solidFill>
                  <a:schemeClr val="dk1"/>
                </a:solidFill>
                <a:latin typeface="Calibri"/>
                <a:ea typeface="Calibri"/>
                <a:cs typeface="Calibri"/>
                <a:sym typeface="Calibri"/>
              </a:rPr>
              <a:t>Items accomplished to report on annual evaluation:</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p:txBody>
      </p:sp>
      <p:cxnSp>
        <p:nvCxnSpPr>
          <p:cNvPr id="377" name="Google Shape;377;g1521762f79f_2_506"/>
          <p:cNvCxnSpPr/>
          <p:nvPr/>
        </p:nvCxnSpPr>
        <p:spPr>
          <a:xfrm>
            <a:off x="5702528" y="2089330"/>
            <a:ext cx="0" cy="401014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g1521762f79f_2_311"/>
          <p:cNvSpPr txBox="1">
            <a:spLocks noGrp="1"/>
          </p:cNvSpPr>
          <p:nvPr>
            <p:ph type="body" idx="1"/>
          </p:nvPr>
        </p:nvSpPr>
        <p:spPr>
          <a:prstGeom prst="rect">
            <a:avLst/>
          </a:prstGeom>
          <a:noFill/>
          <a:ln>
            <a:noFill/>
          </a:ln>
        </p:spPr>
        <p:txBody>
          <a:bodyPr spcFirstLastPara="1" wrap="square" lIns="0" tIns="36000" rIns="0" bIns="0" anchor="t" anchorCtr="0">
            <a:normAutofit/>
          </a:bodyPr>
          <a:lstStyle/>
          <a:p>
            <a:pPr marL="0" lvl="0" indent="0" algn="l" rtl="0">
              <a:lnSpc>
                <a:spcPct val="90000"/>
              </a:lnSpc>
              <a:spcBef>
                <a:spcPts val="0"/>
              </a:spcBef>
              <a:spcAft>
                <a:spcPts val="0"/>
              </a:spcAft>
              <a:buClr>
                <a:schemeClr val="dk1"/>
              </a:buClr>
              <a:buSzPts val="2000"/>
              <a:buNone/>
            </a:pPr>
            <a:r>
              <a:rPr lang="en-US"/>
              <a:t>Sheila Augustine</a:t>
            </a:r>
            <a:endParaRPr/>
          </a:p>
        </p:txBody>
      </p:sp>
      <p:sp>
        <p:nvSpPr>
          <p:cNvPr id="163" name="Google Shape;163;g1521762f79f_2_311"/>
          <p:cNvSpPr txBox="1">
            <a:spLocks noGrp="1"/>
          </p:cNvSpPr>
          <p:nvPr>
            <p:ph type="body" idx="3"/>
          </p:nvPr>
        </p:nvSpPr>
        <p:spPr>
          <a:xfrm>
            <a:off x="575999" y="1569423"/>
            <a:ext cx="5388071"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500"/>
              <a:buNone/>
            </a:pPr>
            <a:r>
              <a:rPr lang="en-US"/>
              <a:t>Director of Access Operations and Interpretive Services</a:t>
            </a:r>
            <a:endParaRPr/>
          </a:p>
        </p:txBody>
      </p:sp>
      <p:sp>
        <p:nvSpPr>
          <p:cNvPr id="158" name="Google Shape;158;g1521762f79f_2_31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dk1"/>
              </a:buClr>
              <a:buSzPts val="3000"/>
              <a:buFont typeface="Calibri"/>
              <a:buNone/>
            </a:pPr>
            <a:r>
              <a:rPr lang="en-US"/>
              <a:t>About the speaker</a:t>
            </a:r>
            <a:endParaRPr/>
          </a:p>
        </p:txBody>
      </p:sp>
      <p:sp>
        <p:nvSpPr>
          <p:cNvPr id="164" name="Google Shape;164;g1521762f79f_2_311"/>
          <p:cNvSpPr txBox="1">
            <a:spLocks noGrp="1"/>
          </p:cNvSpPr>
          <p:nvPr>
            <p:ph type="body" idx="4"/>
          </p:nvPr>
        </p:nvSpPr>
        <p:spPr>
          <a:xfrm>
            <a:off x="576000" y="1926017"/>
            <a:ext cx="4511938"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b="0"/>
              <a:t>Nebraska Medicine</a:t>
            </a:r>
            <a:endParaRPr b="0"/>
          </a:p>
        </p:txBody>
      </p:sp>
      <p:sp>
        <p:nvSpPr>
          <p:cNvPr id="160" name="Google Shape;160;g1521762f79f_2_311"/>
          <p:cNvSpPr txBox="1">
            <a:spLocks noGrp="1"/>
          </p:cNvSpPr>
          <p:nvPr>
            <p:ph type="body" idx="5"/>
          </p:nvPr>
        </p:nvSpPr>
        <p:spPr>
          <a:xfrm>
            <a:off x="576000" y="2388358"/>
            <a:ext cx="5388072" cy="4061647"/>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50"/>
              </a:spcBef>
              <a:spcAft>
                <a:spcPts val="0"/>
              </a:spcAft>
              <a:buClr>
                <a:schemeClr val="lt2"/>
              </a:buClr>
              <a:buSzPts val="1400"/>
              <a:buChar char="•"/>
            </a:pPr>
            <a:r>
              <a:rPr lang="en-US" dirty="0"/>
              <a:t>Sheila started at Nebraska Medicine in 2005 within patient financial services. </a:t>
            </a:r>
          </a:p>
          <a:p>
            <a:pPr marL="182880" lvl="0" indent="-182880" algn="l" rtl="0">
              <a:lnSpc>
                <a:spcPct val="100000"/>
              </a:lnSpc>
              <a:spcBef>
                <a:spcPts val="50"/>
              </a:spcBef>
              <a:spcAft>
                <a:spcPts val="0"/>
              </a:spcAft>
              <a:buClr>
                <a:schemeClr val="lt2"/>
              </a:buClr>
              <a:buSzPts val="1400"/>
              <a:buChar char="•"/>
            </a:pPr>
            <a:endParaRPr lang="en-US" dirty="0"/>
          </a:p>
          <a:p>
            <a:pPr marL="182880" lvl="0" indent="-182880" algn="l" rtl="0">
              <a:lnSpc>
                <a:spcPct val="100000"/>
              </a:lnSpc>
              <a:spcBef>
                <a:spcPts val="50"/>
              </a:spcBef>
              <a:spcAft>
                <a:spcPts val="0"/>
              </a:spcAft>
              <a:buClr>
                <a:schemeClr val="lt2"/>
              </a:buClr>
              <a:buSzPts val="1400"/>
              <a:buChar char="•"/>
            </a:pPr>
            <a:r>
              <a:rPr lang="en-US" dirty="0"/>
              <a:t>By 2010, Sheila was promoted to operations manager of PFS. In 2014, Nebraska Medical Center and UNMC Physicians consolidated to form what is now known as Nebraska Medicine.  After, Sheila was promoted to director of PFS. </a:t>
            </a:r>
            <a:endParaRPr dirty="0"/>
          </a:p>
          <a:p>
            <a:pPr marL="182880" lvl="0" indent="-182880" algn="l" rtl="0">
              <a:lnSpc>
                <a:spcPct val="100000"/>
              </a:lnSpc>
              <a:spcBef>
                <a:spcPts val="1250"/>
              </a:spcBef>
              <a:spcAft>
                <a:spcPts val="0"/>
              </a:spcAft>
              <a:buClr>
                <a:schemeClr val="lt2"/>
              </a:buClr>
              <a:buSzPts val="1400"/>
              <a:buChar char="•"/>
            </a:pPr>
            <a:r>
              <a:rPr lang="en-US" dirty="0"/>
              <a:t>Now as the director of access operations and interpretive services, she helps to support succession planning at Nebraska Medicine. </a:t>
            </a:r>
            <a:endParaRPr dirty="0"/>
          </a:p>
          <a:p>
            <a:pPr marL="182880" lvl="0" indent="-93978" algn="l" rtl="0">
              <a:lnSpc>
                <a:spcPct val="100000"/>
              </a:lnSpc>
              <a:spcBef>
                <a:spcPts val="1700"/>
              </a:spcBef>
              <a:spcAft>
                <a:spcPts val="0"/>
              </a:spcAft>
              <a:buClr>
                <a:schemeClr val="lt2"/>
              </a:buClr>
              <a:buSzPts val="1400"/>
              <a:buNone/>
            </a:pPr>
            <a:endParaRPr dirty="0"/>
          </a:p>
        </p:txBody>
      </p:sp>
      <p:sp>
        <p:nvSpPr>
          <p:cNvPr id="2" name="Footer Placeholder 1">
            <a:extLst>
              <a:ext uri="{FF2B5EF4-FFF2-40B4-BE49-F238E27FC236}">
                <a16:creationId xmlns:a16="http://schemas.microsoft.com/office/drawing/2014/main" id="{0BFB2B93-E05F-BF1C-46C7-38F9C00FF660}"/>
              </a:ext>
            </a:extLst>
          </p:cNvPr>
          <p:cNvSpPr>
            <a:spLocks noGrp="1"/>
          </p:cNvSpPr>
          <p:nvPr>
            <p:ph type="ftr" idx="11"/>
          </p:nvPr>
        </p:nvSpPr>
        <p:spPr/>
        <p:txBody>
          <a:bodyPr/>
          <a:lstStyle/>
          <a:p>
            <a:endParaRPr lang="en-US"/>
          </a:p>
        </p:txBody>
      </p:sp>
      <p:sp>
        <p:nvSpPr>
          <p:cNvPr id="162" name="Google Shape;162;g1521762f79f_2_311"/>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500"/>
              <a:buNone/>
            </a:pPr>
            <a:fld id="{00000000-1234-1234-1234-123412341234}" type="slidenum">
              <a:rPr lang="en-US" sz="500"/>
              <a:t>2</a:t>
            </a:fld>
            <a:endParaRPr sz="500"/>
          </a:p>
        </p:txBody>
      </p:sp>
      <p:pic>
        <p:nvPicPr>
          <p:cNvPr id="165" name="Google Shape;165;g1521762f79f_2_311" descr="A person smiling for the camera&#10;&#10;Description automatically generated with low confidence"/>
          <p:cNvPicPr preferRelativeResize="0"/>
          <p:nvPr/>
        </p:nvPicPr>
        <p:blipFill rotWithShape="1">
          <a:blip r:embed="rId3">
            <a:alphaModFix/>
          </a:blip>
          <a:srcRect/>
          <a:stretch/>
        </p:blipFill>
        <p:spPr>
          <a:xfrm>
            <a:off x="8150831" y="1040675"/>
            <a:ext cx="2025200" cy="2499360"/>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521762f79f_2_51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Example </a:t>
            </a:r>
            <a:r>
              <a:rPr lang="en-US">
                <a:solidFill>
                  <a:schemeClr val="accent1"/>
                </a:solidFill>
              </a:rPr>
              <a:t>12-18 month</a:t>
            </a:r>
            <a:r>
              <a:rPr lang="en-US"/>
              <a:t> check-in sheet</a:t>
            </a:r>
            <a:endParaRPr/>
          </a:p>
        </p:txBody>
      </p:sp>
      <p:sp>
        <p:nvSpPr>
          <p:cNvPr id="383" name="Google Shape;383;g1521762f79f_2_518"/>
          <p:cNvSpPr txBox="1">
            <a:spLocks noGrp="1"/>
          </p:cNvSpPr>
          <p:nvPr>
            <p:ph type="body" idx="1"/>
          </p:nvPr>
        </p:nvSpPr>
        <p:spPr>
          <a:xfrm>
            <a:off x="166253" y="1665187"/>
            <a:ext cx="5430984" cy="483221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00"/>
              </a:spcBef>
              <a:spcAft>
                <a:spcPts val="0"/>
              </a:spcAft>
              <a:buSzPts val="1400"/>
              <a:buNone/>
            </a:pPr>
            <a:r>
              <a:rPr lang="en-US" b="1" i="1" dirty="0"/>
              <a:t>Part 1: Professional Goals and Aspirations: </a:t>
            </a:r>
            <a:br>
              <a:rPr lang="en-US" b="1" i="1" dirty="0"/>
            </a:br>
            <a:r>
              <a:rPr lang="en-US" sz="1800" i="1" dirty="0"/>
              <a:t>As a first step, it can be helpful to identify where you are in </a:t>
            </a:r>
            <a:br>
              <a:rPr lang="en-US" sz="1800" i="1" dirty="0"/>
            </a:br>
            <a:r>
              <a:rPr lang="en-US" sz="1800" i="1" dirty="0"/>
              <a:t>relation to where you may want to go with your professional career:</a:t>
            </a:r>
            <a:endParaRPr sz="1800" dirty="0"/>
          </a:p>
          <a:p>
            <a:pPr marL="0" lvl="0" indent="0" algn="l" rtl="0">
              <a:lnSpc>
                <a:spcPct val="100000"/>
              </a:lnSpc>
              <a:spcBef>
                <a:spcPts val="500"/>
              </a:spcBef>
              <a:spcAft>
                <a:spcPts val="0"/>
              </a:spcAft>
              <a:buSzPts val="1400"/>
              <a:buNone/>
            </a:pPr>
            <a:endParaRPr dirty="0"/>
          </a:p>
          <a:p>
            <a:pPr marL="342900" lvl="0" indent="-342900" algn="l" rtl="0">
              <a:lnSpc>
                <a:spcPct val="100000"/>
              </a:lnSpc>
              <a:spcBef>
                <a:spcPts val="500"/>
              </a:spcBef>
              <a:spcAft>
                <a:spcPts val="0"/>
              </a:spcAft>
              <a:buSzPts val="1400"/>
              <a:buFont typeface="Calibri"/>
              <a:buAutoNum type="arabicPeriod"/>
            </a:pPr>
            <a:r>
              <a:rPr lang="en-US" sz="1600" dirty="0"/>
              <a:t>Are you new in your role, or new to your organization, </a:t>
            </a:r>
            <a:br>
              <a:rPr lang="en-US" sz="1600" dirty="0"/>
            </a:br>
            <a:r>
              <a:rPr lang="en-US" sz="1600" dirty="0"/>
              <a:t>and needing to master essential competencies critical for your success?</a:t>
            </a:r>
            <a:endParaRPr sz="1600" dirty="0"/>
          </a:p>
          <a:p>
            <a:pPr marL="342900" lvl="0" indent="-342900" algn="l" rtl="0">
              <a:lnSpc>
                <a:spcPct val="100000"/>
              </a:lnSpc>
              <a:spcBef>
                <a:spcPts val="500"/>
              </a:spcBef>
              <a:spcAft>
                <a:spcPts val="0"/>
              </a:spcAft>
              <a:buSzPts val="1400"/>
              <a:buFont typeface="Calibri"/>
              <a:buAutoNum type="arabicPeriod"/>
            </a:pPr>
            <a:r>
              <a:rPr lang="en-US" sz="1600" dirty="0"/>
              <a:t>Are you thinking about preparing for a different role, which may require </a:t>
            </a:r>
            <a:br>
              <a:rPr lang="en-US" sz="1600" dirty="0"/>
            </a:br>
            <a:r>
              <a:rPr lang="en-US" sz="1600" dirty="0"/>
              <a:t>different skills or developing existing skills into significant strengths?</a:t>
            </a:r>
            <a:endParaRPr sz="1600" dirty="0"/>
          </a:p>
          <a:p>
            <a:pPr marL="342900" lvl="0" indent="-342900" algn="l" rtl="0">
              <a:lnSpc>
                <a:spcPct val="100000"/>
              </a:lnSpc>
              <a:spcBef>
                <a:spcPts val="500"/>
              </a:spcBef>
              <a:spcAft>
                <a:spcPts val="0"/>
              </a:spcAft>
              <a:buSzPts val="1400"/>
              <a:buFont typeface="Calibri"/>
              <a:buAutoNum type="arabicPeriod"/>
            </a:pPr>
            <a:r>
              <a:rPr lang="en-US" sz="1600" dirty="0"/>
              <a:t>Are you experienced in your role and looking to maintain full </a:t>
            </a:r>
            <a:br>
              <a:rPr lang="en-US" sz="1600" dirty="0"/>
            </a:br>
            <a:r>
              <a:rPr lang="en-US" sz="1600" dirty="0"/>
              <a:t>engagement and enthusiasm through taking on additional challenges, building competencies that are needed to meet changing work demands, using strengths more fully or mentoring others?</a:t>
            </a:r>
            <a:endParaRPr sz="1600" dirty="0"/>
          </a:p>
          <a:p>
            <a:pPr marL="0" lvl="0" indent="0" algn="l" rtl="0">
              <a:lnSpc>
                <a:spcPct val="100000"/>
              </a:lnSpc>
              <a:spcBef>
                <a:spcPts val="500"/>
              </a:spcBef>
              <a:spcAft>
                <a:spcPts val="0"/>
              </a:spcAft>
              <a:buSzPts val="1400"/>
              <a:buNone/>
            </a:pPr>
            <a:br>
              <a:rPr lang="en-US" b="1" i="1" dirty="0"/>
            </a:b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a:p>
            <a:pPr marL="0" lvl="0" indent="0" algn="l" rtl="0">
              <a:lnSpc>
                <a:spcPct val="100000"/>
              </a:lnSpc>
              <a:spcBef>
                <a:spcPts val="500"/>
              </a:spcBef>
              <a:spcAft>
                <a:spcPts val="0"/>
              </a:spcAft>
              <a:buSzPts val="1400"/>
              <a:buNone/>
            </a:pPr>
            <a:endParaRPr dirty="0"/>
          </a:p>
        </p:txBody>
      </p:sp>
      <p:sp>
        <p:nvSpPr>
          <p:cNvPr id="384" name="Google Shape;384;g1521762f79f_2_518"/>
          <p:cNvSpPr txBox="1">
            <a:spLocks noGrp="1"/>
          </p:cNvSpPr>
          <p:nvPr>
            <p:ph type="body" idx="2"/>
          </p:nvPr>
        </p:nvSpPr>
        <p:spPr>
          <a:xfrm>
            <a:off x="-116381" y="1413462"/>
            <a:ext cx="11637818" cy="376832"/>
          </a:xfrm>
          <a:prstGeom prst="rect">
            <a:avLst/>
          </a:prstGeom>
          <a:noFill/>
          <a:ln>
            <a:noFill/>
          </a:ln>
        </p:spPr>
        <p:txBody>
          <a:bodyPr spcFirstLastPara="1" wrap="square" lIns="0" tIns="0" rIns="182875" bIns="0" anchor="t" anchorCtr="0">
            <a:noAutofit/>
          </a:bodyPr>
          <a:lstStyle/>
          <a:p>
            <a:pPr marL="0" lvl="0" indent="0" algn="ctr" rtl="0">
              <a:lnSpc>
                <a:spcPct val="100000"/>
              </a:lnSpc>
              <a:spcBef>
                <a:spcPts val="0"/>
              </a:spcBef>
              <a:spcAft>
                <a:spcPts val="0"/>
              </a:spcAft>
              <a:buSzPts val="1800"/>
              <a:buNone/>
            </a:pPr>
            <a:r>
              <a:rPr lang="en-US"/>
              <a:t>Discussion guide for developmental 1x1 (12-18 months)</a:t>
            </a:r>
            <a:endParaRPr/>
          </a:p>
        </p:txBody>
      </p:sp>
      <p:sp>
        <p:nvSpPr>
          <p:cNvPr id="385" name="Google Shape;385;g1521762f79f_2_51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386" name="Google Shape;386;g1521762f79f_2_5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20</a:t>
            </a:fld>
            <a:endParaRPr/>
          </a:p>
        </p:txBody>
      </p:sp>
      <p:sp>
        <p:nvSpPr>
          <p:cNvPr id="387" name="Google Shape;387;g1521762f79f_2_518"/>
          <p:cNvSpPr txBox="1"/>
          <p:nvPr/>
        </p:nvSpPr>
        <p:spPr>
          <a:xfrm>
            <a:off x="5899931" y="2076923"/>
            <a:ext cx="7472682" cy="44204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400"/>
              <a:buFont typeface="Arial"/>
              <a:buNone/>
            </a:pPr>
            <a:r>
              <a:rPr lang="en-US" sz="1400" b="1" i="1" u="none" strike="noStrike" cap="none" dirty="0">
                <a:solidFill>
                  <a:schemeClr val="dk1"/>
                </a:solidFill>
                <a:latin typeface="Calibri"/>
                <a:ea typeface="Calibri"/>
                <a:cs typeface="Calibri"/>
                <a:sym typeface="Calibri"/>
              </a:rPr>
              <a:t>Part 2: Use the following questions to further refine your professional goals: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What gives you the greatest sense of satisfaction and reward?</a:t>
            </a:r>
            <a:br>
              <a:rPr lang="en-US" sz="1400" b="0" i="0" u="none" strike="noStrike" cap="none" dirty="0">
                <a:solidFill>
                  <a:schemeClr val="dk1"/>
                </a:solidFill>
                <a:latin typeface="Calibri"/>
                <a:ea typeface="Calibri"/>
                <a:cs typeface="Calibri"/>
                <a:sym typeface="Calibri"/>
              </a:rPr>
            </a:b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What do I want to do that I am not currently doing?</a:t>
            </a:r>
            <a:br>
              <a:rPr lang="en-US" sz="1400" b="0" i="0" u="none" strike="noStrike" cap="none" dirty="0">
                <a:solidFill>
                  <a:schemeClr val="dk1"/>
                </a:solidFill>
                <a:latin typeface="Calibri"/>
                <a:ea typeface="Calibri"/>
                <a:cs typeface="Calibri"/>
                <a:sym typeface="Calibri"/>
              </a:rPr>
            </a:b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How will these goals/motives help me deliver results at Nebraska Medicine?</a:t>
            </a:r>
            <a:br>
              <a:rPr lang="en-US" sz="1400" b="0" i="0" u="none" strike="noStrike" cap="none" dirty="0">
                <a:solidFill>
                  <a:schemeClr val="dk1"/>
                </a:solidFill>
                <a:latin typeface="Calibri"/>
                <a:ea typeface="Calibri"/>
                <a:cs typeface="Calibri"/>
                <a:sym typeface="Calibri"/>
              </a:rPr>
            </a:b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What is now, or will be, of greatest need to Nebraska Medicine,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or to my department,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in the future? </a:t>
            </a:r>
          </a:p>
          <a:p>
            <a:pPr marL="342900" marR="0" lvl="0" indent="-342900" algn="l" rtl="0">
              <a:lnSpc>
                <a:spcPct val="100000"/>
              </a:lnSpc>
              <a:spcBef>
                <a:spcPts val="500"/>
              </a:spcBef>
              <a:spcAft>
                <a:spcPts val="0"/>
              </a:spcAft>
              <a:buClr>
                <a:schemeClr val="lt2"/>
              </a:buClr>
              <a:buSzPts val="1400"/>
              <a:buFont typeface="Calibri"/>
              <a:buAutoNum type="arabicPeriod"/>
            </a:pPr>
            <a:endParaRPr lang="en-US"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Do I see myself changing roles? If so, when, and what does the next role look like?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00"/>
              </a:spcBef>
              <a:spcAft>
                <a:spcPts val="0"/>
              </a:spcAft>
              <a:buClr>
                <a:schemeClr val="lt2"/>
              </a:buClr>
              <a:buSzPts val="1400"/>
              <a:buFont typeface="Calibri"/>
              <a:buAutoNum type="arabicPeriod"/>
            </a:pPr>
            <a:endParaRPr lang="en-US"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How might my role change in the future?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What competencies will I need to be ready?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500"/>
              </a:spcBef>
              <a:spcAft>
                <a:spcPts val="0"/>
              </a:spcAft>
              <a:buClr>
                <a:schemeClr val="lt2"/>
              </a:buClr>
              <a:buSzPts val="1400"/>
              <a:buFont typeface="Calibri"/>
              <a:buAutoNum type="arabicPeriod"/>
            </a:pPr>
            <a:endParaRPr lang="en-US"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500"/>
              </a:spcBef>
              <a:spcAft>
                <a:spcPts val="0"/>
              </a:spcAft>
              <a:buClr>
                <a:schemeClr val="lt2"/>
              </a:buClr>
              <a:buSzPts val="1400"/>
              <a:buFont typeface="Calibri"/>
              <a:buAutoNum type="arabicPeriod"/>
            </a:pPr>
            <a:r>
              <a:rPr lang="en-US" sz="1400" b="0" i="0" u="none" strike="noStrike" cap="none" dirty="0">
                <a:solidFill>
                  <a:schemeClr val="dk1"/>
                </a:solidFill>
                <a:latin typeface="Calibri"/>
                <a:ea typeface="Calibri"/>
                <a:cs typeface="Calibri"/>
                <a:sym typeface="Calibri"/>
              </a:rPr>
              <a:t>What work experiences do I need to develop professionally and stay engaged?</a:t>
            </a:r>
            <a:endParaRPr sz="1400" b="0" i="0" u="none" strike="noStrike" cap="none" dirty="0">
              <a:solidFill>
                <a:srgbClr val="000000"/>
              </a:solidFill>
              <a:latin typeface="Arial"/>
              <a:ea typeface="Arial"/>
              <a:cs typeface="Arial"/>
              <a:sym typeface="Arial"/>
            </a:endParaRPr>
          </a:p>
          <a:p>
            <a:pPr marL="342900" marR="0" lvl="0" indent="-254000" algn="l" rtl="0">
              <a:lnSpc>
                <a:spcPct val="100000"/>
              </a:lnSpc>
              <a:spcBef>
                <a:spcPts val="500"/>
              </a:spcBef>
              <a:spcAft>
                <a:spcPts val="0"/>
              </a:spcAft>
              <a:buClr>
                <a:schemeClr val="lt2"/>
              </a:buClr>
              <a:buSzPts val="1400"/>
              <a:buFont typeface="Calibri"/>
              <a:buNone/>
            </a:pPr>
            <a:endParaRPr sz="1400" b="0" i="0" u="none" strike="noStrike" cap="none" dirty="0">
              <a:solidFill>
                <a:schemeClr val="dk1"/>
              </a:solidFill>
              <a:latin typeface="Calibri"/>
              <a:ea typeface="Calibri"/>
              <a:cs typeface="Calibri"/>
              <a:sym typeface="Calibri"/>
            </a:endParaRPr>
          </a:p>
          <a:p>
            <a:pPr marL="342900" marR="0" lvl="0" indent="-254000" algn="l" rtl="0">
              <a:lnSpc>
                <a:spcPct val="100000"/>
              </a:lnSpc>
              <a:spcBef>
                <a:spcPts val="500"/>
              </a:spcBef>
              <a:spcAft>
                <a:spcPts val="0"/>
              </a:spcAft>
              <a:buClr>
                <a:schemeClr val="lt2"/>
              </a:buClr>
              <a:buSzPts val="140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dk1"/>
              </a:solidFill>
              <a:latin typeface="Calibri"/>
              <a:ea typeface="Calibri"/>
              <a:cs typeface="Calibri"/>
              <a:sym typeface="Calibri"/>
            </a:endParaRPr>
          </a:p>
        </p:txBody>
      </p:sp>
      <p:cxnSp>
        <p:nvCxnSpPr>
          <p:cNvPr id="388" name="Google Shape;388;g1521762f79f_2_518"/>
          <p:cNvCxnSpPr/>
          <p:nvPr/>
        </p:nvCxnSpPr>
        <p:spPr>
          <a:xfrm>
            <a:off x="5785654" y="2076923"/>
            <a:ext cx="0" cy="4115108"/>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g1521762f79f_2_528" descr="Text&#10;&#10;Description automatically generated with medium confidence"/>
          <p:cNvPicPr preferRelativeResize="0"/>
          <p:nvPr/>
        </p:nvPicPr>
        <p:blipFill rotWithShape="1">
          <a:blip r:embed="rId3">
            <a:alphaModFix/>
          </a:blip>
          <a:srcRect t="4780" b="9372"/>
          <a:stretch/>
        </p:blipFill>
        <p:spPr>
          <a:xfrm>
            <a:off x="5009992" y="407988"/>
            <a:ext cx="6326467" cy="6133212"/>
          </a:xfrm>
          <a:prstGeom prst="rect">
            <a:avLst/>
          </a:prstGeom>
          <a:noFill/>
          <a:ln>
            <a:noFill/>
          </a:ln>
        </p:spPr>
      </p:pic>
      <p:sp>
        <p:nvSpPr>
          <p:cNvPr id="394" name="Google Shape;394;g1521762f79f_2_528"/>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When a staff member </a:t>
            </a:r>
            <a:br>
              <a:rPr lang="en-US"/>
            </a:br>
            <a:r>
              <a:rPr lang="en-US"/>
              <a:t>does choose to leave…</a:t>
            </a:r>
            <a:endParaRPr/>
          </a:p>
        </p:txBody>
      </p:sp>
      <p:sp>
        <p:nvSpPr>
          <p:cNvPr id="395" name="Google Shape;395;g1521762f79f_2_528"/>
          <p:cNvSpPr txBox="1">
            <a:spLocks noGrp="1"/>
          </p:cNvSpPr>
          <p:nvPr>
            <p:ph type="body" idx="1"/>
          </p:nvPr>
        </p:nvSpPr>
        <p:spPr>
          <a:xfrm>
            <a:off x="576000" y="1873105"/>
            <a:ext cx="9455104" cy="313350"/>
          </a:xfrm>
          <a:prstGeom prst="rect">
            <a:avLst/>
          </a:prstGeom>
          <a:noFill/>
          <a:ln>
            <a:noFill/>
          </a:ln>
        </p:spPr>
        <p:txBody>
          <a:bodyPr spcFirstLastPara="1" wrap="square" lIns="0" tIns="0" rIns="182875" bIns="0" anchor="t" anchorCtr="0">
            <a:noAutofit/>
          </a:bodyPr>
          <a:lstStyle/>
          <a:p>
            <a:pPr marL="0" lvl="0" indent="0" algn="l" rtl="0">
              <a:lnSpc>
                <a:spcPct val="100000"/>
              </a:lnSpc>
              <a:spcBef>
                <a:spcPts val="0"/>
              </a:spcBef>
              <a:spcAft>
                <a:spcPts val="0"/>
              </a:spcAft>
              <a:buClr>
                <a:schemeClr val="lt1"/>
              </a:buClr>
              <a:buSzPts val="1800"/>
              <a:buNone/>
            </a:pPr>
            <a:r>
              <a:rPr lang="en-US" b="0"/>
              <a:t>We conduct a </a:t>
            </a:r>
            <a:r>
              <a:rPr lang="en-US">
                <a:solidFill>
                  <a:schemeClr val="accent1"/>
                </a:solidFill>
              </a:rPr>
              <a:t>retention/stay interview </a:t>
            </a:r>
            <a:br>
              <a:rPr lang="en-US" b="0"/>
            </a:br>
            <a:r>
              <a:rPr lang="en-US" b="0"/>
              <a:t>to see if we can recover the </a:t>
            </a:r>
            <a:br>
              <a:rPr lang="en-US" b="0"/>
            </a:br>
            <a:r>
              <a:rPr lang="en-US" b="0"/>
              <a:t>team member internally</a:t>
            </a:r>
            <a:endParaRPr/>
          </a:p>
        </p:txBody>
      </p:sp>
      <p:sp>
        <p:nvSpPr>
          <p:cNvPr id="396" name="Google Shape;396;g1521762f79f_2_52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397" name="Google Shape;397;g1521762f79f_2_5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21</a:t>
            </a:fld>
            <a:endParaRPr/>
          </a:p>
        </p:txBody>
      </p:sp>
      <p:sp>
        <p:nvSpPr>
          <p:cNvPr id="398" name="Google Shape;398;g1521762f79f_2_528"/>
          <p:cNvSpPr txBox="1"/>
          <p:nvPr/>
        </p:nvSpPr>
        <p:spPr>
          <a:xfrm>
            <a:off x="475126" y="4358035"/>
            <a:ext cx="3980760" cy="1631216"/>
          </a:xfrm>
          <a:prstGeom prst="rect">
            <a:avLst/>
          </a:prstGeom>
          <a:solidFill>
            <a:srgbClr val="DDD4F3"/>
          </a:solidFill>
          <a:ln>
            <a:noFill/>
          </a:ln>
        </p:spPr>
        <p:txBody>
          <a:bodyPr spcFirstLastPara="1" wrap="square" lIns="182875" tIns="182875" rIns="182875" bIns="1828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Audience Question:</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rgbClr val="000000"/>
                </a:solidFill>
                <a:latin typeface="Calibri"/>
                <a:ea typeface="Calibri"/>
                <a:cs typeface="Calibri"/>
                <a:sym typeface="Calibri"/>
              </a:rPr>
              <a:t>Has anyone implemented </a:t>
            </a:r>
            <a:r>
              <a:rPr lang="en-US" sz="1600" b="1" i="1" u="sng" strike="noStrike" cap="none">
                <a:solidFill>
                  <a:srgbClr val="000000"/>
                </a:solidFill>
                <a:latin typeface="Calibri"/>
                <a:ea typeface="Calibri"/>
                <a:cs typeface="Calibri"/>
                <a:sym typeface="Calibri"/>
              </a:rPr>
              <a:t>stay interviews </a:t>
            </a:r>
            <a:r>
              <a:rPr lang="en-US" sz="1600" b="1" i="1" u="none" strike="noStrike" cap="none">
                <a:solidFill>
                  <a:srgbClr val="000000"/>
                </a:solidFill>
                <a:latin typeface="Calibri"/>
                <a:ea typeface="Calibri"/>
                <a:cs typeface="Calibri"/>
                <a:sym typeface="Calibri"/>
              </a:rPr>
              <a:t>at their organization and, if so, what success have you found with doing these?</a:t>
            </a:r>
            <a:endParaRPr sz="1600" b="1" i="1"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 calcmode="lin" valueType="num">
                                      <p:cBhvr additive="base">
                                        <p:cTn id="7" dur="500"/>
                                        <p:tgtEl>
                                          <p:spTgt spid="3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521762f79f_2_53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Revenue cycle development program</a:t>
            </a:r>
            <a:endParaRPr/>
          </a:p>
        </p:txBody>
      </p:sp>
      <p:sp>
        <p:nvSpPr>
          <p:cNvPr id="404" name="Google Shape;404;g1521762f79f_2_537"/>
          <p:cNvSpPr txBox="1">
            <a:spLocks noGrp="1"/>
          </p:cNvSpPr>
          <p:nvPr>
            <p:ph type="body" idx="1"/>
          </p:nvPr>
        </p:nvSpPr>
        <p:spPr>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Offering opportunities to grow leadership skills</a:t>
            </a:r>
            <a:endParaRPr/>
          </a:p>
        </p:txBody>
      </p:sp>
      <p:sp>
        <p:nvSpPr>
          <p:cNvPr id="2" name="Footer Placeholder 1">
            <a:extLst>
              <a:ext uri="{FF2B5EF4-FFF2-40B4-BE49-F238E27FC236}">
                <a16:creationId xmlns:a16="http://schemas.microsoft.com/office/drawing/2014/main" id="{F9274E14-1D43-B1DD-D79C-1DA2105B882C}"/>
              </a:ext>
            </a:extLst>
          </p:cNvPr>
          <p:cNvSpPr>
            <a:spLocks noGrp="1"/>
          </p:cNvSpPr>
          <p:nvPr>
            <p:ph type="ftr" idx="11"/>
          </p:nvPr>
        </p:nvSpPr>
        <p:spPr/>
        <p:txBody>
          <a:bodyPr/>
          <a:lstStyle/>
          <a:p>
            <a:endParaRPr lang="en-US"/>
          </a:p>
        </p:txBody>
      </p:sp>
      <p:sp>
        <p:nvSpPr>
          <p:cNvPr id="406" name="Google Shape;406;g1521762f79f_2_5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407" name="Google Shape;407;g1521762f79f_2_537"/>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a:t>What participants do:</a:t>
            </a:r>
            <a:endParaRPr/>
          </a:p>
        </p:txBody>
      </p:sp>
      <p:sp>
        <p:nvSpPr>
          <p:cNvPr id="408" name="Google Shape;408;g1521762f79f_2_537"/>
          <p:cNvSpPr txBox="1">
            <a:spLocks noGrp="1"/>
          </p:cNvSpPr>
          <p:nvPr>
            <p:ph type="body" idx="3"/>
          </p:nvPr>
        </p:nvSpPr>
        <p:spPr>
          <a:xfrm>
            <a:off x="576000" y="1793174"/>
            <a:ext cx="5212800" cy="4301126"/>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400"/>
              <a:buChar char="•"/>
            </a:pPr>
            <a:r>
              <a:rPr lang="en-US"/>
              <a:t>Recently re-initiated this program </a:t>
            </a:r>
            <a:endParaRPr/>
          </a:p>
          <a:p>
            <a:pPr marL="182880" lvl="0" indent="-93978" algn="l" rtl="0">
              <a:lnSpc>
                <a:spcPct val="100000"/>
              </a:lnSpc>
              <a:spcBef>
                <a:spcPts val="500"/>
              </a:spcBef>
              <a:spcAft>
                <a:spcPts val="0"/>
              </a:spcAft>
              <a:buClr>
                <a:schemeClr val="lt2"/>
              </a:buClr>
              <a:buSzPts val="1400"/>
              <a:buNone/>
            </a:pPr>
            <a:endParaRPr/>
          </a:p>
          <a:p>
            <a:pPr marL="182880" lvl="0" indent="-182880" algn="l" rtl="0">
              <a:lnSpc>
                <a:spcPct val="100000"/>
              </a:lnSpc>
              <a:spcBef>
                <a:spcPts val="500"/>
              </a:spcBef>
              <a:spcAft>
                <a:spcPts val="0"/>
              </a:spcAft>
              <a:buClr>
                <a:schemeClr val="lt2"/>
              </a:buClr>
              <a:buSzPts val="1400"/>
              <a:buChar char="•"/>
            </a:pPr>
            <a:r>
              <a:rPr lang="en-US"/>
              <a:t>Self-nomination but manager-approved</a:t>
            </a:r>
            <a:endParaRPr/>
          </a:p>
          <a:p>
            <a:pPr marL="182880" lvl="0" indent="-93978" algn="l" rtl="0">
              <a:lnSpc>
                <a:spcPct val="100000"/>
              </a:lnSpc>
              <a:spcBef>
                <a:spcPts val="500"/>
              </a:spcBef>
              <a:spcAft>
                <a:spcPts val="0"/>
              </a:spcAft>
              <a:buClr>
                <a:schemeClr val="lt2"/>
              </a:buClr>
              <a:buSzPts val="1400"/>
              <a:buNone/>
            </a:pPr>
            <a:endParaRPr/>
          </a:p>
          <a:p>
            <a:pPr marL="182880" lvl="0" indent="-182880" algn="l" rtl="0">
              <a:lnSpc>
                <a:spcPct val="100000"/>
              </a:lnSpc>
              <a:spcBef>
                <a:spcPts val="500"/>
              </a:spcBef>
              <a:spcAft>
                <a:spcPts val="0"/>
              </a:spcAft>
              <a:buClr>
                <a:schemeClr val="lt2"/>
              </a:buClr>
              <a:buSzPts val="1400"/>
              <a:buChar char="•"/>
            </a:pPr>
            <a:r>
              <a:rPr lang="en-US"/>
              <a:t>Up to 3 participants each round</a:t>
            </a:r>
            <a:endParaRPr/>
          </a:p>
          <a:p>
            <a:pPr marL="182880" lvl="0" indent="-93978" algn="l" rtl="0">
              <a:lnSpc>
                <a:spcPct val="100000"/>
              </a:lnSpc>
              <a:spcBef>
                <a:spcPts val="500"/>
              </a:spcBef>
              <a:spcAft>
                <a:spcPts val="0"/>
              </a:spcAft>
              <a:buClr>
                <a:schemeClr val="lt2"/>
              </a:buClr>
              <a:buSzPts val="1400"/>
              <a:buNone/>
            </a:pPr>
            <a:endParaRPr/>
          </a:p>
          <a:p>
            <a:pPr marL="182880" lvl="0" indent="-182880" algn="l" rtl="0">
              <a:lnSpc>
                <a:spcPct val="100000"/>
              </a:lnSpc>
              <a:spcBef>
                <a:spcPts val="500"/>
              </a:spcBef>
              <a:spcAft>
                <a:spcPts val="0"/>
              </a:spcAft>
              <a:buClr>
                <a:schemeClr val="lt2"/>
              </a:buClr>
              <a:buSzPts val="1400"/>
              <a:buChar char="•"/>
            </a:pPr>
            <a:r>
              <a:rPr lang="en-US"/>
              <a:t>Program runs from July of acceptance year through June the following year</a:t>
            </a:r>
            <a:endParaRPr/>
          </a:p>
          <a:p>
            <a:pPr marL="182880" lvl="0" indent="-93978" algn="l" rtl="0">
              <a:lnSpc>
                <a:spcPct val="100000"/>
              </a:lnSpc>
              <a:spcBef>
                <a:spcPts val="500"/>
              </a:spcBef>
              <a:spcAft>
                <a:spcPts val="0"/>
              </a:spcAft>
              <a:buClr>
                <a:schemeClr val="lt2"/>
              </a:buClr>
              <a:buSzPts val="1400"/>
              <a:buNone/>
            </a:pPr>
            <a:endParaRPr/>
          </a:p>
          <a:p>
            <a:pPr marL="182880" lvl="0" indent="-182880" algn="l" rtl="0">
              <a:lnSpc>
                <a:spcPct val="100000"/>
              </a:lnSpc>
              <a:spcBef>
                <a:spcPts val="500"/>
              </a:spcBef>
              <a:spcAft>
                <a:spcPts val="0"/>
              </a:spcAft>
              <a:buClr>
                <a:schemeClr val="lt2"/>
              </a:buClr>
              <a:buSzPts val="1400"/>
              <a:buChar char="•"/>
            </a:pPr>
            <a:r>
              <a:rPr lang="en-US" b="1"/>
              <a:t>Qualifications: </a:t>
            </a:r>
            <a:endParaRPr/>
          </a:p>
          <a:p>
            <a:pPr marL="365760" lvl="1" indent="-182880" algn="l" rtl="0">
              <a:lnSpc>
                <a:spcPct val="100000"/>
              </a:lnSpc>
              <a:spcBef>
                <a:spcPts val="500"/>
              </a:spcBef>
              <a:spcAft>
                <a:spcPts val="0"/>
              </a:spcAft>
              <a:buSzPts val="1400"/>
              <a:buChar char="–"/>
            </a:pPr>
            <a:r>
              <a:rPr lang="en-US"/>
              <a:t>2.0 or higher on evaluations</a:t>
            </a:r>
            <a:endParaRPr/>
          </a:p>
          <a:p>
            <a:pPr marL="365760" lvl="1" indent="-182880" algn="l" rtl="0">
              <a:lnSpc>
                <a:spcPct val="100000"/>
              </a:lnSpc>
              <a:spcBef>
                <a:spcPts val="500"/>
              </a:spcBef>
              <a:spcAft>
                <a:spcPts val="0"/>
              </a:spcAft>
              <a:buSzPts val="1400"/>
              <a:buChar char="–"/>
            </a:pPr>
            <a:r>
              <a:rPr lang="en-US"/>
              <a:t>Meet or exceed productivity and outcome expectations</a:t>
            </a:r>
            <a:endParaRPr/>
          </a:p>
          <a:p>
            <a:pPr marL="365760" lvl="1" indent="-182880" algn="l" rtl="0">
              <a:lnSpc>
                <a:spcPct val="100000"/>
              </a:lnSpc>
              <a:spcBef>
                <a:spcPts val="500"/>
              </a:spcBef>
              <a:spcAft>
                <a:spcPts val="0"/>
              </a:spcAft>
              <a:buSzPts val="1400"/>
              <a:buChar char="–"/>
            </a:pPr>
            <a:r>
              <a:rPr lang="en-US"/>
              <a:t>Commit to 2-4 hours per week without requiring overtime</a:t>
            </a:r>
            <a:endParaRPr/>
          </a:p>
          <a:p>
            <a:pPr marL="365760" lvl="1" indent="-182880" algn="l" rtl="0">
              <a:lnSpc>
                <a:spcPct val="100000"/>
              </a:lnSpc>
              <a:spcBef>
                <a:spcPts val="500"/>
              </a:spcBef>
              <a:spcAft>
                <a:spcPts val="0"/>
              </a:spcAft>
              <a:buSzPts val="1400"/>
              <a:buChar char="–"/>
            </a:pPr>
            <a:r>
              <a:rPr lang="en-US"/>
              <a:t>1-hour weekly review/discussion with VP of revenue cycle</a:t>
            </a:r>
            <a:endParaRPr/>
          </a:p>
          <a:p>
            <a:pPr marL="182880" lvl="1" indent="0" algn="l" rtl="0">
              <a:lnSpc>
                <a:spcPct val="100000"/>
              </a:lnSpc>
              <a:spcBef>
                <a:spcPts val="500"/>
              </a:spcBef>
              <a:spcAft>
                <a:spcPts val="0"/>
              </a:spcAft>
              <a:buSzPts val="1400"/>
              <a:buNone/>
            </a:pPr>
            <a:endParaRPr/>
          </a:p>
          <a:p>
            <a:pPr marL="182880" lvl="0" indent="-93978" algn="l" rtl="0">
              <a:lnSpc>
                <a:spcPct val="100000"/>
              </a:lnSpc>
              <a:spcBef>
                <a:spcPts val="500"/>
              </a:spcBef>
              <a:spcAft>
                <a:spcPts val="0"/>
              </a:spcAft>
              <a:buClr>
                <a:schemeClr val="lt2"/>
              </a:buClr>
              <a:buSzPts val="1400"/>
              <a:buNone/>
            </a:pPr>
            <a:endParaRPr/>
          </a:p>
        </p:txBody>
      </p:sp>
      <p:sp>
        <p:nvSpPr>
          <p:cNvPr id="409" name="Google Shape;409;g1521762f79f_2_537"/>
          <p:cNvSpPr txBox="1">
            <a:spLocks noGrp="1"/>
          </p:cNvSpPr>
          <p:nvPr>
            <p:ph type="body" idx="4"/>
          </p:nvPr>
        </p:nvSpPr>
        <p:spPr>
          <a:xfrm>
            <a:off x="6390462" y="2633300"/>
            <a:ext cx="5212800" cy="3614192"/>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1"/>
              </a:buClr>
              <a:buSzPts val="1400"/>
              <a:buChar char="•"/>
            </a:pPr>
            <a:r>
              <a:rPr lang="en-US"/>
              <a:t>Identify a performance improvement opportunity</a:t>
            </a:r>
            <a:endParaRPr/>
          </a:p>
          <a:p>
            <a:pPr marL="182880" lvl="0" indent="-93979" algn="l" rtl="0">
              <a:lnSpc>
                <a:spcPct val="100000"/>
              </a:lnSpc>
              <a:spcBef>
                <a:spcPts val="0"/>
              </a:spcBef>
              <a:spcAft>
                <a:spcPts val="0"/>
              </a:spcAft>
              <a:buClr>
                <a:schemeClr val="lt1"/>
              </a:buClr>
              <a:buSzPts val="1400"/>
              <a:buNone/>
            </a:pPr>
            <a:endParaRPr/>
          </a:p>
          <a:p>
            <a:pPr marL="182880" lvl="0" indent="-182880" algn="l" rtl="0">
              <a:lnSpc>
                <a:spcPct val="100000"/>
              </a:lnSpc>
              <a:spcBef>
                <a:spcPts val="500"/>
              </a:spcBef>
              <a:spcAft>
                <a:spcPts val="0"/>
              </a:spcAft>
              <a:buClr>
                <a:schemeClr val="lt1"/>
              </a:buClr>
              <a:buSzPts val="1400"/>
              <a:buChar char="•"/>
            </a:pPr>
            <a:r>
              <a:rPr lang="en-US"/>
              <a:t>Complete application for self-nomination</a:t>
            </a:r>
            <a:endParaRPr/>
          </a:p>
          <a:p>
            <a:pPr marL="182880" lvl="0" indent="-93979" algn="l" rtl="0">
              <a:lnSpc>
                <a:spcPct val="100000"/>
              </a:lnSpc>
              <a:spcBef>
                <a:spcPts val="500"/>
              </a:spcBef>
              <a:spcAft>
                <a:spcPts val="0"/>
              </a:spcAft>
              <a:buClr>
                <a:schemeClr val="lt1"/>
              </a:buClr>
              <a:buSzPts val="1400"/>
              <a:buNone/>
            </a:pPr>
            <a:endParaRPr/>
          </a:p>
          <a:p>
            <a:pPr marL="182880" lvl="0" indent="-182880" algn="l" rtl="0">
              <a:lnSpc>
                <a:spcPct val="100000"/>
              </a:lnSpc>
              <a:spcBef>
                <a:spcPts val="500"/>
              </a:spcBef>
              <a:spcAft>
                <a:spcPts val="0"/>
              </a:spcAft>
              <a:buClr>
                <a:schemeClr val="lt1"/>
              </a:buClr>
              <a:buSzPts val="1400"/>
              <a:buChar char="•"/>
            </a:pPr>
            <a:r>
              <a:rPr lang="en-US"/>
              <a:t>Discuss with manager and obtain approval</a:t>
            </a:r>
            <a:endParaRPr/>
          </a:p>
          <a:p>
            <a:pPr marL="182880" lvl="0" indent="-93979" algn="l" rtl="0">
              <a:lnSpc>
                <a:spcPct val="100000"/>
              </a:lnSpc>
              <a:spcBef>
                <a:spcPts val="500"/>
              </a:spcBef>
              <a:spcAft>
                <a:spcPts val="0"/>
              </a:spcAft>
              <a:buClr>
                <a:schemeClr val="lt1"/>
              </a:buClr>
              <a:buSzPts val="1400"/>
              <a:buNone/>
            </a:pPr>
            <a:endParaRPr/>
          </a:p>
          <a:p>
            <a:pPr marL="182880" lvl="0" indent="-182880" algn="l" rtl="0">
              <a:lnSpc>
                <a:spcPct val="100000"/>
              </a:lnSpc>
              <a:spcBef>
                <a:spcPts val="500"/>
              </a:spcBef>
              <a:spcAft>
                <a:spcPts val="0"/>
              </a:spcAft>
              <a:buClr>
                <a:schemeClr val="lt1"/>
              </a:buClr>
              <a:buSzPts val="1400"/>
              <a:buChar char="•"/>
            </a:pPr>
            <a:r>
              <a:rPr lang="en-US"/>
              <a:t>Send application to VP of revenue cycle</a:t>
            </a:r>
            <a:endParaRPr/>
          </a:p>
        </p:txBody>
      </p:sp>
      <p:pic>
        <p:nvPicPr>
          <p:cNvPr id="410" name="Google Shape;410;g1521762f79f_2_537"/>
          <p:cNvPicPr preferRelativeResize="0"/>
          <p:nvPr/>
        </p:nvPicPr>
        <p:blipFill rotWithShape="1">
          <a:blip r:embed="rId3">
            <a:alphaModFix/>
          </a:blip>
          <a:srcRect/>
          <a:stretch/>
        </p:blipFill>
        <p:spPr>
          <a:xfrm>
            <a:off x="10399894" y="5178240"/>
            <a:ext cx="1216106" cy="12161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521762f79f_2_548"/>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We offer and regularly update our career ladder</a:t>
            </a:r>
            <a:endParaRPr/>
          </a:p>
        </p:txBody>
      </p:sp>
      <p:sp>
        <p:nvSpPr>
          <p:cNvPr id="2" name="Footer Placeholder 1">
            <a:extLst>
              <a:ext uri="{FF2B5EF4-FFF2-40B4-BE49-F238E27FC236}">
                <a16:creationId xmlns:a16="http://schemas.microsoft.com/office/drawing/2014/main" id="{B004A405-D059-2250-1A58-802DFD96C81C}"/>
              </a:ext>
            </a:extLst>
          </p:cNvPr>
          <p:cNvSpPr>
            <a:spLocks noGrp="1"/>
          </p:cNvSpPr>
          <p:nvPr>
            <p:ph type="ftr" idx="11"/>
          </p:nvPr>
        </p:nvSpPr>
        <p:spPr/>
        <p:txBody>
          <a:bodyPr/>
          <a:lstStyle/>
          <a:p>
            <a:endParaRPr lang="en-US"/>
          </a:p>
        </p:txBody>
      </p:sp>
      <p:sp>
        <p:nvSpPr>
          <p:cNvPr id="417" name="Google Shape;417;g1521762f79f_2_54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23</a:t>
            </a:fld>
            <a:endParaRPr/>
          </a:p>
        </p:txBody>
      </p:sp>
      <p:grpSp>
        <p:nvGrpSpPr>
          <p:cNvPr id="418" name="Google Shape;418;g1521762f79f_2_548"/>
          <p:cNvGrpSpPr/>
          <p:nvPr/>
        </p:nvGrpSpPr>
        <p:grpSpPr>
          <a:xfrm>
            <a:off x="236229" y="2260061"/>
            <a:ext cx="11952296" cy="3496115"/>
            <a:chOff x="3473" y="947024"/>
            <a:chExt cx="11952296" cy="3496115"/>
          </a:xfrm>
        </p:grpSpPr>
        <p:sp>
          <p:nvSpPr>
            <p:cNvPr id="419" name="Google Shape;419;g1521762f79f_2_548"/>
            <p:cNvSpPr/>
            <p:nvPr/>
          </p:nvSpPr>
          <p:spPr>
            <a:xfrm rot="5400000">
              <a:off x="170648" y="3529702"/>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1521762f79f_2_548"/>
            <p:cNvSpPr/>
            <p:nvPr/>
          </p:nvSpPr>
          <p:spPr>
            <a:xfrm>
              <a:off x="86592" y="3780054"/>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1521762f79f_2_548"/>
            <p:cNvSpPr txBox="1"/>
            <p:nvPr/>
          </p:nvSpPr>
          <p:spPr>
            <a:xfrm>
              <a:off x="86592" y="3780054"/>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303B41"/>
                </a:buClr>
                <a:buSzPts val="1000"/>
                <a:buFont typeface="Calibri"/>
                <a:buNone/>
              </a:pPr>
              <a:r>
                <a:rPr lang="en-US" sz="1000" b="0" i="0" u="none" strike="noStrike" cap="none">
                  <a:solidFill>
                    <a:srgbClr val="303B41"/>
                  </a:solidFill>
                  <a:latin typeface="Calibri"/>
                  <a:ea typeface="Calibri"/>
                  <a:cs typeface="Calibri"/>
                  <a:sym typeface="Calibri"/>
                </a:rPr>
                <a:t>HIM Records Associate</a:t>
              </a:r>
              <a:endParaRPr sz="1400" b="0" i="0" u="none" strike="noStrike" cap="none">
                <a:solidFill>
                  <a:srgbClr val="000000"/>
                </a:solidFill>
                <a:latin typeface="Arial"/>
                <a:ea typeface="Arial"/>
                <a:cs typeface="Arial"/>
                <a:sym typeface="Arial"/>
              </a:endParaRPr>
            </a:p>
          </p:txBody>
        </p:sp>
        <p:sp>
          <p:nvSpPr>
            <p:cNvPr id="422" name="Google Shape;422;g1521762f79f_2_548"/>
            <p:cNvSpPr/>
            <p:nvPr/>
          </p:nvSpPr>
          <p:spPr>
            <a:xfrm>
              <a:off x="700327" y="3468014"/>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521762f79f_2_548"/>
            <p:cNvSpPr/>
            <p:nvPr/>
          </p:nvSpPr>
          <p:spPr>
            <a:xfrm rot="5400000">
              <a:off x="1096707" y="3300547"/>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521762f79f_2_548"/>
            <p:cNvSpPr/>
            <p:nvPr/>
          </p:nvSpPr>
          <p:spPr>
            <a:xfrm>
              <a:off x="1012651" y="3550900"/>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g1521762f79f_2_548"/>
            <p:cNvSpPr txBox="1"/>
            <p:nvPr/>
          </p:nvSpPr>
          <p:spPr>
            <a:xfrm>
              <a:off x="1012651" y="3550900"/>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7030A0"/>
                </a:buClr>
                <a:buSzPts val="1000"/>
                <a:buFont typeface="Calibri"/>
                <a:buNone/>
              </a:pPr>
              <a:r>
                <a:rPr lang="en-US" sz="1000" b="0" i="0" u="none" strike="noStrike" cap="none">
                  <a:solidFill>
                    <a:srgbClr val="7030A0"/>
                  </a:solidFill>
                  <a:latin typeface="Calibri"/>
                  <a:ea typeface="Calibri"/>
                  <a:cs typeface="Calibri"/>
                  <a:sym typeface="Calibri"/>
                </a:rPr>
                <a:t>Document Imaging Associates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Office Assistant</a:t>
              </a:r>
              <a:endParaRPr sz="1400" b="0" i="0" u="none" strike="noStrike" cap="none">
                <a:solidFill>
                  <a:srgbClr val="000000"/>
                </a:solidFill>
                <a:latin typeface="Arial"/>
                <a:ea typeface="Arial"/>
                <a:cs typeface="Arial"/>
                <a:sym typeface="Arial"/>
              </a:endParaRPr>
            </a:p>
          </p:txBody>
        </p:sp>
        <p:sp>
          <p:nvSpPr>
            <p:cNvPr id="426" name="Google Shape;426;g1521762f79f_2_548"/>
            <p:cNvSpPr/>
            <p:nvPr/>
          </p:nvSpPr>
          <p:spPr>
            <a:xfrm>
              <a:off x="1626386" y="3238860"/>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1521762f79f_2_548"/>
            <p:cNvSpPr/>
            <p:nvPr/>
          </p:nvSpPr>
          <p:spPr>
            <a:xfrm rot="5400000">
              <a:off x="2022767" y="3071393"/>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1521762f79f_2_548"/>
            <p:cNvSpPr/>
            <p:nvPr/>
          </p:nvSpPr>
          <p:spPr>
            <a:xfrm>
              <a:off x="1938711" y="3321746"/>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1521762f79f_2_548"/>
            <p:cNvSpPr txBox="1"/>
            <p:nvPr/>
          </p:nvSpPr>
          <p:spPr>
            <a:xfrm>
              <a:off x="1938711" y="3321746"/>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303B41"/>
                </a:buClr>
                <a:buSzPts val="1000"/>
                <a:buFont typeface="Calibri"/>
                <a:buNone/>
              </a:pPr>
              <a:r>
                <a:rPr lang="en-US" sz="1000" b="0" i="0" u="none" strike="noStrike" cap="none">
                  <a:solidFill>
                    <a:srgbClr val="303B41"/>
                  </a:solidFill>
                  <a:latin typeface="Calibri"/>
                  <a:ea typeface="Calibri"/>
                  <a:cs typeface="Calibri"/>
                  <a:sym typeface="Calibri"/>
                </a:rPr>
                <a:t>HIM Record Review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A1B426"/>
                </a:buClr>
                <a:buSzPts val="1000"/>
                <a:buFont typeface="Calibri"/>
                <a:buNone/>
              </a:pPr>
              <a:r>
                <a:rPr lang="en-US" sz="1000" b="0" i="0" u="none" strike="noStrike" cap="none">
                  <a:solidFill>
                    <a:srgbClr val="A1B426"/>
                  </a:solidFill>
                  <a:latin typeface="Calibri"/>
                  <a:ea typeface="Calibri"/>
                  <a:cs typeface="Calibri"/>
                  <a:sym typeface="Calibri"/>
                </a:rPr>
                <a:t>Revenue Cycle Support Associate</a:t>
              </a:r>
              <a:endParaRPr sz="1400" b="0" i="0" u="none" strike="noStrike" cap="none">
                <a:solidFill>
                  <a:srgbClr val="000000"/>
                </a:solidFill>
                <a:latin typeface="Arial"/>
                <a:ea typeface="Arial"/>
                <a:cs typeface="Arial"/>
                <a:sym typeface="Arial"/>
              </a:endParaRPr>
            </a:p>
          </p:txBody>
        </p:sp>
        <p:sp>
          <p:nvSpPr>
            <p:cNvPr id="430" name="Google Shape;430;g1521762f79f_2_548"/>
            <p:cNvSpPr/>
            <p:nvPr/>
          </p:nvSpPr>
          <p:spPr>
            <a:xfrm>
              <a:off x="2552446" y="3009706"/>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521762f79f_2_548"/>
            <p:cNvSpPr/>
            <p:nvPr/>
          </p:nvSpPr>
          <p:spPr>
            <a:xfrm rot="5400000">
              <a:off x="2948826" y="2842239"/>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521762f79f_2_548"/>
            <p:cNvSpPr/>
            <p:nvPr/>
          </p:nvSpPr>
          <p:spPr>
            <a:xfrm>
              <a:off x="2864770" y="3092591"/>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1521762f79f_2_548"/>
            <p:cNvSpPr txBox="1"/>
            <p:nvPr/>
          </p:nvSpPr>
          <p:spPr>
            <a:xfrm>
              <a:off x="2864770" y="3092591"/>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00B2B9"/>
                </a:buClr>
                <a:buSzPts val="1000"/>
                <a:buFont typeface="Calibri"/>
                <a:buNone/>
              </a:pPr>
              <a:r>
                <a:rPr lang="en-US" sz="1000" b="0" i="0" u="none" strike="noStrike" cap="none">
                  <a:solidFill>
                    <a:srgbClr val="00B2B9"/>
                  </a:solidFill>
                  <a:latin typeface="Calibri"/>
                  <a:ea typeface="Calibri"/>
                  <a:cs typeface="Calibri"/>
                  <a:sym typeface="Calibri"/>
                </a:rPr>
                <a:t>Patient Access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Medical Billing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Insurance Services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7030A0"/>
                </a:buClr>
                <a:buSzPts val="1000"/>
                <a:buFont typeface="Calibri"/>
                <a:buNone/>
              </a:pPr>
              <a:r>
                <a:rPr lang="en-US" sz="1000" b="0" i="0" u="none" strike="noStrike" cap="none">
                  <a:solidFill>
                    <a:srgbClr val="7030A0"/>
                  </a:solidFill>
                  <a:latin typeface="Calibri"/>
                  <a:ea typeface="Calibri"/>
                  <a:cs typeface="Calibri"/>
                  <a:sym typeface="Calibri"/>
                </a:rPr>
                <a:t>Admin Assistant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Payment Apps Associate</a:t>
              </a:r>
              <a:endParaRPr sz="1000" b="0" i="0" u="none" strike="noStrike" cap="none">
                <a:solidFill>
                  <a:srgbClr val="7030A0"/>
                </a:solidFill>
                <a:latin typeface="Calibri"/>
                <a:ea typeface="Calibri"/>
                <a:cs typeface="Calibri"/>
                <a:sym typeface="Calibri"/>
              </a:endParaRPr>
            </a:p>
          </p:txBody>
        </p:sp>
        <p:sp>
          <p:nvSpPr>
            <p:cNvPr id="434" name="Google Shape;434;g1521762f79f_2_548"/>
            <p:cNvSpPr/>
            <p:nvPr/>
          </p:nvSpPr>
          <p:spPr>
            <a:xfrm>
              <a:off x="3478505" y="2780551"/>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1521762f79f_2_548"/>
            <p:cNvSpPr/>
            <p:nvPr/>
          </p:nvSpPr>
          <p:spPr>
            <a:xfrm rot="5400000">
              <a:off x="3874886" y="2613084"/>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1521762f79f_2_548"/>
            <p:cNvSpPr/>
            <p:nvPr/>
          </p:nvSpPr>
          <p:spPr>
            <a:xfrm>
              <a:off x="3790830" y="2863437"/>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521762f79f_2_548"/>
            <p:cNvSpPr txBox="1"/>
            <p:nvPr/>
          </p:nvSpPr>
          <p:spPr>
            <a:xfrm>
              <a:off x="3790830" y="2863437"/>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00B2B9"/>
                </a:buClr>
                <a:buSzPts val="1000"/>
                <a:buFont typeface="Calibri"/>
                <a:buNone/>
              </a:pPr>
              <a:r>
                <a:rPr lang="en-US" sz="1000" b="0" i="0" u="none" strike="noStrike" cap="none">
                  <a:solidFill>
                    <a:srgbClr val="00B2B9"/>
                  </a:solidFill>
                  <a:latin typeface="Calibri"/>
                  <a:ea typeface="Calibri"/>
                  <a:cs typeface="Calibri"/>
                  <a:sym typeface="Calibri"/>
                </a:rPr>
                <a:t>Patient Financial Counselor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Insurance Services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CS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Collections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Specialty Billing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Payment Apps Sr. Associate</a:t>
              </a:r>
              <a:endParaRPr sz="1400" b="0" i="0" u="none" strike="noStrike" cap="none">
                <a:solidFill>
                  <a:srgbClr val="000000"/>
                </a:solidFill>
                <a:latin typeface="Arial"/>
                <a:ea typeface="Arial"/>
                <a:cs typeface="Arial"/>
                <a:sym typeface="Arial"/>
              </a:endParaRPr>
            </a:p>
          </p:txBody>
        </p:sp>
        <p:sp>
          <p:nvSpPr>
            <p:cNvPr id="438" name="Google Shape;438;g1521762f79f_2_548"/>
            <p:cNvSpPr/>
            <p:nvPr/>
          </p:nvSpPr>
          <p:spPr>
            <a:xfrm>
              <a:off x="4404565" y="2551397"/>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521762f79f_2_548"/>
            <p:cNvSpPr/>
            <p:nvPr/>
          </p:nvSpPr>
          <p:spPr>
            <a:xfrm rot="5400000">
              <a:off x="4800945" y="2383930"/>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521762f79f_2_548"/>
            <p:cNvSpPr/>
            <p:nvPr/>
          </p:nvSpPr>
          <p:spPr>
            <a:xfrm>
              <a:off x="4716889" y="2634282"/>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521762f79f_2_548"/>
            <p:cNvSpPr txBox="1"/>
            <p:nvPr/>
          </p:nvSpPr>
          <p:spPr>
            <a:xfrm>
              <a:off x="4716889" y="2634282"/>
              <a:ext cx="756463" cy="663084"/>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rgbClr val="00B2B9"/>
                </a:buClr>
                <a:buSzPts val="1100"/>
                <a:buFont typeface="Calibri"/>
                <a:buNone/>
              </a:pPr>
              <a:r>
                <a:rPr lang="en-US" sz="1100" b="0" i="0" u="none" strike="noStrike" cap="none">
                  <a:solidFill>
                    <a:srgbClr val="00B2B9"/>
                  </a:solidFill>
                  <a:latin typeface="Calibri"/>
                  <a:ea typeface="Calibri"/>
                  <a:cs typeface="Calibri"/>
                  <a:sym typeface="Calibri"/>
                </a:rPr>
                <a:t>Language Services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rgbClr val="00B2B9"/>
                </a:buClr>
                <a:buSzPts val="1100"/>
                <a:buFont typeface="Calibri"/>
                <a:buNone/>
              </a:pPr>
              <a:r>
                <a:rPr lang="en-US" sz="1100" b="0" i="0" u="none" strike="noStrike" cap="none">
                  <a:solidFill>
                    <a:srgbClr val="00B2B9"/>
                  </a:solidFill>
                  <a:latin typeface="Calibri"/>
                  <a:ea typeface="Calibri"/>
                  <a:cs typeface="Calibri"/>
                  <a:sym typeface="Calibri"/>
                </a:rPr>
                <a:t>Patient Access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rgbClr val="303B41"/>
                </a:buClr>
                <a:buSzPts val="1100"/>
                <a:buFont typeface="Calibri"/>
                <a:buNone/>
              </a:pPr>
              <a:r>
                <a:rPr lang="en-US" sz="1100" b="1" i="0" u="none" strike="noStrike" cap="none">
                  <a:solidFill>
                    <a:srgbClr val="303B41"/>
                  </a:solidFill>
                  <a:latin typeface="Calibri"/>
                  <a:ea typeface="Calibri"/>
                  <a:cs typeface="Calibri"/>
                  <a:sym typeface="Calibri"/>
                </a:rPr>
                <a:t>Prof. Coding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rgbClr val="303B41"/>
                </a:buClr>
                <a:buSzPts val="1100"/>
                <a:buFont typeface="Calibri"/>
                <a:buNone/>
              </a:pPr>
              <a:r>
                <a:rPr lang="en-US" sz="1100" b="1" i="0" u="none" strike="noStrike" cap="none">
                  <a:solidFill>
                    <a:srgbClr val="303B41"/>
                  </a:solidFill>
                  <a:latin typeface="Calibri"/>
                  <a:ea typeface="Calibri"/>
                  <a:cs typeface="Calibri"/>
                  <a:sym typeface="Calibri"/>
                </a:rPr>
                <a:t>HIM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rgbClr val="F26721"/>
                </a:buClr>
                <a:buSzPts val="1100"/>
                <a:buFont typeface="Calibri"/>
                <a:buNone/>
              </a:pPr>
              <a:r>
                <a:rPr lang="en-US" sz="1100" b="0" i="0" u="none" strike="noStrike" cap="none">
                  <a:solidFill>
                    <a:srgbClr val="F26721"/>
                  </a:solidFill>
                  <a:latin typeface="Calibri"/>
                  <a:ea typeface="Calibri"/>
                  <a:cs typeface="Calibri"/>
                  <a:sym typeface="Calibri"/>
                </a:rPr>
                <a:t>Reimbursement Appeals Sr. Associate</a:t>
              </a:r>
              <a:endParaRPr sz="1400" b="0" i="0" u="none" strike="noStrike" cap="none">
                <a:solidFill>
                  <a:srgbClr val="000000"/>
                </a:solidFill>
                <a:latin typeface="Arial"/>
                <a:ea typeface="Arial"/>
                <a:cs typeface="Arial"/>
                <a:sym typeface="Arial"/>
              </a:endParaRPr>
            </a:p>
          </p:txBody>
        </p:sp>
        <p:sp>
          <p:nvSpPr>
            <p:cNvPr id="442" name="Google Shape;442;g1521762f79f_2_548"/>
            <p:cNvSpPr/>
            <p:nvPr/>
          </p:nvSpPr>
          <p:spPr>
            <a:xfrm>
              <a:off x="5330624" y="2322243"/>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1521762f79f_2_548"/>
            <p:cNvSpPr/>
            <p:nvPr/>
          </p:nvSpPr>
          <p:spPr>
            <a:xfrm rot="5400000">
              <a:off x="5727005" y="2154776"/>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1521762f79f_2_548"/>
            <p:cNvSpPr/>
            <p:nvPr/>
          </p:nvSpPr>
          <p:spPr>
            <a:xfrm>
              <a:off x="5642949" y="2405128"/>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1521762f79f_2_548"/>
            <p:cNvSpPr txBox="1"/>
            <p:nvPr/>
          </p:nvSpPr>
          <p:spPr>
            <a:xfrm>
              <a:off x="5642949" y="2405128"/>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ED/ Ambulatory Coding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Prof Coding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7030A0"/>
                </a:buClr>
                <a:buSzPts val="1000"/>
                <a:buFont typeface="Calibri"/>
                <a:buNone/>
              </a:pPr>
              <a:r>
                <a:rPr lang="en-US" sz="1000" b="0" i="0" u="none" strike="noStrike" cap="none">
                  <a:solidFill>
                    <a:srgbClr val="7030A0"/>
                  </a:solidFill>
                  <a:latin typeface="Calibri"/>
                  <a:ea typeface="Calibri"/>
                  <a:cs typeface="Calibri"/>
                  <a:sym typeface="Calibri"/>
                </a:rPr>
                <a:t>Revenue Cycle Senior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A1B426"/>
                </a:buClr>
                <a:buSzPts val="1000"/>
                <a:buFont typeface="Calibri"/>
                <a:buNone/>
              </a:pPr>
              <a:r>
                <a:rPr lang="en-US" sz="1000" b="0" i="0" u="none" strike="noStrike" cap="none">
                  <a:solidFill>
                    <a:srgbClr val="A1B426"/>
                  </a:solidFill>
                  <a:latin typeface="Calibri"/>
                  <a:ea typeface="Calibri"/>
                  <a:cs typeface="Calibri"/>
                  <a:sym typeface="Calibri"/>
                </a:rPr>
                <a:t>Rev Cycle Training/ QA Associate</a:t>
              </a:r>
              <a:endParaRPr sz="1400" b="0" i="0" u="none" strike="noStrike" cap="none">
                <a:solidFill>
                  <a:srgbClr val="000000"/>
                </a:solidFill>
                <a:latin typeface="Arial"/>
                <a:ea typeface="Arial"/>
                <a:cs typeface="Arial"/>
                <a:sym typeface="Arial"/>
              </a:endParaRPr>
            </a:p>
          </p:txBody>
        </p:sp>
        <p:sp>
          <p:nvSpPr>
            <p:cNvPr id="446" name="Google Shape;446;g1521762f79f_2_548"/>
            <p:cNvSpPr/>
            <p:nvPr/>
          </p:nvSpPr>
          <p:spPr>
            <a:xfrm>
              <a:off x="6256684" y="2093088"/>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1521762f79f_2_548"/>
            <p:cNvSpPr/>
            <p:nvPr/>
          </p:nvSpPr>
          <p:spPr>
            <a:xfrm rot="5400000">
              <a:off x="6653064" y="1925621"/>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521762f79f_2_548"/>
            <p:cNvSpPr/>
            <p:nvPr/>
          </p:nvSpPr>
          <p:spPr>
            <a:xfrm>
              <a:off x="6569008" y="2175974"/>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521762f79f_2_548"/>
            <p:cNvSpPr txBox="1"/>
            <p:nvPr/>
          </p:nvSpPr>
          <p:spPr>
            <a:xfrm>
              <a:off x="6569008" y="2175974"/>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00B2B9"/>
                </a:buClr>
                <a:buSzPts val="1000"/>
                <a:buFont typeface="Calibri"/>
                <a:buNone/>
              </a:pPr>
              <a:r>
                <a:rPr lang="en-US" sz="1000" b="1" i="0" u="none" strike="noStrike" cap="none">
                  <a:solidFill>
                    <a:srgbClr val="00B2B9"/>
                  </a:solidFill>
                  <a:latin typeface="Calibri"/>
                  <a:ea typeface="Calibri"/>
                  <a:cs typeface="Calibri"/>
                  <a:sym typeface="Calibri"/>
                </a:rPr>
                <a:t>Language Services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Inpatient Coding Sr Associate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0" i="0" u="none" strike="noStrike" cap="none">
                  <a:solidFill>
                    <a:srgbClr val="F26721"/>
                  </a:solidFill>
                  <a:latin typeface="Calibri"/>
                  <a:ea typeface="Calibri"/>
                  <a:cs typeface="Calibri"/>
                  <a:sym typeface="Calibri"/>
                </a:rPr>
                <a:t>PFS Lead</a:t>
              </a:r>
              <a:endParaRPr sz="1400" b="0" i="0" u="none" strike="noStrike" cap="none">
                <a:solidFill>
                  <a:srgbClr val="000000"/>
                </a:solidFill>
                <a:latin typeface="Arial"/>
                <a:ea typeface="Arial"/>
                <a:cs typeface="Arial"/>
                <a:sym typeface="Arial"/>
              </a:endParaRPr>
            </a:p>
          </p:txBody>
        </p:sp>
        <p:sp>
          <p:nvSpPr>
            <p:cNvPr id="450" name="Google Shape;450;g1521762f79f_2_548"/>
            <p:cNvSpPr/>
            <p:nvPr/>
          </p:nvSpPr>
          <p:spPr>
            <a:xfrm>
              <a:off x="7182743" y="1863934"/>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521762f79f_2_548"/>
            <p:cNvSpPr/>
            <p:nvPr/>
          </p:nvSpPr>
          <p:spPr>
            <a:xfrm rot="5400000">
              <a:off x="7579124" y="1696467"/>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1521762f79f_2_548"/>
            <p:cNvSpPr/>
            <p:nvPr/>
          </p:nvSpPr>
          <p:spPr>
            <a:xfrm>
              <a:off x="7495068" y="1946819"/>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521762f79f_2_548"/>
            <p:cNvSpPr txBox="1"/>
            <p:nvPr/>
          </p:nvSpPr>
          <p:spPr>
            <a:xfrm>
              <a:off x="7495068" y="1946819"/>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Him Coding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Coding/CDI Educator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A1B426"/>
                </a:buClr>
                <a:buSzPts val="1000"/>
                <a:buFont typeface="Calibri"/>
                <a:buNone/>
              </a:pPr>
              <a:r>
                <a:rPr lang="en-US" sz="1000" b="1" i="0" u="none" strike="noStrike" cap="none">
                  <a:solidFill>
                    <a:srgbClr val="A1B426"/>
                  </a:solidFill>
                  <a:latin typeface="Calibri"/>
                  <a:ea typeface="Calibri"/>
                  <a:cs typeface="Calibri"/>
                  <a:sym typeface="Calibri"/>
                </a:rPr>
                <a:t>Revenue Cycle Training/ QA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F26721"/>
                </a:buClr>
                <a:buSzPts val="1000"/>
                <a:buFont typeface="Calibri"/>
                <a:buNone/>
              </a:pPr>
              <a:r>
                <a:rPr lang="en-US" sz="1000" b="1" i="0" u="none" strike="noStrike" cap="none">
                  <a:solidFill>
                    <a:srgbClr val="F26721"/>
                  </a:solidFill>
                  <a:latin typeface="Calibri"/>
                  <a:ea typeface="Calibri"/>
                  <a:cs typeface="Calibri"/>
                  <a:sym typeface="Calibri"/>
                </a:rPr>
                <a:t>Denials &amp; Projects Sr. Analyst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50"/>
                </a:spcBef>
                <a:spcAft>
                  <a:spcPts val="0"/>
                </a:spcAft>
                <a:buClr>
                  <a:srgbClr val="303B41"/>
                </a:buClr>
                <a:buSzPts val="1000"/>
                <a:buFont typeface="Calibri"/>
                <a:buNone/>
              </a:pPr>
              <a:r>
                <a:rPr lang="en-US" sz="1000" b="1" i="0" u="none" strike="noStrike" cap="none">
                  <a:solidFill>
                    <a:srgbClr val="303B41"/>
                  </a:solidFill>
                  <a:latin typeface="Calibri"/>
                  <a:ea typeface="Calibri"/>
                  <a:cs typeface="Calibri"/>
                  <a:sym typeface="Calibri"/>
                </a:rPr>
                <a:t>Revenue Integrity Sr. Analyst</a:t>
              </a:r>
              <a:endParaRPr sz="1000" b="1" i="0" u="none" strike="noStrike" cap="none">
                <a:solidFill>
                  <a:srgbClr val="A1B426"/>
                </a:solidFill>
                <a:latin typeface="Calibri"/>
                <a:ea typeface="Calibri"/>
                <a:cs typeface="Calibri"/>
                <a:sym typeface="Calibri"/>
              </a:endParaRPr>
            </a:p>
          </p:txBody>
        </p:sp>
        <p:sp>
          <p:nvSpPr>
            <p:cNvPr id="454" name="Google Shape;454;g1521762f79f_2_548"/>
            <p:cNvSpPr/>
            <p:nvPr/>
          </p:nvSpPr>
          <p:spPr>
            <a:xfrm>
              <a:off x="8108803" y="1634779"/>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g1521762f79f_2_548"/>
            <p:cNvSpPr/>
            <p:nvPr/>
          </p:nvSpPr>
          <p:spPr>
            <a:xfrm rot="5400000">
              <a:off x="8505183" y="1467312"/>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1521762f79f_2_548"/>
            <p:cNvSpPr/>
            <p:nvPr/>
          </p:nvSpPr>
          <p:spPr>
            <a:xfrm>
              <a:off x="8421127" y="1717665"/>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521762f79f_2_548"/>
            <p:cNvSpPr txBox="1"/>
            <p:nvPr/>
          </p:nvSpPr>
          <p:spPr>
            <a:xfrm>
              <a:off x="8421127" y="1717665"/>
              <a:ext cx="756463" cy="663084"/>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rgbClr val="00B2B9"/>
                </a:buClr>
                <a:buSzPts val="1000"/>
                <a:buFont typeface="Calibri"/>
                <a:buNone/>
              </a:pPr>
              <a:r>
                <a:rPr lang="en-US" sz="1000" b="0" i="0" u="none" strike="noStrike" cap="none">
                  <a:solidFill>
                    <a:srgbClr val="00B2B9"/>
                  </a:solidFill>
                  <a:latin typeface="Calibri"/>
                  <a:ea typeface="Calibri"/>
                  <a:cs typeface="Calibri"/>
                  <a:sym typeface="Calibri"/>
                </a:rPr>
                <a:t>Deaf/HOH Services Associate</a:t>
              </a:r>
              <a:endParaRPr sz="1400" b="0" i="0" u="none" strike="noStrike" cap="none">
                <a:solidFill>
                  <a:srgbClr val="000000"/>
                </a:solidFill>
                <a:latin typeface="Arial"/>
                <a:ea typeface="Arial"/>
                <a:cs typeface="Arial"/>
                <a:sym typeface="Arial"/>
              </a:endParaRPr>
            </a:p>
          </p:txBody>
        </p:sp>
        <p:sp>
          <p:nvSpPr>
            <p:cNvPr id="458" name="Google Shape;458;g1521762f79f_2_548"/>
            <p:cNvSpPr/>
            <p:nvPr/>
          </p:nvSpPr>
          <p:spPr>
            <a:xfrm>
              <a:off x="9034862" y="1405625"/>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521762f79f_2_548"/>
            <p:cNvSpPr/>
            <p:nvPr/>
          </p:nvSpPr>
          <p:spPr>
            <a:xfrm rot="5400000">
              <a:off x="9431243" y="1238158"/>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521762f79f_2_548"/>
            <p:cNvSpPr/>
            <p:nvPr/>
          </p:nvSpPr>
          <p:spPr>
            <a:xfrm>
              <a:off x="9347187" y="1488511"/>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521762f79f_2_548"/>
            <p:cNvSpPr txBox="1"/>
            <p:nvPr/>
          </p:nvSpPr>
          <p:spPr>
            <a:xfrm>
              <a:off x="9347187" y="1488511"/>
              <a:ext cx="756463" cy="663084"/>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rgbClr val="303B41"/>
                </a:buClr>
                <a:buSzPts val="1100"/>
                <a:buFont typeface="Calibri"/>
                <a:buNone/>
              </a:pPr>
              <a:r>
                <a:rPr lang="en-US" sz="1100" b="1" i="0" u="none" strike="noStrike" cap="none">
                  <a:solidFill>
                    <a:srgbClr val="303B41"/>
                  </a:solidFill>
                  <a:latin typeface="Calibri"/>
                  <a:ea typeface="Calibri"/>
                  <a:cs typeface="Calibri"/>
                  <a:sym typeface="Calibri"/>
                </a:rPr>
                <a:t>CDI Sr Analyst</a:t>
              </a:r>
              <a:endParaRPr sz="1400" b="0" i="0" u="none" strike="noStrike" cap="none">
                <a:solidFill>
                  <a:srgbClr val="000000"/>
                </a:solidFill>
                <a:latin typeface="Arial"/>
                <a:ea typeface="Arial"/>
                <a:cs typeface="Arial"/>
                <a:sym typeface="Arial"/>
              </a:endParaRPr>
            </a:p>
          </p:txBody>
        </p:sp>
        <p:sp>
          <p:nvSpPr>
            <p:cNvPr id="462" name="Google Shape;462;g1521762f79f_2_548"/>
            <p:cNvSpPr/>
            <p:nvPr/>
          </p:nvSpPr>
          <p:spPr>
            <a:xfrm>
              <a:off x="9960922" y="1176471"/>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521762f79f_2_548"/>
            <p:cNvSpPr/>
            <p:nvPr/>
          </p:nvSpPr>
          <p:spPr>
            <a:xfrm rot="5400000">
              <a:off x="10357302" y="1009004"/>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1521762f79f_2_548"/>
            <p:cNvSpPr/>
            <p:nvPr/>
          </p:nvSpPr>
          <p:spPr>
            <a:xfrm>
              <a:off x="10327459" y="1251870"/>
              <a:ext cx="77078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1521762f79f_2_548"/>
            <p:cNvSpPr txBox="1"/>
            <p:nvPr/>
          </p:nvSpPr>
          <p:spPr>
            <a:xfrm>
              <a:off x="10327459" y="1251870"/>
              <a:ext cx="801636" cy="663084"/>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rgbClr val="303B41"/>
                </a:buClr>
                <a:buSzPts val="1100"/>
                <a:buFont typeface="Calibri"/>
                <a:buNone/>
              </a:pPr>
              <a:r>
                <a:rPr lang="en-US" sz="1100" b="1" i="0" u="none" strike="noStrike" cap="none">
                  <a:solidFill>
                    <a:srgbClr val="303B41"/>
                  </a:solidFill>
                  <a:latin typeface="Calibri"/>
                  <a:ea typeface="Calibri"/>
                  <a:cs typeface="Calibri"/>
                  <a:sym typeface="Calibri"/>
                </a:rPr>
                <a:t>CDI Lead</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385"/>
                </a:spcBef>
                <a:spcAft>
                  <a:spcPts val="0"/>
                </a:spcAft>
                <a:buClr>
                  <a:srgbClr val="A1B426"/>
                </a:buClr>
                <a:buSzPts val="1100"/>
                <a:buFont typeface="Calibri"/>
                <a:buNone/>
              </a:pPr>
              <a:r>
                <a:rPr lang="en-US" sz="1100" b="0" i="0" u="none" strike="noStrike" cap="none">
                  <a:solidFill>
                    <a:srgbClr val="A1B426"/>
                  </a:solidFill>
                  <a:latin typeface="Calibri"/>
                  <a:ea typeface="Calibri"/>
                  <a:cs typeface="Calibri"/>
                  <a:sym typeface="Calibri"/>
                </a:rPr>
                <a:t>Applications Sr Analyst</a:t>
              </a:r>
              <a:endParaRPr sz="1400" b="0" i="0" u="none" strike="noStrike" cap="none">
                <a:solidFill>
                  <a:srgbClr val="000000"/>
                </a:solidFill>
                <a:latin typeface="Arial"/>
                <a:ea typeface="Arial"/>
                <a:cs typeface="Arial"/>
                <a:sym typeface="Arial"/>
              </a:endParaRPr>
            </a:p>
          </p:txBody>
        </p:sp>
        <p:sp>
          <p:nvSpPr>
            <p:cNvPr id="466" name="Google Shape;466;g1521762f79f_2_548"/>
            <p:cNvSpPr/>
            <p:nvPr/>
          </p:nvSpPr>
          <p:spPr>
            <a:xfrm>
              <a:off x="10886981" y="947316"/>
              <a:ext cx="142729" cy="142729"/>
            </a:xfrm>
            <a:prstGeom prst="triangle">
              <a:avLst>
                <a:gd name="adj" fmla="val 10000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1521762f79f_2_548"/>
            <p:cNvSpPr/>
            <p:nvPr/>
          </p:nvSpPr>
          <p:spPr>
            <a:xfrm rot="5400000">
              <a:off x="11283362" y="779849"/>
              <a:ext cx="503554" cy="837903"/>
            </a:xfrm>
            <a:prstGeom prst="corner">
              <a:avLst>
                <a:gd name="adj1" fmla="val 16120"/>
                <a:gd name="adj2" fmla="val 16110"/>
              </a:avLst>
            </a:prstGeom>
            <a:solidFill>
              <a:srgbClr val="AD122A"/>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1521762f79f_2_548"/>
            <p:cNvSpPr/>
            <p:nvPr/>
          </p:nvSpPr>
          <p:spPr>
            <a:xfrm>
              <a:off x="11199306" y="1030202"/>
              <a:ext cx="756463" cy="6630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1521762f79f_2_548"/>
            <p:cNvSpPr txBox="1"/>
            <p:nvPr/>
          </p:nvSpPr>
          <p:spPr>
            <a:xfrm>
              <a:off x="11199306" y="1030202"/>
              <a:ext cx="756463" cy="663084"/>
            </a:xfrm>
            <a:prstGeom prst="rect">
              <a:avLst/>
            </a:prstGeom>
            <a:noFill/>
            <a:ln>
              <a:noFill/>
            </a:ln>
          </p:spPr>
          <p:txBody>
            <a:bodyPr spcFirstLastPara="1" wrap="square" lIns="41900" tIns="41900" rIns="41900" bIns="41900" anchor="t" anchorCtr="0">
              <a:noAutofit/>
            </a:bodyPr>
            <a:lstStyle/>
            <a:p>
              <a:pPr marL="0" marR="0" lvl="0" indent="0" algn="l" rtl="0">
                <a:lnSpc>
                  <a:spcPct val="90000"/>
                </a:lnSpc>
                <a:spcBef>
                  <a:spcPts val="0"/>
                </a:spcBef>
                <a:spcAft>
                  <a:spcPts val="0"/>
                </a:spcAft>
                <a:buClr>
                  <a:srgbClr val="A1B426"/>
                </a:buClr>
                <a:buSzPts val="1100"/>
                <a:buFont typeface="Calibri"/>
                <a:buNone/>
              </a:pPr>
              <a:r>
                <a:rPr lang="en-US" sz="1100" b="0" i="0" u="none" strike="noStrike" cap="none">
                  <a:solidFill>
                    <a:srgbClr val="A1B426"/>
                  </a:solidFill>
                  <a:latin typeface="Calibri"/>
                  <a:ea typeface="Calibri"/>
                  <a:cs typeface="Calibri"/>
                  <a:sym typeface="Calibri"/>
                </a:rPr>
                <a:t>Application Lead</a:t>
              </a:r>
              <a:endParaRPr sz="1400" b="0" i="0" u="none" strike="noStrike" cap="none">
                <a:solidFill>
                  <a:srgbClr val="000000"/>
                </a:solidFill>
                <a:latin typeface="Arial"/>
                <a:ea typeface="Arial"/>
                <a:cs typeface="Arial"/>
                <a:sym typeface="Arial"/>
              </a:endParaRPr>
            </a:p>
          </p:txBody>
        </p:sp>
      </p:grpSp>
      <p:sp>
        <p:nvSpPr>
          <p:cNvPr id="470" name="Google Shape;470;g1521762f79f_2_548"/>
          <p:cNvSpPr txBox="1"/>
          <p:nvPr/>
        </p:nvSpPr>
        <p:spPr>
          <a:xfrm>
            <a:off x="576000" y="1785439"/>
            <a:ext cx="303512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Key: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2B9"/>
              </a:buClr>
              <a:buSzPts val="1100"/>
              <a:buFont typeface="Arial"/>
              <a:buChar char="•"/>
            </a:pPr>
            <a:r>
              <a:rPr lang="en-US" sz="1100" b="0" i="0" u="none" strike="noStrike" cap="none">
                <a:solidFill>
                  <a:srgbClr val="00B2B9"/>
                </a:solidFill>
                <a:latin typeface="Calibri"/>
                <a:ea typeface="Calibri"/>
                <a:cs typeface="Calibri"/>
                <a:sym typeface="Calibri"/>
              </a:rPr>
              <a:t>ACCESS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03B41"/>
              </a:buClr>
              <a:buSzPts val="1100"/>
              <a:buFont typeface="Arial"/>
              <a:buChar char="•"/>
            </a:pPr>
            <a:r>
              <a:rPr lang="en-US" sz="1100" b="0" i="0" u="none" strike="noStrike" cap="none">
                <a:solidFill>
                  <a:srgbClr val="303B41"/>
                </a:solidFill>
                <a:latin typeface="Calibri"/>
                <a:ea typeface="Calibri"/>
                <a:cs typeface="Calibri"/>
                <a:sym typeface="Calibri"/>
              </a:rPr>
              <a:t>HIM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26721"/>
              </a:buClr>
              <a:buSzPts val="1100"/>
              <a:buFont typeface="Arial"/>
              <a:buChar char="•"/>
            </a:pPr>
            <a:r>
              <a:rPr lang="en-US" sz="1100" b="0" i="0" u="none" strike="noStrike" cap="none">
                <a:solidFill>
                  <a:srgbClr val="F26721"/>
                </a:solidFill>
                <a:latin typeface="Calibri"/>
                <a:ea typeface="Calibri"/>
                <a:cs typeface="Calibri"/>
                <a:sym typeface="Calibri"/>
              </a:rPr>
              <a:t>PFS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A1B426"/>
              </a:buClr>
              <a:buSzPts val="1100"/>
              <a:buFont typeface="Arial"/>
              <a:buChar char="•"/>
            </a:pPr>
            <a:r>
              <a:rPr lang="en-US" sz="1100" b="0" i="0" u="none" strike="noStrike" cap="none">
                <a:solidFill>
                  <a:srgbClr val="A1B426"/>
                </a:solidFill>
                <a:latin typeface="Calibri"/>
                <a:ea typeface="Calibri"/>
                <a:cs typeface="Calibri"/>
                <a:sym typeface="Calibri"/>
              </a:rPr>
              <a:t>Rev Cycle Admin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030A0"/>
              </a:buClr>
              <a:buSzPts val="1100"/>
              <a:buFont typeface="Arial"/>
              <a:buChar char="•"/>
            </a:pPr>
            <a:r>
              <a:rPr lang="en-US" sz="1100" b="0" i="0" u="none" strike="noStrike" cap="none">
                <a:solidFill>
                  <a:srgbClr val="7030A0"/>
                </a:solidFill>
                <a:latin typeface="Calibri"/>
                <a:ea typeface="Calibri"/>
                <a:cs typeface="Calibri"/>
                <a:sym typeface="Calibri"/>
              </a:rPr>
              <a:t>Multiple Departments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100"/>
              <a:buFont typeface="Arial"/>
              <a:buChar char="•"/>
            </a:pPr>
            <a:r>
              <a:rPr lang="en-US" sz="1100" b="1" i="0" u="none" strike="noStrike" cap="none">
                <a:solidFill>
                  <a:schemeClr val="dk1"/>
                </a:solidFill>
                <a:latin typeface="Calibri"/>
                <a:ea typeface="Calibri"/>
                <a:cs typeface="Calibri"/>
                <a:sym typeface="Calibri"/>
              </a:rPr>
              <a:t>Bold: Degree/Certificate Required</a:t>
            </a:r>
            <a:endParaRPr sz="1400" b="0" i="0" u="none" strike="noStrike" cap="none">
              <a:solidFill>
                <a:srgbClr val="000000"/>
              </a:solidFill>
              <a:latin typeface="Arial"/>
              <a:ea typeface="Arial"/>
              <a:cs typeface="Arial"/>
              <a:sym typeface="Arial"/>
            </a:endParaRPr>
          </a:p>
        </p:txBody>
      </p:sp>
      <p:sp>
        <p:nvSpPr>
          <p:cNvPr id="471" name="Google Shape;471;g1521762f79f_2_548"/>
          <p:cNvSpPr txBox="1"/>
          <p:nvPr/>
        </p:nvSpPr>
        <p:spPr>
          <a:xfrm>
            <a:off x="8653883" y="4605751"/>
            <a:ext cx="3301888" cy="1631216"/>
          </a:xfrm>
          <a:prstGeom prst="rect">
            <a:avLst/>
          </a:prstGeom>
          <a:solidFill>
            <a:srgbClr val="DDD4F3"/>
          </a:solidFill>
          <a:ln>
            <a:noFill/>
          </a:ln>
        </p:spPr>
        <p:txBody>
          <a:bodyPr spcFirstLastPara="1" wrap="square" lIns="182875" tIns="182875" rIns="182875" bIns="1828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Audience Question:</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1" u="none" strike="noStrike" cap="none">
                <a:solidFill>
                  <a:schemeClr val="dk1"/>
                </a:solidFill>
                <a:latin typeface="Calibri"/>
                <a:ea typeface="Calibri"/>
                <a:cs typeface="Calibri"/>
                <a:sym typeface="Calibri"/>
              </a:rPr>
              <a:t>Is any other facility </a:t>
            </a:r>
            <a:r>
              <a:rPr lang="en-US" sz="1600" b="1" i="1" u="sng" strike="noStrike" cap="none">
                <a:solidFill>
                  <a:schemeClr val="dk1"/>
                </a:solidFill>
                <a:latin typeface="Calibri"/>
                <a:ea typeface="Calibri"/>
                <a:cs typeface="Calibri"/>
                <a:sym typeface="Calibri"/>
              </a:rPr>
              <a:t>sharing </a:t>
            </a:r>
            <a:r>
              <a:rPr lang="en-US" sz="1600" b="1" i="1" u="none" strike="noStrike" cap="none">
                <a:solidFill>
                  <a:schemeClr val="dk1"/>
                </a:solidFill>
                <a:latin typeface="Calibri"/>
                <a:ea typeface="Calibri"/>
                <a:cs typeface="Calibri"/>
                <a:sym typeface="Calibri"/>
              </a:rPr>
              <a:t>career ladder or growth opportunities throughout the revenue cycle?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 calcmode="lin" valueType="num">
                                      <p:cBhvr additive="base">
                                        <p:cTn id="7" dur="500"/>
                                        <p:tgtEl>
                                          <p:spTgt spid="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5"/>
        <p:cNvGrpSpPr/>
        <p:nvPr/>
      </p:nvGrpSpPr>
      <p:grpSpPr>
        <a:xfrm>
          <a:off x="0" y="0"/>
          <a:ext cx="0" cy="0"/>
          <a:chOff x="0" y="0"/>
          <a:chExt cx="0" cy="0"/>
        </a:xfrm>
      </p:grpSpPr>
      <p:sp>
        <p:nvSpPr>
          <p:cNvPr id="476" name="Google Shape;476;g1521762f79f_2_608"/>
          <p:cNvSpPr txBox="1">
            <a:spLocks noGrp="1"/>
          </p:cNvSpPr>
          <p:nvPr>
            <p:ph type="title"/>
          </p:nvPr>
        </p:nvSpPr>
        <p:spPr/>
        <p:txBody>
          <a:bodyPr spcFirstLastPara="1" wrap="square" lIns="0" tIns="0" rIns="0" bIns="0" anchor="ctr" anchorCtr="0">
            <a:normAutofit/>
          </a:bodyPr>
          <a:lstStyle/>
          <a:p>
            <a:pPr marL="0" marR="0" lvl="0" indent="0" rtl="0">
              <a:spcBef>
                <a:spcPts val="0"/>
              </a:spcBef>
              <a:spcAft>
                <a:spcPts val="0"/>
              </a:spcAft>
              <a:buClr>
                <a:schemeClr val="lt1"/>
              </a:buClr>
              <a:buSzPts val="4600"/>
              <a:buFont typeface="Arial"/>
              <a:buNone/>
            </a:pPr>
            <a:r>
              <a:rPr lang="en-US" dirty="0">
                <a:solidFill>
                  <a:schemeClr val="bg1"/>
                </a:solidFill>
              </a:rPr>
              <a:t>Promoting engagement and cohesion in performance achievement</a:t>
            </a:r>
          </a:p>
        </p:txBody>
      </p:sp>
      <p:sp>
        <p:nvSpPr>
          <p:cNvPr id="481" name="Slide Number Placeholder 2">
            <a:extLst>
              <a:ext uri="{FF2B5EF4-FFF2-40B4-BE49-F238E27FC236}">
                <a16:creationId xmlns:a16="http://schemas.microsoft.com/office/drawing/2014/main" id="{D6A1677F-4B1F-73BC-5B2C-7608DEF8CCA9}"/>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521762f79f_2_612"/>
          <p:cNvSpPr/>
          <p:nvPr/>
        </p:nvSpPr>
        <p:spPr>
          <a:xfrm>
            <a:off x="6096000" y="1818314"/>
            <a:ext cx="6096000" cy="5039686"/>
          </a:xfrm>
          <a:prstGeom prst="rect">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3" name="Google Shape;483;g1521762f79f_2_612"/>
          <p:cNvSpPr txBox="1">
            <a:spLocks noGrp="1"/>
          </p:cNvSpPr>
          <p:nvPr>
            <p:ph type="title"/>
          </p:nvPr>
        </p:nvSpPr>
        <p:spPr>
          <a:xfrm>
            <a:off x="576000" y="816951"/>
            <a:ext cx="11040000"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Providing individual report cards to drive top-tier performance</a:t>
            </a:r>
            <a:endParaRPr/>
          </a:p>
        </p:txBody>
      </p:sp>
      <p:sp>
        <p:nvSpPr>
          <p:cNvPr id="484" name="Google Shape;484;g1521762f79f_2_612"/>
          <p:cNvSpPr txBox="1">
            <a:spLocks noGrp="1"/>
          </p:cNvSpPr>
          <p:nvPr>
            <p:ph type="body" idx="1"/>
          </p:nvPr>
        </p:nvSpPr>
        <p:spPr>
          <a:xfrm>
            <a:off x="489526" y="2061348"/>
            <a:ext cx="5116950" cy="1802302"/>
          </a:xfrm>
          <a:prstGeom prst="rect">
            <a:avLst/>
          </a:prstGeom>
          <a:noFill/>
          <a:ln>
            <a:noFill/>
          </a:ln>
        </p:spPr>
        <p:txBody>
          <a:bodyPr spcFirstLastPara="1" wrap="square" lIns="0" tIns="36000" rIns="0" bIns="0" anchor="t" anchorCtr="0">
            <a:noAutofit/>
          </a:bodyPr>
          <a:lstStyle/>
          <a:p>
            <a:pPr marL="285750" lvl="0" indent="-285750" algn="l" rtl="0">
              <a:lnSpc>
                <a:spcPct val="90000"/>
              </a:lnSpc>
              <a:spcBef>
                <a:spcPts val="0"/>
              </a:spcBef>
              <a:spcAft>
                <a:spcPts val="0"/>
              </a:spcAft>
              <a:buSzPts val="1800"/>
              <a:buFont typeface="Arial"/>
              <a:buChar char="•"/>
            </a:pPr>
            <a:r>
              <a:rPr lang="en-US" sz="1800"/>
              <a:t>Reports issued to each individual staff member monthly</a:t>
            </a:r>
            <a:br>
              <a:rPr lang="en-US" sz="1800"/>
            </a:br>
            <a:br>
              <a:rPr lang="en-US" sz="1800"/>
            </a:br>
            <a:endParaRPr sz="200"/>
          </a:p>
          <a:p>
            <a:pPr marL="285750" lvl="0" indent="-285750" algn="l" rtl="0">
              <a:lnSpc>
                <a:spcPct val="90000"/>
              </a:lnSpc>
              <a:spcBef>
                <a:spcPts val="200"/>
              </a:spcBef>
              <a:spcAft>
                <a:spcPts val="0"/>
              </a:spcAft>
              <a:buSzPts val="1800"/>
              <a:buFont typeface="Arial"/>
              <a:buChar char="•"/>
            </a:pPr>
            <a:r>
              <a:rPr lang="en-US" sz="1800"/>
              <a:t>Developed by our database builders</a:t>
            </a:r>
            <a:br>
              <a:rPr lang="en-US" sz="1800"/>
            </a:br>
            <a:br>
              <a:rPr lang="en-US" sz="1800"/>
            </a:br>
            <a:endParaRPr sz="200"/>
          </a:p>
          <a:p>
            <a:pPr marL="285750" lvl="0" indent="-285750" algn="l" rtl="0">
              <a:lnSpc>
                <a:spcPct val="90000"/>
              </a:lnSpc>
              <a:spcBef>
                <a:spcPts val="200"/>
              </a:spcBef>
              <a:spcAft>
                <a:spcPts val="0"/>
              </a:spcAft>
              <a:buSzPts val="1800"/>
              <a:buFont typeface="Arial"/>
              <a:buChar char="•"/>
            </a:pPr>
            <a:r>
              <a:rPr lang="en-US" sz="1800"/>
              <a:t>Sent via email from a revenue cycle admin account</a:t>
            </a:r>
            <a:endParaRPr/>
          </a:p>
          <a:p>
            <a:pPr marL="0" lvl="0" indent="0" algn="l" rtl="0">
              <a:lnSpc>
                <a:spcPct val="90000"/>
              </a:lnSpc>
              <a:spcBef>
                <a:spcPts val="200"/>
              </a:spcBef>
              <a:spcAft>
                <a:spcPts val="0"/>
              </a:spcAft>
              <a:buClr>
                <a:schemeClr val="dk1"/>
              </a:buClr>
              <a:buSzPts val="2000"/>
              <a:buNone/>
            </a:pPr>
            <a:endParaRPr/>
          </a:p>
        </p:txBody>
      </p:sp>
      <p:sp>
        <p:nvSpPr>
          <p:cNvPr id="485" name="Google Shape;485;g1521762f79f_2_61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486" name="Google Shape;486;g1521762f79f_2_61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25</a:t>
            </a:fld>
            <a:endParaRPr/>
          </a:p>
        </p:txBody>
      </p:sp>
      <p:sp>
        <p:nvSpPr>
          <p:cNvPr id="487" name="Google Shape;487;g1521762f79f_2_612"/>
          <p:cNvSpPr txBox="1">
            <a:spLocks noGrp="1"/>
          </p:cNvSpPr>
          <p:nvPr>
            <p:ph type="body" idx="2"/>
          </p:nvPr>
        </p:nvSpPr>
        <p:spPr>
          <a:xfrm>
            <a:off x="576000" y="1280166"/>
            <a:ext cx="11428766" cy="43967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sz="2000" b="0"/>
              <a:t>Spearheaded by the Vice president of revenue cycle, this initiative started in 2017</a:t>
            </a:r>
            <a:endParaRPr sz="2000" b="0"/>
          </a:p>
        </p:txBody>
      </p:sp>
      <p:sp>
        <p:nvSpPr>
          <p:cNvPr id="488" name="Google Shape;488;g1521762f79f_2_612"/>
          <p:cNvSpPr txBox="1"/>
          <p:nvPr/>
        </p:nvSpPr>
        <p:spPr>
          <a:xfrm>
            <a:off x="6979972" y="2012244"/>
            <a:ext cx="4722503" cy="412924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chemeClr val="lt1"/>
                </a:solidFill>
                <a:latin typeface="Calibri"/>
                <a:ea typeface="Calibri"/>
                <a:cs typeface="Calibri"/>
                <a:sym typeface="Calibri"/>
              </a:rPr>
              <a:t>These individual report cards contain:</a:t>
            </a:r>
            <a:br>
              <a:rPr lang="en-US" sz="1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182880" marR="0" lvl="0" indent="-182880" algn="l" rtl="0">
              <a:lnSpc>
                <a:spcPct val="100000"/>
              </a:lnSpc>
              <a:spcBef>
                <a:spcPts val="500"/>
              </a:spcBef>
              <a:spcAft>
                <a:spcPts val="0"/>
              </a:spcAft>
              <a:buClr>
                <a:schemeClr val="lt1"/>
              </a:buClr>
              <a:buSzPts val="1800"/>
              <a:buFont typeface="Arial"/>
              <a:buChar char="•"/>
            </a:pPr>
            <a:r>
              <a:rPr lang="en-US" sz="1800" b="0" i="0" u="none" strike="noStrike" cap="none" dirty="0">
                <a:solidFill>
                  <a:schemeClr val="lt1"/>
                </a:solidFill>
                <a:latin typeface="Calibri"/>
                <a:ea typeface="Calibri"/>
                <a:cs typeface="Calibri"/>
                <a:sym typeface="Calibri"/>
              </a:rPr>
              <a:t> </a:t>
            </a:r>
            <a:r>
              <a:rPr lang="en-US" sz="1800" b="1" i="0" u="none" strike="noStrike" cap="none" dirty="0">
                <a:solidFill>
                  <a:schemeClr val="lt1"/>
                </a:solidFill>
                <a:latin typeface="Calibri"/>
                <a:ea typeface="Calibri"/>
                <a:cs typeface="Calibri"/>
                <a:sym typeface="Calibri"/>
              </a:rPr>
              <a:t>Productivity scores: </a:t>
            </a:r>
            <a:r>
              <a:rPr lang="en-US" sz="1600" b="0" i="0" u="none" strike="noStrike" cap="none" dirty="0">
                <a:solidFill>
                  <a:schemeClr val="lt1"/>
                </a:solidFill>
                <a:latin typeface="Calibri"/>
                <a:ea typeface="Calibri"/>
                <a:cs typeface="Calibri"/>
                <a:sym typeface="Calibri"/>
              </a:rPr>
              <a:t>collaborated with IT to create a file transfer protocol to pull in data daily</a:t>
            </a:r>
            <a:br>
              <a:rPr lang="en-US" sz="1600" b="0" i="0" u="none" strike="noStrike" cap="none" dirty="0">
                <a:solidFill>
                  <a:schemeClr val="lt1"/>
                </a:solidFill>
                <a:latin typeface="Calibri"/>
                <a:ea typeface="Calibri"/>
                <a:cs typeface="Calibri"/>
                <a:sym typeface="Calibri"/>
              </a:rPr>
            </a:br>
            <a:endParaRPr sz="1600" b="1" i="0" u="none" strike="noStrike" cap="none" dirty="0">
              <a:solidFill>
                <a:schemeClr val="lt1"/>
              </a:solidFill>
              <a:latin typeface="Calibri"/>
              <a:ea typeface="Calibri"/>
              <a:cs typeface="Calibri"/>
              <a:sym typeface="Calibri"/>
            </a:endParaRPr>
          </a:p>
          <a:p>
            <a:pPr marL="182880" marR="0" lvl="0" indent="-182880" algn="l" rtl="0">
              <a:lnSpc>
                <a:spcPct val="100000"/>
              </a:lnSpc>
              <a:spcBef>
                <a:spcPts val="500"/>
              </a:spcBef>
              <a:spcAft>
                <a:spcPts val="0"/>
              </a:spcAft>
              <a:buClr>
                <a:schemeClr val="lt1"/>
              </a:buClr>
              <a:buSzPts val="1800"/>
              <a:buFont typeface="Arial"/>
              <a:buChar char="•"/>
            </a:pPr>
            <a:r>
              <a:rPr lang="en-US" sz="1800" b="1" i="0" u="none" strike="noStrike" cap="none" dirty="0">
                <a:solidFill>
                  <a:schemeClr val="lt1"/>
                </a:solidFill>
                <a:latin typeface="Calibri"/>
                <a:ea typeface="Calibri"/>
                <a:cs typeface="Calibri"/>
                <a:sym typeface="Calibri"/>
              </a:rPr>
              <a:t>Quality scores (rolling year): </a:t>
            </a:r>
            <a:r>
              <a:rPr lang="en-US" sz="1600" b="0" i="0" u="none" strike="noStrike" cap="none" dirty="0">
                <a:solidFill>
                  <a:schemeClr val="lt1"/>
                </a:solidFill>
                <a:latin typeface="Calibri"/>
                <a:ea typeface="Calibri"/>
                <a:cs typeface="Calibri"/>
                <a:sym typeface="Calibri"/>
              </a:rPr>
              <a:t>maintained via distinct database and obtained through the quality audit process. </a:t>
            </a:r>
            <a:br>
              <a:rPr lang="en-US" sz="1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182880" marR="0" lvl="0" indent="-182880" algn="l" rtl="0">
              <a:lnSpc>
                <a:spcPct val="100000"/>
              </a:lnSpc>
              <a:spcBef>
                <a:spcPts val="500"/>
              </a:spcBef>
              <a:spcAft>
                <a:spcPts val="0"/>
              </a:spcAft>
              <a:buClr>
                <a:schemeClr val="lt1"/>
              </a:buClr>
              <a:buSzPts val="1800"/>
              <a:buFont typeface="Arial"/>
              <a:buChar char="•"/>
            </a:pPr>
            <a:r>
              <a:rPr lang="en-US" sz="1800" b="1" i="0" u="none" strike="noStrike" cap="none" dirty="0">
                <a:solidFill>
                  <a:schemeClr val="lt1"/>
                </a:solidFill>
                <a:latin typeface="Calibri"/>
                <a:ea typeface="Calibri"/>
                <a:cs typeface="Calibri"/>
                <a:sym typeface="Calibri"/>
              </a:rPr>
              <a:t>Departmental KPI achievement: </a:t>
            </a:r>
            <a:r>
              <a:rPr lang="en-US" sz="1600" b="0" i="0" u="none" strike="noStrike" cap="none" dirty="0">
                <a:solidFill>
                  <a:schemeClr val="lt1"/>
                </a:solidFill>
                <a:latin typeface="Calibri"/>
                <a:ea typeface="Calibri"/>
                <a:cs typeface="Calibri"/>
                <a:sym typeface="Calibri"/>
              </a:rPr>
              <a:t>revenue cycle leaders are given access to this database and input data on the 15</a:t>
            </a:r>
            <a:r>
              <a:rPr lang="en-US" sz="1600" b="0" i="0" u="none" strike="noStrike" cap="none" baseline="30000" dirty="0">
                <a:solidFill>
                  <a:schemeClr val="lt1"/>
                </a:solidFill>
                <a:latin typeface="Calibri"/>
                <a:ea typeface="Calibri"/>
                <a:cs typeface="Calibri"/>
                <a:sym typeface="Calibri"/>
              </a:rPr>
              <a:t>th</a:t>
            </a:r>
            <a:r>
              <a:rPr lang="en-US" sz="1600" b="0" i="0" u="none" strike="noStrike" cap="none" dirty="0">
                <a:solidFill>
                  <a:schemeClr val="lt1"/>
                </a:solidFill>
                <a:latin typeface="Calibri"/>
                <a:ea typeface="Calibri"/>
                <a:cs typeface="Calibri"/>
                <a:sym typeface="Calibri"/>
              </a:rPr>
              <a:t> of every month. </a:t>
            </a:r>
            <a:endParaRPr sz="1400" b="0" i="0" u="none" strike="noStrike" cap="none" dirty="0">
              <a:solidFill>
                <a:srgbClr val="000000"/>
              </a:solidFill>
              <a:latin typeface="Arial"/>
              <a:ea typeface="Arial"/>
              <a:cs typeface="Arial"/>
              <a:sym typeface="Arial"/>
            </a:endParaRPr>
          </a:p>
          <a:p>
            <a:pPr marL="182880" marR="0" lvl="0" indent="-81278" algn="l" rtl="0">
              <a:lnSpc>
                <a:spcPct val="100000"/>
              </a:lnSpc>
              <a:spcBef>
                <a:spcPts val="500"/>
              </a:spcBef>
              <a:spcAft>
                <a:spcPts val="0"/>
              </a:spcAft>
              <a:buClr>
                <a:schemeClr val="lt1"/>
              </a:buClr>
              <a:buSzPts val="1600"/>
              <a:buFont typeface="Arial"/>
              <a:buNone/>
            </a:pPr>
            <a:endParaRPr sz="1600" b="0" i="0" u="none" strike="noStrike" cap="none" dirty="0">
              <a:solidFill>
                <a:schemeClr val="lt1"/>
              </a:solidFill>
              <a:latin typeface="Calibri"/>
              <a:ea typeface="Calibri"/>
              <a:cs typeface="Calibri"/>
              <a:sym typeface="Calibri"/>
            </a:endParaRPr>
          </a:p>
          <a:p>
            <a:pPr marL="182880" marR="0" lvl="0" indent="-182880" algn="l" rtl="0">
              <a:lnSpc>
                <a:spcPct val="100000"/>
              </a:lnSpc>
              <a:spcBef>
                <a:spcPts val="50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The latter will even show an individual’s achievement toward a department goal, like POS Collections. </a:t>
            </a:r>
            <a:endParaRPr sz="1400" b="0" i="0" u="none" strike="noStrike" cap="none" dirty="0">
              <a:solidFill>
                <a:srgbClr val="000000"/>
              </a:solidFill>
              <a:latin typeface="Arial"/>
              <a:ea typeface="Arial"/>
              <a:cs typeface="Arial"/>
              <a:sym typeface="Arial"/>
            </a:endParaRPr>
          </a:p>
          <a:p>
            <a:pPr marL="182880" marR="0" lvl="0" indent="-68578" algn="l" rtl="0">
              <a:lnSpc>
                <a:spcPct val="100000"/>
              </a:lnSpc>
              <a:spcBef>
                <a:spcPts val="500"/>
              </a:spcBef>
              <a:spcAft>
                <a:spcPts val="0"/>
              </a:spcAft>
              <a:buClr>
                <a:schemeClr val="lt2"/>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400"/>
              <a:buFont typeface="Arial"/>
              <a:buNone/>
            </a:pPr>
            <a:endParaRPr sz="1400" b="0" i="0" u="none" strike="noStrike" cap="none" dirty="0">
              <a:solidFill>
                <a:schemeClr val="lt1"/>
              </a:solidFill>
              <a:latin typeface="Calibri"/>
              <a:ea typeface="Calibri"/>
              <a:cs typeface="Calibri"/>
              <a:sym typeface="Calibri"/>
            </a:endParaRPr>
          </a:p>
        </p:txBody>
      </p:sp>
      <p:pic>
        <p:nvPicPr>
          <p:cNvPr id="489" name="Google Shape;489;g1521762f79f_2_612"/>
          <p:cNvPicPr preferRelativeResize="0"/>
          <p:nvPr/>
        </p:nvPicPr>
        <p:blipFill rotWithShape="1">
          <a:blip r:embed="rId3">
            <a:alphaModFix/>
          </a:blip>
          <a:srcRect/>
          <a:stretch/>
        </p:blipFill>
        <p:spPr>
          <a:xfrm>
            <a:off x="1153985" y="4483303"/>
            <a:ext cx="1513667" cy="1241982"/>
          </a:xfrm>
          <a:prstGeom prst="rect">
            <a:avLst/>
          </a:prstGeom>
          <a:noFill/>
          <a:ln>
            <a:noFill/>
          </a:ln>
        </p:spPr>
      </p:pic>
      <p:pic>
        <p:nvPicPr>
          <p:cNvPr id="490" name="Google Shape;490;g1521762f79f_2_612"/>
          <p:cNvPicPr preferRelativeResize="0"/>
          <p:nvPr/>
        </p:nvPicPr>
        <p:blipFill rotWithShape="1">
          <a:blip r:embed="rId4">
            <a:alphaModFix/>
          </a:blip>
          <a:srcRect/>
          <a:stretch/>
        </p:blipFill>
        <p:spPr>
          <a:xfrm>
            <a:off x="2456104" y="4338157"/>
            <a:ext cx="912621" cy="9126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1521762f79f_2_62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Report Cards – </a:t>
            </a:r>
            <a:br>
              <a:rPr lang="en-US"/>
            </a:br>
            <a:r>
              <a:rPr lang="en-US"/>
              <a:t>A Closer Look</a:t>
            </a:r>
            <a:endParaRPr/>
          </a:p>
        </p:txBody>
      </p:sp>
      <p:sp>
        <p:nvSpPr>
          <p:cNvPr id="496" name="Google Shape;496;g1521762f79f_2_625"/>
          <p:cNvSpPr txBox="1">
            <a:spLocks noGrp="1"/>
          </p:cNvSpPr>
          <p:nvPr>
            <p:ph type="body" idx="1"/>
          </p:nvPr>
        </p:nvSpPr>
        <p:spPr>
          <a:xfrm>
            <a:off x="576000" y="1768535"/>
            <a:ext cx="9961902" cy="364662"/>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Making expectations </a:t>
            </a:r>
            <a:br>
              <a:rPr lang="en-US"/>
            </a:br>
            <a:r>
              <a:rPr lang="en-US"/>
              <a:t>and progress clear </a:t>
            </a:r>
            <a:br>
              <a:rPr lang="en-US"/>
            </a:br>
            <a:r>
              <a:rPr lang="en-US"/>
              <a:t>while sharing options </a:t>
            </a:r>
            <a:br>
              <a:rPr lang="en-US"/>
            </a:br>
            <a:r>
              <a:rPr lang="en-US"/>
              <a:t>for further engagement</a:t>
            </a:r>
            <a:endParaRPr/>
          </a:p>
          <a:p>
            <a:pPr marL="0" lvl="0" indent="0" algn="l" rtl="0">
              <a:lnSpc>
                <a:spcPct val="90000"/>
              </a:lnSpc>
              <a:spcBef>
                <a:spcPts val="200"/>
              </a:spcBef>
              <a:spcAft>
                <a:spcPts val="0"/>
              </a:spcAft>
              <a:buClr>
                <a:schemeClr val="dk1"/>
              </a:buClr>
              <a:buSzPts val="2000"/>
              <a:buNone/>
            </a:pPr>
            <a:endParaRPr/>
          </a:p>
          <a:p>
            <a:pPr marL="0" lvl="0" indent="0" algn="l" rtl="0">
              <a:lnSpc>
                <a:spcPct val="90000"/>
              </a:lnSpc>
              <a:spcBef>
                <a:spcPts val="200"/>
              </a:spcBef>
              <a:spcAft>
                <a:spcPts val="0"/>
              </a:spcAft>
              <a:buClr>
                <a:schemeClr val="dk1"/>
              </a:buClr>
              <a:buSzPts val="2000"/>
              <a:buNone/>
            </a:pPr>
            <a:endParaRPr/>
          </a:p>
          <a:p>
            <a:pPr marL="0" lvl="0" indent="0" algn="r" rtl="0">
              <a:lnSpc>
                <a:spcPct val="90000"/>
              </a:lnSpc>
              <a:spcBef>
                <a:spcPts val="200"/>
              </a:spcBef>
              <a:spcAft>
                <a:spcPts val="0"/>
              </a:spcAft>
              <a:buSzPts val="2000"/>
              <a:buNone/>
            </a:pPr>
            <a:r>
              <a:rPr lang="en-US" b="1" i="1">
                <a:solidFill>
                  <a:schemeClr val="accent1"/>
                </a:solidFill>
              </a:rPr>
              <a:t>     (Page 1) </a:t>
            </a:r>
            <a:endParaRPr/>
          </a:p>
        </p:txBody>
      </p:sp>
      <p:sp>
        <p:nvSpPr>
          <p:cNvPr id="497" name="Google Shape;497;g1521762f79f_2_62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26</a:t>
            </a:fld>
            <a:endParaRPr/>
          </a:p>
        </p:txBody>
      </p:sp>
      <p:sp>
        <p:nvSpPr>
          <p:cNvPr id="2" name="Footer Placeholder 1">
            <a:extLst>
              <a:ext uri="{FF2B5EF4-FFF2-40B4-BE49-F238E27FC236}">
                <a16:creationId xmlns:a16="http://schemas.microsoft.com/office/drawing/2014/main" id="{5096B8A9-3F32-4842-09AD-8B73E4B00372}"/>
              </a:ext>
            </a:extLst>
          </p:cNvPr>
          <p:cNvSpPr>
            <a:spLocks noGrp="1"/>
          </p:cNvSpPr>
          <p:nvPr>
            <p:ph type="ftr" idx="11"/>
          </p:nvPr>
        </p:nvSpPr>
        <p:spPr/>
        <p:txBody>
          <a:bodyPr/>
          <a:lstStyle/>
          <a:p>
            <a:endParaRPr lang="en-US"/>
          </a:p>
        </p:txBody>
      </p:sp>
      <p:grpSp>
        <p:nvGrpSpPr>
          <p:cNvPr id="500" name="Google Shape;500;g1521762f79f_2_625"/>
          <p:cNvGrpSpPr/>
          <p:nvPr/>
        </p:nvGrpSpPr>
        <p:grpSpPr>
          <a:xfrm>
            <a:off x="3686658" y="154800"/>
            <a:ext cx="5226584" cy="6548400"/>
            <a:chOff x="3248343" y="311966"/>
            <a:chExt cx="4892150" cy="6391234"/>
          </a:xfrm>
        </p:grpSpPr>
        <p:pic>
          <p:nvPicPr>
            <p:cNvPr id="501" name="Google Shape;501;g1521762f79f_2_625" descr="Graphical user interface, application&#10;&#10;Description automatically generated"/>
            <p:cNvPicPr preferRelativeResize="0"/>
            <p:nvPr/>
          </p:nvPicPr>
          <p:blipFill rotWithShape="1">
            <a:blip r:embed="rId3">
              <a:alphaModFix/>
            </a:blip>
            <a:srcRect/>
            <a:stretch/>
          </p:blipFill>
          <p:spPr>
            <a:xfrm>
              <a:off x="3261457" y="311966"/>
              <a:ext cx="4873073" cy="3541518"/>
            </a:xfrm>
            <a:prstGeom prst="rect">
              <a:avLst/>
            </a:prstGeom>
            <a:noFill/>
            <a:ln>
              <a:noFill/>
            </a:ln>
          </p:spPr>
        </p:pic>
        <p:pic>
          <p:nvPicPr>
            <p:cNvPr id="502" name="Google Shape;502;g1521762f79f_2_625" descr="Graphical user interface, application&#10;&#10;Description automatically generated"/>
            <p:cNvPicPr preferRelativeResize="0"/>
            <p:nvPr/>
          </p:nvPicPr>
          <p:blipFill rotWithShape="1">
            <a:blip r:embed="rId4">
              <a:alphaModFix/>
            </a:blip>
            <a:srcRect/>
            <a:stretch/>
          </p:blipFill>
          <p:spPr>
            <a:xfrm>
              <a:off x="3248343" y="3388490"/>
              <a:ext cx="4892150" cy="3314710"/>
            </a:xfrm>
            <a:prstGeom prst="rect">
              <a:avLst/>
            </a:prstGeom>
            <a:noFill/>
            <a:ln>
              <a:noFill/>
            </a:ln>
          </p:spPr>
        </p:pic>
      </p:grpSp>
      <p:pic>
        <p:nvPicPr>
          <p:cNvPr id="503" name="Google Shape;503;g1521762f79f_2_625" descr="Graphical user interface, application&#10;&#10;Description automatically generated"/>
          <p:cNvPicPr preferRelativeResize="0"/>
          <p:nvPr/>
        </p:nvPicPr>
        <p:blipFill rotWithShape="1">
          <a:blip r:embed="rId5">
            <a:alphaModFix/>
          </a:blip>
          <a:srcRect/>
          <a:stretch/>
        </p:blipFill>
        <p:spPr>
          <a:xfrm>
            <a:off x="4217856" y="7561263"/>
            <a:ext cx="8940800" cy="5080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15" name="Google Shape;515;g1521762f79f_2_637"/>
          <p:cNvSpPr txBox="1">
            <a:spLocks noGrp="1"/>
          </p:cNvSpPr>
          <p:nvPr>
            <p:ph type="title"/>
          </p:nvPr>
        </p:nvSpPr>
        <p:spPr>
          <a:xfrm>
            <a:off x="6096000" y="493968"/>
            <a:ext cx="7283713" cy="46070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Report Cards – A Closer Look</a:t>
            </a:r>
            <a:endParaRPr/>
          </a:p>
        </p:txBody>
      </p:sp>
      <p:sp>
        <p:nvSpPr>
          <p:cNvPr id="516" name="Google Shape;516;g1521762f79f_2_637"/>
          <p:cNvSpPr txBox="1">
            <a:spLocks noGrp="1"/>
          </p:cNvSpPr>
          <p:nvPr>
            <p:ph type="body" idx="1"/>
          </p:nvPr>
        </p:nvSpPr>
        <p:spPr>
          <a:xfrm>
            <a:off x="6096000" y="954672"/>
            <a:ext cx="5756709" cy="364662"/>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i="1"/>
              <a:t>Departmental specifics</a:t>
            </a:r>
            <a:r>
              <a:rPr lang="en-US" b="1" i="1">
                <a:solidFill>
                  <a:schemeClr val="accent1"/>
                </a:solidFill>
              </a:rPr>
              <a:t>               (Pages 2 &amp; 3) </a:t>
            </a:r>
            <a:endParaRPr i="1"/>
          </a:p>
          <a:p>
            <a:pPr marL="0" lvl="0" indent="0" algn="l" rtl="0">
              <a:lnSpc>
                <a:spcPct val="90000"/>
              </a:lnSpc>
              <a:spcBef>
                <a:spcPts val="200"/>
              </a:spcBef>
              <a:spcAft>
                <a:spcPts val="0"/>
              </a:spcAft>
              <a:buClr>
                <a:schemeClr val="dk1"/>
              </a:buClr>
              <a:buSzPts val="2000"/>
              <a:buNone/>
            </a:pPr>
            <a:endParaRPr/>
          </a:p>
          <a:p>
            <a:pPr marL="0" lvl="0" indent="0" algn="l" rtl="0">
              <a:lnSpc>
                <a:spcPct val="90000"/>
              </a:lnSpc>
              <a:spcBef>
                <a:spcPts val="200"/>
              </a:spcBef>
              <a:spcAft>
                <a:spcPts val="0"/>
              </a:spcAft>
              <a:buClr>
                <a:schemeClr val="dk1"/>
              </a:buClr>
              <a:buSzPts val="2000"/>
              <a:buNone/>
            </a:pPr>
            <a:endParaRPr/>
          </a:p>
        </p:txBody>
      </p:sp>
      <p:sp>
        <p:nvSpPr>
          <p:cNvPr id="508" name="Google Shape;508;g1521762f79f_2_63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27</a:t>
            </a:fld>
            <a:endParaRPr/>
          </a:p>
        </p:txBody>
      </p:sp>
      <p:sp>
        <p:nvSpPr>
          <p:cNvPr id="2" name="Footer Placeholder 1">
            <a:extLst>
              <a:ext uri="{FF2B5EF4-FFF2-40B4-BE49-F238E27FC236}">
                <a16:creationId xmlns:a16="http://schemas.microsoft.com/office/drawing/2014/main" id="{6C07DEFF-2CC0-C394-37CF-6C87CFC34586}"/>
              </a:ext>
            </a:extLst>
          </p:cNvPr>
          <p:cNvSpPr>
            <a:spLocks noGrp="1"/>
          </p:cNvSpPr>
          <p:nvPr>
            <p:ph type="ftr" idx="11"/>
          </p:nvPr>
        </p:nvSpPr>
        <p:spPr/>
        <p:txBody>
          <a:bodyPr/>
          <a:lstStyle/>
          <a:p>
            <a:endParaRPr lang="en-US"/>
          </a:p>
        </p:txBody>
      </p:sp>
      <p:grpSp>
        <p:nvGrpSpPr>
          <p:cNvPr id="511" name="Google Shape;511;g1521762f79f_2_637"/>
          <p:cNvGrpSpPr/>
          <p:nvPr/>
        </p:nvGrpSpPr>
        <p:grpSpPr>
          <a:xfrm>
            <a:off x="339291" y="175788"/>
            <a:ext cx="5389077" cy="6548400"/>
            <a:chOff x="3208514" y="96599"/>
            <a:chExt cx="4651199" cy="5986597"/>
          </a:xfrm>
        </p:grpSpPr>
        <p:pic>
          <p:nvPicPr>
            <p:cNvPr id="512" name="Google Shape;512;g1521762f79f_2_637" descr="Graphical user interface, chart&#10;&#10;Description automatically generated"/>
            <p:cNvPicPr preferRelativeResize="0"/>
            <p:nvPr/>
          </p:nvPicPr>
          <p:blipFill rotWithShape="1">
            <a:blip r:embed="rId3">
              <a:alphaModFix/>
            </a:blip>
            <a:srcRect/>
            <a:stretch/>
          </p:blipFill>
          <p:spPr>
            <a:xfrm>
              <a:off x="3208514" y="96599"/>
              <a:ext cx="4651199" cy="3343871"/>
            </a:xfrm>
            <a:prstGeom prst="rect">
              <a:avLst/>
            </a:prstGeom>
            <a:noFill/>
            <a:ln w="9525" cap="flat" cmpd="sng">
              <a:solidFill>
                <a:schemeClr val="dk1"/>
              </a:solidFill>
              <a:prstDash val="solid"/>
              <a:round/>
              <a:headEnd type="none" w="sm" len="sm"/>
              <a:tailEnd type="none" w="sm" len="sm"/>
            </a:ln>
          </p:spPr>
        </p:pic>
        <p:pic>
          <p:nvPicPr>
            <p:cNvPr id="513" name="Google Shape;513;g1521762f79f_2_637" descr="Graphical user interface, application&#10;&#10;Description automatically generated"/>
            <p:cNvPicPr preferRelativeResize="0"/>
            <p:nvPr/>
          </p:nvPicPr>
          <p:blipFill rotWithShape="1">
            <a:blip r:embed="rId4">
              <a:alphaModFix/>
            </a:blip>
            <a:srcRect/>
            <a:stretch/>
          </p:blipFill>
          <p:spPr>
            <a:xfrm>
              <a:off x="3208514" y="3440470"/>
              <a:ext cx="4651198" cy="2642726"/>
            </a:xfrm>
            <a:prstGeom prst="rect">
              <a:avLst/>
            </a:prstGeom>
            <a:noFill/>
            <a:ln w="9525" cap="flat" cmpd="sng">
              <a:solidFill>
                <a:schemeClr val="dk1"/>
              </a:solidFill>
              <a:prstDash val="solid"/>
              <a:round/>
              <a:headEnd type="none" w="sm" len="sm"/>
              <a:tailEnd type="none" w="sm" len="sm"/>
            </a:ln>
          </p:spPr>
        </p:pic>
      </p:grpSp>
      <p:pic>
        <p:nvPicPr>
          <p:cNvPr id="514" name="Google Shape;514;g1521762f79f_2_637" descr="Graphical user interface&#10;&#10;Description automatically generated"/>
          <p:cNvPicPr preferRelativeResize="0"/>
          <p:nvPr/>
        </p:nvPicPr>
        <p:blipFill rotWithShape="1">
          <a:blip r:embed="rId5">
            <a:alphaModFix/>
          </a:blip>
          <a:srcRect/>
          <a:stretch/>
        </p:blipFill>
        <p:spPr>
          <a:xfrm>
            <a:off x="5839724" y="1582383"/>
            <a:ext cx="6012985" cy="427912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521762f79f_2_649"/>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Recognizing exemplary performance</a:t>
            </a:r>
            <a:endParaRPr/>
          </a:p>
        </p:txBody>
      </p:sp>
      <p:sp>
        <p:nvSpPr>
          <p:cNvPr id="522" name="Google Shape;522;g1521762f79f_2_649"/>
          <p:cNvSpPr txBox="1">
            <a:spLocks noGrp="1"/>
          </p:cNvSpPr>
          <p:nvPr>
            <p:ph type="body" idx="1"/>
          </p:nvPr>
        </p:nvSpPr>
        <p:spPr>
          <a:xfrm>
            <a:off x="576000" y="1267267"/>
            <a:ext cx="9455104" cy="313350"/>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How we help to solidify a </a:t>
            </a:r>
            <a:r>
              <a:rPr lang="en-US" b="1">
                <a:solidFill>
                  <a:schemeClr val="accent2"/>
                </a:solidFill>
              </a:rPr>
              <a:t>97.51%</a:t>
            </a:r>
            <a:r>
              <a:rPr lang="en-US"/>
              <a:t> systemwide quality score</a:t>
            </a:r>
            <a:endParaRPr/>
          </a:p>
        </p:txBody>
      </p:sp>
      <p:sp>
        <p:nvSpPr>
          <p:cNvPr id="523" name="Google Shape;523;g1521762f79f_2_649"/>
          <p:cNvSpPr txBox="1">
            <a:spLocks noGrp="1"/>
          </p:cNvSpPr>
          <p:nvPr>
            <p:ph type="body" idx="2"/>
          </p:nvPr>
        </p:nvSpPr>
        <p:spPr>
          <a:xfrm>
            <a:off x="576000" y="2523013"/>
            <a:ext cx="10919314" cy="3779293"/>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2200"/>
              <a:buChar char="•"/>
            </a:pPr>
            <a:r>
              <a:rPr lang="en-US" sz="2200" b="1"/>
              <a:t>97% </a:t>
            </a:r>
            <a:r>
              <a:rPr lang="en-US" sz="1600"/>
              <a:t>or higher scores for </a:t>
            </a:r>
            <a:r>
              <a:rPr lang="en-US" sz="2200" b="1"/>
              <a:t>3</a:t>
            </a:r>
            <a:r>
              <a:rPr lang="en-US" sz="1600"/>
              <a:t> consecutive months earns a </a:t>
            </a:r>
            <a:r>
              <a:rPr lang="en-US" sz="2200" b="1">
                <a:solidFill>
                  <a:schemeClr val="accent1"/>
                </a:solidFill>
              </a:rPr>
              <a:t>certificate</a:t>
            </a:r>
            <a:endParaRPr/>
          </a:p>
          <a:p>
            <a:pPr marL="182880" lvl="0" indent="-182880" algn="l" rtl="0">
              <a:lnSpc>
                <a:spcPct val="100000"/>
              </a:lnSpc>
              <a:spcBef>
                <a:spcPts val="500"/>
              </a:spcBef>
              <a:spcAft>
                <a:spcPts val="0"/>
              </a:spcAft>
              <a:buClr>
                <a:schemeClr val="lt2"/>
              </a:buClr>
              <a:buSzPts val="2200"/>
              <a:buChar char="•"/>
            </a:pPr>
            <a:r>
              <a:rPr lang="en-US" sz="2200" b="1"/>
              <a:t>100%</a:t>
            </a:r>
            <a:r>
              <a:rPr lang="en-US" sz="3600" b="1"/>
              <a:t> </a:t>
            </a:r>
            <a:r>
              <a:rPr lang="en-US" sz="1600"/>
              <a:t>or higher scores for </a:t>
            </a:r>
            <a:r>
              <a:rPr lang="en-US" sz="2200" b="1"/>
              <a:t>3</a:t>
            </a:r>
            <a:r>
              <a:rPr lang="en-US" sz="2400"/>
              <a:t> </a:t>
            </a:r>
            <a:r>
              <a:rPr lang="en-US" sz="1600"/>
              <a:t>consecutive months earns a </a:t>
            </a:r>
            <a:r>
              <a:rPr lang="en-US" sz="2200" b="1">
                <a:solidFill>
                  <a:schemeClr val="accent1"/>
                </a:solidFill>
              </a:rPr>
              <a:t>lapel pin</a:t>
            </a:r>
            <a:endParaRPr/>
          </a:p>
          <a:p>
            <a:pPr marL="182880" lvl="0" indent="-176530" algn="l" rtl="0">
              <a:lnSpc>
                <a:spcPct val="100000"/>
              </a:lnSpc>
              <a:spcBef>
                <a:spcPts val="500"/>
              </a:spcBef>
              <a:spcAft>
                <a:spcPts val="0"/>
              </a:spcAft>
              <a:buClr>
                <a:schemeClr val="lt2"/>
              </a:buClr>
              <a:buSzPts val="100"/>
              <a:buNone/>
            </a:pPr>
            <a:endParaRPr sz="100" b="1">
              <a:solidFill>
                <a:schemeClr val="accent1"/>
              </a:solidFill>
            </a:endParaRPr>
          </a:p>
          <a:p>
            <a:pPr marL="182880" lvl="0" indent="-182880" algn="l" rtl="0">
              <a:lnSpc>
                <a:spcPct val="100000"/>
              </a:lnSpc>
              <a:spcBef>
                <a:spcPts val="500"/>
              </a:spcBef>
              <a:spcAft>
                <a:spcPts val="0"/>
              </a:spcAft>
              <a:buClr>
                <a:schemeClr val="lt2"/>
              </a:buClr>
              <a:buSzPts val="1600"/>
              <a:buChar char="•"/>
            </a:pPr>
            <a:r>
              <a:rPr lang="en-US" sz="1600"/>
              <a:t>Those exhibiting a high degree of </a:t>
            </a:r>
            <a:r>
              <a:rPr lang="en-US" sz="2200" b="1"/>
              <a:t>teamwork </a:t>
            </a:r>
            <a:r>
              <a:rPr lang="en-US" sz="1600"/>
              <a:t>or</a:t>
            </a:r>
            <a:r>
              <a:rPr lang="en-US" sz="2200" b="1"/>
              <a:t> customer service </a:t>
            </a:r>
            <a:r>
              <a:rPr lang="en-US" sz="1600"/>
              <a:t>are given a</a:t>
            </a:r>
            <a:r>
              <a:rPr lang="en-US" sz="2200" b="1"/>
              <a:t> </a:t>
            </a:r>
            <a:r>
              <a:rPr lang="en-US" sz="2200" b="1">
                <a:solidFill>
                  <a:schemeClr val="accent1"/>
                </a:solidFill>
              </a:rPr>
              <a:t>superstar award </a:t>
            </a:r>
            <a:br>
              <a:rPr lang="en-US" sz="2200" b="1">
                <a:solidFill>
                  <a:schemeClr val="accent1"/>
                </a:solidFill>
              </a:rPr>
            </a:br>
            <a:endParaRPr sz="1600" b="1">
              <a:solidFill>
                <a:schemeClr val="accent1"/>
              </a:solidFill>
            </a:endParaRPr>
          </a:p>
          <a:p>
            <a:pPr marL="0" lvl="0" indent="0" algn="l" rtl="0">
              <a:lnSpc>
                <a:spcPct val="100000"/>
              </a:lnSpc>
              <a:spcBef>
                <a:spcPts val="500"/>
              </a:spcBef>
              <a:spcAft>
                <a:spcPts val="0"/>
              </a:spcAft>
              <a:buClr>
                <a:schemeClr val="lt2"/>
              </a:buClr>
              <a:buSzPts val="2000"/>
              <a:buNone/>
            </a:pPr>
            <a:r>
              <a:rPr lang="en-US" sz="2000" b="1"/>
              <a:t>All of these are awarded at monthly team meetings</a:t>
            </a:r>
            <a:endParaRPr/>
          </a:p>
          <a:p>
            <a:pPr marL="182880" lvl="0" indent="-43178" algn="l" rtl="0">
              <a:lnSpc>
                <a:spcPct val="100000"/>
              </a:lnSpc>
              <a:spcBef>
                <a:spcPts val="500"/>
              </a:spcBef>
              <a:spcAft>
                <a:spcPts val="0"/>
              </a:spcAft>
              <a:buClr>
                <a:schemeClr val="lt2"/>
              </a:buClr>
              <a:buSzPts val="2200"/>
              <a:buNone/>
            </a:pPr>
            <a:endParaRPr sz="2200" b="1">
              <a:solidFill>
                <a:schemeClr val="accent1"/>
              </a:solidFill>
            </a:endParaRPr>
          </a:p>
          <a:p>
            <a:pPr marL="182880" lvl="0" indent="-43178" algn="l" rtl="0">
              <a:lnSpc>
                <a:spcPct val="100000"/>
              </a:lnSpc>
              <a:spcBef>
                <a:spcPts val="500"/>
              </a:spcBef>
              <a:spcAft>
                <a:spcPts val="0"/>
              </a:spcAft>
              <a:buClr>
                <a:schemeClr val="lt2"/>
              </a:buClr>
              <a:buSzPts val="2200"/>
              <a:buNone/>
            </a:pPr>
            <a:endParaRPr sz="2200" b="1">
              <a:solidFill>
                <a:schemeClr val="accent1"/>
              </a:solidFill>
            </a:endParaRPr>
          </a:p>
        </p:txBody>
      </p:sp>
      <p:sp>
        <p:nvSpPr>
          <p:cNvPr id="524" name="Google Shape;524;g1521762f79f_2_649"/>
          <p:cNvSpPr txBox="1">
            <a:spLocks noGrp="1"/>
          </p:cNvSpPr>
          <p:nvPr>
            <p:ph type="body" idx="3"/>
          </p:nvPr>
        </p:nvSpPr>
        <p:spPr>
          <a:xfrm>
            <a:off x="576000" y="1998550"/>
            <a:ext cx="9455104" cy="313350"/>
          </a:xfrm>
          <a:prstGeom prst="rect">
            <a:avLst/>
          </a:prstGeom>
          <a:noFill/>
          <a:ln>
            <a:noFill/>
          </a:ln>
        </p:spPr>
        <p:txBody>
          <a:bodyPr spcFirstLastPara="1" wrap="square" lIns="0" tIns="0" rIns="182875" bIns="0" anchor="t" anchorCtr="0">
            <a:noAutofit/>
          </a:bodyPr>
          <a:lstStyle/>
          <a:p>
            <a:pPr marL="0" lvl="0" indent="0" algn="l" rtl="0">
              <a:lnSpc>
                <a:spcPct val="100000"/>
              </a:lnSpc>
              <a:spcBef>
                <a:spcPts val="0"/>
              </a:spcBef>
              <a:spcAft>
                <a:spcPts val="0"/>
              </a:spcAft>
              <a:buClr>
                <a:schemeClr val="lt1"/>
              </a:buClr>
              <a:buSzPts val="2200"/>
              <a:buNone/>
            </a:pPr>
            <a:r>
              <a:rPr lang="en-US" sz="2200">
                <a:solidFill>
                  <a:schemeClr val="accent1"/>
                </a:solidFill>
              </a:rPr>
              <a:t>For high audit scorers: </a:t>
            </a:r>
            <a:endParaRPr/>
          </a:p>
        </p:txBody>
      </p:sp>
      <p:sp>
        <p:nvSpPr>
          <p:cNvPr id="2" name="Footer Placeholder 1">
            <a:extLst>
              <a:ext uri="{FF2B5EF4-FFF2-40B4-BE49-F238E27FC236}">
                <a16:creationId xmlns:a16="http://schemas.microsoft.com/office/drawing/2014/main" id="{D188834F-2A23-4A1C-096A-D11CA01FEC9D}"/>
              </a:ext>
            </a:extLst>
          </p:cNvPr>
          <p:cNvSpPr>
            <a:spLocks noGrp="1"/>
          </p:cNvSpPr>
          <p:nvPr>
            <p:ph type="ftr" idx="11"/>
          </p:nvPr>
        </p:nvSpPr>
        <p:spPr/>
        <p:txBody>
          <a:bodyPr/>
          <a:lstStyle/>
          <a:p>
            <a:endParaRPr lang="en-US"/>
          </a:p>
        </p:txBody>
      </p:sp>
      <p:sp>
        <p:nvSpPr>
          <p:cNvPr id="526" name="Google Shape;526;g1521762f79f_2_64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28</a:t>
            </a:fld>
            <a:endParaRPr/>
          </a:p>
        </p:txBody>
      </p:sp>
      <p:pic>
        <p:nvPicPr>
          <p:cNvPr id="527" name="Google Shape;527;g1521762f79f_2_649"/>
          <p:cNvPicPr preferRelativeResize="0"/>
          <p:nvPr/>
        </p:nvPicPr>
        <p:blipFill rotWithShape="1">
          <a:blip r:embed="rId3">
            <a:alphaModFix/>
          </a:blip>
          <a:srcRect/>
          <a:stretch/>
        </p:blipFill>
        <p:spPr>
          <a:xfrm>
            <a:off x="9777329" y="5063743"/>
            <a:ext cx="1076717" cy="10767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521762f79f_2_659"/>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Identifying opportunities for learning and growth</a:t>
            </a:r>
            <a:endParaRPr/>
          </a:p>
        </p:txBody>
      </p:sp>
      <p:sp>
        <p:nvSpPr>
          <p:cNvPr id="533" name="Google Shape;533;g1521762f79f_2_659"/>
          <p:cNvSpPr txBox="1">
            <a:spLocks noGrp="1"/>
          </p:cNvSpPr>
          <p:nvPr>
            <p:ph type="body" idx="1"/>
          </p:nvPr>
        </p:nvSpPr>
        <p:spPr>
          <a:xfrm>
            <a:off x="576000" y="1267267"/>
            <a:ext cx="10529804" cy="711162"/>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Most importantly, these reports and resulting conversations help staff know exactly what to improve and work toward. It’s less about what is done wrong and more about what to do next. </a:t>
            </a:r>
            <a:endParaRPr/>
          </a:p>
        </p:txBody>
      </p:sp>
      <p:sp>
        <p:nvSpPr>
          <p:cNvPr id="534" name="Google Shape;534;g1521762f79f_2_659"/>
          <p:cNvSpPr txBox="1">
            <a:spLocks noGrp="1"/>
          </p:cNvSpPr>
          <p:nvPr>
            <p:ph type="body" idx="2"/>
          </p:nvPr>
        </p:nvSpPr>
        <p:spPr>
          <a:xfrm>
            <a:off x="576000" y="2346471"/>
            <a:ext cx="9455104" cy="2676262"/>
          </a:xfrm>
          <a:prstGeom prst="rect">
            <a:avLst/>
          </a:prstGeom>
          <a:noFill/>
          <a:ln>
            <a:noFill/>
          </a:ln>
        </p:spPr>
        <p:txBody>
          <a:bodyPr spcFirstLastPara="1" wrap="square" lIns="0" tIns="0" rIns="182875" bIns="0" anchor="t" anchorCtr="0">
            <a:noAutofit/>
          </a:bodyPr>
          <a:lstStyle/>
          <a:p>
            <a:pPr marL="285750" lvl="0" indent="-285750" algn="l" rtl="0">
              <a:lnSpc>
                <a:spcPct val="100000"/>
              </a:lnSpc>
              <a:spcBef>
                <a:spcPts val="0"/>
              </a:spcBef>
              <a:spcAft>
                <a:spcPts val="0"/>
              </a:spcAft>
              <a:buClr>
                <a:schemeClr val="dk1"/>
              </a:buClr>
              <a:buSzPts val="1800"/>
              <a:buFont typeface="Arial"/>
              <a:buChar char="•"/>
            </a:pPr>
            <a:r>
              <a:rPr lang="en-US">
                <a:solidFill>
                  <a:schemeClr val="accent1"/>
                </a:solidFill>
              </a:rPr>
              <a:t>The “</a:t>
            </a:r>
            <a:r>
              <a:rPr lang="en-US" i="1">
                <a:solidFill>
                  <a:schemeClr val="accent1"/>
                </a:solidFill>
              </a:rPr>
              <a:t>Why didn’t anyone </a:t>
            </a:r>
            <a:br>
              <a:rPr lang="en-US" i="1">
                <a:solidFill>
                  <a:schemeClr val="accent1"/>
                </a:solidFill>
              </a:rPr>
            </a:br>
            <a:r>
              <a:rPr lang="en-US" i="1">
                <a:solidFill>
                  <a:schemeClr val="accent1"/>
                </a:solidFill>
              </a:rPr>
              <a:t>tell me</a:t>
            </a:r>
            <a:r>
              <a:rPr lang="en-US">
                <a:solidFill>
                  <a:schemeClr val="accent1"/>
                </a:solidFill>
              </a:rPr>
              <a:t>” phenomenon is real</a:t>
            </a:r>
            <a:br>
              <a:rPr lang="en-US">
                <a:solidFill>
                  <a:schemeClr val="accent1"/>
                </a:solidFill>
              </a:rPr>
            </a:br>
            <a:endParaRPr>
              <a:solidFill>
                <a:schemeClr val="accent1"/>
              </a:solidFill>
            </a:endParaRPr>
          </a:p>
          <a:p>
            <a:pPr marL="285750" lvl="0" indent="-285750" algn="l" rtl="0">
              <a:lnSpc>
                <a:spcPct val="100000"/>
              </a:lnSpc>
              <a:spcBef>
                <a:spcPts val="700"/>
              </a:spcBef>
              <a:spcAft>
                <a:spcPts val="0"/>
              </a:spcAft>
              <a:buClr>
                <a:schemeClr val="dk1"/>
              </a:buClr>
              <a:buSzPts val="1800"/>
              <a:buFont typeface="Arial"/>
              <a:buChar char="•"/>
            </a:pPr>
            <a:r>
              <a:rPr lang="en-US" b="0"/>
              <a:t>Helps promote </a:t>
            </a:r>
            <a:br>
              <a:rPr lang="en-US" b="0"/>
            </a:br>
            <a:r>
              <a:rPr lang="en-US" b="0"/>
              <a:t>standardization of processes </a:t>
            </a:r>
            <a:br>
              <a:rPr lang="en-US" b="0"/>
            </a:br>
            <a:r>
              <a:rPr lang="en-US" b="0"/>
              <a:t>and protocol</a:t>
            </a:r>
            <a:br>
              <a:rPr lang="en-US" b="0"/>
            </a:br>
            <a:endParaRPr b="0"/>
          </a:p>
          <a:p>
            <a:pPr marL="285750" lvl="0" indent="-285750" algn="l" rtl="0">
              <a:lnSpc>
                <a:spcPct val="100000"/>
              </a:lnSpc>
              <a:spcBef>
                <a:spcPts val="700"/>
              </a:spcBef>
              <a:spcAft>
                <a:spcPts val="0"/>
              </a:spcAft>
              <a:buClr>
                <a:schemeClr val="dk1"/>
              </a:buClr>
              <a:buSzPts val="1800"/>
              <a:buFont typeface="Arial"/>
              <a:buChar char="•"/>
            </a:pPr>
            <a:r>
              <a:rPr lang="en-US" b="0"/>
              <a:t>Brings to light otherwise </a:t>
            </a:r>
            <a:br>
              <a:rPr lang="en-US" b="0"/>
            </a:br>
            <a:r>
              <a:rPr lang="en-US" b="0"/>
              <a:t>unidentified learning </a:t>
            </a:r>
            <a:br>
              <a:rPr lang="en-US" b="0"/>
            </a:br>
            <a:r>
              <a:rPr lang="en-US" b="0"/>
              <a:t>opportunities</a:t>
            </a:r>
            <a:endParaRPr/>
          </a:p>
          <a:p>
            <a:pPr marL="742950" lvl="1" indent="-285750" algn="l" rtl="0">
              <a:lnSpc>
                <a:spcPct val="100000"/>
              </a:lnSpc>
              <a:spcBef>
                <a:spcPts val="700"/>
              </a:spcBef>
              <a:spcAft>
                <a:spcPts val="0"/>
              </a:spcAft>
              <a:buClr>
                <a:schemeClr val="dk1"/>
              </a:buClr>
              <a:buSzPts val="1800"/>
              <a:buFont typeface="Arial"/>
              <a:buChar char="•"/>
            </a:pPr>
            <a:r>
              <a:rPr lang="en-US" sz="1600" b="1">
                <a:solidFill>
                  <a:schemeClr val="dk1"/>
                </a:solidFill>
              </a:rPr>
              <a:t>Example: </a:t>
            </a:r>
            <a:r>
              <a:rPr lang="en-US" sz="1600">
                <a:solidFill>
                  <a:schemeClr val="dk1"/>
                </a:solidFill>
              </a:rPr>
              <a:t>Legal guardian</a:t>
            </a:r>
            <a:r>
              <a:rPr lang="en-US" sz="1600"/>
              <a:t> </a:t>
            </a:r>
            <a:endParaRPr sz="1600"/>
          </a:p>
        </p:txBody>
      </p:sp>
      <p:sp>
        <p:nvSpPr>
          <p:cNvPr id="2" name="Footer Placeholder 1">
            <a:extLst>
              <a:ext uri="{FF2B5EF4-FFF2-40B4-BE49-F238E27FC236}">
                <a16:creationId xmlns:a16="http://schemas.microsoft.com/office/drawing/2014/main" id="{C0FC1D2C-469B-3925-F9C3-CB84E90639CF}"/>
              </a:ext>
            </a:extLst>
          </p:cNvPr>
          <p:cNvSpPr>
            <a:spLocks noGrp="1"/>
          </p:cNvSpPr>
          <p:nvPr>
            <p:ph type="ftr" idx="11"/>
          </p:nvPr>
        </p:nvSpPr>
        <p:spPr/>
        <p:txBody>
          <a:bodyPr/>
          <a:lstStyle/>
          <a:p>
            <a:endParaRPr lang="en-US"/>
          </a:p>
        </p:txBody>
      </p:sp>
      <p:sp>
        <p:nvSpPr>
          <p:cNvPr id="536" name="Google Shape;536;g1521762f79f_2_6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29</a:t>
            </a:fld>
            <a:endParaRPr/>
          </a:p>
        </p:txBody>
      </p:sp>
      <p:pic>
        <p:nvPicPr>
          <p:cNvPr id="537" name="Google Shape;537;g1521762f79f_2_659"/>
          <p:cNvPicPr preferRelativeResize="0"/>
          <p:nvPr/>
        </p:nvPicPr>
        <p:blipFill rotWithShape="1">
          <a:blip r:embed="rId3">
            <a:alphaModFix/>
          </a:blip>
          <a:srcRect/>
          <a:stretch/>
        </p:blipFill>
        <p:spPr>
          <a:xfrm>
            <a:off x="3843600" y="2167360"/>
            <a:ext cx="7772400" cy="4021204"/>
          </a:xfrm>
          <a:prstGeom prst="rect">
            <a:avLst/>
          </a:prstGeom>
          <a:noFill/>
          <a:ln w="22225" cap="flat" cmpd="sng">
            <a:solidFill>
              <a:schemeClr val="accent3"/>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1521762f79f_2_322"/>
          <p:cNvSpPr txBox="1">
            <a:spLocks noGrp="1"/>
          </p:cNvSpPr>
          <p:nvPr>
            <p:ph type="body" idx="1"/>
          </p:nvPr>
        </p:nvSpPr>
        <p:spPr>
          <a:prstGeom prst="rect">
            <a:avLst/>
          </a:prstGeom>
          <a:noFill/>
          <a:ln>
            <a:noFill/>
          </a:ln>
        </p:spPr>
        <p:txBody>
          <a:bodyPr spcFirstLastPara="1" wrap="square" lIns="0" tIns="36000" rIns="0" bIns="0" anchor="t" anchorCtr="0">
            <a:normAutofit/>
          </a:bodyPr>
          <a:lstStyle/>
          <a:p>
            <a:pPr marL="0" lvl="0" indent="0" algn="l" rtl="0">
              <a:lnSpc>
                <a:spcPct val="90000"/>
              </a:lnSpc>
              <a:spcBef>
                <a:spcPts val="0"/>
              </a:spcBef>
              <a:spcAft>
                <a:spcPts val="0"/>
              </a:spcAft>
              <a:buClr>
                <a:schemeClr val="dk1"/>
              </a:buClr>
              <a:buSzPts val="2000"/>
              <a:buNone/>
            </a:pPr>
            <a:r>
              <a:rPr lang="en-US"/>
              <a:t>Stacie Adcock</a:t>
            </a:r>
            <a:endParaRPr/>
          </a:p>
        </p:txBody>
      </p:sp>
      <p:sp>
        <p:nvSpPr>
          <p:cNvPr id="175" name="Google Shape;175;g1521762f79f_2_322"/>
          <p:cNvSpPr txBox="1">
            <a:spLocks noGrp="1"/>
          </p:cNvSpPr>
          <p:nvPr>
            <p:ph type="body" idx="3"/>
          </p:nvPr>
        </p:nvSpPr>
        <p:spPr>
          <a:xfrm>
            <a:off x="576000" y="1569423"/>
            <a:ext cx="5133424"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500"/>
              <a:buNone/>
            </a:pPr>
            <a:r>
              <a:rPr lang="en-US"/>
              <a:t>Manager of Revenue Cycle Administrative Services</a:t>
            </a:r>
            <a:endParaRPr/>
          </a:p>
        </p:txBody>
      </p:sp>
      <p:sp>
        <p:nvSpPr>
          <p:cNvPr id="170" name="Google Shape;170;g1521762f79f_2_322"/>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dk1"/>
              </a:buClr>
              <a:buSzPts val="3000"/>
              <a:buFont typeface="Calibri"/>
              <a:buNone/>
            </a:pPr>
            <a:r>
              <a:rPr lang="en-US"/>
              <a:t>About the speaker</a:t>
            </a:r>
            <a:endParaRPr/>
          </a:p>
        </p:txBody>
      </p:sp>
      <p:sp>
        <p:nvSpPr>
          <p:cNvPr id="176" name="Google Shape;176;g1521762f79f_2_322"/>
          <p:cNvSpPr txBox="1">
            <a:spLocks noGrp="1"/>
          </p:cNvSpPr>
          <p:nvPr>
            <p:ph type="body" idx="4"/>
          </p:nvPr>
        </p:nvSpPr>
        <p:spPr>
          <a:xfrm>
            <a:off x="576000" y="1926017"/>
            <a:ext cx="4511938"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b="0"/>
              <a:t>Nebraska Medicine</a:t>
            </a:r>
            <a:endParaRPr b="0"/>
          </a:p>
        </p:txBody>
      </p:sp>
      <p:sp>
        <p:nvSpPr>
          <p:cNvPr id="172" name="Google Shape;172;g1521762f79f_2_322"/>
          <p:cNvSpPr txBox="1">
            <a:spLocks noGrp="1"/>
          </p:cNvSpPr>
          <p:nvPr>
            <p:ph type="body" idx="5"/>
          </p:nvPr>
        </p:nvSpPr>
        <p:spPr>
          <a:xfrm>
            <a:off x="576000" y="2489898"/>
            <a:ext cx="4511938" cy="3575016"/>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400"/>
              <a:buChar char="•"/>
            </a:pPr>
            <a:r>
              <a:rPr lang="en-US"/>
              <a:t>Stacie has been with Nebraska Medicine since September 1989. </a:t>
            </a:r>
            <a:br>
              <a:rPr lang="en-US"/>
            </a:br>
            <a:endParaRPr/>
          </a:p>
          <a:p>
            <a:pPr marL="182880" lvl="0" indent="-182880" algn="l" rtl="0">
              <a:lnSpc>
                <a:spcPct val="100000"/>
              </a:lnSpc>
              <a:spcBef>
                <a:spcPts val="500"/>
              </a:spcBef>
              <a:spcAft>
                <a:spcPts val="0"/>
              </a:spcAft>
              <a:buClr>
                <a:schemeClr val="lt2"/>
              </a:buClr>
              <a:buSzPts val="1400"/>
              <a:buChar char="•"/>
            </a:pPr>
            <a:r>
              <a:rPr lang="en-US"/>
              <a:t>In her current role as revenue cycle administrative services manager, she is responsible for training, quality and revenue cycle-related systems. </a:t>
            </a:r>
            <a:br>
              <a:rPr lang="en-US"/>
            </a:br>
            <a:endParaRPr/>
          </a:p>
          <a:p>
            <a:pPr marL="182880" lvl="0" indent="-182880" algn="l" rtl="0">
              <a:lnSpc>
                <a:spcPct val="100000"/>
              </a:lnSpc>
              <a:spcBef>
                <a:spcPts val="500"/>
              </a:spcBef>
              <a:spcAft>
                <a:spcPts val="0"/>
              </a:spcAft>
              <a:buClr>
                <a:schemeClr val="lt2"/>
              </a:buClr>
              <a:buSzPts val="1400"/>
              <a:buChar char="•"/>
            </a:pPr>
            <a:r>
              <a:rPr lang="en-US"/>
              <a:t>She graduated from Clarkson College with a bachelor’s degree in healthcare business. </a:t>
            </a:r>
            <a:br>
              <a:rPr lang="en-US"/>
            </a:br>
            <a:endParaRPr/>
          </a:p>
          <a:p>
            <a:pPr marL="182880" lvl="0" indent="-182880" algn="l" rtl="0">
              <a:lnSpc>
                <a:spcPct val="100000"/>
              </a:lnSpc>
              <a:spcBef>
                <a:spcPts val="500"/>
              </a:spcBef>
              <a:spcAft>
                <a:spcPts val="0"/>
              </a:spcAft>
              <a:buClr>
                <a:schemeClr val="lt2"/>
              </a:buClr>
              <a:buSzPts val="1400"/>
              <a:buChar char="•"/>
            </a:pPr>
            <a:r>
              <a:rPr lang="en-US"/>
              <a:t>She is ARCR-certified through Epic.</a:t>
            </a:r>
            <a:endParaRPr/>
          </a:p>
          <a:p>
            <a:pPr marL="182880" lvl="0" indent="-93978" algn="l" rtl="0">
              <a:lnSpc>
                <a:spcPct val="100000"/>
              </a:lnSpc>
              <a:spcBef>
                <a:spcPts val="500"/>
              </a:spcBef>
              <a:spcAft>
                <a:spcPts val="0"/>
              </a:spcAft>
              <a:buClr>
                <a:schemeClr val="lt2"/>
              </a:buClr>
              <a:buSzPts val="1400"/>
              <a:buNone/>
            </a:pPr>
            <a:endParaRPr/>
          </a:p>
        </p:txBody>
      </p:sp>
      <p:sp>
        <p:nvSpPr>
          <p:cNvPr id="2" name="Footer Placeholder 1">
            <a:extLst>
              <a:ext uri="{FF2B5EF4-FFF2-40B4-BE49-F238E27FC236}">
                <a16:creationId xmlns:a16="http://schemas.microsoft.com/office/drawing/2014/main" id="{7922EDE8-F57A-E233-D80D-A6B9C1102A1D}"/>
              </a:ext>
            </a:extLst>
          </p:cNvPr>
          <p:cNvSpPr>
            <a:spLocks noGrp="1"/>
          </p:cNvSpPr>
          <p:nvPr>
            <p:ph type="ftr" idx="11"/>
          </p:nvPr>
        </p:nvSpPr>
        <p:spPr/>
        <p:txBody>
          <a:bodyPr/>
          <a:lstStyle/>
          <a:p>
            <a:endParaRPr lang="en-US"/>
          </a:p>
        </p:txBody>
      </p:sp>
      <p:sp>
        <p:nvSpPr>
          <p:cNvPr id="174" name="Google Shape;174;g1521762f79f_2_322"/>
          <p:cNvSpPr txBox="1">
            <a:spLocks noGrp="1"/>
          </p:cNvSpPr>
          <p:nvPr>
            <p:ph type="sldNum" idx="12"/>
          </p:nvPr>
        </p:nvSpPr>
        <p:spPr>
          <a:prstGeom prst="rect">
            <a:avLst/>
          </a:prstGeom>
          <a:noFill/>
          <a:ln>
            <a:noFill/>
          </a:ln>
        </p:spPr>
        <p:txBody>
          <a:bodyPr spcFirstLastPara="1" wrap="square" lIns="91425" tIns="45700" rIns="91425" bIns="45700" anchor="ctr" anchorCtr="0">
            <a:normAutofit fontScale="625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3</a:t>
            </a:fld>
            <a:endParaRPr/>
          </a:p>
        </p:txBody>
      </p:sp>
      <p:pic>
        <p:nvPicPr>
          <p:cNvPr id="177" name="Google Shape;177;g1521762f79f_2_322" descr="A close-up of a person smiling&#10;&#10;Description automatically generated"/>
          <p:cNvPicPr preferRelativeResize="0"/>
          <p:nvPr/>
        </p:nvPicPr>
        <p:blipFill rotWithShape="1">
          <a:blip r:embed="rId3">
            <a:alphaModFix/>
          </a:blip>
          <a:srcRect/>
          <a:stretch/>
        </p:blipFill>
        <p:spPr>
          <a:xfrm>
            <a:off x="8243536" y="1044087"/>
            <a:ext cx="1814864" cy="2494292"/>
          </a:xfrm>
          <a:prstGeom prst="rect">
            <a:avLst/>
          </a:prstGeom>
          <a:solidFill>
            <a:schemeClr val="dk1"/>
          </a:solidFill>
          <a:ln w="25400"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1521762f79f_2_668"/>
          <p:cNvSpPr/>
          <p:nvPr/>
        </p:nvSpPr>
        <p:spPr>
          <a:xfrm>
            <a:off x="891537" y="5204534"/>
            <a:ext cx="860611" cy="874227"/>
          </a:xfrm>
          <a:prstGeom prst="ellipse">
            <a:avLst/>
          </a:prstGeom>
          <a:solidFill>
            <a:srgbClr val="DDD4F3"/>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g1521762f79f_2_668"/>
          <p:cNvSpPr txBox="1">
            <a:spLocks noGrp="1"/>
          </p:cNvSpPr>
          <p:nvPr>
            <p:ph type="title"/>
          </p:nvPr>
        </p:nvSpPr>
        <p:spPr>
          <a:xfrm>
            <a:off x="576000" y="6174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How monthly quality audits trigger retraining</a:t>
            </a:r>
            <a:endParaRPr/>
          </a:p>
        </p:txBody>
      </p:sp>
      <p:sp>
        <p:nvSpPr>
          <p:cNvPr id="2" name="Footer Placeholder 1">
            <a:extLst>
              <a:ext uri="{FF2B5EF4-FFF2-40B4-BE49-F238E27FC236}">
                <a16:creationId xmlns:a16="http://schemas.microsoft.com/office/drawing/2014/main" id="{E2DD6DAD-A0B2-CA9C-5E70-5EA9951FC55C}"/>
              </a:ext>
            </a:extLst>
          </p:cNvPr>
          <p:cNvSpPr>
            <a:spLocks noGrp="1"/>
          </p:cNvSpPr>
          <p:nvPr>
            <p:ph type="ftr" idx="11"/>
          </p:nvPr>
        </p:nvSpPr>
        <p:spPr/>
        <p:txBody>
          <a:bodyPr/>
          <a:lstStyle/>
          <a:p>
            <a:endParaRPr lang="en-US"/>
          </a:p>
        </p:txBody>
      </p:sp>
      <p:sp>
        <p:nvSpPr>
          <p:cNvPr id="545" name="Google Shape;545;g1521762f79f_2_668"/>
          <p:cNvSpPr txBox="1">
            <a:spLocks noGrp="1"/>
          </p:cNvSpPr>
          <p:nvPr>
            <p:ph type="sldNum" idx="12"/>
          </p:nvPr>
        </p:nvSpPr>
        <p:spPr>
          <a:xfrm>
            <a:off x="11303206" y="6548790"/>
            <a:ext cx="366016" cy="162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30</a:t>
            </a:fld>
            <a:endParaRPr/>
          </a:p>
        </p:txBody>
      </p:sp>
      <p:sp>
        <p:nvSpPr>
          <p:cNvPr id="546" name="Google Shape;546;g1521762f79f_2_668"/>
          <p:cNvSpPr txBox="1"/>
          <p:nvPr/>
        </p:nvSpPr>
        <p:spPr>
          <a:xfrm>
            <a:off x="894724" y="5323965"/>
            <a:ext cx="1183341"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accent1"/>
                </a:solidFill>
                <a:latin typeface="Calibri"/>
                <a:ea typeface="Calibri"/>
                <a:cs typeface="Calibri"/>
                <a:sym typeface="Calibri"/>
              </a:rPr>
              <a:t>Pass</a:t>
            </a:r>
            <a:endParaRPr sz="1400" b="0" i="0" u="none" strike="noStrike" cap="none">
              <a:solidFill>
                <a:srgbClr val="000000"/>
              </a:solidFill>
              <a:latin typeface="Arial"/>
              <a:ea typeface="Arial"/>
              <a:cs typeface="Arial"/>
              <a:sym typeface="Arial"/>
            </a:endParaRPr>
          </a:p>
        </p:txBody>
      </p:sp>
      <p:sp>
        <p:nvSpPr>
          <p:cNvPr id="547" name="Google Shape;547;g1521762f79f_2_668"/>
          <p:cNvSpPr txBox="1"/>
          <p:nvPr/>
        </p:nvSpPr>
        <p:spPr>
          <a:xfrm>
            <a:off x="624149" y="1234452"/>
            <a:ext cx="9455104" cy="37792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400"/>
              <a:buFont typeface="Arial"/>
              <a:buNone/>
            </a:pPr>
            <a:r>
              <a:rPr lang="en-US" sz="1400" b="0" i="0" u="none" strike="noStrike" cap="none">
                <a:solidFill>
                  <a:schemeClr val="dk1"/>
                </a:solidFill>
                <a:latin typeface="Calibri"/>
                <a:ea typeface="Calibri"/>
                <a:cs typeface="Calibri"/>
                <a:sym typeface="Calibri"/>
              </a:rPr>
              <a:t>Only </a:t>
            </a:r>
            <a:r>
              <a:rPr lang="en-US" sz="2200" b="1" i="0" u="none" strike="noStrike" cap="none">
                <a:solidFill>
                  <a:schemeClr val="dk1"/>
                </a:solidFill>
                <a:latin typeface="Calibri"/>
                <a:ea typeface="Calibri"/>
                <a:cs typeface="Calibri"/>
                <a:sym typeface="Calibri"/>
              </a:rPr>
              <a:t>0.017% </a:t>
            </a:r>
            <a:r>
              <a:rPr lang="en-US" sz="1400" b="0" i="0" u="none" strike="noStrike" cap="none">
                <a:solidFill>
                  <a:schemeClr val="dk1"/>
                </a:solidFill>
                <a:latin typeface="Calibri"/>
                <a:ea typeface="Calibri"/>
                <a:cs typeface="Calibri"/>
                <a:sym typeface="Calibri"/>
              </a:rPr>
              <a:t>of team members have had to go through an action plan, signifying the impact of this process</a:t>
            </a:r>
            <a:endParaRPr sz="1400" b="0" i="0" u="none" strike="noStrike" cap="none">
              <a:solidFill>
                <a:srgbClr val="000000"/>
              </a:solidFill>
              <a:latin typeface="Arial"/>
              <a:ea typeface="Arial"/>
              <a:cs typeface="Arial"/>
              <a:sym typeface="Arial"/>
            </a:endParaRPr>
          </a:p>
          <a:p>
            <a:pPr marL="182880" marR="0" lvl="0" indent="-93978" algn="l" rtl="0">
              <a:lnSpc>
                <a:spcPct val="100000"/>
              </a:lnSpc>
              <a:spcBef>
                <a:spcPts val="500"/>
              </a:spcBef>
              <a:spcAft>
                <a:spcPts val="0"/>
              </a:spcAft>
              <a:buClr>
                <a:schemeClr val="lt2"/>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8" name="Google Shape;548;g1521762f79f_2_668"/>
          <p:cNvSpPr/>
          <p:nvPr/>
        </p:nvSpPr>
        <p:spPr>
          <a:xfrm>
            <a:off x="337941" y="1648768"/>
            <a:ext cx="2209826" cy="1597356"/>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Did they have a compliance-based error? </a:t>
            </a:r>
            <a:endParaRPr sz="1400" b="0" i="0" u="none" strike="noStrike" cap="none">
              <a:solidFill>
                <a:srgbClr val="000000"/>
              </a:solidFill>
              <a:latin typeface="Arial"/>
              <a:ea typeface="Arial"/>
              <a:cs typeface="Arial"/>
              <a:sym typeface="Arial"/>
            </a:endParaRPr>
          </a:p>
        </p:txBody>
      </p:sp>
      <p:sp>
        <p:nvSpPr>
          <p:cNvPr id="549" name="Google Shape;549;g1521762f79f_2_668"/>
          <p:cNvSpPr txBox="1"/>
          <p:nvPr/>
        </p:nvSpPr>
        <p:spPr>
          <a:xfrm>
            <a:off x="1497133" y="3178052"/>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cxnSp>
        <p:nvCxnSpPr>
          <p:cNvPr id="550" name="Google Shape;550;g1521762f79f_2_668"/>
          <p:cNvCxnSpPr/>
          <p:nvPr/>
        </p:nvCxnSpPr>
        <p:spPr>
          <a:xfrm rot="-5400000" flipH="1">
            <a:off x="1353605" y="3318750"/>
            <a:ext cx="179100" cy="600"/>
          </a:xfrm>
          <a:prstGeom prst="bentConnector3">
            <a:avLst>
              <a:gd name="adj1" fmla="val 50035"/>
            </a:avLst>
          </a:prstGeom>
          <a:noFill/>
          <a:ln w="9525" cap="flat" cmpd="sng">
            <a:solidFill>
              <a:schemeClr val="accent1"/>
            </a:solidFill>
            <a:prstDash val="solid"/>
            <a:miter lim="800000"/>
            <a:headEnd type="none" w="sm" len="sm"/>
            <a:tailEnd type="triangle" w="med" len="med"/>
          </a:ln>
        </p:spPr>
      </p:cxnSp>
      <p:sp>
        <p:nvSpPr>
          <p:cNvPr id="551" name="Google Shape;551;g1521762f79f_2_668"/>
          <p:cNvSpPr txBox="1"/>
          <p:nvPr/>
        </p:nvSpPr>
        <p:spPr>
          <a:xfrm>
            <a:off x="2422403" y="2118123"/>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cxnSp>
        <p:nvCxnSpPr>
          <p:cNvPr id="552" name="Google Shape;552;g1521762f79f_2_668"/>
          <p:cNvCxnSpPr/>
          <p:nvPr/>
        </p:nvCxnSpPr>
        <p:spPr>
          <a:xfrm rot="10800000" flipH="1">
            <a:off x="2563463" y="1883022"/>
            <a:ext cx="598500" cy="547800"/>
          </a:xfrm>
          <a:prstGeom prst="bentConnector3">
            <a:avLst>
              <a:gd name="adj1" fmla="val 49990"/>
            </a:avLst>
          </a:prstGeom>
          <a:noFill/>
          <a:ln w="9525" cap="flat" cmpd="sng">
            <a:solidFill>
              <a:schemeClr val="accent1"/>
            </a:solidFill>
            <a:prstDash val="solid"/>
            <a:miter lim="800000"/>
            <a:headEnd type="none" w="sm" len="sm"/>
            <a:tailEnd type="triangle" w="med" len="med"/>
          </a:ln>
        </p:spPr>
      </p:cxnSp>
      <p:sp>
        <p:nvSpPr>
          <p:cNvPr id="553" name="Google Shape;553;g1521762f79f_2_668"/>
          <p:cNvSpPr txBox="1"/>
          <p:nvPr/>
        </p:nvSpPr>
        <p:spPr>
          <a:xfrm>
            <a:off x="3217880" y="1665559"/>
            <a:ext cx="1405782" cy="935850"/>
          </a:xfrm>
          <a:prstGeom prst="rect">
            <a:avLst/>
          </a:prstGeom>
          <a:solidFill>
            <a:srgbClr val="FF4E3E"/>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lt1"/>
                </a:solidFill>
                <a:latin typeface="Calibri"/>
                <a:ea typeface="Calibri"/>
                <a:cs typeface="Calibri"/>
                <a:sym typeface="Calibri"/>
              </a:rPr>
              <a:t>Errors = </a:t>
            </a:r>
            <a:r>
              <a:rPr lang="en-US" sz="2200" b="1" i="0" u="none" strike="noStrike" cap="none">
                <a:solidFill>
                  <a:schemeClr val="lt1"/>
                </a:solidFill>
                <a:latin typeface="Calibri"/>
                <a:ea typeface="Calibri"/>
                <a:cs typeface="Calibri"/>
                <a:sym typeface="Calibri"/>
              </a:rPr>
              <a:t>-6 </a:t>
            </a:r>
            <a:r>
              <a:rPr lang="en-US" sz="1800" b="1" i="0" u="none" strike="noStrike" cap="none">
                <a:solidFill>
                  <a:schemeClr val="lt1"/>
                </a:solidFill>
                <a:latin typeface="Calibri"/>
                <a:ea typeface="Calibri"/>
                <a:cs typeface="Calibri"/>
                <a:sym typeface="Calibri"/>
              </a:rPr>
              <a:t>points or an automatic fail</a:t>
            </a:r>
            <a:endParaRPr sz="1400" b="0" i="0" u="none" strike="noStrike" cap="none">
              <a:solidFill>
                <a:srgbClr val="000000"/>
              </a:solidFill>
              <a:latin typeface="Arial"/>
              <a:ea typeface="Arial"/>
              <a:cs typeface="Arial"/>
              <a:sym typeface="Arial"/>
            </a:endParaRPr>
          </a:p>
        </p:txBody>
      </p:sp>
      <p:sp>
        <p:nvSpPr>
          <p:cNvPr id="554" name="Google Shape;554;g1521762f79f_2_668"/>
          <p:cNvSpPr/>
          <p:nvPr/>
        </p:nvSpPr>
        <p:spPr>
          <a:xfrm>
            <a:off x="337939" y="3425349"/>
            <a:ext cx="2209827" cy="1597356"/>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Did they score </a:t>
            </a:r>
            <a:r>
              <a:rPr lang="en-US" sz="2200" b="1" i="0" u="none" strike="noStrike" cap="none">
                <a:solidFill>
                  <a:schemeClr val="lt1"/>
                </a:solidFill>
                <a:latin typeface="Calibri"/>
                <a:ea typeface="Calibri"/>
                <a:cs typeface="Calibri"/>
                <a:sym typeface="Calibri"/>
              </a:rPr>
              <a:t>94% </a:t>
            </a:r>
            <a:r>
              <a:rPr lang="en-US" sz="1500" b="1" i="0" u="none" strike="noStrike" cap="none">
                <a:solidFill>
                  <a:schemeClr val="lt1"/>
                </a:solidFill>
                <a:latin typeface="Calibri"/>
                <a:ea typeface="Calibri"/>
                <a:cs typeface="Calibri"/>
                <a:sym typeface="Calibri"/>
              </a:rPr>
              <a:t>or higher?</a:t>
            </a:r>
            <a:endParaRPr sz="1400" b="0" i="0" u="none" strike="noStrike" cap="none">
              <a:solidFill>
                <a:srgbClr val="000000"/>
              </a:solidFill>
              <a:latin typeface="Arial"/>
              <a:ea typeface="Arial"/>
              <a:cs typeface="Arial"/>
              <a:sym typeface="Arial"/>
            </a:endParaRPr>
          </a:p>
        </p:txBody>
      </p:sp>
      <p:cxnSp>
        <p:nvCxnSpPr>
          <p:cNvPr id="555" name="Google Shape;555;g1521762f79f_2_668"/>
          <p:cNvCxnSpPr/>
          <p:nvPr/>
        </p:nvCxnSpPr>
        <p:spPr>
          <a:xfrm rot="5400000">
            <a:off x="1275218" y="5054133"/>
            <a:ext cx="159000" cy="153300"/>
          </a:xfrm>
          <a:prstGeom prst="bentConnector3">
            <a:avLst>
              <a:gd name="adj1" fmla="val 49981"/>
            </a:avLst>
          </a:prstGeom>
          <a:noFill/>
          <a:ln w="9525" cap="flat" cmpd="sng">
            <a:solidFill>
              <a:schemeClr val="accent1"/>
            </a:solidFill>
            <a:prstDash val="solid"/>
            <a:miter lim="800000"/>
            <a:headEnd type="none" w="sm" len="sm"/>
            <a:tailEnd type="triangle" w="med" len="med"/>
          </a:ln>
        </p:spPr>
      </p:cxnSp>
      <p:sp>
        <p:nvSpPr>
          <p:cNvPr id="556" name="Google Shape;556;g1521762f79f_2_668"/>
          <p:cNvSpPr txBox="1"/>
          <p:nvPr/>
        </p:nvSpPr>
        <p:spPr>
          <a:xfrm>
            <a:off x="1373863" y="4894455"/>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sp>
        <p:nvSpPr>
          <p:cNvPr id="557" name="Google Shape;557;g1521762f79f_2_668"/>
          <p:cNvSpPr/>
          <p:nvPr/>
        </p:nvSpPr>
        <p:spPr>
          <a:xfrm>
            <a:off x="2713057" y="2875290"/>
            <a:ext cx="2451848" cy="1597356"/>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Did they fail </a:t>
            </a:r>
            <a:r>
              <a:rPr lang="en-US" sz="2200" b="1" i="0" u="none" strike="noStrike" cap="none">
                <a:solidFill>
                  <a:schemeClr val="lt1"/>
                </a:solidFill>
                <a:latin typeface="Calibri"/>
                <a:ea typeface="Calibri"/>
                <a:cs typeface="Calibri"/>
                <a:sym typeface="Calibri"/>
              </a:rPr>
              <a:t>3 </a:t>
            </a:r>
            <a:r>
              <a:rPr lang="en-US" sz="1500" b="1" i="0" u="none" strike="noStrike" cap="none">
                <a:solidFill>
                  <a:schemeClr val="lt1"/>
                </a:solidFill>
                <a:latin typeface="Calibri"/>
                <a:ea typeface="Calibri"/>
                <a:cs typeface="Calibri"/>
                <a:sym typeface="Calibri"/>
              </a:rPr>
              <a:t>out of 12 rolling months?</a:t>
            </a:r>
            <a:endParaRPr sz="1400" b="0" i="0" u="none" strike="noStrike" cap="none">
              <a:solidFill>
                <a:srgbClr val="000000"/>
              </a:solidFill>
              <a:latin typeface="Arial"/>
              <a:ea typeface="Arial"/>
              <a:cs typeface="Arial"/>
              <a:sym typeface="Arial"/>
            </a:endParaRPr>
          </a:p>
        </p:txBody>
      </p:sp>
      <p:cxnSp>
        <p:nvCxnSpPr>
          <p:cNvPr id="558" name="Google Shape;558;g1521762f79f_2_668"/>
          <p:cNvCxnSpPr>
            <a:endCxn id="557" idx="0"/>
          </p:cNvCxnSpPr>
          <p:nvPr/>
        </p:nvCxnSpPr>
        <p:spPr>
          <a:xfrm rot="-5400000" flipH="1">
            <a:off x="3792881" y="2729190"/>
            <a:ext cx="273900" cy="18300"/>
          </a:xfrm>
          <a:prstGeom prst="bentConnector3">
            <a:avLst>
              <a:gd name="adj1" fmla="val 50003"/>
            </a:avLst>
          </a:prstGeom>
          <a:noFill/>
          <a:ln w="9525" cap="flat" cmpd="sng">
            <a:solidFill>
              <a:schemeClr val="accent1"/>
            </a:solidFill>
            <a:prstDash val="solid"/>
            <a:miter lim="800000"/>
            <a:headEnd type="none" w="sm" len="sm"/>
            <a:tailEnd type="triangle" w="med" len="med"/>
          </a:ln>
        </p:spPr>
      </p:cxnSp>
      <p:sp>
        <p:nvSpPr>
          <p:cNvPr id="559" name="Google Shape;559;g1521762f79f_2_668"/>
          <p:cNvSpPr txBox="1"/>
          <p:nvPr/>
        </p:nvSpPr>
        <p:spPr>
          <a:xfrm>
            <a:off x="5873724" y="4957720"/>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cxnSp>
        <p:nvCxnSpPr>
          <p:cNvPr id="560" name="Google Shape;560;g1521762f79f_2_668"/>
          <p:cNvCxnSpPr>
            <a:stCxn id="557" idx="2"/>
          </p:cNvCxnSpPr>
          <p:nvPr/>
        </p:nvCxnSpPr>
        <p:spPr>
          <a:xfrm rot="-5400000" flipH="1">
            <a:off x="3704681" y="4706946"/>
            <a:ext cx="477600" cy="9000"/>
          </a:xfrm>
          <a:prstGeom prst="bentConnector3">
            <a:avLst>
              <a:gd name="adj1" fmla="val 49986"/>
            </a:avLst>
          </a:prstGeom>
          <a:noFill/>
          <a:ln w="9525" cap="flat" cmpd="sng">
            <a:solidFill>
              <a:schemeClr val="accent1"/>
            </a:solidFill>
            <a:prstDash val="solid"/>
            <a:miter lim="800000"/>
            <a:headEnd type="none" w="sm" len="sm"/>
            <a:tailEnd type="triangle" w="med" len="med"/>
          </a:ln>
        </p:spPr>
      </p:cxnSp>
      <p:sp>
        <p:nvSpPr>
          <p:cNvPr id="561" name="Google Shape;561;g1521762f79f_2_668"/>
          <p:cNvSpPr txBox="1"/>
          <p:nvPr/>
        </p:nvSpPr>
        <p:spPr>
          <a:xfrm>
            <a:off x="4987297" y="3247646"/>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sp>
        <p:nvSpPr>
          <p:cNvPr id="562" name="Google Shape;562;g1521762f79f_2_668"/>
          <p:cNvSpPr/>
          <p:nvPr/>
        </p:nvSpPr>
        <p:spPr>
          <a:xfrm>
            <a:off x="3390622" y="4976691"/>
            <a:ext cx="1114987" cy="1082011"/>
          </a:xfrm>
          <a:prstGeom prst="ellipse">
            <a:avLst/>
          </a:prstGeom>
          <a:solidFill>
            <a:srgbClr val="DDD4F3"/>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g1521762f79f_2_668"/>
          <p:cNvSpPr txBox="1"/>
          <p:nvPr/>
        </p:nvSpPr>
        <p:spPr>
          <a:xfrm>
            <a:off x="3367233" y="5057505"/>
            <a:ext cx="118334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Calibri"/>
                <a:ea typeface="Calibri"/>
                <a:cs typeface="Calibri"/>
                <a:sym typeface="Calibri"/>
              </a:rPr>
              <a:t>Evaluate </a:t>
            </a:r>
            <a:br>
              <a:rPr lang="en-US" sz="1800" b="1" i="0" u="none" strike="noStrike" cap="none">
                <a:solidFill>
                  <a:schemeClr val="accent1"/>
                </a:solidFill>
                <a:latin typeface="Calibri"/>
                <a:ea typeface="Calibri"/>
                <a:cs typeface="Calibri"/>
                <a:sym typeface="Calibri"/>
              </a:rPr>
            </a:br>
            <a:r>
              <a:rPr lang="en-US" sz="1800" b="1" i="0" u="none" strike="noStrike" cap="none">
                <a:solidFill>
                  <a:schemeClr val="accent1"/>
                </a:solidFill>
                <a:latin typeface="Calibri"/>
                <a:ea typeface="Calibri"/>
                <a:cs typeface="Calibri"/>
                <a:sym typeface="Calibri"/>
              </a:rPr>
              <a:t>at next review</a:t>
            </a:r>
            <a:endParaRPr sz="1400" b="0" i="0" u="none" strike="noStrike" cap="none">
              <a:solidFill>
                <a:srgbClr val="000000"/>
              </a:solidFill>
              <a:latin typeface="Arial"/>
              <a:ea typeface="Arial"/>
              <a:cs typeface="Arial"/>
              <a:sym typeface="Arial"/>
            </a:endParaRPr>
          </a:p>
        </p:txBody>
      </p:sp>
      <p:cxnSp>
        <p:nvCxnSpPr>
          <p:cNvPr id="564" name="Google Shape;564;g1521762f79f_2_668"/>
          <p:cNvCxnSpPr>
            <a:endCxn id="565" idx="1"/>
          </p:cNvCxnSpPr>
          <p:nvPr/>
        </p:nvCxnSpPr>
        <p:spPr>
          <a:xfrm rot="10800000" flipH="1">
            <a:off x="5152736" y="3559439"/>
            <a:ext cx="290100" cy="111600"/>
          </a:xfrm>
          <a:prstGeom prst="bentConnector3">
            <a:avLst>
              <a:gd name="adj1" fmla="val 49974"/>
            </a:avLst>
          </a:prstGeom>
          <a:noFill/>
          <a:ln w="9525" cap="flat" cmpd="sng">
            <a:solidFill>
              <a:schemeClr val="accent1"/>
            </a:solidFill>
            <a:prstDash val="solid"/>
            <a:miter lim="800000"/>
            <a:headEnd type="none" w="sm" len="sm"/>
            <a:tailEnd type="triangle" w="med" len="med"/>
          </a:ln>
        </p:spPr>
      </p:cxnSp>
      <p:sp>
        <p:nvSpPr>
          <p:cNvPr id="565" name="Google Shape;565;g1521762f79f_2_668"/>
          <p:cNvSpPr txBox="1"/>
          <p:nvPr/>
        </p:nvSpPr>
        <p:spPr>
          <a:xfrm>
            <a:off x="5442836" y="3091514"/>
            <a:ext cx="1405782" cy="935850"/>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2"/>
              </a:buClr>
              <a:buSzPts val="1500"/>
              <a:buFont typeface="Arial"/>
              <a:buNone/>
            </a:pPr>
            <a:r>
              <a:rPr lang="en-US" sz="1500" b="1" i="0" u="none" strike="noStrike" cap="none">
                <a:solidFill>
                  <a:schemeClr val="dk1"/>
                </a:solidFill>
                <a:latin typeface="Calibri"/>
                <a:ea typeface="Calibri"/>
                <a:cs typeface="Calibri"/>
                <a:sym typeface="Calibri"/>
              </a:rPr>
              <a:t>Flagged for retraining; manager informed.</a:t>
            </a:r>
            <a:endParaRPr sz="1400" b="0" i="0" u="none" strike="noStrike" cap="none">
              <a:solidFill>
                <a:srgbClr val="000000"/>
              </a:solidFill>
              <a:latin typeface="Arial"/>
              <a:ea typeface="Arial"/>
              <a:cs typeface="Arial"/>
              <a:sym typeface="Arial"/>
            </a:endParaRPr>
          </a:p>
        </p:txBody>
      </p:sp>
      <p:sp>
        <p:nvSpPr>
          <p:cNvPr id="566" name="Google Shape;566;g1521762f79f_2_668"/>
          <p:cNvSpPr txBox="1"/>
          <p:nvPr/>
        </p:nvSpPr>
        <p:spPr>
          <a:xfrm>
            <a:off x="7075510" y="2444751"/>
            <a:ext cx="1968366" cy="1597356"/>
          </a:xfrm>
          <a:prstGeom prst="rect">
            <a:avLst/>
          </a:prstGeom>
          <a:solidFill>
            <a:srgbClr val="DDD4F3"/>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1"/>
              </a:buClr>
              <a:buSzPts val="1500"/>
              <a:buFont typeface="Arial"/>
              <a:buNone/>
            </a:pPr>
            <a:r>
              <a:rPr lang="en-US" sz="1500" b="1" i="0" u="none" strike="noStrike" cap="none">
                <a:solidFill>
                  <a:schemeClr val="accent1"/>
                </a:solidFill>
                <a:latin typeface="Calibri"/>
                <a:ea typeface="Calibri"/>
                <a:cs typeface="Calibri"/>
                <a:sym typeface="Calibri"/>
              </a:rPr>
              <a:t>Trainer will: </a:t>
            </a:r>
            <a:endParaRPr sz="1400" b="0" i="0" u="none" strike="noStrike" cap="none">
              <a:solidFill>
                <a:srgbClr val="000000"/>
              </a:solidFill>
              <a:latin typeface="Arial"/>
              <a:ea typeface="Arial"/>
              <a:cs typeface="Arial"/>
              <a:sym typeface="Arial"/>
            </a:endParaRPr>
          </a:p>
          <a:p>
            <a:pPr marL="182880" marR="0" lvl="0" indent="-182880" algn="l" rtl="0">
              <a:lnSpc>
                <a:spcPct val="100000"/>
              </a:lnSpc>
              <a:spcBef>
                <a:spcPts val="500"/>
              </a:spcBef>
              <a:spcAft>
                <a:spcPts val="0"/>
              </a:spcAft>
              <a:buClr>
                <a:schemeClr val="accent1"/>
              </a:buClr>
              <a:buSzPts val="1500"/>
              <a:buFont typeface="Arial"/>
              <a:buChar char="•"/>
            </a:pPr>
            <a:r>
              <a:rPr lang="en-US" sz="1500" b="1" i="0" u="none" strike="noStrike" cap="none">
                <a:solidFill>
                  <a:schemeClr val="accent1"/>
                </a:solidFill>
                <a:latin typeface="Calibri"/>
                <a:ea typeface="Calibri"/>
                <a:cs typeface="Calibri"/>
                <a:sym typeface="Calibri"/>
              </a:rPr>
              <a:t>Review audit with staff member</a:t>
            </a:r>
            <a:endParaRPr sz="1400" b="0" i="0" u="none" strike="noStrike" cap="none">
              <a:solidFill>
                <a:srgbClr val="000000"/>
              </a:solidFill>
              <a:latin typeface="Arial"/>
              <a:ea typeface="Arial"/>
              <a:cs typeface="Arial"/>
              <a:sym typeface="Arial"/>
            </a:endParaRPr>
          </a:p>
          <a:p>
            <a:pPr marL="182880" marR="0" lvl="0" indent="-182880" algn="l" rtl="0">
              <a:lnSpc>
                <a:spcPct val="100000"/>
              </a:lnSpc>
              <a:spcBef>
                <a:spcPts val="500"/>
              </a:spcBef>
              <a:spcAft>
                <a:spcPts val="0"/>
              </a:spcAft>
              <a:buClr>
                <a:schemeClr val="accent1"/>
              </a:buClr>
              <a:buSzPts val="1500"/>
              <a:buFont typeface="Arial"/>
              <a:buChar char="•"/>
            </a:pPr>
            <a:r>
              <a:rPr lang="en-US" sz="1500" b="1" i="0" u="none" strike="noStrike" cap="none">
                <a:solidFill>
                  <a:schemeClr val="accent1"/>
                </a:solidFill>
                <a:latin typeface="Calibri"/>
                <a:ea typeface="Calibri"/>
                <a:cs typeface="Calibri"/>
                <a:sym typeface="Calibri"/>
              </a:rPr>
              <a:t>Shadow as needed</a:t>
            </a:r>
            <a:endParaRPr sz="1400" b="0" i="0" u="none" strike="noStrike" cap="none">
              <a:solidFill>
                <a:srgbClr val="000000"/>
              </a:solidFill>
              <a:latin typeface="Arial"/>
              <a:ea typeface="Arial"/>
              <a:cs typeface="Arial"/>
              <a:sym typeface="Arial"/>
            </a:endParaRPr>
          </a:p>
          <a:p>
            <a:pPr marL="182880" marR="0" lvl="0" indent="-182880" algn="l" rtl="0">
              <a:lnSpc>
                <a:spcPct val="100000"/>
              </a:lnSpc>
              <a:spcBef>
                <a:spcPts val="500"/>
              </a:spcBef>
              <a:spcAft>
                <a:spcPts val="0"/>
              </a:spcAft>
              <a:buClr>
                <a:schemeClr val="accent1"/>
              </a:buClr>
              <a:buSzPts val="1500"/>
              <a:buFont typeface="Arial"/>
              <a:buChar char="•"/>
            </a:pPr>
            <a:r>
              <a:rPr lang="en-US" sz="1500" b="1" i="0" u="none" strike="noStrike" cap="none">
                <a:solidFill>
                  <a:schemeClr val="accent1"/>
                </a:solidFill>
                <a:latin typeface="Calibri"/>
                <a:ea typeface="Calibri"/>
                <a:cs typeface="Calibri"/>
                <a:sym typeface="Calibri"/>
              </a:rPr>
              <a:t>Provide summary to manager</a:t>
            </a:r>
            <a:endParaRPr sz="1400" b="0" i="0" u="none" strike="noStrike" cap="none">
              <a:solidFill>
                <a:srgbClr val="000000"/>
              </a:solidFill>
              <a:latin typeface="Arial"/>
              <a:ea typeface="Arial"/>
              <a:cs typeface="Arial"/>
              <a:sym typeface="Arial"/>
            </a:endParaRPr>
          </a:p>
        </p:txBody>
      </p:sp>
      <p:cxnSp>
        <p:nvCxnSpPr>
          <p:cNvPr id="567" name="Google Shape;567;g1521762f79f_2_668"/>
          <p:cNvCxnSpPr/>
          <p:nvPr/>
        </p:nvCxnSpPr>
        <p:spPr>
          <a:xfrm rot="10800000" flipH="1">
            <a:off x="6848618" y="3484846"/>
            <a:ext cx="200400" cy="18000"/>
          </a:xfrm>
          <a:prstGeom prst="bentConnector3">
            <a:avLst>
              <a:gd name="adj1" fmla="val 49994"/>
            </a:avLst>
          </a:prstGeom>
          <a:noFill/>
          <a:ln w="9525" cap="flat" cmpd="sng">
            <a:solidFill>
              <a:schemeClr val="accent1"/>
            </a:solidFill>
            <a:prstDash val="solid"/>
            <a:miter lim="800000"/>
            <a:headEnd type="none" w="sm" len="sm"/>
            <a:tailEnd type="triangle" w="med" len="med"/>
          </a:ln>
        </p:spPr>
      </p:cxnSp>
      <p:sp>
        <p:nvSpPr>
          <p:cNvPr id="568" name="Google Shape;568;g1521762f79f_2_668"/>
          <p:cNvSpPr/>
          <p:nvPr/>
        </p:nvSpPr>
        <p:spPr>
          <a:xfrm>
            <a:off x="6314097" y="4553625"/>
            <a:ext cx="2451848" cy="1597356"/>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Does performance dip another </a:t>
            </a:r>
            <a:r>
              <a:rPr lang="en-US" sz="2200" b="1" i="0" u="none" strike="noStrike" cap="none">
                <a:solidFill>
                  <a:schemeClr val="lt1"/>
                </a:solidFill>
                <a:latin typeface="Calibri"/>
                <a:ea typeface="Calibri"/>
                <a:cs typeface="Calibri"/>
                <a:sym typeface="Calibri"/>
              </a:rPr>
              <a:t>2</a:t>
            </a:r>
            <a:r>
              <a:rPr lang="en-US" sz="1500" b="1" i="0" u="none" strike="noStrike" cap="none">
                <a:solidFill>
                  <a:schemeClr val="lt1"/>
                </a:solidFill>
                <a:latin typeface="Calibri"/>
                <a:ea typeface="Calibri"/>
                <a:cs typeface="Calibri"/>
                <a:sym typeface="Calibri"/>
              </a:rPr>
              <a:t> out of 12 months? </a:t>
            </a:r>
            <a:endParaRPr sz="1400" b="0" i="0" u="none" strike="noStrike" cap="none">
              <a:solidFill>
                <a:srgbClr val="000000"/>
              </a:solidFill>
              <a:latin typeface="Arial"/>
              <a:ea typeface="Arial"/>
              <a:cs typeface="Arial"/>
              <a:sym typeface="Arial"/>
            </a:endParaRPr>
          </a:p>
        </p:txBody>
      </p:sp>
      <p:cxnSp>
        <p:nvCxnSpPr>
          <p:cNvPr id="569" name="Google Shape;569;g1521762f79f_2_668"/>
          <p:cNvCxnSpPr>
            <a:stCxn id="566" idx="2"/>
            <a:endCxn id="568" idx="0"/>
          </p:cNvCxnSpPr>
          <p:nvPr/>
        </p:nvCxnSpPr>
        <p:spPr>
          <a:xfrm rot="5400000">
            <a:off x="7544143" y="4038057"/>
            <a:ext cx="511500" cy="519600"/>
          </a:xfrm>
          <a:prstGeom prst="bentConnector3">
            <a:avLst>
              <a:gd name="adj1" fmla="val 50002"/>
            </a:avLst>
          </a:prstGeom>
          <a:noFill/>
          <a:ln w="9525" cap="flat" cmpd="sng">
            <a:solidFill>
              <a:schemeClr val="accent1"/>
            </a:solidFill>
            <a:prstDash val="solid"/>
            <a:miter lim="800000"/>
            <a:headEnd type="none" w="sm" len="sm"/>
            <a:tailEnd type="triangle" w="med" len="med"/>
          </a:ln>
        </p:spPr>
      </p:cxnSp>
      <p:cxnSp>
        <p:nvCxnSpPr>
          <p:cNvPr id="570" name="Google Shape;570;g1521762f79f_2_668"/>
          <p:cNvCxnSpPr>
            <a:stCxn id="568" idx="1"/>
            <a:endCxn id="563" idx="3"/>
          </p:cNvCxnSpPr>
          <p:nvPr/>
        </p:nvCxnSpPr>
        <p:spPr>
          <a:xfrm flipH="1">
            <a:off x="4550697" y="5352303"/>
            <a:ext cx="1763400" cy="166800"/>
          </a:xfrm>
          <a:prstGeom prst="bentConnector3">
            <a:avLst>
              <a:gd name="adj1" fmla="val 50003"/>
            </a:avLst>
          </a:prstGeom>
          <a:noFill/>
          <a:ln w="9525" cap="flat" cmpd="sng">
            <a:solidFill>
              <a:schemeClr val="accent1"/>
            </a:solidFill>
            <a:prstDash val="solid"/>
            <a:miter lim="800000"/>
            <a:headEnd type="none" w="sm" len="sm"/>
            <a:tailEnd type="triangle" w="med" len="med"/>
          </a:ln>
        </p:spPr>
      </p:cxnSp>
      <p:sp>
        <p:nvSpPr>
          <p:cNvPr id="571" name="Google Shape;571;g1521762f79f_2_668"/>
          <p:cNvSpPr txBox="1"/>
          <p:nvPr/>
        </p:nvSpPr>
        <p:spPr>
          <a:xfrm>
            <a:off x="10000902" y="4843202"/>
            <a:ext cx="1718492" cy="1142422"/>
          </a:xfrm>
          <a:prstGeom prst="rect">
            <a:avLst/>
          </a:prstGeom>
          <a:solidFill>
            <a:srgbClr val="FF4E3E"/>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lt1"/>
                </a:solidFill>
                <a:latin typeface="Calibri"/>
                <a:ea typeface="Calibri"/>
                <a:cs typeface="Calibri"/>
                <a:sym typeface="Calibri"/>
              </a:rPr>
              <a:t>Action plan; </a:t>
            </a:r>
            <a:br>
              <a:rPr lang="en-US" sz="1800" b="1" i="0" u="none" strike="noStrike" cap="none">
                <a:solidFill>
                  <a:schemeClr val="lt1"/>
                </a:solidFill>
                <a:latin typeface="Calibri"/>
                <a:ea typeface="Calibri"/>
                <a:cs typeface="Calibri"/>
                <a:sym typeface="Calibri"/>
              </a:rPr>
            </a:br>
            <a:r>
              <a:rPr lang="en-US" sz="1800" b="1" i="0" u="none" strike="noStrike" cap="none">
                <a:solidFill>
                  <a:schemeClr val="lt1"/>
                </a:solidFill>
                <a:latin typeface="Calibri"/>
                <a:ea typeface="Calibri"/>
                <a:cs typeface="Calibri"/>
                <a:sym typeface="Calibri"/>
              </a:rPr>
              <a:t>Audit </a:t>
            </a:r>
            <a:r>
              <a:rPr lang="en-US" sz="2200" b="1" i="0" u="none" strike="noStrike" cap="none">
                <a:solidFill>
                  <a:schemeClr val="lt1"/>
                </a:solidFill>
                <a:latin typeface="Calibri"/>
                <a:ea typeface="Calibri"/>
                <a:cs typeface="Calibri"/>
                <a:sym typeface="Calibri"/>
              </a:rPr>
              <a:t>3x</a:t>
            </a:r>
            <a:r>
              <a:rPr lang="en-US" sz="1800" b="1" i="0" u="none" strike="noStrike" cap="none">
                <a:solidFill>
                  <a:schemeClr val="lt1"/>
                </a:solidFill>
                <a:latin typeface="Calibri"/>
                <a:ea typeface="Calibri"/>
                <a:cs typeface="Calibri"/>
                <a:sym typeface="Calibri"/>
              </a:rPr>
              <a:t> per week</a:t>
            </a:r>
            <a:endParaRPr sz="1400" b="0" i="0" u="none" strike="noStrike" cap="none">
              <a:solidFill>
                <a:srgbClr val="000000"/>
              </a:solidFill>
              <a:latin typeface="Arial"/>
              <a:ea typeface="Arial"/>
              <a:cs typeface="Arial"/>
              <a:sym typeface="Arial"/>
            </a:endParaRPr>
          </a:p>
        </p:txBody>
      </p:sp>
      <p:cxnSp>
        <p:nvCxnSpPr>
          <p:cNvPr id="572" name="Google Shape;572;g1521762f79f_2_668"/>
          <p:cNvCxnSpPr>
            <a:stCxn id="568" idx="3"/>
            <a:endCxn id="571" idx="1"/>
          </p:cNvCxnSpPr>
          <p:nvPr/>
        </p:nvCxnSpPr>
        <p:spPr>
          <a:xfrm>
            <a:off x="8765945" y="5352303"/>
            <a:ext cx="1235100" cy="62100"/>
          </a:xfrm>
          <a:prstGeom prst="bentConnector3">
            <a:avLst>
              <a:gd name="adj1" fmla="val 49994"/>
            </a:avLst>
          </a:prstGeom>
          <a:noFill/>
          <a:ln w="9525" cap="flat" cmpd="sng">
            <a:solidFill>
              <a:schemeClr val="accent1"/>
            </a:solidFill>
            <a:prstDash val="solid"/>
            <a:miter lim="800000"/>
            <a:headEnd type="none" w="sm" len="sm"/>
            <a:tailEnd type="triangle" w="med" len="med"/>
          </a:ln>
        </p:spPr>
      </p:cxnSp>
      <p:sp>
        <p:nvSpPr>
          <p:cNvPr id="573" name="Google Shape;573;g1521762f79f_2_668"/>
          <p:cNvSpPr txBox="1"/>
          <p:nvPr/>
        </p:nvSpPr>
        <p:spPr>
          <a:xfrm>
            <a:off x="8932378" y="4967384"/>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sp>
        <p:nvSpPr>
          <p:cNvPr id="574" name="Google Shape;574;g1521762f79f_2_668"/>
          <p:cNvSpPr/>
          <p:nvPr/>
        </p:nvSpPr>
        <p:spPr>
          <a:xfrm>
            <a:off x="9787007" y="3263041"/>
            <a:ext cx="2250318" cy="1354137"/>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Passed </a:t>
            </a:r>
            <a:r>
              <a:rPr lang="en-US" sz="2200" b="1" i="0" u="none" strike="noStrike" cap="none">
                <a:solidFill>
                  <a:schemeClr val="lt1"/>
                </a:solidFill>
                <a:latin typeface="Calibri"/>
                <a:ea typeface="Calibri"/>
                <a:cs typeface="Calibri"/>
                <a:sym typeface="Calibri"/>
              </a:rPr>
              <a:t>2 </a:t>
            </a:r>
            <a:r>
              <a:rPr lang="en-US" sz="1500" b="1" i="0" u="none" strike="noStrike" cap="none">
                <a:solidFill>
                  <a:schemeClr val="lt1"/>
                </a:solidFill>
                <a:latin typeface="Calibri"/>
                <a:ea typeface="Calibri"/>
                <a:cs typeface="Calibri"/>
                <a:sym typeface="Calibri"/>
              </a:rPr>
              <a:t>consecutive </a:t>
            </a:r>
            <a:r>
              <a:rPr lang="en-US" sz="1500" b="1" i="0" u="sng" strike="noStrike" cap="none">
                <a:solidFill>
                  <a:schemeClr val="lt1"/>
                </a:solidFill>
                <a:latin typeface="Calibri"/>
                <a:ea typeface="Calibri"/>
                <a:cs typeface="Calibri"/>
                <a:sym typeface="Calibri"/>
              </a:rPr>
              <a:t>weeks</a:t>
            </a:r>
            <a:r>
              <a:rPr lang="en-US" sz="15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5" name="Google Shape;575;g1521762f79f_2_668"/>
          <p:cNvSpPr/>
          <p:nvPr/>
        </p:nvSpPr>
        <p:spPr>
          <a:xfrm>
            <a:off x="9787007" y="1718716"/>
            <a:ext cx="2250318" cy="1354137"/>
          </a:xfrm>
          <a:prstGeom prst="diamond">
            <a:avLst/>
          </a:prstGeom>
          <a:solidFill>
            <a:schemeClr val="accent1"/>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Calibri"/>
                <a:ea typeface="Calibri"/>
                <a:cs typeface="Calibri"/>
                <a:sym typeface="Calibri"/>
              </a:rPr>
              <a:t>Passed </a:t>
            </a:r>
            <a:r>
              <a:rPr lang="en-US" sz="2200" b="1" i="0" u="none" strike="noStrike" cap="none">
                <a:solidFill>
                  <a:schemeClr val="lt1"/>
                </a:solidFill>
                <a:latin typeface="Calibri"/>
                <a:ea typeface="Calibri"/>
                <a:cs typeface="Calibri"/>
                <a:sym typeface="Calibri"/>
              </a:rPr>
              <a:t>3 </a:t>
            </a:r>
            <a:r>
              <a:rPr lang="en-US" sz="1500" b="1" i="0" u="none" strike="noStrike" cap="none">
                <a:solidFill>
                  <a:schemeClr val="lt1"/>
                </a:solidFill>
                <a:latin typeface="Calibri"/>
                <a:ea typeface="Calibri"/>
                <a:cs typeface="Calibri"/>
                <a:sym typeface="Calibri"/>
              </a:rPr>
              <a:t>consecutive </a:t>
            </a:r>
            <a:r>
              <a:rPr lang="en-US" sz="1500" b="1" i="0" u="sng" strike="noStrike" cap="none">
                <a:solidFill>
                  <a:schemeClr val="lt1"/>
                </a:solidFill>
                <a:latin typeface="Calibri"/>
                <a:ea typeface="Calibri"/>
                <a:cs typeface="Calibri"/>
                <a:sym typeface="Calibri"/>
              </a:rPr>
              <a:t>months</a:t>
            </a:r>
            <a:r>
              <a:rPr lang="en-US" sz="15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cxnSp>
        <p:nvCxnSpPr>
          <p:cNvPr id="576" name="Google Shape;576;g1521762f79f_2_668"/>
          <p:cNvCxnSpPr>
            <a:stCxn id="571" idx="0"/>
          </p:cNvCxnSpPr>
          <p:nvPr/>
        </p:nvCxnSpPr>
        <p:spPr>
          <a:xfrm rot="-5400000">
            <a:off x="10790998" y="4722152"/>
            <a:ext cx="190200" cy="51900"/>
          </a:xfrm>
          <a:prstGeom prst="bentConnector3">
            <a:avLst>
              <a:gd name="adj1" fmla="val 21718"/>
            </a:avLst>
          </a:prstGeom>
          <a:noFill/>
          <a:ln w="9525" cap="flat" cmpd="sng">
            <a:solidFill>
              <a:schemeClr val="accent1"/>
            </a:solidFill>
            <a:prstDash val="solid"/>
            <a:miter lim="800000"/>
            <a:headEnd type="none" w="sm" len="sm"/>
            <a:tailEnd type="triangle" w="med" len="med"/>
          </a:ln>
        </p:spPr>
      </p:cxnSp>
      <p:sp>
        <p:nvSpPr>
          <p:cNvPr id="577" name="Google Shape;577;g1521762f79f_2_668"/>
          <p:cNvSpPr txBox="1"/>
          <p:nvPr/>
        </p:nvSpPr>
        <p:spPr>
          <a:xfrm>
            <a:off x="9384178" y="3754661"/>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cxnSp>
        <p:nvCxnSpPr>
          <p:cNvPr id="578" name="Google Shape;578;g1521762f79f_2_668"/>
          <p:cNvCxnSpPr/>
          <p:nvPr/>
        </p:nvCxnSpPr>
        <p:spPr>
          <a:xfrm rot="-5400000" flipH="1">
            <a:off x="9544290" y="4209063"/>
            <a:ext cx="858600" cy="366300"/>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sp>
        <p:nvSpPr>
          <p:cNvPr id="579" name="Google Shape;579;g1521762f79f_2_668"/>
          <p:cNvSpPr txBox="1"/>
          <p:nvPr/>
        </p:nvSpPr>
        <p:spPr>
          <a:xfrm>
            <a:off x="10404611" y="2983281"/>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cxnSp>
        <p:nvCxnSpPr>
          <p:cNvPr id="580" name="Google Shape;580;g1521762f79f_2_668"/>
          <p:cNvCxnSpPr>
            <a:endCxn id="575" idx="2"/>
          </p:cNvCxnSpPr>
          <p:nvPr/>
        </p:nvCxnSpPr>
        <p:spPr>
          <a:xfrm rot="-5400000">
            <a:off x="10751366" y="3166753"/>
            <a:ext cx="254700" cy="66900"/>
          </a:xfrm>
          <a:prstGeom prst="bentConnector3">
            <a:avLst>
              <a:gd name="adj1" fmla="val 49978"/>
            </a:avLst>
          </a:prstGeom>
          <a:noFill/>
          <a:ln w="9525" cap="flat" cmpd="sng">
            <a:solidFill>
              <a:schemeClr val="accent1"/>
            </a:solidFill>
            <a:prstDash val="solid"/>
            <a:miter lim="800000"/>
            <a:headEnd type="none" w="sm" len="sm"/>
            <a:tailEnd type="triangle" w="med" len="med"/>
          </a:ln>
        </p:spPr>
      </p:cxnSp>
      <p:sp>
        <p:nvSpPr>
          <p:cNvPr id="581" name="Google Shape;581;g1521762f79f_2_668"/>
          <p:cNvSpPr txBox="1"/>
          <p:nvPr/>
        </p:nvSpPr>
        <p:spPr>
          <a:xfrm>
            <a:off x="10430981" y="1454764"/>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a:t>
            </a:r>
            <a:endParaRPr sz="1400" b="0" i="0" u="none" strike="noStrike" cap="none">
              <a:solidFill>
                <a:srgbClr val="000000"/>
              </a:solidFill>
              <a:latin typeface="Arial"/>
              <a:ea typeface="Arial"/>
              <a:cs typeface="Arial"/>
              <a:sym typeface="Arial"/>
            </a:endParaRPr>
          </a:p>
        </p:txBody>
      </p:sp>
      <p:cxnSp>
        <p:nvCxnSpPr>
          <p:cNvPr id="582" name="Google Shape;582;g1521762f79f_2_668"/>
          <p:cNvCxnSpPr/>
          <p:nvPr/>
        </p:nvCxnSpPr>
        <p:spPr>
          <a:xfrm rot="-5400000">
            <a:off x="10811461" y="1562460"/>
            <a:ext cx="254700" cy="66900"/>
          </a:xfrm>
          <a:prstGeom prst="bentConnector3">
            <a:avLst>
              <a:gd name="adj1" fmla="val 50022"/>
            </a:avLst>
          </a:prstGeom>
          <a:noFill/>
          <a:ln w="9525" cap="flat" cmpd="sng">
            <a:solidFill>
              <a:schemeClr val="accent1"/>
            </a:solidFill>
            <a:prstDash val="solid"/>
            <a:miter lim="800000"/>
            <a:headEnd type="none" w="sm" len="sm"/>
            <a:tailEnd type="triangle" w="med" len="med"/>
          </a:ln>
        </p:spPr>
      </p:cxnSp>
      <p:sp>
        <p:nvSpPr>
          <p:cNvPr id="583" name="Google Shape;583;g1521762f79f_2_668"/>
          <p:cNvSpPr/>
          <p:nvPr/>
        </p:nvSpPr>
        <p:spPr>
          <a:xfrm>
            <a:off x="10405496" y="443432"/>
            <a:ext cx="1080718" cy="991541"/>
          </a:xfrm>
          <a:prstGeom prst="ellipse">
            <a:avLst/>
          </a:prstGeom>
          <a:solidFill>
            <a:srgbClr val="DDD4F3"/>
          </a:solidFill>
          <a:ln w="12700" cap="flat" cmpd="sng">
            <a:solidFill>
              <a:srgbClr val="44258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g1521762f79f_2_668"/>
          <p:cNvSpPr txBox="1"/>
          <p:nvPr/>
        </p:nvSpPr>
        <p:spPr>
          <a:xfrm>
            <a:off x="10337043" y="478687"/>
            <a:ext cx="121762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Calibri"/>
                <a:ea typeface="Calibri"/>
                <a:cs typeface="Calibri"/>
                <a:sym typeface="Calibri"/>
              </a:rPr>
              <a:t>Action plan </a:t>
            </a:r>
            <a:br>
              <a:rPr lang="en-US" sz="1800" b="1" i="0" u="none" strike="noStrike" cap="none">
                <a:solidFill>
                  <a:schemeClr val="accent1"/>
                </a:solidFill>
                <a:latin typeface="Calibri"/>
                <a:ea typeface="Calibri"/>
                <a:cs typeface="Calibri"/>
                <a:sym typeface="Calibri"/>
              </a:rPr>
            </a:br>
            <a:r>
              <a:rPr lang="en-US" sz="1800" b="1" i="0" u="none" strike="noStrike" cap="none">
                <a:solidFill>
                  <a:schemeClr val="accent1"/>
                </a:solidFill>
                <a:latin typeface="Calibri"/>
                <a:ea typeface="Calibri"/>
                <a:cs typeface="Calibri"/>
                <a:sym typeface="Calibri"/>
              </a:rPr>
              <a:t>ends</a:t>
            </a:r>
            <a:endParaRPr sz="1400" b="0" i="0" u="none" strike="noStrike" cap="none">
              <a:solidFill>
                <a:srgbClr val="000000"/>
              </a:solidFill>
              <a:latin typeface="Arial"/>
              <a:ea typeface="Arial"/>
              <a:cs typeface="Arial"/>
              <a:sym typeface="Arial"/>
            </a:endParaRPr>
          </a:p>
        </p:txBody>
      </p:sp>
      <p:sp>
        <p:nvSpPr>
          <p:cNvPr id="585" name="Google Shape;585;g1521762f79f_2_668"/>
          <p:cNvSpPr txBox="1"/>
          <p:nvPr/>
        </p:nvSpPr>
        <p:spPr>
          <a:xfrm>
            <a:off x="9383423" y="2194526"/>
            <a:ext cx="5412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a:t>
            </a:r>
            <a:endParaRPr sz="1400" b="0" i="0" u="none" strike="noStrike" cap="none">
              <a:solidFill>
                <a:srgbClr val="000000"/>
              </a:solidFill>
              <a:latin typeface="Arial"/>
              <a:ea typeface="Arial"/>
              <a:cs typeface="Arial"/>
              <a:sym typeface="Arial"/>
            </a:endParaRPr>
          </a:p>
        </p:txBody>
      </p:sp>
      <p:cxnSp>
        <p:nvCxnSpPr>
          <p:cNvPr id="586" name="Google Shape;586;g1521762f79f_2_668"/>
          <p:cNvCxnSpPr/>
          <p:nvPr/>
        </p:nvCxnSpPr>
        <p:spPr>
          <a:xfrm rot="-5400000" flipH="1">
            <a:off x="9328237" y="2903772"/>
            <a:ext cx="1301400" cy="355500"/>
          </a:xfrm>
          <a:prstGeom prst="bentConnector3">
            <a:avLst>
              <a:gd name="adj1" fmla="val 50002"/>
            </a:avLst>
          </a:prstGeom>
          <a:noFill/>
          <a:ln w="9525" cap="flat" cmpd="sng">
            <a:solidFill>
              <a:schemeClr val="accent1"/>
            </a:solidFill>
            <a:prstDash val="solid"/>
            <a:miter lim="800000"/>
            <a:headEnd type="none" w="sm" len="sm"/>
            <a:tailEnd type="triangle" w="med" len="med"/>
          </a:ln>
        </p:spPr>
      </p:cxnSp>
      <p:sp>
        <p:nvSpPr>
          <p:cNvPr id="587" name="Google Shape;587;g1521762f79f_2_668"/>
          <p:cNvSpPr txBox="1"/>
          <p:nvPr/>
        </p:nvSpPr>
        <p:spPr>
          <a:xfrm>
            <a:off x="2318284" y="6136288"/>
            <a:ext cx="96736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accent2"/>
                </a:solidFill>
                <a:latin typeface="Calibri"/>
                <a:ea typeface="Calibri"/>
                <a:cs typeface="Calibri"/>
                <a:sym typeface="Calibri"/>
              </a:rPr>
              <a:t>As a reward: those who pass 3 months in a row can skip their next audit. </a:t>
            </a:r>
            <a:endParaRPr sz="1800" b="1" i="0" u="none" strike="noStrike" cap="none">
              <a:solidFill>
                <a:schemeClr val="accent2"/>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1521762f79f_2_71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Employee Newsletter</a:t>
            </a:r>
            <a:endParaRPr/>
          </a:p>
        </p:txBody>
      </p:sp>
      <p:sp>
        <p:nvSpPr>
          <p:cNvPr id="593" name="Google Shape;593;g1521762f79f_2_717"/>
          <p:cNvSpPr txBox="1">
            <a:spLocks noGrp="1"/>
          </p:cNvSpPr>
          <p:nvPr>
            <p:ph type="body" idx="1"/>
          </p:nvPr>
        </p:nvSpPr>
        <p:spPr>
          <a:xfrm>
            <a:off x="575999" y="1768535"/>
            <a:ext cx="10907439" cy="364662"/>
          </a:xfrm>
          <a:prstGeom prst="rect">
            <a:avLst/>
          </a:prstGeom>
          <a:noFill/>
          <a:ln>
            <a:noFill/>
          </a:ln>
        </p:spPr>
        <p:txBody>
          <a:bodyPr spcFirstLastPara="1" wrap="square" lIns="0" tIns="36000" rIns="0" bIns="0" anchor="t" anchorCtr="0">
            <a:noAutofit/>
          </a:bodyPr>
          <a:lstStyle/>
          <a:p>
            <a:pPr marL="342900" lvl="0" indent="-342900" algn="l" rtl="0">
              <a:lnSpc>
                <a:spcPct val="90000"/>
              </a:lnSpc>
              <a:spcBef>
                <a:spcPts val="0"/>
              </a:spcBef>
              <a:spcAft>
                <a:spcPts val="0"/>
              </a:spcAft>
              <a:buSzPts val="1800"/>
              <a:buFont typeface="Arial"/>
              <a:buChar char="•"/>
            </a:pPr>
            <a:r>
              <a:rPr lang="en-US" sz="1800"/>
              <a:t>The training team also </a:t>
            </a:r>
            <a:br>
              <a:rPr lang="en-US" sz="1800"/>
            </a:br>
            <a:r>
              <a:rPr lang="en-US" sz="1800"/>
              <a:t>sends out a “Weekly Scoop” </a:t>
            </a:r>
            <a:br>
              <a:rPr lang="en-US" sz="1800"/>
            </a:br>
            <a:r>
              <a:rPr lang="en-US" sz="1800"/>
              <a:t>newsletter to all </a:t>
            </a:r>
            <a:br>
              <a:rPr lang="en-US" sz="1800"/>
            </a:br>
            <a:r>
              <a:rPr lang="en-US" sz="1800"/>
              <a:t>revenue cycle staff </a:t>
            </a:r>
            <a:br>
              <a:rPr lang="en-US" sz="1800"/>
            </a:br>
            <a:r>
              <a:rPr lang="en-US" sz="1800"/>
              <a:t>every Monday</a:t>
            </a:r>
            <a:br>
              <a:rPr lang="en-US" sz="1800"/>
            </a:br>
            <a:endParaRPr sz="1800"/>
          </a:p>
          <a:p>
            <a:pPr marL="342900" lvl="0" indent="-342900" algn="l" rtl="0">
              <a:lnSpc>
                <a:spcPct val="90000"/>
              </a:lnSpc>
              <a:spcBef>
                <a:spcPts val="200"/>
              </a:spcBef>
              <a:spcAft>
                <a:spcPts val="0"/>
              </a:spcAft>
              <a:buSzPts val="1800"/>
              <a:buFont typeface="Arial"/>
              <a:buChar char="•"/>
            </a:pPr>
            <a:r>
              <a:rPr lang="en-US" sz="1800"/>
              <a:t>Features new team members,</a:t>
            </a:r>
            <a:br>
              <a:rPr lang="en-US" sz="1800"/>
            </a:br>
            <a:r>
              <a:rPr lang="en-US" sz="1800"/>
              <a:t>overall performance and</a:t>
            </a:r>
            <a:br>
              <a:rPr lang="en-US" sz="1800"/>
            </a:br>
            <a:r>
              <a:rPr lang="en-US" sz="1800"/>
              <a:t>even a food column</a:t>
            </a:r>
            <a:br>
              <a:rPr lang="en-US" sz="1800"/>
            </a:br>
            <a:endParaRPr sz="1800"/>
          </a:p>
          <a:p>
            <a:pPr marL="285750" lvl="0" indent="-285750" algn="l" rtl="0">
              <a:lnSpc>
                <a:spcPct val="90000"/>
              </a:lnSpc>
              <a:spcBef>
                <a:spcPts val="200"/>
              </a:spcBef>
              <a:spcAft>
                <a:spcPts val="0"/>
              </a:spcAft>
              <a:buSzPts val="1800"/>
              <a:buFont typeface="Arial"/>
              <a:buChar char="•"/>
            </a:pPr>
            <a:r>
              <a:rPr lang="en-US" sz="1800"/>
              <a:t>Delivers brief education on </a:t>
            </a:r>
            <a:br>
              <a:rPr lang="en-US" sz="1800"/>
            </a:br>
            <a:r>
              <a:rPr lang="en-US" sz="1800"/>
              <a:t>updates, policy or process changes</a:t>
            </a:r>
            <a:endParaRPr/>
          </a:p>
          <a:p>
            <a:pPr marL="0" lvl="0" indent="0" algn="l" rtl="0">
              <a:lnSpc>
                <a:spcPct val="90000"/>
              </a:lnSpc>
              <a:spcBef>
                <a:spcPts val="200"/>
              </a:spcBef>
              <a:spcAft>
                <a:spcPts val="0"/>
              </a:spcAft>
              <a:buClr>
                <a:schemeClr val="dk1"/>
              </a:buClr>
              <a:buSzPts val="2000"/>
              <a:buNone/>
            </a:pPr>
            <a:endParaRPr/>
          </a:p>
          <a:p>
            <a:pPr marL="0" lvl="0" indent="0" algn="l" rtl="0">
              <a:lnSpc>
                <a:spcPct val="90000"/>
              </a:lnSpc>
              <a:spcBef>
                <a:spcPts val="200"/>
              </a:spcBef>
              <a:spcAft>
                <a:spcPts val="0"/>
              </a:spcAft>
              <a:buClr>
                <a:schemeClr val="dk1"/>
              </a:buClr>
              <a:buSzPts val="2000"/>
              <a:buNone/>
            </a:pPr>
            <a:endParaRPr/>
          </a:p>
        </p:txBody>
      </p:sp>
      <p:sp>
        <p:nvSpPr>
          <p:cNvPr id="594" name="Google Shape;594;g1521762f79f_2_7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31</a:t>
            </a:fld>
            <a:endParaRPr/>
          </a:p>
        </p:txBody>
      </p:sp>
      <p:sp>
        <p:nvSpPr>
          <p:cNvPr id="2" name="Footer Placeholder 1">
            <a:extLst>
              <a:ext uri="{FF2B5EF4-FFF2-40B4-BE49-F238E27FC236}">
                <a16:creationId xmlns:a16="http://schemas.microsoft.com/office/drawing/2014/main" id="{EC201476-9C10-61DA-25E2-A476B1551C48}"/>
              </a:ext>
            </a:extLst>
          </p:cNvPr>
          <p:cNvSpPr>
            <a:spLocks noGrp="1"/>
          </p:cNvSpPr>
          <p:nvPr>
            <p:ph type="ftr" idx="11"/>
          </p:nvPr>
        </p:nvSpPr>
        <p:spPr/>
        <p:txBody>
          <a:bodyPr/>
          <a:lstStyle/>
          <a:p>
            <a:endParaRPr lang="en-US"/>
          </a:p>
        </p:txBody>
      </p:sp>
      <p:pic>
        <p:nvPicPr>
          <p:cNvPr id="597" name="Google Shape;597;g1521762f79f_2_717" descr="Graphical user interface, application&#10;&#10;Description automatically generated"/>
          <p:cNvPicPr preferRelativeResize="0"/>
          <p:nvPr/>
        </p:nvPicPr>
        <p:blipFill rotWithShape="1">
          <a:blip r:embed="rId3">
            <a:alphaModFix/>
          </a:blip>
          <a:srcRect/>
          <a:stretch/>
        </p:blipFill>
        <p:spPr>
          <a:xfrm>
            <a:off x="4217856" y="7561263"/>
            <a:ext cx="8940800" cy="5080000"/>
          </a:xfrm>
          <a:prstGeom prst="rect">
            <a:avLst/>
          </a:prstGeom>
          <a:noFill/>
          <a:ln>
            <a:noFill/>
          </a:ln>
        </p:spPr>
      </p:pic>
      <p:pic>
        <p:nvPicPr>
          <p:cNvPr id="598" name="Google Shape;598;g1521762f79f_2_717" descr="Graphical user interface, text, application, email&#10;&#10;Description automatically generated"/>
          <p:cNvPicPr preferRelativeResize="0"/>
          <p:nvPr/>
        </p:nvPicPr>
        <p:blipFill rotWithShape="1">
          <a:blip r:embed="rId4">
            <a:alphaModFix/>
          </a:blip>
          <a:srcRect/>
          <a:stretch/>
        </p:blipFill>
        <p:spPr>
          <a:xfrm>
            <a:off x="4357284" y="1519934"/>
            <a:ext cx="3532945" cy="4622545"/>
          </a:xfrm>
          <a:prstGeom prst="rect">
            <a:avLst/>
          </a:prstGeom>
          <a:noFill/>
          <a:ln>
            <a:noFill/>
          </a:ln>
        </p:spPr>
      </p:pic>
      <p:pic>
        <p:nvPicPr>
          <p:cNvPr id="599" name="Google Shape;599;g1521762f79f_2_717" descr="Text&#10;&#10;Description automatically generated with medium confidence"/>
          <p:cNvPicPr preferRelativeResize="0"/>
          <p:nvPr/>
        </p:nvPicPr>
        <p:blipFill rotWithShape="1">
          <a:blip r:embed="rId5">
            <a:alphaModFix/>
          </a:blip>
          <a:srcRect/>
          <a:stretch/>
        </p:blipFill>
        <p:spPr>
          <a:xfrm>
            <a:off x="8074905" y="1511856"/>
            <a:ext cx="3541095" cy="4622545"/>
          </a:xfrm>
          <a:prstGeom prst="rect">
            <a:avLst/>
          </a:prstGeom>
          <a:noFill/>
          <a:ln>
            <a:noFill/>
          </a:ln>
        </p:spPr>
      </p:pic>
      <p:sp>
        <p:nvSpPr>
          <p:cNvPr id="600" name="Google Shape;600;g1521762f79f_2_717"/>
          <p:cNvSpPr txBox="1"/>
          <p:nvPr/>
        </p:nvSpPr>
        <p:spPr>
          <a:xfrm>
            <a:off x="4357284" y="6252612"/>
            <a:ext cx="7258716" cy="3231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1" u="none" strike="noStrike" cap="none">
                <a:solidFill>
                  <a:schemeClr val="accent1"/>
                </a:solidFill>
                <a:latin typeface="Calibri"/>
                <a:ea typeface="Calibri"/>
                <a:cs typeface="Calibri"/>
                <a:sym typeface="Calibri"/>
              </a:rPr>
              <a:t> (Pages 1 &amp; 2) </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11" name="Google Shape;611;g1521762f79f_2_729"/>
          <p:cNvSpPr txBox="1">
            <a:spLocks noGrp="1"/>
          </p:cNvSpPr>
          <p:nvPr>
            <p:ph type="body" idx="1"/>
          </p:nvPr>
        </p:nvSpPr>
        <p:spPr>
          <a:xfrm>
            <a:off x="588276" y="1450796"/>
            <a:ext cx="5421600" cy="313350"/>
          </a:xfrm>
          <a:prstGeom prst="rect">
            <a:avLst/>
          </a:prstGeom>
          <a:noFill/>
          <a:ln>
            <a:noFill/>
          </a:ln>
        </p:spPr>
        <p:txBody>
          <a:bodyPr spcFirstLastPara="1" wrap="square" lIns="0" tIns="0" rIns="182875" bIns="0" anchor="t" anchorCtr="0">
            <a:noAutofit/>
          </a:bodyPr>
          <a:lstStyle/>
          <a:p>
            <a:pPr marL="0" lvl="0" indent="0" algn="l" rtl="0">
              <a:lnSpc>
                <a:spcPct val="100000"/>
              </a:lnSpc>
              <a:spcBef>
                <a:spcPts val="0"/>
              </a:spcBef>
              <a:spcAft>
                <a:spcPts val="0"/>
              </a:spcAft>
              <a:buClr>
                <a:schemeClr val="lt1"/>
              </a:buClr>
              <a:buSzPts val="1800"/>
              <a:buNone/>
            </a:pPr>
            <a:r>
              <a:rPr lang="en-US">
                <a:solidFill>
                  <a:schemeClr val="accent1"/>
                </a:solidFill>
              </a:rPr>
              <a:t>8:30 AM daily leadership meeting: </a:t>
            </a:r>
            <a:endParaRPr/>
          </a:p>
          <a:p>
            <a:pPr marL="0" lvl="0" indent="0" algn="l" rtl="0">
              <a:lnSpc>
                <a:spcPct val="100000"/>
              </a:lnSpc>
              <a:spcBef>
                <a:spcPts val="700"/>
              </a:spcBef>
              <a:spcAft>
                <a:spcPts val="0"/>
              </a:spcAft>
              <a:buClr>
                <a:schemeClr val="lt1"/>
              </a:buClr>
              <a:buSzPts val="1800"/>
              <a:buNone/>
            </a:pPr>
            <a:endParaRPr/>
          </a:p>
        </p:txBody>
      </p:sp>
      <p:sp>
        <p:nvSpPr>
          <p:cNvPr id="605" name="Google Shape;605;g1521762f79f_2_729"/>
          <p:cNvSpPr txBox="1">
            <a:spLocks noGrp="1"/>
          </p:cNvSpPr>
          <p:nvPr>
            <p:ph type="body" idx="2"/>
          </p:nvPr>
        </p:nvSpPr>
        <p:spPr>
          <a:xfrm>
            <a:off x="6194402" y="1450796"/>
            <a:ext cx="5422900"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a:solidFill>
                  <a:schemeClr val="accent1"/>
                </a:solidFill>
              </a:rPr>
              <a:t>Friday M&amp;Ms: </a:t>
            </a:r>
            <a:endParaRPr/>
          </a:p>
        </p:txBody>
      </p:sp>
      <p:sp>
        <p:nvSpPr>
          <p:cNvPr id="606" name="Google Shape;606;g1521762f79f_2_729"/>
          <p:cNvSpPr txBox="1">
            <a:spLocks noGrp="1"/>
          </p:cNvSpPr>
          <p:nvPr>
            <p:ph type="body" idx="3"/>
          </p:nvPr>
        </p:nvSpPr>
        <p:spPr>
          <a:xfrm>
            <a:off x="588276" y="1984653"/>
            <a:ext cx="5421600" cy="1066800"/>
          </a:xfrm>
          <a:prstGeom prst="rect">
            <a:avLst/>
          </a:prstGeom>
          <a:noFill/>
          <a:ln>
            <a:noFill/>
          </a:ln>
        </p:spPr>
        <p:txBody>
          <a:bodyPr spcFirstLastPara="1" wrap="square" lIns="0" tIns="0" rIns="182875" bIns="0" anchor="t" anchorCtr="0">
            <a:noAutofit/>
          </a:bodyPr>
          <a:lstStyle/>
          <a:p>
            <a:pPr marL="182880" lvl="0" indent="-182880" algn="l" rtl="0">
              <a:lnSpc>
                <a:spcPct val="100000"/>
              </a:lnSpc>
              <a:spcBef>
                <a:spcPts val="0"/>
              </a:spcBef>
              <a:spcAft>
                <a:spcPts val="0"/>
              </a:spcAft>
              <a:buClr>
                <a:schemeClr val="lt2"/>
              </a:buClr>
              <a:buSzPts val="1400"/>
              <a:buChar char="•"/>
            </a:pPr>
            <a:r>
              <a:rPr lang="en-US"/>
              <a:t>Share performance at a higher level on key metrics</a:t>
            </a:r>
            <a:endParaRPr/>
          </a:p>
          <a:p>
            <a:pPr marL="182880" lvl="0" indent="-182880" algn="l" rtl="0">
              <a:lnSpc>
                <a:spcPct val="100000"/>
              </a:lnSpc>
              <a:spcBef>
                <a:spcPts val="500"/>
              </a:spcBef>
              <a:spcAft>
                <a:spcPts val="0"/>
              </a:spcAft>
              <a:buClr>
                <a:schemeClr val="lt2"/>
              </a:buClr>
              <a:buSzPts val="1400"/>
              <a:buChar char="•"/>
            </a:pPr>
            <a:r>
              <a:rPr lang="en-US"/>
              <a:t>Quickly identify any need for adjustment across teams</a:t>
            </a:r>
            <a:endParaRPr/>
          </a:p>
          <a:p>
            <a:pPr marL="182880" lvl="0" indent="-182880" algn="l" rtl="0">
              <a:lnSpc>
                <a:spcPct val="100000"/>
              </a:lnSpc>
              <a:spcBef>
                <a:spcPts val="500"/>
              </a:spcBef>
              <a:spcAft>
                <a:spcPts val="0"/>
              </a:spcAft>
              <a:buClr>
                <a:schemeClr val="lt2"/>
              </a:buClr>
              <a:buSzPts val="1400"/>
              <a:buChar char="•"/>
            </a:pPr>
            <a:r>
              <a:rPr lang="en-US"/>
              <a:t>Leaders then trickle this down to their respective teams</a:t>
            </a:r>
            <a:endParaRPr/>
          </a:p>
        </p:txBody>
      </p:sp>
      <p:sp>
        <p:nvSpPr>
          <p:cNvPr id="607" name="Google Shape;607;g1521762f79f_2_729"/>
          <p:cNvSpPr txBox="1">
            <a:spLocks noGrp="1"/>
          </p:cNvSpPr>
          <p:nvPr>
            <p:ph type="body" idx="4"/>
          </p:nvPr>
        </p:nvSpPr>
        <p:spPr>
          <a:xfrm>
            <a:off x="6194002" y="1984653"/>
            <a:ext cx="5421600" cy="647007"/>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dk1"/>
              </a:buClr>
              <a:buSzPts val="1400"/>
              <a:buChar char="•"/>
            </a:pPr>
            <a:r>
              <a:rPr lang="en-US"/>
              <a:t>A way for staff to recognize each other (give “Kudos”)</a:t>
            </a:r>
            <a:endParaRPr/>
          </a:p>
          <a:p>
            <a:pPr marL="182880" lvl="0" indent="-182880" algn="l" rtl="0">
              <a:lnSpc>
                <a:spcPct val="100000"/>
              </a:lnSpc>
              <a:spcBef>
                <a:spcPts val="500"/>
              </a:spcBef>
              <a:spcAft>
                <a:spcPts val="0"/>
              </a:spcAft>
              <a:buClr>
                <a:schemeClr val="dk1"/>
              </a:buClr>
              <a:buSzPts val="1400"/>
              <a:buChar char="•"/>
            </a:pPr>
            <a:r>
              <a:rPr lang="en-US"/>
              <a:t>Sent via email to departments every Friday </a:t>
            </a:r>
            <a:endParaRPr/>
          </a:p>
        </p:txBody>
      </p:sp>
      <p:sp>
        <p:nvSpPr>
          <p:cNvPr id="608" name="Google Shape;608;g1521762f79f_2_729"/>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Additional avenues to recognize performance</a:t>
            </a:r>
            <a:endParaRPr/>
          </a:p>
        </p:txBody>
      </p:sp>
      <p:sp>
        <p:nvSpPr>
          <p:cNvPr id="609" name="Google Shape;609;g1521762f79f_2_729"/>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610" name="Google Shape;610;g1521762f79f_2_72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32</a:t>
            </a:fld>
            <a:endParaRPr/>
          </a:p>
        </p:txBody>
      </p:sp>
      <p:pic>
        <p:nvPicPr>
          <p:cNvPr id="612" name="Google Shape;612;g1521762f79f_2_729"/>
          <p:cNvPicPr preferRelativeResize="0"/>
          <p:nvPr/>
        </p:nvPicPr>
        <p:blipFill rotWithShape="1">
          <a:blip r:embed="rId3">
            <a:alphaModFix/>
          </a:blip>
          <a:srcRect/>
          <a:stretch/>
        </p:blipFill>
        <p:spPr>
          <a:xfrm>
            <a:off x="7568589" y="2535970"/>
            <a:ext cx="2672426" cy="1638108"/>
          </a:xfrm>
          <a:prstGeom prst="rect">
            <a:avLst/>
          </a:prstGeom>
          <a:noFill/>
          <a:ln>
            <a:noFill/>
          </a:ln>
        </p:spPr>
      </p:pic>
      <p:pic>
        <p:nvPicPr>
          <p:cNvPr id="613" name="Google Shape;613;g1521762f79f_2_729" descr="Graphical user interface, text&#10;&#10;Description automatically generated"/>
          <p:cNvPicPr preferRelativeResize="0"/>
          <p:nvPr/>
        </p:nvPicPr>
        <p:blipFill rotWithShape="1">
          <a:blip r:embed="rId4">
            <a:alphaModFix/>
          </a:blip>
          <a:srcRect/>
          <a:stretch/>
        </p:blipFill>
        <p:spPr>
          <a:xfrm>
            <a:off x="6194002" y="4154246"/>
            <a:ext cx="5904326" cy="1033095"/>
          </a:xfrm>
          <a:prstGeom prst="rect">
            <a:avLst/>
          </a:prstGeom>
          <a:noFill/>
          <a:ln>
            <a:noFill/>
          </a:ln>
        </p:spPr>
      </p:pic>
      <p:sp>
        <p:nvSpPr>
          <p:cNvPr id="614" name="Google Shape;614;g1521762f79f_2_729"/>
          <p:cNvSpPr txBox="1"/>
          <p:nvPr/>
        </p:nvSpPr>
        <p:spPr>
          <a:xfrm>
            <a:off x="576001" y="3004071"/>
            <a:ext cx="5421600" cy="313350"/>
          </a:xfrm>
          <a:prstGeom prst="rect">
            <a:avLst/>
          </a:prstGeom>
          <a:noFill/>
          <a:ln>
            <a:noFill/>
          </a:ln>
        </p:spPr>
        <p:txBody>
          <a:bodyPr spcFirstLastPara="1" wrap="square" lIns="0" tIns="0" rIns="182875"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accent1"/>
                </a:solidFill>
                <a:latin typeface="Calibri"/>
                <a:ea typeface="Calibri"/>
                <a:cs typeface="Calibri"/>
                <a:sym typeface="Calibri"/>
              </a:rPr>
              <a:t>Show your appreciation: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chemeClr val="lt1"/>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615" name="Google Shape;615;g1521762f79f_2_729"/>
          <p:cNvPicPr preferRelativeResize="0"/>
          <p:nvPr/>
        </p:nvPicPr>
        <p:blipFill rotWithShape="1">
          <a:blip r:embed="rId5">
            <a:alphaModFix/>
          </a:blip>
          <a:srcRect/>
          <a:stretch/>
        </p:blipFill>
        <p:spPr>
          <a:xfrm>
            <a:off x="576001" y="3555388"/>
            <a:ext cx="4376234" cy="2614122"/>
          </a:xfrm>
          <a:prstGeom prst="rect">
            <a:avLst/>
          </a:prstGeom>
          <a:noFill/>
          <a:ln w="9525" cap="flat" cmpd="sng">
            <a:solidFill>
              <a:schemeClr val="accent3"/>
            </a:solidFill>
            <a:prstDash val="solid"/>
            <a:round/>
            <a:headEnd type="none" w="sm" len="sm"/>
            <a:tailEnd type="none" w="sm" len="sm"/>
          </a:ln>
        </p:spPr>
      </p:pic>
      <p:pic>
        <p:nvPicPr>
          <p:cNvPr id="616" name="Google Shape;616;g1521762f79f_2_729" descr="Qr code&#10;&#10;Description automatically generated"/>
          <p:cNvPicPr preferRelativeResize="0"/>
          <p:nvPr/>
        </p:nvPicPr>
        <p:blipFill rotWithShape="1">
          <a:blip r:embed="rId6">
            <a:alphaModFix/>
          </a:blip>
          <a:srcRect/>
          <a:stretch/>
        </p:blipFill>
        <p:spPr>
          <a:xfrm>
            <a:off x="4257092" y="4411192"/>
            <a:ext cx="1830547" cy="2221445"/>
          </a:xfrm>
          <a:prstGeom prst="rect">
            <a:avLst/>
          </a:prstGeom>
          <a:noFill/>
          <a:ln w="9525" cap="flat" cmpd="sng">
            <a:solidFill>
              <a:schemeClr val="accent3"/>
            </a:solidFill>
            <a:prstDash val="solid"/>
            <a:round/>
            <a:headEnd type="none" w="sm" len="sm"/>
            <a:tailEnd type="none" w="sm" len="sm"/>
          </a:ln>
        </p:spPr>
      </p:pic>
      <p:sp>
        <p:nvSpPr>
          <p:cNvPr id="617" name="Google Shape;617;g1521762f79f_2_729"/>
          <p:cNvSpPr txBox="1"/>
          <p:nvPr/>
        </p:nvSpPr>
        <p:spPr>
          <a:xfrm>
            <a:off x="6664584" y="5331490"/>
            <a:ext cx="5037891" cy="1384995"/>
          </a:xfrm>
          <a:prstGeom prst="rect">
            <a:avLst/>
          </a:prstGeom>
          <a:solidFill>
            <a:srgbClr val="DDD4F3"/>
          </a:solidFill>
          <a:ln>
            <a:noFill/>
          </a:ln>
        </p:spPr>
        <p:txBody>
          <a:bodyPr spcFirstLastPara="1" wrap="square" lIns="182875" tIns="182875" rIns="182875" bIns="1828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Audience Question:</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1" u="none" strike="noStrike" cap="none">
                <a:solidFill>
                  <a:srgbClr val="000000"/>
                </a:solidFill>
                <a:latin typeface="Calibri"/>
                <a:ea typeface="Calibri"/>
                <a:cs typeface="Calibri"/>
                <a:sym typeface="Calibri"/>
              </a:rPr>
              <a:t>What have others used at their facility(ies) to recognize fellow colleagues?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 calcmode="lin" valueType="num">
                                      <p:cBhvr additive="base">
                                        <p:cTn id="7" dur="500"/>
                                        <p:tgtEl>
                                          <p:spTgt spid="6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1"/>
        <p:cNvGrpSpPr/>
        <p:nvPr/>
      </p:nvGrpSpPr>
      <p:grpSpPr>
        <a:xfrm>
          <a:off x="0" y="0"/>
          <a:ext cx="0" cy="0"/>
          <a:chOff x="0" y="0"/>
          <a:chExt cx="0" cy="0"/>
        </a:xfrm>
      </p:grpSpPr>
      <p:sp>
        <p:nvSpPr>
          <p:cNvPr id="622" name="Google Shape;622;g1521762f79f_2_745"/>
          <p:cNvSpPr txBox="1">
            <a:spLocks noGrp="1"/>
          </p:cNvSpPr>
          <p:nvPr>
            <p:ph type="title"/>
          </p:nvPr>
        </p:nvSpPr>
        <p:spPr/>
        <p:txBody>
          <a:bodyPr spcFirstLastPara="1" wrap="square" lIns="0" tIns="0" rIns="0" bIns="0" anchor="ctr" anchorCtr="0">
            <a:normAutofit fontScale="90000"/>
          </a:bodyPr>
          <a:lstStyle/>
          <a:p>
            <a:pPr marL="0" marR="0" lvl="0" indent="0" rtl="0">
              <a:lnSpc>
                <a:spcPct val="90000"/>
              </a:lnSpc>
              <a:spcBef>
                <a:spcPts val="0"/>
              </a:spcBef>
              <a:spcAft>
                <a:spcPts val="0"/>
              </a:spcAft>
              <a:buClr>
                <a:schemeClr val="lt1"/>
              </a:buClr>
              <a:buSzPts val="4600"/>
              <a:buFont typeface="Arial"/>
              <a:buNone/>
            </a:pPr>
            <a:r>
              <a:rPr lang="en-US" sz="4100" dirty="0">
                <a:solidFill>
                  <a:schemeClr val="bg1"/>
                </a:solidFill>
              </a:rPr>
              <a:t>Reevaluating</a:t>
            </a:r>
            <a:r>
              <a:rPr lang="en-US" sz="4100" dirty="0"/>
              <a:t> </a:t>
            </a:r>
            <a:r>
              <a:rPr lang="en-US" sz="4100" dirty="0">
                <a:solidFill>
                  <a:schemeClr val="bg1"/>
                </a:solidFill>
              </a:rPr>
              <a:t>recruitment and hiring strategies</a:t>
            </a:r>
          </a:p>
        </p:txBody>
      </p:sp>
      <p:sp>
        <p:nvSpPr>
          <p:cNvPr id="627" name="Slide Number Placeholder 2">
            <a:extLst>
              <a:ext uri="{FF2B5EF4-FFF2-40B4-BE49-F238E27FC236}">
                <a16:creationId xmlns:a16="http://schemas.microsoft.com/office/drawing/2014/main" id="{2491F288-46D5-65D5-C562-E1BD04478440}"/>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1521762f79f_2_749"/>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Posted Job Descriptions needed a revamp</a:t>
            </a:r>
            <a:endParaRPr/>
          </a:p>
        </p:txBody>
      </p:sp>
      <p:sp>
        <p:nvSpPr>
          <p:cNvPr id="628" name="Google Shape;628;g1521762f79f_2_749"/>
          <p:cNvSpPr txBox="1">
            <a:spLocks noGrp="1"/>
          </p:cNvSpPr>
          <p:nvPr>
            <p:ph type="body" idx="1"/>
          </p:nvPr>
        </p:nvSpPr>
        <p:spPr>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From vague to informational</a:t>
            </a:r>
            <a:endParaRPr/>
          </a:p>
        </p:txBody>
      </p:sp>
      <p:sp>
        <p:nvSpPr>
          <p:cNvPr id="629" name="Google Shape;629;g1521762f79f_2_749"/>
          <p:cNvSpPr txBox="1">
            <a:spLocks noGrp="1"/>
          </p:cNvSpPr>
          <p:nvPr>
            <p:ph type="body" idx="2"/>
          </p:nvPr>
        </p:nvSpPr>
        <p:spPr>
          <a:xfrm>
            <a:off x="575998" y="1734403"/>
            <a:ext cx="6247883" cy="3733800"/>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800"/>
              <a:buChar char="•"/>
            </a:pPr>
            <a:r>
              <a:rPr lang="en-US" sz="1800"/>
              <a:t>The intention was to provide </a:t>
            </a:r>
            <a:br>
              <a:rPr lang="en-US" sz="1800"/>
            </a:br>
            <a:r>
              <a:rPr lang="en-US" sz="1800"/>
              <a:t>a cover sheet to share upfront: </a:t>
            </a:r>
            <a:endParaRPr/>
          </a:p>
          <a:p>
            <a:pPr marL="365760" lvl="1" indent="-182880" algn="l" rtl="0">
              <a:lnSpc>
                <a:spcPct val="100000"/>
              </a:lnSpc>
              <a:spcBef>
                <a:spcPts val="500"/>
              </a:spcBef>
              <a:spcAft>
                <a:spcPts val="0"/>
              </a:spcAft>
              <a:buSzPts val="1400"/>
              <a:buChar char="–"/>
            </a:pPr>
            <a:r>
              <a:rPr lang="en-US"/>
              <a:t>Whether the position is remote </a:t>
            </a:r>
            <a:br>
              <a:rPr lang="en-US"/>
            </a:br>
            <a:r>
              <a:rPr lang="en-US"/>
              <a:t>(or for a specific location)</a:t>
            </a:r>
            <a:endParaRPr/>
          </a:p>
          <a:p>
            <a:pPr marL="365760" lvl="1" indent="-182880" algn="l" rtl="0">
              <a:lnSpc>
                <a:spcPct val="100000"/>
              </a:lnSpc>
              <a:spcBef>
                <a:spcPts val="500"/>
              </a:spcBef>
              <a:spcAft>
                <a:spcPts val="0"/>
              </a:spcAft>
              <a:buSzPts val="1400"/>
              <a:buChar char="–"/>
            </a:pPr>
            <a:r>
              <a:rPr lang="en-US"/>
              <a:t>What to expect with training</a:t>
            </a:r>
            <a:endParaRPr/>
          </a:p>
          <a:p>
            <a:pPr marL="365760" lvl="1" indent="-182880" algn="l" rtl="0">
              <a:lnSpc>
                <a:spcPct val="100000"/>
              </a:lnSpc>
              <a:spcBef>
                <a:spcPts val="500"/>
              </a:spcBef>
              <a:spcAft>
                <a:spcPts val="0"/>
              </a:spcAft>
              <a:buSzPts val="1400"/>
              <a:buChar char="–"/>
            </a:pPr>
            <a:r>
              <a:rPr lang="en-US"/>
              <a:t>Shift details</a:t>
            </a:r>
            <a:endParaRPr/>
          </a:p>
          <a:p>
            <a:pPr marL="365760" lvl="1" indent="-182880" algn="l" rtl="0">
              <a:lnSpc>
                <a:spcPct val="100000"/>
              </a:lnSpc>
              <a:spcBef>
                <a:spcPts val="500"/>
              </a:spcBef>
              <a:spcAft>
                <a:spcPts val="0"/>
              </a:spcAft>
              <a:buSzPts val="1400"/>
              <a:buChar char="–"/>
            </a:pPr>
            <a:r>
              <a:rPr lang="en-US"/>
              <a:t>Level of workload</a:t>
            </a:r>
            <a:endParaRPr/>
          </a:p>
          <a:p>
            <a:pPr marL="365760" lvl="1" indent="-182880" algn="l" rtl="0">
              <a:lnSpc>
                <a:spcPct val="100000"/>
              </a:lnSpc>
              <a:spcBef>
                <a:spcPts val="500"/>
              </a:spcBef>
              <a:spcAft>
                <a:spcPts val="0"/>
              </a:spcAft>
              <a:buSzPts val="1400"/>
              <a:buChar char="–"/>
            </a:pPr>
            <a:r>
              <a:rPr lang="en-US"/>
              <a:t>Size of team </a:t>
            </a:r>
            <a:endParaRPr/>
          </a:p>
          <a:p>
            <a:pPr marL="365760" lvl="1" indent="-182880" algn="l" rtl="0">
              <a:lnSpc>
                <a:spcPct val="100000"/>
              </a:lnSpc>
              <a:spcBef>
                <a:spcPts val="500"/>
              </a:spcBef>
              <a:spcAft>
                <a:spcPts val="0"/>
              </a:spcAft>
              <a:buSzPts val="1400"/>
              <a:buChar char="–"/>
            </a:pPr>
            <a:r>
              <a:rPr lang="en-US"/>
              <a:t>Supervisor names</a:t>
            </a:r>
            <a:endParaRPr/>
          </a:p>
          <a:p>
            <a:pPr marL="365760" lvl="1" indent="-182880" algn="l" rtl="0">
              <a:lnSpc>
                <a:spcPct val="100000"/>
              </a:lnSpc>
              <a:spcBef>
                <a:spcPts val="500"/>
              </a:spcBef>
              <a:spcAft>
                <a:spcPts val="0"/>
              </a:spcAft>
              <a:buSzPts val="1400"/>
              <a:buChar char="–"/>
            </a:pPr>
            <a:r>
              <a:rPr lang="en-US"/>
              <a:t>And in some cases, indications of </a:t>
            </a:r>
            <a:br>
              <a:rPr lang="en-US"/>
            </a:br>
            <a:r>
              <a:rPr lang="en-US"/>
              <a:t>desired values or provided culture</a:t>
            </a:r>
            <a:endParaRPr/>
          </a:p>
        </p:txBody>
      </p:sp>
      <p:sp>
        <p:nvSpPr>
          <p:cNvPr id="2" name="Footer Placeholder 1">
            <a:extLst>
              <a:ext uri="{FF2B5EF4-FFF2-40B4-BE49-F238E27FC236}">
                <a16:creationId xmlns:a16="http://schemas.microsoft.com/office/drawing/2014/main" id="{5788004C-27B1-F00F-FDB0-73DB41401AFD}"/>
              </a:ext>
            </a:extLst>
          </p:cNvPr>
          <p:cNvSpPr>
            <a:spLocks noGrp="1"/>
          </p:cNvSpPr>
          <p:nvPr>
            <p:ph type="ftr" idx="11"/>
          </p:nvPr>
        </p:nvSpPr>
        <p:spPr/>
        <p:txBody>
          <a:bodyPr/>
          <a:lstStyle/>
          <a:p>
            <a:endParaRPr lang="en-US"/>
          </a:p>
        </p:txBody>
      </p:sp>
      <p:sp>
        <p:nvSpPr>
          <p:cNvPr id="631" name="Google Shape;631;g1521762f79f_2_74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34</a:t>
            </a:fld>
            <a:endParaRPr/>
          </a:p>
        </p:txBody>
      </p:sp>
      <p:pic>
        <p:nvPicPr>
          <p:cNvPr id="632" name="Google Shape;632;g1521762f79f_2_749" descr="Text&#10;&#10;Description automatically generated"/>
          <p:cNvPicPr preferRelativeResize="0"/>
          <p:nvPr/>
        </p:nvPicPr>
        <p:blipFill rotWithShape="1">
          <a:blip r:embed="rId3">
            <a:alphaModFix/>
          </a:blip>
          <a:srcRect/>
          <a:stretch/>
        </p:blipFill>
        <p:spPr>
          <a:xfrm>
            <a:off x="4161581" y="1590825"/>
            <a:ext cx="3563534" cy="4611632"/>
          </a:xfrm>
          <a:prstGeom prst="rect">
            <a:avLst/>
          </a:prstGeom>
          <a:noFill/>
          <a:ln w="9525" cap="flat" cmpd="sng">
            <a:solidFill>
              <a:srgbClr val="A5A5A5"/>
            </a:solidFill>
            <a:prstDash val="solid"/>
            <a:round/>
            <a:headEnd type="none" w="sm" len="sm"/>
            <a:tailEnd type="none" w="sm" len="sm"/>
          </a:ln>
        </p:spPr>
      </p:pic>
      <p:pic>
        <p:nvPicPr>
          <p:cNvPr id="633" name="Google Shape;633;g1521762f79f_2_749" descr="Text&#10;&#10;Description automatically generated"/>
          <p:cNvPicPr preferRelativeResize="0"/>
          <p:nvPr/>
        </p:nvPicPr>
        <p:blipFill rotWithShape="1">
          <a:blip r:embed="rId4">
            <a:alphaModFix/>
          </a:blip>
          <a:srcRect/>
          <a:stretch/>
        </p:blipFill>
        <p:spPr>
          <a:xfrm>
            <a:off x="7903187" y="1567733"/>
            <a:ext cx="3625613" cy="4657815"/>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44" name="Google Shape;644;g1521762f79f_2_759"/>
          <p:cNvSpPr txBox="1">
            <a:spLocks noGrp="1"/>
          </p:cNvSpPr>
          <p:nvPr>
            <p:ph type="body" idx="1"/>
          </p:nvPr>
        </p:nvSpPr>
        <p:spPr>
          <a:xfrm>
            <a:off x="576000" y="1597386"/>
            <a:ext cx="5421600" cy="313350"/>
          </a:xfrm>
          <a:prstGeom prst="rect">
            <a:avLst/>
          </a:prstGeom>
          <a:noFill/>
          <a:ln>
            <a:noFill/>
          </a:ln>
        </p:spPr>
        <p:txBody>
          <a:bodyPr spcFirstLastPara="1" wrap="square" lIns="0" tIns="0" rIns="182875" bIns="0" anchor="t" anchorCtr="0">
            <a:noAutofit/>
          </a:bodyPr>
          <a:lstStyle/>
          <a:p>
            <a:pPr marL="0" lvl="0" indent="0" algn="l" rtl="0">
              <a:lnSpc>
                <a:spcPct val="100000"/>
              </a:lnSpc>
              <a:spcBef>
                <a:spcPts val="0"/>
              </a:spcBef>
              <a:spcAft>
                <a:spcPts val="0"/>
              </a:spcAft>
              <a:buClr>
                <a:schemeClr val="lt1"/>
              </a:buClr>
              <a:buSzPts val="1800"/>
              <a:buNone/>
            </a:pPr>
            <a:r>
              <a:rPr lang="en-US">
                <a:solidFill>
                  <a:schemeClr val="accent1"/>
                </a:solidFill>
              </a:rPr>
              <a:t>Intern program:</a:t>
            </a:r>
            <a:endParaRPr/>
          </a:p>
          <a:p>
            <a:pPr marL="0" lvl="0" indent="0" algn="l" rtl="0">
              <a:lnSpc>
                <a:spcPct val="100000"/>
              </a:lnSpc>
              <a:spcBef>
                <a:spcPts val="700"/>
              </a:spcBef>
              <a:spcAft>
                <a:spcPts val="0"/>
              </a:spcAft>
              <a:buClr>
                <a:schemeClr val="lt1"/>
              </a:buClr>
              <a:buSzPts val="1800"/>
              <a:buNone/>
            </a:pPr>
            <a:endParaRPr/>
          </a:p>
        </p:txBody>
      </p:sp>
      <p:sp>
        <p:nvSpPr>
          <p:cNvPr id="638" name="Google Shape;638;g1521762f79f_2_759"/>
          <p:cNvSpPr txBox="1">
            <a:spLocks noGrp="1"/>
          </p:cNvSpPr>
          <p:nvPr>
            <p:ph type="body" idx="2"/>
          </p:nvPr>
        </p:nvSpPr>
        <p:spPr>
          <a:xfrm>
            <a:off x="6182126" y="1597386"/>
            <a:ext cx="5422900" cy="3133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US">
                <a:solidFill>
                  <a:schemeClr val="accent1"/>
                </a:solidFill>
              </a:rPr>
              <a:t>Employee spotlights: </a:t>
            </a:r>
            <a:endParaRPr/>
          </a:p>
        </p:txBody>
      </p:sp>
      <p:sp>
        <p:nvSpPr>
          <p:cNvPr id="639" name="Google Shape;639;g1521762f79f_2_759"/>
          <p:cNvSpPr txBox="1">
            <a:spLocks noGrp="1"/>
          </p:cNvSpPr>
          <p:nvPr>
            <p:ph type="body" idx="3"/>
          </p:nvPr>
        </p:nvSpPr>
        <p:spPr>
          <a:xfrm>
            <a:off x="576000" y="2131243"/>
            <a:ext cx="5421600" cy="1066800"/>
          </a:xfrm>
          <a:prstGeom prst="rect">
            <a:avLst/>
          </a:prstGeom>
          <a:noFill/>
          <a:ln>
            <a:noFill/>
          </a:ln>
        </p:spPr>
        <p:txBody>
          <a:bodyPr spcFirstLastPara="1" wrap="square" lIns="0" tIns="0" rIns="182875" bIns="0" anchor="t" anchorCtr="0">
            <a:noAutofit/>
          </a:bodyPr>
          <a:lstStyle/>
          <a:p>
            <a:pPr marL="182880" lvl="0" indent="-182880" algn="l" rtl="0">
              <a:lnSpc>
                <a:spcPct val="100000"/>
              </a:lnSpc>
              <a:spcBef>
                <a:spcPts val="0"/>
              </a:spcBef>
              <a:spcAft>
                <a:spcPts val="0"/>
              </a:spcAft>
              <a:buClr>
                <a:schemeClr val="lt2"/>
              </a:buClr>
              <a:buSzPts val="1400"/>
              <a:buChar char="•"/>
            </a:pPr>
            <a:r>
              <a:rPr lang="en-US"/>
              <a:t>We field interns from community and four-year colleges in the area and will put them through a modified onboarding training program (including access to Epic) </a:t>
            </a:r>
            <a:endParaRPr/>
          </a:p>
          <a:p>
            <a:pPr marL="182880" lvl="0" indent="-182880" algn="l" rtl="0">
              <a:lnSpc>
                <a:spcPct val="100000"/>
              </a:lnSpc>
              <a:spcBef>
                <a:spcPts val="500"/>
              </a:spcBef>
              <a:spcAft>
                <a:spcPts val="0"/>
              </a:spcAft>
              <a:buClr>
                <a:schemeClr val="lt2"/>
              </a:buClr>
              <a:buSzPts val="1400"/>
              <a:buChar char="•"/>
            </a:pPr>
            <a:r>
              <a:rPr lang="en-US"/>
              <a:t>Will spend some time shadowing our staff</a:t>
            </a:r>
            <a:endParaRPr/>
          </a:p>
          <a:p>
            <a:pPr marL="182880" lvl="0" indent="-182880" algn="l" rtl="0">
              <a:lnSpc>
                <a:spcPct val="100000"/>
              </a:lnSpc>
              <a:spcBef>
                <a:spcPts val="500"/>
              </a:spcBef>
              <a:spcAft>
                <a:spcPts val="0"/>
              </a:spcAft>
              <a:buClr>
                <a:schemeClr val="lt2"/>
              </a:buClr>
              <a:buSzPts val="1400"/>
              <a:buChar char="•"/>
            </a:pPr>
            <a:r>
              <a:rPr lang="en-US"/>
              <a:t>Then we can assign certain projects or work</a:t>
            </a:r>
            <a:endParaRPr/>
          </a:p>
        </p:txBody>
      </p:sp>
      <p:sp>
        <p:nvSpPr>
          <p:cNvPr id="640" name="Google Shape;640;g1521762f79f_2_759"/>
          <p:cNvSpPr txBox="1">
            <a:spLocks noGrp="1"/>
          </p:cNvSpPr>
          <p:nvPr>
            <p:ph type="body" idx="4"/>
          </p:nvPr>
        </p:nvSpPr>
        <p:spPr>
          <a:xfrm>
            <a:off x="6181726" y="2131243"/>
            <a:ext cx="5421600" cy="1297757"/>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dk1"/>
              </a:buClr>
              <a:buSzPts val="1400"/>
              <a:buChar char="•"/>
            </a:pPr>
            <a:r>
              <a:rPr lang="en-US"/>
              <a:t>Postings on Facebook or LinkedIn directly from a current employee</a:t>
            </a:r>
            <a:endParaRPr/>
          </a:p>
          <a:p>
            <a:pPr marL="182880" lvl="0" indent="-182880" algn="l" rtl="0">
              <a:lnSpc>
                <a:spcPct val="100000"/>
              </a:lnSpc>
              <a:spcBef>
                <a:spcPts val="500"/>
              </a:spcBef>
              <a:spcAft>
                <a:spcPts val="0"/>
              </a:spcAft>
              <a:buClr>
                <a:schemeClr val="dk1"/>
              </a:buClr>
              <a:buSzPts val="1400"/>
              <a:buChar char="•"/>
            </a:pPr>
            <a:r>
              <a:rPr lang="en-US"/>
              <a:t>Shares when the employee started at Nebraska Medicine, how long they’ve been employed, their career trajectory, and how they ended up in their current role</a:t>
            </a:r>
            <a:endParaRPr/>
          </a:p>
        </p:txBody>
      </p:sp>
      <p:sp>
        <p:nvSpPr>
          <p:cNvPr id="641" name="Google Shape;641;g1521762f79f_2_759"/>
          <p:cNvSpPr txBox="1">
            <a:spLocks noGrp="1"/>
          </p:cNvSpPr>
          <p:nvPr>
            <p:ph type="title"/>
          </p:nvPr>
        </p:nvSpPr>
        <p:spPr>
          <a:xfrm>
            <a:off x="576001" y="816951"/>
            <a:ext cx="9652738" cy="376236"/>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We’re also trying: </a:t>
            </a:r>
            <a:endParaRPr/>
          </a:p>
        </p:txBody>
      </p:sp>
      <p:sp>
        <p:nvSpPr>
          <p:cNvPr id="2" name="Footer Placeholder 1">
            <a:extLst>
              <a:ext uri="{FF2B5EF4-FFF2-40B4-BE49-F238E27FC236}">
                <a16:creationId xmlns:a16="http://schemas.microsoft.com/office/drawing/2014/main" id="{F4FDD26C-2363-DB6F-9462-846A70B9C951}"/>
              </a:ext>
            </a:extLst>
          </p:cNvPr>
          <p:cNvSpPr>
            <a:spLocks noGrp="1"/>
          </p:cNvSpPr>
          <p:nvPr>
            <p:ph type="ftr" idx="11"/>
          </p:nvPr>
        </p:nvSpPr>
        <p:spPr/>
        <p:txBody>
          <a:bodyPr/>
          <a:lstStyle/>
          <a:p>
            <a:endParaRPr lang="en-US"/>
          </a:p>
        </p:txBody>
      </p:sp>
      <p:sp>
        <p:nvSpPr>
          <p:cNvPr id="643" name="Google Shape;643;g1521762f79f_2_7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35</a:t>
            </a:fld>
            <a:endParaRPr/>
          </a:p>
        </p:txBody>
      </p:sp>
      <p:sp>
        <p:nvSpPr>
          <p:cNvPr id="645" name="Google Shape;645;g1521762f79f_2_759"/>
          <p:cNvSpPr txBox="1"/>
          <p:nvPr/>
        </p:nvSpPr>
        <p:spPr>
          <a:xfrm>
            <a:off x="576000" y="4162322"/>
            <a:ext cx="5421600" cy="1066800"/>
          </a:xfrm>
          <a:prstGeom prst="rect">
            <a:avLst/>
          </a:prstGeom>
          <a:noFill/>
          <a:ln>
            <a:noFill/>
          </a:ln>
        </p:spPr>
        <p:txBody>
          <a:bodyPr spcFirstLastPara="1" wrap="square" lIns="0" tIns="0" rIns="182875" bIns="0" anchor="t" anchorCtr="0">
            <a:noAutofit/>
          </a:bodyPr>
          <a:lstStyle/>
          <a:p>
            <a:pPr marL="182880" marR="0" lvl="0" indent="-182880" algn="l" rtl="0">
              <a:lnSpc>
                <a:spcPct val="100000"/>
              </a:lnSpc>
              <a:spcBef>
                <a:spcPts val="0"/>
              </a:spcBef>
              <a:spcAft>
                <a:spcPts val="0"/>
              </a:spcAft>
              <a:buClr>
                <a:schemeClr val="lt2"/>
              </a:buClr>
              <a:buSzPts val="1400"/>
              <a:buFont typeface="Arial"/>
              <a:buChar char="•"/>
            </a:pPr>
            <a:r>
              <a:rPr lang="en-US" sz="1400" b="0" i="0" u="none" strike="noStrike" cap="none">
                <a:solidFill>
                  <a:schemeClr val="dk1"/>
                </a:solidFill>
                <a:latin typeface="Calibri"/>
                <a:ea typeface="Calibri"/>
                <a:cs typeface="Calibri"/>
                <a:sym typeface="Calibri"/>
              </a:rPr>
              <a:t>Military communities</a:t>
            </a:r>
            <a:endParaRPr sz="1400" b="0" i="0" u="none" strike="noStrike" cap="none">
              <a:solidFill>
                <a:srgbClr val="000000"/>
              </a:solidFill>
              <a:latin typeface="Arial"/>
              <a:ea typeface="Arial"/>
              <a:cs typeface="Arial"/>
              <a:sym typeface="Arial"/>
            </a:endParaRPr>
          </a:p>
          <a:p>
            <a:pPr marL="182880" marR="0" lvl="0" indent="-182880" algn="l" rtl="0">
              <a:lnSpc>
                <a:spcPct val="100000"/>
              </a:lnSpc>
              <a:spcBef>
                <a:spcPts val="500"/>
              </a:spcBef>
              <a:spcAft>
                <a:spcPts val="0"/>
              </a:spcAft>
              <a:buClr>
                <a:schemeClr val="lt2"/>
              </a:buClr>
              <a:buSzPts val="1400"/>
              <a:buFont typeface="Arial"/>
              <a:buChar char="•"/>
            </a:pPr>
            <a:r>
              <a:rPr lang="en-US" sz="1400" b="0" i="0" u="none" strike="noStrike" cap="none">
                <a:solidFill>
                  <a:schemeClr val="dk1"/>
                </a:solidFill>
                <a:latin typeface="Calibri"/>
                <a:ea typeface="Calibri"/>
                <a:cs typeface="Calibri"/>
                <a:sym typeface="Calibri"/>
              </a:rPr>
              <a:t>College-affiliated programs</a:t>
            </a:r>
            <a:endParaRPr sz="1400" b="0" i="0" u="none" strike="noStrike" cap="none">
              <a:solidFill>
                <a:srgbClr val="000000"/>
              </a:solidFill>
              <a:latin typeface="Arial"/>
              <a:ea typeface="Arial"/>
              <a:cs typeface="Arial"/>
              <a:sym typeface="Arial"/>
            </a:endParaRPr>
          </a:p>
        </p:txBody>
      </p:sp>
      <p:sp>
        <p:nvSpPr>
          <p:cNvPr id="646" name="Google Shape;646;g1521762f79f_2_759"/>
          <p:cNvSpPr txBox="1"/>
          <p:nvPr/>
        </p:nvSpPr>
        <p:spPr>
          <a:xfrm>
            <a:off x="576000" y="3659958"/>
            <a:ext cx="5421600" cy="313350"/>
          </a:xfrm>
          <a:prstGeom prst="rect">
            <a:avLst/>
          </a:prstGeom>
          <a:noFill/>
          <a:ln>
            <a:noFill/>
          </a:ln>
        </p:spPr>
        <p:txBody>
          <a:bodyPr spcFirstLastPara="1" wrap="square" lIns="0" tIns="0" rIns="182875"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accent1"/>
                </a:solidFill>
                <a:latin typeface="Calibri"/>
                <a:ea typeface="Calibri"/>
                <a:cs typeface="Calibri"/>
                <a:sym typeface="Calibri"/>
              </a:rPr>
              <a:t>More avenues for posting: </a:t>
            </a:r>
            <a:endParaRPr sz="1400" b="0" i="0" u="none" strike="noStrike" cap="none">
              <a:solidFill>
                <a:srgbClr val="000000"/>
              </a:solidFill>
              <a:latin typeface="Arial"/>
              <a:ea typeface="Arial"/>
              <a:cs typeface="Arial"/>
              <a:sym typeface="Arial"/>
            </a:endParaRPr>
          </a:p>
        </p:txBody>
      </p:sp>
      <p:sp>
        <p:nvSpPr>
          <p:cNvPr id="647" name="Google Shape;647;g1521762f79f_2_759"/>
          <p:cNvSpPr txBox="1"/>
          <p:nvPr/>
        </p:nvSpPr>
        <p:spPr>
          <a:xfrm>
            <a:off x="6194802" y="3397508"/>
            <a:ext cx="5422900" cy="313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accent1"/>
                </a:solidFill>
                <a:latin typeface="Calibri"/>
                <a:ea typeface="Calibri"/>
                <a:cs typeface="Calibri"/>
                <a:sym typeface="Calibri"/>
              </a:rPr>
              <a:t>Strong HR partnerships: </a:t>
            </a:r>
            <a:endParaRPr sz="1400" b="0" i="0" u="none" strike="noStrike" cap="none">
              <a:solidFill>
                <a:srgbClr val="000000"/>
              </a:solidFill>
              <a:latin typeface="Arial"/>
              <a:ea typeface="Arial"/>
              <a:cs typeface="Arial"/>
              <a:sym typeface="Arial"/>
            </a:endParaRPr>
          </a:p>
        </p:txBody>
      </p:sp>
      <p:sp>
        <p:nvSpPr>
          <p:cNvPr id="648" name="Google Shape;648;g1521762f79f_2_759"/>
          <p:cNvSpPr txBox="1"/>
          <p:nvPr/>
        </p:nvSpPr>
        <p:spPr>
          <a:xfrm>
            <a:off x="6194402" y="3931365"/>
            <a:ext cx="5421600" cy="1297757"/>
          </a:xfrm>
          <a:prstGeom prst="rect">
            <a:avLst/>
          </a:prstGeom>
          <a:noFill/>
          <a:ln>
            <a:noFill/>
          </a:ln>
        </p:spPr>
        <p:txBody>
          <a:bodyPr spcFirstLastPara="1" wrap="square" lIns="0" tIns="0" rIns="0" bIns="0" anchor="t" anchorCtr="0">
            <a:noAutofit/>
          </a:bodyPr>
          <a:lstStyle/>
          <a:p>
            <a:pPr marL="182880" marR="0" lvl="0" indent="-18288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We have dedicated “sourcers” that go out and find candidates</a:t>
            </a:r>
            <a:endParaRPr sz="1400" b="0" i="0" u="none" strike="noStrike" cap="none">
              <a:solidFill>
                <a:srgbClr val="000000"/>
              </a:solidFill>
              <a:latin typeface="Arial"/>
              <a:ea typeface="Arial"/>
              <a:cs typeface="Arial"/>
              <a:sym typeface="Arial"/>
            </a:endParaRPr>
          </a:p>
        </p:txBody>
      </p:sp>
      <p:sp>
        <p:nvSpPr>
          <p:cNvPr id="649" name="Google Shape;649;g1521762f79f_2_759"/>
          <p:cNvSpPr txBox="1"/>
          <p:nvPr/>
        </p:nvSpPr>
        <p:spPr>
          <a:xfrm>
            <a:off x="6180426" y="4584403"/>
            <a:ext cx="5422900" cy="313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accent1"/>
                </a:solidFill>
                <a:latin typeface="Calibri"/>
                <a:ea typeface="Calibri"/>
                <a:cs typeface="Calibri"/>
                <a:sym typeface="Calibri"/>
              </a:rPr>
              <a:t>More flexibility in how we fill open roles: </a:t>
            </a:r>
            <a:endParaRPr sz="1400" b="0" i="0" u="none" strike="noStrike" cap="none">
              <a:solidFill>
                <a:srgbClr val="000000"/>
              </a:solidFill>
              <a:latin typeface="Arial"/>
              <a:ea typeface="Arial"/>
              <a:cs typeface="Arial"/>
              <a:sym typeface="Arial"/>
            </a:endParaRPr>
          </a:p>
        </p:txBody>
      </p:sp>
      <p:sp>
        <p:nvSpPr>
          <p:cNvPr id="650" name="Google Shape;650;g1521762f79f_2_759"/>
          <p:cNvSpPr txBox="1"/>
          <p:nvPr/>
        </p:nvSpPr>
        <p:spPr>
          <a:xfrm>
            <a:off x="6180026" y="5118260"/>
            <a:ext cx="5421600" cy="1297757"/>
          </a:xfrm>
          <a:prstGeom prst="rect">
            <a:avLst/>
          </a:prstGeom>
          <a:noFill/>
          <a:ln>
            <a:noFill/>
          </a:ln>
        </p:spPr>
        <p:txBody>
          <a:bodyPr spcFirstLastPara="1" wrap="square" lIns="0" tIns="0" rIns="0" bIns="0" anchor="t" anchorCtr="0">
            <a:noAutofit/>
          </a:bodyPr>
          <a:lstStyle/>
          <a:p>
            <a:pPr marL="182880" marR="0" lvl="0" indent="-18288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We focus less intently on skills assessments</a:t>
            </a:r>
            <a:endParaRPr sz="1400" b="0" i="0" u="none" strike="noStrike" cap="none">
              <a:solidFill>
                <a:srgbClr val="000000"/>
              </a:solidFill>
              <a:latin typeface="Arial"/>
              <a:ea typeface="Arial"/>
              <a:cs typeface="Arial"/>
              <a:sym typeface="Arial"/>
            </a:endParaRPr>
          </a:p>
          <a:p>
            <a:pPr marL="182880" marR="0" lvl="0" indent="-182880" algn="l" rtl="0">
              <a:lnSpc>
                <a:spcPct val="100000"/>
              </a:lnSpc>
              <a:spcBef>
                <a:spcPts val="50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We consider whether to backfill at a lower level, such as a medical biller vs. a specialty biller and grow them or other staff up</a:t>
            </a:r>
            <a:endParaRPr sz="1400" b="0" i="0" u="none" strike="noStrike" cap="none">
              <a:solidFill>
                <a:srgbClr val="000000"/>
              </a:solidFill>
              <a:latin typeface="Arial"/>
              <a:ea typeface="Arial"/>
              <a:cs typeface="Arial"/>
              <a:sym typeface="Arial"/>
            </a:endParaRPr>
          </a:p>
        </p:txBody>
      </p:sp>
      <p:pic>
        <p:nvPicPr>
          <p:cNvPr id="651" name="Google Shape;651;g1521762f79f_2_759"/>
          <p:cNvPicPr preferRelativeResize="0"/>
          <p:nvPr/>
        </p:nvPicPr>
        <p:blipFill rotWithShape="1">
          <a:blip r:embed="rId3">
            <a:alphaModFix/>
          </a:blip>
          <a:srcRect/>
          <a:stretch/>
        </p:blipFill>
        <p:spPr>
          <a:xfrm>
            <a:off x="2264659" y="1429940"/>
            <a:ext cx="558800" cy="457200"/>
          </a:xfrm>
          <a:prstGeom prst="rect">
            <a:avLst/>
          </a:prstGeom>
          <a:noFill/>
          <a:ln>
            <a:noFill/>
          </a:ln>
        </p:spPr>
      </p:pic>
      <p:pic>
        <p:nvPicPr>
          <p:cNvPr id="652" name="Google Shape;652;g1521762f79f_2_759"/>
          <p:cNvPicPr preferRelativeResize="0"/>
          <p:nvPr/>
        </p:nvPicPr>
        <p:blipFill rotWithShape="1">
          <a:blip r:embed="rId4">
            <a:alphaModFix/>
          </a:blip>
          <a:srcRect/>
          <a:stretch/>
        </p:blipFill>
        <p:spPr>
          <a:xfrm>
            <a:off x="3175532" y="4123043"/>
            <a:ext cx="685800" cy="457200"/>
          </a:xfrm>
          <a:prstGeom prst="rect">
            <a:avLst/>
          </a:prstGeom>
          <a:noFill/>
          <a:ln>
            <a:noFill/>
          </a:ln>
        </p:spPr>
      </p:pic>
      <p:pic>
        <p:nvPicPr>
          <p:cNvPr id="653" name="Google Shape;653;g1521762f79f_2_759"/>
          <p:cNvPicPr preferRelativeResize="0"/>
          <p:nvPr/>
        </p:nvPicPr>
        <p:blipFill rotWithShape="1">
          <a:blip r:embed="rId5">
            <a:alphaModFix/>
          </a:blip>
          <a:srcRect/>
          <a:stretch/>
        </p:blipFill>
        <p:spPr>
          <a:xfrm>
            <a:off x="8426231" y="1342674"/>
            <a:ext cx="478971" cy="457200"/>
          </a:xfrm>
          <a:prstGeom prst="rect">
            <a:avLst/>
          </a:prstGeom>
          <a:noFill/>
          <a:ln>
            <a:noFill/>
          </a:ln>
        </p:spPr>
      </p:pic>
      <p:pic>
        <p:nvPicPr>
          <p:cNvPr id="654" name="Google Shape;654;g1521762f79f_2_759"/>
          <p:cNvPicPr preferRelativeResize="0"/>
          <p:nvPr/>
        </p:nvPicPr>
        <p:blipFill rotWithShape="1">
          <a:blip r:embed="rId6">
            <a:alphaModFix/>
          </a:blip>
          <a:srcRect/>
          <a:stretch/>
        </p:blipFill>
        <p:spPr>
          <a:xfrm>
            <a:off x="8665716" y="3239221"/>
            <a:ext cx="488373" cy="457200"/>
          </a:xfrm>
          <a:prstGeom prst="rect">
            <a:avLst/>
          </a:prstGeom>
          <a:noFill/>
          <a:ln>
            <a:noFill/>
          </a:ln>
        </p:spPr>
      </p:pic>
      <p:pic>
        <p:nvPicPr>
          <p:cNvPr id="655" name="Google Shape;655;g1521762f79f_2_759"/>
          <p:cNvPicPr preferRelativeResize="0"/>
          <p:nvPr/>
        </p:nvPicPr>
        <p:blipFill rotWithShape="1">
          <a:blip r:embed="rId7">
            <a:alphaModFix/>
          </a:blip>
          <a:srcRect/>
          <a:stretch/>
        </p:blipFill>
        <p:spPr>
          <a:xfrm>
            <a:off x="10228739" y="4740430"/>
            <a:ext cx="422031" cy="457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g1521762f79f_2_780"/>
          <p:cNvSpPr txBox="1">
            <a:spLocks noGrp="1"/>
          </p:cNvSpPr>
          <p:nvPr>
            <p:ph type="body" idx="1"/>
          </p:nvPr>
        </p:nvSpPr>
        <p:spPr>
          <a:xfrm>
            <a:off x="576000" y="2042555"/>
            <a:ext cx="4511938" cy="4144489"/>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400"/>
              <a:buChar char="•"/>
            </a:pPr>
            <a:r>
              <a:rPr lang="en-US" sz="1800" dirty="0"/>
              <a:t>Facebook Live</a:t>
            </a:r>
            <a:br>
              <a:rPr lang="en-US" sz="1800" dirty="0"/>
            </a:br>
            <a:endParaRPr sz="1800" dirty="0"/>
          </a:p>
          <a:p>
            <a:pPr marL="182880" lvl="0" indent="-182880" algn="l" rtl="0">
              <a:lnSpc>
                <a:spcPct val="100000"/>
              </a:lnSpc>
              <a:spcBef>
                <a:spcPts val="0"/>
              </a:spcBef>
              <a:spcAft>
                <a:spcPts val="0"/>
              </a:spcAft>
              <a:buClr>
                <a:schemeClr val="lt2"/>
              </a:buClr>
              <a:buSzPts val="1400"/>
              <a:buChar char="•"/>
            </a:pPr>
            <a:r>
              <a:rPr lang="en-US" sz="1800" dirty="0"/>
              <a:t>Career fairs to include local colleges</a:t>
            </a:r>
            <a:br>
              <a:rPr lang="en-US" sz="1800" dirty="0"/>
            </a:br>
            <a:endParaRPr sz="1800" dirty="0"/>
          </a:p>
          <a:p>
            <a:pPr marL="182880" lvl="0" indent="-182880" algn="l" rtl="0">
              <a:lnSpc>
                <a:spcPct val="100000"/>
              </a:lnSpc>
              <a:spcBef>
                <a:spcPts val="0"/>
              </a:spcBef>
              <a:spcAft>
                <a:spcPts val="0"/>
              </a:spcAft>
              <a:buClr>
                <a:schemeClr val="lt2"/>
              </a:buClr>
              <a:buSzPts val="1400"/>
              <a:buChar char="•"/>
            </a:pPr>
            <a:r>
              <a:rPr lang="en-US" sz="1800" dirty="0"/>
              <a:t>Utilizing leader networking groups</a:t>
            </a:r>
            <a:endParaRPr dirty="0"/>
          </a:p>
          <a:p>
            <a:pPr marL="742950" lvl="1" indent="-285750" algn="l" rtl="0">
              <a:lnSpc>
                <a:spcPct val="100000"/>
              </a:lnSpc>
              <a:spcBef>
                <a:spcPts val="0"/>
              </a:spcBef>
              <a:spcAft>
                <a:spcPts val="0"/>
              </a:spcAft>
              <a:buSzPts val="1400"/>
              <a:buFont typeface="Merriweather Sans"/>
              <a:buChar char="‾"/>
            </a:pPr>
            <a:r>
              <a:rPr lang="en-US" sz="1600" b="1" dirty="0">
                <a:solidFill>
                  <a:srgbClr val="46268F"/>
                </a:solidFill>
              </a:rPr>
              <a:t>Example: </a:t>
            </a:r>
            <a:r>
              <a:rPr lang="en-US" sz="1600" dirty="0"/>
              <a:t>Military Wives group</a:t>
            </a:r>
            <a:br>
              <a:rPr lang="en-US" sz="1800" dirty="0"/>
            </a:br>
            <a:endParaRPr sz="1800" dirty="0"/>
          </a:p>
          <a:p>
            <a:pPr marL="182880" lvl="0" indent="-182880" algn="l" rtl="0">
              <a:lnSpc>
                <a:spcPct val="100000"/>
              </a:lnSpc>
              <a:spcBef>
                <a:spcPts val="0"/>
              </a:spcBef>
              <a:spcAft>
                <a:spcPts val="0"/>
              </a:spcAft>
              <a:buSzPts val="1400"/>
              <a:buChar char="•"/>
            </a:pPr>
            <a:r>
              <a:rPr lang="en-US" sz="1800" dirty="0"/>
              <a:t>Immediate interviews and hiring on-the-spot</a:t>
            </a:r>
            <a:endParaRPr dirty="0"/>
          </a:p>
        </p:txBody>
      </p:sp>
      <p:sp>
        <p:nvSpPr>
          <p:cNvPr id="660" name="Google Shape;660;g1521762f79f_2_78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Going live to share open positions</a:t>
            </a:r>
            <a:endParaRPr/>
          </a:p>
        </p:txBody>
      </p:sp>
      <p:sp>
        <p:nvSpPr>
          <p:cNvPr id="2" name="Footer Placeholder 1">
            <a:extLst>
              <a:ext uri="{FF2B5EF4-FFF2-40B4-BE49-F238E27FC236}">
                <a16:creationId xmlns:a16="http://schemas.microsoft.com/office/drawing/2014/main" id="{310DBC5D-6CBA-4650-BCF7-1D130E686E0E}"/>
              </a:ext>
            </a:extLst>
          </p:cNvPr>
          <p:cNvSpPr>
            <a:spLocks noGrp="1"/>
          </p:cNvSpPr>
          <p:nvPr>
            <p:ph type="ftr" idx="11"/>
          </p:nvPr>
        </p:nvSpPr>
        <p:spPr/>
        <p:txBody>
          <a:bodyPr/>
          <a:lstStyle/>
          <a:p>
            <a:endParaRPr lang="en-US"/>
          </a:p>
        </p:txBody>
      </p:sp>
      <p:sp>
        <p:nvSpPr>
          <p:cNvPr id="663" name="Google Shape;663;g1521762f79f_2_78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36</a:t>
            </a:fld>
            <a:endParaRPr/>
          </a:p>
        </p:txBody>
      </p:sp>
      <p:pic>
        <p:nvPicPr>
          <p:cNvPr id="664" name="Google Shape;664;g1521762f79f_2_780"/>
          <p:cNvPicPr preferRelativeResize="0"/>
          <p:nvPr/>
        </p:nvPicPr>
        <p:blipFill rotWithShape="1">
          <a:blip r:embed="rId3">
            <a:alphaModFix/>
          </a:blip>
          <a:srcRect/>
          <a:stretch/>
        </p:blipFill>
        <p:spPr>
          <a:xfrm>
            <a:off x="7359163" y="4219197"/>
            <a:ext cx="3590145" cy="1670715"/>
          </a:xfrm>
          <a:prstGeom prst="rect">
            <a:avLst/>
          </a:prstGeom>
          <a:noFill/>
          <a:ln>
            <a:noFill/>
          </a:ln>
          <a:effectLst>
            <a:outerShdw blurRad="63500" sx="102000" sy="102000" algn="ctr" rotWithShape="0">
              <a:srgbClr val="000000">
                <a:alpha val="40000"/>
              </a:srgbClr>
            </a:outerShdw>
          </a:effectLst>
        </p:spPr>
      </p:pic>
      <p:pic>
        <p:nvPicPr>
          <p:cNvPr id="665" name="Google Shape;665;g1521762f79f_2_780" descr="Patient Financial Services FBL (1)"/>
          <p:cNvPicPr preferRelativeResize="0"/>
          <p:nvPr/>
        </p:nvPicPr>
        <p:blipFill rotWithShape="1">
          <a:blip r:embed="rId4">
            <a:alphaModFix/>
          </a:blip>
          <a:srcRect/>
          <a:stretch/>
        </p:blipFill>
        <p:spPr>
          <a:xfrm>
            <a:off x="7104064" y="1062318"/>
            <a:ext cx="4123219" cy="25055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animEffect transition="in" filter="fade">
                                      <p:cBhvr>
                                        <p:cTn id="7" dur="5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9"/>
        <p:cNvGrpSpPr/>
        <p:nvPr/>
      </p:nvGrpSpPr>
      <p:grpSpPr>
        <a:xfrm>
          <a:off x="0" y="0"/>
          <a:ext cx="0" cy="0"/>
          <a:chOff x="0" y="0"/>
          <a:chExt cx="0" cy="0"/>
        </a:xfrm>
      </p:grpSpPr>
      <p:sp>
        <p:nvSpPr>
          <p:cNvPr id="670" name="Google Shape;670;g1521762f79f_2_789"/>
          <p:cNvSpPr txBox="1">
            <a:spLocks noGrp="1"/>
          </p:cNvSpPr>
          <p:nvPr>
            <p:ph type="title"/>
          </p:nvPr>
        </p:nvSpPr>
        <p:spPr/>
        <p:txBody>
          <a:bodyPr spcFirstLastPara="1" wrap="square" lIns="0" tIns="0" rIns="0" bIns="0" anchor="ctr" anchorCtr="0">
            <a:normAutofit/>
          </a:bodyPr>
          <a:lstStyle/>
          <a:p>
            <a:pPr marL="0" marR="0" lvl="0" indent="0" rtl="0">
              <a:spcBef>
                <a:spcPts val="0"/>
              </a:spcBef>
              <a:spcAft>
                <a:spcPts val="0"/>
              </a:spcAft>
              <a:buClr>
                <a:schemeClr val="lt1"/>
              </a:buClr>
              <a:buSzPts val="4600"/>
              <a:buFont typeface="Arial"/>
              <a:buNone/>
            </a:pPr>
            <a:r>
              <a:rPr lang="en-US" dirty="0">
                <a:solidFill>
                  <a:schemeClr val="bg1"/>
                </a:solidFill>
              </a:rPr>
              <a:t>Forging and maintaining Culture</a:t>
            </a:r>
          </a:p>
        </p:txBody>
      </p:sp>
      <p:sp>
        <p:nvSpPr>
          <p:cNvPr id="675" name="Slide Number Placeholder 2">
            <a:extLst>
              <a:ext uri="{FF2B5EF4-FFF2-40B4-BE49-F238E27FC236}">
                <a16:creationId xmlns:a16="http://schemas.microsoft.com/office/drawing/2014/main" id="{184356C7-F943-8C17-271C-CBEF54E8245A}"/>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521762f79f_2_793"/>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How we achieve extraordinary together</a:t>
            </a:r>
            <a:endParaRPr/>
          </a:p>
        </p:txBody>
      </p:sp>
      <p:sp>
        <p:nvSpPr>
          <p:cNvPr id="676" name="Google Shape;676;g1521762f79f_2_793"/>
          <p:cNvSpPr txBox="1">
            <a:spLocks noGrp="1"/>
          </p:cNvSpPr>
          <p:nvPr>
            <p:ph type="body" idx="1"/>
          </p:nvPr>
        </p:nvSpPr>
        <p:spPr>
          <a:xfrm>
            <a:off x="575999" y="1221625"/>
            <a:ext cx="10375150" cy="655808"/>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dirty="0"/>
              <a:t>As a result of the efforts outlined, and actively mapping out our cultural values, Nebraska Medicine has been able to foster a systemwide culture of not only quality but accountability. </a:t>
            </a:r>
            <a:br>
              <a:rPr lang="en-US" dirty="0"/>
            </a:br>
            <a:endParaRPr dirty="0"/>
          </a:p>
          <a:p>
            <a:pPr marL="0" lvl="0" indent="0" algn="l" rtl="0">
              <a:lnSpc>
                <a:spcPct val="90000"/>
              </a:lnSpc>
              <a:spcBef>
                <a:spcPts val="200"/>
              </a:spcBef>
              <a:spcAft>
                <a:spcPts val="0"/>
              </a:spcAft>
              <a:buClr>
                <a:schemeClr val="dk1"/>
              </a:buClr>
              <a:buSzPts val="2000"/>
              <a:buNone/>
            </a:pPr>
            <a:endParaRPr dirty="0"/>
          </a:p>
        </p:txBody>
      </p:sp>
      <p:sp>
        <p:nvSpPr>
          <p:cNvPr id="694" name="Google Shape;694;g1521762f79f_2_793"/>
          <p:cNvSpPr txBox="1">
            <a:spLocks noGrp="1"/>
          </p:cNvSpPr>
          <p:nvPr>
            <p:ph type="body" idx="2"/>
          </p:nvPr>
        </p:nvSpPr>
        <p:spPr>
          <a:xfrm>
            <a:off x="575999" y="2392323"/>
            <a:ext cx="10225350" cy="262699"/>
          </a:xfrm>
          <a:prstGeom prst="rect">
            <a:avLst/>
          </a:prstGeom>
          <a:noFill/>
          <a:ln>
            <a:noFill/>
          </a:ln>
        </p:spPr>
        <p:txBody>
          <a:bodyPr spcFirstLastPara="1" wrap="square" lIns="0" tIns="0" rIns="182875" bIns="0" anchor="t" anchorCtr="0">
            <a:noAutofit/>
          </a:bodyPr>
          <a:lstStyle/>
          <a:p>
            <a:pPr marL="0" lvl="0" indent="0" algn="l" rtl="0">
              <a:lnSpc>
                <a:spcPct val="100000"/>
              </a:lnSpc>
              <a:spcBef>
                <a:spcPts val="0"/>
              </a:spcBef>
              <a:spcAft>
                <a:spcPts val="0"/>
              </a:spcAft>
              <a:buClr>
                <a:schemeClr val="lt1"/>
              </a:buClr>
              <a:buSzPts val="1800"/>
              <a:buNone/>
            </a:pPr>
            <a:r>
              <a:rPr lang="en-US"/>
              <a:t>Nebraska Medicine also partnered with Sean Delaney to focus on employee engagement</a:t>
            </a:r>
            <a:endParaRPr/>
          </a:p>
        </p:txBody>
      </p:sp>
      <p:sp>
        <p:nvSpPr>
          <p:cNvPr id="2" name="Footer Placeholder 1">
            <a:extLst>
              <a:ext uri="{FF2B5EF4-FFF2-40B4-BE49-F238E27FC236}">
                <a16:creationId xmlns:a16="http://schemas.microsoft.com/office/drawing/2014/main" id="{383E6A83-40C6-F5C7-289E-A76951BBA7D9}"/>
              </a:ext>
            </a:extLst>
          </p:cNvPr>
          <p:cNvSpPr>
            <a:spLocks noGrp="1"/>
          </p:cNvSpPr>
          <p:nvPr>
            <p:ph type="ftr" idx="11"/>
          </p:nvPr>
        </p:nvSpPr>
        <p:spPr/>
        <p:txBody>
          <a:bodyPr/>
          <a:lstStyle/>
          <a:p>
            <a:endParaRPr lang="en-US"/>
          </a:p>
        </p:txBody>
      </p:sp>
      <p:sp>
        <p:nvSpPr>
          <p:cNvPr id="678" name="Google Shape;678;g1521762f79f_2_79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38</a:t>
            </a:fld>
            <a:endParaRPr/>
          </a:p>
        </p:txBody>
      </p:sp>
      <p:sp>
        <p:nvSpPr>
          <p:cNvPr id="679" name="Google Shape;679;g1521762f79f_2_793"/>
          <p:cNvSpPr txBox="1"/>
          <p:nvPr/>
        </p:nvSpPr>
        <p:spPr>
          <a:xfrm>
            <a:off x="508073" y="30078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Why culture: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 healthy culture creates a better place for us to work</a:t>
            </a:r>
            <a:endParaRPr sz="1300" b="0" i="0" u="none" strike="noStrike" cap="none">
              <a:solidFill>
                <a:srgbClr val="000000"/>
              </a:solidFill>
              <a:latin typeface="Arial"/>
              <a:ea typeface="Arial"/>
              <a:cs typeface="Arial"/>
              <a:sym typeface="Arial"/>
            </a:endParaRPr>
          </a:p>
        </p:txBody>
      </p:sp>
      <p:sp>
        <p:nvSpPr>
          <p:cNvPr id="680" name="Google Shape;680;g1521762f79f_2_793"/>
          <p:cNvSpPr txBox="1"/>
          <p:nvPr/>
        </p:nvSpPr>
        <p:spPr>
          <a:xfrm>
            <a:off x="2655528" y="30078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Appreciation:</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Offering appreciation is a way to recognize and value others</a:t>
            </a:r>
            <a:endParaRPr sz="1300" b="0" i="0" u="none" strike="noStrike" cap="none">
              <a:solidFill>
                <a:srgbClr val="000000"/>
              </a:solidFill>
              <a:latin typeface="Arial"/>
              <a:ea typeface="Arial"/>
              <a:cs typeface="Arial"/>
              <a:sym typeface="Arial"/>
            </a:endParaRPr>
          </a:p>
        </p:txBody>
      </p:sp>
      <p:sp>
        <p:nvSpPr>
          <p:cNvPr id="681" name="Google Shape;681;g1521762f79f_2_793"/>
          <p:cNvSpPr txBox="1"/>
          <p:nvPr/>
        </p:nvSpPr>
        <p:spPr>
          <a:xfrm>
            <a:off x="4802983" y="30078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Mood elevator: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Being aware of our moods helps us with our work and relationships</a:t>
            </a:r>
            <a:endParaRPr sz="1300" b="0" i="0" u="none" strike="noStrike" cap="none">
              <a:solidFill>
                <a:srgbClr val="000000"/>
              </a:solidFill>
              <a:latin typeface="Arial"/>
              <a:ea typeface="Arial"/>
              <a:cs typeface="Arial"/>
              <a:sym typeface="Arial"/>
            </a:endParaRPr>
          </a:p>
        </p:txBody>
      </p:sp>
      <p:sp>
        <p:nvSpPr>
          <p:cNvPr id="682" name="Google Shape;682;g1521762f79f_2_793"/>
          <p:cNvSpPr txBox="1"/>
          <p:nvPr/>
        </p:nvSpPr>
        <p:spPr>
          <a:xfrm>
            <a:off x="6950438" y="30078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Be here now: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Being fully present with the people we are with and what we are doing</a:t>
            </a:r>
            <a:endParaRPr sz="1300" b="0" i="0" u="none" strike="noStrike" cap="none">
              <a:solidFill>
                <a:srgbClr val="000000"/>
              </a:solidFill>
              <a:latin typeface="Arial"/>
              <a:ea typeface="Arial"/>
              <a:cs typeface="Arial"/>
              <a:sym typeface="Arial"/>
            </a:endParaRPr>
          </a:p>
        </p:txBody>
      </p:sp>
      <p:sp>
        <p:nvSpPr>
          <p:cNvPr id="683" name="Google Shape;683;g1521762f79f_2_793"/>
          <p:cNvSpPr txBox="1"/>
          <p:nvPr/>
        </p:nvSpPr>
        <p:spPr>
          <a:xfrm>
            <a:off x="9097893" y="3007802"/>
            <a:ext cx="1901193" cy="692457"/>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chemeClr val="accent1"/>
                </a:solidFill>
                <a:latin typeface="Calibri"/>
                <a:ea typeface="Calibri"/>
                <a:cs typeface="Calibri"/>
                <a:sym typeface="Calibri"/>
              </a:rPr>
              <a:t>Accountability:</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Calibri"/>
                <a:ea typeface="Calibri"/>
                <a:cs typeface="Calibri"/>
                <a:sym typeface="Calibri"/>
              </a:rPr>
              <a:t>Taking responsibility for our choices</a:t>
            </a:r>
            <a:endParaRPr sz="1300" b="0" i="0" u="none" strike="noStrike" cap="none" dirty="0">
              <a:solidFill>
                <a:schemeClr val="dk1"/>
              </a:solidFill>
              <a:latin typeface="Calibri"/>
              <a:ea typeface="Calibri"/>
              <a:cs typeface="Calibri"/>
              <a:sym typeface="Calibri"/>
            </a:endParaRPr>
          </a:p>
        </p:txBody>
      </p:sp>
      <p:sp>
        <p:nvSpPr>
          <p:cNvPr id="684" name="Google Shape;684;g1521762f79f_2_793"/>
          <p:cNvSpPr txBox="1"/>
          <p:nvPr/>
        </p:nvSpPr>
        <p:spPr>
          <a:xfrm>
            <a:off x="527473" y="4149944"/>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Curiosity/judgment: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Remaining open to new ideas or ways of doing things</a:t>
            </a:r>
            <a:endParaRPr sz="1300" b="0" i="0" u="none" strike="noStrike" cap="none">
              <a:solidFill>
                <a:srgbClr val="000000"/>
              </a:solidFill>
              <a:latin typeface="Arial"/>
              <a:ea typeface="Arial"/>
              <a:cs typeface="Arial"/>
              <a:sym typeface="Arial"/>
            </a:endParaRPr>
          </a:p>
        </p:txBody>
      </p:sp>
      <p:sp>
        <p:nvSpPr>
          <p:cNvPr id="685" name="Google Shape;685;g1521762f79f_2_793"/>
          <p:cNvSpPr txBox="1"/>
          <p:nvPr/>
        </p:nvSpPr>
        <p:spPr>
          <a:xfrm>
            <a:off x="2674928" y="4149944"/>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Assume good intent: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 reminder that other people are also trying to get a positive result</a:t>
            </a:r>
            <a:endParaRPr sz="1300" b="0" i="0" u="none" strike="noStrike" cap="none">
              <a:solidFill>
                <a:srgbClr val="000000"/>
              </a:solidFill>
              <a:latin typeface="Arial"/>
              <a:ea typeface="Arial"/>
              <a:cs typeface="Arial"/>
              <a:sym typeface="Arial"/>
            </a:endParaRPr>
          </a:p>
        </p:txBody>
      </p:sp>
      <p:sp>
        <p:nvSpPr>
          <p:cNvPr id="686" name="Google Shape;686;g1521762f79f_2_793"/>
          <p:cNvSpPr txBox="1"/>
          <p:nvPr/>
        </p:nvSpPr>
        <p:spPr>
          <a:xfrm>
            <a:off x="4822383" y="4149944"/>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Filters: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People and situations look different with the lens we see them</a:t>
            </a:r>
            <a:endParaRPr sz="1300" b="0" i="0" u="none" strike="noStrike" cap="none">
              <a:solidFill>
                <a:srgbClr val="000000"/>
              </a:solidFill>
              <a:latin typeface="Arial"/>
              <a:ea typeface="Arial"/>
              <a:cs typeface="Arial"/>
              <a:sym typeface="Arial"/>
            </a:endParaRPr>
          </a:p>
        </p:txBody>
      </p:sp>
      <p:sp>
        <p:nvSpPr>
          <p:cNvPr id="687" name="Google Shape;687;g1521762f79f_2_793"/>
          <p:cNvSpPr txBox="1"/>
          <p:nvPr/>
        </p:nvSpPr>
        <p:spPr>
          <a:xfrm>
            <a:off x="6969838" y="4149944"/>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Level of listening:</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Listening to understand helps to build stronger relationships</a:t>
            </a:r>
            <a:endParaRPr sz="1300" b="0" i="0" u="none" strike="noStrike" cap="none">
              <a:solidFill>
                <a:srgbClr val="000000"/>
              </a:solidFill>
              <a:latin typeface="Arial"/>
              <a:ea typeface="Arial"/>
              <a:cs typeface="Arial"/>
              <a:sym typeface="Arial"/>
            </a:endParaRPr>
          </a:p>
        </p:txBody>
      </p:sp>
      <p:sp>
        <p:nvSpPr>
          <p:cNvPr id="688" name="Google Shape;688;g1521762f79f_2_793"/>
          <p:cNvSpPr txBox="1"/>
          <p:nvPr/>
        </p:nvSpPr>
        <p:spPr>
          <a:xfrm>
            <a:off x="9117293" y="4149944"/>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Energy level:</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Awareness this helps us understand how we’re prepared to work</a:t>
            </a:r>
            <a:endParaRPr sz="1300" b="0" i="0" u="none" strike="noStrike" cap="none">
              <a:solidFill>
                <a:srgbClr val="000000"/>
              </a:solidFill>
              <a:latin typeface="Arial"/>
              <a:ea typeface="Arial"/>
              <a:cs typeface="Arial"/>
              <a:sym typeface="Arial"/>
            </a:endParaRPr>
          </a:p>
        </p:txBody>
      </p:sp>
      <p:sp>
        <p:nvSpPr>
          <p:cNvPr id="689" name="Google Shape;689;g1521762f79f_2_793"/>
          <p:cNvSpPr txBox="1"/>
          <p:nvPr/>
        </p:nvSpPr>
        <p:spPr>
          <a:xfrm>
            <a:off x="513623" y="52744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Gratitude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The more you practice being grateful, the more you get back</a:t>
            </a:r>
            <a:endParaRPr sz="1300" b="0" i="0" u="none" strike="noStrike" cap="none">
              <a:solidFill>
                <a:srgbClr val="000000"/>
              </a:solidFill>
              <a:latin typeface="Arial"/>
              <a:ea typeface="Arial"/>
              <a:cs typeface="Arial"/>
              <a:sym typeface="Arial"/>
            </a:endParaRPr>
          </a:p>
        </p:txBody>
      </p:sp>
      <p:sp>
        <p:nvSpPr>
          <p:cNvPr id="690" name="Google Shape;690;g1521762f79f_2_793"/>
          <p:cNvSpPr txBox="1"/>
          <p:nvPr/>
        </p:nvSpPr>
        <p:spPr>
          <a:xfrm>
            <a:off x="2661078" y="52744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At your best:</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An intentional approach to life orients a healthy state of mind</a:t>
            </a:r>
            <a:endParaRPr sz="1300" b="0" i="0" u="none" strike="noStrike" cap="none">
              <a:solidFill>
                <a:srgbClr val="000000"/>
              </a:solidFill>
              <a:latin typeface="Arial"/>
              <a:ea typeface="Arial"/>
              <a:cs typeface="Arial"/>
              <a:sym typeface="Arial"/>
            </a:endParaRPr>
          </a:p>
        </p:txBody>
      </p:sp>
      <p:sp>
        <p:nvSpPr>
          <p:cNvPr id="691" name="Google Shape;691;g1521762f79f_2_793"/>
          <p:cNvSpPr txBox="1"/>
          <p:nvPr/>
        </p:nvSpPr>
        <p:spPr>
          <a:xfrm>
            <a:off x="4808533" y="52744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Blue chips: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Things of greater importance are a higher priority in life</a:t>
            </a:r>
            <a:endParaRPr sz="1300" b="0" i="0" u="none" strike="noStrike" cap="none">
              <a:solidFill>
                <a:srgbClr val="000000"/>
              </a:solidFill>
              <a:latin typeface="Arial"/>
              <a:ea typeface="Arial"/>
              <a:cs typeface="Arial"/>
              <a:sym typeface="Arial"/>
            </a:endParaRPr>
          </a:p>
        </p:txBody>
      </p:sp>
      <p:sp>
        <p:nvSpPr>
          <p:cNvPr id="692" name="Google Shape;692;g1521762f79f_2_793"/>
          <p:cNvSpPr txBox="1"/>
          <p:nvPr/>
        </p:nvSpPr>
        <p:spPr>
          <a:xfrm>
            <a:off x="6955988" y="52744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Behavioral styles: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A framework for seeing and celebrating different perspectives</a:t>
            </a:r>
            <a:endParaRPr sz="1300" b="0" i="0" u="none" strike="noStrike" cap="none">
              <a:solidFill>
                <a:srgbClr val="000000"/>
              </a:solidFill>
              <a:latin typeface="Arial"/>
              <a:ea typeface="Arial"/>
              <a:cs typeface="Arial"/>
              <a:sym typeface="Arial"/>
            </a:endParaRPr>
          </a:p>
        </p:txBody>
      </p:sp>
      <p:sp>
        <p:nvSpPr>
          <p:cNvPr id="693" name="Google Shape;693;g1521762f79f_2_793"/>
          <p:cNvSpPr txBox="1"/>
          <p:nvPr/>
        </p:nvSpPr>
        <p:spPr>
          <a:xfrm>
            <a:off x="9103443" y="5274402"/>
            <a:ext cx="1901193" cy="89251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Calibri"/>
                <a:ea typeface="Calibri"/>
                <a:cs typeface="Calibri"/>
                <a:sym typeface="Calibri"/>
              </a:rPr>
              <a:t>Diversity/Inclusion: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Understanding and celebrating differences makes us stronger</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521762f79f_2_81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iTEACH values</a:t>
            </a:r>
            <a:endParaRPr/>
          </a:p>
        </p:txBody>
      </p:sp>
      <p:sp>
        <p:nvSpPr>
          <p:cNvPr id="700" name="Google Shape;700;g1521762f79f_2_81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39</a:t>
            </a:fld>
            <a:endParaRPr/>
          </a:p>
        </p:txBody>
      </p:sp>
      <p:sp>
        <p:nvSpPr>
          <p:cNvPr id="2" name="Footer Placeholder 1">
            <a:extLst>
              <a:ext uri="{FF2B5EF4-FFF2-40B4-BE49-F238E27FC236}">
                <a16:creationId xmlns:a16="http://schemas.microsoft.com/office/drawing/2014/main" id="{371F6AC5-29D3-DA4A-19EC-F2A0B9B8F0DC}"/>
              </a:ext>
            </a:extLst>
          </p:cNvPr>
          <p:cNvSpPr>
            <a:spLocks noGrp="1"/>
          </p:cNvSpPr>
          <p:nvPr>
            <p:ph type="ftr" idx="11"/>
          </p:nvPr>
        </p:nvSpPr>
        <p:spPr/>
        <p:txBody>
          <a:bodyPr/>
          <a:lstStyle/>
          <a:p>
            <a:endParaRPr lang="en-US"/>
          </a:p>
        </p:txBody>
      </p:sp>
      <p:pic>
        <p:nvPicPr>
          <p:cNvPr id="702" name="Google Shape;702;g1521762f79f_2_816" descr="Logo, company name&#10;&#10;Description automatically generated"/>
          <p:cNvPicPr preferRelativeResize="0"/>
          <p:nvPr/>
        </p:nvPicPr>
        <p:blipFill rotWithShape="1">
          <a:blip r:embed="rId3">
            <a:alphaModFix/>
          </a:blip>
          <a:srcRect/>
          <a:stretch/>
        </p:blipFill>
        <p:spPr>
          <a:xfrm>
            <a:off x="576000" y="1277655"/>
            <a:ext cx="10905428" cy="45698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521762f79f_2_3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Learning objectives</a:t>
            </a:r>
            <a:endParaRPr/>
          </a:p>
        </p:txBody>
      </p:sp>
      <p:sp>
        <p:nvSpPr>
          <p:cNvPr id="183" name="Google Shape;183;g1521762f79f_2_334"/>
          <p:cNvSpPr txBox="1">
            <a:spLocks noGrp="1"/>
          </p:cNvSpPr>
          <p:nvPr>
            <p:ph type="body" idx="1"/>
          </p:nvPr>
        </p:nvSpPr>
        <p:spPr>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Hiring and retaining staff in a highly competitive market</a:t>
            </a:r>
            <a:endParaRPr/>
          </a:p>
        </p:txBody>
      </p:sp>
      <p:sp>
        <p:nvSpPr>
          <p:cNvPr id="184" name="Google Shape;184;g1521762f79f_2_334"/>
          <p:cNvSpPr txBox="1">
            <a:spLocks noGrp="1"/>
          </p:cNvSpPr>
          <p:nvPr>
            <p:ph type="body" idx="2"/>
          </p:nvPr>
        </p:nvSpPr>
        <p:spPr>
          <a:xfrm>
            <a:off x="576000" y="1828800"/>
            <a:ext cx="8969444" cy="4283075"/>
          </a:xfrm>
          <a:prstGeom prst="rect">
            <a:avLst/>
          </a:prstGeom>
          <a:noFill/>
          <a:ln>
            <a:noFill/>
          </a:ln>
        </p:spPr>
        <p:txBody>
          <a:bodyPr spcFirstLastPara="1" wrap="square" lIns="0" tIns="0" rIns="0" bIns="0" anchor="t" anchorCtr="0">
            <a:noAutofit/>
          </a:bodyPr>
          <a:lstStyle/>
          <a:p>
            <a:pPr marL="182880" lvl="0" indent="-182880" algn="l" rtl="0">
              <a:lnSpc>
                <a:spcPct val="100000"/>
              </a:lnSpc>
              <a:spcBef>
                <a:spcPts val="0"/>
              </a:spcBef>
              <a:spcAft>
                <a:spcPts val="0"/>
              </a:spcAft>
              <a:buClr>
                <a:schemeClr val="lt2"/>
              </a:buClr>
              <a:buSzPts val="1800"/>
              <a:buChar char="•"/>
            </a:pPr>
            <a:r>
              <a:rPr lang="en-US" sz="1800"/>
              <a:t>Define how recent happenings and trends, such as staffing shortages, have altered the course of practices related to staffing, recruiting, training, engagement and retention</a:t>
            </a:r>
            <a:endParaRPr/>
          </a:p>
          <a:p>
            <a:pPr marL="0" lvl="0" indent="0" algn="l" rtl="0">
              <a:lnSpc>
                <a:spcPct val="100000"/>
              </a:lnSpc>
              <a:spcBef>
                <a:spcPts val="500"/>
              </a:spcBef>
              <a:spcAft>
                <a:spcPts val="0"/>
              </a:spcAft>
              <a:buSzPts val="1800"/>
              <a:buNone/>
            </a:pPr>
            <a:endParaRPr sz="1800">
              <a:solidFill>
                <a:schemeClr val="accent5"/>
              </a:solidFill>
              <a:highlight>
                <a:srgbClr val="FFFF00"/>
              </a:highlight>
            </a:endParaRPr>
          </a:p>
          <a:p>
            <a:pPr marL="182880" lvl="0" indent="-182880" algn="l" rtl="0">
              <a:lnSpc>
                <a:spcPct val="100000"/>
              </a:lnSpc>
              <a:spcBef>
                <a:spcPts val="500"/>
              </a:spcBef>
              <a:spcAft>
                <a:spcPts val="0"/>
              </a:spcAft>
              <a:buClr>
                <a:schemeClr val="lt2"/>
              </a:buClr>
              <a:buSzPts val="1800"/>
              <a:buChar char="•"/>
            </a:pPr>
            <a:r>
              <a:rPr lang="en-US" sz="1800"/>
              <a:t>Take away realistic strategies that can help to simultaneously improve results in all of these realms</a:t>
            </a:r>
            <a:endParaRPr/>
          </a:p>
          <a:p>
            <a:pPr marL="182880" lvl="0" indent="-68578" algn="l" rtl="0">
              <a:lnSpc>
                <a:spcPct val="100000"/>
              </a:lnSpc>
              <a:spcBef>
                <a:spcPts val="500"/>
              </a:spcBef>
              <a:spcAft>
                <a:spcPts val="0"/>
              </a:spcAft>
              <a:buClr>
                <a:schemeClr val="lt2"/>
              </a:buClr>
              <a:buSzPts val="1800"/>
              <a:buNone/>
            </a:pPr>
            <a:endParaRPr sz="1800"/>
          </a:p>
          <a:p>
            <a:pPr marL="182880" lvl="0" indent="-182880" algn="l" rtl="0">
              <a:lnSpc>
                <a:spcPct val="100000"/>
              </a:lnSpc>
              <a:spcBef>
                <a:spcPts val="500"/>
              </a:spcBef>
              <a:spcAft>
                <a:spcPts val="0"/>
              </a:spcAft>
              <a:buClr>
                <a:schemeClr val="lt2"/>
              </a:buClr>
              <a:buSzPts val="1800"/>
              <a:buChar char="•"/>
            </a:pPr>
            <a:r>
              <a:rPr lang="en-US" sz="1800"/>
              <a:t>Illustrate team values and culture, including but not limited to a focus on increasing performance achievement</a:t>
            </a:r>
            <a:endParaRPr/>
          </a:p>
          <a:p>
            <a:pPr marL="182880" lvl="0" indent="-68578" algn="l" rtl="0">
              <a:lnSpc>
                <a:spcPct val="100000"/>
              </a:lnSpc>
              <a:spcBef>
                <a:spcPts val="500"/>
              </a:spcBef>
              <a:spcAft>
                <a:spcPts val="0"/>
              </a:spcAft>
              <a:buClr>
                <a:schemeClr val="lt2"/>
              </a:buClr>
              <a:buSzPts val="1800"/>
              <a:buNone/>
            </a:pPr>
            <a:endParaRPr sz="1800"/>
          </a:p>
        </p:txBody>
      </p:sp>
      <p:sp>
        <p:nvSpPr>
          <p:cNvPr id="185" name="Google Shape;185;g1521762f79f_2_33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a:t>
            </a:fld>
            <a:endParaRPr/>
          </a:p>
        </p:txBody>
      </p:sp>
      <p:sp>
        <p:nvSpPr>
          <p:cNvPr id="2" name="Footer Placeholder 1">
            <a:extLst>
              <a:ext uri="{FF2B5EF4-FFF2-40B4-BE49-F238E27FC236}">
                <a16:creationId xmlns:a16="http://schemas.microsoft.com/office/drawing/2014/main" id="{2E858B06-F88E-019A-DA78-2454A7B9A879}"/>
              </a:ext>
            </a:extLst>
          </p:cNvPr>
          <p:cNvSpPr>
            <a:spLocks noGrp="1"/>
          </p:cNvSpPr>
          <p:nvPr>
            <p:ph type="ftr" idx="1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1521762f79f_2_82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Measuring employee engagement</a:t>
            </a:r>
            <a:endParaRPr/>
          </a:p>
        </p:txBody>
      </p:sp>
      <p:sp>
        <p:nvSpPr>
          <p:cNvPr id="708" name="Google Shape;708;g1521762f79f_2_82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40</a:t>
            </a:fld>
            <a:endParaRPr/>
          </a:p>
        </p:txBody>
      </p:sp>
      <p:sp>
        <p:nvSpPr>
          <p:cNvPr id="2" name="Footer Placeholder 1">
            <a:extLst>
              <a:ext uri="{FF2B5EF4-FFF2-40B4-BE49-F238E27FC236}">
                <a16:creationId xmlns:a16="http://schemas.microsoft.com/office/drawing/2014/main" id="{37782919-398F-76AE-7070-D435577466F2}"/>
              </a:ext>
            </a:extLst>
          </p:cNvPr>
          <p:cNvSpPr>
            <a:spLocks noGrp="1"/>
          </p:cNvSpPr>
          <p:nvPr>
            <p:ph type="ftr" idx="11"/>
          </p:nvPr>
        </p:nvSpPr>
        <p:spPr/>
        <p:txBody>
          <a:bodyPr/>
          <a:lstStyle/>
          <a:p>
            <a:endParaRPr lang="en-US"/>
          </a:p>
        </p:txBody>
      </p:sp>
      <p:grpSp>
        <p:nvGrpSpPr>
          <p:cNvPr id="710" name="Google Shape;710;g1521762f79f_2_823"/>
          <p:cNvGrpSpPr/>
          <p:nvPr/>
        </p:nvGrpSpPr>
        <p:grpSpPr>
          <a:xfrm>
            <a:off x="576000" y="1687016"/>
            <a:ext cx="9514614" cy="4194766"/>
            <a:chOff x="331655" y="1246566"/>
            <a:chExt cx="11512683" cy="5075667"/>
          </a:xfrm>
        </p:grpSpPr>
        <p:pic>
          <p:nvPicPr>
            <p:cNvPr id="711" name="Google Shape;711;g1521762f79f_2_823" descr="Graphical user interface, application&#10;&#10;Description automatically generated"/>
            <p:cNvPicPr preferRelativeResize="0"/>
            <p:nvPr/>
          </p:nvPicPr>
          <p:blipFill rotWithShape="1">
            <a:blip r:embed="rId3">
              <a:alphaModFix/>
            </a:blip>
            <a:srcRect/>
            <a:stretch/>
          </p:blipFill>
          <p:spPr>
            <a:xfrm>
              <a:off x="331656" y="1246566"/>
              <a:ext cx="11512682" cy="2105856"/>
            </a:xfrm>
            <a:prstGeom prst="rect">
              <a:avLst/>
            </a:prstGeom>
            <a:noFill/>
            <a:ln>
              <a:noFill/>
            </a:ln>
          </p:spPr>
        </p:pic>
        <p:pic>
          <p:nvPicPr>
            <p:cNvPr id="712" name="Google Shape;712;g1521762f79f_2_823" descr="Chart&#10;&#10;Description automatically generated"/>
            <p:cNvPicPr preferRelativeResize="0"/>
            <p:nvPr/>
          </p:nvPicPr>
          <p:blipFill rotWithShape="1">
            <a:blip r:embed="rId4">
              <a:alphaModFix/>
            </a:blip>
            <a:srcRect/>
            <a:stretch/>
          </p:blipFill>
          <p:spPr>
            <a:xfrm>
              <a:off x="331655" y="3318999"/>
              <a:ext cx="4842715" cy="3003234"/>
            </a:xfrm>
            <a:prstGeom prst="rect">
              <a:avLst/>
            </a:prstGeom>
            <a:noFill/>
            <a:ln>
              <a:noFill/>
            </a:ln>
          </p:spPr>
        </p:pic>
        <p:pic>
          <p:nvPicPr>
            <p:cNvPr id="713" name="Google Shape;713;g1521762f79f_2_823" descr="Chart, bar chart&#10;&#10;Description automatically generated"/>
            <p:cNvPicPr preferRelativeResize="0"/>
            <p:nvPr/>
          </p:nvPicPr>
          <p:blipFill rotWithShape="1">
            <a:blip r:embed="rId5">
              <a:alphaModFix/>
            </a:blip>
            <a:srcRect/>
            <a:stretch/>
          </p:blipFill>
          <p:spPr>
            <a:xfrm>
              <a:off x="4720962" y="3318998"/>
              <a:ext cx="7123376" cy="3003235"/>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1521762f79f_2_83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Measuring employee engagement – </a:t>
            </a:r>
            <a:r>
              <a:rPr lang="en-US" b="0" i="1"/>
              <a:t>Cont’d</a:t>
            </a:r>
            <a:endParaRPr b="0" i="1"/>
          </a:p>
        </p:txBody>
      </p:sp>
      <p:sp>
        <p:nvSpPr>
          <p:cNvPr id="719" name="Google Shape;719;g1521762f79f_2_8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41</a:t>
            </a:fld>
            <a:endParaRPr/>
          </a:p>
        </p:txBody>
      </p:sp>
      <p:sp>
        <p:nvSpPr>
          <p:cNvPr id="2" name="Footer Placeholder 1">
            <a:extLst>
              <a:ext uri="{FF2B5EF4-FFF2-40B4-BE49-F238E27FC236}">
                <a16:creationId xmlns:a16="http://schemas.microsoft.com/office/drawing/2014/main" id="{42A0280E-1601-71B6-F11C-3C6C8640F88C}"/>
              </a:ext>
            </a:extLst>
          </p:cNvPr>
          <p:cNvSpPr>
            <a:spLocks noGrp="1"/>
          </p:cNvSpPr>
          <p:nvPr>
            <p:ph type="ftr" idx="11"/>
          </p:nvPr>
        </p:nvSpPr>
        <p:spPr/>
        <p:txBody>
          <a:bodyPr/>
          <a:lstStyle/>
          <a:p>
            <a:endParaRPr lang="en-US"/>
          </a:p>
        </p:txBody>
      </p:sp>
      <p:pic>
        <p:nvPicPr>
          <p:cNvPr id="721" name="Google Shape;721;g1521762f79f_2_833" descr="Chart&#10;&#10;Description automatically generated"/>
          <p:cNvPicPr preferRelativeResize="0"/>
          <p:nvPr/>
        </p:nvPicPr>
        <p:blipFill rotWithShape="1">
          <a:blip r:embed="rId3">
            <a:alphaModFix/>
          </a:blip>
          <a:srcRect/>
          <a:stretch/>
        </p:blipFill>
        <p:spPr>
          <a:xfrm>
            <a:off x="5698658" y="3914429"/>
            <a:ext cx="5853784" cy="2429679"/>
          </a:xfrm>
          <a:prstGeom prst="rect">
            <a:avLst/>
          </a:prstGeom>
          <a:noFill/>
          <a:ln w="25400" cap="flat" cmpd="sng">
            <a:solidFill>
              <a:srgbClr val="A5A5A5"/>
            </a:solidFill>
            <a:prstDash val="solid"/>
            <a:round/>
            <a:headEnd type="none" w="sm" len="sm"/>
            <a:tailEnd type="none" w="sm" len="sm"/>
          </a:ln>
        </p:spPr>
      </p:pic>
      <p:pic>
        <p:nvPicPr>
          <p:cNvPr id="722" name="Google Shape;722;g1521762f79f_2_833" descr="Chart, bar chart&#10;&#10;Description automatically generated"/>
          <p:cNvPicPr preferRelativeResize="0"/>
          <p:nvPr/>
        </p:nvPicPr>
        <p:blipFill rotWithShape="1">
          <a:blip r:embed="rId4">
            <a:alphaModFix/>
          </a:blip>
          <a:srcRect/>
          <a:stretch/>
        </p:blipFill>
        <p:spPr>
          <a:xfrm>
            <a:off x="576000" y="1397508"/>
            <a:ext cx="5853785" cy="2397068"/>
          </a:xfrm>
          <a:prstGeom prst="rect">
            <a:avLst/>
          </a:prstGeom>
          <a:noFill/>
          <a:ln w="25400" cap="flat" cmpd="sng">
            <a:solidFill>
              <a:srgbClr val="A5A5A5"/>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Shape 726"/>
        <p:cNvGrpSpPr/>
        <p:nvPr/>
      </p:nvGrpSpPr>
      <p:grpSpPr>
        <a:xfrm>
          <a:off x="0" y="0"/>
          <a:ext cx="0" cy="0"/>
          <a:chOff x="0" y="0"/>
          <a:chExt cx="0" cy="0"/>
        </a:xfrm>
      </p:grpSpPr>
      <p:sp>
        <p:nvSpPr>
          <p:cNvPr id="727" name="Google Shape;727;g1521762f79f_2_841"/>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600"/>
              <a:buNone/>
            </a:pPr>
            <a:r>
              <a:rPr lang="en-US"/>
              <a:t>Thank you</a:t>
            </a:r>
            <a:endParaRPr/>
          </a:p>
        </p:txBody>
      </p:sp>
      <p:sp>
        <p:nvSpPr>
          <p:cNvPr id="730" name="Google Shape;730;g1521762f79f_2_841"/>
          <p:cNvSpPr txBox="1">
            <a:spLocks noGrp="1"/>
          </p:cNvSpPr>
          <p:nvPr>
            <p:ph type="body" idx="2"/>
          </p:nvPr>
        </p:nvSpPr>
        <p:spPr>
          <a:xfrm>
            <a:off x="576000" y="4307547"/>
            <a:ext cx="5448563" cy="28442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b="1"/>
              <a:t>Sheila Augustine</a:t>
            </a:r>
            <a:endParaRPr b="1"/>
          </a:p>
        </p:txBody>
      </p:sp>
      <p:sp>
        <p:nvSpPr>
          <p:cNvPr id="728" name="Google Shape;728;g1521762f79f_2_841"/>
          <p:cNvSpPr txBox="1">
            <a:spLocks noGrp="1"/>
          </p:cNvSpPr>
          <p:nvPr>
            <p:ph type="body" idx="3"/>
          </p:nvPr>
        </p:nvSpPr>
        <p:spPr>
          <a:xfrm>
            <a:off x="576000" y="4618992"/>
            <a:ext cx="5448563" cy="28442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u="sng">
                <a:solidFill>
                  <a:schemeClr val="hlink"/>
                </a:solidFill>
                <a:hlinkClick r:id="rId3"/>
              </a:rPr>
              <a:t>saugustine@nebraskamed.com</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endParaRPr/>
          </a:p>
        </p:txBody>
      </p:sp>
      <p:sp>
        <p:nvSpPr>
          <p:cNvPr id="729" name="Google Shape;729;g1521762f79f_2_841"/>
          <p:cNvSpPr txBox="1">
            <a:spLocks noGrp="1"/>
          </p:cNvSpPr>
          <p:nvPr>
            <p:ph type="body" idx="4"/>
          </p:nvPr>
        </p:nvSpPr>
        <p:spPr>
          <a:xfrm>
            <a:off x="576000" y="5364357"/>
            <a:ext cx="5448563" cy="66496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b="1" dirty="0"/>
              <a:t>Stacie Adcock </a:t>
            </a:r>
            <a:br>
              <a:rPr lang="en-US" dirty="0"/>
            </a:br>
            <a:r>
              <a:rPr lang="en-US" u="sng" dirty="0">
                <a:solidFill>
                  <a:schemeClr val="hlink"/>
                </a:solidFill>
                <a:hlinkClick r:id="rId4"/>
              </a:rPr>
              <a:t>SAdcock@nebraskamed.com</a:t>
            </a: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endParaRPr dirty="0"/>
          </a:p>
          <a:p>
            <a:pPr marL="0" lvl="0" indent="0" algn="l" rtl="0">
              <a:lnSpc>
                <a:spcPct val="90000"/>
              </a:lnSpc>
              <a:spcBef>
                <a:spcPts val="0"/>
              </a:spcBef>
              <a:spcAft>
                <a:spcPts val="0"/>
              </a:spcAft>
              <a:buSzPts val="1800"/>
              <a:buNone/>
            </a:pPr>
            <a:r>
              <a:rPr lang="en-US"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521762f79f_2_34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solidFill>
                  <a:srgbClr val="C00000"/>
                </a:solidFill>
              </a:rPr>
              <a:t>Nebraska Medicine </a:t>
            </a:r>
            <a:r>
              <a:rPr lang="en-US"/>
              <a:t>at a glance</a:t>
            </a:r>
            <a:endParaRPr/>
          </a:p>
        </p:txBody>
      </p:sp>
      <p:sp>
        <p:nvSpPr>
          <p:cNvPr id="192" name="Google Shape;192;g1521762f79f_2_342"/>
          <p:cNvSpPr txBox="1">
            <a:spLocks noGrp="1"/>
          </p:cNvSpPr>
          <p:nvPr>
            <p:ph type="body" idx="1"/>
          </p:nvPr>
        </p:nvSpPr>
        <p:spPr>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$1.8 billion academic health system</a:t>
            </a:r>
            <a:endParaRPr/>
          </a:p>
        </p:txBody>
      </p:sp>
      <p:sp>
        <p:nvSpPr>
          <p:cNvPr id="193" name="Google Shape;193;g1521762f79f_2_34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5</a:t>
            </a:fld>
            <a:endParaRPr/>
          </a:p>
        </p:txBody>
      </p:sp>
      <p:sp>
        <p:nvSpPr>
          <p:cNvPr id="2" name="Footer Placeholder 1">
            <a:extLst>
              <a:ext uri="{FF2B5EF4-FFF2-40B4-BE49-F238E27FC236}">
                <a16:creationId xmlns:a16="http://schemas.microsoft.com/office/drawing/2014/main" id="{761F8FFE-1F09-AEA9-056E-939C26406379}"/>
              </a:ext>
            </a:extLst>
          </p:cNvPr>
          <p:cNvSpPr>
            <a:spLocks noGrp="1"/>
          </p:cNvSpPr>
          <p:nvPr>
            <p:ph type="ftr" idx="11"/>
          </p:nvPr>
        </p:nvSpPr>
        <p:spPr/>
        <p:txBody>
          <a:bodyPr/>
          <a:lstStyle/>
          <a:p>
            <a:endParaRPr lang="en-US"/>
          </a:p>
        </p:txBody>
      </p:sp>
      <p:graphicFrame>
        <p:nvGraphicFramePr>
          <p:cNvPr id="195" name="Google Shape;195;g1521762f79f_2_342"/>
          <p:cNvGraphicFramePr/>
          <p:nvPr/>
        </p:nvGraphicFramePr>
        <p:xfrm>
          <a:off x="576000" y="4202543"/>
          <a:ext cx="7392425" cy="1991925"/>
        </p:xfrm>
        <a:graphic>
          <a:graphicData uri="http://schemas.openxmlformats.org/drawingml/2006/table">
            <a:tbl>
              <a:tblPr firstRow="1" bandRow="1">
                <a:noFill/>
                <a:tableStyleId>{83F7E43A-071B-481A-AFF1-F727428CAD23}</a:tableStyleId>
              </a:tblPr>
              <a:tblGrid>
                <a:gridCol w="2083100">
                  <a:extLst>
                    <a:ext uri="{9D8B030D-6E8A-4147-A177-3AD203B41FA5}">
                      <a16:colId xmlns:a16="http://schemas.microsoft.com/office/drawing/2014/main" val="20000"/>
                    </a:ext>
                  </a:extLst>
                </a:gridCol>
                <a:gridCol w="116850">
                  <a:extLst>
                    <a:ext uri="{9D8B030D-6E8A-4147-A177-3AD203B41FA5}">
                      <a16:colId xmlns:a16="http://schemas.microsoft.com/office/drawing/2014/main" val="20001"/>
                    </a:ext>
                  </a:extLst>
                </a:gridCol>
                <a:gridCol w="973850">
                  <a:extLst>
                    <a:ext uri="{9D8B030D-6E8A-4147-A177-3AD203B41FA5}">
                      <a16:colId xmlns:a16="http://schemas.microsoft.com/office/drawing/2014/main" val="20002"/>
                    </a:ext>
                  </a:extLst>
                </a:gridCol>
                <a:gridCol w="2280025">
                  <a:extLst>
                    <a:ext uri="{9D8B030D-6E8A-4147-A177-3AD203B41FA5}">
                      <a16:colId xmlns:a16="http://schemas.microsoft.com/office/drawing/2014/main" val="20003"/>
                    </a:ext>
                  </a:extLst>
                </a:gridCol>
                <a:gridCol w="969300">
                  <a:extLst>
                    <a:ext uri="{9D8B030D-6E8A-4147-A177-3AD203B41FA5}">
                      <a16:colId xmlns:a16="http://schemas.microsoft.com/office/drawing/2014/main" val="20004"/>
                    </a:ext>
                  </a:extLst>
                </a:gridCol>
                <a:gridCol w="969300">
                  <a:extLst>
                    <a:ext uri="{9D8B030D-6E8A-4147-A177-3AD203B41FA5}">
                      <a16:colId xmlns:a16="http://schemas.microsoft.com/office/drawing/2014/main" val="20005"/>
                    </a:ext>
                  </a:extLst>
                </a:gridCol>
              </a:tblGrid>
              <a:tr h="314475">
                <a:tc gridSpan="2">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solidFill>
                            <a:schemeClr val="lt1"/>
                          </a:solidFill>
                        </a:rPr>
                        <a:t>Organization Facts &amp; Figures</a:t>
                      </a:r>
                      <a:endParaRPr sz="1200" b="1" u="none" strike="noStrike" cap="none">
                        <a:solidFill>
                          <a:schemeClr val="lt1"/>
                        </a:solidFill>
                        <a:latin typeface="Arial"/>
                        <a:ea typeface="Arial"/>
                        <a:cs typeface="Arial"/>
                        <a:sym typeface="Arial"/>
                      </a:endParaRPr>
                    </a:p>
                  </a:txBody>
                  <a:tcPr marL="91450" marR="91450" marT="45725" marB="64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rgbClr val="9D9D9C"/>
                      </a:solidFill>
                      <a:prstDash val="solid"/>
                      <a:round/>
                      <a:headEnd type="none" w="sm" len="sm"/>
                      <a:tailEnd type="none" w="sm" len="sm"/>
                    </a:lnB>
                    <a:solidFill>
                      <a:srgbClr val="C00000"/>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chemeClr val="dk1"/>
                        </a:buClr>
                        <a:buSzPts val="1200"/>
                        <a:buFont typeface="Calibri"/>
                        <a:buNone/>
                      </a:pPr>
                      <a:endParaRPr sz="1200" b="1" u="none" strike="noStrike" cap="none">
                        <a:solidFill>
                          <a:schemeClr val="lt1"/>
                        </a:solidFill>
                        <a:latin typeface="Arial"/>
                        <a:ea typeface="Arial"/>
                        <a:cs typeface="Arial"/>
                        <a:sym typeface="Arial"/>
                      </a:endParaRPr>
                    </a:p>
                  </a:txBody>
                  <a:tcPr marL="91450" marR="91450" marT="45725" marB="64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rgbClr val="9D9D9C"/>
                      </a:solidFill>
                      <a:prstDash val="solid"/>
                      <a:round/>
                      <a:headEnd type="none" w="sm" len="sm"/>
                      <a:tailEnd type="none" w="sm" len="sm"/>
                    </a:lnB>
                    <a:solidFill>
                      <a:srgbClr val="C00000"/>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US" sz="1400" u="none" strike="noStrike" cap="none"/>
                        <a:t>Annual</a:t>
                      </a:r>
                      <a:endParaRPr/>
                    </a:p>
                  </a:txBody>
                  <a:tcPr marL="91450" marR="91450" marT="45725" marB="64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rgbClr val="9D9D9C"/>
                      </a:solidFill>
                      <a:prstDash val="solid"/>
                      <a:round/>
                      <a:headEnd type="none" w="sm" len="sm"/>
                      <a:tailEnd type="none" w="sm" len="sm"/>
                    </a:lnB>
                    <a:solidFill>
                      <a:srgbClr val="C0000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lt1"/>
                          </a:solidFill>
                          <a:latin typeface="Arial"/>
                          <a:ea typeface="Arial"/>
                          <a:cs typeface="Arial"/>
                          <a:sym typeface="Arial"/>
                        </a:rPr>
                        <a:t>2021</a:t>
                      </a:r>
                      <a:endParaRPr sz="1200" b="1" u="none" strike="noStrike" cap="none">
                        <a:solidFill>
                          <a:schemeClr val="lt1"/>
                        </a:solidFill>
                        <a:latin typeface="Arial"/>
                        <a:ea typeface="Arial"/>
                        <a:cs typeface="Arial"/>
                        <a:sym typeface="Arial"/>
                      </a:endParaRPr>
                    </a:p>
                  </a:txBody>
                  <a:tcPr marL="91450" marR="91450" marT="45725" marB="64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rgbClr val="9D9D9C"/>
                      </a:solidFill>
                      <a:prstDash val="solid"/>
                      <a:round/>
                      <a:headEnd type="none" w="sm" len="sm"/>
                      <a:tailEnd type="none" w="sm" len="sm"/>
                    </a:lnB>
                    <a:solidFill>
                      <a:srgbClr val="C00000"/>
                    </a:solidFill>
                  </a:tcPr>
                </a:tc>
                <a:extLst>
                  <a:ext uri="{0D108BD9-81ED-4DB2-BD59-A6C34878D82A}">
                    <a16:rowId xmlns:a16="http://schemas.microsoft.com/office/drawing/2014/main" val="10000"/>
                  </a:ext>
                </a:extLst>
              </a:tr>
              <a:tr h="146550">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Hospitals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Discharges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40,000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39,000</a:t>
                      </a: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extLst>
                  <a:ext uri="{0D108BD9-81ED-4DB2-BD59-A6C34878D82A}">
                    <a16:rowId xmlns:a16="http://schemas.microsoft.com/office/drawing/2014/main" val="10001"/>
                  </a:ext>
                </a:extLst>
              </a:tr>
              <a:tr h="224000">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Clinics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70+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Primary and specialty visits (in-person)</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990,000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1,034,000</a:t>
                      </a: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extLst>
                  <a:ext uri="{0D108BD9-81ED-4DB2-BD59-A6C34878D82A}">
                    <a16:rowId xmlns:a16="http://schemas.microsoft.com/office/drawing/2014/main" val="10002"/>
                  </a:ext>
                </a:extLst>
              </a:tr>
              <a:tr h="146550">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Licensed beds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809</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ER visits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80,000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91,000</a:t>
                      </a: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extLst>
                  <a:ext uri="{0D108BD9-81ED-4DB2-BD59-A6C34878D82A}">
                    <a16:rowId xmlns:a16="http://schemas.microsoft.com/office/drawing/2014/main" val="10003"/>
                  </a:ext>
                </a:extLst>
              </a:tr>
              <a:tr h="178100">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Employees</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9,500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r>
                        <a:rPr lang="en-US" sz="1050" b="0" u="none" strike="noStrike" cap="none">
                          <a:latin typeface="Calibri"/>
                          <a:ea typeface="Calibri"/>
                          <a:cs typeface="Calibri"/>
                          <a:sym typeface="Calibri"/>
                        </a:rPr>
                        <a:t>Telehealth visits</a:t>
                      </a:r>
                      <a:endParaRPr sz="1050" b="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latin typeface="Calibri"/>
                          <a:ea typeface="Calibri"/>
                          <a:cs typeface="Calibri"/>
                          <a:sym typeface="Calibri"/>
                        </a:rPr>
                        <a:t>82,504</a:t>
                      </a: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extLst>
                  <a:ext uri="{0D108BD9-81ED-4DB2-BD59-A6C34878D82A}">
                    <a16:rowId xmlns:a16="http://schemas.microsoft.com/office/drawing/2014/main" val="10004"/>
                  </a:ext>
                </a:extLst>
              </a:tr>
              <a:tr h="178100">
                <a:tc>
                  <a:txBody>
                    <a:bodyPr/>
                    <a:lstStyle/>
                    <a:p>
                      <a:pPr marL="0" marR="0" lvl="0" indent="0" algn="l" rtl="0">
                        <a:lnSpc>
                          <a:spcPct val="100000"/>
                        </a:lnSpc>
                        <a:spcBef>
                          <a:spcPts val="0"/>
                        </a:spcBef>
                        <a:spcAft>
                          <a:spcPts val="0"/>
                        </a:spcAft>
                        <a:buClr>
                          <a:schemeClr val="dk1"/>
                        </a:buClr>
                        <a:buSzPts val="1050"/>
                        <a:buFont typeface="Calibri"/>
                        <a:buNone/>
                      </a:pPr>
                      <a:r>
                        <a:rPr lang="en-US" sz="1050" b="0" u="none" strike="noStrike" cap="none">
                          <a:latin typeface="Calibri"/>
                          <a:ea typeface="Calibri"/>
                          <a:cs typeface="Calibri"/>
                          <a:sym typeface="Calibri"/>
                        </a:rPr>
                        <a:t>Affiliated physicians</a:t>
                      </a:r>
                      <a:endParaRPr sz="1050" b="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chemeClr val="dk1"/>
                        </a:buClr>
                        <a:buSzPts val="1050"/>
                        <a:buFont typeface="Arial"/>
                        <a:buNone/>
                      </a:pPr>
                      <a:r>
                        <a:rPr lang="en-US" sz="1050" u="none" strike="noStrike" cap="none">
                          <a:latin typeface="Calibri"/>
                          <a:ea typeface="Calibri"/>
                          <a:cs typeface="Calibri"/>
                          <a:sym typeface="Calibri"/>
                        </a:rPr>
                        <a:t>1,000+</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12700" cap="flat" cmpd="sng">
                      <a:solidFill>
                        <a:srgbClr val="9D9D9C"/>
                      </a:solidFill>
                      <a:prstDash val="solid"/>
                      <a:round/>
                      <a:headEnd type="none" w="sm" len="sm"/>
                      <a:tailEnd type="none" w="sm" len="sm"/>
                    </a:lnB>
                    <a:solidFill>
                      <a:srgbClr val="FEDBD8"/>
                    </a:solidFill>
                  </a:tcPr>
                </a:tc>
                <a:extLst>
                  <a:ext uri="{0D108BD9-81ED-4DB2-BD59-A6C34878D82A}">
                    <a16:rowId xmlns:a16="http://schemas.microsoft.com/office/drawing/2014/main" val="10005"/>
                  </a:ext>
                </a:extLst>
              </a:tr>
              <a:tr h="178100">
                <a:tc>
                  <a:txBody>
                    <a:bodyPr/>
                    <a:lstStyle/>
                    <a:p>
                      <a:pPr marL="0" marR="0" lvl="0" indent="0" algn="l" rtl="0">
                        <a:lnSpc>
                          <a:spcPct val="100000"/>
                        </a:lnSpc>
                        <a:spcBef>
                          <a:spcPts val="0"/>
                        </a:spcBef>
                        <a:spcAft>
                          <a:spcPts val="0"/>
                        </a:spcAft>
                        <a:buClr>
                          <a:schemeClr val="dk1"/>
                        </a:buClr>
                        <a:buSzPts val="1050"/>
                        <a:buFont typeface="Calibri"/>
                        <a:buNone/>
                      </a:pPr>
                      <a:r>
                        <a:rPr lang="en-US" sz="1050" u="none" strike="noStrike" cap="none">
                          <a:latin typeface="Calibri"/>
                          <a:ea typeface="Calibri"/>
                          <a:cs typeface="Calibri"/>
                          <a:sym typeface="Calibri"/>
                        </a:rPr>
                        <a:t>EHR</a:t>
                      </a: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gridSpan="2">
                  <a:txBody>
                    <a:bodyPr/>
                    <a:lstStyle/>
                    <a:p>
                      <a:pPr marL="0" marR="0" lvl="0" indent="0" algn="ctr" rtl="0">
                        <a:lnSpc>
                          <a:spcPct val="100000"/>
                        </a:lnSpc>
                        <a:spcBef>
                          <a:spcPts val="0"/>
                        </a:spcBef>
                        <a:spcAft>
                          <a:spcPts val="0"/>
                        </a:spcAft>
                        <a:buClr>
                          <a:schemeClr val="dk1"/>
                        </a:buClr>
                        <a:buSzPts val="1050"/>
                        <a:buFont typeface="Arial"/>
                        <a:buNone/>
                      </a:pPr>
                      <a:r>
                        <a:rPr lang="en-US" sz="1050" u="none" strike="noStrike" cap="none">
                          <a:latin typeface="Calibri"/>
                          <a:ea typeface="Calibri"/>
                          <a:cs typeface="Calibri"/>
                          <a:sym typeface="Calibri"/>
                        </a:rPr>
                        <a:t>Epic</a:t>
                      </a: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BD8"/>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50"/>
                        <a:buFont typeface="Calibri"/>
                        <a:buNone/>
                      </a:pPr>
                      <a:endParaRPr sz="1050" b="1"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BD8"/>
                    </a:solidFill>
                  </a:tcPr>
                </a:tc>
                <a:tc>
                  <a:txBody>
                    <a:bodyPr/>
                    <a:lstStyle/>
                    <a:p>
                      <a:pPr marL="0" marR="0" lvl="0" indent="0" algn="ctr" rtl="0">
                        <a:lnSpc>
                          <a:spcPct val="100000"/>
                        </a:lnSpc>
                        <a:spcBef>
                          <a:spcPts val="0"/>
                        </a:spcBef>
                        <a:spcAft>
                          <a:spcPts val="0"/>
                        </a:spcAft>
                        <a:buClr>
                          <a:srgbClr val="000000"/>
                        </a:buClr>
                        <a:buSzPts val="1050"/>
                        <a:buFont typeface="Arial"/>
                        <a:buNone/>
                      </a:pPr>
                      <a:endParaRPr sz="105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D9D9C"/>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BD8"/>
                    </a:solidFill>
                  </a:tcPr>
                </a:tc>
                <a:extLst>
                  <a:ext uri="{0D108BD9-81ED-4DB2-BD59-A6C34878D82A}">
                    <a16:rowId xmlns:a16="http://schemas.microsoft.com/office/drawing/2014/main" val="10006"/>
                  </a:ext>
                </a:extLst>
              </a:tr>
            </a:tbl>
          </a:graphicData>
        </a:graphic>
      </p:graphicFrame>
      <p:sp>
        <p:nvSpPr>
          <p:cNvPr id="196" name="Google Shape;196;g1521762f79f_2_342"/>
          <p:cNvSpPr txBox="1"/>
          <p:nvPr/>
        </p:nvSpPr>
        <p:spPr>
          <a:xfrm>
            <a:off x="504700" y="1632850"/>
            <a:ext cx="7437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 name="Google Shape;197;g1521762f79f_2_342"/>
          <p:cNvSpPr txBox="1"/>
          <p:nvPr/>
        </p:nvSpPr>
        <p:spPr>
          <a:xfrm>
            <a:off x="8504665" y="4075120"/>
            <a:ext cx="3111335"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The </a:t>
            </a:r>
            <a:r>
              <a:rPr lang="en-US" sz="1400" b="1" i="1" u="none" strike="noStrike" cap="none">
                <a:solidFill>
                  <a:srgbClr val="C00000"/>
                </a:solidFill>
                <a:latin typeface="Arial"/>
                <a:ea typeface="Arial"/>
                <a:cs typeface="Arial"/>
                <a:sym typeface="Arial"/>
              </a:rPr>
              <a:t>Fred &amp; Pamela Buffet Cancer Center </a:t>
            </a:r>
            <a:r>
              <a:rPr lang="en-US" sz="1400" b="0" i="1" u="none" strike="noStrike" cap="none">
                <a:solidFill>
                  <a:srgbClr val="000000"/>
                </a:solidFill>
                <a:latin typeface="Arial"/>
                <a:ea typeface="Arial"/>
                <a:cs typeface="Arial"/>
                <a:sym typeface="Arial"/>
              </a:rPr>
              <a:t>opened in 2017, plus, planning is underway for our </a:t>
            </a:r>
            <a:r>
              <a:rPr lang="en-US" sz="1400" b="1" i="1" u="none" strike="noStrike" cap="none">
                <a:solidFill>
                  <a:srgbClr val="C00000"/>
                </a:solidFill>
                <a:latin typeface="Arial"/>
                <a:ea typeface="Arial"/>
                <a:cs typeface="Arial"/>
                <a:sym typeface="Arial"/>
              </a:rPr>
              <a:t>NExT project</a:t>
            </a:r>
            <a:r>
              <a:rPr lang="en-US" sz="1400" b="0" i="1" u="none" strike="noStrike" cap="none">
                <a:solidFill>
                  <a:srgbClr val="000000"/>
                </a:solidFill>
                <a:latin typeface="Arial"/>
                <a:ea typeface="Arial"/>
                <a:cs typeface="Arial"/>
                <a:sym typeface="Arial"/>
              </a:rPr>
              <a:t>, which includes a state-of-the-art academic medical center facility and a </a:t>
            </a:r>
            <a:r>
              <a:rPr lang="en-US" sz="1400" b="1" i="1" u="none" strike="noStrike" cap="none">
                <a:solidFill>
                  <a:srgbClr val="C00000"/>
                </a:solidFill>
                <a:latin typeface="Arial"/>
                <a:ea typeface="Arial"/>
                <a:cs typeface="Arial"/>
                <a:sym typeface="Arial"/>
              </a:rPr>
              <a:t>federal all-hazard disaster response </a:t>
            </a:r>
            <a:r>
              <a:rPr lang="en-US" sz="1400" b="0" i="1" u="none" strike="noStrike" cap="none">
                <a:solidFill>
                  <a:srgbClr val="000000"/>
                </a:solidFill>
                <a:latin typeface="Arial"/>
                <a:ea typeface="Arial"/>
                <a:cs typeface="Arial"/>
                <a:sym typeface="Arial"/>
              </a:rPr>
              <a:t>military and civilian partnership</a:t>
            </a:r>
            <a:endParaRPr/>
          </a:p>
          <a:p>
            <a:pPr marL="342900" marR="0" lvl="0" indent="-25400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a:p>
            <a:pPr marL="285750" marR="0" lvl="1" indent="-19685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8" name="Google Shape;198;g1521762f79f_2_342"/>
          <p:cNvSpPr txBox="1"/>
          <p:nvPr/>
        </p:nvSpPr>
        <p:spPr>
          <a:xfrm>
            <a:off x="576000" y="1785250"/>
            <a:ext cx="5800988" cy="26314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Primary clinical partner of University of Nebraska Medical Center</a:t>
            </a:r>
            <a:br>
              <a:rPr lang="en-US" sz="1400" b="0" i="0" u="none" strike="noStrike" cap="none">
                <a:solidFill>
                  <a:srgbClr val="000000"/>
                </a:solidFill>
                <a:latin typeface="Arial"/>
                <a:ea typeface="Arial"/>
                <a:cs typeface="Arial"/>
                <a:sym typeface="Arial"/>
              </a:rPr>
            </a:br>
            <a:endParaRPr sz="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Our two hospitals are anchored by tertiary/quaternary academic medical center</a:t>
            </a:r>
            <a:br>
              <a:rPr lang="en-US" sz="1400" b="0" i="0" u="none" strike="noStrike" cap="none">
                <a:solidFill>
                  <a:srgbClr val="000000"/>
                </a:solidFill>
                <a:latin typeface="Arial"/>
                <a:ea typeface="Arial"/>
                <a:cs typeface="Arial"/>
                <a:sym typeface="Arial"/>
              </a:rPr>
            </a:br>
            <a:endParaRPr sz="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More than 70 specialty and primary care clinics with 50 specialties and subspecialties</a:t>
            </a:r>
            <a:br>
              <a:rPr lang="en-US" sz="1400" b="0" i="0" u="none" strike="noStrike" cap="none">
                <a:solidFill>
                  <a:srgbClr val="000000"/>
                </a:solidFill>
                <a:latin typeface="Arial"/>
                <a:ea typeface="Arial"/>
                <a:cs typeface="Arial"/>
                <a:sym typeface="Arial"/>
              </a:rPr>
            </a:br>
            <a:endParaRPr sz="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Licensed beds are made up of: </a:t>
            </a:r>
            <a:endParaRPr/>
          </a:p>
          <a:p>
            <a:pPr marL="0" marR="0" lvl="2" indent="0" algn="l" rtl="0">
              <a:lnSpc>
                <a:spcPct val="100000"/>
              </a:lnSpc>
              <a:spcBef>
                <a:spcPts val="0"/>
              </a:spcBef>
              <a:spcAft>
                <a:spcPts val="0"/>
              </a:spcAft>
              <a:buNone/>
            </a:pPr>
            <a:endParaRPr sz="400" b="0" i="0" u="none" strike="noStrike" cap="none">
              <a:solidFill>
                <a:srgbClr val="000000"/>
              </a:solidFill>
              <a:latin typeface="Arial"/>
              <a:ea typeface="Arial"/>
              <a:cs typeface="Arial"/>
              <a:sym typeface="Arial"/>
            </a:endParaRPr>
          </a:p>
          <a:p>
            <a:pPr marL="342900" marR="0" lvl="3" indent="-342900"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000000"/>
                </a:solidFill>
                <a:latin typeface="Arial"/>
                <a:ea typeface="Arial"/>
                <a:cs typeface="Arial"/>
                <a:sym typeface="Arial"/>
              </a:rPr>
              <a:t>Nebraska Medical Center: </a:t>
            </a:r>
            <a:r>
              <a:rPr lang="en-US" sz="1400" b="0" i="1" u="none" strike="noStrike" cap="none">
                <a:solidFill>
                  <a:srgbClr val="000000"/>
                </a:solidFill>
                <a:latin typeface="Arial"/>
                <a:ea typeface="Arial"/>
                <a:cs typeface="Arial"/>
                <a:sym typeface="Arial"/>
              </a:rPr>
              <a:t>718 licensed beds, Omaha</a:t>
            </a:r>
            <a:endParaRPr/>
          </a:p>
          <a:p>
            <a:pPr marL="342900" marR="0" lvl="3" indent="-342900" algn="l" rtl="0">
              <a:lnSpc>
                <a:spcPct val="100000"/>
              </a:lnSpc>
              <a:spcBef>
                <a:spcPts val="0"/>
              </a:spcBef>
              <a:spcAft>
                <a:spcPts val="0"/>
              </a:spcAft>
              <a:buClr>
                <a:srgbClr val="000000"/>
              </a:buClr>
              <a:buSzPts val="1400"/>
              <a:buFont typeface="Arial"/>
              <a:buAutoNum type="arabicPeriod"/>
            </a:pPr>
            <a:r>
              <a:rPr lang="en-US" sz="1400" b="1" i="0" u="none" strike="noStrike" cap="none">
                <a:solidFill>
                  <a:srgbClr val="000000"/>
                </a:solidFill>
                <a:latin typeface="Arial"/>
                <a:ea typeface="Arial"/>
                <a:cs typeface="Arial"/>
                <a:sym typeface="Arial"/>
              </a:rPr>
              <a:t>Bellevue Medical Center: </a:t>
            </a:r>
            <a:r>
              <a:rPr lang="en-US" sz="1400" b="0" i="1" u="none" strike="noStrike" cap="none">
                <a:solidFill>
                  <a:srgbClr val="000000"/>
                </a:solidFill>
                <a:latin typeface="Arial"/>
                <a:ea typeface="Arial"/>
                <a:cs typeface="Arial"/>
                <a:sym typeface="Arial"/>
              </a:rPr>
              <a:t>91 licensed beds, Bellevue</a:t>
            </a:r>
            <a:endParaRPr/>
          </a:p>
          <a:p>
            <a:pPr marL="342900" marR="0" lvl="0" indent="-25400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a:p>
            <a:pPr marL="285750" marR="0" lvl="1" indent="-19685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199" name="Google Shape;199;g1521762f79f_2_342" descr="A picture containing sky, outdoor, city&#10;&#10;Description automatically generated"/>
          <p:cNvPicPr preferRelativeResize="0"/>
          <p:nvPr/>
        </p:nvPicPr>
        <p:blipFill rotWithShape="1">
          <a:blip r:embed="rId3">
            <a:alphaModFix/>
          </a:blip>
          <a:srcRect/>
          <a:stretch/>
        </p:blipFill>
        <p:spPr>
          <a:xfrm>
            <a:off x="8012111" y="1526384"/>
            <a:ext cx="3816350" cy="2349500"/>
          </a:xfrm>
          <a:prstGeom prst="rect">
            <a:avLst/>
          </a:prstGeom>
          <a:noFill/>
          <a:ln w="22225" cap="flat" cmpd="sng">
            <a:solidFill>
              <a:schemeClr val="accent3"/>
            </a:solidFill>
            <a:prstDash val="solid"/>
            <a:round/>
            <a:headEnd type="none" w="sm" len="sm"/>
            <a:tailEnd type="none" w="sm" len="sm"/>
          </a:ln>
          <a:effectLst>
            <a:outerShdw blurRad="63500" sx="102000" sy="102000" algn="ctr" rotWithShape="0">
              <a:srgbClr val="000000">
                <a:alpha val="40000"/>
              </a:srgbClr>
            </a:outerShdw>
          </a:effectLst>
        </p:spPr>
      </p:pic>
      <p:sp>
        <p:nvSpPr>
          <p:cNvPr id="200" name="Google Shape;200;g1521762f79f_2_342"/>
          <p:cNvSpPr/>
          <p:nvPr/>
        </p:nvSpPr>
        <p:spPr>
          <a:xfrm>
            <a:off x="7065670" y="977094"/>
            <a:ext cx="1438995" cy="1480355"/>
          </a:xfrm>
          <a:prstGeom prst="ellipse">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1" name="Google Shape;201;g1521762f79f_2_342" descr="Icon&#10;&#10;Description automatically generated"/>
          <p:cNvPicPr preferRelativeResize="0"/>
          <p:nvPr/>
        </p:nvPicPr>
        <p:blipFill rotWithShape="1">
          <a:blip r:embed="rId4">
            <a:alphaModFix/>
          </a:blip>
          <a:srcRect/>
          <a:stretch/>
        </p:blipFill>
        <p:spPr>
          <a:xfrm>
            <a:off x="7337927" y="1254664"/>
            <a:ext cx="882180" cy="9252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521762f79f_2_356"/>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Agenda</a:t>
            </a:r>
            <a:endParaRPr/>
          </a:p>
        </p:txBody>
      </p:sp>
      <p:sp>
        <p:nvSpPr>
          <p:cNvPr id="207" name="Google Shape;207;g1521762f79f_2_356"/>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06400" lvl="0" indent="-406400" algn="l" rtl="0">
              <a:lnSpc>
                <a:spcPct val="100000"/>
              </a:lnSpc>
              <a:spcBef>
                <a:spcPts val="0"/>
              </a:spcBef>
              <a:spcAft>
                <a:spcPts val="0"/>
              </a:spcAft>
              <a:buClr>
                <a:schemeClr val="dk1"/>
              </a:buClr>
              <a:buSzPts val="1800"/>
              <a:buFont typeface="Calibri"/>
              <a:buAutoNum type="arabicPeriod"/>
            </a:pPr>
            <a:r>
              <a:rPr lang="en-US" b="1"/>
              <a:t>Where we are today and how we got there</a:t>
            </a:r>
            <a:endParaRPr/>
          </a:p>
          <a:p>
            <a:pPr marL="421600" lvl="1" indent="0" algn="l" rtl="0">
              <a:lnSpc>
                <a:spcPct val="85000"/>
              </a:lnSpc>
              <a:spcBef>
                <a:spcPts val="600"/>
              </a:spcBef>
              <a:spcAft>
                <a:spcPts val="0"/>
              </a:spcAft>
              <a:buSzPts val="1400"/>
              <a:buNone/>
            </a:pPr>
            <a:r>
              <a:rPr lang="en-US" sz="1400" i="1"/>
              <a:t>How COVID, remote work and shortages are continuing change progression</a:t>
            </a:r>
            <a:br>
              <a:rPr lang="en-US" sz="1400" i="1"/>
            </a:br>
            <a:endParaRPr sz="800" i="1"/>
          </a:p>
          <a:p>
            <a:pPr marL="406400" lvl="0" indent="-406400" algn="l" rtl="0">
              <a:lnSpc>
                <a:spcPct val="100000"/>
              </a:lnSpc>
              <a:spcBef>
                <a:spcPts val="1000"/>
              </a:spcBef>
              <a:spcAft>
                <a:spcPts val="0"/>
              </a:spcAft>
              <a:buClr>
                <a:schemeClr val="dk1"/>
              </a:buClr>
              <a:buSzPts val="1800"/>
              <a:buFont typeface="Calibri"/>
              <a:buAutoNum type="arabicPeriod"/>
            </a:pPr>
            <a:r>
              <a:rPr lang="en-US" b="1"/>
              <a:t>How we approach training: A general overview</a:t>
            </a:r>
            <a:endParaRPr/>
          </a:p>
          <a:p>
            <a:pPr marL="421600" lvl="1" indent="0" algn="l" rtl="0">
              <a:lnSpc>
                <a:spcPct val="85000"/>
              </a:lnSpc>
              <a:spcBef>
                <a:spcPts val="600"/>
              </a:spcBef>
              <a:spcAft>
                <a:spcPts val="0"/>
              </a:spcAft>
              <a:buSzPts val="1400"/>
              <a:buNone/>
            </a:pPr>
            <a:r>
              <a:rPr lang="en-US" sz="1400" i="1"/>
              <a:t>Expanding cross-training, job shadowing and dedicated resources</a:t>
            </a:r>
            <a:br>
              <a:rPr lang="en-US" sz="1400" i="1"/>
            </a:br>
            <a:endParaRPr sz="800" b="1"/>
          </a:p>
          <a:p>
            <a:pPr marL="406400" lvl="0" indent="-406400" algn="l" rtl="0">
              <a:lnSpc>
                <a:spcPct val="100000"/>
              </a:lnSpc>
              <a:spcBef>
                <a:spcPts val="1000"/>
              </a:spcBef>
              <a:spcAft>
                <a:spcPts val="0"/>
              </a:spcAft>
              <a:buClr>
                <a:schemeClr val="dk1"/>
              </a:buClr>
              <a:buSzPts val="1800"/>
              <a:buFont typeface="Calibri"/>
              <a:buAutoNum type="arabicPeriod"/>
            </a:pPr>
            <a:r>
              <a:rPr lang="en-US" b="1"/>
              <a:t>How training, career progression, and retention intersect</a:t>
            </a:r>
            <a:endParaRPr/>
          </a:p>
          <a:p>
            <a:pPr marL="421600" lvl="1" indent="0" algn="l" rtl="0">
              <a:lnSpc>
                <a:spcPct val="85000"/>
              </a:lnSpc>
              <a:spcBef>
                <a:spcPts val="600"/>
              </a:spcBef>
              <a:spcAft>
                <a:spcPts val="0"/>
              </a:spcAft>
              <a:buSzPts val="1400"/>
              <a:buNone/>
            </a:pPr>
            <a:r>
              <a:rPr lang="en-US" sz="1400" i="1"/>
              <a:t>Check-ins, retention recovery and our career ladder</a:t>
            </a:r>
            <a:br>
              <a:rPr lang="en-US" sz="1400" i="1"/>
            </a:br>
            <a:endParaRPr sz="800" b="1"/>
          </a:p>
          <a:p>
            <a:pPr marL="406400" lvl="0" indent="-406400" algn="l" rtl="0">
              <a:lnSpc>
                <a:spcPct val="100000"/>
              </a:lnSpc>
              <a:spcBef>
                <a:spcPts val="1000"/>
              </a:spcBef>
              <a:spcAft>
                <a:spcPts val="0"/>
              </a:spcAft>
              <a:buClr>
                <a:schemeClr val="dk1"/>
              </a:buClr>
              <a:buSzPts val="1800"/>
              <a:buFont typeface="Calibri"/>
              <a:buAutoNum type="arabicPeriod"/>
            </a:pPr>
            <a:r>
              <a:rPr lang="en-US" b="1"/>
              <a:t>Promoting engagement and cohesion in performance achievement</a:t>
            </a:r>
            <a:endParaRPr/>
          </a:p>
          <a:p>
            <a:pPr marL="421600" lvl="1" indent="0" algn="l" rtl="0">
              <a:lnSpc>
                <a:spcPct val="85000"/>
              </a:lnSpc>
              <a:spcBef>
                <a:spcPts val="600"/>
              </a:spcBef>
              <a:spcAft>
                <a:spcPts val="0"/>
              </a:spcAft>
              <a:buSzPts val="1400"/>
              <a:buNone/>
            </a:pPr>
            <a:r>
              <a:rPr lang="en-US" sz="1400" i="1"/>
              <a:t>Report cards, quality audits, recognition and staff resources</a:t>
            </a:r>
            <a:br>
              <a:rPr lang="en-US" sz="1400" i="1"/>
            </a:br>
            <a:endParaRPr sz="800" b="1"/>
          </a:p>
          <a:p>
            <a:pPr marL="406400" lvl="0" indent="-406400" algn="l" rtl="0">
              <a:lnSpc>
                <a:spcPct val="100000"/>
              </a:lnSpc>
              <a:spcBef>
                <a:spcPts val="1000"/>
              </a:spcBef>
              <a:spcAft>
                <a:spcPts val="0"/>
              </a:spcAft>
              <a:buClr>
                <a:schemeClr val="dk1"/>
              </a:buClr>
              <a:buSzPts val="1800"/>
              <a:buFont typeface="Calibri"/>
              <a:buAutoNum type="arabicPeriod"/>
            </a:pPr>
            <a:r>
              <a:rPr lang="en-US" b="1"/>
              <a:t> Reevaluating recruitment and hiring strategies</a:t>
            </a:r>
            <a:endParaRPr/>
          </a:p>
          <a:p>
            <a:pPr marL="421600" lvl="1" indent="0" algn="l" rtl="0">
              <a:lnSpc>
                <a:spcPct val="85000"/>
              </a:lnSpc>
              <a:spcBef>
                <a:spcPts val="600"/>
              </a:spcBef>
              <a:spcAft>
                <a:spcPts val="0"/>
              </a:spcAft>
              <a:buSzPts val="1400"/>
              <a:buNone/>
            </a:pPr>
            <a:r>
              <a:rPr lang="en-US" sz="1400" i="1"/>
              <a:t>Job descriptions, social media and more considerations</a:t>
            </a:r>
            <a:br>
              <a:rPr lang="en-US" sz="1400" i="1"/>
            </a:br>
            <a:endParaRPr sz="800" b="1"/>
          </a:p>
          <a:p>
            <a:pPr marL="406400" lvl="0" indent="-406400" algn="l" rtl="0">
              <a:lnSpc>
                <a:spcPct val="100000"/>
              </a:lnSpc>
              <a:spcBef>
                <a:spcPts val="1000"/>
              </a:spcBef>
              <a:spcAft>
                <a:spcPts val="0"/>
              </a:spcAft>
              <a:buClr>
                <a:schemeClr val="dk1"/>
              </a:buClr>
              <a:buSzPts val="1800"/>
              <a:buFont typeface="Calibri"/>
              <a:buAutoNum type="arabicPeriod"/>
            </a:pPr>
            <a:r>
              <a:rPr lang="en-US" b="1"/>
              <a:t>Forging and maintaining Culture</a:t>
            </a:r>
            <a:endParaRPr/>
          </a:p>
          <a:p>
            <a:pPr marL="421600" lvl="1" indent="0" algn="l" rtl="0">
              <a:lnSpc>
                <a:spcPct val="85000"/>
              </a:lnSpc>
              <a:spcBef>
                <a:spcPts val="600"/>
              </a:spcBef>
              <a:spcAft>
                <a:spcPts val="0"/>
              </a:spcAft>
              <a:buSzPts val="1400"/>
              <a:buNone/>
            </a:pPr>
            <a:r>
              <a:rPr lang="en-US" sz="1400" i="1"/>
              <a:t>Finding your team values and measuring staff sentiment</a:t>
            </a:r>
            <a:endParaRPr sz="1400"/>
          </a:p>
          <a:p>
            <a:pPr marL="406400" lvl="0" indent="-292100" algn="l" rtl="0">
              <a:lnSpc>
                <a:spcPct val="100000"/>
              </a:lnSpc>
              <a:spcBef>
                <a:spcPts val="1000"/>
              </a:spcBef>
              <a:spcAft>
                <a:spcPts val="0"/>
              </a:spcAft>
              <a:buClr>
                <a:schemeClr val="dk1"/>
              </a:buClr>
              <a:buSzPts val="1800"/>
              <a:buFont typeface="Calibri"/>
              <a:buNone/>
            </a:pPr>
            <a:endParaRPr/>
          </a:p>
          <a:p>
            <a:pPr marL="406400" lvl="0" indent="-292100" algn="l" rtl="0">
              <a:lnSpc>
                <a:spcPct val="100000"/>
              </a:lnSpc>
              <a:spcBef>
                <a:spcPts val="600"/>
              </a:spcBef>
              <a:spcAft>
                <a:spcPts val="0"/>
              </a:spcAft>
              <a:buClr>
                <a:schemeClr val="dk1"/>
              </a:buClr>
              <a:buSzPts val="1800"/>
              <a:buFont typeface="Calibri"/>
              <a:buNone/>
            </a:pPr>
            <a:endParaRPr/>
          </a:p>
          <a:p>
            <a:pPr marL="406400" lvl="0" indent="-292100" algn="l" rtl="0">
              <a:lnSpc>
                <a:spcPct val="100000"/>
              </a:lnSpc>
              <a:spcBef>
                <a:spcPts val="600"/>
              </a:spcBef>
              <a:spcAft>
                <a:spcPts val="0"/>
              </a:spcAft>
              <a:buClr>
                <a:schemeClr val="dk1"/>
              </a:buClr>
              <a:buSzPts val="1800"/>
              <a:buFont typeface="Calibri"/>
              <a:buNone/>
            </a:pPr>
            <a:endParaRPr/>
          </a:p>
          <a:p>
            <a:pPr marL="406400" lvl="0" indent="-292100" algn="l" rtl="0">
              <a:lnSpc>
                <a:spcPct val="100000"/>
              </a:lnSpc>
              <a:spcBef>
                <a:spcPts val="600"/>
              </a:spcBef>
              <a:spcAft>
                <a:spcPts val="0"/>
              </a:spcAft>
              <a:buClr>
                <a:schemeClr val="dk1"/>
              </a:buClr>
              <a:buSzPts val="1800"/>
              <a:buFont typeface="Calibri"/>
              <a:buNone/>
            </a:pPr>
            <a:endParaRPr/>
          </a:p>
          <a:p>
            <a:pPr marL="406400" lvl="0" indent="-292100" algn="l" rtl="0">
              <a:lnSpc>
                <a:spcPct val="100000"/>
              </a:lnSpc>
              <a:spcBef>
                <a:spcPts val="600"/>
              </a:spcBef>
              <a:spcAft>
                <a:spcPts val="0"/>
              </a:spcAft>
              <a:buClr>
                <a:schemeClr val="dk1"/>
              </a:buClr>
              <a:buSzPts val="1800"/>
              <a:buFont typeface="Calibri"/>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1"/>
        <p:cNvGrpSpPr/>
        <p:nvPr/>
      </p:nvGrpSpPr>
      <p:grpSpPr>
        <a:xfrm>
          <a:off x="0" y="0"/>
          <a:ext cx="0" cy="0"/>
          <a:chOff x="0" y="0"/>
          <a:chExt cx="0" cy="0"/>
        </a:xfrm>
      </p:grpSpPr>
      <p:sp>
        <p:nvSpPr>
          <p:cNvPr id="212" name="Google Shape;212;g1521762f79f_2_361"/>
          <p:cNvSpPr txBox="1">
            <a:spLocks noGrp="1"/>
          </p:cNvSpPr>
          <p:nvPr>
            <p:ph type="title"/>
          </p:nvPr>
        </p:nvSpPr>
        <p:spPr/>
        <p:txBody>
          <a:bodyPr spcFirstLastPara="1" wrap="square" lIns="0" tIns="0" rIns="0" bIns="0" anchor="ctr" anchorCtr="0">
            <a:normAutofit/>
          </a:bodyPr>
          <a:lstStyle/>
          <a:p>
            <a:pPr marL="0" marR="0" lvl="0" indent="0" rtl="0">
              <a:spcBef>
                <a:spcPts val="0"/>
              </a:spcBef>
              <a:spcAft>
                <a:spcPts val="0"/>
              </a:spcAft>
              <a:buClr>
                <a:schemeClr val="lt1"/>
              </a:buClr>
              <a:buSzPts val="4600"/>
              <a:buFont typeface="Arial"/>
              <a:buNone/>
            </a:pPr>
            <a:r>
              <a:rPr lang="en-US" dirty="0">
                <a:solidFill>
                  <a:schemeClr val="bg1"/>
                </a:solidFill>
              </a:rPr>
              <a:t>Where we are today </a:t>
            </a:r>
            <a:br>
              <a:rPr lang="en-US" dirty="0">
                <a:solidFill>
                  <a:schemeClr val="bg1"/>
                </a:solidFill>
              </a:rPr>
            </a:br>
            <a:r>
              <a:rPr lang="en-US" dirty="0">
                <a:solidFill>
                  <a:schemeClr val="bg1"/>
                </a:solidFill>
              </a:rPr>
              <a:t>and how we got there</a:t>
            </a:r>
          </a:p>
        </p:txBody>
      </p:sp>
      <p:sp>
        <p:nvSpPr>
          <p:cNvPr id="217" name="Slide Number Placeholder 2">
            <a:extLst>
              <a:ext uri="{FF2B5EF4-FFF2-40B4-BE49-F238E27FC236}">
                <a16:creationId xmlns:a16="http://schemas.microsoft.com/office/drawing/2014/main" id="{543F6328-527E-228F-1491-B5E6BEAA3C7E}"/>
              </a:ext>
            </a:extLst>
          </p:cNvPr>
          <p:cNvSpPr>
            <a:spLocks noGrp="1"/>
          </p:cNvSpPr>
          <p:nvPr>
            <p:ph type="sldNum" idx="12"/>
          </p:nvPr>
        </p:nvSpPr>
        <p:spPr/>
        <p:txBody>
          <a:bodyPr>
            <a:normAutofit/>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521762f79f_2_365"/>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Accommodating remote structures across the revenue cycle</a:t>
            </a:r>
            <a:endParaRPr/>
          </a:p>
        </p:txBody>
      </p:sp>
      <p:sp>
        <p:nvSpPr>
          <p:cNvPr id="218" name="Google Shape;218;g1521762f79f_2_365"/>
          <p:cNvSpPr txBox="1">
            <a:spLocks noGrp="1"/>
          </p:cNvSpPr>
          <p:nvPr>
            <p:ph type="body" idx="1"/>
          </p:nvPr>
        </p:nvSpPr>
        <p:spPr>
          <a:xfrm>
            <a:off x="576000" y="1193187"/>
            <a:ext cx="9455104" cy="313350"/>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Remote vs. hybrid vs. onsite</a:t>
            </a:r>
            <a:endParaRPr/>
          </a:p>
        </p:txBody>
      </p:sp>
      <p:sp>
        <p:nvSpPr>
          <p:cNvPr id="219" name="Google Shape;219;g1521762f79f_2_365"/>
          <p:cNvSpPr txBox="1">
            <a:spLocks noGrp="1"/>
          </p:cNvSpPr>
          <p:nvPr>
            <p:ph type="body" idx="2"/>
          </p:nvPr>
        </p:nvSpPr>
        <p:spPr>
          <a:xfrm>
            <a:off x="576000" y="2635016"/>
            <a:ext cx="2036571" cy="154622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800"/>
              <a:buNone/>
            </a:pPr>
            <a:r>
              <a:rPr lang="en-US" sz="1800" b="1">
                <a:solidFill>
                  <a:schemeClr val="dk1"/>
                </a:solidFill>
              </a:rPr>
              <a:t>Patient Access</a:t>
            </a:r>
            <a:br>
              <a:rPr lang="en-US" sz="1800" b="1">
                <a:solidFill>
                  <a:schemeClr val="dk1"/>
                </a:solidFill>
              </a:rPr>
            </a:br>
            <a:endParaRPr sz="1800" b="1">
              <a:solidFill>
                <a:schemeClr val="dk1"/>
              </a:solidFill>
            </a:endParaRPr>
          </a:p>
          <a:p>
            <a:pPr marL="0" lvl="0" indent="0" algn="ctr" rtl="0">
              <a:lnSpc>
                <a:spcPct val="100000"/>
              </a:lnSpc>
              <a:spcBef>
                <a:spcPts val="500"/>
              </a:spcBef>
              <a:spcAft>
                <a:spcPts val="0"/>
              </a:spcAft>
              <a:buSzPts val="1800"/>
              <a:buNone/>
            </a:pPr>
            <a:endParaRPr sz="1800" b="1">
              <a:solidFill>
                <a:schemeClr val="accent1"/>
              </a:solidFill>
            </a:endParaRPr>
          </a:p>
          <a:p>
            <a:pPr marL="0" lvl="0" indent="0" algn="ctr" rtl="0">
              <a:lnSpc>
                <a:spcPct val="100000"/>
              </a:lnSpc>
              <a:spcBef>
                <a:spcPts val="500"/>
              </a:spcBef>
              <a:spcAft>
                <a:spcPts val="0"/>
              </a:spcAft>
              <a:buSzPts val="1800"/>
              <a:buNone/>
            </a:pPr>
            <a:endParaRPr sz="1800"/>
          </a:p>
          <a:p>
            <a:pPr marL="0" lvl="0" indent="0" algn="ctr" rtl="0">
              <a:lnSpc>
                <a:spcPct val="100000"/>
              </a:lnSpc>
              <a:spcBef>
                <a:spcPts val="500"/>
              </a:spcBef>
              <a:spcAft>
                <a:spcPts val="0"/>
              </a:spcAft>
              <a:buSzPts val="1800"/>
              <a:buNone/>
            </a:pPr>
            <a:r>
              <a:rPr lang="en-US" sz="1800"/>
              <a:t>Onsite</a:t>
            </a:r>
            <a:endParaRPr/>
          </a:p>
        </p:txBody>
      </p:sp>
      <p:sp>
        <p:nvSpPr>
          <p:cNvPr id="2" name="Footer Placeholder 1">
            <a:extLst>
              <a:ext uri="{FF2B5EF4-FFF2-40B4-BE49-F238E27FC236}">
                <a16:creationId xmlns:a16="http://schemas.microsoft.com/office/drawing/2014/main" id="{F3A8EC5B-B6CA-3388-3D15-FB597E218E1B}"/>
              </a:ext>
            </a:extLst>
          </p:cNvPr>
          <p:cNvSpPr>
            <a:spLocks noGrp="1"/>
          </p:cNvSpPr>
          <p:nvPr>
            <p:ph type="ftr" idx="11"/>
          </p:nvPr>
        </p:nvSpPr>
        <p:spPr/>
        <p:txBody>
          <a:bodyPr/>
          <a:lstStyle/>
          <a:p>
            <a:endParaRPr lang="en-US"/>
          </a:p>
        </p:txBody>
      </p:sp>
      <p:sp>
        <p:nvSpPr>
          <p:cNvPr id="221" name="Google Shape;221;g1521762f79f_2_36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pic>
        <p:nvPicPr>
          <p:cNvPr id="222" name="Google Shape;222;g1521762f79f_2_365"/>
          <p:cNvPicPr preferRelativeResize="0"/>
          <p:nvPr/>
        </p:nvPicPr>
        <p:blipFill rotWithShape="1">
          <a:blip r:embed="rId3">
            <a:alphaModFix/>
          </a:blip>
          <a:srcRect/>
          <a:stretch/>
        </p:blipFill>
        <p:spPr>
          <a:xfrm>
            <a:off x="1383269" y="3323792"/>
            <a:ext cx="422031" cy="457200"/>
          </a:xfrm>
          <a:prstGeom prst="rect">
            <a:avLst/>
          </a:prstGeom>
          <a:noFill/>
          <a:ln>
            <a:noFill/>
          </a:ln>
        </p:spPr>
      </p:pic>
      <p:sp>
        <p:nvSpPr>
          <p:cNvPr id="223" name="Google Shape;223;g1521762f79f_2_365"/>
          <p:cNvSpPr txBox="1"/>
          <p:nvPr/>
        </p:nvSpPr>
        <p:spPr>
          <a:xfrm>
            <a:off x="3128906" y="2597668"/>
            <a:ext cx="2036571" cy="154622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Financial Counseling</a:t>
            </a:r>
            <a:br>
              <a:rPr lang="en-US" sz="1800" b="1" i="0" u="none" strike="noStrike" cap="none">
                <a:solidFill>
                  <a:schemeClr val="dk1"/>
                </a:solidFill>
                <a:latin typeface="Calibri"/>
                <a:ea typeface="Calibri"/>
                <a:cs typeface="Calibri"/>
                <a:sym typeface="Calibri"/>
              </a:rPr>
            </a:b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accent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r>
              <a:rPr lang="en-US" sz="1800" b="0" i="0" u="none" strike="noStrike" cap="none">
                <a:solidFill>
                  <a:schemeClr val="dk1"/>
                </a:solidFill>
                <a:latin typeface="Calibri"/>
                <a:ea typeface="Calibri"/>
                <a:cs typeface="Calibri"/>
                <a:sym typeface="Calibri"/>
              </a:rPr>
              <a:t>Hybrid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400"/>
              <a:buFont typeface="Arial"/>
              <a:buNone/>
            </a:pPr>
            <a:r>
              <a:rPr lang="en-US" sz="1400" b="0" i="1" u="none" strike="noStrike" cap="none">
                <a:solidFill>
                  <a:schemeClr val="dk1"/>
                </a:solidFill>
                <a:latin typeface="Calibri"/>
                <a:ea typeface="Calibri"/>
                <a:cs typeface="Calibri"/>
                <a:sym typeface="Calibri"/>
              </a:rPr>
              <a:t>(Meet with patients in-person or virtually)</a:t>
            </a:r>
            <a:endParaRPr sz="1400" b="0" i="0" u="none" strike="noStrike" cap="none">
              <a:solidFill>
                <a:srgbClr val="000000"/>
              </a:solidFill>
              <a:latin typeface="Arial"/>
              <a:ea typeface="Arial"/>
              <a:cs typeface="Arial"/>
              <a:sym typeface="Arial"/>
            </a:endParaRPr>
          </a:p>
        </p:txBody>
      </p:sp>
      <p:sp>
        <p:nvSpPr>
          <p:cNvPr id="224" name="Google Shape;224;g1521762f79f_2_365"/>
          <p:cNvSpPr txBox="1"/>
          <p:nvPr/>
        </p:nvSpPr>
        <p:spPr>
          <a:xfrm>
            <a:off x="5776114" y="2637390"/>
            <a:ext cx="2036571" cy="185795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HIM</a:t>
            </a:r>
            <a:br>
              <a:rPr lang="en-US" sz="1800" b="1" i="0" u="none" strike="noStrike" cap="none">
                <a:solidFill>
                  <a:schemeClr val="dk1"/>
                </a:solidFill>
                <a:latin typeface="Calibri"/>
                <a:ea typeface="Calibri"/>
                <a:cs typeface="Calibri"/>
                <a:sym typeface="Calibri"/>
              </a:rPr>
            </a:b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r>
              <a:rPr lang="en-US" sz="1800" b="0" i="0" u="none" strike="noStrike" cap="none">
                <a:solidFill>
                  <a:schemeClr val="dk1"/>
                </a:solidFill>
                <a:latin typeface="Calibri"/>
                <a:ea typeface="Calibri"/>
                <a:cs typeface="Calibri"/>
                <a:sym typeface="Calibri"/>
              </a:rPr>
              <a:t>Remote</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400"/>
              <a:buFont typeface="Arial"/>
              <a:buNone/>
            </a:pPr>
            <a:r>
              <a:rPr lang="en-US" sz="1400" b="0" i="1" u="none" strike="noStrike" cap="none">
                <a:solidFill>
                  <a:schemeClr val="dk1"/>
                </a:solidFill>
                <a:latin typeface="Calibri"/>
                <a:ea typeface="Calibri"/>
                <a:cs typeface="Calibri"/>
                <a:sym typeface="Calibri"/>
              </a:rPr>
              <a:t>(Full-time remote except for certain positions)</a:t>
            </a:r>
            <a:endParaRPr sz="1400" b="0" i="0" u="none" strike="noStrike" cap="none">
              <a:solidFill>
                <a:schemeClr val="dk1"/>
              </a:solidFill>
              <a:latin typeface="Arial"/>
              <a:ea typeface="Arial"/>
              <a:cs typeface="Arial"/>
              <a:sym typeface="Arial"/>
            </a:endParaRPr>
          </a:p>
        </p:txBody>
      </p:sp>
      <p:sp>
        <p:nvSpPr>
          <p:cNvPr id="225" name="Google Shape;225;g1521762f79f_2_365"/>
          <p:cNvSpPr txBox="1"/>
          <p:nvPr/>
        </p:nvSpPr>
        <p:spPr>
          <a:xfrm>
            <a:off x="8423322" y="2633293"/>
            <a:ext cx="2583671" cy="185795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strike="noStrike" cap="none">
                <a:solidFill>
                  <a:schemeClr val="dk1"/>
                </a:solidFill>
                <a:latin typeface="Calibri"/>
                <a:ea typeface="Calibri"/>
                <a:cs typeface="Calibri"/>
                <a:sym typeface="Calibri"/>
              </a:rPr>
              <a:t>Patient Financial Services</a:t>
            </a:r>
            <a:br>
              <a:rPr lang="en-US" sz="1800" b="1" i="0" u="none" strike="noStrike" cap="none">
                <a:solidFill>
                  <a:schemeClr val="dk1"/>
                </a:solidFill>
                <a:latin typeface="Calibri"/>
                <a:ea typeface="Calibri"/>
                <a:cs typeface="Calibri"/>
                <a:sym typeface="Calibri"/>
              </a:rPr>
            </a:b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500"/>
              </a:spcBef>
              <a:spcAft>
                <a:spcPts val="0"/>
              </a:spcAft>
              <a:buClr>
                <a:schemeClr val="lt2"/>
              </a:buClr>
              <a:buSzPts val="1800"/>
              <a:buFont typeface="Arial"/>
              <a:buNone/>
            </a:pPr>
            <a:r>
              <a:rPr lang="en-US" sz="1800" b="0" i="0" u="none" strike="noStrike" cap="none">
                <a:solidFill>
                  <a:schemeClr val="dk1"/>
                </a:solidFill>
                <a:latin typeface="Calibri"/>
                <a:ea typeface="Calibri"/>
                <a:cs typeface="Calibri"/>
                <a:sym typeface="Calibri"/>
              </a:rPr>
              <a:t>Hybrid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500"/>
              </a:spcBef>
              <a:spcAft>
                <a:spcPts val="0"/>
              </a:spcAft>
              <a:buClr>
                <a:schemeClr val="lt2"/>
              </a:buClr>
              <a:buSzPts val="1400"/>
              <a:buFont typeface="Arial"/>
              <a:buNone/>
            </a:pPr>
            <a:r>
              <a:rPr lang="en-US" sz="1400" b="0" i="1" u="none" strike="noStrike" cap="none">
                <a:solidFill>
                  <a:schemeClr val="dk1"/>
                </a:solidFill>
                <a:latin typeface="Calibri"/>
                <a:ea typeface="Calibri"/>
                <a:cs typeface="Calibri"/>
                <a:sym typeface="Calibri"/>
              </a:rPr>
              <a:t>(Full-time remote except for </a:t>
            </a:r>
            <a:br>
              <a:rPr lang="en-US" sz="1400" b="0" i="1" u="none" strike="noStrike" cap="none">
                <a:solidFill>
                  <a:schemeClr val="dk1"/>
                </a:solidFill>
                <a:latin typeface="Calibri"/>
                <a:ea typeface="Calibri"/>
                <a:cs typeface="Calibri"/>
                <a:sym typeface="Calibri"/>
              </a:rPr>
            </a:br>
            <a:r>
              <a:rPr lang="en-US" sz="1400" b="0" i="1" u="none" strike="noStrike" cap="none">
                <a:solidFill>
                  <a:schemeClr val="dk1"/>
                </a:solidFill>
                <a:latin typeface="Calibri"/>
                <a:ea typeface="Calibri"/>
                <a:cs typeface="Calibri"/>
                <a:sym typeface="Calibri"/>
              </a:rPr>
              <a:t>certain positions)</a:t>
            </a:r>
            <a:endParaRPr sz="1400" b="0" i="0" u="none" strike="noStrike" cap="none">
              <a:solidFill>
                <a:schemeClr val="dk1"/>
              </a:solidFill>
              <a:latin typeface="Arial"/>
              <a:ea typeface="Arial"/>
              <a:cs typeface="Arial"/>
              <a:sym typeface="Arial"/>
            </a:endParaRPr>
          </a:p>
        </p:txBody>
      </p:sp>
      <p:grpSp>
        <p:nvGrpSpPr>
          <p:cNvPr id="226" name="Google Shape;226;g1521762f79f_2_365"/>
          <p:cNvGrpSpPr/>
          <p:nvPr/>
        </p:nvGrpSpPr>
        <p:grpSpPr>
          <a:xfrm>
            <a:off x="3804291" y="3323792"/>
            <a:ext cx="685800" cy="457200"/>
            <a:chOff x="3748448" y="2338965"/>
            <a:chExt cx="685800" cy="457200"/>
          </a:xfrm>
        </p:grpSpPr>
        <p:pic>
          <p:nvPicPr>
            <p:cNvPr id="227" name="Google Shape;227;g1521762f79f_2_365"/>
            <p:cNvPicPr preferRelativeResize="0"/>
            <p:nvPr/>
          </p:nvPicPr>
          <p:blipFill rotWithShape="1">
            <a:blip r:embed="rId4">
              <a:alphaModFix/>
            </a:blip>
            <a:srcRect/>
            <a:stretch/>
          </p:blipFill>
          <p:spPr>
            <a:xfrm>
              <a:off x="3748448" y="2338965"/>
              <a:ext cx="685800" cy="457200"/>
            </a:xfrm>
            <a:prstGeom prst="rect">
              <a:avLst/>
            </a:prstGeom>
            <a:noFill/>
            <a:ln>
              <a:noFill/>
            </a:ln>
          </p:spPr>
        </p:pic>
        <p:pic>
          <p:nvPicPr>
            <p:cNvPr id="228" name="Google Shape;228;g1521762f79f_2_365"/>
            <p:cNvPicPr preferRelativeResize="0"/>
            <p:nvPr/>
          </p:nvPicPr>
          <p:blipFill rotWithShape="1">
            <a:blip r:embed="rId5">
              <a:alphaModFix/>
            </a:blip>
            <a:srcRect/>
            <a:stretch/>
          </p:blipFill>
          <p:spPr>
            <a:xfrm>
              <a:off x="3862749" y="2338965"/>
              <a:ext cx="426618" cy="426618"/>
            </a:xfrm>
            <a:prstGeom prst="rect">
              <a:avLst/>
            </a:prstGeom>
            <a:noFill/>
            <a:ln>
              <a:noFill/>
            </a:ln>
          </p:spPr>
        </p:pic>
      </p:grpSp>
      <p:pic>
        <p:nvPicPr>
          <p:cNvPr id="229" name="Google Shape;229;g1521762f79f_2_365"/>
          <p:cNvPicPr preferRelativeResize="0"/>
          <p:nvPr/>
        </p:nvPicPr>
        <p:blipFill rotWithShape="1">
          <a:blip r:embed="rId6">
            <a:alphaModFix/>
          </a:blip>
          <a:srcRect/>
          <a:stretch/>
        </p:blipFill>
        <p:spPr>
          <a:xfrm>
            <a:off x="6588899" y="3374831"/>
            <a:ext cx="495300" cy="406400"/>
          </a:xfrm>
          <a:prstGeom prst="rect">
            <a:avLst/>
          </a:prstGeom>
          <a:noFill/>
          <a:ln>
            <a:noFill/>
          </a:ln>
        </p:spPr>
      </p:pic>
      <p:pic>
        <p:nvPicPr>
          <p:cNvPr id="230" name="Google Shape;230;g1521762f79f_2_365"/>
          <p:cNvPicPr preferRelativeResize="0"/>
          <p:nvPr/>
        </p:nvPicPr>
        <p:blipFill rotWithShape="1">
          <a:blip r:embed="rId7">
            <a:alphaModFix/>
          </a:blip>
          <a:srcRect/>
          <a:stretch/>
        </p:blipFill>
        <p:spPr>
          <a:xfrm>
            <a:off x="9504141" y="3323792"/>
            <a:ext cx="422031"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521762f79f_2_382"/>
          <p:cNvSpPr txBox="1">
            <a:spLocks noGrp="1"/>
          </p:cNvSpPr>
          <p:nvPr>
            <p:ph type="title"/>
          </p:nvPr>
        </p:nvSpPr>
        <p:spPr>
          <a:xfrm>
            <a:off x="576000" y="816951"/>
            <a:ext cx="11461325" cy="395878"/>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Calibri"/>
              <a:buNone/>
            </a:pPr>
            <a:r>
              <a:rPr lang="en-US"/>
              <a:t>COVID-19, Remote work, Shortages all lead traditional roles to shift</a:t>
            </a:r>
            <a:endParaRPr/>
          </a:p>
        </p:txBody>
      </p:sp>
      <p:sp>
        <p:nvSpPr>
          <p:cNvPr id="236" name="Google Shape;236;g1521762f79f_2_382"/>
          <p:cNvSpPr txBox="1">
            <a:spLocks noGrp="1"/>
          </p:cNvSpPr>
          <p:nvPr>
            <p:ph type="body" idx="1"/>
          </p:nvPr>
        </p:nvSpPr>
        <p:spPr>
          <a:xfrm>
            <a:off x="576000" y="1193186"/>
            <a:ext cx="10629556" cy="395877"/>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chemeClr val="dk1"/>
              </a:buClr>
              <a:buSzPts val="2000"/>
              <a:buNone/>
            </a:pPr>
            <a:r>
              <a:rPr lang="en-US"/>
              <a:t>Change is leading to more change that is blurring departmental lines</a:t>
            </a:r>
            <a:endParaRPr/>
          </a:p>
        </p:txBody>
      </p:sp>
      <p:sp>
        <p:nvSpPr>
          <p:cNvPr id="237" name="Google Shape;237;g1521762f79f_2_382"/>
          <p:cNvSpPr txBox="1">
            <a:spLocks noGrp="1"/>
          </p:cNvSpPr>
          <p:nvPr>
            <p:ph type="body" idx="2"/>
          </p:nvPr>
        </p:nvSpPr>
        <p:spPr>
          <a:xfrm>
            <a:off x="576000" y="1982298"/>
            <a:ext cx="3414109" cy="12003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1800" b="1">
                <a:solidFill>
                  <a:schemeClr val="accent1"/>
                </a:solidFill>
              </a:rPr>
              <a:t>Deployment of Welcome: </a:t>
            </a:r>
            <a:br>
              <a:rPr lang="en-US" sz="1800" b="1">
                <a:solidFill>
                  <a:schemeClr val="accent1"/>
                </a:solidFill>
              </a:rPr>
            </a:br>
            <a:r>
              <a:rPr lang="en-US" sz="1800"/>
              <a:t>patients can now register </a:t>
            </a:r>
            <a:br>
              <a:rPr lang="en-US" sz="1800"/>
            </a:br>
            <a:r>
              <a:rPr lang="en-US" sz="1800"/>
              <a:t>themselves on a tablet without </a:t>
            </a:r>
            <a:br>
              <a:rPr lang="en-US" sz="1800"/>
            </a:br>
            <a:r>
              <a:rPr lang="en-US" sz="1800"/>
              <a:t>interacting with live staff</a:t>
            </a:r>
            <a:br>
              <a:rPr lang="en-US" sz="1800"/>
            </a:br>
            <a:endParaRPr sz="1800"/>
          </a:p>
          <a:p>
            <a:pPr marL="0" lvl="0" indent="0" algn="l" rtl="0">
              <a:lnSpc>
                <a:spcPct val="100000"/>
              </a:lnSpc>
              <a:spcBef>
                <a:spcPts val="500"/>
              </a:spcBef>
              <a:spcAft>
                <a:spcPts val="0"/>
              </a:spcAft>
              <a:buSzPts val="1800"/>
              <a:buNone/>
            </a:pPr>
            <a:br>
              <a:rPr lang="en-US" sz="1800"/>
            </a:br>
            <a:endParaRPr sz="600"/>
          </a:p>
          <a:p>
            <a:pPr marL="182880" lvl="0" indent="-68578" algn="l" rtl="0">
              <a:lnSpc>
                <a:spcPct val="100000"/>
              </a:lnSpc>
              <a:spcBef>
                <a:spcPts val="500"/>
              </a:spcBef>
              <a:spcAft>
                <a:spcPts val="0"/>
              </a:spcAft>
              <a:buClr>
                <a:schemeClr val="lt2"/>
              </a:buClr>
              <a:buSzPts val="1800"/>
              <a:buNone/>
            </a:pPr>
            <a:endParaRPr sz="1800"/>
          </a:p>
        </p:txBody>
      </p:sp>
      <p:sp>
        <p:nvSpPr>
          <p:cNvPr id="2" name="Footer Placeholder 1">
            <a:extLst>
              <a:ext uri="{FF2B5EF4-FFF2-40B4-BE49-F238E27FC236}">
                <a16:creationId xmlns:a16="http://schemas.microsoft.com/office/drawing/2014/main" id="{6F0578CF-F5F2-C24B-9863-69CC8A5A3249}"/>
              </a:ext>
            </a:extLst>
          </p:cNvPr>
          <p:cNvSpPr>
            <a:spLocks noGrp="1"/>
          </p:cNvSpPr>
          <p:nvPr>
            <p:ph type="ftr" idx="11"/>
          </p:nvPr>
        </p:nvSpPr>
        <p:spPr/>
        <p:txBody>
          <a:bodyPr/>
          <a:lstStyle/>
          <a:p>
            <a:endParaRPr lang="en-US"/>
          </a:p>
        </p:txBody>
      </p:sp>
      <p:sp>
        <p:nvSpPr>
          <p:cNvPr id="239" name="Google Shape;239;g1521762f79f_2_38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9</a:t>
            </a:fld>
            <a:endParaRPr/>
          </a:p>
        </p:txBody>
      </p:sp>
      <p:sp>
        <p:nvSpPr>
          <p:cNvPr id="240" name="Google Shape;240;g1521762f79f_2_382"/>
          <p:cNvSpPr/>
          <p:nvPr/>
        </p:nvSpPr>
        <p:spPr>
          <a:xfrm>
            <a:off x="8031959" y="2211266"/>
            <a:ext cx="762615" cy="582130"/>
          </a:xfrm>
          <a:prstGeom prst="mathEqual">
            <a:avLst>
              <a:gd name="adj1" fmla="val 23520"/>
              <a:gd name="adj2" fmla="val 1176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g1521762f79f_2_382"/>
          <p:cNvSpPr/>
          <p:nvPr/>
        </p:nvSpPr>
        <p:spPr>
          <a:xfrm>
            <a:off x="3846539" y="2174173"/>
            <a:ext cx="820371" cy="781874"/>
          </a:xfrm>
          <a:prstGeom prst="mathPlus">
            <a:avLst>
              <a:gd name="adj1" fmla="val 2352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1521762f79f_2_382"/>
          <p:cNvSpPr txBox="1"/>
          <p:nvPr/>
        </p:nvSpPr>
        <p:spPr>
          <a:xfrm>
            <a:off x="4789208" y="1982298"/>
            <a:ext cx="3045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Calibri"/>
                <a:ea typeface="Calibri"/>
                <a:cs typeface="Calibri"/>
                <a:sym typeface="Calibri"/>
              </a:rPr>
              <a:t>Automated wayfinding: </a:t>
            </a:r>
            <a:r>
              <a:rPr lang="en-US" sz="1800" b="0" i="0" u="none" strike="noStrike" cap="none">
                <a:solidFill>
                  <a:schemeClr val="dk1"/>
                </a:solidFill>
                <a:latin typeface="Calibri"/>
                <a:ea typeface="Calibri"/>
                <a:cs typeface="Calibri"/>
                <a:sym typeface="Calibri"/>
              </a:rPr>
              <a:t>patients can show themselves to treatment areas and we’re alerted when they’ve arrived</a:t>
            </a:r>
            <a:endParaRPr sz="1800" b="0" i="0" u="none" strike="noStrike" cap="none">
              <a:solidFill>
                <a:schemeClr val="dk1"/>
              </a:solidFill>
              <a:latin typeface="Calibri"/>
              <a:ea typeface="Calibri"/>
              <a:cs typeface="Calibri"/>
              <a:sym typeface="Calibri"/>
            </a:endParaRPr>
          </a:p>
        </p:txBody>
      </p:sp>
      <p:sp>
        <p:nvSpPr>
          <p:cNvPr id="243" name="Google Shape;243;g1521762f79f_2_382"/>
          <p:cNvSpPr txBox="1"/>
          <p:nvPr/>
        </p:nvSpPr>
        <p:spPr>
          <a:xfrm>
            <a:off x="8992096" y="1964945"/>
            <a:ext cx="30452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Live staff are doing less registrations and more documenting, verification or follow-up</a:t>
            </a:r>
            <a:endParaRPr sz="1800" b="1" i="0" u="none" strike="noStrike" cap="none">
              <a:solidFill>
                <a:schemeClr val="dk1"/>
              </a:solidFill>
              <a:latin typeface="Calibri"/>
              <a:ea typeface="Calibri"/>
              <a:cs typeface="Calibri"/>
              <a:sym typeface="Calibri"/>
            </a:endParaRPr>
          </a:p>
        </p:txBody>
      </p:sp>
      <p:sp>
        <p:nvSpPr>
          <p:cNvPr id="244" name="Google Shape;244;g1521762f79f_2_382"/>
          <p:cNvSpPr txBox="1"/>
          <p:nvPr/>
        </p:nvSpPr>
        <p:spPr>
          <a:xfrm>
            <a:off x="576000" y="5385988"/>
            <a:ext cx="725843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This is also allowing us to be more patient-facing, grow staff knowledge with work complexity, and flex staff to other functions or areas</a:t>
            </a:r>
            <a:endParaRPr sz="1800" b="1" i="0" u="none" strike="noStrike" cap="none">
              <a:solidFill>
                <a:schemeClr val="dk1"/>
              </a:solidFill>
              <a:latin typeface="Calibri"/>
              <a:ea typeface="Calibri"/>
              <a:cs typeface="Calibri"/>
              <a:sym typeface="Calibri"/>
            </a:endParaRPr>
          </a:p>
        </p:txBody>
      </p:sp>
      <p:sp>
        <p:nvSpPr>
          <p:cNvPr id="245" name="Google Shape;245;g1521762f79f_2_382"/>
          <p:cNvSpPr txBox="1"/>
          <p:nvPr/>
        </p:nvSpPr>
        <p:spPr>
          <a:xfrm>
            <a:off x="576000" y="3822182"/>
            <a:ext cx="3414109" cy="12003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800"/>
              <a:buFont typeface="Arial"/>
              <a:buNone/>
            </a:pPr>
            <a:r>
              <a:rPr lang="en-US" sz="1800" b="1" i="0" u="none" strike="noStrike" cap="none">
                <a:solidFill>
                  <a:schemeClr val="accent1"/>
                </a:solidFill>
                <a:latin typeface="Calibri"/>
                <a:ea typeface="Calibri"/>
                <a:cs typeface="Calibri"/>
                <a:sym typeface="Calibri"/>
              </a:rPr>
              <a:t>Deployment of Automation: </a:t>
            </a:r>
            <a:br>
              <a:rPr lang="en-US" sz="1800" b="1" i="0" u="none" strike="noStrike" cap="none">
                <a:solidFill>
                  <a:schemeClr val="accent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COVID also allowed us to slow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down (in some ways) and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reevaluate processes or automate</a:t>
            </a: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lt2"/>
              </a:buClr>
              <a:buSzPts val="1800"/>
              <a:buFont typeface="Arial"/>
              <a:buNone/>
            </a:pPr>
            <a:br>
              <a:rPr lang="en-US" sz="1800" b="0" i="0" u="none" strike="noStrike" cap="none">
                <a:solidFill>
                  <a:schemeClr val="dk1"/>
                </a:solidFill>
                <a:latin typeface="Calibri"/>
                <a:ea typeface="Calibri"/>
                <a:cs typeface="Calibri"/>
                <a:sym typeface="Calibri"/>
              </a:rPr>
            </a:br>
            <a:endParaRPr sz="600" b="0" i="0" u="none" strike="noStrike" cap="none">
              <a:solidFill>
                <a:schemeClr val="dk1"/>
              </a:solidFill>
              <a:latin typeface="Calibri"/>
              <a:ea typeface="Calibri"/>
              <a:cs typeface="Calibri"/>
              <a:sym typeface="Calibri"/>
            </a:endParaRPr>
          </a:p>
          <a:p>
            <a:pPr marL="182880" marR="0" lvl="0" indent="-68578" algn="l" rtl="0">
              <a:lnSpc>
                <a:spcPct val="100000"/>
              </a:lnSpc>
              <a:spcBef>
                <a:spcPts val="500"/>
              </a:spcBef>
              <a:spcAft>
                <a:spcPts val="0"/>
              </a:spcAft>
              <a:buClr>
                <a:schemeClr val="lt2"/>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g1521762f79f_2_382"/>
          <p:cNvSpPr/>
          <p:nvPr/>
        </p:nvSpPr>
        <p:spPr>
          <a:xfrm>
            <a:off x="8031959" y="4051150"/>
            <a:ext cx="762615" cy="582130"/>
          </a:xfrm>
          <a:prstGeom prst="mathEqual">
            <a:avLst>
              <a:gd name="adj1" fmla="val 23520"/>
              <a:gd name="adj2" fmla="val 1176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g1521762f79f_2_382"/>
          <p:cNvSpPr/>
          <p:nvPr/>
        </p:nvSpPr>
        <p:spPr>
          <a:xfrm>
            <a:off x="3846539" y="4010539"/>
            <a:ext cx="820371" cy="781874"/>
          </a:xfrm>
          <a:prstGeom prst="mathPlus">
            <a:avLst>
              <a:gd name="adj1" fmla="val 2352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g1521762f79f_2_382"/>
          <p:cNvSpPr txBox="1"/>
          <p:nvPr/>
        </p:nvSpPr>
        <p:spPr>
          <a:xfrm>
            <a:off x="4789208" y="3822182"/>
            <a:ext cx="304522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Calibri"/>
                <a:ea typeface="Calibri"/>
                <a:cs typeface="Calibri"/>
                <a:sym typeface="Calibri"/>
              </a:rPr>
              <a:t>Automated Processes: </a:t>
            </a:r>
            <a:r>
              <a:rPr lang="en-US" sz="1800" b="0" i="0" u="none" strike="noStrike" cap="none">
                <a:solidFill>
                  <a:schemeClr val="dk1"/>
                </a:solidFill>
                <a:latin typeface="Calibri"/>
                <a:ea typeface="Calibri"/>
                <a:cs typeface="Calibri"/>
                <a:sym typeface="Calibri"/>
              </a:rPr>
              <a:t>Led to the ability to reduce this team by 2-3 FTEs	</a:t>
            </a:r>
            <a:endParaRPr sz="1800" b="0" i="0" u="none" strike="noStrike" cap="none">
              <a:solidFill>
                <a:schemeClr val="dk1"/>
              </a:solidFill>
              <a:latin typeface="Calibri"/>
              <a:ea typeface="Calibri"/>
              <a:cs typeface="Calibri"/>
              <a:sym typeface="Calibri"/>
            </a:endParaRPr>
          </a:p>
        </p:txBody>
      </p:sp>
      <p:sp>
        <p:nvSpPr>
          <p:cNvPr id="249" name="Google Shape;249;g1521762f79f_2_382"/>
          <p:cNvSpPr txBox="1"/>
          <p:nvPr/>
        </p:nvSpPr>
        <p:spPr>
          <a:xfrm>
            <a:off x="8992096" y="3804829"/>
            <a:ext cx="304522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Instances like this allowed us to redeploy staff to other functions or teams where there was more need</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NeMed_Presentation">
  <a:themeElements>
    <a:clrScheme name="NebMed">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 Steering Oct 2022</Template>
  <TotalTime>421</TotalTime>
  <Words>3458</Words>
  <Application>Microsoft Office PowerPoint</Application>
  <PresentationFormat>Widescreen</PresentationFormat>
  <Paragraphs>581</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Merriweather Sans</vt:lpstr>
      <vt:lpstr>Times New Roman</vt:lpstr>
      <vt:lpstr>NeMed_Presentation</vt:lpstr>
      <vt:lpstr>2023 Nebraska HFMA</vt:lpstr>
      <vt:lpstr>About the speaker</vt:lpstr>
      <vt:lpstr>About the speaker</vt:lpstr>
      <vt:lpstr>Learning objectives</vt:lpstr>
      <vt:lpstr>Nebraska Medicine at a glance</vt:lpstr>
      <vt:lpstr>Agenda</vt:lpstr>
      <vt:lpstr>Where we are today  and how we got there</vt:lpstr>
      <vt:lpstr>Accommodating remote structures across the revenue cycle</vt:lpstr>
      <vt:lpstr>COVID-19, Remote work, Shortages all lead traditional roles to shift</vt:lpstr>
      <vt:lpstr>We’re not perfect, and we face the same struggles as you…</vt:lpstr>
      <vt:lpstr>How we approach training:  A general overview</vt:lpstr>
      <vt:lpstr>The same trends allowed us to spend more time cross-training staff</vt:lpstr>
      <vt:lpstr>Staff are allowed to job shadow each other as well </vt:lpstr>
      <vt:lpstr>Nebraska Medicine’s Revenue Cycle Training Department Structure</vt:lpstr>
      <vt:lpstr>How training, career progression, and retention intersect </vt:lpstr>
      <vt:lpstr>Engraining manager-to-staff check-ins </vt:lpstr>
      <vt:lpstr>Example check-in sheet – After two weeks</vt:lpstr>
      <vt:lpstr>Example 30/60/90 Day check-in sheet</vt:lpstr>
      <vt:lpstr>Example quarterly check-in sheet</vt:lpstr>
      <vt:lpstr>Example 12-18 month check-in sheet</vt:lpstr>
      <vt:lpstr>When a staff member  does choose to leave…</vt:lpstr>
      <vt:lpstr>Revenue cycle development program</vt:lpstr>
      <vt:lpstr>We offer and regularly update our career ladder</vt:lpstr>
      <vt:lpstr>Promoting engagement and cohesion in performance achievement</vt:lpstr>
      <vt:lpstr>Providing individual report cards to drive top-tier performance</vt:lpstr>
      <vt:lpstr>Report Cards –  A Closer Look</vt:lpstr>
      <vt:lpstr>Report Cards – A Closer Look</vt:lpstr>
      <vt:lpstr>Recognizing exemplary performance</vt:lpstr>
      <vt:lpstr>Identifying opportunities for learning and growth</vt:lpstr>
      <vt:lpstr>How monthly quality audits trigger retraining</vt:lpstr>
      <vt:lpstr>Employee Newsletter</vt:lpstr>
      <vt:lpstr>Additional avenues to recognize performance</vt:lpstr>
      <vt:lpstr>Reevaluating recruitment and hiring strategies</vt:lpstr>
      <vt:lpstr>Posted Job Descriptions needed a revamp</vt:lpstr>
      <vt:lpstr>We’re also trying: </vt:lpstr>
      <vt:lpstr>Going live to share open positions</vt:lpstr>
      <vt:lpstr>Forging and maintaining Culture</vt:lpstr>
      <vt:lpstr>How we achieve extraordinary together</vt:lpstr>
      <vt:lpstr>iTEACH values</vt:lpstr>
      <vt:lpstr>Measuring employee engagement</vt:lpstr>
      <vt:lpstr>Measuring employee engagement –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Benton, Stephen</dc:creator>
  <cp:lastModifiedBy>Augustine, Sheila</cp:lastModifiedBy>
  <cp:revision>2</cp:revision>
  <dcterms:created xsi:type="dcterms:W3CDTF">2021-03-05T13:40:11Z</dcterms:created>
  <dcterms:modified xsi:type="dcterms:W3CDTF">2023-01-19T17:16:59Z</dcterms:modified>
</cp:coreProperties>
</file>