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mp" ContentType="image/png"/>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4" r:id="rId1"/>
  </p:sldMasterIdLst>
  <p:notesMasterIdLst>
    <p:notesMasterId r:id="rId199"/>
  </p:notesMasterIdLst>
  <p:handoutMasterIdLst>
    <p:handoutMasterId r:id="rId200"/>
  </p:handoutMasterIdLst>
  <p:sldIdLst>
    <p:sldId id="747" r:id="rId2"/>
    <p:sldId id="521" r:id="rId3"/>
    <p:sldId id="300" r:id="rId4"/>
    <p:sldId id="522" r:id="rId5"/>
    <p:sldId id="523" r:id="rId6"/>
    <p:sldId id="525" r:id="rId7"/>
    <p:sldId id="524" r:id="rId8"/>
    <p:sldId id="444" r:id="rId9"/>
    <p:sldId id="445" r:id="rId10"/>
    <p:sldId id="446" r:id="rId11"/>
    <p:sldId id="528" r:id="rId12"/>
    <p:sldId id="530" r:id="rId13"/>
    <p:sldId id="532" r:id="rId14"/>
    <p:sldId id="533" r:id="rId15"/>
    <p:sldId id="538" r:id="rId16"/>
    <p:sldId id="539" r:id="rId17"/>
    <p:sldId id="540" r:id="rId18"/>
    <p:sldId id="541" r:id="rId19"/>
    <p:sldId id="543" r:id="rId20"/>
    <p:sldId id="544" r:id="rId21"/>
    <p:sldId id="547" r:id="rId22"/>
    <p:sldId id="548" r:id="rId23"/>
    <p:sldId id="549" r:id="rId24"/>
    <p:sldId id="550" r:id="rId25"/>
    <p:sldId id="551" r:id="rId26"/>
    <p:sldId id="552" r:id="rId27"/>
    <p:sldId id="306" r:id="rId28"/>
    <p:sldId id="301" r:id="rId29"/>
    <p:sldId id="310" r:id="rId30"/>
    <p:sldId id="431" r:id="rId31"/>
    <p:sldId id="312" r:id="rId32"/>
    <p:sldId id="313" r:id="rId33"/>
    <p:sldId id="765" r:id="rId34"/>
    <p:sldId id="766" r:id="rId35"/>
    <p:sldId id="314" r:id="rId36"/>
    <p:sldId id="311" r:id="rId37"/>
    <p:sldId id="302" r:id="rId38"/>
    <p:sldId id="304" r:id="rId39"/>
    <p:sldId id="303" r:id="rId40"/>
    <p:sldId id="500" r:id="rId41"/>
    <p:sldId id="514" r:id="rId42"/>
    <p:sldId id="407" r:id="rId43"/>
    <p:sldId id="501" r:id="rId44"/>
    <p:sldId id="409" r:id="rId45"/>
    <p:sldId id="410" r:id="rId46"/>
    <p:sldId id="413" r:id="rId47"/>
    <p:sldId id="414" r:id="rId48"/>
    <p:sldId id="415" r:id="rId49"/>
    <p:sldId id="419" r:id="rId50"/>
    <p:sldId id="421" r:id="rId51"/>
    <p:sldId id="260" r:id="rId52"/>
    <p:sldId id="317" r:id="rId53"/>
    <p:sldId id="316" r:id="rId54"/>
    <p:sldId id="318" r:id="rId55"/>
    <p:sldId id="767" r:id="rId56"/>
    <p:sldId id="448" r:id="rId57"/>
    <p:sldId id="556" r:id="rId58"/>
    <p:sldId id="320" r:id="rId59"/>
    <p:sldId id="267" r:id="rId60"/>
    <p:sldId id="268" r:id="rId61"/>
    <p:sldId id="321" r:id="rId62"/>
    <p:sldId id="322" r:id="rId63"/>
    <p:sldId id="323" r:id="rId64"/>
    <p:sldId id="768" r:id="rId65"/>
    <p:sldId id="769" r:id="rId66"/>
    <p:sldId id="770" r:id="rId67"/>
    <p:sldId id="771" r:id="rId68"/>
    <p:sldId id="772" r:id="rId69"/>
    <p:sldId id="325" r:id="rId70"/>
    <p:sldId id="331" r:id="rId71"/>
    <p:sldId id="332" r:id="rId72"/>
    <p:sldId id="433" r:id="rId73"/>
    <p:sldId id="327" r:id="rId74"/>
    <p:sldId id="334" r:id="rId75"/>
    <p:sldId id="333" r:id="rId76"/>
    <p:sldId id="335" r:id="rId77"/>
    <p:sldId id="562" r:id="rId78"/>
    <p:sldId id="563" r:id="rId79"/>
    <p:sldId id="336" r:id="rId80"/>
    <p:sldId id="337" r:id="rId81"/>
    <p:sldId id="338" r:id="rId82"/>
    <p:sldId id="339" r:id="rId83"/>
    <p:sldId id="564" r:id="rId84"/>
    <p:sldId id="565" r:id="rId85"/>
    <p:sldId id="566" r:id="rId86"/>
    <p:sldId id="340" r:id="rId87"/>
    <p:sldId id="341" r:id="rId88"/>
    <p:sldId id="342" r:id="rId89"/>
    <p:sldId id="329" r:id="rId90"/>
    <p:sldId id="469" r:id="rId91"/>
    <p:sldId id="284" r:id="rId92"/>
    <p:sldId id="439" r:id="rId93"/>
    <p:sldId id="773" r:id="rId94"/>
    <p:sldId id="435" r:id="rId95"/>
    <p:sldId id="443" r:id="rId96"/>
    <p:sldId id="774" r:id="rId97"/>
    <p:sldId id="775" r:id="rId98"/>
    <p:sldId id="776" r:id="rId99"/>
    <p:sldId id="286" r:id="rId100"/>
    <p:sldId id="473" r:id="rId101"/>
    <p:sldId id="287" r:id="rId102"/>
    <p:sldId id="290" r:id="rId103"/>
    <p:sldId id="474" r:id="rId104"/>
    <p:sldId id="288" r:id="rId105"/>
    <p:sldId id="291" r:id="rId106"/>
    <p:sldId id="349" r:id="rId107"/>
    <p:sldId id="475" r:id="rId108"/>
    <p:sldId id="350" r:id="rId109"/>
    <p:sldId id="351" r:id="rId110"/>
    <p:sldId id="353" r:id="rId111"/>
    <p:sldId id="356" r:id="rId112"/>
    <p:sldId id="357" r:id="rId113"/>
    <p:sldId id="358" r:id="rId114"/>
    <p:sldId id="359" r:id="rId115"/>
    <p:sldId id="360" r:id="rId116"/>
    <p:sldId id="361" r:id="rId117"/>
    <p:sldId id="362" r:id="rId118"/>
    <p:sldId id="363" r:id="rId119"/>
    <p:sldId id="365" r:id="rId120"/>
    <p:sldId id="387" r:id="rId121"/>
    <p:sldId id="388" r:id="rId122"/>
    <p:sldId id="389" r:id="rId123"/>
    <p:sldId id="390" r:id="rId124"/>
    <p:sldId id="370" r:id="rId125"/>
    <p:sldId id="371" r:id="rId126"/>
    <p:sldId id="372" r:id="rId127"/>
    <p:sldId id="373" r:id="rId128"/>
    <p:sldId id="394" r:id="rId129"/>
    <p:sldId id="380" r:id="rId130"/>
    <p:sldId id="381" r:id="rId131"/>
    <p:sldId id="385" r:id="rId132"/>
    <p:sldId id="395" r:id="rId133"/>
    <p:sldId id="396" r:id="rId134"/>
    <p:sldId id="294" r:id="rId135"/>
    <p:sldId id="367" r:id="rId136"/>
    <p:sldId id="368" r:id="rId137"/>
    <p:sldId id="295" r:id="rId138"/>
    <p:sldId id="493" r:id="rId139"/>
    <p:sldId id="298" r:id="rId140"/>
    <p:sldId id="296" r:id="rId141"/>
    <p:sldId id="517" r:id="rId142"/>
    <p:sldId id="297" r:id="rId143"/>
    <p:sldId id="397" r:id="rId144"/>
    <p:sldId id="398" r:id="rId145"/>
    <p:sldId id="777" r:id="rId146"/>
    <p:sldId id="494" r:id="rId147"/>
    <p:sldId id="495" r:id="rId148"/>
    <p:sldId id="697" r:id="rId149"/>
    <p:sldId id="699" r:id="rId150"/>
    <p:sldId id="698" r:id="rId151"/>
    <p:sldId id="700" r:id="rId152"/>
    <p:sldId id="701" r:id="rId153"/>
    <p:sldId id="728" r:id="rId154"/>
    <p:sldId id="729" r:id="rId155"/>
    <p:sldId id="731" r:id="rId156"/>
    <p:sldId id="790" r:id="rId157"/>
    <p:sldId id="384" r:id="rId158"/>
    <p:sldId id="753" r:id="rId159"/>
    <p:sldId id="440" r:id="rId160"/>
    <p:sldId id="441" r:id="rId161"/>
    <p:sldId id="386" r:id="rId162"/>
    <p:sldId id="755" r:id="rId163"/>
    <p:sldId id="756" r:id="rId164"/>
    <p:sldId id="757" r:id="rId165"/>
    <p:sldId id="758" r:id="rId166"/>
    <p:sldId id="759" r:id="rId167"/>
    <p:sldId id="760" r:id="rId168"/>
    <p:sldId id="761" r:id="rId169"/>
    <p:sldId id="762" r:id="rId170"/>
    <p:sldId id="763" r:id="rId171"/>
    <p:sldId id="764" r:id="rId172"/>
    <p:sldId id="442" r:id="rId173"/>
    <p:sldId id="400" r:id="rId174"/>
    <p:sldId id="401" r:id="rId175"/>
    <p:sldId id="402" r:id="rId176"/>
    <p:sldId id="403" r:id="rId177"/>
    <p:sldId id="404" r:id="rId178"/>
    <p:sldId id="791" r:id="rId179"/>
    <p:sldId id="778" r:id="rId180"/>
    <p:sldId id="416" r:id="rId181"/>
    <p:sldId id="417" r:id="rId182"/>
    <p:sldId id="418" r:id="rId183"/>
    <p:sldId id="779" r:id="rId184"/>
    <p:sldId id="792" r:id="rId185"/>
    <p:sldId id="420" r:id="rId186"/>
    <p:sldId id="786" r:id="rId187"/>
    <p:sldId id="422" r:id="rId188"/>
    <p:sldId id="423" r:id="rId189"/>
    <p:sldId id="424" r:id="rId190"/>
    <p:sldId id="425" r:id="rId191"/>
    <p:sldId id="406" r:id="rId192"/>
    <p:sldId id="430" r:id="rId193"/>
    <p:sldId id="787" r:id="rId194"/>
    <p:sldId id="408" r:id="rId195"/>
    <p:sldId id="788" r:id="rId196"/>
    <p:sldId id="793" r:id="rId197"/>
    <p:sldId id="752" r:id="rId198"/>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D0101"/>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50" autoAdjust="0"/>
    <p:restoredTop sz="66883" autoAdjust="0"/>
  </p:normalViewPr>
  <p:slideViewPr>
    <p:cSldViewPr>
      <p:cViewPr varScale="1">
        <p:scale>
          <a:sx n="76" d="100"/>
          <a:sy n="76" d="100"/>
        </p:scale>
        <p:origin x="2388" y="90"/>
      </p:cViewPr>
      <p:guideLst>
        <p:guide orient="horz" pos="2160"/>
        <p:guide pos="2880"/>
      </p:guideLst>
    </p:cSldViewPr>
  </p:slideViewPr>
  <p:outlineViewPr>
    <p:cViewPr>
      <p:scale>
        <a:sx n="33" d="100"/>
        <a:sy n="33" d="100"/>
      </p:scale>
      <p:origin x="0" y="-150432"/>
    </p:cViewPr>
  </p:outlineViewPr>
  <p:notesTextViewPr>
    <p:cViewPr>
      <p:scale>
        <a:sx n="1" d="1"/>
        <a:sy n="1" d="1"/>
      </p:scale>
      <p:origin x="0" y="0"/>
    </p:cViewPr>
  </p:notesTextViewPr>
  <p:sorterViewPr>
    <p:cViewPr varScale="1">
      <p:scale>
        <a:sx n="100" d="100"/>
        <a:sy n="100" d="100"/>
      </p:scale>
      <p:origin x="0" y="-10392"/>
    </p:cViewPr>
  </p:sorterViewPr>
  <p:notesViewPr>
    <p:cSldViewPr>
      <p:cViewPr varScale="1">
        <p:scale>
          <a:sx n="59" d="100"/>
          <a:sy n="59" d="100"/>
        </p:scale>
        <p:origin x="3132" y="7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196" Type="http://schemas.openxmlformats.org/officeDocument/2006/relationships/slide" Target="slides/slide195.xml"/><Relationship Id="rId200" Type="http://schemas.openxmlformats.org/officeDocument/2006/relationships/handoutMaster" Target="handoutMasters/handout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slide" Target="slides/slide196.xml"/><Relationship Id="rId201" Type="http://schemas.openxmlformats.org/officeDocument/2006/relationships/presProps" Target="pres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viewProps" Target="view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notesMaster" Target="notesMasters/notesMaster1.xml"/><Relationship Id="rId203"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190" Type="http://schemas.openxmlformats.org/officeDocument/2006/relationships/slide" Target="slides/slide189.xml"/><Relationship Id="rId204" Type="http://schemas.openxmlformats.org/officeDocument/2006/relationships/tableStyles" Target="tableStyle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69920" cy="480060"/>
          </a:xfrm>
          <a:prstGeom prst="rect">
            <a:avLst/>
          </a:prstGeom>
        </p:spPr>
        <p:txBody>
          <a:bodyPr vert="horz" lIns="96558" tIns="48278" rIns="96558" bIns="48278" rtlCol="0"/>
          <a:lstStyle>
            <a:lvl1pPr algn="l">
              <a:defRPr sz="1200"/>
            </a:lvl1pPr>
          </a:lstStyle>
          <a:p>
            <a:endParaRPr lang="en-US" dirty="0"/>
          </a:p>
        </p:txBody>
      </p:sp>
      <p:sp>
        <p:nvSpPr>
          <p:cNvPr id="4" name="Footer Placeholder 3"/>
          <p:cNvSpPr>
            <a:spLocks noGrp="1"/>
          </p:cNvSpPr>
          <p:nvPr>
            <p:ph type="ftr" sz="quarter" idx="2"/>
          </p:nvPr>
        </p:nvSpPr>
        <p:spPr>
          <a:xfrm>
            <a:off x="1" y="9119474"/>
            <a:ext cx="3169920" cy="480060"/>
          </a:xfrm>
          <a:prstGeom prst="rect">
            <a:avLst/>
          </a:prstGeom>
        </p:spPr>
        <p:txBody>
          <a:bodyPr vert="horz" lIns="96558" tIns="48278" rIns="96558" bIns="48278"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3591" y="9119474"/>
            <a:ext cx="3169920" cy="480060"/>
          </a:xfrm>
          <a:prstGeom prst="rect">
            <a:avLst/>
          </a:prstGeom>
        </p:spPr>
        <p:txBody>
          <a:bodyPr vert="horz" lIns="96558" tIns="48278" rIns="96558" bIns="48278" rtlCol="0" anchor="b"/>
          <a:lstStyle>
            <a:lvl1pPr algn="r">
              <a:defRPr sz="1200"/>
            </a:lvl1pPr>
          </a:lstStyle>
          <a:p>
            <a:fld id="{991F4E16-4CDA-44B4-9F85-7B1AD16EF701}" type="slidenum">
              <a:rPr lang="en-US" smtClean="0"/>
              <a:t>‹#›</a:t>
            </a:fld>
            <a:endParaRPr lang="en-US" dirty="0"/>
          </a:p>
        </p:txBody>
      </p:sp>
    </p:spTree>
    <p:extLst>
      <p:ext uri="{BB962C8B-B14F-4D97-AF65-F5344CB8AC3E}">
        <p14:creationId xmlns:p14="http://schemas.microsoft.com/office/powerpoint/2010/main" val="52929291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 y="4"/>
            <a:ext cx="3170582" cy="480388"/>
          </a:xfrm>
          <a:prstGeom prst="rect">
            <a:avLst/>
          </a:prstGeom>
        </p:spPr>
        <p:txBody>
          <a:bodyPr vert="horz" lIns="94760" tIns="47379" rIns="94760" bIns="47379" rtlCol="0"/>
          <a:lstStyle>
            <a:lvl1pPr algn="l">
              <a:defRPr sz="1200"/>
            </a:lvl1pPr>
          </a:lstStyle>
          <a:p>
            <a:endParaRPr lang="en-US" dirty="0"/>
          </a:p>
        </p:txBody>
      </p:sp>
      <p:sp>
        <p:nvSpPr>
          <p:cNvPr id="3" name="Date Placeholder 2"/>
          <p:cNvSpPr>
            <a:spLocks noGrp="1"/>
          </p:cNvSpPr>
          <p:nvPr>
            <p:ph type="dt" idx="1"/>
          </p:nvPr>
        </p:nvSpPr>
        <p:spPr>
          <a:xfrm>
            <a:off x="4142965" y="4"/>
            <a:ext cx="3170582" cy="480388"/>
          </a:xfrm>
          <a:prstGeom prst="rect">
            <a:avLst/>
          </a:prstGeom>
        </p:spPr>
        <p:txBody>
          <a:bodyPr vert="horz" lIns="94760" tIns="47379" rIns="94760" bIns="47379" rtlCol="0"/>
          <a:lstStyle>
            <a:lvl1pPr algn="r">
              <a:defRPr sz="1200"/>
            </a:lvl1pPr>
          </a:lstStyle>
          <a:p>
            <a:fld id="{92725422-0F25-4D8D-8033-6205A867ABC1}" type="datetimeFigureOut">
              <a:rPr lang="en-US" smtClean="0"/>
              <a:t>3/8/2022</a:t>
            </a:fld>
            <a:endParaRPr lang="en-US" dirty="0"/>
          </a:p>
        </p:txBody>
      </p:sp>
      <p:sp>
        <p:nvSpPr>
          <p:cNvPr id="4" name="Slide Image Placeholder 3"/>
          <p:cNvSpPr>
            <a:spLocks noGrp="1" noRot="1" noChangeAspect="1"/>
          </p:cNvSpPr>
          <p:nvPr>
            <p:ph type="sldImg" idx="2"/>
          </p:nvPr>
        </p:nvSpPr>
        <p:spPr>
          <a:xfrm>
            <a:off x="1257300" y="722313"/>
            <a:ext cx="4800600" cy="3600450"/>
          </a:xfrm>
          <a:prstGeom prst="rect">
            <a:avLst/>
          </a:prstGeom>
          <a:noFill/>
          <a:ln w="12700">
            <a:solidFill>
              <a:prstClr val="black"/>
            </a:solidFill>
          </a:ln>
        </p:spPr>
        <p:txBody>
          <a:bodyPr vert="horz" lIns="94760" tIns="47379" rIns="94760" bIns="47379" rtlCol="0" anchor="ctr"/>
          <a:lstStyle/>
          <a:p>
            <a:endParaRPr lang="en-US" dirty="0"/>
          </a:p>
        </p:txBody>
      </p:sp>
      <p:sp>
        <p:nvSpPr>
          <p:cNvPr id="5" name="Notes Placeholder 4"/>
          <p:cNvSpPr>
            <a:spLocks noGrp="1"/>
          </p:cNvSpPr>
          <p:nvPr>
            <p:ph type="body" sz="quarter" idx="3"/>
          </p:nvPr>
        </p:nvSpPr>
        <p:spPr>
          <a:xfrm>
            <a:off x="732189" y="4561233"/>
            <a:ext cx="5850835" cy="4320213"/>
          </a:xfrm>
          <a:prstGeom prst="rect">
            <a:avLst/>
          </a:prstGeom>
        </p:spPr>
        <p:txBody>
          <a:bodyPr vert="horz" lIns="94760" tIns="47379" rIns="94760" bIns="4737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7" y="9119174"/>
            <a:ext cx="3170582" cy="480388"/>
          </a:xfrm>
          <a:prstGeom prst="rect">
            <a:avLst/>
          </a:prstGeom>
        </p:spPr>
        <p:txBody>
          <a:bodyPr vert="horz" lIns="94760" tIns="47379" rIns="94760" bIns="47379"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2965" y="9119174"/>
            <a:ext cx="3170582" cy="480388"/>
          </a:xfrm>
          <a:prstGeom prst="rect">
            <a:avLst/>
          </a:prstGeom>
        </p:spPr>
        <p:txBody>
          <a:bodyPr vert="horz" lIns="94760" tIns="47379" rIns="94760" bIns="47379" rtlCol="0" anchor="b"/>
          <a:lstStyle>
            <a:lvl1pPr algn="r">
              <a:defRPr sz="1200"/>
            </a:lvl1pPr>
          </a:lstStyle>
          <a:p>
            <a:fld id="{BCDBDB55-D3B9-49BE-BF2C-D0AB6C2FF940}" type="slidenum">
              <a:rPr lang="en-US" smtClean="0"/>
              <a:t>‹#›</a:t>
            </a:fld>
            <a:endParaRPr lang="en-US" dirty="0"/>
          </a:p>
        </p:txBody>
      </p:sp>
    </p:spTree>
    <p:extLst>
      <p:ext uri="{BB962C8B-B14F-4D97-AF65-F5344CB8AC3E}">
        <p14:creationId xmlns:p14="http://schemas.microsoft.com/office/powerpoint/2010/main" val="27815746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DBDB55-D3B9-49BE-BF2C-D0AB6C2FF940}" type="slidenum">
              <a:rPr lang="en-US" smtClean="0"/>
              <a:t>1</a:t>
            </a:fld>
            <a:endParaRPr lang="en-US" dirty="0"/>
          </a:p>
        </p:txBody>
      </p:sp>
    </p:spTree>
    <p:extLst>
      <p:ext uri="{BB962C8B-B14F-4D97-AF65-F5344CB8AC3E}">
        <p14:creationId xmlns:p14="http://schemas.microsoft.com/office/powerpoint/2010/main" val="17903245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5843F36-9BC3-4647-B207-3F7020A44DE2}" type="slidenum">
              <a:rPr lang="en-US" smtClean="0"/>
              <a:pPr>
                <a:defRPr/>
              </a:pPr>
              <a:t>10</a:t>
            </a:fld>
            <a:endParaRPr lang="en-US" dirty="0"/>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D9704F0F-7588-415E-B615-D769473FDE4E}" type="slidenum">
              <a:rPr lang="en-US"/>
              <a:pPr/>
              <a:t>100</a:t>
            </a:fld>
            <a:endParaRPr lang="en-US" dirty="0"/>
          </a:p>
        </p:txBody>
      </p:sp>
      <p:sp>
        <p:nvSpPr>
          <p:cNvPr id="80899" name="Rectangle 2"/>
          <p:cNvSpPr>
            <a:spLocks noGrp="1" noRot="1" noChangeAspect="1" noChangeArrowheads="1" noTextEdit="1"/>
          </p:cNvSpPr>
          <p:nvPr>
            <p:ph type="sldImg"/>
          </p:nvPr>
        </p:nvSpPr>
        <p:spPr>
          <a:xfrm>
            <a:off x="1258888" y="720725"/>
            <a:ext cx="4800600" cy="3600450"/>
          </a:xfrm>
          <a:ln/>
        </p:spPr>
      </p:sp>
      <p:sp>
        <p:nvSpPr>
          <p:cNvPr id="80900" name="Rectangle 3"/>
          <p:cNvSpPr>
            <a:spLocks noGrp="1" noChangeArrowheads="1"/>
          </p:cNvSpPr>
          <p:nvPr>
            <p:ph type="body" idx="1"/>
          </p:nvPr>
        </p:nvSpPr>
        <p:spPr>
          <a:noFill/>
          <a:ln/>
        </p:spPr>
        <p:txBody>
          <a:bodyPr/>
          <a:lstStyle/>
          <a:p>
            <a:pPr defTabSz="951525">
              <a:defRPr/>
            </a:pPr>
            <a:r>
              <a:rPr lang="en-US" dirty="0"/>
              <a:t>Brennan</a:t>
            </a:r>
          </a:p>
          <a:p>
            <a:pPr defTabSz="951525">
              <a:defRPr/>
            </a:pPr>
            <a:endParaRPr lang="en-US" dirty="0"/>
          </a:p>
          <a:p>
            <a:pPr marL="0" marR="0" lvl="0" indent="0" algn="l" defTabSz="951525" rtl="0" eaLnBrk="1" fontAlgn="auto" latinLnBrk="0" hangingPunct="1">
              <a:lnSpc>
                <a:spcPct val="100000"/>
              </a:lnSpc>
              <a:spcBef>
                <a:spcPts val="0"/>
              </a:spcBef>
              <a:spcAft>
                <a:spcPts val="0"/>
              </a:spcAft>
              <a:buClrTx/>
              <a:buSzTx/>
              <a:buFontTx/>
              <a:buNone/>
              <a:tabLst/>
              <a:defRPr/>
            </a:pPr>
            <a:r>
              <a:rPr lang="en-US" dirty="0"/>
              <a:t>Useful as a management tool because you can easily see the impact of each unit of an allocation statistic used.</a:t>
            </a:r>
          </a:p>
          <a:p>
            <a:pPr defTabSz="951525">
              <a:defRPr/>
            </a:pPr>
            <a:endParaRPr lang="en-US" dirty="0"/>
          </a:p>
          <a:p>
            <a:pPr eaLnBrk="1" hangingPunct="1"/>
            <a:endParaRPr lang="en-US" dirty="0"/>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1525">
              <a:defRPr/>
            </a:pPr>
            <a:r>
              <a:rPr lang="en-US" dirty="0"/>
              <a:t>Brennan</a:t>
            </a:r>
          </a:p>
          <a:p>
            <a:endParaRPr lang="en-US" dirty="0"/>
          </a:p>
        </p:txBody>
      </p:sp>
      <p:sp>
        <p:nvSpPr>
          <p:cNvPr id="4" name="Slide Number Placeholder 3"/>
          <p:cNvSpPr>
            <a:spLocks noGrp="1"/>
          </p:cNvSpPr>
          <p:nvPr>
            <p:ph type="sldNum" sz="quarter" idx="10"/>
          </p:nvPr>
        </p:nvSpPr>
        <p:spPr/>
        <p:txBody>
          <a:bodyPr/>
          <a:lstStyle/>
          <a:p>
            <a:fld id="{BCDBDB55-D3B9-49BE-BF2C-D0AB6C2FF940}" type="slidenum">
              <a:rPr lang="en-US" smtClean="0"/>
              <a:t>101</a:t>
            </a:fld>
            <a:endParaRPr lang="en-US" dirty="0"/>
          </a:p>
        </p:txBody>
      </p:sp>
    </p:spTree>
    <p:extLst>
      <p:ext uri="{BB962C8B-B14F-4D97-AF65-F5344CB8AC3E}">
        <p14:creationId xmlns:p14="http://schemas.microsoft.com/office/powerpoint/2010/main" val="3386882440"/>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1525">
              <a:defRPr/>
            </a:pPr>
            <a:r>
              <a:rPr lang="en-US" dirty="0"/>
              <a:t>Brennan</a:t>
            </a:r>
          </a:p>
          <a:p>
            <a:endParaRPr lang="en-US" dirty="0"/>
          </a:p>
        </p:txBody>
      </p:sp>
      <p:sp>
        <p:nvSpPr>
          <p:cNvPr id="4" name="Slide Number Placeholder 3"/>
          <p:cNvSpPr>
            <a:spLocks noGrp="1"/>
          </p:cNvSpPr>
          <p:nvPr>
            <p:ph type="sldNum" sz="quarter" idx="10"/>
          </p:nvPr>
        </p:nvSpPr>
        <p:spPr/>
        <p:txBody>
          <a:bodyPr/>
          <a:lstStyle/>
          <a:p>
            <a:fld id="{BCDBDB55-D3B9-49BE-BF2C-D0AB6C2FF940}" type="slidenum">
              <a:rPr lang="en-US" smtClean="0"/>
              <a:t>102</a:t>
            </a:fld>
            <a:endParaRPr lang="en-US" dirty="0"/>
          </a:p>
        </p:txBody>
      </p:sp>
    </p:spTree>
    <p:extLst>
      <p:ext uri="{BB962C8B-B14F-4D97-AF65-F5344CB8AC3E}">
        <p14:creationId xmlns:p14="http://schemas.microsoft.com/office/powerpoint/2010/main" val="2151833558"/>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554B5D01-C53A-42A2-9D3A-2C2AD88BFA40}" type="slidenum">
              <a:rPr lang="en-US"/>
              <a:pPr/>
              <a:t>103</a:t>
            </a:fld>
            <a:endParaRPr lang="en-US" dirty="0"/>
          </a:p>
        </p:txBody>
      </p:sp>
      <p:sp>
        <p:nvSpPr>
          <p:cNvPr id="81923" name="Rectangle 2"/>
          <p:cNvSpPr>
            <a:spLocks noGrp="1" noRot="1" noChangeAspect="1" noChangeArrowheads="1" noTextEdit="1"/>
          </p:cNvSpPr>
          <p:nvPr>
            <p:ph type="sldImg"/>
          </p:nvPr>
        </p:nvSpPr>
        <p:spPr>
          <a:xfrm>
            <a:off x="1258888" y="720725"/>
            <a:ext cx="4800600" cy="3600450"/>
          </a:xfrm>
          <a:ln/>
        </p:spPr>
      </p:sp>
      <p:sp>
        <p:nvSpPr>
          <p:cNvPr id="81924" name="Rectangle 3"/>
          <p:cNvSpPr>
            <a:spLocks noGrp="1" noChangeArrowheads="1"/>
          </p:cNvSpPr>
          <p:nvPr>
            <p:ph type="body" idx="1"/>
          </p:nvPr>
        </p:nvSpPr>
        <p:spPr>
          <a:xfrm>
            <a:off x="0" y="4327117"/>
            <a:ext cx="7315200" cy="4554329"/>
          </a:xfrm>
          <a:noFill/>
          <a:ln/>
        </p:spPr>
        <p:txBody>
          <a:bodyPr/>
          <a:lstStyle/>
          <a:p>
            <a:pPr defTabSz="951525">
              <a:defRPr/>
            </a:pPr>
            <a:r>
              <a:rPr lang="en-US" sz="1900" dirty="0"/>
              <a:t>Shayna</a:t>
            </a:r>
          </a:p>
          <a:p>
            <a:endParaRPr lang="en-US" sz="1900" dirty="0"/>
          </a:p>
          <a:p>
            <a:endParaRPr lang="en-US" sz="1900" dirty="0"/>
          </a:p>
          <a:p>
            <a:r>
              <a:rPr lang="en-US" sz="1900" dirty="0"/>
              <a:t>A second way at of looking at how overhead costs are allocated is the percentage of total method, the percentage of the statistic is the percentage of expense received.</a:t>
            </a:r>
          </a:p>
          <a:p>
            <a:r>
              <a:rPr lang="en-US" sz="1900" dirty="0"/>
              <a:t>_</a:t>
            </a:r>
          </a:p>
          <a:p>
            <a:r>
              <a:rPr lang="en-US" sz="1900" dirty="0"/>
              <a:t>department stat / total stat * total cost</a:t>
            </a: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327117"/>
            <a:ext cx="7315200" cy="4554329"/>
          </a:xfrm>
        </p:spPr>
        <p:txBody>
          <a:bodyPr/>
          <a:lstStyle/>
          <a:p>
            <a:pPr defTabSz="951525">
              <a:defRPr/>
            </a:pPr>
            <a:r>
              <a:rPr lang="en-US" sz="1900" dirty="0"/>
              <a:t>Shayna</a:t>
            </a:r>
          </a:p>
          <a:p>
            <a:endParaRPr lang="en-US" sz="1900" dirty="0"/>
          </a:p>
          <a:p>
            <a:endParaRPr lang="en-US" sz="1900" dirty="0"/>
          </a:p>
          <a:p>
            <a:r>
              <a:rPr lang="en-US" sz="1900" dirty="0"/>
              <a:t>In our example there is still the 12,000 square feet and employee benefits has 100 of them which is .8333 % so total cost of $305,000 time .008333 = the same $2,542 of costs allocated. The 100/12000 is the same as the 2542/305000.</a:t>
            </a:r>
          </a:p>
        </p:txBody>
      </p:sp>
      <p:sp>
        <p:nvSpPr>
          <p:cNvPr id="4" name="Slide Number Placeholder 3"/>
          <p:cNvSpPr>
            <a:spLocks noGrp="1"/>
          </p:cNvSpPr>
          <p:nvPr>
            <p:ph type="sldNum" sz="quarter" idx="10"/>
          </p:nvPr>
        </p:nvSpPr>
        <p:spPr/>
        <p:txBody>
          <a:bodyPr/>
          <a:lstStyle/>
          <a:p>
            <a:fld id="{BCDBDB55-D3B9-49BE-BF2C-D0AB6C2FF940}" type="slidenum">
              <a:rPr lang="en-US" smtClean="0"/>
              <a:t>104</a:t>
            </a:fld>
            <a:endParaRPr lang="en-US" dirty="0"/>
          </a:p>
        </p:txBody>
      </p:sp>
    </p:spTree>
    <p:extLst>
      <p:ext uri="{BB962C8B-B14F-4D97-AF65-F5344CB8AC3E}">
        <p14:creationId xmlns:p14="http://schemas.microsoft.com/office/powerpoint/2010/main" val="4054691597"/>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1525">
              <a:defRPr/>
            </a:pPr>
            <a:r>
              <a:rPr lang="en-US" dirty="0"/>
              <a:t>Shayna</a:t>
            </a:r>
          </a:p>
          <a:p>
            <a:r>
              <a:rPr lang="en-US" dirty="0"/>
              <a:t>For those of you that are a bit more visual, here is what it looks like. The total expense to be allocated in column zero for building depreciation is $305,000 and in column 1 you can see how much of that expense will be allocated to each of the cost centers. Once the costs are allocated that cost center is considered closed. Nothing will be allocated back to that department and we would then move down to the next cost center. This is called the stepdown approach.</a:t>
            </a:r>
          </a:p>
        </p:txBody>
      </p:sp>
      <p:sp>
        <p:nvSpPr>
          <p:cNvPr id="4" name="Slide Number Placeholder 3"/>
          <p:cNvSpPr>
            <a:spLocks noGrp="1"/>
          </p:cNvSpPr>
          <p:nvPr>
            <p:ph type="sldNum" sz="quarter" idx="10"/>
          </p:nvPr>
        </p:nvSpPr>
        <p:spPr/>
        <p:txBody>
          <a:bodyPr/>
          <a:lstStyle/>
          <a:p>
            <a:fld id="{BCDBDB55-D3B9-49BE-BF2C-D0AB6C2FF940}" type="slidenum">
              <a:rPr lang="en-US" smtClean="0"/>
              <a:t>105</a:t>
            </a:fld>
            <a:endParaRPr lang="en-US" dirty="0"/>
          </a:p>
        </p:txBody>
      </p:sp>
    </p:spTree>
    <p:extLst>
      <p:ext uri="{BB962C8B-B14F-4D97-AF65-F5344CB8AC3E}">
        <p14:creationId xmlns:p14="http://schemas.microsoft.com/office/powerpoint/2010/main" val="523154568"/>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F997A855-6EC1-409F-A088-29D97C261CFF}" type="slidenum">
              <a:rPr lang="en-US"/>
              <a:pPr/>
              <a:t>106</a:t>
            </a:fld>
            <a:endParaRPr lang="en-US" dirty="0"/>
          </a:p>
        </p:txBody>
      </p:sp>
      <p:sp>
        <p:nvSpPr>
          <p:cNvPr id="82947" name="Rectangle 2"/>
          <p:cNvSpPr>
            <a:spLocks noGrp="1" noRot="1" noChangeAspect="1" noChangeArrowheads="1" noTextEdit="1"/>
          </p:cNvSpPr>
          <p:nvPr>
            <p:ph type="sldImg"/>
          </p:nvPr>
        </p:nvSpPr>
        <p:spPr>
          <a:xfrm>
            <a:off x="1258888" y="722313"/>
            <a:ext cx="4800600" cy="3600450"/>
          </a:xfrm>
          <a:ln/>
        </p:spPr>
      </p:sp>
      <p:sp>
        <p:nvSpPr>
          <p:cNvPr id="82948" name="Rectangle 3"/>
          <p:cNvSpPr>
            <a:spLocks noGrp="1" noChangeArrowheads="1"/>
          </p:cNvSpPr>
          <p:nvPr>
            <p:ph type="body" idx="1"/>
          </p:nvPr>
        </p:nvSpPr>
        <p:spPr>
          <a:noFill/>
          <a:ln/>
        </p:spPr>
        <p:txBody>
          <a:bodyPr/>
          <a:lstStyle/>
          <a:p>
            <a:pPr defTabSz="951525">
              <a:defRPr/>
            </a:pPr>
            <a:r>
              <a:rPr lang="en-US" dirty="0"/>
              <a:t>Shayna</a:t>
            </a:r>
          </a:p>
          <a:p>
            <a:pPr eaLnBrk="1" hangingPunct="1"/>
            <a:r>
              <a:rPr lang="en-US" dirty="0"/>
              <a:t>This processes uses the statistics on B-1 to tell the cost report how to allocate costs. It begins with the department rendering the most and receiving the least. For example, building depreciation will likely be allocated to all of the departments in the hospital, but should not receive any allocations of other expenses like benefits or administrative expense. As I mentioned previously, once the expense has been allocated there will be nothing else allocated to it.</a:t>
            </a: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51525">
              <a:defRPr/>
            </a:pPr>
            <a:r>
              <a:rPr lang="en-US" dirty="0"/>
              <a:t>Shayna</a:t>
            </a:r>
          </a:p>
          <a:p>
            <a:r>
              <a:rPr lang="en-US" dirty="0"/>
              <a:t>The expense that is actually being allocated, which shows up in B, part I column 0, comes from worksheet A after all adjustments and reclassifications. The expense is then allocated based on those B-1 statistics. Fun fact- B-1 statistics are actually entered in a worksheet series that follows B, part I. Once all of the costs are allocated to revenue producing and non allowable departments we have our fully loaded costs. This shows up in column 26 and since the expenses in column zero have already been adjusted and reclassified the expense in column 26 will match column 0. The fully loaded costs will then carry forward to worksheet C, to calculate the cost to charge ratios, as well as, D-1 for inpatient and M-3 for rural health clinics.</a:t>
            </a:r>
          </a:p>
        </p:txBody>
      </p:sp>
      <p:sp>
        <p:nvSpPr>
          <p:cNvPr id="4" name="Slide Number Placeholder 3"/>
          <p:cNvSpPr>
            <a:spLocks noGrp="1"/>
          </p:cNvSpPr>
          <p:nvPr>
            <p:ph type="sldNum" sz="quarter" idx="10"/>
          </p:nvPr>
        </p:nvSpPr>
        <p:spPr/>
        <p:txBody>
          <a:bodyPr/>
          <a:lstStyle/>
          <a:p>
            <a:pPr>
              <a:defRPr/>
            </a:pPr>
            <a:fld id="{C5843F36-9BC3-4647-B207-3F7020A44DE2}" type="slidenum">
              <a:rPr lang="en-US" smtClean="0"/>
              <a:pPr>
                <a:defRPr/>
              </a:pPr>
              <a:t>107</a:t>
            </a:fld>
            <a:endParaRPr lang="en-US" dirty="0"/>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327117"/>
            <a:ext cx="7315200" cy="4554329"/>
          </a:xfrm>
        </p:spPr>
        <p:txBody>
          <a:bodyPr>
            <a:normAutofit lnSpcReduction="10000"/>
          </a:bodyPr>
          <a:lstStyle/>
          <a:p>
            <a:pPr defTabSz="951525">
              <a:defRPr/>
            </a:pPr>
            <a:r>
              <a:rPr lang="en-US" sz="1900" dirty="0"/>
              <a:t>Brennan</a:t>
            </a:r>
          </a:p>
          <a:p>
            <a:endParaRPr lang="en-US" sz="1900" dirty="0"/>
          </a:p>
          <a:p>
            <a:endParaRPr lang="en-US" sz="1900" dirty="0"/>
          </a:p>
          <a:p>
            <a:endParaRPr lang="en-US" sz="1900" dirty="0"/>
          </a:p>
          <a:p>
            <a:r>
              <a:rPr lang="en-US" sz="1900" dirty="0"/>
              <a:t>This is a list of all the possible overhead departments there are.  </a:t>
            </a:r>
          </a:p>
          <a:p>
            <a:endParaRPr lang="en-US" sz="1900" dirty="0"/>
          </a:p>
          <a:p>
            <a:r>
              <a:rPr lang="en-US" sz="1900" dirty="0"/>
              <a:t>Each facility in here will be different based on the services provided and the strategy taken but you all will be a combinations of some of these.  </a:t>
            </a:r>
          </a:p>
          <a:p>
            <a:endParaRPr lang="en-US" sz="1900" dirty="0"/>
          </a:p>
          <a:p>
            <a:r>
              <a:rPr lang="en-US" sz="1900" dirty="0"/>
              <a:t>For example, you may have one admin department cost center 5, or you have fragmented into several admin cost centers.  You may have CRNA passthrough or you may have an overhead pharmacy or central supply department.  </a:t>
            </a:r>
          </a:p>
          <a:p>
            <a:endParaRPr lang="en-US" sz="1900" dirty="0"/>
          </a:p>
          <a:p>
            <a:r>
              <a:rPr lang="en-US" sz="1900" dirty="0"/>
              <a:t>We are going to go through these and the strategies that go along with them.</a:t>
            </a:r>
          </a:p>
        </p:txBody>
      </p:sp>
      <p:sp>
        <p:nvSpPr>
          <p:cNvPr id="4" name="Slide Number Placeholder 3"/>
          <p:cNvSpPr>
            <a:spLocks noGrp="1"/>
          </p:cNvSpPr>
          <p:nvPr>
            <p:ph type="sldNum" sz="quarter" idx="10"/>
          </p:nvPr>
        </p:nvSpPr>
        <p:spPr/>
        <p:txBody>
          <a:bodyPr/>
          <a:lstStyle/>
          <a:p>
            <a:pPr>
              <a:defRPr/>
            </a:pPr>
            <a:fld id="{C5843F36-9BC3-4647-B207-3F7020A44DE2}" type="slidenum">
              <a:rPr lang="en-US" smtClean="0"/>
              <a:pPr>
                <a:defRPr/>
              </a:pPr>
              <a:t>108</a:t>
            </a:fld>
            <a:endParaRPr lang="en-US" dirty="0"/>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327116"/>
            <a:ext cx="7315200" cy="5274084"/>
          </a:xfrm>
        </p:spPr>
        <p:txBody>
          <a:bodyPr>
            <a:normAutofit fontScale="92500" lnSpcReduction="10000"/>
          </a:bodyPr>
          <a:lstStyle/>
          <a:p>
            <a:pPr defTabSz="951525">
              <a:defRPr/>
            </a:pPr>
            <a:r>
              <a:rPr lang="en-US" sz="1900" dirty="0"/>
              <a:t>Brennan</a:t>
            </a:r>
          </a:p>
          <a:p>
            <a:endParaRPr lang="en-US" sz="1900" dirty="0"/>
          </a:p>
          <a:p>
            <a:endParaRPr lang="en-US" sz="1900" dirty="0"/>
          </a:p>
          <a:p>
            <a:r>
              <a:rPr lang="en-US" sz="1900" dirty="0"/>
              <a:t>For each overhead cost center there is a standard basis defined as such and noted in red, this is regards to 90-day approval process I mentioned early.  There are approved substituted methods for some of costs centers, but the 90 day rule still applies.</a:t>
            </a:r>
          </a:p>
          <a:p>
            <a:endParaRPr lang="en-US" sz="1900" dirty="0"/>
          </a:p>
          <a:p>
            <a:r>
              <a:rPr lang="en-US" sz="1900" dirty="0"/>
              <a:t>Building costs not only include depreciation, but also includes interest, property insurance, and possibly rental expense and these costs will be allocated based on square feet</a:t>
            </a:r>
          </a:p>
          <a:p>
            <a:endParaRPr lang="en-US" sz="1900" dirty="0"/>
          </a:p>
          <a:p>
            <a:r>
              <a:rPr lang="en-US" sz="1900" dirty="0"/>
              <a:t>The standard basis of allocation is square feet</a:t>
            </a:r>
          </a:p>
          <a:p>
            <a:endParaRPr lang="en-US" sz="1900" dirty="0"/>
          </a:p>
          <a:p>
            <a:r>
              <a:rPr lang="en-US" sz="1900" dirty="0"/>
              <a:t>You do have the option to fragment each building, sometimes separating old buildings from newer buildings may be beneficial to reimbursement.  Or separating nursing home and clinic buildings may be beneficial as well, IE – only allocate nursing home to nursing home departments instead of spreading both hospital and nursing home costs across the hospital and nursing home.</a:t>
            </a:r>
          </a:p>
        </p:txBody>
      </p:sp>
      <p:sp>
        <p:nvSpPr>
          <p:cNvPr id="4" name="Slide Number Placeholder 3"/>
          <p:cNvSpPr>
            <a:spLocks noGrp="1"/>
          </p:cNvSpPr>
          <p:nvPr>
            <p:ph type="sldNum" sz="quarter" idx="10"/>
          </p:nvPr>
        </p:nvSpPr>
        <p:spPr/>
        <p:txBody>
          <a:bodyPr/>
          <a:lstStyle/>
          <a:p>
            <a:pPr>
              <a:defRPr/>
            </a:pPr>
            <a:fld id="{C5843F36-9BC3-4647-B207-3F7020A44DE2}" type="slidenum">
              <a:rPr lang="en-US" smtClean="0"/>
              <a:pPr>
                <a:defRPr/>
              </a:pPr>
              <a:t>109</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1525">
              <a:defRPr/>
            </a:pPr>
            <a:r>
              <a:rPr lang="en-US" dirty="0"/>
              <a:t>Shayna</a:t>
            </a:r>
          </a:p>
          <a:p>
            <a:r>
              <a:rPr lang="en-US" dirty="0"/>
              <a:t>You all do a good job of matching your department expense and revenues on your trial balances to support operations and planning. Matching for the cost report may be a bit different. Final expenses on the cost report does include those allocated support costs, but also needs to take into account how Medicare was billed or how Medicare defines their cost centers. </a:t>
            </a:r>
          </a:p>
        </p:txBody>
      </p:sp>
      <p:sp>
        <p:nvSpPr>
          <p:cNvPr id="4" name="Slide Number Placeholder 3"/>
          <p:cNvSpPr>
            <a:spLocks noGrp="1"/>
          </p:cNvSpPr>
          <p:nvPr>
            <p:ph type="sldNum" sz="quarter" idx="10"/>
          </p:nvPr>
        </p:nvSpPr>
        <p:spPr/>
        <p:txBody>
          <a:bodyPr/>
          <a:lstStyle/>
          <a:p>
            <a:fld id="{BCDBDB55-D3B9-49BE-BF2C-D0AB6C2FF940}" type="slidenum">
              <a:rPr lang="en-US" smtClean="0"/>
              <a:t>11</a:t>
            </a:fld>
            <a:endParaRPr lang="en-US" dirty="0"/>
          </a:p>
        </p:txBody>
      </p:sp>
    </p:spTree>
    <p:extLst>
      <p:ext uri="{BB962C8B-B14F-4D97-AF65-F5344CB8AC3E}">
        <p14:creationId xmlns:p14="http://schemas.microsoft.com/office/powerpoint/2010/main" val="164355887"/>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327117"/>
            <a:ext cx="7315200" cy="4554329"/>
          </a:xfrm>
        </p:spPr>
        <p:txBody>
          <a:bodyPr>
            <a:noAutofit/>
          </a:bodyPr>
          <a:lstStyle/>
          <a:p>
            <a:pPr defTabSz="951525">
              <a:defRPr/>
            </a:pPr>
            <a:r>
              <a:rPr lang="en-US" sz="1900" dirty="0"/>
              <a:t>Brennan</a:t>
            </a:r>
          </a:p>
          <a:p>
            <a:endParaRPr lang="en-US" sz="1900" dirty="0"/>
          </a:p>
          <a:p>
            <a:endParaRPr lang="en-US" sz="1900" dirty="0"/>
          </a:p>
          <a:p>
            <a:r>
              <a:rPr lang="en-US" sz="1900" dirty="0"/>
              <a:t>As I mentioned in the previous slide it may be beneficial to separate buildings and or wings (like attached nursing homes or assisted living wings)</a:t>
            </a:r>
          </a:p>
          <a:p>
            <a:r>
              <a:rPr lang="en-US" sz="1900" dirty="0"/>
              <a:t>_</a:t>
            </a:r>
          </a:p>
          <a:p>
            <a:r>
              <a:rPr lang="en-US" sz="1900" dirty="0"/>
              <a:t>How square feet is tracked must be consistent with all locations for example either by gross which includes the walls or by net which excludes the wall space.  Also be consistent with how hallways, bathrooms, and common areas are treated.</a:t>
            </a:r>
          </a:p>
          <a:p>
            <a:r>
              <a:rPr lang="en-US" sz="1900" dirty="0"/>
              <a:t>_</a:t>
            </a:r>
          </a:p>
          <a:p>
            <a:r>
              <a:rPr lang="en-US" sz="1900" dirty="0"/>
              <a:t>Additionally as changes are made during the year make sure to weight these changes for the timing the changes were made</a:t>
            </a:r>
          </a:p>
          <a:p>
            <a:r>
              <a:rPr lang="en-US" sz="1900" dirty="0"/>
              <a:t>_</a:t>
            </a:r>
          </a:p>
          <a:p>
            <a:r>
              <a:rPr lang="en-US" sz="1900" dirty="0"/>
              <a:t>And finally it is worth breaking the projects into their difference components, the next slide will go over this.</a:t>
            </a:r>
          </a:p>
        </p:txBody>
      </p:sp>
      <p:sp>
        <p:nvSpPr>
          <p:cNvPr id="4" name="Slide Number Placeholder 3"/>
          <p:cNvSpPr>
            <a:spLocks noGrp="1"/>
          </p:cNvSpPr>
          <p:nvPr>
            <p:ph type="sldNum" sz="quarter" idx="10"/>
          </p:nvPr>
        </p:nvSpPr>
        <p:spPr/>
        <p:txBody>
          <a:bodyPr/>
          <a:lstStyle/>
          <a:p>
            <a:pPr>
              <a:defRPr/>
            </a:pPr>
            <a:fld id="{C5843F36-9BC3-4647-B207-3F7020A44DE2}" type="slidenum">
              <a:rPr lang="en-US" smtClean="0"/>
              <a:pPr>
                <a:defRPr/>
              </a:pPr>
              <a:t>110</a:t>
            </a:fld>
            <a:endParaRPr lang="en-US" dirty="0"/>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p:spPr>
        <p:txBody>
          <a:bodyPr/>
          <a:lstStyle/>
          <a:p>
            <a:pPr marL="0" lvl="2"/>
            <a:r>
              <a:rPr lang="en-US" dirty="0"/>
              <a:t>Shayna</a:t>
            </a:r>
          </a:p>
          <a:p>
            <a:pPr marL="0" lvl="2"/>
            <a:endParaRPr lang="en-US" dirty="0"/>
          </a:p>
          <a:p>
            <a:pPr marL="0" lvl="2"/>
            <a:r>
              <a:rPr lang="en-US" dirty="0"/>
              <a:t>MME depreciation is the second cost center to be allocated. Costs to be allocated may also include interest expense on capital leases and equipment rental expense. The standard allocation basis for MME is dollar value, which is depreciation by department. In some instances, the use of square feet has been approved. This can be beneficial for some facilities. We recommend ensuring that MME is componentized and assigned the shortest lives possible.</a:t>
            </a:r>
          </a:p>
          <a:p>
            <a:pPr marL="0" lvl="2"/>
            <a:endParaRPr lang="en-US" dirty="0"/>
          </a:p>
          <a:p>
            <a:pPr eaLnBrk="1" hangingPunct="1"/>
            <a:endParaRPr lang="en-US" dirty="0"/>
          </a:p>
        </p:txBody>
      </p:sp>
      <p:sp>
        <p:nvSpPr>
          <p:cNvPr id="78852" name="Slide Number Placeholder 3"/>
          <p:cNvSpPr>
            <a:spLocks noGrp="1"/>
          </p:cNvSpPr>
          <p:nvPr>
            <p:ph type="sldNum" sz="quarter" idx="5"/>
          </p:nvPr>
        </p:nvSpPr>
        <p:spPr>
          <a:noFill/>
        </p:spPr>
        <p:txBody>
          <a:bodyPr/>
          <a:lstStyle/>
          <a:p>
            <a:fld id="{0F4C8CED-1445-48FB-99A2-37EAC0A537BF}" type="slidenum">
              <a:rPr lang="en-US"/>
              <a:pPr/>
              <a:t>111</a:t>
            </a:fld>
            <a:endParaRPr lang="en-US" dirty="0"/>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327116"/>
            <a:ext cx="7315200" cy="5274084"/>
          </a:xfrm>
        </p:spPr>
        <p:txBody>
          <a:bodyPr>
            <a:noAutofit/>
          </a:bodyPr>
          <a:lstStyle/>
          <a:p>
            <a:pPr defTabSz="951525">
              <a:defRPr/>
            </a:pPr>
            <a:r>
              <a:rPr lang="en-US" sz="1500" dirty="0"/>
              <a:t>Shayna</a:t>
            </a:r>
          </a:p>
          <a:p>
            <a:r>
              <a:rPr lang="en-US" sz="1500" dirty="0"/>
              <a:t>Benefit expense is typically allocated based on gross salaries by department. In some instances, if the benefit expense is tracked on the general ledger by department you may be able to directly assign the expense by department. For providers with a significant amount of employed providers, you may be getting an over allocation of benefit expense to these departments. Two options to mitigate this over allocation would be to assess if FTEs may be a better allocation method or to remove those salaries from the statistic. If you think this may be an issue you should talk to your cost report preparer to see how they are handling it.</a:t>
            </a:r>
          </a:p>
        </p:txBody>
      </p:sp>
      <p:sp>
        <p:nvSpPr>
          <p:cNvPr id="4" name="Slide Number Placeholder 3"/>
          <p:cNvSpPr>
            <a:spLocks noGrp="1"/>
          </p:cNvSpPr>
          <p:nvPr>
            <p:ph type="sldNum" sz="quarter" idx="10"/>
          </p:nvPr>
        </p:nvSpPr>
        <p:spPr/>
        <p:txBody>
          <a:bodyPr/>
          <a:lstStyle/>
          <a:p>
            <a:pPr>
              <a:defRPr/>
            </a:pPr>
            <a:fld id="{C5843F36-9BC3-4647-B207-3F7020A44DE2}" type="slidenum">
              <a:rPr lang="en-US" smtClean="0"/>
              <a:pPr>
                <a:defRPr/>
              </a:pPr>
              <a:t>112</a:t>
            </a:fld>
            <a:endParaRPr lang="en-US" dirty="0"/>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327116"/>
            <a:ext cx="7315200" cy="5274084"/>
          </a:xfrm>
        </p:spPr>
        <p:txBody>
          <a:bodyPr>
            <a:normAutofit fontScale="92500" lnSpcReduction="10000"/>
          </a:bodyPr>
          <a:lstStyle/>
          <a:p>
            <a:pPr defTabSz="951525">
              <a:defRPr/>
            </a:pPr>
            <a:r>
              <a:rPr lang="en-US" sz="1500" dirty="0"/>
              <a:t>Shayna</a:t>
            </a:r>
          </a:p>
          <a:p>
            <a:endParaRPr lang="en-US" sz="1500" dirty="0"/>
          </a:p>
          <a:p>
            <a:endParaRPr lang="en-US" sz="1500" dirty="0"/>
          </a:p>
          <a:p>
            <a:r>
              <a:rPr lang="en-US" sz="1500" dirty="0"/>
              <a:t>Administration costs, or A&amp;G costs, can include several different departments, such as communications, IT, admitting, purchasing, business office, or other administrative.  What departments are included with A&amp;G  will be specific to your hospital.  </a:t>
            </a:r>
          </a:p>
          <a:p>
            <a:r>
              <a:rPr lang="en-US" sz="1500" dirty="0"/>
              <a:t>_</a:t>
            </a:r>
          </a:p>
          <a:p>
            <a:r>
              <a:rPr lang="en-US" sz="1500" dirty="0"/>
              <a:t>The standard basis of allocation for admin costs will be allocated based on accumulated costs, or fragmented (which means split into multiple cost centers) using multiple statistical basis like computer stations for IT, or cost requisitions for purchasing, etc.  However fragmenting A&amp;G departments must be requested by your intermediary, after of course, it was determined by your cost report preparer that it would be beneficial</a:t>
            </a:r>
          </a:p>
          <a:p>
            <a:r>
              <a:rPr lang="en-US" sz="1500" dirty="0"/>
              <a:t>_</a:t>
            </a:r>
          </a:p>
          <a:p>
            <a:r>
              <a:rPr lang="en-US" sz="1500" dirty="0"/>
              <a:t>Because whether fragmented or not the majority of the administration type departments will be allocated based on accumulated costs be on the look out for directly assigned administration costs to avoid double allocation.  For example, we often see administrative personnel directly assigned to clinics. This makes perfect sense for tracking of expenses for operations, but if left in the clinic on the cost report it would result in the direct expense remaining in the department as well as an allocation of from administration.</a:t>
            </a:r>
          </a:p>
          <a:p>
            <a:r>
              <a:rPr lang="en-US" sz="1500" dirty="0"/>
              <a:t>_</a:t>
            </a:r>
          </a:p>
          <a:p>
            <a:r>
              <a:rPr lang="en-US" sz="1500" dirty="0"/>
              <a:t>Although the basis is accumulated costs for the allocation there is the option to omit certain departments from the allocation.  For example, a hospital that had fragmented some of their administration departments and they had one administration department that did not serve their nursing home, we used the option to omit their nursing home from the allocation.  In this example, it was a specific department not a group of administration departments.</a:t>
            </a:r>
            <a:endParaRPr lang="en-US" dirty="0"/>
          </a:p>
        </p:txBody>
      </p:sp>
      <p:sp>
        <p:nvSpPr>
          <p:cNvPr id="4" name="Slide Number Placeholder 3"/>
          <p:cNvSpPr>
            <a:spLocks noGrp="1"/>
          </p:cNvSpPr>
          <p:nvPr>
            <p:ph type="sldNum" sz="quarter" idx="10"/>
          </p:nvPr>
        </p:nvSpPr>
        <p:spPr/>
        <p:txBody>
          <a:bodyPr/>
          <a:lstStyle/>
          <a:p>
            <a:pPr>
              <a:defRPr/>
            </a:pPr>
            <a:fld id="{C5843F36-9BC3-4647-B207-3F7020A44DE2}" type="slidenum">
              <a:rPr lang="en-US" smtClean="0"/>
              <a:pPr>
                <a:defRPr/>
              </a:pPr>
              <a:t>113</a:t>
            </a:fld>
            <a:endParaRPr lang="en-US" dirty="0"/>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327117"/>
            <a:ext cx="7315200" cy="4554329"/>
          </a:xfrm>
        </p:spPr>
        <p:txBody>
          <a:bodyPr>
            <a:normAutofit/>
          </a:bodyPr>
          <a:lstStyle/>
          <a:p>
            <a:pPr defTabSz="951525">
              <a:defRPr/>
            </a:pPr>
            <a:r>
              <a:rPr lang="en-US" sz="1900" dirty="0"/>
              <a:t>Shayna</a:t>
            </a:r>
          </a:p>
          <a:p>
            <a:endParaRPr lang="en-US" sz="1900" dirty="0"/>
          </a:p>
          <a:p>
            <a:endParaRPr lang="en-US" sz="1900" dirty="0"/>
          </a:p>
          <a:p>
            <a:r>
              <a:rPr lang="en-US" sz="1900" dirty="0"/>
              <a:t>As mentioned on the last slide, administration costs can be fragmented. This slide is a list of examples of the departments that may be fragmented with their statistical basis.</a:t>
            </a:r>
          </a:p>
          <a:p>
            <a:endParaRPr lang="en-US" sz="1900" dirty="0"/>
          </a:p>
          <a:p>
            <a:r>
              <a:rPr lang="en-US" sz="1900" dirty="0"/>
              <a:t>&lt;Read list&gt;</a:t>
            </a:r>
          </a:p>
          <a:p>
            <a:endParaRPr lang="en-US" sz="1900" dirty="0"/>
          </a:p>
          <a:p>
            <a:r>
              <a:rPr lang="en-US" sz="1900" dirty="0"/>
              <a:t>In each of these cases, you want to be aware of where the related cost is being recorded and let your cost report preparer know if it has been directly assigned to departments.</a:t>
            </a:r>
          </a:p>
        </p:txBody>
      </p:sp>
      <p:sp>
        <p:nvSpPr>
          <p:cNvPr id="4" name="Slide Number Placeholder 3"/>
          <p:cNvSpPr>
            <a:spLocks noGrp="1"/>
          </p:cNvSpPr>
          <p:nvPr>
            <p:ph type="sldNum" sz="quarter" idx="10"/>
          </p:nvPr>
        </p:nvSpPr>
        <p:spPr/>
        <p:txBody>
          <a:bodyPr/>
          <a:lstStyle/>
          <a:p>
            <a:pPr>
              <a:defRPr/>
            </a:pPr>
            <a:fld id="{C5843F36-9BC3-4647-B207-3F7020A44DE2}" type="slidenum">
              <a:rPr lang="en-US" smtClean="0"/>
              <a:pPr>
                <a:defRPr/>
              </a:pPr>
              <a:t>114</a:t>
            </a:fld>
            <a:endParaRPr lang="en-US" dirty="0"/>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51525">
              <a:defRPr/>
            </a:pPr>
            <a:r>
              <a:rPr lang="en-US" dirty="0"/>
              <a:t>Shayna</a:t>
            </a:r>
          </a:p>
          <a:p>
            <a:pPr defTabSz="951525">
              <a:defRPr/>
            </a:pPr>
            <a:endParaRPr lang="en-US" dirty="0"/>
          </a:p>
          <a:p>
            <a:pPr defTabSz="951525">
              <a:defRPr/>
            </a:pPr>
            <a:r>
              <a:rPr lang="en-US" dirty="0"/>
              <a:t>Following administration is maintenance and/ or plant. Maintenance is the people. Plant is the utilities. Sometimes these can be combined into once cost center, sometimes you may determine it is more beneficial to have the split. </a:t>
            </a:r>
          </a:p>
        </p:txBody>
      </p:sp>
      <p:sp>
        <p:nvSpPr>
          <p:cNvPr id="4" name="Slide Number Placeholder 3"/>
          <p:cNvSpPr>
            <a:spLocks noGrp="1"/>
          </p:cNvSpPr>
          <p:nvPr>
            <p:ph type="sldNum" sz="quarter" idx="10"/>
          </p:nvPr>
        </p:nvSpPr>
        <p:spPr/>
        <p:txBody>
          <a:bodyPr/>
          <a:lstStyle/>
          <a:p>
            <a:pPr>
              <a:defRPr/>
            </a:pPr>
            <a:fld id="{C5843F36-9BC3-4647-B207-3F7020A44DE2}" type="slidenum">
              <a:rPr lang="en-US" smtClean="0"/>
              <a:pPr>
                <a:defRPr/>
              </a:pPr>
              <a:t>115</a:t>
            </a:fld>
            <a:endParaRPr lang="en-US" dirty="0"/>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51525">
              <a:defRPr/>
            </a:pPr>
            <a:r>
              <a:rPr lang="en-US" dirty="0"/>
              <a:t>Shayna</a:t>
            </a:r>
          </a:p>
          <a:p>
            <a:r>
              <a:rPr lang="en-US" dirty="0"/>
              <a:t>The standard allocation method for both is square feet, but a time study may also be used for maintenance if split. If you are using square feet for both, why would they need to be two different cost centers? Well, if they are split it is likely that your maintenance department only services certain building. If this is the case, there should be expense direct assigned to the departments in the building that your maintenance department does not service.</a:t>
            </a:r>
          </a:p>
        </p:txBody>
      </p:sp>
      <p:sp>
        <p:nvSpPr>
          <p:cNvPr id="4" name="Slide Number Placeholder 3"/>
          <p:cNvSpPr>
            <a:spLocks noGrp="1"/>
          </p:cNvSpPr>
          <p:nvPr>
            <p:ph type="sldNum" sz="quarter" idx="10"/>
          </p:nvPr>
        </p:nvSpPr>
        <p:spPr/>
        <p:txBody>
          <a:bodyPr/>
          <a:lstStyle/>
          <a:p>
            <a:pPr>
              <a:defRPr/>
            </a:pPr>
            <a:fld id="{C5843F36-9BC3-4647-B207-3F7020A44DE2}" type="slidenum">
              <a:rPr lang="en-US" smtClean="0"/>
              <a:pPr>
                <a:defRPr/>
              </a:pPr>
              <a:t>116</a:t>
            </a:fld>
            <a:endParaRPr lang="en-US" dirty="0"/>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327117"/>
            <a:ext cx="7315200" cy="4554329"/>
          </a:xfrm>
        </p:spPr>
        <p:txBody>
          <a:bodyPr>
            <a:normAutofit/>
          </a:bodyPr>
          <a:lstStyle/>
          <a:p>
            <a:r>
              <a:rPr lang="en-US" sz="1900" dirty="0"/>
              <a:t>Brennan</a:t>
            </a:r>
          </a:p>
          <a:p>
            <a:endParaRPr lang="en-US" sz="1900" dirty="0"/>
          </a:p>
          <a:p>
            <a:r>
              <a:rPr lang="en-US" sz="1900" dirty="0"/>
              <a:t>The standard basis for laundry is a laundry pound studies or but if approved can be allocated based on  patient days.  </a:t>
            </a:r>
          </a:p>
          <a:p>
            <a:r>
              <a:rPr lang="en-US" sz="1900" dirty="0"/>
              <a:t>_</a:t>
            </a:r>
          </a:p>
          <a:p>
            <a:r>
              <a:rPr lang="en-US" sz="1900" dirty="0"/>
              <a:t>If using pounds  studies consider how departments are grouped for the cost report.  For example, if radiology includes MRI, CT, ultrasound these pounds can be grouped together.  If radiology is fragmented MRI, CT, and ultrasound should be tracked separately.  </a:t>
            </a:r>
          </a:p>
          <a:p>
            <a:r>
              <a:rPr lang="en-US" sz="1900" dirty="0"/>
              <a:t>_</a:t>
            </a:r>
          </a:p>
          <a:p>
            <a:r>
              <a:rPr lang="en-US" sz="1900" dirty="0"/>
              <a:t>Be on the look out for "other" or "miscellaneous" pounds these may contain multiple departments that go to multiple cost centers. Try to minimize or eliminate using other or miscellaneous for this allocation and for all allocations. These categories reduce the accuracy of the allocations on the cost report.</a:t>
            </a:r>
          </a:p>
        </p:txBody>
      </p:sp>
      <p:sp>
        <p:nvSpPr>
          <p:cNvPr id="4" name="Slide Number Placeholder 3"/>
          <p:cNvSpPr>
            <a:spLocks noGrp="1"/>
          </p:cNvSpPr>
          <p:nvPr>
            <p:ph type="sldNum" sz="quarter" idx="10"/>
          </p:nvPr>
        </p:nvSpPr>
        <p:spPr/>
        <p:txBody>
          <a:bodyPr/>
          <a:lstStyle/>
          <a:p>
            <a:pPr>
              <a:defRPr/>
            </a:pPr>
            <a:fld id="{C5843F36-9BC3-4647-B207-3F7020A44DE2}" type="slidenum">
              <a:rPr lang="en-US" smtClean="0"/>
              <a:pPr>
                <a:defRPr/>
              </a:pPr>
              <a:t>117</a:t>
            </a:fld>
            <a:endParaRPr lang="en-US" dirty="0"/>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327117"/>
            <a:ext cx="7315200" cy="4554329"/>
          </a:xfrm>
        </p:spPr>
        <p:txBody>
          <a:bodyPr>
            <a:noAutofit/>
          </a:bodyPr>
          <a:lstStyle/>
          <a:p>
            <a:pPr defTabSz="951525">
              <a:defRPr/>
            </a:pPr>
            <a:r>
              <a:rPr lang="en-US" sz="1900" dirty="0"/>
              <a:t>Brennan</a:t>
            </a:r>
          </a:p>
          <a:p>
            <a:endParaRPr lang="en-US" sz="1900" dirty="0"/>
          </a:p>
          <a:p>
            <a:r>
              <a:rPr lang="en-US" sz="1900" dirty="0"/>
              <a:t>The standard basis for housekeeping is hours of service and the substituted method is square feet.  </a:t>
            </a:r>
          </a:p>
          <a:p>
            <a:endParaRPr lang="en-US" sz="1900" dirty="0"/>
          </a:p>
          <a:p>
            <a:r>
              <a:rPr lang="en-US" sz="1900" dirty="0"/>
              <a:t>Time studies tend to be more useful because housekeeping typically spends more time in patient rooms and less time in office areas.  Again there maybe areas that require do not housekeeping. Housekeepers should understand and track room by room to avoid areas that are grouped or separated just like described with laundry pounds. Work with cost report preparer.</a:t>
            </a:r>
          </a:p>
          <a:p>
            <a:r>
              <a:rPr lang="en-US" sz="1900" dirty="0"/>
              <a:t>_</a:t>
            </a:r>
          </a:p>
          <a:p>
            <a:r>
              <a:rPr lang="en-US" sz="1900" dirty="0"/>
              <a:t>If using square feet only include areas cleaned by housekeeping and let your cost report preparer know of buildings or areas that are not being cleaned by housekeeping.  This doesn’t mean just by location but also by space.  The surgery department is a great example that is sometimes not cleaned by housekeeping but instead by the surgery techs/nurses.</a:t>
            </a:r>
          </a:p>
        </p:txBody>
      </p:sp>
      <p:sp>
        <p:nvSpPr>
          <p:cNvPr id="4" name="Slide Number Placeholder 3"/>
          <p:cNvSpPr>
            <a:spLocks noGrp="1"/>
          </p:cNvSpPr>
          <p:nvPr>
            <p:ph type="sldNum" sz="quarter" idx="10"/>
          </p:nvPr>
        </p:nvSpPr>
        <p:spPr/>
        <p:txBody>
          <a:bodyPr/>
          <a:lstStyle/>
          <a:p>
            <a:pPr>
              <a:defRPr/>
            </a:pPr>
            <a:fld id="{C5843F36-9BC3-4647-B207-3F7020A44DE2}" type="slidenum">
              <a:rPr lang="en-US" smtClean="0"/>
              <a:pPr>
                <a:defRPr/>
              </a:pPr>
              <a:t>118</a:t>
            </a:fld>
            <a:endParaRPr lang="en-US" dirty="0"/>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51525">
              <a:defRPr/>
            </a:pPr>
            <a:r>
              <a:rPr lang="en-US" dirty="0"/>
              <a:t>Brennan</a:t>
            </a:r>
          </a:p>
          <a:p>
            <a:pPr defTabSz="951525">
              <a:defRPr/>
            </a:pPr>
            <a:endParaRPr lang="en-US" dirty="0"/>
          </a:p>
          <a:p>
            <a:pPr marL="171450" indent="-171450" defTabSz="951525">
              <a:buFont typeface="Arial" panose="020B0604020202020204" pitchFamily="34" charset="0"/>
              <a:buChar char="•"/>
              <a:defRPr/>
            </a:pPr>
            <a:r>
              <a:rPr lang="en-US" dirty="0"/>
              <a:t>Generally geared to be allocated towards inpatients of the hospital</a:t>
            </a:r>
          </a:p>
          <a:p>
            <a:endParaRPr lang="en-US" dirty="0"/>
          </a:p>
        </p:txBody>
      </p:sp>
      <p:sp>
        <p:nvSpPr>
          <p:cNvPr id="4" name="Slide Number Placeholder 3"/>
          <p:cNvSpPr>
            <a:spLocks noGrp="1"/>
          </p:cNvSpPr>
          <p:nvPr>
            <p:ph type="sldNum" sz="quarter" idx="10"/>
          </p:nvPr>
        </p:nvSpPr>
        <p:spPr/>
        <p:txBody>
          <a:bodyPr/>
          <a:lstStyle/>
          <a:p>
            <a:pPr>
              <a:defRPr/>
            </a:pPr>
            <a:fld id="{C5843F36-9BC3-4647-B207-3F7020A44DE2}" type="slidenum">
              <a:rPr lang="en-US" smtClean="0"/>
              <a:pPr>
                <a:defRPr/>
              </a:pPr>
              <a:t>119</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1525">
              <a:defRPr/>
            </a:pPr>
            <a:r>
              <a:rPr lang="en-US" dirty="0"/>
              <a:t>Shayna</a:t>
            </a:r>
          </a:p>
          <a:p>
            <a:r>
              <a:rPr lang="en-US" dirty="0"/>
              <a:t>Throughout today and tomorrow we will be talking mostly about our hospital cost reports. That really includes out inpatient, outpatient and provider based departments. There are also some departments, depending on the facility, that will appear on the cost report because they should receive an allocation of those overhead support costs. These departments are areas where we can strategize how those support costs get allocated in order to keep most of our cost in the other departments.</a:t>
            </a:r>
          </a:p>
        </p:txBody>
      </p:sp>
      <p:sp>
        <p:nvSpPr>
          <p:cNvPr id="4" name="Slide Number Placeholder 3"/>
          <p:cNvSpPr>
            <a:spLocks noGrp="1"/>
          </p:cNvSpPr>
          <p:nvPr>
            <p:ph type="sldNum" sz="quarter" idx="10"/>
          </p:nvPr>
        </p:nvSpPr>
        <p:spPr/>
        <p:txBody>
          <a:bodyPr/>
          <a:lstStyle/>
          <a:p>
            <a:fld id="{BCDBDB55-D3B9-49BE-BF2C-D0AB6C2FF940}" type="slidenum">
              <a:rPr lang="en-US" smtClean="0"/>
              <a:t>12</a:t>
            </a:fld>
            <a:endParaRPr lang="en-US" dirty="0"/>
          </a:p>
        </p:txBody>
      </p:sp>
    </p:spTree>
    <p:extLst>
      <p:ext uri="{BB962C8B-B14F-4D97-AF65-F5344CB8AC3E}">
        <p14:creationId xmlns:p14="http://schemas.microsoft.com/office/powerpoint/2010/main" val="3972188719"/>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327117"/>
            <a:ext cx="7315200" cy="4554329"/>
          </a:xfrm>
        </p:spPr>
        <p:txBody>
          <a:bodyPr/>
          <a:lstStyle/>
          <a:p>
            <a:pPr defTabSz="951525">
              <a:defRPr/>
            </a:pPr>
            <a:r>
              <a:rPr lang="en-US" sz="1900" dirty="0"/>
              <a:t>Brennan</a:t>
            </a:r>
          </a:p>
          <a:p>
            <a:endParaRPr lang="en-US" sz="1900" dirty="0"/>
          </a:p>
          <a:p>
            <a:r>
              <a:rPr lang="en-US" sz="1900" dirty="0"/>
              <a:t>Generally geared towards allocation for employees of the hospital who use the cafeteria</a:t>
            </a:r>
          </a:p>
          <a:p>
            <a:endParaRPr lang="en-US" sz="1900" dirty="0"/>
          </a:p>
          <a:p>
            <a:r>
              <a:rPr lang="en-US" sz="1900" dirty="0"/>
              <a:t>The standard basis for cafeteria is meal served and the substituted method is FTEs.  </a:t>
            </a:r>
          </a:p>
          <a:p>
            <a:endParaRPr lang="en-US" sz="1900" dirty="0"/>
          </a:p>
          <a:p>
            <a:r>
              <a:rPr lang="en-US" sz="1900" dirty="0"/>
              <a:t>If using FTEs or salaries it is important to identify off-campus sites (like clinics) or departments that do not utilize the cafeteria (like ambulance) that should be omitted from the cafeteria stat.</a:t>
            </a:r>
          </a:p>
          <a:p>
            <a:r>
              <a:rPr lang="en-US" sz="1900" dirty="0"/>
              <a:t>_</a:t>
            </a:r>
          </a:p>
          <a:p>
            <a:r>
              <a:rPr lang="en-US" sz="1900" dirty="0"/>
              <a:t>Think of the departments that actually utilize the cafeteria.</a:t>
            </a:r>
          </a:p>
        </p:txBody>
      </p:sp>
      <p:sp>
        <p:nvSpPr>
          <p:cNvPr id="4" name="Slide Number Placeholder 3"/>
          <p:cNvSpPr>
            <a:spLocks noGrp="1"/>
          </p:cNvSpPr>
          <p:nvPr>
            <p:ph type="sldNum" sz="quarter" idx="10"/>
          </p:nvPr>
        </p:nvSpPr>
        <p:spPr/>
        <p:txBody>
          <a:bodyPr/>
          <a:lstStyle/>
          <a:p>
            <a:fld id="{BCDBDB55-D3B9-49BE-BF2C-D0AB6C2FF940}" type="slidenum">
              <a:rPr lang="en-US" smtClean="0"/>
              <a:t>120</a:t>
            </a:fld>
            <a:endParaRPr lang="en-US" dirty="0"/>
          </a:p>
        </p:txBody>
      </p:sp>
    </p:spTree>
    <p:extLst>
      <p:ext uri="{BB962C8B-B14F-4D97-AF65-F5344CB8AC3E}">
        <p14:creationId xmlns:p14="http://schemas.microsoft.com/office/powerpoint/2010/main" val="2776785104"/>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327117"/>
            <a:ext cx="7315200" cy="4554329"/>
          </a:xfrm>
        </p:spPr>
        <p:txBody>
          <a:bodyPr/>
          <a:lstStyle/>
          <a:p>
            <a:pPr defTabSz="951525">
              <a:defRPr/>
            </a:pPr>
            <a:r>
              <a:rPr lang="en-US" sz="1900" dirty="0"/>
              <a:t>Shayna</a:t>
            </a:r>
          </a:p>
          <a:p>
            <a:endParaRPr lang="en-US" sz="1900" dirty="0"/>
          </a:p>
          <a:p>
            <a:endParaRPr lang="en-US" sz="1900" dirty="0"/>
          </a:p>
          <a:p>
            <a:r>
              <a:rPr lang="en-US" sz="1900" dirty="0"/>
              <a:t>Nurse administration costs can include the COO, acute care and/or nursing home director of nursing, perhaps infection control and patient education.  </a:t>
            </a:r>
          </a:p>
          <a:p>
            <a:r>
              <a:rPr lang="en-US" sz="1900" dirty="0"/>
              <a:t>_</a:t>
            </a:r>
          </a:p>
          <a:p>
            <a:r>
              <a:rPr lang="en-US" sz="1900" dirty="0"/>
              <a:t>The standard basis for nurse administration costs is the nurse hours of departments that are overseen by the nurse administration as outlined on the organization chart. This is why we ask for the hours by job code so we can identify only the hours for employees performing nursing type duties and exclude any professional hours</a:t>
            </a:r>
          </a:p>
          <a:p>
            <a:r>
              <a:rPr lang="en-US" sz="1900" dirty="0"/>
              <a:t>_</a:t>
            </a:r>
          </a:p>
          <a:p>
            <a:r>
              <a:rPr lang="en-US" sz="1900" dirty="0"/>
              <a:t>It is possible to have more than one nurse administration, like one for the director of nursing for the hospital and another for the director of nursing for the nursing home</a:t>
            </a:r>
          </a:p>
        </p:txBody>
      </p:sp>
      <p:sp>
        <p:nvSpPr>
          <p:cNvPr id="4" name="Slide Number Placeholder 3"/>
          <p:cNvSpPr>
            <a:spLocks noGrp="1"/>
          </p:cNvSpPr>
          <p:nvPr>
            <p:ph type="sldNum" sz="quarter" idx="10"/>
          </p:nvPr>
        </p:nvSpPr>
        <p:spPr/>
        <p:txBody>
          <a:bodyPr/>
          <a:lstStyle/>
          <a:p>
            <a:fld id="{BCDBDB55-D3B9-49BE-BF2C-D0AB6C2FF940}" type="slidenum">
              <a:rPr lang="en-US" smtClean="0"/>
              <a:t>121</a:t>
            </a:fld>
            <a:endParaRPr lang="en-US" dirty="0"/>
          </a:p>
        </p:txBody>
      </p:sp>
    </p:spTree>
    <p:extLst>
      <p:ext uri="{BB962C8B-B14F-4D97-AF65-F5344CB8AC3E}">
        <p14:creationId xmlns:p14="http://schemas.microsoft.com/office/powerpoint/2010/main" val="1174638517"/>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327117"/>
            <a:ext cx="7315200" cy="4554329"/>
          </a:xfrm>
        </p:spPr>
        <p:txBody>
          <a:bodyPr/>
          <a:lstStyle/>
          <a:p>
            <a:pPr defTabSz="951525">
              <a:defRPr/>
            </a:pPr>
            <a:r>
              <a:rPr lang="en-US" sz="1900" dirty="0"/>
              <a:t>Shayna</a:t>
            </a:r>
          </a:p>
          <a:p>
            <a:endParaRPr lang="en-US" sz="1900" dirty="0"/>
          </a:p>
          <a:p>
            <a:endParaRPr lang="en-US" sz="1900" dirty="0"/>
          </a:p>
          <a:p>
            <a:r>
              <a:rPr lang="en-US" sz="1900" dirty="0"/>
              <a:t>It is important to know what departments are being included and what departments nurse administration is serving, sometimes it may be best to group a department with A&amp;G instead of nurse administration</a:t>
            </a:r>
          </a:p>
          <a:p>
            <a:r>
              <a:rPr lang="en-US" sz="1900" dirty="0"/>
              <a:t>_</a:t>
            </a:r>
          </a:p>
          <a:p>
            <a:r>
              <a:rPr lang="en-US" sz="1900" dirty="0"/>
              <a:t>Knowing what departments the director of nursing supervises can be a difference to reimbursement, what if costs are being allocated to a department that the DNS doesn't oversee?  Or more importantly are there departments that the DNS shouldn't be overseeing like home health, hospice, clinics, ambulance that could be reporting directly to the CEO (usually in A&amp;G departments)?</a:t>
            </a:r>
          </a:p>
        </p:txBody>
      </p:sp>
      <p:sp>
        <p:nvSpPr>
          <p:cNvPr id="4" name="Slide Number Placeholder 3"/>
          <p:cNvSpPr>
            <a:spLocks noGrp="1"/>
          </p:cNvSpPr>
          <p:nvPr>
            <p:ph type="sldNum" sz="quarter" idx="10"/>
          </p:nvPr>
        </p:nvSpPr>
        <p:spPr/>
        <p:txBody>
          <a:bodyPr/>
          <a:lstStyle/>
          <a:p>
            <a:fld id="{BCDBDB55-D3B9-49BE-BF2C-D0AB6C2FF940}" type="slidenum">
              <a:rPr lang="en-US" smtClean="0"/>
              <a:t>122</a:t>
            </a:fld>
            <a:endParaRPr lang="en-US" dirty="0"/>
          </a:p>
        </p:txBody>
      </p:sp>
    </p:spTree>
    <p:extLst>
      <p:ext uri="{BB962C8B-B14F-4D97-AF65-F5344CB8AC3E}">
        <p14:creationId xmlns:p14="http://schemas.microsoft.com/office/powerpoint/2010/main" val="10937366"/>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1525">
              <a:defRPr/>
            </a:pPr>
            <a:r>
              <a:rPr lang="en-US" dirty="0"/>
              <a:t>Shayna</a:t>
            </a:r>
          </a:p>
          <a:p>
            <a:pPr defTabSz="951525">
              <a:defRPr/>
            </a:pPr>
            <a:r>
              <a:rPr lang="en-US" dirty="0"/>
              <a:t>The standard statistic for central supplies is the expense of supplies by department. Things to keep an eye out for are departments or expenses that central supply does not order . Some examples may include pharmacy, where they directly order their own drugs, or maybe the radiology department orders their own reagents. Sometimes off-site clinics order their own supplies. This is especially important to let your cost report preparer know if the clinic is a free-standing clinic since it is a non-cost based department.</a:t>
            </a:r>
          </a:p>
          <a:p>
            <a:endParaRPr lang="en-US" dirty="0"/>
          </a:p>
        </p:txBody>
      </p:sp>
      <p:sp>
        <p:nvSpPr>
          <p:cNvPr id="4" name="Slide Number Placeholder 3"/>
          <p:cNvSpPr>
            <a:spLocks noGrp="1"/>
          </p:cNvSpPr>
          <p:nvPr>
            <p:ph type="sldNum" sz="quarter" idx="10"/>
          </p:nvPr>
        </p:nvSpPr>
        <p:spPr/>
        <p:txBody>
          <a:bodyPr/>
          <a:lstStyle/>
          <a:p>
            <a:fld id="{BCDBDB55-D3B9-49BE-BF2C-D0AB6C2FF940}" type="slidenum">
              <a:rPr lang="en-US" smtClean="0"/>
              <a:t>123</a:t>
            </a:fld>
            <a:endParaRPr lang="en-US" dirty="0"/>
          </a:p>
        </p:txBody>
      </p:sp>
    </p:spTree>
    <p:extLst>
      <p:ext uri="{BB962C8B-B14F-4D97-AF65-F5344CB8AC3E}">
        <p14:creationId xmlns:p14="http://schemas.microsoft.com/office/powerpoint/2010/main" val="1262684075"/>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51525">
              <a:defRPr/>
            </a:pPr>
            <a:r>
              <a:rPr lang="en-US" dirty="0"/>
              <a:t>Shayna</a:t>
            </a:r>
          </a:p>
          <a:p>
            <a:r>
              <a:rPr lang="en-US" dirty="0"/>
              <a:t>Pharmacy is also allocated based on the cost of orders. Usually the cost would be allocated fully to drugs, but it may be split to other departments like oncology. In this instance it is not only accurate, it is also likely the most beneficial for reimbursement since oncology is typically very high cost based.</a:t>
            </a:r>
          </a:p>
        </p:txBody>
      </p:sp>
      <p:sp>
        <p:nvSpPr>
          <p:cNvPr id="4" name="Slide Number Placeholder 3"/>
          <p:cNvSpPr>
            <a:spLocks noGrp="1"/>
          </p:cNvSpPr>
          <p:nvPr>
            <p:ph type="sldNum" sz="quarter" idx="10"/>
          </p:nvPr>
        </p:nvSpPr>
        <p:spPr/>
        <p:txBody>
          <a:bodyPr/>
          <a:lstStyle/>
          <a:p>
            <a:pPr>
              <a:defRPr/>
            </a:pPr>
            <a:fld id="{C5843F36-9BC3-4647-B207-3F7020A44DE2}" type="slidenum">
              <a:rPr lang="en-US" smtClean="0"/>
              <a:pPr>
                <a:defRPr/>
              </a:pPr>
              <a:t>124</a:t>
            </a:fld>
            <a:endParaRPr lang="en-US" dirty="0"/>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327116"/>
            <a:ext cx="7315200" cy="5274084"/>
          </a:xfrm>
        </p:spPr>
        <p:txBody>
          <a:bodyPr>
            <a:noAutofit/>
          </a:bodyPr>
          <a:lstStyle/>
          <a:p>
            <a:pPr defTabSz="951525">
              <a:defRPr/>
            </a:pPr>
            <a:r>
              <a:rPr lang="en-US" sz="1900" dirty="0"/>
              <a:t>Shayna</a:t>
            </a:r>
          </a:p>
          <a:p>
            <a:endParaRPr lang="en-US" sz="1900" dirty="0"/>
          </a:p>
          <a:p>
            <a:endParaRPr lang="en-US" sz="1900" dirty="0"/>
          </a:p>
          <a:p>
            <a:r>
              <a:rPr lang="en-US" sz="1900" dirty="0"/>
              <a:t>The standard basis for  medical records is time studies, the substituted basis is gross patient revenue.</a:t>
            </a:r>
          </a:p>
          <a:p>
            <a:r>
              <a:rPr lang="en-US" sz="1900" dirty="0"/>
              <a:t>_</a:t>
            </a:r>
          </a:p>
          <a:p>
            <a:r>
              <a:rPr lang="en-US" sz="1900" dirty="0"/>
              <a:t>Time studies should be prepared based on the point of origin of care as the basis, meaning if an inpatient goes to x-ray during their stay, inpatient is considered this patients point of origin and the entire time will go to inpatient.   Using the same example if done by gross charges a portion of this inpatients stay would have gone to radiology instead of staying with acute care. Reimbursement is typically higher from Medicare in acute than radiology.</a:t>
            </a:r>
          </a:p>
          <a:p>
            <a:r>
              <a:rPr lang="en-US" sz="1900" dirty="0"/>
              <a:t>_</a:t>
            </a:r>
          </a:p>
          <a:p>
            <a:r>
              <a:rPr lang="en-US" sz="1900" dirty="0"/>
              <a:t>Additionally, gross revenue will allocate more costs to the higher revenue producing departments (like laboratory, radiology, or ER) when in actually it takes longer for medical records to chart for acute care therefore time studies will allocate more to acute care.  </a:t>
            </a:r>
          </a:p>
          <a:p>
            <a:r>
              <a:rPr lang="en-US" sz="1900" dirty="0"/>
              <a:t>_  </a:t>
            </a:r>
          </a:p>
          <a:p>
            <a:r>
              <a:rPr lang="en-US" sz="1900" dirty="0"/>
              <a:t>One thing to consider here is what departments are being serviced by medical records, like: home health, hospice, clinics, etc. Some of these may be able to be excluded from the statistic.</a:t>
            </a:r>
          </a:p>
        </p:txBody>
      </p:sp>
      <p:sp>
        <p:nvSpPr>
          <p:cNvPr id="4" name="Slide Number Placeholder 3"/>
          <p:cNvSpPr>
            <a:spLocks noGrp="1"/>
          </p:cNvSpPr>
          <p:nvPr>
            <p:ph type="sldNum" sz="quarter" idx="10"/>
          </p:nvPr>
        </p:nvSpPr>
        <p:spPr/>
        <p:txBody>
          <a:bodyPr/>
          <a:lstStyle/>
          <a:p>
            <a:pPr>
              <a:defRPr/>
            </a:pPr>
            <a:fld id="{C5843F36-9BC3-4647-B207-3F7020A44DE2}" type="slidenum">
              <a:rPr lang="en-US" smtClean="0"/>
              <a:pPr>
                <a:defRPr/>
              </a:pPr>
              <a:t>125</a:t>
            </a:fld>
            <a:endParaRPr lang="en-US" dirty="0"/>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327117"/>
            <a:ext cx="7315200" cy="4554329"/>
          </a:xfrm>
        </p:spPr>
        <p:txBody>
          <a:bodyPr>
            <a:normAutofit/>
          </a:bodyPr>
          <a:lstStyle/>
          <a:p>
            <a:pPr defTabSz="951525">
              <a:defRPr/>
            </a:pPr>
            <a:r>
              <a:rPr lang="en-US" sz="1900" dirty="0"/>
              <a:t>Shayna</a:t>
            </a:r>
          </a:p>
          <a:p>
            <a:endParaRPr lang="en-US" sz="1900" dirty="0"/>
          </a:p>
          <a:p>
            <a:endParaRPr lang="en-US" sz="1900" dirty="0"/>
          </a:p>
          <a:p>
            <a:r>
              <a:rPr lang="en-US" sz="1900" dirty="0"/>
              <a:t>The standard basis for social services is time studies but if approved can be allocated patient days.  </a:t>
            </a:r>
          </a:p>
          <a:p>
            <a:r>
              <a:rPr lang="en-US" sz="1900" dirty="0"/>
              <a:t>_</a:t>
            </a:r>
          </a:p>
          <a:p>
            <a:r>
              <a:rPr lang="en-US" sz="1900" dirty="0"/>
              <a:t>these types of costs should be tracked separately from other overhead costs especially activities.</a:t>
            </a:r>
          </a:p>
        </p:txBody>
      </p:sp>
      <p:sp>
        <p:nvSpPr>
          <p:cNvPr id="4" name="Slide Number Placeholder 3"/>
          <p:cNvSpPr>
            <a:spLocks noGrp="1"/>
          </p:cNvSpPr>
          <p:nvPr>
            <p:ph type="sldNum" sz="quarter" idx="10"/>
          </p:nvPr>
        </p:nvSpPr>
        <p:spPr/>
        <p:txBody>
          <a:bodyPr/>
          <a:lstStyle/>
          <a:p>
            <a:pPr>
              <a:defRPr/>
            </a:pPr>
            <a:fld id="{C5843F36-9BC3-4647-B207-3F7020A44DE2}" type="slidenum">
              <a:rPr lang="en-US" smtClean="0"/>
              <a:pPr>
                <a:defRPr/>
              </a:pPr>
              <a:t>126</a:t>
            </a:fld>
            <a:endParaRPr lang="en-US" dirty="0"/>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327117"/>
            <a:ext cx="7315200" cy="4554329"/>
          </a:xfrm>
        </p:spPr>
        <p:txBody>
          <a:bodyPr>
            <a:normAutofit/>
          </a:bodyPr>
          <a:lstStyle/>
          <a:p>
            <a:pPr defTabSz="951525">
              <a:defRPr/>
            </a:pPr>
            <a:r>
              <a:rPr lang="en-US" sz="1900" dirty="0"/>
              <a:t>Shayna</a:t>
            </a:r>
          </a:p>
          <a:p>
            <a:endParaRPr lang="en-US" sz="1900" dirty="0"/>
          </a:p>
          <a:p>
            <a:endParaRPr lang="en-US" sz="1900" dirty="0"/>
          </a:p>
          <a:p>
            <a:r>
              <a:rPr lang="en-US" sz="1900" dirty="0"/>
              <a:t>Activities is utilized by swing and nursing home patients and is allocated based on patient days.  We have also seen time studies or patient discharges used to allocated activities costs.</a:t>
            </a:r>
          </a:p>
          <a:p>
            <a:r>
              <a:rPr lang="en-US" sz="1900" dirty="0"/>
              <a:t>_</a:t>
            </a:r>
          </a:p>
          <a:p>
            <a:r>
              <a:rPr lang="en-US" sz="1900" dirty="0"/>
              <a:t>these types of costs should be tracked separately from other overhead costs especially social services.</a:t>
            </a:r>
          </a:p>
        </p:txBody>
      </p:sp>
      <p:sp>
        <p:nvSpPr>
          <p:cNvPr id="4" name="Slide Number Placeholder 3"/>
          <p:cNvSpPr>
            <a:spLocks noGrp="1"/>
          </p:cNvSpPr>
          <p:nvPr>
            <p:ph type="sldNum" sz="quarter" idx="10"/>
          </p:nvPr>
        </p:nvSpPr>
        <p:spPr/>
        <p:txBody>
          <a:bodyPr/>
          <a:lstStyle/>
          <a:p>
            <a:pPr>
              <a:defRPr/>
            </a:pPr>
            <a:fld id="{C5843F36-9BC3-4647-B207-3F7020A44DE2}" type="slidenum">
              <a:rPr lang="en-US" smtClean="0"/>
              <a:pPr>
                <a:defRPr/>
              </a:pPr>
              <a:t>127</a:t>
            </a:fld>
            <a:endParaRPr lang="en-US" dirty="0"/>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327117"/>
            <a:ext cx="7315200" cy="4554329"/>
          </a:xfrm>
        </p:spPr>
        <p:txBody>
          <a:bodyPr/>
          <a:lstStyle/>
          <a:p>
            <a:r>
              <a:rPr lang="en-US" sz="1900" dirty="0"/>
              <a:t>Shayna</a:t>
            </a:r>
          </a:p>
          <a:p>
            <a:endParaRPr lang="en-US" sz="1900" dirty="0"/>
          </a:p>
          <a:p>
            <a:r>
              <a:rPr lang="en-US" sz="1900" dirty="0"/>
              <a:t>This is summary of the costs we noted that could be allocated based on time studies: read slide</a:t>
            </a:r>
          </a:p>
          <a:p>
            <a:r>
              <a:rPr lang="en-US" sz="1900" dirty="0"/>
              <a:t>_</a:t>
            </a:r>
          </a:p>
          <a:p>
            <a:r>
              <a:rPr lang="en-US" sz="1900" dirty="0"/>
              <a:t>Along with the split between professional and provider for ER physicians only</a:t>
            </a:r>
          </a:p>
        </p:txBody>
      </p:sp>
      <p:sp>
        <p:nvSpPr>
          <p:cNvPr id="4" name="Slide Number Placeholder 3"/>
          <p:cNvSpPr>
            <a:spLocks noGrp="1"/>
          </p:cNvSpPr>
          <p:nvPr>
            <p:ph type="sldNum" sz="quarter" idx="10"/>
          </p:nvPr>
        </p:nvSpPr>
        <p:spPr/>
        <p:txBody>
          <a:bodyPr/>
          <a:lstStyle/>
          <a:p>
            <a:fld id="{BCDBDB55-D3B9-49BE-BF2C-D0AB6C2FF940}" type="slidenum">
              <a:rPr lang="en-US" smtClean="0"/>
              <a:t>128</a:t>
            </a:fld>
            <a:endParaRPr lang="en-US" dirty="0"/>
          </a:p>
        </p:txBody>
      </p:sp>
    </p:spTree>
    <p:extLst>
      <p:ext uri="{BB962C8B-B14F-4D97-AF65-F5344CB8AC3E}">
        <p14:creationId xmlns:p14="http://schemas.microsoft.com/office/powerpoint/2010/main" val="1729691469"/>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327117"/>
            <a:ext cx="7315200" cy="4554329"/>
          </a:xfrm>
        </p:spPr>
        <p:txBody>
          <a:bodyPr>
            <a:noAutofit/>
          </a:bodyPr>
          <a:lstStyle/>
          <a:p>
            <a:pPr defTabSz="951525">
              <a:defRPr/>
            </a:pPr>
            <a:r>
              <a:rPr lang="en-US" sz="1900" dirty="0"/>
              <a:t>Shayna</a:t>
            </a:r>
          </a:p>
          <a:p>
            <a:endParaRPr lang="en-US" sz="1900" dirty="0"/>
          </a:p>
          <a:p>
            <a:endParaRPr lang="en-US" sz="1900" dirty="0"/>
          </a:p>
          <a:p>
            <a:r>
              <a:rPr lang="en-US" sz="1900" dirty="0"/>
              <a:t>The time study rules are very specific on how they must be completed.  </a:t>
            </a:r>
          </a:p>
          <a:p>
            <a:r>
              <a:rPr lang="en-US" sz="1900" dirty="0"/>
              <a:t>_</a:t>
            </a:r>
          </a:p>
          <a:p>
            <a:r>
              <a:rPr lang="en-US" sz="1900" dirty="0"/>
              <a:t>The time study must be one week a month and each week has to be used 3 times during the year.  </a:t>
            </a:r>
          </a:p>
          <a:p>
            <a:r>
              <a:rPr lang="en-US" sz="1900" dirty="0"/>
              <a:t>_</a:t>
            </a:r>
          </a:p>
          <a:p>
            <a:r>
              <a:rPr lang="en-US" sz="1900" dirty="0"/>
              <a:t>You can not use the same week in two consecutive months.  Because of these specific requirements you need to plan ahead and choose your weeks early in the year to ensure your time studies follow the guidelines.  </a:t>
            </a:r>
          </a:p>
          <a:p>
            <a:r>
              <a:rPr lang="en-US" sz="1900" dirty="0"/>
              <a:t>_</a:t>
            </a:r>
          </a:p>
          <a:p>
            <a:r>
              <a:rPr lang="en-US" sz="1900" dirty="0"/>
              <a:t>These time studies have to be completed in the same period as the expenses being allocated, this means you will have to complete a time study every year. </a:t>
            </a:r>
          </a:p>
          <a:p>
            <a:r>
              <a:rPr lang="en-US" sz="1900" dirty="0"/>
              <a:t>_</a:t>
            </a:r>
          </a:p>
          <a:p>
            <a:r>
              <a:rPr lang="en-US" sz="1900" dirty="0"/>
              <a:t>They are also provider specific, so you have to do your own time studies.</a:t>
            </a:r>
          </a:p>
        </p:txBody>
      </p:sp>
      <p:sp>
        <p:nvSpPr>
          <p:cNvPr id="4" name="Slide Number Placeholder 3"/>
          <p:cNvSpPr>
            <a:spLocks noGrp="1"/>
          </p:cNvSpPr>
          <p:nvPr>
            <p:ph type="sldNum" sz="quarter" idx="10"/>
          </p:nvPr>
        </p:nvSpPr>
        <p:spPr/>
        <p:txBody>
          <a:bodyPr/>
          <a:lstStyle/>
          <a:p>
            <a:pPr>
              <a:defRPr/>
            </a:pPr>
            <a:fld id="{C5843F36-9BC3-4647-B207-3F7020A44DE2}" type="slidenum">
              <a:rPr lang="en-US" smtClean="0"/>
              <a:pPr>
                <a:defRPr/>
              </a:pPr>
              <a:t>129</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1525">
              <a:defRPr/>
            </a:pPr>
            <a:r>
              <a:rPr lang="en-US" dirty="0"/>
              <a:t>Shayna</a:t>
            </a:r>
          </a:p>
          <a:p>
            <a:r>
              <a:rPr lang="en-US" dirty="0"/>
              <a:t>Before we go to far lets define the departments that are cost based. As I mentioned previously, these departments would include our inpatient, outpatient, and provider based departments. For those of you providing CRNA services these MAY be cost based. RHCs also may be cost based if the status was applied for prior to 12.31.2020. Due to the 2020 appropriations act, these clinics may no longer be cost based. This was covered more depth in another session. Medicaid may also pay based on cost, which may or may not be included on the cost report, but for those that do pay cost the information reported here will be the basis for that reimbursement, so it should be taken into consideration.</a:t>
            </a:r>
          </a:p>
        </p:txBody>
      </p:sp>
      <p:sp>
        <p:nvSpPr>
          <p:cNvPr id="4" name="Slide Number Placeholder 3"/>
          <p:cNvSpPr>
            <a:spLocks noGrp="1"/>
          </p:cNvSpPr>
          <p:nvPr>
            <p:ph type="sldNum" sz="quarter" idx="10"/>
          </p:nvPr>
        </p:nvSpPr>
        <p:spPr/>
        <p:txBody>
          <a:bodyPr/>
          <a:lstStyle/>
          <a:p>
            <a:fld id="{BCDBDB55-D3B9-49BE-BF2C-D0AB6C2FF940}" type="slidenum">
              <a:rPr lang="en-US" smtClean="0"/>
              <a:t>13</a:t>
            </a:fld>
            <a:endParaRPr lang="en-US" dirty="0"/>
          </a:p>
        </p:txBody>
      </p:sp>
    </p:spTree>
    <p:extLst>
      <p:ext uri="{BB962C8B-B14F-4D97-AF65-F5344CB8AC3E}">
        <p14:creationId xmlns:p14="http://schemas.microsoft.com/office/powerpoint/2010/main" val="616895721"/>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327116"/>
            <a:ext cx="7315200" cy="5274084"/>
          </a:xfrm>
        </p:spPr>
        <p:txBody>
          <a:bodyPr>
            <a:noAutofit/>
          </a:bodyPr>
          <a:lstStyle/>
          <a:p>
            <a:pPr defTabSz="951525">
              <a:defRPr/>
            </a:pPr>
            <a:r>
              <a:rPr lang="en-US" sz="1700" dirty="0"/>
              <a:t>Shayna</a:t>
            </a:r>
          </a:p>
          <a:p>
            <a:endParaRPr lang="en-US" sz="1700" dirty="0"/>
          </a:p>
          <a:p>
            <a:endParaRPr lang="en-US" sz="1700" dirty="0"/>
          </a:p>
          <a:p>
            <a:r>
              <a:rPr lang="en-US" sz="1700" dirty="0"/>
              <a:t>Our recommendations for making sure you have accurate, well prepared time studies is to have one person responsible ensuring all time studies are being completed on the scheduled weeks.  </a:t>
            </a:r>
          </a:p>
          <a:p>
            <a:endParaRPr lang="en-US" sz="1700" dirty="0"/>
          </a:p>
          <a:p>
            <a:r>
              <a:rPr lang="en-US" sz="1700" dirty="0"/>
              <a:t>This person is likely not the person actually completing the time studies so they need to work with the preparers so they know what the expected results are.  </a:t>
            </a:r>
          </a:p>
          <a:p>
            <a:endParaRPr lang="en-US" sz="1700" dirty="0"/>
          </a:p>
          <a:p>
            <a:r>
              <a:rPr lang="en-US" sz="1700" dirty="0"/>
              <a:t>Develop a time tracking sheet with the departments listed and go over with the preparers how to track their time and what the cost centers are.  </a:t>
            </a:r>
          </a:p>
          <a:p>
            <a:endParaRPr lang="en-US" sz="1700" dirty="0"/>
          </a:p>
          <a:p>
            <a:r>
              <a:rPr lang="en-US" sz="1700" dirty="0"/>
              <a:t>Most of the time the preparer isn't an accountant that understands reimbursement and the cost centers you have on your cost report.  </a:t>
            </a:r>
          </a:p>
          <a:p>
            <a:endParaRPr lang="en-US" sz="1700" dirty="0"/>
          </a:p>
          <a:p>
            <a:r>
              <a:rPr lang="en-US" sz="1700" dirty="0"/>
              <a:t>Also make sure there is timely review of the monthly time studies so that issues can be identified and resolved early.  Its a lot harder or sometime impossible to fix a year of time studies if you are not reviewing on a monthly basis.  Issues include not knowing where to put their time for something, when tracking time, is half an hour 30 minutes or .5 hours. Timely review allows for the time studies to be consistently recorded.</a:t>
            </a:r>
          </a:p>
        </p:txBody>
      </p:sp>
      <p:sp>
        <p:nvSpPr>
          <p:cNvPr id="4" name="Slide Number Placeholder 3"/>
          <p:cNvSpPr>
            <a:spLocks noGrp="1"/>
          </p:cNvSpPr>
          <p:nvPr>
            <p:ph type="sldNum" sz="quarter" idx="10"/>
          </p:nvPr>
        </p:nvSpPr>
        <p:spPr/>
        <p:txBody>
          <a:bodyPr/>
          <a:lstStyle/>
          <a:p>
            <a:pPr>
              <a:defRPr/>
            </a:pPr>
            <a:fld id="{C5843F36-9BC3-4647-B207-3F7020A44DE2}" type="slidenum">
              <a:rPr lang="en-US" smtClean="0"/>
              <a:pPr>
                <a:defRPr/>
              </a:pPr>
              <a:t>130</a:t>
            </a:fld>
            <a:endParaRPr lang="en-US" dirty="0"/>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51525">
              <a:defRPr/>
            </a:pPr>
            <a:r>
              <a:rPr lang="en-US" dirty="0"/>
              <a:t>Shayna</a:t>
            </a:r>
          </a:p>
          <a:p>
            <a:endParaRPr lang="en-US" dirty="0"/>
          </a:p>
          <a:p>
            <a:r>
              <a:rPr lang="en-US" dirty="0"/>
              <a:t>Things to keep an eye for include reviewing for expenses that are considered overhead but have been directly assigned to departments.  Some examples are listed here. </a:t>
            </a:r>
          </a:p>
        </p:txBody>
      </p:sp>
      <p:sp>
        <p:nvSpPr>
          <p:cNvPr id="4" name="Slide Number Placeholder 3"/>
          <p:cNvSpPr>
            <a:spLocks noGrp="1"/>
          </p:cNvSpPr>
          <p:nvPr>
            <p:ph type="sldNum" sz="quarter" idx="10"/>
          </p:nvPr>
        </p:nvSpPr>
        <p:spPr/>
        <p:txBody>
          <a:bodyPr/>
          <a:lstStyle/>
          <a:p>
            <a:pPr>
              <a:defRPr/>
            </a:pPr>
            <a:fld id="{C5843F36-9BC3-4647-B207-3F7020A44DE2}" type="slidenum">
              <a:rPr lang="en-US" smtClean="0"/>
              <a:pPr>
                <a:defRPr/>
              </a:pPr>
              <a:t>131</a:t>
            </a:fld>
            <a:endParaRPr lang="en-US" dirty="0"/>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1525">
              <a:defRPr/>
            </a:pPr>
            <a:r>
              <a:rPr lang="en-US" dirty="0"/>
              <a:t>Shayna</a:t>
            </a:r>
          </a:p>
          <a:p>
            <a:endParaRPr lang="en-US" dirty="0"/>
          </a:p>
          <a:p>
            <a:r>
              <a:rPr lang="en-US" dirty="0"/>
              <a:t>If there are overhead costs that have been directly assigned a reclassification can be prepared for the cost to move it from the department to the overhead department in order to avoid double allocating costs. As an additional reminder, be aware of departments that may not actually use an overhead department or if there have been changes throughout the year in the way that overhead departments are utilized. If you think this may apply always remember to keep your cost report preparer in the loop.</a:t>
            </a:r>
          </a:p>
        </p:txBody>
      </p:sp>
      <p:sp>
        <p:nvSpPr>
          <p:cNvPr id="4" name="Slide Number Placeholder 3"/>
          <p:cNvSpPr>
            <a:spLocks noGrp="1"/>
          </p:cNvSpPr>
          <p:nvPr>
            <p:ph type="sldNum" sz="quarter" idx="10"/>
          </p:nvPr>
        </p:nvSpPr>
        <p:spPr/>
        <p:txBody>
          <a:bodyPr/>
          <a:lstStyle/>
          <a:p>
            <a:fld id="{BCDBDB55-D3B9-49BE-BF2C-D0AB6C2FF940}" type="slidenum">
              <a:rPr lang="en-US" smtClean="0"/>
              <a:t>132</a:t>
            </a:fld>
            <a:endParaRPr lang="en-US" dirty="0"/>
          </a:p>
        </p:txBody>
      </p:sp>
    </p:spTree>
    <p:extLst>
      <p:ext uri="{BB962C8B-B14F-4D97-AF65-F5344CB8AC3E}">
        <p14:creationId xmlns:p14="http://schemas.microsoft.com/office/powerpoint/2010/main" val="1403175397"/>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1525">
              <a:defRPr/>
            </a:pPr>
            <a:r>
              <a:rPr lang="en-US" dirty="0"/>
              <a:t>Shayna</a:t>
            </a:r>
          </a:p>
          <a:p>
            <a:r>
              <a:rPr lang="en-US" dirty="0"/>
              <a:t>As a quick review, make sure you are educating department heads on the reimbursement impact of decisions in their departments. Make sure time studies are being prepared monthly and that the staff preparing the studies are educated on how to prepare them accurately and consistently and finally, your review of the final statistics to ensure they make sense is the most important. It is unlikely that your cost report preparer will know about changes throughout.</a:t>
            </a:r>
          </a:p>
        </p:txBody>
      </p:sp>
      <p:sp>
        <p:nvSpPr>
          <p:cNvPr id="4" name="Slide Number Placeholder 3"/>
          <p:cNvSpPr>
            <a:spLocks noGrp="1"/>
          </p:cNvSpPr>
          <p:nvPr>
            <p:ph type="sldNum" sz="quarter" idx="10"/>
          </p:nvPr>
        </p:nvSpPr>
        <p:spPr/>
        <p:txBody>
          <a:bodyPr/>
          <a:lstStyle/>
          <a:p>
            <a:fld id="{BCDBDB55-D3B9-49BE-BF2C-D0AB6C2FF940}" type="slidenum">
              <a:rPr lang="en-US" smtClean="0"/>
              <a:t>133</a:t>
            </a:fld>
            <a:endParaRPr lang="en-US" dirty="0"/>
          </a:p>
        </p:txBody>
      </p:sp>
    </p:spTree>
    <p:extLst>
      <p:ext uri="{BB962C8B-B14F-4D97-AF65-F5344CB8AC3E}">
        <p14:creationId xmlns:p14="http://schemas.microsoft.com/office/powerpoint/2010/main" val="2714255230"/>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411" indent="-178411" defTabSz="951525">
              <a:buFont typeface="Arial" panose="020B0604020202020204" pitchFamily="34" charset="0"/>
              <a:buChar char="•"/>
              <a:defRPr/>
            </a:pPr>
            <a:r>
              <a:rPr lang="en-US" dirty="0"/>
              <a:t>Brennan</a:t>
            </a:r>
          </a:p>
          <a:p>
            <a:pPr marL="178411" indent="-178411" defTabSz="951525">
              <a:buFont typeface="Arial" panose="020B0604020202020204" pitchFamily="34" charset="0"/>
              <a:buChar char="•"/>
              <a:defRPr/>
            </a:pPr>
            <a:endParaRPr lang="en-US" dirty="0"/>
          </a:p>
          <a:p>
            <a:pPr marL="178411" marR="0" lvl="0" indent="-178411" algn="l" defTabSz="95152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Now we are going to shift gears to looking at the revenues generated by your facility providing services to patients. This is another major component of determining the cost to charge ratios highlighted earlier for ancillary services. The revenues are in the denominator of the cost/charge ratio.</a:t>
            </a:r>
          </a:p>
          <a:p>
            <a:pPr marL="178411" indent="-178411" defTabSz="951525">
              <a:buFont typeface="Arial" panose="020B0604020202020204" pitchFamily="34" charset="0"/>
              <a:buChar char="•"/>
              <a:defRPr/>
            </a:pPr>
            <a:endParaRPr lang="en-US" dirty="0"/>
          </a:p>
        </p:txBody>
      </p:sp>
      <p:sp>
        <p:nvSpPr>
          <p:cNvPr id="4" name="Slide Number Placeholder 3"/>
          <p:cNvSpPr>
            <a:spLocks noGrp="1"/>
          </p:cNvSpPr>
          <p:nvPr>
            <p:ph type="sldNum" sz="quarter" idx="10"/>
          </p:nvPr>
        </p:nvSpPr>
        <p:spPr/>
        <p:txBody>
          <a:bodyPr/>
          <a:lstStyle/>
          <a:p>
            <a:fld id="{BCDBDB55-D3B9-49BE-BF2C-D0AB6C2FF940}" type="slidenum">
              <a:rPr lang="en-US" smtClean="0"/>
              <a:t>134</a:t>
            </a:fld>
            <a:endParaRPr lang="en-US" dirty="0"/>
          </a:p>
        </p:txBody>
      </p:sp>
    </p:spTree>
    <p:extLst>
      <p:ext uri="{BB962C8B-B14F-4D97-AF65-F5344CB8AC3E}">
        <p14:creationId xmlns:p14="http://schemas.microsoft.com/office/powerpoint/2010/main" val="3821327835"/>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Shar</a:t>
            </a:r>
            <a:r>
              <a:rPr lang="en-US" dirty="0"/>
              <a:t> </a:t>
            </a:r>
            <a:r>
              <a:rPr lang="en-US" dirty="0" err="1"/>
              <a:t>Sheaffer</a:t>
            </a:r>
            <a:endParaRPr lang="en-US" dirty="0"/>
          </a:p>
        </p:txBody>
      </p:sp>
      <p:sp>
        <p:nvSpPr>
          <p:cNvPr id="4" name="Slide Number Placeholder 3"/>
          <p:cNvSpPr>
            <a:spLocks noGrp="1"/>
          </p:cNvSpPr>
          <p:nvPr>
            <p:ph type="sldNum" sz="quarter" idx="10"/>
          </p:nvPr>
        </p:nvSpPr>
        <p:spPr/>
        <p:txBody>
          <a:bodyPr/>
          <a:lstStyle/>
          <a:p>
            <a:fld id="{6F2082E8-186D-4840-A034-EDC8DE13622B}" type="slidenum">
              <a:rPr lang="en-US" smtClean="0"/>
              <a:t>135</a:t>
            </a:fld>
            <a:endParaRPr lang="en-US"/>
          </a:p>
        </p:txBody>
      </p:sp>
    </p:spTree>
    <p:extLst>
      <p:ext uri="{BB962C8B-B14F-4D97-AF65-F5344CB8AC3E}">
        <p14:creationId xmlns:p14="http://schemas.microsoft.com/office/powerpoint/2010/main" val="2944701883"/>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Shar</a:t>
            </a:r>
            <a:r>
              <a:rPr lang="en-US" dirty="0"/>
              <a:t> </a:t>
            </a:r>
            <a:r>
              <a:rPr lang="en-US" dirty="0" err="1"/>
              <a:t>Sheaffer</a:t>
            </a:r>
            <a:endParaRPr lang="en-US" dirty="0"/>
          </a:p>
        </p:txBody>
      </p:sp>
      <p:sp>
        <p:nvSpPr>
          <p:cNvPr id="4" name="Slide Number Placeholder 3"/>
          <p:cNvSpPr>
            <a:spLocks noGrp="1"/>
          </p:cNvSpPr>
          <p:nvPr>
            <p:ph type="sldNum" sz="quarter" idx="10"/>
          </p:nvPr>
        </p:nvSpPr>
        <p:spPr/>
        <p:txBody>
          <a:bodyPr/>
          <a:lstStyle/>
          <a:p>
            <a:fld id="{6F2082E8-186D-4840-A034-EDC8DE13622B}" type="slidenum">
              <a:rPr lang="en-US" smtClean="0"/>
              <a:t>136</a:t>
            </a:fld>
            <a:endParaRPr lang="en-US"/>
          </a:p>
        </p:txBody>
      </p:sp>
    </p:spTree>
    <p:extLst>
      <p:ext uri="{BB962C8B-B14F-4D97-AF65-F5344CB8AC3E}">
        <p14:creationId xmlns:p14="http://schemas.microsoft.com/office/powerpoint/2010/main" val="4028600285"/>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1525">
              <a:defRPr/>
            </a:pPr>
            <a:r>
              <a:rPr lang="en-US" dirty="0"/>
              <a:t>Brennan</a:t>
            </a:r>
          </a:p>
          <a:p>
            <a:pPr defTabSz="951525">
              <a:defRPr/>
            </a:pPr>
            <a:endParaRPr lang="en-US" dirty="0"/>
          </a:p>
          <a:p>
            <a:pPr marL="171450" indent="-171450">
              <a:buFont typeface="Arial" panose="020B0604020202020204" pitchFamily="34" charset="0"/>
              <a:buChar char="•"/>
            </a:pPr>
            <a:r>
              <a:rPr lang="en-US" dirty="0"/>
              <a:t>Reported at gross, meaning the hospital’s chargemaster rate and excluding any adjustments or discounts.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 revenues need to be matched with the costs of providing the service on the cost report for accurate calculations.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Method billing to Medicare will be discussed later.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Providing the hospital’s revenue by revenue code including payor to the cost report preparer enables to cost report preparer to accurately code revenues to the appropriate cost center.</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Revenues must reconcile to the patient revenues on the financial statements.</a:t>
            </a:r>
          </a:p>
          <a:p>
            <a:pPr defTabSz="951525">
              <a:defRPr/>
            </a:pPr>
            <a:endParaRPr lang="en-US" dirty="0"/>
          </a:p>
          <a:p>
            <a:endParaRPr lang="en-US" dirty="0"/>
          </a:p>
        </p:txBody>
      </p:sp>
      <p:sp>
        <p:nvSpPr>
          <p:cNvPr id="4" name="Slide Number Placeholder 3"/>
          <p:cNvSpPr>
            <a:spLocks noGrp="1"/>
          </p:cNvSpPr>
          <p:nvPr>
            <p:ph type="sldNum" sz="quarter" idx="10"/>
          </p:nvPr>
        </p:nvSpPr>
        <p:spPr/>
        <p:txBody>
          <a:bodyPr/>
          <a:lstStyle/>
          <a:p>
            <a:fld id="{BCDBDB55-D3B9-49BE-BF2C-D0AB6C2FF940}" type="slidenum">
              <a:rPr lang="en-US" smtClean="0"/>
              <a:t>137</a:t>
            </a:fld>
            <a:endParaRPr lang="en-US" dirty="0"/>
          </a:p>
        </p:txBody>
      </p:sp>
    </p:spTree>
    <p:extLst>
      <p:ext uri="{BB962C8B-B14F-4D97-AF65-F5344CB8AC3E}">
        <p14:creationId xmlns:p14="http://schemas.microsoft.com/office/powerpoint/2010/main" val="277114288"/>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1525">
              <a:defRPr/>
            </a:pPr>
            <a:r>
              <a:rPr lang="en-US" dirty="0"/>
              <a:t>Brennan</a:t>
            </a:r>
          </a:p>
          <a:p>
            <a:endParaRPr lang="en-US" dirty="0"/>
          </a:p>
          <a:p>
            <a:pPr marL="171450" indent="-171450" defTabSz="951525">
              <a:buFont typeface="Arial" panose="020B0604020202020204" pitchFamily="34" charset="0"/>
              <a:buChar char="•"/>
              <a:defRPr/>
            </a:pPr>
            <a:r>
              <a:rPr lang="en-US" dirty="0"/>
              <a:t>As discussed a little bit earlier in our session, the cost to charge ratio is the driver for how the hospital is ultimately paid for outpatient services and inpatient ancillary services (IE - lab work, imaging, billable supplies and drugs)</a:t>
            </a:r>
          </a:p>
          <a:p>
            <a:pPr marL="171450" indent="-171450" defTabSz="951525">
              <a:buFont typeface="Arial" panose="020B0604020202020204" pitchFamily="34" charset="0"/>
              <a:buChar char="•"/>
              <a:defRPr/>
            </a:pPr>
            <a:endParaRPr lang="en-US" dirty="0"/>
          </a:p>
          <a:p>
            <a:pPr marL="171450" indent="-171450" defTabSz="951525">
              <a:buFont typeface="Arial" panose="020B0604020202020204" pitchFamily="34" charset="0"/>
              <a:buChar char="•"/>
              <a:defRPr/>
            </a:pPr>
            <a:r>
              <a:rPr lang="en-US" dirty="0"/>
              <a:t>Expenses in the numerator, higher number means higher cost to charge ratio and higher reimbursement</a:t>
            </a:r>
          </a:p>
          <a:p>
            <a:pPr marL="171450" indent="-171450" defTabSz="951525">
              <a:buFont typeface="Arial" panose="020B0604020202020204" pitchFamily="34" charset="0"/>
              <a:buChar char="•"/>
              <a:defRPr/>
            </a:pPr>
            <a:endParaRPr lang="en-US" dirty="0"/>
          </a:p>
          <a:p>
            <a:pPr marL="171450" indent="-171450" defTabSz="951525">
              <a:buFont typeface="Arial" panose="020B0604020202020204" pitchFamily="34" charset="0"/>
              <a:buChar char="•"/>
              <a:defRPr/>
            </a:pPr>
            <a:r>
              <a:rPr lang="en-US" dirty="0"/>
              <a:t>Revenues in the denominator, higher number means lower cost to charge ratio and lower reimbursement</a:t>
            </a:r>
          </a:p>
          <a:p>
            <a:endParaRPr lang="en-US" dirty="0"/>
          </a:p>
        </p:txBody>
      </p:sp>
      <p:sp>
        <p:nvSpPr>
          <p:cNvPr id="4" name="Slide Number Placeholder 3"/>
          <p:cNvSpPr>
            <a:spLocks noGrp="1"/>
          </p:cNvSpPr>
          <p:nvPr>
            <p:ph type="sldNum" sz="quarter" idx="10"/>
          </p:nvPr>
        </p:nvSpPr>
        <p:spPr/>
        <p:txBody>
          <a:bodyPr/>
          <a:lstStyle/>
          <a:p>
            <a:fld id="{BCDBDB55-D3B9-49BE-BF2C-D0AB6C2FF940}" type="slidenum">
              <a:rPr lang="en-US" smtClean="0"/>
              <a:t>138</a:t>
            </a:fld>
            <a:endParaRPr lang="en-US" dirty="0"/>
          </a:p>
        </p:txBody>
      </p:sp>
    </p:spTree>
    <p:extLst>
      <p:ext uri="{BB962C8B-B14F-4D97-AF65-F5344CB8AC3E}">
        <p14:creationId xmlns:p14="http://schemas.microsoft.com/office/powerpoint/2010/main" val="2160397752"/>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1525">
              <a:defRPr/>
            </a:pPr>
            <a:r>
              <a:rPr lang="en-US" dirty="0"/>
              <a:t>Brennan</a:t>
            </a:r>
          </a:p>
          <a:p>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Here is a screenshot of what worksheet C on the revenue code report looks like and the calculation of the cost to charge ratios.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Emphasize that column three contains the fully loaded costs including directly coded costs and the allocated overhead costs which will be covered in session 2.</a:t>
            </a:r>
          </a:p>
          <a:p>
            <a:endParaRPr lang="en-US" dirty="0"/>
          </a:p>
        </p:txBody>
      </p:sp>
      <p:sp>
        <p:nvSpPr>
          <p:cNvPr id="4" name="Slide Number Placeholder 3"/>
          <p:cNvSpPr>
            <a:spLocks noGrp="1"/>
          </p:cNvSpPr>
          <p:nvPr>
            <p:ph type="sldNum" sz="quarter" idx="10"/>
          </p:nvPr>
        </p:nvSpPr>
        <p:spPr/>
        <p:txBody>
          <a:bodyPr/>
          <a:lstStyle/>
          <a:p>
            <a:fld id="{BCDBDB55-D3B9-49BE-BF2C-D0AB6C2FF940}" type="slidenum">
              <a:rPr lang="en-US" smtClean="0"/>
              <a:t>139</a:t>
            </a:fld>
            <a:endParaRPr lang="en-US" dirty="0"/>
          </a:p>
        </p:txBody>
      </p:sp>
    </p:spTree>
    <p:extLst>
      <p:ext uri="{BB962C8B-B14F-4D97-AF65-F5344CB8AC3E}">
        <p14:creationId xmlns:p14="http://schemas.microsoft.com/office/powerpoint/2010/main" val="3837057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1525">
              <a:defRPr/>
            </a:pPr>
            <a:r>
              <a:rPr lang="en-US" dirty="0"/>
              <a:t>Shayna</a:t>
            </a:r>
          </a:p>
          <a:p>
            <a:r>
              <a:rPr lang="en-US" dirty="0"/>
              <a:t>Departments that are not cost based would include home health, hospice, nursing homes, and non-provider based clinics. Depending on your location ambulance may or may not be cost-based. If you have questions about whether your ambulance is or should be considered cost based talk to your cost report preparer. </a:t>
            </a:r>
          </a:p>
        </p:txBody>
      </p:sp>
      <p:sp>
        <p:nvSpPr>
          <p:cNvPr id="4" name="Slide Number Placeholder 3"/>
          <p:cNvSpPr>
            <a:spLocks noGrp="1"/>
          </p:cNvSpPr>
          <p:nvPr>
            <p:ph type="sldNum" sz="quarter" idx="10"/>
          </p:nvPr>
        </p:nvSpPr>
        <p:spPr/>
        <p:txBody>
          <a:bodyPr/>
          <a:lstStyle/>
          <a:p>
            <a:fld id="{BCDBDB55-D3B9-49BE-BF2C-D0AB6C2FF940}" type="slidenum">
              <a:rPr lang="en-US" smtClean="0"/>
              <a:t>14</a:t>
            </a:fld>
            <a:endParaRPr lang="en-US" dirty="0"/>
          </a:p>
        </p:txBody>
      </p:sp>
    </p:spTree>
    <p:extLst>
      <p:ext uri="{BB962C8B-B14F-4D97-AF65-F5344CB8AC3E}">
        <p14:creationId xmlns:p14="http://schemas.microsoft.com/office/powerpoint/2010/main" val="3395672172"/>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327116"/>
            <a:ext cx="7315200" cy="4892666"/>
          </a:xfrm>
        </p:spPr>
        <p:txBody>
          <a:bodyPr/>
          <a:lstStyle/>
          <a:p>
            <a:pPr defTabSz="951525">
              <a:defRPr/>
            </a:pPr>
            <a:r>
              <a:rPr lang="en-US" sz="1900" dirty="0"/>
              <a:t>Brennan</a:t>
            </a:r>
          </a:p>
          <a:p>
            <a:endParaRPr lang="en-US" sz="1900" dirty="0"/>
          </a:p>
          <a:p>
            <a:endParaRPr lang="en-US" sz="1900" dirty="0"/>
          </a:p>
          <a:p>
            <a:pPr marL="342900" indent="-342900">
              <a:buFont typeface="Arial" panose="020B0604020202020204" pitchFamily="34" charset="0"/>
              <a:buChar char="•"/>
            </a:pPr>
            <a:r>
              <a:rPr lang="en-US" sz="1900" dirty="0"/>
              <a:t>The treatment of revenues on the cost report follows the treatment of expenses.</a:t>
            </a:r>
          </a:p>
          <a:p>
            <a:pPr marL="342900" indent="-342900">
              <a:buFont typeface="Arial" panose="020B0604020202020204" pitchFamily="34" charset="0"/>
              <a:buChar char="•"/>
            </a:pPr>
            <a:endParaRPr lang="en-US" sz="1900" dirty="0"/>
          </a:p>
          <a:p>
            <a:pPr marL="342900" indent="-342900">
              <a:buFont typeface="Arial" panose="020B0604020202020204" pitchFamily="34" charset="0"/>
              <a:buChar char="•"/>
            </a:pPr>
            <a:r>
              <a:rPr lang="en-US" sz="1900" dirty="0"/>
              <a:t>For example, the cost report is reflecting hospital costs not physician costs so to match up we must remove the physician revenue and expenses.  The more physician revenue removed the better, the more physician costs kept the better</a:t>
            </a:r>
          </a:p>
          <a:p>
            <a:endParaRPr lang="en-US" sz="1900" dirty="0"/>
          </a:p>
          <a:p>
            <a:pPr marL="342900" indent="-342900">
              <a:buFont typeface="Arial" panose="020B0604020202020204" pitchFamily="34" charset="0"/>
              <a:buChar char="•"/>
            </a:pPr>
            <a:r>
              <a:rPr lang="en-US" sz="1900" dirty="0"/>
              <a:t>There are some exceptions such as RHC physician services provided in the RHC.</a:t>
            </a:r>
          </a:p>
          <a:p>
            <a:pPr marL="342900" indent="-342900">
              <a:buFont typeface="Arial" panose="020B0604020202020204" pitchFamily="34" charset="0"/>
              <a:buChar char="•"/>
            </a:pPr>
            <a:endParaRPr lang="en-US" sz="1900" dirty="0"/>
          </a:p>
          <a:p>
            <a:pPr marL="342900" indent="-342900">
              <a:buFont typeface="Arial" panose="020B0604020202020204" pitchFamily="34" charset="0"/>
              <a:buChar char="•"/>
            </a:pPr>
            <a:r>
              <a:rPr lang="en-US" sz="1900" dirty="0"/>
              <a:t>Or if a hospital has a CRNA exemption both the CRNA expenses and revenue will remain on the cost report</a:t>
            </a:r>
          </a:p>
          <a:p>
            <a:endParaRPr lang="en-US" sz="1900" dirty="0"/>
          </a:p>
          <a:p>
            <a:pPr marL="342900" indent="-342900">
              <a:buFont typeface="Arial" panose="020B0604020202020204" pitchFamily="34" charset="0"/>
              <a:buChar char="•"/>
            </a:pPr>
            <a:r>
              <a:rPr lang="en-US" sz="1900" dirty="0"/>
              <a:t>Physician clinic charges are tricky and will be discussing these types of charges in greater detail in the subsequent slides</a:t>
            </a:r>
          </a:p>
        </p:txBody>
      </p:sp>
      <p:sp>
        <p:nvSpPr>
          <p:cNvPr id="4" name="Slide Number Placeholder 3"/>
          <p:cNvSpPr>
            <a:spLocks noGrp="1"/>
          </p:cNvSpPr>
          <p:nvPr>
            <p:ph type="sldNum" sz="quarter" idx="10"/>
          </p:nvPr>
        </p:nvSpPr>
        <p:spPr/>
        <p:txBody>
          <a:bodyPr/>
          <a:lstStyle/>
          <a:p>
            <a:fld id="{BCDBDB55-D3B9-49BE-BF2C-D0AB6C2FF940}" type="slidenum">
              <a:rPr lang="en-US" smtClean="0"/>
              <a:t>140</a:t>
            </a:fld>
            <a:endParaRPr lang="en-US" dirty="0"/>
          </a:p>
        </p:txBody>
      </p:sp>
    </p:spTree>
    <p:extLst>
      <p:ext uri="{BB962C8B-B14F-4D97-AF65-F5344CB8AC3E}">
        <p14:creationId xmlns:p14="http://schemas.microsoft.com/office/powerpoint/2010/main" val="3251983462"/>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327116"/>
            <a:ext cx="7315200" cy="5274084"/>
          </a:xfrm>
        </p:spPr>
        <p:txBody>
          <a:bodyPr/>
          <a:lstStyle/>
          <a:p>
            <a:r>
              <a:rPr lang="en-US" sz="1500" dirty="0"/>
              <a:t>Shayna</a:t>
            </a:r>
          </a:p>
          <a:p>
            <a:endParaRPr lang="en-US" sz="1500" dirty="0"/>
          </a:p>
          <a:p>
            <a:r>
              <a:rPr lang="en-US" sz="1500" dirty="0"/>
              <a:t>Since the hospital will be billing to Medicare charges using revenue codes, to best maximize reimbursement we like to obtain a revenue by revenue code report versus using the general ledger accounts. A good revenue by revenue code report must have the following items:</a:t>
            </a:r>
          </a:p>
          <a:p>
            <a:pPr marL="297351" indent="-297351">
              <a:buFont typeface="Arial" panose="020B0604020202020204" pitchFamily="34" charset="0"/>
              <a:buChar char="•"/>
            </a:pPr>
            <a:r>
              <a:rPr lang="en-US" sz="1500" b="1" dirty="0"/>
              <a:t>Department</a:t>
            </a:r>
            <a:r>
              <a:rPr lang="en-US" sz="1500" dirty="0"/>
              <a:t> will be used to determine if expenses have been matched properly to revenue</a:t>
            </a:r>
          </a:p>
          <a:p>
            <a:pPr marL="297351" indent="-297351">
              <a:buFont typeface="Arial" panose="020B0604020202020204" pitchFamily="34" charset="0"/>
              <a:buChar char="•"/>
            </a:pPr>
            <a:r>
              <a:rPr lang="en-US" sz="1500" b="1" dirty="0"/>
              <a:t>Revenue Code </a:t>
            </a:r>
            <a:r>
              <a:rPr lang="en-US" sz="1500" dirty="0"/>
              <a:t>will be used to identify what type of charges are being billed by department and identifies professional charges the need to be excluded.  This is what we use to assign cost center to charges.  Remember this is how it will be billed to Medicare.</a:t>
            </a:r>
          </a:p>
          <a:p>
            <a:pPr marL="297351" indent="-297351">
              <a:buFont typeface="Arial" panose="020B0604020202020204" pitchFamily="34" charset="0"/>
              <a:buChar char="•"/>
            </a:pPr>
            <a:r>
              <a:rPr lang="en-US" sz="1500" b="1" dirty="0"/>
              <a:t>Payor </a:t>
            </a:r>
            <a:r>
              <a:rPr lang="en-US" sz="1500" dirty="0"/>
              <a:t>helps identify possible billing issues (like with provider based clinics which we will talk about in a few minutes) and create better revenue code splits.  Think back to the chemotherapy example grouped with revenue code 636.  Since this is a high Medicare utilized service, if we use the total charges to split from pharmacy this will dilute Medicare's portion.  IF we have the revenue by </a:t>
            </a:r>
            <a:r>
              <a:rPr lang="en-US" sz="1500" dirty="0" err="1"/>
              <a:t>payor</a:t>
            </a:r>
            <a:r>
              <a:rPr lang="en-US" sz="1500" dirty="0"/>
              <a:t>, we can use the Medicare charges and maximize Medicare's portion.</a:t>
            </a:r>
          </a:p>
          <a:p>
            <a:pPr marL="297351" indent="-297351">
              <a:buFont typeface="Arial" panose="020B0604020202020204" pitchFamily="34" charset="0"/>
              <a:buChar char="•"/>
            </a:pPr>
            <a:r>
              <a:rPr lang="en-US" sz="1500" b="1" dirty="0"/>
              <a:t>Quantity</a:t>
            </a:r>
            <a:r>
              <a:rPr lang="en-US" sz="1500" dirty="0"/>
              <a:t> serves as a reasonableness check to days, possible support to observation hours, units used for B-2 step down adjustments and sometimes used for the CAH outpatient visit count.</a:t>
            </a:r>
          </a:p>
          <a:p>
            <a:pPr marL="297351" indent="-297351">
              <a:buFont typeface="Arial" panose="020B0604020202020204" pitchFamily="34" charset="0"/>
              <a:buChar char="•"/>
            </a:pPr>
            <a:r>
              <a:rPr lang="en-US" sz="1500" b="1" dirty="0"/>
              <a:t>Amount</a:t>
            </a:r>
            <a:r>
              <a:rPr lang="en-US" sz="1500" dirty="0"/>
              <a:t>, well, without this we have nothing to report.  The total amount should equal to the general ledger of total gross patient revenue</a:t>
            </a:r>
          </a:p>
          <a:p>
            <a:pPr marL="297351" indent="-297351">
              <a:buFont typeface="Arial" panose="020B0604020202020204" pitchFamily="34" charset="0"/>
              <a:buChar char="•"/>
            </a:pPr>
            <a:r>
              <a:rPr lang="en-US" sz="1500" b="1" dirty="0"/>
              <a:t>Patient type </a:t>
            </a:r>
            <a:r>
              <a:rPr lang="en-US" sz="1500" dirty="0"/>
              <a:t>means by inpatient and outpatient because this is how it is required for the cost report.  In addition the patient type can effect revenue code splits used to the code the PSR (Medicare charges)</a:t>
            </a:r>
          </a:p>
        </p:txBody>
      </p:sp>
      <p:sp>
        <p:nvSpPr>
          <p:cNvPr id="4" name="Slide Number Placeholder 3"/>
          <p:cNvSpPr>
            <a:spLocks noGrp="1"/>
          </p:cNvSpPr>
          <p:nvPr>
            <p:ph type="sldNum" sz="quarter" idx="10"/>
          </p:nvPr>
        </p:nvSpPr>
        <p:spPr/>
        <p:txBody>
          <a:bodyPr/>
          <a:lstStyle/>
          <a:p>
            <a:fld id="{BCDBDB55-D3B9-49BE-BF2C-D0AB6C2FF940}" type="slidenum">
              <a:rPr lang="en-US" smtClean="0"/>
              <a:t>141</a:t>
            </a:fld>
            <a:endParaRPr lang="en-US" dirty="0"/>
          </a:p>
        </p:txBody>
      </p:sp>
    </p:spTree>
    <p:extLst>
      <p:ext uri="{BB962C8B-B14F-4D97-AF65-F5344CB8AC3E}">
        <p14:creationId xmlns:p14="http://schemas.microsoft.com/office/powerpoint/2010/main" val="1600703700"/>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327117"/>
            <a:ext cx="7315200" cy="4554329"/>
          </a:xfrm>
        </p:spPr>
        <p:txBody>
          <a:bodyPr/>
          <a:lstStyle/>
          <a:p>
            <a:pPr defTabSz="951525">
              <a:defRPr/>
            </a:pPr>
            <a:r>
              <a:rPr lang="en-US" sz="1900" dirty="0"/>
              <a:t>Shayna</a:t>
            </a:r>
          </a:p>
          <a:p>
            <a:endParaRPr lang="en-US" sz="1900" dirty="0"/>
          </a:p>
          <a:p>
            <a:endParaRPr lang="en-US" sz="1900" dirty="0"/>
          </a:p>
          <a:p>
            <a:r>
              <a:rPr lang="en-US" sz="1900" dirty="0"/>
              <a:t>Point out:</a:t>
            </a:r>
          </a:p>
          <a:p>
            <a:r>
              <a:rPr lang="en-US" sz="1900" dirty="0"/>
              <a:t>1. type and quantity</a:t>
            </a:r>
          </a:p>
          <a:p>
            <a:r>
              <a:rPr lang="en-US" sz="1900" dirty="0"/>
              <a:t>2. revenue code 120 by department between acute care and swing</a:t>
            </a:r>
          </a:p>
          <a:p>
            <a:r>
              <a:rPr lang="en-US" sz="1900" dirty="0"/>
              <a:t>3. revenue code 260 being split by 30, 76.01 and 91</a:t>
            </a:r>
          </a:p>
          <a:p>
            <a:r>
              <a:rPr lang="en-US" sz="1900" dirty="0"/>
              <a:t>4. revenue code 981 pro fees for ER</a:t>
            </a:r>
          </a:p>
        </p:txBody>
      </p:sp>
      <p:sp>
        <p:nvSpPr>
          <p:cNvPr id="4" name="Slide Number Placeholder 3"/>
          <p:cNvSpPr>
            <a:spLocks noGrp="1"/>
          </p:cNvSpPr>
          <p:nvPr>
            <p:ph type="sldNum" sz="quarter" idx="10"/>
          </p:nvPr>
        </p:nvSpPr>
        <p:spPr/>
        <p:txBody>
          <a:bodyPr/>
          <a:lstStyle/>
          <a:p>
            <a:fld id="{BCDBDB55-D3B9-49BE-BF2C-D0AB6C2FF940}" type="slidenum">
              <a:rPr lang="en-US" smtClean="0"/>
              <a:t>142</a:t>
            </a:fld>
            <a:endParaRPr lang="en-US" dirty="0"/>
          </a:p>
        </p:txBody>
      </p:sp>
    </p:spTree>
    <p:extLst>
      <p:ext uri="{BB962C8B-B14F-4D97-AF65-F5344CB8AC3E}">
        <p14:creationId xmlns:p14="http://schemas.microsoft.com/office/powerpoint/2010/main" val="2847597786"/>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1525">
              <a:defRPr/>
            </a:pPr>
            <a:r>
              <a:rPr lang="en-US" dirty="0"/>
              <a:t>Shayna</a:t>
            </a:r>
          </a:p>
          <a:p>
            <a:r>
              <a:rPr lang="en-US" dirty="0"/>
              <a:t>There are two ways to make reclassifications on the cost report in order to properly match revenues with expenses. One way is to reclassify expenses and the other is to reclassify revenue. Your cost report preparer will likely assess which is the best way of matching up revenues and expenses.</a:t>
            </a:r>
          </a:p>
        </p:txBody>
      </p:sp>
      <p:sp>
        <p:nvSpPr>
          <p:cNvPr id="4" name="Slide Number Placeholder 3"/>
          <p:cNvSpPr>
            <a:spLocks noGrp="1"/>
          </p:cNvSpPr>
          <p:nvPr>
            <p:ph type="sldNum" sz="quarter" idx="10"/>
          </p:nvPr>
        </p:nvSpPr>
        <p:spPr/>
        <p:txBody>
          <a:bodyPr/>
          <a:lstStyle/>
          <a:p>
            <a:fld id="{BCDBDB55-D3B9-49BE-BF2C-D0AB6C2FF940}" type="slidenum">
              <a:rPr lang="en-US" smtClean="0"/>
              <a:t>143</a:t>
            </a:fld>
            <a:endParaRPr lang="en-US" dirty="0"/>
          </a:p>
        </p:txBody>
      </p:sp>
    </p:spTree>
    <p:extLst>
      <p:ext uri="{BB962C8B-B14F-4D97-AF65-F5344CB8AC3E}">
        <p14:creationId xmlns:p14="http://schemas.microsoft.com/office/powerpoint/2010/main" val="1505486097"/>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1525">
              <a:defRPr/>
            </a:pPr>
            <a:r>
              <a:rPr lang="en-US" dirty="0"/>
              <a:t>Shayna</a:t>
            </a:r>
          </a:p>
          <a:p>
            <a:r>
              <a:rPr lang="en-US" dirty="0"/>
              <a:t>We can also make adjustments to revenue. For example, physician charges are usually billed with a revenue code 960 or above and are paid for under a fee schedule. Since they are not reimbursed based on cost they should not be reported on worksheet C.</a:t>
            </a:r>
          </a:p>
        </p:txBody>
      </p:sp>
      <p:sp>
        <p:nvSpPr>
          <p:cNvPr id="4" name="Slide Number Placeholder 3"/>
          <p:cNvSpPr>
            <a:spLocks noGrp="1"/>
          </p:cNvSpPr>
          <p:nvPr>
            <p:ph type="sldNum" sz="quarter" idx="10"/>
          </p:nvPr>
        </p:nvSpPr>
        <p:spPr/>
        <p:txBody>
          <a:bodyPr/>
          <a:lstStyle/>
          <a:p>
            <a:fld id="{BCDBDB55-D3B9-49BE-BF2C-D0AB6C2FF940}" type="slidenum">
              <a:rPr lang="en-US" smtClean="0"/>
              <a:t>144</a:t>
            </a:fld>
            <a:endParaRPr lang="en-US" dirty="0"/>
          </a:p>
        </p:txBody>
      </p:sp>
    </p:spTree>
    <p:extLst>
      <p:ext uri="{BB962C8B-B14F-4D97-AF65-F5344CB8AC3E}">
        <p14:creationId xmlns:p14="http://schemas.microsoft.com/office/powerpoint/2010/main" val="759988441"/>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Shayna</a:t>
            </a:r>
          </a:p>
          <a:p>
            <a:endParaRPr lang="en-US" dirty="0"/>
          </a:p>
        </p:txBody>
      </p:sp>
      <p:sp>
        <p:nvSpPr>
          <p:cNvPr id="4" name="Slide Number Placeholder 3"/>
          <p:cNvSpPr>
            <a:spLocks noGrp="1"/>
          </p:cNvSpPr>
          <p:nvPr>
            <p:ph type="sldNum" sz="quarter" idx="10"/>
          </p:nvPr>
        </p:nvSpPr>
        <p:spPr/>
        <p:txBody>
          <a:bodyPr/>
          <a:lstStyle/>
          <a:p>
            <a:fld id="{6F2082E8-186D-4840-A034-EDC8DE13622B}" type="slidenum">
              <a:rPr lang="en-US" smtClean="0"/>
              <a:t>145</a:t>
            </a:fld>
            <a:endParaRPr lang="en-US"/>
          </a:p>
        </p:txBody>
      </p:sp>
    </p:spTree>
    <p:extLst>
      <p:ext uri="{BB962C8B-B14F-4D97-AF65-F5344CB8AC3E}">
        <p14:creationId xmlns:p14="http://schemas.microsoft.com/office/powerpoint/2010/main" val="3595098308"/>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1525">
              <a:defRPr/>
            </a:pPr>
            <a:r>
              <a:rPr lang="en-US" dirty="0"/>
              <a:t>Brennan</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Election filed with CMS on a form called 855R which gives the hospital the right to bill Medicare in place of the physician for the physician services.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Physicians give up the right to bill Medicare for their services through this method, resulting in a bump up in payment rate when billed to Medicare by the hospital.</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In addition to the hospital receiving a bump up in reimbursement on behalf of the physician services, the Medicare patient will only receive one bill for the portion they are responsible for, which will reduce confusion compared to when a patient will receive one bill from the hospital and one bill from the physician.</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a:t>Request before 30 </a:t>
            </a:r>
            <a:r>
              <a:rPr lang="en-US" dirty="0"/>
              <a:t>days before end of fiscal year, will take effect the following fiscal year.</a:t>
            </a:r>
          </a:p>
          <a:p>
            <a:endParaRPr lang="en-US" dirty="0"/>
          </a:p>
        </p:txBody>
      </p:sp>
      <p:sp>
        <p:nvSpPr>
          <p:cNvPr id="4" name="Slide Number Placeholder 3"/>
          <p:cNvSpPr>
            <a:spLocks noGrp="1"/>
          </p:cNvSpPr>
          <p:nvPr>
            <p:ph type="sldNum" sz="quarter" idx="10"/>
          </p:nvPr>
        </p:nvSpPr>
        <p:spPr/>
        <p:txBody>
          <a:bodyPr/>
          <a:lstStyle/>
          <a:p>
            <a:fld id="{BCDBDB55-D3B9-49BE-BF2C-D0AB6C2FF940}" type="slidenum">
              <a:rPr lang="en-US" smtClean="0"/>
              <a:t>146</a:t>
            </a:fld>
            <a:endParaRPr lang="en-US" dirty="0"/>
          </a:p>
        </p:txBody>
      </p:sp>
    </p:spTree>
    <p:extLst>
      <p:ext uri="{BB962C8B-B14F-4D97-AF65-F5344CB8AC3E}">
        <p14:creationId xmlns:p14="http://schemas.microsoft.com/office/powerpoint/2010/main" val="2174416649"/>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1525">
              <a:defRPr/>
            </a:pPr>
            <a:r>
              <a:rPr lang="en-US" dirty="0"/>
              <a:t>Brennan</a:t>
            </a:r>
          </a:p>
          <a:p>
            <a:endParaRPr lang="en-US" dirty="0"/>
          </a:p>
          <a:p>
            <a:pPr marL="171450" indent="-171450">
              <a:buFont typeface="Arial" panose="020B0604020202020204" pitchFamily="34" charset="0"/>
              <a:buChar char="•"/>
            </a:pPr>
            <a:r>
              <a:rPr lang="en-US" dirty="0"/>
              <a:t>For both inpatient and outpatient services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CRNA is an election that must be filed annually with the hospital’s intermediary.</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More likely eligible for facilities with smaller volume surgery departments.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This allows the CRNA revenues and expenses to stay on the cost report as cost reimbursed.</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Important to point out here that the fewer than 800 procedures is only for ones that require anesthesia, so if there are procedures that don’t require anesthesia they are excluded.</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Fewer than the 2,080 productive CRNA hours means on call hours need to be excluded from the count.</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If you are eligible, I strongly encourage you to set a calendar reminder at the beginning of each December to work on getting this into your intermediary.</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If your facility does not qualify for the CRNA passthrough, please do apply for Method II billing for your CRNAs to get the bump up in pay for the CRNA professional services.</a:t>
            </a:r>
          </a:p>
          <a:p>
            <a:endParaRPr lang="en-US" dirty="0"/>
          </a:p>
        </p:txBody>
      </p:sp>
      <p:sp>
        <p:nvSpPr>
          <p:cNvPr id="4" name="Slide Number Placeholder 3"/>
          <p:cNvSpPr>
            <a:spLocks noGrp="1"/>
          </p:cNvSpPr>
          <p:nvPr>
            <p:ph type="sldNum" sz="quarter" idx="10"/>
          </p:nvPr>
        </p:nvSpPr>
        <p:spPr/>
        <p:txBody>
          <a:bodyPr/>
          <a:lstStyle/>
          <a:p>
            <a:fld id="{BCDBDB55-D3B9-49BE-BF2C-D0AB6C2FF940}" type="slidenum">
              <a:rPr lang="en-US" smtClean="0"/>
              <a:t>147</a:t>
            </a:fld>
            <a:endParaRPr lang="en-US" dirty="0"/>
          </a:p>
        </p:txBody>
      </p:sp>
    </p:spTree>
    <p:extLst>
      <p:ext uri="{BB962C8B-B14F-4D97-AF65-F5344CB8AC3E}">
        <p14:creationId xmlns:p14="http://schemas.microsoft.com/office/powerpoint/2010/main" val="4038337290"/>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5A6A309F-93D3-4768-BACF-699B159D3AB1}" type="slidenum">
              <a:rPr lang="en-US"/>
              <a:pPr/>
              <a:t>148</a:t>
            </a:fld>
            <a:endParaRPr lang="en-US" dirty="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xfrm>
            <a:off x="0" y="4327116"/>
            <a:ext cx="7315200" cy="5274084"/>
          </a:xfrm>
          <a:noFill/>
          <a:ln/>
        </p:spPr>
        <p:txBody>
          <a:bodyPr/>
          <a:lstStyle/>
          <a:p>
            <a:pPr defTabSz="951525">
              <a:defRPr/>
            </a:pPr>
            <a:r>
              <a:rPr lang="en-US" sz="1700" dirty="0"/>
              <a:t>Shayna</a:t>
            </a:r>
          </a:p>
          <a:p>
            <a:endParaRPr lang="en-US" sz="1700" i="1" dirty="0">
              <a:solidFill>
                <a:srgbClr val="FF0000"/>
              </a:solidFill>
            </a:endParaRPr>
          </a:p>
          <a:p>
            <a:endParaRPr lang="en-US" sz="1700" i="1" dirty="0">
              <a:solidFill>
                <a:srgbClr val="FF0000"/>
              </a:solidFill>
            </a:endParaRPr>
          </a:p>
          <a:p>
            <a:endParaRPr lang="en-US" sz="1700" i="1" dirty="0">
              <a:solidFill>
                <a:srgbClr val="FF0000"/>
              </a:solidFill>
            </a:endParaRPr>
          </a:p>
          <a:p>
            <a:r>
              <a:rPr lang="en-US" sz="1700" i="1" dirty="0">
                <a:solidFill>
                  <a:srgbClr val="FF0000"/>
                </a:solidFill>
              </a:rPr>
              <a:t>The PS&amp;R or provider and statistical reimbursement report is more than a report of &lt;robot voice&gt; accumulation of statistical and reimbursement data or simply known as Medicare paid days and claims.</a:t>
            </a:r>
          </a:p>
          <a:p>
            <a:r>
              <a:rPr lang="en-US" sz="1700" i="1" dirty="0">
                <a:solidFill>
                  <a:srgbClr val="FF0000"/>
                </a:solidFill>
              </a:rPr>
              <a:t>_</a:t>
            </a:r>
          </a:p>
          <a:p>
            <a:r>
              <a:rPr lang="en-US" sz="1700" i="1" dirty="0">
                <a:solidFill>
                  <a:srgbClr val="FF0000"/>
                </a:solidFill>
              </a:rPr>
              <a:t>This data is summarized in various reports, which is used to prepare Medicare cost reports, and by MACs during the audit and settlement process.</a:t>
            </a:r>
          </a:p>
          <a:p>
            <a:r>
              <a:rPr lang="en-US" sz="1700" i="1" dirty="0">
                <a:solidFill>
                  <a:srgbClr val="FF0000"/>
                </a:solidFill>
              </a:rPr>
              <a:t>_</a:t>
            </a:r>
          </a:p>
          <a:p>
            <a:r>
              <a:rPr lang="en-US" sz="1700" i="1" dirty="0">
                <a:solidFill>
                  <a:srgbClr val="FF0000"/>
                </a:solidFill>
              </a:rPr>
              <a:t>But first to continue our discussion with the who's getting the Medicare correspondence, make sure the appropriate person has access to the PS&amp;R.  In order to have access and for your cost report preparer to have access each hospital will have a security officer, the person responsible for approving requests, and a user the person who has access to the PS&amp;R and can generate reports.  Although the security officer can not general reports if detail reports are requested they will be sent to the security officer not the user.  These two people do not have to be part of financial management team but  someone in the position that has low turnover and that can have access to patient detail.</a:t>
            </a:r>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327117"/>
            <a:ext cx="7315200" cy="4554329"/>
          </a:xfrm>
        </p:spPr>
        <p:txBody>
          <a:bodyPr/>
          <a:lstStyle/>
          <a:p>
            <a:pPr defTabSz="951525">
              <a:defRPr/>
            </a:pPr>
            <a:r>
              <a:rPr lang="en-US" sz="1900" dirty="0"/>
              <a:t>Shayna</a:t>
            </a:r>
          </a:p>
          <a:p>
            <a:endParaRPr lang="en-US" sz="1900" dirty="0"/>
          </a:p>
          <a:p>
            <a:endParaRPr lang="en-US" sz="1900" dirty="0"/>
          </a:p>
          <a:p>
            <a:endParaRPr lang="en-US" sz="1900" dirty="0"/>
          </a:p>
          <a:p>
            <a:r>
              <a:rPr lang="en-US" sz="1900" dirty="0"/>
              <a:t>Here is a list of the different type of common reports or claims billed to Medicare, not listed that may be applicable to your facility are the 300 series for home health and 810 for hospice</a:t>
            </a:r>
          </a:p>
        </p:txBody>
      </p:sp>
      <p:sp>
        <p:nvSpPr>
          <p:cNvPr id="4" name="Slide Number Placeholder 3"/>
          <p:cNvSpPr>
            <a:spLocks noGrp="1"/>
          </p:cNvSpPr>
          <p:nvPr>
            <p:ph type="sldNum" sz="quarter" idx="10"/>
          </p:nvPr>
        </p:nvSpPr>
        <p:spPr/>
        <p:txBody>
          <a:bodyPr/>
          <a:lstStyle/>
          <a:p>
            <a:fld id="{BCDBDB55-D3B9-49BE-BF2C-D0AB6C2FF940}" type="slidenum">
              <a:rPr lang="en-US" smtClean="0"/>
              <a:t>149</a:t>
            </a:fld>
            <a:endParaRPr lang="en-US" dirty="0"/>
          </a:p>
        </p:txBody>
      </p:sp>
    </p:spTree>
    <p:extLst>
      <p:ext uri="{BB962C8B-B14F-4D97-AF65-F5344CB8AC3E}">
        <p14:creationId xmlns:p14="http://schemas.microsoft.com/office/powerpoint/2010/main" val="4701739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1525">
              <a:defRPr/>
            </a:pPr>
            <a:r>
              <a:rPr lang="en-US" dirty="0"/>
              <a:t>Brennan</a:t>
            </a:r>
          </a:p>
          <a:p>
            <a:pPr marL="171450" indent="-171450" defTabSz="951525">
              <a:buFont typeface="Arial" panose="020B0604020202020204" pitchFamily="34" charset="0"/>
              <a:buChar char="•"/>
              <a:defRPr/>
            </a:pPr>
            <a:r>
              <a:rPr lang="en-US" dirty="0"/>
              <a:t>This is a screenshot of a reimbursement by department spreadsheet which DZA can prepare for your facility as a project.</a:t>
            </a:r>
          </a:p>
          <a:p>
            <a:pPr marL="171450" indent="-171450" defTabSz="951525">
              <a:buFont typeface="Arial" panose="020B0604020202020204" pitchFamily="34" charset="0"/>
              <a:buChar char="•"/>
              <a:defRPr/>
            </a:pPr>
            <a:endParaRPr lang="en-US" dirty="0"/>
          </a:p>
          <a:p>
            <a:pPr marL="171450" indent="-171450" defTabSz="951525">
              <a:buFont typeface="Arial" panose="020B0604020202020204" pitchFamily="34" charset="0"/>
              <a:buChar char="•"/>
              <a:defRPr/>
            </a:pPr>
            <a:r>
              <a:rPr lang="en-US" dirty="0"/>
              <a:t>This form starts with total expenses, which are then multiplied by the Medicare cost reimbursement percentage and then results in the Medicare reimbursed expense by department. This form allows the hospital to perform operational scenarios by adding or subtracting positions to see the effect on Medicare (and Medicaid if applicable) reimbursement.</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CDBDB55-D3B9-49BE-BF2C-D0AB6C2FF940}" type="slidenum">
              <a:rPr lang="en-US" smtClean="0"/>
              <a:t>15</a:t>
            </a:fld>
            <a:endParaRPr lang="en-US" dirty="0"/>
          </a:p>
        </p:txBody>
      </p:sp>
    </p:spTree>
    <p:extLst>
      <p:ext uri="{BB962C8B-B14F-4D97-AF65-F5344CB8AC3E}">
        <p14:creationId xmlns:p14="http://schemas.microsoft.com/office/powerpoint/2010/main" val="588300189"/>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919FFCE1-8C29-49D5-9593-5241D967CB5B}" type="slidenum">
              <a:rPr lang="en-US"/>
              <a:pPr/>
              <a:t>150</a:t>
            </a:fld>
            <a:endParaRPr lang="en-US" dirty="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defTabSz="951525">
              <a:defRPr/>
            </a:pPr>
            <a:r>
              <a:rPr lang="en-US" sz="1900" dirty="0"/>
              <a:t>Shayna</a:t>
            </a:r>
          </a:p>
          <a:p>
            <a:pPr eaLnBrk="1" hangingPunct="1"/>
            <a:endParaRPr lang="en-US" sz="1900" dirty="0"/>
          </a:p>
          <a:p>
            <a:pPr eaLnBrk="1" hangingPunct="1"/>
            <a:r>
              <a:rPr lang="en-US" sz="1900" dirty="0"/>
              <a:t>&lt;READ SLIDE&gt;</a:t>
            </a:r>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51525">
              <a:defRPr/>
            </a:pPr>
            <a:r>
              <a:rPr lang="en-US" dirty="0"/>
              <a:t>Shayna</a:t>
            </a:r>
          </a:p>
          <a:p>
            <a:endParaRPr lang="en-US" dirty="0"/>
          </a:p>
        </p:txBody>
      </p:sp>
      <p:sp>
        <p:nvSpPr>
          <p:cNvPr id="4" name="Slide Number Placeholder 3"/>
          <p:cNvSpPr>
            <a:spLocks noGrp="1"/>
          </p:cNvSpPr>
          <p:nvPr>
            <p:ph type="sldNum" sz="quarter" idx="10"/>
          </p:nvPr>
        </p:nvSpPr>
        <p:spPr/>
        <p:txBody>
          <a:bodyPr/>
          <a:lstStyle/>
          <a:p>
            <a:pPr>
              <a:defRPr/>
            </a:pPr>
            <a:fld id="{C5843F36-9BC3-4647-B207-3F7020A44DE2}" type="slidenum">
              <a:rPr lang="en-US" smtClean="0"/>
              <a:pPr>
                <a:defRPr/>
              </a:pPr>
              <a:t>151</a:t>
            </a:fld>
            <a:endParaRPr lang="en-US" dirty="0"/>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51525">
              <a:defRPr/>
            </a:pPr>
            <a:r>
              <a:rPr lang="en-US" dirty="0"/>
              <a:t>Shayna</a:t>
            </a:r>
          </a:p>
          <a:p>
            <a:endParaRPr lang="en-US" dirty="0"/>
          </a:p>
        </p:txBody>
      </p:sp>
      <p:sp>
        <p:nvSpPr>
          <p:cNvPr id="4" name="Slide Number Placeholder 3"/>
          <p:cNvSpPr>
            <a:spLocks noGrp="1"/>
          </p:cNvSpPr>
          <p:nvPr>
            <p:ph type="sldNum" sz="quarter" idx="10"/>
          </p:nvPr>
        </p:nvSpPr>
        <p:spPr/>
        <p:txBody>
          <a:bodyPr/>
          <a:lstStyle/>
          <a:p>
            <a:pPr>
              <a:defRPr/>
            </a:pPr>
            <a:fld id="{C5843F36-9BC3-4647-B207-3F7020A44DE2}" type="slidenum">
              <a:rPr lang="en-US" smtClean="0"/>
              <a:pPr>
                <a:defRPr/>
              </a:pPr>
              <a:t>152</a:t>
            </a:fld>
            <a:endParaRPr lang="en-US" dirty="0"/>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51525">
              <a:defRPr/>
            </a:pPr>
            <a:r>
              <a:rPr lang="en-US" dirty="0"/>
              <a:t>Shayna</a:t>
            </a:r>
          </a:p>
          <a:p>
            <a:endParaRPr lang="en-US" dirty="0"/>
          </a:p>
        </p:txBody>
      </p:sp>
      <p:sp>
        <p:nvSpPr>
          <p:cNvPr id="4" name="Slide Number Placeholder 3"/>
          <p:cNvSpPr>
            <a:spLocks noGrp="1"/>
          </p:cNvSpPr>
          <p:nvPr>
            <p:ph type="sldNum" sz="quarter" idx="10"/>
          </p:nvPr>
        </p:nvSpPr>
        <p:spPr/>
        <p:txBody>
          <a:bodyPr/>
          <a:lstStyle/>
          <a:p>
            <a:pPr>
              <a:defRPr/>
            </a:pPr>
            <a:fld id="{C5843F36-9BC3-4647-B207-3F7020A44DE2}" type="slidenum">
              <a:rPr lang="en-US" smtClean="0"/>
              <a:pPr>
                <a:defRPr/>
              </a:pPr>
              <a:t>153</a:t>
            </a:fld>
            <a:endParaRPr lang="en-US" dirty="0"/>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51525">
              <a:defRPr/>
            </a:pPr>
            <a:r>
              <a:rPr lang="en-US" dirty="0"/>
              <a:t>Shayna</a:t>
            </a:r>
          </a:p>
          <a:p>
            <a:endParaRPr lang="en-US" dirty="0"/>
          </a:p>
        </p:txBody>
      </p:sp>
      <p:sp>
        <p:nvSpPr>
          <p:cNvPr id="4" name="Slide Number Placeholder 3"/>
          <p:cNvSpPr>
            <a:spLocks noGrp="1"/>
          </p:cNvSpPr>
          <p:nvPr>
            <p:ph type="sldNum" sz="quarter" idx="10"/>
          </p:nvPr>
        </p:nvSpPr>
        <p:spPr/>
        <p:txBody>
          <a:bodyPr/>
          <a:lstStyle/>
          <a:p>
            <a:pPr>
              <a:defRPr/>
            </a:pPr>
            <a:fld id="{C5843F36-9BC3-4647-B207-3F7020A44DE2}" type="slidenum">
              <a:rPr lang="en-US" smtClean="0"/>
              <a:pPr>
                <a:defRPr/>
              </a:pPr>
              <a:t>154</a:t>
            </a:fld>
            <a:endParaRPr lang="en-US" dirty="0"/>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51525">
              <a:defRPr/>
            </a:pPr>
            <a:r>
              <a:rPr lang="en-US" dirty="0"/>
              <a:t>Shayna</a:t>
            </a:r>
          </a:p>
          <a:p>
            <a:endParaRPr lang="en-US" dirty="0"/>
          </a:p>
        </p:txBody>
      </p:sp>
      <p:sp>
        <p:nvSpPr>
          <p:cNvPr id="4" name="Slide Number Placeholder 3"/>
          <p:cNvSpPr>
            <a:spLocks noGrp="1"/>
          </p:cNvSpPr>
          <p:nvPr>
            <p:ph type="sldNum" sz="quarter" idx="10"/>
          </p:nvPr>
        </p:nvSpPr>
        <p:spPr/>
        <p:txBody>
          <a:bodyPr/>
          <a:lstStyle/>
          <a:p>
            <a:pPr>
              <a:defRPr/>
            </a:pPr>
            <a:fld id="{C5843F36-9BC3-4647-B207-3F7020A44DE2}" type="slidenum">
              <a:rPr lang="en-US" smtClean="0"/>
              <a:pPr>
                <a:defRPr/>
              </a:pPr>
              <a:t>155</a:t>
            </a:fld>
            <a:endParaRPr lang="en-US" dirty="0"/>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411" indent="-178411" defTabSz="951525">
              <a:buFont typeface="Arial" panose="020B0604020202020204" pitchFamily="34" charset="0"/>
              <a:buChar char="•"/>
              <a:defRPr/>
            </a:pPr>
            <a:r>
              <a:rPr lang="en-US" dirty="0"/>
              <a:t>Brennan</a:t>
            </a:r>
          </a:p>
          <a:p>
            <a:pPr marL="178411" indent="-178411" defTabSz="951525">
              <a:buFont typeface="Arial" panose="020B0604020202020204" pitchFamily="34" charset="0"/>
              <a:buChar char="•"/>
              <a:defRPr/>
            </a:pPr>
            <a:endParaRPr lang="en-US" dirty="0"/>
          </a:p>
          <a:p>
            <a:pPr marL="178411" marR="0" lvl="0" indent="-178411" algn="l" defTabSz="95152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Now we are going to shift gears to looking at the revenues generated by your facility providing services to patients. This is another major component of determining the cost to charge ratios highlighted earlier for ancillary services. The revenues are in the denominator of the cost/charge ratio.</a:t>
            </a:r>
          </a:p>
          <a:p>
            <a:pPr marL="178411" indent="-178411" defTabSz="951525">
              <a:buFont typeface="Arial" panose="020B0604020202020204" pitchFamily="34" charset="0"/>
              <a:buChar char="•"/>
              <a:defRPr/>
            </a:pPr>
            <a:endParaRPr lang="en-US" dirty="0"/>
          </a:p>
        </p:txBody>
      </p:sp>
      <p:sp>
        <p:nvSpPr>
          <p:cNvPr id="4" name="Slide Number Placeholder 3"/>
          <p:cNvSpPr>
            <a:spLocks noGrp="1"/>
          </p:cNvSpPr>
          <p:nvPr>
            <p:ph type="sldNum" sz="quarter" idx="10"/>
          </p:nvPr>
        </p:nvSpPr>
        <p:spPr/>
        <p:txBody>
          <a:bodyPr/>
          <a:lstStyle/>
          <a:p>
            <a:fld id="{BCDBDB55-D3B9-49BE-BF2C-D0AB6C2FF940}" type="slidenum">
              <a:rPr lang="en-US" smtClean="0"/>
              <a:t>156</a:t>
            </a:fld>
            <a:endParaRPr lang="en-US" dirty="0"/>
          </a:p>
        </p:txBody>
      </p:sp>
    </p:spTree>
    <p:extLst>
      <p:ext uri="{BB962C8B-B14F-4D97-AF65-F5344CB8AC3E}">
        <p14:creationId xmlns:p14="http://schemas.microsoft.com/office/powerpoint/2010/main" val="3918208175"/>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66">
              <a:defRPr/>
            </a:pPr>
            <a:r>
              <a:rPr lang="en-US" dirty="0"/>
              <a:t>Shar </a:t>
            </a:r>
            <a:r>
              <a:rPr lang="en-US" dirty="0" err="1"/>
              <a:t>Sheaffer</a:t>
            </a:r>
            <a:endParaRPr lang="en-US" dirty="0"/>
          </a:p>
        </p:txBody>
      </p:sp>
      <p:sp>
        <p:nvSpPr>
          <p:cNvPr id="4" name="Slide Number Placeholder 3"/>
          <p:cNvSpPr>
            <a:spLocks noGrp="1"/>
          </p:cNvSpPr>
          <p:nvPr>
            <p:ph type="sldNum" sz="quarter" idx="10"/>
          </p:nvPr>
        </p:nvSpPr>
        <p:spPr/>
        <p:txBody>
          <a:bodyPr/>
          <a:lstStyle/>
          <a:p>
            <a:fld id="{6F2082E8-186D-4840-A034-EDC8DE13622B}" type="slidenum">
              <a:rPr lang="en-US" smtClean="0"/>
              <a:t>157</a:t>
            </a:fld>
            <a:endParaRPr lang="en-US"/>
          </a:p>
        </p:txBody>
      </p:sp>
    </p:spTree>
    <p:extLst>
      <p:ext uri="{BB962C8B-B14F-4D97-AF65-F5344CB8AC3E}">
        <p14:creationId xmlns:p14="http://schemas.microsoft.com/office/powerpoint/2010/main" val="1416670494"/>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66">
              <a:defRPr/>
            </a:pPr>
            <a:r>
              <a:rPr lang="en-US" dirty="0"/>
              <a:t>Shar </a:t>
            </a:r>
            <a:r>
              <a:rPr lang="en-US" dirty="0" err="1"/>
              <a:t>Sheaffer</a:t>
            </a:r>
            <a:endParaRPr lang="en-US" dirty="0"/>
          </a:p>
          <a:p>
            <a:endParaRPr lang="en-US" dirty="0"/>
          </a:p>
        </p:txBody>
      </p:sp>
      <p:sp>
        <p:nvSpPr>
          <p:cNvPr id="4" name="Slide Number Placeholder 3"/>
          <p:cNvSpPr>
            <a:spLocks noGrp="1"/>
          </p:cNvSpPr>
          <p:nvPr>
            <p:ph type="sldNum" sz="quarter" idx="10"/>
          </p:nvPr>
        </p:nvSpPr>
        <p:spPr/>
        <p:txBody>
          <a:bodyPr/>
          <a:lstStyle/>
          <a:p>
            <a:fld id="{6F2082E8-186D-4840-A034-EDC8DE13622B}" type="slidenum">
              <a:rPr lang="en-US" smtClean="0"/>
              <a:t>158</a:t>
            </a:fld>
            <a:endParaRPr lang="en-US"/>
          </a:p>
        </p:txBody>
      </p:sp>
    </p:spTree>
    <p:extLst>
      <p:ext uri="{BB962C8B-B14F-4D97-AF65-F5344CB8AC3E}">
        <p14:creationId xmlns:p14="http://schemas.microsoft.com/office/powerpoint/2010/main" val="3703384097"/>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66">
              <a:defRPr/>
            </a:pPr>
            <a:r>
              <a:rPr lang="en-US" dirty="0"/>
              <a:t>Shar </a:t>
            </a:r>
            <a:r>
              <a:rPr lang="en-US" dirty="0" err="1"/>
              <a:t>Sheaffer</a:t>
            </a:r>
            <a:endParaRPr lang="en-US" dirty="0"/>
          </a:p>
        </p:txBody>
      </p:sp>
      <p:sp>
        <p:nvSpPr>
          <p:cNvPr id="4" name="Slide Number Placeholder 3"/>
          <p:cNvSpPr>
            <a:spLocks noGrp="1"/>
          </p:cNvSpPr>
          <p:nvPr>
            <p:ph type="sldNum" sz="quarter" idx="10"/>
          </p:nvPr>
        </p:nvSpPr>
        <p:spPr/>
        <p:txBody>
          <a:bodyPr/>
          <a:lstStyle/>
          <a:p>
            <a:fld id="{6F2082E8-186D-4840-A034-EDC8DE13622B}" type="slidenum">
              <a:rPr lang="en-US" smtClean="0"/>
              <a:t>159</a:t>
            </a:fld>
            <a:endParaRPr lang="en-US"/>
          </a:p>
        </p:txBody>
      </p:sp>
    </p:spTree>
    <p:extLst>
      <p:ext uri="{BB962C8B-B14F-4D97-AF65-F5344CB8AC3E}">
        <p14:creationId xmlns:p14="http://schemas.microsoft.com/office/powerpoint/2010/main" val="6505629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1525">
              <a:defRPr/>
            </a:pPr>
            <a:r>
              <a:rPr lang="en-US" dirty="0"/>
              <a:t>Brennan</a:t>
            </a:r>
          </a:p>
          <a:p>
            <a:pPr marL="171450" indent="-171450">
              <a:buFont typeface="Arial" panose="020B0604020202020204" pitchFamily="34" charset="0"/>
              <a:buChar char="•"/>
            </a:pPr>
            <a:r>
              <a:rPr lang="en-US" dirty="0"/>
              <a:t>This is a visualization of the two methods of getting to Medicare reimbursement.</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Dividing both sides by total cost results in the bottom formula.</a:t>
            </a:r>
          </a:p>
        </p:txBody>
      </p:sp>
      <p:sp>
        <p:nvSpPr>
          <p:cNvPr id="4" name="Slide Number Placeholder 3"/>
          <p:cNvSpPr>
            <a:spLocks noGrp="1"/>
          </p:cNvSpPr>
          <p:nvPr>
            <p:ph type="sldNum" sz="quarter" idx="10"/>
          </p:nvPr>
        </p:nvSpPr>
        <p:spPr/>
        <p:txBody>
          <a:bodyPr/>
          <a:lstStyle/>
          <a:p>
            <a:fld id="{BCDBDB55-D3B9-49BE-BF2C-D0AB6C2FF940}" type="slidenum">
              <a:rPr lang="en-US" smtClean="0"/>
              <a:t>16</a:t>
            </a:fld>
            <a:endParaRPr lang="en-US" dirty="0"/>
          </a:p>
        </p:txBody>
      </p:sp>
    </p:spTree>
    <p:extLst>
      <p:ext uri="{BB962C8B-B14F-4D97-AF65-F5344CB8AC3E}">
        <p14:creationId xmlns:p14="http://schemas.microsoft.com/office/powerpoint/2010/main" val="2999779709"/>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66">
              <a:defRPr/>
            </a:pPr>
            <a:r>
              <a:rPr lang="en-US" dirty="0"/>
              <a:t>Shar </a:t>
            </a:r>
            <a:r>
              <a:rPr lang="en-US" dirty="0" err="1"/>
              <a:t>Sheaffer</a:t>
            </a:r>
            <a:endParaRPr lang="en-US" dirty="0"/>
          </a:p>
        </p:txBody>
      </p:sp>
      <p:sp>
        <p:nvSpPr>
          <p:cNvPr id="4" name="Slide Number Placeholder 3"/>
          <p:cNvSpPr>
            <a:spLocks noGrp="1"/>
          </p:cNvSpPr>
          <p:nvPr>
            <p:ph type="sldNum" sz="quarter" idx="10"/>
          </p:nvPr>
        </p:nvSpPr>
        <p:spPr/>
        <p:txBody>
          <a:bodyPr/>
          <a:lstStyle/>
          <a:p>
            <a:fld id="{6F2082E8-186D-4840-A034-EDC8DE13622B}" type="slidenum">
              <a:rPr lang="en-US" smtClean="0"/>
              <a:t>160</a:t>
            </a:fld>
            <a:endParaRPr lang="en-US"/>
          </a:p>
        </p:txBody>
      </p:sp>
    </p:spTree>
    <p:extLst>
      <p:ext uri="{BB962C8B-B14F-4D97-AF65-F5344CB8AC3E}">
        <p14:creationId xmlns:p14="http://schemas.microsoft.com/office/powerpoint/2010/main" val="650562990"/>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66">
              <a:defRPr/>
            </a:pPr>
            <a:r>
              <a:rPr lang="en-US" dirty="0"/>
              <a:t>Shar </a:t>
            </a:r>
            <a:r>
              <a:rPr lang="en-US" dirty="0" err="1"/>
              <a:t>Sheaffer</a:t>
            </a:r>
            <a:endParaRPr lang="en-US" dirty="0"/>
          </a:p>
          <a:p>
            <a:endParaRPr lang="en-US" dirty="0"/>
          </a:p>
        </p:txBody>
      </p:sp>
      <p:sp>
        <p:nvSpPr>
          <p:cNvPr id="4" name="Slide Number Placeholder 3"/>
          <p:cNvSpPr>
            <a:spLocks noGrp="1"/>
          </p:cNvSpPr>
          <p:nvPr>
            <p:ph type="sldNum" sz="quarter" idx="10"/>
          </p:nvPr>
        </p:nvSpPr>
        <p:spPr/>
        <p:txBody>
          <a:bodyPr/>
          <a:lstStyle/>
          <a:p>
            <a:fld id="{6F2082E8-186D-4840-A034-EDC8DE13622B}" type="slidenum">
              <a:rPr lang="en-US" smtClean="0"/>
              <a:t>161</a:t>
            </a:fld>
            <a:endParaRPr lang="en-US"/>
          </a:p>
        </p:txBody>
      </p:sp>
    </p:spTree>
    <p:extLst>
      <p:ext uri="{BB962C8B-B14F-4D97-AF65-F5344CB8AC3E}">
        <p14:creationId xmlns:p14="http://schemas.microsoft.com/office/powerpoint/2010/main" val="3396054183"/>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Shayna</a:t>
            </a:r>
          </a:p>
        </p:txBody>
      </p:sp>
      <p:sp>
        <p:nvSpPr>
          <p:cNvPr id="4" name="Slide Number Placeholder 3"/>
          <p:cNvSpPr>
            <a:spLocks noGrp="1"/>
          </p:cNvSpPr>
          <p:nvPr>
            <p:ph type="sldNum" sz="quarter" idx="10"/>
          </p:nvPr>
        </p:nvSpPr>
        <p:spPr/>
        <p:txBody>
          <a:bodyPr/>
          <a:lstStyle/>
          <a:p>
            <a:fld id="{6F2082E8-186D-4840-A034-EDC8DE13622B}" type="slidenum">
              <a:rPr lang="en-US" smtClean="0"/>
              <a:t>162</a:t>
            </a:fld>
            <a:endParaRPr lang="en-US"/>
          </a:p>
        </p:txBody>
      </p:sp>
    </p:spTree>
    <p:extLst>
      <p:ext uri="{BB962C8B-B14F-4D97-AF65-F5344CB8AC3E}">
        <p14:creationId xmlns:p14="http://schemas.microsoft.com/office/powerpoint/2010/main" val="1989872343"/>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Shayna</a:t>
            </a:r>
          </a:p>
          <a:p>
            <a:endParaRPr lang="en-US" dirty="0"/>
          </a:p>
        </p:txBody>
      </p:sp>
      <p:sp>
        <p:nvSpPr>
          <p:cNvPr id="4" name="Slide Number Placeholder 3"/>
          <p:cNvSpPr>
            <a:spLocks noGrp="1"/>
          </p:cNvSpPr>
          <p:nvPr>
            <p:ph type="sldNum" sz="quarter" idx="10"/>
          </p:nvPr>
        </p:nvSpPr>
        <p:spPr/>
        <p:txBody>
          <a:bodyPr/>
          <a:lstStyle/>
          <a:p>
            <a:fld id="{6F2082E8-186D-4840-A034-EDC8DE13622B}" type="slidenum">
              <a:rPr lang="en-US" smtClean="0"/>
              <a:t>163</a:t>
            </a:fld>
            <a:endParaRPr lang="en-US"/>
          </a:p>
        </p:txBody>
      </p:sp>
    </p:spTree>
    <p:extLst>
      <p:ext uri="{BB962C8B-B14F-4D97-AF65-F5344CB8AC3E}">
        <p14:creationId xmlns:p14="http://schemas.microsoft.com/office/powerpoint/2010/main" val="3520735948"/>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66">
              <a:defRPr/>
            </a:pPr>
            <a:r>
              <a:rPr lang="en-US" dirty="0" err="1"/>
              <a:t>Shar</a:t>
            </a:r>
            <a:r>
              <a:rPr lang="en-US" dirty="0"/>
              <a:t> </a:t>
            </a:r>
            <a:r>
              <a:rPr lang="en-US" dirty="0" err="1"/>
              <a:t>Sheaffer</a:t>
            </a:r>
            <a:endParaRPr lang="en-US" dirty="0"/>
          </a:p>
          <a:p>
            <a:endParaRPr lang="en-US" dirty="0"/>
          </a:p>
        </p:txBody>
      </p:sp>
      <p:sp>
        <p:nvSpPr>
          <p:cNvPr id="4" name="Slide Number Placeholder 3"/>
          <p:cNvSpPr>
            <a:spLocks noGrp="1"/>
          </p:cNvSpPr>
          <p:nvPr>
            <p:ph type="sldNum" sz="quarter" idx="10"/>
          </p:nvPr>
        </p:nvSpPr>
        <p:spPr/>
        <p:txBody>
          <a:bodyPr/>
          <a:lstStyle/>
          <a:p>
            <a:fld id="{6F2082E8-186D-4840-A034-EDC8DE13622B}" type="slidenum">
              <a:rPr lang="en-US" smtClean="0"/>
              <a:t>164</a:t>
            </a:fld>
            <a:endParaRPr lang="en-US"/>
          </a:p>
        </p:txBody>
      </p:sp>
    </p:spTree>
    <p:extLst>
      <p:ext uri="{BB962C8B-B14F-4D97-AF65-F5344CB8AC3E}">
        <p14:creationId xmlns:p14="http://schemas.microsoft.com/office/powerpoint/2010/main" val="167467742"/>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66">
              <a:defRPr/>
            </a:pPr>
            <a:r>
              <a:rPr lang="en-US" dirty="0" err="1"/>
              <a:t>Shar</a:t>
            </a:r>
            <a:r>
              <a:rPr lang="en-US" dirty="0"/>
              <a:t> </a:t>
            </a:r>
            <a:r>
              <a:rPr lang="en-US" dirty="0" err="1"/>
              <a:t>Sheaffer</a:t>
            </a:r>
            <a:endParaRPr lang="en-US" dirty="0"/>
          </a:p>
          <a:p>
            <a:endParaRPr lang="en-US" dirty="0"/>
          </a:p>
        </p:txBody>
      </p:sp>
      <p:sp>
        <p:nvSpPr>
          <p:cNvPr id="4" name="Slide Number Placeholder 3"/>
          <p:cNvSpPr>
            <a:spLocks noGrp="1"/>
          </p:cNvSpPr>
          <p:nvPr>
            <p:ph type="sldNum" sz="quarter" idx="10"/>
          </p:nvPr>
        </p:nvSpPr>
        <p:spPr/>
        <p:txBody>
          <a:bodyPr/>
          <a:lstStyle/>
          <a:p>
            <a:fld id="{6F2082E8-186D-4840-A034-EDC8DE13622B}" type="slidenum">
              <a:rPr lang="en-US" smtClean="0"/>
              <a:t>165</a:t>
            </a:fld>
            <a:endParaRPr lang="en-US"/>
          </a:p>
        </p:txBody>
      </p:sp>
    </p:spTree>
    <p:extLst>
      <p:ext uri="{BB962C8B-B14F-4D97-AF65-F5344CB8AC3E}">
        <p14:creationId xmlns:p14="http://schemas.microsoft.com/office/powerpoint/2010/main" val="1491711953"/>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66">
              <a:defRPr/>
            </a:pPr>
            <a:r>
              <a:rPr lang="en-US" dirty="0" err="1"/>
              <a:t>Shar</a:t>
            </a:r>
            <a:r>
              <a:rPr lang="en-US" dirty="0"/>
              <a:t> </a:t>
            </a:r>
            <a:r>
              <a:rPr lang="en-US" dirty="0" err="1"/>
              <a:t>Sheaffer</a:t>
            </a:r>
            <a:endParaRPr lang="en-US" dirty="0"/>
          </a:p>
          <a:p>
            <a:endParaRPr lang="en-US" dirty="0"/>
          </a:p>
        </p:txBody>
      </p:sp>
      <p:sp>
        <p:nvSpPr>
          <p:cNvPr id="4" name="Slide Number Placeholder 3"/>
          <p:cNvSpPr>
            <a:spLocks noGrp="1"/>
          </p:cNvSpPr>
          <p:nvPr>
            <p:ph type="sldNum" sz="quarter" idx="10"/>
          </p:nvPr>
        </p:nvSpPr>
        <p:spPr/>
        <p:txBody>
          <a:bodyPr/>
          <a:lstStyle/>
          <a:p>
            <a:fld id="{6F2082E8-186D-4840-A034-EDC8DE13622B}" type="slidenum">
              <a:rPr lang="en-US" smtClean="0"/>
              <a:t>166</a:t>
            </a:fld>
            <a:endParaRPr lang="en-US"/>
          </a:p>
        </p:txBody>
      </p:sp>
    </p:spTree>
    <p:extLst>
      <p:ext uri="{BB962C8B-B14F-4D97-AF65-F5344CB8AC3E}">
        <p14:creationId xmlns:p14="http://schemas.microsoft.com/office/powerpoint/2010/main" val="2944781562"/>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66">
              <a:defRPr/>
            </a:pPr>
            <a:r>
              <a:rPr lang="en-US" dirty="0" err="1"/>
              <a:t>Shar</a:t>
            </a:r>
            <a:r>
              <a:rPr lang="en-US" dirty="0"/>
              <a:t> </a:t>
            </a:r>
            <a:r>
              <a:rPr lang="en-US" dirty="0" err="1"/>
              <a:t>Sheaffer</a:t>
            </a:r>
            <a:endParaRPr lang="en-US" dirty="0"/>
          </a:p>
          <a:p>
            <a:endParaRPr lang="en-US" dirty="0"/>
          </a:p>
        </p:txBody>
      </p:sp>
      <p:sp>
        <p:nvSpPr>
          <p:cNvPr id="4" name="Slide Number Placeholder 3"/>
          <p:cNvSpPr>
            <a:spLocks noGrp="1"/>
          </p:cNvSpPr>
          <p:nvPr>
            <p:ph type="sldNum" sz="quarter" idx="10"/>
          </p:nvPr>
        </p:nvSpPr>
        <p:spPr/>
        <p:txBody>
          <a:bodyPr/>
          <a:lstStyle/>
          <a:p>
            <a:fld id="{6F2082E8-186D-4840-A034-EDC8DE13622B}" type="slidenum">
              <a:rPr lang="en-US" smtClean="0"/>
              <a:t>167</a:t>
            </a:fld>
            <a:endParaRPr lang="en-US"/>
          </a:p>
        </p:txBody>
      </p:sp>
    </p:spTree>
    <p:extLst>
      <p:ext uri="{BB962C8B-B14F-4D97-AF65-F5344CB8AC3E}">
        <p14:creationId xmlns:p14="http://schemas.microsoft.com/office/powerpoint/2010/main" val="3072973201"/>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66">
              <a:defRPr/>
            </a:pPr>
            <a:r>
              <a:rPr lang="en-US" dirty="0"/>
              <a:t>Shar </a:t>
            </a:r>
            <a:r>
              <a:rPr lang="en-US" dirty="0" err="1"/>
              <a:t>Sheaffer</a:t>
            </a:r>
            <a:endParaRPr lang="en-US" dirty="0"/>
          </a:p>
        </p:txBody>
      </p:sp>
      <p:sp>
        <p:nvSpPr>
          <p:cNvPr id="4" name="Slide Number Placeholder 3"/>
          <p:cNvSpPr>
            <a:spLocks noGrp="1"/>
          </p:cNvSpPr>
          <p:nvPr>
            <p:ph type="sldNum" sz="quarter" idx="10"/>
          </p:nvPr>
        </p:nvSpPr>
        <p:spPr/>
        <p:txBody>
          <a:bodyPr/>
          <a:lstStyle/>
          <a:p>
            <a:fld id="{6F2082E8-186D-4840-A034-EDC8DE13622B}" type="slidenum">
              <a:rPr lang="en-US" smtClean="0"/>
              <a:t>168</a:t>
            </a:fld>
            <a:endParaRPr lang="en-US"/>
          </a:p>
        </p:txBody>
      </p:sp>
    </p:spTree>
    <p:extLst>
      <p:ext uri="{BB962C8B-B14F-4D97-AF65-F5344CB8AC3E}">
        <p14:creationId xmlns:p14="http://schemas.microsoft.com/office/powerpoint/2010/main" val="3357424290"/>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66">
              <a:defRPr/>
            </a:pPr>
            <a:r>
              <a:rPr lang="en-US" dirty="0"/>
              <a:t>Shar </a:t>
            </a:r>
            <a:r>
              <a:rPr lang="en-US" dirty="0" err="1"/>
              <a:t>Sheaffer</a:t>
            </a:r>
            <a:endParaRPr lang="en-US" dirty="0"/>
          </a:p>
          <a:p>
            <a:endParaRPr lang="en-US" dirty="0"/>
          </a:p>
        </p:txBody>
      </p:sp>
      <p:sp>
        <p:nvSpPr>
          <p:cNvPr id="4" name="Slide Number Placeholder 3"/>
          <p:cNvSpPr>
            <a:spLocks noGrp="1"/>
          </p:cNvSpPr>
          <p:nvPr>
            <p:ph type="sldNum" sz="quarter" idx="10"/>
          </p:nvPr>
        </p:nvSpPr>
        <p:spPr/>
        <p:txBody>
          <a:bodyPr/>
          <a:lstStyle/>
          <a:p>
            <a:fld id="{6F2082E8-186D-4840-A034-EDC8DE13622B}" type="slidenum">
              <a:rPr lang="en-US" smtClean="0"/>
              <a:t>169</a:t>
            </a:fld>
            <a:endParaRPr lang="en-US"/>
          </a:p>
        </p:txBody>
      </p:sp>
    </p:spTree>
    <p:extLst>
      <p:ext uri="{BB962C8B-B14F-4D97-AF65-F5344CB8AC3E}">
        <p14:creationId xmlns:p14="http://schemas.microsoft.com/office/powerpoint/2010/main" val="40658868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1525">
              <a:defRPr/>
            </a:pPr>
            <a:r>
              <a:rPr lang="en-US" dirty="0"/>
              <a:t>Brennan</a:t>
            </a:r>
          </a:p>
          <a:p>
            <a:pPr marL="171450" indent="-171450">
              <a:buFont typeface="Arial" panose="020B0604020202020204" pitchFamily="34" charset="0"/>
              <a:buChar char="•"/>
            </a:pPr>
            <a:r>
              <a:rPr lang="en-US" dirty="0"/>
              <a:t>When we look at overhead or support cost centers, determining the cost based percentages is a more indirect process.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Talk through example.</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CDBDB55-D3B9-49BE-BF2C-D0AB6C2FF940}" type="slidenum">
              <a:rPr lang="en-US" smtClean="0"/>
              <a:t>17</a:t>
            </a:fld>
            <a:endParaRPr lang="en-US" dirty="0"/>
          </a:p>
        </p:txBody>
      </p:sp>
    </p:spTree>
    <p:extLst>
      <p:ext uri="{BB962C8B-B14F-4D97-AF65-F5344CB8AC3E}">
        <p14:creationId xmlns:p14="http://schemas.microsoft.com/office/powerpoint/2010/main" val="3633861274"/>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66">
              <a:defRPr/>
            </a:pPr>
            <a:r>
              <a:rPr lang="en-US" dirty="0"/>
              <a:t>Shayna</a:t>
            </a:r>
          </a:p>
          <a:p>
            <a:endParaRPr lang="en-US" dirty="0"/>
          </a:p>
        </p:txBody>
      </p:sp>
      <p:sp>
        <p:nvSpPr>
          <p:cNvPr id="4" name="Slide Number Placeholder 3"/>
          <p:cNvSpPr>
            <a:spLocks noGrp="1"/>
          </p:cNvSpPr>
          <p:nvPr>
            <p:ph type="sldNum" sz="quarter" idx="10"/>
          </p:nvPr>
        </p:nvSpPr>
        <p:spPr/>
        <p:txBody>
          <a:bodyPr/>
          <a:lstStyle/>
          <a:p>
            <a:fld id="{6F2082E8-186D-4840-A034-EDC8DE13622B}" type="slidenum">
              <a:rPr lang="en-US" smtClean="0"/>
              <a:t>170</a:t>
            </a:fld>
            <a:endParaRPr lang="en-US"/>
          </a:p>
        </p:txBody>
      </p:sp>
    </p:spTree>
    <p:extLst>
      <p:ext uri="{BB962C8B-B14F-4D97-AF65-F5344CB8AC3E}">
        <p14:creationId xmlns:p14="http://schemas.microsoft.com/office/powerpoint/2010/main" val="3944752023"/>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66">
              <a:defRPr/>
            </a:pPr>
            <a:r>
              <a:rPr lang="en-US" dirty="0"/>
              <a:t>Shayna</a:t>
            </a:r>
          </a:p>
          <a:p>
            <a:endParaRPr lang="en-US" dirty="0"/>
          </a:p>
        </p:txBody>
      </p:sp>
      <p:sp>
        <p:nvSpPr>
          <p:cNvPr id="4" name="Slide Number Placeholder 3"/>
          <p:cNvSpPr>
            <a:spLocks noGrp="1"/>
          </p:cNvSpPr>
          <p:nvPr>
            <p:ph type="sldNum" sz="quarter" idx="10"/>
          </p:nvPr>
        </p:nvSpPr>
        <p:spPr/>
        <p:txBody>
          <a:bodyPr/>
          <a:lstStyle/>
          <a:p>
            <a:fld id="{6F2082E8-186D-4840-A034-EDC8DE13622B}" type="slidenum">
              <a:rPr lang="en-US" smtClean="0"/>
              <a:t>171</a:t>
            </a:fld>
            <a:endParaRPr lang="en-US"/>
          </a:p>
        </p:txBody>
      </p:sp>
    </p:spTree>
    <p:extLst>
      <p:ext uri="{BB962C8B-B14F-4D97-AF65-F5344CB8AC3E}">
        <p14:creationId xmlns:p14="http://schemas.microsoft.com/office/powerpoint/2010/main" val="948854556"/>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66">
              <a:defRPr/>
            </a:pPr>
            <a:r>
              <a:rPr lang="en-US" dirty="0"/>
              <a:t>Shayna</a:t>
            </a:r>
          </a:p>
          <a:p>
            <a:endParaRPr lang="en-US" dirty="0"/>
          </a:p>
        </p:txBody>
      </p:sp>
      <p:sp>
        <p:nvSpPr>
          <p:cNvPr id="4" name="Slide Number Placeholder 3"/>
          <p:cNvSpPr>
            <a:spLocks noGrp="1"/>
          </p:cNvSpPr>
          <p:nvPr>
            <p:ph type="sldNum" sz="quarter" idx="10"/>
          </p:nvPr>
        </p:nvSpPr>
        <p:spPr/>
        <p:txBody>
          <a:bodyPr/>
          <a:lstStyle/>
          <a:p>
            <a:fld id="{6F2082E8-186D-4840-A034-EDC8DE13622B}" type="slidenum">
              <a:rPr lang="en-US" smtClean="0"/>
              <a:t>172</a:t>
            </a:fld>
            <a:endParaRPr lang="en-US"/>
          </a:p>
        </p:txBody>
      </p:sp>
    </p:spTree>
    <p:extLst>
      <p:ext uri="{BB962C8B-B14F-4D97-AF65-F5344CB8AC3E}">
        <p14:creationId xmlns:p14="http://schemas.microsoft.com/office/powerpoint/2010/main" val="948854556"/>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66">
              <a:defRPr/>
            </a:pPr>
            <a:r>
              <a:rPr lang="en-US" dirty="0"/>
              <a:t>Shayna</a:t>
            </a:r>
          </a:p>
        </p:txBody>
      </p:sp>
      <p:sp>
        <p:nvSpPr>
          <p:cNvPr id="4" name="Slide Number Placeholder 3"/>
          <p:cNvSpPr>
            <a:spLocks noGrp="1"/>
          </p:cNvSpPr>
          <p:nvPr>
            <p:ph type="sldNum" sz="quarter" idx="10"/>
          </p:nvPr>
        </p:nvSpPr>
        <p:spPr/>
        <p:txBody>
          <a:bodyPr/>
          <a:lstStyle/>
          <a:p>
            <a:fld id="{6F2082E8-186D-4840-A034-EDC8DE13622B}" type="slidenum">
              <a:rPr lang="en-US" smtClean="0"/>
              <a:t>173</a:t>
            </a:fld>
            <a:endParaRPr lang="en-US"/>
          </a:p>
        </p:txBody>
      </p:sp>
    </p:spTree>
    <p:extLst>
      <p:ext uri="{BB962C8B-B14F-4D97-AF65-F5344CB8AC3E}">
        <p14:creationId xmlns:p14="http://schemas.microsoft.com/office/powerpoint/2010/main" val="1172392323"/>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66">
              <a:defRPr/>
            </a:pPr>
            <a:r>
              <a:rPr lang="en-US" dirty="0"/>
              <a:t>Shayna</a:t>
            </a:r>
          </a:p>
          <a:p>
            <a:endParaRPr lang="en-US" dirty="0"/>
          </a:p>
        </p:txBody>
      </p:sp>
      <p:sp>
        <p:nvSpPr>
          <p:cNvPr id="4" name="Slide Number Placeholder 3"/>
          <p:cNvSpPr>
            <a:spLocks noGrp="1"/>
          </p:cNvSpPr>
          <p:nvPr>
            <p:ph type="sldNum" sz="quarter" idx="10"/>
          </p:nvPr>
        </p:nvSpPr>
        <p:spPr/>
        <p:txBody>
          <a:bodyPr/>
          <a:lstStyle/>
          <a:p>
            <a:fld id="{6F2082E8-186D-4840-A034-EDC8DE13622B}" type="slidenum">
              <a:rPr lang="en-US" smtClean="0"/>
              <a:t>174</a:t>
            </a:fld>
            <a:endParaRPr lang="en-US"/>
          </a:p>
        </p:txBody>
      </p:sp>
    </p:spTree>
    <p:extLst>
      <p:ext uri="{BB962C8B-B14F-4D97-AF65-F5344CB8AC3E}">
        <p14:creationId xmlns:p14="http://schemas.microsoft.com/office/powerpoint/2010/main" val="4072282633"/>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66">
              <a:defRPr/>
            </a:pPr>
            <a:r>
              <a:rPr lang="en-US" dirty="0"/>
              <a:t>Shayna</a:t>
            </a:r>
          </a:p>
        </p:txBody>
      </p:sp>
      <p:sp>
        <p:nvSpPr>
          <p:cNvPr id="4" name="Slide Number Placeholder 3"/>
          <p:cNvSpPr>
            <a:spLocks noGrp="1"/>
          </p:cNvSpPr>
          <p:nvPr>
            <p:ph type="sldNum" sz="quarter" idx="10"/>
          </p:nvPr>
        </p:nvSpPr>
        <p:spPr/>
        <p:txBody>
          <a:bodyPr/>
          <a:lstStyle/>
          <a:p>
            <a:fld id="{6F2082E8-186D-4840-A034-EDC8DE13622B}" type="slidenum">
              <a:rPr lang="en-US" smtClean="0"/>
              <a:t>175</a:t>
            </a:fld>
            <a:endParaRPr lang="en-US"/>
          </a:p>
        </p:txBody>
      </p:sp>
    </p:spTree>
    <p:extLst>
      <p:ext uri="{BB962C8B-B14F-4D97-AF65-F5344CB8AC3E}">
        <p14:creationId xmlns:p14="http://schemas.microsoft.com/office/powerpoint/2010/main" val="2374258852"/>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66">
              <a:defRPr/>
            </a:pPr>
            <a:r>
              <a:rPr lang="en-US" dirty="0"/>
              <a:t>Shar </a:t>
            </a:r>
            <a:r>
              <a:rPr lang="en-US" dirty="0" err="1"/>
              <a:t>Sheaffer</a:t>
            </a:r>
            <a:endParaRPr lang="en-US" dirty="0"/>
          </a:p>
          <a:p>
            <a:endParaRPr lang="en-US" dirty="0"/>
          </a:p>
        </p:txBody>
      </p:sp>
      <p:sp>
        <p:nvSpPr>
          <p:cNvPr id="4" name="Slide Number Placeholder 3"/>
          <p:cNvSpPr>
            <a:spLocks noGrp="1"/>
          </p:cNvSpPr>
          <p:nvPr>
            <p:ph type="sldNum" sz="quarter" idx="10"/>
          </p:nvPr>
        </p:nvSpPr>
        <p:spPr/>
        <p:txBody>
          <a:bodyPr/>
          <a:lstStyle/>
          <a:p>
            <a:fld id="{6F2082E8-186D-4840-A034-EDC8DE13622B}" type="slidenum">
              <a:rPr lang="en-US" smtClean="0"/>
              <a:t>176</a:t>
            </a:fld>
            <a:endParaRPr lang="en-US"/>
          </a:p>
        </p:txBody>
      </p:sp>
    </p:spTree>
    <p:extLst>
      <p:ext uri="{BB962C8B-B14F-4D97-AF65-F5344CB8AC3E}">
        <p14:creationId xmlns:p14="http://schemas.microsoft.com/office/powerpoint/2010/main" val="36724498"/>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66">
              <a:defRPr/>
            </a:pPr>
            <a:r>
              <a:rPr lang="en-US" dirty="0" err="1"/>
              <a:t>Shar</a:t>
            </a:r>
            <a:r>
              <a:rPr lang="en-US" dirty="0"/>
              <a:t> </a:t>
            </a:r>
            <a:r>
              <a:rPr lang="en-US" dirty="0" err="1"/>
              <a:t>Sheaffer</a:t>
            </a:r>
            <a:endParaRPr lang="en-US" dirty="0"/>
          </a:p>
          <a:p>
            <a:endParaRPr lang="en-US" dirty="0"/>
          </a:p>
        </p:txBody>
      </p:sp>
      <p:sp>
        <p:nvSpPr>
          <p:cNvPr id="4" name="Slide Number Placeholder 3"/>
          <p:cNvSpPr>
            <a:spLocks noGrp="1"/>
          </p:cNvSpPr>
          <p:nvPr>
            <p:ph type="sldNum" sz="quarter" idx="10"/>
          </p:nvPr>
        </p:nvSpPr>
        <p:spPr/>
        <p:txBody>
          <a:bodyPr/>
          <a:lstStyle/>
          <a:p>
            <a:fld id="{6F2082E8-186D-4840-A034-EDC8DE13622B}" type="slidenum">
              <a:rPr lang="en-US" smtClean="0"/>
              <a:t>177</a:t>
            </a:fld>
            <a:endParaRPr lang="en-US"/>
          </a:p>
        </p:txBody>
      </p:sp>
    </p:spTree>
    <p:extLst>
      <p:ext uri="{BB962C8B-B14F-4D97-AF65-F5344CB8AC3E}">
        <p14:creationId xmlns:p14="http://schemas.microsoft.com/office/powerpoint/2010/main" val="373821996"/>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411" indent="-178411" defTabSz="951525">
              <a:buFont typeface="Arial" panose="020B0604020202020204" pitchFamily="34" charset="0"/>
              <a:buChar char="•"/>
              <a:defRPr/>
            </a:pPr>
            <a:r>
              <a:rPr lang="en-US" dirty="0"/>
              <a:t>Brennan</a:t>
            </a:r>
          </a:p>
          <a:p>
            <a:pPr marL="178411" indent="-178411" defTabSz="951525">
              <a:buFont typeface="Arial" panose="020B0604020202020204" pitchFamily="34" charset="0"/>
              <a:buChar char="•"/>
              <a:defRPr/>
            </a:pPr>
            <a:endParaRPr lang="en-US" dirty="0"/>
          </a:p>
          <a:p>
            <a:pPr marL="178411" marR="0" lvl="0" indent="-178411" algn="l" defTabSz="95152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Now we are going to shift gears to looking at the revenues generated by your facility providing services to patients. This is another major component of determining the cost to charge ratios highlighted earlier for ancillary services. The revenues are in the denominator of the cost/charge ratio.</a:t>
            </a:r>
          </a:p>
          <a:p>
            <a:pPr marL="178411" indent="-178411" defTabSz="951525">
              <a:buFont typeface="Arial" panose="020B0604020202020204" pitchFamily="34" charset="0"/>
              <a:buChar char="•"/>
              <a:defRPr/>
            </a:pPr>
            <a:endParaRPr lang="en-US" dirty="0"/>
          </a:p>
        </p:txBody>
      </p:sp>
      <p:sp>
        <p:nvSpPr>
          <p:cNvPr id="4" name="Slide Number Placeholder 3"/>
          <p:cNvSpPr>
            <a:spLocks noGrp="1"/>
          </p:cNvSpPr>
          <p:nvPr>
            <p:ph type="sldNum" sz="quarter" idx="10"/>
          </p:nvPr>
        </p:nvSpPr>
        <p:spPr/>
        <p:txBody>
          <a:bodyPr/>
          <a:lstStyle/>
          <a:p>
            <a:fld id="{BCDBDB55-D3B9-49BE-BF2C-D0AB6C2FF940}" type="slidenum">
              <a:rPr lang="en-US" smtClean="0"/>
              <a:t>178</a:t>
            </a:fld>
            <a:endParaRPr lang="en-US" dirty="0"/>
          </a:p>
        </p:txBody>
      </p:sp>
    </p:spTree>
    <p:extLst>
      <p:ext uri="{BB962C8B-B14F-4D97-AF65-F5344CB8AC3E}">
        <p14:creationId xmlns:p14="http://schemas.microsoft.com/office/powerpoint/2010/main" val="2990191798"/>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Shayna</a:t>
            </a:r>
          </a:p>
          <a:p>
            <a:endParaRPr lang="en-US" dirty="0"/>
          </a:p>
        </p:txBody>
      </p:sp>
      <p:sp>
        <p:nvSpPr>
          <p:cNvPr id="4" name="Slide Number Placeholder 3"/>
          <p:cNvSpPr>
            <a:spLocks noGrp="1"/>
          </p:cNvSpPr>
          <p:nvPr>
            <p:ph type="sldNum" sz="quarter" idx="10"/>
          </p:nvPr>
        </p:nvSpPr>
        <p:spPr/>
        <p:txBody>
          <a:bodyPr/>
          <a:lstStyle/>
          <a:p>
            <a:fld id="{6F2082E8-186D-4840-A034-EDC8DE13622B}" type="slidenum">
              <a:rPr lang="en-US" smtClean="0"/>
              <a:t>179</a:t>
            </a:fld>
            <a:endParaRPr lang="en-US"/>
          </a:p>
        </p:txBody>
      </p:sp>
    </p:spTree>
    <p:extLst>
      <p:ext uri="{BB962C8B-B14F-4D97-AF65-F5344CB8AC3E}">
        <p14:creationId xmlns:p14="http://schemas.microsoft.com/office/powerpoint/2010/main" val="23849800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1525">
              <a:defRPr/>
            </a:pPr>
            <a:r>
              <a:rPr lang="en-US" dirty="0"/>
              <a:t>Brennan</a:t>
            </a:r>
          </a:p>
          <a:p>
            <a:pPr marL="171450" indent="-171450">
              <a:buFont typeface="Arial" panose="020B0604020202020204" pitchFamily="34" charset="0"/>
              <a:buChar char="•"/>
            </a:pPr>
            <a:r>
              <a:rPr lang="en-US" sz="1600" dirty="0"/>
              <a:t>Split out between a cost based and a non-cost based cost center results in a multistep calculation.</a:t>
            </a:r>
          </a:p>
          <a:p>
            <a:pPr marL="171450" indent="-171450">
              <a:buFont typeface="Arial" panose="020B0604020202020204" pitchFamily="34" charset="0"/>
              <a:buChar char="•"/>
            </a:pPr>
            <a:endParaRPr lang="en-US" sz="1600" dirty="0"/>
          </a:p>
          <a:p>
            <a:pPr marL="171450" indent="-171450">
              <a:buFont typeface="Arial" panose="020B0604020202020204" pitchFamily="34" charset="0"/>
              <a:buChar char="•"/>
            </a:pPr>
            <a:r>
              <a:rPr lang="en-US" sz="1600" dirty="0"/>
              <a:t>Decrease is due to a portion of meals allocated to the nursing home which is not cost based at all. This resulted in a decrease in reimbursement compared to if the hospital did not have an associated nursing home.</a:t>
            </a:r>
          </a:p>
        </p:txBody>
      </p:sp>
      <p:sp>
        <p:nvSpPr>
          <p:cNvPr id="4" name="Slide Number Placeholder 3"/>
          <p:cNvSpPr>
            <a:spLocks noGrp="1"/>
          </p:cNvSpPr>
          <p:nvPr>
            <p:ph type="sldNum" sz="quarter" idx="10"/>
          </p:nvPr>
        </p:nvSpPr>
        <p:spPr/>
        <p:txBody>
          <a:bodyPr/>
          <a:lstStyle/>
          <a:p>
            <a:fld id="{BCDBDB55-D3B9-49BE-BF2C-D0AB6C2FF940}" type="slidenum">
              <a:rPr lang="en-US" smtClean="0"/>
              <a:t>18</a:t>
            </a:fld>
            <a:endParaRPr lang="en-US" dirty="0"/>
          </a:p>
        </p:txBody>
      </p:sp>
    </p:spTree>
    <p:extLst>
      <p:ext uri="{BB962C8B-B14F-4D97-AF65-F5344CB8AC3E}">
        <p14:creationId xmlns:p14="http://schemas.microsoft.com/office/powerpoint/2010/main" val="3655027523"/>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Shayna</a:t>
            </a:r>
          </a:p>
          <a:p>
            <a:endParaRPr lang="en-US" dirty="0"/>
          </a:p>
        </p:txBody>
      </p:sp>
      <p:sp>
        <p:nvSpPr>
          <p:cNvPr id="4" name="Slide Number Placeholder 3"/>
          <p:cNvSpPr>
            <a:spLocks noGrp="1"/>
          </p:cNvSpPr>
          <p:nvPr>
            <p:ph type="sldNum" sz="quarter" idx="10"/>
          </p:nvPr>
        </p:nvSpPr>
        <p:spPr/>
        <p:txBody>
          <a:bodyPr/>
          <a:lstStyle/>
          <a:p>
            <a:fld id="{6F2082E8-186D-4840-A034-EDC8DE13622B}" type="slidenum">
              <a:rPr lang="en-US" smtClean="0"/>
              <a:t>180</a:t>
            </a:fld>
            <a:endParaRPr lang="en-US"/>
          </a:p>
        </p:txBody>
      </p:sp>
    </p:spTree>
    <p:extLst>
      <p:ext uri="{BB962C8B-B14F-4D97-AF65-F5344CB8AC3E}">
        <p14:creationId xmlns:p14="http://schemas.microsoft.com/office/powerpoint/2010/main" val="1595822550"/>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Shayna</a:t>
            </a:r>
          </a:p>
          <a:p>
            <a:endParaRPr lang="en-US" dirty="0"/>
          </a:p>
        </p:txBody>
      </p:sp>
      <p:sp>
        <p:nvSpPr>
          <p:cNvPr id="4" name="Slide Number Placeholder 3"/>
          <p:cNvSpPr>
            <a:spLocks noGrp="1"/>
          </p:cNvSpPr>
          <p:nvPr>
            <p:ph type="sldNum" sz="quarter" idx="10"/>
          </p:nvPr>
        </p:nvSpPr>
        <p:spPr/>
        <p:txBody>
          <a:bodyPr/>
          <a:lstStyle/>
          <a:p>
            <a:fld id="{6F2082E8-186D-4840-A034-EDC8DE13622B}" type="slidenum">
              <a:rPr lang="en-US" smtClean="0"/>
              <a:t>181</a:t>
            </a:fld>
            <a:endParaRPr lang="en-US"/>
          </a:p>
        </p:txBody>
      </p:sp>
    </p:spTree>
    <p:extLst>
      <p:ext uri="{BB962C8B-B14F-4D97-AF65-F5344CB8AC3E}">
        <p14:creationId xmlns:p14="http://schemas.microsoft.com/office/powerpoint/2010/main" val="3717143242"/>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Shayna</a:t>
            </a:r>
          </a:p>
          <a:p>
            <a:endParaRPr lang="en-US" dirty="0"/>
          </a:p>
        </p:txBody>
      </p:sp>
      <p:sp>
        <p:nvSpPr>
          <p:cNvPr id="4" name="Slide Number Placeholder 3"/>
          <p:cNvSpPr>
            <a:spLocks noGrp="1"/>
          </p:cNvSpPr>
          <p:nvPr>
            <p:ph type="sldNum" sz="quarter" idx="10"/>
          </p:nvPr>
        </p:nvSpPr>
        <p:spPr/>
        <p:txBody>
          <a:bodyPr/>
          <a:lstStyle/>
          <a:p>
            <a:fld id="{6F2082E8-186D-4840-A034-EDC8DE13622B}" type="slidenum">
              <a:rPr lang="en-US" smtClean="0"/>
              <a:t>182</a:t>
            </a:fld>
            <a:endParaRPr lang="en-US"/>
          </a:p>
        </p:txBody>
      </p:sp>
    </p:spTree>
    <p:extLst>
      <p:ext uri="{BB962C8B-B14F-4D97-AF65-F5344CB8AC3E}">
        <p14:creationId xmlns:p14="http://schemas.microsoft.com/office/powerpoint/2010/main" val="3737082779"/>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Shayna</a:t>
            </a:r>
          </a:p>
          <a:p>
            <a:endParaRPr lang="en-US" dirty="0"/>
          </a:p>
        </p:txBody>
      </p:sp>
      <p:sp>
        <p:nvSpPr>
          <p:cNvPr id="4" name="Slide Number Placeholder 3"/>
          <p:cNvSpPr>
            <a:spLocks noGrp="1"/>
          </p:cNvSpPr>
          <p:nvPr>
            <p:ph type="sldNum" sz="quarter" idx="10"/>
          </p:nvPr>
        </p:nvSpPr>
        <p:spPr/>
        <p:txBody>
          <a:bodyPr/>
          <a:lstStyle/>
          <a:p>
            <a:fld id="{6F2082E8-186D-4840-A034-EDC8DE13622B}" type="slidenum">
              <a:rPr lang="en-US" smtClean="0"/>
              <a:t>183</a:t>
            </a:fld>
            <a:endParaRPr lang="en-US"/>
          </a:p>
        </p:txBody>
      </p:sp>
    </p:spTree>
    <p:extLst>
      <p:ext uri="{BB962C8B-B14F-4D97-AF65-F5344CB8AC3E}">
        <p14:creationId xmlns:p14="http://schemas.microsoft.com/office/powerpoint/2010/main" val="875386070"/>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411" indent="-178411" defTabSz="951525">
              <a:buFont typeface="Arial" panose="020B0604020202020204" pitchFamily="34" charset="0"/>
              <a:buChar char="•"/>
              <a:defRPr/>
            </a:pPr>
            <a:r>
              <a:rPr lang="en-US" dirty="0"/>
              <a:t>Brennan</a:t>
            </a:r>
          </a:p>
          <a:p>
            <a:pPr marL="178411" indent="-178411" defTabSz="951525">
              <a:buFont typeface="Arial" panose="020B0604020202020204" pitchFamily="34" charset="0"/>
              <a:buChar char="•"/>
              <a:defRPr/>
            </a:pPr>
            <a:endParaRPr lang="en-US" dirty="0"/>
          </a:p>
          <a:p>
            <a:pPr marL="178411" marR="0" lvl="0" indent="-178411" algn="l" defTabSz="95152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Now we are going to shift gears to looking at the revenues generated by your facility providing services to patients. This is another major component of determining the cost to charge ratios highlighted earlier for ancillary services. The revenues are in the denominator of the cost/charge ratio.</a:t>
            </a:r>
          </a:p>
          <a:p>
            <a:pPr marL="178411" indent="-178411" defTabSz="951525">
              <a:buFont typeface="Arial" panose="020B0604020202020204" pitchFamily="34" charset="0"/>
              <a:buChar char="•"/>
              <a:defRPr/>
            </a:pPr>
            <a:endParaRPr lang="en-US" dirty="0"/>
          </a:p>
        </p:txBody>
      </p:sp>
      <p:sp>
        <p:nvSpPr>
          <p:cNvPr id="4" name="Slide Number Placeholder 3"/>
          <p:cNvSpPr>
            <a:spLocks noGrp="1"/>
          </p:cNvSpPr>
          <p:nvPr>
            <p:ph type="sldNum" sz="quarter" idx="10"/>
          </p:nvPr>
        </p:nvSpPr>
        <p:spPr/>
        <p:txBody>
          <a:bodyPr/>
          <a:lstStyle/>
          <a:p>
            <a:fld id="{BCDBDB55-D3B9-49BE-BF2C-D0AB6C2FF940}" type="slidenum">
              <a:rPr lang="en-US" smtClean="0"/>
              <a:t>184</a:t>
            </a:fld>
            <a:endParaRPr lang="en-US" dirty="0"/>
          </a:p>
        </p:txBody>
      </p:sp>
    </p:spTree>
    <p:extLst>
      <p:ext uri="{BB962C8B-B14F-4D97-AF65-F5344CB8AC3E}">
        <p14:creationId xmlns:p14="http://schemas.microsoft.com/office/powerpoint/2010/main" val="1533668173"/>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Shar</a:t>
            </a:r>
            <a:r>
              <a:rPr lang="en-US" dirty="0"/>
              <a:t> </a:t>
            </a:r>
            <a:r>
              <a:rPr lang="en-US" dirty="0" err="1"/>
              <a:t>Sheaffer</a:t>
            </a:r>
            <a:endParaRPr lang="en-US" dirty="0"/>
          </a:p>
          <a:p>
            <a:endParaRPr lang="en-US" dirty="0"/>
          </a:p>
        </p:txBody>
      </p:sp>
      <p:sp>
        <p:nvSpPr>
          <p:cNvPr id="4" name="Slide Number Placeholder 3"/>
          <p:cNvSpPr>
            <a:spLocks noGrp="1"/>
          </p:cNvSpPr>
          <p:nvPr>
            <p:ph type="sldNum" sz="quarter" idx="10"/>
          </p:nvPr>
        </p:nvSpPr>
        <p:spPr/>
        <p:txBody>
          <a:bodyPr/>
          <a:lstStyle/>
          <a:p>
            <a:fld id="{6F2082E8-186D-4840-A034-EDC8DE13622B}" type="slidenum">
              <a:rPr lang="en-US" smtClean="0"/>
              <a:t>185</a:t>
            </a:fld>
            <a:endParaRPr lang="en-US"/>
          </a:p>
        </p:txBody>
      </p:sp>
    </p:spTree>
    <p:extLst>
      <p:ext uri="{BB962C8B-B14F-4D97-AF65-F5344CB8AC3E}">
        <p14:creationId xmlns:p14="http://schemas.microsoft.com/office/powerpoint/2010/main" val="2191750411"/>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Shar</a:t>
            </a:r>
            <a:r>
              <a:rPr lang="en-US" dirty="0"/>
              <a:t> </a:t>
            </a:r>
            <a:r>
              <a:rPr lang="en-US" dirty="0" err="1"/>
              <a:t>Sheaffer</a:t>
            </a:r>
            <a:endParaRPr lang="en-US" dirty="0"/>
          </a:p>
          <a:p>
            <a:endParaRPr lang="en-US" dirty="0"/>
          </a:p>
        </p:txBody>
      </p:sp>
      <p:sp>
        <p:nvSpPr>
          <p:cNvPr id="4" name="Slide Number Placeholder 3"/>
          <p:cNvSpPr>
            <a:spLocks noGrp="1"/>
          </p:cNvSpPr>
          <p:nvPr>
            <p:ph type="sldNum" sz="quarter" idx="10"/>
          </p:nvPr>
        </p:nvSpPr>
        <p:spPr/>
        <p:txBody>
          <a:bodyPr/>
          <a:lstStyle/>
          <a:p>
            <a:fld id="{6F2082E8-186D-4840-A034-EDC8DE13622B}" type="slidenum">
              <a:rPr lang="en-US" smtClean="0"/>
              <a:t>186</a:t>
            </a:fld>
            <a:endParaRPr lang="en-US"/>
          </a:p>
        </p:txBody>
      </p:sp>
    </p:spTree>
    <p:extLst>
      <p:ext uri="{BB962C8B-B14F-4D97-AF65-F5344CB8AC3E}">
        <p14:creationId xmlns:p14="http://schemas.microsoft.com/office/powerpoint/2010/main" val="1430205746"/>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Shar</a:t>
            </a:r>
            <a:r>
              <a:rPr lang="en-US" dirty="0"/>
              <a:t> </a:t>
            </a:r>
            <a:r>
              <a:rPr lang="en-US" dirty="0" err="1"/>
              <a:t>Sheaffer</a:t>
            </a:r>
            <a:endParaRPr lang="en-US" dirty="0"/>
          </a:p>
          <a:p>
            <a:endParaRPr lang="en-US" dirty="0"/>
          </a:p>
        </p:txBody>
      </p:sp>
      <p:sp>
        <p:nvSpPr>
          <p:cNvPr id="4" name="Slide Number Placeholder 3"/>
          <p:cNvSpPr>
            <a:spLocks noGrp="1"/>
          </p:cNvSpPr>
          <p:nvPr>
            <p:ph type="sldNum" sz="quarter" idx="10"/>
          </p:nvPr>
        </p:nvSpPr>
        <p:spPr/>
        <p:txBody>
          <a:bodyPr/>
          <a:lstStyle/>
          <a:p>
            <a:fld id="{6F2082E8-186D-4840-A034-EDC8DE13622B}" type="slidenum">
              <a:rPr lang="en-US" smtClean="0"/>
              <a:t>187</a:t>
            </a:fld>
            <a:endParaRPr lang="en-US"/>
          </a:p>
        </p:txBody>
      </p:sp>
    </p:spTree>
    <p:extLst>
      <p:ext uri="{BB962C8B-B14F-4D97-AF65-F5344CB8AC3E}">
        <p14:creationId xmlns:p14="http://schemas.microsoft.com/office/powerpoint/2010/main" val="906511768"/>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Shayna</a:t>
            </a:r>
          </a:p>
        </p:txBody>
      </p:sp>
      <p:sp>
        <p:nvSpPr>
          <p:cNvPr id="4" name="Slide Number Placeholder 3"/>
          <p:cNvSpPr>
            <a:spLocks noGrp="1"/>
          </p:cNvSpPr>
          <p:nvPr>
            <p:ph type="sldNum" sz="quarter" idx="10"/>
          </p:nvPr>
        </p:nvSpPr>
        <p:spPr/>
        <p:txBody>
          <a:bodyPr/>
          <a:lstStyle/>
          <a:p>
            <a:fld id="{6F2082E8-186D-4840-A034-EDC8DE13622B}" type="slidenum">
              <a:rPr lang="en-US" smtClean="0"/>
              <a:t>188</a:t>
            </a:fld>
            <a:endParaRPr lang="en-US"/>
          </a:p>
        </p:txBody>
      </p:sp>
    </p:spTree>
    <p:extLst>
      <p:ext uri="{BB962C8B-B14F-4D97-AF65-F5344CB8AC3E}">
        <p14:creationId xmlns:p14="http://schemas.microsoft.com/office/powerpoint/2010/main" val="3950572617"/>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Shayna</a:t>
            </a:r>
          </a:p>
          <a:p>
            <a:endParaRPr lang="en-US" dirty="0"/>
          </a:p>
        </p:txBody>
      </p:sp>
      <p:sp>
        <p:nvSpPr>
          <p:cNvPr id="4" name="Slide Number Placeholder 3"/>
          <p:cNvSpPr>
            <a:spLocks noGrp="1"/>
          </p:cNvSpPr>
          <p:nvPr>
            <p:ph type="sldNum" sz="quarter" idx="10"/>
          </p:nvPr>
        </p:nvSpPr>
        <p:spPr/>
        <p:txBody>
          <a:bodyPr/>
          <a:lstStyle/>
          <a:p>
            <a:fld id="{6F2082E8-186D-4840-A034-EDC8DE13622B}" type="slidenum">
              <a:rPr lang="en-US" smtClean="0"/>
              <a:t>189</a:t>
            </a:fld>
            <a:endParaRPr lang="en-US"/>
          </a:p>
        </p:txBody>
      </p:sp>
    </p:spTree>
    <p:extLst>
      <p:ext uri="{BB962C8B-B14F-4D97-AF65-F5344CB8AC3E}">
        <p14:creationId xmlns:p14="http://schemas.microsoft.com/office/powerpoint/2010/main" val="39431845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1525">
              <a:defRPr/>
            </a:pPr>
            <a:r>
              <a:rPr lang="en-US" dirty="0"/>
              <a:t>Brennan</a:t>
            </a:r>
          </a:p>
          <a:p>
            <a:pPr defTabSz="951525">
              <a:defRPr/>
            </a:pPr>
            <a:endParaRPr lang="en-US" dirty="0"/>
          </a:p>
          <a:p>
            <a:pPr marL="171450" indent="-171450">
              <a:buFont typeface="Arial" panose="020B0604020202020204" pitchFamily="34" charset="0"/>
              <a:buChar char="•"/>
            </a:pPr>
            <a:r>
              <a:rPr lang="en-US" dirty="0"/>
              <a:t>The payment mechanism is payment based on the most recent rates calculated, which after the full fiscal year Medicare cost report is submitted these costs become the rates paid at. Rates are updated if an interim cost report or interim rate questionnaire is submitted part way through the year.</a:t>
            </a:r>
          </a:p>
          <a:p>
            <a:pPr marL="171450" indent="-171450">
              <a:buFont typeface="Arial" panose="020B0604020202020204" pitchFamily="34" charset="0"/>
              <a:buChar char="•"/>
            </a:pPr>
            <a:endParaRPr lang="en-US" dirty="0"/>
          </a:p>
          <a:p>
            <a:pPr marL="628650" lvl="1" indent="-171450">
              <a:buFont typeface="Arial" panose="020B0604020202020204" pitchFamily="34" charset="0"/>
              <a:buChar char="•"/>
            </a:pPr>
            <a:r>
              <a:rPr lang="en-US" dirty="0"/>
              <a:t>Inpatient blended based on each of the different inpatient services.</a:t>
            </a:r>
          </a:p>
          <a:p>
            <a:pPr marL="628650" lvl="1" indent="-171450">
              <a:buFont typeface="Arial" panose="020B0604020202020204" pitchFamily="34" charset="0"/>
              <a:buChar char="•"/>
            </a:pPr>
            <a:endParaRPr lang="en-US" dirty="0"/>
          </a:p>
          <a:p>
            <a:pPr marL="628650" lvl="1" indent="-171450">
              <a:buFont typeface="Arial" panose="020B0604020202020204" pitchFamily="34" charset="0"/>
              <a:buChar char="•"/>
            </a:pPr>
            <a:r>
              <a:rPr lang="en-US" dirty="0"/>
              <a:t>Outpatient blended based on each of the different outpatient services.</a:t>
            </a:r>
          </a:p>
          <a:p>
            <a:pPr marL="628650" lvl="1" indent="-171450">
              <a:buFont typeface="Arial" panose="020B0604020202020204" pitchFamily="34" charset="0"/>
              <a:buChar char="•"/>
            </a:pPr>
            <a:endParaRPr lang="en-US" dirty="0"/>
          </a:p>
          <a:p>
            <a:pPr marL="628650" lvl="1" indent="-171450">
              <a:buFont typeface="Arial" panose="020B0604020202020204" pitchFamily="34" charset="0"/>
              <a:buChar char="•"/>
            </a:pPr>
            <a:r>
              <a:rPr lang="en-US" dirty="0"/>
              <a:t>RHC – avg cost per encounter</a:t>
            </a:r>
          </a:p>
          <a:p>
            <a:pPr marL="628650" lvl="1" indent="-171450">
              <a:buFont typeface="Arial" panose="020B0604020202020204" pitchFamily="34" charset="0"/>
              <a:buChar char="•"/>
            </a:pPr>
            <a:endParaRPr lang="en-US" dirty="0"/>
          </a:p>
          <a:p>
            <a:pPr marL="171450" lvl="0" indent="-171450">
              <a:buFont typeface="Arial" panose="020B0604020202020204" pitchFamily="34" charset="0"/>
              <a:buChar char="•"/>
            </a:pPr>
            <a:r>
              <a:rPr lang="en-US" dirty="0"/>
              <a:t>The full year end cost report is then used to settle the full year of services which were paid throughout the year based on the interim rates.</a:t>
            </a:r>
          </a:p>
          <a:p>
            <a:pPr marL="171450" lvl="0" indent="-171450">
              <a:buFont typeface="Arial" panose="020B0604020202020204" pitchFamily="34" charset="0"/>
              <a:buChar char="•"/>
            </a:pPr>
            <a:endParaRPr lang="en-US" dirty="0"/>
          </a:p>
          <a:p>
            <a:pPr marL="171450" lvl="0" indent="-171450">
              <a:buFont typeface="Arial" panose="020B0604020202020204" pitchFamily="34" charset="0"/>
              <a:buChar char="•"/>
            </a:pPr>
            <a:r>
              <a:rPr lang="en-US" dirty="0"/>
              <a:t>The RHC rate is settled on the lower of cost per encounter calculated on the cost report or a calculated cap. RHC caps were covered in a different session.</a:t>
            </a:r>
          </a:p>
          <a:p>
            <a:pPr marL="171450" lvl="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CDBDB55-D3B9-49BE-BF2C-D0AB6C2FF940}" type="slidenum">
              <a:rPr lang="en-US" smtClean="0"/>
              <a:t>19</a:t>
            </a:fld>
            <a:endParaRPr lang="en-US" dirty="0"/>
          </a:p>
        </p:txBody>
      </p:sp>
    </p:spTree>
    <p:extLst>
      <p:ext uri="{BB962C8B-B14F-4D97-AF65-F5344CB8AC3E}">
        <p14:creationId xmlns:p14="http://schemas.microsoft.com/office/powerpoint/2010/main" val="1150042613"/>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Shayna</a:t>
            </a:r>
          </a:p>
          <a:p>
            <a:endParaRPr lang="en-US" dirty="0"/>
          </a:p>
        </p:txBody>
      </p:sp>
      <p:sp>
        <p:nvSpPr>
          <p:cNvPr id="4" name="Slide Number Placeholder 3"/>
          <p:cNvSpPr>
            <a:spLocks noGrp="1"/>
          </p:cNvSpPr>
          <p:nvPr>
            <p:ph type="sldNum" sz="quarter" idx="10"/>
          </p:nvPr>
        </p:nvSpPr>
        <p:spPr/>
        <p:txBody>
          <a:bodyPr/>
          <a:lstStyle/>
          <a:p>
            <a:fld id="{6F2082E8-186D-4840-A034-EDC8DE13622B}" type="slidenum">
              <a:rPr lang="en-US" smtClean="0"/>
              <a:t>190</a:t>
            </a:fld>
            <a:endParaRPr lang="en-US"/>
          </a:p>
        </p:txBody>
      </p:sp>
    </p:spTree>
    <p:extLst>
      <p:ext uri="{BB962C8B-B14F-4D97-AF65-F5344CB8AC3E}">
        <p14:creationId xmlns:p14="http://schemas.microsoft.com/office/powerpoint/2010/main" val="2827556458"/>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Shar</a:t>
            </a:r>
            <a:r>
              <a:rPr lang="en-US" dirty="0"/>
              <a:t> </a:t>
            </a:r>
            <a:r>
              <a:rPr lang="en-US" dirty="0" err="1"/>
              <a:t>Sheaffer</a:t>
            </a:r>
            <a:endParaRPr lang="en-US" dirty="0"/>
          </a:p>
          <a:p>
            <a:endParaRPr lang="en-US" dirty="0"/>
          </a:p>
        </p:txBody>
      </p:sp>
      <p:sp>
        <p:nvSpPr>
          <p:cNvPr id="4" name="Slide Number Placeholder 3"/>
          <p:cNvSpPr>
            <a:spLocks noGrp="1"/>
          </p:cNvSpPr>
          <p:nvPr>
            <p:ph type="sldNum" sz="quarter" idx="10"/>
          </p:nvPr>
        </p:nvSpPr>
        <p:spPr/>
        <p:txBody>
          <a:bodyPr/>
          <a:lstStyle/>
          <a:p>
            <a:fld id="{6F2082E8-186D-4840-A034-EDC8DE13622B}" type="slidenum">
              <a:rPr lang="en-US" smtClean="0"/>
              <a:t>191</a:t>
            </a:fld>
            <a:endParaRPr lang="en-US"/>
          </a:p>
        </p:txBody>
      </p:sp>
    </p:spTree>
    <p:extLst>
      <p:ext uri="{BB962C8B-B14F-4D97-AF65-F5344CB8AC3E}">
        <p14:creationId xmlns:p14="http://schemas.microsoft.com/office/powerpoint/2010/main" val="3899796401"/>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Shar</a:t>
            </a:r>
            <a:r>
              <a:rPr lang="en-US" dirty="0"/>
              <a:t> </a:t>
            </a:r>
            <a:r>
              <a:rPr lang="en-US" dirty="0" err="1"/>
              <a:t>Sheaffer</a:t>
            </a:r>
            <a:endParaRPr lang="en-US" dirty="0"/>
          </a:p>
          <a:p>
            <a:endParaRPr lang="en-US" dirty="0"/>
          </a:p>
        </p:txBody>
      </p:sp>
      <p:sp>
        <p:nvSpPr>
          <p:cNvPr id="4" name="Slide Number Placeholder 3"/>
          <p:cNvSpPr>
            <a:spLocks noGrp="1"/>
          </p:cNvSpPr>
          <p:nvPr>
            <p:ph type="sldNum" sz="quarter" idx="10"/>
          </p:nvPr>
        </p:nvSpPr>
        <p:spPr/>
        <p:txBody>
          <a:bodyPr/>
          <a:lstStyle/>
          <a:p>
            <a:fld id="{6F2082E8-186D-4840-A034-EDC8DE13622B}" type="slidenum">
              <a:rPr lang="en-US" smtClean="0"/>
              <a:t>192</a:t>
            </a:fld>
            <a:endParaRPr lang="en-US"/>
          </a:p>
        </p:txBody>
      </p:sp>
    </p:spTree>
    <p:extLst>
      <p:ext uri="{BB962C8B-B14F-4D97-AF65-F5344CB8AC3E}">
        <p14:creationId xmlns:p14="http://schemas.microsoft.com/office/powerpoint/2010/main" val="2630978843"/>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Shar</a:t>
            </a:r>
            <a:r>
              <a:rPr lang="en-US" dirty="0"/>
              <a:t> </a:t>
            </a:r>
            <a:r>
              <a:rPr lang="en-US" dirty="0" err="1"/>
              <a:t>Sheaffer</a:t>
            </a:r>
            <a:endParaRPr lang="en-US" dirty="0"/>
          </a:p>
          <a:p>
            <a:endParaRPr lang="en-US" dirty="0"/>
          </a:p>
        </p:txBody>
      </p:sp>
      <p:sp>
        <p:nvSpPr>
          <p:cNvPr id="4" name="Slide Number Placeholder 3"/>
          <p:cNvSpPr>
            <a:spLocks noGrp="1"/>
          </p:cNvSpPr>
          <p:nvPr>
            <p:ph type="sldNum" sz="quarter" idx="10"/>
          </p:nvPr>
        </p:nvSpPr>
        <p:spPr/>
        <p:txBody>
          <a:bodyPr/>
          <a:lstStyle/>
          <a:p>
            <a:fld id="{6F2082E8-186D-4840-A034-EDC8DE13622B}" type="slidenum">
              <a:rPr lang="en-US" smtClean="0"/>
              <a:t>193</a:t>
            </a:fld>
            <a:endParaRPr lang="en-US"/>
          </a:p>
        </p:txBody>
      </p:sp>
    </p:spTree>
    <p:extLst>
      <p:ext uri="{BB962C8B-B14F-4D97-AF65-F5344CB8AC3E}">
        <p14:creationId xmlns:p14="http://schemas.microsoft.com/office/powerpoint/2010/main" val="2091070963"/>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Shar</a:t>
            </a:r>
            <a:r>
              <a:rPr lang="en-US" dirty="0"/>
              <a:t> </a:t>
            </a:r>
            <a:r>
              <a:rPr lang="en-US" dirty="0" err="1"/>
              <a:t>Sheaffer</a:t>
            </a:r>
            <a:endParaRPr lang="en-US" dirty="0"/>
          </a:p>
          <a:p>
            <a:endParaRPr lang="en-US" dirty="0"/>
          </a:p>
        </p:txBody>
      </p:sp>
      <p:sp>
        <p:nvSpPr>
          <p:cNvPr id="4" name="Slide Number Placeholder 3"/>
          <p:cNvSpPr>
            <a:spLocks noGrp="1"/>
          </p:cNvSpPr>
          <p:nvPr>
            <p:ph type="sldNum" sz="quarter" idx="10"/>
          </p:nvPr>
        </p:nvSpPr>
        <p:spPr/>
        <p:txBody>
          <a:bodyPr/>
          <a:lstStyle/>
          <a:p>
            <a:fld id="{6F2082E8-186D-4840-A034-EDC8DE13622B}" type="slidenum">
              <a:rPr lang="en-US" smtClean="0"/>
              <a:t>194</a:t>
            </a:fld>
            <a:endParaRPr lang="en-US"/>
          </a:p>
        </p:txBody>
      </p:sp>
    </p:spTree>
    <p:extLst>
      <p:ext uri="{BB962C8B-B14F-4D97-AF65-F5344CB8AC3E}">
        <p14:creationId xmlns:p14="http://schemas.microsoft.com/office/powerpoint/2010/main" val="3283243303"/>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Shar</a:t>
            </a:r>
            <a:r>
              <a:rPr lang="en-US" dirty="0"/>
              <a:t> </a:t>
            </a:r>
            <a:r>
              <a:rPr lang="en-US" dirty="0" err="1"/>
              <a:t>Sheaffer</a:t>
            </a:r>
            <a:endParaRPr lang="en-US" dirty="0"/>
          </a:p>
          <a:p>
            <a:endParaRPr lang="en-US" dirty="0"/>
          </a:p>
        </p:txBody>
      </p:sp>
      <p:sp>
        <p:nvSpPr>
          <p:cNvPr id="4" name="Slide Number Placeholder 3"/>
          <p:cNvSpPr>
            <a:spLocks noGrp="1"/>
          </p:cNvSpPr>
          <p:nvPr>
            <p:ph type="sldNum" sz="quarter" idx="10"/>
          </p:nvPr>
        </p:nvSpPr>
        <p:spPr/>
        <p:txBody>
          <a:bodyPr/>
          <a:lstStyle/>
          <a:p>
            <a:fld id="{6F2082E8-186D-4840-A034-EDC8DE13622B}" type="slidenum">
              <a:rPr lang="en-US" smtClean="0"/>
              <a:t>195</a:t>
            </a:fld>
            <a:endParaRPr lang="en-US"/>
          </a:p>
        </p:txBody>
      </p:sp>
    </p:spTree>
    <p:extLst>
      <p:ext uri="{BB962C8B-B14F-4D97-AF65-F5344CB8AC3E}">
        <p14:creationId xmlns:p14="http://schemas.microsoft.com/office/powerpoint/2010/main" val="2030448068"/>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411" indent="-178411" defTabSz="951525">
              <a:buFont typeface="Arial" panose="020B0604020202020204" pitchFamily="34" charset="0"/>
              <a:buChar char="•"/>
              <a:defRPr/>
            </a:pPr>
            <a:r>
              <a:rPr lang="en-US" dirty="0"/>
              <a:t>Brennan</a:t>
            </a:r>
          </a:p>
          <a:p>
            <a:pPr marL="178411" indent="-178411" defTabSz="951525">
              <a:buFont typeface="Arial" panose="020B0604020202020204" pitchFamily="34" charset="0"/>
              <a:buChar char="•"/>
              <a:defRPr/>
            </a:pPr>
            <a:endParaRPr lang="en-US" dirty="0"/>
          </a:p>
          <a:p>
            <a:pPr marL="178411" marR="0" lvl="0" indent="-178411" algn="l" defTabSz="95152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Now we are going to shift gears to looking at the revenues generated by your facility providing services to patients. This is another major component of determining the cost to charge ratios highlighted earlier for ancillary services. The revenues are in the denominator of the cost/charge ratio.</a:t>
            </a:r>
          </a:p>
          <a:p>
            <a:pPr marL="178411" indent="-178411" defTabSz="951525">
              <a:buFont typeface="Arial" panose="020B0604020202020204" pitchFamily="34" charset="0"/>
              <a:buChar char="•"/>
              <a:defRPr/>
            </a:pPr>
            <a:endParaRPr lang="en-US" dirty="0"/>
          </a:p>
        </p:txBody>
      </p:sp>
      <p:sp>
        <p:nvSpPr>
          <p:cNvPr id="4" name="Slide Number Placeholder 3"/>
          <p:cNvSpPr>
            <a:spLocks noGrp="1"/>
          </p:cNvSpPr>
          <p:nvPr>
            <p:ph type="sldNum" sz="quarter" idx="10"/>
          </p:nvPr>
        </p:nvSpPr>
        <p:spPr/>
        <p:txBody>
          <a:bodyPr/>
          <a:lstStyle/>
          <a:p>
            <a:fld id="{BCDBDB55-D3B9-49BE-BF2C-D0AB6C2FF940}" type="slidenum">
              <a:rPr lang="en-US" smtClean="0"/>
              <a:t>196</a:t>
            </a:fld>
            <a:endParaRPr lang="en-US" dirty="0"/>
          </a:p>
        </p:txBody>
      </p:sp>
    </p:spTree>
    <p:extLst>
      <p:ext uri="{BB962C8B-B14F-4D97-AF65-F5344CB8AC3E}">
        <p14:creationId xmlns:p14="http://schemas.microsoft.com/office/powerpoint/2010/main" val="2396852873"/>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CDBDB55-D3B9-49BE-BF2C-D0AB6C2FF940}" type="slidenum">
              <a:rPr lang="en-US" smtClean="0"/>
              <a:t>197</a:t>
            </a:fld>
            <a:endParaRPr lang="en-US" dirty="0"/>
          </a:p>
        </p:txBody>
      </p:sp>
    </p:spTree>
    <p:extLst>
      <p:ext uri="{BB962C8B-B14F-4D97-AF65-F5344CB8AC3E}">
        <p14:creationId xmlns:p14="http://schemas.microsoft.com/office/powerpoint/2010/main" val="1922245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411" indent="-178411">
              <a:buFont typeface="Arial" panose="020B0604020202020204" pitchFamily="34" charset="0"/>
              <a:buChar char="•"/>
            </a:pPr>
            <a:r>
              <a:rPr lang="en-US" dirty="0"/>
              <a:t>Shayna</a:t>
            </a:r>
          </a:p>
          <a:p>
            <a:pPr marL="178411" indent="-178411">
              <a:buFont typeface="Arial" panose="020B0604020202020204" pitchFamily="34" charset="0"/>
              <a:buChar char="•"/>
            </a:pPr>
            <a:r>
              <a:rPr lang="en-US" dirty="0"/>
              <a:t>Cost accounting teaches you about widgets. In this case, your patients are your widgets and we need to find a way to figure out the true cost of caring for those patients. </a:t>
            </a:r>
          </a:p>
          <a:p>
            <a:pPr marL="178411" indent="-178411">
              <a:buFont typeface="Arial" panose="020B0604020202020204" pitchFamily="34" charset="0"/>
              <a:buChar char="•"/>
            </a:pPr>
            <a:r>
              <a:rPr lang="en-US" dirty="0"/>
              <a:t>CMS defines how many of our services are reported. This may mean taking a department and splitting the services to match how CMS defines them.</a:t>
            </a:r>
          </a:p>
          <a:p>
            <a:pPr marL="178411" indent="-178411">
              <a:buFont typeface="Arial" panose="020B0604020202020204" pitchFamily="34" charset="0"/>
              <a:buChar char="•"/>
            </a:pPr>
            <a:endParaRPr lang="en-US" dirty="0"/>
          </a:p>
          <a:p>
            <a:pPr marL="178411" indent="-178411">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CDBDB55-D3B9-49BE-BF2C-D0AB6C2FF940}" type="slidenum">
              <a:rPr lang="en-US" smtClean="0"/>
              <a:t>2</a:t>
            </a:fld>
            <a:endParaRPr lang="en-US" dirty="0"/>
          </a:p>
        </p:txBody>
      </p:sp>
    </p:spTree>
    <p:extLst>
      <p:ext uri="{BB962C8B-B14F-4D97-AF65-F5344CB8AC3E}">
        <p14:creationId xmlns:p14="http://schemas.microsoft.com/office/powerpoint/2010/main" val="42623075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1525">
              <a:defRPr/>
            </a:pPr>
            <a:r>
              <a:rPr lang="en-US" dirty="0"/>
              <a:t>Brennan</a:t>
            </a:r>
          </a:p>
          <a:p>
            <a:pPr marL="171450" indent="-171450">
              <a:buFont typeface="Arial" panose="020B0604020202020204" pitchFamily="34" charset="0"/>
              <a:buChar char="•"/>
            </a:pPr>
            <a:r>
              <a:rPr lang="en-US" dirty="0"/>
              <a:t>As noted on the previous slide, interim rates are more of an average until more specific data is obtained at the end of the year to determine the appropriate amount of payment.</a:t>
            </a:r>
          </a:p>
        </p:txBody>
      </p:sp>
      <p:sp>
        <p:nvSpPr>
          <p:cNvPr id="4" name="Slide Number Placeholder 3"/>
          <p:cNvSpPr>
            <a:spLocks noGrp="1"/>
          </p:cNvSpPr>
          <p:nvPr>
            <p:ph type="sldNum" sz="quarter" idx="10"/>
          </p:nvPr>
        </p:nvSpPr>
        <p:spPr/>
        <p:txBody>
          <a:bodyPr/>
          <a:lstStyle/>
          <a:p>
            <a:fld id="{BCDBDB55-D3B9-49BE-BF2C-D0AB6C2FF940}" type="slidenum">
              <a:rPr lang="en-US" smtClean="0"/>
              <a:t>20</a:t>
            </a:fld>
            <a:endParaRPr lang="en-US" dirty="0"/>
          </a:p>
        </p:txBody>
      </p:sp>
    </p:spTree>
    <p:extLst>
      <p:ext uri="{BB962C8B-B14F-4D97-AF65-F5344CB8AC3E}">
        <p14:creationId xmlns:p14="http://schemas.microsoft.com/office/powerpoint/2010/main" val="41092928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1525">
              <a:defRPr/>
            </a:pPr>
            <a:r>
              <a:rPr lang="en-US" dirty="0"/>
              <a:t>Brennan</a:t>
            </a:r>
          </a:p>
          <a:p>
            <a:pPr marL="171450" indent="-171450">
              <a:buFont typeface="Arial" panose="020B0604020202020204" pitchFamily="34" charset="0"/>
              <a:buChar char="•"/>
            </a:pPr>
            <a:r>
              <a:rPr lang="en-US" dirty="0"/>
              <a:t>Example with two different services provided.</a:t>
            </a:r>
          </a:p>
        </p:txBody>
      </p:sp>
      <p:sp>
        <p:nvSpPr>
          <p:cNvPr id="4" name="Slide Number Placeholder 3"/>
          <p:cNvSpPr>
            <a:spLocks noGrp="1"/>
          </p:cNvSpPr>
          <p:nvPr>
            <p:ph type="sldNum" sz="quarter" idx="10"/>
          </p:nvPr>
        </p:nvSpPr>
        <p:spPr/>
        <p:txBody>
          <a:bodyPr/>
          <a:lstStyle/>
          <a:p>
            <a:fld id="{BCDBDB55-D3B9-49BE-BF2C-D0AB6C2FF940}" type="slidenum">
              <a:rPr lang="en-US" smtClean="0"/>
              <a:t>21</a:t>
            </a:fld>
            <a:endParaRPr lang="en-US" dirty="0"/>
          </a:p>
        </p:txBody>
      </p:sp>
    </p:spTree>
    <p:extLst>
      <p:ext uri="{BB962C8B-B14F-4D97-AF65-F5344CB8AC3E}">
        <p14:creationId xmlns:p14="http://schemas.microsoft.com/office/powerpoint/2010/main" val="12673637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1525">
              <a:defRPr/>
            </a:pPr>
            <a:r>
              <a:rPr lang="en-US" dirty="0"/>
              <a:t>Brennan</a:t>
            </a:r>
          </a:p>
          <a:p>
            <a:pPr marL="171450" indent="-171450">
              <a:buFont typeface="Arial" panose="020B0604020202020204" pitchFamily="34" charset="0"/>
              <a:buChar char="•"/>
            </a:pPr>
            <a:r>
              <a:rPr lang="en-US" dirty="0"/>
              <a:t>Two inpatient stays both paid with the same blended interim rates.</a:t>
            </a:r>
          </a:p>
          <a:p>
            <a:pPr marL="171450" indent="-171450">
              <a:buFont typeface="Arial" panose="020B0604020202020204" pitchFamily="34" charset="0"/>
              <a:buChar char="•"/>
            </a:pPr>
            <a:r>
              <a:rPr lang="en-US" dirty="0"/>
              <a:t>Only when settled at the end of the year is the ultimate actual payment amount determined.</a:t>
            </a:r>
          </a:p>
        </p:txBody>
      </p:sp>
      <p:sp>
        <p:nvSpPr>
          <p:cNvPr id="4" name="Slide Number Placeholder 3"/>
          <p:cNvSpPr>
            <a:spLocks noGrp="1"/>
          </p:cNvSpPr>
          <p:nvPr>
            <p:ph type="sldNum" sz="quarter" idx="10"/>
          </p:nvPr>
        </p:nvSpPr>
        <p:spPr/>
        <p:txBody>
          <a:bodyPr/>
          <a:lstStyle/>
          <a:p>
            <a:fld id="{BCDBDB55-D3B9-49BE-BF2C-D0AB6C2FF940}" type="slidenum">
              <a:rPr lang="en-US" smtClean="0"/>
              <a:t>22</a:t>
            </a:fld>
            <a:endParaRPr lang="en-US" dirty="0"/>
          </a:p>
        </p:txBody>
      </p:sp>
    </p:spTree>
    <p:extLst>
      <p:ext uri="{BB962C8B-B14F-4D97-AF65-F5344CB8AC3E}">
        <p14:creationId xmlns:p14="http://schemas.microsoft.com/office/powerpoint/2010/main" val="36927584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Brennan</a:t>
            </a:r>
          </a:p>
          <a:p>
            <a:pPr marL="171450" indent="-171450">
              <a:buFont typeface="Arial" panose="020B0604020202020204" pitchFamily="34" charset="0"/>
              <a:buChar char="•"/>
            </a:pPr>
            <a:r>
              <a:rPr lang="en-US" dirty="0"/>
              <a:t>When paid at the interim rate, interim payment is $400. When settled at the end of the year, actual cost is determined to be $200 resulting in a contractual adjustment amount of $800.</a:t>
            </a:r>
          </a:p>
        </p:txBody>
      </p:sp>
      <p:sp>
        <p:nvSpPr>
          <p:cNvPr id="4" name="Slide Number Placeholder 3"/>
          <p:cNvSpPr>
            <a:spLocks noGrp="1"/>
          </p:cNvSpPr>
          <p:nvPr>
            <p:ph type="sldNum" sz="quarter" idx="10"/>
          </p:nvPr>
        </p:nvSpPr>
        <p:spPr/>
        <p:txBody>
          <a:bodyPr/>
          <a:lstStyle/>
          <a:p>
            <a:fld id="{BCDBDB55-D3B9-49BE-BF2C-D0AB6C2FF940}" type="slidenum">
              <a:rPr lang="en-US" smtClean="0"/>
              <a:t>23</a:t>
            </a:fld>
            <a:endParaRPr lang="en-US" dirty="0"/>
          </a:p>
        </p:txBody>
      </p:sp>
    </p:spTree>
    <p:extLst>
      <p:ext uri="{BB962C8B-B14F-4D97-AF65-F5344CB8AC3E}">
        <p14:creationId xmlns:p14="http://schemas.microsoft.com/office/powerpoint/2010/main" val="4075684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Brennan</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CDBDB55-D3B9-49BE-BF2C-D0AB6C2FF940}" type="slidenum">
              <a:rPr lang="en-US" smtClean="0"/>
              <a:t>24</a:t>
            </a:fld>
            <a:endParaRPr lang="en-US" dirty="0"/>
          </a:p>
        </p:txBody>
      </p:sp>
    </p:spTree>
    <p:extLst>
      <p:ext uri="{BB962C8B-B14F-4D97-AF65-F5344CB8AC3E}">
        <p14:creationId xmlns:p14="http://schemas.microsoft.com/office/powerpoint/2010/main" val="8943408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1525">
              <a:defRPr/>
            </a:pPr>
            <a:r>
              <a:rPr lang="en-US" dirty="0"/>
              <a:t>Brennan</a:t>
            </a:r>
          </a:p>
          <a:p>
            <a:pPr marL="171450" indent="-171450">
              <a:buFont typeface="Arial" panose="020B0604020202020204" pitchFamily="34" charset="0"/>
              <a:buChar char="•"/>
            </a:pPr>
            <a:r>
              <a:rPr lang="en-US" dirty="0"/>
              <a:t>Cost per days is cost for the inpatient cost center such as acute care, separate from inpatient ancillary services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 interim rate includes the cost per day for the inpatient cost center in addition to the average cost of the inpatient ancillary services.</a:t>
            </a:r>
          </a:p>
        </p:txBody>
      </p:sp>
      <p:sp>
        <p:nvSpPr>
          <p:cNvPr id="4" name="Slide Number Placeholder 3"/>
          <p:cNvSpPr>
            <a:spLocks noGrp="1"/>
          </p:cNvSpPr>
          <p:nvPr>
            <p:ph type="sldNum" sz="quarter" idx="10"/>
          </p:nvPr>
        </p:nvSpPr>
        <p:spPr/>
        <p:txBody>
          <a:bodyPr/>
          <a:lstStyle/>
          <a:p>
            <a:fld id="{BCDBDB55-D3B9-49BE-BF2C-D0AB6C2FF940}" type="slidenum">
              <a:rPr lang="en-US" smtClean="0"/>
              <a:t>25</a:t>
            </a:fld>
            <a:endParaRPr lang="en-US" dirty="0"/>
          </a:p>
        </p:txBody>
      </p:sp>
    </p:spTree>
    <p:extLst>
      <p:ext uri="{BB962C8B-B14F-4D97-AF65-F5344CB8AC3E}">
        <p14:creationId xmlns:p14="http://schemas.microsoft.com/office/powerpoint/2010/main" val="41963520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1525">
              <a:defRPr/>
            </a:pPr>
            <a:r>
              <a:rPr lang="en-US" dirty="0"/>
              <a:t>Brennan</a:t>
            </a:r>
          </a:p>
          <a:p>
            <a:pPr marL="171450" indent="-171450">
              <a:buFont typeface="Arial" panose="020B0604020202020204" pitchFamily="34" charset="0"/>
              <a:buChar char="•"/>
            </a:pPr>
            <a:r>
              <a:rPr lang="en-US" dirty="0"/>
              <a:t>Patient days and revenues covered today while expenses and allocations covered in our next session.</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Interim payments briefly discussed a little earlier and will be addressed some more throughout this session and the next</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Top six bullet points are the hard data while the strategy is the analysis of each of the components and reporting them in a way to maximize reimbursement while staying within Medicare regulations.</a:t>
            </a:r>
          </a:p>
        </p:txBody>
      </p:sp>
      <p:sp>
        <p:nvSpPr>
          <p:cNvPr id="4" name="Slide Number Placeholder 3"/>
          <p:cNvSpPr>
            <a:spLocks noGrp="1"/>
          </p:cNvSpPr>
          <p:nvPr>
            <p:ph type="sldNum" sz="quarter" idx="10"/>
          </p:nvPr>
        </p:nvSpPr>
        <p:spPr/>
        <p:txBody>
          <a:bodyPr/>
          <a:lstStyle/>
          <a:p>
            <a:fld id="{BCDBDB55-D3B9-49BE-BF2C-D0AB6C2FF940}" type="slidenum">
              <a:rPr lang="en-US" smtClean="0"/>
              <a:t>26</a:t>
            </a:fld>
            <a:endParaRPr lang="en-US" dirty="0"/>
          </a:p>
        </p:txBody>
      </p:sp>
    </p:spTree>
    <p:extLst>
      <p:ext uri="{BB962C8B-B14F-4D97-AF65-F5344CB8AC3E}">
        <p14:creationId xmlns:p14="http://schemas.microsoft.com/office/powerpoint/2010/main" val="29821675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Shayna</a:t>
            </a:r>
          </a:p>
          <a:p>
            <a:endParaRPr lang="en-US" dirty="0"/>
          </a:p>
        </p:txBody>
      </p:sp>
      <p:sp>
        <p:nvSpPr>
          <p:cNvPr id="4" name="Slide Number Placeholder 3"/>
          <p:cNvSpPr>
            <a:spLocks noGrp="1"/>
          </p:cNvSpPr>
          <p:nvPr>
            <p:ph type="sldNum" sz="quarter" idx="10"/>
          </p:nvPr>
        </p:nvSpPr>
        <p:spPr/>
        <p:txBody>
          <a:bodyPr/>
          <a:lstStyle/>
          <a:p>
            <a:fld id="{6F2082E8-186D-4840-A034-EDC8DE13622B}" type="slidenum">
              <a:rPr lang="en-US" smtClean="0"/>
              <a:t>27</a:t>
            </a:fld>
            <a:endParaRPr lang="en-US"/>
          </a:p>
        </p:txBody>
      </p:sp>
    </p:spTree>
    <p:extLst>
      <p:ext uri="{BB962C8B-B14F-4D97-AF65-F5344CB8AC3E}">
        <p14:creationId xmlns:p14="http://schemas.microsoft.com/office/powerpoint/2010/main" val="7086779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327116"/>
            <a:ext cx="7315200" cy="5274084"/>
          </a:xfrm>
        </p:spPr>
        <p:txBody>
          <a:bodyPr/>
          <a:lstStyle/>
          <a:p>
            <a:r>
              <a:rPr lang="en-US" sz="1900" dirty="0"/>
              <a:t>Shayna</a:t>
            </a:r>
          </a:p>
          <a:p>
            <a:endParaRPr lang="en-US" sz="1900" dirty="0"/>
          </a:p>
          <a:p>
            <a:r>
              <a:rPr lang="en-US" sz="1900" dirty="0"/>
              <a:t>Shar went over a high-level of the purpose and areas of focus regarding cost reports, now we will be spending the remainder of the day diving into the details.</a:t>
            </a:r>
          </a:p>
          <a:p>
            <a:endParaRPr lang="en-US" sz="1900" dirty="0"/>
          </a:p>
          <a:p>
            <a:r>
              <a:rPr lang="en-US" sz="1900" dirty="0"/>
              <a:t>Among all the data used for the cost report, three things cost report prepares obsess over are: patient days, expenses, and revenue.</a:t>
            </a:r>
          </a:p>
          <a:p>
            <a:endParaRPr lang="en-US" sz="1900" dirty="0"/>
          </a:p>
          <a:p>
            <a:r>
              <a:rPr lang="en-US" sz="1900" dirty="0"/>
              <a:t>Equally important is accuracy, Medicare compliance, and keeping in mind the matching principle.</a:t>
            </a:r>
          </a:p>
          <a:p>
            <a:endParaRPr lang="en-US" sz="1900" dirty="0"/>
          </a:p>
          <a:p>
            <a:r>
              <a:rPr lang="en-US" sz="1900" dirty="0"/>
              <a:t>To assist in maximizing reimbursement during this session we will be discussing the different types of patient days, importance of reconciling patient days, and reporting days correctly on the cost report.</a:t>
            </a:r>
          </a:p>
        </p:txBody>
      </p:sp>
      <p:sp>
        <p:nvSpPr>
          <p:cNvPr id="4" name="Slide Number Placeholder 3"/>
          <p:cNvSpPr>
            <a:spLocks noGrp="1"/>
          </p:cNvSpPr>
          <p:nvPr>
            <p:ph type="sldNum" sz="quarter" idx="10"/>
          </p:nvPr>
        </p:nvSpPr>
        <p:spPr/>
        <p:txBody>
          <a:bodyPr/>
          <a:lstStyle/>
          <a:p>
            <a:fld id="{BCDBDB55-D3B9-49BE-BF2C-D0AB6C2FF940}" type="slidenum">
              <a:rPr lang="en-US" smtClean="0"/>
              <a:t>28</a:t>
            </a:fld>
            <a:endParaRPr lang="en-US" dirty="0"/>
          </a:p>
        </p:txBody>
      </p:sp>
    </p:spTree>
    <p:extLst>
      <p:ext uri="{BB962C8B-B14F-4D97-AF65-F5344CB8AC3E}">
        <p14:creationId xmlns:p14="http://schemas.microsoft.com/office/powerpoint/2010/main" val="10733785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Shar</a:t>
            </a:r>
            <a:r>
              <a:rPr lang="en-US" dirty="0"/>
              <a:t> </a:t>
            </a:r>
            <a:r>
              <a:rPr lang="en-US" dirty="0" err="1"/>
              <a:t>Sheaffer</a:t>
            </a:r>
            <a:endParaRPr lang="en-US" dirty="0"/>
          </a:p>
        </p:txBody>
      </p:sp>
      <p:sp>
        <p:nvSpPr>
          <p:cNvPr id="4" name="Slide Number Placeholder 3"/>
          <p:cNvSpPr>
            <a:spLocks noGrp="1"/>
          </p:cNvSpPr>
          <p:nvPr>
            <p:ph type="sldNum" sz="quarter" idx="10"/>
          </p:nvPr>
        </p:nvSpPr>
        <p:spPr/>
        <p:txBody>
          <a:bodyPr/>
          <a:lstStyle/>
          <a:p>
            <a:fld id="{6F2082E8-186D-4840-A034-EDC8DE13622B}" type="slidenum">
              <a:rPr lang="en-US" smtClean="0"/>
              <a:t>29</a:t>
            </a:fld>
            <a:endParaRPr lang="en-US"/>
          </a:p>
        </p:txBody>
      </p:sp>
    </p:spTree>
    <p:extLst>
      <p:ext uri="{BB962C8B-B14F-4D97-AF65-F5344CB8AC3E}">
        <p14:creationId xmlns:p14="http://schemas.microsoft.com/office/powerpoint/2010/main" val="29615884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Shar</a:t>
            </a:r>
            <a:r>
              <a:rPr lang="en-US" dirty="0"/>
              <a:t> </a:t>
            </a:r>
            <a:r>
              <a:rPr lang="en-US" dirty="0" err="1"/>
              <a:t>Sheaffer</a:t>
            </a:r>
            <a:endParaRPr lang="en-US" dirty="0"/>
          </a:p>
        </p:txBody>
      </p:sp>
      <p:sp>
        <p:nvSpPr>
          <p:cNvPr id="4" name="Slide Number Placeholder 3"/>
          <p:cNvSpPr>
            <a:spLocks noGrp="1"/>
          </p:cNvSpPr>
          <p:nvPr>
            <p:ph type="sldNum" sz="quarter" idx="10"/>
          </p:nvPr>
        </p:nvSpPr>
        <p:spPr/>
        <p:txBody>
          <a:bodyPr/>
          <a:lstStyle/>
          <a:p>
            <a:fld id="{6F2082E8-186D-4840-A034-EDC8DE13622B}" type="slidenum">
              <a:rPr lang="en-US" smtClean="0"/>
              <a:t>3</a:t>
            </a:fld>
            <a:endParaRPr lang="en-US"/>
          </a:p>
        </p:txBody>
      </p:sp>
    </p:spTree>
    <p:extLst>
      <p:ext uri="{BB962C8B-B14F-4D97-AF65-F5344CB8AC3E}">
        <p14:creationId xmlns:p14="http://schemas.microsoft.com/office/powerpoint/2010/main" val="13247118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Shar</a:t>
            </a:r>
            <a:r>
              <a:rPr lang="en-US" dirty="0"/>
              <a:t> </a:t>
            </a:r>
            <a:r>
              <a:rPr lang="en-US" dirty="0" err="1"/>
              <a:t>Sheaffer</a:t>
            </a:r>
            <a:endParaRPr lang="en-US" dirty="0"/>
          </a:p>
          <a:p>
            <a:endParaRPr lang="en-US" dirty="0"/>
          </a:p>
        </p:txBody>
      </p:sp>
      <p:sp>
        <p:nvSpPr>
          <p:cNvPr id="4" name="Slide Number Placeholder 3"/>
          <p:cNvSpPr>
            <a:spLocks noGrp="1"/>
          </p:cNvSpPr>
          <p:nvPr>
            <p:ph type="sldNum" sz="quarter" idx="10"/>
          </p:nvPr>
        </p:nvSpPr>
        <p:spPr/>
        <p:txBody>
          <a:bodyPr/>
          <a:lstStyle/>
          <a:p>
            <a:fld id="{6F2082E8-186D-4840-A034-EDC8DE13622B}" type="slidenum">
              <a:rPr lang="en-US" smtClean="0"/>
              <a:t>30</a:t>
            </a:fld>
            <a:endParaRPr lang="en-US"/>
          </a:p>
        </p:txBody>
      </p:sp>
    </p:spTree>
    <p:extLst>
      <p:ext uri="{BB962C8B-B14F-4D97-AF65-F5344CB8AC3E}">
        <p14:creationId xmlns:p14="http://schemas.microsoft.com/office/powerpoint/2010/main" val="30915307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Shar</a:t>
            </a:r>
            <a:r>
              <a:rPr lang="en-US" dirty="0"/>
              <a:t> </a:t>
            </a:r>
            <a:r>
              <a:rPr lang="en-US" dirty="0" err="1"/>
              <a:t>Sheaffer</a:t>
            </a:r>
            <a:endParaRPr lang="en-US" dirty="0"/>
          </a:p>
          <a:p>
            <a:endParaRPr lang="en-US" dirty="0"/>
          </a:p>
        </p:txBody>
      </p:sp>
      <p:sp>
        <p:nvSpPr>
          <p:cNvPr id="4" name="Slide Number Placeholder 3"/>
          <p:cNvSpPr>
            <a:spLocks noGrp="1"/>
          </p:cNvSpPr>
          <p:nvPr>
            <p:ph type="sldNum" sz="quarter" idx="10"/>
          </p:nvPr>
        </p:nvSpPr>
        <p:spPr/>
        <p:txBody>
          <a:bodyPr/>
          <a:lstStyle/>
          <a:p>
            <a:fld id="{6F2082E8-186D-4840-A034-EDC8DE13622B}" type="slidenum">
              <a:rPr lang="en-US" smtClean="0"/>
              <a:t>31</a:t>
            </a:fld>
            <a:endParaRPr lang="en-US"/>
          </a:p>
        </p:txBody>
      </p:sp>
    </p:spTree>
    <p:extLst>
      <p:ext uri="{BB962C8B-B14F-4D97-AF65-F5344CB8AC3E}">
        <p14:creationId xmlns:p14="http://schemas.microsoft.com/office/powerpoint/2010/main" val="7112865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Shayna</a:t>
            </a:r>
          </a:p>
        </p:txBody>
      </p:sp>
      <p:sp>
        <p:nvSpPr>
          <p:cNvPr id="4" name="Slide Number Placeholder 3"/>
          <p:cNvSpPr>
            <a:spLocks noGrp="1"/>
          </p:cNvSpPr>
          <p:nvPr>
            <p:ph type="sldNum" sz="quarter" idx="10"/>
          </p:nvPr>
        </p:nvSpPr>
        <p:spPr/>
        <p:txBody>
          <a:bodyPr/>
          <a:lstStyle/>
          <a:p>
            <a:fld id="{6F2082E8-186D-4840-A034-EDC8DE13622B}" type="slidenum">
              <a:rPr lang="en-US" smtClean="0"/>
              <a:t>32</a:t>
            </a:fld>
            <a:endParaRPr lang="en-US"/>
          </a:p>
        </p:txBody>
      </p:sp>
    </p:spTree>
    <p:extLst>
      <p:ext uri="{BB962C8B-B14F-4D97-AF65-F5344CB8AC3E}">
        <p14:creationId xmlns:p14="http://schemas.microsoft.com/office/powerpoint/2010/main" val="23026499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Shayna</a:t>
            </a:r>
          </a:p>
          <a:p>
            <a:endParaRPr lang="en-US" dirty="0"/>
          </a:p>
        </p:txBody>
      </p:sp>
      <p:sp>
        <p:nvSpPr>
          <p:cNvPr id="4" name="Slide Number Placeholder 3"/>
          <p:cNvSpPr>
            <a:spLocks noGrp="1"/>
          </p:cNvSpPr>
          <p:nvPr>
            <p:ph type="sldNum" sz="quarter" idx="10"/>
          </p:nvPr>
        </p:nvSpPr>
        <p:spPr/>
        <p:txBody>
          <a:bodyPr/>
          <a:lstStyle/>
          <a:p>
            <a:fld id="{6F2082E8-186D-4840-A034-EDC8DE13622B}" type="slidenum">
              <a:rPr lang="en-US" smtClean="0"/>
              <a:t>33</a:t>
            </a:fld>
            <a:endParaRPr lang="en-US"/>
          </a:p>
        </p:txBody>
      </p:sp>
    </p:spTree>
    <p:extLst>
      <p:ext uri="{BB962C8B-B14F-4D97-AF65-F5344CB8AC3E}">
        <p14:creationId xmlns:p14="http://schemas.microsoft.com/office/powerpoint/2010/main" val="35085797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Shar</a:t>
            </a:r>
            <a:endParaRPr lang="en-US" dirty="0"/>
          </a:p>
          <a:p>
            <a:endParaRPr lang="en-US" dirty="0"/>
          </a:p>
        </p:txBody>
      </p:sp>
      <p:sp>
        <p:nvSpPr>
          <p:cNvPr id="4" name="Slide Number Placeholder 3"/>
          <p:cNvSpPr>
            <a:spLocks noGrp="1"/>
          </p:cNvSpPr>
          <p:nvPr>
            <p:ph type="sldNum" sz="quarter" idx="10"/>
          </p:nvPr>
        </p:nvSpPr>
        <p:spPr/>
        <p:txBody>
          <a:bodyPr/>
          <a:lstStyle/>
          <a:p>
            <a:fld id="{6F2082E8-186D-4840-A034-EDC8DE13622B}" type="slidenum">
              <a:rPr lang="en-US" smtClean="0"/>
              <a:t>34</a:t>
            </a:fld>
            <a:endParaRPr lang="en-US"/>
          </a:p>
        </p:txBody>
      </p:sp>
    </p:spTree>
    <p:extLst>
      <p:ext uri="{BB962C8B-B14F-4D97-AF65-F5344CB8AC3E}">
        <p14:creationId xmlns:p14="http://schemas.microsoft.com/office/powerpoint/2010/main" val="16908328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Shar</a:t>
            </a:r>
            <a:r>
              <a:rPr lang="en-US" dirty="0"/>
              <a:t> </a:t>
            </a:r>
            <a:r>
              <a:rPr lang="en-US" dirty="0" err="1"/>
              <a:t>Sheaffer</a:t>
            </a:r>
            <a:endParaRPr lang="en-US" dirty="0"/>
          </a:p>
          <a:p>
            <a:endParaRPr lang="en-US" dirty="0"/>
          </a:p>
        </p:txBody>
      </p:sp>
      <p:sp>
        <p:nvSpPr>
          <p:cNvPr id="4" name="Slide Number Placeholder 3"/>
          <p:cNvSpPr>
            <a:spLocks noGrp="1"/>
          </p:cNvSpPr>
          <p:nvPr>
            <p:ph type="sldNum" sz="quarter" idx="10"/>
          </p:nvPr>
        </p:nvSpPr>
        <p:spPr/>
        <p:txBody>
          <a:bodyPr/>
          <a:lstStyle/>
          <a:p>
            <a:fld id="{6F2082E8-186D-4840-A034-EDC8DE13622B}" type="slidenum">
              <a:rPr lang="en-US" smtClean="0"/>
              <a:t>35</a:t>
            </a:fld>
            <a:endParaRPr lang="en-US"/>
          </a:p>
        </p:txBody>
      </p:sp>
    </p:spTree>
    <p:extLst>
      <p:ext uri="{BB962C8B-B14F-4D97-AF65-F5344CB8AC3E}">
        <p14:creationId xmlns:p14="http://schemas.microsoft.com/office/powerpoint/2010/main" val="14672820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Shar</a:t>
            </a:r>
            <a:r>
              <a:rPr lang="en-US" dirty="0"/>
              <a:t> </a:t>
            </a:r>
            <a:r>
              <a:rPr lang="en-US" dirty="0" err="1"/>
              <a:t>Sheaffer</a:t>
            </a:r>
            <a:endParaRPr lang="en-US" dirty="0"/>
          </a:p>
          <a:p>
            <a:endParaRPr lang="en-US" dirty="0"/>
          </a:p>
        </p:txBody>
      </p:sp>
      <p:sp>
        <p:nvSpPr>
          <p:cNvPr id="4" name="Slide Number Placeholder 3"/>
          <p:cNvSpPr>
            <a:spLocks noGrp="1"/>
          </p:cNvSpPr>
          <p:nvPr>
            <p:ph type="sldNum" sz="quarter" idx="10"/>
          </p:nvPr>
        </p:nvSpPr>
        <p:spPr/>
        <p:txBody>
          <a:bodyPr/>
          <a:lstStyle/>
          <a:p>
            <a:fld id="{6F2082E8-186D-4840-A034-EDC8DE13622B}" type="slidenum">
              <a:rPr lang="en-US" smtClean="0"/>
              <a:t>36</a:t>
            </a:fld>
            <a:endParaRPr lang="en-US"/>
          </a:p>
        </p:txBody>
      </p:sp>
    </p:spTree>
    <p:extLst>
      <p:ext uri="{BB962C8B-B14F-4D97-AF65-F5344CB8AC3E}">
        <p14:creationId xmlns:p14="http://schemas.microsoft.com/office/powerpoint/2010/main" val="42356863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327116"/>
            <a:ext cx="7315200" cy="5274084"/>
          </a:xfrm>
        </p:spPr>
        <p:txBody>
          <a:bodyPr/>
          <a:lstStyle/>
          <a:p>
            <a:pPr defTabSz="951525">
              <a:defRPr/>
            </a:pPr>
            <a:r>
              <a:rPr lang="en-US" sz="1900" dirty="0"/>
              <a:t>Shayna</a:t>
            </a:r>
          </a:p>
          <a:p>
            <a:endParaRPr lang="en-US" sz="1900" dirty="0"/>
          </a:p>
          <a:p>
            <a:endParaRPr lang="en-US" sz="1900" dirty="0"/>
          </a:p>
          <a:p>
            <a:r>
              <a:rPr lang="en-US" sz="1900" dirty="0"/>
              <a:t>Days matter because they are part of the cost per day rate hospitals will be paid for acute care, ICU, observation, and swing bed.</a:t>
            </a:r>
          </a:p>
          <a:p>
            <a:endParaRPr lang="en-US" sz="1900" dirty="0"/>
          </a:p>
          <a:p>
            <a:r>
              <a:rPr lang="en-US" sz="1900" dirty="0"/>
              <a:t>As the denominator of the equation overstating days will significantly decrease reimbursement.</a:t>
            </a:r>
          </a:p>
        </p:txBody>
      </p:sp>
      <p:sp>
        <p:nvSpPr>
          <p:cNvPr id="4" name="Slide Number Placeholder 3"/>
          <p:cNvSpPr>
            <a:spLocks noGrp="1"/>
          </p:cNvSpPr>
          <p:nvPr>
            <p:ph type="sldNum" sz="quarter" idx="10"/>
          </p:nvPr>
        </p:nvSpPr>
        <p:spPr/>
        <p:txBody>
          <a:bodyPr/>
          <a:lstStyle/>
          <a:p>
            <a:fld id="{BCDBDB55-D3B9-49BE-BF2C-D0AB6C2FF940}" type="slidenum">
              <a:rPr lang="en-US" smtClean="0"/>
              <a:t>37</a:t>
            </a:fld>
            <a:endParaRPr lang="en-US" dirty="0"/>
          </a:p>
        </p:txBody>
      </p:sp>
    </p:spTree>
    <p:extLst>
      <p:ext uri="{BB962C8B-B14F-4D97-AF65-F5344CB8AC3E}">
        <p14:creationId xmlns:p14="http://schemas.microsoft.com/office/powerpoint/2010/main" val="26517617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327117"/>
            <a:ext cx="7315200" cy="5274083"/>
          </a:xfrm>
        </p:spPr>
        <p:txBody>
          <a:bodyPr/>
          <a:lstStyle/>
          <a:p>
            <a:pPr defTabSz="951525">
              <a:defRPr/>
            </a:pPr>
            <a:r>
              <a:rPr lang="en-US" sz="1900" dirty="0"/>
              <a:t>Shayna</a:t>
            </a:r>
          </a:p>
          <a:p>
            <a:endParaRPr lang="en-US" sz="1900" dirty="0"/>
          </a:p>
          <a:p>
            <a:endParaRPr lang="en-US" sz="1900" dirty="0"/>
          </a:p>
          <a:p>
            <a:r>
              <a:rPr lang="en-US" sz="1900" dirty="0"/>
              <a:t>Because acute care is typically the highest cost based department and days make up 50% of the cost per day equation, a small swing in days can have large swing to reimbursement. </a:t>
            </a:r>
          </a:p>
          <a:p>
            <a:endParaRPr lang="en-US" sz="1900" dirty="0"/>
          </a:p>
          <a:p>
            <a:r>
              <a:rPr lang="en-US" sz="1900" dirty="0"/>
              <a:t>Acute care and skilled swing bed departments are high in Medicare utilization, usually the highest as compared to other departments.  Patient days can make or break your total reimbursement.</a:t>
            </a:r>
          </a:p>
          <a:p>
            <a:endParaRPr lang="en-US" sz="1900" dirty="0"/>
          </a:p>
          <a:p>
            <a:r>
              <a:rPr lang="en-US" sz="1900" dirty="0"/>
              <a:t>In addition, days are the base for Medicaid utilization such as disproportionate share hospital (DSH) reports </a:t>
            </a:r>
          </a:p>
          <a:p>
            <a:endParaRPr lang="en-US" sz="1900" dirty="0"/>
          </a:p>
          <a:p>
            <a:r>
              <a:rPr lang="en-US" sz="1900" dirty="0"/>
              <a:t>This is why your cost report preparer likely focuses so much time on reported days.</a:t>
            </a:r>
          </a:p>
        </p:txBody>
      </p:sp>
      <p:sp>
        <p:nvSpPr>
          <p:cNvPr id="4" name="Slide Number Placeholder 3"/>
          <p:cNvSpPr>
            <a:spLocks noGrp="1"/>
          </p:cNvSpPr>
          <p:nvPr>
            <p:ph type="sldNum" sz="quarter" idx="10"/>
          </p:nvPr>
        </p:nvSpPr>
        <p:spPr/>
        <p:txBody>
          <a:bodyPr/>
          <a:lstStyle/>
          <a:p>
            <a:fld id="{BCDBDB55-D3B9-49BE-BF2C-D0AB6C2FF940}" type="slidenum">
              <a:rPr lang="en-US" smtClean="0"/>
              <a:t>38</a:t>
            </a:fld>
            <a:endParaRPr lang="en-US" dirty="0"/>
          </a:p>
        </p:txBody>
      </p:sp>
    </p:spTree>
    <p:extLst>
      <p:ext uri="{BB962C8B-B14F-4D97-AF65-F5344CB8AC3E}">
        <p14:creationId xmlns:p14="http://schemas.microsoft.com/office/powerpoint/2010/main" val="30660536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1525">
              <a:defRPr/>
            </a:pPr>
            <a:r>
              <a:rPr lang="en-US" dirty="0"/>
              <a:t>Shayna</a:t>
            </a:r>
          </a:p>
          <a:p>
            <a:r>
              <a:rPr lang="en-US" dirty="0"/>
              <a:t>There are several methods for counting patient days, including: admit reports, discharge reports, census reports. DZA recommends a census report which counts the actual number of days a patient was in a bed at midnight. This method best matches accrual accounting because it counts all patient days during the fiscal year. If your census report is accurately counting patient days you will also get the most accurate cost per day. If you overstate days your cost per day will be too low and if we undercount days it will be too high. Both of which are inaccurate reporting.</a:t>
            </a:r>
          </a:p>
        </p:txBody>
      </p:sp>
      <p:sp>
        <p:nvSpPr>
          <p:cNvPr id="4" name="Slide Number Placeholder 3"/>
          <p:cNvSpPr>
            <a:spLocks noGrp="1"/>
          </p:cNvSpPr>
          <p:nvPr>
            <p:ph type="sldNum" sz="quarter" idx="10"/>
          </p:nvPr>
        </p:nvSpPr>
        <p:spPr/>
        <p:txBody>
          <a:bodyPr/>
          <a:lstStyle/>
          <a:p>
            <a:fld id="{BCDBDB55-D3B9-49BE-BF2C-D0AB6C2FF940}" type="slidenum">
              <a:rPr lang="en-US" smtClean="0"/>
              <a:t>39</a:t>
            </a:fld>
            <a:endParaRPr lang="en-US" dirty="0"/>
          </a:p>
        </p:txBody>
      </p:sp>
    </p:spTree>
    <p:extLst>
      <p:ext uri="{BB962C8B-B14F-4D97-AF65-F5344CB8AC3E}">
        <p14:creationId xmlns:p14="http://schemas.microsoft.com/office/powerpoint/2010/main" val="6513382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1525">
              <a:defRPr/>
            </a:pPr>
            <a:r>
              <a:rPr lang="en-US" dirty="0"/>
              <a:t>Shayna</a:t>
            </a:r>
          </a:p>
          <a:p>
            <a:r>
              <a:rPr lang="en-US" dirty="0"/>
              <a:t>Once we have our total cost there are really three calculations that determine how Medicare’s share is determined. We all know it is not that simple, but the basis for determining Medicare’s share really boils down to these three calculations. These are the cost pers. For inpatient departments we are look at a cost per day, for RHCS it is the cost per encounter and it would be a cost per charge for outpatient. Here’s what this looks like:</a:t>
            </a:r>
          </a:p>
        </p:txBody>
      </p:sp>
      <p:sp>
        <p:nvSpPr>
          <p:cNvPr id="4" name="Slide Number Placeholder 3"/>
          <p:cNvSpPr>
            <a:spLocks noGrp="1"/>
          </p:cNvSpPr>
          <p:nvPr>
            <p:ph type="sldNum" sz="quarter" idx="10"/>
          </p:nvPr>
        </p:nvSpPr>
        <p:spPr/>
        <p:txBody>
          <a:bodyPr/>
          <a:lstStyle/>
          <a:p>
            <a:fld id="{BCDBDB55-D3B9-49BE-BF2C-D0AB6C2FF940}" type="slidenum">
              <a:rPr lang="en-US" smtClean="0"/>
              <a:t>4</a:t>
            </a:fld>
            <a:endParaRPr lang="en-US" dirty="0"/>
          </a:p>
        </p:txBody>
      </p:sp>
    </p:spTree>
    <p:extLst>
      <p:ext uri="{BB962C8B-B14F-4D97-AF65-F5344CB8AC3E}">
        <p14:creationId xmlns:p14="http://schemas.microsoft.com/office/powerpoint/2010/main" val="330044812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1525">
              <a:defRPr/>
            </a:pPr>
            <a:r>
              <a:rPr lang="en-US" dirty="0"/>
              <a:t>Shayna</a:t>
            </a:r>
          </a:p>
          <a:p>
            <a:endParaRPr lang="en-US" dirty="0"/>
          </a:p>
        </p:txBody>
      </p:sp>
      <p:sp>
        <p:nvSpPr>
          <p:cNvPr id="4" name="Slide Number Placeholder 3"/>
          <p:cNvSpPr>
            <a:spLocks noGrp="1"/>
          </p:cNvSpPr>
          <p:nvPr>
            <p:ph type="sldNum" sz="quarter" idx="10"/>
          </p:nvPr>
        </p:nvSpPr>
        <p:spPr/>
        <p:txBody>
          <a:bodyPr/>
          <a:lstStyle/>
          <a:p>
            <a:fld id="{BCDBDB55-D3B9-49BE-BF2C-D0AB6C2FF940}" type="slidenum">
              <a:rPr lang="en-US" smtClean="0"/>
              <a:t>40</a:t>
            </a:fld>
            <a:endParaRPr lang="en-US" dirty="0"/>
          </a:p>
        </p:txBody>
      </p:sp>
    </p:spTree>
    <p:extLst>
      <p:ext uri="{BB962C8B-B14F-4D97-AF65-F5344CB8AC3E}">
        <p14:creationId xmlns:p14="http://schemas.microsoft.com/office/powerpoint/2010/main" val="73019805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1525">
              <a:defRPr/>
            </a:pPr>
            <a:r>
              <a:rPr lang="en-US" dirty="0"/>
              <a:t>Shayna</a:t>
            </a:r>
          </a:p>
          <a:p>
            <a:endParaRPr lang="en-US" dirty="0"/>
          </a:p>
        </p:txBody>
      </p:sp>
      <p:sp>
        <p:nvSpPr>
          <p:cNvPr id="4" name="Slide Number Placeholder 3"/>
          <p:cNvSpPr>
            <a:spLocks noGrp="1"/>
          </p:cNvSpPr>
          <p:nvPr>
            <p:ph type="sldNum" sz="quarter" idx="10"/>
          </p:nvPr>
        </p:nvSpPr>
        <p:spPr/>
        <p:txBody>
          <a:bodyPr/>
          <a:lstStyle/>
          <a:p>
            <a:fld id="{BCDBDB55-D3B9-49BE-BF2C-D0AB6C2FF940}" type="slidenum">
              <a:rPr lang="en-US" smtClean="0"/>
              <a:t>41</a:t>
            </a:fld>
            <a:endParaRPr lang="en-US" dirty="0"/>
          </a:p>
        </p:txBody>
      </p:sp>
    </p:spTree>
    <p:extLst>
      <p:ext uri="{BB962C8B-B14F-4D97-AF65-F5344CB8AC3E}">
        <p14:creationId xmlns:p14="http://schemas.microsoft.com/office/powerpoint/2010/main" val="51079732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Brennan</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As explained and demonstrated in examples on the previous slides, the goal is to track acute care days accurately and not overstate them. If swing bed days and observation patients are included in the acute care days count, acute care days are incorrectly inflated and therefore incorrectly reducing the hospital’s acute care per day rate.</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Swing bed, observation, and hospice patient services are paid at a different rate from acute care.</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These are each separately reported on the cost report.</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Census days (or however your facility tracks days) should be reconciled to billed days obtained from the revenue code report, which will be discussed later. There may be timing differences present depending on how the hospital tracks inpatient days, but these should be documented when the information is provided to your cost report preparer.</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Test patients should also be removed or at least let the cost report preparer know they are present in the days and the amount present so they can be appropriately removed.</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Excel spreadsheet – clerical accuracy important</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CDBDB55-D3B9-49BE-BF2C-D0AB6C2FF940}" type="slidenum">
              <a:rPr lang="en-US" smtClean="0"/>
              <a:t>42</a:t>
            </a:fld>
            <a:endParaRPr lang="en-US" dirty="0"/>
          </a:p>
        </p:txBody>
      </p:sp>
    </p:spTree>
    <p:extLst>
      <p:ext uri="{BB962C8B-B14F-4D97-AF65-F5344CB8AC3E}">
        <p14:creationId xmlns:p14="http://schemas.microsoft.com/office/powerpoint/2010/main" val="320265862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1525">
              <a:defRPr/>
            </a:pPr>
            <a:r>
              <a:rPr lang="en-US" dirty="0"/>
              <a:t>Brennan</a:t>
            </a:r>
          </a:p>
          <a:p>
            <a:pPr marL="171450" indent="-171450">
              <a:buFont typeface="Arial" panose="020B0604020202020204" pitchFamily="34" charset="0"/>
              <a:buChar char="•"/>
            </a:pPr>
            <a:r>
              <a:rPr lang="en-US" dirty="0"/>
              <a:t>Using detail reports to reconcile patient days on the regular basis will make for more accurate reconciliation and detection of test accounts. Detail reports also make it possible to detect patients who may be misclassified between acute care and swing bed for example.</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Create a process to reconcile patient days on a regular basis during the year such as monthly or quarterly so that the reconciling process isn’t done at the end of the  year, which makes for a bigger task.</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Use one name for the test patient that everyone in billing knows and make sure everyone knows the test patient needs to be removed after serving its purpose.</a:t>
            </a:r>
          </a:p>
          <a:p>
            <a:endParaRPr lang="en-US" dirty="0"/>
          </a:p>
        </p:txBody>
      </p:sp>
      <p:sp>
        <p:nvSpPr>
          <p:cNvPr id="4" name="Slide Number Placeholder 3"/>
          <p:cNvSpPr>
            <a:spLocks noGrp="1"/>
          </p:cNvSpPr>
          <p:nvPr>
            <p:ph type="sldNum" sz="quarter" idx="10"/>
          </p:nvPr>
        </p:nvSpPr>
        <p:spPr/>
        <p:txBody>
          <a:bodyPr/>
          <a:lstStyle/>
          <a:p>
            <a:fld id="{BCDBDB55-D3B9-49BE-BF2C-D0AB6C2FF940}" type="slidenum">
              <a:rPr lang="en-US" smtClean="0"/>
              <a:t>43</a:t>
            </a:fld>
            <a:endParaRPr lang="en-US" dirty="0"/>
          </a:p>
        </p:txBody>
      </p:sp>
    </p:spTree>
    <p:extLst>
      <p:ext uri="{BB962C8B-B14F-4D97-AF65-F5344CB8AC3E}">
        <p14:creationId xmlns:p14="http://schemas.microsoft.com/office/powerpoint/2010/main" val="51336876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327116"/>
            <a:ext cx="7315200" cy="5274084"/>
          </a:xfrm>
        </p:spPr>
        <p:txBody>
          <a:bodyPr/>
          <a:lstStyle/>
          <a:p>
            <a:pPr defTabSz="951525">
              <a:defRPr/>
            </a:pPr>
            <a:r>
              <a:rPr lang="en-US" sz="1900" dirty="0"/>
              <a:t>Brennan</a:t>
            </a:r>
          </a:p>
          <a:p>
            <a:endParaRPr lang="en-US" sz="1900" dirty="0"/>
          </a:p>
          <a:p>
            <a:endParaRPr lang="en-US" sz="1900" dirty="0"/>
          </a:p>
          <a:p>
            <a:r>
              <a:rPr lang="en-US" sz="1900" dirty="0"/>
              <a:t>Observation equivalent days are included in the total days amount for the calculation of the acute care per diem on the cost report. The cost report then carves them out separately from acute care. Equivalent days are calculated by dividing total observation hours by 24.  </a:t>
            </a:r>
          </a:p>
          <a:p>
            <a:r>
              <a:rPr lang="en-US" sz="1900" dirty="0"/>
              <a:t>_</a:t>
            </a:r>
          </a:p>
          <a:p>
            <a:r>
              <a:rPr lang="en-US" sz="1900" dirty="0"/>
              <a:t>It is possible to have a separate room set up only for outpatient observation and this bed is not counted in the set up beds count. However this unit has to be reasonable used or MCR will probably look closer at it and might add it to the bed count.  This room then has to be used only for OP and can never be used for IP.  The ability to prove this would probably have to be supported by providing the room number with the detail patient census. </a:t>
            </a:r>
          </a:p>
          <a:p>
            <a:r>
              <a:rPr lang="en-US" sz="1900" dirty="0"/>
              <a:t>_</a:t>
            </a:r>
          </a:p>
          <a:p>
            <a:r>
              <a:rPr lang="en-US" sz="1900" dirty="0"/>
              <a:t>Observation hours reports should include the revenue code, the location of service, and number of hours.  Place of service is necessary to identify any observation services that are occurring in the ICU or ER.   If these locations are being used a B-2 adjustment will be performed to move expense to the department these services are being performed in.</a:t>
            </a:r>
          </a:p>
        </p:txBody>
      </p:sp>
      <p:sp>
        <p:nvSpPr>
          <p:cNvPr id="4" name="Slide Number Placeholder 3"/>
          <p:cNvSpPr>
            <a:spLocks noGrp="1"/>
          </p:cNvSpPr>
          <p:nvPr>
            <p:ph type="sldNum" sz="quarter" idx="10"/>
          </p:nvPr>
        </p:nvSpPr>
        <p:spPr/>
        <p:txBody>
          <a:bodyPr/>
          <a:lstStyle/>
          <a:p>
            <a:fld id="{BCDBDB55-D3B9-49BE-BF2C-D0AB6C2FF940}" type="slidenum">
              <a:rPr lang="en-US" smtClean="0"/>
              <a:t>44</a:t>
            </a:fld>
            <a:endParaRPr lang="en-US" dirty="0"/>
          </a:p>
        </p:txBody>
      </p:sp>
    </p:spTree>
    <p:extLst>
      <p:ext uri="{BB962C8B-B14F-4D97-AF65-F5344CB8AC3E}">
        <p14:creationId xmlns:p14="http://schemas.microsoft.com/office/powerpoint/2010/main" val="170742728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327116"/>
            <a:ext cx="7315200" cy="5274084"/>
          </a:xfrm>
        </p:spPr>
        <p:txBody>
          <a:bodyPr/>
          <a:lstStyle/>
          <a:p>
            <a:pPr defTabSz="951525">
              <a:defRPr/>
            </a:pPr>
            <a:r>
              <a:rPr lang="en-US" sz="1700" dirty="0"/>
              <a:t>Brennan</a:t>
            </a:r>
          </a:p>
          <a:p>
            <a:endParaRPr lang="en-US" sz="1700" dirty="0"/>
          </a:p>
          <a:p>
            <a:endParaRPr lang="en-US" sz="1700" dirty="0"/>
          </a:p>
          <a:p>
            <a:r>
              <a:rPr lang="en-US" sz="1700" dirty="0"/>
              <a:t>Because observation is a status and not location/department with its own dedicated staff, you should be mindful of observation services being provided in other locations than the acute care unit.  </a:t>
            </a:r>
          </a:p>
          <a:p>
            <a:r>
              <a:rPr lang="en-US" sz="1700" dirty="0"/>
              <a:t>_</a:t>
            </a:r>
          </a:p>
          <a:p>
            <a:r>
              <a:rPr lang="en-US" sz="1700" dirty="0"/>
              <a:t>When costs are carved out of acute care for observation, if that observation is actually occurring in the ER, costs are being carved out of acute that that were never there in the first place. This will incorrectly reduce the hospital’s per day rate reducing reimbursement. If observation is being done in multiple locations make sure your cost report preparer knows so they can properly account for it.</a:t>
            </a:r>
          </a:p>
          <a:p>
            <a:r>
              <a:rPr lang="en-US" sz="1700" dirty="0"/>
              <a:t>_</a:t>
            </a:r>
          </a:p>
          <a:p>
            <a:r>
              <a:rPr lang="en-US" sz="1700" dirty="0"/>
              <a:t>L&amp;D before the mother is in active labor is sometimes billed using revenue code 720 and should not be included in the observation hours count. Make sure this revenue code is excluded from the observation hours report provided to the cost report preparer as this is not a true observation hours charge, it is a separate labor and delivery charge. Including this charge in with true observation billed revenue code 762 leads to acute days being overstated by these hours which will decrease the per diem. </a:t>
            </a:r>
            <a:endParaRPr lang="en-US" sz="1700" b="1" dirty="0"/>
          </a:p>
          <a:p>
            <a:r>
              <a:rPr lang="en-US" sz="1700" dirty="0"/>
              <a:t>_</a:t>
            </a:r>
          </a:p>
          <a:p>
            <a:r>
              <a:rPr lang="en-US" sz="1700" dirty="0"/>
              <a:t>Another issue we see is hours being billed in blocks.  For example lets say we had a patient in observation for 5 hours and are charges are billed for hours 1-2 as one block of charge and hours 3-7 as another block of charge.  If we go off of the actual charge report this patient will be reported as having 7 hours instead of five.  This is why reports should have in and out times for the patients so actual hours can be calculated in order to avoid overstating observation hours.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700" dirty="0"/>
              <a:t>_</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700" kern="1200" dirty="0">
                <a:solidFill>
                  <a:schemeClr val="tx1"/>
                </a:solidFill>
                <a:latin typeface="+mn-lt"/>
                <a:ea typeface="+mn-ea"/>
                <a:cs typeface="+mn-cs"/>
              </a:rPr>
              <a:t>Depending on how your facility bills for observation services, a separate add on code may be used when a patient is admitted as an inpatient from observation. Work with your cost report preparer to make sure hours aren’t counted for the separate add on code if used, which will overstate observation hours.</a:t>
            </a:r>
          </a:p>
          <a:p>
            <a:endParaRPr lang="en-US" sz="17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CDBDB55-D3B9-49BE-BF2C-D0AB6C2FF940}" type="slidenum">
              <a:rPr lang="en-US" smtClean="0"/>
              <a:t>45</a:t>
            </a:fld>
            <a:endParaRPr lang="en-US" dirty="0"/>
          </a:p>
        </p:txBody>
      </p:sp>
    </p:spTree>
    <p:extLst>
      <p:ext uri="{BB962C8B-B14F-4D97-AF65-F5344CB8AC3E}">
        <p14:creationId xmlns:p14="http://schemas.microsoft.com/office/powerpoint/2010/main" val="189252076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Shayna</a:t>
            </a:r>
          </a:p>
        </p:txBody>
      </p:sp>
      <p:sp>
        <p:nvSpPr>
          <p:cNvPr id="4" name="Slide Number Placeholder 3"/>
          <p:cNvSpPr>
            <a:spLocks noGrp="1"/>
          </p:cNvSpPr>
          <p:nvPr>
            <p:ph type="sldNum" sz="quarter" idx="10"/>
          </p:nvPr>
        </p:nvSpPr>
        <p:spPr/>
        <p:txBody>
          <a:bodyPr/>
          <a:lstStyle/>
          <a:p>
            <a:fld id="{BCDBDB55-D3B9-49BE-BF2C-D0AB6C2FF940}" type="slidenum">
              <a:rPr lang="en-US" smtClean="0"/>
              <a:t>46</a:t>
            </a:fld>
            <a:endParaRPr lang="en-US" dirty="0"/>
          </a:p>
        </p:txBody>
      </p:sp>
    </p:spTree>
    <p:extLst>
      <p:ext uri="{BB962C8B-B14F-4D97-AF65-F5344CB8AC3E}">
        <p14:creationId xmlns:p14="http://schemas.microsoft.com/office/powerpoint/2010/main" val="420230864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1525">
              <a:defRPr/>
            </a:pPr>
            <a:r>
              <a:rPr lang="en-US" dirty="0"/>
              <a:t>Shayna</a:t>
            </a:r>
          </a:p>
          <a:p>
            <a:endParaRPr lang="en-US" dirty="0"/>
          </a:p>
        </p:txBody>
      </p:sp>
      <p:sp>
        <p:nvSpPr>
          <p:cNvPr id="4" name="Slide Number Placeholder 3"/>
          <p:cNvSpPr>
            <a:spLocks noGrp="1"/>
          </p:cNvSpPr>
          <p:nvPr>
            <p:ph type="sldNum" sz="quarter" idx="10"/>
          </p:nvPr>
        </p:nvSpPr>
        <p:spPr/>
        <p:txBody>
          <a:bodyPr/>
          <a:lstStyle/>
          <a:p>
            <a:fld id="{BCDBDB55-D3B9-49BE-BF2C-D0AB6C2FF940}" type="slidenum">
              <a:rPr lang="en-US" smtClean="0"/>
              <a:t>47</a:t>
            </a:fld>
            <a:endParaRPr lang="en-US" dirty="0"/>
          </a:p>
        </p:txBody>
      </p:sp>
    </p:spTree>
    <p:extLst>
      <p:ext uri="{BB962C8B-B14F-4D97-AF65-F5344CB8AC3E}">
        <p14:creationId xmlns:p14="http://schemas.microsoft.com/office/powerpoint/2010/main" val="344751945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1525">
              <a:defRPr/>
            </a:pPr>
            <a:r>
              <a:rPr lang="en-US" dirty="0"/>
              <a:t>Shayna</a:t>
            </a:r>
          </a:p>
          <a:p>
            <a:endParaRPr lang="en-US" dirty="0"/>
          </a:p>
        </p:txBody>
      </p:sp>
      <p:sp>
        <p:nvSpPr>
          <p:cNvPr id="4" name="Slide Number Placeholder 3"/>
          <p:cNvSpPr>
            <a:spLocks noGrp="1"/>
          </p:cNvSpPr>
          <p:nvPr>
            <p:ph type="sldNum" sz="quarter" idx="10"/>
          </p:nvPr>
        </p:nvSpPr>
        <p:spPr/>
        <p:txBody>
          <a:bodyPr/>
          <a:lstStyle/>
          <a:p>
            <a:fld id="{BCDBDB55-D3B9-49BE-BF2C-D0AB6C2FF940}" type="slidenum">
              <a:rPr lang="en-US" smtClean="0"/>
              <a:t>48</a:t>
            </a:fld>
            <a:endParaRPr lang="en-US" dirty="0"/>
          </a:p>
        </p:txBody>
      </p:sp>
    </p:spTree>
    <p:extLst>
      <p:ext uri="{BB962C8B-B14F-4D97-AF65-F5344CB8AC3E}">
        <p14:creationId xmlns:p14="http://schemas.microsoft.com/office/powerpoint/2010/main" val="378206099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1525">
              <a:defRPr/>
            </a:pPr>
            <a:r>
              <a:rPr lang="en-US" dirty="0"/>
              <a:t>Shayna</a:t>
            </a:r>
          </a:p>
          <a:p>
            <a:endParaRPr lang="en-US" dirty="0"/>
          </a:p>
        </p:txBody>
      </p:sp>
      <p:sp>
        <p:nvSpPr>
          <p:cNvPr id="4" name="Slide Number Placeholder 3"/>
          <p:cNvSpPr>
            <a:spLocks noGrp="1"/>
          </p:cNvSpPr>
          <p:nvPr>
            <p:ph type="sldNum" sz="quarter" idx="10"/>
          </p:nvPr>
        </p:nvSpPr>
        <p:spPr/>
        <p:txBody>
          <a:bodyPr/>
          <a:lstStyle/>
          <a:p>
            <a:fld id="{BCDBDB55-D3B9-49BE-BF2C-D0AB6C2FF940}" type="slidenum">
              <a:rPr lang="en-US" smtClean="0"/>
              <a:t>49</a:t>
            </a:fld>
            <a:endParaRPr lang="en-US" dirty="0"/>
          </a:p>
        </p:txBody>
      </p:sp>
    </p:spTree>
    <p:extLst>
      <p:ext uri="{BB962C8B-B14F-4D97-AF65-F5344CB8AC3E}">
        <p14:creationId xmlns:p14="http://schemas.microsoft.com/office/powerpoint/2010/main" val="2084608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1525">
              <a:defRPr/>
            </a:pPr>
            <a:r>
              <a:rPr lang="en-US" dirty="0"/>
              <a:t>Shayna</a:t>
            </a:r>
          </a:p>
          <a:p>
            <a:endParaRPr lang="en-US" dirty="0"/>
          </a:p>
        </p:txBody>
      </p:sp>
      <p:sp>
        <p:nvSpPr>
          <p:cNvPr id="4" name="Slide Number Placeholder 3"/>
          <p:cNvSpPr>
            <a:spLocks noGrp="1"/>
          </p:cNvSpPr>
          <p:nvPr>
            <p:ph type="sldNum" sz="quarter" idx="10"/>
          </p:nvPr>
        </p:nvSpPr>
        <p:spPr/>
        <p:txBody>
          <a:bodyPr/>
          <a:lstStyle/>
          <a:p>
            <a:fld id="{BCDBDB55-D3B9-49BE-BF2C-D0AB6C2FF940}" type="slidenum">
              <a:rPr lang="en-US" smtClean="0"/>
              <a:t>5</a:t>
            </a:fld>
            <a:endParaRPr lang="en-US" dirty="0"/>
          </a:p>
        </p:txBody>
      </p:sp>
    </p:spTree>
    <p:extLst>
      <p:ext uri="{BB962C8B-B14F-4D97-AF65-F5344CB8AC3E}">
        <p14:creationId xmlns:p14="http://schemas.microsoft.com/office/powerpoint/2010/main" val="32269245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327116"/>
            <a:ext cx="7315200" cy="5274084"/>
          </a:xfrm>
        </p:spPr>
        <p:txBody>
          <a:bodyPr/>
          <a:lstStyle/>
          <a:p>
            <a:r>
              <a:rPr lang="en-US" sz="1700" dirty="0"/>
              <a:t>Brennan</a:t>
            </a:r>
          </a:p>
          <a:p>
            <a:endParaRPr lang="en-US" sz="1700" dirty="0"/>
          </a:p>
          <a:p>
            <a:r>
              <a:rPr lang="en-US" sz="1700" dirty="0"/>
              <a:t>Common Swing Bed Issues include:</a:t>
            </a:r>
          </a:p>
          <a:p>
            <a:pPr marL="297351" indent="-297351">
              <a:buFont typeface="Arial" panose="020B0604020202020204" pitchFamily="34" charset="0"/>
              <a:buChar char="•"/>
            </a:pPr>
            <a:r>
              <a:rPr lang="en-US" sz="1700" dirty="0"/>
              <a:t>Swing-bed days reported on the PS&amp;R do not match the internal statistics.  This could be due to unpaid days at year end, but also could indicate issues with the underlying internal reports including the misclassification as MCR when MCR didn't pay for the stay. It also may indicate that your swing days are being included in the acute count on your internal statistics.</a:t>
            </a:r>
          </a:p>
          <a:p>
            <a:pPr marL="297351" indent="-297351">
              <a:buFont typeface="Arial" panose="020B0604020202020204" pitchFamily="34" charset="0"/>
              <a:buChar char="•"/>
            </a:pPr>
            <a:endParaRPr lang="en-US" sz="1700" dirty="0"/>
          </a:p>
          <a:p>
            <a:pPr marL="297351" indent="-297351">
              <a:buFont typeface="Arial" panose="020B0604020202020204" pitchFamily="34" charset="0"/>
              <a:buChar char="•"/>
            </a:pPr>
            <a:r>
              <a:rPr lang="en-US" sz="1700" dirty="0"/>
              <a:t>For some patients when the acuity drops a level and Medicare will no longer pay for this patient.  This stay would be split between skilled and non-skilled.</a:t>
            </a:r>
          </a:p>
          <a:p>
            <a:pPr marL="297351" indent="-297351">
              <a:buFont typeface="Arial" panose="020B0604020202020204" pitchFamily="34" charset="0"/>
              <a:buChar char="•"/>
            </a:pPr>
            <a:endParaRPr lang="en-US" sz="1700" dirty="0"/>
          </a:p>
          <a:p>
            <a:pPr marL="297351" indent="-297351">
              <a:buFont typeface="Arial" panose="020B0604020202020204" pitchFamily="34" charset="0"/>
              <a:buChar char="•"/>
            </a:pPr>
            <a:r>
              <a:rPr lang="en-US" sz="1700" dirty="0"/>
              <a:t>The patient may still be receiving skilled care but it benefits are exhausted, this days are non-skilled</a:t>
            </a:r>
          </a:p>
          <a:p>
            <a:pPr marL="297351" indent="-297351">
              <a:buFont typeface="Arial" panose="020B0604020202020204" pitchFamily="34" charset="0"/>
              <a:buChar char="•"/>
            </a:pPr>
            <a:endParaRPr lang="en-US" sz="1700" dirty="0"/>
          </a:p>
          <a:p>
            <a:pPr marL="297351" indent="-297351">
              <a:buFont typeface="Arial" panose="020B0604020202020204" pitchFamily="34" charset="0"/>
              <a:buChar char="•"/>
            </a:pPr>
            <a:r>
              <a:rPr lang="en-US" sz="1700" dirty="0"/>
              <a:t>When reconciling stats to the PS&amp;R we have found that the swing-bed charges were billed under the hospital's provider number. Swing bed services have their own separate provider number which has a Z in it.</a:t>
            </a:r>
          </a:p>
          <a:p>
            <a:pPr marL="297351" indent="-297351">
              <a:buFont typeface="Arial" panose="020B0604020202020204" pitchFamily="34" charset="0"/>
              <a:buChar char="•"/>
            </a:pPr>
            <a:endParaRPr lang="en-US" sz="1700" dirty="0"/>
          </a:p>
          <a:p>
            <a:pPr marL="297351" indent="-297351">
              <a:buFont typeface="Arial" panose="020B0604020202020204" pitchFamily="34" charset="0"/>
              <a:buChar char="•"/>
            </a:pPr>
            <a:r>
              <a:rPr lang="en-US" sz="1700" dirty="0"/>
              <a:t>Or perhaps the patient didn't have a 3 day qualifying stay and it was figured out after the fact, if you can't bill it to Medicare then it is not skilled and the internal reports need to be updated.</a:t>
            </a:r>
          </a:p>
          <a:p>
            <a:pPr marL="754551" lvl="1" indent="-297351">
              <a:buFont typeface="Arial" panose="020B0604020202020204" pitchFamily="34" charset="0"/>
              <a:buChar char="•"/>
            </a:pPr>
            <a:r>
              <a:rPr lang="en-US" sz="1700" dirty="0"/>
              <a:t>3 day qualifying stay means a Medicare patient must have had a medically necessary 3 day inpatient stay before being admitted as a swing bed patient.</a:t>
            </a:r>
          </a:p>
          <a:p>
            <a:pPr marL="754551" lvl="1" indent="-297351">
              <a:buFont typeface="Arial" panose="020B0604020202020204" pitchFamily="34" charset="0"/>
              <a:buChar char="•"/>
            </a:pPr>
            <a:endParaRPr lang="en-US" sz="1700" dirty="0"/>
          </a:p>
          <a:p>
            <a:pPr marL="297351" indent="-297351">
              <a:buFont typeface="Arial" panose="020B0604020202020204" pitchFamily="34" charset="0"/>
              <a:buChar char="•"/>
            </a:pPr>
            <a:r>
              <a:rPr lang="en-US" sz="1700" dirty="0"/>
              <a:t>As a reminder, corrections at desk review or audit required additional support getting it correct the first time is important and why we urge you all to be reconciling your days quarterly.</a:t>
            </a:r>
          </a:p>
        </p:txBody>
      </p:sp>
      <p:sp>
        <p:nvSpPr>
          <p:cNvPr id="4" name="Slide Number Placeholder 3"/>
          <p:cNvSpPr>
            <a:spLocks noGrp="1"/>
          </p:cNvSpPr>
          <p:nvPr>
            <p:ph type="sldNum" sz="quarter" idx="10"/>
          </p:nvPr>
        </p:nvSpPr>
        <p:spPr/>
        <p:txBody>
          <a:bodyPr/>
          <a:lstStyle/>
          <a:p>
            <a:fld id="{BCDBDB55-D3B9-49BE-BF2C-D0AB6C2FF940}" type="slidenum">
              <a:rPr lang="en-US" smtClean="0"/>
              <a:t>50</a:t>
            </a:fld>
            <a:endParaRPr lang="en-US" dirty="0"/>
          </a:p>
        </p:txBody>
      </p:sp>
    </p:spTree>
    <p:extLst>
      <p:ext uri="{BB962C8B-B14F-4D97-AF65-F5344CB8AC3E}">
        <p14:creationId xmlns:p14="http://schemas.microsoft.com/office/powerpoint/2010/main" val="425088178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Brennan</a:t>
            </a:r>
          </a:p>
          <a:p>
            <a:pPr marL="178411" indent="-178411">
              <a:buFont typeface="Arial" panose="020B0604020202020204" pitchFamily="34" charset="0"/>
              <a:buChar char="•"/>
            </a:pPr>
            <a:endParaRPr lang="en-US" dirty="0"/>
          </a:p>
          <a:p>
            <a:pPr marL="178411" indent="-178411">
              <a:buFont typeface="Arial" panose="020B0604020202020204" pitchFamily="34" charset="0"/>
              <a:buChar char="•"/>
            </a:pPr>
            <a:r>
              <a:rPr lang="en-US" dirty="0"/>
              <a:t>Now moving to expenses and expense allocations for today’s session</a:t>
            </a:r>
          </a:p>
          <a:p>
            <a:pPr marL="178411" indent="-178411">
              <a:buFont typeface="Arial" panose="020B0604020202020204" pitchFamily="34" charset="0"/>
              <a:buChar char="•"/>
            </a:pPr>
            <a:endParaRPr lang="en-US" dirty="0"/>
          </a:p>
          <a:p>
            <a:pPr marL="178411" indent="-178411">
              <a:buFont typeface="Arial" panose="020B0604020202020204" pitchFamily="34" charset="0"/>
              <a:buChar char="•"/>
            </a:pPr>
            <a:r>
              <a:rPr lang="en-US" dirty="0"/>
              <a:t>Spend a minute recapping days and revenues captured in the previous session.</a:t>
            </a:r>
          </a:p>
          <a:p>
            <a:pPr marL="635611" lvl="1" indent="-178411">
              <a:buFont typeface="Arial" panose="020B0604020202020204" pitchFamily="34" charset="0"/>
              <a:buChar char="•"/>
            </a:pPr>
            <a:r>
              <a:rPr lang="en-US" dirty="0"/>
              <a:t>Days</a:t>
            </a:r>
          </a:p>
          <a:p>
            <a:pPr marL="1092811" lvl="2" indent="-178411">
              <a:buFont typeface="Arial" panose="020B0604020202020204" pitchFamily="34" charset="0"/>
              <a:buChar char="•"/>
            </a:pPr>
            <a:r>
              <a:rPr lang="en-US" dirty="0"/>
              <a:t>Last session we discussed the importance of identifying acute care days accurately and making sure swing bed and observation days are identified accurately.</a:t>
            </a:r>
          </a:p>
          <a:p>
            <a:pPr marL="1092811" lvl="2" indent="-178411">
              <a:buFont typeface="Arial" panose="020B0604020202020204" pitchFamily="34" charset="0"/>
              <a:buChar char="•"/>
            </a:pPr>
            <a:r>
              <a:rPr lang="en-US" dirty="0"/>
              <a:t>To make sure cost per day is not diluted resulting in lower reimbursement.</a:t>
            </a:r>
          </a:p>
          <a:p>
            <a:pPr marL="635611" lvl="1" indent="-178411">
              <a:buFont typeface="Arial" panose="020B0604020202020204" pitchFamily="34" charset="0"/>
              <a:buChar char="•"/>
            </a:pPr>
            <a:r>
              <a:rPr lang="en-US" dirty="0"/>
              <a:t>Revenues</a:t>
            </a:r>
          </a:p>
          <a:p>
            <a:pPr marL="1092811" lvl="2" indent="-178411">
              <a:buFont typeface="Arial" panose="020B0604020202020204" pitchFamily="34" charset="0"/>
              <a:buChar char="•"/>
            </a:pPr>
            <a:r>
              <a:rPr lang="en-US" dirty="0"/>
              <a:t>Also discussed the importance of revenue code reports to enable your cost report preparer to accurately match revenues to expenses.</a:t>
            </a:r>
          </a:p>
          <a:p>
            <a:pPr marL="1092811" lvl="2" indent="-178411">
              <a:buFont typeface="Arial" panose="020B0604020202020204" pitchFamily="34" charset="0"/>
              <a:buChar char="•"/>
            </a:pPr>
            <a:r>
              <a:rPr lang="en-US" dirty="0"/>
              <a:t>Also covered PS&amp;R and its contents</a:t>
            </a:r>
          </a:p>
          <a:p>
            <a:pPr marL="1092811" lvl="2" indent="-178411">
              <a:buFont typeface="Arial" panose="020B0604020202020204" pitchFamily="34" charset="0"/>
              <a:buChar char="•"/>
            </a:pPr>
            <a:r>
              <a:rPr lang="en-US" dirty="0"/>
              <a:t>Discussed the process of accurately calculating provider based clinic revenue for the purposes of the Medicare cost report and maximizing reimbursement.</a:t>
            </a:r>
          </a:p>
          <a:p>
            <a:pPr marL="635611" lvl="1" indent="-178411">
              <a:buFont typeface="Arial" panose="020B0604020202020204" pitchFamily="34" charset="0"/>
              <a:buChar char="•"/>
            </a:pPr>
            <a:r>
              <a:rPr lang="en-US" dirty="0"/>
              <a:t>We also covered the various types of clinics and their differing methods of reimbursement.</a:t>
            </a:r>
          </a:p>
        </p:txBody>
      </p:sp>
      <p:sp>
        <p:nvSpPr>
          <p:cNvPr id="4" name="Slide Number Placeholder 3"/>
          <p:cNvSpPr>
            <a:spLocks noGrp="1"/>
          </p:cNvSpPr>
          <p:nvPr>
            <p:ph type="sldNum" sz="quarter" idx="10"/>
          </p:nvPr>
        </p:nvSpPr>
        <p:spPr/>
        <p:txBody>
          <a:bodyPr/>
          <a:lstStyle/>
          <a:p>
            <a:fld id="{BCDBDB55-D3B9-49BE-BF2C-D0AB6C2FF940}" type="slidenum">
              <a:rPr lang="en-US" smtClean="0"/>
              <a:t>51</a:t>
            </a:fld>
            <a:endParaRPr lang="en-US" dirty="0"/>
          </a:p>
        </p:txBody>
      </p:sp>
    </p:spTree>
    <p:extLst>
      <p:ext uri="{BB962C8B-B14F-4D97-AF65-F5344CB8AC3E}">
        <p14:creationId xmlns:p14="http://schemas.microsoft.com/office/powerpoint/2010/main" val="361803214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Shayna</a:t>
            </a:r>
          </a:p>
        </p:txBody>
      </p:sp>
      <p:sp>
        <p:nvSpPr>
          <p:cNvPr id="4" name="Slide Number Placeholder 3"/>
          <p:cNvSpPr>
            <a:spLocks noGrp="1"/>
          </p:cNvSpPr>
          <p:nvPr>
            <p:ph type="sldNum" sz="quarter" idx="10"/>
          </p:nvPr>
        </p:nvSpPr>
        <p:spPr/>
        <p:txBody>
          <a:bodyPr/>
          <a:lstStyle/>
          <a:p>
            <a:fld id="{6F2082E8-186D-4840-A034-EDC8DE13622B}" type="slidenum">
              <a:rPr lang="en-US" smtClean="0"/>
              <a:t>52</a:t>
            </a:fld>
            <a:endParaRPr lang="en-US"/>
          </a:p>
        </p:txBody>
      </p:sp>
    </p:spTree>
    <p:extLst>
      <p:ext uri="{BB962C8B-B14F-4D97-AF65-F5344CB8AC3E}">
        <p14:creationId xmlns:p14="http://schemas.microsoft.com/office/powerpoint/2010/main" val="168064508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2082E8-186D-4840-A034-EDC8DE13622B}" type="slidenum">
              <a:rPr lang="en-US" smtClean="0"/>
              <a:t>53</a:t>
            </a:fld>
            <a:endParaRPr lang="en-US"/>
          </a:p>
        </p:txBody>
      </p:sp>
    </p:spTree>
    <p:extLst>
      <p:ext uri="{BB962C8B-B14F-4D97-AF65-F5344CB8AC3E}">
        <p14:creationId xmlns:p14="http://schemas.microsoft.com/office/powerpoint/2010/main" val="157193868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Shayna</a:t>
            </a:r>
          </a:p>
          <a:p>
            <a:endParaRPr lang="en-US" dirty="0"/>
          </a:p>
        </p:txBody>
      </p:sp>
      <p:sp>
        <p:nvSpPr>
          <p:cNvPr id="4" name="Slide Number Placeholder 3"/>
          <p:cNvSpPr>
            <a:spLocks noGrp="1"/>
          </p:cNvSpPr>
          <p:nvPr>
            <p:ph type="sldNum" sz="quarter" idx="10"/>
          </p:nvPr>
        </p:nvSpPr>
        <p:spPr/>
        <p:txBody>
          <a:bodyPr/>
          <a:lstStyle/>
          <a:p>
            <a:fld id="{6F2082E8-186D-4840-A034-EDC8DE13622B}" type="slidenum">
              <a:rPr lang="en-US" smtClean="0"/>
              <a:t>54</a:t>
            </a:fld>
            <a:endParaRPr lang="en-US"/>
          </a:p>
        </p:txBody>
      </p:sp>
    </p:spTree>
    <p:extLst>
      <p:ext uri="{BB962C8B-B14F-4D97-AF65-F5344CB8AC3E}">
        <p14:creationId xmlns:p14="http://schemas.microsoft.com/office/powerpoint/2010/main" val="140422260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Shar</a:t>
            </a:r>
            <a:r>
              <a:rPr lang="en-US" dirty="0"/>
              <a:t> </a:t>
            </a:r>
            <a:r>
              <a:rPr lang="en-US" dirty="0" err="1"/>
              <a:t>Sheaffer</a:t>
            </a:r>
            <a:endParaRPr lang="en-US" dirty="0"/>
          </a:p>
          <a:p>
            <a:endParaRPr lang="en-US" dirty="0"/>
          </a:p>
        </p:txBody>
      </p:sp>
      <p:sp>
        <p:nvSpPr>
          <p:cNvPr id="4" name="Slide Number Placeholder 3"/>
          <p:cNvSpPr>
            <a:spLocks noGrp="1"/>
          </p:cNvSpPr>
          <p:nvPr>
            <p:ph type="sldNum" sz="quarter" idx="10"/>
          </p:nvPr>
        </p:nvSpPr>
        <p:spPr/>
        <p:txBody>
          <a:bodyPr/>
          <a:lstStyle/>
          <a:p>
            <a:fld id="{6F2082E8-186D-4840-A034-EDC8DE13622B}" type="slidenum">
              <a:rPr lang="en-US" smtClean="0"/>
              <a:t>55</a:t>
            </a:fld>
            <a:endParaRPr lang="en-US"/>
          </a:p>
        </p:txBody>
      </p:sp>
    </p:spTree>
    <p:extLst>
      <p:ext uri="{BB962C8B-B14F-4D97-AF65-F5344CB8AC3E}">
        <p14:creationId xmlns:p14="http://schemas.microsoft.com/office/powerpoint/2010/main" val="170532792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Shayna</a:t>
            </a:r>
          </a:p>
        </p:txBody>
      </p:sp>
      <p:sp>
        <p:nvSpPr>
          <p:cNvPr id="4" name="Slide Number Placeholder 3"/>
          <p:cNvSpPr>
            <a:spLocks noGrp="1"/>
          </p:cNvSpPr>
          <p:nvPr>
            <p:ph type="sldNum" sz="quarter" idx="10"/>
          </p:nvPr>
        </p:nvSpPr>
        <p:spPr/>
        <p:txBody>
          <a:bodyPr/>
          <a:lstStyle/>
          <a:p>
            <a:fld id="{6F2082E8-186D-4840-A034-EDC8DE13622B}" type="slidenum">
              <a:rPr lang="en-US" smtClean="0"/>
              <a:t>56</a:t>
            </a:fld>
            <a:endParaRPr lang="en-US"/>
          </a:p>
        </p:txBody>
      </p:sp>
    </p:spTree>
    <p:extLst>
      <p:ext uri="{BB962C8B-B14F-4D97-AF65-F5344CB8AC3E}">
        <p14:creationId xmlns:p14="http://schemas.microsoft.com/office/powerpoint/2010/main" val="3894930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1525">
              <a:defRPr/>
            </a:pPr>
            <a:r>
              <a:rPr lang="en-US" dirty="0"/>
              <a:t>Brennan</a:t>
            </a:r>
          </a:p>
          <a:p>
            <a:endParaRPr lang="en-US" dirty="0"/>
          </a:p>
          <a:p>
            <a:pPr marL="171450" indent="-171450">
              <a:buFont typeface="Arial" panose="020B0604020202020204" pitchFamily="34" charset="0"/>
              <a:buChar char="•"/>
            </a:pPr>
            <a:r>
              <a:rPr lang="en-US" dirty="0"/>
              <a:t>A big chunk of cost report preparation is focused on coding, reclassifying, and adjusting the hospital’s expenses.</a:t>
            </a:r>
          </a:p>
          <a:p>
            <a:endParaRPr lang="en-US" dirty="0"/>
          </a:p>
          <a:p>
            <a:pPr marL="171450" indent="-171450">
              <a:buFont typeface="Arial" panose="020B0604020202020204" pitchFamily="34" charset="0"/>
              <a:buChar char="•"/>
            </a:pPr>
            <a:r>
              <a:rPr lang="en-US" dirty="0"/>
              <a:t>Expenses are the numerator in pretty much each calculation that determines how the hospital is reimbursed for Medicare services and so it is a very important part of the calculation that for strategy purposes should be maximized.</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Routine per day calculation it is the numerator with days being the denominator</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Ancillary and outpatient it is the numerator with revenues as the denominator</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RHC it is the numerator with encounters as the denominator</a:t>
            </a:r>
          </a:p>
          <a:p>
            <a:endParaRPr lang="en-US" dirty="0"/>
          </a:p>
        </p:txBody>
      </p:sp>
      <p:sp>
        <p:nvSpPr>
          <p:cNvPr id="4" name="Slide Number Placeholder 3"/>
          <p:cNvSpPr>
            <a:spLocks noGrp="1"/>
          </p:cNvSpPr>
          <p:nvPr>
            <p:ph type="sldNum" sz="quarter" idx="10"/>
          </p:nvPr>
        </p:nvSpPr>
        <p:spPr/>
        <p:txBody>
          <a:bodyPr/>
          <a:lstStyle/>
          <a:p>
            <a:fld id="{BCDBDB55-D3B9-49BE-BF2C-D0AB6C2FF940}" type="slidenum">
              <a:rPr lang="en-US" smtClean="0"/>
              <a:t>57</a:t>
            </a:fld>
            <a:endParaRPr lang="en-US" dirty="0"/>
          </a:p>
        </p:txBody>
      </p:sp>
    </p:spTree>
    <p:extLst>
      <p:ext uri="{BB962C8B-B14F-4D97-AF65-F5344CB8AC3E}">
        <p14:creationId xmlns:p14="http://schemas.microsoft.com/office/powerpoint/2010/main" val="107430290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51525">
              <a:defRPr/>
            </a:pPr>
            <a:r>
              <a:rPr lang="en-US" dirty="0"/>
              <a:t>Brennan</a:t>
            </a:r>
          </a:p>
          <a:p>
            <a:pPr defTabSz="951525">
              <a:defRPr/>
            </a:pPr>
            <a:endParaRPr lang="en-US" dirty="0"/>
          </a:p>
          <a:p>
            <a:pPr marL="171450" indent="-171450">
              <a:buFont typeface="Arial" panose="020B0604020202020204" pitchFamily="34" charset="0"/>
              <a:buChar char="•"/>
            </a:pPr>
            <a:r>
              <a:rPr lang="en-US" dirty="0"/>
              <a:t>Expenses are grouped by cost  centers on the  cost report, which are roughly equivalent to hospital departments.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 cost report preparer initially groups all expenses from the trial balance into the cost centers.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Typically the cost centers are grouped similar to the hospital departments but there are differences for some types of expenses, such as all utilities may be grouped in a cost center and each department’s billable supplies may be grouped in a cost center.</a:t>
            </a:r>
          </a:p>
          <a:p>
            <a:pPr defTabSz="951525">
              <a:defRPr/>
            </a:pPr>
            <a:endParaRPr lang="en-US" dirty="0"/>
          </a:p>
          <a:p>
            <a:endParaRPr lang="en-US" dirty="0"/>
          </a:p>
        </p:txBody>
      </p:sp>
      <p:sp>
        <p:nvSpPr>
          <p:cNvPr id="5" name="Slide Number Placeholder 4"/>
          <p:cNvSpPr>
            <a:spLocks noGrp="1"/>
          </p:cNvSpPr>
          <p:nvPr>
            <p:ph type="sldNum" sz="quarter" idx="10"/>
          </p:nvPr>
        </p:nvSpPr>
        <p:spPr/>
        <p:txBody>
          <a:bodyPr/>
          <a:lstStyle/>
          <a:p>
            <a:pPr>
              <a:defRPr/>
            </a:pPr>
            <a:fld id="{C5843F36-9BC3-4647-B207-3F7020A44DE2}" type="slidenum">
              <a:rPr lang="en-US" smtClean="0"/>
              <a:pPr>
                <a:defRPr/>
              </a:pPr>
              <a:t>58</a:t>
            </a:fld>
            <a:endParaRPr 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327116"/>
            <a:ext cx="7315200" cy="5274084"/>
          </a:xfrm>
        </p:spPr>
        <p:txBody>
          <a:bodyPr/>
          <a:lstStyle/>
          <a:p>
            <a:pPr defTabSz="951525">
              <a:defRPr/>
            </a:pPr>
            <a:r>
              <a:rPr lang="en-US" sz="1900" dirty="0"/>
              <a:t>Brennan</a:t>
            </a:r>
          </a:p>
          <a:p>
            <a:endParaRPr lang="en-US" sz="1900" dirty="0"/>
          </a:p>
          <a:p>
            <a:endParaRPr lang="en-US" sz="1900" dirty="0"/>
          </a:p>
          <a:p>
            <a:r>
              <a:rPr lang="en-US" sz="1900" dirty="0"/>
              <a:t>Expense worksheets are grouped into three parts:</a:t>
            </a:r>
          </a:p>
          <a:p>
            <a:pPr marL="356822" indent="-356822">
              <a:buFont typeface="+mj-lt"/>
              <a:buAutoNum type="arabicPeriod"/>
            </a:pPr>
            <a:r>
              <a:rPr lang="en-US" sz="1900" dirty="0"/>
              <a:t>Overhead – support the revenue producing cost centers and are allocated to the revenue producing cost centers</a:t>
            </a:r>
          </a:p>
          <a:p>
            <a:pPr marL="356822" indent="-356822">
              <a:buFont typeface="+mj-lt"/>
              <a:buAutoNum type="arabicPeriod"/>
            </a:pPr>
            <a:r>
              <a:rPr lang="en-US" sz="1900" dirty="0"/>
              <a:t>Revenue Producing</a:t>
            </a:r>
          </a:p>
          <a:p>
            <a:pPr marL="356822" indent="-356822">
              <a:buFont typeface="+mj-lt"/>
              <a:buAutoNum type="arabicPeriod"/>
            </a:pPr>
            <a:r>
              <a:rPr lang="en-US" sz="1900" dirty="0"/>
              <a:t>Non allowable – free standing clinics, gift shops, and retail pharmacies are two common examples.</a:t>
            </a:r>
          </a:p>
        </p:txBody>
      </p:sp>
      <p:sp>
        <p:nvSpPr>
          <p:cNvPr id="4" name="Slide Number Placeholder 3"/>
          <p:cNvSpPr>
            <a:spLocks noGrp="1"/>
          </p:cNvSpPr>
          <p:nvPr>
            <p:ph type="sldNum" sz="quarter" idx="10"/>
          </p:nvPr>
        </p:nvSpPr>
        <p:spPr/>
        <p:txBody>
          <a:bodyPr/>
          <a:lstStyle/>
          <a:p>
            <a:fld id="{BCDBDB55-D3B9-49BE-BF2C-D0AB6C2FF940}" type="slidenum">
              <a:rPr lang="en-US" smtClean="0"/>
              <a:t>59</a:t>
            </a:fld>
            <a:endParaRPr lang="en-US" dirty="0"/>
          </a:p>
        </p:txBody>
      </p:sp>
    </p:spTree>
    <p:extLst>
      <p:ext uri="{BB962C8B-B14F-4D97-AF65-F5344CB8AC3E}">
        <p14:creationId xmlns:p14="http://schemas.microsoft.com/office/powerpoint/2010/main" val="32722335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1525">
              <a:defRPr/>
            </a:pPr>
            <a:r>
              <a:rPr lang="en-US" dirty="0"/>
              <a:t>Shayna</a:t>
            </a:r>
          </a:p>
          <a:p>
            <a:endParaRPr lang="en-US" dirty="0"/>
          </a:p>
        </p:txBody>
      </p:sp>
      <p:sp>
        <p:nvSpPr>
          <p:cNvPr id="4" name="Slide Number Placeholder 3"/>
          <p:cNvSpPr>
            <a:spLocks noGrp="1"/>
          </p:cNvSpPr>
          <p:nvPr>
            <p:ph type="sldNum" sz="quarter" idx="10"/>
          </p:nvPr>
        </p:nvSpPr>
        <p:spPr/>
        <p:txBody>
          <a:bodyPr/>
          <a:lstStyle/>
          <a:p>
            <a:fld id="{BCDBDB55-D3B9-49BE-BF2C-D0AB6C2FF940}" type="slidenum">
              <a:rPr lang="en-US" smtClean="0"/>
              <a:t>6</a:t>
            </a:fld>
            <a:endParaRPr lang="en-US" dirty="0"/>
          </a:p>
        </p:txBody>
      </p:sp>
    </p:spTree>
    <p:extLst>
      <p:ext uri="{BB962C8B-B14F-4D97-AF65-F5344CB8AC3E}">
        <p14:creationId xmlns:p14="http://schemas.microsoft.com/office/powerpoint/2010/main" val="222617894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327116"/>
            <a:ext cx="7315200" cy="5274084"/>
          </a:xfrm>
        </p:spPr>
        <p:txBody>
          <a:bodyPr/>
          <a:lstStyle/>
          <a:p>
            <a:pPr defTabSz="951525">
              <a:defRPr/>
            </a:pPr>
            <a:r>
              <a:rPr lang="en-US" sz="1900" dirty="0"/>
              <a:t>Brennan</a:t>
            </a:r>
          </a:p>
          <a:p>
            <a:endParaRPr lang="en-US" sz="1900" dirty="0"/>
          </a:p>
          <a:p>
            <a:endParaRPr lang="en-US" sz="1900" dirty="0"/>
          </a:p>
          <a:p>
            <a:r>
              <a:rPr lang="en-US" sz="1900" dirty="0"/>
              <a:t>This is the actual worksheet A with the three separate areas:</a:t>
            </a:r>
          </a:p>
          <a:p>
            <a:pPr marL="356822" indent="-356822">
              <a:buFont typeface="+mj-lt"/>
              <a:buAutoNum type="arabicPeriod"/>
            </a:pPr>
            <a:r>
              <a:rPr lang="en-US" sz="1900" dirty="0"/>
              <a:t>Overhead</a:t>
            </a:r>
          </a:p>
          <a:p>
            <a:pPr marL="356822" indent="-356822">
              <a:buFont typeface="+mj-lt"/>
              <a:buAutoNum type="arabicPeriod"/>
            </a:pPr>
            <a:r>
              <a:rPr lang="en-US" sz="1900" dirty="0"/>
              <a:t>Revenue Producing</a:t>
            </a:r>
          </a:p>
          <a:p>
            <a:pPr marL="356822" indent="-356822">
              <a:buFont typeface="+mj-lt"/>
              <a:buAutoNum type="arabicPeriod"/>
            </a:pPr>
            <a:r>
              <a:rPr lang="en-US" sz="1900" dirty="0"/>
              <a:t>Non allowable – any cost going down here is not reimbursed by Medicare on cost.</a:t>
            </a:r>
          </a:p>
          <a:p>
            <a:pPr marL="356822" indent="-356822">
              <a:buFont typeface="+mj-lt"/>
              <a:buAutoNum type="arabicPeriod"/>
            </a:pPr>
            <a:endParaRPr lang="en-US" sz="1900" dirty="0"/>
          </a:p>
          <a:p>
            <a:r>
              <a:rPr lang="en-US" sz="1900" dirty="0"/>
              <a:t>Keep in mind that these cost centers are hospital specific your hospital may or may not have the same cost centers report on your cost report</a:t>
            </a:r>
          </a:p>
          <a:p>
            <a:endParaRPr lang="en-US" dirty="0"/>
          </a:p>
          <a:p>
            <a:endParaRPr lang="en-US" dirty="0"/>
          </a:p>
        </p:txBody>
      </p:sp>
      <p:sp>
        <p:nvSpPr>
          <p:cNvPr id="4" name="Slide Number Placeholder 3"/>
          <p:cNvSpPr>
            <a:spLocks noGrp="1"/>
          </p:cNvSpPr>
          <p:nvPr>
            <p:ph type="sldNum" sz="quarter" idx="10"/>
          </p:nvPr>
        </p:nvSpPr>
        <p:spPr/>
        <p:txBody>
          <a:bodyPr/>
          <a:lstStyle/>
          <a:p>
            <a:fld id="{BCDBDB55-D3B9-49BE-BF2C-D0AB6C2FF940}" type="slidenum">
              <a:rPr lang="en-US" smtClean="0"/>
              <a:t>60</a:t>
            </a:fld>
            <a:endParaRPr lang="en-US" dirty="0"/>
          </a:p>
        </p:txBody>
      </p:sp>
    </p:spTree>
    <p:extLst>
      <p:ext uri="{BB962C8B-B14F-4D97-AF65-F5344CB8AC3E}">
        <p14:creationId xmlns:p14="http://schemas.microsoft.com/office/powerpoint/2010/main" val="53974596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51525">
              <a:defRPr/>
            </a:pPr>
            <a:r>
              <a:rPr lang="en-US" dirty="0"/>
              <a:t>Brennan</a:t>
            </a:r>
          </a:p>
          <a:p>
            <a:endParaRPr lang="en-US" dirty="0"/>
          </a:p>
          <a:p>
            <a:pPr marL="171450" indent="-171450">
              <a:buFont typeface="Arial" panose="020B0604020202020204" pitchFamily="34" charset="0"/>
              <a:buChar char="•"/>
            </a:pPr>
            <a:r>
              <a:rPr lang="en-US" dirty="0"/>
              <a:t>These are the most common ways costs are assigned by department and so it is important that the payroll timesheets and AP coding are accurately applied to each department.</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It is also important to properly accrue year end accruals so that the hospital is paid by Medicare based on the expenses it incurred in each fiscal year appropriately.</a:t>
            </a:r>
          </a:p>
          <a:p>
            <a:endParaRPr lang="en-US" dirty="0"/>
          </a:p>
        </p:txBody>
      </p:sp>
      <p:sp>
        <p:nvSpPr>
          <p:cNvPr id="5" name="Slide Number Placeholder 4"/>
          <p:cNvSpPr>
            <a:spLocks noGrp="1"/>
          </p:cNvSpPr>
          <p:nvPr>
            <p:ph type="sldNum" sz="quarter" idx="10"/>
          </p:nvPr>
        </p:nvSpPr>
        <p:spPr/>
        <p:txBody>
          <a:bodyPr/>
          <a:lstStyle/>
          <a:p>
            <a:pPr>
              <a:defRPr/>
            </a:pPr>
            <a:fld id="{C5843F36-9BC3-4647-B207-3F7020A44DE2}" type="slidenum">
              <a:rPr lang="en-US" smtClean="0"/>
              <a:pPr>
                <a:defRPr/>
              </a:pPr>
              <a:t>61</a:t>
            </a:fld>
            <a:endParaRPr lang="en-US"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51525">
              <a:defRPr/>
            </a:pPr>
            <a:r>
              <a:rPr lang="en-US" dirty="0"/>
              <a:t>Brennan</a:t>
            </a:r>
          </a:p>
          <a:p>
            <a:endParaRPr lang="en-US" dirty="0"/>
          </a:p>
          <a:p>
            <a:pPr marL="171450" indent="-171450">
              <a:buFont typeface="Arial" panose="020B0604020202020204" pitchFamily="34" charset="0"/>
              <a:buChar char="•"/>
            </a:pPr>
            <a:r>
              <a:rPr lang="en-US" dirty="0"/>
              <a:t>Actual time cards need to be used whenever possible to break out employee compensation between departments for accuracy. If the hospital has a badge system to check in and out of departments, IE for nurses, even better.</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Employees need to be able to accurately code their time between each department of the facility they work in. This translated into accurate Medicare cost reporting.</a:t>
            </a:r>
          </a:p>
          <a:p>
            <a:endParaRPr lang="en-US" dirty="0"/>
          </a:p>
        </p:txBody>
      </p:sp>
      <p:sp>
        <p:nvSpPr>
          <p:cNvPr id="5" name="Slide Number Placeholder 4"/>
          <p:cNvSpPr>
            <a:spLocks noGrp="1"/>
          </p:cNvSpPr>
          <p:nvPr>
            <p:ph type="sldNum" sz="quarter" idx="10"/>
          </p:nvPr>
        </p:nvSpPr>
        <p:spPr/>
        <p:txBody>
          <a:bodyPr/>
          <a:lstStyle/>
          <a:p>
            <a:pPr>
              <a:defRPr/>
            </a:pPr>
            <a:fld id="{C5843F36-9BC3-4647-B207-3F7020A44DE2}" type="slidenum">
              <a:rPr lang="en-US" smtClean="0"/>
              <a:pPr>
                <a:defRPr/>
              </a:pPr>
              <a:t>62</a:t>
            </a:fld>
            <a:endParaRPr lang="en-US"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defTabSz="951525">
              <a:defRPr/>
            </a:pPr>
            <a:r>
              <a:rPr lang="en-US" dirty="0"/>
              <a:t>Brennan</a:t>
            </a:r>
          </a:p>
          <a:p>
            <a:endParaRPr lang="en-US" dirty="0"/>
          </a:p>
          <a:p>
            <a:pPr marL="171450" indent="-171450">
              <a:buFont typeface="Arial" panose="020B0604020202020204" pitchFamily="34" charset="0"/>
              <a:buChar char="•"/>
            </a:pPr>
            <a:r>
              <a:rPr lang="en-US" dirty="0"/>
              <a:t>Assigning home departments are the most important with nursing staff.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Home departments are considered the department where an employees compensation is recorded when they are specifically not working in a different department. The home department in most cases should be assigned as the one with the best reimbursement rate from Medicare, which can be determined from a reimbursement by department spreadsheet DZA can prepare.</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Time tracking – employees are focused on patient care as they should be, but accurate time tracking should be done between locations too.</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For example, when a nurse works in both acute care and ER, it would likely be best reimbursement wise to have acute care be the home department while ER time recorded only when the nurse specifically goes over to the ER.</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Split between L&amp;D, obstetrics or post delivery, and nursery important for nurses to accurately report their time between the three roles because they are considered three different locations on the cost report and different cost to charge ratios are calculated for each. The cost report preparer can perform a reclassification to estimate the time between the roles.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A therapist performing home health and hospital services, hospital would be the preferable home department due to increased reimbursement.</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Nurses working with hospital swing bed patients need to code their time as hospital acute care time, not nursing home time.</a:t>
            </a:r>
          </a:p>
          <a:p>
            <a:endParaRPr lang="en-US" dirty="0"/>
          </a:p>
        </p:txBody>
      </p:sp>
      <p:sp>
        <p:nvSpPr>
          <p:cNvPr id="5" name="Slide Number Placeholder 4"/>
          <p:cNvSpPr>
            <a:spLocks noGrp="1"/>
          </p:cNvSpPr>
          <p:nvPr>
            <p:ph type="sldNum" sz="quarter" idx="10"/>
          </p:nvPr>
        </p:nvSpPr>
        <p:spPr/>
        <p:txBody>
          <a:bodyPr/>
          <a:lstStyle/>
          <a:p>
            <a:pPr>
              <a:defRPr/>
            </a:pPr>
            <a:fld id="{C5843F36-9BC3-4647-B207-3F7020A44DE2}" type="slidenum">
              <a:rPr lang="en-US" smtClean="0"/>
              <a:pPr>
                <a:defRPr/>
              </a:pPr>
              <a:t>63</a:t>
            </a:fld>
            <a:endParaRPr lang="en-US"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Shayna</a:t>
            </a:r>
          </a:p>
        </p:txBody>
      </p:sp>
      <p:sp>
        <p:nvSpPr>
          <p:cNvPr id="4" name="Slide Number Placeholder 3"/>
          <p:cNvSpPr>
            <a:spLocks noGrp="1"/>
          </p:cNvSpPr>
          <p:nvPr>
            <p:ph type="sldNum" sz="quarter" idx="10"/>
          </p:nvPr>
        </p:nvSpPr>
        <p:spPr/>
        <p:txBody>
          <a:bodyPr/>
          <a:lstStyle/>
          <a:p>
            <a:fld id="{6F2082E8-186D-4840-A034-EDC8DE13622B}" type="slidenum">
              <a:rPr lang="en-US" smtClean="0"/>
              <a:t>64</a:t>
            </a:fld>
            <a:endParaRPr lang="en-US"/>
          </a:p>
        </p:txBody>
      </p:sp>
    </p:spTree>
    <p:extLst>
      <p:ext uri="{BB962C8B-B14F-4D97-AF65-F5344CB8AC3E}">
        <p14:creationId xmlns:p14="http://schemas.microsoft.com/office/powerpoint/2010/main" val="339601021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Shayna</a:t>
            </a:r>
          </a:p>
          <a:p>
            <a:endParaRPr lang="en-US" dirty="0"/>
          </a:p>
        </p:txBody>
      </p:sp>
      <p:sp>
        <p:nvSpPr>
          <p:cNvPr id="4" name="Slide Number Placeholder 3"/>
          <p:cNvSpPr>
            <a:spLocks noGrp="1"/>
          </p:cNvSpPr>
          <p:nvPr>
            <p:ph type="sldNum" sz="quarter" idx="10"/>
          </p:nvPr>
        </p:nvSpPr>
        <p:spPr/>
        <p:txBody>
          <a:bodyPr/>
          <a:lstStyle/>
          <a:p>
            <a:fld id="{6F2082E8-186D-4840-A034-EDC8DE13622B}" type="slidenum">
              <a:rPr lang="en-US" smtClean="0"/>
              <a:t>65</a:t>
            </a:fld>
            <a:endParaRPr lang="en-US"/>
          </a:p>
        </p:txBody>
      </p:sp>
    </p:spTree>
    <p:extLst>
      <p:ext uri="{BB962C8B-B14F-4D97-AF65-F5344CB8AC3E}">
        <p14:creationId xmlns:p14="http://schemas.microsoft.com/office/powerpoint/2010/main" val="426183247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Shar</a:t>
            </a:r>
            <a:r>
              <a:rPr lang="en-US" dirty="0"/>
              <a:t> </a:t>
            </a:r>
            <a:r>
              <a:rPr lang="en-US" dirty="0" err="1"/>
              <a:t>Sheaffer</a:t>
            </a:r>
            <a:endParaRPr lang="en-US" dirty="0"/>
          </a:p>
          <a:p>
            <a:endParaRPr lang="en-US" dirty="0"/>
          </a:p>
        </p:txBody>
      </p:sp>
      <p:sp>
        <p:nvSpPr>
          <p:cNvPr id="4" name="Slide Number Placeholder 3"/>
          <p:cNvSpPr>
            <a:spLocks noGrp="1"/>
          </p:cNvSpPr>
          <p:nvPr>
            <p:ph type="sldNum" sz="quarter" idx="10"/>
          </p:nvPr>
        </p:nvSpPr>
        <p:spPr/>
        <p:txBody>
          <a:bodyPr/>
          <a:lstStyle/>
          <a:p>
            <a:fld id="{6F2082E8-186D-4840-A034-EDC8DE13622B}" type="slidenum">
              <a:rPr lang="en-US" smtClean="0"/>
              <a:t>66</a:t>
            </a:fld>
            <a:endParaRPr lang="en-US"/>
          </a:p>
        </p:txBody>
      </p:sp>
    </p:spTree>
    <p:extLst>
      <p:ext uri="{BB962C8B-B14F-4D97-AF65-F5344CB8AC3E}">
        <p14:creationId xmlns:p14="http://schemas.microsoft.com/office/powerpoint/2010/main" val="357340590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Shar</a:t>
            </a:r>
            <a:r>
              <a:rPr lang="en-US" dirty="0"/>
              <a:t> </a:t>
            </a:r>
            <a:r>
              <a:rPr lang="en-US" dirty="0" err="1"/>
              <a:t>Sheaffer</a:t>
            </a:r>
            <a:endParaRPr lang="en-US" dirty="0"/>
          </a:p>
          <a:p>
            <a:endParaRPr lang="en-US" dirty="0"/>
          </a:p>
        </p:txBody>
      </p:sp>
      <p:sp>
        <p:nvSpPr>
          <p:cNvPr id="4" name="Slide Number Placeholder 3"/>
          <p:cNvSpPr>
            <a:spLocks noGrp="1"/>
          </p:cNvSpPr>
          <p:nvPr>
            <p:ph type="sldNum" sz="quarter" idx="10"/>
          </p:nvPr>
        </p:nvSpPr>
        <p:spPr/>
        <p:txBody>
          <a:bodyPr/>
          <a:lstStyle/>
          <a:p>
            <a:fld id="{6F2082E8-186D-4840-A034-EDC8DE13622B}" type="slidenum">
              <a:rPr lang="en-US" smtClean="0"/>
              <a:t>67</a:t>
            </a:fld>
            <a:endParaRPr lang="en-US"/>
          </a:p>
        </p:txBody>
      </p:sp>
    </p:spTree>
    <p:extLst>
      <p:ext uri="{BB962C8B-B14F-4D97-AF65-F5344CB8AC3E}">
        <p14:creationId xmlns:p14="http://schemas.microsoft.com/office/powerpoint/2010/main" val="214618389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Shar</a:t>
            </a:r>
            <a:r>
              <a:rPr lang="en-US" dirty="0"/>
              <a:t> </a:t>
            </a:r>
            <a:r>
              <a:rPr lang="en-US" dirty="0" err="1"/>
              <a:t>Sheaffer</a:t>
            </a:r>
            <a:endParaRPr lang="en-US" dirty="0"/>
          </a:p>
          <a:p>
            <a:endParaRPr lang="en-US" dirty="0"/>
          </a:p>
        </p:txBody>
      </p:sp>
      <p:sp>
        <p:nvSpPr>
          <p:cNvPr id="4" name="Slide Number Placeholder 3"/>
          <p:cNvSpPr>
            <a:spLocks noGrp="1"/>
          </p:cNvSpPr>
          <p:nvPr>
            <p:ph type="sldNum" sz="quarter" idx="10"/>
          </p:nvPr>
        </p:nvSpPr>
        <p:spPr/>
        <p:txBody>
          <a:bodyPr/>
          <a:lstStyle/>
          <a:p>
            <a:fld id="{6F2082E8-186D-4840-A034-EDC8DE13622B}" type="slidenum">
              <a:rPr lang="en-US" smtClean="0"/>
              <a:t>68</a:t>
            </a:fld>
            <a:endParaRPr lang="en-US"/>
          </a:p>
        </p:txBody>
      </p:sp>
    </p:spTree>
    <p:extLst>
      <p:ext uri="{BB962C8B-B14F-4D97-AF65-F5344CB8AC3E}">
        <p14:creationId xmlns:p14="http://schemas.microsoft.com/office/powerpoint/2010/main" val="97035297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Shar</a:t>
            </a:r>
            <a:r>
              <a:rPr lang="en-US" dirty="0"/>
              <a:t> </a:t>
            </a:r>
            <a:r>
              <a:rPr lang="en-US" dirty="0" err="1"/>
              <a:t>Sheaffer</a:t>
            </a:r>
            <a:endParaRPr lang="en-US" dirty="0"/>
          </a:p>
          <a:p>
            <a:endParaRPr lang="en-US" dirty="0"/>
          </a:p>
        </p:txBody>
      </p:sp>
      <p:sp>
        <p:nvSpPr>
          <p:cNvPr id="4" name="Slide Number Placeholder 3"/>
          <p:cNvSpPr>
            <a:spLocks noGrp="1"/>
          </p:cNvSpPr>
          <p:nvPr>
            <p:ph type="sldNum" sz="quarter" idx="10"/>
          </p:nvPr>
        </p:nvSpPr>
        <p:spPr/>
        <p:txBody>
          <a:bodyPr/>
          <a:lstStyle/>
          <a:p>
            <a:fld id="{6F2082E8-186D-4840-A034-EDC8DE13622B}" type="slidenum">
              <a:rPr lang="en-US" smtClean="0"/>
              <a:t>69</a:t>
            </a:fld>
            <a:endParaRPr lang="en-US"/>
          </a:p>
        </p:txBody>
      </p:sp>
    </p:spTree>
    <p:extLst>
      <p:ext uri="{BB962C8B-B14F-4D97-AF65-F5344CB8AC3E}">
        <p14:creationId xmlns:p14="http://schemas.microsoft.com/office/powerpoint/2010/main" val="5754211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1525">
              <a:defRPr/>
            </a:pPr>
            <a:r>
              <a:rPr lang="en-US" dirty="0"/>
              <a:t>Shayna</a:t>
            </a:r>
          </a:p>
          <a:p>
            <a:endParaRPr lang="en-US" dirty="0"/>
          </a:p>
        </p:txBody>
      </p:sp>
      <p:sp>
        <p:nvSpPr>
          <p:cNvPr id="4" name="Slide Number Placeholder 3"/>
          <p:cNvSpPr>
            <a:spLocks noGrp="1"/>
          </p:cNvSpPr>
          <p:nvPr>
            <p:ph type="sldNum" sz="quarter" idx="10"/>
          </p:nvPr>
        </p:nvSpPr>
        <p:spPr/>
        <p:txBody>
          <a:bodyPr/>
          <a:lstStyle/>
          <a:p>
            <a:fld id="{BCDBDB55-D3B9-49BE-BF2C-D0AB6C2FF940}" type="slidenum">
              <a:rPr lang="en-US" smtClean="0"/>
              <a:t>7</a:t>
            </a:fld>
            <a:endParaRPr lang="en-US" dirty="0"/>
          </a:p>
        </p:txBody>
      </p:sp>
    </p:spTree>
    <p:extLst>
      <p:ext uri="{BB962C8B-B14F-4D97-AF65-F5344CB8AC3E}">
        <p14:creationId xmlns:p14="http://schemas.microsoft.com/office/powerpoint/2010/main" val="152297343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327116"/>
            <a:ext cx="7315200" cy="5274084"/>
          </a:xfrm>
        </p:spPr>
        <p:txBody>
          <a:bodyPr>
            <a:normAutofit/>
          </a:bodyPr>
          <a:lstStyle/>
          <a:p>
            <a:pPr defTabSz="951525">
              <a:defRPr/>
            </a:pPr>
            <a:r>
              <a:rPr lang="en-US" sz="1900" dirty="0"/>
              <a:t>Brennan</a:t>
            </a:r>
          </a:p>
          <a:p>
            <a:endParaRPr lang="en-US" sz="1900" dirty="0"/>
          </a:p>
          <a:p>
            <a:endParaRPr lang="en-US" sz="1900" dirty="0"/>
          </a:p>
          <a:p>
            <a:r>
              <a:rPr lang="en-US" sz="1900" dirty="0"/>
              <a:t>Medicare doesn't want a hospital to get paid twice for the same service, therefore misc. or non-patient revenue will be offset against the expense.  </a:t>
            </a:r>
          </a:p>
          <a:p>
            <a:endParaRPr lang="en-US" sz="1900" dirty="0"/>
          </a:p>
          <a:p>
            <a:r>
              <a:rPr lang="en-US" sz="1900" dirty="0"/>
              <a:t>For example, the hospital will be reimbursed for cafeteria costs so any cafeteria revenue will be offset against cafeteria costs - preventing double payment of services by Medicare and cafeteria users.</a:t>
            </a:r>
          </a:p>
          <a:p>
            <a:endParaRPr lang="en-US" sz="1900" dirty="0"/>
          </a:p>
          <a:p>
            <a:r>
              <a:rPr lang="en-US" sz="1900" dirty="0"/>
              <a:t>The lower of costs or revenue will be offset to reflect the true cost of the service.  </a:t>
            </a:r>
          </a:p>
          <a:p>
            <a:endParaRPr lang="en-US" sz="1900" dirty="0"/>
          </a:p>
          <a:p>
            <a:r>
              <a:rPr lang="en-US" sz="1900" dirty="0"/>
              <a:t>Not all misc. or non-patient revenues are offset against expenses.  There are some that are okay, this is why we ask for the detail to miscellaneous income.  We don't want to offset more then we should against costs.</a:t>
            </a:r>
          </a:p>
        </p:txBody>
      </p:sp>
      <p:sp>
        <p:nvSpPr>
          <p:cNvPr id="5" name="Slide Number Placeholder 4"/>
          <p:cNvSpPr>
            <a:spLocks noGrp="1"/>
          </p:cNvSpPr>
          <p:nvPr>
            <p:ph type="sldNum" sz="quarter" idx="10"/>
          </p:nvPr>
        </p:nvSpPr>
        <p:spPr/>
        <p:txBody>
          <a:bodyPr/>
          <a:lstStyle/>
          <a:p>
            <a:pPr>
              <a:defRPr/>
            </a:pPr>
            <a:fld id="{C5843F36-9BC3-4647-B207-3F7020A44DE2}" type="slidenum">
              <a:rPr lang="en-US" smtClean="0"/>
              <a:pPr>
                <a:defRPr/>
              </a:pPr>
              <a:t>70</a:t>
            </a:fld>
            <a:endParaRPr lang="en-US" dirty="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327116"/>
            <a:ext cx="7315200" cy="4734838"/>
          </a:xfrm>
        </p:spPr>
        <p:txBody>
          <a:bodyPr>
            <a:noAutofit/>
          </a:bodyPr>
          <a:lstStyle/>
          <a:p>
            <a:pPr defTabSz="951525">
              <a:defRPr/>
            </a:pPr>
            <a:r>
              <a:rPr lang="en-US" sz="1900" dirty="0"/>
              <a:t>Brennan</a:t>
            </a:r>
          </a:p>
          <a:p>
            <a:endParaRPr lang="en-US" sz="1900" dirty="0"/>
          </a:p>
          <a:p>
            <a:pPr marL="342900" indent="-342900">
              <a:buFont typeface="Arial" panose="020B0604020202020204" pitchFamily="34" charset="0"/>
              <a:buChar char="•"/>
            </a:pPr>
            <a:r>
              <a:rPr lang="en-US" sz="1900" dirty="0"/>
              <a:t>These are items that can be overlooked and so the hospital needs to work with the cost report preparer to make sure they are not being offset.</a:t>
            </a:r>
          </a:p>
          <a:p>
            <a:endParaRPr lang="en-US" sz="1900" dirty="0"/>
          </a:p>
          <a:p>
            <a:pPr marL="342900" indent="-342900">
              <a:buFont typeface="Arial" panose="020B0604020202020204" pitchFamily="34" charset="0"/>
              <a:buChar char="•"/>
            </a:pPr>
            <a:r>
              <a:rPr lang="en-US" sz="1900" dirty="0"/>
              <a:t>We discussed earlier that there are some expenses that are assumed to be non-allowable and removed from the cost report or some expenses that are hidden, the same is true for  misc./non-patient revenues.</a:t>
            </a:r>
          </a:p>
          <a:p>
            <a:pPr marL="342900" indent="-342900">
              <a:buFont typeface="Arial" panose="020B0604020202020204" pitchFamily="34" charset="0"/>
              <a:buChar char="•"/>
            </a:pPr>
            <a:endParaRPr lang="en-US" sz="1900" dirty="0"/>
          </a:p>
          <a:p>
            <a:pPr marL="342900" indent="-342900">
              <a:buFont typeface="Arial" panose="020B0604020202020204" pitchFamily="34" charset="0"/>
              <a:buChar char="•"/>
            </a:pPr>
            <a:r>
              <a:rPr lang="en-US" sz="1900" dirty="0"/>
              <a:t>This slides list examples of misc./non-patient revenue that are not required to be offset such as: tax revenue, donations, most grant revenue which are typically easy to find and group as non-offset.</a:t>
            </a:r>
          </a:p>
          <a:p>
            <a:pPr marL="342900" indent="-342900">
              <a:buFont typeface="Arial" panose="020B0604020202020204" pitchFamily="34" charset="0"/>
              <a:buChar char="•"/>
            </a:pPr>
            <a:endParaRPr lang="en-US" sz="1900" dirty="0"/>
          </a:p>
          <a:p>
            <a:pPr marL="342900" indent="-342900">
              <a:buFont typeface="Arial" panose="020B0604020202020204" pitchFamily="34" charset="0"/>
              <a:buChar char="•"/>
            </a:pPr>
            <a:r>
              <a:rPr lang="en-US" sz="1900" dirty="0"/>
              <a:t>But quality or incentive payments tend to be hidden with misc. income.  These type of revenues are okay and do not need to be offset.  This is why we ask for the miscellaneous income detail.</a:t>
            </a:r>
          </a:p>
          <a:p>
            <a:pPr marL="342900" indent="-342900">
              <a:buFont typeface="Arial" panose="020B0604020202020204" pitchFamily="34" charset="0"/>
              <a:buChar char="•"/>
            </a:pPr>
            <a:endParaRPr lang="en-US" sz="1900" dirty="0"/>
          </a:p>
          <a:p>
            <a:pPr marL="342900" indent="-342900">
              <a:buFont typeface="Arial" panose="020B0604020202020204" pitchFamily="34" charset="0"/>
              <a:buChar char="•"/>
            </a:pPr>
            <a:r>
              <a:rPr lang="en-US" sz="1900" dirty="0"/>
              <a:t>If there is revenue related to a non-allowable cost center this will not be offset, this prevents non-allowable cost centers from reducing their costs and essentially reducing their portion of any overhead allocation of costs.</a:t>
            </a:r>
          </a:p>
        </p:txBody>
      </p:sp>
      <p:sp>
        <p:nvSpPr>
          <p:cNvPr id="5" name="Slide Number Placeholder 4"/>
          <p:cNvSpPr>
            <a:spLocks noGrp="1"/>
          </p:cNvSpPr>
          <p:nvPr>
            <p:ph type="sldNum" sz="quarter" idx="10"/>
          </p:nvPr>
        </p:nvSpPr>
        <p:spPr/>
        <p:txBody>
          <a:bodyPr/>
          <a:lstStyle/>
          <a:p>
            <a:pPr>
              <a:defRPr/>
            </a:pPr>
            <a:fld id="{C5843F36-9BC3-4647-B207-3F7020A44DE2}" type="slidenum">
              <a:rPr lang="en-US" smtClean="0"/>
              <a:pPr>
                <a:defRPr/>
              </a:pPr>
              <a:t>71</a:t>
            </a:fld>
            <a:endParaRPr lang="en-US" dirty="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Shayna</a:t>
            </a:r>
          </a:p>
        </p:txBody>
      </p:sp>
      <p:sp>
        <p:nvSpPr>
          <p:cNvPr id="4" name="Slide Number Placeholder 3"/>
          <p:cNvSpPr>
            <a:spLocks noGrp="1"/>
          </p:cNvSpPr>
          <p:nvPr>
            <p:ph type="sldNum" sz="quarter" idx="10"/>
          </p:nvPr>
        </p:nvSpPr>
        <p:spPr/>
        <p:txBody>
          <a:bodyPr/>
          <a:lstStyle/>
          <a:p>
            <a:fld id="{6F2082E8-186D-4840-A034-EDC8DE13622B}" type="slidenum">
              <a:rPr lang="en-US" smtClean="0"/>
              <a:t>72</a:t>
            </a:fld>
            <a:endParaRPr lang="en-US"/>
          </a:p>
        </p:txBody>
      </p:sp>
    </p:spTree>
    <p:extLst>
      <p:ext uri="{BB962C8B-B14F-4D97-AF65-F5344CB8AC3E}">
        <p14:creationId xmlns:p14="http://schemas.microsoft.com/office/powerpoint/2010/main" val="70314381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Shar</a:t>
            </a:r>
            <a:r>
              <a:rPr lang="en-US" dirty="0"/>
              <a:t> </a:t>
            </a:r>
            <a:r>
              <a:rPr lang="en-US" dirty="0" err="1"/>
              <a:t>Sheaffer</a:t>
            </a:r>
            <a:endParaRPr lang="en-US" dirty="0"/>
          </a:p>
        </p:txBody>
      </p:sp>
      <p:sp>
        <p:nvSpPr>
          <p:cNvPr id="4" name="Slide Number Placeholder 3"/>
          <p:cNvSpPr>
            <a:spLocks noGrp="1"/>
          </p:cNvSpPr>
          <p:nvPr>
            <p:ph type="sldNum" sz="quarter" idx="10"/>
          </p:nvPr>
        </p:nvSpPr>
        <p:spPr/>
        <p:txBody>
          <a:bodyPr/>
          <a:lstStyle/>
          <a:p>
            <a:fld id="{6F2082E8-186D-4840-A034-EDC8DE13622B}" type="slidenum">
              <a:rPr lang="en-US" smtClean="0"/>
              <a:t>73</a:t>
            </a:fld>
            <a:endParaRPr lang="en-US"/>
          </a:p>
        </p:txBody>
      </p:sp>
    </p:spTree>
    <p:extLst>
      <p:ext uri="{BB962C8B-B14F-4D97-AF65-F5344CB8AC3E}">
        <p14:creationId xmlns:p14="http://schemas.microsoft.com/office/powerpoint/2010/main" val="246139522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Shayna</a:t>
            </a:r>
          </a:p>
          <a:p>
            <a:endParaRPr lang="en-US" dirty="0"/>
          </a:p>
          <a:p>
            <a:r>
              <a:rPr lang="en-US" dirty="0"/>
              <a:t>Hospital based provider expenses are likely non-allowable. As with most topics there are exceptions. </a:t>
            </a:r>
          </a:p>
          <a:p>
            <a:endParaRPr lang="en-US" dirty="0"/>
          </a:p>
          <a:p>
            <a:r>
              <a:rPr lang="en-US" dirty="0"/>
              <a:t>First – RHCs are allowable.</a:t>
            </a:r>
          </a:p>
          <a:p>
            <a:r>
              <a:rPr lang="en-US" dirty="0"/>
              <a:t>If the hospital has received a pass-through exemption your CRNAs are allowable.</a:t>
            </a:r>
          </a:p>
          <a:p>
            <a:r>
              <a:rPr lang="en-US" dirty="0"/>
              <a:t>Medical director duties are not patient care hours and considered allowable.</a:t>
            </a:r>
          </a:p>
          <a:p>
            <a:r>
              <a:rPr lang="en-US" dirty="0"/>
              <a:t>ER on-call time is the time the providers are on call, but not providing patient care. This time is considered allowable.</a:t>
            </a:r>
          </a:p>
        </p:txBody>
      </p:sp>
      <p:sp>
        <p:nvSpPr>
          <p:cNvPr id="5" name="Slide Number Placeholder 4"/>
          <p:cNvSpPr>
            <a:spLocks noGrp="1"/>
          </p:cNvSpPr>
          <p:nvPr>
            <p:ph type="sldNum" sz="quarter" idx="10"/>
          </p:nvPr>
        </p:nvSpPr>
        <p:spPr/>
        <p:txBody>
          <a:bodyPr/>
          <a:lstStyle/>
          <a:p>
            <a:pPr>
              <a:defRPr/>
            </a:pPr>
            <a:fld id="{C5843F36-9BC3-4647-B207-3F7020A44DE2}" type="slidenum">
              <a:rPr lang="en-US" smtClean="0"/>
              <a:pPr>
                <a:defRPr/>
              </a:pPr>
              <a:t>74</a:t>
            </a:fld>
            <a:endParaRPr lang="en-US" dirty="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51525">
              <a:defRPr/>
            </a:pPr>
            <a:r>
              <a:rPr lang="en-US" dirty="0"/>
              <a:t>Shayna</a:t>
            </a:r>
          </a:p>
          <a:p>
            <a:endParaRPr lang="en-US" dirty="0"/>
          </a:p>
        </p:txBody>
      </p:sp>
      <p:sp>
        <p:nvSpPr>
          <p:cNvPr id="5" name="Slide Number Placeholder 4"/>
          <p:cNvSpPr>
            <a:spLocks noGrp="1"/>
          </p:cNvSpPr>
          <p:nvPr>
            <p:ph type="sldNum" sz="quarter" idx="10"/>
          </p:nvPr>
        </p:nvSpPr>
        <p:spPr/>
        <p:txBody>
          <a:bodyPr/>
          <a:lstStyle/>
          <a:p>
            <a:pPr>
              <a:defRPr/>
            </a:pPr>
            <a:fld id="{C5843F36-9BC3-4647-B207-3F7020A44DE2}" type="slidenum">
              <a:rPr lang="en-US" smtClean="0"/>
              <a:pPr>
                <a:defRPr/>
              </a:pPr>
              <a:t>75</a:t>
            </a:fld>
            <a:endParaRPr lang="en-US" dirty="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51525">
              <a:defRPr/>
            </a:pPr>
            <a:r>
              <a:rPr lang="en-US" dirty="0"/>
              <a:t>Shayna</a:t>
            </a:r>
          </a:p>
          <a:p>
            <a:pPr defTabSz="951525">
              <a:defRPr/>
            </a:pPr>
            <a:endParaRPr lang="en-US" dirty="0"/>
          </a:p>
          <a:p>
            <a:r>
              <a:rPr lang="en-US" dirty="0"/>
              <a:t>Benefit expense to be offset should be what is actually paid. The best way to identify this is the expense actually paid by provider.</a:t>
            </a:r>
          </a:p>
          <a:p>
            <a:endParaRPr lang="en-US" dirty="0"/>
          </a:p>
          <a:p>
            <a:r>
              <a:rPr lang="en-US" dirty="0"/>
              <a:t>If these aren’t tracked by provider your cost report preparer has two other options: They can use a benefit % of total salary or Benefit per FTE. DZA’s preference is benefit per FTE because using a salaries % may inflate the amount offset since providers are highly paid employees. </a:t>
            </a:r>
          </a:p>
          <a:p>
            <a:endParaRPr lang="en-US" dirty="0"/>
          </a:p>
          <a:p>
            <a:r>
              <a:rPr lang="en-US" dirty="0"/>
              <a:t>Either way, cost relating to payroll taxes is considered allowable. This is a place to double check to make sure not too much cost is being offset.</a:t>
            </a:r>
          </a:p>
        </p:txBody>
      </p:sp>
      <p:sp>
        <p:nvSpPr>
          <p:cNvPr id="5" name="Slide Number Placeholder 4"/>
          <p:cNvSpPr>
            <a:spLocks noGrp="1"/>
          </p:cNvSpPr>
          <p:nvPr>
            <p:ph type="sldNum" sz="quarter" idx="10"/>
          </p:nvPr>
        </p:nvSpPr>
        <p:spPr/>
        <p:txBody>
          <a:bodyPr/>
          <a:lstStyle/>
          <a:p>
            <a:pPr>
              <a:defRPr/>
            </a:pPr>
            <a:fld id="{C5843F36-9BC3-4647-B207-3F7020A44DE2}" type="slidenum">
              <a:rPr lang="en-US" smtClean="0"/>
              <a:pPr>
                <a:defRPr/>
              </a:pPr>
              <a:t>76</a:t>
            </a:fld>
            <a:endParaRPr lang="en-US" dirty="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327117"/>
            <a:ext cx="7315200" cy="4554329"/>
          </a:xfrm>
        </p:spPr>
        <p:txBody>
          <a:bodyPr>
            <a:normAutofit/>
          </a:bodyPr>
          <a:lstStyle/>
          <a:p>
            <a:pPr defTabSz="951525">
              <a:defRPr/>
            </a:pPr>
            <a:r>
              <a:rPr lang="en-US" sz="1900" dirty="0"/>
              <a:t>Shayna</a:t>
            </a:r>
          </a:p>
          <a:p>
            <a:endParaRPr lang="en-US" sz="1900" dirty="0"/>
          </a:p>
          <a:p>
            <a:endParaRPr lang="en-US" sz="1900" dirty="0"/>
          </a:p>
          <a:p>
            <a:r>
              <a:rPr lang="en-US" sz="1900" dirty="0"/>
              <a:t>100% of physician expense in a provider-based clinic are removed from the cost report while the physician expenses in free-standing clinics are not removed. This is because free-standing clinics are already considered non-allowable. Since the expense in the free-standing clinic is not removed this is a good place to strategize how much expense remains in the clinic. </a:t>
            </a:r>
          </a:p>
        </p:txBody>
      </p:sp>
      <p:sp>
        <p:nvSpPr>
          <p:cNvPr id="5" name="Slide Number Placeholder 4"/>
          <p:cNvSpPr>
            <a:spLocks noGrp="1"/>
          </p:cNvSpPr>
          <p:nvPr>
            <p:ph type="sldNum" sz="quarter" idx="10"/>
          </p:nvPr>
        </p:nvSpPr>
        <p:spPr/>
        <p:txBody>
          <a:bodyPr/>
          <a:lstStyle/>
          <a:p>
            <a:pPr>
              <a:defRPr/>
            </a:pPr>
            <a:fld id="{C5843F36-9BC3-4647-B207-3F7020A44DE2}" type="slidenum">
              <a:rPr lang="en-US" smtClean="0"/>
              <a:pPr>
                <a:defRPr/>
              </a:pPr>
              <a:t>77</a:t>
            </a:fld>
            <a:endParaRPr lang="en-US" dirty="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51525">
              <a:defRPr/>
            </a:pPr>
            <a:r>
              <a:rPr lang="en-US" dirty="0"/>
              <a:t>Shayna</a:t>
            </a:r>
          </a:p>
          <a:p>
            <a:endParaRPr lang="en-US" dirty="0"/>
          </a:p>
          <a:p>
            <a:endParaRPr lang="en-US" dirty="0"/>
          </a:p>
          <a:p>
            <a:r>
              <a:rPr lang="en-US" dirty="0"/>
              <a:t>&lt;READ EXAMPLE&gt;</a:t>
            </a:r>
          </a:p>
        </p:txBody>
      </p:sp>
      <p:sp>
        <p:nvSpPr>
          <p:cNvPr id="5" name="Slide Number Placeholder 4"/>
          <p:cNvSpPr>
            <a:spLocks noGrp="1"/>
          </p:cNvSpPr>
          <p:nvPr>
            <p:ph type="sldNum" sz="quarter" idx="10"/>
          </p:nvPr>
        </p:nvSpPr>
        <p:spPr/>
        <p:txBody>
          <a:bodyPr/>
          <a:lstStyle/>
          <a:p>
            <a:pPr>
              <a:defRPr/>
            </a:pPr>
            <a:fld id="{C5843F36-9BC3-4647-B207-3F7020A44DE2}" type="slidenum">
              <a:rPr lang="en-US" smtClean="0"/>
              <a:pPr>
                <a:defRPr/>
              </a:pPr>
              <a:t>78</a:t>
            </a:fld>
            <a:endParaRPr lang="en-US" dirty="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327117"/>
            <a:ext cx="7315200" cy="4554329"/>
          </a:xfrm>
        </p:spPr>
        <p:txBody>
          <a:bodyPr>
            <a:noAutofit/>
          </a:bodyPr>
          <a:lstStyle/>
          <a:p>
            <a:pPr defTabSz="951525">
              <a:defRPr/>
            </a:pPr>
            <a:r>
              <a:rPr lang="en-US" sz="1900" dirty="0"/>
              <a:t>Shayna</a:t>
            </a:r>
          </a:p>
          <a:p>
            <a:endParaRPr lang="en-US" sz="1900" dirty="0"/>
          </a:p>
          <a:p>
            <a:endParaRPr lang="en-US" sz="1900" dirty="0"/>
          </a:p>
          <a:p>
            <a:r>
              <a:rPr lang="en-US" sz="1900" dirty="0"/>
              <a:t>Specific physician expenses are allowable on the cost report and medical director and administrative time is one of these. Since costs are remaining on the cost report this is an area that is heavily reviewed by the MACs.</a:t>
            </a:r>
          </a:p>
          <a:p>
            <a:endParaRPr lang="en-US" sz="1900" dirty="0"/>
          </a:p>
          <a:p>
            <a:r>
              <a:rPr lang="en-US" sz="1900" dirty="0"/>
              <a:t>DZA recommends that these costs must be outlined in a signed, up to date contract.  </a:t>
            </a:r>
          </a:p>
          <a:p>
            <a:endParaRPr lang="en-US" sz="1900" dirty="0"/>
          </a:p>
          <a:p>
            <a:r>
              <a:rPr lang="en-US" sz="1900" dirty="0"/>
              <a:t>Contracts should outline the duties of the Medical director and specify how the pay is based.  </a:t>
            </a:r>
          </a:p>
          <a:p>
            <a:endParaRPr lang="en-US" sz="1900" dirty="0"/>
          </a:p>
          <a:p>
            <a:r>
              <a:rPr lang="en-US" sz="1900" dirty="0"/>
              <a:t>Talk to physicians because they might be already performing these administrative duties and you may just need to update their contracts to be able to claim these costs.  Adding it to the contract provides that auditable support that the MAC will want</a:t>
            </a:r>
          </a:p>
        </p:txBody>
      </p:sp>
      <p:sp>
        <p:nvSpPr>
          <p:cNvPr id="5" name="Slide Number Placeholder 4"/>
          <p:cNvSpPr>
            <a:spLocks noGrp="1"/>
          </p:cNvSpPr>
          <p:nvPr>
            <p:ph type="sldNum" sz="quarter" idx="10"/>
          </p:nvPr>
        </p:nvSpPr>
        <p:spPr/>
        <p:txBody>
          <a:bodyPr/>
          <a:lstStyle/>
          <a:p>
            <a:pPr>
              <a:defRPr/>
            </a:pPr>
            <a:fld id="{C5843F36-9BC3-4647-B207-3F7020A44DE2}" type="slidenum">
              <a:rPr lang="en-US" smtClean="0"/>
              <a:pPr>
                <a:defRPr/>
              </a:pPr>
              <a:t>79</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5843F36-9BC3-4647-B207-3F7020A44DE2}" type="slidenum">
              <a:rPr lang="en-US" smtClean="0"/>
              <a:pPr>
                <a:defRPr/>
              </a:pPr>
              <a:t>8</a:t>
            </a:fld>
            <a:endParaRPr lang="en-US" dirty="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Brennan</a:t>
            </a:r>
          </a:p>
          <a:p>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hospital is reimbursed for ER on call time at cost as the physician is not performing services but still being paid to be available. When the ER provider is with a patient, they are paid at a prospective rate for those services and therefore the hospital will not be compensated. This time is carved out of the cost report.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If they are in a clinic during what is their on call time this is not considered allowed to be reimbursed as on call time on the cost report.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5" name="Slide Number Placeholder 4"/>
          <p:cNvSpPr>
            <a:spLocks noGrp="1"/>
          </p:cNvSpPr>
          <p:nvPr>
            <p:ph type="sldNum" sz="quarter" idx="10"/>
          </p:nvPr>
        </p:nvSpPr>
        <p:spPr/>
        <p:txBody>
          <a:bodyPr/>
          <a:lstStyle/>
          <a:p>
            <a:pPr>
              <a:defRPr/>
            </a:pPr>
            <a:fld id="{C5843F36-9BC3-4647-B207-3F7020A44DE2}" type="slidenum">
              <a:rPr lang="en-US" smtClean="0"/>
              <a:pPr>
                <a:defRPr/>
              </a:pPr>
              <a:t>80</a:t>
            </a:fld>
            <a:endParaRPr lang="en-US" dirty="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51525">
              <a:defRPr/>
            </a:pPr>
            <a:r>
              <a:rPr lang="en-US" dirty="0"/>
              <a:t>Brennan</a:t>
            </a:r>
          </a:p>
          <a:p>
            <a:endParaRPr lang="en-US" dirty="0"/>
          </a:p>
          <a:p>
            <a:pPr marL="171450" indent="-171450">
              <a:buFont typeface="Arial" panose="020B0604020202020204" pitchFamily="34" charset="0"/>
              <a:buChar char="•"/>
            </a:pPr>
            <a:r>
              <a:rPr lang="en-US" dirty="0"/>
              <a:t>Multiple ways to capture on call versus patient services time.</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Actual – an example of this would be setting up a badge system where the badge tracks the physician’s movements. If they are in an ER room, this is patient time and outside of the room it is not. This minimizes the amount of time categorized as patient time.</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If using a time study ER logs must still be maintained to support the time study. Intermediary may very well ask for the supporting logs.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ER logs overstates patient service time as it counts when the patient became registered and in the waiting room.</a:t>
            </a:r>
          </a:p>
          <a:p>
            <a:endParaRPr lang="en-US" dirty="0"/>
          </a:p>
        </p:txBody>
      </p:sp>
      <p:sp>
        <p:nvSpPr>
          <p:cNvPr id="5" name="Slide Number Placeholder 4"/>
          <p:cNvSpPr>
            <a:spLocks noGrp="1"/>
          </p:cNvSpPr>
          <p:nvPr>
            <p:ph type="sldNum" sz="quarter" idx="10"/>
          </p:nvPr>
        </p:nvSpPr>
        <p:spPr/>
        <p:txBody>
          <a:bodyPr/>
          <a:lstStyle/>
          <a:p>
            <a:pPr>
              <a:defRPr/>
            </a:pPr>
            <a:fld id="{C5843F36-9BC3-4647-B207-3F7020A44DE2}" type="slidenum">
              <a:rPr lang="en-US" smtClean="0"/>
              <a:pPr>
                <a:defRPr/>
              </a:pPr>
              <a:t>81</a:t>
            </a:fld>
            <a:endParaRPr lang="en-US" dirty="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51525">
              <a:defRPr/>
            </a:pPr>
            <a:r>
              <a:rPr lang="en-US" dirty="0"/>
              <a:t>Brennan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Other intermediaries require one week time study each month for the physicians.</a:t>
            </a:r>
          </a:p>
          <a:p>
            <a:endParaRPr lang="en-US" dirty="0"/>
          </a:p>
        </p:txBody>
      </p:sp>
      <p:sp>
        <p:nvSpPr>
          <p:cNvPr id="5" name="Slide Number Placeholder 4"/>
          <p:cNvSpPr>
            <a:spLocks noGrp="1"/>
          </p:cNvSpPr>
          <p:nvPr>
            <p:ph type="sldNum" sz="quarter" idx="10"/>
          </p:nvPr>
        </p:nvSpPr>
        <p:spPr/>
        <p:txBody>
          <a:bodyPr/>
          <a:lstStyle/>
          <a:p>
            <a:pPr>
              <a:defRPr/>
            </a:pPr>
            <a:fld id="{C5843F36-9BC3-4647-B207-3F7020A44DE2}" type="slidenum">
              <a:rPr lang="en-US" smtClean="0"/>
              <a:pPr>
                <a:defRPr/>
              </a:pPr>
              <a:t>82</a:t>
            </a:fld>
            <a:endParaRPr lang="en-US" dirty="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51525">
              <a:defRPr/>
            </a:pPr>
            <a:r>
              <a:rPr lang="en-US" dirty="0"/>
              <a:t>Brennan</a:t>
            </a:r>
          </a:p>
          <a:p>
            <a:endParaRPr lang="en-US" dirty="0"/>
          </a:p>
        </p:txBody>
      </p:sp>
      <p:sp>
        <p:nvSpPr>
          <p:cNvPr id="5" name="Slide Number Placeholder 4"/>
          <p:cNvSpPr>
            <a:spLocks noGrp="1"/>
          </p:cNvSpPr>
          <p:nvPr>
            <p:ph type="sldNum" sz="quarter" idx="10"/>
          </p:nvPr>
        </p:nvSpPr>
        <p:spPr/>
        <p:txBody>
          <a:bodyPr/>
          <a:lstStyle/>
          <a:p>
            <a:pPr>
              <a:defRPr/>
            </a:pPr>
            <a:fld id="{C5843F36-9BC3-4647-B207-3F7020A44DE2}" type="slidenum">
              <a:rPr lang="en-US" smtClean="0"/>
              <a:pPr>
                <a:defRPr/>
              </a:pPr>
              <a:t>83</a:t>
            </a:fld>
            <a:endParaRPr lang="en-US" dirty="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327117"/>
            <a:ext cx="7315200" cy="4554329"/>
          </a:xfrm>
        </p:spPr>
        <p:txBody>
          <a:bodyPr/>
          <a:lstStyle/>
          <a:p>
            <a:pPr defTabSz="951525">
              <a:defRPr/>
            </a:pPr>
            <a:r>
              <a:rPr lang="en-US" sz="1900" dirty="0"/>
              <a:t>Brennan</a:t>
            </a:r>
          </a:p>
          <a:p>
            <a:endParaRPr lang="en-US" sz="1900" dirty="0"/>
          </a:p>
          <a:p>
            <a:endParaRPr lang="en-US" sz="1900" dirty="0"/>
          </a:p>
          <a:p>
            <a:r>
              <a:rPr lang="en-US" sz="1900" dirty="0"/>
              <a:t>A proper study should include at a minimum the following items:</a:t>
            </a:r>
          </a:p>
        </p:txBody>
      </p:sp>
      <p:sp>
        <p:nvSpPr>
          <p:cNvPr id="4" name="Slide Number Placeholder 3"/>
          <p:cNvSpPr>
            <a:spLocks noGrp="1"/>
          </p:cNvSpPr>
          <p:nvPr>
            <p:ph type="sldNum" sz="quarter" idx="10"/>
          </p:nvPr>
        </p:nvSpPr>
        <p:spPr/>
        <p:txBody>
          <a:bodyPr/>
          <a:lstStyle/>
          <a:p>
            <a:fld id="{BCDBDB55-D3B9-49BE-BF2C-D0AB6C2FF940}" type="slidenum">
              <a:rPr lang="en-US" smtClean="0"/>
              <a:t>84</a:t>
            </a:fld>
            <a:endParaRPr lang="en-US" dirty="0"/>
          </a:p>
        </p:txBody>
      </p:sp>
    </p:spTree>
    <p:extLst>
      <p:ext uri="{BB962C8B-B14F-4D97-AF65-F5344CB8AC3E}">
        <p14:creationId xmlns:p14="http://schemas.microsoft.com/office/powerpoint/2010/main" val="141289984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1525">
              <a:defRPr/>
            </a:pPr>
            <a:r>
              <a:rPr lang="en-US" sz="1900" dirty="0"/>
              <a:t>Brennan</a:t>
            </a:r>
          </a:p>
          <a:p>
            <a:endParaRPr lang="en-US" sz="1900" dirty="0"/>
          </a:p>
          <a:p>
            <a:endParaRPr lang="en-US" sz="1900" dirty="0"/>
          </a:p>
          <a:p>
            <a:r>
              <a:rPr lang="en-US" sz="1900" dirty="0"/>
              <a:t>&lt;READ EXAMPLE&gt;</a:t>
            </a:r>
          </a:p>
        </p:txBody>
      </p:sp>
      <p:sp>
        <p:nvSpPr>
          <p:cNvPr id="4" name="Slide Number Placeholder 3"/>
          <p:cNvSpPr>
            <a:spLocks noGrp="1"/>
          </p:cNvSpPr>
          <p:nvPr>
            <p:ph type="sldNum" sz="quarter" idx="10"/>
          </p:nvPr>
        </p:nvSpPr>
        <p:spPr/>
        <p:txBody>
          <a:bodyPr/>
          <a:lstStyle/>
          <a:p>
            <a:fld id="{BCDBDB55-D3B9-49BE-BF2C-D0AB6C2FF940}" type="slidenum">
              <a:rPr lang="en-US" smtClean="0"/>
              <a:t>85</a:t>
            </a:fld>
            <a:endParaRPr lang="en-US" dirty="0"/>
          </a:p>
        </p:txBody>
      </p:sp>
    </p:spTree>
    <p:extLst>
      <p:ext uri="{BB962C8B-B14F-4D97-AF65-F5344CB8AC3E}">
        <p14:creationId xmlns:p14="http://schemas.microsoft.com/office/powerpoint/2010/main" val="136762065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51525">
              <a:defRPr/>
            </a:pPr>
            <a:r>
              <a:rPr lang="en-US" dirty="0"/>
              <a:t>Brennan</a:t>
            </a:r>
          </a:p>
          <a:p>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If a provider is on call for ER but also has clinic hours during the same time, this is considered patient time and therefore must be carved out.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Tip – if you have a provider with this situation, work with your cost report preparer to strategize, consider amending contract to set a small standard payment amount for ER on call time while they are having clinic hours since the hospital will not be reimbursed for this time.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endParaRPr lang="en-US" dirty="0"/>
          </a:p>
        </p:txBody>
      </p:sp>
      <p:sp>
        <p:nvSpPr>
          <p:cNvPr id="5" name="Slide Number Placeholder 4"/>
          <p:cNvSpPr>
            <a:spLocks noGrp="1"/>
          </p:cNvSpPr>
          <p:nvPr>
            <p:ph type="sldNum" sz="quarter" idx="10"/>
          </p:nvPr>
        </p:nvSpPr>
        <p:spPr/>
        <p:txBody>
          <a:bodyPr/>
          <a:lstStyle/>
          <a:p>
            <a:pPr>
              <a:defRPr/>
            </a:pPr>
            <a:fld id="{C5843F36-9BC3-4647-B207-3F7020A44DE2}" type="slidenum">
              <a:rPr lang="en-US" smtClean="0"/>
              <a:pPr>
                <a:defRPr/>
              </a:pPr>
              <a:t>86</a:t>
            </a:fld>
            <a:endParaRPr lang="en-US" dirty="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327117"/>
            <a:ext cx="7315200" cy="4554329"/>
          </a:xfrm>
        </p:spPr>
        <p:txBody>
          <a:bodyPr>
            <a:noAutofit/>
          </a:bodyPr>
          <a:lstStyle/>
          <a:p>
            <a:r>
              <a:rPr lang="en-US" sz="1900" dirty="0"/>
              <a:t>Shayna</a:t>
            </a:r>
          </a:p>
          <a:p>
            <a:endParaRPr lang="en-US" sz="1900" dirty="0"/>
          </a:p>
          <a:p>
            <a:r>
              <a:rPr lang="en-US" sz="1900" dirty="0"/>
              <a:t>Common areas where we see issues with physician costs and areas where we have seen intermediaries focusing are those physician contracts.  You need to have signed contracts that cover the period of the cost report for all physician you are claiming costs for.  </a:t>
            </a:r>
          </a:p>
          <a:p>
            <a:endParaRPr lang="en-US" sz="1900" dirty="0"/>
          </a:p>
          <a:p>
            <a:r>
              <a:rPr lang="en-US" sz="1900" dirty="0"/>
              <a:t>Other issues include not tracking actual MD time with patients. This happens when ER logs are used, which usually overstates physician time with patients and as a result decreases reimbursement by disallowing more cost.  </a:t>
            </a:r>
          </a:p>
          <a:p>
            <a:endParaRPr lang="en-US" sz="1900" dirty="0"/>
          </a:p>
          <a:p>
            <a:r>
              <a:rPr lang="en-US" sz="1900" dirty="0"/>
              <a:t>If there is no time study and logs are used we see errors in log data such as incomplete log data, discharge dates being before admit date, or the log data containing the hours for that patients entire stay even if they were admitted to inpatient.  Also, if the intermediary questions if the physician is working elsewhere while on call, the burden of proof lies on the hospital to provide that physician is truly on call.</a:t>
            </a:r>
          </a:p>
        </p:txBody>
      </p:sp>
      <p:sp>
        <p:nvSpPr>
          <p:cNvPr id="5" name="Slide Number Placeholder 4"/>
          <p:cNvSpPr>
            <a:spLocks noGrp="1"/>
          </p:cNvSpPr>
          <p:nvPr>
            <p:ph type="sldNum" sz="quarter" idx="10"/>
          </p:nvPr>
        </p:nvSpPr>
        <p:spPr/>
        <p:txBody>
          <a:bodyPr/>
          <a:lstStyle/>
          <a:p>
            <a:pPr>
              <a:defRPr/>
            </a:pPr>
            <a:fld id="{C5843F36-9BC3-4647-B207-3F7020A44DE2}" type="slidenum">
              <a:rPr lang="en-US" smtClean="0"/>
              <a:pPr>
                <a:defRPr/>
              </a:pPr>
              <a:t>87</a:t>
            </a:fld>
            <a:endParaRPr lang="en-US" dirty="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327116"/>
            <a:ext cx="7315200" cy="5274084"/>
          </a:xfrm>
        </p:spPr>
        <p:txBody>
          <a:bodyPr/>
          <a:lstStyle/>
          <a:p>
            <a:pPr defTabSz="951525">
              <a:defRPr/>
            </a:pPr>
            <a:r>
              <a:rPr lang="en-US" sz="1900" dirty="0"/>
              <a:t>Shayna</a:t>
            </a:r>
          </a:p>
          <a:p>
            <a:endParaRPr lang="en-US" sz="1900" dirty="0"/>
          </a:p>
          <a:p>
            <a:endParaRPr lang="en-US" sz="1900" dirty="0"/>
          </a:p>
          <a:p>
            <a:r>
              <a:rPr lang="en-US" sz="1900" dirty="0"/>
              <a:t>More common issues include:</a:t>
            </a:r>
          </a:p>
          <a:p>
            <a:pPr marL="297351" indent="-297351">
              <a:buFont typeface="Arial" panose="020B0604020202020204" pitchFamily="34" charset="0"/>
              <a:buChar char="•"/>
            </a:pPr>
            <a:r>
              <a:rPr lang="en-US" sz="1900" dirty="0"/>
              <a:t>Contracts not updated for all Medical director and administrative time.  </a:t>
            </a:r>
          </a:p>
          <a:p>
            <a:pPr marL="297351" indent="-297351">
              <a:buFont typeface="Arial" panose="020B0604020202020204" pitchFamily="34" charset="0"/>
              <a:buChar char="•"/>
            </a:pPr>
            <a:r>
              <a:rPr lang="en-US" sz="1900" dirty="0"/>
              <a:t>Or the physician expense both in total and the administrative claimed not reconciling back to the contract.  Depending on the intermediary, they may want to see a reconciliation back to the contracted amount.  </a:t>
            </a:r>
          </a:p>
          <a:p>
            <a:pPr marL="297351" indent="-297351">
              <a:buFont typeface="Arial" panose="020B0604020202020204" pitchFamily="34" charset="0"/>
              <a:buChar char="•"/>
            </a:pPr>
            <a:r>
              <a:rPr lang="en-US" sz="1900" dirty="0"/>
              <a:t>Another issue is having physician cost commingled in a pro fee account that might have other pro fees that are allowable. If your cost report preparer doesn't know those expenses are mixed with physician they might offset the whole amount or not offset it inappropriately.  </a:t>
            </a:r>
          </a:p>
          <a:p>
            <a:pPr marL="297351" indent="-297351">
              <a:buFont typeface="Arial" panose="020B0604020202020204" pitchFamily="34" charset="0"/>
              <a:buChar char="•"/>
            </a:pPr>
            <a:r>
              <a:rPr lang="en-US" sz="1900" dirty="0"/>
              <a:t>Also not tracking physician time between location where they are working, either on the general ledger or identifying it to your cost report preparer so an A6 reclassification can be prepared.  This is important when one area has to be offset and another does not get offset such as your RHC. </a:t>
            </a:r>
          </a:p>
        </p:txBody>
      </p:sp>
      <p:sp>
        <p:nvSpPr>
          <p:cNvPr id="4" name="Slide Number Placeholder 3"/>
          <p:cNvSpPr>
            <a:spLocks noGrp="1"/>
          </p:cNvSpPr>
          <p:nvPr>
            <p:ph type="sldNum" sz="quarter" idx="10"/>
          </p:nvPr>
        </p:nvSpPr>
        <p:spPr/>
        <p:txBody>
          <a:bodyPr/>
          <a:lstStyle/>
          <a:p>
            <a:fld id="{BCDBDB55-D3B9-49BE-BF2C-D0AB6C2FF940}" type="slidenum">
              <a:rPr lang="en-US" smtClean="0"/>
              <a:t>88</a:t>
            </a:fld>
            <a:endParaRPr lang="en-US" dirty="0"/>
          </a:p>
        </p:txBody>
      </p:sp>
    </p:spTree>
    <p:extLst>
      <p:ext uri="{BB962C8B-B14F-4D97-AF65-F5344CB8AC3E}">
        <p14:creationId xmlns:p14="http://schemas.microsoft.com/office/powerpoint/2010/main" val="3969377669"/>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Shayna</a:t>
            </a:r>
          </a:p>
        </p:txBody>
      </p:sp>
      <p:sp>
        <p:nvSpPr>
          <p:cNvPr id="4" name="Slide Number Placeholder 3"/>
          <p:cNvSpPr>
            <a:spLocks noGrp="1"/>
          </p:cNvSpPr>
          <p:nvPr>
            <p:ph type="sldNum" sz="quarter" idx="10"/>
          </p:nvPr>
        </p:nvSpPr>
        <p:spPr/>
        <p:txBody>
          <a:bodyPr/>
          <a:lstStyle/>
          <a:p>
            <a:fld id="{6F2082E8-186D-4840-A034-EDC8DE13622B}" type="slidenum">
              <a:rPr lang="en-US" smtClean="0"/>
              <a:t>89</a:t>
            </a:fld>
            <a:endParaRPr lang="en-US"/>
          </a:p>
        </p:txBody>
      </p:sp>
    </p:spTree>
    <p:extLst>
      <p:ext uri="{BB962C8B-B14F-4D97-AF65-F5344CB8AC3E}">
        <p14:creationId xmlns:p14="http://schemas.microsoft.com/office/powerpoint/2010/main" val="5084720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5843F36-9BC3-4647-B207-3F7020A44DE2}" type="slidenum">
              <a:rPr lang="en-US" smtClean="0"/>
              <a:pPr>
                <a:defRPr/>
              </a:pPr>
              <a:t>9</a:t>
            </a:fld>
            <a:endParaRPr lang="en-US" dirty="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327116"/>
            <a:ext cx="7315200" cy="5274084"/>
          </a:xfrm>
        </p:spPr>
        <p:txBody>
          <a:bodyPr>
            <a:noAutofit/>
          </a:bodyPr>
          <a:lstStyle/>
          <a:p>
            <a:pPr defTabSz="951525">
              <a:defRPr/>
            </a:pPr>
            <a:r>
              <a:rPr lang="en-US" sz="1700" dirty="0"/>
              <a:t>Shayna</a:t>
            </a:r>
          </a:p>
          <a:p>
            <a:endParaRPr lang="en-US" sz="1700" dirty="0"/>
          </a:p>
          <a:p>
            <a:endParaRPr lang="en-US" sz="1700" dirty="0"/>
          </a:p>
          <a:p>
            <a:r>
              <a:rPr lang="en-US" sz="1700" dirty="0"/>
              <a:t>Your contractor should be reporting on the invoices regular and overtime hours separately and days on-site.  </a:t>
            </a:r>
          </a:p>
          <a:p>
            <a:r>
              <a:rPr lang="en-US" sz="1700" dirty="0"/>
              <a:t>_</a:t>
            </a:r>
          </a:p>
          <a:p>
            <a:r>
              <a:rPr lang="en-US" sz="1700" dirty="0"/>
              <a:t>The invoices are auditable evidence and this seems to be a current focus on desk reviews.  There is a risk that all of the contracted services may be removed from the cost report if the correct auditable evidence isn't available.  </a:t>
            </a:r>
          </a:p>
          <a:p>
            <a:r>
              <a:rPr lang="en-US" sz="1700" dirty="0"/>
              <a:t>_</a:t>
            </a:r>
          </a:p>
          <a:p>
            <a:r>
              <a:rPr lang="en-US" sz="1700" dirty="0"/>
              <a:t>If there are amounts in excess of the cap, we suggest that you negotiate with the contractor that they are responsible for this "loss".</a:t>
            </a:r>
          </a:p>
          <a:p>
            <a:r>
              <a:rPr lang="en-US" sz="1700" dirty="0"/>
              <a:t>_</a:t>
            </a:r>
          </a:p>
          <a:p>
            <a:r>
              <a:rPr lang="en-US" sz="1700" dirty="0"/>
              <a:t>The different types of therapies should be recorded separately on the g/l and the different types of therapist should be identified separately on the invoices.  Supervisors, therapist, and assistants have different rates.  Supervisors are at 125% of therapist rates and assistants are at 75%.  </a:t>
            </a:r>
          </a:p>
          <a:p>
            <a:r>
              <a:rPr lang="en-US" sz="1700" dirty="0"/>
              <a:t>_</a:t>
            </a:r>
          </a:p>
          <a:p>
            <a:r>
              <a:rPr lang="en-US" sz="1700" dirty="0"/>
              <a:t>If your hospital is close to the cap the difference in regular and overtime hours, and hours by therapy and therapist types could prevent an excess in unallowable costs. </a:t>
            </a:r>
          </a:p>
        </p:txBody>
      </p:sp>
      <p:sp>
        <p:nvSpPr>
          <p:cNvPr id="4" name="Slide Number Placeholder 3"/>
          <p:cNvSpPr>
            <a:spLocks noGrp="1"/>
          </p:cNvSpPr>
          <p:nvPr>
            <p:ph type="sldNum" sz="quarter" idx="10"/>
          </p:nvPr>
        </p:nvSpPr>
        <p:spPr/>
        <p:txBody>
          <a:bodyPr/>
          <a:lstStyle/>
          <a:p>
            <a:pPr>
              <a:defRPr/>
            </a:pPr>
            <a:fld id="{C5843F36-9BC3-4647-B207-3F7020A44DE2}" type="slidenum">
              <a:rPr lang="en-US" smtClean="0"/>
              <a:pPr>
                <a:defRPr/>
              </a:pPr>
              <a:t>90</a:t>
            </a:fld>
            <a:endParaRPr lang="en-US" dirty="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327116"/>
            <a:ext cx="7315200" cy="5274084"/>
          </a:xfrm>
        </p:spPr>
        <p:txBody>
          <a:bodyPr/>
          <a:lstStyle/>
          <a:p>
            <a:r>
              <a:rPr lang="en-US" sz="1900" dirty="0"/>
              <a:t>Shayna</a:t>
            </a:r>
          </a:p>
          <a:p>
            <a:endParaRPr lang="en-US" sz="1900" dirty="0"/>
          </a:p>
          <a:p>
            <a:r>
              <a:rPr lang="en-US" sz="1900" dirty="0"/>
              <a:t>We've made our way through patient days and allowable and non-allowable expenses, now we are moving on to how the overhead costs get allocated down to the revenue producing departments.  </a:t>
            </a:r>
          </a:p>
          <a:p>
            <a:endParaRPr lang="en-US" sz="1900" dirty="0"/>
          </a:p>
          <a:p>
            <a:r>
              <a:rPr lang="en-US" sz="1900" dirty="0"/>
              <a:t>First we will begin with the worksheets that are used to allocate costs and how it is being done.  </a:t>
            </a:r>
          </a:p>
          <a:p>
            <a:endParaRPr lang="en-US" sz="1900" dirty="0"/>
          </a:p>
          <a:p>
            <a:r>
              <a:rPr lang="en-US" sz="1900" dirty="0"/>
              <a:t>Then we will move on to strategies regarding the allocation of overhead costs.</a:t>
            </a:r>
          </a:p>
        </p:txBody>
      </p:sp>
      <p:sp>
        <p:nvSpPr>
          <p:cNvPr id="4" name="Slide Number Placeholder 3"/>
          <p:cNvSpPr>
            <a:spLocks noGrp="1"/>
          </p:cNvSpPr>
          <p:nvPr>
            <p:ph type="sldNum" sz="quarter" idx="10"/>
          </p:nvPr>
        </p:nvSpPr>
        <p:spPr/>
        <p:txBody>
          <a:bodyPr/>
          <a:lstStyle/>
          <a:p>
            <a:fld id="{BCDBDB55-D3B9-49BE-BF2C-D0AB6C2FF940}" type="slidenum">
              <a:rPr lang="en-US" smtClean="0"/>
              <a:t>91</a:t>
            </a:fld>
            <a:endParaRPr lang="en-US" dirty="0"/>
          </a:p>
        </p:txBody>
      </p:sp>
    </p:spTree>
    <p:extLst>
      <p:ext uri="{BB962C8B-B14F-4D97-AF65-F5344CB8AC3E}">
        <p14:creationId xmlns:p14="http://schemas.microsoft.com/office/powerpoint/2010/main" val="2401808182"/>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Shayna</a:t>
            </a:r>
          </a:p>
        </p:txBody>
      </p:sp>
      <p:sp>
        <p:nvSpPr>
          <p:cNvPr id="4" name="Slide Number Placeholder 3"/>
          <p:cNvSpPr>
            <a:spLocks noGrp="1"/>
          </p:cNvSpPr>
          <p:nvPr>
            <p:ph type="sldNum" sz="quarter" idx="10"/>
          </p:nvPr>
        </p:nvSpPr>
        <p:spPr/>
        <p:txBody>
          <a:bodyPr/>
          <a:lstStyle/>
          <a:p>
            <a:fld id="{6F2082E8-186D-4840-A034-EDC8DE13622B}" type="slidenum">
              <a:rPr lang="en-US" smtClean="0"/>
              <a:t>92</a:t>
            </a:fld>
            <a:endParaRPr lang="en-US"/>
          </a:p>
        </p:txBody>
      </p:sp>
    </p:spTree>
    <p:extLst>
      <p:ext uri="{BB962C8B-B14F-4D97-AF65-F5344CB8AC3E}">
        <p14:creationId xmlns:p14="http://schemas.microsoft.com/office/powerpoint/2010/main" val="38949301"/>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Shayna</a:t>
            </a:r>
          </a:p>
        </p:txBody>
      </p:sp>
      <p:sp>
        <p:nvSpPr>
          <p:cNvPr id="4" name="Slide Number Placeholder 3"/>
          <p:cNvSpPr>
            <a:spLocks noGrp="1"/>
          </p:cNvSpPr>
          <p:nvPr>
            <p:ph type="sldNum" sz="quarter" idx="10"/>
          </p:nvPr>
        </p:nvSpPr>
        <p:spPr/>
        <p:txBody>
          <a:bodyPr/>
          <a:lstStyle/>
          <a:p>
            <a:fld id="{6F2082E8-186D-4840-A034-EDC8DE13622B}" type="slidenum">
              <a:rPr lang="en-US" smtClean="0"/>
              <a:t>93</a:t>
            </a:fld>
            <a:endParaRPr lang="en-US"/>
          </a:p>
        </p:txBody>
      </p:sp>
    </p:spTree>
    <p:extLst>
      <p:ext uri="{BB962C8B-B14F-4D97-AF65-F5344CB8AC3E}">
        <p14:creationId xmlns:p14="http://schemas.microsoft.com/office/powerpoint/2010/main" val="2032316514"/>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Shar</a:t>
            </a:r>
            <a:r>
              <a:rPr lang="en-US" dirty="0"/>
              <a:t> </a:t>
            </a:r>
            <a:r>
              <a:rPr lang="en-US" dirty="0" err="1"/>
              <a:t>Sheaffer</a:t>
            </a:r>
            <a:endParaRPr lang="en-US" dirty="0"/>
          </a:p>
          <a:p>
            <a:endParaRPr lang="en-US" dirty="0"/>
          </a:p>
        </p:txBody>
      </p:sp>
      <p:sp>
        <p:nvSpPr>
          <p:cNvPr id="4" name="Slide Number Placeholder 3"/>
          <p:cNvSpPr>
            <a:spLocks noGrp="1"/>
          </p:cNvSpPr>
          <p:nvPr>
            <p:ph type="sldNum" sz="quarter" idx="10"/>
          </p:nvPr>
        </p:nvSpPr>
        <p:spPr/>
        <p:txBody>
          <a:bodyPr/>
          <a:lstStyle/>
          <a:p>
            <a:fld id="{6F2082E8-186D-4840-A034-EDC8DE13622B}" type="slidenum">
              <a:rPr lang="en-US" smtClean="0"/>
              <a:t>94</a:t>
            </a:fld>
            <a:endParaRPr lang="en-US"/>
          </a:p>
        </p:txBody>
      </p:sp>
    </p:spTree>
    <p:extLst>
      <p:ext uri="{BB962C8B-B14F-4D97-AF65-F5344CB8AC3E}">
        <p14:creationId xmlns:p14="http://schemas.microsoft.com/office/powerpoint/2010/main" val="1683719976"/>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Shayna</a:t>
            </a:r>
          </a:p>
        </p:txBody>
      </p:sp>
      <p:sp>
        <p:nvSpPr>
          <p:cNvPr id="4" name="Slide Number Placeholder 3"/>
          <p:cNvSpPr>
            <a:spLocks noGrp="1"/>
          </p:cNvSpPr>
          <p:nvPr>
            <p:ph type="sldNum" sz="quarter" idx="10"/>
          </p:nvPr>
        </p:nvSpPr>
        <p:spPr/>
        <p:txBody>
          <a:bodyPr/>
          <a:lstStyle/>
          <a:p>
            <a:fld id="{6F2082E8-186D-4840-A034-EDC8DE13622B}" type="slidenum">
              <a:rPr lang="en-US" smtClean="0"/>
              <a:t>95</a:t>
            </a:fld>
            <a:endParaRPr lang="en-US"/>
          </a:p>
        </p:txBody>
      </p:sp>
    </p:spTree>
    <p:extLst>
      <p:ext uri="{BB962C8B-B14F-4D97-AF65-F5344CB8AC3E}">
        <p14:creationId xmlns:p14="http://schemas.microsoft.com/office/powerpoint/2010/main" val="2403343252"/>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Shayna</a:t>
            </a:r>
          </a:p>
          <a:p>
            <a:endParaRPr lang="en-US" dirty="0"/>
          </a:p>
        </p:txBody>
      </p:sp>
      <p:sp>
        <p:nvSpPr>
          <p:cNvPr id="4" name="Slide Number Placeholder 3"/>
          <p:cNvSpPr>
            <a:spLocks noGrp="1"/>
          </p:cNvSpPr>
          <p:nvPr>
            <p:ph type="sldNum" sz="quarter" idx="10"/>
          </p:nvPr>
        </p:nvSpPr>
        <p:spPr/>
        <p:txBody>
          <a:bodyPr/>
          <a:lstStyle/>
          <a:p>
            <a:fld id="{6F2082E8-186D-4840-A034-EDC8DE13622B}" type="slidenum">
              <a:rPr lang="en-US" smtClean="0"/>
              <a:t>96</a:t>
            </a:fld>
            <a:endParaRPr lang="en-US"/>
          </a:p>
        </p:txBody>
      </p:sp>
    </p:spTree>
    <p:extLst>
      <p:ext uri="{BB962C8B-B14F-4D97-AF65-F5344CB8AC3E}">
        <p14:creationId xmlns:p14="http://schemas.microsoft.com/office/powerpoint/2010/main" val="1631567395"/>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Shar</a:t>
            </a:r>
            <a:r>
              <a:rPr lang="en-US" dirty="0"/>
              <a:t> </a:t>
            </a:r>
            <a:r>
              <a:rPr lang="en-US" dirty="0" err="1"/>
              <a:t>Sheaffer</a:t>
            </a:r>
            <a:endParaRPr lang="en-US" dirty="0"/>
          </a:p>
          <a:p>
            <a:endParaRPr lang="en-US" dirty="0"/>
          </a:p>
        </p:txBody>
      </p:sp>
      <p:sp>
        <p:nvSpPr>
          <p:cNvPr id="4" name="Slide Number Placeholder 3"/>
          <p:cNvSpPr>
            <a:spLocks noGrp="1"/>
          </p:cNvSpPr>
          <p:nvPr>
            <p:ph type="sldNum" sz="quarter" idx="10"/>
          </p:nvPr>
        </p:nvSpPr>
        <p:spPr/>
        <p:txBody>
          <a:bodyPr/>
          <a:lstStyle/>
          <a:p>
            <a:fld id="{6F2082E8-186D-4840-A034-EDC8DE13622B}" type="slidenum">
              <a:rPr lang="en-US" smtClean="0"/>
              <a:t>97</a:t>
            </a:fld>
            <a:endParaRPr lang="en-US"/>
          </a:p>
        </p:txBody>
      </p:sp>
    </p:spTree>
    <p:extLst>
      <p:ext uri="{BB962C8B-B14F-4D97-AF65-F5344CB8AC3E}">
        <p14:creationId xmlns:p14="http://schemas.microsoft.com/office/powerpoint/2010/main" val="2789144740"/>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Shar</a:t>
            </a:r>
            <a:r>
              <a:rPr lang="en-US" dirty="0"/>
              <a:t> </a:t>
            </a:r>
            <a:r>
              <a:rPr lang="en-US" dirty="0" err="1"/>
              <a:t>Sheaffer</a:t>
            </a:r>
            <a:endParaRPr lang="en-US" dirty="0"/>
          </a:p>
          <a:p>
            <a:endParaRPr lang="en-US" dirty="0"/>
          </a:p>
        </p:txBody>
      </p:sp>
      <p:sp>
        <p:nvSpPr>
          <p:cNvPr id="4" name="Slide Number Placeholder 3"/>
          <p:cNvSpPr>
            <a:spLocks noGrp="1"/>
          </p:cNvSpPr>
          <p:nvPr>
            <p:ph type="sldNum" sz="quarter" idx="10"/>
          </p:nvPr>
        </p:nvSpPr>
        <p:spPr/>
        <p:txBody>
          <a:bodyPr/>
          <a:lstStyle/>
          <a:p>
            <a:fld id="{6F2082E8-186D-4840-A034-EDC8DE13622B}" type="slidenum">
              <a:rPr lang="en-US" smtClean="0"/>
              <a:t>98</a:t>
            </a:fld>
            <a:endParaRPr lang="en-US"/>
          </a:p>
        </p:txBody>
      </p:sp>
    </p:spTree>
    <p:extLst>
      <p:ext uri="{BB962C8B-B14F-4D97-AF65-F5344CB8AC3E}">
        <p14:creationId xmlns:p14="http://schemas.microsoft.com/office/powerpoint/2010/main" val="169769489"/>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1525">
              <a:defRPr/>
            </a:pPr>
            <a:r>
              <a:rPr lang="en-US" dirty="0"/>
              <a:t>Brennan</a:t>
            </a:r>
          </a:p>
          <a:p>
            <a:endParaRPr lang="en-US" dirty="0"/>
          </a:p>
        </p:txBody>
      </p:sp>
      <p:sp>
        <p:nvSpPr>
          <p:cNvPr id="4" name="Slide Number Placeholder 3"/>
          <p:cNvSpPr>
            <a:spLocks noGrp="1"/>
          </p:cNvSpPr>
          <p:nvPr>
            <p:ph type="sldNum" sz="quarter" idx="10"/>
          </p:nvPr>
        </p:nvSpPr>
        <p:spPr/>
        <p:txBody>
          <a:bodyPr/>
          <a:lstStyle/>
          <a:p>
            <a:fld id="{BCDBDB55-D3B9-49BE-BF2C-D0AB6C2FF940}" type="slidenum">
              <a:rPr lang="en-US" smtClean="0"/>
              <a:t>99</a:t>
            </a:fld>
            <a:endParaRPr lang="en-US" dirty="0"/>
          </a:p>
        </p:txBody>
      </p:sp>
    </p:spTree>
    <p:extLst>
      <p:ext uri="{BB962C8B-B14F-4D97-AF65-F5344CB8AC3E}">
        <p14:creationId xmlns:p14="http://schemas.microsoft.com/office/powerpoint/2010/main" val="4759552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with Image">
    <p:spTree>
      <p:nvGrpSpPr>
        <p:cNvPr id="1" name=""/>
        <p:cNvGrpSpPr/>
        <p:nvPr/>
      </p:nvGrpSpPr>
      <p:grpSpPr>
        <a:xfrm>
          <a:off x="0" y="0"/>
          <a:ext cx="0" cy="0"/>
          <a:chOff x="0" y="0"/>
          <a:chExt cx="0" cy="0"/>
        </a:xfrm>
      </p:grpSpPr>
      <p:sp>
        <p:nvSpPr>
          <p:cNvPr id="11" name="Right Triangle 10">
            <a:extLst>
              <a:ext uri="{FF2B5EF4-FFF2-40B4-BE49-F238E27FC236}">
                <a16:creationId xmlns:a16="http://schemas.microsoft.com/office/drawing/2014/main" id="{037924D2-2AB4-4BE1-9687-836615C72DFC}"/>
              </a:ext>
            </a:extLst>
          </p:cNvPr>
          <p:cNvSpPr/>
          <p:nvPr/>
        </p:nvSpPr>
        <p:spPr>
          <a:xfrm flipV="1">
            <a:off x="0" y="-6"/>
            <a:ext cx="7968996"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p:nvCxnSpPr>
        <p:spPr>
          <a:xfrm flipV="1">
            <a:off x="0" y="0"/>
            <a:ext cx="4523015"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5" name="Picture Placeholder 24">
            <a:extLst>
              <a:ext uri="{FF2B5EF4-FFF2-40B4-BE49-F238E27FC236}">
                <a16:creationId xmlns:a16="http://schemas.microsoft.com/office/drawing/2014/main" id="{73B47EE6-EDE6-4881-B456-B37D9C1ADE38}"/>
              </a:ext>
            </a:extLst>
          </p:cNvPr>
          <p:cNvSpPr>
            <a:spLocks noGrp="1"/>
          </p:cNvSpPr>
          <p:nvPr>
            <p:ph type="pic" sz="quarter" idx="13"/>
          </p:nvPr>
        </p:nvSpPr>
        <p:spPr>
          <a:xfrm>
            <a:off x="1262549" y="860945"/>
            <a:ext cx="3321392" cy="5137089"/>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anchor="ctr">
            <a:noAutofit/>
          </a:bodyPr>
          <a:lstStyle>
            <a:lvl1pPr marL="0" indent="0" algn="ctr">
              <a:buNone/>
              <a:defRPr>
                <a:solidFill>
                  <a:schemeClr val="tx1"/>
                </a:solidFill>
              </a:defRPr>
            </a:lvl1pPr>
          </a:lstStyle>
          <a:p>
            <a:r>
              <a:rPr lang="en-US"/>
              <a:t>Click icon to add picture</a:t>
            </a:r>
            <a:endParaRPr lang="en-IN" dirty="0"/>
          </a:p>
        </p:txBody>
      </p:sp>
      <p:cxnSp>
        <p:nvCxnSpPr>
          <p:cNvPr id="18" name="Straight Connector 17">
            <a:extLst>
              <a:ext uri="{FF2B5EF4-FFF2-40B4-BE49-F238E27FC236}">
                <a16:creationId xmlns:a16="http://schemas.microsoft.com/office/drawing/2014/main" id="{EBEE4DB5-5DEF-4DDB-9764-FD834B9DCAEC}"/>
              </a:ext>
            </a:extLst>
          </p:cNvPr>
          <p:cNvCxnSpPr>
            <a:cxnSpLocks/>
          </p:cNvCxnSpPr>
          <p:nvPr/>
        </p:nvCxnSpPr>
        <p:spPr>
          <a:xfrm flipV="1">
            <a:off x="6753226" y="3924299"/>
            <a:ext cx="2390775"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4781791" y="2006084"/>
            <a:ext cx="3640180" cy="1616252"/>
          </a:xfrm>
          <a:prstGeom prst="rect">
            <a:avLst/>
          </a:prstGeom>
        </p:spPr>
        <p:txBody>
          <a:bodyPr anchor="b">
            <a:normAutofit/>
          </a:bodyPr>
          <a:lstStyle>
            <a:lvl1pPr algn="l">
              <a:defRPr sz="4300" b="1">
                <a:solidFill>
                  <a:schemeClr val="accent1"/>
                </a:solidFill>
              </a:defRPr>
            </a:lvl1pPr>
          </a:lstStyle>
          <a:p>
            <a:r>
              <a:rPr lang="en-IN" dirty="0"/>
              <a:t>Click To Edit Master Title Style</a:t>
            </a:r>
            <a:endParaRPr lang="en-US" dirty="0"/>
          </a:p>
        </p:txBody>
      </p:sp>
      <p:sp>
        <p:nvSpPr>
          <p:cNvPr id="3" name="Subtitle 2" title="Subtitle">
            <a:extLst>
              <a:ext uri="{FF2B5EF4-FFF2-40B4-BE49-F238E27FC236}">
                <a16:creationId xmlns:a16="http://schemas.microsoft.com/office/drawing/2014/main" id="{06317687-D49E-41F7-A330-C78C728F0D12}"/>
              </a:ext>
            </a:extLst>
          </p:cNvPr>
          <p:cNvSpPr>
            <a:spLocks noGrp="1"/>
          </p:cNvSpPr>
          <p:nvPr>
            <p:ph type="subTitle" idx="1" hasCustomPrompt="1"/>
          </p:nvPr>
        </p:nvSpPr>
        <p:spPr>
          <a:xfrm>
            <a:off x="4781411" y="3640998"/>
            <a:ext cx="3640754" cy="1257574"/>
          </a:xfrm>
          <a:prstGeom prst="rect">
            <a:avLst/>
          </a:prstGeom>
        </p:spPr>
        <p:txBody>
          <a:bodyPr/>
          <a:lstStyle>
            <a:lvl1pPr marL="0" indent="0" algn="l">
              <a:buNone/>
              <a:defRPr sz="2400" b="0" i="0" spc="300">
                <a:solidFill>
                  <a:schemeClr val="accent6"/>
                </a:solidFill>
                <a:latin typeface="Rockwell" panose="02060603020205020403" pitchFamily="18" charset="0"/>
                <a:cs typeface="Rockwell" panose="020606030202050204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endParaRPr lang="en-IN" dirty="0"/>
          </a:p>
        </p:txBody>
      </p:sp>
      <p:cxnSp>
        <p:nvCxnSpPr>
          <p:cNvPr id="9" name="Straight Connector 8">
            <a:extLst>
              <a:ext uri="{FF2B5EF4-FFF2-40B4-BE49-F238E27FC236}">
                <a16:creationId xmlns:a16="http://schemas.microsoft.com/office/drawing/2014/main" id="{162849C0-AA0D-4E1A-B4B6-E6A5917AC0A5}"/>
              </a:ext>
            </a:extLst>
          </p:cNvPr>
          <p:cNvCxnSpPr>
            <a:cxnSpLocks/>
          </p:cNvCxnSpPr>
          <p:nvPr/>
        </p:nvCxnSpPr>
        <p:spPr>
          <a:xfrm flipV="1">
            <a:off x="-13378" y="4700016"/>
            <a:ext cx="1439842"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5169241"/>
      </p:ext>
    </p:extLst>
  </p:cSld>
  <p:clrMapOvr>
    <a:masterClrMapping/>
  </p:clrMapOvr>
  <p:hf hdr="0" ftr="0" dt="0"/>
  <p:extLst>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1" name="Right Triangle 10">
            <a:extLst>
              <a:ext uri="{FF2B5EF4-FFF2-40B4-BE49-F238E27FC236}">
                <a16:creationId xmlns:a16="http://schemas.microsoft.com/office/drawing/2014/main" id="{037924D2-2AB4-4BE1-9687-836615C72DFC}"/>
              </a:ext>
            </a:extLst>
          </p:cNvPr>
          <p:cNvSpPr/>
          <p:nvPr/>
        </p:nvSpPr>
        <p:spPr>
          <a:xfrm flipV="1">
            <a:off x="0" y="-6"/>
            <a:ext cx="7968996"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p:nvCxnSpPr>
        <p:spPr>
          <a:xfrm flipV="1">
            <a:off x="0" y="0"/>
            <a:ext cx="4523015"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BEE4DB5-5DEF-4DDB-9764-FD834B9DCAEC}"/>
              </a:ext>
            </a:extLst>
          </p:cNvPr>
          <p:cNvCxnSpPr>
            <a:cxnSpLocks/>
          </p:cNvCxnSpPr>
          <p:nvPr/>
        </p:nvCxnSpPr>
        <p:spPr>
          <a:xfrm flipV="1">
            <a:off x="6753226" y="3924299"/>
            <a:ext cx="2390775"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4781791" y="2006084"/>
            <a:ext cx="3640180" cy="1616252"/>
          </a:xfrm>
          <a:prstGeom prst="rect">
            <a:avLst/>
          </a:prstGeom>
        </p:spPr>
        <p:txBody>
          <a:bodyPr anchor="b">
            <a:normAutofit/>
          </a:bodyPr>
          <a:lstStyle>
            <a:lvl1pPr algn="l">
              <a:defRPr sz="4300" b="1">
                <a:solidFill>
                  <a:schemeClr val="accent1"/>
                </a:solidFill>
              </a:defRPr>
            </a:lvl1pPr>
          </a:lstStyle>
          <a:p>
            <a:r>
              <a:rPr lang="en-IN" dirty="0"/>
              <a:t>Click To Edit Master Title Style</a:t>
            </a:r>
            <a:endParaRPr lang="en-US" dirty="0"/>
          </a:p>
        </p:txBody>
      </p:sp>
      <p:sp>
        <p:nvSpPr>
          <p:cNvPr id="3" name="Subtitle 2" title="Subtitle">
            <a:extLst>
              <a:ext uri="{FF2B5EF4-FFF2-40B4-BE49-F238E27FC236}">
                <a16:creationId xmlns:a16="http://schemas.microsoft.com/office/drawing/2014/main" id="{06317687-D49E-41F7-A330-C78C728F0D12}"/>
              </a:ext>
            </a:extLst>
          </p:cNvPr>
          <p:cNvSpPr>
            <a:spLocks noGrp="1"/>
          </p:cNvSpPr>
          <p:nvPr>
            <p:ph type="subTitle" idx="1" hasCustomPrompt="1"/>
          </p:nvPr>
        </p:nvSpPr>
        <p:spPr>
          <a:xfrm>
            <a:off x="4781411" y="3640998"/>
            <a:ext cx="3640754" cy="1257574"/>
          </a:xfrm>
          <a:prstGeom prst="rect">
            <a:avLst/>
          </a:prstGeom>
        </p:spPr>
        <p:txBody>
          <a:bodyPr/>
          <a:lstStyle>
            <a:lvl1pPr marL="0" indent="0" algn="l">
              <a:buNone/>
              <a:defRPr sz="2400" b="0" i="0" spc="300">
                <a:solidFill>
                  <a:schemeClr val="accent6"/>
                </a:solidFill>
                <a:latin typeface="Rockwell" panose="02060603020205020403" pitchFamily="18" charset="0"/>
                <a:cs typeface="Rockwell" panose="020606030202050204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IN" dirty="0"/>
          </a:p>
        </p:txBody>
      </p:sp>
      <p:cxnSp>
        <p:nvCxnSpPr>
          <p:cNvPr id="9" name="Straight Connector 8">
            <a:extLst>
              <a:ext uri="{FF2B5EF4-FFF2-40B4-BE49-F238E27FC236}">
                <a16:creationId xmlns:a16="http://schemas.microsoft.com/office/drawing/2014/main" id="{162849C0-AA0D-4E1A-B4B6-E6A5917AC0A5}"/>
              </a:ext>
            </a:extLst>
          </p:cNvPr>
          <p:cNvCxnSpPr>
            <a:cxnSpLocks/>
          </p:cNvCxnSpPr>
          <p:nvPr/>
        </p:nvCxnSpPr>
        <p:spPr>
          <a:xfrm flipV="1">
            <a:off x="-13378" y="4700016"/>
            <a:ext cx="1439842"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6676202"/>
      </p:ext>
    </p:extLst>
  </p:cSld>
  <p:clrMapOvr>
    <a:masterClrMapping/>
  </p:clrMapOvr>
  <p:extLst>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19" name="Right Triangle 18">
            <a:extLst>
              <a:ext uri="{FF2B5EF4-FFF2-40B4-BE49-F238E27FC236}">
                <a16:creationId xmlns:a16="http://schemas.microsoft.com/office/drawing/2014/main" id="{71D0E8AA-902F-440D-9C55-2A391C22396A}"/>
              </a:ext>
            </a:extLst>
          </p:cNvPr>
          <p:cNvSpPr/>
          <p:nvPr/>
        </p:nvSpPr>
        <p:spPr>
          <a:xfrm flipV="1">
            <a:off x="0" y="-6"/>
            <a:ext cx="7968996"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18" name="Straight Connector 17">
            <a:extLst>
              <a:ext uri="{FF2B5EF4-FFF2-40B4-BE49-F238E27FC236}">
                <a16:creationId xmlns:a16="http://schemas.microsoft.com/office/drawing/2014/main" id="{732BB30B-8262-4715-998F-AAF6A81ADFD3}"/>
              </a:ext>
            </a:extLst>
          </p:cNvPr>
          <p:cNvCxnSpPr>
            <a:cxnSpLocks/>
          </p:cNvCxnSpPr>
          <p:nvPr/>
        </p:nvCxnSpPr>
        <p:spPr>
          <a:xfrm flipV="1">
            <a:off x="0" y="1010090"/>
            <a:ext cx="1338943" cy="90750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0" name="Title 1" title="Title">
            <a:extLst>
              <a:ext uri="{FF2B5EF4-FFF2-40B4-BE49-F238E27FC236}">
                <a16:creationId xmlns:a16="http://schemas.microsoft.com/office/drawing/2014/main" id="{4D7EF399-DAA5-44EC-B712-79C755FE84CB}"/>
              </a:ext>
            </a:extLst>
          </p:cNvPr>
          <p:cNvSpPr>
            <a:spLocks noGrp="1"/>
          </p:cNvSpPr>
          <p:nvPr>
            <p:ph type="title" hasCustomPrompt="1"/>
          </p:nvPr>
        </p:nvSpPr>
        <p:spPr>
          <a:xfrm>
            <a:off x="4712882" y="1987420"/>
            <a:ext cx="3683725" cy="1789855"/>
          </a:xfrm>
          <a:prstGeom prst="rect">
            <a:avLst/>
          </a:prstGeom>
        </p:spPr>
        <p:txBody>
          <a:bodyPr anchor="b">
            <a:normAutofit/>
          </a:bodyPr>
          <a:lstStyle>
            <a:lvl1pPr>
              <a:defRPr sz="4000" b="1">
                <a:solidFill>
                  <a:schemeClr val="accent1"/>
                </a:solidFill>
                <a:latin typeface="+mj-lt"/>
                <a:cs typeface="Calibri Light" panose="020F0302020204030204" pitchFamily="34" charset="0"/>
              </a:defRPr>
            </a:lvl1pPr>
          </a:lstStyle>
          <a:p>
            <a:r>
              <a:rPr lang="en-IN" dirty="0"/>
              <a:t>Click To Edit Master Title Style</a:t>
            </a:r>
            <a:endParaRPr lang="en-US" dirty="0"/>
          </a:p>
        </p:txBody>
      </p:sp>
      <p:sp>
        <p:nvSpPr>
          <p:cNvPr id="101" name="Text Placeholder 2" title="Subtitle">
            <a:extLst>
              <a:ext uri="{FF2B5EF4-FFF2-40B4-BE49-F238E27FC236}">
                <a16:creationId xmlns:a16="http://schemas.microsoft.com/office/drawing/2014/main" id="{26D13BFA-61B0-402F-8611-02D3DFDBEBCB}"/>
              </a:ext>
            </a:extLst>
          </p:cNvPr>
          <p:cNvSpPr>
            <a:spLocks noGrp="1"/>
          </p:cNvSpPr>
          <p:nvPr>
            <p:ph type="body" idx="1" hasCustomPrompt="1"/>
          </p:nvPr>
        </p:nvSpPr>
        <p:spPr>
          <a:xfrm>
            <a:off x="4712882" y="3792046"/>
            <a:ext cx="3683725" cy="910580"/>
          </a:xfrm>
          <a:prstGeom prst="rect">
            <a:avLst/>
          </a:prstGeom>
        </p:spPr>
        <p:txBody>
          <a:bodyPr>
            <a:normAutofit/>
          </a:bodyPr>
          <a:lstStyle>
            <a:lvl1pPr marL="0" indent="0">
              <a:buNone/>
              <a:defRPr sz="2000" b="0" i="0" spc="300">
                <a:solidFill>
                  <a:schemeClr val="accent6"/>
                </a:solidFill>
                <a:latin typeface="Rockwell" panose="02060603020205020403" pitchFamily="18" charset="0"/>
                <a:cs typeface="Rockwell" panose="02060603020205020403" pitchFamily="18"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cxnSp>
        <p:nvCxnSpPr>
          <p:cNvPr id="21" name="Straight Connector 20">
            <a:extLst>
              <a:ext uri="{FF2B5EF4-FFF2-40B4-BE49-F238E27FC236}">
                <a16:creationId xmlns:a16="http://schemas.microsoft.com/office/drawing/2014/main" id="{DA0A0C24-D997-4E78-951F-AFB51C70EFCC}"/>
              </a:ext>
            </a:extLst>
          </p:cNvPr>
          <p:cNvCxnSpPr>
            <a:cxnSpLocks/>
          </p:cNvCxnSpPr>
          <p:nvPr/>
        </p:nvCxnSpPr>
        <p:spPr>
          <a:xfrm flipV="1">
            <a:off x="6753226" y="3924299"/>
            <a:ext cx="2390775"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Parallelogram 24">
            <a:extLst>
              <a:ext uri="{FF2B5EF4-FFF2-40B4-BE49-F238E27FC236}">
                <a16:creationId xmlns:a16="http://schemas.microsoft.com/office/drawing/2014/main" id="{E123A0CF-50D6-46EC-8BF6-43E38AFCD588}"/>
              </a:ext>
            </a:extLst>
          </p:cNvPr>
          <p:cNvSpPr/>
          <p:nvPr/>
        </p:nvSpPr>
        <p:spPr>
          <a:xfrm>
            <a:off x="5815584" y="0"/>
            <a:ext cx="1693926" cy="742819"/>
          </a:xfrm>
          <a:prstGeom prst="parallelogram">
            <a:avLst>
              <a:gd name="adj" fmla="val 19585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cxnSp>
        <p:nvCxnSpPr>
          <p:cNvPr id="26" name="Straight Connector 25">
            <a:extLst>
              <a:ext uri="{FF2B5EF4-FFF2-40B4-BE49-F238E27FC236}">
                <a16:creationId xmlns:a16="http://schemas.microsoft.com/office/drawing/2014/main" id="{2B2F1D2E-B631-4CB1-9448-2B50F8C46316}"/>
              </a:ext>
            </a:extLst>
          </p:cNvPr>
          <p:cNvCxnSpPr>
            <a:cxnSpLocks/>
          </p:cNvCxnSpPr>
          <p:nvPr/>
        </p:nvCxnSpPr>
        <p:spPr>
          <a:xfrm flipV="1">
            <a:off x="0" y="408562"/>
            <a:ext cx="4946515" cy="340314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CF69447-82AD-475F-A3AE-3D7FF61DBFE2}"/>
              </a:ext>
            </a:extLst>
          </p:cNvPr>
          <p:cNvCxnSpPr>
            <a:cxnSpLocks/>
          </p:cNvCxnSpPr>
          <p:nvPr/>
        </p:nvCxnSpPr>
        <p:spPr>
          <a:xfrm flipV="1">
            <a:off x="-13378" y="5266944"/>
            <a:ext cx="1439842"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Parallelogram 23">
            <a:extLst>
              <a:ext uri="{FF2B5EF4-FFF2-40B4-BE49-F238E27FC236}">
                <a16:creationId xmlns:a16="http://schemas.microsoft.com/office/drawing/2014/main" id="{FC8C82F3-94EE-4B4F-A01D-993A41BC00B1}"/>
              </a:ext>
            </a:extLst>
          </p:cNvPr>
          <p:cNvSpPr/>
          <p:nvPr/>
        </p:nvSpPr>
        <p:spPr>
          <a:xfrm rot="19958790">
            <a:off x="-104276" y="3407045"/>
            <a:ext cx="1078799" cy="236580"/>
          </a:xfrm>
          <a:prstGeom prst="parallelogram">
            <a:avLst>
              <a:gd name="adj" fmla="val 53218"/>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3566082136"/>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3" pos="143">
          <p15:clr>
            <a:srgbClr val="FBAE40"/>
          </p15:clr>
        </p15:guide>
        <p15:guide id="4" orient="horz" pos="4170">
          <p15:clr>
            <a:srgbClr val="FBAE40"/>
          </p15:clr>
        </p15:guide>
        <p15:guide id="5" pos="7537">
          <p15:clr>
            <a:srgbClr val="FBAE40"/>
          </p15:clr>
        </p15:guide>
        <p15:guide id="6" orient="horz" pos="14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3E79E9C-D961-6E47-A5C6-57689BAFF243}"/>
              </a:ext>
            </a:extLst>
          </p:cNvPr>
          <p:cNvSpPr>
            <a:spLocks noGrp="1"/>
          </p:cNvSpPr>
          <p:nvPr>
            <p:ph type="ftr" sz="quarter" idx="17"/>
          </p:nvPr>
        </p:nvSpPr>
        <p:spPr/>
        <p:txBody>
          <a:bodyPr/>
          <a:lstStyle>
            <a:lvl1pPr algn="l">
              <a:defRPr/>
            </a:lvl1pPr>
          </a:lstStyle>
          <a:p>
            <a:endParaRPr lang="en-US" dirty="0"/>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fld id="{1F11D43D-FB01-461F-A7A0-1237244F913A}" type="slidenum">
              <a:rPr lang="en-US" smtClean="0"/>
              <a:t>‹#›</a:t>
            </a:fld>
            <a:endParaRPr lang="en-US" dirty="0"/>
          </a:p>
        </p:txBody>
      </p:sp>
      <p:sp>
        <p:nvSpPr>
          <p:cNvPr id="27" name="Title 1" title="Title ">
            <a:extLst>
              <a:ext uri="{FF2B5EF4-FFF2-40B4-BE49-F238E27FC236}">
                <a16:creationId xmlns:a16="http://schemas.microsoft.com/office/drawing/2014/main" id="{C3CC34F4-862A-42E7-B2FA-7B511CC2E879}"/>
              </a:ext>
            </a:extLst>
          </p:cNvPr>
          <p:cNvSpPr>
            <a:spLocks noGrp="1"/>
          </p:cNvSpPr>
          <p:nvPr>
            <p:ph type="title" hasCustomPrompt="1"/>
          </p:nvPr>
        </p:nvSpPr>
        <p:spPr>
          <a:xfrm>
            <a:off x="389008" y="209028"/>
            <a:ext cx="6249917" cy="1147969"/>
          </a:xfrm>
          <a:prstGeom prst="rect">
            <a:avLst/>
          </a:prstGeom>
        </p:spPr>
        <p:txBody>
          <a:bodyPr bIns="0" anchor="b">
            <a:normAutofit/>
          </a:bodyPr>
          <a:lstStyle>
            <a:lvl1pPr>
              <a:defRPr sz="4400" b="1">
                <a:solidFill>
                  <a:schemeClr val="accent1"/>
                </a:solidFill>
              </a:defRPr>
            </a:lvl1pPr>
          </a:lstStyle>
          <a:p>
            <a:r>
              <a:rPr lang="en-US" dirty="0"/>
              <a:t>Click to Edit Master Title Style </a:t>
            </a:r>
            <a:endParaRPr lang="en-IN" dirty="0"/>
          </a:p>
        </p:txBody>
      </p:sp>
      <p:sp>
        <p:nvSpPr>
          <p:cNvPr id="29" name="Content Placeholder 2">
            <a:extLst>
              <a:ext uri="{FF2B5EF4-FFF2-40B4-BE49-F238E27FC236}">
                <a16:creationId xmlns:a16="http://schemas.microsoft.com/office/drawing/2014/main" id="{1FAE0C34-9220-45F0-9FC2-9FE7C994E7BD}"/>
              </a:ext>
            </a:extLst>
          </p:cNvPr>
          <p:cNvSpPr>
            <a:spLocks noGrp="1"/>
          </p:cNvSpPr>
          <p:nvPr>
            <p:ph idx="1"/>
          </p:nvPr>
        </p:nvSpPr>
        <p:spPr>
          <a:xfrm>
            <a:off x="389008" y="1671925"/>
            <a:ext cx="7840592" cy="4195475"/>
          </a:xfrm>
          <a:prstGeom prst="rect">
            <a:avLst/>
          </a:prstGeo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descr="DZA_Logo.gif"/>
          <p:cNvPicPr>
            <a:picLocks noChangeAspect="1"/>
          </p:cNvPicPr>
          <p:nvPr/>
        </p:nvPicPr>
        <p:blipFill>
          <a:blip r:embed="rId2" cstate="print"/>
          <a:stretch>
            <a:fillRect/>
          </a:stretch>
        </p:blipFill>
        <p:spPr>
          <a:xfrm>
            <a:off x="7467600" y="6252312"/>
            <a:ext cx="1447799" cy="533229"/>
          </a:xfrm>
          <a:prstGeom prst="rect">
            <a:avLst/>
          </a:prstGeom>
        </p:spPr>
      </p:pic>
    </p:spTree>
    <p:extLst>
      <p:ext uri="{BB962C8B-B14F-4D97-AF65-F5344CB8AC3E}">
        <p14:creationId xmlns:p14="http://schemas.microsoft.com/office/powerpoint/2010/main" val="8596329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3E79E9C-D961-6E47-A5C6-57689BAFF243}"/>
              </a:ext>
            </a:extLst>
          </p:cNvPr>
          <p:cNvSpPr>
            <a:spLocks noGrp="1"/>
          </p:cNvSpPr>
          <p:nvPr>
            <p:ph type="ftr" sz="quarter" idx="17"/>
          </p:nvPr>
        </p:nvSpPr>
        <p:spPr/>
        <p:txBody>
          <a:bodyPr/>
          <a:lstStyle>
            <a:lvl1pPr algn="l">
              <a:defRPr/>
            </a:lvl1pPr>
          </a:lstStyle>
          <a:p>
            <a:endParaRPr lang="en-US" dirty="0"/>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fld id="{1F11D43D-FB01-461F-A7A0-1237244F913A}" type="slidenum">
              <a:rPr lang="en-US" smtClean="0"/>
              <a:t>‹#›</a:t>
            </a:fld>
            <a:endParaRPr lang="en-US" dirty="0"/>
          </a:p>
        </p:txBody>
      </p:sp>
      <p:sp>
        <p:nvSpPr>
          <p:cNvPr id="27" name="Title 1" title="Title ">
            <a:extLst>
              <a:ext uri="{FF2B5EF4-FFF2-40B4-BE49-F238E27FC236}">
                <a16:creationId xmlns:a16="http://schemas.microsoft.com/office/drawing/2014/main" id="{C3CC34F4-862A-42E7-B2FA-7B511CC2E879}"/>
              </a:ext>
            </a:extLst>
          </p:cNvPr>
          <p:cNvSpPr>
            <a:spLocks noGrp="1"/>
          </p:cNvSpPr>
          <p:nvPr>
            <p:ph type="title" hasCustomPrompt="1"/>
          </p:nvPr>
        </p:nvSpPr>
        <p:spPr>
          <a:xfrm>
            <a:off x="389008" y="209028"/>
            <a:ext cx="6249917" cy="1147969"/>
          </a:xfrm>
          <a:prstGeom prst="rect">
            <a:avLst/>
          </a:prstGeom>
        </p:spPr>
        <p:txBody>
          <a:bodyPr bIns="0" anchor="b">
            <a:normAutofit/>
          </a:bodyPr>
          <a:lstStyle>
            <a:lvl1pPr>
              <a:defRPr sz="4400" b="1">
                <a:solidFill>
                  <a:schemeClr val="accent1"/>
                </a:solidFill>
              </a:defRPr>
            </a:lvl1pPr>
          </a:lstStyle>
          <a:p>
            <a:r>
              <a:rPr lang="en-US" dirty="0"/>
              <a:t>Click to Edit Master Title Style </a:t>
            </a:r>
            <a:endParaRPr lang="en-IN" dirty="0"/>
          </a:p>
        </p:txBody>
      </p:sp>
      <p:sp>
        <p:nvSpPr>
          <p:cNvPr id="14" name="Content Placeholder 2">
            <a:extLst>
              <a:ext uri="{FF2B5EF4-FFF2-40B4-BE49-F238E27FC236}">
                <a16:creationId xmlns:a16="http://schemas.microsoft.com/office/drawing/2014/main" id="{217F9213-0142-420B-A84D-C5627A0C81E4}"/>
              </a:ext>
            </a:extLst>
          </p:cNvPr>
          <p:cNvSpPr>
            <a:spLocks noGrp="1"/>
          </p:cNvSpPr>
          <p:nvPr>
            <p:ph sz="half" idx="1"/>
          </p:nvPr>
        </p:nvSpPr>
        <p:spPr>
          <a:xfrm>
            <a:off x="397265" y="1651045"/>
            <a:ext cx="3717535" cy="4216355"/>
          </a:xfrm>
          <a:prstGeom prst="rect">
            <a:avLst/>
          </a:prstGeo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3">
            <a:extLst>
              <a:ext uri="{FF2B5EF4-FFF2-40B4-BE49-F238E27FC236}">
                <a16:creationId xmlns:a16="http://schemas.microsoft.com/office/drawing/2014/main" id="{8014328B-D576-4B5C-A4AE-CF98318929FE}"/>
              </a:ext>
            </a:extLst>
          </p:cNvPr>
          <p:cNvSpPr>
            <a:spLocks noGrp="1"/>
          </p:cNvSpPr>
          <p:nvPr>
            <p:ph sz="half" idx="2"/>
          </p:nvPr>
        </p:nvSpPr>
        <p:spPr>
          <a:xfrm>
            <a:off x="4629150" y="1651045"/>
            <a:ext cx="3446402" cy="4216355"/>
          </a:xfrm>
          <a:prstGeom prst="rect">
            <a:avLst/>
          </a:prstGeo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descr="DZA_Logo.gif"/>
          <p:cNvPicPr>
            <a:picLocks noChangeAspect="1"/>
          </p:cNvPicPr>
          <p:nvPr userDrawn="1"/>
        </p:nvPicPr>
        <p:blipFill>
          <a:blip r:embed="rId2" cstate="print"/>
          <a:stretch>
            <a:fillRect/>
          </a:stretch>
        </p:blipFill>
        <p:spPr>
          <a:xfrm>
            <a:off x="7467600" y="6252312"/>
            <a:ext cx="1447799" cy="533229"/>
          </a:xfrm>
          <a:prstGeom prst="rect">
            <a:avLst/>
          </a:prstGeom>
        </p:spPr>
      </p:pic>
    </p:spTree>
    <p:extLst>
      <p:ext uri="{BB962C8B-B14F-4D97-AF65-F5344CB8AC3E}">
        <p14:creationId xmlns:p14="http://schemas.microsoft.com/office/powerpoint/2010/main" val="315313581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3E79E9C-D961-6E47-A5C6-57689BAFF243}"/>
              </a:ext>
            </a:extLst>
          </p:cNvPr>
          <p:cNvSpPr>
            <a:spLocks noGrp="1"/>
          </p:cNvSpPr>
          <p:nvPr>
            <p:ph type="ftr" sz="quarter" idx="17"/>
          </p:nvPr>
        </p:nvSpPr>
        <p:spPr/>
        <p:txBody>
          <a:bodyPr/>
          <a:lstStyle>
            <a:lvl1pPr algn="l">
              <a:defRPr/>
            </a:lvl1pPr>
          </a:lstStyle>
          <a:p>
            <a:endParaRPr lang="en-US" dirty="0"/>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fld id="{16093BBF-7029-416F-A506-A70526E28AC4}" type="slidenum">
              <a:rPr lang="en-US" smtClean="0"/>
              <a:pPr/>
              <a:t>‹#›</a:t>
            </a:fld>
            <a:endParaRPr lang="en-US" dirty="0"/>
          </a:p>
          <a:p>
            <a:endParaRPr lang="en-US" dirty="0"/>
          </a:p>
        </p:txBody>
      </p:sp>
      <p:sp>
        <p:nvSpPr>
          <p:cNvPr id="27" name="Title 1" title="Title ">
            <a:extLst>
              <a:ext uri="{FF2B5EF4-FFF2-40B4-BE49-F238E27FC236}">
                <a16:creationId xmlns:a16="http://schemas.microsoft.com/office/drawing/2014/main" id="{C3CC34F4-862A-42E7-B2FA-7B511CC2E879}"/>
              </a:ext>
            </a:extLst>
          </p:cNvPr>
          <p:cNvSpPr>
            <a:spLocks noGrp="1"/>
          </p:cNvSpPr>
          <p:nvPr>
            <p:ph type="title" hasCustomPrompt="1"/>
          </p:nvPr>
        </p:nvSpPr>
        <p:spPr>
          <a:xfrm>
            <a:off x="389008" y="209028"/>
            <a:ext cx="6249917" cy="1147969"/>
          </a:xfrm>
          <a:prstGeom prst="rect">
            <a:avLst/>
          </a:prstGeom>
        </p:spPr>
        <p:txBody>
          <a:bodyPr bIns="0" anchor="b">
            <a:normAutofit/>
          </a:bodyPr>
          <a:lstStyle>
            <a:lvl1pPr>
              <a:defRPr sz="4400" b="1">
                <a:solidFill>
                  <a:schemeClr val="accent1"/>
                </a:solidFill>
              </a:defRPr>
            </a:lvl1pPr>
          </a:lstStyle>
          <a:p>
            <a:r>
              <a:rPr lang="en-US" dirty="0"/>
              <a:t>Click to Edit Master Title Style </a:t>
            </a:r>
            <a:endParaRPr lang="en-IN" dirty="0"/>
          </a:p>
        </p:txBody>
      </p:sp>
      <p:sp>
        <p:nvSpPr>
          <p:cNvPr id="18" name="Text Placeholder 2">
            <a:extLst>
              <a:ext uri="{FF2B5EF4-FFF2-40B4-BE49-F238E27FC236}">
                <a16:creationId xmlns:a16="http://schemas.microsoft.com/office/drawing/2014/main" id="{82BFF385-445D-4DBB-9773-F99669415884}"/>
              </a:ext>
            </a:extLst>
          </p:cNvPr>
          <p:cNvSpPr>
            <a:spLocks noGrp="1"/>
          </p:cNvSpPr>
          <p:nvPr>
            <p:ph type="body" idx="1"/>
          </p:nvPr>
        </p:nvSpPr>
        <p:spPr>
          <a:xfrm>
            <a:off x="389009" y="1681163"/>
            <a:ext cx="3801991" cy="823912"/>
          </a:xfrm>
          <a:prstGeom prst="rect">
            <a:avLst/>
          </a:prstGeom>
        </p:spPr>
        <p:txBody>
          <a:bodyPr anchor="b"/>
          <a:lstStyle>
            <a:lvl1pPr marL="0" indent="0">
              <a:buNone/>
              <a:defRPr lang="en-US" b="1" dirty="0">
                <a:solidFill>
                  <a:schemeClr val="accent6"/>
                </a:solidFill>
                <a:latin typeface="Garamond" panose="02020404030301010803" pitchFamily="18" charset="0"/>
              </a:defRPr>
            </a:lvl1pPr>
          </a:lstStyle>
          <a:p>
            <a:pPr marL="228600" lvl="0" indent="-228600"/>
            <a:r>
              <a:rPr lang="en-US"/>
              <a:t>Click to edit Master text styles</a:t>
            </a:r>
          </a:p>
        </p:txBody>
      </p:sp>
      <p:sp>
        <p:nvSpPr>
          <p:cNvPr id="20" name="Text Placeholder 4">
            <a:extLst>
              <a:ext uri="{FF2B5EF4-FFF2-40B4-BE49-F238E27FC236}">
                <a16:creationId xmlns:a16="http://schemas.microsoft.com/office/drawing/2014/main" id="{311B1CFE-1B35-4B5C-B40A-DC5ADF211B5C}"/>
              </a:ext>
            </a:extLst>
          </p:cNvPr>
          <p:cNvSpPr>
            <a:spLocks noGrp="1"/>
          </p:cNvSpPr>
          <p:nvPr>
            <p:ph type="body" sz="quarter" idx="3"/>
          </p:nvPr>
        </p:nvSpPr>
        <p:spPr>
          <a:xfrm>
            <a:off x="4629151" y="1681163"/>
            <a:ext cx="3446402" cy="823912"/>
          </a:xfrm>
          <a:prstGeom prst="rect">
            <a:avLst/>
          </a:prstGeom>
        </p:spPr>
        <p:txBody>
          <a:bodyPr anchor="b"/>
          <a:lstStyle>
            <a:lvl1pPr marL="0" indent="0">
              <a:buNone/>
              <a:defRPr sz="2400" b="1">
                <a:solidFill>
                  <a:schemeClr val="accent6"/>
                </a:solidFill>
                <a:latin typeface="Garamond" panose="02020404030301010803"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1" name="Content Placeholder 5">
            <a:extLst>
              <a:ext uri="{FF2B5EF4-FFF2-40B4-BE49-F238E27FC236}">
                <a16:creationId xmlns:a16="http://schemas.microsoft.com/office/drawing/2014/main" id="{1CE840E8-D596-479D-AE97-E88F42DC1B13}"/>
              </a:ext>
            </a:extLst>
          </p:cNvPr>
          <p:cNvSpPr>
            <a:spLocks noGrp="1"/>
          </p:cNvSpPr>
          <p:nvPr>
            <p:ph sz="quarter" idx="4"/>
          </p:nvPr>
        </p:nvSpPr>
        <p:spPr>
          <a:xfrm>
            <a:off x="4629151" y="2505075"/>
            <a:ext cx="3446402" cy="3362325"/>
          </a:xfrm>
          <a:prstGeom prst="rect">
            <a:avLst/>
          </a:prstGeo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Content Placeholder 3">
            <a:extLst>
              <a:ext uri="{FF2B5EF4-FFF2-40B4-BE49-F238E27FC236}">
                <a16:creationId xmlns:a16="http://schemas.microsoft.com/office/drawing/2014/main" id="{B9A68D25-B19E-4E84-B65D-596EE8382DAD}"/>
              </a:ext>
            </a:extLst>
          </p:cNvPr>
          <p:cNvSpPr>
            <a:spLocks noGrp="1"/>
          </p:cNvSpPr>
          <p:nvPr>
            <p:ph sz="half" idx="2"/>
          </p:nvPr>
        </p:nvSpPr>
        <p:spPr>
          <a:xfrm>
            <a:off x="389009" y="2505075"/>
            <a:ext cx="3801991" cy="3362325"/>
          </a:xfrm>
          <a:prstGeom prst="rect">
            <a:avLst/>
          </a:prstGeo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descr="DZA_Logo.gif"/>
          <p:cNvPicPr>
            <a:picLocks noChangeAspect="1"/>
          </p:cNvPicPr>
          <p:nvPr/>
        </p:nvPicPr>
        <p:blipFill>
          <a:blip r:embed="rId2" cstate="print"/>
          <a:stretch>
            <a:fillRect/>
          </a:stretch>
        </p:blipFill>
        <p:spPr>
          <a:xfrm>
            <a:off x="7467600" y="6252312"/>
            <a:ext cx="1447799" cy="533229"/>
          </a:xfrm>
          <a:prstGeom prst="rect">
            <a:avLst/>
          </a:prstGeom>
        </p:spPr>
      </p:pic>
    </p:spTree>
    <p:extLst>
      <p:ext uri="{BB962C8B-B14F-4D97-AF65-F5344CB8AC3E}">
        <p14:creationId xmlns:p14="http://schemas.microsoft.com/office/powerpoint/2010/main" val="765997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11" name="Right Triangle 10">
            <a:extLst>
              <a:ext uri="{FF2B5EF4-FFF2-40B4-BE49-F238E27FC236}">
                <a16:creationId xmlns:a16="http://schemas.microsoft.com/office/drawing/2014/main" id="{037924D2-2AB4-4BE1-9687-836615C72DFC}"/>
              </a:ext>
            </a:extLst>
          </p:cNvPr>
          <p:cNvSpPr/>
          <p:nvPr/>
        </p:nvSpPr>
        <p:spPr>
          <a:xfrm flipV="1">
            <a:off x="0" y="-6"/>
            <a:ext cx="7467600" cy="4953006"/>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p:nvCxnSpPr>
        <p:spPr>
          <a:xfrm flipV="1">
            <a:off x="0" y="0"/>
            <a:ext cx="4523015"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539378" y="4374037"/>
            <a:ext cx="3983637" cy="1327031"/>
          </a:xfrm>
          <a:prstGeom prst="rect">
            <a:avLst/>
          </a:prstGeom>
        </p:spPr>
        <p:txBody>
          <a:bodyPr anchor="b">
            <a:normAutofit/>
          </a:bodyPr>
          <a:lstStyle>
            <a:lvl1pPr marL="0" indent="0" algn="r">
              <a:buFont typeface="Arial" panose="020B0604020202020204" pitchFamily="34" charset="0"/>
              <a:buNone/>
              <a:defRPr sz="4300" b="1">
                <a:solidFill>
                  <a:schemeClr val="accent1"/>
                </a:solidFill>
              </a:defRPr>
            </a:lvl1pPr>
          </a:lstStyle>
          <a:p>
            <a:r>
              <a:rPr lang="en-IN" dirty="0"/>
              <a:t>Click To Edit Master Title Style</a:t>
            </a:r>
            <a:endParaRPr lang="en-US" dirty="0"/>
          </a:p>
        </p:txBody>
      </p:sp>
      <p:sp>
        <p:nvSpPr>
          <p:cNvPr id="13" name="Text Placeholder 3">
            <a:extLst>
              <a:ext uri="{FF2B5EF4-FFF2-40B4-BE49-F238E27FC236}">
                <a16:creationId xmlns:a16="http://schemas.microsoft.com/office/drawing/2014/main" id="{BDEAC3CA-E21C-4A63-BE7D-DCC820552AB7}"/>
              </a:ext>
            </a:extLst>
          </p:cNvPr>
          <p:cNvSpPr>
            <a:spLocks noGrp="1"/>
          </p:cNvSpPr>
          <p:nvPr>
            <p:ph type="body" sz="half" idx="2"/>
          </p:nvPr>
        </p:nvSpPr>
        <p:spPr>
          <a:xfrm>
            <a:off x="539378" y="5701070"/>
            <a:ext cx="3983637" cy="931505"/>
          </a:xfrm>
          <a:prstGeom prst="rect">
            <a:avLst/>
          </a:prstGeom>
        </p:spPr>
        <p:txBody>
          <a:bodyPr/>
          <a:lstStyle>
            <a:lvl1pPr marL="0" indent="0" algn="r">
              <a:buFont typeface="Arial" panose="020B0604020202020204" pitchFamily="34" charset="0"/>
              <a:buNone/>
              <a:defRPr sz="1600">
                <a:solidFill>
                  <a:schemeClr val="accent6"/>
                </a:solidFill>
                <a:latin typeface="Rockwell" panose="02060603020205020403"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4" name="Content Placeholder 2">
            <a:extLst>
              <a:ext uri="{FF2B5EF4-FFF2-40B4-BE49-F238E27FC236}">
                <a16:creationId xmlns:a16="http://schemas.microsoft.com/office/drawing/2014/main" id="{C9A1E80C-1A76-4D3E-92A1-846866867DE1}"/>
              </a:ext>
            </a:extLst>
          </p:cNvPr>
          <p:cNvSpPr>
            <a:spLocks noGrp="1"/>
          </p:cNvSpPr>
          <p:nvPr>
            <p:ph idx="1"/>
          </p:nvPr>
        </p:nvSpPr>
        <p:spPr>
          <a:xfrm>
            <a:off x="4620987" y="2290713"/>
            <a:ext cx="3327626" cy="3576687"/>
          </a:xfrm>
          <a:prstGeom prst="rect">
            <a:avLst/>
          </a:prstGeom>
        </p:spPr>
        <p:txBody>
          <a:bodyPr/>
          <a:lstStyle>
            <a:lvl1pPr>
              <a:buClr>
                <a:schemeClr val="accent2"/>
              </a:buClr>
              <a:defRPr sz="2400"/>
            </a:lvl1pPr>
            <a:lvl2pPr>
              <a:buClr>
                <a:schemeClr val="accent2"/>
              </a:buClr>
              <a:defRPr sz="2000"/>
            </a:lvl2pPr>
            <a:lvl3pPr>
              <a:buClr>
                <a:schemeClr val="accent2"/>
              </a:buClr>
              <a:defRPr sz="1800"/>
            </a:lvl3pPr>
            <a:lvl4pPr>
              <a:buClr>
                <a:schemeClr val="accent2"/>
              </a:buClr>
              <a:defRPr sz="1600"/>
            </a:lvl4pPr>
            <a:lvl5pPr>
              <a:buClr>
                <a:schemeClr val="accent2"/>
              </a:buCl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descr="DZA_Logo.gif"/>
          <p:cNvPicPr>
            <a:picLocks noChangeAspect="1"/>
          </p:cNvPicPr>
          <p:nvPr/>
        </p:nvPicPr>
        <p:blipFill>
          <a:blip r:embed="rId2" cstate="print"/>
          <a:stretch>
            <a:fillRect/>
          </a:stretch>
        </p:blipFill>
        <p:spPr>
          <a:xfrm>
            <a:off x="7467600" y="6252312"/>
            <a:ext cx="1447799" cy="533229"/>
          </a:xfrm>
          <a:prstGeom prst="rect">
            <a:avLst/>
          </a:prstGeom>
        </p:spPr>
      </p:pic>
    </p:spTree>
    <p:extLst>
      <p:ext uri="{BB962C8B-B14F-4D97-AF65-F5344CB8AC3E}">
        <p14:creationId xmlns:p14="http://schemas.microsoft.com/office/powerpoint/2010/main" val="3392364559"/>
      </p:ext>
    </p:extLst>
  </p:cSld>
  <p:clrMapOvr>
    <a:masterClrMapping/>
  </p:clrMapOvr>
  <p:extLst>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A93BC534-BFA1-4292-899F-03AC711BF7C5}"/>
              </a:ext>
            </a:extLst>
          </p:cNvPr>
          <p:cNvCxnSpPr>
            <a:cxnSpLocks/>
          </p:cNvCxnSpPr>
          <p:nvPr/>
        </p:nvCxnSpPr>
        <p:spPr>
          <a:xfrm flipV="1">
            <a:off x="0" y="0"/>
            <a:ext cx="4523015"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539378" y="4374037"/>
            <a:ext cx="3983637" cy="1327031"/>
          </a:xfrm>
          <a:prstGeom prst="rect">
            <a:avLst/>
          </a:prstGeom>
        </p:spPr>
        <p:txBody>
          <a:bodyPr anchor="b">
            <a:normAutofit/>
          </a:bodyPr>
          <a:lstStyle>
            <a:lvl1pPr marL="0" indent="0" algn="r">
              <a:buFont typeface="Arial" panose="020B0604020202020204" pitchFamily="34" charset="0"/>
              <a:buNone/>
              <a:defRPr sz="4300" b="1">
                <a:solidFill>
                  <a:schemeClr val="accent1"/>
                </a:solidFill>
              </a:defRPr>
            </a:lvl1pPr>
          </a:lstStyle>
          <a:p>
            <a:r>
              <a:rPr lang="en-IN" dirty="0"/>
              <a:t>Click To Edit Master Title Style</a:t>
            </a:r>
            <a:endParaRPr lang="en-US" dirty="0"/>
          </a:p>
        </p:txBody>
      </p:sp>
      <p:sp>
        <p:nvSpPr>
          <p:cNvPr id="13" name="Text Placeholder 3">
            <a:extLst>
              <a:ext uri="{FF2B5EF4-FFF2-40B4-BE49-F238E27FC236}">
                <a16:creationId xmlns:a16="http://schemas.microsoft.com/office/drawing/2014/main" id="{BDEAC3CA-E21C-4A63-BE7D-DCC820552AB7}"/>
              </a:ext>
            </a:extLst>
          </p:cNvPr>
          <p:cNvSpPr>
            <a:spLocks noGrp="1"/>
          </p:cNvSpPr>
          <p:nvPr>
            <p:ph type="body" sz="half" idx="2"/>
          </p:nvPr>
        </p:nvSpPr>
        <p:spPr>
          <a:xfrm>
            <a:off x="539378" y="5701070"/>
            <a:ext cx="3983637" cy="931505"/>
          </a:xfrm>
          <a:prstGeom prst="rect">
            <a:avLst/>
          </a:prstGeom>
        </p:spPr>
        <p:txBody>
          <a:bodyPr/>
          <a:lstStyle>
            <a:lvl1pPr marL="0" indent="0" algn="r">
              <a:buFont typeface="Arial" panose="020B0604020202020204" pitchFamily="34" charset="0"/>
              <a:buNone/>
              <a:defRPr sz="1600">
                <a:solidFill>
                  <a:schemeClr val="accent6"/>
                </a:solidFill>
                <a:latin typeface="Rockwell" panose="02060603020205020403"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Picture Placeholder 2">
            <a:extLst>
              <a:ext uri="{FF2B5EF4-FFF2-40B4-BE49-F238E27FC236}">
                <a16:creationId xmlns:a16="http://schemas.microsoft.com/office/drawing/2014/main" id="{22728E0A-430E-4C6A-BF56-06FA8510F29F}"/>
              </a:ext>
            </a:extLst>
          </p:cNvPr>
          <p:cNvSpPr>
            <a:spLocks noGrp="1"/>
          </p:cNvSpPr>
          <p:nvPr>
            <p:ph type="pic" idx="1"/>
          </p:nvPr>
        </p:nvSpPr>
        <p:spPr>
          <a:xfrm>
            <a:off x="4687479" y="2271860"/>
            <a:ext cx="3542122" cy="359554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4" name="Right Triangle 13">
            <a:extLst>
              <a:ext uri="{FF2B5EF4-FFF2-40B4-BE49-F238E27FC236}">
                <a16:creationId xmlns:a16="http://schemas.microsoft.com/office/drawing/2014/main" id="{037924D2-2AB4-4BE1-9687-836615C72DFC}"/>
              </a:ext>
            </a:extLst>
          </p:cNvPr>
          <p:cNvSpPr/>
          <p:nvPr/>
        </p:nvSpPr>
        <p:spPr>
          <a:xfrm flipV="1">
            <a:off x="0" y="-6"/>
            <a:ext cx="7467600" cy="4953006"/>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15" name="Straight Connector 14">
            <a:extLst>
              <a:ext uri="{FF2B5EF4-FFF2-40B4-BE49-F238E27FC236}">
                <a16:creationId xmlns:a16="http://schemas.microsoft.com/office/drawing/2014/main" id="{A93BC534-BFA1-4292-899F-03AC711BF7C5}"/>
              </a:ext>
            </a:extLst>
          </p:cNvPr>
          <p:cNvCxnSpPr>
            <a:cxnSpLocks/>
          </p:cNvCxnSpPr>
          <p:nvPr/>
        </p:nvCxnSpPr>
        <p:spPr>
          <a:xfrm flipV="1">
            <a:off x="0" y="0"/>
            <a:ext cx="4523015"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9" name="Picture 8" descr="DZA_Logo.gif"/>
          <p:cNvPicPr>
            <a:picLocks noChangeAspect="1"/>
          </p:cNvPicPr>
          <p:nvPr/>
        </p:nvPicPr>
        <p:blipFill>
          <a:blip r:embed="rId2" cstate="print"/>
          <a:stretch>
            <a:fillRect/>
          </a:stretch>
        </p:blipFill>
        <p:spPr>
          <a:xfrm>
            <a:off x="7467600" y="6252312"/>
            <a:ext cx="1447799" cy="533229"/>
          </a:xfrm>
          <a:prstGeom prst="rect">
            <a:avLst/>
          </a:prstGeom>
        </p:spPr>
      </p:pic>
    </p:spTree>
    <p:extLst>
      <p:ext uri="{BB962C8B-B14F-4D97-AF65-F5344CB8AC3E}">
        <p14:creationId xmlns:p14="http://schemas.microsoft.com/office/powerpoint/2010/main" val="2821671320"/>
      </p:ext>
    </p:extLst>
  </p:cSld>
  <p:clrMapOvr>
    <a:masterClrMapping/>
  </p:clrMapOvr>
  <p:extLst>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78C43A6-50C6-704E-BADC-6D83BADE7316}"/>
              </a:ext>
            </a:extLst>
          </p:cNvPr>
          <p:cNvSpPr>
            <a:spLocks noGrp="1"/>
          </p:cNvSpPr>
          <p:nvPr>
            <p:ph type="ftr" sz="quarter" idx="10"/>
          </p:nvPr>
        </p:nvSpPr>
        <p:spPr/>
        <p:txBody>
          <a:bodyPr/>
          <a:lstStyle/>
          <a:p>
            <a:endParaRPr lang="en-US" dirty="0"/>
          </a:p>
        </p:txBody>
      </p:sp>
      <p:sp>
        <p:nvSpPr>
          <p:cNvPr id="3" name="Slide Number Placeholder 2">
            <a:extLst>
              <a:ext uri="{FF2B5EF4-FFF2-40B4-BE49-F238E27FC236}">
                <a16:creationId xmlns:a16="http://schemas.microsoft.com/office/drawing/2014/main" id="{ED91439B-965F-3548-AF77-89501B24F600}"/>
              </a:ext>
            </a:extLst>
          </p:cNvPr>
          <p:cNvSpPr>
            <a:spLocks noGrp="1"/>
          </p:cNvSpPr>
          <p:nvPr>
            <p:ph type="sldNum" sz="quarter" idx="11"/>
          </p:nvPr>
        </p:nvSpPr>
        <p:spPr/>
        <p:txBody>
          <a:bodyPr/>
          <a:lstStyle/>
          <a:p>
            <a:fld id="{1F11D43D-FB01-461F-A7A0-1237244F913A}" type="slidenum">
              <a:rPr lang="en-US" smtClean="0"/>
              <a:t>‹#›</a:t>
            </a:fld>
            <a:endParaRPr lang="en-US" dirty="0"/>
          </a:p>
        </p:txBody>
      </p:sp>
      <p:pic>
        <p:nvPicPr>
          <p:cNvPr id="5" name="Picture 4" descr="DZA_Logo.gif"/>
          <p:cNvPicPr>
            <a:picLocks noChangeAspect="1"/>
          </p:cNvPicPr>
          <p:nvPr/>
        </p:nvPicPr>
        <p:blipFill>
          <a:blip r:embed="rId2" cstate="print"/>
          <a:stretch>
            <a:fillRect/>
          </a:stretch>
        </p:blipFill>
        <p:spPr>
          <a:xfrm>
            <a:off x="7467600" y="6252312"/>
            <a:ext cx="1447799" cy="533229"/>
          </a:xfrm>
          <a:prstGeom prst="rect">
            <a:avLst/>
          </a:prstGeom>
        </p:spPr>
      </p:pic>
    </p:spTree>
    <p:extLst>
      <p:ext uri="{BB962C8B-B14F-4D97-AF65-F5344CB8AC3E}">
        <p14:creationId xmlns:p14="http://schemas.microsoft.com/office/powerpoint/2010/main" val="3200055117"/>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3" name="Title 1" title="Title ">
            <a:extLst>
              <a:ext uri="{FF2B5EF4-FFF2-40B4-BE49-F238E27FC236}">
                <a16:creationId xmlns:a16="http://schemas.microsoft.com/office/drawing/2014/main" id="{59067A2C-FE71-4381-BE51-08DAC5E4354A}"/>
              </a:ext>
            </a:extLst>
          </p:cNvPr>
          <p:cNvSpPr>
            <a:spLocks noGrp="1"/>
          </p:cNvSpPr>
          <p:nvPr>
            <p:ph type="title" hasCustomPrompt="1"/>
          </p:nvPr>
        </p:nvSpPr>
        <p:spPr>
          <a:xfrm>
            <a:off x="389008" y="209028"/>
            <a:ext cx="6249917" cy="1215566"/>
          </a:xfrm>
          <a:prstGeom prst="rect">
            <a:avLst/>
          </a:prstGeom>
        </p:spPr>
        <p:txBody>
          <a:bodyPr anchor="b">
            <a:normAutofit/>
          </a:bodyPr>
          <a:lstStyle>
            <a:lvl1pPr>
              <a:defRPr sz="4400" b="1">
                <a:solidFill>
                  <a:schemeClr val="accent1"/>
                </a:solidFill>
              </a:defRPr>
            </a:lvl1pPr>
          </a:lstStyle>
          <a:p>
            <a:r>
              <a:rPr lang="en-US" dirty="0"/>
              <a:t>Click to Edit Master Title Style </a:t>
            </a:r>
            <a:endParaRPr lang="en-IN" dirty="0"/>
          </a:p>
        </p:txBody>
      </p:sp>
      <p:sp>
        <p:nvSpPr>
          <p:cNvPr id="2" name="Footer Placeholder 1">
            <a:extLst>
              <a:ext uri="{FF2B5EF4-FFF2-40B4-BE49-F238E27FC236}">
                <a16:creationId xmlns:a16="http://schemas.microsoft.com/office/drawing/2014/main" id="{CB69A007-934D-7A4B-9EFA-82044EF4DC33}"/>
              </a:ext>
            </a:extLst>
          </p:cNvPr>
          <p:cNvSpPr>
            <a:spLocks noGrp="1"/>
          </p:cNvSpPr>
          <p:nvPr>
            <p:ph type="ftr" sz="quarter" idx="10"/>
          </p:nvPr>
        </p:nvSpPr>
        <p:spPr/>
        <p:txBody>
          <a:bodyPr/>
          <a:lstStyle/>
          <a:p>
            <a:endParaRPr lang="en-US" dirty="0"/>
          </a:p>
        </p:txBody>
      </p:sp>
      <p:sp>
        <p:nvSpPr>
          <p:cNvPr id="3" name="Slide Number Placeholder 2">
            <a:extLst>
              <a:ext uri="{FF2B5EF4-FFF2-40B4-BE49-F238E27FC236}">
                <a16:creationId xmlns:a16="http://schemas.microsoft.com/office/drawing/2014/main" id="{5A154DC2-98C7-4D4B-A17A-AA4731217F17}"/>
              </a:ext>
            </a:extLst>
          </p:cNvPr>
          <p:cNvSpPr>
            <a:spLocks noGrp="1"/>
          </p:cNvSpPr>
          <p:nvPr>
            <p:ph type="sldNum" sz="quarter" idx="11"/>
          </p:nvPr>
        </p:nvSpPr>
        <p:spPr/>
        <p:txBody>
          <a:bodyPr/>
          <a:lstStyle/>
          <a:p>
            <a:fld id="{1F11D43D-FB01-461F-A7A0-1237244F913A}" type="slidenum">
              <a:rPr lang="en-US" smtClean="0"/>
              <a:t>‹#›</a:t>
            </a:fld>
            <a:endParaRPr lang="en-US" dirty="0"/>
          </a:p>
        </p:txBody>
      </p:sp>
      <p:pic>
        <p:nvPicPr>
          <p:cNvPr id="6" name="Picture 5" descr="DZA_Logo.gif"/>
          <p:cNvPicPr>
            <a:picLocks noChangeAspect="1"/>
          </p:cNvPicPr>
          <p:nvPr/>
        </p:nvPicPr>
        <p:blipFill>
          <a:blip r:embed="rId2" cstate="print"/>
          <a:stretch>
            <a:fillRect/>
          </a:stretch>
        </p:blipFill>
        <p:spPr>
          <a:xfrm>
            <a:off x="7467600" y="6252312"/>
            <a:ext cx="1447799" cy="533229"/>
          </a:xfrm>
          <a:prstGeom prst="rect">
            <a:avLst/>
          </a:prstGeom>
        </p:spPr>
      </p:pic>
    </p:spTree>
    <p:extLst>
      <p:ext uri="{BB962C8B-B14F-4D97-AF65-F5344CB8AC3E}">
        <p14:creationId xmlns:p14="http://schemas.microsoft.com/office/powerpoint/2010/main" val="1506383319"/>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CE2EB-00DF-4EBA-BF1F-D37805D45585}"/>
              </a:ext>
            </a:extLst>
          </p:cNvPr>
          <p:cNvSpPr>
            <a:spLocks noGrp="1"/>
          </p:cNvSpPr>
          <p:nvPr>
            <p:ph type="title"/>
          </p:nvPr>
        </p:nvSpPr>
        <p:spPr/>
        <p:txBody>
          <a:bodyPr/>
          <a:lstStyle/>
          <a:p>
            <a:r>
              <a:rPr lang="en-US"/>
              <a:t>Click to edit Master title style</a:t>
            </a:r>
            <a:endParaRPr lang="en-US" dirty="0"/>
          </a:p>
        </p:txBody>
      </p:sp>
      <p:pic>
        <p:nvPicPr>
          <p:cNvPr id="5" name="Picture 4" descr="DZA_Logo.gif"/>
          <p:cNvPicPr>
            <a:picLocks noChangeAspect="1"/>
          </p:cNvPicPr>
          <p:nvPr/>
        </p:nvPicPr>
        <p:blipFill>
          <a:blip r:embed="rId2" cstate="print"/>
          <a:stretch>
            <a:fillRect/>
          </a:stretch>
        </p:blipFill>
        <p:spPr>
          <a:xfrm>
            <a:off x="7467600" y="6252312"/>
            <a:ext cx="1447799" cy="533229"/>
          </a:xfrm>
          <a:prstGeom prst="rect">
            <a:avLst/>
          </a:prstGeom>
        </p:spPr>
      </p:pic>
    </p:spTree>
    <p:extLst>
      <p:ext uri="{BB962C8B-B14F-4D97-AF65-F5344CB8AC3E}">
        <p14:creationId xmlns:p14="http://schemas.microsoft.com/office/powerpoint/2010/main" val="1293399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Section Header with Image">
    <p:spTree>
      <p:nvGrpSpPr>
        <p:cNvPr id="1" name=""/>
        <p:cNvGrpSpPr/>
        <p:nvPr/>
      </p:nvGrpSpPr>
      <p:grpSpPr>
        <a:xfrm>
          <a:off x="0" y="0"/>
          <a:ext cx="0" cy="0"/>
          <a:chOff x="0" y="0"/>
          <a:chExt cx="0" cy="0"/>
        </a:xfrm>
      </p:grpSpPr>
      <p:sp>
        <p:nvSpPr>
          <p:cNvPr id="19" name="Right Triangle 18">
            <a:extLst>
              <a:ext uri="{FF2B5EF4-FFF2-40B4-BE49-F238E27FC236}">
                <a16:creationId xmlns:a16="http://schemas.microsoft.com/office/drawing/2014/main" id="{71D0E8AA-902F-440D-9C55-2A391C22396A}"/>
              </a:ext>
            </a:extLst>
          </p:cNvPr>
          <p:cNvSpPr/>
          <p:nvPr/>
        </p:nvSpPr>
        <p:spPr>
          <a:xfrm flipV="1">
            <a:off x="0" y="-6"/>
            <a:ext cx="7968996"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18" name="Straight Connector 17">
            <a:extLst>
              <a:ext uri="{FF2B5EF4-FFF2-40B4-BE49-F238E27FC236}">
                <a16:creationId xmlns:a16="http://schemas.microsoft.com/office/drawing/2014/main" id="{732BB30B-8262-4715-998F-AAF6A81ADFD3}"/>
              </a:ext>
            </a:extLst>
          </p:cNvPr>
          <p:cNvCxnSpPr>
            <a:cxnSpLocks/>
          </p:cNvCxnSpPr>
          <p:nvPr/>
        </p:nvCxnSpPr>
        <p:spPr>
          <a:xfrm flipV="1">
            <a:off x="0" y="1010090"/>
            <a:ext cx="1338943" cy="90750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0" name="Title 1" title="Title">
            <a:extLst>
              <a:ext uri="{FF2B5EF4-FFF2-40B4-BE49-F238E27FC236}">
                <a16:creationId xmlns:a16="http://schemas.microsoft.com/office/drawing/2014/main" id="{4D7EF399-DAA5-44EC-B712-79C755FE84CB}"/>
              </a:ext>
            </a:extLst>
          </p:cNvPr>
          <p:cNvSpPr>
            <a:spLocks noGrp="1"/>
          </p:cNvSpPr>
          <p:nvPr>
            <p:ph type="title" hasCustomPrompt="1"/>
          </p:nvPr>
        </p:nvSpPr>
        <p:spPr>
          <a:xfrm>
            <a:off x="4712882" y="1987420"/>
            <a:ext cx="3683725" cy="1789855"/>
          </a:xfrm>
          <a:prstGeom prst="rect">
            <a:avLst/>
          </a:prstGeom>
        </p:spPr>
        <p:txBody>
          <a:bodyPr anchor="b">
            <a:normAutofit/>
          </a:bodyPr>
          <a:lstStyle>
            <a:lvl1pPr>
              <a:defRPr sz="4000" b="1">
                <a:solidFill>
                  <a:schemeClr val="accent1"/>
                </a:solidFill>
                <a:latin typeface="+mj-lt"/>
                <a:cs typeface="Calibri Light" panose="020F0302020204030204" pitchFamily="34" charset="0"/>
              </a:defRPr>
            </a:lvl1pPr>
          </a:lstStyle>
          <a:p>
            <a:r>
              <a:rPr lang="en-IN" dirty="0"/>
              <a:t>Click To Edit Master Title Style</a:t>
            </a:r>
            <a:endParaRPr lang="en-US" dirty="0"/>
          </a:p>
        </p:txBody>
      </p:sp>
      <p:sp>
        <p:nvSpPr>
          <p:cNvPr id="101" name="Text Placeholder 2" title="Subtitle">
            <a:extLst>
              <a:ext uri="{FF2B5EF4-FFF2-40B4-BE49-F238E27FC236}">
                <a16:creationId xmlns:a16="http://schemas.microsoft.com/office/drawing/2014/main" id="{26D13BFA-61B0-402F-8611-02D3DFDBEBCB}"/>
              </a:ext>
            </a:extLst>
          </p:cNvPr>
          <p:cNvSpPr>
            <a:spLocks noGrp="1"/>
          </p:cNvSpPr>
          <p:nvPr>
            <p:ph type="body" idx="1" hasCustomPrompt="1"/>
          </p:nvPr>
        </p:nvSpPr>
        <p:spPr>
          <a:xfrm>
            <a:off x="4712882" y="3792046"/>
            <a:ext cx="3683725" cy="910580"/>
          </a:xfrm>
          <a:prstGeom prst="rect">
            <a:avLst/>
          </a:prstGeom>
        </p:spPr>
        <p:txBody>
          <a:bodyPr>
            <a:normAutofit/>
          </a:bodyPr>
          <a:lstStyle>
            <a:lvl1pPr marL="0" indent="0">
              <a:buNone/>
              <a:defRPr sz="2000" b="0" i="0" spc="300">
                <a:solidFill>
                  <a:schemeClr val="accent6"/>
                </a:solidFill>
                <a:latin typeface="Rockwell" panose="02060603020205020403" pitchFamily="18" charset="0"/>
                <a:cs typeface="Rockwell" panose="02060603020205020403" pitchFamily="18"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cxnSp>
        <p:nvCxnSpPr>
          <p:cNvPr id="21" name="Straight Connector 20">
            <a:extLst>
              <a:ext uri="{FF2B5EF4-FFF2-40B4-BE49-F238E27FC236}">
                <a16:creationId xmlns:a16="http://schemas.microsoft.com/office/drawing/2014/main" id="{DA0A0C24-D997-4E78-951F-AFB51C70EFCC}"/>
              </a:ext>
            </a:extLst>
          </p:cNvPr>
          <p:cNvCxnSpPr>
            <a:cxnSpLocks/>
          </p:cNvCxnSpPr>
          <p:nvPr/>
        </p:nvCxnSpPr>
        <p:spPr>
          <a:xfrm flipV="1">
            <a:off x="6753226" y="3924299"/>
            <a:ext cx="2390775"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Parallelogram 24">
            <a:extLst>
              <a:ext uri="{FF2B5EF4-FFF2-40B4-BE49-F238E27FC236}">
                <a16:creationId xmlns:a16="http://schemas.microsoft.com/office/drawing/2014/main" id="{E123A0CF-50D6-46EC-8BF6-43E38AFCD588}"/>
              </a:ext>
            </a:extLst>
          </p:cNvPr>
          <p:cNvSpPr/>
          <p:nvPr/>
        </p:nvSpPr>
        <p:spPr>
          <a:xfrm>
            <a:off x="5815584" y="0"/>
            <a:ext cx="1693926" cy="742819"/>
          </a:xfrm>
          <a:prstGeom prst="parallelogram">
            <a:avLst>
              <a:gd name="adj" fmla="val 19585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dirty="0"/>
          </a:p>
        </p:txBody>
      </p:sp>
      <p:cxnSp>
        <p:nvCxnSpPr>
          <p:cNvPr id="26" name="Straight Connector 25">
            <a:extLst>
              <a:ext uri="{FF2B5EF4-FFF2-40B4-BE49-F238E27FC236}">
                <a16:creationId xmlns:a16="http://schemas.microsoft.com/office/drawing/2014/main" id="{2B2F1D2E-B631-4CB1-9448-2B50F8C46316}"/>
              </a:ext>
            </a:extLst>
          </p:cNvPr>
          <p:cNvCxnSpPr>
            <a:cxnSpLocks/>
          </p:cNvCxnSpPr>
          <p:nvPr/>
        </p:nvCxnSpPr>
        <p:spPr>
          <a:xfrm flipV="1">
            <a:off x="0" y="408562"/>
            <a:ext cx="4946515" cy="340314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7" name="Picture Placeholder 26">
            <a:extLst>
              <a:ext uri="{FF2B5EF4-FFF2-40B4-BE49-F238E27FC236}">
                <a16:creationId xmlns:a16="http://schemas.microsoft.com/office/drawing/2014/main" id="{95572AA9-EFAE-4771-B1EE-47E361173778}"/>
              </a:ext>
            </a:extLst>
          </p:cNvPr>
          <p:cNvSpPr>
            <a:spLocks noGrp="1"/>
          </p:cNvSpPr>
          <p:nvPr>
            <p:ph type="pic" sz="quarter" idx="13"/>
          </p:nvPr>
        </p:nvSpPr>
        <p:spPr>
          <a:xfrm>
            <a:off x="1262549" y="860945"/>
            <a:ext cx="3321392" cy="5137089"/>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anchor="ctr">
            <a:noAutofit/>
          </a:bodyPr>
          <a:lstStyle>
            <a:lvl1pPr marL="0" indent="0" algn="ctr">
              <a:buNone/>
              <a:defRPr>
                <a:solidFill>
                  <a:schemeClr val="tx1"/>
                </a:solidFill>
              </a:defRPr>
            </a:lvl1pPr>
          </a:lstStyle>
          <a:p>
            <a:r>
              <a:rPr lang="en-US"/>
              <a:t>Click icon to add picture</a:t>
            </a:r>
            <a:endParaRPr lang="en-IN" dirty="0"/>
          </a:p>
        </p:txBody>
      </p:sp>
      <p:cxnSp>
        <p:nvCxnSpPr>
          <p:cNvPr id="16" name="Straight Connector 15">
            <a:extLst>
              <a:ext uri="{FF2B5EF4-FFF2-40B4-BE49-F238E27FC236}">
                <a16:creationId xmlns:a16="http://schemas.microsoft.com/office/drawing/2014/main" id="{5CF69447-82AD-475F-A3AE-3D7FF61DBFE2}"/>
              </a:ext>
            </a:extLst>
          </p:cNvPr>
          <p:cNvCxnSpPr>
            <a:cxnSpLocks/>
          </p:cNvCxnSpPr>
          <p:nvPr/>
        </p:nvCxnSpPr>
        <p:spPr>
          <a:xfrm flipV="1">
            <a:off x="-13378" y="5266944"/>
            <a:ext cx="1439842"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Parallelogram 23">
            <a:extLst>
              <a:ext uri="{FF2B5EF4-FFF2-40B4-BE49-F238E27FC236}">
                <a16:creationId xmlns:a16="http://schemas.microsoft.com/office/drawing/2014/main" id="{FC8C82F3-94EE-4B4F-A01D-993A41BC00B1}"/>
              </a:ext>
            </a:extLst>
          </p:cNvPr>
          <p:cNvSpPr/>
          <p:nvPr/>
        </p:nvSpPr>
        <p:spPr>
          <a:xfrm rot="19958790">
            <a:off x="-104276" y="3407045"/>
            <a:ext cx="1078799" cy="236580"/>
          </a:xfrm>
          <a:prstGeom prst="parallelogram">
            <a:avLst>
              <a:gd name="adj" fmla="val 53218"/>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3829214026"/>
      </p:ext>
    </p:extLst>
  </p:cSld>
  <p:clrMapOvr>
    <a:masterClrMapping/>
  </p:clrMapOvr>
  <p:hf hdr="0" ftr="0" dt="0"/>
  <p:extLst>
    <p:ext uri="{DCECCB84-F9BA-43D5-87BE-67443E8EF086}">
      <p15:sldGuideLst xmlns:p15="http://schemas.microsoft.com/office/powerpoint/2012/main">
        <p15:guide id="1" orient="horz" pos="2183">
          <p15:clr>
            <a:srgbClr val="FBAE40"/>
          </p15:clr>
        </p15:guide>
        <p15:guide id="2" pos="3840">
          <p15:clr>
            <a:srgbClr val="FBAE40"/>
          </p15:clr>
        </p15:guide>
        <p15:guide id="3" pos="143">
          <p15:clr>
            <a:srgbClr val="FBAE40"/>
          </p15:clr>
        </p15:guide>
        <p15:guide id="4" orient="horz" pos="4170">
          <p15:clr>
            <a:srgbClr val="FBAE40"/>
          </p15:clr>
        </p15:guide>
        <p15:guide id="5" pos="7537">
          <p15:clr>
            <a:srgbClr val="FBAE40"/>
          </p15:clr>
        </p15:guide>
        <p15:guide id="6" orient="horz" pos="14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ext Layout 01">
    <p:spTree>
      <p:nvGrpSpPr>
        <p:cNvPr id="1" name=""/>
        <p:cNvGrpSpPr/>
        <p:nvPr/>
      </p:nvGrpSpPr>
      <p:grpSpPr>
        <a:xfrm>
          <a:off x="0" y="0"/>
          <a:ext cx="0" cy="0"/>
          <a:chOff x="0" y="0"/>
          <a:chExt cx="0" cy="0"/>
        </a:xfrm>
      </p:grpSpPr>
      <p:sp>
        <p:nvSpPr>
          <p:cNvPr id="3" name="Content Placeholder 2" title="Bullet Points">
            <a:extLst>
              <a:ext uri="{FF2B5EF4-FFF2-40B4-BE49-F238E27FC236}">
                <a16:creationId xmlns:a16="http://schemas.microsoft.com/office/drawing/2014/main" id="{BFD7EA17-BE66-4636-9684-F93562587911}"/>
              </a:ext>
            </a:extLst>
          </p:cNvPr>
          <p:cNvSpPr>
            <a:spLocks noGrp="1"/>
          </p:cNvSpPr>
          <p:nvPr>
            <p:ph idx="1"/>
          </p:nvPr>
        </p:nvSpPr>
        <p:spPr>
          <a:xfrm>
            <a:off x="398534" y="3196915"/>
            <a:ext cx="3707122" cy="2958275"/>
          </a:xfrm>
          <a:prstGeom prst="rect">
            <a:avLst/>
          </a:prstGeom>
        </p:spPr>
        <p:txBody>
          <a:bodyPr>
            <a:normAutofit/>
          </a:bodyPr>
          <a:lstStyle>
            <a:lvl1pPr>
              <a:buClr>
                <a:schemeClr val="accent2"/>
              </a:buClr>
              <a:defRPr sz="2400">
                <a:solidFill>
                  <a:schemeClr val="tx1"/>
                </a:solidFill>
              </a:defRPr>
            </a:lvl1pPr>
            <a:lvl2pPr>
              <a:buClr>
                <a:schemeClr val="accent2"/>
              </a:buClr>
              <a:defRPr sz="2000">
                <a:solidFill>
                  <a:schemeClr val="tx1"/>
                </a:solidFill>
              </a:defRPr>
            </a:lvl2pPr>
            <a:lvl3pPr>
              <a:buClr>
                <a:schemeClr val="accent2"/>
              </a:buClr>
              <a:defRPr sz="1800">
                <a:solidFill>
                  <a:schemeClr val="tx1"/>
                </a:solidFill>
              </a:defRPr>
            </a:lvl3pPr>
            <a:lvl4pPr>
              <a:buClr>
                <a:schemeClr val="accent2"/>
              </a:buClr>
              <a:defRPr sz="1600">
                <a:solidFill>
                  <a:schemeClr val="tx1"/>
                </a:solidFill>
              </a:defRPr>
            </a:lvl4pPr>
            <a:lvl5pPr>
              <a:buClr>
                <a:schemeClr val="accent2"/>
              </a:buClr>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dirty="0"/>
          </a:p>
        </p:txBody>
      </p:sp>
      <p:cxnSp>
        <p:nvCxnSpPr>
          <p:cNvPr id="34" name="Straight Connector 33">
            <a:extLst>
              <a:ext uri="{FF2B5EF4-FFF2-40B4-BE49-F238E27FC236}">
                <a16:creationId xmlns:a16="http://schemas.microsoft.com/office/drawing/2014/main" id="{1411C731-2333-41B0-927A-0A48EEC79964}"/>
              </a:ext>
            </a:extLst>
          </p:cNvPr>
          <p:cNvCxnSpPr>
            <a:cxnSpLocks/>
          </p:cNvCxnSpPr>
          <p:nvPr/>
        </p:nvCxnSpPr>
        <p:spPr>
          <a:xfrm flipV="1">
            <a:off x="4781550" y="5047077"/>
            <a:ext cx="1143431" cy="1803400"/>
          </a:xfrm>
          <a:prstGeom prst="line">
            <a:avLst/>
          </a:prstGeom>
          <a:ln>
            <a:solidFill>
              <a:srgbClr val="EAB200"/>
            </a:solidFill>
          </a:ln>
        </p:spPr>
        <p:style>
          <a:lnRef idx="1">
            <a:schemeClr val="accent1"/>
          </a:lnRef>
          <a:fillRef idx="0">
            <a:schemeClr val="accent1"/>
          </a:fillRef>
          <a:effectRef idx="0">
            <a:schemeClr val="accent1"/>
          </a:effectRef>
          <a:fontRef idx="minor">
            <a:schemeClr val="tx1"/>
          </a:fontRef>
        </p:style>
      </p:cxnSp>
      <p:sp>
        <p:nvSpPr>
          <p:cNvPr id="5" name="Text Placeholder 4" title="Subtitle">
            <a:extLst>
              <a:ext uri="{FF2B5EF4-FFF2-40B4-BE49-F238E27FC236}">
                <a16:creationId xmlns:a16="http://schemas.microsoft.com/office/drawing/2014/main" id="{D71EE635-EA0C-4139-8160-AE1EAD13AAEB}"/>
              </a:ext>
            </a:extLst>
          </p:cNvPr>
          <p:cNvSpPr>
            <a:spLocks noGrp="1"/>
          </p:cNvSpPr>
          <p:nvPr>
            <p:ph type="body" sz="quarter" idx="13" hasCustomPrompt="1"/>
          </p:nvPr>
        </p:nvSpPr>
        <p:spPr>
          <a:xfrm>
            <a:off x="398535" y="2563478"/>
            <a:ext cx="5506973" cy="608895"/>
          </a:xfrm>
          <a:prstGeom prst="rect">
            <a:avLst/>
          </a:prstGeom>
        </p:spPr>
        <p:txBody>
          <a:bodyPr/>
          <a:lstStyle>
            <a:lvl1pPr marL="0" indent="0">
              <a:buNone/>
              <a:defRPr sz="2000" spc="300">
                <a:solidFill>
                  <a:schemeClr val="accent6"/>
                </a:solidFill>
                <a:latin typeface="Rockwell" panose="02060603020205020403" pitchFamily="18" charset="0"/>
              </a:defRPr>
            </a:lvl1pPr>
            <a:lvl2pPr marL="457200" indent="0">
              <a:buNone/>
              <a:defRPr/>
            </a:lvl2pPr>
          </a:lstStyle>
          <a:p>
            <a:pPr lvl="0"/>
            <a:r>
              <a:rPr lang="en-US" dirty="0"/>
              <a:t>CLICK TO SUBTITLE STYLE</a:t>
            </a:r>
          </a:p>
        </p:txBody>
      </p:sp>
      <p:sp>
        <p:nvSpPr>
          <p:cNvPr id="2" name="Title 1" title="Title ">
            <a:extLst>
              <a:ext uri="{FF2B5EF4-FFF2-40B4-BE49-F238E27FC236}">
                <a16:creationId xmlns:a16="http://schemas.microsoft.com/office/drawing/2014/main" id="{20237B57-91C6-4F8B-8AA0-18FA50B0FD1D}"/>
              </a:ext>
            </a:extLst>
          </p:cNvPr>
          <p:cNvSpPr>
            <a:spLocks noGrp="1"/>
          </p:cNvSpPr>
          <p:nvPr>
            <p:ph type="title" hasCustomPrompt="1"/>
          </p:nvPr>
        </p:nvSpPr>
        <p:spPr>
          <a:xfrm>
            <a:off x="398533" y="1308484"/>
            <a:ext cx="5506967" cy="1215566"/>
          </a:xfrm>
          <a:prstGeom prst="rect">
            <a:avLst/>
          </a:prstGeom>
        </p:spPr>
        <p:txBody>
          <a:bodyPr anchor="b">
            <a:normAutofit/>
          </a:bodyPr>
          <a:lstStyle>
            <a:lvl1pPr>
              <a:defRPr sz="4400" b="1">
                <a:solidFill>
                  <a:schemeClr val="accent1"/>
                </a:solidFill>
              </a:defRPr>
            </a:lvl1pPr>
          </a:lstStyle>
          <a:p>
            <a:r>
              <a:rPr lang="en-US" dirty="0"/>
              <a:t>Click to Edit </a:t>
            </a:r>
            <a:br>
              <a:rPr lang="en-US" dirty="0"/>
            </a:br>
            <a:r>
              <a:rPr lang="en-US" dirty="0"/>
              <a:t>Master Title Style </a:t>
            </a:r>
            <a:endParaRPr lang="en-IN" dirty="0"/>
          </a:p>
        </p:txBody>
      </p:sp>
      <p:sp>
        <p:nvSpPr>
          <p:cNvPr id="15" name="Picture Placeholder 14">
            <a:extLst>
              <a:ext uri="{FF2B5EF4-FFF2-40B4-BE49-F238E27FC236}">
                <a16:creationId xmlns:a16="http://schemas.microsoft.com/office/drawing/2014/main" id="{FE1FADFB-0A3D-40F7-9B40-368DECD971E1}"/>
              </a:ext>
            </a:extLst>
          </p:cNvPr>
          <p:cNvSpPr>
            <a:spLocks noGrp="1"/>
          </p:cNvSpPr>
          <p:nvPr>
            <p:ph type="pic" sz="quarter" idx="10"/>
          </p:nvPr>
        </p:nvSpPr>
        <p:spPr>
          <a:xfrm>
            <a:off x="4953000" y="0"/>
            <a:ext cx="4191000" cy="6872249"/>
          </a:xfrm>
          <a:custGeom>
            <a:avLst/>
            <a:gdLst>
              <a:gd name="connsiteX0" fmla="*/ 3876237 w 5588000"/>
              <a:gd name="connsiteY0" fmla="*/ 5431883 h 6872249"/>
              <a:gd name="connsiteX1" fmla="*/ 4953000 w 5588000"/>
              <a:gd name="connsiteY1" fmla="*/ 5431883 h 6872249"/>
              <a:gd name="connsiteX2" fmla="*/ 3769163 w 5588000"/>
              <a:gd name="connsiteY2" fmla="*/ 6872249 h 6872249"/>
              <a:gd name="connsiteX3" fmla="*/ 2692400 w 5588000"/>
              <a:gd name="connsiteY3" fmla="*/ 6872249 h 6872249"/>
              <a:gd name="connsiteX4" fmla="*/ 2479230 w 5588000"/>
              <a:gd name="connsiteY4" fmla="*/ 2870200 h 6872249"/>
              <a:gd name="connsiteX5" fmla="*/ 3175000 w 5588000"/>
              <a:gd name="connsiteY5" fmla="*/ 2870200 h 6872249"/>
              <a:gd name="connsiteX6" fmla="*/ 1965770 w 5588000"/>
              <a:gd name="connsiteY6" fmla="*/ 4310566 h 6872249"/>
              <a:gd name="connsiteX7" fmla="*/ 1270000 w 5588000"/>
              <a:gd name="connsiteY7" fmla="*/ 4310566 h 6872249"/>
              <a:gd name="connsiteX8" fmla="*/ 5575300 w 5588000"/>
              <a:gd name="connsiteY8" fmla="*/ 139700 h 6872249"/>
              <a:gd name="connsiteX9" fmla="*/ 5575300 w 5588000"/>
              <a:gd name="connsiteY9" fmla="*/ 3238583 h 6872249"/>
              <a:gd name="connsiteX10" fmla="*/ 2571663 w 5588000"/>
              <a:gd name="connsiteY10" fmla="*/ 6858000 h 6872249"/>
              <a:gd name="connsiteX11" fmla="*/ 0 w 5588000"/>
              <a:gd name="connsiteY11" fmla="*/ 6858000 h 6872249"/>
              <a:gd name="connsiteX12" fmla="*/ 4256761 w 5588000"/>
              <a:gd name="connsiteY12" fmla="*/ 0 h 6872249"/>
              <a:gd name="connsiteX13" fmla="*/ 5588000 w 5588000"/>
              <a:gd name="connsiteY13" fmla="*/ 0 h 6872249"/>
              <a:gd name="connsiteX14" fmla="*/ 3274339 w 5588000"/>
              <a:gd name="connsiteY14" fmla="*/ 2755900 h 6872249"/>
              <a:gd name="connsiteX15" fmla="*/ 1943100 w 5588000"/>
              <a:gd name="connsiteY15" fmla="*/ 2755900 h 6872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88000" h="6872249">
                <a:moveTo>
                  <a:pt x="3876237" y="5431883"/>
                </a:moveTo>
                <a:lnTo>
                  <a:pt x="4953000" y="5431883"/>
                </a:lnTo>
                <a:lnTo>
                  <a:pt x="3769163" y="6872249"/>
                </a:lnTo>
                <a:lnTo>
                  <a:pt x="2692400" y="6872249"/>
                </a:lnTo>
                <a:close/>
                <a:moveTo>
                  <a:pt x="2479230" y="2870200"/>
                </a:moveTo>
                <a:lnTo>
                  <a:pt x="3175000" y="2870200"/>
                </a:lnTo>
                <a:lnTo>
                  <a:pt x="1965770" y="4310566"/>
                </a:lnTo>
                <a:lnTo>
                  <a:pt x="1270000" y="4310566"/>
                </a:lnTo>
                <a:close/>
                <a:moveTo>
                  <a:pt x="5575300" y="139700"/>
                </a:moveTo>
                <a:lnTo>
                  <a:pt x="5575300" y="3238583"/>
                </a:lnTo>
                <a:lnTo>
                  <a:pt x="2571663" y="6858000"/>
                </a:lnTo>
                <a:lnTo>
                  <a:pt x="0" y="6858000"/>
                </a:lnTo>
                <a:close/>
                <a:moveTo>
                  <a:pt x="4256761" y="0"/>
                </a:moveTo>
                <a:lnTo>
                  <a:pt x="5588000" y="0"/>
                </a:lnTo>
                <a:lnTo>
                  <a:pt x="3274339" y="2755900"/>
                </a:lnTo>
                <a:lnTo>
                  <a:pt x="1943100" y="2755900"/>
                </a:lnTo>
                <a:close/>
              </a:path>
            </a:pathLst>
          </a:custGeom>
          <a:solidFill>
            <a:schemeClr val="bg1">
              <a:lumMod val="85000"/>
            </a:schemeClr>
          </a:solidFill>
        </p:spPr>
        <p:txBody>
          <a:bodyPr wrap="square" anchor="ctr">
            <a:noAutofit/>
          </a:bodyPr>
          <a:lstStyle>
            <a:lvl1pPr marL="0" indent="0" algn="ctr">
              <a:buNone/>
              <a:defRPr>
                <a:solidFill>
                  <a:schemeClr val="tx1"/>
                </a:solidFill>
              </a:defRPr>
            </a:lvl1pPr>
          </a:lstStyle>
          <a:p>
            <a:r>
              <a:rPr lang="en-US"/>
              <a:t>Click icon to add picture</a:t>
            </a:r>
            <a:endParaRPr lang="en-IN" dirty="0"/>
          </a:p>
        </p:txBody>
      </p:sp>
      <p:sp>
        <p:nvSpPr>
          <p:cNvPr id="4" name="Footer Placeholder 3">
            <a:extLst>
              <a:ext uri="{FF2B5EF4-FFF2-40B4-BE49-F238E27FC236}">
                <a16:creationId xmlns:a16="http://schemas.microsoft.com/office/drawing/2014/main" id="{5ADB14A5-A767-774C-85B8-68EF914689F6}"/>
              </a:ext>
            </a:extLst>
          </p:cNvPr>
          <p:cNvSpPr>
            <a:spLocks noGrp="1"/>
          </p:cNvSpPr>
          <p:nvPr>
            <p:ph type="ftr" sz="quarter" idx="14"/>
          </p:nvPr>
        </p:nvSpPr>
        <p:spPr/>
        <p:txBody>
          <a:bodyPr/>
          <a:lstStyle/>
          <a:p>
            <a:endParaRPr lang="en-US" dirty="0"/>
          </a:p>
        </p:txBody>
      </p:sp>
      <p:sp>
        <p:nvSpPr>
          <p:cNvPr id="6" name="Slide Number Placeholder 5">
            <a:extLst>
              <a:ext uri="{FF2B5EF4-FFF2-40B4-BE49-F238E27FC236}">
                <a16:creationId xmlns:a16="http://schemas.microsoft.com/office/drawing/2014/main" id="{D4B9B51B-EAA9-4B4D-A4F6-470CD95DAA79}"/>
              </a:ext>
            </a:extLst>
          </p:cNvPr>
          <p:cNvSpPr>
            <a:spLocks noGrp="1"/>
          </p:cNvSpPr>
          <p:nvPr>
            <p:ph type="sldNum" sz="quarter" idx="15"/>
          </p:nvPr>
        </p:nvSpPr>
        <p:spPr/>
        <p:txBody>
          <a:bodyPr/>
          <a:lstStyle/>
          <a:p>
            <a:fld id="{1F11D43D-FB01-461F-A7A0-1237244F913A}" type="slidenum">
              <a:rPr lang="en-US" smtClean="0"/>
              <a:t>‹#›</a:t>
            </a:fld>
            <a:endParaRPr lang="en-US" dirty="0"/>
          </a:p>
        </p:txBody>
      </p:sp>
    </p:spTree>
    <p:extLst>
      <p:ext uri="{BB962C8B-B14F-4D97-AF65-F5344CB8AC3E}">
        <p14:creationId xmlns:p14="http://schemas.microsoft.com/office/powerpoint/2010/main" val="459550024"/>
      </p:ext>
    </p:extLst>
  </p:cSld>
  <p:clrMapOvr>
    <a:masterClrMapping/>
  </p:clrMapOvr>
  <p:hf hdr="0" ftr="0" dt="0"/>
  <p:extLst>
    <p:ext uri="{DCECCB84-F9BA-43D5-87BE-67443E8EF086}">
      <p15:sldGuideLst xmlns:p15="http://schemas.microsoft.com/office/powerpoint/2012/main">
        <p15:guide id="1" orient="horz" pos="142">
          <p15:clr>
            <a:srgbClr val="FBAE40"/>
          </p15:clr>
        </p15:guide>
        <p15:guide id="2" pos="3840">
          <p15:clr>
            <a:srgbClr val="FBAE40"/>
          </p15:clr>
        </p15:guide>
        <p15:guide id="3" pos="415">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ext Layout 02">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8B9EC3A9-7039-403A-9414-429521308AE7}"/>
              </a:ext>
            </a:extLst>
          </p:cNvPr>
          <p:cNvSpPr>
            <a:spLocks noGrp="1"/>
          </p:cNvSpPr>
          <p:nvPr>
            <p:ph type="pic" sz="quarter" idx="14"/>
          </p:nvPr>
        </p:nvSpPr>
        <p:spPr>
          <a:xfrm>
            <a:off x="4627633" y="1435100"/>
            <a:ext cx="4516366" cy="5422900"/>
          </a:xfrm>
          <a:custGeom>
            <a:avLst/>
            <a:gdLst>
              <a:gd name="connsiteX0" fmla="*/ 6021821 w 6021821"/>
              <a:gd name="connsiteY0" fmla="*/ 0 h 5422900"/>
              <a:gd name="connsiteX1" fmla="*/ 6021821 w 6021821"/>
              <a:gd name="connsiteY1" fmla="*/ 5422900 h 5422900"/>
              <a:gd name="connsiteX2" fmla="*/ 0 w 6021821"/>
              <a:gd name="connsiteY2" fmla="*/ 5422900 h 5422900"/>
            </a:gdLst>
            <a:ahLst/>
            <a:cxnLst>
              <a:cxn ang="0">
                <a:pos x="connsiteX0" y="connsiteY0"/>
              </a:cxn>
              <a:cxn ang="0">
                <a:pos x="connsiteX1" y="connsiteY1"/>
              </a:cxn>
              <a:cxn ang="0">
                <a:pos x="connsiteX2" y="connsiteY2"/>
              </a:cxn>
            </a:cxnLst>
            <a:rect l="l" t="t" r="r" b="b"/>
            <a:pathLst>
              <a:path w="6021821" h="5422900">
                <a:moveTo>
                  <a:pt x="6021821" y="0"/>
                </a:moveTo>
                <a:lnTo>
                  <a:pt x="6021821" y="5422900"/>
                </a:lnTo>
                <a:lnTo>
                  <a:pt x="0" y="5422900"/>
                </a:lnTo>
                <a:close/>
              </a:path>
            </a:pathLst>
          </a:custGeom>
          <a:solidFill>
            <a:schemeClr val="bg1">
              <a:lumMod val="85000"/>
            </a:schemeClr>
          </a:solidFill>
        </p:spPr>
        <p:txBody>
          <a:bodyPr wrap="square" rIns="365760" anchor="ctr">
            <a:noAutofit/>
          </a:bodyPr>
          <a:lstStyle>
            <a:lvl1pPr marL="0" indent="0" algn="r">
              <a:buNone/>
              <a:defRPr>
                <a:solidFill>
                  <a:schemeClr val="tx1"/>
                </a:solidFill>
              </a:defRPr>
            </a:lvl1pPr>
          </a:lstStyle>
          <a:p>
            <a:r>
              <a:rPr lang="en-US"/>
              <a:t>Click icon to add picture</a:t>
            </a:r>
            <a:endParaRPr lang="en-IN" dirty="0"/>
          </a:p>
        </p:txBody>
      </p:sp>
      <p:sp>
        <p:nvSpPr>
          <p:cNvPr id="3" name="Content Placeholder 2" title="Bullet Points">
            <a:extLst>
              <a:ext uri="{FF2B5EF4-FFF2-40B4-BE49-F238E27FC236}">
                <a16:creationId xmlns:a16="http://schemas.microsoft.com/office/drawing/2014/main" id="{BFD7EA17-BE66-4636-9684-F93562587911}"/>
              </a:ext>
            </a:extLst>
          </p:cNvPr>
          <p:cNvSpPr>
            <a:spLocks noGrp="1"/>
          </p:cNvSpPr>
          <p:nvPr>
            <p:ph idx="1"/>
          </p:nvPr>
        </p:nvSpPr>
        <p:spPr>
          <a:xfrm>
            <a:off x="398534" y="3196915"/>
            <a:ext cx="3707122" cy="2958275"/>
          </a:xfrm>
          <a:prstGeom prst="rect">
            <a:avLst/>
          </a:prstGeom>
        </p:spPr>
        <p:txBody>
          <a:bodyPr>
            <a:normAutofit/>
          </a:bodyPr>
          <a:lstStyle>
            <a:lvl1pPr>
              <a:buClr>
                <a:schemeClr val="accent2"/>
              </a:buClr>
              <a:defRPr sz="2400">
                <a:solidFill>
                  <a:schemeClr val="tx1"/>
                </a:solidFill>
              </a:defRPr>
            </a:lvl1pPr>
            <a:lvl2pPr>
              <a:buClr>
                <a:schemeClr val="accent2"/>
              </a:buClr>
              <a:defRPr sz="2000">
                <a:solidFill>
                  <a:schemeClr val="tx1"/>
                </a:solidFill>
              </a:defRPr>
            </a:lvl2pPr>
            <a:lvl3pPr>
              <a:buClr>
                <a:schemeClr val="accent2"/>
              </a:buClr>
              <a:defRPr sz="1800">
                <a:solidFill>
                  <a:schemeClr val="tx1"/>
                </a:solidFill>
              </a:defRPr>
            </a:lvl3pPr>
            <a:lvl4pPr>
              <a:buClr>
                <a:schemeClr val="accent2"/>
              </a:buClr>
              <a:defRPr sz="1600">
                <a:solidFill>
                  <a:schemeClr val="tx1"/>
                </a:solidFill>
              </a:defRPr>
            </a:lvl4pPr>
            <a:lvl5pPr>
              <a:buClr>
                <a:schemeClr val="accent2"/>
              </a:buClr>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dirty="0"/>
          </a:p>
        </p:txBody>
      </p:sp>
      <p:cxnSp>
        <p:nvCxnSpPr>
          <p:cNvPr id="34" name="Straight Connector 33">
            <a:extLst>
              <a:ext uri="{FF2B5EF4-FFF2-40B4-BE49-F238E27FC236}">
                <a16:creationId xmlns:a16="http://schemas.microsoft.com/office/drawing/2014/main" id="{1411C731-2333-41B0-927A-0A48EEC79964}"/>
              </a:ext>
            </a:extLst>
          </p:cNvPr>
          <p:cNvCxnSpPr>
            <a:cxnSpLocks/>
          </p:cNvCxnSpPr>
          <p:nvPr/>
        </p:nvCxnSpPr>
        <p:spPr>
          <a:xfrm flipV="1">
            <a:off x="7764236" y="1185452"/>
            <a:ext cx="1379764" cy="1633948"/>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Text Placeholder 4" title="Subtitle">
            <a:extLst>
              <a:ext uri="{FF2B5EF4-FFF2-40B4-BE49-F238E27FC236}">
                <a16:creationId xmlns:a16="http://schemas.microsoft.com/office/drawing/2014/main" id="{D71EE635-EA0C-4139-8160-AE1EAD13AAEB}"/>
              </a:ext>
            </a:extLst>
          </p:cNvPr>
          <p:cNvSpPr>
            <a:spLocks noGrp="1"/>
          </p:cNvSpPr>
          <p:nvPr>
            <p:ph type="body" sz="quarter" idx="13" hasCustomPrompt="1"/>
          </p:nvPr>
        </p:nvSpPr>
        <p:spPr>
          <a:xfrm>
            <a:off x="398534" y="2563478"/>
            <a:ext cx="5506966" cy="608895"/>
          </a:xfrm>
          <a:prstGeom prst="rect">
            <a:avLst/>
          </a:prstGeom>
        </p:spPr>
        <p:txBody>
          <a:bodyPr/>
          <a:lstStyle>
            <a:lvl1pPr marL="0" indent="0">
              <a:buNone/>
              <a:defRPr sz="2000" spc="300">
                <a:solidFill>
                  <a:schemeClr val="accent6"/>
                </a:solidFill>
                <a:latin typeface="Rockwell" panose="02060603020205020403" pitchFamily="18" charset="0"/>
              </a:defRPr>
            </a:lvl1pPr>
            <a:lvl2pPr marL="457200" indent="0">
              <a:buNone/>
              <a:defRPr/>
            </a:lvl2pPr>
          </a:lstStyle>
          <a:p>
            <a:pPr lvl="0"/>
            <a:r>
              <a:rPr lang="en-US" dirty="0"/>
              <a:t>CLICK TO SUBTITLE STYLE</a:t>
            </a:r>
          </a:p>
        </p:txBody>
      </p:sp>
      <p:sp>
        <p:nvSpPr>
          <p:cNvPr id="19" name="Title 1" title="Title ">
            <a:extLst>
              <a:ext uri="{FF2B5EF4-FFF2-40B4-BE49-F238E27FC236}">
                <a16:creationId xmlns:a16="http://schemas.microsoft.com/office/drawing/2014/main" id="{2DB9D671-9FC8-4306-96B7-D9D585694B83}"/>
              </a:ext>
            </a:extLst>
          </p:cNvPr>
          <p:cNvSpPr>
            <a:spLocks noGrp="1"/>
          </p:cNvSpPr>
          <p:nvPr>
            <p:ph type="title" hasCustomPrompt="1"/>
          </p:nvPr>
        </p:nvSpPr>
        <p:spPr>
          <a:xfrm>
            <a:off x="398533" y="1308484"/>
            <a:ext cx="5506967" cy="1215566"/>
          </a:xfrm>
          <a:prstGeom prst="rect">
            <a:avLst/>
          </a:prstGeom>
        </p:spPr>
        <p:txBody>
          <a:bodyPr anchor="b">
            <a:normAutofit/>
          </a:bodyPr>
          <a:lstStyle>
            <a:lvl1pPr>
              <a:defRPr sz="4400" b="1">
                <a:solidFill>
                  <a:schemeClr val="accent1"/>
                </a:solidFill>
              </a:defRPr>
            </a:lvl1pPr>
          </a:lstStyle>
          <a:p>
            <a:r>
              <a:rPr lang="en-US" dirty="0"/>
              <a:t>Click to Edit </a:t>
            </a:r>
            <a:br>
              <a:rPr lang="en-US" dirty="0"/>
            </a:br>
            <a:r>
              <a:rPr lang="en-US" dirty="0"/>
              <a:t>Master Title Style </a:t>
            </a:r>
            <a:endParaRPr lang="en-IN" dirty="0"/>
          </a:p>
        </p:txBody>
      </p:sp>
      <p:sp>
        <p:nvSpPr>
          <p:cNvPr id="2" name="Footer Placeholder 1">
            <a:extLst>
              <a:ext uri="{FF2B5EF4-FFF2-40B4-BE49-F238E27FC236}">
                <a16:creationId xmlns:a16="http://schemas.microsoft.com/office/drawing/2014/main" id="{6E55A0B9-F639-8643-9C4D-B93B8EE21A79}"/>
              </a:ext>
            </a:extLst>
          </p:cNvPr>
          <p:cNvSpPr>
            <a:spLocks noGrp="1"/>
          </p:cNvSpPr>
          <p:nvPr>
            <p:ph type="ftr" sz="quarter" idx="15"/>
          </p:nvPr>
        </p:nvSpPr>
        <p:spPr/>
        <p:txBody>
          <a:bodyPr/>
          <a:lstStyle/>
          <a:p>
            <a:endParaRPr lang="en-US" dirty="0"/>
          </a:p>
        </p:txBody>
      </p:sp>
      <p:sp>
        <p:nvSpPr>
          <p:cNvPr id="4" name="Slide Number Placeholder 3">
            <a:extLst>
              <a:ext uri="{FF2B5EF4-FFF2-40B4-BE49-F238E27FC236}">
                <a16:creationId xmlns:a16="http://schemas.microsoft.com/office/drawing/2014/main" id="{D0C29282-8AC7-494D-9A8E-A26C7F69948F}"/>
              </a:ext>
            </a:extLst>
          </p:cNvPr>
          <p:cNvSpPr>
            <a:spLocks noGrp="1"/>
          </p:cNvSpPr>
          <p:nvPr>
            <p:ph type="sldNum" sz="quarter" idx="16"/>
          </p:nvPr>
        </p:nvSpPr>
        <p:spPr/>
        <p:txBody>
          <a:bodyPr/>
          <a:lstStyle/>
          <a:p>
            <a:fld id="{1F11D43D-FB01-461F-A7A0-1237244F913A}" type="slidenum">
              <a:rPr lang="en-US" smtClean="0"/>
              <a:t>‹#›</a:t>
            </a:fld>
            <a:endParaRPr lang="en-US" dirty="0"/>
          </a:p>
        </p:txBody>
      </p:sp>
    </p:spTree>
    <p:extLst>
      <p:ext uri="{BB962C8B-B14F-4D97-AF65-F5344CB8AC3E}">
        <p14:creationId xmlns:p14="http://schemas.microsoft.com/office/powerpoint/2010/main" val="2675008316"/>
      </p:ext>
    </p:extLst>
  </p:cSld>
  <p:clrMapOvr>
    <a:masterClrMapping/>
  </p:clrMapOvr>
  <p:hf hdr="0" ftr="0" dt="0"/>
  <p:extLst>
    <p:ext uri="{DCECCB84-F9BA-43D5-87BE-67443E8EF086}">
      <p15:sldGuideLst xmlns:p15="http://schemas.microsoft.com/office/powerpoint/2012/main">
        <p15:guide id="1" orient="horz" pos="142">
          <p15:clr>
            <a:srgbClr val="FBAE40"/>
          </p15:clr>
        </p15:guide>
        <p15:guide id="2" pos="3840">
          <p15:clr>
            <a:srgbClr val="FBAE40"/>
          </p15:clr>
        </p15:guide>
        <p15:guide id="3" pos="415">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ion with Subtitle">
    <p:spTree>
      <p:nvGrpSpPr>
        <p:cNvPr id="1" name=""/>
        <p:cNvGrpSpPr/>
        <p:nvPr/>
      </p:nvGrpSpPr>
      <p:grpSpPr>
        <a:xfrm>
          <a:off x="0" y="0"/>
          <a:ext cx="0" cy="0"/>
          <a:chOff x="0" y="0"/>
          <a:chExt cx="0" cy="0"/>
        </a:xfrm>
      </p:grpSpPr>
      <p:sp>
        <p:nvSpPr>
          <p:cNvPr id="17" name="Text Placeholder 2">
            <a:extLst>
              <a:ext uri="{FF2B5EF4-FFF2-40B4-BE49-F238E27FC236}">
                <a16:creationId xmlns:a16="http://schemas.microsoft.com/office/drawing/2014/main" id="{B2E19FBD-2379-4B3B-910D-F51E007CB63F}"/>
              </a:ext>
            </a:extLst>
          </p:cNvPr>
          <p:cNvSpPr>
            <a:spLocks noGrp="1"/>
          </p:cNvSpPr>
          <p:nvPr>
            <p:ph type="body" idx="1"/>
          </p:nvPr>
        </p:nvSpPr>
        <p:spPr>
          <a:xfrm>
            <a:off x="390523" y="2104888"/>
            <a:ext cx="4029077" cy="781188"/>
          </a:xfrm>
          <a:prstGeom prst="rect">
            <a:avLst/>
          </a:prstGeom>
        </p:spPr>
        <p:txBody>
          <a:bodyPr anchor="b">
            <a:normAutofit/>
          </a:bodyPr>
          <a:lstStyle>
            <a:lvl1pPr marL="0" indent="0">
              <a:lnSpc>
                <a:spcPct val="100000"/>
              </a:lnSpc>
              <a:spcBef>
                <a:spcPts val="0"/>
              </a:spcBef>
              <a:buNone/>
              <a:defRPr sz="2800" b="1">
                <a:solidFill>
                  <a:schemeClr val="tx1"/>
                </a:solidFill>
                <a:latin typeface="Garamond" panose="02020404030301010803"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8" name="Content Placeholder 3" title="Bullet Points">
            <a:extLst>
              <a:ext uri="{FF2B5EF4-FFF2-40B4-BE49-F238E27FC236}">
                <a16:creationId xmlns:a16="http://schemas.microsoft.com/office/drawing/2014/main" id="{8715E757-6584-4841-8154-C92E70E0CD6B}"/>
              </a:ext>
            </a:extLst>
          </p:cNvPr>
          <p:cNvSpPr>
            <a:spLocks noGrp="1"/>
          </p:cNvSpPr>
          <p:nvPr>
            <p:ph sz="half" idx="13"/>
          </p:nvPr>
        </p:nvSpPr>
        <p:spPr>
          <a:xfrm>
            <a:off x="390523" y="2886077"/>
            <a:ext cx="4029077" cy="2981324"/>
          </a:xfrm>
          <a:prstGeom prst="rect">
            <a:avLst/>
          </a:prstGeom>
        </p:spPr>
        <p:txBody>
          <a:bodyPr>
            <a:normAutofit/>
          </a:bodyPr>
          <a:lstStyle>
            <a:lvl1pPr>
              <a:defRPr lang="en-US" dirty="0">
                <a:solidFill>
                  <a:schemeClr val="tx1"/>
                </a:solidFill>
              </a:defRPr>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en-IN" dirty="0">
                <a:solidFill>
                  <a:schemeClr val="tx1"/>
                </a:solidFill>
              </a:defRPr>
            </a:lvl5pPr>
          </a:lstStyle>
          <a:p>
            <a:pPr lvl="0">
              <a:buClr>
                <a:schemeClr val="accent2"/>
              </a:buClr>
            </a:pPr>
            <a:r>
              <a:rPr lang="en-US"/>
              <a:t>Click to edit Master text styles</a:t>
            </a:r>
          </a:p>
          <a:p>
            <a:pPr lvl="1">
              <a:buClr>
                <a:schemeClr val="accent2"/>
              </a:buClr>
            </a:pPr>
            <a:r>
              <a:rPr lang="en-US"/>
              <a:t>Second level</a:t>
            </a:r>
          </a:p>
          <a:p>
            <a:pPr lvl="2">
              <a:buClr>
                <a:schemeClr val="accent2"/>
              </a:buClr>
            </a:pPr>
            <a:r>
              <a:rPr lang="en-US"/>
              <a:t>Third level</a:t>
            </a:r>
          </a:p>
          <a:p>
            <a:pPr lvl="3">
              <a:buClr>
                <a:schemeClr val="accent2"/>
              </a:buClr>
            </a:pPr>
            <a:r>
              <a:rPr lang="en-US"/>
              <a:t>Fourth level</a:t>
            </a:r>
          </a:p>
          <a:p>
            <a:pPr lvl="4">
              <a:buClr>
                <a:schemeClr val="accent2"/>
              </a:buClr>
            </a:pPr>
            <a:r>
              <a:rPr lang="en-US"/>
              <a:t>Fifth level</a:t>
            </a:r>
            <a:endParaRPr lang="en-IN" dirty="0"/>
          </a:p>
        </p:txBody>
      </p:sp>
      <p:sp>
        <p:nvSpPr>
          <p:cNvPr id="19" name="Text Placeholder 4">
            <a:extLst>
              <a:ext uri="{FF2B5EF4-FFF2-40B4-BE49-F238E27FC236}">
                <a16:creationId xmlns:a16="http://schemas.microsoft.com/office/drawing/2014/main" id="{47CDC5A2-8836-4ED3-8E78-18C24853D882}"/>
              </a:ext>
            </a:extLst>
          </p:cNvPr>
          <p:cNvSpPr>
            <a:spLocks noGrp="1"/>
          </p:cNvSpPr>
          <p:nvPr>
            <p:ph type="body" sz="quarter" idx="14"/>
          </p:nvPr>
        </p:nvSpPr>
        <p:spPr>
          <a:xfrm>
            <a:off x="4640035" y="2104888"/>
            <a:ext cx="3970565" cy="781188"/>
          </a:xfrm>
          <a:prstGeom prst="rect">
            <a:avLst/>
          </a:prstGeom>
        </p:spPr>
        <p:txBody>
          <a:bodyPr anchor="b">
            <a:normAutofit/>
          </a:bodyPr>
          <a:lstStyle>
            <a:lvl1pPr marL="0" indent="0">
              <a:lnSpc>
                <a:spcPct val="100000"/>
              </a:lnSpc>
              <a:buNone/>
              <a:defRPr sz="2800" b="1">
                <a:solidFill>
                  <a:schemeClr val="tx1"/>
                </a:solidFill>
                <a:latin typeface="Garamond" panose="02020404030301010803"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Content Placeholder 5" title="Bullet Points">
            <a:extLst>
              <a:ext uri="{FF2B5EF4-FFF2-40B4-BE49-F238E27FC236}">
                <a16:creationId xmlns:a16="http://schemas.microsoft.com/office/drawing/2014/main" id="{D957FBD7-2C3C-4DD1-954F-DF1E007BE590}"/>
              </a:ext>
            </a:extLst>
          </p:cNvPr>
          <p:cNvSpPr>
            <a:spLocks noGrp="1"/>
          </p:cNvSpPr>
          <p:nvPr>
            <p:ph sz="quarter" idx="15"/>
          </p:nvPr>
        </p:nvSpPr>
        <p:spPr>
          <a:xfrm>
            <a:off x="4640035" y="2886077"/>
            <a:ext cx="3970565" cy="2981324"/>
          </a:xfrm>
          <a:prstGeom prst="rect">
            <a:avLst/>
          </a:prstGeom>
        </p:spPr>
        <p:txBody>
          <a:bodyPr>
            <a:normAutofit/>
          </a:bodyPr>
          <a:lstStyle>
            <a:lvl1pPr>
              <a:defRPr lang="en-US" dirty="0">
                <a:solidFill>
                  <a:schemeClr val="tx1"/>
                </a:solidFill>
              </a:defRPr>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en-IN" dirty="0">
                <a:solidFill>
                  <a:schemeClr val="tx1"/>
                </a:solidFill>
              </a:defRPr>
            </a:lvl5pPr>
          </a:lstStyle>
          <a:p>
            <a:pPr lvl="0">
              <a:buClr>
                <a:schemeClr val="accent2"/>
              </a:buClr>
            </a:pPr>
            <a:r>
              <a:rPr lang="en-US"/>
              <a:t>Click to edit Master text styles</a:t>
            </a:r>
          </a:p>
          <a:p>
            <a:pPr lvl="1">
              <a:buClr>
                <a:schemeClr val="accent2"/>
              </a:buClr>
            </a:pPr>
            <a:r>
              <a:rPr lang="en-US"/>
              <a:t>Second level</a:t>
            </a:r>
          </a:p>
          <a:p>
            <a:pPr lvl="2">
              <a:buClr>
                <a:schemeClr val="accent2"/>
              </a:buClr>
            </a:pPr>
            <a:r>
              <a:rPr lang="en-US"/>
              <a:t>Third level</a:t>
            </a:r>
          </a:p>
          <a:p>
            <a:pPr lvl="3">
              <a:buClr>
                <a:schemeClr val="accent2"/>
              </a:buClr>
            </a:pPr>
            <a:r>
              <a:rPr lang="en-US"/>
              <a:t>Fourth level</a:t>
            </a:r>
          </a:p>
          <a:p>
            <a:pPr lvl="4">
              <a:buClr>
                <a:schemeClr val="accent2"/>
              </a:buClr>
            </a:pPr>
            <a:r>
              <a:rPr lang="en-US"/>
              <a:t>Fifth level</a:t>
            </a:r>
            <a:endParaRPr lang="en-IN" dirty="0"/>
          </a:p>
        </p:txBody>
      </p:sp>
      <p:sp>
        <p:nvSpPr>
          <p:cNvPr id="24" name="Text Placeholder 4" title="Subtitle">
            <a:extLst>
              <a:ext uri="{FF2B5EF4-FFF2-40B4-BE49-F238E27FC236}">
                <a16:creationId xmlns:a16="http://schemas.microsoft.com/office/drawing/2014/main" id="{77DB65FF-A89E-4562-8251-2BB63EFDD28E}"/>
              </a:ext>
            </a:extLst>
          </p:cNvPr>
          <p:cNvSpPr>
            <a:spLocks noGrp="1"/>
          </p:cNvSpPr>
          <p:nvPr>
            <p:ph type="body" sz="quarter" idx="16" hasCustomPrompt="1"/>
          </p:nvPr>
        </p:nvSpPr>
        <p:spPr>
          <a:xfrm>
            <a:off x="390370" y="1376933"/>
            <a:ext cx="5526447" cy="608895"/>
          </a:xfrm>
          <a:prstGeom prst="rect">
            <a:avLst/>
          </a:prstGeom>
        </p:spPr>
        <p:txBody>
          <a:bodyPr/>
          <a:lstStyle>
            <a:lvl1pPr marL="0" indent="0">
              <a:buNone/>
              <a:defRPr sz="2000" spc="300">
                <a:solidFill>
                  <a:schemeClr val="accent6"/>
                </a:solidFill>
                <a:latin typeface="Rockwell" panose="02060603020205020403" pitchFamily="18" charset="0"/>
              </a:defRPr>
            </a:lvl1pPr>
            <a:lvl2pPr marL="457200" indent="0">
              <a:buNone/>
              <a:defRPr/>
            </a:lvl2pPr>
          </a:lstStyle>
          <a:p>
            <a:pPr lvl="0"/>
            <a:r>
              <a:rPr lang="en-US" dirty="0"/>
              <a:t>CLICK TO SUBTITLE STYLE</a:t>
            </a:r>
          </a:p>
        </p:txBody>
      </p:sp>
      <p:sp>
        <p:nvSpPr>
          <p:cNvPr id="2" name="Footer Placeholder 1">
            <a:extLst>
              <a:ext uri="{FF2B5EF4-FFF2-40B4-BE49-F238E27FC236}">
                <a16:creationId xmlns:a16="http://schemas.microsoft.com/office/drawing/2014/main" id="{03E79E9C-D961-6E47-A5C6-57689BAFF243}"/>
              </a:ext>
            </a:extLst>
          </p:cNvPr>
          <p:cNvSpPr>
            <a:spLocks noGrp="1"/>
          </p:cNvSpPr>
          <p:nvPr>
            <p:ph type="ftr" sz="quarter" idx="17"/>
          </p:nvPr>
        </p:nvSpPr>
        <p:spPr/>
        <p:txBody>
          <a:bodyPr/>
          <a:lstStyle>
            <a:lvl1pPr algn="l">
              <a:defRPr/>
            </a:lvl1pPr>
          </a:lstStyle>
          <a:p>
            <a:endParaRPr lang="en-US" dirty="0"/>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fld id="{1F11D43D-FB01-461F-A7A0-1237244F913A}" type="slidenum">
              <a:rPr lang="en-US" smtClean="0"/>
              <a:t>‹#›</a:t>
            </a:fld>
            <a:endParaRPr lang="en-US" dirty="0"/>
          </a:p>
        </p:txBody>
      </p:sp>
      <p:sp>
        <p:nvSpPr>
          <p:cNvPr id="27" name="Title 1" title="Title ">
            <a:extLst>
              <a:ext uri="{FF2B5EF4-FFF2-40B4-BE49-F238E27FC236}">
                <a16:creationId xmlns:a16="http://schemas.microsoft.com/office/drawing/2014/main" id="{C3CC34F4-862A-42E7-B2FA-7B511CC2E879}"/>
              </a:ext>
            </a:extLst>
          </p:cNvPr>
          <p:cNvSpPr>
            <a:spLocks noGrp="1"/>
          </p:cNvSpPr>
          <p:nvPr>
            <p:ph type="title" hasCustomPrompt="1"/>
          </p:nvPr>
        </p:nvSpPr>
        <p:spPr>
          <a:xfrm>
            <a:off x="389008" y="209028"/>
            <a:ext cx="6249917" cy="1147969"/>
          </a:xfrm>
          <a:prstGeom prst="rect">
            <a:avLst/>
          </a:prstGeom>
        </p:spPr>
        <p:txBody>
          <a:bodyPr bIns="0" anchor="b">
            <a:normAutofit/>
          </a:bodyPr>
          <a:lstStyle>
            <a:lvl1pPr>
              <a:defRPr sz="4400" b="1">
                <a:solidFill>
                  <a:schemeClr val="accent1"/>
                </a:solidFill>
              </a:defRPr>
            </a:lvl1pPr>
          </a:lstStyle>
          <a:p>
            <a:r>
              <a:rPr lang="en-US" dirty="0"/>
              <a:t>Click to Edit Master Title Style </a:t>
            </a:r>
            <a:endParaRPr lang="en-IN" dirty="0"/>
          </a:p>
        </p:txBody>
      </p:sp>
      <p:pic>
        <p:nvPicPr>
          <p:cNvPr id="11" name="Picture 10" descr="DZA_Logo.gif"/>
          <p:cNvPicPr>
            <a:picLocks noChangeAspect="1"/>
          </p:cNvPicPr>
          <p:nvPr/>
        </p:nvPicPr>
        <p:blipFill>
          <a:blip r:embed="rId2" cstate="print"/>
          <a:stretch>
            <a:fillRect/>
          </a:stretch>
        </p:blipFill>
        <p:spPr>
          <a:xfrm>
            <a:off x="7467600" y="6252312"/>
            <a:ext cx="1447799" cy="533229"/>
          </a:xfrm>
          <a:prstGeom prst="rect">
            <a:avLst/>
          </a:prstGeom>
        </p:spPr>
      </p:pic>
    </p:spTree>
    <p:extLst>
      <p:ext uri="{BB962C8B-B14F-4D97-AF65-F5344CB8AC3E}">
        <p14:creationId xmlns:p14="http://schemas.microsoft.com/office/powerpoint/2010/main" val="41967383"/>
      </p:ext>
    </p:extLst>
  </p:cSld>
  <p:clrMapOvr>
    <a:masterClrMapping/>
  </p:clrMapOvr>
  <p:hf hdr="0" ftr="0" dt="0"/>
  <p:extLst>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hart">
    <p:spTree>
      <p:nvGrpSpPr>
        <p:cNvPr id="1" name=""/>
        <p:cNvGrpSpPr/>
        <p:nvPr/>
      </p:nvGrpSpPr>
      <p:grpSpPr>
        <a:xfrm>
          <a:off x="0" y="0"/>
          <a:ext cx="0" cy="0"/>
          <a:chOff x="0" y="0"/>
          <a:chExt cx="0" cy="0"/>
        </a:xfrm>
      </p:grpSpPr>
      <p:sp>
        <p:nvSpPr>
          <p:cNvPr id="34" name="Text Placeholder 4" title="Subtitle">
            <a:extLst>
              <a:ext uri="{FF2B5EF4-FFF2-40B4-BE49-F238E27FC236}">
                <a16:creationId xmlns:a16="http://schemas.microsoft.com/office/drawing/2014/main" id="{FB561B16-2788-452A-B7AF-A482256DCDF2}"/>
              </a:ext>
            </a:extLst>
          </p:cNvPr>
          <p:cNvSpPr>
            <a:spLocks noGrp="1"/>
          </p:cNvSpPr>
          <p:nvPr>
            <p:ph type="body" sz="quarter" idx="16" hasCustomPrompt="1"/>
          </p:nvPr>
        </p:nvSpPr>
        <p:spPr>
          <a:xfrm>
            <a:off x="390370" y="1376933"/>
            <a:ext cx="5526447" cy="608895"/>
          </a:xfrm>
          <a:prstGeom prst="rect">
            <a:avLst/>
          </a:prstGeom>
        </p:spPr>
        <p:txBody>
          <a:bodyPr/>
          <a:lstStyle>
            <a:lvl1pPr marL="0" indent="0">
              <a:buNone/>
              <a:defRPr sz="2000" spc="300">
                <a:solidFill>
                  <a:schemeClr val="accent6"/>
                </a:solidFill>
                <a:latin typeface="Rockwell" panose="02060603020205020403" pitchFamily="18" charset="0"/>
              </a:defRPr>
            </a:lvl1pPr>
            <a:lvl2pPr marL="457200" indent="0">
              <a:buNone/>
              <a:defRPr/>
            </a:lvl2pPr>
          </a:lstStyle>
          <a:p>
            <a:pPr lvl="0"/>
            <a:r>
              <a:rPr lang="en-US" dirty="0"/>
              <a:t>CLICK TO SUBTITLE STYLE</a:t>
            </a:r>
          </a:p>
        </p:txBody>
      </p:sp>
      <p:sp>
        <p:nvSpPr>
          <p:cNvPr id="2" name="Footer Placeholder 1">
            <a:extLst>
              <a:ext uri="{FF2B5EF4-FFF2-40B4-BE49-F238E27FC236}">
                <a16:creationId xmlns:a16="http://schemas.microsoft.com/office/drawing/2014/main" id="{D6990C03-1647-2044-B335-6F5F19E4E5FC}"/>
              </a:ext>
            </a:extLst>
          </p:cNvPr>
          <p:cNvSpPr>
            <a:spLocks noGrp="1"/>
          </p:cNvSpPr>
          <p:nvPr>
            <p:ph type="ftr" sz="quarter" idx="17"/>
          </p:nvPr>
        </p:nvSpPr>
        <p:spPr/>
        <p:txBody>
          <a:bodyPr/>
          <a:lstStyle/>
          <a:p>
            <a:endParaRPr lang="en-US" dirty="0"/>
          </a:p>
        </p:txBody>
      </p:sp>
      <p:sp>
        <p:nvSpPr>
          <p:cNvPr id="3" name="Slide Number Placeholder 2">
            <a:extLst>
              <a:ext uri="{FF2B5EF4-FFF2-40B4-BE49-F238E27FC236}">
                <a16:creationId xmlns:a16="http://schemas.microsoft.com/office/drawing/2014/main" id="{4F03A7CC-E6DC-1544-BE55-15EC1718B77C}"/>
              </a:ext>
            </a:extLst>
          </p:cNvPr>
          <p:cNvSpPr>
            <a:spLocks noGrp="1"/>
          </p:cNvSpPr>
          <p:nvPr>
            <p:ph type="sldNum" sz="quarter" idx="18"/>
          </p:nvPr>
        </p:nvSpPr>
        <p:spPr/>
        <p:txBody>
          <a:bodyPr/>
          <a:lstStyle/>
          <a:p>
            <a:fld id="{1F11D43D-FB01-461F-A7A0-1237244F913A}" type="slidenum">
              <a:rPr lang="en-US" smtClean="0"/>
              <a:t>‹#›</a:t>
            </a:fld>
            <a:endParaRPr lang="en-US" dirty="0"/>
          </a:p>
        </p:txBody>
      </p:sp>
      <p:sp>
        <p:nvSpPr>
          <p:cNvPr id="17" name="Title 1" title="Title ">
            <a:extLst>
              <a:ext uri="{FF2B5EF4-FFF2-40B4-BE49-F238E27FC236}">
                <a16:creationId xmlns:a16="http://schemas.microsoft.com/office/drawing/2014/main" id="{BDEC780E-6412-1344-A62E-6B84E9CCB678}"/>
              </a:ext>
            </a:extLst>
          </p:cNvPr>
          <p:cNvSpPr>
            <a:spLocks noGrp="1"/>
          </p:cNvSpPr>
          <p:nvPr>
            <p:ph type="title" hasCustomPrompt="1"/>
          </p:nvPr>
        </p:nvSpPr>
        <p:spPr>
          <a:xfrm>
            <a:off x="389008" y="209028"/>
            <a:ext cx="6249917" cy="1147969"/>
          </a:xfrm>
          <a:prstGeom prst="rect">
            <a:avLst/>
          </a:prstGeom>
        </p:spPr>
        <p:txBody>
          <a:bodyPr bIns="0" anchor="b">
            <a:normAutofit/>
          </a:bodyPr>
          <a:lstStyle>
            <a:lvl1pPr>
              <a:defRPr sz="4400" b="1">
                <a:solidFill>
                  <a:schemeClr val="accent1"/>
                </a:solidFill>
              </a:defRPr>
            </a:lvl1pPr>
          </a:lstStyle>
          <a:p>
            <a:r>
              <a:rPr lang="en-US" dirty="0"/>
              <a:t>Click to Edit Master Title Style </a:t>
            </a:r>
            <a:endParaRPr lang="en-IN" dirty="0"/>
          </a:p>
        </p:txBody>
      </p:sp>
      <p:sp>
        <p:nvSpPr>
          <p:cNvPr id="5" name="Text Placeholder 4">
            <a:extLst>
              <a:ext uri="{FF2B5EF4-FFF2-40B4-BE49-F238E27FC236}">
                <a16:creationId xmlns:a16="http://schemas.microsoft.com/office/drawing/2014/main" id="{2C82AC85-33B6-2B49-8BF4-08414444375C}"/>
              </a:ext>
            </a:extLst>
          </p:cNvPr>
          <p:cNvSpPr>
            <a:spLocks noGrp="1"/>
          </p:cNvSpPr>
          <p:nvPr>
            <p:ph type="body" sz="quarter" idx="19" hasCustomPrompt="1"/>
          </p:nvPr>
        </p:nvSpPr>
        <p:spPr>
          <a:xfrm>
            <a:off x="398861" y="2005762"/>
            <a:ext cx="3868339" cy="3861638"/>
          </a:xfrm>
          <a:prstGeom prst="rect">
            <a:avLst/>
          </a:prstGeom>
        </p:spPr>
        <p:txBody>
          <a:bodyPr/>
          <a:lstStyle>
            <a:lvl1pPr marL="0" indent="0">
              <a:buNone/>
              <a:defRPr sz="2400">
                <a:solidFill>
                  <a:schemeClr val="tx1"/>
                </a:solidFill>
              </a:defRPr>
            </a:lvl1pPr>
            <a:lvl2pPr marL="457200" indent="0">
              <a:buNone/>
              <a:defRPr sz="2400">
                <a:solidFill>
                  <a:schemeClr val="bg1"/>
                </a:solidFill>
              </a:defRPr>
            </a:lvl2pPr>
            <a:lvl3pPr marL="914400" indent="0">
              <a:buNone/>
              <a:defRPr sz="2400">
                <a:solidFill>
                  <a:schemeClr val="bg1"/>
                </a:solidFill>
              </a:defRPr>
            </a:lvl3pPr>
            <a:lvl4pPr marL="1371600" indent="0">
              <a:buNone/>
              <a:defRPr sz="2400">
                <a:solidFill>
                  <a:schemeClr val="bg1"/>
                </a:solidFill>
              </a:defRPr>
            </a:lvl4pPr>
            <a:lvl5pPr marL="1828800" indent="0">
              <a:buNone/>
              <a:defRPr sz="2400">
                <a:solidFill>
                  <a:schemeClr val="bg1"/>
                </a:solidFill>
              </a:defRPr>
            </a:lvl5pPr>
          </a:lstStyle>
          <a:p>
            <a:pPr lvl="0"/>
            <a:r>
              <a:rPr lang="en-US" dirty="0"/>
              <a:t>Text here</a:t>
            </a:r>
          </a:p>
        </p:txBody>
      </p:sp>
      <p:sp>
        <p:nvSpPr>
          <p:cNvPr id="20" name="Chart Placeholder 2" title="Chart">
            <a:extLst>
              <a:ext uri="{FF2B5EF4-FFF2-40B4-BE49-F238E27FC236}">
                <a16:creationId xmlns:a16="http://schemas.microsoft.com/office/drawing/2014/main" id="{0EF0FD2A-B62A-4931-846D-2602DED26606}"/>
              </a:ext>
            </a:extLst>
          </p:cNvPr>
          <p:cNvSpPr>
            <a:spLocks noGrp="1"/>
          </p:cNvSpPr>
          <p:nvPr>
            <p:ph type="chart" sz="quarter" idx="10"/>
          </p:nvPr>
        </p:nvSpPr>
        <p:spPr>
          <a:xfrm>
            <a:off x="4347086" y="2005762"/>
            <a:ext cx="4111114" cy="3861638"/>
          </a:xfrm>
          <a:prstGeom prst="rect">
            <a:avLst/>
          </a:prstGeom>
        </p:spPr>
        <p:txBody>
          <a:bodyPr vert="horz" lIns="91420" tIns="45710" rIns="91420" bIns="45710">
            <a:noAutofit/>
          </a:bodyPr>
          <a:lstStyle>
            <a:lvl1pPr marL="0" indent="0" algn="ctr">
              <a:buNone/>
              <a:defRPr sz="2000" b="0" i="0">
                <a:solidFill>
                  <a:schemeClr val="tx1"/>
                </a:solidFill>
                <a:latin typeface="+mn-lt"/>
                <a:cs typeface="CiscoSans ExtraLight"/>
              </a:defRPr>
            </a:lvl1pPr>
          </a:lstStyle>
          <a:p>
            <a:pPr lvl="0"/>
            <a:r>
              <a:rPr lang="en-US" noProof="0"/>
              <a:t>Click icon to add chart</a:t>
            </a:r>
            <a:endParaRPr lang="en-US" noProof="0" dirty="0"/>
          </a:p>
        </p:txBody>
      </p:sp>
      <p:pic>
        <p:nvPicPr>
          <p:cNvPr id="9" name="Picture 8" descr="DZA_Logo.gif"/>
          <p:cNvPicPr>
            <a:picLocks noChangeAspect="1"/>
          </p:cNvPicPr>
          <p:nvPr/>
        </p:nvPicPr>
        <p:blipFill>
          <a:blip r:embed="rId2" cstate="print"/>
          <a:stretch>
            <a:fillRect/>
          </a:stretch>
        </p:blipFill>
        <p:spPr>
          <a:xfrm>
            <a:off x="7467600" y="6252312"/>
            <a:ext cx="1447799" cy="533229"/>
          </a:xfrm>
          <a:prstGeom prst="rect">
            <a:avLst/>
          </a:prstGeom>
        </p:spPr>
      </p:pic>
    </p:spTree>
    <p:extLst>
      <p:ext uri="{BB962C8B-B14F-4D97-AF65-F5344CB8AC3E}">
        <p14:creationId xmlns:p14="http://schemas.microsoft.com/office/powerpoint/2010/main" val="3047809682"/>
      </p:ext>
    </p:extLst>
  </p:cSld>
  <p:clrMapOvr>
    <a:masterClrMapping/>
  </p:clrMapOvr>
  <p:hf hdr="0" ftr="0" dt="0"/>
  <p:extLst>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15" name="Table Placeholder 11" title="Table">
            <a:extLst>
              <a:ext uri="{FF2B5EF4-FFF2-40B4-BE49-F238E27FC236}">
                <a16:creationId xmlns:a16="http://schemas.microsoft.com/office/drawing/2014/main" id="{7CD3E31F-0AF8-4EB8-B6FA-BD95A2EDA63B}"/>
              </a:ext>
            </a:extLst>
          </p:cNvPr>
          <p:cNvSpPr>
            <a:spLocks noGrp="1"/>
          </p:cNvSpPr>
          <p:nvPr>
            <p:ph type="tbl" sz="quarter" idx="12"/>
          </p:nvPr>
        </p:nvSpPr>
        <p:spPr>
          <a:xfrm>
            <a:off x="398534" y="2664803"/>
            <a:ext cx="8245031" cy="3202597"/>
          </a:xfrm>
          <a:prstGeom prst="rect">
            <a:avLst/>
          </a:prstGeom>
        </p:spPr>
        <p:txBody>
          <a:bodyPr lIns="91420" tIns="45710" rIns="91420" bIns="45710">
            <a:noAutofit/>
          </a:bodyPr>
          <a:lstStyle>
            <a:lvl1pPr marL="0" indent="0" algn="ctr">
              <a:buNone/>
              <a:defRPr sz="2000" baseline="0">
                <a:solidFill>
                  <a:schemeClr val="tx1"/>
                </a:solidFill>
                <a:latin typeface="+mn-lt"/>
              </a:defRPr>
            </a:lvl1pPr>
          </a:lstStyle>
          <a:p>
            <a:pPr lvl="0"/>
            <a:r>
              <a:rPr lang="en-US" noProof="0"/>
              <a:t>Click icon to add table</a:t>
            </a:r>
            <a:endParaRPr lang="en-GB" noProof="0" dirty="0"/>
          </a:p>
        </p:txBody>
      </p:sp>
      <p:sp>
        <p:nvSpPr>
          <p:cNvPr id="37" name="Text Placeholder 4" title="Subtitle">
            <a:extLst>
              <a:ext uri="{FF2B5EF4-FFF2-40B4-BE49-F238E27FC236}">
                <a16:creationId xmlns:a16="http://schemas.microsoft.com/office/drawing/2014/main" id="{FE79FAE9-2A8C-46BA-8738-44CBCF7294A9}"/>
              </a:ext>
            </a:extLst>
          </p:cNvPr>
          <p:cNvSpPr>
            <a:spLocks noGrp="1"/>
          </p:cNvSpPr>
          <p:nvPr>
            <p:ph type="body" sz="quarter" idx="16" hasCustomPrompt="1"/>
          </p:nvPr>
        </p:nvSpPr>
        <p:spPr>
          <a:xfrm>
            <a:off x="390370" y="1376933"/>
            <a:ext cx="5526447" cy="608895"/>
          </a:xfrm>
          <a:prstGeom prst="rect">
            <a:avLst/>
          </a:prstGeom>
        </p:spPr>
        <p:txBody>
          <a:bodyPr/>
          <a:lstStyle>
            <a:lvl1pPr marL="0" indent="0">
              <a:buNone/>
              <a:defRPr sz="2000" spc="300">
                <a:solidFill>
                  <a:schemeClr val="accent6"/>
                </a:solidFill>
                <a:latin typeface="Rockwell" panose="02060603020205020403" pitchFamily="18" charset="0"/>
              </a:defRPr>
            </a:lvl1pPr>
            <a:lvl2pPr marL="457200" indent="0">
              <a:buNone/>
              <a:defRPr/>
            </a:lvl2pPr>
          </a:lstStyle>
          <a:p>
            <a:pPr lvl="0"/>
            <a:r>
              <a:rPr lang="en-US" dirty="0"/>
              <a:t>CLICK TO SUBTITLE STYLE</a:t>
            </a:r>
          </a:p>
        </p:txBody>
      </p:sp>
      <p:sp>
        <p:nvSpPr>
          <p:cNvPr id="2" name="Footer Placeholder 1">
            <a:extLst>
              <a:ext uri="{FF2B5EF4-FFF2-40B4-BE49-F238E27FC236}">
                <a16:creationId xmlns:a16="http://schemas.microsoft.com/office/drawing/2014/main" id="{5750A33E-CEFE-4D43-9554-513B01B1D3D9}"/>
              </a:ext>
            </a:extLst>
          </p:cNvPr>
          <p:cNvSpPr>
            <a:spLocks noGrp="1"/>
          </p:cNvSpPr>
          <p:nvPr>
            <p:ph type="ftr" sz="quarter" idx="17"/>
          </p:nvPr>
        </p:nvSpPr>
        <p:spPr/>
        <p:txBody>
          <a:bodyPr/>
          <a:lstStyle/>
          <a:p>
            <a:endParaRPr lang="en-US" dirty="0"/>
          </a:p>
        </p:txBody>
      </p:sp>
      <p:sp>
        <p:nvSpPr>
          <p:cNvPr id="3" name="Slide Number Placeholder 2">
            <a:extLst>
              <a:ext uri="{FF2B5EF4-FFF2-40B4-BE49-F238E27FC236}">
                <a16:creationId xmlns:a16="http://schemas.microsoft.com/office/drawing/2014/main" id="{4A960C75-8FA7-5740-9388-2B5112B2C5B9}"/>
              </a:ext>
            </a:extLst>
          </p:cNvPr>
          <p:cNvSpPr>
            <a:spLocks noGrp="1"/>
          </p:cNvSpPr>
          <p:nvPr>
            <p:ph type="sldNum" sz="quarter" idx="18"/>
          </p:nvPr>
        </p:nvSpPr>
        <p:spPr/>
        <p:txBody>
          <a:bodyPr/>
          <a:lstStyle/>
          <a:p>
            <a:fld id="{1F11D43D-FB01-461F-A7A0-1237244F913A}" type="slidenum">
              <a:rPr lang="en-US" smtClean="0"/>
              <a:t>‹#›</a:t>
            </a:fld>
            <a:endParaRPr lang="en-US" dirty="0"/>
          </a:p>
        </p:txBody>
      </p:sp>
      <p:sp>
        <p:nvSpPr>
          <p:cNvPr id="17" name="Title 1" title="Title ">
            <a:extLst>
              <a:ext uri="{FF2B5EF4-FFF2-40B4-BE49-F238E27FC236}">
                <a16:creationId xmlns:a16="http://schemas.microsoft.com/office/drawing/2014/main" id="{0F525D04-A814-7A4D-9732-11097EA76257}"/>
              </a:ext>
            </a:extLst>
          </p:cNvPr>
          <p:cNvSpPr>
            <a:spLocks noGrp="1"/>
          </p:cNvSpPr>
          <p:nvPr>
            <p:ph type="title" hasCustomPrompt="1"/>
          </p:nvPr>
        </p:nvSpPr>
        <p:spPr>
          <a:xfrm>
            <a:off x="389008" y="209028"/>
            <a:ext cx="6249917" cy="1147969"/>
          </a:xfrm>
          <a:prstGeom prst="rect">
            <a:avLst/>
          </a:prstGeom>
        </p:spPr>
        <p:txBody>
          <a:bodyPr bIns="0" anchor="b">
            <a:normAutofit/>
          </a:bodyPr>
          <a:lstStyle>
            <a:lvl1pPr>
              <a:defRPr sz="4400" b="1">
                <a:solidFill>
                  <a:schemeClr val="accent1"/>
                </a:solidFill>
              </a:defRPr>
            </a:lvl1pPr>
          </a:lstStyle>
          <a:p>
            <a:r>
              <a:rPr lang="en-US" dirty="0"/>
              <a:t>Click to Edit Master Title Style </a:t>
            </a:r>
            <a:endParaRPr lang="en-IN" dirty="0"/>
          </a:p>
        </p:txBody>
      </p:sp>
      <p:pic>
        <p:nvPicPr>
          <p:cNvPr id="8" name="Picture 7" descr="DZA_Logo.gif"/>
          <p:cNvPicPr>
            <a:picLocks noChangeAspect="1"/>
          </p:cNvPicPr>
          <p:nvPr/>
        </p:nvPicPr>
        <p:blipFill>
          <a:blip r:embed="rId2" cstate="print"/>
          <a:stretch>
            <a:fillRect/>
          </a:stretch>
        </p:blipFill>
        <p:spPr>
          <a:xfrm>
            <a:off x="7467600" y="6252312"/>
            <a:ext cx="1447799" cy="533229"/>
          </a:xfrm>
          <a:prstGeom prst="rect">
            <a:avLst/>
          </a:prstGeom>
        </p:spPr>
      </p:pic>
    </p:spTree>
    <p:extLst>
      <p:ext uri="{BB962C8B-B14F-4D97-AF65-F5344CB8AC3E}">
        <p14:creationId xmlns:p14="http://schemas.microsoft.com/office/powerpoint/2010/main" val="3787847168"/>
      </p:ext>
    </p:extLst>
  </p:cSld>
  <p:clrMapOvr>
    <a:masterClrMapping/>
  </p:clrMapOvr>
  <p:hf hdr="0" ftr="0" dt="0"/>
  <p:extLst>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Large Photo">
    <p:spTree>
      <p:nvGrpSpPr>
        <p:cNvPr id="1" name=""/>
        <p:cNvGrpSpPr/>
        <p:nvPr/>
      </p:nvGrpSpPr>
      <p:grpSpPr>
        <a:xfrm>
          <a:off x="0" y="0"/>
          <a:ext cx="0" cy="0"/>
          <a:chOff x="0" y="0"/>
          <a:chExt cx="0" cy="0"/>
        </a:xfrm>
      </p:grpSpPr>
      <p:sp>
        <p:nvSpPr>
          <p:cNvPr id="4" name="Right Triangle 3">
            <a:extLst>
              <a:ext uri="{FF2B5EF4-FFF2-40B4-BE49-F238E27FC236}">
                <a16:creationId xmlns:a16="http://schemas.microsoft.com/office/drawing/2014/main" id="{79ED029D-F488-47E5-B064-0E35B31D23A5}"/>
              </a:ext>
            </a:extLst>
          </p:cNvPr>
          <p:cNvSpPr/>
          <p:nvPr/>
        </p:nvSpPr>
        <p:spPr>
          <a:xfrm flipV="1">
            <a:off x="0" y="-5"/>
            <a:ext cx="8810625" cy="6299203"/>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 name="Picture Placeholder 31" title="Image">
            <a:extLst>
              <a:ext uri="{FF2B5EF4-FFF2-40B4-BE49-F238E27FC236}">
                <a16:creationId xmlns:a16="http://schemas.microsoft.com/office/drawing/2014/main" id="{D683190A-95C6-428D-AEE4-FC8350C3246D}"/>
              </a:ext>
            </a:extLst>
          </p:cNvPr>
          <p:cNvSpPr>
            <a:spLocks noGrp="1"/>
          </p:cNvSpPr>
          <p:nvPr>
            <p:ph type="pic" sz="quarter" idx="13" hasCustomPrompt="1"/>
          </p:nvPr>
        </p:nvSpPr>
        <p:spPr>
          <a:xfrm>
            <a:off x="269422" y="326571"/>
            <a:ext cx="8605157" cy="6204859"/>
          </a:xfrm>
          <a:prstGeom prst="rect">
            <a:avLst/>
          </a:prstGeom>
          <a:solidFill>
            <a:schemeClr val="bg1">
              <a:lumMod val="85000"/>
            </a:schemeClr>
          </a:solidFill>
        </p:spPr>
        <p:txBody>
          <a:bodyPr lIns="0" tIns="0" anchor="ctr"/>
          <a:lstStyle>
            <a:lvl1pPr marL="0" indent="0" algn="ctr">
              <a:buNone/>
              <a:defRPr sz="1100" i="1">
                <a:latin typeface="Times New Roman" panose="02020603050405020304" pitchFamily="18" charset="0"/>
                <a:cs typeface="Times New Roman" panose="02020603050405020304" pitchFamily="18" charset="0"/>
              </a:defRPr>
            </a:lvl1pPr>
          </a:lstStyle>
          <a:p>
            <a:r>
              <a:rPr lang="en-ZA" dirty="0"/>
              <a:t>Insert or Drag and Drop Image Here</a:t>
            </a:r>
          </a:p>
        </p:txBody>
      </p:sp>
      <p:sp>
        <p:nvSpPr>
          <p:cNvPr id="9" name="Title 1" title="Title ">
            <a:extLst>
              <a:ext uri="{FF2B5EF4-FFF2-40B4-BE49-F238E27FC236}">
                <a16:creationId xmlns:a16="http://schemas.microsoft.com/office/drawing/2014/main" id="{D9A8085F-72C4-4DFB-813E-C5666B0CCF3A}"/>
              </a:ext>
            </a:extLst>
          </p:cNvPr>
          <p:cNvSpPr>
            <a:spLocks noGrp="1"/>
          </p:cNvSpPr>
          <p:nvPr>
            <p:ph type="title" hasCustomPrompt="1"/>
          </p:nvPr>
        </p:nvSpPr>
        <p:spPr>
          <a:xfrm>
            <a:off x="269421" y="558802"/>
            <a:ext cx="6249917" cy="939798"/>
          </a:xfrm>
          <a:prstGeom prst="rect">
            <a:avLst/>
          </a:prstGeom>
          <a:solidFill>
            <a:schemeClr val="bg1">
              <a:alpha val="90000"/>
            </a:schemeClr>
          </a:solidFill>
        </p:spPr>
        <p:txBody>
          <a:bodyPr lIns="288000" anchor="ctr">
            <a:normAutofit/>
          </a:bodyPr>
          <a:lstStyle>
            <a:lvl1pPr>
              <a:defRPr sz="3600" b="1">
                <a:solidFill>
                  <a:schemeClr val="tx1"/>
                </a:solidFill>
              </a:defRPr>
            </a:lvl1pPr>
          </a:lstStyle>
          <a:p>
            <a:r>
              <a:rPr lang="en-US" dirty="0"/>
              <a:t>Add Caption Here</a:t>
            </a:r>
            <a:endParaRPr lang="en-IN" dirty="0"/>
          </a:p>
        </p:txBody>
      </p:sp>
    </p:spTree>
    <p:extLst>
      <p:ext uri="{BB962C8B-B14F-4D97-AF65-F5344CB8AC3E}">
        <p14:creationId xmlns:p14="http://schemas.microsoft.com/office/powerpoint/2010/main" val="3337408062"/>
      </p:ext>
    </p:extLst>
  </p:cSld>
  <p:clrMapOvr>
    <a:masterClrMapping/>
  </p:clrMapOvr>
  <p:hf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hank you">
    <p:spTree>
      <p:nvGrpSpPr>
        <p:cNvPr id="1" name=""/>
        <p:cNvGrpSpPr/>
        <p:nvPr/>
      </p:nvGrpSpPr>
      <p:grpSpPr>
        <a:xfrm>
          <a:off x="0" y="0"/>
          <a:ext cx="0" cy="0"/>
          <a:chOff x="0" y="0"/>
          <a:chExt cx="0" cy="0"/>
        </a:xfrm>
      </p:grpSpPr>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4781791" y="1821022"/>
            <a:ext cx="3640180" cy="1616252"/>
          </a:xfrm>
          <a:prstGeom prst="rect">
            <a:avLst/>
          </a:prstGeom>
        </p:spPr>
        <p:txBody>
          <a:bodyPr anchor="b">
            <a:normAutofit/>
          </a:bodyPr>
          <a:lstStyle>
            <a:lvl1pPr algn="l">
              <a:defRPr sz="4300" b="1">
                <a:solidFill>
                  <a:schemeClr val="accent1"/>
                </a:solidFill>
              </a:defRPr>
            </a:lvl1pPr>
          </a:lstStyle>
          <a:p>
            <a:r>
              <a:rPr lang="en-IN" dirty="0"/>
              <a:t>Click To Edit Master Title Style</a:t>
            </a:r>
            <a:endParaRPr lang="en-US" dirty="0"/>
          </a:p>
        </p:txBody>
      </p:sp>
      <p:sp>
        <p:nvSpPr>
          <p:cNvPr id="9" name="Text Placeholder 3">
            <a:extLst>
              <a:ext uri="{FF2B5EF4-FFF2-40B4-BE49-F238E27FC236}">
                <a16:creationId xmlns:a16="http://schemas.microsoft.com/office/drawing/2014/main" id="{A488AB73-8058-4FB5-9619-FCECCA9F3941}"/>
              </a:ext>
            </a:extLst>
          </p:cNvPr>
          <p:cNvSpPr>
            <a:spLocks noGrp="1"/>
          </p:cNvSpPr>
          <p:nvPr>
            <p:ph type="body" sz="quarter" idx="15" hasCustomPrompt="1"/>
          </p:nvPr>
        </p:nvSpPr>
        <p:spPr>
          <a:xfrm>
            <a:off x="5117197" y="3461163"/>
            <a:ext cx="2584337" cy="288000"/>
          </a:xfrm>
          <a:prstGeom prst="rect">
            <a:avLst/>
          </a:prstGeom>
        </p:spPr>
        <p:txBody>
          <a:bodyPr/>
          <a:lstStyle>
            <a:lvl1pPr marL="0" indent="0">
              <a:buNone/>
              <a:defRPr sz="1800">
                <a:latin typeface="+mn-lt"/>
                <a:cs typeface="Calibri Light" panose="020F0302020204030204" pitchFamily="34" charset="0"/>
              </a:defRPr>
            </a:lvl1pPr>
          </a:lstStyle>
          <a:p>
            <a:r>
              <a:rPr lang="en-ZA" dirty="0"/>
              <a:t>Name</a:t>
            </a:r>
          </a:p>
        </p:txBody>
      </p:sp>
      <p:sp>
        <p:nvSpPr>
          <p:cNvPr id="10" name="Text Placeholder 4">
            <a:extLst>
              <a:ext uri="{FF2B5EF4-FFF2-40B4-BE49-F238E27FC236}">
                <a16:creationId xmlns:a16="http://schemas.microsoft.com/office/drawing/2014/main" id="{359BE165-3EB5-4C11-8B53-6E98C0BC2E65}"/>
              </a:ext>
            </a:extLst>
          </p:cNvPr>
          <p:cNvSpPr>
            <a:spLocks noGrp="1"/>
          </p:cNvSpPr>
          <p:nvPr>
            <p:ph type="body" sz="quarter" idx="16" hasCustomPrompt="1"/>
          </p:nvPr>
        </p:nvSpPr>
        <p:spPr>
          <a:xfrm>
            <a:off x="5117197" y="3839451"/>
            <a:ext cx="2584337" cy="288000"/>
          </a:xfrm>
          <a:prstGeom prst="rect">
            <a:avLst/>
          </a:prstGeom>
        </p:spPr>
        <p:txBody>
          <a:bodyPr/>
          <a:lstStyle>
            <a:lvl1pPr marL="0" indent="0">
              <a:buNone/>
              <a:defRPr sz="1800">
                <a:latin typeface="+mn-lt"/>
                <a:cs typeface="Calibri Light" panose="020F0302020204030204" pitchFamily="34" charset="0"/>
              </a:defRPr>
            </a:lvl1pPr>
          </a:lstStyle>
          <a:p>
            <a:r>
              <a:rPr lang="en-ZA" dirty="0"/>
              <a:t>Phone Number</a:t>
            </a:r>
          </a:p>
        </p:txBody>
      </p:sp>
      <p:sp>
        <p:nvSpPr>
          <p:cNvPr id="11" name="Text Placeholder 5">
            <a:extLst>
              <a:ext uri="{FF2B5EF4-FFF2-40B4-BE49-F238E27FC236}">
                <a16:creationId xmlns:a16="http://schemas.microsoft.com/office/drawing/2014/main" id="{79D05293-35AD-495F-A7AE-942398090B15}"/>
              </a:ext>
            </a:extLst>
          </p:cNvPr>
          <p:cNvSpPr>
            <a:spLocks noGrp="1"/>
          </p:cNvSpPr>
          <p:nvPr>
            <p:ph type="body" sz="quarter" idx="17" hasCustomPrompt="1"/>
          </p:nvPr>
        </p:nvSpPr>
        <p:spPr>
          <a:xfrm>
            <a:off x="5117197" y="4216669"/>
            <a:ext cx="2584337" cy="289070"/>
          </a:xfrm>
          <a:prstGeom prst="rect">
            <a:avLst/>
          </a:prstGeom>
        </p:spPr>
        <p:txBody>
          <a:bodyPr/>
          <a:lstStyle>
            <a:lvl1pPr marL="0" indent="0">
              <a:buNone/>
              <a:defRPr sz="1800">
                <a:latin typeface="+mn-lt"/>
                <a:cs typeface="Calibri Light" panose="020F0302020204030204" pitchFamily="34" charset="0"/>
              </a:defRPr>
            </a:lvl1pPr>
          </a:lstStyle>
          <a:p>
            <a:r>
              <a:rPr lang="en-ZA" dirty="0"/>
              <a:t>Email </a:t>
            </a:r>
          </a:p>
        </p:txBody>
      </p:sp>
      <p:sp>
        <p:nvSpPr>
          <p:cNvPr id="13" name="Text Placeholder 21">
            <a:extLst>
              <a:ext uri="{FF2B5EF4-FFF2-40B4-BE49-F238E27FC236}">
                <a16:creationId xmlns:a16="http://schemas.microsoft.com/office/drawing/2014/main" id="{997A03F2-8D8A-4425-9F56-66DB33CE11A1}"/>
              </a:ext>
            </a:extLst>
          </p:cNvPr>
          <p:cNvSpPr>
            <a:spLocks noGrp="1"/>
          </p:cNvSpPr>
          <p:nvPr>
            <p:ph type="body" sz="quarter" idx="18" hasCustomPrompt="1"/>
          </p:nvPr>
        </p:nvSpPr>
        <p:spPr>
          <a:xfrm>
            <a:off x="5117197" y="4594957"/>
            <a:ext cx="2584337" cy="288000"/>
          </a:xfrm>
          <a:prstGeom prst="rect">
            <a:avLst/>
          </a:prstGeom>
        </p:spPr>
        <p:txBody>
          <a:bodyPr/>
          <a:lstStyle>
            <a:lvl1pPr marL="0" indent="0">
              <a:buNone/>
              <a:defRPr sz="1800">
                <a:latin typeface="+mn-lt"/>
                <a:cs typeface="Calibri Light" panose="020F0302020204030204" pitchFamily="34" charset="0"/>
              </a:defRPr>
            </a:lvl1pPr>
          </a:lstStyle>
          <a:p>
            <a:r>
              <a:rPr lang="en-ZA" dirty="0"/>
              <a:t>Company Website</a:t>
            </a:r>
          </a:p>
        </p:txBody>
      </p:sp>
      <p:sp>
        <p:nvSpPr>
          <p:cNvPr id="14" name="Shape 4157">
            <a:extLst>
              <a:ext uri="{FF2B5EF4-FFF2-40B4-BE49-F238E27FC236}">
                <a16:creationId xmlns:a16="http://schemas.microsoft.com/office/drawing/2014/main" id="{A30A8F28-98F4-425F-A750-78192A157DF4}"/>
              </a:ext>
            </a:extLst>
          </p:cNvPr>
          <p:cNvSpPr/>
          <p:nvPr/>
        </p:nvSpPr>
        <p:spPr>
          <a:xfrm>
            <a:off x="4844204" y="3505248"/>
            <a:ext cx="194156" cy="258875"/>
          </a:xfrm>
          <a:custGeom>
            <a:avLst/>
            <a:gdLst/>
            <a:ahLst/>
            <a:cxnLst>
              <a:cxn ang="0">
                <a:pos x="wd2" y="hd2"/>
              </a:cxn>
              <a:cxn ang="5400000">
                <a:pos x="wd2" y="hd2"/>
              </a:cxn>
              <a:cxn ang="10800000">
                <a:pos x="wd2" y="hd2"/>
              </a:cxn>
              <a:cxn ang="16200000">
                <a:pos x="wd2" y="hd2"/>
              </a:cxn>
            </a:cxnLst>
            <a:rect l="0" t="0" r="r" b="b"/>
            <a:pathLst>
              <a:path w="21600" h="21600" extrusionOk="0">
                <a:moveTo>
                  <a:pt x="17958" y="17505"/>
                </a:moveTo>
                <a:cubicBezTo>
                  <a:pt x="17372" y="16944"/>
                  <a:pt x="16242" y="15945"/>
                  <a:pt x="15117" y="15413"/>
                </a:cubicBezTo>
                <a:cubicBezTo>
                  <a:pt x="14189" y="14975"/>
                  <a:pt x="13657" y="14531"/>
                  <a:pt x="13491" y="14057"/>
                </a:cubicBezTo>
                <a:cubicBezTo>
                  <a:pt x="13377" y="13728"/>
                  <a:pt x="13428" y="13351"/>
                  <a:pt x="13649" y="12904"/>
                </a:cubicBezTo>
                <a:cubicBezTo>
                  <a:pt x="13815" y="12567"/>
                  <a:pt x="13972" y="12286"/>
                  <a:pt x="14117" y="12028"/>
                </a:cubicBezTo>
                <a:cubicBezTo>
                  <a:pt x="14730" y="10934"/>
                  <a:pt x="15203" y="10145"/>
                  <a:pt x="15203" y="7348"/>
                </a:cubicBezTo>
                <a:cubicBezTo>
                  <a:pt x="15203" y="3162"/>
                  <a:pt x="12787" y="2951"/>
                  <a:pt x="12309" y="2951"/>
                </a:cubicBezTo>
                <a:cubicBezTo>
                  <a:pt x="11917" y="2951"/>
                  <a:pt x="11672" y="3037"/>
                  <a:pt x="11435" y="3121"/>
                </a:cubicBezTo>
                <a:cubicBezTo>
                  <a:pt x="11175" y="3213"/>
                  <a:pt x="10907" y="3309"/>
                  <a:pt x="10296" y="3319"/>
                </a:cubicBezTo>
                <a:cubicBezTo>
                  <a:pt x="9190" y="3337"/>
                  <a:pt x="6873" y="3375"/>
                  <a:pt x="6873" y="7226"/>
                </a:cubicBezTo>
                <a:cubicBezTo>
                  <a:pt x="6873" y="9919"/>
                  <a:pt x="7574" y="11156"/>
                  <a:pt x="8125" y="12150"/>
                </a:cubicBezTo>
                <a:cubicBezTo>
                  <a:pt x="8266" y="12404"/>
                  <a:pt x="8399" y="12645"/>
                  <a:pt x="8505" y="12885"/>
                </a:cubicBezTo>
                <a:cubicBezTo>
                  <a:pt x="8973" y="13949"/>
                  <a:pt x="8631" y="14693"/>
                  <a:pt x="7426" y="15224"/>
                </a:cubicBezTo>
                <a:cubicBezTo>
                  <a:pt x="5905" y="15897"/>
                  <a:pt x="5188" y="16247"/>
                  <a:pt x="3693" y="17562"/>
                </a:cubicBezTo>
                <a:cubicBezTo>
                  <a:pt x="2017" y="15800"/>
                  <a:pt x="982" y="13423"/>
                  <a:pt x="982" y="10800"/>
                </a:cubicBezTo>
                <a:cubicBezTo>
                  <a:pt x="982" y="5377"/>
                  <a:pt x="5377" y="982"/>
                  <a:pt x="10800" y="982"/>
                </a:cubicBezTo>
                <a:cubicBezTo>
                  <a:pt x="16223" y="982"/>
                  <a:pt x="20618" y="5377"/>
                  <a:pt x="20618" y="10800"/>
                </a:cubicBezTo>
                <a:cubicBezTo>
                  <a:pt x="20618" y="13395"/>
                  <a:pt x="19603" y="15749"/>
                  <a:pt x="17958" y="17505"/>
                </a:cubicBezTo>
                <a:moveTo>
                  <a:pt x="10800" y="20618"/>
                </a:moveTo>
                <a:cubicBezTo>
                  <a:pt x="8356" y="20618"/>
                  <a:pt x="6125" y="19720"/>
                  <a:pt x="4407" y="18242"/>
                </a:cubicBezTo>
                <a:cubicBezTo>
                  <a:pt x="5730" y="17084"/>
                  <a:pt x="6362" y="16767"/>
                  <a:pt x="7823" y="16122"/>
                </a:cubicBezTo>
                <a:cubicBezTo>
                  <a:pt x="9515" y="15375"/>
                  <a:pt x="10091" y="14051"/>
                  <a:pt x="9403" y="12489"/>
                </a:cubicBezTo>
                <a:cubicBezTo>
                  <a:pt x="9279" y="12208"/>
                  <a:pt x="9136" y="11949"/>
                  <a:pt x="8984" y="11674"/>
                </a:cubicBezTo>
                <a:cubicBezTo>
                  <a:pt x="8461" y="10732"/>
                  <a:pt x="7855" y="9665"/>
                  <a:pt x="7855" y="7226"/>
                </a:cubicBezTo>
                <a:cubicBezTo>
                  <a:pt x="7855" y="4341"/>
                  <a:pt x="9224" y="4318"/>
                  <a:pt x="10312" y="4300"/>
                </a:cubicBezTo>
                <a:cubicBezTo>
                  <a:pt x="11084" y="4287"/>
                  <a:pt x="11461" y="4154"/>
                  <a:pt x="11763" y="4047"/>
                </a:cubicBezTo>
                <a:cubicBezTo>
                  <a:pt x="11964" y="3975"/>
                  <a:pt x="12086" y="3933"/>
                  <a:pt x="12309" y="3933"/>
                </a:cubicBezTo>
                <a:cubicBezTo>
                  <a:pt x="13218" y="3933"/>
                  <a:pt x="14221" y="4830"/>
                  <a:pt x="14221" y="7348"/>
                </a:cubicBezTo>
                <a:cubicBezTo>
                  <a:pt x="14221" y="9888"/>
                  <a:pt x="13840" y="10513"/>
                  <a:pt x="13261" y="11548"/>
                </a:cubicBezTo>
                <a:cubicBezTo>
                  <a:pt x="13108" y="11820"/>
                  <a:pt x="12943" y="12115"/>
                  <a:pt x="12768" y="12470"/>
                </a:cubicBezTo>
                <a:cubicBezTo>
                  <a:pt x="12430" y="13155"/>
                  <a:pt x="12362" y="13798"/>
                  <a:pt x="12565" y="14380"/>
                </a:cubicBezTo>
                <a:cubicBezTo>
                  <a:pt x="12825" y="15126"/>
                  <a:pt x="13502" y="15737"/>
                  <a:pt x="14696" y="16302"/>
                </a:cubicBezTo>
                <a:cubicBezTo>
                  <a:pt x="15675" y="16764"/>
                  <a:pt x="16700" y="17667"/>
                  <a:pt x="17251" y="18189"/>
                </a:cubicBezTo>
                <a:cubicBezTo>
                  <a:pt x="15525" y="19697"/>
                  <a:pt x="13272" y="20618"/>
                  <a:pt x="10800" y="20618"/>
                </a:cubicBezTo>
                <a:moveTo>
                  <a:pt x="10800" y="0"/>
                </a:moveTo>
                <a:cubicBezTo>
                  <a:pt x="4835" y="0"/>
                  <a:pt x="0" y="4835"/>
                  <a:pt x="0" y="10800"/>
                </a:cubicBezTo>
                <a:cubicBezTo>
                  <a:pt x="0" y="16764"/>
                  <a:pt x="4835" y="21600"/>
                  <a:pt x="10800" y="21600"/>
                </a:cubicBezTo>
                <a:cubicBezTo>
                  <a:pt x="16765" y="21600"/>
                  <a:pt x="21600" y="16764"/>
                  <a:pt x="21600" y="10800"/>
                </a:cubicBezTo>
                <a:cubicBezTo>
                  <a:pt x="21600" y="4835"/>
                  <a:pt x="16765" y="0"/>
                  <a:pt x="10800" y="0"/>
                </a:cubicBezTo>
              </a:path>
            </a:pathLst>
          </a:custGeom>
          <a:solidFill>
            <a:schemeClr val="accent2"/>
          </a:solidFill>
          <a:ln w="12700">
            <a:miter lim="400000"/>
          </a:ln>
        </p:spPr>
        <p:txBody>
          <a:bodyPr lIns="38100" tIns="38100" rIns="38100" bIns="38100" anchor="ctr"/>
          <a:lstStyle/>
          <a:p>
            <a:pPr algn="ctr" defTabSz="4572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dirty="0"/>
          </a:p>
        </p:txBody>
      </p:sp>
      <p:sp>
        <p:nvSpPr>
          <p:cNvPr id="15" name="Shape 4186">
            <a:extLst>
              <a:ext uri="{FF2B5EF4-FFF2-40B4-BE49-F238E27FC236}">
                <a16:creationId xmlns:a16="http://schemas.microsoft.com/office/drawing/2014/main" id="{2F84D399-8148-4E86-A1E4-BE7D1D81383A}"/>
              </a:ext>
            </a:extLst>
          </p:cNvPr>
          <p:cNvSpPr/>
          <p:nvPr/>
        </p:nvSpPr>
        <p:spPr>
          <a:xfrm>
            <a:off x="4880717" y="3897986"/>
            <a:ext cx="121130" cy="296095"/>
          </a:xfrm>
          <a:custGeom>
            <a:avLst/>
            <a:gdLst/>
            <a:ahLst/>
            <a:cxnLst>
              <a:cxn ang="0">
                <a:pos x="wd2" y="hd2"/>
              </a:cxn>
              <a:cxn ang="5400000">
                <a:pos x="wd2" y="hd2"/>
              </a:cxn>
              <a:cxn ang="10800000">
                <a:pos x="wd2" y="hd2"/>
              </a:cxn>
              <a:cxn ang="16200000">
                <a:pos x="wd2" y="hd2"/>
              </a:cxn>
            </a:cxnLst>
            <a:rect l="0" t="0" r="r" b="b"/>
            <a:pathLst>
              <a:path w="21600" h="21600" extrusionOk="0">
                <a:moveTo>
                  <a:pt x="11700" y="1473"/>
                </a:moveTo>
                <a:lnTo>
                  <a:pt x="9900" y="1473"/>
                </a:lnTo>
                <a:cubicBezTo>
                  <a:pt x="9403" y="1473"/>
                  <a:pt x="9000" y="1692"/>
                  <a:pt x="9000" y="1964"/>
                </a:cubicBezTo>
                <a:cubicBezTo>
                  <a:pt x="9000" y="2235"/>
                  <a:pt x="9403" y="2455"/>
                  <a:pt x="9900" y="2455"/>
                </a:cubicBezTo>
                <a:lnTo>
                  <a:pt x="11700" y="2455"/>
                </a:lnTo>
                <a:cubicBezTo>
                  <a:pt x="12197" y="2455"/>
                  <a:pt x="12600" y="2235"/>
                  <a:pt x="12600" y="1964"/>
                </a:cubicBezTo>
                <a:cubicBezTo>
                  <a:pt x="12600" y="1692"/>
                  <a:pt x="12197" y="1473"/>
                  <a:pt x="11700" y="1473"/>
                </a:cubicBezTo>
                <a:moveTo>
                  <a:pt x="19800" y="2945"/>
                </a:moveTo>
                <a:lnTo>
                  <a:pt x="1800" y="2945"/>
                </a:lnTo>
                <a:lnTo>
                  <a:pt x="1800" y="1964"/>
                </a:lnTo>
                <a:cubicBezTo>
                  <a:pt x="1800" y="1422"/>
                  <a:pt x="2605" y="982"/>
                  <a:pt x="3600" y="982"/>
                </a:cubicBezTo>
                <a:lnTo>
                  <a:pt x="18000" y="982"/>
                </a:lnTo>
                <a:cubicBezTo>
                  <a:pt x="18993" y="982"/>
                  <a:pt x="19800" y="1422"/>
                  <a:pt x="19800" y="1964"/>
                </a:cubicBezTo>
                <a:cubicBezTo>
                  <a:pt x="19800" y="1964"/>
                  <a:pt x="19800" y="2945"/>
                  <a:pt x="19800" y="2945"/>
                </a:cubicBezTo>
                <a:close/>
                <a:moveTo>
                  <a:pt x="19800" y="17673"/>
                </a:moveTo>
                <a:lnTo>
                  <a:pt x="1800" y="17673"/>
                </a:lnTo>
                <a:lnTo>
                  <a:pt x="1800" y="3927"/>
                </a:lnTo>
                <a:lnTo>
                  <a:pt x="19800" y="3927"/>
                </a:lnTo>
                <a:cubicBezTo>
                  <a:pt x="19800" y="3927"/>
                  <a:pt x="19800" y="17673"/>
                  <a:pt x="19800" y="17673"/>
                </a:cubicBezTo>
                <a:close/>
                <a:moveTo>
                  <a:pt x="19800" y="19636"/>
                </a:moveTo>
                <a:cubicBezTo>
                  <a:pt x="19800" y="20179"/>
                  <a:pt x="18993" y="20618"/>
                  <a:pt x="18000" y="20618"/>
                </a:cubicBezTo>
                <a:lnTo>
                  <a:pt x="3600" y="20618"/>
                </a:lnTo>
                <a:cubicBezTo>
                  <a:pt x="2605" y="20618"/>
                  <a:pt x="1800" y="20179"/>
                  <a:pt x="1800" y="19636"/>
                </a:cubicBezTo>
                <a:lnTo>
                  <a:pt x="1800" y="18655"/>
                </a:lnTo>
                <a:lnTo>
                  <a:pt x="19800" y="18655"/>
                </a:lnTo>
                <a:cubicBezTo>
                  <a:pt x="19800" y="18655"/>
                  <a:pt x="19800" y="19636"/>
                  <a:pt x="19800" y="19636"/>
                </a:cubicBezTo>
                <a:close/>
                <a:moveTo>
                  <a:pt x="18000" y="0"/>
                </a:moveTo>
                <a:lnTo>
                  <a:pt x="3600" y="0"/>
                </a:lnTo>
                <a:cubicBezTo>
                  <a:pt x="1612" y="0"/>
                  <a:pt x="0" y="879"/>
                  <a:pt x="0" y="1964"/>
                </a:cubicBezTo>
                <a:lnTo>
                  <a:pt x="0" y="19636"/>
                </a:lnTo>
                <a:cubicBezTo>
                  <a:pt x="0" y="20721"/>
                  <a:pt x="1612" y="21600"/>
                  <a:pt x="3600" y="21600"/>
                </a:cubicBezTo>
                <a:lnTo>
                  <a:pt x="18000" y="21600"/>
                </a:lnTo>
                <a:cubicBezTo>
                  <a:pt x="19988" y="21600"/>
                  <a:pt x="21600" y="20721"/>
                  <a:pt x="21600" y="19636"/>
                </a:cubicBezTo>
                <a:lnTo>
                  <a:pt x="21600" y="1964"/>
                </a:lnTo>
                <a:cubicBezTo>
                  <a:pt x="21600" y="879"/>
                  <a:pt x="19988" y="0"/>
                  <a:pt x="18000" y="0"/>
                </a:cubicBezTo>
                <a:moveTo>
                  <a:pt x="10800" y="20127"/>
                </a:moveTo>
                <a:cubicBezTo>
                  <a:pt x="11297" y="20127"/>
                  <a:pt x="11700" y="19908"/>
                  <a:pt x="11700" y="19636"/>
                </a:cubicBezTo>
                <a:cubicBezTo>
                  <a:pt x="11700" y="19366"/>
                  <a:pt x="11297" y="19145"/>
                  <a:pt x="10800" y="19145"/>
                </a:cubicBezTo>
                <a:cubicBezTo>
                  <a:pt x="10303" y="19145"/>
                  <a:pt x="9900" y="19366"/>
                  <a:pt x="9900" y="19636"/>
                </a:cubicBezTo>
                <a:cubicBezTo>
                  <a:pt x="9900" y="19908"/>
                  <a:pt x="10303" y="20127"/>
                  <a:pt x="10800" y="20127"/>
                </a:cubicBezTo>
              </a:path>
            </a:pathLst>
          </a:custGeom>
          <a:solidFill>
            <a:schemeClr val="accent2"/>
          </a:solidFill>
          <a:ln w="12700">
            <a:miter lim="400000"/>
          </a:ln>
        </p:spPr>
        <p:txBody>
          <a:bodyPr lIns="38100" tIns="38100" rIns="38100" bIns="38100" anchor="ctr"/>
          <a:lstStyle/>
          <a:p>
            <a:pPr algn="ctr" defTabSz="4572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dirty="0"/>
          </a:p>
        </p:txBody>
      </p:sp>
      <p:sp>
        <p:nvSpPr>
          <p:cNvPr id="19" name="Shape 4379">
            <a:extLst>
              <a:ext uri="{FF2B5EF4-FFF2-40B4-BE49-F238E27FC236}">
                <a16:creationId xmlns:a16="http://schemas.microsoft.com/office/drawing/2014/main" id="{E4408FF8-E342-42F8-BBE9-1220822B5E99}"/>
              </a:ext>
            </a:extLst>
          </p:cNvPr>
          <p:cNvSpPr/>
          <p:nvPr/>
        </p:nvSpPr>
        <p:spPr>
          <a:xfrm>
            <a:off x="4844204" y="4327946"/>
            <a:ext cx="194156" cy="188273"/>
          </a:xfrm>
          <a:custGeom>
            <a:avLst/>
            <a:gdLst/>
            <a:ahLst/>
            <a:cxnLst>
              <a:cxn ang="0">
                <a:pos x="wd2" y="hd2"/>
              </a:cxn>
              <a:cxn ang="5400000">
                <a:pos x="wd2" y="hd2"/>
              </a:cxn>
              <a:cxn ang="10800000">
                <a:pos x="wd2" y="hd2"/>
              </a:cxn>
              <a:cxn ang="16200000">
                <a:pos x="wd2" y="hd2"/>
              </a:cxn>
            </a:cxnLst>
            <a:rect l="0" t="0" r="r" b="b"/>
            <a:pathLst>
              <a:path w="21600" h="21600" extrusionOk="0">
                <a:moveTo>
                  <a:pt x="20618" y="18900"/>
                </a:moveTo>
                <a:cubicBezTo>
                  <a:pt x="20618" y="18980"/>
                  <a:pt x="20611" y="19058"/>
                  <a:pt x="20601" y="19135"/>
                </a:cubicBezTo>
                <a:lnTo>
                  <a:pt x="14539" y="10800"/>
                </a:lnTo>
                <a:lnTo>
                  <a:pt x="20601" y="2465"/>
                </a:lnTo>
                <a:cubicBezTo>
                  <a:pt x="20611" y="2542"/>
                  <a:pt x="20618" y="2620"/>
                  <a:pt x="20618" y="2700"/>
                </a:cubicBezTo>
                <a:cubicBezTo>
                  <a:pt x="20618" y="2700"/>
                  <a:pt x="20618" y="18900"/>
                  <a:pt x="20618" y="18900"/>
                </a:cubicBezTo>
                <a:close/>
                <a:moveTo>
                  <a:pt x="19636" y="20250"/>
                </a:moveTo>
                <a:lnTo>
                  <a:pt x="1964" y="20250"/>
                </a:lnTo>
                <a:cubicBezTo>
                  <a:pt x="1849" y="20250"/>
                  <a:pt x="1739" y="20218"/>
                  <a:pt x="1637" y="20168"/>
                </a:cubicBezTo>
                <a:lnTo>
                  <a:pt x="7755" y="11754"/>
                </a:lnTo>
                <a:lnTo>
                  <a:pt x="9440" y="14072"/>
                </a:lnTo>
                <a:cubicBezTo>
                  <a:pt x="9816" y="14589"/>
                  <a:pt x="10308" y="14847"/>
                  <a:pt x="10800" y="14847"/>
                </a:cubicBezTo>
                <a:cubicBezTo>
                  <a:pt x="11292" y="14847"/>
                  <a:pt x="11784" y="14589"/>
                  <a:pt x="12159" y="14072"/>
                </a:cubicBezTo>
                <a:lnTo>
                  <a:pt x="13845" y="11754"/>
                </a:lnTo>
                <a:lnTo>
                  <a:pt x="19964" y="20168"/>
                </a:lnTo>
                <a:cubicBezTo>
                  <a:pt x="19861" y="20218"/>
                  <a:pt x="19752" y="20250"/>
                  <a:pt x="19636" y="20250"/>
                </a:cubicBezTo>
                <a:moveTo>
                  <a:pt x="982" y="18900"/>
                </a:moveTo>
                <a:lnTo>
                  <a:pt x="982" y="2700"/>
                </a:lnTo>
                <a:cubicBezTo>
                  <a:pt x="982" y="2620"/>
                  <a:pt x="989" y="2542"/>
                  <a:pt x="999" y="2465"/>
                </a:cubicBezTo>
                <a:lnTo>
                  <a:pt x="7061" y="10800"/>
                </a:lnTo>
                <a:lnTo>
                  <a:pt x="999" y="19135"/>
                </a:lnTo>
                <a:cubicBezTo>
                  <a:pt x="989" y="19058"/>
                  <a:pt x="982" y="18980"/>
                  <a:pt x="982" y="18900"/>
                </a:cubicBezTo>
                <a:moveTo>
                  <a:pt x="1964" y="1350"/>
                </a:moveTo>
                <a:lnTo>
                  <a:pt x="19636" y="1350"/>
                </a:lnTo>
                <a:cubicBezTo>
                  <a:pt x="19752" y="1350"/>
                  <a:pt x="19861" y="1382"/>
                  <a:pt x="19964" y="1433"/>
                </a:cubicBezTo>
                <a:lnTo>
                  <a:pt x="11465" y="13118"/>
                </a:lnTo>
                <a:cubicBezTo>
                  <a:pt x="11288" y="13362"/>
                  <a:pt x="11051" y="13497"/>
                  <a:pt x="10800" y="13497"/>
                </a:cubicBezTo>
                <a:cubicBezTo>
                  <a:pt x="10549" y="13497"/>
                  <a:pt x="10312" y="13362"/>
                  <a:pt x="10134" y="13118"/>
                </a:cubicBezTo>
                <a:lnTo>
                  <a:pt x="1637" y="1433"/>
                </a:lnTo>
                <a:cubicBezTo>
                  <a:pt x="1739" y="1382"/>
                  <a:pt x="1849" y="1350"/>
                  <a:pt x="1964" y="1350"/>
                </a:cubicBezTo>
                <a:moveTo>
                  <a:pt x="19636" y="0"/>
                </a:moveTo>
                <a:lnTo>
                  <a:pt x="1964" y="0"/>
                </a:lnTo>
                <a:cubicBezTo>
                  <a:pt x="879" y="0"/>
                  <a:pt x="0" y="1209"/>
                  <a:pt x="0" y="2700"/>
                </a:cubicBezTo>
                <a:lnTo>
                  <a:pt x="0" y="18900"/>
                </a:lnTo>
                <a:cubicBezTo>
                  <a:pt x="0" y="20391"/>
                  <a:pt x="879" y="21600"/>
                  <a:pt x="1964" y="21600"/>
                </a:cubicBezTo>
                <a:lnTo>
                  <a:pt x="19636" y="21600"/>
                </a:lnTo>
                <a:cubicBezTo>
                  <a:pt x="20721" y="21600"/>
                  <a:pt x="21600" y="20391"/>
                  <a:pt x="21600" y="18900"/>
                </a:cubicBezTo>
                <a:lnTo>
                  <a:pt x="21600" y="2700"/>
                </a:lnTo>
                <a:cubicBezTo>
                  <a:pt x="21600" y="1209"/>
                  <a:pt x="20721" y="0"/>
                  <a:pt x="19636" y="0"/>
                </a:cubicBezTo>
              </a:path>
            </a:pathLst>
          </a:custGeom>
          <a:solidFill>
            <a:schemeClr val="accent2"/>
          </a:solidFill>
          <a:ln w="12700">
            <a:miter lim="400000"/>
          </a:ln>
        </p:spPr>
        <p:txBody>
          <a:bodyPr lIns="38100" tIns="38100" rIns="38100" bIns="38100" anchor="ctr"/>
          <a:lstStyle/>
          <a:p>
            <a:pPr algn="ctr" defTabSz="4572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dirty="0"/>
          </a:p>
        </p:txBody>
      </p:sp>
      <p:sp>
        <p:nvSpPr>
          <p:cNvPr id="20" name="Shape 4487">
            <a:extLst>
              <a:ext uri="{FF2B5EF4-FFF2-40B4-BE49-F238E27FC236}">
                <a16:creationId xmlns:a16="http://schemas.microsoft.com/office/drawing/2014/main" id="{11D27456-C005-4109-9E74-0B692200A0B3}"/>
              </a:ext>
            </a:extLst>
          </p:cNvPr>
          <p:cNvSpPr/>
          <p:nvPr/>
        </p:nvSpPr>
        <p:spPr>
          <a:xfrm>
            <a:off x="4853787" y="4650082"/>
            <a:ext cx="174989" cy="233318"/>
          </a:xfrm>
          <a:custGeom>
            <a:avLst/>
            <a:gdLst/>
            <a:ahLst/>
            <a:cxnLst>
              <a:cxn ang="0">
                <a:pos x="wd2" y="hd2"/>
              </a:cxn>
              <a:cxn ang="5400000">
                <a:pos x="wd2" y="hd2"/>
              </a:cxn>
              <a:cxn ang="10800000">
                <a:pos x="wd2" y="hd2"/>
              </a:cxn>
              <a:cxn ang="16200000">
                <a:pos x="wd2" y="hd2"/>
              </a:cxn>
            </a:cxnLst>
            <a:rect l="0" t="0" r="r" b="b"/>
            <a:pathLst>
              <a:path w="21600" h="21600" extrusionOk="0">
                <a:moveTo>
                  <a:pt x="17850" y="17620"/>
                </a:moveTo>
                <a:cubicBezTo>
                  <a:pt x="17270" y="17122"/>
                  <a:pt x="16604" y="16682"/>
                  <a:pt x="15855" y="16324"/>
                </a:cubicBezTo>
                <a:cubicBezTo>
                  <a:pt x="15868" y="16284"/>
                  <a:pt x="15882" y="16244"/>
                  <a:pt x="15896" y="16203"/>
                </a:cubicBezTo>
                <a:cubicBezTo>
                  <a:pt x="16131" y="15456"/>
                  <a:pt x="16320" y="14656"/>
                  <a:pt x="16454" y="13811"/>
                </a:cubicBezTo>
                <a:cubicBezTo>
                  <a:pt x="16471" y="13704"/>
                  <a:pt x="16484" y="13596"/>
                  <a:pt x="16499" y="13488"/>
                </a:cubicBezTo>
                <a:cubicBezTo>
                  <a:pt x="16544" y="13166"/>
                  <a:pt x="16581" y="12839"/>
                  <a:pt x="16610" y="12507"/>
                </a:cubicBezTo>
                <a:cubicBezTo>
                  <a:pt x="16621" y="12383"/>
                  <a:pt x="16632" y="12260"/>
                  <a:pt x="16641" y="12135"/>
                </a:cubicBezTo>
                <a:cubicBezTo>
                  <a:pt x="16660" y="11858"/>
                  <a:pt x="16664" y="11574"/>
                  <a:pt x="16673" y="11291"/>
                </a:cubicBezTo>
                <a:lnTo>
                  <a:pt x="20598" y="11291"/>
                </a:lnTo>
                <a:cubicBezTo>
                  <a:pt x="20476" y="13747"/>
                  <a:pt x="19450" y="15962"/>
                  <a:pt x="17850" y="17620"/>
                </a:cubicBezTo>
                <a:moveTo>
                  <a:pt x="13714" y="20178"/>
                </a:moveTo>
                <a:cubicBezTo>
                  <a:pt x="13925" y="19957"/>
                  <a:pt x="14127" y="19710"/>
                  <a:pt x="14321" y="19444"/>
                </a:cubicBezTo>
                <a:cubicBezTo>
                  <a:pt x="14339" y="19419"/>
                  <a:pt x="14357" y="19394"/>
                  <a:pt x="14375" y="19369"/>
                </a:cubicBezTo>
                <a:cubicBezTo>
                  <a:pt x="14764" y="18822"/>
                  <a:pt x="15116" y="18192"/>
                  <a:pt x="15420" y="17488"/>
                </a:cubicBezTo>
                <a:cubicBezTo>
                  <a:pt x="15436" y="17450"/>
                  <a:pt x="15451" y="17410"/>
                  <a:pt x="15467" y="17372"/>
                </a:cubicBezTo>
                <a:cubicBezTo>
                  <a:pt x="15485" y="17329"/>
                  <a:pt x="15499" y="17282"/>
                  <a:pt x="15517" y="17239"/>
                </a:cubicBezTo>
                <a:cubicBezTo>
                  <a:pt x="16123" y="17535"/>
                  <a:pt x="16665" y="17890"/>
                  <a:pt x="17142" y="18285"/>
                </a:cubicBezTo>
                <a:cubicBezTo>
                  <a:pt x="16149" y="19129"/>
                  <a:pt x="14989" y="19782"/>
                  <a:pt x="13714" y="20178"/>
                </a:cubicBezTo>
                <a:moveTo>
                  <a:pt x="11291" y="20569"/>
                </a:moveTo>
                <a:lnTo>
                  <a:pt x="11291" y="16221"/>
                </a:lnTo>
                <a:cubicBezTo>
                  <a:pt x="12498" y="16271"/>
                  <a:pt x="13638" y="16493"/>
                  <a:pt x="14652" y="16869"/>
                </a:cubicBezTo>
                <a:cubicBezTo>
                  <a:pt x="13850" y="18909"/>
                  <a:pt x="12654" y="20298"/>
                  <a:pt x="11291" y="20569"/>
                </a:cubicBezTo>
                <a:moveTo>
                  <a:pt x="11291" y="11291"/>
                </a:moveTo>
                <a:lnTo>
                  <a:pt x="15697" y="11291"/>
                </a:lnTo>
                <a:cubicBezTo>
                  <a:pt x="15655" y="12995"/>
                  <a:pt x="15392" y="14581"/>
                  <a:pt x="14971" y="15948"/>
                </a:cubicBezTo>
                <a:cubicBezTo>
                  <a:pt x="13855" y="15534"/>
                  <a:pt x="12608" y="15291"/>
                  <a:pt x="11291" y="15240"/>
                </a:cubicBezTo>
                <a:cubicBezTo>
                  <a:pt x="11291" y="15240"/>
                  <a:pt x="11291" y="11291"/>
                  <a:pt x="11291" y="11291"/>
                </a:cubicBezTo>
                <a:close/>
                <a:moveTo>
                  <a:pt x="11291" y="6360"/>
                </a:moveTo>
                <a:cubicBezTo>
                  <a:pt x="12608" y="6309"/>
                  <a:pt x="13855" y="6066"/>
                  <a:pt x="14971" y="5652"/>
                </a:cubicBezTo>
                <a:cubicBezTo>
                  <a:pt x="15392" y="7019"/>
                  <a:pt x="15655" y="8605"/>
                  <a:pt x="15697" y="10309"/>
                </a:cubicBezTo>
                <a:lnTo>
                  <a:pt x="11291" y="10309"/>
                </a:lnTo>
                <a:cubicBezTo>
                  <a:pt x="11291" y="10309"/>
                  <a:pt x="11291" y="6360"/>
                  <a:pt x="11291" y="6360"/>
                </a:cubicBezTo>
                <a:close/>
                <a:moveTo>
                  <a:pt x="11291" y="1031"/>
                </a:moveTo>
                <a:cubicBezTo>
                  <a:pt x="12654" y="1302"/>
                  <a:pt x="13850" y="2691"/>
                  <a:pt x="14652" y="4731"/>
                </a:cubicBezTo>
                <a:cubicBezTo>
                  <a:pt x="13638" y="5107"/>
                  <a:pt x="12498" y="5329"/>
                  <a:pt x="11291" y="5379"/>
                </a:cubicBezTo>
                <a:cubicBezTo>
                  <a:pt x="11291" y="5379"/>
                  <a:pt x="11291" y="1031"/>
                  <a:pt x="11291" y="1031"/>
                </a:cubicBezTo>
                <a:close/>
                <a:moveTo>
                  <a:pt x="17142" y="3315"/>
                </a:moveTo>
                <a:cubicBezTo>
                  <a:pt x="16665" y="3711"/>
                  <a:pt x="16123" y="4065"/>
                  <a:pt x="15517" y="4361"/>
                </a:cubicBezTo>
                <a:cubicBezTo>
                  <a:pt x="15499" y="4318"/>
                  <a:pt x="15485" y="4271"/>
                  <a:pt x="15467" y="4229"/>
                </a:cubicBezTo>
                <a:cubicBezTo>
                  <a:pt x="15451" y="4190"/>
                  <a:pt x="15436" y="4151"/>
                  <a:pt x="15420" y="4112"/>
                </a:cubicBezTo>
                <a:cubicBezTo>
                  <a:pt x="15116" y="3408"/>
                  <a:pt x="14764" y="2778"/>
                  <a:pt x="14375" y="2231"/>
                </a:cubicBezTo>
                <a:cubicBezTo>
                  <a:pt x="14357" y="2206"/>
                  <a:pt x="14339" y="2181"/>
                  <a:pt x="14321" y="2156"/>
                </a:cubicBezTo>
                <a:cubicBezTo>
                  <a:pt x="14127" y="1890"/>
                  <a:pt x="13925" y="1643"/>
                  <a:pt x="13714" y="1422"/>
                </a:cubicBezTo>
                <a:cubicBezTo>
                  <a:pt x="14989" y="1818"/>
                  <a:pt x="16149" y="2471"/>
                  <a:pt x="17142" y="3315"/>
                </a:cubicBezTo>
                <a:moveTo>
                  <a:pt x="20598" y="10309"/>
                </a:moveTo>
                <a:lnTo>
                  <a:pt x="16673" y="10309"/>
                </a:lnTo>
                <a:cubicBezTo>
                  <a:pt x="16664" y="10027"/>
                  <a:pt x="16660" y="9742"/>
                  <a:pt x="16641" y="9465"/>
                </a:cubicBezTo>
                <a:cubicBezTo>
                  <a:pt x="16632" y="9340"/>
                  <a:pt x="16621" y="9217"/>
                  <a:pt x="16610" y="9093"/>
                </a:cubicBezTo>
                <a:cubicBezTo>
                  <a:pt x="16581" y="8761"/>
                  <a:pt x="16544" y="8434"/>
                  <a:pt x="16499" y="8112"/>
                </a:cubicBezTo>
                <a:cubicBezTo>
                  <a:pt x="16484" y="8005"/>
                  <a:pt x="16471" y="7896"/>
                  <a:pt x="16454" y="7789"/>
                </a:cubicBezTo>
                <a:cubicBezTo>
                  <a:pt x="16320" y="6944"/>
                  <a:pt x="16131" y="6144"/>
                  <a:pt x="15896" y="5397"/>
                </a:cubicBezTo>
                <a:cubicBezTo>
                  <a:pt x="15882" y="5357"/>
                  <a:pt x="15868" y="5317"/>
                  <a:pt x="15855" y="5276"/>
                </a:cubicBezTo>
                <a:cubicBezTo>
                  <a:pt x="16604" y="4918"/>
                  <a:pt x="17270" y="4478"/>
                  <a:pt x="17850" y="3981"/>
                </a:cubicBezTo>
                <a:cubicBezTo>
                  <a:pt x="19450" y="5638"/>
                  <a:pt x="20476" y="7853"/>
                  <a:pt x="20598" y="10309"/>
                </a:cubicBezTo>
                <a:moveTo>
                  <a:pt x="10309" y="5379"/>
                </a:moveTo>
                <a:cubicBezTo>
                  <a:pt x="9101" y="5329"/>
                  <a:pt x="7961" y="5107"/>
                  <a:pt x="6947" y="4731"/>
                </a:cubicBezTo>
                <a:cubicBezTo>
                  <a:pt x="7749" y="2691"/>
                  <a:pt x="8945" y="1302"/>
                  <a:pt x="10309" y="1031"/>
                </a:cubicBezTo>
                <a:cubicBezTo>
                  <a:pt x="10309" y="1031"/>
                  <a:pt x="10309" y="5379"/>
                  <a:pt x="10309" y="5379"/>
                </a:cubicBezTo>
                <a:close/>
                <a:moveTo>
                  <a:pt x="10309" y="10309"/>
                </a:moveTo>
                <a:lnTo>
                  <a:pt x="5903" y="10309"/>
                </a:lnTo>
                <a:cubicBezTo>
                  <a:pt x="5945" y="8605"/>
                  <a:pt x="6207" y="7019"/>
                  <a:pt x="6629" y="5652"/>
                </a:cubicBezTo>
                <a:cubicBezTo>
                  <a:pt x="7745" y="6066"/>
                  <a:pt x="8991" y="6309"/>
                  <a:pt x="10309" y="6360"/>
                </a:cubicBezTo>
                <a:cubicBezTo>
                  <a:pt x="10309" y="6360"/>
                  <a:pt x="10309" y="10309"/>
                  <a:pt x="10309" y="10309"/>
                </a:cubicBezTo>
                <a:close/>
                <a:moveTo>
                  <a:pt x="10309" y="15240"/>
                </a:moveTo>
                <a:cubicBezTo>
                  <a:pt x="8991" y="15291"/>
                  <a:pt x="7745" y="15534"/>
                  <a:pt x="6629" y="15948"/>
                </a:cubicBezTo>
                <a:cubicBezTo>
                  <a:pt x="6207" y="14581"/>
                  <a:pt x="5945" y="12995"/>
                  <a:pt x="5903" y="11291"/>
                </a:cubicBezTo>
                <a:lnTo>
                  <a:pt x="10309" y="11291"/>
                </a:lnTo>
                <a:cubicBezTo>
                  <a:pt x="10309" y="11291"/>
                  <a:pt x="10309" y="15240"/>
                  <a:pt x="10309" y="15240"/>
                </a:cubicBezTo>
                <a:close/>
                <a:moveTo>
                  <a:pt x="10309" y="20569"/>
                </a:moveTo>
                <a:cubicBezTo>
                  <a:pt x="8945" y="20298"/>
                  <a:pt x="7749" y="18909"/>
                  <a:pt x="6947" y="16869"/>
                </a:cubicBezTo>
                <a:cubicBezTo>
                  <a:pt x="7961" y="16493"/>
                  <a:pt x="9101" y="16271"/>
                  <a:pt x="10309" y="16221"/>
                </a:cubicBezTo>
                <a:cubicBezTo>
                  <a:pt x="10309" y="16221"/>
                  <a:pt x="10309" y="20569"/>
                  <a:pt x="10309" y="20569"/>
                </a:cubicBezTo>
                <a:close/>
                <a:moveTo>
                  <a:pt x="4458" y="18285"/>
                </a:moveTo>
                <a:cubicBezTo>
                  <a:pt x="4934" y="17890"/>
                  <a:pt x="5476" y="17535"/>
                  <a:pt x="6083" y="17239"/>
                </a:cubicBezTo>
                <a:cubicBezTo>
                  <a:pt x="6100" y="17282"/>
                  <a:pt x="6115" y="17329"/>
                  <a:pt x="6132" y="17372"/>
                </a:cubicBezTo>
                <a:cubicBezTo>
                  <a:pt x="6149" y="17410"/>
                  <a:pt x="6163" y="17450"/>
                  <a:pt x="6180" y="17488"/>
                </a:cubicBezTo>
                <a:cubicBezTo>
                  <a:pt x="6484" y="18192"/>
                  <a:pt x="6835" y="18822"/>
                  <a:pt x="7224" y="19369"/>
                </a:cubicBezTo>
                <a:cubicBezTo>
                  <a:pt x="7242" y="19394"/>
                  <a:pt x="7261" y="19419"/>
                  <a:pt x="7279" y="19444"/>
                </a:cubicBezTo>
                <a:cubicBezTo>
                  <a:pt x="7472" y="19710"/>
                  <a:pt x="7674" y="19957"/>
                  <a:pt x="7886" y="20178"/>
                </a:cubicBezTo>
                <a:cubicBezTo>
                  <a:pt x="6610" y="19782"/>
                  <a:pt x="5451" y="19129"/>
                  <a:pt x="4458" y="18285"/>
                </a:cubicBezTo>
                <a:moveTo>
                  <a:pt x="1002" y="11291"/>
                </a:moveTo>
                <a:lnTo>
                  <a:pt x="4927" y="11291"/>
                </a:lnTo>
                <a:cubicBezTo>
                  <a:pt x="4935" y="11574"/>
                  <a:pt x="4940" y="11858"/>
                  <a:pt x="4958" y="12135"/>
                </a:cubicBezTo>
                <a:cubicBezTo>
                  <a:pt x="4967" y="12260"/>
                  <a:pt x="4979" y="12383"/>
                  <a:pt x="4989" y="12507"/>
                </a:cubicBezTo>
                <a:cubicBezTo>
                  <a:pt x="5018" y="12839"/>
                  <a:pt x="5055" y="13166"/>
                  <a:pt x="5100" y="13488"/>
                </a:cubicBezTo>
                <a:cubicBezTo>
                  <a:pt x="5116" y="13596"/>
                  <a:pt x="5129" y="13704"/>
                  <a:pt x="5146" y="13811"/>
                </a:cubicBezTo>
                <a:cubicBezTo>
                  <a:pt x="5280" y="14656"/>
                  <a:pt x="5468" y="15456"/>
                  <a:pt x="5704" y="16203"/>
                </a:cubicBezTo>
                <a:cubicBezTo>
                  <a:pt x="5718" y="16244"/>
                  <a:pt x="5731" y="16284"/>
                  <a:pt x="5744" y="16324"/>
                </a:cubicBezTo>
                <a:cubicBezTo>
                  <a:pt x="4996" y="16682"/>
                  <a:pt x="4330" y="17122"/>
                  <a:pt x="3749" y="17620"/>
                </a:cubicBezTo>
                <a:cubicBezTo>
                  <a:pt x="2150" y="15962"/>
                  <a:pt x="1123" y="13747"/>
                  <a:pt x="1002" y="11291"/>
                </a:cubicBezTo>
                <a:moveTo>
                  <a:pt x="3749" y="3981"/>
                </a:moveTo>
                <a:cubicBezTo>
                  <a:pt x="4330" y="4478"/>
                  <a:pt x="4996" y="4918"/>
                  <a:pt x="5744" y="5276"/>
                </a:cubicBezTo>
                <a:cubicBezTo>
                  <a:pt x="5731" y="5317"/>
                  <a:pt x="5718" y="5357"/>
                  <a:pt x="5704" y="5397"/>
                </a:cubicBezTo>
                <a:cubicBezTo>
                  <a:pt x="5469" y="6144"/>
                  <a:pt x="5280" y="6944"/>
                  <a:pt x="5146" y="7789"/>
                </a:cubicBezTo>
                <a:cubicBezTo>
                  <a:pt x="5129" y="7896"/>
                  <a:pt x="5116" y="8005"/>
                  <a:pt x="5100" y="8112"/>
                </a:cubicBezTo>
                <a:cubicBezTo>
                  <a:pt x="5055" y="8434"/>
                  <a:pt x="5018" y="8761"/>
                  <a:pt x="4989" y="9093"/>
                </a:cubicBezTo>
                <a:cubicBezTo>
                  <a:pt x="4979" y="9217"/>
                  <a:pt x="4967" y="9340"/>
                  <a:pt x="4958" y="9465"/>
                </a:cubicBezTo>
                <a:cubicBezTo>
                  <a:pt x="4940" y="9742"/>
                  <a:pt x="4935" y="10027"/>
                  <a:pt x="4927" y="10309"/>
                </a:cubicBezTo>
                <a:lnTo>
                  <a:pt x="1002" y="10309"/>
                </a:lnTo>
                <a:cubicBezTo>
                  <a:pt x="1123" y="7853"/>
                  <a:pt x="2150" y="5638"/>
                  <a:pt x="3749" y="3981"/>
                </a:cubicBezTo>
                <a:moveTo>
                  <a:pt x="7886" y="1422"/>
                </a:moveTo>
                <a:cubicBezTo>
                  <a:pt x="7674" y="1643"/>
                  <a:pt x="7472" y="1890"/>
                  <a:pt x="7279" y="2156"/>
                </a:cubicBezTo>
                <a:cubicBezTo>
                  <a:pt x="7261" y="2181"/>
                  <a:pt x="7242" y="2206"/>
                  <a:pt x="7224" y="2231"/>
                </a:cubicBezTo>
                <a:cubicBezTo>
                  <a:pt x="6835" y="2778"/>
                  <a:pt x="6484" y="3408"/>
                  <a:pt x="6180" y="4112"/>
                </a:cubicBezTo>
                <a:cubicBezTo>
                  <a:pt x="6163" y="4151"/>
                  <a:pt x="6149" y="4190"/>
                  <a:pt x="6132" y="4229"/>
                </a:cubicBezTo>
                <a:cubicBezTo>
                  <a:pt x="6115" y="4271"/>
                  <a:pt x="6100" y="4318"/>
                  <a:pt x="6083" y="4361"/>
                </a:cubicBezTo>
                <a:cubicBezTo>
                  <a:pt x="5476" y="4065"/>
                  <a:pt x="4934" y="3711"/>
                  <a:pt x="4458" y="3315"/>
                </a:cubicBezTo>
                <a:cubicBezTo>
                  <a:pt x="5451" y="2471"/>
                  <a:pt x="6610" y="1818"/>
                  <a:pt x="7886" y="1422"/>
                </a:cubicBezTo>
                <a:moveTo>
                  <a:pt x="10800" y="0"/>
                </a:moveTo>
                <a:cubicBezTo>
                  <a:pt x="4835" y="0"/>
                  <a:pt x="0" y="4835"/>
                  <a:pt x="0" y="10800"/>
                </a:cubicBezTo>
                <a:cubicBezTo>
                  <a:pt x="0" y="16765"/>
                  <a:pt x="4835" y="21600"/>
                  <a:pt x="10800" y="21600"/>
                </a:cubicBezTo>
                <a:cubicBezTo>
                  <a:pt x="16764" y="21600"/>
                  <a:pt x="21600" y="16765"/>
                  <a:pt x="21600" y="10800"/>
                </a:cubicBezTo>
                <a:cubicBezTo>
                  <a:pt x="21600" y="4835"/>
                  <a:pt x="16764" y="0"/>
                  <a:pt x="10800" y="0"/>
                </a:cubicBezTo>
              </a:path>
            </a:pathLst>
          </a:custGeom>
          <a:solidFill>
            <a:schemeClr val="accent2"/>
          </a:solidFill>
          <a:ln w="12700">
            <a:miter lim="400000"/>
          </a:ln>
        </p:spPr>
        <p:txBody>
          <a:bodyPr lIns="38100" tIns="38100" rIns="38100" bIns="38100" anchor="ctr"/>
          <a:lstStyle/>
          <a:p>
            <a:pPr algn="ctr" defTabSz="4572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dirty="0"/>
          </a:p>
        </p:txBody>
      </p:sp>
      <p:sp>
        <p:nvSpPr>
          <p:cNvPr id="21" name="Right Triangle 20">
            <a:extLst>
              <a:ext uri="{FF2B5EF4-FFF2-40B4-BE49-F238E27FC236}">
                <a16:creationId xmlns:a16="http://schemas.microsoft.com/office/drawing/2014/main" id="{FDDD2B84-3CB9-4567-8C91-C538E8A1C89F}"/>
              </a:ext>
            </a:extLst>
          </p:cNvPr>
          <p:cNvSpPr/>
          <p:nvPr/>
        </p:nvSpPr>
        <p:spPr>
          <a:xfrm flipV="1">
            <a:off x="0" y="-6"/>
            <a:ext cx="7968996"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22" name="Straight Connector 21">
            <a:extLst>
              <a:ext uri="{FF2B5EF4-FFF2-40B4-BE49-F238E27FC236}">
                <a16:creationId xmlns:a16="http://schemas.microsoft.com/office/drawing/2014/main" id="{34EF3020-1476-41B1-9FE7-B476A25C53D3}"/>
              </a:ext>
            </a:extLst>
          </p:cNvPr>
          <p:cNvCxnSpPr>
            <a:cxnSpLocks/>
          </p:cNvCxnSpPr>
          <p:nvPr/>
        </p:nvCxnSpPr>
        <p:spPr>
          <a:xfrm flipV="1">
            <a:off x="0" y="0"/>
            <a:ext cx="4523015"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1B64EC3-B232-415D-8E27-EB3E24D13922}"/>
              </a:ext>
            </a:extLst>
          </p:cNvPr>
          <p:cNvCxnSpPr>
            <a:cxnSpLocks/>
          </p:cNvCxnSpPr>
          <p:nvPr/>
        </p:nvCxnSpPr>
        <p:spPr>
          <a:xfrm flipV="1">
            <a:off x="6753226" y="3924299"/>
            <a:ext cx="2390775"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261CE2F-F199-4242-AC6C-692676B81FF1}"/>
              </a:ext>
            </a:extLst>
          </p:cNvPr>
          <p:cNvCxnSpPr>
            <a:cxnSpLocks/>
          </p:cNvCxnSpPr>
          <p:nvPr/>
        </p:nvCxnSpPr>
        <p:spPr>
          <a:xfrm flipV="1">
            <a:off x="-13378" y="4700016"/>
            <a:ext cx="1439842"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7" name="Picture Placeholder 24">
            <a:extLst>
              <a:ext uri="{FF2B5EF4-FFF2-40B4-BE49-F238E27FC236}">
                <a16:creationId xmlns:a16="http://schemas.microsoft.com/office/drawing/2014/main" id="{89C0506D-0CA6-4583-9D04-24E7F4D16AD8}"/>
              </a:ext>
            </a:extLst>
          </p:cNvPr>
          <p:cNvSpPr>
            <a:spLocks noGrp="1"/>
          </p:cNvSpPr>
          <p:nvPr>
            <p:ph type="pic" sz="quarter" idx="13"/>
          </p:nvPr>
        </p:nvSpPr>
        <p:spPr>
          <a:xfrm>
            <a:off x="1262549" y="860945"/>
            <a:ext cx="3321392" cy="5137089"/>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anchor="ctr">
            <a:noAutofit/>
          </a:bodyPr>
          <a:lstStyle>
            <a:lvl1pPr marL="0" indent="0" algn="ctr">
              <a:buNone/>
              <a:defRPr>
                <a:solidFill>
                  <a:schemeClr val="tx1"/>
                </a:solidFill>
              </a:defRPr>
            </a:lvl1pPr>
          </a:lstStyle>
          <a:p>
            <a:r>
              <a:rPr lang="en-US"/>
              <a:t>Click icon to add picture</a:t>
            </a:r>
            <a:endParaRPr lang="en-IN" dirty="0"/>
          </a:p>
        </p:txBody>
      </p:sp>
    </p:spTree>
    <p:extLst>
      <p:ext uri="{BB962C8B-B14F-4D97-AF65-F5344CB8AC3E}">
        <p14:creationId xmlns:p14="http://schemas.microsoft.com/office/powerpoint/2010/main" val="1977426750"/>
      </p:ext>
    </p:extLst>
  </p:cSld>
  <p:clrMapOvr>
    <a:masterClrMapping/>
  </p:clrMapOvr>
  <p:hf hdr="0" ftr="0" dt="0"/>
  <p:extLst>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BFAF7">
            <a:alpha val="49804"/>
          </a:srgbClr>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BDB16155-303B-403D-8B49-D4CEE47D6863}"/>
              </a:ext>
            </a:extLst>
          </p:cNvPr>
          <p:cNvSpPr>
            <a:spLocks noGrp="1"/>
          </p:cNvSpPr>
          <p:nvPr>
            <p:ph type="ftr" sz="quarter" idx="3"/>
          </p:nvPr>
        </p:nvSpPr>
        <p:spPr>
          <a:xfrm>
            <a:off x="253898" y="6356351"/>
            <a:ext cx="3086100" cy="365125"/>
          </a:xfrm>
          <a:prstGeom prst="rect">
            <a:avLst/>
          </a:prstGeom>
        </p:spPr>
        <p:txBody>
          <a:bodyPr vert="horz" lIns="91440" tIns="45720" rIns="91440" bIns="45720" rtlCol="0" anchor="ctr"/>
          <a:lstStyle>
            <a:lvl1pPr algn="l">
              <a:defRPr sz="1200">
                <a:solidFill>
                  <a:schemeClr val="bg2"/>
                </a:solidFill>
              </a:defRPr>
            </a:lvl1pPr>
          </a:lstStyle>
          <a:p>
            <a:endParaRPr lang="en-US" dirty="0"/>
          </a:p>
        </p:txBody>
      </p:sp>
      <p:sp>
        <p:nvSpPr>
          <p:cNvPr id="6" name="Slide Number Placeholder 5">
            <a:extLst>
              <a:ext uri="{FF2B5EF4-FFF2-40B4-BE49-F238E27FC236}">
                <a16:creationId xmlns:a16="http://schemas.microsoft.com/office/drawing/2014/main" id="{6B915EF5-4ABE-4759-AC09-679CD6083A55}"/>
              </a:ext>
            </a:extLst>
          </p:cNvPr>
          <p:cNvSpPr>
            <a:spLocks noGrp="1"/>
          </p:cNvSpPr>
          <p:nvPr>
            <p:ph type="sldNum" sz="quarter" idx="4"/>
          </p:nvPr>
        </p:nvSpPr>
        <p:spPr>
          <a:xfrm>
            <a:off x="8360229" y="6356351"/>
            <a:ext cx="555170" cy="365125"/>
          </a:xfrm>
          <a:prstGeom prst="rect">
            <a:avLst/>
          </a:prstGeom>
        </p:spPr>
        <p:txBody>
          <a:bodyPr vert="horz" lIns="91440" tIns="45720" rIns="91440" bIns="45720" rtlCol="0" anchor="ctr"/>
          <a:lstStyle>
            <a:lvl1pPr algn="r">
              <a:defRPr sz="1200">
                <a:solidFill>
                  <a:schemeClr val="bg2"/>
                </a:solidFill>
              </a:defRPr>
            </a:lvl1pPr>
          </a:lstStyle>
          <a:p>
            <a:fld id="{1F11D43D-FB01-461F-A7A0-1237244F913A}" type="slidenum">
              <a:rPr lang="en-US" smtClean="0"/>
              <a:t>‹#›</a:t>
            </a:fld>
            <a:endParaRPr lang="en-US" dirty="0"/>
          </a:p>
        </p:txBody>
      </p:sp>
      <p:sp>
        <p:nvSpPr>
          <p:cNvPr id="9" name="Title Placeholder 8">
            <a:extLst>
              <a:ext uri="{FF2B5EF4-FFF2-40B4-BE49-F238E27FC236}">
                <a16:creationId xmlns:a16="http://schemas.microsoft.com/office/drawing/2014/main" id="{AA2D2B61-D240-024D-AD60-4162EF1528B9}"/>
              </a:ext>
            </a:extLst>
          </p:cNvPr>
          <p:cNvSpPr>
            <a:spLocks noGrp="1"/>
          </p:cNvSpPr>
          <p:nvPr>
            <p:ph type="title"/>
          </p:nvPr>
        </p:nvSpPr>
        <p:spPr>
          <a:xfrm>
            <a:off x="389008" y="209029"/>
            <a:ext cx="8126342" cy="1147968"/>
          </a:xfrm>
          <a:prstGeom prst="rect">
            <a:avLst/>
          </a:prstGeom>
        </p:spPr>
        <p:txBody>
          <a:bodyPr vert="horz" lIns="91440" tIns="45720" rIns="91440" bIns="0" rtlCol="0" anchor="b">
            <a:normAutofit/>
          </a:bodyPr>
          <a:lstStyle/>
          <a:p>
            <a:r>
              <a:rPr lang="en-US"/>
              <a:t>Click to edit Master title style</a:t>
            </a:r>
            <a:endParaRPr lang="en-US" dirty="0"/>
          </a:p>
        </p:txBody>
      </p:sp>
    </p:spTree>
    <p:extLst>
      <p:ext uri="{BB962C8B-B14F-4D97-AF65-F5344CB8AC3E}">
        <p14:creationId xmlns:p14="http://schemas.microsoft.com/office/powerpoint/2010/main" val="321426385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 id="2147483692" r:id="rId18"/>
    <p:sldLayoutId id="2147483693" r:id="rId19"/>
  </p:sldLayoutIdLst>
  <p:hf hdr="0" ftr="0" dt="0"/>
  <p:txStyles>
    <p:titleStyle>
      <a:lvl1pPr algn="l" defTabSz="914400" rtl="0" eaLnBrk="1" latinLnBrk="0" hangingPunct="1">
        <a:lnSpc>
          <a:spcPct val="90000"/>
        </a:lnSpc>
        <a:spcBef>
          <a:spcPct val="0"/>
        </a:spcBef>
        <a:buNone/>
        <a:defRPr lang="en-IN" sz="44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2E7A40"/>
        </a:buClr>
        <a:buFont typeface="Arial" panose="020B0604020202020204" pitchFamily="34" charset="0"/>
        <a:buChar char="•"/>
        <a:defRPr lang="en-US" sz="2400" kern="1200" dirty="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2E7A40"/>
        </a:buClr>
        <a:buFont typeface="Arial" panose="020B0604020202020204" pitchFamily="34" charset="0"/>
        <a:buChar char="•"/>
        <a:defRPr lang="en-US" sz="2000" kern="1200" dirty="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E7A40"/>
        </a:buClr>
        <a:buFont typeface="Arial" panose="020B0604020202020204" pitchFamily="34" charset="0"/>
        <a:buChar char="•"/>
        <a:defRPr lang="en-US" sz="1800" kern="1200" dirty="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E7A40"/>
        </a:buClr>
        <a:buFont typeface="Arial" panose="020B0604020202020204" pitchFamily="34" charset="0"/>
        <a:buChar char="•"/>
        <a:defRPr lang="en-US" sz="1600" kern="1200" dirty="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E7A40"/>
        </a:buClr>
        <a:buFont typeface="Arial" panose="020B0604020202020204" pitchFamily="34" charset="0"/>
        <a:buChar char="•"/>
        <a:defRPr lang="en-IN" sz="16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3" Type="http://schemas.openxmlformats.org/officeDocument/2006/relationships/notesSlide" Target="../notesSlides/notesSlide101.xml"/><Relationship Id="rId2" Type="http://schemas.openxmlformats.org/officeDocument/2006/relationships/slideLayout" Target="../slideLayouts/slideLayout12.xml"/><Relationship Id="rId1" Type="http://schemas.openxmlformats.org/officeDocument/2006/relationships/vmlDrawing" Target="../drawings/vmlDrawing16.vml"/><Relationship Id="rId5" Type="http://schemas.openxmlformats.org/officeDocument/2006/relationships/image" Target="../media/image22.emf"/><Relationship Id="rId4" Type="http://schemas.openxmlformats.org/officeDocument/2006/relationships/oleObject" Target="file:///\\dza-azr-fs01\dza1$\Apps\TDACPA\Presentations\DZA%20Seminars\2022%20DZA%20Seminar\Presentations\Cost%20report%20basics%20and%20strategies\CAH%20Cost%20Report%20Strategies%202022.xlsx!Unit%20cost%20multiplier!R3C1:R10C5" TargetMode="External"/></Relationships>
</file>

<file path=ppt/slides/_rels/slide102.xml.rels><?xml version="1.0" encoding="UTF-8" standalone="yes"?>
<Relationships xmlns="http://schemas.openxmlformats.org/package/2006/relationships"><Relationship Id="rId3" Type="http://schemas.openxmlformats.org/officeDocument/2006/relationships/notesSlide" Target="../notesSlides/notesSlide102.xml"/><Relationship Id="rId2" Type="http://schemas.openxmlformats.org/officeDocument/2006/relationships/slideLayout" Target="../slideLayouts/slideLayout18.xml"/><Relationship Id="rId1" Type="http://schemas.openxmlformats.org/officeDocument/2006/relationships/vmlDrawing" Target="../drawings/vmlDrawing17.vml"/><Relationship Id="rId5" Type="http://schemas.openxmlformats.org/officeDocument/2006/relationships/image" Target="../media/image23.emf"/><Relationship Id="rId4" Type="http://schemas.openxmlformats.org/officeDocument/2006/relationships/oleObject" Target="file:///\\dza-azr-fs01\dza1$\Apps\TDACPA\Presentations\DZA%20Seminars\2022%20DZA%20Seminar\Presentations\Cost%20report%20basics%20and%20strategies\CAH%20Cost%20Report%20Strategies%202022.xlsx!Unit%20Cost%20Example!R1C1:R25C6" TargetMode="Externa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2.xml"/></Relationships>
</file>

<file path=ppt/slides/_rels/slide104.xml.rels><?xml version="1.0" encoding="UTF-8" standalone="yes"?>
<Relationships xmlns="http://schemas.openxmlformats.org/package/2006/relationships"><Relationship Id="rId3" Type="http://schemas.openxmlformats.org/officeDocument/2006/relationships/notesSlide" Target="../notesSlides/notesSlide104.xml"/><Relationship Id="rId2" Type="http://schemas.openxmlformats.org/officeDocument/2006/relationships/slideLayout" Target="../slideLayouts/slideLayout12.xml"/><Relationship Id="rId1" Type="http://schemas.openxmlformats.org/officeDocument/2006/relationships/vmlDrawing" Target="../drawings/vmlDrawing18.vml"/><Relationship Id="rId5" Type="http://schemas.openxmlformats.org/officeDocument/2006/relationships/image" Target="../media/image24.emf"/><Relationship Id="rId4" Type="http://schemas.openxmlformats.org/officeDocument/2006/relationships/oleObject" Target="file:///\\dza-azr-fs01\dza1$\Apps\TDACPA\Presentations\DZA%20Seminars\2022%20DZA%20Seminar\Presentations\Cost%20report%20basics%20and%20strategies\CAH%20Cost%20Report%20Strategies%202022.xlsx!Percentage%20of%20total!R2C1:R9C5" TargetMode="External"/></Relationships>
</file>

<file path=ppt/slides/_rels/slide105.xml.rels><?xml version="1.0" encoding="UTF-8" standalone="yes"?>
<Relationships xmlns="http://schemas.openxmlformats.org/package/2006/relationships"><Relationship Id="rId3" Type="http://schemas.openxmlformats.org/officeDocument/2006/relationships/notesSlide" Target="../notesSlides/notesSlide105.xml"/><Relationship Id="rId2" Type="http://schemas.openxmlformats.org/officeDocument/2006/relationships/slideLayout" Target="../slideLayouts/slideLayout18.xml"/><Relationship Id="rId1" Type="http://schemas.openxmlformats.org/officeDocument/2006/relationships/vmlDrawing" Target="../drawings/vmlDrawing19.vml"/><Relationship Id="rId5" Type="http://schemas.openxmlformats.org/officeDocument/2006/relationships/image" Target="../media/image25.emf"/><Relationship Id="rId4" Type="http://schemas.openxmlformats.org/officeDocument/2006/relationships/oleObject" Target="file:///\\dza-azr-fs01\dza1$\Apps\TDACPA\Presentations\DZA%20Seminars\2022%20DZA%20Seminar\Presentations\Cost%20report%20basics%20and%20strategies\CAH%20Cost%20Report%20Strategies%202022.xlsx!Percent%20of%20Total%20Example!R1C1:R25C7" TargetMode="Externa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1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1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1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1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1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1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1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1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1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1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1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1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1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1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1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1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1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12.xml"/></Relationships>
</file>

<file path=ppt/slides/_rels/slide1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4.xml"/><Relationship Id="rId1" Type="http://schemas.openxmlformats.org/officeDocument/2006/relationships/slideLayout" Target="../slideLayouts/slideLayout11.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1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1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1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12.xml"/></Relationships>
</file>

<file path=ppt/slides/_rels/slide139.xml.rels><?xml version="1.0" encoding="UTF-8" standalone="yes"?>
<Relationships xmlns="http://schemas.openxmlformats.org/package/2006/relationships"><Relationship Id="rId3" Type="http://schemas.openxmlformats.org/officeDocument/2006/relationships/notesSlide" Target="../notesSlides/notesSlide139.xml"/><Relationship Id="rId2" Type="http://schemas.openxmlformats.org/officeDocument/2006/relationships/slideLayout" Target="../slideLayouts/slideLayout12.xml"/><Relationship Id="rId1" Type="http://schemas.openxmlformats.org/officeDocument/2006/relationships/vmlDrawing" Target="../drawings/vmlDrawing20.vml"/><Relationship Id="rId5" Type="http://schemas.openxmlformats.org/officeDocument/2006/relationships/image" Target="../media/image27.emf"/><Relationship Id="rId4" Type="http://schemas.openxmlformats.org/officeDocument/2006/relationships/oleObject" Target="file:///\\dza-azr-fs01\dza1$\Apps\TDACPA\Presentations\DZA%20Seminars\2022%20DZA%20Seminar\Presentations\Cost%20report%20basics%20and%20strategies\CAH%20Cost%20Report%20Strategies%202022.xlsx!Worksheet%20C!R1C1:R22C8"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1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12.xml"/></Relationships>
</file>

<file path=ppt/slides/_rels/slide142.xml.rels><?xml version="1.0" encoding="UTF-8" standalone="yes"?>
<Relationships xmlns="http://schemas.openxmlformats.org/package/2006/relationships"><Relationship Id="rId3" Type="http://schemas.openxmlformats.org/officeDocument/2006/relationships/notesSlide" Target="../notesSlides/notesSlide142.xml"/><Relationship Id="rId2" Type="http://schemas.openxmlformats.org/officeDocument/2006/relationships/slideLayout" Target="../slideLayouts/slideLayout12.xml"/><Relationship Id="rId1" Type="http://schemas.openxmlformats.org/officeDocument/2006/relationships/vmlDrawing" Target="../drawings/vmlDrawing21.vml"/><Relationship Id="rId5" Type="http://schemas.openxmlformats.org/officeDocument/2006/relationships/image" Target="../media/image28.emf"/><Relationship Id="rId4" Type="http://schemas.openxmlformats.org/officeDocument/2006/relationships/oleObject" Target="file:///\\dza-azr-fs01\dza1$\Apps\TDACPA\Presentations\DZA%20Seminars\2022%20DZA%20Seminar\Presentations\Cost%20report%20basics%20and%20strategies\CAH%20Cost%20Report%20Strategies%202022.xlsx!Rev%20Code%20Example!R1C1:R15C10" TargetMode="Externa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1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1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1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1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12.xml"/></Relationships>
</file>

<file path=ppt/slides/_rels/slide14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48.xml"/><Relationship Id="rId1" Type="http://schemas.openxmlformats.org/officeDocument/2006/relationships/slideLayout" Target="../slideLayouts/slideLayout1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7.xml"/><Relationship Id="rId1" Type="http://schemas.openxmlformats.org/officeDocument/2006/relationships/vmlDrawing" Target="../drawings/vmlDrawing6.vml"/><Relationship Id="rId5" Type="http://schemas.openxmlformats.org/officeDocument/2006/relationships/image" Target="../media/image8.emf"/><Relationship Id="rId4" Type="http://schemas.openxmlformats.org/officeDocument/2006/relationships/oleObject" Target="file:///\\dza-azr-fs01\dza1$\Apps\TDACPA\Presentations\DZA%20Seminars\2022%20DZA%20Seminar\Presentations\Cost%20report%20basics%20and%20strategies\CAH%20Cost%20Report%20Strategies%202022.xlsx!Tool!R2C1:R32C6" TargetMode="Externa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12.xml"/></Relationships>
</file>

<file path=ppt/slides/_rels/slide15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51.xml"/><Relationship Id="rId1" Type="http://schemas.openxmlformats.org/officeDocument/2006/relationships/slideLayout" Target="../slideLayouts/slideLayout12.xml"/></Relationships>
</file>

<file path=ppt/slides/_rels/slide15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52.xml"/><Relationship Id="rId1" Type="http://schemas.openxmlformats.org/officeDocument/2006/relationships/slideLayout" Target="../slideLayouts/slideLayout12.xml"/></Relationships>
</file>

<file path=ppt/slides/_rels/slide15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53.xml"/><Relationship Id="rId1" Type="http://schemas.openxmlformats.org/officeDocument/2006/relationships/slideLayout" Target="../slideLayouts/slideLayout12.xml"/></Relationships>
</file>

<file path=ppt/slides/_rels/slide15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54.xml"/><Relationship Id="rId1" Type="http://schemas.openxmlformats.org/officeDocument/2006/relationships/slideLayout" Target="../slideLayouts/slideLayout12.xml"/></Relationships>
</file>

<file path=ppt/slides/_rels/slide15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55.xml"/><Relationship Id="rId1" Type="http://schemas.openxmlformats.org/officeDocument/2006/relationships/slideLayout" Target="../slideLayouts/slideLayout12.xml"/></Relationships>
</file>

<file path=ppt/slides/_rels/slide15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56.xml"/><Relationship Id="rId1" Type="http://schemas.openxmlformats.org/officeDocument/2006/relationships/slideLayout" Target="../slideLayouts/slideLayout11.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12.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12.xml"/></Relationships>
</file>

<file path=ppt/slides/_rels/slide159.xml.rels><?xml version="1.0" encoding="UTF-8" standalone="yes"?>
<Relationships xmlns="http://schemas.openxmlformats.org/package/2006/relationships"><Relationship Id="rId3" Type="http://schemas.openxmlformats.org/officeDocument/2006/relationships/image" Target="../media/image36.tmp"/><Relationship Id="rId2" Type="http://schemas.openxmlformats.org/officeDocument/2006/relationships/notesSlide" Target="../notesSlides/notesSlide159.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2.xml"/><Relationship Id="rId1" Type="http://schemas.openxmlformats.org/officeDocument/2006/relationships/vmlDrawing" Target="../drawings/vmlDrawing7.vml"/><Relationship Id="rId5" Type="http://schemas.openxmlformats.org/officeDocument/2006/relationships/image" Target="../media/image9.emf"/><Relationship Id="rId4" Type="http://schemas.openxmlformats.org/officeDocument/2006/relationships/oleObject" Target="file:///\\dza-azr-fs01\dza1$\Apps\TDACPA\Presentations\DZA%20Seminars\2022%20DZA%20Seminar\Presentations\Cost%20report%20basics%20and%20strategies\CAH%20Cost%20Report%20Strategies%202022.xlsx!Cost-based%20Percentages!R1C2:R16C6" TargetMode="External"/></Relationships>
</file>

<file path=ppt/slides/_rels/slide160.xml.rels><?xml version="1.0" encoding="UTF-8" standalone="yes"?>
<Relationships xmlns="http://schemas.openxmlformats.org/package/2006/relationships"><Relationship Id="rId3" Type="http://schemas.openxmlformats.org/officeDocument/2006/relationships/image" Target="../media/image37.tmp"/><Relationship Id="rId2" Type="http://schemas.openxmlformats.org/officeDocument/2006/relationships/notesSlide" Target="../notesSlides/notesSlide160.xml"/><Relationship Id="rId1" Type="http://schemas.openxmlformats.org/officeDocument/2006/relationships/slideLayout" Target="../slideLayouts/slideLayout12.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12.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12.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12.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12.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12.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12.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12.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12.xml"/></Relationships>
</file>

<file path=ppt/slides/_rels/slide169.xml.rels><?xml version="1.0" encoding="UTF-8" standalone="yes"?>
<Relationships xmlns="http://schemas.openxmlformats.org/package/2006/relationships"><Relationship Id="rId3" Type="http://schemas.openxmlformats.org/officeDocument/2006/relationships/image" Target="../media/image38.tmp"/><Relationship Id="rId2" Type="http://schemas.openxmlformats.org/officeDocument/2006/relationships/notesSlide" Target="../notesSlides/notesSlide169.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70.xml.rels><?xml version="1.0" encoding="UTF-8" standalone="yes"?>
<Relationships xmlns="http://schemas.openxmlformats.org/package/2006/relationships"><Relationship Id="rId3" Type="http://schemas.openxmlformats.org/officeDocument/2006/relationships/image" Target="../media/image39.tmp"/><Relationship Id="rId2" Type="http://schemas.openxmlformats.org/officeDocument/2006/relationships/notesSlide" Target="../notesSlides/notesSlide170.xml"/><Relationship Id="rId1" Type="http://schemas.openxmlformats.org/officeDocument/2006/relationships/slideLayout" Target="../slideLayouts/slideLayout12.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12.xml"/></Relationships>
</file>

<file path=ppt/slides/_rels/slide172.xml.rels><?xml version="1.0" encoding="UTF-8" standalone="yes"?>
<Relationships xmlns="http://schemas.openxmlformats.org/package/2006/relationships"><Relationship Id="rId3" Type="http://schemas.openxmlformats.org/officeDocument/2006/relationships/image" Target="../media/image40.tmp"/><Relationship Id="rId2" Type="http://schemas.openxmlformats.org/officeDocument/2006/relationships/notesSlide" Target="../notesSlides/notesSlide172.xml"/><Relationship Id="rId1" Type="http://schemas.openxmlformats.org/officeDocument/2006/relationships/slideLayout" Target="../slideLayouts/slideLayout12.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12.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12.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12.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12.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12.xml"/></Relationships>
</file>

<file path=ppt/slides/_rels/slide17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78.xml"/><Relationship Id="rId1" Type="http://schemas.openxmlformats.org/officeDocument/2006/relationships/slideLayout" Target="../slideLayouts/slideLayout11.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12.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12.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12.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12.xml"/></Relationships>
</file>

<file path=ppt/slides/_rels/slide18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84.xml"/><Relationship Id="rId1" Type="http://schemas.openxmlformats.org/officeDocument/2006/relationships/slideLayout" Target="../slideLayouts/slideLayout11.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12.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12.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12.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12.xml"/></Relationships>
</file>

<file path=ppt/slides/_rels/slide189.xml.rels><?xml version="1.0" encoding="UTF-8" standalone="yes"?>
<Relationships xmlns="http://schemas.openxmlformats.org/package/2006/relationships"><Relationship Id="rId3" Type="http://schemas.openxmlformats.org/officeDocument/2006/relationships/image" Target="../media/image43.tmp"/><Relationship Id="rId2" Type="http://schemas.openxmlformats.org/officeDocument/2006/relationships/notesSlide" Target="../notesSlides/notesSlide189.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12.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12.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12.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93.xml"/><Relationship Id="rId1" Type="http://schemas.openxmlformats.org/officeDocument/2006/relationships/slideLayout" Target="../slideLayouts/slideLayout12.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94.xml"/><Relationship Id="rId1" Type="http://schemas.openxmlformats.org/officeDocument/2006/relationships/slideLayout" Target="../slideLayouts/slideLayout12.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95.xml"/><Relationship Id="rId1" Type="http://schemas.openxmlformats.org/officeDocument/2006/relationships/slideLayout" Target="../slideLayouts/slideLayout12.xml"/></Relationships>
</file>

<file path=ppt/slides/_rels/slide19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96.xml"/><Relationship Id="rId1" Type="http://schemas.openxmlformats.org/officeDocument/2006/relationships/slideLayout" Target="../slideLayouts/slideLayout11.xml"/></Relationships>
</file>

<file path=ppt/slides/_rels/slide19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7.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2.xml"/><Relationship Id="rId1" Type="http://schemas.openxmlformats.org/officeDocument/2006/relationships/vmlDrawing" Target="../drawings/vmlDrawing8.vml"/><Relationship Id="rId5" Type="http://schemas.openxmlformats.org/officeDocument/2006/relationships/image" Target="../media/image10.emf"/><Relationship Id="rId4" Type="http://schemas.openxmlformats.org/officeDocument/2006/relationships/oleObject" Target="file:///\\dza-azr-fs01\dza1$\Apps\TDACPA\Presentations\DZA%20Seminars\2022%20DZA%20Seminar\Presentations\Cost%20report%20basics%20and%20strategies\CAH%20Cost%20Report%20Strategies%202022.xlsx!Payments%20IP%20Example!R2C1:R16C8" TargetMode="Externa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2.xml"/><Relationship Id="rId1" Type="http://schemas.openxmlformats.org/officeDocument/2006/relationships/vmlDrawing" Target="../drawings/vmlDrawing9.vml"/><Relationship Id="rId5" Type="http://schemas.openxmlformats.org/officeDocument/2006/relationships/image" Target="../media/image11.emf"/><Relationship Id="rId4" Type="http://schemas.openxmlformats.org/officeDocument/2006/relationships/oleObject" Target="file:///\\dza-azr-fs01\dza1$\Apps\TDACPA\Presentations\DZA%20Seminars\2022%20DZA%20Seminar\Presentations\Cost%20report%20basics%20and%20strategies\CAH%20Cost%20Report%20Strategies%202022.xlsx!Payments%20OP%20Example!R2C1:R13C6" TargetMode="Externa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2.xml"/><Relationship Id="rId1" Type="http://schemas.openxmlformats.org/officeDocument/2006/relationships/vmlDrawing" Target="../drawings/vmlDrawing10.vml"/><Relationship Id="rId5" Type="http://schemas.openxmlformats.org/officeDocument/2006/relationships/image" Target="../media/image12.emf"/><Relationship Id="rId4" Type="http://schemas.openxmlformats.org/officeDocument/2006/relationships/oleObject" Target="file:///\\dza-azr-fs01\dza1$\Apps\TDACPA\Presentations\DZA%20Seminars\2022%20DZA%20Seminar\Presentations\Cost%20report%20basics%20and%20strategies\CAH%20Cost%20Report%20Strategies%202022.xlsx!Contractual!R5C1:R8C3"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2.xml"/><Relationship Id="rId1" Type="http://schemas.openxmlformats.org/officeDocument/2006/relationships/vmlDrawing" Target="../drawings/vmlDrawing11.vml"/><Relationship Id="rId5" Type="http://schemas.openxmlformats.org/officeDocument/2006/relationships/image" Target="../media/image14.emf"/><Relationship Id="rId4" Type="http://schemas.openxmlformats.org/officeDocument/2006/relationships/oleObject" Target="file:///\\dza-azr-fs01\dza1$\Apps\TDACPA\Presentations\DZA%20Seminars\2022%20DZA%20Seminar\Presentations\Cost%20report%20basics%20and%20strategies\CAH%20Cost%20Report%20Strategies%202022.xlsx!Counting%20Days%20Example%201!R3C1:R9C2" TargetMode="Externa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2.xml"/><Relationship Id="rId1" Type="http://schemas.openxmlformats.org/officeDocument/2006/relationships/vmlDrawing" Target="../drawings/vmlDrawing12.vml"/><Relationship Id="rId5" Type="http://schemas.openxmlformats.org/officeDocument/2006/relationships/image" Target="../media/image15.emf"/><Relationship Id="rId4" Type="http://schemas.openxmlformats.org/officeDocument/2006/relationships/oleObject" Target="file:///\\dza-azr-fs01\dza1$\Apps\TDACPA\Presentations\DZA%20Seminars\2022%20DZA%20Seminar\Presentations\Cost%20report%20basics%20and%20strategies\CAH%20Cost%20Report%20Strategies%202022.xlsx!Counting%20Days%20Example%202!R1C1:R9C2"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12.xml"/><Relationship Id="rId1" Type="http://schemas.openxmlformats.org/officeDocument/2006/relationships/vmlDrawing" Target="../drawings/vmlDrawing13.vml"/><Relationship Id="rId5" Type="http://schemas.openxmlformats.org/officeDocument/2006/relationships/image" Target="../media/image16.emf"/><Relationship Id="rId4" Type="http://schemas.openxmlformats.org/officeDocument/2006/relationships/oleObject" Target="file:///\\dza-azr-fs01\dza1$\Apps\TDACPA\Presentations\DZA%20Seminars\2022%20DZA%20Seminar\Presentations\Cost%20report%20basics%20and%20strategies\CAH%20Cost%20Report%20Strategies%202022.xlsx!CAH%20Swing%20Bed%20Calc!R2C1:R12C7" TargetMode="Externa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12.xml"/><Relationship Id="rId1" Type="http://schemas.openxmlformats.org/officeDocument/2006/relationships/vmlDrawing" Target="../drawings/vmlDrawing14.vml"/><Relationship Id="rId5" Type="http://schemas.openxmlformats.org/officeDocument/2006/relationships/image" Target="../media/image17.emf"/><Relationship Id="rId4" Type="http://schemas.openxmlformats.org/officeDocument/2006/relationships/oleObject" Target="file:///\\dza-azr-fs01\dza1$\Apps\TDACPA\Presentations\DZA%20Seminars\2022%20DZA%20Seminar\Presentations\Cost%20report%20basics%20and%20strategies\CAH%20Cost%20Report%20Strategies%202022.xlsx!CAH%20Swing%20Bed%204!R3C1:R20C11"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oleObject" Target="file:///\\dza-azr-fs01\dza1$\Apps\TDACPA\Presentations\DZA%20Seminars\2022%20DZA%20Seminar\Presentations\Cost%20report%20basics%20and%20strategies\CAH%20Cost%20Report%20Strategies%202022.xlsx!Routine%20Example!R2C1:R9C3" TargetMode="Externa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1.xml"/><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vmlDrawing" Target="../drawings/vmlDrawing2.vml"/><Relationship Id="rId5" Type="http://schemas.openxmlformats.org/officeDocument/2006/relationships/image" Target="../media/image4.emf"/><Relationship Id="rId4" Type="http://schemas.openxmlformats.org/officeDocument/2006/relationships/oleObject" Target="file:///\\dza-azr-fs01\dza1$\Apps\TDACPA\Presentations\DZA%20Seminars\2022%20DZA%20Seminar\Presentations\Cost%20report%20basics%20and%20strategies\CAH%20Cost%20Report%20Strategies%202022.xlsx!RHC%20Example!R1C1:R8C3" TargetMode="Externa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17.xml"/><Relationship Id="rId1" Type="http://schemas.openxmlformats.org/officeDocument/2006/relationships/vmlDrawing" Target="../drawings/vmlDrawing15.vml"/><Relationship Id="rId5" Type="http://schemas.openxmlformats.org/officeDocument/2006/relationships/image" Target="../media/image19.emf"/><Relationship Id="rId4" Type="http://schemas.openxmlformats.org/officeDocument/2006/relationships/oleObject" Target="file:///\\dza-azr-fs01\dza1$\Apps\TDACPA\Presentations\DZA%20Seminars\2022%20DZA%20Seminar\Presentations\Cost%20report%20basics%20and%20strategies\CAH%20Cost%20Report%20Strategies%202022.xlsx!Worksheet%20A!R1C1:R33C6" TargetMode="Externa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vmlDrawing" Target="../drawings/vmlDrawing3.vml"/><Relationship Id="rId5" Type="http://schemas.openxmlformats.org/officeDocument/2006/relationships/image" Target="../media/image5.emf"/><Relationship Id="rId4" Type="http://schemas.openxmlformats.org/officeDocument/2006/relationships/oleObject" Target="file:///\\dza-azr-fs01\dza1$\Apps\TDACPA\Presentations\DZA%20Seminars\2022%20DZA%20Seminar\Presentations\Cost%20report%20basics%20and%20strategies\CAH%20Cost%20Report%20Strategies%202022.xlsx!Ancillary%20Example!R1C1:R8C3" TargetMode="Externa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vmlDrawing" Target="../drawings/vmlDrawing4.vml"/><Relationship Id="rId5" Type="http://schemas.openxmlformats.org/officeDocument/2006/relationships/image" Target="../media/image6.emf"/><Relationship Id="rId4" Type="http://schemas.openxmlformats.org/officeDocument/2006/relationships/oleObject" Target="file:///\\hosted.local\root\dzaapps\TDACPA\Presentations\DZA%20aSeminars\2015%208th%20DZA%20Seminar\Presentations\Cost%20Report%20Overview%20Tables.xlsx!Sheet1!R3C1:R10C16" TargetMode="Externa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vmlDrawing" Target="../drawings/vmlDrawing5.vml"/><Relationship Id="rId5" Type="http://schemas.openxmlformats.org/officeDocument/2006/relationships/image" Target="../media/image7.emf"/><Relationship Id="rId4" Type="http://schemas.openxmlformats.org/officeDocument/2006/relationships/oleObject" Target="file:///\\hosted.local\root\dzaapps\TDACPA\Presentations\DZA%20aSeminars\2015%208th%20DZA%20Seminar\Presentations\Cost%20Report%20Overview%20Tables.xlsx!Sheet1!R14C1:R21C16" TargetMode="Externa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1.xml"/><Relationship Id="rId1" Type="http://schemas.openxmlformats.org/officeDocument/2006/relationships/slideLayout" Target="../slideLayouts/slideLayout1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3" Type="http://schemas.openxmlformats.org/officeDocument/2006/relationships/image" Target="../media/image21.tmp"/><Relationship Id="rId2" Type="http://schemas.openxmlformats.org/officeDocument/2006/relationships/notesSlide" Target="../notesSlides/notesSlide95.xml"/><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BFAF7">
            <a:alpha val="52000"/>
          </a:srgb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760387" y="2024746"/>
            <a:ext cx="4383613" cy="1962248"/>
          </a:xfrm>
        </p:spPr>
        <p:txBody>
          <a:bodyPr>
            <a:normAutofit fontScale="90000"/>
          </a:bodyPr>
          <a:lstStyle/>
          <a:p>
            <a:r>
              <a:rPr lang="en-US" dirty="0"/>
              <a:t>Cost Report Basics and Strategies</a:t>
            </a:r>
            <a:br>
              <a:rPr lang="en-US" dirty="0"/>
            </a:br>
            <a:endParaRPr lang="en-US" dirty="0"/>
          </a:p>
        </p:txBody>
      </p:sp>
      <p:sp>
        <p:nvSpPr>
          <p:cNvPr id="3" name="Subtitle 2"/>
          <p:cNvSpPr>
            <a:spLocks noGrp="1"/>
          </p:cNvSpPr>
          <p:nvPr>
            <p:ph type="subTitle" idx="1"/>
          </p:nvPr>
        </p:nvSpPr>
        <p:spPr>
          <a:xfrm>
            <a:off x="4800144" y="3756160"/>
            <a:ext cx="3886656" cy="1882640"/>
          </a:xfrm>
          <a:prstGeom prst="rect">
            <a:avLst/>
          </a:prstGeom>
          <a:solidFill>
            <a:schemeClr val="bg1">
              <a:alpha val="78000"/>
            </a:schemeClr>
          </a:solidFill>
        </p:spPr>
        <p:txBody>
          <a:bodyPr/>
          <a:lstStyle/>
          <a:p>
            <a:r>
              <a:rPr lang="en-US" dirty="0"/>
              <a:t>Presented by: </a:t>
            </a:r>
          </a:p>
          <a:p>
            <a:r>
              <a:rPr lang="en-US" dirty="0"/>
              <a:t>Kami Matzek, CPA</a:t>
            </a:r>
          </a:p>
        </p:txBody>
      </p:sp>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9753" r="19753"/>
          <a:stretch>
            <a:fillRect/>
          </a:stretch>
        </p:blipFill>
        <p:spPr>
          <a:xfrm>
            <a:off x="457200" y="685800"/>
            <a:ext cx="4126741" cy="5137089"/>
          </a:xfrm>
        </p:spPr>
      </p:pic>
      <p:sp>
        <p:nvSpPr>
          <p:cNvPr id="13" name="Hexagon 12" descr="Solid dark colored hexagon in the middle of image accent">
            <a:extLst>
              <a:ext uri="{FF2B5EF4-FFF2-40B4-BE49-F238E27FC236}">
                <a16:creationId xmlns:a16="http://schemas.microsoft.com/office/drawing/2014/main" id="{84367257-921F-4C31-9DD7-8B0616248FDF}"/>
              </a:ext>
            </a:extLst>
          </p:cNvPr>
          <p:cNvSpPr/>
          <p:nvPr/>
        </p:nvSpPr>
        <p:spPr>
          <a:xfrm rot="16200000">
            <a:off x="1281387" y="2230702"/>
            <a:ext cx="2412998" cy="2080172"/>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14" name="Group 13" descr="Company initials and name grouped block">
            <a:extLst>
              <a:ext uri="{FF2B5EF4-FFF2-40B4-BE49-F238E27FC236}">
                <a16:creationId xmlns:a16="http://schemas.microsoft.com/office/drawing/2014/main" id="{91C1EA1C-1F3E-4109-905A-96F1DC0515BC}"/>
              </a:ext>
            </a:extLst>
          </p:cNvPr>
          <p:cNvGrpSpPr/>
          <p:nvPr/>
        </p:nvGrpSpPr>
        <p:grpSpPr>
          <a:xfrm>
            <a:off x="1554399" y="2714353"/>
            <a:ext cx="1866972" cy="1272640"/>
            <a:chOff x="2886003" y="2902286"/>
            <a:chExt cx="1866972" cy="1272640"/>
          </a:xfrm>
        </p:grpSpPr>
        <p:sp>
          <p:nvSpPr>
            <p:cNvPr id="15" name="TextBox 14">
              <a:extLst>
                <a:ext uri="{FF2B5EF4-FFF2-40B4-BE49-F238E27FC236}">
                  <a16:creationId xmlns:a16="http://schemas.microsoft.com/office/drawing/2014/main" id="{4835BE9C-E4C1-41B7-ACD8-7ABEC8DF5F24}"/>
                </a:ext>
              </a:extLst>
            </p:cNvPr>
            <p:cNvSpPr txBox="1"/>
            <p:nvPr/>
          </p:nvSpPr>
          <p:spPr>
            <a:xfrm>
              <a:off x="2886003" y="2902286"/>
              <a:ext cx="1835759" cy="1015663"/>
            </a:xfrm>
            <a:prstGeom prst="rect">
              <a:avLst/>
            </a:prstGeom>
            <a:noFill/>
          </p:spPr>
          <p:txBody>
            <a:bodyPr wrap="none" rtlCol="0">
              <a:spAutoFit/>
            </a:bodyPr>
            <a:lstStyle/>
            <a:p>
              <a:r>
                <a:rPr lang="en-US" sz="6000" b="1" dirty="0">
                  <a:latin typeface="Rockwell" panose="02060603020205020403" pitchFamily="18" charset="0"/>
                </a:rPr>
                <a:t>DZA</a:t>
              </a:r>
              <a:endParaRPr lang="en-IN" sz="6000" b="1" dirty="0">
                <a:latin typeface="Rockwell" panose="02060603020205020403" pitchFamily="18" charset="0"/>
              </a:endParaRPr>
            </a:p>
          </p:txBody>
        </p:sp>
        <p:sp>
          <p:nvSpPr>
            <p:cNvPr id="16" name="TextBox 15">
              <a:extLst>
                <a:ext uri="{FF2B5EF4-FFF2-40B4-BE49-F238E27FC236}">
                  <a16:creationId xmlns:a16="http://schemas.microsoft.com/office/drawing/2014/main" id="{64052DBB-CC72-4F59-92CE-00AB25EFF3F6}"/>
                </a:ext>
              </a:extLst>
            </p:cNvPr>
            <p:cNvSpPr txBox="1"/>
            <p:nvPr/>
          </p:nvSpPr>
          <p:spPr>
            <a:xfrm>
              <a:off x="2955850" y="3713261"/>
              <a:ext cx="1797125" cy="461665"/>
            </a:xfrm>
            <a:prstGeom prst="rect">
              <a:avLst/>
            </a:prstGeom>
            <a:noFill/>
          </p:spPr>
          <p:txBody>
            <a:bodyPr wrap="square" rtlCol="0">
              <a:spAutoFit/>
            </a:bodyPr>
            <a:lstStyle/>
            <a:p>
              <a:pPr algn="ctr"/>
              <a:r>
                <a:rPr lang="en-IN" sz="1200" dirty="0">
                  <a:latin typeface="Rockwell" panose="02060603020205020403" pitchFamily="18" charset="0"/>
                  <a:cs typeface="Calibri Light" panose="020F0302020204030204" pitchFamily="34" charset="0"/>
                </a:rPr>
                <a:t>DINGUS, ZARECOR &amp;</a:t>
              </a:r>
            </a:p>
            <a:p>
              <a:pPr algn="ctr"/>
              <a:r>
                <a:rPr lang="en-IN" sz="1200">
                  <a:latin typeface="Rockwell" panose="02060603020205020403" pitchFamily="18" charset="0"/>
                  <a:cs typeface="Calibri Light" panose="020F0302020204030204" pitchFamily="34" charset="0"/>
                </a:rPr>
                <a:t>ASSOCIATES PLLC</a:t>
              </a:r>
              <a:endParaRPr lang="en-IN" sz="1200" dirty="0">
                <a:latin typeface="Rockwell" panose="02060603020205020403" pitchFamily="18" charset="0"/>
                <a:cs typeface="Calibri Light" panose="020F0302020204030204" pitchFamily="34" charset="0"/>
              </a:endParaRPr>
            </a:p>
          </p:txBody>
        </p:sp>
      </p:grpSp>
    </p:spTree>
    <p:extLst>
      <p:ext uri="{BB962C8B-B14F-4D97-AF65-F5344CB8AC3E}">
        <p14:creationId xmlns:p14="http://schemas.microsoft.com/office/powerpoint/2010/main" val="16952391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457200" y="228600"/>
            <a:ext cx="8229600" cy="1143000"/>
          </a:xfrm>
        </p:spPr>
        <p:txBody>
          <a:bodyPr>
            <a:normAutofit/>
          </a:bodyPr>
          <a:lstStyle/>
          <a:p>
            <a:pPr eaLnBrk="1" hangingPunct="1"/>
            <a:r>
              <a:rPr lang="en-US" sz="4000" dirty="0">
                <a:solidFill>
                  <a:schemeClr val="accent1"/>
                </a:solidFill>
              </a:rPr>
              <a:t>Why Math Is Important</a:t>
            </a:r>
          </a:p>
        </p:txBody>
      </p:sp>
      <p:sp>
        <p:nvSpPr>
          <p:cNvPr id="58371" name="Content Placeholder 2"/>
          <p:cNvSpPr>
            <a:spLocks noGrp="1"/>
          </p:cNvSpPr>
          <p:nvPr>
            <p:ph idx="1"/>
          </p:nvPr>
        </p:nvSpPr>
        <p:spPr/>
        <p:txBody>
          <a:bodyPr>
            <a:normAutofit/>
          </a:bodyPr>
          <a:lstStyle/>
          <a:p>
            <a:pPr eaLnBrk="1" hangingPunct="1"/>
            <a:r>
              <a:rPr lang="en-US" dirty="0"/>
              <a:t>Medicare and/or Medicaid utilization should be considered when making operational decisions</a:t>
            </a:r>
          </a:p>
          <a:p>
            <a:pPr eaLnBrk="1" hangingPunct="1"/>
            <a:endParaRPr lang="en-US" dirty="0"/>
          </a:p>
          <a:p>
            <a:pPr eaLnBrk="1" hangingPunct="1"/>
            <a:r>
              <a:rPr lang="en-US" dirty="0"/>
              <a:t>CFO needs a raise = how much will Medicare pick up?</a:t>
            </a:r>
          </a:p>
          <a:p>
            <a:pPr eaLnBrk="1" hangingPunct="1"/>
            <a:endParaRPr lang="en-US" dirty="0"/>
          </a:p>
          <a:p>
            <a:pPr eaLnBrk="1" hangingPunct="1"/>
            <a:r>
              <a:rPr lang="en-US" dirty="0"/>
              <a:t>Need to cut a position?</a:t>
            </a:r>
          </a:p>
          <a:p>
            <a:pPr lvl="1" eaLnBrk="1" hangingPunct="1"/>
            <a:r>
              <a:rPr lang="en-US" dirty="0"/>
              <a:t>Non-cost reimbursed departments results in greater savings than cost-based departments</a:t>
            </a:r>
          </a:p>
          <a:p>
            <a:pPr eaLnBrk="1" hangingPunct="1"/>
            <a:endParaRPr lang="en-US" dirty="0"/>
          </a:p>
        </p:txBody>
      </p:sp>
      <p:sp>
        <p:nvSpPr>
          <p:cNvPr id="2" name="Slide Number Placeholder 1"/>
          <p:cNvSpPr>
            <a:spLocks noGrp="1"/>
          </p:cNvSpPr>
          <p:nvPr>
            <p:ph type="sldNum" sz="quarter" idx="18"/>
          </p:nvPr>
        </p:nvSpPr>
        <p:spPr/>
        <p:txBody>
          <a:bodyPr/>
          <a:lstStyle/>
          <a:p>
            <a:fld id="{16093BBF-7029-416F-A506-A70526E28AC4}" type="slidenum">
              <a:rPr lang="en-US" smtClean="0"/>
              <a:pPr/>
              <a:t>10</a:t>
            </a:fld>
            <a:endParaRPr lang="en-US"/>
          </a:p>
          <a:p>
            <a:endParaRPr lang="en-US" dirty="0"/>
          </a:p>
        </p:txBody>
      </p:sp>
    </p:spTree>
    <p:extLst>
      <p:ext uri="{BB962C8B-B14F-4D97-AF65-F5344CB8AC3E}">
        <p14:creationId xmlns:p14="http://schemas.microsoft.com/office/powerpoint/2010/main" val="1967707379"/>
      </p:ext>
    </p:extLst>
  </p:cSld>
  <p:clrMapOvr>
    <a:masterClrMapping/>
  </p:clrMapOvr>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8"/>
          </p:nvPr>
        </p:nvSpPr>
        <p:spPr/>
        <p:txBody>
          <a:bodyPr/>
          <a:lstStyle/>
          <a:p>
            <a:fld id="{1F11D43D-FB01-461F-A7A0-1237244F913A}" type="slidenum">
              <a:rPr lang="en-US" smtClean="0"/>
              <a:t>100</a:t>
            </a:fld>
            <a:endParaRPr lang="en-US" dirty="0"/>
          </a:p>
        </p:txBody>
      </p:sp>
      <p:sp>
        <p:nvSpPr>
          <p:cNvPr id="44034" name="Rectangle 2"/>
          <p:cNvSpPr>
            <a:spLocks noGrp="1" noChangeArrowheads="1"/>
          </p:cNvSpPr>
          <p:nvPr>
            <p:ph type="title"/>
          </p:nvPr>
        </p:nvSpPr>
        <p:spPr>
          <a:xfrm>
            <a:off x="457200" y="228600"/>
            <a:ext cx="8229600" cy="1143000"/>
          </a:xfrm>
        </p:spPr>
        <p:txBody>
          <a:bodyPr>
            <a:normAutofit/>
          </a:bodyPr>
          <a:lstStyle/>
          <a:p>
            <a:r>
              <a:rPr lang="en-US" dirty="0"/>
              <a:t>Unit Cost Multiplier </a:t>
            </a:r>
          </a:p>
        </p:txBody>
      </p:sp>
      <p:sp>
        <p:nvSpPr>
          <p:cNvPr id="44035" name="Rectangle 3"/>
          <p:cNvSpPr>
            <a:spLocks noGrp="1" noChangeArrowheads="1"/>
          </p:cNvSpPr>
          <p:nvPr>
            <p:ph idx="1"/>
          </p:nvPr>
        </p:nvSpPr>
        <p:spPr/>
        <p:txBody>
          <a:bodyPr/>
          <a:lstStyle/>
          <a:p>
            <a:r>
              <a:rPr lang="en-US" dirty="0"/>
              <a:t>Noted on WS B-1</a:t>
            </a:r>
          </a:p>
          <a:p>
            <a:endParaRPr lang="en-US" dirty="0"/>
          </a:p>
          <a:p>
            <a:pPr>
              <a:spcAft>
                <a:spcPts val="1000"/>
              </a:spcAft>
            </a:pPr>
            <a:r>
              <a:rPr lang="en-US" dirty="0"/>
              <a:t>Calculated as follows:</a:t>
            </a:r>
          </a:p>
          <a:p>
            <a:pPr lvl="1">
              <a:buNone/>
            </a:pPr>
            <a:r>
              <a:rPr lang="en-US" dirty="0"/>
              <a:t>	</a:t>
            </a:r>
            <a:r>
              <a:rPr lang="en-US" u="sng" dirty="0"/>
              <a:t>Total costs to be allocated (WS B, I)	</a:t>
            </a:r>
            <a:r>
              <a:rPr lang="en-US" dirty="0"/>
              <a:t>	</a:t>
            </a:r>
          </a:p>
          <a:p>
            <a:pPr lvl="1">
              <a:buNone/>
            </a:pPr>
            <a:r>
              <a:rPr lang="en-US" dirty="0"/>
              <a:t>    Total stats for the CC (WS B-1)</a:t>
            </a:r>
          </a:p>
          <a:p>
            <a:endParaRPr lang="en-US" dirty="0"/>
          </a:p>
          <a:p>
            <a:r>
              <a:rPr lang="en-US" dirty="0"/>
              <a:t>Use as management tool </a:t>
            </a:r>
          </a:p>
          <a:p>
            <a:endParaRPr lang="en-US" dirty="0"/>
          </a:p>
          <a:p>
            <a:endParaRPr lang="en-US" dirty="0"/>
          </a:p>
          <a:p>
            <a:pPr eaLnBrk="1" hangingPunct="1"/>
            <a:endParaRPr lang="en-US" dirty="0"/>
          </a:p>
        </p:txBody>
      </p:sp>
    </p:spTree>
    <p:extLst>
      <p:ext uri="{BB962C8B-B14F-4D97-AF65-F5344CB8AC3E}">
        <p14:creationId xmlns:p14="http://schemas.microsoft.com/office/powerpoint/2010/main" val="1957073616"/>
      </p:ext>
    </p:extLst>
  </p:cSld>
  <p:clrMapOvr>
    <a:masterClrMapping/>
  </p:clrMapOvr>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8"/>
          </p:nvPr>
        </p:nvSpPr>
        <p:spPr/>
        <p:txBody>
          <a:bodyPr/>
          <a:lstStyle/>
          <a:p>
            <a:fld id="{1F11D43D-FB01-461F-A7A0-1237244F913A}" type="slidenum">
              <a:rPr lang="en-US" smtClean="0"/>
              <a:t>101</a:t>
            </a:fld>
            <a:endParaRPr lang="en-US" dirty="0"/>
          </a:p>
        </p:txBody>
      </p:sp>
      <p:sp>
        <p:nvSpPr>
          <p:cNvPr id="2" name="Title 1"/>
          <p:cNvSpPr>
            <a:spLocks noGrp="1"/>
          </p:cNvSpPr>
          <p:nvPr>
            <p:ph type="title"/>
          </p:nvPr>
        </p:nvSpPr>
        <p:spPr>
          <a:xfrm>
            <a:off x="457200" y="228600"/>
            <a:ext cx="8229600" cy="1143000"/>
          </a:xfrm>
        </p:spPr>
        <p:txBody>
          <a:bodyPr/>
          <a:lstStyle/>
          <a:p>
            <a:r>
              <a:rPr lang="en-US" dirty="0"/>
              <a:t>Unit Cost Multiplier </a:t>
            </a:r>
            <a:endParaRPr lang="en-US" sz="1200" dirty="0"/>
          </a:p>
        </p:txBody>
      </p:sp>
      <p:sp>
        <p:nvSpPr>
          <p:cNvPr id="5" name="Content Placeholder 4"/>
          <p:cNvSpPr>
            <a:spLocks noGrp="1"/>
          </p:cNvSpPr>
          <p:nvPr>
            <p:ph idx="1"/>
          </p:nvPr>
        </p:nvSpPr>
        <p:spPr/>
        <p:txBody>
          <a:bodyPr/>
          <a:lstStyle/>
          <a:p>
            <a:pPr marL="0" indent="0">
              <a:buNone/>
            </a:pPr>
            <a:r>
              <a:rPr lang="en-US" dirty="0"/>
              <a:t> </a:t>
            </a:r>
          </a:p>
        </p:txBody>
      </p:sp>
      <p:graphicFrame>
        <p:nvGraphicFramePr>
          <p:cNvPr id="4" name="Object 3">
            <a:extLst>
              <a:ext uri="{FF2B5EF4-FFF2-40B4-BE49-F238E27FC236}">
                <a16:creationId xmlns:a16="http://schemas.microsoft.com/office/drawing/2014/main" id="{8F8EC951-758F-4396-A0B1-F8A002D57A40}"/>
              </a:ext>
            </a:extLst>
          </p:cNvPr>
          <p:cNvGraphicFramePr>
            <a:graphicFrameLocks noChangeAspect="1"/>
          </p:cNvGraphicFramePr>
          <p:nvPr>
            <p:extLst>
              <p:ext uri="{D42A27DB-BD31-4B8C-83A1-F6EECF244321}">
                <p14:modId xmlns:p14="http://schemas.microsoft.com/office/powerpoint/2010/main" val="2710568922"/>
              </p:ext>
            </p:extLst>
          </p:nvPr>
        </p:nvGraphicFramePr>
        <p:xfrm>
          <a:off x="644659" y="2133600"/>
          <a:ext cx="7854681" cy="2786062"/>
        </p:xfrm>
        <a:graphic>
          <a:graphicData uri="http://schemas.openxmlformats.org/presentationml/2006/ole">
            <mc:AlternateContent xmlns:mc="http://schemas.openxmlformats.org/markup-compatibility/2006">
              <mc:Choice xmlns:v="urn:schemas-microsoft-com:vml" Requires="v">
                <p:oleObj spid="_x0000_s6924" name="Worksheet" r:id="rId4" imgW="6686550" imgH="2371725" progId="Excel.Sheet.12">
                  <p:link updateAutomatic="1"/>
                </p:oleObj>
              </mc:Choice>
              <mc:Fallback>
                <p:oleObj name="Worksheet" r:id="rId4" imgW="6686550" imgH="2371725" progId="Excel.Sheet.12">
                  <p:link updateAutomatic="1"/>
                  <p:pic>
                    <p:nvPicPr>
                      <p:cNvPr id="0" name=""/>
                      <p:cNvPicPr/>
                      <p:nvPr/>
                    </p:nvPicPr>
                    <p:blipFill>
                      <a:blip r:embed="rId5"/>
                      <a:stretch>
                        <a:fillRect/>
                      </a:stretch>
                    </p:blipFill>
                    <p:spPr>
                      <a:xfrm>
                        <a:off x="644659" y="2133600"/>
                        <a:ext cx="7854681" cy="2786062"/>
                      </a:xfrm>
                      <a:prstGeom prst="rect">
                        <a:avLst/>
                      </a:prstGeom>
                    </p:spPr>
                  </p:pic>
                </p:oleObj>
              </mc:Fallback>
            </mc:AlternateContent>
          </a:graphicData>
        </a:graphic>
      </p:graphicFrame>
    </p:spTree>
    <p:extLst>
      <p:ext uri="{BB962C8B-B14F-4D97-AF65-F5344CB8AC3E}">
        <p14:creationId xmlns:p14="http://schemas.microsoft.com/office/powerpoint/2010/main" val="25047227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85812"/>
          </a:xfrm>
        </p:spPr>
        <p:txBody>
          <a:bodyPr/>
          <a:lstStyle/>
          <a:p>
            <a:r>
              <a:rPr lang="en-US" dirty="0"/>
              <a:t>Unit Cost Example (B-1)</a:t>
            </a:r>
          </a:p>
        </p:txBody>
      </p:sp>
      <p:sp>
        <p:nvSpPr>
          <p:cNvPr id="3" name="Slide Number Placeholder 2"/>
          <p:cNvSpPr>
            <a:spLocks noGrp="1"/>
          </p:cNvSpPr>
          <p:nvPr>
            <p:ph type="sldNum" sz="quarter" idx="11"/>
          </p:nvPr>
        </p:nvSpPr>
        <p:spPr/>
        <p:txBody>
          <a:bodyPr/>
          <a:lstStyle/>
          <a:p>
            <a:fld id="{1F11D43D-FB01-461F-A7A0-1237244F913A}" type="slidenum">
              <a:rPr lang="en-US" smtClean="0"/>
              <a:t>102</a:t>
            </a:fld>
            <a:endParaRPr lang="en-US" dirty="0"/>
          </a:p>
        </p:txBody>
      </p:sp>
      <p:graphicFrame>
        <p:nvGraphicFramePr>
          <p:cNvPr id="4" name="Object 3">
            <a:extLst>
              <a:ext uri="{FF2B5EF4-FFF2-40B4-BE49-F238E27FC236}">
                <a16:creationId xmlns:a16="http://schemas.microsoft.com/office/drawing/2014/main" id="{336BE8E5-EA3E-4733-9923-E9B5B7A2AE61}"/>
              </a:ext>
            </a:extLst>
          </p:cNvPr>
          <p:cNvGraphicFramePr>
            <a:graphicFrameLocks noChangeAspect="1"/>
          </p:cNvGraphicFramePr>
          <p:nvPr>
            <p:extLst>
              <p:ext uri="{D42A27DB-BD31-4B8C-83A1-F6EECF244321}">
                <p14:modId xmlns:p14="http://schemas.microsoft.com/office/powerpoint/2010/main" val="4232341401"/>
              </p:ext>
            </p:extLst>
          </p:nvPr>
        </p:nvGraphicFramePr>
        <p:xfrm>
          <a:off x="823912" y="1270794"/>
          <a:ext cx="7496175" cy="4829175"/>
        </p:xfrm>
        <a:graphic>
          <a:graphicData uri="http://schemas.openxmlformats.org/presentationml/2006/ole">
            <mc:AlternateContent xmlns:mc="http://schemas.openxmlformats.org/markup-compatibility/2006">
              <mc:Choice xmlns:v="urn:schemas-microsoft-com:vml" Requires="v">
                <p:oleObj spid="_x0000_s40574" name="Worksheet" r:id="rId4" imgW="7496080" imgH="4829175" progId="Excel.Sheet.12">
                  <p:link updateAutomatic="1"/>
                </p:oleObj>
              </mc:Choice>
              <mc:Fallback>
                <p:oleObj name="Worksheet" r:id="rId4" imgW="7496080" imgH="4829175" progId="Excel.Sheet.12">
                  <p:link updateAutomatic="1"/>
                  <p:pic>
                    <p:nvPicPr>
                      <p:cNvPr id="0" name=""/>
                      <p:cNvPicPr/>
                      <p:nvPr/>
                    </p:nvPicPr>
                    <p:blipFill>
                      <a:blip r:embed="rId5"/>
                      <a:stretch>
                        <a:fillRect/>
                      </a:stretch>
                    </p:blipFill>
                    <p:spPr>
                      <a:xfrm>
                        <a:off x="823912" y="1270794"/>
                        <a:ext cx="7496175" cy="4829175"/>
                      </a:xfrm>
                      <a:prstGeom prst="rect">
                        <a:avLst/>
                      </a:prstGeom>
                    </p:spPr>
                  </p:pic>
                </p:oleObj>
              </mc:Fallback>
            </mc:AlternateContent>
          </a:graphicData>
        </a:graphic>
      </p:graphicFrame>
    </p:spTree>
    <p:extLst>
      <p:ext uri="{BB962C8B-B14F-4D97-AF65-F5344CB8AC3E}">
        <p14:creationId xmlns:p14="http://schemas.microsoft.com/office/powerpoint/2010/main" val="194959439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8"/>
          </p:nvPr>
        </p:nvSpPr>
        <p:spPr/>
        <p:txBody>
          <a:bodyPr/>
          <a:lstStyle/>
          <a:p>
            <a:fld id="{1F11D43D-FB01-461F-A7A0-1237244F913A}" type="slidenum">
              <a:rPr lang="en-US" smtClean="0"/>
              <a:t>103</a:t>
            </a:fld>
            <a:endParaRPr lang="en-US" dirty="0"/>
          </a:p>
        </p:txBody>
      </p:sp>
      <p:sp>
        <p:nvSpPr>
          <p:cNvPr id="46082" name="Rectangle 2"/>
          <p:cNvSpPr>
            <a:spLocks noGrp="1" noChangeArrowheads="1"/>
          </p:cNvSpPr>
          <p:nvPr>
            <p:ph type="title"/>
          </p:nvPr>
        </p:nvSpPr>
        <p:spPr>
          <a:xfrm>
            <a:off x="457200" y="228600"/>
            <a:ext cx="8229600" cy="1143000"/>
          </a:xfrm>
        </p:spPr>
        <p:txBody>
          <a:bodyPr>
            <a:normAutofit/>
          </a:bodyPr>
          <a:lstStyle/>
          <a:p>
            <a:r>
              <a:rPr lang="en-US" dirty="0"/>
              <a:t>Percentage of Total </a:t>
            </a:r>
          </a:p>
        </p:txBody>
      </p:sp>
      <p:sp>
        <p:nvSpPr>
          <p:cNvPr id="46083" name="Rectangle 3"/>
          <p:cNvSpPr>
            <a:spLocks noGrp="1" noChangeArrowheads="1"/>
          </p:cNvSpPr>
          <p:nvPr>
            <p:ph idx="1"/>
          </p:nvPr>
        </p:nvSpPr>
        <p:spPr/>
        <p:txBody>
          <a:bodyPr>
            <a:normAutofit/>
          </a:bodyPr>
          <a:lstStyle/>
          <a:p>
            <a:pPr eaLnBrk="1" hangingPunct="1"/>
            <a:r>
              <a:rPr lang="en-US" dirty="0"/>
              <a:t>Separate way to analyze</a:t>
            </a:r>
          </a:p>
          <a:p>
            <a:pPr eaLnBrk="1" hangingPunct="1"/>
            <a:endParaRPr lang="en-US" dirty="0"/>
          </a:p>
          <a:p>
            <a:pPr eaLnBrk="1" hangingPunct="1">
              <a:spcAft>
                <a:spcPts val="1000"/>
              </a:spcAft>
            </a:pPr>
            <a:r>
              <a:rPr lang="en-US" dirty="0"/>
              <a:t>Calculated as follows:</a:t>
            </a:r>
          </a:p>
          <a:p>
            <a:pPr lvl="1" eaLnBrk="1" hangingPunct="1">
              <a:buNone/>
            </a:pPr>
            <a:r>
              <a:rPr lang="en-US" sz="2800" dirty="0"/>
              <a:t>	</a:t>
            </a:r>
            <a:r>
              <a:rPr lang="en-US" u="sng" dirty="0"/>
              <a:t>Dept. stat for the CC (WS B-1)</a:t>
            </a:r>
            <a:r>
              <a:rPr lang="en-US" dirty="0"/>
              <a:t>		    </a:t>
            </a:r>
          </a:p>
          <a:p>
            <a:pPr lvl="1" eaLnBrk="1" hangingPunct="1">
              <a:buNone/>
            </a:pPr>
            <a:r>
              <a:rPr lang="en-US" dirty="0"/>
              <a:t>	Total stats for the CC (WS B-1)</a:t>
            </a:r>
          </a:p>
          <a:p>
            <a:pPr lvl="4" eaLnBrk="1" hangingPunct="1">
              <a:buFont typeface="Wingdings" pitchFamily="2" charset="2"/>
              <a:buNone/>
            </a:pPr>
            <a:r>
              <a:rPr lang="en-US" sz="2000" dirty="0"/>
              <a:t>		</a:t>
            </a:r>
          </a:p>
          <a:p>
            <a:pPr lvl="4" eaLnBrk="1" hangingPunct="1">
              <a:buFont typeface="Wingdings" pitchFamily="2" charset="2"/>
              <a:buNone/>
            </a:pPr>
            <a:endParaRPr lang="en-US" sz="2000" dirty="0"/>
          </a:p>
          <a:p>
            <a:pPr lvl="1" eaLnBrk="1" hangingPunct="1">
              <a:buNone/>
            </a:pPr>
            <a:r>
              <a:rPr lang="en-US" dirty="0"/>
              <a:t>	Total costs to be allocated (WS B, I)</a:t>
            </a:r>
            <a:endParaRPr lang="en-US" b="1" dirty="0"/>
          </a:p>
          <a:p>
            <a:pPr lvl="1" eaLnBrk="1" hangingPunct="1">
              <a:buFont typeface="Wingdings" pitchFamily="2" charset="2"/>
              <a:buNone/>
            </a:pPr>
            <a:endParaRPr lang="en-US" dirty="0"/>
          </a:p>
          <a:p>
            <a:pPr eaLnBrk="1" hangingPunct="1"/>
            <a:endParaRPr lang="en-US" dirty="0"/>
          </a:p>
        </p:txBody>
      </p:sp>
      <p:sp>
        <p:nvSpPr>
          <p:cNvPr id="4" name="Text Box 77"/>
          <p:cNvSpPr txBox="1">
            <a:spLocks noChangeArrowheads="1"/>
          </p:cNvSpPr>
          <p:nvPr/>
        </p:nvSpPr>
        <p:spPr bwMode="auto">
          <a:xfrm>
            <a:off x="609600" y="4343400"/>
            <a:ext cx="838200" cy="707886"/>
          </a:xfrm>
          <a:prstGeom prst="rect">
            <a:avLst/>
          </a:prstGeom>
          <a:noFill/>
          <a:ln w="9525">
            <a:noFill/>
            <a:miter lim="800000"/>
            <a:headEnd/>
            <a:tailEnd/>
          </a:ln>
        </p:spPr>
        <p:txBody>
          <a:bodyPr wrap="square">
            <a:spAutoFit/>
          </a:bodyPr>
          <a:lstStyle/>
          <a:p>
            <a:pPr algn="ctr">
              <a:spcBef>
                <a:spcPct val="50000"/>
              </a:spcBef>
            </a:pPr>
            <a:r>
              <a:rPr lang="en-US" sz="4000" dirty="0"/>
              <a:t>*</a:t>
            </a:r>
          </a:p>
        </p:txBody>
      </p:sp>
    </p:spTree>
    <p:extLst>
      <p:ext uri="{BB962C8B-B14F-4D97-AF65-F5344CB8AC3E}">
        <p14:creationId xmlns:p14="http://schemas.microsoft.com/office/powerpoint/2010/main" val="3855414084"/>
      </p:ext>
    </p:extLst>
  </p:cSld>
  <p:clrMapOvr>
    <a:masterClrMapping/>
  </p:clrMapOvr>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8"/>
          </p:nvPr>
        </p:nvSpPr>
        <p:spPr/>
        <p:txBody>
          <a:bodyPr/>
          <a:lstStyle/>
          <a:p>
            <a:fld id="{1F11D43D-FB01-461F-A7A0-1237244F913A}" type="slidenum">
              <a:rPr lang="en-US" smtClean="0"/>
              <a:t>104</a:t>
            </a:fld>
            <a:endParaRPr lang="en-US" dirty="0"/>
          </a:p>
        </p:txBody>
      </p:sp>
      <p:sp>
        <p:nvSpPr>
          <p:cNvPr id="2" name="Title 1"/>
          <p:cNvSpPr>
            <a:spLocks noGrp="1"/>
          </p:cNvSpPr>
          <p:nvPr>
            <p:ph type="title"/>
          </p:nvPr>
        </p:nvSpPr>
        <p:spPr>
          <a:xfrm>
            <a:off x="457200" y="228600"/>
            <a:ext cx="8229600" cy="1143000"/>
          </a:xfrm>
        </p:spPr>
        <p:txBody>
          <a:bodyPr/>
          <a:lstStyle/>
          <a:p>
            <a:r>
              <a:rPr lang="en-US" dirty="0"/>
              <a:t>Percentage of Total</a:t>
            </a:r>
            <a:endParaRPr lang="en-US" sz="1200" dirty="0"/>
          </a:p>
        </p:txBody>
      </p:sp>
      <p:sp>
        <p:nvSpPr>
          <p:cNvPr id="3" name="Content Placeholder 2"/>
          <p:cNvSpPr>
            <a:spLocks noGrp="1"/>
          </p:cNvSpPr>
          <p:nvPr>
            <p:ph idx="1"/>
          </p:nvPr>
        </p:nvSpPr>
        <p:spPr/>
        <p:txBody>
          <a:bodyPr/>
          <a:lstStyle/>
          <a:p>
            <a:pPr marL="0" indent="0">
              <a:buNone/>
            </a:pPr>
            <a:r>
              <a:rPr lang="en-US" dirty="0"/>
              <a:t> </a:t>
            </a:r>
          </a:p>
        </p:txBody>
      </p:sp>
      <p:graphicFrame>
        <p:nvGraphicFramePr>
          <p:cNvPr id="5" name="Object 4">
            <a:extLst>
              <a:ext uri="{FF2B5EF4-FFF2-40B4-BE49-F238E27FC236}">
                <a16:creationId xmlns:a16="http://schemas.microsoft.com/office/drawing/2014/main" id="{5D5DD302-0792-485E-A612-6C22715A026F}"/>
              </a:ext>
            </a:extLst>
          </p:cNvPr>
          <p:cNvGraphicFramePr>
            <a:graphicFrameLocks noChangeAspect="1"/>
          </p:cNvGraphicFramePr>
          <p:nvPr>
            <p:extLst>
              <p:ext uri="{D42A27DB-BD31-4B8C-83A1-F6EECF244321}">
                <p14:modId xmlns:p14="http://schemas.microsoft.com/office/powerpoint/2010/main" val="1439092111"/>
              </p:ext>
            </p:extLst>
          </p:nvPr>
        </p:nvGraphicFramePr>
        <p:xfrm>
          <a:off x="859488" y="2112169"/>
          <a:ext cx="7425023" cy="2633662"/>
        </p:xfrm>
        <a:graphic>
          <a:graphicData uri="http://schemas.openxmlformats.org/presentationml/2006/ole">
            <mc:AlternateContent xmlns:mc="http://schemas.openxmlformats.org/markup-compatibility/2006">
              <mc:Choice xmlns:v="urn:schemas-microsoft-com:vml" Requires="v">
                <p:oleObj spid="_x0000_s39553" name="Worksheet" r:id="rId4" imgW="6686550" imgH="2371725" progId="Excel.Sheet.12">
                  <p:link updateAutomatic="1"/>
                </p:oleObj>
              </mc:Choice>
              <mc:Fallback>
                <p:oleObj name="Worksheet" r:id="rId4" imgW="6686550" imgH="2371725" progId="Excel.Sheet.12">
                  <p:link updateAutomatic="1"/>
                  <p:pic>
                    <p:nvPicPr>
                      <p:cNvPr id="0" name=""/>
                      <p:cNvPicPr/>
                      <p:nvPr/>
                    </p:nvPicPr>
                    <p:blipFill>
                      <a:blip r:embed="rId5"/>
                      <a:stretch>
                        <a:fillRect/>
                      </a:stretch>
                    </p:blipFill>
                    <p:spPr>
                      <a:xfrm>
                        <a:off x="859488" y="2112169"/>
                        <a:ext cx="7425023" cy="2633662"/>
                      </a:xfrm>
                      <a:prstGeom prst="rect">
                        <a:avLst/>
                      </a:prstGeom>
                    </p:spPr>
                  </p:pic>
                </p:oleObj>
              </mc:Fallback>
            </mc:AlternateContent>
          </a:graphicData>
        </a:graphic>
      </p:graphicFrame>
    </p:spTree>
    <p:extLst>
      <p:ext uri="{BB962C8B-B14F-4D97-AF65-F5344CB8AC3E}">
        <p14:creationId xmlns:p14="http://schemas.microsoft.com/office/powerpoint/2010/main" val="128027414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ormAutofit fontScale="90000"/>
          </a:bodyPr>
          <a:lstStyle/>
          <a:p>
            <a:r>
              <a:rPr lang="en-US" dirty="0"/>
              <a:t>Percent of Total Example (B, Part I)</a:t>
            </a:r>
          </a:p>
        </p:txBody>
      </p:sp>
      <p:sp>
        <p:nvSpPr>
          <p:cNvPr id="3" name="Slide Number Placeholder 2"/>
          <p:cNvSpPr>
            <a:spLocks noGrp="1"/>
          </p:cNvSpPr>
          <p:nvPr>
            <p:ph type="sldNum" sz="quarter" idx="11"/>
          </p:nvPr>
        </p:nvSpPr>
        <p:spPr/>
        <p:txBody>
          <a:bodyPr/>
          <a:lstStyle/>
          <a:p>
            <a:fld id="{1F11D43D-FB01-461F-A7A0-1237244F913A}" type="slidenum">
              <a:rPr lang="en-US" smtClean="0"/>
              <a:t>105</a:t>
            </a:fld>
            <a:endParaRPr lang="en-US" dirty="0"/>
          </a:p>
        </p:txBody>
      </p:sp>
      <p:graphicFrame>
        <p:nvGraphicFramePr>
          <p:cNvPr id="4" name="Object 3">
            <a:extLst>
              <a:ext uri="{FF2B5EF4-FFF2-40B4-BE49-F238E27FC236}">
                <a16:creationId xmlns:a16="http://schemas.microsoft.com/office/drawing/2014/main" id="{2AD67369-4D4E-4DB7-AB74-D50D1D9089D9}"/>
              </a:ext>
            </a:extLst>
          </p:cNvPr>
          <p:cNvGraphicFramePr>
            <a:graphicFrameLocks noChangeAspect="1"/>
          </p:cNvGraphicFramePr>
          <p:nvPr>
            <p:extLst>
              <p:ext uri="{D42A27DB-BD31-4B8C-83A1-F6EECF244321}">
                <p14:modId xmlns:p14="http://schemas.microsoft.com/office/powerpoint/2010/main" val="3141537818"/>
              </p:ext>
            </p:extLst>
          </p:nvPr>
        </p:nvGraphicFramePr>
        <p:xfrm>
          <a:off x="295275" y="1343025"/>
          <a:ext cx="8553450" cy="4829175"/>
        </p:xfrm>
        <a:graphic>
          <a:graphicData uri="http://schemas.openxmlformats.org/presentationml/2006/ole">
            <mc:AlternateContent xmlns:mc="http://schemas.openxmlformats.org/markup-compatibility/2006">
              <mc:Choice xmlns:v="urn:schemas-microsoft-com:vml" Requires="v">
                <p:oleObj spid="_x0000_s41603" name="Worksheet" r:id="rId4" imgW="8553355" imgH="4829175" progId="Excel.Sheet.12">
                  <p:link updateAutomatic="1"/>
                </p:oleObj>
              </mc:Choice>
              <mc:Fallback>
                <p:oleObj name="Worksheet" r:id="rId4" imgW="8553355" imgH="4829175" progId="Excel.Sheet.12">
                  <p:link updateAutomatic="1"/>
                  <p:pic>
                    <p:nvPicPr>
                      <p:cNvPr id="0" name=""/>
                      <p:cNvPicPr/>
                      <p:nvPr/>
                    </p:nvPicPr>
                    <p:blipFill>
                      <a:blip r:embed="rId5"/>
                      <a:stretch>
                        <a:fillRect/>
                      </a:stretch>
                    </p:blipFill>
                    <p:spPr>
                      <a:xfrm>
                        <a:off x="295275" y="1343025"/>
                        <a:ext cx="8553450" cy="4829175"/>
                      </a:xfrm>
                      <a:prstGeom prst="rect">
                        <a:avLst/>
                      </a:prstGeom>
                    </p:spPr>
                  </p:pic>
                </p:oleObj>
              </mc:Fallback>
            </mc:AlternateContent>
          </a:graphicData>
        </a:graphic>
      </p:graphicFrame>
    </p:spTree>
    <p:extLst>
      <p:ext uri="{BB962C8B-B14F-4D97-AF65-F5344CB8AC3E}">
        <p14:creationId xmlns:p14="http://schemas.microsoft.com/office/powerpoint/2010/main" val="202973007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8"/>
          </p:nvPr>
        </p:nvSpPr>
        <p:spPr/>
        <p:txBody>
          <a:bodyPr/>
          <a:lstStyle/>
          <a:p>
            <a:fld id="{1F11D43D-FB01-461F-A7A0-1237244F913A}" type="slidenum">
              <a:rPr lang="en-US" smtClean="0"/>
              <a:t>106</a:t>
            </a:fld>
            <a:endParaRPr lang="en-US" dirty="0"/>
          </a:p>
        </p:txBody>
      </p:sp>
      <p:sp>
        <p:nvSpPr>
          <p:cNvPr id="4" name="Title 3"/>
          <p:cNvSpPr>
            <a:spLocks noGrp="1"/>
          </p:cNvSpPr>
          <p:nvPr>
            <p:ph type="title"/>
          </p:nvPr>
        </p:nvSpPr>
        <p:spPr>
          <a:xfrm>
            <a:off x="457202" y="381000"/>
            <a:ext cx="8458198" cy="1143000"/>
          </a:xfrm>
        </p:spPr>
        <p:txBody>
          <a:bodyPr>
            <a:noAutofit/>
          </a:bodyPr>
          <a:lstStyle/>
          <a:p>
            <a:r>
              <a:rPr lang="en-US" dirty="0"/>
              <a:t>Worksheet B Series – Stepdown Approach</a:t>
            </a:r>
          </a:p>
        </p:txBody>
      </p:sp>
      <p:sp>
        <p:nvSpPr>
          <p:cNvPr id="48131" name="Rectangle 3"/>
          <p:cNvSpPr>
            <a:spLocks noGrp="1" noChangeArrowheads="1"/>
          </p:cNvSpPr>
          <p:nvPr>
            <p:ph idx="1"/>
          </p:nvPr>
        </p:nvSpPr>
        <p:spPr>
          <a:xfrm>
            <a:off x="457200" y="1905000"/>
            <a:ext cx="8229600" cy="3886200"/>
          </a:xfrm>
        </p:spPr>
        <p:txBody>
          <a:bodyPr>
            <a:normAutofit/>
          </a:bodyPr>
          <a:lstStyle/>
          <a:p>
            <a:pPr eaLnBrk="1" hangingPunct="1"/>
            <a:r>
              <a:rPr lang="en-US" dirty="0"/>
              <a:t>Overhead process:  </a:t>
            </a:r>
          </a:p>
          <a:p>
            <a:pPr lvl="1" eaLnBrk="1" hangingPunct="1"/>
            <a:r>
              <a:rPr lang="en-US" dirty="0"/>
              <a:t>Uses statistics on B-1 to allocate costs </a:t>
            </a:r>
          </a:p>
          <a:p>
            <a:pPr lvl="1" eaLnBrk="1" hangingPunct="1">
              <a:buNone/>
            </a:pPr>
            <a:r>
              <a:rPr lang="en-US" dirty="0"/>
              <a:t>	on B, Part 1</a:t>
            </a:r>
          </a:p>
          <a:p>
            <a:pPr lvl="1" eaLnBrk="1" hangingPunct="1"/>
            <a:r>
              <a:rPr lang="en-US" dirty="0"/>
              <a:t>Starts with departments </a:t>
            </a:r>
            <a:r>
              <a:rPr lang="en-US" b="1" i="1" dirty="0"/>
              <a:t>rendering</a:t>
            </a:r>
            <a:r>
              <a:rPr lang="en-US" dirty="0"/>
              <a:t> the most and </a:t>
            </a:r>
            <a:r>
              <a:rPr lang="en-US" b="1" i="1" dirty="0"/>
              <a:t>receiving</a:t>
            </a:r>
            <a:r>
              <a:rPr lang="en-US" dirty="0"/>
              <a:t> the least</a:t>
            </a:r>
          </a:p>
          <a:p>
            <a:pPr lvl="1" eaLnBrk="1" hangingPunct="1"/>
            <a:r>
              <a:rPr lang="en-US" dirty="0"/>
              <a:t>One department allocated at a time using relevant statistics</a:t>
            </a:r>
          </a:p>
          <a:p>
            <a:pPr lvl="1" eaLnBrk="1" hangingPunct="1"/>
            <a:r>
              <a:rPr lang="en-US" dirty="0"/>
              <a:t>Department is “closed” following its allocation</a:t>
            </a:r>
          </a:p>
          <a:p>
            <a:pPr eaLnBrk="1" hangingPunct="1"/>
            <a:endParaRPr lang="en-US" dirty="0"/>
          </a:p>
          <a:p>
            <a:pPr eaLnBrk="1" hangingPunct="1"/>
            <a:endParaRPr lang="en-US" dirty="0"/>
          </a:p>
        </p:txBody>
      </p:sp>
    </p:spTree>
    <p:extLst>
      <p:ext uri="{BB962C8B-B14F-4D97-AF65-F5344CB8AC3E}">
        <p14:creationId xmlns:p14="http://schemas.microsoft.com/office/powerpoint/2010/main" val="1341698709"/>
      </p:ext>
    </p:extLst>
  </p:cSld>
  <p:clrMapOvr>
    <a:masterClrMapping/>
  </p:clrMapOvr>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8"/>
          </p:nvPr>
        </p:nvSpPr>
        <p:spPr/>
        <p:txBody>
          <a:bodyPr/>
          <a:lstStyle/>
          <a:p>
            <a:fld id="{1F11D43D-FB01-461F-A7A0-1237244F913A}" type="slidenum">
              <a:rPr lang="en-US" smtClean="0"/>
              <a:t>107</a:t>
            </a:fld>
            <a:endParaRPr lang="en-US" dirty="0"/>
          </a:p>
        </p:txBody>
      </p:sp>
      <p:sp>
        <p:nvSpPr>
          <p:cNvPr id="4" name="Title 3"/>
          <p:cNvSpPr>
            <a:spLocks noGrp="1"/>
          </p:cNvSpPr>
          <p:nvPr>
            <p:ph type="title"/>
          </p:nvPr>
        </p:nvSpPr>
        <p:spPr>
          <a:xfrm>
            <a:off x="457200" y="228600"/>
            <a:ext cx="8458198" cy="1143000"/>
          </a:xfrm>
        </p:spPr>
        <p:txBody>
          <a:bodyPr>
            <a:normAutofit fontScale="90000"/>
          </a:bodyPr>
          <a:lstStyle/>
          <a:p>
            <a:r>
              <a:rPr lang="en-US" dirty="0"/>
              <a:t>B, Part I—Total Allocation of Costs</a:t>
            </a:r>
          </a:p>
        </p:txBody>
      </p:sp>
      <p:sp>
        <p:nvSpPr>
          <p:cNvPr id="52227" name="Rectangle 3"/>
          <p:cNvSpPr>
            <a:spLocks noGrp="1" noChangeArrowheads="1"/>
          </p:cNvSpPr>
          <p:nvPr>
            <p:ph idx="1"/>
          </p:nvPr>
        </p:nvSpPr>
        <p:spPr>
          <a:xfrm>
            <a:off x="457200" y="1600201"/>
            <a:ext cx="8229600" cy="4343399"/>
          </a:xfrm>
        </p:spPr>
        <p:txBody>
          <a:bodyPr>
            <a:normAutofit lnSpcReduction="10000"/>
          </a:bodyPr>
          <a:lstStyle/>
          <a:p>
            <a:pPr eaLnBrk="1" hangingPunct="1"/>
            <a:r>
              <a:rPr lang="en-US" dirty="0"/>
              <a:t>Starts with expenses from Worksheet A (after all reclassifications and adjustments)</a:t>
            </a:r>
          </a:p>
          <a:p>
            <a:pPr marL="0" indent="0" eaLnBrk="1" hangingPunct="1">
              <a:buNone/>
            </a:pPr>
            <a:endParaRPr lang="en-US" dirty="0"/>
          </a:p>
          <a:p>
            <a:pPr eaLnBrk="1" hangingPunct="1"/>
            <a:r>
              <a:rPr lang="en-US" dirty="0"/>
              <a:t>Overhead costs are allocated to revenue producing and non-allowable costs centers</a:t>
            </a:r>
          </a:p>
          <a:p>
            <a:pPr lvl="1"/>
            <a:r>
              <a:rPr lang="en-US" dirty="0"/>
              <a:t>Allocated based on statistics from B-1</a:t>
            </a:r>
          </a:p>
          <a:p>
            <a:pPr eaLnBrk="1" hangingPunct="1"/>
            <a:endParaRPr lang="en-US" dirty="0"/>
          </a:p>
          <a:p>
            <a:pPr eaLnBrk="1" hangingPunct="1"/>
            <a:r>
              <a:rPr lang="en-US" dirty="0"/>
              <a:t>Ends with “fully loaded” costs</a:t>
            </a:r>
          </a:p>
          <a:p>
            <a:pPr marL="0" indent="0" eaLnBrk="1" hangingPunct="1">
              <a:buNone/>
            </a:pPr>
            <a:endParaRPr lang="en-US" dirty="0"/>
          </a:p>
          <a:p>
            <a:pPr eaLnBrk="1" hangingPunct="1"/>
            <a:r>
              <a:rPr lang="en-US" dirty="0"/>
              <a:t>These “loaded” costs carry forward to Worksheet C, Worksheet D-1, and Worksheet M-3</a:t>
            </a:r>
          </a:p>
        </p:txBody>
      </p:sp>
    </p:spTree>
    <p:extLst>
      <p:ext uri="{BB962C8B-B14F-4D97-AF65-F5344CB8AC3E}">
        <p14:creationId xmlns:p14="http://schemas.microsoft.com/office/powerpoint/2010/main" val="3113464205"/>
      </p:ext>
    </p:extLst>
  </p:cSld>
  <p:clrMapOvr>
    <a:masterClrMapping/>
  </p:clrMapOvr>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8"/>
          </p:nvPr>
        </p:nvSpPr>
        <p:spPr/>
        <p:txBody>
          <a:bodyPr/>
          <a:lstStyle/>
          <a:p>
            <a:fld id="{1F11D43D-FB01-461F-A7A0-1237244F913A}" type="slidenum">
              <a:rPr lang="en-US" smtClean="0"/>
              <a:t>108</a:t>
            </a:fld>
            <a:endParaRPr lang="en-US" dirty="0"/>
          </a:p>
        </p:txBody>
      </p:sp>
      <p:sp>
        <p:nvSpPr>
          <p:cNvPr id="8194" name="Title 1"/>
          <p:cNvSpPr>
            <a:spLocks noGrp="1"/>
          </p:cNvSpPr>
          <p:nvPr>
            <p:ph type="title"/>
          </p:nvPr>
        </p:nvSpPr>
        <p:spPr>
          <a:xfrm>
            <a:off x="457200" y="228600"/>
            <a:ext cx="8229600" cy="1143000"/>
          </a:xfrm>
        </p:spPr>
        <p:txBody>
          <a:bodyPr>
            <a:normAutofit/>
          </a:bodyPr>
          <a:lstStyle/>
          <a:p>
            <a:pPr eaLnBrk="1" hangingPunct="1"/>
            <a:r>
              <a:rPr lang="en-US" dirty="0"/>
              <a:t>Overhead Departments</a:t>
            </a:r>
          </a:p>
        </p:txBody>
      </p:sp>
      <p:sp>
        <p:nvSpPr>
          <p:cNvPr id="8195" name="Content Placeholder 2"/>
          <p:cNvSpPr>
            <a:spLocks noGrp="1"/>
          </p:cNvSpPr>
          <p:nvPr>
            <p:ph idx="1"/>
          </p:nvPr>
        </p:nvSpPr>
        <p:spPr>
          <a:xfrm>
            <a:off x="457200" y="1600200"/>
            <a:ext cx="8229600" cy="3810000"/>
          </a:xfrm>
        </p:spPr>
        <p:txBody>
          <a:bodyPr numCol="2">
            <a:noAutofit/>
          </a:bodyPr>
          <a:lstStyle/>
          <a:p>
            <a:pPr eaLnBrk="1" hangingPunct="1">
              <a:lnSpc>
                <a:spcPct val="110000"/>
              </a:lnSpc>
              <a:spcBef>
                <a:spcPts val="0"/>
              </a:spcBef>
            </a:pPr>
            <a:r>
              <a:rPr lang="en-US" sz="2000" dirty="0"/>
              <a:t>Building costs</a:t>
            </a:r>
          </a:p>
          <a:p>
            <a:pPr eaLnBrk="1" hangingPunct="1">
              <a:lnSpc>
                <a:spcPct val="110000"/>
              </a:lnSpc>
              <a:spcBef>
                <a:spcPts val="0"/>
              </a:spcBef>
            </a:pPr>
            <a:r>
              <a:rPr lang="en-US" sz="2000" dirty="0"/>
              <a:t>Moveable equipment costs</a:t>
            </a:r>
          </a:p>
          <a:p>
            <a:pPr eaLnBrk="1" hangingPunct="1">
              <a:lnSpc>
                <a:spcPct val="110000"/>
              </a:lnSpc>
              <a:spcBef>
                <a:spcPts val="0"/>
              </a:spcBef>
            </a:pPr>
            <a:r>
              <a:rPr lang="en-US" sz="2000" dirty="0"/>
              <a:t>Employee benefits </a:t>
            </a:r>
          </a:p>
          <a:p>
            <a:pPr>
              <a:lnSpc>
                <a:spcPct val="110000"/>
              </a:lnSpc>
              <a:spcBef>
                <a:spcPts val="0"/>
              </a:spcBef>
            </a:pPr>
            <a:r>
              <a:rPr lang="en-US" sz="2000" dirty="0"/>
              <a:t>Communications</a:t>
            </a:r>
          </a:p>
          <a:p>
            <a:pPr eaLnBrk="1" hangingPunct="1">
              <a:lnSpc>
                <a:spcPct val="110000"/>
              </a:lnSpc>
              <a:spcBef>
                <a:spcPts val="0"/>
              </a:spcBef>
            </a:pPr>
            <a:r>
              <a:rPr lang="en-US" sz="2000" dirty="0"/>
              <a:t>Information technology (IT)</a:t>
            </a:r>
          </a:p>
          <a:p>
            <a:pPr eaLnBrk="1" hangingPunct="1">
              <a:lnSpc>
                <a:spcPct val="110000"/>
              </a:lnSpc>
              <a:spcBef>
                <a:spcPts val="0"/>
              </a:spcBef>
            </a:pPr>
            <a:r>
              <a:rPr lang="en-US" sz="2000" dirty="0"/>
              <a:t>Admitting</a:t>
            </a:r>
          </a:p>
          <a:p>
            <a:pPr eaLnBrk="1" hangingPunct="1">
              <a:lnSpc>
                <a:spcPct val="110000"/>
              </a:lnSpc>
              <a:spcBef>
                <a:spcPts val="0"/>
              </a:spcBef>
            </a:pPr>
            <a:r>
              <a:rPr lang="en-US" sz="2000" dirty="0"/>
              <a:t>Purchasing</a:t>
            </a:r>
          </a:p>
          <a:p>
            <a:pPr eaLnBrk="1" hangingPunct="1">
              <a:lnSpc>
                <a:spcPct val="110000"/>
              </a:lnSpc>
              <a:spcBef>
                <a:spcPts val="0"/>
              </a:spcBef>
            </a:pPr>
            <a:r>
              <a:rPr lang="en-US" sz="2000" dirty="0"/>
              <a:t>Business office</a:t>
            </a:r>
          </a:p>
          <a:p>
            <a:pPr eaLnBrk="1" hangingPunct="1">
              <a:lnSpc>
                <a:spcPct val="110000"/>
              </a:lnSpc>
              <a:spcBef>
                <a:spcPts val="0"/>
              </a:spcBef>
            </a:pPr>
            <a:r>
              <a:rPr lang="en-US" sz="2000" dirty="0"/>
              <a:t>Other administrative</a:t>
            </a:r>
          </a:p>
          <a:p>
            <a:pPr>
              <a:lnSpc>
                <a:spcPct val="110000"/>
              </a:lnSpc>
              <a:spcBef>
                <a:spcPts val="0"/>
              </a:spcBef>
            </a:pPr>
            <a:r>
              <a:rPr lang="en-US" sz="2000" dirty="0"/>
              <a:t>Maintenance</a:t>
            </a:r>
          </a:p>
          <a:p>
            <a:pPr eaLnBrk="1" hangingPunct="1">
              <a:lnSpc>
                <a:spcPct val="110000"/>
              </a:lnSpc>
              <a:spcBef>
                <a:spcPts val="0"/>
              </a:spcBef>
            </a:pPr>
            <a:r>
              <a:rPr lang="en-US" sz="2000" dirty="0"/>
              <a:t>Plant</a:t>
            </a:r>
          </a:p>
          <a:p>
            <a:pPr eaLnBrk="1" hangingPunct="1">
              <a:lnSpc>
                <a:spcPct val="110000"/>
              </a:lnSpc>
              <a:spcBef>
                <a:spcPts val="0"/>
              </a:spcBef>
            </a:pPr>
            <a:r>
              <a:rPr lang="en-US" sz="2000" dirty="0"/>
              <a:t>Laundry</a:t>
            </a:r>
          </a:p>
          <a:p>
            <a:pPr marL="574675" indent="-341313" eaLnBrk="1" hangingPunct="1">
              <a:lnSpc>
                <a:spcPct val="110000"/>
              </a:lnSpc>
              <a:spcBef>
                <a:spcPts val="0"/>
              </a:spcBef>
            </a:pPr>
            <a:r>
              <a:rPr lang="en-US" sz="2000" dirty="0"/>
              <a:t>Housekeeping</a:t>
            </a:r>
          </a:p>
          <a:p>
            <a:pPr marL="574675" indent="-341313" eaLnBrk="1" hangingPunct="1">
              <a:lnSpc>
                <a:spcPct val="110000"/>
              </a:lnSpc>
              <a:spcBef>
                <a:spcPts val="0"/>
              </a:spcBef>
            </a:pPr>
            <a:r>
              <a:rPr lang="en-US" sz="2000" dirty="0"/>
              <a:t>Dietary</a:t>
            </a:r>
          </a:p>
          <a:p>
            <a:pPr marL="574675" indent="-341313" eaLnBrk="1" hangingPunct="1">
              <a:lnSpc>
                <a:spcPct val="110000"/>
              </a:lnSpc>
              <a:spcBef>
                <a:spcPts val="0"/>
              </a:spcBef>
            </a:pPr>
            <a:r>
              <a:rPr lang="en-US" sz="2000" dirty="0"/>
              <a:t>Cafeteria</a:t>
            </a:r>
          </a:p>
          <a:p>
            <a:pPr marL="574675" indent="-341313" eaLnBrk="1" hangingPunct="1">
              <a:lnSpc>
                <a:spcPct val="110000"/>
              </a:lnSpc>
              <a:spcBef>
                <a:spcPts val="0"/>
              </a:spcBef>
            </a:pPr>
            <a:r>
              <a:rPr lang="en-US" sz="2000" dirty="0"/>
              <a:t>Nursing administration</a:t>
            </a:r>
          </a:p>
          <a:p>
            <a:pPr marL="574675" indent="-341313" eaLnBrk="1" hangingPunct="1">
              <a:lnSpc>
                <a:spcPct val="110000"/>
              </a:lnSpc>
              <a:spcBef>
                <a:spcPts val="0"/>
              </a:spcBef>
            </a:pPr>
            <a:r>
              <a:rPr lang="en-US" sz="2000" dirty="0"/>
              <a:t>Central supply</a:t>
            </a:r>
          </a:p>
          <a:p>
            <a:pPr marL="574675" indent="-341313" eaLnBrk="1" hangingPunct="1">
              <a:lnSpc>
                <a:spcPct val="110000"/>
              </a:lnSpc>
              <a:spcBef>
                <a:spcPts val="0"/>
              </a:spcBef>
            </a:pPr>
            <a:r>
              <a:rPr lang="en-US" sz="2000" dirty="0"/>
              <a:t>Pharmacy</a:t>
            </a:r>
          </a:p>
          <a:p>
            <a:pPr marL="574675" indent="-341313" eaLnBrk="1" hangingPunct="1">
              <a:lnSpc>
                <a:spcPct val="110000"/>
              </a:lnSpc>
              <a:spcBef>
                <a:spcPts val="0"/>
              </a:spcBef>
            </a:pPr>
            <a:r>
              <a:rPr lang="en-US" sz="2000" dirty="0"/>
              <a:t>Medical records</a:t>
            </a:r>
          </a:p>
          <a:p>
            <a:pPr marL="574675" indent="-341313" eaLnBrk="1" hangingPunct="1">
              <a:lnSpc>
                <a:spcPct val="110000"/>
              </a:lnSpc>
              <a:spcBef>
                <a:spcPts val="0"/>
              </a:spcBef>
            </a:pPr>
            <a:r>
              <a:rPr lang="en-US" sz="2000" dirty="0"/>
              <a:t>Social services</a:t>
            </a:r>
          </a:p>
          <a:p>
            <a:pPr marL="574675" indent="-341313" eaLnBrk="1" hangingPunct="1">
              <a:lnSpc>
                <a:spcPct val="110000"/>
              </a:lnSpc>
              <a:spcBef>
                <a:spcPts val="0"/>
              </a:spcBef>
            </a:pPr>
            <a:r>
              <a:rPr lang="en-US" sz="2000" dirty="0"/>
              <a:t>Activities</a:t>
            </a:r>
          </a:p>
          <a:p>
            <a:pPr marL="574675" indent="-341313" eaLnBrk="1" hangingPunct="1">
              <a:lnSpc>
                <a:spcPct val="110000"/>
              </a:lnSpc>
              <a:spcBef>
                <a:spcPts val="0"/>
              </a:spcBef>
            </a:pPr>
            <a:r>
              <a:rPr lang="en-US" sz="2000" dirty="0"/>
              <a:t>CRNA</a:t>
            </a:r>
          </a:p>
          <a:p>
            <a:pPr marL="574675" indent="-341313" eaLnBrk="1" hangingPunct="1">
              <a:lnSpc>
                <a:spcPct val="110000"/>
              </a:lnSpc>
              <a:spcBef>
                <a:spcPts val="0"/>
              </a:spcBef>
            </a:pPr>
            <a:r>
              <a:rPr lang="en-US" sz="2000" dirty="0"/>
              <a:t>Resident training costs </a:t>
            </a:r>
          </a:p>
          <a:p>
            <a:pPr eaLnBrk="1" hangingPunct="1">
              <a:lnSpc>
                <a:spcPct val="80000"/>
              </a:lnSpc>
              <a:spcBef>
                <a:spcPts val="0"/>
              </a:spcBef>
            </a:pPr>
            <a:endParaRPr lang="en-US" sz="2000" dirty="0"/>
          </a:p>
        </p:txBody>
      </p:sp>
    </p:spTree>
    <p:extLst>
      <p:ext uri="{BB962C8B-B14F-4D97-AF65-F5344CB8AC3E}">
        <p14:creationId xmlns:p14="http://schemas.microsoft.com/office/powerpoint/2010/main" val="3198932893"/>
      </p:ext>
    </p:extLst>
  </p:cSld>
  <p:clrMapOvr>
    <a:masterClrMapping/>
  </p:clrMapOvr>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8"/>
          </p:nvPr>
        </p:nvSpPr>
        <p:spPr/>
        <p:txBody>
          <a:bodyPr/>
          <a:lstStyle/>
          <a:p>
            <a:fld id="{1F11D43D-FB01-461F-A7A0-1237244F913A}" type="slidenum">
              <a:rPr lang="en-US" smtClean="0"/>
              <a:t>109</a:t>
            </a:fld>
            <a:endParaRPr lang="en-US" dirty="0"/>
          </a:p>
        </p:txBody>
      </p:sp>
      <p:sp>
        <p:nvSpPr>
          <p:cNvPr id="13314" name="Title 1"/>
          <p:cNvSpPr>
            <a:spLocks noGrp="1"/>
          </p:cNvSpPr>
          <p:nvPr>
            <p:ph type="title"/>
          </p:nvPr>
        </p:nvSpPr>
        <p:spPr>
          <a:xfrm>
            <a:off x="457200" y="228600"/>
            <a:ext cx="8229600" cy="1143000"/>
          </a:xfrm>
        </p:spPr>
        <p:txBody>
          <a:bodyPr>
            <a:normAutofit/>
          </a:bodyPr>
          <a:lstStyle/>
          <a:p>
            <a:pPr eaLnBrk="1" hangingPunct="1"/>
            <a:r>
              <a:rPr lang="en-US" dirty="0"/>
              <a:t>Building Costs</a:t>
            </a:r>
          </a:p>
        </p:txBody>
      </p:sp>
      <p:sp>
        <p:nvSpPr>
          <p:cNvPr id="13315" name="Content Placeholder 2"/>
          <p:cNvSpPr>
            <a:spLocks noGrp="1"/>
          </p:cNvSpPr>
          <p:nvPr>
            <p:ph idx="1"/>
          </p:nvPr>
        </p:nvSpPr>
        <p:spPr>
          <a:xfrm>
            <a:off x="457200" y="1600201"/>
            <a:ext cx="8229600" cy="4343399"/>
          </a:xfrm>
        </p:spPr>
        <p:txBody>
          <a:bodyPr>
            <a:normAutofit lnSpcReduction="10000"/>
          </a:bodyPr>
          <a:lstStyle/>
          <a:p>
            <a:pPr>
              <a:lnSpc>
                <a:spcPct val="90000"/>
              </a:lnSpc>
            </a:pPr>
            <a:r>
              <a:rPr lang="en-US" dirty="0"/>
              <a:t>Costs include:</a:t>
            </a:r>
          </a:p>
          <a:p>
            <a:pPr lvl="1">
              <a:lnSpc>
                <a:spcPct val="90000"/>
              </a:lnSpc>
            </a:pPr>
            <a:r>
              <a:rPr lang="en-US" dirty="0"/>
              <a:t>Depreciation </a:t>
            </a:r>
          </a:p>
          <a:p>
            <a:pPr lvl="2">
              <a:lnSpc>
                <a:spcPct val="90000"/>
              </a:lnSpc>
            </a:pPr>
            <a:r>
              <a:rPr lang="en-US" dirty="0"/>
              <a:t>Building and building service</a:t>
            </a:r>
          </a:p>
          <a:p>
            <a:pPr lvl="2">
              <a:lnSpc>
                <a:spcPct val="90000"/>
              </a:lnSpc>
            </a:pPr>
            <a:r>
              <a:rPr lang="en-US" dirty="0"/>
              <a:t>Land improvements</a:t>
            </a:r>
          </a:p>
          <a:p>
            <a:pPr lvl="2">
              <a:lnSpc>
                <a:spcPct val="90000"/>
              </a:lnSpc>
            </a:pPr>
            <a:r>
              <a:rPr lang="en-US" dirty="0"/>
              <a:t>Fixed equipment</a:t>
            </a:r>
          </a:p>
          <a:p>
            <a:pPr lvl="1">
              <a:lnSpc>
                <a:spcPct val="90000"/>
              </a:lnSpc>
            </a:pPr>
            <a:r>
              <a:rPr lang="en-US" dirty="0"/>
              <a:t>Interest</a:t>
            </a:r>
          </a:p>
          <a:p>
            <a:pPr lvl="1">
              <a:lnSpc>
                <a:spcPct val="90000"/>
              </a:lnSpc>
            </a:pPr>
            <a:r>
              <a:rPr lang="en-US" dirty="0"/>
              <a:t>Property insurance</a:t>
            </a:r>
          </a:p>
          <a:p>
            <a:pPr lvl="1">
              <a:lnSpc>
                <a:spcPct val="90000"/>
              </a:lnSpc>
            </a:pPr>
            <a:r>
              <a:rPr lang="en-US" dirty="0"/>
              <a:t>Building rental expense</a:t>
            </a:r>
          </a:p>
          <a:p>
            <a:pPr lvl="1">
              <a:lnSpc>
                <a:spcPct val="90000"/>
              </a:lnSpc>
            </a:pPr>
            <a:endParaRPr lang="en-US" dirty="0"/>
          </a:p>
          <a:p>
            <a:pPr eaLnBrk="1" hangingPunct="1">
              <a:lnSpc>
                <a:spcPct val="90000"/>
              </a:lnSpc>
            </a:pPr>
            <a:r>
              <a:rPr lang="en-US" dirty="0">
                <a:solidFill>
                  <a:srgbClr val="C00000"/>
                </a:solidFill>
              </a:rPr>
              <a:t>Standard basis: allocated based on square feet</a:t>
            </a:r>
          </a:p>
          <a:p>
            <a:pPr eaLnBrk="1" hangingPunct="1">
              <a:lnSpc>
                <a:spcPct val="90000"/>
              </a:lnSpc>
            </a:pPr>
            <a:endParaRPr lang="en-US" dirty="0"/>
          </a:p>
          <a:p>
            <a:pPr eaLnBrk="1" hangingPunct="1">
              <a:lnSpc>
                <a:spcPct val="90000"/>
              </a:lnSpc>
            </a:pPr>
            <a:r>
              <a:rPr lang="en-US" dirty="0"/>
              <a:t>Can fragment each building</a:t>
            </a:r>
          </a:p>
          <a:p>
            <a:pPr eaLnBrk="1" hangingPunct="1"/>
            <a:endParaRPr lang="en-US" dirty="0"/>
          </a:p>
        </p:txBody>
      </p:sp>
    </p:spTree>
    <p:extLst>
      <p:ext uri="{BB962C8B-B14F-4D97-AF65-F5344CB8AC3E}">
        <p14:creationId xmlns:p14="http://schemas.microsoft.com/office/powerpoint/2010/main" val="856954216"/>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8"/>
          </p:nvPr>
        </p:nvSpPr>
        <p:spPr/>
        <p:txBody>
          <a:bodyPr/>
          <a:lstStyle/>
          <a:p>
            <a:fld id="{1F11D43D-FB01-461F-A7A0-1237244F913A}" type="slidenum">
              <a:rPr lang="en-US" smtClean="0"/>
              <a:t>11</a:t>
            </a:fld>
            <a:endParaRPr lang="en-US" dirty="0"/>
          </a:p>
        </p:txBody>
      </p:sp>
      <p:sp>
        <p:nvSpPr>
          <p:cNvPr id="2" name="Title 1"/>
          <p:cNvSpPr>
            <a:spLocks noGrp="1"/>
          </p:cNvSpPr>
          <p:nvPr>
            <p:ph type="title"/>
          </p:nvPr>
        </p:nvSpPr>
        <p:spPr>
          <a:xfrm>
            <a:off x="457200" y="228600"/>
            <a:ext cx="8229600" cy="1143000"/>
          </a:xfrm>
        </p:spPr>
        <p:txBody>
          <a:bodyPr/>
          <a:lstStyle/>
          <a:p>
            <a:r>
              <a:rPr lang="en-US" dirty="0"/>
              <a:t>The Matching Game</a:t>
            </a:r>
          </a:p>
        </p:txBody>
      </p:sp>
      <p:sp>
        <p:nvSpPr>
          <p:cNvPr id="3" name="Content Placeholder 2"/>
          <p:cNvSpPr>
            <a:spLocks noGrp="1"/>
          </p:cNvSpPr>
          <p:nvPr>
            <p:ph idx="1"/>
          </p:nvPr>
        </p:nvSpPr>
        <p:spPr/>
        <p:txBody>
          <a:bodyPr>
            <a:normAutofit/>
          </a:bodyPr>
          <a:lstStyle/>
          <a:p>
            <a:r>
              <a:rPr lang="en-US" dirty="0"/>
              <a:t>Departmental matching</a:t>
            </a:r>
          </a:p>
          <a:p>
            <a:pPr lvl="1"/>
            <a:r>
              <a:rPr lang="en-US" dirty="0"/>
              <a:t>Department revenue (general ledger number)</a:t>
            </a:r>
          </a:p>
          <a:p>
            <a:pPr lvl="1"/>
            <a:r>
              <a:rPr lang="en-US" dirty="0"/>
              <a:t>Department expense</a:t>
            </a:r>
          </a:p>
          <a:p>
            <a:pPr lvl="1"/>
            <a:endParaRPr lang="en-US" dirty="0"/>
          </a:p>
          <a:p>
            <a:r>
              <a:rPr lang="en-US" dirty="0"/>
              <a:t>Cost report matching</a:t>
            </a:r>
          </a:p>
          <a:p>
            <a:pPr lvl="1"/>
            <a:r>
              <a:rPr lang="en-US" dirty="0"/>
              <a:t>Revenue (revenue code)</a:t>
            </a:r>
          </a:p>
          <a:p>
            <a:pPr lvl="1"/>
            <a:r>
              <a:rPr lang="en-US" dirty="0"/>
              <a:t>Cost (including support costs)</a:t>
            </a:r>
          </a:p>
          <a:p>
            <a:pPr lvl="1"/>
            <a:r>
              <a:rPr lang="en-US" dirty="0"/>
              <a:t>How Medicare was billed</a:t>
            </a:r>
          </a:p>
          <a:p>
            <a:endParaRPr lang="en-US" dirty="0"/>
          </a:p>
        </p:txBody>
      </p:sp>
    </p:spTree>
    <p:extLst>
      <p:ext uri="{BB962C8B-B14F-4D97-AF65-F5344CB8AC3E}">
        <p14:creationId xmlns:p14="http://schemas.microsoft.com/office/powerpoint/2010/main" val="117025638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8"/>
          </p:nvPr>
        </p:nvSpPr>
        <p:spPr/>
        <p:txBody>
          <a:bodyPr/>
          <a:lstStyle/>
          <a:p>
            <a:fld id="{1F11D43D-FB01-461F-A7A0-1237244F913A}" type="slidenum">
              <a:rPr lang="en-US" smtClean="0"/>
              <a:t>110</a:t>
            </a:fld>
            <a:endParaRPr lang="en-US" dirty="0"/>
          </a:p>
        </p:txBody>
      </p:sp>
      <p:sp>
        <p:nvSpPr>
          <p:cNvPr id="7" name="Title 1"/>
          <p:cNvSpPr>
            <a:spLocks noGrp="1"/>
          </p:cNvSpPr>
          <p:nvPr>
            <p:ph type="title"/>
          </p:nvPr>
        </p:nvSpPr>
        <p:spPr>
          <a:xfrm>
            <a:off x="457200" y="228600"/>
            <a:ext cx="8229600" cy="1143000"/>
          </a:xfrm>
        </p:spPr>
        <p:txBody>
          <a:bodyPr>
            <a:normAutofit/>
          </a:bodyPr>
          <a:lstStyle/>
          <a:p>
            <a:pPr eaLnBrk="1" hangingPunct="1"/>
            <a:r>
              <a:rPr lang="en-US" dirty="0"/>
              <a:t>Building Costs </a:t>
            </a:r>
            <a:r>
              <a:rPr lang="en-US" sz="1200" dirty="0"/>
              <a:t> </a:t>
            </a:r>
          </a:p>
        </p:txBody>
      </p:sp>
      <p:sp>
        <p:nvSpPr>
          <p:cNvPr id="14339" name="Content Placeholder 2"/>
          <p:cNvSpPr>
            <a:spLocks noGrp="1"/>
          </p:cNvSpPr>
          <p:nvPr>
            <p:ph idx="1"/>
          </p:nvPr>
        </p:nvSpPr>
        <p:spPr>
          <a:xfrm>
            <a:off x="457200" y="1600200"/>
            <a:ext cx="8229600" cy="4267200"/>
          </a:xfrm>
        </p:spPr>
        <p:txBody>
          <a:bodyPr>
            <a:normAutofit/>
          </a:bodyPr>
          <a:lstStyle/>
          <a:p>
            <a:r>
              <a:rPr lang="en-US" dirty="0"/>
              <a:t>Separate wings/buildings </a:t>
            </a:r>
            <a:br>
              <a:rPr lang="en-US" b="1" i="1" dirty="0"/>
            </a:br>
            <a:r>
              <a:rPr lang="en-US" b="1" i="1" dirty="0"/>
              <a:t>	</a:t>
            </a:r>
            <a:r>
              <a:rPr lang="en-US" sz="2000" dirty="0"/>
              <a:t>(numerous buildings can be grouped or separate)</a:t>
            </a:r>
          </a:p>
          <a:p>
            <a:endParaRPr lang="en-US" b="1" i="1" dirty="0"/>
          </a:p>
          <a:p>
            <a:r>
              <a:rPr lang="en-US" dirty="0"/>
              <a:t>Gross vs. net </a:t>
            </a:r>
          </a:p>
          <a:p>
            <a:pPr>
              <a:buNone/>
            </a:pPr>
            <a:r>
              <a:rPr lang="en-US" sz="2600" dirty="0"/>
              <a:t>		</a:t>
            </a:r>
            <a:r>
              <a:rPr lang="en-US" sz="2000" dirty="0"/>
              <a:t>(be consistent throughout facility and buildings about 	hallways, bathrooms, common areas)</a:t>
            </a:r>
          </a:p>
          <a:p>
            <a:pPr>
              <a:buNone/>
            </a:pPr>
            <a:endParaRPr lang="en-US" b="1" i="1" dirty="0"/>
          </a:p>
          <a:p>
            <a:r>
              <a:rPr lang="en-US" dirty="0"/>
              <a:t>Weighted average if changes made during year</a:t>
            </a:r>
          </a:p>
          <a:p>
            <a:endParaRPr lang="en-US" b="1" i="1" dirty="0"/>
          </a:p>
          <a:p>
            <a:r>
              <a:rPr lang="en-US" dirty="0"/>
              <a:t>Break apart projects into their components</a:t>
            </a:r>
          </a:p>
          <a:p>
            <a:pPr eaLnBrk="1" hangingPunct="1">
              <a:buFont typeface="Wingdings" pitchFamily="2" charset="2"/>
              <a:buNone/>
            </a:pPr>
            <a:endParaRPr lang="en-US" dirty="0"/>
          </a:p>
        </p:txBody>
      </p:sp>
    </p:spTree>
    <p:extLst>
      <p:ext uri="{BB962C8B-B14F-4D97-AF65-F5344CB8AC3E}">
        <p14:creationId xmlns:p14="http://schemas.microsoft.com/office/powerpoint/2010/main" val="2531154627"/>
      </p:ext>
    </p:extLst>
  </p:cSld>
  <p:clrMapOvr>
    <a:masterClrMapping/>
  </p:clrMapOvr>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8"/>
          </p:nvPr>
        </p:nvSpPr>
        <p:spPr/>
        <p:txBody>
          <a:bodyPr/>
          <a:lstStyle/>
          <a:p>
            <a:fld id="{1F11D43D-FB01-461F-A7A0-1237244F913A}" type="slidenum">
              <a:rPr lang="en-US" smtClean="0"/>
              <a:t>111</a:t>
            </a:fld>
            <a:endParaRPr lang="en-US" dirty="0"/>
          </a:p>
        </p:txBody>
      </p:sp>
      <p:sp>
        <p:nvSpPr>
          <p:cNvPr id="15362" name="Title 1"/>
          <p:cNvSpPr>
            <a:spLocks noGrp="1"/>
          </p:cNvSpPr>
          <p:nvPr>
            <p:ph type="title"/>
          </p:nvPr>
        </p:nvSpPr>
        <p:spPr>
          <a:xfrm>
            <a:off x="457200" y="228600"/>
            <a:ext cx="8229600" cy="1143000"/>
          </a:xfrm>
        </p:spPr>
        <p:txBody>
          <a:bodyPr>
            <a:normAutofit/>
          </a:bodyPr>
          <a:lstStyle/>
          <a:p>
            <a:r>
              <a:rPr lang="en-US" dirty="0"/>
              <a:t>Moveable Equipment Costs </a:t>
            </a:r>
            <a:endParaRPr lang="en-US" sz="1200" dirty="0"/>
          </a:p>
        </p:txBody>
      </p:sp>
      <p:sp>
        <p:nvSpPr>
          <p:cNvPr id="3" name="Content Placeholder 2"/>
          <p:cNvSpPr>
            <a:spLocks noGrp="1"/>
          </p:cNvSpPr>
          <p:nvPr>
            <p:ph idx="1"/>
          </p:nvPr>
        </p:nvSpPr>
        <p:spPr>
          <a:xfrm>
            <a:off x="457200" y="1600201"/>
            <a:ext cx="8229600" cy="4756150"/>
          </a:xfrm>
        </p:spPr>
        <p:txBody>
          <a:bodyPr>
            <a:normAutofit fontScale="85000" lnSpcReduction="20000"/>
          </a:bodyPr>
          <a:lstStyle/>
          <a:p>
            <a:pPr>
              <a:defRPr/>
            </a:pPr>
            <a:r>
              <a:rPr lang="en-US" sz="2800" dirty="0"/>
              <a:t>Costs include:</a:t>
            </a:r>
          </a:p>
          <a:p>
            <a:pPr lvl="1">
              <a:lnSpc>
                <a:spcPct val="90000"/>
              </a:lnSpc>
            </a:pPr>
            <a:r>
              <a:rPr lang="en-US" sz="2400" dirty="0"/>
              <a:t>Equipment depreciation </a:t>
            </a:r>
          </a:p>
          <a:p>
            <a:pPr lvl="1">
              <a:lnSpc>
                <a:spcPct val="90000"/>
              </a:lnSpc>
            </a:pPr>
            <a:r>
              <a:rPr lang="en-US" sz="2400" dirty="0"/>
              <a:t>Interest</a:t>
            </a:r>
          </a:p>
          <a:p>
            <a:pPr lvl="1">
              <a:lnSpc>
                <a:spcPct val="90000"/>
              </a:lnSpc>
            </a:pPr>
            <a:r>
              <a:rPr lang="en-US" sz="2400" dirty="0"/>
              <a:t>Equipment rental expense</a:t>
            </a:r>
          </a:p>
          <a:p>
            <a:pPr eaLnBrk="1" hangingPunct="1">
              <a:defRPr/>
            </a:pPr>
            <a:endParaRPr lang="en-US" dirty="0"/>
          </a:p>
          <a:p>
            <a:pPr eaLnBrk="1" hangingPunct="1">
              <a:defRPr/>
            </a:pPr>
            <a:r>
              <a:rPr lang="en-US" sz="2800" dirty="0"/>
              <a:t>Allocate based on:</a:t>
            </a:r>
          </a:p>
          <a:p>
            <a:pPr lvl="1"/>
            <a:r>
              <a:rPr lang="en-US" sz="2400" dirty="0">
                <a:solidFill>
                  <a:srgbClr val="C00000"/>
                </a:solidFill>
              </a:rPr>
              <a:t>Standard basis: dollar-value</a:t>
            </a:r>
          </a:p>
          <a:p>
            <a:pPr lvl="2"/>
            <a:r>
              <a:rPr lang="en-US" sz="2100" dirty="0"/>
              <a:t>Approximates direct assignment</a:t>
            </a:r>
          </a:p>
          <a:p>
            <a:pPr lvl="2"/>
            <a:r>
              <a:rPr lang="en-US" sz="2100" dirty="0"/>
              <a:t>Usually better with large non-cost-based departments</a:t>
            </a:r>
          </a:p>
          <a:p>
            <a:pPr lvl="1">
              <a:defRPr/>
            </a:pPr>
            <a:r>
              <a:rPr lang="en-US" sz="2400" dirty="0"/>
              <a:t>Square feet </a:t>
            </a:r>
          </a:p>
          <a:p>
            <a:pPr lvl="2">
              <a:defRPr/>
            </a:pPr>
            <a:r>
              <a:rPr lang="en-US" sz="2100" dirty="0"/>
              <a:t>Can be better in straight CAH</a:t>
            </a:r>
          </a:p>
          <a:p>
            <a:pPr marL="800100" lvl="3" indent="-342900">
              <a:buClr>
                <a:srgbClr val="AD2C42"/>
              </a:buClr>
              <a:buSzPct val="105000"/>
              <a:buNone/>
              <a:defRPr/>
            </a:pPr>
            <a:endParaRPr lang="en-US" dirty="0"/>
          </a:p>
          <a:p>
            <a:pPr marL="342900" lvl="2" indent="-342900">
              <a:buClr>
                <a:srgbClr val="AD2C42"/>
              </a:buClr>
              <a:buSzPct val="105000"/>
              <a:buFont typeface="Wingdings" pitchFamily="2" charset="2"/>
              <a:buChar char="ü"/>
              <a:defRPr/>
            </a:pPr>
            <a:r>
              <a:rPr lang="en-US" sz="2800" b="1" dirty="0">
                <a:solidFill>
                  <a:srgbClr val="AD2C42"/>
                </a:solidFill>
              </a:rPr>
              <a:t>TIPS:  </a:t>
            </a:r>
          </a:p>
          <a:p>
            <a:pPr lvl="1">
              <a:buClr>
                <a:srgbClr val="AD2C42"/>
              </a:buClr>
              <a:buSzPct val="105000"/>
              <a:defRPr/>
            </a:pPr>
            <a:r>
              <a:rPr lang="en-US" sz="2400" dirty="0">
                <a:solidFill>
                  <a:srgbClr val="AD2C42"/>
                </a:solidFill>
              </a:rPr>
              <a:t>Assigning equipment as fixed or moveable can affect reimbursement</a:t>
            </a:r>
          </a:p>
          <a:p>
            <a:pPr lvl="1">
              <a:buClr>
                <a:srgbClr val="AD2C42"/>
              </a:buClr>
              <a:buSzPct val="105000"/>
              <a:defRPr/>
            </a:pPr>
            <a:r>
              <a:rPr lang="en-US" sz="2400" dirty="0">
                <a:solidFill>
                  <a:srgbClr val="AD2C42"/>
                </a:solidFill>
              </a:rPr>
              <a:t>Use shortest AHA useful life available</a:t>
            </a:r>
          </a:p>
          <a:p>
            <a:pPr eaLnBrk="1" hangingPunct="1">
              <a:buFont typeface="Wingdings" pitchFamily="2" charset="2"/>
              <a:buNone/>
              <a:defRPr/>
            </a:pPr>
            <a:endParaRPr lang="en-US" b="1" dirty="0">
              <a:solidFill>
                <a:srgbClr val="AD2C42"/>
              </a:solidFill>
            </a:endParaRPr>
          </a:p>
          <a:p>
            <a:pPr eaLnBrk="1" hangingPunct="1">
              <a:buFont typeface="Wingdings" pitchFamily="2" charset="2"/>
              <a:buNone/>
              <a:defRPr/>
            </a:pPr>
            <a:endParaRPr lang="en-US" dirty="0"/>
          </a:p>
        </p:txBody>
      </p:sp>
    </p:spTree>
    <p:extLst>
      <p:ext uri="{BB962C8B-B14F-4D97-AF65-F5344CB8AC3E}">
        <p14:creationId xmlns:p14="http://schemas.microsoft.com/office/powerpoint/2010/main" val="886503249"/>
      </p:ext>
    </p:extLst>
  </p:cSld>
  <p:clrMapOvr>
    <a:masterClrMapping/>
  </p:clrMapOvr>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8"/>
          </p:nvPr>
        </p:nvSpPr>
        <p:spPr/>
        <p:txBody>
          <a:bodyPr/>
          <a:lstStyle/>
          <a:p>
            <a:fld id="{1F11D43D-FB01-461F-A7A0-1237244F913A}" type="slidenum">
              <a:rPr lang="en-US" smtClean="0"/>
              <a:t>112</a:t>
            </a:fld>
            <a:endParaRPr lang="en-US" dirty="0"/>
          </a:p>
        </p:txBody>
      </p:sp>
      <p:sp>
        <p:nvSpPr>
          <p:cNvPr id="18434" name="Title 1"/>
          <p:cNvSpPr>
            <a:spLocks noGrp="1"/>
          </p:cNvSpPr>
          <p:nvPr>
            <p:ph type="title"/>
          </p:nvPr>
        </p:nvSpPr>
        <p:spPr>
          <a:xfrm>
            <a:off x="457200" y="228600"/>
            <a:ext cx="8229600" cy="914400"/>
          </a:xfrm>
        </p:spPr>
        <p:txBody>
          <a:bodyPr>
            <a:normAutofit/>
          </a:bodyPr>
          <a:lstStyle/>
          <a:p>
            <a:pPr eaLnBrk="1" hangingPunct="1"/>
            <a:r>
              <a:rPr lang="en-US" dirty="0"/>
              <a:t>Employee Benefits</a:t>
            </a:r>
          </a:p>
        </p:txBody>
      </p:sp>
      <p:sp>
        <p:nvSpPr>
          <p:cNvPr id="18435" name="Content Placeholder 2"/>
          <p:cNvSpPr>
            <a:spLocks noGrp="1"/>
          </p:cNvSpPr>
          <p:nvPr>
            <p:ph idx="1"/>
          </p:nvPr>
        </p:nvSpPr>
        <p:spPr>
          <a:xfrm>
            <a:off x="457200" y="1447801"/>
            <a:ext cx="8229600" cy="4724399"/>
          </a:xfrm>
        </p:spPr>
        <p:txBody>
          <a:bodyPr>
            <a:normAutofit fontScale="92500" lnSpcReduction="10000"/>
          </a:bodyPr>
          <a:lstStyle/>
          <a:p>
            <a:r>
              <a:rPr lang="en-US" sz="2600" dirty="0"/>
              <a:t>Costs include:</a:t>
            </a:r>
          </a:p>
          <a:p>
            <a:pPr lvl="1"/>
            <a:r>
              <a:rPr lang="en-US" sz="2200" dirty="0"/>
              <a:t>Benefits (health insurance, vision, retirement)</a:t>
            </a:r>
          </a:p>
          <a:p>
            <a:pPr lvl="1"/>
            <a:r>
              <a:rPr lang="en-US" sz="2200" dirty="0"/>
              <a:t>Payroll taxes</a:t>
            </a:r>
          </a:p>
          <a:p>
            <a:pPr lvl="1"/>
            <a:r>
              <a:rPr lang="en-US" sz="2200" dirty="0"/>
              <a:t>Human resources</a:t>
            </a:r>
          </a:p>
          <a:p>
            <a:pPr lvl="1"/>
            <a:endParaRPr lang="en-US" dirty="0"/>
          </a:p>
          <a:p>
            <a:r>
              <a:rPr lang="en-US" sz="2600" dirty="0">
                <a:solidFill>
                  <a:srgbClr val="C00000"/>
                </a:solidFill>
              </a:rPr>
              <a:t>Standard basis: allocated based on gross salaries (after reclassifications)</a:t>
            </a:r>
          </a:p>
          <a:p>
            <a:endParaRPr lang="en-US" sz="2600" dirty="0"/>
          </a:p>
          <a:p>
            <a:r>
              <a:rPr lang="en-US" sz="2600" dirty="0"/>
              <a:t>Weigh benefit of directly assigning to departments</a:t>
            </a:r>
          </a:p>
          <a:p>
            <a:endParaRPr lang="en-US" dirty="0"/>
          </a:p>
          <a:p>
            <a:pPr marL="342900" lvl="2" indent="-342900">
              <a:buClr>
                <a:srgbClr val="AD2C42"/>
              </a:buClr>
              <a:buSzPct val="105000"/>
              <a:buFont typeface="Wingdings" pitchFamily="2" charset="2"/>
              <a:buChar char="ü"/>
              <a:defRPr/>
            </a:pPr>
            <a:r>
              <a:rPr lang="en-US" sz="2600" b="1" dirty="0">
                <a:solidFill>
                  <a:srgbClr val="AD2C42"/>
                </a:solidFill>
              </a:rPr>
              <a:t>TIPS:  </a:t>
            </a:r>
          </a:p>
          <a:p>
            <a:pPr lvl="1">
              <a:buClr>
                <a:srgbClr val="AD2C42"/>
              </a:buClr>
              <a:buSzPct val="105000"/>
              <a:defRPr/>
            </a:pPr>
            <a:r>
              <a:rPr lang="en-US" sz="2200" dirty="0">
                <a:solidFill>
                  <a:srgbClr val="AD2C42"/>
                </a:solidFill>
              </a:rPr>
              <a:t>Watch for over allocation to providers  </a:t>
            </a:r>
          </a:p>
          <a:p>
            <a:pPr lvl="1">
              <a:buClr>
                <a:srgbClr val="AD2C42"/>
              </a:buClr>
              <a:buSzPct val="105000"/>
              <a:defRPr/>
            </a:pPr>
            <a:r>
              <a:rPr lang="en-US" sz="2200" dirty="0">
                <a:solidFill>
                  <a:srgbClr val="AD2C42"/>
                </a:solidFill>
              </a:rPr>
              <a:t>Remove hospital-based providers’ salaries for statistic</a:t>
            </a:r>
          </a:p>
          <a:p>
            <a:endParaRPr lang="en-US" dirty="0"/>
          </a:p>
          <a:p>
            <a:endParaRPr lang="en-US" dirty="0"/>
          </a:p>
          <a:p>
            <a:endParaRPr lang="en-US" dirty="0"/>
          </a:p>
          <a:p>
            <a:endParaRPr lang="en-US" dirty="0"/>
          </a:p>
          <a:p>
            <a:endParaRPr lang="en-US" dirty="0"/>
          </a:p>
          <a:p>
            <a:pPr eaLnBrk="1" hangingPunct="1"/>
            <a:endParaRPr lang="en-US" dirty="0"/>
          </a:p>
        </p:txBody>
      </p:sp>
    </p:spTree>
    <p:extLst>
      <p:ext uri="{BB962C8B-B14F-4D97-AF65-F5344CB8AC3E}">
        <p14:creationId xmlns:p14="http://schemas.microsoft.com/office/powerpoint/2010/main" val="3444732437"/>
      </p:ext>
    </p:extLst>
  </p:cSld>
  <p:clrMapOvr>
    <a:masterClrMapping/>
  </p:clrMapOvr>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8"/>
          </p:nvPr>
        </p:nvSpPr>
        <p:spPr/>
        <p:txBody>
          <a:bodyPr/>
          <a:lstStyle/>
          <a:p>
            <a:fld id="{1F11D43D-FB01-461F-A7A0-1237244F913A}" type="slidenum">
              <a:rPr lang="en-US" smtClean="0"/>
              <a:t>113</a:t>
            </a:fld>
            <a:endParaRPr lang="en-US" dirty="0"/>
          </a:p>
        </p:txBody>
      </p:sp>
      <p:sp>
        <p:nvSpPr>
          <p:cNvPr id="19458" name="Title 1"/>
          <p:cNvSpPr>
            <a:spLocks noGrp="1"/>
          </p:cNvSpPr>
          <p:nvPr>
            <p:ph type="title"/>
          </p:nvPr>
        </p:nvSpPr>
        <p:spPr>
          <a:xfrm>
            <a:off x="457200" y="228600"/>
            <a:ext cx="8229600" cy="1143000"/>
          </a:xfrm>
        </p:spPr>
        <p:txBody>
          <a:bodyPr>
            <a:normAutofit/>
          </a:bodyPr>
          <a:lstStyle/>
          <a:p>
            <a:pPr eaLnBrk="1" hangingPunct="1"/>
            <a:r>
              <a:rPr lang="en-US" dirty="0"/>
              <a:t>Administration Costs</a:t>
            </a:r>
          </a:p>
        </p:txBody>
      </p:sp>
      <p:sp>
        <p:nvSpPr>
          <p:cNvPr id="4" name="Content Placeholder 3"/>
          <p:cNvSpPr>
            <a:spLocks noGrp="1"/>
          </p:cNvSpPr>
          <p:nvPr>
            <p:ph idx="1"/>
          </p:nvPr>
        </p:nvSpPr>
        <p:spPr>
          <a:xfrm>
            <a:off x="457200" y="1523999"/>
            <a:ext cx="8229600" cy="4419601"/>
          </a:xfrm>
        </p:spPr>
        <p:txBody>
          <a:bodyPr>
            <a:normAutofit/>
          </a:bodyPr>
          <a:lstStyle/>
          <a:p>
            <a:r>
              <a:rPr lang="en-US" dirty="0"/>
              <a:t>Costs include…</a:t>
            </a:r>
          </a:p>
          <a:p>
            <a:endParaRPr lang="en-US" dirty="0"/>
          </a:p>
          <a:p>
            <a:r>
              <a:rPr lang="en-US" dirty="0">
                <a:solidFill>
                  <a:srgbClr val="C00000"/>
                </a:solidFill>
              </a:rPr>
              <a:t>Standard basis: allocation base by default is accumulated cost</a:t>
            </a:r>
          </a:p>
          <a:p>
            <a:endParaRPr lang="en-US" dirty="0"/>
          </a:p>
          <a:p>
            <a:r>
              <a:rPr lang="en-US" u="sng" dirty="0"/>
              <a:t>Or</a:t>
            </a:r>
            <a:r>
              <a:rPr lang="en-US" dirty="0"/>
              <a:t> report multiple cost centers (fragment)</a:t>
            </a:r>
          </a:p>
          <a:p>
            <a:endParaRPr lang="en-US" dirty="0"/>
          </a:p>
          <a:p>
            <a:pPr marL="285750" indent="-285750">
              <a:buFont typeface="Wingdings" pitchFamily="2" charset="2"/>
              <a:buChar char="ü"/>
              <a:tabLst>
                <a:tab pos="285750" algn="l"/>
              </a:tabLst>
              <a:defRPr/>
            </a:pPr>
            <a:r>
              <a:rPr lang="en-US" b="1" dirty="0">
                <a:solidFill>
                  <a:srgbClr val="AD2C42"/>
                </a:solidFill>
              </a:rPr>
              <a:t>TIP: </a:t>
            </a:r>
            <a:r>
              <a:rPr lang="en-US" dirty="0">
                <a:solidFill>
                  <a:srgbClr val="AD2C42"/>
                </a:solidFill>
              </a:rPr>
              <a:t>Reclassify directly assigned administration costs to avoid </a:t>
            </a:r>
            <a:r>
              <a:rPr lang="en-US" i="1" dirty="0">
                <a:solidFill>
                  <a:srgbClr val="AD2C42"/>
                </a:solidFill>
              </a:rPr>
              <a:t>double </a:t>
            </a:r>
            <a:r>
              <a:rPr lang="en-US" dirty="0">
                <a:solidFill>
                  <a:srgbClr val="AD2C42"/>
                </a:solidFill>
              </a:rPr>
              <a:t>allocation</a:t>
            </a:r>
          </a:p>
          <a:p>
            <a:endParaRPr lang="en-US" dirty="0"/>
          </a:p>
          <a:p>
            <a:endParaRPr lang="en-US" dirty="0"/>
          </a:p>
        </p:txBody>
      </p:sp>
    </p:spTree>
    <p:extLst>
      <p:ext uri="{BB962C8B-B14F-4D97-AF65-F5344CB8AC3E}">
        <p14:creationId xmlns:p14="http://schemas.microsoft.com/office/powerpoint/2010/main" val="745379852"/>
      </p:ext>
    </p:extLst>
  </p:cSld>
  <p:clrMapOvr>
    <a:masterClrMapping/>
  </p:clrMapOvr>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8"/>
          </p:nvPr>
        </p:nvSpPr>
        <p:spPr/>
        <p:txBody>
          <a:bodyPr/>
          <a:lstStyle/>
          <a:p>
            <a:fld id="{1F11D43D-FB01-461F-A7A0-1237244F913A}" type="slidenum">
              <a:rPr lang="en-US" smtClean="0"/>
              <a:t>114</a:t>
            </a:fld>
            <a:endParaRPr lang="en-US" dirty="0"/>
          </a:p>
        </p:txBody>
      </p:sp>
      <p:sp>
        <p:nvSpPr>
          <p:cNvPr id="20482" name="Title 1"/>
          <p:cNvSpPr>
            <a:spLocks noGrp="1"/>
          </p:cNvSpPr>
          <p:nvPr>
            <p:ph type="title"/>
          </p:nvPr>
        </p:nvSpPr>
        <p:spPr>
          <a:xfrm>
            <a:off x="457200" y="228600"/>
            <a:ext cx="8229600" cy="1143000"/>
          </a:xfrm>
        </p:spPr>
        <p:txBody>
          <a:bodyPr>
            <a:normAutofit/>
          </a:bodyPr>
          <a:lstStyle/>
          <a:p>
            <a:pPr eaLnBrk="1" hangingPunct="1"/>
            <a:r>
              <a:rPr lang="en-US" dirty="0"/>
              <a:t>Administration Costs </a:t>
            </a:r>
            <a:endParaRPr lang="en-US" sz="1200" i="1" dirty="0"/>
          </a:p>
        </p:txBody>
      </p:sp>
      <p:sp>
        <p:nvSpPr>
          <p:cNvPr id="20483" name="Content Placeholder 2"/>
          <p:cNvSpPr>
            <a:spLocks noGrp="1"/>
          </p:cNvSpPr>
          <p:nvPr>
            <p:ph idx="1"/>
          </p:nvPr>
        </p:nvSpPr>
        <p:spPr>
          <a:xfrm>
            <a:off x="457200" y="1600199"/>
            <a:ext cx="8229600" cy="4191001"/>
          </a:xfrm>
        </p:spPr>
        <p:txBody>
          <a:bodyPr>
            <a:normAutofit/>
          </a:bodyPr>
          <a:lstStyle/>
          <a:p>
            <a:pPr eaLnBrk="1" hangingPunct="1">
              <a:spcAft>
                <a:spcPts val="500"/>
              </a:spcAft>
            </a:pPr>
            <a:r>
              <a:rPr lang="en-US" dirty="0"/>
              <a:t>Fragmented departments:</a:t>
            </a:r>
          </a:p>
          <a:p>
            <a:pPr lvl="1" eaLnBrk="1" hangingPunct="1">
              <a:spcAft>
                <a:spcPts val="500"/>
              </a:spcAft>
            </a:pPr>
            <a:r>
              <a:rPr lang="en-US" dirty="0"/>
              <a:t>Communications: number of phones</a:t>
            </a:r>
          </a:p>
          <a:p>
            <a:pPr lvl="1">
              <a:spcAft>
                <a:spcPts val="500"/>
              </a:spcAft>
            </a:pPr>
            <a:r>
              <a:rPr lang="en-US" dirty="0"/>
              <a:t>Information technology: number of computer terminals or workstations</a:t>
            </a:r>
          </a:p>
          <a:p>
            <a:pPr lvl="1" eaLnBrk="1" hangingPunct="1">
              <a:spcAft>
                <a:spcPts val="500"/>
              </a:spcAft>
            </a:pPr>
            <a:r>
              <a:rPr lang="en-US" dirty="0"/>
              <a:t>Admissions: gross revenue or number of admits</a:t>
            </a:r>
          </a:p>
          <a:p>
            <a:pPr lvl="1">
              <a:spcAft>
                <a:spcPts val="500"/>
              </a:spcAft>
            </a:pPr>
            <a:r>
              <a:rPr lang="en-US" dirty="0"/>
              <a:t>Purchasing: supplies expenses or requisitions</a:t>
            </a:r>
          </a:p>
          <a:p>
            <a:pPr lvl="1" eaLnBrk="1" hangingPunct="1">
              <a:spcAft>
                <a:spcPts val="500"/>
              </a:spcAft>
            </a:pPr>
            <a:r>
              <a:rPr lang="en-US" dirty="0"/>
              <a:t>Business office (patient accounting): gross revenue</a:t>
            </a:r>
          </a:p>
          <a:p>
            <a:pPr lvl="1" eaLnBrk="1" hangingPunct="1"/>
            <a:r>
              <a:rPr lang="en-US" dirty="0"/>
              <a:t>All other: accumulated cost</a:t>
            </a:r>
          </a:p>
          <a:p>
            <a:pPr eaLnBrk="1" hangingPunct="1"/>
            <a:endParaRPr lang="en-US" dirty="0"/>
          </a:p>
        </p:txBody>
      </p:sp>
    </p:spTree>
    <p:extLst>
      <p:ext uri="{BB962C8B-B14F-4D97-AF65-F5344CB8AC3E}">
        <p14:creationId xmlns:p14="http://schemas.microsoft.com/office/powerpoint/2010/main" val="2962738556"/>
      </p:ext>
    </p:extLst>
  </p:cSld>
  <p:clrMapOvr>
    <a:masterClrMapping/>
  </p:clrMapOvr>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8"/>
          </p:nvPr>
        </p:nvSpPr>
        <p:spPr/>
        <p:txBody>
          <a:bodyPr/>
          <a:lstStyle/>
          <a:p>
            <a:fld id="{1F11D43D-FB01-461F-A7A0-1237244F913A}" type="slidenum">
              <a:rPr lang="en-US" smtClean="0"/>
              <a:t>115</a:t>
            </a:fld>
            <a:endParaRPr lang="en-US" dirty="0"/>
          </a:p>
        </p:txBody>
      </p:sp>
      <p:sp>
        <p:nvSpPr>
          <p:cNvPr id="21506" name="Title 1"/>
          <p:cNvSpPr>
            <a:spLocks noGrp="1"/>
          </p:cNvSpPr>
          <p:nvPr>
            <p:ph type="title"/>
          </p:nvPr>
        </p:nvSpPr>
        <p:spPr>
          <a:xfrm>
            <a:off x="457200" y="228600"/>
            <a:ext cx="8229600" cy="1143000"/>
          </a:xfrm>
        </p:spPr>
        <p:txBody>
          <a:bodyPr/>
          <a:lstStyle/>
          <a:p>
            <a:r>
              <a:rPr lang="en-US" dirty="0"/>
              <a:t>Maintenance vs. Plant (Utilities)</a:t>
            </a:r>
          </a:p>
        </p:txBody>
      </p:sp>
      <p:sp>
        <p:nvSpPr>
          <p:cNvPr id="21507" name="Content Placeholder 2"/>
          <p:cNvSpPr>
            <a:spLocks noGrp="1"/>
          </p:cNvSpPr>
          <p:nvPr>
            <p:ph idx="1"/>
          </p:nvPr>
        </p:nvSpPr>
        <p:spPr>
          <a:xfrm>
            <a:off x="457200" y="1671925"/>
            <a:ext cx="7772400" cy="4500275"/>
          </a:xfrm>
        </p:spPr>
        <p:txBody>
          <a:bodyPr>
            <a:normAutofit/>
          </a:bodyPr>
          <a:lstStyle/>
          <a:p>
            <a:r>
              <a:rPr lang="en-US" dirty="0"/>
              <a:t>Maintenance costs include:</a:t>
            </a:r>
          </a:p>
          <a:p>
            <a:pPr lvl="1"/>
            <a:r>
              <a:rPr lang="en-US" dirty="0"/>
              <a:t>Maintenance personnel</a:t>
            </a:r>
          </a:p>
          <a:p>
            <a:pPr lvl="1"/>
            <a:r>
              <a:rPr lang="en-US" dirty="0"/>
              <a:t>Supplies</a:t>
            </a:r>
          </a:p>
          <a:p>
            <a:pPr lvl="1"/>
            <a:r>
              <a:rPr lang="en-US" dirty="0"/>
              <a:t>Tools</a:t>
            </a:r>
          </a:p>
          <a:p>
            <a:r>
              <a:rPr lang="en-US" dirty="0"/>
              <a:t>Plant costs include:</a:t>
            </a:r>
          </a:p>
          <a:p>
            <a:pPr lvl="1"/>
            <a:r>
              <a:rPr lang="en-US" dirty="0"/>
              <a:t>Utilities (electricity and such)</a:t>
            </a:r>
          </a:p>
          <a:p>
            <a:r>
              <a:rPr lang="en-US" dirty="0"/>
              <a:t>Can combine or report separately</a:t>
            </a:r>
          </a:p>
          <a:p>
            <a:r>
              <a:rPr lang="en-US" dirty="0"/>
              <a:t>Utilities for separate buildings</a:t>
            </a:r>
          </a:p>
          <a:p>
            <a:pPr lvl="1"/>
            <a:r>
              <a:rPr lang="en-US" dirty="0"/>
              <a:t>Must be separately metered</a:t>
            </a:r>
          </a:p>
          <a:p>
            <a:pPr lvl="1"/>
            <a:r>
              <a:rPr lang="en-US" dirty="0"/>
              <a:t>Hospital higher per square foot</a:t>
            </a:r>
          </a:p>
          <a:p>
            <a:r>
              <a:rPr lang="en-US" dirty="0"/>
              <a:t>Maintenance maintains both buildings</a:t>
            </a:r>
          </a:p>
        </p:txBody>
      </p:sp>
    </p:spTree>
    <p:extLst>
      <p:ext uri="{BB962C8B-B14F-4D97-AF65-F5344CB8AC3E}">
        <p14:creationId xmlns:p14="http://schemas.microsoft.com/office/powerpoint/2010/main" val="2973463160"/>
      </p:ext>
    </p:extLst>
  </p:cSld>
  <p:clrMapOvr>
    <a:masterClrMapping/>
  </p:clrMapOvr>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8"/>
          </p:nvPr>
        </p:nvSpPr>
        <p:spPr/>
        <p:txBody>
          <a:bodyPr/>
          <a:lstStyle/>
          <a:p>
            <a:fld id="{1F11D43D-FB01-461F-A7A0-1237244F913A}" type="slidenum">
              <a:rPr lang="en-US" smtClean="0"/>
              <a:t>116</a:t>
            </a:fld>
            <a:endParaRPr lang="en-US" dirty="0"/>
          </a:p>
        </p:txBody>
      </p:sp>
      <p:sp>
        <p:nvSpPr>
          <p:cNvPr id="22530" name="Title 1"/>
          <p:cNvSpPr>
            <a:spLocks noGrp="1"/>
          </p:cNvSpPr>
          <p:nvPr>
            <p:ph type="title"/>
          </p:nvPr>
        </p:nvSpPr>
        <p:spPr>
          <a:xfrm>
            <a:off x="457200" y="228600"/>
            <a:ext cx="8458200" cy="1143000"/>
          </a:xfrm>
        </p:spPr>
        <p:txBody>
          <a:bodyPr>
            <a:normAutofit/>
          </a:bodyPr>
          <a:lstStyle/>
          <a:p>
            <a:r>
              <a:rPr lang="en-US" dirty="0"/>
              <a:t>Maintenance vs. Plant (Utilities) </a:t>
            </a:r>
            <a:endParaRPr lang="en-US" sz="1200" i="1" dirty="0"/>
          </a:p>
        </p:txBody>
      </p:sp>
      <p:sp>
        <p:nvSpPr>
          <p:cNvPr id="22531" name="Content Placeholder 2"/>
          <p:cNvSpPr>
            <a:spLocks noGrp="1"/>
          </p:cNvSpPr>
          <p:nvPr>
            <p:ph idx="1"/>
          </p:nvPr>
        </p:nvSpPr>
        <p:spPr>
          <a:xfrm>
            <a:off x="457200" y="1524000"/>
            <a:ext cx="8229600" cy="4343401"/>
          </a:xfrm>
        </p:spPr>
        <p:txBody>
          <a:bodyPr>
            <a:normAutofit/>
          </a:bodyPr>
          <a:lstStyle/>
          <a:p>
            <a:pPr eaLnBrk="1" hangingPunct="1"/>
            <a:r>
              <a:rPr lang="en-US" dirty="0"/>
              <a:t>Allocated based on:</a:t>
            </a:r>
          </a:p>
          <a:p>
            <a:pPr lvl="1"/>
            <a:r>
              <a:rPr lang="en-US" dirty="0"/>
              <a:t>Maintenance</a:t>
            </a:r>
          </a:p>
          <a:p>
            <a:pPr lvl="2"/>
            <a:r>
              <a:rPr lang="en-US" dirty="0">
                <a:solidFill>
                  <a:srgbClr val="C00000"/>
                </a:solidFill>
              </a:rPr>
              <a:t>Standard basis: Square feet</a:t>
            </a:r>
          </a:p>
          <a:p>
            <a:pPr lvl="3"/>
            <a:r>
              <a:rPr lang="en-US" dirty="0"/>
              <a:t>Buildings may use maintenance differently</a:t>
            </a:r>
          </a:p>
          <a:p>
            <a:pPr lvl="3"/>
            <a:r>
              <a:rPr lang="en-US" dirty="0"/>
              <a:t>Only include areas cleaned by maintenance </a:t>
            </a:r>
          </a:p>
          <a:p>
            <a:pPr lvl="2"/>
            <a:r>
              <a:rPr lang="en-US" dirty="0"/>
              <a:t>Time study </a:t>
            </a:r>
          </a:p>
          <a:p>
            <a:pPr lvl="1"/>
            <a:r>
              <a:rPr lang="en-US" dirty="0"/>
              <a:t>Plant (utilities)</a:t>
            </a:r>
          </a:p>
          <a:p>
            <a:pPr lvl="2"/>
            <a:r>
              <a:rPr lang="en-US" dirty="0">
                <a:solidFill>
                  <a:srgbClr val="C00000"/>
                </a:solidFill>
              </a:rPr>
              <a:t>Standard basis: Square feet</a:t>
            </a:r>
          </a:p>
          <a:p>
            <a:pPr lvl="3"/>
            <a:r>
              <a:rPr lang="en-US" dirty="0"/>
              <a:t>Can separate by building</a:t>
            </a:r>
          </a:p>
          <a:p>
            <a:pPr lvl="1"/>
            <a:r>
              <a:rPr lang="en-US" dirty="0"/>
              <a:t>Combined </a:t>
            </a:r>
          </a:p>
          <a:p>
            <a:pPr lvl="2"/>
            <a:r>
              <a:rPr lang="en-US" dirty="0"/>
              <a:t>Square feet</a:t>
            </a:r>
          </a:p>
          <a:p>
            <a:pPr eaLnBrk="1" hangingPunct="1"/>
            <a:endParaRPr lang="en-US" dirty="0"/>
          </a:p>
        </p:txBody>
      </p:sp>
    </p:spTree>
    <p:extLst>
      <p:ext uri="{BB962C8B-B14F-4D97-AF65-F5344CB8AC3E}">
        <p14:creationId xmlns:p14="http://schemas.microsoft.com/office/powerpoint/2010/main" val="1982986260"/>
      </p:ext>
    </p:extLst>
  </p:cSld>
  <p:clrMapOvr>
    <a:masterClrMapping/>
  </p:clrMapOvr>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8"/>
          </p:nvPr>
        </p:nvSpPr>
        <p:spPr/>
        <p:txBody>
          <a:bodyPr/>
          <a:lstStyle/>
          <a:p>
            <a:fld id="{1F11D43D-FB01-461F-A7A0-1237244F913A}" type="slidenum">
              <a:rPr lang="en-US" smtClean="0"/>
              <a:t>117</a:t>
            </a:fld>
            <a:endParaRPr lang="en-US" dirty="0"/>
          </a:p>
        </p:txBody>
      </p:sp>
      <p:sp>
        <p:nvSpPr>
          <p:cNvPr id="23554" name="Rectangle 2"/>
          <p:cNvSpPr>
            <a:spLocks noGrp="1" noChangeArrowheads="1"/>
          </p:cNvSpPr>
          <p:nvPr>
            <p:ph type="title"/>
          </p:nvPr>
        </p:nvSpPr>
        <p:spPr>
          <a:xfrm>
            <a:off x="457200" y="228600"/>
            <a:ext cx="8229600" cy="1143000"/>
          </a:xfrm>
        </p:spPr>
        <p:txBody>
          <a:bodyPr>
            <a:normAutofit/>
          </a:bodyPr>
          <a:lstStyle/>
          <a:p>
            <a:pPr eaLnBrk="1" hangingPunct="1"/>
            <a:r>
              <a:rPr lang="en-US" dirty="0"/>
              <a:t>Laundry</a:t>
            </a:r>
            <a:endParaRPr lang="en-US" b="1" i="1" dirty="0"/>
          </a:p>
        </p:txBody>
      </p:sp>
      <p:sp>
        <p:nvSpPr>
          <p:cNvPr id="23555" name="Rectangle 3"/>
          <p:cNvSpPr>
            <a:spLocks noGrp="1" noChangeArrowheads="1"/>
          </p:cNvSpPr>
          <p:nvPr>
            <p:ph idx="1"/>
          </p:nvPr>
        </p:nvSpPr>
        <p:spPr/>
        <p:txBody>
          <a:bodyPr/>
          <a:lstStyle/>
          <a:p>
            <a:pPr eaLnBrk="1" hangingPunct="1"/>
            <a:r>
              <a:rPr lang="en-US" dirty="0"/>
              <a:t>Allocated based on</a:t>
            </a:r>
          </a:p>
          <a:p>
            <a:pPr lvl="1"/>
            <a:r>
              <a:rPr lang="en-US" dirty="0">
                <a:solidFill>
                  <a:srgbClr val="C00000"/>
                </a:solidFill>
              </a:rPr>
              <a:t>Standard basis: laundry pound studies </a:t>
            </a:r>
          </a:p>
          <a:p>
            <a:pPr lvl="1"/>
            <a:r>
              <a:rPr lang="en-US" dirty="0"/>
              <a:t>Patient days</a:t>
            </a:r>
          </a:p>
          <a:p>
            <a:pPr lvl="1" eaLnBrk="1" hangingPunct="1">
              <a:buFont typeface="Wingdings" pitchFamily="2" charset="2"/>
              <a:buNone/>
            </a:pPr>
            <a:endParaRPr lang="en-US" dirty="0"/>
          </a:p>
          <a:p>
            <a:pPr eaLnBrk="1" hangingPunct="1"/>
            <a:endParaRPr lang="en-US" dirty="0"/>
          </a:p>
          <a:p>
            <a:pPr lvl="1" eaLnBrk="1" hangingPunct="1">
              <a:buFont typeface="Wingdings" pitchFamily="2" charset="2"/>
              <a:buNone/>
            </a:pPr>
            <a:endParaRPr lang="en-US" dirty="0"/>
          </a:p>
        </p:txBody>
      </p:sp>
    </p:spTree>
    <p:extLst>
      <p:ext uri="{BB962C8B-B14F-4D97-AF65-F5344CB8AC3E}">
        <p14:creationId xmlns:p14="http://schemas.microsoft.com/office/powerpoint/2010/main" val="3123639023"/>
      </p:ext>
    </p:extLst>
  </p:cSld>
  <p:clrMapOvr>
    <a:masterClrMapping/>
  </p:clrMapOvr>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8"/>
          </p:nvPr>
        </p:nvSpPr>
        <p:spPr/>
        <p:txBody>
          <a:bodyPr/>
          <a:lstStyle/>
          <a:p>
            <a:fld id="{1F11D43D-FB01-461F-A7A0-1237244F913A}" type="slidenum">
              <a:rPr lang="en-US" smtClean="0"/>
              <a:t>118</a:t>
            </a:fld>
            <a:endParaRPr lang="en-US" dirty="0"/>
          </a:p>
        </p:txBody>
      </p:sp>
      <p:sp>
        <p:nvSpPr>
          <p:cNvPr id="4" name="Title 3"/>
          <p:cNvSpPr>
            <a:spLocks noGrp="1"/>
          </p:cNvSpPr>
          <p:nvPr>
            <p:ph type="title"/>
          </p:nvPr>
        </p:nvSpPr>
        <p:spPr>
          <a:xfrm>
            <a:off x="457200" y="228600"/>
            <a:ext cx="8229600" cy="1143000"/>
          </a:xfrm>
        </p:spPr>
        <p:txBody>
          <a:bodyPr>
            <a:normAutofit/>
          </a:bodyPr>
          <a:lstStyle/>
          <a:p>
            <a:r>
              <a:rPr lang="en-US" dirty="0"/>
              <a:t>Housekeeping</a:t>
            </a:r>
          </a:p>
        </p:txBody>
      </p:sp>
      <p:sp>
        <p:nvSpPr>
          <p:cNvPr id="24579" name="Content Placeholder 2"/>
          <p:cNvSpPr>
            <a:spLocks noGrp="1"/>
          </p:cNvSpPr>
          <p:nvPr>
            <p:ph idx="1"/>
          </p:nvPr>
        </p:nvSpPr>
        <p:spPr/>
        <p:txBody>
          <a:bodyPr>
            <a:normAutofit/>
          </a:bodyPr>
          <a:lstStyle/>
          <a:p>
            <a:r>
              <a:rPr lang="en-US" sz="2600" dirty="0">
                <a:solidFill>
                  <a:srgbClr val="C00000"/>
                </a:solidFill>
              </a:rPr>
              <a:t>Standard basis: hours of service (time studies)</a:t>
            </a:r>
          </a:p>
          <a:p>
            <a:pPr lvl="1"/>
            <a:r>
              <a:rPr lang="en-US" dirty="0"/>
              <a:t>More time in patient room</a:t>
            </a:r>
          </a:p>
          <a:p>
            <a:pPr lvl="1"/>
            <a:r>
              <a:rPr lang="en-US" dirty="0"/>
              <a:t>Less time in offices</a:t>
            </a:r>
          </a:p>
          <a:p>
            <a:pPr lvl="1"/>
            <a:r>
              <a:rPr lang="en-US" dirty="0"/>
              <a:t>Other areas may not require housekeeping </a:t>
            </a:r>
          </a:p>
          <a:p>
            <a:pPr lvl="1"/>
            <a:r>
              <a:rPr lang="en-US" dirty="0"/>
              <a:t>Describe the rooms by cost center for the housekeepers </a:t>
            </a:r>
          </a:p>
          <a:p>
            <a:pPr eaLnBrk="1" hangingPunct="1"/>
            <a:r>
              <a:rPr lang="en-US" sz="2600" dirty="0"/>
              <a:t>Square feet</a:t>
            </a:r>
          </a:p>
          <a:p>
            <a:pPr lvl="1"/>
            <a:r>
              <a:rPr lang="en-US" dirty="0"/>
              <a:t>Buildings may use housekeeping differently</a:t>
            </a:r>
          </a:p>
          <a:p>
            <a:pPr lvl="1"/>
            <a:r>
              <a:rPr lang="en-US" dirty="0"/>
              <a:t>Only include areas cleaned by housekeeping</a:t>
            </a:r>
          </a:p>
          <a:p>
            <a:pPr eaLnBrk="1" hangingPunct="1"/>
            <a:endParaRPr lang="en-US" sz="3400" dirty="0"/>
          </a:p>
        </p:txBody>
      </p:sp>
    </p:spTree>
    <p:extLst>
      <p:ext uri="{BB962C8B-B14F-4D97-AF65-F5344CB8AC3E}">
        <p14:creationId xmlns:p14="http://schemas.microsoft.com/office/powerpoint/2010/main" val="3274447250"/>
      </p:ext>
    </p:extLst>
  </p:cSld>
  <p:clrMapOvr>
    <a:masterClrMapping/>
  </p:clrMapOvr>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8"/>
          </p:nvPr>
        </p:nvSpPr>
        <p:spPr/>
        <p:txBody>
          <a:bodyPr/>
          <a:lstStyle/>
          <a:p>
            <a:fld id="{1F11D43D-FB01-461F-A7A0-1237244F913A}" type="slidenum">
              <a:rPr lang="en-US" smtClean="0"/>
              <a:t>119</a:t>
            </a:fld>
            <a:endParaRPr lang="en-US" dirty="0"/>
          </a:p>
        </p:txBody>
      </p:sp>
      <p:sp>
        <p:nvSpPr>
          <p:cNvPr id="26626" name="Title 1"/>
          <p:cNvSpPr>
            <a:spLocks noGrp="1"/>
          </p:cNvSpPr>
          <p:nvPr>
            <p:ph type="title"/>
          </p:nvPr>
        </p:nvSpPr>
        <p:spPr>
          <a:xfrm>
            <a:off x="457200" y="228600"/>
            <a:ext cx="8229600" cy="1143000"/>
          </a:xfrm>
        </p:spPr>
        <p:txBody>
          <a:bodyPr>
            <a:normAutofit/>
          </a:bodyPr>
          <a:lstStyle/>
          <a:p>
            <a:pPr eaLnBrk="1" hangingPunct="1"/>
            <a:r>
              <a:rPr lang="en-US" dirty="0"/>
              <a:t>Dietary </a:t>
            </a:r>
            <a:endParaRPr lang="en-US" sz="1200" i="1" dirty="0"/>
          </a:p>
        </p:txBody>
      </p:sp>
      <p:sp>
        <p:nvSpPr>
          <p:cNvPr id="26627" name="Content Placeholder 2"/>
          <p:cNvSpPr>
            <a:spLocks noGrp="1"/>
          </p:cNvSpPr>
          <p:nvPr>
            <p:ph idx="1"/>
          </p:nvPr>
        </p:nvSpPr>
        <p:spPr>
          <a:xfrm>
            <a:off x="457200" y="1600201"/>
            <a:ext cx="8229600" cy="4267199"/>
          </a:xfrm>
        </p:spPr>
        <p:txBody>
          <a:bodyPr>
            <a:normAutofit/>
          </a:bodyPr>
          <a:lstStyle/>
          <a:p>
            <a:r>
              <a:rPr lang="en-US" dirty="0">
                <a:solidFill>
                  <a:srgbClr val="C00000"/>
                </a:solidFill>
              </a:rPr>
              <a:t>Standard basis: meals served</a:t>
            </a:r>
          </a:p>
          <a:p>
            <a:pPr lvl="1"/>
            <a:r>
              <a:rPr lang="en-US" dirty="0"/>
              <a:t>Count consistently</a:t>
            </a:r>
          </a:p>
          <a:p>
            <a:pPr lvl="1"/>
            <a:r>
              <a:rPr lang="en-US" dirty="0"/>
              <a:t>Count equivalent cafeteria meals</a:t>
            </a:r>
          </a:p>
          <a:p>
            <a:pPr lvl="2"/>
            <a:r>
              <a:rPr lang="en-US" dirty="0"/>
              <a:t>A meal consists of:</a:t>
            </a:r>
          </a:p>
          <a:p>
            <a:pPr lvl="3"/>
            <a:r>
              <a:rPr lang="en-US" dirty="0"/>
              <a:t>Entrée, side dish, vegetable, drink, and dessert; similar to what would be fed to a patient in acute care</a:t>
            </a:r>
          </a:p>
          <a:p>
            <a:pPr lvl="1"/>
            <a:r>
              <a:rPr lang="en-US" dirty="0"/>
              <a:t>Do not count snacks</a:t>
            </a:r>
          </a:p>
          <a:p>
            <a:pPr lvl="1" eaLnBrk="1" hangingPunct="1"/>
            <a:endParaRPr lang="en-US" dirty="0"/>
          </a:p>
          <a:p>
            <a:pPr eaLnBrk="1" hangingPunct="1"/>
            <a:r>
              <a:rPr lang="en-US" dirty="0"/>
              <a:t>Cafeteria meals:</a:t>
            </a:r>
          </a:p>
          <a:p>
            <a:pPr lvl="1" eaLnBrk="1" hangingPunct="1"/>
            <a:r>
              <a:rPr lang="en-US" dirty="0"/>
              <a:t>Based on price of meal equivalent:</a:t>
            </a:r>
          </a:p>
          <a:p>
            <a:pPr lvl="1" algn="ctr" eaLnBrk="1" hangingPunct="1">
              <a:buNone/>
            </a:pPr>
            <a:r>
              <a:rPr lang="en-US" u="sng" dirty="0"/>
              <a:t>Total cafeteria revenue</a:t>
            </a:r>
          </a:p>
          <a:p>
            <a:pPr lvl="1" algn="ctr" eaLnBrk="1" hangingPunct="1">
              <a:buNone/>
            </a:pPr>
            <a:r>
              <a:rPr lang="en-US" dirty="0"/>
              <a:t>Meal equivalent charge</a:t>
            </a:r>
          </a:p>
          <a:p>
            <a:pPr lvl="2" eaLnBrk="1" hangingPunct="1"/>
            <a:endParaRPr lang="en-US" dirty="0"/>
          </a:p>
          <a:p>
            <a:pPr lvl="2" eaLnBrk="1" hangingPunct="1"/>
            <a:endParaRPr lang="en-US" dirty="0">
              <a:solidFill>
                <a:srgbClr val="AD2C42"/>
              </a:solidFill>
            </a:endParaRPr>
          </a:p>
          <a:p>
            <a:pPr marL="914400" lvl="2" indent="0" eaLnBrk="1" hangingPunct="1">
              <a:buNone/>
            </a:pPr>
            <a:endParaRPr lang="en-US" dirty="0">
              <a:solidFill>
                <a:srgbClr val="AD2C42"/>
              </a:solidFill>
            </a:endParaRPr>
          </a:p>
        </p:txBody>
      </p:sp>
    </p:spTree>
    <p:extLst>
      <p:ext uri="{BB962C8B-B14F-4D97-AF65-F5344CB8AC3E}">
        <p14:creationId xmlns:p14="http://schemas.microsoft.com/office/powerpoint/2010/main" val="336625742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8"/>
          </p:nvPr>
        </p:nvSpPr>
        <p:spPr/>
        <p:txBody>
          <a:bodyPr/>
          <a:lstStyle/>
          <a:p>
            <a:fld id="{1F11D43D-FB01-461F-A7A0-1237244F913A}" type="slidenum">
              <a:rPr lang="en-US" smtClean="0"/>
              <a:t>12</a:t>
            </a:fld>
            <a:endParaRPr lang="en-US" dirty="0"/>
          </a:p>
        </p:txBody>
      </p:sp>
      <p:sp>
        <p:nvSpPr>
          <p:cNvPr id="2" name="Title 1"/>
          <p:cNvSpPr>
            <a:spLocks noGrp="1"/>
          </p:cNvSpPr>
          <p:nvPr>
            <p:ph type="title"/>
          </p:nvPr>
        </p:nvSpPr>
        <p:spPr>
          <a:xfrm>
            <a:off x="457200" y="228600"/>
            <a:ext cx="8229600" cy="1143000"/>
          </a:xfrm>
        </p:spPr>
        <p:txBody>
          <a:bodyPr/>
          <a:lstStyle/>
          <a:p>
            <a:r>
              <a:rPr lang="en-US" dirty="0"/>
              <a:t>It’s a Hospital Cost Report</a:t>
            </a:r>
            <a:endParaRPr lang="en-US" sz="1200" dirty="0"/>
          </a:p>
        </p:txBody>
      </p:sp>
      <p:sp>
        <p:nvSpPr>
          <p:cNvPr id="3" name="Content Placeholder 2"/>
          <p:cNvSpPr>
            <a:spLocks noGrp="1"/>
          </p:cNvSpPr>
          <p:nvPr>
            <p:ph idx="1"/>
          </p:nvPr>
        </p:nvSpPr>
        <p:spPr/>
        <p:txBody>
          <a:bodyPr>
            <a:normAutofit/>
          </a:bodyPr>
          <a:lstStyle/>
          <a:p>
            <a:r>
              <a:rPr lang="en-US" dirty="0"/>
              <a:t>Hospital services:</a:t>
            </a:r>
          </a:p>
          <a:p>
            <a:pPr lvl="1"/>
            <a:r>
              <a:rPr lang="en-US" dirty="0"/>
              <a:t>Inpatient services</a:t>
            </a:r>
          </a:p>
          <a:p>
            <a:pPr lvl="1"/>
            <a:r>
              <a:rPr lang="en-US" dirty="0"/>
              <a:t>Outpatient services</a:t>
            </a:r>
          </a:p>
          <a:p>
            <a:pPr lvl="1"/>
            <a:r>
              <a:rPr lang="en-US" dirty="0"/>
              <a:t>Provider-based departments</a:t>
            </a:r>
          </a:p>
          <a:p>
            <a:pPr lvl="1"/>
            <a:endParaRPr lang="en-US" dirty="0"/>
          </a:p>
          <a:p>
            <a:r>
              <a:rPr lang="en-US" dirty="0"/>
              <a:t>Not part of the cost report:</a:t>
            </a:r>
          </a:p>
          <a:p>
            <a:pPr lvl="1"/>
            <a:r>
              <a:rPr lang="en-US" dirty="0"/>
              <a:t>Physician services</a:t>
            </a:r>
          </a:p>
          <a:p>
            <a:pPr lvl="1"/>
            <a:r>
              <a:rPr lang="en-US" dirty="0"/>
              <a:t>Non provider-based locations</a:t>
            </a:r>
          </a:p>
          <a:p>
            <a:pPr lvl="1"/>
            <a:endParaRPr lang="en-US" dirty="0"/>
          </a:p>
          <a:p>
            <a:r>
              <a:rPr lang="en-US" dirty="0"/>
              <a:t>Partially part of the cost report:</a:t>
            </a:r>
          </a:p>
          <a:p>
            <a:pPr lvl="1"/>
            <a:r>
              <a:rPr lang="en-US" dirty="0"/>
              <a:t>Provider-based clinics</a:t>
            </a:r>
          </a:p>
          <a:p>
            <a:pPr lvl="1"/>
            <a:endParaRPr lang="en-US" dirty="0"/>
          </a:p>
        </p:txBody>
      </p:sp>
    </p:spTree>
    <p:extLst>
      <p:ext uri="{BB962C8B-B14F-4D97-AF65-F5344CB8AC3E}">
        <p14:creationId xmlns:p14="http://schemas.microsoft.com/office/powerpoint/2010/main" val="1944050567"/>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8"/>
          </p:nvPr>
        </p:nvSpPr>
        <p:spPr/>
        <p:txBody>
          <a:bodyPr/>
          <a:lstStyle/>
          <a:p>
            <a:fld id="{1F11D43D-FB01-461F-A7A0-1237244F913A}" type="slidenum">
              <a:rPr lang="en-US" smtClean="0"/>
              <a:t>120</a:t>
            </a:fld>
            <a:endParaRPr lang="en-US" dirty="0"/>
          </a:p>
        </p:txBody>
      </p:sp>
      <p:sp>
        <p:nvSpPr>
          <p:cNvPr id="2" name="Title 1"/>
          <p:cNvSpPr>
            <a:spLocks noGrp="1"/>
          </p:cNvSpPr>
          <p:nvPr>
            <p:ph type="title"/>
          </p:nvPr>
        </p:nvSpPr>
        <p:spPr/>
        <p:txBody>
          <a:bodyPr/>
          <a:lstStyle/>
          <a:p>
            <a:r>
              <a:rPr lang="en-US" dirty="0"/>
              <a:t>Cafeteria</a:t>
            </a:r>
          </a:p>
        </p:txBody>
      </p:sp>
      <p:sp>
        <p:nvSpPr>
          <p:cNvPr id="3" name="Content Placeholder 2"/>
          <p:cNvSpPr>
            <a:spLocks noGrp="1"/>
          </p:cNvSpPr>
          <p:nvPr>
            <p:ph idx="1"/>
          </p:nvPr>
        </p:nvSpPr>
        <p:spPr/>
        <p:txBody>
          <a:bodyPr>
            <a:normAutofit/>
          </a:bodyPr>
          <a:lstStyle/>
          <a:p>
            <a:r>
              <a:rPr lang="en-US" dirty="0">
                <a:solidFill>
                  <a:srgbClr val="C00000"/>
                </a:solidFill>
              </a:rPr>
              <a:t>Standard basis: meals served</a:t>
            </a:r>
            <a:endParaRPr lang="en-US" dirty="0"/>
          </a:p>
          <a:p>
            <a:endParaRPr lang="en-US" dirty="0"/>
          </a:p>
          <a:p>
            <a:r>
              <a:rPr lang="en-US" dirty="0"/>
              <a:t>FTEs</a:t>
            </a:r>
          </a:p>
          <a:p>
            <a:endParaRPr lang="en-US" dirty="0"/>
          </a:p>
          <a:p>
            <a:r>
              <a:rPr lang="en-US" dirty="0"/>
              <a:t>Salaries</a:t>
            </a:r>
          </a:p>
          <a:p>
            <a:endParaRPr lang="en-US" dirty="0"/>
          </a:p>
          <a:p>
            <a:r>
              <a:rPr lang="en-US" dirty="0"/>
              <a:t>Identify off-campus FTEs (these are omitted)</a:t>
            </a:r>
          </a:p>
          <a:p>
            <a:endParaRPr lang="en-US" dirty="0"/>
          </a:p>
          <a:p>
            <a:r>
              <a:rPr lang="en-US" dirty="0"/>
              <a:t>Identify other areas that do not use cafeteria</a:t>
            </a:r>
          </a:p>
        </p:txBody>
      </p:sp>
    </p:spTree>
    <p:extLst>
      <p:ext uri="{BB962C8B-B14F-4D97-AF65-F5344CB8AC3E}">
        <p14:creationId xmlns:p14="http://schemas.microsoft.com/office/powerpoint/2010/main" val="83399149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8"/>
          </p:nvPr>
        </p:nvSpPr>
        <p:spPr/>
        <p:txBody>
          <a:bodyPr/>
          <a:lstStyle/>
          <a:p>
            <a:fld id="{1F11D43D-FB01-461F-A7A0-1237244F913A}" type="slidenum">
              <a:rPr lang="en-US" smtClean="0"/>
              <a:t>121</a:t>
            </a:fld>
            <a:endParaRPr lang="en-US" dirty="0"/>
          </a:p>
        </p:txBody>
      </p:sp>
      <p:sp>
        <p:nvSpPr>
          <p:cNvPr id="2" name="Title 1"/>
          <p:cNvSpPr>
            <a:spLocks noGrp="1"/>
          </p:cNvSpPr>
          <p:nvPr>
            <p:ph type="title"/>
          </p:nvPr>
        </p:nvSpPr>
        <p:spPr>
          <a:xfrm>
            <a:off x="457200" y="228600"/>
            <a:ext cx="8229600" cy="1143000"/>
          </a:xfrm>
        </p:spPr>
        <p:txBody>
          <a:bodyPr/>
          <a:lstStyle/>
          <a:p>
            <a:r>
              <a:rPr lang="en-US" dirty="0"/>
              <a:t>Nurse Administration</a:t>
            </a:r>
          </a:p>
        </p:txBody>
      </p:sp>
      <p:sp>
        <p:nvSpPr>
          <p:cNvPr id="3" name="Content Placeholder 2"/>
          <p:cNvSpPr>
            <a:spLocks noGrp="1"/>
          </p:cNvSpPr>
          <p:nvPr>
            <p:ph idx="1"/>
          </p:nvPr>
        </p:nvSpPr>
        <p:spPr>
          <a:xfrm>
            <a:off x="389008" y="1671925"/>
            <a:ext cx="7840592" cy="4576475"/>
          </a:xfrm>
        </p:spPr>
        <p:txBody>
          <a:bodyPr>
            <a:normAutofit fontScale="92500" lnSpcReduction="10000"/>
          </a:bodyPr>
          <a:lstStyle/>
          <a:p>
            <a:pPr>
              <a:lnSpc>
                <a:spcPct val="110000"/>
              </a:lnSpc>
            </a:pPr>
            <a:r>
              <a:rPr lang="en-US" sz="2600" dirty="0"/>
              <a:t>Costs include:</a:t>
            </a:r>
          </a:p>
          <a:p>
            <a:pPr lvl="1">
              <a:lnSpc>
                <a:spcPct val="110000"/>
              </a:lnSpc>
            </a:pPr>
            <a:r>
              <a:rPr lang="en-US" sz="2200" dirty="0"/>
              <a:t>COO</a:t>
            </a:r>
          </a:p>
          <a:p>
            <a:pPr lvl="1">
              <a:lnSpc>
                <a:spcPct val="110000"/>
              </a:lnSpc>
            </a:pPr>
            <a:r>
              <a:rPr lang="en-US" sz="2200" dirty="0"/>
              <a:t>Acute care DNS</a:t>
            </a:r>
          </a:p>
          <a:p>
            <a:pPr lvl="1">
              <a:lnSpc>
                <a:spcPct val="110000"/>
              </a:lnSpc>
            </a:pPr>
            <a:r>
              <a:rPr lang="en-US" sz="2200" dirty="0"/>
              <a:t>Nursing home DNS</a:t>
            </a:r>
          </a:p>
          <a:p>
            <a:pPr lvl="1">
              <a:lnSpc>
                <a:spcPct val="110000"/>
              </a:lnSpc>
            </a:pPr>
            <a:r>
              <a:rPr lang="en-US" sz="2200" dirty="0"/>
              <a:t>Infection control</a:t>
            </a:r>
          </a:p>
          <a:p>
            <a:pPr lvl="1">
              <a:lnSpc>
                <a:spcPct val="110000"/>
              </a:lnSpc>
            </a:pPr>
            <a:r>
              <a:rPr lang="en-US" sz="2200" dirty="0"/>
              <a:t>Education</a:t>
            </a:r>
          </a:p>
          <a:p>
            <a:pPr lvl="1">
              <a:lnSpc>
                <a:spcPct val="110000"/>
              </a:lnSpc>
            </a:pPr>
            <a:endParaRPr lang="en-US" dirty="0"/>
          </a:p>
          <a:p>
            <a:pPr>
              <a:lnSpc>
                <a:spcPct val="110000"/>
              </a:lnSpc>
            </a:pPr>
            <a:r>
              <a:rPr lang="en-US" sz="2600" dirty="0">
                <a:solidFill>
                  <a:srgbClr val="C00000"/>
                </a:solidFill>
              </a:rPr>
              <a:t>Standard basis: allocated based on nurse time</a:t>
            </a:r>
          </a:p>
          <a:p>
            <a:pPr lvl="1">
              <a:lnSpc>
                <a:spcPct val="110000"/>
              </a:lnSpc>
            </a:pPr>
            <a:r>
              <a:rPr lang="en-US" sz="2200" dirty="0"/>
              <a:t>Organizational chart</a:t>
            </a:r>
          </a:p>
          <a:p>
            <a:pPr lvl="1">
              <a:lnSpc>
                <a:spcPct val="110000"/>
              </a:lnSpc>
            </a:pPr>
            <a:endParaRPr lang="en-US" dirty="0"/>
          </a:p>
          <a:p>
            <a:pPr>
              <a:lnSpc>
                <a:spcPct val="110000"/>
              </a:lnSpc>
            </a:pPr>
            <a:r>
              <a:rPr lang="en-US" sz="2600" dirty="0"/>
              <a:t>Can have more than one cost center</a:t>
            </a:r>
          </a:p>
          <a:p>
            <a:endParaRPr lang="en-US" dirty="0"/>
          </a:p>
        </p:txBody>
      </p:sp>
    </p:spTree>
    <p:extLst>
      <p:ext uri="{BB962C8B-B14F-4D97-AF65-F5344CB8AC3E}">
        <p14:creationId xmlns:p14="http://schemas.microsoft.com/office/powerpoint/2010/main" val="186394178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8"/>
          </p:nvPr>
        </p:nvSpPr>
        <p:spPr/>
        <p:txBody>
          <a:bodyPr/>
          <a:lstStyle/>
          <a:p>
            <a:fld id="{1F11D43D-FB01-461F-A7A0-1237244F913A}" type="slidenum">
              <a:rPr lang="en-US" smtClean="0"/>
              <a:t>122</a:t>
            </a:fld>
            <a:endParaRPr lang="en-US" dirty="0"/>
          </a:p>
        </p:txBody>
      </p:sp>
      <p:sp>
        <p:nvSpPr>
          <p:cNvPr id="2" name="Title 1"/>
          <p:cNvSpPr>
            <a:spLocks noGrp="1"/>
          </p:cNvSpPr>
          <p:nvPr>
            <p:ph type="title"/>
          </p:nvPr>
        </p:nvSpPr>
        <p:spPr>
          <a:xfrm>
            <a:off x="457200" y="228600"/>
            <a:ext cx="8229600" cy="1143000"/>
          </a:xfrm>
        </p:spPr>
        <p:txBody>
          <a:bodyPr/>
          <a:lstStyle/>
          <a:p>
            <a:r>
              <a:rPr lang="en-US" dirty="0"/>
              <a:t>Nurse Administration </a:t>
            </a:r>
            <a:endParaRPr lang="en-US" sz="1200" dirty="0"/>
          </a:p>
        </p:txBody>
      </p:sp>
      <p:sp>
        <p:nvSpPr>
          <p:cNvPr id="3" name="Content Placeholder 2"/>
          <p:cNvSpPr>
            <a:spLocks noGrp="1"/>
          </p:cNvSpPr>
          <p:nvPr>
            <p:ph idx="1"/>
          </p:nvPr>
        </p:nvSpPr>
        <p:spPr/>
        <p:txBody>
          <a:bodyPr/>
          <a:lstStyle/>
          <a:p>
            <a:pPr marL="342900" lvl="1" indent="-342900">
              <a:buFont typeface="Arial" pitchFamily="34" charset="0"/>
              <a:buChar char="•"/>
            </a:pPr>
            <a:r>
              <a:rPr lang="en-US" sz="2400" dirty="0"/>
              <a:t>Identify departments covered for all five positions listed and note where their expenses are located on the general ledger </a:t>
            </a:r>
          </a:p>
          <a:p>
            <a:pPr marL="342900" lvl="1" indent="-342900">
              <a:buFont typeface="Arial" pitchFamily="34" charset="0"/>
              <a:buChar char="•"/>
            </a:pPr>
            <a:endParaRPr lang="en-US" sz="2400" dirty="0"/>
          </a:p>
          <a:p>
            <a:pPr marL="342900" lvl="1" indent="-342900">
              <a:buFont typeface="Arial" pitchFamily="34" charset="0"/>
              <a:buChar char="•"/>
            </a:pPr>
            <a:r>
              <a:rPr lang="en-US" sz="2400" dirty="0"/>
              <a:t>It can make a difference who the DNS supervises</a:t>
            </a:r>
          </a:p>
          <a:p>
            <a:pPr marL="342900" lvl="1" indent="-342900">
              <a:buFont typeface="Arial" pitchFamily="34" charset="0"/>
              <a:buChar char="•"/>
            </a:pPr>
            <a:endParaRPr lang="en-US" sz="2400" dirty="0"/>
          </a:p>
          <a:p>
            <a:pPr marL="342900" lvl="1" indent="-342900">
              <a:buFont typeface="Arial" pitchFamily="34" charset="0"/>
              <a:buChar char="•"/>
            </a:pPr>
            <a:r>
              <a:rPr lang="en-US" sz="2400" dirty="0"/>
              <a:t>Does the DNS need to supervise home health, hospice, clinics, ambulance?  </a:t>
            </a:r>
          </a:p>
          <a:p>
            <a:endParaRPr lang="en-US" dirty="0"/>
          </a:p>
        </p:txBody>
      </p:sp>
    </p:spTree>
    <p:extLst>
      <p:ext uri="{BB962C8B-B14F-4D97-AF65-F5344CB8AC3E}">
        <p14:creationId xmlns:p14="http://schemas.microsoft.com/office/powerpoint/2010/main" val="418692912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8"/>
          </p:nvPr>
        </p:nvSpPr>
        <p:spPr/>
        <p:txBody>
          <a:bodyPr/>
          <a:lstStyle/>
          <a:p>
            <a:fld id="{1F11D43D-FB01-461F-A7A0-1237244F913A}" type="slidenum">
              <a:rPr lang="en-US" smtClean="0"/>
              <a:t>123</a:t>
            </a:fld>
            <a:endParaRPr lang="en-US" dirty="0"/>
          </a:p>
        </p:txBody>
      </p:sp>
      <p:sp>
        <p:nvSpPr>
          <p:cNvPr id="2" name="Title 1"/>
          <p:cNvSpPr>
            <a:spLocks noGrp="1"/>
          </p:cNvSpPr>
          <p:nvPr>
            <p:ph type="title"/>
          </p:nvPr>
        </p:nvSpPr>
        <p:spPr>
          <a:xfrm>
            <a:off x="457200" y="228600"/>
            <a:ext cx="8229600" cy="1143000"/>
          </a:xfrm>
        </p:spPr>
        <p:txBody>
          <a:bodyPr/>
          <a:lstStyle/>
          <a:p>
            <a:r>
              <a:rPr lang="en-US" dirty="0"/>
              <a:t>Central Supply</a:t>
            </a:r>
          </a:p>
        </p:txBody>
      </p:sp>
      <p:sp>
        <p:nvSpPr>
          <p:cNvPr id="3" name="Content Placeholder 2"/>
          <p:cNvSpPr>
            <a:spLocks noGrp="1"/>
          </p:cNvSpPr>
          <p:nvPr>
            <p:ph idx="1"/>
          </p:nvPr>
        </p:nvSpPr>
        <p:spPr/>
        <p:txBody>
          <a:bodyPr>
            <a:normAutofit/>
          </a:bodyPr>
          <a:lstStyle/>
          <a:p>
            <a:r>
              <a:rPr lang="en-US" dirty="0"/>
              <a:t>Central Supply:</a:t>
            </a:r>
          </a:p>
          <a:p>
            <a:pPr lvl="1"/>
            <a:r>
              <a:rPr lang="en-US" dirty="0">
                <a:solidFill>
                  <a:srgbClr val="C00000"/>
                </a:solidFill>
              </a:rPr>
              <a:t>Standard basis: supplies expense or requisitions</a:t>
            </a:r>
          </a:p>
          <a:p>
            <a:pPr lvl="1"/>
            <a:r>
              <a:rPr lang="en-US" dirty="0"/>
              <a:t>Identify departments with supplies not ordered or stored by CS</a:t>
            </a:r>
          </a:p>
          <a:p>
            <a:pPr lvl="2"/>
            <a:r>
              <a:rPr lang="en-US" dirty="0"/>
              <a:t>Reagents</a:t>
            </a:r>
          </a:p>
          <a:p>
            <a:pPr lvl="2"/>
            <a:r>
              <a:rPr lang="en-US" dirty="0"/>
              <a:t>Food</a:t>
            </a:r>
          </a:p>
          <a:p>
            <a:pPr lvl="2"/>
            <a:r>
              <a:rPr lang="en-US" dirty="0"/>
              <a:t>Drugs</a:t>
            </a:r>
          </a:p>
          <a:p>
            <a:pPr lvl="2"/>
            <a:r>
              <a:rPr lang="en-US" dirty="0"/>
              <a:t>Films</a:t>
            </a:r>
          </a:p>
          <a:p>
            <a:pPr lvl="2"/>
            <a:r>
              <a:rPr lang="en-US" dirty="0"/>
              <a:t>Off-site clinics</a:t>
            </a:r>
          </a:p>
          <a:p>
            <a:pPr lvl="1"/>
            <a:endParaRPr lang="en-US" dirty="0"/>
          </a:p>
        </p:txBody>
      </p:sp>
    </p:spTree>
    <p:extLst>
      <p:ext uri="{BB962C8B-B14F-4D97-AF65-F5344CB8AC3E}">
        <p14:creationId xmlns:p14="http://schemas.microsoft.com/office/powerpoint/2010/main" val="281684066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8"/>
          </p:nvPr>
        </p:nvSpPr>
        <p:spPr/>
        <p:txBody>
          <a:bodyPr/>
          <a:lstStyle/>
          <a:p>
            <a:fld id="{1F11D43D-FB01-461F-A7A0-1237244F913A}" type="slidenum">
              <a:rPr lang="en-US" smtClean="0"/>
              <a:t>124</a:t>
            </a:fld>
            <a:endParaRPr lang="en-US" dirty="0"/>
          </a:p>
        </p:txBody>
      </p:sp>
      <p:sp>
        <p:nvSpPr>
          <p:cNvPr id="30722" name="Rectangle 2"/>
          <p:cNvSpPr>
            <a:spLocks noGrp="1" noChangeArrowheads="1"/>
          </p:cNvSpPr>
          <p:nvPr>
            <p:ph type="title"/>
          </p:nvPr>
        </p:nvSpPr>
        <p:spPr>
          <a:xfrm>
            <a:off x="457200" y="228600"/>
            <a:ext cx="8229600" cy="1143000"/>
          </a:xfrm>
        </p:spPr>
        <p:txBody>
          <a:bodyPr>
            <a:normAutofit/>
          </a:bodyPr>
          <a:lstStyle/>
          <a:p>
            <a:pPr eaLnBrk="1" hangingPunct="1"/>
            <a:r>
              <a:rPr lang="en-US" dirty="0"/>
              <a:t>Pharmacy</a:t>
            </a:r>
            <a:endParaRPr lang="en-US" b="1" i="1" dirty="0"/>
          </a:p>
        </p:txBody>
      </p:sp>
      <p:sp>
        <p:nvSpPr>
          <p:cNvPr id="4" name="Content Placeholder 3"/>
          <p:cNvSpPr>
            <a:spLocks noGrp="1"/>
          </p:cNvSpPr>
          <p:nvPr>
            <p:ph idx="1"/>
          </p:nvPr>
        </p:nvSpPr>
        <p:spPr/>
        <p:txBody>
          <a:bodyPr>
            <a:normAutofit/>
          </a:bodyPr>
          <a:lstStyle/>
          <a:p>
            <a:pPr>
              <a:spcAft>
                <a:spcPts val="500"/>
              </a:spcAft>
            </a:pPr>
            <a:r>
              <a:rPr lang="en-US" dirty="0"/>
              <a:t>Pharmacy:</a:t>
            </a:r>
          </a:p>
          <a:p>
            <a:pPr lvl="1">
              <a:spcAft>
                <a:spcPts val="500"/>
              </a:spcAft>
            </a:pPr>
            <a:r>
              <a:rPr lang="en-US" dirty="0">
                <a:solidFill>
                  <a:srgbClr val="C00000"/>
                </a:solidFill>
              </a:rPr>
              <a:t>Standard basis: supplies expense or requisitions</a:t>
            </a:r>
            <a:endParaRPr lang="en-US" dirty="0"/>
          </a:p>
          <a:p>
            <a:pPr lvl="1">
              <a:spcAft>
                <a:spcPts val="500"/>
              </a:spcAft>
            </a:pPr>
            <a:r>
              <a:rPr lang="en-US" dirty="0"/>
              <a:t>Generally 100% to revenue producing</a:t>
            </a:r>
          </a:p>
          <a:p>
            <a:pPr lvl="1">
              <a:spcAft>
                <a:spcPts val="500"/>
              </a:spcAft>
            </a:pPr>
            <a:r>
              <a:rPr lang="en-US" dirty="0"/>
              <a:t>May be split between pharmacy and chemotherapy based on cost of drugs</a:t>
            </a:r>
          </a:p>
          <a:p>
            <a:endParaRPr lang="en-US" dirty="0"/>
          </a:p>
        </p:txBody>
      </p:sp>
    </p:spTree>
    <p:extLst>
      <p:ext uri="{BB962C8B-B14F-4D97-AF65-F5344CB8AC3E}">
        <p14:creationId xmlns:p14="http://schemas.microsoft.com/office/powerpoint/2010/main" val="2881820717"/>
      </p:ext>
    </p:extLst>
  </p:cSld>
  <p:clrMapOvr>
    <a:masterClrMapping/>
  </p:clrMapOvr>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8"/>
          </p:nvPr>
        </p:nvSpPr>
        <p:spPr/>
        <p:txBody>
          <a:bodyPr/>
          <a:lstStyle/>
          <a:p>
            <a:fld id="{1F11D43D-FB01-461F-A7A0-1237244F913A}" type="slidenum">
              <a:rPr lang="en-US" smtClean="0"/>
              <a:t>125</a:t>
            </a:fld>
            <a:endParaRPr lang="en-US" dirty="0"/>
          </a:p>
        </p:txBody>
      </p:sp>
      <p:sp>
        <p:nvSpPr>
          <p:cNvPr id="31746" name="Title 1"/>
          <p:cNvSpPr>
            <a:spLocks noGrp="1"/>
          </p:cNvSpPr>
          <p:nvPr>
            <p:ph type="title"/>
          </p:nvPr>
        </p:nvSpPr>
        <p:spPr>
          <a:xfrm>
            <a:off x="457200" y="228600"/>
            <a:ext cx="8229600" cy="1143000"/>
          </a:xfrm>
        </p:spPr>
        <p:txBody>
          <a:bodyPr>
            <a:normAutofit/>
          </a:bodyPr>
          <a:lstStyle/>
          <a:p>
            <a:pPr eaLnBrk="1" hangingPunct="1"/>
            <a:r>
              <a:rPr lang="en-US" dirty="0"/>
              <a:t>Medical Records</a:t>
            </a:r>
          </a:p>
        </p:txBody>
      </p:sp>
      <p:sp>
        <p:nvSpPr>
          <p:cNvPr id="31747" name="Content Placeholder 2"/>
          <p:cNvSpPr>
            <a:spLocks noGrp="1"/>
          </p:cNvSpPr>
          <p:nvPr>
            <p:ph idx="1"/>
          </p:nvPr>
        </p:nvSpPr>
        <p:spPr>
          <a:xfrm>
            <a:off x="457200" y="1447801"/>
            <a:ext cx="8229600" cy="4267200"/>
          </a:xfrm>
        </p:spPr>
        <p:txBody>
          <a:bodyPr>
            <a:normAutofit/>
          </a:bodyPr>
          <a:lstStyle/>
          <a:p>
            <a:pPr>
              <a:lnSpc>
                <a:spcPct val="90000"/>
              </a:lnSpc>
            </a:pPr>
            <a:r>
              <a:rPr lang="en-US" dirty="0">
                <a:solidFill>
                  <a:srgbClr val="C00000"/>
                </a:solidFill>
              </a:rPr>
              <a:t>Standard basis: time studies</a:t>
            </a:r>
          </a:p>
          <a:p>
            <a:pPr lvl="1">
              <a:lnSpc>
                <a:spcPct val="90000"/>
              </a:lnSpc>
            </a:pPr>
            <a:r>
              <a:rPr lang="en-US" dirty="0"/>
              <a:t>Allocates more to acute care and emergency room</a:t>
            </a:r>
          </a:p>
          <a:p>
            <a:pPr lvl="1">
              <a:lnSpc>
                <a:spcPct val="90000"/>
              </a:lnSpc>
            </a:pPr>
            <a:r>
              <a:rPr lang="en-US" dirty="0"/>
              <a:t>Point of origin basis</a:t>
            </a:r>
          </a:p>
          <a:p>
            <a:pPr marL="457200" lvl="1" indent="0">
              <a:lnSpc>
                <a:spcPct val="90000"/>
              </a:lnSpc>
              <a:buNone/>
            </a:pPr>
            <a:endParaRPr lang="en-US" sz="2200" dirty="0"/>
          </a:p>
          <a:p>
            <a:pPr eaLnBrk="1" hangingPunct="1">
              <a:lnSpc>
                <a:spcPct val="90000"/>
              </a:lnSpc>
            </a:pPr>
            <a:r>
              <a:rPr lang="en-US" dirty="0"/>
              <a:t>Gross revenue</a:t>
            </a:r>
          </a:p>
          <a:p>
            <a:pPr lvl="1" eaLnBrk="1" hangingPunct="1">
              <a:lnSpc>
                <a:spcPct val="90000"/>
              </a:lnSpc>
            </a:pPr>
            <a:r>
              <a:rPr lang="en-US" dirty="0"/>
              <a:t>Allocates more to outpatient laboratory, radiology, </a:t>
            </a:r>
            <a:br>
              <a:rPr lang="en-US" dirty="0"/>
            </a:br>
            <a:r>
              <a:rPr lang="en-US" dirty="0"/>
              <a:t>and emergency room</a:t>
            </a:r>
          </a:p>
          <a:p>
            <a:pPr marL="457200" lvl="1" indent="0" eaLnBrk="1" hangingPunct="1">
              <a:lnSpc>
                <a:spcPct val="90000"/>
              </a:lnSpc>
              <a:buNone/>
            </a:pPr>
            <a:endParaRPr lang="en-US" sz="2200" dirty="0"/>
          </a:p>
          <a:p>
            <a:pPr eaLnBrk="1" hangingPunct="1">
              <a:lnSpc>
                <a:spcPct val="90000"/>
              </a:lnSpc>
            </a:pPr>
            <a:r>
              <a:rPr lang="en-US" dirty="0"/>
              <a:t>Identify departments: </a:t>
            </a:r>
          </a:p>
          <a:p>
            <a:pPr lvl="1" eaLnBrk="1" hangingPunct="1">
              <a:lnSpc>
                <a:spcPct val="90000"/>
              </a:lnSpc>
            </a:pPr>
            <a:r>
              <a:rPr lang="en-US" dirty="0"/>
              <a:t>For whom charts are prepared</a:t>
            </a:r>
          </a:p>
          <a:p>
            <a:pPr lvl="1" eaLnBrk="1" hangingPunct="1">
              <a:lnSpc>
                <a:spcPct val="90000"/>
              </a:lnSpc>
            </a:pPr>
            <a:r>
              <a:rPr lang="en-US" dirty="0"/>
              <a:t>Who performs their own function (think home health, clinics, etc.)</a:t>
            </a:r>
          </a:p>
        </p:txBody>
      </p:sp>
    </p:spTree>
    <p:extLst>
      <p:ext uri="{BB962C8B-B14F-4D97-AF65-F5344CB8AC3E}">
        <p14:creationId xmlns:p14="http://schemas.microsoft.com/office/powerpoint/2010/main" val="2664808806"/>
      </p:ext>
    </p:extLst>
  </p:cSld>
  <p:clrMapOvr>
    <a:masterClrMapping/>
  </p:clrMapOvr>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8"/>
          </p:nvPr>
        </p:nvSpPr>
        <p:spPr/>
        <p:txBody>
          <a:bodyPr/>
          <a:lstStyle/>
          <a:p>
            <a:fld id="{1F11D43D-FB01-461F-A7A0-1237244F913A}" type="slidenum">
              <a:rPr lang="en-US" smtClean="0"/>
              <a:t>126</a:t>
            </a:fld>
            <a:endParaRPr lang="en-US" dirty="0"/>
          </a:p>
        </p:txBody>
      </p:sp>
      <p:sp>
        <p:nvSpPr>
          <p:cNvPr id="32770" name="Title 1"/>
          <p:cNvSpPr>
            <a:spLocks noGrp="1"/>
          </p:cNvSpPr>
          <p:nvPr>
            <p:ph type="title"/>
          </p:nvPr>
        </p:nvSpPr>
        <p:spPr>
          <a:xfrm>
            <a:off x="457200" y="228600"/>
            <a:ext cx="8229600" cy="1143000"/>
          </a:xfrm>
        </p:spPr>
        <p:txBody>
          <a:bodyPr>
            <a:normAutofit/>
          </a:bodyPr>
          <a:lstStyle/>
          <a:p>
            <a:pPr eaLnBrk="1" hangingPunct="1"/>
            <a:r>
              <a:rPr lang="en-US" dirty="0"/>
              <a:t>Social Services</a:t>
            </a:r>
          </a:p>
        </p:txBody>
      </p:sp>
      <p:sp>
        <p:nvSpPr>
          <p:cNvPr id="32771" name="Content Placeholder 2"/>
          <p:cNvSpPr>
            <a:spLocks noGrp="1"/>
          </p:cNvSpPr>
          <p:nvPr>
            <p:ph idx="1"/>
          </p:nvPr>
        </p:nvSpPr>
        <p:spPr/>
        <p:txBody>
          <a:bodyPr/>
          <a:lstStyle/>
          <a:p>
            <a:r>
              <a:rPr lang="en-US" dirty="0">
                <a:solidFill>
                  <a:srgbClr val="C00000"/>
                </a:solidFill>
              </a:rPr>
              <a:t>Standard basis: time study</a:t>
            </a:r>
          </a:p>
          <a:p>
            <a:pPr eaLnBrk="1" hangingPunct="1"/>
            <a:endParaRPr lang="en-US" dirty="0"/>
          </a:p>
          <a:p>
            <a:pPr eaLnBrk="1" hangingPunct="1"/>
            <a:r>
              <a:rPr lang="en-US" dirty="0"/>
              <a:t>Patient days</a:t>
            </a:r>
          </a:p>
          <a:p>
            <a:pPr eaLnBrk="1" hangingPunct="1"/>
            <a:endParaRPr lang="en-US" dirty="0"/>
          </a:p>
          <a:p>
            <a:r>
              <a:rPr lang="en-US" dirty="0"/>
              <a:t>Track these costs separately </a:t>
            </a:r>
          </a:p>
          <a:p>
            <a:pPr eaLnBrk="1" hangingPunct="1"/>
            <a:endParaRPr lang="en-US" dirty="0"/>
          </a:p>
          <a:p>
            <a:pPr eaLnBrk="1" hangingPunct="1"/>
            <a:endParaRPr lang="en-US" dirty="0"/>
          </a:p>
          <a:p>
            <a:pPr eaLnBrk="1" hangingPunct="1"/>
            <a:endParaRPr lang="en-US" dirty="0"/>
          </a:p>
          <a:p>
            <a:pPr eaLnBrk="1" hangingPunct="1"/>
            <a:endParaRPr lang="en-US" dirty="0"/>
          </a:p>
          <a:p>
            <a:pPr eaLnBrk="1" hangingPunct="1"/>
            <a:endParaRPr lang="en-US" dirty="0"/>
          </a:p>
          <a:p>
            <a:pPr eaLnBrk="1" hangingPunct="1">
              <a:buFont typeface="Wingdings" pitchFamily="2" charset="2"/>
              <a:buNone/>
            </a:pPr>
            <a:endParaRPr lang="en-US" dirty="0"/>
          </a:p>
        </p:txBody>
      </p:sp>
    </p:spTree>
    <p:extLst>
      <p:ext uri="{BB962C8B-B14F-4D97-AF65-F5344CB8AC3E}">
        <p14:creationId xmlns:p14="http://schemas.microsoft.com/office/powerpoint/2010/main" val="546911471"/>
      </p:ext>
    </p:extLst>
  </p:cSld>
  <p:clrMapOvr>
    <a:masterClrMapping/>
  </p:clrMapOvr>
  <p:transitio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8"/>
          </p:nvPr>
        </p:nvSpPr>
        <p:spPr/>
        <p:txBody>
          <a:bodyPr/>
          <a:lstStyle/>
          <a:p>
            <a:fld id="{1F11D43D-FB01-461F-A7A0-1237244F913A}" type="slidenum">
              <a:rPr lang="en-US" smtClean="0"/>
              <a:t>127</a:t>
            </a:fld>
            <a:endParaRPr lang="en-US" dirty="0"/>
          </a:p>
        </p:txBody>
      </p:sp>
      <p:sp>
        <p:nvSpPr>
          <p:cNvPr id="32770" name="Title 1"/>
          <p:cNvSpPr>
            <a:spLocks noGrp="1"/>
          </p:cNvSpPr>
          <p:nvPr>
            <p:ph type="title"/>
          </p:nvPr>
        </p:nvSpPr>
        <p:spPr>
          <a:xfrm>
            <a:off x="457200" y="228600"/>
            <a:ext cx="8229600" cy="1143000"/>
          </a:xfrm>
        </p:spPr>
        <p:txBody>
          <a:bodyPr>
            <a:normAutofit/>
          </a:bodyPr>
          <a:lstStyle/>
          <a:p>
            <a:pPr eaLnBrk="1" hangingPunct="1"/>
            <a:r>
              <a:rPr lang="en-US" dirty="0"/>
              <a:t>Activities</a:t>
            </a:r>
          </a:p>
        </p:txBody>
      </p:sp>
      <p:sp>
        <p:nvSpPr>
          <p:cNvPr id="32771" name="Content Placeholder 2"/>
          <p:cNvSpPr>
            <a:spLocks noGrp="1"/>
          </p:cNvSpPr>
          <p:nvPr>
            <p:ph idx="1"/>
          </p:nvPr>
        </p:nvSpPr>
        <p:spPr/>
        <p:txBody>
          <a:bodyPr/>
          <a:lstStyle/>
          <a:p>
            <a:pPr eaLnBrk="1" hangingPunct="1"/>
            <a:r>
              <a:rPr lang="en-US" dirty="0"/>
              <a:t>Patient days</a:t>
            </a:r>
          </a:p>
          <a:p>
            <a:pPr lvl="1" eaLnBrk="1" hangingPunct="1"/>
            <a:r>
              <a:rPr lang="en-US" dirty="0"/>
              <a:t>Swing</a:t>
            </a:r>
          </a:p>
          <a:p>
            <a:pPr lvl="1" eaLnBrk="1" hangingPunct="1"/>
            <a:r>
              <a:rPr lang="en-US" dirty="0"/>
              <a:t>Nursing home</a:t>
            </a:r>
          </a:p>
          <a:p>
            <a:pPr marL="457200" lvl="1" indent="0" eaLnBrk="1" hangingPunct="1">
              <a:buNone/>
            </a:pPr>
            <a:endParaRPr lang="en-US" dirty="0"/>
          </a:p>
          <a:p>
            <a:pPr eaLnBrk="1" hangingPunct="1"/>
            <a:r>
              <a:rPr lang="en-US" dirty="0"/>
              <a:t>Track separately and make into a separate cost center</a:t>
            </a:r>
          </a:p>
          <a:p>
            <a:pPr lvl="1" eaLnBrk="1" hangingPunct="1"/>
            <a:r>
              <a:rPr lang="en-US" dirty="0"/>
              <a:t>Other overhead gets allocated too</a:t>
            </a:r>
          </a:p>
          <a:p>
            <a:pPr eaLnBrk="1" hangingPunct="1"/>
            <a:endParaRPr lang="en-US" dirty="0"/>
          </a:p>
          <a:p>
            <a:pPr eaLnBrk="1" hangingPunct="1"/>
            <a:endParaRPr lang="en-US" dirty="0"/>
          </a:p>
          <a:p>
            <a:pPr eaLnBrk="1" hangingPunct="1">
              <a:buFont typeface="Wingdings" pitchFamily="2" charset="2"/>
              <a:buNone/>
            </a:pPr>
            <a:endParaRPr lang="en-US" dirty="0"/>
          </a:p>
        </p:txBody>
      </p:sp>
    </p:spTree>
    <p:extLst>
      <p:ext uri="{BB962C8B-B14F-4D97-AF65-F5344CB8AC3E}">
        <p14:creationId xmlns:p14="http://schemas.microsoft.com/office/powerpoint/2010/main" val="733619745"/>
      </p:ext>
    </p:extLst>
  </p:cSld>
  <p:clrMapOvr>
    <a:masterClrMapping/>
  </p:clrMapOvr>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8"/>
          </p:nvPr>
        </p:nvSpPr>
        <p:spPr/>
        <p:txBody>
          <a:bodyPr/>
          <a:lstStyle/>
          <a:p>
            <a:fld id="{1F11D43D-FB01-461F-A7A0-1237244F913A}" type="slidenum">
              <a:rPr lang="en-US" smtClean="0"/>
              <a:t>128</a:t>
            </a:fld>
            <a:endParaRPr lang="en-US" dirty="0"/>
          </a:p>
        </p:txBody>
      </p:sp>
      <p:sp>
        <p:nvSpPr>
          <p:cNvPr id="2" name="Title 1"/>
          <p:cNvSpPr>
            <a:spLocks noGrp="1"/>
          </p:cNvSpPr>
          <p:nvPr>
            <p:ph type="title"/>
          </p:nvPr>
        </p:nvSpPr>
        <p:spPr>
          <a:xfrm>
            <a:off x="457200" y="228600"/>
            <a:ext cx="8229600" cy="1143000"/>
          </a:xfrm>
        </p:spPr>
        <p:txBody>
          <a:bodyPr/>
          <a:lstStyle/>
          <a:p>
            <a:r>
              <a:rPr lang="en-US" dirty="0"/>
              <a:t>Time Studies</a:t>
            </a:r>
          </a:p>
        </p:txBody>
      </p:sp>
      <p:sp>
        <p:nvSpPr>
          <p:cNvPr id="3" name="Content Placeholder 2"/>
          <p:cNvSpPr>
            <a:spLocks noGrp="1"/>
          </p:cNvSpPr>
          <p:nvPr>
            <p:ph idx="1"/>
          </p:nvPr>
        </p:nvSpPr>
        <p:spPr/>
        <p:txBody>
          <a:bodyPr/>
          <a:lstStyle/>
          <a:p>
            <a:r>
              <a:rPr lang="en-US" dirty="0"/>
              <a:t>Examples include:</a:t>
            </a:r>
          </a:p>
          <a:p>
            <a:pPr lvl="1">
              <a:spcAft>
                <a:spcPts val="500"/>
              </a:spcAft>
            </a:pPr>
            <a:r>
              <a:rPr lang="en-US" dirty="0"/>
              <a:t>Laundry pounds</a:t>
            </a:r>
          </a:p>
          <a:p>
            <a:pPr lvl="1">
              <a:spcAft>
                <a:spcPts val="500"/>
              </a:spcAft>
            </a:pPr>
            <a:r>
              <a:rPr lang="en-US" dirty="0"/>
              <a:t>Housekeeping</a:t>
            </a:r>
          </a:p>
          <a:p>
            <a:pPr lvl="1">
              <a:spcAft>
                <a:spcPts val="500"/>
              </a:spcAft>
            </a:pPr>
            <a:r>
              <a:rPr lang="en-US" dirty="0"/>
              <a:t>Medical record</a:t>
            </a:r>
          </a:p>
          <a:p>
            <a:pPr lvl="1">
              <a:spcAft>
                <a:spcPts val="500"/>
              </a:spcAft>
            </a:pPr>
            <a:r>
              <a:rPr lang="en-US" dirty="0"/>
              <a:t>Social service</a:t>
            </a:r>
          </a:p>
          <a:p>
            <a:pPr lvl="1">
              <a:spcAft>
                <a:spcPts val="500"/>
              </a:spcAft>
            </a:pPr>
            <a:r>
              <a:rPr lang="en-US" dirty="0"/>
              <a:t>Maintenance</a:t>
            </a:r>
          </a:p>
          <a:p>
            <a:pPr lvl="1">
              <a:spcAft>
                <a:spcPts val="500"/>
              </a:spcAft>
            </a:pPr>
            <a:r>
              <a:rPr lang="en-US" dirty="0"/>
              <a:t>Emergency room physician</a:t>
            </a:r>
          </a:p>
          <a:p>
            <a:endParaRPr lang="en-US" dirty="0"/>
          </a:p>
        </p:txBody>
      </p:sp>
    </p:spTree>
    <p:extLst>
      <p:ext uri="{BB962C8B-B14F-4D97-AF65-F5344CB8AC3E}">
        <p14:creationId xmlns:p14="http://schemas.microsoft.com/office/powerpoint/2010/main" val="352910992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8"/>
          </p:nvPr>
        </p:nvSpPr>
        <p:spPr/>
        <p:txBody>
          <a:bodyPr/>
          <a:lstStyle/>
          <a:p>
            <a:fld id="{1F11D43D-FB01-461F-A7A0-1237244F913A}" type="slidenum">
              <a:rPr lang="en-US" smtClean="0"/>
              <a:t>129</a:t>
            </a:fld>
            <a:endParaRPr lang="en-US" dirty="0"/>
          </a:p>
        </p:txBody>
      </p:sp>
      <p:sp>
        <p:nvSpPr>
          <p:cNvPr id="39938" name="Rectangle 2"/>
          <p:cNvSpPr>
            <a:spLocks noGrp="1" noChangeArrowheads="1"/>
          </p:cNvSpPr>
          <p:nvPr>
            <p:ph type="title"/>
          </p:nvPr>
        </p:nvSpPr>
        <p:spPr>
          <a:xfrm>
            <a:off x="457200" y="228600"/>
            <a:ext cx="8229600" cy="1143000"/>
          </a:xfrm>
        </p:spPr>
        <p:txBody>
          <a:bodyPr>
            <a:normAutofit/>
          </a:bodyPr>
          <a:lstStyle/>
          <a:p>
            <a:r>
              <a:rPr lang="en-US" dirty="0"/>
              <a:t>Time Studies</a:t>
            </a:r>
            <a:endParaRPr lang="en-US" sz="1200" i="1" dirty="0"/>
          </a:p>
        </p:txBody>
      </p:sp>
      <p:sp>
        <p:nvSpPr>
          <p:cNvPr id="4" name="Content Placeholder 3"/>
          <p:cNvSpPr>
            <a:spLocks noGrp="1"/>
          </p:cNvSpPr>
          <p:nvPr>
            <p:ph idx="1"/>
          </p:nvPr>
        </p:nvSpPr>
        <p:spPr>
          <a:xfrm>
            <a:off x="457200" y="1447799"/>
            <a:ext cx="8229600" cy="4343401"/>
          </a:xfrm>
        </p:spPr>
        <p:txBody>
          <a:bodyPr>
            <a:normAutofit/>
          </a:bodyPr>
          <a:lstStyle/>
          <a:p>
            <a:pPr>
              <a:lnSpc>
                <a:spcPct val="110000"/>
              </a:lnSpc>
            </a:pPr>
            <a:r>
              <a:rPr lang="en-US" dirty="0"/>
              <a:t>At least one full week per month</a:t>
            </a:r>
          </a:p>
          <a:p>
            <a:pPr>
              <a:lnSpc>
                <a:spcPct val="110000"/>
              </a:lnSpc>
            </a:pPr>
            <a:r>
              <a:rPr lang="en-US" dirty="0"/>
              <a:t>A full work week (i.e. 7 days)</a:t>
            </a:r>
          </a:p>
          <a:p>
            <a:pPr>
              <a:lnSpc>
                <a:spcPct val="110000"/>
              </a:lnSpc>
            </a:pPr>
            <a:r>
              <a:rPr lang="en-US" dirty="0"/>
              <a:t>Equally distributed among the months </a:t>
            </a:r>
            <a:br>
              <a:rPr lang="en-US" dirty="0"/>
            </a:br>
            <a:r>
              <a:rPr lang="en-US" sz="2000" i="1" dirty="0"/>
              <a:t>(e.g. 3 months use 1</a:t>
            </a:r>
            <a:r>
              <a:rPr lang="en-US" sz="2000" i="1" baseline="30000" dirty="0"/>
              <a:t>st</a:t>
            </a:r>
            <a:r>
              <a:rPr lang="en-US" sz="2000" i="1" dirty="0"/>
              <a:t> week; 3 months use 2</a:t>
            </a:r>
            <a:r>
              <a:rPr lang="en-US" sz="2000" i="1" baseline="30000" dirty="0"/>
              <a:t>nd</a:t>
            </a:r>
            <a:r>
              <a:rPr lang="en-US" sz="2000" i="1" dirty="0"/>
              <a:t> week; etc.)</a:t>
            </a:r>
          </a:p>
          <a:p>
            <a:pPr>
              <a:lnSpc>
                <a:spcPct val="110000"/>
              </a:lnSpc>
            </a:pPr>
            <a:r>
              <a:rPr lang="en-US" dirty="0"/>
              <a:t>No two consecutive months may use the same week</a:t>
            </a:r>
          </a:p>
          <a:p>
            <a:pPr>
              <a:lnSpc>
                <a:spcPct val="110000"/>
              </a:lnSpc>
            </a:pPr>
            <a:r>
              <a:rPr lang="en-US" dirty="0"/>
              <a:t>Contemporaneous with the costs</a:t>
            </a:r>
          </a:p>
          <a:p>
            <a:pPr>
              <a:lnSpc>
                <a:spcPct val="110000"/>
              </a:lnSpc>
            </a:pPr>
            <a:r>
              <a:rPr lang="en-US" dirty="0"/>
              <a:t>Provider specific</a:t>
            </a:r>
          </a:p>
          <a:p>
            <a:endParaRPr lang="en-US" dirty="0"/>
          </a:p>
        </p:txBody>
      </p:sp>
    </p:spTree>
    <p:extLst>
      <p:ext uri="{BB962C8B-B14F-4D97-AF65-F5344CB8AC3E}">
        <p14:creationId xmlns:p14="http://schemas.microsoft.com/office/powerpoint/2010/main" val="3874112320"/>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8"/>
          </p:nvPr>
        </p:nvSpPr>
        <p:spPr/>
        <p:txBody>
          <a:bodyPr/>
          <a:lstStyle/>
          <a:p>
            <a:fld id="{1F11D43D-FB01-461F-A7A0-1237244F913A}" type="slidenum">
              <a:rPr lang="en-US" smtClean="0"/>
              <a:t>13</a:t>
            </a:fld>
            <a:endParaRPr lang="en-US" dirty="0"/>
          </a:p>
        </p:txBody>
      </p:sp>
      <p:sp>
        <p:nvSpPr>
          <p:cNvPr id="2" name="Title 1"/>
          <p:cNvSpPr>
            <a:spLocks noGrp="1"/>
          </p:cNvSpPr>
          <p:nvPr>
            <p:ph type="title"/>
          </p:nvPr>
        </p:nvSpPr>
        <p:spPr>
          <a:xfrm>
            <a:off x="457200" y="228600"/>
            <a:ext cx="8229600" cy="1143000"/>
          </a:xfrm>
        </p:spPr>
        <p:txBody>
          <a:bodyPr/>
          <a:lstStyle/>
          <a:p>
            <a:r>
              <a:rPr lang="en-US" dirty="0"/>
              <a:t>Cost-based</a:t>
            </a:r>
          </a:p>
        </p:txBody>
      </p:sp>
      <p:sp>
        <p:nvSpPr>
          <p:cNvPr id="3" name="Content Placeholder 2"/>
          <p:cNvSpPr>
            <a:spLocks noGrp="1"/>
          </p:cNvSpPr>
          <p:nvPr>
            <p:ph idx="1"/>
          </p:nvPr>
        </p:nvSpPr>
        <p:spPr>
          <a:xfrm>
            <a:off x="389008" y="1671925"/>
            <a:ext cx="7840592" cy="4500275"/>
          </a:xfrm>
        </p:spPr>
        <p:txBody>
          <a:bodyPr>
            <a:normAutofit fontScale="92500" lnSpcReduction="20000"/>
          </a:bodyPr>
          <a:lstStyle/>
          <a:p>
            <a:r>
              <a:rPr lang="en-US" dirty="0"/>
              <a:t>Inpatient services</a:t>
            </a:r>
          </a:p>
          <a:p>
            <a:endParaRPr lang="en-US" dirty="0"/>
          </a:p>
          <a:p>
            <a:r>
              <a:rPr lang="en-US" dirty="0"/>
              <a:t>Most outpatient services</a:t>
            </a:r>
          </a:p>
          <a:p>
            <a:endParaRPr lang="en-US" dirty="0"/>
          </a:p>
          <a:p>
            <a:r>
              <a:rPr lang="en-US" dirty="0"/>
              <a:t>Technical portion of provider-based clinics</a:t>
            </a:r>
          </a:p>
          <a:p>
            <a:endParaRPr lang="en-US" dirty="0"/>
          </a:p>
          <a:p>
            <a:pPr>
              <a:spcAft>
                <a:spcPts val="1000"/>
              </a:spcAft>
            </a:pPr>
            <a:r>
              <a:rPr lang="en-US" dirty="0"/>
              <a:t>Rural health clinics (including the physician cost)</a:t>
            </a:r>
          </a:p>
          <a:p>
            <a:pPr lvl="1"/>
            <a:r>
              <a:rPr lang="en-US" dirty="0"/>
              <a:t>April 2021 – rate caps which can limit cost-based reimbursement</a:t>
            </a:r>
          </a:p>
          <a:p>
            <a:endParaRPr lang="en-US" dirty="0"/>
          </a:p>
          <a:p>
            <a:r>
              <a:rPr lang="en-US" dirty="0"/>
              <a:t>CRNA (if qualified for pass-through)</a:t>
            </a:r>
          </a:p>
          <a:p>
            <a:endParaRPr lang="en-US" dirty="0"/>
          </a:p>
          <a:p>
            <a:r>
              <a:rPr lang="en-US" dirty="0"/>
              <a:t>Medicaid (depending on the state)</a:t>
            </a:r>
          </a:p>
        </p:txBody>
      </p:sp>
    </p:spTree>
    <p:extLst>
      <p:ext uri="{BB962C8B-B14F-4D97-AF65-F5344CB8AC3E}">
        <p14:creationId xmlns:p14="http://schemas.microsoft.com/office/powerpoint/2010/main" val="2765920211"/>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8"/>
          </p:nvPr>
        </p:nvSpPr>
        <p:spPr/>
        <p:txBody>
          <a:bodyPr/>
          <a:lstStyle/>
          <a:p>
            <a:fld id="{1F11D43D-FB01-461F-A7A0-1237244F913A}" type="slidenum">
              <a:rPr lang="en-US" smtClean="0"/>
              <a:t>130</a:t>
            </a:fld>
            <a:endParaRPr lang="en-US" dirty="0"/>
          </a:p>
        </p:txBody>
      </p:sp>
      <p:sp>
        <p:nvSpPr>
          <p:cNvPr id="7" name="Rectangle 2"/>
          <p:cNvSpPr>
            <a:spLocks noGrp="1" noChangeArrowheads="1"/>
          </p:cNvSpPr>
          <p:nvPr>
            <p:ph type="title"/>
          </p:nvPr>
        </p:nvSpPr>
        <p:spPr>
          <a:xfrm>
            <a:off x="457200" y="228600"/>
            <a:ext cx="8229600" cy="1143000"/>
          </a:xfrm>
        </p:spPr>
        <p:txBody>
          <a:bodyPr>
            <a:normAutofit/>
          </a:bodyPr>
          <a:lstStyle/>
          <a:p>
            <a:r>
              <a:rPr lang="en-US" dirty="0"/>
              <a:t>Time Studies</a:t>
            </a:r>
            <a:endParaRPr lang="en-US" sz="1200" i="1" dirty="0"/>
          </a:p>
        </p:txBody>
      </p:sp>
      <p:sp>
        <p:nvSpPr>
          <p:cNvPr id="40963" name="Content Placeholder 2"/>
          <p:cNvSpPr>
            <a:spLocks noGrp="1"/>
          </p:cNvSpPr>
          <p:nvPr>
            <p:ph idx="1"/>
          </p:nvPr>
        </p:nvSpPr>
        <p:spPr>
          <a:xfrm>
            <a:off x="457200" y="1524000"/>
            <a:ext cx="8229600" cy="4267200"/>
          </a:xfrm>
        </p:spPr>
        <p:txBody>
          <a:bodyPr>
            <a:normAutofit/>
          </a:bodyPr>
          <a:lstStyle/>
          <a:p>
            <a:r>
              <a:rPr lang="en-US" dirty="0"/>
              <a:t>Designate </a:t>
            </a:r>
            <a:r>
              <a:rPr lang="en-US" b="1" dirty="0"/>
              <a:t>one</a:t>
            </a:r>
            <a:r>
              <a:rPr lang="en-US" dirty="0"/>
              <a:t> responsible person</a:t>
            </a:r>
          </a:p>
          <a:p>
            <a:endParaRPr lang="en-US" dirty="0"/>
          </a:p>
          <a:p>
            <a:r>
              <a:rPr lang="en-US" dirty="0"/>
              <a:t>Must be prepared accurately and consistently</a:t>
            </a:r>
          </a:p>
          <a:p>
            <a:endParaRPr lang="en-US" dirty="0"/>
          </a:p>
          <a:p>
            <a:r>
              <a:rPr lang="en-US" dirty="0"/>
              <a:t>Preparers must understand how each “cost center” is defined</a:t>
            </a:r>
          </a:p>
          <a:p>
            <a:pPr lvl="1"/>
            <a:r>
              <a:rPr lang="en-US" dirty="0"/>
              <a:t>The cost report preparer and/or CFO should provide guidance </a:t>
            </a:r>
          </a:p>
          <a:p>
            <a:pPr lvl="1"/>
            <a:r>
              <a:rPr lang="en-US" dirty="0"/>
              <a:t>The </a:t>
            </a:r>
            <a:r>
              <a:rPr lang="en-US" b="1" dirty="0"/>
              <a:t>one</a:t>
            </a:r>
            <a:r>
              <a:rPr lang="en-US" dirty="0"/>
              <a:t> responsible person should then review/monitor</a:t>
            </a:r>
          </a:p>
          <a:p>
            <a:endParaRPr lang="en-US" dirty="0"/>
          </a:p>
          <a:p>
            <a:pPr eaLnBrk="1" hangingPunct="1"/>
            <a:endParaRPr lang="en-US" dirty="0"/>
          </a:p>
        </p:txBody>
      </p:sp>
    </p:spTree>
    <p:extLst>
      <p:ext uri="{BB962C8B-B14F-4D97-AF65-F5344CB8AC3E}">
        <p14:creationId xmlns:p14="http://schemas.microsoft.com/office/powerpoint/2010/main" val="3333720564"/>
      </p:ext>
    </p:extLst>
  </p:cSld>
  <p:clrMapOvr>
    <a:masterClrMapping/>
  </p:clrMapOvr>
  <p:transition/>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8"/>
          </p:nvPr>
        </p:nvSpPr>
        <p:spPr/>
        <p:txBody>
          <a:bodyPr/>
          <a:lstStyle/>
          <a:p>
            <a:fld id="{1F11D43D-FB01-461F-A7A0-1237244F913A}" type="slidenum">
              <a:rPr lang="en-US" smtClean="0"/>
              <a:t>131</a:t>
            </a:fld>
            <a:endParaRPr lang="en-US" dirty="0"/>
          </a:p>
        </p:txBody>
      </p:sp>
      <p:sp>
        <p:nvSpPr>
          <p:cNvPr id="11266" name="Title 1"/>
          <p:cNvSpPr>
            <a:spLocks noGrp="1"/>
          </p:cNvSpPr>
          <p:nvPr>
            <p:ph type="title"/>
          </p:nvPr>
        </p:nvSpPr>
        <p:spPr>
          <a:xfrm>
            <a:off x="389008" y="228599"/>
            <a:ext cx="8678792" cy="1295401"/>
          </a:xfrm>
        </p:spPr>
        <p:txBody>
          <a:bodyPr>
            <a:noAutofit/>
          </a:bodyPr>
          <a:lstStyle/>
          <a:p>
            <a:r>
              <a:rPr lang="en-US" dirty="0"/>
              <a:t>Allocation Statistics—Items To Watch For</a:t>
            </a:r>
          </a:p>
        </p:txBody>
      </p:sp>
      <p:sp>
        <p:nvSpPr>
          <p:cNvPr id="3" name="Content Placeholder 2"/>
          <p:cNvSpPr>
            <a:spLocks noGrp="1"/>
          </p:cNvSpPr>
          <p:nvPr>
            <p:ph idx="1"/>
          </p:nvPr>
        </p:nvSpPr>
        <p:spPr>
          <a:xfrm>
            <a:off x="389008" y="1828800"/>
            <a:ext cx="7840592" cy="4267200"/>
          </a:xfrm>
        </p:spPr>
        <p:txBody>
          <a:bodyPr>
            <a:normAutofit/>
          </a:bodyPr>
          <a:lstStyle/>
          <a:p>
            <a:pPr>
              <a:tabLst>
                <a:tab pos="285750" algn="l"/>
              </a:tabLst>
              <a:defRPr/>
            </a:pPr>
            <a:r>
              <a:rPr lang="en-US" dirty="0"/>
              <a:t>Typically, hospitals directly assigned OH to low or non cost-based departments</a:t>
            </a:r>
          </a:p>
          <a:p>
            <a:pPr marL="0" indent="0">
              <a:buNone/>
              <a:tabLst>
                <a:tab pos="285750" algn="l"/>
              </a:tabLst>
              <a:defRPr/>
            </a:pPr>
            <a:endParaRPr lang="en-US" dirty="0"/>
          </a:p>
          <a:p>
            <a:pPr>
              <a:lnSpc>
                <a:spcPct val="90000"/>
              </a:lnSpc>
            </a:pPr>
            <a:r>
              <a:rPr lang="en-US" dirty="0"/>
              <a:t>Directly-assigned OH Costs</a:t>
            </a:r>
          </a:p>
          <a:p>
            <a:pPr lvl="1">
              <a:lnSpc>
                <a:spcPct val="90000"/>
              </a:lnSpc>
            </a:pPr>
            <a:r>
              <a:rPr lang="en-US" dirty="0"/>
              <a:t>Admitting (reception)</a:t>
            </a:r>
          </a:p>
          <a:p>
            <a:pPr lvl="1">
              <a:lnSpc>
                <a:spcPct val="90000"/>
              </a:lnSpc>
            </a:pPr>
            <a:r>
              <a:rPr lang="en-US" dirty="0"/>
              <a:t>Patient billing</a:t>
            </a:r>
          </a:p>
          <a:p>
            <a:pPr lvl="1">
              <a:lnSpc>
                <a:spcPct val="90000"/>
              </a:lnSpc>
            </a:pPr>
            <a:r>
              <a:rPr lang="en-US" dirty="0"/>
              <a:t>Medical records</a:t>
            </a:r>
          </a:p>
          <a:p>
            <a:pPr lvl="1">
              <a:lnSpc>
                <a:spcPct val="90000"/>
              </a:lnSpc>
            </a:pPr>
            <a:r>
              <a:rPr lang="en-US" dirty="0"/>
              <a:t>Insurance</a:t>
            </a:r>
          </a:p>
          <a:p>
            <a:pPr lvl="1">
              <a:lnSpc>
                <a:spcPct val="90000"/>
              </a:lnSpc>
            </a:pPr>
            <a:r>
              <a:rPr lang="en-US" dirty="0"/>
              <a:t>Nurse administration</a:t>
            </a:r>
          </a:p>
          <a:p>
            <a:pPr lvl="1">
              <a:lnSpc>
                <a:spcPct val="90000"/>
              </a:lnSpc>
            </a:pPr>
            <a:r>
              <a:rPr lang="en-US" dirty="0"/>
              <a:t>Housekeeping or maintenance directly assigned to medical office buildings</a:t>
            </a:r>
          </a:p>
          <a:p>
            <a:pPr lvl="1">
              <a:defRPr/>
            </a:pPr>
            <a:endParaRPr lang="en-US" dirty="0"/>
          </a:p>
        </p:txBody>
      </p:sp>
    </p:spTree>
    <p:extLst>
      <p:ext uri="{BB962C8B-B14F-4D97-AF65-F5344CB8AC3E}">
        <p14:creationId xmlns:p14="http://schemas.microsoft.com/office/powerpoint/2010/main" val="1384192078"/>
      </p:ext>
    </p:extLst>
  </p:cSld>
  <p:clrMapOvr>
    <a:masterClrMapping/>
  </p:clrMapOvr>
  <p:transition/>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8"/>
          </p:nvPr>
        </p:nvSpPr>
        <p:spPr/>
        <p:txBody>
          <a:bodyPr/>
          <a:lstStyle/>
          <a:p>
            <a:fld id="{1F11D43D-FB01-461F-A7A0-1237244F913A}" type="slidenum">
              <a:rPr lang="en-US" smtClean="0"/>
              <a:t>132</a:t>
            </a:fld>
            <a:endParaRPr lang="en-US" dirty="0"/>
          </a:p>
        </p:txBody>
      </p:sp>
      <p:sp>
        <p:nvSpPr>
          <p:cNvPr id="2" name="Title 1"/>
          <p:cNvSpPr>
            <a:spLocks noGrp="1"/>
          </p:cNvSpPr>
          <p:nvPr>
            <p:ph type="title"/>
          </p:nvPr>
        </p:nvSpPr>
        <p:spPr>
          <a:xfrm>
            <a:off x="389008" y="152400"/>
            <a:ext cx="8526391" cy="1443326"/>
          </a:xfrm>
        </p:spPr>
        <p:txBody>
          <a:bodyPr>
            <a:normAutofit/>
          </a:bodyPr>
          <a:lstStyle/>
          <a:p>
            <a:r>
              <a:rPr lang="en-US" dirty="0"/>
              <a:t>Allocation Statistics—Items To Watch For </a:t>
            </a:r>
            <a:endParaRPr lang="en-US" sz="1600" dirty="0"/>
          </a:p>
        </p:txBody>
      </p:sp>
      <p:sp>
        <p:nvSpPr>
          <p:cNvPr id="3" name="Content Placeholder 2"/>
          <p:cNvSpPr>
            <a:spLocks noGrp="1"/>
          </p:cNvSpPr>
          <p:nvPr>
            <p:ph idx="1"/>
          </p:nvPr>
        </p:nvSpPr>
        <p:spPr>
          <a:xfrm>
            <a:off x="389008" y="1824325"/>
            <a:ext cx="7840592" cy="4195475"/>
          </a:xfrm>
        </p:spPr>
        <p:txBody>
          <a:bodyPr>
            <a:normAutofit/>
          </a:bodyPr>
          <a:lstStyle/>
          <a:p>
            <a:r>
              <a:rPr lang="en-US" b="1" dirty="0"/>
              <a:t>A-6 Reclassifications:</a:t>
            </a:r>
          </a:p>
          <a:p>
            <a:pPr lvl="1"/>
            <a:r>
              <a:rPr lang="en-US" dirty="0"/>
              <a:t>Account for any related statistic for any expense reclassifications (e.g. salaries and hours)</a:t>
            </a:r>
          </a:p>
          <a:p>
            <a:pPr lvl="1"/>
            <a:endParaRPr lang="en-US" dirty="0"/>
          </a:p>
          <a:p>
            <a:r>
              <a:rPr lang="en-US" b="1" dirty="0"/>
              <a:t>Be aware of departments that may or may not actually utilize the overhead department:</a:t>
            </a:r>
          </a:p>
          <a:p>
            <a:pPr lvl="1"/>
            <a:r>
              <a:rPr lang="en-US" dirty="0"/>
              <a:t>Home Health maintains their own medical records</a:t>
            </a:r>
          </a:p>
          <a:p>
            <a:pPr lvl="1"/>
            <a:r>
              <a:rPr lang="en-US" dirty="0"/>
              <a:t>Housekeeping doesn’t clean rented space</a:t>
            </a:r>
          </a:p>
          <a:p>
            <a:pPr lvl="1"/>
            <a:endParaRPr lang="en-US" b="1" dirty="0">
              <a:solidFill>
                <a:srgbClr val="AD2C42"/>
              </a:solidFill>
            </a:endParaRPr>
          </a:p>
          <a:p>
            <a:r>
              <a:rPr lang="en-US" b="1" dirty="0">
                <a:solidFill>
                  <a:srgbClr val="AD2C42"/>
                </a:solidFill>
              </a:rPr>
              <a:t>KEEP THE COST REPORT PREPARER IN THE LOOP!</a:t>
            </a:r>
          </a:p>
          <a:p>
            <a:endParaRPr lang="en-US" dirty="0"/>
          </a:p>
        </p:txBody>
      </p:sp>
    </p:spTree>
    <p:extLst>
      <p:ext uri="{BB962C8B-B14F-4D97-AF65-F5344CB8AC3E}">
        <p14:creationId xmlns:p14="http://schemas.microsoft.com/office/powerpoint/2010/main" val="1378950487"/>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8"/>
          </p:nvPr>
        </p:nvSpPr>
        <p:spPr/>
        <p:txBody>
          <a:bodyPr/>
          <a:lstStyle/>
          <a:p>
            <a:fld id="{1F11D43D-FB01-461F-A7A0-1237244F913A}" type="slidenum">
              <a:rPr lang="en-US" smtClean="0"/>
              <a:t>133</a:t>
            </a:fld>
            <a:endParaRPr lang="en-US" dirty="0"/>
          </a:p>
        </p:txBody>
      </p:sp>
      <p:sp>
        <p:nvSpPr>
          <p:cNvPr id="2" name="Title 1"/>
          <p:cNvSpPr>
            <a:spLocks noGrp="1"/>
          </p:cNvSpPr>
          <p:nvPr>
            <p:ph type="title"/>
          </p:nvPr>
        </p:nvSpPr>
        <p:spPr>
          <a:xfrm>
            <a:off x="389008" y="228599"/>
            <a:ext cx="8754992" cy="1295401"/>
          </a:xfrm>
        </p:spPr>
        <p:txBody>
          <a:bodyPr>
            <a:normAutofit/>
          </a:bodyPr>
          <a:lstStyle/>
          <a:p>
            <a:r>
              <a:rPr lang="en-US" dirty="0"/>
              <a:t>Worksheet B-1—Statistics Operational Issues</a:t>
            </a:r>
          </a:p>
        </p:txBody>
      </p:sp>
      <p:sp>
        <p:nvSpPr>
          <p:cNvPr id="3" name="Content Placeholder 2"/>
          <p:cNvSpPr>
            <a:spLocks noGrp="1"/>
          </p:cNvSpPr>
          <p:nvPr>
            <p:ph idx="1"/>
          </p:nvPr>
        </p:nvSpPr>
        <p:spPr>
          <a:xfrm>
            <a:off x="389008" y="1824325"/>
            <a:ext cx="7840592" cy="4195475"/>
          </a:xfrm>
        </p:spPr>
        <p:txBody>
          <a:bodyPr>
            <a:normAutofit/>
          </a:bodyPr>
          <a:lstStyle/>
          <a:p>
            <a:r>
              <a:rPr lang="en-US" dirty="0"/>
              <a:t>Educate department heads</a:t>
            </a:r>
          </a:p>
          <a:p>
            <a:endParaRPr lang="en-US" dirty="0"/>
          </a:p>
          <a:p>
            <a:r>
              <a:rPr lang="en-US" dirty="0"/>
              <a:t>Maintain/accumulate statistics monthly</a:t>
            </a:r>
          </a:p>
          <a:p>
            <a:pPr lvl="1"/>
            <a:r>
              <a:rPr lang="en-US" dirty="0"/>
              <a:t>Part of routine month-end close</a:t>
            </a:r>
          </a:p>
          <a:p>
            <a:pPr lvl="1"/>
            <a:endParaRPr lang="en-US" dirty="0"/>
          </a:p>
          <a:p>
            <a:r>
              <a:rPr lang="en-US" dirty="0"/>
              <a:t>Review the stats monthly</a:t>
            </a:r>
          </a:p>
          <a:p>
            <a:endParaRPr lang="en-US" dirty="0"/>
          </a:p>
          <a:p>
            <a:r>
              <a:rPr lang="en-US" dirty="0"/>
              <a:t>Evaluate for accuracy:</a:t>
            </a:r>
          </a:p>
          <a:p>
            <a:pPr lvl="1"/>
            <a:r>
              <a:rPr lang="en-US" dirty="0"/>
              <a:t>Do the statistics reflect actual operations?</a:t>
            </a:r>
          </a:p>
          <a:p>
            <a:pPr lvl="1"/>
            <a:r>
              <a:rPr lang="en-US" dirty="0"/>
              <a:t>Are the stats reasonable?</a:t>
            </a:r>
          </a:p>
          <a:p>
            <a:endParaRPr lang="en-US" dirty="0"/>
          </a:p>
        </p:txBody>
      </p:sp>
    </p:spTree>
    <p:extLst>
      <p:ext uri="{BB962C8B-B14F-4D97-AF65-F5344CB8AC3E}">
        <p14:creationId xmlns:p14="http://schemas.microsoft.com/office/powerpoint/2010/main" val="4084323469"/>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396" y="5315778"/>
            <a:ext cx="2743199" cy="762000"/>
          </a:xfrm>
        </p:spPr>
        <p:txBody>
          <a:bodyPr>
            <a:normAutofit/>
          </a:bodyPr>
          <a:lstStyle/>
          <a:p>
            <a:r>
              <a:rPr lang="en-US" sz="4400" dirty="0"/>
              <a:t>Revenues</a:t>
            </a:r>
          </a:p>
        </p:txBody>
      </p:sp>
      <p:sp>
        <p:nvSpPr>
          <p:cNvPr id="3" name="Slide Number Placeholder 2"/>
          <p:cNvSpPr>
            <a:spLocks noGrp="1"/>
          </p:cNvSpPr>
          <p:nvPr>
            <p:ph type="sldNum" sz="quarter" idx="4294967295"/>
          </p:nvPr>
        </p:nvSpPr>
        <p:spPr>
          <a:xfrm>
            <a:off x="7010400" y="6172200"/>
            <a:ext cx="2133600" cy="365125"/>
          </a:xfrm>
        </p:spPr>
        <p:txBody>
          <a:bodyPr/>
          <a:lstStyle/>
          <a:p>
            <a:fld id="{1F11D43D-FB01-461F-A7A0-1237244F913A}" type="slidenum">
              <a:rPr lang="en-US" smtClean="0"/>
              <a:t>134</a:t>
            </a:fld>
            <a:endParaRPr lang="en-US" dirty="0"/>
          </a:p>
        </p:txBody>
      </p:sp>
      <p:pic>
        <p:nvPicPr>
          <p:cNvPr id="4" name="Picture 3">
            <a:extLst>
              <a:ext uri="{FF2B5EF4-FFF2-40B4-BE49-F238E27FC236}">
                <a16:creationId xmlns:a16="http://schemas.microsoft.com/office/drawing/2014/main" id="{04DD69D2-B390-4356-87B8-6D93EEC330DF}"/>
              </a:ext>
            </a:extLst>
          </p:cNvPr>
          <p:cNvPicPr>
            <a:picLocks noChangeAspect="1"/>
          </p:cNvPicPr>
          <p:nvPr/>
        </p:nvPicPr>
        <p:blipFill>
          <a:blip r:embed="rId3"/>
          <a:stretch>
            <a:fillRect/>
          </a:stretch>
        </p:blipFill>
        <p:spPr>
          <a:xfrm>
            <a:off x="1067970" y="563632"/>
            <a:ext cx="7008052" cy="4657725"/>
          </a:xfrm>
          <a:prstGeom prst="rect">
            <a:avLst/>
          </a:prstGeom>
        </p:spPr>
      </p:pic>
    </p:spTree>
    <p:extLst>
      <p:ext uri="{BB962C8B-B14F-4D97-AF65-F5344CB8AC3E}">
        <p14:creationId xmlns:p14="http://schemas.microsoft.com/office/powerpoint/2010/main" val="232707192"/>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9008" y="209028"/>
            <a:ext cx="7764392" cy="1147969"/>
          </a:xfrm>
        </p:spPr>
        <p:txBody>
          <a:bodyPr/>
          <a:lstStyle/>
          <a:p>
            <a:r>
              <a:rPr lang="en-US" dirty="0">
                <a:solidFill>
                  <a:schemeClr val="accent1"/>
                </a:solidFill>
              </a:rPr>
              <a:t>Worksheet C Series</a:t>
            </a:r>
          </a:p>
        </p:txBody>
      </p:sp>
      <p:sp>
        <p:nvSpPr>
          <p:cNvPr id="5" name="Content Placeholder 4"/>
          <p:cNvSpPr>
            <a:spLocks noGrp="1"/>
          </p:cNvSpPr>
          <p:nvPr>
            <p:ph idx="1"/>
          </p:nvPr>
        </p:nvSpPr>
        <p:spPr/>
        <p:txBody>
          <a:bodyPr/>
          <a:lstStyle/>
          <a:p>
            <a:pPr>
              <a:buFont typeface="Wingdings" pitchFamily="2" charset="2"/>
              <a:buChar char="ü"/>
            </a:pPr>
            <a:r>
              <a:rPr lang="en-US" altLang="en-US" b="1" dirty="0">
                <a:solidFill>
                  <a:schemeClr val="tx2"/>
                </a:solidFill>
              </a:rPr>
              <a:t>Purpose:</a:t>
            </a:r>
            <a:r>
              <a:rPr lang="en-US" altLang="en-US" dirty="0"/>
              <a:t> To calculate costs to charges ratio</a:t>
            </a:r>
            <a:br>
              <a:rPr lang="en-US" altLang="en-US" dirty="0"/>
            </a:br>
            <a:endParaRPr lang="en-US" altLang="en-US" dirty="0"/>
          </a:p>
          <a:p>
            <a:pPr>
              <a:buFont typeface="Wingdings" pitchFamily="2" charset="2"/>
              <a:buChar char="ü"/>
            </a:pPr>
            <a:endParaRPr lang="en-US" altLang="en-US" dirty="0"/>
          </a:p>
          <a:p>
            <a:pPr>
              <a:buFont typeface="Wingdings" pitchFamily="2" charset="2"/>
              <a:buChar char="ü"/>
            </a:pPr>
            <a:r>
              <a:rPr lang="en-US" altLang="en-US" b="1" dirty="0">
                <a:solidFill>
                  <a:schemeClr val="tx2"/>
                </a:solidFill>
              </a:rPr>
              <a:t>Goal:</a:t>
            </a:r>
            <a:r>
              <a:rPr lang="en-US" altLang="en-US" dirty="0"/>
              <a:t> To match revenue to costs</a:t>
            </a:r>
            <a:br>
              <a:rPr lang="en-US" altLang="en-US" dirty="0"/>
            </a:br>
            <a:endParaRPr lang="en-US" altLang="en-US" dirty="0"/>
          </a:p>
          <a:p>
            <a:pPr>
              <a:buFont typeface="Wingdings" pitchFamily="2" charset="2"/>
              <a:buChar char="ü"/>
            </a:pPr>
            <a:endParaRPr lang="en-US" altLang="en-US" dirty="0"/>
          </a:p>
          <a:p>
            <a:pPr>
              <a:buFont typeface="Wingdings" pitchFamily="2" charset="2"/>
              <a:buChar char="ü"/>
            </a:pPr>
            <a:r>
              <a:rPr lang="en-US" altLang="en-US" b="1" dirty="0">
                <a:solidFill>
                  <a:schemeClr val="tx2"/>
                </a:solidFill>
              </a:rPr>
              <a:t>Process:</a:t>
            </a:r>
            <a:r>
              <a:rPr lang="en-US" altLang="en-US" dirty="0"/>
              <a:t> Utilizes internal revenue reports</a:t>
            </a:r>
          </a:p>
          <a:p>
            <a:endParaRPr lang="en-US" dirty="0"/>
          </a:p>
        </p:txBody>
      </p:sp>
      <p:sp>
        <p:nvSpPr>
          <p:cNvPr id="2" name="Slide Number Placeholder 1"/>
          <p:cNvSpPr>
            <a:spLocks noGrp="1"/>
          </p:cNvSpPr>
          <p:nvPr>
            <p:ph type="sldNum" sz="quarter" idx="18"/>
          </p:nvPr>
        </p:nvSpPr>
        <p:spPr/>
        <p:txBody>
          <a:bodyPr/>
          <a:lstStyle/>
          <a:p>
            <a:fld id="{16093BBF-7029-416F-A506-A70526E28AC4}" type="slidenum">
              <a:rPr lang="en-US" smtClean="0"/>
              <a:pPr/>
              <a:t>135</a:t>
            </a:fld>
            <a:endParaRPr lang="en-US"/>
          </a:p>
          <a:p>
            <a:endParaRPr lang="en-US" dirty="0"/>
          </a:p>
        </p:txBody>
      </p:sp>
    </p:spTree>
    <p:extLst>
      <p:ext uri="{BB962C8B-B14F-4D97-AF65-F5344CB8AC3E}">
        <p14:creationId xmlns:p14="http://schemas.microsoft.com/office/powerpoint/2010/main" val="2824201683"/>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9008" y="209028"/>
            <a:ext cx="7764392" cy="1238772"/>
          </a:xfrm>
        </p:spPr>
        <p:txBody>
          <a:bodyPr>
            <a:noAutofit/>
          </a:bodyPr>
          <a:lstStyle/>
          <a:p>
            <a:r>
              <a:rPr lang="en-US" dirty="0">
                <a:solidFill>
                  <a:schemeClr val="accent1"/>
                </a:solidFill>
              </a:rPr>
              <a:t>Worksheet C</a:t>
            </a:r>
            <a:r>
              <a:rPr lang="en-US" altLang="en-US" dirty="0">
                <a:solidFill>
                  <a:schemeClr val="accent1"/>
                </a:solidFill>
              </a:rPr>
              <a:t>—</a:t>
            </a:r>
            <a:r>
              <a:rPr lang="en-US" dirty="0">
                <a:solidFill>
                  <a:schemeClr val="accent1"/>
                </a:solidFill>
              </a:rPr>
              <a:t>Department Breakout</a:t>
            </a:r>
          </a:p>
        </p:txBody>
      </p:sp>
      <p:sp>
        <p:nvSpPr>
          <p:cNvPr id="5" name="Content Placeholder 4"/>
          <p:cNvSpPr>
            <a:spLocks noGrp="1"/>
          </p:cNvSpPr>
          <p:nvPr>
            <p:ph idx="1"/>
          </p:nvPr>
        </p:nvSpPr>
        <p:spPr/>
        <p:txBody>
          <a:bodyPr/>
          <a:lstStyle/>
          <a:p>
            <a:pPr>
              <a:defRPr/>
            </a:pPr>
            <a:r>
              <a:rPr lang="en-US" altLang="en-US" b="1" dirty="0">
                <a:solidFill>
                  <a:schemeClr val="tx2"/>
                </a:solidFill>
              </a:rPr>
              <a:t>Routine </a:t>
            </a:r>
            <a:r>
              <a:rPr lang="en-US" altLang="en-US" dirty="0">
                <a:solidFill>
                  <a:schemeClr val="tx2"/>
                </a:solidFill>
              </a:rPr>
              <a:t>– cost per day: </a:t>
            </a:r>
          </a:p>
          <a:p>
            <a:pPr lvl="1">
              <a:defRPr/>
            </a:pPr>
            <a:r>
              <a:rPr lang="en-US" altLang="en-US" dirty="0"/>
              <a:t>Calculated at D-1</a:t>
            </a:r>
            <a:endParaRPr lang="en-US" altLang="en-US" sz="2200" dirty="0"/>
          </a:p>
          <a:p>
            <a:pPr>
              <a:defRPr/>
            </a:pPr>
            <a:r>
              <a:rPr lang="en-US" altLang="en-US" b="1" dirty="0">
                <a:solidFill>
                  <a:schemeClr val="tx2"/>
                </a:solidFill>
              </a:rPr>
              <a:t>Home health, hospice, RHC</a:t>
            </a:r>
            <a:r>
              <a:rPr lang="en-US" altLang="en-US" dirty="0"/>
              <a:t> </a:t>
            </a:r>
            <a:r>
              <a:rPr lang="en-US" altLang="en-US" dirty="0">
                <a:solidFill>
                  <a:schemeClr val="tx2"/>
                </a:solidFill>
              </a:rPr>
              <a:t>– cost per visit</a:t>
            </a:r>
            <a:r>
              <a:rPr lang="en-US" altLang="en-US" sz="2600" dirty="0">
                <a:solidFill>
                  <a:schemeClr val="tx2"/>
                </a:solidFill>
              </a:rPr>
              <a:t>:</a:t>
            </a:r>
          </a:p>
          <a:p>
            <a:pPr lvl="1">
              <a:defRPr/>
            </a:pPr>
            <a:r>
              <a:rPr lang="en-US" altLang="en-US" dirty="0"/>
              <a:t>Calculated at H-6, O-6, M-3</a:t>
            </a:r>
            <a:endParaRPr lang="en-US" altLang="en-US" sz="2600" b="1" dirty="0">
              <a:solidFill>
                <a:schemeClr val="tx2"/>
              </a:solidFill>
            </a:endParaRPr>
          </a:p>
          <a:p>
            <a:pPr>
              <a:defRPr/>
            </a:pPr>
            <a:r>
              <a:rPr lang="en-US" altLang="en-US" b="1" dirty="0">
                <a:solidFill>
                  <a:schemeClr val="tx2"/>
                </a:solidFill>
              </a:rPr>
              <a:t>Ancillary</a:t>
            </a:r>
            <a:r>
              <a:rPr lang="en-US" altLang="en-US" dirty="0">
                <a:solidFill>
                  <a:schemeClr val="tx2"/>
                </a:solidFill>
              </a:rPr>
              <a:t> – cost to charge ratio:</a:t>
            </a:r>
          </a:p>
          <a:p>
            <a:pPr lvl="1">
              <a:defRPr/>
            </a:pPr>
            <a:r>
              <a:rPr lang="en-US" altLang="en-US" dirty="0"/>
              <a:t>Calculated at C, Part I</a:t>
            </a:r>
          </a:p>
          <a:p>
            <a:pPr>
              <a:defRPr/>
            </a:pPr>
            <a:r>
              <a:rPr lang="en-US" altLang="en-US" b="1" dirty="0" err="1">
                <a:solidFill>
                  <a:schemeClr val="tx2"/>
                </a:solidFill>
              </a:rPr>
              <a:t>Nonallowable</a:t>
            </a:r>
            <a:r>
              <a:rPr lang="en-US" altLang="en-US" dirty="0"/>
              <a:t> </a:t>
            </a:r>
            <a:r>
              <a:rPr lang="en-US" altLang="en-US" dirty="0">
                <a:solidFill>
                  <a:schemeClr val="tx2"/>
                </a:solidFill>
              </a:rPr>
              <a:t>– not reported</a:t>
            </a:r>
          </a:p>
        </p:txBody>
      </p:sp>
      <p:sp>
        <p:nvSpPr>
          <p:cNvPr id="2" name="Slide Number Placeholder 1"/>
          <p:cNvSpPr>
            <a:spLocks noGrp="1"/>
          </p:cNvSpPr>
          <p:nvPr>
            <p:ph type="sldNum" sz="quarter" idx="18"/>
          </p:nvPr>
        </p:nvSpPr>
        <p:spPr/>
        <p:txBody>
          <a:bodyPr/>
          <a:lstStyle/>
          <a:p>
            <a:fld id="{16093BBF-7029-416F-A506-A70526E28AC4}" type="slidenum">
              <a:rPr lang="en-US" smtClean="0"/>
              <a:pPr/>
              <a:t>136</a:t>
            </a:fld>
            <a:endParaRPr lang="en-US"/>
          </a:p>
          <a:p>
            <a:endParaRPr lang="en-US" dirty="0"/>
          </a:p>
        </p:txBody>
      </p:sp>
    </p:spTree>
    <p:extLst>
      <p:ext uri="{BB962C8B-B14F-4D97-AF65-F5344CB8AC3E}">
        <p14:creationId xmlns:p14="http://schemas.microsoft.com/office/powerpoint/2010/main" val="775860522"/>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8"/>
          </p:nvPr>
        </p:nvSpPr>
        <p:spPr/>
        <p:txBody>
          <a:bodyPr/>
          <a:lstStyle/>
          <a:p>
            <a:fld id="{1F11D43D-FB01-461F-A7A0-1237244F913A}" type="slidenum">
              <a:rPr lang="en-US" smtClean="0"/>
              <a:t>137</a:t>
            </a:fld>
            <a:endParaRPr lang="en-US" dirty="0"/>
          </a:p>
        </p:txBody>
      </p:sp>
      <p:sp>
        <p:nvSpPr>
          <p:cNvPr id="2" name="Title 1"/>
          <p:cNvSpPr>
            <a:spLocks noGrp="1"/>
          </p:cNvSpPr>
          <p:nvPr>
            <p:ph type="title"/>
          </p:nvPr>
        </p:nvSpPr>
        <p:spPr>
          <a:xfrm>
            <a:off x="457200" y="228600"/>
            <a:ext cx="8229600" cy="1143000"/>
          </a:xfrm>
        </p:spPr>
        <p:txBody>
          <a:bodyPr/>
          <a:lstStyle/>
          <a:p>
            <a:r>
              <a:rPr lang="en-US" dirty="0"/>
              <a:t>Revenues </a:t>
            </a:r>
          </a:p>
        </p:txBody>
      </p:sp>
      <p:sp>
        <p:nvSpPr>
          <p:cNvPr id="3" name="Content Placeholder 2"/>
          <p:cNvSpPr>
            <a:spLocks noGrp="1"/>
          </p:cNvSpPr>
          <p:nvPr>
            <p:ph idx="1"/>
          </p:nvPr>
        </p:nvSpPr>
        <p:spPr/>
        <p:txBody>
          <a:bodyPr>
            <a:normAutofit/>
          </a:bodyPr>
          <a:lstStyle/>
          <a:p>
            <a:pPr>
              <a:spcBef>
                <a:spcPts val="0"/>
              </a:spcBef>
            </a:pPr>
            <a:r>
              <a:rPr lang="en-US" dirty="0"/>
              <a:t>Reported at gross</a:t>
            </a:r>
          </a:p>
          <a:p>
            <a:pPr>
              <a:spcBef>
                <a:spcPts val="0"/>
              </a:spcBef>
            </a:pPr>
            <a:endParaRPr lang="en-US" dirty="0"/>
          </a:p>
          <a:p>
            <a:pPr>
              <a:spcBef>
                <a:spcPts val="0"/>
              </a:spcBef>
            </a:pPr>
            <a:r>
              <a:rPr lang="en-US" dirty="0"/>
              <a:t>Must match the costs</a:t>
            </a:r>
          </a:p>
          <a:p>
            <a:pPr>
              <a:spcBef>
                <a:spcPts val="0"/>
              </a:spcBef>
            </a:pPr>
            <a:endParaRPr lang="en-US" dirty="0"/>
          </a:p>
          <a:p>
            <a:pPr>
              <a:spcBef>
                <a:spcPts val="0"/>
              </a:spcBef>
            </a:pPr>
            <a:r>
              <a:rPr lang="en-US" dirty="0"/>
              <a:t>Must match method billed to Medicare</a:t>
            </a:r>
          </a:p>
          <a:p>
            <a:pPr>
              <a:spcBef>
                <a:spcPts val="0"/>
              </a:spcBef>
            </a:pPr>
            <a:endParaRPr lang="en-US" dirty="0"/>
          </a:p>
          <a:p>
            <a:pPr>
              <a:spcBef>
                <a:spcPts val="0"/>
              </a:spcBef>
            </a:pPr>
            <a:r>
              <a:rPr lang="en-US" dirty="0"/>
              <a:t>Utilizes revenue by revenue code by payor</a:t>
            </a:r>
          </a:p>
          <a:p>
            <a:pPr>
              <a:spcBef>
                <a:spcPts val="0"/>
              </a:spcBef>
            </a:pPr>
            <a:endParaRPr lang="en-US" dirty="0"/>
          </a:p>
          <a:p>
            <a:pPr>
              <a:spcBef>
                <a:spcPts val="0"/>
              </a:spcBef>
            </a:pPr>
            <a:r>
              <a:rPr lang="en-US" dirty="0"/>
              <a:t>Must reconcile to financial statements</a:t>
            </a:r>
          </a:p>
        </p:txBody>
      </p:sp>
    </p:spTree>
    <p:extLst>
      <p:ext uri="{BB962C8B-B14F-4D97-AF65-F5344CB8AC3E}">
        <p14:creationId xmlns:p14="http://schemas.microsoft.com/office/powerpoint/2010/main" val="4159873513"/>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8"/>
          </p:nvPr>
        </p:nvSpPr>
        <p:spPr/>
        <p:txBody>
          <a:bodyPr/>
          <a:lstStyle/>
          <a:p>
            <a:fld id="{1F11D43D-FB01-461F-A7A0-1237244F913A}" type="slidenum">
              <a:rPr lang="en-US" smtClean="0"/>
              <a:t>138</a:t>
            </a:fld>
            <a:endParaRPr lang="en-US" dirty="0"/>
          </a:p>
        </p:txBody>
      </p:sp>
      <p:sp>
        <p:nvSpPr>
          <p:cNvPr id="2" name="Title 1"/>
          <p:cNvSpPr>
            <a:spLocks noGrp="1"/>
          </p:cNvSpPr>
          <p:nvPr>
            <p:ph type="title"/>
          </p:nvPr>
        </p:nvSpPr>
        <p:spPr>
          <a:xfrm>
            <a:off x="457200" y="228600"/>
            <a:ext cx="8229600" cy="1143000"/>
          </a:xfrm>
        </p:spPr>
        <p:txBody>
          <a:bodyPr/>
          <a:lstStyle/>
          <a:p>
            <a:r>
              <a:rPr lang="en-US" dirty="0"/>
              <a:t>Revenues</a:t>
            </a:r>
            <a:endParaRPr lang="en-US" sz="1200" dirty="0"/>
          </a:p>
        </p:txBody>
      </p:sp>
      <p:sp>
        <p:nvSpPr>
          <p:cNvPr id="3" name="Content Placeholder 2"/>
          <p:cNvSpPr>
            <a:spLocks noGrp="1"/>
          </p:cNvSpPr>
          <p:nvPr>
            <p:ph idx="1"/>
          </p:nvPr>
        </p:nvSpPr>
        <p:spPr/>
        <p:txBody>
          <a:bodyPr>
            <a:normAutofit/>
          </a:bodyPr>
          <a:lstStyle/>
          <a:p>
            <a:r>
              <a:rPr lang="en-US" dirty="0"/>
              <a:t>Inpatient ancillary and outpatient services are settled on cost-to-charge ratio (CCR)</a:t>
            </a:r>
          </a:p>
          <a:p>
            <a:endParaRPr lang="en-US" dirty="0"/>
          </a:p>
          <a:p>
            <a:r>
              <a:rPr lang="en-US" dirty="0"/>
              <a:t>Worksheet C calculates the CCR</a:t>
            </a:r>
          </a:p>
          <a:p>
            <a:pPr lvl="2"/>
            <a:r>
              <a:rPr lang="en-US" dirty="0"/>
              <a:t>Expenses / Revenue</a:t>
            </a:r>
          </a:p>
          <a:p>
            <a:pPr lvl="2"/>
            <a:endParaRPr lang="en-US" dirty="0"/>
          </a:p>
          <a:p>
            <a:r>
              <a:rPr lang="en-US" dirty="0"/>
              <a:t>Higher expenses = higher CCR</a:t>
            </a:r>
          </a:p>
          <a:p>
            <a:endParaRPr lang="en-US" dirty="0"/>
          </a:p>
          <a:p>
            <a:r>
              <a:rPr lang="en-US" dirty="0"/>
              <a:t>Higher revenue = lower CCR</a:t>
            </a:r>
          </a:p>
        </p:txBody>
      </p:sp>
    </p:spTree>
    <p:extLst>
      <p:ext uri="{BB962C8B-B14F-4D97-AF65-F5344CB8AC3E}">
        <p14:creationId xmlns:p14="http://schemas.microsoft.com/office/powerpoint/2010/main" val="2047755880"/>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8"/>
          </p:nvPr>
        </p:nvSpPr>
        <p:spPr/>
        <p:txBody>
          <a:bodyPr/>
          <a:lstStyle/>
          <a:p>
            <a:fld id="{1F11D43D-FB01-461F-A7A0-1237244F913A}" type="slidenum">
              <a:rPr lang="en-US" smtClean="0"/>
              <a:t>139</a:t>
            </a:fld>
            <a:endParaRPr lang="en-US" dirty="0"/>
          </a:p>
        </p:txBody>
      </p:sp>
      <p:sp>
        <p:nvSpPr>
          <p:cNvPr id="2" name="Title 1"/>
          <p:cNvSpPr>
            <a:spLocks noGrp="1"/>
          </p:cNvSpPr>
          <p:nvPr>
            <p:ph type="title"/>
          </p:nvPr>
        </p:nvSpPr>
        <p:spPr/>
        <p:txBody>
          <a:bodyPr/>
          <a:lstStyle/>
          <a:p>
            <a:r>
              <a:rPr lang="en-US" dirty="0"/>
              <a:t>Worksheet C</a:t>
            </a:r>
          </a:p>
        </p:txBody>
      </p:sp>
      <p:sp>
        <p:nvSpPr>
          <p:cNvPr id="3" name="Content Placeholder 2"/>
          <p:cNvSpPr>
            <a:spLocks noGrp="1"/>
          </p:cNvSpPr>
          <p:nvPr>
            <p:ph idx="1"/>
          </p:nvPr>
        </p:nvSpPr>
        <p:spPr/>
        <p:txBody>
          <a:bodyPr/>
          <a:lstStyle/>
          <a:p>
            <a:pPr marL="0" indent="0">
              <a:buNone/>
            </a:pPr>
            <a:r>
              <a:rPr lang="en-US" dirty="0"/>
              <a:t> </a:t>
            </a:r>
          </a:p>
        </p:txBody>
      </p:sp>
      <p:graphicFrame>
        <p:nvGraphicFramePr>
          <p:cNvPr id="5" name="Object 4">
            <a:extLst>
              <a:ext uri="{FF2B5EF4-FFF2-40B4-BE49-F238E27FC236}">
                <a16:creationId xmlns:a16="http://schemas.microsoft.com/office/drawing/2014/main" id="{D206A794-D161-4328-81BD-89630D1D1784}"/>
              </a:ext>
            </a:extLst>
          </p:cNvPr>
          <p:cNvGraphicFramePr>
            <a:graphicFrameLocks noChangeAspect="1"/>
          </p:cNvGraphicFramePr>
          <p:nvPr>
            <p:extLst>
              <p:ext uri="{D42A27DB-BD31-4B8C-83A1-F6EECF244321}">
                <p14:modId xmlns:p14="http://schemas.microsoft.com/office/powerpoint/2010/main" val="1523621669"/>
              </p:ext>
            </p:extLst>
          </p:nvPr>
        </p:nvGraphicFramePr>
        <p:xfrm>
          <a:off x="389008" y="1356997"/>
          <a:ext cx="8254706" cy="4739003"/>
        </p:xfrm>
        <a:graphic>
          <a:graphicData uri="http://schemas.openxmlformats.org/presentationml/2006/ole">
            <mc:AlternateContent xmlns:mc="http://schemas.openxmlformats.org/markup-compatibility/2006">
              <mc:Choice xmlns:v="urn:schemas-microsoft-com:vml" Requires="v">
                <p:oleObj spid="_x0000_s44674" name="Worksheet" r:id="rId4" imgW="7648670" imgH="4391120" progId="Excel.Sheet.12">
                  <p:link updateAutomatic="1"/>
                </p:oleObj>
              </mc:Choice>
              <mc:Fallback>
                <p:oleObj name="Worksheet" r:id="rId4" imgW="7648670" imgH="4391120" progId="Excel.Sheet.12">
                  <p:link updateAutomatic="1"/>
                  <p:pic>
                    <p:nvPicPr>
                      <p:cNvPr id="0" name=""/>
                      <p:cNvPicPr/>
                      <p:nvPr/>
                    </p:nvPicPr>
                    <p:blipFill>
                      <a:blip r:embed="rId5"/>
                      <a:stretch>
                        <a:fillRect/>
                      </a:stretch>
                    </p:blipFill>
                    <p:spPr>
                      <a:xfrm>
                        <a:off x="389008" y="1356997"/>
                        <a:ext cx="8254706" cy="4739003"/>
                      </a:xfrm>
                      <a:prstGeom prst="rect">
                        <a:avLst/>
                      </a:prstGeom>
                    </p:spPr>
                  </p:pic>
                </p:oleObj>
              </mc:Fallback>
            </mc:AlternateContent>
          </a:graphicData>
        </a:graphic>
      </p:graphicFrame>
    </p:spTree>
    <p:extLst>
      <p:ext uri="{BB962C8B-B14F-4D97-AF65-F5344CB8AC3E}">
        <p14:creationId xmlns:p14="http://schemas.microsoft.com/office/powerpoint/2010/main" val="16718439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8"/>
          </p:nvPr>
        </p:nvSpPr>
        <p:spPr/>
        <p:txBody>
          <a:bodyPr/>
          <a:lstStyle/>
          <a:p>
            <a:fld id="{1F11D43D-FB01-461F-A7A0-1237244F913A}" type="slidenum">
              <a:rPr lang="en-US" smtClean="0"/>
              <a:t>14</a:t>
            </a:fld>
            <a:endParaRPr lang="en-US" dirty="0"/>
          </a:p>
        </p:txBody>
      </p:sp>
      <p:sp>
        <p:nvSpPr>
          <p:cNvPr id="2" name="Title 1"/>
          <p:cNvSpPr>
            <a:spLocks noGrp="1"/>
          </p:cNvSpPr>
          <p:nvPr>
            <p:ph type="title"/>
          </p:nvPr>
        </p:nvSpPr>
        <p:spPr>
          <a:xfrm>
            <a:off x="457200" y="228600"/>
            <a:ext cx="8229600" cy="1143000"/>
          </a:xfrm>
        </p:spPr>
        <p:txBody>
          <a:bodyPr/>
          <a:lstStyle/>
          <a:p>
            <a:r>
              <a:rPr lang="en-US" dirty="0"/>
              <a:t>Not Cost-based</a:t>
            </a:r>
          </a:p>
        </p:txBody>
      </p:sp>
      <p:sp>
        <p:nvSpPr>
          <p:cNvPr id="3" name="Content Placeholder 2"/>
          <p:cNvSpPr>
            <a:spLocks noGrp="1"/>
          </p:cNvSpPr>
          <p:nvPr>
            <p:ph idx="1"/>
          </p:nvPr>
        </p:nvSpPr>
        <p:spPr>
          <a:xfrm>
            <a:off x="457200" y="1600200"/>
            <a:ext cx="8229600" cy="4495800"/>
          </a:xfrm>
        </p:spPr>
        <p:txBody>
          <a:bodyPr>
            <a:normAutofit/>
          </a:bodyPr>
          <a:lstStyle/>
          <a:p>
            <a:r>
              <a:rPr lang="en-US" dirty="0"/>
              <a:t>Ambulance (with exceptions)</a:t>
            </a:r>
          </a:p>
          <a:p>
            <a:r>
              <a:rPr lang="en-US" dirty="0"/>
              <a:t>Assisted living facilities / nursing homes</a:t>
            </a:r>
          </a:p>
          <a:p>
            <a:r>
              <a:rPr lang="en-US" dirty="0"/>
              <a:t>Dialysis (unless inpatient only)</a:t>
            </a:r>
          </a:p>
          <a:p>
            <a:r>
              <a:rPr lang="en-US" dirty="0"/>
              <a:t>Durable medical equipment (DME)</a:t>
            </a:r>
          </a:p>
          <a:p>
            <a:r>
              <a:rPr lang="en-US" dirty="0"/>
              <a:t>Home health agencies</a:t>
            </a:r>
          </a:p>
          <a:p>
            <a:r>
              <a:rPr lang="en-US" dirty="0"/>
              <a:t>Hospices</a:t>
            </a:r>
          </a:p>
          <a:p>
            <a:r>
              <a:rPr lang="en-US" dirty="0"/>
              <a:t>Non provider-based clinics</a:t>
            </a:r>
          </a:p>
          <a:p>
            <a:r>
              <a:rPr lang="en-US" dirty="0"/>
              <a:t>Physician costs</a:t>
            </a:r>
          </a:p>
          <a:p>
            <a:r>
              <a:rPr lang="en-US" dirty="0"/>
              <a:t>Professional component of provider-based clinics</a:t>
            </a:r>
          </a:p>
        </p:txBody>
      </p:sp>
    </p:spTree>
    <p:extLst>
      <p:ext uri="{BB962C8B-B14F-4D97-AF65-F5344CB8AC3E}">
        <p14:creationId xmlns:p14="http://schemas.microsoft.com/office/powerpoint/2010/main" val="144965158"/>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8"/>
          </p:nvPr>
        </p:nvSpPr>
        <p:spPr/>
        <p:txBody>
          <a:bodyPr/>
          <a:lstStyle/>
          <a:p>
            <a:fld id="{1F11D43D-FB01-461F-A7A0-1237244F913A}" type="slidenum">
              <a:rPr lang="en-US" smtClean="0"/>
              <a:t>140</a:t>
            </a:fld>
            <a:endParaRPr lang="en-US" dirty="0"/>
          </a:p>
        </p:txBody>
      </p:sp>
      <p:sp>
        <p:nvSpPr>
          <p:cNvPr id="2" name="Title 1"/>
          <p:cNvSpPr>
            <a:spLocks noGrp="1"/>
          </p:cNvSpPr>
          <p:nvPr>
            <p:ph type="title"/>
          </p:nvPr>
        </p:nvSpPr>
        <p:spPr>
          <a:xfrm>
            <a:off x="457200" y="228600"/>
            <a:ext cx="8229600" cy="1143000"/>
          </a:xfrm>
        </p:spPr>
        <p:txBody>
          <a:bodyPr/>
          <a:lstStyle/>
          <a:p>
            <a:r>
              <a:rPr lang="en-US" dirty="0"/>
              <a:t>Revenues Consideration</a:t>
            </a:r>
          </a:p>
        </p:txBody>
      </p:sp>
      <p:sp>
        <p:nvSpPr>
          <p:cNvPr id="3" name="Content Placeholder 2"/>
          <p:cNvSpPr>
            <a:spLocks noGrp="1"/>
          </p:cNvSpPr>
          <p:nvPr>
            <p:ph idx="1"/>
          </p:nvPr>
        </p:nvSpPr>
        <p:spPr/>
        <p:txBody>
          <a:bodyPr/>
          <a:lstStyle/>
          <a:p>
            <a:r>
              <a:rPr lang="en-US" dirty="0"/>
              <a:t>Follows expenses</a:t>
            </a:r>
          </a:p>
          <a:p>
            <a:pPr lvl="1"/>
            <a:r>
              <a:rPr lang="en-US" dirty="0"/>
              <a:t>If physician costs are removed</a:t>
            </a:r>
          </a:p>
          <a:p>
            <a:pPr lvl="1"/>
            <a:r>
              <a:rPr lang="en-US" dirty="0"/>
              <a:t>Physician revenues must be removed</a:t>
            </a:r>
          </a:p>
          <a:p>
            <a:pPr lvl="2"/>
            <a:r>
              <a:rPr lang="en-US" dirty="0"/>
              <a:t>Include RHC and CRNA with pass-through</a:t>
            </a:r>
          </a:p>
          <a:p>
            <a:pPr lvl="2"/>
            <a:endParaRPr lang="en-US" dirty="0"/>
          </a:p>
          <a:p>
            <a:r>
              <a:rPr lang="en-US" dirty="0"/>
              <a:t>There are additional steps to accurately calculate provider-based clinic charges.</a:t>
            </a:r>
          </a:p>
        </p:txBody>
      </p:sp>
    </p:spTree>
    <p:extLst>
      <p:ext uri="{BB962C8B-B14F-4D97-AF65-F5344CB8AC3E}">
        <p14:creationId xmlns:p14="http://schemas.microsoft.com/office/powerpoint/2010/main" val="3186558649"/>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8"/>
          </p:nvPr>
        </p:nvSpPr>
        <p:spPr/>
        <p:txBody>
          <a:bodyPr/>
          <a:lstStyle/>
          <a:p>
            <a:fld id="{1F11D43D-FB01-461F-A7A0-1237244F913A}" type="slidenum">
              <a:rPr lang="en-US" smtClean="0"/>
              <a:t>141</a:t>
            </a:fld>
            <a:endParaRPr lang="en-US" dirty="0"/>
          </a:p>
        </p:txBody>
      </p:sp>
      <p:sp>
        <p:nvSpPr>
          <p:cNvPr id="2" name="Title 1"/>
          <p:cNvSpPr>
            <a:spLocks noGrp="1"/>
          </p:cNvSpPr>
          <p:nvPr>
            <p:ph type="title"/>
          </p:nvPr>
        </p:nvSpPr>
        <p:spPr>
          <a:xfrm>
            <a:off x="457200" y="228600"/>
            <a:ext cx="8229600" cy="1143000"/>
          </a:xfrm>
        </p:spPr>
        <p:txBody>
          <a:bodyPr/>
          <a:lstStyle/>
          <a:p>
            <a:r>
              <a:rPr lang="en-US" dirty="0"/>
              <a:t>Revenue Code Report</a:t>
            </a:r>
          </a:p>
        </p:txBody>
      </p:sp>
      <p:sp>
        <p:nvSpPr>
          <p:cNvPr id="3" name="Content Placeholder 2"/>
          <p:cNvSpPr>
            <a:spLocks noGrp="1"/>
          </p:cNvSpPr>
          <p:nvPr>
            <p:ph idx="1"/>
          </p:nvPr>
        </p:nvSpPr>
        <p:spPr/>
        <p:txBody>
          <a:bodyPr>
            <a:normAutofit/>
          </a:bodyPr>
          <a:lstStyle/>
          <a:p>
            <a:pPr>
              <a:spcBef>
                <a:spcPts val="0"/>
              </a:spcBef>
            </a:pPr>
            <a:r>
              <a:rPr lang="en-US" dirty="0"/>
              <a:t>Department</a:t>
            </a:r>
          </a:p>
          <a:p>
            <a:pPr>
              <a:spcBef>
                <a:spcPts val="0"/>
              </a:spcBef>
            </a:pPr>
            <a:endParaRPr lang="en-US" dirty="0"/>
          </a:p>
          <a:p>
            <a:pPr>
              <a:spcBef>
                <a:spcPts val="0"/>
              </a:spcBef>
            </a:pPr>
            <a:r>
              <a:rPr lang="en-US" dirty="0"/>
              <a:t>Revenue code</a:t>
            </a:r>
          </a:p>
          <a:p>
            <a:pPr>
              <a:spcBef>
                <a:spcPts val="0"/>
              </a:spcBef>
            </a:pPr>
            <a:endParaRPr lang="en-US" dirty="0"/>
          </a:p>
          <a:p>
            <a:pPr>
              <a:spcBef>
                <a:spcPts val="0"/>
              </a:spcBef>
            </a:pPr>
            <a:r>
              <a:rPr lang="en-US" dirty="0"/>
              <a:t>Payor</a:t>
            </a:r>
          </a:p>
          <a:p>
            <a:pPr>
              <a:spcBef>
                <a:spcPts val="0"/>
              </a:spcBef>
            </a:pPr>
            <a:endParaRPr lang="en-US" dirty="0"/>
          </a:p>
          <a:p>
            <a:pPr>
              <a:spcBef>
                <a:spcPts val="0"/>
              </a:spcBef>
            </a:pPr>
            <a:r>
              <a:rPr lang="en-US" dirty="0"/>
              <a:t>Quantity</a:t>
            </a:r>
          </a:p>
          <a:p>
            <a:pPr>
              <a:spcBef>
                <a:spcPts val="0"/>
              </a:spcBef>
            </a:pPr>
            <a:endParaRPr lang="en-US" dirty="0"/>
          </a:p>
          <a:p>
            <a:pPr>
              <a:spcBef>
                <a:spcPts val="0"/>
              </a:spcBef>
            </a:pPr>
            <a:r>
              <a:rPr lang="en-US" dirty="0"/>
              <a:t>Amount</a:t>
            </a:r>
          </a:p>
          <a:p>
            <a:pPr>
              <a:spcBef>
                <a:spcPts val="0"/>
              </a:spcBef>
            </a:pPr>
            <a:endParaRPr lang="en-US" dirty="0"/>
          </a:p>
          <a:p>
            <a:pPr>
              <a:spcBef>
                <a:spcPts val="0"/>
              </a:spcBef>
            </a:pPr>
            <a:r>
              <a:rPr lang="en-US" dirty="0"/>
              <a:t>Patient type</a:t>
            </a:r>
          </a:p>
        </p:txBody>
      </p:sp>
    </p:spTree>
    <p:extLst>
      <p:ext uri="{BB962C8B-B14F-4D97-AF65-F5344CB8AC3E}">
        <p14:creationId xmlns:p14="http://schemas.microsoft.com/office/powerpoint/2010/main" val="565063465"/>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8"/>
          </p:nvPr>
        </p:nvSpPr>
        <p:spPr/>
        <p:txBody>
          <a:bodyPr/>
          <a:lstStyle/>
          <a:p>
            <a:fld id="{1F11D43D-FB01-461F-A7A0-1237244F913A}" type="slidenum">
              <a:rPr lang="en-US" smtClean="0"/>
              <a:t>142</a:t>
            </a:fld>
            <a:endParaRPr lang="en-US" dirty="0"/>
          </a:p>
        </p:txBody>
      </p:sp>
      <p:sp>
        <p:nvSpPr>
          <p:cNvPr id="2" name="Title 1"/>
          <p:cNvSpPr>
            <a:spLocks noGrp="1"/>
          </p:cNvSpPr>
          <p:nvPr>
            <p:ph type="title"/>
          </p:nvPr>
        </p:nvSpPr>
        <p:spPr>
          <a:xfrm>
            <a:off x="457200" y="228600"/>
            <a:ext cx="8229600" cy="1143000"/>
          </a:xfrm>
          <a:noFill/>
        </p:spPr>
        <p:txBody>
          <a:bodyPr>
            <a:normAutofit/>
          </a:bodyPr>
          <a:lstStyle/>
          <a:p>
            <a:r>
              <a:rPr lang="en-US" dirty="0"/>
              <a:t>Revenue Code Report Example</a:t>
            </a:r>
          </a:p>
        </p:txBody>
      </p:sp>
      <p:sp>
        <p:nvSpPr>
          <p:cNvPr id="3" name="Content Placeholder 2"/>
          <p:cNvSpPr>
            <a:spLocks noGrp="1"/>
          </p:cNvSpPr>
          <p:nvPr>
            <p:ph idx="1"/>
          </p:nvPr>
        </p:nvSpPr>
        <p:spPr/>
        <p:txBody>
          <a:bodyPr/>
          <a:lstStyle/>
          <a:p>
            <a:pPr marL="0" indent="0">
              <a:buNone/>
            </a:pPr>
            <a:r>
              <a:rPr lang="en-US" dirty="0"/>
              <a:t> </a:t>
            </a:r>
          </a:p>
        </p:txBody>
      </p:sp>
      <p:graphicFrame>
        <p:nvGraphicFramePr>
          <p:cNvPr id="5" name="Object 4">
            <a:extLst>
              <a:ext uri="{FF2B5EF4-FFF2-40B4-BE49-F238E27FC236}">
                <a16:creationId xmlns:a16="http://schemas.microsoft.com/office/drawing/2014/main" id="{88829BE9-45E1-4CCD-91A2-15C57646E978}"/>
              </a:ext>
            </a:extLst>
          </p:cNvPr>
          <p:cNvGraphicFramePr>
            <a:graphicFrameLocks noChangeAspect="1"/>
          </p:cNvGraphicFramePr>
          <p:nvPr>
            <p:extLst>
              <p:ext uri="{D42A27DB-BD31-4B8C-83A1-F6EECF244321}">
                <p14:modId xmlns:p14="http://schemas.microsoft.com/office/powerpoint/2010/main" val="1102187872"/>
              </p:ext>
            </p:extLst>
          </p:nvPr>
        </p:nvGraphicFramePr>
        <p:xfrm>
          <a:off x="278749" y="1988344"/>
          <a:ext cx="8586501" cy="2881312"/>
        </p:xfrm>
        <a:graphic>
          <a:graphicData uri="http://schemas.openxmlformats.org/presentationml/2006/ole">
            <mc:AlternateContent xmlns:mc="http://schemas.openxmlformats.org/markup-compatibility/2006">
              <mc:Choice xmlns:v="urn:schemas-microsoft-com:vml" Requires="v">
                <p:oleObj spid="_x0000_s45698" name="Worksheet" r:id="rId4" imgW="8543925" imgH="2866930" progId="Excel.Sheet.12">
                  <p:link updateAutomatic="1"/>
                </p:oleObj>
              </mc:Choice>
              <mc:Fallback>
                <p:oleObj name="Worksheet" r:id="rId4" imgW="8543925" imgH="2866930" progId="Excel.Sheet.12">
                  <p:link updateAutomatic="1"/>
                  <p:pic>
                    <p:nvPicPr>
                      <p:cNvPr id="0" name=""/>
                      <p:cNvPicPr/>
                      <p:nvPr/>
                    </p:nvPicPr>
                    <p:blipFill>
                      <a:blip r:embed="rId5"/>
                      <a:stretch>
                        <a:fillRect/>
                      </a:stretch>
                    </p:blipFill>
                    <p:spPr>
                      <a:xfrm>
                        <a:off x="278749" y="1988344"/>
                        <a:ext cx="8586501" cy="2881312"/>
                      </a:xfrm>
                      <a:prstGeom prst="rect">
                        <a:avLst/>
                      </a:prstGeom>
                    </p:spPr>
                  </p:pic>
                </p:oleObj>
              </mc:Fallback>
            </mc:AlternateContent>
          </a:graphicData>
        </a:graphic>
      </p:graphicFrame>
    </p:spTree>
    <p:extLst>
      <p:ext uri="{BB962C8B-B14F-4D97-AF65-F5344CB8AC3E}">
        <p14:creationId xmlns:p14="http://schemas.microsoft.com/office/powerpoint/2010/main" val="1982477756"/>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8"/>
          </p:nvPr>
        </p:nvSpPr>
        <p:spPr/>
        <p:txBody>
          <a:bodyPr/>
          <a:lstStyle/>
          <a:p>
            <a:fld id="{1F11D43D-FB01-461F-A7A0-1237244F913A}" type="slidenum">
              <a:rPr lang="en-US" smtClean="0"/>
              <a:t>143</a:t>
            </a:fld>
            <a:endParaRPr lang="en-US" dirty="0"/>
          </a:p>
        </p:txBody>
      </p:sp>
      <p:sp>
        <p:nvSpPr>
          <p:cNvPr id="2" name="Title 1"/>
          <p:cNvSpPr>
            <a:spLocks noGrp="1"/>
          </p:cNvSpPr>
          <p:nvPr>
            <p:ph type="title"/>
          </p:nvPr>
        </p:nvSpPr>
        <p:spPr>
          <a:xfrm>
            <a:off x="457200" y="228600"/>
            <a:ext cx="8229600" cy="1143000"/>
          </a:xfrm>
        </p:spPr>
        <p:txBody>
          <a:bodyPr>
            <a:normAutofit/>
          </a:bodyPr>
          <a:lstStyle/>
          <a:p>
            <a:r>
              <a:rPr lang="en-US" dirty="0"/>
              <a:t>Computation of Charges</a:t>
            </a:r>
            <a:endParaRPr lang="en-US" sz="1200" dirty="0"/>
          </a:p>
        </p:txBody>
      </p:sp>
      <p:sp>
        <p:nvSpPr>
          <p:cNvPr id="3" name="Content Placeholder 2"/>
          <p:cNvSpPr>
            <a:spLocks noGrp="1"/>
          </p:cNvSpPr>
          <p:nvPr>
            <p:ph idx="1"/>
          </p:nvPr>
        </p:nvSpPr>
        <p:spPr/>
        <p:txBody>
          <a:bodyPr/>
          <a:lstStyle/>
          <a:p>
            <a:r>
              <a:rPr lang="en-US" dirty="0"/>
              <a:t>Reclassifications</a:t>
            </a:r>
          </a:p>
          <a:p>
            <a:pPr lvl="1"/>
            <a:r>
              <a:rPr lang="en-US" dirty="0"/>
              <a:t>Revenue code billed by various departments </a:t>
            </a:r>
          </a:p>
          <a:p>
            <a:pPr lvl="2"/>
            <a:r>
              <a:rPr lang="en-US" dirty="0"/>
              <a:t>Ideally one-for-one relationship</a:t>
            </a:r>
            <a:br>
              <a:rPr lang="en-US" dirty="0"/>
            </a:br>
            <a:r>
              <a:rPr lang="en-US" dirty="0"/>
              <a:t> (1 revenue code = 1 cost center)</a:t>
            </a:r>
          </a:p>
          <a:p>
            <a:pPr lvl="2"/>
            <a:r>
              <a:rPr lang="en-US" dirty="0"/>
              <a:t>Reclass PS&amp;R</a:t>
            </a:r>
          </a:p>
          <a:p>
            <a:pPr lvl="2"/>
            <a:r>
              <a:rPr lang="en-US" dirty="0"/>
              <a:t>Reclass expenses and code revenue code to one department</a:t>
            </a:r>
          </a:p>
          <a:p>
            <a:endParaRPr lang="en-US" dirty="0"/>
          </a:p>
        </p:txBody>
      </p:sp>
    </p:spTree>
    <p:extLst>
      <p:ext uri="{BB962C8B-B14F-4D97-AF65-F5344CB8AC3E}">
        <p14:creationId xmlns:p14="http://schemas.microsoft.com/office/powerpoint/2010/main" val="2665975751"/>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8"/>
          </p:nvPr>
        </p:nvSpPr>
        <p:spPr/>
        <p:txBody>
          <a:bodyPr/>
          <a:lstStyle/>
          <a:p>
            <a:fld id="{1F11D43D-FB01-461F-A7A0-1237244F913A}" type="slidenum">
              <a:rPr lang="en-US" smtClean="0"/>
              <a:t>144</a:t>
            </a:fld>
            <a:endParaRPr lang="en-US" dirty="0"/>
          </a:p>
        </p:txBody>
      </p:sp>
      <p:sp>
        <p:nvSpPr>
          <p:cNvPr id="6" name="Title 1"/>
          <p:cNvSpPr>
            <a:spLocks noGrp="1"/>
          </p:cNvSpPr>
          <p:nvPr>
            <p:ph type="title"/>
          </p:nvPr>
        </p:nvSpPr>
        <p:spPr>
          <a:xfrm>
            <a:off x="457200" y="228600"/>
            <a:ext cx="8229600" cy="1143000"/>
          </a:xfrm>
        </p:spPr>
        <p:txBody>
          <a:bodyPr>
            <a:normAutofit/>
          </a:bodyPr>
          <a:lstStyle/>
          <a:p>
            <a:r>
              <a:rPr lang="en-US" dirty="0"/>
              <a:t>Computation of Charges</a:t>
            </a:r>
            <a:endParaRPr lang="en-US" sz="1200" dirty="0"/>
          </a:p>
        </p:txBody>
      </p:sp>
      <p:sp>
        <p:nvSpPr>
          <p:cNvPr id="3" name="Content Placeholder 2"/>
          <p:cNvSpPr>
            <a:spLocks noGrp="1"/>
          </p:cNvSpPr>
          <p:nvPr>
            <p:ph idx="1"/>
          </p:nvPr>
        </p:nvSpPr>
        <p:spPr/>
        <p:txBody>
          <a:bodyPr/>
          <a:lstStyle/>
          <a:p>
            <a:r>
              <a:rPr lang="en-US" dirty="0"/>
              <a:t>Adjustments</a:t>
            </a:r>
          </a:p>
          <a:p>
            <a:pPr lvl="1"/>
            <a:r>
              <a:rPr lang="en-US" dirty="0"/>
              <a:t>Non-allowable department</a:t>
            </a:r>
          </a:p>
          <a:p>
            <a:pPr lvl="1"/>
            <a:r>
              <a:rPr lang="en-US" dirty="0"/>
              <a:t>Physician revenues</a:t>
            </a:r>
          </a:p>
          <a:p>
            <a:pPr lvl="1"/>
            <a:r>
              <a:rPr lang="en-US" dirty="0"/>
              <a:t>Admit kits</a:t>
            </a:r>
          </a:p>
          <a:p>
            <a:pPr lvl="1"/>
            <a:r>
              <a:rPr lang="en-US" dirty="0"/>
              <a:t>Call back revenue</a:t>
            </a:r>
            <a:br>
              <a:rPr lang="en-US" dirty="0"/>
            </a:br>
            <a:endParaRPr lang="en-US" dirty="0"/>
          </a:p>
        </p:txBody>
      </p:sp>
    </p:spTree>
    <p:extLst>
      <p:ext uri="{BB962C8B-B14F-4D97-AF65-F5344CB8AC3E}">
        <p14:creationId xmlns:p14="http://schemas.microsoft.com/office/powerpoint/2010/main" val="3625027279"/>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9008" y="209028"/>
            <a:ext cx="7840592" cy="1147969"/>
          </a:xfrm>
        </p:spPr>
        <p:txBody>
          <a:bodyPr>
            <a:noAutofit/>
          </a:bodyPr>
          <a:lstStyle/>
          <a:p>
            <a:r>
              <a:rPr lang="en-US" dirty="0">
                <a:solidFill>
                  <a:schemeClr val="accent1"/>
                </a:solidFill>
              </a:rPr>
              <a:t>Worksheet C</a:t>
            </a:r>
            <a:r>
              <a:rPr lang="en-US" altLang="en-US" dirty="0">
                <a:solidFill>
                  <a:schemeClr val="accent1"/>
                </a:solidFill>
              </a:rPr>
              <a:t>—</a:t>
            </a:r>
            <a:r>
              <a:rPr lang="en-US" dirty="0">
                <a:solidFill>
                  <a:schemeClr val="accent1"/>
                </a:solidFill>
              </a:rPr>
              <a:t>Provider-based Clinic Revenue</a:t>
            </a:r>
          </a:p>
        </p:txBody>
      </p:sp>
      <p:sp>
        <p:nvSpPr>
          <p:cNvPr id="5" name="Content Placeholder 4"/>
          <p:cNvSpPr>
            <a:spLocks noGrp="1"/>
          </p:cNvSpPr>
          <p:nvPr>
            <p:ph idx="1"/>
          </p:nvPr>
        </p:nvSpPr>
        <p:spPr/>
        <p:txBody>
          <a:bodyPr/>
          <a:lstStyle/>
          <a:p>
            <a:r>
              <a:rPr lang="en-US" dirty="0"/>
              <a:t>Billing two pieces to Medicare:</a:t>
            </a:r>
          </a:p>
          <a:p>
            <a:pPr lvl="1"/>
            <a:r>
              <a:rPr lang="en-US" dirty="0"/>
              <a:t>Facility revenue</a:t>
            </a:r>
          </a:p>
          <a:p>
            <a:pPr lvl="1"/>
            <a:r>
              <a:rPr lang="en-US" dirty="0"/>
              <a:t>Provider revenue – excluded from Worksheet C</a:t>
            </a:r>
          </a:p>
          <a:p>
            <a:r>
              <a:rPr lang="en-US" dirty="0"/>
              <a:t>Billed together for other payors</a:t>
            </a:r>
          </a:p>
        </p:txBody>
      </p:sp>
      <p:sp>
        <p:nvSpPr>
          <p:cNvPr id="2" name="Slide Number Placeholder 1"/>
          <p:cNvSpPr>
            <a:spLocks noGrp="1"/>
          </p:cNvSpPr>
          <p:nvPr>
            <p:ph type="sldNum" sz="quarter" idx="18"/>
          </p:nvPr>
        </p:nvSpPr>
        <p:spPr/>
        <p:txBody>
          <a:bodyPr/>
          <a:lstStyle/>
          <a:p>
            <a:fld id="{16093BBF-7029-416F-A506-A70526E28AC4}" type="slidenum">
              <a:rPr lang="en-US" smtClean="0"/>
              <a:pPr/>
              <a:t>145</a:t>
            </a:fld>
            <a:endParaRPr lang="en-US"/>
          </a:p>
          <a:p>
            <a:endParaRPr lang="en-US" dirty="0"/>
          </a:p>
        </p:txBody>
      </p:sp>
    </p:spTree>
    <p:extLst>
      <p:ext uri="{BB962C8B-B14F-4D97-AF65-F5344CB8AC3E}">
        <p14:creationId xmlns:p14="http://schemas.microsoft.com/office/powerpoint/2010/main" val="766877190"/>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8"/>
          </p:nvPr>
        </p:nvSpPr>
        <p:spPr/>
        <p:txBody>
          <a:bodyPr/>
          <a:lstStyle/>
          <a:p>
            <a:fld id="{1F11D43D-FB01-461F-A7A0-1237244F913A}" type="slidenum">
              <a:rPr lang="en-US" smtClean="0"/>
              <a:t>146</a:t>
            </a:fld>
            <a:endParaRPr lang="en-US" dirty="0"/>
          </a:p>
        </p:txBody>
      </p:sp>
      <p:sp>
        <p:nvSpPr>
          <p:cNvPr id="2" name="Title 1"/>
          <p:cNvSpPr>
            <a:spLocks noGrp="1"/>
          </p:cNvSpPr>
          <p:nvPr>
            <p:ph type="title"/>
          </p:nvPr>
        </p:nvSpPr>
        <p:spPr>
          <a:xfrm>
            <a:off x="457200" y="228600"/>
            <a:ext cx="8229600" cy="1143000"/>
          </a:xfrm>
        </p:spPr>
        <p:txBody>
          <a:bodyPr/>
          <a:lstStyle/>
          <a:p>
            <a:r>
              <a:rPr lang="en-US" dirty="0"/>
              <a:t>Method II Billing</a:t>
            </a:r>
          </a:p>
        </p:txBody>
      </p:sp>
      <p:sp>
        <p:nvSpPr>
          <p:cNvPr id="3" name="Content Placeholder 2"/>
          <p:cNvSpPr>
            <a:spLocks noGrp="1"/>
          </p:cNvSpPr>
          <p:nvPr>
            <p:ph idx="1"/>
          </p:nvPr>
        </p:nvSpPr>
        <p:spPr/>
        <p:txBody>
          <a:bodyPr>
            <a:normAutofit/>
          </a:bodyPr>
          <a:lstStyle/>
          <a:p>
            <a:r>
              <a:rPr lang="en-US" b="1" dirty="0"/>
              <a:t>Out</a:t>
            </a:r>
            <a:r>
              <a:rPr lang="en-US" dirty="0"/>
              <a:t>patient professional services</a:t>
            </a:r>
          </a:p>
          <a:p>
            <a:endParaRPr lang="en-US" dirty="0"/>
          </a:p>
          <a:p>
            <a:r>
              <a:rPr lang="en-US" dirty="0"/>
              <a:t>Both technical and professional component are billed on UB</a:t>
            </a:r>
          </a:p>
          <a:p>
            <a:endParaRPr lang="en-US" dirty="0"/>
          </a:p>
          <a:p>
            <a:r>
              <a:rPr lang="en-US" dirty="0"/>
              <a:t>Physician paid at effective 112%</a:t>
            </a:r>
          </a:p>
          <a:p>
            <a:endParaRPr lang="en-US" dirty="0"/>
          </a:p>
          <a:p>
            <a:r>
              <a:rPr lang="en-US" dirty="0"/>
              <a:t>Election stays in effect</a:t>
            </a:r>
          </a:p>
          <a:p>
            <a:pPr lvl="1"/>
            <a:r>
              <a:rPr lang="en-US" dirty="0"/>
              <a:t>New facilities must request 30 days before end of their fiscal year</a:t>
            </a:r>
          </a:p>
        </p:txBody>
      </p:sp>
    </p:spTree>
    <p:extLst>
      <p:ext uri="{BB962C8B-B14F-4D97-AF65-F5344CB8AC3E}">
        <p14:creationId xmlns:p14="http://schemas.microsoft.com/office/powerpoint/2010/main" val="1726660351"/>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8"/>
          </p:nvPr>
        </p:nvSpPr>
        <p:spPr/>
        <p:txBody>
          <a:bodyPr/>
          <a:lstStyle/>
          <a:p>
            <a:fld id="{1F11D43D-FB01-461F-A7A0-1237244F913A}" type="slidenum">
              <a:rPr lang="en-US" smtClean="0"/>
              <a:t>147</a:t>
            </a:fld>
            <a:endParaRPr lang="en-US" dirty="0"/>
          </a:p>
        </p:txBody>
      </p:sp>
      <p:sp>
        <p:nvSpPr>
          <p:cNvPr id="2" name="Title 1"/>
          <p:cNvSpPr>
            <a:spLocks noGrp="1"/>
          </p:cNvSpPr>
          <p:nvPr>
            <p:ph type="title"/>
          </p:nvPr>
        </p:nvSpPr>
        <p:spPr>
          <a:xfrm>
            <a:off x="457200" y="228600"/>
            <a:ext cx="8229600" cy="1143000"/>
          </a:xfrm>
        </p:spPr>
        <p:txBody>
          <a:bodyPr/>
          <a:lstStyle/>
          <a:p>
            <a:r>
              <a:rPr lang="en-US" dirty="0"/>
              <a:t>CRNA Pass-through</a:t>
            </a:r>
          </a:p>
        </p:txBody>
      </p:sp>
      <p:sp>
        <p:nvSpPr>
          <p:cNvPr id="3" name="Content Placeholder 2"/>
          <p:cNvSpPr>
            <a:spLocks noGrp="1"/>
          </p:cNvSpPr>
          <p:nvPr>
            <p:ph idx="1"/>
          </p:nvPr>
        </p:nvSpPr>
        <p:spPr/>
        <p:txBody>
          <a:bodyPr>
            <a:noAutofit/>
          </a:bodyPr>
          <a:lstStyle/>
          <a:p>
            <a:pPr>
              <a:spcBef>
                <a:spcPts val="0"/>
              </a:spcBef>
            </a:pPr>
            <a:r>
              <a:rPr lang="en-US" dirty="0"/>
              <a:t>Rural hospitals</a:t>
            </a:r>
          </a:p>
          <a:p>
            <a:pPr>
              <a:spcBef>
                <a:spcPts val="0"/>
              </a:spcBef>
            </a:pPr>
            <a:endParaRPr lang="en-US" dirty="0"/>
          </a:p>
          <a:p>
            <a:pPr>
              <a:spcBef>
                <a:spcPts val="0"/>
              </a:spcBef>
            </a:pPr>
            <a:r>
              <a:rPr lang="en-US" dirty="0"/>
              <a:t>For both inpatient and outpatient services</a:t>
            </a:r>
          </a:p>
          <a:p>
            <a:pPr>
              <a:spcBef>
                <a:spcPts val="0"/>
              </a:spcBef>
            </a:pPr>
            <a:endParaRPr lang="en-US" dirty="0"/>
          </a:p>
          <a:p>
            <a:pPr>
              <a:spcBef>
                <a:spcPts val="0"/>
              </a:spcBef>
            </a:pPr>
            <a:r>
              <a:rPr lang="en-US" dirty="0"/>
              <a:t>Fewer than 800 procedures requiring anesthesia </a:t>
            </a:r>
            <a:r>
              <a:rPr lang="en-US" i="1" dirty="0"/>
              <a:t>and</a:t>
            </a:r>
          </a:p>
          <a:p>
            <a:pPr>
              <a:spcBef>
                <a:spcPts val="0"/>
              </a:spcBef>
            </a:pPr>
            <a:r>
              <a:rPr lang="en-US" dirty="0"/>
              <a:t>Fewer than 2,080 productive CRNA hours</a:t>
            </a:r>
          </a:p>
          <a:p>
            <a:pPr>
              <a:spcBef>
                <a:spcPts val="0"/>
              </a:spcBef>
            </a:pPr>
            <a:endParaRPr lang="en-US" dirty="0"/>
          </a:p>
          <a:p>
            <a:pPr>
              <a:spcBef>
                <a:spcPts val="0"/>
              </a:spcBef>
            </a:pPr>
            <a:r>
              <a:rPr lang="en-US" dirty="0"/>
              <a:t>Paid at cost (not fee schedule)</a:t>
            </a:r>
          </a:p>
          <a:p>
            <a:pPr>
              <a:spcBef>
                <a:spcPts val="0"/>
              </a:spcBef>
            </a:pPr>
            <a:endParaRPr lang="en-US" dirty="0"/>
          </a:p>
          <a:p>
            <a:pPr>
              <a:spcBef>
                <a:spcPts val="0"/>
              </a:spcBef>
            </a:pPr>
            <a:r>
              <a:rPr lang="en-US" dirty="0"/>
              <a:t>Elect annually prior to January 1</a:t>
            </a:r>
            <a:r>
              <a:rPr lang="en-US" baseline="30000" dirty="0"/>
              <a:t>st</a:t>
            </a:r>
            <a:r>
              <a:rPr lang="en-US" dirty="0"/>
              <a:t> </a:t>
            </a:r>
          </a:p>
        </p:txBody>
      </p:sp>
    </p:spTree>
    <p:extLst>
      <p:ext uri="{BB962C8B-B14F-4D97-AF65-F5344CB8AC3E}">
        <p14:creationId xmlns:p14="http://schemas.microsoft.com/office/powerpoint/2010/main" val="803400297"/>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8"/>
          </p:nvPr>
        </p:nvSpPr>
        <p:spPr/>
        <p:txBody>
          <a:bodyPr/>
          <a:lstStyle/>
          <a:p>
            <a:fld id="{1F11D43D-FB01-461F-A7A0-1237244F913A}" type="slidenum">
              <a:rPr lang="en-US" smtClean="0"/>
              <a:t>148</a:t>
            </a:fld>
            <a:endParaRPr lang="en-US" dirty="0"/>
          </a:p>
        </p:txBody>
      </p:sp>
      <p:sp>
        <p:nvSpPr>
          <p:cNvPr id="7170" name="Rectangle 2"/>
          <p:cNvSpPr>
            <a:spLocks noGrp="1" noChangeArrowheads="1"/>
          </p:cNvSpPr>
          <p:nvPr>
            <p:ph type="title"/>
          </p:nvPr>
        </p:nvSpPr>
        <p:spPr>
          <a:xfrm>
            <a:off x="762000" y="228600"/>
            <a:ext cx="7924800" cy="1143000"/>
          </a:xfrm>
        </p:spPr>
        <p:txBody>
          <a:bodyPr>
            <a:normAutofit/>
          </a:bodyPr>
          <a:lstStyle/>
          <a:p>
            <a:pPr eaLnBrk="1" hangingPunct="1"/>
            <a:r>
              <a:rPr lang="en-US" dirty="0"/>
              <a:t>PS&amp;R</a:t>
            </a:r>
          </a:p>
        </p:txBody>
      </p:sp>
      <p:sp>
        <p:nvSpPr>
          <p:cNvPr id="5" name="Content Placeholder 4"/>
          <p:cNvSpPr>
            <a:spLocks noGrp="1"/>
          </p:cNvSpPr>
          <p:nvPr>
            <p:ph idx="1"/>
          </p:nvPr>
        </p:nvSpPr>
        <p:spPr>
          <a:xfrm>
            <a:off x="762000" y="1671925"/>
            <a:ext cx="7467600" cy="4195475"/>
          </a:xfrm>
        </p:spPr>
        <p:txBody>
          <a:bodyPr/>
          <a:lstStyle/>
          <a:p>
            <a:r>
              <a:rPr lang="en-US" dirty="0"/>
              <a:t>What is a PS&amp;R?</a:t>
            </a:r>
          </a:p>
          <a:p>
            <a:pPr lvl="1"/>
            <a:r>
              <a:rPr lang="en-US" dirty="0"/>
              <a:t>Summary of Medicare paid charges and payments</a:t>
            </a:r>
          </a:p>
          <a:p>
            <a:pPr lvl="2"/>
            <a:r>
              <a:rPr lang="en-US" dirty="0"/>
              <a:t>Based on DATES OF SERVICE</a:t>
            </a:r>
          </a:p>
          <a:p>
            <a:pPr lvl="2"/>
            <a:r>
              <a:rPr lang="en-US" dirty="0"/>
              <a:t>Paid claims only</a:t>
            </a:r>
          </a:p>
          <a:p>
            <a:pPr lvl="2"/>
            <a:endParaRPr lang="en-US" dirty="0"/>
          </a:p>
          <a:p>
            <a:endParaRPr lang="en-US" dirty="0"/>
          </a:p>
        </p:txBody>
      </p:sp>
      <p:pic>
        <p:nvPicPr>
          <p:cNvPr id="7172" name="Picture 4" descr="MPj04331650000[1]"/>
          <p:cNvPicPr>
            <a:picLocks noChangeAspect="1" noChangeArrowheads="1"/>
          </p:cNvPicPr>
          <p:nvPr/>
        </p:nvPicPr>
        <p:blipFill>
          <a:blip r:embed="rId3" cstate="print"/>
          <a:srcRect/>
          <a:stretch>
            <a:fillRect/>
          </a:stretch>
        </p:blipFill>
        <p:spPr bwMode="auto">
          <a:xfrm>
            <a:off x="457200" y="2133600"/>
            <a:ext cx="609600" cy="457200"/>
          </a:xfrm>
          <a:prstGeom prst="rect">
            <a:avLst/>
          </a:prstGeom>
          <a:noFill/>
          <a:ln w="9525">
            <a:noFill/>
            <a:miter lim="800000"/>
            <a:headEnd/>
            <a:tailEnd/>
          </a:ln>
        </p:spPr>
      </p:pic>
    </p:spTree>
    <p:extLst>
      <p:ext uri="{BB962C8B-B14F-4D97-AF65-F5344CB8AC3E}">
        <p14:creationId xmlns:p14="http://schemas.microsoft.com/office/powerpoint/2010/main" val="1831890586"/>
      </p:ext>
    </p:extLst>
  </p:cSld>
  <p:clrMapOvr>
    <a:masterClrMapping/>
  </p:clrMapOvr>
  <p:transition/>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8"/>
          </p:nvPr>
        </p:nvSpPr>
        <p:spPr/>
        <p:txBody>
          <a:bodyPr/>
          <a:lstStyle/>
          <a:p>
            <a:fld id="{1F11D43D-FB01-461F-A7A0-1237244F913A}" type="slidenum">
              <a:rPr lang="en-US" smtClean="0"/>
              <a:t>149</a:t>
            </a:fld>
            <a:endParaRPr lang="en-US" dirty="0"/>
          </a:p>
        </p:txBody>
      </p:sp>
      <p:sp>
        <p:nvSpPr>
          <p:cNvPr id="2" name="Title 1"/>
          <p:cNvSpPr>
            <a:spLocks noGrp="1"/>
          </p:cNvSpPr>
          <p:nvPr>
            <p:ph type="title"/>
          </p:nvPr>
        </p:nvSpPr>
        <p:spPr>
          <a:xfrm>
            <a:off x="457200" y="228600"/>
            <a:ext cx="8229600" cy="1143000"/>
          </a:xfrm>
        </p:spPr>
        <p:txBody>
          <a:bodyPr/>
          <a:lstStyle/>
          <a:p>
            <a:r>
              <a:rPr lang="en-US" dirty="0"/>
              <a:t>Report Types</a:t>
            </a:r>
          </a:p>
        </p:txBody>
      </p:sp>
      <p:sp>
        <p:nvSpPr>
          <p:cNvPr id="3" name="Content Placeholder 2"/>
          <p:cNvSpPr>
            <a:spLocks noGrp="1"/>
          </p:cNvSpPr>
          <p:nvPr>
            <p:ph idx="1"/>
          </p:nvPr>
        </p:nvSpPr>
        <p:spPr/>
        <p:txBody>
          <a:bodyPr>
            <a:normAutofit/>
          </a:bodyPr>
          <a:lstStyle/>
          <a:p>
            <a:r>
              <a:rPr lang="en-US" dirty="0"/>
              <a:t>110 – Inpatient</a:t>
            </a:r>
          </a:p>
          <a:p>
            <a:pPr lvl="1"/>
            <a:r>
              <a:rPr lang="en-US" dirty="0"/>
              <a:t>118 – Inpatient Medicare managed care (shadow billing)</a:t>
            </a:r>
          </a:p>
          <a:p>
            <a:r>
              <a:rPr lang="en-US" dirty="0"/>
              <a:t>180 – Swing</a:t>
            </a:r>
          </a:p>
          <a:p>
            <a:r>
              <a:rPr lang="en-US" dirty="0"/>
              <a:t>710 – Rural health clinic</a:t>
            </a:r>
          </a:p>
          <a:p>
            <a:pPr lvl="1"/>
            <a:r>
              <a:rPr lang="en-US" dirty="0"/>
              <a:t>71S – RHC preventative care</a:t>
            </a:r>
          </a:p>
          <a:p>
            <a:r>
              <a:rPr lang="en-US" dirty="0"/>
              <a:t>850 – Outpatient</a:t>
            </a:r>
          </a:p>
          <a:p>
            <a:pPr lvl="1"/>
            <a:r>
              <a:rPr lang="en-US" dirty="0"/>
              <a:t>855 – Outpatient professional fees</a:t>
            </a:r>
          </a:p>
        </p:txBody>
      </p:sp>
    </p:spTree>
    <p:extLst>
      <p:ext uri="{BB962C8B-B14F-4D97-AF65-F5344CB8AC3E}">
        <p14:creationId xmlns:p14="http://schemas.microsoft.com/office/powerpoint/2010/main" val="28034056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1F11D43D-FB01-461F-A7A0-1237244F913A}" type="slidenum">
              <a:rPr lang="en-US" smtClean="0"/>
              <a:t>15</a:t>
            </a:fld>
            <a:endParaRPr lang="en-US" dirty="0"/>
          </a:p>
        </p:txBody>
      </p:sp>
      <p:graphicFrame>
        <p:nvGraphicFramePr>
          <p:cNvPr id="2" name="Object 1">
            <a:extLst>
              <a:ext uri="{FF2B5EF4-FFF2-40B4-BE49-F238E27FC236}">
                <a16:creationId xmlns:a16="http://schemas.microsoft.com/office/drawing/2014/main" id="{AAC5E203-1E1C-4130-AEF4-EDE96719C2B7}"/>
              </a:ext>
            </a:extLst>
          </p:cNvPr>
          <p:cNvGraphicFramePr>
            <a:graphicFrameLocks noChangeAspect="1"/>
          </p:cNvGraphicFramePr>
          <p:nvPr>
            <p:extLst>
              <p:ext uri="{D42A27DB-BD31-4B8C-83A1-F6EECF244321}">
                <p14:modId xmlns:p14="http://schemas.microsoft.com/office/powerpoint/2010/main" val="848966377"/>
              </p:ext>
            </p:extLst>
          </p:nvPr>
        </p:nvGraphicFramePr>
        <p:xfrm>
          <a:off x="685801" y="60324"/>
          <a:ext cx="6637458" cy="6721476"/>
        </p:xfrm>
        <a:graphic>
          <a:graphicData uri="http://schemas.openxmlformats.org/presentationml/2006/ole">
            <mc:AlternateContent xmlns:mc="http://schemas.openxmlformats.org/markup-compatibility/2006">
              <mc:Choice xmlns:v="urn:schemas-microsoft-com:vml" Requires="v">
                <p:oleObj spid="_x0000_s110891" name="Worksheet" r:id="rId4" imgW="6772275" imgH="6858000" progId="Excel.Sheet.12">
                  <p:link updateAutomatic="1"/>
                </p:oleObj>
              </mc:Choice>
              <mc:Fallback>
                <p:oleObj name="Worksheet" r:id="rId4" imgW="6772275" imgH="6858000" progId="Excel.Sheet.12">
                  <p:link updateAutomatic="1"/>
                  <p:pic>
                    <p:nvPicPr>
                      <p:cNvPr id="0" name=""/>
                      <p:cNvPicPr/>
                      <p:nvPr/>
                    </p:nvPicPr>
                    <p:blipFill>
                      <a:blip r:embed="rId5"/>
                      <a:stretch>
                        <a:fillRect/>
                      </a:stretch>
                    </p:blipFill>
                    <p:spPr>
                      <a:xfrm>
                        <a:off x="685801" y="60324"/>
                        <a:ext cx="6637458" cy="6721476"/>
                      </a:xfrm>
                      <a:prstGeom prst="rect">
                        <a:avLst/>
                      </a:prstGeom>
                    </p:spPr>
                  </p:pic>
                </p:oleObj>
              </mc:Fallback>
            </mc:AlternateContent>
          </a:graphicData>
        </a:graphic>
      </p:graphicFrame>
    </p:spTree>
    <p:extLst>
      <p:ext uri="{BB962C8B-B14F-4D97-AF65-F5344CB8AC3E}">
        <p14:creationId xmlns:p14="http://schemas.microsoft.com/office/powerpoint/2010/main" val="798682529"/>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8"/>
          </p:nvPr>
        </p:nvSpPr>
        <p:spPr/>
        <p:txBody>
          <a:bodyPr/>
          <a:lstStyle/>
          <a:p>
            <a:fld id="{1F11D43D-FB01-461F-A7A0-1237244F913A}" type="slidenum">
              <a:rPr lang="en-US" smtClean="0"/>
              <a:t>150</a:t>
            </a:fld>
            <a:endParaRPr lang="en-US" dirty="0"/>
          </a:p>
        </p:txBody>
      </p:sp>
      <p:sp>
        <p:nvSpPr>
          <p:cNvPr id="8194" name="Rectangle 2"/>
          <p:cNvSpPr>
            <a:spLocks noGrp="1" noChangeArrowheads="1"/>
          </p:cNvSpPr>
          <p:nvPr>
            <p:ph type="title"/>
          </p:nvPr>
        </p:nvSpPr>
        <p:spPr>
          <a:xfrm>
            <a:off x="457200" y="228600"/>
            <a:ext cx="8229600" cy="1143000"/>
          </a:xfrm>
        </p:spPr>
        <p:txBody>
          <a:bodyPr>
            <a:normAutofit/>
          </a:bodyPr>
          <a:lstStyle/>
          <a:p>
            <a:pPr eaLnBrk="1" hangingPunct="1"/>
            <a:r>
              <a:rPr lang="en-US" dirty="0"/>
              <a:t>PS&amp;R </a:t>
            </a:r>
            <a:endParaRPr lang="en-US" b="1" i="1" dirty="0"/>
          </a:p>
        </p:txBody>
      </p:sp>
      <p:sp>
        <p:nvSpPr>
          <p:cNvPr id="8195" name="Rectangle 3"/>
          <p:cNvSpPr>
            <a:spLocks noGrp="1" noChangeArrowheads="1"/>
          </p:cNvSpPr>
          <p:nvPr>
            <p:ph idx="1"/>
          </p:nvPr>
        </p:nvSpPr>
        <p:spPr>
          <a:xfrm>
            <a:off x="457200" y="1447801"/>
            <a:ext cx="8229600" cy="4419600"/>
          </a:xfrm>
        </p:spPr>
        <p:txBody>
          <a:bodyPr/>
          <a:lstStyle/>
          <a:p>
            <a:pPr eaLnBrk="1" hangingPunct="1"/>
            <a:r>
              <a:rPr lang="en-US" b="1" dirty="0"/>
              <a:t>How to read:</a:t>
            </a:r>
          </a:p>
          <a:p>
            <a:pPr lvl="1" eaLnBrk="1" hangingPunct="1"/>
            <a:r>
              <a:rPr lang="en-US" dirty="0"/>
              <a:t>Significant dates</a:t>
            </a:r>
          </a:p>
          <a:p>
            <a:pPr lvl="1" eaLnBrk="1" hangingPunct="1"/>
            <a:r>
              <a:rPr lang="en-US" dirty="0"/>
              <a:t>Types of reports</a:t>
            </a:r>
          </a:p>
          <a:p>
            <a:pPr lvl="1" eaLnBrk="1" hangingPunct="1"/>
            <a:r>
              <a:rPr lang="en-US" dirty="0"/>
              <a:t>Medicare days</a:t>
            </a:r>
          </a:p>
          <a:p>
            <a:pPr lvl="1" eaLnBrk="1" hangingPunct="1"/>
            <a:r>
              <a:rPr lang="en-US" dirty="0"/>
              <a:t>Charges</a:t>
            </a:r>
          </a:p>
          <a:p>
            <a:pPr lvl="1" eaLnBrk="1" hangingPunct="1"/>
            <a:r>
              <a:rPr lang="en-US" dirty="0"/>
              <a:t>Gross reimbursement</a:t>
            </a:r>
          </a:p>
          <a:p>
            <a:pPr lvl="1" eaLnBrk="1" hangingPunct="1"/>
            <a:r>
              <a:rPr lang="en-US" dirty="0"/>
              <a:t>Deductibles and coinsurance</a:t>
            </a:r>
          </a:p>
          <a:p>
            <a:pPr lvl="1" eaLnBrk="1" hangingPunct="1"/>
            <a:r>
              <a:rPr lang="en-US" dirty="0"/>
              <a:t>Net reimbursement</a:t>
            </a:r>
          </a:p>
        </p:txBody>
      </p:sp>
    </p:spTree>
    <p:extLst>
      <p:ext uri="{BB962C8B-B14F-4D97-AF65-F5344CB8AC3E}">
        <p14:creationId xmlns:p14="http://schemas.microsoft.com/office/powerpoint/2010/main" val="2355275580"/>
      </p:ext>
    </p:extLst>
  </p:cSld>
  <p:clrMapOvr>
    <a:masterClrMapping/>
  </p:clrMapOvr>
  <p:transition/>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8"/>
          </p:nvPr>
        </p:nvSpPr>
        <p:spPr>
          <a:xfrm>
            <a:off x="6781800" y="6416675"/>
            <a:ext cx="2133600" cy="365125"/>
          </a:xfrm>
        </p:spPr>
        <p:txBody>
          <a:bodyPr/>
          <a:lstStyle/>
          <a:p>
            <a:fld id="{1F11D43D-FB01-461F-A7A0-1237244F913A}" type="slidenum">
              <a:rPr lang="en-US" smtClean="0"/>
              <a:t>151</a:t>
            </a:fld>
            <a:endParaRPr lang="en-US" dirty="0"/>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9144000" cy="6861465"/>
          </a:xfrm>
          <a:prstGeom prst="rect">
            <a:avLst/>
          </a:prstGeom>
          <a:noFill/>
          <a:ln>
            <a:noFill/>
          </a:ln>
        </p:spPr>
      </p:pic>
    </p:spTree>
    <p:extLst>
      <p:ext uri="{BB962C8B-B14F-4D97-AF65-F5344CB8AC3E}">
        <p14:creationId xmlns:p14="http://schemas.microsoft.com/office/powerpoint/2010/main" val="1819746627"/>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8"/>
          </p:nvPr>
        </p:nvSpPr>
        <p:spPr>
          <a:xfrm>
            <a:off x="6781800" y="6416675"/>
            <a:ext cx="2133600" cy="365125"/>
          </a:xfrm>
        </p:spPr>
        <p:txBody>
          <a:bodyPr/>
          <a:lstStyle/>
          <a:p>
            <a:fld id="{1F11D43D-FB01-461F-A7A0-1237244F913A}" type="slidenum">
              <a:rPr lang="en-US" smtClean="0"/>
              <a:t>152</a:t>
            </a:fld>
            <a:endParaRPr lang="en-US" dirty="0"/>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1"/>
          </a:xfrm>
        </p:spPr>
      </p:pic>
    </p:spTree>
    <p:extLst>
      <p:ext uri="{BB962C8B-B14F-4D97-AF65-F5344CB8AC3E}">
        <p14:creationId xmlns:p14="http://schemas.microsoft.com/office/powerpoint/2010/main" val="3968077924"/>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8"/>
          </p:nvPr>
        </p:nvSpPr>
        <p:spPr>
          <a:xfrm>
            <a:off x="6781800" y="6416675"/>
            <a:ext cx="2133600" cy="365125"/>
          </a:xfrm>
        </p:spPr>
        <p:txBody>
          <a:bodyPr/>
          <a:lstStyle/>
          <a:p>
            <a:fld id="{1F11D43D-FB01-461F-A7A0-1237244F913A}" type="slidenum">
              <a:rPr lang="en-US" smtClean="0"/>
              <a:t>153</a:t>
            </a:fld>
            <a:endParaRPr lang="en-US" dirty="0"/>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2948784193"/>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8"/>
          </p:nvPr>
        </p:nvSpPr>
        <p:spPr>
          <a:xfrm>
            <a:off x="6781800" y="6416675"/>
            <a:ext cx="2133600" cy="365125"/>
          </a:xfrm>
        </p:spPr>
        <p:txBody>
          <a:bodyPr/>
          <a:lstStyle/>
          <a:p>
            <a:fld id="{1F11D43D-FB01-461F-A7A0-1237244F913A}" type="slidenum">
              <a:rPr lang="en-US" smtClean="0"/>
              <a:t>154</a:t>
            </a:fld>
            <a:endParaRPr lang="en-US" dirty="0"/>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3820056736"/>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8"/>
          </p:nvPr>
        </p:nvSpPr>
        <p:spPr>
          <a:xfrm>
            <a:off x="6781800" y="6416675"/>
            <a:ext cx="2133600" cy="365125"/>
          </a:xfrm>
        </p:spPr>
        <p:txBody>
          <a:bodyPr/>
          <a:lstStyle/>
          <a:p>
            <a:fld id="{1F11D43D-FB01-461F-A7A0-1237244F913A}" type="slidenum">
              <a:rPr lang="en-US" smtClean="0"/>
              <a:t>155</a:t>
            </a:fld>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3666805854"/>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2461" y="5383956"/>
            <a:ext cx="7008052" cy="762000"/>
          </a:xfrm>
        </p:spPr>
        <p:txBody>
          <a:bodyPr>
            <a:normAutofit/>
          </a:bodyPr>
          <a:lstStyle/>
          <a:p>
            <a:r>
              <a:rPr lang="en-US" sz="4400" dirty="0"/>
              <a:t>Worksheets D and E Series</a:t>
            </a:r>
          </a:p>
        </p:txBody>
      </p:sp>
      <p:sp>
        <p:nvSpPr>
          <p:cNvPr id="3" name="Slide Number Placeholder 2"/>
          <p:cNvSpPr>
            <a:spLocks noGrp="1"/>
          </p:cNvSpPr>
          <p:nvPr>
            <p:ph type="sldNum" sz="quarter" idx="4294967295"/>
          </p:nvPr>
        </p:nvSpPr>
        <p:spPr>
          <a:xfrm>
            <a:off x="7010400" y="6172200"/>
            <a:ext cx="2133600" cy="365125"/>
          </a:xfrm>
        </p:spPr>
        <p:txBody>
          <a:bodyPr/>
          <a:lstStyle/>
          <a:p>
            <a:fld id="{1F11D43D-FB01-461F-A7A0-1237244F913A}" type="slidenum">
              <a:rPr lang="en-US" smtClean="0"/>
              <a:t>156</a:t>
            </a:fld>
            <a:endParaRPr lang="en-US" dirty="0"/>
          </a:p>
        </p:txBody>
      </p:sp>
      <p:pic>
        <p:nvPicPr>
          <p:cNvPr id="5" name="Picture 2" descr="30 Funny Memes That Will Make Every Introvert Laugh | Bored Panda">
            <a:extLst>
              <a:ext uri="{FF2B5EF4-FFF2-40B4-BE49-F238E27FC236}">
                <a16:creationId xmlns:a16="http://schemas.microsoft.com/office/drawing/2014/main" id="{ACC6ED98-556C-4F26-A8D6-0BF4DE6169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69" y="990600"/>
            <a:ext cx="7840662" cy="4121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7032311"/>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chemeClr val="accent1"/>
                </a:solidFill>
              </a:rPr>
              <a:t>Worksheet D</a:t>
            </a:r>
          </a:p>
        </p:txBody>
      </p:sp>
      <p:sp>
        <p:nvSpPr>
          <p:cNvPr id="5" name="Content Placeholder 4"/>
          <p:cNvSpPr>
            <a:spLocks noGrp="1"/>
          </p:cNvSpPr>
          <p:nvPr>
            <p:ph idx="1"/>
          </p:nvPr>
        </p:nvSpPr>
        <p:spPr/>
        <p:txBody>
          <a:bodyPr/>
          <a:lstStyle/>
          <a:p>
            <a:pPr>
              <a:buFont typeface="Wingdings" panose="05000000000000000000" pitchFamily="2" charset="2"/>
              <a:buChar char="ü"/>
            </a:pPr>
            <a:r>
              <a:rPr lang="en-US" b="1" dirty="0"/>
              <a:t>Purpose: </a:t>
            </a:r>
            <a:r>
              <a:rPr lang="en-US" dirty="0"/>
              <a:t>To calculate Medicare’s share of cost</a:t>
            </a:r>
          </a:p>
          <a:p>
            <a:pPr>
              <a:buFont typeface="Wingdings" panose="05000000000000000000" pitchFamily="2" charset="2"/>
              <a:buChar char="ü"/>
            </a:pPr>
            <a:r>
              <a:rPr lang="en-US" b="1" dirty="0"/>
              <a:t>Goal: </a:t>
            </a:r>
            <a:r>
              <a:rPr lang="en-US" dirty="0"/>
              <a:t>Medicare will pay a CAH 101% less sequestration of cost</a:t>
            </a:r>
          </a:p>
          <a:p>
            <a:pPr>
              <a:buFont typeface="Wingdings" panose="05000000000000000000" pitchFamily="2" charset="2"/>
              <a:buChar char="ü"/>
            </a:pPr>
            <a:r>
              <a:rPr lang="en-US" b="1" dirty="0"/>
              <a:t>Process:</a:t>
            </a:r>
          </a:p>
          <a:p>
            <a:pPr lvl="1"/>
            <a:r>
              <a:rPr lang="en-US" dirty="0"/>
              <a:t>Inpatient and swing routine:</a:t>
            </a:r>
          </a:p>
          <a:p>
            <a:pPr lvl="2"/>
            <a:r>
              <a:rPr lang="en-US" dirty="0"/>
              <a:t>Cost per Medicare patient day</a:t>
            </a:r>
          </a:p>
          <a:p>
            <a:pPr lvl="1"/>
            <a:r>
              <a:rPr lang="en-US" dirty="0"/>
              <a:t>Inpatient and outpatient ancillary:</a:t>
            </a:r>
          </a:p>
          <a:p>
            <a:pPr lvl="2"/>
            <a:r>
              <a:rPr lang="en-US" dirty="0"/>
              <a:t>Ratio of cost to charge times Medicare charges</a:t>
            </a:r>
          </a:p>
          <a:p>
            <a:pPr lvl="1"/>
            <a:endParaRPr lang="en-US" dirty="0"/>
          </a:p>
        </p:txBody>
      </p:sp>
      <p:sp>
        <p:nvSpPr>
          <p:cNvPr id="2" name="Slide Number Placeholder 1"/>
          <p:cNvSpPr>
            <a:spLocks noGrp="1"/>
          </p:cNvSpPr>
          <p:nvPr>
            <p:ph type="sldNum" sz="quarter" idx="18"/>
          </p:nvPr>
        </p:nvSpPr>
        <p:spPr/>
        <p:txBody>
          <a:bodyPr/>
          <a:lstStyle/>
          <a:p>
            <a:fld id="{16093BBF-7029-416F-A506-A70526E28AC4}" type="slidenum">
              <a:rPr lang="en-US" smtClean="0"/>
              <a:pPr/>
              <a:t>157</a:t>
            </a:fld>
            <a:endParaRPr lang="en-US"/>
          </a:p>
          <a:p>
            <a:endParaRPr lang="en-US" dirty="0"/>
          </a:p>
        </p:txBody>
      </p:sp>
    </p:spTree>
    <p:extLst>
      <p:ext uri="{BB962C8B-B14F-4D97-AF65-F5344CB8AC3E}">
        <p14:creationId xmlns:p14="http://schemas.microsoft.com/office/powerpoint/2010/main" val="1934105045"/>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9008" y="209028"/>
            <a:ext cx="6249917" cy="1147969"/>
          </a:xfrm>
        </p:spPr>
        <p:txBody>
          <a:bodyPr/>
          <a:lstStyle/>
          <a:p>
            <a:r>
              <a:rPr lang="en-US">
                <a:solidFill>
                  <a:schemeClr val="accent1"/>
                </a:solidFill>
              </a:rPr>
              <a:t>D, Part V</a:t>
            </a:r>
            <a:endParaRPr lang="en-US" dirty="0">
              <a:solidFill>
                <a:schemeClr val="accent1"/>
              </a:solidFill>
            </a:endParaRPr>
          </a:p>
        </p:txBody>
      </p:sp>
      <p:sp>
        <p:nvSpPr>
          <p:cNvPr id="5" name="Content Placeholder 4"/>
          <p:cNvSpPr>
            <a:spLocks noGrp="1"/>
          </p:cNvSpPr>
          <p:nvPr>
            <p:ph idx="1"/>
          </p:nvPr>
        </p:nvSpPr>
        <p:spPr/>
        <p:txBody>
          <a:bodyPr/>
          <a:lstStyle/>
          <a:p>
            <a:r>
              <a:rPr lang="en-US" dirty="0"/>
              <a:t>Calculation of outpatient Medicare cost:</a:t>
            </a:r>
          </a:p>
          <a:p>
            <a:pPr lvl="1"/>
            <a:r>
              <a:rPr lang="en-US" dirty="0"/>
              <a:t>Column 1 – CCRs (Outpatient Medicare charges as calculated on Worksheet C)</a:t>
            </a:r>
          </a:p>
          <a:p>
            <a:pPr lvl="1"/>
            <a:r>
              <a:rPr lang="en-US" dirty="0"/>
              <a:t>Column 3 – Outpatient Medicare charges by department (from PS&amp;R)</a:t>
            </a:r>
          </a:p>
          <a:p>
            <a:pPr lvl="1"/>
            <a:r>
              <a:rPr lang="en-US" dirty="0"/>
              <a:t>Column 6 – Col. 1 times Col. 3 = Medicare cost</a:t>
            </a:r>
          </a:p>
          <a:p>
            <a:r>
              <a:rPr lang="en-US" dirty="0"/>
              <a:t>Rate setting:</a:t>
            </a:r>
          </a:p>
          <a:p>
            <a:pPr lvl="1"/>
            <a:r>
              <a:rPr lang="en-US" dirty="0"/>
              <a:t>Total of (Col. 6 / Col. 3) times 101% = Medicare rate for next year (rounded down)</a:t>
            </a:r>
          </a:p>
        </p:txBody>
      </p:sp>
      <p:sp>
        <p:nvSpPr>
          <p:cNvPr id="2" name="Slide Number Placeholder 1"/>
          <p:cNvSpPr>
            <a:spLocks noGrp="1"/>
          </p:cNvSpPr>
          <p:nvPr>
            <p:ph type="sldNum" sz="quarter" idx="18"/>
          </p:nvPr>
        </p:nvSpPr>
        <p:spPr>
          <a:xfrm>
            <a:off x="8360229" y="6356351"/>
            <a:ext cx="555170" cy="365125"/>
          </a:xfrm>
        </p:spPr>
        <p:txBody>
          <a:bodyPr/>
          <a:lstStyle/>
          <a:p>
            <a:fld id="{16093BBF-7029-416F-A506-A70526E28AC4}" type="slidenum">
              <a:rPr lang="en-US" smtClean="0"/>
              <a:pPr/>
              <a:t>158</a:t>
            </a:fld>
            <a:endParaRPr lang="en-US"/>
          </a:p>
          <a:p>
            <a:endParaRPr lang="en-US" dirty="0"/>
          </a:p>
        </p:txBody>
      </p:sp>
    </p:spTree>
    <p:extLst>
      <p:ext uri="{BB962C8B-B14F-4D97-AF65-F5344CB8AC3E}">
        <p14:creationId xmlns:p14="http://schemas.microsoft.com/office/powerpoint/2010/main" val="419363580"/>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9008" y="209028"/>
            <a:ext cx="7764392" cy="1147969"/>
          </a:xfrm>
        </p:spPr>
        <p:txBody>
          <a:bodyPr>
            <a:noAutofit/>
          </a:bodyPr>
          <a:lstStyle/>
          <a:p>
            <a:r>
              <a:rPr lang="en-US" dirty="0">
                <a:solidFill>
                  <a:schemeClr val="accent1"/>
                </a:solidFill>
              </a:rPr>
              <a:t>D, Part V</a:t>
            </a:r>
          </a:p>
        </p:txBody>
      </p:sp>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139" y="1881739"/>
            <a:ext cx="8211721" cy="3094522"/>
          </a:xfrm>
          <a:prstGeom prst="rect">
            <a:avLst/>
          </a:prstGeom>
        </p:spPr>
      </p:pic>
      <p:sp>
        <p:nvSpPr>
          <p:cNvPr id="3" name="Slide Number Placeholder 2"/>
          <p:cNvSpPr>
            <a:spLocks noGrp="1"/>
          </p:cNvSpPr>
          <p:nvPr>
            <p:ph type="sldNum" sz="quarter" idx="18"/>
          </p:nvPr>
        </p:nvSpPr>
        <p:spPr/>
        <p:txBody>
          <a:bodyPr/>
          <a:lstStyle/>
          <a:p>
            <a:fld id="{16093BBF-7029-416F-A506-A70526E28AC4}" type="slidenum">
              <a:rPr lang="en-US" smtClean="0"/>
              <a:pPr/>
              <a:t>159</a:t>
            </a:fld>
            <a:endParaRPr lang="en-US"/>
          </a:p>
          <a:p>
            <a:endParaRPr lang="en-US" dirty="0"/>
          </a:p>
        </p:txBody>
      </p:sp>
    </p:spTree>
    <p:extLst>
      <p:ext uri="{BB962C8B-B14F-4D97-AF65-F5344CB8AC3E}">
        <p14:creationId xmlns:p14="http://schemas.microsoft.com/office/powerpoint/2010/main" val="27502710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8"/>
          </p:nvPr>
        </p:nvSpPr>
        <p:spPr/>
        <p:txBody>
          <a:bodyPr/>
          <a:lstStyle/>
          <a:p>
            <a:fld id="{1F11D43D-FB01-461F-A7A0-1237244F913A}" type="slidenum">
              <a:rPr lang="en-US" smtClean="0"/>
              <a:t>16</a:t>
            </a:fld>
            <a:endParaRPr lang="en-US" dirty="0"/>
          </a:p>
        </p:txBody>
      </p:sp>
      <p:sp>
        <p:nvSpPr>
          <p:cNvPr id="2" name="Title 1"/>
          <p:cNvSpPr>
            <a:spLocks noGrp="1"/>
          </p:cNvSpPr>
          <p:nvPr>
            <p:ph type="title"/>
          </p:nvPr>
        </p:nvSpPr>
        <p:spPr>
          <a:xfrm>
            <a:off x="457200" y="228600"/>
            <a:ext cx="8229600" cy="1143000"/>
          </a:xfrm>
        </p:spPr>
        <p:txBody>
          <a:bodyPr/>
          <a:lstStyle/>
          <a:p>
            <a:r>
              <a:rPr lang="en-US" dirty="0"/>
              <a:t>Cost-based Percentages</a:t>
            </a:r>
          </a:p>
        </p:txBody>
      </p:sp>
      <p:sp>
        <p:nvSpPr>
          <p:cNvPr id="3" name="Content Placeholder 2"/>
          <p:cNvSpPr>
            <a:spLocks noGrp="1"/>
          </p:cNvSpPr>
          <p:nvPr>
            <p:ph idx="1"/>
          </p:nvPr>
        </p:nvSpPr>
        <p:spPr/>
        <p:txBody>
          <a:bodyPr/>
          <a:lstStyle/>
          <a:p>
            <a:pPr marL="0" indent="0">
              <a:buNone/>
            </a:pPr>
            <a:endParaRPr lang="en-US" dirty="0"/>
          </a:p>
          <a:p>
            <a:endParaRPr lang="en-US" dirty="0"/>
          </a:p>
        </p:txBody>
      </p:sp>
      <p:graphicFrame>
        <p:nvGraphicFramePr>
          <p:cNvPr id="5" name="Object 4">
            <a:extLst>
              <a:ext uri="{FF2B5EF4-FFF2-40B4-BE49-F238E27FC236}">
                <a16:creationId xmlns:a16="http://schemas.microsoft.com/office/drawing/2014/main" id="{12AAE414-B13E-4512-8987-23933361CAE1}"/>
              </a:ext>
            </a:extLst>
          </p:cNvPr>
          <p:cNvGraphicFramePr>
            <a:graphicFrameLocks noChangeAspect="1"/>
          </p:cNvGraphicFramePr>
          <p:nvPr>
            <p:extLst>
              <p:ext uri="{D42A27DB-BD31-4B8C-83A1-F6EECF244321}">
                <p14:modId xmlns:p14="http://schemas.microsoft.com/office/powerpoint/2010/main" val="340238738"/>
              </p:ext>
            </p:extLst>
          </p:nvPr>
        </p:nvGraphicFramePr>
        <p:xfrm>
          <a:off x="578411" y="1579706"/>
          <a:ext cx="7461785" cy="4379912"/>
        </p:xfrm>
        <a:graphic>
          <a:graphicData uri="http://schemas.openxmlformats.org/presentationml/2006/ole">
            <mc:AlternateContent xmlns:mc="http://schemas.openxmlformats.org/markup-compatibility/2006">
              <mc:Choice xmlns:v="urn:schemas-microsoft-com:vml" Requires="v">
                <p:oleObj spid="_x0000_s53857" name="Worksheet" r:id="rId4" imgW="14554105" imgH="8543925" progId="Excel.Sheet.12">
                  <p:link updateAutomatic="1"/>
                </p:oleObj>
              </mc:Choice>
              <mc:Fallback>
                <p:oleObj name="Worksheet" r:id="rId4" imgW="14554105" imgH="8543925" progId="Excel.Sheet.12">
                  <p:link updateAutomatic="1"/>
                  <p:pic>
                    <p:nvPicPr>
                      <p:cNvPr id="0" name=""/>
                      <p:cNvPicPr/>
                      <p:nvPr/>
                    </p:nvPicPr>
                    <p:blipFill>
                      <a:blip r:embed="rId5"/>
                      <a:stretch>
                        <a:fillRect/>
                      </a:stretch>
                    </p:blipFill>
                    <p:spPr>
                      <a:xfrm>
                        <a:off x="578411" y="1579706"/>
                        <a:ext cx="7461785" cy="4379912"/>
                      </a:xfrm>
                      <a:prstGeom prst="rect">
                        <a:avLst/>
                      </a:prstGeom>
                    </p:spPr>
                  </p:pic>
                </p:oleObj>
              </mc:Fallback>
            </mc:AlternateContent>
          </a:graphicData>
        </a:graphic>
      </p:graphicFrame>
    </p:spTree>
    <p:extLst>
      <p:ext uri="{BB962C8B-B14F-4D97-AF65-F5344CB8AC3E}">
        <p14:creationId xmlns:p14="http://schemas.microsoft.com/office/powerpoint/2010/main" val="2861349750"/>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9008" y="209028"/>
            <a:ext cx="7764392" cy="1147969"/>
          </a:xfrm>
        </p:spPr>
        <p:txBody>
          <a:bodyPr>
            <a:noAutofit/>
          </a:bodyPr>
          <a:lstStyle/>
          <a:p>
            <a:r>
              <a:rPr lang="en-US" dirty="0">
                <a:solidFill>
                  <a:schemeClr val="accent1"/>
                </a:solidFill>
              </a:rPr>
              <a:t>D, Part V</a:t>
            </a:r>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302" y="1684333"/>
            <a:ext cx="8213395" cy="3093731"/>
          </a:xfrm>
          <a:prstGeom prst="rect">
            <a:avLst/>
          </a:prstGeom>
        </p:spPr>
      </p:pic>
      <p:sp>
        <p:nvSpPr>
          <p:cNvPr id="5" name="Content Placeholder 4"/>
          <p:cNvSpPr>
            <a:spLocks noGrp="1"/>
          </p:cNvSpPr>
          <p:nvPr>
            <p:ph idx="1"/>
          </p:nvPr>
        </p:nvSpPr>
        <p:spPr>
          <a:xfrm>
            <a:off x="389008" y="5105400"/>
            <a:ext cx="7002392" cy="990600"/>
          </a:xfrm>
        </p:spPr>
        <p:txBody>
          <a:bodyPr/>
          <a:lstStyle/>
          <a:p>
            <a:pPr marL="0" indent="0">
              <a:buNone/>
            </a:pPr>
            <a:r>
              <a:rPr lang="en-US" dirty="0"/>
              <a:t>(3,817,694 / 10,952,704) x 101% = 35%</a:t>
            </a:r>
          </a:p>
        </p:txBody>
      </p:sp>
      <p:sp>
        <p:nvSpPr>
          <p:cNvPr id="2" name="Slide Number Placeholder 1"/>
          <p:cNvSpPr>
            <a:spLocks noGrp="1"/>
          </p:cNvSpPr>
          <p:nvPr>
            <p:ph type="sldNum" sz="quarter" idx="18"/>
          </p:nvPr>
        </p:nvSpPr>
        <p:spPr/>
        <p:txBody>
          <a:bodyPr/>
          <a:lstStyle/>
          <a:p>
            <a:fld id="{16093BBF-7029-416F-A506-A70526E28AC4}" type="slidenum">
              <a:rPr lang="en-US" smtClean="0"/>
              <a:pPr/>
              <a:t>160</a:t>
            </a:fld>
            <a:endParaRPr lang="en-US"/>
          </a:p>
          <a:p>
            <a:endParaRPr lang="en-US" dirty="0"/>
          </a:p>
        </p:txBody>
      </p:sp>
    </p:spTree>
    <p:extLst>
      <p:ext uri="{BB962C8B-B14F-4D97-AF65-F5344CB8AC3E}">
        <p14:creationId xmlns:p14="http://schemas.microsoft.com/office/powerpoint/2010/main" val="4288087938"/>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chemeClr val="accent1"/>
                </a:solidFill>
              </a:rPr>
              <a:t>Interim Rates</a:t>
            </a:r>
          </a:p>
        </p:txBody>
      </p:sp>
      <p:sp>
        <p:nvSpPr>
          <p:cNvPr id="5" name="Content Placeholder 4"/>
          <p:cNvSpPr>
            <a:spLocks noGrp="1"/>
          </p:cNvSpPr>
          <p:nvPr>
            <p:ph idx="1"/>
          </p:nvPr>
        </p:nvSpPr>
        <p:spPr/>
        <p:txBody>
          <a:bodyPr/>
          <a:lstStyle/>
          <a:p>
            <a:r>
              <a:rPr lang="en-US" dirty="0"/>
              <a:t>Rates are set from filed Medicare cost reports</a:t>
            </a:r>
          </a:p>
          <a:p>
            <a:r>
              <a:rPr lang="en-US" dirty="0"/>
              <a:t>Separate rates for IP, swing bed, and OP</a:t>
            </a:r>
          </a:p>
          <a:p>
            <a:r>
              <a:rPr lang="en-US" dirty="0"/>
              <a:t>Actual reimbursement is calculated at year end and settled based on cost to charge ratios</a:t>
            </a:r>
          </a:p>
          <a:p>
            <a:r>
              <a:rPr lang="en-US" dirty="0"/>
              <a:t>MACs always round rates down</a:t>
            </a:r>
          </a:p>
        </p:txBody>
      </p:sp>
      <p:sp>
        <p:nvSpPr>
          <p:cNvPr id="2" name="Slide Number Placeholder 1"/>
          <p:cNvSpPr>
            <a:spLocks noGrp="1"/>
          </p:cNvSpPr>
          <p:nvPr>
            <p:ph type="sldNum" sz="quarter" idx="18"/>
          </p:nvPr>
        </p:nvSpPr>
        <p:spPr/>
        <p:txBody>
          <a:bodyPr/>
          <a:lstStyle/>
          <a:p>
            <a:fld id="{16093BBF-7029-416F-A506-A70526E28AC4}" type="slidenum">
              <a:rPr lang="en-US" smtClean="0"/>
              <a:pPr/>
              <a:t>161</a:t>
            </a:fld>
            <a:endParaRPr lang="en-US"/>
          </a:p>
          <a:p>
            <a:endParaRPr lang="en-US" dirty="0"/>
          </a:p>
        </p:txBody>
      </p:sp>
    </p:spTree>
    <p:extLst>
      <p:ext uri="{BB962C8B-B14F-4D97-AF65-F5344CB8AC3E}">
        <p14:creationId xmlns:p14="http://schemas.microsoft.com/office/powerpoint/2010/main" val="1928530662"/>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9008" y="209028"/>
            <a:ext cx="8145392" cy="1391172"/>
          </a:xfrm>
        </p:spPr>
        <p:txBody>
          <a:bodyPr>
            <a:normAutofit/>
          </a:bodyPr>
          <a:lstStyle/>
          <a:p>
            <a:r>
              <a:rPr lang="en-US" dirty="0">
                <a:solidFill>
                  <a:schemeClr val="accent1"/>
                </a:solidFill>
              </a:rPr>
              <a:t>Worksheet D</a:t>
            </a:r>
            <a:r>
              <a:rPr lang="en-US" altLang="en-US" dirty="0">
                <a:solidFill>
                  <a:schemeClr val="accent1"/>
                </a:solidFill>
              </a:rPr>
              <a:t>—</a:t>
            </a:r>
            <a:r>
              <a:rPr lang="en-US" dirty="0">
                <a:solidFill>
                  <a:schemeClr val="accent1"/>
                </a:solidFill>
              </a:rPr>
              <a:t>Calculation of Routine Costs</a:t>
            </a:r>
          </a:p>
        </p:txBody>
      </p:sp>
      <p:sp>
        <p:nvSpPr>
          <p:cNvPr id="5" name="Content Placeholder 4"/>
          <p:cNvSpPr>
            <a:spLocks noGrp="1"/>
          </p:cNvSpPr>
          <p:nvPr>
            <p:ph idx="1"/>
          </p:nvPr>
        </p:nvSpPr>
        <p:spPr>
          <a:xfrm>
            <a:off x="389008" y="1752600"/>
            <a:ext cx="7840592" cy="4114800"/>
          </a:xfrm>
        </p:spPr>
        <p:txBody>
          <a:bodyPr/>
          <a:lstStyle/>
          <a:p>
            <a:r>
              <a:rPr lang="en-US" dirty="0"/>
              <a:t>Total costs from B, Col. 26, line 30 for acute</a:t>
            </a:r>
          </a:p>
          <a:p>
            <a:r>
              <a:rPr lang="en-US" dirty="0"/>
              <a:t>Carve out cost related to swing NF days</a:t>
            </a:r>
          </a:p>
          <a:p>
            <a:r>
              <a:rPr lang="en-US" dirty="0"/>
              <a:t>Remaining costs are related to acute, swing SNF, and observation</a:t>
            </a:r>
          </a:p>
        </p:txBody>
      </p:sp>
      <p:sp>
        <p:nvSpPr>
          <p:cNvPr id="2" name="Slide Number Placeholder 1"/>
          <p:cNvSpPr>
            <a:spLocks noGrp="1"/>
          </p:cNvSpPr>
          <p:nvPr>
            <p:ph type="sldNum" sz="quarter" idx="18"/>
          </p:nvPr>
        </p:nvSpPr>
        <p:spPr/>
        <p:txBody>
          <a:bodyPr/>
          <a:lstStyle/>
          <a:p>
            <a:fld id="{16093BBF-7029-416F-A506-A70526E28AC4}" type="slidenum">
              <a:rPr lang="en-US" smtClean="0"/>
              <a:pPr/>
              <a:t>162</a:t>
            </a:fld>
            <a:endParaRPr lang="en-US"/>
          </a:p>
          <a:p>
            <a:endParaRPr lang="en-US" dirty="0"/>
          </a:p>
        </p:txBody>
      </p:sp>
    </p:spTree>
    <p:extLst>
      <p:ext uri="{BB962C8B-B14F-4D97-AF65-F5344CB8AC3E}">
        <p14:creationId xmlns:p14="http://schemas.microsoft.com/office/powerpoint/2010/main" val="3768588016"/>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chemeClr val="accent1"/>
                </a:solidFill>
              </a:rPr>
              <a:t>Worksheet D-1</a:t>
            </a:r>
          </a:p>
        </p:txBody>
      </p:sp>
      <p:sp>
        <p:nvSpPr>
          <p:cNvPr id="5" name="Content Placeholder 4"/>
          <p:cNvSpPr>
            <a:spLocks noGrp="1"/>
          </p:cNvSpPr>
          <p:nvPr>
            <p:ph idx="1"/>
          </p:nvPr>
        </p:nvSpPr>
        <p:spPr/>
        <p:txBody>
          <a:bodyPr/>
          <a:lstStyle/>
          <a:p>
            <a:r>
              <a:rPr lang="en-US" dirty="0"/>
              <a:t>Skilled swing bed days</a:t>
            </a:r>
          </a:p>
          <a:p>
            <a:pPr lvl="1"/>
            <a:r>
              <a:rPr lang="en-US" dirty="0"/>
              <a:t>A Medicare beneficiary in a swing bed and Medicare is picking up the bill</a:t>
            </a:r>
          </a:p>
          <a:p>
            <a:pPr lvl="1"/>
            <a:r>
              <a:rPr lang="en-US" dirty="0"/>
              <a:t>A Medicare Advantage beneficiary in a swing bed and the Medicare Advantage company is picking up the bill</a:t>
            </a:r>
          </a:p>
          <a:p>
            <a:pPr lvl="1"/>
            <a:endParaRPr lang="en-US" dirty="0"/>
          </a:p>
          <a:p>
            <a:r>
              <a:rPr lang="en-US" dirty="0"/>
              <a:t>Non-skilled swing bed days</a:t>
            </a:r>
          </a:p>
          <a:p>
            <a:pPr lvl="1"/>
            <a:r>
              <a:rPr lang="en-US" b="1" dirty="0"/>
              <a:t>EVERYTHING ELSE</a:t>
            </a:r>
          </a:p>
          <a:p>
            <a:pPr marL="457200" lvl="1" indent="0">
              <a:buNone/>
            </a:pPr>
            <a:endParaRPr lang="en-US" dirty="0"/>
          </a:p>
        </p:txBody>
      </p:sp>
      <p:sp>
        <p:nvSpPr>
          <p:cNvPr id="2" name="Slide Number Placeholder 1"/>
          <p:cNvSpPr>
            <a:spLocks noGrp="1"/>
          </p:cNvSpPr>
          <p:nvPr>
            <p:ph type="sldNum" sz="quarter" idx="18"/>
          </p:nvPr>
        </p:nvSpPr>
        <p:spPr/>
        <p:txBody>
          <a:bodyPr/>
          <a:lstStyle/>
          <a:p>
            <a:fld id="{16093BBF-7029-416F-A506-A70526E28AC4}" type="slidenum">
              <a:rPr lang="en-US" smtClean="0"/>
              <a:pPr/>
              <a:t>163</a:t>
            </a:fld>
            <a:endParaRPr lang="en-US"/>
          </a:p>
          <a:p>
            <a:endParaRPr lang="en-US" dirty="0"/>
          </a:p>
        </p:txBody>
      </p:sp>
    </p:spTree>
    <p:extLst>
      <p:ext uri="{BB962C8B-B14F-4D97-AF65-F5344CB8AC3E}">
        <p14:creationId xmlns:p14="http://schemas.microsoft.com/office/powerpoint/2010/main" val="485386417"/>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9008" y="209028"/>
            <a:ext cx="7840592" cy="1147969"/>
          </a:xfrm>
        </p:spPr>
        <p:txBody>
          <a:bodyPr>
            <a:noAutofit/>
          </a:bodyPr>
          <a:lstStyle/>
          <a:p>
            <a:r>
              <a:rPr lang="en-US" dirty="0">
                <a:solidFill>
                  <a:schemeClr val="accent1"/>
                </a:solidFill>
              </a:rPr>
              <a:t>Worksheet D</a:t>
            </a:r>
            <a:r>
              <a:rPr lang="en-US" altLang="en-US" dirty="0">
                <a:solidFill>
                  <a:schemeClr val="accent1"/>
                </a:solidFill>
              </a:rPr>
              <a:t>—</a:t>
            </a:r>
            <a:r>
              <a:rPr lang="en-US" dirty="0">
                <a:solidFill>
                  <a:schemeClr val="accent1"/>
                </a:solidFill>
              </a:rPr>
              <a:t>Swing NF </a:t>
            </a:r>
            <a:br>
              <a:rPr lang="en-US" dirty="0">
                <a:solidFill>
                  <a:schemeClr val="accent1"/>
                </a:solidFill>
              </a:rPr>
            </a:br>
            <a:r>
              <a:rPr lang="en-US" dirty="0">
                <a:solidFill>
                  <a:schemeClr val="accent1"/>
                </a:solidFill>
              </a:rPr>
              <a:t>Carve Out</a:t>
            </a:r>
          </a:p>
        </p:txBody>
      </p:sp>
      <p:sp>
        <p:nvSpPr>
          <p:cNvPr id="5" name="Content Placeholder 4"/>
          <p:cNvSpPr>
            <a:spLocks noGrp="1"/>
          </p:cNvSpPr>
          <p:nvPr>
            <p:ph idx="1"/>
          </p:nvPr>
        </p:nvSpPr>
        <p:spPr>
          <a:xfrm>
            <a:off x="389008" y="1671925"/>
            <a:ext cx="3725792" cy="4195475"/>
          </a:xfrm>
        </p:spPr>
        <p:txBody>
          <a:bodyPr/>
          <a:lstStyle/>
          <a:p>
            <a:r>
              <a:rPr lang="en-US" dirty="0"/>
              <a:t>Carve out NF days:</a:t>
            </a:r>
          </a:p>
          <a:p>
            <a:pPr lvl="1"/>
            <a:r>
              <a:rPr lang="en-US" dirty="0"/>
              <a:t>Total IP, swing, observation days</a:t>
            </a:r>
          </a:p>
          <a:p>
            <a:pPr lvl="1"/>
            <a:r>
              <a:rPr lang="en-US" dirty="0"/>
              <a:t>Less swing NF days</a:t>
            </a:r>
          </a:p>
          <a:p>
            <a:pPr lvl="1"/>
            <a:endParaRPr lang="en-US" dirty="0"/>
          </a:p>
          <a:p>
            <a:pPr lvl="1"/>
            <a:r>
              <a:rPr lang="en-US" dirty="0"/>
              <a:t>= Total days</a:t>
            </a:r>
          </a:p>
          <a:p>
            <a:pPr lvl="2"/>
            <a:r>
              <a:rPr lang="en-US" dirty="0"/>
              <a:t>Denominator in the cost per day calculation</a:t>
            </a:r>
          </a:p>
        </p:txBody>
      </p:sp>
      <p:sp>
        <p:nvSpPr>
          <p:cNvPr id="6" name="Content Placeholder 4"/>
          <p:cNvSpPr txBox="1">
            <a:spLocks/>
          </p:cNvSpPr>
          <p:nvPr/>
        </p:nvSpPr>
        <p:spPr>
          <a:xfrm>
            <a:off x="4580008" y="1676400"/>
            <a:ext cx="3725792" cy="4195475"/>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lang="en-US"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lang="en-US"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lang="en-US"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lang="en-US"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lang="en-IN"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Carve out NF cost:</a:t>
            </a:r>
          </a:p>
          <a:p>
            <a:pPr lvl="1"/>
            <a:r>
              <a:rPr lang="en-US" dirty="0"/>
              <a:t>Total acute costs</a:t>
            </a:r>
          </a:p>
          <a:p>
            <a:pPr lvl="1"/>
            <a:r>
              <a:rPr lang="en-US" dirty="0"/>
              <a:t>Less NF days times Medicaid rate</a:t>
            </a:r>
          </a:p>
          <a:p>
            <a:pPr lvl="1"/>
            <a:endParaRPr lang="en-US" dirty="0"/>
          </a:p>
          <a:p>
            <a:pPr lvl="1"/>
            <a:r>
              <a:rPr lang="en-US" dirty="0"/>
              <a:t>= Total cost</a:t>
            </a:r>
          </a:p>
          <a:p>
            <a:pPr lvl="2"/>
            <a:r>
              <a:rPr lang="en-US" dirty="0"/>
              <a:t>Numerator in the cost per day calculation</a:t>
            </a:r>
          </a:p>
        </p:txBody>
      </p:sp>
      <p:sp>
        <p:nvSpPr>
          <p:cNvPr id="2" name="Slide Number Placeholder 1"/>
          <p:cNvSpPr>
            <a:spLocks noGrp="1"/>
          </p:cNvSpPr>
          <p:nvPr>
            <p:ph type="sldNum" sz="quarter" idx="18"/>
          </p:nvPr>
        </p:nvSpPr>
        <p:spPr/>
        <p:txBody>
          <a:bodyPr/>
          <a:lstStyle/>
          <a:p>
            <a:fld id="{16093BBF-7029-416F-A506-A70526E28AC4}" type="slidenum">
              <a:rPr lang="en-US" smtClean="0"/>
              <a:pPr/>
              <a:t>164</a:t>
            </a:fld>
            <a:endParaRPr lang="en-US"/>
          </a:p>
          <a:p>
            <a:endParaRPr lang="en-US" dirty="0"/>
          </a:p>
        </p:txBody>
      </p:sp>
    </p:spTree>
    <p:extLst>
      <p:ext uri="{BB962C8B-B14F-4D97-AF65-F5344CB8AC3E}">
        <p14:creationId xmlns:p14="http://schemas.microsoft.com/office/powerpoint/2010/main" val="1582822800"/>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chemeClr val="accent1"/>
                </a:solidFill>
              </a:rPr>
              <a:t>Worksheet D-1</a:t>
            </a:r>
          </a:p>
        </p:txBody>
      </p:sp>
      <p:sp>
        <p:nvSpPr>
          <p:cNvPr id="5" name="Content Placeholder 4"/>
          <p:cNvSpPr>
            <a:spLocks noGrp="1"/>
          </p:cNvSpPr>
          <p:nvPr>
            <p:ph idx="1"/>
          </p:nvPr>
        </p:nvSpPr>
        <p:spPr/>
        <p:txBody>
          <a:bodyPr/>
          <a:lstStyle/>
          <a:p>
            <a:pPr marL="0" indent="0">
              <a:buNone/>
            </a:pPr>
            <a:r>
              <a:rPr lang="en-US" b="1" u="sng" dirty="0"/>
              <a:t>Example:</a:t>
            </a:r>
          </a:p>
          <a:p>
            <a:pPr lvl="1"/>
            <a:r>
              <a:rPr lang="en-US" dirty="0"/>
              <a:t>Assumptions:</a:t>
            </a:r>
          </a:p>
          <a:p>
            <a:pPr lvl="2"/>
            <a:r>
              <a:rPr lang="en-US" dirty="0"/>
              <a:t>3,959 total days (252 swing NF)</a:t>
            </a:r>
          </a:p>
          <a:p>
            <a:pPr lvl="2"/>
            <a:r>
              <a:rPr lang="en-US" dirty="0"/>
              <a:t>$4,393,595 general inpatient routine service cost</a:t>
            </a:r>
          </a:p>
          <a:p>
            <a:pPr lvl="2"/>
            <a:r>
              <a:rPr lang="en-US" dirty="0"/>
              <a:t>$193.80 Medicaid swing bed rate</a:t>
            </a:r>
          </a:p>
          <a:p>
            <a:pPr lvl="1"/>
            <a:r>
              <a:rPr lang="en-US" dirty="0"/>
              <a:t>Average cost per day would be $1,110 </a:t>
            </a:r>
          </a:p>
          <a:p>
            <a:pPr marL="457200" lvl="1" indent="0">
              <a:buNone/>
            </a:pPr>
            <a:r>
              <a:rPr lang="en-US" dirty="0"/>
              <a:t>   ($4,393,595 / 3,959 days)</a:t>
            </a:r>
          </a:p>
        </p:txBody>
      </p:sp>
      <p:sp>
        <p:nvSpPr>
          <p:cNvPr id="2" name="Slide Number Placeholder 1"/>
          <p:cNvSpPr>
            <a:spLocks noGrp="1"/>
          </p:cNvSpPr>
          <p:nvPr>
            <p:ph type="sldNum" sz="quarter" idx="18"/>
          </p:nvPr>
        </p:nvSpPr>
        <p:spPr/>
        <p:txBody>
          <a:bodyPr/>
          <a:lstStyle/>
          <a:p>
            <a:fld id="{16093BBF-7029-416F-A506-A70526E28AC4}" type="slidenum">
              <a:rPr lang="en-US" smtClean="0"/>
              <a:pPr/>
              <a:t>165</a:t>
            </a:fld>
            <a:endParaRPr lang="en-US"/>
          </a:p>
          <a:p>
            <a:endParaRPr lang="en-US" dirty="0"/>
          </a:p>
        </p:txBody>
      </p:sp>
    </p:spTree>
    <p:extLst>
      <p:ext uri="{BB962C8B-B14F-4D97-AF65-F5344CB8AC3E}">
        <p14:creationId xmlns:p14="http://schemas.microsoft.com/office/powerpoint/2010/main" val="3039355033"/>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9008" y="209028"/>
            <a:ext cx="7840592" cy="1147969"/>
          </a:xfrm>
        </p:spPr>
        <p:txBody>
          <a:bodyPr>
            <a:noAutofit/>
          </a:bodyPr>
          <a:lstStyle/>
          <a:p>
            <a:r>
              <a:rPr lang="en-US" dirty="0">
                <a:solidFill>
                  <a:schemeClr val="accent1"/>
                </a:solidFill>
              </a:rPr>
              <a:t>Worksheet D-1</a:t>
            </a:r>
          </a:p>
        </p:txBody>
      </p:sp>
      <p:sp>
        <p:nvSpPr>
          <p:cNvPr id="5" name="Content Placeholder 4"/>
          <p:cNvSpPr>
            <a:spLocks noGrp="1"/>
          </p:cNvSpPr>
          <p:nvPr>
            <p:ph idx="1"/>
          </p:nvPr>
        </p:nvSpPr>
        <p:spPr>
          <a:xfrm>
            <a:off x="465208" y="1671925"/>
            <a:ext cx="4030592" cy="4195475"/>
          </a:xfrm>
        </p:spPr>
        <p:txBody>
          <a:bodyPr/>
          <a:lstStyle/>
          <a:p>
            <a:r>
              <a:rPr lang="en-US" dirty="0"/>
              <a:t>Carve out NF days:</a:t>
            </a:r>
          </a:p>
          <a:p>
            <a:pPr lvl="1"/>
            <a:r>
              <a:rPr lang="en-US" dirty="0"/>
              <a:t>3,959 total days</a:t>
            </a:r>
          </a:p>
          <a:p>
            <a:pPr lvl="1"/>
            <a:r>
              <a:rPr lang="en-US" dirty="0"/>
              <a:t>Less 252 swing NF</a:t>
            </a:r>
          </a:p>
          <a:p>
            <a:pPr lvl="1"/>
            <a:r>
              <a:rPr lang="en-US" dirty="0"/>
              <a:t>3,707 total acute + swing SNF</a:t>
            </a:r>
          </a:p>
        </p:txBody>
      </p:sp>
      <p:sp>
        <p:nvSpPr>
          <p:cNvPr id="6" name="Content Placeholder 4"/>
          <p:cNvSpPr txBox="1">
            <a:spLocks/>
          </p:cNvSpPr>
          <p:nvPr/>
        </p:nvSpPr>
        <p:spPr>
          <a:xfrm>
            <a:off x="4495800" y="1676400"/>
            <a:ext cx="4038600" cy="4195475"/>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lang="en-US"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lang="en-US"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lang="en-US"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lang="en-US"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lang="en-IN"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Carve out NF costs:</a:t>
            </a:r>
          </a:p>
          <a:p>
            <a:pPr lvl="1"/>
            <a:r>
              <a:rPr lang="en-US" dirty="0"/>
              <a:t>$4,393,595 total costs</a:t>
            </a:r>
          </a:p>
          <a:p>
            <a:pPr lvl="1"/>
            <a:r>
              <a:rPr lang="en-US" dirty="0"/>
              <a:t>Less $48,838 NF cost</a:t>
            </a:r>
          </a:p>
          <a:p>
            <a:pPr lvl="2"/>
            <a:r>
              <a:rPr lang="en-US" dirty="0"/>
              <a:t>252 NF days x $193.80 MCD rate</a:t>
            </a:r>
          </a:p>
          <a:p>
            <a:pPr lvl="1"/>
            <a:r>
              <a:rPr lang="en-US" dirty="0"/>
              <a:t>$4,344,757 total acute + swing SNF cost</a:t>
            </a:r>
          </a:p>
          <a:p>
            <a:pPr lvl="1"/>
            <a:r>
              <a:rPr lang="en-US" dirty="0"/>
              <a:t>$1,172 cost per day</a:t>
            </a:r>
          </a:p>
        </p:txBody>
      </p:sp>
      <p:sp>
        <p:nvSpPr>
          <p:cNvPr id="2" name="Slide Number Placeholder 1"/>
          <p:cNvSpPr>
            <a:spLocks noGrp="1"/>
          </p:cNvSpPr>
          <p:nvPr>
            <p:ph type="sldNum" sz="quarter" idx="18"/>
          </p:nvPr>
        </p:nvSpPr>
        <p:spPr/>
        <p:txBody>
          <a:bodyPr/>
          <a:lstStyle/>
          <a:p>
            <a:fld id="{16093BBF-7029-416F-A506-A70526E28AC4}" type="slidenum">
              <a:rPr lang="en-US" smtClean="0"/>
              <a:pPr/>
              <a:t>166</a:t>
            </a:fld>
            <a:endParaRPr lang="en-US"/>
          </a:p>
          <a:p>
            <a:endParaRPr lang="en-US" dirty="0"/>
          </a:p>
        </p:txBody>
      </p:sp>
    </p:spTree>
    <p:extLst>
      <p:ext uri="{BB962C8B-B14F-4D97-AF65-F5344CB8AC3E}">
        <p14:creationId xmlns:p14="http://schemas.microsoft.com/office/powerpoint/2010/main" val="2829357803"/>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chemeClr val="accent1"/>
                </a:solidFill>
              </a:rPr>
              <a:t>Worksheet D-1</a:t>
            </a:r>
          </a:p>
        </p:txBody>
      </p:sp>
      <p:sp>
        <p:nvSpPr>
          <p:cNvPr id="5" name="Content Placeholder 4"/>
          <p:cNvSpPr>
            <a:spLocks noGrp="1"/>
          </p:cNvSpPr>
          <p:nvPr>
            <p:ph idx="1"/>
          </p:nvPr>
        </p:nvSpPr>
        <p:spPr/>
        <p:txBody>
          <a:bodyPr/>
          <a:lstStyle/>
          <a:p>
            <a:r>
              <a:rPr lang="en-US" dirty="0"/>
              <a:t>Total acute, observation, and swing SNF cost per patient day:</a:t>
            </a:r>
          </a:p>
          <a:p>
            <a:pPr lvl="1"/>
            <a:r>
              <a:rPr lang="en-US" dirty="0"/>
              <a:t>$1,172</a:t>
            </a:r>
          </a:p>
          <a:p>
            <a:r>
              <a:rPr lang="en-US" dirty="0"/>
              <a:t>Remember the average?</a:t>
            </a:r>
          </a:p>
          <a:p>
            <a:pPr lvl="1"/>
            <a:r>
              <a:rPr lang="en-US" dirty="0"/>
              <a:t>$1,110</a:t>
            </a:r>
          </a:p>
        </p:txBody>
      </p:sp>
      <p:sp>
        <p:nvSpPr>
          <p:cNvPr id="2" name="Slide Number Placeholder 1"/>
          <p:cNvSpPr>
            <a:spLocks noGrp="1"/>
          </p:cNvSpPr>
          <p:nvPr>
            <p:ph type="sldNum" sz="quarter" idx="18"/>
          </p:nvPr>
        </p:nvSpPr>
        <p:spPr/>
        <p:txBody>
          <a:bodyPr/>
          <a:lstStyle/>
          <a:p>
            <a:fld id="{16093BBF-7029-416F-A506-A70526E28AC4}" type="slidenum">
              <a:rPr lang="en-US" smtClean="0"/>
              <a:pPr/>
              <a:t>167</a:t>
            </a:fld>
            <a:endParaRPr lang="en-US"/>
          </a:p>
          <a:p>
            <a:endParaRPr lang="en-US" dirty="0"/>
          </a:p>
        </p:txBody>
      </p:sp>
    </p:spTree>
    <p:extLst>
      <p:ext uri="{BB962C8B-B14F-4D97-AF65-F5344CB8AC3E}">
        <p14:creationId xmlns:p14="http://schemas.microsoft.com/office/powerpoint/2010/main" val="3866450948"/>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chemeClr val="accent1"/>
                </a:solidFill>
              </a:rPr>
              <a:t>Worksheet D-1</a:t>
            </a:r>
          </a:p>
        </p:txBody>
      </p:sp>
      <p:sp>
        <p:nvSpPr>
          <p:cNvPr id="5" name="Content Placeholder 4"/>
          <p:cNvSpPr>
            <a:spLocks noGrp="1"/>
          </p:cNvSpPr>
          <p:nvPr>
            <p:ph idx="1"/>
          </p:nvPr>
        </p:nvSpPr>
        <p:spPr/>
        <p:txBody>
          <a:bodyPr/>
          <a:lstStyle/>
          <a:p>
            <a:r>
              <a:rPr lang="en-US" dirty="0"/>
              <a:t>Hospital’s goal:</a:t>
            </a:r>
          </a:p>
          <a:p>
            <a:pPr lvl="1"/>
            <a:r>
              <a:rPr lang="en-US" dirty="0"/>
              <a:t>Track Medicare swing (SNF) days carefully</a:t>
            </a:r>
          </a:p>
          <a:p>
            <a:pPr lvl="1"/>
            <a:r>
              <a:rPr lang="en-US" dirty="0"/>
              <a:t>Reconcile differences between PS&amp;R and Hospital records:</a:t>
            </a:r>
          </a:p>
          <a:p>
            <a:pPr lvl="2"/>
            <a:r>
              <a:rPr lang="en-US" dirty="0"/>
              <a:t>Differences should ONLY be:</a:t>
            </a:r>
          </a:p>
          <a:p>
            <a:pPr lvl="3"/>
            <a:r>
              <a:rPr lang="en-US" dirty="0"/>
              <a:t>Unpaid Medicare swing days</a:t>
            </a:r>
          </a:p>
          <a:p>
            <a:pPr lvl="3"/>
            <a:r>
              <a:rPr lang="en-US" dirty="0"/>
              <a:t>Medicare Advantage swing days</a:t>
            </a:r>
          </a:p>
        </p:txBody>
      </p:sp>
      <p:sp>
        <p:nvSpPr>
          <p:cNvPr id="2" name="Slide Number Placeholder 1"/>
          <p:cNvSpPr>
            <a:spLocks noGrp="1"/>
          </p:cNvSpPr>
          <p:nvPr>
            <p:ph type="sldNum" sz="quarter" idx="18"/>
          </p:nvPr>
        </p:nvSpPr>
        <p:spPr/>
        <p:txBody>
          <a:bodyPr/>
          <a:lstStyle/>
          <a:p>
            <a:fld id="{16093BBF-7029-416F-A506-A70526E28AC4}" type="slidenum">
              <a:rPr lang="en-US" smtClean="0"/>
              <a:pPr/>
              <a:t>168</a:t>
            </a:fld>
            <a:endParaRPr lang="en-US"/>
          </a:p>
          <a:p>
            <a:endParaRPr lang="en-US" dirty="0"/>
          </a:p>
        </p:txBody>
      </p:sp>
    </p:spTree>
    <p:extLst>
      <p:ext uri="{BB962C8B-B14F-4D97-AF65-F5344CB8AC3E}">
        <p14:creationId xmlns:p14="http://schemas.microsoft.com/office/powerpoint/2010/main" val="2333615973"/>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chemeClr val="accent1"/>
                </a:solidFill>
              </a:rPr>
              <a:t>Worksheet D-1, Part II</a:t>
            </a:r>
          </a:p>
        </p:txBody>
      </p:sp>
      <p:sp>
        <p:nvSpPr>
          <p:cNvPr id="5" name="Content Placeholder 4"/>
          <p:cNvSpPr>
            <a:spLocks noGrp="1"/>
          </p:cNvSpPr>
          <p:nvPr>
            <p:ph idx="1"/>
          </p:nvPr>
        </p:nvSpPr>
        <p:spPr/>
        <p:txBody>
          <a:bodyPr/>
          <a:lstStyle/>
          <a:p>
            <a:r>
              <a:rPr lang="en-US" dirty="0"/>
              <a:t>Purpose</a:t>
            </a:r>
          </a:p>
          <a:p>
            <a:pPr lvl="1"/>
            <a:r>
              <a:rPr lang="en-US" dirty="0"/>
              <a:t>Calculation of Medicare’s share of routine cost (inpatient)</a:t>
            </a:r>
          </a:p>
          <a:p>
            <a:pPr lvl="1"/>
            <a:r>
              <a:rPr lang="en-US" dirty="0"/>
              <a:t>Add acute ancillary costs to arrive at total Medicare inpatient cost</a:t>
            </a:r>
          </a:p>
          <a:p>
            <a:pPr lvl="1"/>
            <a:r>
              <a:rPr lang="en-US" dirty="0"/>
              <a:t>Calculation of routine cost per day</a:t>
            </a:r>
          </a:p>
        </p:txBody>
      </p:sp>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4191000"/>
            <a:ext cx="8229600" cy="801621"/>
          </a:xfrm>
          <a:prstGeom prst="rect">
            <a:avLst/>
          </a:prstGeom>
        </p:spPr>
      </p:pic>
      <p:sp>
        <p:nvSpPr>
          <p:cNvPr id="2" name="Slide Number Placeholder 1"/>
          <p:cNvSpPr>
            <a:spLocks noGrp="1"/>
          </p:cNvSpPr>
          <p:nvPr>
            <p:ph type="sldNum" sz="quarter" idx="18"/>
          </p:nvPr>
        </p:nvSpPr>
        <p:spPr/>
        <p:txBody>
          <a:bodyPr/>
          <a:lstStyle/>
          <a:p>
            <a:fld id="{16093BBF-7029-416F-A506-A70526E28AC4}" type="slidenum">
              <a:rPr lang="en-US" smtClean="0"/>
              <a:pPr/>
              <a:t>169</a:t>
            </a:fld>
            <a:endParaRPr lang="en-US"/>
          </a:p>
          <a:p>
            <a:endParaRPr lang="en-US" dirty="0"/>
          </a:p>
        </p:txBody>
      </p:sp>
    </p:spTree>
    <p:extLst>
      <p:ext uri="{BB962C8B-B14F-4D97-AF65-F5344CB8AC3E}">
        <p14:creationId xmlns:p14="http://schemas.microsoft.com/office/powerpoint/2010/main" val="19954465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8"/>
          </p:nvPr>
        </p:nvSpPr>
        <p:spPr/>
        <p:txBody>
          <a:bodyPr/>
          <a:lstStyle/>
          <a:p>
            <a:fld id="{1F11D43D-FB01-461F-A7A0-1237244F913A}" type="slidenum">
              <a:rPr lang="en-US" smtClean="0"/>
              <a:t>17</a:t>
            </a:fld>
            <a:endParaRPr lang="en-US" dirty="0"/>
          </a:p>
        </p:txBody>
      </p:sp>
      <p:sp>
        <p:nvSpPr>
          <p:cNvPr id="2" name="Title 1"/>
          <p:cNvSpPr>
            <a:spLocks noGrp="1"/>
          </p:cNvSpPr>
          <p:nvPr>
            <p:ph type="title"/>
          </p:nvPr>
        </p:nvSpPr>
        <p:spPr>
          <a:xfrm>
            <a:off x="389008" y="457200"/>
            <a:ext cx="8433848" cy="914400"/>
          </a:xfrm>
        </p:spPr>
        <p:txBody>
          <a:bodyPr>
            <a:normAutofit/>
          </a:bodyPr>
          <a:lstStyle/>
          <a:p>
            <a:r>
              <a:rPr lang="en-US" dirty="0"/>
              <a:t>Cost-based Percentages – Support</a:t>
            </a:r>
          </a:p>
        </p:txBody>
      </p:sp>
      <p:sp>
        <p:nvSpPr>
          <p:cNvPr id="3" name="Content Placeholder 2"/>
          <p:cNvSpPr>
            <a:spLocks noGrp="1"/>
          </p:cNvSpPr>
          <p:nvPr>
            <p:ph idx="1"/>
          </p:nvPr>
        </p:nvSpPr>
        <p:spPr/>
        <p:txBody>
          <a:bodyPr/>
          <a:lstStyle/>
          <a:p>
            <a:r>
              <a:rPr lang="en-US" dirty="0"/>
              <a:t>Depends on the percentage of support cost allocated to various departments</a:t>
            </a:r>
          </a:p>
          <a:p>
            <a:r>
              <a:rPr lang="en-US" dirty="0"/>
              <a:t>Simple example:</a:t>
            </a:r>
          </a:p>
          <a:p>
            <a:pPr lvl="1"/>
            <a:r>
              <a:rPr lang="en-US" dirty="0"/>
              <a:t>Acute care is 77% cost-based</a:t>
            </a:r>
          </a:p>
          <a:p>
            <a:pPr lvl="1"/>
            <a:r>
              <a:rPr lang="en-US" dirty="0"/>
              <a:t>Dietary is 100% allocated to acute care</a:t>
            </a:r>
          </a:p>
          <a:p>
            <a:pPr lvl="1"/>
            <a:r>
              <a:rPr lang="en-US" dirty="0"/>
              <a:t>Dietary’s cost-based percentage is 77%</a:t>
            </a:r>
          </a:p>
          <a:p>
            <a:pPr marL="0" indent="0">
              <a:buNone/>
            </a:pPr>
            <a:endParaRPr lang="en-US" dirty="0"/>
          </a:p>
          <a:p>
            <a:endParaRPr lang="en-US" dirty="0"/>
          </a:p>
        </p:txBody>
      </p:sp>
    </p:spTree>
    <p:extLst>
      <p:ext uri="{BB962C8B-B14F-4D97-AF65-F5344CB8AC3E}">
        <p14:creationId xmlns:p14="http://schemas.microsoft.com/office/powerpoint/2010/main" val="4172165727"/>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chemeClr val="accent1"/>
                </a:solidFill>
              </a:rPr>
              <a:t>Worksheet D-1, Part IV</a:t>
            </a:r>
          </a:p>
        </p:txBody>
      </p:sp>
      <p:sp>
        <p:nvSpPr>
          <p:cNvPr id="5" name="Content Placeholder 4"/>
          <p:cNvSpPr>
            <a:spLocks noGrp="1"/>
          </p:cNvSpPr>
          <p:nvPr>
            <p:ph idx="1"/>
          </p:nvPr>
        </p:nvSpPr>
        <p:spPr/>
        <p:txBody>
          <a:bodyPr/>
          <a:lstStyle/>
          <a:p>
            <a:r>
              <a:rPr lang="en-US" dirty="0"/>
              <a:t>Calculation of observation bed cost</a:t>
            </a:r>
          </a:p>
          <a:p>
            <a:pPr lvl="1"/>
            <a:r>
              <a:rPr lang="en-US" b="1" dirty="0"/>
              <a:t>Line 87 </a:t>
            </a:r>
            <a:r>
              <a:rPr lang="en-US" dirty="0"/>
              <a:t>– Total observation days (from S-3)</a:t>
            </a:r>
          </a:p>
          <a:p>
            <a:pPr lvl="1"/>
            <a:r>
              <a:rPr lang="en-US" b="1" dirty="0"/>
              <a:t>Line 88 </a:t>
            </a:r>
            <a:r>
              <a:rPr lang="en-US" dirty="0"/>
              <a:t>– Inpatient cost per day (from D-1, part II)</a:t>
            </a:r>
          </a:p>
          <a:p>
            <a:pPr lvl="1"/>
            <a:r>
              <a:rPr lang="en-US" b="1" dirty="0"/>
              <a:t>Line 89 </a:t>
            </a:r>
            <a:r>
              <a:rPr lang="en-US" dirty="0"/>
              <a:t>– Total observation bed cost</a:t>
            </a:r>
          </a:p>
          <a:p>
            <a:pPr lvl="2"/>
            <a:r>
              <a:rPr lang="en-US" dirty="0"/>
              <a:t>Flows to Worksheet C, line 92 to calculate observation cost to charge ratio</a:t>
            </a:r>
          </a:p>
        </p:txBody>
      </p:sp>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4267200"/>
            <a:ext cx="8534400" cy="556201"/>
          </a:xfrm>
          <a:prstGeom prst="rect">
            <a:avLst/>
          </a:prstGeom>
        </p:spPr>
      </p:pic>
      <p:sp>
        <p:nvSpPr>
          <p:cNvPr id="3" name="Slide Number Placeholder 2"/>
          <p:cNvSpPr>
            <a:spLocks noGrp="1"/>
          </p:cNvSpPr>
          <p:nvPr>
            <p:ph type="sldNum" sz="quarter" idx="18"/>
          </p:nvPr>
        </p:nvSpPr>
        <p:spPr/>
        <p:txBody>
          <a:bodyPr/>
          <a:lstStyle/>
          <a:p>
            <a:fld id="{16093BBF-7029-416F-A506-A70526E28AC4}" type="slidenum">
              <a:rPr lang="en-US" smtClean="0"/>
              <a:pPr/>
              <a:t>170</a:t>
            </a:fld>
            <a:endParaRPr lang="en-US"/>
          </a:p>
          <a:p>
            <a:endParaRPr lang="en-US" dirty="0"/>
          </a:p>
        </p:txBody>
      </p:sp>
    </p:spTree>
    <p:extLst>
      <p:ext uri="{BB962C8B-B14F-4D97-AF65-F5344CB8AC3E}">
        <p14:creationId xmlns:p14="http://schemas.microsoft.com/office/powerpoint/2010/main" val="2410832820"/>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chemeClr val="accent1"/>
                </a:solidFill>
              </a:rPr>
              <a:t>Worksheet D-3</a:t>
            </a:r>
          </a:p>
        </p:txBody>
      </p:sp>
      <p:sp>
        <p:nvSpPr>
          <p:cNvPr id="5" name="Content Placeholder 4"/>
          <p:cNvSpPr>
            <a:spLocks noGrp="1"/>
          </p:cNvSpPr>
          <p:nvPr>
            <p:ph idx="1"/>
          </p:nvPr>
        </p:nvSpPr>
        <p:spPr/>
        <p:txBody>
          <a:bodyPr/>
          <a:lstStyle/>
          <a:p>
            <a:r>
              <a:rPr lang="en-US" dirty="0"/>
              <a:t>Calculation of inpatient and swing bed ancillary costs:</a:t>
            </a:r>
          </a:p>
          <a:p>
            <a:pPr lvl="1"/>
            <a:r>
              <a:rPr lang="en-US" i="1" dirty="0"/>
              <a:t>Column 1 </a:t>
            </a:r>
            <a:r>
              <a:rPr lang="en-US" dirty="0"/>
              <a:t>– CCRs (from Worksheet C)</a:t>
            </a:r>
          </a:p>
          <a:p>
            <a:pPr lvl="1"/>
            <a:r>
              <a:rPr lang="en-US" i="1" dirty="0"/>
              <a:t>Column 2 </a:t>
            </a:r>
            <a:r>
              <a:rPr lang="en-US" dirty="0"/>
              <a:t>– Inpatient charges (from PS&amp;R)</a:t>
            </a:r>
          </a:p>
          <a:p>
            <a:pPr lvl="1"/>
            <a:r>
              <a:rPr lang="en-US" i="1" dirty="0"/>
              <a:t>Column 3 </a:t>
            </a:r>
            <a:r>
              <a:rPr lang="en-US" dirty="0"/>
              <a:t>– Calculation of cost (Col. 1 x Col. 2)</a:t>
            </a:r>
            <a:endParaRPr lang="en-US" i="1" dirty="0"/>
          </a:p>
          <a:p>
            <a:r>
              <a:rPr lang="en-US" dirty="0"/>
              <a:t>Multiple worksheets:</a:t>
            </a:r>
          </a:p>
          <a:p>
            <a:pPr lvl="1"/>
            <a:r>
              <a:rPr lang="en-US" dirty="0"/>
              <a:t>Acute</a:t>
            </a:r>
          </a:p>
          <a:p>
            <a:pPr lvl="1"/>
            <a:r>
              <a:rPr lang="en-US" dirty="0"/>
              <a:t>Swing</a:t>
            </a:r>
          </a:p>
          <a:p>
            <a:pPr lvl="1"/>
            <a:r>
              <a:rPr lang="en-US" dirty="0"/>
              <a:t>Nursing home</a:t>
            </a:r>
          </a:p>
          <a:p>
            <a:pPr lvl="1"/>
            <a:r>
              <a:rPr lang="en-US" dirty="0"/>
              <a:t>Rehab</a:t>
            </a:r>
          </a:p>
          <a:p>
            <a:pPr lvl="1"/>
            <a:r>
              <a:rPr lang="en-US" dirty="0"/>
              <a:t>Others</a:t>
            </a:r>
          </a:p>
        </p:txBody>
      </p:sp>
      <p:sp>
        <p:nvSpPr>
          <p:cNvPr id="2" name="Slide Number Placeholder 1"/>
          <p:cNvSpPr>
            <a:spLocks noGrp="1"/>
          </p:cNvSpPr>
          <p:nvPr>
            <p:ph type="sldNum" sz="quarter" idx="18"/>
          </p:nvPr>
        </p:nvSpPr>
        <p:spPr/>
        <p:txBody>
          <a:bodyPr/>
          <a:lstStyle/>
          <a:p>
            <a:fld id="{16093BBF-7029-416F-A506-A70526E28AC4}" type="slidenum">
              <a:rPr lang="en-US" smtClean="0"/>
              <a:pPr/>
              <a:t>171</a:t>
            </a:fld>
            <a:endParaRPr lang="en-US"/>
          </a:p>
          <a:p>
            <a:endParaRPr lang="en-US" dirty="0"/>
          </a:p>
        </p:txBody>
      </p:sp>
    </p:spTree>
    <p:extLst>
      <p:ext uri="{BB962C8B-B14F-4D97-AF65-F5344CB8AC3E}">
        <p14:creationId xmlns:p14="http://schemas.microsoft.com/office/powerpoint/2010/main" val="4033698778"/>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chemeClr val="accent1"/>
                </a:solidFill>
              </a:rPr>
              <a:t>Worksheet D-3</a:t>
            </a:r>
          </a:p>
        </p:txBody>
      </p:sp>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905000"/>
            <a:ext cx="8305800" cy="2882909"/>
          </a:xfrm>
          <a:prstGeom prst="rect">
            <a:avLst/>
          </a:prstGeom>
        </p:spPr>
      </p:pic>
      <p:sp>
        <p:nvSpPr>
          <p:cNvPr id="2" name="Slide Number Placeholder 1"/>
          <p:cNvSpPr>
            <a:spLocks noGrp="1"/>
          </p:cNvSpPr>
          <p:nvPr>
            <p:ph type="sldNum" sz="quarter" idx="18"/>
          </p:nvPr>
        </p:nvSpPr>
        <p:spPr/>
        <p:txBody>
          <a:bodyPr/>
          <a:lstStyle/>
          <a:p>
            <a:fld id="{16093BBF-7029-416F-A506-A70526E28AC4}" type="slidenum">
              <a:rPr lang="en-US" smtClean="0"/>
              <a:pPr/>
              <a:t>172</a:t>
            </a:fld>
            <a:endParaRPr lang="en-US"/>
          </a:p>
          <a:p>
            <a:endParaRPr lang="en-US" dirty="0"/>
          </a:p>
        </p:txBody>
      </p:sp>
    </p:spTree>
    <p:extLst>
      <p:ext uri="{BB962C8B-B14F-4D97-AF65-F5344CB8AC3E}">
        <p14:creationId xmlns:p14="http://schemas.microsoft.com/office/powerpoint/2010/main" val="1606937842"/>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chemeClr val="accent1"/>
                </a:solidFill>
              </a:rPr>
              <a:t>Worksheet E and E-1</a:t>
            </a:r>
          </a:p>
        </p:txBody>
      </p:sp>
      <p:sp>
        <p:nvSpPr>
          <p:cNvPr id="5" name="Content Placeholder 4"/>
          <p:cNvSpPr>
            <a:spLocks noGrp="1"/>
          </p:cNvSpPr>
          <p:nvPr>
            <p:ph idx="1"/>
          </p:nvPr>
        </p:nvSpPr>
        <p:spPr>
          <a:xfrm>
            <a:off x="389008" y="1671925"/>
            <a:ext cx="7840592" cy="4424075"/>
          </a:xfrm>
        </p:spPr>
        <p:txBody>
          <a:bodyPr/>
          <a:lstStyle/>
          <a:p>
            <a:pPr>
              <a:buFont typeface="Wingdings" panose="05000000000000000000" pitchFamily="2" charset="2"/>
              <a:buChar char="ü"/>
            </a:pPr>
            <a:r>
              <a:rPr lang="en-US" dirty="0"/>
              <a:t>Purpose &amp; Goal:</a:t>
            </a:r>
          </a:p>
          <a:p>
            <a:pPr lvl="1"/>
            <a:r>
              <a:rPr lang="en-US" dirty="0"/>
              <a:t>Calculation of Medicare settlement</a:t>
            </a:r>
          </a:p>
          <a:p>
            <a:pPr>
              <a:buFont typeface="Wingdings" panose="05000000000000000000" pitchFamily="2" charset="2"/>
              <a:buChar char="ü"/>
            </a:pPr>
            <a:r>
              <a:rPr lang="en-US" dirty="0"/>
              <a:t>Process</a:t>
            </a:r>
          </a:p>
          <a:p>
            <a:pPr lvl="1"/>
            <a:r>
              <a:rPr lang="en-US" dirty="0"/>
              <a:t>Total reimbursable costs from the D series</a:t>
            </a:r>
          </a:p>
          <a:p>
            <a:pPr lvl="1">
              <a:defRPr/>
            </a:pPr>
            <a:r>
              <a:rPr lang="en-US" altLang="en-US" dirty="0"/>
              <a:t>Less: patient responsibility</a:t>
            </a:r>
          </a:p>
          <a:p>
            <a:pPr lvl="1">
              <a:defRPr/>
            </a:pPr>
            <a:r>
              <a:rPr lang="en-US" altLang="en-US" dirty="0"/>
              <a:t>Add:  bad debts</a:t>
            </a:r>
          </a:p>
          <a:p>
            <a:pPr lvl="1">
              <a:defRPr/>
            </a:pPr>
            <a:r>
              <a:rPr lang="en-US" altLang="en-US" dirty="0"/>
              <a:t>Less: Sequestration adjustment</a:t>
            </a:r>
          </a:p>
          <a:p>
            <a:pPr lvl="1">
              <a:defRPr/>
            </a:pPr>
            <a:r>
              <a:rPr lang="en-US" altLang="en-US" dirty="0"/>
              <a:t>Compare to payments received during the year:</a:t>
            </a:r>
          </a:p>
          <a:p>
            <a:pPr lvl="2">
              <a:defRPr/>
            </a:pPr>
            <a:r>
              <a:rPr lang="en-US" altLang="en-US" dirty="0"/>
              <a:t>Net reimbursement from Medicare</a:t>
            </a:r>
          </a:p>
          <a:p>
            <a:pPr lvl="2">
              <a:defRPr/>
            </a:pPr>
            <a:r>
              <a:rPr lang="en-US" altLang="en-US" dirty="0"/>
              <a:t>Amount due from Medicare beneficiaries</a:t>
            </a:r>
          </a:p>
          <a:p>
            <a:pPr lvl="2">
              <a:defRPr/>
            </a:pPr>
            <a:r>
              <a:rPr lang="en-US" altLang="en-US" dirty="0"/>
              <a:t>Lump sum payments</a:t>
            </a:r>
          </a:p>
          <a:p>
            <a:pPr lvl="2">
              <a:defRPr/>
            </a:pPr>
            <a:r>
              <a:rPr lang="en-US" altLang="en-US" dirty="0"/>
              <a:t>Pass-through payments</a:t>
            </a:r>
          </a:p>
          <a:p>
            <a:pPr lvl="2"/>
            <a:endParaRPr lang="en-US" dirty="0"/>
          </a:p>
        </p:txBody>
      </p:sp>
      <p:sp>
        <p:nvSpPr>
          <p:cNvPr id="2" name="Slide Number Placeholder 1"/>
          <p:cNvSpPr>
            <a:spLocks noGrp="1"/>
          </p:cNvSpPr>
          <p:nvPr>
            <p:ph type="sldNum" sz="quarter" idx="18"/>
          </p:nvPr>
        </p:nvSpPr>
        <p:spPr/>
        <p:txBody>
          <a:bodyPr/>
          <a:lstStyle/>
          <a:p>
            <a:fld id="{16093BBF-7029-416F-A506-A70526E28AC4}" type="slidenum">
              <a:rPr lang="en-US" smtClean="0"/>
              <a:pPr/>
              <a:t>173</a:t>
            </a:fld>
            <a:endParaRPr lang="en-US"/>
          </a:p>
          <a:p>
            <a:endParaRPr lang="en-US" dirty="0"/>
          </a:p>
        </p:txBody>
      </p:sp>
    </p:spTree>
    <p:extLst>
      <p:ext uri="{BB962C8B-B14F-4D97-AF65-F5344CB8AC3E}">
        <p14:creationId xmlns:p14="http://schemas.microsoft.com/office/powerpoint/2010/main" val="1776410433"/>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chemeClr val="accent1"/>
                </a:solidFill>
              </a:rPr>
              <a:t>Worksheet E, Part B</a:t>
            </a:r>
          </a:p>
        </p:txBody>
      </p:sp>
      <p:sp>
        <p:nvSpPr>
          <p:cNvPr id="5" name="Content Placeholder 4"/>
          <p:cNvSpPr>
            <a:spLocks noGrp="1"/>
          </p:cNvSpPr>
          <p:nvPr>
            <p:ph idx="1"/>
          </p:nvPr>
        </p:nvSpPr>
        <p:spPr/>
        <p:txBody>
          <a:bodyPr/>
          <a:lstStyle/>
          <a:p>
            <a:r>
              <a:rPr lang="en-US" dirty="0"/>
              <a:t>Calculation of settlement – outpatient:</a:t>
            </a:r>
          </a:p>
          <a:p>
            <a:pPr lvl="1"/>
            <a:r>
              <a:rPr lang="en-US" altLang="en-US" b="1" dirty="0"/>
              <a:t>Line 11 </a:t>
            </a:r>
            <a:r>
              <a:rPr lang="en-US" altLang="en-US" dirty="0"/>
              <a:t>– Total cost (from D, Part V and VI)</a:t>
            </a:r>
          </a:p>
          <a:p>
            <a:pPr lvl="1"/>
            <a:r>
              <a:rPr lang="en-US" altLang="en-US" b="1" dirty="0"/>
              <a:t>Line 21 </a:t>
            </a:r>
            <a:r>
              <a:rPr lang="en-US" altLang="en-US" dirty="0"/>
              <a:t>– Total cost plus 1%</a:t>
            </a:r>
          </a:p>
          <a:p>
            <a:pPr lvl="1"/>
            <a:r>
              <a:rPr lang="en-US" altLang="en-US" b="1" dirty="0"/>
              <a:t>Line 25 &amp; 26 </a:t>
            </a:r>
            <a:r>
              <a:rPr lang="en-US" altLang="en-US" dirty="0"/>
              <a:t>– Less deductibles and coinsurance (from PS&amp;R)</a:t>
            </a:r>
          </a:p>
          <a:p>
            <a:pPr lvl="1"/>
            <a:r>
              <a:rPr lang="en-US" altLang="en-US" b="1" dirty="0"/>
              <a:t>Line 31 </a:t>
            </a:r>
            <a:r>
              <a:rPr lang="en-US" altLang="en-US" dirty="0"/>
              <a:t>– Less primary payor payments (from PS&amp;R)</a:t>
            </a:r>
          </a:p>
          <a:p>
            <a:pPr lvl="1"/>
            <a:r>
              <a:rPr lang="en-US" altLang="en-US" b="1" dirty="0"/>
              <a:t>Line 34 </a:t>
            </a:r>
            <a:r>
              <a:rPr lang="en-US" altLang="en-US" dirty="0"/>
              <a:t>– Add reimbursable Medicare bad debts</a:t>
            </a:r>
          </a:p>
          <a:p>
            <a:pPr lvl="1"/>
            <a:r>
              <a:rPr lang="en-US" altLang="en-US" b="1" dirty="0"/>
              <a:t>Line 40.01 </a:t>
            </a:r>
            <a:r>
              <a:rPr lang="en-US" altLang="en-US" dirty="0"/>
              <a:t>– Sequestration adjustment</a:t>
            </a:r>
          </a:p>
          <a:p>
            <a:pPr lvl="1"/>
            <a:r>
              <a:rPr lang="en-US" altLang="en-US" b="1" dirty="0"/>
              <a:t>Line 41 </a:t>
            </a:r>
            <a:r>
              <a:rPr lang="en-US" altLang="en-US" dirty="0"/>
              <a:t>– Interim payments (from E-1)</a:t>
            </a:r>
          </a:p>
          <a:p>
            <a:pPr lvl="1"/>
            <a:r>
              <a:rPr lang="en-US" altLang="en-US" b="1" dirty="0"/>
              <a:t>Line 43 </a:t>
            </a:r>
            <a:r>
              <a:rPr lang="en-US" altLang="en-US" dirty="0"/>
              <a:t>– Outpatient settlement (to S)</a:t>
            </a:r>
          </a:p>
          <a:p>
            <a:pPr lvl="1"/>
            <a:endParaRPr lang="en-US" dirty="0"/>
          </a:p>
        </p:txBody>
      </p:sp>
      <p:sp>
        <p:nvSpPr>
          <p:cNvPr id="2" name="Slide Number Placeholder 1"/>
          <p:cNvSpPr>
            <a:spLocks noGrp="1"/>
          </p:cNvSpPr>
          <p:nvPr>
            <p:ph type="sldNum" sz="quarter" idx="18"/>
          </p:nvPr>
        </p:nvSpPr>
        <p:spPr/>
        <p:txBody>
          <a:bodyPr/>
          <a:lstStyle/>
          <a:p>
            <a:fld id="{16093BBF-7029-416F-A506-A70526E28AC4}" type="slidenum">
              <a:rPr lang="en-US" smtClean="0"/>
              <a:pPr/>
              <a:t>174</a:t>
            </a:fld>
            <a:endParaRPr lang="en-US"/>
          </a:p>
          <a:p>
            <a:endParaRPr lang="en-US" dirty="0"/>
          </a:p>
        </p:txBody>
      </p:sp>
    </p:spTree>
    <p:extLst>
      <p:ext uri="{BB962C8B-B14F-4D97-AF65-F5344CB8AC3E}">
        <p14:creationId xmlns:p14="http://schemas.microsoft.com/office/powerpoint/2010/main" val="2534877575"/>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solidFill>
                  <a:schemeClr val="accent1"/>
                </a:solidFill>
              </a:rPr>
              <a:t>Worksheet E-1	</a:t>
            </a:r>
            <a:endParaRPr lang="en-US" dirty="0">
              <a:solidFill>
                <a:schemeClr val="accent1"/>
              </a:solidFill>
            </a:endParaRPr>
          </a:p>
        </p:txBody>
      </p:sp>
      <p:sp>
        <p:nvSpPr>
          <p:cNvPr id="5" name="Content Placeholder 4"/>
          <p:cNvSpPr>
            <a:spLocks noGrp="1"/>
          </p:cNvSpPr>
          <p:nvPr>
            <p:ph idx="1"/>
          </p:nvPr>
        </p:nvSpPr>
        <p:spPr/>
        <p:txBody>
          <a:bodyPr/>
          <a:lstStyle/>
          <a:p>
            <a:pPr>
              <a:defRPr/>
            </a:pPr>
            <a:r>
              <a:rPr lang="en-US" altLang="en-US" b="1" dirty="0"/>
              <a:t>Interim payments paid to the Hospital:</a:t>
            </a:r>
          </a:p>
          <a:p>
            <a:pPr lvl="1">
              <a:defRPr/>
            </a:pPr>
            <a:r>
              <a:rPr lang="en-US" altLang="en-US" dirty="0"/>
              <a:t>Inpatient</a:t>
            </a:r>
          </a:p>
          <a:p>
            <a:pPr lvl="1">
              <a:defRPr/>
            </a:pPr>
            <a:r>
              <a:rPr lang="en-US" altLang="en-US" dirty="0"/>
              <a:t>Outpatient</a:t>
            </a:r>
          </a:p>
          <a:p>
            <a:pPr lvl="1">
              <a:defRPr/>
            </a:pPr>
            <a:r>
              <a:rPr lang="en-US" altLang="en-US" dirty="0"/>
              <a:t>Swing bed</a:t>
            </a:r>
            <a:br>
              <a:rPr lang="en-US" altLang="en-US" dirty="0"/>
            </a:br>
            <a:endParaRPr lang="en-US" altLang="en-US" dirty="0"/>
          </a:p>
          <a:p>
            <a:pPr>
              <a:defRPr/>
            </a:pPr>
            <a:r>
              <a:rPr lang="en-US" altLang="en-US" b="1" i="1" dirty="0"/>
              <a:t>Line 1</a:t>
            </a:r>
            <a:r>
              <a:rPr lang="en-US" altLang="en-US" dirty="0">
                <a:solidFill>
                  <a:schemeClr val="tx2"/>
                </a:solidFill>
              </a:rPr>
              <a:t> </a:t>
            </a:r>
            <a:r>
              <a:rPr lang="en-US" altLang="en-US" dirty="0"/>
              <a:t>– Interim payments </a:t>
            </a:r>
          </a:p>
          <a:p>
            <a:pPr lvl="1">
              <a:defRPr/>
            </a:pPr>
            <a:r>
              <a:rPr lang="en-US" altLang="en-US" dirty="0"/>
              <a:t>Net reimbursement from PS&amp;R</a:t>
            </a:r>
            <a:br>
              <a:rPr lang="en-US" altLang="en-US" dirty="0"/>
            </a:br>
            <a:endParaRPr lang="en-US" altLang="en-US" dirty="0"/>
          </a:p>
          <a:p>
            <a:pPr>
              <a:defRPr/>
            </a:pPr>
            <a:r>
              <a:rPr lang="en-US" altLang="en-US" b="1" i="1" dirty="0"/>
              <a:t>Line 3 </a:t>
            </a:r>
            <a:r>
              <a:rPr lang="en-US" altLang="en-US" dirty="0"/>
              <a:t>– Lump sum (retro) payments</a:t>
            </a:r>
          </a:p>
          <a:p>
            <a:pPr lvl="1">
              <a:defRPr/>
            </a:pPr>
            <a:r>
              <a:rPr lang="en-US" altLang="en-US" dirty="0"/>
              <a:t>.01 - .05 – Due to hospital</a:t>
            </a:r>
          </a:p>
          <a:p>
            <a:pPr lvl="1">
              <a:defRPr/>
            </a:pPr>
            <a:r>
              <a:rPr lang="en-US" altLang="en-US" dirty="0"/>
              <a:t>.50 - .55 – Due to Medicare</a:t>
            </a:r>
          </a:p>
          <a:p>
            <a:endParaRPr lang="en-US" dirty="0"/>
          </a:p>
        </p:txBody>
      </p:sp>
      <p:sp>
        <p:nvSpPr>
          <p:cNvPr id="2" name="Slide Number Placeholder 1"/>
          <p:cNvSpPr>
            <a:spLocks noGrp="1"/>
          </p:cNvSpPr>
          <p:nvPr>
            <p:ph type="sldNum" sz="quarter" idx="18"/>
          </p:nvPr>
        </p:nvSpPr>
        <p:spPr/>
        <p:txBody>
          <a:bodyPr/>
          <a:lstStyle/>
          <a:p>
            <a:fld id="{16093BBF-7029-416F-A506-A70526E28AC4}" type="slidenum">
              <a:rPr lang="en-US" smtClean="0"/>
              <a:pPr/>
              <a:t>175</a:t>
            </a:fld>
            <a:endParaRPr lang="en-US"/>
          </a:p>
          <a:p>
            <a:endParaRPr lang="en-US" dirty="0"/>
          </a:p>
        </p:txBody>
      </p:sp>
    </p:spTree>
    <p:extLst>
      <p:ext uri="{BB962C8B-B14F-4D97-AF65-F5344CB8AC3E}">
        <p14:creationId xmlns:p14="http://schemas.microsoft.com/office/powerpoint/2010/main" val="1855118955"/>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solidFill>
                  <a:schemeClr val="accent1"/>
                </a:solidFill>
              </a:rPr>
              <a:t>Worksheet E-2</a:t>
            </a:r>
            <a:endParaRPr lang="en-US" dirty="0">
              <a:solidFill>
                <a:schemeClr val="accent1"/>
              </a:solidFill>
            </a:endParaRPr>
          </a:p>
        </p:txBody>
      </p:sp>
      <p:sp>
        <p:nvSpPr>
          <p:cNvPr id="5" name="Content Placeholder 4"/>
          <p:cNvSpPr>
            <a:spLocks noGrp="1"/>
          </p:cNvSpPr>
          <p:nvPr>
            <p:ph idx="1"/>
          </p:nvPr>
        </p:nvSpPr>
        <p:spPr/>
        <p:txBody>
          <a:bodyPr/>
          <a:lstStyle/>
          <a:p>
            <a:r>
              <a:rPr lang="en-US" altLang="en-US" dirty="0"/>
              <a:t>Calculation of settlement – swing beds:</a:t>
            </a:r>
          </a:p>
          <a:p>
            <a:pPr lvl="1"/>
            <a:r>
              <a:rPr lang="en-US" altLang="en-US" b="1" dirty="0"/>
              <a:t>Line 1 </a:t>
            </a:r>
            <a:r>
              <a:rPr lang="en-US" altLang="en-US" dirty="0"/>
              <a:t>– Routine cost – includes the added 1%</a:t>
            </a:r>
          </a:p>
          <a:p>
            <a:pPr lvl="1"/>
            <a:r>
              <a:rPr lang="en-US" altLang="en-US" b="1" dirty="0"/>
              <a:t>Line 3 </a:t>
            </a:r>
            <a:r>
              <a:rPr lang="en-US" altLang="en-US" dirty="0"/>
              <a:t>– Ancillary cost – includes the added 1%</a:t>
            </a:r>
          </a:p>
          <a:p>
            <a:pPr lvl="1"/>
            <a:r>
              <a:rPr lang="en-US" altLang="en-US" b="1" dirty="0"/>
              <a:t>Line 13 </a:t>
            </a:r>
            <a:r>
              <a:rPr lang="en-US" altLang="en-US" dirty="0"/>
              <a:t>– Less coinsurance (from PS&amp;R)</a:t>
            </a:r>
          </a:p>
          <a:p>
            <a:pPr lvl="1"/>
            <a:r>
              <a:rPr lang="en-US" altLang="en-US" b="1" dirty="0"/>
              <a:t>Line 17.01 </a:t>
            </a:r>
            <a:r>
              <a:rPr lang="en-US" altLang="en-US" dirty="0"/>
              <a:t>– Add reimbursable Medicare bad debts</a:t>
            </a:r>
          </a:p>
          <a:p>
            <a:pPr lvl="1"/>
            <a:r>
              <a:rPr lang="en-US" altLang="en-US" b="1" dirty="0"/>
              <a:t>Line 19.01 </a:t>
            </a:r>
            <a:r>
              <a:rPr lang="en-US" altLang="en-US" dirty="0"/>
              <a:t>– Sequestration adjustment</a:t>
            </a:r>
          </a:p>
          <a:p>
            <a:pPr lvl="1"/>
            <a:r>
              <a:rPr lang="en-US" altLang="en-US" b="1" dirty="0"/>
              <a:t>Line 20 </a:t>
            </a:r>
            <a:r>
              <a:rPr lang="en-US" altLang="en-US" dirty="0"/>
              <a:t>– Interim payments (from E-1)</a:t>
            </a:r>
          </a:p>
          <a:p>
            <a:pPr lvl="1"/>
            <a:r>
              <a:rPr lang="en-US" altLang="en-US" b="1" dirty="0"/>
              <a:t>Line 22 </a:t>
            </a:r>
            <a:r>
              <a:rPr lang="en-US" altLang="en-US" dirty="0"/>
              <a:t>– Swing bed settlement (to S)</a:t>
            </a:r>
          </a:p>
          <a:p>
            <a:endParaRPr lang="en-US" dirty="0"/>
          </a:p>
        </p:txBody>
      </p:sp>
      <p:sp>
        <p:nvSpPr>
          <p:cNvPr id="2" name="Slide Number Placeholder 1"/>
          <p:cNvSpPr>
            <a:spLocks noGrp="1"/>
          </p:cNvSpPr>
          <p:nvPr>
            <p:ph type="sldNum" sz="quarter" idx="18"/>
          </p:nvPr>
        </p:nvSpPr>
        <p:spPr/>
        <p:txBody>
          <a:bodyPr/>
          <a:lstStyle/>
          <a:p>
            <a:fld id="{16093BBF-7029-416F-A506-A70526E28AC4}" type="slidenum">
              <a:rPr lang="en-US" smtClean="0"/>
              <a:pPr/>
              <a:t>176</a:t>
            </a:fld>
            <a:endParaRPr lang="en-US"/>
          </a:p>
          <a:p>
            <a:endParaRPr lang="en-US" dirty="0"/>
          </a:p>
        </p:txBody>
      </p:sp>
    </p:spTree>
    <p:extLst>
      <p:ext uri="{BB962C8B-B14F-4D97-AF65-F5344CB8AC3E}">
        <p14:creationId xmlns:p14="http://schemas.microsoft.com/office/powerpoint/2010/main" val="62362482"/>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solidFill>
                  <a:schemeClr val="accent1"/>
                </a:solidFill>
              </a:rPr>
              <a:t>Worksheet E-3, Part V</a:t>
            </a:r>
            <a:endParaRPr lang="en-US" dirty="0">
              <a:solidFill>
                <a:schemeClr val="accent1"/>
              </a:solidFill>
            </a:endParaRPr>
          </a:p>
        </p:txBody>
      </p:sp>
      <p:sp>
        <p:nvSpPr>
          <p:cNvPr id="5" name="Content Placeholder 4"/>
          <p:cNvSpPr>
            <a:spLocks noGrp="1"/>
          </p:cNvSpPr>
          <p:nvPr>
            <p:ph idx="1"/>
          </p:nvPr>
        </p:nvSpPr>
        <p:spPr/>
        <p:txBody>
          <a:bodyPr/>
          <a:lstStyle/>
          <a:p>
            <a:r>
              <a:rPr lang="en-US" dirty="0"/>
              <a:t>Calculation of settlement – Inpatient:</a:t>
            </a:r>
          </a:p>
          <a:p>
            <a:pPr lvl="1"/>
            <a:r>
              <a:rPr lang="en-US" b="1" dirty="0"/>
              <a:t>Line 1 </a:t>
            </a:r>
            <a:r>
              <a:rPr lang="en-US" dirty="0"/>
              <a:t>– Total cost (from D-1, Part II)</a:t>
            </a:r>
          </a:p>
          <a:p>
            <a:pPr lvl="1"/>
            <a:r>
              <a:rPr lang="en-US" b="1" dirty="0"/>
              <a:t>Line 6 – </a:t>
            </a:r>
            <a:r>
              <a:rPr lang="en-US" dirty="0"/>
              <a:t>Total cost plus 1%</a:t>
            </a:r>
          </a:p>
          <a:p>
            <a:pPr lvl="1"/>
            <a:r>
              <a:rPr lang="en-US" altLang="en-US" b="1" dirty="0"/>
              <a:t>Line 20 </a:t>
            </a:r>
            <a:r>
              <a:rPr lang="en-US" altLang="en-US" dirty="0"/>
              <a:t>– Less deductibles (from PS&amp;R)</a:t>
            </a:r>
          </a:p>
          <a:p>
            <a:pPr lvl="1"/>
            <a:r>
              <a:rPr lang="en-US" altLang="en-US" b="1" dirty="0"/>
              <a:t>Line 23 </a:t>
            </a:r>
            <a:r>
              <a:rPr lang="en-US" altLang="en-US" dirty="0"/>
              <a:t>– Less coinsurance (from PS&amp;R)</a:t>
            </a:r>
          </a:p>
          <a:p>
            <a:pPr lvl="1"/>
            <a:r>
              <a:rPr lang="en-US" altLang="en-US" b="1" dirty="0"/>
              <a:t>Line 25 </a:t>
            </a:r>
            <a:r>
              <a:rPr lang="en-US" altLang="en-US" dirty="0"/>
              <a:t>– Add reimbursable Medicare bad debts</a:t>
            </a:r>
          </a:p>
          <a:p>
            <a:pPr lvl="1"/>
            <a:r>
              <a:rPr lang="en-US" altLang="en-US" b="1" dirty="0"/>
              <a:t>Line 30.01 </a:t>
            </a:r>
            <a:r>
              <a:rPr lang="en-US" altLang="en-US" dirty="0"/>
              <a:t>– Sequestration adjustment</a:t>
            </a:r>
          </a:p>
          <a:p>
            <a:pPr lvl="1"/>
            <a:r>
              <a:rPr lang="en-US" altLang="en-US" b="1" dirty="0"/>
              <a:t>Line 31 </a:t>
            </a:r>
            <a:r>
              <a:rPr lang="en-US" altLang="en-US" dirty="0"/>
              <a:t>– Interim payments (from E-1)</a:t>
            </a:r>
          </a:p>
          <a:p>
            <a:pPr lvl="1"/>
            <a:r>
              <a:rPr lang="en-US" altLang="en-US" b="1" dirty="0"/>
              <a:t>Line 33 </a:t>
            </a:r>
            <a:r>
              <a:rPr lang="en-US" altLang="en-US" dirty="0"/>
              <a:t>– Inpatient settlement (to S)</a:t>
            </a:r>
          </a:p>
          <a:p>
            <a:pPr lvl="1"/>
            <a:endParaRPr lang="en-US" dirty="0"/>
          </a:p>
        </p:txBody>
      </p:sp>
      <p:sp>
        <p:nvSpPr>
          <p:cNvPr id="2" name="Slide Number Placeholder 1"/>
          <p:cNvSpPr>
            <a:spLocks noGrp="1"/>
          </p:cNvSpPr>
          <p:nvPr>
            <p:ph type="sldNum" sz="quarter" idx="18"/>
          </p:nvPr>
        </p:nvSpPr>
        <p:spPr/>
        <p:txBody>
          <a:bodyPr/>
          <a:lstStyle/>
          <a:p>
            <a:fld id="{16093BBF-7029-416F-A506-A70526E28AC4}" type="slidenum">
              <a:rPr lang="en-US" smtClean="0"/>
              <a:pPr/>
              <a:t>177</a:t>
            </a:fld>
            <a:endParaRPr lang="en-US"/>
          </a:p>
          <a:p>
            <a:endParaRPr lang="en-US" dirty="0"/>
          </a:p>
        </p:txBody>
      </p:sp>
    </p:spTree>
    <p:extLst>
      <p:ext uri="{BB962C8B-B14F-4D97-AF65-F5344CB8AC3E}">
        <p14:creationId xmlns:p14="http://schemas.microsoft.com/office/powerpoint/2010/main" val="3918645723"/>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148" y="5410200"/>
            <a:ext cx="7008052" cy="762000"/>
          </a:xfrm>
        </p:spPr>
        <p:txBody>
          <a:bodyPr>
            <a:normAutofit/>
          </a:bodyPr>
          <a:lstStyle/>
          <a:p>
            <a:r>
              <a:rPr lang="en-US" sz="4400" dirty="0"/>
              <a:t>Cost Report Walk-Through</a:t>
            </a:r>
          </a:p>
        </p:txBody>
      </p:sp>
      <p:sp>
        <p:nvSpPr>
          <p:cNvPr id="3" name="Slide Number Placeholder 2"/>
          <p:cNvSpPr>
            <a:spLocks noGrp="1"/>
          </p:cNvSpPr>
          <p:nvPr>
            <p:ph type="sldNum" sz="quarter" idx="4294967295"/>
          </p:nvPr>
        </p:nvSpPr>
        <p:spPr>
          <a:xfrm>
            <a:off x="7010400" y="6172200"/>
            <a:ext cx="2133600" cy="365125"/>
          </a:xfrm>
        </p:spPr>
        <p:txBody>
          <a:bodyPr/>
          <a:lstStyle/>
          <a:p>
            <a:fld id="{1F11D43D-FB01-461F-A7A0-1237244F913A}" type="slidenum">
              <a:rPr lang="en-US" smtClean="0"/>
              <a:t>178</a:t>
            </a:fld>
            <a:endParaRPr lang="en-US" dirty="0"/>
          </a:p>
        </p:txBody>
      </p:sp>
      <p:pic>
        <p:nvPicPr>
          <p:cNvPr id="4" name="Picture 3">
            <a:extLst>
              <a:ext uri="{FF2B5EF4-FFF2-40B4-BE49-F238E27FC236}">
                <a16:creationId xmlns:a16="http://schemas.microsoft.com/office/drawing/2014/main" id="{42F61351-742A-4BDC-96E6-F90453622F5D}"/>
              </a:ext>
            </a:extLst>
          </p:cNvPr>
          <p:cNvPicPr>
            <a:picLocks noChangeAspect="1"/>
          </p:cNvPicPr>
          <p:nvPr/>
        </p:nvPicPr>
        <p:blipFill>
          <a:blip r:embed="rId3"/>
          <a:stretch>
            <a:fillRect/>
          </a:stretch>
        </p:blipFill>
        <p:spPr>
          <a:xfrm>
            <a:off x="2205037" y="211881"/>
            <a:ext cx="4348163" cy="5100561"/>
          </a:xfrm>
          <a:prstGeom prst="rect">
            <a:avLst/>
          </a:prstGeom>
        </p:spPr>
      </p:pic>
      <p:sp>
        <p:nvSpPr>
          <p:cNvPr id="7" name="Text Placeholder 2">
            <a:extLst>
              <a:ext uri="{FF2B5EF4-FFF2-40B4-BE49-F238E27FC236}">
                <a16:creationId xmlns:a16="http://schemas.microsoft.com/office/drawing/2014/main" id="{0F0EBA62-4B5D-445B-9106-9E29B962E374}"/>
              </a:ext>
            </a:extLst>
          </p:cNvPr>
          <p:cNvSpPr txBox="1">
            <a:spLocks/>
          </p:cNvSpPr>
          <p:nvPr/>
        </p:nvSpPr>
        <p:spPr>
          <a:xfrm>
            <a:off x="2971800" y="6232540"/>
            <a:ext cx="3200400" cy="413579"/>
          </a:xfrm>
          <a:prstGeom prst="rect">
            <a:avLst/>
          </a:prstGeom>
        </p:spPr>
        <p:txBody>
          <a:bodyPr/>
          <a:lstStyle>
            <a:lvl1pPr marL="228600" indent="-228600" algn="l" defTabSz="914400" rtl="0" eaLnBrk="1" latinLnBrk="0" hangingPunct="1">
              <a:lnSpc>
                <a:spcPct val="90000"/>
              </a:lnSpc>
              <a:spcBef>
                <a:spcPts val="1000"/>
              </a:spcBef>
              <a:buClr>
                <a:srgbClr val="2E7A40"/>
              </a:buClr>
              <a:buFont typeface="Arial" panose="020B0604020202020204" pitchFamily="34" charset="0"/>
              <a:buChar char="•"/>
              <a:defRPr lang="en-US" sz="2400" kern="1200" dirty="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2E7A40"/>
              </a:buClr>
              <a:buFont typeface="Arial" panose="020B0604020202020204" pitchFamily="34" charset="0"/>
              <a:buChar char="•"/>
              <a:defRPr lang="en-US" sz="2000" kern="1200" dirty="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E7A40"/>
              </a:buClr>
              <a:buFont typeface="Arial" panose="020B0604020202020204" pitchFamily="34" charset="0"/>
              <a:buChar char="•"/>
              <a:defRPr lang="en-US" sz="1800" kern="1200" dirty="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E7A40"/>
              </a:buClr>
              <a:buFont typeface="Arial" panose="020B0604020202020204" pitchFamily="34" charset="0"/>
              <a:buChar char="•"/>
              <a:defRPr lang="en-US" sz="1600" kern="1200" dirty="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E7A40"/>
              </a:buClr>
              <a:buFont typeface="Arial" panose="020B0604020202020204" pitchFamily="34" charset="0"/>
              <a:buChar char="•"/>
              <a:defRPr lang="en-IN" sz="16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spc="300" dirty="0">
                <a:solidFill>
                  <a:schemeClr val="accent6"/>
                </a:solidFill>
                <a:latin typeface="Rockwell" panose="02060603020205020403" pitchFamily="18" charset="0"/>
              </a:rPr>
              <a:t>Worksheet</a:t>
            </a:r>
            <a:r>
              <a:rPr lang="en-US" sz="2000" dirty="0">
                <a:latin typeface="Rockwell" panose="02060603020205020403" pitchFamily="18" charset="0"/>
              </a:rPr>
              <a:t> </a:t>
            </a:r>
            <a:r>
              <a:rPr lang="en-US" sz="2000" spc="300" dirty="0">
                <a:solidFill>
                  <a:schemeClr val="accent6"/>
                </a:solidFill>
                <a:latin typeface="Rockwell" panose="02060603020205020403" pitchFamily="18" charset="0"/>
              </a:rPr>
              <a:t>G Series</a:t>
            </a:r>
          </a:p>
        </p:txBody>
      </p:sp>
    </p:spTree>
    <p:extLst>
      <p:ext uri="{BB962C8B-B14F-4D97-AF65-F5344CB8AC3E}">
        <p14:creationId xmlns:p14="http://schemas.microsoft.com/office/powerpoint/2010/main" val="2867089570"/>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chemeClr val="accent1"/>
                </a:solidFill>
              </a:rPr>
              <a:t>G Series Worksheets</a:t>
            </a:r>
          </a:p>
        </p:txBody>
      </p:sp>
      <p:sp>
        <p:nvSpPr>
          <p:cNvPr id="5" name="Content Placeholder 4"/>
          <p:cNvSpPr>
            <a:spLocks noGrp="1"/>
          </p:cNvSpPr>
          <p:nvPr>
            <p:ph idx="1"/>
          </p:nvPr>
        </p:nvSpPr>
        <p:spPr/>
        <p:txBody>
          <a:bodyPr/>
          <a:lstStyle/>
          <a:p>
            <a:pPr>
              <a:buFont typeface="Wingdings" panose="05000000000000000000" pitchFamily="2" charset="2"/>
              <a:buChar char="ü"/>
            </a:pPr>
            <a:r>
              <a:rPr lang="en-US" b="1" dirty="0"/>
              <a:t>Purpose: </a:t>
            </a:r>
            <a:r>
              <a:rPr lang="en-US" dirty="0"/>
              <a:t>Report hospital’s financial statements to Medicare</a:t>
            </a:r>
          </a:p>
          <a:p>
            <a:pPr>
              <a:buFont typeface="Wingdings" panose="05000000000000000000" pitchFamily="2" charset="2"/>
              <a:buChar char="ü"/>
            </a:pPr>
            <a:r>
              <a:rPr lang="en-US" b="1" dirty="0"/>
              <a:t>Goal: </a:t>
            </a:r>
            <a:r>
              <a:rPr lang="en-US" dirty="0"/>
              <a:t>Informational use only</a:t>
            </a:r>
          </a:p>
          <a:p>
            <a:pPr>
              <a:buFont typeface="Wingdings" panose="05000000000000000000" pitchFamily="2" charset="2"/>
              <a:buChar char="ü"/>
            </a:pPr>
            <a:r>
              <a:rPr lang="en-US" b="1" dirty="0"/>
              <a:t>Process: </a:t>
            </a:r>
            <a:r>
              <a:rPr lang="en-US" dirty="0"/>
              <a:t>Summarize trial balance into financial statements</a:t>
            </a:r>
          </a:p>
        </p:txBody>
      </p:sp>
      <p:sp>
        <p:nvSpPr>
          <p:cNvPr id="2" name="Slide Number Placeholder 1"/>
          <p:cNvSpPr>
            <a:spLocks noGrp="1"/>
          </p:cNvSpPr>
          <p:nvPr>
            <p:ph type="sldNum" sz="quarter" idx="18"/>
          </p:nvPr>
        </p:nvSpPr>
        <p:spPr/>
        <p:txBody>
          <a:bodyPr/>
          <a:lstStyle/>
          <a:p>
            <a:fld id="{16093BBF-7029-416F-A506-A70526E28AC4}" type="slidenum">
              <a:rPr lang="en-US" smtClean="0"/>
              <a:pPr/>
              <a:t>179</a:t>
            </a:fld>
            <a:endParaRPr lang="en-US"/>
          </a:p>
          <a:p>
            <a:endParaRPr lang="en-US" dirty="0"/>
          </a:p>
        </p:txBody>
      </p:sp>
    </p:spTree>
    <p:extLst>
      <p:ext uri="{BB962C8B-B14F-4D97-AF65-F5344CB8AC3E}">
        <p14:creationId xmlns:p14="http://schemas.microsoft.com/office/powerpoint/2010/main" val="22100355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8"/>
          </p:nvPr>
        </p:nvSpPr>
        <p:spPr/>
        <p:txBody>
          <a:bodyPr/>
          <a:lstStyle/>
          <a:p>
            <a:fld id="{1F11D43D-FB01-461F-A7A0-1237244F913A}" type="slidenum">
              <a:rPr lang="en-US" smtClean="0"/>
              <a:t>18</a:t>
            </a:fld>
            <a:endParaRPr lang="en-US" dirty="0"/>
          </a:p>
        </p:txBody>
      </p:sp>
      <p:sp>
        <p:nvSpPr>
          <p:cNvPr id="2" name="Title 1"/>
          <p:cNvSpPr>
            <a:spLocks noGrp="1"/>
          </p:cNvSpPr>
          <p:nvPr>
            <p:ph type="title"/>
          </p:nvPr>
        </p:nvSpPr>
        <p:spPr>
          <a:xfrm>
            <a:off x="389008" y="228600"/>
            <a:ext cx="8602592" cy="1143000"/>
          </a:xfrm>
        </p:spPr>
        <p:txBody>
          <a:bodyPr>
            <a:normAutofit/>
          </a:bodyPr>
          <a:lstStyle/>
          <a:p>
            <a:r>
              <a:rPr lang="en-US" dirty="0"/>
              <a:t>Cost-based Percentages – Support</a:t>
            </a:r>
            <a:endParaRPr lang="en-US" sz="1300" dirty="0"/>
          </a:p>
        </p:txBody>
      </p:sp>
      <p:sp>
        <p:nvSpPr>
          <p:cNvPr id="3" name="Content Placeholder 2"/>
          <p:cNvSpPr>
            <a:spLocks noGrp="1"/>
          </p:cNvSpPr>
          <p:nvPr>
            <p:ph idx="1"/>
          </p:nvPr>
        </p:nvSpPr>
        <p:spPr/>
        <p:txBody>
          <a:bodyPr>
            <a:normAutofit/>
          </a:bodyPr>
          <a:lstStyle/>
          <a:p>
            <a:r>
              <a:rPr lang="en-US" dirty="0"/>
              <a:t>Slightly less simple example:</a:t>
            </a:r>
          </a:p>
          <a:p>
            <a:pPr lvl="1"/>
            <a:r>
              <a:rPr lang="en-US" dirty="0"/>
              <a:t>Acute care is 77% cost-based</a:t>
            </a:r>
          </a:p>
          <a:p>
            <a:pPr lvl="1"/>
            <a:r>
              <a:rPr lang="en-US" dirty="0"/>
              <a:t>Nursing home is 0% cost-based</a:t>
            </a:r>
          </a:p>
          <a:p>
            <a:pPr lvl="1"/>
            <a:r>
              <a:rPr lang="en-US" dirty="0"/>
              <a:t>80% of meals go to the nursing home</a:t>
            </a:r>
          </a:p>
          <a:p>
            <a:pPr lvl="1"/>
            <a:r>
              <a:rPr lang="en-US" dirty="0"/>
              <a:t>20% of meals go to acute care</a:t>
            </a:r>
          </a:p>
          <a:p>
            <a:pPr lvl="1"/>
            <a:r>
              <a:rPr lang="en-US" dirty="0"/>
              <a:t>Therefore, 80% of meals are not cost-based and 20% are 77% cost-based</a:t>
            </a:r>
          </a:p>
          <a:p>
            <a:pPr lvl="1"/>
            <a:r>
              <a:rPr lang="en-US" dirty="0"/>
              <a:t>Dietary is 15.4% cost-based (20% * 77% + 80%*0)</a:t>
            </a:r>
          </a:p>
          <a:p>
            <a:pPr marL="0" indent="0">
              <a:buNone/>
            </a:pPr>
            <a:endParaRPr lang="en-US" dirty="0"/>
          </a:p>
          <a:p>
            <a:endParaRPr lang="en-US" dirty="0"/>
          </a:p>
        </p:txBody>
      </p:sp>
    </p:spTree>
    <p:extLst>
      <p:ext uri="{BB962C8B-B14F-4D97-AF65-F5344CB8AC3E}">
        <p14:creationId xmlns:p14="http://schemas.microsoft.com/office/powerpoint/2010/main" val="2503104586"/>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chemeClr val="accent1"/>
                </a:solidFill>
              </a:rPr>
              <a:t>Worksheet G</a:t>
            </a:r>
          </a:p>
        </p:txBody>
      </p:sp>
      <p:sp>
        <p:nvSpPr>
          <p:cNvPr id="5" name="Content Placeholder 4"/>
          <p:cNvSpPr>
            <a:spLocks noGrp="1"/>
          </p:cNvSpPr>
          <p:nvPr>
            <p:ph idx="1"/>
          </p:nvPr>
        </p:nvSpPr>
        <p:spPr/>
        <p:txBody>
          <a:bodyPr/>
          <a:lstStyle/>
          <a:p>
            <a:r>
              <a:rPr lang="en-US" dirty="0"/>
              <a:t>Balance sheet:</a:t>
            </a:r>
          </a:p>
          <a:p>
            <a:pPr lvl="1"/>
            <a:r>
              <a:rPr lang="en-US" dirty="0"/>
              <a:t>Total assets, liabilities, and net assets should tie to audited financial statements</a:t>
            </a:r>
          </a:p>
          <a:p>
            <a:pPr lvl="1"/>
            <a:r>
              <a:rPr lang="en-US" dirty="0"/>
              <a:t>Classifications may be different</a:t>
            </a:r>
          </a:p>
        </p:txBody>
      </p:sp>
      <p:sp>
        <p:nvSpPr>
          <p:cNvPr id="2" name="Slide Number Placeholder 1"/>
          <p:cNvSpPr>
            <a:spLocks noGrp="1"/>
          </p:cNvSpPr>
          <p:nvPr>
            <p:ph type="sldNum" sz="quarter" idx="18"/>
          </p:nvPr>
        </p:nvSpPr>
        <p:spPr/>
        <p:txBody>
          <a:bodyPr/>
          <a:lstStyle/>
          <a:p>
            <a:fld id="{16093BBF-7029-416F-A506-A70526E28AC4}" type="slidenum">
              <a:rPr lang="en-US" smtClean="0"/>
              <a:pPr/>
              <a:t>180</a:t>
            </a:fld>
            <a:endParaRPr lang="en-US"/>
          </a:p>
          <a:p>
            <a:endParaRPr lang="en-US" dirty="0"/>
          </a:p>
        </p:txBody>
      </p:sp>
    </p:spTree>
    <p:extLst>
      <p:ext uri="{BB962C8B-B14F-4D97-AF65-F5344CB8AC3E}">
        <p14:creationId xmlns:p14="http://schemas.microsoft.com/office/powerpoint/2010/main" val="2604474215"/>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chemeClr val="accent1"/>
                </a:solidFill>
              </a:rPr>
              <a:t>Worksheet G-1</a:t>
            </a:r>
          </a:p>
        </p:txBody>
      </p:sp>
      <p:sp>
        <p:nvSpPr>
          <p:cNvPr id="5" name="Content Placeholder 4"/>
          <p:cNvSpPr>
            <a:spLocks noGrp="1"/>
          </p:cNvSpPr>
          <p:nvPr>
            <p:ph idx="1"/>
          </p:nvPr>
        </p:nvSpPr>
        <p:spPr/>
        <p:txBody>
          <a:bodyPr/>
          <a:lstStyle/>
          <a:p>
            <a:r>
              <a:rPr lang="en-US" dirty="0"/>
              <a:t>Statement of fund balance (net assets):</a:t>
            </a:r>
          </a:p>
          <a:p>
            <a:pPr lvl="1"/>
            <a:r>
              <a:rPr lang="en-US" dirty="0"/>
              <a:t>Line 1 – Must tie to prior year cost report line 19</a:t>
            </a:r>
          </a:p>
          <a:p>
            <a:pPr lvl="1"/>
            <a:r>
              <a:rPr lang="en-US" dirty="0"/>
              <a:t>Additions or deductions:</a:t>
            </a:r>
          </a:p>
          <a:p>
            <a:pPr lvl="2"/>
            <a:r>
              <a:rPr lang="en-US" dirty="0"/>
              <a:t>May have filed prior year cost report prior to posting settlement to financials statements </a:t>
            </a:r>
          </a:p>
          <a:p>
            <a:pPr lvl="1"/>
            <a:r>
              <a:rPr lang="en-US" dirty="0"/>
              <a:t>Line 19 – Must equal G, line 59</a:t>
            </a:r>
          </a:p>
          <a:p>
            <a:pPr lvl="1"/>
            <a:endParaRPr lang="en-US" dirty="0"/>
          </a:p>
        </p:txBody>
      </p:sp>
      <p:sp>
        <p:nvSpPr>
          <p:cNvPr id="2" name="Slide Number Placeholder 1"/>
          <p:cNvSpPr>
            <a:spLocks noGrp="1"/>
          </p:cNvSpPr>
          <p:nvPr>
            <p:ph type="sldNum" sz="quarter" idx="18"/>
          </p:nvPr>
        </p:nvSpPr>
        <p:spPr/>
        <p:txBody>
          <a:bodyPr/>
          <a:lstStyle/>
          <a:p>
            <a:fld id="{16093BBF-7029-416F-A506-A70526E28AC4}" type="slidenum">
              <a:rPr lang="en-US" smtClean="0"/>
              <a:pPr/>
              <a:t>181</a:t>
            </a:fld>
            <a:endParaRPr lang="en-US"/>
          </a:p>
          <a:p>
            <a:endParaRPr lang="en-US" dirty="0"/>
          </a:p>
        </p:txBody>
      </p:sp>
    </p:spTree>
    <p:extLst>
      <p:ext uri="{BB962C8B-B14F-4D97-AF65-F5344CB8AC3E}">
        <p14:creationId xmlns:p14="http://schemas.microsoft.com/office/powerpoint/2010/main" val="597944725"/>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chemeClr val="accent1"/>
                </a:solidFill>
              </a:rPr>
              <a:t>Worksheet G-2</a:t>
            </a:r>
          </a:p>
        </p:txBody>
      </p:sp>
      <p:sp>
        <p:nvSpPr>
          <p:cNvPr id="5" name="Content Placeholder 4"/>
          <p:cNvSpPr>
            <a:spLocks noGrp="1"/>
          </p:cNvSpPr>
          <p:nvPr>
            <p:ph idx="1"/>
          </p:nvPr>
        </p:nvSpPr>
        <p:spPr/>
        <p:txBody>
          <a:bodyPr/>
          <a:lstStyle/>
          <a:p>
            <a:r>
              <a:rPr lang="en-US" dirty="0"/>
              <a:t>Part I – gross patient revenues:</a:t>
            </a:r>
          </a:p>
          <a:p>
            <a:pPr lvl="1"/>
            <a:r>
              <a:rPr lang="en-US" dirty="0"/>
              <a:t>Include hospital-based physicians</a:t>
            </a:r>
          </a:p>
        </p:txBody>
      </p:sp>
      <p:sp>
        <p:nvSpPr>
          <p:cNvPr id="2" name="Slide Number Placeholder 1"/>
          <p:cNvSpPr>
            <a:spLocks noGrp="1"/>
          </p:cNvSpPr>
          <p:nvPr>
            <p:ph type="sldNum" sz="quarter" idx="18"/>
          </p:nvPr>
        </p:nvSpPr>
        <p:spPr/>
        <p:txBody>
          <a:bodyPr/>
          <a:lstStyle/>
          <a:p>
            <a:fld id="{16093BBF-7029-416F-A506-A70526E28AC4}" type="slidenum">
              <a:rPr lang="en-US" smtClean="0"/>
              <a:pPr/>
              <a:t>182</a:t>
            </a:fld>
            <a:endParaRPr lang="en-US"/>
          </a:p>
          <a:p>
            <a:endParaRPr lang="en-US" dirty="0"/>
          </a:p>
        </p:txBody>
      </p:sp>
    </p:spTree>
    <p:extLst>
      <p:ext uri="{BB962C8B-B14F-4D97-AF65-F5344CB8AC3E}">
        <p14:creationId xmlns:p14="http://schemas.microsoft.com/office/powerpoint/2010/main" val="3468325480"/>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chemeClr val="accent1"/>
                </a:solidFill>
              </a:rPr>
              <a:t>Worksheet G-3</a:t>
            </a:r>
          </a:p>
        </p:txBody>
      </p:sp>
      <p:sp>
        <p:nvSpPr>
          <p:cNvPr id="5" name="Content Placeholder 4"/>
          <p:cNvSpPr>
            <a:spLocks noGrp="1"/>
          </p:cNvSpPr>
          <p:nvPr>
            <p:ph idx="1"/>
          </p:nvPr>
        </p:nvSpPr>
        <p:spPr/>
        <p:txBody>
          <a:bodyPr/>
          <a:lstStyle/>
          <a:p>
            <a:r>
              <a:rPr lang="en-US" altLang="en-US" b="1" dirty="0"/>
              <a:t>Line 1 </a:t>
            </a:r>
            <a:r>
              <a:rPr lang="en-US" altLang="en-US" dirty="0"/>
              <a:t>– Patient revenues  (from G-2, part I)</a:t>
            </a:r>
          </a:p>
          <a:p>
            <a:r>
              <a:rPr lang="en-US" altLang="en-US" b="1" dirty="0"/>
              <a:t>Line 2 </a:t>
            </a:r>
            <a:r>
              <a:rPr lang="en-US" altLang="en-US" dirty="0"/>
              <a:t>– Contractual adjustments (from provider’s records)</a:t>
            </a:r>
          </a:p>
          <a:p>
            <a:r>
              <a:rPr lang="en-US" altLang="en-US" b="1" dirty="0"/>
              <a:t>Line 4 </a:t>
            </a:r>
            <a:r>
              <a:rPr lang="en-US" altLang="en-US" dirty="0"/>
              <a:t>– Operating expenses (from A, col 3, line 200)</a:t>
            </a:r>
          </a:p>
          <a:p>
            <a:r>
              <a:rPr lang="en-US" altLang="en-US" b="1" dirty="0"/>
              <a:t>Line 6-24 </a:t>
            </a:r>
            <a:r>
              <a:rPr lang="en-US" altLang="en-US" dirty="0"/>
              <a:t>– Non-patient revenues (from provider’s records)</a:t>
            </a:r>
          </a:p>
          <a:p>
            <a:r>
              <a:rPr lang="en-US" altLang="en-US" b="1" dirty="0"/>
              <a:t>Line 27 </a:t>
            </a:r>
            <a:r>
              <a:rPr lang="en-US" altLang="en-US" dirty="0"/>
              <a:t>– Non-patient expenses (from provider’s records)</a:t>
            </a:r>
          </a:p>
          <a:p>
            <a:r>
              <a:rPr lang="en-US" altLang="en-US" b="1" dirty="0"/>
              <a:t>Line 29 </a:t>
            </a:r>
            <a:r>
              <a:rPr lang="en-US" altLang="en-US" dirty="0"/>
              <a:t>– Net income agrees to the trial balance (to G-1, line 2)</a:t>
            </a:r>
          </a:p>
          <a:p>
            <a:endParaRPr lang="en-US" dirty="0"/>
          </a:p>
        </p:txBody>
      </p:sp>
      <p:sp>
        <p:nvSpPr>
          <p:cNvPr id="2" name="Slide Number Placeholder 1"/>
          <p:cNvSpPr>
            <a:spLocks noGrp="1"/>
          </p:cNvSpPr>
          <p:nvPr>
            <p:ph type="sldNum" sz="quarter" idx="18"/>
          </p:nvPr>
        </p:nvSpPr>
        <p:spPr/>
        <p:txBody>
          <a:bodyPr/>
          <a:lstStyle/>
          <a:p>
            <a:fld id="{16093BBF-7029-416F-A506-A70526E28AC4}" type="slidenum">
              <a:rPr lang="en-US" smtClean="0"/>
              <a:pPr/>
              <a:t>183</a:t>
            </a:fld>
            <a:endParaRPr lang="en-US"/>
          </a:p>
          <a:p>
            <a:endParaRPr lang="en-US" dirty="0"/>
          </a:p>
        </p:txBody>
      </p:sp>
    </p:spTree>
    <p:extLst>
      <p:ext uri="{BB962C8B-B14F-4D97-AF65-F5344CB8AC3E}">
        <p14:creationId xmlns:p14="http://schemas.microsoft.com/office/powerpoint/2010/main" val="2930514047"/>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148" y="5410200"/>
            <a:ext cx="7008052" cy="762000"/>
          </a:xfrm>
        </p:spPr>
        <p:txBody>
          <a:bodyPr>
            <a:normAutofit/>
          </a:bodyPr>
          <a:lstStyle/>
          <a:p>
            <a:r>
              <a:rPr lang="en-US" sz="4400" dirty="0"/>
              <a:t>Cost Report Walk-Through</a:t>
            </a:r>
          </a:p>
        </p:txBody>
      </p:sp>
      <p:sp>
        <p:nvSpPr>
          <p:cNvPr id="3" name="Slide Number Placeholder 2"/>
          <p:cNvSpPr>
            <a:spLocks noGrp="1"/>
          </p:cNvSpPr>
          <p:nvPr>
            <p:ph type="sldNum" sz="quarter" idx="4294967295"/>
          </p:nvPr>
        </p:nvSpPr>
        <p:spPr>
          <a:xfrm>
            <a:off x="7010400" y="6172200"/>
            <a:ext cx="2133600" cy="365125"/>
          </a:xfrm>
        </p:spPr>
        <p:txBody>
          <a:bodyPr/>
          <a:lstStyle/>
          <a:p>
            <a:fld id="{1F11D43D-FB01-461F-A7A0-1237244F913A}" type="slidenum">
              <a:rPr lang="en-US" smtClean="0"/>
              <a:t>184</a:t>
            </a:fld>
            <a:endParaRPr lang="en-US" dirty="0"/>
          </a:p>
        </p:txBody>
      </p:sp>
      <p:sp>
        <p:nvSpPr>
          <p:cNvPr id="7" name="Text Placeholder 2">
            <a:extLst>
              <a:ext uri="{FF2B5EF4-FFF2-40B4-BE49-F238E27FC236}">
                <a16:creationId xmlns:a16="http://schemas.microsoft.com/office/drawing/2014/main" id="{0F0EBA62-4B5D-445B-9106-9E29B962E374}"/>
              </a:ext>
            </a:extLst>
          </p:cNvPr>
          <p:cNvSpPr txBox="1">
            <a:spLocks/>
          </p:cNvSpPr>
          <p:nvPr/>
        </p:nvSpPr>
        <p:spPr>
          <a:xfrm>
            <a:off x="2971800" y="6232540"/>
            <a:ext cx="3200400" cy="413579"/>
          </a:xfrm>
          <a:prstGeom prst="rect">
            <a:avLst/>
          </a:prstGeom>
        </p:spPr>
        <p:txBody>
          <a:bodyPr/>
          <a:lstStyle>
            <a:lvl1pPr marL="228600" indent="-228600" algn="l" defTabSz="914400" rtl="0" eaLnBrk="1" latinLnBrk="0" hangingPunct="1">
              <a:lnSpc>
                <a:spcPct val="90000"/>
              </a:lnSpc>
              <a:spcBef>
                <a:spcPts val="1000"/>
              </a:spcBef>
              <a:buClr>
                <a:srgbClr val="2E7A40"/>
              </a:buClr>
              <a:buFont typeface="Arial" panose="020B0604020202020204" pitchFamily="34" charset="0"/>
              <a:buChar char="•"/>
              <a:defRPr lang="en-US" sz="2400" kern="1200" dirty="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2E7A40"/>
              </a:buClr>
              <a:buFont typeface="Arial" panose="020B0604020202020204" pitchFamily="34" charset="0"/>
              <a:buChar char="•"/>
              <a:defRPr lang="en-US" sz="2000" kern="1200" dirty="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E7A40"/>
              </a:buClr>
              <a:buFont typeface="Arial" panose="020B0604020202020204" pitchFamily="34" charset="0"/>
              <a:buChar char="•"/>
              <a:defRPr lang="en-US" sz="1800" kern="1200" dirty="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E7A40"/>
              </a:buClr>
              <a:buFont typeface="Arial" panose="020B0604020202020204" pitchFamily="34" charset="0"/>
              <a:buChar char="•"/>
              <a:defRPr lang="en-US" sz="1600" kern="1200" dirty="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E7A40"/>
              </a:buClr>
              <a:buFont typeface="Arial" panose="020B0604020202020204" pitchFamily="34" charset="0"/>
              <a:buChar char="•"/>
              <a:defRPr lang="en-IN" sz="16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spc="300" dirty="0">
                <a:solidFill>
                  <a:schemeClr val="accent6"/>
                </a:solidFill>
                <a:latin typeface="Rockwell" panose="02060603020205020403" pitchFamily="18" charset="0"/>
              </a:rPr>
              <a:t>Worksheet</a:t>
            </a:r>
            <a:r>
              <a:rPr lang="en-US" sz="2000" dirty="0">
                <a:latin typeface="Rockwell" panose="02060603020205020403" pitchFamily="18" charset="0"/>
              </a:rPr>
              <a:t> </a:t>
            </a:r>
            <a:r>
              <a:rPr lang="en-US" sz="2000" spc="300" dirty="0">
                <a:solidFill>
                  <a:schemeClr val="accent6"/>
                </a:solidFill>
                <a:latin typeface="Rockwell" panose="02060603020205020403" pitchFamily="18" charset="0"/>
              </a:rPr>
              <a:t>M Series</a:t>
            </a:r>
          </a:p>
        </p:txBody>
      </p:sp>
      <p:pic>
        <p:nvPicPr>
          <p:cNvPr id="6" name="Picture 2" descr="the chances of a cat killing you are low but never zero | @sweeneyoso |  Memes">
            <a:extLst>
              <a:ext uri="{FF2B5EF4-FFF2-40B4-BE49-F238E27FC236}">
                <a16:creationId xmlns:a16="http://schemas.microsoft.com/office/drawing/2014/main" id="{3578968F-F1CE-4C64-BDAF-A9FF4B5253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1815" y="211881"/>
            <a:ext cx="3140369" cy="5168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5289590"/>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chemeClr val="accent1"/>
                </a:solidFill>
              </a:rPr>
              <a:t>M Series Worksheets</a:t>
            </a:r>
          </a:p>
        </p:txBody>
      </p:sp>
      <p:sp>
        <p:nvSpPr>
          <p:cNvPr id="5" name="Content Placeholder 4"/>
          <p:cNvSpPr>
            <a:spLocks noGrp="1"/>
          </p:cNvSpPr>
          <p:nvPr>
            <p:ph idx="1"/>
          </p:nvPr>
        </p:nvSpPr>
        <p:spPr/>
        <p:txBody>
          <a:bodyPr/>
          <a:lstStyle/>
          <a:p>
            <a:pPr>
              <a:buFont typeface="Wingdings" panose="05000000000000000000" pitchFamily="2" charset="2"/>
              <a:buChar char="ü"/>
            </a:pPr>
            <a:r>
              <a:rPr lang="en-US" b="1" dirty="0"/>
              <a:t>Purpose: </a:t>
            </a:r>
            <a:r>
              <a:rPr lang="en-US" dirty="0"/>
              <a:t>To determine the settlement of RHC</a:t>
            </a:r>
          </a:p>
          <a:p>
            <a:pPr>
              <a:buFont typeface="Wingdings" panose="05000000000000000000" pitchFamily="2" charset="2"/>
              <a:buChar char="ü"/>
            </a:pPr>
            <a:r>
              <a:rPr lang="en-US" b="1" dirty="0"/>
              <a:t>Goal: </a:t>
            </a:r>
            <a:r>
              <a:rPr lang="en-US" dirty="0"/>
              <a:t>To calculate cost per visit</a:t>
            </a:r>
          </a:p>
          <a:p>
            <a:pPr>
              <a:buFont typeface="Wingdings" panose="05000000000000000000" pitchFamily="2" charset="2"/>
              <a:buChar char="ü"/>
            </a:pPr>
            <a:r>
              <a:rPr lang="en-US" b="1" dirty="0"/>
              <a:t>Process: </a:t>
            </a:r>
            <a:r>
              <a:rPr lang="en-US" dirty="0"/>
              <a:t>Create mini cost report for RHC</a:t>
            </a:r>
          </a:p>
        </p:txBody>
      </p:sp>
      <p:sp>
        <p:nvSpPr>
          <p:cNvPr id="2" name="Slide Number Placeholder 1"/>
          <p:cNvSpPr>
            <a:spLocks noGrp="1"/>
          </p:cNvSpPr>
          <p:nvPr>
            <p:ph type="sldNum" sz="quarter" idx="18"/>
          </p:nvPr>
        </p:nvSpPr>
        <p:spPr/>
        <p:txBody>
          <a:bodyPr/>
          <a:lstStyle/>
          <a:p>
            <a:fld id="{16093BBF-7029-416F-A506-A70526E28AC4}" type="slidenum">
              <a:rPr lang="en-US" smtClean="0"/>
              <a:pPr/>
              <a:t>185</a:t>
            </a:fld>
            <a:endParaRPr lang="en-US"/>
          </a:p>
          <a:p>
            <a:endParaRPr lang="en-US" dirty="0"/>
          </a:p>
        </p:txBody>
      </p:sp>
    </p:spTree>
    <p:extLst>
      <p:ext uri="{BB962C8B-B14F-4D97-AF65-F5344CB8AC3E}">
        <p14:creationId xmlns:p14="http://schemas.microsoft.com/office/powerpoint/2010/main" val="606799806"/>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chemeClr val="accent1"/>
                </a:solidFill>
              </a:rPr>
              <a:t>M Series</a:t>
            </a:r>
            <a:r>
              <a:rPr lang="en-US" altLang="en-US" dirty="0">
                <a:solidFill>
                  <a:schemeClr val="accent1"/>
                </a:solidFill>
              </a:rPr>
              <a:t>—</a:t>
            </a:r>
            <a:r>
              <a:rPr lang="en-US" dirty="0">
                <a:solidFill>
                  <a:schemeClr val="accent1"/>
                </a:solidFill>
              </a:rPr>
              <a:t>Summary</a:t>
            </a:r>
          </a:p>
        </p:txBody>
      </p:sp>
      <p:sp>
        <p:nvSpPr>
          <p:cNvPr id="5" name="Content Placeholder 4"/>
          <p:cNvSpPr>
            <a:spLocks noGrp="1"/>
          </p:cNvSpPr>
          <p:nvPr>
            <p:ph idx="1"/>
          </p:nvPr>
        </p:nvSpPr>
        <p:spPr/>
        <p:txBody>
          <a:bodyPr/>
          <a:lstStyle/>
          <a:p>
            <a:r>
              <a:rPr lang="en-US" dirty="0"/>
              <a:t>Separate M series for each RHC in most cases</a:t>
            </a:r>
          </a:p>
          <a:p>
            <a:r>
              <a:rPr lang="en-US" dirty="0"/>
              <a:t>Key Calculation – cost per visit</a:t>
            </a:r>
          </a:p>
          <a:p>
            <a:pPr lvl="1"/>
            <a:r>
              <a:rPr lang="en-US" dirty="0"/>
              <a:t>(total costs / total visits)</a:t>
            </a:r>
          </a:p>
          <a:p>
            <a:pPr lvl="1"/>
            <a:r>
              <a:rPr lang="en-US" dirty="0"/>
              <a:t>Costs</a:t>
            </a:r>
          </a:p>
          <a:p>
            <a:pPr lvl="2"/>
            <a:r>
              <a:rPr lang="en-US" dirty="0"/>
              <a:t>Direct costs</a:t>
            </a:r>
          </a:p>
          <a:p>
            <a:pPr lvl="2"/>
            <a:r>
              <a:rPr lang="en-US" dirty="0"/>
              <a:t>Indirect allocated costs</a:t>
            </a:r>
          </a:p>
          <a:p>
            <a:pPr lvl="1"/>
            <a:r>
              <a:rPr lang="en-US" dirty="0"/>
              <a:t>Visits</a:t>
            </a:r>
          </a:p>
          <a:p>
            <a:pPr lvl="2"/>
            <a:r>
              <a:rPr lang="en-US" dirty="0"/>
              <a:t>Greater of productivity standard visits or actual visits</a:t>
            </a:r>
          </a:p>
        </p:txBody>
      </p:sp>
      <p:sp>
        <p:nvSpPr>
          <p:cNvPr id="2" name="Slide Number Placeholder 1"/>
          <p:cNvSpPr>
            <a:spLocks noGrp="1"/>
          </p:cNvSpPr>
          <p:nvPr>
            <p:ph type="sldNum" sz="quarter" idx="18"/>
          </p:nvPr>
        </p:nvSpPr>
        <p:spPr/>
        <p:txBody>
          <a:bodyPr/>
          <a:lstStyle/>
          <a:p>
            <a:fld id="{16093BBF-7029-416F-A506-A70526E28AC4}" type="slidenum">
              <a:rPr lang="en-US" smtClean="0"/>
              <a:pPr/>
              <a:t>186</a:t>
            </a:fld>
            <a:endParaRPr lang="en-US"/>
          </a:p>
          <a:p>
            <a:endParaRPr lang="en-US" dirty="0"/>
          </a:p>
        </p:txBody>
      </p:sp>
    </p:spTree>
    <p:extLst>
      <p:ext uri="{BB962C8B-B14F-4D97-AF65-F5344CB8AC3E}">
        <p14:creationId xmlns:p14="http://schemas.microsoft.com/office/powerpoint/2010/main" val="3734306815"/>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chemeClr val="accent1"/>
                </a:solidFill>
              </a:rPr>
              <a:t>Worksheet M-1</a:t>
            </a:r>
          </a:p>
        </p:txBody>
      </p:sp>
      <p:sp>
        <p:nvSpPr>
          <p:cNvPr id="5" name="Content Placeholder 4"/>
          <p:cNvSpPr>
            <a:spLocks noGrp="1"/>
          </p:cNvSpPr>
          <p:nvPr>
            <p:ph idx="1"/>
          </p:nvPr>
        </p:nvSpPr>
        <p:spPr/>
        <p:txBody>
          <a:bodyPr/>
          <a:lstStyle/>
          <a:p>
            <a:r>
              <a:rPr lang="en-US" dirty="0"/>
              <a:t>Clinic expenses, sorted by type:</a:t>
            </a:r>
          </a:p>
          <a:p>
            <a:pPr lvl="1"/>
            <a:r>
              <a:rPr lang="en-US" dirty="0"/>
              <a:t>Facility healthcare staff costs</a:t>
            </a:r>
          </a:p>
          <a:p>
            <a:pPr lvl="2"/>
            <a:r>
              <a:rPr lang="en-US" dirty="0"/>
              <a:t>Note: Physician &amp; midlevel costs are allowable costs in RHC</a:t>
            </a:r>
          </a:p>
          <a:p>
            <a:pPr lvl="1"/>
            <a:r>
              <a:rPr lang="en-US" dirty="0"/>
              <a:t>Other healthcare costs</a:t>
            </a:r>
          </a:p>
          <a:p>
            <a:pPr lvl="1"/>
            <a:r>
              <a:rPr lang="en-US" dirty="0"/>
              <a:t>Costs other than RHC services</a:t>
            </a:r>
          </a:p>
          <a:p>
            <a:pPr lvl="1"/>
            <a:r>
              <a:rPr lang="en-US" dirty="0"/>
              <a:t>Facility overhead</a:t>
            </a:r>
          </a:p>
          <a:p>
            <a:r>
              <a:rPr lang="en-US" dirty="0"/>
              <a:t>Detail of worksheet A, line 88.00</a:t>
            </a:r>
          </a:p>
        </p:txBody>
      </p:sp>
      <p:sp>
        <p:nvSpPr>
          <p:cNvPr id="2" name="Slide Number Placeholder 1"/>
          <p:cNvSpPr>
            <a:spLocks noGrp="1"/>
          </p:cNvSpPr>
          <p:nvPr>
            <p:ph type="sldNum" sz="quarter" idx="18"/>
          </p:nvPr>
        </p:nvSpPr>
        <p:spPr/>
        <p:txBody>
          <a:bodyPr/>
          <a:lstStyle/>
          <a:p>
            <a:fld id="{16093BBF-7029-416F-A506-A70526E28AC4}" type="slidenum">
              <a:rPr lang="en-US" smtClean="0"/>
              <a:pPr/>
              <a:t>187</a:t>
            </a:fld>
            <a:endParaRPr lang="en-US"/>
          </a:p>
          <a:p>
            <a:endParaRPr lang="en-US" dirty="0"/>
          </a:p>
        </p:txBody>
      </p:sp>
    </p:spTree>
    <p:extLst>
      <p:ext uri="{BB962C8B-B14F-4D97-AF65-F5344CB8AC3E}">
        <p14:creationId xmlns:p14="http://schemas.microsoft.com/office/powerpoint/2010/main" val="368873437"/>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chemeClr val="accent1"/>
                </a:solidFill>
              </a:rPr>
              <a:t>Worksheet M-2</a:t>
            </a:r>
          </a:p>
        </p:txBody>
      </p:sp>
      <p:sp>
        <p:nvSpPr>
          <p:cNvPr id="5" name="Content Placeholder 4"/>
          <p:cNvSpPr>
            <a:spLocks noGrp="1"/>
          </p:cNvSpPr>
          <p:nvPr>
            <p:ph idx="1"/>
          </p:nvPr>
        </p:nvSpPr>
        <p:spPr/>
        <p:txBody>
          <a:bodyPr/>
          <a:lstStyle/>
          <a:p>
            <a:r>
              <a:rPr lang="en-US" dirty="0"/>
              <a:t>Visits</a:t>
            </a:r>
          </a:p>
          <a:p>
            <a:pPr lvl="1"/>
            <a:r>
              <a:rPr lang="en-US" dirty="0"/>
              <a:t>What is a visit?</a:t>
            </a:r>
          </a:p>
          <a:p>
            <a:pPr lvl="2"/>
            <a:r>
              <a:rPr lang="en-US" dirty="0"/>
              <a:t>Medically necessary, face-to-face encounter with a physician or mid-level</a:t>
            </a:r>
          </a:p>
          <a:p>
            <a:pPr lvl="3"/>
            <a:r>
              <a:rPr lang="en-US" dirty="0"/>
              <a:t>Does not include nursing visits</a:t>
            </a:r>
          </a:p>
          <a:p>
            <a:r>
              <a:rPr lang="en-US" dirty="0"/>
              <a:t>Minimum Visits</a:t>
            </a:r>
          </a:p>
          <a:p>
            <a:pPr marL="0" indent="0">
              <a:buNone/>
            </a:pPr>
            <a:r>
              <a:rPr lang="en-US" dirty="0"/>
              <a:t>   [Productivity standard times Number FTE personnel]</a:t>
            </a:r>
          </a:p>
          <a:p>
            <a:r>
              <a:rPr lang="en-US" dirty="0"/>
              <a:t>Productivity standard:</a:t>
            </a:r>
          </a:p>
          <a:p>
            <a:pPr lvl="1"/>
            <a:r>
              <a:rPr lang="en-US" dirty="0"/>
              <a:t>Consistent between facilities and years</a:t>
            </a:r>
          </a:p>
          <a:p>
            <a:pPr lvl="1"/>
            <a:r>
              <a:rPr lang="en-US" altLang="en-US" dirty="0"/>
              <a:t>4,200 visits per physician FTE</a:t>
            </a:r>
          </a:p>
          <a:p>
            <a:pPr lvl="1"/>
            <a:r>
              <a:rPr lang="en-US" altLang="en-US" dirty="0"/>
              <a:t>2,100 visits per mid-level FTE</a:t>
            </a:r>
          </a:p>
          <a:p>
            <a:pPr lvl="1"/>
            <a:r>
              <a:rPr lang="en-US" altLang="en-US" dirty="0"/>
              <a:t>Viewed in aggregate </a:t>
            </a:r>
          </a:p>
          <a:p>
            <a:pPr lvl="3"/>
            <a:endParaRPr lang="en-US" dirty="0"/>
          </a:p>
        </p:txBody>
      </p:sp>
      <p:sp>
        <p:nvSpPr>
          <p:cNvPr id="2" name="Slide Number Placeholder 1"/>
          <p:cNvSpPr>
            <a:spLocks noGrp="1"/>
          </p:cNvSpPr>
          <p:nvPr>
            <p:ph type="sldNum" sz="quarter" idx="18"/>
          </p:nvPr>
        </p:nvSpPr>
        <p:spPr/>
        <p:txBody>
          <a:bodyPr/>
          <a:lstStyle/>
          <a:p>
            <a:fld id="{16093BBF-7029-416F-A506-A70526E28AC4}" type="slidenum">
              <a:rPr lang="en-US" smtClean="0"/>
              <a:pPr/>
              <a:t>188</a:t>
            </a:fld>
            <a:endParaRPr lang="en-US"/>
          </a:p>
          <a:p>
            <a:endParaRPr lang="en-US" dirty="0"/>
          </a:p>
        </p:txBody>
      </p:sp>
    </p:spTree>
    <p:extLst>
      <p:ext uri="{BB962C8B-B14F-4D97-AF65-F5344CB8AC3E}">
        <p14:creationId xmlns:p14="http://schemas.microsoft.com/office/powerpoint/2010/main" val="366337903"/>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chemeClr val="accent1"/>
                </a:solidFill>
              </a:rPr>
              <a:t>Worksheet M-2</a:t>
            </a:r>
          </a:p>
        </p:txBody>
      </p:sp>
      <p:sp>
        <p:nvSpPr>
          <p:cNvPr id="5" name="Content Placeholder 4"/>
          <p:cNvSpPr>
            <a:spLocks noGrp="1"/>
          </p:cNvSpPr>
          <p:nvPr>
            <p:ph idx="1"/>
          </p:nvPr>
        </p:nvSpPr>
        <p:spPr>
          <a:xfrm>
            <a:off x="389008" y="1524001"/>
            <a:ext cx="7840592" cy="4343400"/>
          </a:xfrm>
        </p:spPr>
        <p:txBody>
          <a:bodyPr/>
          <a:lstStyle/>
          <a:p>
            <a:r>
              <a:rPr lang="en-US" dirty="0"/>
              <a:t>Determination of allowable costs</a:t>
            </a:r>
          </a:p>
          <a:p>
            <a:endParaRPr lang="en-US" dirty="0"/>
          </a:p>
        </p:txBody>
      </p:sp>
      <p:sp>
        <p:nvSpPr>
          <p:cNvPr id="2" name="Slide Number Placeholder 1"/>
          <p:cNvSpPr>
            <a:spLocks noGrp="1"/>
          </p:cNvSpPr>
          <p:nvPr>
            <p:ph type="sldNum" sz="quarter" idx="18"/>
          </p:nvPr>
        </p:nvSpPr>
        <p:spPr/>
        <p:txBody>
          <a:bodyPr/>
          <a:lstStyle/>
          <a:p>
            <a:fld id="{16093BBF-7029-416F-A506-A70526E28AC4}" type="slidenum">
              <a:rPr lang="en-US" smtClean="0"/>
              <a:pPr/>
              <a:t>189</a:t>
            </a:fld>
            <a:endParaRPr lang="en-US"/>
          </a:p>
          <a:p>
            <a:endParaRPr lang="en-US" dirty="0"/>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2133600"/>
            <a:ext cx="7546885" cy="3962400"/>
          </a:xfrm>
          <a:prstGeom prst="rect">
            <a:avLst/>
          </a:prstGeom>
        </p:spPr>
      </p:pic>
    </p:spTree>
    <p:extLst>
      <p:ext uri="{BB962C8B-B14F-4D97-AF65-F5344CB8AC3E}">
        <p14:creationId xmlns:p14="http://schemas.microsoft.com/office/powerpoint/2010/main" val="31449179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8"/>
          </p:nvPr>
        </p:nvSpPr>
        <p:spPr/>
        <p:txBody>
          <a:bodyPr/>
          <a:lstStyle/>
          <a:p>
            <a:fld id="{1F11D43D-FB01-461F-A7A0-1237244F913A}" type="slidenum">
              <a:rPr lang="en-US" smtClean="0"/>
              <a:t>19</a:t>
            </a:fld>
            <a:endParaRPr lang="en-US" dirty="0"/>
          </a:p>
        </p:txBody>
      </p:sp>
      <p:sp>
        <p:nvSpPr>
          <p:cNvPr id="2" name="Title 1"/>
          <p:cNvSpPr>
            <a:spLocks noGrp="1"/>
          </p:cNvSpPr>
          <p:nvPr>
            <p:ph type="title"/>
          </p:nvPr>
        </p:nvSpPr>
        <p:spPr>
          <a:xfrm>
            <a:off x="457200" y="228600"/>
            <a:ext cx="8229600" cy="1143000"/>
          </a:xfrm>
        </p:spPr>
        <p:txBody>
          <a:bodyPr/>
          <a:lstStyle/>
          <a:p>
            <a:r>
              <a:rPr lang="en-US" dirty="0"/>
              <a:t>Payments</a:t>
            </a:r>
          </a:p>
        </p:txBody>
      </p:sp>
      <p:sp>
        <p:nvSpPr>
          <p:cNvPr id="3" name="Content Placeholder 2"/>
          <p:cNvSpPr>
            <a:spLocks noGrp="1"/>
          </p:cNvSpPr>
          <p:nvPr>
            <p:ph idx="1"/>
          </p:nvPr>
        </p:nvSpPr>
        <p:spPr/>
        <p:txBody>
          <a:bodyPr>
            <a:normAutofit/>
          </a:bodyPr>
          <a:lstStyle/>
          <a:p>
            <a:r>
              <a:rPr lang="en-US" dirty="0"/>
              <a:t>Paid based on interim rates (based on prior year’s cost data or interim cost report, whichever is most recent)</a:t>
            </a:r>
          </a:p>
          <a:p>
            <a:pPr lvl="1"/>
            <a:r>
              <a:rPr lang="en-US" b="1" dirty="0"/>
              <a:t>In</a:t>
            </a:r>
            <a:r>
              <a:rPr lang="en-US" dirty="0"/>
              <a:t>patient – blended cost/day</a:t>
            </a:r>
          </a:p>
          <a:p>
            <a:pPr lvl="1"/>
            <a:r>
              <a:rPr lang="en-US" b="1" dirty="0"/>
              <a:t>Out</a:t>
            </a:r>
            <a:r>
              <a:rPr lang="en-US" dirty="0"/>
              <a:t>patient – blended overall cost-to-charge ratio</a:t>
            </a:r>
          </a:p>
          <a:p>
            <a:pPr lvl="1"/>
            <a:r>
              <a:rPr lang="en-US" dirty="0"/>
              <a:t>RHC – average cost per encounter</a:t>
            </a:r>
          </a:p>
          <a:p>
            <a:endParaRPr lang="en-US" dirty="0"/>
          </a:p>
          <a:p>
            <a:r>
              <a:rPr lang="en-US" dirty="0"/>
              <a:t>Settled on cost report (current year’s cost data)</a:t>
            </a:r>
          </a:p>
          <a:p>
            <a:pPr lvl="1"/>
            <a:r>
              <a:rPr lang="en-US" dirty="0"/>
              <a:t>Routine – cost per day</a:t>
            </a:r>
          </a:p>
          <a:p>
            <a:pPr lvl="1"/>
            <a:r>
              <a:rPr lang="en-US" dirty="0"/>
              <a:t>Inpatient ancillary – each department’s cost-to-charge ratio</a:t>
            </a:r>
          </a:p>
          <a:p>
            <a:pPr lvl="1"/>
            <a:r>
              <a:rPr lang="en-US" dirty="0"/>
              <a:t>Outpatient – department specific cost-to-charge ratio</a:t>
            </a:r>
          </a:p>
          <a:p>
            <a:pPr lvl="1"/>
            <a:r>
              <a:rPr lang="en-US" dirty="0"/>
              <a:t>RHC – lower of cost per encounter or cap</a:t>
            </a:r>
          </a:p>
        </p:txBody>
      </p:sp>
    </p:spTree>
    <p:extLst>
      <p:ext uri="{BB962C8B-B14F-4D97-AF65-F5344CB8AC3E}">
        <p14:creationId xmlns:p14="http://schemas.microsoft.com/office/powerpoint/2010/main" val="2476311181"/>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chemeClr val="accent1"/>
                </a:solidFill>
              </a:rPr>
              <a:t>Worksheet M-3</a:t>
            </a:r>
          </a:p>
        </p:txBody>
      </p:sp>
      <p:sp>
        <p:nvSpPr>
          <p:cNvPr id="5" name="Content Placeholder 4"/>
          <p:cNvSpPr>
            <a:spLocks noGrp="1"/>
          </p:cNvSpPr>
          <p:nvPr>
            <p:ph idx="1"/>
          </p:nvPr>
        </p:nvSpPr>
        <p:spPr/>
        <p:txBody>
          <a:bodyPr/>
          <a:lstStyle/>
          <a:p>
            <a:r>
              <a:rPr lang="en-US" dirty="0"/>
              <a:t>Calculation of per visit rate</a:t>
            </a:r>
          </a:p>
          <a:p>
            <a:r>
              <a:rPr lang="en-US" dirty="0"/>
              <a:t>Medicare visits reported from PS&amp;R</a:t>
            </a:r>
          </a:p>
          <a:p>
            <a:r>
              <a:rPr lang="en-US" dirty="0"/>
              <a:t>Payments received reported</a:t>
            </a:r>
          </a:p>
          <a:p>
            <a:pPr lvl="1"/>
            <a:r>
              <a:rPr lang="en-US" dirty="0"/>
              <a:t>Actual deductibles (from PS&amp;R)</a:t>
            </a:r>
          </a:p>
          <a:p>
            <a:pPr lvl="1"/>
            <a:r>
              <a:rPr lang="en-US" dirty="0"/>
              <a:t>Calculated 20% coinsurance</a:t>
            </a:r>
          </a:p>
          <a:p>
            <a:r>
              <a:rPr lang="en-US" dirty="0"/>
              <a:t>RHC settlement</a:t>
            </a:r>
          </a:p>
        </p:txBody>
      </p:sp>
      <p:sp>
        <p:nvSpPr>
          <p:cNvPr id="2" name="Slide Number Placeholder 1"/>
          <p:cNvSpPr>
            <a:spLocks noGrp="1"/>
          </p:cNvSpPr>
          <p:nvPr>
            <p:ph type="sldNum" sz="quarter" idx="18"/>
          </p:nvPr>
        </p:nvSpPr>
        <p:spPr/>
        <p:txBody>
          <a:bodyPr/>
          <a:lstStyle/>
          <a:p>
            <a:fld id="{16093BBF-7029-416F-A506-A70526E28AC4}" type="slidenum">
              <a:rPr lang="en-US" smtClean="0"/>
              <a:pPr/>
              <a:t>190</a:t>
            </a:fld>
            <a:endParaRPr lang="en-US"/>
          </a:p>
          <a:p>
            <a:endParaRPr lang="en-US" dirty="0"/>
          </a:p>
        </p:txBody>
      </p:sp>
    </p:spTree>
    <p:extLst>
      <p:ext uri="{BB962C8B-B14F-4D97-AF65-F5344CB8AC3E}">
        <p14:creationId xmlns:p14="http://schemas.microsoft.com/office/powerpoint/2010/main" val="747379852"/>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9008" y="209028"/>
            <a:ext cx="7840592" cy="1147969"/>
          </a:xfrm>
        </p:spPr>
        <p:txBody>
          <a:bodyPr>
            <a:normAutofit/>
          </a:bodyPr>
          <a:lstStyle/>
          <a:p>
            <a:r>
              <a:rPr lang="en-US" dirty="0">
                <a:solidFill>
                  <a:schemeClr val="accent1"/>
                </a:solidFill>
              </a:rPr>
              <a:t>Worksheet M-4</a:t>
            </a:r>
            <a:r>
              <a:rPr lang="en-US" altLang="en-US" dirty="0">
                <a:solidFill>
                  <a:schemeClr val="accent1"/>
                </a:solidFill>
              </a:rPr>
              <a:t>—</a:t>
            </a:r>
            <a:r>
              <a:rPr lang="en-US" dirty="0">
                <a:solidFill>
                  <a:schemeClr val="accent1"/>
                </a:solidFill>
              </a:rPr>
              <a:t>Vaccines</a:t>
            </a:r>
          </a:p>
        </p:txBody>
      </p:sp>
      <p:sp>
        <p:nvSpPr>
          <p:cNvPr id="5" name="Content Placeholder 4"/>
          <p:cNvSpPr>
            <a:spLocks noGrp="1"/>
          </p:cNvSpPr>
          <p:nvPr>
            <p:ph idx="1"/>
          </p:nvPr>
        </p:nvSpPr>
        <p:spPr/>
        <p:txBody>
          <a:bodyPr/>
          <a:lstStyle/>
          <a:p>
            <a:r>
              <a:rPr lang="en-US" dirty="0"/>
              <a:t>Flu </a:t>
            </a:r>
            <a:r>
              <a:rPr lang="en-US" altLang="en-US" dirty="0"/>
              <a:t>and pneumonia vaccines paid cost</a:t>
            </a:r>
          </a:p>
          <a:p>
            <a:r>
              <a:rPr lang="en-US" altLang="en-US" dirty="0"/>
              <a:t>Medicare patients not charged</a:t>
            </a:r>
          </a:p>
          <a:p>
            <a:r>
              <a:rPr lang="en-US" altLang="en-US" dirty="0"/>
              <a:t>Medicare should not be billed for vaccines</a:t>
            </a:r>
          </a:p>
          <a:p>
            <a:r>
              <a:rPr lang="en-US" altLang="en-US" dirty="0"/>
              <a:t>Only reimbursed through the cost report</a:t>
            </a:r>
          </a:p>
          <a:p>
            <a:endParaRPr lang="en-US" dirty="0"/>
          </a:p>
        </p:txBody>
      </p:sp>
      <p:sp>
        <p:nvSpPr>
          <p:cNvPr id="2" name="Slide Number Placeholder 1"/>
          <p:cNvSpPr>
            <a:spLocks noGrp="1"/>
          </p:cNvSpPr>
          <p:nvPr>
            <p:ph type="sldNum" sz="quarter" idx="18"/>
          </p:nvPr>
        </p:nvSpPr>
        <p:spPr/>
        <p:txBody>
          <a:bodyPr/>
          <a:lstStyle/>
          <a:p>
            <a:fld id="{16093BBF-7029-416F-A506-A70526E28AC4}" type="slidenum">
              <a:rPr lang="en-US" smtClean="0"/>
              <a:pPr/>
              <a:t>191</a:t>
            </a:fld>
            <a:endParaRPr lang="en-US"/>
          </a:p>
          <a:p>
            <a:endParaRPr lang="en-US" dirty="0"/>
          </a:p>
        </p:txBody>
      </p:sp>
    </p:spTree>
    <p:extLst>
      <p:ext uri="{BB962C8B-B14F-4D97-AF65-F5344CB8AC3E}">
        <p14:creationId xmlns:p14="http://schemas.microsoft.com/office/powerpoint/2010/main" val="623479525"/>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9008" y="209028"/>
            <a:ext cx="7840592" cy="1147969"/>
          </a:xfrm>
        </p:spPr>
        <p:txBody>
          <a:bodyPr>
            <a:normAutofit/>
          </a:bodyPr>
          <a:lstStyle/>
          <a:p>
            <a:r>
              <a:rPr lang="en-US" dirty="0">
                <a:solidFill>
                  <a:schemeClr val="accent1"/>
                </a:solidFill>
              </a:rPr>
              <a:t>Worksheet M-4</a:t>
            </a:r>
            <a:r>
              <a:rPr lang="en-US" altLang="en-US" dirty="0">
                <a:solidFill>
                  <a:schemeClr val="accent1"/>
                </a:solidFill>
              </a:rPr>
              <a:t>—</a:t>
            </a:r>
            <a:r>
              <a:rPr lang="en-US" dirty="0">
                <a:solidFill>
                  <a:schemeClr val="accent1"/>
                </a:solidFill>
              </a:rPr>
              <a:t>Vaccines</a:t>
            </a:r>
          </a:p>
        </p:txBody>
      </p:sp>
      <p:sp>
        <p:nvSpPr>
          <p:cNvPr id="5" name="Content Placeholder 4"/>
          <p:cNvSpPr>
            <a:spLocks noGrp="1"/>
          </p:cNvSpPr>
          <p:nvPr>
            <p:ph idx="1"/>
          </p:nvPr>
        </p:nvSpPr>
        <p:spPr/>
        <p:txBody>
          <a:bodyPr/>
          <a:lstStyle/>
          <a:p>
            <a:r>
              <a:rPr lang="en-US" dirty="0"/>
              <a:t>Criteria to claim vaccine costs:</a:t>
            </a:r>
          </a:p>
          <a:p>
            <a:pPr lvl="1"/>
            <a:r>
              <a:rPr lang="en-US" altLang="en-US" dirty="0"/>
              <a:t>Patient logs</a:t>
            </a:r>
          </a:p>
          <a:p>
            <a:pPr lvl="2"/>
            <a:r>
              <a:rPr lang="en-US" altLang="en-US" dirty="0"/>
              <a:t>Patient name</a:t>
            </a:r>
          </a:p>
          <a:p>
            <a:pPr lvl="2"/>
            <a:r>
              <a:rPr lang="en-US" altLang="en-US" dirty="0"/>
              <a:t>Beneficiary number</a:t>
            </a:r>
          </a:p>
          <a:p>
            <a:pPr lvl="2"/>
            <a:r>
              <a:rPr lang="en-US" altLang="en-US" dirty="0"/>
              <a:t>Date of injection</a:t>
            </a:r>
          </a:p>
          <a:p>
            <a:pPr lvl="2"/>
            <a:r>
              <a:rPr lang="en-US" altLang="en-US" dirty="0"/>
              <a:t>Type of injection</a:t>
            </a:r>
          </a:p>
          <a:p>
            <a:pPr lvl="1"/>
            <a:r>
              <a:rPr lang="en-US" altLang="en-US" dirty="0"/>
              <a:t>Costs of all vaccines purchased </a:t>
            </a:r>
            <a:endParaRPr lang="en-US" altLang="en-US" sz="1600" dirty="0"/>
          </a:p>
          <a:p>
            <a:pPr marL="690563" lvl="2" indent="0">
              <a:buNone/>
            </a:pPr>
            <a:r>
              <a:rPr lang="en-US" altLang="en-US" dirty="0"/>
              <a:t>(not just used)</a:t>
            </a:r>
          </a:p>
          <a:p>
            <a:pPr lvl="1"/>
            <a:r>
              <a:rPr lang="en-US" altLang="en-US" dirty="0"/>
              <a:t>Times of administering each vaccine (average)</a:t>
            </a:r>
            <a:endParaRPr lang="en-US" altLang="en-US" sz="2400" dirty="0"/>
          </a:p>
          <a:p>
            <a:endParaRPr lang="en-US" sz="3000" dirty="0"/>
          </a:p>
        </p:txBody>
      </p:sp>
      <p:sp>
        <p:nvSpPr>
          <p:cNvPr id="2" name="Slide Number Placeholder 1"/>
          <p:cNvSpPr>
            <a:spLocks noGrp="1"/>
          </p:cNvSpPr>
          <p:nvPr>
            <p:ph type="sldNum" sz="quarter" idx="18"/>
          </p:nvPr>
        </p:nvSpPr>
        <p:spPr/>
        <p:txBody>
          <a:bodyPr/>
          <a:lstStyle/>
          <a:p>
            <a:fld id="{16093BBF-7029-416F-A506-A70526E28AC4}" type="slidenum">
              <a:rPr lang="en-US" smtClean="0"/>
              <a:pPr/>
              <a:t>192</a:t>
            </a:fld>
            <a:endParaRPr lang="en-US"/>
          </a:p>
          <a:p>
            <a:endParaRPr lang="en-US" dirty="0"/>
          </a:p>
        </p:txBody>
      </p:sp>
    </p:spTree>
    <p:extLst>
      <p:ext uri="{BB962C8B-B14F-4D97-AF65-F5344CB8AC3E}">
        <p14:creationId xmlns:p14="http://schemas.microsoft.com/office/powerpoint/2010/main" val="3389266943"/>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chemeClr val="accent1"/>
                </a:solidFill>
              </a:rPr>
              <a:t>Worksheet M-5</a:t>
            </a:r>
          </a:p>
        </p:txBody>
      </p:sp>
      <p:sp>
        <p:nvSpPr>
          <p:cNvPr id="5" name="Content Placeholder 4"/>
          <p:cNvSpPr>
            <a:spLocks noGrp="1"/>
          </p:cNvSpPr>
          <p:nvPr>
            <p:ph idx="1"/>
          </p:nvPr>
        </p:nvSpPr>
        <p:spPr/>
        <p:txBody>
          <a:bodyPr/>
          <a:lstStyle/>
          <a:p>
            <a:r>
              <a:rPr lang="en-US" dirty="0"/>
              <a:t>Payments received from Medicare from PS&amp;R</a:t>
            </a:r>
          </a:p>
          <a:p>
            <a:r>
              <a:rPr lang="en-US" dirty="0"/>
              <a:t>Lump sum payments</a:t>
            </a:r>
          </a:p>
        </p:txBody>
      </p:sp>
      <p:sp>
        <p:nvSpPr>
          <p:cNvPr id="2" name="Slide Number Placeholder 1"/>
          <p:cNvSpPr>
            <a:spLocks noGrp="1"/>
          </p:cNvSpPr>
          <p:nvPr>
            <p:ph type="sldNum" sz="quarter" idx="18"/>
          </p:nvPr>
        </p:nvSpPr>
        <p:spPr/>
        <p:txBody>
          <a:bodyPr/>
          <a:lstStyle/>
          <a:p>
            <a:fld id="{16093BBF-7029-416F-A506-A70526E28AC4}" type="slidenum">
              <a:rPr lang="en-US" smtClean="0"/>
              <a:pPr/>
              <a:t>193</a:t>
            </a:fld>
            <a:endParaRPr lang="en-US"/>
          </a:p>
          <a:p>
            <a:endParaRPr lang="en-US" dirty="0"/>
          </a:p>
        </p:txBody>
      </p:sp>
    </p:spTree>
    <p:extLst>
      <p:ext uri="{BB962C8B-B14F-4D97-AF65-F5344CB8AC3E}">
        <p14:creationId xmlns:p14="http://schemas.microsoft.com/office/powerpoint/2010/main" val="1051235074"/>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chemeClr val="accent1"/>
                </a:solidFill>
              </a:rPr>
              <a:t>M Series</a:t>
            </a:r>
            <a:r>
              <a:rPr lang="en-US" altLang="en-US" dirty="0">
                <a:solidFill>
                  <a:schemeClr val="accent1"/>
                </a:solidFill>
              </a:rPr>
              <a:t>—</a:t>
            </a:r>
            <a:r>
              <a:rPr lang="en-US" dirty="0">
                <a:solidFill>
                  <a:schemeClr val="accent1"/>
                </a:solidFill>
              </a:rPr>
              <a:t>Summary</a:t>
            </a:r>
          </a:p>
        </p:txBody>
      </p:sp>
      <p:sp>
        <p:nvSpPr>
          <p:cNvPr id="5" name="Content Placeholder 4"/>
          <p:cNvSpPr>
            <a:spLocks noGrp="1"/>
          </p:cNvSpPr>
          <p:nvPr>
            <p:ph idx="1"/>
          </p:nvPr>
        </p:nvSpPr>
        <p:spPr/>
        <p:txBody>
          <a:bodyPr/>
          <a:lstStyle/>
          <a:p>
            <a:r>
              <a:rPr lang="en-US" dirty="0"/>
              <a:t>Mini cost report</a:t>
            </a:r>
          </a:p>
          <a:p>
            <a:r>
              <a:rPr lang="en-US" dirty="0"/>
              <a:t>Settlement for each RHC in most cases</a:t>
            </a:r>
          </a:p>
          <a:p>
            <a:pPr lvl="1"/>
            <a:r>
              <a:rPr lang="en-US" dirty="0"/>
              <a:t>Based on cost per visit</a:t>
            </a:r>
          </a:p>
        </p:txBody>
      </p:sp>
      <p:sp>
        <p:nvSpPr>
          <p:cNvPr id="2" name="Slide Number Placeholder 1"/>
          <p:cNvSpPr>
            <a:spLocks noGrp="1"/>
          </p:cNvSpPr>
          <p:nvPr>
            <p:ph type="sldNum" sz="quarter" idx="18"/>
          </p:nvPr>
        </p:nvSpPr>
        <p:spPr/>
        <p:txBody>
          <a:bodyPr/>
          <a:lstStyle/>
          <a:p>
            <a:fld id="{16093BBF-7029-416F-A506-A70526E28AC4}" type="slidenum">
              <a:rPr lang="en-US" smtClean="0"/>
              <a:pPr/>
              <a:t>194</a:t>
            </a:fld>
            <a:endParaRPr lang="en-US"/>
          </a:p>
          <a:p>
            <a:endParaRPr lang="en-US" dirty="0"/>
          </a:p>
        </p:txBody>
      </p:sp>
    </p:spTree>
    <p:extLst>
      <p:ext uri="{BB962C8B-B14F-4D97-AF65-F5344CB8AC3E}">
        <p14:creationId xmlns:p14="http://schemas.microsoft.com/office/powerpoint/2010/main" val="279077854"/>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9008" y="209028"/>
            <a:ext cx="7840592" cy="1147969"/>
          </a:xfrm>
        </p:spPr>
        <p:txBody>
          <a:bodyPr>
            <a:noAutofit/>
          </a:bodyPr>
          <a:lstStyle/>
          <a:p>
            <a:r>
              <a:rPr lang="en-US" dirty="0">
                <a:solidFill>
                  <a:schemeClr val="accent1"/>
                </a:solidFill>
              </a:rPr>
              <a:t>Medicare Cost Report</a:t>
            </a:r>
            <a:r>
              <a:rPr lang="en-US" altLang="en-US" dirty="0">
                <a:solidFill>
                  <a:schemeClr val="accent1"/>
                </a:solidFill>
              </a:rPr>
              <a:t>—</a:t>
            </a:r>
            <a:r>
              <a:rPr lang="en-US" dirty="0">
                <a:solidFill>
                  <a:schemeClr val="accent1"/>
                </a:solidFill>
              </a:rPr>
              <a:t> Summary</a:t>
            </a:r>
          </a:p>
        </p:txBody>
      </p:sp>
      <p:graphicFrame>
        <p:nvGraphicFramePr>
          <p:cNvPr id="6" name="Group 3"/>
          <p:cNvGraphicFramePr>
            <a:graphicFrameLocks noGrp="1"/>
          </p:cNvGraphicFramePr>
          <p:nvPr>
            <p:ph sz="half" idx="4294967295"/>
          </p:nvPr>
        </p:nvGraphicFramePr>
        <p:xfrm>
          <a:off x="990600" y="1616075"/>
          <a:ext cx="6324600" cy="4937160"/>
        </p:xfrm>
        <a:graphic>
          <a:graphicData uri="http://schemas.openxmlformats.org/drawingml/2006/table">
            <a:tbl>
              <a:tblPr/>
              <a:tblGrid>
                <a:gridCol w="1704975">
                  <a:extLst>
                    <a:ext uri="{9D8B030D-6E8A-4147-A177-3AD203B41FA5}">
                      <a16:colId xmlns:a16="http://schemas.microsoft.com/office/drawing/2014/main" val="20000"/>
                    </a:ext>
                  </a:extLst>
                </a:gridCol>
                <a:gridCol w="4619625">
                  <a:extLst>
                    <a:ext uri="{9D8B030D-6E8A-4147-A177-3AD203B41FA5}">
                      <a16:colId xmlns:a16="http://schemas.microsoft.com/office/drawing/2014/main" val="20001"/>
                    </a:ext>
                  </a:extLst>
                </a:gridCol>
              </a:tblGrid>
              <a:tr h="411427">
                <a:tc>
                  <a:txBody>
                    <a:bodyPr/>
                    <a:lstStyle>
                      <a:lvl1pPr>
                        <a:spcBef>
                          <a:spcPct val="20000"/>
                        </a:spcBef>
                        <a:buClr>
                          <a:schemeClr val="tx2"/>
                        </a:buClr>
                        <a:buSzPct val="70000"/>
                        <a:buFont typeface="Wingdings" pitchFamily="2" charset="2"/>
                        <a:defRPr sz="2600">
                          <a:solidFill>
                            <a:schemeClr val="tx1"/>
                          </a:solidFill>
                          <a:latin typeface="Arial" pitchFamily="34" charset="0"/>
                        </a:defRPr>
                      </a:lvl1pPr>
                      <a:lvl2pPr marL="344488">
                        <a:spcBef>
                          <a:spcPct val="20000"/>
                        </a:spcBef>
                        <a:buClr>
                          <a:schemeClr val="accent2"/>
                        </a:buClr>
                        <a:buSzPct val="70000"/>
                        <a:buFont typeface="Wingdings" pitchFamily="2" charset="2"/>
                        <a:defRPr sz="2200">
                          <a:solidFill>
                            <a:schemeClr val="tx1"/>
                          </a:solidFill>
                          <a:latin typeface="Arial" pitchFamily="34" charset="0"/>
                        </a:defRPr>
                      </a:lvl2pPr>
                      <a:lvl3pPr marL="671513" indent="22225">
                        <a:spcBef>
                          <a:spcPct val="20000"/>
                        </a:spcBef>
                        <a:buClr>
                          <a:schemeClr val="accent1"/>
                        </a:buClr>
                        <a:buSzPct val="70000"/>
                        <a:buFont typeface="Wingdings" pitchFamily="2" charset="2"/>
                        <a:defRPr sz="2100">
                          <a:solidFill>
                            <a:schemeClr val="tx1"/>
                          </a:solidFill>
                          <a:latin typeface="Arial" pitchFamily="34" charset="0"/>
                        </a:defRPr>
                      </a:lvl3pPr>
                      <a:lvl4pPr marL="1023938" indent="-34925">
                        <a:spcBef>
                          <a:spcPct val="20000"/>
                        </a:spcBef>
                        <a:buClr>
                          <a:schemeClr val="tx2"/>
                        </a:buClr>
                        <a:buSzPct val="75000"/>
                        <a:buFont typeface="Wingdings" pitchFamily="2" charset="2"/>
                        <a:defRPr>
                          <a:solidFill>
                            <a:schemeClr val="tx1"/>
                          </a:solidFill>
                          <a:latin typeface="Arial" pitchFamily="34" charset="0"/>
                        </a:defRPr>
                      </a:lvl4pPr>
                      <a:lvl5pPr marL="1341438" indent="-58738">
                        <a:spcBef>
                          <a:spcPct val="20000"/>
                        </a:spcBef>
                        <a:buClr>
                          <a:schemeClr val="folHlink"/>
                        </a:buClr>
                        <a:buSzPct val="80000"/>
                        <a:buFont typeface="Wingdings" pitchFamily="2" charset="2"/>
                        <a:defRPr>
                          <a:solidFill>
                            <a:schemeClr val="tx1"/>
                          </a:solidFill>
                          <a:latin typeface="Arial" pitchFamily="34" charset="0"/>
                        </a:defRPr>
                      </a:lvl5pPr>
                      <a:lvl6pPr marL="1798638" indent="-58738"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6pPr>
                      <a:lvl7pPr marL="2255838" indent="-58738"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7pPr>
                      <a:lvl8pPr marL="2713038" indent="-58738"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8pPr>
                      <a:lvl9pPr marL="3170238" indent="-58738"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Pct val="70000"/>
                        <a:buFont typeface="Wingdings" pitchFamily="2" charset="2"/>
                        <a:buNone/>
                        <a:tabLst/>
                      </a:pPr>
                      <a:r>
                        <a:rPr kumimoji="0" lang="en-US" altLang="en-US" sz="2100" b="0" i="0" u="none" strike="noStrike" cap="none" normalizeH="0" baseline="0" dirty="0">
                          <a:ln>
                            <a:noFill/>
                          </a:ln>
                          <a:solidFill>
                            <a:schemeClr val="tx1"/>
                          </a:solidFill>
                          <a:effectLst/>
                          <a:latin typeface="Arial" pitchFamily="34" charset="0"/>
                        </a:rPr>
                        <a:t>Worksheet</a:t>
                      </a:r>
                    </a:p>
                  </a:txBody>
                  <a:tcPr marT="45695" marB="4569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600">
                          <a:solidFill>
                            <a:schemeClr val="tx1"/>
                          </a:solidFill>
                          <a:latin typeface="Arial" pitchFamily="34" charset="0"/>
                        </a:defRPr>
                      </a:lvl1pPr>
                      <a:lvl2pPr marL="344488">
                        <a:spcBef>
                          <a:spcPct val="20000"/>
                        </a:spcBef>
                        <a:buClr>
                          <a:schemeClr val="accent2"/>
                        </a:buClr>
                        <a:buSzPct val="70000"/>
                        <a:buFont typeface="Wingdings" pitchFamily="2" charset="2"/>
                        <a:defRPr sz="2200">
                          <a:solidFill>
                            <a:schemeClr val="tx1"/>
                          </a:solidFill>
                          <a:latin typeface="Arial" pitchFamily="34" charset="0"/>
                        </a:defRPr>
                      </a:lvl2pPr>
                      <a:lvl3pPr marL="671513" indent="22225">
                        <a:spcBef>
                          <a:spcPct val="20000"/>
                        </a:spcBef>
                        <a:buClr>
                          <a:schemeClr val="accent1"/>
                        </a:buClr>
                        <a:buSzPct val="70000"/>
                        <a:buFont typeface="Wingdings" pitchFamily="2" charset="2"/>
                        <a:defRPr sz="2100">
                          <a:solidFill>
                            <a:schemeClr val="tx1"/>
                          </a:solidFill>
                          <a:latin typeface="Arial" pitchFamily="34" charset="0"/>
                        </a:defRPr>
                      </a:lvl3pPr>
                      <a:lvl4pPr marL="1023938" indent="-34925">
                        <a:spcBef>
                          <a:spcPct val="20000"/>
                        </a:spcBef>
                        <a:buClr>
                          <a:schemeClr val="tx2"/>
                        </a:buClr>
                        <a:buSzPct val="75000"/>
                        <a:buFont typeface="Wingdings" pitchFamily="2" charset="2"/>
                        <a:defRPr>
                          <a:solidFill>
                            <a:schemeClr val="tx1"/>
                          </a:solidFill>
                          <a:latin typeface="Arial" pitchFamily="34" charset="0"/>
                        </a:defRPr>
                      </a:lvl4pPr>
                      <a:lvl5pPr marL="1341438" indent="-58738">
                        <a:spcBef>
                          <a:spcPct val="20000"/>
                        </a:spcBef>
                        <a:buClr>
                          <a:schemeClr val="folHlink"/>
                        </a:buClr>
                        <a:buSzPct val="80000"/>
                        <a:buFont typeface="Wingdings" pitchFamily="2" charset="2"/>
                        <a:defRPr>
                          <a:solidFill>
                            <a:schemeClr val="tx1"/>
                          </a:solidFill>
                          <a:latin typeface="Arial" pitchFamily="34" charset="0"/>
                        </a:defRPr>
                      </a:lvl5pPr>
                      <a:lvl6pPr marL="1798638" indent="-58738"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6pPr>
                      <a:lvl7pPr marL="2255838" indent="-58738"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7pPr>
                      <a:lvl8pPr marL="2713038" indent="-58738"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8pPr>
                      <a:lvl9pPr marL="3170238" indent="-58738"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Pct val="70000"/>
                        <a:buFont typeface="Wingdings" pitchFamily="2" charset="2"/>
                        <a:buNone/>
                        <a:tabLst/>
                      </a:pPr>
                      <a:endParaRPr kumimoji="0" lang="en-US" altLang="en-US" sz="2100" b="0" i="0" u="none" strike="noStrike" cap="none" normalizeH="0" baseline="0">
                        <a:ln>
                          <a:noFill/>
                        </a:ln>
                        <a:solidFill>
                          <a:schemeClr val="tx1"/>
                        </a:solidFill>
                        <a:effectLst/>
                        <a:latin typeface="Arial" pitchFamily="34" charset="0"/>
                      </a:endParaRPr>
                    </a:p>
                  </a:txBody>
                  <a:tcPr marT="45695" marB="4569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11427">
                <a:tc>
                  <a:txBody>
                    <a:bodyPr/>
                    <a:lstStyle>
                      <a:lvl1pPr>
                        <a:spcBef>
                          <a:spcPct val="20000"/>
                        </a:spcBef>
                        <a:buClr>
                          <a:schemeClr val="tx2"/>
                        </a:buClr>
                        <a:buSzPct val="70000"/>
                        <a:buFont typeface="Wingdings" pitchFamily="2" charset="2"/>
                        <a:defRPr sz="2600">
                          <a:solidFill>
                            <a:schemeClr val="tx1"/>
                          </a:solidFill>
                          <a:latin typeface="Arial" pitchFamily="34" charset="0"/>
                        </a:defRPr>
                      </a:lvl1pPr>
                      <a:lvl2pPr marL="344488">
                        <a:spcBef>
                          <a:spcPct val="20000"/>
                        </a:spcBef>
                        <a:buClr>
                          <a:schemeClr val="accent2"/>
                        </a:buClr>
                        <a:buSzPct val="70000"/>
                        <a:buFont typeface="Wingdings" pitchFamily="2" charset="2"/>
                        <a:defRPr sz="2200">
                          <a:solidFill>
                            <a:schemeClr val="tx1"/>
                          </a:solidFill>
                          <a:latin typeface="Arial" pitchFamily="34" charset="0"/>
                        </a:defRPr>
                      </a:lvl2pPr>
                      <a:lvl3pPr marL="671513" indent="22225">
                        <a:spcBef>
                          <a:spcPct val="20000"/>
                        </a:spcBef>
                        <a:buClr>
                          <a:schemeClr val="accent1"/>
                        </a:buClr>
                        <a:buSzPct val="70000"/>
                        <a:buFont typeface="Wingdings" pitchFamily="2" charset="2"/>
                        <a:defRPr sz="2100">
                          <a:solidFill>
                            <a:schemeClr val="tx1"/>
                          </a:solidFill>
                          <a:latin typeface="Arial" pitchFamily="34" charset="0"/>
                        </a:defRPr>
                      </a:lvl3pPr>
                      <a:lvl4pPr marL="1023938" indent="-34925">
                        <a:spcBef>
                          <a:spcPct val="20000"/>
                        </a:spcBef>
                        <a:buClr>
                          <a:schemeClr val="tx2"/>
                        </a:buClr>
                        <a:buSzPct val="75000"/>
                        <a:buFont typeface="Wingdings" pitchFamily="2" charset="2"/>
                        <a:defRPr>
                          <a:solidFill>
                            <a:schemeClr val="tx1"/>
                          </a:solidFill>
                          <a:latin typeface="Arial" pitchFamily="34" charset="0"/>
                        </a:defRPr>
                      </a:lvl4pPr>
                      <a:lvl5pPr marL="1341438" indent="-58738">
                        <a:spcBef>
                          <a:spcPct val="20000"/>
                        </a:spcBef>
                        <a:buClr>
                          <a:schemeClr val="folHlink"/>
                        </a:buClr>
                        <a:buSzPct val="80000"/>
                        <a:buFont typeface="Wingdings" pitchFamily="2" charset="2"/>
                        <a:defRPr>
                          <a:solidFill>
                            <a:schemeClr val="tx1"/>
                          </a:solidFill>
                          <a:latin typeface="Arial" pitchFamily="34" charset="0"/>
                        </a:defRPr>
                      </a:lvl5pPr>
                      <a:lvl6pPr marL="1798638" indent="-58738"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6pPr>
                      <a:lvl7pPr marL="2255838" indent="-58738"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7pPr>
                      <a:lvl8pPr marL="2713038" indent="-58738"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8pPr>
                      <a:lvl9pPr marL="3170238" indent="-58738"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Pct val="70000"/>
                        <a:buFont typeface="Wingdings" pitchFamily="2" charset="2"/>
                        <a:buNone/>
                        <a:tabLst/>
                      </a:pPr>
                      <a:r>
                        <a:rPr kumimoji="0" lang="en-US" altLang="en-US" sz="2100" b="0" i="0" u="none" strike="noStrike" cap="none" normalizeH="0" baseline="0">
                          <a:ln>
                            <a:noFill/>
                          </a:ln>
                          <a:solidFill>
                            <a:schemeClr val="tx1"/>
                          </a:solidFill>
                          <a:effectLst/>
                          <a:latin typeface="Arial" pitchFamily="34" charset="0"/>
                        </a:rPr>
                        <a:t>S</a:t>
                      </a:r>
                    </a:p>
                  </a:txBody>
                  <a:tcPr marT="45695" marB="4569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600">
                          <a:solidFill>
                            <a:schemeClr val="tx1"/>
                          </a:solidFill>
                          <a:latin typeface="Arial" pitchFamily="34" charset="0"/>
                        </a:defRPr>
                      </a:lvl1pPr>
                      <a:lvl2pPr marL="344488">
                        <a:spcBef>
                          <a:spcPct val="20000"/>
                        </a:spcBef>
                        <a:buClr>
                          <a:schemeClr val="accent2"/>
                        </a:buClr>
                        <a:buSzPct val="70000"/>
                        <a:buFont typeface="Wingdings" pitchFamily="2" charset="2"/>
                        <a:defRPr sz="2200">
                          <a:solidFill>
                            <a:schemeClr val="tx1"/>
                          </a:solidFill>
                          <a:latin typeface="Arial" pitchFamily="34" charset="0"/>
                        </a:defRPr>
                      </a:lvl2pPr>
                      <a:lvl3pPr marL="671513" indent="22225">
                        <a:spcBef>
                          <a:spcPct val="20000"/>
                        </a:spcBef>
                        <a:buClr>
                          <a:schemeClr val="accent1"/>
                        </a:buClr>
                        <a:buSzPct val="70000"/>
                        <a:buFont typeface="Wingdings" pitchFamily="2" charset="2"/>
                        <a:defRPr sz="2100">
                          <a:solidFill>
                            <a:schemeClr val="tx1"/>
                          </a:solidFill>
                          <a:latin typeface="Arial" pitchFamily="34" charset="0"/>
                        </a:defRPr>
                      </a:lvl3pPr>
                      <a:lvl4pPr marL="1023938" indent="-34925">
                        <a:spcBef>
                          <a:spcPct val="20000"/>
                        </a:spcBef>
                        <a:buClr>
                          <a:schemeClr val="tx2"/>
                        </a:buClr>
                        <a:buSzPct val="75000"/>
                        <a:buFont typeface="Wingdings" pitchFamily="2" charset="2"/>
                        <a:defRPr>
                          <a:solidFill>
                            <a:schemeClr val="tx1"/>
                          </a:solidFill>
                          <a:latin typeface="Arial" pitchFamily="34" charset="0"/>
                        </a:defRPr>
                      </a:lvl4pPr>
                      <a:lvl5pPr marL="1341438" indent="-58738">
                        <a:spcBef>
                          <a:spcPct val="20000"/>
                        </a:spcBef>
                        <a:buClr>
                          <a:schemeClr val="folHlink"/>
                        </a:buClr>
                        <a:buSzPct val="80000"/>
                        <a:buFont typeface="Wingdings" pitchFamily="2" charset="2"/>
                        <a:defRPr>
                          <a:solidFill>
                            <a:schemeClr val="tx1"/>
                          </a:solidFill>
                          <a:latin typeface="Arial" pitchFamily="34" charset="0"/>
                        </a:defRPr>
                      </a:lvl5pPr>
                      <a:lvl6pPr marL="1798638" indent="-58738"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6pPr>
                      <a:lvl7pPr marL="2255838" indent="-58738"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7pPr>
                      <a:lvl8pPr marL="2713038" indent="-58738"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8pPr>
                      <a:lvl9pPr marL="3170238" indent="-58738"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Pct val="70000"/>
                        <a:buFont typeface="Wingdings" pitchFamily="2" charset="2"/>
                        <a:buNone/>
                        <a:tabLst/>
                      </a:pPr>
                      <a:r>
                        <a:rPr kumimoji="0" lang="en-US" altLang="en-US" sz="2100" b="0" i="0" u="none" strike="noStrike" cap="none" normalizeH="0" baseline="0">
                          <a:ln>
                            <a:noFill/>
                          </a:ln>
                          <a:solidFill>
                            <a:schemeClr val="tx1"/>
                          </a:solidFill>
                          <a:effectLst/>
                          <a:latin typeface="Arial" pitchFamily="34" charset="0"/>
                        </a:rPr>
                        <a:t>Information, settlement</a:t>
                      </a:r>
                    </a:p>
                  </a:txBody>
                  <a:tcPr marT="45695" marB="4569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11427">
                <a:tc>
                  <a:txBody>
                    <a:bodyPr/>
                    <a:lstStyle>
                      <a:lvl1pPr>
                        <a:spcBef>
                          <a:spcPct val="20000"/>
                        </a:spcBef>
                        <a:buClr>
                          <a:schemeClr val="tx2"/>
                        </a:buClr>
                        <a:buSzPct val="70000"/>
                        <a:buFont typeface="Wingdings" pitchFamily="2" charset="2"/>
                        <a:defRPr sz="2600">
                          <a:solidFill>
                            <a:schemeClr val="tx1"/>
                          </a:solidFill>
                          <a:latin typeface="Arial" pitchFamily="34" charset="0"/>
                        </a:defRPr>
                      </a:lvl1pPr>
                      <a:lvl2pPr marL="344488">
                        <a:spcBef>
                          <a:spcPct val="20000"/>
                        </a:spcBef>
                        <a:buClr>
                          <a:schemeClr val="accent2"/>
                        </a:buClr>
                        <a:buSzPct val="70000"/>
                        <a:buFont typeface="Wingdings" pitchFamily="2" charset="2"/>
                        <a:defRPr sz="2200">
                          <a:solidFill>
                            <a:schemeClr val="tx1"/>
                          </a:solidFill>
                          <a:latin typeface="Arial" pitchFamily="34" charset="0"/>
                        </a:defRPr>
                      </a:lvl2pPr>
                      <a:lvl3pPr marL="671513" indent="22225">
                        <a:spcBef>
                          <a:spcPct val="20000"/>
                        </a:spcBef>
                        <a:buClr>
                          <a:schemeClr val="accent1"/>
                        </a:buClr>
                        <a:buSzPct val="70000"/>
                        <a:buFont typeface="Wingdings" pitchFamily="2" charset="2"/>
                        <a:defRPr sz="2100">
                          <a:solidFill>
                            <a:schemeClr val="tx1"/>
                          </a:solidFill>
                          <a:latin typeface="Arial" pitchFamily="34" charset="0"/>
                        </a:defRPr>
                      </a:lvl3pPr>
                      <a:lvl4pPr marL="1023938" indent="-34925">
                        <a:spcBef>
                          <a:spcPct val="20000"/>
                        </a:spcBef>
                        <a:buClr>
                          <a:schemeClr val="tx2"/>
                        </a:buClr>
                        <a:buSzPct val="75000"/>
                        <a:buFont typeface="Wingdings" pitchFamily="2" charset="2"/>
                        <a:defRPr>
                          <a:solidFill>
                            <a:schemeClr val="tx1"/>
                          </a:solidFill>
                          <a:latin typeface="Arial" pitchFamily="34" charset="0"/>
                        </a:defRPr>
                      </a:lvl4pPr>
                      <a:lvl5pPr marL="1341438" indent="-58738">
                        <a:spcBef>
                          <a:spcPct val="20000"/>
                        </a:spcBef>
                        <a:buClr>
                          <a:schemeClr val="folHlink"/>
                        </a:buClr>
                        <a:buSzPct val="80000"/>
                        <a:buFont typeface="Wingdings" pitchFamily="2" charset="2"/>
                        <a:defRPr>
                          <a:solidFill>
                            <a:schemeClr val="tx1"/>
                          </a:solidFill>
                          <a:latin typeface="Arial" pitchFamily="34" charset="0"/>
                        </a:defRPr>
                      </a:lvl5pPr>
                      <a:lvl6pPr marL="1798638" indent="-58738"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6pPr>
                      <a:lvl7pPr marL="2255838" indent="-58738"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7pPr>
                      <a:lvl8pPr marL="2713038" indent="-58738"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8pPr>
                      <a:lvl9pPr marL="3170238" indent="-58738"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Pct val="70000"/>
                        <a:buFont typeface="Wingdings" pitchFamily="2" charset="2"/>
                        <a:buNone/>
                        <a:tabLst/>
                      </a:pPr>
                      <a:r>
                        <a:rPr kumimoji="0" lang="en-US" altLang="en-US" sz="2100" b="0" i="0" u="none" strike="noStrike" cap="none" normalizeH="0" baseline="0">
                          <a:ln>
                            <a:noFill/>
                          </a:ln>
                          <a:solidFill>
                            <a:schemeClr val="tx1"/>
                          </a:solidFill>
                          <a:effectLst/>
                          <a:latin typeface="Arial" pitchFamily="34" charset="0"/>
                        </a:rPr>
                        <a:t>A</a:t>
                      </a:r>
                    </a:p>
                  </a:txBody>
                  <a:tcPr marT="45695" marB="4569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600">
                          <a:solidFill>
                            <a:schemeClr val="tx1"/>
                          </a:solidFill>
                          <a:latin typeface="Arial" pitchFamily="34" charset="0"/>
                        </a:defRPr>
                      </a:lvl1pPr>
                      <a:lvl2pPr marL="344488">
                        <a:spcBef>
                          <a:spcPct val="20000"/>
                        </a:spcBef>
                        <a:buClr>
                          <a:schemeClr val="accent2"/>
                        </a:buClr>
                        <a:buSzPct val="70000"/>
                        <a:buFont typeface="Wingdings" pitchFamily="2" charset="2"/>
                        <a:defRPr sz="2200">
                          <a:solidFill>
                            <a:schemeClr val="tx1"/>
                          </a:solidFill>
                          <a:latin typeface="Arial" pitchFamily="34" charset="0"/>
                        </a:defRPr>
                      </a:lvl2pPr>
                      <a:lvl3pPr marL="671513" indent="22225">
                        <a:spcBef>
                          <a:spcPct val="20000"/>
                        </a:spcBef>
                        <a:buClr>
                          <a:schemeClr val="accent1"/>
                        </a:buClr>
                        <a:buSzPct val="70000"/>
                        <a:buFont typeface="Wingdings" pitchFamily="2" charset="2"/>
                        <a:defRPr sz="2100">
                          <a:solidFill>
                            <a:schemeClr val="tx1"/>
                          </a:solidFill>
                          <a:latin typeface="Arial" pitchFamily="34" charset="0"/>
                        </a:defRPr>
                      </a:lvl3pPr>
                      <a:lvl4pPr marL="1023938" indent="-34925">
                        <a:spcBef>
                          <a:spcPct val="20000"/>
                        </a:spcBef>
                        <a:buClr>
                          <a:schemeClr val="tx2"/>
                        </a:buClr>
                        <a:buSzPct val="75000"/>
                        <a:buFont typeface="Wingdings" pitchFamily="2" charset="2"/>
                        <a:defRPr>
                          <a:solidFill>
                            <a:schemeClr val="tx1"/>
                          </a:solidFill>
                          <a:latin typeface="Arial" pitchFamily="34" charset="0"/>
                        </a:defRPr>
                      </a:lvl4pPr>
                      <a:lvl5pPr marL="1341438" indent="-58738">
                        <a:spcBef>
                          <a:spcPct val="20000"/>
                        </a:spcBef>
                        <a:buClr>
                          <a:schemeClr val="folHlink"/>
                        </a:buClr>
                        <a:buSzPct val="80000"/>
                        <a:buFont typeface="Wingdings" pitchFamily="2" charset="2"/>
                        <a:defRPr>
                          <a:solidFill>
                            <a:schemeClr val="tx1"/>
                          </a:solidFill>
                          <a:latin typeface="Arial" pitchFamily="34" charset="0"/>
                        </a:defRPr>
                      </a:lvl5pPr>
                      <a:lvl6pPr marL="1798638" indent="-58738"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6pPr>
                      <a:lvl7pPr marL="2255838" indent="-58738"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7pPr>
                      <a:lvl8pPr marL="2713038" indent="-58738"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8pPr>
                      <a:lvl9pPr marL="3170238" indent="-58738"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Pct val="70000"/>
                        <a:buFont typeface="Wingdings" pitchFamily="2" charset="2"/>
                        <a:buNone/>
                        <a:tabLst/>
                      </a:pPr>
                      <a:r>
                        <a:rPr kumimoji="0" lang="en-US" altLang="en-US" sz="2100" b="0" i="0" u="none" strike="noStrike" cap="none" normalizeH="0" baseline="0" dirty="0">
                          <a:ln>
                            <a:noFill/>
                          </a:ln>
                          <a:solidFill>
                            <a:schemeClr val="tx1"/>
                          </a:solidFill>
                          <a:effectLst/>
                          <a:latin typeface="Arial" pitchFamily="34" charset="0"/>
                        </a:rPr>
                        <a:t>Lists of costs</a:t>
                      </a:r>
                    </a:p>
                  </a:txBody>
                  <a:tcPr marT="45695" marB="4569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11427">
                <a:tc>
                  <a:txBody>
                    <a:bodyPr/>
                    <a:lstStyle>
                      <a:lvl1pPr>
                        <a:spcBef>
                          <a:spcPct val="20000"/>
                        </a:spcBef>
                        <a:buClr>
                          <a:schemeClr val="tx2"/>
                        </a:buClr>
                        <a:buSzPct val="70000"/>
                        <a:buFont typeface="Wingdings" pitchFamily="2" charset="2"/>
                        <a:defRPr sz="2600">
                          <a:solidFill>
                            <a:schemeClr val="tx1"/>
                          </a:solidFill>
                          <a:latin typeface="Arial" pitchFamily="34" charset="0"/>
                        </a:defRPr>
                      </a:lvl1pPr>
                      <a:lvl2pPr marL="344488">
                        <a:spcBef>
                          <a:spcPct val="20000"/>
                        </a:spcBef>
                        <a:buClr>
                          <a:schemeClr val="accent2"/>
                        </a:buClr>
                        <a:buSzPct val="70000"/>
                        <a:buFont typeface="Wingdings" pitchFamily="2" charset="2"/>
                        <a:defRPr sz="2200">
                          <a:solidFill>
                            <a:schemeClr val="tx1"/>
                          </a:solidFill>
                          <a:latin typeface="Arial" pitchFamily="34" charset="0"/>
                        </a:defRPr>
                      </a:lvl2pPr>
                      <a:lvl3pPr marL="671513" indent="22225">
                        <a:spcBef>
                          <a:spcPct val="20000"/>
                        </a:spcBef>
                        <a:buClr>
                          <a:schemeClr val="accent1"/>
                        </a:buClr>
                        <a:buSzPct val="70000"/>
                        <a:buFont typeface="Wingdings" pitchFamily="2" charset="2"/>
                        <a:defRPr sz="2100">
                          <a:solidFill>
                            <a:schemeClr val="tx1"/>
                          </a:solidFill>
                          <a:latin typeface="Arial" pitchFamily="34" charset="0"/>
                        </a:defRPr>
                      </a:lvl3pPr>
                      <a:lvl4pPr marL="1023938" indent="-34925">
                        <a:spcBef>
                          <a:spcPct val="20000"/>
                        </a:spcBef>
                        <a:buClr>
                          <a:schemeClr val="tx2"/>
                        </a:buClr>
                        <a:buSzPct val="75000"/>
                        <a:buFont typeface="Wingdings" pitchFamily="2" charset="2"/>
                        <a:defRPr>
                          <a:solidFill>
                            <a:schemeClr val="tx1"/>
                          </a:solidFill>
                          <a:latin typeface="Arial" pitchFamily="34" charset="0"/>
                        </a:defRPr>
                      </a:lvl4pPr>
                      <a:lvl5pPr marL="1341438" indent="-58738">
                        <a:spcBef>
                          <a:spcPct val="20000"/>
                        </a:spcBef>
                        <a:buClr>
                          <a:schemeClr val="folHlink"/>
                        </a:buClr>
                        <a:buSzPct val="80000"/>
                        <a:buFont typeface="Wingdings" pitchFamily="2" charset="2"/>
                        <a:defRPr>
                          <a:solidFill>
                            <a:schemeClr val="tx1"/>
                          </a:solidFill>
                          <a:latin typeface="Arial" pitchFamily="34" charset="0"/>
                        </a:defRPr>
                      </a:lvl5pPr>
                      <a:lvl6pPr marL="1798638" indent="-58738"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6pPr>
                      <a:lvl7pPr marL="2255838" indent="-58738"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7pPr>
                      <a:lvl8pPr marL="2713038" indent="-58738"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8pPr>
                      <a:lvl9pPr marL="3170238" indent="-58738"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Pct val="70000"/>
                        <a:buFont typeface="Wingdings" pitchFamily="2" charset="2"/>
                        <a:buNone/>
                        <a:tabLst/>
                      </a:pPr>
                      <a:r>
                        <a:rPr kumimoji="0" lang="en-US" altLang="en-US" sz="2100" b="0" i="0" u="none" strike="noStrike" cap="none" normalizeH="0" baseline="0">
                          <a:ln>
                            <a:noFill/>
                          </a:ln>
                          <a:solidFill>
                            <a:schemeClr val="tx1"/>
                          </a:solidFill>
                          <a:effectLst/>
                          <a:latin typeface="Arial" pitchFamily="34" charset="0"/>
                        </a:rPr>
                        <a:t>B</a:t>
                      </a:r>
                    </a:p>
                  </a:txBody>
                  <a:tcPr marT="45695" marB="4569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600">
                          <a:solidFill>
                            <a:schemeClr val="tx1"/>
                          </a:solidFill>
                          <a:latin typeface="Arial" pitchFamily="34" charset="0"/>
                        </a:defRPr>
                      </a:lvl1pPr>
                      <a:lvl2pPr marL="344488">
                        <a:spcBef>
                          <a:spcPct val="20000"/>
                        </a:spcBef>
                        <a:buClr>
                          <a:schemeClr val="accent2"/>
                        </a:buClr>
                        <a:buSzPct val="70000"/>
                        <a:buFont typeface="Wingdings" pitchFamily="2" charset="2"/>
                        <a:defRPr sz="2200">
                          <a:solidFill>
                            <a:schemeClr val="tx1"/>
                          </a:solidFill>
                          <a:latin typeface="Arial" pitchFamily="34" charset="0"/>
                        </a:defRPr>
                      </a:lvl2pPr>
                      <a:lvl3pPr marL="671513" indent="22225">
                        <a:spcBef>
                          <a:spcPct val="20000"/>
                        </a:spcBef>
                        <a:buClr>
                          <a:schemeClr val="accent1"/>
                        </a:buClr>
                        <a:buSzPct val="70000"/>
                        <a:buFont typeface="Wingdings" pitchFamily="2" charset="2"/>
                        <a:defRPr sz="2100">
                          <a:solidFill>
                            <a:schemeClr val="tx1"/>
                          </a:solidFill>
                          <a:latin typeface="Arial" pitchFamily="34" charset="0"/>
                        </a:defRPr>
                      </a:lvl3pPr>
                      <a:lvl4pPr marL="1023938" indent="-34925">
                        <a:spcBef>
                          <a:spcPct val="20000"/>
                        </a:spcBef>
                        <a:buClr>
                          <a:schemeClr val="tx2"/>
                        </a:buClr>
                        <a:buSzPct val="75000"/>
                        <a:buFont typeface="Wingdings" pitchFamily="2" charset="2"/>
                        <a:defRPr>
                          <a:solidFill>
                            <a:schemeClr val="tx1"/>
                          </a:solidFill>
                          <a:latin typeface="Arial" pitchFamily="34" charset="0"/>
                        </a:defRPr>
                      </a:lvl4pPr>
                      <a:lvl5pPr marL="1341438" indent="-58738">
                        <a:spcBef>
                          <a:spcPct val="20000"/>
                        </a:spcBef>
                        <a:buClr>
                          <a:schemeClr val="folHlink"/>
                        </a:buClr>
                        <a:buSzPct val="80000"/>
                        <a:buFont typeface="Wingdings" pitchFamily="2" charset="2"/>
                        <a:defRPr>
                          <a:solidFill>
                            <a:schemeClr val="tx1"/>
                          </a:solidFill>
                          <a:latin typeface="Arial" pitchFamily="34" charset="0"/>
                        </a:defRPr>
                      </a:lvl5pPr>
                      <a:lvl6pPr marL="1798638" indent="-58738"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6pPr>
                      <a:lvl7pPr marL="2255838" indent="-58738"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7pPr>
                      <a:lvl8pPr marL="2713038" indent="-58738"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8pPr>
                      <a:lvl9pPr marL="3170238" indent="-58738"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Pct val="70000"/>
                        <a:buFont typeface="Wingdings" pitchFamily="2" charset="2"/>
                        <a:buNone/>
                        <a:tabLst/>
                      </a:pPr>
                      <a:r>
                        <a:rPr kumimoji="0" lang="en-US" altLang="en-US" sz="2100" b="0" i="0" u="none" strike="noStrike" cap="none" normalizeH="0" baseline="0">
                          <a:ln>
                            <a:noFill/>
                          </a:ln>
                          <a:solidFill>
                            <a:schemeClr val="tx1"/>
                          </a:solidFill>
                          <a:effectLst/>
                          <a:latin typeface="Arial" pitchFamily="34" charset="0"/>
                        </a:rPr>
                        <a:t>Allocation of overhead costs</a:t>
                      </a:r>
                    </a:p>
                  </a:txBody>
                  <a:tcPr marT="45695" marB="4569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11427">
                <a:tc>
                  <a:txBody>
                    <a:bodyPr/>
                    <a:lstStyle>
                      <a:lvl1pPr>
                        <a:spcBef>
                          <a:spcPct val="20000"/>
                        </a:spcBef>
                        <a:buClr>
                          <a:schemeClr val="tx2"/>
                        </a:buClr>
                        <a:buSzPct val="70000"/>
                        <a:buFont typeface="Wingdings" pitchFamily="2" charset="2"/>
                        <a:defRPr sz="2600">
                          <a:solidFill>
                            <a:schemeClr val="tx1"/>
                          </a:solidFill>
                          <a:latin typeface="Arial" pitchFamily="34" charset="0"/>
                        </a:defRPr>
                      </a:lvl1pPr>
                      <a:lvl2pPr marL="344488">
                        <a:spcBef>
                          <a:spcPct val="20000"/>
                        </a:spcBef>
                        <a:buClr>
                          <a:schemeClr val="accent2"/>
                        </a:buClr>
                        <a:buSzPct val="70000"/>
                        <a:buFont typeface="Wingdings" pitchFamily="2" charset="2"/>
                        <a:defRPr sz="2200">
                          <a:solidFill>
                            <a:schemeClr val="tx1"/>
                          </a:solidFill>
                          <a:latin typeface="Arial" pitchFamily="34" charset="0"/>
                        </a:defRPr>
                      </a:lvl2pPr>
                      <a:lvl3pPr marL="671513" indent="22225">
                        <a:spcBef>
                          <a:spcPct val="20000"/>
                        </a:spcBef>
                        <a:buClr>
                          <a:schemeClr val="accent1"/>
                        </a:buClr>
                        <a:buSzPct val="70000"/>
                        <a:buFont typeface="Wingdings" pitchFamily="2" charset="2"/>
                        <a:defRPr sz="2100">
                          <a:solidFill>
                            <a:schemeClr val="tx1"/>
                          </a:solidFill>
                          <a:latin typeface="Arial" pitchFamily="34" charset="0"/>
                        </a:defRPr>
                      </a:lvl3pPr>
                      <a:lvl4pPr marL="1023938" indent="-34925">
                        <a:spcBef>
                          <a:spcPct val="20000"/>
                        </a:spcBef>
                        <a:buClr>
                          <a:schemeClr val="tx2"/>
                        </a:buClr>
                        <a:buSzPct val="75000"/>
                        <a:buFont typeface="Wingdings" pitchFamily="2" charset="2"/>
                        <a:defRPr>
                          <a:solidFill>
                            <a:schemeClr val="tx1"/>
                          </a:solidFill>
                          <a:latin typeface="Arial" pitchFamily="34" charset="0"/>
                        </a:defRPr>
                      </a:lvl4pPr>
                      <a:lvl5pPr marL="1341438" indent="-58738">
                        <a:spcBef>
                          <a:spcPct val="20000"/>
                        </a:spcBef>
                        <a:buClr>
                          <a:schemeClr val="folHlink"/>
                        </a:buClr>
                        <a:buSzPct val="80000"/>
                        <a:buFont typeface="Wingdings" pitchFamily="2" charset="2"/>
                        <a:defRPr>
                          <a:solidFill>
                            <a:schemeClr val="tx1"/>
                          </a:solidFill>
                          <a:latin typeface="Arial" pitchFamily="34" charset="0"/>
                        </a:defRPr>
                      </a:lvl5pPr>
                      <a:lvl6pPr marL="1798638" indent="-58738"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6pPr>
                      <a:lvl7pPr marL="2255838" indent="-58738"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7pPr>
                      <a:lvl8pPr marL="2713038" indent="-58738"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8pPr>
                      <a:lvl9pPr marL="3170238" indent="-58738"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Pct val="70000"/>
                        <a:buFont typeface="Wingdings" pitchFamily="2" charset="2"/>
                        <a:buNone/>
                        <a:tabLst/>
                      </a:pPr>
                      <a:r>
                        <a:rPr kumimoji="0" lang="en-US" altLang="en-US" sz="2100" b="0" i="0" u="none" strike="noStrike" cap="none" normalizeH="0" baseline="0">
                          <a:ln>
                            <a:noFill/>
                          </a:ln>
                          <a:solidFill>
                            <a:schemeClr val="tx1"/>
                          </a:solidFill>
                          <a:effectLst/>
                          <a:latin typeface="Arial" pitchFamily="34" charset="0"/>
                        </a:rPr>
                        <a:t>C</a:t>
                      </a:r>
                    </a:p>
                  </a:txBody>
                  <a:tcPr marT="45695" marB="4569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600">
                          <a:solidFill>
                            <a:schemeClr val="tx1"/>
                          </a:solidFill>
                          <a:latin typeface="Arial" pitchFamily="34" charset="0"/>
                        </a:defRPr>
                      </a:lvl1pPr>
                      <a:lvl2pPr marL="344488">
                        <a:spcBef>
                          <a:spcPct val="20000"/>
                        </a:spcBef>
                        <a:buClr>
                          <a:schemeClr val="accent2"/>
                        </a:buClr>
                        <a:buSzPct val="70000"/>
                        <a:buFont typeface="Wingdings" pitchFamily="2" charset="2"/>
                        <a:defRPr sz="2200">
                          <a:solidFill>
                            <a:schemeClr val="tx1"/>
                          </a:solidFill>
                          <a:latin typeface="Arial" pitchFamily="34" charset="0"/>
                        </a:defRPr>
                      </a:lvl2pPr>
                      <a:lvl3pPr marL="671513" indent="22225">
                        <a:spcBef>
                          <a:spcPct val="20000"/>
                        </a:spcBef>
                        <a:buClr>
                          <a:schemeClr val="accent1"/>
                        </a:buClr>
                        <a:buSzPct val="70000"/>
                        <a:buFont typeface="Wingdings" pitchFamily="2" charset="2"/>
                        <a:defRPr sz="2100">
                          <a:solidFill>
                            <a:schemeClr val="tx1"/>
                          </a:solidFill>
                          <a:latin typeface="Arial" pitchFamily="34" charset="0"/>
                        </a:defRPr>
                      </a:lvl3pPr>
                      <a:lvl4pPr marL="1023938" indent="-34925">
                        <a:spcBef>
                          <a:spcPct val="20000"/>
                        </a:spcBef>
                        <a:buClr>
                          <a:schemeClr val="tx2"/>
                        </a:buClr>
                        <a:buSzPct val="75000"/>
                        <a:buFont typeface="Wingdings" pitchFamily="2" charset="2"/>
                        <a:defRPr>
                          <a:solidFill>
                            <a:schemeClr val="tx1"/>
                          </a:solidFill>
                          <a:latin typeface="Arial" pitchFamily="34" charset="0"/>
                        </a:defRPr>
                      </a:lvl4pPr>
                      <a:lvl5pPr marL="1341438" indent="-58738">
                        <a:spcBef>
                          <a:spcPct val="20000"/>
                        </a:spcBef>
                        <a:buClr>
                          <a:schemeClr val="folHlink"/>
                        </a:buClr>
                        <a:buSzPct val="80000"/>
                        <a:buFont typeface="Wingdings" pitchFamily="2" charset="2"/>
                        <a:defRPr>
                          <a:solidFill>
                            <a:schemeClr val="tx1"/>
                          </a:solidFill>
                          <a:latin typeface="Arial" pitchFamily="34" charset="0"/>
                        </a:defRPr>
                      </a:lvl5pPr>
                      <a:lvl6pPr marL="1798638" indent="-58738"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6pPr>
                      <a:lvl7pPr marL="2255838" indent="-58738"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7pPr>
                      <a:lvl8pPr marL="2713038" indent="-58738"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8pPr>
                      <a:lvl9pPr marL="3170238" indent="-58738"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Pct val="70000"/>
                        <a:buFont typeface="Wingdings" pitchFamily="2" charset="2"/>
                        <a:buNone/>
                        <a:tabLst/>
                      </a:pPr>
                      <a:r>
                        <a:rPr kumimoji="0" lang="en-US" altLang="en-US" sz="2100" b="0" i="0" u="none" strike="noStrike" cap="none" normalizeH="0" baseline="0" dirty="0">
                          <a:ln>
                            <a:noFill/>
                          </a:ln>
                          <a:solidFill>
                            <a:schemeClr val="tx1"/>
                          </a:solidFill>
                          <a:effectLst/>
                          <a:latin typeface="Arial" pitchFamily="34" charset="0"/>
                        </a:rPr>
                        <a:t>Lists of charges, cost to charge ratio</a:t>
                      </a:r>
                    </a:p>
                  </a:txBody>
                  <a:tcPr marT="45695" marB="4569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11427">
                <a:tc>
                  <a:txBody>
                    <a:bodyPr/>
                    <a:lstStyle>
                      <a:lvl1pPr>
                        <a:spcBef>
                          <a:spcPct val="20000"/>
                        </a:spcBef>
                        <a:buClr>
                          <a:schemeClr val="tx2"/>
                        </a:buClr>
                        <a:buSzPct val="70000"/>
                        <a:buFont typeface="Wingdings" pitchFamily="2" charset="2"/>
                        <a:defRPr sz="2600">
                          <a:solidFill>
                            <a:schemeClr val="tx1"/>
                          </a:solidFill>
                          <a:latin typeface="Arial" pitchFamily="34" charset="0"/>
                        </a:defRPr>
                      </a:lvl1pPr>
                      <a:lvl2pPr marL="344488">
                        <a:spcBef>
                          <a:spcPct val="20000"/>
                        </a:spcBef>
                        <a:buClr>
                          <a:schemeClr val="accent2"/>
                        </a:buClr>
                        <a:buSzPct val="70000"/>
                        <a:buFont typeface="Wingdings" pitchFamily="2" charset="2"/>
                        <a:defRPr sz="2200">
                          <a:solidFill>
                            <a:schemeClr val="tx1"/>
                          </a:solidFill>
                          <a:latin typeface="Arial" pitchFamily="34" charset="0"/>
                        </a:defRPr>
                      </a:lvl2pPr>
                      <a:lvl3pPr marL="671513" indent="22225">
                        <a:spcBef>
                          <a:spcPct val="20000"/>
                        </a:spcBef>
                        <a:buClr>
                          <a:schemeClr val="accent1"/>
                        </a:buClr>
                        <a:buSzPct val="70000"/>
                        <a:buFont typeface="Wingdings" pitchFamily="2" charset="2"/>
                        <a:defRPr sz="2100">
                          <a:solidFill>
                            <a:schemeClr val="tx1"/>
                          </a:solidFill>
                          <a:latin typeface="Arial" pitchFamily="34" charset="0"/>
                        </a:defRPr>
                      </a:lvl3pPr>
                      <a:lvl4pPr marL="1023938" indent="-34925">
                        <a:spcBef>
                          <a:spcPct val="20000"/>
                        </a:spcBef>
                        <a:buClr>
                          <a:schemeClr val="tx2"/>
                        </a:buClr>
                        <a:buSzPct val="75000"/>
                        <a:buFont typeface="Wingdings" pitchFamily="2" charset="2"/>
                        <a:defRPr>
                          <a:solidFill>
                            <a:schemeClr val="tx1"/>
                          </a:solidFill>
                          <a:latin typeface="Arial" pitchFamily="34" charset="0"/>
                        </a:defRPr>
                      </a:lvl4pPr>
                      <a:lvl5pPr marL="1341438" indent="-58738">
                        <a:spcBef>
                          <a:spcPct val="20000"/>
                        </a:spcBef>
                        <a:buClr>
                          <a:schemeClr val="folHlink"/>
                        </a:buClr>
                        <a:buSzPct val="80000"/>
                        <a:buFont typeface="Wingdings" pitchFamily="2" charset="2"/>
                        <a:defRPr>
                          <a:solidFill>
                            <a:schemeClr val="tx1"/>
                          </a:solidFill>
                          <a:latin typeface="Arial" pitchFamily="34" charset="0"/>
                        </a:defRPr>
                      </a:lvl5pPr>
                      <a:lvl6pPr marL="1798638" indent="-58738"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6pPr>
                      <a:lvl7pPr marL="2255838" indent="-58738"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7pPr>
                      <a:lvl8pPr marL="2713038" indent="-58738"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8pPr>
                      <a:lvl9pPr marL="3170238" indent="-58738"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Pct val="70000"/>
                        <a:buFont typeface="Wingdings" pitchFamily="2" charset="2"/>
                        <a:buNone/>
                        <a:tabLst/>
                      </a:pPr>
                      <a:r>
                        <a:rPr kumimoji="0" lang="en-US" altLang="en-US" sz="2100" b="0" i="0" u="none" strike="noStrike" cap="none" normalizeH="0" baseline="0">
                          <a:ln>
                            <a:noFill/>
                          </a:ln>
                          <a:solidFill>
                            <a:schemeClr val="tx1"/>
                          </a:solidFill>
                          <a:effectLst/>
                          <a:latin typeface="Arial" pitchFamily="34" charset="0"/>
                        </a:rPr>
                        <a:t>D</a:t>
                      </a:r>
                    </a:p>
                  </a:txBody>
                  <a:tcPr marT="45695" marB="4569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600">
                          <a:solidFill>
                            <a:schemeClr val="tx1"/>
                          </a:solidFill>
                          <a:latin typeface="Arial" pitchFamily="34" charset="0"/>
                        </a:defRPr>
                      </a:lvl1pPr>
                      <a:lvl2pPr marL="344488">
                        <a:spcBef>
                          <a:spcPct val="20000"/>
                        </a:spcBef>
                        <a:buClr>
                          <a:schemeClr val="accent2"/>
                        </a:buClr>
                        <a:buSzPct val="70000"/>
                        <a:buFont typeface="Wingdings" pitchFamily="2" charset="2"/>
                        <a:defRPr sz="2200">
                          <a:solidFill>
                            <a:schemeClr val="tx1"/>
                          </a:solidFill>
                          <a:latin typeface="Arial" pitchFamily="34" charset="0"/>
                        </a:defRPr>
                      </a:lvl2pPr>
                      <a:lvl3pPr marL="671513" indent="22225">
                        <a:spcBef>
                          <a:spcPct val="20000"/>
                        </a:spcBef>
                        <a:buClr>
                          <a:schemeClr val="accent1"/>
                        </a:buClr>
                        <a:buSzPct val="70000"/>
                        <a:buFont typeface="Wingdings" pitchFamily="2" charset="2"/>
                        <a:defRPr sz="2100">
                          <a:solidFill>
                            <a:schemeClr val="tx1"/>
                          </a:solidFill>
                          <a:latin typeface="Arial" pitchFamily="34" charset="0"/>
                        </a:defRPr>
                      </a:lvl3pPr>
                      <a:lvl4pPr marL="1023938" indent="-34925">
                        <a:spcBef>
                          <a:spcPct val="20000"/>
                        </a:spcBef>
                        <a:buClr>
                          <a:schemeClr val="tx2"/>
                        </a:buClr>
                        <a:buSzPct val="75000"/>
                        <a:buFont typeface="Wingdings" pitchFamily="2" charset="2"/>
                        <a:defRPr>
                          <a:solidFill>
                            <a:schemeClr val="tx1"/>
                          </a:solidFill>
                          <a:latin typeface="Arial" pitchFamily="34" charset="0"/>
                        </a:defRPr>
                      </a:lvl4pPr>
                      <a:lvl5pPr marL="1341438" indent="-58738">
                        <a:spcBef>
                          <a:spcPct val="20000"/>
                        </a:spcBef>
                        <a:buClr>
                          <a:schemeClr val="folHlink"/>
                        </a:buClr>
                        <a:buSzPct val="80000"/>
                        <a:buFont typeface="Wingdings" pitchFamily="2" charset="2"/>
                        <a:defRPr>
                          <a:solidFill>
                            <a:schemeClr val="tx1"/>
                          </a:solidFill>
                          <a:latin typeface="Arial" pitchFamily="34" charset="0"/>
                        </a:defRPr>
                      </a:lvl5pPr>
                      <a:lvl6pPr marL="1798638" indent="-58738"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6pPr>
                      <a:lvl7pPr marL="2255838" indent="-58738"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7pPr>
                      <a:lvl8pPr marL="2713038" indent="-58738"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8pPr>
                      <a:lvl9pPr marL="3170238" indent="-58738"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Pct val="70000"/>
                        <a:buFont typeface="Wingdings" pitchFamily="2" charset="2"/>
                        <a:buNone/>
                        <a:tabLst/>
                      </a:pPr>
                      <a:r>
                        <a:rPr kumimoji="0" lang="en-US" altLang="en-US" sz="2100" b="0" i="0" u="none" strike="noStrike" cap="none" normalizeH="0" baseline="0">
                          <a:ln>
                            <a:noFill/>
                          </a:ln>
                          <a:solidFill>
                            <a:schemeClr val="tx1"/>
                          </a:solidFill>
                          <a:effectLst/>
                          <a:latin typeface="Arial" pitchFamily="34" charset="0"/>
                        </a:rPr>
                        <a:t>Determination of Medicare’s costs</a:t>
                      </a:r>
                    </a:p>
                  </a:txBody>
                  <a:tcPr marT="45695" marB="4569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11427">
                <a:tc>
                  <a:txBody>
                    <a:bodyPr/>
                    <a:lstStyle>
                      <a:lvl1pPr>
                        <a:spcBef>
                          <a:spcPct val="20000"/>
                        </a:spcBef>
                        <a:buClr>
                          <a:schemeClr val="tx2"/>
                        </a:buClr>
                        <a:buSzPct val="70000"/>
                        <a:buFont typeface="Wingdings" pitchFamily="2" charset="2"/>
                        <a:defRPr sz="2600">
                          <a:solidFill>
                            <a:schemeClr val="tx1"/>
                          </a:solidFill>
                          <a:latin typeface="Arial" pitchFamily="34" charset="0"/>
                        </a:defRPr>
                      </a:lvl1pPr>
                      <a:lvl2pPr marL="344488">
                        <a:spcBef>
                          <a:spcPct val="20000"/>
                        </a:spcBef>
                        <a:buClr>
                          <a:schemeClr val="accent2"/>
                        </a:buClr>
                        <a:buSzPct val="70000"/>
                        <a:buFont typeface="Wingdings" pitchFamily="2" charset="2"/>
                        <a:defRPr sz="2200">
                          <a:solidFill>
                            <a:schemeClr val="tx1"/>
                          </a:solidFill>
                          <a:latin typeface="Arial" pitchFamily="34" charset="0"/>
                        </a:defRPr>
                      </a:lvl2pPr>
                      <a:lvl3pPr marL="671513" indent="22225">
                        <a:spcBef>
                          <a:spcPct val="20000"/>
                        </a:spcBef>
                        <a:buClr>
                          <a:schemeClr val="accent1"/>
                        </a:buClr>
                        <a:buSzPct val="70000"/>
                        <a:buFont typeface="Wingdings" pitchFamily="2" charset="2"/>
                        <a:defRPr sz="2100">
                          <a:solidFill>
                            <a:schemeClr val="tx1"/>
                          </a:solidFill>
                          <a:latin typeface="Arial" pitchFamily="34" charset="0"/>
                        </a:defRPr>
                      </a:lvl3pPr>
                      <a:lvl4pPr marL="1023938" indent="-34925">
                        <a:spcBef>
                          <a:spcPct val="20000"/>
                        </a:spcBef>
                        <a:buClr>
                          <a:schemeClr val="tx2"/>
                        </a:buClr>
                        <a:buSzPct val="75000"/>
                        <a:buFont typeface="Wingdings" pitchFamily="2" charset="2"/>
                        <a:defRPr>
                          <a:solidFill>
                            <a:schemeClr val="tx1"/>
                          </a:solidFill>
                          <a:latin typeface="Arial" pitchFamily="34" charset="0"/>
                        </a:defRPr>
                      </a:lvl4pPr>
                      <a:lvl5pPr marL="1341438" indent="-58738">
                        <a:spcBef>
                          <a:spcPct val="20000"/>
                        </a:spcBef>
                        <a:buClr>
                          <a:schemeClr val="folHlink"/>
                        </a:buClr>
                        <a:buSzPct val="80000"/>
                        <a:buFont typeface="Wingdings" pitchFamily="2" charset="2"/>
                        <a:defRPr>
                          <a:solidFill>
                            <a:schemeClr val="tx1"/>
                          </a:solidFill>
                          <a:latin typeface="Arial" pitchFamily="34" charset="0"/>
                        </a:defRPr>
                      </a:lvl5pPr>
                      <a:lvl6pPr marL="1798638" indent="-58738"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6pPr>
                      <a:lvl7pPr marL="2255838" indent="-58738"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7pPr>
                      <a:lvl8pPr marL="2713038" indent="-58738"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8pPr>
                      <a:lvl9pPr marL="3170238" indent="-58738"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Pct val="70000"/>
                        <a:buFont typeface="Wingdings" pitchFamily="2" charset="2"/>
                        <a:buNone/>
                        <a:tabLst/>
                      </a:pPr>
                      <a:r>
                        <a:rPr kumimoji="0" lang="en-US" altLang="en-US" sz="2100" b="0" i="0" u="none" strike="noStrike" cap="none" normalizeH="0" baseline="0">
                          <a:ln>
                            <a:noFill/>
                          </a:ln>
                          <a:solidFill>
                            <a:schemeClr val="tx1"/>
                          </a:solidFill>
                          <a:effectLst/>
                          <a:latin typeface="Arial" pitchFamily="34" charset="0"/>
                        </a:rPr>
                        <a:t>E</a:t>
                      </a:r>
                    </a:p>
                  </a:txBody>
                  <a:tcPr marT="45695" marB="4569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600">
                          <a:solidFill>
                            <a:schemeClr val="tx1"/>
                          </a:solidFill>
                          <a:latin typeface="Arial" pitchFamily="34" charset="0"/>
                        </a:defRPr>
                      </a:lvl1pPr>
                      <a:lvl2pPr marL="344488">
                        <a:spcBef>
                          <a:spcPct val="20000"/>
                        </a:spcBef>
                        <a:buClr>
                          <a:schemeClr val="accent2"/>
                        </a:buClr>
                        <a:buSzPct val="70000"/>
                        <a:buFont typeface="Wingdings" pitchFamily="2" charset="2"/>
                        <a:defRPr sz="2200">
                          <a:solidFill>
                            <a:schemeClr val="tx1"/>
                          </a:solidFill>
                          <a:latin typeface="Arial" pitchFamily="34" charset="0"/>
                        </a:defRPr>
                      </a:lvl2pPr>
                      <a:lvl3pPr marL="671513" indent="22225">
                        <a:spcBef>
                          <a:spcPct val="20000"/>
                        </a:spcBef>
                        <a:buClr>
                          <a:schemeClr val="accent1"/>
                        </a:buClr>
                        <a:buSzPct val="70000"/>
                        <a:buFont typeface="Wingdings" pitchFamily="2" charset="2"/>
                        <a:defRPr sz="2100">
                          <a:solidFill>
                            <a:schemeClr val="tx1"/>
                          </a:solidFill>
                          <a:latin typeface="Arial" pitchFamily="34" charset="0"/>
                        </a:defRPr>
                      </a:lvl3pPr>
                      <a:lvl4pPr marL="1023938" indent="-34925">
                        <a:spcBef>
                          <a:spcPct val="20000"/>
                        </a:spcBef>
                        <a:buClr>
                          <a:schemeClr val="tx2"/>
                        </a:buClr>
                        <a:buSzPct val="75000"/>
                        <a:buFont typeface="Wingdings" pitchFamily="2" charset="2"/>
                        <a:defRPr>
                          <a:solidFill>
                            <a:schemeClr val="tx1"/>
                          </a:solidFill>
                          <a:latin typeface="Arial" pitchFamily="34" charset="0"/>
                        </a:defRPr>
                      </a:lvl4pPr>
                      <a:lvl5pPr marL="1341438" indent="-58738">
                        <a:spcBef>
                          <a:spcPct val="20000"/>
                        </a:spcBef>
                        <a:buClr>
                          <a:schemeClr val="folHlink"/>
                        </a:buClr>
                        <a:buSzPct val="80000"/>
                        <a:buFont typeface="Wingdings" pitchFamily="2" charset="2"/>
                        <a:defRPr>
                          <a:solidFill>
                            <a:schemeClr val="tx1"/>
                          </a:solidFill>
                          <a:latin typeface="Arial" pitchFamily="34" charset="0"/>
                        </a:defRPr>
                      </a:lvl5pPr>
                      <a:lvl6pPr marL="1798638" indent="-58738"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6pPr>
                      <a:lvl7pPr marL="2255838" indent="-58738"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7pPr>
                      <a:lvl8pPr marL="2713038" indent="-58738"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8pPr>
                      <a:lvl9pPr marL="3170238" indent="-58738"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Pct val="70000"/>
                        <a:buFont typeface="Wingdings" pitchFamily="2" charset="2"/>
                        <a:buNone/>
                        <a:tabLst/>
                      </a:pPr>
                      <a:r>
                        <a:rPr kumimoji="0" lang="en-US" altLang="en-US" sz="2100" b="0" i="0" u="none" strike="noStrike" cap="none" normalizeH="0" baseline="0">
                          <a:ln>
                            <a:noFill/>
                          </a:ln>
                          <a:solidFill>
                            <a:schemeClr val="tx1"/>
                          </a:solidFill>
                          <a:effectLst/>
                          <a:latin typeface="Arial" pitchFamily="34" charset="0"/>
                        </a:rPr>
                        <a:t>Medicare settlement</a:t>
                      </a:r>
                    </a:p>
                  </a:txBody>
                  <a:tcPr marT="45695" marB="4569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11427">
                <a:tc>
                  <a:txBody>
                    <a:bodyPr/>
                    <a:lstStyle>
                      <a:lvl1pPr>
                        <a:spcBef>
                          <a:spcPct val="20000"/>
                        </a:spcBef>
                        <a:buClr>
                          <a:schemeClr val="tx2"/>
                        </a:buClr>
                        <a:buSzPct val="70000"/>
                        <a:buFont typeface="Wingdings" pitchFamily="2" charset="2"/>
                        <a:defRPr sz="2600">
                          <a:solidFill>
                            <a:schemeClr val="tx1"/>
                          </a:solidFill>
                          <a:latin typeface="Arial" pitchFamily="34" charset="0"/>
                        </a:defRPr>
                      </a:lvl1pPr>
                      <a:lvl2pPr marL="344488">
                        <a:spcBef>
                          <a:spcPct val="20000"/>
                        </a:spcBef>
                        <a:buClr>
                          <a:schemeClr val="accent2"/>
                        </a:buClr>
                        <a:buSzPct val="70000"/>
                        <a:buFont typeface="Wingdings" pitchFamily="2" charset="2"/>
                        <a:defRPr sz="2200">
                          <a:solidFill>
                            <a:schemeClr val="tx1"/>
                          </a:solidFill>
                          <a:latin typeface="Arial" pitchFamily="34" charset="0"/>
                        </a:defRPr>
                      </a:lvl2pPr>
                      <a:lvl3pPr marL="671513" indent="22225">
                        <a:spcBef>
                          <a:spcPct val="20000"/>
                        </a:spcBef>
                        <a:buClr>
                          <a:schemeClr val="accent1"/>
                        </a:buClr>
                        <a:buSzPct val="70000"/>
                        <a:buFont typeface="Wingdings" pitchFamily="2" charset="2"/>
                        <a:defRPr sz="2100">
                          <a:solidFill>
                            <a:schemeClr val="tx1"/>
                          </a:solidFill>
                          <a:latin typeface="Arial" pitchFamily="34" charset="0"/>
                        </a:defRPr>
                      </a:lvl3pPr>
                      <a:lvl4pPr marL="1023938" indent="-34925">
                        <a:spcBef>
                          <a:spcPct val="20000"/>
                        </a:spcBef>
                        <a:buClr>
                          <a:schemeClr val="tx2"/>
                        </a:buClr>
                        <a:buSzPct val="75000"/>
                        <a:buFont typeface="Wingdings" pitchFamily="2" charset="2"/>
                        <a:defRPr>
                          <a:solidFill>
                            <a:schemeClr val="tx1"/>
                          </a:solidFill>
                          <a:latin typeface="Arial" pitchFamily="34" charset="0"/>
                        </a:defRPr>
                      </a:lvl4pPr>
                      <a:lvl5pPr marL="1341438" indent="-58738">
                        <a:spcBef>
                          <a:spcPct val="20000"/>
                        </a:spcBef>
                        <a:buClr>
                          <a:schemeClr val="folHlink"/>
                        </a:buClr>
                        <a:buSzPct val="80000"/>
                        <a:buFont typeface="Wingdings" pitchFamily="2" charset="2"/>
                        <a:defRPr>
                          <a:solidFill>
                            <a:schemeClr val="tx1"/>
                          </a:solidFill>
                          <a:latin typeface="Arial" pitchFamily="34" charset="0"/>
                        </a:defRPr>
                      </a:lvl5pPr>
                      <a:lvl6pPr marL="1798638" indent="-58738"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6pPr>
                      <a:lvl7pPr marL="2255838" indent="-58738"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7pPr>
                      <a:lvl8pPr marL="2713038" indent="-58738"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8pPr>
                      <a:lvl9pPr marL="3170238" indent="-58738"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Pct val="70000"/>
                        <a:buFont typeface="Wingdings" pitchFamily="2" charset="2"/>
                        <a:buNone/>
                        <a:tabLst/>
                      </a:pPr>
                      <a:r>
                        <a:rPr kumimoji="0" lang="en-US" altLang="en-US" sz="2100" b="0" i="0" u="none" strike="noStrike" cap="none" normalizeH="0" baseline="0">
                          <a:ln>
                            <a:noFill/>
                          </a:ln>
                          <a:solidFill>
                            <a:schemeClr val="tx1"/>
                          </a:solidFill>
                          <a:effectLst/>
                          <a:latin typeface="Arial" pitchFamily="34" charset="0"/>
                        </a:rPr>
                        <a:t>G</a:t>
                      </a:r>
                    </a:p>
                  </a:txBody>
                  <a:tcPr marT="45695" marB="4569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600">
                          <a:solidFill>
                            <a:schemeClr val="tx1"/>
                          </a:solidFill>
                          <a:latin typeface="Arial" pitchFamily="34" charset="0"/>
                        </a:defRPr>
                      </a:lvl1pPr>
                      <a:lvl2pPr marL="344488">
                        <a:spcBef>
                          <a:spcPct val="20000"/>
                        </a:spcBef>
                        <a:buClr>
                          <a:schemeClr val="accent2"/>
                        </a:buClr>
                        <a:buSzPct val="70000"/>
                        <a:buFont typeface="Wingdings" pitchFamily="2" charset="2"/>
                        <a:defRPr sz="2200">
                          <a:solidFill>
                            <a:schemeClr val="tx1"/>
                          </a:solidFill>
                          <a:latin typeface="Arial" pitchFamily="34" charset="0"/>
                        </a:defRPr>
                      </a:lvl2pPr>
                      <a:lvl3pPr marL="671513" indent="22225">
                        <a:spcBef>
                          <a:spcPct val="20000"/>
                        </a:spcBef>
                        <a:buClr>
                          <a:schemeClr val="accent1"/>
                        </a:buClr>
                        <a:buSzPct val="70000"/>
                        <a:buFont typeface="Wingdings" pitchFamily="2" charset="2"/>
                        <a:defRPr sz="2100">
                          <a:solidFill>
                            <a:schemeClr val="tx1"/>
                          </a:solidFill>
                          <a:latin typeface="Arial" pitchFamily="34" charset="0"/>
                        </a:defRPr>
                      </a:lvl3pPr>
                      <a:lvl4pPr marL="1023938" indent="-34925">
                        <a:spcBef>
                          <a:spcPct val="20000"/>
                        </a:spcBef>
                        <a:buClr>
                          <a:schemeClr val="tx2"/>
                        </a:buClr>
                        <a:buSzPct val="75000"/>
                        <a:buFont typeface="Wingdings" pitchFamily="2" charset="2"/>
                        <a:defRPr>
                          <a:solidFill>
                            <a:schemeClr val="tx1"/>
                          </a:solidFill>
                          <a:latin typeface="Arial" pitchFamily="34" charset="0"/>
                        </a:defRPr>
                      </a:lvl4pPr>
                      <a:lvl5pPr marL="1341438" indent="-58738">
                        <a:spcBef>
                          <a:spcPct val="20000"/>
                        </a:spcBef>
                        <a:buClr>
                          <a:schemeClr val="folHlink"/>
                        </a:buClr>
                        <a:buSzPct val="80000"/>
                        <a:buFont typeface="Wingdings" pitchFamily="2" charset="2"/>
                        <a:defRPr>
                          <a:solidFill>
                            <a:schemeClr val="tx1"/>
                          </a:solidFill>
                          <a:latin typeface="Arial" pitchFamily="34" charset="0"/>
                        </a:defRPr>
                      </a:lvl5pPr>
                      <a:lvl6pPr marL="1798638" indent="-58738"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6pPr>
                      <a:lvl7pPr marL="2255838" indent="-58738"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7pPr>
                      <a:lvl8pPr marL="2713038" indent="-58738"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8pPr>
                      <a:lvl9pPr marL="3170238" indent="-58738"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Pct val="70000"/>
                        <a:buFont typeface="Wingdings" pitchFamily="2" charset="2"/>
                        <a:buNone/>
                        <a:tabLst/>
                      </a:pPr>
                      <a:r>
                        <a:rPr kumimoji="0" lang="en-US" altLang="en-US" sz="2100" b="0" i="0" u="none" strike="noStrike" cap="none" normalizeH="0" baseline="0">
                          <a:ln>
                            <a:noFill/>
                          </a:ln>
                          <a:solidFill>
                            <a:schemeClr val="tx1"/>
                          </a:solidFill>
                          <a:effectLst/>
                          <a:latin typeface="Arial" pitchFamily="34" charset="0"/>
                        </a:rPr>
                        <a:t>Financial statements</a:t>
                      </a:r>
                    </a:p>
                  </a:txBody>
                  <a:tcPr marT="45695" marB="4569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11427">
                <a:tc>
                  <a:txBody>
                    <a:bodyPr/>
                    <a:lstStyle>
                      <a:lvl1pPr>
                        <a:spcBef>
                          <a:spcPct val="20000"/>
                        </a:spcBef>
                        <a:buClr>
                          <a:schemeClr val="tx2"/>
                        </a:buClr>
                        <a:buSzPct val="70000"/>
                        <a:buFont typeface="Wingdings" pitchFamily="2" charset="2"/>
                        <a:defRPr sz="2600">
                          <a:solidFill>
                            <a:schemeClr val="tx1"/>
                          </a:solidFill>
                          <a:latin typeface="Arial" pitchFamily="34" charset="0"/>
                        </a:defRPr>
                      </a:lvl1pPr>
                      <a:lvl2pPr marL="344488">
                        <a:spcBef>
                          <a:spcPct val="20000"/>
                        </a:spcBef>
                        <a:buClr>
                          <a:schemeClr val="accent2"/>
                        </a:buClr>
                        <a:buSzPct val="70000"/>
                        <a:buFont typeface="Wingdings" pitchFamily="2" charset="2"/>
                        <a:defRPr sz="2200">
                          <a:solidFill>
                            <a:schemeClr val="tx1"/>
                          </a:solidFill>
                          <a:latin typeface="Arial" pitchFamily="34" charset="0"/>
                        </a:defRPr>
                      </a:lvl2pPr>
                      <a:lvl3pPr marL="671513" indent="22225">
                        <a:spcBef>
                          <a:spcPct val="20000"/>
                        </a:spcBef>
                        <a:buClr>
                          <a:schemeClr val="accent1"/>
                        </a:buClr>
                        <a:buSzPct val="70000"/>
                        <a:buFont typeface="Wingdings" pitchFamily="2" charset="2"/>
                        <a:defRPr sz="2100">
                          <a:solidFill>
                            <a:schemeClr val="tx1"/>
                          </a:solidFill>
                          <a:latin typeface="Arial" pitchFamily="34" charset="0"/>
                        </a:defRPr>
                      </a:lvl3pPr>
                      <a:lvl4pPr marL="1023938" indent="-34925">
                        <a:spcBef>
                          <a:spcPct val="20000"/>
                        </a:spcBef>
                        <a:buClr>
                          <a:schemeClr val="tx2"/>
                        </a:buClr>
                        <a:buSzPct val="75000"/>
                        <a:buFont typeface="Wingdings" pitchFamily="2" charset="2"/>
                        <a:defRPr>
                          <a:solidFill>
                            <a:schemeClr val="tx1"/>
                          </a:solidFill>
                          <a:latin typeface="Arial" pitchFamily="34" charset="0"/>
                        </a:defRPr>
                      </a:lvl4pPr>
                      <a:lvl5pPr marL="1341438" indent="-58738">
                        <a:spcBef>
                          <a:spcPct val="20000"/>
                        </a:spcBef>
                        <a:buClr>
                          <a:schemeClr val="folHlink"/>
                        </a:buClr>
                        <a:buSzPct val="80000"/>
                        <a:buFont typeface="Wingdings" pitchFamily="2" charset="2"/>
                        <a:defRPr>
                          <a:solidFill>
                            <a:schemeClr val="tx1"/>
                          </a:solidFill>
                          <a:latin typeface="Arial" pitchFamily="34" charset="0"/>
                        </a:defRPr>
                      </a:lvl5pPr>
                      <a:lvl6pPr marL="1798638" indent="-58738"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6pPr>
                      <a:lvl7pPr marL="2255838" indent="-58738"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7pPr>
                      <a:lvl8pPr marL="2713038" indent="-58738"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8pPr>
                      <a:lvl9pPr marL="3170238" indent="-58738"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Pct val="70000"/>
                        <a:buFont typeface="Wingdings" pitchFamily="2" charset="2"/>
                        <a:buNone/>
                        <a:tabLst/>
                      </a:pPr>
                      <a:r>
                        <a:rPr kumimoji="0" lang="en-US" altLang="en-US" sz="2100" b="0" i="0" u="none" strike="noStrike" cap="none" normalizeH="0" baseline="0">
                          <a:ln>
                            <a:noFill/>
                          </a:ln>
                          <a:solidFill>
                            <a:schemeClr val="tx1"/>
                          </a:solidFill>
                          <a:effectLst/>
                          <a:latin typeface="Arial" pitchFamily="34" charset="0"/>
                        </a:rPr>
                        <a:t>H</a:t>
                      </a:r>
                    </a:p>
                  </a:txBody>
                  <a:tcPr marT="45695" marB="4569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600">
                          <a:solidFill>
                            <a:schemeClr val="tx1"/>
                          </a:solidFill>
                          <a:latin typeface="Arial" pitchFamily="34" charset="0"/>
                        </a:defRPr>
                      </a:lvl1pPr>
                      <a:lvl2pPr marL="344488">
                        <a:spcBef>
                          <a:spcPct val="20000"/>
                        </a:spcBef>
                        <a:buClr>
                          <a:schemeClr val="accent2"/>
                        </a:buClr>
                        <a:buSzPct val="70000"/>
                        <a:buFont typeface="Wingdings" pitchFamily="2" charset="2"/>
                        <a:defRPr sz="2200">
                          <a:solidFill>
                            <a:schemeClr val="tx1"/>
                          </a:solidFill>
                          <a:latin typeface="Arial" pitchFamily="34" charset="0"/>
                        </a:defRPr>
                      </a:lvl2pPr>
                      <a:lvl3pPr marL="671513" indent="22225">
                        <a:spcBef>
                          <a:spcPct val="20000"/>
                        </a:spcBef>
                        <a:buClr>
                          <a:schemeClr val="accent1"/>
                        </a:buClr>
                        <a:buSzPct val="70000"/>
                        <a:buFont typeface="Wingdings" pitchFamily="2" charset="2"/>
                        <a:defRPr sz="2100">
                          <a:solidFill>
                            <a:schemeClr val="tx1"/>
                          </a:solidFill>
                          <a:latin typeface="Arial" pitchFamily="34" charset="0"/>
                        </a:defRPr>
                      </a:lvl3pPr>
                      <a:lvl4pPr marL="1023938" indent="-34925">
                        <a:spcBef>
                          <a:spcPct val="20000"/>
                        </a:spcBef>
                        <a:buClr>
                          <a:schemeClr val="tx2"/>
                        </a:buClr>
                        <a:buSzPct val="75000"/>
                        <a:buFont typeface="Wingdings" pitchFamily="2" charset="2"/>
                        <a:defRPr>
                          <a:solidFill>
                            <a:schemeClr val="tx1"/>
                          </a:solidFill>
                          <a:latin typeface="Arial" pitchFamily="34" charset="0"/>
                        </a:defRPr>
                      </a:lvl4pPr>
                      <a:lvl5pPr marL="1341438" indent="-58738">
                        <a:spcBef>
                          <a:spcPct val="20000"/>
                        </a:spcBef>
                        <a:buClr>
                          <a:schemeClr val="folHlink"/>
                        </a:buClr>
                        <a:buSzPct val="80000"/>
                        <a:buFont typeface="Wingdings" pitchFamily="2" charset="2"/>
                        <a:defRPr>
                          <a:solidFill>
                            <a:schemeClr val="tx1"/>
                          </a:solidFill>
                          <a:latin typeface="Arial" pitchFamily="34" charset="0"/>
                        </a:defRPr>
                      </a:lvl5pPr>
                      <a:lvl6pPr marL="1798638" indent="-58738"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6pPr>
                      <a:lvl7pPr marL="2255838" indent="-58738"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7pPr>
                      <a:lvl8pPr marL="2713038" indent="-58738"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8pPr>
                      <a:lvl9pPr marL="3170238" indent="-58738"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Pct val="70000"/>
                        <a:buFont typeface="Wingdings" pitchFamily="2" charset="2"/>
                        <a:buNone/>
                        <a:tabLst/>
                      </a:pPr>
                      <a:r>
                        <a:rPr kumimoji="0" lang="en-US" altLang="en-US" sz="2100" b="0" i="0" u="none" strike="noStrike" cap="none" normalizeH="0" baseline="0">
                          <a:ln>
                            <a:noFill/>
                          </a:ln>
                          <a:solidFill>
                            <a:schemeClr val="tx1"/>
                          </a:solidFill>
                          <a:effectLst/>
                          <a:latin typeface="Arial" pitchFamily="34" charset="0"/>
                        </a:rPr>
                        <a:t>Home health</a:t>
                      </a:r>
                    </a:p>
                  </a:txBody>
                  <a:tcPr marT="45695" marB="4569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411427">
                <a:tc>
                  <a:txBody>
                    <a:bodyPr/>
                    <a:lstStyle>
                      <a:lvl1pPr>
                        <a:spcBef>
                          <a:spcPct val="20000"/>
                        </a:spcBef>
                        <a:buClr>
                          <a:schemeClr val="tx2"/>
                        </a:buClr>
                        <a:buSzPct val="70000"/>
                        <a:buFont typeface="Wingdings" pitchFamily="2" charset="2"/>
                        <a:defRPr sz="2600">
                          <a:solidFill>
                            <a:schemeClr val="tx1"/>
                          </a:solidFill>
                          <a:latin typeface="Arial" pitchFamily="34" charset="0"/>
                        </a:defRPr>
                      </a:lvl1pPr>
                      <a:lvl2pPr marL="344488">
                        <a:spcBef>
                          <a:spcPct val="20000"/>
                        </a:spcBef>
                        <a:buClr>
                          <a:schemeClr val="accent2"/>
                        </a:buClr>
                        <a:buSzPct val="70000"/>
                        <a:buFont typeface="Wingdings" pitchFamily="2" charset="2"/>
                        <a:defRPr sz="2200">
                          <a:solidFill>
                            <a:schemeClr val="tx1"/>
                          </a:solidFill>
                          <a:latin typeface="Arial" pitchFamily="34" charset="0"/>
                        </a:defRPr>
                      </a:lvl2pPr>
                      <a:lvl3pPr marL="671513" indent="22225">
                        <a:spcBef>
                          <a:spcPct val="20000"/>
                        </a:spcBef>
                        <a:buClr>
                          <a:schemeClr val="accent1"/>
                        </a:buClr>
                        <a:buSzPct val="70000"/>
                        <a:buFont typeface="Wingdings" pitchFamily="2" charset="2"/>
                        <a:defRPr sz="2100">
                          <a:solidFill>
                            <a:schemeClr val="tx1"/>
                          </a:solidFill>
                          <a:latin typeface="Arial" pitchFamily="34" charset="0"/>
                        </a:defRPr>
                      </a:lvl3pPr>
                      <a:lvl4pPr marL="1023938" indent="-34925">
                        <a:spcBef>
                          <a:spcPct val="20000"/>
                        </a:spcBef>
                        <a:buClr>
                          <a:schemeClr val="tx2"/>
                        </a:buClr>
                        <a:buSzPct val="75000"/>
                        <a:buFont typeface="Wingdings" pitchFamily="2" charset="2"/>
                        <a:defRPr>
                          <a:solidFill>
                            <a:schemeClr val="tx1"/>
                          </a:solidFill>
                          <a:latin typeface="Arial" pitchFamily="34" charset="0"/>
                        </a:defRPr>
                      </a:lvl4pPr>
                      <a:lvl5pPr marL="1341438" indent="-58738">
                        <a:spcBef>
                          <a:spcPct val="20000"/>
                        </a:spcBef>
                        <a:buClr>
                          <a:schemeClr val="folHlink"/>
                        </a:buClr>
                        <a:buSzPct val="80000"/>
                        <a:buFont typeface="Wingdings" pitchFamily="2" charset="2"/>
                        <a:defRPr>
                          <a:solidFill>
                            <a:schemeClr val="tx1"/>
                          </a:solidFill>
                          <a:latin typeface="Arial" pitchFamily="34" charset="0"/>
                        </a:defRPr>
                      </a:lvl5pPr>
                      <a:lvl6pPr marL="1798638" indent="-58738"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6pPr>
                      <a:lvl7pPr marL="2255838" indent="-58738"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7pPr>
                      <a:lvl8pPr marL="2713038" indent="-58738"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8pPr>
                      <a:lvl9pPr marL="3170238" indent="-58738"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Pct val="70000"/>
                        <a:buFont typeface="Wingdings" pitchFamily="2" charset="2"/>
                        <a:buNone/>
                        <a:tabLst/>
                      </a:pPr>
                      <a:r>
                        <a:rPr kumimoji="0" lang="en-US" altLang="en-US" sz="2100" b="0" i="0" u="none" strike="noStrike" cap="none" normalizeH="0" baseline="0">
                          <a:ln>
                            <a:noFill/>
                          </a:ln>
                          <a:solidFill>
                            <a:schemeClr val="tx1"/>
                          </a:solidFill>
                          <a:effectLst/>
                          <a:latin typeface="Arial" pitchFamily="34" charset="0"/>
                        </a:rPr>
                        <a:t>I</a:t>
                      </a:r>
                    </a:p>
                  </a:txBody>
                  <a:tcPr marT="45695" marB="4569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600">
                          <a:solidFill>
                            <a:schemeClr val="tx1"/>
                          </a:solidFill>
                          <a:latin typeface="Arial" pitchFamily="34" charset="0"/>
                        </a:defRPr>
                      </a:lvl1pPr>
                      <a:lvl2pPr marL="344488">
                        <a:spcBef>
                          <a:spcPct val="20000"/>
                        </a:spcBef>
                        <a:buClr>
                          <a:schemeClr val="accent2"/>
                        </a:buClr>
                        <a:buSzPct val="70000"/>
                        <a:buFont typeface="Wingdings" pitchFamily="2" charset="2"/>
                        <a:defRPr sz="2200">
                          <a:solidFill>
                            <a:schemeClr val="tx1"/>
                          </a:solidFill>
                          <a:latin typeface="Arial" pitchFamily="34" charset="0"/>
                        </a:defRPr>
                      </a:lvl2pPr>
                      <a:lvl3pPr marL="671513" indent="22225">
                        <a:spcBef>
                          <a:spcPct val="20000"/>
                        </a:spcBef>
                        <a:buClr>
                          <a:schemeClr val="accent1"/>
                        </a:buClr>
                        <a:buSzPct val="70000"/>
                        <a:buFont typeface="Wingdings" pitchFamily="2" charset="2"/>
                        <a:defRPr sz="2100">
                          <a:solidFill>
                            <a:schemeClr val="tx1"/>
                          </a:solidFill>
                          <a:latin typeface="Arial" pitchFamily="34" charset="0"/>
                        </a:defRPr>
                      </a:lvl3pPr>
                      <a:lvl4pPr marL="1023938" indent="-34925">
                        <a:spcBef>
                          <a:spcPct val="20000"/>
                        </a:spcBef>
                        <a:buClr>
                          <a:schemeClr val="tx2"/>
                        </a:buClr>
                        <a:buSzPct val="75000"/>
                        <a:buFont typeface="Wingdings" pitchFamily="2" charset="2"/>
                        <a:defRPr>
                          <a:solidFill>
                            <a:schemeClr val="tx1"/>
                          </a:solidFill>
                          <a:latin typeface="Arial" pitchFamily="34" charset="0"/>
                        </a:defRPr>
                      </a:lvl4pPr>
                      <a:lvl5pPr marL="1341438" indent="-58738">
                        <a:spcBef>
                          <a:spcPct val="20000"/>
                        </a:spcBef>
                        <a:buClr>
                          <a:schemeClr val="folHlink"/>
                        </a:buClr>
                        <a:buSzPct val="80000"/>
                        <a:buFont typeface="Wingdings" pitchFamily="2" charset="2"/>
                        <a:defRPr>
                          <a:solidFill>
                            <a:schemeClr val="tx1"/>
                          </a:solidFill>
                          <a:latin typeface="Arial" pitchFamily="34" charset="0"/>
                        </a:defRPr>
                      </a:lvl5pPr>
                      <a:lvl6pPr marL="1798638" indent="-58738"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6pPr>
                      <a:lvl7pPr marL="2255838" indent="-58738"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7pPr>
                      <a:lvl8pPr marL="2713038" indent="-58738"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8pPr>
                      <a:lvl9pPr marL="3170238" indent="-58738"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Pct val="70000"/>
                        <a:buFont typeface="Wingdings" pitchFamily="2" charset="2"/>
                        <a:buNone/>
                        <a:tabLst/>
                      </a:pPr>
                      <a:r>
                        <a:rPr kumimoji="0" lang="en-US" altLang="en-US" sz="2100" b="0" i="0" u="none" strike="noStrike" cap="none" normalizeH="0" baseline="0" dirty="0">
                          <a:ln>
                            <a:noFill/>
                          </a:ln>
                          <a:solidFill>
                            <a:schemeClr val="tx1"/>
                          </a:solidFill>
                          <a:effectLst/>
                          <a:latin typeface="Arial" pitchFamily="34" charset="0"/>
                        </a:rPr>
                        <a:t>Renal dialysis</a:t>
                      </a:r>
                    </a:p>
                  </a:txBody>
                  <a:tcPr marT="45695" marB="4569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411427">
                <a:tc>
                  <a:txBody>
                    <a:bodyPr/>
                    <a:lstStyle>
                      <a:lvl1pPr>
                        <a:spcBef>
                          <a:spcPct val="20000"/>
                        </a:spcBef>
                        <a:buClr>
                          <a:schemeClr val="tx2"/>
                        </a:buClr>
                        <a:buSzPct val="70000"/>
                        <a:buFont typeface="Wingdings" pitchFamily="2" charset="2"/>
                        <a:defRPr sz="2600">
                          <a:solidFill>
                            <a:schemeClr val="tx1"/>
                          </a:solidFill>
                          <a:latin typeface="Arial" pitchFamily="34" charset="0"/>
                        </a:defRPr>
                      </a:lvl1pPr>
                      <a:lvl2pPr marL="344488">
                        <a:spcBef>
                          <a:spcPct val="20000"/>
                        </a:spcBef>
                        <a:buClr>
                          <a:schemeClr val="accent2"/>
                        </a:buClr>
                        <a:buSzPct val="70000"/>
                        <a:buFont typeface="Wingdings" pitchFamily="2" charset="2"/>
                        <a:defRPr sz="2200">
                          <a:solidFill>
                            <a:schemeClr val="tx1"/>
                          </a:solidFill>
                          <a:latin typeface="Arial" pitchFamily="34" charset="0"/>
                        </a:defRPr>
                      </a:lvl2pPr>
                      <a:lvl3pPr marL="671513" indent="22225">
                        <a:spcBef>
                          <a:spcPct val="20000"/>
                        </a:spcBef>
                        <a:buClr>
                          <a:schemeClr val="accent1"/>
                        </a:buClr>
                        <a:buSzPct val="70000"/>
                        <a:buFont typeface="Wingdings" pitchFamily="2" charset="2"/>
                        <a:defRPr sz="2100">
                          <a:solidFill>
                            <a:schemeClr val="tx1"/>
                          </a:solidFill>
                          <a:latin typeface="Arial" pitchFamily="34" charset="0"/>
                        </a:defRPr>
                      </a:lvl3pPr>
                      <a:lvl4pPr marL="1023938" indent="-34925">
                        <a:spcBef>
                          <a:spcPct val="20000"/>
                        </a:spcBef>
                        <a:buClr>
                          <a:schemeClr val="tx2"/>
                        </a:buClr>
                        <a:buSzPct val="75000"/>
                        <a:buFont typeface="Wingdings" pitchFamily="2" charset="2"/>
                        <a:defRPr>
                          <a:solidFill>
                            <a:schemeClr val="tx1"/>
                          </a:solidFill>
                          <a:latin typeface="Arial" pitchFamily="34" charset="0"/>
                        </a:defRPr>
                      </a:lvl4pPr>
                      <a:lvl5pPr marL="1341438" indent="-58738">
                        <a:spcBef>
                          <a:spcPct val="20000"/>
                        </a:spcBef>
                        <a:buClr>
                          <a:schemeClr val="folHlink"/>
                        </a:buClr>
                        <a:buSzPct val="80000"/>
                        <a:buFont typeface="Wingdings" pitchFamily="2" charset="2"/>
                        <a:defRPr>
                          <a:solidFill>
                            <a:schemeClr val="tx1"/>
                          </a:solidFill>
                          <a:latin typeface="Arial" pitchFamily="34" charset="0"/>
                        </a:defRPr>
                      </a:lvl5pPr>
                      <a:lvl6pPr marL="1798638" indent="-58738"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6pPr>
                      <a:lvl7pPr marL="2255838" indent="-58738"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7pPr>
                      <a:lvl8pPr marL="2713038" indent="-58738"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8pPr>
                      <a:lvl9pPr marL="3170238" indent="-58738"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Pct val="70000"/>
                        <a:buFont typeface="Wingdings" pitchFamily="2" charset="2"/>
                        <a:buNone/>
                        <a:tabLst/>
                      </a:pPr>
                      <a:r>
                        <a:rPr kumimoji="0" lang="en-US" altLang="en-US" sz="2100" b="0" i="0" u="none" strike="noStrike" cap="none" normalizeH="0" baseline="0" dirty="0">
                          <a:ln>
                            <a:noFill/>
                          </a:ln>
                          <a:solidFill>
                            <a:schemeClr val="tx1"/>
                          </a:solidFill>
                          <a:effectLst/>
                          <a:latin typeface="Arial" pitchFamily="34" charset="0"/>
                        </a:rPr>
                        <a:t>O</a:t>
                      </a:r>
                    </a:p>
                  </a:txBody>
                  <a:tcPr marT="45695" marB="4569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600">
                          <a:solidFill>
                            <a:schemeClr val="tx1"/>
                          </a:solidFill>
                          <a:latin typeface="Arial" pitchFamily="34" charset="0"/>
                        </a:defRPr>
                      </a:lvl1pPr>
                      <a:lvl2pPr marL="344488">
                        <a:spcBef>
                          <a:spcPct val="20000"/>
                        </a:spcBef>
                        <a:buClr>
                          <a:schemeClr val="accent2"/>
                        </a:buClr>
                        <a:buSzPct val="70000"/>
                        <a:buFont typeface="Wingdings" pitchFamily="2" charset="2"/>
                        <a:defRPr sz="2200">
                          <a:solidFill>
                            <a:schemeClr val="tx1"/>
                          </a:solidFill>
                          <a:latin typeface="Arial" pitchFamily="34" charset="0"/>
                        </a:defRPr>
                      </a:lvl2pPr>
                      <a:lvl3pPr marL="671513" indent="22225">
                        <a:spcBef>
                          <a:spcPct val="20000"/>
                        </a:spcBef>
                        <a:buClr>
                          <a:schemeClr val="accent1"/>
                        </a:buClr>
                        <a:buSzPct val="70000"/>
                        <a:buFont typeface="Wingdings" pitchFamily="2" charset="2"/>
                        <a:defRPr sz="2100">
                          <a:solidFill>
                            <a:schemeClr val="tx1"/>
                          </a:solidFill>
                          <a:latin typeface="Arial" pitchFamily="34" charset="0"/>
                        </a:defRPr>
                      </a:lvl3pPr>
                      <a:lvl4pPr marL="1023938" indent="-34925">
                        <a:spcBef>
                          <a:spcPct val="20000"/>
                        </a:spcBef>
                        <a:buClr>
                          <a:schemeClr val="tx2"/>
                        </a:buClr>
                        <a:buSzPct val="75000"/>
                        <a:buFont typeface="Wingdings" pitchFamily="2" charset="2"/>
                        <a:defRPr>
                          <a:solidFill>
                            <a:schemeClr val="tx1"/>
                          </a:solidFill>
                          <a:latin typeface="Arial" pitchFamily="34" charset="0"/>
                        </a:defRPr>
                      </a:lvl4pPr>
                      <a:lvl5pPr marL="1341438" indent="-58738">
                        <a:spcBef>
                          <a:spcPct val="20000"/>
                        </a:spcBef>
                        <a:buClr>
                          <a:schemeClr val="folHlink"/>
                        </a:buClr>
                        <a:buSzPct val="80000"/>
                        <a:buFont typeface="Wingdings" pitchFamily="2" charset="2"/>
                        <a:defRPr>
                          <a:solidFill>
                            <a:schemeClr val="tx1"/>
                          </a:solidFill>
                          <a:latin typeface="Arial" pitchFamily="34" charset="0"/>
                        </a:defRPr>
                      </a:lvl5pPr>
                      <a:lvl6pPr marL="1798638" indent="-58738"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6pPr>
                      <a:lvl7pPr marL="2255838" indent="-58738"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7pPr>
                      <a:lvl8pPr marL="2713038" indent="-58738"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8pPr>
                      <a:lvl9pPr marL="3170238" indent="-58738"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Pct val="70000"/>
                        <a:buFont typeface="Wingdings" pitchFamily="2" charset="2"/>
                        <a:buNone/>
                        <a:tabLst/>
                      </a:pPr>
                      <a:r>
                        <a:rPr kumimoji="0" lang="en-US" altLang="en-US" sz="2100" b="0" i="0" u="none" strike="noStrike" cap="none" normalizeH="0" baseline="0" dirty="0">
                          <a:ln>
                            <a:noFill/>
                          </a:ln>
                          <a:solidFill>
                            <a:schemeClr val="tx1"/>
                          </a:solidFill>
                          <a:effectLst/>
                          <a:latin typeface="Arial" pitchFamily="34" charset="0"/>
                        </a:rPr>
                        <a:t>Hospice</a:t>
                      </a:r>
                    </a:p>
                  </a:txBody>
                  <a:tcPr marT="45695" marB="4569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411427">
                <a:tc>
                  <a:txBody>
                    <a:bodyPr/>
                    <a:lstStyle>
                      <a:lvl1pPr>
                        <a:spcBef>
                          <a:spcPct val="20000"/>
                        </a:spcBef>
                        <a:buClr>
                          <a:schemeClr val="tx2"/>
                        </a:buClr>
                        <a:buSzPct val="70000"/>
                        <a:buFont typeface="Wingdings" pitchFamily="2" charset="2"/>
                        <a:defRPr sz="2600">
                          <a:solidFill>
                            <a:schemeClr val="tx1"/>
                          </a:solidFill>
                          <a:latin typeface="Arial" pitchFamily="34" charset="0"/>
                        </a:defRPr>
                      </a:lvl1pPr>
                      <a:lvl2pPr marL="344488">
                        <a:spcBef>
                          <a:spcPct val="20000"/>
                        </a:spcBef>
                        <a:buClr>
                          <a:schemeClr val="accent2"/>
                        </a:buClr>
                        <a:buSzPct val="70000"/>
                        <a:buFont typeface="Wingdings" pitchFamily="2" charset="2"/>
                        <a:defRPr sz="2200">
                          <a:solidFill>
                            <a:schemeClr val="tx1"/>
                          </a:solidFill>
                          <a:latin typeface="Arial" pitchFamily="34" charset="0"/>
                        </a:defRPr>
                      </a:lvl2pPr>
                      <a:lvl3pPr marL="671513" indent="22225">
                        <a:spcBef>
                          <a:spcPct val="20000"/>
                        </a:spcBef>
                        <a:buClr>
                          <a:schemeClr val="accent1"/>
                        </a:buClr>
                        <a:buSzPct val="70000"/>
                        <a:buFont typeface="Wingdings" pitchFamily="2" charset="2"/>
                        <a:defRPr sz="2100">
                          <a:solidFill>
                            <a:schemeClr val="tx1"/>
                          </a:solidFill>
                          <a:latin typeface="Arial" pitchFamily="34" charset="0"/>
                        </a:defRPr>
                      </a:lvl3pPr>
                      <a:lvl4pPr marL="1023938" indent="-34925">
                        <a:spcBef>
                          <a:spcPct val="20000"/>
                        </a:spcBef>
                        <a:buClr>
                          <a:schemeClr val="tx2"/>
                        </a:buClr>
                        <a:buSzPct val="75000"/>
                        <a:buFont typeface="Wingdings" pitchFamily="2" charset="2"/>
                        <a:defRPr>
                          <a:solidFill>
                            <a:schemeClr val="tx1"/>
                          </a:solidFill>
                          <a:latin typeface="Arial" pitchFamily="34" charset="0"/>
                        </a:defRPr>
                      </a:lvl4pPr>
                      <a:lvl5pPr marL="1341438" indent="-58738">
                        <a:spcBef>
                          <a:spcPct val="20000"/>
                        </a:spcBef>
                        <a:buClr>
                          <a:schemeClr val="folHlink"/>
                        </a:buClr>
                        <a:buSzPct val="80000"/>
                        <a:buFont typeface="Wingdings" pitchFamily="2" charset="2"/>
                        <a:defRPr>
                          <a:solidFill>
                            <a:schemeClr val="tx1"/>
                          </a:solidFill>
                          <a:latin typeface="Arial" pitchFamily="34" charset="0"/>
                        </a:defRPr>
                      </a:lvl5pPr>
                      <a:lvl6pPr marL="1798638" indent="-58738"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6pPr>
                      <a:lvl7pPr marL="2255838" indent="-58738"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7pPr>
                      <a:lvl8pPr marL="2713038" indent="-58738"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8pPr>
                      <a:lvl9pPr marL="3170238" indent="-58738"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Pct val="70000"/>
                        <a:buFont typeface="Wingdings" pitchFamily="2" charset="2"/>
                        <a:buNone/>
                        <a:tabLst/>
                      </a:pPr>
                      <a:r>
                        <a:rPr kumimoji="0" lang="en-US" altLang="en-US" sz="2100" b="0" i="0" u="none" strike="noStrike" cap="none" normalizeH="0" baseline="0">
                          <a:ln>
                            <a:noFill/>
                          </a:ln>
                          <a:solidFill>
                            <a:schemeClr val="tx1"/>
                          </a:solidFill>
                          <a:effectLst/>
                          <a:latin typeface="Arial" pitchFamily="34" charset="0"/>
                        </a:rPr>
                        <a:t>M</a:t>
                      </a:r>
                    </a:p>
                  </a:txBody>
                  <a:tcPr marT="45695" marB="4569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600">
                          <a:solidFill>
                            <a:schemeClr val="tx1"/>
                          </a:solidFill>
                          <a:latin typeface="Arial" pitchFamily="34" charset="0"/>
                        </a:defRPr>
                      </a:lvl1pPr>
                      <a:lvl2pPr marL="344488">
                        <a:spcBef>
                          <a:spcPct val="20000"/>
                        </a:spcBef>
                        <a:buClr>
                          <a:schemeClr val="accent2"/>
                        </a:buClr>
                        <a:buSzPct val="70000"/>
                        <a:buFont typeface="Wingdings" pitchFamily="2" charset="2"/>
                        <a:defRPr sz="2200">
                          <a:solidFill>
                            <a:schemeClr val="tx1"/>
                          </a:solidFill>
                          <a:latin typeface="Arial" pitchFamily="34" charset="0"/>
                        </a:defRPr>
                      </a:lvl2pPr>
                      <a:lvl3pPr marL="671513" indent="22225">
                        <a:spcBef>
                          <a:spcPct val="20000"/>
                        </a:spcBef>
                        <a:buClr>
                          <a:schemeClr val="accent1"/>
                        </a:buClr>
                        <a:buSzPct val="70000"/>
                        <a:buFont typeface="Wingdings" pitchFamily="2" charset="2"/>
                        <a:defRPr sz="2100">
                          <a:solidFill>
                            <a:schemeClr val="tx1"/>
                          </a:solidFill>
                          <a:latin typeface="Arial" pitchFamily="34" charset="0"/>
                        </a:defRPr>
                      </a:lvl3pPr>
                      <a:lvl4pPr marL="1023938" indent="-34925">
                        <a:spcBef>
                          <a:spcPct val="20000"/>
                        </a:spcBef>
                        <a:buClr>
                          <a:schemeClr val="tx2"/>
                        </a:buClr>
                        <a:buSzPct val="75000"/>
                        <a:buFont typeface="Wingdings" pitchFamily="2" charset="2"/>
                        <a:defRPr>
                          <a:solidFill>
                            <a:schemeClr val="tx1"/>
                          </a:solidFill>
                          <a:latin typeface="Arial" pitchFamily="34" charset="0"/>
                        </a:defRPr>
                      </a:lvl4pPr>
                      <a:lvl5pPr marL="1341438" indent="-58738">
                        <a:spcBef>
                          <a:spcPct val="20000"/>
                        </a:spcBef>
                        <a:buClr>
                          <a:schemeClr val="folHlink"/>
                        </a:buClr>
                        <a:buSzPct val="80000"/>
                        <a:buFont typeface="Wingdings" pitchFamily="2" charset="2"/>
                        <a:defRPr>
                          <a:solidFill>
                            <a:schemeClr val="tx1"/>
                          </a:solidFill>
                          <a:latin typeface="Arial" pitchFamily="34" charset="0"/>
                        </a:defRPr>
                      </a:lvl5pPr>
                      <a:lvl6pPr marL="1798638" indent="-58738"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6pPr>
                      <a:lvl7pPr marL="2255838" indent="-58738"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7pPr>
                      <a:lvl8pPr marL="2713038" indent="-58738"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8pPr>
                      <a:lvl9pPr marL="3170238" indent="-58738"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Pct val="70000"/>
                        <a:buFont typeface="Wingdings" pitchFamily="2" charset="2"/>
                        <a:buNone/>
                        <a:tabLst/>
                      </a:pPr>
                      <a:r>
                        <a:rPr kumimoji="0" lang="en-US" altLang="en-US" sz="2100" b="0" i="0" u="none" strike="noStrike" cap="none" normalizeH="0" baseline="0" dirty="0">
                          <a:ln>
                            <a:noFill/>
                          </a:ln>
                          <a:solidFill>
                            <a:schemeClr val="tx1"/>
                          </a:solidFill>
                          <a:effectLst/>
                          <a:latin typeface="Arial" pitchFamily="34" charset="0"/>
                        </a:rPr>
                        <a:t>Rural health clinic</a:t>
                      </a:r>
                    </a:p>
                  </a:txBody>
                  <a:tcPr marT="45695" marB="4569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sp>
        <p:nvSpPr>
          <p:cNvPr id="2" name="Slide Number Placeholder 1"/>
          <p:cNvSpPr>
            <a:spLocks noGrp="1"/>
          </p:cNvSpPr>
          <p:nvPr>
            <p:ph type="sldNum" sz="quarter" idx="18"/>
          </p:nvPr>
        </p:nvSpPr>
        <p:spPr/>
        <p:txBody>
          <a:bodyPr/>
          <a:lstStyle/>
          <a:p>
            <a:fld id="{16093BBF-7029-416F-A506-A70526E28AC4}" type="slidenum">
              <a:rPr lang="en-US" smtClean="0"/>
              <a:pPr/>
              <a:t>195</a:t>
            </a:fld>
            <a:endParaRPr lang="en-US"/>
          </a:p>
          <a:p>
            <a:endParaRPr lang="en-US" dirty="0"/>
          </a:p>
        </p:txBody>
      </p:sp>
    </p:spTree>
    <p:extLst>
      <p:ext uri="{BB962C8B-B14F-4D97-AF65-F5344CB8AC3E}">
        <p14:creationId xmlns:p14="http://schemas.microsoft.com/office/powerpoint/2010/main" val="1172166421"/>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7274" y="5562600"/>
            <a:ext cx="2969452" cy="762000"/>
          </a:xfrm>
        </p:spPr>
        <p:txBody>
          <a:bodyPr>
            <a:normAutofit/>
          </a:bodyPr>
          <a:lstStyle/>
          <a:p>
            <a:r>
              <a:rPr lang="en-US" sz="4400" dirty="0"/>
              <a:t>Questions?</a:t>
            </a:r>
          </a:p>
        </p:txBody>
      </p:sp>
      <p:sp>
        <p:nvSpPr>
          <p:cNvPr id="3" name="Slide Number Placeholder 2"/>
          <p:cNvSpPr>
            <a:spLocks noGrp="1"/>
          </p:cNvSpPr>
          <p:nvPr>
            <p:ph type="sldNum" sz="quarter" idx="4294967295"/>
          </p:nvPr>
        </p:nvSpPr>
        <p:spPr>
          <a:xfrm>
            <a:off x="7010400" y="6172200"/>
            <a:ext cx="2133600" cy="365125"/>
          </a:xfrm>
        </p:spPr>
        <p:txBody>
          <a:bodyPr/>
          <a:lstStyle/>
          <a:p>
            <a:fld id="{1F11D43D-FB01-461F-A7A0-1237244F913A}" type="slidenum">
              <a:rPr lang="en-US" smtClean="0"/>
              <a:t>196</a:t>
            </a:fld>
            <a:endParaRPr lang="en-US" dirty="0"/>
          </a:p>
        </p:txBody>
      </p:sp>
      <p:pic>
        <p:nvPicPr>
          <p:cNvPr id="8" name="Picture 2">
            <a:extLst>
              <a:ext uri="{FF2B5EF4-FFF2-40B4-BE49-F238E27FC236}">
                <a16:creationId xmlns:a16="http://schemas.microsoft.com/office/drawing/2014/main" id="{052320E4-3141-4FD5-A909-C63229A49A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9300" y="513522"/>
            <a:ext cx="5105400" cy="4775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1959550"/>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bg>
      <p:bgPr>
        <a:solidFill>
          <a:srgbClr val="FBFAF7">
            <a:alpha val="53000"/>
          </a:srgbClr>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4F6C1E1-164A-4195-B1E8-3345140F82BF}"/>
              </a:ext>
            </a:extLst>
          </p:cNvPr>
          <p:cNvSpPr txBox="1">
            <a:spLocks/>
          </p:cNvSpPr>
          <p:nvPr/>
        </p:nvSpPr>
        <p:spPr>
          <a:xfrm>
            <a:off x="4781791" y="1821022"/>
            <a:ext cx="3640180" cy="1455578"/>
          </a:xfrm>
          <a:prstGeom prst="rect">
            <a:avLst/>
          </a:prstGeom>
        </p:spPr>
        <p:txBody>
          <a:bodyPr vert="horz" lIns="91440" tIns="45720" rIns="91440" bIns="0" rtlCol="0" anchor="b">
            <a:normAutofit/>
          </a:bodyPr>
          <a:lstStyle>
            <a:lvl1pPr algn="l" defTabSz="914400" rtl="0" eaLnBrk="1" latinLnBrk="0" hangingPunct="1">
              <a:lnSpc>
                <a:spcPct val="90000"/>
              </a:lnSpc>
              <a:spcBef>
                <a:spcPct val="0"/>
              </a:spcBef>
              <a:buNone/>
              <a:defRPr lang="en-IN" sz="4000" b="1" kern="1200">
                <a:solidFill>
                  <a:schemeClr val="accent1"/>
                </a:solidFill>
                <a:latin typeface="+mj-lt"/>
                <a:ea typeface="+mj-ea"/>
                <a:cs typeface="Calibri Light" panose="020F0302020204030204" pitchFamily="34" charset="0"/>
              </a:defRPr>
            </a:lvl1pPr>
          </a:lstStyle>
          <a:p>
            <a:r>
              <a:rPr lang="en-US" dirty="0"/>
              <a:t>Contact Information</a:t>
            </a:r>
          </a:p>
        </p:txBody>
      </p:sp>
      <p:sp>
        <p:nvSpPr>
          <p:cNvPr id="9" name="Content Placeholder 2">
            <a:extLst>
              <a:ext uri="{FF2B5EF4-FFF2-40B4-BE49-F238E27FC236}">
                <a16:creationId xmlns:a16="http://schemas.microsoft.com/office/drawing/2014/main" id="{5C06651B-AB08-4D29-8C3C-F2FCF8A72988}"/>
              </a:ext>
            </a:extLst>
          </p:cNvPr>
          <p:cNvSpPr txBox="1">
            <a:spLocks/>
          </p:cNvSpPr>
          <p:nvPr/>
        </p:nvSpPr>
        <p:spPr>
          <a:xfrm>
            <a:off x="4781791" y="3344093"/>
            <a:ext cx="3640180" cy="2653941"/>
          </a:xfrm>
          <a:prstGeom prst="rect">
            <a:avLst/>
          </a:prstGeom>
          <a:solidFill>
            <a:srgbClr val="FBFAF7">
              <a:alpha val="76000"/>
            </a:srgbClr>
          </a:solidFill>
        </p:spPr>
        <p:txBody>
          <a:bodyPr/>
          <a:lstStyle>
            <a:lvl1pPr marL="228600" indent="-228600" algn="l" defTabSz="914400" rtl="0" eaLnBrk="1" latinLnBrk="0" hangingPunct="1">
              <a:lnSpc>
                <a:spcPct val="90000"/>
              </a:lnSpc>
              <a:spcBef>
                <a:spcPts val="1000"/>
              </a:spcBef>
              <a:buClr>
                <a:srgbClr val="2E7A40"/>
              </a:buClr>
              <a:buFont typeface="Arial" panose="020B0604020202020204" pitchFamily="34" charset="0"/>
              <a:buChar char="•"/>
              <a:defRPr lang="en-US" sz="2400" kern="1200" dirty="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2E7A40"/>
              </a:buClr>
              <a:buFont typeface="Arial" panose="020B0604020202020204" pitchFamily="34" charset="0"/>
              <a:buChar char="•"/>
              <a:defRPr lang="en-US" sz="2000" kern="1200" dirty="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E7A40"/>
              </a:buClr>
              <a:buFont typeface="Arial" panose="020B0604020202020204" pitchFamily="34" charset="0"/>
              <a:buChar char="•"/>
              <a:defRPr lang="en-US" sz="1800" kern="1200" dirty="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E7A40"/>
              </a:buClr>
              <a:buFont typeface="Arial" panose="020B0604020202020204" pitchFamily="34" charset="0"/>
              <a:buChar char="•"/>
              <a:defRPr lang="en-US" sz="1600" kern="1200" dirty="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E7A40"/>
              </a:buClr>
              <a:buFont typeface="Arial" panose="020B0604020202020204" pitchFamily="34" charset="0"/>
              <a:buChar char="•"/>
              <a:defRPr lang="en-IN" sz="16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300"/>
              </a:spcAft>
              <a:buNone/>
            </a:pPr>
            <a:r>
              <a:rPr lang="en-US" sz="1800" b="1" dirty="0"/>
              <a:t>Kami </a:t>
            </a:r>
            <a:r>
              <a:rPr lang="en-US" sz="1800" b="1" dirty="0" err="1"/>
              <a:t>Matzek</a:t>
            </a:r>
            <a:br>
              <a:rPr lang="en-US" sz="1800" dirty="0"/>
            </a:br>
            <a:endParaRPr lang="en-US" sz="1800" dirty="0"/>
          </a:p>
          <a:p>
            <a:pPr marL="0" indent="0">
              <a:buNone/>
            </a:pPr>
            <a:br>
              <a:rPr lang="en-US" sz="1800" dirty="0"/>
            </a:br>
            <a:endParaRPr lang="en-US" sz="1800" dirty="0"/>
          </a:p>
          <a:p>
            <a:endParaRPr lang="en-US" sz="1800" dirty="0"/>
          </a:p>
        </p:txBody>
      </p:sp>
      <p:sp>
        <p:nvSpPr>
          <p:cNvPr id="11" name="Text Placeholder 15">
            <a:extLst>
              <a:ext uri="{FF2B5EF4-FFF2-40B4-BE49-F238E27FC236}">
                <a16:creationId xmlns:a16="http://schemas.microsoft.com/office/drawing/2014/main" id="{2198E462-4D23-400E-83DC-19EFD2B783B7}"/>
              </a:ext>
            </a:extLst>
          </p:cNvPr>
          <p:cNvSpPr txBox="1">
            <a:spLocks/>
          </p:cNvSpPr>
          <p:nvPr/>
        </p:nvSpPr>
        <p:spPr>
          <a:xfrm>
            <a:off x="4781791" y="3979200"/>
            <a:ext cx="2584337" cy="288000"/>
          </a:xfrm>
          <a:prstGeom prst="rect">
            <a:avLst/>
          </a:prstGeom>
        </p:spPr>
        <p:txBody>
          <a:bodyPr/>
          <a:lstStyle>
            <a:lvl1pPr marL="228600" indent="-228600" algn="l" defTabSz="914400" rtl="0" eaLnBrk="1" latinLnBrk="0" hangingPunct="1">
              <a:lnSpc>
                <a:spcPct val="90000"/>
              </a:lnSpc>
              <a:spcBef>
                <a:spcPts val="1000"/>
              </a:spcBef>
              <a:buClr>
                <a:srgbClr val="2E7A40"/>
              </a:buClr>
              <a:buFont typeface="Arial" panose="020B0604020202020204" pitchFamily="34" charset="0"/>
              <a:buChar char="•"/>
              <a:defRPr lang="en-US" sz="2400" kern="1200" dirty="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2E7A40"/>
              </a:buClr>
              <a:buFont typeface="Arial" panose="020B0604020202020204" pitchFamily="34" charset="0"/>
              <a:buChar char="•"/>
              <a:defRPr lang="en-US" sz="2000" kern="1200" dirty="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E7A40"/>
              </a:buClr>
              <a:buFont typeface="Arial" panose="020B0604020202020204" pitchFamily="34" charset="0"/>
              <a:buChar char="•"/>
              <a:defRPr lang="en-US" sz="1800" kern="1200" dirty="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E7A40"/>
              </a:buClr>
              <a:buFont typeface="Arial" panose="020B0604020202020204" pitchFamily="34" charset="0"/>
              <a:buChar char="•"/>
              <a:defRPr lang="en-US" sz="1600" kern="1200" dirty="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E7A40"/>
              </a:buClr>
              <a:buFont typeface="Arial" panose="020B0604020202020204" pitchFamily="34" charset="0"/>
              <a:buChar char="•"/>
              <a:defRPr lang="en-IN" sz="16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t>www.dzacpa.com</a:t>
            </a:r>
          </a:p>
        </p:txBody>
      </p:sp>
      <p:pic>
        <p:nvPicPr>
          <p:cNvPr id="12" name="Picture Placeholder 10">
            <a:extLst>
              <a:ext uri="{FF2B5EF4-FFF2-40B4-BE49-F238E27FC236}">
                <a16:creationId xmlns:a16="http://schemas.microsoft.com/office/drawing/2014/main" id="{8D21F0A0-219F-4E16-B819-8C60C099736A}"/>
              </a:ext>
            </a:extLst>
          </p:cNvPr>
          <p:cNvPicPr>
            <a:picLocks noChangeAspect="1"/>
          </p:cNvPicPr>
          <p:nvPr/>
        </p:nvPicPr>
        <p:blipFill>
          <a:blip r:embed="rId3">
            <a:extLst>
              <a:ext uri="{28A0092B-C50C-407E-A947-70E740481C1C}">
                <a14:useLocalDpi xmlns:a14="http://schemas.microsoft.com/office/drawing/2010/main" val="0"/>
              </a:ext>
            </a:extLst>
          </a:blip>
          <a:srcRect l="19753" r="19753"/>
          <a:stretch>
            <a:fillRect/>
          </a:stretch>
        </p:blipFill>
        <p:spPr>
          <a:xfrm>
            <a:off x="685800" y="860945"/>
            <a:ext cx="3898141" cy="5137089"/>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pic>
      <p:sp>
        <p:nvSpPr>
          <p:cNvPr id="13" name="Hexagon 12" descr="Solid dark colored hexagon in the middle of image accent">
            <a:extLst>
              <a:ext uri="{FF2B5EF4-FFF2-40B4-BE49-F238E27FC236}">
                <a16:creationId xmlns:a16="http://schemas.microsoft.com/office/drawing/2014/main" id="{DCA405F2-F027-4AC2-9468-FB706E3479C8}"/>
              </a:ext>
            </a:extLst>
          </p:cNvPr>
          <p:cNvSpPr/>
          <p:nvPr/>
        </p:nvSpPr>
        <p:spPr>
          <a:xfrm rot="16200000">
            <a:off x="1281387" y="2405847"/>
            <a:ext cx="2412998" cy="2080172"/>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14" name="Group 13" descr="Company initials and name grouped block">
            <a:extLst>
              <a:ext uri="{FF2B5EF4-FFF2-40B4-BE49-F238E27FC236}">
                <a16:creationId xmlns:a16="http://schemas.microsoft.com/office/drawing/2014/main" id="{0282D846-B2D0-4D64-A842-65F4A298A85C}"/>
              </a:ext>
            </a:extLst>
          </p:cNvPr>
          <p:cNvGrpSpPr/>
          <p:nvPr/>
        </p:nvGrpSpPr>
        <p:grpSpPr>
          <a:xfrm>
            <a:off x="1554399" y="2889498"/>
            <a:ext cx="1866972" cy="1272640"/>
            <a:chOff x="2886003" y="2902286"/>
            <a:chExt cx="1866972" cy="1272640"/>
          </a:xfrm>
        </p:grpSpPr>
        <p:sp>
          <p:nvSpPr>
            <p:cNvPr id="15" name="TextBox 14">
              <a:extLst>
                <a:ext uri="{FF2B5EF4-FFF2-40B4-BE49-F238E27FC236}">
                  <a16:creationId xmlns:a16="http://schemas.microsoft.com/office/drawing/2014/main" id="{03D7F6E3-547A-4D1E-A2C7-3B2A2EE62BA4}"/>
                </a:ext>
              </a:extLst>
            </p:cNvPr>
            <p:cNvSpPr txBox="1"/>
            <p:nvPr/>
          </p:nvSpPr>
          <p:spPr>
            <a:xfrm>
              <a:off x="2886003" y="2902286"/>
              <a:ext cx="1835759" cy="1015663"/>
            </a:xfrm>
            <a:prstGeom prst="rect">
              <a:avLst/>
            </a:prstGeom>
            <a:noFill/>
          </p:spPr>
          <p:txBody>
            <a:bodyPr wrap="none" rtlCol="0">
              <a:spAutoFit/>
            </a:bodyPr>
            <a:lstStyle/>
            <a:p>
              <a:r>
                <a:rPr lang="en-US" sz="6000" b="1" dirty="0">
                  <a:latin typeface="Rockwell" panose="02060603020205020403" pitchFamily="18" charset="0"/>
                </a:rPr>
                <a:t>DZA</a:t>
              </a:r>
              <a:endParaRPr lang="en-IN" sz="6000" b="1" dirty="0">
                <a:latin typeface="Rockwell" panose="02060603020205020403" pitchFamily="18" charset="0"/>
              </a:endParaRPr>
            </a:p>
          </p:txBody>
        </p:sp>
        <p:sp>
          <p:nvSpPr>
            <p:cNvPr id="16" name="TextBox 15">
              <a:extLst>
                <a:ext uri="{FF2B5EF4-FFF2-40B4-BE49-F238E27FC236}">
                  <a16:creationId xmlns:a16="http://schemas.microsoft.com/office/drawing/2014/main" id="{1C1768D4-AA5D-4A3F-AC00-9F75A936DF5B}"/>
                </a:ext>
              </a:extLst>
            </p:cNvPr>
            <p:cNvSpPr txBox="1"/>
            <p:nvPr/>
          </p:nvSpPr>
          <p:spPr>
            <a:xfrm>
              <a:off x="2955850" y="3713261"/>
              <a:ext cx="1797125" cy="461665"/>
            </a:xfrm>
            <a:prstGeom prst="rect">
              <a:avLst/>
            </a:prstGeom>
            <a:noFill/>
          </p:spPr>
          <p:txBody>
            <a:bodyPr wrap="square" rtlCol="0">
              <a:spAutoFit/>
            </a:bodyPr>
            <a:lstStyle/>
            <a:p>
              <a:pPr algn="ctr"/>
              <a:r>
                <a:rPr lang="en-IN" sz="1200" dirty="0">
                  <a:latin typeface="Rockwell" panose="02060603020205020403" pitchFamily="18" charset="0"/>
                  <a:cs typeface="Calibri Light" panose="020F0302020204030204" pitchFamily="34" charset="0"/>
                </a:rPr>
                <a:t>DINGUS, ZARECOR &amp;</a:t>
              </a:r>
            </a:p>
            <a:p>
              <a:pPr algn="ctr"/>
              <a:r>
                <a:rPr lang="en-IN" sz="1200" dirty="0">
                  <a:latin typeface="Rockwell" panose="02060603020205020403" pitchFamily="18" charset="0"/>
                  <a:cs typeface="Calibri Light" panose="020F0302020204030204" pitchFamily="34" charset="0"/>
                </a:rPr>
                <a:t>ASSOCIATES</a:t>
              </a:r>
            </a:p>
          </p:txBody>
        </p:sp>
      </p:grpSp>
      <p:sp>
        <p:nvSpPr>
          <p:cNvPr id="17" name="Text Placeholder 15">
            <a:extLst>
              <a:ext uri="{FF2B5EF4-FFF2-40B4-BE49-F238E27FC236}">
                <a16:creationId xmlns:a16="http://schemas.microsoft.com/office/drawing/2014/main" id="{B3842C7B-E043-447A-BB41-48C43CD0DEE1}"/>
              </a:ext>
            </a:extLst>
          </p:cNvPr>
          <p:cNvSpPr txBox="1">
            <a:spLocks/>
          </p:cNvSpPr>
          <p:nvPr/>
        </p:nvSpPr>
        <p:spPr>
          <a:xfrm>
            <a:off x="4781791" y="3657600"/>
            <a:ext cx="2584337" cy="288000"/>
          </a:xfrm>
          <a:prstGeom prst="rect">
            <a:avLst/>
          </a:prstGeom>
        </p:spPr>
        <p:txBody>
          <a:bodyPr/>
          <a:lstStyle>
            <a:lvl1pPr marL="228600" indent="-228600" algn="l" defTabSz="914400" rtl="0" eaLnBrk="1" latinLnBrk="0" hangingPunct="1">
              <a:lnSpc>
                <a:spcPct val="90000"/>
              </a:lnSpc>
              <a:spcBef>
                <a:spcPts val="1000"/>
              </a:spcBef>
              <a:buClr>
                <a:srgbClr val="2E7A40"/>
              </a:buClr>
              <a:buFont typeface="Arial" panose="020B0604020202020204" pitchFamily="34" charset="0"/>
              <a:buChar char="•"/>
              <a:defRPr lang="en-US" sz="2400" kern="1200" dirty="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2E7A40"/>
              </a:buClr>
              <a:buFont typeface="Arial" panose="020B0604020202020204" pitchFamily="34" charset="0"/>
              <a:buChar char="•"/>
              <a:defRPr lang="en-US" sz="2000" kern="1200" dirty="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E7A40"/>
              </a:buClr>
              <a:buFont typeface="Arial" panose="020B0604020202020204" pitchFamily="34" charset="0"/>
              <a:buChar char="•"/>
              <a:defRPr lang="en-US" sz="1800" kern="1200" dirty="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E7A40"/>
              </a:buClr>
              <a:buFont typeface="Arial" panose="020B0604020202020204" pitchFamily="34" charset="0"/>
              <a:buChar char="•"/>
              <a:defRPr lang="en-US" sz="1600" kern="1200" dirty="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E7A40"/>
              </a:buClr>
              <a:buFont typeface="Arial" panose="020B0604020202020204" pitchFamily="34" charset="0"/>
              <a:buChar char="•"/>
              <a:defRPr lang="en-IN" sz="16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t>kmatzek@dzacpa.com</a:t>
            </a:r>
          </a:p>
        </p:txBody>
      </p:sp>
    </p:spTree>
    <p:extLst>
      <p:ext uri="{BB962C8B-B14F-4D97-AF65-F5344CB8AC3E}">
        <p14:creationId xmlns:p14="http://schemas.microsoft.com/office/powerpoint/2010/main" val="15791070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8"/>
          </p:nvPr>
        </p:nvSpPr>
        <p:spPr/>
        <p:txBody>
          <a:bodyPr/>
          <a:lstStyle/>
          <a:p>
            <a:fld id="{1F11D43D-FB01-461F-A7A0-1237244F913A}" type="slidenum">
              <a:rPr lang="en-US" smtClean="0"/>
              <a:t>2</a:t>
            </a:fld>
            <a:endParaRPr lang="en-US" dirty="0"/>
          </a:p>
        </p:txBody>
      </p:sp>
      <p:sp>
        <p:nvSpPr>
          <p:cNvPr id="2" name="Title 1"/>
          <p:cNvSpPr>
            <a:spLocks noGrp="1"/>
          </p:cNvSpPr>
          <p:nvPr>
            <p:ph type="title"/>
          </p:nvPr>
        </p:nvSpPr>
        <p:spPr>
          <a:xfrm>
            <a:off x="457200" y="228600"/>
            <a:ext cx="8229600" cy="1143000"/>
          </a:xfrm>
        </p:spPr>
        <p:txBody>
          <a:bodyPr/>
          <a:lstStyle/>
          <a:p>
            <a:r>
              <a:rPr lang="en-US" dirty="0"/>
              <a:t>What is a Cost Report?</a:t>
            </a:r>
          </a:p>
        </p:txBody>
      </p:sp>
      <p:sp>
        <p:nvSpPr>
          <p:cNvPr id="3" name="Content Placeholder 2"/>
          <p:cNvSpPr>
            <a:spLocks noGrp="1"/>
          </p:cNvSpPr>
          <p:nvPr>
            <p:ph idx="1"/>
          </p:nvPr>
        </p:nvSpPr>
        <p:spPr/>
        <p:txBody>
          <a:bodyPr>
            <a:normAutofit/>
          </a:bodyPr>
          <a:lstStyle/>
          <a:p>
            <a:r>
              <a:rPr lang="en-US" dirty="0"/>
              <a:t>A costing system</a:t>
            </a:r>
          </a:p>
          <a:p>
            <a:pPr marL="0" indent="0">
              <a:buNone/>
            </a:pPr>
            <a:endParaRPr lang="en-US" dirty="0"/>
          </a:p>
          <a:p>
            <a:r>
              <a:rPr lang="en-US" dirty="0"/>
              <a:t>Product costing and profitability</a:t>
            </a:r>
          </a:p>
          <a:p>
            <a:pPr lvl="1"/>
            <a:r>
              <a:rPr lang="en-US" dirty="0"/>
              <a:t>Products are services </a:t>
            </a:r>
          </a:p>
          <a:p>
            <a:pPr lvl="1"/>
            <a:r>
              <a:rPr lang="en-US" dirty="0"/>
              <a:t>Methodology is defined by CMS</a:t>
            </a:r>
          </a:p>
        </p:txBody>
      </p:sp>
    </p:spTree>
    <p:extLst>
      <p:ext uri="{BB962C8B-B14F-4D97-AF65-F5344CB8AC3E}">
        <p14:creationId xmlns:p14="http://schemas.microsoft.com/office/powerpoint/2010/main" val="38191174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8"/>
          </p:nvPr>
        </p:nvSpPr>
        <p:spPr/>
        <p:txBody>
          <a:bodyPr/>
          <a:lstStyle/>
          <a:p>
            <a:fld id="{1F11D43D-FB01-461F-A7A0-1237244F913A}" type="slidenum">
              <a:rPr lang="en-US" smtClean="0"/>
              <a:t>20</a:t>
            </a:fld>
            <a:endParaRPr lang="en-US" dirty="0"/>
          </a:p>
        </p:txBody>
      </p:sp>
      <p:sp>
        <p:nvSpPr>
          <p:cNvPr id="2" name="Title 1"/>
          <p:cNvSpPr>
            <a:spLocks noGrp="1"/>
          </p:cNvSpPr>
          <p:nvPr>
            <p:ph type="title"/>
          </p:nvPr>
        </p:nvSpPr>
        <p:spPr>
          <a:xfrm>
            <a:off x="457200" y="228600"/>
            <a:ext cx="8229600" cy="1143000"/>
          </a:xfrm>
        </p:spPr>
        <p:txBody>
          <a:bodyPr>
            <a:normAutofit fontScale="90000"/>
          </a:bodyPr>
          <a:lstStyle/>
          <a:p>
            <a:r>
              <a:rPr lang="en-US" dirty="0"/>
              <a:t>Interim Rates vs. Actual Payments</a:t>
            </a:r>
          </a:p>
        </p:txBody>
      </p:sp>
      <p:sp>
        <p:nvSpPr>
          <p:cNvPr id="3" name="Content Placeholder 2"/>
          <p:cNvSpPr>
            <a:spLocks noGrp="1"/>
          </p:cNvSpPr>
          <p:nvPr>
            <p:ph idx="1"/>
          </p:nvPr>
        </p:nvSpPr>
        <p:spPr/>
        <p:txBody>
          <a:bodyPr/>
          <a:lstStyle/>
          <a:p>
            <a:r>
              <a:rPr lang="en-US" dirty="0"/>
              <a:t>Interim rates are a weighted average</a:t>
            </a:r>
          </a:p>
          <a:p>
            <a:endParaRPr lang="en-US" dirty="0"/>
          </a:p>
          <a:p>
            <a:r>
              <a:rPr lang="en-US" dirty="0"/>
              <a:t>Based on prior year’s Medicare specific data</a:t>
            </a:r>
          </a:p>
        </p:txBody>
      </p:sp>
    </p:spTree>
    <p:extLst>
      <p:ext uri="{BB962C8B-B14F-4D97-AF65-F5344CB8AC3E}">
        <p14:creationId xmlns:p14="http://schemas.microsoft.com/office/powerpoint/2010/main" val="36830597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8"/>
          </p:nvPr>
        </p:nvSpPr>
        <p:spPr/>
        <p:txBody>
          <a:bodyPr/>
          <a:lstStyle/>
          <a:p>
            <a:fld id="{1F11D43D-FB01-461F-A7A0-1237244F913A}" type="slidenum">
              <a:rPr lang="en-US" smtClean="0"/>
              <a:t>21</a:t>
            </a:fld>
            <a:endParaRPr lang="en-US" dirty="0"/>
          </a:p>
        </p:txBody>
      </p:sp>
      <p:sp>
        <p:nvSpPr>
          <p:cNvPr id="2" name="Title 1"/>
          <p:cNvSpPr>
            <a:spLocks noGrp="1"/>
          </p:cNvSpPr>
          <p:nvPr>
            <p:ph type="title"/>
          </p:nvPr>
        </p:nvSpPr>
        <p:spPr>
          <a:xfrm>
            <a:off x="457200" y="228600"/>
            <a:ext cx="8229600" cy="1143000"/>
          </a:xfrm>
        </p:spPr>
        <p:txBody>
          <a:bodyPr/>
          <a:lstStyle/>
          <a:p>
            <a:r>
              <a:rPr lang="en-US" dirty="0"/>
              <a:t>Payments: the IP Example</a:t>
            </a:r>
          </a:p>
        </p:txBody>
      </p:sp>
      <p:sp>
        <p:nvSpPr>
          <p:cNvPr id="3" name="Content Placeholder 2"/>
          <p:cNvSpPr>
            <a:spLocks noGrp="1"/>
          </p:cNvSpPr>
          <p:nvPr>
            <p:ph idx="1"/>
          </p:nvPr>
        </p:nvSpPr>
        <p:spPr/>
        <p:txBody>
          <a:bodyPr/>
          <a:lstStyle/>
          <a:p>
            <a:r>
              <a:rPr lang="en-US" dirty="0"/>
              <a:t>Orthopedic surgery vs. pneumonia case</a:t>
            </a:r>
          </a:p>
          <a:p>
            <a:r>
              <a:rPr lang="en-US" dirty="0"/>
              <a:t>Both patients stayed 3 nights</a:t>
            </a:r>
          </a:p>
          <a:p>
            <a:r>
              <a:rPr lang="en-US" dirty="0"/>
              <a:t>Interim rate = $2,750</a:t>
            </a:r>
          </a:p>
          <a:p>
            <a:r>
              <a:rPr lang="en-US" dirty="0"/>
              <a:t>Both interim payments = $8,250</a:t>
            </a:r>
          </a:p>
          <a:p>
            <a:r>
              <a:rPr lang="en-US" dirty="0"/>
              <a:t>Cost of orthopedic surgery is much greater, pneumonia is less</a:t>
            </a:r>
          </a:p>
          <a:p>
            <a:r>
              <a:rPr lang="en-US" dirty="0"/>
              <a:t>Interim rate is a weighted average of the prior year’s cases and their costs</a:t>
            </a:r>
          </a:p>
        </p:txBody>
      </p:sp>
    </p:spTree>
    <p:extLst>
      <p:ext uri="{BB962C8B-B14F-4D97-AF65-F5344CB8AC3E}">
        <p14:creationId xmlns:p14="http://schemas.microsoft.com/office/powerpoint/2010/main" val="13102050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8"/>
          </p:nvPr>
        </p:nvSpPr>
        <p:spPr/>
        <p:txBody>
          <a:bodyPr/>
          <a:lstStyle/>
          <a:p>
            <a:fld id="{1F11D43D-FB01-461F-A7A0-1237244F913A}" type="slidenum">
              <a:rPr lang="en-US" smtClean="0"/>
              <a:t>22</a:t>
            </a:fld>
            <a:endParaRPr lang="en-US" dirty="0"/>
          </a:p>
        </p:txBody>
      </p:sp>
      <p:sp>
        <p:nvSpPr>
          <p:cNvPr id="2" name="Title 1"/>
          <p:cNvSpPr>
            <a:spLocks noGrp="1"/>
          </p:cNvSpPr>
          <p:nvPr>
            <p:ph type="title"/>
          </p:nvPr>
        </p:nvSpPr>
        <p:spPr>
          <a:xfrm>
            <a:off x="457200" y="228600"/>
            <a:ext cx="8229600" cy="1143000"/>
          </a:xfrm>
        </p:spPr>
        <p:txBody>
          <a:bodyPr/>
          <a:lstStyle/>
          <a:p>
            <a:r>
              <a:rPr lang="en-US" dirty="0"/>
              <a:t>Payments: the IP Example</a:t>
            </a:r>
          </a:p>
        </p:txBody>
      </p:sp>
      <p:sp>
        <p:nvSpPr>
          <p:cNvPr id="3" name="Content Placeholder 2"/>
          <p:cNvSpPr>
            <a:spLocks noGrp="1"/>
          </p:cNvSpPr>
          <p:nvPr>
            <p:ph idx="1"/>
          </p:nvPr>
        </p:nvSpPr>
        <p:spPr/>
        <p:txBody>
          <a:bodyPr/>
          <a:lstStyle/>
          <a:p>
            <a:pPr marL="0" indent="0">
              <a:buNone/>
            </a:pPr>
            <a:r>
              <a:rPr lang="en-US" dirty="0"/>
              <a:t> </a:t>
            </a:r>
          </a:p>
        </p:txBody>
      </p:sp>
      <p:graphicFrame>
        <p:nvGraphicFramePr>
          <p:cNvPr id="4" name="Object 3">
            <a:extLst>
              <a:ext uri="{FF2B5EF4-FFF2-40B4-BE49-F238E27FC236}">
                <a16:creationId xmlns:a16="http://schemas.microsoft.com/office/drawing/2014/main" id="{90356E7A-394E-4C9F-9AD1-F392C11BC392}"/>
              </a:ext>
            </a:extLst>
          </p:cNvPr>
          <p:cNvGraphicFramePr>
            <a:graphicFrameLocks noChangeAspect="1"/>
          </p:cNvGraphicFramePr>
          <p:nvPr>
            <p:extLst>
              <p:ext uri="{D42A27DB-BD31-4B8C-83A1-F6EECF244321}">
                <p14:modId xmlns:p14="http://schemas.microsoft.com/office/powerpoint/2010/main" val="1492844559"/>
              </p:ext>
            </p:extLst>
          </p:nvPr>
        </p:nvGraphicFramePr>
        <p:xfrm>
          <a:off x="914400" y="1671925"/>
          <a:ext cx="7310474" cy="4509124"/>
        </p:xfrm>
        <a:graphic>
          <a:graphicData uri="http://schemas.openxmlformats.org/presentationml/2006/ole">
            <mc:AlternateContent xmlns:mc="http://schemas.openxmlformats.org/markup-compatibility/2006">
              <mc:Choice xmlns:v="urn:schemas-microsoft-com:vml" Requires="v">
                <p:oleObj spid="_x0000_s100920" name="Worksheet" r:id="rId4" imgW="4648295" imgH="2866930" progId="Excel.Sheet.12">
                  <p:link updateAutomatic="1"/>
                </p:oleObj>
              </mc:Choice>
              <mc:Fallback>
                <p:oleObj name="Worksheet" r:id="rId4" imgW="4648295" imgH="2866930" progId="Excel.Sheet.12">
                  <p:link updateAutomatic="1"/>
                  <p:pic>
                    <p:nvPicPr>
                      <p:cNvPr id="0" name=""/>
                      <p:cNvPicPr/>
                      <p:nvPr/>
                    </p:nvPicPr>
                    <p:blipFill>
                      <a:blip r:embed="rId5"/>
                      <a:stretch>
                        <a:fillRect/>
                      </a:stretch>
                    </p:blipFill>
                    <p:spPr>
                      <a:xfrm>
                        <a:off x="914400" y="1671925"/>
                        <a:ext cx="7310474" cy="4509124"/>
                      </a:xfrm>
                      <a:prstGeom prst="rect">
                        <a:avLst/>
                      </a:prstGeom>
                    </p:spPr>
                  </p:pic>
                </p:oleObj>
              </mc:Fallback>
            </mc:AlternateContent>
          </a:graphicData>
        </a:graphic>
      </p:graphicFrame>
    </p:spTree>
    <p:extLst>
      <p:ext uri="{BB962C8B-B14F-4D97-AF65-F5344CB8AC3E}">
        <p14:creationId xmlns:p14="http://schemas.microsoft.com/office/powerpoint/2010/main" val="19837473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8"/>
          </p:nvPr>
        </p:nvSpPr>
        <p:spPr/>
        <p:txBody>
          <a:bodyPr/>
          <a:lstStyle/>
          <a:p>
            <a:fld id="{1F11D43D-FB01-461F-A7A0-1237244F913A}" type="slidenum">
              <a:rPr lang="en-US" smtClean="0"/>
              <a:t>23</a:t>
            </a:fld>
            <a:endParaRPr lang="en-US" dirty="0"/>
          </a:p>
        </p:txBody>
      </p:sp>
      <p:sp>
        <p:nvSpPr>
          <p:cNvPr id="2" name="Title 1"/>
          <p:cNvSpPr>
            <a:spLocks noGrp="1"/>
          </p:cNvSpPr>
          <p:nvPr>
            <p:ph type="title"/>
          </p:nvPr>
        </p:nvSpPr>
        <p:spPr>
          <a:xfrm>
            <a:off x="457200" y="228600"/>
            <a:ext cx="8229600" cy="1143000"/>
          </a:xfrm>
        </p:spPr>
        <p:txBody>
          <a:bodyPr/>
          <a:lstStyle/>
          <a:p>
            <a:r>
              <a:rPr lang="en-US" dirty="0"/>
              <a:t>Payments: the OP Example</a:t>
            </a:r>
          </a:p>
        </p:txBody>
      </p:sp>
      <p:sp>
        <p:nvSpPr>
          <p:cNvPr id="3" name="Content Placeholder 2"/>
          <p:cNvSpPr>
            <a:spLocks noGrp="1"/>
          </p:cNvSpPr>
          <p:nvPr>
            <p:ph idx="1"/>
          </p:nvPr>
        </p:nvSpPr>
        <p:spPr/>
        <p:txBody>
          <a:bodyPr/>
          <a:lstStyle/>
          <a:p>
            <a:pPr marL="0" indent="0">
              <a:buNone/>
            </a:pPr>
            <a:endParaRPr lang="en-US" dirty="0"/>
          </a:p>
          <a:p>
            <a:pPr marL="0" indent="0">
              <a:buNone/>
            </a:pPr>
            <a:endParaRPr lang="en-US" dirty="0"/>
          </a:p>
        </p:txBody>
      </p:sp>
      <p:graphicFrame>
        <p:nvGraphicFramePr>
          <p:cNvPr id="5" name="Object 4">
            <a:extLst>
              <a:ext uri="{FF2B5EF4-FFF2-40B4-BE49-F238E27FC236}">
                <a16:creationId xmlns:a16="http://schemas.microsoft.com/office/drawing/2014/main" id="{98BD0898-C2BE-4E9D-B927-0557AC7D893D}"/>
              </a:ext>
            </a:extLst>
          </p:cNvPr>
          <p:cNvGraphicFramePr>
            <a:graphicFrameLocks noChangeAspect="1"/>
          </p:cNvGraphicFramePr>
          <p:nvPr>
            <p:extLst>
              <p:ext uri="{D42A27DB-BD31-4B8C-83A1-F6EECF244321}">
                <p14:modId xmlns:p14="http://schemas.microsoft.com/office/powerpoint/2010/main" val="4177151726"/>
              </p:ext>
            </p:extLst>
          </p:nvPr>
        </p:nvGraphicFramePr>
        <p:xfrm>
          <a:off x="1949177" y="1535112"/>
          <a:ext cx="5245645" cy="4941888"/>
        </p:xfrm>
        <a:graphic>
          <a:graphicData uri="http://schemas.openxmlformats.org/presentationml/2006/ole">
            <mc:AlternateContent xmlns:mc="http://schemas.openxmlformats.org/markup-compatibility/2006">
              <mc:Choice xmlns:v="urn:schemas-microsoft-com:vml" Requires="v">
                <p:oleObj spid="_x0000_s80457" name="Worksheet" r:id="rId4" imgW="4276820" imgH="4029075" progId="Excel.Sheet.12">
                  <p:link updateAutomatic="1"/>
                </p:oleObj>
              </mc:Choice>
              <mc:Fallback>
                <p:oleObj name="Worksheet" r:id="rId4" imgW="4276820" imgH="4029075" progId="Excel.Sheet.12">
                  <p:link updateAutomatic="1"/>
                  <p:pic>
                    <p:nvPicPr>
                      <p:cNvPr id="0" name=""/>
                      <p:cNvPicPr/>
                      <p:nvPr/>
                    </p:nvPicPr>
                    <p:blipFill>
                      <a:blip r:embed="rId5"/>
                      <a:stretch>
                        <a:fillRect/>
                      </a:stretch>
                    </p:blipFill>
                    <p:spPr>
                      <a:xfrm>
                        <a:off x="1949177" y="1535112"/>
                        <a:ext cx="5245645" cy="4941888"/>
                      </a:xfrm>
                      <a:prstGeom prst="rect">
                        <a:avLst/>
                      </a:prstGeom>
                    </p:spPr>
                  </p:pic>
                </p:oleObj>
              </mc:Fallback>
            </mc:AlternateContent>
          </a:graphicData>
        </a:graphic>
      </p:graphicFrame>
    </p:spTree>
    <p:extLst>
      <p:ext uri="{BB962C8B-B14F-4D97-AF65-F5344CB8AC3E}">
        <p14:creationId xmlns:p14="http://schemas.microsoft.com/office/powerpoint/2010/main" val="4244431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8"/>
          </p:nvPr>
        </p:nvSpPr>
        <p:spPr/>
        <p:txBody>
          <a:bodyPr/>
          <a:lstStyle/>
          <a:p>
            <a:fld id="{1F11D43D-FB01-461F-A7A0-1237244F913A}" type="slidenum">
              <a:rPr lang="en-US" smtClean="0"/>
              <a:t>24</a:t>
            </a:fld>
            <a:endParaRPr lang="en-US" dirty="0"/>
          </a:p>
        </p:txBody>
      </p:sp>
      <p:sp>
        <p:nvSpPr>
          <p:cNvPr id="2" name="Title 1"/>
          <p:cNvSpPr>
            <a:spLocks noGrp="1"/>
          </p:cNvSpPr>
          <p:nvPr>
            <p:ph type="title"/>
          </p:nvPr>
        </p:nvSpPr>
        <p:spPr>
          <a:xfrm>
            <a:off x="457200" y="228600"/>
            <a:ext cx="8229600" cy="1143000"/>
          </a:xfrm>
        </p:spPr>
        <p:txBody>
          <a:bodyPr/>
          <a:lstStyle/>
          <a:p>
            <a:r>
              <a:rPr lang="en-US" dirty="0"/>
              <a:t>From CCR to Contractual</a:t>
            </a:r>
          </a:p>
        </p:txBody>
      </p:sp>
      <p:sp>
        <p:nvSpPr>
          <p:cNvPr id="3" name="Content Placeholder 2"/>
          <p:cNvSpPr>
            <a:spLocks noGrp="1"/>
          </p:cNvSpPr>
          <p:nvPr>
            <p:ph idx="1"/>
          </p:nvPr>
        </p:nvSpPr>
        <p:spPr>
          <a:xfrm>
            <a:off x="457200" y="1600200"/>
            <a:ext cx="8229600" cy="5029200"/>
          </a:xfrm>
        </p:spPr>
        <p:txBody>
          <a:bodyPr>
            <a:normAutofit/>
          </a:bodyPr>
          <a:lstStyle/>
          <a:p>
            <a:r>
              <a:rPr lang="en-US" sz="2800" dirty="0"/>
              <a:t>Conclusion: charges less interim rate is not the final contractual adjustment</a:t>
            </a:r>
          </a:p>
          <a:p>
            <a:r>
              <a:rPr lang="en-US" sz="2800" dirty="0"/>
              <a:t>Remember this?</a:t>
            </a:r>
          </a:p>
          <a:p>
            <a:endParaRPr lang="en-US" dirty="0"/>
          </a:p>
          <a:p>
            <a:endParaRPr lang="en-US" dirty="0"/>
          </a:p>
          <a:p>
            <a:endParaRPr lang="en-US" dirty="0"/>
          </a:p>
          <a:p>
            <a:endParaRPr lang="en-US" sz="2800" dirty="0"/>
          </a:p>
          <a:p>
            <a:r>
              <a:rPr lang="en-US" sz="2800" dirty="0"/>
              <a:t>Therefore, the contractual adjustment is the inverse of the CCR (1-CCR) times Medicare revenue</a:t>
            </a:r>
          </a:p>
        </p:txBody>
      </p:sp>
      <p:graphicFrame>
        <p:nvGraphicFramePr>
          <p:cNvPr id="5" name="Object 4">
            <a:extLst>
              <a:ext uri="{FF2B5EF4-FFF2-40B4-BE49-F238E27FC236}">
                <a16:creationId xmlns:a16="http://schemas.microsoft.com/office/drawing/2014/main" id="{1DC838BD-E7FB-4968-B032-95E6A7F8A109}"/>
              </a:ext>
            </a:extLst>
          </p:cNvPr>
          <p:cNvGraphicFramePr>
            <a:graphicFrameLocks noChangeAspect="1"/>
          </p:cNvGraphicFramePr>
          <p:nvPr>
            <p:extLst>
              <p:ext uri="{D42A27DB-BD31-4B8C-83A1-F6EECF244321}">
                <p14:modId xmlns:p14="http://schemas.microsoft.com/office/powerpoint/2010/main" val="1863632270"/>
              </p:ext>
            </p:extLst>
          </p:nvPr>
        </p:nvGraphicFramePr>
        <p:xfrm>
          <a:off x="838200" y="3048000"/>
          <a:ext cx="7148512" cy="1680685"/>
        </p:xfrm>
        <a:graphic>
          <a:graphicData uri="http://schemas.openxmlformats.org/presentationml/2006/ole">
            <mc:AlternateContent xmlns:mc="http://schemas.openxmlformats.org/markup-compatibility/2006">
              <mc:Choice xmlns:v="urn:schemas-microsoft-com:vml" Requires="v">
                <p:oleObj spid="_x0000_s101958" name="Worksheet" r:id="rId4" imgW="9115425" imgH="2143125" progId="Excel.Sheet.12">
                  <p:link updateAutomatic="1"/>
                </p:oleObj>
              </mc:Choice>
              <mc:Fallback>
                <p:oleObj name="Worksheet" r:id="rId4" imgW="9115425" imgH="2143125" progId="Excel.Sheet.12">
                  <p:link updateAutomatic="1"/>
                  <p:pic>
                    <p:nvPicPr>
                      <p:cNvPr id="0" name=""/>
                      <p:cNvPicPr/>
                      <p:nvPr/>
                    </p:nvPicPr>
                    <p:blipFill>
                      <a:blip r:embed="rId5"/>
                      <a:stretch>
                        <a:fillRect/>
                      </a:stretch>
                    </p:blipFill>
                    <p:spPr>
                      <a:xfrm>
                        <a:off x="838200" y="3048000"/>
                        <a:ext cx="7148512" cy="1680685"/>
                      </a:xfrm>
                      <a:prstGeom prst="rect">
                        <a:avLst/>
                      </a:prstGeom>
                    </p:spPr>
                  </p:pic>
                </p:oleObj>
              </mc:Fallback>
            </mc:AlternateContent>
          </a:graphicData>
        </a:graphic>
      </p:graphicFrame>
    </p:spTree>
    <p:extLst>
      <p:ext uri="{BB962C8B-B14F-4D97-AF65-F5344CB8AC3E}">
        <p14:creationId xmlns:p14="http://schemas.microsoft.com/office/powerpoint/2010/main" val="35572117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8"/>
          </p:nvPr>
        </p:nvSpPr>
        <p:spPr/>
        <p:txBody>
          <a:bodyPr/>
          <a:lstStyle/>
          <a:p>
            <a:fld id="{1F11D43D-FB01-461F-A7A0-1237244F913A}" type="slidenum">
              <a:rPr lang="en-US" smtClean="0"/>
              <a:t>25</a:t>
            </a:fld>
            <a:endParaRPr lang="en-US" dirty="0"/>
          </a:p>
        </p:txBody>
      </p:sp>
      <p:sp>
        <p:nvSpPr>
          <p:cNvPr id="2" name="Title 1"/>
          <p:cNvSpPr>
            <a:spLocks noGrp="1"/>
          </p:cNvSpPr>
          <p:nvPr>
            <p:ph type="title"/>
          </p:nvPr>
        </p:nvSpPr>
        <p:spPr>
          <a:xfrm>
            <a:off x="457200" y="228600"/>
            <a:ext cx="8229600" cy="1143000"/>
          </a:xfrm>
        </p:spPr>
        <p:txBody>
          <a:bodyPr/>
          <a:lstStyle/>
          <a:p>
            <a:r>
              <a:rPr lang="en-US" dirty="0"/>
              <a:t>From Per-diem to Contractual</a:t>
            </a:r>
          </a:p>
        </p:txBody>
      </p:sp>
      <p:sp>
        <p:nvSpPr>
          <p:cNvPr id="3" name="Content Placeholder 2"/>
          <p:cNvSpPr>
            <a:spLocks noGrp="1"/>
          </p:cNvSpPr>
          <p:nvPr>
            <p:ph idx="1"/>
          </p:nvPr>
        </p:nvSpPr>
        <p:spPr/>
        <p:txBody>
          <a:bodyPr/>
          <a:lstStyle/>
          <a:p>
            <a:r>
              <a:rPr lang="en-US" dirty="0"/>
              <a:t>First: remember the difference between cost-per-day and your interim rate</a:t>
            </a:r>
          </a:p>
          <a:p>
            <a:pPr lvl="1"/>
            <a:r>
              <a:rPr lang="en-US" dirty="0"/>
              <a:t>Cost-per-day is cost of routine cost center</a:t>
            </a:r>
          </a:p>
          <a:p>
            <a:pPr lvl="1"/>
            <a:r>
              <a:rPr lang="en-US" dirty="0"/>
              <a:t>Interim rate includes cost-per-day of average ancillaries</a:t>
            </a:r>
          </a:p>
          <a:p>
            <a:pPr lvl="1"/>
            <a:r>
              <a:rPr lang="en-US" dirty="0"/>
              <a:t>Ancillaries work like the previous example</a:t>
            </a:r>
          </a:p>
          <a:p>
            <a:r>
              <a:rPr lang="en-US" dirty="0"/>
              <a:t>Routine charge less cost-per-day = contractual</a:t>
            </a:r>
          </a:p>
        </p:txBody>
      </p:sp>
    </p:spTree>
    <p:extLst>
      <p:ext uri="{BB962C8B-B14F-4D97-AF65-F5344CB8AC3E}">
        <p14:creationId xmlns:p14="http://schemas.microsoft.com/office/powerpoint/2010/main" val="11522167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8"/>
          </p:nvPr>
        </p:nvSpPr>
        <p:spPr/>
        <p:txBody>
          <a:bodyPr/>
          <a:lstStyle/>
          <a:p>
            <a:fld id="{1F11D43D-FB01-461F-A7A0-1237244F913A}" type="slidenum">
              <a:rPr lang="en-US" smtClean="0"/>
              <a:t>26</a:t>
            </a:fld>
            <a:endParaRPr lang="en-US" dirty="0"/>
          </a:p>
        </p:txBody>
      </p:sp>
      <p:sp>
        <p:nvSpPr>
          <p:cNvPr id="2" name="Title 1"/>
          <p:cNvSpPr>
            <a:spLocks noGrp="1"/>
          </p:cNvSpPr>
          <p:nvPr>
            <p:ph type="title"/>
          </p:nvPr>
        </p:nvSpPr>
        <p:spPr>
          <a:xfrm>
            <a:off x="457200" y="228600"/>
            <a:ext cx="8229600" cy="1143000"/>
          </a:xfrm>
        </p:spPr>
        <p:txBody>
          <a:bodyPr/>
          <a:lstStyle/>
          <a:p>
            <a:r>
              <a:rPr lang="en-US" dirty="0"/>
              <a:t>What is a Cost Report?</a:t>
            </a:r>
          </a:p>
        </p:txBody>
      </p:sp>
      <p:sp>
        <p:nvSpPr>
          <p:cNvPr id="3" name="Content Placeholder 2"/>
          <p:cNvSpPr>
            <a:spLocks noGrp="1"/>
          </p:cNvSpPr>
          <p:nvPr>
            <p:ph idx="1"/>
          </p:nvPr>
        </p:nvSpPr>
        <p:spPr>
          <a:xfrm>
            <a:off x="457200" y="1671925"/>
            <a:ext cx="7772400" cy="4195475"/>
          </a:xfrm>
        </p:spPr>
        <p:txBody>
          <a:bodyPr/>
          <a:lstStyle/>
          <a:p>
            <a:r>
              <a:rPr lang="en-US" dirty="0"/>
              <a:t>Costs</a:t>
            </a:r>
          </a:p>
          <a:p>
            <a:r>
              <a:rPr lang="en-US" dirty="0"/>
              <a:t>Charges</a:t>
            </a:r>
          </a:p>
          <a:p>
            <a:r>
              <a:rPr lang="en-US" dirty="0"/>
              <a:t>Interim payments</a:t>
            </a:r>
          </a:p>
          <a:p>
            <a:r>
              <a:rPr lang="en-US" dirty="0"/>
              <a:t>Support allocations</a:t>
            </a:r>
          </a:p>
          <a:p>
            <a:r>
              <a:rPr lang="en-US" dirty="0"/>
              <a:t>Days</a:t>
            </a:r>
          </a:p>
          <a:p>
            <a:r>
              <a:rPr lang="en-US" dirty="0"/>
              <a:t>Visits</a:t>
            </a:r>
          </a:p>
          <a:p>
            <a:r>
              <a:rPr lang="en-US" dirty="0"/>
              <a:t>Strategy</a:t>
            </a:r>
          </a:p>
        </p:txBody>
      </p:sp>
    </p:spTree>
    <p:extLst>
      <p:ext uri="{BB962C8B-B14F-4D97-AF65-F5344CB8AC3E}">
        <p14:creationId xmlns:p14="http://schemas.microsoft.com/office/powerpoint/2010/main" val="36774057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9007" y="288925"/>
            <a:ext cx="8526391" cy="854075"/>
          </a:xfrm>
        </p:spPr>
        <p:txBody>
          <a:bodyPr>
            <a:noAutofit/>
          </a:bodyPr>
          <a:lstStyle/>
          <a:p>
            <a:r>
              <a:rPr lang="en-US" altLang="en-US" dirty="0">
                <a:solidFill>
                  <a:schemeClr val="accent1"/>
                </a:solidFill>
              </a:rPr>
              <a:t>Medicare Cost Report—Summary	</a:t>
            </a:r>
            <a:endParaRPr lang="en-US" dirty="0">
              <a:solidFill>
                <a:schemeClr val="accent1"/>
              </a:solidFill>
            </a:endParaRPr>
          </a:p>
        </p:txBody>
      </p:sp>
      <p:graphicFrame>
        <p:nvGraphicFramePr>
          <p:cNvPr id="6" name="Group 51"/>
          <p:cNvGraphicFramePr>
            <a:graphicFrameLocks noGrp="1"/>
          </p:cNvGraphicFramePr>
          <p:nvPr>
            <p:ph idx="1"/>
          </p:nvPr>
        </p:nvGraphicFramePr>
        <p:xfrm>
          <a:off x="1143000" y="1371600"/>
          <a:ext cx="6553200" cy="4785000"/>
        </p:xfrm>
        <a:graphic>
          <a:graphicData uri="http://schemas.openxmlformats.org/drawingml/2006/table">
            <a:tbl>
              <a:tblPr/>
              <a:tblGrid>
                <a:gridCol w="1541929">
                  <a:extLst>
                    <a:ext uri="{9D8B030D-6E8A-4147-A177-3AD203B41FA5}">
                      <a16:colId xmlns:a16="http://schemas.microsoft.com/office/drawing/2014/main" val="20000"/>
                    </a:ext>
                  </a:extLst>
                </a:gridCol>
                <a:gridCol w="5011271">
                  <a:extLst>
                    <a:ext uri="{9D8B030D-6E8A-4147-A177-3AD203B41FA5}">
                      <a16:colId xmlns:a16="http://schemas.microsoft.com/office/drawing/2014/main" val="20001"/>
                    </a:ext>
                  </a:extLst>
                </a:gridCol>
              </a:tblGrid>
              <a:tr h="421286">
                <a:tc>
                  <a:txBody>
                    <a:bodyPr/>
                    <a:lstStyle>
                      <a:lvl1pPr>
                        <a:spcBef>
                          <a:spcPct val="20000"/>
                        </a:spcBef>
                        <a:buClr>
                          <a:schemeClr val="tx2"/>
                        </a:buClr>
                        <a:buSzPct val="70000"/>
                        <a:buFont typeface="Wingdings" pitchFamily="2" charset="2"/>
                        <a:defRPr sz="2600">
                          <a:solidFill>
                            <a:schemeClr val="tx1"/>
                          </a:solidFill>
                          <a:latin typeface="Arial" pitchFamily="34" charset="0"/>
                        </a:defRPr>
                      </a:lvl1pPr>
                      <a:lvl2pPr marL="344488" indent="112713">
                        <a:spcBef>
                          <a:spcPct val="20000"/>
                        </a:spcBef>
                        <a:buClr>
                          <a:schemeClr val="accent2"/>
                        </a:buClr>
                        <a:buSzPct val="70000"/>
                        <a:buFont typeface="Wingdings" pitchFamily="2" charset="2"/>
                        <a:defRPr sz="2200">
                          <a:solidFill>
                            <a:schemeClr val="tx1"/>
                          </a:solidFill>
                          <a:latin typeface="Arial" pitchFamily="34" charset="0"/>
                        </a:defRPr>
                      </a:lvl2pPr>
                      <a:lvl3pPr marL="671513" indent="242888">
                        <a:spcBef>
                          <a:spcPct val="20000"/>
                        </a:spcBef>
                        <a:buClr>
                          <a:schemeClr val="accent1"/>
                        </a:buClr>
                        <a:buSzPct val="70000"/>
                        <a:buFont typeface="Wingdings" pitchFamily="2" charset="2"/>
                        <a:defRPr sz="2100">
                          <a:solidFill>
                            <a:schemeClr val="tx1"/>
                          </a:solidFill>
                          <a:latin typeface="Arial" pitchFamily="34" charset="0"/>
                        </a:defRPr>
                      </a:lvl3pPr>
                      <a:lvl4pPr marL="1023938" indent="347663">
                        <a:spcBef>
                          <a:spcPct val="20000"/>
                        </a:spcBef>
                        <a:buClr>
                          <a:schemeClr val="tx2"/>
                        </a:buClr>
                        <a:buSzPct val="75000"/>
                        <a:buFont typeface="Wingdings" pitchFamily="2" charset="2"/>
                        <a:defRPr>
                          <a:solidFill>
                            <a:schemeClr val="tx1"/>
                          </a:solidFill>
                          <a:latin typeface="Arial" pitchFamily="34" charset="0"/>
                        </a:defRPr>
                      </a:lvl4pPr>
                      <a:lvl5pPr marL="1341438" indent="487363">
                        <a:spcBef>
                          <a:spcPct val="20000"/>
                        </a:spcBef>
                        <a:buClr>
                          <a:schemeClr val="folHlink"/>
                        </a:buClr>
                        <a:buSzPct val="80000"/>
                        <a:buFont typeface="Wingdings" pitchFamily="2" charset="2"/>
                        <a:defRPr>
                          <a:solidFill>
                            <a:schemeClr val="tx1"/>
                          </a:solidFill>
                          <a:latin typeface="Arial" pitchFamily="34" charset="0"/>
                        </a:defRPr>
                      </a:lvl5pPr>
                      <a:lvl6pPr marL="1798638" indent="487363"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6pPr>
                      <a:lvl7pPr marL="2255838" indent="487363"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7pPr>
                      <a:lvl8pPr marL="2713038" indent="487363"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8pPr>
                      <a:lvl9pPr marL="3170238" indent="487363"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en-US" sz="2200" b="0" i="0" u="none" strike="noStrike" cap="none" normalizeH="0" baseline="0" dirty="0">
                          <a:ln>
                            <a:noFill/>
                          </a:ln>
                          <a:solidFill>
                            <a:schemeClr val="tx1"/>
                          </a:solidFill>
                          <a:effectLst/>
                          <a:latin typeface="Arial" pitchFamily="34" charset="0"/>
                        </a:rPr>
                        <a:t>Worksheet</a:t>
                      </a:r>
                    </a:p>
                  </a:txBody>
                  <a:tcPr marT="45705" marB="457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600">
                          <a:solidFill>
                            <a:schemeClr val="tx1"/>
                          </a:solidFill>
                          <a:latin typeface="Arial" pitchFamily="34" charset="0"/>
                        </a:defRPr>
                      </a:lvl1pPr>
                      <a:lvl2pPr marL="344488" indent="112713">
                        <a:spcBef>
                          <a:spcPct val="20000"/>
                        </a:spcBef>
                        <a:buClr>
                          <a:schemeClr val="accent2"/>
                        </a:buClr>
                        <a:buSzPct val="70000"/>
                        <a:buFont typeface="Wingdings" pitchFamily="2" charset="2"/>
                        <a:defRPr sz="2200">
                          <a:solidFill>
                            <a:schemeClr val="tx1"/>
                          </a:solidFill>
                          <a:latin typeface="Arial" pitchFamily="34" charset="0"/>
                        </a:defRPr>
                      </a:lvl2pPr>
                      <a:lvl3pPr marL="671513" indent="242888">
                        <a:spcBef>
                          <a:spcPct val="20000"/>
                        </a:spcBef>
                        <a:buClr>
                          <a:schemeClr val="accent1"/>
                        </a:buClr>
                        <a:buSzPct val="70000"/>
                        <a:buFont typeface="Wingdings" pitchFamily="2" charset="2"/>
                        <a:defRPr sz="2100">
                          <a:solidFill>
                            <a:schemeClr val="tx1"/>
                          </a:solidFill>
                          <a:latin typeface="Arial" pitchFamily="34" charset="0"/>
                        </a:defRPr>
                      </a:lvl3pPr>
                      <a:lvl4pPr marL="1023938" indent="347663">
                        <a:spcBef>
                          <a:spcPct val="20000"/>
                        </a:spcBef>
                        <a:buClr>
                          <a:schemeClr val="tx2"/>
                        </a:buClr>
                        <a:buSzPct val="75000"/>
                        <a:buFont typeface="Wingdings" pitchFamily="2" charset="2"/>
                        <a:defRPr>
                          <a:solidFill>
                            <a:schemeClr val="tx1"/>
                          </a:solidFill>
                          <a:latin typeface="Arial" pitchFamily="34" charset="0"/>
                        </a:defRPr>
                      </a:lvl4pPr>
                      <a:lvl5pPr marL="1341438" indent="487363">
                        <a:spcBef>
                          <a:spcPct val="20000"/>
                        </a:spcBef>
                        <a:buClr>
                          <a:schemeClr val="folHlink"/>
                        </a:buClr>
                        <a:buSzPct val="80000"/>
                        <a:buFont typeface="Wingdings" pitchFamily="2" charset="2"/>
                        <a:defRPr>
                          <a:solidFill>
                            <a:schemeClr val="tx1"/>
                          </a:solidFill>
                          <a:latin typeface="Arial" pitchFamily="34" charset="0"/>
                        </a:defRPr>
                      </a:lvl5pPr>
                      <a:lvl6pPr marL="1798638" indent="487363"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6pPr>
                      <a:lvl7pPr marL="2255838" indent="487363"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7pPr>
                      <a:lvl8pPr marL="2713038" indent="487363"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8pPr>
                      <a:lvl9pPr marL="3170238" indent="487363"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altLang="en-US" sz="2200" b="0" i="0" u="none" strike="noStrike" cap="none" normalizeH="0" baseline="0" dirty="0">
                        <a:ln>
                          <a:noFill/>
                        </a:ln>
                        <a:solidFill>
                          <a:schemeClr val="tx1"/>
                        </a:solidFill>
                        <a:effectLst/>
                        <a:latin typeface="Arial" pitchFamily="34" charset="0"/>
                      </a:endParaRPr>
                    </a:p>
                  </a:txBody>
                  <a:tcPr marT="45705" marB="457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91192">
                <a:tc>
                  <a:txBody>
                    <a:bodyPr/>
                    <a:lstStyle>
                      <a:lvl1pPr>
                        <a:spcBef>
                          <a:spcPct val="20000"/>
                        </a:spcBef>
                        <a:buClr>
                          <a:schemeClr val="tx2"/>
                        </a:buClr>
                        <a:buSzPct val="70000"/>
                        <a:buFont typeface="Wingdings" pitchFamily="2" charset="2"/>
                        <a:defRPr sz="2600">
                          <a:solidFill>
                            <a:schemeClr val="tx1"/>
                          </a:solidFill>
                          <a:latin typeface="Arial" pitchFamily="34" charset="0"/>
                        </a:defRPr>
                      </a:lvl1pPr>
                      <a:lvl2pPr marL="344488" indent="112713">
                        <a:spcBef>
                          <a:spcPct val="20000"/>
                        </a:spcBef>
                        <a:buClr>
                          <a:schemeClr val="accent2"/>
                        </a:buClr>
                        <a:buSzPct val="70000"/>
                        <a:buFont typeface="Wingdings" pitchFamily="2" charset="2"/>
                        <a:defRPr sz="2200">
                          <a:solidFill>
                            <a:schemeClr val="tx1"/>
                          </a:solidFill>
                          <a:latin typeface="Arial" pitchFamily="34" charset="0"/>
                        </a:defRPr>
                      </a:lvl2pPr>
                      <a:lvl3pPr marL="671513" indent="242888">
                        <a:spcBef>
                          <a:spcPct val="20000"/>
                        </a:spcBef>
                        <a:buClr>
                          <a:schemeClr val="accent1"/>
                        </a:buClr>
                        <a:buSzPct val="70000"/>
                        <a:buFont typeface="Wingdings" pitchFamily="2" charset="2"/>
                        <a:defRPr sz="2100">
                          <a:solidFill>
                            <a:schemeClr val="tx1"/>
                          </a:solidFill>
                          <a:latin typeface="Arial" pitchFamily="34" charset="0"/>
                        </a:defRPr>
                      </a:lvl3pPr>
                      <a:lvl4pPr marL="1023938" indent="347663">
                        <a:spcBef>
                          <a:spcPct val="20000"/>
                        </a:spcBef>
                        <a:buClr>
                          <a:schemeClr val="tx2"/>
                        </a:buClr>
                        <a:buSzPct val="75000"/>
                        <a:buFont typeface="Wingdings" pitchFamily="2" charset="2"/>
                        <a:defRPr>
                          <a:solidFill>
                            <a:schemeClr val="tx1"/>
                          </a:solidFill>
                          <a:latin typeface="Arial" pitchFamily="34" charset="0"/>
                        </a:defRPr>
                      </a:lvl4pPr>
                      <a:lvl5pPr marL="1341438" indent="487363">
                        <a:spcBef>
                          <a:spcPct val="20000"/>
                        </a:spcBef>
                        <a:buClr>
                          <a:schemeClr val="folHlink"/>
                        </a:buClr>
                        <a:buSzPct val="80000"/>
                        <a:buFont typeface="Wingdings" pitchFamily="2" charset="2"/>
                        <a:defRPr>
                          <a:solidFill>
                            <a:schemeClr val="tx1"/>
                          </a:solidFill>
                          <a:latin typeface="Arial" pitchFamily="34" charset="0"/>
                        </a:defRPr>
                      </a:lvl5pPr>
                      <a:lvl6pPr marL="1798638" indent="487363"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6pPr>
                      <a:lvl7pPr marL="2255838" indent="487363"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7pPr>
                      <a:lvl8pPr marL="2713038" indent="487363"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8pPr>
                      <a:lvl9pPr marL="3170238" indent="487363"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en-US" sz="2000" b="0" i="0" u="none" strike="noStrike" cap="none" normalizeH="0" baseline="0">
                          <a:ln>
                            <a:noFill/>
                          </a:ln>
                          <a:solidFill>
                            <a:schemeClr val="tx1"/>
                          </a:solidFill>
                          <a:effectLst/>
                          <a:latin typeface="Arial" pitchFamily="34" charset="0"/>
                        </a:rPr>
                        <a:t>S</a:t>
                      </a:r>
                    </a:p>
                  </a:txBody>
                  <a:tcPr marT="45705" marB="457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600">
                          <a:solidFill>
                            <a:schemeClr val="tx1"/>
                          </a:solidFill>
                          <a:latin typeface="Arial" pitchFamily="34" charset="0"/>
                        </a:defRPr>
                      </a:lvl1pPr>
                      <a:lvl2pPr marL="344488" indent="112713">
                        <a:spcBef>
                          <a:spcPct val="20000"/>
                        </a:spcBef>
                        <a:buClr>
                          <a:schemeClr val="accent2"/>
                        </a:buClr>
                        <a:buSzPct val="70000"/>
                        <a:buFont typeface="Wingdings" pitchFamily="2" charset="2"/>
                        <a:defRPr sz="2200">
                          <a:solidFill>
                            <a:schemeClr val="tx1"/>
                          </a:solidFill>
                          <a:latin typeface="Arial" pitchFamily="34" charset="0"/>
                        </a:defRPr>
                      </a:lvl2pPr>
                      <a:lvl3pPr marL="671513" indent="242888">
                        <a:spcBef>
                          <a:spcPct val="20000"/>
                        </a:spcBef>
                        <a:buClr>
                          <a:schemeClr val="accent1"/>
                        </a:buClr>
                        <a:buSzPct val="70000"/>
                        <a:buFont typeface="Wingdings" pitchFamily="2" charset="2"/>
                        <a:defRPr sz="2100">
                          <a:solidFill>
                            <a:schemeClr val="tx1"/>
                          </a:solidFill>
                          <a:latin typeface="Arial" pitchFamily="34" charset="0"/>
                        </a:defRPr>
                      </a:lvl3pPr>
                      <a:lvl4pPr marL="1023938" indent="347663">
                        <a:spcBef>
                          <a:spcPct val="20000"/>
                        </a:spcBef>
                        <a:buClr>
                          <a:schemeClr val="tx2"/>
                        </a:buClr>
                        <a:buSzPct val="75000"/>
                        <a:buFont typeface="Wingdings" pitchFamily="2" charset="2"/>
                        <a:defRPr>
                          <a:solidFill>
                            <a:schemeClr val="tx1"/>
                          </a:solidFill>
                          <a:latin typeface="Arial" pitchFamily="34" charset="0"/>
                        </a:defRPr>
                      </a:lvl4pPr>
                      <a:lvl5pPr marL="1341438" indent="487363">
                        <a:spcBef>
                          <a:spcPct val="20000"/>
                        </a:spcBef>
                        <a:buClr>
                          <a:schemeClr val="folHlink"/>
                        </a:buClr>
                        <a:buSzPct val="80000"/>
                        <a:buFont typeface="Wingdings" pitchFamily="2" charset="2"/>
                        <a:defRPr>
                          <a:solidFill>
                            <a:schemeClr val="tx1"/>
                          </a:solidFill>
                          <a:latin typeface="Arial" pitchFamily="34" charset="0"/>
                        </a:defRPr>
                      </a:lvl5pPr>
                      <a:lvl6pPr marL="1798638" indent="487363"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6pPr>
                      <a:lvl7pPr marL="2255838" indent="487363"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7pPr>
                      <a:lvl8pPr marL="2713038" indent="487363"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8pPr>
                      <a:lvl9pPr marL="3170238" indent="487363"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en-US" sz="2000" b="0" i="0" u="none" strike="noStrike" cap="none" normalizeH="0" baseline="0">
                          <a:ln>
                            <a:noFill/>
                          </a:ln>
                          <a:solidFill>
                            <a:schemeClr val="tx1"/>
                          </a:solidFill>
                          <a:effectLst/>
                          <a:latin typeface="Arial" pitchFamily="34" charset="0"/>
                        </a:rPr>
                        <a:t>Information, settlement</a:t>
                      </a:r>
                    </a:p>
                  </a:txBody>
                  <a:tcPr marT="45705" marB="457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91192">
                <a:tc>
                  <a:txBody>
                    <a:bodyPr/>
                    <a:lstStyle>
                      <a:lvl1pPr>
                        <a:spcBef>
                          <a:spcPct val="20000"/>
                        </a:spcBef>
                        <a:buClr>
                          <a:schemeClr val="tx2"/>
                        </a:buClr>
                        <a:buSzPct val="70000"/>
                        <a:buFont typeface="Wingdings" pitchFamily="2" charset="2"/>
                        <a:defRPr sz="2600">
                          <a:solidFill>
                            <a:schemeClr val="tx1"/>
                          </a:solidFill>
                          <a:latin typeface="Arial" pitchFamily="34" charset="0"/>
                        </a:defRPr>
                      </a:lvl1pPr>
                      <a:lvl2pPr marL="344488" indent="112713">
                        <a:spcBef>
                          <a:spcPct val="20000"/>
                        </a:spcBef>
                        <a:buClr>
                          <a:schemeClr val="accent2"/>
                        </a:buClr>
                        <a:buSzPct val="70000"/>
                        <a:buFont typeface="Wingdings" pitchFamily="2" charset="2"/>
                        <a:defRPr sz="2200">
                          <a:solidFill>
                            <a:schemeClr val="tx1"/>
                          </a:solidFill>
                          <a:latin typeface="Arial" pitchFamily="34" charset="0"/>
                        </a:defRPr>
                      </a:lvl2pPr>
                      <a:lvl3pPr marL="671513" indent="242888">
                        <a:spcBef>
                          <a:spcPct val="20000"/>
                        </a:spcBef>
                        <a:buClr>
                          <a:schemeClr val="accent1"/>
                        </a:buClr>
                        <a:buSzPct val="70000"/>
                        <a:buFont typeface="Wingdings" pitchFamily="2" charset="2"/>
                        <a:defRPr sz="2100">
                          <a:solidFill>
                            <a:schemeClr val="tx1"/>
                          </a:solidFill>
                          <a:latin typeface="Arial" pitchFamily="34" charset="0"/>
                        </a:defRPr>
                      </a:lvl3pPr>
                      <a:lvl4pPr marL="1023938" indent="347663">
                        <a:spcBef>
                          <a:spcPct val="20000"/>
                        </a:spcBef>
                        <a:buClr>
                          <a:schemeClr val="tx2"/>
                        </a:buClr>
                        <a:buSzPct val="75000"/>
                        <a:buFont typeface="Wingdings" pitchFamily="2" charset="2"/>
                        <a:defRPr>
                          <a:solidFill>
                            <a:schemeClr val="tx1"/>
                          </a:solidFill>
                          <a:latin typeface="Arial" pitchFamily="34" charset="0"/>
                        </a:defRPr>
                      </a:lvl4pPr>
                      <a:lvl5pPr marL="1341438" indent="487363">
                        <a:spcBef>
                          <a:spcPct val="20000"/>
                        </a:spcBef>
                        <a:buClr>
                          <a:schemeClr val="folHlink"/>
                        </a:buClr>
                        <a:buSzPct val="80000"/>
                        <a:buFont typeface="Wingdings" pitchFamily="2" charset="2"/>
                        <a:defRPr>
                          <a:solidFill>
                            <a:schemeClr val="tx1"/>
                          </a:solidFill>
                          <a:latin typeface="Arial" pitchFamily="34" charset="0"/>
                        </a:defRPr>
                      </a:lvl5pPr>
                      <a:lvl6pPr marL="1798638" indent="487363"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6pPr>
                      <a:lvl7pPr marL="2255838" indent="487363"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7pPr>
                      <a:lvl8pPr marL="2713038" indent="487363"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8pPr>
                      <a:lvl9pPr marL="3170238" indent="487363"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en-US" sz="2000" b="0" i="0" u="none" strike="noStrike" cap="none" normalizeH="0" baseline="0" dirty="0">
                          <a:ln>
                            <a:noFill/>
                          </a:ln>
                          <a:solidFill>
                            <a:schemeClr val="tx1"/>
                          </a:solidFill>
                          <a:effectLst/>
                          <a:latin typeface="Arial" pitchFamily="34" charset="0"/>
                        </a:rPr>
                        <a:t>A</a:t>
                      </a:r>
                    </a:p>
                  </a:txBody>
                  <a:tcPr marT="45705" marB="457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600">
                          <a:solidFill>
                            <a:schemeClr val="tx1"/>
                          </a:solidFill>
                          <a:latin typeface="Arial" pitchFamily="34" charset="0"/>
                        </a:defRPr>
                      </a:lvl1pPr>
                      <a:lvl2pPr marL="344488" indent="112713">
                        <a:spcBef>
                          <a:spcPct val="20000"/>
                        </a:spcBef>
                        <a:buClr>
                          <a:schemeClr val="accent2"/>
                        </a:buClr>
                        <a:buSzPct val="70000"/>
                        <a:buFont typeface="Wingdings" pitchFamily="2" charset="2"/>
                        <a:defRPr sz="2200">
                          <a:solidFill>
                            <a:schemeClr val="tx1"/>
                          </a:solidFill>
                          <a:latin typeface="Arial" pitchFamily="34" charset="0"/>
                        </a:defRPr>
                      </a:lvl2pPr>
                      <a:lvl3pPr marL="671513" indent="242888">
                        <a:spcBef>
                          <a:spcPct val="20000"/>
                        </a:spcBef>
                        <a:buClr>
                          <a:schemeClr val="accent1"/>
                        </a:buClr>
                        <a:buSzPct val="70000"/>
                        <a:buFont typeface="Wingdings" pitchFamily="2" charset="2"/>
                        <a:defRPr sz="2100">
                          <a:solidFill>
                            <a:schemeClr val="tx1"/>
                          </a:solidFill>
                          <a:latin typeface="Arial" pitchFamily="34" charset="0"/>
                        </a:defRPr>
                      </a:lvl3pPr>
                      <a:lvl4pPr marL="1023938" indent="347663">
                        <a:spcBef>
                          <a:spcPct val="20000"/>
                        </a:spcBef>
                        <a:buClr>
                          <a:schemeClr val="tx2"/>
                        </a:buClr>
                        <a:buSzPct val="75000"/>
                        <a:buFont typeface="Wingdings" pitchFamily="2" charset="2"/>
                        <a:defRPr>
                          <a:solidFill>
                            <a:schemeClr val="tx1"/>
                          </a:solidFill>
                          <a:latin typeface="Arial" pitchFamily="34" charset="0"/>
                        </a:defRPr>
                      </a:lvl4pPr>
                      <a:lvl5pPr marL="1341438" indent="487363">
                        <a:spcBef>
                          <a:spcPct val="20000"/>
                        </a:spcBef>
                        <a:buClr>
                          <a:schemeClr val="folHlink"/>
                        </a:buClr>
                        <a:buSzPct val="80000"/>
                        <a:buFont typeface="Wingdings" pitchFamily="2" charset="2"/>
                        <a:defRPr>
                          <a:solidFill>
                            <a:schemeClr val="tx1"/>
                          </a:solidFill>
                          <a:latin typeface="Arial" pitchFamily="34" charset="0"/>
                        </a:defRPr>
                      </a:lvl5pPr>
                      <a:lvl6pPr marL="1798638" indent="487363"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6pPr>
                      <a:lvl7pPr marL="2255838" indent="487363"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7pPr>
                      <a:lvl8pPr marL="2713038" indent="487363"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8pPr>
                      <a:lvl9pPr marL="3170238" indent="487363"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en-US" sz="2000" b="0" i="0" u="none" strike="noStrike" cap="none" normalizeH="0" baseline="0" dirty="0">
                          <a:ln>
                            <a:noFill/>
                          </a:ln>
                          <a:solidFill>
                            <a:schemeClr val="tx1"/>
                          </a:solidFill>
                          <a:effectLst/>
                          <a:latin typeface="Arial" pitchFamily="34" charset="0"/>
                        </a:rPr>
                        <a:t>Lists of costs</a:t>
                      </a:r>
                    </a:p>
                  </a:txBody>
                  <a:tcPr marT="45705" marB="457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91192">
                <a:tc>
                  <a:txBody>
                    <a:bodyPr/>
                    <a:lstStyle>
                      <a:lvl1pPr>
                        <a:spcBef>
                          <a:spcPct val="20000"/>
                        </a:spcBef>
                        <a:buClr>
                          <a:schemeClr val="tx2"/>
                        </a:buClr>
                        <a:buSzPct val="70000"/>
                        <a:buFont typeface="Wingdings" pitchFamily="2" charset="2"/>
                        <a:defRPr sz="2600">
                          <a:solidFill>
                            <a:schemeClr val="tx1"/>
                          </a:solidFill>
                          <a:latin typeface="Arial" pitchFamily="34" charset="0"/>
                        </a:defRPr>
                      </a:lvl1pPr>
                      <a:lvl2pPr marL="344488" indent="112713">
                        <a:spcBef>
                          <a:spcPct val="20000"/>
                        </a:spcBef>
                        <a:buClr>
                          <a:schemeClr val="accent2"/>
                        </a:buClr>
                        <a:buSzPct val="70000"/>
                        <a:buFont typeface="Wingdings" pitchFamily="2" charset="2"/>
                        <a:defRPr sz="2200">
                          <a:solidFill>
                            <a:schemeClr val="tx1"/>
                          </a:solidFill>
                          <a:latin typeface="Arial" pitchFamily="34" charset="0"/>
                        </a:defRPr>
                      </a:lvl2pPr>
                      <a:lvl3pPr marL="671513" indent="242888">
                        <a:spcBef>
                          <a:spcPct val="20000"/>
                        </a:spcBef>
                        <a:buClr>
                          <a:schemeClr val="accent1"/>
                        </a:buClr>
                        <a:buSzPct val="70000"/>
                        <a:buFont typeface="Wingdings" pitchFamily="2" charset="2"/>
                        <a:defRPr sz="2100">
                          <a:solidFill>
                            <a:schemeClr val="tx1"/>
                          </a:solidFill>
                          <a:latin typeface="Arial" pitchFamily="34" charset="0"/>
                        </a:defRPr>
                      </a:lvl3pPr>
                      <a:lvl4pPr marL="1023938" indent="347663">
                        <a:spcBef>
                          <a:spcPct val="20000"/>
                        </a:spcBef>
                        <a:buClr>
                          <a:schemeClr val="tx2"/>
                        </a:buClr>
                        <a:buSzPct val="75000"/>
                        <a:buFont typeface="Wingdings" pitchFamily="2" charset="2"/>
                        <a:defRPr>
                          <a:solidFill>
                            <a:schemeClr val="tx1"/>
                          </a:solidFill>
                          <a:latin typeface="Arial" pitchFamily="34" charset="0"/>
                        </a:defRPr>
                      </a:lvl4pPr>
                      <a:lvl5pPr marL="1341438" indent="487363">
                        <a:spcBef>
                          <a:spcPct val="20000"/>
                        </a:spcBef>
                        <a:buClr>
                          <a:schemeClr val="folHlink"/>
                        </a:buClr>
                        <a:buSzPct val="80000"/>
                        <a:buFont typeface="Wingdings" pitchFamily="2" charset="2"/>
                        <a:defRPr>
                          <a:solidFill>
                            <a:schemeClr val="tx1"/>
                          </a:solidFill>
                          <a:latin typeface="Arial" pitchFamily="34" charset="0"/>
                        </a:defRPr>
                      </a:lvl5pPr>
                      <a:lvl6pPr marL="1798638" indent="487363"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6pPr>
                      <a:lvl7pPr marL="2255838" indent="487363"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7pPr>
                      <a:lvl8pPr marL="2713038" indent="487363"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8pPr>
                      <a:lvl9pPr marL="3170238" indent="487363"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en-US" sz="2000" b="0" i="0" u="none" strike="noStrike" cap="none" normalizeH="0" baseline="0" dirty="0">
                          <a:ln>
                            <a:noFill/>
                          </a:ln>
                          <a:solidFill>
                            <a:schemeClr val="tx1"/>
                          </a:solidFill>
                          <a:effectLst/>
                          <a:latin typeface="Arial" pitchFamily="34" charset="0"/>
                        </a:rPr>
                        <a:t>B</a:t>
                      </a:r>
                    </a:p>
                  </a:txBody>
                  <a:tcPr marT="45705" marB="457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600">
                          <a:solidFill>
                            <a:schemeClr val="tx1"/>
                          </a:solidFill>
                          <a:latin typeface="Arial" pitchFamily="34" charset="0"/>
                        </a:defRPr>
                      </a:lvl1pPr>
                      <a:lvl2pPr marL="344488" indent="112713">
                        <a:spcBef>
                          <a:spcPct val="20000"/>
                        </a:spcBef>
                        <a:buClr>
                          <a:schemeClr val="accent2"/>
                        </a:buClr>
                        <a:buSzPct val="70000"/>
                        <a:buFont typeface="Wingdings" pitchFamily="2" charset="2"/>
                        <a:defRPr sz="2200">
                          <a:solidFill>
                            <a:schemeClr val="tx1"/>
                          </a:solidFill>
                          <a:latin typeface="Arial" pitchFamily="34" charset="0"/>
                        </a:defRPr>
                      </a:lvl2pPr>
                      <a:lvl3pPr marL="671513" indent="242888">
                        <a:spcBef>
                          <a:spcPct val="20000"/>
                        </a:spcBef>
                        <a:buClr>
                          <a:schemeClr val="accent1"/>
                        </a:buClr>
                        <a:buSzPct val="70000"/>
                        <a:buFont typeface="Wingdings" pitchFamily="2" charset="2"/>
                        <a:defRPr sz="2100">
                          <a:solidFill>
                            <a:schemeClr val="tx1"/>
                          </a:solidFill>
                          <a:latin typeface="Arial" pitchFamily="34" charset="0"/>
                        </a:defRPr>
                      </a:lvl3pPr>
                      <a:lvl4pPr marL="1023938" indent="347663">
                        <a:spcBef>
                          <a:spcPct val="20000"/>
                        </a:spcBef>
                        <a:buClr>
                          <a:schemeClr val="tx2"/>
                        </a:buClr>
                        <a:buSzPct val="75000"/>
                        <a:buFont typeface="Wingdings" pitchFamily="2" charset="2"/>
                        <a:defRPr>
                          <a:solidFill>
                            <a:schemeClr val="tx1"/>
                          </a:solidFill>
                          <a:latin typeface="Arial" pitchFamily="34" charset="0"/>
                        </a:defRPr>
                      </a:lvl4pPr>
                      <a:lvl5pPr marL="1341438" indent="487363">
                        <a:spcBef>
                          <a:spcPct val="20000"/>
                        </a:spcBef>
                        <a:buClr>
                          <a:schemeClr val="folHlink"/>
                        </a:buClr>
                        <a:buSzPct val="80000"/>
                        <a:buFont typeface="Wingdings" pitchFamily="2" charset="2"/>
                        <a:defRPr>
                          <a:solidFill>
                            <a:schemeClr val="tx1"/>
                          </a:solidFill>
                          <a:latin typeface="Arial" pitchFamily="34" charset="0"/>
                        </a:defRPr>
                      </a:lvl5pPr>
                      <a:lvl6pPr marL="1798638" indent="487363"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6pPr>
                      <a:lvl7pPr marL="2255838" indent="487363"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7pPr>
                      <a:lvl8pPr marL="2713038" indent="487363"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8pPr>
                      <a:lvl9pPr marL="3170238" indent="487363"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en-US" sz="2000" b="0" i="0" u="none" strike="noStrike" cap="none" normalizeH="0" baseline="0" dirty="0">
                          <a:ln>
                            <a:noFill/>
                          </a:ln>
                          <a:solidFill>
                            <a:schemeClr val="tx1"/>
                          </a:solidFill>
                          <a:effectLst/>
                          <a:latin typeface="Arial" pitchFamily="34" charset="0"/>
                        </a:rPr>
                        <a:t>Allocation of overhead costs</a:t>
                      </a:r>
                    </a:p>
                  </a:txBody>
                  <a:tcPr marT="45705" marB="457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91192">
                <a:tc>
                  <a:txBody>
                    <a:bodyPr/>
                    <a:lstStyle>
                      <a:lvl1pPr>
                        <a:spcBef>
                          <a:spcPct val="20000"/>
                        </a:spcBef>
                        <a:buClr>
                          <a:schemeClr val="tx2"/>
                        </a:buClr>
                        <a:buSzPct val="70000"/>
                        <a:buFont typeface="Wingdings" pitchFamily="2" charset="2"/>
                        <a:defRPr sz="2600">
                          <a:solidFill>
                            <a:schemeClr val="tx1"/>
                          </a:solidFill>
                          <a:latin typeface="Arial" pitchFamily="34" charset="0"/>
                        </a:defRPr>
                      </a:lvl1pPr>
                      <a:lvl2pPr marL="344488" indent="112713">
                        <a:spcBef>
                          <a:spcPct val="20000"/>
                        </a:spcBef>
                        <a:buClr>
                          <a:schemeClr val="accent2"/>
                        </a:buClr>
                        <a:buSzPct val="70000"/>
                        <a:buFont typeface="Wingdings" pitchFamily="2" charset="2"/>
                        <a:defRPr sz="2200">
                          <a:solidFill>
                            <a:schemeClr val="tx1"/>
                          </a:solidFill>
                          <a:latin typeface="Arial" pitchFamily="34" charset="0"/>
                        </a:defRPr>
                      </a:lvl2pPr>
                      <a:lvl3pPr marL="671513" indent="242888">
                        <a:spcBef>
                          <a:spcPct val="20000"/>
                        </a:spcBef>
                        <a:buClr>
                          <a:schemeClr val="accent1"/>
                        </a:buClr>
                        <a:buSzPct val="70000"/>
                        <a:buFont typeface="Wingdings" pitchFamily="2" charset="2"/>
                        <a:defRPr sz="2100">
                          <a:solidFill>
                            <a:schemeClr val="tx1"/>
                          </a:solidFill>
                          <a:latin typeface="Arial" pitchFamily="34" charset="0"/>
                        </a:defRPr>
                      </a:lvl3pPr>
                      <a:lvl4pPr marL="1023938" indent="347663">
                        <a:spcBef>
                          <a:spcPct val="20000"/>
                        </a:spcBef>
                        <a:buClr>
                          <a:schemeClr val="tx2"/>
                        </a:buClr>
                        <a:buSzPct val="75000"/>
                        <a:buFont typeface="Wingdings" pitchFamily="2" charset="2"/>
                        <a:defRPr>
                          <a:solidFill>
                            <a:schemeClr val="tx1"/>
                          </a:solidFill>
                          <a:latin typeface="Arial" pitchFamily="34" charset="0"/>
                        </a:defRPr>
                      </a:lvl4pPr>
                      <a:lvl5pPr marL="1341438" indent="487363">
                        <a:spcBef>
                          <a:spcPct val="20000"/>
                        </a:spcBef>
                        <a:buClr>
                          <a:schemeClr val="folHlink"/>
                        </a:buClr>
                        <a:buSzPct val="80000"/>
                        <a:buFont typeface="Wingdings" pitchFamily="2" charset="2"/>
                        <a:defRPr>
                          <a:solidFill>
                            <a:schemeClr val="tx1"/>
                          </a:solidFill>
                          <a:latin typeface="Arial" pitchFamily="34" charset="0"/>
                        </a:defRPr>
                      </a:lvl5pPr>
                      <a:lvl6pPr marL="1798638" indent="487363"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6pPr>
                      <a:lvl7pPr marL="2255838" indent="487363"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7pPr>
                      <a:lvl8pPr marL="2713038" indent="487363"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8pPr>
                      <a:lvl9pPr marL="3170238" indent="487363"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en-US" sz="2000" b="0" i="0" u="none" strike="noStrike" cap="none" normalizeH="0" baseline="0">
                          <a:ln>
                            <a:noFill/>
                          </a:ln>
                          <a:solidFill>
                            <a:schemeClr val="tx1"/>
                          </a:solidFill>
                          <a:effectLst/>
                          <a:latin typeface="Arial" pitchFamily="34" charset="0"/>
                        </a:rPr>
                        <a:t>C</a:t>
                      </a:r>
                    </a:p>
                  </a:txBody>
                  <a:tcPr marT="45705" marB="457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600">
                          <a:solidFill>
                            <a:schemeClr val="tx1"/>
                          </a:solidFill>
                          <a:latin typeface="Arial" pitchFamily="34" charset="0"/>
                        </a:defRPr>
                      </a:lvl1pPr>
                      <a:lvl2pPr marL="344488" indent="112713">
                        <a:spcBef>
                          <a:spcPct val="20000"/>
                        </a:spcBef>
                        <a:buClr>
                          <a:schemeClr val="accent2"/>
                        </a:buClr>
                        <a:buSzPct val="70000"/>
                        <a:buFont typeface="Wingdings" pitchFamily="2" charset="2"/>
                        <a:defRPr sz="2200">
                          <a:solidFill>
                            <a:schemeClr val="tx1"/>
                          </a:solidFill>
                          <a:latin typeface="Arial" pitchFamily="34" charset="0"/>
                        </a:defRPr>
                      </a:lvl2pPr>
                      <a:lvl3pPr marL="671513" indent="242888">
                        <a:spcBef>
                          <a:spcPct val="20000"/>
                        </a:spcBef>
                        <a:buClr>
                          <a:schemeClr val="accent1"/>
                        </a:buClr>
                        <a:buSzPct val="70000"/>
                        <a:buFont typeface="Wingdings" pitchFamily="2" charset="2"/>
                        <a:defRPr sz="2100">
                          <a:solidFill>
                            <a:schemeClr val="tx1"/>
                          </a:solidFill>
                          <a:latin typeface="Arial" pitchFamily="34" charset="0"/>
                        </a:defRPr>
                      </a:lvl3pPr>
                      <a:lvl4pPr marL="1023938" indent="347663">
                        <a:spcBef>
                          <a:spcPct val="20000"/>
                        </a:spcBef>
                        <a:buClr>
                          <a:schemeClr val="tx2"/>
                        </a:buClr>
                        <a:buSzPct val="75000"/>
                        <a:buFont typeface="Wingdings" pitchFamily="2" charset="2"/>
                        <a:defRPr>
                          <a:solidFill>
                            <a:schemeClr val="tx1"/>
                          </a:solidFill>
                          <a:latin typeface="Arial" pitchFamily="34" charset="0"/>
                        </a:defRPr>
                      </a:lvl4pPr>
                      <a:lvl5pPr marL="1341438" indent="487363">
                        <a:spcBef>
                          <a:spcPct val="20000"/>
                        </a:spcBef>
                        <a:buClr>
                          <a:schemeClr val="folHlink"/>
                        </a:buClr>
                        <a:buSzPct val="80000"/>
                        <a:buFont typeface="Wingdings" pitchFamily="2" charset="2"/>
                        <a:defRPr>
                          <a:solidFill>
                            <a:schemeClr val="tx1"/>
                          </a:solidFill>
                          <a:latin typeface="Arial" pitchFamily="34" charset="0"/>
                        </a:defRPr>
                      </a:lvl5pPr>
                      <a:lvl6pPr marL="1798638" indent="487363"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6pPr>
                      <a:lvl7pPr marL="2255838" indent="487363"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7pPr>
                      <a:lvl8pPr marL="2713038" indent="487363"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8pPr>
                      <a:lvl9pPr marL="3170238" indent="487363"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en-US" sz="2000" b="0" i="0" u="none" strike="noStrike" cap="none" normalizeH="0" baseline="0" dirty="0">
                          <a:ln>
                            <a:noFill/>
                          </a:ln>
                          <a:solidFill>
                            <a:schemeClr val="tx1"/>
                          </a:solidFill>
                          <a:effectLst/>
                          <a:latin typeface="Arial" pitchFamily="34" charset="0"/>
                        </a:rPr>
                        <a:t>Lists of charges, cost to charge ratio</a:t>
                      </a:r>
                    </a:p>
                  </a:txBody>
                  <a:tcPr marT="45705" marB="457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91192">
                <a:tc>
                  <a:txBody>
                    <a:bodyPr/>
                    <a:lstStyle>
                      <a:lvl1pPr>
                        <a:spcBef>
                          <a:spcPct val="20000"/>
                        </a:spcBef>
                        <a:buClr>
                          <a:schemeClr val="tx2"/>
                        </a:buClr>
                        <a:buSzPct val="70000"/>
                        <a:buFont typeface="Wingdings" pitchFamily="2" charset="2"/>
                        <a:defRPr sz="2600">
                          <a:solidFill>
                            <a:schemeClr val="tx1"/>
                          </a:solidFill>
                          <a:latin typeface="Arial" pitchFamily="34" charset="0"/>
                        </a:defRPr>
                      </a:lvl1pPr>
                      <a:lvl2pPr marL="344488" indent="112713">
                        <a:spcBef>
                          <a:spcPct val="20000"/>
                        </a:spcBef>
                        <a:buClr>
                          <a:schemeClr val="accent2"/>
                        </a:buClr>
                        <a:buSzPct val="70000"/>
                        <a:buFont typeface="Wingdings" pitchFamily="2" charset="2"/>
                        <a:defRPr sz="2200">
                          <a:solidFill>
                            <a:schemeClr val="tx1"/>
                          </a:solidFill>
                          <a:latin typeface="Arial" pitchFamily="34" charset="0"/>
                        </a:defRPr>
                      </a:lvl2pPr>
                      <a:lvl3pPr marL="671513" indent="242888">
                        <a:spcBef>
                          <a:spcPct val="20000"/>
                        </a:spcBef>
                        <a:buClr>
                          <a:schemeClr val="accent1"/>
                        </a:buClr>
                        <a:buSzPct val="70000"/>
                        <a:buFont typeface="Wingdings" pitchFamily="2" charset="2"/>
                        <a:defRPr sz="2100">
                          <a:solidFill>
                            <a:schemeClr val="tx1"/>
                          </a:solidFill>
                          <a:latin typeface="Arial" pitchFamily="34" charset="0"/>
                        </a:defRPr>
                      </a:lvl3pPr>
                      <a:lvl4pPr marL="1023938" indent="347663">
                        <a:spcBef>
                          <a:spcPct val="20000"/>
                        </a:spcBef>
                        <a:buClr>
                          <a:schemeClr val="tx2"/>
                        </a:buClr>
                        <a:buSzPct val="75000"/>
                        <a:buFont typeface="Wingdings" pitchFamily="2" charset="2"/>
                        <a:defRPr>
                          <a:solidFill>
                            <a:schemeClr val="tx1"/>
                          </a:solidFill>
                          <a:latin typeface="Arial" pitchFamily="34" charset="0"/>
                        </a:defRPr>
                      </a:lvl4pPr>
                      <a:lvl5pPr marL="1341438" indent="487363">
                        <a:spcBef>
                          <a:spcPct val="20000"/>
                        </a:spcBef>
                        <a:buClr>
                          <a:schemeClr val="folHlink"/>
                        </a:buClr>
                        <a:buSzPct val="80000"/>
                        <a:buFont typeface="Wingdings" pitchFamily="2" charset="2"/>
                        <a:defRPr>
                          <a:solidFill>
                            <a:schemeClr val="tx1"/>
                          </a:solidFill>
                          <a:latin typeface="Arial" pitchFamily="34" charset="0"/>
                        </a:defRPr>
                      </a:lvl5pPr>
                      <a:lvl6pPr marL="1798638" indent="487363"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6pPr>
                      <a:lvl7pPr marL="2255838" indent="487363"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7pPr>
                      <a:lvl8pPr marL="2713038" indent="487363"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8pPr>
                      <a:lvl9pPr marL="3170238" indent="487363"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en-US" sz="2000" b="0" i="0" u="none" strike="noStrike" cap="none" normalizeH="0" baseline="0">
                          <a:ln>
                            <a:noFill/>
                          </a:ln>
                          <a:solidFill>
                            <a:schemeClr val="tx1"/>
                          </a:solidFill>
                          <a:effectLst/>
                          <a:latin typeface="Arial" pitchFamily="34" charset="0"/>
                        </a:rPr>
                        <a:t>D</a:t>
                      </a:r>
                    </a:p>
                  </a:txBody>
                  <a:tcPr marT="45705" marB="457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600">
                          <a:solidFill>
                            <a:schemeClr val="tx1"/>
                          </a:solidFill>
                          <a:latin typeface="Arial" pitchFamily="34" charset="0"/>
                        </a:defRPr>
                      </a:lvl1pPr>
                      <a:lvl2pPr marL="344488" indent="112713">
                        <a:spcBef>
                          <a:spcPct val="20000"/>
                        </a:spcBef>
                        <a:buClr>
                          <a:schemeClr val="accent2"/>
                        </a:buClr>
                        <a:buSzPct val="70000"/>
                        <a:buFont typeface="Wingdings" pitchFamily="2" charset="2"/>
                        <a:defRPr sz="2200">
                          <a:solidFill>
                            <a:schemeClr val="tx1"/>
                          </a:solidFill>
                          <a:latin typeface="Arial" pitchFamily="34" charset="0"/>
                        </a:defRPr>
                      </a:lvl2pPr>
                      <a:lvl3pPr marL="671513" indent="242888">
                        <a:spcBef>
                          <a:spcPct val="20000"/>
                        </a:spcBef>
                        <a:buClr>
                          <a:schemeClr val="accent1"/>
                        </a:buClr>
                        <a:buSzPct val="70000"/>
                        <a:buFont typeface="Wingdings" pitchFamily="2" charset="2"/>
                        <a:defRPr sz="2100">
                          <a:solidFill>
                            <a:schemeClr val="tx1"/>
                          </a:solidFill>
                          <a:latin typeface="Arial" pitchFamily="34" charset="0"/>
                        </a:defRPr>
                      </a:lvl3pPr>
                      <a:lvl4pPr marL="1023938" indent="347663">
                        <a:spcBef>
                          <a:spcPct val="20000"/>
                        </a:spcBef>
                        <a:buClr>
                          <a:schemeClr val="tx2"/>
                        </a:buClr>
                        <a:buSzPct val="75000"/>
                        <a:buFont typeface="Wingdings" pitchFamily="2" charset="2"/>
                        <a:defRPr>
                          <a:solidFill>
                            <a:schemeClr val="tx1"/>
                          </a:solidFill>
                          <a:latin typeface="Arial" pitchFamily="34" charset="0"/>
                        </a:defRPr>
                      </a:lvl4pPr>
                      <a:lvl5pPr marL="1341438" indent="487363">
                        <a:spcBef>
                          <a:spcPct val="20000"/>
                        </a:spcBef>
                        <a:buClr>
                          <a:schemeClr val="folHlink"/>
                        </a:buClr>
                        <a:buSzPct val="80000"/>
                        <a:buFont typeface="Wingdings" pitchFamily="2" charset="2"/>
                        <a:defRPr>
                          <a:solidFill>
                            <a:schemeClr val="tx1"/>
                          </a:solidFill>
                          <a:latin typeface="Arial" pitchFamily="34" charset="0"/>
                        </a:defRPr>
                      </a:lvl5pPr>
                      <a:lvl6pPr marL="1798638" indent="487363"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6pPr>
                      <a:lvl7pPr marL="2255838" indent="487363"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7pPr>
                      <a:lvl8pPr marL="2713038" indent="487363"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8pPr>
                      <a:lvl9pPr marL="3170238" indent="487363"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en-US" sz="2000" b="0" i="0" u="none" strike="noStrike" cap="none" normalizeH="0" baseline="0">
                          <a:ln>
                            <a:noFill/>
                          </a:ln>
                          <a:solidFill>
                            <a:schemeClr val="tx1"/>
                          </a:solidFill>
                          <a:effectLst/>
                          <a:latin typeface="Arial" pitchFamily="34" charset="0"/>
                        </a:rPr>
                        <a:t>Determination of Medicare’s costs</a:t>
                      </a:r>
                    </a:p>
                  </a:txBody>
                  <a:tcPr marT="45705" marB="457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91192">
                <a:tc>
                  <a:txBody>
                    <a:bodyPr/>
                    <a:lstStyle>
                      <a:lvl1pPr>
                        <a:spcBef>
                          <a:spcPct val="20000"/>
                        </a:spcBef>
                        <a:buClr>
                          <a:schemeClr val="tx2"/>
                        </a:buClr>
                        <a:buSzPct val="70000"/>
                        <a:buFont typeface="Wingdings" pitchFamily="2" charset="2"/>
                        <a:defRPr sz="2600">
                          <a:solidFill>
                            <a:schemeClr val="tx1"/>
                          </a:solidFill>
                          <a:latin typeface="Arial" pitchFamily="34" charset="0"/>
                        </a:defRPr>
                      </a:lvl1pPr>
                      <a:lvl2pPr marL="344488" indent="112713">
                        <a:spcBef>
                          <a:spcPct val="20000"/>
                        </a:spcBef>
                        <a:buClr>
                          <a:schemeClr val="accent2"/>
                        </a:buClr>
                        <a:buSzPct val="70000"/>
                        <a:buFont typeface="Wingdings" pitchFamily="2" charset="2"/>
                        <a:defRPr sz="2200">
                          <a:solidFill>
                            <a:schemeClr val="tx1"/>
                          </a:solidFill>
                          <a:latin typeface="Arial" pitchFamily="34" charset="0"/>
                        </a:defRPr>
                      </a:lvl2pPr>
                      <a:lvl3pPr marL="671513" indent="242888">
                        <a:spcBef>
                          <a:spcPct val="20000"/>
                        </a:spcBef>
                        <a:buClr>
                          <a:schemeClr val="accent1"/>
                        </a:buClr>
                        <a:buSzPct val="70000"/>
                        <a:buFont typeface="Wingdings" pitchFamily="2" charset="2"/>
                        <a:defRPr sz="2100">
                          <a:solidFill>
                            <a:schemeClr val="tx1"/>
                          </a:solidFill>
                          <a:latin typeface="Arial" pitchFamily="34" charset="0"/>
                        </a:defRPr>
                      </a:lvl3pPr>
                      <a:lvl4pPr marL="1023938" indent="347663">
                        <a:spcBef>
                          <a:spcPct val="20000"/>
                        </a:spcBef>
                        <a:buClr>
                          <a:schemeClr val="tx2"/>
                        </a:buClr>
                        <a:buSzPct val="75000"/>
                        <a:buFont typeface="Wingdings" pitchFamily="2" charset="2"/>
                        <a:defRPr>
                          <a:solidFill>
                            <a:schemeClr val="tx1"/>
                          </a:solidFill>
                          <a:latin typeface="Arial" pitchFamily="34" charset="0"/>
                        </a:defRPr>
                      </a:lvl4pPr>
                      <a:lvl5pPr marL="1341438" indent="487363">
                        <a:spcBef>
                          <a:spcPct val="20000"/>
                        </a:spcBef>
                        <a:buClr>
                          <a:schemeClr val="folHlink"/>
                        </a:buClr>
                        <a:buSzPct val="80000"/>
                        <a:buFont typeface="Wingdings" pitchFamily="2" charset="2"/>
                        <a:defRPr>
                          <a:solidFill>
                            <a:schemeClr val="tx1"/>
                          </a:solidFill>
                          <a:latin typeface="Arial" pitchFamily="34" charset="0"/>
                        </a:defRPr>
                      </a:lvl5pPr>
                      <a:lvl6pPr marL="1798638" indent="487363"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6pPr>
                      <a:lvl7pPr marL="2255838" indent="487363"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7pPr>
                      <a:lvl8pPr marL="2713038" indent="487363"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8pPr>
                      <a:lvl9pPr marL="3170238" indent="487363"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en-US" sz="2000" b="0" i="0" u="none" strike="noStrike" cap="none" normalizeH="0" baseline="0">
                          <a:ln>
                            <a:noFill/>
                          </a:ln>
                          <a:solidFill>
                            <a:schemeClr val="tx1"/>
                          </a:solidFill>
                          <a:effectLst/>
                          <a:latin typeface="Arial" pitchFamily="34" charset="0"/>
                        </a:rPr>
                        <a:t>E</a:t>
                      </a:r>
                    </a:p>
                  </a:txBody>
                  <a:tcPr marT="45705" marB="457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600">
                          <a:solidFill>
                            <a:schemeClr val="tx1"/>
                          </a:solidFill>
                          <a:latin typeface="Arial" pitchFamily="34" charset="0"/>
                        </a:defRPr>
                      </a:lvl1pPr>
                      <a:lvl2pPr marL="344488" indent="112713">
                        <a:spcBef>
                          <a:spcPct val="20000"/>
                        </a:spcBef>
                        <a:buClr>
                          <a:schemeClr val="accent2"/>
                        </a:buClr>
                        <a:buSzPct val="70000"/>
                        <a:buFont typeface="Wingdings" pitchFamily="2" charset="2"/>
                        <a:defRPr sz="2200">
                          <a:solidFill>
                            <a:schemeClr val="tx1"/>
                          </a:solidFill>
                          <a:latin typeface="Arial" pitchFamily="34" charset="0"/>
                        </a:defRPr>
                      </a:lvl2pPr>
                      <a:lvl3pPr marL="671513" indent="242888">
                        <a:spcBef>
                          <a:spcPct val="20000"/>
                        </a:spcBef>
                        <a:buClr>
                          <a:schemeClr val="accent1"/>
                        </a:buClr>
                        <a:buSzPct val="70000"/>
                        <a:buFont typeface="Wingdings" pitchFamily="2" charset="2"/>
                        <a:defRPr sz="2100">
                          <a:solidFill>
                            <a:schemeClr val="tx1"/>
                          </a:solidFill>
                          <a:latin typeface="Arial" pitchFamily="34" charset="0"/>
                        </a:defRPr>
                      </a:lvl3pPr>
                      <a:lvl4pPr marL="1023938" indent="347663">
                        <a:spcBef>
                          <a:spcPct val="20000"/>
                        </a:spcBef>
                        <a:buClr>
                          <a:schemeClr val="tx2"/>
                        </a:buClr>
                        <a:buSzPct val="75000"/>
                        <a:buFont typeface="Wingdings" pitchFamily="2" charset="2"/>
                        <a:defRPr>
                          <a:solidFill>
                            <a:schemeClr val="tx1"/>
                          </a:solidFill>
                          <a:latin typeface="Arial" pitchFamily="34" charset="0"/>
                        </a:defRPr>
                      </a:lvl4pPr>
                      <a:lvl5pPr marL="1341438" indent="487363">
                        <a:spcBef>
                          <a:spcPct val="20000"/>
                        </a:spcBef>
                        <a:buClr>
                          <a:schemeClr val="folHlink"/>
                        </a:buClr>
                        <a:buSzPct val="80000"/>
                        <a:buFont typeface="Wingdings" pitchFamily="2" charset="2"/>
                        <a:defRPr>
                          <a:solidFill>
                            <a:schemeClr val="tx1"/>
                          </a:solidFill>
                          <a:latin typeface="Arial" pitchFamily="34" charset="0"/>
                        </a:defRPr>
                      </a:lvl5pPr>
                      <a:lvl6pPr marL="1798638" indent="487363"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6pPr>
                      <a:lvl7pPr marL="2255838" indent="487363"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7pPr>
                      <a:lvl8pPr marL="2713038" indent="487363"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8pPr>
                      <a:lvl9pPr marL="3170238" indent="487363"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en-US" sz="2000" b="0" i="0" u="none" strike="noStrike" cap="none" normalizeH="0" baseline="0">
                          <a:ln>
                            <a:noFill/>
                          </a:ln>
                          <a:solidFill>
                            <a:schemeClr val="tx1"/>
                          </a:solidFill>
                          <a:effectLst/>
                          <a:latin typeface="Arial" pitchFamily="34" charset="0"/>
                        </a:rPr>
                        <a:t>Medicare settlement</a:t>
                      </a:r>
                    </a:p>
                  </a:txBody>
                  <a:tcPr marT="45705" marB="457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91192">
                <a:tc>
                  <a:txBody>
                    <a:bodyPr/>
                    <a:lstStyle>
                      <a:lvl1pPr>
                        <a:spcBef>
                          <a:spcPct val="20000"/>
                        </a:spcBef>
                        <a:buClr>
                          <a:schemeClr val="tx2"/>
                        </a:buClr>
                        <a:buSzPct val="70000"/>
                        <a:buFont typeface="Wingdings" pitchFamily="2" charset="2"/>
                        <a:defRPr sz="2600">
                          <a:solidFill>
                            <a:schemeClr val="tx1"/>
                          </a:solidFill>
                          <a:latin typeface="Arial" pitchFamily="34" charset="0"/>
                        </a:defRPr>
                      </a:lvl1pPr>
                      <a:lvl2pPr marL="344488" indent="112713">
                        <a:spcBef>
                          <a:spcPct val="20000"/>
                        </a:spcBef>
                        <a:buClr>
                          <a:schemeClr val="accent2"/>
                        </a:buClr>
                        <a:buSzPct val="70000"/>
                        <a:buFont typeface="Wingdings" pitchFamily="2" charset="2"/>
                        <a:defRPr sz="2200">
                          <a:solidFill>
                            <a:schemeClr val="tx1"/>
                          </a:solidFill>
                          <a:latin typeface="Arial" pitchFamily="34" charset="0"/>
                        </a:defRPr>
                      </a:lvl2pPr>
                      <a:lvl3pPr marL="671513" indent="242888">
                        <a:spcBef>
                          <a:spcPct val="20000"/>
                        </a:spcBef>
                        <a:buClr>
                          <a:schemeClr val="accent1"/>
                        </a:buClr>
                        <a:buSzPct val="70000"/>
                        <a:buFont typeface="Wingdings" pitchFamily="2" charset="2"/>
                        <a:defRPr sz="2100">
                          <a:solidFill>
                            <a:schemeClr val="tx1"/>
                          </a:solidFill>
                          <a:latin typeface="Arial" pitchFamily="34" charset="0"/>
                        </a:defRPr>
                      </a:lvl3pPr>
                      <a:lvl4pPr marL="1023938" indent="347663">
                        <a:spcBef>
                          <a:spcPct val="20000"/>
                        </a:spcBef>
                        <a:buClr>
                          <a:schemeClr val="tx2"/>
                        </a:buClr>
                        <a:buSzPct val="75000"/>
                        <a:buFont typeface="Wingdings" pitchFamily="2" charset="2"/>
                        <a:defRPr>
                          <a:solidFill>
                            <a:schemeClr val="tx1"/>
                          </a:solidFill>
                          <a:latin typeface="Arial" pitchFamily="34" charset="0"/>
                        </a:defRPr>
                      </a:lvl4pPr>
                      <a:lvl5pPr marL="1341438" indent="487363">
                        <a:spcBef>
                          <a:spcPct val="20000"/>
                        </a:spcBef>
                        <a:buClr>
                          <a:schemeClr val="folHlink"/>
                        </a:buClr>
                        <a:buSzPct val="80000"/>
                        <a:buFont typeface="Wingdings" pitchFamily="2" charset="2"/>
                        <a:defRPr>
                          <a:solidFill>
                            <a:schemeClr val="tx1"/>
                          </a:solidFill>
                          <a:latin typeface="Arial" pitchFamily="34" charset="0"/>
                        </a:defRPr>
                      </a:lvl5pPr>
                      <a:lvl6pPr marL="1798638" indent="487363"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6pPr>
                      <a:lvl7pPr marL="2255838" indent="487363"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7pPr>
                      <a:lvl8pPr marL="2713038" indent="487363"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8pPr>
                      <a:lvl9pPr marL="3170238" indent="487363"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en-US" sz="2000" b="0" i="0" u="none" strike="noStrike" cap="none" normalizeH="0" baseline="0">
                          <a:ln>
                            <a:noFill/>
                          </a:ln>
                          <a:solidFill>
                            <a:schemeClr val="tx1"/>
                          </a:solidFill>
                          <a:effectLst/>
                          <a:latin typeface="Arial" pitchFamily="34" charset="0"/>
                        </a:rPr>
                        <a:t>G</a:t>
                      </a:r>
                    </a:p>
                  </a:txBody>
                  <a:tcPr marT="45705" marB="457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600">
                          <a:solidFill>
                            <a:schemeClr val="tx1"/>
                          </a:solidFill>
                          <a:latin typeface="Arial" pitchFamily="34" charset="0"/>
                        </a:defRPr>
                      </a:lvl1pPr>
                      <a:lvl2pPr marL="344488" indent="112713">
                        <a:spcBef>
                          <a:spcPct val="20000"/>
                        </a:spcBef>
                        <a:buClr>
                          <a:schemeClr val="accent2"/>
                        </a:buClr>
                        <a:buSzPct val="70000"/>
                        <a:buFont typeface="Wingdings" pitchFamily="2" charset="2"/>
                        <a:defRPr sz="2200">
                          <a:solidFill>
                            <a:schemeClr val="tx1"/>
                          </a:solidFill>
                          <a:latin typeface="Arial" pitchFamily="34" charset="0"/>
                        </a:defRPr>
                      </a:lvl2pPr>
                      <a:lvl3pPr marL="671513" indent="242888">
                        <a:spcBef>
                          <a:spcPct val="20000"/>
                        </a:spcBef>
                        <a:buClr>
                          <a:schemeClr val="accent1"/>
                        </a:buClr>
                        <a:buSzPct val="70000"/>
                        <a:buFont typeface="Wingdings" pitchFamily="2" charset="2"/>
                        <a:defRPr sz="2100">
                          <a:solidFill>
                            <a:schemeClr val="tx1"/>
                          </a:solidFill>
                          <a:latin typeface="Arial" pitchFamily="34" charset="0"/>
                        </a:defRPr>
                      </a:lvl3pPr>
                      <a:lvl4pPr marL="1023938" indent="347663">
                        <a:spcBef>
                          <a:spcPct val="20000"/>
                        </a:spcBef>
                        <a:buClr>
                          <a:schemeClr val="tx2"/>
                        </a:buClr>
                        <a:buSzPct val="75000"/>
                        <a:buFont typeface="Wingdings" pitchFamily="2" charset="2"/>
                        <a:defRPr>
                          <a:solidFill>
                            <a:schemeClr val="tx1"/>
                          </a:solidFill>
                          <a:latin typeface="Arial" pitchFamily="34" charset="0"/>
                        </a:defRPr>
                      </a:lvl4pPr>
                      <a:lvl5pPr marL="1341438" indent="487363">
                        <a:spcBef>
                          <a:spcPct val="20000"/>
                        </a:spcBef>
                        <a:buClr>
                          <a:schemeClr val="folHlink"/>
                        </a:buClr>
                        <a:buSzPct val="80000"/>
                        <a:buFont typeface="Wingdings" pitchFamily="2" charset="2"/>
                        <a:defRPr>
                          <a:solidFill>
                            <a:schemeClr val="tx1"/>
                          </a:solidFill>
                          <a:latin typeface="Arial" pitchFamily="34" charset="0"/>
                        </a:defRPr>
                      </a:lvl5pPr>
                      <a:lvl6pPr marL="1798638" indent="487363"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6pPr>
                      <a:lvl7pPr marL="2255838" indent="487363"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7pPr>
                      <a:lvl8pPr marL="2713038" indent="487363"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8pPr>
                      <a:lvl9pPr marL="3170238" indent="487363"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en-US" sz="2000" b="0" i="0" u="none" strike="noStrike" cap="none" normalizeH="0" baseline="0" dirty="0">
                          <a:ln>
                            <a:noFill/>
                          </a:ln>
                          <a:solidFill>
                            <a:schemeClr val="tx1"/>
                          </a:solidFill>
                          <a:effectLst/>
                          <a:latin typeface="Arial" pitchFamily="34" charset="0"/>
                        </a:rPr>
                        <a:t>Financial statements</a:t>
                      </a:r>
                    </a:p>
                  </a:txBody>
                  <a:tcPr marT="45705" marB="457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91192">
                <a:tc>
                  <a:txBody>
                    <a:bodyPr/>
                    <a:lstStyle>
                      <a:lvl1pPr>
                        <a:spcBef>
                          <a:spcPct val="20000"/>
                        </a:spcBef>
                        <a:buClr>
                          <a:schemeClr val="tx2"/>
                        </a:buClr>
                        <a:buSzPct val="70000"/>
                        <a:buFont typeface="Wingdings" pitchFamily="2" charset="2"/>
                        <a:defRPr sz="2600">
                          <a:solidFill>
                            <a:schemeClr val="tx1"/>
                          </a:solidFill>
                          <a:latin typeface="Arial" pitchFamily="34" charset="0"/>
                        </a:defRPr>
                      </a:lvl1pPr>
                      <a:lvl2pPr marL="344488" indent="112713">
                        <a:spcBef>
                          <a:spcPct val="20000"/>
                        </a:spcBef>
                        <a:buClr>
                          <a:schemeClr val="accent2"/>
                        </a:buClr>
                        <a:buSzPct val="70000"/>
                        <a:buFont typeface="Wingdings" pitchFamily="2" charset="2"/>
                        <a:defRPr sz="2200">
                          <a:solidFill>
                            <a:schemeClr val="tx1"/>
                          </a:solidFill>
                          <a:latin typeface="Arial" pitchFamily="34" charset="0"/>
                        </a:defRPr>
                      </a:lvl2pPr>
                      <a:lvl3pPr marL="671513" indent="242888">
                        <a:spcBef>
                          <a:spcPct val="20000"/>
                        </a:spcBef>
                        <a:buClr>
                          <a:schemeClr val="accent1"/>
                        </a:buClr>
                        <a:buSzPct val="70000"/>
                        <a:buFont typeface="Wingdings" pitchFamily="2" charset="2"/>
                        <a:defRPr sz="2100">
                          <a:solidFill>
                            <a:schemeClr val="tx1"/>
                          </a:solidFill>
                          <a:latin typeface="Arial" pitchFamily="34" charset="0"/>
                        </a:defRPr>
                      </a:lvl3pPr>
                      <a:lvl4pPr marL="1023938" indent="347663">
                        <a:spcBef>
                          <a:spcPct val="20000"/>
                        </a:spcBef>
                        <a:buClr>
                          <a:schemeClr val="tx2"/>
                        </a:buClr>
                        <a:buSzPct val="75000"/>
                        <a:buFont typeface="Wingdings" pitchFamily="2" charset="2"/>
                        <a:defRPr>
                          <a:solidFill>
                            <a:schemeClr val="tx1"/>
                          </a:solidFill>
                          <a:latin typeface="Arial" pitchFamily="34" charset="0"/>
                        </a:defRPr>
                      </a:lvl4pPr>
                      <a:lvl5pPr marL="1341438" indent="487363">
                        <a:spcBef>
                          <a:spcPct val="20000"/>
                        </a:spcBef>
                        <a:buClr>
                          <a:schemeClr val="folHlink"/>
                        </a:buClr>
                        <a:buSzPct val="80000"/>
                        <a:buFont typeface="Wingdings" pitchFamily="2" charset="2"/>
                        <a:defRPr>
                          <a:solidFill>
                            <a:schemeClr val="tx1"/>
                          </a:solidFill>
                          <a:latin typeface="Arial" pitchFamily="34" charset="0"/>
                        </a:defRPr>
                      </a:lvl5pPr>
                      <a:lvl6pPr marL="1798638" indent="487363"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6pPr>
                      <a:lvl7pPr marL="2255838" indent="487363"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7pPr>
                      <a:lvl8pPr marL="2713038" indent="487363"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8pPr>
                      <a:lvl9pPr marL="3170238" indent="487363"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en-US" sz="2000" b="0" i="0" u="none" strike="noStrike" cap="none" normalizeH="0" baseline="0">
                          <a:ln>
                            <a:noFill/>
                          </a:ln>
                          <a:solidFill>
                            <a:schemeClr val="tx1"/>
                          </a:solidFill>
                          <a:effectLst/>
                          <a:latin typeface="Arial" pitchFamily="34" charset="0"/>
                        </a:rPr>
                        <a:t>H</a:t>
                      </a:r>
                    </a:p>
                  </a:txBody>
                  <a:tcPr marT="45705" marB="457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600">
                          <a:solidFill>
                            <a:schemeClr val="tx1"/>
                          </a:solidFill>
                          <a:latin typeface="Arial" pitchFamily="34" charset="0"/>
                        </a:defRPr>
                      </a:lvl1pPr>
                      <a:lvl2pPr marL="344488" indent="112713">
                        <a:spcBef>
                          <a:spcPct val="20000"/>
                        </a:spcBef>
                        <a:buClr>
                          <a:schemeClr val="accent2"/>
                        </a:buClr>
                        <a:buSzPct val="70000"/>
                        <a:buFont typeface="Wingdings" pitchFamily="2" charset="2"/>
                        <a:defRPr sz="2200">
                          <a:solidFill>
                            <a:schemeClr val="tx1"/>
                          </a:solidFill>
                          <a:latin typeface="Arial" pitchFamily="34" charset="0"/>
                        </a:defRPr>
                      </a:lvl2pPr>
                      <a:lvl3pPr marL="671513" indent="242888">
                        <a:spcBef>
                          <a:spcPct val="20000"/>
                        </a:spcBef>
                        <a:buClr>
                          <a:schemeClr val="accent1"/>
                        </a:buClr>
                        <a:buSzPct val="70000"/>
                        <a:buFont typeface="Wingdings" pitchFamily="2" charset="2"/>
                        <a:defRPr sz="2100">
                          <a:solidFill>
                            <a:schemeClr val="tx1"/>
                          </a:solidFill>
                          <a:latin typeface="Arial" pitchFamily="34" charset="0"/>
                        </a:defRPr>
                      </a:lvl3pPr>
                      <a:lvl4pPr marL="1023938" indent="347663">
                        <a:spcBef>
                          <a:spcPct val="20000"/>
                        </a:spcBef>
                        <a:buClr>
                          <a:schemeClr val="tx2"/>
                        </a:buClr>
                        <a:buSzPct val="75000"/>
                        <a:buFont typeface="Wingdings" pitchFamily="2" charset="2"/>
                        <a:defRPr>
                          <a:solidFill>
                            <a:schemeClr val="tx1"/>
                          </a:solidFill>
                          <a:latin typeface="Arial" pitchFamily="34" charset="0"/>
                        </a:defRPr>
                      </a:lvl4pPr>
                      <a:lvl5pPr marL="1341438" indent="487363">
                        <a:spcBef>
                          <a:spcPct val="20000"/>
                        </a:spcBef>
                        <a:buClr>
                          <a:schemeClr val="folHlink"/>
                        </a:buClr>
                        <a:buSzPct val="80000"/>
                        <a:buFont typeface="Wingdings" pitchFamily="2" charset="2"/>
                        <a:defRPr>
                          <a:solidFill>
                            <a:schemeClr val="tx1"/>
                          </a:solidFill>
                          <a:latin typeface="Arial" pitchFamily="34" charset="0"/>
                        </a:defRPr>
                      </a:lvl5pPr>
                      <a:lvl6pPr marL="1798638" indent="487363"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6pPr>
                      <a:lvl7pPr marL="2255838" indent="487363"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7pPr>
                      <a:lvl8pPr marL="2713038" indent="487363"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8pPr>
                      <a:lvl9pPr marL="3170238" indent="487363"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en-US" sz="2000" b="0" i="0" u="none" strike="noStrike" cap="none" normalizeH="0" baseline="0" dirty="0">
                          <a:ln>
                            <a:noFill/>
                          </a:ln>
                          <a:solidFill>
                            <a:schemeClr val="tx1"/>
                          </a:solidFill>
                          <a:effectLst/>
                          <a:latin typeface="Arial" pitchFamily="34" charset="0"/>
                        </a:rPr>
                        <a:t>Home health</a:t>
                      </a:r>
                    </a:p>
                  </a:txBody>
                  <a:tcPr marT="45705" marB="457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91192">
                <a:tc>
                  <a:txBody>
                    <a:bodyPr/>
                    <a:lstStyle>
                      <a:lvl1pPr>
                        <a:spcBef>
                          <a:spcPct val="20000"/>
                        </a:spcBef>
                        <a:buClr>
                          <a:schemeClr val="tx2"/>
                        </a:buClr>
                        <a:buSzPct val="70000"/>
                        <a:buFont typeface="Wingdings" pitchFamily="2" charset="2"/>
                        <a:defRPr sz="2600">
                          <a:solidFill>
                            <a:schemeClr val="tx1"/>
                          </a:solidFill>
                          <a:latin typeface="Arial" pitchFamily="34" charset="0"/>
                        </a:defRPr>
                      </a:lvl1pPr>
                      <a:lvl2pPr marL="344488" indent="112713">
                        <a:spcBef>
                          <a:spcPct val="20000"/>
                        </a:spcBef>
                        <a:buClr>
                          <a:schemeClr val="accent2"/>
                        </a:buClr>
                        <a:buSzPct val="70000"/>
                        <a:buFont typeface="Wingdings" pitchFamily="2" charset="2"/>
                        <a:defRPr sz="2200">
                          <a:solidFill>
                            <a:schemeClr val="tx1"/>
                          </a:solidFill>
                          <a:latin typeface="Arial" pitchFamily="34" charset="0"/>
                        </a:defRPr>
                      </a:lvl2pPr>
                      <a:lvl3pPr marL="671513" indent="242888">
                        <a:spcBef>
                          <a:spcPct val="20000"/>
                        </a:spcBef>
                        <a:buClr>
                          <a:schemeClr val="accent1"/>
                        </a:buClr>
                        <a:buSzPct val="70000"/>
                        <a:buFont typeface="Wingdings" pitchFamily="2" charset="2"/>
                        <a:defRPr sz="2100">
                          <a:solidFill>
                            <a:schemeClr val="tx1"/>
                          </a:solidFill>
                          <a:latin typeface="Arial" pitchFamily="34" charset="0"/>
                        </a:defRPr>
                      </a:lvl3pPr>
                      <a:lvl4pPr marL="1023938" indent="347663">
                        <a:spcBef>
                          <a:spcPct val="20000"/>
                        </a:spcBef>
                        <a:buClr>
                          <a:schemeClr val="tx2"/>
                        </a:buClr>
                        <a:buSzPct val="75000"/>
                        <a:buFont typeface="Wingdings" pitchFamily="2" charset="2"/>
                        <a:defRPr>
                          <a:solidFill>
                            <a:schemeClr val="tx1"/>
                          </a:solidFill>
                          <a:latin typeface="Arial" pitchFamily="34" charset="0"/>
                        </a:defRPr>
                      </a:lvl4pPr>
                      <a:lvl5pPr marL="1341438" indent="487363">
                        <a:spcBef>
                          <a:spcPct val="20000"/>
                        </a:spcBef>
                        <a:buClr>
                          <a:schemeClr val="folHlink"/>
                        </a:buClr>
                        <a:buSzPct val="80000"/>
                        <a:buFont typeface="Wingdings" pitchFamily="2" charset="2"/>
                        <a:defRPr>
                          <a:solidFill>
                            <a:schemeClr val="tx1"/>
                          </a:solidFill>
                          <a:latin typeface="Arial" pitchFamily="34" charset="0"/>
                        </a:defRPr>
                      </a:lvl5pPr>
                      <a:lvl6pPr marL="1798638" indent="487363"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6pPr>
                      <a:lvl7pPr marL="2255838" indent="487363"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7pPr>
                      <a:lvl8pPr marL="2713038" indent="487363"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8pPr>
                      <a:lvl9pPr marL="3170238" indent="487363"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en-US" sz="2000" b="0" i="0" u="none" strike="noStrike" cap="none" normalizeH="0" baseline="0">
                          <a:ln>
                            <a:noFill/>
                          </a:ln>
                          <a:solidFill>
                            <a:schemeClr val="tx1"/>
                          </a:solidFill>
                          <a:effectLst/>
                          <a:latin typeface="Arial" pitchFamily="34" charset="0"/>
                        </a:rPr>
                        <a:t>I</a:t>
                      </a:r>
                    </a:p>
                  </a:txBody>
                  <a:tcPr marT="45705" marB="457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600">
                          <a:solidFill>
                            <a:schemeClr val="tx1"/>
                          </a:solidFill>
                          <a:latin typeface="Arial" pitchFamily="34" charset="0"/>
                        </a:defRPr>
                      </a:lvl1pPr>
                      <a:lvl2pPr marL="344488" indent="112713">
                        <a:spcBef>
                          <a:spcPct val="20000"/>
                        </a:spcBef>
                        <a:buClr>
                          <a:schemeClr val="accent2"/>
                        </a:buClr>
                        <a:buSzPct val="70000"/>
                        <a:buFont typeface="Wingdings" pitchFamily="2" charset="2"/>
                        <a:defRPr sz="2200">
                          <a:solidFill>
                            <a:schemeClr val="tx1"/>
                          </a:solidFill>
                          <a:latin typeface="Arial" pitchFamily="34" charset="0"/>
                        </a:defRPr>
                      </a:lvl2pPr>
                      <a:lvl3pPr marL="671513" indent="242888">
                        <a:spcBef>
                          <a:spcPct val="20000"/>
                        </a:spcBef>
                        <a:buClr>
                          <a:schemeClr val="accent1"/>
                        </a:buClr>
                        <a:buSzPct val="70000"/>
                        <a:buFont typeface="Wingdings" pitchFamily="2" charset="2"/>
                        <a:defRPr sz="2100">
                          <a:solidFill>
                            <a:schemeClr val="tx1"/>
                          </a:solidFill>
                          <a:latin typeface="Arial" pitchFamily="34" charset="0"/>
                        </a:defRPr>
                      </a:lvl3pPr>
                      <a:lvl4pPr marL="1023938" indent="347663">
                        <a:spcBef>
                          <a:spcPct val="20000"/>
                        </a:spcBef>
                        <a:buClr>
                          <a:schemeClr val="tx2"/>
                        </a:buClr>
                        <a:buSzPct val="75000"/>
                        <a:buFont typeface="Wingdings" pitchFamily="2" charset="2"/>
                        <a:defRPr>
                          <a:solidFill>
                            <a:schemeClr val="tx1"/>
                          </a:solidFill>
                          <a:latin typeface="Arial" pitchFamily="34" charset="0"/>
                        </a:defRPr>
                      </a:lvl4pPr>
                      <a:lvl5pPr marL="1341438" indent="487363">
                        <a:spcBef>
                          <a:spcPct val="20000"/>
                        </a:spcBef>
                        <a:buClr>
                          <a:schemeClr val="folHlink"/>
                        </a:buClr>
                        <a:buSzPct val="80000"/>
                        <a:buFont typeface="Wingdings" pitchFamily="2" charset="2"/>
                        <a:defRPr>
                          <a:solidFill>
                            <a:schemeClr val="tx1"/>
                          </a:solidFill>
                          <a:latin typeface="Arial" pitchFamily="34" charset="0"/>
                        </a:defRPr>
                      </a:lvl5pPr>
                      <a:lvl6pPr marL="1798638" indent="487363"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6pPr>
                      <a:lvl7pPr marL="2255838" indent="487363"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7pPr>
                      <a:lvl8pPr marL="2713038" indent="487363"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8pPr>
                      <a:lvl9pPr marL="3170238" indent="487363"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en-US" sz="2000" b="0" i="0" u="none" strike="noStrike" cap="none" normalizeH="0" baseline="0" dirty="0">
                          <a:ln>
                            <a:noFill/>
                          </a:ln>
                          <a:solidFill>
                            <a:schemeClr val="tx1"/>
                          </a:solidFill>
                          <a:effectLst/>
                          <a:latin typeface="Arial" pitchFamily="34" charset="0"/>
                        </a:rPr>
                        <a:t>Renal Dialysis</a:t>
                      </a:r>
                    </a:p>
                  </a:txBody>
                  <a:tcPr marT="45705" marB="457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91192">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en-US" sz="2000" b="0" i="0" u="none" strike="noStrike" cap="none" normalizeH="0" baseline="0" dirty="0">
                          <a:ln>
                            <a:noFill/>
                          </a:ln>
                          <a:solidFill>
                            <a:schemeClr val="tx1"/>
                          </a:solidFill>
                          <a:effectLst/>
                          <a:latin typeface="Arial" pitchFamily="34" charset="0"/>
                        </a:rPr>
                        <a:t>O</a:t>
                      </a:r>
                    </a:p>
                  </a:txBody>
                  <a:tcPr marT="45705" marB="457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en-US" sz="2000" b="0" i="0" u="none" strike="noStrike" cap="none" normalizeH="0" baseline="0" dirty="0">
                          <a:ln>
                            <a:noFill/>
                          </a:ln>
                          <a:solidFill>
                            <a:schemeClr val="tx1"/>
                          </a:solidFill>
                          <a:effectLst/>
                          <a:latin typeface="Arial" pitchFamily="34" charset="0"/>
                        </a:rPr>
                        <a:t>Hospice</a:t>
                      </a:r>
                    </a:p>
                  </a:txBody>
                  <a:tcPr marT="45705" marB="457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91192">
                <a:tc>
                  <a:txBody>
                    <a:bodyPr/>
                    <a:lstStyle>
                      <a:lvl1pPr>
                        <a:spcBef>
                          <a:spcPct val="20000"/>
                        </a:spcBef>
                        <a:buClr>
                          <a:schemeClr val="tx2"/>
                        </a:buClr>
                        <a:buSzPct val="70000"/>
                        <a:buFont typeface="Wingdings" pitchFamily="2" charset="2"/>
                        <a:defRPr sz="2600">
                          <a:solidFill>
                            <a:schemeClr val="tx1"/>
                          </a:solidFill>
                          <a:latin typeface="Arial" pitchFamily="34" charset="0"/>
                        </a:defRPr>
                      </a:lvl1pPr>
                      <a:lvl2pPr marL="344488" indent="112713">
                        <a:spcBef>
                          <a:spcPct val="20000"/>
                        </a:spcBef>
                        <a:buClr>
                          <a:schemeClr val="accent2"/>
                        </a:buClr>
                        <a:buSzPct val="70000"/>
                        <a:buFont typeface="Wingdings" pitchFamily="2" charset="2"/>
                        <a:defRPr sz="2200">
                          <a:solidFill>
                            <a:schemeClr val="tx1"/>
                          </a:solidFill>
                          <a:latin typeface="Arial" pitchFamily="34" charset="0"/>
                        </a:defRPr>
                      </a:lvl2pPr>
                      <a:lvl3pPr marL="671513" indent="242888">
                        <a:spcBef>
                          <a:spcPct val="20000"/>
                        </a:spcBef>
                        <a:buClr>
                          <a:schemeClr val="accent1"/>
                        </a:buClr>
                        <a:buSzPct val="70000"/>
                        <a:buFont typeface="Wingdings" pitchFamily="2" charset="2"/>
                        <a:defRPr sz="2100">
                          <a:solidFill>
                            <a:schemeClr val="tx1"/>
                          </a:solidFill>
                          <a:latin typeface="Arial" pitchFamily="34" charset="0"/>
                        </a:defRPr>
                      </a:lvl3pPr>
                      <a:lvl4pPr marL="1023938" indent="347663">
                        <a:spcBef>
                          <a:spcPct val="20000"/>
                        </a:spcBef>
                        <a:buClr>
                          <a:schemeClr val="tx2"/>
                        </a:buClr>
                        <a:buSzPct val="75000"/>
                        <a:buFont typeface="Wingdings" pitchFamily="2" charset="2"/>
                        <a:defRPr>
                          <a:solidFill>
                            <a:schemeClr val="tx1"/>
                          </a:solidFill>
                          <a:latin typeface="Arial" pitchFamily="34" charset="0"/>
                        </a:defRPr>
                      </a:lvl4pPr>
                      <a:lvl5pPr marL="1341438" indent="487363">
                        <a:spcBef>
                          <a:spcPct val="20000"/>
                        </a:spcBef>
                        <a:buClr>
                          <a:schemeClr val="folHlink"/>
                        </a:buClr>
                        <a:buSzPct val="80000"/>
                        <a:buFont typeface="Wingdings" pitchFamily="2" charset="2"/>
                        <a:defRPr>
                          <a:solidFill>
                            <a:schemeClr val="tx1"/>
                          </a:solidFill>
                          <a:latin typeface="Arial" pitchFamily="34" charset="0"/>
                        </a:defRPr>
                      </a:lvl5pPr>
                      <a:lvl6pPr marL="1798638" indent="487363"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6pPr>
                      <a:lvl7pPr marL="2255838" indent="487363"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7pPr>
                      <a:lvl8pPr marL="2713038" indent="487363"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8pPr>
                      <a:lvl9pPr marL="3170238" indent="487363"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en-US" sz="2000" b="0" i="0" u="none" strike="noStrike" cap="none" normalizeH="0" baseline="0" dirty="0">
                          <a:ln>
                            <a:noFill/>
                          </a:ln>
                          <a:solidFill>
                            <a:schemeClr val="tx1"/>
                          </a:solidFill>
                          <a:effectLst/>
                          <a:latin typeface="Arial" pitchFamily="34" charset="0"/>
                        </a:rPr>
                        <a:t>M</a:t>
                      </a:r>
                    </a:p>
                  </a:txBody>
                  <a:tcPr marT="45705" marB="457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itchFamily="2" charset="2"/>
                        <a:defRPr sz="2600">
                          <a:solidFill>
                            <a:schemeClr val="tx1"/>
                          </a:solidFill>
                          <a:latin typeface="Arial" pitchFamily="34" charset="0"/>
                        </a:defRPr>
                      </a:lvl1pPr>
                      <a:lvl2pPr marL="344488" indent="112713">
                        <a:spcBef>
                          <a:spcPct val="20000"/>
                        </a:spcBef>
                        <a:buClr>
                          <a:schemeClr val="accent2"/>
                        </a:buClr>
                        <a:buSzPct val="70000"/>
                        <a:buFont typeface="Wingdings" pitchFamily="2" charset="2"/>
                        <a:defRPr sz="2200">
                          <a:solidFill>
                            <a:schemeClr val="tx1"/>
                          </a:solidFill>
                          <a:latin typeface="Arial" pitchFamily="34" charset="0"/>
                        </a:defRPr>
                      </a:lvl2pPr>
                      <a:lvl3pPr marL="671513" indent="242888">
                        <a:spcBef>
                          <a:spcPct val="20000"/>
                        </a:spcBef>
                        <a:buClr>
                          <a:schemeClr val="accent1"/>
                        </a:buClr>
                        <a:buSzPct val="70000"/>
                        <a:buFont typeface="Wingdings" pitchFamily="2" charset="2"/>
                        <a:defRPr sz="2100">
                          <a:solidFill>
                            <a:schemeClr val="tx1"/>
                          </a:solidFill>
                          <a:latin typeface="Arial" pitchFamily="34" charset="0"/>
                        </a:defRPr>
                      </a:lvl3pPr>
                      <a:lvl4pPr marL="1023938" indent="347663">
                        <a:spcBef>
                          <a:spcPct val="20000"/>
                        </a:spcBef>
                        <a:buClr>
                          <a:schemeClr val="tx2"/>
                        </a:buClr>
                        <a:buSzPct val="75000"/>
                        <a:buFont typeface="Wingdings" pitchFamily="2" charset="2"/>
                        <a:defRPr>
                          <a:solidFill>
                            <a:schemeClr val="tx1"/>
                          </a:solidFill>
                          <a:latin typeface="Arial" pitchFamily="34" charset="0"/>
                        </a:defRPr>
                      </a:lvl4pPr>
                      <a:lvl5pPr marL="1341438" indent="487363">
                        <a:spcBef>
                          <a:spcPct val="20000"/>
                        </a:spcBef>
                        <a:buClr>
                          <a:schemeClr val="folHlink"/>
                        </a:buClr>
                        <a:buSzPct val="80000"/>
                        <a:buFont typeface="Wingdings" pitchFamily="2" charset="2"/>
                        <a:defRPr>
                          <a:solidFill>
                            <a:schemeClr val="tx1"/>
                          </a:solidFill>
                          <a:latin typeface="Arial" pitchFamily="34" charset="0"/>
                        </a:defRPr>
                      </a:lvl5pPr>
                      <a:lvl6pPr marL="1798638" indent="487363"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6pPr>
                      <a:lvl7pPr marL="2255838" indent="487363"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7pPr>
                      <a:lvl8pPr marL="2713038" indent="487363"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8pPr>
                      <a:lvl9pPr marL="3170238" indent="487363" fontAlgn="base">
                        <a:spcBef>
                          <a:spcPct val="20000"/>
                        </a:spcBef>
                        <a:spcAft>
                          <a:spcPct val="0"/>
                        </a:spcAft>
                        <a:buClr>
                          <a:schemeClr val="folHlink"/>
                        </a:buClr>
                        <a:buSzPct val="80000"/>
                        <a:buFont typeface="Wingdings" pitchFamily="2" charset="2"/>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en-US" sz="2000" b="0" i="0" u="none" strike="noStrike" cap="none" normalizeH="0" baseline="0" dirty="0">
                          <a:ln>
                            <a:noFill/>
                          </a:ln>
                          <a:solidFill>
                            <a:schemeClr val="tx1"/>
                          </a:solidFill>
                          <a:effectLst/>
                          <a:latin typeface="Arial" pitchFamily="34" charset="0"/>
                        </a:rPr>
                        <a:t>Rural health clinic</a:t>
                      </a:r>
                    </a:p>
                  </a:txBody>
                  <a:tcPr marT="45705" marB="457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sp>
        <p:nvSpPr>
          <p:cNvPr id="2" name="Slide Number Placeholder 1"/>
          <p:cNvSpPr>
            <a:spLocks noGrp="1"/>
          </p:cNvSpPr>
          <p:nvPr>
            <p:ph type="sldNum" sz="quarter" idx="18"/>
          </p:nvPr>
        </p:nvSpPr>
        <p:spPr/>
        <p:txBody>
          <a:bodyPr/>
          <a:lstStyle/>
          <a:p>
            <a:fld id="{16093BBF-7029-416F-A506-A70526E28AC4}" type="slidenum">
              <a:rPr lang="en-US" smtClean="0"/>
              <a:pPr/>
              <a:t>27</a:t>
            </a:fld>
            <a:endParaRPr lang="en-US"/>
          </a:p>
          <a:p>
            <a:endParaRPr lang="en-US" dirty="0"/>
          </a:p>
        </p:txBody>
      </p:sp>
    </p:spTree>
    <p:extLst>
      <p:ext uri="{BB962C8B-B14F-4D97-AF65-F5344CB8AC3E}">
        <p14:creationId xmlns:p14="http://schemas.microsoft.com/office/powerpoint/2010/main" val="36685444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8950" y="5201072"/>
            <a:ext cx="3111500" cy="646855"/>
          </a:xfrm>
        </p:spPr>
        <p:txBody>
          <a:bodyPr/>
          <a:lstStyle/>
          <a:p>
            <a:r>
              <a:rPr lang="en-US" dirty="0"/>
              <a:t>Patient days</a:t>
            </a:r>
          </a:p>
        </p:txBody>
      </p:sp>
      <p:sp>
        <p:nvSpPr>
          <p:cNvPr id="3" name="Slide Number Placeholder 2"/>
          <p:cNvSpPr>
            <a:spLocks noGrp="1"/>
          </p:cNvSpPr>
          <p:nvPr>
            <p:ph type="sldNum" sz="quarter" idx="4294967295"/>
          </p:nvPr>
        </p:nvSpPr>
        <p:spPr>
          <a:xfrm>
            <a:off x="7010400" y="6172200"/>
            <a:ext cx="2133600" cy="365125"/>
          </a:xfrm>
        </p:spPr>
        <p:txBody>
          <a:bodyPr/>
          <a:lstStyle/>
          <a:p>
            <a:fld id="{1F11D43D-FB01-461F-A7A0-1237244F913A}" type="slidenum">
              <a:rPr lang="en-US" smtClean="0"/>
              <a:t>28</a:t>
            </a:fld>
            <a:endParaRPr lang="en-US" dirty="0"/>
          </a:p>
        </p:txBody>
      </p:sp>
      <p:pic>
        <p:nvPicPr>
          <p:cNvPr id="113666" name="Picture 2" descr="17 Microsoft Office Jokes That&amp;#39;ll Make You Chuckle To Yourself">
            <a:extLst>
              <a:ext uri="{FF2B5EF4-FFF2-40B4-BE49-F238E27FC236}">
                <a16:creationId xmlns:a16="http://schemas.microsoft.com/office/drawing/2014/main" id="{52F82539-9BBC-4D06-ABD2-12E0A01A6D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2130" y="533400"/>
            <a:ext cx="5739740" cy="4419600"/>
          </a:xfrm>
          <a:prstGeom prst="rect">
            <a:avLst/>
          </a:prstGeom>
          <a:noFill/>
          <a:ln w="12700">
            <a:solidFill>
              <a:srgbClr val="AD010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51004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9008" y="209028"/>
            <a:ext cx="6249917" cy="1147969"/>
          </a:xfrm>
        </p:spPr>
        <p:txBody>
          <a:bodyPr/>
          <a:lstStyle/>
          <a:p>
            <a:r>
              <a:rPr lang="en-US" dirty="0">
                <a:solidFill>
                  <a:schemeClr val="accent1"/>
                </a:solidFill>
              </a:rPr>
              <a:t>S Series Worksheets</a:t>
            </a:r>
          </a:p>
        </p:txBody>
      </p:sp>
      <p:sp>
        <p:nvSpPr>
          <p:cNvPr id="5" name="Content Placeholder 4"/>
          <p:cNvSpPr>
            <a:spLocks noGrp="1"/>
          </p:cNvSpPr>
          <p:nvPr>
            <p:ph idx="1"/>
          </p:nvPr>
        </p:nvSpPr>
        <p:spPr/>
        <p:txBody>
          <a:bodyPr/>
          <a:lstStyle/>
          <a:p>
            <a:pPr>
              <a:buFont typeface="Wingdings" panose="05000000000000000000" pitchFamily="2" charset="2"/>
              <a:buChar char="ü"/>
            </a:pPr>
            <a:r>
              <a:rPr lang="en-US" b="1" dirty="0"/>
              <a:t>Purpose: </a:t>
            </a:r>
            <a:r>
              <a:rPr lang="en-US" dirty="0"/>
              <a:t>To report the statistics and general information of the hospital</a:t>
            </a:r>
          </a:p>
          <a:p>
            <a:pPr>
              <a:buFont typeface="Wingdings" panose="05000000000000000000" pitchFamily="2" charset="2"/>
              <a:buChar char="ü"/>
            </a:pPr>
            <a:endParaRPr lang="en-US" dirty="0"/>
          </a:p>
          <a:p>
            <a:pPr>
              <a:buFont typeface="Wingdings" panose="05000000000000000000" pitchFamily="2" charset="2"/>
              <a:buChar char="ü"/>
            </a:pPr>
            <a:r>
              <a:rPr lang="en-US" b="1" dirty="0"/>
              <a:t>Goal: </a:t>
            </a:r>
            <a:r>
              <a:rPr lang="en-US" dirty="0"/>
              <a:t>To properly capture patient days used in calculating cost per day</a:t>
            </a:r>
          </a:p>
          <a:p>
            <a:pPr>
              <a:buFont typeface="Wingdings" panose="05000000000000000000" pitchFamily="2" charset="2"/>
              <a:buChar char="ü"/>
            </a:pPr>
            <a:endParaRPr lang="en-US" dirty="0"/>
          </a:p>
          <a:p>
            <a:pPr>
              <a:buFont typeface="Wingdings" panose="05000000000000000000" pitchFamily="2" charset="2"/>
              <a:buChar char="ü"/>
            </a:pPr>
            <a:r>
              <a:rPr lang="en-US" b="1" dirty="0"/>
              <a:t>Process: </a:t>
            </a:r>
            <a:r>
              <a:rPr lang="en-US" dirty="0"/>
              <a:t>Utilizing internal statistics and PS&amp;R data</a:t>
            </a:r>
          </a:p>
        </p:txBody>
      </p:sp>
      <p:sp>
        <p:nvSpPr>
          <p:cNvPr id="2" name="Slide Number Placeholder 1"/>
          <p:cNvSpPr>
            <a:spLocks noGrp="1"/>
          </p:cNvSpPr>
          <p:nvPr>
            <p:ph type="sldNum" sz="quarter" idx="18"/>
          </p:nvPr>
        </p:nvSpPr>
        <p:spPr/>
        <p:txBody>
          <a:bodyPr/>
          <a:lstStyle/>
          <a:p>
            <a:fld id="{16093BBF-7029-416F-A506-A70526E28AC4}" type="slidenum">
              <a:rPr lang="en-US" smtClean="0"/>
              <a:pPr/>
              <a:t>29</a:t>
            </a:fld>
            <a:endParaRPr lang="en-US"/>
          </a:p>
          <a:p>
            <a:endParaRPr lang="en-US" dirty="0"/>
          </a:p>
        </p:txBody>
      </p:sp>
    </p:spTree>
    <p:extLst>
      <p:ext uri="{BB962C8B-B14F-4D97-AF65-F5344CB8AC3E}">
        <p14:creationId xmlns:p14="http://schemas.microsoft.com/office/powerpoint/2010/main" val="2976252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dirty="0">
                <a:solidFill>
                  <a:schemeClr val="accent1"/>
                </a:solidFill>
              </a:rPr>
              <a:t>What is the purpose of a </a:t>
            </a:r>
            <a:br>
              <a:rPr lang="en-US" altLang="en-US" dirty="0">
                <a:solidFill>
                  <a:schemeClr val="accent1"/>
                </a:solidFill>
              </a:rPr>
            </a:br>
            <a:r>
              <a:rPr lang="en-US" altLang="en-US" dirty="0">
                <a:solidFill>
                  <a:schemeClr val="accent1"/>
                </a:solidFill>
              </a:rPr>
              <a:t>Medicare Cost Report?</a:t>
            </a:r>
            <a:endParaRPr lang="en-US" dirty="0">
              <a:solidFill>
                <a:schemeClr val="accent1"/>
              </a:solidFill>
            </a:endParaRPr>
          </a:p>
        </p:txBody>
      </p:sp>
      <p:sp>
        <p:nvSpPr>
          <p:cNvPr id="3" name="Content Placeholder 2"/>
          <p:cNvSpPr>
            <a:spLocks noGrp="1"/>
          </p:cNvSpPr>
          <p:nvPr>
            <p:ph idx="1"/>
          </p:nvPr>
        </p:nvSpPr>
        <p:spPr>
          <a:prstGeom prst="rect">
            <a:avLst/>
          </a:prstGeom>
        </p:spPr>
        <p:txBody>
          <a:bodyPr/>
          <a:lstStyle/>
          <a:p>
            <a:r>
              <a:rPr lang="en-US" dirty="0"/>
              <a:t>Informational</a:t>
            </a:r>
          </a:p>
          <a:p>
            <a:r>
              <a:rPr lang="en-US" dirty="0"/>
              <a:t>Determination of Medicare’s share of costs</a:t>
            </a:r>
          </a:p>
          <a:p>
            <a:r>
              <a:rPr lang="en-US" dirty="0"/>
              <a:t>Determination of cost settlement</a:t>
            </a:r>
          </a:p>
        </p:txBody>
      </p:sp>
      <p:sp>
        <p:nvSpPr>
          <p:cNvPr id="4" name="Slide Number Placeholder 3"/>
          <p:cNvSpPr>
            <a:spLocks noGrp="1"/>
          </p:cNvSpPr>
          <p:nvPr>
            <p:ph type="sldNum" sz="quarter" idx="18"/>
          </p:nvPr>
        </p:nvSpPr>
        <p:spPr/>
        <p:txBody>
          <a:bodyPr/>
          <a:lstStyle/>
          <a:p>
            <a:fld id="{16093BBF-7029-416F-A506-A70526E28AC4}" type="slidenum">
              <a:rPr lang="en-US" smtClean="0"/>
              <a:pPr/>
              <a:t>3</a:t>
            </a:fld>
            <a:endParaRPr lang="en-US"/>
          </a:p>
          <a:p>
            <a:endParaRPr lang="en-US" dirty="0"/>
          </a:p>
        </p:txBody>
      </p:sp>
    </p:spTree>
    <p:extLst>
      <p:ext uri="{BB962C8B-B14F-4D97-AF65-F5344CB8AC3E}">
        <p14:creationId xmlns:p14="http://schemas.microsoft.com/office/powerpoint/2010/main" val="4985711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chemeClr val="accent1"/>
                </a:solidFill>
              </a:rPr>
              <a:t>Worksheet S</a:t>
            </a:r>
          </a:p>
        </p:txBody>
      </p:sp>
      <p:sp>
        <p:nvSpPr>
          <p:cNvPr id="5" name="Content Placeholder 4"/>
          <p:cNvSpPr>
            <a:spLocks noGrp="1"/>
          </p:cNvSpPr>
          <p:nvPr>
            <p:ph idx="1"/>
          </p:nvPr>
        </p:nvSpPr>
        <p:spPr/>
        <p:txBody>
          <a:bodyPr/>
          <a:lstStyle/>
          <a:p>
            <a:pPr marL="457200" indent="-457200">
              <a:buFont typeface="+mj-lt"/>
              <a:buAutoNum type="arabicPeriod"/>
            </a:pPr>
            <a:r>
              <a:rPr lang="en-US" dirty="0"/>
              <a:t>Part I, certification</a:t>
            </a:r>
          </a:p>
          <a:p>
            <a:pPr marL="457200" indent="-457200">
              <a:buFont typeface="+mj-lt"/>
              <a:buAutoNum type="arabicPeriod"/>
            </a:pPr>
            <a:r>
              <a:rPr lang="en-US" dirty="0"/>
              <a:t>Must be signed by an officer or administrator</a:t>
            </a:r>
          </a:p>
          <a:p>
            <a:pPr marL="457200" indent="-457200">
              <a:buFont typeface="+mj-lt"/>
              <a:buAutoNum type="arabicPeriod"/>
            </a:pPr>
            <a:r>
              <a:rPr lang="en-US" dirty="0"/>
              <a:t>Encryption code</a:t>
            </a:r>
          </a:p>
          <a:p>
            <a:pPr marL="457200" indent="-457200">
              <a:buFont typeface="+mj-lt"/>
              <a:buAutoNum type="arabicPeriod"/>
            </a:pPr>
            <a:r>
              <a:rPr lang="en-US" dirty="0"/>
              <a:t>Summary of settlement</a:t>
            </a:r>
          </a:p>
        </p:txBody>
      </p:sp>
      <p:sp>
        <p:nvSpPr>
          <p:cNvPr id="2" name="Slide Number Placeholder 1"/>
          <p:cNvSpPr>
            <a:spLocks noGrp="1"/>
          </p:cNvSpPr>
          <p:nvPr>
            <p:ph type="sldNum" sz="quarter" idx="18"/>
          </p:nvPr>
        </p:nvSpPr>
        <p:spPr/>
        <p:txBody>
          <a:bodyPr/>
          <a:lstStyle/>
          <a:p>
            <a:fld id="{16093BBF-7029-416F-A506-A70526E28AC4}" type="slidenum">
              <a:rPr lang="en-US" smtClean="0"/>
              <a:pPr/>
              <a:t>30</a:t>
            </a:fld>
            <a:endParaRPr lang="en-US"/>
          </a:p>
          <a:p>
            <a:endParaRPr lang="en-US" dirty="0"/>
          </a:p>
        </p:txBody>
      </p:sp>
    </p:spTree>
    <p:extLst>
      <p:ext uri="{BB962C8B-B14F-4D97-AF65-F5344CB8AC3E}">
        <p14:creationId xmlns:p14="http://schemas.microsoft.com/office/powerpoint/2010/main" val="21496740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solidFill>
                  <a:schemeClr val="accent1"/>
                </a:solidFill>
              </a:rPr>
              <a:t>Worksheet S-2</a:t>
            </a:r>
            <a:endParaRPr lang="en-US" dirty="0">
              <a:solidFill>
                <a:schemeClr val="accent1"/>
              </a:solidFill>
            </a:endParaRPr>
          </a:p>
        </p:txBody>
      </p:sp>
      <p:sp>
        <p:nvSpPr>
          <p:cNvPr id="5" name="Content Placeholder 4"/>
          <p:cNvSpPr>
            <a:spLocks noGrp="1"/>
          </p:cNvSpPr>
          <p:nvPr>
            <p:ph idx="1"/>
          </p:nvPr>
        </p:nvSpPr>
        <p:spPr/>
        <p:txBody>
          <a:bodyPr/>
          <a:lstStyle/>
          <a:p>
            <a:pPr marL="457200" indent="-457200">
              <a:buAutoNum type="arabicPeriod" startAt="5"/>
            </a:pPr>
            <a:r>
              <a:rPr lang="en-US" dirty="0"/>
              <a:t>General hospital data</a:t>
            </a:r>
          </a:p>
          <a:p>
            <a:pPr marL="457200" indent="-457200">
              <a:buAutoNum type="arabicPeriod" startAt="5"/>
            </a:pPr>
            <a:r>
              <a:rPr lang="en-US" dirty="0"/>
              <a:t>Provider numbers</a:t>
            </a:r>
          </a:p>
          <a:p>
            <a:pPr marL="457200" indent="-457200">
              <a:buAutoNum type="arabicPeriod" startAt="5"/>
            </a:pPr>
            <a:r>
              <a:rPr lang="en-US" dirty="0"/>
              <a:t>Components and dates certified</a:t>
            </a:r>
          </a:p>
          <a:p>
            <a:pPr marL="457200" indent="-457200">
              <a:buAutoNum type="arabicPeriod" startAt="5"/>
            </a:pPr>
            <a:r>
              <a:rPr lang="en-US" dirty="0"/>
              <a:t>Reimbursement information</a:t>
            </a:r>
          </a:p>
          <a:p>
            <a:pPr marL="457200" indent="-457200">
              <a:buAutoNum type="arabicPeriod" startAt="5"/>
            </a:pPr>
            <a:r>
              <a:rPr lang="en-US" dirty="0"/>
              <a:t>Questionnaire</a:t>
            </a:r>
          </a:p>
        </p:txBody>
      </p:sp>
      <p:sp>
        <p:nvSpPr>
          <p:cNvPr id="2" name="Slide Number Placeholder 1"/>
          <p:cNvSpPr>
            <a:spLocks noGrp="1"/>
          </p:cNvSpPr>
          <p:nvPr>
            <p:ph type="sldNum" sz="quarter" idx="18"/>
          </p:nvPr>
        </p:nvSpPr>
        <p:spPr/>
        <p:txBody>
          <a:bodyPr/>
          <a:lstStyle/>
          <a:p>
            <a:fld id="{16093BBF-7029-416F-A506-A70526E28AC4}" type="slidenum">
              <a:rPr lang="en-US" smtClean="0"/>
              <a:pPr/>
              <a:t>31</a:t>
            </a:fld>
            <a:endParaRPr lang="en-US"/>
          </a:p>
          <a:p>
            <a:endParaRPr lang="en-US" dirty="0"/>
          </a:p>
        </p:txBody>
      </p:sp>
    </p:spTree>
    <p:extLst>
      <p:ext uri="{BB962C8B-B14F-4D97-AF65-F5344CB8AC3E}">
        <p14:creationId xmlns:p14="http://schemas.microsoft.com/office/powerpoint/2010/main" val="18638846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9008" y="209028"/>
            <a:ext cx="7992992" cy="1147969"/>
          </a:xfrm>
        </p:spPr>
        <p:txBody>
          <a:bodyPr>
            <a:normAutofit/>
          </a:bodyPr>
          <a:lstStyle/>
          <a:p>
            <a:r>
              <a:rPr lang="en-US" altLang="en-US" dirty="0">
                <a:solidFill>
                  <a:schemeClr val="accent1"/>
                </a:solidFill>
              </a:rPr>
              <a:t>Worksheet S-3</a:t>
            </a:r>
            <a:r>
              <a:rPr lang="en-US" altLang="en-US" dirty="0"/>
              <a:t>—</a:t>
            </a:r>
            <a:r>
              <a:rPr lang="en-US" altLang="en-US" dirty="0">
                <a:solidFill>
                  <a:schemeClr val="accent1"/>
                </a:solidFill>
              </a:rPr>
              <a:t>Statistical Data</a:t>
            </a:r>
            <a:endParaRPr lang="en-US" dirty="0">
              <a:solidFill>
                <a:schemeClr val="accent1"/>
              </a:solidFill>
            </a:endParaRPr>
          </a:p>
        </p:txBody>
      </p:sp>
      <p:sp>
        <p:nvSpPr>
          <p:cNvPr id="5" name="Content Placeholder 4"/>
          <p:cNvSpPr>
            <a:spLocks noGrp="1"/>
          </p:cNvSpPr>
          <p:nvPr>
            <p:ph idx="1"/>
          </p:nvPr>
        </p:nvSpPr>
        <p:spPr/>
        <p:txBody>
          <a:bodyPr/>
          <a:lstStyle/>
          <a:p>
            <a:pPr marL="457200" indent="-457200">
              <a:buAutoNum type="arabicPeriod" startAt="10"/>
            </a:pPr>
            <a:r>
              <a:rPr lang="en-US" dirty="0"/>
              <a:t>Set up beds</a:t>
            </a:r>
          </a:p>
          <a:p>
            <a:pPr lvl="1"/>
            <a:r>
              <a:rPr lang="en-US" dirty="0"/>
              <a:t>Set up vs. licensed beds</a:t>
            </a:r>
          </a:p>
          <a:p>
            <a:pPr marL="457200" indent="-457200">
              <a:buAutoNum type="arabicPeriod" startAt="10"/>
            </a:pPr>
            <a:r>
              <a:rPr lang="en-US" dirty="0"/>
              <a:t>Bed days available</a:t>
            </a:r>
          </a:p>
          <a:p>
            <a:pPr marL="457200" indent="-457200">
              <a:buAutoNum type="arabicPeriod" startAt="10"/>
            </a:pPr>
            <a:r>
              <a:rPr lang="en-US" dirty="0"/>
              <a:t>CAH patient hours</a:t>
            </a:r>
          </a:p>
          <a:p>
            <a:pPr lvl="1"/>
            <a:r>
              <a:rPr lang="en-US" dirty="0"/>
              <a:t>96 hour rule</a:t>
            </a:r>
          </a:p>
        </p:txBody>
      </p:sp>
      <p:sp>
        <p:nvSpPr>
          <p:cNvPr id="2" name="Slide Number Placeholder 1"/>
          <p:cNvSpPr>
            <a:spLocks noGrp="1"/>
          </p:cNvSpPr>
          <p:nvPr>
            <p:ph type="sldNum" sz="quarter" idx="18"/>
          </p:nvPr>
        </p:nvSpPr>
        <p:spPr/>
        <p:txBody>
          <a:bodyPr/>
          <a:lstStyle/>
          <a:p>
            <a:fld id="{16093BBF-7029-416F-A506-A70526E28AC4}" type="slidenum">
              <a:rPr lang="en-US" smtClean="0"/>
              <a:pPr/>
              <a:t>32</a:t>
            </a:fld>
            <a:endParaRPr lang="en-US"/>
          </a:p>
          <a:p>
            <a:endParaRPr lang="en-US" dirty="0"/>
          </a:p>
        </p:txBody>
      </p:sp>
    </p:spTree>
    <p:extLst>
      <p:ext uri="{BB962C8B-B14F-4D97-AF65-F5344CB8AC3E}">
        <p14:creationId xmlns:p14="http://schemas.microsoft.com/office/powerpoint/2010/main" val="39501606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9008" y="209028"/>
            <a:ext cx="7916792" cy="1147969"/>
          </a:xfrm>
        </p:spPr>
        <p:txBody>
          <a:bodyPr>
            <a:normAutofit/>
          </a:bodyPr>
          <a:lstStyle/>
          <a:p>
            <a:r>
              <a:rPr lang="en-US" altLang="en-US" dirty="0">
                <a:solidFill>
                  <a:schemeClr val="accent1"/>
                </a:solidFill>
              </a:rPr>
              <a:t>Worksheet S-3</a:t>
            </a:r>
            <a:r>
              <a:rPr lang="en-US" altLang="en-US" dirty="0"/>
              <a:t>—</a:t>
            </a:r>
            <a:r>
              <a:rPr lang="en-US" altLang="en-US" dirty="0">
                <a:solidFill>
                  <a:schemeClr val="accent1"/>
                </a:solidFill>
              </a:rPr>
              <a:t>Statistical Data</a:t>
            </a:r>
            <a:endParaRPr lang="en-US" dirty="0">
              <a:solidFill>
                <a:schemeClr val="accent1"/>
              </a:solidFill>
            </a:endParaRPr>
          </a:p>
        </p:txBody>
      </p:sp>
      <p:sp>
        <p:nvSpPr>
          <p:cNvPr id="5" name="Content Placeholder 4"/>
          <p:cNvSpPr>
            <a:spLocks noGrp="1"/>
          </p:cNvSpPr>
          <p:nvPr>
            <p:ph idx="1"/>
          </p:nvPr>
        </p:nvSpPr>
        <p:spPr>
          <a:xfrm>
            <a:off x="389008" y="1671925"/>
            <a:ext cx="7840592" cy="4500275"/>
          </a:xfrm>
        </p:spPr>
        <p:txBody>
          <a:bodyPr/>
          <a:lstStyle/>
          <a:p>
            <a:pPr marL="457200" indent="-457200">
              <a:buAutoNum type="arabicPeriod" startAt="13"/>
            </a:pPr>
            <a:r>
              <a:rPr lang="en-US" dirty="0"/>
              <a:t>Patient days</a:t>
            </a:r>
          </a:p>
          <a:p>
            <a:pPr marL="914400" lvl="1" indent="-457200">
              <a:buFont typeface="+mj-lt"/>
              <a:buAutoNum type="alphaUcPeriod"/>
            </a:pPr>
            <a:r>
              <a:rPr lang="en-US" dirty="0"/>
              <a:t>Medicare</a:t>
            </a:r>
          </a:p>
          <a:p>
            <a:pPr marL="914400" lvl="1" indent="-457200">
              <a:buFont typeface="+mj-lt"/>
              <a:buAutoNum type="alphaUcPeriod"/>
            </a:pPr>
            <a:r>
              <a:rPr lang="en-US" dirty="0"/>
              <a:t>Medicaid</a:t>
            </a:r>
          </a:p>
          <a:p>
            <a:pPr marL="914400" lvl="1" indent="-457200">
              <a:buFont typeface="+mj-lt"/>
              <a:buAutoNum type="alphaUcPeriod"/>
            </a:pPr>
            <a:r>
              <a:rPr lang="en-US" dirty="0"/>
              <a:t>Total</a:t>
            </a:r>
          </a:p>
          <a:p>
            <a:pPr marL="457200" lvl="1" indent="0">
              <a:buNone/>
            </a:pPr>
            <a:endParaRPr lang="en-US" dirty="0"/>
          </a:p>
          <a:p>
            <a:pPr marL="342900" lvl="1" indent="-342900"/>
            <a:r>
              <a:rPr lang="en-US" dirty="0"/>
              <a:t>Method of taking census</a:t>
            </a:r>
          </a:p>
          <a:p>
            <a:pPr marL="342900" lvl="1" indent="-342900"/>
            <a:r>
              <a:rPr lang="en-US" dirty="0"/>
              <a:t>Types of patient days</a:t>
            </a:r>
          </a:p>
          <a:p>
            <a:pPr marL="800100" lvl="2" indent="-342900"/>
            <a:r>
              <a:rPr lang="en-US" dirty="0"/>
              <a:t>Acute</a:t>
            </a:r>
          </a:p>
          <a:p>
            <a:pPr marL="800100" lvl="2" indent="-342900"/>
            <a:r>
              <a:rPr lang="en-US" dirty="0"/>
              <a:t>ICU (maybe included with acute)</a:t>
            </a:r>
          </a:p>
          <a:p>
            <a:pPr marL="800100" lvl="2" indent="-342900"/>
            <a:r>
              <a:rPr lang="en-US" dirty="0"/>
              <a:t>Swing bed</a:t>
            </a:r>
          </a:p>
          <a:p>
            <a:pPr marL="1257300" lvl="3" indent="-342900"/>
            <a:r>
              <a:rPr lang="en-US" dirty="0"/>
              <a:t>Skilled (SNF)</a:t>
            </a:r>
          </a:p>
          <a:p>
            <a:pPr marL="1257300" lvl="3" indent="-342900"/>
            <a:r>
              <a:rPr lang="en-US" dirty="0"/>
              <a:t>Non-skilled (NF)</a:t>
            </a:r>
          </a:p>
          <a:p>
            <a:pPr marL="800100" lvl="2" indent="-342900"/>
            <a:r>
              <a:rPr lang="en-US" dirty="0"/>
              <a:t>Nursery</a:t>
            </a:r>
          </a:p>
          <a:p>
            <a:pPr marL="800100" lvl="2" indent="-342900"/>
            <a:r>
              <a:rPr lang="en-US" dirty="0"/>
              <a:t>Other</a:t>
            </a:r>
          </a:p>
          <a:p>
            <a:pPr marL="0" indent="0">
              <a:buNone/>
            </a:pPr>
            <a:r>
              <a:rPr lang="en-US" dirty="0"/>
              <a:t>	</a:t>
            </a:r>
          </a:p>
        </p:txBody>
      </p:sp>
      <p:sp>
        <p:nvSpPr>
          <p:cNvPr id="2" name="Slide Number Placeholder 1"/>
          <p:cNvSpPr>
            <a:spLocks noGrp="1"/>
          </p:cNvSpPr>
          <p:nvPr>
            <p:ph type="sldNum" sz="quarter" idx="18"/>
          </p:nvPr>
        </p:nvSpPr>
        <p:spPr/>
        <p:txBody>
          <a:bodyPr/>
          <a:lstStyle/>
          <a:p>
            <a:fld id="{16093BBF-7029-416F-A506-A70526E28AC4}" type="slidenum">
              <a:rPr lang="en-US" smtClean="0"/>
              <a:pPr/>
              <a:t>33</a:t>
            </a:fld>
            <a:endParaRPr lang="en-US"/>
          </a:p>
          <a:p>
            <a:endParaRPr lang="en-US" dirty="0"/>
          </a:p>
        </p:txBody>
      </p:sp>
    </p:spTree>
    <p:extLst>
      <p:ext uri="{BB962C8B-B14F-4D97-AF65-F5344CB8AC3E}">
        <p14:creationId xmlns:p14="http://schemas.microsoft.com/office/powerpoint/2010/main" val="13412378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9008" y="209028"/>
            <a:ext cx="7916792" cy="1147969"/>
          </a:xfrm>
        </p:spPr>
        <p:txBody>
          <a:bodyPr>
            <a:normAutofit/>
          </a:bodyPr>
          <a:lstStyle/>
          <a:p>
            <a:r>
              <a:rPr lang="en-US" altLang="en-US" dirty="0">
                <a:solidFill>
                  <a:schemeClr val="accent1"/>
                </a:solidFill>
              </a:rPr>
              <a:t>Worksheet S-3</a:t>
            </a:r>
            <a:r>
              <a:rPr lang="en-US" altLang="en-US" dirty="0"/>
              <a:t>—</a:t>
            </a:r>
            <a:r>
              <a:rPr lang="en-US" altLang="en-US" dirty="0">
                <a:solidFill>
                  <a:schemeClr val="accent1"/>
                </a:solidFill>
              </a:rPr>
              <a:t>Statistical Data</a:t>
            </a:r>
            <a:endParaRPr lang="en-US" dirty="0">
              <a:solidFill>
                <a:schemeClr val="accent1"/>
              </a:solidFill>
            </a:endParaRPr>
          </a:p>
        </p:txBody>
      </p:sp>
      <p:sp>
        <p:nvSpPr>
          <p:cNvPr id="5" name="Content Placeholder 4"/>
          <p:cNvSpPr>
            <a:spLocks noGrp="1"/>
          </p:cNvSpPr>
          <p:nvPr>
            <p:ph idx="1"/>
          </p:nvPr>
        </p:nvSpPr>
        <p:spPr>
          <a:xfrm>
            <a:off x="389008" y="1671925"/>
            <a:ext cx="7840592" cy="4881275"/>
          </a:xfrm>
        </p:spPr>
        <p:txBody>
          <a:bodyPr/>
          <a:lstStyle/>
          <a:p>
            <a:pPr marL="457200" indent="-457200">
              <a:buFont typeface="+mj-lt"/>
              <a:buAutoNum type="arabicPeriod" startAt="14"/>
            </a:pPr>
            <a:r>
              <a:rPr lang="en-US" dirty="0"/>
              <a:t>Labor and delivery days</a:t>
            </a:r>
          </a:p>
          <a:p>
            <a:pPr marL="457200" indent="-457200">
              <a:buFont typeface="+mj-lt"/>
              <a:buAutoNum type="arabicPeriod" startAt="14"/>
            </a:pPr>
            <a:r>
              <a:rPr lang="en-US" dirty="0"/>
              <a:t>Observation days</a:t>
            </a:r>
          </a:p>
          <a:p>
            <a:pPr lvl="1"/>
            <a:r>
              <a:rPr lang="en-US" dirty="0"/>
              <a:t>Criteria of observation days</a:t>
            </a:r>
          </a:p>
          <a:p>
            <a:pPr marL="457200" indent="-457200">
              <a:buFont typeface="+mj-lt"/>
              <a:buAutoNum type="arabicPeriod" startAt="14"/>
            </a:pPr>
            <a:r>
              <a:rPr lang="en-US" dirty="0"/>
              <a:t>Discharges</a:t>
            </a:r>
          </a:p>
          <a:p>
            <a:pPr marL="457200" indent="-457200">
              <a:buFont typeface="+mj-lt"/>
              <a:buAutoNum type="arabicPeriod" startAt="14"/>
            </a:pPr>
            <a:r>
              <a:rPr lang="en-US" dirty="0"/>
              <a:t>Full-time equivalent employees</a:t>
            </a:r>
          </a:p>
          <a:p>
            <a:pPr marL="457200" lvl="1" indent="0">
              <a:buNone/>
            </a:pPr>
            <a:endParaRPr lang="en-US" dirty="0"/>
          </a:p>
          <a:p>
            <a:pPr marL="342900" lvl="1" indent="-342900"/>
            <a:r>
              <a:rPr lang="en-US" dirty="0"/>
              <a:t>Other services listed:</a:t>
            </a:r>
          </a:p>
          <a:p>
            <a:pPr marL="800100" lvl="2" indent="-342900"/>
            <a:r>
              <a:rPr lang="en-US" dirty="0"/>
              <a:t>Ambulance trips</a:t>
            </a:r>
          </a:p>
          <a:p>
            <a:pPr marL="800100" lvl="2" indent="-342900"/>
            <a:r>
              <a:rPr lang="en-US" dirty="0"/>
              <a:t>Clinic visits</a:t>
            </a:r>
          </a:p>
          <a:p>
            <a:pPr marL="800100" lvl="2" indent="-342900"/>
            <a:r>
              <a:rPr lang="en-US" dirty="0"/>
              <a:t>Hospice, home health visits</a:t>
            </a:r>
          </a:p>
          <a:p>
            <a:pPr marL="800100" lvl="2" indent="-342900"/>
            <a:r>
              <a:rPr lang="en-US" dirty="0"/>
              <a:t>Rural health clinic visits</a:t>
            </a:r>
          </a:p>
          <a:p>
            <a:pPr marL="800100" lvl="2" indent="-342900"/>
            <a:r>
              <a:rPr lang="en-US" dirty="0"/>
              <a:t>FQHC visits</a:t>
            </a:r>
          </a:p>
          <a:p>
            <a:pPr marL="0" indent="0">
              <a:buNone/>
            </a:pPr>
            <a:r>
              <a:rPr lang="en-US" dirty="0"/>
              <a:t>	</a:t>
            </a:r>
          </a:p>
        </p:txBody>
      </p:sp>
      <p:sp>
        <p:nvSpPr>
          <p:cNvPr id="2" name="Slide Number Placeholder 1"/>
          <p:cNvSpPr>
            <a:spLocks noGrp="1"/>
          </p:cNvSpPr>
          <p:nvPr>
            <p:ph type="sldNum" sz="quarter" idx="18"/>
          </p:nvPr>
        </p:nvSpPr>
        <p:spPr/>
        <p:txBody>
          <a:bodyPr/>
          <a:lstStyle/>
          <a:p>
            <a:fld id="{16093BBF-7029-416F-A506-A70526E28AC4}" type="slidenum">
              <a:rPr lang="en-US" smtClean="0"/>
              <a:pPr/>
              <a:t>34</a:t>
            </a:fld>
            <a:endParaRPr lang="en-US"/>
          </a:p>
          <a:p>
            <a:endParaRPr lang="en-US" dirty="0"/>
          </a:p>
        </p:txBody>
      </p:sp>
    </p:spTree>
    <p:extLst>
      <p:ext uri="{BB962C8B-B14F-4D97-AF65-F5344CB8AC3E}">
        <p14:creationId xmlns:p14="http://schemas.microsoft.com/office/powerpoint/2010/main" val="2637617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chemeClr val="accent1"/>
                </a:solidFill>
              </a:rPr>
              <a:t>Other Worksheets S</a:t>
            </a:r>
          </a:p>
        </p:txBody>
      </p:sp>
      <p:sp>
        <p:nvSpPr>
          <p:cNvPr id="5" name="Content Placeholder 4"/>
          <p:cNvSpPr>
            <a:spLocks noGrp="1"/>
          </p:cNvSpPr>
          <p:nvPr>
            <p:ph idx="1"/>
          </p:nvPr>
        </p:nvSpPr>
        <p:spPr>
          <a:xfrm>
            <a:off x="389008" y="1671925"/>
            <a:ext cx="7840592" cy="4195475"/>
          </a:xfrm>
        </p:spPr>
        <p:txBody>
          <a:bodyPr/>
          <a:lstStyle/>
          <a:p>
            <a:pPr>
              <a:defRPr/>
            </a:pPr>
            <a:r>
              <a:rPr lang="en-US" altLang="en-US" dirty="0"/>
              <a:t>S-3, Parts II and III – Wage Index</a:t>
            </a:r>
            <a:br>
              <a:rPr lang="en-US" altLang="en-US" dirty="0"/>
            </a:br>
            <a:endParaRPr lang="en-US" altLang="en-US" sz="1400" dirty="0"/>
          </a:p>
          <a:p>
            <a:pPr>
              <a:defRPr/>
            </a:pPr>
            <a:r>
              <a:rPr lang="en-US" altLang="en-US" dirty="0"/>
              <a:t>S-4 Home Health</a:t>
            </a:r>
            <a:br>
              <a:rPr lang="en-US" altLang="en-US" dirty="0"/>
            </a:br>
            <a:endParaRPr lang="en-US" altLang="en-US" sz="1400" dirty="0"/>
          </a:p>
          <a:p>
            <a:pPr>
              <a:defRPr/>
            </a:pPr>
            <a:r>
              <a:rPr lang="en-US" altLang="en-US" dirty="0"/>
              <a:t>S-7 SNF</a:t>
            </a:r>
            <a:br>
              <a:rPr lang="en-US" altLang="en-US" dirty="0"/>
            </a:br>
            <a:endParaRPr lang="en-US" altLang="en-US" sz="1400" dirty="0"/>
          </a:p>
          <a:p>
            <a:pPr>
              <a:defRPr/>
            </a:pPr>
            <a:r>
              <a:rPr lang="en-US" altLang="en-US" dirty="0"/>
              <a:t>S-8 RHC and FQHC</a:t>
            </a:r>
            <a:br>
              <a:rPr lang="en-US" altLang="en-US" dirty="0"/>
            </a:br>
            <a:endParaRPr lang="en-US" altLang="en-US" sz="1400" dirty="0"/>
          </a:p>
          <a:p>
            <a:pPr>
              <a:defRPr/>
            </a:pPr>
            <a:r>
              <a:rPr lang="en-US" altLang="en-US" dirty="0"/>
              <a:t>S-9 Hospice</a:t>
            </a:r>
          </a:p>
          <a:p>
            <a:pPr marL="0" indent="0">
              <a:buNone/>
              <a:defRPr/>
            </a:pPr>
            <a:endParaRPr lang="en-US" altLang="en-US" sz="1400" dirty="0"/>
          </a:p>
          <a:p>
            <a:pPr>
              <a:defRPr/>
            </a:pPr>
            <a:r>
              <a:rPr lang="en-US" altLang="en-US" dirty="0"/>
              <a:t>S-10 Uncompensated Care</a:t>
            </a:r>
          </a:p>
          <a:p>
            <a:endParaRPr lang="en-US" dirty="0"/>
          </a:p>
        </p:txBody>
      </p:sp>
      <p:sp>
        <p:nvSpPr>
          <p:cNvPr id="2" name="Slide Number Placeholder 1"/>
          <p:cNvSpPr>
            <a:spLocks noGrp="1"/>
          </p:cNvSpPr>
          <p:nvPr>
            <p:ph type="sldNum" sz="quarter" idx="18"/>
          </p:nvPr>
        </p:nvSpPr>
        <p:spPr/>
        <p:txBody>
          <a:bodyPr/>
          <a:lstStyle/>
          <a:p>
            <a:fld id="{16093BBF-7029-416F-A506-A70526E28AC4}" type="slidenum">
              <a:rPr lang="en-US" smtClean="0"/>
              <a:pPr/>
              <a:t>35</a:t>
            </a:fld>
            <a:endParaRPr lang="en-US"/>
          </a:p>
          <a:p>
            <a:endParaRPr lang="en-US" dirty="0"/>
          </a:p>
        </p:txBody>
      </p:sp>
    </p:spTree>
    <p:extLst>
      <p:ext uri="{BB962C8B-B14F-4D97-AF65-F5344CB8AC3E}">
        <p14:creationId xmlns:p14="http://schemas.microsoft.com/office/powerpoint/2010/main" val="13783690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solidFill>
                  <a:schemeClr val="accent1"/>
                </a:solidFill>
              </a:rPr>
              <a:t>S Series—Summary</a:t>
            </a:r>
            <a:endParaRPr lang="en-US" dirty="0">
              <a:solidFill>
                <a:schemeClr val="accent1"/>
              </a:solidFill>
            </a:endParaRPr>
          </a:p>
        </p:txBody>
      </p:sp>
      <p:sp>
        <p:nvSpPr>
          <p:cNvPr id="5" name="Content Placeholder 4"/>
          <p:cNvSpPr>
            <a:spLocks noGrp="1"/>
          </p:cNvSpPr>
          <p:nvPr>
            <p:ph idx="1"/>
          </p:nvPr>
        </p:nvSpPr>
        <p:spPr/>
        <p:txBody>
          <a:bodyPr/>
          <a:lstStyle/>
          <a:p>
            <a:pPr>
              <a:buFont typeface="Wingdings" pitchFamily="2" charset="2"/>
              <a:buChar char="ü"/>
            </a:pPr>
            <a:r>
              <a:rPr lang="en-US" altLang="en-US" b="1" i="1" dirty="0">
                <a:solidFill>
                  <a:schemeClr val="tx2"/>
                </a:solidFill>
              </a:rPr>
              <a:t>Importance of accurate reporting</a:t>
            </a:r>
            <a:br>
              <a:rPr lang="en-US" altLang="en-US" b="1" i="1" dirty="0">
                <a:solidFill>
                  <a:schemeClr val="tx2"/>
                </a:solidFill>
              </a:rPr>
            </a:br>
            <a:br>
              <a:rPr lang="en-US" altLang="en-US" b="1" i="1" dirty="0">
                <a:solidFill>
                  <a:schemeClr val="tx2"/>
                </a:solidFill>
              </a:rPr>
            </a:br>
            <a:endParaRPr lang="en-US" altLang="en-US" b="1" i="1" dirty="0">
              <a:solidFill>
                <a:schemeClr val="tx2"/>
              </a:solidFill>
            </a:endParaRPr>
          </a:p>
          <a:p>
            <a:pPr>
              <a:buFont typeface="Wingdings" pitchFamily="2" charset="2"/>
              <a:buChar char="ü"/>
            </a:pPr>
            <a:r>
              <a:rPr lang="en-US" altLang="en-US" b="1" i="1" dirty="0">
                <a:solidFill>
                  <a:schemeClr val="tx2"/>
                </a:solidFill>
              </a:rPr>
              <a:t>Impact of data on settlements</a:t>
            </a:r>
          </a:p>
          <a:p>
            <a:endParaRPr lang="en-US" dirty="0"/>
          </a:p>
        </p:txBody>
      </p:sp>
      <p:sp>
        <p:nvSpPr>
          <p:cNvPr id="2" name="Slide Number Placeholder 1"/>
          <p:cNvSpPr>
            <a:spLocks noGrp="1"/>
          </p:cNvSpPr>
          <p:nvPr>
            <p:ph type="sldNum" sz="quarter" idx="18"/>
          </p:nvPr>
        </p:nvSpPr>
        <p:spPr/>
        <p:txBody>
          <a:bodyPr/>
          <a:lstStyle/>
          <a:p>
            <a:fld id="{16093BBF-7029-416F-A506-A70526E28AC4}" type="slidenum">
              <a:rPr lang="en-US" smtClean="0"/>
              <a:pPr/>
              <a:t>36</a:t>
            </a:fld>
            <a:endParaRPr lang="en-US"/>
          </a:p>
          <a:p>
            <a:endParaRPr lang="en-US" dirty="0"/>
          </a:p>
        </p:txBody>
      </p:sp>
    </p:spTree>
    <p:extLst>
      <p:ext uri="{BB962C8B-B14F-4D97-AF65-F5344CB8AC3E}">
        <p14:creationId xmlns:p14="http://schemas.microsoft.com/office/powerpoint/2010/main" val="36564005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8"/>
          </p:nvPr>
        </p:nvSpPr>
        <p:spPr/>
        <p:txBody>
          <a:bodyPr/>
          <a:lstStyle/>
          <a:p>
            <a:fld id="{1F11D43D-FB01-461F-A7A0-1237244F913A}" type="slidenum">
              <a:rPr lang="en-US" smtClean="0"/>
              <a:t>37</a:t>
            </a:fld>
            <a:endParaRPr lang="en-US" dirty="0"/>
          </a:p>
        </p:txBody>
      </p:sp>
      <p:sp>
        <p:nvSpPr>
          <p:cNvPr id="2" name="Title 1"/>
          <p:cNvSpPr>
            <a:spLocks noGrp="1"/>
          </p:cNvSpPr>
          <p:nvPr>
            <p:ph type="title"/>
          </p:nvPr>
        </p:nvSpPr>
        <p:spPr>
          <a:xfrm>
            <a:off x="457200" y="209028"/>
            <a:ext cx="6181725" cy="1147969"/>
          </a:xfrm>
        </p:spPr>
        <p:txBody>
          <a:bodyPr/>
          <a:lstStyle/>
          <a:p>
            <a:r>
              <a:rPr lang="en-US" dirty="0"/>
              <a:t>Patient Days</a:t>
            </a:r>
          </a:p>
        </p:txBody>
      </p:sp>
      <p:sp>
        <p:nvSpPr>
          <p:cNvPr id="3" name="Content Placeholder 2"/>
          <p:cNvSpPr>
            <a:spLocks noGrp="1"/>
          </p:cNvSpPr>
          <p:nvPr>
            <p:ph idx="1"/>
          </p:nvPr>
        </p:nvSpPr>
        <p:spPr/>
        <p:txBody>
          <a:bodyPr>
            <a:normAutofit fontScale="92500" lnSpcReduction="20000"/>
          </a:bodyPr>
          <a:lstStyle/>
          <a:p>
            <a:r>
              <a:rPr lang="en-US" dirty="0"/>
              <a:t>Used to calculate the acute care per-diem</a:t>
            </a:r>
          </a:p>
          <a:p>
            <a:pPr marL="0" indent="0" algn="ctr">
              <a:buNone/>
            </a:pPr>
            <a:endParaRPr lang="en-US" u="sng" dirty="0"/>
          </a:p>
          <a:p>
            <a:pPr marL="0" indent="0" algn="ctr">
              <a:buNone/>
            </a:pPr>
            <a:r>
              <a:rPr lang="en-US" u="sng" dirty="0"/>
              <a:t>Cost</a:t>
            </a:r>
          </a:p>
          <a:p>
            <a:pPr marL="0" indent="0" algn="ctr">
              <a:buNone/>
            </a:pPr>
            <a:r>
              <a:rPr lang="en-US" dirty="0"/>
              <a:t>Days</a:t>
            </a:r>
          </a:p>
          <a:p>
            <a:pPr marL="0" indent="0" algn="ctr">
              <a:buNone/>
            </a:pPr>
            <a:endParaRPr lang="en-US" dirty="0"/>
          </a:p>
          <a:p>
            <a:r>
              <a:rPr lang="en-US" dirty="0"/>
              <a:t>Small variances have large effects</a:t>
            </a:r>
          </a:p>
          <a:p>
            <a:endParaRPr lang="en-US" dirty="0"/>
          </a:p>
          <a:p>
            <a:r>
              <a:rPr lang="en-US" dirty="0"/>
              <a:t>Includes:</a:t>
            </a:r>
          </a:p>
          <a:p>
            <a:pPr lvl="1"/>
            <a:r>
              <a:rPr lang="en-US" dirty="0"/>
              <a:t>Acute care</a:t>
            </a:r>
          </a:p>
          <a:p>
            <a:pPr lvl="1"/>
            <a:r>
              <a:rPr lang="en-US" dirty="0"/>
              <a:t>ICU</a:t>
            </a:r>
          </a:p>
          <a:p>
            <a:pPr lvl="1"/>
            <a:r>
              <a:rPr lang="en-US" dirty="0"/>
              <a:t>Observation</a:t>
            </a:r>
          </a:p>
          <a:p>
            <a:pPr lvl="1"/>
            <a:r>
              <a:rPr lang="en-US" dirty="0"/>
              <a:t>Swing bed (skilled only, more to come)</a:t>
            </a:r>
          </a:p>
        </p:txBody>
      </p:sp>
    </p:spTree>
    <p:extLst>
      <p:ext uri="{BB962C8B-B14F-4D97-AF65-F5344CB8AC3E}">
        <p14:creationId xmlns:p14="http://schemas.microsoft.com/office/powerpoint/2010/main" val="25099872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8"/>
          </p:nvPr>
        </p:nvSpPr>
        <p:spPr/>
        <p:txBody>
          <a:bodyPr/>
          <a:lstStyle/>
          <a:p>
            <a:fld id="{1F11D43D-FB01-461F-A7A0-1237244F913A}" type="slidenum">
              <a:rPr lang="en-US" smtClean="0"/>
              <a:t>38</a:t>
            </a:fld>
            <a:endParaRPr lang="en-US" dirty="0"/>
          </a:p>
        </p:txBody>
      </p:sp>
      <p:sp>
        <p:nvSpPr>
          <p:cNvPr id="2" name="Title 1"/>
          <p:cNvSpPr>
            <a:spLocks noGrp="1"/>
          </p:cNvSpPr>
          <p:nvPr>
            <p:ph type="title"/>
          </p:nvPr>
        </p:nvSpPr>
        <p:spPr>
          <a:xfrm>
            <a:off x="457200" y="209028"/>
            <a:ext cx="6181725" cy="1147969"/>
          </a:xfrm>
        </p:spPr>
        <p:txBody>
          <a:bodyPr/>
          <a:lstStyle/>
          <a:p>
            <a:r>
              <a:rPr lang="en-US" dirty="0"/>
              <a:t>Patient Days </a:t>
            </a:r>
            <a:endParaRPr lang="en-US" sz="1200" dirty="0"/>
          </a:p>
        </p:txBody>
      </p:sp>
      <p:sp>
        <p:nvSpPr>
          <p:cNvPr id="3" name="Content Placeholder 2"/>
          <p:cNvSpPr>
            <a:spLocks noGrp="1"/>
          </p:cNvSpPr>
          <p:nvPr>
            <p:ph idx="1"/>
          </p:nvPr>
        </p:nvSpPr>
        <p:spPr>
          <a:xfrm>
            <a:off x="457200" y="1671925"/>
            <a:ext cx="7772400" cy="4195475"/>
          </a:xfrm>
        </p:spPr>
        <p:txBody>
          <a:bodyPr/>
          <a:lstStyle/>
          <a:p>
            <a:pPr>
              <a:spcAft>
                <a:spcPts val="1000"/>
              </a:spcAft>
            </a:pPr>
            <a:r>
              <a:rPr lang="en-US" dirty="0"/>
              <a:t>50% of the per-diem calculation</a:t>
            </a:r>
          </a:p>
          <a:p>
            <a:pPr lvl="1"/>
            <a:r>
              <a:rPr lang="en-US" dirty="0"/>
              <a:t>Cost-based reimbursement is high in this department</a:t>
            </a:r>
          </a:p>
          <a:p>
            <a:pPr lvl="1"/>
            <a:endParaRPr lang="en-US" dirty="0"/>
          </a:p>
          <a:p>
            <a:r>
              <a:rPr lang="en-US" dirty="0"/>
              <a:t>Base for Medicaid utilization</a:t>
            </a:r>
          </a:p>
        </p:txBody>
      </p:sp>
    </p:spTree>
    <p:extLst>
      <p:ext uri="{BB962C8B-B14F-4D97-AF65-F5344CB8AC3E}">
        <p14:creationId xmlns:p14="http://schemas.microsoft.com/office/powerpoint/2010/main" val="1876305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8"/>
          </p:nvPr>
        </p:nvSpPr>
        <p:spPr/>
        <p:txBody>
          <a:bodyPr/>
          <a:lstStyle/>
          <a:p>
            <a:fld id="{1F11D43D-FB01-461F-A7A0-1237244F913A}" type="slidenum">
              <a:rPr lang="en-US" smtClean="0"/>
              <a:t>39</a:t>
            </a:fld>
            <a:endParaRPr lang="en-US" dirty="0"/>
          </a:p>
        </p:txBody>
      </p:sp>
      <p:sp>
        <p:nvSpPr>
          <p:cNvPr id="2" name="Title 1"/>
          <p:cNvSpPr>
            <a:spLocks noGrp="1"/>
          </p:cNvSpPr>
          <p:nvPr>
            <p:ph type="title"/>
          </p:nvPr>
        </p:nvSpPr>
        <p:spPr>
          <a:xfrm>
            <a:off x="389008" y="228600"/>
            <a:ext cx="8297792" cy="1143000"/>
          </a:xfrm>
        </p:spPr>
        <p:txBody>
          <a:bodyPr/>
          <a:lstStyle/>
          <a:p>
            <a:r>
              <a:rPr lang="en-US" dirty="0"/>
              <a:t>Counting Patient Days </a:t>
            </a:r>
          </a:p>
        </p:txBody>
      </p:sp>
      <p:sp>
        <p:nvSpPr>
          <p:cNvPr id="3" name="Content Placeholder 2"/>
          <p:cNvSpPr>
            <a:spLocks noGrp="1"/>
          </p:cNvSpPr>
          <p:nvPr>
            <p:ph idx="1"/>
          </p:nvPr>
        </p:nvSpPr>
        <p:spPr/>
        <p:txBody>
          <a:bodyPr>
            <a:normAutofit/>
          </a:bodyPr>
          <a:lstStyle/>
          <a:p>
            <a:r>
              <a:rPr lang="en-US" dirty="0"/>
              <a:t>Discharge/admitting/medical records/actual </a:t>
            </a:r>
            <a:br>
              <a:rPr lang="en-US" dirty="0"/>
            </a:br>
            <a:r>
              <a:rPr lang="en-US" dirty="0"/>
              <a:t>count/charge count</a:t>
            </a:r>
          </a:p>
          <a:p>
            <a:endParaRPr lang="en-US" dirty="0"/>
          </a:p>
          <a:p>
            <a:r>
              <a:rPr lang="en-US" dirty="0"/>
              <a:t>DZA recommends: accrual basis</a:t>
            </a:r>
          </a:p>
          <a:p>
            <a:endParaRPr lang="en-US" dirty="0"/>
          </a:p>
          <a:p>
            <a:r>
              <a:rPr lang="en-US" dirty="0"/>
              <a:t>Reconcile reports</a:t>
            </a:r>
          </a:p>
          <a:p>
            <a:endParaRPr lang="en-US" dirty="0"/>
          </a:p>
          <a:p>
            <a:r>
              <a:rPr lang="en-US" dirty="0"/>
              <a:t>Overstating of days decreases per-diem and, </a:t>
            </a:r>
            <a:br>
              <a:rPr lang="en-US" dirty="0"/>
            </a:br>
            <a:r>
              <a:rPr lang="en-US" dirty="0"/>
              <a:t>therefore, reimbursement</a:t>
            </a:r>
          </a:p>
          <a:p>
            <a:pPr marL="0" indent="0">
              <a:buNone/>
            </a:pPr>
            <a:endParaRPr lang="en-US" dirty="0"/>
          </a:p>
        </p:txBody>
      </p:sp>
    </p:spTree>
    <p:extLst>
      <p:ext uri="{BB962C8B-B14F-4D97-AF65-F5344CB8AC3E}">
        <p14:creationId xmlns:p14="http://schemas.microsoft.com/office/powerpoint/2010/main" val="33060077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8"/>
          </p:nvPr>
        </p:nvSpPr>
        <p:spPr/>
        <p:txBody>
          <a:bodyPr/>
          <a:lstStyle/>
          <a:p>
            <a:fld id="{1F11D43D-FB01-461F-A7A0-1237244F913A}" type="slidenum">
              <a:rPr lang="en-US" smtClean="0"/>
              <a:t>4</a:t>
            </a:fld>
            <a:endParaRPr lang="en-US" dirty="0"/>
          </a:p>
        </p:txBody>
      </p:sp>
      <p:sp>
        <p:nvSpPr>
          <p:cNvPr id="2" name="Title 1"/>
          <p:cNvSpPr>
            <a:spLocks noGrp="1"/>
          </p:cNvSpPr>
          <p:nvPr>
            <p:ph type="title"/>
          </p:nvPr>
        </p:nvSpPr>
        <p:spPr>
          <a:xfrm>
            <a:off x="457200" y="228600"/>
            <a:ext cx="8229600" cy="1143000"/>
          </a:xfrm>
        </p:spPr>
        <p:txBody>
          <a:bodyPr/>
          <a:lstStyle/>
          <a:p>
            <a:r>
              <a:rPr lang="en-US" dirty="0"/>
              <a:t>Costing System</a:t>
            </a:r>
          </a:p>
        </p:txBody>
      </p:sp>
      <p:sp>
        <p:nvSpPr>
          <p:cNvPr id="3" name="Content Placeholder 2"/>
          <p:cNvSpPr>
            <a:spLocks noGrp="1"/>
          </p:cNvSpPr>
          <p:nvPr>
            <p:ph idx="1"/>
          </p:nvPr>
        </p:nvSpPr>
        <p:spPr>
          <a:xfrm>
            <a:off x="457200" y="1600200"/>
            <a:ext cx="8229600" cy="4876800"/>
          </a:xfrm>
        </p:spPr>
        <p:txBody>
          <a:bodyPr>
            <a:normAutofit/>
          </a:bodyPr>
          <a:lstStyle/>
          <a:p>
            <a:r>
              <a:rPr lang="en-US" dirty="0"/>
              <a:t>Routine costs per day</a:t>
            </a:r>
          </a:p>
          <a:p>
            <a:pPr lvl="1"/>
            <a:r>
              <a:rPr lang="en-US" dirty="0"/>
              <a:t>Acute care</a:t>
            </a:r>
          </a:p>
          <a:p>
            <a:pPr lvl="1"/>
            <a:r>
              <a:rPr lang="en-US" dirty="0"/>
              <a:t>ICU</a:t>
            </a:r>
          </a:p>
          <a:p>
            <a:pPr lvl="1"/>
            <a:r>
              <a:rPr lang="en-US" dirty="0"/>
              <a:t>CCU</a:t>
            </a:r>
          </a:p>
          <a:p>
            <a:pPr lvl="1"/>
            <a:r>
              <a:rPr lang="en-US" dirty="0"/>
              <a:t>Nursery</a:t>
            </a:r>
          </a:p>
          <a:p>
            <a:pPr lvl="1"/>
            <a:r>
              <a:rPr lang="en-US" dirty="0"/>
              <a:t>NICU</a:t>
            </a:r>
          </a:p>
          <a:p>
            <a:pPr lvl="1"/>
            <a:r>
              <a:rPr lang="en-US" dirty="0"/>
              <a:t>Rehabilitation </a:t>
            </a:r>
          </a:p>
          <a:p>
            <a:pPr lvl="1"/>
            <a:r>
              <a:rPr lang="en-US" dirty="0"/>
              <a:t>Psychiatric</a:t>
            </a:r>
          </a:p>
          <a:p>
            <a:pPr lvl="1"/>
            <a:endParaRPr lang="en-US" dirty="0"/>
          </a:p>
          <a:p>
            <a:r>
              <a:rPr lang="en-US" dirty="0"/>
              <a:t>Rural health clinic cost per encounter or visit</a:t>
            </a:r>
          </a:p>
          <a:p>
            <a:pPr marL="0" indent="0">
              <a:buNone/>
            </a:pPr>
            <a:endParaRPr lang="en-US" dirty="0"/>
          </a:p>
          <a:p>
            <a:r>
              <a:rPr lang="en-US" dirty="0"/>
              <a:t>All others are cost per charge </a:t>
            </a:r>
          </a:p>
        </p:txBody>
      </p:sp>
    </p:spTree>
    <p:extLst>
      <p:ext uri="{BB962C8B-B14F-4D97-AF65-F5344CB8AC3E}">
        <p14:creationId xmlns:p14="http://schemas.microsoft.com/office/powerpoint/2010/main" val="38081778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8"/>
          </p:nvPr>
        </p:nvSpPr>
        <p:spPr/>
        <p:txBody>
          <a:bodyPr/>
          <a:lstStyle/>
          <a:p>
            <a:fld id="{1F11D43D-FB01-461F-A7A0-1237244F913A}" type="slidenum">
              <a:rPr lang="en-US" smtClean="0"/>
              <a:t>40</a:t>
            </a:fld>
            <a:endParaRPr lang="en-US" dirty="0"/>
          </a:p>
        </p:txBody>
      </p:sp>
      <p:sp>
        <p:nvSpPr>
          <p:cNvPr id="2" name="Title 1"/>
          <p:cNvSpPr>
            <a:spLocks noGrp="1"/>
          </p:cNvSpPr>
          <p:nvPr>
            <p:ph type="title"/>
          </p:nvPr>
        </p:nvSpPr>
        <p:spPr>
          <a:xfrm>
            <a:off x="457200" y="228600"/>
            <a:ext cx="8229600" cy="1143000"/>
          </a:xfrm>
          <a:noFill/>
        </p:spPr>
        <p:txBody>
          <a:bodyPr/>
          <a:lstStyle/>
          <a:p>
            <a:r>
              <a:rPr lang="en-US" dirty="0"/>
              <a:t>Counting Days: Example</a:t>
            </a:r>
          </a:p>
        </p:txBody>
      </p:sp>
      <p:sp>
        <p:nvSpPr>
          <p:cNvPr id="6" name="Content Placeholder 5"/>
          <p:cNvSpPr>
            <a:spLocks noGrp="1"/>
          </p:cNvSpPr>
          <p:nvPr>
            <p:ph idx="1"/>
          </p:nvPr>
        </p:nvSpPr>
        <p:spPr>
          <a:xfrm>
            <a:off x="609600" y="1600201"/>
            <a:ext cx="8077200" cy="4419600"/>
          </a:xfrm>
        </p:spPr>
        <p:txBody>
          <a:bodyPr/>
          <a:lstStyle/>
          <a:p>
            <a:pPr marL="0" indent="0">
              <a:buNone/>
            </a:pPr>
            <a:r>
              <a:rPr lang="en-US" dirty="0"/>
              <a:t> </a:t>
            </a:r>
          </a:p>
        </p:txBody>
      </p:sp>
      <p:graphicFrame>
        <p:nvGraphicFramePr>
          <p:cNvPr id="3" name="Object 2">
            <a:extLst>
              <a:ext uri="{FF2B5EF4-FFF2-40B4-BE49-F238E27FC236}">
                <a16:creationId xmlns:a16="http://schemas.microsoft.com/office/drawing/2014/main" id="{A42CEA66-658F-40BA-93F5-15377AB99DDC}"/>
              </a:ext>
            </a:extLst>
          </p:cNvPr>
          <p:cNvGraphicFramePr>
            <a:graphicFrameLocks noChangeAspect="1"/>
          </p:cNvGraphicFramePr>
          <p:nvPr>
            <p:extLst>
              <p:ext uri="{D42A27DB-BD31-4B8C-83A1-F6EECF244321}">
                <p14:modId xmlns:p14="http://schemas.microsoft.com/office/powerpoint/2010/main" val="3346756914"/>
              </p:ext>
            </p:extLst>
          </p:nvPr>
        </p:nvGraphicFramePr>
        <p:xfrm>
          <a:off x="875258" y="1905000"/>
          <a:ext cx="7393484" cy="3619726"/>
        </p:xfrm>
        <a:graphic>
          <a:graphicData uri="http://schemas.openxmlformats.org/presentationml/2006/ole">
            <mc:AlternateContent xmlns:mc="http://schemas.openxmlformats.org/markup-compatibility/2006">
              <mc:Choice xmlns:v="urn:schemas-microsoft-com:vml" Requires="v">
                <p:oleObj spid="_x0000_s37500" name="Worksheet" r:id="rId4" imgW="2743200" imgH="1343025" progId="Excel.Sheet.12">
                  <p:link updateAutomatic="1"/>
                </p:oleObj>
              </mc:Choice>
              <mc:Fallback>
                <p:oleObj name="Worksheet" r:id="rId4" imgW="2743200" imgH="1343025" progId="Excel.Sheet.12">
                  <p:link updateAutomatic="1"/>
                  <p:pic>
                    <p:nvPicPr>
                      <p:cNvPr id="0" name=""/>
                      <p:cNvPicPr/>
                      <p:nvPr/>
                    </p:nvPicPr>
                    <p:blipFill>
                      <a:blip r:embed="rId5"/>
                      <a:stretch>
                        <a:fillRect/>
                      </a:stretch>
                    </p:blipFill>
                    <p:spPr>
                      <a:xfrm>
                        <a:off x="875258" y="1905000"/>
                        <a:ext cx="7393484" cy="3619726"/>
                      </a:xfrm>
                      <a:prstGeom prst="rect">
                        <a:avLst/>
                      </a:prstGeom>
                    </p:spPr>
                  </p:pic>
                </p:oleObj>
              </mc:Fallback>
            </mc:AlternateContent>
          </a:graphicData>
        </a:graphic>
      </p:graphicFrame>
    </p:spTree>
    <p:extLst>
      <p:ext uri="{BB962C8B-B14F-4D97-AF65-F5344CB8AC3E}">
        <p14:creationId xmlns:p14="http://schemas.microsoft.com/office/powerpoint/2010/main" val="38731271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8"/>
          </p:nvPr>
        </p:nvSpPr>
        <p:spPr/>
        <p:txBody>
          <a:bodyPr/>
          <a:lstStyle/>
          <a:p>
            <a:fld id="{1F11D43D-FB01-461F-A7A0-1237244F913A}" type="slidenum">
              <a:rPr lang="en-US" smtClean="0"/>
              <a:t>41</a:t>
            </a:fld>
            <a:endParaRPr lang="en-US" dirty="0"/>
          </a:p>
        </p:txBody>
      </p:sp>
      <p:sp>
        <p:nvSpPr>
          <p:cNvPr id="2" name="Title 1"/>
          <p:cNvSpPr>
            <a:spLocks noGrp="1"/>
          </p:cNvSpPr>
          <p:nvPr>
            <p:ph type="title"/>
          </p:nvPr>
        </p:nvSpPr>
        <p:spPr>
          <a:xfrm>
            <a:off x="457200" y="228600"/>
            <a:ext cx="8229600" cy="1143000"/>
          </a:xfrm>
        </p:spPr>
        <p:txBody>
          <a:bodyPr>
            <a:normAutofit/>
          </a:bodyPr>
          <a:lstStyle/>
          <a:p>
            <a:r>
              <a:rPr lang="en-US" dirty="0"/>
              <a:t>Counting Days: Example </a:t>
            </a:r>
            <a:endParaRPr lang="en-US" sz="1200" dirty="0"/>
          </a:p>
        </p:txBody>
      </p:sp>
      <p:sp>
        <p:nvSpPr>
          <p:cNvPr id="3" name="Content Placeholder 2"/>
          <p:cNvSpPr>
            <a:spLocks noGrp="1"/>
          </p:cNvSpPr>
          <p:nvPr>
            <p:ph idx="1"/>
          </p:nvPr>
        </p:nvSpPr>
        <p:spPr/>
        <p:txBody>
          <a:bodyPr/>
          <a:lstStyle/>
          <a:p>
            <a:pPr marL="0" indent="0">
              <a:buNone/>
            </a:pPr>
            <a:r>
              <a:rPr lang="en-US" dirty="0"/>
              <a:t> </a:t>
            </a:r>
          </a:p>
        </p:txBody>
      </p:sp>
      <p:graphicFrame>
        <p:nvGraphicFramePr>
          <p:cNvPr id="4" name="Object 3">
            <a:extLst>
              <a:ext uri="{FF2B5EF4-FFF2-40B4-BE49-F238E27FC236}">
                <a16:creationId xmlns:a16="http://schemas.microsoft.com/office/drawing/2014/main" id="{32365E1B-BCA9-468F-A3B6-7DF28B2EE490}"/>
              </a:ext>
            </a:extLst>
          </p:cNvPr>
          <p:cNvGraphicFramePr>
            <a:graphicFrameLocks noChangeAspect="1"/>
          </p:cNvGraphicFramePr>
          <p:nvPr>
            <p:extLst>
              <p:ext uri="{D42A27DB-BD31-4B8C-83A1-F6EECF244321}">
                <p14:modId xmlns:p14="http://schemas.microsoft.com/office/powerpoint/2010/main" val="3805080490"/>
              </p:ext>
            </p:extLst>
          </p:nvPr>
        </p:nvGraphicFramePr>
        <p:xfrm>
          <a:off x="1206053" y="1671925"/>
          <a:ext cx="6731893" cy="4230808"/>
        </p:xfrm>
        <a:graphic>
          <a:graphicData uri="http://schemas.openxmlformats.org/presentationml/2006/ole">
            <mc:AlternateContent xmlns:mc="http://schemas.openxmlformats.org/markup-compatibility/2006">
              <mc:Choice xmlns:v="urn:schemas-microsoft-com:vml" Requires="v">
                <p:oleObj spid="_x0000_s38524" name="Worksheet" r:id="rId4" imgW="2743200" imgH="1723930" progId="Excel.Sheet.12">
                  <p:link updateAutomatic="1"/>
                </p:oleObj>
              </mc:Choice>
              <mc:Fallback>
                <p:oleObj name="Worksheet" r:id="rId4" imgW="2743200" imgH="1723930" progId="Excel.Sheet.12">
                  <p:link updateAutomatic="1"/>
                  <p:pic>
                    <p:nvPicPr>
                      <p:cNvPr id="0" name=""/>
                      <p:cNvPicPr/>
                      <p:nvPr/>
                    </p:nvPicPr>
                    <p:blipFill>
                      <a:blip r:embed="rId5"/>
                      <a:stretch>
                        <a:fillRect/>
                      </a:stretch>
                    </p:blipFill>
                    <p:spPr>
                      <a:xfrm>
                        <a:off x="1206053" y="1671925"/>
                        <a:ext cx="6731893" cy="4230808"/>
                      </a:xfrm>
                      <a:prstGeom prst="rect">
                        <a:avLst/>
                      </a:prstGeom>
                    </p:spPr>
                  </p:pic>
                </p:oleObj>
              </mc:Fallback>
            </mc:AlternateContent>
          </a:graphicData>
        </a:graphic>
      </p:graphicFrame>
    </p:spTree>
    <p:extLst>
      <p:ext uri="{BB962C8B-B14F-4D97-AF65-F5344CB8AC3E}">
        <p14:creationId xmlns:p14="http://schemas.microsoft.com/office/powerpoint/2010/main" val="41315303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8"/>
          </p:nvPr>
        </p:nvSpPr>
        <p:spPr/>
        <p:txBody>
          <a:bodyPr/>
          <a:lstStyle/>
          <a:p>
            <a:fld id="{1F11D43D-FB01-461F-A7A0-1237244F913A}" type="slidenum">
              <a:rPr lang="en-US" smtClean="0"/>
              <a:t>42</a:t>
            </a:fld>
            <a:endParaRPr lang="en-US" dirty="0"/>
          </a:p>
        </p:txBody>
      </p:sp>
      <p:sp>
        <p:nvSpPr>
          <p:cNvPr id="2" name="Title 1"/>
          <p:cNvSpPr>
            <a:spLocks noGrp="1"/>
          </p:cNvSpPr>
          <p:nvPr>
            <p:ph type="title"/>
          </p:nvPr>
        </p:nvSpPr>
        <p:spPr>
          <a:xfrm>
            <a:off x="457200" y="228600"/>
            <a:ext cx="8229600" cy="1143000"/>
          </a:xfrm>
        </p:spPr>
        <p:txBody>
          <a:bodyPr/>
          <a:lstStyle/>
          <a:p>
            <a:r>
              <a:rPr lang="en-US" dirty="0"/>
              <a:t>Common Acute Care Issues</a:t>
            </a:r>
          </a:p>
        </p:txBody>
      </p:sp>
      <p:sp>
        <p:nvSpPr>
          <p:cNvPr id="3" name="Content Placeholder 2"/>
          <p:cNvSpPr>
            <a:spLocks noGrp="1"/>
          </p:cNvSpPr>
          <p:nvPr>
            <p:ph idx="1"/>
          </p:nvPr>
        </p:nvSpPr>
        <p:spPr>
          <a:xfrm>
            <a:off x="457200" y="1671925"/>
            <a:ext cx="7772400" cy="4347875"/>
          </a:xfrm>
        </p:spPr>
        <p:txBody>
          <a:bodyPr>
            <a:noAutofit/>
          </a:bodyPr>
          <a:lstStyle/>
          <a:p>
            <a:pPr>
              <a:spcBef>
                <a:spcPts val="0"/>
              </a:spcBef>
            </a:pPr>
            <a:r>
              <a:rPr lang="en-US" dirty="0"/>
              <a:t>Swing bed days included in acute care count</a:t>
            </a:r>
          </a:p>
          <a:p>
            <a:pPr>
              <a:spcBef>
                <a:spcPts val="0"/>
              </a:spcBef>
            </a:pPr>
            <a:endParaRPr lang="en-US" dirty="0"/>
          </a:p>
          <a:p>
            <a:pPr>
              <a:spcBef>
                <a:spcPts val="0"/>
              </a:spcBef>
            </a:pPr>
            <a:r>
              <a:rPr lang="en-US" dirty="0"/>
              <a:t>Observation patients included in count</a:t>
            </a:r>
          </a:p>
          <a:p>
            <a:pPr>
              <a:spcBef>
                <a:spcPts val="0"/>
              </a:spcBef>
            </a:pPr>
            <a:endParaRPr lang="en-US" dirty="0"/>
          </a:p>
          <a:p>
            <a:pPr>
              <a:spcBef>
                <a:spcPts val="0"/>
              </a:spcBef>
            </a:pPr>
            <a:r>
              <a:rPr lang="en-US" dirty="0"/>
              <a:t>Hospice days not tracked separately</a:t>
            </a:r>
          </a:p>
          <a:p>
            <a:pPr>
              <a:spcBef>
                <a:spcPts val="0"/>
              </a:spcBef>
            </a:pPr>
            <a:endParaRPr lang="en-US" dirty="0"/>
          </a:p>
          <a:p>
            <a:pPr>
              <a:spcBef>
                <a:spcPts val="0"/>
              </a:spcBef>
            </a:pPr>
            <a:r>
              <a:rPr lang="en-US" dirty="0"/>
              <a:t>LDR days not tracked separately</a:t>
            </a:r>
          </a:p>
          <a:p>
            <a:pPr>
              <a:spcBef>
                <a:spcPts val="0"/>
              </a:spcBef>
            </a:pPr>
            <a:endParaRPr lang="en-US" dirty="0"/>
          </a:p>
          <a:p>
            <a:pPr>
              <a:spcBef>
                <a:spcPts val="0"/>
              </a:spcBef>
            </a:pPr>
            <a:r>
              <a:rPr lang="en-US" dirty="0"/>
              <a:t>Days do not reconcile to billed days</a:t>
            </a:r>
          </a:p>
          <a:p>
            <a:pPr>
              <a:spcBef>
                <a:spcPts val="0"/>
              </a:spcBef>
            </a:pPr>
            <a:endParaRPr lang="en-US" dirty="0"/>
          </a:p>
          <a:p>
            <a:pPr>
              <a:spcBef>
                <a:spcPts val="0"/>
              </a:spcBef>
            </a:pPr>
            <a:r>
              <a:rPr lang="en-US" dirty="0"/>
              <a:t>Test patients (included in summary reports)</a:t>
            </a:r>
          </a:p>
          <a:p>
            <a:pPr>
              <a:spcBef>
                <a:spcPts val="0"/>
              </a:spcBef>
            </a:pPr>
            <a:endParaRPr lang="en-US" dirty="0"/>
          </a:p>
          <a:p>
            <a:pPr>
              <a:spcBef>
                <a:spcPts val="0"/>
              </a:spcBef>
            </a:pPr>
            <a:r>
              <a:rPr lang="en-US" dirty="0"/>
              <a:t>Excel spreadsheet does not foot </a:t>
            </a:r>
          </a:p>
          <a:p>
            <a:pPr>
              <a:spcBef>
                <a:spcPts val="0"/>
              </a:spcBef>
            </a:pPr>
            <a:endParaRPr lang="en-US" dirty="0"/>
          </a:p>
          <a:p>
            <a:pPr>
              <a:spcBef>
                <a:spcPts val="0"/>
              </a:spcBef>
            </a:pPr>
            <a:endParaRPr lang="en-US" dirty="0"/>
          </a:p>
          <a:p>
            <a:pPr>
              <a:spcBef>
                <a:spcPts val="0"/>
              </a:spcBef>
            </a:pPr>
            <a:endParaRPr lang="en-US" dirty="0"/>
          </a:p>
        </p:txBody>
      </p:sp>
    </p:spTree>
    <p:extLst>
      <p:ext uri="{BB962C8B-B14F-4D97-AF65-F5344CB8AC3E}">
        <p14:creationId xmlns:p14="http://schemas.microsoft.com/office/powerpoint/2010/main" val="6790295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8"/>
          </p:nvPr>
        </p:nvSpPr>
        <p:spPr/>
        <p:txBody>
          <a:bodyPr/>
          <a:lstStyle/>
          <a:p>
            <a:fld id="{1F11D43D-FB01-461F-A7A0-1237244F913A}" type="slidenum">
              <a:rPr lang="en-US" smtClean="0"/>
              <a:t>43</a:t>
            </a:fld>
            <a:endParaRPr lang="en-US" dirty="0"/>
          </a:p>
        </p:txBody>
      </p:sp>
      <p:sp>
        <p:nvSpPr>
          <p:cNvPr id="2" name="Title 1"/>
          <p:cNvSpPr>
            <a:spLocks noGrp="1"/>
          </p:cNvSpPr>
          <p:nvPr>
            <p:ph type="title"/>
          </p:nvPr>
        </p:nvSpPr>
        <p:spPr>
          <a:xfrm>
            <a:off x="457200" y="228600"/>
            <a:ext cx="8229600" cy="1143000"/>
          </a:xfrm>
          <a:noFill/>
        </p:spPr>
        <p:txBody>
          <a:bodyPr/>
          <a:lstStyle/>
          <a:p>
            <a:r>
              <a:rPr lang="en-US" dirty="0"/>
              <a:t>Recommendations</a:t>
            </a:r>
          </a:p>
        </p:txBody>
      </p:sp>
      <p:sp>
        <p:nvSpPr>
          <p:cNvPr id="3" name="Content Placeholder 2"/>
          <p:cNvSpPr>
            <a:spLocks noGrp="1"/>
          </p:cNvSpPr>
          <p:nvPr>
            <p:ph idx="1"/>
          </p:nvPr>
        </p:nvSpPr>
        <p:spPr/>
        <p:txBody>
          <a:bodyPr/>
          <a:lstStyle/>
          <a:p>
            <a:r>
              <a:rPr lang="en-US" dirty="0"/>
              <a:t>Detail vs. summary reports</a:t>
            </a:r>
          </a:p>
          <a:p>
            <a:endParaRPr lang="en-US" dirty="0"/>
          </a:p>
          <a:p>
            <a:r>
              <a:rPr lang="en-US" dirty="0"/>
              <a:t>Reconcile monthly/quarterly</a:t>
            </a:r>
          </a:p>
          <a:p>
            <a:endParaRPr lang="en-US" dirty="0"/>
          </a:p>
          <a:p>
            <a:r>
              <a:rPr lang="en-US" dirty="0"/>
              <a:t>Use only one name for test patients</a:t>
            </a:r>
          </a:p>
          <a:p>
            <a:endParaRPr lang="en-US" dirty="0"/>
          </a:p>
        </p:txBody>
      </p:sp>
    </p:spTree>
    <p:extLst>
      <p:ext uri="{BB962C8B-B14F-4D97-AF65-F5344CB8AC3E}">
        <p14:creationId xmlns:p14="http://schemas.microsoft.com/office/powerpoint/2010/main" val="8611084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8"/>
          </p:nvPr>
        </p:nvSpPr>
        <p:spPr/>
        <p:txBody>
          <a:bodyPr/>
          <a:lstStyle/>
          <a:p>
            <a:fld id="{1F11D43D-FB01-461F-A7A0-1237244F913A}" type="slidenum">
              <a:rPr lang="en-US" smtClean="0"/>
              <a:t>44</a:t>
            </a:fld>
            <a:endParaRPr lang="en-US" dirty="0"/>
          </a:p>
        </p:txBody>
      </p:sp>
      <p:sp>
        <p:nvSpPr>
          <p:cNvPr id="2" name="Title 1"/>
          <p:cNvSpPr>
            <a:spLocks noGrp="1"/>
          </p:cNvSpPr>
          <p:nvPr>
            <p:ph type="title"/>
          </p:nvPr>
        </p:nvSpPr>
        <p:spPr>
          <a:xfrm>
            <a:off x="457200" y="228600"/>
            <a:ext cx="8229600" cy="1143000"/>
          </a:xfrm>
        </p:spPr>
        <p:txBody>
          <a:bodyPr/>
          <a:lstStyle/>
          <a:p>
            <a:r>
              <a:rPr lang="en-US" dirty="0"/>
              <a:t>Observation Equivalent Days                       </a:t>
            </a:r>
          </a:p>
        </p:txBody>
      </p:sp>
      <p:sp>
        <p:nvSpPr>
          <p:cNvPr id="3" name="Content Placeholder 2"/>
          <p:cNvSpPr>
            <a:spLocks noGrp="1"/>
          </p:cNvSpPr>
          <p:nvPr>
            <p:ph idx="1"/>
          </p:nvPr>
        </p:nvSpPr>
        <p:spPr/>
        <p:txBody>
          <a:bodyPr>
            <a:normAutofit/>
          </a:bodyPr>
          <a:lstStyle/>
          <a:p>
            <a:r>
              <a:rPr lang="en-US" dirty="0"/>
              <a:t>Included in total calculation</a:t>
            </a:r>
          </a:p>
          <a:p>
            <a:endParaRPr lang="en-US" dirty="0"/>
          </a:p>
          <a:p>
            <a:r>
              <a:rPr lang="en-US" dirty="0"/>
              <a:t>Can have distinct outpatient observation unit within reason</a:t>
            </a:r>
          </a:p>
          <a:p>
            <a:endParaRPr lang="en-US" dirty="0"/>
          </a:p>
          <a:p>
            <a:r>
              <a:rPr lang="en-US" dirty="0"/>
              <a:t>Document the location of service </a:t>
            </a:r>
            <a:br>
              <a:rPr lang="en-US" dirty="0"/>
            </a:br>
            <a:r>
              <a:rPr lang="en-US" dirty="0"/>
              <a:t>(ER vs. ICU vs. acute vs. observation unit) </a:t>
            </a:r>
          </a:p>
          <a:p>
            <a:pPr lvl="1"/>
            <a:r>
              <a:rPr lang="en-US" sz="2200" dirty="0"/>
              <a:t>Compare hour counts to hourly charge units</a:t>
            </a:r>
          </a:p>
          <a:p>
            <a:pPr lvl="1"/>
            <a:r>
              <a:rPr lang="en-US" sz="2200" dirty="0"/>
              <a:t>Identify observation charges not performed </a:t>
            </a:r>
            <a:br>
              <a:rPr lang="en-US" sz="2200" dirty="0"/>
            </a:br>
            <a:r>
              <a:rPr lang="en-US" sz="2200" dirty="0"/>
              <a:t>on the acute care floor</a:t>
            </a:r>
          </a:p>
          <a:p>
            <a:pPr marL="0" indent="0">
              <a:buNone/>
            </a:pPr>
            <a:endParaRPr lang="en-US" dirty="0"/>
          </a:p>
          <a:p>
            <a:endParaRPr lang="en-US" dirty="0"/>
          </a:p>
        </p:txBody>
      </p:sp>
    </p:spTree>
    <p:extLst>
      <p:ext uri="{BB962C8B-B14F-4D97-AF65-F5344CB8AC3E}">
        <p14:creationId xmlns:p14="http://schemas.microsoft.com/office/powerpoint/2010/main" val="20156432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8"/>
          </p:nvPr>
        </p:nvSpPr>
        <p:spPr/>
        <p:txBody>
          <a:bodyPr/>
          <a:lstStyle/>
          <a:p>
            <a:fld id="{1F11D43D-FB01-461F-A7A0-1237244F913A}" type="slidenum">
              <a:rPr lang="en-US" smtClean="0"/>
              <a:t>45</a:t>
            </a:fld>
            <a:endParaRPr lang="en-US" dirty="0"/>
          </a:p>
        </p:txBody>
      </p:sp>
      <p:sp>
        <p:nvSpPr>
          <p:cNvPr id="2" name="Title 1"/>
          <p:cNvSpPr>
            <a:spLocks noGrp="1"/>
          </p:cNvSpPr>
          <p:nvPr>
            <p:ph type="title"/>
          </p:nvPr>
        </p:nvSpPr>
        <p:spPr>
          <a:xfrm>
            <a:off x="457200" y="228600"/>
            <a:ext cx="8229600" cy="1143000"/>
          </a:xfrm>
        </p:spPr>
        <p:txBody>
          <a:bodyPr/>
          <a:lstStyle/>
          <a:p>
            <a:r>
              <a:rPr lang="en-US" dirty="0"/>
              <a:t>Common Observation Day Issues</a:t>
            </a:r>
          </a:p>
        </p:txBody>
      </p:sp>
      <p:sp>
        <p:nvSpPr>
          <p:cNvPr id="3" name="Content Placeholder 2"/>
          <p:cNvSpPr>
            <a:spLocks noGrp="1"/>
          </p:cNvSpPr>
          <p:nvPr>
            <p:ph idx="1"/>
          </p:nvPr>
        </p:nvSpPr>
        <p:spPr>
          <a:xfrm>
            <a:off x="457200" y="1671925"/>
            <a:ext cx="7772400" cy="4195475"/>
          </a:xfrm>
        </p:spPr>
        <p:txBody>
          <a:bodyPr>
            <a:normAutofit/>
          </a:bodyPr>
          <a:lstStyle/>
          <a:p>
            <a:r>
              <a:rPr lang="en-US" dirty="0"/>
              <a:t>Observation patients counted in ER and cost report preparer not informed</a:t>
            </a:r>
          </a:p>
          <a:p>
            <a:endParaRPr lang="en-US" dirty="0"/>
          </a:p>
          <a:p>
            <a:r>
              <a:rPr lang="en-US" dirty="0"/>
              <a:t>Observation charges billed using revenue code 720 (L&amp;D) included in observation count</a:t>
            </a:r>
          </a:p>
          <a:p>
            <a:endParaRPr lang="en-US" dirty="0"/>
          </a:p>
          <a:p>
            <a:r>
              <a:rPr lang="en-US" dirty="0"/>
              <a:t>All hours counted for each block of hours charged</a:t>
            </a:r>
          </a:p>
          <a:p>
            <a:pPr marL="0" indent="0">
              <a:buNone/>
            </a:pPr>
            <a:endParaRPr lang="en-US" dirty="0"/>
          </a:p>
          <a:p>
            <a:r>
              <a:rPr lang="en-US" dirty="0"/>
              <a:t>Direct admission</a:t>
            </a:r>
          </a:p>
          <a:p>
            <a:endParaRPr lang="en-US" dirty="0"/>
          </a:p>
        </p:txBody>
      </p:sp>
    </p:spTree>
    <p:extLst>
      <p:ext uri="{BB962C8B-B14F-4D97-AF65-F5344CB8AC3E}">
        <p14:creationId xmlns:p14="http://schemas.microsoft.com/office/powerpoint/2010/main" val="37323885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8"/>
          </p:nvPr>
        </p:nvSpPr>
        <p:spPr/>
        <p:txBody>
          <a:bodyPr/>
          <a:lstStyle/>
          <a:p>
            <a:fld id="{1F11D43D-FB01-461F-A7A0-1237244F913A}" type="slidenum">
              <a:rPr lang="en-US" smtClean="0"/>
              <a:t>46</a:t>
            </a:fld>
            <a:endParaRPr lang="en-US" dirty="0"/>
          </a:p>
        </p:txBody>
      </p:sp>
      <p:sp>
        <p:nvSpPr>
          <p:cNvPr id="2" name="Title 1"/>
          <p:cNvSpPr>
            <a:spLocks noGrp="1"/>
          </p:cNvSpPr>
          <p:nvPr>
            <p:ph type="title"/>
          </p:nvPr>
        </p:nvSpPr>
        <p:spPr>
          <a:xfrm>
            <a:off x="457200" y="228600"/>
            <a:ext cx="8229600" cy="1143000"/>
          </a:xfrm>
        </p:spPr>
        <p:txBody>
          <a:bodyPr/>
          <a:lstStyle/>
          <a:p>
            <a:r>
              <a:rPr lang="en-US" dirty="0"/>
              <a:t>CAH Swing Beds </a:t>
            </a:r>
          </a:p>
        </p:txBody>
      </p:sp>
      <p:sp>
        <p:nvSpPr>
          <p:cNvPr id="3" name="Content Placeholder 2"/>
          <p:cNvSpPr>
            <a:spLocks noGrp="1"/>
          </p:cNvSpPr>
          <p:nvPr>
            <p:ph idx="1"/>
          </p:nvPr>
        </p:nvSpPr>
        <p:spPr/>
        <p:txBody>
          <a:bodyPr>
            <a:normAutofit/>
          </a:bodyPr>
          <a:lstStyle/>
          <a:p>
            <a:r>
              <a:rPr lang="en-US" dirty="0"/>
              <a:t>Skilled swing bed days (SNF) – </a:t>
            </a:r>
          </a:p>
          <a:p>
            <a:pPr lvl="1"/>
            <a:r>
              <a:rPr lang="en-US" dirty="0"/>
              <a:t>A Medicare beneficiary in a swing bed and Medicare is picking up the bill</a:t>
            </a:r>
          </a:p>
          <a:p>
            <a:pPr lvl="1"/>
            <a:r>
              <a:rPr lang="en-US" dirty="0"/>
              <a:t>A Medicare Advantage beneficiary in a swing bed and the Medicare Advantage company is picking up the bill</a:t>
            </a:r>
          </a:p>
          <a:p>
            <a:pPr lvl="1"/>
            <a:endParaRPr lang="en-US" dirty="0"/>
          </a:p>
          <a:p>
            <a:r>
              <a:rPr lang="en-US" dirty="0"/>
              <a:t>Non-skilled swing bed days (NF) </a:t>
            </a:r>
          </a:p>
          <a:p>
            <a:pPr lvl="1"/>
            <a:r>
              <a:rPr lang="en-US" b="1" dirty="0"/>
              <a:t>EVERYTHING ELSE</a:t>
            </a:r>
            <a:endParaRPr lang="en-US" dirty="0"/>
          </a:p>
        </p:txBody>
      </p:sp>
    </p:spTree>
    <p:extLst>
      <p:ext uri="{BB962C8B-B14F-4D97-AF65-F5344CB8AC3E}">
        <p14:creationId xmlns:p14="http://schemas.microsoft.com/office/powerpoint/2010/main" val="32374042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8"/>
          </p:nvPr>
        </p:nvSpPr>
        <p:spPr/>
        <p:txBody>
          <a:bodyPr/>
          <a:lstStyle/>
          <a:p>
            <a:fld id="{1F11D43D-FB01-461F-A7A0-1237244F913A}" type="slidenum">
              <a:rPr lang="en-US" smtClean="0"/>
              <a:t>47</a:t>
            </a:fld>
            <a:endParaRPr lang="en-US" dirty="0"/>
          </a:p>
        </p:txBody>
      </p:sp>
      <p:sp>
        <p:nvSpPr>
          <p:cNvPr id="2" name="Title 1"/>
          <p:cNvSpPr>
            <a:spLocks noGrp="1"/>
          </p:cNvSpPr>
          <p:nvPr>
            <p:ph type="title"/>
          </p:nvPr>
        </p:nvSpPr>
        <p:spPr>
          <a:xfrm>
            <a:off x="457200" y="228600"/>
            <a:ext cx="8229600" cy="1143000"/>
          </a:xfrm>
        </p:spPr>
        <p:txBody>
          <a:bodyPr/>
          <a:lstStyle/>
          <a:p>
            <a:r>
              <a:rPr lang="en-US" dirty="0"/>
              <a:t>CAH Swing Beds</a:t>
            </a:r>
            <a:endParaRPr lang="en-US" sz="1200" dirty="0"/>
          </a:p>
        </p:txBody>
      </p:sp>
      <p:sp>
        <p:nvSpPr>
          <p:cNvPr id="3" name="Content Placeholder 2"/>
          <p:cNvSpPr>
            <a:spLocks noGrp="1"/>
          </p:cNvSpPr>
          <p:nvPr>
            <p:ph idx="1"/>
          </p:nvPr>
        </p:nvSpPr>
        <p:spPr/>
        <p:txBody>
          <a:bodyPr/>
          <a:lstStyle/>
          <a:p>
            <a:r>
              <a:rPr lang="en-US" dirty="0"/>
              <a:t>Issue: skilled vs. non-skilled level of care</a:t>
            </a:r>
          </a:p>
          <a:p>
            <a:endParaRPr lang="en-US" dirty="0"/>
          </a:p>
          <a:p>
            <a:r>
              <a:rPr lang="en-US" dirty="0"/>
              <a:t>Medicare pays cost</a:t>
            </a:r>
          </a:p>
          <a:p>
            <a:endParaRPr lang="en-US" dirty="0"/>
          </a:p>
          <a:p>
            <a:r>
              <a:rPr lang="en-US" dirty="0"/>
              <a:t>Medicaid pays prospectively</a:t>
            </a:r>
          </a:p>
          <a:p>
            <a:endParaRPr lang="en-US" dirty="0"/>
          </a:p>
          <a:p>
            <a:r>
              <a:rPr lang="en-US" dirty="0"/>
              <a:t>Non-Medicare days “carved out”</a:t>
            </a:r>
          </a:p>
        </p:txBody>
      </p:sp>
    </p:spTree>
    <p:extLst>
      <p:ext uri="{BB962C8B-B14F-4D97-AF65-F5344CB8AC3E}">
        <p14:creationId xmlns:p14="http://schemas.microsoft.com/office/powerpoint/2010/main" val="12632281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8"/>
          </p:nvPr>
        </p:nvSpPr>
        <p:spPr/>
        <p:txBody>
          <a:bodyPr/>
          <a:lstStyle/>
          <a:p>
            <a:fld id="{1F11D43D-FB01-461F-A7A0-1237244F913A}" type="slidenum">
              <a:rPr lang="en-US" smtClean="0"/>
              <a:t>48</a:t>
            </a:fld>
            <a:endParaRPr lang="en-US" dirty="0"/>
          </a:p>
        </p:txBody>
      </p:sp>
      <p:sp>
        <p:nvSpPr>
          <p:cNvPr id="2" name="Title 1"/>
          <p:cNvSpPr>
            <a:spLocks noGrp="1"/>
          </p:cNvSpPr>
          <p:nvPr>
            <p:ph type="title"/>
          </p:nvPr>
        </p:nvSpPr>
        <p:spPr>
          <a:xfrm>
            <a:off x="457200" y="228600"/>
            <a:ext cx="8229600" cy="1143000"/>
          </a:xfrm>
        </p:spPr>
        <p:txBody>
          <a:bodyPr/>
          <a:lstStyle/>
          <a:p>
            <a:r>
              <a:rPr lang="en-US" dirty="0"/>
              <a:t>CAH Swing Beds: the Calculation</a:t>
            </a:r>
          </a:p>
        </p:txBody>
      </p:sp>
      <p:sp>
        <p:nvSpPr>
          <p:cNvPr id="3" name="Content Placeholder 2"/>
          <p:cNvSpPr>
            <a:spLocks noGrp="1"/>
          </p:cNvSpPr>
          <p:nvPr>
            <p:ph idx="1"/>
          </p:nvPr>
        </p:nvSpPr>
        <p:spPr>
          <a:xfrm>
            <a:off x="457200" y="1671925"/>
            <a:ext cx="7772400" cy="4195475"/>
          </a:xfrm>
        </p:spPr>
        <p:txBody>
          <a:bodyPr>
            <a:normAutofit/>
          </a:bodyPr>
          <a:lstStyle/>
          <a:p>
            <a:r>
              <a:rPr lang="en-US" dirty="0"/>
              <a:t>Example swing bed “carve out”</a:t>
            </a:r>
          </a:p>
          <a:p>
            <a:pPr marL="0" indent="0">
              <a:buNone/>
            </a:pPr>
            <a:endParaRPr lang="en-US" i="1" dirty="0"/>
          </a:p>
          <a:p>
            <a:pPr marL="0" indent="0">
              <a:buNone/>
            </a:pPr>
            <a:endParaRPr lang="en-US" dirty="0"/>
          </a:p>
        </p:txBody>
      </p:sp>
      <p:graphicFrame>
        <p:nvGraphicFramePr>
          <p:cNvPr id="5" name="Object 4">
            <a:extLst>
              <a:ext uri="{FF2B5EF4-FFF2-40B4-BE49-F238E27FC236}">
                <a16:creationId xmlns:a16="http://schemas.microsoft.com/office/drawing/2014/main" id="{E29BAEBD-F53C-422E-9346-B4807A52E866}"/>
              </a:ext>
            </a:extLst>
          </p:cNvPr>
          <p:cNvGraphicFramePr>
            <a:graphicFrameLocks noChangeAspect="1"/>
          </p:cNvGraphicFramePr>
          <p:nvPr>
            <p:extLst>
              <p:ext uri="{D42A27DB-BD31-4B8C-83A1-F6EECF244321}">
                <p14:modId xmlns:p14="http://schemas.microsoft.com/office/powerpoint/2010/main" val="4253466675"/>
              </p:ext>
            </p:extLst>
          </p:nvPr>
        </p:nvGraphicFramePr>
        <p:xfrm>
          <a:off x="1057075" y="2205325"/>
          <a:ext cx="6320038" cy="4195475"/>
        </p:xfrm>
        <a:graphic>
          <a:graphicData uri="http://schemas.openxmlformats.org/presentationml/2006/ole">
            <mc:AlternateContent xmlns:mc="http://schemas.openxmlformats.org/markup-compatibility/2006">
              <mc:Choice xmlns:v="urn:schemas-microsoft-com:vml" Requires="v">
                <p:oleObj spid="_x0000_s102976" name="Worksheet" r:id="rId4" imgW="5610130" imgH="3724180" progId="Excel.Sheet.12">
                  <p:link updateAutomatic="1"/>
                </p:oleObj>
              </mc:Choice>
              <mc:Fallback>
                <p:oleObj name="Worksheet" r:id="rId4" imgW="5610130" imgH="3724180" progId="Excel.Sheet.12">
                  <p:link updateAutomatic="1"/>
                  <p:pic>
                    <p:nvPicPr>
                      <p:cNvPr id="0" name=""/>
                      <p:cNvPicPr/>
                      <p:nvPr/>
                    </p:nvPicPr>
                    <p:blipFill>
                      <a:blip r:embed="rId5"/>
                      <a:stretch>
                        <a:fillRect/>
                      </a:stretch>
                    </p:blipFill>
                    <p:spPr>
                      <a:xfrm>
                        <a:off x="1057075" y="2205325"/>
                        <a:ext cx="6320038" cy="4195475"/>
                      </a:xfrm>
                      <a:prstGeom prst="rect">
                        <a:avLst/>
                      </a:prstGeom>
                    </p:spPr>
                  </p:pic>
                </p:oleObj>
              </mc:Fallback>
            </mc:AlternateContent>
          </a:graphicData>
        </a:graphic>
      </p:graphicFrame>
    </p:spTree>
    <p:extLst>
      <p:ext uri="{BB962C8B-B14F-4D97-AF65-F5344CB8AC3E}">
        <p14:creationId xmlns:p14="http://schemas.microsoft.com/office/powerpoint/2010/main" val="16900233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8"/>
          </p:nvPr>
        </p:nvSpPr>
        <p:spPr/>
        <p:txBody>
          <a:bodyPr/>
          <a:lstStyle/>
          <a:p>
            <a:fld id="{1F11D43D-FB01-461F-A7A0-1237244F913A}" type="slidenum">
              <a:rPr lang="en-US" smtClean="0"/>
              <a:t>49</a:t>
            </a:fld>
            <a:endParaRPr lang="en-US" dirty="0"/>
          </a:p>
        </p:txBody>
      </p:sp>
      <p:sp>
        <p:nvSpPr>
          <p:cNvPr id="2" name="Title 1"/>
          <p:cNvSpPr>
            <a:spLocks noGrp="1"/>
          </p:cNvSpPr>
          <p:nvPr>
            <p:ph type="title"/>
          </p:nvPr>
        </p:nvSpPr>
        <p:spPr>
          <a:xfrm>
            <a:off x="457200" y="228600"/>
            <a:ext cx="8229600" cy="967666"/>
          </a:xfrm>
        </p:spPr>
        <p:txBody>
          <a:bodyPr/>
          <a:lstStyle/>
          <a:p>
            <a:r>
              <a:rPr lang="en-US" dirty="0"/>
              <a:t>CAH Swing Beds</a:t>
            </a:r>
            <a:endParaRPr lang="en-US" sz="1200" dirty="0"/>
          </a:p>
        </p:txBody>
      </p:sp>
      <p:sp>
        <p:nvSpPr>
          <p:cNvPr id="3" name="Content Placeholder 2"/>
          <p:cNvSpPr>
            <a:spLocks noGrp="1"/>
          </p:cNvSpPr>
          <p:nvPr>
            <p:ph idx="1"/>
          </p:nvPr>
        </p:nvSpPr>
        <p:spPr/>
        <p:txBody>
          <a:bodyPr/>
          <a:lstStyle/>
          <a:p>
            <a:pPr marL="0" indent="0">
              <a:buNone/>
            </a:pPr>
            <a:endParaRPr lang="en-US" dirty="0"/>
          </a:p>
          <a:p>
            <a:pPr marL="0" indent="0">
              <a:buNone/>
            </a:pPr>
            <a:endParaRPr lang="en-US" dirty="0"/>
          </a:p>
        </p:txBody>
      </p:sp>
      <p:graphicFrame>
        <p:nvGraphicFramePr>
          <p:cNvPr id="5" name="Object 4">
            <a:extLst>
              <a:ext uri="{FF2B5EF4-FFF2-40B4-BE49-F238E27FC236}">
                <a16:creationId xmlns:a16="http://schemas.microsoft.com/office/drawing/2014/main" id="{B24E8E3E-685F-48A1-9B4C-08DB76FDF6CD}"/>
              </a:ext>
            </a:extLst>
          </p:cNvPr>
          <p:cNvGraphicFramePr>
            <a:graphicFrameLocks noChangeAspect="1"/>
          </p:cNvGraphicFramePr>
          <p:nvPr>
            <p:extLst>
              <p:ext uri="{D42A27DB-BD31-4B8C-83A1-F6EECF244321}">
                <p14:modId xmlns:p14="http://schemas.microsoft.com/office/powerpoint/2010/main" val="1015261925"/>
              </p:ext>
            </p:extLst>
          </p:nvPr>
        </p:nvGraphicFramePr>
        <p:xfrm>
          <a:off x="953743" y="1239670"/>
          <a:ext cx="6711121" cy="4932530"/>
        </p:xfrm>
        <a:graphic>
          <a:graphicData uri="http://schemas.openxmlformats.org/presentationml/2006/ole">
            <mc:AlternateContent xmlns:mc="http://schemas.openxmlformats.org/markup-compatibility/2006">
              <mc:Choice xmlns:v="urn:schemas-microsoft-com:vml" Requires="v">
                <p:oleObj spid="_x0000_s75342" name="Worksheet" r:id="rId4" imgW="8877395" imgH="6524530" progId="Excel.Sheet.12">
                  <p:link updateAutomatic="1"/>
                </p:oleObj>
              </mc:Choice>
              <mc:Fallback>
                <p:oleObj name="Worksheet" r:id="rId4" imgW="8877395" imgH="6524530" progId="Excel.Sheet.12">
                  <p:link updateAutomatic="1"/>
                  <p:pic>
                    <p:nvPicPr>
                      <p:cNvPr id="0" name=""/>
                      <p:cNvPicPr/>
                      <p:nvPr/>
                    </p:nvPicPr>
                    <p:blipFill>
                      <a:blip r:embed="rId5"/>
                      <a:stretch>
                        <a:fillRect/>
                      </a:stretch>
                    </p:blipFill>
                    <p:spPr>
                      <a:xfrm>
                        <a:off x="953743" y="1239670"/>
                        <a:ext cx="6711121" cy="4932530"/>
                      </a:xfrm>
                      <a:prstGeom prst="rect">
                        <a:avLst/>
                      </a:prstGeom>
                    </p:spPr>
                  </p:pic>
                </p:oleObj>
              </mc:Fallback>
            </mc:AlternateContent>
          </a:graphicData>
        </a:graphic>
      </p:graphicFrame>
    </p:spTree>
    <p:extLst>
      <p:ext uri="{BB962C8B-B14F-4D97-AF65-F5344CB8AC3E}">
        <p14:creationId xmlns:p14="http://schemas.microsoft.com/office/powerpoint/2010/main" val="18204477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8"/>
          </p:nvPr>
        </p:nvSpPr>
        <p:spPr/>
        <p:txBody>
          <a:bodyPr/>
          <a:lstStyle/>
          <a:p>
            <a:fld id="{1F11D43D-FB01-461F-A7A0-1237244F913A}" type="slidenum">
              <a:rPr lang="en-US" smtClean="0"/>
              <a:t>5</a:t>
            </a:fld>
            <a:endParaRPr lang="en-US" dirty="0"/>
          </a:p>
        </p:txBody>
      </p:sp>
      <p:sp>
        <p:nvSpPr>
          <p:cNvPr id="2" name="Title 1"/>
          <p:cNvSpPr>
            <a:spLocks noGrp="1"/>
          </p:cNvSpPr>
          <p:nvPr>
            <p:ph type="title"/>
          </p:nvPr>
        </p:nvSpPr>
        <p:spPr>
          <a:xfrm>
            <a:off x="457200" y="228600"/>
            <a:ext cx="8229600" cy="1143000"/>
          </a:xfrm>
        </p:spPr>
        <p:txBody>
          <a:bodyPr/>
          <a:lstStyle/>
          <a:p>
            <a:r>
              <a:rPr lang="en-US" dirty="0"/>
              <a:t>Routine Example</a:t>
            </a:r>
          </a:p>
        </p:txBody>
      </p:sp>
      <p:sp>
        <p:nvSpPr>
          <p:cNvPr id="3" name="Content Placeholder 2"/>
          <p:cNvSpPr>
            <a:spLocks noGrp="1"/>
          </p:cNvSpPr>
          <p:nvPr>
            <p:ph idx="1"/>
          </p:nvPr>
        </p:nvSpPr>
        <p:spPr/>
        <p:txBody>
          <a:bodyPr/>
          <a:lstStyle/>
          <a:p>
            <a:pPr marL="0" indent="0">
              <a:buNone/>
            </a:pPr>
            <a:r>
              <a:rPr lang="en-US" dirty="0"/>
              <a:t> </a:t>
            </a:r>
          </a:p>
        </p:txBody>
      </p:sp>
      <p:graphicFrame>
        <p:nvGraphicFramePr>
          <p:cNvPr id="5" name="Object 4">
            <a:extLst>
              <a:ext uri="{FF2B5EF4-FFF2-40B4-BE49-F238E27FC236}">
                <a16:creationId xmlns:a16="http://schemas.microsoft.com/office/drawing/2014/main" id="{1C2E6A52-2FCB-47D1-98DD-D6B2646CD554}"/>
              </a:ext>
            </a:extLst>
          </p:cNvPr>
          <p:cNvGraphicFramePr>
            <a:graphicFrameLocks noChangeAspect="1"/>
          </p:cNvGraphicFramePr>
          <p:nvPr>
            <p:extLst>
              <p:ext uri="{D42A27DB-BD31-4B8C-83A1-F6EECF244321}">
                <p14:modId xmlns:p14="http://schemas.microsoft.com/office/powerpoint/2010/main" val="3792798546"/>
              </p:ext>
            </p:extLst>
          </p:nvPr>
        </p:nvGraphicFramePr>
        <p:xfrm>
          <a:off x="651704" y="1809085"/>
          <a:ext cx="7840592" cy="3779411"/>
        </p:xfrm>
        <a:graphic>
          <a:graphicData uri="http://schemas.openxmlformats.org/presentationml/2006/ole">
            <mc:AlternateContent xmlns:mc="http://schemas.openxmlformats.org/markup-compatibility/2006">
              <mc:Choice xmlns:v="urn:schemas-microsoft-com:vml" Requires="v">
                <p:oleObj spid="_x0000_s59998" name="Worksheet" r:id="rId4" imgW="9344025" imgH="4505420" progId="Excel.Sheet.12">
                  <p:link updateAutomatic="1"/>
                </p:oleObj>
              </mc:Choice>
              <mc:Fallback>
                <p:oleObj name="Worksheet" r:id="rId4" imgW="9344025" imgH="4505420" progId="Excel.Sheet.12">
                  <p:link updateAutomatic="1"/>
                  <p:pic>
                    <p:nvPicPr>
                      <p:cNvPr id="0" name=""/>
                      <p:cNvPicPr/>
                      <p:nvPr/>
                    </p:nvPicPr>
                    <p:blipFill>
                      <a:blip r:embed="rId5"/>
                      <a:stretch>
                        <a:fillRect/>
                      </a:stretch>
                    </p:blipFill>
                    <p:spPr>
                      <a:xfrm>
                        <a:off x="651704" y="1809085"/>
                        <a:ext cx="7840592" cy="3779411"/>
                      </a:xfrm>
                      <a:prstGeom prst="rect">
                        <a:avLst/>
                      </a:prstGeom>
                    </p:spPr>
                  </p:pic>
                </p:oleObj>
              </mc:Fallback>
            </mc:AlternateContent>
          </a:graphicData>
        </a:graphic>
      </p:graphicFrame>
    </p:spTree>
    <p:extLst>
      <p:ext uri="{BB962C8B-B14F-4D97-AF65-F5344CB8AC3E}">
        <p14:creationId xmlns:p14="http://schemas.microsoft.com/office/powerpoint/2010/main" val="16968372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8"/>
          </p:nvPr>
        </p:nvSpPr>
        <p:spPr/>
        <p:txBody>
          <a:bodyPr/>
          <a:lstStyle/>
          <a:p>
            <a:fld id="{1F11D43D-FB01-461F-A7A0-1237244F913A}" type="slidenum">
              <a:rPr lang="en-US" smtClean="0"/>
              <a:t>50</a:t>
            </a:fld>
            <a:endParaRPr lang="en-US" dirty="0"/>
          </a:p>
        </p:txBody>
      </p:sp>
      <p:sp>
        <p:nvSpPr>
          <p:cNvPr id="2" name="Title 1"/>
          <p:cNvSpPr>
            <a:spLocks noGrp="1"/>
          </p:cNvSpPr>
          <p:nvPr>
            <p:ph type="title"/>
          </p:nvPr>
        </p:nvSpPr>
        <p:spPr>
          <a:xfrm>
            <a:off x="457200" y="228600"/>
            <a:ext cx="8229600" cy="1143000"/>
          </a:xfrm>
        </p:spPr>
        <p:txBody>
          <a:bodyPr/>
          <a:lstStyle/>
          <a:p>
            <a:r>
              <a:rPr lang="en-US" dirty="0"/>
              <a:t>Common Swing Bed Issues</a:t>
            </a:r>
          </a:p>
        </p:txBody>
      </p:sp>
      <p:sp>
        <p:nvSpPr>
          <p:cNvPr id="3" name="Content Placeholder 2"/>
          <p:cNvSpPr>
            <a:spLocks noGrp="1"/>
          </p:cNvSpPr>
          <p:nvPr>
            <p:ph idx="1"/>
          </p:nvPr>
        </p:nvSpPr>
        <p:spPr>
          <a:xfrm>
            <a:off x="457200" y="1671925"/>
            <a:ext cx="7772400" cy="4195475"/>
          </a:xfrm>
        </p:spPr>
        <p:txBody>
          <a:bodyPr>
            <a:noAutofit/>
          </a:bodyPr>
          <a:lstStyle/>
          <a:p>
            <a:pPr>
              <a:spcBef>
                <a:spcPts val="0"/>
              </a:spcBef>
            </a:pPr>
            <a:r>
              <a:rPr lang="en-US" sz="2200" dirty="0"/>
              <a:t>Difference between swing bed days reported on PS&amp;R and internal statistics</a:t>
            </a:r>
          </a:p>
          <a:p>
            <a:pPr marL="0" indent="0">
              <a:spcBef>
                <a:spcPts val="0"/>
              </a:spcBef>
              <a:buNone/>
            </a:pPr>
            <a:endParaRPr lang="en-US" sz="2200" dirty="0"/>
          </a:p>
          <a:p>
            <a:pPr>
              <a:spcBef>
                <a:spcPts val="0"/>
              </a:spcBef>
            </a:pPr>
            <a:r>
              <a:rPr lang="en-US" sz="2200" dirty="0"/>
              <a:t>Days counted as Medicare after skilled portion of stay</a:t>
            </a:r>
          </a:p>
          <a:p>
            <a:pPr>
              <a:spcBef>
                <a:spcPts val="0"/>
              </a:spcBef>
            </a:pPr>
            <a:endParaRPr lang="en-US" sz="2200" dirty="0"/>
          </a:p>
          <a:p>
            <a:pPr>
              <a:spcBef>
                <a:spcPts val="0"/>
              </a:spcBef>
            </a:pPr>
            <a:r>
              <a:rPr lang="en-US" sz="2200" dirty="0"/>
              <a:t>Patients reflected as Medicare after benefits exhausted</a:t>
            </a:r>
          </a:p>
          <a:p>
            <a:pPr>
              <a:spcBef>
                <a:spcPts val="0"/>
              </a:spcBef>
            </a:pPr>
            <a:endParaRPr lang="en-US" sz="2200" dirty="0"/>
          </a:p>
          <a:p>
            <a:pPr>
              <a:spcBef>
                <a:spcPts val="0"/>
              </a:spcBef>
            </a:pPr>
            <a:r>
              <a:rPr lang="en-US" sz="2200" dirty="0"/>
              <a:t>Swing bed charges billed under hospital provider number</a:t>
            </a:r>
          </a:p>
          <a:p>
            <a:pPr>
              <a:spcBef>
                <a:spcPts val="0"/>
              </a:spcBef>
            </a:pPr>
            <a:endParaRPr lang="en-US" sz="2200" dirty="0"/>
          </a:p>
          <a:p>
            <a:pPr>
              <a:spcBef>
                <a:spcPts val="0"/>
              </a:spcBef>
            </a:pPr>
            <a:r>
              <a:rPr lang="en-US" sz="2200" dirty="0"/>
              <a:t>Started as skilled but did not meet qualification</a:t>
            </a:r>
          </a:p>
          <a:p>
            <a:pPr>
              <a:spcBef>
                <a:spcPts val="0"/>
              </a:spcBef>
            </a:pPr>
            <a:endParaRPr lang="en-US" sz="2200" dirty="0"/>
          </a:p>
          <a:p>
            <a:pPr>
              <a:spcBef>
                <a:spcPts val="0"/>
              </a:spcBef>
            </a:pPr>
            <a:r>
              <a:rPr lang="en-US" sz="2200" dirty="0"/>
              <a:t>Remember – corrections at desk review requires additional support</a:t>
            </a:r>
          </a:p>
        </p:txBody>
      </p:sp>
    </p:spTree>
    <p:extLst>
      <p:ext uri="{BB962C8B-B14F-4D97-AF65-F5344CB8AC3E}">
        <p14:creationId xmlns:p14="http://schemas.microsoft.com/office/powerpoint/2010/main" val="2330289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3699" y="5351745"/>
            <a:ext cx="3276600" cy="845507"/>
          </a:xfrm>
        </p:spPr>
        <p:txBody>
          <a:bodyPr/>
          <a:lstStyle/>
          <a:p>
            <a:r>
              <a:rPr lang="en-US" sz="4400" dirty="0"/>
              <a:t>EXPENSES</a:t>
            </a:r>
            <a:endParaRPr lang="en-US" dirty="0"/>
          </a:p>
        </p:txBody>
      </p:sp>
      <p:sp>
        <p:nvSpPr>
          <p:cNvPr id="3" name="Slide Number Placeholder 2"/>
          <p:cNvSpPr>
            <a:spLocks noGrp="1"/>
          </p:cNvSpPr>
          <p:nvPr>
            <p:ph type="sldNum" sz="quarter" idx="4294967295"/>
          </p:nvPr>
        </p:nvSpPr>
        <p:spPr>
          <a:xfrm>
            <a:off x="7010400" y="6172200"/>
            <a:ext cx="2133600" cy="365125"/>
          </a:xfrm>
        </p:spPr>
        <p:txBody>
          <a:bodyPr/>
          <a:lstStyle/>
          <a:p>
            <a:fld id="{1F11D43D-FB01-461F-A7A0-1237244F913A}" type="slidenum">
              <a:rPr lang="en-US" smtClean="0"/>
              <a:t>51</a:t>
            </a:fld>
            <a:endParaRPr lang="en-US" dirty="0"/>
          </a:p>
        </p:txBody>
      </p:sp>
      <p:pic>
        <p:nvPicPr>
          <p:cNvPr id="4" name="Picture 3">
            <a:extLst>
              <a:ext uri="{FF2B5EF4-FFF2-40B4-BE49-F238E27FC236}">
                <a16:creationId xmlns:a16="http://schemas.microsoft.com/office/drawing/2014/main" id="{C7BB46BE-FD89-43F9-B1CA-43BFBF9C2BF3}"/>
              </a:ext>
            </a:extLst>
          </p:cNvPr>
          <p:cNvPicPr>
            <a:picLocks noChangeAspect="1"/>
          </p:cNvPicPr>
          <p:nvPr/>
        </p:nvPicPr>
        <p:blipFill>
          <a:blip r:embed="rId3"/>
          <a:stretch>
            <a:fillRect/>
          </a:stretch>
        </p:blipFill>
        <p:spPr>
          <a:xfrm>
            <a:off x="1719261" y="465420"/>
            <a:ext cx="5705475" cy="4886325"/>
          </a:xfrm>
          <a:prstGeom prst="rect">
            <a:avLst/>
          </a:prstGeom>
        </p:spPr>
      </p:pic>
    </p:spTree>
    <p:extLst>
      <p:ext uri="{BB962C8B-B14F-4D97-AF65-F5344CB8AC3E}">
        <p14:creationId xmlns:p14="http://schemas.microsoft.com/office/powerpoint/2010/main" val="28748138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9008" y="209028"/>
            <a:ext cx="6249917" cy="1147969"/>
          </a:xfrm>
        </p:spPr>
        <p:txBody>
          <a:bodyPr>
            <a:normAutofit/>
          </a:bodyPr>
          <a:lstStyle/>
          <a:p>
            <a:r>
              <a:rPr lang="en-US" altLang="en-US" dirty="0">
                <a:solidFill>
                  <a:schemeClr val="accent1"/>
                </a:solidFill>
                <a:cs typeface="Arial" pitchFamily="34" charset="0"/>
              </a:rPr>
              <a:t>Worksheet A Series</a:t>
            </a:r>
            <a:endParaRPr lang="en-US" dirty="0">
              <a:solidFill>
                <a:schemeClr val="accent1"/>
              </a:solidFill>
            </a:endParaRPr>
          </a:p>
        </p:txBody>
      </p:sp>
      <p:sp>
        <p:nvSpPr>
          <p:cNvPr id="5" name="Content Placeholder 4"/>
          <p:cNvSpPr>
            <a:spLocks noGrp="1"/>
          </p:cNvSpPr>
          <p:nvPr>
            <p:ph idx="1"/>
          </p:nvPr>
        </p:nvSpPr>
        <p:spPr/>
        <p:txBody>
          <a:bodyPr/>
          <a:lstStyle/>
          <a:p>
            <a:pPr>
              <a:lnSpc>
                <a:spcPct val="80000"/>
              </a:lnSpc>
              <a:buClr>
                <a:schemeClr val="tx2"/>
              </a:buClr>
              <a:buSzPct val="70000"/>
              <a:buFont typeface="Wingdings" pitchFamily="2" charset="2"/>
              <a:buChar char="ü"/>
              <a:defRPr/>
            </a:pPr>
            <a:r>
              <a:rPr lang="en-US" altLang="en-US" b="1" dirty="0">
                <a:solidFill>
                  <a:schemeClr val="tx2"/>
                </a:solidFill>
                <a:cs typeface="Arial" pitchFamily="34" charset="0"/>
              </a:rPr>
              <a:t>Purpose:</a:t>
            </a:r>
            <a:r>
              <a:rPr lang="en-US" altLang="en-US" dirty="0">
                <a:solidFill>
                  <a:schemeClr val="accent1"/>
                </a:solidFill>
                <a:cs typeface="Arial" pitchFamily="34" charset="0"/>
              </a:rPr>
              <a:t> </a:t>
            </a:r>
            <a:r>
              <a:rPr lang="en-US" altLang="en-US" dirty="0">
                <a:cs typeface="Arial" pitchFamily="34" charset="0"/>
              </a:rPr>
              <a:t>To report expenses in appropriate cost centers and to determine total “allowable” Medicare costs</a:t>
            </a:r>
            <a:br>
              <a:rPr lang="en-US" altLang="en-US" dirty="0">
                <a:cs typeface="Arial" pitchFamily="34" charset="0"/>
              </a:rPr>
            </a:br>
            <a:br>
              <a:rPr lang="en-US" altLang="en-US" dirty="0">
                <a:cs typeface="Arial" pitchFamily="34" charset="0"/>
              </a:rPr>
            </a:br>
            <a:endParaRPr lang="en-US" altLang="en-US" dirty="0">
              <a:cs typeface="Arial" pitchFamily="34" charset="0"/>
            </a:endParaRPr>
          </a:p>
          <a:p>
            <a:pPr>
              <a:lnSpc>
                <a:spcPct val="80000"/>
              </a:lnSpc>
              <a:buClr>
                <a:schemeClr val="tx2"/>
              </a:buClr>
              <a:buSzPct val="70000"/>
              <a:buFont typeface="Wingdings" pitchFamily="2" charset="2"/>
              <a:buChar char="ü"/>
              <a:defRPr/>
            </a:pPr>
            <a:r>
              <a:rPr lang="en-US" altLang="en-US" b="1" dirty="0">
                <a:solidFill>
                  <a:schemeClr val="tx2"/>
                </a:solidFill>
                <a:cs typeface="Arial" pitchFamily="34" charset="0"/>
              </a:rPr>
              <a:t>Goal:</a:t>
            </a:r>
            <a:r>
              <a:rPr lang="en-US" altLang="en-US" b="1" i="1" dirty="0">
                <a:solidFill>
                  <a:schemeClr val="hlink"/>
                </a:solidFill>
                <a:cs typeface="Arial" pitchFamily="34" charset="0"/>
              </a:rPr>
              <a:t> </a:t>
            </a:r>
            <a:r>
              <a:rPr lang="en-US" altLang="en-US" dirty="0">
                <a:cs typeface="Arial" pitchFamily="34" charset="0"/>
              </a:rPr>
              <a:t>To report allowable Medicare costs by cost center</a:t>
            </a:r>
            <a:br>
              <a:rPr lang="en-US" altLang="en-US" dirty="0">
                <a:cs typeface="Arial" pitchFamily="34" charset="0"/>
              </a:rPr>
            </a:br>
            <a:br>
              <a:rPr lang="en-US" altLang="en-US" dirty="0">
                <a:cs typeface="Arial" pitchFamily="34" charset="0"/>
              </a:rPr>
            </a:br>
            <a:endParaRPr lang="en-US" altLang="en-US" dirty="0">
              <a:cs typeface="Arial" pitchFamily="34" charset="0"/>
            </a:endParaRPr>
          </a:p>
          <a:p>
            <a:pPr>
              <a:lnSpc>
                <a:spcPct val="80000"/>
              </a:lnSpc>
              <a:buClr>
                <a:schemeClr val="tx2"/>
              </a:buClr>
              <a:buSzPct val="70000"/>
              <a:buFont typeface="Wingdings" pitchFamily="2" charset="2"/>
              <a:buChar char="ü"/>
              <a:defRPr/>
            </a:pPr>
            <a:r>
              <a:rPr lang="en-US" altLang="en-US" b="1" dirty="0">
                <a:solidFill>
                  <a:schemeClr val="tx2"/>
                </a:solidFill>
                <a:cs typeface="Arial" pitchFamily="34" charset="0"/>
              </a:rPr>
              <a:t>Process:</a:t>
            </a:r>
            <a:r>
              <a:rPr lang="en-US" altLang="en-US" dirty="0">
                <a:cs typeface="Arial" pitchFamily="34" charset="0"/>
              </a:rPr>
              <a:t> Reclassify expenses between cost                 centers, remove any </a:t>
            </a:r>
            <a:r>
              <a:rPr lang="en-US" altLang="en-US" dirty="0" err="1">
                <a:cs typeface="Arial" pitchFamily="34" charset="0"/>
              </a:rPr>
              <a:t>nonallowable</a:t>
            </a:r>
            <a:r>
              <a:rPr lang="en-US" altLang="en-US" dirty="0">
                <a:cs typeface="Arial" pitchFamily="34" charset="0"/>
              </a:rPr>
              <a:t> expenses, and include additional allowable expenses</a:t>
            </a:r>
          </a:p>
          <a:p>
            <a:endParaRPr lang="en-US" dirty="0"/>
          </a:p>
        </p:txBody>
      </p:sp>
      <p:sp>
        <p:nvSpPr>
          <p:cNvPr id="2" name="Slide Number Placeholder 1"/>
          <p:cNvSpPr>
            <a:spLocks noGrp="1"/>
          </p:cNvSpPr>
          <p:nvPr>
            <p:ph type="sldNum" sz="quarter" idx="18"/>
          </p:nvPr>
        </p:nvSpPr>
        <p:spPr/>
        <p:txBody>
          <a:bodyPr/>
          <a:lstStyle/>
          <a:p>
            <a:fld id="{16093BBF-7029-416F-A506-A70526E28AC4}" type="slidenum">
              <a:rPr lang="en-US" smtClean="0"/>
              <a:pPr/>
              <a:t>52</a:t>
            </a:fld>
            <a:endParaRPr lang="en-US"/>
          </a:p>
          <a:p>
            <a:endParaRPr lang="en-US" dirty="0"/>
          </a:p>
        </p:txBody>
      </p:sp>
    </p:spTree>
    <p:extLst>
      <p:ext uri="{BB962C8B-B14F-4D97-AF65-F5344CB8AC3E}">
        <p14:creationId xmlns:p14="http://schemas.microsoft.com/office/powerpoint/2010/main" val="147657299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9008" y="209028"/>
            <a:ext cx="8297792" cy="1147969"/>
          </a:xfrm>
        </p:spPr>
        <p:txBody>
          <a:bodyPr>
            <a:normAutofit/>
          </a:bodyPr>
          <a:lstStyle/>
          <a:p>
            <a:r>
              <a:rPr lang="en-US" altLang="en-US" dirty="0">
                <a:solidFill>
                  <a:schemeClr val="accent1"/>
                </a:solidFill>
              </a:rPr>
              <a:t>Worksheet A Series—Overview</a:t>
            </a:r>
            <a:endParaRPr lang="en-US" dirty="0">
              <a:solidFill>
                <a:schemeClr val="accent1"/>
              </a:solidFill>
            </a:endParaRPr>
          </a:p>
        </p:txBody>
      </p:sp>
      <p:sp>
        <p:nvSpPr>
          <p:cNvPr id="5" name="Content Placeholder 4"/>
          <p:cNvSpPr>
            <a:spLocks noGrp="1"/>
          </p:cNvSpPr>
          <p:nvPr>
            <p:ph idx="1"/>
          </p:nvPr>
        </p:nvSpPr>
        <p:spPr/>
        <p:txBody>
          <a:bodyPr/>
          <a:lstStyle/>
          <a:p>
            <a:r>
              <a:rPr lang="en-US" altLang="en-US" b="1" dirty="0"/>
              <a:t>A</a:t>
            </a:r>
            <a:r>
              <a:rPr lang="en-US" altLang="en-US" dirty="0"/>
              <a:t> – direct coding of expenses</a:t>
            </a:r>
          </a:p>
          <a:p>
            <a:r>
              <a:rPr lang="en-US" altLang="en-US" b="1" dirty="0"/>
              <a:t>A-6</a:t>
            </a:r>
            <a:r>
              <a:rPr lang="en-US" altLang="en-US" dirty="0"/>
              <a:t> – reclassification of expenses</a:t>
            </a:r>
          </a:p>
          <a:p>
            <a:r>
              <a:rPr lang="en-US" altLang="en-US" b="1" dirty="0"/>
              <a:t>A-7</a:t>
            </a:r>
            <a:r>
              <a:rPr lang="en-US" altLang="en-US" dirty="0"/>
              <a:t> – reconciliation of capital assets</a:t>
            </a:r>
          </a:p>
          <a:p>
            <a:r>
              <a:rPr lang="en-US" altLang="en-US" b="1" dirty="0"/>
              <a:t>A-8</a:t>
            </a:r>
            <a:r>
              <a:rPr lang="en-US" altLang="en-US" dirty="0"/>
              <a:t> – adjustment of expenses</a:t>
            </a:r>
          </a:p>
          <a:p>
            <a:r>
              <a:rPr lang="en-US" altLang="en-US" b="1" dirty="0"/>
              <a:t>A-8-1</a:t>
            </a:r>
            <a:r>
              <a:rPr lang="en-US" altLang="en-US" dirty="0"/>
              <a:t> – related party</a:t>
            </a:r>
          </a:p>
          <a:p>
            <a:r>
              <a:rPr lang="en-US" altLang="en-US" b="1" dirty="0"/>
              <a:t>A-8-2</a:t>
            </a:r>
            <a:r>
              <a:rPr lang="en-US" altLang="en-US" dirty="0"/>
              <a:t> – provider-based physician expenses</a:t>
            </a:r>
          </a:p>
          <a:p>
            <a:r>
              <a:rPr lang="en-US" altLang="en-US" b="1" dirty="0"/>
              <a:t>A-8-3</a:t>
            </a:r>
            <a:r>
              <a:rPr lang="en-US" altLang="en-US" dirty="0"/>
              <a:t> – contract therapy services</a:t>
            </a:r>
          </a:p>
          <a:p>
            <a:endParaRPr lang="en-US" dirty="0"/>
          </a:p>
        </p:txBody>
      </p:sp>
      <p:sp>
        <p:nvSpPr>
          <p:cNvPr id="2" name="Slide Number Placeholder 1"/>
          <p:cNvSpPr>
            <a:spLocks noGrp="1"/>
          </p:cNvSpPr>
          <p:nvPr>
            <p:ph type="sldNum" sz="quarter" idx="18"/>
          </p:nvPr>
        </p:nvSpPr>
        <p:spPr/>
        <p:txBody>
          <a:bodyPr/>
          <a:lstStyle/>
          <a:p>
            <a:fld id="{16093BBF-7029-416F-A506-A70526E28AC4}" type="slidenum">
              <a:rPr lang="en-US" smtClean="0"/>
              <a:pPr/>
              <a:t>53</a:t>
            </a:fld>
            <a:endParaRPr lang="en-US"/>
          </a:p>
          <a:p>
            <a:endParaRPr lang="en-US" dirty="0"/>
          </a:p>
        </p:txBody>
      </p:sp>
    </p:spTree>
    <p:extLst>
      <p:ext uri="{BB962C8B-B14F-4D97-AF65-F5344CB8AC3E}">
        <p14:creationId xmlns:p14="http://schemas.microsoft.com/office/powerpoint/2010/main" val="231448672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solidFill>
                  <a:schemeClr val="accent1"/>
                </a:solidFill>
                <a:cs typeface="Arial" charset="0"/>
              </a:rPr>
              <a:t>Worksheet A Series</a:t>
            </a:r>
            <a:endParaRPr lang="en-US" dirty="0">
              <a:solidFill>
                <a:schemeClr val="accent1"/>
              </a:solidFill>
            </a:endParaRPr>
          </a:p>
        </p:txBody>
      </p:sp>
      <p:sp>
        <p:nvSpPr>
          <p:cNvPr id="5" name="Content Placeholder 4"/>
          <p:cNvSpPr>
            <a:spLocks noGrp="1"/>
          </p:cNvSpPr>
          <p:nvPr>
            <p:ph idx="1"/>
          </p:nvPr>
        </p:nvSpPr>
        <p:spPr/>
        <p:txBody>
          <a:bodyPr/>
          <a:lstStyle/>
          <a:p>
            <a:r>
              <a:rPr lang="en-US" altLang="en-US" dirty="0"/>
              <a:t>Definition of allowable expense</a:t>
            </a:r>
          </a:p>
          <a:p>
            <a:pPr lvl="1"/>
            <a:r>
              <a:rPr lang="en-US" altLang="en-US" dirty="0"/>
              <a:t>Necessary and proper in providing patient services</a:t>
            </a:r>
          </a:p>
          <a:p>
            <a:pPr lvl="1"/>
            <a:r>
              <a:rPr lang="en-US" altLang="en-US" dirty="0"/>
              <a:t>Related to patient care</a:t>
            </a:r>
          </a:p>
          <a:p>
            <a:pPr lvl="1"/>
            <a:r>
              <a:rPr lang="en-US" altLang="en-US"/>
              <a:t>Reasonable</a:t>
            </a:r>
            <a:r>
              <a:rPr lang="en-US" altLang="en-US" dirty="0"/>
              <a:t>, “prudent buyer” principle</a:t>
            </a:r>
          </a:p>
          <a:p>
            <a:endParaRPr lang="en-US" dirty="0"/>
          </a:p>
        </p:txBody>
      </p:sp>
      <p:sp>
        <p:nvSpPr>
          <p:cNvPr id="2" name="Slide Number Placeholder 1"/>
          <p:cNvSpPr>
            <a:spLocks noGrp="1"/>
          </p:cNvSpPr>
          <p:nvPr>
            <p:ph type="sldNum" sz="quarter" idx="18"/>
          </p:nvPr>
        </p:nvSpPr>
        <p:spPr/>
        <p:txBody>
          <a:bodyPr/>
          <a:lstStyle/>
          <a:p>
            <a:fld id="{16093BBF-7029-416F-A506-A70526E28AC4}" type="slidenum">
              <a:rPr lang="en-US" smtClean="0"/>
              <a:pPr/>
              <a:t>54</a:t>
            </a:fld>
            <a:endParaRPr lang="en-US"/>
          </a:p>
          <a:p>
            <a:endParaRPr lang="en-US" dirty="0"/>
          </a:p>
        </p:txBody>
      </p:sp>
    </p:spTree>
    <p:extLst>
      <p:ext uri="{BB962C8B-B14F-4D97-AF65-F5344CB8AC3E}">
        <p14:creationId xmlns:p14="http://schemas.microsoft.com/office/powerpoint/2010/main" val="120157894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solidFill>
                  <a:schemeClr val="accent1"/>
                </a:solidFill>
                <a:cs typeface="Arial" charset="0"/>
              </a:rPr>
              <a:t>Worksheet A Series</a:t>
            </a:r>
            <a:endParaRPr lang="en-US" dirty="0">
              <a:solidFill>
                <a:schemeClr val="accent1"/>
              </a:solidFill>
            </a:endParaRPr>
          </a:p>
        </p:txBody>
      </p:sp>
      <p:sp>
        <p:nvSpPr>
          <p:cNvPr id="5" name="Content Placeholder 4"/>
          <p:cNvSpPr>
            <a:spLocks noGrp="1"/>
          </p:cNvSpPr>
          <p:nvPr>
            <p:ph idx="1"/>
          </p:nvPr>
        </p:nvSpPr>
        <p:spPr/>
        <p:txBody>
          <a:bodyPr/>
          <a:lstStyle/>
          <a:p>
            <a:r>
              <a:rPr lang="en-US" altLang="en-US" b="1" dirty="0"/>
              <a:t>Starts with costs directly from trial balance</a:t>
            </a:r>
          </a:p>
          <a:p>
            <a:pPr lvl="1"/>
            <a:r>
              <a:rPr lang="en-US" altLang="en-US" dirty="0"/>
              <a:t>Should agree with financial statements’ operating expenses</a:t>
            </a:r>
          </a:p>
          <a:p>
            <a:pPr lvl="1"/>
            <a:r>
              <a:rPr lang="en-US" altLang="en-US" dirty="0"/>
              <a:t>Salaries – column 1</a:t>
            </a:r>
          </a:p>
          <a:p>
            <a:pPr lvl="1"/>
            <a:r>
              <a:rPr lang="en-US" altLang="en-US" dirty="0"/>
              <a:t>All others expenses – column 2</a:t>
            </a:r>
          </a:p>
          <a:p>
            <a:r>
              <a:rPr lang="en-US" altLang="en-US" b="1" dirty="0"/>
              <a:t>Total</a:t>
            </a:r>
            <a:r>
              <a:rPr lang="en-US" altLang="en-US" dirty="0"/>
              <a:t> – column 3</a:t>
            </a:r>
          </a:p>
          <a:p>
            <a:r>
              <a:rPr lang="en-US" altLang="en-US" b="1" dirty="0"/>
              <a:t>Reclassifications (A6) </a:t>
            </a:r>
            <a:r>
              <a:rPr lang="en-US" altLang="en-US" dirty="0"/>
              <a:t>– column 4</a:t>
            </a:r>
          </a:p>
          <a:p>
            <a:r>
              <a:rPr lang="en-US" altLang="en-US" b="1" dirty="0"/>
              <a:t>Reclassifications total </a:t>
            </a:r>
            <a:r>
              <a:rPr lang="en-US" altLang="en-US" dirty="0"/>
              <a:t>– column 5</a:t>
            </a:r>
          </a:p>
          <a:p>
            <a:r>
              <a:rPr lang="en-US" altLang="en-US" b="1" dirty="0"/>
              <a:t>Adjustments (A8) </a:t>
            </a:r>
            <a:r>
              <a:rPr lang="en-US" altLang="en-US" dirty="0"/>
              <a:t>– column 6</a:t>
            </a:r>
          </a:p>
          <a:p>
            <a:r>
              <a:rPr lang="en-US" altLang="en-US" b="1" dirty="0"/>
              <a:t>Total</a:t>
            </a:r>
            <a:r>
              <a:rPr lang="en-US" altLang="en-US" dirty="0"/>
              <a:t> = net allowable expenses – column 7</a:t>
            </a:r>
          </a:p>
          <a:p>
            <a:endParaRPr lang="en-US" dirty="0"/>
          </a:p>
        </p:txBody>
      </p:sp>
      <p:sp>
        <p:nvSpPr>
          <p:cNvPr id="2" name="Slide Number Placeholder 1"/>
          <p:cNvSpPr>
            <a:spLocks noGrp="1"/>
          </p:cNvSpPr>
          <p:nvPr>
            <p:ph type="sldNum" sz="quarter" idx="18"/>
          </p:nvPr>
        </p:nvSpPr>
        <p:spPr/>
        <p:txBody>
          <a:bodyPr/>
          <a:lstStyle/>
          <a:p>
            <a:fld id="{16093BBF-7029-416F-A506-A70526E28AC4}" type="slidenum">
              <a:rPr lang="en-US" smtClean="0"/>
              <a:pPr/>
              <a:t>55</a:t>
            </a:fld>
            <a:endParaRPr lang="en-US"/>
          </a:p>
          <a:p>
            <a:endParaRPr lang="en-US" dirty="0"/>
          </a:p>
        </p:txBody>
      </p:sp>
    </p:spTree>
    <p:extLst>
      <p:ext uri="{BB962C8B-B14F-4D97-AF65-F5344CB8AC3E}">
        <p14:creationId xmlns:p14="http://schemas.microsoft.com/office/powerpoint/2010/main" val="710300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9008" y="152401"/>
            <a:ext cx="7840592" cy="1000432"/>
          </a:xfrm>
        </p:spPr>
        <p:txBody>
          <a:bodyPr>
            <a:noAutofit/>
          </a:bodyPr>
          <a:lstStyle/>
          <a:p>
            <a:r>
              <a:rPr lang="en-US" dirty="0">
                <a:solidFill>
                  <a:schemeClr val="accent1"/>
                </a:solidFill>
              </a:rPr>
              <a:t>Series A Summary</a:t>
            </a:r>
          </a:p>
        </p:txBody>
      </p:sp>
      <p:sp>
        <p:nvSpPr>
          <p:cNvPr id="3" name="Slide Number Placeholder 2"/>
          <p:cNvSpPr>
            <a:spLocks noGrp="1"/>
          </p:cNvSpPr>
          <p:nvPr>
            <p:ph type="sldNum" sz="quarter" idx="18"/>
          </p:nvPr>
        </p:nvSpPr>
        <p:spPr/>
        <p:txBody>
          <a:bodyPr/>
          <a:lstStyle/>
          <a:p>
            <a:fld id="{16093BBF-7029-416F-A506-A70526E28AC4}" type="slidenum">
              <a:rPr lang="en-US" smtClean="0"/>
              <a:pPr/>
              <a:t>56</a:t>
            </a:fld>
            <a:endParaRPr lang="en-US"/>
          </a:p>
          <a:p>
            <a:endParaRPr lang="en-US" dirty="0"/>
          </a:p>
        </p:txBody>
      </p:sp>
      <p:sp>
        <p:nvSpPr>
          <p:cNvPr id="6" name="Flowchart: Alternate Process 5"/>
          <p:cNvSpPr/>
          <p:nvPr/>
        </p:nvSpPr>
        <p:spPr>
          <a:xfrm>
            <a:off x="2819400" y="1295400"/>
            <a:ext cx="2286000" cy="5334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Worksheet A, Column 3</a:t>
            </a:r>
          </a:p>
        </p:txBody>
      </p:sp>
      <p:sp>
        <p:nvSpPr>
          <p:cNvPr id="7" name="Flowchart: Alternate Process 6"/>
          <p:cNvSpPr/>
          <p:nvPr/>
        </p:nvSpPr>
        <p:spPr>
          <a:xfrm>
            <a:off x="2819401" y="4438650"/>
            <a:ext cx="2286000" cy="112395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Worksheet A, Column 7 (allowable expenses)</a:t>
            </a:r>
          </a:p>
        </p:txBody>
      </p:sp>
      <p:sp>
        <p:nvSpPr>
          <p:cNvPr id="8" name="Flowchart: Alternate Process 7"/>
          <p:cNvSpPr/>
          <p:nvPr/>
        </p:nvSpPr>
        <p:spPr>
          <a:xfrm>
            <a:off x="2819400" y="5791200"/>
            <a:ext cx="2286001" cy="6096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Worksheet B, Part I Column 0</a:t>
            </a:r>
          </a:p>
        </p:txBody>
      </p:sp>
      <p:sp>
        <p:nvSpPr>
          <p:cNvPr id="11" name="Flowchart: Process 10"/>
          <p:cNvSpPr/>
          <p:nvPr/>
        </p:nvSpPr>
        <p:spPr>
          <a:xfrm>
            <a:off x="2971800" y="2322871"/>
            <a:ext cx="1981200" cy="572729"/>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A-6 Reclassifications</a:t>
            </a:r>
          </a:p>
        </p:txBody>
      </p:sp>
      <p:sp>
        <p:nvSpPr>
          <p:cNvPr id="12" name="Flowchart: Process 11"/>
          <p:cNvSpPr/>
          <p:nvPr/>
        </p:nvSpPr>
        <p:spPr>
          <a:xfrm>
            <a:off x="2971800" y="3389671"/>
            <a:ext cx="1981200" cy="572729"/>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A-8 Adjustments</a:t>
            </a:r>
          </a:p>
        </p:txBody>
      </p:sp>
      <p:cxnSp>
        <p:nvCxnSpPr>
          <p:cNvPr id="14" name="Straight Arrow Connector 13"/>
          <p:cNvCxnSpPr/>
          <p:nvPr/>
        </p:nvCxnSpPr>
        <p:spPr>
          <a:xfrm>
            <a:off x="1828800" y="2990234"/>
            <a:ext cx="1143000" cy="4104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4953000" y="2960137"/>
            <a:ext cx="1219200" cy="44059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3962400" y="5562600"/>
            <a:ext cx="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3962400" y="1807906"/>
            <a:ext cx="0" cy="4780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Elbow Connector 36"/>
          <p:cNvCxnSpPr/>
          <p:nvPr/>
        </p:nvCxnSpPr>
        <p:spPr>
          <a:xfrm>
            <a:off x="3276600" y="4136615"/>
            <a:ext cx="228600" cy="114300"/>
          </a:xfrm>
          <a:prstGeom prst="bentConnector3">
            <a:avLst>
              <a:gd name="adj1" fmla="val 50000"/>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Elbow Connector 41"/>
          <p:cNvCxnSpPr/>
          <p:nvPr/>
        </p:nvCxnSpPr>
        <p:spPr>
          <a:xfrm>
            <a:off x="3505200" y="4267200"/>
            <a:ext cx="228600" cy="95250"/>
          </a:xfrm>
          <a:prstGeom prst="bentConnector3">
            <a:avLst>
              <a:gd name="adj1" fmla="val 50000"/>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Elbow Connector 45"/>
          <p:cNvCxnSpPr/>
          <p:nvPr/>
        </p:nvCxnSpPr>
        <p:spPr>
          <a:xfrm>
            <a:off x="3733800" y="4377198"/>
            <a:ext cx="228600" cy="95250"/>
          </a:xfrm>
          <a:prstGeom prst="bentConnector3">
            <a:avLst>
              <a:gd name="adj1" fmla="val 50000"/>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Flowchart: Terminator 1"/>
          <p:cNvSpPr/>
          <p:nvPr/>
        </p:nvSpPr>
        <p:spPr>
          <a:xfrm>
            <a:off x="685800" y="2438400"/>
            <a:ext cx="1943100" cy="533400"/>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A-8-3 Adjustments</a:t>
            </a:r>
          </a:p>
        </p:txBody>
      </p:sp>
      <p:cxnSp>
        <p:nvCxnSpPr>
          <p:cNvPr id="28" name="Straight Arrow Connector 27"/>
          <p:cNvCxnSpPr/>
          <p:nvPr/>
        </p:nvCxnSpPr>
        <p:spPr>
          <a:xfrm>
            <a:off x="3962400" y="2874706"/>
            <a:ext cx="0" cy="4780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3962400" y="3941506"/>
            <a:ext cx="0" cy="4780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0" name="Flowchart: Terminator 29"/>
          <p:cNvSpPr/>
          <p:nvPr/>
        </p:nvSpPr>
        <p:spPr>
          <a:xfrm>
            <a:off x="5334000" y="2426737"/>
            <a:ext cx="1943100" cy="533400"/>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A-8-1 Adjustments</a:t>
            </a:r>
          </a:p>
        </p:txBody>
      </p:sp>
      <p:sp>
        <p:nvSpPr>
          <p:cNvPr id="32" name="Flowchart: Terminator 31"/>
          <p:cNvSpPr/>
          <p:nvPr/>
        </p:nvSpPr>
        <p:spPr>
          <a:xfrm>
            <a:off x="6134100" y="3276600"/>
            <a:ext cx="1943100" cy="533400"/>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A-8-2 Adjustments</a:t>
            </a:r>
          </a:p>
        </p:txBody>
      </p:sp>
      <p:cxnSp>
        <p:nvCxnSpPr>
          <p:cNvPr id="34" name="Straight Arrow Connector 33"/>
          <p:cNvCxnSpPr>
            <a:stCxn id="32" idx="1"/>
          </p:cNvCxnSpPr>
          <p:nvPr/>
        </p:nvCxnSpPr>
        <p:spPr>
          <a:xfrm flipH="1">
            <a:off x="4953000" y="3543300"/>
            <a:ext cx="1181100" cy="2979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910489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8"/>
          </p:nvPr>
        </p:nvSpPr>
        <p:spPr/>
        <p:txBody>
          <a:bodyPr/>
          <a:lstStyle/>
          <a:p>
            <a:fld id="{1F11D43D-FB01-461F-A7A0-1237244F913A}" type="slidenum">
              <a:rPr lang="en-US" smtClean="0"/>
              <a:t>57</a:t>
            </a:fld>
            <a:endParaRPr lang="en-US" dirty="0"/>
          </a:p>
        </p:txBody>
      </p:sp>
      <p:sp>
        <p:nvSpPr>
          <p:cNvPr id="2" name="Title 1"/>
          <p:cNvSpPr>
            <a:spLocks noGrp="1"/>
          </p:cNvSpPr>
          <p:nvPr>
            <p:ph type="title"/>
          </p:nvPr>
        </p:nvSpPr>
        <p:spPr/>
        <p:txBody>
          <a:bodyPr/>
          <a:lstStyle/>
          <a:p>
            <a:r>
              <a:rPr lang="en-US" dirty="0"/>
              <a:t>Expenses</a:t>
            </a:r>
          </a:p>
        </p:txBody>
      </p:sp>
      <p:sp>
        <p:nvSpPr>
          <p:cNvPr id="3" name="Content Placeholder 2"/>
          <p:cNvSpPr>
            <a:spLocks noGrp="1"/>
          </p:cNvSpPr>
          <p:nvPr>
            <p:ph idx="1"/>
          </p:nvPr>
        </p:nvSpPr>
        <p:spPr/>
        <p:txBody>
          <a:bodyPr/>
          <a:lstStyle/>
          <a:p>
            <a:r>
              <a:rPr lang="en-US" dirty="0"/>
              <a:t>Expenses are 50% of the calculation</a:t>
            </a:r>
          </a:p>
          <a:p>
            <a:pPr lvl="1"/>
            <a:r>
              <a:rPr lang="en-US" dirty="0"/>
              <a:t>All calculations</a:t>
            </a:r>
          </a:p>
          <a:p>
            <a:pPr lvl="1"/>
            <a:r>
              <a:rPr lang="en-US" dirty="0"/>
              <a:t>Routine</a:t>
            </a:r>
          </a:p>
          <a:p>
            <a:pPr lvl="1"/>
            <a:r>
              <a:rPr lang="en-US" dirty="0"/>
              <a:t>Ancillary</a:t>
            </a:r>
          </a:p>
          <a:p>
            <a:pPr lvl="1"/>
            <a:r>
              <a:rPr lang="en-US" dirty="0"/>
              <a:t>Outpatient</a:t>
            </a:r>
          </a:p>
          <a:p>
            <a:pPr lvl="1"/>
            <a:r>
              <a:rPr lang="en-US" dirty="0"/>
              <a:t>RHC</a:t>
            </a:r>
          </a:p>
        </p:txBody>
      </p:sp>
    </p:spTree>
    <p:extLst>
      <p:ext uri="{BB962C8B-B14F-4D97-AF65-F5344CB8AC3E}">
        <p14:creationId xmlns:p14="http://schemas.microsoft.com/office/powerpoint/2010/main" val="194992638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8"/>
          </p:nvPr>
        </p:nvSpPr>
        <p:spPr/>
        <p:txBody>
          <a:bodyPr/>
          <a:lstStyle/>
          <a:p>
            <a:fld id="{1F11D43D-FB01-461F-A7A0-1237244F913A}" type="slidenum">
              <a:rPr lang="en-US" smtClean="0"/>
              <a:t>58</a:t>
            </a:fld>
            <a:endParaRPr lang="en-US" dirty="0"/>
          </a:p>
        </p:txBody>
      </p:sp>
      <p:sp>
        <p:nvSpPr>
          <p:cNvPr id="6" name="Title 5"/>
          <p:cNvSpPr>
            <a:spLocks noGrp="1"/>
          </p:cNvSpPr>
          <p:nvPr>
            <p:ph type="title"/>
          </p:nvPr>
        </p:nvSpPr>
        <p:spPr>
          <a:xfrm>
            <a:off x="457200" y="228600"/>
            <a:ext cx="8229600" cy="990600"/>
          </a:xfrm>
        </p:spPr>
        <p:txBody>
          <a:bodyPr>
            <a:normAutofit/>
          </a:bodyPr>
          <a:lstStyle/>
          <a:p>
            <a:r>
              <a:rPr lang="en-US" dirty="0"/>
              <a:t>General Ledger to Cost Report</a:t>
            </a:r>
          </a:p>
        </p:txBody>
      </p:sp>
      <p:sp>
        <p:nvSpPr>
          <p:cNvPr id="7" name="Content Placeholder 6"/>
          <p:cNvSpPr>
            <a:spLocks noGrp="1"/>
          </p:cNvSpPr>
          <p:nvPr>
            <p:ph idx="1"/>
          </p:nvPr>
        </p:nvSpPr>
        <p:spPr>
          <a:xfrm>
            <a:off x="457200" y="1447801"/>
            <a:ext cx="8229600" cy="4495800"/>
          </a:xfrm>
        </p:spPr>
        <p:txBody>
          <a:bodyPr>
            <a:normAutofit/>
          </a:bodyPr>
          <a:lstStyle/>
          <a:p>
            <a:r>
              <a:rPr lang="en-US" dirty="0"/>
              <a:t>How costs are recorded on your general ledger affects your cost report</a:t>
            </a:r>
          </a:p>
          <a:p>
            <a:endParaRPr lang="en-US" dirty="0"/>
          </a:p>
          <a:p>
            <a:r>
              <a:rPr lang="en-US" dirty="0"/>
              <a:t>Most costs by department</a:t>
            </a:r>
          </a:p>
          <a:p>
            <a:endParaRPr lang="en-US" dirty="0"/>
          </a:p>
          <a:p>
            <a:r>
              <a:rPr lang="en-US" dirty="0"/>
              <a:t>Some costs by type</a:t>
            </a:r>
          </a:p>
          <a:p>
            <a:endParaRPr lang="en-US" dirty="0"/>
          </a:p>
          <a:p>
            <a:r>
              <a:rPr lang="en-US" dirty="0"/>
              <a:t>Some departments grouped</a:t>
            </a:r>
          </a:p>
          <a:p>
            <a:endParaRPr lang="en-US" dirty="0"/>
          </a:p>
          <a:p>
            <a:r>
              <a:rPr lang="en-US" dirty="0"/>
              <a:t>Total expenses must reconcile to the financial statements </a:t>
            </a:r>
          </a:p>
          <a:p>
            <a:endParaRPr lang="en-US" dirty="0"/>
          </a:p>
          <a:p>
            <a:endParaRPr lang="en-US" dirty="0"/>
          </a:p>
          <a:p>
            <a:endParaRPr lang="en-US" dirty="0"/>
          </a:p>
        </p:txBody>
      </p:sp>
    </p:spTree>
    <p:extLst>
      <p:ext uri="{BB962C8B-B14F-4D97-AF65-F5344CB8AC3E}">
        <p14:creationId xmlns:p14="http://schemas.microsoft.com/office/powerpoint/2010/main" val="63929911"/>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8"/>
          </p:nvPr>
        </p:nvSpPr>
        <p:spPr/>
        <p:txBody>
          <a:bodyPr/>
          <a:lstStyle/>
          <a:p>
            <a:fld id="{1F11D43D-FB01-461F-A7A0-1237244F913A}" type="slidenum">
              <a:rPr lang="en-US" smtClean="0"/>
              <a:t>59</a:t>
            </a:fld>
            <a:endParaRPr lang="en-US" dirty="0"/>
          </a:p>
        </p:txBody>
      </p:sp>
      <p:sp>
        <p:nvSpPr>
          <p:cNvPr id="2" name="Title 1"/>
          <p:cNvSpPr>
            <a:spLocks noGrp="1"/>
          </p:cNvSpPr>
          <p:nvPr>
            <p:ph type="title"/>
          </p:nvPr>
        </p:nvSpPr>
        <p:spPr>
          <a:xfrm>
            <a:off x="457200" y="228600"/>
            <a:ext cx="8229600" cy="1143000"/>
          </a:xfrm>
        </p:spPr>
        <p:txBody>
          <a:bodyPr/>
          <a:lstStyle/>
          <a:p>
            <a:r>
              <a:rPr lang="en-US" dirty="0"/>
              <a:t>Major Expense Groups</a:t>
            </a:r>
          </a:p>
        </p:txBody>
      </p:sp>
      <p:sp>
        <p:nvSpPr>
          <p:cNvPr id="3" name="Content Placeholder 2"/>
          <p:cNvSpPr>
            <a:spLocks noGrp="1"/>
          </p:cNvSpPr>
          <p:nvPr>
            <p:ph idx="1"/>
          </p:nvPr>
        </p:nvSpPr>
        <p:spPr/>
        <p:txBody>
          <a:bodyPr/>
          <a:lstStyle/>
          <a:p>
            <a:r>
              <a:rPr lang="en-US" dirty="0"/>
              <a:t>Support (overhead)</a:t>
            </a:r>
          </a:p>
          <a:p>
            <a:endParaRPr lang="en-US" dirty="0"/>
          </a:p>
          <a:p>
            <a:r>
              <a:rPr lang="en-US" dirty="0"/>
              <a:t>Revenue producing</a:t>
            </a:r>
          </a:p>
          <a:p>
            <a:endParaRPr lang="en-US" dirty="0"/>
          </a:p>
          <a:p>
            <a:r>
              <a:rPr lang="en-US" dirty="0"/>
              <a:t>Non-allowable/not cost-based</a:t>
            </a:r>
          </a:p>
        </p:txBody>
      </p:sp>
    </p:spTree>
    <p:extLst>
      <p:ext uri="{BB962C8B-B14F-4D97-AF65-F5344CB8AC3E}">
        <p14:creationId xmlns:p14="http://schemas.microsoft.com/office/powerpoint/2010/main" val="24296378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8"/>
          </p:nvPr>
        </p:nvSpPr>
        <p:spPr/>
        <p:txBody>
          <a:bodyPr/>
          <a:lstStyle/>
          <a:p>
            <a:fld id="{1F11D43D-FB01-461F-A7A0-1237244F913A}" type="slidenum">
              <a:rPr lang="en-US" smtClean="0"/>
              <a:t>6</a:t>
            </a:fld>
            <a:endParaRPr lang="en-US" dirty="0"/>
          </a:p>
        </p:txBody>
      </p:sp>
      <p:sp>
        <p:nvSpPr>
          <p:cNvPr id="2" name="Title 1"/>
          <p:cNvSpPr>
            <a:spLocks noGrp="1"/>
          </p:cNvSpPr>
          <p:nvPr>
            <p:ph type="title"/>
          </p:nvPr>
        </p:nvSpPr>
        <p:spPr>
          <a:xfrm>
            <a:off x="457200" y="152400"/>
            <a:ext cx="8229600" cy="1143000"/>
          </a:xfrm>
        </p:spPr>
        <p:txBody>
          <a:bodyPr/>
          <a:lstStyle/>
          <a:p>
            <a:r>
              <a:rPr lang="en-US" dirty="0"/>
              <a:t>RHC Example</a:t>
            </a:r>
          </a:p>
        </p:txBody>
      </p:sp>
      <p:sp>
        <p:nvSpPr>
          <p:cNvPr id="3" name="Content Placeholder 2"/>
          <p:cNvSpPr>
            <a:spLocks noGrp="1"/>
          </p:cNvSpPr>
          <p:nvPr>
            <p:ph idx="1"/>
          </p:nvPr>
        </p:nvSpPr>
        <p:spPr/>
        <p:txBody>
          <a:bodyPr/>
          <a:lstStyle/>
          <a:p>
            <a:pPr marL="0" indent="0">
              <a:buNone/>
            </a:pPr>
            <a:r>
              <a:rPr lang="en-US" dirty="0"/>
              <a:t> </a:t>
            </a:r>
          </a:p>
        </p:txBody>
      </p:sp>
      <p:graphicFrame>
        <p:nvGraphicFramePr>
          <p:cNvPr id="4" name="Object 3">
            <a:extLst>
              <a:ext uri="{FF2B5EF4-FFF2-40B4-BE49-F238E27FC236}">
                <a16:creationId xmlns:a16="http://schemas.microsoft.com/office/drawing/2014/main" id="{9F7695B9-E80F-4F59-B621-B1274589D86F}"/>
              </a:ext>
            </a:extLst>
          </p:cNvPr>
          <p:cNvGraphicFramePr>
            <a:graphicFrameLocks noChangeAspect="1"/>
          </p:cNvGraphicFramePr>
          <p:nvPr>
            <p:extLst>
              <p:ext uri="{D42A27DB-BD31-4B8C-83A1-F6EECF244321}">
                <p14:modId xmlns:p14="http://schemas.microsoft.com/office/powerpoint/2010/main" val="33579291"/>
              </p:ext>
            </p:extLst>
          </p:nvPr>
        </p:nvGraphicFramePr>
        <p:xfrm>
          <a:off x="424568" y="1928956"/>
          <a:ext cx="8041309" cy="3681412"/>
        </p:xfrm>
        <a:graphic>
          <a:graphicData uri="http://schemas.openxmlformats.org/presentationml/2006/ole">
            <mc:AlternateContent xmlns:mc="http://schemas.openxmlformats.org/markup-compatibility/2006">
              <mc:Choice xmlns:v="urn:schemas-microsoft-com:vml" Requires="v">
                <p:oleObj spid="_x0000_s57949" name="Worksheet" r:id="rId4" imgW="9344025" imgH="4276820" progId="Excel.Sheet.12">
                  <p:link updateAutomatic="1"/>
                </p:oleObj>
              </mc:Choice>
              <mc:Fallback>
                <p:oleObj name="Worksheet" r:id="rId4" imgW="9344025" imgH="4276820" progId="Excel.Sheet.12">
                  <p:link updateAutomatic="1"/>
                  <p:pic>
                    <p:nvPicPr>
                      <p:cNvPr id="0" name=""/>
                      <p:cNvPicPr/>
                      <p:nvPr/>
                    </p:nvPicPr>
                    <p:blipFill>
                      <a:blip r:embed="rId5"/>
                      <a:stretch>
                        <a:fillRect/>
                      </a:stretch>
                    </p:blipFill>
                    <p:spPr>
                      <a:xfrm>
                        <a:off x="424568" y="1928956"/>
                        <a:ext cx="8041309" cy="3681412"/>
                      </a:xfrm>
                      <a:prstGeom prst="rect">
                        <a:avLst/>
                      </a:prstGeom>
                    </p:spPr>
                  </p:pic>
                </p:oleObj>
              </mc:Fallback>
            </mc:AlternateContent>
          </a:graphicData>
        </a:graphic>
      </p:graphicFrame>
    </p:spTree>
    <p:extLst>
      <p:ext uri="{BB962C8B-B14F-4D97-AF65-F5344CB8AC3E}">
        <p14:creationId xmlns:p14="http://schemas.microsoft.com/office/powerpoint/2010/main" val="148392393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1F11D43D-FB01-461F-A7A0-1237244F913A}" type="slidenum">
              <a:rPr lang="en-US" smtClean="0"/>
              <a:t>60</a:t>
            </a:fld>
            <a:endParaRPr lang="en-US" dirty="0"/>
          </a:p>
        </p:txBody>
      </p:sp>
      <p:graphicFrame>
        <p:nvGraphicFramePr>
          <p:cNvPr id="4" name="Object 3">
            <a:extLst>
              <a:ext uri="{FF2B5EF4-FFF2-40B4-BE49-F238E27FC236}">
                <a16:creationId xmlns:a16="http://schemas.microsoft.com/office/drawing/2014/main" id="{01C9045B-0989-4653-81A2-5748EBB1738B}"/>
              </a:ext>
            </a:extLst>
          </p:cNvPr>
          <p:cNvGraphicFramePr>
            <a:graphicFrameLocks noChangeAspect="1"/>
          </p:cNvGraphicFramePr>
          <p:nvPr>
            <p:extLst>
              <p:ext uri="{D42A27DB-BD31-4B8C-83A1-F6EECF244321}">
                <p14:modId xmlns:p14="http://schemas.microsoft.com/office/powerpoint/2010/main" val="2178221590"/>
              </p:ext>
            </p:extLst>
          </p:nvPr>
        </p:nvGraphicFramePr>
        <p:xfrm>
          <a:off x="1171575" y="228600"/>
          <a:ext cx="6800850" cy="6296025"/>
        </p:xfrm>
        <a:graphic>
          <a:graphicData uri="http://schemas.openxmlformats.org/presentationml/2006/ole">
            <mc:AlternateContent xmlns:mc="http://schemas.openxmlformats.org/markup-compatibility/2006">
              <mc:Choice xmlns:v="urn:schemas-microsoft-com:vml" Requires="v">
                <p:oleObj spid="_x0000_s2834" name="Worksheet" r:id="rId4" imgW="6800850" imgH="6295930" progId="Excel.Sheet.12">
                  <p:link updateAutomatic="1"/>
                </p:oleObj>
              </mc:Choice>
              <mc:Fallback>
                <p:oleObj name="Worksheet" r:id="rId4" imgW="6800850" imgH="6295930" progId="Excel.Sheet.12">
                  <p:link updateAutomatic="1"/>
                  <p:pic>
                    <p:nvPicPr>
                      <p:cNvPr id="0" name=""/>
                      <p:cNvPicPr/>
                      <p:nvPr/>
                    </p:nvPicPr>
                    <p:blipFill>
                      <a:blip r:embed="rId5"/>
                      <a:stretch>
                        <a:fillRect/>
                      </a:stretch>
                    </p:blipFill>
                    <p:spPr>
                      <a:xfrm>
                        <a:off x="1171575" y="228600"/>
                        <a:ext cx="6800850" cy="6296025"/>
                      </a:xfrm>
                      <a:prstGeom prst="rect">
                        <a:avLst/>
                      </a:prstGeom>
                    </p:spPr>
                  </p:pic>
                </p:oleObj>
              </mc:Fallback>
            </mc:AlternateContent>
          </a:graphicData>
        </a:graphic>
      </p:graphicFrame>
    </p:spTree>
    <p:extLst>
      <p:ext uri="{BB962C8B-B14F-4D97-AF65-F5344CB8AC3E}">
        <p14:creationId xmlns:p14="http://schemas.microsoft.com/office/powerpoint/2010/main" val="188860252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8"/>
          </p:nvPr>
        </p:nvSpPr>
        <p:spPr/>
        <p:txBody>
          <a:bodyPr/>
          <a:lstStyle/>
          <a:p>
            <a:fld id="{1F11D43D-FB01-461F-A7A0-1237244F913A}" type="slidenum">
              <a:rPr lang="en-US" smtClean="0"/>
              <a:t>61</a:t>
            </a:fld>
            <a:endParaRPr lang="en-US" dirty="0"/>
          </a:p>
        </p:txBody>
      </p:sp>
      <p:sp>
        <p:nvSpPr>
          <p:cNvPr id="6" name="Title 5"/>
          <p:cNvSpPr>
            <a:spLocks noGrp="1"/>
          </p:cNvSpPr>
          <p:nvPr>
            <p:ph type="title"/>
          </p:nvPr>
        </p:nvSpPr>
        <p:spPr>
          <a:xfrm>
            <a:off x="457200" y="228600"/>
            <a:ext cx="8229600" cy="1143000"/>
          </a:xfrm>
        </p:spPr>
        <p:txBody>
          <a:bodyPr>
            <a:normAutofit/>
          </a:bodyPr>
          <a:lstStyle/>
          <a:p>
            <a:r>
              <a:rPr lang="en-US" dirty="0"/>
              <a:t>Cost Assignment </a:t>
            </a:r>
          </a:p>
        </p:txBody>
      </p:sp>
      <p:sp>
        <p:nvSpPr>
          <p:cNvPr id="7" name="Content Placeholder 6"/>
          <p:cNvSpPr>
            <a:spLocks noGrp="1"/>
          </p:cNvSpPr>
          <p:nvPr>
            <p:ph idx="1"/>
          </p:nvPr>
        </p:nvSpPr>
        <p:spPr>
          <a:xfrm>
            <a:off x="457200" y="1671925"/>
            <a:ext cx="7772400" cy="4195475"/>
          </a:xfrm>
        </p:spPr>
        <p:txBody>
          <a:bodyPr/>
          <a:lstStyle/>
          <a:p>
            <a:r>
              <a:rPr lang="en-US" dirty="0"/>
              <a:t>Costs assignments:	</a:t>
            </a:r>
          </a:p>
          <a:p>
            <a:pPr lvl="1"/>
            <a:r>
              <a:rPr lang="en-US" dirty="0"/>
              <a:t>Payroll (timesheets)</a:t>
            </a:r>
          </a:p>
          <a:p>
            <a:pPr lvl="1"/>
            <a:r>
              <a:rPr lang="en-US" dirty="0"/>
              <a:t>Accounts payable coding</a:t>
            </a:r>
          </a:p>
          <a:p>
            <a:pPr lvl="1"/>
            <a:endParaRPr lang="en-US" dirty="0"/>
          </a:p>
          <a:p>
            <a:r>
              <a:rPr lang="en-US" dirty="0"/>
              <a:t>Year end accruals: if appropriate, we are paid this year instead of next </a:t>
            </a:r>
          </a:p>
          <a:p>
            <a:endParaRPr lang="en-US" dirty="0"/>
          </a:p>
          <a:p>
            <a:endParaRPr lang="en-US" dirty="0"/>
          </a:p>
        </p:txBody>
      </p:sp>
      <p:sp>
        <p:nvSpPr>
          <p:cNvPr id="3" name="Rectangle 3"/>
          <p:cNvSpPr txBox="1">
            <a:spLocks noChangeArrowheads="1"/>
          </p:cNvSpPr>
          <p:nvPr/>
        </p:nvSpPr>
        <p:spPr>
          <a:xfrm>
            <a:off x="609600" y="1524000"/>
            <a:ext cx="8077200" cy="4606925"/>
          </a:xfrm>
          <a:prstGeom prst="rect">
            <a:avLst/>
          </a:prstGeom>
        </p:spPr>
        <p:txBody>
          <a:bodyPr/>
          <a:lstStyle/>
          <a:p>
            <a:pPr marL="342900" indent="-342900" eaLnBrk="0" hangingPunct="0">
              <a:spcBef>
                <a:spcPct val="20000"/>
              </a:spcBef>
              <a:buClr>
                <a:schemeClr val="folHlink"/>
              </a:buClr>
              <a:buSzPct val="90000"/>
              <a:buFont typeface="Wingdings" pitchFamily="2" charset="2"/>
              <a:buChar char="n"/>
              <a:defRPr/>
            </a:pPr>
            <a:endParaRPr lang="en-US" sz="3200" kern="0" dirty="0">
              <a:latin typeface="+mn-lt"/>
            </a:endParaRPr>
          </a:p>
        </p:txBody>
      </p:sp>
    </p:spTree>
    <p:extLst>
      <p:ext uri="{BB962C8B-B14F-4D97-AF65-F5344CB8AC3E}">
        <p14:creationId xmlns:p14="http://schemas.microsoft.com/office/powerpoint/2010/main" val="1325552371"/>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8"/>
          </p:nvPr>
        </p:nvSpPr>
        <p:spPr/>
        <p:txBody>
          <a:bodyPr/>
          <a:lstStyle/>
          <a:p>
            <a:fld id="{1F11D43D-FB01-461F-A7A0-1237244F913A}" type="slidenum">
              <a:rPr lang="en-US" smtClean="0"/>
              <a:t>62</a:t>
            </a:fld>
            <a:endParaRPr lang="en-US" dirty="0"/>
          </a:p>
        </p:txBody>
      </p:sp>
      <p:sp>
        <p:nvSpPr>
          <p:cNvPr id="6" name="Title 5"/>
          <p:cNvSpPr>
            <a:spLocks noGrp="1"/>
          </p:cNvSpPr>
          <p:nvPr>
            <p:ph type="title"/>
          </p:nvPr>
        </p:nvSpPr>
        <p:spPr>
          <a:xfrm>
            <a:off x="457200" y="228600"/>
            <a:ext cx="8229600" cy="1143000"/>
          </a:xfrm>
        </p:spPr>
        <p:txBody>
          <a:bodyPr>
            <a:normAutofit/>
          </a:bodyPr>
          <a:lstStyle/>
          <a:p>
            <a:r>
              <a:rPr lang="en-US" dirty="0"/>
              <a:t>Direct Cost Assignment</a:t>
            </a:r>
          </a:p>
        </p:txBody>
      </p:sp>
      <p:sp>
        <p:nvSpPr>
          <p:cNvPr id="7" name="Content Placeholder 6"/>
          <p:cNvSpPr>
            <a:spLocks noGrp="1"/>
          </p:cNvSpPr>
          <p:nvPr>
            <p:ph idx="1"/>
          </p:nvPr>
        </p:nvSpPr>
        <p:spPr/>
        <p:txBody>
          <a:bodyPr/>
          <a:lstStyle/>
          <a:p>
            <a:r>
              <a:rPr lang="en-US" dirty="0"/>
              <a:t>Payroll should be assigned through time cards, </a:t>
            </a:r>
            <a:r>
              <a:rPr lang="en-US" b="1" u="sng" dirty="0"/>
              <a:t>not</a:t>
            </a:r>
            <a:r>
              <a:rPr lang="en-US" dirty="0"/>
              <a:t> time studies </a:t>
            </a:r>
            <a:br>
              <a:rPr lang="en-US" dirty="0"/>
            </a:br>
            <a:endParaRPr lang="en-US" dirty="0"/>
          </a:p>
          <a:p>
            <a:r>
              <a:rPr lang="en-US" dirty="0"/>
              <a:t>Ensure staff working in multiple departments understand how each cost center is defined</a:t>
            </a:r>
          </a:p>
          <a:p>
            <a:endParaRPr lang="en-US" dirty="0"/>
          </a:p>
          <a:p>
            <a:endParaRPr lang="en-US" dirty="0"/>
          </a:p>
        </p:txBody>
      </p:sp>
    </p:spTree>
    <p:extLst>
      <p:ext uri="{BB962C8B-B14F-4D97-AF65-F5344CB8AC3E}">
        <p14:creationId xmlns:p14="http://schemas.microsoft.com/office/powerpoint/2010/main" val="3824537732"/>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8"/>
          </p:nvPr>
        </p:nvSpPr>
        <p:spPr/>
        <p:txBody>
          <a:bodyPr/>
          <a:lstStyle/>
          <a:p>
            <a:fld id="{1F11D43D-FB01-461F-A7A0-1237244F913A}" type="slidenum">
              <a:rPr lang="en-US" smtClean="0"/>
              <a:t>63</a:t>
            </a:fld>
            <a:endParaRPr lang="en-US" dirty="0"/>
          </a:p>
        </p:txBody>
      </p:sp>
      <p:sp>
        <p:nvSpPr>
          <p:cNvPr id="6" name="Title 5"/>
          <p:cNvSpPr>
            <a:spLocks noGrp="1"/>
          </p:cNvSpPr>
          <p:nvPr>
            <p:ph type="title"/>
          </p:nvPr>
        </p:nvSpPr>
        <p:spPr>
          <a:xfrm>
            <a:off x="457200" y="228600"/>
            <a:ext cx="8229600" cy="1143000"/>
          </a:xfrm>
        </p:spPr>
        <p:txBody>
          <a:bodyPr>
            <a:normAutofit/>
          </a:bodyPr>
          <a:lstStyle/>
          <a:p>
            <a:r>
              <a:rPr lang="en-US" dirty="0"/>
              <a:t>Direct Cost Assignment</a:t>
            </a:r>
            <a:endParaRPr lang="en-US" sz="1200" dirty="0"/>
          </a:p>
        </p:txBody>
      </p:sp>
      <p:sp>
        <p:nvSpPr>
          <p:cNvPr id="7" name="Content Placeholder 6"/>
          <p:cNvSpPr>
            <a:spLocks noGrp="1"/>
          </p:cNvSpPr>
          <p:nvPr>
            <p:ph idx="1"/>
          </p:nvPr>
        </p:nvSpPr>
        <p:spPr>
          <a:xfrm>
            <a:off x="457200" y="1447799"/>
            <a:ext cx="8229600" cy="4419601"/>
          </a:xfrm>
        </p:spPr>
        <p:txBody>
          <a:bodyPr>
            <a:normAutofit/>
          </a:bodyPr>
          <a:lstStyle/>
          <a:p>
            <a:r>
              <a:rPr lang="en-US" dirty="0"/>
              <a:t>How are the “home” departments defined?</a:t>
            </a:r>
          </a:p>
          <a:p>
            <a:endParaRPr lang="en-US" dirty="0"/>
          </a:p>
          <a:p>
            <a:r>
              <a:rPr lang="en-US" dirty="0"/>
              <a:t>Time tracking</a:t>
            </a:r>
          </a:p>
          <a:p>
            <a:pPr lvl="1">
              <a:lnSpc>
                <a:spcPct val="110000"/>
              </a:lnSpc>
            </a:pPr>
            <a:r>
              <a:rPr lang="en-US" dirty="0"/>
              <a:t>Acute care vs. ER nursing time</a:t>
            </a:r>
          </a:p>
          <a:p>
            <a:pPr lvl="1">
              <a:lnSpc>
                <a:spcPct val="110000"/>
              </a:lnSpc>
            </a:pPr>
            <a:r>
              <a:rPr lang="en-US" dirty="0"/>
              <a:t>Labor and delivery vs. post delivery vs. nursery</a:t>
            </a:r>
          </a:p>
          <a:p>
            <a:pPr lvl="1">
              <a:lnSpc>
                <a:spcPct val="110000"/>
              </a:lnSpc>
            </a:pPr>
            <a:r>
              <a:rPr lang="en-US" dirty="0"/>
              <a:t>Therapist performs therapy for home health and hospital</a:t>
            </a:r>
          </a:p>
          <a:p>
            <a:pPr lvl="1">
              <a:lnSpc>
                <a:spcPct val="110000"/>
              </a:lnSpc>
            </a:pPr>
            <a:r>
              <a:rPr lang="en-US" dirty="0"/>
              <a:t>Nurses calling swing bed time “nursing home”</a:t>
            </a:r>
          </a:p>
          <a:p>
            <a:endParaRPr lang="en-US" dirty="0"/>
          </a:p>
        </p:txBody>
      </p:sp>
    </p:spTree>
    <p:extLst>
      <p:ext uri="{BB962C8B-B14F-4D97-AF65-F5344CB8AC3E}">
        <p14:creationId xmlns:p14="http://schemas.microsoft.com/office/powerpoint/2010/main" val="1208556578"/>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9008" y="209028"/>
            <a:ext cx="7840592" cy="1147969"/>
          </a:xfrm>
        </p:spPr>
        <p:txBody>
          <a:bodyPr>
            <a:normAutofit fontScale="90000"/>
          </a:bodyPr>
          <a:lstStyle/>
          <a:p>
            <a:r>
              <a:rPr lang="en-US" altLang="en-US" dirty="0">
                <a:solidFill>
                  <a:schemeClr val="accent1"/>
                </a:solidFill>
              </a:rPr>
              <a:t>Worksheet A-6—Reclassifications</a:t>
            </a:r>
            <a:endParaRPr lang="en-US" dirty="0">
              <a:solidFill>
                <a:schemeClr val="accent1"/>
              </a:solidFill>
            </a:endParaRPr>
          </a:p>
        </p:txBody>
      </p:sp>
      <p:sp>
        <p:nvSpPr>
          <p:cNvPr id="5" name="Content Placeholder 4"/>
          <p:cNvSpPr>
            <a:spLocks noGrp="1"/>
          </p:cNvSpPr>
          <p:nvPr>
            <p:ph idx="1"/>
          </p:nvPr>
        </p:nvSpPr>
        <p:spPr/>
        <p:txBody>
          <a:bodyPr/>
          <a:lstStyle/>
          <a:p>
            <a:pPr>
              <a:buFont typeface="Wingdings" panose="05000000000000000000" pitchFamily="2" charset="2"/>
              <a:buChar char="ü"/>
            </a:pPr>
            <a:r>
              <a:rPr lang="en-US" altLang="en-US" b="1" i="1" dirty="0">
                <a:solidFill>
                  <a:schemeClr val="tx2"/>
                </a:solidFill>
              </a:rPr>
              <a:t>Purpose:</a:t>
            </a:r>
            <a:endParaRPr lang="en-US" dirty="0"/>
          </a:p>
          <a:p>
            <a:pPr lvl="1"/>
            <a:r>
              <a:rPr lang="en-US" dirty="0"/>
              <a:t>To match costs and revenues</a:t>
            </a:r>
          </a:p>
          <a:p>
            <a:pPr lvl="1"/>
            <a:r>
              <a:rPr lang="en-US" dirty="0"/>
              <a:t>To match Medicare requirements</a:t>
            </a:r>
          </a:p>
          <a:p>
            <a:pPr lvl="1"/>
            <a:r>
              <a:rPr lang="en-US" dirty="0"/>
              <a:t>Avoid double allocation of costs</a:t>
            </a:r>
          </a:p>
        </p:txBody>
      </p:sp>
      <p:sp>
        <p:nvSpPr>
          <p:cNvPr id="2" name="Slide Number Placeholder 1"/>
          <p:cNvSpPr>
            <a:spLocks noGrp="1"/>
          </p:cNvSpPr>
          <p:nvPr>
            <p:ph type="sldNum" sz="quarter" idx="18"/>
          </p:nvPr>
        </p:nvSpPr>
        <p:spPr/>
        <p:txBody>
          <a:bodyPr/>
          <a:lstStyle/>
          <a:p>
            <a:fld id="{16093BBF-7029-416F-A506-A70526E28AC4}" type="slidenum">
              <a:rPr lang="en-US" smtClean="0"/>
              <a:pPr/>
              <a:t>64</a:t>
            </a:fld>
            <a:endParaRPr lang="en-US"/>
          </a:p>
          <a:p>
            <a:endParaRPr lang="en-US" dirty="0"/>
          </a:p>
        </p:txBody>
      </p:sp>
    </p:spTree>
    <p:extLst>
      <p:ext uri="{BB962C8B-B14F-4D97-AF65-F5344CB8AC3E}">
        <p14:creationId xmlns:p14="http://schemas.microsoft.com/office/powerpoint/2010/main" val="79333965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chemeClr val="accent1"/>
                </a:solidFill>
              </a:rPr>
              <a:t>Additional A-6 Examples</a:t>
            </a:r>
          </a:p>
        </p:txBody>
      </p:sp>
      <p:sp>
        <p:nvSpPr>
          <p:cNvPr id="5" name="Content Placeholder 4"/>
          <p:cNvSpPr>
            <a:spLocks noGrp="1"/>
          </p:cNvSpPr>
          <p:nvPr>
            <p:ph idx="1"/>
          </p:nvPr>
        </p:nvSpPr>
        <p:spPr>
          <a:xfrm>
            <a:off x="389008" y="1671925"/>
            <a:ext cx="8221592" cy="4728875"/>
          </a:xfrm>
        </p:spPr>
        <p:txBody>
          <a:bodyPr/>
          <a:lstStyle/>
          <a:p>
            <a:pPr marL="0" indent="0">
              <a:lnSpc>
                <a:spcPct val="80000"/>
              </a:lnSpc>
              <a:buNone/>
              <a:tabLst>
                <a:tab pos="5486400" algn="l"/>
              </a:tabLst>
            </a:pPr>
            <a:r>
              <a:rPr lang="en-US" altLang="en-US" b="1" u="sng" dirty="0"/>
              <a:t>Examples:</a:t>
            </a:r>
            <a:br>
              <a:rPr lang="en-US" altLang="en-US" b="1" dirty="0"/>
            </a:br>
            <a:endParaRPr lang="en-US" altLang="en-US" b="1" dirty="0"/>
          </a:p>
          <a:p>
            <a:pPr lvl="1">
              <a:lnSpc>
                <a:spcPct val="80000"/>
              </a:lnSpc>
              <a:tabLst>
                <a:tab pos="5486400" algn="l"/>
              </a:tabLst>
            </a:pPr>
            <a:r>
              <a:rPr lang="en-US" altLang="en-US" sz="2400" b="1" dirty="0"/>
              <a:t>To reclassify interest on building loan, equipment leases, and line of credit interest:</a:t>
            </a:r>
          </a:p>
          <a:p>
            <a:pPr lvl="2">
              <a:lnSpc>
                <a:spcPct val="80000"/>
              </a:lnSpc>
              <a:tabLst>
                <a:tab pos="5486400" algn="l"/>
                <a:tab pos="7370763" algn="r"/>
              </a:tabLst>
            </a:pPr>
            <a:r>
              <a:rPr lang="en-US" altLang="en-US" sz="2000" dirty="0"/>
              <a:t>1.0 Building and Fixed 		$  50,000</a:t>
            </a:r>
          </a:p>
          <a:p>
            <a:pPr lvl="2">
              <a:lnSpc>
                <a:spcPct val="80000"/>
              </a:lnSpc>
              <a:tabLst>
                <a:tab pos="5486400" algn="l"/>
                <a:tab pos="7370763" algn="r"/>
              </a:tabLst>
            </a:pPr>
            <a:r>
              <a:rPr lang="en-US" altLang="en-US" sz="2000" dirty="0"/>
              <a:t>2.0 Major Moveable   		$  40,000</a:t>
            </a:r>
          </a:p>
          <a:p>
            <a:pPr lvl="2">
              <a:lnSpc>
                <a:spcPct val="80000"/>
              </a:lnSpc>
              <a:tabLst>
                <a:tab pos="5486400" algn="l"/>
                <a:tab pos="7370763" algn="r"/>
              </a:tabLst>
            </a:pPr>
            <a:r>
              <a:rPr lang="en-US" altLang="en-US" sz="2000" dirty="0"/>
              <a:t>5.0 Administrative and General		$  10,000</a:t>
            </a:r>
          </a:p>
          <a:p>
            <a:pPr lvl="2">
              <a:lnSpc>
                <a:spcPct val="80000"/>
              </a:lnSpc>
              <a:tabLst>
                <a:tab pos="5486400" algn="l"/>
                <a:tab pos="7483475" algn="r"/>
              </a:tabLst>
            </a:pPr>
            <a:r>
              <a:rPr lang="en-US" altLang="en-US" sz="2000" dirty="0"/>
              <a:t>113.0 Interest	      	$ (100,000)</a:t>
            </a:r>
            <a:endParaRPr lang="en-US" altLang="en-US" sz="2000" b="1" dirty="0"/>
          </a:p>
          <a:p>
            <a:pPr lvl="1">
              <a:lnSpc>
                <a:spcPct val="80000"/>
              </a:lnSpc>
              <a:buNone/>
              <a:tabLst>
                <a:tab pos="5486400" algn="l"/>
                <a:tab pos="7370763" algn="r"/>
              </a:tabLst>
            </a:pPr>
            <a:endParaRPr lang="en-US" altLang="en-US" sz="1600" b="1" dirty="0"/>
          </a:p>
          <a:p>
            <a:pPr lvl="1">
              <a:lnSpc>
                <a:spcPct val="80000"/>
              </a:lnSpc>
              <a:tabLst>
                <a:tab pos="5486400" algn="l"/>
                <a:tab pos="7370763" algn="r"/>
              </a:tabLst>
            </a:pPr>
            <a:r>
              <a:rPr lang="en-US" altLang="en-US" sz="2400" b="1" dirty="0"/>
              <a:t>To reclassify nursing time from nurses’ home department to nursery and labor and delivery:</a:t>
            </a:r>
          </a:p>
          <a:p>
            <a:pPr lvl="2">
              <a:lnSpc>
                <a:spcPct val="80000"/>
              </a:lnSpc>
              <a:tabLst>
                <a:tab pos="5486400" algn="l"/>
                <a:tab pos="7370763" algn="r"/>
              </a:tabLst>
            </a:pPr>
            <a:r>
              <a:rPr lang="en-US" altLang="en-US" sz="2000" dirty="0"/>
              <a:t>43.0 Nursery		$  20,000</a:t>
            </a:r>
          </a:p>
          <a:p>
            <a:pPr lvl="2">
              <a:lnSpc>
                <a:spcPct val="80000"/>
              </a:lnSpc>
              <a:tabLst>
                <a:tab pos="5486400" algn="l"/>
                <a:tab pos="7370763" algn="r"/>
              </a:tabLst>
            </a:pPr>
            <a:r>
              <a:rPr lang="en-US" altLang="en-US" sz="2000" dirty="0"/>
              <a:t>52.0 Labor and Delivery		$  30,000</a:t>
            </a:r>
          </a:p>
          <a:p>
            <a:pPr lvl="2">
              <a:lnSpc>
                <a:spcPct val="80000"/>
              </a:lnSpc>
              <a:tabLst>
                <a:tab pos="5486400" algn="l"/>
                <a:tab pos="7370763" algn="r"/>
              </a:tabLst>
            </a:pPr>
            <a:r>
              <a:rPr lang="en-US" altLang="en-US" sz="2000" dirty="0"/>
              <a:t>30.0 Adults and Pediatrics                               $ (50,000)</a:t>
            </a:r>
          </a:p>
          <a:p>
            <a:endParaRPr lang="en-US" dirty="0"/>
          </a:p>
        </p:txBody>
      </p:sp>
      <p:sp>
        <p:nvSpPr>
          <p:cNvPr id="2" name="Slide Number Placeholder 1"/>
          <p:cNvSpPr>
            <a:spLocks noGrp="1"/>
          </p:cNvSpPr>
          <p:nvPr>
            <p:ph type="sldNum" sz="quarter" idx="18"/>
          </p:nvPr>
        </p:nvSpPr>
        <p:spPr/>
        <p:txBody>
          <a:bodyPr/>
          <a:lstStyle/>
          <a:p>
            <a:fld id="{16093BBF-7029-416F-A506-A70526E28AC4}" type="slidenum">
              <a:rPr lang="en-US" smtClean="0"/>
              <a:pPr/>
              <a:t>65</a:t>
            </a:fld>
            <a:endParaRPr lang="en-US"/>
          </a:p>
          <a:p>
            <a:endParaRPr lang="en-US" dirty="0"/>
          </a:p>
        </p:txBody>
      </p:sp>
    </p:spTree>
    <p:extLst>
      <p:ext uri="{BB962C8B-B14F-4D97-AF65-F5344CB8AC3E}">
        <p14:creationId xmlns:p14="http://schemas.microsoft.com/office/powerpoint/2010/main" val="275186969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chemeClr val="accent1"/>
                </a:solidFill>
              </a:rPr>
              <a:t>Additional A-6 Examples</a:t>
            </a:r>
          </a:p>
        </p:txBody>
      </p:sp>
      <p:sp>
        <p:nvSpPr>
          <p:cNvPr id="5" name="Content Placeholder 4"/>
          <p:cNvSpPr>
            <a:spLocks noGrp="1"/>
          </p:cNvSpPr>
          <p:nvPr>
            <p:ph idx="1"/>
          </p:nvPr>
        </p:nvSpPr>
        <p:spPr>
          <a:xfrm>
            <a:off x="389008" y="1671925"/>
            <a:ext cx="8221592" cy="4728875"/>
          </a:xfrm>
        </p:spPr>
        <p:txBody>
          <a:bodyPr/>
          <a:lstStyle/>
          <a:p>
            <a:pPr marL="0" indent="0">
              <a:lnSpc>
                <a:spcPct val="80000"/>
              </a:lnSpc>
              <a:buNone/>
              <a:tabLst>
                <a:tab pos="5486400" algn="l"/>
              </a:tabLst>
            </a:pPr>
            <a:r>
              <a:rPr lang="en-US" altLang="en-US" b="1" u="sng" dirty="0"/>
              <a:t>Examples:</a:t>
            </a:r>
            <a:br>
              <a:rPr lang="en-US" altLang="en-US" sz="2100" b="1" u="sng" dirty="0">
                <a:solidFill>
                  <a:schemeClr val="tx2"/>
                </a:solidFill>
              </a:rPr>
            </a:br>
            <a:endParaRPr lang="en-US" altLang="en-US" sz="2800" b="1" u="sng" dirty="0">
              <a:solidFill>
                <a:schemeClr val="tx2"/>
              </a:solidFill>
            </a:endParaRPr>
          </a:p>
          <a:p>
            <a:pPr lvl="1">
              <a:lnSpc>
                <a:spcPct val="80000"/>
              </a:lnSpc>
              <a:tabLst>
                <a:tab pos="5486400" algn="l"/>
              </a:tabLst>
            </a:pPr>
            <a:r>
              <a:rPr lang="en-US" altLang="en-US" sz="2400" b="1" dirty="0"/>
              <a:t>To reclassify chargeable supplies:</a:t>
            </a:r>
          </a:p>
          <a:p>
            <a:pPr lvl="2">
              <a:lnSpc>
                <a:spcPct val="80000"/>
              </a:lnSpc>
              <a:tabLst>
                <a:tab pos="5486400" algn="l"/>
              </a:tabLst>
            </a:pPr>
            <a:r>
              <a:rPr lang="en-US" altLang="en-US" sz="2000" dirty="0"/>
              <a:t>71.0 Medical Supplies Charged to Patients 	$  60,000</a:t>
            </a:r>
          </a:p>
          <a:p>
            <a:pPr lvl="2">
              <a:lnSpc>
                <a:spcPct val="80000"/>
              </a:lnSpc>
              <a:tabLst>
                <a:tab pos="5486400" algn="l"/>
              </a:tabLst>
            </a:pPr>
            <a:r>
              <a:rPr lang="en-US" altLang="en-US" sz="2000" dirty="0"/>
              <a:t>50.0 Surgery		$ (20,000)</a:t>
            </a:r>
          </a:p>
          <a:p>
            <a:pPr lvl="2">
              <a:lnSpc>
                <a:spcPct val="80000"/>
              </a:lnSpc>
              <a:tabLst>
                <a:tab pos="5486400" algn="l"/>
              </a:tabLst>
            </a:pPr>
            <a:r>
              <a:rPr lang="en-US" altLang="en-US" sz="2000" dirty="0"/>
              <a:t>69.0 EKG		$ (20,000)</a:t>
            </a:r>
          </a:p>
          <a:p>
            <a:pPr lvl="2">
              <a:lnSpc>
                <a:spcPct val="80000"/>
              </a:lnSpc>
              <a:tabLst>
                <a:tab pos="5486400" algn="l"/>
              </a:tabLst>
            </a:pPr>
            <a:r>
              <a:rPr lang="en-US" altLang="en-US" sz="2000" dirty="0"/>
              <a:t>91.0 ER		$ (20,000)</a:t>
            </a:r>
            <a:br>
              <a:rPr lang="en-US" altLang="en-US" sz="2000" dirty="0"/>
            </a:br>
            <a:endParaRPr lang="en-US" altLang="en-US" sz="2000" dirty="0"/>
          </a:p>
          <a:p>
            <a:pPr lvl="1">
              <a:lnSpc>
                <a:spcPct val="80000"/>
              </a:lnSpc>
              <a:tabLst>
                <a:tab pos="5486400" algn="l"/>
              </a:tabLst>
            </a:pPr>
            <a:r>
              <a:rPr lang="en-US" altLang="en-US" sz="2400" b="1" dirty="0"/>
              <a:t>To reclassify directly assigned billing in RHC:</a:t>
            </a:r>
          </a:p>
          <a:p>
            <a:pPr lvl="2">
              <a:lnSpc>
                <a:spcPct val="80000"/>
              </a:lnSpc>
              <a:tabLst>
                <a:tab pos="5486400" algn="l"/>
              </a:tabLst>
            </a:pPr>
            <a:r>
              <a:rPr lang="en-US" altLang="en-US" sz="2000" dirty="0"/>
              <a:t>5.0 Administration		$  30,000</a:t>
            </a:r>
          </a:p>
          <a:p>
            <a:pPr lvl="2">
              <a:lnSpc>
                <a:spcPct val="80000"/>
              </a:lnSpc>
              <a:tabLst>
                <a:tab pos="5486400" algn="l"/>
              </a:tabLst>
            </a:pPr>
            <a:r>
              <a:rPr lang="en-US" altLang="en-US" sz="2000" dirty="0"/>
              <a:t>88.0 Rural Health Clinic		$ (30,000)</a:t>
            </a:r>
          </a:p>
          <a:p>
            <a:endParaRPr lang="en-US" dirty="0"/>
          </a:p>
        </p:txBody>
      </p:sp>
      <p:sp>
        <p:nvSpPr>
          <p:cNvPr id="2" name="Slide Number Placeholder 1"/>
          <p:cNvSpPr>
            <a:spLocks noGrp="1"/>
          </p:cNvSpPr>
          <p:nvPr>
            <p:ph type="sldNum" sz="quarter" idx="18"/>
          </p:nvPr>
        </p:nvSpPr>
        <p:spPr/>
        <p:txBody>
          <a:bodyPr/>
          <a:lstStyle/>
          <a:p>
            <a:fld id="{16093BBF-7029-416F-A506-A70526E28AC4}" type="slidenum">
              <a:rPr lang="en-US" smtClean="0"/>
              <a:pPr/>
              <a:t>66</a:t>
            </a:fld>
            <a:endParaRPr lang="en-US"/>
          </a:p>
          <a:p>
            <a:endParaRPr lang="en-US" dirty="0"/>
          </a:p>
        </p:txBody>
      </p:sp>
    </p:spTree>
    <p:extLst>
      <p:ext uri="{BB962C8B-B14F-4D97-AF65-F5344CB8AC3E}">
        <p14:creationId xmlns:p14="http://schemas.microsoft.com/office/powerpoint/2010/main" val="19905732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9008" y="209028"/>
            <a:ext cx="8221592" cy="1147969"/>
          </a:xfrm>
        </p:spPr>
        <p:txBody>
          <a:bodyPr>
            <a:noAutofit/>
          </a:bodyPr>
          <a:lstStyle/>
          <a:p>
            <a:r>
              <a:rPr lang="en-US" altLang="en-US" dirty="0">
                <a:solidFill>
                  <a:schemeClr val="accent1"/>
                </a:solidFill>
              </a:rPr>
              <a:t>Worksheet A-7—Capital Assets</a:t>
            </a:r>
            <a:endParaRPr lang="en-US" dirty="0">
              <a:solidFill>
                <a:schemeClr val="accent1"/>
              </a:solidFill>
            </a:endParaRPr>
          </a:p>
        </p:txBody>
      </p:sp>
      <p:sp>
        <p:nvSpPr>
          <p:cNvPr id="5" name="Content Placeholder 4"/>
          <p:cNvSpPr>
            <a:spLocks noGrp="1"/>
          </p:cNvSpPr>
          <p:nvPr>
            <p:ph idx="1"/>
          </p:nvPr>
        </p:nvSpPr>
        <p:spPr/>
        <p:txBody>
          <a:bodyPr/>
          <a:lstStyle/>
          <a:p>
            <a:r>
              <a:rPr lang="en-US" altLang="en-US" dirty="0"/>
              <a:t>Worksheet A-7 – Capital Assets</a:t>
            </a:r>
            <a:endParaRPr lang="en-US" dirty="0"/>
          </a:p>
        </p:txBody>
      </p:sp>
      <p:sp>
        <p:nvSpPr>
          <p:cNvPr id="2" name="Slide Number Placeholder 1"/>
          <p:cNvSpPr>
            <a:spLocks noGrp="1"/>
          </p:cNvSpPr>
          <p:nvPr>
            <p:ph type="sldNum" sz="quarter" idx="18"/>
          </p:nvPr>
        </p:nvSpPr>
        <p:spPr/>
        <p:txBody>
          <a:bodyPr/>
          <a:lstStyle/>
          <a:p>
            <a:fld id="{16093BBF-7029-416F-A506-A70526E28AC4}" type="slidenum">
              <a:rPr lang="en-US" smtClean="0"/>
              <a:pPr/>
              <a:t>67</a:t>
            </a:fld>
            <a:endParaRPr lang="en-US"/>
          </a:p>
          <a:p>
            <a:endParaRPr lang="en-US" dirty="0"/>
          </a:p>
        </p:txBody>
      </p:sp>
    </p:spTree>
    <p:extLst>
      <p:ext uri="{BB962C8B-B14F-4D97-AF65-F5344CB8AC3E}">
        <p14:creationId xmlns:p14="http://schemas.microsoft.com/office/powerpoint/2010/main" val="75731179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9008" y="209028"/>
            <a:ext cx="8221592" cy="1147969"/>
          </a:xfrm>
        </p:spPr>
        <p:txBody>
          <a:bodyPr>
            <a:normAutofit/>
          </a:bodyPr>
          <a:lstStyle/>
          <a:p>
            <a:r>
              <a:rPr lang="en-US" altLang="en-US" dirty="0">
                <a:solidFill>
                  <a:schemeClr val="accent1"/>
                </a:solidFill>
              </a:rPr>
              <a:t>Worksheet A-8—Adjustments</a:t>
            </a:r>
            <a:endParaRPr lang="en-US" dirty="0">
              <a:solidFill>
                <a:schemeClr val="accent1"/>
              </a:solidFill>
            </a:endParaRPr>
          </a:p>
        </p:txBody>
      </p:sp>
      <p:sp>
        <p:nvSpPr>
          <p:cNvPr id="5" name="Content Placeholder 4"/>
          <p:cNvSpPr>
            <a:spLocks noGrp="1"/>
          </p:cNvSpPr>
          <p:nvPr>
            <p:ph idx="1"/>
          </p:nvPr>
        </p:nvSpPr>
        <p:spPr/>
        <p:txBody>
          <a:bodyPr/>
          <a:lstStyle/>
          <a:p>
            <a:pPr>
              <a:buFont typeface="Wingdings" pitchFamily="2" charset="2"/>
              <a:buChar char="ü"/>
            </a:pPr>
            <a:r>
              <a:rPr lang="en-US" altLang="en-US" b="1" i="1" dirty="0">
                <a:solidFill>
                  <a:schemeClr val="tx2"/>
                </a:solidFill>
              </a:rPr>
              <a:t>Purpose:</a:t>
            </a:r>
            <a:r>
              <a:rPr lang="en-US" altLang="en-US" dirty="0"/>
              <a:t> To adjust expenses to reflect 			         Medicare </a:t>
            </a:r>
            <a:r>
              <a:rPr lang="en-US" altLang="en-US" b="1" i="1" dirty="0">
                <a:solidFill>
                  <a:schemeClr val="tx2"/>
                </a:solidFill>
              </a:rPr>
              <a:t>allowable</a:t>
            </a:r>
            <a:r>
              <a:rPr lang="en-US" altLang="en-US" dirty="0">
                <a:solidFill>
                  <a:schemeClr val="accent1"/>
                </a:solidFill>
              </a:rPr>
              <a:t> </a:t>
            </a:r>
            <a:r>
              <a:rPr lang="en-US" altLang="en-US" dirty="0"/>
              <a:t>expenses</a:t>
            </a:r>
            <a:br>
              <a:rPr lang="en-US" altLang="en-US" dirty="0"/>
            </a:br>
            <a:endParaRPr lang="en-US" altLang="en-US" dirty="0"/>
          </a:p>
          <a:p>
            <a:pPr>
              <a:buFont typeface="Wingdings" pitchFamily="2" charset="2"/>
              <a:buChar char="ü"/>
            </a:pPr>
            <a:r>
              <a:rPr lang="en-US" altLang="en-US" b="1" dirty="0">
                <a:solidFill>
                  <a:schemeClr val="tx2"/>
                </a:solidFill>
              </a:rPr>
              <a:t>Basis:</a:t>
            </a:r>
            <a:endParaRPr lang="en-US" dirty="0"/>
          </a:p>
          <a:p>
            <a:pPr lvl="1"/>
            <a:r>
              <a:rPr lang="en-US" dirty="0"/>
              <a:t>Revenue offset – B</a:t>
            </a:r>
          </a:p>
          <a:p>
            <a:pPr lvl="1"/>
            <a:r>
              <a:rPr lang="en-US" dirty="0"/>
              <a:t>Expense adjustments – A</a:t>
            </a:r>
          </a:p>
        </p:txBody>
      </p:sp>
      <p:sp>
        <p:nvSpPr>
          <p:cNvPr id="2" name="Slide Number Placeholder 1"/>
          <p:cNvSpPr>
            <a:spLocks noGrp="1"/>
          </p:cNvSpPr>
          <p:nvPr>
            <p:ph type="sldNum" sz="quarter" idx="18"/>
          </p:nvPr>
        </p:nvSpPr>
        <p:spPr/>
        <p:txBody>
          <a:bodyPr/>
          <a:lstStyle/>
          <a:p>
            <a:fld id="{16093BBF-7029-416F-A506-A70526E28AC4}" type="slidenum">
              <a:rPr lang="en-US" smtClean="0"/>
              <a:pPr/>
              <a:t>68</a:t>
            </a:fld>
            <a:endParaRPr lang="en-US"/>
          </a:p>
          <a:p>
            <a:endParaRPr lang="en-US" dirty="0"/>
          </a:p>
        </p:txBody>
      </p:sp>
    </p:spTree>
    <p:extLst>
      <p:ext uri="{BB962C8B-B14F-4D97-AF65-F5344CB8AC3E}">
        <p14:creationId xmlns:p14="http://schemas.microsoft.com/office/powerpoint/2010/main" val="221275984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9008" y="209028"/>
            <a:ext cx="8145392" cy="1147969"/>
          </a:xfrm>
        </p:spPr>
        <p:txBody>
          <a:bodyPr>
            <a:normAutofit/>
          </a:bodyPr>
          <a:lstStyle/>
          <a:p>
            <a:r>
              <a:rPr lang="en-US" altLang="en-US" dirty="0">
                <a:solidFill>
                  <a:schemeClr val="accent1"/>
                </a:solidFill>
              </a:rPr>
              <a:t>Worksheet A-8—Adjustments</a:t>
            </a:r>
            <a:endParaRPr lang="en-US" dirty="0">
              <a:solidFill>
                <a:schemeClr val="accent1"/>
              </a:solidFill>
            </a:endParaRPr>
          </a:p>
        </p:txBody>
      </p:sp>
      <p:sp>
        <p:nvSpPr>
          <p:cNvPr id="5" name="Content Placeholder 4"/>
          <p:cNvSpPr>
            <a:spLocks noGrp="1"/>
          </p:cNvSpPr>
          <p:nvPr>
            <p:ph idx="1"/>
          </p:nvPr>
        </p:nvSpPr>
        <p:spPr>
          <a:xfrm>
            <a:off x="389008" y="1524001"/>
            <a:ext cx="7840592" cy="5029200"/>
          </a:xfrm>
        </p:spPr>
        <p:txBody>
          <a:bodyPr/>
          <a:lstStyle/>
          <a:p>
            <a:pPr marL="0" indent="0">
              <a:buNone/>
            </a:pPr>
            <a:r>
              <a:rPr lang="en-US" b="1" u="sng" dirty="0"/>
              <a:t>Examples:</a:t>
            </a:r>
          </a:p>
          <a:p>
            <a:endParaRPr lang="en-US" sz="1200" u="sng" dirty="0"/>
          </a:p>
          <a:p>
            <a:r>
              <a:rPr lang="en-US" dirty="0"/>
              <a:t>Cost recoveries or revenue offsets (any miscellaneous revenue)</a:t>
            </a:r>
          </a:p>
          <a:p>
            <a:r>
              <a:rPr lang="en-US" dirty="0"/>
              <a:t>Investment income:</a:t>
            </a:r>
          </a:p>
          <a:p>
            <a:pPr lvl="1"/>
            <a:r>
              <a:rPr lang="en-US" dirty="0"/>
              <a:t>Offset to extent of interest expense</a:t>
            </a:r>
          </a:p>
          <a:p>
            <a:pPr lvl="1"/>
            <a:r>
              <a:rPr lang="en-US" dirty="0"/>
              <a:t>Earnings on funded depreciation accounts excluded from offset</a:t>
            </a:r>
          </a:p>
          <a:p>
            <a:r>
              <a:rPr lang="en-US" dirty="0" err="1"/>
              <a:t>Nonallowable</a:t>
            </a:r>
            <a:r>
              <a:rPr lang="en-US" dirty="0"/>
              <a:t> expenses:</a:t>
            </a:r>
          </a:p>
          <a:p>
            <a:pPr lvl="1"/>
            <a:r>
              <a:rPr lang="en-US" dirty="0"/>
              <a:t>Patient telephones or televisions</a:t>
            </a:r>
          </a:p>
          <a:p>
            <a:pPr lvl="1"/>
            <a:r>
              <a:rPr lang="en-US" dirty="0"/>
              <a:t>Lobbying expense</a:t>
            </a:r>
          </a:p>
          <a:p>
            <a:pPr lvl="1"/>
            <a:r>
              <a:rPr lang="en-US" dirty="0"/>
              <a:t>Physician recruitment (unless RHC)</a:t>
            </a:r>
          </a:p>
          <a:p>
            <a:pPr lvl="1"/>
            <a:r>
              <a:rPr lang="en-US" dirty="0"/>
              <a:t>Advertising (unless informational)</a:t>
            </a:r>
          </a:p>
          <a:p>
            <a:pPr lvl="1"/>
            <a:r>
              <a:rPr lang="en-US" dirty="0"/>
              <a:t>Fundraising</a:t>
            </a:r>
          </a:p>
          <a:p>
            <a:pPr lvl="1"/>
            <a:endParaRPr lang="en-US" dirty="0"/>
          </a:p>
          <a:p>
            <a:endParaRPr lang="en-US" dirty="0"/>
          </a:p>
        </p:txBody>
      </p:sp>
      <p:sp>
        <p:nvSpPr>
          <p:cNvPr id="2" name="Slide Number Placeholder 1"/>
          <p:cNvSpPr>
            <a:spLocks noGrp="1"/>
          </p:cNvSpPr>
          <p:nvPr>
            <p:ph type="sldNum" sz="quarter" idx="18"/>
          </p:nvPr>
        </p:nvSpPr>
        <p:spPr/>
        <p:txBody>
          <a:bodyPr/>
          <a:lstStyle/>
          <a:p>
            <a:fld id="{16093BBF-7029-416F-A506-A70526E28AC4}" type="slidenum">
              <a:rPr lang="en-US" smtClean="0"/>
              <a:pPr/>
              <a:t>69</a:t>
            </a:fld>
            <a:endParaRPr lang="en-US"/>
          </a:p>
          <a:p>
            <a:endParaRPr lang="en-US" dirty="0"/>
          </a:p>
        </p:txBody>
      </p:sp>
    </p:spTree>
    <p:extLst>
      <p:ext uri="{BB962C8B-B14F-4D97-AF65-F5344CB8AC3E}">
        <p14:creationId xmlns:p14="http://schemas.microsoft.com/office/powerpoint/2010/main" val="18926889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8"/>
          </p:nvPr>
        </p:nvSpPr>
        <p:spPr/>
        <p:txBody>
          <a:bodyPr/>
          <a:lstStyle/>
          <a:p>
            <a:fld id="{1F11D43D-FB01-461F-A7A0-1237244F913A}" type="slidenum">
              <a:rPr lang="en-US" smtClean="0"/>
              <a:t>7</a:t>
            </a:fld>
            <a:endParaRPr lang="en-US" dirty="0"/>
          </a:p>
        </p:txBody>
      </p:sp>
      <p:sp>
        <p:nvSpPr>
          <p:cNvPr id="2" name="Title 1"/>
          <p:cNvSpPr>
            <a:spLocks noGrp="1"/>
          </p:cNvSpPr>
          <p:nvPr>
            <p:ph type="title"/>
          </p:nvPr>
        </p:nvSpPr>
        <p:spPr>
          <a:xfrm>
            <a:off x="457200" y="228600"/>
            <a:ext cx="8229600" cy="1143000"/>
          </a:xfrm>
        </p:spPr>
        <p:txBody>
          <a:bodyPr/>
          <a:lstStyle/>
          <a:p>
            <a:r>
              <a:rPr lang="en-US" dirty="0"/>
              <a:t>Ancillary Example</a:t>
            </a:r>
          </a:p>
        </p:txBody>
      </p:sp>
      <p:sp>
        <p:nvSpPr>
          <p:cNvPr id="3" name="Content Placeholder 2"/>
          <p:cNvSpPr>
            <a:spLocks noGrp="1"/>
          </p:cNvSpPr>
          <p:nvPr>
            <p:ph idx="1"/>
          </p:nvPr>
        </p:nvSpPr>
        <p:spPr/>
        <p:txBody>
          <a:bodyPr/>
          <a:lstStyle/>
          <a:p>
            <a:pPr marL="0" indent="0">
              <a:buNone/>
            </a:pPr>
            <a:r>
              <a:rPr lang="en-US" dirty="0"/>
              <a:t> </a:t>
            </a:r>
          </a:p>
        </p:txBody>
      </p:sp>
      <p:graphicFrame>
        <p:nvGraphicFramePr>
          <p:cNvPr id="6" name="Object 5">
            <a:extLst>
              <a:ext uri="{FF2B5EF4-FFF2-40B4-BE49-F238E27FC236}">
                <a16:creationId xmlns:a16="http://schemas.microsoft.com/office/drawing/2014/main" id="{D6DE29FA-72CC-4133-AE24-03A3C488712C}"/>
              </a:ext>
            </a:extLst>
          </p:cNvPr>
          <p:cNvGraphicFramePr>
            <a:graphicFrameLocks noChangeAspect="1"/>
          </p:cNvGraphicFramePr>
          <p:nvPr>
            <p:extLst>
              <p:ext uri="{D42A27DB-BD31-4B8C-83A1-F6EECF244321}">
                <p14:modId xmlns:p14="http://schemas.microsoft.com/office/powerpoint/2010/main" val="5592127"/>
              </p:ext>
            </p:extLst>
          </p:nvPr>
        </p:nvGraphicFramePr>
        <p:xfrm>
          <a:off x="717789" y="2005156"/>
          <a:ext cx="7708422" cy="3529012"/>
        </p:xfrm>
        <a:graphic>
          <a:graphicData uri="http://schemas.openxmlformats.org/presentationml/2006/ole">
            <mc:AlternateContent xmlns:mc="http://schemas.openxmlformats.org/markup-compatibility/2006">
              <mc:Choice xmlns:v="urn:schemas-microsoft-com:vml" Requires="v">
                <p:oleObj spid="_x0000_s58973" name="Worksheet" r:id="rId4" imgW="9344025" imgH="4276820" progId="Excel.Sheet.12">
                  <p:link updateAutomatic="1"/>
                </p:oleObj>
              </mc:Choice>
              <mc:Fallback>
                <p:oleObj name="Worksheet" r:id="rId4" imgW="9344025" imgH="4276820" progId="Excel.Sheet.12">
                  <p:link updateAutomatic="1"/>
                  <p:pic>
                    <p:nvPicPr>
                      <p:cNvPr id="0" name=""/>
                      <p:cNvPicPr/>
                      <p:nvPr/>
                    </p:nvPicPr>
                    <p:blipFill>
                      <a:blip r:embed="rId5"/>
                      <a:stretch>
                        <a:fillRect/>
                      </a:stretch>
                    </p:blipFill>
                    <p:spPr>
                      <a:xfrm>
                        <a:off x="717789" y="2005156"/>
                        <a:ext cx="7708422" cy="3529012"/>
                      </a:xfrm>
                      <a:prstGeom prst="rect">
                        <a:avLst/>
                      </a:prstGeom>
                    </p:spPr>
                  </p:pic>
                </p:oleObj>
              </mc:Fallback>
            </mc:AlternateContent>
          </a:graphicData>
        </a:graphic>
      </p:graphicFrame>
    </p:spTree>
    <p:extLst>
      <p:ext uri="{BB962C8B-B14F-4D97-AF65-F5344CB8AC3E}">
        <p14:creationId xmlns:p14="http://schemas.microsoft.com/office/powerpoint/2010/main" val="213709938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8"/>
          </p:nvPr>
        </p:nvSpPr>
        <p:spPr/>
        <p:txBody>
          <a:bodyPr/>
          <a:lstStyle/>
          <a:p>
            <a:fld id="{1F11D43D-FB01-461F-A7A0-1237244F913A}" type="slidenum">
              <a:rPr lang="en-US" smtClean="0"/>
              <a:t>70</a:t>
            </a:fld>
            <a:endParaRPr lang="en-US" dirty="0"/>
          </a:p>
        </p:txBody>
      </p:sp>
      <p:sp>
        <p:nvSpPr>
          <p:cNvPr id="6" name="Title 5"/>
          <p:cNvSpPr>
            <a:spLocks noGrp="1"/>
          </p:cNvSpPr>
          <p:nvPr>
            <p:ph type="title"/>
          </p:nvPr>
        </p:nvSpPr>
        <p:spPr>
          <a:xfrm>
            <a:off x="389008" y="277837"/>
            <a:ext cx="8710010" cy="1219200"/>
          </a:xfrm>
        </p:spPr>
        <p:txBody>
          <a:bodyPr>
            <a:noAutofit/>
          </a:bodyPr>
          <a:lstStyle/>
          <a:p>
            <a:r>
              <a:rPr lang="en-US" dirty="0"/>
              <a:t>Miscellaneous/Non-patient </a:t>
            </a:r>
            <a:br>
              <a:rPr lang="en-US" dirty="0"/>
            </a:br>
            <a:r>
              <a:rPr lang="en-US" dirty="0"/>
              <a:t>Revenues</a:t>
            </a:r>
          </a:p>
        </p:txBody>
      </p:sp>
      <p:sp>
        <p:nvSpPr>
          <p:cNvPr id="7" name="Content Placeholder 6"/>
          <p:cNvSpPr>
            <a:spLocks noGrp="1"/>
          </p:cNvSpPr>
          <p:nvPr>
            <p:ph idx="1"/>
          </p:nvPr>
        </p:nvSpPr>
        <p:spPr/>
        <p:txBody>
          <a:bodyPr>
            <a:normAutofit fontScale="92500" lnSpcReduction="20000"/>
          </a:bodyPr>
          <a:lstStyle/>
          <a:p>
            <a:pPr>
              <a:lnSpc>
                <a:spcPct val="110000"/>
              </a:lnSpc>
            </a:pPr>
            <a:r>
              <a:rPr lang="en-US" sz="2600" dirty="0"/>
              <a:t>Miscellaneous revenue is offset against expense</a:t>
            </a:r>
          </a:p>
          <a:p>
            <a:pPr marL="0" indent="0">
              <a:lnSpc>
                <a:spcPct val="110000"/>
              </a:lnSpc>
              <a:buNone/>
            </a:pPr>
            <a:endParaRPr lang="en-US" sz="2600" dirty="0"/>
          </a:p>
          <a:p>
            <a:pPr>
              <a:lnSpc>
                <a:spcPct val="110000"/>
              </a:lnSpc>
            </a:pPr>
            <a:r>
              <a:rPr lang="en-US" sz="2600" dirty="0"/>
              <a:t>Examples: </a:t>
            </a:r>
          </a:p>
          <a:p>
            <a:pPr lvl="1">
              <a:lnSpc>
                <a:spcPct val="110000"/>
              </a:lnSpc>
            </a:pPr>
            <a:r>
              <a:rPr lang="en-US" sz="2200" dirty="0"/>
              <a:t>Cafeteria revenue used to offset cafeteria costs</a:t>
            </a:r>
          </a:p>
          <a:p>
            <a:pPr lvl="1">
              <a:lnSpc>
                <a:spcPct val="110000"/>
              </a:lnSpc>
            </a:pPr>
            <a:r>
              <a:rPr lang="en-US" sz="2200" dirty="0"/>
              <a:t>Purchasing discounts offset purchasing expense</a:t>
            </a:r>
          </a:p>
          <a:p>
            <a:pPr>
              <a:lnSpc>
                <a:spcPct val="110000"/>
              </a:lnSpc>
            </a:pPr>
            <a:endParaRPr lang="en-US" sz="2600" dirty="0"/>
          </a:p>
          <a:p>
            <a:pPr>
              <a:lnSpc>
                <a:spcPct val="110000"/>
              </a:lnSpc>
            </a:pPr>
            <a:r>
              <a:rPr lang="en-US" sz="2600" dirty="0"/>
              <a:t>Miscellaneous income:</a:t>
            </a:r>
          </a:p>
          <a:p>
            <a:pPr lvl="1">
              <a:lnSpc>
                <a:spcPct val="110000"/>
              </a:lnSpc>
            </a:pPr>
            <a:r>
              <a:rPr lang="en-US" sz="2200" dirty="0"/>
              <a:t>Include detail of income</a:t>
            </a:r>
          </a:p>
          <a:p>
            <a:pPr>
              <a:lnSpc>
                <a:spcPct val="110000"/>
              </a:lnSpc>
            </a:pPr>
            <a:endParaRPr lang="en-US" sz="2600" dirty="0"/>
          </a:p>
          <a:p>
            <a:pPr>
              <a:lnSpc>
                <a:spcPct val="110000"/>
              </a:lnSpc>
            </a:pPr>
            <a:r>
              <a:rPr lang="en-US" sz="2600" dirty="0"/>
              <a:t>Reflect the “true cost of the service”</a:t>
            </a:r>
          </a:p>
          <a:p>
            <a:pPr>
              <a:lnSpc>
                <a:spcPct val="110000"/>
              </a:lnSpc>
              <a:buNone/>
            </a:pPr>
            <a:endParaRPr lang="en-US" dirty="0"/>
          </a:p>
          <a:p>
            <a:pPr>
              <a:lnSpc>
                <a:spcPct val="110000"/>
              </a:lnSpc>
            </a:pPr>
            <a:endParaRPr lang="en-US" dirty="0"/>
          </a:p>
        </p:txBody>
      </p:sp>
      <p:sp>
        <p:nvSpPr>
          <p:cNvPr id="2" name="Rectangle 2"/>
          <p:cNvSpPr txBox="1">
            <a:spLocks noChangeArrowheads="1"/>
          </p:cNvSpPr>
          <p:nvPr/>
        </p:nvSpPr>
        <p:spPr>
          <a:xfrm>
            <a:off x="609600" y="381000"/>
            <a:ext cx="8382000" cy="1143000"/>
          </a:xfrm>
          <a:prstGeom prst="rect">
            <a:avLst/>
          </a:prstGeom>
        </p:spPr>
        <p:txBody>
          <a:bodyPr/>
          <a:lstStyle/>
          <a:p>
            <a:pPr eaLnBrk="0" hangingPunct="0">
              <a:defRPr/>
            </a:pPr>
            <a:endParaRPr lang="en-US" sz="1500" b="1" i="1" kern="0" dirty="0">
              <a:solidFill>
                <a:schemeClr val="tx2"/>
              </a:solidFill>
              <a:latin typeface="+mj-lt"/>
              <a:ea typeface="+mj-ea"/>
              <a:cs typeface="+mj-cs"/>
            </a:endParaRPr>
          </a:p>
        </p:txBody>
      </p:sp>
      <p:sp>
        <p:nvSpPr>
          <p:cNvPr id="3" name="Rectangle 3"/>
          <p:cNvSpPr txBox="1">
            <a:spLocks noChangeArrowheads="1"/>
          </p:cNvSpPr>
          <p:nvPr/>
        </p:nvSpPr>
        <p:spPr>
          <a:xfrm>
            <a:off x="609600" y="1524000"/>
            <a:ext cx="8382000" cy="5029200"/>
          </a:xfrm>
          <a:prstGeom prst="rect">
            <a:avLst/>
          </a:prstGeom>
        </p:spPr>
        <p:txBody>
          <a:bodyPr/>
          <a:lstStyle/>
          <a:p>
            <a:pPr marL="342900" indent="-342900" eaLnBrk="0" hangingPunct="0">
              <a:lnSpc>
                <a:spcPct val="80000"/>
              </a:lnSpc>
              <a:spcBef>
                <a:spcPct val="20000"/>
              </a:spcBef>
              <a:buClr>
                <a:schemeClr val="folHlink"/>
              </a:buClr>
              <a:buSzPct val="90000"/>
              <a:buFont typeface="Wingdings" pitchFamily="2" charset="2"/>
              <a:buChar char="n"/>
              <a:defRPr/>
            </a:pPr>
            <a:endParaRPr lang="en-US" sz="1600" kern="0" dirty="0">
              <a:latin typeface="+mn-lt"/>
            </a:endParaRPr>
          </a:p>
        </p:txBody>
      </p:sp>
    </p:spTree>
    <p:extLst>
      <p:ext uri="{BB962C8B-B14F-4D97-AF65-F5344CB8AC3E}">
        <p14:creationId xmlns:p14="http://schemas.microsoft.com/office/powerpoint/2010/main" val="1870089607"/>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8"/>
          </p:nvPr>
        </p:nvSpPr>
        <p:spPr/>
        <p:txBody>
          <a:bodyPr/>
          <a:lstStyle/>
          <a:p>
            <a:fld id="{1F11D43D-FB01-461F-A7A0-1237244F913A}" type="slidenum">
              <a:rPr lang="en-US" smtClean="0"/>
              <a:t>71</a:t>
            </a:fld>
            <a:endParaRPr lang="en-US" dirty="0"/>
          </a:p>
        </p:txBody>
      </p:sp>
      <p:sp>
        <p:nvSpPr>
          <p:cNvPr id="6" name="Title 5"/>
          <p:cNvSpPr>
            <a:spLocks noGrp="1"/>
          </p:cNvSpPr>
          <p:nvPr>
            <p:ph type="title"/>
          </p:nvPr>
        </p:nvSpPr>
        <p:spPr>
          <a:xfrm>
            <a:off x="457200" y="228600"/>
            <a:ext cx="7772400" cy="1295400"/>
          </a:xfrm>
        </p:spPr>
        <p:txBody>
          <a:bodyPr>
            <a:normAutofit/>
          </a:bodyPr>
          <a:lstStyle/>
          <a:p>
            <a:r>
              <a:rPr lang="en-US" dirty="0"/>
              <a:t>Miscellaneous/Non-patient Revenues</a:t>
            </a:r>
            <a:endParaRPr lang="en-US" sz="1300" i="1" dirty="0"/>
          </a:p>
        </p:txBody>
      </p:sp>
      <p:sp>
        <p:nvSpPr>
          <p:cNvPr id="7" name="Content Placeholder 6"/>
          <p:cNvSpPr>
            <a:spLocks noGrp="1"/>
          </p:cNvSpPr>
          <p:nvPr>
            <p:ph idx="1"/>
          </p:nvPr>
        </p:nvSpPr>
        <p:spPr>
          <a:xfrm>
            <a:off x="457200" y="1904999"/>
            <a:ext cx="8229600" cy="4038601"/>
          </a:xfrm>
        </p:spPr>
        <p:txBody>
          <a:bodyPr>
            <a:normAutofit/>
          </a:bodyPr>
          <a:lstStyle/>
          <a:p>
            <a:r>
              <a:rPr lang="en-US" dirty="0"/>
              <a:t>Non-patient revenue is not required to be offset</a:t>
            </a:r>
          </a:p>
          <a:p>
            <a:pPr lvl="1"/>
            <a:r>
              <a:rPr lang="en-US" dirty="0"/>
              <a:t>Tax revenue</a:t>
            </a:r>
          </a:p>
          <a:p>
            <a:pPr lvl="1"/>
            <a:r>
              <a:rPr lang="en-US" dirty="0"/>
              <a:t>Donations</a:t>
            </a:r>
          </a:p>
          <a:p>
            <a:pPr lvl="1"/>
            <a:r>
              <a:rPr lang="en-US" dirty="0"/>
              <a:t>Most grant revenue</a:t>
            </a:r>
          </a:p>
          <a:p>
            <a:pPr lvl="1"/>
            <a:r>
              <a:rPr lang="en-US" dirty="0"/>
              <a:t>HPSA payments </a:t>
            </a:r>
          </a:p>
          <a:p>
            <a:pPr lvl="1"/>
            <a:r>
              <a:rPr lang="en-US" dirty="0"/>
              <a:t>BCBS incentives for prompt billing</a:t>
            </a:r>
          </a:p>
          <a:p>
            <a:pPr lvl="2"/>
            <a:r>
              <a:rPr lang="en-US" dirty="0"/>
              <a:t>Think contractual type adjustments</a:t>
            </a:r>
          </a:p>
          <a:p>
            <a:pPr lvl="1"/>
            <a:r>
              <a:rPr lang="en-US" dirty="0"/>
              <a:t>Revenue associated with non-allowable cost centers</a:t>
            </a:r>
          </a:p>
          <a:p>
            <a:endParaRPr lang="en-US" dirty="0"/>
          </a:p>
          <a:p>
            <a:endParaRPr lang="en-US" dirty="0"/>
          </a:p>
          <a:p>
            <a:endParaRPr lang="en-US" dirty="0"/>
          </a:p>
          <a:p>
            <a:endParaRPr lang="en-US" dirty="0"/>
          </a:p>
          <a:p>
            <a:endParaRPr lang="en-US" dirty="0"/>
          </a:p>
          <a:p>
            <a:endParaRPr lang="en-US" dirty="0"/>
          </a:p>
        </p:txBody>
      </p:sp>
      <p:sp>
        <p:nvSpPr>
          <p:cNvPr id="2" name="Rectangle 2"/>
          <p:cNvSpPr txBox="1">
            <a:spLocks noChangeArrowheads="1"/>
          </p:cNvSpPr>
          <p:nvPr/>
        </p:nvSpPr>
        <p:spPr>
          <a:xfrm>
            <a:off x="609600" y="381000"/>
            <a:ext cx="8382000" cy="1143000"/>
          </a:xfrm>
          <a:prstGeom prst="rect">
            <a:avLst/>
          </a:prstGeom>
        </p:spPr>
        <p:txBody>
          <a:bodyPr/>
          <a:lstStyle/>
          <a:p>
            <a:pPr eaLnBrk="0" hangingPunct="0">
              <a:defRPr/>
            </a:pPr>
            <a:endParaRPr lang="en-US" sz="1500" b="1" i="1" kern="0" dirty="0">
              <a:solidFill>
                <a:schemeClr val="tx2"/>
              </a:solidFill>
              <a:latin typeface="+mj-lt"/>
              <a:ea typeface="+mj-ea"/>
              <a:cs typeface="+mj-cs"/>
            </a:endParaRPr>
          </a:p>
        </p:txBody>
      </p:sp>
      <p:sp>
        <p:nvSpPr>
          <p:cNvPr id="3" name="Rectangle 3"/>
          <p:cNvSpPr txBox="1">
            <a:spLocks noChangeArrowheads="1"/>
          </p:cNvSpPr>
          <p:nvPr/>
        </p:nvSpPr>
        <p:spPr>
          <a:xfrm>
            <a:off x="609600" y="1524000"/>
            <a:ext cx="8382000" cy="5029200"/>
          </a:xfrm>
          <a:prstGeom prst="rect">
            <a:avLst/>
          </a:prstGeom>
        </p:spPr>
        <p:txBody>
          <a:bodyPr/>
          <a:lstStyle/>
          <a:p>
            <a:pPr marL="342900" indent="-342900" eaLnBrk="0" hangingPunct="0">
              <a:spcBef>
                <a:spcPct val="20000"/>
              </a:spcBef>
              <a:buClr>
                <a:schemeClr val="folHlink"/>
              </a:buClr>
              <a:buSzPct val="90000"/>
              <a:buFont typeface="Wingdings" pitchFamily="2" charset="2"/>
              <a:buChar char="n"/>
              <a:defRPr/>
            </a:pPr>
            <a:endParaRPr lang="en-US" sz="2600" kern="0" dirty="0">
              <a:latin typeface="+mn-lt"/>
            </a:endParaRPr>
          </a:p>
        </p:txBody>
      </p:sp>
    </p:spTree>
    <p:extLst>
      <p:ext uri="{BB962C8B-B14F-4D97-AF65-F5344CB8AC3E}">
        <p14:creationId xmlns:p14="http://schemas.microsoft.com/office/powerpoint/2010/main" val="2764894461"/>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9008" y="528431"/>
            <a:ext cx="7840592" cy="843169"/>
          </a:xfrm>
        </p:spPr>
        <p:txBody>
          <a:bodyPr>
            <a:normAutofit/>
          </a:bodyPr>
          <a:lstStyle/>
          <a:p>
            <a:r>
              <a:rPr lang="en-US" altLang="en-US" dirty="0">
                <a:solidFill>
                  <a:schemeClr val="accent1"/>
                </a:solidFill>
              </a:rPr>
              <a:t>Worksheet A-8-1 Related Parties</a:t>
            </a:r>
            <a:endParaRPr lang="en-US" dirty="0">
              <a:solidFill>
                <a:schemeClr val="accent1"/>
              </a:solidFill>
            </a:endParaRPr>
          </a:p>
        </p:txBody>
      </p:sp>
      <p:sp>
        <p:nvSpPr>
          <p:cNvPr id="5" name="Content Placeholder 4"/>
          <p:cNvSpPr>
            <a:spLocks noGrp="1"/>
          </p:cNvSpPr>
          <p:nvPr>
            <p:ph idx="1"/>
          </p:nvPr>
        </p:nvSpPr>
        <p:spPr>
          <a:xfrm>
            <a:off x="389008" y="1828800"/>
            <a:ext cx="7840592" cy="4724400"/>
          </a:xfrm>
        </p:spPr>
        <p:txBody>
          <a:bodyPr/>
          <a:lstStyle/>
          <a:p>
            <a:pPr>
              <a:buFont typeface="Wingdings" panose="05000000000000000000" pitchFamily="2" charset="2"/>
              <a:buChar char="ü"/>
            </a:pPr>
            <a:r>
              <a:rPr lang="en-US" b="1" dirty="0"/>
              <a:t>Purpose:</a:t>
            </a:r>
            <a:r>
              <a:rPr lang="en-US" dirty="0"/>
              <a:t> To convert cost paid to a related party to the cost of the related party</a:t>
            </a:r>
          </a:p>
          <a:p>
            <a:pPr marL="0" indent="0">
              <a:buNone/>
            </a:pPr>
            <a:endParaRPr lang="en-US" dirty="0"/>
          </a:p>
          <a:p>
            <a:pPr marL="0" indent="0">
              <a:buNone/>
            </a:pPr>
            <a:r>
              <a:rPr lang="en-US" b="1" u="sng" dirty="0"/>
              <a:t>Example:</a:t>
            </a:r>
          </a:p>
          <a:p>
            <a:r>
              <a:rPr lang="en-US" dirty="0"/>
              <a:t>The County Treasurer processes the hospital’s warrants:</a:t>
            </a:r>
          </a:p>
          <a:p>
            <a:pPr lvl="1"/>
            <a:r>
              <a:rPr lang="en-US" dirty="0"/>
              <a:t>The hospital can add a portion of the Treasurer’s salary to their cost report</a:t>
            </a:r>
          </a:p>
          <a:p>
            <a:pPr lvl="1"/>
            <a:endParaRPr lang="en-US" dirty="0"/>
          </a:p>
          <a:p>
            <a:endParaRPr lang="en-US" dirty="0"/>
          </a:p>
        </p:txBody>
      </p:sp>
      <p:sp>
        <p:nvSpPr>
          <p:cNvPr id="2" name="Slide Number Placeholder 1"/>
          <p:cNvSpPr>
            <a:spLocks noGrp="1"/>
          </p:cNvSpPr>
          <p:nvPr>
            <p:ph type="sldNum" sz="quarter" idx="18"/>
          </p:nvPr>
        </p:nvSpPr>
        <p:spPr/>
        <p:txBody>
          <a:bodyPr/>
          <a:lstStyle/>
          <a:p>
            <a:fld id="{16093BBF-7029-416F-A506-A70526E28AC4}" type="slidenum">
              <a:rPr lang="en-US" smtClean="0"/>
              <a:pPr/>
              <a:t>72</a:t>
            </a:fld>
            <a:endParaRPr lang="en-US"/>
          </a:p>
          <a:p>
            <a:endParaRPr lang="en-US" dirty="0"/>
          </a:p>
        </p:txBody>
      </p:sp>
    </p:spTree>
    <p:extLst>
      <p:ext uri="{BB962C8B-B14F-4D97-AF65-F5344CB8AC3E}">
        <p14:creationId xmlns:p14="http://schemas.microsoft.com/office/powerpoint/2010/main" val="15320890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9008" y="209028"/>
            <a:ext cx="8297792" cy="1147969"/>
          </a:xfrm>
        </p:spPr>
        <p:txBody>
          <a:bodyPr>
            <a:noAutofit/>
          </a:bodyPr>
          <a:lstStyle/>
          <a:p>
            <a:r>
              <a:rPr lang="en-US" altLang="en-US" dirty="0">
                <a:solidFill>
                  <a:schemeClr val="accent1"/>
                </a:solidFill>
              </a:rPr>
              <a:t>Worksheet A-8-2—Provider-based Physicians</a:t>
            </a:r>
            <a:endParaRPr lang="en-US" dirty="0">
              <a:solidFill>
                <a:schemeClr val="accent1"/>
              </a:solidFill>
            </a:endParaRPr>
          </a:p>
        </p:txBody>
      </p:sp>
      <p:sp>
        <p:nvSpPr>
          <p:cNvPr id="5" name="Content Placeholder 4"/>
          <p:cNvSpPr>
            <a:spLocks noGrp="1"/>
          </p:cNvSpPr>
          <p:nvPr>
            <p:ph idx="1"/>
          </p:nvPr>
        </p:nvSpPr>
        <p:spPr/>
        <p:txBody>
          <a:bodyPr/>
          <a:lstStyle/>
          <a:p>
            <a:pPr marL="231775" indent="-231775">
              <a:buFont typeface="Wingdings" pitchFamily="2" charset="2"/>
              <a:buChar char="ü"/>
            </a:pPr>
            <a:r>
              <a:rPr lang="en-US" b="1" dirty="0"/>
              <a:t>Purpose:</a:t>
            </a:r>
            <a:r>
              <a:rPr lang="en-US" dirty="0"/>
              <a:t> </a:t>
            </a:r>
            <a:r>
              <a:rPr lang="en-US" altLang="en-US" dirty="0"/>
              <a:t>To properly reflect payments made to physicians</a:t>
            </a:r>
            <a:br>
              <a:rPr lang="en-US" altLang="en-US" dirty="0"/>
            </a:br>
            <a:endParaRPr lang="en-US" altLang="en-US" dirty="0"/>
          </a:p>
          <a:p>
            <a:pPr marL="457200" indent="-457200"/>
            <a:endParaRPr lang="en-US" altLang="en-US" dirty="0"/>
          </a:p>
          <a:p>
            <a:pPr marL="457200" indent="-457200">
              <a:buFont typeface="Wingdings" pitchFamily="2" charset="2"/>
              <a:buAutoNum type="arabicPeriod"/>
            </a:pPr>
            <a:r>
              <a:rPr lang="en-US" altLang="en-US" b="1" dirty="0">
                <a:solidFill>
                  <a:schemeClr val="tx2"/>
                </a:solidFill>
              </a:rPr>
              <a:t>Provider component</a:t>
            </a:r>
            <a:r>
              <a:rPr lang="en-US" altLang="en-US" dirty="0"/>
              <a:t> – only payments made for hospital </a:t>
            </a:r>
            <a:r>
              <a:rPr lang="en-US" altLang="en-US" b="1" dirty="0"/>
              <a:t>administrative </a:t>
            </a:r>
            <a:r>
              <a:rPr lang="en-US" altLang="en-US" dirty="0"/>
              <a:t>and </a:t>
            </a:r>
            <a:r>
              <a:rPr lang="en-US" altLang="en-US" b="1" dirty="0"/>
              <a:t>Emergency Room on-call</a:t>
            </a:r>
            <a:r>
              <a:rPr lang="en-US" altLang="en-US" dirty="0"/>
              <a:t> or </a:t>
            </a:r>
            <a:r>
              <a:rPr lang="en-US" altLang="en-US" b="1" dirty="0"/>
              <a:t>available</a:t>
            </a:r>
            <a:r>
              <a:rPr lang="en-US" altLang="en-US" dirty="0"/>
              <a:t> time are allowable</a:t>
            </a:r>
            <a:br>
              <a:rPr lang="en-US" altLang="en-US" dirty="0"/>
            </a:br>
            <a:endParaRPr lang="en-US" altLang="en-US" dirty="0"/>
          </a:p>
          <a:p>
            <a:pPr marL="457200" indent="-457200">
              <a:buFont typeface="Wingdings" pitchFamily="2" charset="2"/>
              <a:buAutoNum type="arabicPeriod"/>
            </a:pPr>
            <a:endParaRPr lang="en-US" altLang="en-US" dirty="0"/>
          </a:p>
          <a:p>
            <a:pPr marL="457200" indent="-457200">
              <a:buFont typeface="Wingdings" pitchFamily="2" charset="2"/>
              <a:buAutoNum type="arabicPeriod"/>
            </a:pPr>
            <a:r>
              <a:rPr lang="en-US" altLang="en-US" b="1" dirty="0">
                <a:solidFill>
                  <a:schemeClr val="tx2"/>
                </a:solidFill>
              </a:rPr>
              <a:t>Professional component</a:t>
            </a:r>
            <a:r>
              <a:rPr lang="en-US" altLang="en-US" dirty="0"/>
              <a:t> – time spent with patients is not reimbursable through the hospital’s cost report</a:t>
            </a:r>
          </a:p>
          <a:p>
            <a:endParaRPr lang="en-US" dirty="0"/>
          </a:p>
        </p:txBody>
      </p:sp>
      <p:sp>
        <p:nvSpPr>
          <p:cNvPr id="2" name="Slide Number Placeholder 1"/>
          <p:cNvSpPr>
            <a:spLocks noGrp="1"/>
          </p:cNvSpPr>
          <p:nvPr>
            <p:ph type="sldNum" sz="quarter" idx="18"/>
          </p:nvPr>
        </p:nvSpPr>
        <p:spPr/>
        <p:txBody>
          <a:bodyPr/>
          <a:lstStyle/>
          <a:p>
            <a:fld id="{16093BBF-7029-416F-A506-A70526E28AC4}" type="slidenum">
              <a:rPr lang="en-US" smtClean="0"/>
              <a:pPr/>
              <a:t>73</a:t>
            </a:fld>
            <a:endParaRPr lang="en-US"/>
          </a:p>
          <a:p>
            <a:endParaRPr lang="en-US" dirty="0"/>
          </a:p>
        </p:txBody>
      </p:sp>
    </p:spTree>
    <p:extLst>
      <p:ext uri="{BB962C8B-B14F-4D97-AF65-F5344CB8AC3E}">
        <p14:creationId xmlns:p14="http://schemas.microsoft.com/office/powerpoint/2010/main" val="354313660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8"/>
          </p:nvPr>
        </p:nvSpPr>
        <p:spPr/>
        <p:txBody>
          <a:bodyPr/>
          <a:lstStyle/>
          <a:p>
            <a:fld id="{1F11D43D-FB01-461F-A7A0-1237244F913A}" type="slidenum">
              <a:rPr lang="en-US" smtClean="0"/>
              <a:t>74</a:t>
            </a:fld>
            <a:endParaRPr lang="en-US" dirty="0"/>
          </a:p>
        </p:txBody>
      </p:sp>
      <p:sp>
        <p:nvSpPr>
          <p:cNvPr id="7" name="Title 6"/>
          <p:cNvSpPr>
            <a:spLocks noGrp="1"/>
          </p:cNvSpPr>
          <p:nvPr>
            <p:ph type="title"/>
          </p:nvPr>
        </p:nvSpPr>
        <p:spPr>
          <a:xfrm>
            <a:off x="457200" y="228600"/>
            <a:ext cx="8229600" cy="1143000"/>
          </a:xfrm>
        </p:spPr>
        <p:txBody>
          <a:bodyPr>
            <a:normAutofit/>
          </a:bodyPr>
          <a:lstStyle/>
          <a:p>
            <a:r>
              <a:rPr lang="en-US" dirty="0"/>
              <a:t>Hospital-based Physicians </a:t>
            </a:r>
            <a:endParaRPr lang="en-US" sz="1300" dirty="0"/>
          </a:p>
        </p:txBody>
      </p:sp>
      <p:sp>
        <p:nvSpPr>
          <p:cNvPr id="8" name="Content Placeholder 7"/>
          <p:cNvSpPr>
            <a:spLocks noGrp="1"/>
          </p:cNvSpPr>
          <p:nvPr>
            <p:ph idx="1"/>
          </p:nvPr>
        </p:nvSpPr>
        <p:spPr>
          <a:xfrm>
            <a:off x="457200" y="1600201"/>
            <a:ext cx="8229600" cy="4419600"/>
          </a:xfrm>
        </p:spPr>
        <p:txBody>
          <a:bodyPr>
            <a:normAutofit/>
          </a:bodyPr>
          <a:lstStyle/>
          <a:p>
            <a:r>
              <a:rPr lang="en-US" b="1" dirty="0"/>
              <a:t>Physician expenses generally non-allowable</a:t>
            </a:r>
            <a:br>
              <a:rPr lang="en-US" dirty="0"/>
            </a:br>
            <a:endParaRPr lang="en-US" dirty="0"/>
          </a:p>
          <a:p>
            <a:r>
              <a:rPr lang="en-US" b="1" i="1" u="sng" dirty="0"/>
              <a:t>Exceptions:</a:t>
            </a:r>
          </a:p>
          <a:p>
            <a:pPr lvl="1"/>
            <a:r>
              <a:rPr lang="en-US" dirty="0"/>
              <a:t>RHC</a:t>
            </a:r>
          </a:p>
          <a:p>
            <a:pPr lvl="1"/>
            <a:r>
              <a:rPr lang="en-US" dirty="0"/>
              <a:t>CRNA (with exemption)</a:t>
            </a:r>
          </a:p>
          <a:p>
            <a:pPr lvl="1"/>
            <a:r>
              <a:rPr lang="en-US" dirty="0"/>
              <a:t>Medical director or administrative duties</a:t>
            </a:r>
          </a:p>
          <a:p>
            <a:pPr lvl="1"/>
            <a:r>
              <a:rPr lang="en-US" dirty="0"/>
              <a:t>ER on-call</a:t>
            </a:r>
            <a:br>
              <a:rPr lang="en-US" dirty="0"/>
            </a:br>
            <a:endParaRPr lang="en-US" dirty="0"/>
          </a:p>
          <a:p>
            <a:endParaRPr lang="en-US" dirty="0"/>
          </a:p>
        </p:txBody>
      </p:sp>
      <p:sp>
        <p:nvSpPr>
          <p:cNvPr id="2" name="Rectangle 2"/>
          <p:cNvSpPr txBox="1">
            <a:spLocks noChangeArrowheads="1"/>
          </p:cNvSpPr>
          <p:nvPr/>
        </p:nvSpPr>
        <p:spPr>
          <a:xfrm>
            <a:off x="594804" y="228600"/>
            <a:ext cx="7772400" cy="1143000"/>
          </a:xfrm>
          <a:prstGeom prst="rect">
            <a:avLst/>
          </a:prstGeom>
        </p:spPr>
        <p:txBody>
          <a:bodyPr/>
          <a:lstStyle/>
          <a:p>
            <a:pPr eaLnBrk="0" hangingPunct="0">
              <a:defRPr/>
            </a:pPr>
            <a:endParaRPr lang="en-US" sz="4300" kern="0" dirty="0">
              <a:solidFill>
                <a:schemeClr val="tx2"/>
              </a:solidFill>
              <a:latin typeface="+mj-lt"/>
              <a:ea typeface="+mj-ea"/>
              <a:cs typeface="+mj-cs"/>
            </a:endParaRPr>
          </a:p>
        </p:txBody>
      </p:sp>
      <p:sp>
        <p:nvSpPr>
          <p:cNvPr id="3" name="Rectangle 3"/>
          <p:cNvSpPr txBox="1">
            <a:spLocks noChangeArrowheads="1"/>
          </p:cNvSpPr>
          <p:nvPr/>
        </p:nvSpPr>
        <p:spPr>
          <a:xfrm>
            <a:off x="609600" y="1524000"/>
            <a:ext cx="8382000" cy="3962400"/>
          </a:xfrm>
          <a:prstGeom prst="rect">
            <a:avLst/>
          </a:prstGeom>
        </p:spPr>
        <p:txBody>
          <a:bodyPr/>
          <a:lstStyle/>
          <a:p>
            <a:pPr marL="342900" indent="-342900" eaLnBrk="0" hangingPunct="0">
              <a:lnSpc>
                <a:spcPct val="80000"/>
              </a:lnSpc>
              <a:spcBef>
                <a:spcPct val="20000"/>
              </a:spcBef>
              <a:buClr>
                <a:schemeClr val="folHlink"/>
              </a:buClr>
              <a:buSzPct val="90000"/>
              <a:buFont typeface="Wingdings" pitchFamily="2" charset="2"/>
              <a:buChar char="n"/>
              <a:defRPr/>
            </a:pPr>
            <a:endParaRPr lang="en-US" sz="2000" kern="0" dirty="0">
              <a:latin typeface="+mn-lt"/>
            </a:endParaRPr>
          </a:p>
        </p:txBody>
      </p:sp>
    </p:spTree>
    <p:extLst>
      <p:ext uri="{BB962C8B-B14F-4D97-AF65-F5344CB8AC3E}">
        <p14:creationId xmlns:p14="http://schemas.microsoft.com/office/powerpoint/2010/main" val="111907191"/>
      </p:ext>
    </p:extLst>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8"/>
          </p:nvPr>
        </p:nvSpPr>
        <p:spPr/>
        <p:txBody>
          <a:bodyPr/>
          <a:lstStyle/>
          <a:p>
            <a:fld id="{1F11D43D-FB01-461F-A7A0-1237244F913A}" type="slidenum">
              <a:rPr lang="en-US" smtClean="0"/>
              <a:t>75</a:t>
            </a:fld>
            <a:endParaRPr lang="en-US" dirty="0"/>
          </a:p>
        </p:txBody>
      </p:sp>
      <p:sp>
        <p:nvSpPr>
          <p:cNvPr id="30722" name="Rectangle 2"/>
          <p:cNvSpPr>
            <a:spLocks noGrp="1" noChangeArrowheads="1"/>
          </p:cNvSpPr>
          <p:nvPr>
            <p:ph type="title"/>
          </p:nvPr>
        </p:nvSpPr>
        <p:spPr>
          <a:xfrm>
            <a:off x="457200" y="228600"/>
            <a:ext cx="8229600" cy="1143000"/>
          </a:xfrm>
        </p:spPr>
        <p:txBody>
          <a:bodyPr>
            <a:normAutofit/>
          </a:bodyPr>
          <a:lstStyle/>
          <a:p>
            <a:r>
              <a:rPr lang="en-US" dirty="0"/>
              <a:t>Hospital-based Physicians </a:t>
            </a:r>
            <a:endParaRPr lang="en-US" sz="1300" i="1" dirty="0"/>
          </a:p>
        </p:txBody>
      </p:sp>
      <p:sp>
        <p:nvSpPr>
          <p:cNvPr id="30723" name="Rectangle 3"/>
          <p:cNvSpPr>
            <a:spLocks noGrp="1" noChangeArrowheads="1"/>
          </p:cNvSpPr>
          <p:nvPr>
            <p:ph idx="1"/>
          </p:nvPr>
        </p:nvSpPr>
        <p:spPr/>
        <p:txBody>
          <a:bodyPr>
            <a:normAutofit/>
          </a:bodyPr>
          <a:lstStyle/>
          <a:p>
            <a:pPr marL="457200" indent="-457200" eaLnBrk="1" hangingPunct="1"/>
            <a:r>
              <a:rPr lang="en-US" b="1" dirty="0"/>
              <a:t>Physician costs</a:t>
            </a:r>
          </a:p>
          <a:p>
            <a:pPr marL="857250" lvl="1" indent="-457200"/>
            <a:r>
              <a:rPr lang="en-US" b="1" dirty="0"/>
              <a:t>Includes</a:t>
            </a:r>
            <a:r>
              <a:rPr lang="en-US" dirty="0"/>
              <a:t> mid-levels: physician assistants and nurse practitioners</a:t>
            </a:r>
          </a:p>
          <a:p>
            <a:pPr marL="857250" lvl="1" indent="-457200"/>
            <a:r>
              <a:rPr lang="en-US" dirty="0"/>
              <a:t>Salaries</a:t>
            </a:r>
          </a:p>
          <a:p>
            <a:pPr marL="857250" lvl="1" indent="-457200"/>
            <a:r>
              <a:rPr lang="en-US" dirty="0"/>
              <a:t>Benefits (excluding employment taxes)</a:t>
            </a:r>
          </a:p>
          <a:p>
            <a:pPr marL="857250" lvl="1" indent="-457200"/>
            <a:r>
              <a:rPr lang="en-US" dirty="0"/>
              <a:t>Contracted labor</a:t>
            </a:r>
            <a:endParaRPr lang="en-US" b="1" i="1" dirty="0">
              <a:solidFill>
                <a:srgbClr val="AD2C42"/>
              </a:solidFill>
            </a:endParaRPr>
          </a:p>
          <a:p>
            <a:pPr marL="857250" lvl="1" indent="-457200">
              <a:buFont typeface="Wingdings" pitchFamily="2" charset="2"/>
              <a:buChar char="ü"/>
            </a:pPr>
            <a:endParaRPr lang="en-US" sz="2000" dirty="0"/>
          </a:p>
          <a:p>
            <a:pPr marL="857250" lvl="1" indent="-457200">
              <a:buFont typeface="Wingdings" pitchFamily="2" charset="2"/>
              <a:buChar char="ü"/>
            </a:pPr>
            <a:endParaRPr lang="en-US" sz="2000" dirty="0"/>
          </a:p>
          <a:p>
            <a:pPr marL="457200" indent="-457200" eaLnBrk="1" hangingPunct="1">
              <a:buFont typeface="Wingdings" pitchFamily="2" charset="2"/>
              <a:buChar char="ü"/>
            </a:pPr>
            <a:endParaRPr lang="en-US" sz="2400" dirty="0"/>
          </a:p>
        </p:txBody>
      </p:sp>
    </p:spTree>
    <p:extLst>
      <p:ext uri="{BB962C8B-B14F-4D97-AF65-F5344CB8AC3E}">
        <p14:creationId xmlns:p14="http://schemas.microsoft.com/office/powerpoint/2010/main" val="2714682220"/>
      </p:ext>
    </p:extLst>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8"/>
          </p:nvPr>
        </p:nvSpPr>
        <p:spPr/>
        <p:txBody>
          <a:bodyPr/>
          <a:lstStyle/>
          <a:p>
            <a:fld id="{1F11D43D-FB01-461F-A7A0-1237244F913A}" type="slidenum">
              <a:rPr lang="en-US" smtClean="0"/>
              <a:t>76</a:t>
            </a:fld>
            <a:endParaRPr lang="en-US" dirty="0"/>
          </a:p>
        </p:txBody>
      </p:sp>
      <p:sp>
        <p:nvSpPr>
          <p:cNvPr id="18434" name="Title 1"/>
          <p:cNvSpPr>
            <a:spLocks noGrp="1"/>
          </p:cNvSpPr>
          <p:nvPr>
            <p:ph type="title"/>
          </p:nvPr>
        </p:nvSpPr>
        <p:spPr>
          <a:xfrm>
            <a:off x="457200" y="228600"/>
            <a:ext cx="8229600" cy="1143000"/>
          </a:xfrm>
        </p:spPr>
        <p:txBody>
          <a:bodyPr>
            <a:normAutofit/>
          </a:bodyPr>
          <a:lstStyle/>
          <a:p>
            <a:pPr>
              <a:defRPr/>
            </a:pPr>
            <a:r>
              <a:rPr lang="en-US" dirty="0"/>
              <a:t>Physician Benefits</a:t>
            </a:r>
          </a:p>
        </p:txBody>
      </p:sp>
      <p:sp>
        <p:nvSpPr>
          <p:cNvPr id="18435" name="Content Placeholder 2"/>
          <p:cNvSpPr>
            <a:spLocks noGrp="1"/>
          </p:cNvSpPr>
          <p:nvPr>
            <p:ph idx="1"/>
          </p:nvPr>
        </p:nvSpPr>
        <p:spPr>
          <a:xfrm>
            <a:off x="457200" y="1600201"/>
            <a:ext cx="8229600" cy="4419600"/>
          </a:xfrm>
        </p:spPr>
        <p:txBody>
          <a:bodyPr>
            <a:normAutofit/>
          </a:bodyPr>
          <a:lstStyle/>
          <a:p>
            <a:r>
              <a:rPr lang="en-US" dirty="0"/>
              <a:t>Costs include benefits paid</a:t>
            </a:r>
          </a:p>
          <a:p>
            <a:pPr lvl="1"/>
            <a:r>
              <a:rPr lang="en-US" dirty="0"/>
              <a:t>Track actual benefits </a:t>
            </a:r>
          </a:p>
          <a:p>
            <a:pPr marL="457200" lvl="1" indent="0">
              <a:buNone/>
            </a:pPr>
            <a:endParaRPr lang="en-US" dirty="0"/>
          </a:p>
          <a:p>
            <a:r>
              <a:rPr lang="en-US" dirty="0"/>
              <a:t>Actual benefits not tracked</a:t>
            </a:r>
          </a:p>
          <a:p>
            <a:pPr lvl="1"/>
            <a:r>
              <a:rPr lang="en-US" dirty="0"/>
              <a:t>Salaries % of total</a:t>
            </a:r>
          </a:p>
          <a:p>
            <a:pPr lvl="1"/>
            <a:r>
              <a:rPr lang="en-US" dirty="0"/>
              <a:t>Benefit expense per FTE</a:t>
            </a:r>
          </a:p>
          <a:p>
            <a:pPr marL="0" indent="0">
              <a:buNone/>
            </a:pPr>
            <a:endParaRPr lang="en-US" dirty="0"/>
          </a:p>
          <a:p>
            <a:r>
              <a:rPr lang="en-US" dirty="0"/>
              <a:t>Costs exclude payroll taxes</a:t>
            </a:r>
          </a:p>
          <a:p>
            <a:pPr lvl="1"/>
            <a:r>
              <a:rPr lang="en-US" dirty="0"/>
              <a:t>Employment related taxes for provider-based physicians are allowable</a:t>
            </a:r>
          </a:p>
          <a:p>
            <a:endParaRPr lang="en-US" dirty="0"/>
          </a:p>
          <a:p>
            <a:endParaRPr lang="en-US" dirty="0"/>
          </a:p>
          <a:p>
            <a:endParaRPr lang="en-US" dirty="0"/>
          </a:p>
          <a:p>
            <a:endParaRPr lang="en-US" dirty="0"/>
          </a:p>
          <a:p>
            <a:pPr eaLnBrk="1" hangingPunct="1"/>
            <a:endParaRPr lang="en-US" dirty="0"/>
          </a:p>
        </p:txBody>
      </p:sp>
    </p:spTree>
    <p:extLst>
      <p:ext uri="{BB962C8B-B14F-4D97-AF65-F5344CB8AC3E}">
        <p14:creationId xmlns:p14="http://schemas.microsoft.com/office/powerpoint/2010/main" val="1144087091"/>
      </p:ext>
    </p:extLst>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8"/>
          </p:nvPr>
        </p:nvSpPr>
        <p:spPr/>
        <p:txBody>
          <a:bodyPr/>
          <a:lstStyle/>
          <a:p>
            <a:fld id="{1F11D43D-FB01-461F-A7A0-1237244F913A}" type="slidenum">
              <a:rPr lang="en-US" smtClean="0"/>
              <a:t>77</a:t>
            </a:fld>
            <a:endParaRPr lang="en-US" dirty="0"/>
          </a:p>
        </p:txBody>
      </p:sp>
      <p:sp>
        <p:nvSpPr>
          <p:cNvPr id="7" name="Title 6"/>
          <p:cNvSpPr>
            <a:spLocks noGrp="1"/>
          </p:cNvSpPr>
          <p:nvPr>
            <p:ph type="title"/>
          </p:nvPr>
        </p:nvSpPr>
        <p:spPr>
          <a:xfrm>
            <a:off x="457200" y="228600"/>
            <a:ext cx="8229600" cy="1143000"/>
          </a:xfrm>
        </p:spPr>
        <p:txBody>
          <a:bodyPr>
            <a:normAutofit/>
          </a:bodyPr>
          <a:lstStyle/>
          <a:p>
            <a:r>
              <a:rPr lang="en-US" dirty="0"/>
              <a:t>Physicians Expense in Clinics</a:t>
            </a:r>
            <a:endParaRPr lang="en-US" sz="1300" dirty="0"/>
          </a:p>
        </p:txBody>
      </p:sp>
      <p:sp>
        <p:nvSpPr>
          <p:cNvPr id="8" name="Content Placeholder 7"/>
          <p:cNvSpPr>
            <a:spLocks noGrp="1"/>
          </p:cNvSpPr>
          <p:nvPr>
            <p:ph idx="1"/>
          </p:nvPr>
        </p:nvSpPr>
        <p:spPr>
          <a:xfrm>
            <a:off x="457200" y="1600201"/>
            <a:ext cx="8229600" cy="4419600"/>
          </a:xfrm>
        </p:spPr>
        <p:txBody>
          <a:bodyPr>
            <a:normAutofit/>
          </a:bodyPr>
          <a:lstStyle/>
          <a:p>
            <a:r>
              <a:rPr lang="en-US" dirty="0"/>
              <a:t>Physician expense in provider-based clinic is removed</a:t>
            </a:r>
          </a:p>
          <a:p>
            <a:endParaRPr lang="en-US" dirty="0"/>
          </a:p>
          <a:p>
            <a:r>
              <a:rPr lang="en-US" dirty="0"/>
              <a:t>Physician expense in free-standing clinic lives in a non-allowable cost center and is not removed</a:t>
            </a:r>
          </a:p>
          <a:p>
            <a:pPr marL="0" indent="0">
              <a:buNone/>
            </a:pPr>
            <a:endParaRPr lang="en-US" dirty="0"/>
          </a:p>
        </p:txBody>
      </p:sp>
      <p:sp>
        <p:nvSpPr>
          <p:cNvPr id="2" name="Rectangle 2"/>
          <p:cNvSpPr txBox="1">
            <a:spLocks noChangeArrowheads="1"/>
          </p:cNvSpPr>
          <p:nvPr/>
        </p:nvSpPr>
        <p:spPr>
          <a:xfrm>
            <a:off x="594804" y="228600"/>
            <a:ext cx="7772400" cy="1143000"/>
          </a:xfrm>
          <a:prstGeom prst="rect">
            <a:avLst/>
          </a:prstGeom>
        </p:spPr>
        <p:txBody>
          <a:bodyPr/>
          <a:lstStyle/>
          <a:p>
            <a:pPr eaLnBrk="0" hangingPunct="0">
              <a:defRPr/>
            </a:pPr>
            <a:endParaRPr lang="en-US" sz="4300" kern="0" dirty="0">
              <a:solidFill>
                <a:schemeClr val="tx2"/>
              </a:solidFill>
              <a:latin typeface="+mj-lt"/>
              <a:ea typeface="+mj-ea"/>
              <a:cs typeface="+mj-cs"/>
            </a:endParaRPr>
          </a:p>
        </p:txBody>
      </p:sp>
      <p:sp>
        <p:nvSpPr>
          <p:cNvPr id="3" name="Rectangle 3"/>
          <p:cNvSpPr txBox="1">
            <a:spLocks noChangeArrowheads="1"/>
          </p:cNvSpPr>
          <p:nvPr/>
        </p:nvSpPr>
        <p:spPr>
          <a:xfrm>
            <a:off x="609600" y="1524000"/>
            <a:ext cx="8382000" cy="3962400"/>
          </a:xfrm>
          <a:prstGeom prst="rect">
            <a:avLst/>
          </a:prstGeom>
        </p:spPr>
        <p:txBody>
          <a:bodyPr/>
          <a:lstStyle/>
          <a:p>
            <a:pPr marL="342900" indent="-342900" eaLnBrk="0" hangingPunct="0">
              <a:lnSpc>
                <a:spcPct val="80000"/>
              </a:lnSpc>
              <a:spcBef>
                <a:spcPct val="20000"/>
              </a:spcBef>
              <a:buClr>
                <a:schemeClr val="folHlink"/>
              </a:buClr>
              <a:buSzPct val="90000"/>
              <a:buFont typeface="Wingdings" pitchFamily="2" charset="2"/>
              <a:buChar char="n"/>
              <a:defRPr/>
            </a:pPr>
            <a:endParaRPr lang="en-US" sz="2000" kern="0" dirty="0">
              <a:latin typeface="+mn-lt"/>
            </a:endParaRPr>
          </a:p>
        </p:txBody>
      </p:sp>
    </p:spTree>
    <p:extLst>
      <p:ext uri="{BB962C8B-B14F-4D97-AF65-F5344CB8AC3E}">
        <p14:creationId xmlns:p14="http://schemas.microsoft.com/office/powerpoint/2010/main" val="164037128"/>
      </p:ext>
    </p:extLst>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8"/>
          </p:nvPr>
        </p:nvSpPr>
        <p:spPr/>
        <p:txBody>
          <a:bodyPr/>
          <a:lstStyle/>
          <a:p>
            <a:fld id="{1F11D43D-FB01-461F-A7A0-1237244F913A}" type="slidenum">
              <a:rPr lang="en-US" smtClean="0"/>
              <a:t>78</a:t>
            </a:fld>
            <a:endParaRPr lang="en-US" dirty="0"/>
          </a:p>
        </p:txBody>
      </p:sp>
      <p:sp>
        <p:nvSpPr>
          <p:cNvPr id="7" name="Title 6"/>
          <p:cNvSpPr>
            <a:spLocks noGrp="1"/>
          </p:cNvSpPr>
          <p:nvPr>
            <p:ph type="title"/>
          </p:nvPr>
        </p:nvSpPr>
        <p:spPr>
          <a:xfrm>
            <a:off x="228600" y="228600"/>
            <a:ext cx="8610600" cy="1295400"/>
          </a:xfrm>
        </p:spPr>
        <p:txBody>
          <a:bodyPr>
            <a:normAutofit/>
          </a:bodyPr>
          <a:lstStyle/>
          <a:p>
            <a:r>
              <a:rPr lang="en-US" dirty="0"/>
              <a:t>Physicians Expense in Clinics—Example</a:t>
            </a:r>
            <a:endParaRPr lang="en-US" sz="1300" dirty="0"/>
          </a:p>
        </p:txBody>
      </p:sp>
      <p:sp>
        <p:nvSpPr>
          <p:cNvPr id="8" name="Content Placeholder 7"/>
          <p:cNvSpPr>
            <a:spLocks noGrp="1"/>
          </p:cNvSpPr>
          <p:nvPr>
            <p:ph idx="1"/>
          </p:nvPr>
        </p:nvSpPr>
        <p:spPr>
          <a:xfrm>
            <a:off x="457200" y="1676399"/>
            <a:ext cx="8229600" cy="4343401"/>
          </a:xfrm>
        </p:spPr>
        <p:txBody>
          <a:bodyPr>
            <a:normAutofit/>
          </a:bodyPr>
          <a:lstStyle/>
          <a:p>
            <a:r>
              <a:rPr lang="en-US" dirty="0"/>
              <a:t>Physician expense in provider-based clinic removed = $200,000</a:t>
            </a:r>
          </a:p>
          <a:p>
            <a:endParaRPr lang="en-US" dirty="0"/>
          </a:p>
          <a:p>
            <a:r>
              <a:rPr lang="en-US" dirty="0"/>
              <a:t>Physician expense in freestanding clinic lives in a non-allowable cost center </a:t>
            </a:r>
          </a:p>
          <a:p>
            <a:pPr marL="400050" lvl="1" indent="0">
              <a:buNone/>
            </a:pPr>
            <a:r>
              <a:rPr lang="en-US" dirty="0"/>
              <a:t>= $200,000 x .22 administration unit multiplier </a:t>
            </a:r>
          </a:p>
          <a:p>
            <a:pPr marL="400050" lvl="1" indent="0">
              <a:buNone/>
            </a:pPr>
            <a:r>
              <a:rPr lang="en-US" dirty="0"/>
              <a:t>= $244,000 disallowed</a:t>
            </a:r>
          </a:p>
          <a:p>
            <a:pPr marL="400050" lvl="1" indent="0">
              <a:buNone/>
            </a:pPr>
            <a:endParaRPr lang="en-US" dirty="0"/>
          </a:p>
          <a:p>
            <a:pPr marL="457200" indent="-457200"/>
            <a:r>
              <a:rPr lang="en-US" b="1" dirty="0"/>
              <a:t>Strategy:</a:t>
            </a:r>
            <a:r>
              <a:rPr lang="en-US" dirty="0"/>
              <a:t> time study for time at hospital versus time in clinic</a:t>
            </a:r>
            <a:endParaRPr lang="en-US" b="1" dirty="0"/>
          </a:p>
          <a:p>
            <a:endParaRPr lang="en-US" dirty="0"/>
          </a:p>
        </p:txBody>
      </p:sp>
      <p:sp>
        <p:nvSpPr>
          <p:cNvPr id="2" name="Rectangle 2"/>
          <p:cNvSpPr txBox="1">
            <a:spLocks noChangeArrowheads="1"/>
          </p:cNvSpPr>
          <p:nvPr/>
        </p:nvSpPr>
        <p:spPr>
          <a:xfrm>
            <a:off x="594804" y="228600"/>
            <a:ext cx="7772400" cy="1143000"/>
          </a:xfrm>
          <a:prstGeom prst="rect">
            <a:avLst/>
          </a:prstGeom>
        </p:spPr>
        <p:txBody>
          <a:bodyPr/>
          <a:lstStyle/>
          <a:p>
            <a:pPr eaLnBrk="0" hangingPunct="0">
              <a:defRPr/>
            </a:pPr>
            <a:endParaRPr lang="en-US" sz="4300" kern="0" dirty="0">
              <a:solidFill>
                <a:schemeClr val="tx2"/>
              </a:solidFill>
              <a:latin typeface="+mj-lt"/>
              <a:ea typeface="+mj-ea"/>
              <a:cs typeface="+mj-cs"/>
            </a:endParaRPr>
          </a:p>
        </p:txBody>
      </p:sp>
      <p:sp>
        <p:nvSpPr>
          <p:cNvPr id="3" name="Rectangle 3"/>
          <p:cNvSpPr txBox="1">
            <a:spLocks noChangeArrowheads="1"/>
          </p:cNvSpPr>
          <p:nvPr/>
        </p:nvSpPr>
        <p:spPr>
          <a:xfrm>
            <a:off x="609600" y="1524000"/>
            <a:ext cx="8382000" cy="3962400"/>
          </a:xfrm>
          <a:prstGeom prst="rect">
            <a:avLst/>
          </a:prstGeom>
        </p:spPr>
        <p:txBody>
          <a:bodyPr/>
          <a:lstStyle/>
          <a:p>
            <a:pPr marL="342900" indent="-342900" eaLnBrk="0" hangingPunct="0">
              <a:lnSpc>
                <a:spcPct val="80000"/>
              </a:lnSpc>
              <a:spcBef>
                <a:spcPct val="20000"/>
              </a:spcBef>
              <a:buClr>
                <a:schemeClr val="folHlink"/>
              </a:buClr>
              <a:buSzPct val="90000"/>
              <a:buFont typeface="Wingdings" pitchFamily="2" charset="2"/>
              <a:buChar char="n"/>
              <a:defRPr/>
            </a:pPr>
            <a:endParaRPr lang="en-US" sz="2000" kern="0" dirty="0">
              <a:latin typeface="+mn-lt"/>
            </a:endParaRPr>
          </a:p>
        </p:txBody>
      </p:sp>
    </p:spTree>
    <p:extLst>
      <p:ext uri="{BB962C8B-B14F-4D97-AF65-F5344CB8AC3E}">
        <p14:creationId xmlns:p14="http://schemas.microsoft.com/office/powerpoint/2010/main" val="2210860263"/>
      </p:ext>
    </p:extLst>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8"/>
          </p:nvPr>
        </p:nvSpPr>
        <p:spPr/>
        <p:txBody>
          <a:bodyPr/>
          <a:lstStyle/>
          <a:p>
            <a:fld id="{1F11D43D-FB01-461F-A7A0-1237244F913A}" type="slidenum">
              <a:rPr lang="en-US" smtClean="0"/>
              <a:t>79</a:t>
            </a:fld>
            <a:endParaRPr lang="en-US" dirty="0"/>
          </a:p>
        </p:txBody>
      </p:sp>
      <p:sp>
        <p:nvSpPr>
          <p:cNvPr id="9" name="Title 1"/>
          <p:cNvSpPr>
            <a:spLocks noGrp="1"/>
          </p:cNvSpPr>
          <p:nvPr>
            <p:ph type="title"/>
          </p:nvPr>
        </p:nvSpPr>
        <p:spPr>
          <a:xfrm>
            <a:off x="457200" y="228600"/>
            <a:ext cx="8229600" cy="1143000"/>
          </a:xfrm>
        </p:spPr>
        <p:txBody>
          <a:bodyPr>
            <a:normAutofit/>
          </a:bodyPr>
          <a:lstStyle/>
          <a:p>
            <a:pPr>
              <a:defRPr/>
            </a:pPr>
            <a:r>
              <a:rPr lang="en-US" dirty="0"/>
              <a:t>Medical Director Time</a:t>
            </a:r>
          </a:p>
        </p:txBody>
      </p:sp>
      <p:sp>
        <p:nvSpPr>
          <p:cNvPr id="8" name="Content Placeholder 7"/>
          <p:cNvSpPr>
            <a:spLocks noGrp="1"/>
          </p:cNvSpPr>
          <p:nvPr>
            <p:ph idx="1"/>
          </p:nvPr>
        </p:nvSpPr>
        <p:spPr>
          <a:xfrm>
            <a:off x="457200" y="1523999"/>
            <a:ext cx="8229600" cy="4419601"/>
          </a:xfrm>
        </p:spPr>
        <p:txBody>
          <a:bodyPr>
            <a:normAutofit/>
          </a:bodyPr>
          <a:lstStyle/>
          <a:p>
            <a:r>
              <a:rPr lang="en-US" dirty="0"/>
              <a:t>Medical director, supervisory, and administrative time are allowable costs</a:t>
            </a:r>
            <a:br>
              <a:rPr lang="en-US" dirty="0"/>
            </a:br>
            <a:endParaRPr lang="en-US" dirty="0"/>
          </a:p>
          <a:p>
            <a:r>
              <a:rPr lang="en-US" dirty="0"/>
              <a:t>Update physician contracts with medical director duties:</a:t>
            </a:r>
          </a:p>
          <a:p>
            <a:pPr lvl="1"/>
            <a:r>
              <a:rPr lang="en-US" dirty="0"/>
              <a:t>Type</a:t>
            </a:r>
          </a:p>
          <a:p>
            <a:pPr lvl="1"/>
            <a:r>
              <a:rPr lang="en-US" dirty="0"/>
              <a:t>Payment</a:t>
            </a:r>
          </a:p>
          <a:p>
            <a:pPr lvl="1"/>
            <a:r>
              <a:rPr lang="en-US" dirty="0"/>
              <a:t>Hours</a:t>
            </a:r>
          </a:p>
          <a:p>
            <a:pPr lvl="2"/>
            <a:r>
              <a:rPr lang="en-US" dirty="0"/>
              <a:t>Can be based on time studies </a:t>
            </a:r>
            <a:br>
              <a:rPr lang="en-US" dirty="0"/>
            </a:br>
            <a:r>
              <a:rPr lang="en-US" dirty="0"/>
              <a:t>(but must be part of duties in the contract)</a:t>
            </a:r>
          </a:p>
        </p:txBody>
      </p:sp>
      <p:sp>
        <p:nvSpPr>
          <p:cNvPr id="3" name="Rectangle 3"/>
          <p:cNvSpPr txBox="1">
            <a:spLocks noChangeArrowheads="1"/>
          </p:cNvSpPr>
          <p:nvPr/>
        </p:nvSpPr>
        <p:spPr>
          <a:xfrm>
            <a:off x="609600" y="1524000"/>
            <a:ext cx="8534400" cy="5334000"/>
          </a:xfrm>
          <a:prstGeom prst="rect">
            <a:avLst/>
          </a:prstGeom>
        </p:spPr>
        <p:txBody>
          <a:bodyPr/>
          <a:lstStyle/>
          <a:p>
            <a:pPr marL="533400" indent="-533400" eaLnBrk="0" hangingPunct="0">
              <a:spcBef>
                <a:spcPct val="20000"/>
              </a:spcBef>
              <a:buClr>
                <a:schemeClr val="folHlink"/>
              </a:buClr>
              <a:buSzPct val="90000"/>
              <a:buFont typeface="Wingdings" pitchFamily="2" charset="2"/>
              <a:buChar char="n"/>
              <a:defRPr/>
            </a:pPr>
            <a:endParaRPr lang="en-US" sz="2000" b="1" i="1" kern="0" dirty="0">
              <a:solidFill>
                <a:schemeClr val="hlink"/>
              </a:solidFill>
              <a:latin typeface="+mn-lt"/>
            </a:endParaRPr>
          </a:p>
        </p:txBody>
      </p:sp>
    </p:spTree>
    <p:extLst>
      <p:ext uri="{BB962C8B-B14F-4D97-AF65-F5344CB8AC3E}">
        <p14:creationId xmlns:p14="http://schemas.microsoft.com/office/powerpoint/2010/main" val="2461263553"/>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457200" y="228600"/>
            <a:ext cx="8229600" cy="1109870"/>
          </a:xfrm>
        </p:spPr>
        <p:txBody>
          <a:bodyPr>
            <a:normAutofit/>
          </a:bodyPr>
          <a:lstStyle/>
          <a:p>
            <a:pPr eaLnBrk="1" hangingPunct="1"/>
            <a:r>
              <a:rPr lang="en-US" sz="4000" dirty="0">
                <a:solidFill>
                  <a:schemeClr val="accent1"/>
                </a:solidFill>
              </a:rPr>
              <a:t>How Much Does Medicare Pay?</a:t>
            </a:r>
          </a:p>
        </p:txBody>
      </p:sp>
      <p:sp>
        <p:nvSpPr>
          <p:cNvPr id="57347" name="Content Placeholder 2"/>
          <p:cNvSpPr>
            <a:spLocks noGrp="1"/>
          </p:cNvSpPr>
          <p:nvPr>
            <p:ph idx="1"/>
          </p:nvPr>
        </p:nvSpPr>
        <p:spPr>
          <a:xfrm>
            <a:off x="389007" y="1671925"/>
            <a:ext cx="7971221" cy="4195475"/>
          </a:xfrm>
        </p:spPr>
        <p:txBody>
          <a:bodyPr/>
          <a:lstStyle/>
          <a:p>
            <a:pPr eaLnBrk="1" hangingPunct="1"/>
            <a:r>
              <a:rPr lang="en-US" sz="2200" dirty="0"/>
              <a:t>Medicare pays its portion of cost</a:t>
            </a:r>
          </a:p>
          <a:p>
            <a:pPr eaLnBrk="1" hangingPunct="1"/>
            <a:r>
              <a:rPr lang="en-US" sz="2200" dirty="0"/>
              <a:t>Cost report calculates cost to charge ratio</a:t>
            </a:r>
          </a:p>
          <a:p>
            <a:pPr eaLnBrk="1" hangingPunct="1"/>
            <a:r>
              <a:rPr lang="en-US" sz="2200" dirty="0"/>
              <a:t>Medicare charges times cost to charge ratio = Medicare cost</a:t>
            </a:r>
          </a:p>
          <a:p>
            <a:pPr eaLnBrk="1" hangingPunct="1"/>
            <a:endParaRPr lang="en-US" sz="2200" dirty="0"/>
          </a:p>
          <a:p>
            <a:pPr eaLnBrk="1" hangingPunct="1"/>
            <a:endParaRPr lang="en-US" dirty="0"/>
          </a:p>
        </p:txBody>
      </p:sp>
      <p:graphicFrame>
        <p:nvGraphicFramePr>
          <p:cNvPr id="2" name="Object 1"/>
          <p:cNvGraphicFramePr>
            <a:graphicFrameLocks noChangeAspect="1"/>
          </p:cNvGraphicFramePr>
          <p:nvPr>
            <p:extLst>
              <p:ext uri="{D42A27DB-BD31-4B8C-83A1-F6EECF244321}">
                <p14:modId xmlns:p14="http://schemas.microsoft.com/office/powerpoint/2010/main" val="2941297488"/>
              </p:ext>
            </p:extLst>
          </p:nvPr>
        </p:nvGraphicFramePr>
        <p:xfrm>
          <a:off x="868491" y="3276600"/>
          <a:ext cx="7284909" cy="2819400"/>
        </p:xfrm>
        <a:graphic>
          <a:graphicData uri="http://schemas.openxmlformats.org/presentationml/2006/ole">
            <mc:AlternateContent xmlns:mc="http://schemas.openxmlformats.org/markup-compatibility/2006">
              <mc:Choice xmlns:v="urn:schemas-microsoft-com:vml" Requires="v">
                <p:oleObj spid="_x0000_s111640" name="Worksheet" r:id="rId4" imgW="3962495" imgH="1533620" progId="Excel.Sheet.12">
                  <p:link updateAutomatic="1"/>
                </p:oleObj>
              </mc:Choice>
              <mc:Fallback>
                <p:oleObj name="Worksheet" r:id="rId4" imgW="3962495" imgH="1533620" progId="Excel.Sheet.12">
                  <p:link updateAutomatic="1"/>
                  <p:pic>
                    <p:nvPicPr>
                      <p:cNvPr id="2" name="Object 1"/>
                      <p:cNvPicPr/>
                      <p:nvPr/>
                    </p:nvPicPr>
                    <p:blipFill>
                      <a:blip r:embed="rId5"/>
                      <a:stretch>
                        <a:fillRect/>
                      </a:stretch>
                    </p:blipFill>
                    <p:spPr>
                      <a:xfrm>
                        <a:off x="868491" y="3276600"/>
                        <a:ext cx="7284909" cy="2819400"/>
                      </a:xfrm>
                      <a:prstGeom prst="rect">
                        <a:avLst/>
                      </a:prstGeom>
                    </p:spPr>
                  </p:pic>
                </p:oleObj>
              </mc:Fallback>
            </mc:AlternateContent>
          </a:graphicData>
        </a:graphic>
      </p:graphicFrame>
      <p:sp>
        <p:nvSpPr>
          <p:cNvPr id="3" name="Slide Number Placeholder 2"/>
          <p:cNvSpPr>
            <a:spLocks noGrp="1"/>
          </p:cNvSpPr>
          <p:nvPr>
            <p:ph type="sldNum" sz="quarter" idx="18"/>
          </p:nvPr>
        </p:nvSpPr>
        <p:spPr/>
        <p:txBody>
          <a:bodyPr/>
          <a:lstStyle/>
          <a:p>
            <a:fld id="{16093BBF-7029-416F-A506-A70526E28AC4}" type="slidenum">
              <a:rPr lang="en-US" smtClean="0"/>
              <a:pPr/>
              <a:t>8</a:t>
            </a:fld>
            <a:endParaRPr lang="en-US"/>
          </a:p>
          <a:p>
            <a:endParaRPr lang="en-US" dirty="0"/>
          </a:p>
        </p:txBody>
      </p:sp>
    </p:spTree>
    <p:extLst>
      <p:ext uri="{BB962C8B-B14F-4D97-AF65-F5344CB8AC3E}">
        <p14:creationId xmlns:p14="http://schemas.microsoft.com/office/powerpoint/2010/main" val="3114498625"/>
      </p:ext>
    </p:extLst>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8"/>
          </p:nvPr>
        </p:nvSpPr>
        <p:spPr/>
        <p:txBody>
          <a:bodyPr/>
          <a:lstStyle/>
          <a:p>
            <a:fld id="{1F11D43D-FB01-461F-A7A0-1237244F913A}" type="slidenum">
              <a:rPr lang="en-US" smtClean="0"/>
              <a:t>80</a:t>
            </a:fld>
            <a:endParaRPr lang="en-US" dirty="0"/>
          </a:p>
        </p:txBody>
      </p:sp>
      <p:sp>
        <p:nvSpPr>
          <p:cNvPr id="9" name="Title 1"/>
          <p:cNvSpPr>
            <a:spLocks noGrp="1"/>
          </p:cNvSpPr>
          <p:nvPr>
            <p:ph type="title"/>
          </p:nvPr>
        </p:nvSpPr>
        <p:spPr>
          <a:xfrm>
            <a:off x="457200" y="228600"/>
            <a:ext cx="8229600" cy="1143000"/>
          </a:xfrm>
        </p:spPr>
        <p:txBody>
          <a:bodyPr>
            <a:normAutofit/>
          </a:bodyPr>
          <a:lstStyle/>
          <a:p>
            <a:pPr>
              <a:defRPr/>
            </a:pPr>
            <a:r>
              <a:rPr lang="en-US" dirty="0"/>
              <a:t>Emergency Room Providers</a:t>
            </a:r>
          </a:p>
        </p:txBody>
      </p:sp>
      <p:sp>
        <p:nvSpPr>
          <p:cNvPr id="7" name="Content Placeholder 6"/>
          <p:cNvSpPr>
            <a:spLocks noGrp="1"/>
          </p:cNvSpPr>
          <p:nvPr>
            <p:ph idx="1"/>
          </p:nvPr>
        </p:nvSpPr>
        <p:spPr>
          <a:xfrm>
            <a:off x="457200" y="1524001"/>
            <a:ext cx="8229600" cy="4495800"/>
          </a:xfrm>
        </p:spPr>
        <p:txBody>
          <a:bodyPr>
            <a:normAutofit/>
          </a:bodyPr>
          <a:lstStyle/>
          <a:p>
            <a:r>
              <a:rPr lang="en-US" dirty="0"/>
              <a:t>Emergency room providers on call</a:t>
            </a:r>
          </a:p>
          <a:p>
            <a:pPr lvl="1"/>
            <a:r>
              <a:rPr lang="en-US" dirty="0"/>
              <a:t>MD, DO, PA, or NP</a:t>
            </a:r>
          </a:p>
          <a:p>
            <a:pPr lvl="1"/>
            <a:r>
              <a:rPr lang="en-US" dirty="0"/>
              <a:t>Trained in emergency medicine </a:t>
            </a:r>
          </a:p>
          <a:p>
            <a:pPr lvl="1"/>
            <a:r>
              <a:rPr lang="en-US" dirty="0"/>
              <a:t>Must be available to respond within 30 minutes</a:t>
            </a:r>
          </a:p>
          <a:p>
            <a:pPr lvl="1"/>
            <a:r>
              <a:rPr lang="en-US" dirty="0"/>
              <a:t>Written contract</a:t>
            </a:r>
          </a:p>
          <a:p>
            <a:pPr lvl="1"/>
            <a:r>
              <a:rPr lang="en-US" dirty="0"/>
              <a:t>Not otherwise providing patient services</a:t>
            </a:r>
          </a:p>
          <a:p>
            <a:pPr lvl="2"/>
            <a:r>
              <a:rPr lang="en-US" dirty="0"/>
              <a:t>In their own clinic</a:t>
            </a:r>
          </a:p>
          <a:p>
            <a:pPr lvl="2"/>
            <a:r>
              <a:rPr lang="en-US" dirty="0"/>
              <a:t>In the hospital’s clinic</a:t>
            </a:r>
          </a:p>
          <a:p>
            <a:endParaRPr lang="en-US" dirty="0"/>
          </a:p>
        </p:txBody>
      </p:sp>
      <p:sp>
        <p:nvSpPr>
          <p:cNvPr id="2" name="Rectangle 2"/>
          <p:cNvSpPr txBox="1">
            <a:spLocks noChangeArrowheads="1"/>
          </p:cNvSpPr>
          <p:nvPr/>
        </p:nvSpPr>
        <p:spPr>
          <a:xfrm>
            <a:off x="609600" y="277813"/>
            <a:ext cx="8077200" cy="1143000"/>
          </a:xfrm>
          <a:prstGeom prst="rect">
            <a:avLst/>
          </a:prstGeom>
        </p:spPr>
        <p:txBody>
          <a:bodyPr/>
          <a:lstStyle/>
          <a:p>
            <a:pPr eaLnBrk="0" hangingPunct="0">
              <a:defRPr/>
            </a:pPr>
            <a:endParaRPr lang="en-US" sz="1500" b="1" i="1" kern="0" dirty="0">
              <a:solidFill>
                <a:schemeClr val="tx2"/>
              </a:solidFill>
              <a:latin typeface="+mj-lt"/>
              <a:ea typeface="+mj-ea"/>
              <a:cs typeface="+mj-cs"/>
            </a:endParaRPr>
          </a:p>
        </p:txBody>
      </p:sp>
      <p:sp>
        <p:nvSpPr>
          <p:cNvPr id="3" name="Rectangle 3"/>
          <p:cNvSpPr txBox="1">
            <a:spLocks noChangeArrowheads="1"/>
          </p:cNvSpPr>
          <p:nvPr/>
        </p:nvSpPr>
        <p:spPr>
          <a:xfrm>
            <a:off x="609600" y="1524000"/>
            <a:ext cx="8077200" cy="4606925"/>
          </a:xfrm>
          <a:prstGeom prst="rect">
            <a:avLst/>
          </a:prstGeom>
        </p:spPr>
        <p:txBody>
          <a:bodyPr/>
          <a:lstStyle/>
          <a:p>
            <a:pPr marL="742950" lvl="1" indent="-285750" eaLnBrk="0" hangingPunct="0">
              <a:lnSpc>
                <a:spcPct val="90000"/>
              </a:lnSpc>
              <a:spcBef>
                <a:spcPct val="20000"/>
              </a:spcBef>
              <a:buClr>
                <a:schemeClr val="accent1"/>
              </a:buClr>
              <a:buSzPct val="75000"/>
              <a:buFont typeface="Wingdings" pitchFamily="2" charset="2"/>
              <a:buChar char="n"/>
              <a:defRPr/>
            </a:pPr>
            <a:endParaRPr lang="en-US" sz="2600" kern="0" dirty="0">
              <a:latin typeface="+mn-lt"/>
            </a:endParaRPr>
          </a:p>
        </p:txBody>
      </p:sp>
    </p:spTree>
    <p:extLst>
      <p:ext uri="{BB962C8B-B14F-4D97-AF65-F5344CB8AC3E}">
        <p14:creationId xmlns:p14="http://schemas.microsoft.com/office/powerpoint/2010/main" val="1607869227"/>
      </p:ext>
    </p:extLst>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8"/>
          </p:nvPr>
        </p:nvSpPr>
        <p:spPr/>
        <p:txBody>
          <a:bodyPr/>
          <a:lstStyle/>
          <a:p>
            <a:fld id="{1F11D43D-FB01-461F-A7A0-1237244F913A}" type="slidenum">
              <a:rPr lang="en-US" smtClean="0"/>
              <a:t>81</a:t>
            </a:fld>
            <a:endParaRPr lang="en-US" dirty="0"/>
          </a:p>
        </p:txBody>
      </p:sp>
      <p:sp>
        <p:nvSpPr>
          <p:cNvPr id="9" name="Title 1"/>
          <p:cNvSpPr>
            <a:spLocks noGrp="1"/>
          </p:cNvSpPr>
          <p:nvPr>
            <p:ph type="title"/>
          </p:nvPr>
        </p:nvSpPr>
        <p:spPr>
          <a:xfrm>
            <a:off x="457200" y="228600"/>
            <a:ext cx="8229600" cy="1143000"/>
          </a:xfrm>
        </p:spPr>
        <p:txBody>
          <a:bodyPr>
            <a:normAutofit/>
          </a:bodyPr>
          <a:lstStyle/>
          <a:p>
            <a:pPr>
              <a:defRPr/>
            </a:pPr>
            <a:r>
              <a:rPr lang="en-US" dirty="0"/>
              <a:t>Emergency Room Providers</a:t>
            </a:r>
            <a:endParaRPr lang="en-US" sz="1300" dirty="0"/>
          </a:p>
        </p:txBody>
      </p:sp>
      <p:sp>
        <p:nvSpPr>
          <p:cNvPr id="8" name="Content Placeholder 7"/>
          <p:cNvSpPr>
            <a:spLocks noGrp="1"/>
          </p:cNvSpPr>
          <p:nvPr>
            <p:ph idx="1"/>
          </p:nvPr>
        </p:nvSpPr>
        <p:spPr/>
        <p:txBody>
          <a:bodyPr>
            <a:normAutofit/>
          </a:bodyPr>
          <a:lstStyle/>
          <a:p>
            <a:r>
              <a:rPr lang="en-US" b="1" dirty="0"/>
              <a:t>Actual time best</a:t>
            </a:r>
            <a:endParaRPr lang="en-US" dirty="0"/>
          </a:p>
          <a:p>
            <a:pPr lvl="1"/>
            <a:r>
              <a:rPr lang="en-US" dirty="0"/>
              <a:t>Actual time maximizes allowable costs</a:t>
            </a:r>
          </a:p>
          <a:p>
            <a:pPr marL="457200" lvl="1" indent="0">
              <a:buNone/>
            </a:pPr>
            <a:endParaRPr lang="en-US" dirty="0"/>
          </a:p>
          <a:p>
            <a:r>
              <a:rPr lang="en-US" dirty="0"/>
              <a:t>Time study</a:t>
            </a:r>
          </a:p>
          <a:p>
            <a:pPr lvl="1"/>
            <a:r>
              <a:rPr lang="en-US" dirty="0"/>
              <a:t>Receptionist or nurse can track the provider’s time</a:t>
            </a:r>
          </a:p>
          <a:p>
            <a:endParaRPr lang="en-US" dirty="0"/>
          </a:p>
          <a:p>
            <a:r>
              <a:rPr lang="en-US" dirty="0"/>
              <a:t>Summary of ER logs is an option</a:t>
            </a:r>
          </a:p>
          <a:p>
            <a:pPr lvl="1"/>
            <a:r>
              <a:rPr lang="en-US" dirty="0"/>
              <a:t>Add in/out on emergency room log</a:t>
            </a:r>
          </a:p>
          <a:p>
            <a:endParaRPr lang="en-US" dirty="0"/>
          </a:p>
        </p:txBody>
      </p:sp>
      <p:sp>
        <p:nvSpPr>
          <p:cNvPr id="3" name="Rectangle 3"/>
          <p:cNvSpPr txBox="1">
            <a:spLocks noChangeArrowheads="1"/>
          </p:cNvSpPr>
          <p:nvPr/>
        </p:nvSpPr>
        <p:spPr>
          <a:xfrm>
            <a:off x="609600" y="1524000"/>
            <a:ext cx="8534400" cy="4606925"/>
          </a:xfrm>
          <a:prstGeom prst="rect">
            <a:avLst/>
          </a:prstGeom>
        </p:spPr>
        <p:txBody>
          <a:bodyPr/>
          <a:lstStyle/>
          <a:p>
            <a:pPr marL="342900" indent="-342900" eaLnBrk="0" hangingPunct="0">
              <a:lnSpc>
                <a:spcPct val="90000"/>
              </a:lnSpc>
              <a:spcBef>
                <a:spcPct val="20000"/>
              </a:spcBef>
              <a:buClr>
                <a:schemeClr val="folHlink"/>
              </a:buClr>
              <a:buSzPct val="90000"/>
              <a:buFont typeface="Wingdings" pitchFamily="2" charset="2"/>
              <a:buChar char="n"/>
              <a:defRPr/>
            </a:pPr>
            <a:endParaRPr lang="en-US" sz="2200" b="1" kern="0" dirty="0">
              <a:solidFill>
                <a:schemeClr val="hlink"/>
              </a:solidFill>
              <a:latin typeface="+mn-lt"/>
            </a:endParaRPr>
          </a:p>
        </p:txBody>
      </p:sp>
    </p:spTree>
    <p:extLst>
      <p:ext uri="{BB962C8B-B14F-4D97-AF65-F5344CB8AC3E}">
        <p14:creationId xmlns:p14="http://schemas.microsoft.com/office/powerpoint/2010/main" val="4206767364"/>
      </p:ext>
    </p:extLst>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8"/>
          </p:nvPr>
        </p:nvSpPr>
        <p:spPr/>
        <p:txBody>
          <a:bodyPr/>
          <a:lstStyle/>
          <a:p>
            <a:fld id="{1F11D43D-FB01-461F-A7A0-1237244F913A}" type="slidenum">
              <a:rPr lang="en-US" smtClean="0"/>
              <a:t>82</a:t>
            </a:fld>
            <a:endParaRPr lang="en-US" dirty="0"/>
          </a:p>
        </p:txBody>
      </p:sp>
      <p:sp>
        <p:nvSpPr>
          <p:cNvPr id="9" name="Title 1"/>
          <p:cNvSpPr>
            <a:spLocks noGrp="1"/>
          </p:cNvSpPr>
          <p:nvPr>
            <p:ph type="title"/>
          </p:nvPr>
        </p:nvSpPr>
        <p:spPr>
          <a:xfrm>
            <a:off x="457200" y="228600"/>
            <a:ext cx="8229600" cy="1143000"/>
          </a:xfrm>
        </p:spPr>
        <p:txBody>
          <a:bodyPr>
            <a:normAutofit/>
          </a:bodyPr>
          <a:lstStyle/>
          <a:p>
            <a:pPr>
              <a:defRPr/>
            </a:pPr>
            <a:r>
              <a:rPr lang="en-US" dirty="0"/>
              <a:t>Emergency Room Providers </a:t>
            </a:r>
            <a:r>
              <a:rPr lang="en-US" sz="1300" dirty="0"/>
              <a:t> </a:t>
            </a:r>
          </a:p>
        </p:txBody>
      </p:sp>
      <p:sp>
        <p:nvSpPr>
          <p:cNvPr id="7" name="Content Placeholder 6"/>
          <p:cNvSpPr>
            <a:spLocks noGrp="1"/>
          </p:cNvSpPr>
          <p:nvPr>
            <p:ph idx="1"/>
          </p:nvPr>
        </p:nvSpPr>
        <p:spPr/>
        <p:txBody>
          <a:bodyPr>
            <a:normAutofit/>
          </a:bodyPr>
          <a:lstStyle/>
          <a:p>
            <a:r>
              <a:rPr lang="en-US" dirty="0"/>
              <a:t>Time studies</a:t>
            </a:r>
          </a:p>
          <a:p>
            <a:pPr lvl="1"/>
            <a:r>
              <a:rPr lang="en-US" dirty="0"/>
              <a:t>Noridian currently allows:</a:t>
            </a:r>
          </a:p>
          <a:p>
            <a:pPr lvl="2"/>
            <a:r>
              <a:rPr lang="en-US" dirty="0"/>
              <a:t>Physician: two 2-week time studies (24/7)</a:t>
            </a:r>
          </a:p>
          <a:p>
            <a:pPr lvl="2"/>
            <a:r>
              <a:rPr lang="en-US" dirty="0"/>
              <a:t>Mid-levels: 1-week time study each month (24/7)	</a:t>
            </a:r>
          </a:p>
          <a:p>
            <a:endParaRPr lang="en-US" dirty="0"/>
          </a:p>
        </p:txBody>
      </p:sp>
      <p:sp>
        <p:nvSpPr>
          <p:cNvPr id="3" name="Rectangle 3"/>
          <p:cNvSpPr txBox="1">
            <a:spLocks noChangeArrowheads="1"/>
          </p:cNvSpPr>
          <p:nvPr/>
        </p:nvSpPr>
        <p:spPr>
          <a:xfrm>
            <a:off x="609600" y="1524000"/>
            <a:ext cx="8534400" cy="4606925"/>
          </a:xfrm>
          <a:prstGeom prst="rect">
            <a:avLst/>
          </a:prstGeom>
        </p:spPr>
        <p:txBody>
          <a:bodyPr/>
          <a:lstStyle/>
          <a:p>
            <a:pPr marL="342900" indent="-342900" eaLnBrk="0" hangingPunct="0">
              <a:spcBef>
                <a:spcPct val="20000"/>
              </a:spcBef>
              <a:buClr>
                <a:schemeClr val="folHlink"/>
              </a:buClr>
              <a:buSzPct val="90000"/>
              <a:buFont typeface="Wingdings" pitchFamily="2" charset="2"/>
              <a:buChar char="n"/>
              <a:defRPr/>
            </a:pPr>
            <a:endParaRPr lang="en-US" sz="2400" b="1" kern="0" dirty="0">
              <a:solidFill>
                <a:schemeClr val="hlink"/>
              </a:solidFill>
              <a:latin typeface="+mn-lt"/>
            </a:endParaRPr>
          </a:p>
        </p:txBody>
      </p:sp>
    </p:spTree>
    <p:extLst>
      <p:ext uri="{BB962C8B-B14F-4D97-AF65-F5344CB8AC3E}">
        <p14:creationId xmlns:p14="http://schemas.microsoft.com/office/powerpoint/2010/main" val="1572498675"/>
      </p:ext>
    </p:extLst>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8"/>
          </p:nvPr>
        </p:nvSpPr>
        <p:spPr/>
        <p:txBody>
          <a:bodyPr/>
          <a:lstStyle/>
          <a:p>
            <a:fld id="{1F11D43D-FB01-461F-A7A0-1237244F913A}" type="slidenum">
              <a:rPr lang="en-US" smtClean="0"/>
              <a:t>83</a:t>
            </a:fld>
            <a:endParaRPr lang="en-US" dirty="0"/>
          </a:p>
        </p:txBody>
      </p:sp>
      <p:sp>
        <p:nvSpPr>
          <p:cNvPr id="9" name="Title 1"/>
          <p:cNvSpPr>
            <a:spLocks noGrp="1"/>
          </p:cNvSpPr>
          <p:nvPr>
            <p:ph type="title"/>
          </p:nvPr>
        </p:nvSpPr>
        <p:spPr>
          <a:xfrm>
            <a:off x="457200" y="228600"/>
            <a:ext cx="8229600" cy="1143000"/>
          </a:xfrm>
        </p:spPr>
        <p:txBody>
          <a:bodyPr>
            <a:normAutofit/>
          </a:bodyPr>
          <a:lstStyle/>
          <a:p>
            <a:pPr>
              <a:defRPr/>
            </a:pPr>
            <a:r>
              <a:rPr lang="en-US" dirty="0"/>
              <a:t>Emergency Room Providers</a:t>
            </a:r>
            <a:r>
              <a:rPr lang="en-US" sz="1300" dirty="0"/>
              <a:t> </a:t>
            </a:r>
          </a:p>
        </p:txBody>
      </p:sp>
      <p:sp>
        <p:nvSpPr>
          <p:cNvPr id="7" name="Content Placeholder 6"/>
          <p:cNvSpPr>
            <a:spLocks noGrp="1"/>
          </p:cNvSpPr>
          <p:nvPr>
            <p:ph idx="1"/>
          </p:nvPr>
        </p:nvSpPr>
        <p:spPr/>
        <p:txBody>
          <a:bodyPr>
            <a:normAutofit/>
          </a:bodyPr>
          <a:lstStyle/>
          <a:p>
            <a:r>
              <a:rPr lang="en-US" dirty="0"/>
              <a:t>Time study must be </a:t>
            </a:r>
            <a:r>
              <a:rPr lang="en-US" b="1" dirty="0"/>
              <a:t>auditable</a:t>
            </a:r>
          </a:p>
          <a:p>
            <a:pPr lvl="1"/>
            <a:r>
              <a:rPr lang="en-US" dirty="0"/>
              <a:t>Can be thrown out</a:t>
            </a:r>
          </a:p>
          <a:p>
            <a:pPr lvl="1"/>
            <a:r>
              <a:rPr lang="en-US" dirty="0"/>
              <a:t>Can be converted to emergency room logs</a:t>
            </a:r>
          </a:p>
          <a:p>
            <a:pPr lvl="1"/>
            <a:endParaRPr lang="en-US" dirty="0"/>
          </a:p>
          <a:p>
            <a:r>
              <a:rPr lang="en-US" dirty="0"/>
              <a:t>MONITOR YOUR TIME STUDIES</a:t>
            </a:r>
          </a:p>
          <a:p>
            <a:pPr lvl="1"/>
            <a:r>
              <a:rPr lang="en-US" dirty="0"/>
              <a:t>Desk review happens much later, and it can affect you for several years</a:t>
            </a:r>
          </a:p>
        </p:txBody>
      </p:sp>
      <p:sp>
        <p:nvSpPr>
          <p:cNvPr id="3" name="Rectangle 3"/>
          <p:cNvSpPr txBox="1">
            <a:spLocks noChangeArrowheads="1"/>
          </p:cNvSpPr>
          <p:nvPr/>
        </p:nvSpPr>
        <p:spPr>
          <a:xfrm>
            <a:off x="609600" y="1524000"/>
            <a:ext cx="8534400" cy="4606925"/>
          </a:xfrm>
          <a:prstGeom prst="rect">
            <a:avLst/>
          </a:prstGeom>
        </p:spPr>
        <p:txBody>
          <a:bodyPr/>
          <a:lstStyle/>
          <a:p>
            <a:pPr marL="342900" indent="-342900" eaLnBrk="0" hangingPunct="0">
              <a:spcBef>
                <a:spcPct val="20000"/>
              </a:spcBef>
              <a:buClr>
                <a:schemeClr val="folHlink"/>
              </a:buClr>
              <a:buSzPct val="90000"/>
              <a:buFont typeface="Wingdings" pitchFamily="2" charset="2"/>
              <a:buChar char="n"/>
              <a:defRPr/>
            </a:pPr>
            <a:endParaRPr lang="en-US" sz="2400" b="1" kern="0" dirty="0">
              <a:solidFill>
                <a:schemeClr val="hlink"/>
              </a:solidFill>
              <a:latin typeface="+mn-lt"/>
            </a:endParaRPr>
          </a:p>
        </p:txBody>
      </p:sp>
    </p:spTree>
    <p:extLst>
      <p:ext uri="{BB962C8B-B14F-4D97-AF65-F5344CB8AC3E}">
        <p14:creationId xmlns:p14="http://schemas.microsoft.com/office/powerpoint/2010/main" val="3282696253"/>
      </p:ext>
    </p:extLst>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8"/>
          </p:nvPr>
        </p:nvSpPr>
        <p:spPr/>
        <p:txBody>
          <a:bodyPr/>
          <a:lstStyle/>
          <a:p>
            <a:fld id="{1F11D43D-FB01-461F-A7A0-1237244F913A}" type="slidenum">
              <a:rPr lang="en-US" smtClean="0"/>
              <a:t>84</a:t>
            </a:fld>
            <a:endParaRPr lang="en-US" dirty="0"/>
          </a:p>
        </p:txBody>
      </p:sp>
      <p:sp>
        <p:nvSpPr>
          <p:cNvPr id="2" name="Title 1"/>
          <p:cNvSpPr>
            <a:spLocks noGrp="1"/>
          </p:cNvSpPr>
          <p:nvPr>
            <p:ph type="title"/>
          </p:nvPr>
        </p:nvSpPr>
        <p:spPr>
          <a:xfrm>
            <a:off x="457200" y="228600"/>
            <a:ext cx="8229600" cy="1143000"/>
          </a:xfrm>
        </p:spPr>
        <p:txBody>
          <a:bodyPr/>
          <a:lstStyle/>
          <a:p>
            <a:r>
              <a:rPr lang="en-US" dirty="0"/>
              <a:t>Proper ER Time Study</a:t>
            </a:r>
          </a:p>
        </p:txBody>
      </p:sp>
      <p:sp>
        <p:nvSpPr>
          <p:cNvPr id="3" name="Content Placeholder 2"/>
          <p:cNvSpPr>
            <a:spLocks noGrp="1"/>
          </p:cNvSpPr>
          <p:nvPr>
            <p:ph idx="1"/>
          </p:nvPr>
        </p:nvSpPr>
        <p:spPr/>
        <p:txBody>
          <a:bodyPr/>
          <a:lstStyle/>
          <a:p>
            <a:r>
              <a:rPr lang="en-US" dirty="0"/>
              <a:t>Patient identifier (be able to crosswalk from here to the ER logs)</a:t>
            </a:r>
          </a:p>
          <a:p>
            <a:r>
              <a:rPr lang="en-US" dirty="0"/>
              <a:t>Date</a:t>
            </a:r>
          </a:p>
          <a:p>
            <a:r>
              <a:rPr lang="en-US" dirty="0"/>
              <a:t>Time physician starts</a:t>
            </a:r>
          </a:p>
          <a:p>
            <a:r>
              <a:rPr lang="en-US" dirty="0"/>
              <a:t>Time physician finishes</a:t>
            </a:r>
          </a:p>
          <a:p>
            <a:pPr lvl="1"/>
            <a:r>
              <a:rPr lang="en-US" dirty="0"/>
              <a:t>There may be multiples of these</a:t>
            </a:r>
          </a:p>
          <a:p>
            <a:r>
              <a:rPr lang="en-US" dirty="0"/>
              <a:t>Time physician is charting</a:t>
            </a:r>
          </a:p>
        </p:txBody>
      </p:sp>
    </p:spTree>
    <p:extLst>
      <p:ext uri="{BB962C8B-B14F-4D97-AF65-F5344CB8AC3E}">
        <p14:creationId xmlns:p14="http://schemas.microsoft.com/office/powerpoint/2010/main" val="20533854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8"/>
          </p:nvPr>
        </p:nvSpPr>
        <p:spPr/>
        <p:txBody>
          <a:bodyPr/>
          <a:lstStyle/>
          <a:p>
            <a:fld id="{1F11D43D-FB01-461F-A7A0-1237244F913A}" type="slidenum">
              <a:rPr lang="en-US" smtClean="0"/>
              <a:t>85</a:t>
            </a:fld>
            <a:endParaRPr lang="en-US" dirty="0"/>
          </a:p>
        </p:txBody>
      </p:sp>
      <p:sp>
        <p:nvSpPr>
          <p:cNvPr id="2" name="Title 1"/>
          <p:cNvSpPr>
            <a:spLocks noGrp="1"/>
          </p:cNvSpPr>
          <p:nvPr>
            <p:ph type="title"/>
          </p:nvPr>
        </p:nvSpPr>
        <p:spPr>
          <a:xfrm>
            <a:off x="457200" y="228600"/>
            <a:ext cx="8229600" cy="1143000"/>
          </a:xfrm>
        </p:spPr>
        <p:txBody>
          <a:bodyPr/>
          <a:lstStyle/>
          <a:p>
            <a:r>
              <a:rPr lang="en-US" dirty="0"/>
              <a:t>Proper ER Time Study </a:t>
            </a:r>
            <a:endParaRPr lang="en-US" sz="1200" dirty="0"/>
          </a:p>
        </p:txBody>
      </p:sp>
      <p:sp>
        <p:nvSpPr>
          <p:cNvPr id="3" name="Content Placeholder 2"/>
          <p:cNvSpPr>
            <a:spLocks noGrp="1"/>
          </p:cNvSpPr>
          <p:nvPr>
            <p:ph idx="1"/>
          </p:nvPr>
        </p:nvSpPr>
        <p:spPr/>
        <p:txBody>
          <a:bodyPr/>
          <a:lstStyle/>
          <a:p>
            <a:r>
              <a:rPr lang="en-US" dirty="0"/>
              <a:t>Correct</a:t>
            </a:r>
          </a:p>
          <a:p>
            <a:pPr marL="400050" lvl="1" indent="0">
              <a:buNone/>
            </a:pPr>
            <a:r>
              <a:rPr lang="en-US" dirty="0"/>
              <a:t>Time in:  13:42</a:t>
            </a:r>
          </a:p>
          <a:p>
            <a:pPr marL="400050" lvl="1" indent="0">
              <a:buNone/>
            </a:pPr>
            <a:r>
              <a:rPr lang="en-US" dirty="0"/>
              <a:t>Time out:  13:49</a:t>
            </a:r>
          </a:p>
          <a:p>
            <a:pPr marL="400050" lvl="1" indent="0">
              <a:buNone/>
            </a:pPr>
            <a:r>
              <a:rPr lang="en-US" dirty="0"/>
              <a:t>Charting:  13:49-13:50</a:t>
            </a:r>
          </a:p>
          <a:p>
            <a:pPr marL="400050" lvl="1" indent="0">
              <a:buNone/>
            </a:pPr>
            <a:endParaRPr lang="en-US" dirty="0"/>
          </a:p>
          <a:p>
            <a:r>
              <a:rPr lang="en-US" dirty="0"/>
              <a:t>Incorrect</a:t>
            </a:r>
          </a:p>
          <a:p>
            <a:pPr marL="400050" lvl="1" indent="0">
              <a:buNone/>
            </a:pPr>
            <a:r>
              <a:rPr lang="en-US" dirty="0"/>
              <a:t>Time:  7 minute</a:t>
            </a:r>
          </a:p>
          <a:p>
            <a:pPr marL="400050" lvl="1" indent="0">
              <a:buNone/>
            </a:pPr>
            <a:r>
              <a:rPr lang="en-US" dirty="0"/>
              <a:t>Charting:  1 minute</a:t>
            </a:r>
          </a:p>
        </p:txBody>
      </p:sp>
    </p:spTree>
    <p:extLst>
      <p:ext uri="{BB962C8B-B14F-4D97-AF65-F5344CB8AC3E}">
        <p14:creationId xmlns:p14="http://schemas.microsoft.com/office/powerpoint/2010/main" val="362045086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8"/>
          </p:nvPr>
        </p:nvSpPr>
        <p:spPr/>
        <p:txBody>
          <a:bodyPr/>
          <a:lstStyle/>
          <a:p>
            <a:fld id="{1F11D43D-FB01-461F-A7A0-1237244F913A}" type="slidenum">
              <a:rPr lang="en-US" smtClean="0"/>
              <a:t>86</a:t>
            </a:fld>
            <a:endParaRPr lang="en-US" dirty="0"/>
          </a:p>
        </p:txBody>
      </p:sp>
      <p:sp>
        <p:nvSpPr>
          <p:cNvPr id="10" name="Title 1"/>
          <p:cNvSpPr>
            <a:spLocks noGrp="1"/>
          </p:cNvSpPr>
          <p:nvPr>
            <p:ph type="title"/>
          </p:nvPr>
        </p:nvSpPr>
        <p:spPr>
          <a:xfrm>
            <a:off x="457200" y="228600"/>
            <a:ext cx="8229600" cy="1143000"/>
          </a:xfrm>
        </p:spPr>
        <p:txBody>
          <a:bodyPr>
            <a:normAutofit/>
          </a:bodyPr>
          <a:lstStyle/>
          <a:p>
            <a:pPr>
              <a:defRPr/>
            </a:pPr>
            <a:r>
              <a:rPr lang="en-US" dirty="0"/>
              <a:t>Emergency Room Providers</a:t>
            </a:r>
            <a:endParaRPr lang="en-US" sz="1300" dirty="0"/>
          </a:p>
        </p:txBody>
      </p:sp>
      <p:sp>
        <p:nvSpPr>
          <p:cNvPr id="8" name="Content Placeholder 7"/>
          <p:cNvSpPr>
            <a:spLocks noGrp="1"/>
          </p:cNvSpPr>
          <p:nvPr>
            <p:ph idx="1"/>
          </p:nvPr>
        </p:nvSpPr>
        <p:spPr>
          <a:xfrm>
            <a:off x="457200" y="1447801"/>
            <a:ext cx="8229600" cy="4495800"/>
          </a:xfrm>
        </p:spPr>
        <p:txBody>
          <a:bodyPr>
            <a:normAutofit/>
          </a:bodyPr>
          <a:lstStyle/>
          <a:p>
            <a:r>
              <a:rPr lang="en-US" dirty="0"/>
              <a:t>Providing other patient services while on call</a:t>
            </a:r>
          </a:p>
          <a:p>
            <a:pPr lvl="1"/>
            <a:r>
              <a:rPr lang="en-US" dirty="0"/>
              <a:t>In clinic but on call for ER</a:t>
            </a:r>
          </a:p>
          <a:p>
            <a:pPr lvl="1"/>
            <a:r>
              <a:rPr lang="en-US" dirty="0"/>
              <a:t>Time must be carved out as patient time</a:t>
            </a:r>
          </a:p>
          <a:p>
            <a:endParaRPr lang="en-US" dirty="0"/>
          </a:p>
          <a:p>
            <a:pPr>
              <a:lnSpc>
                <a:spcPct val="110000"/>
              </a:lnSpc>
              <a:buFont typeface="Wingdings" pitchFamily="2" charset="2"/>
              <a:buChar char="ü"/>
            </a:pPr>
            <a:r>
              <a:rPr lang="en-US" sz="3500" b="1" dirty="0">
                <a:solidFill>
                  <a:srgbClr val="AD2C42"/>
                </a:solidFill>
              </a:rPr>
              <a:t> </a:t>
            </a:r>
            <a:r>
              <a:rPr lang="en-US" sz="3700" b="1" dirty="0">
                <a:solidFill>
                  <a:srgbClr val="AD2C42"/>
                </a:solidFill>
              </a:rPr>
              <a:t>TIPS</a:t>
            </a:r>
            <a:r>
              <a:rPr lang="en-US" sz="3500" b="1" dirty="0">
                <a:solidFill>
                  <a:srgbClr val="AD2C42"/>
                </a:solidFill>
              </a:rPr>
              <a:t>:</a:t>
            </a:r>
          </a:p>
          <a:p>
            <a:pPr marL="739775" lvl="1" indent="-282575"/>
            <a:r>
              <a:rPr lang="en-US" dirty="0">
                <a:solidFill>
                  <a:srgbClr val="AD2C42"/>
                </a:solidFill>
              </a:rPr>
              <a:t>Amend contracts to state ER on-call payments not made during RHC time or paid at a lower rate</a:t>
            </a:r>
          </a:p>
          <a:p>
            <a:pPr marL="739775" lvl="1" indent="-282575"/>
            <a:r>
              <a:rPr lang="en-US" dirty="0">
                <a:solidFill>
                  <a:srgbClr val="AD2C42"/>
                </a:solidFill>
              </a:rPr>
              <a:t>Track actual patient time</a:t>
            </a:r>
          </a:p>
          <a:p>
            <a:endParaRPr lang="en-US" dirty="0"/>
          </a:p>
        </p:txBody>
      </p:sp>
      <p:sp>
        <p:nvSpPr>
          <p:cNvPr id="3" name="Rectangle 3"/>
          <p:cNvSpPr txBox="1">
            <a:spLocks noChangeArrowheads="1"/>
          </p:cNvSpPr>
          <p:nvPr/>
        </p:nvSpPr>
        <p:spPr>
          <a:xfrm>
            <a:off x="609600" y="1524000"/>
            <a:ext cx="8077200" cy="4606925"/>
          </a:xfrm>
          <a:prstGeom prst="rect">
            <a:avLst/>
          </a:prstGeom>
        </p:spPr>
        <p:txBody>
          <a:bodyPr/>
          <a:lstStyle/>
          <a:p>
            <a:pPr marL="342900" indent="-342900" eaLnBrk="0" hangingPunct="0">
              <a:lnSpc>
                <a:spcPct val="90000"/>
              </a:lnSpc>
              <a:spcBef>
                <a:spcPct val="20000"/>
              </a:spcBef>
              <a:buClr>
                <a:schemeClr val="folHlink"/>
              </a:buClr>
              <a:buSzPct val="90000"/>
              <a:buFont typeface="Wingdings" pitchFamily="2" charset="2"/>
              <a:buChar char="n"/>
              <a:defRPr/>
            </a:pPr>
            <a:endParaRPr lang="en-US" sz="2600" b="1" i="1" kern="0" dirty="0">
              <a:solidFill>
                <a:schemeClr val="hlink"/>
              </a:solidFill>
              <a:latin typeface="+mn-lt"/>
            </a:endParaRPr>
          </a:p>
        </p:txBody>
      </p:sp>
    </p:spTree>
    <p:extLst>
      <p:ext uri="{BB962C8B-B14F-4D97-AF65-F5344CB8AC3E}">
        <p14:creationId xmlns:p14="http://schemas.microsoft.com/office/powerpoint/2010/main" val="1275923849"/>
      </p:ext>
    </p:extLst>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8"/>
          </p:nvPr>
        </p:nvSpPr>
        <p:spPr/>
        <p:txBody>
          <a:bodyPr/>
          <a:lstStyle/>
          <a:p>
            <a:fld id="{1F11D43D-FB01-461F-A7A0-1237244F913A}" type="slidenum">
              <a:rPr lang="en-US" smtClean="0"/>
              <a:t>87</a:t>
            </a:fld>
            <a:endParaRPr lang="en-US" dirty="0"/>
          </a:p>
        </p:txBody>
      </p:sp>
      <p:sp>
        <p:nvSpPr>
          <p:cNvPr id="6" name="Title 5"/>
          <p:cNvSpPr>
            <a:spLocks noGrp="1"/>
          </p:cNvSpPr>
          <p:nvPr>
            <p:ph type="title"/>
          </p:nvPr>
        </p:nvSpPr>
        <p:spPr>
          <a:xfrm>
            <a:off x="457200" y="152399"/>
            <a:ext cx="8534400" cy="1447801"/>
          </a:xfrm>
        </p:spPr>
        <p:txBody>
          <a:bodyPr>
            <a:normAutofit/>
          </a:bodyPr>
          <a:lstStyle/>
          <a:p>
            <a:r>
              <a:rPr lang="en-US" dirty="0"/>
              <a:t>Common Issues With Physician Cost</a:t>
            </a:r>
          </a:p>
        </p:txBody>
      </p:sp>
      <p:sp>
        <p:nvSpPr>
          <p:cNvPr id="7" name="Content Placeholder 6"/>
          <p:cNvSpPr>
            <a:spLocks noGrp="1"/>
          </p:cNvSpPr>
          <p:nvPr>
            <p:ph idx="1"/>
          </p:nvPr>
        </p:nvSpPr>
        <p:spPr>
          <a:xfrm>
            <a:off x="457200" y="1725614"/>
            <a:ext cx="8686800" cy="4217986"/>
          </a:xfrm>
        </p:spPr>
        <p:txBody>
          <a:bodyPr>
            <a:normAutofit/>
          </a:bodyPr>
          <a:lstStyle/>
          <a:p>
            <a:pPr>
              <a:lnSpc>
                <a:spcPct val="110000"/>
              </a:lnSpc>
            </a:pPr>
            <a:r>
              <a:rPr lang="en-US" dirty="0"/>
              <a:t>Log data incomplete</a:t>
            </a:r>
          </a:p>
          <a:p>
            <a:pPr>
              <a:lnSpc>
                <a:spcPct val="110000"/>
              </a:lnSpc>
            </a:pPr>
            <a:endParaRPr lang="en-US" dirty="0"/>
          </a:p>
          <a:p>
            <a:pPr>
              <a:lnSpc>
                <a:spcPct val="110000"/>
              </a:lnSpc>
            </a:pPr>
            <a:r>
              <a:rPr lang="en-US" dirty="0"/>
              <a:t>Log data contains entire stay (observation hours or acute hours)</a:t>
            </a:r>
          </a:p>
          <a:p>
            <a:pPr marL="0" indent="0">
              <a:lnSpc>
                <a:spcPct val="110000"/>
              </a:lnSpc>
              <a:buNone/>
            </a:pPr>
            <a:endParaRPr lang="en-US" dirty="0"/>
          </a:p>
          <a:p>
            <a:pPr>
              <a:lnSpc>
                <a:spcPct val="110000"/>
              </a:lnSpc>
            </a:pPr>
            <a:r>
              <a:rPr lang="en-US" dirty="0"/>
              <a:t>No proof physician is not working in clinic</a:t>
            </a:r>
          </a:p>
          <a:p>
            <a:pPr>
              <a:lnSpc>
                <a:spcPct val="110000"/>
              </a:lnSpc>
            </a:pPr>
            <a:endParaRPr lang="en-US" dirty="0"/>
          </a:p>
          <a:p>
            <a:pPr marL="0" indent="0">
              <a:lnSpc>
                <a:spcPct val="110000"/>
              </a:lnSpc>
              <a:buNone/>
            </a:pPr>
            <a:endParaRPr lang="en-US" dirty="0"/>
          </a:p>
        </p:txBody>
      </p:sp>
      <p:sp>
        <p:nvSpPr>
          <p:cNvPr id="2" name="Rectangle 2"/>
          <p:cNvSpPr txBox="1">
            <a:spLocks noChangeArrowheads="1"/>
          </p:cNvSpPr>
          <p:nvPr/>
        </p:nvSpPr>
        <p:spPr>
          <a:xfrm>
            <a:off x="609600" y="277813"/>
            <a:ext cx="8077200" cy="1143000"/>
          </a:xfrm>
          <a:prstGeom prst="rect">
            <a:avLst/>
          </a:prstGeom>
        </p:spPr>
        <p:txBody>
          <a:bodyPr/>
          <a:lstStyle/>
          <a:p>
            <a:pPr eaLnBrk="0" hangingPunct="0">
              <a:defRPr/>
            </a:pPr>
            <a:endParaRPr lang="en-US" sz="3800" kern="0" dirty="0">
              <a:solidFill>
                <a:schemeClr val="tx2"/>
              </a:solidFill>
              <a:latin typeface="+mj-lt"/>
              <a:ea typeface="+mj-ea"/>
              <a:cs typeface="+mj-cs"/>
            </a:endParaRPr>
          </a:p>
        </p:txBody>
      </p:sp>
      <p:sp>
        <p:nvSpPr>
          <p:cNvPr id="3" name="Rectangle 3"/>
          <p:cNvSpPr txBox="1">
            <a:spLocks noChangeArrowheads="1"/>
          </p:cNvSpPr>
          <p:nvPr/>
        </p:nvSpPr>
        <p:spPr>
          <a:xfrm>
            <a:off x="609600" y="1524000"/>
            <a:ext cx="8077200" cy="4606925"/>
          </a:xfrm>
          <a:prstGeom prst="rect">
            <a:avLst/>
          </a:prstGeom>
        </p:spPr>
        <p:txBody>
          <a:bodyPr/>
          <a:lstStyle/>
          <a:p>
            <a:pPr marL="342900" indent="-342900" eaLnBrk="0" hangingPunct="0">
              <a:lnSpc>
                <a:spcPct val="90000"/>
              </a:lnSpc>
              <a:spcBef>
                <a:spcPct val="20000"/>
              </a:spcBef>
              <a:buClr>
                <a:schemeClr val="folHlink"/>
              </a:buClr>
              <a:buSzPct val="90000"/>
              <a:buFont typeface="Wingdings" pitchFamily="2" charset="2"/>
              <a:buChar char="n"/>
              <a:defRPr/>
            </a:pPr>
            <a:endParaRPr lang="en-US" sz="2400" kern="0" dirty="0">
              <a:latin typeface="+mn-lt"/>
            </a:endParaRPr>
          </a:p>
        </p:txBody>
      </p:sp>
    </p:spTree>
    <p:extLst>
      <p:ext uri="{BB962C8B-B14F-4D97-AF65-F5344CB8AC3E}">
        <p14:creationId xmlns:p14="http://schemas.microsoft.com/office/powerpoint/2010/main" val="2521492390"/>
      </p:ext>
    </p:extLst>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8"/>
          </p:nvPr>
        </p:nvSpPr>
        <p:spPr/>
        <p:txBody>
          <a:bodyPr/>
          <a:lstStyle/>
          <a:p>
            <a:fld id="{1F11D43D-FB01-461F-A7A0-1237244F913A}" type="slidenum">
              <a:rPr lang="en-US" smtClean="0"/>
              <a:t>88</a:t>
            </a:fld>
            <a:endParaRPr lang="en-US" dirty="0"/>
          </a:p>
        </p:txBody>
      </p:sp>
      <p:sp>
        <p:nvSpPr>
          <p:cNvPr id="2" name="Title 1"/>
          <p:cNvSpPr>
            <a:spLocks noGrp="1"/>
          </p:cNvSpPr>
          <p:nvPr>
            <p:ph type="title"/>
          </p:nvPr>
        </p:nvSpPr>
        <p:spPr>
          <a:xfrm>
            <a:off x="457200" y="228600"/>
            <a:ext cx="8382000" cy="1371600"/>
          </a:xfrm>
        </p:spPr>
        <p:txBody>
          <a:bodyPr>
            <a:noAutofit/>
          </a:bodyPr>
          <a:lstStyle/>
          <a:p>
            <a:pPr algn="l"/>
            <a:r>
              <a:rPr lang="en-US" dirty="0"/>
              <a:t>Common Issues With Physician Cost</a:t>
            </a:r>
            <a:endParaRPr lang="en-US" sz="1200" dirty="0"/>
          </a:p>
        </p:txBody>
      </p:sp>
      <p:sp>
        <p:nvSpPr>
          <p:cNvPr id="3" name="Content Placeholder 2"/>
          <p:cNvSpPr>
            <a:spLocks noGrp="1"/>
          </p:cNvSpPr>
          <p:nvPr>
            <p:ph idx="1"/>
          </p:nvPr>
        </p:nvSpPr>
        <p:spPr>
          <a:xfrm>
            <a:off x="541408" y="1671925"/>
            <a:ext cx="7840592" cy="4195475"/>
          </a:xfrm>
        </p:spPr>
        <p:txBody>
          <a:bodyPr>
            <a:normAutofit/>
          </a:bodyPr>
          <a:lstStyle/>
          <a:p>
            <a:pPr>
              <a:lnSpc>
                <a:spcPct val="110000"/>
              </a:lnSpc>
            </a:pPr>
            <a:r>
              <a:rPr lang="en-US" dirty="0"/>
              <a:t>Medical director duties not in contract</a:t>
            </a:r>
          </a:p>
          <a:p>
            <a:pPr>
              <a:lnSpc>
                <a:spcPct val="110000"/>
              </a:lnSpc>
            </a:pPr>
            <a:endParaRPr lang="en-US" dirty="0"/>
          </a:p>
          <a:p>
            <a:pPr>
              <a:lnSpc>
                <a:spcPct val="110000"/>
              </a:lnSpc>
            </a:pPr>
            <a:r>
              <a:rPr lang="en-US" dirty="0"/>
              <a:t>Cost does not reconcile to contract</a:t>
            </a:r>
          </a:p>
          <a:p>
            <a:pPr>
              <a:lnSpc>
                <a:spcPct val="110000"/>
              </a:lnSpc>
            </a:pPr>
            <a:endParaRPr lang="en-US" dirty="0"/>
          </a:p>
          <a:p>
            <a:pPr>
              <a:lnSpc>
                <a:spcPct val="110000"/>
              </a:lnSpc>
            </a:pPr>
            <a:r>
              <a:rPr lang="en-US" dirty="0"/>
              <a:t>Costs grouped with other costs</a:t>
            </a:r>
          </a:p>
          <a:p>
            <a:pPr>
              <a:lnSpc>
                <a:spcPct val="110000"/>
              </a:lnSpc>
            </a:pPr>
            <a:endParaRPr lang="en-US" dirty="0"/>
          </a:p>
          <a:p>
            <a:pPr>
              <a:lnSpc>
                <a:spcPct val="110000"/>
              </a:lnSpc>
            </a:pPr>
            <a:r>
              <a:rPr lang="en-US" dirty="0"/>
              <a:t>Not tracking physician time between locations (surgeon time in surgery and freestanding clinic)</a:t>
            </a:r>
          </a:p>
          <a:p>
            <a:endParaRPr lang="en-US" dirty="0"/>
          </a:p>
        </p:txBody>
      </p:sp>
    </p:spTree>
    <p:extLst>
      <p:ext uri="{BB962C8B-B14F-4D97-AF65-F5344CB8AC3E}">
        <p14:creationId xmlns:p14="http://schemas.microsoft.com/office/powerpoint/2010/main" val="96732743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9008" y="209028"/>
            <a:ext cx="7840592" cy="1147969"/>
          </a:xfrm>
        </p:spPr>
        <p:txBody>
          <a:bodyPr>
            <a:noAutofit/>
          </a:bodyPr>
          <a:lstStyle/>
          <a:p>
            <a:r>
              <a:rPr lang="en-US" dirty="0">
                <a:solidFill>
                  <a:schemeClr val="accent1"/>
                </a:solidFill>
              </a:rPr>
              <a:t>Worksheets A-8-3</a:t>
            </a:r>
            <a:r>
              <a:rPr lang="en-US" altLang="en-US" dirty="0">
                <a:solidFill>
                  <a:schemeClr val="accent1"/>
                </a:solidFill>
              </a:rPr>
              <a:t>—</a:t>
            </a:r>
            <a:r>
              <a:rPr lang="en-US" dirty="0">
                <a:solidFill>
                  <a:schemeClr val="accent1"/>
                </a:solidFill>
              </a:rPr>
              <a:t>Contract Therapy Services</a:t>
            </a:r>
          </a:p>
        </p:txBody>
      </p:sp>
      <p:sp>
        <p:nvSpPr>
          <p:cNvPr id="5" name="Content Placeholder 4"/>
          <p:cNvSpPr>
            <a:spLocks noGrp="1"/>
          </p:cNvSpPr>
          <p:nvPr>
            <p:ph idx="1"/>
          </p:nvPr>
        </p:nvSpPr>
        <p:spPr>
          <a:xfrm>
            <a:off x="389008" y="1671925"/>
            <a:ext cx="7840592" cy="5033675"/>
          </a:xfrm>
        </p:spPr>
        <p:txBody>
          <a:bodyPr/>
          <a:lstStyle/>
          <a:p>
            <a:pPr>
              <a:buFont typeface="Wingdings" panose="05000000000000000000" pitchFamily="2" charset="2"/>
              <a:buChar char="ü"/>
            </a:pPr>
            <a:r>
              <a:rPr lang="en-US" b="1" dirty="0"/>
              <a:t>Purpose</a:t>
            </a:r>
            <a:r>
              <a:rPr lang="en-US" dirty="0"/>
              <a:t>: To calculate the reasonable costs of contract therapy service to AHSEA limits</a:t>
            </a:r>
          </a:p>
          <a:p>
            <a:pPr marL="0" indent="0">
              <a:buNone/>
            </a:pPr>
            <a:endParaRPr lang="en-US" dirty="0"/>
          </a:p>
          <a:p>
            <a:r>
              <a:rPr lang="en-US" dirty="0"/>
              <a:t>Applies to contracted occupational, physical, respiratory, and speech therapies</a:t>
            </a:r>
          </a:p>
          <a:p>
            <a:r>
              <a:rPr lang="en-US" dirty="0"/>
              <a:t>Compares cost of outside supplier to hours of service provided at published rates</a:t>
            </a:r>
          </a:p>
          <a:p>
            <a:r>
              <a:rPr lang="en-US" dirty="0"/>
              <a:t>Any excess is unallowable, which is why it’s so important to track hours (</a:t>
            </a:r>
            <a:r>
              <a:rPr lang="en-US" b="1" dirty="0"/>
              <a:t>all</a:t>
            </a:r>
            <a:r>
              <a:rPr lang="en-US" dirty="0"/>
              <a:t> hours are included, not just those spent with patients)</a:t>
            </a:r>
          </a:p>
          <a:p>
            <a:endParaRPr lang="en-US" dirty="0"/>
          </a:p>
        </p:txBody>
      </p:sp>
      <p:sp>
        <p:nvSpPr>
          <p:cNvPr id="2" name="Slide Number Placeholder 1"/>
          <p:cNvSpPr>
            <a:spLocks noGrp="1"/>
          </p:cNvSpPr>
          <p:nvPr>
            <p:ph type="sldNum" sz="quarter" idx="18"/>
          </p:nvPr>
        </p:nvSpPr>
        <p:spPr/>
        <p:txBody>
          <a:bodyPr/>
          <a:lstStyle/>
          <a:p>
            <a:fld id="{16093BBF-7029-416F-A506-A70526E28AC4}" type="slidenum">
              <a:rPr lang="en-US" smtClean="0"/>
              <a:pPr/>
              <a:t>89</a:t>
            </a:fld>
            <a:endParaRPr lang="en-US"/>
          </a:p>
          <a:p>
            <a:endParaRPr lang="en-US" dirty="0"/>
          </a:p>
        </p:txBody>
      </p:sp>
    </p:spTree>
    <p:extLst>
      <p:ext uri="{BB962C8B-B14F-4D97-AF65-F5344CB8AC3E}">
        <p14:creationId xmlns:p14="http://schemas.microsoft.com/office/powerpoint/2010/main" val="12632233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457200" y="685800"/>
            <a:ext cx="8229600" cy="1143000"/>
          </a:xfrm>
        </p:spPr>
        <p:txBody>
          <a:bodyPr>
            <a:normAutofit fontScale="90000"/>
          </a:bodyPr>
          <a:lstStyle/>
          <a:p>
            <a:r>
              <a:rPr lang="en-US" dirty="0">
                <a:solidFill>
                  <a:schemeClr val="accent1"/>
                </a:solidFill>
              </a:rPr>
              <a:t>How Much Does Medicare Pay?</a:t>
            </a:r>
            <a:br>
              <a:rPr lang="en-US" sz="4000" dirty="0"/>
            </a:br>
            <a:endParaRPr lang="en-US" sz="4000" dirty="0"/>
          </a:p>
        </p:txBody>
      </p:sp>
      <p:sp>
        <p:nvSpPr>
          <p:cNvPr id="57347" name="Content Placeholder 2"/>
          <p:cNvSpPr>
            <a:spLocks noGrp="1"/>
          </p:cNvSpPr>
          <p:nvPr>
            <p:ph idx="1"/>
          </p:nvPr>
        </p:nvSpPr>
        <p:spPr>
          <a:xfrm>
            <a:off x="389007" y="1524000"/>
            <a:ext cx="7971222" cy="4195475"/>
          </a:xfrm>
        </p:spPr>
        <p:txBody>
          <a:bodyPr/>
          <a:lstStyle/>
          <a:p>
            <a:pPr eaLnBrk="1" hangingPunct="1"/>
            <a:r>
              <a:rPr lang="en-US" sz="2200" dirty="0"/>
              <a:t>Medicare pays its portion of cost</a:t>
            </a:r>
          </a:p>
          <a:p>
            <a:pPr eaLnBrk="1" hangingPunct="1"/>
            <a:r>
              <a:rPr lang="en-US" sz="2200" dirty="0"/>
              <a:t>Medicare charges to total charges equals percentage</a:t>
            </a:r>
          </a:p>
          <a:p>
            <a:pPr eaLnBrk="1" hangingPunct="1"/>
            <a:r>
              <a:rPr lang="en-US" sz="2200" dirty="0"/>
              <a:t>This percent = percent of that department’s cost to be reimbursed</a:t>
            </a:r>
          </a:p>
          <a:p>
            <a:pPr eaLnBrk="1" hangingPunct="1"/>
            <a:endParaRPr lang="en-US" dirty="0"/>
          </a:p>
        </p:txBody>
      </p:sp>
      <p:graphicFrame>
        <p:nvGraphicFramePr>
          <p:cNvPr id="2" name="Object 1"/>
          <p:cNvGraphicFramePr>
            <a:graphicFrameLocks noChangeAspect="1"/>
          </p:cNvGraphicFramePr>
          <p:nvPr/>
        </p:nvGraphicFramePr>
        <p:xfrm>
          <a:off x="990600" y="3352800"/>
          <a:ext cx="7088020" cy="2743200"/>
        </p:xfrm>
        <a:graphic>
          <a:graphicData uri="http://schemas.openxmlformats.org/presentationml/2006/ole">
            <mc:AlternateContent xmlns:mc="http://schemas.openxmlformats.org/markup-compatibility/2006">
              <mc:Choice xmlns:v="urn:schemas-microsoft-com:vml" Requires="v">
                <p:oleObj spid="_x0000_s112664" name="Worksheet" r:id="rId4" imgW="3962495" imgH="1533620" progId="Excel.Sheet.12">
                  <p:link updateAutomatic="1"/>
                </p:oleObj>
              </mc:Choice>
              <mc:Fallback>
                <p:oleObj name="Worksheet" r:id="rId4" imgW="3962495" imgH="1533620" progId="Excel.Sheet.12">
                  <p:link updateAutomatic="1"/>
                  <p:pic>
                    <p:nvPicPr>
                      <p:cNvPr id="2" name="Object 1"/>
                      <p:cNvPicPr/>
                      <p:nvPr/>
                    </p:nvPicPr>
                    <p:blipFill>
                      <a:blip r:embed="rId5"/>
                      <a:stretch>
                        <a:fillRect/>
                      </a:stretch>
                    </p:blipFill>
                    <p:spPr>
                      <a:xfrm>
                        <a:off x="990600" y="3352800"/>
                        <a:ext cx="7088020" cy="2743200"/>
                      </a:xfrm>
                      <a:prstGeom prst="rect">
                        <a:avLst/>
                      </a:prstGeom>
                    </p:spPr>
                  </p:pic>
                </p:oleObj>
              </mc:Fallback>
            </mc:AlternateContent>
          </a:graphicData>
        </a:graphic>
      </p:graphicFrame>
      <p:sp>
        <p:nvSpPr>
          <p:cNvPr id="3" name="Slide Number Placeholder 2"/>
          <p:cNvSpPr>
            <a:spLocks noGrp="1"/>
          </p:cNvSpPr>
          <p:nvPr>
            <p:ph type="sldNum" sz="quarter" idx="18"/>
          </p:nvPr>
        </p:nvSpPr>
        <p:spPr/>
        <p:txBody>
          <a:bodyPr/>
          <a:lstStyle/>
          <a:p>
            <a:fld id="{16093BBF-7029-416F-A506-A70526E28AC4}" type="slidenum">
              <a:rPr lang="en-US" smtClean="0"/>
              <a:pPr/>
              <a:t>9</a:t>
            </a:fld>
            <a:endParaRPr lang="en-US"/>
          </a:p>
          <a:p>
            <a:endParaRPr lang="en-US" dirty="0"/>
          </a:p>
        </p:txBody>
      </p:sp>
    </p:spTree>
    <p:extLst>
      <p:ext uri="{BB962C8B-B14F-4D97-AF65-F5344CB8AC3E}">
        <p14:creationId xmlns:p14="http://schemas.microsoft.com/office/powerpoint/2010/main" val="1103992958"/>
      </p:ext>
    </p:extLst>
  </p:cSld>
  <p:clrMapOvr>
    <a:masterClrMapping/>
  </p:clrMapOvr>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8"/>
          </p:nvPr>
        </p:nvSpPr>
        <p:spPr/>
        <p:txBody>
          <a:bodyPr/>
          <a:lstStyle/>
          <a:p>
            <a:fld id="{1F11D43D-FB01-461F-A7A0-1237244F913A}" type="slidenum">
              <a:rPr lang="en-US" smtClean="0"/>
              <a:t>90</a:t>
            </a:fld>
            <a:endParaRPr lang="en-US" dirty="0"/>
          </a:p>
        </p:txBody>
      </p:sp>
      <p:sp>
        <p:nvSpPr>
          <p:cNvPr id="7" name="Title 6"/>
          <p:cNvSpPr>
            <a:spLocks noGrp="1"/>
          </p:cNvSpPr>
          <p:nvPr>
            <p:ph type="title"/>
          </p:nvPr>
        </p:nvSpPr>
        <p:spPr>
          <a:xfrm>
            <a:off x="457200" y="228600"/>
            <a:ext cx="8229600" cy="1143000"/>
          </a:xfrm>
        </p:spPr>
        <p:txBody>
          <a:bodyPr>
            <a:normAutofit/>
          </a:bodyPr>
          <a:lstStyle/>
          <a:p>
            <a:r>
              <a:rPr lang="en-US" dirty="0"/>
              <a:t>Contracted Therapy Services</a:t>
            </a:r>
            <a:endParaRPr lang="en-US" sz="1400" i="1" dirty="0"/>
          </a:p>
        </p:txBody>
      </p:sp>
      <p:sp>
        <p:nvSpPr>
          <p:cNvPr id="8" name="Content Placeholder 7"/>
          <p:cNvSpPr>
            <a:spLocks noGrp="1"/>
          </p:cNvSpPr>
          <p:nvPr>
            <p:ph idx="1"/>
          </p:nvPr>
        </p:nvSpPr>
        <p:spPr>
          <a:xfrm>
            <a:off x="457200" y="1600201"/>
            <a:ext cx="8229600" cy="4419600"/>
          </a:xfrm>
        </p:spPr>
        <p:txBody>
          <a:bodyPr>
            <a:normAutofit fontScale="92500" lnSpcReduction="10000"/>
          </a:bodyPr>
          <a:lstStyle/>
          <a:p>
            <a:r>
              <a:rPr lang="en-US" dirty="0"/>
              <a:t>Require contractor to:</a:t>
            </a:r>
          </a:p>
          <a:p>
            <a:pPr lvl="1"/>
            <a:r>
              <a:rPr lang="en-US" dirty="0"/>
              <a:t>Report hours on invoice</a:t>
            </a:r>
          </a:p>
          <a:p>
            <a:pPr lvl="1"/>
            <a:r>
              <a:rPr lang="en-US" dirty="0"/>
              <a:t>Report overtime hours separately</a:t>
            </a:r>
          </a:p>
          <a:p>
            <a:pPr lvl="1"/>
            <a:r>
              <a:rPr lang="en-US" dirty="0"/>
              <a:t>Payback amounts lost on cost report for rates in excess of cap</a:t>
            </a:r>
          </a:p>
          <a:p>
            <a:pPr lvl="1"/>
            <a:endParaRPr lang="en-US" dirty="0"/>
          </a:p>
          <a:p>
            <a:r>
              <a:rPr lang="en-US" dirty="0"/>
              <a:t>Auditable evidence</a:t>
            </a:r>
            <a:br>
              <a:rPr lang="en-US" dirty="0"/>
            </a:br>
            <a:endParaRPr lang="en-US" dirty="0"/>
          </a:p>
          <a:p>
            <a:pPr>
              <a:buFont typeface="Wingdings" panose="05000000000000000000" pitchFamily="2" charset="2"/>
              <a:buChar char="ü"/>
            </a:pPr>
            <a:r>
              <a:rPr lang="en-US" sz="3800" b="1" dirty="0">
                <a:solidFill>
                  <a:srgbClr val="AD2C42"/>
                </a:solidFill>
              </a:rPr>
              <a:t>TIPS:</a:t>
            </a:r>
          </a:p>
          <a:p>
            <a:pPr lvl="1"/>
            <a:r>
              <a:rPr lang="en-US" sz="3100" dirty="0">
                <a:solidFill>
                  <a:srgbClr val="AD2C42"/>
                </a:solidFill>
              </a:rPr>
              <a:t>Separate contracted therapists on general ledger </a:t>
            </a:r>
          </a:p>
          <a:p>
            <a:pPr lvl="1"/>
            <a:r>
              <a:rPr lang="en-US" sz="3100" dirty="0">
                <a:solidFill>
                  <a:srgbClr val="AD2C42"/>
                </a:solidFill>
              </a:rPr>
              <a:t>Identify supervisor, therapist, and assistant separately</a:t>
            </a:r>
          </a:p>
          <a:p>
            <a:endParaRPr lang="en-US" dirty="0"/>
          </a:p>
          <a:p>
            <a:endParaRPr lang="en-US" dirty="0"/>
          </a:p>
          <a:p>
            <a:endParaRPr lang="en-US" dirty="0"/>
          </a:p>
          <a:p>
            <a:endParaRPr lang="en-US" dirty="0"/>
          </a:p>
        </p:txBody>
      </p:sp>
      <p:sp>
        <p:nvSpPr>
          <p:cNvPr id="2" name="Rectangle 2"/>
          <p:cNvSpPr txBox="1">
            <a:spLocks noChangeArrowheads="1"/>
          </p:cNvSpPr>
          <p:nvPr/>
        </p:nvSpPr>
        <p:spPr>
          <a:xfrm>
            <a:off x="609600" y="304800"/>
            <a:ext cx="8077200" cy="1143000"/>
          </a:xfrm>
          <a:prstGeom prst="rect">
            <a:avLst/>
          </a:prstGeom>
        </p:spPr>
        <p:txBody>
          <a:bodyPr/>
          <a:lstStyle/>
          <a:p>
            <a:pPr eaLnBrk="0" hangingPunct="0">
              <a:defRPr/>
            </a:pPr>
            <a:endParaRPr lang="en-US" sz="1400" kern="0" dirty="0">
              <a:solidFill>
                <a:schemeClr val="tx2"/>
              </a:solidFill>
              <a:latin typeface="+mj-lt"/>
              <a:ea typeface="+mj-ea"/>
              <a:cs typeface="+mj-cs"/>
            </a:endParaRPr>
          </a:p>
        </p:txBody>
      </p:sp>
      <p:sp>
        <p:nvSpPr>
          <p:cNvPr id="3" name="Rectangle 3"/>
          <p:cNvSpPr txBox="1">
            <a:spLocks noChangeArrowheads="1"/>
          </p:cNvSpPr>
          <p:nvPr/>
        </p:nvSpPr>
        <p:spPr>
          <a:xfrm>
            <a:off x="609600" y="1524000"/>
            <a:ext cx="8077200" cy="4606925"/>
          </a:xfrm>
          <a:prstGeom prst="rect">
            <a:avLst/>
          </a:prstGeom>
        </p:spPr>
        <p:txBody>
          <a:bodyPr/>
          <a:lstStyle/>
          <a:p>
            <a:pPr marL="742950" lvl="1" indent="-285750" eaLnBrk="0" hangingPunct="0">
              <a:spcBef>
                <a:spcPct val="20000"/>
              </a:spcBef>
              <a:buClr>
                <a:schemeClr val="accent1"/>
              </a:buClr>
              <a:buSzPct val="75000"/>
              <a:buFont typeface="Wingdings" pitchFamily="2" charset="2"/>
              <a:buChar char="n"/>
              <a:defRPr/>
            </a:pPr>
            <a:endParaRPr lang="en-US" sz="2600" kern="0" dirty="0">
              <a:latin typeface="+mn-lt"/>
            </a:endParaRPr>
          </a:p>
        </p:txBody>
      </p:sp>
    </p:spTree>
    <p:extLst>
      <p:ext uri="{BB962C8B-B14F-4D97-AF65-F5344CB8AC3E}">
        <p14:creationId xmlns:p14="http://schemas.microsoft.com/office/powerpoint/2010/main" val="4036163734"/>
      </p:ext>
    </p:extLst>
  </p:cSld>
  <p:clrMapOvr>
    <a:masterClrMapping/>
  </p:clrMapOv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8956" y="5334000"/>
            <a:ext cx="5526087" cy="752475"/>
          </a:xfrm>
        </p:spPr>
        <p:txBody>
          <a:bodyPr/>
          <a:lstStyle/>
          <a:p>
            <a:r>
              <a:rPr lang="en-US" dirty="0"/>
              <a:t>Support Cost Allocation</a:t>
            </a:r>
          </a:p>
        </p:txBody>
      </p:sp>
      <p:sp>
        <p:nvSpPr>
          <p:cNvPr id="3" name="Slide Number Placeholder 2"/>
          <p:cNvSpPr>
            <a:spLocks noGrp="1"/>
          </p:cNvSpPr>
          <p:nvPr>
            <p:ph type="sldNum" sz="quarter" idx="4294967295"/>
          </p:nvPr>
        </p:nvSpPr>
        <p:spPr>
          <a:xfrm>
            <a:off x="7010400" y="6172200"/>
            <a:ext cx="2133600" cy="365125"/>
          </a:xfrm>
        </p:spPr>
        <p:txBody>
          <a:bodyPr/>
          <a:lstStyle/>
          <a:p>
            <a:fld id="{1F11D43D-FB01-461F-A7A0-1237244F913A}" type="slidenum">
              <a:rPr lang="en-US" smtClean="0"/>
              <a:t>91</a:t>
            </a:fld>
            <a:endParaRPr lang="en-US" dirty="0"/>
          </a:p>
        </p:txBody>
      </p:sp>
      <p:pic>
        <p:nvPicPr>
          <p:cNvPr id="115714" name="Picture 2" descr="40 Truthful Memes About What It&amp;#39;s Like To Have A Dog | Bored Panda">
            <a:extLst>
              <a:ext uri="{FF2B5EF4-FFF2-40B4-BE49-F238E27FC236}">
                <a16:creationId xmlns:a16="http://schemas.microsoft.com/office/drawing/2014/main" id="{1F6156BC-4348-40B2-895C-E060CE92E2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8199" y="216878"/>
            <a:ext cx="4927599" cy="51171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469588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9008" y="209028"/>
            <a:ext cx="7840592" cy="1147969"/>
          </a:xfrm>
        </p:spPr>
        <p:txBody>
          <a:bodyPr>
            <a:noAutofit/>
          </a:bodyPr>
          <a:lstStyle/>
          <a:p>
            <a:r>
              <a:rPr lang="en-US" dirty="0">
                <a:solidFill>
                  <a:schemeClr val="accent1"/>
                </a:solidFill>
              </a:rPr>
              <a:t>Worksheet B Series</a:t>
            </a:r>
            <a:r>
              <a:rPr lang="en-US" altLang="en-US" dirty="0">
                <a:solidFill>
                  <a:schemeClr val="accent1"/>
                </a:solidFill>
              </a:rPr>
              <a:t>—</a:t>
            </a:r>
            <a:r>
              <a:rPr lang="en-US" dirty="0">
                <a:solidFill>
                  <a:schemeClr val="accent1"/>
                </a:solidFill>
              </a:rPr>
              <a:t>Total Allocation of Costs</a:t>
            </a:r>
          </a:p>
        </p:txBody>
      </p:sp>
      <p:sp>
        <p:nvSpPr>
          <p:cNvPr id="3" name="Slide Number Placeholder 2"/>
          <p:cNvSpPr>
            <a:spLocks noGrp="1"/>
          </p:cNvSpPr>
          <p:nvPr>
            <p:ph type="sldNum" sz="quarter" idx="18"/>
          </p:nvPr>
        </p:nvSpPr>
        <p:spPr/>
        <p:txBody>
          <a:bodyPr/>
          <a:lstStyle/>
          <a:p>
            <a:fld id="{16093BBF-7029-416F-A506-A70526E28AC4}" type="slidenum">
              <a:rPr lang="en-US" smtClean="0"/>
              <a:pPr/>
              <a:t>92</a:t>
            </a:fld>
            <a:endParaRPr lang="en-US"/>
          </a:p>
          <a:p>
            <a:endParaRPr lang="en-US" dirty="0"/>
          </a:p>
        </p:txBody>
      </p:sp>
      <p:sp>
        <p:nvSpPr>
          <p:cNvPr id="6" name="Flowchart: Alternate Process 5"/>
          <p:cNvSpPr/>
          <p:nvPr/>
        </p:nvSpPr>
        <p:spPr>
          <a:xfrm>
            <a:off x="2819400" y="1332271"/>
            <a:ext cx="2362200" cy="3048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Worksheet A</a:t>
            </a:r>
          </a:p>
        </p:txBody>
      </p:sp>
      <p:sp>
        <p:nvSpPr>
          <p:cNvPr id="7" name="Flowchart: Alternate Process 6"/>
          <p:cNvSpPr/>
          <p:nvPr/>
        </p:nvSpPr>
        <p:spPr>
          <a:xfrm>
            <a:off x="2819400" y="2209800"/>
            <a:ext cx="2438399" cy="6096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Worksheet A (allowable expenses)</a:t>
            </a:r>
          </a:p>
        </p:txBody>
      </p:sp>
      <p:sp>
        <p:nvSpPr>
          <p:cNvPr id="8" name="Flowchart: Alternate Process 7"/>
          <p:cNvSpPr/>
          <p:nvPr/>
        </p:nvSpPr>
        <p:spPr>
          <a:xfrm>
            <a:off x="2819400" y="3048000"/>
            <a:ext cx="2438399" cy="6096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Worksheet B, Part I Column 0</a:t>
            </a:r>
          </a:p>
        </p:txBody>
      </p:sp>
      <p:sp>
        <p:nvSpPr>
          <p:cNvPr id="9" name="Flowchart: Alternate Process 8"/>
          <p:cNvSpPr/>
          <p:nvPr/>
        </p:nvSpPr>
        <p:spPr>
          <a:xfrm>
            <a:off x="2819400" y="4800600"/>
            <a:ext cx="2438399" cy="8382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Worksheet B, Part I Column 26</a:t>
            </a:r>
          </a:p>
          <a:p>
            <a:pPr algn="ctr"/>
            <a:r>
              <a:rPr lang="en-US" dirty="0"/>
              <a:t>(fully loaded)</a:t>
            </a:r>
          </a:p>
        </p:txBody>
      </p:sp>
      <p:sp>
        <p:nvSpPr>
          <p:cNvPr id="10" name="Flowchart: Alternate Process 9"/>
          <p:cNvSpPr/>
          <p:nvPr/>
        </p:nvSpPr>
        <p:spPr>
          <a:xfrm>
            <a:off x="3048000" y="5867400"/>
            <a:ext cx="2057400" cy="6096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Worksheet C</a:t>
            </a:r>
          </a:p>
        </p:txBody>
      </p:sp>
      <p:sp>
        <p:nvSpPr>
          <p:cNvPr id="11" name="Flowchart: Process 10"/>
          <p:cNvSpPr/>
          <p:nvPr/>
        </p:nvSpPr>
        <p:spPr>
          <a:xfrm>
            <a:off x="5562600" y="1484671"/>
            <a:ext cx="1981200" cy="572729"/>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A-6 Reclassifications</a:t>
            </a:r>
          </a:p>
        </p:txBody>
      </p:sp>
      <p:sp>
        <p:nvSpPr>
          <p:cNvPr id="12" name="Flowchart: Process 11"/>
          <p:cNvSpPr/>
          <p:nvPr/>
        </p:nvSpPr>
        <p:spPr>
          <a:xfrm>
            <a:off x="381000" y="1484669"/>
            <a:ext cx="1981200" cy="572729"/>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A-8 Adjustments</a:t>
            </a:r>
          </a:p>
        </p:txBody>
      </p:sp>
      <p:cxnSp>
        <p:nvCxnSpPr>
          <p:cNvPr id="14" name="Straight Arrow Connector 13"/>
          <p:cNvCxnSpPr>
            <a:stCxn id="12" idx="3"/>
          </p:cNvCxnSpPr>
          <p:nvPr/>
        </p:nvCxnSpPr>
        <p:spPr>
          <a:xfrm>
            <a:off x="2362200" y="1771034"/>
            <a:ext cx="1143000" cy="3625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4495800" y="1704668"/>
            <a:ext cx="1219200" cy="4289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3962400" y="2819400"/>
            <a:ext cx="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3962400" y="1655506"/>
            <a:ext cx="0" cy="4780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5" name="Flowchart: Alternate Process 34"/>
          <p:cNvSpPr/>
          <p:nvPr/>
        </p:nvSpPr>
        <p:spPr>
          <a:xfrm>
            <a:off x="2819400" y="3886200"/>
            <a:ext cx="2438399" cy="6858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Step Down</a:t>
            </a:r>
          </a:p>
          <a:p>
            <a:pPr algn="ctr"/>
            <a:endParaRPr lang="en-US" dirty="0"/>
          </a:p>
        </p:txBody>
      </p:sp>
      <p:cxnSp>
        <p:nvCxnSpPr>
          <p:cNvPr id="37" name="Elbow Connector 36"/>
          <p:cNvCxnSpPr/>
          <p:nvPr/>
        </p:nvCxnSpPr>
        <p:spPr>
          <a:xfrm>
            <a:off x="3276600" y="4136615"/>
            <a:ext cx="228600" cy="114300"/>
          </a:xfrm>
          <a:prstGeom prst="bentConnector3">
            <a:avLst>
              <a:gd name="adj1" fmla="val 50000"/>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Elbow Connector 41"/>
          <p:cNvCxnSpPr/>
          <p:nvPr/>
        </p:nvCxnSpPr>
        <p:spPr>
          <a:xfrm>
            <a:off x="3505200" y="4267200"/>
            <a:ext cx="228600" cy="95250"/>
          </a:xfrm>
          <a:prstGeom prst="bentConnector3">
            <a:avLst>
              <a:gd name="adj1" fmla="val 50000"/>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Elbow Connector 45"/>
          <p:cNvCxnSpPr/>
          <p:nvPr/>
        </p:nvCxnSpPr>
        <p:spPr>
          <a:xfrm>
            <a:off x="3733800" y="4377198"/>
            <a:ext cx="228600" cy="95250"/>
          </a:xfrm>
          <a:prstGeom prst="bentConnector3">
            <a:avLst>
              <a:gd name="adj1" fmla="val 50000"/>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3962400" y="3657600"/>
            <a:ext cx="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3962400" y="4572000"/>
            <a:ext cx="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962400" y="5638800"/>
            <a:ext cx="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4" name="Flowchart: Alternate Process 53"/>
          <p:cNvSpPr/>
          <p:nvPr/>
        </p:nvSpPr>
        <p:spPr>
          <a:xfrm>
            <a:off x="5257800" y="5867400"/>
            <a:ext cx="2057400" cy="6096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Worksheet D-1</a:t>
            </a:r>
          </a:p>
        </p:txBody>
      </p:sp>
      <p:sp>
        <p:nvSpPr>
          <p:cNvPr id="55" name="Flowchart: Alternate Process 54"/>
          <p:cNvSpPr/>
          <p:nvPr/>
        </p:nvSpPr>
        <p:spPr>
          <a:xfrm>
            <a:off x="838200" y="5867400"/>
            <a:ext cx="2057400" cy="6096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Worksheet M-3</a:t>
            </a:r>
          </a:p>
        </p:txBody>
      </p:sp>
      <p:cxnSp>
        <p:nvCxnSpPr>
          <p:cNvPr id="56" name="Straight Arrow Connector 55"/>
          <p:cNvCxnSpPr/>
          <p:nvPr/>
        </p:nvCxnSpPr>
        <p:spPr>
          <a:xfrm flipH="1">
            <a:off x="2362200" y="5545394"/>
            <a:ext cx="4953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a:off x="5257799" y="5545394"/>
            <a:ext cx="381001" cy="24580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266046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chemeClr val="accent1"/>
                </a:solidFill>
              </a:rPr>
              <a:t>Worksheet B Series</a:t>
            </a:r>
          </a:p>
        </p:txBody>
      </p:sp>
      <p:sp>
        <p:nvSpPr>
          <p:cNvPr id="5" name="Content Placeholder 4"/>
          <p:cNvSpPr>
            <a:spLocks noGrp="1"/>
          </p:cNvSpPr>
          <p:nvPr>
            <p:ph idx="1"/>
          </p:nvPr>
        </p:nvSpPr>
        <p:spPr/>
        <p:txBody>
          <a:bodyPr/>
          <a:lstStyle/>
          <a:p>
            <a:pPr>
              <a:buFont typeface="Wingdings" pitchFamily="2" charset="2"/>
              <a:buChar char="ü"/>
            </a:pPr>
            <a:r>
              <a:rPr lang="en-US" altLang="en-US" b="1" dirty="0">
                <a:solidFill>
                  <a:schemeClr val="tx2"/>
                </a:solidFill>
              </a:rPr>
              <a:t>Purpose:</a:t>
            </a:r>
            <a:r>
              <a:rPr lang="en-US" altLang="en-US" dirty="0">
                <a:solidFill>
                  <a:schemeClr val="tx2"/>
                </a:solidFill>
              </a:rPr>
              <a:t> </a:t>
            </a:r>
            <a:r>
              <a:rPr lang="en-US" altLang="en-US" dirty="0"/>
              <a:t>To allocate overhead costs</a:t>
            </a:r>
          </a:p>
          <a:p>
            <a:pPr>
              <a:buFont typeface="Wingdings" pitchFamily="2" charset="2"/>
              <a:buChar char="ü"/>
            </a:pPr>
            <a:endParaRPr lang="en-US" altLang="en-US" dirty="0"/>
          </a:p>
          <a:p>
            <a:pPr>
              <a:buFont typeface="Wingdings" pitchFamily="2" charset="2"/>
              <a:buChar char="ü"/>
            </a:pPr>
            <a:r>
              <a:rPr lang="en-US" altLang="en-US" b="1" dirty="0">
                <a:solidFill>
                  <a:schemeClr val="tx2"/>
                </a:solidFill>
              </a:rPr>
              <a:t>Goal:</a:t>
            </a:r>
            <a:r>
              <a:rPr lang="en-US" altLang="en-US" dirty="0">
                <a:solidFill>
                  <a:schemeClr val="tx2"/>
                </a:solidFill>
              </a:rPr>
              <a:t> </a:t>
            </a:r>
            <a:r>
              <a:rPr lang="en-US" altLang="en-US" dirty="0"/>
              <a:t>To match overhead costs to the departments utilizing the service</a:t>
            </a:r>
          </a:p>
          <a:p>
            <a:pPr>
              <a:buFont typeface="Wingdings" pitchFamily="2" charset="2"/>
              <a:buChar char="ü"/>
            </a:pPr>
            <a:endParaRPr lang="en-US" altLang="en-US" dirty="0">
              <a:solidFill>
                <a:schemeClr val="tx2"/>
              </a:solidFill>
            </a:endParaRPr>
          </a:p>
          <a:p>
            <a:pPr>
              <a:buFont typeface="Wingdings" pitchFamily="2" charset="2"/>
              <a:buChar char="ü"/>
            </a:pPr>
            <a:r>
              <a:rPr lang="en-US" altLang="en-US" b="1" dirty="0">
                <a:solidFill>
                  <a:schemeClr val="tx2"/>
                </a:solidFill>
              </a:rPr>
              <a:t>Process:</a:t>
            </a:r>
            <a:r>
              <a:rPr lang="en-US" altLang="en-US" dirty="0">
                <a:solidFill>
                  <a:schemeClr val="tx2"/>
                </a:solidFill>
              </a:rPr>
              <a:t> </a:t>
            </a:r>
            <a:r>
              <a:rPr lang="en-US" altLang="en-US" dirty="0"/>
              <a:t>Utilizes stepdown approach</a:t>
            </a:r>
          </a:p>
          <a:p>
            <a:endParaRPr lang="en-US" dirty="0"/>
          </a:p>
        </p:txBody>
      </p:sp>
      <p:sp>
        <p:nvSpPr>
          <p:cNvPr id="2" name="Slide Number Placeholder 1"/>
          <p:cNvSpPr>
            <a:spLocks noGrp="1"/>
          </p:cNvSpPr>
          <p:nvPr>
            <p:ph type="sldNum" sz="quarter" idx="18"/>
          </p:nvPr>
        </p:nvSpPr>
        <p:spPr/>
        <p:txBody>
          <a:bodyPr/>
          <a:lstStyle/>
          <a:p>
            <a:fld id="{16093BBF-7029-416F-A506-A70526E28AC4}" type="slidenum">
              <a:rPr lang="en-US" smtClean="0"/>
              <a:pPr/>
              <a:t>93</a:t>
            </a:fld>
            <a:endParaRPr lang="en-US"/>
          </a:p>
          <a:p>
            <a:endParaRPr lang="en-US" dirty="0"/>
          </a:p>
        </p:txBody>
      </p:sp>
    </p:spTree>
    <p:extLst>
      <p:ext uri="{BB962C8B-B14F-4D97-AF65-F5344CB8AC3E}">
        <p14:creationId xmlns:p14="http://schemas.microsoft.com/office/powerpoint/2010/main" val="245369682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chemeClr val="accent1"/>
                </a:solidFill>
              </a:rPr>
              <a:t>Expenses	</a:t>
            </a:r>
          </a:p>
        </p:txBody>
      </p:sp>
      <p:sp>
        <p:nvSpPr>
          <p:cNvPr id="5" name="Content Placeholder 4"/>
          <p:cNvSpPr>
            <a:spLocks noGrp="1"/>
          </p:cNvSpPr>
          <p:nvPr>
            <p:ph idx="1"/>
          </p:nvPr>
        </p:nvSpPr>
        <p:spPr/>
        <p:txBody>
          <a:bodyPr/>
          <a:lstStyle/>
          <a:p>
            <a:pPr marL="457200" indent="-457200">
              <a:buFont typeface="+mj-lt"/>
              <a:buAutoNum type="alphaUcPeriod"/>
            </a:pPr>
            <a:r>
              <a:rPr lang="en-US" dirty="0"/>
              <a:t>General support cost centers </a:t>
            </a:r>
          </a:p>
          <a:p>
            <a:pPr marL="457200" lvl="1" indent="0">
              <a:buNone/>
            </a:pPr>
            <a:endParaRPr lang="en-US" dirty="0"/>
          </a:p>
          <a:p>
            <a:pPr marL="457200" indent="-457200">
              <a:buFont typeface="+mj-lt"/>
              <a:buAutoNum type="alphaUcPeriod"/>
            </a:pPr>
            <a:r>
              <a:rPr lang="en-US" dirty="0"/>
              <a:t>Revenue producing</a:t>
            </a:r>
          </a:p>
          <a:p>
            <a:pPr marL="457200" lvl="1" indent="0">
              <a:buNone/>
            </a:pPr>
            <a:endParaRPr lang="en-US" dirty="0"/>
          </a:p>
          <a:p>
            <a:pPr marL="457200" indent="-457200">
              <a:buFont typeface="+mj-lt"/>
              <a:buAutoNum type="alphaUcPeriod"/>
            </a:pPr>
            <a:r>
              <a:rPr lang="en-US" dirty="0"/>
              <a:t>Non-reimbursable cost centers</a:t>
            </a:r>
          </a:p>
        </p:txBody>
      </p:sp>
      <p:sp>
        <p:nvSpPr>
          <p:cNvPr id="2" name="Slide Number Placeholder 1"/>
          <p:cNvSpPr>
            <a:spLocks noGrp="1"/>
          </p:cNvSpPr>
          <p:nvPr>
            <p:ph type="sldNum" sz="quarter" idx="18"/>
          </p:nvPr>
        </p:nvSpPr>
        <p:spPr/>
        <p:txBody>
          <a:bodyPr/>
          <a:lstStyle/>
          <a:p>
            <a:fld id="{16093BBF-7029-416F-A506-A70526E28AC4}" type="slidenum">
              <a:rPr lang="en-US" smtClean="0"/>
              <a:pPr/>
              <a:t>94</a:t>
            </a:fld>
            <a:endParaRPr lang="en-US"/>
          </a:p>
          <a:p>
            <a:endParaRPr lang="en-US" dirty="0"/>
          </a:p>
        </p:txBody>
      </p:sp>
    </p:spTree>
    <p:extLst>
      <p:ext uri="{BB962C8B-B14F-4D97-AF65-F5344CB8AC3E}">
        <p14:creationId xmlns:p14="http://schemas.microsoft.com/office/powerpoint/2010/main" val="84586260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008" y="209029"/>
            <a:ext cx="6249917" cy="933972"/>
          </a:xfrm>
        </p:spPr>
        <p:txBody>
          <a:bodyPr/>
          <a:lstStyle/>
          <a:p>
            <a:r>
              <a:rPr lang="en-US" altLang="en-US" dirty="0">
                <a:solidFill>
                  <a:schemeClr val="accent1"/>
                </a:solidFill>
              </a:rPr>
              <a:t>Worksheet A Series</a:t>
            </a:r>
            <a:endParaRPr lang="en-US" dirty="0">
              <a:solidFill>
                <a:schemeClr val="accent1"/>
              </a:solidFill>
            </a:endParaRPr>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306896"/>
            <a:ext cx="8382000" cy="4668627"/>
          </a:xfrm>
          <a:prstGeom prst="rect">
            <a:avLst/>
          </a:prstGeom>
        </p:spPr>
      </p:pic>
      <p:sp>
        <p:nvSpPr>
          <p:cNvPr id="4" name="Slide Number Placeholder 3"/>
          <p:cNvSpPr>
            <a:spLocks noGrp="1"/>
          </p:cNvSpPr>
          <p:nvPr>
            <p:ph type="sldNum" sz="quarter" idx="18"/>
          </p:nvPr>
        </p:nvSpPr>
        <p:spPr/>
        <p:txBody>
          <a:bodyPr/>
          <a:lstStyle/>
          <a:p>
            <a:fld id="{16093BBF-7029-416F-A506-A70526E28AC4}" type="slidenum">
              <a:rPr lang="en-US" smtClean="0"/>
              <a:pPr/>
              <a:t>95</a:t>
            </a:fld>
            <a:endParaRPr lang="en-US"/>
          </a:p>
          <a:p>
            <a:endParaRPr lang="en-US" dirty="0"/>
          </a:p>
        </p:txBody>
      </p:sp>
    </p:spTree>
    <p:extLst>
      <p:ext uri="{BB962C8B-B14F-4D97-AF65-F5344CB8AC3E}">
        <p14:creationId xmlns:p14="http://schemas.microsoft.com/office/powerpoint/2010/main" val="366310711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9008" y="209028"/>
            <a:ext cx="8221592" cy="1147969"/>
          </a:xfrm>
        </p:spPr>
        <p:txBody>
          <a:bodyPr/>
          <a:lstStyle/>
          <a:p>
            <a:r>
              <a:rPr lang="en-US" dirty="0">
                <a:solidFill>
                  <a:schemeClr val="accent1"/>
                </a:solidFill>
              </a:rPr>
              <a:t>Worksheet B Series</a:t>
            </a:r>
            <a:r>
              <a:rPr lang="en-US" altLang="en-US" dirty="0">
                <a:solidFill>
                  <a:schemeClr val="accent1"/>
                </a:solidFill>
              </a:rPr>
              <a:t>—</a:t>
            </a:r>
            <a:r>
              <a:rPr lang="en-US" dirty="0">
                <a:solidFill>
                  <a:schemeClr val="accent1"/>
                </a:solidFill>
              </a:rPr>
              <a:t>Overview</a:t>
            </a:r>
          </a:p>
        </p:txBody>
      </p:sp>
      <p:sp>
        <p:nvSpPr>
          <p:cNvPr id="5" name="Content Placeholder 4"/>
          <p:cNvSpPr>
            <a:spLocks noGrp="1"/>
          </p:cNvSpPr>
          <p:nvPr>
            <p:ph idx="1"/>
          </p:nvPr>
        </p:nvSpPr>
        <p:spPr/>
        <p:txBody>
          <a:bodyPr/>
          <a:lstStyle/>
          <a:p>
            <a:r>
              <a:rPr lang="en-US" altLang="en-US" b="1" dirty="0"/>
              <a:t>B, Part I</a:t>
            </a:r>
            <a:r>
              <a:rPr lang="en-US" altLang="en-US" dirty="0"/>
              <a:t> – total allocation of costs</a:t>
            </a:r>
            <a:br>
              <a:rPr lang="en-US" altLang="en-US" dirty="0"/>
            </a:br>
            <a:endParaRPr lang="en-US" altLang="en-US" dirty="0"/>
          </a:p>
          <a:p>
            <a:endParaRPr lang="en-US" altLang="en-US" dirty="0"/>
          </a:p>
          <a:p>
            <a:r>
              <a:rPr lang="en-US" altLang="en-US" b="1" dirty="0"/>
              <a:t>B, Part II</a:t>
            </a:r>
            <a:r>
              <a:rPr lang="en-US" altLang="en-US" dirty="0"/>
              <a:t> – capital related allocation of costs</a:t>
            </a:r>
            <a:br>
              <a:rPr lang="en-US" altLang="en-US" dirty="0"/>
            </a:br>
            <a:endParaRPr lang="en-US" altLang="en-US" dirty="0"/>
          </a:p>
          <a:p>
            <a:endParaRPr lang="en-US" altLang="en-US" dirty="0"/>
          </a:p>
          <a:p>
            <a:r>
              <a:rPr lang="en-US" altLang="en-US" b="1" dirty="0"/>
              <a:t>B-1</a:t>
            </a:r>
            <a:r>
              <a:rPr lang="en-US" altLang="en-US" dirty="0"/>
              <a:t> – the statistical basis for allocation</a:t>
            </a:r>
          </a:p>
          <a:p>
            <a:endParaRPr lang="en-US" dirty="0"/>
          </a:p>
        </p:txBody>
      </p:sp>
      <p:sp>
        <p:nvSpPr>
          <p:cNvPr id="2" name="Slide Number Placeholder 1"/>
          <p:cNvSpPr>
            <a:spLocks noGrp="1"/>
          </p:cNvSpPr>
          <p:nvPr>
            <p:ph type="sldNum" sz="quarter" idx="18"/>
          </p:nvPr>
        </p:nvSpPr>
        <p:spPr/>
        <p:txBody>
          <a:bodyPr/>
          <a:lstStyle/>
          <a:p>
            <a:fld id="{16093BBF-7029-416F-A506-A70526E28AC4}" type="slidenum">
              <a:rPr lang="en-US" smtClean="0"/>
              <a:pPr/>
              <a:t>96</a:t>
            </a:fld>
            <a:endParaRPr lang="en-US"/>
          </a:p>
          <a:p>
            <a:endParaRPr lang="en-US" dirty="0"/>
          </a:p>
        </p:txBody>
      </p:sp>
    </p:spTree>
    <p:extLst>
      <p:ext uri="{BB962C8B-B14F-4D97-AF65-F5344CB8AC3E}">
        <p14:creationId xmlns:p14="http://schemas.microsoft.com/office/powerpoint/2010/main" val="84272576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9008" y="376031"/>
            <a:ext cx="7840592" cy="1147969"/>
          </a:xfrm>
        </p:spPr>
        <p:txBody>
          <a:bodyPr>
            <a:noAutofit/>
          </a:bodyPr>
          <a:lstStyle/>
          <a:p>
            <a:r>
              <a:rPr lang="en-US" dirty="0">
                <a:solidFill>
                  <a:schemeClr val="accent1"/>
                </a:solidFill>
              </a:rPr>
              <a:t>Worksheet B Series</a:t>
            </a:r>
            <a:r>
              <a:rPr lang="en-US" altLang="en-US" dirty="0">
                <a:solidFill>
                  <a:schemeClr val="accent1"/>
                </a:solidFill>
              </a:rPr>
              <a:t>—</a:t>
            </a:r>
            <a:r>
              <a:rPr lang="en-US" dirty="0">
                <a:solidFill>
                  <a:schemeClr val="accent1"/>
                </a:solidFill>
              </a:rPr>
              <a:t>Cost Allocation Statistical Basis</a:t>
            </a:r>
          </a:p>
        </p:txBody>
      </p:sp>
      <p:sp>
        <p:nvSpPr>
          <p:cNvPr id="5" name="Content Placeholder 4"/>
          <p:cNvSpPr>
            <a:spLocks noGrp="1"/>
          </p:cNvSpPr>
          <p:nvPr>
            <p:ph idx="1"/>
          </p:nvPr>
        </p:nvSpPr>
        <p:spPr>
          <a:xfrm>
            <a:off x="389008" y="1905000"/>
            <a:ext cx="7840592" cy="3962400"/>
          </a:xfrm>
        </p:spPr>
        <p:txBody>
          <a:bodyPr/>
          <a:lstStyle/>
          <a:p>
            <a:r>
              <a:rPr lang="en-US" dirty="0"/>
              <a:t>Used to calculate allocated costs on B, Part I &amp; II</a:t>
            </a:r>
          </a:p>
          <a:p>
            <a:r>
              <a:rPr lang="en-US" dirty="0"/>
              <a:t>Assigns allocation statistic to the appropriate department</a:t>
            </a:r>
          </a:p>
        </p:txBody>
      </p:sp>
      <p:sp>
        <p:nvSpPr>
          <p:cNvPr id="2" name="Slide Number Placeholder 1"/>
          <p:cNvSpPr>
            <a:spLocks noGrp="1"/>
          </p:cNvSpPr>
          <p:nvPr>
            <p:ph type="sldNum" sz="quarter" idx="18"/>
          </p:nvPr>
        </p:nvSpPr>
        <p:spPr/>
        <p:txBody>
          <a:bodyPr/>
          <a:lstStyle/>
          <a:p>
            <a:fld id="{16093BBF-7029-416F-A506-A70526E28AC4}" type="slidenum">
              <a:rPr lang="en-US" smtClean="0"/>
              <a:pPr/>
              <a:t>97</a:t>
            </a:fld>
            <a:endParaRPr lang="en-US"/>
          </a:p>
          <a:p>
            <a:endParaRPr lang="en-US" dirty="0"/>
          </a:p>
        </p:txBody>
      </p:sp>
    </p:spTree>
    <p:extLst>
      <p:ext uri="{BB962C8B-B14F-4D97-AF65-F5344CB8AC3E}">
        <p14:creationId xmlns:p14="http://schemas.microsoft.com/office/powerpoint/2010/main" val="115407536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9008" y="209028"/>
            <a:ext cx="7764392" cy="1147969"/>
          </a:xfrm>
        </p:spPr>
        <p:txBody>
          <a:bodyPr>
            <a:noAutofit/>
          </a:bodyPr>
          <a:lstStyle/>
          <a:p>
            <a:r>
              <a:rPr lang="en-US" dirty="0">
                <a:solidFill>
                  <a:schemeClr val="accent1"/>
                </a:solidFill>
              </a:rPr>
              <a:t>Worksheet B Series</a:t>
            </a:r>
            <a:r>
              <a:rPr lang="en-US" altLang="en-US" dirty="0">
                <a:solidFill>
                  <a:schemeClr val="accent1"/>
                </a:solidFill>
              </a:rPr>
              <a:t>—</a:t>
            </a:r>
            <a:r>
              <a:rPr lang="en-US" dirty="0">
                <a:solidFill>
                  <a:schemeClr val="accent1"/>
                </a:solidFill>
              </a:rPr>
              <a:t>Cost Allocation Statistical Basis</a:t>
            </a:r>
          </a:p>
        </p:txBody>
      </p:sp>
      <p:sp>
        <p:nvSpPr>
          <p:cNvPr id="5" name="Content Placeholder 4"/>
          <p:cNvSpPr>
            <a:spLocks noGrp="1"/>
          </p:cNvSpPr>
          <p:nvPr>
            <p:ph idx="1"/>
          </p:nvPr>
        </p:nvSpPr>
        <p:spPr/>
        <p:txBody>
          <a:bodyPr/>
          <a:lstStyle/>
          <a:p>
            <a:r>
              <a:rPr lang="en-US" dirty="0"/>
              <a:t>Statistics are prescribed by Medicare</a:t>
            </a:r>
          </a:p>
          <a:p>
            <a:r>
              <a:rPr lang="en-US" dirty="0"/>
              <a:t>Permission can be obtained to use something different</a:t>
            </a:r>
          </a:p>
          <a:p>
            <a:r>
              <a:rPr lang="en-US" dirty="0"/>
              <a:t>Must be requested prior to 90 days before end of year</a:t>
            </a:r>
          </a:p>
          <a:p>
            <a:r>
              <a:rPr lang="en-US" dirty="0"/>
              <a:t>Change must be shown to more accurately allocate costs</a:t>
            </a:r>
          </a:p>
        </p:txBody>
      </p:sp>
      <p:sp>
        <p:nvSpPr>
          <p:cNvPr id="2" name="Slide Number Placeholder 1"/>
          <p:cNvSpPr>
            <a:spLocks noGrp="1"/>
          </p:cNvSpPr>
          <p:nvPr>
            <p:ph type="sldNum" sz="quarter" idx="18"/>
          </p:nvPr>
        </p:nvSpPr>
        <p:spPr/>
        <p:txBody>
          <a:bodyPr/>
          <a:lstStyle/>
          <a:p>
            <a:fld id="{16093BBF-7029-416F-A506-A70526E28AC4}" type="slidenum">
              <a:rPr lang="en-US" smtClean="0"/>
              <a:pPr/>
              <a:t>98</a:t>
            </a:fld>
            <a:endParaRPr lang="en-US"/>
          </a:p>
          <a:p>
            <a:endParaRPr lang="en-US" dirty="0"/>
          </a:p>
        </p:txBody>
      </p:sp>
    </p:spTree>
    <p:extLst>
      <p:ext uri="{BB962C8B-B14F-4D97-AF65-F5344CB8AC3E}">
        <p14:creationId xmlns:p14="http://schemas.microsoft.com/office/powerpoint/2010/main" val="395231063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8"/>
          </p:nvPr>
        </p:nvSpPr>
        <p:spPr/>
        <p:txBody>
          <a:bodyPr/>
          <a:lstStyle/>
          <a:p>
            <a:fld id="{1F11D43D-FB01-461F-A7A0-1237244F913A}" type="slidenum">
              <a:rPr lang="en-US" smtClean="0"/>
              <a:t>99</a:t>
            </a:fld>
            <a:endParaRPr lang="en-US" dirty="0"/>
          </a:p>
        </p:txBody>
      </p:sp>
      <p:sp>
        <p:nvSpPr>
          <p:cNvPr id="2" name="Title 1"/>
          <p:cNvSpPr>
            <a:spLocks noGrp="1"/>
          </p:cNvSpPr>
          <p:nvPr>
            <p:ph type="title"/>
          </p:nvPr>
        </p:nvSpPr>
        <p:spPr>
          <a:xfrm>
            <a:off x="457200" y="228600"/>
            <a:ext cx="8229600" cy="1143000"/>
          </a:xfrm>
        </p:spPr>
        <p:txBody>
          <a:bodyPr/>
          <a:lstStyle/>
          <a:p>
            <a:r>
              <a:rPr lang="en-US" dirty="0"/>
              <a:t>Allocation Math</a:t>
            </a:r>
          </a:p>
        </p:txBody>
      </p:sp>
      <p:sp>
        <p:nvSpPr>
          <p:cNvPr id="3" name="Content Placeholder 2"/>
          <p:cNvSpPr>
            <a:spLocks noGrp="1"/>
          </p:cNvSpPr>
          <p:nvPr>
            <p:ph idx="1"/>
          </p:nvPr>
        </p:nvSpPr>
        <p:spPr/>
        <p:txBody>
          <a:bodyPr/>
          <a:lstStyle/>
          <a:p>
            <a:r>
              <a:rPr lang="en-US" dirty="0"/>
              <a:t>Two ways to calculate:</a:t>
            </a:r>
          </a:p>
          <a:p>
            <a:pPr lvl="1"/>
            <a:r>
              <a:rPr lang="en-US" dirty="0"/>
              <a:t>Unit cost multiplier is cost-per-allocation unit statistic (e.g. cost per meal)</a:t>
            </a:r>
          </a:p>
          <a:p>
            <a:pPr marL="0" indent="0">
              <a:buNone/>
            </a:pPr>
            <a:endParaRPr lang="en-US" dirty="0"/>
          </a:p>
          <a:p>
            <a:pPr lvl="1"/>
            <a:r>
              <a:rPr lang="en-US" dirty="0"/>
              <a:t>Percentage of total equals the department specific percentage of the total statistic times the total cost</a:t>
            </a:r>
          </a:p>
        </p:txBody>
      </p:sp>
    </p:spTree>
    <p:extLst>
      <p:ext uri="{BB962C8B-B14F-4D97-AF65-F5344CB8AC3E}">
        <p14:creationId xmlns:p14="http://schemas.microsoft.com/office/powerpoint/2010/main" val="3106291104"/>
      </p:ext>
    </p:extLst>
  </p:cSld>
  <p:clrMapOvr>
    <a:masterClrMapping/>
  </p:clrMapOvr>
</p:sld>
</file>

<file path=ppt/theme/theme1.xml><?xml version="1.0" encoding="utf-8"?>
<a:theme xmlns:a="http://schemas.openxmlformats.org/drawingml/2006/main" name="Seminar Theme">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DZA Board Presentation">
      <a:majorFont>
        <a:latin typeface="Garamond"/>
        <a:ea typeface=""/>
        <a:cs typeface=""/>
      </a:majorFont>
      <a:minorFont>
        <a:latin typeface="Helvet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minar Theme" id="{B8ECC983-D745-43CB-BF2B-B57B830AE7E8}" vid="{C0CE2393-0500-48AE-82CA-11C4CE8BB19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Seminar Theme</Template>
  <TotalTime>17962</TotalTime>
  <Words>15606</Words>
  <Application>Microsoft Office PowerPoint</Application>
  <PresentationFormat>On-screen Show (4:3)</PresentationFormat>
  <Paragraphs>2499</Paragraphs>
  <Slides>197</Slides>
  <Notes>197</Notes>
  <HiddenSlides>0</HiddenSlides>
  <MMClips>0</MMClips>
  <ScaleCrop>false</ScaleCrop>
  <HeadingPairs>
    <vt:vector size="8" baseType="variant">
      <vt:variant>
        <vt:lpstr>Fonts Used</vt:lpstr>
      </vt:variant>
      <vt:variant>
        <vt:i4>8</vt:i4>
      </vt:variant>
      <vt:variant>
        <vt:lpstr>Theme</vt:lpstr>
      </vt:variant>
      <vt:variant>
        <vt:i4>1</vt:i4>
      </vt:variant>
      <vt:variant>
        <vt:lpstr>Links</vt:lpstr>
      </vt:variant>
      <vt:variant>
        <vt:i4>21</vt:i4>
      </vt:variant>
      <vt:variant>
        <vt:lpstr>Slide Titles</vt:lpstr>
      </vt:variant>
      <vt:variant>
        <vt:i4>197</vt:i4>
      </vt:variant>
    </vt:vector>
  </HeadingPairs>
  <TitlesOfParts>
    <vt:vector size="227" baseType="lpstr">
      <vt:lpstr>Arial</vt:lpstr>
      <vt:lpstr>Calibri</vt:lpstr>
      <vt:lpstr>Garamond</vt:lpstr>
      <vt:lpstr>Gill Sans SemiBold</vt:lpstr>
      <vt:lpstr>Helvetica</vt:lpstr>
      <vt:lpstr>Rockwell</vt:lpstr>
      <vt:lpstr>Times New Roman</vt:lpstr>
      <vt:lpstr>Wingdings</vt:lpstr>
      <vt:lpstr>Seminar Theme</vt:lpstr>
      <vt:lpstr>file:///\\dza-azr-fs01\dza1$\Apps\TDACPA\Presentations\DZA%20Seminars\2022%20DZA%20Seminar\Presentations\Cost%20report%20basics%20and%20strategies\CAH%20Cost%20Report%20Strategies%202022.xlsx!Routine%20Example!R2C1:R9C3</vt:lpstr>
      <vt:lpstr>file:///\\dza-azr-fs01\dza1$\Apps\TDACPA\Presentations\DZA%20Seminars\2022%20DZA%20Seminar\Presentations\Cost%20report%20basics%20and%20strategies\CAH%20Cost%20Report%20Strategies%202022.xlsx!RHC%20Example!R1C1:R8C3</vt:lpstr>
      <vt:lpstr>file:///\\dza-azr-fs01\dza1$\Apps\TDACPA\Presentations\DZA%20Seminars\2022%20DZA%20Seminar\Presentations\Cost%20report%20basics%20and%20strategies\CAH%20Cost%20Report%20Strategies%202022.xlsx!Ancillary%20Example!R1C1:R8C3</vt:lpstr>
      <vt:lpstr>file:///\\hosted.local\root\dzaapps\TDACPA\Presentations\DZA%20aSeminars\2015%208th%20DZA%20Seminar\Presentations\Cost%20Report%20Overview%20Tables.xlsx!Sheet1!R3C1:R10C16</vt:lpstr>
      <vt:lpstr>file:///\\hosted.local\root\dzaapps\TDACPA\Presentations\DZA%20aSeminars\2015%208th%20DZA%20Seminar\Presentations\Cost%20Report%20Overview%20Tables.xlsx!Sheet1!R14C1:R21C16</vt:lpstr>
      <vt:lpstr>file:///\\dza-azr-fs01\dza1$\Apps\TDACPA\Presentations\DZA%20Seminars\2022%20DZA%20Seminar\Presentations\Cost%20report%20basics%20and%20strategies\CAH%20Cost%20Report%20Strategies%202022.xlsx!Tool!R2C1:R32C6</vt:lpstr>
      <vt:lpstr>file:///\\dza-azr-fs01\dza1$\Apps\TDACPA\Presentations\DZA%20Seminars\2022%20DZA%20Seminar\Presentations\Cost%20report%20basics%20and%20strategies\CAH%20Cost%20Report%20Strategies%202022.xlsx!Cost-based%20Percentages!R1C2:R16C6</vt:lpstr>
      <vt:lpstr>file:///\\dza-azr-fs01\dza1$\Apps\TDACPA\Presentations\DZA%20Seminars\2022%20DZA%20Seminar\Presentations\Cost%20report%20basics%20and%20strategies\CAH%20Cost%20Report%20Strategies%202022.xlsx!Payments%20IP%20Example!R2C1:R16C8</vt:lpstr>
      <vt:lpstr>file:///\\dza-azr-fs01\dza1$\Apps\TDACPA\Presentations\DZA%20Seminars\2022%20DZA%20Seminar\Presentations\Cost%20report%20basics%20and%20strategies\CAH%20Cost%20Report%20Strategies%202022.xlsx!Payments%20OP%20Example!R2C1:R13C6</vt:lpstr>
      <vt:lpstr>file:///\\dza-azr-fs01\dza1$\Apps\TDACPA\Presentations\DZA%20Seminars\2022%20DZA%20Seminar\Presentations\Cost%20report%20basics%20and%20strategies\CAH%20Cost%20Report%20Strategies%202022.xlsx!Contractual!R5C1:R8C3</vt:lpstr>
      <vt:lpstr>file:///\\dza-azr-fs01\dza1$\Apps\TDACPA\Presentations\DZA%20Seminars\2022%20DZA%20Seminar\Presentations\Cost%20report%20basics%20and%20strategies\CAH%20Cost%20Report%20Strategies%202022.xlsx!Counting%20Days%20Example%201!R3C1:R9C2</vt:lpstr>
      <vt:lpstr>file:///\\dza-azr-fs01\dza1$\Apps\TDACPA\Presentations\DZA%20Seminars\2022%20DZA%20Seminar\Presentations\Cost%20report%20basics%20and%20strategies\CAH%20Cost%20Report%20Strategies%202022.xlsx!Counting%20Days%20Example%202!R1C1:R9C2</vt:lpstr>
      <vt:lpstr>file:///\\dza-azr-fs01\dza1$\Apps\TDACPA\Presentations\DZA%20Seminars\2022%20DZA%20Seminar\Presentations\Cost%20report%20basics%20and%20strategies\CAH%20Cost%20Report%20Strategies%202022.xlsx!CAH%20Swing%20Bed%20Calc!R2C1:R12C7</vt:lpstr>
      <vt:lpstr>file:///\\dza-azr-fs01\dza1$\Apps\TDACPA\Presentations\DZA%20Seminars\2022%20DZA%20Seminar\Presentations\Cost%20report%20basics%20and%20strategies\CAH%20Cost%20Report%20Strategies%202022.xlsx!CAH%20Swing%20Bed%204!R3C1:R20C11</vt:lpstr>
      <vt:lpstr>file:///\\dza-azr-fs01\dza1$\Apps\TDACPA\Presentations\DZA%20Seminars\2022%20DZA%20Seminar\Presentations\Cost%20report%20basics%20and%20strategies\CAH%20Cost%20Report%20Strategies%202022.xlsx!Worksheet%20A!R1C1:R33C6</vt:lpstr>
      <vt:lpstr>file:///\\dza-azr-fs01\dza1$\Apps\TDACPA\Presentations\DZA%20Seminars\2022%20DZA%20Seminar\Presentations\Cost%20report%20basics%20and%20strategies\CAH%20Cost%20Report%20Strategies%202022.xlsx!Unit%20cost%20multiplier!R3C1:R10C5</vt:lpstr>
      <vt:lpstr>file:///\\dza-azr-fs01\dza1$\Apps\TDACPA\Presentations\DZA%20Seminars\2022%20DZA%20Seminar\Presentations\Cost%20report%20basics%20and%20strategies\CAH%20Cost%20Report%20Strategies%202022.xlsx!Unit%20Cost%20Example!R1C1:R25C6</vt:lpstr>
      <vt:lpstr>file:///\\dza-azr-fs01\dza1$\Apps\TDACPA\Presentations\DZA%20Seminars\2022%20DZA%20Seminar\Presentations\Cost%20report%20basics%20and%20strategies\CAH%20Cost%20Report%20Strategies%202022.xlsx!Percentage%20of%20total!R2C1:R9C5</vt:lpstr>
      <vt:lpstr>file:///\\dza-azr-fs01\dza1$\Apps\TDACPA\Presentations\DZA%20Seminars\2022%20DZA%20Seminar\Presentations\Cost%20report%20basics%20and%20strategies\CAH%20Cost%20Report%20Strategies%202022.xlsx!Percent%20of%20Total%20Example!R1C1:R25C7</vt:lpstr>
      <vt:lpstr>file:///\\dza-azr-fs01\dza1$\Apps\TDACPA\Presentations\DZA%20Seminars\2022%20DZA%20Seminar\Presentations\Cost%20report%20basics%20and%20strategies\CAH%20Cost%20Report%20Strategies%202022.xlsx!Worksheet%20C!R1C1:R22C8</vt:lpstr>
      <vt:lpstr>file:///\\dza-azr-fs01\dza1$\Apps\TDACPA\Presentations\DZA%20Seminars\2022%20DZA%20Seminar\Presentations\Cost%20report%20basics%20and%20strategies\CAH%20Cost%20Report%20Strategies%202022.xlsx!Rev%20Code%20Example!R1C1:R15C10</vt:lpstr>
      <vt:lpstr>Cost Report Basics and Strategies </vt:lpstr>
      <vt:lpstr>What is a Cost Report?</vt:lpstr>
      <vt:lpstr>What is the purpose of a  Medicare Cost Report?</vt:lpstr>
      <vt:lpstr>Costing System</vt:lpstr>
      <vt:lpstr>Routine Example</vt:lpstr>
      <vt:lpstr>RHC Example</vt:lpstr>
      <vt:lpstr>Ancillary Example</vt:lpstr>
      <vt:lpstr>How Much Does Medicare Pay?</vt:lpstr>
      <vt:lpstr>How Much Does Medicare Pay? </vt:lpstr>
      <vt:lpstr>Why Math Is Important</vt:lpstr>
      <vt:lpstr>The Matching Game</vt:lpstr>
      <vt:lpstr>It’s a Hospital Cost Report</vt:lpstr>
      <vt:lpstr>Cost-based</vt:lpstr>
      <vt:lpstr>Not Cost-based</vt:lpstr>
      <vt:lpstr>PowerPoint Presentation</vt:lpstr>
      <vt:lpstr>Cost-based Percentages</vt:lpstr>
      <vt:lpstr>Cost-based Percentages – Support</vt:lpstr>
      <vt:lpstr>Cost-based Percentages – Support</vt:lpstr>
      <vt:lpstr>Payments</vt:lpstr>
      <vt:lpstr>Interim Rates vs. Actual Payments</vt:lpstr>
      <vt:lpstr>Payments: the IP Example</vt:lpstr>
      <vt:lpstr>Payments: the IP Example</vt:lpstr>
      <vt:lpstr>Payments: the OP Example</vt:lpstr>
      <vt:lpstr>From CCR to Contractual</vt:lpstr>
      <vt:lpstr>From Per-diem to Contractual</vt:lpstr>
      <vt:lpstr>What is a Cost Report?</vt:lpstr>
      <vt:lpstr>Medicare Cost Report—Summary </vt:lpstr>
      <vt:lpstr>Patient days</vt:lpstr>
      <vt:lpstr>S Series Worksheets</vt:lpstr>
      <vt:lpstr>Worksheet S</vt:lpstr>
      <vt:lpstr>Worksheet S-2</vt:lpstr>
      <vt:lpstr>Worksheet S-3—Statistical Data</vt:lpstr>
      <vt:lpstr>Worksheet S-3—Statistical Data</vt:lpstr>
      <vt:lpstr>Worksheet S-3—Statistical Data</vt:lpstr>
      <vt:lpstr>Other Worksheets S</vt:lpstr>
      <vt:lpstr>S Series—Summary</vt:lpstr>
      <vt:lpstr>Patient Days</vt:lpstr>
      <vt:lpstr>Patient Days </vt:lpstr>
      <vt:lpstr>Counting Patient Days </vt:lpstr>
      <vt:lpstr>Counting Days: Example</vt:lpstr>
      <vt:lpstr>Counting Days: Example </vt:lpstr>
      <vt:lpstr>Common Acute Care Issues</vt:lpstr>
      <vt:lpstr>Recommendations</vt:lpstr>
      <vt:lpstr>Observation Equivalent Days                       </vt:lpstr>
      <vt:lpstr>Common Observation Day Issues</vt:lpstr>
      <vt:lpstr>CAH Swing Beds </vt:lpstr>
      <vt:lpstr>CAH Swing Beds</vt:lpstr>
      <vt:lpstr>CAH Swing Beds: the Calculation</vt:lpstr>
      <vt:lpstr>CAH Swing Beds</vt:lpstr>
      <vt:lpstr>Common Swing Bed Issues</vt:lpstr>
      <vt:lpstr>EXPENSES</vt:lpstr>
      <vt:lpstr>Worksheet A Series</vt:lpstr>
      <vt:lpstr>Worksheet A Series—Overview</vt:lpstr>
      <vt:lpstr>Worksheet A Series</vt:lpstr>
      <vt:lpstr>Worksheet A Series</vt:lpstr>
      <vt:lpstr>Series A Summary</vt:lpstr>
      <vt:lpstr>Expenses</vt:lpstr>
      <vt:lpstr>General Ledger to Cost Report</vt:lpstr>
      <vt:lpstr>Major Expense Groups</vt:lpstr>
      <vt:lpstr>PowerPoint Presentation</vt:lpstr>
      <vt:lpstr>Cost Assignment </vt:lpstr>
      <vt:lpstr>Direct Cost Assignment</vt:lpstr>
      <vt:lpstr>Direct Cost Assignment</vt:lpstr>
      <vt:lpstr>Worksheet A-6—Reclassifications</vt:lpstr>
      <vt:lpstr>Additional A-6 Examples</vt:lpstr>
      <vt:lpstr>Additional A-6 Examples</vt:lpstr>
      <vt:lpstr>Worksheet A-7—Capital Assets</vt:lpstr>
      <vt:lpstr>Worksheet A-8—Adjustments</vt:lpstr>
      <vt:lpstr>Worksheet A-8—Adjustments</vt:lpstr>
      <vt:lpstr>Miscellaneous/Non-patient  Revenues</vt:lpstr>
      <vt:lpstr>Miscellaneous/Non-patient Revenues</vt:lpstr>
      <vt:lpstr>Worksheet A-8-1 Related Parties</vt:lpstr>
      <vt:lpstr>Worksheet A-8-2—Provider-based Physicians</vt:lpstr>
      <vt:lpstr>Hospital-based Physicians </vt:lpstr>
      <vt:lpstr>Hospital-based Physicians </vt:lpstr>
      <vt:lpstr>Physician Benefits</vt:lpstr>
      <vt:lpstr>Physicians Expense in Clinics</vt:lpstr>
      <vt:lpstr>Physicians Expense in Clinics—Example</vt:lpstr>
      <vt:lpstr>Medical Director Time</vt:lpstr>
      <vt:lpstr>Emergency Room Providers</vt:lpstr>
      <vt:lpstr>Emergency Room Providers</vt:lpstr>
      <vt:lpstr>Emergency Room Providers  </vt:lpstr>
      <vt:lpstr>Emergency Room Providers </vt:lpstr>
      <vt:lpstr>Proper ER Time Study</vt:lpstr>
      <vt:lpstr>Proper ER Time Study </vt:lpstr>
      <vt:lpstr>Emergency Room Providers</vt:lpstr>
      <vt:lpstr>Common Issues With Physician Cost</vt:lpstr>
      <vt:lpstr>Common Issues With Physician Cost</vt:lpstr>
      <vt:lpstr>Worksheets A-8-3—Contract Therapy Services</vt:lpstr>
      <vt:lpstr>Contracted Therapy Services</vt:lpstr>
      <vt:lpstr>Support Cost Allocation</vt:lpstr>
      <vt:lpstr>Worksheet B Series—Total Allocation of Costs</vt:lpstr>
      <vt:lpstr>Worksheet B Series</vt:lpstr>
      <vt:lpstr>Expenses </vt:lpstr>
      <vt:lpstr>Worksheet A Series</vt:lpstr>
      <vt:lpstr>Worksheet B Series—Overview</vt:lpstr>
      <vt:lpstr>Worksheet B Series—Cost Allocation Statistical Basis</vt:lpstr>
      <vt:lpstr>Worksheet B Series—Cost Allocation Statistical Basis</vt:lpstr>
      <vt:lpstr>Allocation Math</vt:lpstr>
      <vt:lpstr>Unit Cost Multiplier </vt:lpstr>
      <vt:lpstr>Unit Cost Multiplier </vt:lpstr>
      <vt:lpstr>Unit Cost Example (B-1)</vt:lpstr>
      <vt:lpstr>Percentage of Total </vt:lpstr>
      <vt:lpstr>Percentage of Total</vt:lpstr>
      <vt:lpstr>Percent of Total Example (B, Part I)</vt:lpstr>
      <vt:lpstr>Worksheet B Series – Stepdown Approach</vt:lpstr>
      <vt:lpstr>B, Part I—Total Allocation of Costs</vt:lpstr>
      <vt:lpstr>Overhead Departments</vt:lpstr>
      <vt:lpstr>Building Costs</vt:lpstr>
      <vt:lpstr>Building Costs  </vt:lpstr>
      <vt:lpstr>Moveable Equipment Costs </vt:lpstr>
      <vt:lpstr>Employee Benefits</vt:lpstr>
      <vt:lpstr>Administration Costs</vt:lpstr>
      <vt:lpstr>Administration Costs </vt:lpstr>
      <vt:lpstr>Maintenance vs. Plant (Utilities)</vt:lpstr>
      <vt:lpstr>Maintenance vs. Plant (Utilities) </vt:lpstr>
      <vt:lpstr>Laundry</vt:lpstr>
      <vt:lpstr>Housekeeping</vt:lpstr>
      <vt:lpstr>Dietary </vt:lpstr>
      <vt:lpstr>Cafeteria</vt:lpstr>
      <vt:lpstr>Nurse Administration</vt:lpstr>
      <vt:lpstr>Nurse Administration </vt:lpstr>
      <vt:lpstr>Central Supply</vt:lpstr>
      <vt:lpstr>Pharmacy</vt:lpstr>
      <vt:lpstr>Medical Records</vt:lpstr>
      <vt:lpstr>Social Services</vt:lpstr>
      <vt:lpstr>Activities</vt:lpstr>
      <vt:lpstr>Time Studies</vt:lpstr>
      <vt:lpstr>Time Studies</vt:lpstr>
      <vt:lpstr>Time Studies</vt:lpstr>
      <vt:lpstr>Allocation Statistics—Items To Watch For</vt:lpstr>
      <vt:lpstr>Allocation Statistics—Items To Watch For </vt:lpstr>
      <vt:lpstr>Worksheet B-1—Statistics Operational Issues</vt:lpstr>
      <vt:lpstr>Revenues</vt:lpstr>
      <vt:lpstr>Worksheet C Series</vt:lpstr>
      <vt:lpstr>Worksheet C—Department Breakout</vt:lpstr>
      <vt:lpstr>Revenues </vt:lpstr>
      <vt:lpstr>Revenues</vt:lpstr>
      <vt:lpstr>Worksheet C</vt:lpstr>
      <vt:lpstr>Revenues Consideration</vt:lpstr>
      <vt:lpstr>Revenue Code Report</vt:lpstr>
      <vt:lpstr>Revenue Code Report Example</vt:lpstr>
      <vt:lpstr>Computation of Charges</vt:lpstr>
      <vt:lpstr>Computation of Charges</vt:lpstr>
      <vt:lpstr>Worksheet C—Provider-based Clinic Revenue</vt:lpstr>
      <vt:lpstr>Method II Billing</vt:lpstr>
      <vt:lpstr>CRNA Pass-through</vt:lpstr>
      <vt:lpstr>PS&amp;R</vt:lpstr>
      <vt:lpstr>Report Types</vt:lpstr>
      <vt:lpstr>PS&amp;R </vt:lpstr>
      <vt:lpstr>PowerPoint Presentation</vt:lpstr>
      <vt:lpstr>PowerPoint Presentation</vt:lpstr>
      <vt:lpstr>PowerPoint Presentation</vt:lpstr>
      <vt:lpstr>PowerPoint Presentation</vt:lpstr>
      <vt:lpstr>PowerPoint Presentation</vt:lpstr>
      <vt:lpstr>Worksheets D and E Series</vt:lpstr>
      <vt:lpstr>Worksheet D</vt:lpstr>
      <vt:lpstr>D, Part V</vt:lpstr>
      <vt:lpstr>D, Part V</vt:lpstr>
      <vt:lpstr>D, Part V</vt:lpstr>
      <vt:lpstr>Interim Rates</vt:lpstr>
      <vt:lpstr>Worksheet D—Calculation of Routine Costs</vt:lpstr>
      <vt:lpstr>Worksheet D-1</vt:lpstr>
      <vt:lpstr>Worksheet D—Swing NF  Carve Out</vt:lpstr>
      <vt:lpstr>Worksheet D-1</vt:lpstr>
      <vt:lpstr>Worksheet D-1</vt:lpstr>
      <vt:lpstr>Worksheet D-1</vt:lpstr>
      <vt:lpstr>Worksheet D-1</vt:lpstr>
      <vt:lpstr>Worksheet D-1, Part II</vt:lpstr>
      <vt:lpstr>Worksheet D-1, Part IV</vt:lpstr>
      <vt:lpstr>Worksheet D-3</vt:lpstr>
      <vt:lpstr>Worksheet D-3</vt:lpstr>
      <vt:lpstr>Worksheet E and E-1</vt:lpstr>
      <vt:lpstr>Worksheet E, Part B</vt:lpstr>
      <vt:lpstr>Worksheet E-1 </vt:lpstr>
      <vt:lpstr>Worksheet E-2</vt:lpstr>
      <vt:lpstr>Worksheet E-3, Part V</vt:lpstr>
      <vt:lpstr>Cost Report Walk-Through</vt:lpstr>
      <vt:lpstr>G Series Worksheets</vt:lpstr>
      <vt:lpstr>Worksheet G</vt:lpstr>
      <vt:lpstr>Worksheet G-1</vt:lpstr>
      <vt:lpstr>Worksheet G-2</vt:lpstr>
      <vt:lpstr>Worksheet G-3</vt:lpstr>
      <vt:lpstr>Cost Report Walk-Through</vt:lpstr>
      <vt:lpstr>M Series Worksheets</vt:lpstr>
      <vt:lpstr>M Series—Summary</vt:lpstr>
      <vt:lpstr>Worksheet M-1</vt:lpstr>
      <vt:lpstr>Worksheet M-2</vt:lpstr>
      <vt:lpstr>Worksheet M-2</vt:lpstr>
      <vt:lpstr>Worksheet M-3</vt:lpstr>
      <vt:lpstr>Worksheet M-4—Vaccines</vt:lpstr>
      <vt:lpstr>Worksheet M-4—Vaccines</vt:lpstr>
      <vt:lpstr>Worksheet M-5</vt:lpstr>
      <vt:lpstr>M Series—Summary</vt:lpstr>
      <vt:lpstr>Medicare Cost Report— Summary</vt:lpstr>
      <vt:lpstr>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ssheaffer</dc:creator>
  <cp:lastModifiedBy>Kami Matzek</cp:lastModifiedBy>
  <cp:revision>1077</cp:revision>
  <cp:lastPrinted>2022-01-20T18:24:02Z</cp:lastPrinted>
  <dcterms:created xsi:type="dcterms:W3CDTF">2014-07-01T20:18:42Z</dcterms:created>
  <dcterms:modified xsi:type="dcterms:W3CDTF">2022-03-09T00:52:29Z</dcterms:modified>
</cp:coreProperties>
</file>