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1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12.xml" ContentType="application/vnd.openxmlformats-officedocument.drawingml.chartshapes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3.xml" ContentType="application/vnd.openxmlformats-officedocument.drawingml.chartshape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14.xml" ContentType="application/vnd.openxmlformats-officedocument.drawingml.chartshapes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15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16.xml" ContentType="application/vnd.openxmlformats-officedocument.drawingml.chartshapes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2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8" r:id="rId5"/>
  </p:sldMasterIdLst>
  <p:notesMasterIdLst>
    <p:notesMasterId r:id="rId30"/>
  </p:notesMasterIdLst>
  <p:sldIdLst>
    <p:sldId id="339" r:id="rId6"/>
    <p:sldId id="391" r:id="rId7"/>
    <p:sldId id="405" r:id="rId8"/>
    <p:sldId id="407" r:id="rId9"/>
    <p:sldId id="414" r:id="rId10"/>
    <p:sldId id="406" r:id="rId11"/>
    <p:sldId id="423" r:id="rId12"/>
    <p:sldId id="408" r:id="rId13"/>
    <p:sldId id="415" r:id="rId14"/>
    <p:sldId id="416" r:id="rId15"/>
    <p:sldId id="417" r:id="rId16"/>
    <p:sldId id="410" r:id="rId17"/>
    <p:sldId id="413" r:id="rId18"/>
    <p:sldId id="411" r:id="rId19"/>
    <p:sldId id="424" r:id="rId20"/>
    <p:sldId id="425" r:id="rId21"/>
    <p:sldId id="409" r:id="rId22"/>
    <p:sldId id="418" r:id="rId23"/>
    <p:sldId id="419" r:id="rId24"/>
    <p:sldId id="420" r:id="rId25"/>
    <p:sldId id="421" r:id="rId26"/>
    <p:sldId id="422" r:id="rId27"/>
    <p:sldId id="412" r:id="rId28"/>
    <p:sldId id="4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584" userDrawn="1">
          <p15:clr>
            <a:srgbClr val="A4A3A4"/>
          </p15:clr>
        </p15:guide>
        <p15:guide id="6" orient="horz" pos="35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hael Chorvat" initials="MC [3]" lastIdx="1" clrIdx="6"/>
  <p:cmAuthor id="1" name="Alven Weil" initials="AW" lastIdx="30" clrIdx="0"/>
  <p:cmAuthor id="8" name="Michael Chorvat" initials="MC [4]" lastIdx="1" clrIdx="7"/>
  <p:cmAuthor id="2" name="Charles Dickinson" initials="CD" lastIdx="9" clrIdx="1"/>
  <p:cmAuthor id="9" name="Michael Chorvat" initials="MC [5]" lastIdx="1" clrIdx="8"/>
  <p:cmAuthor id="3" name="Alven Weil" initials="AW [2]" lastIdx="22" clrIdx="2"/>
  <p:cmAuthor id="10" name="Morgan Guthrie" initials="MG" lastIdx="2" clrIdx="9">
    <p:extLst>
      <p:ext uri="{19B8F6BF-5375-455C-9EA6-DF929625EA0E}">
        <p15:presenceInfo xmlns:p15="http://schemas.microsoft.com/office/powerpoint/2012/main" userId="S::mguthrie@guidehouse.com::74dd073c-4db1-41d7-ac37-a6a2aa936696" providerId="AD"/>
      </p:ext>
    </p:extLst>
  </p:cmAuthor>
  <p:cmAuthor id="4" name="Robert Green" initials="RG" lastIdx="8" clrIdx="3"/>
  <p:cmAuthor id="5" name="Michael Chorvat" initials="MC" lastIdx="6" clrIdx="4"/>
  <p:cmAuthor id="6" name="Michael Chorvat" initials="MC [2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00"/>
    <a:srgbClr val="ED7D31"/>
    <a:srgbClr val="476E2D"/>
    <a:srgbClr val="FA9600"/>
    <a:srgbClr val="70AD47"/>
    <a:srgbClr val="7030A0"/>
    <a:srgbClr val="5B9BD5"/>
    <a:srgbClr val="FFC000"/>
    <a:srgbClr val="ED3C26"/>
    <a:srgbClr val="FA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68CD5-361F-4AF0-A8CA-4C60B702A92D}" v="5" dt="2023-01-17T17:53:34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87544" autoAdjust="0"/>
  </p:normalViewPr>
  <p:slideViewPr>
    <p:cSldViewPr snapToGrid="0">
      <p:cViewPr>
        <p:scale>
          <a:sx n="110" d="100"/>
          <a:sy n="110" d="100"/>
        </p:scale>
        <p:origin x="534" y="-336"/>
      </p:cViewPr>
      <p:guideLst>
        <p:guide pos="3840"/>
        <p:guide orient="horz" pos="1584"/>
        <p:guide orient="horz" pos="35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chartUserShapes" Target="../drawings/drawing1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3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14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15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1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73568347389144"/>
          <c:y val="0.15260578890634019"/>
          <c:w val="0.71657156044509662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7BE-E74F-9E9A-E27D538E659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7BE-E74F-9E9A-E27D538E659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7BE-E74F-9E9A-E27D538E659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7BE-E74F-9E9A-E27D538E659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7BE-E74F-9E9A-E27D538E659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Partner, Principal, Owner</c:v>
                </c:pt>
                <c:pt idx="1">
                  <c:v>Other Chief Officer Excluding CFO</c:v>
                </c:pt>
                <c:pt idx="2">
                  <c:v>Executive Director</c:v>
                </c:pt>
                <c:pt idx="3">
                  <c:v>President/CEO</c:v>
                </c:pt>
                <c:pt idx="4">
                  <c:v>Vice President</c:v>
                </c:pt>
                <c:pt idx="5">
                  <c:v>CFO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0.01</c:v>
                </c:pt>
                <c:pt idx="1">
                  <c:v>3.5999999999999997E-2</c:v>
                </c:pt>
                <c:pt idx="2">
                  <c:v>4.5999999999999999E-2</c:v>
                </c:pt>
                <c:pt idx="3">
                  <c:v>0.13300000000000001</c:v>
                </c:pt>
                <c:pt idx="4">
                  <c:v>0.14299999999999999</c:v>
                </c:pt>
                <c:pt idx="5">
                  <c:v>0.63300000000000001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7BE-E74F-9E9A-E27D538E65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Job Level</a:t>
                </a:r>
              </a:p>
            </c:rich>
          </c:tx>
          <c:layout>
            <c:manualLayout>
              <c:xMode val="edge"/>
              <c:yMode val="edge"/>
              <c:x val="0.27894760790611373"/>
              <c:y val="2.52941091061296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3142701055027"/>
          <c:y val="0.15260586651503155"/>
          <c:w val="0.60221965907850927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7BE-E74F-9E9A-E27D538E659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7BE-E74F-9E9A-E27D538E659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7BE-E74F-9E9A-E27D538E659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7BE-E74F-9E9A-E27D538E659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7BE-E74F-9E9A-E27D538E659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Inpatient</c:v>
                </c:pt>
                <c:pt idx="1">
                  <c:v>Elective Procedures</c:v>
                </c:pt>
                <c:pt idx="2">
                  <c:v>Emergency Department</c:v>
                </c:pt>
                <c:pt idx="3">
                  <c:v>Outpatient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-1E-3</c:v>
                </c:pt>
                <c:pt idx="1">
                  <c:v>4.9000000000000002E-2</c:v>
                </c:pt>
                <c:pt idx="2">
                  <c:v>6.9000000000000006E-2</c:v>
                </c:pt>
                <c:pt idx="3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7BE-E74F-9E9A-E27D538E65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330" b="1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30" b="1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 Projected Change</a:t>
                </a:r>
              </a:p>
            </c:rich>
          </c:tx>
          <c:layout>
            <c:manualLayout>
              <c:xMode val="edge"/>
              <c:yMode val="edge"/>
              <c:x val="0.31231719919751294"/>
              <c:y val="8.67062383413506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330" b="1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1.9E-2</c:v>
                </c:pt>
                <c:pt idx="1">
                  <c:v>2.5000000000000001E-2</c:v>
                </c:pt>
                <c:pt idx="2">
                  <c:v>6.0000000000000001E-3</c:v>
                </c:pt>
                <c:pt idx="3">
                  <c:v>0.67900000000000005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0D-4A88-AE36-E1414E83588C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0D-4A88-AE36-E1414E83588C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0D-4A88-AE36-E1414E83588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0D-4A88-AE36-E1414E83588C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20D-4A88-AE36-E1414E83588C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0D-4A88-AE36-E1414E83588C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0D-4A88-AE36-E1414E83588C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20D-4A88-AE36-E1414E83588C}"/>
                </c:ext>
              </c:extLst>
            </c:dLbl>
            <c:dLbl>
              <c:idx val="3"/>
              <c:layout>
                <c:manualLayout>
                  <c:x val="1.4795379192888195E-3"/>
                  <c:y val="1.045209404431451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20D-4A88-AE36-E1414E83588C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20D-4A88-AE36-E1414E83588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9.6000000000000002E-2</c:v>
                </c:pt>
                <c:pt idx="2">
                  <c:v>2.5999999999999999E-2</c:v>
                </c:pt>
                <c:pt idx="3">
                  <c:v>0.65800000000000003</c:v>
                </c:pt>
                <c:pt idx="4">
                  <c:v>0.219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20D-4A88-AE36-E1414E835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40-4A93-AA3E-F532311D139C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40-4A93-AA3E-F532311D139C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40-4A93-AA3E-F532311D139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940-4A93-AA3E-F532311D139C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40-4A93-AA3E-F532311D139C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940-4A93-AA3E-F532311D139C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40-4A93-AA3E-F532311D139C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940-4A93-AA3E-F532311D139C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940-4A93-AA3E-F532311D139C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940-4A93-AA3E-F532311D139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2.4E-2</c:v>
                </c:pt>
                <c:pt idx="1">
                  <c:v>0.11899999999999999</c:v>
                </c:pt>
                <c:pt idx="2">
                  <c:v>3.2000000000000001E-2</c:v>
                </c:pt>
                <c:pt idx="3">
                  <c:v>0.67500000000000004</c:v>
                </c:pt>
                <c:pt idx="4">
                  <c:v>0.151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40-4A93-AA3E-F532311D1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D5-4211-9E8A-515BCEF57746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D5-4211-9E8A-515BCEF57746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D5-4211-9E8A-515BCEF5774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D5-4211-9E8A-515BCEF57746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D5-4211-9E8A-515BCEF57746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9D5-4211-9E8A-515BCEF57746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D5-4211-9E8A-515BCEF57746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9D5-4211-9E8A-515BCEF57746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9D5-4211-9E8A-515BCEF57746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9D5-4211-9E8A-515BCEF5774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6.6000000000000003E-2</c:v>
                </c:pt>
                <c:pt idx="1">
                  <c:v>0.34599999999999997</c:v>
                </c:pt>
                <c:pt idx="2">
                  <c:v>2.9000000000000001E-2</c:v>
                </c:pt>
                <c:pt idx="3">
                  <c:v>0.45600000000000002</c:v>
                </c:pt>
                <c:pt idx="4">
                  <c:v>0.10299999999999999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9D5-4211-9E8A-515BCEF57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03-1E48-B52C-C517072E50D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03-1E48-B52C-C517072E50D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03-1E48-B52C-C517072E50D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03-1E48-B52C-C517072E50D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F03-1E48-B52C-C517072E50D2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Sheet1!$A$2:$A$34</c:f>
              <c:numCache>
                <c:formatCode>0%</c:formatCode>
                <c:ptCount val="33"/>
                <c:pt idx="0">
                  <c:v>0.31</c:v>
                </c:pt>
                <c:pt idx="1">
                  <c:v>0.27</c:v>
                </c:pt>
                <c:pt idx="2">
                  <c:v>0.26</c:v>
                </c:pt>
                <c:pt idx="3">
                  <c:v>0.23</c:v>
                </c:pt>
                <c:pt idx="4">
                  <c:v>0.22</c:v>
                </c:pt>
                <c:pt idx="5">
                  <c:v>0.21</c:v>
                </c:pt>
                <c:pt idx="6">
                  <c:v>0.2</c:v>
                </c:pt>
                <c:pt idx="7">
                  <c:v>0.19</c:v>
                </c:pt>
                <c:pt idx="8">
                  <c:v>0.18</c:v>
                </c:pt>
                <c:pt idx="9">
                  <c:v>0.17</c:v>
                </c:pt>
                <c:pt idx="10">
                  <c:v>0.15</c:v>
                </c:pt>
                <c:pt idx="11">
                  <c:v>0.14000000000000001</c:v>
                </c:pt>
                <c:pt idx="12">
                  <c:v>0.13</c:v>
                </c:pt>
                <c:pt idx="13">
                  <c:v>0.12</c:v>
                </c:pt>
                <c:pt idx="14">
                  <c:v>0.11</c:v>
                </c:pt>
                <c:pt idx="15">
                  <c:v>0.1</c:v>
                </c:pt>
                <c:pt idx="16">
                  <c:v>0.09</c:v>
                </c:pt>
                <c:pt idx="17">
                  <c:v>0.08</c:v>
                </c:pt>
                <c:pt idx="18">
                  <c:v>7.0000000000000007E-2</c:v>
                </c:pt>
                <c:pt idx="19">
                  <c:v>0.06</c:v>
                </c:pt>
                <c:pt idx="20">
                  <c:v>0.05</c:v>
                </c:pt>
                <c:pt idx="21">
                  <c:v>0.04</c:v>
                </c:pt>
                <c:pt idx="22">
                  <c:v>0.03</c:v>
                </c:pt>
                <c:pt idx="23">
                  <c:v>0.02</c:v>
                </c:pt>
                <c:pt idx="24">
                  <c:v>0.01</c:v>
                </c:pt>
                <c:pt idx="25">
                  <c:v>0</c:v>
                </c:pt>
                <c:pt idx="26">
                  <c:v>-0.01</c:v>
                </c:pt>
                <c:pt idx="27">
                  <c:v>-0.02</c:v>
                </c:pt>
                <c:pt idx="28">
                  <c:v>-0.05</c:v>
                </c:pt>
                <c:pt idx="29">
                  <c:v>-0.1</c:v>
                </c:pt>
                <c:pt idx="30">
                  <c:v>-0.11</c:v>
                </c:pt>
                <c:pt idx="31">
                  <c:v>-0.12</c:v>
                </c:pt>
                <c:pt idx="32">
                  <c:v>-0.18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6.0000000000000001E-3</c:v>
                </c:pt>
                <c:pt idx="1">
                  <c:v>6.0000000000000001E-3</c:v>
                </c:pt>
                <c:pt idx="2">
                  <c:v>1.9E-2</c:v>
                </c:pt>
                <c:pt idx="3">
                  <c:v>6.0000000000000001E-3</c:v>
                </c:pt>
                <c:pt idx="4">
                  <c:v>6.0000000000000001E-3</c:v>
                </c:pt>
                <c:pt idx="5">
                  <c:v>6.0000000000000001E-3</c:v>
                </c:pt>
                <c:pt idx="6">
                  <c:v>6.9000000000000006E-2</c:v>
                </c:pt>
                <c:pt idx="7">
                  <c:v>6.0000000000000001E-3</c:v>
                </c:pt>
                <c:pt idx="8">
                  <c:v>6.0000000000000001E-3</c:v>
                </c:pt>
                <c:pt idx="9">
                  <c:v>6.0000000000000001E-3</c:v>
                </c:pt>
                <c:pt idx="10">
                  <c:v>6.9000000000000006E-2</c:v>
                </c:pt>
                <c:pt idx="11">
                  <c:v>6.0000000000000001E-3</c:v>
                </c:pt>
                <c:pt idx="12">
                  <c:v>6.0000000000000001E-3</c:v>
                </c:pt>
                <c:pt idx="13">
                  <c:v>3.7999999999999999E-2</c:v>
                </c:pt>
                <c:pt idx="14">
                  <c:v>1.2999999999999999E-2</c:v>
                </c:pt>
                <c:pt idx="15">
                  <c:v>0.13800000000000001</c:v>
                </c:pt>
                <c:pt idx="16">
                  <c:v>1.9E-2</c:v>
                </c:pt>
                <c:pt idx="17">
                  <c:v>3.1E-2</c:v>
                </c:pt>
                <c:pt idx="18">
                  <c:v>3.1E-2</c:v>
                </c:pt>
                <c:pt idx="19">
                  <c:v>6.3E-2</c:v>
                </c:pt>
                <c:pt idx="20">
                  <c:v>0.157</c:v>
                </c:pt>
                <c:pt idx="21">
                  <c:v>7.4999999999999997E-2</c:v>
                </c:pt>
                <c:pt idx="22">
                  <c:v>9.4E-2</c:v>
                </c:pt>
                <c:pt idx="23">
                  <c:v>6.3E-2</c:v>
                </c:pt>
                <c:pt idx="24">
                  <c:v>6.0000000000000001E-3</c:v>
                </c:pt>
                <c:pt idx="25">
                  <c:v>6.0000000000000001E-3</c:v>
                </c:pt>
                <c:pt idx="26">
                  <c:v>6.0000000000000001E-3</c:v>
                </c:pt>
                <c:pt idx="27">
                  <c:v>6.0000000000000001E-3</c:v>
                </c:pt>
                <c:pt idx="28">
                  <c:v>6.0000000000000001E-3</c:v>
                </c:pt>
                <c:pt idx="29">
                  <c:v>6.0000000000000001E-3</c:v>
                </c:pt>
                <c:pt idx="30">
                  <c:v>6.0000000000000001E-3</c:v>
                </c:pt>
                <c:pt idx="31">
                  <c:v>6.0000000000000001E-3</c:v>
                </c:pt>
                <c:pt idx="32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03-1E48-B52C-C517072E50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03-1E48-B52C-C517072E50D2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03-1E48-B52C-C517072E50D2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03-1E48-B52C-C517072E50D2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03-1E48-B52C-C517072E50D2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F03-1E48-B52C-C517072E50D2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Sheet1!$A$2:$A$32</c:f>
              <c:numCache>
                <c:formatCode>0%</c:formatCode>
                <c:ptCount val="31"/>
                <c:pt idx="0">
                  <c:v>0.5</c:v>
                </c:pt>
                <c:pt idx="1">
                  <c:v>0.38</c:v>
                </c:pt>
                <c:pt idx="2">
                  <c:v>0.36</c:v>
                </c:pt>
                <c:pt idx="3">
                  <c:v>0.32</c:v>
                </c:pt>
                <c:pt idx="4">
                  <c:v>0.3</c:v>
                </c:pt>
                <c:pt idx="5">
                  <c:v>0.21</c:v>
                </c:pt>
                <c:pt idx="6">
                  <c:v>0.2</c:v>
                </c:pt>
                <c:pt idx="7">
                  <c:v>0.17</c:v>
                </c:pt>
                <c:pt idx="8">
                  <c:v>0.16</c:v>
                </c:pt>
                <c:pt idx="9">
                  <c:v>0.15</c:v>
                </c:pt>
                <c:pt idx="10">
                  <c:v>0.14000000000000001</c:v>
                </c:pt>
                <c:pt idx="11">
                  <c:v>0.13</c:v>
                </c:pt>
                <c:pt idx="12">
                  <c:v>0.12</c:v>
                </c:pt>
                <c:pt idx="13">
                  <c:v>0.11</c:v>
                </c:pt>
                <c:pt idx="14">
                  <c:v>0.1</c:v>
                </c:pt>
                <c:pt idx="15">
                  <c:v>0.09</c:v>
                </c:pt>
                <c:pt idx="16">
                  <c:v>0.08</c:v>
                </c:pt>
                <c:pt idx="17">
                  <c:v>7.0000000000000007E-2</c:v>
                </c:pt>
                <c:pt idx="18">
                  <c:v>0.06</c:v>
                </c:pt>
                <c:pt idx="19">
                  <c:v>0.05</c:v>
                </c:pt>
                <c:pt idx="20">
                  <c:v>0.04</c:v>
                </c:pt>
                <c:pt idx="21">
                  <c:v>0.03</c:v>
                </c:pt>
                <c:pt idx="22">
                  <c:v>0.02</c:v>
                </c:pt>
                <c:pt idx="23">
                  <c:v>0.01</c:v>
                </c:pt>
                <c:pt idx="24">
                  <c:v>0</c:v>
                </c:pt>
                <c:pt idx="25">
                  <c:v>-0.01</c:v>
                </c:pt>
                <c:pt idx="26">
                  <c:v>-0.02</c:v>
                </c:pt>
                <c:pt idx="27">
                  <c:v>-0.03</c:v>
                </c:pt>
                <c:pt idx="28">
                  <c:v>-0.04</c:v>
                </c:pt>
                <c:pt idx="29">
                  <c:v>-0.05</c:v>
                </c:pt>
                <c:pt idx="30">
                  <c:v>-0.1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8.9999999999999993E-3</c:v>
                </c:pt>
                <c:pt idx="1">
                  <c:v>8.9999999999999993E-3</c:v>
                </c:pt>
                <c:pt idx="2">
                  <c:v>8.9999999999999993E-3</c:v>
                </c:pt>
                <c:pt idx="3">
                  <c:v>8.9999999999999993E-3</c:v>
                </c:pt>
                <c:pt idx="4">
                  <c:v>8.9999999999999993E-3</c:v>
                </c:pt>
                <c:pt idx="5">
                  <c:v>8.9999999999999993E-3</c:v>
                </c:pt>
                <c:pt idx="6">
                  <c:v>8.9999999999999993E-3</c:v>
                </c:pt>
                <c:pt idx="7">
                  <c:v>8.9999999999999993E-3</c:v>
                </c:pt>
                <c:pt idx="8">
                  <c:v>1.7999999999999999E-2</c:v>
                </c:pt>
                <c:pt idx="9">
                  <c:v>8.9999999999999993E-3</c:v>
                </c:pt>
                <c:pt idx="10">
                  <c:v>1.7999999999999999E-2</c:v>
                </c:pt>
                <c:pt idx="11">
                  <c:v>8.9999999999999993E-3</c:v>
                </c:pt>
                <c:pt idx="12">
                  <c:v>2.5999999999999999E-2</c:v>
                </c:pt>
                <c:pt idx="13">
                  <c:v>7.0000000000000007E-2</c:v>
                </c:pt>
                <c:pt idx="14">
                  <c:v>0.105</c:v>
                </c:pt>
                <c:pt idx="15">
                  <c:v>1.7999999999999999E-2</c:v>
                </c:pt>
                <c:pt idx="16">
                  <c:v>1.7999999999999999E-2</c:v>
                </c:pt>
                <c:pt idx="17">
                  <c:v>2.5999999999999999E-2</c:v>
                </c:pt>
                <c:pt idx="18">
                  <c:v>4.3999999999999997E-2</c:v>
                </c:pt>
                <c:pt idx="19">
                  <c:v>0.193</c:v>
                </c:pt>
                <c:pt idx="20">
                  <c:v>4.3999999999999997E-2</c:v>
                </c:pt>
                <c:pt idx="21">
                  <c:v>0.114</c:v>
                </c:pt>
                <c:pt idx="22">
                  <c:v>7.0000000000000007E-2</c:v>
                </c:pt>
                <c:pt idx="23">
                  <c:v>2.5999999999999999E-2</c:v>
                </c:pt>
                <c:pt idx="24">
                  <c:v>2.5999999999999999E-2</c:v>
                </c:pt>
                <c:pt idx="25">
                  <c:v>8.9999999999999993E-3</c:v>
                </c:pt>
                <c:pt idx="26">
                  <c:v>1.7999999999999999E-2</c:v>
                </c:pt>
                <c:pt idx="27">
                  <c:v>8.9999999999999993E-3</c:v>
                </c:pt>
                <c:pt idx="28">
                  <c:v>8.9999999999999993E-3</c:v>
                </c:pt>
                <c:pt idx="29">
                  <c:v>2.5999999999999999E-2</c:v>
                </c:pt>
                <c:pt idx="30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03-1E48-B52C-C517072E50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03-1E48-B52C-C517072E50D2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03-1E48-B52C-C517072E50D2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03-1E48-B52C-C517072E50D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03-1E48-B52C-C517072E50D2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F03-1E48-B52C-C517072E50D2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Sheet1!$A$2:$A$32</c:f>
              <c:numCache>
                <c:formatCode>0%</c:formatCode>
                <c:ptCount val="31"/>
                <c:pt idx="0">
                  <c:v>0.3</c:v>
                </c:pt>
                <c:pt idx="1">
                  <c:v>0.23</c:v>
                </c:pt>
                <c:pt idx="2">
                  <c:v>0.22</c:v>
                </c:pt>
                <c:pt idx="3">
                  <c:v>0.2</c:v>
                </c:pt>
                <c:pt idx="4">
                  <c:v>0.18</c:v>
                </c:pt>
                <c:pt idx="5">
                  <c:v>0.16</c:v>
                </c:pt>
                <c:pt idx="6">
                  <c:v>0.15</c:v>
                </c:pt>
                <c:pt idx="7">
                  <c:v>0.14000000000000001</c:v>
                </c:pt>
                <c:pt idx="8">
                  <c:v>0.13</c:v>
                </c:pt>
                <c:pt idx="9">
                  <c:v>0.12</c:v>
                </c:pt>
                <c:pt idx="10">
                  <c:v>0.11</c:v>
                </c:pt>
                <c:pt idx="11">
                  <c:v>0.1</c:v>
                </c:pt>
                <c:pt idx="12">
                  <c:v>0.09</c:v>
                </c:pt>
                <c:pt idx="13">
                  <c:v>0.08</c:v>
                </c:pt>
                <c:pt idx="14">
                  <c:v>7.0000000000000007E-2</c:v>
                </c:pt>
                <c:pt idx="15">
                  <c:v>0.06</c:v>
                </c:pt>
                <c:pt idx="16">
                  <c:v>0.05</c:v>
                </c:pt>
                <c:pt idx="17">
                  <c:v>0.04</c:v>
                </c:pt>
                <c:pt idx="18">
                  <c:v>0.03</c:v>
                </c:pt>
                <c:pt idx="19">
                  <c:v>0.02</c:v>
                </c:pt>
                <c:pt idx="20">
                  <c:v>0.01</c:v>
                </c:pt>
                <c:pt idx="21">
                  <c:v>0</c:v>
                </c:pt>
                <c:pt idx="22">
                  <c:v>-0.01</c:v>
                </c:pt>
                <c:pt idx="23">
                  <c:v>-0.02</c:v>
                </c:pt>
                <c:pt idx="24">
                  <c:v>-0.03</c:v>
                </c:pt>
                <c:pt idx="25">
                  <c:v>-0.05</c:v>
                </c:pt>
                <c:pt idx="26">
                  <c:v>-0.06</c:v>
                </c:pt>
                <c:pt idx="27">
                  <c:v>-0.1</c:v>
                </c:pt>
                <c:pt idx="28">
                  <c:v>-0.15</c:v>
                </c:pt>
                <c:pt idx="29">
                  <c:v>-0.19</c:v>
                </c:pt>
                <c:pt idx="30">
                  <c:v>-0.38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8.0000000000000002E-3</c:v>
                </c:pt>
                <c:pt idx="1">
                  <c:v>8.0000000000000002E-3</c:v>
                </c:pt>
                <c:pt idx="2">
                  <c:v>8.0000000000000002E-3</c:v>
                </c:pt>
                <c:pt idx="3">
                  <c:v>1.6E-2</c:v>
                </c:pt>
                <c:pt idx="4">
                  <c:v>8.0000000000000002E-3</c:v>
                </c:pt>
                <c:pt idx="5">
                  <c:v>8.0000000000000002E-3</c:v>
                </c:pt>
                <c:pt idx="6">
                  <c:v>0.04</c:v>
                </c:pt>
                <c:pt idx="7">
                  <c:v>8.0000000000000002E-3</c:v>
                </c:pt>
                <c:pt idx="8">
                  <c:v>2.4E-2</c:v>
                </c:pt>
                <c:pt idx="9">
                  <c:v>1.6E-2</c:v>
                </c:pt>
                <c:pt idx="10">
                  <c:v>8.0000000000000002E-3</c:v>
                </c:pt>
                <c:pt idx="11">
                  <c:v>0.111</c:v>
                </c:pt>
                <c:pt idx="12">
                  <c:v>1.6E-2</c:v>
                </c:pt>
                <c:pt idx="13">
                  <c:v>3.2000000000000001E-2</c:v>
                </c:pt>
                <c:pt idx="14">
                  <c:v>3.2000000000000001E-2</c:v>
                </c:pt>
                <c:pt idx="15">
                  <c:v>4.8000000000000001E-2</c:v>
                </c:pt>
                <c:pt idx="16">
                  <c:v>0.159</c:v>
                </c:pt>
                <c:pt idx="17">
                  <c:v>4.8000000000000001E-2</c:v>
                </c:pt>
                <c:pt idx="18">
                  <c:v>0.11899999999999999</c:v>
                </c:pt>
                <c:pt idx="19">
                  <c:v>8.6999999999999994E-2</c:v>
                </c:pt>
                <c:pt idx="20">
                  <c:v>2.4E-2</c:v>
                </c:pt>
                <c:pt idx="21">
                  <c:v>3.2000000000000001E-2</c:v>
                </c:pt>
                <c:pt idx="22">
                  <c:v>1.6E-2</c:v>
                </c:pt>
                <c:pt idx="23">
                  <c:v>1.6E-2</c:v>
                </c:pt>
                <c:pt idx="24">
                  <c:v>8.0000000000000002E-3</c:v>
                </c:pt>
                <c:pt idx="25">
                  <c:v>0.04</c:v>
                </c:pt>
                <c:pt idx="26">
                  <c:v>1.6E-2</c:v>
                </c:pt>
                <c:pt idx="27">
                  <c:v>2.4E-2</c:v>
                </c:pt>
                <c:pt idx="28">
                  <c:v>8.0000000000000002E-3</c:v>
                </c:pt>
                <c:pt idx="29">
                  <c:v>8.0000000000000002E-3</c:v>
                </c:pt>
                <c:pt idx="30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03-1E48-B52C-C517072E50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03-1E48-B52C-C517072E50D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03-1E48-B52C-C517072E50D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03-1E48-B52C-C517072E50D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03-1E48-B52C-C517072E50D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F03-1E48-B52C-C517072E50D2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Sheet1!$A$2:$A$35</c:f>
              <c:numCache>
                <c:formatCode>0%</c:formatCode>
                <c:ptCount val="34"/>
                <c:pt idx="0">
                  <c:v>0.2</c:v>
                </c:pt>
                <c:pt idx="1">
                  <c:v>0.18</c:v>
                </c:pt>
                <c:pt idx="2">
                  <c:v>0.15</c:v>
                </c:pt>
                <c:pt idx="3">
                  <c:v>0.14000000000000001</c:v>
                </c:pt>
                <c:pt idx="4">
                  <c:v>0.12</c:v>
                </c:pt>
                <c:pt idx="5">
                  <c:v>0.11</c:v>
                </c:pt>
                <c:pt idx="6">
                  <c:v>0.1</c:v>
                </c:pt>
                <c:pt idx="7">
                  <c:v>0.09</c:v>
                </c:pt>
                <c:pt idx="8">
                  <c:v>7.0000000000000007E-2</c:v>
                </c:pt>
                <c:pt idx="9">
                  <c:v>0.06</c:v>
                </c:pt>
                <c:pt idx="10">
                  <c:v>0.05</c:v>
                </c:pt>
                <c:pt idx="11">
                  <c:v>0.04</c:v>
                </c:pt>
                <c:pt idx="12">
                  <c:v>0.03</c:v>
                </c:pt>
                <c:pt idx="13">
                  <c:v>0.02</c:v>
                </c:pt>
                <c:pt idx="14">
                  <c:v>0.01</c:v>
                </c:pt>
                <c:pt idx="15">
                  <c:v>0</c:v>
                </c:pt>
                <c:pt idx="16">
                  <c:v>-0.01</c:v>
                </c:pt>
                <c:pt idx="17">
                  <c:v>-0.02</c:v>
                </c:pt>
                <c:pt idx="18">
                  <c:v>-0.03</c:v>
                </c:pt>
                <c:pt idx="19">
                  <c:v>-0.04</c:v>
                </c:pt>
                <c:pt idx="20">
                  <c:v>-0.05</c:v>
                </c:pt>
                <c:pt idx="21">
                  <c:v>-0.06</c:v>
                </c:pt>
                <c:pt idx="22">
                  <c:v>-7.0000000000000007E-2</c:v>
                </c:pt>
                <c:pt idx="23">
                  <c:v>-0.08</c:v>
                </c:pt>
                <c:pt idx="24">
                  <c:v>-0.09</c:v>
                </c:pt>
                <c:pt idx="25">
                  <c:v>-0.1</c:v>
                </c:pt>
                <c:pt idx="26">
                  <c:v>-0.13</c:v>
                </c:pt>
                <c:pt idx="27">
                  <c:v>-0.15</c:v>
                </c:pt>
                <c:pt idx="28">
                  <c:v>-0.16</c:v>
                </c:pt>
                <c:pt idx="29">
                  <c:v>-0.19</c:v>
                </c:pt>
                <c:pt idx="30">
                  <c:v>-0.2</c:v>
                </c:pt>
                <c:pt idx="31">
                  <c:v>-0.28000000000000003</c:v>
                </c:pt>
                <c:pt idx="32">
                  <c:v>-0.33</c:v>
                </c:pt>
                <c:pt idx="33">
                  <c:v>-0.5</c:v>
                </c:pt>
              </c:numCache>
            </c:numRef>
          </c:cat>
          <c:val>
            <c:numRef>
              <c:f>Sheet1!$B$2:$B$35</c:f>
              <c:numCache>
                <c:formatCode>General</c:formatCode>
                <c:ptCount val="34"/>
                <c:pt idx="0">
                  <c:v>2.1999999999999999E-2</c:v>
                </c:pt>
                <c:pt idx="1">
                  <c:v>1.4999999999999999E-2</c:v>
                </c:pt>
                <c:pt idx="2">
                  <c:v>7.0000000000000001E-3</c:v>
                </c:pt>
                <c:pt idx="3">
                  <c:v>7.0000000000000001E-3</c:v>
                </c:pt>
                <c:pt idx="4">
                  <c:v>1.4999999999999999E-2</c:v>
                </c:pt>
                <c:pt idx="5">
                  <c:v>3.6999999999999998E-2</c:v>
                </c:pt>
                <c:pt idx="6">
                  <c:v>5.8999999999999997E-2</c:v>
                </c:pt>
                <c:pt idx="7">
                  <c:v>2.1999999999999999E-2</c:v>
                </c:pt>
                <c:pt idx="8">
                  <c:v>3.6999999999999998E-2</c:v>
                </c:pt>
                <c:pt idx="9">
                  <c:v>2.9000000000000001E-2</c:v>
                </c:pt>
                <c:pt idx="10">
                  <c:v>5.0999999999999997E-2</c:v>
                </c:pt>
                <c:pt idx="11">
                  <c:v>5.0999999999999997E-2</c:v>
                </c:pt>
                <c:pt idx="12">
                  <c:v>9.6000000000000002E-2</c:v>
                </c:pt>
                <c:pt idx="13">
                  <c:v>8.7999999999999995E-2</c:v>
                </c:pt>
                <c:pt idx="14">
                  <c:v>2.1999999999999999E-2</c:v>
                </c:pt>
                <c:pt idx="15">
                  <c:v>2.9000000000000001E-2</c:v>
                </c:pt>
                <c:pt idx="16">
                  <c:v>1.4999999999999999E-2</c:v>
                </c:pt>
                <c:pt idx="17">
                  <c:v>4.3999999999999997E-2</c:v>
                </c:pt>
                <c:pt idx="18">
                  <c:v>4.3999999999999997E-2</c:v>
                </c:pt>
                <c:pt idx="19">
                  <c:v>7.0000000000000001E-3</c:v>
                </c:pt>
                <c:pt idx="20">
                  <c:v>4.3999999999999997E-2</c:v>
                </c:pt>
                <c:pt idx="21">
                  <c:v>2.9000000000000001E-2</c:v>
                </c:pt>
                <c:pt idx="22">
                  <c:v>7.0000000000000001E-3</c:v>
                </c:pt>
                <c:pt idx="23">
                  <c:v>1.4999999999999999E-2</c:v>
                </c:pt>
                <c:pt idx="24">
                  <c:v>3.6999999999999998E-2</c:v>
                </c:pt>
                <c:pt idx="25">
                  <c:v>0.10299999999999999</c:v>
                </c:pt>
                <c:pt idx="26">
                  <c:v>7.0000000000000001E-3</c:v>
                </c:pt>
                <c:pt idx="27">
                  <c:v>7.0000000000000001E-3</c:v>
                </c:pt>
                <c:pt idx="28">
                  <c:v>7.0000000000000001E-3</c:v>
                </c:pt>
                <c:pt idx="29">
                  <c:v>1.4999999999999999E-2</c:v>
                </c:pt>
                <c:pt idx="30">
                  <c:v>7.0000000000000001E-3</c:v>
                </c:pt>
                <c:pt idx="31">
                  <c:v>7.0000000000000001E-3</c:v>
                </c:pt>
                <c:pt idx="32">
                  <c:v>7.0000000000000001E-3</c:v>
                </c:pt>
                <c:pt idx="33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03-1E48-B52C-C517072E50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73568347389144"/>
          <c:y val="2.5434298151056699E-2"/>
          <c:w val="0.71657156044509662"/>
          <c:h val="0.8692466791468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98-BC47-A544-3B239F6B69F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998-BC47-A544-3B239F6B69F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998-BC47-A544-3B239F6B69F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998-BC47-A544-3B239F6B69FD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998-BC47-A544-3B239F6B69F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Not gaining value</c:v>
                </c:pt>
                <c:pt idx="1">
                  <c:v>Yes, gaining value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0.25900000000000001</c:v>
                </c:pt>
                <c:pt idx="1">
                  <c:v>0.74099999999999999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98-BC47-A544-3B239F6B69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07451444040005"/>
          <c:y val="0.24162583243503866"/>
          <c:w val="0.71657156044509662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E7-0447-8275-2B6CF975921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E7-0447-8275-2B6CF975921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E7-0447-8275-2B6CF975921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EE7-0447-8275-2B6CF975921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EE7-0447-8275-2B6CF9759213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Home Health Agency, VNA, or Hospice</c:v>
                </c:pt>
                <c:pt idx="1">
                  <c:v>Skilled Nursing Rehab, or Other Subacute Facility</c:v>
                </c:pt>
                <c:pt idx="2">
                  <c:v>Ambulatory Care Clinic</c:v>
                </c:pt>
                <c:pt idx="3">
                  <c:v>Other Provider or Clinical Service (Lab, Imaging Center)</c:v>
                </c:pt>
                <c:pt idx="4">
                  <c:v>Medical Group or Specialty Practice</c:v>
                </c:pt>
                <c:pt idx="5">
                  <c:v>Health System Headquarters/Corporate Offices</c:v>
                </c:pt>
                <c:pt idx="6">
                  <c:v>Hospital or Medical Center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1.6E-2</c:v>
                </c:pt>
                <c:pt idx="1">
                  <c:v>2.1000000000000001E-2</c:v>
                </c:pt>
                <c:pt idx="2">
                  <c:v>2.5999999999999999E-2</c:v>
                </c:pt>
                <c:pt idx="3">
                  <c:v>4.2000000000000003E-2</c:v>
                </c:pt>
                <c:pt idx="4">
                  <c:v>9.4E-2</c:v>
                </c:pt>
                <c:pt idx="5">
                  <c:v>0.13500000000000001</c:v>
                </c:pt>
                <c:pt idx="6">
                  <c:v>0.66700000000000004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E7-0447-8275-2B6CF97592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Organization Type</a:t>
                </a:r>
              </a:p>
            </c:rich>
          </c:tx>
          <c:layout>
            <c:manualLayout>
              <c:xMode val="edge"/>
              <c:yMode val="edge"/>
              <c:x val="0.21722220783694704"/>
              <c:y val="7.6162705408243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73569776506074"/>
          <c:y val="0"/>
          <c:w val="0.71657156044509662"/>
          <c:h val="0.8692466791468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0B-F146-8AEF-183753F144B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0B-F146-8AEF-183753F144B7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0B-F146-8AEF-183753F144B7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0B-F146-8AEF-183753F144B7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40B-F146-8AEF-183753F144B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Yes, cyberattacks</c:v>
                </c:pt>
                <c:pt idx="1">
                  <c:v>No cyberattacks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0.17899999999999999</c:v>
                </c:pt>
                <c:pt idx="1">
                  <c:v>0.82099999999999995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40B-F146-8AEF-183753F144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73568347389144"/>
          <c:y val="0.15260578890634019"/>
          <c:w val="0.71657156044509662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71-CD4F-A581-384C3F8E258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71-CD4F-A581-384C3F8E258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71-CD4F-A581-384C3F8E258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471-CD4F-A581-384C3F8E258D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471-CD4F-A581-384C3F8E258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Not gaining value</c:v>
                </c:pt>
                <c:pt idx="1">
                  <c:v>Yes, gaining value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0.246</c:v>
                </c:pt>
                <c:pt idx="1">
                  <c:v>0.754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471-CD4F-A581-384C3F8E25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No Cyberattacks</a:t>
                </a:r>
              </a:p>
            </c:rich>
          </c:tx>
          <c:layout>
            <c:manualLayout>
              <c:xMode val="edge"/>
              <c:yMode val="edge"/>
              <c:x val="0.27894760790611373"/>
              <c:y val="2.52941091061296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73568347389144"/>
          <c:y val="0.15260578890634019"/>
          <c:w val="0.71657156044509662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471-CD4F-A581-384C3F8E258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471-CD4F-A581-384C3F8E258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471-CD4F-A581-384C3F8E258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471-CD4F-A581-384C3F8E258D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471-CD4F-A581-384C3F8E258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Not gaining value</c:v>
                </c:pt>
                <c:pt idx="1">
                  <c:v>Yes, gaining value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0.35699999999999998</c:v>
                </c:pt>
                <c:pt idx="1">
                  <c:v>0.64300000000000002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471-CD4F-A581-384C3F8E25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Yes, Cyberattacks</a:t>
                </a:r>
              </a:p>
            </c:rich>
          </c:tx>
          <c:layout>
            <c:manualLayout>
              <c:xMode val="edge"/>
              <c:yMode val="edge"/>
              <c:x val="0.27894760790611373"/>
              <c:y val="2.52941091061296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3142701055027"/>
          <c:y val="0.15260586651503155"/>
          <c:w val="0.60221965907850927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331-CD4F-B790-C8A26AAA980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331-CD4F-B790-C8A26AAA980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331-CD4F-B790-C8A26AAA980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331-CD4F-B790-C8A26AAA9808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331-CD4F-B790-C8A26AAA9808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Advanced practicioners</c:v>
                </c:pt>
                <c:pt idx="1">
                  <c:v>Behavioral and mental health providers</c:v>
                </c:pt>
                <c:pt idx="2">
                  <c:v>Physicians</c:v>
                </c:pt>
                <c:pt idx="3">
                  <c:v>Nurses</c:v>
                </c:pt>
                <c:pt idx="4">
                  <c:v>IT/coding/revenue cycle experts</c:v>
                </c:pt>
                <c:pt idx="5">
                  <c:v>Contractors/traveling clinicians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-5.7000000000000002E-2</c:v>
                </c:pt>
                <c:pt idx="1">
                  <c:v>3.3000000000000002E-2</c:v>
                </c:pt>
                <c:pt idx="2">
                  <c:v>4.3999999999999997E-2</c:v>
                </c:pt>
                <c:pt idx="3">
                  <c:v>4.8000000000000001E-2</c:v>
                </c:pt>
                <c:pt idx="4">
                  <c:v>5.6000000000000001E-2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331-CD4F-B790-C8A26AAA98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330" b="1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30" b="1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 Projected Change</a:t>
                </a:r>
              </a:p>
            </c:rich>
          </c:tx>
          <c:layout>
            <c:manualLayout>
              <c:xMode val="edge"/>
              <c:yMode val="edge"/>
              <c:x val="0.31344939631606239"/>
              <c:y val="8.949235802471580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330" b="1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1.4795379192888195E-3"/>
                  <c:y val="1.045209404431451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1.77E-2</c:v>
                </c:pt>
                <c:pt idx="1">
                  <c:v>8.8499999999999995E-2</c:v>
                </c:pt>
                <c:pt idx="2">
                  <c:v>8.8000000000000005E-3</c:v>
                </c:pt>
                <c:pt idx="3">
                  <c:v>0.74339999999999995</c:v>
                </c:pt>
                <c:pt idx="4">
                  <c:v>0.1416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0D-4A88-AE36-E1414E83588C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0D-4A88-AE36-E1414E83588C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0D-4A88-AE36-E1414E83588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0D-4A88-AE36-E1414E83588C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20D-4A88-AE36-E1414E83588C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0D-4A88-AE36-E1414E83588C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0D-4A88-AE36-E1414E83588C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20D-4A88-AE36-E1414E83588C}"/>
                </c:ext>
              </c:extLst>
            </c:dLbl>
            <c:dLbl>
              <c:idx val="3"/>
              <c:layout>
                <c:manualLayout>
                  <c:x val="1.4795379192888195E-3"/>
                  <c:y val="1.045209404431451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20D-4A88-AE36-E1414E83588C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20D-4A88-AE36-E1414E83588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3.2599999999999997E-2</c:v>
                </c:pt>
                <c:pt idx="1">
                  <c:v>0.13039999999999999</c:v>
                </c:pt>
                <c:pt idx="2">
                  <c:v>3.2599999999999997E-2</c:v>
                </c:pt>
                <c:pt idx="3">
                  <c:v>0.57609999999999995</c:v>
                </c:pt>
                <c:pt idx="4">
                  <c:v>0.2283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20D-4A88-AE36-E1414E835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40-4A93-AA3E-F532311D139C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40-4A93-AA3E-F532311D139C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40-4A93-AA3E-F532311D139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940-4A93-AA3E-F532311D139C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40-4A93-AA3E-F532311D139C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940-4A93-AA3E-F532311D139C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40-4A93-AA3E-F532311D139C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940-4A93-AA3E-F532311D139C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940-4A93-AA3E-F532311D139C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940-4A93-AA3E-F532311D139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4.1000000000000002E-2</c:v>
                </c:pt>
                <c:pt idx="1">
                  <c:v>0.1148</c:v>
                </c:pt>
                <c:pt idx="2">
                  <c:v>1.6400000000000001E-2</c:v>
                </c:pt>
                <c:pt idx="3">
                  <c:v>0.71309999999999996</c:v>
                </c:pt>
                <c:pt idx="4">
                  <c:v>0.1148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40-4A93-AA3E-F532311D1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D5-4211-9E8A-515BCEF57746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D5-4211-9E8A-515BCEF57746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D5-4211-9E8A-515BCEF57746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D5-4211-9E8A-515BCEF57746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D5-4211-9E8A-515BCEF57746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9D5-4211-9E8A-515BCEF57746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D5-4211-9E8A-515BCEF57746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9D5-4211-9E8A-515BCEF57746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9D5-4211-9E8A-515BCEF57746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B9D5-4211-9E8A-515BCEF5774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6.25E-2</c:v>
                </c:pt>
                <c:pt idx="1">
                  <c:v>0.14580000000000001</c:v>
                </c:pt>
                <c:pt idx="2">
                  <c:v>2.0799999999999999E-2</c:v>
                </c:pt>
                <c:pt idx="3">
                  <c:v>0.59030000000000005</c:v>
                </c:pt>
                <c:pt idx="4">
                  <c:v>0.18060000000000001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9D5-4211-9E8A-515BCEF57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0D-4A88-AE36-E1414E83588C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0D-4A88-AE36-E1414E83588C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0D-4A88-AE36-E1414E83588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20D-4A88-AE36-E1414E83588C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20D-4A88-AE36-E1414E83588C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20D-4A88-AE36-E1414E83588C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0D-4A88-AE36-E1414E83588C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20D-4A88-AE36-E1414E83588C}"/>
                </c:ext>
              </c:extLst>
            </c:dLbl>
            <c:dLbl>
              <c:idx val="3"/>
              <c:layout>
                <c:manualLayout>
                  <c:x val="1.4795379192888195E-3"/>
                  <c:y val="1.045209404431451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20D-4A88-AE36-E1414E83588C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20D-4A88-AE36-E1414E83588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1.01E-2</c:v>
                </c:pt>
                <c:pt idx="1">
                  <c:v>0.19189999999999999</c:v>
                </c:pt>
                <c:pt idx="2">
                  <c:v>7.0699999999999999E-2</c:v>
                </c:pt>
                <c:pt idx="3">
                  <c:v>0.63639999999999997</c:v>
                </c:pt>
                <c:pt idx="4">
                  <c:v>9.0899999999999995E-2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20D-4A88-AE36-E1414E835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424107414794042E-2"/>
          <c:y val="6.3531361390213537E-2"/>
          <c:w val="0.95064318531185432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40-4A93-AA3E-F532311D139C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40-4A93-AA3E-F532311D139C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940-4A93-AA3E-F532311D139C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940-4A93-AA3E-F532311D139C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940-4A93-AA3E-F532311D139C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940-4A93-AA3E-F532311D139C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40-4A93-AA3E-F532311D139C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940-4A93-AA3E-F532311D139C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940-4A93-AA3E-F532311D139C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940-4A93-AA3E-F532311D139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More than -10%</c:v>
                </c:pt>
                <c:pt idx="1">
                  <c:v>As much as -10%</c:v>
                </c:pt>
                <c:pt idx="2">
                  <c:v>No Change</c:v>
                </c:pt>
                <c:pt idx="3">
                  <c:v>As much as +10%</c:v>
                </c:pt>
                <c:pt idx="4">
                  <c:v>More than +10%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0.2586</c:v>
                </c:pt>
                <c:pt idx="1">
                  <c:v>0.38790000000000002</c:v>
                </c:pt>
                <c:pt idx="2">
                  <c:v>1.72E-2</c:v>
                </c:pt>
                <c:pt idx="3">
                  <c:v>0.2414</c:v>
                </c:pt>
                <c:pt idx="4">
                  <c:v>9.4799999999999995E-2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40-4A93-AA3E-F532311D1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 formatCode="0%">
                  <c:v>-0.02</c:v>
                </c:pt>
                <c:pt idx="1">
                  <c:v>-1</c:v>
                </c:pt>
                <c:pt idx="2" formatCode="0%">
                  <c:v>0</c:v>
                </c:pt>
                <c:pt idx="3" formatCode="0%">
                  <c:v>0.01</c:v>
                </c:pt>
                <c:pt idx="4" formatCode="0%">
                  <c:v>0.02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4.9000000000000002E-2</c:v>
                </c:pt>
                <c:pt idx="1">
                  <c:v>0.26900000000000002</c:v>
                </c:pt>
                <c:pt idx="2">
                  <c:v>0.253</c:v>
                </c:pt>
                <c:pt idx="3">
                  <c:v>0.36299999999999999</c:v>
                </c:pt>
                <c:pt idx="4">
                  <c:v>6.6000000000000003E-2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CA-F748-8B62-F1C2F0097B2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CA-F748-8B62-F1C2F0097B2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CA-F748-8B62-F1C2F0097B2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ECA-F748-8B62-F1C2F0097B2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ECA-F748-8B62-F1C2F0097B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Sheet1!$A$2:$A$30</c:f>
              <c:numCache>
                <c:formatCode>0%</c:formatCode>
                <c:ptCount val="29"/>
                <c:pt idx="0">
                  <c:v>0.26</c:v>
                </c:pt>
                <c:pt idx="1">
                  <c:v>0.22</c:v>
                </c:pt>
                <c:pt idx="2">
                  <c:v>0.2</c:v>
                </c:pt>
                <c:pt idx="3">
                  <c:v>0.16</c:v>
                </c:pt>
                <c:pt idx="4">
                  <c:v>0.15</c:v>
                </c:pt>
                <c:pt idx="5">
                  <c:v>0.14000000000000001</c:v>
                </c:pt>
                <c:pt idx="6">
                  <c:v>0.13</c:v>
                </c:pt>
                <c:pt idx="7">
                  <c:v>0.12</c:v>
                </c:pt>
                <c:pt idx="8">
                  <c:v>0.11</c:v>
                </c:pt>
                <c:pt idx="9">
                  <c:v>0.1</c:v>
                </c:pt>
                <c:pt idx="10">
                  <c:v>0.09</c:v>
                </c:pt>
                <c:pt idx="11">
                  <c:v>0.08</c:v>
                </c:pt>
                <c:pt idx="12">
                  <c:v>7.0000000000000007E-2</c:v>
                </c:pt>
                <c:pt idx="13">
                  <c:v>0.06</c:v>
                </c:pt>
                <c:pt idx="14">
                  <c:v>0.05</c:v>
                </c:pt>
                <c:pt idx="15">
                  <c:v>0.04</c:v>
                </c:pt>
                <c:pt idx="16">
                  <c:v>0.03</c:v>
                </c:pt>
                <c:pt idx="17">
                  <c:v>0.02</c:v>
                </c:pt>
                <c:pt idx="18">
                  <c:v>0.01</c:v>
                </c:pt>
                <c:pt idx="19">
                  <c:v>0</c:v>
                </c:pt>
                <c:pt idx="20">
                  <c:v>-0.01</c:v>
                </c:pt>
                <c:pt idx="21">
                  <c:v>-0.02</c:v>
                </c:pt>
                <c:pt idx="22">
                  <c:v>-0.03</c:v>
                </c:pt>
                <c:pt idx="23">
                  <c:v>-0.04</c:v>
                </c:pt>
                <c:pt idx="24">
                  <c:v>-0.05</c:v>
                </c:pt>
                <c:pt idx="25">
                  <c:v>-7.0000000000000007E-2</c:v>
                </c:pt>
                <c:pt idx="26">
                  <c:v>-0.09</c:v>
                </c:pt>
                <c:pt idx="27">
                  <c:v>-0.2</c:v>
                </c:pt>
                <c:pt idx="28">
                  <c:v>-0.22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8.9999999999999993E-3</c:v>
                </c:pt>
                <c:pt idx="1">
                  <c:v>8.9999999999999993E-3</c:v>
                </c:pt>
                <c:pt idx="2">
                  <c:v>3.5000000000000003E-2</c:v>
                </c:pt>
                <c:pt idx="3">
                  <c:v>1.7999999999999999E-2</c:v>
                </c:pt>
                <c:pt idx="4">
                  <c:v>3.5000000000000003E-2</c:v>
                </c:pt>
                <c:pt idx="5">
                  <c:v>8.9999999999999993E-3</c:v>
                </c:pt>
                <c:pt idx="6">
                  <c:v>8.9999999999999993E-3</c:v>
                </c:pt>
                <c:pt idx="7">
                  <c:v>8.9999999999999993E-3</c:v>
                </c:pt>
                <c:pt idx="8">
                  <c:v>8.9999999999999993E-3</c:v>
                </c:pt>
                <c:pt idx="9">
                  <c:v>0.19500000000000001</c:v>
                </c:pt>
                <c:pt idx="10">
                  <c:v>1.7999999999999999E-2</c:v>
                </c:pt>
                <c:pt idx="11">
                  <c:v>2.7E-2</c:v>
                </c:pt>
                <c:pt idx="12">
                  <c:v>2.7E-2</c:v>
                </c:pt>
                <c:pt idx="13">
                  <c:v>3.5000000000000003E-2</c:v>
                </c:pt>
                <c:pt idx="14">
                  <c:v>0.20399999999999999</c:v>
                </c:pt>
                <c:pt idx="15">
                  <c:v>6.2E-2</c:v>
                </c:pt>
                <c:pt idx="16">
                  <c:v>0.08</c:v>
                </c:pt>
                <c:pt idx="17">
                  <c:v>3.5000000000000003E-2</c:v>
                </c:pt>
                <c:pt idx="18">
                  <c:v>6.2E-2</c:v>
                </c:pt>
                <c:pt idx="19">
                  <c:v>8.9999999999999993E-3</c:v>
                </c:pt>
                <c:pt idx="20">
                  <c:v>1.7999999999999999E-2</c:v>
                </c:pt>
                <c:pt idx="21">
                  <c:v>8.9999999999999993E-3</c:v>
                </c:pt>
                <c:pt idx="22">
                  <c:v>1.7999999999999999E-2</c:v>
                </c:pt>
                <c:pt idx="23">
                  <c:v>8.9999999999999993E-3</c:v>
                </c:pt>
                <c:pt idx="24">
                  <c:v>8.9999999999999993E-3</c:v>
                </c:pt>
                <c:pt idx="25">
                  <c:v>8.9999999999999993E-3</c:v>
                </c:pt>
                <c:pt idx="26">
                  <c:v>1.7999999999999999E-2</c:v>
                </c:pt>
                <c:pt idx="27">
                  <c:v>8.9999999999999993E-3</c:v>
                </c:pt>
                <c:pt idx="28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CA-F748-8B62-F1C2F0097B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CA-F748-8B62-F1C2F0097B26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CA-F748-8B62-F1C2F0097B26}"/>
              </c:ext>
            </c:extLst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CA-F748-8B62-F1C2F0097B26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ECA-F748-8B62-F1C2F0097B26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ECA-F748-8B62-F1C2F0097B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0%</c:formatCode>
                <c:ptCount val="28"/>
                <c:pt idx="0">
                  <c:v>0.35</c:v>
                </c:pt>
                <c:pt idx="1">
                  <c:v>0.26</c:v>
                </c:pt>
                <c:pt idx="2">
                  <c:v>0.25</c:v>
                </c:pt>
                <c:pt idx="3">
                  <c:v>0.24</c:v>
                </c:pt>
                <c:pt idx="4">
                  <c:v>0.22</c:v>
                </c:pt>
                <c:pt idx="5">
                  <c:v>0.2</c:v>
                </c:pt>
                <c:pt idx="6">
                  <c:v>0.19</c:v>
                </c:pt>
                <c:pt idx="7">
                  <c:v>0.15</c:v>
                </c:pt>
                <c:pt idx="8">
                  <c:v>0.13</c:v>
                </c:pt>
                <c:pt idx="9">
                  <c:v>0.12</c:v>
                </c:pt>
                <c:pt idx="10">
                  <c:v>0.11</c:v>
                </c:pt>
                <c:pt idx="11">
                  <c:v>0.1</c:v>
                </c:pt>
                <c:pt idx="12">
                  <c:v>7.0000000000000007E-2</c:v>
                </c:pt>
                <c:pt idx="13">
                  <c:v>0.05</c:v>
                </c:pt>
                <c:pt idx="14">
                  <c:v>0.04</c:v>
                </c:pt>
                <c:pt idx="15">
                  <c:v>0.03</c:v>
                </c:pt>
                <c:pt idx="16">
                  <c:v>0.02</c:v>
                </c:pt>
                <c:pt idx="17">
                  <c:v>0.01</c:v>
                </c:pt>
                <c:pt idx="18">
                  <c:v>0</c:v>
                </c:pt>
                <c:pt idx="19">
                  <c:v>-0.02</c:v>
                </c:pt>
                <c:pt idx="20">
                  <c:v>-0.03</c:v>
                </c:pt>
                <c:pt idx="21">
                  <c:v>-0.05</c:v>
                </c:pt>
                <c:pt idx="22">
                  <c:v>-0.06</c:v>
                </c:pt>
                <c:pt idx="23">
                  <c:v>-0.08</c:v>
                </c:pt>
                <c:pt idx="24">
                  <c:v>-0.09</c:v>
                </c:pt>
                <c:pt idx="25">
                  <c:v>-0.1</c:v>
                </c:pt>
                <c:pt idx="26">
                  <c:v>-0.12</c:v>
                </c:pt>
                <c:pt idx="27">
                  <c:v>-0.3</c:v>
                </c:pt>
              </c:numCache>
            </c:num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1.0999999999999999E-2</c:v>
                </c:pt>
                <c:pt idx="1">
                  <c:v>1.0999999999999999E-2</c:v>
                </c:pt>
                <c:pt idx="2">
                  <c:v>2.1999999999999999E-2</c:v>
                </c:pt>
                <c:pt idx="3">
                  <c:v>1.0999999999999999E-2</c:v>
                </c:pt>
                <c:pt idx="4">
                  <c:v>1.0999999999999999E-2</c:v>
                </c:pt>
                <c:pt idx="5">
                  <c:v>4.2999999999999997E-2</c:v>
                </c:pt>
                <c:pt idx="6">
                  <c:v>1.0999999999999999E-2</c:v>
                </c:pt>
                <c:pt idx="7">
                  <c:v>5.3999999999999999E-2</c:v>
                </c:pt>
                <c:pt idx="8">
                  <c:v>1.0999999999999999E-2</c:v>
                </c:pt>
                <c:pt idx="9">
                  <c:v>1.0999999999999999E-2</c:v>
                </c:pt>
                <c:pt idx="10">
                  <c:v>3.3000000000000002E-2</c:v>
                </c:pt>
                <c:pt idx="11">
                  <c:v>0.13</c:v>
                </c:pt>
                <c:pt idx="12">
                  <c:v>3.3000000000000002E-2</c:v>
                </c:pt>
                <c:pt idx="13">
                  <c:v>0.12</c:v>
                </c:pt>
                <c:pt idx="14">
                  <c:v>9.8000000000000004E-2</c:v>
                </c:pt>
                <c:pt idx="15">
                  <c:v>5.3999999999999999E-2</c:v>
                </c:pt>
                <c:pt idx="16">
                  <c:v>7.5999999999999998E-2</c:v>
                </c:pt>
                <c:pt idx="17">
                  <c:v>6.5000000000000002E-2</c:v>
                </c:pt>
                <c:pt idx="18">
                  <c:v>3.3000000000000002E-2</c:v>
                </c:pt>
                <c:pt idx="19">
                  <c:v>3.3000000000000002E-2</c:v>
                </c:pt>
                <c:pt idx="20">
                  <c:v>1.0999999999999999E-2</c:v>
                </c:pt>
                <c:pt idx="21">
                  <c:v>3.3000000000000002E-2</c:v>
                </c:pt>
                <c:pt idx="22">
                  <c:v>1.0999999999999999E-2</c:v>
                </c:pt>
                <c:pt idx="23">
                  <c:v>1.0999999999999999E-2</c:v>
                </c:pt>
                <c:pt idx="24">
                  <c:v>2.1999999999999999E-2</c:v>
                </c:pt>
                <c:pt idx="25">
                  <c:v>1.0999999999999999E-2</c:v>
                </c:pt>
                <c:pt idx="26">
                  <c:v>1.0999999999999999E-2</c:v>
                </c:pt>
                <c:pt idx="27">
                  <c:v>2.1999999999999999E-2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CA-F748-8B62-F1C2F0097B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CA-F748-8B62-F1C2F0097B26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CA-F748-8B62-F1C2F0097B26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CA-F748-8B62-F1C2F0097B26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ECA-F748-8B62-F1C2F0097B26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ECA-F748-8B62-F1C2F0097B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Sheet1!$A$2:$A$33</c:f>
              <c:numCache>
                <c:formatCode>0%</c:formatCode>
                <c:ptCount val="32"/>
                <c:pt idx="0">
                  <c:v>0.38</c:v>
                </c:pt>
                <c:pt idx="1">
                  <c:v>0.36</c:v>
                </c:pt>
                <c:pt idx="2">
                  <c:v>0.31</c:v>
                </c:pt>
                <c:pt idx="3">
                  <c:v>0.3</c:v>
                </c:pt>
                <c:pt idx="4">
                  <c:v>0.25</c:v>
                </c:pt>
                <c:pt idx="5">
                  <c:v>0.22</c:v>
                </c:pt>
                <c:pt idx="6">
                  <c:v>0.2</c:v>
                </c:pt>
                <c:pt idx="7">
                  <c:v>0.15</c:v>
                </c:pt>
                <c:pt idx="8">
                  <c:v>0.14000000000000001</c:v>
                </c:pt>
                <c:pt idx="9">
                  <c:v>0.11</c:v>
                </c:pt>
                <c:pt idx="10">
                  <c:v>0.1</c:v>
                </c:pt>
                <c:pt idx="11">
                  <c:v>0.09</c:v>
                </c:pt>
                <c:pt idx="12">
                  <c:v>0.08</c:v>
                </c:pt>
                <c:pt idx="13">
                  <c:v>7.0000000000000007E-2</c:v>
                </c:pt>
                <c:pt idx="14">
                  <c:v>0.06</c:v>
                </c:pt>
                <c:pt idx="15">
                  <c:v>0.05</c:v>
                </c:pt>
                <c:pt idx="16">
                  <c:v>0.04</c:v>
                </c:pt>
                <c:pt idx="17">
                  <c:v>0.03</c:v>
                </c:pt>
                <c:pt idx="18">
                  <c:v>0.02</c:v>
                </c:pt>
                <c:pt idx="19">
                  <c:v>0.01</c:v>
                </c:pt>
                <c:pt idx="20">
                  <c:v>0</c:v>
                </c:pt>
                <c:pt idx="21">
                  <c:v>-0.02</c:v>
                </c:pt>
                <c:pt idx="22">
                  <c:v>-0.03</c:v>
                </c:pt>
                <c:pt idx="23">
                  <c:v>-0.05</c:v>
                </c:pt>
                <c:pt idx="24">
                  <c:v>-7.0000000000000007E-2</c:v>
                </c:pt>
                <c:pt idx="25">
                  <c:v>-0.09</c:v>
                </c:pt>
                <c:pt idx="26">
                  <c:v>-0.1</c:v>
                </c:pt>
                <c:pt idx="27">
                  <c:v>-0.11</c:v>
                </c:pt>
                <c:pt idx="28">
                  <c:v>-0.14000000000000001</c:v>
                </c:pt>
                <c:pt idx="29">
                  <c:v>-0.19</c:v>
                </c:pt>
                <c:pt idx="30">
                  <c:v>-0.2</c:v>
                </c:pt>
                <c:pt idx="31">
                  <c:v>-0.21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  <c:pt idx="0">
                  <c:v>8.0000000000000002E-3</c:v>
                </c:pt>
                <c:pt idx="1">
                  <c:v>8.0000000000000002E-3</c:v>
                </c:pt>
                <c:pt idx="2">
                  <c:v>8.0000000000000002E-3</c:v>
                </c:pt>
                <c:pt idx="3">
                  <c:v>8.0000000000000002E-3</c:v>
                </c:pt>
                <c:pt idx="4">
                  <c:v>8.0000000000000002E-3</c:v>
                </c:pt>
                <c:pt idx="5">
                  <c:v>8.0000000000000002E-3</c:v>
                </c:pt>
                <c:pt idx="6">
                  <c:v>1.6E-2</c:v>
                </c:pt>
                <c:pt idx="7">
                  <c:v>2.5000000000000001E-2</c:v>
                </c:pt>
                <c:pt idx="8">
                  <c:v>8.0000000000000002E-3</c:v>
                </c:pt>
                <c:pt idx="9">
                  <c:v>1.6E-2</c:v>
                </c:pt>
                <c:pt idx="10">
                  <c:v>0.115</c:v>
                </c:pt>
                <c:pt idx="11">
                  <c:v>1.6E-2</c:v>
                </c:pt>
                <c:pt idx="12">
                  <c:v>1.6E-2</c:v>
                </c:pt>
                <c:pt idx="13">
                  <c:v>3.3000000000000002E-2</c:v>
                </c:pt>
                <c:pt idx="14">
                  <c:v>2.5000000000000001E-2</c:v>
                </c:pt>
                <c:pt idx="15">
                  <c:v>0.23799999999999999</c:v>
                </c:pt>
                <c:pt idx="16">
                  <c:v>4.9000000000000002E-2</c:v>
                </c:pt>
                <c:pt idx="17">
                  <c:v>7.3999999999999996E-2</c:v>
                </c:pt>
                <c:pt idx="18">
                  <c:v>9.8000000000000004E-2</c:v>
                </c:pt>
                <c:pt idx="19">
                  <c:v>4.9000000000000002E-2</c:v>
                </c:pt>
                <c:pt idx="20">
                  <c:v>1.6E-2</c:v>
                </c:pt>
                <c:pt idx="21">
                  <c:v>3.3000000000000002E-2</c:v>
                </c:pt>
                <c:pt idx="22">
                  <c:v>8.0000000000000002E-3</c:v>
                </c:pt>
                <c:pt idx="23">
                  <c:v>3.3000000000000002E-2</c:v>
                </c:pt>
                <c:pt idx="24">
                  <c:v>8.0000000000000002E-3</c:v>
                </c:pt>
                <c:pt idx="25">
                  <c:v>8.0000000000000002E-3</c:v>
                </c:pt>
                <c:pt idx="26">
                  <c:v>2.5000000000000001E-2</c:v>
                </c:pt>
                <c:pt idx="27">
                  <c:v>8.0000000000000002E-3</c:v>
                </c:pt>
                <c:pt idx="28">
                  <c:v>8.0000000000000002E-3</c:v>
                </c:pt>
                <c:pt idx="29">
                  <c:v>8.0000000000000002E-3</c:v>
                </c:pt>
                <c:pt idx="30">
                  <c:v>8.0000000000000002E-3</c:v>
                </c:pt>
                <c:pt idx="31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CA-F748-8B62-F1C2F0097B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CA-F748-8B62-F1C2F0097B2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CA-F748-8B62-F1C2F0097B2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CA-F748-8B62-F1C2F0097B2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ECA-F748-8B62-F1C2F0097B2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ECA-F748-8B62-F1C2F0097B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Sheet1!$A$2:$A$39</c:f>
              <c:numCache>
                <c:formatCode>0%</c:formatCode>
                <c:ptCount val="38"/>
                <c:pt idx="0">
                  <c:v>0.34</c:v>
                </c:pt>
                <c:pt idx="1">
                  <c:v>0.3</c:v>
                </c:pt>
                <c:pt idx="2">
                  <c:v>0.25</c:v>
                </c:pt>
                <c:pt idx="3">
                  <c:v>0.24</c:v>
                </c:pt>
                <c:pt idx="4">
                  <c:v>0.21</c:v>
                </c:pt>
                <c:pt idx="5">
                  <c:v>0.2</c:v>
                </c:pt>
                <c:pt idx="6">
                  <c:v>0.16</c:v>
                </c:pt>
                <c:pt idx="7">
                  <c:v>0.15</c:v>
                </c:pt>
                <c:pt idx="8">
                  <c:v>0.14000000000000001</c:v>
                </c:pt>
                <c:pt idx="9">
                  <c:v>0.13</c:v>
                </c:pt>
                <c:pt idx="10">
                  <c:v>0.12</c:v>
                </c:pt>
                <c:pt idx="11">
                  <c:v>0.11</c:v>
                </c:pt>
                <c:pt idx="12">
                  <c:v>0.1</c:v>
                </c:pt>
                <c:pt idx="13">
                  <c:v>0.09</c:v>
                </c:pt>
                <c:pt idx="14">
                  <c:v>0.08</c:v>
                </c:pt>
                <c:pt idx="15">
                  <c:v>7.0000000000000007E-2</c:v>
                </c:pt>
                <c:pt idx="16">
                  <c:v>0.06</c:v>
                </c:pt>
                <c:pt idx="17">
                  <c:v>0.05</c:v>
                </c:pt>
                <c:pt idx="18">
                  <c:v>0.04</c:v>
                </c:pt>
                <c:pt idx="19">
                  <c:v>0.03</c:v>
                </c:pt>
                <c:pt idx="20">
                  <c:v>0.02</c:v>
                </c:pt>
                <c:pt idx="21">
                  <c:v>0.01</c:v>
                </c:pt>
                <c:pt idx="22">
                  <c:v>0</c:v>
                </c:pt>
                <c:pt idx="23">
                  <c:v>-0.03</c:v>
                </c:pt>
                <c:pt idx="24">
                  <c:v>-0.04</c:v>
                </c:pt>
                <c:pt idx="25">
                  <c:v>-0.05</c:v>
                </c:pt>
                <c:pt idx="26">
                  <c:v>-0.06</c:v>
                </c:pt>
                <c:pt idx="27">
                  <c:v>-7.0000000000000007E-2</c:v>
                </c:pt>
                <c:pt idx="28">
                  <c:v>-0.08</c:v>
                </c:pt>
                <c:pt idx="29">
                  <c:v>-0.09</c:v>
                </c:pt>
                <c:pt idx="30">
                  <c:v>-0.1</c:v>
                </c:pt>
                <c:pt idx="31">
                  <c:v>-0.11</c:v>
                </c:pt>
                <c:pt idx="32">
                  <c:v>-0.13</c:v>
                </c:pt>
                <c:pt idx="33">
                  <c:v>-0.17</c:v>
                </c:pt>
                <c:pt idx="34">
                  <c:v>-0.18</c:v>
                </c:pt>
                <c:pt idx="35">
                  <c:v>-0.2</c:v>
                </c:pt>
                <c:pt idx="36">
                  <c:v>-0.21</c:v>
                </c:pt>
                <c:pt idx="37">
                  <c:v>-0.4</c:v>
                </c:pt>
              </c:numCache>
            </c:num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7.0000000000000001E-3</c:v>
                </c:pt>
                <c:pt idx="1">
                  <c:v>7.0000000000000001E-3</c:v>
                </c:pt>
                <c:pt idx="2">
                  <c:v>7.0000000000000001E-3</c:v>
                </c:pt>
                <c:pt idx="3">
                  <c:v>1.4E-2</c:v>
                </c:pt>
                <c:pt idx="4">
                  <c:v>1.4E-2</c:v>
                </c:pt>
                <c:pt idx="5">
                  <c:v>2.1000000000000001E-2</c:v>
                </c:pt>
                <c:pt idx="6">
                  <c:v>7.0000000000000001E-3</c:v>
                </c:pt>
                <c:pt idx="7">
                  <c:v>3.5000000000000003E-2</c:v>
                </c:pt>
                <c:pt idx="8">
                  <c:v>7.0000000000000001E-3</c:v>
                </c:pt>
                <c:pt idx="9">
                  <c:v>2.1000000000000001E-2</c:v>
                </c:pt>
                <c:pt idx="10">
                  <c:v>7.0000000000000001E-3</c:v>
                </c:pt>
                <c:pt idx="11">
                  <c:v>3.5000000000000003E-2</c:v>
                </c:pt>
                <c:pt idx="12">
                  <c:v>0.125</c:v>
                </c:pt>
                <c:pt idx="13">
                  <c:v>1.4E-2</c:v>
                </c:pt>
                <c:pt idx="14">
                  <c:v>4.2000000000000003E-2</c:v>
                </c:pt>
                <c:pt idx="15">
                  <c:v>2.1000000000000001E-2</c:v>
                </c:pt>
                <c:pt idx="16">
                  <c:v>2.1000000000000001E-2</c:v>
                </c:pt>
                <c:pt idx="17">
                  <c:v>0.17399999999999999</c:v>
                </c:pt>
                <c:pt idx="18">
                  <c:v>5.6000000000000001E-2</c:v>
                </c:pt>
                <c:pt idx="19">
                  <c:v>7.5999999999999998E-2</c:v>
                </c:pt>
                <c:pt idx="20">
                  <c:v>3.5000000000000003E-2</c:v>
                </c:pt>
                <c:pt idx="21">
                  <c:v>2.8000000000000001E-2</c:v>
                </c:pt>
                <c:pt idx="22">
                  <c:v>2.1000000000000001E-2</c:v>
                </c:pt>
                <c:pt idx="23">
                  <c:v>1.4E-2</c:v>
                </c:pt>
                <c:pt idx="24">
                  <c:v>1.4E-2</c:v>
                </c:pt>
                <c:pt idx="25">
                  <c:v>6.3E-2</c:v>
                </c:pt>
                <c:pt idx="26">
                  <c:v>7.0000000000000001E-3</c:v>
                </c:pt>
                <c:pt idx="27">
                  <c:v>7.0000000000000001E-3</c:v>
                </c:pt>
                <c:pt idx="28">
                  <c:v>7.0000000000000001E-3</c:v>
                </c:pt>
                <c:pt idx="29">
                  <c:v>1.4E-2</c:v>
                </c:pt>
                <c:pt idx="30">
                  <c:v>2.1000000000000001E-2</c:v>
                </c:pt>
                <c:pt idx="31">
                  <c:v>1.4E-2</c:v>
                </c:pt>
                <c:pt idx="32">
                  <c:v>7.0000000000000001E-3</c:v>
                </c:pt>
                <c:pt idx="33">
                  <c:v>7.0000000000000001E-3</c:v>
                </c:pt>
                <c:pt idx="34">
                  <c:v>7.0000000000000001E-3</c:v>
                </c:pt>
                <c:pt idx="35">
                  <c:v>1.4E-2</c:v>
                </c:pt>
                <c:pt idx="36">
                  <c:v>7.0000000000000001E-3</c:v>
                </c:pt>
                <c:pt idx="37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CA-F748-8B62-F1C2F0097B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710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CA-F748-8B62-F1C2F0097B26}"/>
              </c:ext>
            </c:extLst>
          </c:dPt>
          <c:dPt>
            <c:idx val="1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CA-F748-8B62-F1C2F0097B26}"/>
              </c:ext>
            </c:extLst>
          </c:dPt>
          <c:dPt>
            <c:idx val="2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CA-F748-8B62-F1C2F0097B26}"/>
              </c:ext>
            </c:extLst>
          </c:dPt>
          <c:dPt>
            <c:idx val="3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ECA-F748-8B62-F1C2F0097B26}"/>
              </c:ext>
            </c:extLst>
          </c:dPt>
          <c:dPt>
            <c:idx val="4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ECA-F748-8B62-F1C2F0097B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Sheet1!$A$2:$A$28</c:f>
              <c:numCache>
                <c:formatCode>0%</c:formatCode>
                <c:ptCount val="27"/>
                <c:pt idx="0">
                  <c:v>0.26</c:v>
                </c:pt>
                <c:pt idx="1">
                  <c:v>0.2</c:v>
                </c:pt>
                <c:pt idx="2">
                  <c:v>0.17</c:v>
                </c:pt>
                <c:pt idx="3">
                  <c:v>0.15</c:v>
                </c:pt>
                <c:pt idx="4">
                  <c:v>0.14000000000000001</c:v>
                </c:pt>
                <c:pt idx="5">
                  <c:v>0.12</c:v>
                </c:pt>
                <c:pt idx="6">
                  <c:v>0.1</c:v>
                </c:pt>
                <c:pt idx="7">
                  <c:v>0.09</c:v>
                </c:pt>
                <c:pt idx="8">
                  <c:v>0.08</c:v>
                </c:pt>
                <c:pt idx="9">
                  <c:v>7.0000000000000007E-2</c:v>
                </c:pt>
                <c:pt idx="10">
                  <c:v>0.06</c:v>
                </c:pt>
                <c:pt idx="11">
                  <c:v>0.05</c:v>
                </c:pt>
                <c:pt idx="12">
                  <c:v>0.04</c:v>
                </c:pt>
                <c:pt idx="13">
                  <c:v>0.03</c:v>
                </c:pt>
                <c:pt idx="14">
                  <c:v>0.02</c:v>
                </c:pt>
                <c:pt idx="15">
                  <c:v>0.01</c:v>
                </c:pt>
                <c:pt idx="16">
                  <c:v>0</c:v>
                </c:pt>
                <c:pt idx="17">
                  <c:v>-0.01</c:v>
                </c:pt>
                <c:pt idx="18">
                  <c:v>-0.02</c:v>
                </c:pt>
                <c:pt idx="19">
                  <c:v>-0.03</c:v>
                </c:pt>
                <c:pt idx="20">
                  <c:v>-0.04</c:v>
                </c:pt>
                <c:pt idx="21">
                  <c:v>-0.05</c:v>
                </c:pt>
                <c:pt idx="22">
                  <c:v>-0.06</c:v>
                </c:pt>
                <c:pt idx="23">
                  <c:v>-0.08</c:v>
                </c:pt>
                <c:pt idx="24">
                  <c:v>-0.09</c:v>
                </c:pt>
                <c:pt idx="25">
                  <c:v>-0.1</c:v>
                </c:pt>
                <c:pt idx="26">
                  <c:v>-0.28000000000000003</c:v>
                </c:pt>
              </c:numCache>
            </c:num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0.01</c:v>
                </c:pt>
                <c:pt idx="1">
                  <c:v>0.03</c:v>
                </c:pt>
                <c:pt idx="2">
                  <c:v>0.01</c:v>
                </c:pt>
                <c:pt idx="3">
                  <c:v>0.01</c:v>
                </c:pt>
                <c:pt idx="4">
                  <c:v>0.02</c:v>
                </c:pt>
                <c:pt idx="5">
                  <c:v>0.01</c:v>
                </c:pt>
                <c:pt idx="6">
                  <c:v>0.111</c:v>
                </c:pt>
                <c:pt idx="7">
                  <c:v>0.01</c:v>
                </c:pt>
                <c:pt idx="8">
                  <c:v>0.02</c:v>
                </c:pt>
                <c:pt idx="9">
                  <c:v>0.01</c:v>
                </c:pt>
                <c:pt idx="10">
                  <c:v>0.02</c:v>
                </c:pt>
                <c:pt idx="11">
                  <c:v>0.20200000000000001</c:v>
                </c:pt>
                <c:pt idx="12">
                  <c:v>0.02</c:v>
                </c:pt>
                <c:pt idx="13">
                  <c:v>6.0999999999999999E-2</c:v>
                </c:pt>
                <c:pt idx="14">
                  <c:v>0.121</c:v>
                </c:pt>
                <c:pt idx="15">
                  <c:v>6.0999999999999999E-2</c:v>
                </c:pt>
                <c:pt idx="16">
                  <c:v>7.0999999999999994E-2</c:v>
                </c:pt>
                <c:pt idx="17">
                  <c:v>0.01</c:v>
                </c:pt>
                <c:pt idx="18">
                  <c:v>0.01</c:v>
                </c:pt>
                <c:pt idx="19">
                  <c:v>0.03</c:v>
                </c:pt>
                <c:pt idx="20">
                  <c:v>0.01</c:v>
                </c:pt>
                <c:pt idx="21">
                  <c:v>0.04</c:v>
                </c:pt>
                <c:pt idx="22">
                  <c:v>0.01</c:v>
                </c:pt>
                <c:pt idx="23">
                  <c:v>0.01</c:v>
                </c:pt>
                <c:pt idx="24">
                  <c:v>0.02</c:v>
                </c:pt>
                <c:pt idx="25">
                  <c:v>5.0999999999999997E-2</c:v>
                </c:pt>
                <c:pt idx="2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CA-F748-8B62-F1C2F0097B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279230833418318E-2"/>
          <c:y val="1.2041063455443132E-2"/>
          <c:w val="0.92602803498364283"/>
          <c:h val="0.882640060603973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710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ECA-F748-8B62-F1C2F0097B26}"/>
              </c:ext>
            </c:extLst>
          </c:dPt>
          <c:dPt>
            <c:idx val="1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ECA-F748-8B62-F1C2F0097B26}"/>
              </c:ext>
            </c:extLst>
          </c:dPt>
          <c:dPt>
            <c:idx val="2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ECA-F748-8B62-F1C2F0097B26}"/>
              </c:ext>
            </c:extLst>
          </c:dPt>
          <c:dPt>
            <c:idx val="3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ECA-F748-8B62-F1C2F0097B26}"/>
              </c:ext>
            </c:extLst>
          </c:dPt>
          <c:dPt>
            <c:idx val="4"/>
            <c:invertIfNegative val="0"/>
            <c:bubble3D val="0"/>
            <c:spPr>
              <a:solidFill>
                <a:srgbClr val="FF71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ECA-F748-8B62-F1C2F0097B2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Sheet1!$A$2:$A$39</c:f>
              <c:numCache>
                <c:formatCode>0%</c:formatCode>
                <c:ptCount val="38"/>
                <c:pt idx="0">
                  <c:v>0.36</c:v>
                </c:pt>
                <c:pt idx="1">
                  <c:v>0.3</c:v>
                </c:pt>
                <c:pt idx="2">
                  <c:v>0.21</c:v>
                </c:pt>
                <c:pt idx="3">
                  <c:v>0.2</c:v>
                </c:pt>
                <c:pt idx="4">
                  <c:v>0.19</c:v>
                </c:pt>
                <c:pt idx="5">
                  <c:v>0.16</c:v>
                </c:pt>
                <c:pt idx="6">
                  <c:v>0.15</c:v>
                </c:pt>
                <c:pt idx="7">
                  <c:v>0.12</c:v>
                </c:pt>
                <c:pt idx="8">
                  <c:v>0.1</c:v>
                </c:pt>
                <c:pt idx="9">
                  <c:v>0.09</c:v>
                </c:pt>
                <c:pt idx="10">
                  <c:v>0.08</c:v>
                </c:pt>
                <c:pt idx="11">
                  <c:v>7.0000000000000007E-2</c:v>
                </c:pt>
                <c:pt idx="12">
                  <c:v>0.06</c:v>
                </c:pt>
                <c:pt idx="13">
                  <c:v>0.05</c:v>
                </c:pt>
                <c:pt idx="14">
                  <c:v>0.04</c:v>
                </c:pt>
                <c:pt idx="15">
                  <c:v>0.03</c:v>
                </c:pt>
                <c:pt idx="16">
                  <c:v>0.02</c:v>
                </c:pt>
                <c:pt idx="17">
                  <c:v>0.01</c:v>
                </c:pt>
                <c:pt idx="18">
                  <c:v>0</c:v>
                </c:pt>
                <c:pt idx="19">
                  <c:v>-0.01</c:v>
                </c:pt>
                <c:pt idx="20">
                  <c:v>-0.02</c:v>
                </c:pt>
                <c:pt idx="21">
                  <c:v>-0.03</c:v>
                </c:pt>
                <c:pt idx="22">
                  <c:v>-0.04</c:v>
                </c:pt>
                <c:pt idx="23">
                  <c:v>-0.05</c:v>
                </c:pt>
                <c:pt idx="24">
                  <c:v>-0.06</c:v>
                </c:pt>
                <c:pt idx="25">
                  <c:v>-0.09</c:v>
                </c:pt>
                <c:pt idx="26">
                  <c:v>-0.1</c:v>
                </c:pt>
                <c:pt idx="27">
                  <c:v>-0.11</c:v>
                </c:pt>
                <c:pt idx="28">
                  <c:v>-0.13</c:v>
                </c:pt>
                <c:pt idx="29">
                  <c:v>-0.15</c:v>
                </c:pt>
                <c:pt idx="30">
                  <c:v>-0.16</c:v>
                </c:pt>
                <c:pt idx="31">
                  <c:v>-0.19</c:v>
                </c:pt>
                <c:pt idx="32">
                  <c:v>-0.2</c:v>
                </c:pt>
                <c:pt idx="33">
                  <c:v>-0.25</c:v>
                </c:pt>
                <c:pt idx="34">
                  <c:v>-0.3</c:v>
                </c:pt>
                <c:pt idx="35">
                  <c:v>-0.31</c:v>
                </c:pt>
                <c:pt idx="36">
                  <c:v>-0.4</c:v>
                </c:pt>
                <c:pt idx="37">
                  <c:v>-0.5</c:v>
                </c:pt>
              </c:numCache>
            </c:numRef>
          </c:cat>
          <c:val>
            <c:numRef>
              <c:f>Sheet1!$B$2:$B$39</c:f>
              <c:numCache>
                <c:formatCode>General</c:formatCode>
                <c:ptCount val="38"/>
                <c:pt idx="0">
                  <c:v>8.9999999999999993E-3</c:v>
                </c:pt>
                <c:pt idx="1">
                  <c:v>1.7000000000000001E-2</c:v>
                </c:pt>
                <c:pt idx="2">
                  <c:v>8.9999999999999993E-3</c:v>
                </c:pt>
                <c:pt idx="3">
                  <c:v>8.9999999999999993E-3</c:v>
                </c:pt>
                <c:pt idx="4">
                  <c:v>8.9999999999999993E-3</c:v>
                </c:pt>
                <c:pt idx="5">
                  <c:v>8.9999999999999993E-3</c:v>
                </c:pt>
                <c:pt idx="6">
                  <c:v>1.7000000000000001E-2</c:v>
                </c:pt>
                <c:pt idx="7">
                  <c:v>1.7000000000000001E-2</c:v>
                </c:pt>
                <c:pt idx="8">
                  <c:v>5.1999999999999998E-2</c:v>
                </c:pt>
                <c:pt idx="9">
                  <c:v>1.7000000000000001E-2</c:v>
                </c:pt>
                <c:pt idx="10">
                  <c:v>8.9999999999999993E-3</c:v>
                </c:pt>
                <c:pt idx="11">
                  <c:v>4.2999999999999997E-2</c:v>
                </c:pt>
                <c:pt idx="12">
                  <c:v>8.9999999999999993E-3</c:v>
                </c:pt>
                <c:pt idx="13">
                  <c:v>5.1999999999999998E-2</c:v>
                </c:pt>
                <c:pt idx="14">
                  <c:v>2.5999999999999999E-2</c:v>
                </c:pt>
                <c:pt idx="15">
                  <c:v>8.9999999999999993E-3</c:v>
                </c:pt>
                <c:pt idx="16">
                  <c:v>8.9999999999999993E-3</c:v>
                </c:pt>
                <c:pt idx="17">
                  <c:v>1.7000000000000001E-2</c:v>
                </c:pt>
                <c:pt idx="18">
                  <c:v>1.7000000000000001E-2</c:v>
                </c:pt>
                <c:pt idx="19">
                  <c:v>2.5999999999999999E-2</c:v>
                </c:pt>
                <c:pt idx="20">
                  <c:v>3.4000000000000002E-2</c:v>
                </c:pt>
                <c:pt idx="21">
                  <c:v>2.5999999999999999E-2</c:v>
                </c:pt>
                <c:pt idx="22">
                  <c:v>8.9999999999999993E-3</c:v>
                </c:pt>
                <c:pt idx="23">
                  <c:v>0.112</c:v>
                </c:pt>
                <c:pt idx="24">
                  <c:v>2.5999999999999999E-2</c:v>
                </c:pt>
                <c:pt idx="25">
                  <c:v>8.9999999999999993E-3</c:v>
                </c:pt>
                <c:pt idx="26">
                  <c:v>0.14699999999999999</c:v>
                </c:pt>
                <c:pt idx="27">
                  <c:v>2.5999999999999999E-2</c:v>
                </c:pt>
                <c:pt idx="28">
                  <c:v>8.9999999999999993E-3</c:v>
                </c:pt>
                <c:pt idx="29">
                  <c:v>2.5999999999999999E-2</c:v>
                </c:pt>
                <c:pt idx="30">
                  <c:v>8.9999999999999993E-3</c:v>
                </c:pt>
                <c:pt idx="31">
                  <c:v>8.9999999999999993E-3</c:v>
                </c:pt>
                <c:pt idx="32">
                  <c:v>6.9000000000000006E-2</c:v>
                </c:pt>
                <c:pt idx="33">
                  <c:v>1.7000000000000001E-2</c:v>
                </c:pt>
                <c:pt idx="34">
                  <c:v>2.5999999999999999E-2</c:v>
                </c:pt>
                <c:pt idx="35">
                  <c:v>8.9999999999999993E-3</c:v>
                </c:pt>
                <c:pt idx="36">
                  <c:v>2.5999999999999999E-2</c:v>
                </c:pt>
                <c:pt idx="37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CA-F748-8B62-F1C2F0097B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421335657398216"/>
          <c:y val="0.15260578890634019"/>
          <c:w val="0.66109390924307898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901-7549-9AB2-F130F901AF2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901-7549-9AB2-F130F901AF2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901-7549-9AB2-F130F901AF2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901-7549-9AB2-F130F901AF2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901-7549-9AB2-F130F901AF23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Home care/hospital at home</c:v>
                </c:pt>
                <c:pt idx="1">
                  <c:v>Cyber security</c:v>
                </c:pt>
                <c:pt idx="2">
                  <c:v>Merged and/or acquiring strategic assets</c:v>
                </c:pt>
                <c:pt idx="3">
                  <c:v>Managed services/outsourcing partners</c:v>
                </c:pt>
                <c:pt idx="4">
                  <c:v>Investing in physician organizations</c:v>
                </c:pt>
                <c:pt idx="5">
                  <c:v>Revenue cycle automation</c:v>
                </c:pt>
                <c:pt idx="6">
                  <c:v>Digital engagement and virtual care (chat bots, scheduling appointmtnents, telehealth, etc.)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5.3999999999999999E-2</c:v>
                </c:pt>
                <c:pt idx="1">
                  <c:v>9.6000000000000002E-2</c:v>
                </c:pt>
                <c:pt idx="2">
                  <c:v>0.13200000000000001</c:v>
                </c:pt>
                <c:pt idx="3">
                  <c:v>0.16200000000000001</c:v>
                </c:pt>
                <c:pt idx="4">
                  <c:v>0.17399999999999999</c:v>
                </c:pt>
                <c:pt idx="5">
                  <c:v>0.18</c:v>
                </c:pt>
                <c:pt idx="6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901-7549-9AB2-F130F901AF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 formatCode="0%">
                  <c:v>-0.02</c:v>
                </c:pt>
                <c:pt idx="1">
                  <c:v>-1</c:v>
                </c:pt>
                <c:pt idx="2" formatCode="0%">
                  <c:v>0</c:v>
                </c:pt>
                <c:pt idx="3" formatCode="0%">
                  <c:v>0.01</c:v>
                </c:pt>
                <c:pt idx="4" formatCode="0%">
                  <c:v>0.02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0.04</c:v>
                </c:pt>
                <c:pt idx="1">
                  <c:v>0.183</c:v>
                </c:pt>
                <c:pt idx="2">
                  <c:v>0.65700000000000003</c:v>
                </c:pt>
                <c:pt idx="3">
                  <c:v>9.7000000000000003E-2</c:v>
                </c:pt>
                <c:pt idx="4">
                  <c:v>2.3E-2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 formatCode="0%">
                  <c:v>-0.02</c:v>
                </c:pt>
                <c:pt idx="1">
                  <c:v>-1</c:v>
                </c:pt>
                <c:pt idx="2" formatCode="0%">
                  <c:v>0</c:v>
                </c:pt>
                <c:pt idx="3" formatCode="0%">
                  <c:v>0.01</c:v>
                </c:pt>
                <c:pt idx="4" formatCode="0%">
                  <c:v>0.02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0.06</c:v>
                </c:pt>
                <c:pt idx="1">
                  <c:v>0.495</c:v>
                </c:pt>
                <c:pt idx="2">
                  <c:v>0.39</c:v>
                </c:pt>
                <c:pt idx="3">
                  <c:v>3.3000000000000002E-2</c:v>
                </c:pt>
                <c:pt idx="4">
                  <c:v>2.1999999999999999E-2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 formatCode="0%">
                  <c:v>-0.02</c:v>
                </c:pt>
                <c:pt idx="1">
                  <c:v>-1</c:v>
                </c:pt>
                <c:pt idx="2" formatCode="0%">
                  <c:v>0</c:v>
                </c:pt>
                <c:pt idx="3" formatCode="0%">
                  <c:v>0.01</c:v>
                </c:pt>
                <c:pt idx="4" formatCode="0%">
                  <c:v>0.02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0.186</c:v>
                </c:pt>
                <c:pt idx="1">
                  <c:v>0.40699999999999997</c:v>
                </c:pt>
                <c:pt idx="2">
                  <c:v>0.311</c:v>
                </c:pt>
                <c:pt idx="3">
                  <c:v>7.2999999999999995E-2</c:v>
                </c:pt>
                <c:pt idx="4">
                  <c:v>2.3E-2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 formatCode="0%">
                  <c:v>-0.02</c:v>
                </c:pt>
                <c:pt idx="1">
                  <c:v>-1</c:v>
                </c:pt>
                <c:pt idx="2" formatCode="0%">
                  <c:v>0</c:v>
                </c:pt>
                <c:pt idx="3" formatCode="0%">
                  <c:v>0.01</c:v>
                </c:pt>
                <c:pt idx="4" formatCode="0%">
                  <c:v>0.02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0.14399999999999999</c:v>
                </c:pt>
                <c:pt idx="1">
                  <c:v>0.61299999999999999</c:v>
                </c:pt>
                <c:pt idx="2">
                  <c:v>0.188</c:v>
                </c:pt>
                <c:pt idx="3">
                  <c:v>4.3999999999999997E-2</c:v>
                </c:pt>
                <c:pt idx="4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250707880360641E-2"/>
          <c:y val="6.3531361390213537E-2"/>
          <c:w val="0.96791548686606543"/>
          <c:h val="0.72192500479782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4-0446-A26D-4F845EECF52E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D4-0446-A26D-4F845EECF52E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D4-0446-A26D-4F845EECF52E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D4-0446-A26D-4F845EECF52E}"/>
              </c:ext>
            </c:extLst>
          </c:dPt>
          <c:dPt>
            <c:idx val="4"/>
            <c:invertIfNegative val="0"/>
            <c:bubble3D val="0"/>
            <c:spPr>
              <a:solidFill>
                <a:srgbClr val="476E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5D4-0446-A26D-4F845EECF52E}"/>
              </c:ext>
            </c:extLst>
          </c:dPt>
          <c:dLbls>
            <c:dLbl>
              <c:idx val="0"/>
              <c:layout>
                <c:manualLayout>
                  <c:x val="1.9397962485045935E-4"/>
                  <c:y val="2.888016539073273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322097406457"/>
                      <c:h val="8.82508365493147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D4-0446-A26D-4F845EECF52E}"/>
                </c:ext>
              </c:extLst>
            </c:dLbl>
            <c:dLbl>
              <c:idx val="1"/>
              <c:layout>
                <c:manualLayout>
                  <c:x val="-1.9877621193767343E-3"/>
                  <c:y val="1.1551156616402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D4-0446-A26D-4F845EECF52E}"/>
                </c:ext>
              </c:extLst>
            </c:dLbl>
            <c:dLbl>
              <c:idx val="2"/>
              <c:layout>
                <c:manualLayout>
                  <c:x val="1.9298503841031697E-2"/>
                  <c:y val="-1.032555161320542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41044489755992"/>
                      <c:h val="8.24752582411135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D4-0446-A26D-4F845EECF52E}"/>
                </c:ext>
              </c:extLst>
            </c:dLbl>
            <c:dLbl>
              <c:idx val="3"/>
              <c:layout>
                <c:manualLayout>
                  <c:x val="6.9663373637205506E-3"/>
                  <c:y val="2.310208584783213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75225458712669"/>
                      <c:h val="0.16333335455593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D4-0446-A26D-4F845EECF52E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B5D4-0446-A26D-4F845EECF5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 formatCode="0%">
                  <c:v>-0.02</c:v>
                </c:pt>
                <c:pt idx="1">
                  <c:v>-1</c:v>
                </c:pt>
                <c:pt idx="2" formatCode="0%">
                  <c:v>0</c:v>
                </c:pt>
                <c:pt idx="3" formatCode="0%">
                  <c:v>0.01</c:v>
                </c:pt>
                <c:pt idx="4" formatCode="0%">
                  <c:v>0.02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0.621</c:v>
                </c:pt>
                <c:pt idx="1">
                  <c:v>0.34100000000000003</c:v>
                </c:pt>
                <c:pt idx="2">
                  <c:v>2.1999999999999999E-2</c:v>
                </c:pt>
                <c:pt idx="3">
                  <c:v>5.0000000000000001E-3</c:v>
                </c:pt>
                <c:pt idx="4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D4-0446-A26D-4F845EECF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3327168"/>
        <c:axId val="1202995856"/>
      </c:barChart>
      <c:valAx>
        <c:axId val="1202995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3327168"/>
        <c:crosses val="autoZero"/>
        <c:crossBetween val="between"/>
      </c:valAx>
      <c:catAx>
        <c:axId val="120332716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9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817927013046475"/>
          <c:y val="0.15260578890634019"/>
          <c:w val="0.62712799568659638"/>
          <c:h val="0.742075188391546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2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322-B147-983B-017DD419A8A9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322-B147-983B-017DD419A8A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322-B147-983B-017DD419A8A9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322-B147-983B-017DD419A8A9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322-B147-983B-017DD419A8A9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322-B147-983B-017DD419A8A9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Workforce (availability, retention, costs)</c:v>
                </c:pt>
                <c:pt idx="1">
                  <c:v>Supply chain</c:v>
                </c:pt>
                <c:pt idx="2">
                  <c:v>Investment income</c:v>
                </c:pt>
                <c:pt idx="3">
                  <c:v>Cybersecurity threats</c:v>
                </c:pt>
                <c:pt idx="4">
                  <c:v>Environmental, social, andgovernance (ESG) investments</c:v>
                </c:pt>
                <c:pt idx="5">
                  <c:v>Technology adoptioin and integration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-1.55</c:v>
                </c:pt>
                <c:pt idx="1">
                  <c:v>-0.83</c:v>
                </c:pt>
                <c:pt idx="2">
                  <c:v>-0.66</c:v>
                </c:pt>
                <c:pt idx="3">
                  <c:v>-0.54</c:v>
                </c:pt>
                <c:pt idx="4">
                  <c:v>-0.12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22-B147-983B-017DD419A8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35842672"/>
        <c:axId val="735843064"/>
      </c:barChart>
      <c:catAx>
        <c:axId val="735842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5843064"/>
        <c:crosses val="autoZero"/>
        <c:auto val="1"/>
        <c:lblAlgn val="ctr"/>
        <c:lblOffset val="100"/>
        <c:tickLblSkip val="1"/>
        <c:noMultiLvlLbl val="0"/>
      </c:catAx>
      <c:valAx>
        <c:axId val="735843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Average of Assigned Response Values</a:t>
                </a:r>
              </a:p>
            </c:rich>
          </c:tx>
          <c:layout>
            <c:manualLayout>
              <c:xMode val="edge"/>
              <c:yMode val="edge"/>
              <c:x val="0.36273019261258321"/>
              <c:y val="8.42829337344067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73584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Technology adoption </a:t>
          </a:r>
          <a:b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and integration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Inpatient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Advanced Practitioners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Behavioral and Mental Health Providers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Physicians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Nurses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IT/Coding/Revenue Cycle Experts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Contractor/Traveling Clinicians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Environmental, social, and governance (ESG) investments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Cybersecurity threats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Investment income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Supply chain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Workforce (availability, retention, costs)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Outpatient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Emergency Department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</cdr:x>
      <cdr:y>0.89998</cdr:y>
    </cdr:from>
    <cdr:to>
      <cdr:x>1</cdr:x>
      <cdr:y>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7D5F71FA-9271-5F45-9C11-9E834BBD850C}"/>
            </a:ext>
          </a:extLst>
        </cdr:cNvPr>
        <cdr:cNvSpPr txBox="1"/>
      </cdr:nvSpPr>
      <cdr:spPr>
        <a:xfrm xmlns:a="http://schemas.openxmlformats.org/drawingml/2006/main">
          <a:off x="0" y="1978978"/>
          <a:ext cx="1776965" cy="21993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latin typeface="Arial" panose="020B0604020202020204" pitchFamily="34" charset="0"/>
              <a:cs typeface="Arial" panose="020B0604020202020204" pitchFamily="34" charset="0"/>
            </a:rPr>
            <a:t>Elective Procedures</a:t>
          </a:r>
        </a:p>
        <a:p xmlns:a="http://schemas.openxmlformats.org/drawingml/2006/main">
          <a:pPr algn="ctr"/>
          <a:endParaRPr lang="en-US" sz="1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25E1A-BA86-EB4E-9CD8-C5DD71006FAB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7AB9A-7421-8B48-9209-69D15362C7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6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2333624-8F3D-6445-8980-063309A87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958" b="30117"/>
          <a:stretch/>
        </p:blipFill>
        <p:spPr>
          <a:xfrm>
            <a:off x="-37080" y="-1"/>
            <a:ext cx="12229080" cy="4233333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533400"/>
            <a:ext cx="9144000" cy="339090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 cap="all" spc="-6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Meeting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4441287"/>
            <a:ext cx="8171734" cy="5831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0" i="1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FBC34AC-4C91-4170-82F6-A34E4C6E7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5101745"/>
            <a:ext cx="8171734" cy="29220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A1A3D5E-28B6-4B33-B471-F4492E1C9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6993" b="29175"/>
          <a:stretch/>
        </p:blipFill>
        <p:spPr>
          <a:xfrm>
            <a:off x="457199" y="6106360"/>
            <a:ext cx="1113818" cy="43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79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37360"/>
            <a:ext cx="11247120" cy="4434840"/>
          </a:xfrm>
        </p:spPr>
        <p:txBody>
          <a:bodyPr>
            <a:noAutofit/>
          </a:bodyPr>
          <a:lstStyle>
            <a:lvl1pPr marL="0" indent="0">
              <a:buNone/>
              <a:defRPr sz="2400" b="0" baseline="0">
                <a:solidFill>
                  <a:srgbClr val="69767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0375E9-D6CC-1745-A354-1812417E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4C29D-F707-F641-9F27-88AF524657C3}"/>
              </a:ext>
            </a:extLst>
          </p:cNvPr>
          <p:cNvSpPr txBox="1"/>
          <p:nvPr userDrawn="1"/>
        </p:nvSpPr>
        <p:spPr>
          <a:xfrm>
            <a:off x="11560629" y="64878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>
              <a:solidFill>
                <a:srgbClr val="6976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D4AF4-8990-F248-86C8-0BA8BE9CD352}"/>
              </a:ext>
            </a:extLst>
          </p:cNvPr>
          <p:cNvSpPr txBox="1"/>
          <p:nvPr userDrawn="1"/>
        </p:nvSpPr>
        <p:spPr>
          <a:xfrm>
            <a:off x="1789043" y="65896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>
              <a:solidFill>
                <a:srgbClr val="6976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33404-5643-C997-3E78-D915E053B302}"/>
              </a:ext>
            </a:extLst>
          </p:cNvPr>
          <p:cNvSpPr txBox="1"/>
          <p:nvPr userDrawn="1"/>
        </p:nvSpPr>
        <p:spPr>
          <a:xfrm>
            <a:off x="1302707" y="661374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>
              <a:solidFill>
                <a:srgbClr val="6976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2176672"/>
            <a:ext cx="11247120" cy="3995528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rgbClr val="69767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EDAFC-7BD6-5649-B374-F320DCF0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1FD9FA-AE7E-3449-86AB-5681B10900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40" y="1500810"/>
            <a:ext cx="11247120" cy="546652"/>
          </a:xfrm>
        </p:spPr>
        <p:txBody>
          <a:bodyPr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1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7BA8C-AB08-434D-A778-1BD2696EE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8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F0709C-F9C0-134F-8026-612A1D99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820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Plain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F0709C-F9C0-134F-8026-612A1D99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7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4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C835-FBD6-48F2-9223-BB7AC9DC6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FB90DA-34CA-46E9-BD65-B03D97052A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371600"/>
            <a:ext cx="112776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spc="-60" baseline="0"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Survey Question</a:t>
            </a:r>
          </a:p>
        </p:txBody>
      </p:sp>
    </p:spTree>
    <p:extLst>
      <p:ext uri="{BB962C8B-B14F-4D97-AF65-F5344CB8AC3E}">
        <p14:creationId xmlns:p14="http://schemas.microsoft.com/office/powerpoint/2010/main" val="225963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84" userDrawn="1">
          <p15:clr>
            <a:srgbClr val="FBAE40"/>
          </p15:clr>
        </p15:guide>
        <p15:guide id="2" orient="horz" pos="129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67600-E571-FF48-BC21-A8F0C146435B}"/>
              </a:ext>
            </a:extLst>
          </p:cNvPr>
          <p:cNvSpPr txBox="1"/>
          <p:nvPr userDrawn="1"/>
        </p:nvSpPr>
        <p:spPr>
          <a:xfrm>
            <a:off x="11266714" y="638991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2400" dirty="0">
              <a:solidFill>
                <a:srgbClr val="6976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7360"/>
            <a:ext cx="11247120" cy="44348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168C3-19D4-784B-9407-2BA917C3498F}"/>
              </a:ext>
            </a:extLst>
          </p:cNvPr>
          <p:cNvSpPr txBox="1"/>
          <p:nvPr userDrawn="1"/>
        </p:nvSpPr>
        <p:spPr>
          <a:xfrm>
            <a:off x="84083" y="6448642"/>
            <a:ext cx="41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88A49C-778B-EF45-9D5D-8EAA2E36A3FB}" type="slidenum">
              <a:rPr lang="en-US" sz="1200" b="1" i="0" baseline="0" smtClean="0">
                <a:solidFill>
                  <a:srgbClr val="69767D"/>
                </a:solidFill>
                <a:latin typeface="arial" charset="0"/>
              </a:rPr>
              <a:t>‹#›</a:t>
            </a:fld>
            <a:endParaRPr lang="en-US" sz="1200" b="1" i="0" baseline="0" dirty="0">
              <a:solidFill>
                <a:srgbClr val="69767D"/>
              </a:solidFill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3B417-84DF-094B-8979-05D4442A599A}"/>
              </a:ext>
            </a:extLst>
          </p:cNvPr>
          <p:cNvSpPr txBox="1"/>
          <p:nvPr userDrawn="1"/>
        </p:nvSpPr>
        <p:spPr>
          <a:xfrm>
            <a:off x="731520" y="6463486"/>
            <a:ext cx="8919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>
                <a:solidFill>
                  <a:srgbClr val="69767D"/>
                </a:solidFill>
                <a:latin typeface="arial" charset="0"/>
              </a:rPr>
              <a:t>CHANGE AND STRATEGY RESEARCH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98B3FEE-0D34-4EC8-BA2C-64CADC295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59140" b="31566"/>
          <a:stretch/>
        </p:blipFill>
        <p:spPr>
          <a:xfrm>
            <a:off x="9751053" y="6393200"/>
            <a:ext cx="563033" cy="22439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1F4226F-4AEA-5B46-835D-84983F65DB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20488" y="6201271"/>
            <a:ext cx="1619557" cy="6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0" r:id="rId3"/>
    <p:sldLayoutId id="2147483662" r:id="rId4"/>
    <p:sldLayoutId id="2147483663" r:id="rId5"/>
    <p:sldLayoutId id="2147483665" r:id="rId6"/>
    <p:sldLayoutId id="2147483664" r:id="rId7"/>
    <p:sldLayoutId id="2147483667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20" baseline="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69767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  <p15:guide id="2" pos="7392" userDrawn="1">
          <p15:clr>
            <a:srgbClr val="F26B43"/>
          </p15:clr>
        </p15:guide>
        <p15:guide id="3" orient="horz" pos="3888" userDrawn="1">
          <p15:clr>
            <a:srgbClr val="F26B43"/>
          </p15:clr>
        </p15:guide>
        <p15:guide id="4" orient="horz" pos="864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85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849147"/>
            <a:ext cx="9144000" cy="1717128"/>
          </a:xfrm>
        </p:spPr>
        <p:txBody>
          <a:bodyPr>
            <a:normAutofit/>
          </a:bodyPr>
          <a:lstStyle/>
          <a:p>
            <a:r>
              <a:rPr lang="en-US" dirty="0"/>
              <a:t>CHANGE AND STRATEGY RESEARCH</a:t>
            </a:r>
            <a:endParaRPr lang="en-US" sz="480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1C149EA-396E-B84D-BF20-FDD1E28975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408390"/>
            <a:ext cx="8171734" cy="1186627"/>
          </a:xfrm>
        </p:spPr>
        <p:txBody>
          <a:bodyPr/>
          <a:lstStyle/>
          <a:p>
            <a:r>
              <a:rPr lang="en-US" sz="2400" b="0" dirty="0">
                <a:solidFill>
                  <a:srgbClr val="002060"/>
                </a:solidFill>
              </a:rPr>
              <a:t>A </a:t>
            </a:r>
            <a:r>
              <a:rPr lang="en-US" sz="2400" b="0" dirty="0" err="1">
                <a:solidFill>
                  <a:srgbClr val="002060"/>
                </a:solidFill>
              </a:rPr>
              <a:t>Guidehouse</a:t>
            </a:r>
            <a:r>
              <a:rPr lang="en-US" sz="2400" b="0" dirty="0">
                <a:solidFill>
                  <a:srgbClr val="002060"/>
                </a:solidFill>
              </a:rPr>
              <a:t> analysis of a survey conducted by HFMA</a:t>
            </a:r>
          </a:p>
          <a:p>
            <a:endParaRPr lang="en-US" sz="2400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accent3"/>
                </a:solidFill>
              </a:rPr>
              <a:t>November 2022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D2D0C6-1B36-9A42-B150-AC95B613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241" y="5940898"/>
            <a:ext cx="21050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2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 procedure distribution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07019F-FB56-5361-A934-53BC05E1F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409404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59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Inpatient distribution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07019F-FB56-5361-A934-53BC05E1F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0237787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14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believe your organization is gaining value from your cybersecurity investments?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D715927-9526-36FA-A259-2EF242AFFE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256265"/>
              </p:ext>
            </p:extLst>
          </p:nvPr>
        </p:nvGraphicFramePr>
        <p:xfrm>
          <a:off x="144003" y="1600200"/>
          <a:ext cx="11217128" cy="199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B87F7BB4-0B3A-A733-CD0C-B010E6C062DF}"/>
              </a:ext>
            </a:extLst>
          </p:cNvPr>
          <p:cNvSpPr txBox="1">
            <a:spLocks/>
          </p:cNvSpPr>
          <p:nvPr/>
        </p:nvSpPr>
        <p:spPr>
          <a:xfrm>
            <a:off x="444500" y="3429000"/>
            <a:ext cx="1124712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20" baseline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Has your organization experienced a cyberattack in 2022?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CDCBC8E-1D86-21F7-22D0-7C2C45D29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447970"/>
              </p:ext>
            </p:extLst>
          </p:nvPr>
        </p:nvGraphicFramePr>
        <p:xfrm>
          <a:off x="131303" y="4259148"/>
          <a:ext cx="11217128" cy="199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59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Organizations that have experienced cyberattacks are less likely to indicate value gained from cybersecurity investments.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D06D951-F366-1498-18B2-1B2A3CAD3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103860"/>
              </p:ext>
            </p:extLst>
          </p:nvPr>
        </p:nvGraphicFramePr>
        <p:xfrm>
          <a:off x="114011" y="1606550"/>
          <a:ext cx="11217128" cy="199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6E7E2F3-4589-62BF-2E6F-D05E683A3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449989"/>
              </p:ext>
            </p:extLst>
          </p:nvPr>
        </p:nvGraphicFramePr>
        <p:xfrm>
          <a:off x="114011" y="3727450"/>
          <a:ext cx="11217128" cy="199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80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projecting staffing to change over the next 12 months in the following areas?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6DC1D38-23DC-5357-F7D7-F5A25E0903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279990"/>
              </p:ext>
            </p:extLst>
          </p:nvPr>
        </p:nvGraphicFramePr>
        <p:xfrm>
          <a:off x="114011" y="1371600"/>
          <a:ext cx="11217128" cy="455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3871035-2D0F-BDB4-0C28-B1C56EA865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95499"/>
            <a:ext cx="2921000" cy="2908301"/>
          </a:xfrm>
        </p:spPr>
        <p:txBody>
          <a:bodyPr/>
          <a:lstStyle/>
          <a:p>
            <a:pPr algn="r">
              <a:lnSpc>
                <a:spcPct val="260000"/>
              </a:lnSpc>
            </a:pPr>
            <a:r>
              <a:rPr lang="en-US" sz="1100" b="1" dirty="0">
                <a:solidFill>
                  <a:schemeClr val="tx1"/>
                </a:solidFill>
              </a:rPr>
              <a:t>Advanced practitioners</a:t>
            </a:r>
          </a:p>
          <a:p>
            <a:pPr algn="r">
              <a:lnSpc>
                <a:spcPct val="260000"/>
              </a:lnSpc>
            </a:pPr>
            <a:r>
              <a:rPr lang="en-US" sz="1100" b="1" dirty="0">
                <a:solidFill>
                  <a:schemeClr val="tx1"/>
                </a:solidFill>
              </a:rPr>
              <a:t>Behavioral and mental health providers</a:t>
            </a:r>
          </a:p>
          <a:p>
            <a:pPr algn="r">
              <a:lnSpc>
                <a:spcPct val="260000"/>
              </a:lnSpc>
            </a:pPr>
            <a:r>
              <a:rPr lang="en-US" sz="1100" b="1" dirty="0">
                <a:solidFill>
                  <a:schemeClr val="tx1"/>
                </a:solidFill>
              </a:rPr>
              <a:t>Physicians</a:t>
            </a:r>
          </a:p>
          <a:p>
            <a:pPr algn="r">
              <a:lnSpc>
                <a:spcPct val="260000"/>
              </a:lnSpc>
            </a:pPr>
            <a:r>
              <a:rPr lang="en-US" sz="1100" b="1" dirty="0">
                <a:solidFill>
                  <a:schemeClr val="tx1"/>
                </a:solidFill>
              </a:rPr>
              <a:t>Nurses</a:t>
            </a:r>
          </a:p>
          <a:p>
            <a:pPr algn="r">
              <a:lnSpc>
                <a:spcPct val="260000"/>
              </a:lnSpc>
            </a:pPr>
            <a:r>
              <a:rPr lang="en-US" sz="1100" b="1" dirty="0">
                <a:solidFill>
                  <a:schemeClr val="tx1"/>
                </a:solidFill>
              </a:rPr>
              <a:t>IT/coding/revenue cycle experts</a:t>
            </a:r>
          </a:p>
          <a:p>
            <a:pPr algn="r">
              <a:lnSpc>
                <a:spcPct val="260000"/>
              </a:lnSpc>
            </a:pPr>
            <a:r>
              <a:rPr lang="en-US" sz="1100" b="1" dirty="0">
                <a:solidFill>
                  <a:schemeClr val="tx1"/>
                </a:solidFill>
              </a:rPr>
              <a:t>Contractors/traveling clinicians</a:t>
            </a:r>
          </a:p>
        </p:txBody>
      </p:sp>
    </p:spTree>
    <p:extLst>
      <p:ext uri="{BB962C8B-B14F-4D97-AF65-F5344CB8AC3E}">
        <p14:creationId xmlns:p14="http://schemas.microsoft.com/office/powerpoint/2010/main" val="73901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projecting staffing to change over the next 12 months in the following areas?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CC092E7-A467-3F03-6F42-EC64BE1E54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53430"/>
              </p:ext>
            </p:extLst>
          </p:nvPr>
        </p:nvGraphicFramePr>
        <p:xfrm>
          <a:off x="8001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ED0F91D-9E74-43D6-A7FF-68CD55060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7869256"/>
              </p:ext>
            </p:extLst>
          </p:nvPr>
        </p:nvGraphicFramePr>
        <p:xfrm>
          <a:off x="34290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F11D9AF-8B0D-4B8E-A508-026882089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220688"/>
              </p:ext>
            </p:extLst>
          </p:nvPr>
        </p:nvGraphicFramePr>
        <p:xfrm>
          <a:off x="60579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D14D3C9-16F3-409C-80FE-AB9E6F984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9442716"/>
              </p:ext>
            </p:extLst>
          </p:nvPr>
        </p:nvGraphicFramePr>
        <p:xfrm>
          <a:off x="86868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510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projecting staffing to change over the next 12 months in the following areas?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ED0F91D-9E74-43D6-A7FF-68CD55060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5538526"/>
              </p:ext>
            </p:extLst>
          </p:nvPr>
        </p:nvGraphicFramePr>
        <p:xfrm>
          <a:off x="34290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F11D9AF-8B0D-4B8E-A508-026882089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133152"/>
              </p:ext>
            </p:extLst>
          </p:nvPr>
        </p:nvGraphicFramePr>
        <p:xfrm>
          <a:off x="60579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95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ED5092F1-E1E4-D686-D20F-DAFCAB0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r>
              <a:rPr lang="en-US" dirty="0"/>
              <a:t>Advanced practitioners distribution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EA54115-79EC-E140-78ED-D615B740B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337853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301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ED5092F1-E1E4-D686-D20F-DAFCAB0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r>
              <a:rPr lang="en-US" dirty="0"/>
              <a:t>Behavioral and mental health providers distribution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EA54115-79EC-E140-78ED-D615B740B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5884329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48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ED5092F1-E1E4-D686-D20F-DAFCAB0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r>
              <a:rPr lang="en-US" dirty="0"/>
              <a:t>Physicians distribution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EA54115-79EC-E140-78ED-D615B740B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44110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34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6327476-5087-83C4-5B1A-44ED2272AF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635642"/>
            <a:ext cx="5257800" cy="4264415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Online survey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October 17 – November 3, 2022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19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Impact of market forces on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Predicted staffing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Predicted patient volumes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Predicted budget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Cybersecurity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1,926 HFMA members invited to participate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182 respondents</a:t>
            </a:r>
          </a:p>
          <a:p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CE0D6C9-AE9B-1C5E-5942-92A5FCD6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03594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ED5092F1-E1E4-D686-D20F-DAFCAB0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r>
              <a:rPr lang="en-US" dirty="0"/>
              <a:t>Nurses distribution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EA54115-79EC-E140-78ED-D615B740B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827951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99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ED5092F1-E1E4-D686-D20F-DAFCAB0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r>
              <a:rPr lang="en-US" dirty="0"/>
              <a:t>IT/coding/revenue cycle experts distribution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EA54115-79EC-E140-78ED-D615B740B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131686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81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ED5092F1-E1E4-D686-D20F-DAFCAB0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r>
              <a:rPr lang="en-US" dirty="0"/>
              <a:t>Contractors/traveling clinicians distribution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EA54115-79EC-E140-78ED-D615B740B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2585410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798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select the area your organization is projecting the greatest percentage budget increase in the next 12 months?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0A0B6BE-4C49-65E4-F3AE-0DEFB4809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431422"/>
              </p:ext>
            </p:extLst>
          </p:nvPr>
        </p:nvGraphicFramePr>
        <p:xfrm>
          <a:off x="298161" y="1435100"/>
          <a:ext cx="11217128" cy="448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13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88137-3484-B040-9A96-5CDF2798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1943100"/>
            <a:ext cx="3695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C66AC5C-9710-FD58-B30B-584A62E6E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166747"/>
              </p:ext>
            </p:extLst>
          </p:nvPr>
        </p:nvGraphicFramePr>
        <p:xfrm>
          <a:off x="114011" y="1371600"/>
          <a:ext cx="11217128" cy="199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5D98391-D486-6E80-775E-FBAFA1F944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819832"/>
              </p:ext>
            </p:extLst>
          </p:nvPr>
        </p:nvGraphicFramePr>
        <p:xfrm>
          <a:off x="830382" y="3445883"/>
          <a:ext cx="11217128" cy="253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78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 following areas impacting your 2023 growth strategy plan?</a:t>
            </a:r>
            <a:br>
              <a:rPr lang="en-US" dirty="0"/>
            </a:br>
            <a:r>
              <a:rPr lang="en-US" sz="1200" dirty="0"/>
              <a:t>Values assigned on a -2% to +2% scale. -2=“Significant Negative Impact”, 0=“No Impact”, +2=“Significant Positive Impact”</a:t>
            </a:r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CC092E7-A467-3F03-6F42-EC64BE1E54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125161"/>
              </p:ext>
            </p:extLst>
          </p:nvPr>
        </p:nvGraphicFramePr>
        <p:xfrm>
          <a:off x="587960" y="1572296"/>
          <a:ext cx="1776965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25E8872-2912-1032-3507-EAF0A9A52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85861"/>
              </p:ext>
            </p:extLst>
          </p:nvPr>
        </p:nvGraphicFramePr>
        <p:xfrm>
          <a:off x="2562810" y="1572296"/>
          <a:ext cx="1776965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F469236-2600-AF3B-A4E7-B4E0DF2F5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3954849"/>
              </p:ext>
            </p:extLst>
          </p:nvPr>
        </p:nvGraphicFramePr>
        <p:xfrm>
          <a:off x="4505910" y="1572296"/>
          <a:ext cx="1776965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D86B644-5147-8555-73A9-450C6B716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761696"/>
              </p:ext>
            </p:extLst>
          </p:nvPr>
        </p:nvGraphicFramePr>
        <p:xfrm>
          <a:off x="6372810" y="1572296"/>
          <a:ext cx="1776965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89C8435-72BC-F21D-6926-B5333EAFD9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0686775"/>
              </p:ext>
            </p:extLst>
          </p:nvPr>
        </p:nvGraphicFramePr>
        <p:xfrm>
          <a:off x="8347660" y="1572296"/>
          <a:ext cx="1776965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A5D178E-85FA-2414-8F62-2E3FAF26D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683029"/>
              </p:ext>
            </p:extLst>
          </p:nvPr>
        </p:nvGraphicFramePr>
        <p:xfrm>
          <a:off x="10290760" y="1572296"/>
          <a:ext cx="1776965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507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 following areas impacting your 2023 growth strategy plan?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0D4DDEA-355F-52C5-2B8B-7A267A43D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2510999"/>
              </p:ext>
            </p:extLst>
          </p:nvPr>
        </p:nvGraphicFramePr>
        <p:xfrm>
          <a:off x="114011" y="1371600"/>
          <a:ext cx="11217128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DA9E1F6-AC67-C244-967C-BA7946F670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95499"/>
            <a:ext cx="3733800" cy="3454401"/>
          </a:xfrm>
        </p:spPr>
        <p:txBody>
          <a:bodyPr/>
          <a:lstStyle/>
          <a:p>
            <a:pPr algn="r">
              <a:lnSpc>
                <a:spcPct val="260000"/>
              </a:lnSpc>
            </a:pPr>
            <a:r>
              <a:rPr lang="en-US" sz="1050" b="1" dirty="0">
                <a:solidFill>
                  <a:schemeClr val="tx1"/>
                </a:solidFill>
              </a:rPr>
              <a:t>Technology adoption and integration</a:t>
            </a:r>
          </a:p>
          <a:p>
            <a:pPr algn="r">
              <a:lnSpc>
                <a:spcPct val="260000"/>
              </a:lnSpc>
            </a:pPr>
            <a:r>
              <a:rPr lang="en-US" sz="1050" b="1" dirty="0">
                <a:solidFill>
                  <a:schemeClr val="tx1"/>
                </a:solidFill>
              </a:rPr>
              <a:t>Environmental, social, and governance (ESG) investments</a:t>
            </a:r>
          </a:p>
          <a:p>
            <a:pPr algn="r">
              <a:lnSpc>
                <a:spcPct val="260000"/>
              </a:lnSpc>
            </a:pPr>
            <a:r>
              <a:rPr lang="en-US" sz="1050" b="1" dirty="0">
                <a:solidFill>
                  <a:schemeClr val="tx1"/>
                </a:solidFill>
              </a:rPr>
              <a:t>Cybersecurity threats</a:t>
            </a:r>
          </a:p>
          <a:p>
            <a:pPr algn="r">
              <a:lnSpc>
                <a:spcPct val="260000"/>
              </a:lnSpc>
            </a:pPr>
            <a:r>
              <a:rPr lang="en-US" sz="1050" b="1" dirty="0">
                <a:solidFill>
                  <a:schemeClr val="tx1"/>
                </a:solidFill>
              </a:rPr>
              <a:t>Investment income</a:t>
            </a:r>
          </a:p>
          <a:p>
            <a:pPr algn="r">
              <a:lnSpc>
                <a:spcPct val="260000"/>
              </a:lnSpc>
            </a:pPr>
            <a:r>
              <a:rPr lang="en-US" sz="1050" b="1" dirty="0">
                <a:solidFill>
                  <a:schemeClr val="tx1"/>
                </a:solidFill>
              </a:rPr>
              <a:t>Supply chain</a:t>
            </a:r>
          </a:p>
          <a:p>
            <a:pPr algn="r">
              <a:lnSpc>
                <a:spcPct val="260000"/>
              </a:lnSpc>
            </a:pPr>
            <a:r>
              <a:rPr lang="en-US" sz="1050" b="1" dirty="0">
                <a:solidFill>
                  <a:schemeClr val="tx1"/>
                </a:solidFill>
              </a:rPr>
              <a:t>Workforce (availability, retention, costs)</a:t>
            </a:r>
          </a:p>
        </p:txBody>
      </p:sp>
    </p:spTree>
    <p:extLst>
      <p:ext uri="{BB962C8B-B14F-4D97-AF65-F5344CB8AC3E}">
        <p14:creationId xmlns:p14="http://schemas.microsoft.com/office/powerpoint/2010/main" val="3137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projecting patient volumes to change over the next 12 months in the following areas?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C66AC5C-9710-FD58-B30B-584A62E6E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545002"/>
              </p:ext>
            </p:extLst>
          </p:nvPr>
        </p:nvGraphicFramePr>
        <p:xfrm>
          <a:off x="114011" y="1371600"/>
          <a:ext cx="11217128" cy="455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60F5CA4-2883-D55B-FEED-BC484383B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095499"/>
            <a:ext cx="2921000" cy="2908301"/>
          </a:xfrm>
        </p:spPr>
        <p:txBody>
          <a:bodyPr/>
          <a:lstStyle/>
          <a:p>
            <a:pPr algn="r">
              <a:lnSpc>
                <a:spcPct val="229000"/>
              </a:lnSpc>
            </a:pPr>
            <a:r>
              <a:rPr lang="en-US" sz="2000" b="1" dirty="0">
                <a:solidFill>
                  <a:schemeClr val="tx1"/>
                </a:solidFill>
              </a:rPr>
              <a:t>Outpatient</a:t>
            </a:r>
          </a:p>
          <a:p>
            <a:pPr algn="r">
              <a:lnSpc>
                <a:spcPct val="229000"/>
              </a:lnSpc>
            </a:pPr>
            <a:r>
              <a:rPr lang="en-US" sz="2000" b="1" dirty="0">
                <a:solidFill>
                  <a:schemeClr val="tx1"/>
                </a:solidFill>
              </a:rPr>
              <a:t>Emergency Department</a:t>
            </a:r>
          </a:p>
          <a:p>
            <a:pPr algn="r">
              <a:lnSpc>
                <a:spcPct val="229000"/>
              </a:lnSpc>
            </a:pPr>
            <a:r>
              <a:rPr lang="en-US" sz="2000" b="1" dirty="0">
                <a:solidFill>
                  <a:schemeClr val="tx1"/>
                </a:solidFill>
              </a:rPr>
              <a:t>Elective Procedures</a:t>
            </a:r>
          </a:p>
          <a:p>
            <a:pPr algn="r">
              <a:lnSpc>
                <a:spcPct val="229000"/>
              </a:lnSpc>
            </a:pPr>
            <a:r>
              <a:rPr lang="en-US" sz="2000" b="1" dirty="0">
                <a:solidFill>
                  <a:schemeClr val="tx1"/>
                </a:solidFill>
              </a:rPr>
              <a:t>Inpatient</a:t>
            </a:r>
          </a:p>
        </p:txBody>
      </p:sp>
    </p:spTree>
    <p:extLst>
      <p:ext uri="{BB962C8B-B14F-4D97-AF65-F5344CB8AC3E}">
        <p14:creationId xmlns:p14="http://schemas.microsoft.com/office/powerpoint/2010/main" val="139771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projection patient volumes to change over the next 12 months in the following areas?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CC092E7-A467-3F03-6F42-EC64BE1E54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091263"/>
              </p:ext>
            </p:extLst>
          </p:nvPr>
        </p:nvGraphicFramePr>
        <p:xfrm>
          <a:off x="8001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ED0F91D-9E74-43D6-A7FF-68CD55060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773602"/>
              </p:ext>
            </p:extLst>
          </p:nvPr>
        </p:nvGraphicFramePr>
        <p:xfrm>
          <a:off x="34290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F11D9AF-8B0D-4B8E-A508-026882089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2142884"/>
              </p:ext>
            </p:extLst>
          </p:nvPr>
        </p:nvGraphicFramePr>
        <p:xfrm>
          <a:off x="60579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D14D3C9-16F3-409C-80FE-AB9E6F984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501621"/>
              </p:ext>
            </p:extLst>
          </p:nvPr>
        </p:nvGraphicFramePr>
        <p:xfrm>
          <a:off x="8686800" y="1581821"/>
          <a:ext cx="2314574" cy="460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31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Outpatient distribution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07019F-FB56-5361-A934-53BC05E1F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054934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42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A7B7A-B87F-3A1A-98C1-DE9649E2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department distribution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407019F-FB56-5361-A934-53BC05E1F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6196278"/>
              </p:ext>
            </p:extLst>
          </p:nvPr>
        </p:nvGraphicFramePr>
        <p:xfrm>
          <a:off x="457200" y="1377863"/>
          <a:ext cx="11217128" cy="487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32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ab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2400">
            <a:solidFill>
              <a:srgbClr val="69767D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_Time xmlns="5b4b86c5-475f-485b-ac30-381e64ef08ac" xsi:nil="true"/>
    <lcf76f155ced4ddcb4097134ff3c332f xmlns="5b4b86c5-475f-485b-ac30-381e64ef08ac">
      <Terms xmlns="http://schemas.microsoft.com/office/infopath/2007/PartnerControls"/>
    </lcf76f155ced4ddcb4097134ff3c332f>
    <TaxCatchAll xmlns="c714058f-4a6e-4e5a-8e7b-04766cc098e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2F4B2000D6F94A8B573DE31E29ADC0" ma:contentTypeVersion="17" ma:contentTypeDescription="Create a new document." ma:contentTypeScope="" ma:versionID="f12ef9e6ce4ba2199a164838d2fab43f">
  <xsd:schema xmlns:xsd="http://www.w3.org/2001/XMLSchema" xmlns:xs="http://www.w3.org/2001/XMLSchema" xmlns:p="http://schemas.microsoft.com/office/2006/metadata/properties" xmlns:ns2="c714058f-4a6e-4e5a-8e7b-04766cc098e5" xmlns:ns3="5b4b86c5-475f-485b-ac30-381e64ef08ac" targetNamespace="http://schemas.microsoft.com/office/2006/metadata/properties" ma:root="true" ma:fieldsID="aea34e1bfa91b5c9713ed56147d1c395" ns2:_="" ns3:_="">
    <xsd:import namespace="c714058f-4a6e-4e5a-8e7b-04766cc098e5"/>
    <xsd:import namespace="5b4b86c5-475f-485b-ac30-381e64ef08a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Date_Time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4058f-4a6e-4e5a-8e7b-04766cc098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df46ed7-c19f-4f2a-9636-9d7efa169245}" ma:internalName="TaxCatchAll" ma:showField="CatchAllData" ma:web="c714058f-4a6e-4e5a-8e7b-04766cc098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4b86c5-475f-485b-ac30-381e64ef08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_Time" ma:index="20" nillable="true" ma:displayName="Date_Time" ma:format="DateTime" ma:internalName="Date_Tim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ed6b48-46cb-4a04-bc25-af8b5d15dd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045876-1750-47F5-8EFE-53CD209D83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B4AEC2-135D-45B4-B8D8-065B599810EE}">
  <ds:schemaRefs>
    <ds:schemaRef ds:uri="http://schemas.microsoft.com/office/2006/documentManagement/types"/>
    <ds:schemaRef ds:uri="c714058f-4a6e-4e5a-8e7b-04766cc098e5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5b4b86c5-475f-485b-ac30-381e64ef08a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6ED7490-A801-4B01-A3A4-CF185A2E53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4058f-4a6e-4e5a-8e7b-04766cc098e5"/>
    <ds:schemaRef ds:uri="5b4b86c5-475f-485b-ac30-381e64ef08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16560</TotalTime>
  <Words>500</Words>
  <Application>Microsoft Office PowerPoint</Application>
  <PresentationFormat>Widescreen</PresentationFormat>
  <Paragraphs>158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</vt:lpstr>
      <vt:lpstr>Calibri</vt:lpstr>
      <vt:lpstr>Office Theme</vt:lpstr>
      <vt:lpstr>Custom Design</vt:lpstr>
      <vt:lpstr>PowerPoint Presentation</vt:lpstr>
      <vt:lpstr>Overview</vt:lpstr>
      <vt:lpstr>Overview</vt:lpstr>
      <vt:lpstr>How are the following areas impacting your 2023 growth strategy plan? Values assigned on a -2% to +2% scale. -2=“Significant Negative Impact”, 0=“No Impact”, +2=“Significant Positive Impact”</vt:lpstr>
      <vt:lpstr>How are the following areas impacting your 2023 growth strategy plan?</vt:lpstr>
      <vt:lpstr>How are you projecting patient volumes to change over the next 12 months in the following areas?</vt:lpstr>
      <vt:lpstr>How are you projection patient volumes to change over the next 12 months in the following areas?</vt:lpstr>
      <vt:lpstr>Outpatient distribution</vt:lpstr>
      <vt:lpstr>Emergency department distribution</vt:lpstr>
      <vt:lpstr>Elective procedure distribution</vt:lpstr>
      <vt:lpstr>Inpatient distribution</vt:lpstr>
      <vt:lpstr>Do you believe your organization is gaining value from your cybersecurity investments?</vt:lpstr>
      <vt:lpstr>Organizations that have experienced cyberattacks are less likely to indicate value gained from cybersecurity investments.</vt:lpstr>
      <vt:lpstr>How are you projecting staffing to change over the next 12 months in the following areas?</vt:lpstr>
      <vt:lpstr>How are you projecting staffing to change over the next 12 months in the following areas?</vt:lpstr>
      <vt:lpstr>How are you projecting staffing to change over the next 12 months in the following areas?</vt:lpstr>
      <vt:lpstr>Advanced practitioners distribution</vt:lpstr>
      <vt:lpstr>Behavioral and mental health providers distribution</vt:lpstr>
      <vt:lpstr>Physicians distribution</vt:lpstr>
      <vt:lpstr>Nurses distribution</vt:lpstr>
      <vt:lpstr>IT/coding/revenue cycle experts distribution</vt:lpstr>
      <vt:lpstr>Contractors/traveling clinicians distribution</vt:lpstr>
      <vt:lpstr>Please select the area your organization is projecting the greatest percentage budget increase in the next 12 months?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Chorvat</dc:creator>
  <cp:lastModifiedBy>Ashley Becker</cp:lastModifiedBy>
  <cp:revision>392</cp:revision>
  <dcterms:modified xsi:type="dcterms:W3CDTF">2023-01-18T16:03:19Z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0x010100E42F4B2000D6F94A8B573DE31E29ADC0</vt:lpwstr>
  </property>
  <property fmtid="{D5CDD505-2E9C-101B-9397-08002B2CF9AE}" pid="3" name="MediaServiceImageTags">
    <vt:lpwstr/>
  </property>
</Properties>
</file>