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media/image32.jpg" ContentType="image/pn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73" r:id="rId2"/>
    <p:sldId id="413" r:id="rId3"/>
    <p:sldId id="407" r:id="rId4"/>
    <p:sldId id="374" r:id="rId5"/>
    <p:sldId id="405" r:id="rId6"/>
    <p:sldId id="409" r:id="rId7"/>
    <p:sldId id="403" r:id="rId8"/>
    <p:sldId id="410" r:id="rId9"/>
    <p:sldId id="402" r:id="rId10"/>
    <p:sldId id="361" r:id="rId11"/>
    <p:sldId id="369" r:id="rId12"/>
    <p:sldId id="371" r:id="rId13"/>
    <p:sldId id="372" r:id="rId14"/>
    <p:sldId id="404" r:id="rId15"/>
    <p:sldId id="375" r:id="rId16"/>
    <p:sldId id="376" r:id="rId17"/>
    <p:sldId id="377" r:id="rId18"/>
    <p:sldId id="378" r:id="rId19"/>
    <p:sldId id="379" r:id="rId20"/>
    <p:sldId id="380" r:id="rId21"/>
    <p:sldId id="381" r:id="rId22"/>
    <p:sldId id="382" r:id="rId23"/>
    <p:sldId id="383" r:id="rId24"/>
    <p:sldId id="412" r:id="rId25"/>
    <p:sldId id="406" r:id="rId26"/>
    <p:sldId id="411" r:id="rId27"/>
    <p:sldId id="385" r:id="rId28"/>
    <p:sldId id="384" r:id="rId29"/>
    <p:sldId id="388" r:id="rId30"/>
    <p:sldId id="408" r:id="rId31"/>
    <p:sldId id="4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e Bostwick" initials="KB" lastIdx="1" clrIdx="0">
    <p:extLst>
      <p:ext uri="{19B8F6BF-5375-455C-9EA6-DF929625EA0E}">
        <p15:presenceInfo xmlns:p15="http://schemas.microsoft.com/office/powerpoint/2012/main" userId="S::karie.bostwick@revenueenterprises.com::e7b7286b-d929-4b95-9206-1349bc961e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AE991-AB50-47B6-9486-33496D77AC00}" v="63" dt="2021-11-18T04:22:07.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6" autoAdjust="0"/>
    <p:restoredTop sz="83263" autoAdjust="0"/>
  </p:normalViewPr>
  <p:slideViewPr>
    <p:cSldViewPr snapToGrid="0" snapToObjects="1">
      <p:cViewPr>
        <p:scale>
          <a:sx n="98" d="100"/>
          <a:sy n="98" d="100"/>
        </p:scale>
        <p:origin x="75"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e Bostwick" userId="e7b7286b-d929-4b95-9206-1349bc961ed0" providerId="ADAL" clId="{9B6AE991-AB50-47B6-9486-33496D77AC00}"/>
    <pc:docChg chg="custSel modSld">
      <pc:chgData name="Karie Bostwick" userId="e7b7286b-d929-4b95-9206-1349bc961ed0" providerId="ADAL" clId="{9B6AE991-AB50-47B6-9486-33496D77AC00}" dt="2021-11-18T04:41:07.601" v="15737" actId="20577"/>
      <pc:docMkLst>
        <pc:docMk/>
      </pc:docMkLst>
      <pc:sldChg chg="modTransition modNotesTx">
        <pc:chgData name="Karie Bostwick" userId="e7b7286b-d929-4b95-9206-1349bc961ed0" providerId="ADAL" clId="{9B6AE991-AB50-47B6-9486-33496D77AC00}" dt="2021-11-17T23:40:44.570" v="1564" actId="20577"/>
        <pc:sldMkLst>
          <pc:docMk/>
          <pc:sldMk cId="2651084989" sldId="361"/>
        </pc:sldMkLst>
      </pc:sldChg>
      <pc:sldChg chg="modTransition modNotesTx">
        <pc:chgData name="Karie Bostwick" userId="e7b7286b-d929-4b95-9206-1349bc961ed0" providerId="ADAL" clId="{9B6AE991-AB50-47B6-9486-33496D77AC00}" dt="2021-11-17T23:50:02.813" v="3946" actId="20577"/>
        <pc:sldMkLst>
          <pc:docMk/>
          <pc:sldMk cId="334209601" sldId="369"/>
        </pc:sldMkLst>
      </pc:sldChg>
      <pc:sldChg chg="modTransition modNotesTx">
        <pc:chgData name="Karie Bostwick" userId="e7b7286b-d929-4b95-9206-1349bc961ed0" providerId="ADAL" clId="{9B6AE991-AB50-47B6-9486-33496D77AC00}" dt="2021-11-17T23:51:05.646" v="4246" actId="20577"/>
        <pc:sldMkLst>
          <pc:docMk/>
          <pc:sldMk cId="1316785737" sldId="371"/>
        </pc:sldMkLst>
      </pc:sldChg>
      <pc:sldChg chg="modTransition modNotesTx">
        <pc:chgData name="Karie Bostwick" userId="e7b7286b-d929-4b95-9206-1349bc961ed0" providerId="ADAL" clId="{9B6AE991-AB50-47B6-9486-33496D77AC00}" dt="2021-11-17T23:53:34.422" v="4845" actId="20577"/>
        <pc:sldMkLst>
          <pc:docMk/>
          <pc:sldMk cId="3831789477" sldId="372"/>
        </pc:sldMkLst>
      </pc:sldChg>
      <pc:sldChg chg="modTransition modNotesTx">
        <pc:chgData name="Karie Bostwick" userId="e7b7286b-d929-4b95-9206-1349bc961ed0" providerId="ADAL" clId="{9B6AE991-AB50-47B6-9486-33496D77AC00}" dt="2021-11-17T23:57:12.347" v="5754" actId="20577"/>
        <pc:sldMkLst>
          <pc:docMk/>
          <pc:sldMk cId="781794276" sldId="375"/>
        </pc:sldMkLst>
      </pc:sldChg>
      <pc:sldChg chg="modTransition modNotesTx">
        <pc:chgData name="Karie Bostwick" userId="e7b7286b-d929-4b95-9206-1349bc961ed0" providerId="ADAL" clId="{9B6AE991-AB50-47B6-9486-33496D77AC00}" dt="2021-11-18T00:00:58.476" v="6775" actId="20577"/>
        <pc:sldMkLst>
          <pc:docMk/>
          <pc:sldMk cId="3387744304" sldId="376"/>
        </pc:sldMkLst>
      </pc:sldChg>
      <pc:sldChg chg="modTransition modNotesTx">
        <pc:chgData name="Karie Bostwick" userId="e7b7286b-d929-4b95-9206-1349bc961ed0" providerId="ADAL" clId="{9B6AE991-AB50-47B6-9486-33496D77AC00}" dt="2021-11-18T00:06:17.345" v="8162" actId="20577"/>
        <pc:sldMkLst>
          <pc:docMk/>
          <pc:sldMk cId="469843653" sldId="377"/>
        </pc:sldMkLst>
      </pc:sldChg>
      <pc:sldChg chg="modNotesTx">
        <pc:chgData name="Karie Bostwick" userId="e7b7286b-d929-4b95-9206-1349bc961ed0" providerId="ADAL" clId="{9B6AE991-AB50-47B6-9486-33496D77AC00}" dt="2021-11-18T03:39:31.973" v="8521" actId="20577"/>
        <pc:sldMkLst>
          <pc:docMk/>
          <pc:sldMk cId="4110502846" sldId="378"/>
        </pc:sldMkLst>
      </pc:sldChg>
      <pc:sldChg chg="modNotesTx">
        <pc:chgData name="Karie Bostwick" userId="e7b7286b-d929-4b95-9206-1349bc961ed0" providerId="ADAL" clId="{9B6AE991-AB50-47B6-9486-33496D77AC00}" dt="2021-11-18T03:44:29.445" v="9287" actId="20577"/>
        <pc:sldMkLst>
          <pc:docMk/>
          <pc:sldMk cId="2812019294" sldId="379"/>
        </pc:sldMkLst>
      </pc:sldChg>
      <pc:sldChg chg="modTransition">
        <pc:chgData name="Karie Bostwick" userId="e7b7286b-d929-4b95-9206-1349bc961ed0" providerId="ADAL" clId="{9B6AE991-AB50-47B6-9486-33496D77AC00}" dt="2021-11-17T19:41:47.969" v="20"/>
        <pc:sldMkLst>
          <pc:docMk/>
          <pc:sldMk cId="826506674" sldId="380"/>
        </pc:sldMkLst>
      </pc:sldChg>
      <pc:sldChg chg="modTransition modNotesTx">
        <pc:chgData name="Karie Bostwick" userId="e7b7286b-d929-4b95-9206-1349bc961ed0" providerId="ADAL" clId="{9B6AE991-AB50-47B6-9486-33496D77AC00}" dt="2021-11-18T04:00:39.301" v="10262" actId="20577"/>
        <pc:sldMkLst>
          <pc:docMk/>
          <pc:sldMk cId="1110652097" sldId="381"/>
        </pc:sldMkLst>
      </pc:sldChg>
      <pc:sldChg chg="modTransition modNotesTx">
        <pc:chgData name="Karie Bostwick" userId="e7b7286b-d929-4b95-9206-1349bc961ed0" providerId="ADAL" clId="{9B6AE991-AB50-47B6-9486-33496D77AC00}" dt="2021-11-18T04:13:02.399" v="10984" actId="20577"/>
        <pc:sldMkLst>
          <pc:docMk/>
          <pc:sldMk cId="1823493790" sldId="382"/>
        </pc:sldMkLst>
      </pc:sldChg>
      <pc:sldChg chg="modTransition modNotesTx">
        <pc:chgData name="Karie Bostwick" userId="e7b7286b-d929-4b95-9206-1349bc961ed0" providerId="ADAL" clId="{9B6AE991-AB50-47B6-9486-33496D77AC00}" dt="2021-11-18T04:20:05.551" v="12560" actId="20577"/>
        <pc:sldMkLst>
          <pc:docMk/>
          <pc:sldMk cId="3729898940" sldId="383"/>
        </pc:sldMkLst>
      </pc:sldChg>
      <pc:sldChg chg="modTransition modNotesTx">
        <pc:chgData name="Karie Bostwick" userId="e7b7286b-d929-4b95-9206-1349bc961ed0" providerId="ADAL" clId="{9B6AE991-AB50-47B6-9486-33496D77AC00}" dt="2021-11-18T04:38:00.360" v="14986" actId="20577"/>
        <pc:sldMkLst>
          <pc:docMk/>
          <pc:sldMk cId="183339084" sldId="384"/>
        </pc:sldMkLst>
      </pc:sldChg>
      <pc:sldChg chg="modTransition modNotesTx">
        <pc:chgData name="Karie Bostwick" userId="e7b7286b-d929-4b95-9206-1349bc961ed0" providerId="ADAL" clId="{9B6AE991-AB50-47B6-9486-33496D77AC00}" dt="2021-11-18T04:36:58.914" v="14738" actId="20577"/>
        <pc:sldMkLst>
          <pc:docMk/>
          <pc:sldMk cId="4220222746" sldId="385"/>
        </pc:sldMkLst>
      </pc:sldChg>
      <pc:sldChg chg="modTransition modNotesTx">
        <pc:chgData name="Karie Bostwick" userId="e7b7286b-d929-4b95-9206-1349bc961ed0" providerId="ADAL" clId="{9B6AE991-AB50-47B6-9486-33496D77AC00}" dt="2021-11-18T04:41:07.601" v="15737" actId="20577"/>
        <pc:sldMkLst>
          <pc:docMk/>
          <pc:sldMk cId="3134034340" sldId="388"/>
        </pc:sldMkLst>
      </pc:sldChg>
      <pc:sldChg chg="modTransition">
        <pc:chgData name="Karie Bostwick" userId="e7b7286b-d929-4b95-9206-1349bc961ed0" providerId="ADAL" clId="{9B6AE991-AB50-47B6-9486-33496D77AC00}" dt="2021-11-17T16:57:28.351" v="6"/>
        <pc:sldMkLst>
          <pc:docMk/>
          <pc:sldMk cId="3288472868" sldId="402"/>
        </pc:sldMkLst>
      </pc:sldChg>
      <pc:sldChg chg="modTransition">
        <pc:chgData name="Karie Bostwick" userId="e7b7286b-d929-4b95-9206-1349bc961ed0" providerId="ADAL" clId="{9B6AE991-AB50-47B6-9486-33496D77AC00}" dt="2021-11-17T16:56:29.913" v="3"/>
        <pc:sldMkLst>
          <pc:docMk/>
          <pc:sldMk cId="936848304" sldId="403"/>
        </pc:sldMkLst>
      </pc:sldChg>
      <pc:sldChg chg="modTransition modNotesTx">
        <pc:chgData name="Karie Bostwick" userId="e7b7286b-d929-4b95-9206-1349bc961ed0" providerId="ADAL" clId="{9B6AE991-AB50-47B6-9486-33496D77AC00}" dt="2021-11-17T23:55:54.097" v="5478" actId="20577"/>
        <pc:sldMkLst>
          <pc:docMk/>
          <pc:sldMk cId="3282924310" sldId="404"/>
        </pc:sldMkLst>
      </pc:sldChg>
      <pc:sldChg chg="modTransition">
        <pc:chgData name="Karie Bostwick" userId="e7b7286b-d929-4b95-9206-1349bc961ed0" providerId="ADAL" clId="{9B6AE991-AB50-47B6-9486-33496D77AC00}" dt="2021-11-17T16:56:09.854" v="1"/>
        <pc:sldMkLst>
          <pc:docMk/>
          <pc:sldMk cId="370159782" sldId="405"/>
        </pc:sldMkLst>
      </pc:sldChg>
      <pc:sldChg chg="modSp modTransition modNotesTx">
        <pc:chgData name="Karie Bostwick" userId="e7b7286b-d929-4b95-9206-1349bc961ed0" providerId="ADAL" clId="{9B6AE991-AB50-47B6-9486-33496D77AC00}" dt="2021-11-18T04:31:15.750" v="13919" actId="20577"/>
        <pc:sldMkLst>
          <pc:docMk/>
          <pc:sldMk cId="338762531" sldId="406"/>
        </pc:sldMkLst>
        <pc:graphicFrameChg chg="mod">
          <ac:chgData name="Karie Bostwick" userId="e7b7286b-d929-4b95-9206-1349bc961ed0" providerId="ADAL" clId="{9B6AE991-AB50-47B6-9486-33496D77AC00}" dt="2021-11-18T04:22:07.375" v="12971" actId="20577"/>
          <ac:graphicFrameMkLst>
            <pc:docMk/>
            <pc:sldMk cId="338762531" sldId="406"/>
            <ac:graphicFrameMk id="12" creationId="{73C01B68-985A-4566-9329-69B9D025D949}"/>
          </ac:graphicFrameMkLst>
        </pc:graphicFrameChg>
      </pc:sldChg>
      <pc:sldChg chg="modSp mod">
        <pc:chgData name="Karie Bostwick" userId="e7b7286b-d929-4b95-9206-1349bc961ed0" providerId="ADAL" clId="{9B6AE991-AB50-47B6-9486-33496D77AC00}" dt="2021-11-17T19:45:49.870" v="31"/>
        <pc:sldMkLst>
          <pc:docMk/>
          <pc:sldMk cId="1732703509" sldId="408"/>
        </pc:sldMkLst>
        <pc:spChg chg="mod">
          <ac:chgData name="Karie Bostwick" userId="e7b7286b-d929-4b95-9206-1349bc961ed0" providerId="ADAL" clId="{9B6AE991-AB50-47B6-9486-33496D77AC00}" dt="2021-11-17T19:45:49.870" v="31"/>
          <ac:spMkLst>
            <pc:docMk/>
            <pc:sldMk cId="1732703509" sldId="408"/>
            <ac:spMk id="7" creationId="{CA199F49-FF21-4FE5-B6BD-F3BF98A6A051}"/>
          </ac:spMkLst>
        </pc:spChg>
      </pc:sldChg>
      <pc:sldChg chg="modTransition">
        <pc:chgData name="Karie Bostwick" userId="e7b7286b-d929-4b95-9206-1349bc961ed0" providerId="ADAL" clId="{9B6AE991-AB50-47B6-9486-33496D77AC00}" dt="2021-11-17T16:56:20.812" v="2"/>
        <pc:sldMkLst>
          <pc:docMk/>
          <pc:sldMk cId="3301951604" sldId="409"/>
        </pc:sldMkLst>
      </pc:sldChg>
      <pc:sldChg chg="delSp mod modTransition">
        <pc:chgData name="Karie Bostwick" userId="e7b7286b-d929-4b95-9206-1349bc961ed0" providerId="ADAL" clId="{9B6AE991-AB50-47B6-9486-33496D77AC00}" dt="2021-11-17T16:57:14.925" v="5"/>
        <pc:sldMkLst>
          <pc:docMk/>
          <pc:sldMk cId="2711002487" sldId="410"/>
        </pc:sldMkLst>
        <pc:spChg chg="del">
          <ac:chgData name="Karie Bostwick" userId="e7b7286b-d929-4b95-9206-1349bc961ed0" providerId="ADAL" clId="{9B6AE991-AB50-47B6-9486-33496D77AC00}" dt="2021-11-17T16:57:06.858" v="4" actId="478"/>
          <ac:spMkLst>
            <pc:docMk/>
            <pc:sldMk cId="2711002487" sldId="410"/>
            <ac:spMk id="7" creationId="{0C557A35-EA72-4935-9729-875B487B7966}"/>
          </ac:spMkLst>
        </pc:spChg>
      </pc:sldChg>
      <pc:sldChg chg="modSp mod modTransition">
        <pc:chgData name="Karie Bostwick" userId="e7b7286b-d929-4b95-9206-1349bc961ed0" providerId="ADAL" clId="{9B6AE991-AB50-47B6-9486-33496D77AC00}" dt="2021-11-18T04:31:30.363" v="13920" actId="6549"/>
        <pc:sldMkLst>
          <pc:docMk/>
          <pc:sldMk cId="2435924577" sldId="411"/>
        </pc:sldMkLst>
        <pc:spChg chg="mod">
          <ac:chgData name="Karie Bostwick" userId="e7b7286b-d929-4b95-9206-1349bc961ed0" providerId="ADAL" clId="{9B6AE991-AB50-47B6-9486-33496D77AC00}" dt="2021-11-18T04:31:30.363" v="13920" actId="6549"/>
          <ac:spMkLst>
            <pc:docMk/>
            <pc:sldMk cId="2435924577" sldId="411"/>
            <ac:spMk id="4" creationId="{43694A61-D2F5-4F79-87E5-796C5E75BE64}"/>
          </ac:spMkLst>
        </pc:spChg>
      </pc:sldChg>
      <pc:sldChg chg="modTransition">
        <pc:chgData name="Karie Bostwick" userId="e7b7286b-d929-4b95-9206-1349bc961ed0" providerId="ADAL" clId="{9B6AE991-AB50-47B6-9486-33496D77AC00}" dt="2021-11-17T19:43:03.195" v="24"/>
        <pc:sldMkLst>
          <pc:docMk/>
          <pc:sldMk cId="1087968914" sldId="412"/>
        </pc:sldMkLst>
      </pc:sldChg>
      <pc:sldChg chg="modTransition">
        <pc:chgData name="Karie Bostwick" userId="e7b7286b-d929-4b95-9206-1349bc961ed0" providerId="ADAL" clId="{9B6AE991-AB50-47B6-9486-33496D77AC00}" dt="2021-11-17T16:55:47.133" v="0"/>
        <pc:sldMkLst>
          <pc:docMk/>
          <pc:sldMk cId="1720998602" sldId="4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E19DD-37F5-4AC3-984D-A22665001A01}"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3154D00B-2CBF-418E-9E22-899958E5D8B5}">
      <dgm:prSet/>
      <dgm:spPr/>
      <dgm:t>
        <a:bodyPr/>
        <a:lstStyle/>
        <a:p>
          <a:r>
            <a:rPr lang="en-US"/>
            <a:t>Recognize and Acknowledge Employee milestones</a:t>
          </a:r>
        </a:p>
      </dgm:t>
    </dgm:pt>
    <dgm:pt modelId="{08A28AB7-0972-4BA9-938C-0731C16283AB}" type="parTrans" cxnId="{61837A55-5657-40A5-A3C0-8A8A7E353D7D}">
      <dgm:prSet/>
      <dgm:spPr/>
      <dgm:t>
        <a:bodyPr/>
        <a:lstStyle/>
        <a:p>
          <a:endParaRPr lang="en-US"/>
        </a:p>
      </dgm:t>
    </dgm:pt>
    <dgm:pt modelId="{FA455513-2E4A-4691-8988-8F371E8150DA}" type="sibTrans" cxnId="{61837A55-5657-40A5-A3C0-8A8A7E353D7D}">
      <dgm:prSet/>
      <dgm:spPr/>
      <dgm:t>
        <a:bodyPr/>
        <a:lstStyle/>
        <a:p>
          <a:endParaRPr lang="en-US"/>
        </a:p>
      </dgm:t>
    </dgm:pt>
    <dgm:pt modelId="{FC198A87-4CC0-44DF-9B87-DA9BC9090CD6}">
      <dgm:prSet/>
      <dgm:spPr/>
      <dgm:t>
        <a:bodyPr/>
        <a:lstStyle/>
        <a:p>
          <a:r>
            <a:rPr lang="en-US"/>
            <a:t>“Retention Bonus” for new hires who stay past 6 months – 1 year (Monetary or Non- Monetary)</a:t>
          </a:r>
        </a:p>
      </dgm:t>
    </dgm:pt>
    <dgm:pt modelId="{DE446AFD-C309-497C-90B1-7331E9930CF7}" type="parTrans" cxnId="{67446494-FE4C-48E8-8646-BC7C7902D56C}">
      <dgm:prSet/>
      <dgm:spPr/>
      <dgm:t>
        <a:bodyPr/>
        <a:lstStyle/>
        <a:p>
          <a:endParaRPr lang="en-US"/>
        </a:p>
      </dgm:t>
    </dgm:pt>
    <dgm:pt modelId="{5E701200-6148-4581-A1B0-F0F24605EC12}" type="sibTrans" cxnId="{67446494-FE4C-48E8-8646-BC7C7902D56C}">
      <dgm:prSet/>
      <dgm:spPr/>
      <dgm:t>
        <a:bodyPr/>
        <a:lstStyle/>
        <a:p>
          <a:endParaRPr lang="en-US"/>
        </a:p>
      </dgm:t>
    </dgm:pt>
    <dgm:pt modelId="{9D3EF41C-8B23-49FF-8A4D-D7B6641C2308}">
      <dgm:prSet/>
      <dgm:spPr/>
      <dgm:t>
        <a:bodyPr/>
        <a:lstStyle/>
        <a:p>
          <a:r>
            <a:rPr lang="en-US"/>
            <a:t>Embrace diversity in your workforce – promote culture</a:t>
          </a:r>
        </a:p>
      </dgm:t>
    </dgm:pt>
    <dgm:pt modelId="{DABB915B-B819-414C-ADA9-20E070BB2313}" type="parTrans" cxnId="{45C77FCE-C14F-4460-8504-CFEFCA791230}">
      <dgm:prSet/>
      <dgm:spPr/>
      <dgm:t>
        <a:bodyPr/>
        <a:lstStyle/>
        <a:p>
          <a:endParaRPr lang="en-US"/>
        </a:p>
      </dgm:t>
    </dgm:pt>
    <dgm:pt modelId="{A2E735F7-B43A-4377-86CC-AE977EE2164C}" type="sibTrans" cxnId="{45C77FCE-C14F-4460-8504-CFEFCA791230}">
      <dgm:prSet/>
      <dgm:spPr/>
      <dgm:t>
        <a:bodyPr/>
        <a:lstStyle/>
        <a:p>
          <a:endParaRPr lang="en-US"/>
        </a:p>
      </dgm:t>
    </dgm:pt>
    <dgm:pt modelId="{67D2994D-7E18-49A3-8F0E-0B2150154AA0}">
      <dgm:prSet/>
      <dgm:spPr/>
      <dgm:t>
        <a:bodyPr/>
        <a:lstStyle/>
        <a:p>
          <a:r>
            <a:rPr lang="en-US" dirty="0"/>
            <a:t>Stay Interviews with “A” Players</a:t>
          </a:r>
        </a:p>
      </dgm:t>
    </dgm:pt>
    <dgm:pt modelId="{0631A88E-0B6B-4A08-BAB2-315A7B785EB8}" type="parTrans" cxnId="{78ED51A0-CA48-49B5-82C3-9FC39CE09AAB}">
      <dgm:prSet/>
      <dgm:spPr/>
      <dgm:t>
        <a:bodyPr/>
        <a:lstStyle/>
        <a:p>
          <a:endParaRPr lang="en-US"/>
        </a:p>
      </dgm:t>
    </dgm:pt>
    <dgm:pt modelId="{F935E53D-5C8D-4D07-8ED7-3B1946D3C46B}" type="sibTrans" cxnId="{78ED51A0-CA48-49B5-82C3-9FC39CE09AAB}">
      <dgm:prSet/>
      <dgm:spPr/>
      <dgm:t>
        <a:bodyPr/>
        <a:lstStyle/>
        <a:p>
          <a:endParaRPr lang="en-US"/>
        </a:p>
      </dgm:t>
    </dgm:pt>
    <dgm:pt modelId="{B8555D96-040D-4A61-9AA0-25CE98373032}">
      <dgm:prSet/>
      <dgm:spPr/>
      <dgm:t>
        <a:bodyPr/>
        <a:lstStyle/>
        <a:p>
          <a:r>
            <a:rPr lang="en-US"/>
            <a:t>Celebrate wins together as a team </a:t>
          </a:r>
        </a:p>
      </dgm:t>
    </dgm:pt>
    <dgm:pt modelId="{6D4CB26B-189A-401F-90A8-4C9CEA90D521}" type="parTrans" cxnId="{8BFAA988-D85D-4C1B-90DD-079016D778A8}">
      <dgm:prSet/>
      <dgm:spPr/>
      <dgm:t>
        <a:bodyPr/>
        <a:lstStyle/>
        <a:p>
          <a:endParaRPr lang="en-US"/>
        </a:p>
      </dgm:t>
    </dgm:pt>
    <dgm:pt modelId="{356853F6-6467-45CD-9AA4-0092F157D8F5}" type="sibTrans" cxnId="{8BFAA988-D85D-4C1B-90DD-079016D778A8}">
      <dgm:prSet/>
      <dgm:spPr/>
      <dgm:t>
        <a:bodyPr/>
        <a:lstStyle/>
        <a:p>
          <a:endParaRPr lang="en-US"/>
        </a:p>
      </dgm:t>
    </dgm:pt>
    <dgm:pt modelId="{799EA5C2-912D-4A3E-B143-3F262754439D}">
      <dgm:prSet/>
      <dgm:spPr/>
      <dgm:t>
        <a:bodyPr/>
        <a:lstStyle/>
        <a:p>
          <a:r>
            <a:rPr lang="en-US"/>
            <a:t>Promote Teamwork with other activities (bowling, happy hour, other team gathering?)</a:t>
          </a:r>
        </a:p>
      </dgm:t>
    </dgm:pt>
    <dgm:pt modelId="{786E7299-F7DF-4C66-885A-BE02699E054D}" type="parTrans" cxnId="{9A0DA7C9-72C7-4123-B50D-4DAA1FF86617}">
      <dgm:prSet/>
      <dgm:spPr/>
      <dgm:t>
        <a:bodyPr/>
        <a:lstStyle/>
        <a:p>
          <a:endParaRPr lang="en-US"/>
        </a:p>
      </dgm:t>
    </dgm:pt>
    <dgm:pt modelId="{8E889ADB-7D00-482F-9FF5-AA2F4183D2A2}" type="sibTrans" cxnId="{9A0DA7C9-72C7-4123-B50D-4DAA1FF86617}">
      <dgm:prSet/>
      <dgm:spPr/>
      <dgm:t>
        <a:bodyPr/>
        <a:lstStyle/>
        <a:p>
          <a:endParaRPr lang="en-US"/>
        </a:p>
      </dgm:t>
    </dgm:pt>
    <dgm:pt modelId="{1B66557D-7BDA-441D-A4AF-7ECC69A60AA9}">
      <dgm:prSet/>
      <dgm:spPr/>
      <dgm:t>
        <a:bodyPr/>
        <a:lstStyle/>
        <a:p>
          <a:r>
            <a:rPr lang="en-US"/>
            <a:t>Provide education and promotion opportunities</a:t>
          </a:r>
        </a:p>
      </dgm:t>
    </dgm:pt>
    <dgm:pt modelId="{15FF0215-2E66-4FC9-AA48-54E74E187427}" type="parTrans" cxnId="{E2A4751E-D743-40EE-AD99-9C284D3354B9}">
      <dgm:prSet/>
      <dgm:spPr/>
      <dgm:t>
        <a:bodyPr/>
        <a:lstStyle/>
        <a:p>
          <a:endParaRPr lang="en-US"/>
        </a:p>
      </dgm:t>
    </dgm:pt>
    <dgm:pt modelId="{D5E0D67E-0FAD-49A4-8A74-506F1456DA8C}" type="sibTrans" cxnId="{E2A4751E-D743-40EE-AD99-9C284D3354B9}">
      <dgm:prSet/>
      <dgm:spPr/>
      <dgm:t>
        <a:bodyPr/>
        <a:lstStyle/>
        <a:p>
          <a:endParaRPr lang="en-US"/>
        </a:p>
      </dgm:t>
    </dgm:pt>
    <dgm:pt modelId="{37580ACE-3390-4713-BD58-7F95C4871CC9}">
      <dgm:prSet/>
      <dgm:spPr/>
      <dgm:t>
        <a:bodyPr/>
        <a:lstStyle/>
        <a:p>
          <a:r>
            <a:rPr lang="en-US"/>
            <a:t>Provide flexibility to support employee’s lives </a:t>
          </a:r>
          <a:r>
            <a:rPr lang="en-US" i="1"/>
            <a:t>(hours/work location) </a:t>
          </a:r>
          <a:endParaRPr lang="en-US"/>
        </a:p>
      </dgm:t>
    </dgm:pt>
    <dgm:pt modelId="{032869A1-34AC-491A-8338-4F14EA34B62D}" type="parTrans" cxnId="{07987123-9E0C-4340-BAD4-B5C69B71F437}">
      <dgm:prSet/>
      <dgm:spPr/>
      <dgm:t>
        <a:bodyPr/>
        <a:lstStyle/>
        <a:p>
          <a:endParaRPr lang="en-US"/>
        </a:p>
      </dgm:t>
    </dgm:pt>
    <dgm:pt modelId="{7AE8FB53-212D-4A32-BAF2-7CBFD01687D2}" type="sibTrans" cxnId="{07987123-9E0C-4340-BAD4-B5C69B71F437}">
      <dgm:prSet/>
      <dgm:spPr/>
      <dgm:t>
        <a:bodyPr/>
        <a:lstStyle/>
        <a:p>
          <a:endParaRPr lang="en-US"/>
        </a:p>
      </dgm:t>
    </dgm:pt>
    <dgm:pt modelId="{8E53F57D-1A29-4574-8D93-807032901579}" type="pres">
      <dgm:prSet presAssocID="{EC4E19DD-37F5-4AC3-984D-A22665001A01}" presName="diagram" presStyleCnt="0">
        <dgm:presLayoutVars>
          <dgm:dir/>
          <dgm:resizeHandles val="exact"/>
        </dgm:presLayoutVars>
      </dgm:prSet>
      <dgm:spPr/>
    </dgm:pt>
    <dgm:pt modelId="{9B8FE991-1AA1-4348-9E75-FF038D9E14CB}" type="pres">
      <dgm:prSet presAssocID="{3154D00B-2CBF-418E-9E22-899958E5D8B5}" presName="node" presStyleLbl="node1" presStyleIdx="0" presStyleCnt="8">
        <dgm:presLayoutVars>
          <dgm:bulletEnabled val="1"/>
        </dgm:presLayoutVars>
      </dgm:prSet>
      <dgm:spPr/>
    </dgm:pt>
    <dgm:pt modelId="{D1FA15E1-1666-4BDC-A3C9-6301BB9EB326}" type="pres">
      <dgm:prSet presAssocID="{FA455513-2E4A-4691-8988-8F371E8150DA}" presName="sibTrans" presStyleCnt="0"/>
      <dgm:spPr/>
    </dgm:pt>
    <dgm:pt modelId="{9FFB2AEC-B1C9-40E8-9D12-4788423CEB2A}" type="pres">
      <dgm:prSet presAssocID="{FC198A87-4CC0-44DF-9B87-DA9BC9090CD6}" presName="node" presStyleLbl="node1" presStyleIdx="1" presStyleCnt="8">
        <dgm:presLayoutVars>
          <dgm:bulletEnabled val="1"/>
        </dgm:presLayoutVars>
      </dgm:prSet>
      <dgm:spPr/>
    </dgm:pt>
    <dgm:pt modelId="{F901F746-84B1-4365-96AB-214202EC3395}" type="pres">
      <dgm:prSet presAssocID="{5E701200-6148-4581-A1B0-F0F24605EC12}" presName="sibTrans" presStyleCnt="0"/>
      <dgm:spPr/>
    </dgm:pt>
    <dgm:pt modelId="{698FC7A2-78A0-472B-8FA8-3B2B620A40AB}" type="pres">
      <dgm:prSet presAssocID="{9D3EF41C-8B23-49FF-8A4D-D7B6641C2308}" presName="node" presStyleLbl="node1" presStyleIdx="2" presStyleCnt="8">
        <dgm:presLayoutVars>
          <dgm:bulletEnabled val="1"/>
        </dgm:presLayoutVars>
      </dgm:prSet>
      <dgm:spPr/>
    </dgm:pt>
    <dgm:pt modelId="{3161ECA2-60C6-47F9-A0B5-17AB90BD3463}" type="pres">
      <dgm:prSet presAssocID="{A2E735F7-B43A-4377-86CC-AE977EE2164C}" presName="sibTrans" presStyleCnt="0"/>
      <dgm:spPr/>
    </dgm:pt>
    <dgm:pt modelId="{FBAD360F-9362-4468-89FF-E3400F5F3648}" type="pres">
      <dgm:prSet presAssocID="{67D2994D-7E18-49A3-8F0E-0B2150154AA0}" presName="node" presStyleLbl="node1" presStyleIdx="3" presStyleCnt="8">
        <dgm:presLayoutVars>
          <dgm:bulletEnabled val="1"/>
        </dgm:presLayoutVars>
      </dgm:prSet>
      <dgm:spPr/>
    </dgm:pt>
    <dgm:pt modelId="{757F751D-6496-4F20-A268-55F7874AA701}" type="pres">
      <dgm:prSet presAssocID="{F935E53D-5C8D-4D07-8ED7-3B1946D3C46B}" presName="sibTrans" presStyleCnt="0"/>
      <dgm:spPr/>
    </dgm:pt>
    <dgm:pt modelId="{4AA059F9-7164-423E-9B3D-DF5989866728}" type="pres">
      <dgm:prSet presAssocID="{B8555D96-040D-4A61-9AA0-25CE98373032}" presName="node" presStyleLbl="node1" presStyleIdx="4" presStyleCnt="8">
        <dgm:presLayoutVars>
          <dgm:bulletEnabled val="1"/>
        </dgm:presLayoutVars>
      </dgm:prSet>
      <dgm:spPr/>
    </dgm:pt>
    <dgm:pt modelId="{078D9266-F858-47C4-84D9-730526E5D8E0}" type="pres">
      <dgm:prSet presAssocID="{356853F6-6467-45CD-9AA4-0092F157D8F5}" presName="sibTrans" presStyleCnt="0"/>
      <dgm:spPr/>
    </dgm:pt>
    <dgm:pt modelId="{A7C26BEE-216D-4275-BC47-4B5A4F07AE5A}" type="pres">
      <dgm:prSet presAssocID="{799EA5C2-912D-4A3E-B143-3F262754439D}" presName="node" presStyleLbl="node1" presStyleIdx="5" presStyleCnt="8">
        <dgm:presLayoutVars>
          <dgm:bulletEnabled val="1"/>
        </dgm:presLayoutVars>
      </dgm:prSet>
      <dgm:spPr/>
    </dgm:pt>
    <dgm:pt modelId="{EBBBDF57-B1E8-4677-A68C-62E5FCC05D33}" type="pres">
      <dgm:prSet presAssocID="{8E889ADB-7D00-482F-9FF5-AA2F4183D2A2}" presName="sibTrans" presStyleCnt="0"/>
      <dgm:spPr/>
    </dgm:pt>
    <dgm:pt modelId="{333E1D46-2A42-43BD-B7A8-1903B0473E66}" type="pres">
      <dgm:prSet presAssocID="{1B66557D-7BDA-441D-A4AF-7ECC69A60AA9}" presName="node" presStyleLbl="node1" presStyleIdx="6" presStyleCnt="8">
        <dgm:presLayoutVars>
          <dgm:bulletEnabled val="1"/>
        </dgm:presLayoutVars>
      </dgm:prSet>
      <dgm:spPr/>
    </dgm:pt>
    <dgm:pt modelId="{BD3D8AFF-28BB-46C5-9D0C-3E9F31C0535B}" type="pres">
      <dgm:prSet presAssocID="{D5E0D67E-0FAD-49A4-8A74-506F1456DA8C}" presName="sibTrans" presStyleCnt="0"/>
      <dgm:spPr/>
    </dgm:pt>
    <dgm:pt modelId="{D5336DDD-31CE-4506-AFE0-DCF93B2578EE}" type="pres">
      <dgm:prSet presAssocID="{37580ACE-3390-4713-BD58-7F95C4871CC9}" presName="node" presStyleLbl="node1" presStyleIdx="7" presStyleCnt="8">
        <dgm:presLayoutVars>
          <dgm:bulletEnabled val="1"/>
        </dgm:presLayoutVars>
      </dgm:prSet>
      <dgm:spPr/>
    </dgm:pt>
  </dgm:ptLst>
  <dgm:cxnLst>
    <dgm:cxn modelId="{E2A4751E-D743-40EE-AD99-9C284D3354B9}" srcId="{EC4E19DD-37F5-4AC3-984D-A22665001A01}" destId="{1B66557D-7BDA-441D-A4AF-7ECC69A60AA9}" srcOrd="6" destOrd="0" parTransId="{15FF0215-2E66-4FC9-AA48-54E74E187427}" sibTransId="{D5E0D67E-0FAD-49A4-8A74-506F1456DA8C}"/>
    <dgm:cxn modelId="{07987123-9E0C-4340-BAD4-B5C69B71F437}" srcId="{EC4E19DD-37F5-4AC3-984D-A22665001A01}" destId="{37580ACE-3390-4713-BD58-7F95C4871CC9}" srcOrd="7" destOrd="0" parTransId="{032869A1-34AC-491A-8338-4F14EA34B62D}" sibTransId="{7AE8FB53-212D-4A32-BAF2-7CBFD01687D2}"/>
    <dgm:cxn modelId="{00FC2B2F-C4DA-436F-ACFB-05FD3FF14620}" type="presOf" srcId="{FC198A87-4CC0-44DF-9B87-DA9BC9090CD6}" destId="{9FFB2AEC-B1C9-40E8-9D12-4788423CEB2A}" srcOrd="0" destOrd="0" presId="urn:microsoft.com/office/officeart/2005/8/layout/default"/>
    <dgm:cxn modelId="{03F5AD30-9C27-4437-A854-42DF6CFEA6D9}" type="presOf" srcId="{1B66557D-7BDA-441D-A4AF-7ECC69A60AA9}" destId="{333E1D46-2A42-43BD-B7A8-1903B0473E66}" srcOrd="0" destOrd="0" presId="urn:microsoft.com/office/officeart/2005/8/layout/default"/>
    <dgm:cxn modelId="{E2007842-6C28-4D7A-83C7-90C426C34373}" type="presOf" srcId="{37580ACE-3390-4713-BD58-7F95C4871CC9}" destId="{D5336DDD-31CE-4506-AFE0-DCF93B2578EE}" srcOrd="0" destOrd="0" presId="urn:microsoft.com/office/officeart/2005/8/layout/default"/>
    <dgm:cxn modelId="{91FFB746-19DC-431E-A89A-B69F16ABF791}" type="presOf" srcId="{799EA5C2-912D-4A3E-B143-3F262754439D}" destId="{A7C26BEE-216D-4275-BC47-4B5A4F07AE5A}" srcOrd="0" destOrd="0" presId="urn:microsoft.com/office/officeart/2005/8/layout/default"/>
    <dgm:cxn modelId="{61837A55-5657-40A5-A3C0-8A8A7E353D7D}" srcId="{EC4E19DD-37F5-4AC3-984D-A22665001A01}" destId="{3154D00B-2CBF-418E-9E22-899958E5D8B5}" srcOrd="0" destOrd="0" parTransId="{08A28AB7-0972-4BA9-938C-0731C16283AB}" sibTransId="{FA455513-2E4A-4691-8988-8F371E8150DA}"/>
    <dgm:cxn modelId="{FF352982-5A6D-43A1-9593-E121E66D899D}" type="presOf" srcId="{EC4E19DD-37F5-4AC3-984D-A22665001A01}" destId="{8E53F57D-1A29-4574-8D93-807032901579}" srcOrd="0" destOrd="0" presId="urn:microsoft.com/office/officeart/2005/8/layout/default"/>
    <dgm:cxn modelId="{8BFAA988-D85D-4C1B-90DD-079016D778A8}" srcId="{EC4E19DD-37F5-4AC3-984D-A22665001A01}" destId="{B8555D96-040D-4A61-9AA0-25CE98373032}" srcOrd="4" destOrd="0" parTransId="{6D4CB26B-189A-401F-90A8-4C9CEA90D521}" sibTransId="{356853F6-6467-45CD-9AA4-0092F157D8F5}"/>
    <dgm:cxn modelId="{67446494-FE4C-48E8-8646-BC7C7902D56C}" srcId="{EC4E19DD-37F5-4AC3-984D-A22665001A01}" destId="{FC198A87-4CC0-44DF-9B87-DA9BC9090CD6}" srcOrd="1" destOrd="0" parTransId="{DE446AFD-C309-497C-90B1-7331E9930CF7}" sibTransId="{5E701200-6148-4581-A1B0-F0F24605EC12}"/>
    <dgm:cxn modelId="{01B3B899-FBF6-4EF4-A34C-BB82BCF402A4}" type="presOf" srcId="{B8555D96-040D-4A61-9AA0-25CE98373032}" destId="{4AA059F9-7164-423E-9B3D-DF5989866728}" srcOrd="0" destOrd="0" presId="urn:microsoft.com/office/officeart/2005/8/layout/default"/>
    <dgm:cxn modelId="{37F2B39A-8AAD-402D-87FF-2148D72AB2E8}" type="presOf" srcId="{67D2994D-7E18-49A3-8F0E-0B2150154AA0}" destId="{FBAD360F-9362-4468-89FF-E3400F5F3648}" srcOrd="0" destOrd="0" presId="urn:microsoft.com/office/officeart/2005/8/layout/default"/>
    <dgm:cxn modelId="{86AE31A0-8468-4615-8B4B-1859C9048F69}" type="presOf" srcId="{9D3EF41C-8B23-49FF-8A4D-D7B6641C2308}" destId="{698FC7A2-78A0-472B-8FA8-3B2B620A40AB}" srcOrd="0" destOrd="0" presId="urn:microsoft.com/office/officeart/2005/8/layout/default"/>
    <dgm:cxn modelId="{78ED51A0-CA48-49B5-82C3-9FC39CE09AAB}" srcId="{EC4E19DD-37F5-4AC3-984D-A22665001A01}" destId="{67D2994D-7E18-49A3-8F0E-0B2150154AA0}" srcOrd="3" destOrd="0" parTransId="{0631A88E-0B6B-4A08-BAB2-315A7B785EB8}" sibTransId="{F935E53D-5C8D-4D07-8ED7-3B1946D3C46B}"/>
    <dgm:cxn modelId="{9A0DA7C9-72C7-4123-B50D-4DAA1FF86617}" srcId="{EC4E19DD-37F5-4AC3-984D-A22665001A01}" destId="{799EA5C2-912D-4A3E-B143-3F262754439D}" srcOrd="5" destOrd="0" parTransId="{786E7299-F7DF-4C66-885A-BE02699E054D}" sibTransId="{8E889ADB-7D00-482F-9FF5-AA2F4183D2A2}"/>
    <dgm:cxn modelId="{45C77FCE-C14F-4460-8504-CFEFCA791230}" srcId="{EC4E19DD-37F5-4AC3-984D-A22665001A01}" destId="{9D3EF41C-8B23-49FF-8A4D-D7B6641C2308}" srcOrd="2" destOrd="0" parTransId="{DABB915B-B819-414C-ADA9-20E070BB2313}" sibTransId="{A2E735F7-B43A-4377-86CC-AE977EE2164C}"/>
    <dgm:cxn modelId="{231D33E4-7EB3-4A78-BD6D-24AF07F1B298}" type="presOf" srcId="{3154D00B-2CBF-418E-9E22-899958E5D8B5}" destId="{9B8FE991-1AA1-4348-9E75-FF038D9E14CB}" srcOrd="0" destOrd="0" presId="urn:microsoft.com/office/officeart/2005/8/layout/default"/>
    <dgm:cxn modelId="{72711150-6D33-498B-86A6-2E32EC3A1685}" type="presParOf" srcId="{8E53F57D-1A29-4574-8D93-807032901579}" destId="{9B8FE991-1AA1-4348-9E75-FF038D9E14CB}" srcOrd="0" destOrd="0" presId="urn:microsoft.com/office/officeart/2005/8/layout/default"/>
    <dgm:cxn modelId="{93D1F4EB-E984-4B2C-B7AF-8D81BCA22FC0}" type="presParOf" srcId="{8E53F57D-1A29-4574-8D93-807032901579}" destId="{D1FA15E1-1666-4BDC-A3C9-6301BB9EB326}" srcOrd="1" destOrd="0" presId="urn:microsoft.com/office/officeart/2005/8/layout/default"/>
    <dgm:cxn modelId="{E21B9ADD-51C6-4569-A736-28597F0F3BEA}" type="presParOf" srcId="{8E53F57D-1A29-4574-8D93-807032901579}" destId="{9FFB2AEC-B1C9-40E8-9D12-4788423CEB2A}" srcOrd="2" destOrd="0" presId="urn:microsoft.com/office/officeart/2005/8/layout/default"/>
    <dgm:cxn modelId="{2741B820-8B53-4FBD-805E-CC2A9EA5752D}" type="presParOf" srcId="{8E53F57D-1A29-4574-8D93-807032901579}" destId="{F901F746-84B1-4365-96AB-214202EC3395}" srcOrd="3" destOrd="0" presId="urn:microsoft.com/office/officeart/2005/8/layout/default"/>
    <dgm:cxn modelId="{F51FB120-2703-477D-BE8A-21DDA968CC25}" type="presParOf" srcId="{8E53F57D-1A29-4574-8D93-807032901579}" destId="{698FC7A2-78A0-472B-8FA8-3B2B620A40AB}" srcOrd="4" destOrd="0" presId="urn:microsoft.com/office/officeart/2005/8/layout/default"/>
    <dgm:cxn modelId="{7FA01B6B-F91A-45FD-A01D-57E0C338F75F}" type="presParOf" srcId="{8E53F57D-1A29-4574-8D93-807032901579}" destId="{3161ECA2-60C6-47F9-A0B5-17AB90BD3463}" srcOrd="5" destOrd="0" presId="urn:microsoft.com/office/officeart/2005/8/layout/default"/>
    <dgm:cxn modelId="{8BEBD24A-E710-4B1F-AB8A-3C61718404FB}" type="presParOf" srcId="{8E53F57D-1A29-4574-8D93-807032901579}" destId="{FBAD360F-9362-4468-89FF-E3400F5F3648}" srcOrd="6" destOrd="0" presId="urn:microsoft.com/office/officeart/2005/8/layout/default"/>
    <dgm:cxn modelId="{CEC71891-E198-4DDE-9CE9-705E23D1DBBA}" type="presParOf" srcId="{8E53F57D-1A29-4574-8D93-807032901579}" destId="{757F751D-6496-4F20-A268-55F7874AA701}" srcOrd="7" destOrd="0" presId="urn:microsoft.com/office/officeart/2005/8/layout/default"/>
    <dgm:cxn modelId="{939FE83C-6862-4620-ADBA-54A2ABBD085A}" type="presParOf" srcId="{8E53F57D-1A29-4574-8D93-807032901579}" destId="{4AA059F9-7164-423E-9B3D-DF5989866728}" srcOrd="8" destOrd="0" presId="urn:microsoft.com/office/officeart/2005/8/layout/default"/>
    <dgm:cxn modelId="{6858A07E-3577-410D-8E5D-61DFFA20D759}" type="presParOf" srcId="{8E53F57D-1A29-4574-8D93-807032901579}" destId="{078D9266-F858-47C4-84D9-730526E5D8E0}" srcOrd="9" destOrd="0" presId="urn:microsoft.com/office/officeart/2005/8/layout/default"/>
    <dgm:cxn modelId="{17186F1A-C36F-43B1-8AFB-FF92E4FCE93F}" type="presParOf" srcId="{8E53F57D-1A29-4574-8D93-807032901579}" destId="{A7C26BEE-216D-4275-BC47-4B5A4F07AE5A}" srcOrd="10" destOrd="0" presId="urn:microsoft.com/office/officeart/2005/8/layout/default"/>
    <dgm:cxn modelId="{B9C4DDFF-3380-425E-AA09-C780985AF300}" type="presParOf" srcId="{8E53F57D-1A29-4574-8D93-807032901579}" destId="{EBBBDF57-B1E8-4677-A68C-62E5FCC05D33}" srcOrd="11" destOrd="0" presId="urn:microsoft.com/office/officeart/2005/8/layout/default"/>
    <dgm:cxn modelId="{ABA28EC2-5CB9-4F84-BF83-C44678364A5C}" type="presParOf" srcId="{8E53F57D-1A29-4574-8D93-807032901579}" destId="{333E1D46-2A42-43BD-B7A8-1903B0473E66}" srcOrd="12" destOrd="0" presId="urn:microsoft.com/office/officeart/2005/8/layout/default"/>
    <dgm:cxn modelId="{FF47FFD2-9DDF-4616-AF38-707C725564EC}" type="presParOf" srcId="{8E53F57D-1A29-4574-8D93-807032901579}" destId="{BD3D8AFF-28BB-46C5-9D0C-3E9F31C0535B}" srcOrd="13" destOrd="0" presId="urn:microsoft.com/office/officeart/2005/8/layout/default"/>
    <dgm:cxn modelId="{A8771EA5-A895-4104-A780-0EB2E4F7E5AA}" type="presParOf" srcId="{8E53F57D-1A29-4574-8D93-807032901579}" destId="{D5336DDD-31CE-4506-AFE0-DCF93B2578E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FE991-1AA1-4348-9E75-FF038D9E14CB}">
      <dsp:nvSpPr>
        <dsp:cNvPr id="0" name=""/>
        <dsp:cNvSpPr/>
      </dsp:nvSpPr>
      <dsp:spPr>
        <a:xfrm>
          <a:off x="3182" y="478205"/>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Recognize and Acknowledge Employee milestones</a:t>
          </a:r>
        </a:p>
      </dsp:txBody>
      <dsp:txXfrm>
        <a:off x="3182" y="478205"/>
        <a:ext cx="2524779" cy="1514867"/>
      </dsp:txXfrm>
    </dsp:sp>
    <dsp:sp modelId="{9FFB2AEC-B1C9-40E8-9D12-4788423CEB2A}">
      <dsp:nvSpPr>
        <dsp:cNvPr id="0" name=""/>
        <dsp:cNvSpPr/>
      </dsp:nvSpPr>
      <dsp:spPr>
        <a:xfrm>
          <a:off x="2780439" y="478205"/>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“Retention Bonus” for new hires who stay past 6 months – 1 year (Monetary or Non- Monetary)</a:t>
          </a:r>
        </a:p>
      </dsp:txBody>
      <dsp:txXfrm>
        <a:off x="2780439" y="478205"/>
        <a:ext cx="2524779" cy="1514867"/>
      </dsp:txXfrm>
    </dsp:sp>
    <dsp:sp modelId="{698FC7A2-78A0-472B-8FA8-3B2B620A40AB}">
      <dsp:nvSpPr>
        <dsp:cNvPr id="0" name=""/>
        <dsp:cNvSpPr/>
      </dsp:nvSpPr>
      <dsp:spPr>
        <a:xfrm>
          <a:off x="5557697" y="478205"/>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Embrace diversity in your workforce – promote culture</a:t>
          </a:r>
        </a:p>
      </dsp:txBody>
      <dsp:txXfrm>
        <a:off x="5557697" y="478205"/>
        <a:ext cx="2524779" cy="1514867"/>
      </dsp:txXfrm>
    </dsp:sp>
    <dsp:sp modelId="{FBAD360F-9362-4468-89FF-E3400F5F3648}">
      <dsp:nvSpPr>
        <dsp:cNvPr id="0" name=""/>
        <dsp:cNvSpPr/>
      </dsp:nvSpPr>
      <dsp:spPr>
        <a:xfrm>
          <a:off x="8334954" y="478205"/>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Stay Interviews with “A” Players</a:t>
          </a:r>
        </a:p>
      </dsp:txBody>
      <dsp:txXfrm>
        <a:off x="8334954" y="478205"/>
        <a:ext cx="2524779" cy="1514867"/>
      </dsp:txXfrm>
    </dsp:sp>
    <dsp:sp modelId="{4AA059F9-7164-423E-9B3D-DF5989866728}">
      <dsp:nvSpPr>
        <dsp:cNvPr id="0" name=""/>
        <dsp:cNvSpPr/>
      </dsp:nvSpPr>
      <dsp:spPr>
        <a:xfrm>
          <a:off x="3182" y="2245551"/>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Celebrate wins together as a team </a:t>
          </a:r>
        </a:p>
      </dsp:txBody>
      <dsp:txXfrm>
        <a:off x="3182" y="2245551"/>
        <a:ext cx="2524779" cy="1514867"/>
      </dsp:txXfrm>
    </dsp:sp>
    <dsp:sp modelId="{A7C26BEE-216D-4275-BC47-4B5A4F07AE5A}">
      <dsp:nvSpPr>
        <dsp:cNvPr id="0" name=""/>
        <dsp:cNvSpPr/>
      </dsp:nvSpPr>
      <dsp:spPr>
        <a:xfrm>
          <a:off x="2780439" y="2245551"/>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Promote Teamwork with other activities (bowling, happy hour, other team gathering?)</a:t>
          </a:r>
        </a:p>
      </dsp:txBody>
      <dsp:txXfrm>
        <a:off x="2780439" y="2245551"/>
        <a:ext cx="2524779" cy="1514867"/>
      </dsp:txXfrm>
    </dsp:sp>
    <dsp:sp modelId="{333E1D46-2A42-43BD-B7A8-1903B0473E66}">
      <dsp:nvSpPr>
        <dsp:cNvPr id="0" name=""/>
        <dsp:cNvSpPr/>
      </dsp:nvSpPr>
      <dsp:spPr>
        <a:xfrm>
          <a:off x="5557697" y="2245551"/>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Provide education and promotion opportunities</a:t>
          </a:r>
        </a:p>
      </dsp:txBody>
      <dsp:txXfrm>
        <a:off x="5557697" y="2245551"/>
        <a:ext cx="2524779" cy="1514867"/>
      </dsp:txXfrm>
    </dsp:sp>
    <dsp:sp modelId="{D5336DDD-31CE-4506-AFE0-DCF93B2578EE}">
      <dsp:nvSpPr>
        <dsp:cNvPr id="0" name=""/>
        <dsp:cNvSpPr/>
      </dsp:nvSpPr>
      <dsp:spPr>
        <a:xfrm>
          <a:off x="8334954" y="2245551"/>
          <a:ext cx="2524779" cy="151486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Provide flexibility to support employee’s lives </a:t>
          </a:r>
          <a:r>
            <a:rPr lang="en-US" sz="1900" i="1" kern="1200"/>
            <a:t>(hours/work location) </a:t>
          </a:r>
          <a:endParaRPr lang="en-US" sz="1900" kern="1200"/>
        </a:p>
      </dsp:txBody>
      <dsp:txXfrm>
        <a:off x="8334954" y="2245551"/>
        <a:ext cx="2524779" cy="15148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CD503E-5E2F-4D85-BC18-39B69EE96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4D9539F-315B-43FF-999B-B005733758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F4FB35-241C-4348-A85E-6074A42D56FF}" type="datetimeFigureOut">
              <a:rPr lang="en-US" smtClean="0"/>
              <a:t>11/17/2021</a:t>
            </a:fld>
            <a:endParaRPr lang="en-US"/>
          </a:p>
        </p:txBody>
      </p:sp>
      <p:sp>
        <p:nvSpPr>
          <p:cNvPr id="4" name="Footer Placeholder 3">
            <a:extLst>
              <a:ext uri="{FF2B5EF4-FFF2-40B4-BE49-F238E27FC236}">
                <a16:creationId xmlns:a16="http://schemas.microsoft.com/office/drawing/2014/main" id="{CDF10476-0CF4-49A7-9102-43288B0EB0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95DF2B-1A0B-42EC-B0F4-BA643B1019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B94FD1-EABD-4B8F-BCEB-DF612FEC598C}" type="slidenum">
              <a:rPr lang="en-US" smtClean="0"/>
              <a:t>‹#›</a:t>
            </a:fld>
            <a:endParaRPr lang="en-US"/>
          </a:p>
        </p:txBody>
      </p:sp>
    </p:spTree>
    <p:extLst>
      <p:ext uri="{BB962C8B-B14F-4D97-AF65-F5344CB8AC3E}">
        <p14:creationId xmlns:p14="http://schemas.microsoft.com/office/powerpoint/2010/main" val="3228368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1568A-2774-E54C-9B5F-1E0080E499A4}"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6984E-960B-854E-A0D8-69134B974984}" type="slidenum">
              <a:rPr lang="en-US" smtClean="0"/>
              <a:t>‹#›</a:t>
            </a:fld>
            <a:endParaRPr lang="en-US"/>
          </a:p>
        </p:txBody>
      </p:sp>
    </p:spTree>
    <p:extLst>
      <p:ext uri="{BB962C8B-B14F-4D97-AF65-F5344CB8AC3E}">
        <p14:creationId xmlns:p14="http://schemas.microsoft.com/office/powerpoint/2010/main" val="4479722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632975-E9FB-4946-9727-C44A770F2832}" type="slidenum">
              <a:rPr lang="en-US" smtClean="0"/>
              <a:pPr/>
              <a:t>1</a:t>
            </a:fld>
            <a:endParaRPr lang="en-US" dirty="0"/>
          </a:p>
        </p:txBody>
      </p:sp>
    </p:spTree>
    <p:extLst>
      <p:ext uri="{BB962C8B-B14F-4D97-AF65-F5344CB8AC3E}">
        <p14:creationId xmlns:p14="http://schemas.microsoft.com/office/powerpoint/2010/main" val="117374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attracting talent – it starts with the job description – make sure you have identified the key traits, skills and behaviors that your A players are exhibiting.  Write the job description that emphasizes the importance of each role.  </a:t>
            </a:r>
          </a:p>
          <a:p>
            <a:endParaRPr lang="en-US" dirty="0"/>
          </a:p>
          <a:p>
            <a:r>
              <a:rPr lang="en-US" dirty="0"/>
              <a:t>Create your ad with marketing.  You are indeed marketing your facility as “The” place to work.  Not just because you are the biggest employer in the community but because you are the Best employer.  </a:t>
            </a:r>
          </a:p>
          <a:p>
            <a:endParaRPr lang="en-US" dirty="0"/>
          </a:p>
          <a:p>
            <a:r>
              <a:rPr lang="en-US" dirty="0"/>
              <a:t>Add in the great culture and team/family feel your organization may have.  Employees really want to feel connected to their employer.  Is their work fun?  Do you help to ensure that the work they do not only is important it can be enjoyable.  </a:t>
            </a:r>
          </a:p>
          <a:p>
            <a:endParaRPr lang="en-US" dirty="0"/>
          </a:p>
          <a:p>
            <a:r>
              <a:rPr lang="en-US" dirty="0"/>
              <a:t>Emphasize the way </a:t>
            </a:r>
            <a:r>
              <a:rPr lang="en-US" dirty="0" err="1"/>
              <a:t>th</a:t>
            </a:r>
            <a:r>
              <a:rPr lang="en-US" dirty="0"/>
              <a:t> employee will “feel” in their job.  Does their job make them feel like they are helping others or helping the community?  Add that into your ad. </a:t>
            </a:r>
          </a:p>
          <a:p>
            <a:endParaRPr lang="en-US" dirty="0"/>
          </a:p>
          <a:p>
            <a:r>
              <a:rPr lang="en-US" dirty="0"/>
              <a:t>Be sure to highlight any awards your facility or team may have received – this matters to applicants and research the type of employee ratings you have received in on-line recruiting sites.  Both Glassdoor and Indeed offer current employee and former employees to “rate” the employer.  The higher the rating the more savvy applicants who do their research will want to work for you.  </a:t>
            </a:r>
          </a:p>
        </p:txBody>
      </p:sp>
      <p:sp>
        <p:nvSpPr>
          <p:cNvPr id="4" name="Slide Number Placeholder 3"/>
          <p:cNvSpPr>
            <a:spLocks noGrp="1"/>
          </p:cNvSpPr>
          <p:nvPr>
            <p:ph type="sldNum" sz="quarter" idx="5"/>
          </p:nvPr>
        </p:nvSpPr>
        <p:spPr/>
        <p:txBody>
          <a:bodyPr/>
          <a:lstStyle/>
          <a:p>
            <a:fld id="{E436984E-960B-854E-A0D8-69134B974984}" type="slidenum">
              <a:rPr lang="en-US" smtClean="0"/>
              <a:t>10</a:t>
            </a:fld>
            <a:endParaRPr lang="en-US"/>
          </a:p>
        </p:txBody>
      </p:sp>
    </p:spTree>
    <p:extLst>
      <p:ext uri="{BB962C8B-B14F-4D97-AF65-F5344CB8AC3E}">
        <p14:creationId xmlns:p14="http://schemas.microsoft.com/office/powerpoint/2010/main" val="148677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areas to review when recruiting for applicants.  The best I have found for our office are internal.  If you have a chance to develop and grow an entry level employee for greater responsibility do-so.  This not only allows that employee an opportunity to take on a different and greater role (which infuses all kinds of positivity in the work area) but it lets him/her know they have opportunity and creates loyalty.  </a:t>
            </a:r>
          </a:p>
          <a:p>
            <a:endParaRPr lang="en-US" dirty="0"/>
          </a:p>
          <a:p>
            <a:r>
              <a:rPr lang="en-US" dirty="0"/>
              <a:t>We are in the process of developing internal training programs for employees to help them learn and demonstrate the skills and behaviors that will prepare for a promotion and be ready when the opportunity arises. </a:t>
            </a:r>
          </a:p>
          <a:p>
            <a:endParaRPr lang="en-US" dirty="0"/>
          </a:p>
          <a:p>
            <a:r>
              <a:rPr lang="en-US" dirty="0"/>
              <a:t>We also have hired several employees in our team that are referred by former co-workers or friends who current work at the organization.  Incentivize employee referrals.  Given them at least an initial interview because they know and named someone at your office who referred them.  </a:t>
            </a:r>
          </a:p>
          <a:p>
            <a:endParaRPr lang="en-US" dirty="0"/>
          </a:p>
          <a:p>
            <a:r>
              <a:rPr lang="en-US" dirty="0"/>
              <a:t>If hired, offer a monetary or other type of award for the employee referring someone who is now contributing to the success of your facility/organization.  We have chosen a monetary incentive/bonus after a period of time.  This rewards employees for referring great candidates.  </a:t>
            </a:r>
          </a:p>
          <a:p>
            <a:endParaRPr lang="en-US" dirty="0"/>
          </a:p>
          <a:p>
            <a:r>
              <a:rPr lang="en-US" dirty="0"/>
              <a:t>Create employee recruitment cards with a QR code or provide them with an application request email they can send to a friend/former co-worker that will send the applicant right to the application.  </a:t>
            </a:r>
          </a:p>
          <a:p>
            <a:endParaRPr lang="en-US" dirty="0"/>
          </a:p>
          <a:p>
            <a:r>
              <a:rPr lang="en-US" dirty="0"/>
              <a:t>Externally look to community boards, schools (perhaps a job fair for high school seniors who are graduating or community college)?  Look at those who have retired from one career and are perhaps looking to get into another career.  </a:t>
            </a:r>
          </a:p>
          <a:p>
            <a:endParaRPr lang="en-US" dirty="0"/>
          </a:p>
          <a:p>
            <a:r>
              <a:rPr lang="en-US" dirty="0"/>
              <a:t>Post ads in local businesses, and don’t forget Social Media.  Your need for applicants and your key positions should be listed on your Linked In and </a:t>
            </a:r>
            <a:r>
              <a:rPr lang="en-US" dirty="0" err="1"/>
              <a:t>FaceBook</a:t>
            </a:r>
            <a:r>
              <a:rPr lang="en-US" dirty="0"/>
              <a:t> frequently.  Again provide a quick link so applicants can go directly to the application section.  </a:t>
            </a:r>
          </a:p>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11</a:t>
            </a:fld>
            <a:endParaRPr lang="en-US"/>
          </a:p>
        </p:txBody>
      </p:sp>
    </p:spTree>
    <p:extLst>
      <p:ext uri="{BB962C8B-B14F-4D97-AF65-F5344CB8AC3E}">
        <p14:creationId xmlns:p14="http://schemas.microsoft.com/office/powerpoint/2010/main" val="2250264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local FB page or show pictures of happy employees (with their permission) for your ads.  Don’t forget to market how great it is to work at your organization.  Do you do a community fundraiser every year?  Post pictures of employees both at work and outside of work with co=workers doing fun things, or giving back to the community.  Applicants pay attention.  </a:t>
            </a:r>
          </a:p>
        </p:txBody>
      </p:sp>
      <p:sp>
        <p:nvSpPr>
          <p:cNvPr id="4" name="Slide Number Placeholder 3"/>
          <p:cNvSpPr>
            <a:spLocks noGrp="1"/>
          </p:cNvSpPr>
          <p:nvPr>
            <p:ph type="sldNum" sz="quarter" idx="5"/>
          </p:nvPr>
        </p:nvSpPr>
        <p:spPr/>
        <p:txBody>
          <a:bodyPr/>
          <a:lstStyle/>
          <a:p>
            <a:fld id="{E436984E-960B-854E-A0D8-69134B974984}" type="slidenum">
              <a:rPr lang="en-US" smtClean="0"/>
              <a:t>12</a:t>
            </a:fld>
            <a:endParaRPr lang="en-US"/>
          </a:p>
        </p:txBody>
      </p:sp>
    </p:spTree>
    <p:extLst>
      <p:ext uri="{BB962C8B-B14F-4D97-AF65-F5344CB8AC3E}">
        <p14:creationId xmlns:p14="http://schemas.microsoft.com/office/powerpoint/2010/main" val="244909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an ad – start with a Hook.  Appeal to what an applicant wants to feel/do and let them know you are looking for this type of person.  </a:t>
            </a:r>
          </a:p>
          <a:p>
            <a:endParaRPr lang="en-US" dirty="0"/>
          </a:p>
          <a:p>
            <a:r>
              <a:rPr lang="en-US" dirty="0"/>
              <a:t>Have a brief section on what your organization does and your team within the organization.  Again emphasize the importance and feel-good part of the job.  People want to help intrinsically this is in our nature to connect with others.  </a:t>
            </a:r>
          </a:p>
          <a:p>
            <a:endParaRPr lang="en-US" dirty="0"/>
          </a:p>
          <a:p>
            <a:r>
              <a:rPr lang="en-US" dirty="0"/>
              <a:t>Outline the benefits of working for your team.  </a:t>
            </a:r>
          </a:p>
          <a:p>
            <a:endParaRPr lang="en-US" dirty="0"/>
          </a:p>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13</a:t>
            </a:fld>
            <a:endParaRPr lang="en-US"/>
          </a:p>
        </p:txBody>
      </p:sp>
    </p:spTree>
    <p:extLst>
      <p:ext uri="{BB962C8B-B14F-4D97-AF65-F5344CB8AC3E}">
        <p14:creationId xmlns:p14="http://schemas.microsoft.com/office/powerpoint/2010/main" val="208063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benefits of working for you and your team.  Applicants really value these so make sure to point out if you provide not only health insurance but vision and EAP programs.  Do you help with vision and what about child care??  Is there a Health Savings Account option?  Does your facility contribute to a pension or provide a retirement savings plan for employees?  </a:t>
            </a:r>
          </a:p>
          <a:p>
            <a:endParaRPr lang="en-US" dirty="0"/>
          </a:p>
          <a:p>
            <a:r>
              <a:rPr lang="en-US" dirty="0"/>
              <a:t>Outline what the employee will be doing in simple and yet appealing terms.  Really appeal to the skills that the employee has that makes a difference.  </a:t>
            </a:r>
          </a:p>
        </p:txBody>
      </p:sp>
      <p:sp>
        <p:nvSpPr>
          <p:cNvPr id="4" name="Slide Number Placeholder 3"/>
          <p:cNvSpPr>
            <a:spLocks noGrp="1"/>
          </p:cNvSpPr>
          <p:nvPr>
            <p:ph type="sldNum" sz="quarter" idx="5"/>
          </p:nvPr>
        </p:nvSpPr>
        <p:spPr/>
        <p:txBody>
          <a:bodyPr/>
          <a:lstStyle/>
          <a:p>
            <a:fld id="{E436984E-960B-854E-A0D8-69134B974984}" type="slidenum">
              <a:rPr lang="en-US" smtClean="0"/>
              <a:t>14</a:t>
            </a:fld>
            <a:endParaRPr lang="en-US"/>
          </a:p>
        </p:txBody>
      </p:sp>
    </p:spTree>
    <p:extLst>
      <p:ext uri="{BB962C8B-B14F-4D97-AF65-F5344CB8AC3E}">
        <p14:creationId xmlns:p14="http://schemas.microsoft.com/office/powerpoint/2010/main" val="119192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Hire to your culture.  This is one way to find a candidate that will thrive in your organization.  Looking for employees whose values and words match your culture help to ensure a better fit in the long run.  </a:t>
            </a:r>
          </a:p>
          <a:p>
            <a:r>
              <a:rPr lang="en-US" dirty="0"/>
              <a:t>Ensure that applicants share similar vision as the facility this will help drive that vision into other areas of the organization. </a:t>
            </a:r>
          </a:p>
          <a:p>
            <a:r>
              <a:rPr lang="en-US" dirty="0"/>
              <a:t>Also hire to your team dynamics.  If you have outgoing bubbly people on one team placing an introvert on that team may not be the best fit.  Look for fit in the team personalities as well.  </a:t>
            </a:r>
          </a:p>
        </p:txBody>
      </p:sp>
      <p:sp>
        <p:nvSpPr>
          <p:cNvPr id="4" name="Slide Number Placeholder 3"/>
          <p:cNvSpPr>
            <a:spLocks noGrp="1"/>
          </p:cNvSpPr>
          <p:nvPr>
            <p:ph type="sldNum" sz="quarter" idx="5"/>
          </p:nvPr>
        </p:nvSpPr>
        <p:spPr/>
        <p:txBody>
          <a:bodyPr/>
          <a:lstStyle/>
          <a:p>
            <a:fld id="{E436984E-960B-854E-A0D8-69134B974984}" type="slidenum">
              <a:rPr lang="en-US" smtClean="0"/>
              <a:t>15</a:t>
            </a:fld>
            <a:endParaRPr lang="en-US"/>
          </a:p>
        </p:txBody>
      </p:sp>
    </p:spTree>
    <p:extLst>
      <p:ext uri="{BB962C8B-B14F-4D97-AF65-F5344CB8AC3E}">
        <p14:creationId xmlns:p14="http://schemas.microsoft.com/office/powerpoint/2010/main" val="69091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interviewing potential applicants I prefer a multi-step process.  This not only helps us to identify employees who would do the best job for us but helps to weed out those who have mastered the initial interview and yet struggle in the job.  This will eliminate </a:t>
            </a:r>
            <a:r>
              <a:rPr lang="en-US" dirty="0" err="1"/>
              <a:t>unnessasary</a:t>
            </a:r>
            <a:r>
              <a:rPr lang="en-US" dirty="0"/>
              <a:t> turn over at a later time when it’s more expensive.  </a:t>
            </a:r>
          </a:p>
          <a:p>
            <a:endParaRPr lang="en-US" dirty="0"/>
          </a:p>
          <a:p>
            <a:r>
              <a:rPr lang="en-US" dirty="0"/>
              <a:t>I interview by using the same questions and comparing answers from candidates.  For specialty positions I will put together a spreadsheet and weighting system for each answer and advance the best candidate(s) for a final interview.  </a:t>
            </a:r>
          </a:p>
          <a:p>
            <a:endParaRPr lang="en-US" dirty="0"/>
          </a:p>
          <a:p>
            <a:r>
              <a:rPr lang="en-US" dirty="0"/>
              <a:t>I have found creating a simulation of the job or type of work is a great way to really test the aptitude of a new hire to learn the role.  There has often been a great initial interview candidate who bombed the simulation showing a complete lack of preparation and forethought.  Is this really the person you want working for your team?  While somewhat time consuming it does help.  </a:t>
            </a:r>
          </a:p>
          <a:p>
            <a:endParaRPr lang="en-US" dirty="0"/>
          </a:p>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16</a:t>
            </a:fld>
            <a:endParaRPr lang="en-US"/>
          </a:p>
        </p:txBody>
      </p:sp>
    </p:spTree>
    <p:extLst>
      <p:ext uri="{BB962C8B-B14F-4D97-AF65-F5344CB8AC3E}">
        <p14:creationId xmlns:p14="http://schemas.microsoft.com/office/powerpoint/2010/main" val="3597530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onboarding employees ensure there is an organized, warm team feel to your onboarding process.  You are giving your new hires a first impression of what it will be like working for you!  Be welcoming and enthusiastic.  Let them know you are happy and excited they are here.  </a:t>
            </a:r>
          </a:p>
          <a:p>
            <a:endParaRPr lang="en-US" dirty="0"/>
          </a:p>
          <a:p>
            <a:r>
              <a:rPr lang="en-US" dirty="0"/>
              <a:t>Follow the 4 C’s of Onboarding – Compliance, Clarification, Culture (who are you), and Connection.</a:t>
            </a:r>
          </a:p>
          <a:p>
            <a:endParaRPr lang="en-US" dirty="0"/>
          </a:p>
          <a:p>
            <a:r>
              <a:rPr lang="en-US" dirty="0"/>
              <a:t>Staying connected with the new hires and allowing them to be connected with each other during this initial phase creates a sense of community and </a:t>
            </a:r>
            <a:r>
              <a:rPr lang="en-US" dirty="0" err="1"/>
              <a:t>comraderie</a:t>
            </a:r>
            <a:r>
              <a:rPr lang="en-US" dirty="0"/>
              <a:t>.  Bring in coworkers from the teams and ensure there are both initial and more in-depth introductions.  </a:t>
            </a:r>
          </a:p>
          <a:p>
            <a:endParaRPr lang="en-US" dirty="0"/>
          </a:p>
          <a:p>
            <a:r>
              <a:rPr lang="en-US" dirty="0"/>
              <a:t>Match new hires with a buddy or Senior rep (who is both welcoming and knowledgeable) to help the new hire not only learn their job but answer  questions and provide guidance and support.</a:t>
            </a:r>
          </a:p>
          <a:p>
            <a:endParaRPr lang="en-US" dirty="0"/>
          </a:p>
          <a:p>
            <a:r>
              <a:rPr lang="en-US" dirty="0"/>
              <a:t>Finally, provide feedback to the new hires.  If there is something that they are doing that does not adhere let them know early and help them to stay on track with training.  If there is something they are doing great!  Let them know that as well.  Also prepare them for their training – a well thought out schedule of training activities (who, where, when and how) really helps.  </a:t>
            </a:r>
          </a:p>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17</a:t>
            </a:fld>
            <a:endParaRPr lang="en-US"/>
          </a:p>
        </p:txBody>
      </p:sp>
    </p:spTree>
    <p:extLst>
      <p:ext uri="{BB962C8B-B14F-4D97-AF65-F5344CB8AC3E}">
        <p14:creationId xmlns:p14="http://schemas.microsoft.com/office/powerpoint/2010/main" val="4293653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ways to train a new employee but make sure that as you train you are engaging him/her.  Ask questions, ensure that you check their knowledge of the subjects trained by adding in frequent smaller assessments that help to ensure the employee is paying attention and retaining the knowledge. </a:t>
            </a:r>
          </a:p>
        </p:txBody>
      </p:sp>
      <p:sp>
        <p:nvSpPr>
          <p:cNvPr id="4" name="Slide Number Placeholder 3"/>
          <p:cNvSpPr>
            <a:spLocks noGrp="1"/>
          </p:cNvSpPr>
          <p:nvPr>
            <p:ph type="sldNum" sz="quarter" idx="5"/>
          </p:nvPr>
        </p:nvSpPr>
        <p:spPr/>
        <p:txBody>
          <a:bodyPr/>
          <a:lstStyle/>
          <a:p>
            <a:fld id="{E436984E-960B-854E-A0D8-69134B974984}" type="slidenum">
              <a:rPr lang="en-US" smtClean="0"/>
              <a:t>18</a:t>
            </a:fld>
            <a:endParaRPr lang="en-US"/>
          </a:p>
        </p:txBody>
      </p:sp>
    </p:spTree>
    <p:extLst>
      <p:ext uri="{BB962C8B-B14F-4D97-AF65-F5344CB8AC3E}">
        <p14:creationId xmlns:p14="http://schemas.microsoft.com/office/powerpoint/2010/main" val="292197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inspiring and motivating employees remember to go to the basics.  If an employee feels a part of the process, empowered and understands the goals an vision the motivation is easy.  For a Leader to share the “Why” behind a process or change it helps to get the team on track.  Simon Sinek does a great talk  called the Why where he explains why they do what they do.  Use that same logic when inspiring employees to great performance.  Again remember to link the Why to the greater good and value of the action you are trying to inspire.  If employees believe and put their energies together anything is achievable. </a:t>
            </a:r>
          </a:p>
        </p:txBody>
      </p:sp>
      <p:sp>
        <p:nvSpPr>
          <p:cNvPr id="4" name="Slide Number Placeholder 3"/>
          <p:cNvSpPr>
            <a:spLocks noGrp="1"/>
          </p:cNvSpPr>
          <p:nvPr>
            <p:ph type="sldNum" sz="quarter" idx="5"/>
          </p:nvPr>
        </p:nvSpPr>
        <p:spPr/>
        <p:txBody>
          <a:bodyPr/>
          <a:lstStyle/>
          <a:p>
            <a:fld id="{E436984E-960B-854E-A0D8-69134B974984}" type="slidenum">
              <a:rPr lang="en-US" smtClean="0"/>
              <a:t>19</a:t>
            </a:fld>
            <a:endParaRPr lang="en-US"/>
          </a:p>
        </p:txBody>
      </p:sp>
    </p:spTree>
    <p:extLst>
      <p:ext uri="{BB962C8B-B14F-4D97-AF65-F5344CB8AC3E}">
        <p14:creationId xmlns:p14="http://schemas.microsoft.com/office/powerpoint/2010/main" val="214767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2</a:t>
            </a:fld>
            <a:endParaRPr lang="en-US"/>
          </a:p>
        </p:txBody>
      </p:sp>
    </p:spTree>
    <p:extLst>
      <p:ext uri="{BB962C8B-B14F-4D97-AF65-F5344CB8AC3E}">
        <p14:creationId xmlns:p14="http://schemas.microsoft.com/office/powerpoint/2010/main" val="428084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it’s important to do what you can to light the fire of motivation in your team. To do this share your vision – ensure that you speak to the long term impact of the work and the greater good it brings.  Have clear plans and keep the communication at the forefront.  Measure your goals and communicate often.  Encourage the team to work together and contribute ideas and engagement in the process.  If the team is a part of the plan the better the chances of success.  </a:t>
            </a:r>
          </a:p>
          <a:p>
            <a:endParaRPr lang="en-US" dirty="0"/>
          </a:p>
          <a:p>
            <a:r>
              <a:rPr lang="en-US" dirty="0"/>
              <a:t>Ensure that you have a healthy and positive work environment.  Make sure the focus is on the prize, ensure you acknowledge and reward those who achieve and make strides towards reaching the goals and provide opportunities for learning and achievement.  The team will gain the pride that comes with accomplishment.  This will burn like a fire within and burn.  </a:t>
            </a:r>
          </a:p>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21</a:t>
            </a:fld>
            <a:endParaRPr lang="en-US"/>
          </a:p>
        </p:txBody>
      </p:sp>
    </p:spTree>
    <p:extLst>
      <p:ext uri="{BB962C8B-B14F-4D97-AF65-F5344CB8AC3E}">
        <p14:creationId xmlns:p14="http://schemas.microsoft.com/office/powerpoint/2010/main" val="1269577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ways to engage and connect with your team.  Employees want to feel connected to both their employer and their work.  Engage with them by brainstorming.  Appeal to their expertise in their jobs and ask for their feedback and ideas.  </a:t>
            </a:r>
          </a:p>
          <a:p>
            <a:endParaRPr lang="en-US" dirty="0"/>
          </a:p>
          <a:p>
            <a:r>
              <a:rPr lang="en-US" dirty="0"/>
              <a:t>Be diligent about holding one on one meetings.  Remember with these it’s about the employee’s time with their manager to discuss what the employee wants to do.  These are key times for Managers to get to know their employees on a more personal level and understand what makes them tick. </a:t>
            </a:r>
          </a:p>
          <a:p>
            <a:endParaRPr lang="en-US" dirty="0"/>
          </a:p>
          <a:p>
            <a:r>
              <a:rPr lang="en-US" dirty="0"/>
              <a:t>Be sure to acknowledge and provide recognition where it’s deserved and provide incentives for reaching goals. </a:t>
            </a:r>
          </a:p>
          <a:p>
            <a:endParaRPr lang="en-US" dirty="0"/>
          </a:p>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22</a:t>
            </a:fld>
            <a:endParaRPr lang="en-US"/>
          </a:p>
        </p:txBody>
      </p:sp>
    </p:spTree>
    <p:extLst>
      <p:ext uri="{BB962C8B-B14F-4D97-AF65-F5344CB8AC3E}">
        <p14:creationId xmlns:p14="http://schemas.microsoft.com/office/powerpoint/2010/main" val="242313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employees feel that their employer is on their side and true to their word it’s an amazing thing.  Gaining employee trust is about “being your word”.  Do what you say you will do and listen to your team.  Truly try to understand their point of view and ping them for their ideas and opinions.  </a:t>
            </a:r>
          </a:p>
          <a:p>
            <a:endParaRPr lang="en-US" dirty="0"/>
          </a:p>
          <a:p>
            <a:r>
              <a:rPr lang="en-US" dirty="0"/>
              <a:t>Ask for feedback from your team and ask the tough questions.  Be willing to analyze your results and share openly how you CAN meet their recommendations and wishes.  IF you are unable </a:t>
            </a:r>
            <a:r>
              <a:rPr lang="en-US" dirty="0" err="1"/>
              <a:t>tos</a:t>
            </a:r>
            <a:r>
              <a:rPr lang="en-US" dirty="0"/>
              <a:t> do so talk about a path to get close and let them know you are working along side them to help get as close as your can.  Explain why the recommendation is not feasible but what is feasible.  </a:t>
            </a:r>
          </a:p>
          <a:p>
            <a:endParaRPr lang="en-US" dirty="0"/>
          </a:p>
          <a:p>
            <a:r>
              <a:rPr lang="en-US" dirty="0"/>
              <a:t>Be willing to track your own progress towards meeting employee wishes so you can share your willingness to create a work environment that makes employees feel good about being a part of..</a:t>
            </a:r>
          </a:p>
          <a:p>
            <a:endParaRPr lang="en-US" dirty="0"/>
          </a:p>
          <a:p>
            <a:r>
              <a:rPr lang="en-US" dirty="0"/>
              <a:t>Conduct pulse surveys on specific areas and definitely conduct an annual survey.  It’s also helpful to have an independent 3</a:t>
            </a:r>
            <a:r>
              <a:rPr lang="en-US" baseline="30000" dirty="0"/>
              <a:t>rd</a:t>
            </a:r>
            <a:r>
              <a:rPr lang="en-US" dirty="0"/>
              <a:t> party help with this to ensure employees feel confident in their confidentiality and can be more open.  The comments can be very eye opening and highlight opportunities for leadership improvement.  It’s a partnership!</a:t>
            </a:r>
          </a:p>
        </p:txBody>
      </p:sp>
      <p:sp>
        <p:nvSpPr>
          <p:cNvPr id="4" name="Slide Number Placeholder 3"/>
          <p:cNvSpPr>
            <a:spLocks noGrp="1"/>
          </p:cNvSpPr>
          <p:nvPr>
            <p:ph type="sldNum" sz="quarter" idx="5"/>
          </p:nvPr>
        </p:nvSpPr>
        <p:spPr/>
        <p:txBody>
          <a:bodyPr/>
          <a:lstStyle/>
          <a:p>
            <a:fld id="{E436984E-960B-854E-A0D8-69134B974984}" type="slidenum">
              <a:rPr lang="en-US" smtClean="0"/>
              <a:t>23</a:t>
            </a:fld>
            <a:endParaRPr lang="en-US"/>
          </a:p>
        </p:txBody>
      </p:sp>
    </p:spTree>
    <p:extLst>
      <p:ext uri="{BB962C8B-B14F-4D97-AF65-F5344CB8AC3E}">
        <p14:creationId xmlns:p14="http://schemas.microsoft.com/office/powerpoint/2010/main" val="3678654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24</a:t>
            </a:fld>
            <a:endParaRPr lang="en-US"/>
          </a:p>
        </p:txBody>
      </p:sp>
    </p:spTree>
    <p:extLst>
      <p:ext uri="{BB962C8B-B14F-4D97-AF65-F5344CB8AC3E}">
        <p14:creationId xmlns:p14="http://schemas.microsoft.com/office/powerpoint/2010/main" val="2292170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quick run down on some ways to retain your key staff:  </a:t>
            </a:r>
          </a:p>
          <a:p>
            <a:endParaRPr lang="en-US" dirty="0"/>
          </a:p>
          <a:p>
            <a:r>
              <a:rPr lang="en-US" dirty="0"/>
              <a:t>Recognition and Acknowledgement (be sincere)</a:t>
            </a:r>
          </a:p>
          <a:p>
            <a:r>
              <a:rPr lang="en-US" dirty="0"/>
              <a:t>Retention or Stay bonuses are a great way to ensure your team stays for a certain period of time.</a:t>
            </a:r>
          </a:p>
          <a:p>
            <a:r>
              <a:rPr lang="en-US" dirty="0"/>
              <a:t>Embrace diversity in your workforce.  Often different people bring different and new ideas that can have a positive impact on the team. </a:t>
            </a:r>
          </a:p>
          <a:p>
            <a:r>
              <a:rPr lang="en-US" dirty="0"/>
              <a:t>Conduct regular “Stay Interviews” with your key players.  Make sure you ask them “why” they like working for the organization and the team.  Ask them how you can improve.  Be sincere and be vulnerable.  </a:t>
            </a:r>
          </a:p>
          <a:p>
            <a:r>
              <a:rPr lang="en-US" dirty="0"/>
              <a:t>Celebrate wins together – it doesn’t have to be much but a small celebration as a team creates a bond and reinforces the need to continue.  </a:t>
            </a:r>
          </a:p>
          <a:p>
            <a:r>
              <a:rPr lang="en-US" dirty="0"/>
              <a:t>Promote Team with get-togethers and activities that promote the team getting together (even remotely) to celebrate together</a:t>
            </a:r>
          </a:p>
          <a:p>
            <a:r>
              <a:rPr lang="en-US" dirty="0"/>
              <a:t>Provide Education and growth opportunities for your team – development creates loyalty. </a:t>
            </a:r>
          </a:p>
          <a:p>
            <a:r>
              <a:rPr lang="en-US" dirty="0"/>
              <a:t>Be flexible with your team and ensure you support and care about your employee as a whole! They have a personal life – be sure to pay attention and ask about him/her on a personal level – not just the work but the person.  </a:t>
            </a:r>
          </a:p>
          <a:p>
            <a:r>
              <a:rPr lang="en-US" dirty="0"/>
              <a:t>Be open and curious as to how you can do better to help your team to be successful.. </a:t>
            </a:r>
          </a:p>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25</a:t>
            </a:fld>
            <a:endParaRPr lang="en-US"/>
          </a:p>
        </p:txBody>
      </p:sp>
    </p:spTree>
    <p:extLst>
      <p:ext uri="{BB962C8B-B14F-4D97-AF65-F5344CB8AC3E}">
        <p14:creationId xmlns:p14="http://schemas.microsoft.com/office/powerpoint/2010/main" val="2768091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36984E-960B-854E-A0D8-69134B974984}" type="slidenum">
              <a:rPr lang="en-US" smtClean="0"/>
              <a:t>26</a:t>
            </a:fld>
            <a:endParaRPr lang="en-US"/>
          </a:p>
        </p:txBody>
      </p:sp>
    </p:spTree>
    <p:extLst>
      <p:ext uri="{BB962C8B-B14F-4D97-AF65-F5344CB8AC3E}">
        <p14:creationId xmlns:p14="http://schemas.microsoft.com/office/powerpoint/2010/main" val="1315749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human beings we learned in this past 2 years how much our connections and relationships mean.  As leaders if we remember that humans desire to build a connection and feel a part of something greater than themselves </a:t>
            </a:r>
          </a:p>
          <a:p>
            <a:endParaRPr lang="en-US" dirty="0"/>
          </a:p>
          <a:p>
            <a:r>
              <a:rPr lang="en-US" dirty="0"/>
              <a:t>Understanding and building a culture of success and energy is contagious.  If people feel good about their work and believe in the values it’s an amazing result.  Your entire workforce will surge forward to help achieve goals together.  Employees who feel safe will take chances and think-outside-the-box and will contribute.  Employees will analyze their failures and be open to ways to avoid this in the future and look for lessons.  </a:t>
            </a:r>
          </a:p>
          <a:p>
            <a:endParaRPr lang="en-US" dirty="0"/>
          </a:p>
          <a:p>
            <a:r>
              <a:rPr lang="en-US" dirty="0"/>
              <a:t>The workforce will be more thoughtful and forward thinking and less reactive.  </a:t>
            </a:r>
          </a:p>
        </p:txBody>
      </p:sp>
      <p:sp>
        <p:nvSpPr>
          <p:cNvPr id="4" name="Slide Number Placeholder 3"/>
          <p:cNvSpPr>
            <a:spLocks noGrp="1"/>
          </p:cNvSpPr>
          <p:nvPr>
            <p:ph type="sldNum" sz="quarter" idx="5"/>
          </p:nvPr>
        </p:nvSpPr>
        <p:spPr/>
        <p:txBody>
          <a:bodyPr/>
          <a:lstStyle/>
          <a:p>
            <a:fld id="{E436984E-960B-854E-A0D8-69134B974984}" type="slidenum">
              <a:rPr lang="en-US" smtClean="0"/>
              <a:t>27</a:t>
            </a:fld>
            <a:endParaRPr lang="en-US"/>
          </a:p>
        </p:txBody>
      </p:sp>
    </p:spTree>
    <p:extLst>
      <p:ext uri="{BB962C8B-B14F-4D97-AF65-F5344CB8AC3E}">
        <p14:creationId xmlns:p14="http://schemas.microsoft.com/office/powerpoint/2010/main" val="2610278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book from Gustavo </a:t>
            </a:r>
            <a:r>
              <a:rPr lang="en-US" dirty="0" err="1"/>
              <a:t>Grodinsky</a:t>
            </a:r>
            <a:r>
              <a:rPr lang="en-US" dirty="0"/>
              <a:t> called “Culture Trumps Everything”.  This is an amazing book and true.  Building culture takes time, energy and work and starts at the top.  But </a:t>
            </a:r>
            <a:r>
              <a:rPr lang="en-US" dirty="0" err="1"/>
              <a:t>is’s</a:t>
            </a:r>
            <a:r>
              <a:rPr lang="en-US" dirty="0"/>
              <a:t> worthwhile endeavor.  </a:t>
            </a:r>
          </a:p>
        </p:txBody>
      </p:sp>
      <p:sp>
        <p:nvSpPr>
          <p:cNvPr id="4" name="Slide Number Placeholder 3"/>
          <p:cNvSpPr>
            <a:spLocks noGrp="1"/>
          </p:cNvSpPr>
          <p:nvPr>
            <p:ph type="sldNum" sz="quarter" idx="5"/>
          </p:nvPr>
        </p:nvSpPr>
        <p:spPr/>
        <p:txBody>
          <a:bodyPr/>
          <a:lstStyle/>
          <a:p>
            <a:fld id="{E436984E-960B-854E-A0D8-69134B974984}" type="slidenum">
              <a:rPr lang="en-US" smtClean="0"/>
              <a:t>28</a:t>
            </a:fld>
            <a:endParaRPr lang="en-US"/>
          </a:p>
        </p:txBody>
      </p:sp>
    </p:spTree>
    <p:extLst>
      <p:ext uri="{BB962C8B-B14F-4D97-AF65-F5344CB8AC3E}">
        <p14:creationId xmlns:p14="http://schemas.microsoft.com/office/powerpoint/2010/main" val="3594593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are in a unique time in our history.  Not only are we struggling to find qualified employees we also are struggling to retain them.  There are so many factors out there and it’s time for us as leaders to “give up a story” in order to be successful.  Time for us to truly concentrate on retaining and engaging our current team and ensuring we are taking care of them as people.  Be open to the new generation of employees coming in and to their ideas.  </a:t>
            </a:r>
          </a:p>
          <a:p>
            <a:endParaRPr lang="en-US" dirty="0"/>
          </a:p>
          <a:p>
            <a:r>
              <a:rPr lang="en-US" dirty="0"/>
              <a:t>The reward is a more stable workforce and a happier one.  </a:t>
            </a:r>
          </a:p>
        </p:txBody>
      </p:sp>
      <p:sp>
        <p:nvSpPr>
          <p:cNvPr id="4" name="Slide Number Placeholder 3"/>
          <p:cNvSpPr>
            <a:spLocks noGrp="1"/>
          </p:cNvSpPr>
          <p:nvPr>
            <p:ph type="sldNum" sz="quarter" idx="5"/>
          </p:nvPr>
        </p:nvSpPr>
        <p:spPr/>
        <p:txBody>
          <a:bodyPr/>
          <a:lstStyle/>
          <a:p>
            <a:fld id="{E436984E-960B-854E-A0D8-69134B974984}" type="slidenum">
              <a:rPr lang="en-US" smtClean="0"/>
              <a:t>29</a:t>
            </a:fld>
            <a:endParaRPr lang="en-US"/>
          </a:p>
        </p:txBody>
      </p:sp>
    </p:spTree>
    <p:extLst>
      <p:ext uri="{BB962C8B-B14F-4D97-AF65-F5344CB8AC3E}">
        <p14:creationId xmlns:p14="http://schemas.microsoft.com/office/powerpoint/2010/main" val="205106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all seen the headlines and experienced the pain of labor shortages this year.  Either in our own facilities/businesses or in our communities.  </a:t>
            </a:r>
          </a:p>
        </p:txBody>
      </p:sp>
      <p:sp>
        <p:nvSpPr>
          <p:cNvPr id="4" name="Slide Number Placeholder 3"/>
          <p:cNvSpPr>
            <a:spLocks noGrp="1"/>
          </p:cNvSpPr>
          <p:nvPr>
            <p:ph type="sldNum" sz="quarter" idx="5"/>
          </p:nvPr>
        </p:nvSpPr>
        <p:spPr/>
        <p:txBody>
          <a:bodyPr/>
          <a:lstStyle/>
          <a:p>
            <a:fld id="{E436984E-960B-854E-A0D8-69134B974984}" type="slidenum">
              <a:rPr lang="en-US" smtClean="0"/>
              <a:t>3</a:t>
            </a:fld>
            <a:endParaRPr lang="en-US"/>
          </a:p>
        </p:txBody>
      </p:sp>
    </p:spTree>
    <p:extLst>
      <p:ext uri="{BB962C8B-B14F-4D97-AF65-F5344CB8AC3E}">
        <p14:creationId xmlns:p14="http://schemas.microsoft.com/office/powerpoint/2010/main" val="366273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Unemployment is high.  The reason is still a mystery to me.  Before the pandemic we were easily able to find and hire employees who wanted to work in our office for $16 an hour.  Now we are hiring those who want to work remote, while watching their children, and they want $20 an hour+.  And we’re on the business end.  I can’t imagine what it’s like to recruit and find clinical and nursing staff? </a:t>
            </a:r>
          </a:p>
          <a:p>
            <a:endParaRPr lang="en-US" dirty="0"/>
          </a:p>
          <a:p>
            <a:r>
              <a:rPr lang="en-US" dirty="0"/>
              <a:t>So the stats speak for themselves.  </a:t>
            </a:r>
          </a:p>
          <a:p>
            <a:r>
              <a:rPr lang="en-US" dirty="0"/>
              <a:t>We have a workforce that is tired, burned out and seeking flexibility.  We are suffering from COVID-19 fatigue in every way.  The workforce is restless and seeking a way to support themselves and their families in a way that keeps them safe while feeding the need to do a job that is rewarding and impacts the greater good.  Oh and please don’t forget that many of our workers are willing to start at the bottom but want a quick path to grow in both income and responsibility.  </a:t>
            </a:r>
          </a:p>
          <a:p>
            <a:endParaRPr lang="en-US" dirty="0"/>
          </a:p>
          <a:p>
            <a:r>
              <a:rPr lang="en-US" dirty="0"/>
              <a:t>That leaves employers in a place to act and ensure they have appropriate strategies in place to both attract and retain qualified staff.  </a:t>
            </a:r>
          </a:p>
        </p:txBody>
      </p:sp>
      <p:sp>
        <p:nvSpPr>
          <p:cNvPr id="4" name="Slide Number Placeholder 3"/>
          <p:cNvSpPr>
            <a:spLocks noGrp="1"/>
          </p:cNvSpPr>
          <p:nvPr>
            <p:ph type="sldNum" sz="quarter" idx="5"/>
          </p:nvPr>
        </p:nvSpPr>
        <p:spPr/>
        <p:txBody>
          <a:bodyPr/>
          <a:lstStyle/>
          <a:p>
            <a:fld id="{E436984E-960B-854E-A0D8-69134B974984}" type="slidenum">
              <a:rPr lang="en-US" smtClean="0"/>
              <a:t>4</a:t>
            </a:fld>
            <a:endParaRPr lang="en-US"/>
          </a:p>
        </p:txBody>
      </p:sp>
    </p:spTree>
    <p:extLst>
      <p:ext uri="{BB962C8B-B14F-4D97-AF65-F5344CB8AC3E}">
        <p14:creationId xmlns:p14="http://schemas.microsoft.com/office/powerpoint/2010/main" val="423412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employee turnover and the reasons staff leave.  </a:t>
            </a:r>
          </a:p>
          <a:p>
            <a:r>
              <a:rPr lang="en-US" dirty="0"/>
              <a:t>First, we’ll look at historical information and then at current data as to reasons why employees leave.  </a:t>
            </a:r>
          </a:p>
          <a:p>
            <a:pPr marL="228600" indent="-228600">
              <a:buAutoNum type="arabicPeriod"/>
            </a:pPr>
            <a:r>
              <a:rPr lang="en-US" dirty="0"/>
              <a:t>Employees leave for other/better opportunities – could be they are always looking or a recruiter reached out to them. </a:t>
            </a:r>
          </a:p>
          <a:p>
            <a:pPr marL="228600" indent="-228600">
              <a:buAutoNum type="arabicPeriod"/>
            </a:pPr>
            <a:r>
              <a:rPr lang="en-US" dirty="0"/>
              <a:t>Employees become unhappy with their current employer/position – could be due to lack of engagement or lack of growth opportunities.  Flexibility in time off is another key factor causing turn over</a:t>
            </a:r>
          </a:p>
          <a:p>
            <a:pPr marL="228600" indent="-228600">
              <a:buAutoNum type="arabicPeriod"/>
            </a:pPr>
            <a:r>
              <a:rPr lang="en-US" dirty="0"/>
              <a:t>Employees are disengaged from their position (don’t see the big picture – don’t feel as if they are a part of something or have any power over how they do their job.)</a:t>
            </a:r>
          </a:p>
          <a:p>
            <a:pPr marL="0" indent="0">
              <a:buNone/>
            </a:pPr>
            <a:endParaRPr lang="en-US" dirty="0"/>
          </a:p>
          <a:p>
            <a:pPr marL="0" indent="0">
              <a:buNone/>
            </a:pPr>
            <a:r>
              <a:rPr lang="en-US" dirty="0"/>
              <a:t>Overall the cost of turnover is expensive depending upon how much you are paying each employee.  </a:t>
            </a:r>
          </a:p>
        </p:txBody>
      </p:sp>
      <p:sp>
        <p:nvSpPr>
          <p:cNvPr id="4" name="Slide Number Placeholder 3"/>
          <p:cNvSpPr>
            <a:spLocks noGrp="1"/>
          </p:cNvSpPr>
          <p:nvPr>
            <p:ph type="sldNum" sz="quarter" idx="5"/>
          </p:nvPr>
        </p:nvSpPr>
        <p:spPr/>
        <p:txBody>
          <a:bodyPr/>
          <a:lstStyle/>
          <a:p>
            <a:fld id="{E436984E-960B-854E-A0D8-69134B974984}" type="slidenum">
              <a:rPr lang="en-US" smtClean="0"/>
              <a:t>5</a:t>
            </a:fld>
            <a:endParaRPr lang="en-US"/>
          </a:p>
        </p:txBody>
      </p:sp>
    </p:spTree>
    <p:extLst>
      <p:ext uri="{BB962C8B-B14F-4D97-AF65-F5344CB8AC3E}">
        <p14:creationId xmlns:p14="http://schemas.microsoft.com/office/powerpoint/2010/main" val="236958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COVID pandemic world has changed how we view turn over.  We have witnessed double digit percentages in wage growth (at least in COLO) for our entry level positions.  We have more open positions now and find it tougher to get qualified employees.  Demands have changed from employees who have had at least 9 months to a year of working from home and found a new level of work/life balance.  </a:t>
            </a:r>
          </a:p>
          <a:p>
            <a:r>
              <a:rPr lang="en-US" dirty="0"/>
              <a:t>Day care is hard to find as day-care providers cannot find qualified care givers, working parents are now unable to afford to go back to work full time and/or find care for their children so they are forced to look for flexibility in their work allowing them to be at home with their children.  </a:t>
            </a:r>
          </a:p>
          <a:p>
            <a:r>
              <a:rPr lang="en-US" dirty="0"/>
              <a:t>The staffing shortage is having another effect in causing burn out for employees who are able to work and face a larger load of the work as leaders scramble to find employees to do the job and then train them. </a:t>
            </a:r>
          </a:p>
          <a:p>
            <a:endParaRPr lang="en-US" dirty="0"/>
          </a:p>
          <a:p>
            <a:r>
              <a:rPr lang="en-US" dirty="0"/>
              <a:t>Mental health issues have risen in employees forcing some to leave the workforce to focus on their health.  Even employers with remote workers are needing to reach out to help provide support for employees who are lonely and facing depression/anxiety.  </a:t>
            </a:r>
          </a:p>
          <a:p>
            <a:endParaRPr lang="en-US" dirty="0"/>
          </a:p>
          <a:p>
            <a:r>
              <a:rPr lang="en-US" dirty="0"/>
              <a:t>In healthcare the burn out is palpable from overworked and tired clinical staff and trying to keep people there to support and help those in the community who need care.  The pandemic seems overwhelming to some getting better and then developing a new strain and causing more heartache and illness.  </a:t>
            </a:r>
          </a:p>
          <a:p>
            <a:endParaRPr lang="en-US" dirty="0"/>
          </a:p>
          <a:p>
            <a:r>
              <a:rPr lang="en-US" dirty="0"/>
              <a:t>Add to it that Baby Boomers are retiring (some earlier than expected due to COVID) and the millennial growth as a % of the overall workforce is impacting the culture and how the work is done.  </a:t>
            </a:r>
          </a:p>
        </p:txBody>
      </p:sp>
      <p:sp>
        <p:nvSpPr>
          <p:cNvPr id="4" name="Slide Number Placeholder 3"/>
          <p:cNvSpPr>
            <a:spLocks noGrp="1"/>
          </p:cNvSpPr>
          <p:nvPr>
            <p:ph type="sldNum" sz="quarter" idx="5"/>
          </p:nvPr>
        </p:nvSpPr>
        <p:spPr/>
        <p:txBody>
          <a:bodyPr/>
          <a:lstStyle/>
          <a:p>
            <a:fld id="{E436984E-960B-854E-A0D8-69134B974984}" type="slidenum">
              <a:rPr lang="en-US" smtClean="0"/>
              <a:t>6</a:t>
            </a:fld>
            <a:endParaRPr lang="en-US"/>
          </a:p>
        </p:txBody>
      </p:sp>
    </p:spTree>
    <p:extLst>
      <p:ext uri="{BB962C8B-B14F-4D97-AF65-F5344CB8AC3E}">
        <p14:creationId xmlns:p14="http://schemas.microsoft.com/office/powerpoint/2010/main" val="262063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providers are still facing a limited candidate pool for their job openings.  Salary adjustments in healthcare are not easy to come by and often require approval through several levels at the hospital.  Those who must report to work at the hospital or provider office still face challenges during inclement weather (depending upon location). </a:t>
            </a:r>
          </a:p>
          <a:p>
            <a:endParaRPr lang="en-US" dirty="0"/>
          </a:p>
          <a:p>
            <a:r>
              <a:rPr lang="en-US" dirty="0"/>
              <a:t>Although my prediction is that with growth in remote work opportunities and a desire for a better quality of life rural locations may see a growth in their area of new families moving into the area.. Just my prediction.  </a:t>
            </a:r>
          </a:p>
        </p:txBody>
      </p:sp>
      <p:sp>
        <p:nvSpPr>
          <p:cNvPr id="4" name="Slide Number Placeholder 3"/>
          <p:cNvSpPr>
            <a:spLocks noGrp="1"/>
          </p:cNvSpPr>
          <p:nvPr>
            <p:ph type="sldNum" sz="quarter" idx="5"/>
          </p:nvPr>
        </p:nvSpPr>
        <p:spPr/>
        <p:txBody>
          <a:bodyPr/>
          <a:lstStyle/>
          <a:p>
            <a:fld id="{E436984E-960B-854E-A0D8-69134B974984}" type="slidenum">
              <a:rPr lang="en-US" smtClean="0"/>
              <a:t>7</a:t>
            </a:fld>
            <a:endParaRPr lang="en-US"/>
          </a:p>
        </p:txBody>
      </p:sp>
    </p:spTree>
    <p:extLst>
      <p:ext uri="{BB962C8B-B14F-4D97-AF65-F5344CB8AC3E}">
        <p14:creationId xmlns:p14="http://schemas.microsoft.com/office/powerpoint/2010/main" val="182175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employer you have a couple of key areas to focus on to help attract and retain the best employees:</a:t>
            </a:r>
          </a:p>
          <a:p>
            <a:endParaRPr lang="en-US" dirty="0"/>
          </a:p>
          <a:p>
            <a:r>
              <a:rPr lang="en-US" dirty="0"/>
              <a:t>Highlight the value in their role.  - Paint a bigger picture as people want to know that they contribute to the greater good.  So for example instead of saying “ I’m a biller”  they can share – “they ensure that their healthcare provider is able to serve the community by submitting accurate claims to payers.    </a:t>
            </a:r>
          </a:p>
          <a:p>
            <a:endParaRPr lang="en-US" dirty="0"/>
          </a:p>
          <a:p>
            <a:r>
              <a:rPr lang="en-US" dirty="0"/>
              <a:t>Provide flexibility around where and when employees can work.  Can you provide flex-time options for revenue cycle employees?  There are those who need to work 9-5 but could you perhaps set up a shift from 5-9 p.m. and another from 6-10 a.m.?  We are considering using part-time employees to help us with full time positions.  What do your employees desire as far as flexibility goes? Can they work remotely?  </a:t>
            </a:r>
          </a:p>
          <a:p>
            <a:endParaRPr lang="en-US" dirty="0"/>
          </a:p>
          <a:p>
            <a:r>
              <a:rPr lang="en-US" dirty="0"/>
              <a:t>The younger generation is more culturally aware.  They value diversity in many areas and want a position that enhances the greater good.   </a:t>
            </a:r>
          </a:p>
          <a:p>
            <a:endParaRPr lang="en-US" dirty="0"/>
          </a:p>
          <a:p>
            <a:r>
              <a:rPr lang="en-US" dirty="0"/>
              <a:t>Additionally most millennials are out of school at this time or graduating and are seeking positions that allow them to grow in responsibility and income more quickly.  What does the growth path look like at your facility?  </a:t>
            </a:r>
          </a:p>
        </p:txBody>
      </p:sp>
      <p:sp>
        <p:nvSpPr>
          <p:cNvPr id="4" name="Slide Number Placeholder 3"/>
          <p:cNvSpPr>
            <a:spLocks noGrp="1"/>
          </p:cNvSpPr>
          <p:nvPr>
            <p:ph type="sldNum" sz="quarter" idx="5"/>
          </p:nvPr>
        </p:nvSpPr>
        <p:spPr/>
        <p:txBody>
          <a:bodyPr/>
          <a:lstStyle/>
          <a:p>
            <a:fld id="{E436984E-960B-854E-A0D8-69134B974984}" type="slidenum">
              <a:rPr lang="en-US" smtClean="0"/>
              <a:t>8</a:t>
            </a:fld>
            <a:endParaRPr lang="en-US"/>
          </a:p>
        </p:txBody>
      </p:sp>
    </p:spTree>
    <p:extLst>
      <p:ext uri="{BB962C8B-B14F-4D97-AF65-F5344CB8AC3E}">
        <p14:creationId xmlns:p14="http://schemas.microsoft.com/office/powerpoint/2010/main" val="54529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seeking qualified talent it is best to work directly with your Leadership and your HR team.  Identify the characteristics and traits of your top employees?  What do they demonstrate that allows them to be top players?  Are they willing to learn new things?  Are they self-starters?  Are they dependable?  Solidify these characteristics and hire for them. </a:t>
            </a:r>
          </a:p>
          <a:p>
            <a:endParaRPr lang="en-US" dirty="0"/>
          </a:p>
          <a:p>
            <a:r>
              <a:rPr lang="en-US" dirty="0"/>
              <a:t>Set up an interview process that allows for at least 2 steps if not more.  There are many times that an initial interview with a candidate (remote) will turn into a no at the next level when that candidate is challenged by a simulation of some of the tasks they will be asked to do at the next level. </a:t>
            </a:r>
          </a:p>
          <a:p>
            <a:endParaRPr lang="en-US" dirty="0"/>
          </a:p>
          <a:p>
            <a:r>
              <a:rPr lang="en-US" dirty="0"/>
              <a:t>Assess the skills and basic knowledge skills of your applicants.  We have signed on with Hire Select and use a basic skills test for the type of position we are hiring for to ensure they meet a minimum level.  </a:t>
            </a:r>
          </a:p>
          <a:p>
            <a:endParaRPr lang="en-US" dirty="0"/>
          </a:p>
          <a:p>
            <a:r>
              <a:rPr lang="en-US" dirty="0"/>
              <a:t>Those who interact with applicants should be able to effectively market your facility and workplace to new hires.  They should be welcoming and warm throughout the application process.  </a:t>
            </a:r>
          </a:p>
          <a:p>
            <a:endParaRPr lang="en-US" dirty="0"/>
          </a:p>
          <a:p>
            <a:r>
              <a:rPr lang="en-US" dirty="0"/>
              <a:t>Have a solid and well-defined onboarding process.  Introduce the new hires to their new managers,  assign them an on-boarding buddy or a mentor (a senior member of their team they will be working with).   This individual will help the new hire with questions and tips and tricks once they are on the job.  </a:t>
            </a:r>
          </a:p>
          <a:p>
            <a:endParaRPr lang="en-US" dirty="0"/>
          </a:p>
          <a:p>
            <a:r>
              <a:rPr lang="en-US" dirty="0"/>
              <a:t>Engage with the new hire regularly and provide feedback frequently.  Be sure to train your leaders that feedback (even negative feedback) can be stated in such a way as to motivate the employee to improve.  Employees WANT to know what they are and are not doing correctly.  </a:t>
            </a:r>
          </a:p>
          <a:p>
            <a:endParaRPr lang="en-US" dirty="0"/>
          </a:p>
          <a:p>
            <a:r>
              <a:rPr lang="en-US" dirty="0"/>
              <a:t>Building employee trust is huge – it really starts at the top.  Employees want to know that they are safe in their jobs and will be provided training and support to be successful.  </a:t>
            </a:r>
          </a:p>
          <a:p>
            <a:endParaRPr lang="en-US" dirty="0"/>
          </a:p>
          <a:p>
            <a:r>
              <a:rPr lang="en-US" dirty="0"/>
              <a:t>Motivating your team really is something that requires you the leader to have passion to accomplish goals.  Set out a goal and measure and report on this so employees can see their progress.  Help them to feel like they are a part of something important and to recognize the vision of success.  The leader’s dialogue when working with their team is hugely important.  If the leader is deflated the employees will not be inspired.  </a:t>
            </a:r>
          </a:p>
          <a:p>
            <a:endParaRPr lang="en-US" dirty="0"/>
          </a:p>
          <a:p>
            <a:r>
              <a:rPr lang="en-US" dirty="0"/>
              <a:t>Ensure that leaders focus on building and acknowledging employees who uphold the facility’s culture through their actions.  Do public recognitions and rewards as frequently as you can to reward desired behaviors and actions.  </a:t>
            </a:r>
          </a:p>
        </p:txBody>
      </p:sp>
      <p:sp>
        <p:nvSpPr>
          <p:cNvPr id="4" name="Slide Number Placeholder 3"/>
          <p:cNvSpPr>
            <a:spLocks noGrp="1"/>
          </p:cNvSpPr>
          <p:nvPr>
            <p:ph type="sldNum" sz="quarter" idx="5"/>
          </p:nvPr>
        </p:nvSpPr>
        <p:spPr/>
        <p:txBody>
          <a:bodyPr/>
          <a:lstStyle/>
          <a:p>
            <a:fld id="{E436984E-960B-854E-A0D8-69134B974984}" type="slidenum">
              <a:rPr lang="en-US" smtClean="0"/>
              <a:t>9</a:t>
            </a:fld>
            <a:endParaRPr lang="en-US"/>
          </a:p>
        </p:txBody>
      </p:sp>
    </p:spTree>
    <p:extLst>
      <p:ext uri="{BB962C8B-B14F-4D97-AF65-F5344CB8AC3E}">
        <p14:creationId xmlns:p14="http://schemas.microsoft.com/office/powerpoint/2010/main" val="809465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ight Blu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35A069-2434-BE45-AC85-44F054497F23}"/>
              </a:ext>
            </a:extLst>
          </p:cNvPr>
          <p:cNvSpPr/>
          <p:nvPr userDrawn="1"/>
        </p:nvSpPr>
        <p:spPr>
          <a:xfrm>
            <a:off x="1" y="0"/>
            <a:ext cx="12192000" cy="6858000"/>
          </a:xfrm>
          <a:prstGeom prst="rect">
            <a:avLst/>
          </a:prstGeom>
          <a:solidFill>
            <a:schemeClr val="accent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pic>
        <p:nvPicPr>
          <p:cNvPr id="7" name="Picture 6">
            <a:extLst>
              <a:ext uri="{FF2B5EF4-FFF2-40B4-BE49-F238E27FC236}">
                <a16:creationId xmlns:a16="http://schemas.microsoft.com/office/drawing/2014/main" id="{510CA892-F8BF-7648-8DF3-600AF87C0F93}"/>
              </a:ext>
            </a:extLst>
          </p:cNvPr>
          <p:cNvPicPr>
            <a:picLocks noChangeAspect="1"/>
          </p:cNvPicPr>
          <p:nvPr userDrawn="1"/>
        </p:nvPicPr>
        <p:blipFill rotWithShape="1">
          <a:blip r:embed="rId2">
            <a:alphaModFix amt="11000"/>
          </a:blip>
          <a:srcRect l="40206" t="6503" r="-58601" b="16258"/>
          <a:stretch/>
        </p:blipFill>
        <p:spPr>
          <a:xfrm>
            <a:off x="-1" y="0"/>
            <a:ext cx="12192000" cy="6868160"/>
          </a:xfrm>
          <a:prstGeom prst="rect">
            <a:avLst/>
          </a:prstGeom>
        </p:spPr>
      </p:pic>
      <p:pic>
        <p:nvPicPr>
          <p:cNvPr id="14" name="Picture 13"/>
          <p:cNvPicPr>
            <a:picLocks noChangeAspect="1"/>
          </p:cNvPicPr>
          <p:nvPr userDrawn="1"/>
        </p:nvPicPr>
        <p:blipFill>
          <a:blip r:embed="rId3"/>
          <a:stretch>
            <a:fillRect/>
          </a:stretch>
        </p:blipFill>
        <p:spPr>
          <a:xfrm>
            <a:off x="9746212" y="6091411"/>
            <a:ext cx="2133259" cy="556197"/>
          </a:xfrm>
          <a:prstGeom prst="rect">
            <a:avLst/>
          </a:prstGeom>
        </p:spPr>
      </p:pic>
      <p:sp>
        <p:nvSpPr>
          <p:cNvPr id="5" name="Text Placeholder 4"/>
          <p:cNvSpPr>
            <a:spLocks noGrp="1"/>
          </p:cNvSpPr>
          <p:nvPr>
            <p:ph type="body" sz="quarter" idx="10" hasCustomPrompt="1"/>
          </p:nvPr>
        </p:nvSpPr>
        <p:spPr>
          <a:xfrm>
            <a:off x="515087" y="2810846"/>
            <a:ext cx="11364384" cy="1046781"/>
          </a:xfrm>
          <a:prstGeom prst="rect">
            <a:avLst/>
          </a:prstGeom>
        </p:spPr>
        <p:txBody>
          <a:bodyPr lIns="0">
            <a:noAutofit/>
          </a:bodyPr>
          <a:lstStyle>
            <a:lvl1pPr>
              <a:defRPr sz="6200" b="1" baseline="0">
                <a:solidFill>
                  <a:schemeClr val="bg1"/>
                </a:solidFill>
              </a:defRPr>
            </a:lvl1pPr>
          </a:lstStyle>
          <a:p>
            <a:pPr lvl="0"/>
            <a:r>
              <a:rPr lang="en-US" dirty="0"/>
              <a:t>CLICK TO ADD TITLE</a:t>
            </a:r>
          </a:p>
        </p:txBody>
      </p:sp>
      <p:sp>
        <p:nvSpPr>
          <p:cNvPr id="3" name="Text Placeholder 2">
            <a:extLst>
              <a:ext uri="{FF2B5EF4-FFF2-40B4-BE49-F238E27FC236}">
                <a16:creationId xmlns:a16="http://schemas.microsoft.com/office/drawing/2014/main" id="{1D1D4573-0E12-8145-B3A5-BD70493D40A5}"/>
              </a:ext>
            </a:extLst>
          </p:cNvPr>
          <p:cNvSpPr>
            <a:spLocks noGrp="1"/>
          </p:cNvSpPr>
          <p:nvPr>
            <p:ph type="body" sz="quarter" idx="12" hasCustomPrompt="1"/>
          </p:nvPr>
        </p:nvSpPr>
        <p:spPr>
          <a:xfrm>
            <a:off x="511833" y="3933825"/>
            <a:ext cx="11399632" cy="463550"/>
          </a:xfrm>
        </p:spPr>
        <p:txBody>
          <a:bodyPr/>
          <a:lstStyle>
            <a:lvl1pPr>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 PRESENTER’S NAME, UPPER CASE</a:t>
            </a:r>
          </a:p>
        </p:txBody>
      </p:sp>
    </p:spTree>
    <p:extLst>
      <p:ext uri="{BB962C8B-B14F-4D97-AF65-F5344CB8AC3E}">
        <p14:creationId xmlns:p14="http://schemas.microsoft.com/office/powerpoint/2010/main" val="12367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Image 1 -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6DD36-BD22-EA4C-884C-73E075BCA697}"/>
              </a:ext>
            </a:extLst>
          </p:cNvPr>
          <p:cNvSpPr/>
          <p:nvPr userDrawn="1"/>
        </p:nvSpPr>
        <p:spPr>
          <a:xfrm>
            <a:off x="1" y="1"/>
            <a:ext cx="5649236" cy="6857107"/>
          </a:xfrm>
          <a:prstGeom prst="rect">
            <a:avLst/>
          </a:prstGeom>
          <a:solidFill>
            <a:schemeClr val="accent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pic>
        <p:nvPicPr>
          <p:cNvPr id="12" name="Picture 11"/>
          <p:cNvPicPr>
            <a:picLocks noChangeAspect="1"/>
          </p:cNvPicPr>
          <p:nvPr userDrawn="1"/>
        </p:nvPicPr>
        <p:blipFill rotWithShape="1">
          <a:blip r:embed="rId2"/>
          <a:srcRect l="24877" t="1865" r="23225" b="1852"/>
          <a:stretch/>
        </p:blipFill>
        <p:spPr>
          <a:xfrm>
            <a:off x="5613419" y="0"/>
            <a:ext cx="6578581" cy="6857999"/>
          </a:xfrm>
          <a:prstGeom prst="rect">
            <a:avLst/>
          </a:prstGeom>
        </p:spPr>
      </p:pic>
      <p:sp>
        <p:nvSpPr>
          <p:cNvPr id="8" name="Text Placeholder 7"/>
          <p:cNvSpPr>
            <a:spLocks noGrp="1"/>
          </p:cNvSpPr>
          <p:nvPr>
            <p:ph type="body" sz="quarter" idx="15" hasCustomPrompt="1"/>
          </p:nvPr>
        </p:nvSpPr>
        <p:spPr>
          <a:xfrm>
            <a:off x="414904" y="1662480"/>
            <a:ext cx="4783611" cy="352182"/>
          </a:xfrm>
          <a:prstGeom prst="rect">
            <a:avLst/>
          </a:prstGeom>
        </p:spPr>
        <p:txBody>
          <a:bodyPr lIns="0" tIns="0" rIns="0" bIns="0">
            <a:normAutofit/>
          </a:bodyPr>
          <a:lstStyle>
            <a:lvl1pPr>
              <a:defRPr lang="en-US" sz="1600" b="0" i="0" cap="all" baseline="0" dirty="0">
                <a:solidFill>
                  <a:schemeClr val="bg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9" name="Title Placeholder 1"/>
          <p:cNvSpPr>
            <a:spLocks noGrp="1"/>
          </p:cNvSpPr>
          <p:nvPr>
            <p:ph type="title" hasCustomPrompt="1"/>
          </p:nvPr>
        </p:nvSpPr>
        <p:spPr>
          <a:xfrm>
            <a:off x="414904" y="2113188"/>
            <a:ext cx="4783611" cy="1987901"/>
          </a:xfrm>
          <a:prstGeom prst="rect">
            <a:avLst/>
          </a:prstGeom>
          <a:noFill/>
        </p:spPr>
        <p:txBody>
          <a:bodyPr lIns="0" tIns="0" rIns="0" bIns="0" anchor="t" anchorCtr="0">
            <a:noAutofit/>
          </a:bodyPr>
          <a:lstStyle>
            <a:lvl1pPr>
              <a:lnSpc>
                <a:spcPct val="88000"/>
              </a:lnSpc>
              <a:defRPr sz="6400" baseline="0">
                <a:solidFill>
                  <a:schemeClr val="bg1"/>
                </a:solidFill>
              </a:defRPr>
            </a:lvl1pPr>
          </a:lstStyle>
          <a:p>
            <a:pPr lvl="0" algn="l"/>
            <a:r>
              <a:rPr lang="en-US" dirty="0"/>
              <a:t>CLICK TO </a:t>
            </a:r>
            <a:br>
              <a:rPr lang="en-US" dirty="0"/>
            </a:br>
            <a:r>
              <a:rPr lang="en-US" dirty="0"/>
              <a:t>ADD TITLE</a:t>
            </a:r>
          </a:p>
        </p:txBody>
      </p:sp>
      <p:cxnSp>
        <p:nvCxnSpPr>
          <p:cNvPr id="11" name="Straight Connector 10"/>
          <p:cNvCxnSpPr/>
          <p:nvPr userDrawn="1"/>
        </p:nvCxnSpPr>
        <p:spPr>
          <a:xfrm>
            <a:off x="414904" y="1419610"/>
            <a:ext cx="4414520" cy="0"/>
          </a:xfrm>
          <a:prstGeom prst="line">
            <a:avLst/>
          </a:prstGeom>
          <a:ln w="25400" cap="sq">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11729822" y="6481337"/>
            <a:ext cx="318277" cy="274836"/>
          </a:xfrm>
          <a:prstGeom prst="rect">
            <a:avLst/>
          </a:prstGeom>
        </p:spPr>
      </p:pic>
      <p:cxnSp>
        <p:nvCxnSpPr>
          <p:cNvPr id="15" name="Straight Connector 14"/>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0" name="TextBox 9"/>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128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Image Blank - L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6DD36-BD22-EA4C-884C-73E075BCA697}"/>
              </a:ext>
            </a:extLst>
          </p:cNvPr>
          <p:cNvSpPr/>
          <p:nvPr userDrawn="1"/>
        </p:nvSpPr>
        <p:spPr>
          <a:xfrm>
            <a:off x="1" y="1"/>
            <a:ext cx="5649236" cy="6857107"/>
          </a:xfrm>
          <a:prstGeom prst="rect">
            <a:avLst/>
          </a:prstGeom>
          <a:solidFill>
            <a:schemeClr val="accent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sp>
        <p:nvSpPr>
          <p:cNvPr id="8" name="Text Placeholder 7"/>
          <p:cNvSpPr>
            <a:spLocks noGrp="1"/>
          </p:cNvSpPr>
          <p:nvPr>
            <p:ph type="body" sz="quarter" idx="15" hasCustomPrompt="1"/>
          </p:nvPr>
        </p:nvSpPr>
        <p:spPr>
          <a:xfrm>
            <a:off x="414904" y="1662480"/>
            <a:ext cx="4783611" cy="352182"/>
          </a:xfrm>
          <a:prstGeom prst="rect">
            <a:avLst/>
          </a:prstGeom>
        </p:spPr>
        <p:txBody>
          <a:bodyPr lIns="0" tIns="0" rIns="0" bIns="0">
            <a:normAutofit/>
          </a:bodyPr>
          <a:lstStyle>
            <a:lvl1pPr>
              <a:defRPr lang="en-US" sz="1600" b="0" i="0" cap="all" baseline="0" dirty="0">
                <a:solidFill>
                  <a:schemeClr val="bg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9" name="Title Placeholder 1"/>
          <p:cNvSpPr>
            <a:spLocks noGrp="1"/>
          </p:cNvSpPr>
          <p:nvPr>
            <p:ph type="title" hasCustomPrompt="1"/>
          </p:nvPr>
        </p:nvSpPr>
        <p:spPr>
          <a:xfrm>
            <a:off x="414904" y="2113188"/>
            <a:ext cx="4783611" cy="1987901"/>
          </a:xfrm>
          <a:prstGeom prst="rect">
            <a:avLst/>
          </a:prstGeom>
          <a:noFill/>
        </p:spPr>
        <p:txBody>
          <a:bodyPr lIns="0" tIns="0" rIns="0" bIns="0" anchor="t" anchorCtr="0">
            <a:noAutofit/>
          </a:bodyPr>
          <a:lstStyle>
            <a:lvl1pPr>
              <a:lnSpc>
                <a:spcPct val="88000"/>
              </a:lnSpc>
              <a:defRPr sz="6400" baseline="0">
                <a:solidFill>
                  <a:schemeClr val="bg1"/>
                </a:solidFill>
              </a:defRPr>
            </a:lvl1pPr>
          </a:lstStyle>
          <a:p>
            <a:pPr lvl="0" algn="l"/>
            <a:r>
              <a:rPr lang="en-US" dirty="0"/>
              <a:t>CLICK TO </a:t>
            </a:r>
            <a:br>
              <a:rPr lang="en-US" dirty="0"/>
            </a:br>
            <a:r>
              <a:rPr lang="en-US" dirty="0"/>
              <a:t>ADD TITLE</a:t>
            </a:r>
          </a:p>
        </p:txBody>
      </p:sp>
      <p:cxnSp>
        <p:nvCxnSpPr>
          <p:cNvPr id="11" name="Straight Connector 10"/>
          <p:cNvCxnSpPr/>
          <p:nvPr userDrawn="1"/>
        </p:nvCxnSpPr>
        <p:spPr>
          <a:xfrm>
            <a:off x="414904" y="1419610"/>
            <a:ext cx="4414520" cy="0"/>
          </a:xfrm>
          <a:prstGeom prst="line">
            <a:avLst/>
          </a:prstGeom>
          <a:ln w="25400" cap="sq">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1729822" y="6481337"/>
            <a:ext cx="318277" cy="274836"/>
          </a:xfrm>
          <a:prstGeom prst="rect">
            <a:avLst/>
          </a:prstGeom>
        </p:spPr>
      </p:pic>
      <p:cxnSp>
        <p:nvCxnSpPr>
          <p:cNvPr id="15" name="Straight Connector 14"/>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0" name="TextBox 9"/>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13" name="Picture Placeholder 2">
            <a:extLst>
              <a:ext uri="{FF2B5EF4-FFF2-40B4-BE49-F238E27FC236}">
                <a16:creationId xmlns:a16="http://schemas.microsoft.com/office/drawing/2014/main" id="{9D04241D-68FD-4062-B939-7EEF78BC2E04}"/>
              </a:ext>
            </a:extLst>
          </p:cNvPr>
          <p:cNvSpPr>
            <a:spLocks noGrp="1"/>
          </p:cNvSpPr>
          <p:nvPr>
            <p:ph type="pic" sz="quarter" idx="16" hasCustomPrompt="1"/>
          </p:nvPr>
        </p:nvSpPr>
        <p:spPr>
          <a:xfrm>
            <a:off x="5635864" y="-10456"/>
            <a:ext cx="6553319" cy="6877050"/>
          </a:xfrm>
          <a:prstGeom prst="rect">
            <a:avLst/>
          </a:prstGeom>
        </p:spPr>
        <p:txBody>
          <a:bodyPr anchor="ctr"/>
          <a:lstStyle>
            <a:lvl1pPr algn="ctr">
              <a:defRPr/>
            </a:lvl1pPr>
          </a:lstStyle>
          <a:p>
            <a:r>
              <a:rPr lang="en-US" dirty="0"/>
              <a:t>Picture</a:t>
            </a:r>
          </a:p>
        </p:txBody>
      </p:sp>
    </p:spTree>
    <p:extLst>
      <p:ext uri="{BB962C8B-B14F-4D97-AF65-F5344CB8AC3E}">
        <p14:creationId xmlns:p14="http://schemas.microsoft.com/office/powerpoint/2010/main" val="23972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Image 2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6DD36-BD22-EA4C-884C-73E075BCA697}"/>
              </a:ext>
            </a:extLst>
          </p:cNvPr>
          <p:cNvSpPr/>
          <p:nvPr userDrawn="1"/>
        </p:nvSpPr>
        <p:spPr>
          <a:xfrm>
            <a:off x="1" y="0"/>
            <a:ext cx="5649236" cy="6858000"/>
          </a:xfrm>
          <a:prstGeom prst="rect">
            <a:avLst/>
          </a:prstGeom>
          <a:solidFill>
            <a:schemeClr val="accent2"/>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sp>
        <p:nvSpPr>
          <p:cNvPr id="8" name="Text Placeholder 7"/>
          <p:cNvSpPr>
            <a:spLocks noGrp="1"/>
          </p:cNvSpPr>
          <p:nvPr>
            <p:ph type="body" sz="quarter" idx="15" hasCustomPrompt="1"/>
          </p:nvPr>
        </p:nvSpPr>
        <p:spPr>
          <a:xfrm>
            <a:off x="414904" y="1662480"/>
            <a:ext cx="4783611" cy="352182"/>
          </a:xfrm>
          <a:prstGeom prst="rect">
            <a:avLst/>
          </a:prstGeom>
        </p:spPr>
        <p:txBody>
          <a:bodyPr lIns="0" tIns="0" rIns="0" bIns="0">
            <a:normAutofit/>
          </a:bodyPr>
          <a:lstStyle>
            <a:lvl1pPr>
              <a:defRPr lang="en-US" sz="1600" b="0" i="0" cap="all" baseline="0" dirty="0">
                <a:solidFill>
                  <a:schemeClr val="bg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9" name="Title Placeholder 1"/>
          <p:cNvSpPr>
            <a:spLocks noGrp="1"/>
          </p:cNvSpPr>
          <p:nvPr>
            <p:ph type="title" hasCustomPrompt="1"/>
          </p:nvPr>
        </p:nvSpPr>
        <p:spPr>
          <a:xfrm>
            <a:off x="414904" y="2113188"/>
            <a:ext cx="4783611" cy="1987901"/>
          </a:xfrm>
          <a:prstGeom prst="rect">
            <a:avLst/>
          </a:prstGeom>
          <a:noFill/>
        </p:spPr>
        <p:txBody>
          <a:bodyPr lIns="0" tIns="0" rIns="0" bIns="0" anchor="t" anchorCtr="0">
            <a:noAutofit/>
          </a:bodyPr>
          <a:lstStyle>
            <a:lvl1pPr>
              <a:lnSpc>
                <a:spcPct val="88000"/>
              </a:lnSpc>
              <a:defRPr sz="6400" baseline="0">
                <a:solidFill>
                  <a:schemeClr val="bg1"/>
                </a:solidFill>
              </a:defRPr>
            </a:lvl1pPr>
          </a:lstStyle>
          <a:p>
            <a:pPr lvl="0" algn="l"/>
            <a:r>
              <a:rPr lang="en-US" dirty="0"/>
              <a:t>CLICK TO </a:t>
            </a:r>
            <a:br>
              <a:rPr lang="en-US" dirty="0"/>
            </a:br>
            <a:r>
              <a:rPr lang="en-US" dirty="0"/>
              <a:t>ADD TITLE</a:t>
            </a:r>
          </a:p>
        </p:txBody>
      </p:sp>
      <p:cxnSp>
        <p:nvCxnSpPr>
          <p:cNvPr id="11" name="Straight Connector 10"/>
          <p:cNvCxnSpPr/>
          <p:nvPr userDrawn="1"/>
        </p:nvCxnSpPr>
        <p:spPr>
          <a:xfrm>
            <a:off x="414904" y="1419610"/>
            <a:ext cx="4414520" cy="0"/>
          </a:xfrm>
          <a:prstGeom prst="line">
            <a:avLst/>
          </a:prstGeom>
          <a:ln w="25400" cap="sq">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1729822" y="6481337"/>
            <a:ext cx="318277" cy="274836"/>
          </a:xfrm>
          <a:prstGeom prst="rect">
            <a:avLst/>
          </a:prstGeom>
        </p:spPr>
      </p:pic>
      <p:cxnSp>
        <p:nvCxnSpPr>
          <p:cNvPr id="15" name="Straight Connector 14"/>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0" name="TextBox 9"/>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pic>
        <p:nvPicPr>
          <p:cNvPr id="17" name="Picture 16">
            <a:extLst>
              <a:ext uri="{FF2B5EF4-FFF2-40B4-BE49-F238E27FC236}">
                <a16:creationId xmlns:a16="http://schemas.microsoft.com/office/drawing/2014/main" id="{4EACD10B-25CC-480B-A44B-996DCD5D8771}"/>
              </a:ext>
            </a:extLst>
          </p:cNvPr>
          <p:cNvPicPr>
            <a:picLocks noChangeAspect="1"/>
          </p:cNvPicPr>
          <p:nvPr userDrawn="1"/>
        </p:nvPicPr>
        <p:blipFill rotWithShape="1">
          <a:blip r:embed="rId3"/>
          <a:srcRect l="23290" t="-35" r="23048" b="35"/>
          <a:stretch/>
        </p:blipFill>
        <p:spPr>
          <a:xfrm>
            <a:off x="5649236" y="-2413"/>
            <a:ext cx="6549254" cy="6858000"/>
          </a:xfrm>
          <a:prstGeom prst="rect">
            <a:avLst/>
          </a:prstGeom>
        </p:spPr>
      </p:pic>
    </p:spTree>
    <p:extLst>
      <p:ext uri="{BB962C8B-B14F-4D97-AF65-F5344CB8AC3E}">
        <p14:creationId xmlns:p14="http://schemas.microsoft.com/office/powerpoint/2010/main" val="16651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Image Blank - Dark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6DD36-BD22-EA4C-884C-73E075BCA697}"/>
              </a:ext>
            </a:extLst>
          </p:cNvPr>
          <p:cNvSpPr/>
          <p:nvPr userDrawn="1"/>
        </p:nvSpPr>
        <p:spPr>
          <a:xfrm>
            <a:off x="1" y="0"/>
            <a:ext cx="5649236" cy="6858000"/>
          </a:xfrm>
          <a:prstGeom prst="rect">
            <a:avLst/>
          </a:prstGeom>
          <a:solidFill>
            <a:schemeClr val="accent2"/>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sp>
        <p:nvSpPr>
          <p:cNvPr id="8" name="Text Placeholder 7"/>
          <p:cNvSpPr>
            <a:spLocks noGrp="1"/>
          </p:cNvSpPr>
          <p:nvPr>
            <p:ph type="body" sz="quarter" idx="15" hasCustomPrompt="1"/>
          </p:nvPr>
        </p:nvSpPr>
        <p:spPr>
          <a:xfrm>
            <a:off x="414904" y="1662480"/>
            <a:ext cx="4783611" cy="352182"/>
          </a:xfrm>
          <a:prstGeom prst="rect">
            <a:avLst/>
          </a:prstGeom>
        </p:spPr>
        <p:txBody>
          <a:bodyPr lIns="0" tIns="0" rIns="0" bIns="0">
            <a:normAutofit/>
          </a:bodyPr>
          <a:lstStyle>
            <a:lvl1pPr>
              <a:defRPr lang="en-US" sz="1600" b="0" i="0" cap="all" baseline="0" dirty="0">
                <a:solidFill>
                  <a:schemeClr val="bg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9" name="Title Placeholder 1"/>
          <p:cNvSpPr>
            <a:spLocks noGrp="1"/>
          </p:cNvSpPr>
          <p:nvPr>
            <p:ph type="title" hasCustomPrompt="1"/>
          </p:nvPr>
        </p:nvSpPr>
        <p:spPr>
          <a:xfrm>
            <a:off x="414904" y="2113188"/>
            <a:ext cx="4783611" cy="1987901"/>
          </a:xfrm>
          <a:prstGeom prst="rect">
            <a:avLst/>
          </a:prstGeom>
          <a:noFill/>
        </p:spPr>
        <p:txBody>
          <a:bodyPr lIns="0" tIns="0" rIns="0" bIns="0" anchor="t" anchorCtr="0">
            <a:noAutofit/>
          </a:bodyPr>
          <a:lstStyle>
            <a:lvl1pPr>
              <a:lnSpc>
                <a:spcPct val="88000"/>
              </a:lnSpc>
              <a:defRPr sz="6400" baseline="0">
                <a:solidFill>
                  <a:schemeClr val="bg1"/>
                </a:solidFill>
              </a:defRPr>
            </a:lvl1pPr>
          </a:lstStyle>
          <a:p>
            <a:pPr lvl="0" algn="l"/>
            <a:r>
              <a:rPr lang="en-US" dirty="0"/>
              <a:t>CLICK TO </a:t>
            </a:r>
            <a:br>
              <a:rPr lang="en-US" dirty="0"/>
            </a:br>
            <a:r>
              <a:rPr lang="en-US" dirty="0"/>
              <a:t>ADD TITLE</a:t>
            </a:r>
          </a:p>
        </p:txBody>
      </p:sp>
      <p:cxnSp>
        <p:nvCxnSpPr>
          <p:cNvPr id="11" name="Straight Connector 10"/>
          <p:cNvCxnSpPr/>
          <p:nvPr userDrawn="1"/>
        </p:nvCxnSpPr>
        <p:spPr>
          <a:xfrm>
            <a:off x="414904" y="1419610"/>
            <a:ext cx="4414520" cy="0"/>
          </a:xfrm>
          <a:prstGeom prst="line">
            <a:avLst/>
          </a:prstGeom>
          <a:ln w="25400" cap="sq">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11729822" y="6481337"/>
            <a:ext cx="318277" cy="274836"/>
          </a:xfrm>
          <a:prstGeom prst="rect">
            <a:avLst/>
          </a:prstGeom>
        </p:spPr>
      </p:pic>
      <p:cxnSp>
        <p:nvCxnSpPr>
          <p:cNvPr id="15" name="Straight Connector 14"/>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0" name="TextBox 9"/>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13" name="Picture Placeholder 2">
            <a:extLst>
              <a:ext uri="{FF2B5EF4-FFF2-40B4-BE49-F238E27FC236}">
                <a16:creationId xmlns:a16="http://schemas.microsoft.com/office/drawing/2014/main" id="{7445C79A-153F-4C82-9787-C745A9C69FB1}"/>
              </a:ext>
            </a:extLst>
          </p:cNvPr>
          <p:cNvSpPr>
            <a:spLocks noGrp="1"/>
          </p:cNvSpPr>
          <p:nvPr>
            <p:ph type="pic" sz="quarter" idx="16" hasCustomPrompt="1"/>
          </p:nvPr>
        </p:nvSpPr>
        <p:spPr>
          <a:xfrm>
            <a:off x="5635864" y="-10456"/>
            <a:ext cx="6553319" cy="6877050"/>
          </a:xfrm>
          <a:prstGeom prst="rect">
            <a:avLst/>
          </a:prstGeom>
        </p:spPr>
        <p:txBody>
          <a:bodyPr anchor="ctr"/>
          <a:lstStyle>
            <a:lvl1pPr algn="ctr">
              <a:defRPr/>
            </a:lvl1pPr>
          </a:lstStyle>
          <a:p>
            <a:r>
              <a:rPr lang="en-US" dirty="0"/>
              <a:t>Picture</a:t>
            </a:r>
          </a:p>
        </p:txBody>
      </p:sp>
    </p:spTree>
    <p:extLst>
      <p:ext uri="{BB962C8B-B14F-4D97-AF65-F5344CB8AC3E}">
        <p14:creationId xmlns:p14="http://schemas.microsoft.com/office/powerpoint/2010/main" val="33011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Image Blank - Light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D3C294-93ED-B743-914F-D6B461168008}"/>
              </a:ext>
            </a:extLst>
          </p:cNvPr>
          <p:cNvSpPr/>
          <p:nvPr userDrawn="1"/>
        </p:nvSpPr>
        <p:spPr>
          <a:xfrm>
            <a:off x="0" y="1"/>
            <a:ext cx="5635865" cy="6857107"/>
          </a:xfrm>
          <a:prstGeom prst="rect">
            <a:avLst/>
          </a:prstGeom>
          <a:solidFill>
            <a:schemeClr val="accent4"/>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sp>
        <p:nvSpPr>
          <p:cNvPr id="8" name="Text Placeholder 7"/>
          <p:cNvSpPr>
            <a:spLocks noGrp="1"/>
          </p:cNvSpPr>
          <p:nvPr>
            <p:ph type="body" sz="quarter" idx="15" hasCustomPrompt="1"/>
          </p:nvPr>
        </p:nvSpPr>
        <p:spPr>
          <a:xfrm>
            <a:off x="414904" y="1662480"/>
            <a:ext cx="4783611" cy="352182"/>
          </a:xfrm>
          <a:prstGeom prst="rect">
            <a:avLst/>
          </a:prstGeom>
        </p:spPr>
        <p:txBody>
          <a:bodyPr lIns="0" tIns="0" rIns="0" bIns="0">
            <a:normAutofit/>
          </a:bodyPr>
          <a:lstStyle>
            <a:lvl1pPr>
              <a:defRPr lang="en-US" sz="1600" b="0" i="0" cap="all" baseline="0" dirty="0">
                <a:solidFill>
                  <a:schemeClr val="bg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9" name="Title Placeholder 1"/>
          <p:cNvSpPr>
            <a:spLocks noGrp="1"/>
          </p:cNvSpPr>
          <p:nvPr>
            <p:ph type="title" hasCustomPrompt="1"/>
          </p:nvPr>
        </p:nvSpPr>
        <p:spPr>
          <a:xfrm>
            <a:off x="414904" y="2113188"/>
            <a:ext cx="4783611" cy="1987901"/>
          </a:xfrm>
          <a:prstGeom prst="rect">
            <a:avLst/>
          </a:prstGeom>
          <a:noFill/>
        </p:spPr>
        <p:txBody>
          <a:bodyPr lIns="0" tIns="0" rIns="0" bIns="0" anchor="t" anchorCtr="0">
            <a:noAutofit/>
          </a:bodyPr>
          <a:lstStyle>
            <a:lvl1pPr>
              <a:lnSpc>
                <a:spcPct val="88000"/>
              </a:lnSpc>
              <a:defRPr sz="6400" baseline="0">
                <a:solidFill>
                  <a:schemeClr val="bg1"/>
                </a:solidFill>
              </a:defRPr>
            </a:lvl1pPr>
          </a:lstStyle>
          <a:p>
            <a:pPr lvl="0" algn="l"/>
            <a:r>
              <a:rPr lang="en-US" dirty="0"/>
              <a:t>CLICK TO </a:t>
            </a:r>
            <a:br>
              <a:rPr lang="en-US" dirty="0"/>
            </a:br>
            <a:r>
              <a:rPr lang="en-US" dirty="0"/>
              <a:t>ADD TITLE</a:t>
            </a:r>
          </a:p>
        </p:txBody>
      </p:sp>
      <p:sp>
        <p:nvSpPr>
          <p:cNvPr id="3" name="Picture Placeholder 2"/>
          <p:cNvSpPr>
            <a:spLocks noGrp="1"/>
          </p:cNvSpPr>
          <p:nvPr>
            <p:ph type="pic" sz="quarter" idx="16" hasCustomPrompt="1"/>
          </p:nvPr>
        </p:nvSpPr>
        <p:spPr>
          <a:xfrm>
            <a:off x="5635864" y="-10456"/>
            <a:ext cx="6553319" cy="6877050"/>
          </a:xfrm>
          <a:prstGeom prst="rect">
            <a:avLst/>
          </a:prstGeom>
        </p:spPr>
        <p:txBody>
          <a:bodyPr anchor="ctr"/>
          <a:lstStyle>
            <a:lvl1pPr algn="ctr">
              <a:defRPr/>
            </a:lvl1pPr>
          </a:lstStyle>
          <a:p>
            <a:r>
              <a:rPr lang="en-US" dirty="0"/>
              <a:t>Picture</a:t>
            </a:r>
          </a:p>
        </p:txBody>
      </p:sp>
      <p:cxnSp>
        <p:nvCxnSpPr>
          <p:cNvPr id="10" name="Straight Connector 9"/>
          <p:cNvCxnSpPr/>
          <p:nvPr userDrawn="1"/>
        </p:nvCxnSpPr>
        <p:spPr>
          <a:xfrm>
            <a:off x="414904" y="1419610"/>
            <a:ext cx="4414520" cy="0"/>
          </a:xfrm>
          <a:prstGeom prst="line">
            <a:avLst/>
          </a:prstGeom>
          <a:ln w="25400" cap="sq">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 Image Blank - Gra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9D3C294-93ED-B743-914F-D6B461168008}"/>
              </a:ext>
            </a:extLst>
          </p:cNvPr>
          <p:cNvSpPr/>
          <p:nvPr userDrawn="1"/>
        </p:nvSpPr>
        <p:spPr>
          <a:xfrm>
            <a:off x="0" y="1"/>
            <a:ext cx="5635865" cy="6857107"/>
          </a:xfrm>
          <a:prstGeom prst="rect">
            <a:avLst/>
          </a:prstGeom>
          <a:solidFill>
            <a:schemeClr val="tx2"/>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sp>
        <p:nvSpPr>
          <p:cNvPr id="8" name="Text Placeholder 7"/>
          <p:cNvSpPr>
            <a:spLocks noGrp="1"/>
          </p:cNvSpPr>
          <p:nvPr>
            <p:ph type="body" sz="quarter" idx="15" hasCustomPrompt="1"/>
          </p:nvPr>
        </p:nvSpPr>
        <p:spPr>
          <a:xfrm>
            <a:off x="414904" y="1662480"/>
            <a:ext cx="4783611" cy="352182"/>
          </a:xfrm>
          <a:prstGeom prst="rect">
            <a:avLst/>
          </a:prstGeom>
        </p:spPr>
        <p:txBody>
          <a:bodyPr lIns="0" tIns="0" rIns="0" bIns="0">
            <a:normAutofit/>
          </a:bodyPr>
          <a:lstStyle>
            <a:lvl1pPr>
              <a:defRPr lang="en-US" sz="1600" b="0" i="0" cap="all" baseline="0" dirty="0">
                <a:solidFill>
                  <a:schemeClr val="bg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9" name="Title Placeholder 1"/>
          <p:cNvSpPr>
            <a:spLocks noGrp="1"/>
          </p:cNvSpPr>
          <p:nvPr>
            <p:ph type="title" hasCustomPrompt="1"/>
          </p:nvPr>
        </p:nvSpPr>
        <p:spPr>
          <a:xfrm>
            <a:off x="414904" y="2113188"/>
            <a:ext cx="4783611" cy="1987901"/>
          </a:xfrm>
          <a:prstGeom prst="rect">
            <a:avLst/>
          </a:prstGeom>
          <a:noFill/>
        </p:spPr>
        <p:txBody>
          <a:bodyPr lIns="0" tIns="0" rIns="0" bIns="0" anchor="t" anchorCtr="0">
            <a:noAutofit/>
          </a:bodyPr>
          <a:lstStyle>
            <a:lvl1pPr>
              <a:lnSpc>
                <a:spcPct val="88000"/>
              </a:lnSpc>
              <a:defRPr sz="6400" baseline="0">
                <a:solidFill>
                  <a:schemeClr val="bg1"/>
                </a:solidFill>
              </a:defRPr>
            </a:lvl1pPr>
          </a:lstStyle>
          <a:p>
            <a:pPr lvl="0" algn="l"/>
            <a:r>
              <a:rPr lang="en-US" dirty="0"/>
              <a:t>CLICK TO </a:t>
            </a:r>
            <a:br>
              <a:rPr lang="en-US" dirty="0"/>
            </a:br>
            <a:r>
              <a:rPr lang="en-US" dirty="0"/>
              <a:t>ADD TITLE</a:t>
            </a:r>
          </a:p>
        </p:txBody>
      </p:sp>
      <p:sp>
        <p:nvSpPr>
          <p:cNvPr id="3" name="Picture Placeholder 2"/>
          <p:cNvSpPr>
            <a:spLocks noGrp="1"/>
          </p:cNvSpPr>
          <p:nvPr>
            <p:ph type="pic" sz="quarter" idx="16" hasCustomPrompt="1"/>
          </p:nvPr>
        </p:nvSpPr>
        <p:spPr>
          <a:xfrm>
            <a:off x="5635864" y="-10456"/>
            <a:ext cx="6553319" cy="6877050"/>
          </a:xfrm>
          <a:prstGeom prst="rect">
            <a:avLst/>
          </a:prstGeom>
        </p:spPr>
        <p:txBody>
          <a:bodyPr anchor="ctr"/>
          <a:lstStyle>
            <a:lvl1pPr algn="ctr">
              <a:defRPr/>
            </a:lvl1pPr>
          </a:lstStyle>
          <a:p>
            <a:r>
              <a:rPr lang="en-US" dirty="0"/>
              <a:t>Picture</a:t>
            </a:r>
          </a:p>
        </p:txBody>
      </p:sp>
      <p:cxnSp>
        <p:nvCxnSpPr>
          <p:cNvPr id="10" name="Straight Connector 9"/>
          <p:cNvCxnSpPr/>
          <p:nvPr userDrawn="1"/>
        </p:nvCxnSpPr>
        <p:spPr>
          <a:xfrm>
            <a:off x="414904" y="1419610"/>
            <a:ext cx="4414520" cy="0"/>
          </a:xfrm>
          <a:prstGeom prst="line">
            <a:avLst/>
          </a:prstGeom>
          <a:ln w="25400" cap="sq">
            <a:solidFill>
              <a:schemeClr val="bg1"/>
            </a:solidFill>
            <a:round/>
            <a:headEnd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6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g Impact ">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1745"/>
            <a:ext cx="12198489" cy="6854509"/>
          </a:xfrm>
          <a:prstGeom prst="rect">
            <a:avLst/>
          </a:prstGeom>
        </p:spPr>
      </p:pic>
      <p:sp>
        <p:nvSpPr>
          <p:cNvPr id="5" name="Text Placeholder 4"/>
          <p:cNvSpPr>
            <a:spLocks noGrp="1"/>
          </p:cNvSpPr>
          <p:nvPr>
            <p:ph type="body" sz="quarter" idx="10" hasCustomPrompt="1"/>
          </p:nvPr>
        </p:nvSpPr>
        <p:spPr>
          <a:xfrm>
            <a:off x="404696" y="2584516"/>
            <a:ext cx="11364384" cy="1046781"/>
          </a:xfrm>
          <a:prstGeom prst="rect">
            <a:avLst/>
          </a:prstGeom>
        </p:spPr>
        <p:txBody>
          <a:bodyPr lIns="0" anchor="ctr">
            <a:noAutofit/>
          </a:bodyPr>
          <a:lstStyle>
            <a:lvl1pPr algn="ctr">
              <a:spcBef>
                <a:spcPts val="0"/>
              </a:spcBef>
              <a:defRPr sz="6000" b="1" cap="all" baseline="0">
                <a:solidFill>
                  <a:schemeClr val="bg1"/>
                </a:solidFill>
              </a:defRPr>
            </a:lvl1pPr>
          </a:lstStyle>
          <a:p>
            <a:pPr lvl="0"/>
            <a:r>
              <a:rPr lang="en-US" dirty="0"/>
              <a:t>Big impact Message</a:t>
            </a:r>
          </a:p>
        </p:txBody>
      </p:sp>
      <p:pic>
        <p:nvPicPr>
          <p:cNvPr id="7" name="Picture 6">
            <a:extLst>
              <a:ext uri="{FF2B5EF4-FFF2-40B4-BE49-F238E27FC236}">
                <a16:creationId xmlns:a16="http://schemas.microsoft.com/office/drawing/2014/main" id="{EBD29FB1-537C-49A5-B9F6-18EC246E6B70}"/>
              </a:ext>
            </a:extLst>
          </p:cNvPr>
          <p:cNvPicPr>
            <a:picLocks noChangeAspect="1"/>
          </p:cNvPicPr>
          <p:nvPr userDrawn="1"/>
        </p:nvPicPr>
        <p:blipFill>
          <a:blip r:embed="rId3"/>
          <a:stretch>
            <a:fillRect/>
          </a:stretch>
        </p:blipFill>
        <p:spPr>
          <a:xfrm>
            <a:off x="11729822" y="6481337"/>
            <a:ext cx="318277" cy="274836"/>
          </a:xfrm>
          <a:prstGeom prst="rect">
            <a:avLst/>
          </a:prstGeom>
        </p:spPr>
      </p:pic>
      <p:cxnSp>
        <p:nvCxnSpPr>
          <p:cNvPr id="8" name="Straight Connector 7">
            <a:extLst>
              <a:ext uri="{FF2B5EF4-FFF2-40B4-BE49-F238E27FC236}">
                <a16:creationId xmlns:a16="http://schemas.microsoft.com/office/drawing/2014/main" id="{F44D52A1-8855-47D8-BE9C-F8686924EE9F}"/>
              </a:ext>
            </a:extLst>
          </p:cNvPr>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9" name="TextBox 8"/>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6953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
    <p:spTree>
      <p:nvGrpSpPr>
        <p:cNvPr id="1" name=""/>
        <p:cNvGrpSpPr/>
        <p:nvPr/>
      </p:nvGrpSpPr>
      <p:grpSpPr>
        <a:xfrm>
          <a:off x="0" y="0"/>
          <a:ext cx="0" cy="0"/>
          <a:chOff x="0" y="0"/>
          <a:chExt cx="0" cy="0"/>
        </a:xfrm>
      </p:grpSpPr>
      <p:sp>
        <p:nvSpPr>
          <p:cNvPr id="3" name="Text Placeholder 9"/>
          <p:cNvSpPr>
            <a:spLocks noGrp="1"/>
          </p:cNvSpPr>
          <p:nvPr>
            <p:ph type="body" sz="quarter" idx="14" hasCustomPrompt="1"/>
          </p:nvPr>
        </p:nvSpPr>
        <p:spPr>
          <a:xfrm>
            <a:off x="609602" y="6572513"/>
            <a:ext cx="8156223" cy="148748"/>
          </a:xfrm>
          <a:prstGeom prst="rect">
            <a:avLst/>
          </a:prstGeom>
          <a:noFill/>
          <a:ln>
            <a:noFill/>
          </a:ln>
        </p:spPr>
        <p:txBody>
          <a:bodyPr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8" name="Text Placeholder 7"/>
          <p:cNvSpPr>
            <a:spLocks noGrp="1"/>
          </p:cNvSpPr>
          <p:nvPr>
            <p:ph type="body" sz="quarter" idx="15" hasCustomPrompt="1"/>
          </p:nvPr>
        </p:nvSpPr>
        <p:spPr>
          <a:xfrm>
            <a:off x="609601" y="1064391"/>
            <a:ext cx="10863324" cy="352182"/>
          </a:xfrm>
          <a:prstGeom prst="rect">
            <a:avLst/>
          </a:prstGeom>
        </p:spPr>
        <p:txBody>
          <a:bodyPr lIns="0" tIns="0" rIns="0" bIns="0">
            <a:normAutofit/>
          </a:bodyPr>
          <a:lstStyle>
            <a:lvl1pPr>
              <a:spcBef>
                <a:spcPts val="0"/>
              </a:spcBef>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2" name="Title 1">
            <a:extLst>
              <a:ext uri="{FF2B5EF4-FFF2-40B4-BE49-F238E27FC236}">
                <a16:creationId xmlns:a16="http://schemas.microsoft.com/office/drawing/2014/main" id="{88858972-ED82-44F8-8270-3B916FDC73A4}"/>
              </a:ext>
            </a:extLst>
          </p:cNvPr>
          <p:cNvSpPr>
            <a:spLocks noGrp="1"/>
          </p:cNvSpPr>
          <p:nvPr>
            <p:ph type="title" hasCustomPrompt="1"/>
          </p:nvPr>
        </p:nvSpPr>
        <p:spPr/>
        <p:txBody>
          <a:bodyPr/>
          <a:lstStyle>
            <a:lvl1pPr>
              <a:defRPr>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324069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Column_No_Subhead">
    <p:spTree>
      <p:nvGrpSpPr>
        <p:cNvPr id="1" name=""/>
        <p:cNvGrpSpPr/>
        <p:nvPr/>
      </p:nvGrpSpPr>
      <p:grpSpPr>
        <a:xfrm>
          <a:off x="0" y="0"/>
          <a:ext cx="0" cy="0"/>
          <a:chOff x="0" y="0"/>
          <a:chExt cx="0" cy="0"/>
        </a:xfrm>
      </p:grpSpPr>
      <p:sp>
        <p:nvSpPr>
          <p:cNvPr id="3" name="Text Placeholder 9"/>
          <p:cNvSpPr>
            <a:spLocks noGrp="1"/>
          </p:cNvSpPr>
          <p:nvPr>
            <p:ph type="body" sz="quarter" idx="14" hasCustomPrompt="1"/>
          </p:nvPr>
        </p:nvSpPr>
        <p:spPr>
          <a:xfrm>
            <a:off x="609602" y="6572513"/>
            <a:ext cx="8156223" cy="148748"/>
          </a:xfrm>
          <a:prstGeom prst="rect">
            <a:avLst/>
          </a:prstGeom>
          <a:noFill/>
          <a:ln>
            <a:noFill/>
          </a:ln>
        </p:spPr>
        <p:txBody>
          <a:bodyPr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2" name="Title 1">
            <a:extLst>
              <a:ext uri="{FF2B5EF4-FFF2-40B4-BE49-F238E27FC236}">
                <a16:creationId xmlns:a16="http://schemas.microsoft.com/office/drawing/2014/main" id="{A7A8F415-8DC4-4D92-96F4-F549CFC934BC}"/>
              </a:ext>
            </a:extLst>
          </p:cNvPr>
          <p:cNvSpPr>
            <a:spLocks noGrp="1"/>
          </p:cNvSpPr>
          <p:nvPr>
            <p:ph type="title" hasCustomPrompt="1"/>
          </p:nvPr>
        </p:nvSpPr>
        <p:spPr/>
        <p:txBody>
          <a:bodyPr/>
          <a:lstStyle>
            <a:lvl1pPr>
              <a:defRPr>
                <a:solidFill>
                  <a:schemeClr val="accent1"/>
                </a:solidFill>
              </a:defRPr>
            </a:lvl1pPr>
          </a:lstStyle>
          <a:p>
            <a:pPr lvl="0"/>
            <a:r>
              <a:rPr lang="en-US" dirty="0"/>
              <a:t>CLICK TO ADD TITLE</a:t>
            </a:r>
          </a:p>
        </p:txBody>
      </p:sp>
      <p:sp>
        <p:nvSpPr>
          <p:cNvPr id="7" name="Content Placeholder 5">
            <a:extLst>
              <a:ext uri="{FF2B5EF4-FFF2-40B4-BE49-F238E27FC236}">
                <a16:creationId xmlns:a16="http://schemas.microsoft.com/office/drawing/2014/main" id="{86A04374-DFCE-4ACC-9D06-44A24E770F33}"/>
              </a:ext>
            </a:extLst>
          </p:cNvPr>
          <p:cNvSpPr>
            <a:spLocks noGrp="1"/>
          </p:cNvSpPr>
          <p:nvPr>
            <p:ph sz="quarter" idx="18" hasCustomPrompt="1"/>
          </p:nvPr>
        </p:nvSpPr>
        <p:spPr>
          <a:xfrm>
            <a:off x="609759" y="1968500"/>
            <a:ext cx="10862917" cy="4238625"/>
          </a:xfrm>
          <a:prstGeom prst="rect">
            <a:avLst/>
          </a:prstGeom>
        </p:spPr>
        <p:txBody>
          <a:bodyPr/>
          <a:lstStyle>
            <a:lvl1pPr>
              <a:defRPr/>
            </a:lvl1pPr>
            <a:lvl2pPr>
              <a:defRPr/>
            </a:lvl2pPr>
            <a:lvl3pPr>
              <a:defRPr/>
            </a:lvl3pPr>
            <a:lvl4pPr>
              <a:defRPr/>
            </a:lvl4pPr>
            <a:lvl6pPr marL="324802" indent="0">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31156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Text Placeholder 9"/>
          <p:cNvSpPr>
            <a:spLocks noGrp="1"/>
          </p:cNvSpPr>
          <p:nvPr>
            <p:ph type="body" sz="quarter" idx="14" hasCustomPrompt="1"/>
          </p:nvPr>
        </p:nvSpPr>
        <p:spPr>
          <a:xfrm>
            <a:off x="609602" y="6572513"/>
            <a:ext cx="8156223" cy="148748"/>
          </a:xfrm>
          <a:prstGeom prst="rect">
            <a:avLst/>
          </a:prstGeom>
          <a:noFill/>
          <a:ln>
            <a:noFill/>
          </a:ln>
        </p:spPr>
        <p:txBody>
          <a:bodyPr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8" name="Text Placeholder 7"/>
          <p:cNvSpPr>
            <a:spLocks noGrp="1"/>
          </p:cNvSpPr>
          <p:nvPr>
            <p:ph type="body" sz="quarter" idx="15" hasCustomPrompt="1"/>
          </p:nvPr>
        </p:nvSpPr>
        <p:spPr>
          <a:xfrm>
            <a:off x="609601" y="1064391"/>
            <a:ext cx="10863324" cy="352182"/>
          </a:xfrm>
          <a:prstGeom prst="rect">
            <a:avLst/>
          </a:prstGeom>
        </p:spPr>
        <p:txBody>
          <a:bodyPr lIns="0" tIns="0" rIns="0" bIns="0">
            <a:normAutofit/>
          </a:bodyPr>
          <a:lstStyle>
            <a:lvl1pPr>
              <a:spcBef>
                <a:spcPts val="0"/>
              </a:spcBef>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2" name="Title 1">
            <a:extLst>
              <a:ext uri="{FF2B5EF4-FFF2-40B4-BE49-F238E27FC236}">
                <a16:creationId xmlns:a16="http://schemas.microsoft.com/office/drawing/2014/main" id="{A7A8F415-8DC4-4D92-96F4-F549CFC934BC}"/>
              </a:ext>
            </a:extLst>
          </p:cNvPr>
          <p:cNvSpPr>
            <a:spLocks noGrp="1"/>
          </p:cNvSpPr>
          <p:nvPr>
            <p:ph type="title" hasCustomPrompt="1"/>
          </p:nvPr>
        </p:nvSpPr>
        <p:spPr/>
        <p:txBody>
          <a:bodyPr/>
          <a:lstStyle>
            <a:lvl1pPr>
              <a:defRPr>
                <a:solidFill>
                  <a:schemeClr val="accent1"/>
                </a:solidFill>
              </a:defRPr>
            </a:lvl1pPr>
          </a:lstStyle>
          <a:p>
            <a:pPr lvl="0"/>
            <a:r>
              <a:rPr lang="en-US" dirty="0"/>
              <a:t>CLICK TO ADD TITLE</a:t>
            </a:r>
          </a:p>
        </p:txBody>
      </p:sp>
      <p:sp>
        <p:nvSpPr>
          <p:cNvPr id="7" name="Content Placeholder 5">
            <a:extLst>
              <a:ext uri="{FF2B5EF4-FFF2-40B4-BE49-F238E27FC236}">
                <a16:creationId xmlns:a16="http://schemas.microsoft.com/office/drawing/2014/main" id="{86A04374-DFCE-4ACC-9D06-44A24E770F33}"/>
              </a:ext>
            </a:extLst>
          </p:cNvPr>
          <p:cNvSpPr>
            <a:spLocks noGrp="1"/>
          </p:cNvSpPr>
          <p:nvPr>
            <p:ph sz="quarter" idx="18" hasCustomPrompt="1"/>
          </p:nvPr>
        </p:nvSpPr>
        <p:spPr>
          <a:xfrm>
            <a:off x="609759" y="1968500"/>
            <a:ext cx="10862917" cy="4238625"/>
          </a:xfrm>
          <a:prstGeom prst="rect">
            <a:avLst/>
          </a:prstGeom>
        </p:spPr>
        <p:txBody>
          <a:bodyPr/>
          <a:lstStyle>
            <a:lvl1pPr>
              <a:defRPr/>
            </a:lvl1pPr>
            <a:lvl2pPr>
              <a:defRPr/>
            </a:lvl2pPr>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29008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Dark Blu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35A069-2434-BE45-AC85-44F054497F23}"/>
              </a:ext>
            </a:extLst>
          </p:cNvPr>
          <p:cNvSpPr/>
          <p:nvPr userDrawn="1"/>
        </p:nvSpPr>
        <p:spPr>
          <a:xfrm>
            <a:off x="1" y="0"/>
            <a:ext cx="12192000" cy="6858000"/>
          </a:xfrm>
          <a:prstGeom prst="rect">
            <a:avLst/>
          </a:prstGeom>
          <a:solidFill>
            <a:schemeClr val="accent2"/>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pic>
        <p:nvPicPr>
          <p:cNvPr id="15" name="Picture 14">
            <a:extLst>
              <a:ext uri="{FF2B5EF4-FFF2-40B4-BE49-F238E27FC236}">
                <a16:creationId xmlns:a16="http://schemas.microsoft.com/office/drawing/2014/main" id="{0B77D7D4-2B1E-F84F-BBAD-14F9D38387B0}"/>
              </a:ext>
            </a:extLst>
          </p:cNvPr>
          <p:cNvPicPr>
            <a:picLocks noChangeAspect="1"/>
          </p:cNvPicPr>
          <p:nvPr userDrawn="1"/>
        </p:nvPicPr>
        <p:blipFill rotWithShape="1">
          <a:blip r:embed="rId2">
            <a:alphaModFix amt="11000"/>
          </a:blip>
          <a:srcRect l="40206" t="6503" r="-58601" b="16258"/>
          <a:stretch/>
        </p:blipFill>
        <p:spPr>
          <a:xfrm>
            <a:off x="-1" y="-10160"/>
            <a:ext cx="12192000" cy="6868160"/>
          </a:xfrm>
          <a:prstGeom prst="rect">
            <a:avLst/>
          </a:prstGeom>
        </p:spPr>
      </p:pic>
      <p:pic>
        <p:nvPicPr>
          <p:cNvPr id="14" name="Picture 13"/>
          <p:cNvPicPr>
            <a:picLocks noChangeAspect="1"/>
          </p:cNvPicPr>
          <p:nvPr userDrawn="1"/>
        </p:nvPicPr>
        <p:blipFill>
          <a:blip r:embed="rId3"/>
          <a:stretch>
            <a:fillRect/>
          </a:stretch>
        </p:blipFill>
        <p:spPr>
          <a:xfrm>
            <a:off x="9746212" y="6091411"/>
            <a:ext cx="2133259" cy="556197"/>
          </a:xfrm>
          <a:prstGeom prst="rect">
            <a:avLst/>
          </a:prstGeom>
        </p:spPr>
      </p:pic>
      <p:sp>
        <p:nvSpPr>
          <p:cNvPr id="5" name="Text Placeholder 4"/>
          <p:cNvSpPr>
            <a:spLocks noGrp="1"/>
          </p:cNvSpPr>
          <p:nvPr>
            <p:ph type="body" sz="quarter" idx="10" hasCustomPrompt="1"/>
          </p:nvPr>
        </p:nvSpPr>
        <p:spPr>
          <a:xfrm>
            <a:off x="515087" y="2810846"/>
            <a:ext cx="11364384" cy="1046781"/>
          </a:xfrm>
          <a:prstGeom prst="rect">
            <a:avLst/>
          </a:prstGeom>
        </p:spPr>
        <p:txBody>
          <a:bodyPr lIns="0">
            <a:noAutofit/>
          </a:bodyPr>
          <a:lstStyle>
            <a:lvl1pPr>
              <a:defRPr sz="6200" b="1" baseline="0">
                <a:solidFill>
                  <a:schemeClr val="bg1"/>
                </a:solidFill>
              </a:defRPr>
            </a:lvl1pPr>
          </a:lstStyle>
          <a:p>
            <a:pPr lvl="0"/>
            <a:r>
              <a:rPr lang="en-US" dirty="0"/>
              <a:t>CLICK TO ADD TITLE</a:t>
            </a:r>
          </a:p>
        </p:txBody>
      </p:sp>
      <p:sp>
        <p:nvSpPr>
          <p:cNvPr id="3" name="Text Placeholder 2">
            <a:extLst>
              <a:ext uri="{FF2B5EF4-FFF2-40B4-BE49-F238E27FC236}">
                <a16:creationId xmlns:a16="http://schemas.microsoft.com/office/drawing/2014/main" id="{1D1D4573-0E12-8145-B3A5-BD70493D40A5}"/>
              </a:ext>
            </a:extLst>
          </p:cNvPr>
          <p:cNvSpPr>
            <a:spLocks noGrp="1"/>
          </p:cNvSpPr>
          <p:nvPr>
            <p:ph type="body" sz="quarter" idx="12" hasCustomPrompt="1"/>
          </p:nvPr>
        </p:nvSpPr>
        <p:spPr>
          <a:xfrm>
            <a:off x="511833" y="3933825"/>
            <a:ext cx="11399632" cy="463550"/>
          </a:xfrm>
        </p:spPr>
        <p:txBody>
          <a:bodyPr/>
          <a:lstStyle>
            <a:lvl1pPr>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 PRESENTER’S NAME, UPPER CASE</a:t>
            </a:r>
          </a:p>
        </p:txBody>
      </p:sp>
    </p:spTree>
    <p:extLst>
      <p:ext uri="{BB962C8B-B14F-4D97-AF65-F5344CB8AC3E}">
        <p14:creationId xmlns:p14="http://schemas.microsoft.com/office/powerpoint/2010/main" val="369786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14" name="Content Placeholder 3"/>
          <p:cNvSpPr>
            <a:spLocks noGrp="1"/>
          </p:cNvSpPr>
          <p:nvPr>
            <p:ph sz="quarter" idx="19" hasCustomPrompt="1"/>
          </p:nvPr>
        </p:nvSpPr>
        <p:spPr>
          <a:xfrm>
            <a:off x="6228523" y="1968796"/>
            <a:ext cx="5327904" cy="4299202"/>
          </a:xfrm>
          <a:prstGeom prst="rect">
            <a:avLst/>
          </a:prstGeom>
        </p:spPr>
        <p:txBody>
          <a:bodyPr lIns="0" tIns="0" rIns="0" bIns="0"/>
          <a:lstStyle>
            <a:lvl1pPr>
              <a:defRPr lang="en-US" dirty="0"/>
            </a:lvl1pPr>
            <a:lvl2pPr>
              <a:defRPr lang="en-US" dirty="0"/>
            </a:lvl2pPr>
            <a:lvl3pPr>
              <a:defRPr lang="en-US" dirty="0">
                <a:latin typeface="+mn-lt"/>
              </a:defRPr>
            </a:lvl3pPr>
            <a:lvl4pPr>
              <a:defRPr lang="en-US" dirty="0">
                <a:latin typeface="+mn-lt"/>
              </a:defRPr>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8" name="Content Placeholder 3"/>
          <p:cNvSpPr>
            <a:spLocks noGrp="1"/>
          </p:cNvSpPr>
          <p:nvPr>
            <p:ph sz="quarter" idx="18" hasCustomPrompt="1"/>
          </p:nvPr>
        </p:nvSpPr>
        <p:spPr>
          <a:xfrm>
            <a:off x="609601" y="1968796"/>
            <a:ext cx="5327904" cy="4299202"/>
          </a:xfrm>
          <a:prstGeom prst="rect">
            <a:avLst/>
          </a:prstGeom>
        </p:spPr>
        <p:txBody>
          <a:bodyPr lIns="0" tIns="0" rIns="0" bIns="0"/>
          <a:lstStyle>
            <a:lvl1pPr>
              <a:defRPr lang="en-US" dirty="0">
                <a:latin typeface="+mn-lt"/>
              </a:defRPr>
            </a:lvl1pPr>
            <a:lvl2pPr>
              <a:defRPr lang="en-US" dirty="0">
                <a:latin typeface="+mn-lt"/>
              </a:defRPr>
            </a:lvl2pPr>
            <a:lvl3pPr>
              <a:defRPr lang="en-US" dirty="0">
                <a:latin typeface="+mn-lt"/>
              </a:defRPr>
            </a:lvl3pPr>
            <a:lvl4pPr>
              <a:defRPr lang="en-US" dirty="0">
                <a:latin typeface="+mn-lt"/>
              </a:defRPr>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3" name="Text Placeholder 9"/>
          <p:cNvSpPr>
            <a:spLocks noGrp="1"/>
          </p:cNvSpPr>
          <p:nvPr>
            <p:ph type="body" sz="quarter" idx="14" hasCustomPrompt="1"/>
          </p:nvPr>
        </p:nvSpPr>
        <p:spPr>
          <a:xfrm>
            <a:off x="609602" y="6577765"/>
            <a:ext cx="8156223" cy="143496"/>
          </a:xfrm>
          <a:prstGeom prst="rect">
            <a:avLst/>
          </a:prstGeom>
          <a:noFill/>
          <a:ln>
            <a:noFill/>
          </a:ln>
        </p:spPr>
        <p:txBody>
          <a:bodyPr vert="horz"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10" name="Text Placeholder 7"/>
          <p:cNvSpPr>
            <a:spLocks noGrp="1"/>
          </p:cNvSpPr>
          <p:nvPr>
            <p:ph type="body" sz="quarter" idx="15" hasCustomPrompt="1"/>
          </p:nvPr>
        </p:nvSpPr>
        <p:spPr>
          <a:xfrm>
            <a:off x="609601" y="1064391"/>
            <a:ext cx="10863324" cy="352182"/>
          </a:xfrm>
          <a:prstGeom prst="rect">
            <a:avLst/>
          </a:prstGeom>
        </p:spPr>
        <p:txBody>
          <a:bodyPr lIns="0" tIns="0" rIns="0" bIns="0">
            <a:normAutofit/>
          </a:bodyPr>
          <a:lstStyle>
            <a:lvl1pPr>
              <a:spcBef>
                <a:spcPts val="0"/>
              </a:spcBef>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7" name="Title 1">
            <a:extLst>
              <a:ext uri="{FF2B5EF4-FFF2-40B4-BE49-F238E27FC236}">
                <a16:creationId xmlns:a16="http://schemas.microsoft.com/office/drawing/2014/main" id="{441A1673-F06F-1B4B-9296-EB9FEC613CE5}"/>
              </a:ext>
            </a:extLst>
          </p:cNvPr>
          <p:cNvSpPr>
            <a:spLocks noGrp="1"/>
          </p:cNvSpPr>
          <p:nvPr>
            <p:ph type="title" hasCustomPrompt="1"/>
          </p:nvPr>
        </p:nvSpPr>
        <p:spPr>
          <a:xfrm>
            <a:off x="609600" y="604930"/>
            <a:ext cx="10863325" cy="437322"/>
          </a:xfrm>
        </p:spPr>
        <p:txBody>
          <a:bodyPr/>
          <a:lstStyle>
            <a:lvl1pPr>
              <a:defRPr>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335961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14" name="Content Placeholder 3"/>
          <p:cNvSpPr>
            <a:spLocks noGrp="1"/>
          </p:cNvSpPr>
          <p:nvPr>
            <p:ph sz="quarter" idx="22" hasCustomPrompt="1"/>
          </p:nvPr>
        </p:nvSpPr>
        <p:spPr>
          <a:xfrm>
            <a:off x="609759" y="1971676"/>
            <a:ext cx="3450336" cy="4296441"/>
          </a:xfrm>
          <a:prstGeom prst="rect">
            <a:avLst/>
          </a:prstGeom>
        </p:spPr>
        <p:txBody>
          <a:bodyPr lIns="0" tIns="0" rIns="0" bIns="0"/>
          <a:lstStyle>
            <a:lvl1pPr>
              <a:defRPr lang="en-US" dirty="0"/>
            </a:lvl1pPr>
            <a:lvl2pPr>
              <a:defRPr lang="en-US" dirty="0"/>
            </a:lvl2pPr>
            <a:lvl3pPr>
              <a:defRPr lang="en-US" dirty="0">
                <a:latin typeface="+mn-lt"/>
              </a:defRPr>
            </a:lvl3pPr>
            <a:lvl4pPr>
              <a:defRPr lang="en-US" dirty="0">
                <a:latin typeface="+mn-lt"/>
              </a:defRPr>
            </a:lvl4pPr>
            <a:lvl5pPr>
              <a:defRPr lang="en-US" dirty="0"/>
            </a:lvl5pPr>
          </a:lstStyle>
          <a:p>
            <a:pPr lvl="0"/>
            <a:r>
              <a:rPr lang="en-US" dirty="0"/>
              <a:t>Click to add text</a:t>
            </a:r>
          </a:p>
          <a:p>
            <a:pPr lvl="1"/>
            <a:r>
              <a:rPr lang="en-US" dirty="0"/>
              <a:t>Second level</a:t>
            </a:r>
          </a:p>
          <a:p>
            <a:pPr lvl="2"/>
            <a:r>
              <a:rPr lang="en-US" dirty="0"/>
              <a:t>Third level</a:t>
            </a:r>
          </a:p>
          <a:p>
            <a:pPr lvl="3"/>
            <a:r>
              <a:rPr lang="en-US" dirty="0"/>
              <a:t>Fourth level</a:t>
            </a:r>
          </a:p>
          <a:p>
            <a:pPr lvl="7"/>
            <a:endParaRPr lang="en-US" dirty="0"/>
          </a:p>
        </p:txBody>
      </p:sp>
      <p:sp>
        <p:nvSpPr>
          <p:cNvPr id="13" name="Content Placeholder 3"/>
          <p:cNvSpPr>
            <a:spLocks noGrp="1"/>
          </p:cNvSpPr>
          <p:nvPr>
            <p:ph sz="quarter" idx="21" hasCustomPrompt="1"/>
          </p:nvPr>
        </p:nvSpPr>
        <p:spPr>
          <a:xfrm>
            <a:off x="4364738" y="1971556"/>
            <a:ext cx="3450336" cy="4296441"/>
          </a:xfrm>
          <a:prstGeom prst="rect">
            <a:avLst/>
          </a:prstGeom>
        </p:spPr>
        <p:txBody>
          <a:bodyPr lIns="0" tIns="0" rIns="0" bIns="0"/>
          <a:lstStyle>
            <a:lvl1pPr>
              <a:defRPr lang="en-US" dirty="0"/>
            </a:lvl1pPr>
            <a:lvl2pPr>
              <a:defRPr lang="en-US" dirty="0"/>
            </a:lvl2pPr>
            <a:lvl3pPr>
              <a:defRPr lang="en-US" dirty="0">
                <a:latin typeface="+mn-lt"/>
              </a:defRPr>
            </a:lvl3pPr>
            <a:lvl4pPr>
              <a:defRPr lang="en-US" dirty="0">
                <a:latin typeface="+mn-lt"/>
              </a:defRPr>
            </a:lvl4pPr>
            <a:lvl5pPr>
              <a:defRPr lang="en-US" dirty="0"/>
            </a:lvl5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17" name="Content Placeholder 3"/>
          <p:cNvSpPr>
            <a:spLocks noGrp="1"/>
          </p:cNvSpPr>
          <p:nvPr>
            <p:ph sz="quarter" idx="23" hasCustomPrompt="1"/>
          </p:nvPr>
        </p:nvSpPr>
        <p:spPr>
          <a:xfrm>
            <a:off x="8128355" y="1971556"/>
            <a:ext cx="3450336" cy="4296441"/>
          </a:xfrm>
          <a:prstGeom prst="rect">
            <a:avLst/>
          </a:prstGeom>
        </p:spPr>
        <p:txBody>
          <a:bodyPr lIns="0" tIns="0" rIns="0" bIns="0"/>
          <a:lstStyle>
            <a:lvl1pPr>
              <a:defRPr lang="en-US" dirty="0"/>
            </a:lvl1pPr>
            <a:lvl2pPr>
              <a:defRPr lang="en-US" dirty="0"/>
            </a:lvl2pPr>
            <a:lvl3pPr>
              <a:defRPr lang="en-US" dirty="0">
                <a:latin typeface="+mn-lt"/>
              </a:defRPr>
            </a:lvl3pPr>
            <a:lvl4pPr>
              <a:defRPr lang="en-US" dirty="0">
                <a:latin typeface="+mn-lt"/>
              </a:defRPr>
            </a:lvl4pPr>
            <a:lvl5pPr>
              <a:defRPr lang="en-US" dirty="0"/>
            </a:lvl5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3" name="Text Placeholder 9"/>
          <p:cNvSpPr>
            <a:spLocks noGrp="1"/>
          </p:cNvSpPr>
          <p:nvPr>
            <p:ph type="body" sz="quarter" idx="14" hasCustomPrompt="1"/>
          </p:nvPr>
        </p:nvSpPr>
        <p:spPr>
          <a:xfrm>
            <a:off x="609602" y="6577765"/>
            <a:ext cx="8156223" cy="143496"/>
          </a:xfrm>
          <a:prstGeom prst="rect">
            <a:avLst/>
          </a:prstGeom>
          <a:noFill/>
          <a:ln>
            <a:noFill/>
          </a:ln>
        </p:spPr>
        <p:txBody>
          <a:bodyPr vert="horz"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8" name="Text Placeholder 7"/>
          <p:cNvSpPr>
            <a:spLocks noGrp="1"/>
          </p:cNvSpPr>
          <p:nvPr>
            <p:ph type="body" sz="quarter" idx="15" hasCustomPrompt="1"/>
          </p:nvPr>
        </p:nvSpPr>
        <p:spPr>
          <a:xfrm>
            <a:off x="609601" y="1064391"/>
            <a:ext cx="10863324" cy="352182"/>
          </a:xfrm>
          <a:prstGeom prst="rect">
            <a:avLst/>
          </a:prstGeom>
        </p:spPr>
        <p:txBody>
          <a:bodyPr lIns="0" tIns="0" rIns="0" bIns="0">
            <a:normAutofit/>
          </a:bodyPr>
          <a:lstStyle>
            <a:lvl1pPr>
              <a:spcBef>
                <a:spcPts val="0"/>
              </a:spcBef>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9" name="Title 1">
            <a:extLst>
              <a:ext uri="{FF2B5EF4-FFF2-40B4-BE49-F238E27FC236}">
                <a16:creationId xmlns:a16="http://schemas.microsoft.com/office/drawing/2014/main" id="{89038FF9-03DB-B941-9D62-F190A6B4E7E3}"/>
              </a:ext>
            </a:extLst>
          </p:cNvPr>
          <p:cNvSpPr>
            <a:spLocks noGrp="1"/>
          </p:cNvSpPr>
          <p:nvPr>
            <p:ph type="title" hasCustomPrompt="1"/>
          </p:nvPr>
        </p:nvSpPr>
        <p:spPr>
          <a:xfrm>
            <a:off x="609600" y="604930"/>
            <a:ext cx="10863325" cy="437322"/>
          </a:xfrm>
        </p:spPr>
        <p:txBody>
          <a:bodyPr/>
          <a:lstStyle>
            <a:lvl1pPr>
              <a:defRPr>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286924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 Blue Bar">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33B478A9-D408-4570-9F4F-620B507F1B5F}"/>
              </a:ext>
            </a:extLst>
          </p:cNvPr>
          <p:cNvSpPr>
            <a:spLocks noGrp="1"/>
          </p:cNvSpPr>
          <p:nvPr>
            <p:ph sz="quarter" idx="26" hasCustomPrompt="1"/>
          </p:nvPr>
        </p:nvSpPr>
        <p:spPr>
          <a:xfrm>
            <a:off x="6228977" y="1968500"/>
            <a:ext cx="5327450" cy="3576638"/>
          </a:xfrm>
          <a:prstGeom prst="rect">
            <a:avLst/>
          </a:prstGeom>
        </p:spPr>
        <p:txBody>
          <a:bodyPr/>
          <a:lstStyle>
            <a:lvl1pPr>
              <a:defRPr/>
            </a:lvl1pPr>
            <a:lvl2pPr>
              <a:defRPr/>
            </a:lvl2pPr>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5" name="Content Placeholder 4">
            <a:extLst>
              <a:ext uri="{FF2B5EF4-FFF2-40B4-BE49-F238E27FC236}">
                <a16:creationId xmlns:a16="http://schemas.microsoft.com/office/drawing/2014/main" id="{EB2C4D45-3029-4A5E-82B7-9F2466C7F235}"/>
              </a:ext>
            </a:extLst>
          </p:cNvPr>
          <p:cNvSpPr>
            <a:spLocks noGrp="1"/>
          </p:cNvSpPr>
          <p:nvPr>
            <p:ph sz="quarter" idx="25" hasCustomPrompt="1"/>
          </p:nvPr>
        </p:nvSpPr>
        <p:spPr>
          <a:xfrm>
            <a:off x="609759" y="1968500"/>
            <a:ext cx="5327450" cy="3576638"/>
          </a:xfrm>
          <a:prstGeom prst="rect">
            <a:avLst/>
          </a:prstGeom>
        </p:spPr>
        <p:txBody>
          <a:bodyPr/>
          <a:lstStyle>
            <a:lvl1pPr>
              <a:defRPr/>
            </a:lvl1pPr>
            <a:lvl2pPr>
              <a:defRPr/>
            </a:lvl2pPr>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2" name="Rectangle 1">
            <a:extLst>
              <a:ext uri="{FF2B5EF4-FFF2-40B4-BE49-F238E27FC236}">
                <a16:creationId xmlns:a16="http://schemas.microsoft.com/office/drawing/2014/main" id="{444A2D14-C4DE-C14B-A414-748236377D31}"/>
              </a:ext>
            </a:extLst>
          </p:cNvPr>
          <p:cNvSpPr/>
          <p:nvPr userDrawn="1"/>
        </p:nvSpPr>
        <p:spPr>
          <a:xfrm>
            <a:off x="1" y="6162262"/>
            <a:ext cx="12192000" cy="695739"/>
          </a:xfrm>
          <a:prstGeom prst="rect">
            <a:avLst/>
          </a:prstGeom>
          <a:solidFill>
            <a:schemeClr val="accent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chemeClr val="accent1"/>
              </a:solidFill>
            </a:endParaRPr>
          </a:p>
        </p:txBody>
      </p:sp>
      <p:sp>
        <p:nvSpPr>
          <p:cNvPr id="10" name="Text Placeholder 7"/>
          <p:cNvSpPr>
            <a:spLocks noGrp="1"/>
          </p:cNvSpPr>
          <p:nvPr>
            <p:ph type="body" sz="quarter" idx="15" hasCustomPrompt="1"/>
          </p:nvPr>
        </p:nvSpPr>
        <p:spPr>
          <a:xfrm>
            <a:off x="609601" y="1064391"/>
            <a:ext cx="10863324" cy="352182"/>
          </a:xfrm>
          <a:prstGeom prst="rect">
            <a:avLst/>
          </a:prstGeom>
        </p:spPr>
        <p:txBody>
          <a:bodyPr lIns="0" tIns="0" rIns="0" bIns="0">
            <a:normAutofit/>
          </a:bodyPr>
          <a:lstStyle>
            <a:lvl1pPr>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pic>
        <p:nvPicPr>
          <p:cNvPr id="15" name="Picture 14"/>
          <p:cNvPicPr>
            <a:picLocks noChangeAspect="1"/>
          </p:cNvPicPr>
          <p:nvPr userDrawn="1"/>
        </p:nvPicPr>
        <p:blipFill>
          <a:blip r:embed="rId2"/>
          <a:stretch>
            <a:fillRect/>
          </a:stretch>
        </p:blipFill>
        <p:spPr>
          <a:xfrm>
            <a:off x="11729822" y="6481337"/>
            <a:ext cx="318277" cy="274836"/>
          </a:xfrm>
          <a:prstGeom prst="rect">
            <a:avLst/>
          </a:prstGeom>
        </p:spPr>
      </p:pic>
      <p:cxnSp>
        <p:nvCxnSpPr>
          <p:cNvPr id="16" name="Straight Connector 15"/>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7" name="Text Placeholder 10">
            <a:extLst>
              <a:ext uri="{FF2B5EF4-FFF2-40B4-BE49-F238E27FC236}">
                <a16:creationId xmlns:a16="http://schemas.microsoft.com/office/drawing/2014/main" id="{2AB60DE7-94BC-452A-99A2-BF30FFC37310}"/>
              </a:ext>
            </a:extLst>
          </p:cNvPr>
          <p:cNvSpPr>
            <a:spLocks noGrp="1"/>
          </p:cNvSpPr>
          <p:nvPr>
            <p:ph type="body" sz="quarter" idx="24" hasCustomPrompt="1"/>
          </p:nvPr>
        </p:nvSpPr>
        <p:spPr>
          <a:xfrm>
            <a:off x="2501874" y="6325438"/>
            <a:ext cx="6865792" cy="375451"/>
          </a:xfrm>
          <a:prstGeom prst="rect">
            <a:avLst/>
          </a:prstGeom>
        </p:spPr>
        <p:txBody>
          <a:bodyPr anchor="ctr">
            <a:noAutofit/>
          </a:bodyPr>
          <a:lstStyle>
            <a:lvl1pPr algn="ctr">
              <a:defRPr sz="2000" baseline="0">
                <a:solidFill>
                  <a:schemeClr val="bg1"/>
                </a:solidFill>
              </a:defRPr>
            </a:lvl1pPr>
          </a:lstStyle>
          <a:p>
            <a:r>
              <a:rPr lang="en-US" dirty="0"/>
              <a:t>CLICK TO ADD TEXT</a:t>
            </a:r>
          </a:p>
        </p:txBody>
      </p:sp>
      <p:sp>
        <p:nvSpPr>
          <p:cNvPr id="11" name="TextBox 10"/>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13" name="Title 1">
            <a:extLst>
              <a:ext uri="{FF2B5EF4-FFF2-40B4-BE49-F238E27FC236}">
                <a16:creationId xmlns:a16="http://schemas.microsoft.com/office/drawing/2014/main" id="{DED3B2CC-2D7B-2742-ABAA-40089CDFE909}"/>
              </a:ext>
            </a:extLst>
          </p:cNvPr>
          <p:cNvSpPr>
            <a:spLocks noGrp="1"/>
          </p:cNvSpPr>
          <p:nvPr>
            <p:ph type="title" hasCustomPrompt="1"/>
          </p:nvPr>
        </p:nvSpPr>
        <p:spPr>
          <a:xfrm>
            <a:off x="609600" y="604930"/>
            <a:ext cx="10863325" cy="437322"/>
          </a:xfrm>
        </p:spPr>
        <p:txBody>
          <a:bodyPr/>
          <a:lstStyle>
            <a:lvl1pPr>
              <a:defRPr>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379119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 Green Bar">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33B478A9-D408-4570-9F4F-620B507F1B5F}"/>
              </a:ext>
            </a:extLst>
          </p:cNvPr>
          <p:cNvSpPr>
            <a:spLocks noGrp="1"/>
          </p:cNvSpPr>
          <p:nvPr>
            <p:ph sz="quarter" idx="26" hasCustomPrompt="1"/>
          </p:nvPr>
        </p:nvSpPr>
        <p:spPr>
          <a:xfrm>
            <a:off x="6228977" y="1968500"/>
            <a:ext cx="5327450" cy="3576638"/>
          </a:xfrm>
          <a:prstGeom prst="rect">
            <a:avLst/>
          </a:prstGeom>
        </p:spPr>
        <p:txBody>
          <a:bodyPr/>
          <a:lstStyle>
            <a:lvl1pPr>
              <a:defRPr/>
            </a:lvl1pPr>
            <a:lvl2pPr>
              <a:defRPr/>
            </a:lvl2pPr>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5" name="Content Placeholder 4">
            <a:extLst>
              <a:ext uri="{FF2B5EF4-FFF2-40B4-BE49-F238E27FC236}">
                <a16:creationId xmlns:a16="http://schemas.microsoft.com/office/drawing/2014/main" id="{EB2C4D45-3029-4A5E-82B7-9F2466C7F235}"/>
              </a:ext>
            </a:extLst>
          </p:cNvPr>
          <p:cNvSpPr>
            <a:spLocks noGrp="1"/>
          </p:cNvSpPr>
          <p:nvPr>
            <p:ph sz="quarter" idx="25" hasCustomPrompt="1"/>
          </p:nvPr>
        </p:nvSpPr>
        <p:spPr>
          <a:xfrm>
            <a:off x="609759" y="1968500"/>
            <a:ext cx="5327450" cy="3576638"/>
          </a:xfrm>
          <a:prstGeom prst="rect">
            <a:avLst/>
          </a:prstGeom>
        </p:spPr>
        <p:txBody>
          <a:bodyPr/>
          <a:lstStyle>
            <a:lvl1pPr>
              <a:defRPr/>
            </a:lvl1pPr>
            <a:lvl2pPr>
              <a:defRPr/>
            </a:lvl2pPr>
            <a:lvl3pPr>
              <a:defRPr/>
            </a:lvl3pPr>
            <a:lvl4pPr>
              <a:defRPr/>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2" name="Rectangle 1">
            <a:extLst>
              <a:ext uri="{FF2B5EF4-FFF2-40B4-BE49-F238E27FC236}">
                <a16:creationId xmlns:a16="http://schemas.microsoft.com/office/drawing/2014/main" id="{444A2D14-C4DE-C14B-A414-748236377D31}"/>
              </a:ext>
            </a:extLst>
          </p:cNvPr>
          <p:cNvSpPr/>
          <p:nvPr userDrawn="1"/>
        </p:nvSpPr>
        <p:spPr>
          <a:xfrm>
            <a:off x="1" y="6162262"/>
            <a:ext cx="12192000" cy="695739"/>
          </a:xfrm>
          <a:prstGeom prst="rect">
            <a:avLst/>
          </a:prstGeom>
          <a:solidFill>
            <a:schemeClr val="accent3"/>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sp>
        <p:nvSpPr>
          <p:cNvPr id="10" name="Text Placeholder 7"/>
          <p:cNvSpPr>
            <a:spLocks noGrp="1"/>
          </p:cNvSpPr>
          <p:nvPr>
            <p:ph type="body" sz="quarter" idx="15" hasCustomPrompt="1"/>
          </p:nvPr>
        </p:nvSpPr>
        <p:spPr>
          <a:xfrm>
            <a:off x="609601" y="1064391"/>
            <a:ext cx="10863324" cy="352182"/>
          </a:xfrm>
          <a:prstGeom prst="rect">
            <a:avLst/>
          </a:prstGeom>
        </p:spPr>
        <p:txBody>
          <a:bodyPr lIns="0" tIns="0" rIns="0" bIns="0">
            <a:normAutofit/>
          </a:bodyPr>
          <a:lstStyle>
            <a:lvl1pPr>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pic>
        <p:nvPicPr>
          <p:cNvPr id="15" name="Picture 14"/>
          <p:cNvPicPr>
            <a:picLocks noChangeAspect="1"/>
          </p:cNvPicPr>
          <p:nvPr userDrawn="1"/>
        </p:nvPicPr>
        <p:blipFill>
          <a:blip r:embed="rId2"/>
          <a:stretch>
            <a:fillRect/>
          </a:stretch>
        </p:blipFill>
        <p:spPr>
          <a:xfrm>
            <a:off x="11729822" y="6481337"/>
            <a:ext cx="318277" cy="274836"/>
          </a:xfrm>
          <a:prstGeom prst="rect">
            <a:avLst/>
          </a:prstGeom>
        </p:spPr>
      </p:pic>
      <p:cxnSp>
        <p:nvCxnSpPr>
          <p:cNvPr id="16" name="Straight Connector 15"/>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7" name="Text Placeholder 10">
            <a:extLst>
              <a:ext uri="{FF2B5EF4-FFF2-40B4-BE49-F238E27FC236}">
                <a16:creationId xmlns:a16="http://schemas.microsoft.com/office/drawing/2014/main" id="{2AB60DE7-94BC-452A-99A2-BF30FFC37310}"/>
              </a:ext>
            </a:extLst>
          </p:cNvPr>
          <p:cNvSpPr>
            <a:spLocks noGrp="1"/>
          </p:cNvSpPr>
          <p:nvPr>
            <p:ph type="body" sz="quarter" idx="24" hasCustomPrompt="1"/>
          </p:nvPr>
        </p:nvSpPr>
        <p:spPr>
          <a:xfrm>
            <a:off x="2501874" y="6325438"/>
            <a:ext cx="6865792" cy="375451"/>
          </a:xfrm>
          <a:prstGeom prst="rect">
            <a:avLst/>
          </a:prstGeom>
        </p:spPr>
        <p:txBody>
          <a:bodyPr anchor="ctr">
            <a:noAutofit/>
          </a:bodyPr>
          <a:lstStyle>
            <a:lvl1pPr algn="ctr">
              <a:defRPr sz="2000" baseline="0">
                <a:solidFill>
                  <a:schemeClr val="bg1"/>
                </a:solidFill>
              </a:defRPr>
            </a:lvl1pPr>
          </a:lstStyle>
          <a:p>
            <a:r>
              <a:rPr lang="en-US" dirty="0"/>
              <a:t>CLICK TO ADD TEXT</a:t>
            </a:r>
          </a:p>
        </p:txBody>
      </p:sp>
      <p:sp>
        <p:nvSpPr>
          <p:cNvPr id="11" name="TextBox 10"/>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13" name="Title 1">
            <a:extLst>
              <a:ext uri="{FF2B5EF4-FFF2-40B4-BE49-F238E27FC236}">
                <a16:creationId xmlns:a16="http://schemas.microsoft.com/office/drawing/2014/main" id="{58D6D9A8-0086-6A4B-9B29-B6FE83E3B5B5}"/>
              </a:ext>
            </a:extLst>
          </p:cNvPr>
          <p:cNvSpPr>
            <a:spLocks noGrp="1"/>
          </p:cNvSpPr>
          <p:nvPr>
            <p:ph type="title" hasCustomPrompt="1"/>
          </p:nvPr>
        </p:nvSpPr>
        <p:spPr>
          <a:xfrm>
            <a:off x="609600" y="604930"/>
            <a:ext cx="10863325" cy="437322"/>
          </a:xfrm>
        </p:spPr>
        <p:txBody>
          <a:bodyPr/>
          <a:lstStyle>
            <a:lvl1pPr>
              <a:defRPr>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205505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Image">
    <p:spTree>
      <p:nvGrpSpPr>
        <p:cNvPr id="1" name=""/>
        <p:cNvGrpSpPr/>
        <p:nvPr/>
      </p:nvGrpSpPr>
      <p:grpSpPr>
        <a:xfrm>
          <a:off x="0" y="0"/>
          <a:ext cx="0" cy="0"/>
          <a:chOff x="0" y="0"/>
          <a:chExt cx="0" cy="0"/>
        </a:xfrm>
      </p:grpSpPr>
      <p:sp>
        <p:nvSpPr>
          <p:cNvPr id="3" name="Text Placeholder 9"/>
          <p:cNvSpPr>
            <a:spLocks noGrp="1"/>
          </p:cNvSpPr>
          <p:nvPr>
            <p:ph type="body" sz="quarter" idx="14" hasCustomPrompt="1"/>
          </p:nvPr>
        </p:nvSpPr>
        <p:spPr>
          <a:xfrm>
            <a:off x="609602" y="6572513"/>
            <a:ext cx="5335546" cy="148748"/>
          </a:xfrm>
          <a:prstGeom prst="rect">
            <a:avLst/>
          </a:prstGeom>
          <a:noFill/>
          <a:ln>
            <a:noFill/>
          </a:ln>
        </p:spPr>
        <p:txBody>
          <a:bodyPr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8" name="Text Placeholder 7"/>
          <p:cNvSpPr>
            <a:spLocks noGrp="1"/>
          </p:cNvSpPr>
          <p:nvPr>
            <p:ph type="body" sz="quarter" idx="15" hasCustomPrompt="1"/>
          </p:nvPr>
        </p:nvSpPr>
        <p:spPr>
          <a:xfrm>
            <a:off x="609602" y="1064391"/>
            <a:ext cx="4271782" cy="352182"/>
          </a:xfrm>
          <a:prstGeom prst="rect">
            <a:avLst/>
          </a:prstGeom>
        </p:spPr>
        <p:txBody>
          <a:bodyPr lIns="0" tIns="0" rIns="0" bIns="0">
            <a:normAutofit/>
          </a:bodyPr>
          <a:lstStyle>
            <a:lvl1pPr>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4" name="Picture Placeholder 3"/>
          <p:cNvSpPr>
            <a:spLocks noGrp="1"/>
          </p:cNvSpPr>
          <p:nvPr>
            <p:ph type="pic" sz="quarter" idx="16" hasCustomPrompt="1"/>
          </p:nvPr>
        </p:nvSpPr>
        <p:spPr>
          <a:xfrm>
            <a:off x="1395418" y="2263231"/>
            <a:ext cx="813012" cy="863600"/>
          </a:xfrm>
          <a:prstGeom prst="rect">
            <a:avLst/>
          </a:prstGeom>
        </p:spPr>
        <p:txBody>
          <a:bodyPr anchor="ctr">
            <a:normAutofit/>
          </a:bodyPr>
          <a:lstStyle>
            <a:lvl1pPr algn="ctr">
              <a:defRPr sz="1400"/>
            </a:lvl1pPr>
          </a:lstStyle>
          <a:p>
            <a:r>
              <a:rPr lang="en-US" dirty="0"/>
              <a:t>Picture or icon</a:t>
            </a:r>
          </a:p>
        </p:txBody>
      </p:sp>
      <p:sp>
        <p:nvSpPr>
          <p:cNvPr id="10" name="Picture Placeholder 3"/>
          <p:cNvSpPr>
            <a:spLocks noGrp="1"/>
          </p:cNvSpPr>
          <p:nvPr>
            <p:ph type="pic" sz="quarter" idx="17" hasCustomPrompt="1"/>
          </p:nvPr>
        </p:nvSpPr>
        <p:spPr>
          <a:xfrm>
            <a:off x="3966487" y="2263231"/>
            <a:ext cx="813012" cy="863600"/>
          </a:xfrm>
          <a:prstGeom prst="rect">
            <a:avLst/>
          </a:prstGeom>
        </p:spPr>
        <p:txBody>
          <a:bodyPr anchor="ctr">
            <a:normAutofit/>
          </a:bodyPr>
          <a:lstStyle>
            <a:lvl1pPr algn="ctr">
              <a:defRPr sz="1400"/>
            </a:lvl1pPr>
          </a:lstStyle>
          <a:p>
            <a:r>
              <a:rPr lang="en-US" dirty="0"/>
              <a:t>Picture or icon</a:t>
            </a:r>
          </a:p>
        </p:txBody>
      </p:sp>
      <p:sp>
        <p:nvSpPr>
          <p:cNvPr id="11" name="Picture Placeholder 3"/>
          <p:cNvSpPr>
            <a:spLocks noGrp="1"/>
          </p:cNvSpPr>
          <p:nvPr>
            <p:ph type="pic" sz="quarter" idx="18" hasCustomPrompt="1"/>
          </p:nvPr>
        </p:nvSpPr>
        <p:spPr>
          <a:xfrm>
            <a:off x="3966487" y="4309651"/>
            <a:ext cx="813012" cy="863600"/>
          </a:xfrm>
          <a:prstGeom prst="rect">
            <a:avLst/>
          </a:prstGeom>
        </p:spPr>
        <p:txBody>
          <a:bodyPr anchor="ctr">
            <a:normAutofit/>
          </a:bodyPr>
          <a:lstStyle>
            <a:lvl1pPr algn="ctr">
              <a:defRPr sz="1400"/>
            </a:lvl1pPr>
          </a:lstStyle>
          <a:p>
            <a:r>
              <a:rPr lang="en-US" dirty="0"/>
              <a:t>Picture or icon</a:t>
            </a:r>
          </a:p>
        </p:txBody>
      </p:sp>
      <p:sp>
        <p:nvSpPr>
          <p:cNvPr id="12" name="Picture Placeholder 3"/>
          <p:cNvSpPr>
            <a:spLocks noGrp="1"/>
          </p:cNvSpPr>
          <p:nvPr>
            <p:ph type="pic" sz="quarter" idx="19" hasCustomPrompt="1"/>
          </p:nvPr>
        </p:nvSpPr>
        <p:spPr>
          <a:xfrm>
            <a:off x="1395418" y="4309651"/>
            <a:ext cx="813012" cy="863600"/>
          </a:xfrm>
          <a:prstGeom prst="rect">
            <a:avLst/>
          </a:prstGeom>
        </p:spPr>
        <p:txBody>
          <a:bodyPr anchor="ctr">
            <a:normAutofit/>
          </a:bodyPr>
          <a:lstStyle>
            <a:lvl1pPr algn="ctr">
              <a:defRPr sz="1400"/>
            </a:lvl1pPr>
          </a:lstStyle>
          <a:p>
            <a:r>
              <a:rPr lang="en-US" dirty="0"/>
              <a:t>Picture or icon</a:t>
            </a:r>
          </a:p>
        </p:txBody>
      </p:sp>
      <p:sp>
        <p:nvSpPr>
          <p:cNvPr id="7" name="Text Placeholder 6"/>
          <p:cNvSpPr>
            <a:spLocks noGrp="1"/>
          </p:cNvSpPr>
          <p:nvPr>
            <p:ph type="body" sz="quarter" idx="20" hasCustomPrompt="1"/>
          </p:nvPr>
        </p:nvSpPr>
        <p:spPr>
          <a:xfrm>
            <a:off x="950803" y="3327400"/>
            <a:ext cx="1702243" cy="571500"/>
          </a:xfrm>
          <a:prstGeom prst="rect">
            <a:avLst/>
          </a:prstGeom>
        </p:spPr>
        <p:txBody>
          <a:bodyPr>
            <a:normAutofit/>
          </a:bodyPr>
          <a:lstStyle>
            <a:lvl1pPr algn="ctr">
              <a:defRPr sz="1200" spc="0" baseline="0"/>
            </a:lvl1pPr>
          </a:lstStyle>
          <a:p>
            <a:pPr lvl="0"/>
            <a:r>
              <a:rPr lang="en-US" dirty="0"/>
              <a:t>Click to add text</a:t>
            </a:r>
          </a:p>
        </p:txBody>
      </p:sp>
      <p:sp>
        <p:nvSpPr>
          <p:cNvPr id="13" name="Text Placeholder 6"/>
          <p:cNvSpPr>
            <a:spLocks noGrp="1"/>
          </p:cNvSpPr>
          <p:nvPr>
            <p:ph type="body" sz="quarter" idx="21" hasCustomPrompt="1"/>
          </p:nvPr>
        </p:nvSpPr>
        <p:spPr>
          <a:xfrm>
            <a:off x="3521871" y="3340100"/>
            <a:ext cx="1702243" cy="571500"/>
          </a:xfrm>
          <a:prstGeom prst="rect">
            <a:avLst/>
          </a:prstGeom>
        </p:spPr>
        <p:txBody>
          <a:bodyPr>
            <a:normAutofit/>
          </a:bodyPr>
          <a:lstStyle>
            <a:lvl1pPr algn="ctr">
              <a:defRPr sz="1200" spc="0" baseline="0"/>
            </a:lvl1pPr>
          </a:lstStyle>
          <a:p>
            <a:pPr lvl="0"/>
            <a:r>
              <a:rPr lang="en-US" dirty="0"/>
              <a:t>Click to add text</a:t>
            </a:r>
          </a:p>
        </p:txBody>
      </p:sp>
      <p:sp>
        <p:nvSpPr>
          <p:cNvPr id="14" name="Text Placeholder 6"/>
          <p:cNvSpPr>
            <a:spLocks noGrp="1"/>
          </p:cNvSpPr>
          <p:nvPr>
            <p:ph type="body" sz="quarter" idx="22" hasCustomPrompt="1"/>
          </p:nvPr>
        </p:nvSpPr>
        <p:spPr>
          <a:xfrm>
            <a:off x="950803" y="5295032"/>
            <a:ext cx="1702243" cy="571500"/>
          </a:xfrm>
          <a:prstGeom prst="rect">
            <a:avLst/>
          </a:prstGeom>
        </p:spPr>
        <p:txBody>
          <a:bodyPr>
            <a:normAutofit/>
          </a:bodyPr>
          <a:lstStyle>
            <a:lvl1pPr algn="ctr">
              <a:defRPr sz="1200" spc="0" baseline="0"/>
            </a:lvl1pPr>
          </a:lstStyle>
          <a:p>
            <a:pPr lvl="0"/>
            <a:r>
              <a:rPr lang="en-US" dirty="0"/>
              <a:t>Click to add text</a:t>
            </a:r>
          </a:p>
        </p:txBody>
      </p:sp>
      <p:sp>
        <p:nvSpPr>
          <p:cNvPr id="15" name="Text Placeholder 6"/>
          <p:cNvSpPr>
            <a:spLocks noGrp="1"/>
          </p:cNvSpPr>
          <p:nvPr>
            <p:ph type="body" sz="quarter" idx="23" hasCustomPrompt="1"/>
          </p:nvPr>
        </p:nvSpPr>
        <p:spPr>
          <a:xfrm>
            <a:off x="3521871" y="5307732"/>
            <a:ext cx="1702243" cy="571500"/>
          </a:xfrm>
          <a:prstGeom prst="rect">
            <a:avLst/>
          </a:prstGeom>
        </p:spPr>
        <p:txBody>
          <a:bodyPr>
            <a:normAutofit/>
          </a:bodyPr>
          <a:lstStyle>
            <a:lvl1pPr algn="ctr">
              <a:defRPr sz="1200" spc="0" baseline="0"/>
            </a:lvl1pPr>
          </a:lstStyle>
          <a:p>
            <a:pPr lvl="0"/>
            <a:r>
              <a:rPr lang="en-US" dirty="0"/>
              <a:t>Click to add text</a:t>
            </a:r>
          </a:p>
        </p:txBody>
      </p:sp>
      <p:pic>
        <p:nvPicPr>
          <p:cNvPr id="17" name="Picture 16">
            <a:extLst>
              <a:ext uri="{FF2B5EF4-FFF2-40B4-BE49-F238E27FC236}">
                <a16:creationId xmlns:a16="http://schemas.microsoft.com/office/drawing/2014/main" id="{0B049B61-9A53-47D2-B01A-B3B1E1A8A027}"/>
              </a:ext>
            </a:extLst>
          </p:cNvPr>
          <p:cNvPicPr>
            <a:picLocks noChangeAspect="1"/>
          </p:cNvPicPr>
          <p:nvPr userDrawn="1"/>
        </p:nvPicPr>
        <p:blipFill>
          <a:blip r:embed="rId2"/>
          <a:stretch>
            <a:fillRect/>
          </a:stretch>
        </p:blipFill>
        <p:spPr>
          <a:xfrm>
            <a:off x="11729822" y="6481337"/>
            <a:ext cx="318277" cy="274836"/>
          </a:xfrm>
          <a:prstGeom prst="rect">
            <a:avLst/>
          </a:prstGeom>
        </p:spPr>
      </p:pic>
      <p:cxnSp>
        <p:nvCxnSpPr>
          <p:cNvPr id="18" name="Straight Connector 17">
            <a:extLst>
              <a:ext uri="{FF2B5EF4-FFF2-40B4-BE49-F238E27FC236}">
                <a16:creationId xmlns:a16="http://schemas.microsoft.com/office/drawing/2014/main" id="{C8BAA253-AEC4-45BF-B113-9CA1F77ACC63}"/>
              </a:ext>
            </a:extLst>
          </p:cNvPr>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9" name="TextBox 18"/>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
        <p:nvSpPr>
          <p:cNvPr id="21" name="Title 1">
            <a:extLst>
              <a:ext uri="{FF2B5EF4-FFF2-40B4-BE49-F238E27FC236}">
                <a16:creationId xmlns:a16="http://schemas.microsoft.com/office/drawing/2014/main" id="{5C86A623-35D4-4448-9CE5-39EBD81450B3}"/>
              </a:ext>
            </a:extLst>
          </p:cNvPr>
          <p:cNvSpPr>
            <a:spLocks noGrp="1"/>
          </p:cNvSpPr>
          <p:nvPr>
            <p:ph type="title" hasCustomPrompt="1"/>
          </p:nvPr>
        </p:nvSpPr>
        <p:spPr>
          <a:xfrm>
            <a:off x="609600" y="604930"/>
            <a:ext cx="4271784" cy="437322"/>
          </a:xfrm>
        </p:spPr>
        <p:txBody>
          <a:bodyPr/>
          <a:lstStyle>
            <a:lvl1pPr>
              <a:defRPr>
                <a:solidFill>
                  <a:schemeClr val="accent1"/>
                </a:solidFill>
              </a:defRPr>
            </a:lvl1pPr>
          </a:lstStyle>
          <a:p>
            <a:pPr lvl="0"/>
            <a:r>
              <a:rPr lang="en-US" dirty="0"/>
              <a:t>CLICK TO ADD TITLE</a:t>
            </a:r>
          </a:p>
        </p:txBody>
      </p:sp>
      <p:pic>
        <p:nvPicPr>
          <p:cNvPr id="22" name="Picture 21">
            <a:extLst>
              <a:ext uri="{FF2B5EF4-FFF2-40B4-BE49-F238E27FC236}">
                <a16:creationId xmlns:a16="http://schemas.microsoft.com/office/drawing/2014/main" id="{43099B80-56D6-1849-8DA0-2B878144C98A}"/>
              </a:ext>
            </a:extLst>
          </p:cNvPr>
          <p:cNvPicPr>
            <a:picLocks noChangeAspect="1"/>
          </p:cNvPicPr>
          <p:nvPr userDrawn="1"/>
        </p:nvPicPr>
        <p:blipFill rotWithShape="1">
          <a:blip r:embed="rId3"/>
          <a:srcRect l="24877" t="1865" r="23225" b="1852"/>
          <a:stretch/>
        </p:blipFill>
        <p:spPr>
          <a:xfrm>
            <a:off x="5613419" y="0"/>
            <a:ext cx="6578581" cy="6857999"/>
          </a:xfrm>
          <a:prstGeom prst="rect">
            <a:avLst/>
          </a:prstGeom>
        </p:spPr>
      </p:pic>
    </p:spTree>
    <p:extLst>
      <p:ext uri="{BB962C8B-B14F-4D97-AF65-F5344CB8AC3E}">
        <p14:creationId xmlns:p14="http://schemas.microsoft.com/office/powerpoint/2010/main" val="153697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Imag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D698284-F891-F64E-9307-7E10DA448256}"/>
              </a:ext>
            </a:extLst>
          </p:cNvPr>
          <p:cNvPicPr>
            <a:picLocks noChangeAspect="1"/>
          </p:cNvPicPr>
          <p:nvPr userDrawn="1"/>
        </p:nvPicPr>
        <p:blipFill>
          <a:blip r:embed="rId2"/>
          <a:stretch>
            <a:fillRect/>
          </a:stretch>
        </p:blipFill>
        <p:spPr>
          <a:xfrm>
            <a:off x="6537556" y="1055820"/>
            <a:ext cx="5231147" cy="4524962"/>
          </a:xfrm>
          <a:prstGeom prst="rect">
            <a:avLst/>
          </a:prstGeom>
        </p:spPr>
      </p:pic>
      <p:sp>
        <p:nvSpPr>
          <p:cNvPr id="3" name="Text Placeholder 9"/>
          <p:cNvSpPr>
            <a:spLocks noGrp="1"/>
          </p:cNvSpPr>
          <p:nvPr>
            <p:ph type="body" sz="quarter" idx="14" hasCustomPrompt="1"/>
          </p:nvPr>
        </p:nvSpPr>
        <p:spPr>
          <a:xfrm>
            <a:off x="609602" y="6572513"/>
            <a:ext cx="5335546" cy="148748"/>
          </a:xfrm>
          <a:prstGeom prst="rect">
            <a:avLst/>
          </a:prstGeom>
          <a:noFill/>
          <a:ln>
            <a:noFill/>
          </a:ln>
        </p:spPr>
        <p:txBody>
          <a:bodyPr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8" name="Text Placeholder 7"/>
          <p:cNvSpPr>
            <a:spLocks noGrp="1"/>
          </p:cNvSpPr>
          <p:nvPr>
            <p:ph type="body" sz="quarter" idx="15" hasCustomPrompt="1"/>
          </p:nvPr>
        </p:nvSpPr>
        <p:spPr>
          <a:xfrm>
            <a:off x="609602" y="1064391"/>
            <a:ext cx="5335547" cy="352182"/>
          </a:xfrm>
          <a:prstGeom prst="rect">
            <a:avLst/>
          </a:prstGeom>
        </p:spPr>
        <p:txBody>
          <a:bodyPr lIns="0" tIns="0" rIns="0" bIns="0">
            <a:normAutofit/>
          </a:bodyPr>
          <a:lstStyle>
            <a:lvl1pPr>
              <a:defRPr lang="en-US" b="0" i="0" dirty="0">
                <a:solidFill>
                  <a:schemeClr val="accent1"/>
                </a:solidFill>
                <a:latin typeface="Calibri Light" panose="020F0302020204030204" pitchFamily="34" charset="0"/>
                <a:cs typeface="Calibri Light" panose="020F0302020204030204" pitchFamily="34" charset="0"/>
              </a:defRPr>
            </a:lvl1pPr>
          </a:lstStyle>
          <a:p>
            <a:pPr lvl="0"/>
            <a:r>
              <a:rPr lang="en-US" dirty="0"/>
              <a:t>CLICK TO ENTER SUBHEAD</a:t>
            </a:r>
          </a:p>
        </p:txBody>
      </p:sp>
      <p:sp>
        <p:nvSpPr>
          <p:cNvPr id="4" name="Picture Placeholder 3"/>
          <p:cNvSpPr>
            <a:spLocks noGrp="1"/>
          </p:cNvSpPr>
          <p:nvPr>
            <p:ph type="pic" sz="quarter" idx="16" hasCustomPrompt="1"/>
          </p:nvPr>
        </p:nvSpPr>
        <p:spPr>
          <a:xfrm>
            <a:off x="1395418" y="2263231"/>
            <a:ext cx="813012" cy="863600"/>
          </a:xfrm>
          <a:prstGeom prst="rect">
            <a:avLst/>
          </a:prstGeom>
        </p:spPr>
        <p:txBody>
          <a:bodyPr anchor="ctr">
            <a:normAutofit/>
          </a:bodyPr>
          <a:lstStyle>
            <a:lvl1pPr algn="ctr">
              <a:defRPr sz="1400"/>
            </a:lvl1pPr>
          </a:lstStyle>
          <a:p>
            <a:r>
              <a:rPr lang="en-US" dirty="0"/>
              <a:t>Picture or icon</a:t>
            </a:r>
          </a:p>
        </p:txBody>
      </p:sp>
      <p:sp>
        <p:nvSpPr>
          <p:cNvPr id="10" name="Picture Placeholder 3"/>
          <p:cNvSpPr>
            <a:spLocks noGrp="1"/>
          </p:cNvSpPr>
          <p:nvPr>
            <p:ph type="pic" sz="quarter" idx="17" hasCustomPrompt="1"/>
          </p:nvPr>
        </p:nvSpPr>
        <p:spPr>
          <a:xfrm>
            <a:off x="3966487" y="2263231"/>
            <a:ext cx="813012" cy="863600"/>
          </a:xfrm>
          <a:prstGeom prst="rect">
            <a:avLst/>
          </a:prstGeom>
        </p:spPr>
        <p:txBody>
          <a:bodyPr anchor="ctr">
            <a:normAutofit/>
          </a:bodyPr>
          <a:lstStyle>
            <a:lvl1pPr algn="ctr">
              <a:defRPr sz="1400"/>
            </a:lvl1pPr>
          </a:lstStyle>
          <a:p>
            <a:r>
              <a:rPr lang="en-US" dirty="0"/>
              <a:t>Picture or icon</a:t>
            </a:r>
          </a:p>
        </p:txBody>
      </p:sp>
      <p:sp>
        <p:nvSpPr>
          <p:cNvPr id="11" name="Picture Placeholder 3"/>
          <p:cNvSpPr>
            <a:spLocks noGrp="1"/>
          </p:cNvSpPr>
          <p:nvPr>
            <p:ph type="pic" sz="quarter" idx="18" hasCustomPrompt="1"/>
          </p:nvPr>
        </p:nvSpPr>
        <p:spPr>
          <a:xfrm>
            <a:off x="3966487" y="4309651"/>
            <a:ext cx="813012" cy="863600"/>
          </a:xfrm>
          <a:prstGeom prst="rect">
            <a:avLst/>
          </a:prstGeom>
        </p:spPr>
        <p:txBody>
          <a:bodyPr anchor="ctr">
            <a:normAutofit/>
          </a:bodyPr>
          <a:lstStyle>
            <a:lvl1pPr algn="ctr">
              <a:defRPr sz="1400"/>
            </a:lvl1pPr>
          </a:lstStyle>
          <a:p>
            <a:r>
              <a:rPr lang="en-US" dirty="0"/>
              <a:t>Picture or icon</a:t>
            </a:r>
          </a:p>
        </p:txBody>
      </p:sp>
      <p:sp>
        <p:nvSpPr>
          <p:cNvPr id="12" name="Picture Placeholder 3"/>
          <p:cNvSpPr>
            <a:spLocks noGrp="1"/>
          </p:cNvSpPr>
          <p:nvPr>
            <p:ph type="pic" sz="quarter" idx="19" hasCustomPrompt="1"/>
          </p:nvPr>
        </p:nvSpPr>
        <p:spPr>
          <a:xfrm>
            <a:off x="1395418" y="4309651"/>
            <a:ext cx="813012" cy="863600"/>
          </a:xfrm>
          <a:prstGeom prst="rect">
            <a:avLst/>
          </a:prstGeom>
        </p:spPr>
        <p:txBody>
          <a:bodyPr anchor="ctr">
            <a:normAutofit/>
          </a:bodyPr>
          <a:lstStyle>
            <a:lvl1pPr algn="ctr">
              <a:defRPr sz="1400"/>
            </a:lvl1pPr>
          </a:lstStyle>
          <a:p>
            <a:r>
              <a:rPr lang="en-US" dirty="0"/>
              <a:t>Picture or icon</a:t>
            </a:r>
          </a:p>
        </p:txBody>
      </p:sp>
      <p:sp>
        <p:nvSpPr>
          <p:cNvPr id="7" name="Text Placeholder 6"/>
          <p:cNvSpPr>
            <a:spLocks noGrp="1"/>
          </p:cNvSpPr>
          <p:nvPr>
            <p:ph type="body" sz="quarter" idx="20" hasCustomPrompt="1"/>
          </p:nvPr>
        </p:nvSpPr>
        <p:spPr>
          <a:xfrm>
            <a:off x="950803" y="3327400"/>
            <a:ext cx="1702243" cy="571500"/>
          </a:xfrm>
          <a:prstGeom prst="rect">
            <a:avLst/>
          </a:prstGeom>
        </p:spPr>
        <p:txBody>
          <a:bodyPr>
            <a:normAutofit/>
          </a:bodyPr>
          <a:lstStyle>
            <a:lvl1pPr algn="ctr">
              <a:defRPr sz="1200" spc="0" baseline="0"/>
            </a:lvl1pPr>
          </a:lstStyle>
          <a:p>
            <a:pPr lvl="0"/>
            <a:r>
              <a:rPr lang="en-US" dirty="0"/>
              <a:t>Click to add text</a:t>
            </a:r>
          </a:p>
        </p:txBody>
      </p:sp>
      <p:sp>
        <p:nvSpPr>
          <p:cNvPr id="13" name="Text Placeholder 6"/>
          <p:cNvSpPr>
            <a:spLocks noGrp="1"/>
          </p:cNvSpPr>
          <p:nvPr>
            <p:ph type="body" sz="quarter" idx="21" hasCustomPrompt="1"/>
          </p:nvPr>
        </p:nvSpPr>
        <p:spPr>
          <a:xfrm>
            <a:off x="3521871" y="3340100"/>
            <a:ext cx="1702243" cy="571500"/>
          </a:xfrm>
          <a:prstGeom prst="rect">
            <a:avLst/>
          </a:prstGeom>
        </p:spPr>
        <p:txBody>
          <a:bodyPr>
            <a:normAutofit/>
          </a:bodyPr>
          <a:lstStyle>
            <a:lvl1pPr algn="ctr">
              <a:defRPr sz="1200" spc="0" baseline="0"/>
            </a:lvl1pPr>
          </a:lstStyle>
          <a:p>
            <a:pPr lvl="0"/>
            <a:r>
              <a:rPr lang="en-US" dirty="0"/>
              <a:t>Click to add text</a:t>
            </a:r>
          </a:p>
        </p:txBody>
      </p:sp>
      <p:sp>
        <p:nvSpPr>
          <p:cNvPr id="14" name="Text Placeholder 6"/>
          <p:cNvSpPr>
            <a:spLocks noGrp="1"/>
          </p:cNvSpPr>
          <p:nvPr>
            <p:ph type="body" sz="quarter" idx="22" hasCustomPrompt="1"/>
          </p:nvPr>
        </p:nvSpPr>
        <p:spPr>
          <a:xfrm>
            <a:off x="950803" y="5295032"/>
            <a:ext cx="1702243" cy="571500"/>
          </a:xfrm>
          <a:prstGeom prst="rect">
            <a:avLst/>
          </a:prstGeom>
        </p:spPr>
        <p:txBody>
          <a:bodyPr>
            <a:normAutofit/>
          </a:bodyPr>
          <a:lstStyle>
            <a:lvl1pPr algn="ctr">
              <a:defRPr sz="1200" spc="0" baseline="0"/>
            </a:lvl1pPr>
          </a:lstStyle>
          <a:p>
            <a:pPr lvl="0"/>
            <a:r>
              <a:rPr lang="en-US" dirty="0"/>
              <a:t>Click to add text</a:t>
            </a:r>
          </a:p>
        </p:txBody>
      </p:sp>
      <p:sp>
        <p:nvSpPr>
          <p:cNvPr id="15" name="Text Placeholder 6"/>
          <p:cNvSpPr>
            <a:spLocks noGrp="1"/>
          </p:cNvSpPr>
          <p:nvPr>
            <p:ph type="body" sz="quarter" idx="23" hasCustomPrompt="1"/>
          </p:nvPr>
        </p:nvSpPr>
        <p:spPr>
          <a:xfrm>
            <a:off x="3521871" y="5307732"/>
            <a:ext cx="1702243" cy="571500"/>
          </a:xfrm>
          <a:prstGeom prst="rect">
            <a:avLst/>
          </a:prstGeom>
        </p:spPr>
        <p:txBody>
          <a:bodyPr>
            <a:normAutofit/>
          </a:bodyPr>
          <a:lstStyle>
            <a:lvl1pPr algn="ctr">
              <a:defRPr sz="1200" spc="0" baseline="0"/>
            </a:lvl1pPr>
          </a:lstStyle>
          <a:p>
            <a:pPr lvl="0"/>
            <a:r>
              <a:rPr lang="en-US" dirty="0"/>
              <a:t>Click to add text</a:t>
            </a:r>
          </a:p>
        </p:txBody>
      </p:sp>
      <p:sp>
        <p:nvSpPr>
          <p:cNvPr id="21" name="Title 1">
            <a:extLst>
              <a:ext uri="{FF2B5EF4-FFF2-40B4-BE49-F238E27FC236}">
                <a16:creationId xmlns:a16="http://schemas.microsoft.com/office/drawing/2014/main" id="{52E5C1E0-0C85-A84A-8003-648DA2A6E584}"/>
              </a:ext>
            </a:extLst>
          </p:cNvPr>
          <p:cNvSpPr>
            <a:spLocks noGrp="1"/>
          </p:cNvSpPr>
          <p:nvPr>
            <p:ph type="title" hasCustomPrompt="1"/>
          </p:nvPr>
        </p:nvSpPr>
        <p:spPr>
          <a:xfrm>
            <a:off x="609600" y="604930"/>
            <a:ext cx="5335546" cy="437322"/>
          </a:xfrm>
        </p:spPr>
        <p:txBody>
          <a:bodyPr/>
          <a:lstStyle>
            <a:lvl1pPr>
              <a:defRPr>
                <a:solidFill>
                  <a:schemeClr val="accent1"/>
                </a:solidFill>
              </a:defRPr>
            </a:lvl1pPr>
          </a:lstStyle>
          <a:p>
            <a:pPr lvl="0"/>
            <a:r>
              <a:rPr lang="en-US" dirty="0"/>
              <a:t>CLICK TO ADD TITLE</a:t>
            </a:r>
          </a:p>
        </p:txBody>
      </p:sp>
    </p:spTree>
    <p:extLst>
      <p:ext uri="{BB962C8B-B14F-4D97-AF65-F5344CB8AC3E}">
        <p14:creationId xmlns:p14="http://schemas.microsoft.com/office/powerpoint/2010/main" val="205425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Top Image, Content">
    <p:spTree>
      <p:nvGrpSpPr>
        <p:cNvPr id="1" name=""/>
        <p:cNvGrpSpPr/>
        <p:nvPr/>
      </p:nvGrpSpPr>
      <p:grpSpPr>
        <a:xfrm>
          <a:off x="0" y="0"/>
          <a:ext cx="0" cy="0"/>
          <a:chOff x="0" y="0"/>
          <a:chExt cx="0" cy="0"/>
        </a:xfrm>
      </p:grpSpPr>
      <p:sp>
        <p:nvSpPr>
          <p:cNvPr id="14" name="Content Placeholder 4">
            <a:extLst>
              <a:ext uri="{FF2B5EF4-FFF2-40B4-BE49-F238E27FC236}">
                <a16:creationId xmlns:a16="http://schemas.microsoft.com/office/drawing/2014/main" id="{5F7931A4-6154-48F4-BEBD-2C43C35B2502}"/>
              </a:ext>
            </a:extLst>
          </p:cNvPr>
          <p:cNvSpPr>
            <a:spLocks noGrp="1"/>
          </p:cNvSpPr>
          <p:nvPr>
            <p:ph sz="quarter" idx="27" hasCustomPrompt="1"/>
          </p:nvPr>
        </p:nvSpPr>
        <p:spPr>
          <a:xfrm>
            <a:off x="6241717" y="4332288"/>
            <a:ext cx="5327450" cy="1935162"/>
          </a:xfrm>
          <a:prstGeom prst="rect">
            <a:avLst/>
          </a:prstGeom>
        </p:spPr>
        <p:txBody>
          <a:bodyPr lIns="0" tIns="0" rIns="0" bIns="0">
            <a:normAutofit/>
          </a:bodyPr>
          <a:lstStyle>
            <a:lvl1pPr>
              <a:defRPr lang="en-US" baseline="0" dirty="0"/>
            </a:lvl1pPr>
            <a:lvl2pPr>
              <a:defRPr lang="en-US" dirty="0"/>
            </a:lvl2pPr>
            <a:lvl3pPr>
              <a:defRPr lang="en-US" dirty="0"/>
            </a:lvl3pPr>
            <a:lvl4pPr>
              <a:defRPr lang="en-US" dirty="0"/>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4" name="Picture Placeholder 3"/>
          <p:cNvSpPr>
            <a:spLocks noGrp="1"/>
          </p:cNvSpPr>
          <p:nvPr>
            <p:ph type="pic" sz="quarter" idx="20"/>
          </p:nvPr>
        </p:nvSpPr>
        <p:spPr>
          <a:xfrm>
            <a:off x="-1" y="0"/>
            <a:ext cx="12192001" cy="3449638"/>
          </a:xfrm>
          <a:prstGeom prst="rect">
            <a:avLst/>
          </a:prstGeom>
        </p:spPr>
        <p:txBody>
          <a:bodyPr/>
          <a:lstStyle/>
          <a:p>
            <a:r>
              <a:rPr lang="en-US"/>
              <a:t>Click icon to add picture</a:t>
            </a:r>
            <a:endParaRPr lang="en-US" dirty="0"/>
          </a:p>
        </p:txBody>
      </p:sp>
      <p:sp>
        <p:nvSpPr>
          <p:cNvPr id="5" name="Content Placeholder 4">
            <a:extLst>
              <a:ext uri="{FF2B5EF4-FFF2-40B4-BE49-F238E27FC236}">
                <a16:creationId xmlns:a16="http://schemas.microsoft.com/office/drawing/2014/main" id="{45310549-35D5-4214-86CB-1851BF05EB30}"/>
              </a:ext>
            </a:extLst>
          </p:cNvPr>
          <p:cNvSpPr>
            <a:spLocks noGrp="1"/>
          </p:cNvSpPr>
          <p:nvPr>
            <p:ph sz="quarter" idx="26" hasCustomPrompt="1"/>
          </p:nvPr>
        </p:nvSpPr>
        <p:spPr>
          <a:xfrm>
            <a:off x="609759" y="4332288"/>
            <a:ext cx="5327450" cy="1935162"/>
          </a:xfrm>
          <a:prstGeom prst="rect">
            <a:avLst/>
          </a:prstGeom>
        </p:spPr>
        <p:txBody>
          <a:bodyPr lIns="0" tIns="0" rIns="0" bIns="0">
            <a:normAutofit/>
          </a:bodyPr>
          <a:lstStyle>
            <a:lvl1pPr>
              <a:defRPr lang="en-US" baseline="0" dirty="0"/>
            </a:lvl1pPr>
            <a:lvl2pPr>
              <a:defRPr lang="en-US" dirty="0"/>
            </a:lvl2pPr>
            <a:lvl3pPr>
              <a:defRPr lang="en-US" dirty="0"/>
            </a:lvl3pPr>
            <a:lvl4pPr>
              <a:defRPr lang="en-US" dirty="0"/>
            </a:lvl4pPr>
          </a:lstStyle>
          <a:p>
            <a:pPr lvl="0"/>
            <a:r>
              <a:rPr lang="en-US" dirty="0"/>
              <a:t>Click to add text</a:t>
            </a:r>
          </a:p>
          <a:p>
            <a:pPr lvl="1"/>
            <a:r>
              <a:rPr lang="en-US" dirty="0"/>
              <a:t>Second level</a:t>
            </a:r>
          </a:p>
          <a:p>
            <a:pPr lvl="2"/>
            <a:r>
              <a:rPr lang="en-US" dirty="0"/>
              <a:t>Third level</a:t>
            </a:r>
          </a:p>
          <a:p>
            <a:pPr lvl="3"/>
            <a:r>
              <a:rPr lang="en-US" dirty="0"/>
              <a:t>Fourth level</a:t>
            </a:r>
          </a:p>
          <a:p>
            <a:pPr lvl="3"/>
            <a:endParaRPr lang="en-US" dirty="0"/>
          </a:p>
        </p:txBody>
      </p:sp>
      <p:sp>
        <p:nvSpPr>
          <p:cNvPr id="3" name="Text Placeholder 9"/>
          <p:cNvSpPr>
            <a:spLocks noGrp="1"/>
          </p:cNvSpPr>
          <p:nvPr>
            <p:ph type="body" sz="quarter" idx="14" hasCustomPrompt="1"/>
          </p:nvPr>
        </p:nvSpPr>
        <p:spPr>
          <a:xfrm>
            <a:off x="609602" y="6572513"/>
            <a:ext cx="8156223" cy="148748"/>
          </a:xfrm>
          <a:prstGeom prst="rect">
            <a:avLst/>
          </a:prstGeom>
          <a:noFill/>
          <a:ln>
            <a:noFill/>
          </a:ln>
        </p:spPr>
        <p:txBody>
          <a:bodyPr wrap="square" lIns="0" tIns="0" rIns="0" bIns="0" rtlCol="0" anchor="b">
            <a:normAutofit/>
          </a:bodyPr>
          <a:lstStyle>
            <a:lvl1pPr>
              <a:defRPr lang="en-US" sz="932" b="0" spc="-13" dirty="0" smtClean="0">
                <a:solidFill>
                  <a:schemeClr val="tx2"/>
                </a:solidFill>
              </a:defRPr>
            </a:lvl1pPr>
          </a:lstStyle>
          <a:p>
            <a:pPr lvl="0"/>
            <a:r>
              <a:rPr lang="en-US" dirty="0"/>
              <a:t>Source/Footnote:</a:t>
            </a:r>
          </a:p>
        </p:txBody>
      </p:sp>
      <p:sp>
        <p:nvSpPr>
          <p:cNvPr id="11" name="Text Placeholder 10">
            <a:extLst>
              <a:ext uri="{FF2B5EF4-FFF2-40B4-BE49-F238E27FC236}">
                <a16:creationId xmlns:a16="http://schemas.microsoft.com/office/drawing/2014/main" id="{2AB60DE7-94BC-452A-99A2-BF30FFC37310}"/>
              </a:ext>
            </a:extLst>
          </p:cNvPr>
          <p:cNvSpPr>
            <a:spLocks noGrp="1"/>
          </p:cNvSpPr>
          <p:nvPr>
            <p:ph type="body" sz="quarter" idx="24" hasCustomPrompt="1"/>
          </p:nvPr>
        </p:nvSpPr>
        <p:spPr>
          <a:xfrm>
            <a:off x="6241717" y="3701097"/>
            <a:ext cx="5301514" cy="433268"/>
          </a:xfrm>
          <a:prstGeom prst="rect">
            <a:avLst/>
          </a:prstGeom>
        </p:spPr>
        <p:txBody>
          <a:bodyPr lIns="0" tIns="0" rIns="0" bIns="0">
            <a:noAutofit/>
          </a:bodyPr>
          <a:lstStyle>
            <a:lvl1pPr marL="0" marR="0" indent="0" algn="l" defTabSz="609040" rtl="0" eaLnBrk="1" fontAlgn="auto" latinLnBrk="0" hangingPunct="1">
              <a:lnSpc>
                <a:spcPct val="100000"/>
              </a:lnSpc>
              <a:spcBef>
                <a:spcPts val="0"/>
              </a:spcBef>
              <a:spcAft>
                <a:spcPts val="0"/>
              </a:spcAft>
              <a:buClrTx/>
              <a:buSzTx/>
              <a:buFont typeface="Arial"/>
              <a:buNone/>
              <a:tabLst/>
              <a:defRPr sz="2400" b="1">
                <a:solidFill>
                  <a:schemeClr val="accent1"/>
                </a:solidFill>
              </a:defRPr>
            </a:lvl1pPr>
          </a:lstStyle>
          <a:p>
            <a:pPr marL="0" marR="0" lvl="0" indent="0" algn="l" defTabSz="609040" rtl="0" eaLnBrk="1" fontAlgn="auto" latinLnBrk="0" hangingPunct="1">
              <a:lnSpc>
                <a:spcPct val="100000"/>
              </a:lnSpc>
              <a:spcBef>
                <a:spcPts val="0"/>
              </a:spcBef>
              <a:spcAft>
                <a:spcPts val="0"/>
              </a:spcAft>
              <a:buClrTx/>
              <a:buSzTx/>
              <a:buFont typeface="Arial"/>
              <a:buNone/>
              <a:tabLst/>
              <a:defRPr/>
            </a:pPr>
            <a:r>
              <a:rPr lang="en-US" dirty="0"/>
              <a:t>CLICK TO ADD TITLE</a:t>
            </a:r>
          </a:p>
          <a:p>
            <a:endParaRPr lang="en-US" dirty="0"/>
          </a:p>
        </p:txBody>
      </p:sp>
      <p:sp>
        <p:nvSpPr>
          <p:cNvPr id="12" name="Text Placeholder 10">
            <a:extLst>
              <a:ext uri="{FF2B5EF4-FFF2-40B4-BE49-F238E27FC236}">
                <a16:creationId xmlns:a16="http://schemas.microsoft.com/office/drawing/2014/main" id="{2AB60DE7-94BC-452A-99A2-BF30FFC37310}"/>
              </a:ext>
            </a:extLst>
          </p:cNvPr>
          <p:cNvSpPr>
            <a:spLocks noGrp="1"/>
          </p:cNvSpPr>
          <p:nvPr>
            <p:ph type="body" sz="quarter" idx="25" hasCustomPrompt="1"/>
          </p:nvPr>
        </p:nvSpPr>
        <p:spPr>
          <a:xfrm>
            <a:off x="635992" y="3701097"/>
            <a:ext cx="5301514" cy="433268"/>
          </a:xfrm>
          <a:prstGeom prst="rect">
            <a:avLst/>
          </a:prstGeom>
        </p:spPr>
        <p:txBody>
          <a:bodyPr lIns="0" tIns="0" rIns="0" bIns="0">
            <a:noAutofit/>
          </a:bodyPr>
          <a:lstStyle>
            <a:lvl1pPr marL="0" marR="0" indent="0" algn="l" defTabSz="609040" rtl="0" eaLnBrk="1" fontAlgn="auto" latinLnBrk="0" hangingPunct="1">
              <a:lnSpc>
                <a:spcPct val="100000"/>
              </a:lnSpc>
              <a:spcBef>
                <a:spcPts val="0"/>
              </a:spcBef>
              <a:spcAft>
                <a:spcPts val="0"/>
              </a:spcAft>
              <a:buClrTx/>
              <a:buSzTx/>
              <a:buFont typeface="Arial"/>
              <a:buNone/>
              <a:tabLst/>
              <a:defRPr sz="2400" b="1">
                <a:solidFill>
                  <a:schemeClr val="accent1"/>
                </a:solidFill>
              </a:defRPr>
            </a:lvl1pPr>
          </a:lstStyle>
          <a:p>
            <a:pPr marL="0" marR="0" lvl="0" indent="0" algn="l" defTabSz="609040" rtl="0" eaLnBrk="1" fontAlgn="auto" latinLnBrk="0" hangingPunct="1">
              <a:lnSpc>
                <a:spcPct val="100000"/>
              </a:lnSpc>
              <a:spcBef>
                <a:spcPts val="0"/>
              </a:spcBef>
              <a:spcAft>
                <a:spcPts val="0"/>
              </a:spcAft>
              <a:buClrTx/>
              <a:buSzTx/>
              <a:buFont typeface="Arial"/>
              <a:buNone/>
              <a:tabLst/>
              <a:defRPr/>
            </a:pPr>
            <a:r>
              <a:rPr lang="en-US" dirty="0"/>
              <a:t>CLICK TO ADD TITLE</a:t>
            </a:r>
          </a:p>
          <a:p>
            <a:endParaRPr lang="en-US" dirty="0"/>
          </a:p>
        </p:txBody>
      </p:sp>
    </p:spTree>
    <p:extLst>
      <p:ext uri="{BB962C8B-B14F-4D97-AF65-F5344CB8AC3E}">
        <p14:creationId xmlns:p14="http://schemas.microsoft.com/office/powerpoint/2010/main" val="88796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accent1"/>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pic>
        <p:nvPicPr>
          <p:cNvPr id="5" name="Picture 4"/>
          <p:cNvPicPr>
            <a:picLocks noChangeAspect="1"/>
          </p:cNvPicPr>
          <p:nvPr userDrawn="1"/>
        </p:nvPicPr>
        <p:blipFill>
          <a:blip r:embed="rId2"/>
          <a:stretch>
            <a:fillRect/>
          </a:stretch>
        </p:blipFill>
        <p:spPr>
          <a:xfrm>
            <a:off x="9746212" y="6091411"/>
            <a:ext cx="2133259" cy="556197"/>
          </a:xfrm>
          <a:prstGeom prst="rect">
            <a:avLst/>
          </a:prstGeom>
        </p:spPr>
      </p:pic>
      <p:sp>
        <p:nvSpPr>
          <p:cNvPr id="7" name="TextBox 6"/>
          <p:cNvSpPr txBox="1"/>
          <p:nvPr userDrawn="1"/>
        </p:nvSpPr>
        <p:spPr>
          <a:xfrm>
            <a:off x="1" y="2890391"/>
            <a:ext cx="12192000" cy="1077218"/>
          </a:xfrm>
          <a:prstGeom prst="rect">
            <a:avLst/>
          </a:prstGeom>
          <a:noFill/>
        </p:spPr>
        <p:txBody>
          <a:bodyPr wrap="square" rtlCol="0">
            <a:spAutoFit/>
          </a:bodyPr>
          <a:lstStyle/>
          <a:p>
            <a:pPr marL="0" marR="0" lvl="0" indent="0" algn="ctr" defTabSz="609040" rtl="0" eaLnBrk="1" fontAlgn="auto" latinLnBrk="0" hangingPunct="1">
              <a:lnSpc>
                <a:spcPct val="100000"/>
              </a:lnSpc>
              <a:spcBef>
                <a:spcPts val="0"/>
              </a:spcBef>
              <a:spcAft>
                <a:spcPts val="0"/>
              </a:spcAft>
              <a:buClrTx/>
              <a:buSzTx/>
              <a:buFont typeface="Arial"/>
              <a:buNone/>
              <a:tabLst/>
              <a:defRPr/>
            </a:pPr>
            <a:r>
              <a:rPr kumimoji="0" lang="en-US" sz="6400" b="1" i="0" u="none" strike="noStrike" kern="1000" cap="none" spc="13" normalizeH="0" baseline="0" noProof="0" dirty="0">
                <a:ln>
                  <a:noFill/>
                </a:ln>
                <a:solidFill>
                  <a:schemeClr val="bg1"/>
                </a:solidFill>
                <a:effectLst/>
                <a:uLnTx/>
                <a:uFillTx/>
                <a:latin typeface="+mn-lt"/>
                <a:ea typeface="+mn-ea"/>
                <a:cs typeface="Arial"/>
              </a:rPr>
              <a:t>THANK YOU</a:t>
            </a:r>
          </a:p>
        </p:txBody>
      </p:sp>
    </p:spTree>
    <p:extLst>
      <p:ext uri="{BB962C8B-B14F-4D97-AF65-F5344CB8AC3E}">
        <p14:creationId xmlns:p14="http://schemas.microsoft.com/office/powerpoint/2010/main" val="79724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Gray-70">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35A069-2434-BE45-AC85-44F054497F23}"/>
              </a:ext>
            </a:extLst>
          </p:cNvPr>
          <p:cNvSpPr/>
          <p:nvPr userDrawn="1"/>
        </p:nvSpPr>
        <p:spPr>
          <a:xfrm>
            <a:off x="1" y="0"/>
            <a:ext cx="12192000" cy="6858000"/>
          </a:xfrm>
          <a:prstGeom prst="rect">
            <a:avLst/>
          </a:prstGeom>
          <a:solidFill>
            <a:schemeClr val="tx2"/>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pic>
        <p:nvPicPr>
          <p:cNvPr id="14" name="Picture 13"/>
          <p:cNvPicPr>
            <a:picLocks noChangeAspect="1"/>
          </p:cNvPicPr>
          <p:nvPr userDrawn="1"/>
        </p:nvPicPr>
        <p:blipFill>
          <a:blip r:embed="rId2"/>
          <a:stretch>
            <a:fillRect/>
          </a:stretch>
        </p:blipFill>
        <p:spPr>
          <a:xfrm>
            <a:off x="9746213" y="6091411"/>
            <a:ext cx="2133258" cy="556197"/>
          </a:xfrm>
          <a:prstGeom prst="rect">
            <a:avLst/>
          </a:prstGeom>
        </p:spPr>
      </p:pic>
      <p:sp>
        <p:nvSpPr>
          <p:cNvPr id="5" name="Text Placeholder 4"/>
          <p:cNvSpPr>
            <a:spLocks noGrp="1"/>
          </p:cNvSpPr>
          <p:nvPr>
            <p:ph type="body" sz="quarter" idx="10" hasCustomPrompt="1"/>
          </p:nvPr>
        </p:nvSpPr>
        <p:spPr>
          <a:xfrm>
            <a:off x="515087" y="2810846"/>
            <a:ext cx="11364384" cy="1046781"/>
          </a:xfrm>
          <a:prstGeom prst="rect">
            <a:avLst/>
          </a:prstGeom>
        </p:spPr>
        <p:txBody>
          <a:bodyPr lIns="0">
            <a:noAutofit/>
          </a:bodyPr>
          <a:lstStyle>
            <a:lvl1pPr>
              <a:defRPr sz="6200" b="1" baseline="0">
                <a:solidFill>
                  <a:schemeClr val="bg1"/>
                </a:solidFill>
              </a:defRPr>
            </a:lvl1pPr>
          </a:lstStyle>
          <a:p>
            <a:pPr lvl="0"/>
            <a:r>
              <a:rPr lang="en-US" dirty="0"/>
              <a:t>CLICK TO ADD TITLE</a:t>
            </a:r>
          </a:p>
        </p:txBody>
      </p:sp>
      <p:sp>
        <p:nvSpPr>
          <p:cNvPr id="3" name="Text Placeholder 2">
            <a:extLst>
              <a:ext uri="{FF2B5EF4-FFF2-40B4-BE49-F238E27FC236}">
                <a16:creationId xmlns:a16="http://schemas.microsoft.com/office/drawing/2014/main" id="{1D1D4573-0E12-8145-B3A5-BD70493D40A5}"/>
              </a:ext>
            </a:extLst>
          </p:cNvPr>
          <p:cNvSpPr>
            <a:spLocks noGrp="1"/>
          </p:cNvSpPr>
          <p:nvPr>
            <p:ph type="body" sz="quarter" idx="12" hasCustomPrompt="1"/>
          </p:nvPr>
        </p:nvSpPr>
        <p:spPr>
          <a:xfrm>
            <a:off x="511833" y="3933825"/>
            <a:ext cx="11399632" cy="463550"/>
          </a:xfrm>
        </p:spPr>
        <p:txBody>
          <a:bodyPr/>
          <a:lstStyle>
            <a:lvl1pPr>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 PRESENTER’S NAME, TITLE CASE</a:t>
            </a:r>
          </a:p>
        </p:txBody>
      </p:sp>
      <p:pic>
        <p:nvPicPr>
          <p:cNvPr id="8" name="Picture 7">
            <a:extLst>
              <a:ext uri="{FF2B5EF4-FFF2-40B4-BE49-F238E27FC236}">
                <a16:creationId xmlns:a16="http://schemas.microsoft.com/office/drawing/2014/main" id="{9083C560-6D78-4A7F-9B67-4C979E36E6BE}"/>
              </a:ext>
            </a:extLst>
          </p:cNvPr>
          <p:cNvPicPr>
            <a:picLocks noChangeAspect="1"/>
          </p:cNvPicPr>
          <p:nvPr userDrawn="1"/>
        </p:nvPicPr>
        <p:blipFill rotWithShape="1">
          <a:blip r:embed="rId3">
            <a:alphaModFix amt="11000"/>
          </a:blip>
          <a:srcRect l="40206" t="6503" r="-58601" b="16258"/>
          <a:stretch/>
        </p:blipFill>
        <p:spPr>
          <a:xfrm>
            <a:off x="-1" y="0"/>
            <a:ext cx="12192000" cy="6868160"/>
          </a:xfrm>
          <a:prstGeom prst="rect">
            <a:avLst/>
          </a:prstGeom>
        </p:spPr>
      </p:pic>
    </p:spTree>
    <p:extLst>
      <p:ext uri="{BB962C8B-B14F-4D97-AF65-F5344CB8AC3E}">
        <p14:creationId xmlns:p14="http://schemas.microsoft.com/office/powerpoint/2010/main" val="121724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Medium Green">
    <p:spTree>
      <p:nvGrpSpPr>
        <p:cNvPr id="1" name=""/>
        <p:cNvGrpSpPr/>
        <p:nvPr/>
      </p:nvGrpSpPr>
      <p:grpSpPr>
        <a:xfrm>
          <a:off x="0" y="0"/>
          <a:ext cx="0" cy="0"/>
          <a:chOff x="0" y="0"/>
          <a:chExt cx="0" cy="0"/>
        </a:xfrm>
      </p:grpSpPr>
      <p:sp>
        <p:nvSpPr>
          <p:cNvPr id="7" name="TextBox 6"/>
          <p:cNvSpPr txBox="1"/>
          <p:nvPr userDrawn="1"/>
        </p:nvSpPr>
        <p:spPr>
          <a:xfrm>
            <a:off x="10428323" y="6446782"/>
            <a:ext cx="1185333" cy="297454"/>
          </a:xfrm>
          <a:prstGeom prst="rect">
            <a:avLst/>
          </a:prstGeom>
          <a:noFill/>
        </p:spPr>
        <p:txBody>
          <a:bodyPr wrap="square" rtlCol="0">
            <a:spAutoFit/>
          </a:bodyPr>
          <a:lstStyle/>
          <a:p>
            <a:fld id="{6DB9EA87-A620-0141-8216-F4176237D664}" type="datetime1">
              <a:rPr lang="en-US" sz="1333" smtClean="0">
                <a:solidFill>
                  <a:schemeClr val="bg1"/>
                </a:solidFill>
              </a:rPr>
              <a:t>11/17/2021</a:t>
            </a:fld>
            <a:endParaRPr lang="en-US" sz="1333" dirty="0">
              <a:solidFill>
                <a:schemeClr val="bg1"/>
              </a:solidFill>
            </a:endParaRPr>
          </a:p>
        </p:txBody>
      </p:sp>
      <p:sp>
        <p:nvSpPr>
          <p:cNvPr id="12" name="Rectangle 11">
            <a:extLst>
              <a:ext uri="{FF2B5EF4-FFF2-40B4-BE49-F238E27FC236}">
                <a16:creationId xmlns:a16="http://schemas.microsoft.com/office/drawing/2014/main" id="{513AEC27-9E7E-A747-BA79-C0E698C42BC8}"/>
              </a:ext>
            </a:extLst>
          </p:cNvPr>
          <p:cNvSpPr/>
          <p:nvPr userDrawn="1"/>
        </p:nvSpPr>
        <p:spPr>
          <a:xfrm>
            <a:off x="1" y="0"/>
            <a:ext cx="12192000" cy="6858000"/>
          </a:xfrm>
          <a:prstGeom prst="rect">
            <a:avLst/>
          </a:prstGeom>
          <a:solidFill>
            <a:schemeClr val="accent4"/>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pic>
        <p:nvPicPr>
          <p:cNvPr id="16" name="Picture 15">
            <a:extLst>
              <a:ext uri="{FF2B5EF4-FFF2-40B4-BE49-F238E27FC236}">
                <a16:creationId xmlns:a16="http://schemas.microsoft.com/office/drawing/2014/main" id="{7388C93A-91B8-5A42-8EF4-7435E6FF808C}"/>
              </a:ext>
            </a:extLst>
          </p:cNvPr>
          <p:cNvPicPr>
            <a:picLocks noChangeAspect="1"/>
          </p:cNvPicPr>
          <p:nvPr userDrawn="1"/>
        </p:nvPicPr>
        <p:blipFill rotWithShape="1">
          <a:blip r:embed="rId2">
            <a:alphaModFix amt="11000"/>
          </a:blip>
          <a:srcRect l="40206" t="6503" r="-58601" b="16258"/>
          <a:stretch/>
        </p:blipFill>
        <p:spPr>
          <a:xfrm>
            <a:off x="-1" y="0"/>
            <a:ext cx="12192000" cy="6868160"/>
          </a:xfrm>
          <a:prstGeom prst="rect">
            <a:avLst/>
          </a:prstGeom>
        </p:spPr>
      </p:pic>
      <p:sp>
        <p:nvSpPr>
          <p:cNvPr id="9" name="Text Placeholder 4"/>
          <p:cNvSpPr>
            <a:spLocks noGrp="1"/>
          </p:cNvSpPr>
          <p:nvPr>
            <p:ph type="body" sz="quarter" idx="10" hasCustomPrompt="1"/>
          </p:nvPr>
        </p:nvSpPr>
        <p:spPr>
          <a:xfrm>
            <a:off x="515087" y="2810846"/>
            <a:ext cx="11364384" cy="1046781"/>
          </a:xfrm>
          <a:prstGeom prst="rect">
            <a:avLst/>
          </a:prstGeom>
        </p:spPr>
        <p:txBody>
          <a:bodyPr lIns="0">
            <a:noAutofit/>
          </a:bodyPr>
          <a:lstStyle>
            <a:lvl1pPr>
              <a:defRPr sz="6200" b="1" baseline="0">
                <a:solidFill>
                  <a:schemeClr val="bg1"/>
                </a:solidFill>
              </a:defRPr>
            </a:lvl1pPr>
          </a:lstStyle>
          <a:p>
            <a:pPr lvl="0"/>
            <a:r>
              <a:rPr lang="en-US" dirty="0"/>
              <a:t>CLICK TO ADD TITLE</a:t>
            </a:r>
          </a:p>
        </p:txBody>
      </p:sp>
      <p:sp>
        <p:nvSpPr>
          <p:cNvPr id="11" name="Text Placeholder 2">
            <a:extLst>
              <a:ext uri="{FF2B5EF4-FFF2-40B4-BE49-F238E27FC236}">
                <a16:creationId xmlns:a16="http://schemas.microsoft.com/office/drawing/2014/main" id="{53BA2B09-E0A5-5549-8EAA-EF5B11D97F29}"/>
              </a:ext>
            </a:extLst>
          </p:cNvPr>
          <p:cNvSpPr>
            <a:spLocks noGrp="1"/>
          </p:cNvSpPr>
          <p:nvPr>
            <p:ph type="body" sz="quarter" idx="12" hasCustomPrompt="1"/>
          </p:nvPr>
        </p:nvSpPr>
        <p:spPr>
          <a:xfrm>
            <a:off x="511833" y="3933825"/>
            <a:ext cx="11399632" cy="463550"/>
          </a:xfrm>
        </p:spPr>
        <p:txBody>
          <a:bodyPr/>
          <a:lstStyle>
            <a:lvl1pPr>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 PRESENTER’S NAME, UPPER CASE</a:t>
            </a:r>
          </a:p>
        </p:txBody>
      </p:sp>
      <p:pic>
        <p:nvPicPr>
          <p:cNvPr id="15" name="Picture 14">
            <a:extLst>
              <a:ext uri="{FF2B5EF4-FFF2-40B4-BE49-F238E27FC236}">
                <a16:creationId xmlns:a16="http://schemas.microsoft.com/office/drawing/2014/main" id="{2ED0500D-69EB-0445-9F72-F14DD8AD42D3}"/>
              </a:ext>
            </a:extLst>
          </p:cNvPr>
          <p:cNvPicPr>
            <a:picLocks noChangeAspect="1"/>
          </p:cNvPicPr>
          <p:nvPr userDrawn="1"/>
        </p:nvPicPr>
        <p:blipFill>
          <a:blip r:embed="rId3"/>
          <a:stretch>
            <a:fillRect/>
          </a:stretch>
        </p:blipFill>
        <p:spPr>
          <a:xfrm>
            <a:off x="9746212" y="6091411"/>
            <a:ext cx="2133259" cy="556197"/>
          </a:xfrm>
          <a:prstGeom prst="rect">
            <a:avLst/>
          </a:prstGeom>
        </p:spPr>
      </p:pic>
    </p:spTree>
    <p:extLst>
      <p:ext uri="{BB962C8B-B14F-4D97-AF65-F5344CB8AC3E}">
        <p14:creationId xmlns:p14="http://schemas.microsoft.com/office/powerpoint/2010/main" val="141335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Dark Green">
    <p:spTree>
      <p:nvGrpSpPr>
        <p:cNvPr id="1" name=""/>
        <p:cNvGrpSpPr/>
        <p:nvPr/>
      </p:nvGrpSpPr>
      <p:grpSpPr>
        <a:xfrm>
          <a:off x="0" y="0"/>
          <a:ext cx="0" cy="0"/>
          <a:chOff x="0" y="0"/>
          <a:chExt cx="0" cy="0"/>
        </a:xfrm>
      </p:grpSpPr>
      <p:sp>
        <p:nvSpPr>
          <p:cNvPr id="7" name="TextBox 6"/>
          <p:cNvSpPr txBox="1"/>
          <p:nvPr userDrawn="1"/>
        </p:nvSpPr>
        <p:spPr>
          <a:xfrm>
            <a:off x="10428323" y="6446782"/>
            <a:ext cx="1185333" cy="297454"/>
          </a:xfrm>
          <a:prstGeom prst="rect">
            <a:avLst/>
          </a:prstGeom>
          <a:noFill/>
        </p:spPr>
        <p:txBody>
          <a:bodyPr wrap="square" rtlCol="0">
            <a:spAutoFit/>
          </a:bodyPr>
          <a:lstStyle/>
          <a:p>
            <a:fld id="{6DB9EA87-A620-0141-8216-F4176237D664}" type="datetime1">
              <a:rPr lang="en-US" sz="1333" smtClean="0">
                <a:solidFill>
                  <a:schemeClr val="bg1"/>
                </a:solidFill>
              </a:rPr>
              <a:t>11/17/2021</a:t>
            </a:fld>
            <a:endParaRPr lang="en-US" sz="1333" dirty="0">
              <a:solidFill>
                <a:schemeClr val="bg1"/>
              </a:solidFill>
            </a:endParaRPr>
          </a:p>
        </p:txBody>
      </p:sp>
      <p:sp>
        <p:nvSpPr>
          <p:cNvPr id="12" name="Rectangle 11">
            <a:extLst>
              <a:ext uri="{FF2B5EF4-FFF2-40B4-BE49-F238E27FC236}">
                <a16:creationId xmlns:a16="http://schemas.microsoft.com/office/drawing/2014/main" id="{513AEC27-9E7E-A747-BA79-C0E698C42BC8}"/>
              </a:ext>
            </a:extLst>
          </p:cNvPr>
          <p:cNvSpPr/>
          <p:nvPr userDrawn="1"/>
        </p:nvSpPr>
        <p:spPr>
          <a:xfrm>
            <a:off x="1" y="0"/>
            <a:ext cx="12192000" cy="6858000"/>
          </a:xfrm>
          <a:prstGeom prst="rect">
            <a:avLst/>
          </a:prstGeom>
          <a:solidFill>
            <a:schemeClr val="accent5"/>
          </a:solidFill>
          <a:ln w="1587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400" b="1" dirty="0">
              <a:solidFill>
                <a:srgbClr val="000000"/>
              </a:solidFill>
            </a:endParaRPr>
          </a:p>
        </p:txBody>
      </p:sp>
      <p:pic>
        <p:nvPicPr>
          <p:cNvPr id="8" name="Picture 7">
            <a:extLst>
              <a:ext uri="{FF2B5EF4-FFF2-40B4-BE49-F238E27FC236}">
                <a16:creationId xmlns:a16="http://schemas.microsoft.com/office/drawing/2014/main" id="{C5541318-0FA8-624D-A746-A34A1A37D435}"/>
              </a:ext>
            </a:extLst>
          </p:cNvPr>
          <p:cNvPicPr>
            <a:picLocks noChangeAspect="1"/>
          </p:cNvPicPr>
          <p:nvPr userDrawn="1"/>
        </p:nvPicPr>
        <p:blipFill rotWithShape="1">
          <a:blip r:embed="rId2">
            <a:alphaModFix amt="11000"/>
          </a:blip>
          <a:srcRect l="40206" t="6503" r="-58601" b="16258"/>
          <a:stretch/>
        </p:blipFill>
        <p:spPr>
          <a:xfrm>
            <a:off x="-1" y="0"/>
            <a:ext cx="12192000" cy="6868160"/>
          </a:xfrm>
          <a:prstGeom prst="rect">
            <a:avLst/>
          </a:prstGeom>
        </p:spPr>
      </p:pic>
      <p:sp>
        <p:nvSpPr>
          <p:cNvPr id="9" name="Text Placeholder 4"/>
          <p:cNvSpPr>
            <a:spLocks noGrp="1"/>
          </p:cNvSpPr>
          <p:nvPr>
            <p:ph type="body" sz="quarter" idx="10" hasCustomPrompt="1"/>
          </p:nvPr>
        </p:nvSpPr>
        <p:spPr>
          <a:xfrm>
            <a:off x="515087" y="2810846"/>
            <a:ext cx="11364384" cy="1046781"/>
          </a:xfrm>
          <a:prstGeom prst="rect">
            <a:avLst/>
          </a:prstGeom>
        </p:spPr>
        <p:txBody>
          <a:bodyPr lIns="0">
            <a:noAutofit/>
          </a:bodyPr>
          <a:lstStyle>
            <a:lvl1pPr>
              <a:defRPr sz="6200" b="1" baseline="0">
                <a:solidFill>
                  <a:schemeClr val="bg1"/>
                </a:solidFill>
              </a:defRPr>
            </a:lvl1pPr>
          </a:lstStyle>
          <a:p>
            <a:pPr lvl="0"/>
            <a:r>
              <a:rPr lang="en-US" dirty="0"/>
              <a:t>CLICK TO ADD TITLE</a:t>
            </a:r>
          </a:p>
        </p:txBody>
      </p:sp>
      <p:sp>
        <p:nvSpPr>
          <p:cNvPr id="11" name="Text Placeholder 2">
            <a:extLst>
              <a:ext uri="{FF2B5EF4-FFF2-40B4-BE49-F238E27FC236}">
                <a16:creationId xmlns:a16="http://schemas.microsoft.com/office/drawing/2014/main" id="{53BA2B09-E0A5-5549-8EAA-EF5B11D97F29}"/>
              </a:ext>
            </a:extLst>
          </p:cNvPr>
          <p:cNvSpPr>
            <a:spLocks noGrp="1"/>
          </p:cNvSpPr>
          <p:nvPr>
            <p:ph type="body" sz="quarter" idx="12" hasCustomPrompt="1"/>
          </p:nvPr>
        </p:nvSpPr>
        <p:spPr>
          <a:xfrm>
            <a:off x="511833" y="3933825"/>
            <a:ext cx="11399632" cy="463550"/>
          </a:xfrm>
        </p:spPr>
        <p:txBody>
          <a:bodyPr/>
          <a:lstStyle>
            <a:lvl1pPr>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 PRESENTER’S NAME, UPPER CASE</a:t>
            </a:r>
          </a:p>
        </p:txBody>
      </p:sp>
      <p:pic>
        <p:nvPicPr>
          <p:cNvPr id="15" name="Picture 14">
            <a:extLst>
              <a:ext uri="{FF2B5EF4-FFF2-40B4-BE49-F238E27FC236}">
                <a16:creationId xmlns:a16="http://schemas.microsoft.com/office/drawing/2014/main" id="{2ED0500D-69EB-0445-9F72-F14DD8AD42D3}"/>
              </a:ext>
            </a:extLst>
          </p:cNvPr>
          <p:cNvPicPr>
            <a:picLocks noChangeAspect="1"/>
          </p:cNvPicPr>
          <p:nvPr userDrawn="1"/>
        </p:nvPicPr>
        <p:blipFill>
          <a:blip r:embed="rId3"/>
          <a:stretch>
            <a:fillRect/>
          </a:stretch>
        </p:blipFill>
        <p:spPr>
          <a:xfrm>
            <a:off x="9746212" y="6091411"/>
            <a:ext cx="2133259" cy="556197"/>
          </a:xfrm>
          <a:prstGeom prst="rect">
            <a:avLst/>
          </a:prstGeom>
        </p:spPr>
      </p:pic>
    </p:spTree>
    <p:extLst>
      <p:ext uri="{BB962C8B-B14F-4D97-AF65-F5344CB8AC3E}">
        <p14:creationId xmlns:p14="http://schemas.microsoft.com/office/powerpoint/2010/main" val="145329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Light Blue">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7" name="Text Placeholder 4"/>
          <p:cNvSpPr>
            <a:spLocks noGrp="1"/>
          </p:cNvSpPr>
          <p:nvPr>
            <p:ph type="body" sz="quarter" idx="10" hasCustomPrompt="1"/>
          </p:nvPr>
        </p:nvSpPr>
        <p:spPr>
          <a:xfrm>
            <a:off x="404696" y="2584516"/>
            <a:ext cx="11364384" cy="1046781"/>
          </a:xfrm>
          <a:prstGeom prst="rect">
            <a:avLst/>
          </a:prstGeom>
        </p:spPr>
        <p:txBody>
          <a:bodyPr lIns="0">
            <a:noAutofit/>
          </a:bodyPr>
          <a:lstStyle>
            <a:lvl1pPr algn="l">
              <a:spcBef>
                <a:spcPts val="0"/>
              </a:spcBef>
              <a:defRPr sz="6400" b="1" baseline="0">
                <a:solidFill>
                  <a:schemeClr val="bg1"/>
                </a:solidFill>
              </a:defRPr>
            </a:lvl1pPr>
          </a:lstStyle>
          <a:p>
            <a:pPr lvl="0"/>
            <a:r>
              <a:rPr lang="en-US" dirty="0"/>
              <a:t>DIVIDER SLIDE TITLE, ALL CAPS</a:t>
            </a:r>
          </a:p>
        </p:txBody>
      </p:sp>
      <p:sp>
        <p:nvSpPr>
          <p:cNvPr id="9" name="Text Placeholder 8"/>
          <p:cNvSpPr>
            <a:spLocks noGrp="1"/>
          </p:cNvSpPr>
          <p:nvPr>
            <p:ph type="body" sz="quarter" idx="12" hasCustomPrompt="1"/>
          </p:nvPr>
        </p:nvSpPr>
        <p:spPr>
          <a:xfrm>
            <a:off x="404093" y="3720398"/>
            <a:ext cx="11364698" cy="460868"/>
          </a:xfrm>
          <a:prstGeom prst="rect">
            <a:avLst/>
          </a:prstGeom>
        </p:spPr>
        <p:txBody>
          <a:bodyPr>
            <a:normAutofit/>
          </a:bodyPr>
          <a:lstStyle>
            <a:lvl1pPr algn="l">
              <a:spcBef>
                <a:spcPts val="0"/>
              </a:spcBef>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GOES HERE, ALL CAPS</a:t>
            </a:r>
          </a:p>
        </p:txBody>
      </p:sp>
      <p:pic>
        <p:nvPicPr>
          <p:cNvPr id="10" name="Picture 9"/>
          <p:cNvPicPr>
            <a:picLocks noChangeAspect="1"/>
          </p:cNvPicPr>
          <p:nvPr userDrawn="1"/>
        </p:nvPicPr>
        <p:blipFill>
          <a:blip r:embed="rId2"/>
          <a:stretch>
            <a:fillRect/>
          </a:stretch>
        </p:blipFill>
        <p:spPr>
          <a:xfrm>
            <a:off x="11729822" y="6481337"/>
            <a:ext cx="318277" cy="274836"/>
          </a:xfrm>
          <a:prstGeom prst="rect">
            <a:avLst/>
          </a:prstGeom>
        </p:spPr>
      </p:pic>
      <p:cxnSp>
        <p:nvCxnSpPr>
          <p:cNvPr id="11" name="Straight Connector 10"/>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2" name="TextBox 11"/>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00488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Dark Blue">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7" name="Text Placeholder 4"/>
          <p:cNvSpPr>
            <a:spLocks noGrp="1"/>
          </p:cNvSpPr>
          <p:nvPr>
            <p:ph type="body" sz="quarter" idx="10" hasCustomPrompt="1"/>
          </p:nvPr>
        </p:nvSpPr>
        <p:spPr>
          <a:xfrm>
            <a:off x="404696" y="2584516"/>
            <a:ext cx="11364384" cy="1046781"/>
          </a:xfrm>
          <a:prstGeom prst="rect">
            <a:avLst/>
          </a:prstGeom>
        </p:spPr>
        <p:txBody>
          <a:bodyPr lIns="0">
            <a:noAutofit/>
          </a:bodyPr>
          <a:lstStyle>
            <a:lvl1pPr algn="l">
              <a:spcBef>
                <a:spcPts val="0"/>
              </a:spcBef>
              <a:defRPr sz="6400" b="1" baseline="0">
                <a:solidFill>
                  <a:schemeClr val="bg1"/>
                </a:solidFill>
              </a:defRPr>
            </a:lvl1pPr>
          </a:lstStyle>
          <a:p>
            <a:pPr lvl="0"/>
            <a:r>
              <a:rPr lang="en-US" dirty="0"/>
              <a:t>DIVIDER SLIDE TITLE, ALL CAPS</a:t>
            </a:r>
          </a:p>
        </p:txBody>
      </p:sp>
      <p:sp>
        <p:nvSpPr>
          <p:cNvPr id="8" name="Text Placeholder 8"/>
          <p:cNvSpPr>
            <a:spLocks noGrp="1"/>
          </p:cNvSpPr>
          <p:nvPr>
            <p:ph type="body" sz="quarter" idx="12" hasCustomPrompt="1"/>
          </p:nvPr>
        </p:nvSpPr>
        <p:spPr>
          <a:xfrm>
            <a:off x="404093" y="3720398"/>
            <a:ext cx="11364698" cy="460868"/>
          </a:xfrm>
          <a:prstGeom prst="rect">
            <a:avLst/>
          </a:prstGeom>
        </p:spPr>
        <p:txBody>
          <a:bodyPr>
            <a:normAutofit/>
          </a:bodyPr>
          <a:lstStyle>
            <a:lvl1pPr algn="l">
              <a:spcBef>
                <a:spcPts val="0"/>
              </a:spcBef>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GOES HERE, ALL CAPS</a:t>
            </a:r>
          </a:p>
        </p:txBody>
      </p:sp>
      <p:pic>
        <p:nvPicPr>
          <p:cNvPr id="9" name="Picture 8"/>
          <p:cNvPicPr>
            <a:picLocks noChangeAspect="1"/>
          </p:cNvPicPr>
          <p:nvPr userDrawn="1"/>
        </p:nvPicPr>
        <p:blipFill>
          <a:blip r:embed="rId2"/>
          <a:stretch>
            <a:fillRect/>
          </a:stretch>
        </p:blipFill>
        <p:spPr>
          <a:xfrm>
            <a:off x="11729822" y="6481337"/>
            <a:ext cx="318277" cy="274836"/>
          </a:xfrm>
          <a:prstGeom prst="rect">
            <a:avLst/>
          </a:prstGeom>
        </p:spPr>
      </p:pic>
      <p:cxnSp>
        <p:nvCxnSpPr>
          <p:cNvPr id="10" name="Straight Connector 9"/>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1" name="TextBox 10"/>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21390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Light Green">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7" name="Text Placeholder 4"/>
          <p:cNvSpPr>
            <a:spLocks noGrp="1"/>
          </p:cNvSpPr>
          <p:nvPr>
            <p:ph type="body" sz="quarter" idx="10" hasCustomPrompt="1"/>
          </p:nvPr>
        </p:nvSpPr>
        <p:spPr>
          <a:xfrm>
            <a:off x="404696" y="2584516"/>
            <a:ext cx="11364384" cy="1046781"/>
          </a:xfrm>
          <a:prstGeom prst="rect">
            <a:avLst/>
          </a:prstGeom>
        </p:spPr>
        <p:txBody>
          <a:bodyPr lIns="0">
            <a:noAutofit/>
          </a:bodyPr>
          <a:lstStyle>
            <a:lvl1pPr algn="l">
              <a:spcBef>
                <a:spcPts val="0"/>
              </a:spcBef>
              <a:defRPr sz="6400" b="1" baseline="0">
                <a:solidFill>
                  <a:schemeClr val="bg1"/>
                </a:solidFill>
              </a:defRPr>
            </a:lvl1pPr>
          </a:lstStyle>
          <a:p>
            <a:pPr lvl="0"/>
            <a:r>
              <a:rPr lang="en-US" dirty="0"/>
              <a:t>DIVIDER SLIDE TITLE, ALL CAPS</a:t>
            </a:r>
          </a:p>
        </p:txBody>
      </p:sp>
      <p:sp>
        <p:nvSpPr>
          <p:cNvPr id="8" name="Text Placeholder 8"/>
          <p:cNvSpPr>
            <a:spLocks noGrp="1"/>
          </p:cNvSpPr>
          <p:nvPr>
            <p:ph type="body" sz="quarter" idx="12" hasCustomPrompt="1"/>
          </p:nvPr>
        </p:nvSpPr>
        <p:spPr>
          <a:xfrm>
            <a:off x="404093" y="3720398"/>
            <a:ext cx="11364698" cy="460868"/>
          </a:xfrm>
          <a:prstGeom prst="rect">
            <a:avLst/>
          </a:prstGeom>
        </p:spPr>
        <p:txBody>
          <a:bodyPr>
            <a:normAutofit/>
          </a:bodyPr>
          <a:lstStyle>
            <a:lvl1pPr algn="l">
              <a:spcBef>
                <a:spcPts val="0"/>
              </a:spcBef>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GOES HERE, ALL CAPS</a:t>
            </a:r>
          </a:p>
        </p:txBody>
      </p:sp>
      <p:pic>
        <p:nvPicPr>
          <p:cNvPr id="9" name="Picture 8"/>
          <p:cNvPicPr>
            <a:picLocks noChangeAspect="1"/>
          </p:cNvPicPr>
          <p:nvPr userDrawn="1"/>
        </p:nvPicPr>
        <p:blipFill>
          <a:blip r:embed="rId2"/>
          <a:stretch>
            <a:fillRect/>
          </a:stretch>
        </p:blipFill>
        <p:spPr>
          <a:xfrm>
            <a:off x="11729822" y="6481337"/>
            <a:ext cx="318277" cy="274836"/>
          </a:xfrm>
          <a:prstGeom prst="rect">
            <a:avLst/>
          </a:prstGeom>
        </p:spPr>
      </p:pic>
      <p:cxnSp>
        <p:nvCxnSpPr>
          <p:cNvPr id="10" name="Straight Connector 9"/>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1" name="TextBox 10"/>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53075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Grey">
    <p:spTree>
      <p:nvGrpSpPr>
        <p:cNvPr id="1" name=""/>
        <p:cNvGrpSpPr/>
        <p:nvPr/>
      </p:nvGrpSpPr>
      <p:grpSpPr>
        <a:xfrm>
          <a:off x="0" y="0"/>
          <a:ext cx="0" cy="0"/>
          <a:chOff x="0" y="0"/>
          <a:chExt cx="0" cy="0"/>
        </a:xfrm>
      </p:grpSpPr>
      <p:sp>
        <p:nvSpPr>
          <p:cNvPr id="3" name="Rectangle 2"/>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7" name="Text Placeholder 4"/>
          <p:cNvSpPr>
            <a:spLocks noGrp="1"/>
          </p:cNvSpPr>
          <p:nvPr>
            <p:ph type="body" sz="quarter" idx="10" hasCustomPrompt="1"/>
          </p:nvPr>
        </p:nvSpPr>
        <p:spPr>
          <a:xfrm>
            <a:off x="404696" y="2584516"/>
            <a:ext cx="11364384" cy="1046781"/>
          </a:xfrm>
          <a:prstGeom prst="rect">
            <a:avLst/>
          </a:prstGeom>
        </p:spPr>
        <p:txBody>
          <a:bodyPr lIns="0">
            <a:noAutofit/>
          </a:bodyPr>
          <a:lstStyle>
            <a:lvl1pPr algn="l">
              <a:spcBef>
                <a:spcPts val="0"/>
              </a:spcBef>
              <a:defRPr sz="6400" b="1" baseline="0">
                <a:solidFill>
                  <a:schemeClr val="bg1"/>
                </a:solidFill>
              </a:defRPr>
            </a:lvl1pPr>
          </a:lstStyle>
          <a:p>
            <a:pPr lvl="0"/>
            <a:r>
              <a:rPr lang="en-US" dirty="0"/>
              <a:t>DIVIDER SLIDE TITLE, ALL CAPS</a:t>
            </a:r>
          </a:p>
        </p:txBody>
      </p:sp>
      <p:sp>
        <p:nvSpPr>
          <p:cNvPr id="8" name="Text Placeholder 8"/>
          <p:cNvSpPr>
            <a:spLocks noGrp="1"/>
          </p:cNvSpPr>
          <p:nvPr>
            <p:ph type="body" sz="quarter" idx="12" hasCustomPrompt="1"/>
          </p:nvPr>
        </p:nvSpPr>
        <p:spPr>
          <a:xfrm>
            <a:off x="404093" y="3720398"/>
            <a:ext cx="11364698" cy="460868"/>
          </a:xfrm>
          <a:prstGeom prst="rect">
            <a:avLst/>
          </a:prstGeom>
        </p:spPr>
        <p:txBody>
          <a:bodyPr>
            <a:normAutofit/>
          </a:bodyPr>
          <a:lstStyle>
            <a:lvl1pPr algn="l">
              <a:spcBef>
                <a:spcPts val="0"/>
              </a:spcBef>
              <a:defRPr sz="2600" b="0" i="0">
                <a:solidFill>
                  <a:schemeClr val="bg1"/>
                </a:solidFill>
                <a:latin typeface="Calibri Light" panose="020F0302020204030204" pitchFamily="34" charset="0"/>
                <a:cs typeface="Calibri Light" panose="020F0302020204030204" pitchFamily="34" charset="0"/>
              </a:defRPr>
            </a:lvl1pPr>
          </a:lstStyle>
          <a:p>
            <a:pPr lvl="0"/>
            <a:r>
              <a:rPr lang="en-US" dirty="0"/>
              <a:t>SUBTITLE GOES HERE, ALL CAPS</a:t>
            </a:r>
          </a:p>
        </p:txBody>
      </p:sp>
      <p:pic>
        <p:nvPicPr>
          <p:cNvPr id="9" name="Picture 8"/>
          <p:cNvPicPr>
            <a:picLocks noChangeAspect="1"/>
          </p:cNvPicPr>
          <p:nvPr userDrawn="1"/>
        </p:nvPicPr>
        <p:blipFill>
          <a:blip r:embed="rId2"/>
          <a:stretch>
            <a:fillRect/>
          </a:stretch>
        </p:blipFill>
        <p:spPr>
          <a:xfrm>
            <a:off x="11729822" y="6481337"/>
            <a:ext cx="318277" cy="274836"/>
          </a:xfrm>
          <a:prstGeom prst="rect">
            <a:avLst/>
          </a:prstGeom>
        </p:spPr>
      </p:pic>
      <p:cxnSp>
        <p:nvCxnSpPr>
          <p:cNvPr id="10" name="Straight Connector 9"/>
          <p:cNvCxnSpPr/>
          <p:nvPr userDrawn="1"/>
        </p:nvCxnSpPr>
        <p:spPr>
          <a:xfrm>
            <a:off x="11549145" y="6542001"/>
            <a:ext cx="0" cy="195384"/>
          </a:xfrm>
          <a:prstGeom prst="line">
            <a:avLst/>
          </a:prstGeom>
          <a:noFill/>
          <a:ln w="12700" cap="flat" cmpd="sng" algn="ctr">
            <a:solidFill>
              <a:schemeClr val="bg1"/>
            </a:solidFill>
            <a:prstDash val="solid"/>
          </a:ln>
          <a:effectLst/>
        </p:spPr>
      </p:cxnSp>
      <p:sp>
        <p:nvSpPr>
          <p:cNvPr id="11" name="TextBox 10"/>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chemeClr val="bg1"/>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36164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4930"/>
            <a:ext cx="10863325" cy="437322"/>
          </a:xfrm>
          <a:prstGeom prst="rect">
            <a:avLst/>
          </a:prstGeom>
          <a:noFill/>
        </p:spPr>
        <p:txBody>
          <a:bodyPr lIns="0" tIns="0" rIns="0" bIns="0" anchor="t" anchorCtr="0">
            <a:normAutofit/>
          </a:bodyPr>
          <a:lstStyle/>
          <a:p>
            <a:pPr marL="0" lvl="0"/>
            <a:r>
              <a:rPr lang="en-US" dirty="0"/>
              <a:t>CLICK TO ADD TITLE</a:t>
            </a:r>
          </a:p>
        </p:txBody>
      </p:sp>
      <p:pic>
        <p:nvPicPr>
          <p:cNvPr id="10" name="Picture 9"/>
          <p:cNvPicPr>
            <a:picLocks noChangeAspect="1"/>
          </p:cNvPicPr>
          <p:nvPr userDrawn="1"/>
        </p:nvPicPr>
        <p:blipFill>
          <a:blip r:embed="rId29"/>
          <a:stretch>
            <a:fillRect/>
          </a:stretch>
        </p:blipFill>
        <p:spPr>
          <a:xfrm>
            <a:off x="11730097" y="6481337"/>
            <a:ext cx="317728" cy="274836"/>
          </a:xfrm>
          <a:prstGeom prst="rect">
            <a:avLst/>
          </a:prstGeom>
        </p:spPr>
      </p:pic>
      <p:sp>
        <p:nvSpPr>
          <p:cNvPr id="11" name="TextBox 10"/>
          <p:cNvSpPr txBox="1"/>
          <p:nvPr userDrawn="1"/>
        </p:nvSpPr>
        <p:spPr>
          <a:xfrm>
            <a:off x="11099567" y="6519527"/>
            <a:ext cx="449579" cy="21544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fld id="{63EBF4A3-DF90-A145-ABFB-48E1A00C731F}" type="slidenum">
              <a:rPr kumimoji="0" lang="en-US" sz="800" b="0" i="0" u="none" strike="noStrike" kern="0" cap="none" spc="0" normalizeH="0" baseline="0" noProof="0" smtClean="0">
                <a:ln>
                  <a:noFill/>
                </a:ln>
                <a:solidFill>
                  <a:srgbClr val="000000"/>
                </a:solidFill>
                <a:effectLst/>
                <a:uLnTx/>
                <a:uFillTx/>
              </a:rPr>
              <a:pPr marL="0" marR="0" lvl="0" indent="0" algn="ctr" defTabSz="457200" eaLnBrk="1" fontAlgn="auto" latinLnBrk="0" hangingPunct="1">
                <a:lnSpc>
                  <a:spcPct val="100000"/>
                </a:lnSpc>
                <a:spcBef>
                  <a:spcPts val="0"/>
                </a:spcBef>
                <a:spcAft>
                  <a:spcPts val="0"/>
                </a:spcAft>
                <a:buClrTx/>
                <a:buSzTx/>
                <a:buFontTx/>
                <a:buNone/>
                <a:tabLst/>
                <a:defRPr/>
              </a:pPr>
              <a:t>‹#›</a:t>
            </a:fld>
            <a:endParaRPr kumimoji="0" lang="en-US" sz="800" b="0" i="0" u="none" strike="noStrike" kern="0" cap="none" spc="0" normalizeH="0" baseline="0" noProof="0" dirty="0">
              <a:ln>
                <a:noFill/>
              </a:ln>
              <a:solidFill>
                <a:srgbClr val="000000"/>
              </a:solidFill>
              <a:effectLst/>
              <a:uLnTx/>
              <a:uFillTx/>
            </a:endParaRPr>
          </a:p>
        </p:txBody>
      </p:sp>
      <p:cxnSp>
        <p:nvCxnSpPr>
          <p:cNvPr id="12" name="Straight Connector 11"/>
          <p:cNvCxnSpPr/>
          <p:nvPr userDrawn="1"/>
        </p:nvCxnSpPr>
        <p:spPr>
          <a:xfrm>
            <a:off x="11549145" y="6542001"/>
            <a:ext cx="0" cy="195384"/>
          </a:xfrm>
          <a:prstGeom prst="line">
            <a:avLst/>
          </a:prstGeom>
          <a:noFill/>
          <a:ln w="12700" cap="flat" cmpd="sng" algn="ctr">
            <a:solidFill>
              <a:srgbClr val="E6E6E6"/>
            </a:solidFill>
            <a:prstDash val="solid"/>
          </a:ln>
          <a:effectLst/>
        </p:spPr>
      </p:cxnSp>
      <p:sp>
        <p:nvSpPr>
          <p:cNvPr id="7" name="Text Placeholder 2">
            <a:extLst>
              <a:ext uri="{FF2B5EF4-FFF2-40B4-BE49-F238E27FC236}">
                <a16:creationId xmlns:a16="http://schemas.microsoft.com/office/drawing/2014/main" id="{E80091AF-8D33-43B3-9CE4-FFD5CF780DFF}"/>
              </a:ext>
            </a:extLst>
          </p:cNvPr>
          <p:cNvSpPr>
            <a:spLocks noGrp="1"/>
          </p:cNvSpPr>
          <p:nvPr>
            <p:ph type="body" idx="1"/>
          </p:nvPr>
        </p:nvSpPr>
        <p:spPr>
          <a:xfrm>
            <a:off x="609600" y="1968796"/>
            <a:ext cx="10953783" cy="4283158"/>
          </a:xfrm>
          <a:prstGeom prst="rect">
            <a:avLst/>
          </a:prstGeo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8"/>
            <a:endParaRPr lang="en-US" dirty="0"/>
          </a:p>
        </p:txBody>
      </p:sp>
    </p:spTree>
    <p:extLst>
      <p:ext uri="{BB962C8B-B14F-4D97-AF65-F5344CB8AC3E}">
        <p14:creationId xmlns:p14="http://schemas.microsoft.com/office/powerpoint/2010/main" val="1583195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 id="2147483680" r:id="rId18"/>
    <p:sldLayoutId id="2147483681" r:id="rId19"/>
    <p:sldLayoutId id="2147483682" r:id="rId20"/>
    <p:sldLayoutId id="2147483683" r:id="rId21"/>
    <p:sldLayoutId id="2147483685" r:id="rId22"/>
    <p:sldLayoutId id="2147483686" r:id="rId23"/>
    <p:sldLayoutId id="2147483689" r:id="rId24"/>
    <p:sldLayoutId id="2147483690" r:id="rId25"/>
    <p:sldLayoutId id="2147483693" r:id="rId26"/>
    <p:sldLayoutId id="214748370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09040" rtl="0" eaLnBrk="1" latinLnBrk="0" hangingPunct="1">
        <a:spcBef>
          <a:spcPct val="0"/>
        </a:spcBef>
        <a:buNone/>
        <a:defRPr lang="en-US" sz="2800" b="1" i="0" kern="1000" dirty="0">
          <a:solidFill>
            <a:schemeClr val="accent1"/>
          </a:solidFill>
          <a:latin typeface="Calibri" panose="020F0502020204030204" pitchFamily="34" charset="0"/>
          <a:ea typeface="+mn-ea"/>
          <a:cs typeface="Calibri" panose="020F0502020204030204" pitchFamily="34" charset="0"/>
        </a:defRPr>
      </a:lvl1pPr>
    </p:titleStyle>
    <p:bodyStyle>
      <a:lvl1pPr marL="0" indent="0" algn="l" defTabSz="609040" rtl="0" eaLnBrk="1" latinLnBrk="0" hangingPunct="1">
        <a:spcBef>
          <a:spcPts val="0"/>
        </a:spcBef>
        <a:buFont typeface="Arial"/>
        <a:buNone/>
        <a:defRPr lang="en-US" sz="2000" b="0" kern="1000" spc="13" dirty="0">
          <a:solidFill>
            <a:schemeClr val="tx1"/>
          </a:solidFill>
          <a:latin typeface="Calibri" panose="020F0502020204030204" pitchFamily="34" charset="0"/>
          <a:ea typeface="+mn-ea"/>
          <a:cs typeface="Calibri" panose="020F0502020204030204" pitchFamily="34" charset="0"/>
        </a:defRPr>
      </a:lvl1pPr>
      <a:lvl2pPr marL="226277" indent="-226277" algn="l" defTabSz="609040" rtl="0" eaLnBrk="1" latinLnBrk="0" hangingPunct="1">
        <a:spcBef>
          <a:spcPts val="800"/>
        </a:spcBef>
        <a:buFont typeface="Arial" charset="0"/>
        <a:buChar char="•"/>
        <a:defRPr lang="en-US" sz="1800" kern="1200" dirty="0">
          <a:solidFill>
            <a:schemeClr val="tx1"/>
          </a:solidFill>
          <a:latin typeface="Calibri" panose="020F0502020204030204" pitchFamily="34" charset="0"/>
          <a:ea typeface="+mn-ea"/>
          <a:cs typeface="Calibri" panose="020F0502020204030204" pitchFamily="34" charset="0"/>
        </a:defRPr>
      </a:lvl2pPr>
      <a:lvl3pPr marL="365424" indent="-228600" algn="l" defTabSz="609040" rtl="0" eaLnBrk="1" latinLnBrk="0" hangingPunct="1">
        <a:spcBef>
          <a:spcPts val="800"/>
        </a:spcBef>
        <a:buFont typeface="Lucida Grande"/>
        <a:buChar char="–"/>
        <a:defRPr lang="en-US" sz="1800" kern="1000" dirty="0">
          <a:solidFill>
            <a:schemeClr val="tx2"/>
          </a:solidFill>
          <a:latin typeface="Calibri" panose="020F0502020204030204" pitchFamily="34" charset="0"/>
          <a:ea typeface="+mn-ea"/>
          <a:cs typeface="Calibri" panose="020F0502020204030204" pitchFamily="34" charset="0"/>
        </a:defRPr>
      </a:lvl3pPr>
      <a:lvl4pPr marL="548640" indent="-223838" algn="l" defTabSz="609040" rtl="0" eaLnBrk="1" latinLnBrk="0" hangingPunct="1">
        <a:spcBef>
          <a:spcPts val="800"/>
        </a:spcBef>
        <a:buFont typeface="Arial"/>
        <a:buChar char="•"/>
        <a:defRPr lang="en-US" sz="1600" b="0" kern="1000" dirty="0">
          <a:solidFill>
            <a:schemeClr val="tx2"/>
          </a:solidFill>
          <a:latin typeface="Calibri" panose="020F0502020204030204" pitchFamily="34" charset="0"/>
          <a:ea typeface="+mn-ea"/>
          <a:cs typeface="Calibri" panose="020F0502020204030204" pitchFamily="34" charset="0"/>
        </a:defRPr>
      </a:lvl4pPr>
      <a:lvl5pPr marL="548640" indent="-223838" algn="l" defTabSz="609040" rtl="0" eaLnBrk="1" latinLnBrk="0" hangingPunct="1">
        <a:spcBef>
          <a:spcPts val="800"/>
        </a:spcBef>
        <a:buFont typeface="Arial" panose="020B0604020202020204" pitchFamily="34" charset="0"/>
        <a:buChar char="•"/>
        <a:tabLst>
          <a:tab pos="744538" algn="l"/>
        </a:tabLst>
        <a:defRPr lang="en-US" sz="1600" kern="1000" dirty="0">
          <a:solidFill>
            <a:schemeClr val="tx2"/>
          </a:solidFill>
          <a:latin typeface="+mn-lt"/>
          <a:ea typeface="+mn-ea"/>
          <a:cs typeface="Arial"/>
        </a:defRPr>
      </a:lvl5pPr>
      <a:lvl6pPr marL="548640" indent="-223838" algn="l" defTabSz="609040" rtl="0" eaLnBrk="1" latinLnBrk="0" hangingPunct="1">
        <a:spcBef>
          <a:spcPts val="800"/>
        </a:spcBef>
        <a:buFont typeface="Arial" panose="020B0604020202020204" pitchFamily="34" charset="0"/>
        <a:buChar char="•"/>
        <a:tabLst>
          <a:tab pos="744538" algn="l"/>
        </a:tabLst>
        <a:defRPr sz="1600" kern="1200">
          <a:solidFill>
            <a:schemeClr val="tx2"/>
          </a:solidFill>
          <a:latin typeface="+mn-lt"/>
          <a:ea typeface="+mn-ea"/>
          <a:cs typeface="+mn-cs"/>
        </a:defRPr>
      </a:lvl6pPr>
      <a:lvl7pPr marL="548640" indent="-223838" algn="l" defTabSz="609040" rtl="0" eaLnBrk="1" latinLnBrk="0" hangingPunct="1">
        <a:spcBef>
          <a:spcPts val="800"/>
        </a:spcBef>
        <a:buFont typeface="Arial" panose="020B0604020202020204" pitchFamily="34" charset="0"/>
        <a:buChar char="•"/>
        <a:tabLst>
          <a:tab pos="744538" algn="l"/>
        </a:tabLst>
        <a:defRPr sz="1600" kern="1200">
          <a:solidFill>
            <a:schemeClr val="tx2"/>
          </a:solidFill>
          <a:latin typeface="+mn-lt"/>
          <a:ea typeface="+mn-ea"/>
          <a:cs typeface="+mn-cs"/>
        </a:defRPr>
      </a:lvl7pPr>
      <a:lvl8pPr marL="548640" indent="-223838" algn="l" defTabSz="609040" rtl="0" eaLnBrk="1" latinLnBrk="0" hangingPunct="1">
        <a:spcBef>
          <a:spcPts val="800"/>
        </a:spcBef>
        <a:buFont typeface="Arial" panose="020B0604020202020204" pitchFamily="34" charset="0"/>
        <a:buChar char="•"/>
        <a:tabLst>
          <a:tab pos="744538" algn="l"/>
        </a:tabLst>
        <a:defRPr sz="1600" kern="1200">
          <a:solidFill>
            <a:schemeClr val="tx2"/>
          </a:solidFill>
          <a:latin typeface="+mn-lt"/>
          <a:ea typeface="+mn-ea"/>
          <a:cs typeface="+mn-cs"/>
        </a:defRPr>
      </a:lvl8pPr>
      <a:lvl9pPr marL="548640" indent="-223838" algn="l" defTabSz="609040" rtl="0" eaLnBrk="1" latinLnBrk="0" hangingPunct="1">
        <a:spcBef>
          <a:spcPts val="800"/>
        </a:spcBef>
        <a:buFont typeface="Arial" panose="020B0604020202020204" pitchFamily="34" charset="0"/>
        <a:buChar char="•"/>
        <a:tabLst>
          <a:tab pos="744538" algn="l"/>
        </a:tabLst>
        <a:defRPr lang="en-US" sz="1600" kern="1200" dirty="0">
          <a:solidFill>
            <a:schemeClr val="tx2"/>
          </a:solidFill>
          <a:latin typeface="+mn-lt"/>
          <a:ea typeface="+mn-ea"/>
          <a:cs typeface="+mn-cs"/>
        </a:defRPr>
      </a:lvl9pPr>
    </p:bodyStyle>
    <p:otherStyle>
      <a:defPPr>
        <a:defRPr lang="en-US"/>
      </a:defPPr>
      <a:lvl1pPr marL="0" algn="l" defTabSz="609040" rtl="0" eaLnBrk="1" latinLnBrk="0" hangingPunct="1">
        <a:defRPr sz="2398" kern="1200">
          <a:solidFill>
            <a:schemeClr val="tx1"/>
          </a:solidFill>
          <a:latin typeface="+mn-lt"/>
          <a:ea typeface="+mn-ea"/>
          <a:cs typeface="+mn-cs"/>
        </a:defRPr>
      </a:lvl1pPr>
      <a:lvl2pPr marL="609040" algn="l" defTabSz="609040" rtl="0" eaLnBrk="1" latinLnBrk="0" hangingPunct="1">
        <a:defRPr sz="2398" kern="1200">
          <a:solidFill>
            <a:schemeClr val="tx1"/>
          </a:solidFill>
          <a:latin typeface="+mn-lt"/>
          <a:ea typeface="+mn-ea"/>
          <a:cs typeface="+mn-cs"/>
        </a:defRPr>
      </a:lvl2pPr>
      <a:lvl3pPr marL="1218082" algn="l" defTabSz="609040" rtl="0" eaLnBrk="1" latinLnBrk="0" hangingPunct="1">
        <a:defRPr sz="2398" kern="1200">
          <a:solidFill>
            <a:schemeClr val="tx1"/>
          </a:solidFill>
          <a:latin typeface="+mn-lt"/>
          <a:ea typeface="+mn-ea"/>
          <a:cs typeface="+mn-cs"/>
        </a:defRPr>
      </a:lvl3pPr>
      <a:lvl4pPr marL="1827122" algn="l" defTabSz="609040" rtl="0" eaLnBrk="1" latinLnBrk="0" hangingPunct="1">
        <a:defRPr sz="2398" kern="1200">
          <a:solidFill>
            <a:schemeClr val="tx1"/>
          </a:solidFill>
          <a:latin typeface="+mn-lt"/>
          <a:ea typeface="+mn-ea"/>
          <a:cs typeface="+mn-cs"/>
        </a:defRPr>
      </a:lvl4pPr>
      <a:lvl5pPr marL="2436162" algn="l" defTabSz="609040" rtl="0" eaLnBrk="1" latinLnBrk="0" hangingPunct="1">
        <a:defRPr sz="2398" kern="1200">
          <a:solidFill>
            <a:schemeClr val="tx1"/>
          </a:solidFill>
          <a:latin typeface="+mn-lt"/>
          <a:ea typeface="+mn-ea"/>
          <a:cs typeface="+mn-cs"/>
        </a:defRPr>
      </a:lvl5pPr>
      <a:lvl6pPr marL="3045203" algn="l" defTabSz="609040" rtl="0" eaLnBrk="1" latinLnBrk="0" hangingPunct="1">
        <a:defRPr sz="2398" kern="1200">
          <a:solidFill>
            <a:schemeClr val="tx1"/>
          </a:solidFill>
          <a:latin typeface="+mn-lt"/>
          <a:ea typeface="+mn-ea"/>
          <a:cs typeface="+mn-cs"/>
        </a:defRPr>
      </a:lvl6pPr>
      <a:lvl7pPr marL="3654245" algn="l" defTabSz="609040" rtl="0" eaLnBrk="1" latinLnBrk="0" hangingPunct="1">
        <a:defRPr sz="2398" kern="1200">
          <a:solidFill>
            <a:schemeClr val="tx1"/>
          </a:solidFill>
          <a:latin typeface="+mn-lt"/>
          <a:ea typeface="+mn-ea"/>
          <a:cs typeface="+mn-cs"/>
        </a:defRPr>
      </a:lvl7pPr>
      <a:lvl8pPr marL="4263285" algn="l" defTabSz="609040" rtl="0" eaLnBrk="1" latinLnBrk="0" hangingPunct="1">
        <a:defRPr sz="2398" kern="1200">
          <a:solidFill>
            <a:schemeClr val="tx1"/>
          </a:solidFill>
          <a:latin typeface="+mn-lt"/>
          <a:ea typeface="+mn-ea"/>
          <a:cs typeface="+mn-cs"/>
        </a:defRPr>
      </a:lvl8pPr>
      <a:lvl9pPr marL="4872325" algn="l" defTabSz="609040"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2012books.lardbucket.org/books/an-introduction-to-organizational-communication/s12-recruiting-socializing-and-di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hyperlink" Target="http://www.flickr.com/photos/portlandgeneralelectric/5688981824/" TargetMode="External"/><Relationship Id="rId5" Type="http://schemas.openxmlformats.org/officeDocument/2006/relationships/image" Target="../media/image20.jpg"/><Relationship Id="rId4" Type="http://schemas.openxmlformats.org/officeDocument/2006/relationships/hyperlink" Target="https://www.flickr.com/photos/26387111@N06/1005492411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hyperlink" Target="https://www.industrialprintblog.com/blog/2016/6/10/leadership-the-importance-of-whyTS"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inkedin.com/pulse/great-resignation-why-everyone-quitting-latron-s-brown/"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industrialprintblog.com/blog/2016/6/10/leadership-the-importance-of-why"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hyperlink" Target="https://www.impraise.com/blog/how-to-motivate-and-inspire-your-team-to-achieve-better-results" TargetMode="External"/><Relationship Id="rId4" Type="http://schemas.openxmlformats.org/officeDocument/2006/relationships/hyperlink" Target="http://justintarte.blogspot.com/2010/07/what-motivates-you-me-and-student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hyperlink" Target="https://www.pexels.com/it-it/foto/mani-persone-donna-laptop-4226261/"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hyperlink" Target="https://www.higheredjobs.com/Articles/articleDisplay.cfm?ID=224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blog/leadership/why-startup-founders-should-pay-attention-to-the-company-culture-2576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www.deputy.com/blog/labor-shortage-challenges-solutions" TargetMode="External"/><Relationship Id="rId2" Type="http://schemas.openxmlformats.org/officeDocument/2006/relationships/hyperlink" Target="https://finance.yahoo.com/news/health-care-sector-labor-shortages-compound-worker-burnout-nationally-study-170909565.html" TargetMode="External"/><Relationship Id="rId1" Type="http://schemas.openxmlformats.org/officeDocument/2006/relationships/slideLayout" Target="../slideLayouts/slideLayout18.xml"/><Relationship Id="rId6" Type="http://schemas.openxmlformats.org/officeDocument/2006/relationships/hyperlink" Target="https://www.linkedin.com/pulse/great-resignation-why-everyone-quitting-latron-s-brown/" TargetMode="External"/><Relationship Id="rId5" Type="http://schemas.openxmlformats.org/officeDocument/2006/relationships/hyperlink" Target="https://www.bloomberg.com/news/articles/2021-10-27/pay-rises-and-flexibility-go-mainstream-as-staff-shortages-bite" TargetMode="External"/><Relationship Id="rId4" Type="http://schemas.openxmlformats.org/officeDocument/2006/relationships/hyperlink" Target="https://www.cnbc.com/2021/10/20/global-shortage-of-workers-whats-going-on-experts-explain.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statista.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creativecommons.org/licenses/by/3.0/" TargetMode="External"/><Relationship Id="rId4" Type="http://schemas.openxmlformats.org/officeDocument/2006/relationships/hyperlink" Target="https://www.flickr.com/photos/21987796@N08/226551719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hyperlink" Target="https://www.peoplemattersglobal.com/article/building-hr-capability/faced-with-record-low-unemployment-more-employers-are-investing-in-employee-benefits-1978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flickr.com/photos/austinevan/32254095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EFE3704-B130-44F3-BFD1-8D05BA9686E7}"/>
              </a:ext>
            </a:extLst>
          </p:cNvPr>
          <p:cNvSpPr>
            <a:spLocks noGrp="1"/>
          </p:cNvSpPr>
          <p:nvPr>
            <p:ph type="body" sz="quarter" idx="10"/>
          </p:nvPr>
        </p:nvSpPr>
        <p:spPr>
          <a:xfrm>
            <a:off x="413808" y="1410671"/>
            <a:ext cx="11364384" cy="1046781"/>
          </a:xfrm>
        </p:spPr>
        <p:txBody>
          <a:bodyPr/>
          <a:lstStyle/>
          <a:p>
            <a:r>
              <a:rPr lang="en-US" dirty="0"/>
              <a:t>Revenue Cycle Employee Experience</a:t>
            </a:r>
          </a:p>
          <a:p>
            <a:endParaRPr lang="en-US" dirty="0"/>
          </a:p>
        </p:txBody>
      </p:sp>
      <p:sp>
        <p:nvSpPr>
          <p:cNvPr id="3" name="Text Placeholder 2">
            <a:extLst>
              <a:ext uri="{FF2B5EF4-FFF2-40B4-BE49-F238E27FC236}">
                <a16:creationId xmlns:a16="http://schemas.microsoft.com/office/drawing/2014/main" id="{B7FD2F9D-FB3B-4744-86AB-5EEE80FD724E}"/>
              </a:ext>
            </a:extLst>
          </p:cNvPr>
          <p:cNvSpPr>
            <a:spLocks noGrp="1"/>
          </p:cNvSpPr>
          <p:nvPr>
            <p:ph type="body" sz="quarter" idx="12"/>
          </p:nvPr>
        </p:nvSpPr>
        <p:spPr/>
        <p:txBody>
          <a:bodyPr/>
          <a:lstStyle/>
          <a:p>
            <a:r>
              <a:rPr lang="en-US" b="1" dirty="0"/>
              <a:t>Hire, Train, Inspire and Retain the Best Revenue Cycle Team in a Post-COVID world</a:t>
            </a:r>
          </a:p>
          <a:p>
            <a:endParaRPr lang="en-US" sz="2000" b="1" dirty="0"/>
          </a:p>
          <a:p>
            <a:endParaRPr lang="en-US" sz="2000" dirty="0"/>
          </a:p>
          <a:p>
            <a:endParaRPr lang="en-US" sz="2000" dirty="0"/>
          </a:p>
          <a:p>
            <a:r>
              <a:rPr lang="en-US" sz="2000" dirty="0"/>
              <a:t>Karie Bostwick, VP of People and Compliance</a:t>
            </a:r>
          </a:p>
        </p:txBody>
      </p:sp>
    </p:spTree>
    <p:extLst>
      <p:ext uri="{BB962C8B-B14F-4D97-AF65-F5344CB8AC3E}">
        <p14:creationId xmlns:p14="http://schemas.microsoft.com/office/powerpoint/2010/main" val="39677002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A1E5797-91AC-4B7E-AFBF-A6492831DF31}"/>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D3F03F82-7B13-417F-A45B-C4F4B1345B58}"/>
              </a:ext>
            </a:extLst>
          </p:cNvPr>
          <p:cNvSpPr>
            <a:spLocks noGrp="1"/>
          </p:cNvSpPr>
          <p:nvPr>
            <p:ph type="title"/>
          </p:nvPr>
        </p:nvSpPr>
        <p:spPr/>
        <p:txBody>
          <a:bodyPr>
            <a:normAutofit/>
          </a:bodyPr>
          <a:lstStyle/>
          <a:p>
            <a:r>
              <a:rPr lang="en-US" dirty="0"/>
              <a:t>Attracting Talent</a:t>
            </a:r>
          </a:p>
        </p:txBody>
      </p:sp>
      <p:sp>
        <p:nvSpPr>
          <p:cNvPr id="6" name="Content Placeholder 5">
            <a:extLst>
              <a:ext uri="{FF2B5EF4-FFF2-40B4-BE49-F238E27FC236}">
                <a16:creationId xmlns:a16="http://schemas.microsoft.com/office/drawing/2014/main" id="{C794B367-F216-4C05-8565-13497EA76A7F}"/>
              </a:ext>
            </a:extLst>
          </p:cNvPr>
          <p:cNvSpPr>
            <a:spLocks noGrp="1"/>
          </p:cNvSpPr>
          <p:nvPr>
            <p:ph sz="quarter" idx="18"/>
          </p:nvPr>
        </p:nvSpPr>
        <p:spPr>
          <a:xfrm>
            <a:off x="199177" y="1126411"/>
            <a:ext cx="10862917" cy="4709065"/>
          </a:xfrm>
        </p:spPr>
        <p:txBody>
          <a:bodyPr/>
          <a:lstStyle/>
          <a:p>
            <a:pPr marL="342900" indent="-342900">
              <a:buFont typeface="Arial" panose="020B0604020202020204" pitchFamily="34" charset="0"/>
              <a:buChar char="•"/>
            </a:pPr>
            <a:r>
              <a:rPr lang="en-US" dirty="0"/>
              <a:t>Review Job Description </a:t>
            </a:r>
          </a:p>
          <a:p>
            <a:endParaRPr lang="en-US" dirty="0"/>
          </a:p>
          <a:p>
            <a:pPr marL="342900" indent="-342900">
              <a:buFont typeface="Arial" panose="020B0604020202020204" pitchFamily="34" charset="0"/>
              <a:buChar char="•"/>
            </a:pPr>
            <a:r>
              <a:rPr lang="en-US" dirty="0"/>
              <a:t>Identify Key Skills, Aptitudes, desired characteristics, and behaviors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Talk to employees in those jobs – Identify how their work impacts the organization and the community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top 3-5 things that make working at your facility or in your department awesome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Create your ad as if you are marketing your organization and your team – you are!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Grab the attention of your readers by appealing to a way they want to feel working for you</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Identify the key things that make working at your organization fulfilling – appeal to your reader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Highlight what employees can expect from you and what you expect from them</a:t>
            </a:r>
          </a:p>
          <a:p>
            <a:endParaRPr lang="en-US" dirty="0"/>
          </a:p>
        </p:txBody>
      </p:sp>
    </p:spTree>
    <p:extLst>
      <p:ext uri="{BB962C8B-B14F-4D97-AF65-F5344CB8AC3E}">
        <p14:creationId xmlns:p14="http://schemas.microsoft.com/office/powerpoint/2010/main" val="2651084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37FF85-B33D-4054-B629-B4A5F57C4C1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28694" y="4595929"/>
            <a:ext cx="2332784" cy="1867549"/>
          </a:xfrm>
          <a:prstGeom prst="rect">
            <a:avLst/>
          </a:prstGeom>
        </p:spPr>
      </p:pic>
      <p:sp>
        <p:nvSpPr>
          <p:cNvPr id="2" name="Content Placeholder 1">
            <a:extLst>
              <a:ext uri="{FF2B5EF4-FFF2-40B4-BE49-F238E27FC236}">
                <a16:creationId xmlns:a16="http://schemas.microsoft.com/office/drawing/2014/main" id="{5ACD4698-7158-42F1-8701-2E856ACEC0BC}"/>
              </a:ext>
            </a:extLst>
          </p:cNvPr>
          <p:cNvSpPr>
            <a:spLocks noGrp="1"/>
          </p:cNvSpPr>
          <p:nvPr>
            <p:ph sz="quarter" idx="19"/>
          </p:nvPr>
        </p:nvSpPr>
        <p:spPr>
          <a:xfrm>
            <a:off x="6145021" y="1558718"/>
            <a:ext cx="5327904" cy="4299202"/>
          </a:xfrm>
        </p:spPr>
        <p:txBody>
          <a:bodyPr/>
          <a:lstStyle/>
          <a:p>
            <a:r>
              <a:rPr lang="en-US" dirty="0"/>
              <a:t>Look externally</a:t>
            </a:r>
          </a:p>
          <a:p>
            <a:endParaRPr lang="en-US" dirty="0"/>
          </a:p>
          <a:p>
            <a:pPr marL="342900" indent="-342900">
              <a:buFont typeface="Arial" panose="020B0604020202020204" pitchFamily="34" charset="0"/>
              <a:buChar char="•"/>
            </a:pPr>
            <a:r>
              <a:rPr lang="en-US" dirty="0"/>
              <a:t>On-Line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Recent Graduates at Local Schools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Semi-Retired Individuals – Retired from one industry not ready to quit working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Post ads in local businesses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Social Media</a:t>
            </a:r>
          </a:p>
          <a:p>
            <a:endParaRPr lang="en-US" dirty="0"/>
          </a:p>
        </p:txBody>
      </p:sp>
      <p:sp>
        <p:nvSpPr>
          <p:cNvPr id="3" name="Content Placeholder 2">
            <a:extLst>
              <a:ext uri="{FF2B5EF4-FFF2-40B4-BE49-F238E27FC236}">
                <a16:creationId xmlns:a16="http://schemas.microsoft.com/office/drawing/2014/main" id="{F26E801D-F0EC-455B-BBDC-502A8ABE9CCA}"/>
              </a:ext>
            </a:extLst>
          </p:cNvPr>
          <p:cNvSpPr>
            <a:spLocks noGrp="1"/>
          </p:cNvSpPr>
          <p:nvPr>
            <p:ph sz="quarter" idx="18"/>
          </p:nvPr>
        </p:nvSpPr>
        <p:spPr>
          <a:xfrm>
            <a:off x="434503" y="1469020"/>
            <a:ext cx="5327904" cy="4484308"/>
          </a:xfrm>
        </p:spPr>
        <p:txBody>
          <a:bodyPr/>
          <a:lstStyle/>
          <a:p>
            <a:r>
              <a:rPr lang="en-US" dirty="0"/>
              <a:t>Look internally </a:t>
            </a:r>
          </a:p>
          <a:p>
            <a:pPr lvl="1"/>
            <a:r>
              <a:rPr lang="en-US" b="1" i="1" dirty="0"/>
              <a:t>Develop current employees </a:t>
            </a:r>
          </a:p>
          <a:p>
            <a:pPr lvl="3">
              <a:buFont typeface="Wingdings" panose="05000000000000000000" pitchFamily="2" charset="2"/>
              <a:buChar char="Ø"/>
            </a:pPr>
            <a:r>
              <a:rPr lang="en-US" i="1" dirty="0"/>
              <a:t>Outline demonstrated skills/behaviors for new position</a:t>
            </a:r>
          </a:p>
          <a:p>
            <a:pPr lvl="3">
              <a:buFont typeface="Wingdings" panose="05000000000000000000" pitchFamily="2" charset="2"/>
              <a:buChar char="Ø"/>
            </a:pPr>
            <a:r>
              <a:rPr lang="en-US" i="1" dirty="0"/>
              <a:t>Offer assistance to employees to help them grow</a:t>
            </a:r>
          </a:p>
          <a:p>
            <a:pPr lvl="3">
              <a:buFont typeface="Wingdings" panose="05000000000000000000" pitchFamily="2" charset="2"/>
              <a:buChar char="Ø"/>
            </a:pPr>
            <a:r>
              <a:rPr lang="en-US" i="1" dirty="0"/>
              <a:t>Create a Mentoring program</a:t>
            </a:r>
          </a:p>
          <a:p>
            <a:pPr lvl="3">
              <a:buFont typeface="Wingdings" panose="05000000000000000000" pitchFamily="2" charset="2"/>
              <a:buChar char="Ø"/>
            </a:pPr>
            <a:r>
              <a:rPr lang="en-US" i="1" dirty="0"/>
              <a:t>Outline a leadership development course for employees to take to help them prepare</a:t>
            </a:r>
          </a:p>
          <a:p>
            <a:pPr lvl="1"/>
            <a:r>
              <a:rPr lang="en-US" b="1" dirty="0"/>
              <a:t>Employee Referrals </a:t>
            </a:r>
            <a:r>
              <a:rPr lang="en-US" b="1" i="1" dirty="0"/>
              <a:t>(Incentive for referrals?)  </a:t>
            </a:r>
          </a:p>
          <a:p>
            <a:pPr lvl="3">
              <a:buFont typeface="Wingdings" panose="05000000000000000000" pitchFamily="2" charset="2"/>
              <a:buChar char="Ø"/>
            </a:pPr>
            <a:r>
              <a:rPr lang="en-US" i="1" dirty="0"/>
              <a:t>Employee Recruitment Cards (when they meet someone who would be a great teammate give </a:t>
            </a:r>
            <a:r>
              <a:rPr lang="en-US" i="1" dirty="0" err="1"/>
              <a:t>em</a:t>
            </a:r>
            <a:r>
              <a:rPr lang="en-US" i="1" dirty="0"/>
              <a:t> a card!) Use a QR code!</a:t>
            </a:r>
          </a:p>
          <a:p>
            <a:pPr lvl="3">
              <a:buFont typeface="Wingdings" panose="05000000000000000000" pitchFamily="2" charset="2"/>
              <a:buChar char="Ø"/>
            </a:pPr>
            <a:r>
              <a:rPr lang="en-US" i="1" dirty="0"/>
              <a:t>Offer automatic initial interview to all Employee Referrals</a:t>
            </a:r>
          </a:p>
          <a:p>
            <a:pPr lvl="3">
              <a:buFont typeface="Wingdings" panose="05000000000000000000" pitchFamily="2" charset="2"/>
              <a:buChar char="Ø"/>
            </a:pPr>
            <a:r>
              <a:rPr lang="en-US" i="1" dirty="0"/>
              <a:t>Offer financial or other incentives for successful referrals.  </a:t>
            </a:r>
          </a:p>
          <a:p>
            <a:pPr lvl="1"/>
            <a:endParaRPr lang="en-US" dirty="0"/>
          </a:p>
          <a:p>
            <a:endParaRPr lang="en-US" dirty="0"/>
          </a:p>
        </p:txBody>
      </p:sp>
      <p:sp>
        <p:nvSpPr>
          <p:cNvPr id="4" name="Text Placeholder 3">
            <a:extLst>
              <a:ext uri="{FF2B5EF4-FFF2-40B4-BE49-F238E27FC236}">
                <a16:creationId xmlns:a16="http://schemas.microsoft.com/office/drawing/2014/main" id="{5D1D01E9-6D16-489D-8A53-7B4502AB1C4E}"/>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BDEA7F63-F9D5-4058-BB8E-7DBE19732514}"/>
              </a:ext>
            </a:extLst>
          </p:cNvPr>
          <p:cNvSpPr>
            <a:spLocks noGrp="1"/>
          </p:cNvSpPr>
          <p:nvPr>
            <p:ph type="body" sz="quarter" idx="15"/>
          </p:nvPr>
        </p:nvSpPr>
        <p:spPr>
          <a:xfrm>
            <a:off x="330745" y="1129897"/>
            <a:ext cx="10863324" cy="352182"/>
          </a:xfrm>
        </p:spPr>
        <p:txBody>
          <a:bodyPr/>
          <a:lstStyle/>
          <a:p>
            <a:r>
              <a:rPr lang="en-US" dirty="0"/>
              <a:t>RECRUITING SOURCES</a:t>
            </a:r>
          </a:p>
        </p:txBody>
      </p:sp>
      <p:sp>
        <p:nvSpPr>
          <p:cNvPr id="6" name="Title 5">
            <a:extLst>
              <a:ext uri="{FF2B5EF4-FFF2-40B4-BE49-F238E27FC236}">
                <a16:creationId xmlns:a16="http://schemas.microsoft.com/office/drawing/2014/main" id="{452AF2AF-2FA4-46B2-BCF3-971789D0E469}"/>
              </a:ext>
            </a:extLst>
          </p:cNvPr>
          <p:cNvSpPr>
            <a:spLocks noGrp="1"/>
          </p:cNvSpPr>
          <p:nvPr>
            <p:ph type="title"/>
          </p:nvPr>
        </p:nvSpPr>
        <p:spPr/>
        <p:txBody>
          <a:bodyPr/>
          <a:lstStyle/>
          <a:p>
            <a:r>
              <a:rPr lang="en-US" dirty="0"/>
              <a:t>Where to Look?</a:t>
            </a:r>
          </a:p>
        </p:txBody>
      </p:sp>
    </p:spTree>
    <p:extLst>
      <p:ext uri="{BB962C8B-B14F-4D97-AF65-F5344CB8AC3E}">
        <p14:creationId xmlns:p14="http://schemas.microsoft.com/office/powerpoint/2010/main" val="3342096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499ED32-AB86-46AD-99D2-6FC41AC859D0}"/>
              </a:ext>
            </a:extLst>
          </p:cNvPr>
          <p:cNvSpPr>
            <a:spLocks noGrp="1"/>
          </p:cNvSpPr>
          <p:nvPr>
            <p:ph type="body" sz="quarter" idx="14"/>
          </p:nvPr>
        </p:nvSpPr>
        <p:spPr/>
        <p:txBody>
          <a:bodyPr/>
          <a:lstStyle/>
          <a:p>
            <a:endParaRPr lang="en-US"/>
          </a:p>
        </p:txBody>
      </p:sp>
      <p:sp>
        <p:nvSpPr>
          <p:cNvPr id="11" name="Text Placeholder 10">
            <a:extLst>
              <a:ext uri="{FF2B5EF4-FFF2-40B4-BE49-F238E27FC236}">
                <a16:creationId xmlns:a16="http://schemas.microsoft.com/office/drawing/2014/main" id="{791235C8-6B4E-49B0-9F14-3BBB892FA607}"/>
              </a:ext>
            </a:extLst>
          </p:cNvPr>
          <p:cNvSpPr>
            <a:spLocks noGrp="1"/>
          </p:cNvSpPr>
          <p:nvPr>
            <p:ph type="body" sz="quarter" idx="15"/>
          </p:nvPr>
        </p:nvSpPr>
        <p:spPr>
          <a:xfrm>
            <a:off x="664338" y="1103414"/>
            <a:ext cx="10863324" cy="352182"/>
          </a:xfrm>
        </p:spPr>
        <p:txBody>
          <a:bodyPr/>
          <a:lstStyle/>
          <a:p>
            <a:r>
              <a:rPr lang="en-US" dirty="0"/>
              <a:t>Help your future employees visualize themselves working for you!</a:t>
            </a:r>
          </a:p>
        </p:txBody>
      </p:sp>
      <p:sp>
        <p:nvSpPr>
          <p:cNvPr id="9" name="Title 8">
            <a:extLst>
              <a:ext uri="{FF2B5EF4-FFF2-40B4-BE49-F238E27FC236}">
                <a16:creationId xmlns:a16="http://schemas.microsoft.com/office/drawing/2014/main" id="{C9227891-BC86-4C58-8A7C-76510BAFBDF2}"/>
              </a:ext>
            </a:extLst>
          </p:cNvPr>
          <p:cNvSpPr>
            <a:spLocks noGrp="1"/>
          </p:cNvSpPr>
          <p:nvPr>
            <p:ph type="title"/>
          </p:nvPr>
        </p:nvSpPr>
        <p:spPr/>
        <p:txBody>
          <a:bodyPr>
            <a:normAutofit fontScale="90000"/>
          </a:bodyPr>
          <a:lstStyle/>
          <a:p>
            <a:r>
              <a:rPr lang="en-US" dirty="0"/>
              <a:t>“A picture is worth 1,000 words”</a:t>
            </a:r>
            <a:br>
              <a:rPr lang="en-US" dirty="0"/>
            </a:br>
            <a:endParaRPr lang="en-US" dirty="0"/>
          </a:p>
        </p:txBody>
      </p:sp>
      <p:pic>
        <p:nvPicPr>
          <p:cNvPr id="13" name="Content Placeholder 12">
            <a:extLst>
              <a:ext uri="{FF2B5EF4-FFF2-40B4-BE49-F238E27FC236}">
                <a16:creationId xmlns:a16="http://schemas.microsoft.com/office/drawing/2014/main" id="{DC1CD2CC-1378-4FF3-A1D7-32139D74F133}"/>
              </a:ext>
            </a:extLst>
          </p:cNvPr>
          <p:cNvPicPr>
            <a:picLocks noGrp="1" noChangeAspect="1"/>
          </p:cNvPicPr>
          <p:nvPr>
            <p:ph sz="quarter" idx="2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6100" y="2449184"/>
            <a:ext cx="5030788" cy="3340757"/>
          </a:xfrm>
          <a:prstGeom prst="rect">
            <a:avLst/>
          </a:prstGeom>
        </p:spPr>
      </p:pic>
      <p:pic>
        <p:nvPicPr>
          <p:cNvPr id="14" name="Content Placeholder 9">
            <a:extLst>
              <a:ext uri="{FF2B5EF4-FFF2-40B4-BE49-F238E27FC236}">
                <a16:creationId xmlns:a16="http://schemas.microsoft.com/office/drawing/2014/main" id="{B5A98D2D-7173-44BC-8FA1-8362A53D4787}"/>
              </a:ext>
            </a:extLst>
          </p:cNvPr>
          <p:cNvPicPr>
            <a:picLocks noGrp="1" noChangeAspect="1"/>
          </p:cNvPicPr>
          <p:nvPr>
            <p:ph sz="quarter" idx="23"/>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15113" y="2454011"/>
            <a:ext cx="4913312" cy="3275541"/>
          </a:xfrm>
        </p:spPr>
      </p:pic>
    </p:spTree>
    <p:extLst>
      <p:ext uri="{BB962C8B-B14F-4D97-AF65-F5344CB8AC3E}">
        <p14:creationId xmlns:p14="http://schemas.microsoft.com/office/powerpoint/2010/main" val="13167857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4270D-F942-4392-A512-4E067C4B4160}"/>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C0648D99-81C7-4E37-BEA2-E5993369A083}"/>
              </a:ext>
            </a:extLst>
          </p:cNvPr>
          <p:cNvSpPr>
            <a:spLocks noGrp="1"/>
          </p:cNvSpPr>
          <p:nvPr>
            <p:ph type="body" sz="quarter" idx="15"/>
          </p:nvPr>
        </p:nvSpPr>
        <p:spPr/>
        <p:txBody>
          <a:bodyPr/>
          <a:lstStyle/>
          <a:p>
            <a:r>
              <a:rPr lang="en-US" dirty="0"/>
              <a:t>The Hook!  Who are You?  Expectations  </a:t>
            </a:r>
          </a:p>
        </p:txBody>
      </p:sp>
      <p:sp>
        <p:nvSpPr>
          <p:cNvPr id="4" name="Title 3">
            <a:extLst>
              <a:ext uri="{FF2B5EF4-FFF2-40B4-BE49-F238E27FC236}">
                <a16:creationId xmlns:a16="http://schemas.microsoft.com/office/drawing/2014/main" id="{37376A41-4060-48F6-916E-AE4E5E2FC594}"/>
              </a:ext>
            </a:extLst>
          </p:cNvPr>
          <p:cNvSpPr>
            <a:spLocks noGrp="1"/>
          </p:cNvSpPr>
          <p:nvPr>
            <p:ph type="title"/>
          </p:nvPr>
        </p:nvSpPr>
        <p:spPr/>
        <p:txBody>
          <a:bodyPr/>
          <a:lstStyle/>
          <a:p>
            <a:r>
              <a:rPr lang="en-US" dirty="0"/>
              <a:t>Create your Ad</a:t>
            </a:r>
          </a:p>
        </p:txBody>
      </p:sp>
      <p:sp>
        <p:nvSpPr>
          <p:cNvPr id="5" name="Content Placeholder 4">
            <a:extLst>
              <a:ext uri="{FF2B5EF4-FFF2-40B4-BE49-F238E27FC236}">
                <a16:creationId xmlns:a16="http://schemas.microsoft.com/office/drawing/2014/main" id="{A769F00E-158E-4A50-8D1E-3184C2285177}"/>
              </a:ext>
            </a:extLst>
          </p:cNvPr>
          <p:cNvSpPr>
            <a:spLocks noGrp="1"/>
          </p:cNvSpPr>
          <p:nvPr>
            <p:ph sz="quarter" idx="18"/>
          </p:nvPr>
        </p:nvSpPr>
        <p:spPr>
          <a:xfrm>
            <a:off x="743339" y="1450274"/>
            <a:ext cx="10862917" cy="4640972"/>
          </a:xfrm>
        </p:spPr>
        <p:txBody>
          <a:bodyPr/>
          <a:lstStyle/>
          <a:p>
            <a:r>
              <a:rPr lang="en-US" sz="1600" b="1" i="1" dirty="0"/>
              <a:t>Would you like to help patients and their families to better understand their medical bills and provide them with options to resolve them? Are you looking for a career with a solid company with stable hours (Monday-Friday, 8am-5pm) and great benefits, where the customer service you provide, and your contribution is valued? </a:t>
            </a:r>
          </a:p>
          <a:p>
            <a:endParaRPr lang="en-US" sz="1600" b="1" i="1" dirty="0"/>
          </a:p>
          <a:p>
            <a:r>
              <a:rPr lang="en-US" sz="1600" dirty="0"/>
              <a:t>We would like to talk to you! We are looking for full-time, caring, and talented Healthcare Customer Service Representatives to make a long-term home in our organization. In this important role, you will work with patients and their families to explain their medical bills and negotiate affordable payment terms.</a:t>
            </a:r>
            <a:br>
              <a:rPr lang="en-US" sz="1600" dirty="0"/>
            </a:br>
            <a:endParaRPr lang="en-US" sz="1600" dirty="0"/>
          </a:p>
          <a:p>
            <a:r>
              <a:rPr lang="en-US" sz="1600" dirty="0"/>
              <a:t>We provide customized, innovative, cost-effective and flexible solutions for hospitals and healthcare providers on their self-pay account balances. We value compassion, clarity (understanding bills and helping patients to understand their bills), and results. If you value these things too, you will be highly appreciated.</a:t>
            </a:r>
          </a:p>
          <a:p>
            <a:endParaRPr lang="en-US" sz="1600" b="1" dirty="0"/>
          </a:p>
          <a:p>
            <a:r>
              <a:rPr lang="en-US" sz="1600" b="1" dirty="0"/>
              <a:t>What you can expect from us: </a:t>
            </a:r>
            <a:endParaRPr lang="en-US" sz="1600" dirty="0"/>
          </a:p>
          <a:p>
            <a:r>
              <a:rPr lang="en-US" sz="1600" dirty="0"/>
              <a:t>Opportunity to be an integral part of an established and well-respected organization, where your voice matters</a:t>
            </a:r>
          </a:p>
          <a:p>
            <a:r>
              <a:rPr lang="en-US" sz="1600" dirty="0"/>
              <a:t>A commitment to your professional development </a:t>
            </a:r>
          </a:p>
          <a:p>
            <a:r>
              <a:rPr lang="en-US" sz="1600" dirty="0"/>
              <a:t>Business hours Monday-Friday remote or in-office</a:t>
            </a:r>
          </a:p>
          <a:p>
            <a:r>
              <a:rPr lang="en-US" sz="1600" dirty="0"/>
              <a:t>Part-time or Full-time opportunities</a:t>
            </a:r>
          </a:p>
          <a:p>
            <a:endParaRPr lang="en-US" sz="1600" dirty="0"/>
          </a:p>
          <a:p>
            <a:endParaRPr lang="en-US" sz="1600" dirty="0"/>
          </a:p>
          <a:p>
            <a:endParaRPr lang="en-US" dirty="0"/>
          </a:p>
        </p:txBody>
      </p:sp>
      <p:pic>
        <p:nvPicPr>
          <p:cNvPr id="8" name="Graphic 7" descr="Fishing">
            <a:extLst>
              <a:ext uri="{FF2B5EF4-FFF2-40B4-BE49-F238E27FC236}">
                <a16:creationId xmlns:a16="http://schemas.microsoft.com/office/drawing/2014/main" id="{BFEFBE4D-1787-4A1D-B724-CA76EDB70E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1110" y="790903"/>
            <a:ext cx="637232" cy="637232"/>
          </a:xfrm>
          <a:prstGeom prst="rect">
            <a:avLst/>
          </a:prstGeom>
        </p:spPr>
      </p:pic>
      <p:sp>
        <p:nvSpPr>
          <p:cNvPr id="9" name="Arrow: Left 8">
            <a:extLst>
              <a:ext uri="{FF2B5EF4-FFF2-40B4-BE49-F238E27FC236}">
                <a16:creationId xmlns:a16="http://schemas.microsoft.com/office/drawing/2014/main" id="{3D208D55-92BC-4EA0-A152-D6F931AF3F10}"/>
              </a:ext>
            </a:extLst>
          </p:cNvPr>
          <p:cNvSpPr/>
          <p:nvPr/>
        </p:nvSpPr>
        <p:spPr>
          <a:xfrm>
            <a:off x="11688361" y="3429000"/>
            <a:ext cx="344754" cy="204281"/>
          </a:xfrm>
          <a:prstGeom prst="leftArrow">
            <a:avLst/>
          </a:prstGeom>
          <a:solidFill>
            <a:srgbClr val="FF0000"/>
          </a:solidFill>
          <a:ln w="15875"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00" b="1" dirty="0">
              <a:solidFill>
                <a:srgbClr val="000000"/>
              </a:solidFill>
            </a:endParaRPr>
          </a:p>
        </p:txBody>
      </p:sp>
      <p:sp>
        <p:nvSpPr>
          <p:cNvPr id="10" name="TextBox 9">
            <a:extLst>
              <a:ext uri="{FF2B5EF4-FFF2-40B4-BE49-F238E27FC236}">
                <a16:creationId xmlns:a16="http://schemas.microsoft.com/office/drawing/2014/main" id="{657B5370-B714-45F0-AEFD-140EF7F39444}"/>
              </a:ext>
            </a:extLst>
          </p:cNvPr>
          <p:cNvSpPr txBox="1"/>
          <p:nvPr/>
        </p:nvSpPr>
        <p:spPr>
          <a:xfrm>
            <a:off x="11629996" y="3133662"/>
            <a:ext cx="486383" cy="307777"/>
          </a:xfrm>
          <a:prstGeom prst="rect">
            <a:avLst/>
          </a:prstGeom>
          <a:noFill/>
        </p:spPr>
        <p:txBody>
          <a:bodyPr wrap="square" rtlCol="0">
            <a:spAutoFit/>
          </a:bodyPr>
          <a:lstStyle/>
          <a:p>
            <a:r>
              <a:rPr lang="en-US" sz="1400" b="1" dirty="0">
                <a:solidFill>
                  <a:schemeClr val="accent1"/>
                </a:solidFill>
              </a:rPr>
              <a:t>You</a:t>
            </a:r>
          </a:p>
        </p:txBody>
      </p:sp>
      <p:sp>
        <p:nvSpPr>
          <p:cNvPr id="11" name="TextBox 10">
            <a:extLst>
              <a:ext uri="{FF2B5EF4-FFF2-40B4-BE49-F238E27FC236}">
                <a16:creationId xmlns:a16="http://schemas.microsoft.com/office/drawing/2014/main" id="{7514C5E7-6AD9-4DFC-8D1D-BA8428313611}"/>
              </a:ext>
            </a:extLst>
          </p:cNvPr>
          <p:cNvSpPr txBox="1"/>
          <p:nvPr/>
        </p:nvSpPr>
        <p:spPr>
          <a:xfrm>
            <a:off x="11118716" y="515566"/>
            <a:ext cx="914400" cy="307777"/>
          </a:xfrm>
          <a:prstGeom prst="rect">
            <a:avLst/>
          </a:prstGeom>
          <a:noFill/>
        </p:spPr>
        <p:txBody>
          <a:bodyPr wrap="square" rtlCol="0">
            <a:spAutoFit/>
          </a:bodyPr>
          <a:lstStyle/>
          <a:p>
            <a:r>
              <a:rPr lang="en-US" sz="1400" b="1" dirty="0">
                <a:solidFill>
                  <a:schemeClr val="accent1"/>
                </a:solidFill>
              </a:rPr>
              <a:t>The Hook</a:t>
            </a:r>
          </a:p>
        </p:txBody>
      </p:sp>
      <p:sp>
        <p:nvSpPr>
          <p:cNvPr id="12" name="Arrow: Left 11">
            <a:extLst>
              <a:ext uri="{FF2B5EF4-FFF2-40B4-BE49-F238E27FC236}">
                <a16:creationId xmlns:a16="http://schemas.microsoft.com/office/drawing/2014/main" id="{68D6B72F-5878-4AB7-8330-EAA2A2629599}"/>
              </a:ext>
            </a:extLst>
          </p:cNvPr>
          <p:cNvSpPr/>
          <p:nvPr/>
        </p:nvSpPr>
        <p:spPr>
          <a:xfrm>
            <a:off x="10954638" y="4577951"/>
            <a:ext cx="518287" cy="154021"/>
          </a:xfrm>
          <a:prstGeom prst="leftArrow">
            <a:avLst/>
          </a:prstGeom>
          <a:solidFill>
            <a:srgbClr val="FF0000"/>
          </a:solidFill>
          <a:ln w="15875"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00" b="1" dirty="0">
              <a:solidFill>
                <a:srgbClr val="000000"/>
              </a:solidFill>
            </a:endParaRPr>
          </a:p>
        </p:txBody>
      </p:sp>
      <p:sp>
        <p:nvSpPr>
          <p:cNvPr id="13" name="TextBox 12">
            <a:extLst>
              <a:ext uri="{FF2B5EF4-FFF2-40B4-BE49-F238E27FC236}">
                <a16:creationId xmlns:a16="http://schemas.microsoft.com/office/drawing/2014/main" id="{C97848EF-2FD3-4F9B-BC65-35C0BC9BC732}"/>
              </a:ext>
            </a:extLst>
          </p:cNvPr>
          <p:cNvSpPr txBox="1"/>
          <p:nvPr/>
        </p:nvSpPr>
        <p:spPr>
          <a:xfrm>
            <a:off x="10680971" y="4248035"/>
            <a:ext cx="1353172" cy="307777"/>
          </a:xfrm>
          <a:prstGeom prst="rect">
            <a:avLst/>
          </a:prstGeom>
          <a:noFill/>
        </p:spPr>
        <p:txBody>
          <a:bodyPr wrap="square" rtlCol="0">
            <a:spAutoFit/>
          </a:bodyPr>
          <a:lstStyle/>
          <a:p>
            <a:r>
              <a:rPr lang="en-US" sz="1400" b="1" dirty="0">
                <a:solidFill>
                  <a:schemeClr val="accent1"/>
                </a:solidFill>
              </a:rPr>
              <a:t>Expectations</a:t>
            </a:r>
          </a:p>
        </p:txBody>
      </p:sp>
    </p:spTree>
    <p:extLst>
      <p:ext uri="{BB962C8B-B14F-4D97-AF65-F5344CB8AC3E}">
        <p14:creationId xmlns:p14="http://schemas.microsoft.com/office/powerpoint/2010/main" val="383178947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E60654-B963-49D6-9C30-D2FE074C9D18}"/>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76F23142-1CD9-4A91-A937-3DF19D5B4C46}"/>
              </a:ext>
            </a:extLst>
          </p:cNvPr>
          <p:cNvSpPr>
            <a:spLocks noGrp="1"/>
          </p:cNvSpPr>
          <p:nvPr>
            <p:ph type="body" sz="quarter" idx="15"/>
          </p:nvPr>
        </p:nvSpPr>
        <p:spPr/>
        <p:txBody>
          <a:bodyPr/>
          <a:lstStyle/>
          <a:p>
            <a:r>
              <a:rPr lang="en-US" dirty="0"/>
              <a:t>Benefits and Your Expectations</a:t>
            </a:r>
          </a:p>
        </p:txBody>
      </p:sp>
      <p:sp>
        <p:nvSpPr>
          <p:cNvPr id="4" name="Title 3">
            <a:extLst>
              <a:ext uri="{FF2B5EF4-FFF2-40B4-BE49-F238E27FC236}">
                <a16:creationId xmlns:a16="http://schemas.microsoft.com/office/drawing/2014/main" id="{FADCAF84-8028-4CAF-BFB4-292258220473}"/>
              </a:ext>
            </a:extLst>
          </p:cNvPr>
          <p:cNvSpPr>
            <a:spLocks noGrp="1"/>
          </p:cNvSpPr>
          <p:nvPr>
            <p:ph type="title"/>
          </p:nvPr>
        </p:nvSpPr>
        <p:spPr/>
        <p:txBody>
          <a:bodyPr/>
          <a:lstStyle/>
          <a:p>
            <a:r>
              <a:rPr lang="en-US" dirty="0"/>
              <a:t>Sample Ad Continued..</a:t>
            </a:r>
          </a:p>
        </p:txBody>
      </p:sp>
      <p:sp>
        <p:nvSpPr>
          <p:cNvPr id="5" name="Content Placeholder 4">
            <a:extLst>
              <a:ext uri="{FF2B5EF4-FFF2-40B4-BE49-F238E27FC236}">
                <a16:creationId xmlns:a16="http://schemas.microsoft.com/office/drawing/2014/main" id="{B3E35252-B36D-4CC4-9E96-7AC28FC618DB}"/>
              </a:ext>
            </a:extLst>
          </p:cNvPr>
          <p:cNvSpPr>
            <a:spLocks noGrp="1"/>
          </p:cNvSpPr>
          <p:nvPr>
            <p:ph sz="quarter" idx="18"/>
          </p:nvPr>
        </p:nvSpPr>
        <p:spPr>
          <a:xfrm>
            <a:off x="563001" y="1399211"/>
            <a:ext cx="10862917" cy="4238625"/>
          </a:xfrm>
        </p:spPr>
        <p:txBody>
          <a:bodyPr/>
          <a:lstStyle/>
          <a:p>
            <a:r>
              <a:rPr lang="en-US" dirty="0"/>
              <a:t>Excellent benefits including: Health, dental, life insurance and disability; 401K with employer matching; generous PTO accrual from day 1; discounts with various retailers and services via </a:t>
            </a:r>
            <a:r>
              <a:rPr lang="en-US" dirty="0" err="1"/>
              <a:t>LifeMart</a:t>
            </a:r>
            <a:r>
              <a:rPr lang="en-US" dirty="0"/>
              <a:t>.</a:t>
            </a:r>
          </a:p>
          <a:p>
            <a:endParaRPr lang="en-US" b="1" dirty="0"/>
          </a:p>
          <a:p>
            <a:r>
              <a:rPr lang="en-US" b="1" dirty="0"/>
              <a:t>What we’ll expect from you and what you’ll be doing:</a:t>
            </a:r>
            <a:endParaRPr lang="en-US" dirty="0"/>
          </a:p>
          <a:p>
            <a:r>
              <a:rPr lang="en-US" dirty="0"/>
              <a:t>Using your passion for helping others to provide outstanding customer service and to collaborate with patients over the phone on affordable payment plans and settlements, and taking payments by phone</a:t>
            </a:r>
          </a:p>
          <a:p>
            <a:endParaRPr lang="en-US" dirty="0"/>
          </a:p>
          <a:p>
            <a:r>
              <a:rPr lang="en-US" dirty="0"/>
              <a:t>Using empathy and fantastic listening, verbal, and written communication skills to help patients and their families to understand their bill, answer questions about their debt and medical billing process</a:t>
            </a:r>
          </a:p>
          <a:p>
            <a:endParaRPr lang="en-US" dirty="0"/>
          </a:p>
          <a:p>
            <a:r>
              <a:rPr lang="en-US" dirty="0"/>
              <a:t>Using your computer proficiency, organization, and attention to detail to accurately document all calls and follow ups in our software systems throughout each day</a:t>
            </a:r>
          </a:p>
          <a:p>
            <a:endParaRPr lang="en-US" dirty="0"/>
          </a:p>
          <a:p>
            <a:r>
              <a:rPr lang="en-US" dirty="0"/>
              <a:t>Supporting your fellow team members with consistent attendance, excellent work ethic, and caring team focus</a:t>
            </a:r>
          </a:p>
          <a:p>
            <a:endParaRPr lang="en-US" dirty="0"/>
          </a:p>
        </p:txBody>
      </p:sp>
      <p:sp>
        <p:nvSpPr>
          <p:cNvPr id="6" name="Arrow: Left 5">
            <a:extLst>
              <a:ext uri="{FF2B5EF4-FFF2-40B4-BE49-F238E27FC236}">
                <a16:creationId xmlns:a16="http://schemas.microsoft.com/office/drawing/2014/main" id="{A7D441EC-F450-491B-ACE3-DA9069D35C9E}"/>
              </a:ext>
            </a:extLst>
          </p:cNvPr>
          <p:cNvSpPr/>
          <p:nvPr/>
        </p:nvSpPr>
        <p:spPr>
          <a:xfrm>
            <a:off x="11368768" y="1701911"/>
            <a:ext cx="698046" cy="175532"/>
          </a:xfrm>
          <a:prstGeom prst="leftArrow">
            <a:avLst/>
          </a:prstGeom>
          <a:solidFill>
            <a:srgbClr val="FF0000"/>
          </a:solidFill>
          <a:ln w="15875"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00" b="1" dirty="0">
              <a:solidFill>
                <a:srgbClr val="000000"/>
              </a:solidFill>
            </a:endParaRPr>
          </a:p>
        </p:txBody>
      </p:sp>
      <p:sp>
        <p:nvSpPr>
          <p:cNvPr id="7" name="TextBox 6">
            <a:extLst>
              <a:ext uri="{FF2B5EF4-FFF2-40B4-BE49-F238E27FC236}">
                <a16:creationId xmlns:a16="http://schemas.microsoft.com/office/drawing/2014/main" id="{1DAD104E-5ABA-4CEE-BB99-AE6BB7A106ED}"/>
              </a:ext>
            </a:extLst>
          </p:cNvPr>
          <p:cNvSpPr txBox="1"/>
          <p:nvPr/>
        </p:nvSpPr>
        <p:spPr>
          <a:xfrm>
            <a:off x="11425918" y="2008414"/>
            <a:ext cx="640896" cy="246221"/>
          </a:xfrm>
          <a:prstGeom prst="rect">
            <a:avLst/>
          </a:prstGeom>
          <a:noFill/>
        </p:spPr>
        <p:txBody>
          <a:bodyPr wrap="square" rtlCol="0">
            <a:spAutoFit/>
          </a:bodyPr>
          <a:lstStyle/>
          <a:p>
            <a:r>
              <a:rPr lang="en-US" sz="1000" b="1" dirty="0">
                <a:solidFill>
                  <a:schemeClr val="accent1"/>
                </a:solidFill>
              </a:rPr>
              <a:t>Benefits</a:t>
            </a:r>
          </a:p>
        </p:txBody>
      </p:sp>
      <p:sp>
        <p:nvSpPr>
          <p:cNvPr id="8" name="Arrow: Left 7">
            <a:extLst>
              <a:ext uri="{FF2B5EF4-FFF2-40B4-BE49-F238E27FC236}">
                <a16:creationId xmlns:a16="http://schemas.microsoft.com/office/drawing/2014/main" id="{5020D003-9D52-44D3-978D-FD380CF15640}"/>
              </a:ext>
            </a:extLst>
          </p:cNvPr>
          <p:cNvSpPr/>
          <p:nvPr/>
        </p:nvSpPr>
        <p:spPr>
          <a:xfrm>
            <a:off x="11368768" y="2939110"/>
            <a:ext cx="698046" cy="175532"/>
          </a:xfrm>
          <a:prstGeom prst="leftArrow">
            <a:avLst/>
          </a:prstGeom>
          <a:solidFill>
            <a:srgbClr val="FF0000"/>
          </a:solidFill>
          <a:ln w="15875" cap="flat" cmpd="sng" algn="ctr">
            <a:solidFill>
              <a:schemeClr val="tx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400" b="1" dirty="0">
              <a:solidFill>
                <a:srgbClr val="000000"/>
              </a:solidFill>
            </a:endParaRPr>
          </a:p>
        </p:txBody>
      </p:sp>
      <p:sp>
        <p:nvSpPr>
          <p:cNvPr id="9" name="TextBox 8">
            <a:extLst>
              <a:ext uri="{FF2B5EF4-FFF2-40B4-BE49-F238E27FC236}">
                <a16:creationId xmlns:a16="http://schemas.microsoft.com/office/drawing/2014/main" id="{E977DD1D-0437-4BFD-A37D-C0A3F8966972}"/>
              </a:ext>
            </a:extLst>
          </p:cNvPr>
          <p:cNvSpPr txBox="1"/>
          <p:nvPr/>
        </p:nvSpPr>
        <p:spPr>
          <a:xfrm>
            <a:off x="11213646" y="3118414"/>
            <a:ext cx="893990" cy="400110"/>
          </a:xfrm>
          <a:prstGeom prst="rect">
            <a:avLst/>
          </a:prstGeom>
          <a:noFill/>
        </p:spPr>
        <p:txBody>
          <a:bodyPr wrap="square" rtlCol="0">
            <a:spAutoFit/>
          </a:bodyPr>
          <a:lstStyle/>
          <a:p>
            <a:r>
              <a:rPr lang="en-US" sz="1000" b="1" dirty="0">
                <a:solidFill>
                  <a:schemeClr val="accent1"/>
                </a:solidFill>
              </a:rPr>
              <a:t>Your expectations</a:t>
            </a:r>
          </a:p>
        </p:txBody>
      </p:sp>
    </p:spTree>
    <p:extLst>
      <p:ext uri="{BB962C8B-B14F-4D97-AF65-F5344CB8AC3E}">
        <p14:creationId xmlns:p14="http://schemas.microsoft.com/office/powerpoint/2010/main" val="32829243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C148C-AD53-2F45-A6A0-0DC57A1C57DA}"/>
              </a:ext>
            </a:extLst>
          </p:cNvPr>
          <p:cNvSpPr>
            <a:spLocks noGrp="1"/>
          </p:cNvSpPr>
          <p:nvPr>
            <p:ph type="body" sz="quarter" idx="10"/>
          </p:nvPr>
        </p:nvSpPr>
        <p:spPr>
          <a:xfrm>
            <a:off x="641547" y="1458701"/>
            <a:ext cx="11364384" cy="1046781"/>
          </a:xfrm>
        </p:spPr>
        <p:txBody>
          <a:bodyPr/>
          <a:lstStyle/>
          <a:p>
            <a:r>
              <a:rPr lang="en-US" dirty="0"/>
              <a:t>Mission Statement – Core Values?</a:t>
            </a:r>
          </a:p>
          <a:p>
            <a:r>
              <a:rPr lang="en-US" dirty="0"/>
              <a:t>Who are you?  </a:t>
            </a:r>
          </a:p>
          <a:p>
            <a:r>
              <a:rPr lang="en-US" dirty="0"/>
              <a:t>What drives you?  </a:t>
            </a:r>
          </a:p>
          <a:p>
            <a:r>
              <a:rPr lang="en-US" dirty="0"/>
              <a:t>Team Dynamics?</a:t>
            </a:r>
          </a:p>
          <a:p>
            <a:endParaRPr lang="en-US" dirty="0"/>
          </a:p>
        </p:txBody>
      </p:sp>
      <p:sp>
        <p:nvSpPr>
          <p:cNvPr id="3" name="Text Placeholder 2">
            <a:extLst>
              <a:ext uri="{FF2B5EF4-FFF2-40B4-BE49-F238E27FC236}">
                <a16:creationId xmlns:a16="http://schemas.microsoft.com/office/drawing/2014/main" id="{943CC3D4-7D19-0E48-8693-A9BBA1396412}"/>
              </a:ext>
            </a:extLst>
          </p:cNvPr>
          <p:cNvSpPr>
            <a:spLocks noGrp="1"/>
          </p:cNvSpPr>
          <p:nvPr>
            <p:ph type="body" sz="quarter" idx="12"/>
          </p:nvPr>
        </p:nvSpPr>
        <p:spPr>
          <a:xfrm>
            <a:off x="298907" y="684787"/>
            <a:ext cx="11399632" cy="463550"/>
          </a:xfrm>
        </p:spPr>
        <p:txBody>
          <a:bodyPr/>
          <a:lstStyle/>
          <a:p>
            <a:r>
              <a:rPr lang="en-US" dirty="0"/>
              <a:t>Hire to Your Office Culture</a:t>
            </a:r>
          </a:p>
        </p:txBody>
      </p:sp>
    </p:spTree>
    <p:extLst>
      <p:ext uri="{BB962C8B-B14F-4D97-AF65-F5344CB8AC3E}">
        <p14:creationId xmlns:p14="http://schemas.microsoft.com/office/powerpoint/2010/main" val="7817942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214FD9-44CE-5147-98BF-1D091A47129E}"/>
              </a:ext>
            </a:extLst>
          </p:cNvPr>
          <p:cNvSpPr>
            <a:spLocks noGrp="1"/>
          </p:cNvSpPr>
          <p:nvPr>
            <p:ph type="body" sz="quarter" idx="10"/>
          </p:nvPr>
        </p:nvSpPr>
        <p:spPr>
          <a:xfrm>
            <a:off x="249054" y="327699"/>
            <a:ext cx="11364384" cy="1046781"/>
          </a:xfrm>
        </p:spPr>
        <p:txBody>
          <a:bodyPr/>
          <a:lstStyle/>
          <a:p>
            <a:r>
              <a:rPr lang="en-US" dirty="0"/>
              <a:t>The Interview Process</a:t>
            </a:r>
          </a:p>
        </p:txBody>
      </p:sp>
      <p:sp>
        <p:nvSpPr>
          <p:cNvPr id="3" name="Text Placeholder 2">
            <a:extLst>
              <a:ext uri="{FF2B5EF4-FFF2-40B4-BE49-F238E27FC236}">
                <a16:creationId xmlns:a16="http://schemas.microsoft.com/office/drawing/2014/main" id="{31FFFB07-1AB0-9E4D-B56D-577B43A106C3}"/>
              </a:ext>
            </a:extLst>
          </p:cNvPr>
          <p:cNvSpPr>
            <a:spLocks noGrp="1"/>
          </p:cNvSpPr>
          <p:nvPr>
            <p:ph type="body" sz="quarter" idx="12"/>
          </p:nvPr>
        </p:nvSpPr>
        <p:spPr>
          <a:xfrm>
            <a:off x="249054" y="1374480"/>
            <a:ext cx="11364698" cy="460868"/>
          </a:xfrm>
        </p:spPr>
        <p:txBody>
          <a:bodyPr/>
          <a:lstStyle/>
          <a:p>
            <a:r>
              <a:rPr lang="en-US" dirty="0"/>
              <a:t>Selecting the right fit</a:t>
            </a:r>
          </a:p>
        </p:txBody>
      </p:sp>
      <p:sp>
        <p:nvSpPr>
          <p:cNvPr id="4" name="TextBox 3">
            <a:extLst>
              <a:ext uri="{FF2B5EF4-FFF2-40B4-BE49-F238E27FC236}">
                <a16:creationId xmlns:a16="http://schemas.microsoft.com/office/drawing/2014/main" id="{99B302ED-D303-4BEF-A310-E22D43B98A3A}"/>
              </a:ext>
            </a:extLst>
          </p:cNvPr>
          <p:cNvSpPr txBox="1"/>
          <p:nvPr/>
        </p:nvSpPr>
        <p:spPr>
          <a:xfrm>
            <a:off x="249054" y="1817195"/>
            <a:ext cx="9114817" cy="4247317"/>
          </a:xfrm>
          <a:prstGeom prst="rect">
            <a:avLst/>
          </a:prstGeom>
          <a:noFill/>
        </p:spPr>
        <p:txBody>
          <a:bodyPr wrap="square" rtlCol="0">
            <a:spAutoFit/>
          </a:bodyPr>
          <a:lstStyle/>
          <a:p>
            <a:r>
              <a:rPr lang="en-US" dirty="0"/>
              <a:t>Identify your steps – Review Resume – Interview – Hire?  Or….</a:t>
            </a:r>
          </a:p>
          <a:p>
            <a:r>
              <a:rPr lang="en-US" dirty="0"/>
              <a:t>Is it worth it to extend the process to include a couple of steps? </a:t>
            </a:r>
          </a:p>
          <a:p>
            <a:pPr marL="742950" lvl="1" indent="-285750">
              <a:buFont typeface="Wingdings" panose="05000000000000000000" pitchFamily="2" charset="2"/>
              <a:buChar char="§"/>
            </a:pPr>
            <a:r>
              <a:rPr lang="en-US" dirty="0"/>
              <a:t>Phone Interview </a:t>
            </a:r>
          </a:p>
          <a:p>
            <a:pPr marL="742950" lvl="1" indent="-285750">
              <a:buFont typeface="Wingdings" panose="05000000000000000000" pitchFamily="2" charset="2"/>
              <a:buChar char="§"/>
            </a:pPr>
            <a:r>
              <a:rPr lang="en-US" dirty="0"/>
              <a:t>Role-Play</a:t>
            </a:r>
          </a:p>
          <a:p>
            <a:pPr marL="742950" lvl="1" indent="-285750">
              <a:buFont typeface="Wingdings" panose="05000000000000000000" pitchFamily="2" charset="2"/>
              <a:buChar char="§"/>
            </a:pPr>
            <a:r>
              <a:rPr lang="en-US" dirty="0"/>
              <a:t>Skills Testing</a:t>
            </a:r>
          </a:p>
          <a:p>
            <a:pPr marL="742950" lvl="1" indent="-285750">
              <a:buFont typeface="Wingdings" panose="05000000000000000000" pitchFamily="2" charset="2"/>
              <a:buChar char="§"/>
            </a:pPr>
            <a:r>
              <a:rPr lang="en-US" dirty="0"/>
              <a:t>Aptitude Testing</a:t>
            </a:r>
          </a:p>
          <a:p>
            <a:pPr marL="742950" lvl="1" indent="-285750">
              <a:buFont typeface="Wingdings" panose="05000000000000000000" pitchFamily="2" charset="2"/>
              <a:buChar char="§"/>
            </a:pPr>
            <a:r>
              <a:rPr lang="en-US" dirty="0"/>
              <a:t>Personal Interview</a:t>
            </a:r>
          </a:p>
          <a:p>
            <a:pPr marL="742950" lvl="1" indent="-285750">
              <a:buFont typeface="Wingdings" panose="05000000000000000000" pitchFamily="2" charset="2"/>
              <a:buChar char="§"/>
            </a:pPr>
            <a:r>
              <a:rPr lang="en-US" dirty="0"/>
              <a:t>Second Interview</a:t>
            </a:r>
          </a:p>
          <a:p>
            <a:pPr marL="742950" lvl="1" indent="-285750">
              <a:buFont typeface="Wingdings" panose="05000000000000000000" pitchFamily="2" charset="2"/>
              <a:buChar char="§"/>
            </a:pPr>
            <a:r>
              <a:rPr lang="en-US" dirty="0"/>
              <a:t>Team Introductions</a:t>
            </a:r>
          </a:p>
          <a:p>
            <a:endParaRPr lang="en-US" dirty="0"/>
          </a:p>
          <a:p>
            <a:r>
              <a:rPr lang="en-US" dirty="0"/>
              <a:t>Determine the best selection path for each position</a:t>
            </a:r>
          </a:p>
          <a:p>
            <a:endParaRPr lang="en-US" dirty="0"/>
          </a:p>
          <a:p>
            <a:r>
              <a:rPr lang="en-US" dirty="0"/>
              <a:t>Use standardized scoring on each interview to objectively select the best candidate</a:t>
            </a:r>
          </a:p>
          <a:p>
            <a:endParaRPr lang="en-US" dirty="0"/>
          </a:p>
          <a:p>
            <a:r>
              <a:rPr lang="en-US" b="1" dirty="0"/>
              <a:t>Hiring for culture and ability to develop wins</a:t>
            </a:r>
            <a:endParaRPr lang="en-US" sz="1400" b="1" dirty="0">
              <a:solidFill>
                <a:schemeClr val="accent1"/>
              </a:solidFill>
            </a:endParaRPr>
          </a:p>
        </p:txBody>
      </p:sp>
    </p:spTree>
    <p:extLst>
      <p:ext uri="{BB962C8B-B14F-4D97-AF65-F5344CB8AC3E}">
        <p14:creationId xmlns:p14="http://schemas.microsoft.com/office/powerpoint/2010/main" val="33877443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A6454-B49B-0E49-8398-C69BAD0E4673}"/>
              </a:ext>
            </a:extLst>
          </p:cNvPr>
          <p:cNvSpPr>
            <a:spLocks noGrp="1"/>
          </p:cNvSpPr>
          <p:nvPr>
            <p:ph type="body" sz="quarter" idx="10"/>
          </p:nvPr>
        </p:nvSpPr>
        <p:spPr>
          <a:xfrm>
            <a:off x="301078" y="301110"/>
            <a:ext cx="11364384" cy="1046781"/>
          </a:xfrm>
        </p:spPr>
        <p:txBody>
          <a:bodyPr/>
          <a:lstStyle/>
          <a:p>
            <a:r>
              <a:rPr lang="en-US" dirty="0" err="1"/>
              <a:t>OnBoarding</a:t>
            </a:r>
            <a:endParaRPr lang="en-US" dirty="0"/>
          </a:p>
        </p:txBody>
      </p:sp>
      <p:sp>
        <p:nvSpPr>
          <p:cNvPr id="3" name="Text Placeholder 2">
            <a:extLst>
              <a:ext uri="{FF2B5EF4-FFF2-40B4-BE49-F238E27FC236}">
                <a16:creationId xmlns:a16="http://schemas.microsoft.com/office/drawing/2014/main" id="{B769DDBE-53A1-8449-B614-E722BCBC2DA9}"/>
              </a:ext>
            </a:extLst>
          </p:cNvPr>
          <p:cNvSpPr>
            <a:spLocks noGrp="1"/>
          </p:cNvSpPr>
          <p:nvPr>
            <p:ph type="body" sz="quarter" idx="12"/>
          </p:nvPr>
        </p:nvSpPr>
        <p:spPr>
          <a:xfrm>
            <a:off x="283454" y="1229536"/>
            <a:ext cx="11399632" cy="463550"/>
          </a:xfrm>
        </p:spPr>
        <p:txBody>
          <a:bodyPr/>
          <a:lstStyle/>
          <a:p>
            <a:r>
              <a:rPr lang="en-US" dirty="0"/>
              <a:t>First Impressions</a:t>
            </a:r>
          </a:p>
        </p:txBody>
      </p:sp>
      <p:sp>
        <p:nvSpPr>
          <p:cNvPr id="4" name="TextBox 3">
            <a:extLst>
              <a:ext uri="{FF2B5EF4-FFF2-40B4-BE49-F238E27FC236}">
                <a16:creationId xmlns:a16="http://schemas.microsoft.com/office/drawing/2014/main" id="{2DD134EF-4735-4B5D-93DE-0617946A02EE}"/>
              </a:ext>
            </a:extLst>
          </p:cNvPr>
          <p:cNvSpPr txBox="1"/>
          <p:nvPr/>
        </p:nvSpPr>
        <p:spPr>
          <a:xfrm>
            <a:off x="283453" y="1595810"/>
            <a:ext cx="11452707" cy="4801314"/>
          </a:xfrm>
          <a:prstGeom prst="rect">
            <a:avLst/>
          </a:prstGeom>
          <a:noFill/>
        </p:spPr>
        <p:txBody>
          <a:bodyPr wrap="square" rtlCol="0">
            <a:spAutoFit/>
          </a:bodyPr>
          <a:lstStyle/>
          <a:p>
            <a:r>
              <a:rPr lang="en-US" dirty="0">
                <a:solidFill>
                  <a:schemeClr val="bg1"/>
                </a:solidFill>
              </a:rPr>
              <a:t>Ensure candidates have a positive first impression of your organization when they arrive for their first day. </a:t>
            </a:r>
          </a:p>
          <a:p>
            <a:endParaRPr lang="en-US" dirty="0">
              <a:solidFill>
                <a:schemeClr val="bg1"/>
              </a:solidFill>
            </a:endParaRPr>
          </a:p>
          <a:p>
            <a:pPr marL="742950" lvl="1" indent="-285750">
              <a:buFont typeface="Wingdings" panose="05000000000000000000" pitchFamily="2" charset="2"/>
              <a:buChar char="Ø"/>
            </a:pPr>
            <a:r>
              <a:rPr lang="en-US" dirty="0">
                <a:solidFill>
                  <a:schemeClr val="bg1"/>
                </a:solidFill>
              </a:rPr>
              <a:t>Welcome them to the team.</a:t>
            </a:r>
          </a:p>
          <a:p>
            <a:pPr marL="742950" lvl="1" indent="-285750">
              <a:buFont typeface="Wingdings" panose="05000000000000000000" pitchFamily="2" charset="2"/>
              <a:buChar char="Ø"/>
            </a:pPr>
            <a:endParaRPr lang="en-US" dirty="0">
              <a:solidFill>
                <a:schemeClr val="bg1"/>
              </a:solidFill>
            </a:endParaRPr>
          </a:p>
          <a:p>
            <a:pPr marL="742950" lvl="1" indent="-285750">
              <a:buFont typeface="Wingdings" panose="05000000000000000000" pitchFamily="2" charset="2"/>
              <a:buChar char="Ø"/>
            </a:pPr>
            <a:r>
              <a:rPr lang="en-US" dirty="0">
                <a:solidFill>
                  <a:schemeClr val="bg1"/>
                </a:solidFill>
              </a:rPr>
              <a:t>Let them know and demonstrate through your first day actions you are happy they are here. </a:t>
            </a:r>
          </a:p>
          <a:p>
            <a:endParaRPr lang="en-US" dirty="0">
              <a:solidFill>
                <a:schemeClr val="bg1"/>
              </a:solidFill>
            </a:endParaRPr>
          </a:p>
          <a:p>
            <a:r>
              <a:rPr lang="en-US" dirty="0">
                <a:solidFill>
                  <a:schemeClr val="bg1"/>
                </a:solidFill>
              </a:rPr>
              <a:t>Follow the 4 C’s of Onboarding</a:t>
            </a:r>
          </a:p>
          <a:p>
            <a:pPr marL="742950" lvl="1" indent="-285750">
              <a:buFont typeface="Wingdings" panose="05000000000000000000" pitchFamily="2" charset="2"/>
              <a:buChar char="Ø"/>
            </a:pPr>
            <a:r>
              <a:rPr lang="en-US" dirty="0">
                <a:solidFill>
                  <a:schemeClr val="bg1"/>
                </a:solidFill>
              </a:rPr>
              <a:t>Compliance – Make sure new hires understand what they should and should not do</a:t>
            </a:r>
          </a:p>
          <a:p>
            <a:pPr marL="742950" lvl="1" indent="-285750">
              <a:buFont typeface="Wingdings" panose="05000000000000000000" pitchFamily="2" charset="2"/>
              <a:buChar char="Ø"/>
            </a:pPr>
            <a:endParaRPr lang="en-US" dirty="0">
              <a:solidFill>
                <a:schemeClr val="bg1"/>
              </a:solidFill>
            </a:endParaRPr>
          </a:p>
          <a:p>
            <a:pPr marL="742950" lvl="1" indent="-285750">
              <a:buFont typeface="Wingdings" panose="05000000000000000000" pitchFamily="2" charset="2"/>
              <a:buChar char="Ø"/>
            </a:pPr>
            <a:r>
              <a:rPr lang="en-US" dirty="0">
                <a:solidFill>
                  <a:schemeClr val="bg1"/>
                </a:solidFill>
              </a:rPr>
              <a:t>Clarification – Outline responsibilities and expectations as well as a clear understanding of how they fit into the overall organization</a:t>
            </a:r>
          </a:p>
          <a:p>
            <a:pPr marL="742950" lvl="1" indent="-285750">
              <a:buFont typeface="Wingdings" panose="05000000000000000000" pitchFamily="2" charset="2"/>
              <a:buChar char="Ø"/>
            </a:pPr>
            <a:endParaRPr lang="en-US" dirty="0">
              <a:solidFill>
                <a:schemeClr val="bg1"/>
              </a:solidFill>
            </a:endParaRPr>
          </a:p>
          <a:p>
            <a:pPr marL="742950" lvl="1" indent="-285750">
              <a:buFont typeface="Wingdings" panose="05000000000000000000" pitchFamily="2" charset="2"/>
              <a:buChar char="Ø"/>
            </a:pPr>
            <a:r>
              <a:rPr lang="en-US" dirty="0">
                <a:solidFill>
                  <a:schemeClr val="bg1"/>
                </a:solidFill>
              </a:rPr>
              <a:t>Culture – Clearly explain the culture, mission and values of the organization </a:t>
            </a:r>
          </a:p>
          <a:p>
            <a:pPr marL="742950" lvl="1" indent="-285750">
              <a:buFont typeface="Wingdings" panose="05000000000000000000" pitchFamily="2" charset="2"/>
              <a:buChar char="Ø"/>
            </a:pPr>
            <a:endParaRPr lang="en-US" dirty="0">
              <a:solidFill>
                <a:schemeClr val="bg1"/>
              </a:solidFill>
            </a:endParaRPr>
          </a:p>
          <a:p>
            <a:pPr marL="742950" lvl="1" indent="-285750">
              <a:buFont typeface="Wingdings" panose="05000000000000000000" pitchFamily="2" charset="2"/>
              <a:buChar char="Ø"/>
            </a:pPr>
            <a:r>
              <a:rPr lang="en-US" dirty="0">
                <a:solidFill>
                  <a:schemeClr val="bg1"/>
                </a:solidFill>
              </a:rPr>
              <a:t>Connection – Assist new employees to make new friends at work.  Partner them with an existing senior representative who can show the ropes.  Provide a mentor.  Building relationships is the most important way to ensure that new hires opt to stay and ensure a better chance at longevity. *</a:t>
            </a:r>
          </a:p>
        </p:txBody>
      </p:sp>
    </p:spTree>
    <p:extLst>
      <p:ext uri="{BB962C8B-B14F-4D97-AF65-F5344CB8AC3E}">
        <p14:creationId xmlns:p14="http://schemas.microsoft.com/office/powerpoint/2010/main" val="4698436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9ABBF-638B-D44F-BECD-3306679943CF}"/>
              </a:ext>
            </a:extLst>
          </p:cNvPr>
          <p:cNvSpPr>
            <a:spLocks noGrp="1"/>
          </p:cNvSpPr>
          <p:nvPr>
            <p:ph type="body" sz="quarter" idx="10"/>
          </p:nvPr>
        </p:nvSpPr>
        <p:spPr>
          <a:xfrm>
            <a:off x="413808" y="242744"/>
            <a:ext cx="11364384" cy="1046781"/>
          </a:xfrm>
        </p:spPr>
        <p:txBody>
          <a:bodyPr/>
          <a:lstStyle/>
          <a:p>
            <a:r>
              <a:rPr lang="en-US" dirty="0"/>
              <a:t>Training</a:t>
            </a:r>
          </a:p>
        </p:txBody>
      </p:sp>
      <p:sp>
        <p:nvSpPr>
          <p:cNvPr id="3" name="Text Placeholder 2">
            <a:extLst>
              <a:ext uri="{FF2B5EF4-FFF2-40B4-BE49-F238E27FC236}">
                <a16:creationId xmlns:a16="http://schemas.microsoft.com/office/drawing/2014/main" id="{613EDFD3-C79D-4648-B84C-0655256413A4}"/>
              </a:ext>
            </a:extLst>
          </p:cNvPr>
          <p:cNvSpPr>
            <a:spLocks noGrp="1"/>
          </p:cNvSpPr>
          <p:nvPr>
            <p:ph type="body" sz="quarter" idx="12"/>
          </p:nvPr>
        </p:nvSpPr>
        <p:spPr>
          <a:xfrm>
            <a:off x="413808" y="1210080"/>
            <a:ext cx="11399632" cy="463550"/>
          </a:xfrm>
        </p:spPr>
        <p:txBody>
          <a:bodyPr/>
          <a:lstStyle/>
          <a:p>
            <a:r>
              <a:rPr lang="en-US" dirty="0"/>
              <a:t>STARTING OFF RIGHT</a:t>
            </a:r>
          </a:p>
        </p:txBody>
      </p:sp>
      <p:sp>
        <p:nvSpPr>
          <p:cNvPr id="4" name="TextBox 3">
            <a:extLst>
              <a:ext uri="{FF2B5EF4-FFF2-40B4-BE49-F238E27FC236}">
                <a16:creationId xmlns:a16="http://schemas.microsoft.com/office/drawing/2014/main" id="{794D9C7E-6940-40B2-BF74-AC100B0D860F}"/>
              </a:ext>
            </a:extLst>
          </p:cNvPr>
          <p:cNvSpPr txBox="1"/>
          <p:nvPr/>
        </p:nvSpPr>
        <p:spPr>
          <a:xfrm>
            <a:off x="505838" y="2033081"/>
            <a:ext cx="9756843" cy="2800767"/>
          </a:xfrm>
          <a:prstGeom prst="rect">
            <a:avLst/>
          </a:prstGeom>
          <a:noFill/>
        </p:spPr>
        <p:txBody>
          <a:bodyPr wrap="square" rtlCol="0">
            <a:spAutoFit/>
          </a:bodyPr>
          <a:lstStyle/>
          <a:p>
            <a:r>
              <a:rPr lang="en-US" dirty="0"/>
              <a:t>Provide comprehensive training on:</a:t>
            </a:r>
          </a:p>
          <a:p>
            <a:pPr marL="742950" lvl="1" indent="-285750">
              <a:buFont typeface="Arial" panose="020B0604020202020204" pitchFamily="34" charset="0"/>
              <a:buChar char="•"/>
            </a:pPr>
            <a:r>
              <a:rPr lang="en-US" dirty="0"/>
              <a:t>Skills</a:t>
            </a:r>
          </a:p>
          <a:p>
            <a:pPr marL="742950" lvl="1" indent="-285750">
              <a:buFont typeface="Arial" panose="020B0604020202020204" pitchFamily="34" charset="0"/>
              <a:buChar char="•"/>
            </a:pPr>
            <a:r>
              <a:rPr lang="en-US" dirty="0"/>
              <a:t>Expectations</a:t>
            </a:r>
          </a:p>
          <a:p>
            <a:pPr marL="742950" lvl="1" indent="-285750">
              <a:buFont typeface="Arial" panose="020B0604020202020204" pitchFamily="34" charset="0"/>
              <a:buChar char="•"/>
            </a:pPr>
            <a:r>
              <a:rPr lang="en-US" dirty="0"/>
              <a:t>Culture – Who are we?  How do we behave?  How do we think?  How do we do things? How he/she fits and contributes?</a:t>
            </a:r>
          </a:p>
          <a:p>
            <a:pPr marL="742950" lvl="1" indent="-285750">
              <a:buFont typeface="Arial" panose="020B0604020202020204" pitchFamily="34" charset="0"/>
              <a:buChar char="•"/>
            </a:pPr>
            <a:r>
              <a:rPr lang="en-US" dirty="0"/>
              <a:t>The Why behind their role </a:t>
            </a:r>
          </a:p>
          <a:p>
            <a:pPr marL="742950" lvl="1" indent="-285750">
              <a:buFont typeface="Arial" panose="020B0604020202020204" pitchFamily="34" charset="0"/>
              <a:buChar char="•"/>
            </a:pPr>
            <a:r>
              <a:rPr lang="en-US" dirty="0"/>
              <a:t>Potential Career Paths</a:t>
            </a:r>
          </a:p>
          <a:p>
            <a:pPr marL="742950" lvl="1" indent="-285750">
              <a:buFont typeface="Arial" panose="020B0604020202020204" pitchFamily="34" charset="0"/>
              <a:buChar char="•"/>
            </a:pPr>
            <a:r>
              <a:rPr lang="en-US" dirty="0"/>
              <a:t>How to demonstrate readiness for the next level?</a:t>
            </a:r>
          </a:p>
          <a:p>
            <a:pPr marL="742950" lvl="1" indent="-285750">
              <a:buFont typeface="Arial" panose="020B0604020202020204" pitchFamily="34" charset="0"/>
              <a:buChar char="•"/>
            </a:pPr>
            <a:r>
              <a:rPr lang="en-US" dirty="0"/>
              <a:t>What support will they receive to help them develop skills?</a:t>
            </a:r>
          </a:p>
          <a:p>
            <a:endParaRPr lang="en-US" sz="1400" b="1" dirty="0" err="1">
              <a:solidFill>
                <a:schemeClr val="accent1"/>
              </a:solidFill>
            </a:endParaRPr>
          </a:p>
        </p:txBody>
      </p:sp>
    </p:spTree>
    <p:extLst>
      <p:ext uri="{BB962C8B-B14F-4D97-AF65-F5344CB8AC3E}">
        <p14:creationId xmlns:p14="http://schemas.microsoft.com/office/powerpoint/2010/main" val="411050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s.squarespace-cdn.com/content/v1/54ca1fe3e4b064086b1ed3f9/1465810345319-OGN20HASDOGOWW5AJ4GI/ke17ZwdGBToddI8pDm48kMh3mVmBaCAeGwqCLG3iONRZw-zPPgdn4jUwVcJE1ZvW56LRaUT1pClzWs44DErAMamWLI2zvYWH8K3-s_4yszcp2ryTI0HqTOaaUohrI8PI2E_9pjZloYe12W_YKGcSIwWLY_ravTBSIzu-UgZf0QQKMshLAGzx4R3EDFOm1kBS/image-asset.jpeg?format=1000w">
            <a:extLst>
              <a:ext uri="{FF2B5EF4-FFF2-40B4-BE49-F238E27FC236}">
                <a16:creationId xmlns:a16="http://schemas.microsoft.com/office/drawing/2014/main" id="{9829C89B-1D31-4C50-8F9D-215BBB0A50E9}"/>
              </a:ext>
            </a:extLst>
          </p:cNvPr>
          <p:cNvPicPr>
            <a:picLocks noGrp="1" noChangeAspect="1" noChangeArrowheads="1"/>
          </p:cNvPicPr>
          <p:nvPr>
            <p:ph sz="quarter" idx="19"/>
          </p:nvPr>
        </p:nvPicPr>
        <p:blipFill>
          <a:blip r:embed="rId3">
            <a:extLst>
              <a:ext uri="{28A0092B-C50C-407E-A947-70E740481C1C}">
                <a14:useLocalDpi xmlns:a14="http://schemas.microsoft.com/office/drawing/2010/main" val="0"/>
              </a:ext>
            </a:extLst>
          </a:blip>
          <a:stretch>
            <a:fillRect/>
          </a:stretch>
        </p:blipFill>
        <p:spPr bwMode="auto">
          <a:xfrm>
            <a:off x="7315199" y="3227920"/>
            <a:ext cx="3406365" cy="3025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larryferlazzo.edublogs.org/files/2013/06/789821353893101_a-c052b01b_e2utUQ_pm-uugmna.jpg">
            <a:extLst>
              <a:ext uri="{FF2B5EF4-FFF2-40B4-BE49-F238E27FC236}">
                <a16:creationId xmlns:a16="http://schemas.microsoft.com/office/drawing/2014/main" id="{CE8511B6-7676-41EB-90CE-AF8F6FBEBB17}"/>
              </a:ext>
            </a:extLst>
          </p:cNvPr>
          <p:cNvPicPr>
            <a:picLocks noGrp="1" noChangeAspect="1" noChangeArrowheads="1"/>
          </p:cNvPicPr>
          <p:nvPr>
            <p:ph sz="quarter" idx="18"/>
          </p:nvPr>
        </p:nvPicPr>
        <p:blipFill>
          <a:blip r:embed="rId4">
            <a:extLst>
              <a:ext uri="{28A0092B-C50C-407E-A947-70E740481C1C}">
                <a14:useLocalDpi xmlns:a14="http://schemas.microsoft.com/office/drawing/2010/main" val="0"/>
              </a:ext>
            </a:extLst>
          </a:blip>
          <a:stretch>
            <a:fillRect/>
          </a:stretch>
        </p:blipFill>
        <p:spPr bwMode="auto">
          <a:xfrm>
            <a:off x="2007909" y="3280388"/>
            <a:ext cx="3053718" cy="2972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15D5AB4-66AB-4D46-A783-D90D5E773724}"/>
              </a:ext>
            </a:extLst>
          </p:cNvPr>
          <p:cNvSpPr>
            <a:spLocks noGrp="1"/>
          </p:cNvSpPr>
          <p:nvPr>
            <p:ph type="body" sz="quarter" idx="14"/>
          </p:nvPr>
        </p:nvSpPr>
        <p:spPr/>
        <p:txBody>
          <a:bodyPr/>
          <a:lstStyle/>
          <a:p>
            <a:r>
              <a:rPr lang="en-US" dirty="0">
                <a:hlinkClick r:id="rId5"/>
              </a:rPr>
              <a:t>https://www.industrialprintblog.com/blog/2016/6/10/leadership-the-importance-of-whyTS</a:t>
            </a:r>
            <a:r>
              <a:rPr lang="en-US" dirty="0"/>
              <a:t>;  </a:t>
            </a:r>
          </a:p>
        </p:txBody>
      </p:sp>
      <p:sp>
        <p:nvSpPr>
          <p:cNvPr id="11" name="Text Placeholder 10">
            <a:extLst>
              <a:ext uri="{FF2B5EF4-FFF2-40B4-BE49-F238E27FC236}">
                <a16:creationId xmlns:a16="http://schemas.microsoft.com/office/drawing/2014/main" id="{29DBC725-C89C-49CA-B685-0A5C96C14E15}"/>
              </a:ext>
            </a:extLst>
          </p:cNvPr>
          <p:cNvSpPr>
            <a:spLocks noGrp="1"/>
          </p:cNvSpPr>
          <p:nvPr>
            <p:ph type="body" sz="quarter" idx="15"/>
          </p:nvPr>
        </p:nvSpPr>
        <p:spPr>
          <a:xfrm>
            <a:off x="609601" y="1064390"/>
            <a:ext cx="10863324" cy="1630172"/>
          </a:xfrm>
        </p:spPr>
        <p:txBody>
          <a:bodyPr>
            <a:noAutofit/>
          </a:bodyPr>
          <a:lstStyle/>
          <a:p>
            <a:pPr algn="l"/>
            <a:r>
              <a:rPr lang="en-US" sz="1800" dirty="0"/>
              <a:t>The ‘</a:t>
            </a:r>
            <a:r>
              <a:rPr lang="en-US" sz="1800" b="1" dirty="0"/>
              <a:t>Why’</a:t>
            </a:r>
            <a:r>
              <a:rPr lang="en-US" sz="1800" dirty="0"/>
              <a:t> is integral to a company’s being.. it is biological fact. Why we do something as opposed to how or what we do, is emotional. Successful companies understand why they do what they do. Because it is emotional it is powerful driver for collective motivation. </a:t>
            </a:r>
          </a:p>
          <a:p>
            <a:pPr algn="l"/>
            <a:endParaRPr lang="en-US" sz="1800" dirty="0"/>
          </a:p>
          <a:p>
            <a:r>
              <a:rPr lang="en-US" sz="1800" dirty="0"/>
              <a:t>It is ‘from inspiration to implementation’ and it inspires fresh possibilities along with longer term support. Discovering the ‘Why’ is quite simple but somehow more difficult to implement.” </a:t>
            </a:r>
            <a:endParaRPr lang="en-US" sz="1800" b="1" dirty="0"/>
          </a:p>
        </p:txBody>
      </p:sp>
      <p:sp>
        <p:nvSpPr>
          <p:cNvPr id="2" name="Title 1">
            <a:extLst>
              <a:ext uri="{FF2B5EF4-FFF2-40B4-BE49-F238E27FC236}">
                <a16:creationId xmlns:a16="http://schemas.microsoft.com/office/drawing/2014/main" id="{2571524C-B312-4C58-8EC7-756AD5AB60D4}"/>
              </a:ext>
            </a:extLst>
          </p:cNvPr>
          <p:cNvSpPr>
            <a:spLocks noGrp="1"/>
          </p:cNvSpPr>
          <p:nvPr>
            <p:ph type="title"/>
          </p:nvPr>
        </p:nvSpPr>
        <p:spPr/>
        <p:txBody>
          <a:bodyPr/>
          <a:lstStyle/>
          <a:p>
            <a:r>
              <a:rPr lang="en-US" dirty="0"/>
              <a:t>INSPIRING AND MOTIVATING</a:t>
            </a:r>
          </a:p>
        </p:txBody>
      </p:sp>
    </p:spTree>
    <p:extLst>
      <p:ext uri="{BB962C8B-B14F-4D97-AF65-F5344CB8AC3E}">
        <p14:creationId xmlns:p14="http://schemas.microsoft.com/office/powerpoint/2010/main" val="281201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05D689-6406-4D11-B787-CF6A6188AC50}"/>
              </a:ext>
            </a:extLst>
          </p:cNvPr>
          <p:cNvPicPr>
            <a:picLocks noChangeAspect="1"/>
          </p:cNvPicPr>
          <p:nvPr/>
        </p:nvPicPr>
        <p:blipFill>
          <a:blip r:embed="rId3"/>
          <a:stretch>
            <a:fillRect/>
          </a:stretch>
        </p:blipFill>
        <p:spPr>
          <a:xfrm>
            <a:off x="2090293" y="407056"/>
            <a:ext cx="7515695" cy="5669914"/>
          </a:xfrm>
          <a:prstGeom prst="rect">
            <a:avLst/>
          </a:prstGeom>
        </p:spPr>
      </p:pic>
      <p:sp>
        <p:nvSpPr>
          <p:cNvPr id="6" name="TextBox 5">
            <a:extLst>
              <a:ext uri="{FF2B5EF4-FFF2-40B4-BE49-F238E27FC236}">
                <a16:creationId xmlns:a16="http://schemas.microsoft.com/office/drawing/2014/main" id="{9A058180-E1DB-45CB-A185-960B336EA390}"/>
              </a:ext>
            </a:extLst>
          </p:cNvPr>
          <p:cNvSpPr txBox="1"/>
          <p:nvPr/>
        </p:nvSpPr>
        <p:spPr>
          <a:xfrm>
            <a:off x="277270" y="6495190"/>
            <a:ext cx="8046720" cy="307777"/>
          </a:xfrm>
          <a:prstGeom prst="rect">
            <a:avLst/>
          </a:prstGeom>
          <a:noFill/>
        </p:spPr>
        <p:txBody>
          <a:bodyPr wrap="square" rtlCol="0">
            <a:spAutoFit/>
          </a:bodyPr>
          <a:lstStyle/>
          <a:p>
            <a:r>
              <a:rPr lang="en-US" sz="1400" b="1" dirty="0">
                <a:solidFill>
                  <a:schemeClr val="bg1"/>
                </a:solidFill>
              </a:rPr>
              <a:t>*</a:t>
            </a:r>
            <a:r>
              <a:rPr lang="en-US" sz="1400" dirty="0">
                <a:solidFill>
                  <a:schemeClr val="bg1"/>
                </a:solidFill>
                <a:hlinkClick r:id="rId4">
                  <a:extLst>
                    <a:ext uri="{A12FA001-AC4F-418D-AE19-62706E023703}">
                      <ahyp:hlinkClr xmlns:ahyp="http://schemas.microsoft.com/office/drawing/2018/hyperlinkcolor" val="tx"/>
                    </a:ext>
                  </a:extLst>
                </a:hlinkClick>
              </a:rPr>
              <a:t>(99+) The Great Resignation: Why Everyone Is Quitting | LinkedIn</a:t>
            </a:r>
            <a:endParaRPr lang="en-US" sz="1400" b="1" dirty="0">
              <a:solidFill>
                <a:schemeClr val="bg1"/>
              </a:solidFill>
            </a:endParaRPr>
          </a:p>
        </p:txBody>
      </p:sp>
    </p:spTree>
    <p:extLst>
      <p:ext uri="{BB962C8B-B14F-4D97-AF65-F5344CB8AC3E}">
        <p14:creationId xmlns:p14="http://schemas.microsoft.com/office/powerpoint/2010/main" val="17209986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3E3FF5-26F0-4BD4-8CCB-C4C188AC4548}"/>
              </a:ext>
            </a:extLst>
          </p:cNvPr>
          <p:cNvSpPr>
            <a:spLocks noGrp="1"/>
          </p:cNvSpPr>
          <p:nvPr>
            <p:ph type="body" sz="quarter" idx="10"/>
          </p:nvPr>
        </p:nvSpPr>
        <p:spPr/>
        <p:txBody>
          <a:bodyPr/>
          <a:lstStyle/>
          <a:p>
            <a:r>
              <a:rPr lang="en-US" b="0" dirty="0"/>
              <a:t>“leadership is about creating simplicity and belief.”</a:t>
            </a:r>
            <a:endParaRPr lang="en-US" dirty="0"/>
          </a:p>
        </p:txBody>
      </p:sp>
      <p:sp>
        <p:nvSpPr>
          <p:cNvPr id="6" name="TextBox 5">
            <a:extLst>
              <a:ext uri="{FF2B5EF4-FFF2-40B4-BE49-F238E27FC236}">
                <a16:creationId xmlns:a16="http://schemas.microsoft.com/office/drawing/2014/main" id="{376D622C-A183-4D41-9435-54E594C5CBD7}"/>
              </a:ext>
            </a:extLst>
          </p:cNvPr>
          <p:cNvSpPr txBox="1"/>
          <p:nvPr/>
        </p:nvSpPr>
        <p:spPr>
          <a:xfrm>
            <a:off x="214009" y="6245157"/>
            <a:ext cx="7859948" cy="307777"/>
          </a:xfrm>
          <a:prstGeom prst="rect">
            <a:avLst/>
          </a:prstGeom>
          <a:noFill/>
        </p:spPr>
        <p:txBody>
          <a:bodyPr wrap="square" rtlCol="0">
            <a:spAutoFit/>
          </a:bodyPr>
          <a:lstStyle/>
          <a:p>
            <a:r>
              <a:rPr lang="en-US" sz="1400" dirty="0">
                <a:solidFill>
                  <a:schemeClr val="bg1"/>
                </a:solidFill>
                <a:hlinkClick r:id="rId2">
                  <a:extLst>
                    <a:ext uri="{A12FA001-AC4F-418D-AE19-62706E023703}">
                      <ahyp:hlinkClr xmlns:ahyp="http://schemas.microsoft.com/office/drawing/2018/hyperlinkcolor" val="tx"/>
                    </a:ext>
                  </a:extLst>
                </a:hlinkClick>
              </a:rPr>
              <a:t>https://www.industrialprintblog.com/blog/2016/6/10/leadership-the-importance-of-why</a:t>
            </a:r>
            <a:endParaRPr lang="en-US" sz="1400" b="1" dirty="0">
              <a:solidFill>
                <a:schemeClr val="bg1"/>
              </a:solidFill>
            </a:endParaRPr>
          </a:p>
        </p:txBody>
      </p:sp>
    </p:spTree>
    <p:extLst>
      <p:ext uri="{BB962C8B-B14F-4D97-AF65-F5344CB8AC3E}">
        <p14:creationId xmlns:p14="http://schemas.microsoft.com/office/powerpoint/2010/main" val="82650667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A958CE-304B-476C-ABDF-4FB26F9B19B5}"/>
              </a:ext>
            </a:extLst>
          </p:cNvPr>
          <p:cNvSpPr txBox="1"/>
          <p:nvPr/>
        </p:nvSpPr>
        <p:spPr>
          <a:xfrm>
            <a:off x="6228977" y="1968500"/>
            <a:ext cx="5327450" cy="3576638"/>
          </a:xfrm>
          <a:prstGeom prst="rect">
            <a:avLst/>
          </a:prstGeom>
        </p:spPr>
        <p:txBody>
          <a:bodyPr lIns="0" tIns="0" rIns="0" bIns="0" rtlCol="0">
            <a:noAutofit/>
          </a:bodyPr>
          <a:lstStyle/>
          <a:p>
            <a:pPr marL="342900" indent="-342900" defTabSz="609040">
              <a:lnSpc>
                <a:spcPct val="90000"/>
              </a:lnSpc>
              <a:spcAft>
                <a:spcPts val="600"/>
              </a:spcAft>
              <a:buFont typeface="+mj-lt"/>
              <a:buAutoNum type="arabicPeriod"/>
            </a:pPr>
            <a:r>
              <a:rPr lang="en-US" sz="1600" b="1" dirty="0">
                <a:latin typeface="Calibri" panose="020F0502020204030204" pitchFamily="34" charset="0"/>
                <a:cs typeface="Calibri" panose="020F0502020204030204" pitchFamily="34" charset="0"/>
              </a:rPr>
              <a:t>Share your vision and goal – set clear and measurable goals</a:t>
            </a:r>
          </a:p>
          <a:p>
            <a:pPr marL="342900" indent="-342900" defTabSz="609040">
              <a:lnSpc>
                <a:spcPct val="90000"/>
              </a:lnSpc>
              <a:spcAft>
                <a:spcPts val="600"/>
              </a:spcAft>
              <a:buFont typeface="+mj-lt"/>
              <a:buAutoNum type="arabicPeriod"/>
            </a:pPr>
            <a:endParaRPr lang="en-US" sz="1600" b="1" dirty="0">
              <a:latin typeface="Calibri" panose="020F0502020204030204" pitchFamily="34" charset="0"/>
              <a:cs typeface="Calibri" panose="020F0502020204030204" pitchFamily="34" charset="0"/>
            </a:endParaRPr>
          </a:p>
          <a:p>
            <a:pPr marL="342900" indent="-342900" defTabSz="609040">
              <a:lnSpc>
                <a:spcPct val="90000"/>
              </a:lnSpc>
              <a:spcAft>
                <a:spcPts val="600"/>
              </a:spcAft>
              <a:buFont typeface="+mj-lt"/>
              <a:buAutoNum type="arabicPeriod"/>
            </a:pPr>
            <a:r>
              <a:rPr lang="en-US" sz="1600" b="1" dirty="0">
                <a:latin typeface="Calibri" panose="020F0502020204030204" pitchFamily="34" charset="0"/>
                <a:cs typeface="Calibri" panose="020F0502020204030204" pitchFamily="34" charset="0"/>
              </a:rPr>
              <a:t>Communicate with your staff – Keep a constant flow of communication with your staff.  </a:t>
            </a:r>
          </a:p>
          <a:p>
            <a:pPr marL="342900" indent="-342900" defTabSz="609040">
              <a:lnSpc>
                <a:spcPct val="90000"/>
              </a:lnSpc>
              <a:spcAft>
                <a:spcPts val="600"/>
              </a:spcAft>
              <a:buFont typeface="+mj-lt"/>
              <a:buAutoNum type="arabicPeriod"/>
            </a:pPr>
            <a:endParaRPr lang="en-US" sz="1600" b="1" dirty="0">
              <a:latin typeface="Calibri" panose="020F0502020204030204" pitchFamily="34" charset="0"/>
              <a:cs typeface="Calibri" panose="020F0502020204030204" pitchFamily="34" charset="0"/>
            </a:endParaRPr>
          </a:p>
          <a:p>
            <a:pPr marL="342900" indent="-342900" defTabSz="609040">
              <a:lnSpc>
                <a:spcPct val="90000"/>
              </a:lnSpc>
              <a:spcAft>
                <a:spcPts val="600"/>
              </a:spcAft>
              <a:buFont typeface="+mj-lt"/>
              <a:buAutoNum type="arabicPeriod"/>
            </a:pPr>
            <a:r>
              <a:rPr lang="en-US" sz="1600" b="1" dirty="0">
                <a:latin typeface="Calibri" panose="020F0502020204030204" pitchFamily="34" charset="0"/>
                <a:cs typeface="Calibri" panose="020F0502020204030204" pitchFamily="34" charset="0"/>
              </a:rPr>
              <a:t>Encourage teamwork </a:t>
            </a:r>
          </a:p>
          <a:p>
            <a:pPr marL="342900" indent="-342900" defTabSz="609040">
              <a:lnSpc>
                <a:spcPct val="90000"/>
              </a:lnSpc>
              <a:spcAft>
                <a:spcPts val="600"/>
              </a:spcAft>
              <a:buAutoNum type="arabicPeriod"/>
            </a:pPr>
            <a:endParaRPr lang="en-US" sz="1600" b="1" dirty="0">
              <a:latin typeface="Calibri" panose="020F0502020204030204" pitchFamily="34" charset="0"/>
              <a:cs typeface="Calibri" panose="020F0502020204030204" pitchFamily="34" charset="0"/>
            </a:endParaRPr>
          </a:p>
          <a:p>
            <a:pPr marL="342900" indent="-342900" defTabSz="609040">
              <a:lnSpc>
                <a:spcPct val="90000"/>
              </a:lnSpc>
              <a:spcAft>
                <a:spcPts val="600"/>
              </a:spcAft>
              <a:buFont typeface="+mj-lt"/>
              <a:buAutoNum type="arabicPeriod"/>
            </a:pPr>
            <a:r>
              <a:rPr lang="en-US" sz="1600" b="1" dirty="0">
                <a:latin typeface="Calibri" panose="020F0502020204030204" pitchFamily="34" charset="0"/>
                <a:cs typeface="Calibri" panose="020F0502020204030204" pitchFamily="34" charset="0"/>
              </a:rPr>
              <a:t>A healthy work environment – pleasant and inviting ..fun?</a:t>
            </a:r>
          </a:p>
          <a:p>
            <a:pPr marL="342900" indent="-342900" defTabSz="609040">
              <a:lnSpc>
                <a:spcPct val="90000"/>
              </a:lnSpc>
              <a:spcAft>
                <a:spcPts val="600"/>
              </a:spcAft>
              <a:buFont typeface="+mj-lt"/>
              <a:buAutoNum type="arabicPeriod"/>
            </a:pPr>
            <a:endParaRPr lang="en-US" sz="1600" b="1" dirty="0">
              <a:latin typeface="Calibri" panose="020F0502020204030204" pitchFamily="34" charset="0"/>
              <a:cs typeface="Calibri" panose="020F0502020204030204" pitchFamily="34" charset="0"/>
            </a:endParaRPr>
          </a:p>
          <a:p>
            <a:pPr marL="342900" indent="-342900" defTabSz="609040">
              <a:lnSpc>
                <a:spcPct val="90000"/>
              </a:lnSpc>
              <a:spcAft>
                <a:spcPts val="600"/>
              </a:spcAft>
              <a:buFont typeface="+mj-lt"/>
              <a:buAutoNum type="arabicPeriod"/>
            </a:pPr>
            <a:r>
              <a:rPr lang="en-US" sz="1600" b="1" dirty="0">
                <a:latin typeface="Calibri" panose="020F0502020204030204" pitchFamily="34" charset="0"/>
                <a:cs typeface="Calibri" panose="020F0502020204030204" pitchFamily="34" charset="0"/>
              </a:rPr>
              <a:t>Give positive feedback and reward your team</a:t>
            </a:r>
          </a:p>
          <a:p>
            <a:pPr marL="342900" indent="-342900" defTabSz="609040">
              <a:lnSpc>
                <a:spcPct val="90000"/>
              </a:lnSpc>
              <a:spcAft>
                <a:spcPts val="600"/>
              </a:spcAft>
              <a:buFont typeface="+mj-lt"/>
              <a:buAutoNum type="arabicPeriod"/>
            </a:pPr>
            <a:endParaRPr lang="en-US" sz="1600" b="1" dirty="0">
              <a:latin typeface="Calibri" panose="020F0502020204030204" pitchFamily="34" charset="0"/>
              <a:cs typeface="Calibri" panose="020F0502020204030204" pitchFamily="34" charset="0"/>
            </a:endParaRPr>
          </a:p>
          <a:p>
            <a:pPr marL="342900" indent="-342900" defTabSz="609040">
              <a:lnSpc>
                <a:spcPct val="90000"/>
              </a:lnSpc>
              <a:spcAft>
                <a:spcPts val="600"/>
              </a:spcAft>
              <a:buFont typeface="+mj-lt"/>
              <a:buAutoNum type="arabicPeriod"/>
            </a:pPr>
            <a:r>
              <a:rPr lang="en-US" sz="1600" b="1" dirty="0">
                <a:latin typeface="Calibri" panose="020F0502020204030204" pitchFamily="34" charset="0"/>
                <a:cs typeface="Calibri" panose="020F0502020204030204" pitchFamily="34" charset="0"/>
              </a:rPr>
              <a:t>Provide opportunities for development </a:t>
            </a:r>
          </a:p>
        </p:txBody>
      </p:sp>
      <p:pic>
        <p:nvPicPr>
          <p:cNvPr id="27" name="Picture 26" descr="Text&#10;&#10;Description automatically generated">
            <a:extLst>
              <a:ext uri="{FF2B5EF4-FFF2-40B4-BE49-F238E27FC236}">
                <a16:creationId xmlns:a16="http://schemas.microsoft.com/office/drawing/2014/main" id="{935EECF5-E653-44AE-AB53-4BF0DE0E4CA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5825" y="1968500"/>
            <a:ext cx="5055318" cy="3576638"/>
          </a:xfrm>
          <a:prstGeom prst="rect">
            <a:avLst/>
          </a:prstGeom>
          <a:noFill/>
        </p:spPr>
      </p:pic>
      <p:sp>
        <p:nvSpPr>
          <p:cNvPr id="5" name="Text Placeholder 4">
            <a:extLst>
              <a:ext uri="{FF2B5EF4-FFF2-40B4-BE49-F238E27FC236}">
                <a16:creationId xmlns:a16="http://schemas.microsoft.com/office/drawing/2014/main" id="{DF6E4868-1A5F-4EBC-A80B-1F2476C0C8F9}"/>
              </a:ext>
            </a:extLst>
          </p:cNvPr>
          <p:cNvSpPr>
            <a:spLocks noGrp="1"/>
          </p:cNvSpPr>
          <p:nvPr>
            <p:ph type="body" sz="quarter" idx="15"/>
          </p:nvPr>
        </p:nvSpPr>
        <p:spPr>
          <a:xfrm>
            <a:off x="609601" y="1064391"/>
            <a:ext cx="10863324" cy="352182"/>
          </a:xfrm>
        </p:spPr>
        <p:txBody>
          <a:bodyPr lIns="0" tIns="0" rIns="0" bIns="0">
            <a:normAutofit/>
          </a:bodyPr>
          <a:lstStyle/>
          <a:p>
            <a:pPr>
              <a:spcAft>
                <a:spcPts val="600"/>
              </a:spcAft>
            </a:pPr>
            <a:r>
              <a:rPr lang="en-US" b="1" i="0" kern="1000" spc="13" dirty="0">
                <a:latin typeface="Calibri Light" panose="020F0302020204030204" pitchFamily="34" charset="0"/>
                <a:ea typeface="+mn-ea"/>
                <a:cs typeface="Calibri Light" panose="020F0302020204030204" pitchFamily="34" charset="0"/>
              </a:rPr>
              <a:t>Getting in touch with your team</a:t>
            </a:r>
          </a:p>
        </p:txBody>
      </p:sp>
      <p:sp>
        <p:nvSpPr>
          <p:cNvPr id="7" name="TextBox 6">
            <a:extLst>
              <a:ext uri="{FF2B5EF4-FFF2-40B4-BE49-F238E27FC236}">
                <a16:creationId xmlns:a16="http://schemas.microsoft.com/office/drawing/2014/main" id="{D70F23A0-C820-4B3A-A774-ED865893AC24}"/>
              </a:ext>
            </a:extLst>
          </p:cNvPr>
          <p:cNvSpPr txBox="1"/>
          <p:nvPr/>
        </p:nvSpPr>
        <p:spPr>
          <a:xfrm>
            <a:off x="2501874" y="6325438"/>
            <a:ext cx="6865792" cy="375451"/>
          </a:xfrm>
          <a:prstGeom prst="rect">
            <a:avLst/>
          </a:prstGeom>
        </p:spPr>
        <p:txBody>
          <a:bodyPr lIns="0" tIns="0" rIns="0" bIns="0" rtlCol="0" anchor="ctr">
            <a:normAutofit/>
          </a:bodyPr>
          <a:lstStyle/>
          <a:p>
            <a:pPr algn="ctr" defTabSz="609040">
              <a:lnSpc>
                <a:spcPct val="90000"/>
              </a:lnSpc>
              <a:spcAft>
                <a:spcPts val="600"/>
              </a:spcAft>
            </a:pPr>
            <a:r>
              <a:rPr lang="en-US" sz="1300" b="0" kern="1000" spc="13" baseline="0">
                <a:solidFill>
                  <a:schemeClr val="bg1"/>
                </a:solidFill>
                <a:latin typeface="Calibri" panose="020F050202020403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https://www.impraise.com/blog/how-to-motivate-and-inspire-your-team-to-achieve-better-results</a:t>
            </a:r>
            <a:endParaRPr lang="en-US" sz="1300" b="0" kern="1000" spc="13" baseline="0">
              <a:solidFill>
                <a:schemeClr val="bg1"/>
              </a:solidFill>
              <a:latin typeface="Calibri" panose="020F0502020204030204" pitchFamily="34" charset="0"/>
              <a:ea typeface="+mn-ea"/>
              <a:cs typeface="Calibri" panose="020F0502020204030204" pitchFamily="34" charset="0"/>
            </a:endParaRPr>
          </a:p>
        </p:txBody>
      </p:sp>
      <p:sp>
        <p:nvSpPr>
          <p:cNvPr id="4" name="Title 3">
            <a:extLst>
              <a:ext uri="{FF2B5EF4-FFF2-40B4-BE49-F238E27FC236}">
                <a16:creationId xmlns:a16="http://schemas.microsoft.com/office/drawing/2014/main" id="{446AB493-3009-40A0-B1EB-DA157C385023}"/>
              </a:ext>
            </a:extLst>
          </p:cNvPr>
          <p:cNvSpPr>
            <a:spLocks noGrp="1"/>
          </p:cNvSpPr>
          <p:nvPr>
            <p:ph type="title"/>
          </p:nvPr>
        </p:nvSpPr>
        <p:spPr>
          <a:xfrm>
            <a:off x="609600" y="604930"/>
            <a:ext cx="10863325" cy="437322"/>
          </a:xfrm>
        </p:spPr>
        <p:txBody>
          <a:bodyPr lIns="0" tIns="0" rIns="0" bIns="0" anchor="t" anchorCtr="0">
            <a:normAutofit fontScale="90000"/>
          </a:bodyPr>
          <a:lstStyle/>
          <a:p>
            <a:pPr>
              <a:lnSpc>
                <a:spcPct val="90000"/>
              </a:lnSpc>
            </a:pPr>
            <a:r>
              <a:rPr lang="en-US" sz="2000" b="1" i="0" kern="1000" dirty="0">
                <a:latin typeface="Calibri" panose="020F0502020204030204" pitchFamily="34" charset="0"/>
                <a:ea typeface="+mn-ea"/>
                <a:cs typeface="Calibri" panose="020F0502020204030204" pitchFamily="34" charset="0"/>
              </a:rPr>
              <a:t>Motivating Employees</a:t>
            </a:r>
            <a:br>
              <a:rPr lang="en-US" sz="1500" b="1" i="0" kern="1000" dirty="0">
                <a:latin typeface="Calibri" panose="020F0502020204030204" pitchFamily="34" charset="0"/>
                <a:ea typeface="+mn-ea"/>
                <a:cs typeface="Calibri" panose="020F0502020204030204" pitchFamily="34" charset="0"/>
              </a:rPr>
            </a:br>
            <a:endParaRPr lang="en-US" sz="1500" b="1" i="0" kern="1000"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06520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3E9A3EB-ACEF-4A9C-AA97-E0DB5CA3D097}"/>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EDC51760-B37B-4660-9285-AC00099CB236}"/>
              </a:ext>
            </a:extLst>
          </p:cNvPr>
          <p:cNvSpPr>
            <a:spLocks noGrp="1"/>
          </p:cNvSpPr>
          <p:nvPr>
            <p:ph type="body" sz="quarter" idx="15"/>
          </p:nvPr>
        </p:nvSpPr>
        <p:spPr/>
        <p:txBody>
          <a:bodyPr/>
          <a:lstStyle/>
          <a:p>
            <a:r>
              <a:rPr lang="en-US" dirty="0"/>
              <a:t>True connection makes a difference</a:t>
            </a:r>
          </a:p>
        </p:txBody>
      </p:sp>
      <p:sp>
        <p:nvSpPr>
          <p:cNvPr id="11" name="Text Placeholder 10">
            <a:extLst>
              <a:ext uri="{FF2B5EF4-FFF2-40B4-BE49-F238E27FC236}">
                <a16:creationId xmlns:a16="http://schemas.microsoft.com/office/drawing/2014/main" id="{B8D9ABD6-1FA6-4565-9C97-F4CE4F1284FE}"/>
              </a:ext>
            </a:extLst>
          </p:cNvPr>
          <p:cNvSpPr>
            <a:spLocks noGrp="1"/>
          </p:cNvSpPr>
          <p:nvPr>
            <p:ph type="body" sz="quarter" idx="20"/>
          </p:nvPr>
        </p:nvSpPr>
        <p:spPr>
          <a:xfrm>
            <a:off x="683373" y="3317920"/>
            <a:ext cx="2046921" cy="571500"/>
          </a:xfrm>
        </p:spPr>
        <p:txBody>
          <a:bodyPr>
            <a:normAutofit fontScale="92500" lnSpcReduction="20000"/>
          </a:bodyPr>
          <a:lstStyle/>
          <a:p>
            <a:r>
              <a:rPr lang="en-US" sz="1600" b="1" dirty="0"/>
              <a:t>Brainstorming on  new ideas to improve processes</a:t>
            </a:r>
          </a:p>
        </p:txBody>
      </p:sp>
      <p:sp>
        <p:nvSpPr>
          <p:cNvPr id="12" name="Text Placeholder 11">
            <a:extLst>
              <a:ext uri="{FF2B5EF4-FFF2-40B4-BE49-F238E27FC236}">
                <a16:creationId xmlns:a16="http://schemas.microsoft.com/office/drawing/2014/main" id="{5658A287-FE57-4B55-8040-B8FB394112E1}"/>
              </a:ext>
            </a:extLst>
          </p:cNvPr>
          <p:cNvSpPr>
            <a:spLocks noGrp="1"/>
          </p:cNvSpPr>
          <p:nvPr>
            <p:ph type="body" sz="quarter" idx="21"/>
          </p:nvPr>
        </p:nvSpPr>
        <p:spPr>
          <a:xfrm>
            <a:off x="3521871" y="3340100"/>
            <a:ext cx="2247333" cy="571500"/>
          </a:xfrm>
        </p:spPr>
        <p:txBody>
          <a:bodyPr>
            <a:normAutofit/>
          </a:bodyPr>
          <a:lstStyle/>
          <a:p>
            <a:r>
              <a:rPr lang="en-US" sz="1600" b="1" dirty="0"/>
              <a:t>One on One Meetings</a:t>
            </a:r>
          </a:p>
        </p:txBody>
      </p:sp>
      <p:sp>
        <p:nvSpPr>
          <p:cNvPr id="13" name="Text Placeholder 12">
            <a:extLst>
              <a:ext uri="{FF2B5EF4-FFF2-40B4-BE49-F238E27FC236}">
                <a16:creationId xmlns:a16="http://schemas.microsoft.com/office/drawing/2014/main" id="{C998A6D3-E163-4278-94A4-D3D4086EEA49}"/>
              </a:ext>
            </a:extLst>
          </p:cNvPr>
          <p:cNvSpPr>
            <a:spLocks noGrp="1"/>
          </p:cNvSpPr>
          <p:nvPr>
            <p:ph type="body" sz="quarter" idx="22"/>
          </p:nvPr>
        </p:nvSpPr>
        <p:spPr/>
        <p:txBody>
          <a:bodyPr>
            <a:normAutofit/>
          </a:bodyPr>
          <a:lstStyle/>
          <a:p>
            <a:r>
              <a:rPr lang="en-US" sz="1400" b="1" dirty="0"/>
              <a:t>Acknowledgment and Recognition</a:t>
            </a:r>
          </a:p>
        </p:txBody>
      </p:sp>
      <p:sp>
        <p:nvSpPr>
          <p:cNvPr id="14" name="Text Placeholder 13">
            <a:extLst>
              <a:ext uri="{FF2B5EF4-FFF2-40B4-BE49-F238E27FC236}">
                <a16:creationId xmlns:a16="http://schemas.microsoft.com/office/drawing/2014/main" id="{287D3F15-F354-4FE2-887F-92C83D9D008F}"/>
              </a:ext>
            </a:extLst>
          </p:cNvPr>
          <p:cNvSpPr>
            <a:spLocks noGrp="1"/>
          </p:cNvSpPr>
          <p:nvPr>
            <p:ph type="body" sz="quarter" idx="23"/>
          </p:nvPr>
        </p:nvSpPr>
        <p:spPr>
          <a:xfrm>
            <a:off x="3870663" y="5261964"/>
            <a:ext cx="1702243" cy="571500"/>
          </a:xfrm>
        </p:spPr>
        <p:txBody>
          <a:bodyPr>
            <a:noAutofit/>
          </a:bodyPr>
          <a:lstStyle/>
          <a:p>
            <a:r>
              <a:rPr lang="en-US" sz="1400" b="1" dirty="0"/>
              <a:t>Incentives for reaching goals – Monetary and Non-Monetary</a:t>
            </a:r>
          </a:p>
        </p:txBody>
      </p:sp>
      <p:sp>
        <p:nvSpPr>
          <p:cNvPr id="4" name="Title 3">
            <a:extLst>
              <a:ext uri="{FF2B5EF4-FFF2-40B4-BE49-F238E27FC236}">
                <a16:creationId xmlns:a16="http://schemas.microsoft.com/office/drawing/2014/main" id="{E6CC718B-8F5F-4627-8B64-1ACAAB555FBA}"/>
              </a:ext>
            </a:extLst>
          </p:cNvPr>
          <p:cNvSpPr>
            <a:spLocks noGrp="1"/>
          </p:cNvSpPr>
          <p:nvPr>
            <p:ph type="title"/>
          </p:nvPr>
        </p:nvSpPr>
        <p:spPr>
          <a:xfrm>
            <a:off x="609599" y="604930"/>
            <a:ext cx="7244443" cy="437322"/>
          </a:xfrm>
        </p:spPr>
        <p:txBody>
          <a:bodyPr>
            <a:normAutofit/>
          </a:bodyPr>
          <a:lstStyle/>
          <a:p>
            <a:r>
              <a:rPr lang="en-US" dirty="0"/>
              <a:t>Key ways to engage and connect with your team</a:t>
            </a:r>
          </a:p>
        </p:txBody>
      </p:sp>
      <p:pic>
        <p:nvPicPr>
          <p:cNvPr id="2050" name="Picture 2" descr="https://img.business.com/rc/816x500/aHR0cHM6Ly93d3cuYnVzaW5lc3MuY29tL2ltYWdlcy9jb250ZW50LzVjYS8zZDAxZjVhMjE1ZThhNDU4YjY5MTMvMC04MDAt?_ga=2.54656939.1455336532.1571625340-967727419.1571625340">
            <a:extLst>
              <a:ext uri="{FF2B5EF4-FFF2-40B4-BE49-F238E27FC236}">
                <a16:creationId xmlns:a16="http://schemas.microsoft.com/office/drawing/2014/main" id="{92C0EFCF-FD63-4232-AD7E-6DDC6113B07D}"/>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l="21165" r="21165"/>
          <a:stretch>
            <a:fillRect/>
          </a:stretch>
        </p:blipFill>
        <p:spPr bwMode="auto">
          <a:xfrm>
            <a:off x="902153" y="1827324"/>
            <a:ext cx="1750893" cy="129950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Placeholder 31">
            <a:extLst>
              <a:ext uri="{FF2B5EF4-FFF2-40B4-BE49-F238E27FC236}">
                <a16:creationId xmlns:a16="http://schemas.microsoft.com/office/drawing/2014/main" id="{D00CF62C-70BF-4DDD-BF72-173B28B73B25}"/>
              </a:ext>
            </a:extLst>
          </p:cNvPr>
          <p:cNvPicPr>
            <a:picLocks noGrp="1" noChangeAspect="1"/>
          </p:cNvPicPr>
          <p:nvPr>
            <p:ph type="pic" sz="quarter" idx="19"/>
          </p:nvPr>
        </p:nvPicPr>
        <p:blipFill>
          <a:blip r:embed="rId4"/>
          <a:srcRect t="1867" b="1867"/>
          <a:stretch>
            <a:fillRect/>
          </a:stretch>
        </p:blipFill>
        <p:spPr>
          <a:xfrm>
            <a:off x="902153" y="4099666"/>
            <a:ext cx="1750559" cy="1073997"/>
          </a:xfrm>
        </p:spPr>
      </p:pic>
      <p:pic>
        <p:nvPicPr>
          <p:cNvPr id="39" name="Picture Placeholder 38">
            <a:extLst>
              <a:ext uri="{FF2B5EF4-FFF2-40B4-BE49-F238E27FC236}">
                <a16:creationId xmlns:a16="http://schemas.microsoft.com/office/drawing/2014/main" id="{2A534983-1660-422F-96A6-F1D4346E1A8A}"/>
              </a:ext>
            </a:extLst>
          </p:cNvPr>
          <p:cNvPicPr>
            <a:picLocks noGrp="1" noChangeAspect="1"/>
          </p:cNvPicPr>
          <p:nvPr>
            <p:ph type="pic" sz="quarter" idx="18"/>
          </p:nvPr>
        </p:nvPicPr>
        <p:blipFill>
          <a:blip r:embed="rId5"/>
          <a:srcRect l="470" r="470"/>
          <a:stretch>
            <a:fillRect/>
          </a:stretch>
        </p:blipFill>
        <p:spPr>
          <a:xfrm>
            <a:off x="3870663" y="3821978"/>
            <a:ext cx="1574916" cy="1351686"/>
          </a:xfrm>
        </p:spPr>
      </p:pic>
      <p:pic>
        <p:nvPicPr>
          <p:cNvPr id="7" name="Picture Placeholder 6" descr="A person using a computer&#10;&#10;Description automatically generated with low confidence">
            <a:extLst>
              <a:ext uri="{FF2B5EF4-FFF2-40B4-BE49-F238E27FC236}">
                <a16:creationId xmlns:a16="http://schemas.microsoft.com/office/drawing/2014/main" id="{DBF6B85F-35A3-44A1-BC44-9B8B7AB449A9}"/>
              </a:ext>
            </a:extLst>
          </p:cNvPr>
          <p:cNvPicPr>
            <a:picLocks noGrp="1" noChangeAspect="1"/>
          </p:cNvPicPr>
          <p:nvPr>
            <p:ph type="pic" sz="quarter" idx="17"/>
          </p:nvPr>
        </p:nvPicPr>
        <p:blipFill>
          <a:blip r:embed="rId6">
            <a:extLst>
              <a:ext uri="{837473B0-CC2E-450A-ABE3-18F120FF3D39}">
                <a1611:picAttrSrcUrl xmlns:a1611="http://schemas.microsoft.com/office/drawing/2016/11/main" r:id="rId7"/>
              </a:ext>
            </a:extLst>
          </a:blip>
          <a:srcRect l="18627" r="18627"/>
          <a:stretch>
            <a:fillRect/>
          </a:stretch>
        </p:blipFill>
        <p:spPr>
          <a:xfrm>
            <a:off x="3966487" y="1775835"/>
            <a:ext cx="1271858" cy="1350996"/>
          </a:xfrm>
        </p:spPr>
      </p:pic>
    </p:spTree>
    <p:extLst>
      <p:ext uri="{BB962C8B-B14F-4D97-AF65-F5344CB8AC3E}">
        <p14:creationId xmlns:p14="http://schemas.microsoft.com/office/powerpoint/2010/main" val="18234937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FDA61D3-2AD4-4399-819D-078AB51B5EEC}"/>
              </a:ext>
            </a:extLst>
          </p:cNvPr>
          <p:cNvSpPr>
            <a:spLocks noGrp="1"/>
          </p:cNvSpPr>
          <p:nvPr>
            <p:ph sz="quarter" idx="22"/>
          </p:nvPr>
        </p:nvSpPr>
        <p:spPr>
          <a:xfrm>
            <a:off x="644545" y="1956629"/>
            <a:ext cx="3597513" cy="4296441"/>
          </a:xfrm>
        </p:spPr>
        <p:txBody>
          <a:bodyPr/>
          <a:lstStyle/>
          <a:p>
            <a:r>
              <a:rPr lang="en-US" b="1" dirty="0"/>
              <a:t>Conduct an Annual Employee Satisfaction Survey</a:t>
            </a:r>
          </a:p>
          <a:p>
            <a:pPr marL="342900" indent="-342900">
              <a:buFont typeface="Arial" panose="020B0604020202020204" pitchFamily="34" charset="0"/>
              <a:buChar char="•"/>
            </a:pPr>
            <a:r>
              <a:rPr lang="en-US" sz="1800" dirty="0"/>
              <a:t>Analyze Results </a:t>
            </a:r>
          </a:p>
          <a:p>
            <a:pPr marL="342900" indent="-342900">
              <a:buFont typeface="Arial" panose="020B0604020202020204" pitchFamily="34" charset="0"/>
              <a:buChar char="•"/>
            </a:pPr>
            <a:r>
              <a:rPr lang="en-US" sz="1800" dirty="0"/>
              <a:t>Share with Leadership</a:t>
            </a:r>
          </a:p>
          <a:p>
            <a:pPr marL="342900" indent="-342900">
              <a:buFont typeface="Arial" panose="020B0604020202020204" pitchFamily="34" charset="0"/>
              <a:buChar char="•"/>
            </a:pPr>
            <a:r>
              <a:rPr lang="en-US" sz="1800" dirty="0"/>
              <a:t>Discuss how you CAN meet employee wishes or improve Management shortfalls</a:t>
            </a:r>
          </a:p>
          <a:p>
            <a:pPr marL="342900" indent="-342900">
              <a:buFont typeface="Arial" panose="020B0604020202020204" pitchFamily="34" charset="0"/>
              <a:buChar char="•"/>
            </a:pPr>
            <a:r>
              <a:rPr lang="en-US" sz="1800" dirty="0"/>
              <a:t>Share survey results with employees – talk to what can and cannot occur and WHY</a:t>
            </a:r>
          </a:p>
          <a:p>
            <a:pPr marL="342900" indent="-342900">
              <a:buFont typeface="Arial" panose="020B0604020202020204" pitchFamily="34" charset="0"/>
              <a:buChar char="•"/>
            </a:pPr>
            <a:r>
              <a:rPr lang="en-US" sz="1800" dirty="0"/>
              <a:t>Show progress toward meeting requests/expectations</a:t>
            </a:r>
          </a:p>
          <a:p>
            <a:endParaRPr lang="en-US" dirty="0"/>
          </a:p>
        </p:txBody>
      </p:sp>
      <p:sp>
        <p:nvSpPr>
          <p:cNvPr id="7" name="Content Placeholder 6">
            <a:extLst>
              <a:ext uri="{FF2B5EF4-FFF2-40B4-BE49-F238E27FC236}">
                <a16:creationId xmlns:a16="http://schemas.microsoft.com/office/drawing/2014/main" id="{06F2434B-6CE7-4129-99E0-B2E8A1ADDCA2}"/>
              </a:ext>
            </a:extLst>
          </p:cNvPr>
          <p:cNvSpPr>
            <a:spLocks noGrp="1"/>
          </p:cNvSpPr>
          <p:nvPr>
            <p:ph sz="quarter" idx="21"/>
          </p:nvPr>
        </p:nvSpPr>
        <p:spPr>
          <a:xfrm>
            <a:off x="4482193" y="1971556"/>
            <a:ext cx="3820392" cy="4296441"/>
          </a:xfrm>
        </p:spPr>
        <p:txBody>
          <a:bodyPr/>
          <a:lstStyle/>
          <a:p>
            <a:r>
              <a:rPr lang="en-US" b="1" dirty="0"/>
              <a:t>Conduct Employee “Pulse” Surveys</a:t>
            </a:r>
          </a:p>
          <a:p>
            <a:pPr marL="342900" indent="-342900">
              <a:buFont typeface="Arial" panose="020B0604020202020204" pitchFamily="34" charset="0"/>
              <a:buChar char="•"/>
            </a:pPr>
            <a:r>
              <a:rPr lang="en-US" sz="1800" dirty="0"/>
              <a:t>Share with Leadership</a:t>
            </a:r>
          </a:p>
          <a:p>
            <a:pPr marL="342900" indent="-342900">
              <a:buFont typeface="Arial" panose="020B0604020202020204" pitchFamily="34" charset="0"/>
              <a:buChar char="•"/>
            </a:pPr>
            <a:r>
              <a:rPr lang="en-US" sz="1800" dirty="0"/>
              <a:t>Discuss how you CAN meet employee wishes or improve Management shortfalls</a:t>
            </a:r>
          </a:p>
          <a:p>
            <a:pPr marL="342900" indent="-342900">
              <a:buFont typeface="Arial" panose="020B0604020202020204" pitchFamily="34" charset="0"/>
              <a:buChar char="•"/>
            </a:pPr>
            <a:r>
              <a:rPr lang="en-US" sz="1800" dirty="0"/>
              <a:t>Share survey results with employees – talk to what CAN and Cannot occur and WHY</a:t>
            </a:r>
          </a:p>
          <a:p>
            <a:pPr marL="342900" indent="-342900">
              <a:buFont typeface="Arial" panose="020B0604020202020204" pitchFamily="34" charset="0"/>
              <a:buChar char="•"/>
            </a:pPr>
            <a:r>
              <a:rPr lang="en-US" sz="1800" dirty="0"/>
              <a:t>Show progress toward meeting requests/expectations  </a:t>
            </a:r>
          </a:p>
          <a:p>
            <a:endParaRPr lang="en-US" dirty="0"/>
          </a:p>
        </p:txBody>
      </p:sp>
      <p:sp>
        <p:nvSpPr>
          <p:cNvPr id="9" name="Content Placeholder 8">
            <a:extLst>
              <a:ext uri="{FF2B5EF4-FFF2-40B4-BE49-F238E27FC236}">
                <a16:creationId xmlns:a16="http://schemas.microsoft.com/office/drawing/2014/main" id="{F0346791-2FBA-4585-A9A5-D44239690A12}"/>
              </a:ext>
            </a:extLst>
          </p:cNvPr>
          <p:cNvSpPr>
            <a:spLocks noGrp="1"/>
          </p:cNvSpPr>
          <p:nvPr>
            <p:ph sz="quarter" idx="23"/>
          </p:nvPr>
        </p:nvSpPr>
        <p:spPr>
          <a:xfrm>
            <a:off x="8765825" y="1971556"/>
            <a:ext cx="3043814" cy="4296441"/>
          </a:xfrm>
        </p:spPr>
        <p:txBody>
          <a:bodyPr/>
          <a:lstStyle/>
          <a:p>
            <a:r>
              <a:rPr lang="en-US" b="1" dirty="0"/>
              <a:t>Trend Results </a:t>
            </a:r>
          </a:p>
          <a:p>
            <a:pPr marL="342900" indent="-342900">
              <a:buFont typeface="Arial" panose="020B0604020202020204" pitchFamily="34" charset="0"/>
              <a:buChar char="•"/>
            </a:pPr>
            <a:r>
              <a:rPr lang="en-US" sz="1800" dirty="0"/>
              <a:t>Annual Survey</a:t>
            </a:r>
          </a:p>
          <a:p>
            <a:pPr marL="342900" indent="-342900">
              <a:buFont typeface="Arial" panose="020B0604020202020204" pitchFamily="34" charset="0"/>
              <a:buChar char="•"/>
            </a:pPr>
            <a:r>
              <a:rPr lang="en-US" sz="1800" dirty="0"/>
              <a:t>Patient Satisfaction Scores</a:t>
            </a:r>
          </a:p>
          <a:p>
            <a:pPr marL="342900" indent="-342900">
              <a:buFont typeface="Arial" panose="020B0604020202020204" pitchFamily="34" charset="0"/>
              <a:buChar char="•"/>
            </a:pPr>
            <a:r>
              <a:rPr lang="en-US" sz="1800" dirty="0"/>
              <a:t>Employee Retention</a:t>
            </a:r>
          </a:p>
          <a:p>
            <a:pPr marL="342900" indent="-342900">
              <a:buFont typeface="Arial" panose="020B0604020202020204" pitchFamily="34" charset="0"/>
              <a:buChar char="•"/>
            </a:pPr>
            <a:r>
              <a:rPr lang="en-US" sz="1800" dirty="0"/>
              <a:t>Share with team</a:t>
            </a:r>
          </a:p>
          <a:p>
            <a:endParaRPr lang="en-US" dirty="0"/>
          </a:p>
        </p:txBody>
      </p:sp>
      <p:sp>
        <p:nvSpPr>
          <p:cNvPr id="5" name="Text Placeholder 4">
            <a:extLst>
              <a:ext uri="{FF2B5EF4-FFF2-40B4-BE49-F238E27FC236}">
                <a16:creationId xmlns:a16="http://schemas.microsoft.com/office/drawing/2014/main" id="{F113F505-9EC1-49EE-9E9F-1C64EB76CF61}"/>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791CFF8F-DC73-43B6-BA92-70FF9A9F0B81}"/>
              </a:ext>
            </a:extLst>
          </p:cNvPr>
          <p:cNvSpPr>
            <a:spLocks noGrp="1"/>
          </p:cNvSpPr>
          <p:nvPr>
            <p:ph type="body" sz="quarter" idx="15"/>
          </p:nvPr>
        </p:nvSpPr>
        <p:spPr/>
        <p:txBody>
          <a:bodyPr/>
          <a:lstStyle/>
          <a:p>
            <a:r>
              <a:rPr lang="en-US" dirty="0"/>
              <a:t>Building Trust through Action</a:t>
            </a:r>
          </a:p>
        </p:txBody>
      </p:sp>
      <p:sp>
        <p:nvSpPr>
          <p:cNvPr id="4" name="Title 3">
            <a:extLst>
              <a:ext uri="{FF2B5EF4-FFF2-40B4-BE49-F238E27FC236}">
                <a16:creationId xmlns:a16="http://schemas.microsoft.com/office/drawing/2014/main" id="{0EE92C3B-A7D6-47CE-9EDD-2323C2941F05}"/>
              </a:ext>
            </a:extLst>
          </p:cNvPr>
          <p:cNvSpPr>
            <a:spLocks noGrp="1"/>
          </p:cNvSpPr>
          <p:nvPr>
            <p:ph type="title"/>
          </p:nvPr>
        </p:nvSpPr>
        <p:spPr/>
        <p:txBody>
          <a:bodyPr/>
          <a:lstStyle/>
          <a:p>
            <a:r>
              <a:rPr lang="en-US" dirty="0"/>
              <a:t>Gaining Employee Trust</a:t>
            </a:r>
          </a:p>
        </p:txBody>
      </p:sp>
    </p:spTree>
    <p:extLst>
      <p:ext uri="{BB962C8B-B14F-4D97-AF65-F5344CB8AC3E}">
        <p14:creationId xmlns:p14="http://schemas.microsoft.com/office/powerpoint/2010/main" val="37298989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91949FEF-91D9-4BA3-833C-D5417B3D8E03}"/>
              </a:ext>
            </a:extLst>
          </p:cNvPr>
          <p:cNvPicPr>
            <a:picLocks noGrp="1" noChangeAspect="1"/>
          </p:cNvPicPr>
          <p:nvPr>
            <p:ph sz="quarter" idx="26"/>
          </p:nvPr>
        </p:nvPicPr>
        <p:blipFill>
          <a:blip r:embed="rId3"/>
          <a:stretch>
            <a:fillRect/>
          </a:stretch>
        </p:blipFill>
        <p:spPr>
          <a:xfrm>
            <a:off x="6228977" y="2156104"/>
            <a:ext cx="5327450" cy="3201430"/>
          </a:xfrm>
          <a:prstGeom prst="rect">
            <a:avLst/>
          </a:prstGeom>
          <a:noFill/>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231C629-D03E-4177-A5F6-1B59480BF1B7}"/>
              </a:ext>
            </a:extLst>
          </p:cNvPr>
          <p:cNvPicPr>
            <a:picLocks noChangeAspect="1"/>
          </p:cNvPicPr>
          <p:nvPr/>
        </p:nvPicPr>
        <p:blipFill>
          <a:blip r:embed="rId4"/>
          <a:stretch>
            <a:fillRect/>
          </a:stretch>
        </p:blipFill>
        <p:spPr>
          <a:xfrm>
            <a:off x="147719" y="2395138"/>
            <a:ext cx="5815305" cy="2828257"/>
          </a:xfrm>
          <a:prstGeom prst="rect">
            <a:avLst/>
          </a:prstGeom>
          <a:noFill/>
          <a:effectLst>
            <a:outerShdw blurRad="50800" dist="38100" dir="2700000" algn="tl" rotWithShape="0">
              <a:prstClr val="black">
                <a:alpha val="40000"/>
              </a:prstClr>
            </a:outerShdw>
          </a:effectLst>
        </p:spPr>
      </p:pic>
      <p:sp>
        <p:nvSpPr>
          <p:cNvPr id="34" name="Text Placeholder 4">
            <a:extLst>
              <a:ext uri="{FF2B5EF4-FFF2-40B4-BE49-F238E27FC236}">
                <a16:creationId xmlns:a16="http://schemas.microsoft.com/office/drawing/2014/main" id="{1202F40B-6896-4DDB-B993-70991D1D64BE}"/>
              </a:ext>
            </a:extLst>
          </p:cNvPr>
          <p:cNvSpPr>
            <a:spLocks noGrp="1"/>
          </p:cNvSpPr>
          <p:nvPr>
            <p:ph type="body" sz="quarter" idx="24"/>
          </p:nvPr>
        </p:nvSpPr>
        <p:spPr>
          <a:xfrm>
            <a:off x="2501874" y="6325438"/>
            <a:ext cx="6865792" cy="375451"/>
          </a:xfrm>
        </p:spPr>
        <p:txBody>
          <a:bodyPr/>
          <a:lstStyle/>
          <a:p>
            <a:endParaRPr lang="en-US" dirty="0"/>
          </a:p>
        </p:txBody>
      </p:sp>
      <p:sp>
        <p:nvSpPr>
          <p:cNvPr id="35" name="Title 5">
            <a:extLst>
              <a:ext uri="{FF2B5EF4-FFF2-40B4-BE49-F238E27FC236}">
                <a16:creationId xmlns:a16="http://schemas.microsoft.com/office/drawing/2014/main" id="{3DEDC29E-FA4C-4547-AF32-84753A8C6404}"/>
              </a:ext>
            </a:extLst>
          </p:cNvPr>
          <p:cNvSpPr>
            <a:spLocks noGrp="1"/>
          </p:cNvSpPr>
          <p:nvPr>
            <p:ph type="title"/>
          </p:nvPr>
        </p:nvSpPr>
        <p:spPr>
          <a:xfrm>
            <a:off x="609600" y="604930"/>
            <a:ext cx="10863325" cy="437322"/>
          </a:xfrm>
        </p:spPr>
        <p:txBody>
          <a:bodyPr/>
          <a:lstStyle/>
          <a:p>
            <a:r>
              <a:rPr lang="en-US" dirty="0"/>
              <a:t>Trends in Employee Satisfaction</a:t>
            </a:r>
          </a:p>
        </p:txBody>
      </p:sp>
    </p:spTree>
    <p:extLst>
      <p:ext uri="{BB962C8B-B14F-4D97-AF65-F5344CB8AC3E}">
        <p14:creationId xmlns:p14="http://schemas.microsoft.com/office/powerpoint/2010/main" val="10879689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264B2679-D535-4501-83F6-7067DAF24488}"/>
              </a:ext>
            </a:extLst>
          </p:cNvPr>
          <p:cNvSpPr>
            <a:spLocks noGrp="1"/>
          </p:cNvSpPr>
          <p:nvPr>
            <p:ph type="body" sz="quarter" idx="14"/>
          </p:nvPr>
        </p:nvSpPr>
        <p:spPr>
          <a:xfrm>
            <a:off x="609602" y="6572513"/>
            <a:ext cx="8156223" cy="148748"/>
          </a:xfrm>
        </p:spPr>
        <p:txBody>
          <a:bodyPr/>
          <a:lstStyle/>
          <a:p>
            <a:endParaRPr lang="en-US"/>
          </a:p>
        </p:txBody>
      </p:sp>
      <p:sp>
        <p:nvSpPr>
          <p:cNvPr id="8" name="Title 7">
            <a:extLst>
              <a:ext uri="{FF2B5EF4-FFF2-40B4-BE49-F238E27FC236}">
                <a16:creationId xmlns:a16="http://schemas.microsoft.com/office/drawing/2014/main" id="{C7048E1A-D7CC-474E-8EDB-A4940476E028}"/>
              </a:ext>
            </a:extLst>
          </p:cNvPr>
          <p:cNvSpPr>
            <a:spLocks noGrp="1"/>
          </p:cNvSpPr>
          <p:nvPr>
            <p:ph type="title"/>
          </p:nvPr>
        </p:nvSpPr>
        <p:spPr>
          <a:xfrm>
            <a:off x="609600" y="604930"/>
            <a:ext cx="10863325" cy="437322"/>
          </a:xfrm>
        </p:spPr>
        <p:txBody>
          <a:bodyPr anchor="t">
            <a:normAutofit/>
          </a:bodyPr>
          <a:lstStyle/>
          <a:p>
            <a:r>
              <a:rPr lang="en-US" dirty="0"/>
              <a:t>Employee Retention</a:t>
            </a:r>
          </a:p>
        </p:txBody>
      </p:sp>
      <p:graphicFrame>
        <p:nvGraphicFramePr>
          <p:cNvPr id="12" name="Content Placeholder 9">
            <a:extLst>
              <a:ext uri="{FF2B5EF4-FFF2-40B4-BE49-F238E27FC236}">
                <a16:creationId xmlns:a16="http://schemas.microsoft.com/office/drawing/2014/main" id="{73C01B68-985A-4566-9329-69B9D025D949}"/>
              </a:ext>
            </a:extLst>
          </p:cNvPr>
          <p:cNvGraphicFramePr>
            <a:graphicFrameLocks noGrp="1"/>
          </p:cNvGraphicFramePr>
          <p:nvPr>
            <p:ph sz="quarter" idx="18"/>
            <p:extLst>
              <p:ext uri="{D42A27DB-BD31-4B8C-83A1-F6EECF244321}">
                <p14:modId xmlns:p14="http://schemas.microsoft.com/office/powerpoint/2010/main" val="2807398469"/>
              </p:ext>
            </p:extLst>
          </p:nvPr>
        </p:nvGraphicFramePr>
        <p:xfrm>
          <a:off x="609759" y="1968500"/>
          <a:ext cx="10862917" cy="423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76253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looking at a computer screen&#10;&#10;Description automatically generated with medium confidence">
            <a:extLst>
              <a:ext uri="{FF2B5EF4-FFF2-40B4-BE49-F238E27FC236}">
                <a16:creationId xmlns:a16="http://schemas.microsoft.com/office/drawing/2014/main" id="{2A34EE5F-F2ED-4AA2-A2A7-EFC2EA3D89D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5524" b="-1"/>
          <a:stretch/>
        </p:blipFill>
        <p:spPr>
          <a:xfrm>
            <a:off x="6228977" y="1968500"/>
            <a:ext cx="5327450" cy="3576638"/>
          </a:xfrm>
          <a:prstGeom prst="rect">
            <a:avLst/>
          </a:prstGeom>
          <a:noFill/>
        </p:spPr>
      </p:pic>
      <p:sp>
        <p:nvSpPr>
          <p:cNvPr id="4" name="Content Placeholder 3">
            <a:extLst>
              <a:ext uri="{FF2B5EF4-FFF2-40B4-BE49-F238E27FC236}">
                <a16:creationId xmlns:a16="http://schemas.microsoft.com/office/drawing/2014/main" id="{43694A61-D2F5-4F79-87E5-796C5E75BE64}"/>
              </a:ext>
            </a:extLst>
          </p:cNvPr>
          <p:cNvSpPr>
            <a:spLocks noGrp="1"/>
          </p:cNvSpPr>
          <p:nvPr>
            <p:ph sz="quarter" idx="25"/>
          </p:nvPr>
        </p:nvSpPr>
        <p:spPr>
          <a:xfrm>
            <a:off x="609759" y="1968500"/>
            <a:ext cx="5327450" cy="3576638"/>
          </a:xfrm>
        </p:spPr>
        <p:txBody>
          <a:bodyPr>
            <a:normAutofit/>
          </a:bodyPr>
          <a:lstStyle/>
          <a:p>
            <a:pPr>
              <a:spcAft>
                <a:spcPts val="600"/>
              </a:spcAft>
            </a:pPr>
            <a:endParaRPr lang="en-US" dirty="0"/>
          </a:p>
          <a:p>
            <a:pPr marL="342900" indent="-342900">
              <a:spcAft>
                <a:spcPts val="600"/>
              </a:spcAft>
              <a:buFont typeface="Arial" panose="020B0604020202020204" pitchFamily="34" charset="0"/>
              <a:buChar char="•"/>
            </a:pPr>
            <a:r>
              <a:rPr lang="en-US" dirty="0"/>
              <a:t>Support and Mentoring</a:t>
            </a:r>
          </a:p>
          <a:p>
            <a:pPr>
              <a:spcAft>
                <a:spcPts val="600"/>
              </a:spcAft>
            </a:pPr>
            <a:endParaRPr lang="en-US" dirty="0"/>
          </a:p>
          <a:p>
            <a:pPr marL="342900" indent="-342900">
              <a:spcAft>
                <a:spcPts val="600"/>
              </a:spcAft>
              <a:buFont typeface="Arial" panose="020B0604020202020204" pitchFamily="34" charset="0"/>
              <a:buChar char="•"/>
            </a:pPr>
            <a:r>
              <a:rPr lang="en-US" dirty="0"/>
              <a:t>Mental Health Support</a:t>
            </a:r>
          </a:p>
          <a:p>
            <a:pPr>
              <a:spcAft>
                <a:spcPts val="600"/>
              </a:spcAft>
            </a:pPr>
            <a:endParaRPr lang="en-US" dirty="0"/>
          </a:p>
          <a:p>
            <a:pPr marL="342900" indent="-342900">
              <a:spcAft>
                <a:spcPts val="600"/>
              </a:spcAft>
              <a:buFont typeface="Arial" panose="020B0604020202020204" pitchFamily="34" charset="0"/>
              <a:buChar char="•"/>
            </a:pPr>
            <a:r>
              <a:rPr lang="en-US" dirty="0"/>
              <a:t>Employee “Stay” Interviews</a:t>
            </a:r>
          </a:p>
          <a:p>
            <a:pPr>
              <a:spcAft>
                <a:spcPts val="600"/>
              </a:spcAft>
            </a:pPr>
            <a:endParaRPr lang="en-US" dirty="0"/>
          </a:p>
          <a:p>
            <a:pPr marL="342900" indent="-342900">
              <a:spcAft>
                <a:spcPts val="600"/>
              </a:spcAft>
              <a:buFont typeface="Arial" panose="020B0604020202020204" pitchFamily="34" charset="0"/>
              <a:buChar char="•"/>
            </a:pPr>
            <a:r>
              <a:rPr lang="en-US" dirty="0"/>
              <a:t>Analyze Turn-Over Reasons (Exit Interviews)</a:t>
            </a:r>
          </a:p>
        </p:txBody>
      </p:sp>
      <p:sp>
        <p:nvSpPr>
          <p:cNvPr id="14" name="Text Placeholder 4">
            <a:extLst>
              <a:ext uri="{FF2B5EF4-FFF2-40B4-BE49-F238E27FC236}">
                <a16:creationId xmlns:a16="http://schemas.microsoft.com/office/drawing/2014/main" id="{FF272A3E-BFAD-4E86-B19D-58FAE39F81E6}"/>
              </a:ext>
            </a:extLst>
          </p:cNvPr>
          <p:cNvSpPr>
            <a:spLocks noGrp="1"/>
          </p:cNvSpPr>
          <p:nvPr>
            <p:ph type="body" sz="quarter" idx="24"/>
          </p:nvPr>
        </p:nvSpPr>
        <p:spPr>
          <a:xfrm>
            <a:off x="2501874" y="6325438"/>
            <a:ext cx="6865792" cy="375451"/>
          </a:xfrm>
        </p:spPr>
        <p:txBody>
          <a:bodyPr/>
          <a:lstStyle/>
          <a:p>
            <a:endParaRPr lang="en-US"/>
          </a:p>
        </p:txBody>
      </p:sp>
      <p:sp>
        <p:nvSpPr>
          <p:cNvPr id="3" name="Title 2">
            <a:extLst>
              <a:ext uri="{FF2B5EF4-FFF2-40B4-BE49-F238E27FC236}">
                <a16:creationId xmlns:a16="http://schemas.microsoft.com/office/drawing/2014/main" id="{C03B8266-FE6E-4F01-B79C-EC80E627405D}"/>
              </a:ext>
            </a:extLst>
          </p:cNvPr>
          <p:cNvSpPr>
            <a:spLocks noGrp="1"/>
          </p:cNvSpPr>
          <p:nvPr>
            <p:ph type="title"/>
          </p:nvPr>
        </p:nvSpPr>
        <p:spPr>
          <a:xfrm>
            <a:off x="609600" y="604930"/>
            <a:ext cx="10863325" cy="437322"/>
          </a:xfrm>
        </p:spPr>
        <p:txBody>
          <a:bodyPr anchor="t">
            <a:normAutofit/>
          </a:bodyPr>
          <a:lstStyle/>
          <a:p>
            <a:r>
              <a:rPr lang="en-US" dirty="0"/>
              <a:t>Other Options</a:t>
            </a:r>
          </a:p>
        </p:txBody>
      </p:sp>
    </p:spTree>
    <p:extLst>
      <p:ext uri="{BB962C8B-B14F-4D97-AF65-F5344CB8AC3E}">
        <p14:creationId xmlns:p14="http://schemas.microsoft.com/office/powerpoint/2010/main" val="24359245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FC923-06C4-B840-82FD-4952D17E18B3}"/>
              </a:ext>
            </a:extLst>
          </p:cNvPr>
          <p:cNvSpPr>
            <a:spLocks noGrp="1"/>
          </p:cNvSpPr>
          <p:nvPr>
            <p:ph type="body" sz="quarter" idx="15"/>
          </p:nvPr>
        </p:nvSpPr>
        <p:spPr>
          <a:xfrm>
            <a:off x="355145" y="1493167"/>
            <a:ext cx="4783611" cy="352182"/>
          </a:xfrm>
        </p:spPr>
        <p:txBody>
          <a:bodyPr>
            <a:normAutofit/>
          </a:bodyPr>
          <a:lstStyle/>
          <a:p>
            <a:r>
              <a:rPr lang="en-US" dirty="0"/>
              <a:t>Understanding humans:</a:t>
            </a:r>
          </a:p>
          <a:p>
            <a:endParaRPr lang="en-US" dirty="0"/>
          </a:p>
        </p:txBody>
      </p:sp>
      <p:sp>
        <p:nvSpPr>
          <p:cNvPr id="3" name="Title 2">
            <a:extLst>
              <a:ext uri="{FF2B5EF4-FFF2-40B4-BE49-F238E27FC236}">
                <a16:creationId xmlns:a16="http://schemas.microsoft.com/office/drawing/2014/main" id="{4470270A-A727-0D41-A832-73DA5EEC41E9}"/>
              </a:ext>
            </a:extLst>
          </p:cNvPr>
          <p:cNvSpPr>
            <a:spLocks noGrp="1"/>
          </p:cNvSpPr>
          <p:nvPr>
            <p:ph type="title"/>
          </p:nvPr>
        </p:nvSpPr>
        <p:spPr>
          <a:xfrm>
            <a:off x="239372" y="595993"/>
            <a:ext cx="4783611" cy="604157"/>
          </a:xfrm>
        </p:spPr>
        <p:txBody>
          <a:bodyPr/>
          <a:lstStyle/>
          <a:p>
            <a:r>
              <a:rPr lang="en-US" sz="4000" dirty="0"/>
              <a:t>Building Culture</a:t>
            </a:r>
          </a:p>
        </p:txBody>
      </p:sp>
      <p:sp>
        <p:nvSpPr>
          <p:cNvPr id="5" name="TextBox 4">
            <a:extLst>
              <a:ext uri="{FF2B5EF4-FFF2-40B4-BE49-F238E27FC236}">
                <a16:creationId xmlns:a16="http://schemas.microsoft.com/office/drawing/2014/main" id="{4A68BE98-BB8F-48C2-B872-C33269D2BD54}"/>
              </a:ext>
            </a:extLst>
          </p:cNvPr>
          <p:cNvSpPr txBox="1"/>
          <p:nvPr/>
        </p:nvSpPr>
        <p:spPr>
          <a:xfrm>
            <a:off x="355145" y="1845349"/>
            <a:ext cx="4783611" cy="4985980"/>
          </a:xfrm>
          <a:prstGeom prst="rect">
            <a:avLst/>
          </a:prstGeom>
          <a:noFill/>
        </p:spPr>
        <p:txBody>
          <a:bodyPr wrap="square" rtlCol="0">
            <a:spAutoFit/>
          </a:bodyPr>
          <a:lstStyle/>
          <a:p>
            <a:r>
              <a:rPr lang="en-US" sz="1400" b="1" dirty="0">
                <a:solidFill>
                  <a:schemeClr val="accent6"/>
                </a:solidFill>
              </a:rPr>
              <a:t>HUMAN BEINGS DESIRE TO: </a:t>
            </a:r>
          </a:p>
          <a:p>
            <a:pPr marL="285750" indent="-285750">
              <a:buFont typeface="Arial" panose="020B0604020202020204" pitchFamily="34" charset="0"/>
              <a:buChar char="•"/>
            </a:pPr>
            <a:r>
              <a:rPr lang="en-US" sz="1400" b="1" dirty="0">
                <a:solidFill>
                  <a:schemeClr val="accent6"/>
                </a:solidFill>
              </a:rPr>
              <a:t>Connect to build relationships </a:t>
            </a:r>
          </a:p>
          <a:p>
            <a:pPr marL="285750" indent="-285750">
              <a:buFont typeface="Arial" panose="020B0604020202020204" pitchFamily="34" charset="0"/>
              <a:buChar char="•"/>
            </a:pPr>
            <a:r>
              <a:rPr lang="en-US" sz="1400" b="1" dirty="0">
                <a:solidFill>
                  <a:schemeClr val="accent6"/>
                </a:solidFill>
              </a:rPr>
              <a:t>Belong to something larger than ourselves*</a:t>
            </a:r>
          </a:p>
          <a:p>
            <a:pPr marL="285750" indent="-285750">
              <a:buFont typeface="Arial" panose="020B0604020202020204" pitchFamily="34" charset="0"/>
              <a:buChar char="•"/>
            </a:pPr>
            <a:endParaRPr lang="en-US" sz="1400" b="1" dirty="0">
              <a:solidFill>
                <a:schemeClr val="accent6"/>
              </a:solidFill>
            </a:endParaRPr>
          </a:p>
          <a:p>
            <a:r>
              <a:rPr lang="en-US" sz="1400" b="1" dirty="0">
                <a:solidFill>
                  <a:schemeClr val="accent6"/>
                </a:solidFill>
              </a:rPr>
              <a:t>Provide employees a place to BELONG.  </a:t>
            </a:r>
          </a:p>
          <a:p>
            <a:pPr marL="285750" indent="-285750">
              <a:buFont typeface="Arial" panose="020B0604020202020204" pitchFamily="34" charset="0"/>
              <a:buChar char="•"/>
            </a:pPr>
            <a:r>
              <a:rPr lang="en-US" sz="1400" b="1" dirty="0">
                <a:solidFill>
                  <a:schemeClr val="accent6"/>
                </a:solidFill>
              </a:rPr>
              <a:t>Who are WE?</a:t>
            </a:r>
          </a:p>
          <a:p>
            <a:pPr marL="285750" indent="-285750">
              <a:buFont typeface="Arial" panose="020B0604020202020204" pitchFamily="34" charset="0"/>
              <a:buChar char="•"/>
            </a:pPr>
            <a:r>
              <a:rPr lang="en-US" sz="1400" b="1" dirty="0">
                <a:solidFill>
                  <a:schemeClr val="accent6"/>
                </a:solidFill>
              </a:rPr>
              <a:t>How do WE behave?</a:t>
            </a:r>
          </a:p>
          <a:p>
            <a:pPr marL="285750" indent="-285750">
              <a:buFont typeface="Arial" panose="020B0604020202020204" pitchFamily="34" charset="0"/>
              <a:buChar char="•"/>
            </a:pPr>
            <a:r>
              <a:rPr lang="en-US" sz="1400" b="1" dirty="0">
                <a:solidFill>
                  <a:schemeClr val="accent6"/>
                </a:solidFill>
              </a:rPr>
              <a:t>What do we VALUE?</a:t>
            </a:r>
          </a:p>
          <a:p>
            <a:pPr marL="285750" indent="-285750">
              <a:buFont typeface="Arial" panose="020B0604020202020204" pitchFamily="34" charset="0"/>
              <a:buChar char="•"/>
            </a:pPr>
            <a:r>
              <a:rPr lang="en-US" sz="1400" b="1" dirty="0">
                <a:solidFill>
                  <a:schemeClr val="accent6"/>
                </a:solidFill>
              </a:rPr>
              <a:t>How do we show up for and to our team?</a:t>
            </a:r>
          </a:p>
          <a:p>
            <a:pPr marL="285750" indent="-285750">
              <a:buFont typeface="Arial" panose="020B0604020202020204" pitchFamily="34" charset="0"/>
              <a:buChar char="•"/>
            </a:pPr>
            <a:r>
              <a:rPr lang="en-US" sz="1400" b="1" dirty="0">
                <a:solidFill>
                  <a:schemeClr val="accent6"/>
                </a:solidFill>
              </a:rPr>
              <a:t>What do we say to help promote our culture?</a:t>
            </a:r>
          </a:p>
          <a:p>
            <a:pPr marL="285750" indent="-285750">
              <a:buFont typeface="Arial" panose="020B0604020202020204" pitchFamily="34" charset="0"/>
              <a:buChar char="•"/>
            </a:pPr>
            <a:r>
              <a:rPr lang="en-US" sz="1400" b="1" dirty="0">
                <a:solidFill>
                  <a:schemeClr val="accent6"/>
                </a:solidFill>
              </a:rPr>
              <a:t>How do we act to demonstrate the culture?</a:t>
            </a:r>
          </a:p>
          <a:p>
            <a:pPr marL="285750" indent="-285750">
              <a:buFont typeface="Arial" panose="020B0604020202020204" pitchFamily="34" charset="0"/>
              <a:buChar char="•"/>
            </a:pPr>
            <a:r>
              <a:rPr lang="en-US" sz="1400" b="1" dirty="0">
                <a:solidFill>
                  <a:schemeClr val="accent6"/>
                </a:solidFill>
              </a:rPr>
              <a:t>How do we treat one another and our patients?</a:t>
            </a:r>
          </a:p>
          <a:p>
            <a:endParaRPr lang="en-US" sz="1400" b="1" dirty="0">
              <a:solidFill>
                <a:schemeClr val="accent6"/>
              </a:solidFill>
            </a:endParaRPr>
          </a:p>
          <a:p>
            <a:r>
              <a:rPr lang="en-US" sz="1400" b="1" dirty="0">
                <a:solidFill>
                  <a:schemeClr val="accent6"/>
                </a:solidFill>
              </a:rPr>
              <a:t>Match employees to Culture to Build a Winning Team!  </a:t>
            </a:r>
          </a:p>
          <a:p>
            <a:endParaRPr lang="en-US" sz="1400" b="1" dirty="0">
              <a:solidFill>
                <a:schemeClr val="accent6"/>
              </a:solidFill>
            </a:endParaRPr>
          </a:p>
          <a:p>
            <a:r>
              <a:rPr lang="en-US" sz="1400" b="1" dirty="0">
                <a:solidFill>
                  <a:schemeClr val="accent6"/>
                </a:solidFill>
              </a:rPr>
              <a:t>Look at culture before looking at people, and processes when things go wrong*</a:t>
            </a:r>
          </a:p>
          <a:p>
            <a:endParaRPr lang="en-US" sz="1400" b="1" dirty="0">
              <a:solidFill>
                <a:schemeClr val="accent6"/>
              </a:solidFill>
            </a:endParaRPr>
          </a:p>
          <a:p>
            <a:r>
              <a:rPr lang="en-US" sz="1400" b="1" dirty="0">
                <a:solidFill>
                  <a:schemeClr val="accent6"/>
                </a:solidFill>
              </a:rPr>
              <a:t>It takes 18 months to change an organization’s culture.  If you need to change…start now!</a:t>
            </a:r>
          </a:p>
          <a:p>
            <a:endParaRPr lang="en-US" sz="1400" b="1" dirty="0">
              <a:solidFill>
                <a:schemeClr val="accent6"/>
              </a:solidFill>
            </a:endParaRPr>
          </a:p>
          <a:p>
            <a:endParaRPr lang="en-US" sz="1400" b="1" dirty="0">
              <a:solidFill>
                <a:schemeClr val="accent6"/>
              </a:solidFill>
            </a:endParaRPr>
          </a:p>
          <a:p>
            <a:r>
              <a:rPr lang="en-US" sz="1000" b="1" dirty="0">
                <a:solidFill>
                  <a:schemeClr val="accent6"/>
                </a:solidFill>
              </a:rPr>
              <a:t>*Gustavo </a:t>
            </a:r>
            <a:r>
              <a:rPr lang="en-US" sz="1000" b="1" dirty="0" err="1">
                <a:solidFill>
                  <a:schemeClr val="accent6"/>
                </a:solidFill>
              </a:rPr>
              <a:t>Grodinsky</a:t>
            </a:r>
            <a:r>
              <a:rPr lang="en-US" sz="1000" b="1" dirty="0">
                <a:solidFill>
                  <a:schemeClr val="accent6"/>
                </a:solidFill>
              </a:rPr>
              <a:t> – Culture Trumps Everything</a:t>
            </a:r>
          </a:p>
        </p:txBody>
      </p:sp>
      <p:pic>
        <p:nvPicPr>
          <p:cNvPr id="4098" name="Picture 2" descr="02.png">
            <a:extLst>
              <a:ext uri="{FF2B5EF4-FFF2-40B4-BE49-F238E27FC236}">
                <a16:creationId xmlns:a16="http://schemas.microsoft.com/office/drawing/2014/main" id="{B080C181-56A9-4EB8-84F8-0C783DB98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181" y="334735"/>
            <a:ext cx="6041051" cy="591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2274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DC8CE0-870E-FB48-BE77-C1A450B42520}"/>
              </a:ext>
            </a:extLst>
          </p:cNvPr>
          <p:cNvSpPr>
            <a:spLocks noGrp="1"/>
          </p:cNvSpPr>
          <p:nvPr>
            <p:ph type="body" sz="quarter" idx="15"/>
          </p:nvPr>
        </p:nvSpPr>
        <p:spPr>
          <a:xfrm>
            <a:off x="414904" y="1662480"/>
            <a:ext cx="4783611" cy="352182"/>
          </a:xfrm>
        </p:spPr>
        <p:txBody>
          <a:bodyPr>
            <a:normAutofit/>
          </a:bodyPr>
          <a:lstStyle/>
          <a:p>
            <a:pPr>
              <a:spcAft>
                <a:spcPts val="600"/>
              </a:spcAft>
            </a:pPr>
            <a:r>
              <a:rPr lang="en-US"/>
              <a:t>change the way you see the world</a:t>
            </a:r>
          </a:p>
        </p:txBody>
      </p:sp>
      <p:sp>
        <p:nvSpPr>
          <p:cNvPr id="3" name="Title 2">
            <a:extLst>
              <a:ext uri="{FF2B5EF4-FFF2-40B4-BE49-F238E27FC236}">
                <a16:creationId xmlns:a16="http://schemas.microsoft.com/office/drawing/2014/main" id="{439E64D1-A020-ED4D-85D4-E44B8D9AB613}"/>
              </a:ext>
            </a:extLst>
          </p:cNvPr>
          <p:cNvSpPr>
            <a:spLocks noGrp="1"/>
          </p:cNvSpPr>
          <p:nvPr>
            <p:ph type="title"/>
          </p:nvPr>
        </p:nvSpPr>
        <p:spPr>
          <a:xfrm>
            <a:off x="414904" y="2113188"/>
            <a:ext cx="4783611" cy="1987901"/>
          </a:xfrm>
        </p:spPr>
        <p:txBody>
          <a:bodyPr anchor="t">
            <a:normAutofit/>
          </a:bodyPr>
          <a:lstStyle/>
          <a:p>
            <a:r>
              <a:rPr lang="en-US" sz="3500"/>
              <a:t>“Culture has the ability to change the way that we live”</a:t>
            </a:r>
            <a:br>
              <a:rPr lang="en-US" sz="3500"/>
            </a:br>
            <a:r>
              <a:rPr lang="en-US" sz="3500"/>
              <a:t>*Gustavo </a:t>
            </a:r>
            <a:r>
              <a:rPr lang="en-US" sz="3500" err="1"/>
              <a:t>Grodnitzky</a:t>
            </a:r>
            <a:endParaRPr lang="en-US" sz="3500"/>
          </a:p>
        </p:txBody>
      </p:sp>
      <p:pic>
        <p:nvPicPr>
          <p:cNvPr id="5" name="Picture 4" descr="A picture containing background pattern&#10;&#10;Description automatically generated">
            <a:extLst>
              <a:ext uri="{FF2B5EF4-FFF2-40B4-BE49-F238E27FC236}">
                <a16:creationId xmlns:a16="http://schemas.microsoft.com/office/drawing/2014/main" id="{CC45072C-D3DD-4A50-AC95-27E40C5D504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35864" y="1584948"/>
            <a:ext cx="6553319" cy="3686241"/>
          </a:xfrm>
          <a:prstGeom prst="rect">
            <a:avLst/>
          </a:prstGeom>
          <a:noFill/>
        </p:spPr>
      </p:pic>
      <p:sp>
        <p:nvSpPr>
          <p:cNvPr id="6" name="TextBox 5">
            <a:extLst>
              <a:ext uri="{FF2B5EF4-FFF2-40B4-BE49-F238E27FC236}">
                <a16:creationId xmlns:a16="http://schemas.microsoft.com/office/drawing/2014/main" id="{3016941F-9757-49DE-B0BF-8761A610D9FF}"/>
              </a:ext>
            </a:extLst>
          </p:cNvPr>
          <p:cNvSpPr txBox="1"/>
          <p:nvPr/>
        </p:nvSpPr>
        <p:spPr>
          <a:xfrm>
            <a:off x="9749092" y="5071134"/>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eoplematters.in/blog/leadership/why-startup-founders-should-pay-attention-to-the-company-culture-2576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83339084"/>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FAC31-2237-5C42-87ED-9A757AEDBA1B}"/>
              </a:ext>
            </a:extLst>
          </p:cNvPr>
          <p:cNvSpPr>
            <a:spLocks noGrp="1"/>
          </p:cNvSpPr>
          <p:nvPr>
            <p:ph type="title"/>
          </p:nvPr>
        </p:nvSpPr>
        <p:spPr>
          <a:xfrm>
            <a:off x="345507" y="357867"/>
            <a:ext cx="4783611" cy="866776"/>
          </a:xfrm>
        </p:spPr>
        <p:txBody>
          <a:bodyPr/>
          <a:lstStyle/>
          <a:p>
            <a:r>
              <a:rPr lang="en-US" dirty="0"/>
              <a:t>SUMMARY</a:t>
            </a:r>
          </a:p>
        </p:txBody>
      </p:sp>
      <p:sp>
        <p:nvSpPr>
          <p:cNvPr id="6" name="TextBox 5">
            <a:extLst>
              <a:ext uri="{FF2B5EF4-FFF2-40B4-BE49-F238E27FC236}">
                <a16:creationId xmlns:a16="http://schemas.microsoft.com/office/drawing/2014/main" id="{1BB2009D-4E91-42F8-B0BC-C94651817C53}"/>
              </a:ext>
            </a:extLst>
          </p:cNvPr>
          <p:cNvSpPr txBox="1"/>
          <p:nvPr/>
        </p:nvSpPr>
        <p:spPr>
          <a:xfrm>
            <a:off x="345507" y="1905506"/>
            <a:ext cx="5082268" cy="3970318"/>
          </a:xfrm>
          <a:prstGeom prst="rect">
            <a:avLst/>
          </a:prstGeom>
          <a:noFill/>
        </p:spPr>
        <p:txBody>
          <a:bodyPr wrap="square" rtlCol="0">
            <a:spAutoFit/>
          </a:bodyPr>
          <a:lstStyle/>
          <a:p>
            <a:r>
              <a:rPr lang="en-US" sz="1400" b="1" dirty="0">
                <a:solidFill>
                  <a:schemeClr val="accent6"/>
                </a:solidFill>
              </a:rPr>
              <a:t>Building the Right team can have immeasurable impact on your organization. </a:t>
            </a:r>
          </a:p>
          <a:p>
            <a:endParaRPr lang="en-US" sz="1400" b="1" dirty="0">
              <a:solidFill>
                <a:schemeClr val="accent6"/>
              </a:solidFill>
            </a:endParaRPr>
          </a:p>
          <a:p>
            <a:r>
              <a:rPr lang="en-US" sz="1400" b="1" dirty="0">
                <a:solidFill>
                  <a:schemeClr val="accent6"/>
                </a:solidFill>
              </a:rPr>
              <a:t>Building your Policies and processes can positively impact how you can engage and retain your team. </a:t>
            </a:r>
          </a:p>
          <a:p>
            <a:endParaRPr lang="en-US" sz="1400" b="1" dirty="0">
              <a:solidFill>
                <a:schemeClr val="accent6"/>
              </a:solidFill>
            </a:endParaRPr>
          </a:p>
          <a:p>
            <a:pPr marL="285750" indent="-285750">
              <a:buFont typeface="Arial" panose="020B0604020202020204" pitchFamily="34" charset="0"/>
              <a:buChar char="•"/>
            </a:pPr>
            <a:r>
              <a:rPr lang="en-US" sz="1400" b="1" dirty="0">
                <a:solidFill>
                  <a:schemeClr val="accent6"/>
                </a:solidFill>
              </a:rPr>
              <a:t>Culture drives everything you do</a:t>
            </a:r>
          </a:p>
          <a:p>
            <a:pPr marL="742950" lvl="1" indent="-285750">
              <a:buFont typeface="Arial" panose="020B0604020202020204" pitchFamily="34" charset="0"/>
              <a:buChar char="•"/>
            </a:pPr>
            <a:r>
              <a:rPr lang="en-US" sz="1400" b="1" dirty="0">
                <a:solidFill>
                  <a:schemeClr val="accent6"/>
                </a:solidFill>
              </a:rPr>
              <a:t>Define your Culture</a:t>
            </a:r>
          </a:p>
          <a:p>
            <a:pPr marL="742950" lvl="1" indent="-285750">
              <a:buFont typeface="Arial" panose="020B0604020202020204" pitchFamily="34" charset="0"/>
              <a:buChar char="•"/>
            </a:pPr>
            <a:r>
              <a:rPr lang="en-US" sz="1400" b="1" dirty="0">
                <a:solidFill>
                  <a:schemeClr val="accent6"/>
                </a:solidFill>
              </a:rPr>
              <a:t>Hire for your Culture</a:t>
            </a:r>
          </a:p>
          <a:p>
            <a:pPr marL="742950" lvl="1" indent="-285750">
              <a:buFont typeface="Arial" panose="020B0604020202020204" pitchFamily="34" charset="0"/>
              <a:buChar char="•"/>
            </a:pPr>
            <a:r>
              <a:rPr lang="en-US" sz="1400" b="1" dirty="0">
                <a:solidFill>
                  <a:schemeClr val="accent6"/>
                </a:solidFill>
              </a:rPr>
              <a:t>Train for your Culture</a:t>
            </a:r>
          </a:p>
          <a:p>
            <a:pPr marL="285750" indent="-285750">
              <a:buFont typeface="Arial" panose="020B0604020202020204" pitchFamily="34" charset="0"/>
              <a:buChar char="•"/>
            </a:pPr>
            <a:r>
              <a:rPr lang="en-US" sz="1400" b="1" dirty="0">
                <a:solidFill>
                  <a:schemeClr val="accent6"/>
                </a:solidFill>
              </a:rPr>
              <a:t>Engage your employees</a:t>
            </a:r>
          </a:p>
          <a:p>
            <a:pPr marL="285750" indent="-285750">
              <a:buFont typeface="Arial" panose="020B0604020202020204" pitchFamily="34" charset="0"/>
              <a:buChar char="•"/>
            </a:pPr>
            <a:r>
              <a:rPr lang="en-US" sz="1400" b="1" dirty="0">
                <a:solidFill>
                  <a:schemeClr val="accent6"/>
                </a:solidFill>
              </a:rPr>
              <a:t>Review your policies and redefine how you work – emphasize flexibility, diversity, inclusion and the greater value.  </a:t>
            </a:r>
          </a:p>
          <a:p>
            <a:pPr marL="285750" indent="-285750">
              <a:buFont typeface="Arial" panose="020B0604020202020204" pitchFamily="34" charset="0"/>
              <a:buChar char="•"/>
            </a:pPr>
            <a:r>
              <a:rPr lang="en-US" sz="1400" b="1" dirty="0">
                <a:solidFill>
                  <a:schemeClr val="accent6"/>
                </a:solidFill>
              </a:rPr>
              <a:t>Measure your impact and success</a:t>
            </a:r>
          </a:p>
          <a:p>
            <a:pPr marL="285750" indent="-285750">
              <a:buFont typeface="Arial" panose="020B0604020202020204" pitchFamily="34" charset="0"/>
              <a:buChar char="•"/>
            </a:pPr>
            <a:r>
              <a:rPr lang="en-US" sz="1400" b="1" dirty="0">
                <a:solidFill>
                  <a:schemeClr val="accent6"/>
                </a:solidFill>
              </a:rPr>
              <a:t>Reduce Turnover </a:t>
            </a:r>
          </a:p>
          <a:p>
            <a:pPr marL="285750" indent="-285750">
              <a:buFont typeface="Arial" panose="020B0604020202020204" pitchFamily="34" charset="0"/>
              <a:buChar char="•"/>
            </a:pPr>
            <a:r>
              <a:rPr lang="en-US" sz="1400" b="1" dirty="0">
                <a:solidFill>
                  <a:schemeClr val="accent6"/>
                </a:solidFill>
              </a:rPr>
              <a:t>Save money – improve retention</a:t>
            </a:r>
          </a:p>
          <a:p>
            <a:pPr marL="285750" indent="-285750">
              <a:buFont typeface="Arial" panose="020B0604020202020204" pitchFamily="34" charset="0"/>
              <a:buChar char="•"/>
            </a:pPr>
            <a:r>
              <a:rPr lang="en-US" sz="1400" b="1" dirty="0">
                <a:solidFill>
                  <a:schemeClr val="accent6"/>
                </a:solidFill>
              </a:rPr>
              <a:t>Make work rewarding and fun!</a:t>
            </a:r>
          </a:p>
          <a:p>
            <a:pPr marL="285750" indent="-285750">
              <a:buFont typeface="Arial" panose="020B0604020202020204" pitchFamily="34" charset="0"/>
              <a:buChar char="•"/>
            </a:pPr>
            <a:r>
              <a:rPr lang="en-US" sz="1400" b="1" dirty="0">
                <a:solidFill>
                  <a:schemeClr val="accent6"/>
                </a:solidFill>
              </a:rPr>
              <a:t>Create vision and Inspire performance</a:t>
            </a:r>
          </a:p>
        </p:txBody>
      </p:sp>
      <p:sp>
        <p:nvSpPr>
          <p:cNvPr id="7" name="Rectangle 6">
            <a:extLst>
              <a:ext uri="{FF2B5EF4-FFF2-40B4-BE49-F238E27FC236}">
                <a16:creationId xmlns:a16="http://schemas.microsoft.com/office/drawing/2014/main" id="{DB5CF9AD-88B0-4B35-8231-C54C7EB4C509}"/>
              </a:ext>
            </a:extLst>
          </p:cNvPr>
          <p:cNvSpPr/>
          <p:nvPr/>
        </p:nvSpPr>
        <p:spPr>
          <a:xfrm>
            <a:off x="5864678" y="280992"/>
            <a:ext cx="6096000" cy="646331"/>
          </a:xfrm>
          <a:prstGeom prst="rect">
            <a:avLst/>
          </a:prstGeom>
        </p:spPr>
        <p:txBody>
          <a:bodyPr>
            <a:spAutoFit/>
          </a:bodyPr>
          <a:lstStyle/>
          <a:p>
            <a:r>
              <a:rPr lang="en-US" b="1" dirty="0">
                <a:solidFill>
                  <a:schemeClr val="accent1"/>
                </a:solidFill>
              </a:rPr>
              <a:t>Assisting patients with their bills in a positive caring environment.”</a:t>
            </a:r>
            <a:endParaRPr lang="en-US" dirty="0"/>
          </a:p>
        </p:txBody>
      </p:sp>
      <p:sp>
        <p:nvSpPr>
          <p:cNvPr id="9" name="Rectangle 8">
            <a:extLst>
              <a:ext uri="{FF2B5EF4-FFF2-40B4-BE49-F238E27FC236}">
                <a16:creationId xmlns:a16="http://schemas.microsoft.com/office/drawing/2014/main" id="{5F588251-A223-4550-8D8D-D63FC9273825}"/>
              </a:ext>
            </a:extLst>
          </p:cNvPr>
          <p:cNvSpPr/>
          <p:nvPr/>
        </p:nvSpPr>
        <p:spPr>
          <a:xfrm>
            <a:off x="5864678" y="2436482"/>
            <a:ext cx="6096000" cy="646331"/>
          </a:xfrm>
          <a:prstGeom prst="rect">
            <a:avLst/>
          </a:prstGeom>
        </p:spPr>
        <p:txBody>
          <a:bodyPr>
            <a:spAutoFit/>
          </a:bodyPr>
          <a:lstStyle/>
          <a:p>
            <a:r>
              <a:rPr lang="en-US" b="1" i="1" dirty="0">
                <a:solidFill>
                  <a:schemeClr val="tx2"/>
                </a:solidFill>
              </a:rPr>
              <a:t>Company cares for employees, clients, and patient.  Everyone cares and that goes a long way.”</a:t>
            </a:r>
            <a:endParaRPr lang="en-US" dirty="0"/>
          </a:p>
        </p:txBody>
      </p:sp>
      <p:sp>
        <p:nvSpPr>
          <p:cNvPr id="10" name="Rectangle 9">
            <a:extLst>
              <a:ext uri="{FF2B5EF4-FFF2-40B4-BE49-F238E27FC236}">
                <a16:creationId xmlns:a16="http://schemas.microsoft.com/office/drawing/2014/main" id="{01BD7821-43E7-47E7-B072-B4238A298473}"/>
              </a:ext>
            </a:extLst>
          </p:cNvPr>
          <p:cNvSpPr/>
          <p:nvPr/>
        </p:nvSpPr>
        <p:spPr>
          <a:xfrm>
            <a:off x="5799365" y="3501302"/>
            <a:ext cx="6096000" cy="923330"/>
          </a:xfrm>
          <a:prstGeom prst="rect">
            <a:avLst/>
          </a:prstGeom>
        </p:spPr>
        <p:txBody>
          <a:bodyPr>
            <a:spAutoFit/>
          </a:bodyPr>
          <a:lstStyle/>
          <a:p>
            <a:pPr algn="ctr"/>
            <a:r>
              <a:rPr lang="en-US" b="1" dirty="0">
                <a:solidFill>
                  <a:schemeClr val="accent5"/>
                </a:solidFill>
              </a:rPr>
              <a:t>“The culture and work atmosphere. The company keeps us engaged with work as well as with other events to keep an equal balance.”</a:t>
            </a:r>
          </a:p>
        </p:txBody>
      </p:sp>
      <p:pic>
        <p:nvPicPr>
          <p:cNvPr id="12" name="Picture 1" descr="image004">
            <a:extLst>
              <a:ext uri="{FF2B5EF4-FFF2-40B4-BE49-F238E27FC236}">
                <a16:creationId xmlns:a16="http://schemas.microsoft.com/office/drawing/2014/main" id="{428A823C-2A5D-4010-87B8-03A42F5C3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907263"/>
            <a:ext cx="938129" cy="62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a:extLst>
              <a:ext uri="{FF2B5EF4-FFF2-40B4-BE49-F238E27FC236}">
                <a16:creationId xmlns:a16="http://schemas.microsoft.com/office/drawing/2014/main" id="{1BDBA936-0101-4E4C-A4F2-EEB6A9695EAE}"/>
              </a:ext>
            </a:extLst>
          </p:cNvPr>
          <p:cNvSpPr txBox="1"/>
          <p:nvPr/>
        </p:nvSpPr>
        <p:spPr>
          <a:xfrm>
            <a:off x="5671040" y="1510501"/>
            <a:ext cx="5260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accent5"/>
                </a:solidFill>
              </a:rPr>
              <a:t>“Every day is different. The variety of my duties.</a:t>
            </a:r>
          </a:p>
        </p:txBody>
      </p:sp>
      <p:sp>
        <p:nvSpPr>
          <p:cNvPr id="13" name="TextBox 12">
            <a:extLst>
              <a:ext uri="{FF2B5EF4-FFF2-40B4-BE49-F238E27FC236}">
                <a16:creationId xmlns:a16="http://schemas.microsoft.com/office/drawing/2014/main" id="{194CA158-1423-4538-A83B-7459609913D5}"/>
              </a:ext>
            </a:extLst>
          </p:cNvPr>
          <p:cNvSpPr txBox="1"/>
          <p:nvPr/>
        </p:nvSpPr>
        <p:spPr>
          <a:xfrm>
            <a:off x="6022232" y="4601421"/>
            <a:ext cx="6169768" cy="646331"/>
          </a:xfrm>
          <a:prstGeom prst="rect">
            <a:avLst/>
          </a:prstGeom>
          <a:noFill/>
        </p:spPr>
        <p:txBody>
          <a:bodyPr wrap="square">
            <a:spAutoFit/>
          </a:bodyPr>
          <a:lstStyle/>
          <a:p>
            <a:r>
              <a:rPr lang="en-US" b="1" dirty="0">
                <a:solidFill>
                  <a:schemeClr val="accent1"/>
                </a:solidFill>
              </a:rPr>
              <a:t>“I love the teamwork and the open line of </a:t>
            </a:r>
            <a:br>
              <a:rPr lang="en-US" b="1" dirty="0">
                <a:solidFill>
                  <a:schemeClr val="accent1"/>
                </a:solidFill>
              </a:rPr>
            </a:br>
            <a:r>
              <a:rPr lang="en-US" b="1" dirty="0">
                <a:solidFill>
                  <a:schemeClr val="accent1"/>
                </a:solidFill>
              </a:rPr>
              <a:t>communication with my manager.”</a:t>
            </a:r>
          </a:p>
        </p:txBody>
      </p:sp>
    </p:spTree>
    <p:extLst>
      <p:ext uri="{BB962C8B-B14F-4D97-AF65-F5344CB8AC3E}">
        <p14:creationId xmlns:p14="http://schemas.microsoft.com/office/powerpoint/2010/main" val="31340343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A0D537-CB69-495A-97D8-CC3A8529D845}"/>
              </a:ext>
            </a:extLst>
          </p:cNvPr>
          <p:cNvSpPr>
            <a:spLocks noGrp="1"/>
          </p:cNvSpPr>
          <p:nvPr>
            <p:ph type="body" sz="quarter" idx="14"/>
          </p:nvPr>
        </p:nvSpPr>
        <p:spPr>
          <a:xfrm>
            <a:off x="235087" y="6606561"/>
            <a:ext cx="8156223" cy="148748"/>
          </a:xfrm>
        </p:spPr>
        <p:txBody>
          <a:bodyPr/>
          <a:lstStyle/>
          <a:p>
            <a:endParaRPr lang="en-US" dirty="0"/>
          </a:p>
        </p:txBody>
      </p:sp>
      <p:sp>
        <p:nvSpPr>
          <p:cNvPr id="5" name="Title 4">
            <a:extLst>
              <a:ext uri="{FF2B5EF4-FFF2-40B4-BE49-F238E27FC236}">
                <a16:creationId xmlns:a16="http://schemas.microsoft.com/office/drawing/2014/main" id="{24E7125C-2A9A-4FCC-914A-1E438EAEA5C9}"/>
              </a:ext>
            </a:extLst>
          </p:cNvPr>
          <p:cNvSpPr>
            <a:spLocks noGrp="1"/>
          </p:cNvSpPr>
          <p:nvPr>
            <p:ph type="title"/>
          </p:nvPr>
        </p:nvSpPr>
        <p:spPr>
          <a:xfrm>
            <a:off x="449094" y="604930"/>
            <a:ext cx="10863325" cy="437322"/>
          </a:xfrm>
        </p:spPr>
        <p:txBody>
          <a:bodyPr/>
          <a:lstStyle/>
          <a:p>
            <a:r>
              <a:rPr lang="en-US" dirty="0"/>
              <a:t>Today’s Headlines</a:t>
            </a:r>
          </a:p>
        </p:txBody>
      </p:sp>
      <p:pic>
        <p:nvPicPr>
          <p:cNvPr id="9" name="Content Placeholder 8">
            <a:extLst>
              <a:ext uri="{FF2B5EF4-FFF2-40B4-BE49-F238E27FC236}">
                <a16:creationId xmlns:a16="http://schemas.microsoft.com/office/drawing/2014/main" id="{6E2EEF81-1EEF-42BE-9F52-B568DBE43712}"/>
              </a:ext>
            </a:extLst>
          </p:cNvPr>
          <p:cNvPicPr>
            <a:picLocks noGrp="1" noChangeAspect="1"/>
          </p:cNvPicPr>
          <p:nvPr>
            <p:ph sz="quarter" idx="18"/>
          </p:nvPr>
        </p:nvPicPr>
        <p:blipFill>
          <a:blip r:embed="rId3"/>
          <a:stretch>
            <a:fillRect/>
          </a:stretch>
        </p:blipFill>
        <p:spPr>
          <a:xfrm>
            <a:off x="198368" y="1229314"/>
            <a:ext cx="7122308" cy="4238625"/>
          </a:xfrm>
        </p:spPr>
      </p:pic>
      <p:pic>
        <p:nvPicPr>
          <p:cNvPr id="11" name="Picture 10">
            <a:extLst>
              <a:ext uri="{FF2B5EF4-FFF2-40B4-BE49-F238E27FC236}">
                <a16:creationId xmlns:a16="http://schemas.microsoft.com/office/drawing/2014/main" id="{CF9F0F9F-C4A4-48ED-BEAB-B56275DD0F7C}"/>
              </a:ext>
            </a:extLst>
          </p:cNvPr>
          <p:cNvPicPr>
            <a:picLocks noChangeAspect="1"/>
          </p:cNvPicPr>
          <p:nvPr/>
        </p:nvPicPr>
        <p:blipFill>
          <a:blip r:embed="rId4"/>
          <a:stretch>
            <a:fillRect/>
          </a:stretch>
        </p:blipFill>
        <p:spPr>
          <a:xfrm>
            <a:off x="7362083" y="1513107"/>
            <a:ext cx="3894063" cy="708496"/>
          </a:xfrm>
          <a:prstGeom prst="rect">
            <a:avLst/>
          </a:prstGeom>
        </p:spPr>
      </p:pic>
      <p:pic>
        <p:nvPicPr>
          <p:cNvPr id="13" name="Picture 12">
            <a:extLst>
              <a:ext uri="{FF2B5EF4-FFF2-40B4-BE49-F238E27FC236}">
                <a16:creationId xmlns:a16="http://schemas.microsoft.com/office/drawing/2014/main" id="{B64A4792-BE0A-4ECD-8984-9DEBA382A48D}"/>
              </a:ext>
            </a:extLst>
          </p:cNvPr>
          <p:cNvPicPr>
            <a:picLocks noChangeAspect="1"/>
          </p:cNvPicPr>
          <p:nvPr/>
        </p:nvPicPr>
        <p:blipFill>
          <a:blip r:embed="rId5"/>
          <a:stretch>
            <a:fillRect/>
          </a:stretch>
        </p:blipFill>
        <p:spPr>
          <a:xfrm>
            <a:off x="7033907" y="2809621"/>
            <a:ext cx="4550413" cy="1223904"/>
          </a:xfrm>
          <a:prstGeom prst="rect">
            <a:avLst/>
          </a:prstGeom>
        </p:spPr>
      </p:pic>
      <p:pic>
        <p:nvPicPr>
          <p:cNvPr id="15" name="Picture 14">
            <a:extLst>
              <a:ext uri="{FF2B5EF4-FFF2-40B4-BE49-F238E27FC236}">
                <a16:creationId xmlns:a16="http://schemas.microsoft.com/office/drawing/2014/main" id="{2C131EB6-EDB1-4A98-A25A-28F0FD1BCDC1}"/>
              </a:ext>
            </a:extLst>
          </p:cNvPr>
          <p:cNvPicPr>
            <a:picLocks noChangeAspect="1"/>
          </p:cNvPicPr>
          <p:nvPr/>
        </p:nvPicPr>
        <p:blipFill>
          <a:blip r:embed="rId6"/>
          <a:stretch>
            <a:fillRect/>
          </a:stretch>
        </p:blipFill>
        <p:spPr>
          <a:xfrm>
            <a:off x="6310766" y="4430816"/>
            <a:ext cx="5777649" cy="1625996"/>
          </a:xfrm>
          <a:prstGeom prst="rect">
            <a:avLst/>
          </a:prstGeom>
        </p:spPr>
      </p:pic>
    </p:spTree>
    <p:extLst>
      <p:ext uri="{BB962C8B-B14F-4D97-AF65-F5344CB8AC3E}">
        <p14:creationId xmlns:p14="http://schemas.microsoft.com/office/powerpoint/2010/main" val="39251602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1B77ACD-EA6F-454A-8672-E72748211E8E}"/>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738B6E1B-BEAC-4D5C-BA1E-B5996935F4E4}"/>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CA199F49-FF21-4FE5-B6BD-F3BF98A6A051}"/>
              </a:ext>
            </a:extLst>
          </p:cNvPr>
          <p:cNvSpPr>
            <a:spLocks noGrp="1"/>
          </p:cNvSpPr>
          <p:nvPr>
            <p:ph sz="quarter" idx="18"/>
          </p:nvPr>
        </p:nvSpPr>
        <p:spPr>
          <a:xfrm>
            <a:off x="609759" y="1160060"/>
            <a:ext cx="10862917" cy="5047065"/>
          </a:xfrm>
        </p:spPr>
        <p:txBody>
          <a:bodyPr/>
          <a:lstStyle/>
          <a:p>
            <a:r>
              <a:rPr lang="en-US" sz="1400" dirty="0">
                <a:hlinkClick r:id="rId2"/>
              </a:rPr>
              <a:t>Health-care sector labor shortages compound worker burnout nationally: Study (yahoo.com)</a:t>
            </a:r>
            <a:endParaRPr lang="en-US" sz="1400" dirty="0"/>
          </a:p>
          <a:p>
            <a:r>
              <a:rPr lang="en-US" sz="1400" dirty="0">
                <a:hlinkClick r:id="rId3"/>
              </a:rPr>
              <a:t>US Labor Shortages of 2021: Challenges and Solutions – Deputy</a:t>
            </a:r>
            <a:endParaRPr lang="en-US" sz="1400" dirty="0"/>
          </a:p>
          <a:p>
            <a:r>
              <a:rPr lang="en-US" sz="1400" dirty="0">
                <a:hlinkClick r:id="rId4"/>
              </a:rPr>
              <a:t>Global shortage of workers: What's going on? Experts explain (cnbc.com)</a:t>
            </a:r>
            <a:endParaRPr lang="en-US" sz="1400" dirty="0"/>
          </a:p>
          <a:p>
            <a:r>
              <a:rPr lang="en-US" sz="1400" dirty="0">
                <a:hlinkClick r:id="rId5"/>
              </a:rPr>
              <a:t>Employment News: Pay Bumps, Flexibility Offered More as Staff Shortages Bite – Bloomberg</a:t>
            </a:r>
            <a:endParaRPr lang="en-US" sz="1400" dirty="0"/>
          </a:p>
          <a:p>
            <a:r>
              <a:rPr lang="en-US" sz="1200" dirty="0">
                <a:hlinkClick r:id="rId6"/>
              </a:rPr>
              <a:t>(99+) The Great Resignation: Why Everyone Is Quitting | LinkedIn</a:t>
            </a:r>
            <a:endParaRPr lang="en-US" sz="1400" dirty="0"/>
          </a:p>
          <a:p>
            <a:endParaRPr lang="en-US" dirty="0"/>
          </a:p>
        </p:txBody>
      </p:sp>
    </p:spTree>
    <p:extLst>
      <p:ext uri="{BB962C8B-B14F-4D97-AF65-F5344CB8AC3E}">
        <p14:creationId xmlns:p14="http://schemas.microsoft.com/office/powerpoint/2010/main" val="173270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83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B6D31-4AC6-4FDA-9114-90B3DCCE9721}"/>
              </a:ext>
            </a:extLst>
          </p:cNvPr>
          <p:cNvSpPr>
            <a:spLocks noGrp="1"/>
          </p:cNvSpPr>
          <p:nvPr>
            <p:ph type="body" sz="quarter" idx="15"/>
          </p:nvPr>
        </p:nvSpPr>
        <p:spPr>
          <a:xfrm>
            <a:off x="369412" y="720784"/>
            <a:ext cx="4783611" cy="352182"/>
          </a:xfrm>
        </p:spPr>
        <p:txBody>
          <a:bodyPr>
            <a:normAutofit/>
          </a:bodyPr>
          <a:lstStyle/>
          <a:p>
            <a:pPr>
              <a:spcAft>
                <a:spcPts val="600"/>
              </a:spcAft>
            </a:pPr>
            <a:r>
              <a:rPr lang="en-US" dirty="0"/>
              <a:t> </a:t>
            </a:r>
            <a:r>
              <a:rPr lang="en-US" sz="1800" b="1" dirty="0">
                <a:solidFill>
                  <a:schemeClr val="tx1"/>
                </a:solidFill>
                <a:latin typeface="+mn-lt"/>
              </a:rPr>
              <a:t>Healthcare Staffing Stats</a:t>
            </a:r>
          </a:p>
        </p:txBody>
      </p:sp>
      <p:sp>
        <p:nvSpPr>
          <p:cNvPr id="4" name="Title 3">
            <a:extLst>
              <a:ext uri="{FF2B5EF4-FFF2-40B4-BE49-F238E27FC236}">
                <a16:creationId xmlns:a16="http://schemas.microsoft.com/office/drawing/2014/main" id="{ACE9A01F-F7A9-47F5-BC6A-A96C2C1A3A72}"/>
              </a:ext>
            </a:extLst>
          </p:cNvPr>
          <p:cNvSpPr>
            <a:spLocks noGrp="1"/>
          </p:cNvSpPr>
          <p:nvPr>
            <p:ph type="title"/>
          </p:nvPr>
        </p:nvSpPr>
        <p:spPr>
          <a:xfrm>
            <a:off x="369411" y="1712853"/>
            <a:ext cx="4783611" cy="1987901"/>
          </a:xfrm>
        </p:spPr>
        <p:txBody>
          <a:bodyPr anchor="t">
            <a:normAutofit fontScale="90000"/>
          </a:bodyPr>
          <a:lstStyle/>
          <a:p>
            <a:r>
              <a:rPr lang="en-US" sz="1600" dirty="0">
                <a:solidFill>
                  <a:schemeClr val="tx1"/>
                </a:solidFill>
              </a:rPr>
              <a:t>Healthcare unemployment rate hit 4.3% in August 2021 – </a:t>
            </a:r>
            <a:br>
              <a:rPr lang="en-US" sz="1600" dirty="0">
                <a:solidFill>
                  <a:schemeClr val="tx1"/>
                </a:solidFill>
              </a:rPr>
            </a:br>
            <a:br>
              <a:rPr lang="en-US" sz="1600" dirty="0">
                <a:solidFill>
                  <a:schemeClr val="tx1"/>
                </a:solidFill>
              </a:rPr>
            </a:br>
            <a:r>
              <a:rPr lang="en-US" sz="1600" dirty="0">
                <a:solidFill>
                  <a:schemeClr val="tx1"/>
                </a:solidFill>
              </a:rPr>
              <a:t>The Healthcare industry lost 534,000 employees in August alone.*  </a:t>
            </a:r>
            <a:br>
              <a:rPr lang="en-US" sz="1600" dirty="0">
                <a:solidFill>
                  <a:schemeClr val="tx1"/>
                </a:solidFill>
              </a:rPr>
            </a:br>
            <a:br>
              <a:rPr lang="en-US" sz="1600" dirty="0">
                <a:solidFill>
                  <a:schemeClr val="tx1"/>
                </a:solidFill>
              </a:rPr>
            </a:br>
            <a:r>
              <a:rPr lang="en-US" sz="1600" dirty="0">
                <a:solidFill>
                  <a:schemeClr val="tx1"/>
                </a:solidFill>
              </a:rPr>
              <a:t>The workforce was restless in 2018 and is now even more difficult to find and retain.  </a:t>
            </a:r>
            <a:br>
              <a:rPr lang="en-US" sz="1600" dirty="0">
                <a:solidFill>
                  <a:schemeClr val="tx1"/>
                </a:solidFill>
              </a:rPr>
            </a:br>
            <a:br>
              <a:rPr lang="en-US" sz="1600" dirty="0">
                <a:solidFill>
                  <a:schemeClr val="tx1"/>
                </a:solidFill>
              </a:rPr>
            </a:br>
            <a:r>
              <a:rPr lang="en-US" sz="1600" dirty="0">
                <a:solidFill>
                  <a:schemeClr val="tx1"/>
                </a:solidFill>
              </a:rPr>
              <a:t>Total hospital turnover rates across the nation are 19.5% </a:t>
            </a:r>
            <a:br>
              <a:rPr lang="en-US" sz="1600" dirty="0">
                <a:solidFill>
                  <a:schemeClr val="tx1"/>
                </a:solidFill>
              </a:rPr>
            </a:br>
            <a:br>
              <a:rPr lang="en-US" sz="1200" i="1" dirty="0">
                <a:solidFill>
                  <a:schemeClr val="tx1"/>
                </a:solidFill>
              </a:rPr>
            </a:br>
            <a:br>
              <a:rPr lang="en-US" sz="1600" dirty="0">
                <a:solidFill>
                  <a:schemeClr val="tx1"/>
                </a:solidFill>
              </a:rPr>
            </a:br>
            <a:r>
              <a:rPr lang="en-US" sz="1600" dirty="0">
                <a:solidFill>
                  <a:schemeClr val="tx1"/>
                </a:solidFill>
              </a:rPr>
              <a:t>The turnover rate in the healthcare industry has risen nearly 5% — across all jobs in the industry — over the last decade.</a:t>
            </a:r>
            <a:br>
              <a:rPr lang="en-US" sz="1600" dirty="0">
                <a:solidFill>
                  <a:schemeClr val="tx1"/>
                </a:solidFill>
              </a:rPr>
            </a:br>
            <a:br>
              <a:rPr lang="en-US" sz="1600" dirty="0">
                <a:solidFill>
                  <a:schemeClr val="tx1"/>
                </a:solidFill>
              </a:rPr>
            </a:br>
            <a:r>
              <a:rPr lang="en-US" sz="1600" dirty="0">
                <a:solidFill>
                  <a:schemeClr val="tx1"/>
                </a:solidFill>
              </a:rPr>
              <a:t>Millennials are now the largest part of the workforce comprising 41% of our healthcare workers.  </a:t>
            </a:r>
            <a:br>
              <a:rPr lang="en-US" sz="1600" dirty="0">
                <a:solidFill>
                  <a:schemeClr val="tx1"/>
                </a:solidFill>
              </a:rPr>
            </a:br>
            <a:br>
              <a:rPr lang="en-US" sz="1600" dirty="0">
                <a:solidFill>
                  <a:schemeClr val="tx1"/>
                </a:solidFill>
              </a:rPr>
            </a:br>
            <a:r>
              <a:rPr lang="en-US" sz="1600" dirty="0">
                <a:solidFill>
                  <a:schemeClr val="tx1"/>
                </a:solidFill>
              </a:rPr>
              <a:t>42% of Millennials say that growth and learning is the most important thing to them. </a:t>
            </a:r>
            <a:br>
              <a:rPr lang="en-US" sz="1600" dirty="0">
                <a:solidFill>
                  <a:schemeClr val="tx1"/>
                </a:solidFill>
              </a:rPr>
            </a:br>
            <a:br>
              <a:rPr lang="en-US" sz="1600" dirty="0">
                <a:solidFill>
                  <a:schemeClr val="tx1"/>
                </a:solidFill>
              </a:rPr>
            </a:br>
            <a:r>
              <a:rPr lang="en-US" sz="1600" dirty="0">
                <a:solidFill>
                  <a:schemeClr val="tx1"/>
                </a:solidFill>
              </a:rPr>
              <a:t>44% of Millennials want a flexible work environment and want their work to “make a difference”.*</a:t>
            </a:r>
            <a:br>
              <a:rPr lang="en-US" sz="1600" dirty="0">
                <a:solidFill>
                  <a:schemeClr val="tx1"/>
                </a:solidFill>
              </a:rPr>
            </a:br>
            <a:br>
              <a:rPr lang="en-US" sz="1600" dirty="0"/>
            </a:br>
            <a:endParaRPr lang="en-US" sz="1600" dirty="0"/>
          </a:p>
        </p:txBody>
      </p:sp>
      <p:pic>
        <p:nvPicPr>
          <p:cNvPr id="6" name="Picture 5" descr="A picture containing person&#10;&#10;Description automatically generated">
            <a:extLst>
              <a:ext uri="{FF2B5EF4-FFF2-40B4-BE49-F238E27FC236}">
                <a16:creationId xmlns:a16="http://schemas.microsoft.com/office/drawing/2014/main" id="{14E320AF-7E1E-440A-8238-0669633FDEA2}"/>
              </a:ext>
            </a:extLst>
          </p:cNvPr>
          <p:cNvPicPr>
            <a:picLocks noChangeAspect="1"/>
          </p:cNvPicPr>
          <p:nvPr/>
        </p:nvPicPr>
        <p:blipFill rotWithShape="1">
          <a:blip r:embed="rId3"/>
          <a:srcRect l="43550" r="3564" b="1"/>
          <a:stretch/>
        </p:blipFill>
        <p:spPr>
          <a:xfrm>
            <a:off x="5635864" y="0"/>
            <a:ext cx="6553319" cy="6877050"/>
          </a:xfrm>
          <a:prstGeom prst="rect">
            <a:avLst/>
          </a:prstGeom>
          <a:noFill/>
        </p:spPr>
      </p:pic>
      <p:sp>
        <p:nvSpPr>
          <p:cNvPr id="7" name="TextBox 6">
            <a:extLst>
              <a:ext uri="{FF2B5EF4-FFF2-40B4-BE49-F238E27FC236}">
                <a16:creationId xmlns:a16="http://schemas.microsoft.com/office/drawing/2014/main" id="{B41182CE-3584-4EA1-8253-9F5FC85BD265}"/>
              </a:ext>
            </a:extLst>
          </p:cNvPr>
          <p:cNvSpPr txBox="1"/>
          <p:nvPr/>
        </p:nvSpPr>
        <p:spPr>
          <a:xfrm>
            <a:off x="-77337" y="6159015"/>
            <a:ext cx="6096000" cy="577081"/>
          </a:xfrm>
          <a:prstGeom prst="rect">
            <a:avLst/>
          </a:prstGeom>
          <a:noFill/>
        </p:spPr>
        <p:txBody>
          <a:bodyPr wrap="square">
            <a:spAutoFit/>
          </a:bodyPr>
          <a:lstStyle/>
          <a:p>
            <a:r>
              <a:rPr lang="en-US" sz="1050" dirty="0">
                <a:solidFill>
                  <a:schemeClr val="tx1"/>
                </a:solidFill>
              </a:rPr>
              <a:t>*</a:t>
            </a:r>
            <a:r>
              <a:rPr lang="en-US" sz="1050" i="1" dirty="0">
                <a:solidFill>
                  <a:schemeClr val="tx1"/>
                </a:solidFill>
              </a:rPr>
              <a:t>Statista 2021 </a:t>
            </a:r>
            <a:r>
              <a:rPr lang="en-US" sz="1050" i="1" dirty="0">
                <a:solidFill>
                  <a:schemeClr val="tx1"/>
                </a:solidFill>
                <a:hlinkClick r:id="rId4"/>
              </a:rPr>
              <a:t>https://www.statista.com</a:t>
            </a:r>
            <a:r>
              <a:rPr lang="en-US" sz="1050" i="1" dirty="0">
                <a:solidFill>
                  <a:schemeClr val="tx1"/>
                </a:solidFill>
              </a:rPr>
              <a:t>; *2021 NSI National Health Care Retention &amp; RN Staffing Report</a:t>
            </a:r>
          </a:p>
          <a:p>
            <a:r>
              <a:rPr lang="en-US" sz="1050" i="1" dirty="0"/>
              <a:t>*www.advisory.com/daily-briefing/2021/10/18/employees-quitting</a:t>
            </a:r>
          </a:p>
          <a:p>
            <a:r>
              <a:rPr lang="en-US" sz="1050" i="1" dirty="0"/>
              <a:t>*wwwamnhealthcare.com/</a:t>
            </a:r>
            <a:r>
              <a:rPr lang="en-US" sz="1050" i="1" dirty="0" err="1"/>
              <a:t>amn</a:t>
            </a:r>
            <a:r>
              <a:rPr lang="en-US" sz="1050" i="1" dirty="0"/>
              <a:t>-insights/news/healthcare-workforce-millennials</a:t>
            </a:r>
            <a:endParaRPr lang="en-US" sz="1050" dirty="0"/>
          </a:p>
        </p:txBody>
      </p:sp>
    </p:spTree>
    <p:extLst>
      <p:ext uri="{BB962C8B-B14F-4D97-AF65-F5344CB8AC3E}">
        <p14:creationId xmlns:p14="http://schemas.microsoft.com/office/powerpoint/2010/main" val="8556858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6CC91E-9666-4E8F-8321-B585FCFC7DBB}"/>
              </a:ext>
            </a:extLst>
          </p:cNvPr>
          <p:cNvSpPr>
            <a:spLocks noGrp="1"/>
          </p:cNvSpPr>
          <p:nvPr>
            <p:ph type="body" sz="quarter" idx="15"/>
          </p:nvPr>
        </p:nvSpPr>
        <p:spPr>
          <a:xfrm>
            <a:off x="198551" y="962318"/>
            <a:ext cx="4783611" cy="352182"/>
          </a:xfrm>
        </p:spPr>
        <p:txBody>
          <a:bodyPr/>
          <a:lstStyle/>
          <a:p>
            <a:r>
              <a:rPr lang="en-US" dirty="0"/>
              <a:t>Causes and costs</a:t>
            </a:r>
          </a:p>
        </p:txBody>
      </p:sp>
      <p:sp>
        <p:nvSpPr>
          <p:cNvPr id="4" name="Title 3">
            <a:extLst>
              <a:ext uri="{FF2B5EF4-FFF2-40B4-BE49-F238E27FC236}">
                <a16:creationId xmlns:a16="http://schemas.microsoft.com/office/drawing/2014/main" id="{78D6A5AB-69B9-455C-9A30-8625D7F9F606}"/>
              </a:ext>
            </a:extLst>
          </p:cNvPr>
          <p:cNvSpPr>
            <a:spLocks noGrp="1"/>
          </p:cNvSpPr>
          <p:nvPr>
            <p:ph type="title"/>
          </p:nvPr>
        </p:nvSpPr>
        <p:spPr>
          <a:xfrm>
            <a:off x="308768" y="398689"/>
            <a:ext cx="5287850" cy="638176"/>
          </a:xfrm>
        </p:spPr>
        <p:txBody>
          <a:bodyPr/>
          <a:lstStyle/>
          <a:p>
            <a:r>
              <a:rPr lang="en-US" sz="4000" dirty="0"/>
              <a:t>Employee Turnover</a:t>
            </a:r>
          </a:p>
        </p:txBody>
      </p:sp>
      <p:sp>
        <p:nvSpPr>
          <p:cNvPr id="6" name="Picture Placeholder 5">
            <a:extLst>
              <a:ext uri="{FF2B5EF4-FFF2-40B4-BE49-F238E27FC236}">
                <a16:creationId xmlns:a16="http://schemas.microsoft.com/office/drawing/2014/main" id="{5CB31061-1AB6-4FD1-812B-505DB86B69F4}"/>
              </a:ext>
            </a:extLst>
          </p:cNvPr>
          <p:cNvSpPr>
            <a:spLocks noGrp="1"/>
          </p:cNvSpPr>
          <p:nvPr>
            <p:ph type="pic" sz="quarter" idx="16"/>
          </p:nvPr>
        </p:nvSpPr>
        <p:spPr>
          <a:xfrm>
            <a:off x="6035914" y="197733"/>
            <a:ext cx="6553319" cy="6877050"/>
          </a:xfrm>
        </p:spPr>
      </p:sp>
      <p:sp>
        <p:nvSpPr>
          <p:cNvPr id="7" name="TextBox 6">
            <a:extLst>
              <a:ext uri="{FF2B5EF4-FFF2-40B4-BE49-F238E27FC236}">
                <a16:creationId xmlns:a16="http://schemas.microsoft.com/office/drawing/2014/main" id="{B222AA7C-7DA8-42E1-8320-5EF45A00C643}"/>
              </a:ext>
            </a:extLst>
          </p:cNvPr>
          <p:cNvSpPr txBox="1"/>
          <p:nvPr/>
        </p:nvSpPr>
        <p:spPr>
          <a:xfrm>
            <a:off x="275229" y="1397011"/>
            <a:ext cx="5125446" cy="5355312"/>
          </a:xfrm>
          <a:prstGeom prst="rect">
            <a:avLst/>
          </a:prstGeom>
          <a:noFill/>
        </p:spPr>
        <p:txBody>
          <a:bodyPr wrap="square" rtlCol="0">
            <a:spAutoFit/>
          </a:bodyPr>
          <a:lstStyle/>
          <a:p>
            <a:r>
              <a:rPr lang="en-US" sz="1600" b="1" dirty="0">
                <a:solidFill>
                  <a:schemeClr val="bg1"/>
                </a:solidFill>
              </a:rPr>
              <a:t>Turnover Reasons Historically</a:t>
            </a:r>
          </a:p>
          <a:p>
            <a:pPr marL="285750" indent="-285750">
              <a:buFont typeface="Arial" panose="020B0604020202020204" pitchFamily="34" charset="0"/>
              <a:buChar char="•"/>
            </a:pPr>
            <a:r>
              <a:rPr lang="en-US" sz="1400" b="1" dirty="0">
                <a:solidFill>
                  <a:schemeClr val="bg1"/>
                </a:solidFill>
              </a:rPr>
              <a:t>Employee is offered a better job by another employer (solicited or unsolicited)</a:t>
            </a:r>
          </a:p>
          <a:p>
            <a:pPr marL="285750" indent="-285750">
              <a:buFont typeface="Arial" panose="020B0604020202020204" pitchFamily="34" charset="0"/>
              <a:buChar char="•"/>
            </a:pPr>
            <a:r>
              <a:rPr lang="en-US" sz="1400" b="1" dirty="0">
                <a:solidFill>
                  <a:schemeClr val="bg1"/>
                </a:solidFill>
              </a:rPr>
              <a:t>Employee no longer wants to work for current company – due to conflicts with co-workers/policies/procedures lack of engagement with manager</a:t>
            </a:r>
          </a:p>
          <a:p>
            <a:pPr marL="285750" indent="-285750">
              <a:buFont typeface="Arial" panose="020B0604020202020204" pitchFamily="34" charset="0"/>
              <a:buChar char="•"/>
            </a:pPr>
            <a:r>
              <a:rPr lang="en-US" sz="1400" b="1" dirty="0">
                <a:solidFill>
                  <a:schemeClr val="bg1"/>
                </a:solidFill>
              </a:rPr>
              <a:t>Employee is disengaged and actively looking for a new more exciting position</a:t>
            </a:r>
          </a:p>
          <a:p>
            <a:pPr marL="285750" indent="-285750">
              <a:buFont typeface="Arial" panose="020B0604020202020204" pitchFamily="34" charset="0"/>
              <a:buChar char="•"/>
            </a:pPr>
            <a:r>
              <a:rPr lang="en-US" sz="1400" b="1" dirty="0">
                <a:solidFill>
                  <a:schemeClr val="bg1"/>
                </a:solidFill>
              </a:rPr>
              <a:t>Employee is seeking higher pay/better benefits or an opportunity to advance his/her career</a:t>
            </a:r>
          </a:p>
          <a:p>
            <a:pPr marL="285750" indent="-285750">
              <a:buFont typeface="Arial" panose="020B0604020202020204" pitchFamily="34" charset="0"/>
              <a:buChar char="•"/>
            </a:pPr>
            <a:r>
              <a:rPr lang="en-US" sz="1400" b="1" dirty="0">
                <a:solidFill>
                  <a:schemeClr val="bg1"/>
                </a:solidFill>
              </a:rPr>
              <a:t>Employee is terminated due to </a:t>
            </a:r>
          </a:p>
          <a:p>
            <a:pPr marL="742950" lvl="1" indent="-285750">
              <a:buFont typeface="Arial" panose="020B0604020202020204" pitchFamily="34" charset="0"/>
              <a:buChar char="•"/>
            </a:pPr>
            <a:r>
              <a:rPr lang="en-US" sz="1200" b="1" dirty="0">
                <a:solidFill>
                  <a:schemeClr val="bg1"/>
                </a:solidFill>
              </a:rPr>
              <a:t>Attendance</a:t>
            </a:r>
          </a:p>
          <a:p>
            <a:pPr marL="742950" lvl="1" indent="-285750">
              <a:buFont typeface="Arial" panose="020B0604020202020204" pitchFamily="34" charset="0"/>
              <a:buChar char="•"/>
            </a:pPr>
            <a:r>
              <a:rPr lang="en-US" sz="1200" b="1" dirty="0">
                <a:solidFill>
                  <a:schemeClr val="bg1"/>
                </a:solidFill>
              </a:rPr>
              <a:t>Behavior</a:t>
            </a:r>
          </a:p>
          <a:p>
            <a:pPr marL="742950" lvl="1" indent="-285750">
              <a:buFont typeface="Arial" panose="020B0604020202020204" pitchFamily="34" charset="0"/>
              <a:buChar char="•"/>
            </a:pPr>
            <a:r>
              <a:rPr lang="en-US" sz="1200" b="1" dirty="0">
                <a:solidFill>
                  <a:schemeClr val="bg1"/>
                </a:solidFill>
              </a:rPr>
              <a:t>Failure to adhere to policy</a:t>
            </a:r>
          </a:p>
          <a:p>
            <a:pPr marL="742950" lvl="1" indent="-285750">
              <a:buFont typeface="Arial" panose="020B0604020202020204" pitchFamily="34" charset="0"/>
              <a:buChar char="•"/>
            </a:pPr>
            <a:r>
              <a:rPr lang="en-US" sz="1200" b="1" dirty="0">
                <a:solidFill>
                  <a:schemeClr val="bg1"/>
                </a:solidFill>
              </a:rPr>
              <a:t>Failure to meet minimum work guidelines</a:t>
            </a:r>
          </a:p>
          <a:p>
            <a:endParaRPr lang="en-US" sz="1600" b="1" dirty="0">
              <a:solidFill>
                <a:schemeClr val="bg1"/>
              </a:solidFill>
            </a:endParaRPr>
          </a:p>
          <a:p>
            <a:r>
              <a:rPr lang="en-US" sz="1600" b="1" dirty="0">
                <a:solidFill>
                  <a:schemeClr val="bg1"/>
                </a:solidFill>
              </a:rPr>
              <a:t>Cost of Turnover:</a:t>
            </a:r>
          </a:p>
          <a:p>
            <a:r>
              <a:rPr lang="en-US" sz="1400" b="1" dirty="0">
                <a:solidFill>
                  <a:schemeClr val="bg1"/>
                </a:solidFill>
              </a:rPr>
              <a:t>$12,000 to replace one employee making $36,000/year</a:t>
            </a:r>
          </a:p>
          <a:p>
            <a:r>
              <a:rPr lang="en-US" sz="1400" b="1" dirty="0">
                <a:solidFill>
                  <a:schemeClr val="bg1"/>
                </a:solidFill>
              </a:rPr>
              <a:t>$20,000 to replace one manager making $50,000/year</a:t>
            </a:r>
          </a:p>
          <a:p>
            <a:r>
              <a:rPr lang="en-US" sz="1400" b="1" dirty="0">
                <a:solidFill>
                  <a:schemeClr val="bg1"/>
                </a:solidFill>
              </a:rPr>
              <a:t>$50,000 to replace one executive making $150,000/year</a:t>
            </a:r>
          </a:p>
          <a:p>
            <a:r>
              <a:rPr lang="en-US" sz="1100" b="1" i="1" dirty="0">
                <a:solidFill>
                  <a:schemeClr val="bg1"/>
                </a:solidFill>
              </a:rPr>
              <a:t>*Employee Benefit News</a:t>
            </a:r>
          </a:p>
          <a:p>
            <a:endParaRPr lang="en-US" sz="1100" b="1" dirty="0">
              <a:solidFill>
                <a:schemeClr val="bg1"/>
              </a:solidFill>
            </a:endParaRPr>
          </a:p>
          <a:p>
            <a:r>
              <a:rPr lang="en-US" sz="1400" b="1" dirty="0">
                <a:solidFill>
                  <a:schemeClr val="bg1"/>
                </a:solidFill>
              </a:rPr>
              <a:t>Turnover has a ripple effect on the department and productivity of existing employees as well as productivity</a:t>
            </a:r>
          </a:p>
          <a:p>
            <a:endParaRPr lang="en-US" sz="1400" b="1" dirty="0" err="1">
              <a:solidFill>
                <a:schemeClr val="accent1"/>
              </a:solidFill>
            </a:endParaRPr>
          </a:p>
        </p:txBody>
      </p:sp>
      <p:pic>
        <p:nvPicPr>
          <p:cNvPr id="3074" name="Picture 2" descr="Man packing up his workspace">
            <a:extLst>
              <a:ext uri="{FF2B5EF4-FFF2-40B4-BE49-F238E27FC236}">
                <a16:creationId xmlns:a16="http://schemas.microsoft.com/office/drawing/2014/main" id="{841E8F7F-B35C-4D03-8DEC-D4EBDDDBA0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813"/>
          <a:stretch/>
        </p:blipFill>
        <p:spPr bwMode="auto">
          <a:xfrm>
            <a:off x="6030774" y="1914525"/>
            <a:ext cx="6161226" cy="300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59782"/>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15BFAE-E19C-4A60-BEA3-C50BA4DD8380}"/>
              </a:ext>
            </a:extLst>
          </p:cNvPr>
          <p:cNvSpPr>
            <a:spLocks noGrp="1"/>
          </p:cNvSpPr>
          <p:nvPr>
            <p:ph type="body" sz="quarter" idx="15"/>
          </p:nvPr>
        </p:nvSpPr>
        <p:spPr>
          <a:xfrm>
            <a:off x="526772" y="709170"/>
            <a:ext cx="4783611" cy="352182"/>
          </a:xfrm>
        </p:spPr>
        <p:txBody>
          <a:bodyPr>
            <a:noAutofit/>
          </a:bodyPr>
          <a:lstStyle/>
          <a:p>
            <a:pPr>
              <a:spcAft>
                <a:spcPts val="600"/>
              </a:spcAft>
            </a:pPr>
            <a:r>
              <a:rPr lang="en-US" sz="2800" b="1" dirty="0"/>
              <a:t>2021 Turnover drivers</a:t>
            </a:r>
          </a:p>
        </p:txBody>
      </p:sp>
      <p:sp>
        <p:nvSpPr>
          <p:cNvPr id="3" name="Title 2">
            <a:extLst>
              <a:ext uri="{FF2B5EF4-FFF2-40B4-BE49-F238E27FC236}">
                <a16:creationId xmlns:a16="http://schemas.microsoft.com/office/drawing/2014/main" id="{406839D7-53E1-478C-BC64-D436312ED7EB}"/>
              </a:ext>
            </a:extLst>
          </p:cNvPr>
          <p:cNvSpPr>
            <a:spLocks noGrp="1"/>
          </p:cNvSpPr>
          <p:nvPr>
            <p:ph type="title"/>
          </p:nvPr>
        </p:nvSpPr>
        <p:spPr>
          <a:xfrm>
            <a:off x="414904" y="2113188"/>
            <a:ext cx="4783611" cy="1987901"/>
          </a:xfrm>
        </p:spPr>
        <p:txBody>
          <a:bodyPr anchor="t">
            <a:normAutofit fontScale="90000"/>
          </a:bodyPr>
          <a:lstStyle/>
          <a:p>
            <a:r>
              <a:rPr lang="en-US" sz="1600" dirty="0"/>
              <a:t>Low Wage Jobs – Wages have increased in the past year and employers are slower to respond.  </a:t>
            </a:r>
            <a:br>
              <a:rPr lang="en-US" sz="1600" dirty="0"/>
            </a:br>
            <a:br>
              <a:rPr lang="en-US" sz="1600" dirty="0"/>
            </a:br>
            <a:r>
              <a:rPr lang="en-US" sz="1600" dirty="0"/>
              <a:t>Opportunity for growth</a:t>
            </a:r>
            <a:br>
              <a:rPr lang="en-US" sz="1600" dirty="0"/>
            </a:br>
            <a:br>
              <a:rPr lang="en-US" sz="1600" dirty="0"/>
            </a:br>
            <a:r>
              <a:rPr lang="en-US" sz="1600" dirty="0"/>
              <a:t>Cost of Child Care</a:t>
            </a:r>
            <a:br>
              <a:rPr lang="en-US" sz="1600" dirty="0"/>
            </a:br>
            <a:br>
              <a:rPr lang="en-US" sz="1600" dirty="0"/>
            </a:br>
            <a:r>
              <a:rPr lang="en-US" sz="1600" dirty="0"/>
              <a:t>Increasing responsibility</a:t>
            </a:r>
            <a:br>
              <a:rPr lang="en-US" sz="1600" dirty="0"/>
            </a:br>
            <a:br>
              <a:rPr lang="en-US" sz="1600" dirty="0"/>
            </a:br>
            <a:r>
              <a:rPr lang="en-US" sz="1600" dirty="0"/>
              <a:t>Burn-Out and Fatigue due to COVID pandemic</a:t>
            </a:r>
            <a:br>
              <a:rPr lang="en-US" sz="1600" dirty="0"/>
            </a:br>
            <a:br>
              <a:rPr lang="en-US" sz="1600" dirty="0"/>
            </a:br>
            <a:r>
              <a:rPr lang="en-US" sz="1600" dirty="0"/>
              <a:t>Desire for flexibility in working environments and hours</a:t>
            </a:r>
          </a:p>
        </p:txBody>
      </p:sp>
      <p:pic>
        <p:nvPicPr>
          <p:cNvPr id="6" name="Picture Placeholder 5" descr="A person standing in an office&#10;&#10;Description automatically generated with medium confidence">
            <a:extLst>
              <a:ext uri="{FF2B5EF4-FFF2-40B4-BE49-F238E27FC236}">
                <a16:creationId xmlns:a16="http://schemas.microsoft.com/office/drawing/2014/main" id="{F7ABABC4-B8A9-4C10-A3ED-225386B84088}"/>
              </a:ext>
            </a:extLst>
          </p:cNvPr>
          <p:cNvPicPr>
            <a:picLocks noGrp="1" noChangeAspect="1"/>
          </p:cNvPicPr>
          <p:nvPr>
            <p:ph type="pic" sz="quarter" idx="16"/>
          </p:nvPr>
        </p:nvPicPr>
        <p:blipFill rotWithShape="1">
          <a:blip r:embed="rId3">
            <a:extLst>
              <a:ext uri="{837473B0-CC2E-450A-ABE3-18F120FF3D39}">
                <a1611:picAttrSrcUrl xmlns:a1611="http://schemas.microsoft.com/office/drawing/2016/11/main" r:id="rId4"/>
              </a:ext>
            </a:extLst>
          </a:blip>
          <a:srcRect l="15635" r="20996" b="2"/>
          <a:stretch/>
        </p:blipFill>
        <p:spPr>
          <a:xfrm>
            <a:off x="5635864" y="-10456"/>
            <a:ext cx="6553319" cy="6877050"/>
          </a:xfrm>
          <a:noFill/>
        </p:spPr>
      </p:pic>
      <p:sp>
        <p:nvSpPr>
          <p:cNvPr id="7" name="TextBox 6">
            <a:extLst>
              <a:ext uri="{FF2B5EF4-FFF2-40B4-BE49-F238E27FC236}">
                <a16:creationId xmlns:a16="http://schemas.microsoft.com/office/drawing/2014/main" id="{A2D2D798-325D-4150-AD8E-9E42693FC2A6}"/>
              </a:ext>
            </a:extLst>
          </p:cNvPr>
          <p:cNvSpPr txBox="1"/>
          <p:nvPr/>
        </p:nvSpPr>
        <p:spPr>
          <a:xfrm>
            <a:off x="10002367" y="6666539"/>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21987796@N08/226551719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8" name="TextBox 7">
            <a:extLst>
              <a:ext uri="{FF2B5EF4-FFF2-40B4-BE49-F238E27FC236}">
                <a16:creationId xmlns:a16="http://schemas.microsoft.com/office/drawing/2014/main" id="{37C97127-A508-4201-B005-D36C05F5AABC}"/>
              </a:ext>
            </a:extLst>
          </p:cNvPr>
          <p:cNvSpPr txBox="1"/>
          <p:nvPr/>
        </p:nvSpPr>
        <p:spPr>
          <a:xfrm>
            <a:off x="252919" y="6483485"/>
            <a:ext cx="5145932" cy="230832"/>
          </a:xfrm>
          <a:prstGeom prst="rect">
            <a:avLst/>
          </a:prstGeom>
          <a:noFill/>
        </p:spPr>
        <p:txBody>
          <a:bodyPr wrap="square" rtlCol="0">
            <a:spAutoFit/>
          </a:bodyPr>
          <a:lstStyle/>
          <a:p>
            <a:r>
              <a:rPr lang="en-US" sz="900" b="1" dirty="0"/>
              <a:t>*www.advisory.com/daily-briefing/2021/10/18/employees-quitting</a:t>
            </a:r>
          </a:p>
        </p:txBody>
      </p:sp>
    </p:spTree>
    <p:extLst>
      <p:ext uri="{BB962C8B-B14F-4D97-AF65-F5344CB8AC3E}">
        <p14:creationId xmlns:p14="http://schemas.microsoft.com/office/powerpoint/2010/main" val="33019516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5716B1-2287-43AC-AD29-E775B392B07E}"/>
              </a:ext>
            </a:extLst>
          </p:cNvPr>
          <p:cNvSpPr>
            <a:spLocks noGrp="1"/>
          </p:cNvSpPr>
          <p:nvPr>
            <p:ph type="body" sz="quarter" idx="15"/>
          </p:nvPr>
        </p:nvSpPr>
        <p:spPr>
          <a:xfrm>
            <a:off x="414904" y="1662480"/>
            <a:ext cx="4783611" cy="4504856"/>
          </a:xfrm>
        </p:spPr>
        <p:txBody>
          <a:bodyPr>
            <a:normAutofit/>
          </a:bodyPr>
          <a:lstStyle/>
          <a:p>
            <a:pPr marL="285750" indent="-285750">
              <a:buFont typeface="Arial" panose="020B0604020202020204" pitchFamily="34" charset="0"/>
              <a:buChar char="•"/>
            </a:pPr>
            <a:r>
              <a:rPr lang="en-US" sz="2400" dirty="0">
                <a:solidFill>
                  <a:schemeClr val="accent6"/>
                </a:solidFill>
              </a:rPr>
              <a:t>Limited Pool of skilled candidates</a:t>
            </a:r>
          </a:p>
          <a:p>
            <a:endParaRPr lang="en-US" sz="2400" dirty="0">
              <a:solidFill>
                <a:schemeClr val="accent6"/>
              </a:solidFill>
            </a:endParaRPr>
          </a:p>
          <a:p>
            <a:pPr marL="285750" indent="-285750">
              <a:buFont typeface="Arial" panose="020B0604020202020204" pitchFamily="34" charset="0"/>
              <a:buChar char="•"/>
            </a:pPr>
            <a:r>
              <a:rPr lang="en-US" sz="2400" dirty="0">
                <a:solidFill>
                  <a:schemeClr val="accent6"/>
                </a:solidFill>
              </a:rPr>
              <a:t>Lack of resources (pay) to compete with other area industries</a:t>
            </a:r>
          </a:p>
          <a:p>
            <a:endParaRPr lang="en-US" sz="2400" dirty="0">
              <a:solidFill>
                <a:schemeClr val="accent6"/>
              </a:solidFill>
            </a:endParaRPr>
          </a:p>
          <a:p>
            <a:pPr marL="285750" indent="-285750">
              <a:buFont typeface="Arial" panose="020B0604020202020204" pitchFamily="34" charset="0"/>
              <a:buChar char="•"/>
            </a:pPr>
            <a:r>
              <a:rPr lang="en-US" sz="2400" dirty="0">
                <a:solidFill>
                  <a:schemeClr val="accent6"/>
                </a:solidFill>
              </a:rPr>
              <a:t>Environmental challenges (roads/weather issues)</a:t>
            </a:r>
          </a:p>
          <a:p>
            <a:pPr marL="285750" indent="-285750">
              <a:buFont typeface="Arial" panose="020B0604020202020204" pitchFamily="34" charset="0"/>
              <a:buChar char="•"/>
            </a:pPr>
            <a:endParaRPr lang="en-US" sz="2400" dirty="0"/>
          </a:p>
          <a:p>
            <a:endParaRPr lang="en-US" dirty="0"/>
          </a:p>
        </p:txBody>
      </p:sp>
      <p:sp>
        <p:nvSpPr>
          <p:cNvPr id="7" name="Title 6">
            <a:extLst>
              <a:ext uri="{FF2B5EF4-FFF2-40B4-BE49-F238E27FC236}">
                <a16:creationId xmlns:a16="http://schemas.microsoft.com/office/drawing/2014/main" id="{8C7D9483-6DFD-40B0-9119-FEEF2E5501C0}"/>
              </a:ext>
            </a:extLst>
          </p:cNvPr>
          <p:cNvSpPr>
            <a:spLocks noGrp="1"/>
          </p:cNvSpPr>
          <p:nvPr>
            <p:ph type="title"/>
          </p:nvPr>
        </p:nvSpPr>
        <p:spPr>
          <a:xfrm>
            <a:off x="268989" y="125288"/>
            <a:ext cx="4783611" cy="1032304"/>
          </a:xfrm>
        </p:spPr>
        <p:txBody>
          <a:bodyPr/>
          <a:lstStyle/>
          <a:p>
            <a:r>
              <a:rPr lang="en-US" sz="2400" dirty="0">
                <a:solidFill>
                  <a:schemeClr val="accent6"/>
                </a:solidFill>
              </a:rPr>
              <a:t>Staffing Challenges for Rural Providers</a:t>
            </a:r>
          </a:p>
        </p:txBody>
      </p:sp>
      <p:pic>
        <p:nvPicPr>
          <p:cNvPr id="11" name="Picture Placeholder 10">
            <a:extLst>
              <a:ext uri="{FF2B5EF4-FFF2-40B4-BE49-F238E27FC236}">
                <a16:creationId xmlns:a16="http://schemas.microsoft.com/office/drawing/2014/main" id="{B6948A74-8192-414E-A677-C740A764BEE9}"/>
              </a:ext>
            </a:extLst>
          </p:cNvPr>
          <p:cNvPicPr>
            <a:picLocks noGrp="1" noChangeAspect="1"/>
          </p:cNvPicPr>
          <p:nvPr>
            <p:ph type="pic" sz="quarter" idx="16"/>
          </p:nvPr>
        </p:nvPicPr>
        <p:blipFill>
          <a:blip r:embed="rId3"/>
          <a:srcRect l="14142" r="14142"/>
          <a:stretch>
            <a:fillRect/>
          </a:stretch>
        </p:blipFill>
        <p:spPr/>
      </p:pic>
    </p:spTree>
    <p:extLst>
      <p:ext uri="{BB962C8B-B14F-4D97-AF65-F5344CB8AC3E}">
        <p14:creationId xmlns:p14="http://schemas.microsoft.com/office/powerpoint/2010/main" val="93684830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website&#10;&#10;Description automatically generated">
            <a:extLst>
              <a:ext uri="{FF2B5EF4-FFF2-40B4-BE49-F238E27FC236}">
                <a16:creationId xmlns:a16="http://schemas.microsoft.com/office/drawing/2014/main" id="{B6FBA47D-1061-49DE-881D-2B64395253A7}"/>
              </a:ext>
            </a:extLst>
          </p:cNvPr>
          <p:cNvPicPr>
            <a:picLocks noGrp="1" noChangeAspect="1"/>
          </p:cNvPicPr>
          <p:nvPr>
            <p:ph sz="quarter" idx="26"/>
          </p:nvPr>
        </p:nvPicPr>
        <p:blipFill rotWithShape="1">
          <a:blip r:embed="rId3">
            <a:extLst>
              <a:ext uri="{837473B0-CC2E-450A-ABE3-18F120FF3D39}">
                <a1611:picAttrSrcUrl xmlns:a1611="http://schemas.microsoft.com/office/drawing/2016/11/main" r:id="rId4"/>
              </a:ext>
            </a:extLst>
          </a:blip>
          <a:srcRect l="953" r="15261" b="-1"/>
          <a:stretch/>
        </p:blipFill>
        <p:spPr>
          <a:xfrm>
            <a:off x="6128458" y="1968500"/>
            <a:ext cx="5327450" cy="3576638"/>
          </a:xfrm>
          <a:noFill/>
        </p:spPr>
      </p:pic>
      <p:sp>
        <p:nvSpPr>
          <p:cNvPr id="2" name="Text Placeholder 1">
            <a:extLst>
              <a:ext uri="{FF2B5EF4-FFF2-40B4-BE49-F238E27FC236}">
                <a16:creationId xmlns:a16="http://schemas.microsoft.com/office/drawing/2014/main" id="{1E385FCA-60CE-4C2E-B7F9-129E9F84CD0B}"/>
              </a:ext>
            </a:extLst>
          </p:cNvPr>
          <p:cNvSpPr>
            <a:spLocks noGrp="1"/>
          </p:cNvSpPr>
          <p:nvPr>
            <p:ph sz="quarter" idx="25"/>
          </p:nvPr>
        </p:nvSpPr>
        <p:spPr>
          <a:xfrm>
            <a:off x="601812" y="1968500"/>
            <a:ext cx="5327450" cy="3576638"/>
          </a:xfrm>
        </p:spPr>
        <p:txBody>
          <a:bodyPr>
            <a:normAutofit/>
          </a:bodyPr>
          <a:lstStyle/>
          <a:p>
            <a:pPr>
              <a:lnSpc>
                <a:spcPct val="90000"/>
              </a:lnSpc>
              <a:spcAft>
                <a:spcPts val="600"/>
              </a:spcAft>
            </a:pPr>
            <a:r>
              <a:rPr lang="en-US" dirty="0"/>
              <a:t>Highlight “meaning” in the work.</a:t>
            </a:r>
          </a:p>
          <a:p>
            <a:pPr>
              <a:lnSpc>
                <a:spcPct val="90000"/>
              </a:lnSpc>
              <a:spcAft>
                <a:spcPts val="600"/>
              </a:spcAft>
            </a:pPr>
            <a:endParaRPr lang="en-US" dirty="0"/>
          </a:p>
          <a:p>
            <a:pPr>
              <a:lnSpc>
                <a:spcPct val="90000"/>
              </a:lnSpc>
              <a:spcAft>
                <a:spcPts val="600"/>
              </a:spcAft>
            </a:pPr>
            <a:r>
              <a:rPr lang="en-US" dirty="0"/>
              <a:t>Provide flexibility around where and when employees work </a:t>
            </a:r>
          </a:p>
          <a:p>
            <a:pPr>
              <a:lnSpc>
                <a:spcPct val="90000"/>
              </a:lnSpc>
              <a:spcAft>
                <a:spcPts val="600"/>
              </a:spcAft>
            </a:pPr>
            <a:endParaRPr lang="en-US" dirty="0"/>
          </a:p>
          <a:p>
            <a:pPr>
              <a:lnSpc>
                <a:spcPct val="90000"/>
              </a:lnSpc>
              <a:spcAft>
                <a:spcPts val="600"/>
              </a:spcAft>
            </a:pPr>
            <a:r>
              <a:rPr lang="en-US" dirty="0"/>
              <a:t>Provide a culturally diverse workforce focused on community</a:t>
            </a:r>
          </a:p>
          <a:p>
            <a:pPr>
              <a:lnSpc>
                <a:spcPct val="90000"/>
              </a:lnSpc>
              <a:spcAft>
                <a:spcPts val="600"/>
              </a:spcAft>
            </a:pPr>
            <a:endParaRPr lang="en-US" dirty="0"/>
          </a:p>
          <a:p>
            <a:pPr>
              <a:lnSpc>
                <a:spcPct val="90000"/>
              </a:lnSpc>
              <a:spcAft>
                <a:spcPts val="600"/>
              </a:spcAft>
            </a:pPr>
            <a:r>
              <a:rPr lang="en-US" dirty="0"/>
              <a:t>Invest in employee growth through education and advancement opportunities 	</a:t>
            </a:r>
          </a:p>
          <a:p>
            <a:pPr>
              <a:lnSpc>
                <a:spcPct val="90000"/>
              </a:lnSpc>
              <a:spcAft>
                <a:spcPts val="600"/>
              </a:spcAft>
            </a:pPr>
            <a:endParaRPr lang="en-US" dirty="0"/>
          </a:p>
          <a:p>
            <a:pPr>
              <a:lnSpc>
                <a:spcPct val="90000"/>
              </a:lnSpc>
              <a:spcAft>
                <a:spcPts val="600"/>
              </a:spcAft>
            </a:pPr>
            <a:endParaRPr lang="en-US" dirty="0"/>
          </a:p>
        </p:txBody>
      </p:sp>
      <p:sp>
        <p:nvSpPr>
          <p:cNvPr id="28" name="Text Placeholder 4">
            <a:extLst>
              <a:ext uri="{FF2B5EF4-FFF2-40B4-BE49-F238E27FC236}">
                <a16:creationId xmlns:a16="http://schemas.microsoft.com/office/drawing/2014/main" id="{2BD64A90-4385-4A8F-A9C4-1899B04E16C9}"/>
              </a:ext>
            </a:extLst>
          </p:cNvPr>
          <p:cNvSpPr>
            <a:spLocks noGrp="1"/>
          </p:cNvSpPr>
          <p:nvPr>
            <p:ph type="body" sz="quarter" idx="24"/>
          </p:nvPr>
        </p:nvSpPr>
        <p:spPr>
          <a:xfrm>
            <a:off x="257783" y="6325438"/>
            <a:ext cx="9109883" cy="375451"/>
          </a:xfrm>
        </p:spPr>
        <p:txBody>
          <a:bodyPr/>
          <a:lstStyle/>
          <a:p>
            <a:pPr algn="l"/>
            <a:r>
              <a:rPr lang="en-US" sz="900" dirty="0">
                <a:solidFill>
                  <a:schemeClr val="tx1"/>
                </a:solidFill>
              </a:rPr>
              <a:t>*www.forbes.com/sites/forbeshumanresourcescouncil/2021/11/01/how-to-position-your-company-to-avoid-the great-resignation/?</a:t>
            </a:r>
            <a:r>
              <a:rPr lang="en-US" sz="900" dirty="0" err="1">
                <a:solidFill>
                  <a:schemeClr val="tx1"/>
                </a:solidFill>
              </a:rPr>
              <a:t>sh</a:t>
            </a:r>
            <a:r>
              <a:rPr lang="en-US" sz="900" dirty="0">
                <a:solidFill>
                  <a:schemeClr val="tx1"/>
                </a:solidFill>
              </a:rPr>
              <a:t>=3944e0d55be</a:t>
            </a:r>
          </a:p>
        </p:txBody>
      </p:sp>
      <p:sp>
        <p:nvSpPr>
          <p:cNvPr id="3" name="Title 2">
            <a:extLst>
              <a:ext uri="{FF2B5EF4-FFF2-40B4-BE49-F238E27FC236}">
                <a16:creationId xmlns:a16="http://schemas.microsoft.com/office/drawing/2014/main" id="{E0F06169-E06C-46CB-84FE-098E9BD13F63}"/>
              </a:ext>
            </a:extLst>
          </p:cNvPr>
          <p:cNvSpPr>
            <a:spLocks noGrp="1"/>
          </p:cNvSpPr>
          <p:nvPr>
            <p:ph type="title"/>
          </p:nvPr>
        </p:nvSpPr>
        <p:spPr>
          <a:xfrm>
            <a:off x="609600" y="604930"/>
            <a:ext cx="10863325" cy="437322"/>
          </a:xfrm>
        </p:spPr>
        <p:txBody>
          <a:bodyPr anchor="t">
            <a:normAutofit/>
          </a:bodyPr>
          <a:lstStyle/>
          <a:p>
            <a:r>
              <a:rPr lang="en-US"/>
              <a:t>What can you do?  </a:t>
            </a:r>
          </a:p>
        </p:txBody>
      </p:sp>
    </p:spTree>
    <p:extLst>
      <p:ext uri="{BB962C8B-B14F-4D97-AF65-F5344CB8AC3E}">
        <p14:creationId xmlns:p14="http://schemas.microsoft.com/office/powerpoint/2010/main" val="271100248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ontent Placeholder 60">
            <a:extLst>
              <a:ext uri="{FF2B5EF4-FFF2-40B4-BE49-F238E27FC236}">
                <a16:creationId xmlns:a16="http://schemas.microsoft.com/office/drawing/2014/main" id="{ADF3203E-9588-4FAB-8D32-64DC7FA1A2C5}"/>
              </a:ext>
            </a:extLst>
          </p:cNvPr>
          <p:cNvSpPr>
            <a:spLocks noGrp="1"/>
          </p:cNvSpPr>
          <p:nvPr>
            <p:ph type="body" sz="quarter" idx="15"/>
          </p:nvPr>
        </p:nvSpPr>
        <p:spPr>
          <a:xfrm>
            <a:off x="125418" y="1540016"/>
            <a:ext cx="4183935" cy="4738320"/>
          </a:xfrm>
        </p:spPr>
        <p:txBody>
          <a:bodyPr>
            <a:normAutofit/>
          </a:bodyPr>
          <a:lstStyle/>
          <a:p>
            <a:pPr marL="285750" indent="-285750">
              <a:buClr>
                <a:srgbClr val="DDAE61"/>
              </a:buClr>
              <a:buFont typeface="Arial" panose="020B0604020202020204" pitchFamily="34" charset="0"/>
              <a:buChar char="•"/>
            </a:pPr>
            <a:r>
              <a:rPr lang="en-US" sz="2400" cap="none" dirty="0"/>
              <a:t>Attracting Talent</a:t>
            </a:r>
          </a:p>
          <a:p>
            <a:pPr marL="285750" indent="-285750">
              <a:buClr>
                <a:srgbClr val="DDAE61"/>
              </a:buClr>
              <a:buFont typeface="Arial" panose="020B0604020202020204" pitchFamily="34" charset="0"/>
              <a:buChar char="•"/>
            </a:pPr>
            <a:r>
              <a:rPr lang="en-US" sz="2400" cap="none" dirty="0"/>
              <a:t>Identification of “Winning” Characteristics</a:t>
            </a:r>
          </a:p>
          <a:p>
            <a:pPr marL="285750" indent="-285750">
              <a:buClr>
                <a:srgbClr val="DDAE61"/>
              </a:buClr>
              <a:buFont typeface="Arial" panose="020B0604020202020204" pitchFamily="34" charset="0"/>
              <a:buChar char="•"/>
            </a:pPr>
            <a:r>
              <a:rPr lang="en-US" sz="2400" cap="none" dirty="0"/>
              <a:t>Interview Process</a:t>
            </a:r>
          </a:p>
          <a:p>
            <a:pPr marL="285750" indent="-285750">
              <a:buClr>
                <a:srgbClr val="DDAE61"/>
              </a:buClr>
              <a:buFont typeface="Arial" panose="020B0604020202020204" pitchFamily="34" charset="0"/>
              <a:buChar char="•"/>
            </a:pPr>
            <a:r>
              <a:rPr lang="en-US" sz="2400" cap="none" dirty="0"/>
              <a:t>Hiring</a:t>
            </a:r>
          </a:p>
          <a:p>
            <a:pPr marL="285750" indent="-285750">
              <a:buClr>
                <a:srgbClr val="DDAE61"/>
              </a:buClr>
              <a:buFont typeface="Arial" panose="020B0604020202020204" pitchFamily="34" charset="0"/>
              <a:buChar char="•"/>
            </a:pPr>
            <a:r>
              <a:rPr lang="en-US" sz="2400" cap="none" dirty="0"/>
              <a:t>Onboarding and Training</a:t>
            </a:r>
          </a:p>
          <a:p>
            <a:pPr marL="285750" indent="-285750">
              <a:buClr>
                <a:srgbClr val="DDAE61"/>
              </a:buClr>
              <a:buFont typeface="Arial" panose="020B0604020202020204" pitchFamily="34" charset="0"/>
              <a:buChar char="•"/>
            </a:pPr>
            <a:r>
              <a:rPr lang="en-US" sz="2400" cap="none" dirty="0"/>
              <a:t>Employee Engagement</a:t>
            </a:r>
          </a:p>
          <a:p>
            <a:pPr marL="285750" indent="-285750">
              <a:buClr>
                <a:srgbClr val="DDAE61"/>
              </a:buClr>
              <a:buFont typeface="Arial" panose="020B0604020202020204" pitchFamily="34" charset="0"/>
              <a:buChar char="•"/>
            </a:pPr>
            <a:r>
              <a:rPr lang="en-US" sz="2400" cap="none" dirty="0"/>
              <a:t>Building Employee Trust and Gathering Data</a:t>
            </a:r>
          </a:p>
          <a:p>
            <a:pPr marL="285750" indent="-285750">
              <a:buClr>
                <a:srgbClr val="DDAE61"/>
              </a:buClr>
              <a:buFont typeface="Arial" panose="020B0604020202020204" pitchFamily="34" charset="0"/>
              <a:buChar char="•"/>
            </a:pPr>
            <a:r>
              <a:rPr lang="en-US" sz="2400" cap="none" dirty="0"/>
              <a:t>Motivation and Inspiration</a:t>
            </a:r>
          </a:p>
          <a:p>
            <a:pPr marL="285750" indent="-285750">
              <a:buClr>
                <a:srgbClr val="DDAE61"/>
              </a:buClr>
              <a:buFont typeface="Arial" panose="020B0604020202020204" pitchFamily="34" charset="0"/>
              <a:buChar char="•"/>
            </a:pPr>
            <a:r>
              <a:rPr lang="en-US" sz="2400" cap="none" dirty="0"/>
              <a:t>Building your Culture</a:t>
            </a:r>
          </a:p>
          <a:p>
            <a:pPr>
              <a:buClr>
                <a:srgbClr val="DDAE61"/>
              </a:buClr>
            </a:pPr>
            <a:endParaRPr lang="en-US" dirty="0"/>
          </a:p>
          <a:p>
            <a:pPr>
              <a:buClr>
                <a:srgbClr val="DDAE61"/>
              </a:buClr>
            </a:pPr>
            <a:endParaRPr lang="en-US" dirty="0"/>
          </a:p>
        </p:txBody>
      </p:sp>
      <p:sp>
        <p:nvSpPr>
          <p:cNvPr id="2" name="Title 1">
            <a:extLst>
              <a:ext uri="{FF2B5EF4-FFF2-40B4-BE49-F238E27FC236}">
                <a16:creationId xmlns:a16="http://schemas.microsoft.com/office/drawing/2014/main" id="{6C61408E-79E4-44BB-8D20-D83B5AFB8259}"/>
              </a:ext>
            </a:extLst>
          </p:cNvPr>
          <p:cNvSpPr>
            <a:spLocks noGrp="1"/>
          </p:cNvSpPr>
          <p:nvPr>
            <p:ph type="title"/>
          </p:nvPr>
        </p:nvSpPr>
        <p:spPr>
          <a:xfrm>
            <a:off x="125418" y="264932"/>
            <a:ext cx="4783611" cy="971957"/>
          </a:xfrm>
        </p:spPr>
        <p:txBody>
          <a:bodyPr>
            <a:normAutofit/>
          </a:bodyPr>
          <a:lstStyle/>
          <a:p>
            <a:r>
              <a:rPr lang="en-US" sz="3300" dirty="0"/>
              <a:t>Finding the Right People</a:t>
            </a:r>
          </a:p>
        </p:txBody>
      </p:sp>
      <p:sp>
        <p:nvSpPr>
          <p:cNvPr id="3" name="Picture Placeholder 2">
            <a:extLst>
              <a:ext uri="{FF2B5EF4-FFF2-40B4-BE49-F238E27FC236}">
                <a16:creationId xmlns:a16="http://schemas.microsoft.com/office/drawing/2014/main" id="{206D2EF0-F4EC-449B-BD11-EA24610F1217}"/>
              </a:ext>
            </a:extLst>
          </p:cNvPr>
          <p:cNvSpPr>
            <a:spLocks noGrp="1"/>
          </p:cNvSpPr>
          <p:nvPr>
            <p:ph type="pic" sz="quarter" idx="16"/>
          </p:nvPr>
        </p:nvSpPr>
        <p:spPr/>
      </p:sp>
      <p:pic>
        <p:nvPicPr>
          <p:cNvPr id="8" name="Content Placeholder 7">
            <a:extLst>
              <a:ext uri="{FF2B5EF4-FFF2-40B4-BE49-F238E27FC236}">
                <a16:creationId xmlns:a16="http://schemas.microsoft.com/office/drawing/2014/main" id="{5A53B5C2-5D7B-4CFF-AD54-8553990A8AB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561" r="2" b="2"/>
          <a:stretch/>
        </p:blipFill>
        <p:spPr>
          <a:xfrm>
            <a:off x="4619543" y="10"/>
            <a:ext cx="7572457" cy="6857990"/>
          </a:xfrm>
          <a:prstGeom prst="rect">
            <a:avLst/>
          </a:prstGeom>
        </p:spPr>
      </p:pic>
    </p:spTree>
    <p:extLst>
      <p:ext uri="{BB962C8B-B14F-4D97-AF65-F5344CB8AC3E}">
        <p14:creationId xmlns:p14="http://schemas.microsoft.com/office/powerpoint/2010/main" val="32884728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REV Template">
  <a:themeElements>
    <a:clrScheme name="Revenue Enterprises - Color - v1">
      <a:dk1>
        <a:srgbClr val="414042"/>
      </a:dk1>
      <a:lt1>
        <a:sysClr val="window" lastClr="FFFFFF"/>
      </a:lt1>
      <a:dk2>
        <a:srgbClr val="6D6E71"/>
      </a:dk2>
      <a:lt2>
        <a:srgbClr val="BCBEC0"/>
      </a:lt2>
      <a:accent1>
        <a:srgbClr val="1CA6DF"/>
      </a:accent1>
      <a:accent2>
        <a:srgbClr val="007EC5"/>
      </a:accent2>
      <a:accent3>
        <a:srgbClr val="C7D430"/>
      </a:accent3>
      <a:accent4>
        <a:srgbClr val="BFD430"/>
      </a:accent4>
      <a:accent5>
        <a:srgbClr val="91A01D"/>
      </a:accent5>
      <a:accent6>
        <a:srgbClr val="000000"/>
      </a:accent6>
      <a:hlink>
        <a:srgbClr val="1CA6DF"/>
      </a:hlink>
      <a:folHlink>
        <a:srgbClr val="6D6E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5875" cap="flat" cmpd="sng" algn="ctr">
          <a:solidFill>
            <a:schemeClr val="tx2"/>
          </a:solidFill>
          <a:prstDash val="solid"/>
          <a:round/>
          <a:headEnd type="none" w="med" len="med"/>
          <a:tailEnd type="none" w="med" len="med"/>
        </a:ln>
        <a:effectLst/>
      </a:spPr>
      <a:bodyPr rtlCol="0" anchor="ctr">
        <a:normAutofit/>
      </a:bodyPr>
      <a:lstStyle>
        <a:defPPr algn="ctr">
          <a:defRPr sz="1400" b="1" dirty="0"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b="1" dirty="0" err="1" smtClean="0">
            <a:solidFill>
              <a:schemeClr val="accent1"/>
            </a:solidFill>
          </a:defRPr>
        </a:defPPr>
      </a:lstStyle>
    </a:txDef>
  </a:objectDefaults>
  <a:extraClrSchemeLst/>
  <a:extLst>
    <a:ext uri="{05A4C25C-085E-4340-85A3-A5531E510DB2}">
      <thm15:themeFamily xmlns:thm15="http://schemas.microsoft.com/office/thememl/2012/main" name="REV018_Master_PowerPoint_Template_R2" id="{BB726FFC-1418-024F-A9D9-C9A0BED95743}" vid="{92A253F3-EBD4-CF4A-B74B-1B6E6D3D5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REV018_Master_PowerPoint_Template_R2</Template>
  <TotalTime>19436</TotalTime>
  <Words>6405</Words>
  <Application>Microsoft Office PowerPoint</Application>
  <PresentationFormat>Widescreen</PresentationFormat>
  <Paragraphs>463</Paragraphs>
  <Slides>31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Lucida Grande</vt:lpstr>
      <vt:lpstr>Wingdings</vt:lpstr>
      <vt:lpstr>REV Template</vt:lpstr>
      <vt:lpstr>PowerPoint Presentation</vt:lpstr>
      <vt:lpstr>PowerPoint Presentation</vt:lpstr>
      <vt:lpstr>Today’s Headlines</vt:lpstr>
      <vt:lpstr>Healthcare unemployment rate hit 4.3% in August 2021 –   The Healthcare industry lost 534,000 employees in August alone.*    The workforce was restless in 2018 and is now even more difficult to find and retain.    Total hospital turnover rates across the nation are 19.5%    The turnover rate in the healthcare industry has risen nearly 5% — across all jobs in the industry — over the last decade.  Millennials are now the largest part of the workforce comprising 41% of our healthcare workers.    42% of Millennials say that growth and learning is the most important thing to them.   44% of Millennials want a flexible work environment and want their work to “make a difference”.*  </vt:lpstr>
      <vt:lpstr>Employee Turnover</vt:lpstr>
      <vt:lpstr>Low Wage Jobs – Wages have increased in the past year and employers are slower to respond.    Opportunity for growth  Cost of Child Care  Increasing responsibility  Burn-Out and Fatigue due to COVID pandemic  Desire for flexibility in working environments and hours</vt:lpstr>
      <vt:lpstr>Staffing Challenges for Rural Providers</vt:lpstr>
      <vt:lpstr>What can you do?  </vt:lpstr>
      <vt:lpstr>Finding the Right People</vt:lpstr>
      <vt:lpstr>Attracting Talent</vt:lpstr>
      <vt:lpstr>Where to Look?</vt:lpstr>
      <vt:lpstr>“A picture is worth 1,000 words” </vt:lpstr>
      <vt:lpstr>Create your Ad</vt:lpstr>
      <vt:lpstr>Sample Ad Continued..</vt:lpstr>
      <vt:lpstr>PowerPoint Presentation</vt:lpstr>
      <vt:lpstr>PowerPoint Presentation</vt:lpstr>
      <vt:lpstr>PowerPoint Presentation</vt:lpstr>
      <vt:lpstr>PowerPoint Presentation</vt:lpstr>
      <vt:lpstr>INSPIRING AND MOTIVATING</vt:lpstr>
      <vt:lpstr>PowerPoint Presentation</vt:lpstr>
      <vt:lpstr>Motivating Employees </vt:lpstr>
      <vt:lpstr>Key ways to engage and connect with your team</vt:lpstr>
      <vt:lpstr>Gaining Employee Trust</vt:lpstr>
      <vt:lpstr>Trends in Employee Satisfaction</vt:lpstr>
      <vt:lpstr>Employee Retention</vt:lpstr>
      <vt:lpstr>Other Options</vt:lpstr>
      <vt:lpstr>Building Culture</vt:lpstr>
      <vt:lpstr>“Culture has the ability to change the way that we live” *Gustavo Grodnitzky</vt:lpstr>
      <vt:lpstr>SUMMARY</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N. Brumley</dc:creator>
  <cp:lastModifiedBy>Karie Bostwick</cp:lastModifiedBy>
  <cp:revision>50</cp:revision>
  <dcterms:created xsi:type="dcterms:W3CDTF">2019-10-10T20:39:21Z</dcterms:created>
  <dcterms:modified xsi:type="dcterms:W3CDTF">2021-11-18T04:41:16Z</dcterms:modified>
</cp:coreProperties>
</file>