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1" r:id="rId1"/>
    <p:sldMasterId id="2147483959" r:id="rId2"/>
    <p:sldMasterId id="2147483964" r:id="rId3"/>
  </p:sldMasterIdLst>
  <p:notesMasterIdLst>
    <p:notesMasterId r:id="rId34"/>
  </p:notesMasterIdLst>
  <p:handoutMasterIdLst>
    <p:handoutMasterId r:id="rId35"/>
  </p:handoutMasterIdLst>
  <p:sldIdLst>
    <p:sldId id="310" r:id="rId4"/>
    <p:sldId id="258" r:id="rId5"/>
    <p:sldId id="257" r:id="rId6"/>
    <p:sldId id="372" r:id="rId7"/>
    <p:sldId id="373" r:id="rId8"/>
    <p:sldId id="348" r:id="rId9"/>
    <p:sldId id="369" r:id="rId10"/>
    <p:sldId id="386" r:id="rId11"/>
    <p:sldId id="365" r:id="rId12"/>
    <p:sldId id="371" r:id="rId13"/>
    <p:sldId id="368" r:id="rId14"/>
    <p:sldId id="341" r:id="rId15"/>
    <p:sldId id="364" r:id="rId16"/>
    <p:sldId id="355" r:id="rId17"/>
    <p:sldId id="354" r:id="rId18"/>
    <p:sldId id="312" r:id="rId19"/>
    <p:sldId id="360" r:id="rId20"/>
    <p:sldId id="359" r:id="rId21"/>
    <p:sldId id="313" r:id="rId22"/>
    <p:sldId id="357" r:id="rId23"/>
    <p:sldId id="349" r:id="rId24"/>
    <p:sldId id="345" r:id="rId25"/>
    <p:sldId id="367" r:id="rId26"/>
    <p:sldId id="374" r:id="rId27"/>
    <p:sldId id="377" r:id="rId28"/>
    <p:sldId id="382" r:id="rId29"/>
    <p:sldId id="381" r:id="rId30"/>
    <p:sldId id="383" r:id="rId31"/>
    <p:sldId id="302" r:id="rId32"/>
    <p:sldId id="338"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on Williams" initials="BW" lastIdx="8" clrIdx="0">
    <p:extLst>
      <p:ext uri="{19B8F6BF-5375-455C-9EA6-DF929625EA0E}">
        <p15:presenceInfo xmlns:p15="http://schemas.microsoft.com/office/powerpoint/2012/main" userId="S::bdwilliams@eidebailly.com::9d236314-1735-4bb2-8b28-47d10314a0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C86D"/>
    <a:srgbClr val="819BD7"/>
    <a:srgbClr val="254835"/>
    <a:srgbClr val="BA7500"/>
    <a:srgbClr val="85371E"/>
    <a:srgbClr val="637890"/>
    <a:srgbClr val="778C82"/>
    <a:srgbClr val="9E7F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4" autoAdjust="0"/>
    <p:restoredTop sz="89369" autoAdjust="0"/>
  </p:normalViewPr>
  <p:slideViewPr>
    <p:cSldViewPr>
      <p:cViewPr varScale="1">
        <p:scale>
          <a:sx n="94" d="100"/>
          <a:sy n="94" d="100"/>
        </p:scale>
        <p:origin x="195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2490"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91CD22-84F0-4976-A335-01E65FF4DB91}"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n-US"/>
        </a:p>
      </dgm:t>
    </dgm:pt>
    <dgm:pt modelId="{85C33925-5131-43C9-929F-C574392A0D42}">
      <dgm:prSet/>
      <dgm:spPr>
        <a:solidFill>
          <a:srgbClr val="002060"/>
        </a:solidFill>
      </dgm:spPr>
      <dgm:t>
        <a:bodyPr/>
        <a:lstStyle/>
        <a:p>
          <a:r>
            <a:rPr lang="en-US" dirty="0"/>
            <a:t>Factors Driving Pricing Transparency</a:t>
          </a:r>
        </a:p>
      </dgm:t>
    </dgm:pt>
    <dgm:pt modelId="{A19ACD45-9DDA-4D1E-B06C-FF414A4DBDFB}" type="parTrans" cxnId="{84A6202B-4657-4831-867A-B2D3520C1CC1}">
      <dgm:prSet/>
      <dgm:spPr/>
      <dgm:t>
        <a:bodyPr/>
        <a:lstStyle/>
        <a:p>
          <a:endParaRPr lang="en-US"/>
        </a:p>
      </dgm:t>
    </dgm:pt>
    <dgm:pt modelId="{32DA144C-AFB6-4100-94E4-2AE6C77A22D1}" type="sibTrans" cxnId="{84A6202B-4657-4831-867A-B2D3520C1CC1}">
      <dgm:prSet/>
      <dgm:spPr/>
      <dgm:t>
        <a:bodyPr/>
        <a:lstStyle/>
        <a:p>
          <a:endParaRPr lang="en-US"/>
        </a:p>
      </dgm:t>
    </dgm:pt>
    <dgm:pt modelId="{2024AE10-37D8-4B69-9F12-B881DB200F1E}">
      <dgm:prSet/>
      <dgm:spPr/>
      <dgm:t>
        <a:bodyPr/>
        <a:lstStyle/>
        <a:p>
          <a:r>
            <a:rPr lang="en-US" dirty="0"/>
            <a:t>Hospital Price Transparency</a:t>
          </a:r>
        </a:p>
      </dgm:t>
    </dgm:pt>
    <dgm:pt modelId="{01CA5BBC-E217-4583-BE2A-0A31B8E8CBB8}" type="parTrans" cxnId="{8DBEC639-9C3E-41FC-91A7-8BA81C446425}">
      <dgm:prSet/>
      <dgm:spPr/>
      <dgm:t>
        <a:bodyPr/>
        <a:lstStyle/>
        <a:p>
          <a:endParaRPr lang="en-US"/>
        </a:p>
      </dgm:t>
    </dgm:pt>
    <dgm:pt modelId="{96333C62-F7A4-4ECF-9CB3-D9496C5A4C85}" type="sibTrans" cxnId="{8DBEC639-9C3E-41FC-91A7-8BA81C446425}">
      <dgm:prSet/>
      <dgm:spPr/>
      <dgm:t>
        <a:bodyPr/>
        <a:lstStyle/>
        <a:p>
          <a:endParaRPr lang="en-US"/>
        </a:p>
      </dgm:t>
    </dgm:pt>
    <dgm:pt modelId="{28AC1450-D973-4703-80F9-EA7853230D77}">
      <dgm:prSet/>
      <dgm:spPr/>
      <dgm:t>
        <a:bodyPr/>
        <a:lstStyle/>
        <a:p>
          <a:r>
            <a:rPr lang="en-US" dirty="0"/>
            <a:t>Payor Price Transparency</a:t>
          </a:r>
        </a:p>
      </dgm:t>
    </dgm:pt>
    <dgm:pt modelId="{687008AF-60C2-4EB4-B78A-B53378326688}" type="parTrans" cxnId="{C0E0E377-C1B8-48ED-9EED-A7783409ADA3}">
      <dgm:prSet/>
      <dgm:spPr/>
      <dgm:t>
        <a:bodyPr/>
        <a:lstStyle/>
        <a:p>
          <a:endParaRPr lang="en-US"/>
        </a:p>
      </dgm:t>
    </dgm:pt>
    <dgm:pt modelId="{25208EDA-8ADA-483C-B90C-12C4E362B6B6}" type="sibTrans" cxnId="{C0E0E377-C1B8-48ED-9EED-A7783409ADA3}">
      <dgm:prSet/>
      <dgm:spPr/>
      <dgm:t>
        <a:bodyPr/>
        <a:lstStyle/>
        <a:p>
          <a:endParaRPr lang="en-US"/>
        </a:p>
      </dgm:t>
    </dgm:pt>
    <dgm:pt modelId="{2140155D-FA9D-42DC-AA87-8A9DE97BEDA4}">
      <dgm:prSet/>
      <dgm:spPr/>
      <dgm:t>
        <a:bodyPr/>
        <a:lstStyle/>
        <a:p>
          <a:r>
            <a:rPr lang="en-US" dirty="0"/>
            <a:t>State Actions Towards Price Transparency</a:t>
          </a:r>
        </a:p>
      </dgm:t>
    </dgm:pt>
    <dgm:pt modelId="{920D6BE2-FFBB-4F23-B9E1-19C8547AD7CB}" type="parTrans" cxnId="{A59985D9-F64A-4712-BC75-2D0737482821}">
      <dgm:prSet/>
      <dgm:spPr/>
      <dgm:t>
        <a:bodyPr/>
        <a:lstStyle/>
        <a:p>
          <a:endParaRPr lang="en-US"/>
        </a:p>
      </dgm:t>
    </dgm:pt>
    <dgm:pt modelId="{35F1BF8F-B7E9-4E30-AD5E-D506D8F6283A}" type="sibTrans" cxnId="{A59985D9-F64A-4712-BC75-2D0737482821}">
      <dgm:prSet/>
      <dgm:spPr/>
      <dgm:t>
        <a:bodyPr/>
        <a:lstStyle/>
        <a:p>
          <a:endParaRPr lang="en-US"/>
        </a:p>
      </dgm:t>
    </dgm:pt>
    <dgm:pt modelId="{70305235-CB05-4DAC-9314-1F9214527D45}">
      <dgm:prSet/>
      <dgm:spPr/>
      <dgm:t>
        <a:bodyPr/>
        <a:lstStyle/>
        <a:p>
          <a:r>
            <a:rPr lang="en-US" dirty="0"/>
            <a:t>Patient Movement</a:t>
          </a:r>
        </a:p>
      </dgm:t>
    </dgm:pt>
    <dgm:pt modelId="{45ACCB0B-D421-4902-BC70-6F51A204637C}" type="parTrans" cxnId="{AD8C6CC4-84AE-4AFC-A818-7FE2669A8C31}">
      <dgm:prSet/>
      <dgm:spPr/>
      <dgm:t>
        <a:bodyPr/>
        <a:lstStyle/>
        <a:p>
          <a:endParaRPr lang="en-US"/>
        </a:p>
      </dgm:t>
    </dgm:pt>
    <dgm:pt modelId="{D8360BF1-D2DB-45F5-950B-9AF365805E20}" type="sibTrans" cxnId="{AD8C6CC4-84AE-4AFC-A818-7FE2669A8C31}">
      <dgm:prSet/>
      <dgm:spPr/>
      <dgm:t>
        <a:bodyPr/>
        <a:lstStyle/>
        <a:p>
          <a:endParaRPr lang="en-US"/>
        </a:p>
      </dgm:t>
    </dgm:pt>
    <dgm:pt modelId="{845FEAD3-936F-4551-878E-C889F45545FD}">
      <dgm:prSet/>
      <dgm:spPr>
        <a:solidFill>
          <a:srgbClr val="002060"/>
        </a:solidFill>
      </dgm:spPr>
      <dgm:t>
        <a:bodyPr/>
        <a:lstStyle/>
        <a:p>
          <a:r>
            <a:rPr lang="en-US" dirty="0"/>
            <a:t>Clinics &amp; Medical Professional Pricing Strategy</a:t>
          </a:r>
        </a:p>
      </dgm:t>
    </dgm:pt>
    <dgm:pt modelId="{8E333AFA-1EAA-44A9-9FA9-D8C5D5E2203F}" type="parTrans" cxnId="{386CEB2D-40D6-46C5-9C48-B5F79DA6B7E4}">
      <dgm:prSet/>
      <dgm:spPr/>
      <dgm:t>
        <a:bodyPr/>
        <a:lstStyle/>
        <a:p>
          <a:endParaRPr lang="en-US"/>
        </a:p>
      </dgm:t>
    </dgm:pt>
    <dgm:pt modelId="{810B9212-34D5-4CAE-BB73-1ED170514C79}" type="sibTrans" cxnId="{386CEB2D-40D6-46C5-9C48-B5F79DA6B7E4}">
      <dgm:prSet/>
      <dgm:spPr/>
      <dgm:t>
        <a:bodyPr/>
        <a:lstStyle/>
        <a:p>
          <a:endParaRPr lang="en-US"/>
        </a:p>
      </dgm:t>
    </dgm:pt>
    <dgm:pt modelId="{75762A74-82AF-442B-BDEA-A77B3F5E938B}">
      <dgm:prSet/>
      <dgm:spPr/>
      <dgm:t>
        <a:bodyPr/>
        <a:lstStyle/>
        <a:p>
          <a:r>
            <a:rPr lang="en-US" dirty="0"/>
            <a:t>Pricing Strategies</a:t>
          </a:r>
        </a:p>
      </dgm:t>
    </dgm:pt>
    <dgm:pt modelId="{4A4D8EDC-2EC0-4654-89EB-957141ADCDD1}" type="parTrans" cxnId="{B6548086-6221-47E2-B2BA-025EA8BE23E0}">
      <dgm:prSet/>
      <dgm:spPr/>
      <dgm:t>
        <a:bodyPr/>
        <a:lstStyle/>
        <a:p>
          <a:endParaRPr lang="en-US"/>
        </a:p>
      </dgm:t>
    </dgm:pt>
    <dgm:pt modelId="{3D32EAF5-6729-48B8-B278-F81D8CFB3CB8}" type="sibTrans" cxnId="{B6548086-6221-47E2-B2BA-025EA8BE23E0}">
      <dgm:prSet/>
      <dgm:spPr/>
      <dgm:t>
        <a:bodyPr/>
        <a:lstStyle/>
        <a:p>
          <a:endParaRPr lang="en-US"/>
        </a:p>
      </dgm:t>
    </dgm:pt>
    <dgm:pt modelId="{1BAD031C-47E1-418A-A215-4D38174999A4}">
      <dgm:prSet/>
      <dgm:spPr/>
      <dgm:t>
        <a:bodyPr/>
        <a:lstStyle/>
        <a:p>
          <a:r>
            <a:rPr lang="en-US" dirty="0"/>
            <a:t>How you know your strategy is not working</a:t>
          </a:r>
        </a:p>
      </dgm:t>
    </dgm:pt>
    <dgm:pt modelId="{01196710-A238-4208-8818-1A39F1B04B67}" type="parTrans" cxnId="{F030AD08-A2B3-4B86-ADB9-E5CA28364019}">
      <dgm:prSet/>
      <dgm:spPr/>
      <dgm:t>
        <a:bodyPr/>
        <a:lstStyle/>
        <a:p>
          <a:endParaRPr lang="en-US"/>
        </a:p>
      </dgm:t>
    </dgm:pt>
    <dgm:pt modelId="{9FAF3FDF-2339-4FF7-B3A8-996CC721FB03}" type="sibTrans" cxnId="{F030AD08-A2B3-4B86-ADB9-E5CA28364019}">
      <dgm:prSet/>
      <dgm:spPr/>
      <dgm:t>
        <a:bodyPr/>
        <a:lstStyle/>
        <a:p>
          <a:endParaRPr lang="en-US"/>
        </a:p>
      </dgm:t>
    </dgm:pt>
    <dgm:pt modelId="{10075DF9-F634-4975-99D9-00152FC388C2}">
      <dgm:prSet/>
      <dgm:spPr/>
      <dgm:t>
        <a:bodyPr/>
        <a:lstStyle/>
        <a:p>
          <a:r>
            <a:rPr lang="en-US" dirty="0"/>
            <a:t>Market Reimbursement Maximization Approach</a:t>
          </a:r>
        </a:p>
      </dgm:t>
    </dgm:pt>
    <dgm:pt modelId="{881F9E84-FCEB-40BF-A235-FF86BA5D3FA4}" type="parTrans" cxnId="{3588F20B-13AA-49D2-BC1C-134FFDEBC333}">
      <dgm:prSet/>
      <dgm:spPr/>
      <dgm:t>
        <a:bodyPr/>
        <a:lstStyle/>
        <a:p>
          <a:endParaRPr lang="en-US"/>
        </a:p>
      </dgm:t>
    </dgm:pt>
    <dgm:pt modelId="{E5346F38-3F7E-4D2D-B041-3B2E344956E8}" type="sibTrans" cxnId="{3588F20B-13AA-49D2-BC1C-134FFDEBC333}">
      <dgm:prSet/>
      <dgm:spPr/>
      <dgm:t>
        <a:bodyPr/>
        <a:lstStyle/>
        <a:p>
          <a:endParaRPr lang="en-US"/>
        </a:p>
      </dgm:t>
    </dgm:pt>
    <dgm:pt modelId="{A60FC432-69EB-4AFD-809D-96C3D1530952}">
      <dgm:prSet/>
      <dgm:spPr/>
      <dgm:t>
        <a:bodyPr/>
        <a:lstStyle/>
        <a:p>
          <a:r>
            <a:rPr lang="en-US" dirty="0"/>
            <a:t>How to Implement &amp; Benefits with Sample Published Rates</a:t>
          </a:r>
        </a:p>
      </dgm:t>
    </dgm:pt>
    <dgm:pt modelId="{7EAF8AC7-D939-475A-9F85-638946F6B5BE}" type="parTrans" cxnId="{A54CE342-C31D-4A5A-9A84-6E95DBBBCD9A}">
      <dgm:prSet/>
      <dgm:spPr/>
      <dgm:t>
        <a:bodyPr/>
        <a:lstStyle/>
        <a:p>
          <a:endParaRPr lang="en-US"/>
        </a:p>
      </dgm:t>
    </dgm:pt>
    <dgm:pt modelId="{3EEA6B51-6B3D-43D0-B9B9-929062EB7D1C}" type="sibTrans" cxnId="{A54CE342-C31D-4A5A-9A84-6E95DBBBCD9A}">
      <dgm:prSet/>
      <dgm:spPr/>
      <dgm:t>
        <a:bodyPr/>
        <a:lstStyle/>
        <a:p>
          <a:endParaRPr lang="en-US"/>
        </a:p>
      </dgm:t>
    </dgm:pt>
    <dgm:pt modelId="{D34E819E-D6BF-4DF0-A4FF-9847541DA6C0}">
      <dgm:prSet/>
      <dgm:spPr>
        <a:solidFill>
          <a:srgbClr val="002060"/>
        </a:solidFill>
      </dgm:spPr>
      <dgm:t>
        <a:bodyPr/>
        <a:lstStyle/>
        <a:p>
          <a:r>
            <a:rPr lang="en-US" dirty="0"/>
            <a:t>How Quality Plays a Role</a:t>
          </a:r>
        </a:p>
      </dgm:t>
    </dgm:pt>
    <dgm:pt modelId="{3A96CF40-5ED3-43FA-871D-469F0AD7B2B3}" type="parTrans" cxnId="{0A70558D-A70C-47E1-B70F-1DC7D93332C1}">
      <dgm:prSet/>
      <dgm:spPr/>
      <dgm:t>
        <a:bodyPr/>
        <a:lstStyle/>
        <a:p>
          <a:endParaRPr lang="en-US"/>
        </a:p>
      </dgm:t>
    </dgm:pt>
    <dgm:pt modelId="{2881E5FB-5194-4F1D-BDAD-C12D32654694}" type="sibTrans" cxnId="{0A70558D-A70C-47E1-B70F-1DC7D93332C1}">
      <dgm:prSet/>
      <dgm:spPr/>
      <dgm:t>
        <a:bodyPr/>
        <a:lstStyle/>
        <a:p>
          <a:endParaRPr lang="en-US"/>
        </a:p>
      </dgm:t>
    </dgm:pt>
    <dgm:pt modelId="{63A9F8F8-BE82-45DC-BEA4-521F2729AFC8}">
      <dgm:prSet/>
      <dgm:spPr/>
      <dgm:t>
        <a:bodyPr/>
        <a:lstStyle/>
        <a:p>
          <a:r>
            <a:rPr lang="en-US" dirty="0"/>
            <a:t>Care Maps</a:t>
          </a:r>
        </a:p>
      </dgm:t>
    </dgm:pt>
    <dgm:pt modelId="{A248E06C-0949-45F5-91FD-DFDA5F59539F}" type="parTrans" cxnId="{BFA8B76B-1EF5-4B04-BCEC-0556B3838F0F}">
      <dgm:prSet/>
      <dgm:spPr/>
      <dgm:t>
        <a:bodyPr/>
        <a:lstStyle/>
        <a:p>
          <a:endParaRPr lang="en-US"/>
        </a:p>
      </dgm:t>
    </dgm:pt>
    <dgm:pt modelId="{0DEBF39A-890A-4D68-B2E7-6DBE66D1592A}" type="sibTrans" cxnId="{BFA8B76B-1EF5-4B04-BCEC-0556B3838F0F}">
      <dgm:prSet/>
      <dgm:spPr/>
      <dgm:t>
        <a:bodyPr/>
        <a:lstStyle/>
        <a:p>
          <a:endParaRPr lang="en-US"/>
        </a:p>
      </dgm:t>
    </dgm:pt>
    <dgm:pt modelId="{220E3AB5-39BA-4AA0-81E4-E57043482AA9}">
      <dgm:prSet/>
      <dgm:spPr/>
      <dgm:t>
        <a:bodyPr/>
        <a:lstStyle/>
        <a:p>
          <a:r>
            <a:rPr lang="en-US" dirty="0"/>
            <a:t>How to Maximize Care &amp; Revenue</a:t>
          </a:r>
        </a:p>
      </dgm:t>
    </dgm:pt>
    <dgm:pt modelId="{8FD31EE8-21B9-4749-AE11-386677BA0A37}" type="parTrans" cxnId="{5095B70F-1C50-4DAF-8EA4-791B5ED271CB}">
      <dgm:prSet/>
      <dgm:spPr/>
      <dgm:t>
        <a:bodyPr/>
        <a:lstStyle/>
        <a:p>
          <a:endParaRPr lang="en-US"/>
        </a:p>
      </dgm:t>
    </dgm:pt>
    <dgm:pt modelId="{F362E134-F4A9-4A2B-B5BE-5C91C40F7FED}" type="sibTrans" cxnId="{5095B70F-1C50-4DAF-8EA4-791B5ED271CB}">
      <dgm:prSet/>
      <dgm:spPr/>
      <dgm:t>
        <a:bodyPr/>
        <a:lstStyle/>
        <a:p>
          <a:endParaRPr lang="en-US"/>
        </a:p>
      </dgm:t>
    </dgm:pt>
    <dgm:pt modelId="{90986BE0-9339-498C-A925-C88258E0E890}">
      <dgm:prSet/>
      <dgm:spPr/>
      <dgm:t>
        <a:bodyPr/>
        <a:lstStyle/>
        <a:p>
          <a:r>
            <a:rPr lang="en-US" dirty="0"/>
            <a:t>How Approach works for RHC and Provider based billing</a:t>
          </a:r>
        </a:p>
      </dgm:t>
    </dgm:pt>
    <dgm:pt modelId="{525FB0FE-FF1F-4A06-AE6F-7F1BF67AFBAB}" type="parTrans" cxnId="{BF219CD6-3D01-43EC-9C58-3478AF117B67}">
      <dgm:prSet/>
      <dgm:spPr/>
    </dgm:pt>
    <dgm:pt modelId="{8DC86F43-B6C2-43D8-8E79-3F303070B1E9}" type="sibTrans" cxnId="{BF219CD6-3D01-43EC-9C58-3478AF117B67}">
      <dgm:prSet/>
      <dgm:spPr/>
    </dgm:pt>
    <dgm:pt modelId="{A9B9BBA5-E208-42E8-BF7C-74AC92562032}" type="pres">
      <dgm:prSet presAssocID="{E391CD22-84F0-4976-A335-01E65FF4DB91}" presName="linear" presStyleCnt="0">
        <dgm:presLayoutVars>
          <dgm:dir/>
          <dgm:animLvl val="lvl"/>
          <dgm:resizeHandles val="exact"/>
        </dgm:presLayoutVars>
      </dgm:prSet>
      <dgm:spPr/>
    </dgm:pt>
    <dgm:pt modelId="{EAB9195C-6A91-44E3-9246-D164315B3C36}" type="pres">
      <dgm:prSet presAssocID="{85C33925-5131-43C9-929F-C574392A0D42}" presName="parentLin" presStyleCnt="0"/>
      <dgm:spPr/>
    </dgm:pt>
    <dgm:pt modelId="{2EE28EE1-1A7F-48AE-A22F-E258D6CDC4B8}" type="pres">
      <dgm:prSet presAssocID="{85C33925-5131-43C9-929F-C574392A0D42}" presName="parentLeftMargin" presStyleLbl="node1" presStyleIdx="0" presStyleCnt="3"/>
      <dgm:spPr/>
    </dgm:pt>
    <dgm:pt modelId="{5DDCC297-57DE-4C55-9179-9A63FF8E0010}" type="pres">
      <dgm:prSet presAssocID="{85C33925-5131-43C9-929F-C574392A0D42}" presName="parentText" presStyleLbl="node1" presStyleIdx="0" presStyleCnt="3">
        <dgm:presLayoutVars>
          <dgm:chMax val="0"/>
          <dgm:bulletEnabled val="1"/>
        </dgm:presLayoutVars>
      </dgm:prSet>
      <dgm:spPr/>
    </dgm:pt>
    <dgm:pt modelId="{1E24DD72-AD4E-4B0E-A70D-BB07AE7AD6B2}" type="pres">
      <dgm:prSet presAssocID="{85C33925-5131-43C9-929F-C574392A0D42}" presName="negativeSpace" presStyleCnt="0"/>
      <dgm:spPr/>
    </dgm:pt>
    <dgm:pt modelId="{908E0CB6-B252-45FF-8B7D-4F13F9A8A9C9}" type="pres">
      <dgm:prSet presAssocID="{85C33925-5131-43C9-929F-C574392A0D42}" presName="childText" presStyleLbl="conFgAcc1" presStyleIdx="0" presStyleCnt="3">
        <dgm:presLayoutVars>
          <dgm:bulletEnabled val="1"/>
        </dgm:presLayoutVars>
      </dgm:prSet>
      <dgm:spPr/>
    </dgm:pt>
    <dgm:pt modelId="{274BF9CF-038E-4518-A917-6BABBBCF8A4A}" type="pres">
      <dgm:prSet presAssocID="{32DA144C-AFB6-4100-94E4-2AE6C77A22D1}" presName="spaceBetweenRectangles" presStyleCnt="0"/>
      <dgm:spPr/>
    </dgm:pt>
    <dgm:pt modelId="{3A6CBE25-8A3A-440E-A519-2E0D6B44AA94}" type="pres">
      <dgm:prSet presAssocID="{845FEAD3-936F-4551-878E-C889F45545FD}" presName="parentLin" presStyleCnt="0"/>
      <dgm:spPr/>
    </dgm:pt>
    <dgm:pt modelId="{CCA33192-3044-45FB-AA69-C14BD611F573}" type="pres">
      <dgm:prSet presAssocID="{845FEAD3-936F-4551-878E-C889F45545FD}" presName="parentLeftMargin" presStyleLbl="node1" presStyleIdx="0" presStyleCnt="3"/>
      <dgm:spPr/>
    </dgm:pt>
    <dgm:pt modelId="{07621D20-39FA-427E-9CF5-F4664386DC08}" type="pres">
      <dgm:prSet presAssocID="{845FEAD3-936F-4551-878E-C889F45545FD}" presName="parentText" presStyleLbl="node1" presStyleIdx="1" presStyleCnt="3">
        <dgm:presLayoutVars>
          <dgm:chMax val="0"/>
          <dgm:bulletEnabled val="1"/>
        </dgm:presLayoutVars>
      </dgm:prSet>
      <dgm:spPr/>
    </dgm:pt>
    <dgm:pt modelId="{8A83AF21-D4E0-4D75-B746-B1E149E62261}" type="pres">
      <dgm:prSet presAssocID="{845FEAD3-936F-4551-878E-C889F45545FD}" presName="negativeSpace" presStyleCnt="0"/>
      <dgm:spPr/>
    </dgm:pt>
    <dgm:pt modelId="{B7D20695-A37E-4533-8E14-02ABA11D4431}" type="pres">
      <dgm:prSet presAssocID="{845FEAD3-936F-4551-878E-C889F45545FD}" presName="childText" presStyleLbl="conFgAcc1" presStyleIdx="1" presStyleCnt="3">
        <dgm:presLayoutVars>
          <dgm:bulletEnabled val="1"/>
        </dgm:presLayoutVars>
      </dgm:prSet>
      <dgm:spPr/>
    </dgm:pt>
    <dgm:pt modelId="{7B76A5A2-09BC-4096-BCD6-A2EE7B150D3B}" type="pres">
      <dgm:prSet presAssocID="{810B9212-34D5-4CAE-BB73-1ED170514C79}" presName="spaceBetweenRectangles" presStyleCnt="0"/>
      <dgm:spPr/>
    </dgm:pt>
    <dgm:pt modelId="{2505CE66-109B-4AA1-8315-B185BA930294}" type="pres">
      <dgm:prSet presAssocID="{D34E819E-D6BF-4DF0-A4FF-9847541DA6C0}" presName="parentLin" presStyleCnt="0"/>
      <dgm:spPr/>
    </dgm:pt>
    <dgm:pt modelId="{4FAD86B0-C876-46C2-9F4F-B5F7D208D3A5}" type="pres">
      <dgm:prSet presAssocID="{D34E819E-D6BF-4DF0-A4FF-9847541DA6C0}" presName="parentLeftMargin" presStyleLbl="node1" presStyleIdx="1" presStyleCnt="3"/>
      <dgm:spPr/>
    </dgm:pt>
    <dgm:pt modelId="{C4689226-C607-4464-A6C0-D327A88FA1CD}" type="pres">
      <dgm:prSet presAssocID="{D34E819E-D6BF-4DF0-A4FF-9847541DA6C0}" presName="parentText" presStyleLbl="node1" presStyleIdx="2" presStyleCnt="3">
        <dgm:presLayoutVars>
          <dgm:chMax val="0"/>
          <dgm:bulletEnabled val="1"/>
        </dgm:presLayoutVars>
      </dgm:prSet>
      <dgm:spPr/>
    </dgm:pt>
    <dgm:pt modelId="{C8EFBDB9-C462-4629-A663-320D9DF390DC}" type="pres">
      <dgm:prSet presAssocID="{D34E819E-D6BF-4DF0-A4FF-9847541DA6C0}" presName="negativeSpace" presStyleCnt="0"/>
      <dgm:spPr/>
    </dgm:pt>
    <dgm:pt modelId="{9F42E08B-594E-4AB0-84CC-DDEB8410542B}" type="pres">
      <dgm:prSet presAssocID="{D34E819E-D6BF-4DF0-A4FF-9847541DA6C0}" presName="childText" presStyleLbl="conFgAcc1" presStyleIdx="2" presStyleCnt="3">
        <dgm:presLayoutVars>
          <dgm:bulletEnabled val="1"/>
        </dgm:presLayoutVars>
      </dgm:prSet>
      <dgm:spPr/>
    </dgm:pt>
  </dgm:ptLst>
  <dgm:cxnLst>
    <dgm:cxn modelId="{F030AD08-A2B3-4B86-ADB9-E5CA28364019}" srcId="{845FEAD3-936F-4551-878E-C889F45545FD}" destId="{1BAD031C-47E1-418A-A215-4D38174999A4}" srcOrd="1" destOrd="0" parTransId="{01196710-A238-4208-8818-1A39F1B04B67}" sibTransId="{9FAF3FDF-2339-4FF7-B3A8-996CC721FB03}"/>
    <dgm:cxn modelId="{3588F20B-13AA-49D2-BC1C-134FFDEBC333}" srcId="{845FEAD3-936F-4551-878E-C889F45545FD}" destId="{10075DF9-F634-4975-99D9-00152FC388C2}" srcOrd="2" destOrd="0" parTransId="{881F9E84-FCEB-40BF-A235-FF86BA5D3FA4}" sibTransId="{E5346F38-3F7E-4D2D-B041-3B2E344956E8}"/>
    <dgm:cxn modelId="{5095B70F-1C50-4DAF-8EA4-791B5ED271CB}" srcId="{D34E819E-D6BF-4DF0-A4FF-9847541DA6C0}" destId="{220E3AB5-39BA-4AA0-81E4-E57043482AA9}" srcOrd="1" destOrd="0" parTransId="{8FD31EE8-21B9-4749-AE11-386677BA0A37}" sibTransId="{F362E134-F4A9-4A2B-B5BE-5C91C40F7FED}"/>
    <dgm:cxn modelId="{A455BD16-341C-40C9-B264-61F70BDFEF7C}" type="presOf" srcId="{2140155D-FA9D-42DC-AA87-8A9DE97BEDA4}" destId="{908E0CB6-B252-45FF-8B7D-4F13F9A8A9C9}" srcOrd="0" destOrd="2" presId="urn:microsoft.com/office/officeart/2005/8/layout/list1"/>
    <dgm:cxn modelId="{E098E917-BD2A-411D-9C69-A2D2352FDA6E}" type="presOf" srcId="{A60FC432-69EB-4AFD-809D-96C3D1530952}" destId="{B7D20695-A37E-4533-8E14-02ABA11D4431}" srcOrd="0" destOrd="4" presId="urn:microsoft.com/office/officeart/2005/8/layout/list1"/>
    <dgm:cxn modelId="{9AC2141E-8672-4948-9EE0-8D9E3590F545}" type="presOf" srcId="{1BAD031C-47E1-418A-A215-4D38174999A4}" destId="{B7D20695-A37E-4533-8E14-02ABA11D4431}" srcOrd="0" destOrd="1" presId="urn:microsoft.com/office/officeart/2005/8/layout/list1"/>
    <dgm:cxn modelId="{1C0A5222-2E58-484B-A3F2-36D0C5B6F963}" type="presOf" srcId="{85C33925-5131-43C9-929F-C574392A0D42}" destId="{5DDCC297-57DE-4C55-9179-9A63FF8E0010}" srcOrd="1" destOrd="0" presId="urn:microsoft.com/office/officeart/2005/8/layout/list1"/>
    <dgm:cxn modelId="{274E4724-59F0-4918-8762-410BED36D1E5}" type="presOf" srcId="{63A9F8F8-BE82-45DC-BEA4-521F2729AFC8}" destId="{9F42E08B-594E-4AB0-84CC-DDEB8410542B}" srcOrd="0" destOrd="0" presId="urn:microsoft.com/office/officeart/2005/8/layout/list1"/>
    <dgm:cxn modelId="{84A6202B-4657-4831-867A-B2D3520C1CC1}" srcId="{E391CD22-84F0-4976-A335-01E65FF4DB91}" destId="{85C33925-5131-43C9-929F-C574392A0D42}" srcOrd="0" destOrd="0" parTransId="{A19ACD45-9DDA-4D1E-B06C-FF414A4DBDFB}" sibTransId="{32DA144C-AFB6-4100-94E4-2AE6C77A22D1}"/>
    <dgm:cxn modelId="{386CEB2D-40D6-46C5-9C48-B5F79DA6B7E4}" srcId="{E391CD22-84F0-4976-A335-01E65FF4DB91}" destId="{845FEAD3-936F-4551-878E-C889F45545FD}" srcOrd="1" destOrd="0" parTransId="{8E333AFA-1EAA-44A9-9FA9-D8C5D5E2203F}" sibTransId="{810B9212-34D5-4CAE-BB73-1ED170514C79}"/>
    <dgm:cxn modelId="{8DBEC639-9C3E-41FC-91A7-8BA81C446425}" srcId="{85C33925-5131-43C9-929F-C574392A0D42}" destId="{2024AE10-37D8-4B69-9F12-B881DB200F1E}" srcOrd="0" destOrd="0" parTransId="{01CA5BBC-E217-4583-BE2A-0A31B8E8CBB8}" sibTransId="{96333C62-F7A4-4ECF-9CB3-D9496C5A4C85}"/>
    <dgm:cxn modelId="{8001793F-F073-4E6C-9197-8EB5CE3F8508}" type="presOf" srcId="{220E3AB5-39BA-4AA0-81E4-E57043482AA9}" destId="{9F42E08B-594E-4AB0-84CC-DDEB8410542B}" srcOrd="0" destOrd="1" presId="urn:microsoft.com/office/officeart/2005/8/layout/list1"/>
    <dgm:cxn modelId="{A54CE342-C31D-4A5A-9A84-6E95DBBBCD9A}" srcId="{845FEAD3-936F-4551-878E-C889F45545FD}" destId="{A60FC432-69EB-4AFD-809D-96C3D1530952}" srcOrd="4" destOrd="0" parTransId="{7EAF8AC7-D939-475A-9F85-638946F6B5BE}" sibTransId="{3EEA6B51-6B3D-43D0-B9B9-929062EB7D1C}"/>
    <dgm:cxn modelId="{2CFF054A-5825-443A-BB68-6B7558627E0B}" type="presOf" srcId="{D34E819E-D6BF-4DF0-A4FF-9847541DA6C0}" destId="{C4689226-C607-4464-A6C0-D327A88FA1CD}" srcOrd="1" destOrd="0" presId="urn:microsoft.com/office/officeart/2005/8/layout/list1"/>
    <dgm:cxn modelId="{BFA8B76B-1EF5-4B04-BCEC-0556B3838F0F}" srcId="{D34E819E-D6BF-4DF0-A4FF-9847541DA6C0}" destId="{63A9F8F8-BE82-45DC-BEA4-521F2729AFC8}" srcOrd="0" destOrd="0" parTransId="{A248E06C-0949-45F5-91FD-DFDA5F59539F}" sibTransId="{0DEBF39A-890A-4D68-B2E7-6DBE66D1592A}"/>
    <dgm:cxn modelId="{34A09E77-255F-4143-BE07-4FEB84C70414}" type="presOf" srcId="{28AC1450-D973-4703-80F9-EA7853230D77}" destId="{908E0CB6-B252-45FF-8B7D-4F13F9A8A9C9}" srcOrd="0" destOrd="1" presId="urn:microsoft.com/office/officeart/2005/8/layout/list1"/>
    <dgm:cxn modelId="{C0E0E377-C1B8-48ED-9EED-A7783409ADA3}" srcId="{85C33925-5131-43C9-929F-C574392A0D42}" destId="{28AC1450-D973-4703-80F9-EA7853230D77}" srcOrd="1" destOrd="0" parTransId="{687008AF-60C2-4EB4-B78A-B53378326688}" sibTransId="{25208EDA-8ADA-483C-B90C-12C4E362B6B6}"/>
    <dgm:cxn modelId="{94BA1478-791E-4DFC-AB14-9CE47C029FB5}" type="presOf" srcId="{90986BE0-9339-498C-A925-C88258E0E890}" destId="{B7D20695-A37E-4533-8E14-02ABA11D4431}" srcOrd="0" destOrd="3" presId="urn:microsoft.com/office/officeart/2005/8/layout/list1"/>
    <dgm:cxn modelId="{B6548086-6221-47E2-B2BA-025EA8BE23E0}" srcId="{845FEAD3-936F-4551-878E-C889F45545FD}" destId="{75762A74-82AF-442B-BDEA-A77B3F5E938B}" srcOrd="0" destOrd="0" parTransId="{4A4D8EDC-2EC0-4654-89EB-957141ADCDD1}" sibTransId="{3D32EAF5-6729-48B8-B278-F81D8CFB3CB8}"/>
    <dgm:cxn modelId="{0A70558D-A70C-47E1-B70F-1DC7D93332C1}" srcId="{E391CD22-84F0-4976-A335-01E65FF4DB91}" destId="{D34E819E-D6BF-4DF0-A4FF-9847541DA6C0}" srcOrd="2" destOrd="0" parTransId="{3A96CF40-5ED3-43FA-871D-469F0AD7B2B3}" sibTransId="{2881E5FB-5194-4F1D-BDAD-C12D32654694}"/>
    <dgm:cxn modelId="{63FB499F-9F29-4F6E-BF7B-6E9386E4AF3A}" type="presOf" srcId="{2024AE10-37D8-4B69-9F12-B881DB200F1E}" destId="{908E0CB6-B252-45FF-8B7D-4F13F9A8A9C9}" srcOrd="0" destOrd="0" presId="urn:microsoft.com/office/officeart/2005/8/layout/list1"/>
    <dgm:cxn modelId="{730511BA-AA76-4397-A345-A2C3C06B5E0E}" type="presOf" srcId="{85C33925-5131-43C9-929F-C574392A0D42}" destId="{2EE28EE1-1A7F-48AE-A22F-E258D6CDC4B8}" srcOrd="0" destOrd="0" presId="urn:microsoft.com/office/officeart/2005/8/layout/list1"/>
    <dgm:cxn modelId="{B86FDDC1-84DD-430C-A49E-A7A835AFA261}" type="presOf" srcId="{D34E819E-D6BF-4DF0-A4FF-9847541DA6C0}" destId="{4FAD86B0-C876-46C2-9F4F-B5F7D208D3A5}" srcOrd="0" destOrd="0" presId="urn:microsoft.com/office/officeart/2005/8/layout/list1"/>
    <dgm:cxn modelId="{AD8C6CC4-84AE-4AFC-A818-7FE2669A8C31}" srcId="{85C33925-5131-43C9-929F-C574392A0D42}" destId="{70305235-CB05-4DAC-9314-1F9214527D45}" srcOrd="3" destOrd="0" parTransId="{45ACCB0B-D421-4902-BC70-6F51A204637C}" sibTransId="{D8360BF1-D2DB-45F5-950B-9AF365805E20}"/>
    <dgm:cxn modelId="{0A62C0C9-1375-4CAF-A3E8-6653638B6711}" type="presOf" srcId="{10075DF9-F634-4975-99D9-00152FC388C2}" destId="{B7D20695-A37E-4533-8E14-02ABA11D4431}" srcOrd="0" destOrd="2" presId="urn:microsoft.com/office/officeart/2005/8/layout/list1"/>
    <dgm:cxn modelId="{356029D1-845C-4FD4-9B62-0D49AB661220}" type="presOf" srcId="{75762A74-82AF-442B-BDEA-A77B3F5E938B}" destId="{B7D20695-A37E-4533-8E14-02ABA11D4431}" srcOrd="0" destOrd="0" presId="urn:microsoft.com/office/officeart/2005/8/layout/list1"/>
    <dgm:cxn modelId="{BF219CD6-3D01-43EC-9C58-3478AF117B67}" srcId="{845FEAD3-936F-4551-878E-C889F45545FD}" destId="{90986BE0-9339-498C-A925-C88258E0E890}" srcOrd="3" destOrd="0" parTransId="{525FB0FE-FF1F-4A06-AE6F-7F1BF67AFBAB}" sibTransId="{8DC86F43-B6C2-43D8-8E79-3F303070B1E9}"/>
    <dgm:cxn modelId="{A59985D9-F64A-4712-BC75-2D0737482821}" srcId="{85C33925-5131-43C9-929F-C574392A0D42}" destId="{2140155D-FA9D-42DC-AA87-8A9DE97BEDA4}" srcOrd="2" destOrd="0" parTransId="{920D6BE2-FFBB-4F23-B9E1-19C8547AD7CB}" sibTransId="{35F1BF8F-B7E9-4E30-AD5E-D506D8F6283A}"/>
    <dgm:cxn modelId="{E9FD3FE2-A226-4923-BECB-9978C3AF20D8}" type="presOf" srcId="{70305235-CB05-4DAC-9314-1F9214527D45}" destId="{908E0CB6-B252-45FF-8B7D-4F13F9A8A9C9}" srcOrd="0" destOrd="3" presId="urn:microsoft.com/office/officeart/2005/8/layout/list1"/>
    <dgm:cxn modelId="{DE6108E8-BF26-48C5-A6B2-5C9C150D1FB0}" type="presOf" srcId="{845FEAD3-936F-4551-878E-C889F45545FD}" destId="{CCA33192-3044-45FB-AA69-C14BD611F573}" srcOrd="0" destOrd="0" presId="urn:microsoft.com/office/officeart/2005/8/layout/list1"/>
    <dgm:cxn modelId="{8D2A64F2-893B-4C7D-8C83-09CD4ADD70E5}" type="presOf" srcId="{845FEAD3-936F-4551-878E-C889F45545FD}" destId="{07621D20-39FA-427E-9CF5-F4664386DC08}" srcOrd="1" destOrd="0" presId="urn:microsoft.com/office/officeart/2005/8/layout/list1"/>
    <dgm:cxn modelId="{13ECA0FE-DC70-4118-9E28-7182E7943F4C}" type="presOf" srcId="{E391CD22-84F0-4976-A335-01E65FF4DB91}" destId="{A9B9BBA5-E208-42E8-BF7C-74AC92562032}" srcOrd="0" destOrd="0" presId="urn:microsoft.com/office/officeart/2005/8/layout/list1"/>
    <dgm:cxn modelId="{DC93F47A-0E30-4405-8C9D-99DF021E1B7E}" type="presParOf" srcId="{A9B9BBA5-E208-42E8-BF7C-74AC92562032}" destId="{EAB9195C-6A91-44E3-9246-D164315B3C36}" srcOrd="0" destOrd="0" presId="urn:microsoft.com/office/officeart/2005/8/layout/list1"/>
    <dgm:cxn modelId="{50BCFECC-CD71-44B2-92EA-93B7662C0619}" type="presParOf" srcId="{EAB9195C-6A91-44E3-9246-D164315B3C36}" destId="{2EE28EE1-1A7F-48AE-A22F-E258D6CDC4B8}" srcOrd="0" destOrd="0" presId="urn:microsoft.com/office/officeart/2005/8/layout/list1"/>
    <dgm:cxn modelId="{AE170DC4-0763-458A-8C3D-7D59A5562326}" type="presParOf" srcId="{EAB9195C-6A91-44E3-9246-D164315B3C36}" destId="{5DDCC297-57DE-4C55-9179-9A63FF8E0010}" srcOrd="1" destOrd="0" presId="urn:microsoft.com/office/officeart/2005/8/layout/list1"/>
    <dgm:cxn modelId="{E95A01BF-C7F3-4AA9-9301-34D4035354AA}" type="presParOf" srcId="{A9B9BBA5-E208-42E8-BF7C-74AC92562032}" destId="{1E24DD72-AD4E-4B0E-A70D-BB07AE7AD6B2}" srcOrd="1" destOrd="0" presId="urn:microsoft.com/office/officeart/2005/8/layout/list1"/>
    <dgm:cxn modelId="{1C3B616D-30C1-4F7D-B8F8-672BE7E4EDA2}" type="presParOf" srcId="{A9B9BBA5-E208-42E8-BF7C-74AC92562032}" destId="{908E0CB6-B252-45FF-8B7D-4F13F9A8A9C9}" srcOrd="2" destOrd="0" presId="urn:microsoft.com/office/officeart/2005/8/layout/list1"/>
    <dgm:cxn modelId="{70A58B72-1C1B-46AF-8C08-DDFAC0BA0EAC}" type="presParOf" srcId="{A9B9BBA5-E208-42E8-BF7C-74AC92562032}" destId="{274BF9CF-038E-4518-A917-6BABBBCF8A4A}" srcOrd="3" destOrd="0" presId="urn:microsoft.com/office/officeart/2005/8/layout/list1"/>
    <dgm:cxn modelId="{5D519DF3-67C6-40C4-9DDE-D3A2A9853716}" type="presParOf" srcId="{A9B9BBA5-E208-42E8-BF7C-74AC92562032}" destId="{3A6CBE25-8A3A-440E-A519-2E0D6B44AA94}" srcOrd="4" destOrd="0" presId="urn:microsoft.com/office/officeart/2005/8/layout/list1"/>
    <dgm:cxn modelId="{1938B8F5-C034-4A5F-96DF-3159D7EBE14B}" type="presParOf" srcId="{3A6CBE25-8A3A-440E-A519-2E0D6B44AA94}" destId="{CCA33192-3044-45FB-AA69-C14BD611F573}" srcOrd="0" destOrd="0" presId="urn:microsoft.com/office/officeart/2005/8/layout/list1"/>
    <dgm:cxn modelId="{64733F68-CA98-4FE2-8EEC-51362F99E062}" type="presParOf" srcId="{3A6CBE25-8A3A-440E-A519-2E0D6B44AA94}" destId="{07621D20-39FA-427E-9CF5-F4664386DC08}" srcOrd="1" destOrd="0" presId="urn:microsoft.com/office/officeart/2005/8/layout/list1"/>
    <dgm:cxn modelId="{5974AE4F-2A54-4E86-90DD-55B9C038BE4E}" type="presParOf" srcId="{A9B9BBA5-E208-42E8-BF7C-74AC92562032}" destId="{8A83AF21-D4E0-4D75-B746-B1E149E62261}" srcOrd="5" destOrd="0" presId="urn:microsoft.com/office/officeart/2005/8/layout/list1"/>
    <dgm:cxn modelId="{221140D2-618B-4641-8215-F324EE1ED9E6}" type="presParOf" srcId="{A9B9BBA5-E208-42E8-BF7C-74AC92562032}" destId="{B7D20695-A37E-4533-8E14-02ABA11D4431}" srcOrd="6" destOrd="0" presId="urn:microsoft.com/office/officeart/2005/8/layout/list1"/>
    <dgm:cxn modelId="{18F52D6A-8D68-452C-86F0-EFC6F4FFA647}" type="presParOf" srcId="{A9B9BBA5-E208-42E8-BF7C-74AC92562032}" destId="{7B76A5A2-09BC-4096-BCD6-A2EE7B150D3B}" srcOrd="7" destOrd="0" presId="urn:microsoft.com/office/officeart/2005/8/layout/list1"/>
    <dgm:cxn modelId="{EB42ED90-B821-4F1E-8B29-FF32D16146B8}" type="presParOf" srcId="{A9B9BBA5-E208-42E8-BF7C-74AC92562032}" destId="{2505CE66-109B-4AA1-8315-B185BA930294}" srcOrd="8" destOrd="0" presId="urn:microsoft.com/office/officeart/2005/8/layout/list1"/>
    <dgm:cxn modelId="{C798E604-B197-4CE0-9D23-1C2F992DA060}" type="presParOf" srcId="{2505CE66-109B-4AA1-8315-B185BA930294}" destId="{4FAD86B0-C876-46C2-9F4F-B5F7D208D3A5}" srcOrd="0" destOrd="0" presId="urn:microsoft.com/office/officeart/2005/8/layout/list1"/>
    <dgm:cxn modelId="{CD9305E1-5936-4356-AACD-8C010F1AF0E8}" type="presParOf" srcId="{2505CE66-109B-4AA1-8315-B185BA930294}" destId="{C4689226-C607-4464-A6C0-D327A88FA1CD}" srcOrd="1" destOrd="0" presId="urn:microsoft.com/office/officeart/2005/8/layout/list1"/>
    <dgm:cxn modelId="{3858A37B-8095-4A24-A038-816E42C8FF05}" type="presParOf" srcId="{A9B9BBA5-E208-42E8-BF7C-74AC92562032}" destId="{C8EFBDB9-C462-4629-A663-320D9DF390DC}" srcOrd="9" destOrd="0" presId="urn:microsoft.com/office/officeart/2005/8/layout/list1"/>
    <dgm:cxn modelId="{D1349185-C046-4BED-ACFF-59697CBA3B01}" type="presParOf" srcId="{A9B9BBA5-E208-42E8-BF7C-74AC92562032}" destId="{9F42E08B-594E-4AB0-84CC-DDEB8410542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E8059D-6F29-4F87-BA8F-033BBCFFB058}" type="doc">
      <dgm:prSet loTypeId="urn:microsoft.com/office/officeart/2016/7/layout/VerticalDownArrowProcess" loCatId="process" qsTypeId="urn:microsoft.com/office/officeart/2005/8/quickstyle/simple5" qsCatId="simple" csTypeId="urn:microsoft.com/office/officeart/2005/8/colors/accent2_2" csCatId="accent2" phldr="1"/>
      <dgm:spPr/>
      <dgm:t>
        <a:bodyPr/>
        <a:lstStyle/>
        <a:p>
          <a:endParaRPr lang="en-US"/>
        </a:p>
      </dgm:t>
    </dgm:pt>
    <dgm:pt modelId="{F276974A-09C7-4321-BDC1-0B98AB895F29}">
      <dgm:prSet/>
      <dgm:spPr/>
      <dgm:t>
        <a:bodyPr/>
        <a:lstStyle/>
        <a:p>
          <a:r>
            <a:rPr lang="en-US" dirty="0"/>
            <a:t>Focus</a:t>
          </a:r>
        </a:p>
      </dgm:t>
    </dgm:pt>
    <dgm:pt modelId="{C5EB526E-AD08-43D6-992E-CF539D57AADC}" type="parTrans" cxnId="{8A83DC93-122E-4600-81BD-94F29E2D71E6}">
      <dgm:prSet/>
      <dgm:spPr/>
      <dgm:t>
        <a:bodyPr/>
        <a:lstStyle/>
        <a:p>
          <a:endParaRPr lang="en-US"/>
        </a:p>
      </dgm:t>
    </dgm:pt>
    <dgm:pt modelId="{EE1807D4-9712-4C4E-A6C4-77F3ADF54DAD}" type="sibTrans" cxnId="{8A83DC93-122E-4600-81BD-94F29E2D71E6}">
      <dgm:prSet/>
      <dgm:spPr/>
      <dgm:t>
        <a:bodyPr/>
        <a:lstStyle/>
        <a:p>
          <a:endParaRPr lang="en-US"/>
        </a:p>
      </dgm:t>
    </dgm:pt>
    <dgm:pt modelId="{0B998476-6634-43A6-ADA5-E726FA2BF48F}">
      <dgm:prSet/>
      <dgm:spPr/>
      <dgm:t>
        <a:bodyPr/>
        <a:lstStyle/>
        <a:p>
          <a:r>
            <a:rPr lang="en-US" dirty="0"/>
            <a:t>Focus on payers that consistently pay below the Medicare fee schedule amount. </a:t>
          </a:r>
        </a:p>
      </dgm:t>
    </dgm:pt>
    <dgm:pt modelId="{7FAE6C97-54B2-4372-A262-3AA3132E2BE9}" type="parTrans" cxnId="{C759DDAB-4771-4CA5-A30E-DEF0E507EEAD}">
      <dgm:prSet/>
      <dgm:spPr/>
      <dgm:t>
        <a:bodyPr/>
        <a:lstStyle/>
        <a:p>
          <a:endParaRPr lang="en-US"/>
        </a:p>
      </dgm:t>
    </dgm:pt>
    <dgm:pt modelId="{E8B70A1E-B814-412E-86B8-9DA7838F1979}" type="sibTrans" cxnId="{C759DDAB-4771-4CA5-A30E-DEF0E507EEAD}">
      <dgm:prSet/>
      <dgm:spPr/>
      <dgm:t>
        <a:bodyPr/>
        <a:lstStyle/>
        <a:p>
          <a:endParaRPr lang="en-US"/>
        </a:p>
      </dgm:t>
    </dgm:pt>
    <dgm:pt modelId="{8F5A4AF3-8D97-44FF-897B-DBA696DF278E}">
      <dgm:prSet/>
      <dgm:spPr/>
      <dgm:t>
        <a:bodyPr/>
        <a:lstStyle/>
        <a:p>
          <a:r>
            <a:rPr lang="en-US" dirty="0"/>
            <a:t>Create</a:t>
          </a:r>
        </a:p>
      </dgm:t>
    </dgm:pt>
    <dgm:pt modelId="{F17D3274-5DCF-45B3-B0D3-80CE74234027}" type="parTrans" cxnId="{4C95571C-4F4F-40AF-8D54-2F88A6471538}">
      <dgm:prSet/>
      <dgm:spPr/>
      <dgm:t>
        <a:bodyPr/>
        <a:lstStyle/>
        <a:p>
          <a:endParaRPr lang="en-US"/>
        </a:p>
      </dgm:t>
    </dgm:pt>
    <dgm:pt modelId="{37A35084-2A04-46AF-8DFB-299CD58D4430}" type="sibTrans" cxnId="{4C95571C-4F4F-40AF-8D54-2F88A6471538}">
      <dgm:prSet/>
      <dgm:spPr/>
      <dgm:t>
        <a:bodyPr/>
        <a:lstStyle/>
        <a:p>
          <a:endParaRPr lang="en-US"/>
        </a:p>
      </dgm:t>
    </dgm:pt>
    <dgm:pt modelId="{9A06DFA5-DCF4-45C5-99C3-BE2B042F7B78}">
      <dgm:prSet/>
      <dgm:spPr/>
      <dgm:t>
        <a:bodyPr/>
        <a:lstStyle/>
        <a:p>
          <a:r>
            <a:rPr lang="en-US" dirty="0"/>
            <a:t>Create a value proposition. </a:t>
          </a:r>
        </a:p>
      </dgm:t>
    </dgm:pt>
    <dgm:pt modelId="{A4976AE4-C75B-453A-81EE-A4C43070004A}" type="parTrans" cxnId="{993FE85D-BA24-4B4B-8928-2759A21F9726}">
      <dgm:prSet/>
      <dgm:spPr/>
      <dgm:t>
        <a:bodyPr/>
        <a:lstStyle/>
        <a:p>
          <a:endParaRPr lang="en-US"/>
        </a:p>
      </dgm:t>
    </dgm:pt>
    <dgm:pt modelId="{55971BE2-CE7A-461F-9C6F-3E97DB00C8E1}" type="sibTrans" cxnId="{993FE85D-BA24-4B4B-8928-2759A21F9726}">
      <dgm:prSet/>
      <dgm:spPr/>
      <dgm:t>
        <a:bodyPr/>
        <a:lstStyle/>
        <a:p>
          <a:endParaRPr lang="en-US"/>
        </a:p>
      </dgm:t>
    </dgm:pt>
    <dgm:pt modelId="{C94CD7A3-79CF-48C1-95F6-CEE24A765B48}">
      <dgm:prSet/>
      <dgm:spPr/>
      <dgm:t>
        <a:bodyPr/>
        <a:lstStyle/>
        <a:p>
          <a:r>
            <a:rPr lang="en-US" dirty="0"/>
            <a:t>Ask</a:t>
          </a:r>
        </a:p>
      </dgm:t>
    </dgm:pt>
    <dgm:pt modelId="{DFF9073A-CFD6-404D-9B8B-D8727D12D079}" type="parTrans" cxnId="{F319ACA7-A20D-415C-B412-B355BFB0A333}">
      <dgm:prSet/>
      <dgm:spPr/>
      <dgm:t>
        <a:bodyPr/>
        <a:lstStyle/>
        <a:p>
          <a:endParaRPr lang="en-US"/>
        </a:p>
      </dgm:t>
    </dgm:pt>
    <dgm:pt modelId="{4A3E8100-E941-49D4-9114-D3AA3CC7E255}" type="sibTrans" cxnId="{F319ACA7-A20D-415C-B412-B355BFB0A333}">
      <dgm:prSet/>
      <dgm:spPr/>
      <dgm:t>
        <a:bodyPr/>
        <a:lstStyle/>
        <a:p>
          <a:endParaRPr lang="en-US"/>
        </a:p>
      </dgm:t>
    </dgm:pt>
    <dgm:pt modelId="{8959FD9B-5E13-44BA-BD9A-7593A36AF298}">
      <dgm:prSet/>
      <dgm:spPr/>
      <dgm:t>
        <a:bodyPr/>
        <a:lstStyle/>
        <a:p>
          <a:r>
            <a:rPr lang="en-US" dirty="0"/>
            <a:t>At a minimum, ask for a cost-of-living increase. </a:t>
          </a:r>
        </a:p>
      </dgm:t>
    </dgm:pt>
    <dgm:pt modelId="{76EA29BB-E333-4080-A4F3-AB3E0D8752BF}" type="parTrans" cxnId="{1250295C-E380-4600-B3AA-7FBCB0938F46}">
      <dgm:prSet/>
      <dgm:spPr/>
      <dgm:t>
        <a:bodyPr/>
        <a:lstStyle/>
        <a:p>
          <a:endParaRPr lang="en-US"/>
        </a:p>
      </dgm:t>
    </dgm:pt>
    <dgm:pt modelId="{6DDF583E-4B71-4E4F-966D-F4A816CAAD79}" type="sibTrans" cxnId="{1250295C-E380-4600-B3AA-7FBCB0938F46}">
      <dgm:prSet/>
      <dgm:spPr/>
      <dgm:t>
        <a:bodyPr/>
        <a:lstStyle/>
        <a:p>
          <a:endParaRPr lang="en-US"/>
        </a:p>
      </dgm:t>
    </dgm:pt>
    <dgm:pt modelId="{89D8D26F-0EDC-4503-B460-6D6A5EB4C6BF}">
      <dgm:prSet/>
      <dgm:spPr/>
      <dgm:t>
        <a:bodyPr/>
        <a:lstStyle/>
        <a:p>
          <a:r>
            <a:rPr lang="en-US" dirty="0"/>
            <a:t>Don’t Forget</a:t>
          </a:r>
        </a:p>
      </dgm:t>
    </dgm:pt>
    <dgm:pt modelId="{A05427EE-0CBF-4C94-97F1-62DAFA7E48A7}" type="parTrans" cxnId="{B1ED70B6-3F19-44C3-8F44-FC2D14D7192A}">
      <dgm:prSet/>
      <dgm:spPr/>
      <dgm:t>
        <a:bodyPr/>
        <a:lstStyle/>
        <a:p>
          <a:endParaRPr lang="en-US"/>
        </a:p>
      </dgm:t>
    </dgm:pt>
    <dgm:pt modelId="{695C348A-4423-417A-A0C0-7677ECA3D112}" type="sibTrans" cxnId="{B1ED70B6-3F19-44C3-8F44-FC2D14D7192A}">
      <dgm:prSet/>
      <dgm:spPr/>
      <dgm:t>
        <a:bodyPr/>
        <a:lstStyle/>
        <a:p>
          <a:endParaRPr lang="en-US"/>
        </a:p>
      </dgm:t>
    </dgm:pt>
    <dgm:pt modelId="{FDD9BBBF-DCE3-44AF-93B0-696D6EE3723A}">
      <dgm:prSet/>
      <dgm:spPr/>
      <dgm:t>
        <a:bodyPr/>
        <a:lstStyle/>
        <a:p>
          <a:r>
            <a:rPr lang="en-US" dirty="0"/>
            <a:t>Don’t forget ancillary services. </a:t>
          </a:r>
        </a:p>
      </dgm:t>
    </dgm:pt>
    <dgm:pt modelId="{394FCEE2-E408-4F93-B0A3-EA387606770A}" type="parTrans" cxnId="{CF82FD33-BB5E-4DDB-96DA-B12D75CDE088}">
      <dgm:prSet/>
      <dgm:spPr/>
      <dgm:t>
        <a:bodyPr/>
        <a:lstStyle/>
        <a:p>
          <a:endParaRPr lang="en-US"/>
        </a:p>
      </dgm:t>
    </dgm:pt>
    <dgm:pt modelId="{26EA6DCE-0145-4737-8486-8E8A416A890C}" type="sibTrans" cxnId="{CF82FD33-BB5E-4DDB-96DA-B12D75CDE088}">
      <dgm:prSet/>
      <dgm:spPr/>
      <dgm:t>
        <a:bodyPr/>
        <a:lstStyle/>
        <a:p>
          <a:endParaRPr lang="en-US"/>
        </a:p>
      </dgm:t>
    </dgm:pt>
    <dgm:pt modelId="{483D8908-AE98-487E-8D25-8AC530E01B48}">
      <dgm:prSet/>
      <dgm:spPr/>
      <dgm:t>
        <a:bodyPr/>
        <a:lstStyle/>
        <a:p>
          <a:r>
            <a:rPr lang="en-US" dirty="0"/>
            <a:t>Involve</a:t>
          </a:r>
        </a:p>
      </dgm:t>
    </dgm:pt>
    <dgm:pt modelId="{99D27BB7-9E0C-43D2-B9C4-E1992871C35D}" type="parTrans" cxnId="{48D3CF9F-5CEF-4ABC-A07E-D4F7CEAB37BA}">
      <dgm:prSet/>
      <dgm:spPr/>
      <dgm:t>
        <a:bodyPr/>
        <a:lstStyle/>
        <a:p>
          <a:endParaRPr lang="en-US"/>
        </a:p>
      </dgm:t>
    </dgm:pt>
    <dgm:pt modelId="{6D4E098A-62C6-48EA-85D7-5BD6D501B17A}" type="sibTrans" cxnId="{48D3CF9F-5CEF-4ABC-A07E-D4F7CEAB37BA}">
      <dgm:prSet/>
      <dgm:spPr/>
      <dgm:t>
        <a:bodyPr/>
        <a:lstStyle/>
        <a:p>
          <a:endParaRPr lang="en-US"/>
        </a:p>
      </dgm:t>
    </dgm:pt>
    <dgm:pt modelId="{0823D411-AC0A-4AC7-8B1C-9C67A6FFEB9F}">
      <dgm:prSet/>
      <dgm:spPr/>
      <dgm:t>
        <a:bodyPr/>
        <a:lstStyle/>
        <a:p>
          <a:r>
            <a:rPr lang="en-US" dirty="0"/>
            <a:t>Involve your coders. </a:t>
          </a:r>
        </a:p>
      </dgm:t>
    </dgm:pt>
    <dgm:pt modelId="{B84B553D-8819-4DB2-ABCF-37D06D8FC56D}" type="parTrans" cxnId="{652E9620-1096-462E-B982-49CA312A37CE}">
      <dgm:prSet/>
      <dgm:spPr/>
      <dgm:t>
        <a:bodyPr/>
        <a:lstStyle/>
        <a:p>
          <a:endParaRPr lang="en-US"/>
        </a:p>
      </dgm:t>
    </dgm:pt>
    <dgm:pt modelId="{D7AAD1F6-7DC8-46BE-A253-4A8AC8ECC23D}" type="sibTrans" cxnId="{652E9620-1096-462E-B982-49CA312A37CE}">
      <dgm:prSet/>
      <dgm:spPr/>
      <dgm:t>
        <a:bodyPr/>
        <a:lstStyle/>
        <a:p>
          <a:endParaRPr lang="en-US"/>
        </a:p>
      </dgm:t>
    </dgm:pt>
    <dgm:pt modelId="{4CB1152F-1EC2-4E47-98DB-0657CB373A5F}" type="pres">
      <dgm:prSet presAssocID="{6AE8059D-6F29-4F87-BA8F-033BBCFFB058}" presName="Name0" presStyleCnt="0">
        <dgm:presLayoutVars>
          <dgm:dir/>
          <dgm:animLvl val="lvl"/>
          <dgm:resizeHandles val="exact"/>
        </dgm:presLayoutVars>
      </dgm:prSet>
      <dgm:spPr/>
    </dgm:pt>
    <dgm:pt modelId="{7586BE18-C7B0-474D-8BD6-0A1B3DAB6A4C}" type="pres">
      <dgm:prSet presAssocID="{483D8908-AE98-487E-8D25-8AC530E01B48}" presName="boxAndChildren" presStyleCnt="0"/>
      <dgm:spPr/>
    </dgm:pt>
    <dgm:pt modelId="{33D14913-4F60-4210-B769-6F1BF8814B07}" type="pres">
      <dgm:prSet presAssocID="{483D8908-AE98-487E-8D25-8AC530E01B48}" presName="parentTextBox" presStyleLbl="alignNode1" presStyleIdx="0" presStyleCnt="5"/>
      <dgm:spPr/>
    </dgm:pt>
    <dgm:pt modelId="{8CAD721E-2A13-4B0E-B930-0449FB38B394}" type="pres">
      <dgm:prSet presAssocID="{483D8908-AE98-487E-8D25-8AC530E01B48}" presName="descendantBox" presStyleLbl="bgAccFollowNode1" presStyleIdx="0" presStyleCnt="5"/>
      <dgm:spPr/>
    </dgm:pt>
    <dgm:pt modelId="{CCF36197-D6EA-4643-87BD-E75CCA281847}" type="pres">
      <dgm:prSet presAssocID="{695C348A-4423-417A-A0C0-7677ECA3D112}" presName="sp" presStyleCnt="0"/>
      <dgm:spPr/>
    </dgm:pt>
    <dgm:pt modelId="{B045D2BD-C994-49C0-96FF-BC688AA9785D}" type="pres">
      <dgm:prSet presAssocID="{89D8D26F-0EDC-4503-B460-6D6A5EB4C6BF}" presName="arrowAndChildren" presStyleCnt="0"/>
      <dgm:spPr/>
    </dgm:pt>
    <dgm:pt modelId="{23374D3D-3A70-420D-915B-919A516474EE}" type="pres">
      <dgm:prSet presAssocID="{89D8D26F-0EDC-4503-B460-6D6A5EB4C6BF}" presName="parentTextArrow" presStyleLbl="node1" presStyleIdx="0" presStyleCnt="0"/>
      <dgm:spPr/>
    </dgm:pt>
    <dgm:pt modelId="{3B66DB03-F37E-4FF0-96D8-97C5E6CA54E0}" type="pres">
      <dgm:prSet presAssocID="{89D8D26F-0EDC-4503-B460-6D6A5EB4C6BF}" presName="arrow" presStyleLbl="alignNode1" presStyleIdx="1" presStyleCnt="5"/>
      <dgm:spPr/>
    </dgm:pt>
    <dgm:pt modelId="{9138B435-D688-4226-8756-043EDED7B2EF}" type="pres">
      <dgm:prSet presAssocID="{89D8D26F-0EDC-4503-B460-6D6A5EB4C6BF}" presName="descendantArrow" presStyleLbl="bgAccFollowNode1" presStyleIdx="1" presStyleCnt="5"/>
      <dgm:spPr/>
    </dgm:pt>
    <dgm:pt modelId="{45BD2358-532F-421D-A16B-BF4C8E131598}" type="pres">
      <dgm:prSet presAssocID="{4A3E8100-E941-49D4-9114-D3AA3CC7E255}" presName="sp" presStyleCnt="0"/>
      <dgm:spPr/>
    </dgm:pt>
    <dgm:pt modelId="{7A547927-C6FB-466D-B6A0-D83393E164CC}" type="pres">
      <dgm:prSet presAssocID="{C94CD7A3-79CF-48C1-95F6-CEE24A765B48}" presName="arrowAndChildren" presStyleCnt="0"/>
      <dgm:spPr/>
    </dgm:pt>
    <dgm:pt modelId="{C0079EB3-6306-47E3-88F5-DAD708F99745}" type="pres">
      <dgm:prSet presAssocID="{C94CD7A3-79CF-48C1-95F6-CEE24A765B48}" presName="parentTextArrow" presStyleLbl="node1" presStyleIdx="0" presStyleCnt="0"/>
      <dgm:spPr/>
    </dgm:pt>
    <dgm:pt modelId="{FFB39876-2952-4226-B0D4-B49B2867AF2A}" type="pres">
      <dgm:prSet presAssocID="{C94CD7A3-79CF-48C1-95F6-CEE24A765B48}" presName="arrow" presStyleLbl="alignNode1" presStyleIdx="2" presStyleCnt="5"/>
      <dgm:spPr/>
    </dgm:pt>
    <dgm:pt modelId="{DC6AD758-4911-4851-AD71-485AAD15F869}" type="pres">
      <dgm:prSet presAssocID="{C94CD7A3-79CF-48C1-95F6-CEE24A765B48}" presName="descendantArrow" presStyleLbl="bgAccFollowNode1" presStyleIdx="2" presStyleCnt="5"/>
      <dgm:spPr/>
    </dgm:pt>
    <dgm:pt modelId="{B95E398A-DEA6-4D53-9471-0A962E473F67}" type="pres">
      <dgm:prSet presAssocID="{37A35084-2A04-46AF-8DFB-299CD58D4430}" presName="sp" presStyleCnt="0"/>
      <dgm:spPr/>
    </dgm:pt>
    <dgm:pt modelId="{43D1F9A0-D710-4CF0-81BC-D080A2A92DF5}" type="pres">
      <dgm:prSet presAssocID="{8F5A4AF3-8D97-44FF-897B-DBA696DF278E}" presName="arrowAndChildren" presStyleCnt="0"/>
      <dgm:spPr/>
    </dgm:pt>
    <dgm:pt modelId="{38FDBB29-61C7-4C9B-B362-B99599A01624}" type="pres">
      <dgm:prSet presAssocID="{8F5A4AF3-8D97-44FF-897B-DBA696DF278E}" presName="parentTextArrow" presStyleLbl="node1" presStyleIdx="0" presStyleCnt="0"/>
      <dgm:spPr/>
    </dgm:pt>
    <dgm:pt modelId="{6AB516DB-2E04-4574-8EA6-6DB80986A8EC}" type="pres">
      <dgm:prSet presAssocID="{8F5A4AF3-8D97-44FF-897B-DBA696DF278E}" presName="arrow" presStyleLbl="alignNode1" presStyleIdx="3" presStyleCnt="5"/>
      <dgm:spPr/>
    </dgm:pt>
    <dgm:pt modelId="{C70D8EC9-F031-44FB-A493-44AB4BC85290}" type="pres">
      <dgm:prSet presAssocID="{8F5A4AF3-8D97-44FF-897B-DBA696DF278E}" presName="descendantArrow" presStyleLbl="bgAccFollowNode1" presStyleIdx="3" presStyleCnt="5"/>
      <dgm:spPr/>
    </dgm:pt>
    <dgm:pt modelId="{0683F3E5-BCA4-499D-869F-52B8285700C1}" type="pres">
      <dgm:prSet presAssocID="{EE1807D4-9712-4C4E-A6C4-77F3ADF54DAD}" presName="sp" presStyleCnt="0"/>
      <dgm:spPr/>
    </dgm:pt>
    <dgm:pt modelId="{0759F8F7-C875-4B60-8493-028917D877FE}" type="pres">
      <dgm:prSet presAssocID="{F276974A-09C7-4321-BDC1-0B98AB895F29}" presName="arrowAndChildren" presStyleCnt="0"/>
      <dgm:spPr/>
    </dgm:pt>
    <dgm:pt modelId="{41A09EF5-641A-4C82-BE7D-3E033E87BBAD}" type="pres">
      <dgm:prSet presAssocID="{F276974A-09C7-4321-BDC1-0B98AB895F29}" presName="parentTextArrow" presStyleLbl="node1" presStyleIdx="0" presStyleCnt="0"/>
      <dgm:spPr/>
    </dgm:pt>
    <dgm:pt modelId="{9892A071-706A-4385-BFB4-7D38D80B6A55}" type="pres">
      <dgm:prSet presAssocID="{F276974A-09C7-4321-BDC1-0B98AB895F29}" presName="arrow" presStyleLbl="alignNode1" presStyleIdx="4" presStyleCnt="5"/>
      <dgm:spPr/>
    </dgm:pt>
    <dgm:pt modelId="{7F943534-D2F7-483F-AD66-AB358B9A26BE}" type="pres">
      <dgm:prSet presAssocID="{F276974A-09C7-4321-BDC1-0B98AB895F29}" presName="descendantArrow" presStyleLbl="bgAccFollowNode1" presStyleIdx="4" presStyleCnt="5"/>
      <dgm:spPr/>
    </dgm:pt>
  </dgm:ptLst>
  <dgm:cxnLst>
    <dgm:cxn modelId="{4FA1A108-3A22-4301-BCCC-A2FF3B8A446A}" type="presOf" srcId="{8F5A4AF3-8D97-44FF-897B-DBA696DF278E}" destId="{6AB516DB-2E04-4574-8EA6-6DB80986A8EC}" srcOrd="1" destOrd="0" presId="urn:microsoft.com/office/officeart/2016/7/layout/VerticalDownArrowProcess"/>
    <dgm:cxn modelId="{B8300312-E0B3-4FE5-AAEC-1BCFDE7FC482}" type="presOf" srcId="{FDD9BBBF-DCE3-44AF-93B0-696D6EE3723A}" destId="{9138B435-D688-4226-8756-043EDED7B2EF}" srcOrd="0" destOrd="0" presId="urn:microsoft.com/office/officeart/2016/7/layout/VerticalDownArrowProcess"/>
    <dgm:cxn modelId="{4250B313-8AC2-4737-A1A5-7EB1C9AC28B6}" type="presOf" srcId="{89D8D26F-0EDC-4503-B460-6D6A5EB4C6BF}" destId="{23374D3D-3A70-420D-915B-919A516474EE}" srcOrd="0" destOrd="0" presId="urn:microsoft.com/office/officeart/2016/7/layout/VerticalDownArrowProcess"/>
    <dgm:cxn modelId="{4C95571C-4F4F-40AF-8D54-2F88A6471538}" srcId="{6AE8059D-6F29-4F87-BA8F-033BBCFFB058}" destId="{8F5A4AF3-8D97-44FF-897B-DBA696DF278E}" srcOrd="1" destOrd="0" parTransId="{F17D3274-5DCF-45B3-B0D3-80CE74234027}" sibTransId="{37A35084-2A04-46AF-8DFB-299CD58D4430}"/>
    <dgm:cxn modelId="{652E9620-1096-462E-B982-49CA312A37CE}" srcId="{483D8908-AE98-487E-8D25-8AC530E01B48}" destId="{0823D411-AC0A-4AC7-8B1C-9C67A6FFEB9F}" srcOrd="0" destOrd="0" parTransId="{B84B553D-8819-4DB2-ABCF-37D06D8FC56D}" sibTransId="{D7AAD1F6-7DC8-46BE-A253-4A8AC8ECC23D}"/>
    <dgm:cxn modelId="{DFDB0728-4D3F-45AC-9E6C-703D811A23D6}" type="presOf" srcId="{8959FD9B-5E13-44BA-BD9A-7593A36AF298}" destId="{DC6AD758-4911-4851-AD71-485AAD15F869}" srcOrd="0" destOrd="0" presId="urn:microsoft.com/office/officeart/2016/7/layout/VerticalDownArrowProcess"/>
    <dgm:cxn modelId="{6A160D2A-D555-4C5F-B04A-F75A80934A71}" type="presOf" srcId="{F276974A-09C7-4321-BDC1-0B98AB895F29}" destId="{9892A071-706A-4385-BFB4-7D38D80B6A55}" srcOrd="1" destOrd="0" presId="urn:microsoft.com/office/officeart/2016/7/layout/VerticalDownArrowProcess"/>
    <dgm:cxn modelId="{CF82FD33-BB5E-4DDB-96DA-B12D75CDE088}" srcId="{89D8D26F-0EDC-4503-B460-6D6A5EB4C6BF}" destId="{FDD9BBBF-DCE3-44AF-93B0-696D6EE3723A}" srcOrd="0" destOrd="0" parTransId="{394FCEE2-E408-4F93-B0A3-EA387606770A}" sibTransId="{26EA6DCE-0145-4737-8486-8E8A416A890C}"/>
    <dgm:cxn modelId="{9901083B-E9EF-4FE0-8912-AB96693422CC}" type="presOf" srcId="{6AE8059D-6F29-4F87-BA8F-033BBCFFB058}" destId="{4CB1152F-1EC2-4E47-98DB-0657CB373A5F}" srcOrd="0" destOrd="0" presId="urn:microsoft.com/office/officeart/2016/7/layout/VerticalDownArrowProcess"/>
    <dgm:cxn modelId="{F762703E-6B91-450E-9B47-ADCE1151CA37}" type="presOf" srcId="{483D8908-AE98-487E-8D25-8AC530E01B48}" destId="{33D14913-4F60-4210-B769-6F1BF8814B07}" srcOrd="0" destOrd="0" presId="urn:microsoft.com/office/officeart/2016/7/layout/VerticalDownArrowProcess"/>
    <dgm:cxn modelId="{7030853E-D986-4241-9AD1-526B3567B991}" type="presOf" srcId="{89D8D26F-0EDC-4503-B460-6D6A5EB4C6BF}" destId="{3B66DB03-F37E-4FF0-96D8-97C5E6CA54E0}" srcOrd="1" destOrd="0" presId="urn:microsoft.com/office/officeart/2016/7/layout/VerticalDownArrowProcess"/>
    <dgm:cxn modelId="{1250295C-E380-4600-B3AA-7FBCB0938F46}" srcId="{C94CD7A3-79CF-48C1-95F6-CEE24A765B48}" destId="{8959FD9B-5E13-44BA-BD9A-7593A36AF298}" srcOrd="0" destOrd="0" parTransId="{76EA29BB-E333-4080-A4F3-AB3E0D8752BF}" sibTransId="{6DDF583E-4B71-4E4F-966D-F4A816CAAD79}"/>
    <dgm:cxn modelId="{993FE85D-BA24-4B4B-8928-2759A21F9726}" srcId="{8F5A4AF3-8D97-44FF-897B-DBA696DF278E}" destId="{9A06DFA5-DCF4-45C5-99C3-BE2B042F7B78}" srcOrd="0" destOrd="0" parTransId="{A4976AE4-C75B-453A-81EE-A4C43070004A}" sibTransId="{55971BE2-CE7A-461F-9C6F-3E97DB00C8E1}"/>
    <dgm:cxn modelId="{4832A15E-E6EA-41EC-9E8D-6F126E4B55BA}" type="presOf" srcId="{8F5A4AF3-8D97-44FF-897B-DBA696DF278E}" destId="{38FDBB29-61C7-4C9B-B362-B99599A01624}" srcOrd="0" destOrd="0" presId="urn:microsoft.com/office/officeart/2016/7/layout/VerticalDownArrowProcess"/>
    <dgm:cxn modelId="{DC86DC65-6933-420C-83D5-41BBE232E819}" type="presOf" srcId="{C94CD7A3-79CF-48C1-95F6-CEE24A765B48}" destId="{FFB39876-2952-4226-B0D4-B49B2867AF2A}" srcOrd="1" destOrd="0" presId="urn:microsoft.com/office/officeart/2016/7/layout/VerticalDownArrowProcess"/>
    <dgm:cxn modelId="{F45F3681-5703-412D-B05F-C9389630E158}" type="presOf" srcId="{C94CD7A3-79CF-48C1-95F6-CEE24A765B48}" destId="{C0079EB3-6306-47E3-88F5-DAD708F99745}" srcOrd="0" destOrd="0" presId="urn:microsoft.com/office/officeart/2016/7/layout/VerticalDownArrowProcess"/>
    <dgm:cxn modelId="{9B083D84-A7C9-453E-8467-F35CD07BA4FC}" type="presOf" srcId="{F276974A-09C7-4321-BDC1-0B98AB895F29}" destId="{41A09EF5-641A-4C82-BE7D-3E033E87BBAD}" srcOrd="0" destOrd="0" presId="urn:microsoft.com/office/officeart/2016/7/layout/VerticalDownArrowProcess"/>
    <dgm:cxn modelId="{B8245F85-DE3A-4056-986E-7DDE69943426}" type="presOf" srcId="{0B998476-6634-43A6-ADA5-E726FA2BF48F}" destId="{7F943534-D2F7-483F-AD66-AB358B9A26BE}" srcOrd="0" destOrd="0" presId="urn:microsoft.com/office/officeart/2016/7/layout/VerticalDownArrowProcess"/>
    <dgm:cxn modelId="{8A83DC93-122E-4600-81BD-94F29E2D71E6}" srcId="{6AE8059D-6F29-4F87-BA8F-033BBCFFB058}" destId="{F276974A-09C7-4321-BDC1-0B98AB895F29}" srcOrd="0" destOrd="0" parTransId="{C5EB526E-AD08-43D6-992E-CF539D57AADC}" sibTransId="{EE1807D4-9712-4C4E-A6C4-77F3ADF54DAD}"/>
    <dgm:cxn modelId="{48D3CF9F-5CEF-4ABC-A07E-D4F7CEAB37BA}" srcId="{6AE8059D-6F29-4F87-BA8F-033BBCFFB058}" destId="{483D8908-AE98-487E-8D25-8AC530E01B48}" srcOrd="4" destOrd="0" parTransId="{99D27BB7-9E0C-43D2-B9C4-E1992871C35D}" sibTransId="{6D4E098A-62C6-48EA-85D7-5BD6D501B17A}"/>
    <dgm:cxn modelId="{F319ACA7-A20D-415C-B412-B355BFB0A333}" srcId="{6AE8059D-6F29-4F87-BA8F-033BBCFFB058}" destId="{C94CD7A3-79CF-48C1-95F6-CEE24A765B48}" srcOrd="2" destOrd="0" parTransId="{DFF9073A-CFD6-404D-9B8B-D8727D12D079}" sibTransId="{4A3E8100-E941-49D4-9114-D3AA3CC7E255}"/>
    <dgm:cxn modelId="{C759DDAB-4771-4CA5-A30E-DEF0E507EEAD}" srcId="{F276974A-09C7-4321-BDC1-0B98AB895F29}" destId="{0B998476-6634-43A6-ADA5-E726FA2BF48F}" srcOrd="0" destOrd="0" parTransId="{7FAE6C97-54B2-4372-A262-3AA3132E2BE9}" sibTransId="{E8B70A1E-B814-412E-86B8-9DA7838F1979}"/>
    <dgm:cxn modelId="{B1ED70B6-3F19-44C3-8F44-FC2D14D7192A}" srcId="{6AE8059D-6F29-4F87-BA8F-033BBCFFB058}" destId="{89D8D26F-0EDC-4503-B460-6D6A5EB4C6BF}" srcOrd="3" destOrd="0" parTransId="{A05427EE-0CBF-4C94-97F1-62DAFA7E48A7}" sibTransId="{695C348A-4423-417A-A0C0-7677ECA3D112}"/>
    <dgm:cxn modelId="{E2BE90D3-102B-48AE-BCBE-A176625239F1}" type="presOf" srcId="{9A06DFA5-DCF4-45C5-99C3-BE2B042F7B78}" destId="{C70D8EC9-F031-44FB-A493-44AB4BC85290}" srcOrd="0" destOrd="0" presId="urn:microsoft.com/office/officeart/2016/7/layout/VerticalDownArrowProcess"/>
    <dgm:cxn modelId="{E517CCE2-7E3F-4215-B9A1-671CFF8B0A73}" type="presOf" srcId="{0823D411-AC0A-4AC7-8B1C-9C67A6FFEB9F}" destId="{8CAD721E-2A13-4B0E-B930-0449FB38B394}" srcOrd="0" destOrd="0" presId="urn:microsoft.com/office/officeart/2016/7/layout/VerticalDownArrowProcess"/>
    <dgm:cxn modelId="{FDC1453D-897B-4E2F-A650-2A917BC6308D}" type="presParOf" srcId="{4CB1152F-1EC2-4E47-98DB-0657CB373A5F}" destId="{7586BE18-C7B0-474D-8BD6-0A1B3DAB6A4C}" srcOrd="0" destOrd="0" presId="urn:microsoft.com/office/officeart/2016/7/layout/VerticalDownArrowProcess"/>
    <dgm:cxn modelId="{FDE13D1C-9EB7-46B7-A5B1-87AF5D508E97}" type="presParOf" srcId="{7586BE18-C7B0-474D-8BD6-0A1B3DAB6A4C}" destId="{33D14913-4F60-4210-B769-6F1BF8814B07}" srcOrd="0" destOrd="0" presId="urn:microsoft.com/office/officeart/2016/7/layout/VerticalDownArrowProcess"/>
    <dgm:cxn modelId="{3D81ED08-6919-48FA-B7FE-C46F7F6B2EB8}" type="presParOf" srcId="{7586BE18-C7B0-474D-8BD6-0A1B3DAB6A4C}" destId="{8CAD721E-2A13-4B0E-B930-0449FB38B394}" srcOrd="1" destOrd="0" presId="urn:microsoft.com/office/officeart/2016/7/layout/VerticalDownArrowProcess"/>
    <dgm:cxn modelId="{67972241-3080-4135-A5D3-A0F36E02A9D4}" type="presParOf" srcId="{4CB1152F-1EC2-4E47-98DB-0657CB373A5F}" destId="{CCF36197-D6EA-4643-87BD-E75CCA281847}" srcOrd="1" destOrd="0" presId="urn:microsoft.com/office/officeart/2016/7/layout/VerticalDownArrowProcess"/>
    <dgm:cxn modelId="{ECF26752-31F1-4908-8303-829A95B274FC}" type="presParOf" srcId="{4CB1152F-1EC2-4E47-98DB-0657CB373A5F}" destId="{B045D2BD-C994-49C0-96FF-BC688AA9785D}" srcOrd="2" destOrd="0" presId="urn:microsoft.com/office/officeart/2016/7/layout/VerticalDownArrowProcess"/>
    <dgm:cxn modelId="{6FD9C805-15C5-4ECB-8DDE-E5FE2CEF5A97}" type="presParOf" srcId="{B045D2BD-C994-49C0-96FF-BC688AA9785D}" destId="{23374D3D-3A70-420D-915B-919A516474EE}" srcOrd="0" destOrd="0" presId="urn:microsoft.com/office/officeart/2016/7/layout/VerticalDownArrowProcess"/>
    <dgm:cxn modelId="{4A72CE71-64DD-4E28-9B2B-9E2A62FDEA60}" type="presParOf" srcId="{B045D2BD-C994-49C0-96FF-BC688AA9785D}" destId="{3B66DB03-F37E-4FF0-96D8-97C5E6CA54E0}" srcOrd="1" destOrd="0" presId="urn:microsoft.com/office/officeart/2016/7/layout/VerticalDownArrowProcess"/>
    <dgm:cxn modelId="{55137BE5-8EAC-4162-A1D7-F17375EFEAE6}" type="presParOf" srcId="{B045D2BD-C994-49C0-96FF-BC688AA9785D}" destId="{9138B435-D688-4226-8756-043EDED7B2EF}" srcOrd="2" destOrd="0" presId="urn:microsoft.com/office/officeart/2016/7/layout/VerticalDownArrowProcess"/>
    <dgm:cxn modelId="{936E857C-B5B3-428E-8F91-6C085A7C7854}" type="presParOf" srcId="{4CB1152F-1EC2-4E47-98DB-0657CB373A5F}" destId="{45BD2358-532F-421D-A16B-BF4C8E131598}" srcOrd="3" destOrd="0" presId="urn:microsoft.com/office/officeart/2016/7/layout/VerticalDownArrowProcess"/>
    <dgm:cxn modelId="{86A051E8-7058-4F29-83A6-1B0EFA375870}" type="presParOf" srcId="{4CB1152F-1EC2-4E47-98DB-0657CB373A5F}" destId="{7A547927-C6FB-466D-B6A0-D83393E164CC}" srcOrd="4" destOrd="0" presId="urn:microsoft.com/office/officeart/2016/7/layout/VerticalDownArrowProcess"/>
    <dgm:cxn modelId="{BA469A3D-3A34-44B6-AFF9-B1259AB25E38}" type="presParOf" srcId="{7A547927-C6FB-466D-B6A0-D83393E164CC}" destId="{C0079EB3-6306-47E3-88F5-DAD708F99745}" srcOrd="0" destOrd="0" presId="urn:microsoft.com/office/officeart/2016/7/layout/VerticalDownArrowProcess"/>
    <dgm:cxn modelId="{DEB42199-5C5A-491F-AD96-8F454797A7FC}" type="presParOf" srcId="{7A547927-C6FB-466D-B6A0-D83393E164CC}" destId="{FFB39876-2952-4226-B0D4-B49B2867AF2A}" srcOrd="1" destOrd="0" presId="urn:microsoft.com/office/officeart/2016/7/layout/VerticalDownArrowProcess"/>
    <dgm:cxn modelId="{3599889F-B150-4320-A712-06DA1A3E52E6}" type="presParOf" srcId="{7A547927-C6FB-466D-B6A0-D83393E164CC}" destId="{DC6AD758-4911-4851-AD71-485AAD15F869}" srcOrd="2" destOrd="0" presId="urn:microsoft.com/office/officeart/2016/7/layout/VerticalDownArrowProcess"/>
    <dgm:cxn modelId="{33F6A955-7A98-4976-955A-661024FA54D3}" type="presParOf" srcId="{4CB1152F-1EC2-4E47-98DB-0657CB373A5F}" destId="{B95E398A-DEA6-4D53-9471-0A962E473F67}" srcOrd="5" destOrd="0" presId="urn:microsoft.com/office/officeart/2016/7/layout/VerticalDownArrowProcess"/>
    <dgm:cxn modelId="{9A7C1624-2B1C-4247-9114-F945511A0530}" type="presParOf" srcId="{4CB1152F-1EC2-4E47-98DB-0657CB373A5F}" destId="{43D1F9A0-D710-4CF0-81BC-D080A2A92DF5}" srcOrd="6" destOrd="0" presId="urn:microsoft.com/office/officeart/2016/7/layout/VerticalDownArrowProcess"/>
    <dgm:cxn modelId="{6025A88E-6A61-455F-B651-AA6594CA8C66}" type="presParOf" srcId="{43D1F9A0-D710-4CF0-81BC-D080A2A92DF5}" destId="{38FDBB29-61C7-4C9B-B362-B99599A01624}" srcOrd="0" destOrd="0" presId="urn:microsoft.com/office/officeart/2016/7/layout/VerticalDownArrowProcess"/>
    <dgm:cxn modelId="{78FF8F8D-F50D-495A-933A-F022E255C23D}" type="presParOf" srcId="{43D1F9A0-D710-4CF0-81BC-D080A2A92DF5}" destId="{6AB516DB-2E04-4574-8EA6-6DB80986A8EC}" srcOrd="1" destOrd="0" presId="urn:microsoft.com/office/officeart/2016/7/layout/VerticalDownArrowProcess"/>
    <dgm:cxn modelId="{41171AA8-E75E-48A1-A459-C0618E5AD0DD}" type="presParOf" srcId="{43D1F9A0-D710-4CF0-81BC-D080A2A92DF5}" destId="{C70D8EC9-F031-44FB-A493-44AB4BC85290}" srcOrd="2" destOrd="0" presId="urn:microsoft.com/office/officeart/2016/7/layout/VerticalDownArrowProcess"/>
    <dgm:cxn modelId="{B5444180-9F22-495F-86F4-809E9034E6A5}" type="presParOf" srcId="{4CB1152F-1EC2-4E47-98DB-0657CB373A5F}" destId="{0683F3E5-BCA4-499D-869F-52B8285700C1}" srcOrd="7" destOrd="0" presId="urn:microsoft.com/office/officeart/2016/7/layout/VerticalDownArrowProcess"/>
    <dgm:cxn modelId="{E8695525-B323-4665-A6DD-396EE7C1E86B}" type="presParOf" srcId="{4CB1152F-1EC2-4E47-98DB-0657CB373A5F}" destId="{0759F8F7-C875-4B60-8493-028917D877FE}" srcOrd="8" destOrd="0" presId="urn:microsoft.com/office/officeart/2016/7/layout/VerticalDownArrowProcess"/>
    <dgm:cxn modelId="{4376B040-737E-4B9D-B752-1B73FB2463C5}" type="presParOf" srcId="{0759F8F7-C875-4B60-8493-028917D877FE}" destId="{41A09EF5-641A-4C82-BE7D-3E033E87BBAD}" srcOrd="0" destOrd="0" presId="urn:microsoft.com/office/officeart/2016/7/layout/VerticalDownArrowProcess"/>
    <dgm:cxn modelId="{1766A69A-61D4-4DF5-8667-8FE3702CC597}" type="presParOf" srcId="{0759F8F7-C875-4B60-8493-028917D877FE}" destId="{9892A071-706A-4385-BFB4-7D38D80B6A55}" srcOrd="1" destOrd="0" presId="urn:microsoft.com/office/officeart/2016/7/layout/VerticalDownArrowProcess"/>
    <dgm:cxn modelId="{80159C5A-7291-4F1D-AC32-69D79784E878}" type="presParOf" srcId="{0759F8F7-C875-4B60-8493-028917D877FE}" destId="{7F943534-D2F7-483F-AD66-AB358B9A26BE}"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E0CB6-B252-45FF-8B7D-4F13F9A8A9C9}">
      <dsp:nvSpPr>
        <dsp:cNvPr id="0" name=""/>
        <dsp:cNvSpPr/>
      </dsp:nvSpPr>
      <dsp:spPr>
        <a:xfrm>
          <a:off x="0" y="353880"/>
          <a:ext cx="8686800" cy="144585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4192" tIns="354076" rIns="674192"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Hospital Price Transparency</a:t>
          </a:r>
        </a:p>
        <a:p>
          <a:pPr marL="171450" lvl="1" indent="-171450" algn="l" defTabSz="755650">
            <a:lnSpc>
              <a:spcPct val="90000"/>
            </a:lnSpc>
            <a:spcBef>
              <a:spcPct val="0"/>
            </a:spcBef>
            <a:spcAft>
              <a:spcPct val="15000"/>
            </a:spcAft>
            <a:buChar char="•"/>
          </a:pPr>
          <a:r>
            <a:rPr lang="en-US" sz="1700" kern="1200" dirty="0"/>
            <a:t>Payor Price Transparency</a:t>
          </a:r>
        </a:p>
        <a:p>
          <a:pPr marL="171450" lvl="1" indent="-171450" algn="l" defTabSz="755650">
            <a:lnSpc>
              <a:spcPct val="90000"/>
            </a:lnSpc>
            <a:spcBef>
              <a:spcPct val="0"/>
            </a:spcBef>
            <a:spcAft>
              <a:spcPct val="15000"/>
            </a:spcAft>
            <a:buChar char="•"/>
          </a:pPr>
          <a:r>
            <a:rPr lang="en-US" sz="1700" kern="1200" dirty="0"/>
            <a:t>State Actions Towards Price Transparency</a:t>
          </a:r>
        </a:p>
        <a:p>
          <a:pPr marL="171450" lvl="1" indent="-171450" algn="l" defTabSz="755650">
            <a:lnSpc>
              <a:spcPct val="90000"/>
            </a:lnSpc>
            <a:spcBef>
              <a:spcPct val="0"/>
            </a:spcBef>
            <a:spcAft>
              <a:spcPct val="15000"/>
            </a:spcAft>
            <a:buChar char="•"/>
          </a:pPr>
          <a:r>
            <a:rPr lang="en-US" sz="1700" kern="1200" dirty="0"/>
            <a:t>Patient Movement</a:t>
          </a:r>
        </a:p>
      </dsp:txBody>
      <dsp:txXfrm>
        <a:off x="0" y="353880"/>
        <a:ext cx="8686800" cy="1445850"/>
      </dsp:txXfrm>
    </dsp:sp>
    <dsp:sp modelId="{5DDCC297-57DE-4C55-9179-9A63FF8E0010}">
      <dsp:nvSpPr>
        <dsp:cNvPr id="0" name=""/>
        <dsp:cNvSpPr/>
      </dsp:nvSpPr>
      <dsp:spPr>
        <a:xfrm>
          <a:off x="434340" y="102959"/>
          <a:ext cx="6080760" cy="501840"/>
        </a:xfrm>
        <a:prstGeom prst="roundRect">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9838" tIns="0" rIns="229838" bIns="0" numCol="1" spcCol="1270" anchor="ctr" anchorCtr="0">
          <a:noAutofit/>
        </a:bodyPr>
        <a:lstStyle/>
        <a:p>
          <a:pPr marL="0" lvl="0" indent="0" algn="l" defTabSz="755650">
            <a:lnSpc>
              <a:spcPct val="90000"/>
            </a:lnSpc>
            <a:spcBef>
              <a:spcPct val="0"/>
            </a:spcBef>
            <a:spcAft>
              <a:spcPct val="35000"/>
            </a:spcAft>
            <a:buNone/>
          </a:pPr>
          <a:r>
            <a:rPr lang="en-US" sz="1700" kern="1200" dirty="0"/>
            <a:t>Factors Driving Pricing Transparency</a:t>
          </a:r>
        </a:p>
      </dsp:txBody>
      <dsp:txXfrm>
        <a:off x="458838" y="127457"/>
        <a:ext cx="6031764" cy="452844"/>
      </dsp:txXfrm>
    </dsp:sp>
    <dsp:sp modelId="{B7D20695-A37E-4533-8E14-02ABA11D4431}">
      <dsp:nvSpPr>
        <dsp:cNvPr id="0" name=""/>
        <dsp:cNvSpPr/>
      </dsp:nvSpPr>
      <dsp:spPr>
        <a:xfrm>
          <a:off x="0" y="2142450"/>
          <a:ext cx="8686800" cy="1686825"/>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4192" tIns="354076" rIns="674192"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Pricing Strategies</a:t>
          </a:r>
        </a:p>
        <a:p>
          <a:pPr marL="171450" lvl="1" indent="-171450" algn="l" defTabSz="755650">
            <a:lnSpc>
              <a:spcPct val="90000"/>
            </a:lnSpc>
            <a:spcBef>
              <a:spcPct val="0"/>
            </a:spcBef>
            <a:spcAft>
              <a:spcPct val="15000"/>
            </a:spcAft>
            <a:buChar char="•"/>
          </a:pPr>
          <a:r>
            <a:rPr lang="en-US" sz="1700" kern="1200" dirty="0"/>
            <a:t>How you know your strategy is not working</a:t>
          </a:r>
        </a:p>
        <a:p>
          <a:pPr marL="171450" lvl="1" indent="-171450" algn="l" defTabSz="755650">
            <a:lnSpc>
              <a:spcPct val="90000"/>
            </a:lnSpc>
            <a:spcBef>
              <a:spcPct val="0"/>
            </a:spcBef>
            <a:spcAft>
              <a:spcPct val="15000"/>
            </a:spcAft>
            <a:buChar char="•"/>
          </a:pPr>
          <a:r>
            <a:rPr lang="en-US" sz="1700" kern="1200" dirty="0"/>
            <a:t>Market Reimbursement Maximization Approach</a:t>
          </a:r>
        </a:p>
        <a:p>
          <a:pPr marL="171450" lvl="1" indent="-171450" algn="l" defTabSz="755650">
            <a:lnSpc>
              <a:spcPct val="90000"/>
            </a:lnSpc>
            <a:spcBef>
              <a:spcPct val="0"/>
            </a:spcBef>
            <a:spcAft>
              <a:spcPct val="15000"/>
            </a:spcAft>
            <a:buChar char="•"/>
          </a:pPr>
          <a:r>
            <a:rPr lang="en-US" sz="1700" kern="1200" dirty="0"/>
            <a:t>How Approach works for RHC and Provider based billing</a:t>
          </a:r>
        </a:p>
        <a:p>
          <a:pPr marL="171450" lvl="1" indent="-171450" algn="l" defTabSz="755650">
            <a:lnSpc>
              <a:spcPct val="90000"/>
            </a:lnSpc>
            <a:spcBef>
              <a:spcPct val="0"/>
            </a:spcBef>
            <a:spcAft>
              <a:spcPct val="15000"/>
            </a:spcAft>
            <a:buChar char="•"/>
          </a:pPr>
          <a:r>
            <a:rPr lang="en-US" sz="1700" kern="1200" dirty="0"/>
            <a:t>How to Implement &amp; Benefits with Sample Published Rates</a:t>
          </a:r>
        </a:p>
      </dsp:txBody>
      <dsp:txXfrm>
        <a:off x="0" y="2142450"/>
        <a:ext cx="8686800" cy="1686825"/>
      </dsp:txXfrm>
    </dsp:sp>
    <dsp:sp modelId="{07621D20-39FA-427E-9CF5-F4664386DC08}">
      <dsp:nvSpPr>
        <dsp:cNvPr id="0" name=""/>
        <dsp:cNvSpPr/>
      </dsp:nvSpPr>
      <dsp:spPr>
        <a:xfrm>
          <a:off x="434340" y="1891530"/>
          <a:ext cx="6080760" cy="501840"/>
        </a:xfrm>
        <a:prstGeom prst="roundRect">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9838" tIns="0" rIns="229838" bIns="0" numCol="1" spcCol="1270" anchor="ctr" anchorCtr="0">
          <a:noAutofit/>
        </a:bodyPr>
        <a:lstStyle/>
        <a:p>
          <a:pPr marL="0" lvl="0" indent="0" algn="l" defTabSz="755650">
            <a:lnSpc>
              <a:spcPct val="90000"/>
            </a:lnSpc>
            <a:spcBef>
              <a:spcPct val="0"/>
            </a:spcBef>
            <a:spcAft>
              <a:spcPct val="35000"/>
            </a:spcAft>
            <a:buNone/>
          </a:pPr>
          <a:r>
            <a:rPr lang="en-US" sz="1700" kern="1200" dirty="0"/>
            <a:t>Clinics &amp; Medical Professional Pricing Strategy</a:t>
          </a:r>
        </a:p>
      </dsp:txBody>
      <dsp:txXfrm>
        <a:off x="458838" y="1916028"/>
        <a:ext cx="6031764" cy="452844"/>
      </dsp:txXfrm>
    </dsp:sp>
    <dsp:sp modelId="{9F42E08B-594E-4AB0-84CC-DDEB8410542B}">
      <dsp:nvSpPr>
        <dsp:cNvPr id="0" name=""/>
        <dsp:cNvSpPr/>
      </dsp:nvSpPr>
      <dsp:spPr>
        <a:xfrm>
          <a:off x="0" y="4171995"/>
          <a:ext cx="8686800" cy="937125"/>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74192" tIns="354076" rIns="674192"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Care Maps</a:t>
          </a:r>
        </a:p>
        <a:p>
          <a:pPr marL="171450" lvl="1" indent="-171450" algn="l" defTabSz="755650">
            <a:lnSpc>
              <a:spcPct val="90000"/>
            </a:lnSpc>
            <a:spcBef>
              <a:spcPct val="0"/>
            </a:spcBef>
            <a:spcAft>
              <a:spcPct val="15000"/>
            </a:spcAft>
            <a:buChar char="•"/>
          </a:pPr>
          <a:r>
            <a:rPr lang="en-US" sz="1700" kern="1200" dirty="0"/>
            <a:t>How to Maximize Care &amp; Revenue</a:t>
          </a:r>
        </a:p>
      </dsp:txBody>
      <dsp:txXfrm>
        <a:off x="0" y="4171995"/>
        <a:ext cx="8686800" cy="937125"/>
      </dsp:txXfrm>
    </dsp:sp>
    <dsp:sp modelId="{C4689226-C607-4464-A6C0-D327A88FA1CD}">
      <dsp:nvSpPr>
        <dsp:cNvPr id="0" name=""/>
        <dsp:cNvSpPr/>
      </dsp:nvSpPr>
      <dsp:spPr>
        <a:xfrm>
          <a:off x="434340" y="3921075"/>
          <a:ext cx="6080760" cy="501840"/>
        </a:xfrm>
        <a:prstGeom prst="roundRect">
          <a:avLst/>
        </a:prstGeom>
        <a:solidFill>
          <a:srgbClr val="00206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9838" tIns="0" rIns="229838" bIns="0" numCol="1" spcCol="1270" anchor="ctr" anchorCtr="0">
          <a:noAutofit/>
        </a:bodyPr>
        <a:lstStyle/>
        <a:p>
          <a:pPr marL="0" lvl="0" indent="0" algn="l" defTabSz="755650">
            <a:lnSpc>
              <a:spcPct val="90000"/>
            </a:lnSpc>
            <a:spcBef>
              <a:spcPct val="0"/>
            </a:spcBef>
            <a:spcAft>
              <a:spcPct val="35000"/>
            </a:spcAft>
            <a:buNone/>
          </a:pPr>
          <a:r>
            <a:rPr lang="en-US" sz="1700" kern="1200" dirty="0"/>
            <a:t>How Quality Plays a Role</a:t>
          </a:r>
        </a:p>
      </dsp:txBody>
      <dsp:txXfrm>
        <a:off x="458838" y="3945573"/>
        <a:ext cx="6031764"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14913-4F60-4210-B769-6F1BF8814B07}">
      <dsp:nvSpPr>
        <dsp:cNvPr id="0" name=""/>
        <dsp:cNvSpPr/>
      </dsp:nvSpPr>
      <dsp:spPr>
        <a:xfrm>
          <a:off x="0" y="4287644"/>
          <a:ext cx="1097280" cy="70342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8039" tIns="120904" rIns="78039" bIns="120904" numCol="1" spcCol="1270" anchor="ctr" anchorCtr="0">
          <a:noAutofit/>
        </a:bodyPr>
        <a:lstStyle/>
        <a:p>
          <a:pPr marL="0" lvl="0" indent="0" algn="ctr" defTabSz="755650">
            <a:lnSpc>
              <a:spcPct val="90000"/>
            </a:lnSpc>
            <a:spcBef>
              <a:spcPct val="0"/>
            </a:spcBef>
            <a:spcAft>
              <a:spcPct val="35000"/>
            </a:spcAft>
            <a:buNone/>
          </a:pPr>
          <a:r>
            <a:rPr lang="en-US" sz="1700" kern="1200" dirty="0"/>
            <a:t>Involve</a:t>
          </a:r>
        </a:p>
      </dsp:txBody>
      <dsp:txXfrm>
        <a:off x="0" y="4287644"/>
        <a:ext cx="1097280" cy="703423"/>
      </dsp:txXfrm>
    </dsp:sp>
    <dsp:sp modelId="{8CAD721E-2A13-4B0E-B930-0449FB38B394}">
      <dsp:nvSpPr>
        <dsp:cNvPr id="0" name=""/>
        <dsp:cNvSpPr/>
      </dsp:nvSpPr>
      <dsp:spPr>
        <a:xfrm>
          <a:off x="1097279" y="4287644"/>
          <a:ext cx="3291840" cy="703423"/>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6774" tIns="165100" rIns="66774" bIns="165100" numCol="1" spcCol="1270" anchor="ctr" anchorCtr="0">
          <a:noAutofit/>
        </a:bodyPr>
        <a:lstStyle/>
        <a:p>
          <a:pPr marL="0" lvl="0" indent="0" algn="l" defTabSz="577850">
            <a:lnSpc>
              <a:spcPct val="90000"/>
            </a:lnSpc>
            <a:spcBef>
              <a:spcPct val="0"/>
            </a:spcBef>
            <a:spcAft>
              <a:spcPct val="35000"/>
            </a:spcAft>
            <a:buNone/>
          </a:pPr>
          <a:r>
            <a:rPr lang="en-US" sz="1300" kern="1200" dirty="0"/>
            <a:t>Involve your coders. </a:t>
          </a:r>
        </a:p>
      </dsp:txBody>
      <dsp:txXfrm>
        <a:off x="1097279" y="4287644"/>
        <a:ext cx="3291840" cy="703423"/>
      </dsp:txXfrm>
    </dsp:sp>
    <dsp:sp modelId="{3B66DB03-F37E-4FF0-96D8-97C5E6CA54E0}">
      <dsp:nvSpPr>
        <dsp:cNvPr id="0" name=""/>
        <dsp:cNvSpPr/>
      </dsp:nvSpPr>
      <dsp:spPr>
        <a:xfrm rot="10800000">
          <a:off x="0" y="3216329"/>
          <a:ext cx="1097280" cy="1081865"/>
        </a:xfrm>
        <a:prstGeom prst="upArrowCallout">
          <a:avLst>
            <a:gd name="adj1" fmla="val 5000"/>
            <a:gd name="adj2" fmla="val 10000"/>
            <a:gd name="adj3" fmla="val 15000"/>
            <a:gd name="adj4" fmla="val 64977"/>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8039" tIns="120904" rIns="78039" bIns="120904" numCol="1" spcCol="1270" anchor="ctr" anchorCtr="0">
          <a:noAutofit/>
        </a:bodyPr>
        <a:lstStyle/>
        <a:p>
          <a:pPr marL="0" lvl="0" indent="0" algn="ctr" defTabSz="755650">
            <a:lnSpc>
              <a:spcPct val="90000"/>
            </a:lnSpc>
            <a:spcBef>
              <a:spcPct val="0"/>
            </a:spcBef>
            <a:spcAft>
              <a:spcPct val="35000"/>
            </a:spcAft>
            <a:buNone/>
          </a:pPr>
          <a:r>
            <a:rPr lang="en-US" sz="1700" kern="1200" dirty="0"/>
            <a:t>Don’t Forget</a:t>
          </a:r>
        </a:p>
      </dsp:txBody>
      <dsp:txXfrm rot="-10800000">
        <a:off x="0" y="3216329"/>
        <a:ext cx="1097280" cy="703212"/>
      </dsp:txXfrm>
    </dsp:sp>
    <dsp:sp modelId="{9138B435-D688-4226-8756-043EDED7B2EF}">
      <dsp:nvSpPr>
        <dsp:cNvPr id="0" name=""/>
        <dsp:cNvSpPr/>
      </dsp:nvSpPr>
      <dsp:spPr>
        <a:xfrm>
          <a:off x="1097279" y="3216329"/>
          <a:ext cx="3291840" cy="703212"/>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6774" tIns="165100" rIns="66774" bIns="165100" numCol="1" spcCol="1270" anchor="ctr" anchorCtr="0">
          <a:noAutofit/>
        </a:bodyPr>
        <a:lstStyle/>
        <a:p>
          <a:pPr marL="0" lvl="0" indent="0" algn="l" defTabSz="577850">
            <a:lnSpc>
              <a:spcPct val="90000"/>
            </a:lnSpc>
            <a:spcBef>
              <a:spcPct val="0"/>
            </a:spcBef>
            <a:spcAft>
              <a:spcPct val="35000"/>
            </a:spcAft>
            <a:buNone/>
          </a:pPr>
          <a:r>
            <a:rPr lang="en-US" sz="1300" kern="1200" dirty="0"/>
            <a:t>Don’t forget ancillary services. </a:t>
          </a:r>
        </a:p>
      </dsp:txBody>
      <dsp:txXfrm>
        <a:off x="1097279" y="3216329"/>
        <a:ext cx="3291840" cy="703212"/>
      </dsp:txXfrm>
    </dsp:sp>
    <dsp:sp modelId="{FFB39876-2952-4226-B0D4-B49B2867AF2A}">
      <dsp:nvSpPr>
        <dsp:cNvPr id="0" name=""/>
        <dsp:cNvSpPr/>
      </dsp:nvSpPr>
      <dsp:spPr>
        <a:xfrm rot="10800000">
          <a:off x="0" y="2145015"/>
          <a:ext cx="1097280" cy="1081865"/>
        </a:xfrm>
        <a:prstGeom prst="upArrowCallout">
          <a:avLst>
            <a:gd name="adj1" fmla="val 5000"/>
            <a:gd name="adj2" fmla="val 10000"/>
            <a:gd name="adj3" fmla="val 15000"/>
            <a:gd name="adj4" fmla="val 64977"/>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8039" tIns="120904" rIns="78039" bIns="120904" numCol="1" spcCol="1270" anchor="ctr" anchorCtr="0">
          <a:noAutofit/>
        </a:bodyPr>
        <a:lstStyle/>
        <a:p>
          <a:pPr marL="0" lvl="0" indent="0" algn="ctr" defTabSz="755650">
            <a:lnSpc>
              <a:spcPct val="90000"/>
            </a:lnSpc>
            <a:spcBef>
              <a:spcPct val="0"/>
            </a:spcBef>
            <a:spcAft>
              <a:spcPct val="35000"/>
            </a:spcAft>
            <a:buNone/>
          </a:pPr>
          <a:r>
            <a:rPr lang="en-US" sz="1700" kern="1200" dirty="0"/>
            <a:t>Ask</a:t>
          </a:r>
        </a:p>
      </dsp:txBody>
      <dsp:txXfrm rot="-10800000">
        <a:off x="0" y="2145015"/>
        <a:ext cx="1097280" cy="703212"/>
      </dsp:txXfrm>
    </dsp:sp>
    <dsp:sp modelId="{DC6AD758-4911-4851-AD71-485AAD15F869}">
      <dsp:nvSpPr>
        <dsp:cNvPr id="0" name=""/>
        <dsp:cNvSpPr/>
      </dsp:nvSpPr>
      <dsp:spPr>
        <a:xfrm>
          <a:off x="1097279" y="2145015"/>
          <a:ext cx="3291840" cy="703212"/>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6774" tIns="165100" rIns="66774" bIns="165100" numCol="1" spcCol="1270" anchor="ctr" anchorCtr="0">
          <a:noAutofit/>
        </a:bodyPr>
        <a:lstStyle/>
        <a:p>
          <a:pPr marL="0" lvl="0" indent="0" algn="l" defTabSz="577850">
            <a:lnSpc>
              <a:spcPct val="90000"/>
            </a:lnSpc>
            <a:spcBef>
              <a:spcPct val="0"/>
            </a:spcBef>
            <a:spcAft>
              <a:spcPct val="35000"/>
            </a:spcAft>
            <a:buNone/>
          </a:pPr>
          <a:r>
            <a:rPr lang="en-US" sz="1300" kern="1200" dirty="0"/>
            <a:t>At a minimum, ask for a cost-of-living increase. </a:t>
          </a:r>
        </a:p>
      </dsp:txBody>
      <dsp:txXfrm>
        <a:off x="1097279" y="2145015"/>
        <a:ext cx="3291840" cy="703212"/>
      </dsp:txXfrm>
    </dsp:sp>
    <dsp:sp modelId="{6AB516DB-2E04-4574-8EA6-6DB80986A8EC}">
      <dsp:nvSpPr>
        <dsp:cNvPr id="0" name=""/>
        <dsp:cNvSpPr/>
      </dsp:nvSpPr>
      <dsp:spPr>
        <a:xfrm rot="10800000">
          <a:off x="0" y="1073701"/>
          <a:ext cx="1097280" cy="1081865"/>
        </a:xfrm>
        <a:prstGeom prst="upArrowCallout">
          <a:avLst>
            <a:gd name="adj1" fmla="val 5000"/>
            <a:gd name="adj2" fmla="val 10000"/>
            <a:gd name="adj3" fmla="val 15000"/>
            <a:gd name="adj4" fmla="val 64977"/>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8039" tIns="120904" rIns="78039" bIns="120904" numCol="1" spcCol="1270" anchor="ctr" anchorCtr="0">
          <a:noAutofit/>
        </a:bodyPr>
        <a:lstStyle/>
        <a:p>
          <a:pPr marL="0" lvl="0" indent="0" algn="ctr" defTabSz="755650">
            <a:lnSpc>
              <a:spcPct val="90000"/>
            </a:lnSpc>
            <a:spcBef>
              <a:spcPct val="0"/>
            </a:spcBef>
            <a:spcAft>
              <a:spcPct val="35000"/>
            </a:spcAft>
            <a:buNone/>
          </a:pPr>
          <a:r>
            <a:rPr lang="en-US" sz="1700" kern="1200" dirty="0"/>
            <a:t>Create</a:t>
          </a:r>
        </a:p>
      </dsp:txBody>
      <dsp:txXfrm rot="-10800000">
        <a:off x="0" y="1073701"/>
        <a:ext cx="1097280" cy="703212"/>
      </dsp:txXfrm>
    </dsp:sp>
    <dsp:sp modelId="{C70D8EC9-F031-44FB-A493-44AB4BC85290}">
      <dsp:nvSpPr>
        <dsp:cNvPr id="0" name=""/>
        <dsp:cNvSpPr/>
      </dsp:nvSpPr>
      <dsp:spPr>
        <a:xfrm>
          <a:off x="1097279" y="1073701"/>
          <a:ext cx="3291840" cy="703212"/>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6774" tIns="165100" rIns="66774" bIns="165100" numCol="1" spcCol="1270" anchor="ctr" anchorCtr="0">
          <a:noAutofit/>
        </a:bodyPr>
        <a:lstStyle/>
        <a:p>
          <a:pPr marL="0" lvl="0" indent="0" algn="l" defTabSz="577850">
            <a:lnSpc>
              <a:spcPct val="90000"/>
            </a:lnSpc>
            <a:spcBef>
              <a:spcPct val="0"/>
            </a:spcBef>
            <a:spcAft>
              <a:spcPct val="35000"/>
            </a:spcAft>
            <a:buNone/>
          </a:pPr>
          <a:r>
            <a:rPr lang="en-US" sz="1300" kern="1200" dirty="0"/>
            <a:t>Create a value proposition. </a:t>
          </a:r>
        </a:p>
      </dsp:txBody>
      <dsp:txXfrm>
        <a:off x="1097279" y="1073701"/>
        <a:ext cx="3291840" cy="703212"/>
      </dsp:txXfrm>
    </dsp:sp>
    <dsp:sp modelId="{9892A071-706A-4385-BFB4-7D38D80B6A55}">
      <dsp:nvSpPr>
        <dsp:cNvPr id="0" name=""/>
        <dsp:cNvSpPr/>
      </dsp:nvSpPr>
      <dsp:spPr>
        <a:xfrm rot="10800000">
          <a:off x="0" y="2387"/>
          <a:ext cx="1097280" cy="1081865"/>
        </a:xfrm>
        <a:prstGeom prst="upArrowCallout">
          <a:avLst>
            <a:gd name="adj1" fmla="val 5000"/>
            <a:gd name="adj2" fmla="val 10000"/>
            <a:gd name="adj3" fmla="val 15000"/>
            <a:gd name="adj4" fmla="val 64977"/>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78039" tIns="120904" rIns="78039" bIns="120904" numCol="1" spcCol="1270" anchor="ctr" anchorCtr="0">
          <a:noAutofit/>
        </a:bodyPr>
        <a:lstStyle/>
        <a:p>
          <a:pPr marL="0" lvl="0" indent="0" algn="ctr" defTabSz="755650">
            <a:lnSpc>
              <a:spcPct val="90000"/>
            </a:lnSpc>
            <a:spcBef>
              <a:spcPct val="0"/>
            </a:spcBef>
            <a:spcAft>
              <a:spcPct val="35000"/>
            </a:spcAft>
            <a:buNone/>
          </a:pPr>
          <a:r>
            <a:rPr lang="en-US" sz="1700" kern="1200" dirty="0"/>
            <a:t>Focus</a:t>
          </a:r>
        </a:p>
      </dsp:txBody>
      <dsp:txXfrm rot="-10800000">
        <a:off x="0" y="2387"/>
        <a:ext cx="1097280" cy="703212"/>
      </dsp:txXfrm>
    </dsp:sp>
    <dsp:sp modelId="{7F943534-D2F7-483F-AD66-AB358B9A26BE}">
      <dsp:nvSpPr>
        <dsp:cNvPr id="0" name=""/>
        <dsp:cNvSpPr/>
      </dsp:nvSpPr>
      <dsp:spPr>
        <a:xfrm>
          <a:off x="1097279" y="2387"/>
          <a:ext cx="3291840" cy="703212"/>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6774" tIns="165100" rIns="66774" bIns="165100" numCol="1" spcCol="1270" anchor="ctr" anchorCtr="0">
          <a:noAutofit/>
        </a:bodyPr>
        <a:lstStyle/>
        <a:p>
          <a:pPr marL="0" lvl="0" indent="0" algn="l" defTabSz="577850">
            <a:lnSpc>
              <a:spcPct val="90000"/>
            </a:lnSpc>
            <a:spcBef>
              <a:spcPct val="0"/>
            </a:spcBef>
            <a:spcAft>
              <a:spcPct val="35000"/>
            </a:spcAft>
            <a:buNone/>
          </a:pPr>
          <a:r>
            <a:rPr lang="en-US" sz="1300" kern="1200" dirty="0"/>
            <a:t>Focus on payers that consistently pay below the Medicare fee schedule amount. </a:t>
          </a:r>
        </a:p>
      </dsp:txBody>
      <dsp:txXfrm>
        <a:off x="1097279" y="2387"/>
        <a:ext cx="3291840" cy="70321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5ABFCD08-0E21-4B73-81C8-BDD2C7FEC0DB}"/>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3" tIns="46586" rIns="93173" bIns="46586" numCol="1" anchor="t" anchorCtr="0" compatLnSpc="1">
            <a:prstTxWarp prst="textNoShape">
              <a:avLst/>
            </a:prstTxWarp>
          </a:bodyPr>
          <a:lstStyle>
            <a:lvl1pPr defTabSz="931211" eaLnBrk="1" hangingPunct="1">
              <a:defRPr sz="1200">
                <a:latin typeface="Arial" charset="0"/>
              </a:defRPr>
            </a:lvl1pPr>
          </a:lstStyle>
          <a:p>
            <a:pPr>
              <a:defRPr/>
            </a:pPr>
            <a:endParaRPr lang="en-US" dirty="0"/>
          </a:p>
        </p:txBody>
      </p:sp>
      <p:sp>
        <p:nvSpPr>
          <p:cNvPr id="172035" name="Rectangle 3">
            <a:extLst>
              <a:ext uri="{FF2B5EF4-FFF2-40B4-BE49-F238E27FC236}">
                <a16:creationId xmlns:a16="http://schemas.microsoft.com/office/drawing/2014/main" id="{AF6CC679-2B05-45E0-A8CA-55E9212E83DD}"/>
              </a:ext>
            </a:extLst>
          </p:cNvPr>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3" tIns="46586" rIns="93173" bIns="46586" numCol="1" anchor="t" anchorCtr="0" compatLnSpc="1">
            <a:prstTxWarp prst="textNoShape">
              <a:avLst/>
            </a:prstTxWarp>
          </a:bodyPr>
          <a:lstStyle>
            <a:lvl1pPr algn="r" defTabSz="931211" eaLnBrk="1" hangingPunct="1">
              <a:defRPr sz="1200">
                <a:latin typeface="Arial" charset="0"/>
              </a:defRPr>
            </a:lvl1pPr>
          </a:lstStyle>
          <a:p>
            <a:pPr>
              <a:defRPr/>
            </a:pPr>
            <a:endParaRPr lang="en-US" dirty="0"/>
          </a:p>
        </p:txBody>
      </p:sp>
      <p:sp>
        <p:nvSpPr>
          <p:cNvPr id="172036" name="Rectangle 4">
            <a:extLst>
              <a:ext uri="{FF2B5EF4-FFF2-40B4-BE49-F238E27FC236}">
                <a16:creationId xmlns:a16="http://schemas.microsoft.com/office/drawing/2014/main" id="{58526C76-8A10-48A6-A186-1CDCE1B6097F}"/>
              </a:ext>
            </a:extLst>
          </p:cNvPr>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3" tIns="46586" rIns="93173" bIns="46586" numCol="1" anchor="b" anchorCtr="0" compatLnSpc="1">
            <a:prstTxWarp prst="textNoShape">
              <a:avLst/>
            </a:prstTxWarp>
          </a:bodyPr>
          <a:lstStyle>
            <a:lvl1pPr defTabSz="931211" eaLnBrk="1" hangingPunct="1">
              <a:defRPr sz="1200">
                <a:latin typeface="Arial" charset="0"/>
              </a:defRPr>
            </a:lvl1pPr>
          </a:lstStyle>
          <a:p>
            <a:pPr>
              <a:defRPr/>
            </a:pPr>
            <a:endParaRPr lang="en-US" dirty="0"/>
          </a:p>
        </p:txBody>
      </p:sp>
      <p:sp>
        <p:nvSpPr>
          <p:cNvPr id="172037" name="Rectangle 5">
            <a:extLst>
              <a:ext uri="{FF2B5EF4-FFF2-40B4-BE49-F238E27FC236}">
                <a16:creationId xmlns:a16="http://schemas.microsoft.com/office/drawing/2014/main" id="{F2041C00-E927-4B5E-BCA6-CBD4111DC770}"/>
              </a:ext>
            </a:extLst>
          </p:cNvPr>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3" tIns="46586" rIns="93173" bIns="46586" numCol="1" anchor="b" anchorCtr="0" compatLnSpc="1">
            <a:prstTxWarp prst="textNoShape">
              <a:avLst/>
            </a:prstTxWarp>
          </a:bodyPr>
          <a:lstStyle>
            <a:lvl1pPr algn="r" defTabSz="930275" eaLnBrk="1" hangingPunct="1">
              <a:defRPr sz="1200" smtClean="0"/>
            </a:lvl1pPr>
          </a:lstStyle>
          <a:p>
            <a:pPr>
              <a:defRPr/>
            </a:pPr>
            <a:fld id="{A63223ED-E241-4688-9E56-5A580E18BC4B}"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427669F-E51E-4A0A-B9C4-2832B1488233}"/>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3" tIns="46586" rIns="93173" bIns="46586" numCol="1" anchor="t" anchorCtr="0" compatLnSpc="1">
            <a:prstTxWarp prst="textNoShape">
              <a:avLst/>
            </a:prstTxWarp>
          </a:bodyPr>
          <a:lstStyle>
            <a:lvl1pPr defTabSz="931211" eaLnBrk="1" hangingPunct="1">
              <a:defRPr sz="1200">
                <a:latin typeface="Arial" charset="0"/>
              </a:defRPr>
            </a:lvl1pPr>
          </a:lstStyle>
          <a:p>
            <a:pPr>
              <a:defRPr/>
            </a:pPr>
            <a:endParaRPr lang="en-US" dirty="0"/>
          </a:p>
        </p:txBody>
      </p:sp>
      <p:sp>
        <p:nvSpPr>
          <p:cNvPr id="12291" name="Rectangle 3">
            <a:extLst>
              <a:ext uri="{FF2B5EF4-FFF2-40B4-BE49-F238E27FC236}">
                <a16:creationId xmlns:a16="http://schemas.microsoft.com/office/drawing/2014/main" id="{76FDC70E-4A80-4E04-A6ED-3F0733CA7956}"/>
              </a:ext>
            </a:extLst>
          </p:cNvPr>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3" tIns="46586" rIns="93173" bIns="46586" numCol="1" anchor="t" anchorCtr="0" compatLnSpc="1">
            <a:prstTxWarp prst="textNoShape">
              <a:avLst/>
            </a:prstTxWarp>
          </a:bodyPr>
          <a:lstStyle>
            <a:lvl1pPr algn="r" defTabSz="931211" eaLnBrk="1" hangingPunct="1">
              <a:defRPr sz="1200">
                <a:latin typeface="Arial" charset="0"/>
              </a:defRPr>
            </a:lvl1pPr>
          </a:lstStyle>
          <a:p>
            <a:pPr>
              <a:defRPr/>
            </a:pPr>
            <a:endParaRPr lang="en-US" dirty="0"/>
          </a:p>
        </p:txBody>
      </p:sp>
      <p:sp>
        <p:nvSpPr>
          <p:cNvPr id="9220" name="Rectangle 4">
            <a:extLst>
              <a:ext uri="{FF2B5EF4-FFF2-40B4-BE49-F238E27FC236}">
                <a16:creationId xmlns:a16="http://schemas.microsoft.com/office/drawing/2014/main" id="{45C6060F-1D73-4514-9C67-46716BB24BB3}"/>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a:extLst>
              <a:ext uri="{FF2B5EF4-FFF2-40B4-BE49-F238E27FC236}">
                <a16:creationId xmlns:a16="http://schemas.microsoft.com/office/drawing/2014/main" id="{7AB205C2-3F70-4FD7-BB80-7B1F95D1A297}"/>
              </a:ext>
            </a:extLst>
          </p:cNvPr>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3" tIns="46586" rIns="93173"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a:extLst>
              <a:ext uri="{FF2B5EF4-FFF2-40B4-BE49-F238E27FC236}">
                <a16:creationId xmlns:a16="http://schemas.microsoft.com/office/drawing/2014/main" id="{8D54353E-83FB-4363-8387-D396E0483FF7}"/>
              </a:ext>
            </a:extLst>
          </p:cNvPr>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3" tIns="46586" rIns="93173" bIns="46586" numCol="1" anchor="b" anchorCtr="0" compatLnSpc="1">
            <a:prstTxWarp prst="textNoShape">
              <a:avLst/>
            </a:prstTxWarp>
          </a:bodyPr>
          <a:lstStyle>
            <a:lvl1pPr defTabSz="931211" eaLnBrk="1" hangingPunct="1">
              <a:defRPr sz="1200">
                <a:latin typeface="Arial" charset="0"/>
              </a:defRPr>
            </a:lvl1pPr>
          </a:lstStyle>
          <a:p>
            <a:pPr>
              <a:defRPr/>
            </a:pPr>
            <a:endParaRPr lang="en-US" dirty="0"/>
          </a:p>
        </p:txBody>
      </p:sp>
      <p:sp>
        <p:nvSpPr>
          <p:cNvPr id="12295" name="Rectangle 7">
            <a:extLst>
              <a:ext uri="{FF2B5EF4-FFF2-40B4-BE49-F238E27FC236}">
                <a16:creationId xmlns:a16="http://schemas.microsoft.com/office/drawing/2014/main" id="{01D74C70-A7CC-4099-B7F5-50BE95600B49}"/>
              </a:ext>
            </a:extLst>
          </p:cNvPr>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3" tIns="46586" rIns="93173" bIns="46586" numCol="1" anchor="b" anchorCtr="0" compatLnSpc="1">
            <a:prstTxWarp prst="textNoShape">
              <a:avLst/>
            </a:prstTxWarp>
          </a:bodyPr>
          <a:lstStyle>
            <a:lvl1pPr algn="r" defTabSz="930275" eaLnBrk="1" hangingPunct="1">
              <a:defRPr sz="1200" smtClean="0"/>
            </a:lvl1pPr>
          </a:lstStyle>
          <a:p>
            <a:pPr>
              <a:defRPr/>
            </a:pPr>
            <a:fld id="{49D2E00A-D16F-4D1D-8E2F-A7836431DA09}"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30E1DEB-313E-41A5-A075-148A6B8AAAF1}"/>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6880FBE4-1F0A-431D-9C62-63FB667425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US" altLang="en-US" dirty="0">
              <a:latin typeface="Arial" panose="020B0604020202020204" pitchFamily="34" charset="0"/>
            </a:endParaRPr>
          </a:p>
        </p:txBody>
      </p:sp>
      <p:sp>
        <p:nvSpPr>
          <p:cNvPr id="16388" name="Slide Number Placeholder 3">
            <a:extLst>
              <a:ext uri="{FF2B5EF4-FFF2-40B4-BE49-F238E27FC236}">
                <a16:creationId xmlns:a16="http://schemas.microsoft.com/office/drawing/2014/main" id="{2A0046F2-6FB8-4E5A-9E6B-733BE6CB43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5E6BC4-D3B2-4E75-8EC0-9D8D335585A6}" type="slidenum">
              <a:rPr lang="en-US" altLang="en-US"/>
              <a:pPr>
                <a:spcBef>
                  <a:spcPct val="0"/>
                </a:spcBef>
              </a:pPr>
              <a:t>2</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1C1D5EF9-FD65-4F0B-BAC0-8691E037F0AB}"/>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41C0BA61-EF56-4E35-99D5-E271D49D63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8436" name="Slide Number Placeholder 3">
            <a:extLst>
              <a:ext uri="{FF2B5EF4-FFF2-40B4-BE49-F238E27FC236}">
                <a16:creationId xmlns:a16="http://schemas.microsoft.com/office/drawing/2014/main" id="{2A11A216-4E35-4237-B9B4-62552FC045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0B650D-7C24-445F-8608-5A448B2DE444}" type="slidenum">
              <a:rPr lang="en-US" altLang="en-US"/>
              <a:pPr>
                <a:spcBef>
                  <a:spcPct val="0"/>
                </a:spcBef>
              </a:pPr>
              <a:t>3</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84E51"/>
                </a:solidFill>
                <a:effectLst/>
                <a:latin typeface="arial" panose="020B0604020202020204" pitchFamily="34" charset="0"/>
              </a:rPr>
              <a:t>In the Final Rule, CMS detailed the strong opposition to the requirement, objecting to the burden it would place on hospitals, the impact to market competition, and the usefulness of the data generally. Further, commenters noted they did not believe the policy would inform Medicare beneficiaries with cost and quality information that would promote choice or encourage cost-conscious decisions to lower overall health care costs.</a:t>
            </a:r>
            <a:endParaRPr lang="en-US" dirty="0"/>
          </a:p>
        </p:txBody>
      </p:sp>
      <p:sp>
        <p:nvSpPr>
          <p:cNvPr id="4" name="Slide Number Placeholder 3"/>
          <p:cNvSpPr>
            <a:spLocks noGrp="1"/>
          </p:cNvSpPr>
          <p:nvPr>
            <p:ph type="sldNum" sz="quarter" idx="5"/>
          </p:nvPr>
        </p:nvSpPr>
        <p:spPr/>
        <p:txBody>
          <a:bodyPr/>
          <a:lstStyle/>
          <a:p>
            <a:pPr>
              <a:defRPr/>
            </a:pPr>
            <a:fld id="{49D2E00A-D16F-4D1D-8E2F-A7836431DA09}" type="slidenum">
              <a:rPr lang="en-US" altLang="en-US" smtClean="0"/>
              <a:pPr>
                <a:defRPr/>
              </a:pPr>
              <a:t>4</a:t>
            </a:fld>
            <a:endParaRPr lang="en-US" altLang="en-US" dirty="0"/>
          </a:p>
        </p:txBody>
      </p:sp>
    </p:spTree>
    <p:extLst>
      <p:ext uri="{BB962C8B-B14F-4D97-AF65-F5344CB8AC3E}">
        <p14:creationId xmlns:p14="http://schemas.microsoft.com/office/powerpoint/2010/main" val="1073990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D2E00A-D16F-4D1D-8E2F-A7836431DA09}" type="slidenum">
              <a:rPr lang="en-US" altLang="en-US" smtClean="0"/>
              <a:pPr>
                <a:defRPr/>
              </a:pPr>
              <a:t>6</a:t>
            </a:fld>
            <a:endParaRPr lang="en-US" altLang="en-US" dirty="0"/>
          </a:p>
        </p:txBody>
      </p:sp>
    </p:spTree>
    <p:extLst>
      <p:ext uri="{BB962C8B-B14F-4D97-AF65-F5344CB8AC3E}">
        <p14:creationId xmlns:p14="http://schemas.microsoft.com/office/powerpoint/2010/main" val="765605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practice lost a total of $89,000 per year just on gross charges.  </a:t>
            </a:r>
          </a:p>
          <a:p>
            <a:r>
              <a:rPr lang="en-US" dirty="0"/>
              <a:t>Billing deleted codes total $6,700</a:t>
            </a:r>
          </a:p>
          <a:p>
            <a:r>
              <a:rPr lang="en-US" dirty="0"/>
              <a:t>Billing improper units total $36,098 (J1050-Depo Provera 150 units per treatment, cost $95.00, rev $3.68)</a:t>
            </a:r>
          </a:p>
        </p:txBody>
      </p:sp>
      <p:sp>
        <p:nvSpPr>
          <p:cNvPr id="4" name="Slide Number Placeholder 3"/>
          <p:cNvSpPr>
            <a:spLocks noGrp="1"/>
          </p:cNvSpPr>
          <p:nvPr>
            <p:ph type="sldNum" sz="quarter" idx="5"/>
          </p:nvPr>
        </p:nvSpPr>
        <p:spPr/>
        <p:txBody>
          <a:bodyPr/>
          <a:lstStyle/>
          <a:p>
            <a:pPr>
              <a:defRPr/>
            </a:pPr>
            <a:fld id="{49D2E00A-D16F-4D1D-8E2F-A7836431DA09}" type="slidenum">
              <a:rPr lang="en-US" altLang="en-US" smtClean="0"/>
              <a:pPr>
                <a:defRPr/>
              </a:pPr>
              <a:t>14</a:t>
            </a:fld>
            <a:endParaRPr lang="en-US" altLang="en-US" dirty="0"/>
          </a:p>
        </p:txBody>
      </p:sp>
    </p:spTree>
    <p:extLst>
      <p:ext uri="{BB962C8B-B14F-4D97-AF65-F5344CB8AC3E}">
        <p14:creationId xmlns:p14="http://schemas.microsoft.com/office/powerpoint/2010/main" val="2821032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600"/>
              </a:spcBef>
              <a:buFont typeface="Wingdings" panose="05000000000000000000" pitchFamily="2" charset="2"/>
              <a:buChar char="ü"/>
            </a:pPr>
            <a:r>
              <a:rPr lang="en-US" dirty="0"/>
              <a:t>Acquire all contracts and any amendments issued.</a:t>
            </a:r>
          </a:p>
          <a:p>
            <a:pPr marL="342900" indent="-342900">
              <a:spcBef>
                <a:spcPts val="600"/>
              </a:spcBef>
              <a:buFont typeface="Wingdings" panose="05000000000000000000" pitchFamily="2" charset="2"/>
              <a:buChar char="ü"/>
            </a:pPr>
            <a:r>
              <a:rPr lang="en-US" dirty="0"/>
              <a:t>Know if/when your reimbursement rates update: quarterly, annually or stagnant until you request an increase.</a:t>
            </a:r>
          </a:p>
          <a:p>
            <a:pPr marL="342900" indent="-342900">
              <a:spcBef>
                <a:spcPts val="600"/>
              </a:spcBef>
              <a:buFont typeface="Wingdings" panose="05000000000000000000" pitchFamily="2" charset="2"/>
              <a:buChar char="ü"/>
            </a:pPr>
            <a:r>
              <a:rPr lang="en-US" dirty="0"/>
              <a:t>Acquire all contracted fee schedules</a:t>
            </a:r>
          </a:p>
          <a:p>
            <a:pPr marL="685800" lvl="1" indent="-342900">
              <a:spcBef>
                <a:spcPts val="600"/>
              </a:spcBef>
              <a:buFont typeface="Wingdings" panose="05000000000000000000" pitchFamily="2" charset="2"/>
              <a:buChar char="§"/>
            </a:pPr>
            <a:r>
              <a:rPr lang="en-US" dirty="0"/>
              <a:t>Provide a list of active used codes in excel (if they will not provide a full fee schedule)</a:t>
            </a:r>
          </a:p>
          <a:p>
            <a:pPr marL="685800" lvl="1" indent="-342900">
              <a:spcBef>
                <a:spcPts val="600"/>
              </a:spcBef>
              <a:buFont typeface="Wingdings" panose="05000000000000000000" pitchFamily="2" charset="2"/>
              <a:buChar char="§"/>
            </a:pPr>
            <a:r>
              <a:rPr lang="en-US" dirty="0"/>
              <a:t>Calculate or assemble fees</a:t>
            </a:r>
          </a:p>
          <a:p>
            <a:pPr marL="342900" indent="-342900">
              <a:spcBef>
                <a:spcPts val="600"/>
              </a:spcBef>
              <a:buFont typeface="Wingdings" panose="05000000000000000000" pitchFamily="2" charset="2"/>
              <a:buChar char="ü"/>
            </a:pPr>
            <a:r>
              <a:rPr lang="en-US" dirty="0"/>
              <a:t>Inventory all Gross Charges, CPT &amp; HCPCS codes, modifiers and units billed/utilized in the last 2 Years</a:t>
            </a:r>
          </a:p>
          <a:p>
            <a:pPr marL="342900" indent="-342900">
              <a:spcBef>
                <a:spcPts val="600"/>
              </a:spcBef>
              <a:buFont typeface="Wingdings" panose="05000000000000000000" pitchFamily="2" charset="2"/>
              <a:buChar char="ü"/>
            </a:pPr>
            <a:r>
              <a:rPr lang="en-US" dirty="0"/>
              <a:t>Create your Master Fee Schedule </a:t>
            </a:r>
            <a:r>
              <a:rPr lang="en-US" dirty="0">
                <a:highlight>
                  <a:srgbClr val="C0C0C0"/>
                </a:highlight>
              </a:rPr>
              <a:t>with highlighted cells with default rates</a:t>
            </a:r>
          </a:p>
          <a:p>
            <a:pPr marL="342900" indent="-342900">
              <a:spcBef>
                <a:spcPts val="600"/>
              </a:spcBef>
              <a:buFont typeface="Wingdings" panose="05000000000000000000" pitchFamily="2" charset="2"/>
              <a:buChar char="ü"/>
            </a:pPr>
            <a:r>
              <a:rPr lang="en-US" dirty="0"/>
              <a:t>Calculate your Max, Min &amp; Avg Payor</a:t>
            </a:r>
          </a:p>
          <a:p>
            <a:pPr marL="342900" indent="-342900">
              <a:spcBef>
                <a:spcPts val="600"/>
              </a:spcBef>
              <a:buFont typeface="Wingdings" panose="05000000000000000000" pitchFamily="2" charset="2"/>
              <a:buChar char="ü"/>
            </a:pPr>
            <a:r>
              <a:rPr lang="en-US" dirty="0"/>
              <a:t>Dial in Gross Charges as a % of Max Payor with customization on defaults</a:t>
            </a:r>
          </a:p>
          <a:p>
            <a:pPr marL="342900" indent="-342900">
              <a:buFont typeface="Wingdings" panose="05000000000000000000" pitchFamily="2" charset="2"/>
              <a:buChar char="ü"/>
            </a:pPr>
            <a:r>
              <a:rPr lang="en-US" dirty="0"/>
              <a:t>Inventory the costs of all supplies purchased?</a:t>
            </a:r>
          </a:p>
          <a:p>
            <a:pPr marL="685800" lvl="1" indent="-342900">
              <a:buFont typeface="Wingdings" panose="05000000000000000000" pitchFamily="2" charset="2"/>
              <a:buChar char="§"/>
            </a:pPr>
            <a:r>
              <a:rPr lang="en-US" dirty="0"/>
              <a:t>IUD</a:t>
            </a:r>
          </a:p>
          <a:p>
            <a:pPr marL="685800" lvl="1" indent="-342900">
              <a:buFont typeface="Wingdings" panose="05000000000000000000" pitchFamily="2" charset="2"/>
              <a:buChar char="§"/>
            </a:pPr>
            <a:r>
              <a:rPr lang="en-US" dirty="0"/>
              <a:t>Vaccines</a:t>
            </a:r>
          </a:p>
          <a:p>
            <a:pPr marL="685800" lvl="1" indent="-342900">
              <a:buFont typeface="Wingdings" panose="05000000000000000000" pitchFamily="2" charset="2"/>
              <a:buChar char="§"/>
            </a:pPr>
            <a:r>
              <a:rPr lang="en-US" dirty="0"/>
              <a:t>Immunizations</a:t>
            </a:r>
          </a:p>
          <a:p>
            <a:pPr marL="685800" lvl="1" indent="-342900">
              <a:buFont typeface="Wingdings" panose="05000000000000000000" pitchFamily="2" charset="2"/>
              <a:buChar char="§"/>
            </a:pPr>
            <a:r>
              <a:rPr lang="en-US" dirty="0"/>
              <a:t>Injectables </a:t>
            </a:r>
          </a:p>
          <a:p>
            <a:endParaRPr lang="en-US" dirty="0"/>
          </a:p>
        </p:txBody>
      </p:sp>
      <p:sp>
        <p:nvSpPr>
          <p:cNvPr id="4" name="Slide Number Placeholder 3"/>
          <p:cNvSpPr>
            <a:spLocks noGrp="1"/>
          </p:cNvSpPr>
          <p:nvPr>
            <p:ph type="sldNum" sz="quarter" idx="5"/>
          </p:nvPr>
        </p:nvSpPr>
        <p:spPr/>
        <p:txBody>
          <a:bodyPr/>
          <a:lstStyle/>
          <a:p>
            <a:pPr>
              <a:defRPr/>
            </a:pPr>
            <a:fld id="{49D2E00A-D16F-4D1D-8E2F-A7836431DA09}" type="slidenum">
              <a:rPr lang="en-US" altLang="en-US" smtClean="0"/>
              <a:pPr>
                <a:defRPr/>
              </a:pPr>
              <a:t>17</a:t>
            </a:fld>
            <a:endParaRPr lang="en-US" altLang="en-US" dirty="0"/>
          </a:p>
        </p:txBody>
      </p:sp>
    </p:spTree>
    <p:extLst>
      <p:ext uri="{BB962C8B-B14F-4D97-AF65-F5344CB8AC3E}">
        <p14:creationId xmlns:p14="http://schemas.microsoft.com/office/powerpoint/2010/main" val="3717007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dirty="0">
                <a:solidFill>
                  <a:srgbClr val="373A3C"/>
                </a:solidFill>
                <a:effectLst/>
              </a:rPr>
              <a:t>1. Focus on payers that consistently pay below the Medicare fee schedule amount.</a:t>
            </a:r>
            <a:r>
              <a:rPr lang="en-US" sz="1200" b="0" i="0" dirty="0">
                <a:solidFill>
                  <a:srgbClr val="373A3C"/>
                </a:solidFill>
                <a:effectLst/>
              </a:rPr>
              <a:t> Have some commercial payment rates remained the same over time even despite increases in the Medicare fee schedule? If so, this could be leverage for negotiating higher payment rates, said Brauchler, who posed this question to attendees: If a payer paid 100 percent of Medicare five years ago, why wouldn’t it pay 100 percent today when that rate is higher  “If you were worth it then, why aren’t you worth it today?” she said. “Letting contracts live in perpetuity without negotiating year over year ends up costing your practice.”</a:t>
            </a:r>
          </a:p>
          <a:p>
            <a:pPr algn="l"/>
            <a:r>
              <a:rPr lang="en-US" sz="1200" b="1" i="0" dirty="0">
                <a:solidFill>
                  <a:srgbClr val="373A3C"/>
                </a:solidFill>
                <a:effectLst/>
              </a:rPr>
              <a:t>2. Create a value proposition.</a:t>
            </a:r>
            <a:r>
              <a:rPr lang="en-US" sz="1200" b="0" i="0" dirty="0">
                <a:solidFill>
                  <a:srgbClr val="373A3C"/>
                </a:solidFill>
                <a:effectLst/>
              </a:rPr>
              <a:t> Has your practice opened an additional office location, and are seeing more patients because of it? If so, ask for more money, said Brauchler. Are you reporting favorable quality data for HEDIS measures? If so, ask for money because this data ultimately reflects well on the payer and helps it gain customers, she said. If your practice has implemented an EHR, consider reminding the payer that it benefits from this technology even though it didn’t pay any financial incentives for adoption. Other items for consideration include the volume of patients seen annually (especially if volumes have increased over time), your practice location (especially if the practice is located near a large insured group such as a school), or extended hours or weekend clinics that help avoid costly emergency room visits, she said.</a:t>
            </a:r>
          </a:p>
          <a:p>
            <a:pPr algn="l"/>
            <a:r>
              <a:rPr lang="en-US" sz="1200" b="1" i="0" dirty="0">
                <a:solidFill>
                  <a:srgbClr val="373A3C"/>
                </a:solidFill>
                <a:effectLst/>
              </a:rPr>
              <a:t>3. At a minimum, ask for a cost-of-living increase</a:t>
            </a:r>
            <a:r>
              <a:rPr lang="en-US" sz="1200" b="0" i="0" dirty="0">
                <a:solidFill>
                  <a:srgbClr val="373A3C"/>
                </a:solidFill>
                <a:effectLst/>
              </a:rPr>
              <a:t>. If you can show that your medical malpractice premium went up, for example, you may be able to negotiate a higher rate, said Brauchler. “It’s hard for payers to argue against a rate increase if you can tell them that your malpractice premium just went up 12 percent,” she said.</a:t>
            </a:r>
          </a:p>
          <a:p>
            <a:pPr algn="l"/>
            <a:r>
              <a:rPr lang="en-US" sz="1200" b="0" i="0" dirty="0">
                <a:solidFill>
                  <a:srgbClr val="373A3C"/>
                </a:solidFill>
                <a:effectLst/>
              </a:rPr>
              <a:t>Don’t stop there, though, said Brauchler. Look at your rent, staff health insurance, and staff salaries. Over time, have they gone up as well? “It should be an immediate win if your own health plan that you provide for employees hasn’t given you a payment rate increase-especially if you’ve seen premiums increase for the last three years,” she said. “Where is the annual premium increase going when you’re still being paid on a previous year’s fee schedule?”</a:t>
            </a:r>
          </a:p>
          <a:p>
            <a:pPr algn="l"/>
            <a:r>
              <a:rPr lang="en-US" sz="1200" b="1" i="0" dirty="0">
                <a:solidFill>
                  <a:srgbClr val="373A3C"/>
                </a:solidFill>
                <a:effectLst/>
              </a:rPr>
              <a:t>4. Don’t forget ancillary services.</a:t>
            </a:r>
            <a:r>
              <a:rPr lang="en-US" sz="1200" b="0" i="0" dirty="0">
                <a:solidFill>
                  <a:srgbClr val="373A3C"/>
                </a:solidFill>
                <a:effectLst/>
              </a:rPr>
              <a:t> This includes labs, x-rays, and HCPCS codes (e.g., durable medical equipment, supplies, and injectables). “If a contract pays 120 percent of Medicare, that’s awesome, but it doesn’t affect any of these services,” said Brauchler. “If you haven’t negotiated the value of your labs, you’re probably paid at the default 42 percent of Medicare by most of your payers. It’s pretty easy to get payers to agree that having a lab done at the time of service is worth at least 100 percent of Medicare.”</a:t>
            </a:r>
          </a:p>
          <a:p>
            <a:pPr algn="l"/>
            <a:r>
              <a:rPr lang="en-US" sz="1200" b="1" i="0" dirty="0">
                <a:solidFill>
                  <a:srgbClr val="373A3C"/>
                </a:solidFill>
                <a:effectLst/>
              </a:rPr>
              <a:t>5. Involve your coders.</a:t>
            </a:r>
            <a:r>
              <a:rPr lang="en-US" sz="1200" b="0" i="0" dirty="0">
                <a:solidFill>
                  <a:srgbClr val="373A3C"/>
                </a:solidFill>
                <a:effectLst/>
              </a:rPr>
              <a:t> Coders possess code-level expertise and can easily identify common payer-specific barriers to getting paid so you can solve these problems proactively through your contract. For example, does the payer refuse to pay an unlisted code? If so, advocate for payment when negotiating your contract-and ask the payer to put it in writing, said Brauchler.</a:t>
            </a:r>
          </a:p>
          <a:p>
            <a:pPr algn="l"/>
            <a:endParaRPr lang="en-US" sz="1200" b="0" i="0" dirty="0">
              <a:solidFill>
                <a:srgbClr val="373A3C"/>
              </a:solidFill>
              <a:effectLst/>
            </a:endParaRPr>
          </a:p>
          <a:p>
            <a:pPr algn="l"/>
            <a:r>
              <a:rPr lang="en-US" sz="1200" b="0" i="0" dirty="0">
                <a:solidFill>
                  <a:srgbClr val="373A3C"/>
                </a:solidFill>
                <a:effectLst/>
              </a:rPr>
              <a:t>Physicians need to ask for higher payment rates, said Marcia Brauchler, MPH, CPC, president and founder of Physicians’ Ally Inc., a healthcare consulting company in Littleton, Colo. who spoke during AAPC’s HEALTHCON, April 8-11 in Orlando, Fla.</a:t>
            </a:r>
          </a:p>
          <a:p>
            <a:pPr algn="l"/>
            <a:r>
              <a:rPr lang="en-US" sz="1200" b="0" i="0" dirty="0">
                <a:solidFill>
                  <a:srgbClr val="373A3C"/>
                </a:solidFill>
                <a:effectLst/>
              </a:rPr>
              <a:t>HEALTHCON offers educational sessions and networking opportunities for medical coders, billers, payer representatives, practice managers, attorneys, physicians, and other healthcare business professionals. Brauchler provided these five tips to help practices negotiate more favorable commercial payer contracts:</a:t>
            </a:r>
          </a:p>
          <a:p>
            <a:pPr algn="l"/>
            <a:endParaRPr lang="en-US" sz="1200" b="0" i="0" dirty="0">
              <a:solidFill>
                <a:srgbClr val="373A3C"/>
              </a:solidFill>
              <a:effectLst/>
            </a:endParaRPr>
          </a:p>
          <a:p>
            <a:endParaRPr lang="en-US" dirty="0"/>
          </a:p>
        </p:txBody>
      </p:sp>
      <p:sp>
        <p:nvSpPr>
          <p:cNvPr id="4" name="Slide Number Placeholder 3"/>
          <p:cNvSpPr>
            <a:spLocks noGrp="1"/>
          </p:cNvSpPr>
          <p:nvPr>
            <p:ph type="sldNum" sz="quarter" idx="5"/>
          </p:nvPr>
        </p:nvSpPr>
        <p:spPr/>
        <p:txBody>
          <a:bodyPr/>
          <a:lstStyle/>
          <a:p>
            <a:pPr>
              <a:defRPr/>
            </a:pPr>
            <a:fld id="{49D2E00A-D16F-4D1D-8E2F-A7836431DA09}" type="slidenum">
              <a:rPr lang="en-US" altLang="en-US" smtClean="0"/>
              <a:pPr>
                <a:defRPr/>
              </a:pPr>
              <a:t>27</a:t>
            </a:fld>
            <a:endParaRPr lang="en-US" altLang="en-US" dirty="0"/>
          </a:p>
        </p:txBody>
      </p:sp>
    </p:spTree>
    <p:extLst>
      <p:ext uri="{BB962C8B-B14F-4D97-AF65-F5344CB8AC3E}">
        <p14:creationId xmlns:p14="http://schemas.microsoft.com/office/powerpoint/2010/main" val="29259368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4" name="Rectangle 3"/>
          <p:cNvSpPr/>
          <p:nvPr/>
        </p:nvSpPr>
        <p:spPr>
          <a:xfrm>
            <a:off x="0" y="5120640"/>
            <a:ext cx="914400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tx2"/>
                </a:solidFill>
                <a:latin typeface="+mj-lt"/>
              </a:defRPr>
            </a:lvl1pPr>
          </a:lstStyle>
          <a:p>
            <a:r>
              <a:rPr lang="en-US" dirty="0"/>
              <a:t>SHORT TITLE HERE</a:t>
            </a:r>
          </a:p>
        </p:txBody>
      </p:sp>
      <p:sp>
        <p:nvSpPr>
          <p:cNvPr id="12" name="Subtitle 2"/>
          <p:cNvSpPr>
            <a:spLocks noGrp="1"/>
          </p:cNvSpPr>
          <p:nvPr>
            <p:ph type="subTitle" idx="1"/>
          </p:nvPr>
        </p:nvSpPr>
        <p:spPr>
          <a:xfrm>
            <a:off x="228600" y="6151419"/>
            <a:ext cx="8686798" cy="604233"/>
          </a:xfrm>
        </p:spPr>
        <p:txBody>
          <a:bodyPr lIns="0" rIns="0">
            <a:noAutofit/>
          </a:bodyPr>
          <a:lstStyle>
            <a:lvl1pPr marL="0" indent="0" algn="l">
              <a:lnSpc>
                <a:spcPct val="100000"/>
              </a:lnSpc>
              <a:spcBef>
                <a:spcPts val="0"/>
              </a:spcBef>
              <a:buNone/>
              <a:defRPr sz="20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FD5CEDFC-0573-4B11-9176-F2EFAF964F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1144886"/>
            <a:ext cx="3200400" cy="2275380"/>
          </a:xfrm>
          <a:prstGeom prst="rect">
            <a:avLst/>
          </a:prstGeom>
        </p:spPr>
      </p:pic>
    </p:spTree>
    <p:extLst>
      <p:ext uri="{BB962C8B-B14F-4D97-AF65-F5344CB8AC3E}">
        <p14:creationId xmlns:p14="http://schemas.microsoft.com/office/powerpoint/2010/main" val="2095078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 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all" baseline="0"/>
            </a:lvl1pPr>
          </a:lstStyle>
          <a:p>
            <a:r>
              <a:rPr lang="en-US" dirty="0"/>
              <a:t>CLICK TO EDIT MASTER TITLE STYLE</a:t>
            </a:r>
          </a:p>
        </p:txBody>
      </p:sp>
      <p:sp>
        <p:nvSpPr>
          <p:cNvPr id="5" name="Date Placeholder 4"/>
          <p:cNvSpPr>
            <a:spLocks noGrp="1"/>
          </p:cNvSpPr>
          <p:nvPr>
            <p:ph type="dt" sz="half" idx="10"/>
          </p:nvPr>
        </p:nvSpPr>
        <p:spPr/>
        <p:txBody>
          <a:bodyPr/>
          <a:lstStyle/>
          <a:p>
            <a:fld id="{9239D14D-A7D8-427F-8D62-8808716C1DB9}" type="datetimeFigureOut">
              <a:rPr lang="en-US" smtClean="0"/>
              <a:t>11/12/2021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18CF7050-A8E5-428C-81D9-F84418705036}" type="slidenum">
              <a:rPr lang="en-US" smtClean="0"/>
              <a:t>‹#›</a:t>
            </a:fld>
            <a:endParaRPr lang="en-US" dirty="0"/>
          </a:p>
        </p:txBody>
      </p:sp>
      <p:sp>
        <p:nvSpPr>
          <p:cNvPr id="9" name="Content Placeholder 2"/>
          <p:cNvSpPr>
            <a:spLocks noGrp="1"/>
          </p:cNvSpPr>
          <p:nvPr>
            <p:ph idx="13" hasCustomPrompt="1"/>
          </p:nvPr>
        </p:nvSpPr>
        <p:spPr>
          <a:xfrm>
            <a:off x="228600" y="1371600"/>
            <a:ext cx="3931920" cy="327580"/>
          </a:xfrm>
        </p:spPr>
        <p:txBody>
          <a:bodyPr lIns="0" rIns="0" anchor="b" anchorCtr="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10" name="Content Placeholder 2"/>
          <p:cNvSpPr>
            <a:spLocks noGrp="1"/>
          </p:cNvSpPr>
          <p:nvPr>
            <p:ph idx="14" hasCustomPrompt="1"/>
          </p:nvPr>
        </p:nvSpPr>
        <p:spPr>
          <a:xfrm>
            <a:off x="228600" y="1828800"/>
            <a:ext cx="3931920" cy="4389120"/>
          </a:xfrm>
        </p:spPr>
        <p:txBody>
          <a:bodyPr lIns="0" rIns="0"/>
          <a:lstStyle>
            <a:lvl1pPr marL="0" indent="0">
              <a:buFont typeface="Arial" panose="020B0604020202020204" pitchFamily="34" charse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11" name="Content Placeholder 2"/>
          <p:cNvSpPr>
            <a:spLocks noGrp="1"/>
          </p:cNvSpPr>
          <p:nvPr>
            <p:ph idx="15" hasCustomPrompt="1"/>
          </p:nvPr>
        </p:nvSpPr>
        <p:spPr>
          <a:xfrm>
            <a:off x="4604657" y="1371600"/>
            <a:ext cx="3931920" cy="327580"/>
          </a:xfrm>
        </p:spPr>
        <p:txBody>
          <a:bodyPr lIns="0" rIns="0" anchor="b" anchorCtr="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12" name="Content Placeholder 2"/>
          <p:cNvSpPr>
            <a:spLocks noGrp="1"/>
          </p:cNvSpPr>
          <p:nvPr>
            <p:ph idx="16" hasCustomPrompt="1"/>
          </p:nvPr>
        </p:nvSpPr>
        <p:spPr>
          <a:xfrm>
            <a:off x="4604657" y="1828800"/>
            <a:ext cx="3931920" cy="4389120"/>
          </a:xfrm>
        </p:spPr>
        <p:txBody>
          <a:bodyPr lIns="0" rIns="0"/>
          <a:lstStyle>
            <a:lvl1pPr marL="0" indent="0">
              <a:buFont typeface="Arial" panose="020B0604020202020204" pitchFamily="34" charse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Tree>
    <p:extLst>
      <p:ext uri="{BB962C8B-B14F-4D97-AF65-F5344CB8AC3E}">
        <p14:creationId xmlns:p14="http://schemas.microsoft.com/office/powerpoint/2010/main" val="3894771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Numbered Content">
    <p:spTree>
      <p:nvGrpSpPr>
        <p:cNvPr id="1" name=""/>
        <p:cNvGrpSpPr/>
        <p:nvPr/>
      </p:nvGrpSpPr>
      <p:grpSpPr>
        <a:xfrm>
          <a:off x="0" y="0"/>
          <a:ext cx="0" cy="0"/>
          <a:chOff x="0" y="0"/>
          <a:chExt cx="0" cy="0"/>
        </a:xfrm>
      </p:grpSpPr>
      <p:sp>
        <p:nvSpPr>
          <p:cNvPr id="18" name="Content Placeholder 2"/>
          <p:cNvSpPr>
            <a:spLocks noGrp="1"/>
          </p:cNvSpPr>
          <p:nvPr>
            <p:ph idx="1" hasCustomPrompt="1"/>
          </p:nvPr>
        </p:nvSpPr>
        <p:spPr>
          <a:xfrm>
            <a:off x="731520" y="656489"/>
            <a:ext cx="8001000" cy="327580"/>
          </a:xfrm>
        </p:spPr>
        <p:txBody>
          <a:bodyPr lIns="0" rIns="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19" name="Rectangle 18"/>
          <p:cNvSpPr/>
          <p:nvPr/>
        </p:nvSpPr>
        <p:spPr>
          <a:xfrm>
            <a:off x="0" y="0"/>
            <a:ext cx="9144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ntent Placeholder 2"/>
          <p:cNvSpPr>
            <a:spLocks noGrp="1"/>
          </p:cNvSpPr>
          <p:nvPr>
            <p:ph idx="13" hasCustomPrompt="1"/>
          </p:nvPr>
        </p:nvSpPr>
        <p:spPr>
          <a:xfrm>
            <a:off x="731520" y="1026918"/>
            <a:ext cx="8001000" cy="853718"/>
          </a:xfrm>
        </p:spPr>
        <p:txBody>
          <a:bodyPr lIns="0" rIns="0"/>
          <a:lstStyle>
            <a:lvl1pPr marL="0" inden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25" name="Content Placeholder 2"/>
          <p:cNvSpPr>
            <a:spLocks noGrp="1"/>
          </p:cNvSpPr>
          <p:nvPr>
            <p:ph idx="14" hasCustomPrompt="1"/>
          </p:nvPr>
        </p:nvSpPr>
        <p:spPr>
          <a:xfrm>
            <a:off x="731520" y="2244970"/>
            <a:ext cx="8001000" cy="327580"/>
          </a:xfrm>
        </p:spPr>
        <p:txBody>
          <a:bodyPr lIns="0" rIns="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26" name="Content Placeholder 2"/>
          <p:cNvSpPr>
            <a:spLocks noGrp="1"/>
          </p:cNvSpPr>
          <p:nvPr>
            <p:ph idx="15" hasCustomPrompt="1"/>
          </p:nvPr>
        </p:nvSpPr>
        <p:spPr>
          <a:xfrm>
            <a:off x="731520" y="2615399"/>
            <a:ext cx="8001000" cy="853718"/>
          </a:xfrm>
        </p:spPr>
        <p:txBody>
          <a:bodyPr lIns="0" rIns="0"/>
          <a:lstStyle>
            <a:lvl1pPr marL="0" inden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27" name="Content Placeholder 2"/>
          <p:cNvSpPr>
            <a:spLocks noGrp="1"/>
          </p:cNvSpPr>
          <p:nvPr>
            <p:ph idx="16" hasCustomPrompt="1"/>
          </p:nvPr>
        </p:nvSpPr>
        <p:spPr>
          <a:xfrm>
            <a:off x="731520" y="3846805"/>
            <a:ext cx="8001000" cy="327580"/>
          </a:xfrm>
        </p:spPr>
        <p:txBody>
          <a:bodyPr lIns="0" rIns="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28" name="Content Placeholder 2"/>
          <p:cNvSpPr>
            <a:spLocks noGrp="1"/>
          </p:cNvSpPr>
          <p:nvPr>
            <p:ph idx="17" hasCustomPrompt="1"/>
          </p:nvPr>
        </p:nvSpPr>
        <p:spPr>
          <a:xfrm>
            <a:off x="731520" y="4217234"/>
            <a:ext cx="8001000" cy="853718"/>
          </a:xfrm>
        </p:spPr>
        <p:txBody>
          <a:bodyPr lIns="0" rIns="0"/>
          <a:lstStyle>
            <a:lvl1pPr marL="0" inden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29" name="Content Placeholder 2"/>
          <p:cNvSpPr>
            <a:spLocks noGrp="1"/>
          </p:cNvSpPr>
          <p:nvPr>
            <p:ph idx="18" hasCustomPrompt="1"/>
          </p:nvPr>
        </p:nvSpPr>
        <p:spPr>
          <a:xfrm>
            <a:off x="731520" y="5328189"/>
            <a:ext cx="8001000" cy="327580"/>
          </a:xfrm>
        </p:spPr>
        <p:txBody>
          <a:bodyPr lIns="0" rIns="0"/>
          <a:lstStyle>
            <a:lvl1pPr marL="0" indent="0">
              <a:buNone/>
              <a:defRPr sz="2400" b="1" cap="all" baseline="0">
                <a:solidFill>
                  <a:schemeClr val="tx2"/>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CLICK TO EDIT MASTER</a:t>
            </a:r>
          </a:p>
        </p:txBody>
      </p:sp>
      <p:sp>
        <p:nvSpPr>
          <p:cNvPr id="30" name="Content Placeholder 2"/>
          <p:cNvSpPr>
            <a:spLocks noGrp="1"/>
          </p:cNvSpPr>
          <p:nvPr>
            <p:ph idx="19" hasCustomPrompt="1"/>
          </p:nvPr>
        </p:nvSpPr>
        <p:spPr>
          <a:xfrm>
            <a:off x="731520" y="5698618"/>
            <a:ext cx="8001000" cy="853718"/>
          </a:xfrm>
        </p:spPr>
        <p:txBody>
          <a:bodyPr lIns="0" rIns="0"/>
          <a:lstStyle>
            <a:lvl1pPr marL="0" indent="0">
              <a:buNone/>
              <a:defRPr sz="2000" b="0" baseline="0">
                <a:solidFill>
                  <a:schemeClr val="accent1"/>
                </a:solidFill>
                <a:latin typeface="+mn-lt"/>
              </a:defRPr>
            </a:lvl1pPr>
            <a:lvl2pPr marL="342900" indent="0">
              <a:buNone/>
              <a:defRPr>
                <a:solidFill>
                  <a:schemeClr val="accent1"/>
                </a:solidFill>
                <a:latin typeface="Tw Cen MT" panose="020B0602020104020603" pitchFamily="34" charset="0"/>
              </a:defRPr>
            </a:lvl2pPr>
            <a:lvl3pPr marL="685800" indent="0">
              <a:buNone/>
              <a:defRPr>
                <a:solidFill>
                  <a:schemeClr val="accent1"/>
                </a:solidFill>
                <a:latin typeface="Tw Cen MT" panose="020B0602020104020603" pitchFamily="34" charset="0"/>
              </a:defRPr>
            </a:lvl3pPr>
            <a:lvl4pPr marL="1028700" indent="0">
              <a:buNone/>
              <a:defRPr>
                <a:solidFill>
                  <a:schemeClr val="accent1"/>
                </a:solidFill>
                <a:latin typeface="Tw Cen MT" panose="020B0602020104020603" pitchFamily="34" charset="0"/>
              </a:defRPr>
            </a:lvl4pPr>
            <a:lvl5pPr marL="1371600" indent="0">
              <a:buNone/>
              <a:defRPr>
                <a:solidFill>
                  <a:schemeClr val="accent1"/>
                </a:solidFill>
                <a:latin typeface="Tw Cen MT" panose="020B0602020104020603" pitchFamily="34" charset="0"/>
              </a:defRPr>
            </a:lvl5pPr>
          </a:lstStyle>
          <a:p>
            <a:pPr lvl="0"/>
            <a:r>
              <a:rPr lang="en-US" dirty="0"/>
              <a:t>Short Content</a:t>
            </a:r>
          </a:p>
        </p:txBody>
      </p:sp>
      <p:sp>
        <p:nvSpPr>
          <p:cNvPr id="11" name="Date Placeholder 1"/>
          <p:cNvSpPr>
            <a:spLocks noGrp="1"/>
          </p:cNvSpPr>
          <p:nvPr>
            <p:ph type="dt" sz="half" idx="10"/>
          </p:nvPr>
        </p:nvSpPr>
        <p:spPr>
          <a:xfrm>
            <a:off x="228600" y="6629400"/>
            <a:ext cx="914400" cy="182880"/>
          </a:xfrm>
        </p:spPr>
        <p:txBody>
          <a:bodyPr/>
          <a:lstStyle/>
          <a:p>
            <a:fld id="{9239D14D-A7D8-427F-8D62-8808716C1DB9}" type="datetimeFigureOut">
              <a:rPr lang="en-US" smtClean="0"/>
              <a:t>11/12/2021</a:t>
            </a:fld>
            <a:endParaRPr lang="en-US" dirty="0"/>
          </a:p>
        </p:txBody>
      </p:sp>
      <p:sp>
        <p:nvSpPr>
          <p:cNvPr id="12" name="Footer Placeholder 2"/>
          <p:cNvSpPr>
            <a:spLocks noGrp="1"/>
          </p:cNvSpPr>
          <p:nvPr>
            <p:ph type="ftr" sz="quarter" idx="11"/>
          </p:nvPr>
        </p:nvSpPr>
        <p:spPr>
          <a:xfrm>
            <a:off x="1828799" y="6629400"/>
            <a:ext cx="5486400" cy="182880"/>
          </a:xfrm>
        </p:spPr>
        <p:txBody>
          <a:bodyPr/>
          <a:lstStyle/>
          <a:p>
            <a:pPr>
              <a:defRPr/>
            </a:pPr>
            <a:endParaRPr lang="en-US" dirty="0"/>
          </a:p>
        </p:txBody>
      </p:sp>
      <p:sp>
        <p:nvSpPr>
          <p:cNvPr id="13" name="Slide Number Placeholder 3"/>
          <p:cNvSpPr>
            <a:spLocks noGrp="1"/>
          </p:cNvSpPr>
          <p:nvPr>
            <p:ph type="sldNum" sz="quarter" idx="12"/>
          </p:nvPr>
        </p:nvSpPr>
        <p:spPr>
          <a:xfrm>
            <a:off x="8229600" y="6629400"/>
            <a:ext cx="685800" cy="182880"/>
          </a:xfrm>
        </p:spPr>
        <p:txBody>
          <a:bodyPr/>
          <a:lstStyle/>
          <a:p>
            <a:fld id="{18CF7050-A8E5-428C-81D9-F84418705036}" type="slidenum">
              <a:rPr lang="en-US" smtClean="0"/>
              <a:t>‹#›</a:t>
            </a:fld>
            <a:endParaRPr lang="en-US" dirty="0"/>
          </a:p>
        </p:txBody>
      </p:sp>
    </p:spTree>
    <p:extLst>
      <p:ext uri="{BB962C8B-B14F-4D97-AF65-F5344CB8AC3E}">
        <p14:creationId xmlns:p14="http://schemas.microsoft.com/office/powerpoint/2010/main" val="4205323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pPr>
              <a:defRPr/>
            </a:pPr>
            <a:fld id="{4A18F57D-1EE9-421F-8CDE-556CCB7755ED}" type="datetime1">
              <a:rPr lang="en-US" smtClean="0"/>
              <a:pPr>
                <a:defRPr/>
              </a:pPr>
              <a:t>11/12/2021</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C760EEAB-7B0D-47F2-9B86-0CC7D72E65E1}" type="slidenum">
              <a:rPr lang="en-US" altLang="en-US" smtClean="0"/>
              <a:pPr>
                <a:defRPr/>
              </a:pPr>
              <a:t>‹#›</a:t>
            </a:fld>
            <a:endParaRPr lang="en-US" altLang="en-US" dirty="0"/>
          </a:p>
        </p:txBody>
      </p:sp>
    </p:spTree>
    <p:extLst>
      <p:ext uri="{BB962C8B-B14F-4D97-AF65-F5344CB8AC3E}">
        <p14:creationId xmlns:p14="http://schemas.microsoft.com/office/powerpoint/2010/main" val="3212843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Disclaim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657600"/>
            <a:ext cx="8229600" cy="914400"/>
          </a:xfrm>
        </p:spPr>
        <p:txBody>
          <a:bodyPr wrap="square" tIns="0" bIns="0" anchor="t" anchorCtr="0">
            <a:noAutofit/>
          </a:bodyPr>
          <a:lstStyle>
            <a:lvl1pPr algn="ctr">
              <a:lnSpc>
                <a:spcPct val="100000"/>
              </a:lnSpc>
              <a:defRPr sz="7200" b="1" spc="-150" baseline="0">
                <a:solidFill>
                  <a:schemeClr val="tx2"/>
                </a:solidFill>
                <a:latin typeface="+mn-lt"/>
              </a:defRPr>
            </a:lvl1pPr>
          </a:lstStyle>
          <a:p>
            <a:r>
              <a:rPr lang="en-US" dirty="0"/>
              <a:t>QUESTIONS?</a:t>
            </a:r>
          </a:p>
        </p:txBody>
      </p:sp>
      <p:sp>
        <p:nvSpPr>
          <p:cNvPr id="5" name="TextBox 4"/>
          <p:cNvSpPr txBox="1"/>
          <p:nvPr/>
        </p:nvSpPr>
        <p:spPr>
          <a:xfrm>
            <a:off x="457200" y="5715000"/>
            <a:ext cx="8229600" cy="9130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baseline="30000" dirty="0">
                <a:solidFill>
                  <a:srgbClr val="64666A"/>
                </a:solidFill>
                <a:latin typeface="Tw Cen MT" panose="020B0602020104020603" pitchFamily="34" charset="0"/>
              </a:rPr>
              <a:t>This presentation is presented with the understanding that the information contained does not constitute legal, accounting or other professional advice. It is not intended to be responsive to any individual situation or concerns, as the contents of this presentation are intended for general information purposes only. Viewers are urged not to act upon the information contained in this presentation without first consulting competent legal, accounting or other professional advice regarding implications of a particular factual situation. Questions and additional information can be submitted to your Eide Bailly representative, or to the presenter of this session. </a:t>
            </a:r>
          </a:p>
        </p:txBody>
      </p:sp>
      <p:sp>
        <p:nvSpPr>
          <p:cNvPr id="6" name="Rectangle 5"/>
          <p:cNvSpPr/>
          <p:nvPr/>
        </p:nvSpPr>
        <p:spPr>
          <a:xfrm>
            <a:off x="0" y="5120640"/>
            <a:ext cx="914400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0637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6" name="Rectangle 5"/>
          <p:cNvSpPr/>
          <p:nvPr/>
        </p:nvSpPr>
        <p:spPr>
          <a:xfrm>
            <a:off x="0" y="4114800"/>
            <a:ext cx="914400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457200" y="2743200"/>
            <a:ext cx="8229600" cy="914400"/>
          </a:xfrm>
        </p:spPr>
        <p:txBody>
          <a:bodyPr wrap="square" tIns="0" bIns="0" anchor="t" anchorCtr="0">
            <a:noAutofit/>
          </a:bodyPr>
          <a:lstStyle>
            <a:lvl1pPr algn="ctr">
              <a:lnSpc>
                <a:spcPct val="100000"/>
              </a:lnSpc>
              <a:defRPr sz="7200" b="1" spc="-150" baseline="0">
                <a:solidFill>
                  <a:schemeClr val="tx2"/>
                </a:solidFill>
                <a:latin typeface="+mn-lt"/>
              </a:defRPr>
            </a:lvl1pPr>
          </a:lstStyle>
          <a:p>
            <a:r>
              <a:rPr lang="en-US" dirty="0"/>
              <a:t>THANK YOU</a:t>
            </a:r>
          </a:p>
        </p:txBody>
      </p:sp>
      <p:sp>
        <p:nvSpPr>
          <p:cNvPr id="9" name="TextBox 8"/>
          <p:cNvSpPr txBox="1"/>
          <p:nvPr/>
        </p:nvSpPr>
        <p:spPr>
          <a:xfrm>
            <a:off x="457200" y="6375862"/>
            <a:ext cx="8229600" cy="5027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u="none" strike="noStrike" baseline="30000" dirty="0">
                <a:solidFill>
                  <a:schemeClr val="tx2"/>
                </a:solidFill>
                <a:latin typeface="+mn-lt"/>
              </a:rPr>
              <a:t>eidebailly.com</a:t>
            </a:r>
          </a:p>
        </p:txBody>
      </p:sp>
      <p:sp>
        <p:nvSpPr>
          <p:cNvPr id="11" name="Subtitle 3"/>
          <p:cNvSpPr>
            <a:spLocks noGrp="1"/>
          </p:cNvSpPr>
          <p:nvPr>
            <p:ph type="subTitle" idx="1"/>
          </p:nvPr>
        </p:nvSpPr>
        <p:spPr>
          <a:xfrm>
            <a:off x="457200" y="4572000"/>
            <a:ext cx="8229600" cy="1446415"/>
          </a:xfrm>
        </p:spPr>
        <p:txBody>
          <a:bodyPr>
            <a:noAutofit/>
          </a:bodyPr>
          <a:lstStyle>
            <a:lvl1pPr algn="ctr">
              <a:defRPr sz="1600" b="0">
                <a:latin typeface="+mn-lt"/>
              </a:defRPr>
            </a:lvl1pPr>
          </a:lstStyle>
          <a:p>
            <a:r>
              <a:rPr lang="en-US" sz="2000"/>
              <a:t>Click to edit Master subtitle style</a:t>
            </a:r>
            <a:endParaRPr lang="en-US" sz="2000" dirty="0"/>
          </a:p>
        </p:txBody>
      </p:sp>
    </p:spTree>
    <p:extLst>
      <p:ext uri="{BB962C8B-B14F-4D97-AF65-F5344CB8AC3E}">
        <p14:creationId xmlns:p14="http://schemas.microsoft.com/office/powerpoint/2010/main" val="3149987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hank You - Blue">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457200" y="544484"/>
            <a:ext cx="8229600" cy="914400"/>
          </a:xfrm>
        </p:spPr>
        <p:txBody>
          <a:bodyPr wrap="square" tIns="0" bIns="0" anchor="t" anchorCtr="0">
            <a:noAutofit/>
          </a:bodyPr>
          <a:lstStyle>
            <a:lvl1pPr algn="ctr">
              <a:lnSpc>
                <a:spcPct val="100000"/>
              </a:lnSpc>
              <a:defRPr sz="7200" b="1" spc="-150" baseline="0">
                <a:solidFill>
                  <a:schemeClr val="bg1"/>
                </a:solidFill>
                <a:latin typeface="+mn-lt"/>
              </a:defRPr>
            </a:lvl1pPr>
          </a:lstStyle>
          <a:p>
            <a:r>
              <a:rPr lang="en-US" dirty="0"/>
              <a:t>THANK YOU</a:t>
            </a:r>
          </a:p>
        </p:txBody>
      </p:sp>
      <p:sp>
        <p:nvSpPr>
          <p:cNvPr id="11" name="Subtitle 3"/>
          <p:cNvSpPr>
            <a:spLocks noGrp="1"/>
          </p:cNvSpPr>
          <p:nvPr>
            <p:ph type="subTitle" idx="1"/>
          </p:nvPr>
        </p:nvSpPr>
        <p:spPr>
          <a:xfrm>
            <a:off x="457200" y="2743200"/>
            <a:ext cx="8229600" cy="1554480"/>
          </a:xfrm>
        </p:spPr>
        <p:txBody>
          <a:bodyPr>
            <a:noAutofit/>
          </a:bodyPr>
          <a:lstStyle>
            <a:lvl1pPr algn="ctr">
              <a:defRPr sz="1600" b="0">
                <a:latin typeface="+mn-lt"/>
              </a:defRPr>
            </a:lvl1pPr>
          </a:lstStyle>
          <a:p>
            <a:r>
              <a:rPr lang="en-US" sz="2000"/>
              <a:t>Click to edit Master subtitle style</a:t>
            </a:r>
            <a:endParaRPr lang="en-US" sz="2000" dirty="0"/>
          </a:p>
        </p:txBody>
      </p:sp>
      <p:pic>
        <p:nvPicPr>
          <p:cNvPr id="6" name="Picture 5">
            <a:extLst>
              <a:ext uri="{FF2B5EF4-FFF2-40B4-BE49-F238E27FC236}">
                <a16:creationId xmlns:a16="http://schemas.microsoft.com/office/drawing/2014/main" id="{8E842C5A-12A6-43B7-A275-1BF6792903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0" y="4801948"/>
            <a:ext cx="2286000" cy="1625271"/>
          </a:xfrm>
          <a:prstGeom prst="rect">
            <a:avLst/>
          </a:prstGeom>
        </p:spPr>
      </p:pic>
    </p:spTree>
    <p:extLst>
      <p:ext uri="{BB962C8B-B14F-4D97-AF65-F5344CB8AC3E}">
        <p14:creationId xmlns:p14="http://schemas.microsoft.com/office/powerpoint/2010/main" val="538037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87FDB-DE0C-47F7-82CB-A62160804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9993" y="2126502"/>
            <a:ext cx="3664014" cy="2604995"/>
          </a:xfrm>
          <a:prstGeom prst="rect">
            <a:avLst/>
          </a:prstGeom>
        </p:spPr>
      </p:pic>
    </p:spTree>
    <p:extLst>
      <p:ext uri="{BB962C8B-B14F-4D97-AF65-F5344CB8AC3E}">
        <p14:creationId xmlns:p14="http://schemas.microsoft.com/office/powerpoint/2010/main" val="389425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CAH - Titl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590800"/>
            <a:ext cx="8686800" cy="1371600"/>
          </a:xfrm>
          <a:noFill/>
        </p:spPr>
        <p:txBody>
          <a:bodyPr>
            <a:normAutofit/>
          </a:bodyPr>
          <a:lstStyle>
            <a:lvl1pPr algn="ctr">
              <a:defRPr sz="4800" b="1">
                <a:solidFill>
                  <a:srgbClr val="555555"/>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28600" y="4267200"/>
            <a:ext cx="8686800" cy="1600200"/>
          </a:xfrm>
        </p:spPr>
        <p:txBody>
          <a:bodyPr>
            <a:normAutofit/>
          </a:bodyPr>
          <a:lstStyle>
            <a:lvl1pPr marL="0" indent="0" algn="ct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13">
            <a:extLst>
              <a:ext uri="{FF2B5EF4-FFF2-40B4-BE49-F238E27FC236}">
                <a16:creationId xmlns:a16="http://schemas.microsoft.com/office/drawing/2014/main" id="{BE3074FF-9B66-40B1-B115-B991639FBC3B}"/>
              </a:ext>
            </a:extLst>
          </p:cNvPr>
          <p:cNvSpPr>
            <a:spLocks noGrp="1"/>
          </p:cNvSpPr>
          <p:nvPr>
            <p:ph type="dt" sz="half" idx="10"/>
          </p:nvPr>
        </p:nvSpPr>
        <p:spPr>
          <a:xfrm>
            <a:off x="76200" y="6602413"/>
            <a:ext cx="1828800" cy="228600"/>
          </a:xfrm>
          <a:prstGeom prst="rect">
            <a:avLst/>
          </a:prstGeom>
        </p:spPr>
        <p:txBody>
          <a:bodyPr/>
          <a:lstStyle>
            <a:lvl1pPr eaLnBrk="1" hangingPunct="1">
              <a:defRPr sz="1100">
                <a:noFill/>
                <a:latin typeface="Arial" pitchFamily="34" charset="0"/>
                <a:cs typeface="Arial" pitchFamily="34" charset="0"/>
              </a:defRPr>
            </a:lvl1pPr>
          </a:lstStyle>
          <a:p>
            <a:pPr>
              <a:defRPr/>
            </a:pPr>
            <a:fld id="{34BB5194-8AC0-4A53-AD00-F3ABBB11428D}" type="datetime1">
              <a:rPr lang="en-US"/>
              <a:pPr>
                <a:defRPr/>
              </a:pPr>
              <a:t>11/12/2021</a:t>
            </a:fld>
            <a:endParaRPr lang="en-US" dirty="0"/>
          </a:p>
        </p:txBody>
      </p:sp>
      <p:sp>
        <p:nvSpPr>
          <p:cNvPr id="8" name="Slide Number Placeholder 14">
            <a:extLst>
              <a:ext uri="{FF2B5EF4-FFF2-40B4-BE49-F238E27FC236}">
                <a16:creationId xmlns:a16="http://schemas.microsoft.com/office/drawing/2014/main" id="{019E78D6-1263-44E6-9E82-C38B1881C867}"/>
              </a:ext>
            </a:extLst>
          </p:cNvPr>
          <p:cNvSpPr>
            <a:spLocks noGrp="1"/>
          </p:cNvSpPr>
          <p:nvPr>
            <p:ph type="sldNum" sz="quarter" idx="11"/>
          </p:nvPr>
        </p:nvSpPr>
        <p:spPr>
          <a:xfrm>
            <a:off x="8382000" y="6602413"/>
            <a:ext cx="685800" cy="2286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100" smtClean="0">
                <a:cs typeface="Arial" panose="020B0604020202020204" pitchFamily="34" charset="0"/>
              </a:defRPr>
            </a:lvl1pPr>
          </a:lstStyle>
          <a:p>
            <a:pPr>
              <a:defRPr/>
            </a:pPr>
            <a:fld id="{02292699-08E6-47C2-BC1D-6B1E39EA3CE3}" type="slidenum">
              <a:rPr lang="en-US" altLang="en-US"/>
              <a:pPr>
                <a:defRPr/>
              </a:pPr>
              <a:t>‹#›</a:t>
            </a:fld>
            <a:endParaRPr lang="en-US" altLang="en-US" dirty="0"/>
          </a:p>
        </p:txBody>
      </p:sp>
      <p:sp>
        <p:nvSpPr>
          <p:cNvPr id="9" name="Footer Placeholder 15">
            <a:extLst>
              <a:ext uri="{FF2B5EF4-FFF2-40B4-BE49-F238E27FC236}">
                <a16:creationId xmlns:a16="http://schemas.microsoft.com/office/drawing/2014/main" id="{126E9719-358F-49F0-99AF-9204F2C72AE9}"/>
              </a:ext>
            </a:extLst>
          </p:cNvPr>
          <p:cNvSpPr>
            <a:spLocks noGrp="1"/>
          </p:cNvSpPr>
          <p:nvPr>
            <p:ph type="ftr" sz="quarter" idx="12"/>
          </p:nvPr>
        </p:nvSpPr>
        <p:spPr>
          <a:xfrm>
            <a:off x="4953000" y="6381750"/>
            <a:ext cx="4114800" cy="228600"/>
          </a:xfrm>
        </p:spPr>
        <p:txBody>
          <a:bodyPr/>
          <a:lstStyle>
            <a:lvl1pPr algn="r">
              <a:defRPr sz="1000">
                <a:noFill/>
                <a:latin typeface="Arial" pitchFamily="34" charset="0"/>
                <a:cs typeface="Arial" pitchFamily="34" charset="0"/>
              </a:defRPr>
            </a:lvl1pPr>
          </a:lstStyle>
          <a:p>
            <a:pPr>
              <a:defRPr/>
            </a:pPr>
            <a:endParaRPr lang="en-US" dirty="0"/>
          </a:p>
        </p:txBody>
      </p:sp>
    </p:spTree>
    <p:extLst>
      <p:ext uri="{BB962C8B-B14F-4D97-AF65-F5344CB8AC3E}">
        <p14:creationId xmlns:p14="http://schemas.microsoft.com/office/powerpoint/2010/main" val="1926891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Slide - Graphic">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02D6A4B-25FA-4F0C-92D2-E66607B7F15C}"/>
              </a:ext>
            </a:extLst>
          </p:cNvPr>
          <p:cNvSpPr>
            <a:spLocks noGrp="1"/>
          </p:cNvSpPr>
          <p:nvPr>
            <p:ph type="ctrTitle" hasCustomPrompt="1"/>
          </p:nvPr>
        </p:nvSpPr>
        <p:spPr>
          <a:xfrm>
            <a:off x="228600" y="5486400"/>
            <a:ext cx="6858000" cy="677108"/>
          </a:xfrm>
        </p:spPr>
        <p:txBody>
          <a:bodyPr wrap="square" tIns="0" bIns="0" anchor="b">
            <a:normAutofit/>
          </a:bodyPr>
          <a:lstStyle>
            <a:lvl1pPr algn="l">
              <a:lnSpc>
                <a:spcPct val="100000"/>
              </a:lnSpc>
              <a:defRPr sz="4400" b="1" spc="-150" baseline="0">
                <a:solidFill>
                  <a:schemeClr val="bg2"/>
                </a:solidFill>
                <a:latin typeface="+mj-lt"/>
              </a:defRPr>
            </a:lvl1pPr>
          </a:lstStyle>
          <a:p>
            <a:r>
              <a:rPr lang="en-US" dirty="0"/>
              <a:t>SHORT TITLE HERE</a:t>
            </a:r>
          </a:p>
        </p:txBody>
      </p:sp>
      <p:sp>
        <p:nvSpPr>
          <p:cNvPr id="20" name="Subtitle 2">
            <a:extLst>
              <a:ext uri="{FF2B5EF4-FFF2-40B4-BE49-F238E27FC236}">
                <a16:creationId xmlns:a16="http://schemas.microsoft.com/office/drawing/2014/main" id="{691FECB7-815A-4424-BBDA-BB9F4AB60BB8}"/>
              </a:ext>
            </a:extLst>
          </p:cNvPr>
          <p:cNvSpPr>
            <a:spLocks noGrp="1"/>
          </p:cNvSpPr>
          <p:nvPr>
            <p:ph type="subTitle" idx="1"/>
          </p:nvPr>
        </p:nvSpPr>
        <p:spPr>
          <a:xfrm>
            <a:off x="228600" y="6151419"/>
            <a:ext cx="6858000" cy="604233"/>
          </a:xfrm>
        </p:spPr>
        <p:txBody>
          <a:bodyPr>
            <a:noAutofit/>
          </a:bodyPr>
          <a:lstStyle>
            <a:lvl1pPr marL="0" indent="0" algn="l">
              <a:lnSpc>
                <a:spcPct val="100000"/>
              </a:lnSpc>
              <a:spcBef>
                <a:spcPts val="0"/>
              </a:spcBef>
              <a:buNone/>
              <a:defRPr sz="20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21" name="Picture 20">
            <a:extLst>
              <a:ext uri="{FF2B5EF4-FFF2-40B4-BE49-F238E27FC236}">
                <a16:creationId xmlns:a16="http://schemas.microsoft.com/office/drawing/2014/main" id="{19CD80BB-6CD2-42E6-B9A6-14413C3E09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487231"/>
            <a:ext cx="1605007" cy="1141338"/>
          </a:xfrm>
          <a:prstGeom prst="rect">
            <a:avLst/>
          </a:prstGeom>
        </p:spPr>
      </p:pic>
      <p:sp>
        <p:nvSpPr>
          <p:cNvPr id="22" name="Content Placeholder 2">
            <a:extLst>
              <a:ext uri="{FF2B5EF4-FFF2-40B4-BE49-F238E27FC236}">
                <a16:creationId xmlns:a16="http://schemas.microsoft.com/office/drawing/2014/main" id="{B40E013F-E4C4-4D8B-BEFC-A8384114DD56}"/>
              </a:ext>
            </a:extLst>
          </p:cNvPr>
          <p:cNvSpPr>
            <a:spLocks noGrp="1"/>
          </p:cNvSpPr>
          <p:nvPr>
            <p:ph idx="10"/>
          </p:nvPr>
        </p:nvSpPr>
        <p:spPr>
          <a:xfrm>
            <a:off x="0" y="0"/>
            <a:ext cx="9144000" cy="50292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4257516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and Content – Right Graphic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CEEC4F-894A-4155-8C4A-F2C9B3FBA334}"/>
              </a:ext>
            </a:extLst>
          </p:cNvPr>
          <p:cNvSpPr/>
          <p:nvPr userDrawn="1"/>
        </p:nvSpPr>
        <p:spPr>
          <a:xfrm>
            <a:off x="0" y="1143000"/>
            <a:ext cx="466344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FEED8868-C937-42EA-9F5F-65382237DCB3}"/>
              </a:ext>
            </a:extLst>
          </p:cNvPr>
          <p:cNvSpPr>
            <a:spLocks noGrp="1"/>
          </p:cNvSpPr>
          <p:nvPr>
            <p:ph type="title" hasCustomPrompt="1"/>
          </p:nvPr>
        </p:nvSpPr>
        <p:spPr>
          <a:xfrm>
            <a:off x="228600" y="182880"/>
            <a:ext cx="4389120" cy="1033271"/>
          </a:xfrm>
        </p:spPr>
        <p:txBody>
          <a:bodyPr lIns="0" rIns="0">
            <a:noAutofit/>
          </a:bodyPr>
          <a:lstStyle>
            <a:lvl1pPr>
              <a:defRPr sz="4000" spc="-150" baseline="0">
                <a:solidFill>
                  <a:schemeClr val="tx2"/>
                </a:solidFill>
              </a:defRPr>
            </a:lvl1pPr>
          </a:lstStyle>
          <a:p>
            <a:r>
              <a:rPr lang="en-US" dirty="0"/>
              <a:t>CLICK TO EDIT MASTER</a:t>
            </a:r>
          </a:p>
        </p:txBody>
      </p:sp>
      <p:sp>
        <p:nvSpPr>
          <p:cNvPr id="12" name="Content Placeholder 2">
            <a:extLst>
              <a:ext uri="{FF2B5EF4-FFF2-40B4-BE49-F238E27FC236}">
                <a16:creationId xmlns:a16="http://schemas.microsoft.com/office/drawing/2014/main" id="{8229D29A-9550-4A63-9207-7D5502DB5643}"/>
              </a:ext>
            </a:extLst>
          </p:cNvPr>
          <p:cNvSpPr>
            <a:spLocks noGrp="1"/>
          </p:cNvSpPr>
          <p:nvPr>
            <p:ph idx="1"/>
          </p:nvPr>
        </p:nvSpPr>
        <p:spPr>
          <a:xfrm>
            <a:off x="228600" y="1490471"/>
            <a:ext cx="4389120" cy="4993455"/>
          </a:xfrm>
        </p:spPr>
        <p:txBody>
          <a:bodyPr lIns="0" rIns="0"/>
          <a:lstStyle>
            <a:lvl1pPr marL="0" indent="0">
              <a:buFont typeface="Arial" panose="020B0604020202020204" pitchFamily="34" charset="0"/>
              <a:buNone/>
              <a:defRPr>
                <a:solidFill>
                  <a:schemeClr val="tx2"/>
                </a:solidFill>
                <a:latin typeface="Tw Cen MT" panose="020B0602020104020603" pitchFamily="34" charset="0"/>
              </a:defRPr>
            </a:lvl1pPr>
            <a:lvl2pPr marL="342900" indent="0">
              <a:buFont typeface="Arial" panose="020B0604020202020204" pitchFamily="34" charset="0"/>
              <a:buNone/>
              <a:defRPr>
                <a:solidFill>
                  <a:schemeClr val="accent1"/>
                </a:solidFill>
                <a:latin typeface="Tw Cen MT" panose="020B0602020104020603" pitchFamily="34" charset="0"/>
              </a:defRPr>
            </a:lvl2pPr>
            <a:lvl3pPr marL="685800" indent="0">
              <a:buFont typeface="Arial" panose="020B0604020202020204" pitchFamily="34" charset="0"/>
              <a:buNone/>
              <a:defRPr>
                <a:solidFill>
                  <a:schemeClr val="accent1"/>
                </a:solidFill>
                <a:latin typeface="Tw Cen MT" panose="020B0602020104020603" pitchFamily="34" charset="0"/>
              </a:defRPr>
            </a:lvl3pPr>
            <a:lvl4pPr marL="1028700" indent="0">
              <a:buFont typeface="Arial" panose="020B0604020202020204" pitchFamily="34" charset="0"/>
              <a:buNone/>
              <a:defRPr>
                <a:solidFill>
                  <a:schemeClr val="accent1"/>
                </a:solidFill>
                <a:latin typeface="Tw Cen MT" panose="020B0602020104020603" pitchFamily="34" charset="0"/>
              </a:defRPr>
            </a:lvl4pPr>
            <a:lvl5pPr marL="1371600" indent="0">
              <a:buFont typeface="Arial" panose="020B0604020202020204" pitchFamily="34" charset="0"/>
              <a:buNone/>
              <a:defRPr>
                <a:solidFill>
                  <a:schemeClr val="accent1"/>
                </a:solidFill>
                <a:latin typeface="Tw Cen MT" panose="020B06020201040206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03C0FFFD-6A9A-4BBE-8885-663DB98DA47B}"/>
              </a:ext>
            </a:extLst>
          </p:cNvPr>
          <p:cNvSpPr>
            <a:spLocks noGrp="1"/>
          </p:cNvSpPr>
          <p:nvPr>
            <p:ph idx="11"/>
          </p:nvPr>
        </p:nvSpPr>
        <p:spPr>
          <a:xfrm>
            <a:off x="4846320" y="0"/>
            <a:ext cx="4297680" cy="6858000"/>
          </a:xfrm>
        </p:spPr>
        <p:txBody>
          <a:bodyPr/>
          <a:lstStyle>
            <a:lvl1pPr marL="0" indent="0">
              <a:buNone/>
              <a:defRPr/>
            </a:lvl1pPr>
          </a:lstStyle>
          <a:p>
            <a:pPr lvl="0"/>
            <a:r>
              <a:rPr lang="en-US"/>
              <a:t>Click to edit Master text styles</a:t>
            </a:r>
          </a:p>
        </p:txBody>
      </p:sp>
      <p:sp>
        <p:nvSpPr>
          <p:cNvPr id="14" name="Date Placeholder 3">
            <a:extLst>
              <a:ext uri="{FF2B5EF4-FFF2-40B4-BE49-F238E27FC236}">
                <a16:creationId xmlns:a16="http://schemas.microsoft.com/office/drawing/2014/main" id="{D470A477-6B08-45B5-AB38-0E98C7508FB3}"/>
              </a:ext>
            </a:extLst>
          </p:cNvPr>
          <p:cNvSpPr>
            <a:spLocks noGrp="1"/>
          </p:cNvSpPr>
          <p:nvPr>
            <p:ph type="dt" sz="half" idx="10"/>
          </p:nvPr>
        </p:nvSpPr>
        <p:spPr>
          <a:xfrm>
            <a:off x="168960" y="6629400"/>
            <a:ext cx="914400" cy="182880"/>
          </a:xfrm>
        </p:spPr>
        <p:txBody>
          <a:bodyPr/>
          <a:lstStyle>
            <a:lvl1pPr>
              <a:defRPr>
                <a:latin typeface="Tw Cen MT" panose="020B0602020104020603" pitchFamily="34" charset="0"/>
              </a:defRPr>
            </a:lvl1pPr>
          </a:lstStyle>
          <a:p>
            <a:fld id="{9239D14D-A7D8-427F-8D62-8808716C1DB9}" type="datetimeFigureOut">
              <a:rPr lang="en-US" smtClean="0"/>
              <a:pPr/>
              <a:t>11/12/2021</a:t>
            </a:fld>
            <a:endParaRPr lang="en-US" dirty="0"/>
          </a:p>
        </p:txBody>
      </p:sp>
      <p:sp>
        <p:nvSpPr>
          <p:cNvPr id="15" name="Footer Placeholder 4">
            <a:extLst>
              <a:ext uri="{FF2B5EF4-FFF2-40B4-BE49-F238E27FC236}">
                <a16:creationId xmlns:a16="http://schemas.microsoft.com/office/drawing/2014/main" id="{2FBE3768-C7A5-4755-9C7F-04FA4921CF1D}"/>
              </a:ext>
            </a:extLst>
          </p:cNvPr>
          <p:cNvSpPr>
            <a:spLocks noGrp="1"/>
          </p:cNvSpPr>
          <p:nvPr>
            <p:ph type="ftr" sz="quarter" idx="3"/>
          </p:nvPr>
        </p:nvSpPr>
        <p:spPr>
          <a:xfrm>
            <a:off x="1401109" y="6629400"/>
            <a:ext cx="2281076" cy="182880"/>
          </a:xfrm>
          <a:prstGeom prst="rect">
            <a:avLst/>
          </a:prstGeom>
        </p:spPr>
        <p:txBody>
          <a:bodyPr vert="horz" lIns="91440" tIns="45720" rIns="91440" bIns="45720" rtlCol="0" anchor="ctr"/>
          <a:lstStyle>
            <a:lvl1pPr algn="ctr">
              <a:defRPr sz="900">
                <a:solidFill>
                  <a:schemeClr val="accent1"/>
                </a:solidFill>
                <a:latin typeface="Tw Cen MT" panose="020B0602020104020603" pitchFamily="34" charset="0"/>
              </a:defRPr>
            </a:lvl1pPr>
          </a:lstStyle>
          <a:p>
            <a:endParaRPr lang="en-US" dirty="0"/>
          </a:p>
        </p:txBody>
      </p:sp>
      <p:sp>
        <p:nvSpPr>
          <p:cNvPr id="16" name="Slide Number Placeholder 5">
            <a:extLst>
              <a:ext uri="{FF2B5EF4-FFF2-40B4-BE49-F238E27FC236}">
                <a16:creationId xmlns:a16="http://schemas.microsoft.com/office/drawing/2014/main" id="{5E9B35C4-A79F-4588-9BF7-7F8869D9A43E}"/>
              </a:ext>
            </a:extLst>
          </p:cNvPr>
          <p:cNvSpPr>
            <a:spLocks noGrp="1"/>
          </p:cNvSpPr>
          <p:nvPr>
            <p:ph type="sldNum" sz="quarter" idx="4"/>
          </p:nvPr>
        </p:nvSpPr>
        <p:spPr>
          <a:xfrm>
            <a:off x="3981621" y="6629400"/>
            <a:ext cx="685800" cy="182880"/>
          </a:xfrm>
          <a:prstGeom prst="rect">
            <a:avLst/>
          </a:prstGeom>
        </p:spPr>
        <p:txBody>
          <a:bodyPr vert="horz" lIns="91440" tIns="45720" rIns="91440" bIns="45720" rtlCol="0" anchor="ctr"/>
          <a:lstStyle>
            <a:lvl1pPr algn="r">
              <a:defRPr sz="900">
                <a:solidFill>
                  <a:schemeClr val="accent1"/>
                </a:solidFill>
                <a:latin typeface="Tw Cen MT" panose="020B0602020104020603" pitchFamily="34" charset="0"/>
              </a:defRPr>
            </a:lvl1pPr>
          </a:lstStyle>
          <a:p>
            <a:fld id="{18CF7050-A8E5-428C-81D9-F84418705036}" type="slidenum">
              <a:rPr lang="en-US" smtClean="0"/>
              <a:pPr/>
              <a:t>‹#›</a:t>
            </a:fld>
            <a:endParaRPr lang="en-US" dirty="0"/>
          </a:p>
        </p:txBody>
      </p:sp>
    </p:spTree>
    <p:extLst>
      <p:ext uri="{BB962C8B-B14F-4D97-AF65-F5344CB8AC3E}">
        <p14:creationId xmlns:p14="http://schemas.microsoft.com/office/powerpoint/2010/main" val="818237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Blue">
    <p:spTree>
      <p:nvGrpSpPr>
        <p:cNvPr id="1" name=""/>
        <p:cNvGrpSpPr/>
        <p:nvPr/>
      </p:nvGrpSpPr>
      <p:grpSpPr>
        <a:xfrm>
          <a:off x="0" y="0"/>
          <a:ext cx="0" cy="0"/>
          <a:chOff x="0" y="0"/>
          <a:chExt cx="0" cy="0"/>
        </a:xfrm>
      </p:grpSpPr>
      <p:sp>
        <p:nvSpPr>
          <p:cNvPr id="4" name="Rectangle 3"/>
          <p:cNvSpPr/>
          <p:nvPr/>
        </p:nvSpPr>
        <p:spPr>
          <a:xfrm>
            <a:off x="0" y="5120640"/>
            <a:ext cx="9144000" cy="1737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bg2"/>
                </a:solidFill>
                <a:latin typeface="+mj-lt"/>
              </a:defRPr>
            </a:lvl1pPr>
          </a:lstStyle>
          <a:p>
            <a:r>
              <a:rPr lang="en-US" dirty="0"/>
              <a:t>SHORT TITLE HERE</a:t>
            </a:r>
          </a:p>
        </p:txBody>
      </p:sp>
      <p:sp>
        <p:nvSpPr>
          <p:cNvPr id="9" name="Subtitle 2"/>
          <p:cNvSpPr>
            <a:spLocks noGrp="1"/>
          </p:cNvSpPr>
          <p:nvPr>
            <p:ph type="subTitle" idx="1"/>
          </p:nvPr>
        </p:nvSpPr>
        <p:spPr>
          <a:xfrm>
            <a:off x="228600" y="6151419"/>
            <a:ext cx="8686798" cy="604233"/>
          </a:xfrm>
        </p:spPr>
        <p:txBody>
          <a:bodyPr lIns="0" rIns="0">
            <a:noAutofit/>
          </a:bodyPr>
          <a:lstStyle>
            <a:lvl1pPr marL="0" indent="0" algn="l">
              <a:lnSpc>
                <a:spcPct val="100000"/>
              </a:lnSpc>
              <a:spcBef>
                <a:spcPts val="0"/>
              </a:spcBef>
              <a:buNone/>
              <a:defRPr sz="2000">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BBD1CBC1-1FDA-45F9-96A7-3CC84A73ED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1144886"/>
            <a:ext cx="3200400" cy="2275380"/>
          </a:xfrm>
          <a:prstGeom prst="rect">
            <a:avLst/>
          </a:prstGeom>
        </p:spPr>
      </p:pic>
    </p:spTree>
    <p:extLst>
      <p:ext uri="{BB962C8B-B14F-4D97-AF65-F5344CB8AC3E}">
        <p14:creationId xmlns:p14="http://schemas.microsoft.com/office/powerpoint/2010/main" val="3268616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4" name="Rectangle 3"/>
          <p:cNvSpPr/>
          <p:nvPr/>
        </p:nvSpPr>
        <p:spPr>
          <a:xfrm>
            <a:off x="0" y="5120640"/>
            <a:ext cx="914400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tx2"/>
                </a:solidFill>
                <a:latin typeface="+mj-lt"/>
              </a:defRPr>
            </a:lvl1pPr>
          </a:lstStyle>
          <a:p>
            <a:r>
              <a:rPr lang="en-US" dirty="0"/>
              <a:t>SHORT TITLE HERE</a:t>
            </a:r>
          </a:p>
        </p:txBody>
      </p:sp>
      <p:sp>
        <p:nvSpPr>
          <p:cNvPr id="12" name="Subtitle 2"/>
          <p:cNvSpPr>
            <a:spLocks noGrp="1"/>
          </p:cNvSpPr>
          <p:nvPr>
            <p:ph type="subTitle" idx="1"/>
          </p:nvPr>
        </p:nvSpPr>
        <p:spPr>
          <a:xfrm>
            <a:off x="228600" y="6151419"/>
            <a:ext cx="8686798" cy="604233"/>
          </a:xfrm>
        </p:spPr>
        <p:txBody>
          <a:bodyPr lIns="0" rIns="0">
            <a:noAutofit/>
          </a:bodyPr>
          <a:lstStyle>
            <a:lvl1pPr marL="0" indent="0" algn="l">
              <a:lnSpc>
                <a:spcPct val="100000"/>
              </a:lnSpc>
              <a:spcBef>
                <a:spcPts val="0"/>
              </a:spcBef>
              <a:buNone/>
              <a:defRPr sz="20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FD5CEDFC-0573-4B11-9176-F2EFAF964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292" y="1144886"/>
            <a:ext cx="3093416" cy="2275380"/>
          </a:xfrm>
          <a:prstGeom prst="rect">
            <a:avLst/>
          </a:prstGeom>
        </p:spPr>
      </p:pic>
    </p:spTree>
    <p:extLst>
      <p:ext uri="{BB962C8B-B14F-4D97-AF65-F5344CB8AC3E}">
        <p14:creationId xmlns:p14="http://schemas.microsoft.com/office/powerpoint/2010/main" val="3122188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 Blue">
    <p:spTree>
      <p:nvGrpSpPr>
        <p:cNvPr id="1" name=""/>
        <p:cNvGrpSpPr/>
        <p:nvPr/>
      </p:nvGrpSpPr>
      <p:grpSpPr>
        <a:xfrm>
          <a:off x="0" y="0"/>
          <a:ext cx="0" cy="0"/>
          <a:chOff x="0" y="0"/>
          <a:chExt cx="0" cy="0"/>
        </a:xfrm>
      </p:grpSpPr>
      <p:sp>
        <p:nvSpPr>
          <p:cNvPr id="4" name="Rectangle 3"/>
          <p:cNvSpPr/>
          <p:nvPr/>
        </p:nvSpPr>
        <p:spPr>
          <a:xfrm>
            <a:off x="0" y="5120640"/>
            <a:ext cx="9144000" cy="1737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bg2"/>
                </a:solidFill>
                <a:latin typeface="+mj-lt"/>
              </a:defRPr>
            </a:lvl1pPr>
          </a:lstStyle>
          <a:p>
            <a:r>
              <a:rPr lang="en-US" dirty="0"/>
              <a:t>SHORT TITLE HERE</a:t>
            </a:r>
          </a:p>
        </p:txBody>
      </p:sp>
      <p:sp>
        <p:nvSpPr>
          <p:cNvPr id="9" name="Subtitle 2"/>
          <p:cNvSpPr>
            <a:spLocks noGrp="1"/>
          </p:cNvSpPr>
          <p:nvPr>
            <p:ph type="subTitle" idx="1"/>
          </p:nvPr>
        </p:nvSpPr>
        <p:spPr>
          <a:xfrm>
            <a:off x="228600" y="6151419"/>
            <a:ext cx="8686798" cy="604233"/>
          </a:xfrm>
        </p:spPr>
        <p:txBody>
          <a:bodyPr lIns="0" rIns="0">
            <a:noAutofit/>
          </a:bodyPr>
          <a:lstStyle>
            <a:lvl1pPr marL="0" indent="0" algn="l">
              <a:lnSpc>
                <a:spcPct val="100000"/>
              </a:lnSpc>
              <a:spcBef>
                <a:spcPts val="0"/>
              </a:spcBef>
              <a:buNone/>
              <a:defRPr sz="2000">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BBD1CBC1-1FDA-45F9-96A7-3CC84A73E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292" y="1144886"/>
            <a:ext cx="3093416" cy="2275380"/>
          </a:xfrm>
          <a:prstGeom prst="rect">
            <a:avLst/>
          </a:prstGeom>
        </p:spPr>
      </p:pic>
    </p:spTree>
    <p:extLst>
      <p:ext uri="{BB962C8B-B14F-4D97-AF65-F5344CB8AC3E}">
        <p14:creationId xmlns:p14="http://schemas.microsoft.com/office/powerpoint/2010/main" val="1136103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hank You - Blue">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457200" y="544484"/>
            <a:ext cx="8229600" cy="914400"/>
          </a:xfrm>
        </p:spPr>
        <p:txBody>
          <a:bodyPr wrap="square" tIns="0" bIns="0" anchor="t" anchorCtr="0">
            <a:noAutofit/>
          </a:bodyPr>
          <a:lstStyle>
            <a:lvl1pPr algn="ctr">
              <a:lnSpc>
                <a:spcPct val="100000"/>
              </a:lnSpc>
              <a:defRPr sz="7200" b="1" spc="-150" baseline="0">
                <a:solidFill>
                  <a:schemeClr val="bg1"/>
                </a:solidFill>
                <a:latin typeface="+mn-lt"/>
              </a:defRPr>
            </a:lvl1pPr>
          </a:lstStyle>
          <a:p>
            <a:r>
              <a:rPr lang="en-US" dirty="0"/>
              <a:t>THANK YOU</a:t>
            </a:r>
          </a:p>
        </p:txBody>
      </p:sp>
      <p:sp>
        <p:nvSpPr>
          <p:cNvPr id="11" name="Subtitle 3"/>
          <p:cNvSpPr>
            <a:spLocks noGrp="1"/>
          </p:cNvSpPr>
          <p:nvPr>
            <p:ph type="subTitle" idx="1"/>
          </p:nvPr>
        </p:nvSpPr>
        <p:spPr>
          <a:xfrm>
            <a:off x="457200" y="2743200"/>
            <a:ext cx="8229600" cy="1554480"/>
          </a:xfrm>
        </p:spPr>
        <p:txBody>
          <a:bodyPr>
            <a:noAutofit/>
          </a:bodyPr>
          <a:lstStyle>
            <a:lvl1pPr algn="ctr">
              <a:defRPr sz="1600" b="0">
                <a:latin typeface="+mn-lt"/>
              </a:defRPr>
            </a:lvl1pPr>
          </a:lstStyle>
          <a:p>
            <a:r>
              <a:rPr lang="en-US" sz="2000"/>
              <a:t>Click to edit Master subtitle style</a:t>
            </a:r>
            <a:endParaRPr lang="en-US" sz="2000" dirty="0"/>
          </a:p>
        </p:txBody>
      </p:sp>
      <p:pic>
        <p:nvPicPr>
          <p:cNvPr id="6" name="Picture 5">
            <a:extLst>
              <a:ext uri="{FF2B5EF4-FFF2-40B4-BE49-F238E27FC236}">
                <a16:creationId xmlns:a16="http://schemas.microsoft.com/office/drawing/2014/main" id="{8E842C5A-12A6-43B7-A275-1BF679290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209" y="4801948"/>
            <a:ext cx="2209582" cy="1625271"/>
          </a:xfrm>
          <a:prstGeom prst="rect">
            <a:avLst/>
          </a:prstGeom>
        </p:spPr>
      </p:pic>
    </p:spTree>
    <p:extLst>
      <p:ext uri="{BB962C8B-B14F-4D97-AF65-F5344CB8AC3E}">
        <p14:creationId xmlns:p14="http://schemas.microsoft.com/office/powerpoint/2010/main" val="3028566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87FDB-DE0C-47F7-82CB-A62160804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233" y="2126502"/>
            <a:ext cx="3541533" cy="2604995"/>
          </a:xfrm>
          <a:prstGeom prst="rect">
            <a:avLst/>
          </a:prstGeom>
        </p:spPr>
      </p:pic>
      <p:sp>
        <p:nvSpPr>
          <p:cNvPr id="4" name="TextBox 3">
            <a:extLst>
              <a:ext uri="{FF2B5EF4-FFF2-40B4-BE49-F238E27FC236}">
                <a16:creationId xmlns:a16="http://schemas.microsoft.com/office/drawing/2014/main" id="{FB487C71-6587-49E5-880B-02ED9FB039BD}"/>
              </a:ext>
            </a:extLst>
          </p:cNvPr>
          <p:cNvSpPr txBox="1"/>
          <p:nvPr/>
        </p:nvSpPr>
        <p:spPr>
          <a:xfrm>
            <a:off x="457200" y="5715000"/>
            <a:ext cx="8229600" cy="646331"/>
          </a:xfrm>
          <a:prstGeom prst="rect">
            <a:avLst/>
          </a:prstGeom>
          <a:noFill/>
        </p:spPr>
        <p:txBody>
          <a:bodyPr wrap="square" rtlCol="0">
            <a:spAutoFit/>
          </a:bodyPr>
          <a:lstStyle/>
          <a:p>
            <a:pPr rtl="0"/>
            <a:r>
              <a:rPr lang="en-US" sz="1200" b="0" i="0" u="none" strike="noStrike" kern="1200" baseline="0" dirty="0">
                <a:solidFill>
                  <a:schemeClr val="accent1"/>
                </a:solidFill>
                <a:latin typeface="+mn-lt"/>
                <a:ea typeface="+mn-ea"/>
                <a:cs typeface="+mn-cs"/>
              </a:rPr>
              <a:t>Financial Advisor offers Investment Advisory Services through Eide Bailly Advisors LLC, a Registered Investment Advisor. Securities offered through United Planners Financial Services, Member of FINRA and SIPC. Eide Bailly Financial Services, LLC is the holding company for Eide Bailly Advisors, LLC. Eide Bailly Financial Services and its subsidiaries are not affiliated with United Planners.</a:t>
            </a:r>
          </a:p>
        </p:txBody>
      </p:sp>
    </p:spTree>
    <p:extLst>
      <p:ext uri="{BB962C8B-B14F-4D97-AF65-F5344CB8AC3E}">
        <p14:creationId xmlns:p14="http://schemas.microsoft.com/office/powerpoint/2010/main" val="1546563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4" name="Rectangle 3"/>
          <p:cNvSpPr/>
          <p:nvPr/>
        </p:nvSpPr>
        <p:spPr>
          <a:xfrm>
            <a:off x="0" y="5120640"/>
            <a:ext cx="914400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tx2"/>
                </a:solidFill>
                <a:latin typeface="+mj-lt"/>
              </a:defRPr>
            </a:lvl1pPr>
          </a:lstStyle>
          <a:p>
            <a:r>
              <a:rPr lang="en-US" dirty="0"/>
              <a:t>SHORT TITLE HERE</a:t>
            </a:r>
          </a:p>
        </p:txBody>
      </p:sp>
      <p:sp>
        <p:nvSpPr>
          <p:cNvPr id="12" name="Subtitle 2"/>
          <p:cNvSpPr>
            <a:spLocks noGrp="1"/>
          </p:cNvSpPr>
          <p:nvPr>
            <p:ph type="subTitle" idx="1"/>
          </p:nvPr>
        </p:nvSpPr>
        <p:spPr>
          <a:xfrm>
            <a:off x="228600" y="6151419"/>
            <a:ext cx="8686798" cy="604233"/>
          </a:xfrm>
        </p:spPr>
        <p:txBody>
          <a:bodyPr lIns="0" rIns="0">
            <a:noAutofit/>
          </a:bodyPr>
          <a:lstStyle>
            <a:lvl1pPr marL="0" indent="0" algn="l">
              <a:lnSpc>
                <a:spcPct val="100000"/>
              </a:lnSpc>
              <a:spcBef>
                <a:spcPts val="0"/>
              </a:spcBef>
              <a:buNone/>
              <a:defRPr sz="20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FD5CEDFC-0573-4B11-9176-F2EFAF964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292" y="1144886"/>
            <a:ext cx="3093416" cy="2275380"/>
          </a:xfrm>
          <a:prstGeom prst="rect">
            <a:avLst/>
          </a:prstGeom>
        </p:spPr>
      </p:pic>
    </p:spTree>
    <p:extLst>
      <p:ext uri="{BB962C8B-B14F-4D97-AF65-F5344CB8AC3E}">
        <p14:creationId xmlns:p14="http://schemas.microsoft.com/office/powerpoint/2010/main" val="3466011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Slide - Blue">
    <p:spTree>
      <p:nvGrpSpPr>
        <p:cNvPr id="1" name=""/>
        <p:cNvGrpSpPr/>
        <p:nvPr/>
      </p:nvGrpSpPr>
      <p:grpSpPr>
        <a:xfrm>
          <a:off x="0" y="0"/>
          <a:ext cx="0" cy="0"/>
          <a:chOff x="0" y="0"/>
          <a:chExt cx="0" cy="0"/>
        </a:xfrm>
      </p:grpSpPr>
      <p:sp>
        <p:nvSpPr>
          <p:cNvPr id="4" name="Rectangle 3"/>
          <p:cNvSpPr/>
          <p:nvPr/>
        </p:nvSpPr>
        <p:spPr>
          <a:xfrm>
            <a:off x="0" y="5120640"/>
            <a:ext cx="9144000" cy="1737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bg2"/>
                </a:solidFill>
                <a:latin typeface="+mj-lt"/>
              </a:defRPr>
            </a:lvl1pPr>
          </a:lstStyle>
          <a:p>
            <a:r>
              <a:rPr lang="en-US" dirty="0"/>
              <a:t>SHORT TITLE HERE</a:t>
            </a:r>
          </a:p>
        </p:txBody>
      </p:sp>
      <p:sp>
        <p:nvSpPr>
          <p:cNvPr id="9" name="Subtitle 2"/>
          <p:cNvSpPr>
            <a:spLocks noGrp="1"/>
          </p:cNvSpPr>
          <p:nvPr>
            <p:ph type="subTitle" idx="1"/>
          </p:nvPr>
        </p:nvSpPr>
        <p:spPr>
          <a:xfrm>
            <a:off x="228600" y="6151419"/>
            <a:ext cx="8686798" cy="604233"/>
          </a:xfrm>
        </p:spPr>
        <p:txBody>
          <a:bodyPr lIns="0" rIns="0">
            <a:noAutofit/>
          </a:bodyPr>
          <a:lstStyle>
            <a:lvl1pPr marL="0" indent="0" algn="l">
              <a:lnSpc>
                <a:spcPct val="100000"/>
              </a:lnSpc>
              <a:spcBef>
                <a:spcPts val="0"/>
              </a:spcBef>
              <a:buNone/>
              <a:defRPr sz="2000">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BBD1CBC1-1FDA-45F9-96A7-3CC84A73E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292" y="1144886"/>
            <a:ext cx="3093416" cy="2275380"/>
          </a:xfrm>
          <a:prstGeom prst="rect">
            <a:avLst/>
          </a:prstGeom>
        </p:spPr>
      </p:pic>
    </p:spTree>
    <p:extLst>
      <p:ext uri="{BB962C8B-B14F-4D97-AF65-F5344CB8AC3E}">
        <p14:creationId xmlns:p14="http://schemas.microsoft.com/office/powerpoint/2010/main" val="3178418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hank You - Blue">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457200" y="544484"/>
            <a:ext cx="8229600" cy="914400"/>
          </a:xfrm>
        </p:spPr>
        <p:txBody>
          <a:bodyPr wrap="square" tIns="0" bIns="0" anchor="t" anchorCtr="0">
            <a:noAutofit/>
          </a:bodyPr>
          <a:lstStyle>
            <a:lvl1pPr algn="ctr">
              <a:lnSpc>
                <a:spcPct val="100000"/>
              </a:lnSpc>
              <a:defRPr sz="7200" b="1" spc="-150" baseline="0">
                <a:solidFill>
                  <a:schemeClr val="bg1"/>
                </a:solidFill>
                <a:latin typeface="+mn-lt"/>
              </a:defRPr>
            </a:lvl1pPr>
          </a:lstStyle>
          <a:p>
            <a:r>
              <a:rPr lang="en-US" dirty="0"/>
              <a:t>THANK YOU</a:t>
            </a:r>
          </a:p>
        </p:txBody>
      </p:sp>
      <p:sp>
        <p:nvSpPr>
          <p:cNvPr id="11" name="Subtitle 3"/>
          <p:cNvSpPr>
            <a:spLocks noGrp="1"/>
          </p:cNvSpPr>
          <p:nvPr>
            <p:ph type="subTitle" idx="1"/>
          </p:nvPr>
        </p:nvSpPr>
        <p:spPr>
          <a:xfrm>
            <a:off x="457200" y="2743200"/>
            <a:ext cx="8229600" cy="1554480"/>
          </a:xfrm>
        </p:spPr>
        <p:txBody>
          <a:bodyPr>
            <a:noAutofit/>
          </a:bodyPr>
          <a:lstStyle>
            <a:lvl1pPr algn="ctr">
              <a:defRPr sz="1600" b="0">
                <a:latin typeface="+mn-lt"/>
              </a:defRPr>
            </a:lvl1pPr>
          </a:lstStyle>
          <a:p>
            <a:r>
              <a:rPr lang="en-US" sz="2000"/>
              <a:t>Click to edit Master subtitle style</a:t>
            </a:r>
            <a:endParaRPr lang="en-US" sz="2000" dirty="0"/>
          </a:p>
        </p:txBody>
      </p:sp>
      <p:pic>
        <p:nvPicPr>
          <p:cNvPr id="6" name="Picture 5">
            <a:extLst>
              <a:ext uri="{FF2B5EF4-FFF2-40B4-BE49-F238E27FC236}">
                <a16:creationId xmlns:a16="http://schemas.microsoft.com/office/drawing/2014/main" id="{8E842C5A-12A6-43B7-A275-1BF679290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209" y="4801948"/>
            <a:ext cx="2209582" cy="1625271"/>
          </a:xfrm>
          <a:prstGeom prst="rect">
            <a:avLst/>
          </a:prstGeom>
        </p:spPr>
      </p:pic>
    </p:spTree>
    <p:extLst>
      <p:ext uri="{BB962C8B-B14F-4D97-AF65-F5344CB8AC3E}">
        <p14:creationId xmlns:p14="http://schemas.microsoft.com/office/powerpoint/2010/main" val="1709681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87FDB-DE0C-47F7-82CB-A62160804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233" y="2126502"/>
            <a:ext cx="3541533" cy="2604995"/>
          </a:xfrm>
          <a:prstGeom prst="rect">
            <a:avLst/>
          </a:prstGeom>
        </p:spPr>
      </p:pic>
      <p:sp>
        <p:nvSpPr>
          <p:cNvPr id="4" name="TextBox 3">
            <a:extLst>
              <a:ext uri="{FF2B5EF4-FFF2-40B4-BE49-F238E27FC236}">
                <a16:creationId xmlns:a16="http://schemas.microsoft.com/office/drawing/2014/main" id="{FB487C71-6587-49E5-880B-02ED9FB039BD}"/>
              </a:ext>
            </a:extLst>
          </p:cNvPr>
          <p:cNvSpPr txBox="1"/>
          <p:nvPr/>
        </p:nvSpPr>
        <p:spPr>
          <a:xfrm>
            <a:off x="457200" y="5715000"/>
            <a:ext cx="8229600" cy="646331"/>
          </a:xfrm>
          <a:prstGeom prst="rect">
            <a:avLst/>
          </a:prstGeom>
          <a:noFill/>
        </p:spPr>
        <p:txBody>
          <a:bodyPr wrap="square" rtlCol="0">
            <a:spAutoFit/>
          </a:bodyPr>
          <a:lstStyle/>
          <a:p>
            <a:pPr rtl="0"/>
            <a:r>
              <a:rPr lang="en-US" sz="1200" b="0" i="0" u="none" strike="noStrike" kern="1200" baseline="0" dirty="0">
                <a:solidFill>
                  <a:schemeClr val="accent1"/>
                </a:solidFill>
                <a:latin typeface="+mn-lt"/>
                <a:ea typeface="+mn-ea"/>
                <a:cs typeface="+mn-cs"/>
              </a:rPr>
              <a:t>Financial Advisor offers Investment Advisory Services through Eide Bailly Advisors LLC, a Registered Investment Advisor. Securities offered through United Planners Financial Services, Member of FINRA and SIPC. Eide Bailly Financial Services, LLC is the holding company for Eide Bailly Advisors, LLC. Eide Bailly Financial Services and its subsidiaries are not affiliated with United Planners.</a:t>
            </a:r>
          </a:p>
        </p:txBody>
      </p:sp>
    </p:spTree>
    <p:extLst>
      <p:ext uri="{BB962C8B-B14F-4D97-AF65-F5344CB8AC3E}">
        <p14:creationId xmlns:p14="http://schemas.microsoft.com/office/powerpoint/2010/main" val="2982481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 Client">
    <p:spTree>
      <p:nvGrpSpPr>
        <p:cNvPr id="1" name=""/>
        <p:cNvGrpSpPr/>
        <p:nvPr/>
      </p:nvGrpSpPr>
      <p:grpSpPr>
        <a:xfrm>
          <a:off x="0" y="0"/>
          <a:ext cx="0" cy="0"/>
          <a:chOff x="0" y="0"/>
          <a:chExt cx="0" cy="0"/>
        </a:xfrm>
      </p:grpSpPr>
      <p:sp>
        <p:nvSpPr>
          <p:cNvPr id="4" name="Rectangle 3"/>
          <p:cNvSpPr/>
          <p:nvPr/>
        </p:nvSpPr>
        <p:spPr>
          <a:xfrm>
            <a:off x="0" y="5120640"/>
            <a:ext cx="9144000"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ctrTitle" hasCustomPrompt="1"/>
          </p:nvPr>
        </p:nvSpPr>
        <p:spPr>
          <a:xfrm>
            <a:off x="228598" y="5486400"/>
            <a:ext cx="8686800" cy="677108"/>
          </a:xfrm>
        </p:spPr>
        <p:txBody>
          <a:bodyPr wrap="square" tIns="0" bIns="0" anchor="b">
            <a:normAutofit/>
          </a:bodyPr>
          <a:lstStyle>
            <a:lvl1pPr algn="l">
              <a:lnSpc>
                <a:spcPct val="100000"/>
              </a:lnSpc>
              <a:defRPr sz="4400" b="1" spc="-150" baseline="0">
                <a:solidFill>
                  <a:schemeClr val="tx2"/>
                </a:solidFill>
                <a:latin typeface="+mj-lt"/>
              </a:defRPr>
            </a:lvl1pPr>
          </a:lstStyle>
          <a:p>
            <a:r>
              <a:rPr lang="en-US" dirty="0"/>
              <a:t>SHORT TITLE HERE</a:t>
            </a:r>
          </a:p>
        </p:txBody>
      </p:sp>
      <p:sp>
        <p:nvSpPr>
          <p:cNvPr id="12" name="Subtitle 2"/>
          <p:cNvSpPr>
            <a:spLocks noGrp="1"/>
          </p:cNvSpPr>
          <p:nvPr>
            <p:ph type="subTitle" idx="1"/>
          </p:nvPr>
        </p:nvSpPr>
        <p:spPr>
          <a:xfrm>
            <a:off x="228600" y="6151419"/>
            <a:ext cx="8686800" cy="604233"/>
          </a:xfrm>
        </p:spPr>
        <p:txBody>
          <a:bodyPr lIns="0" rIns="0">
            <a:noAutofit/>
          </a:bodyPr>
          <a:lstStyle>
            <a:lvl1pPr marL="0" indent="0" algn="l">
              <a:lnSpc>
                <a:spcPct val="100000"/>
              </a:lnSpc>
              <a:spcBef>
                <a:spcPts val="0"/>
              </a:spcBef>
              <a:buNone/>
              <a:defRPr sz="2000">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634825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228600" y="0"/>
            <a:ext cx="8686800" cy="914400"/>
          </a:xfrm>
          <a:prstGeom prst="rect">
            <a:avLst/>
          </a:prstGeom>
        </p:spPr>
        <p:txBody>
          <a:bodyPr vert="horz" lIns="0" tIns="45720" rIns="0" bIns="45720" rtlCol="0" anchor="b" anchorCtr="0">
            <a:normAutofit/>
          </a:bodyPr>
          <a:lstStyle>
            <a:lvl1pPr>
              <a:defRPr baseline="0"/>
            </a:lvl1pPr>
          </a:lstStyle>
          <a:p>
            <a:r>
              <a:rPr lang="en-US" dirty="0"/>
              <a:t>CLICK TO EDIT MASTER TITLE STYLE</a:t>
            </a:r>
          </a:p>
        </p:txBody>
      </p:sp>
      <p:sp>
        <p:nvSpPr>
          <p:cNvPr id="13" name="Text Placeholder 2"/>
          <p:cNvSpPr>
            <a:spLocks noGrp="1"/>
          </p:cNvSpPr>
          <p:nvPr>
            <p:ph idx="1"/>
          </p:nvPr>
        </p:nvSpPr>
        <p:spPr>
          <a:xfrm>
            <a:off x="228600" y="1280160"/>
            <a:ext cx="8686800" cy="5212080"/>
          </a:xfrm>
          <a:prstGeom prst="rect">
            <a:avLst/>
          </a:prstGeom>
        </p:spPr>
        <p:txBody>
          <a:bodyPr vert="horz" lIns="91440" tIns="45720" rIns="91440" bIns="45720" rtlCol="0">
            <a:normAutofit/>
          </a:bodyPr>
          <a:lstStyle>
            <a:lvl1pPr marL="0" indent="0">
              <a:spcBef>
                <a:spcPts val="0"/>
              </a:spcBef>
              <a:buFont typeface="Arial" panose="020B0604020202020204" pitchFamily="34" charset="0"/>
              <a:buNone/>
              <a:defRPr/>
            </a:lvl1pPr>
            <a:lvl2pPr marL="342900" indent="0">
              <a:spcBef>
                <a:spcPts val="0"/>
              </a:spcBef>
              <a:buFont typeface="Arial" panose="020B0604020202020204" pitchFamily="34" charset="0"/>
              <a:buNone/>
              <a:defRPr/>
            </a:lvl2pPr>
            <a:lvl3pPr marL="685800" indent="0">
              <a:spcBef>
                <a:spcPts val="0"/>
              </a:spcBef>
              <a:buFont typeface="Arial" panose="020B0604020202020204" pitchFamily="34" charset="0"/>
              <a:buNone/>
              <a:defRPr/>
            </a:lvl3pPr>
            <a:lvl4pPr marL="1028700" indent="0">
              <a:spcBef>
                <a:spcPts val="0"/>
              </a:spcBef>
              <a:buFont typeface="Arial" panose="020B0604020202020204" pitchFamily="34" charset="0"/>
              <a:buNone/>
              <a:defRPr/>
            </a:lvl4pPr>
            <a:lvl5pPr marL="1371600" indent="0">
              <a:spcBef>
                <a:spcPts val="0"/>
              </a:spcBef>
              <a:buFont typeface="Arial" panose="020B0604020202020204" pitchFamily="34" charse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3"/>
          <p:cNvSpPr>
            <a:spLocks noGrp="1"/>
          </p:cNvSpPr>
          <p:nvPr>
            <p:ph type="dt" sz="half" idx="2"/>
          </p:nvPr>
        </p:nvSpPr>
        <p:spPr>
          <a:xfrm>
            <a:off x="228600" y="6629400"/>
            <a:ext cx="914400" cy="182880"/>
          </a:xfrm>
          <a:prstGeom prst="rect">
            <a:avLst/>
          </a:prstGeom>
        </p:spPr>
        <p:txBody>
          <a:bodyPr vert="horz" lIns="91440" tIns="45720" rIns="91440" bIns="45720" rtlCol="0" anchor="ctr"/>
          <a:lstStyle>
            <a:lvl1pPr algn="l">
              <a:defRPr sz="900">
                <a:solidFill>
                  <a:schemeClr val="accent1"/>
                </a:solidFill>
                <a:latin typeface="Tw Cen MT" panose="020B0602020104020603" pitchFamily="34" charset="0"/>
              </a:defRPr>
            </a:lvl1pPr>
          </a:lstStyle>
          <a:p>
            <a:pPr>
              <a:defRPr/>
            </a:pPr>
            <a:fld id="{387C321B-89C6-4398-9F2E-2E88F83B5AAF}" type="datetime1">
              <a:rPr lang="en-US" smtClean="0"/>
              <a:pPr>
                <a:defRPr/>
              </a:pPr>
              <a:t>11/12/2021</a:t>
            </a:fld>
            <a:endParaRPr lang="en-US" dirty="0"/>
          </a:p>
        </p:txBody>
      </p:sp>
      <p:sp>
        <p:nvSpPr>
          <p:cNvPr id="15" name="Footer Placeholder 4"/>
          <p:cNvSpPr>
            <a:spLocks noGrp="1"/>
          </p:cNvSpPr>
          <p:nvPr>
            <p:ph type="ftr" sz="quarter" idx="3"/>
          </p:nvPr>
        </p:nvSpPr>
        <p:spPr>
          <a:xfrm>
            <a:off x="1828799" y="6629400"/>
            <a:ext cx="5486400" cy="182880"/>
          </a:xfrm>
          <a:prstGeom prst="rect">
            <a:avLst/>
          </a:prstGeom>
        </p:spPr>
        <p:txBody>
          <a:bodyPr vert="horz" lIns="91440" tIns="45720" rIns="91440" bIns="45720" rtlCol="0" anchor="ctr"/>
          <a:lstStyle>
            <a:lvl1pPr algn="ctr">
              <a:defRPr sz="900">
                <a:solidFill>
                  <a:schemeClr val="accent1"/>
                </a:solidFill>
                <a:latin typeface="Tw Cen MT" panose="020B0602020104020603" pitchFamily="34" charset="0"/>
              </a:defRPr>
            </a:lvl1pPr>
          </a:lstStyle>
          <a:p>
            <a:pPr>
              <a:defRPr/>
            </a:pPr>
            <a:endParaRPr lang="en-US" dirty="0"/>
          </a:p>
        </p:txBody>
      </p:sp>
      <p:sp>
        <p:nvSpPr>
          <p:cNvPr id="16" name="Slide Number Placeholder 5"/>
          <p:cNvSpPr>
            <a:spLocks noGrp="1"/>
          </p:cNvSpPr>
          <p:nvPr>
            <p:ph type="sldNum" sz="quarter" idx="4"/>
          </p:nvPr>
        </p:nvSpPr>
        <p:spPr>
          <a:xfrm>
            <a:off x="8229600" y="6629400"/>
            <a:ext cx="685800" cy="182880"/>
          </a:xfrm>
          <a:prstGeom prst="rect">
            <a:avLst/>
          </a:prstGeom>
        </p:spPr>
        <p:txBody>
          <a:bodyPr vert="horz" lIns="91440" tIns="45720" rIns="91440" bIns="45720" rtlCol="0" anchor="ctr"/>
          <a:lstStyle>
            <a:lvl1pPr algn="r">
              <a:defRPr sz="900">
                <a:solidFill>
                  <a:schemeClr val="accent1"/>
                </a:solidFill>
                <a:latin typeface="Tw Cen MT" panose="020B0602020104020603" pitchFamily="34" charset="0"/>
              </a:defRPr>
            </a:lvl1pPr>
          </a:lstStyle>
          <a:p>
            <a:pPr>
              <a:defRPr/>
            </a:pPr>
            <a:fld id="{2CB847A9-8715-47D3-B378-D941EA09ADBB}" type="slidenum">
              <a:rPr lang="en-US" altLang="en-US" smtClean="0"/>
              <a:pPr>
                <a:defRPr/>
              </a:pPr>
              <a:t>‹#›</a:t>
            </a:fld>
            <a:endParaRPr lang="en-US" altLang="en-US" dirty="0"/>
          </a:p>
        </p:txBody>
      </p:sp>
    </p:spTree>
    <p:extLst>
      <p:ext uri="{BB962C8B-B14F-4D97-AF65-F5344CB8AC3E}">
        <p14:creationId xmlns:p14="http://schemas.microsoft.com/office/powerpoint/2010/main" val="1695256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amp; Content with Call 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599" y="457200"/>
            <a:ext cx="5715000" cy="1033271"/>
          </a:xfrm>
        </p:spPr>
        <p:txBody>
          <a:bodyPr lIns="91440" rIns="91440">
            <a:noAutofit/>
          </a:bodyPr>
          <a:lstStyle>
            <a:lvl1pPr>
              <a:defRPr sz="4000" spc="-150" baseline="0">
                <a:solidFill>
                  <a:schemeClr val="bg2"/>
                </a:solidFill>
              </a:defRPr>
            </a:lvl1pPr>
          </a:lstStyle>
          <a:p>
            <a:r>
              <a:rPr lang="en-US" dirty="0"/>
              <a:t>CLICK TO EDIT MASTER</a:t>
            </a:r>
          </a:p>
        </p:txBody>
      </p:sp>
      <p:sp>
        <p:nvSpPr>
          <p:cNvPr id="3" name="Content Placeholder 2"/>
          <p:cNvSpPr>
            <a:spLocks noGrp="1"/>
          </p:cNvSpPr>
          <p:nvPr>
            <p:ph idx="1"/>
          </p:nvPr>
        </p:nvSpPr>
        <p:spPr>
          <a:xfrm>
            <a:off x="228598" y="1490471"/>
            <a:ext cx="5715000" cy="4993455"/>
          </a:xfrm>
        </p:spPr>
        <p:txBody>
          <a:bodyPr/>
          <a:lstStyle>
            <a:lvl1pPr marL="0" indent="0">
              <a:buFont typeface="Arial" panose="020B0604020202020204" pitchFamily="34" charset="0"/>
              <a:buNone/>
              <a:defRPr>
                <a:solidFill>
                  <a:schemeClr val="tx2"/>
                </a:solidFill>
                <a:latin typeface="Tw Cen MT" panose="020B0602020104020603" pitchFamily="34" charset="0"/>
              </a:defRPr>
            </a:lvl1pPr>
            <a:lvl2pPr marL="342900" indent="0">
              <a:buFont typeface="Arial" panose="020B0604020202020204" pitchFamily="34" charset="0"/>
              <a:buNone/>
              <a:defRPr>
                <a:solidFill>
                  <a:schemeClr val="accent1"/>
                </a:solidFill>
                <a:latin typeface="Tw Cen MT" panose="020B0602020104020603" pitchFamily="34" charset="0"/>
              </a:defRPr>
            </a:lvl2pPr>
            <a:lvl3pPr marL="685800" indent="0">
              <a:buFont typeface="Arial" panose="020B0604020202020204" pitchFamily="34" charset="0"/>
              <a:buNone/>
              <a:defRPr>
                <a:solidFill>
                  <a:schemeClr val="accent1"/>
                </a:solidFill>
                <a:latin typeface="Tw Cen MT" panose="020B0602020104020603" pitchFamily="34" charset="0"/>
              </a:defRPr>
            </a:lvl3pPr>
            <a:lvl4pPr marL="1028700" indent="0">
              <a:buFont typeface="Arial" panose="020B0604020202020204" pitchFamily="34" charset="0"/>
              <a:buNone/>
              <a:defRPr>
                <a:solidFill>
                  <a:schemeClr val="accent1"/>
                </a:solidFill>
                <a:latin typeface="Tw Cen MT" panose="020B0602020104020603" pitchFamily="34" charset="0"/>
              </a:defRPr>
            </a:lvl4pPr>
            <a:lvl5pPr marL="1371600" indent="0">
              <a:buFont typeface="Arial" panose="020B0604020202020204" pitchFamily="34" charset="0"/>
              <a:buNone/>
              <a:defRPr>
                <a:solidFill>
                  <a:schemeClr val="accent1"/>
                </a:solidFill>
                <a:latin typeface="Tw Cen MT" panose="020B06020201040206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6400800" y="0"/>
            <a:ext cx="2743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3"/>
          <p:cNvSpPr>
            <a:spLocks noGrp="1"/>
          </p:cNvSpPr>
          <p:nvPr>
            <p:ph type="dt" sz="half" idx="2"/>
          </p:nvPr>
        </p:nvSpPr>
        <p:spPr>
          <a:xfrm>
            <a:off x="228600" y="6629400"/>
            <a:ext cx="914400" cy="182880"/>
          </a:xfrm>
          <a:prstGeom prst="rect">
            <a:avLst/>
          </a:prstGeom>
        </p:spPr>
        <p:txBody>
          <a:bodyPr vert="horz" lIns="91440" tIns="45720" rIns="91440" bIns="45720" rtlCol="0" anchor="ctr"/>
          <a:lstStyle>
            <a:lvl1pPr algn="l">
              <a:defRPr sz="900">
                <a:solidFill>
                  <a:schemeClr val="accent1"/>
                </a:solidFill>
                <a:latin typeface="Tw Cen MT" panose="020B0602020104020603" pitchFamily="34" charset="0"/>
              </a:defRPr>
            </a:lvl1pPr>
          </a:lstStyle>
          <a:p>
            <a:fld id="{9239D14D-A7D8-427F-8D62-8808716C1DB9}" type="datetimeFigureOut">
              <a:rPr lang="en-US" smtClean="0"/>
              <a:pPr/>
              <a:t>11/12/2021</a:t>
            </a:fld>
            <a:endParaRPr lang="en-US" dirty="0"/>
          </a:p>
        </p:txBody>
      </p:sp>
      <p:sp>
        <p:nvSpPr>
          <p:cNvPr id="12" name="Footer Placeholder 4"/>
          <p:cNvSpPr>
            <a:spLocks noGrp="1"/>
          </p:cNvSpPr>
          <p:nvPr>
            <p:ph type="ftr" sz="quarter" idx="3"/>
          </p:nvPr>
        </p:nvSpPr>
        <p:spPr>
          <a:xfrm>
            <a:off x="1366684" y="6629400"/>
            <a:ext cx="3618271" cy="182880"/>
          </a:xfrm>
          <a:prstGeom prst="rect">
            <a:avLst/>
          </a:prstGeom>
        </p:spPr>
        <p:txBody>
          <a:bodyPr vert="horz" lIns="91440" tIns="45720" rIns="91440" bIns="45720" rtlCol="0" anchor="ctr"/>
          <a:lstStyle>
            <a:lvl1pPr algn="ctr">
              <a:defRPr sz="900">
                <a:solidFill>
                  <a:schemeClr val="accent1"/>
                </a:solidFill>
                <a:latin typeface="Tw Cen MT" panose="020B0602020104020603" pitchFamily="34" charset="0"/>
              </a:defRPr>
            </a:lvl1pPr>
          </a:lstStyle>
          <a:p>
            <a:pPr>
              <a:defRPr/>
            </a:pPr>
            <a:endParaRPr lang="en-US" dirty="0"/>
          </a:p>
        </p:txBody>
      </p:sp>
      <p:sp>
        <p:nvSpPr>
          <p:cNvPr id="13" name="Slide Number Placeholder 5"/>
          <p:cNvSpPr>
            <a:spLocks noGrp="1"/>
          </p:cNvSpPr>
          <p:nvPr>
            <p:ph type="sldNum" sz="quarter" idx="4"/>
          </p:nvPr>
        </p:nvSpPr>
        <p:spPr>
          <a:xfrm>
            <a:off x="5257798" y="6629400"/>
            <a:ext cx="685800" cy="182880"/>
          </a:xfrm>
          <a:prstGeom prst="rect">
            <a:avLst/>
          </a:prstGeom>
        </p:spPr>
        <p:txBody>
          <a:bodyPr vert="horz" lIns="91440" tIns="45720" rIns="91440" bIns="45720" rtlCol="0" anchor="ctr"/>
          <a:lstStyle>
            <a:lvl1pPr algn="r">
              <a:defRPr sz="900">
                <a:solidFill>
                  <a:schemeClr val="accent1"/>
                </a:solidFill>
                <a:latin typeface="Tw Cen MT" panose="020B0602020104020603" pitchFamily="34" charset="0"/>
              </a:defRPr>
            </a:lvl1pPr>
          </a:lstStyle>
          <a:p>
            <a:fld id="{18CF7050-A8E5-428C-81D9-F84418705036}" type="slidenum">
              <a:rPr lang="en-US" smtClean="0"/>
              <a:pPr/>
              <a:t>‹#›</a:t>
            </a:fld>
            <a:endParaRPr lang="en-US" dirty="0"/>
          </a:p>
        </p:txBody>
      </p:sp>
      <p:sp>
        <p:nvSpPr>
          <p:cNvPr id="15" name="Content Placeholder 2"/>
          <p:cNvSpPr>
            <a:spLocks noGrp="1"/>
          </p:cNvSpPr>
          <p:nvPr>
            <p:ph idx="10"/>
          </p:nvPr>
        </p:nvSpPr>
        <p:spPr>
          <a:xfrm>
            <a:off x="6629400" y="1920240"/>
            <a:ext cx="2286000" cy="2361219"/>
          </a:xfrm>
        </p:spPr>
        <p:txBody>
          <a:bodyPr lIns="0" tIns="0" rIns="0" bIns="0">
            <a:normAutofit/>
          </a:bodyPr>
          <a:lstStyle>
            <a:lvl1pPr marL="0" indent="0">
              <a:lnSpc>
                <a:spcPct val="100000"/>
              </a:lnSpc>
              <a:spcAft>
                <a:spcPts val="200"/>
              </a:spcAft>
              <a:buNone/>
              <a:defRPr sz="1800">
                <a:solidFill>
                  <a:schemeClr val="bg1"/>
                </a:solidFill>
                <a:latin typeface="+mj-lt"/>
              </a:defRPr>
            </a:lvl1pPr>
            <a:lvl2pPr marL="342900" indent="0">
              <a:buNone/>
              <a:defRPr sz="3000">
                <a:solidFill>
                  <a:schemeClr val="bg1"/>
                </a:solidFill>
                <a:latin typeface="+mj-lt"/>
              </a:defRPr>
            </a:lvl2pPr>
            <a:lvl3pPr marL="685800" indent="0">
              <a:buNone/>
              <a:defRPr sz="3000">
                <a:solidFill>
                  <a:schemeClr val="bg1"/>
                </a:solidFill>
                <a:latin typeface="+mj-lt"/>
              </a:defRPr>
            </a:lvl3pPr>
            <a:lvl4pPr marL="1028700" indent="0">
              <a:buNone/>
              <a:defRPr sz="3000">
                <a:solidFill>
                  <a:schemeClr val="bg1"/>
                </a:solidFill>
                <a:latin typeface="+mj-lt"/>
              </a:defRPr>
            </a:lvl4pPr>
            <a:lvl5pPr marL="1371600" indent="0">
              <a:buNone/>
              <a:defRPr sz="3000">
                <a:solidFill>
                  <a:schemeClr val="bg1"/>
                </a:solidFill>
                <a:latin typeface="+mj-lt"/>
              </a:defRPr>
            </a:lvl5pPr>
          </a:lstStyle>
          <a:p>
            <a:pPr lvl="0"/>
            <a:r>
              <a:rPr lang="en-US"/>
              <a:t>Click to edit Master text styles</a:t>
            </a:r>
          </a:p>
        </p:txBody>
      </p:sp>
      <p:pic>
        <p:nvPicPr>
          <p:cNvPr id="14" name="Picture 13">
            <a:extLst>
              <a:ext uri="{FF2B5EF4-FFF2-40B4-BE49-F238E27FC236}">
                <a16:creationId xmlns:a16="http://schemas.microsoft.com/office/drawing/2014/main" id="{878B2B54-88FA-4A50-93BF-21830E247B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3216" y="1490472"/>
            <a:ext cx="632447" cy="243990"/>
          </a:xfrm>
          <a:prstGeom prst="rect">
            <a:avLst/>
          </a:prstGeom>
        </p:spPr>
      </p:pic>
    </p:spTree>
    <p:extLst>
      <p:ext uri="{BB962C8B-B14F-4D97-AF65-F5344CB8AC3E}">
        <p14:creationId xmlns:p14="http://schemas.microsoft.com/office/powerpoint/2010/main" val="183669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ivider Slide - Blue">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371600" y="2057400"/>
            <a:ext cx="6400800" cy="4114800"/>
          </a:xfrm>
        </p:spPr>
        <p:txBody>
          <a:bodyPr anchor="t" anchorCtr="0">
            <a:normAutofit/>
          </a:bodyPr>
          <a:lstStyle>
            <a:lvl1pPr>
              <a:defRPr sz="6600" cap="all" baseline="0">
                <a:solidFill>
                  <a:schemeClr val="bg1"/>
                </a:solidFill>
              </a:defRPr>
            </a:lvl1pPr>
          </a:lstStyle>
          <a:p>
            <a:r>
              <a:rPr lang="en-US" dirty="0"/>
              <a:t>SECTION TITLE</a:t>
            </a:r>
          </a:p>
        </p:txBody>
      </p:sp>
      <p:pic>
        <p:nvPicPr>
          <p:cNvPr id="5" name="Picture 4">
            <a:extLst>
              <a:ext uri="{FF2B5EF4-FFF2-40B4-BE49-F238E27FC236}">
                <a16:creationId xmlns:a16="http://schemas.microsoft.com/office/drawing/2014/main" id="{3C4CA861-687E-4CB4-B18D-5E64A95357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052" y="1600200"/>
            <a:ext cx="903496" cy="348557"/>
          </a:xfrm>
          <a:prstGeom prst="rect">
            <a:avLst/>
          </a:prstGeom>
        </p:spPr>
      </p:pic>
    </p:spTree>
    <p:extLst>
      <p:ext uri="{BB962C8B-B14F-4D97-AF65-F5344CB8AC3E}">
        <p14:creationId xmlns:p14="http://schemas.microsoft.com/office/powerpoint/2010/main" val="3721465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Divider Slide - Gray">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371600" y="2057400"/>
            <a:ext cx="6400800" cy="4114800"/>
          </a:xfrm>
        </p:spPr>
        <p:txBody>
          <a:bodyPr anchor="t" anchorCtr="0">
            <a:normAutofit/>
          </a:bodyPr>
          <a:lstStyle>
            <a:lvl1pPr>
              <a:defRPr sz="6600" cap="all" baseline="0">
                <a:solidFill>
                  <a:schemeClr val="bg1"/>
                </a:solidFill>
              </a:defRPr>
            </a:lvl1pPr>
          </a:lstStyle>
          <a:p>
            <a:r>
              <a:rPr lang="en-US" dirty="0"/>
              <a:t>SECTION TITLE</a:t>
            </a:r>
          </a:p>
        </p:txBody>
      </p:sp>
      <p:pic>
        <p:nvPicPr>
          <p:cNvPr id="5" name="Picture 4">
            <a:extLst>
              <a:ext uri="{FF2B5EF4-FFF2-40B4-BE49-F238E27FC236}">
                <a16:creationId xmlns:a16="http://schemas.microsoft.com/office/drawing/2014/main" id="{43227E9E-CD79-4BE6-82A5-2EB6269E4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052" y="1600200"/>
            <a:ext cx="903496" cy="348557"/>
          </a:xfrm>
          <a:prstGeom prst="rect">
            <a:avLst/>
          </a:prstGeom>
        </p:spPr>
      </p:pic>
    </p:spTree>
    <p:extLst>
      <p:ext uri="{BB962C8B-B14F-4D97-AF65-F5344CB8AC3E}">
        <p14:creationId xmlns:p14="http://schemas.microsoft.com/office/powerpoint/2010/main" val="3770707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Divider Slide - White">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371600" y="2057400"/>
            <a:ext cx="6400800" cy="4114800"/>
          </a:xfrm>
        </p:spPr>
        <p:txBody>
          <a:bodyPr anchor="t" anchorCtr="0">
            <a:normAutofit/>
          </a:bodyPr>
          <a:lstStyle>
            <a:lvl1pPr>
              <a:defRPr sz="6600" cap="all" baseline="0">
                <a:solidFill>
                  <a:schemeClr val="tx2"/>
                </a:solidFill>
              </a:defRPr>
            </a:lvl1pPr>
          </a:lstStyle>
          <a:p>
            <a:r>
              <a:rPr lang="en-US" dirty="0"/>
              <a:t>SECTION TITLE</a:t>
            </a:r>
          </a:p>
        </p:txBody>
      </p:sp>
      <p:pic>
        <p:nvPicPr>
          <p:cNvPr id="5" name="Picture 4">
            <a:extLst>
              <a:ext uri="{FF2B5EF4-FFF2-40B4-BE49-F238E27FC236}">
                <a16:creationId xmlns:a16="http://schemas.microsoft.com/office/drawing/2014/main" id="{6E9BE945-D159-4F5D-A837-7E3D924B0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052" y="1600200"/>
            <a:ext cx="903496" cy="348557"/>
          </a:xfrm>
          <a:prstGeom prst="rect">
            <a:avLst/>
          </a:prstGeom>
        </p:spPr>
      </p:pic>
    </p:spTree>
    <p:extLst>
      <p:ext uri="{BB962C8B-B14F-4D97-AF65-F5344CB8AC3E}">
        <p14:creationId xmlns:p14="http://schemas.microsoft.com/office/powerpoint/2010/main" val="2583627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2" name="Rectangle 1"/>
          <p:cNvSpPr/>
          <p:nvPr/>
        </p:nvSpPr>
        <p:spPr>
          <a:xfrm>
            <a:off x="0" y="0"/>
            <a:ext cx="9144000" cy="1005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1"/>
          <p:cNvSpPr>
            <a:spLocks noGrp="1"/>
          </p:cNvSpPr>
          <p:nvPr>
            <p:ph type="dt" sz="half" idx="10"/>
          </p:nvPr>
        </p:nvSpPr>
        <p:spPr>
          <a:xfrm>
            <a:off x="228600" y="6629400"/>
            <a:ext cx="914400" cy="182880"/>
          </a:xfrm>
        </p:spPr>
        <p:txBody>
          <a:bodyPr/>
          <a:lstStyle/>
          <a:p>
            <a:pPr>
              <a:defRPr/>
            </a:pPr>
            <a:fld id="{155F7E9D-016D-4384-8C95-3C2F2802D826}" type="datetime1">
              <a:rPr lang="en-US" smtClean="0"/>
              <a:pPr>
                <a:defRPr/>
              </a:pPr>
              <a:t>11/12/2021</a:t>
            </a:fld>
            <a:endParaRPr lang="en-US" dirty="0"/>
          </a:p>
        </p:txBody>
      </p:sp>
      <p:sp>
        <p:nvSpPr>
          <p:cNvPr id="5" name="Footer Placeholder 2"/>
          <p:cNvSpPr>
            <a:spLocks noGrp="1"/>
          </p:cNvSpPr>
          <p:nvPr>
            <p:ph type="ftr" sz="quarter" idx="11"/>
          </p:nvPr>
        </p:nvSpPr>
        <p:spPr>
          <a:xfrm>
            <a:off x="1828799" y="6629400"/>
            <a:ext cx="5486400" cy="182880"/>
          </a:xfrm>
        </p:spPr>
        <p:txBody>
          <a:bodyPr/>
          <a:lstStyle/>
          <a:p>
            <a:pPr>
              <a:defRPr/>
            </a:pPr>
            <a:endParaRPr lang="en-US" dirty="0"/>
          </a:p>
        </p:txBody>
      </p:sp>
      <p:sp>
        <p:nvSpPr>
          <p:cNvPr id="6" name="Slide Number Placeholder 3"/>
          <p:cNvSpPr>
            <a:spLocks noGrp="1"/>
          </p:cNvSpPr>
          <p:nvPr>
            <p:ph type="sldNum" sz="quarter" idx="12"/>
          </p:nvPr>
        </p:nvSpPr>
        <p:spPr>
          <a:xfrm>
            <a:off x="8229600" y="6629400"/>
            <a:ext cx="685800" cy="182880"/>
          </a:xfrm>
        </p:spPr>
        <p:txBody>
          <a:bodyPr/>
          <a:lstStyle/>
          <a:p>
            <a:pPr>
              <a:defRPr/>
            </a:pPr>
            <a:fld id="{649B42E5-2DA3-47DC-BA62-A9D86EE410D8}" type="slidenum">
              <a:rPr lang="en-US" altLang="en-US" smtClean="0"/>
              <a:pPr>
                <a:defRPr/>
              </a:pPr>
              <a:t>‹#›</a:t>
            </a:fld>
            <a:endParaRPr lang="en-US" altLang="en-US" dirty="0"/>
          </a:p>
        </p:txBody>
      </p:sp>
    </p:spTree>
    <p:extLst>
      <p:ext uri="{BB962C8B-B14F-4D97-AF65-F5344CB8AC3E}">
        <p14:creationId xmlns:p14="http://schemas.microsoft.com/office/powerpoint/2010/main" val="1799288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2.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0"/>
            <a:ext cx="8686800" cy="914400"/>
          </a:xfrm>
          <a:prstGeom prst="rect">
            <a:avLst/>
          </a:prstGeom>
        </p:spPr>
        <p:txBody>
          <a:bodyPr vert="horz" lIns="0" tIns="45720" rIns="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80160"/>
            <a:ext cx="8686800" cy="5212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0" y="6629400"/>
            <a:ext cx="914400" cy="182880"/>
          </a:xfrm>
          <a:prstGeom prst="rect">
            <a:avLst/>
          </a:prstGeom>
        </p:spPr>
        <p:txBody>
          <a:bodyPr vert="horz" lIns="91440" tIns="45720" rIns="91440" bIns="45720" rtlCol="0" anchor="ctr"/>
          <a:lstStyle>
            <a:lvl1pPr algn="l">
              <a:defRPr sz="900">
                <a:solidFill>
                  <a:schemeClr val="accent1"/>
                </a:solidFill>
                <a:latin typeface="Tw Cen MT" panose="020B0602020104020603" pitchFamily="34" charset="0"/>
              </a:defRPr>
            </a:lvl1pPr>
          </a:lstStyle>
          <a:p>
            <a:fld id="{9239D14D-A7D8-427F-8D62-8808716C1DB9}" type="datetimeFigureOut">
              <a:rPr lang="en-US" smtClean="0"/>
              <a:pPr/>
              <a:t>11/12/2021</a:t>
            </a:fld>
            <a:endParaRPr lang="en-US" dirty="0"/>
          </a:p>
        </p:txBody>
      </p:sp>
      <p:sp>
        <p:nvSpPr>
          <p:cNvPr id="5" name="Footer Placeholder 4"/>
          <p:cNvSpPr>
            <a:spLocks noGrp="1"/>
          </p:cNvSpPr>
          <p:nvPr>
            <p:ph type="ftr" sz="quarter" idx="3"/>
          </p:nvPr>
        </p:nvSpPr>
        <p:spPr>
          <a:xfrm>
            <a:off x="1828799" y="6629400"/>
            <a:ext cx="5486400" cy="182880"/>
          </a:xfrm>
          <a:prstGeom prst="rect">
            <a:avLst/>
          </a:prstGeom>
        </p:spPr>
        <p:txBody>
          <a:bodyPr vert="horz" lIns="91440" tIns="45720" rIns="91440" bIns="45720" rtlCol="0" anchor="ctr"/>
          <a:lstStyle>
            <a:lvl1pPr algn="ctr">
              <a:defRPr sz="900">
                <a:solidFill>
                  <a:schemeClr val="accent1"/>
                </a:solidFill>
                <a:latin typeface="Tw Cen MT" panose="020B0602020104020603" pitchFamily="34" charset="0"/>
              </a:defRPr>
            </a:lvl1pPr>
          </a:lstStyle>
          <a:p>
            <a:pPr>
              <a:defRPr/>
            </a:pPr>
            <a:endParaRPr lang="en-US" dirty="0"/>
          </a:p>
        </p:txBody>
      </p:sp>
      <p:sp>
        <p:nvSpPr>
          <p:cNvPr id="6" name="Slide Number Placeholder 5"/>
          <p:cNvSpPr>
            <a:spLocks noGrp="1"/>
          </p:cNvSpPr>
          <p:nvPr>
            <p:ph type="sldNum" sz="quarter" idx="4"/>
          </p:nvPr>
        </p:nvSpPr>
        <p:spPr>
          <a:xfrm>
            <a:off x="8229600" y="6629400"/>
            <a:ext cx="685800" cy="182880"/>
          </a:xfrm>
          <a:prstGeom prst="rect">
            <a:avLst/>
          </a:prstGeom>
        </p:spPr>
        <p:txBody>
          <a:bodyPr vert="horz" lIns="91440" tIns="45720" rIns="91440" bIns="45720" rtlCol="0" anchor="ctr"/>
          <a:lstStyle>
            <a:lvl1pPr algn="r">
              <a:defRPr sz="900">
                <a:solidFill>
                  <a:schemeClr val="accent1"/>
                </a:solidFill>
                <a:latin typeface="Tw Cen MT" panose="020B0602020104020603" pitchFamily="34" charset="0"/>
              </a:defRPr>
            </a:lvl1pPr>
          </a:lstStyle>
          <a:p>
            <a:fld id="{18CF7050-A8E5-428C-81D9-F84418705036}" type="slidenum">
              <a:rPr lang="en-US" smtClean="0"/>
              <a:pPr/>
              <a:t>‹#›</a:t>
            </a:fld>
            <a:endParaRPr lang="en-US" dirty="0"/>
          </a:p>
        </p:txBody>
      </p:sp>
      <p:sp>
        <p:nvSpPr>
          <p:cNvPr id="8" name="Rectangle 7"/>
          <p:cNvSpPr/>
          <p:nvPr/>
        </p:nvSpPr>
        <p:spPr>
          <a:xfrm>
            <a:off x="-1" y="914400"/>
            <a:ext cx="9144000" cy="1005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396511"/>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 id="2147483969" r:id="rId18"/>
    <p:sldLayoutId id="2147483970" r:id="rId19"/>
  </p:sldLayoutIdLst>
  <p:txStyles>
    <p:titleStyle>
      <a:lvl1pPr algn="l" defTabSz="685800" rtl="0" eaLnBrk="1" latinLnBrk="0" hangingPunct="1">
        <a:lnSpc>
          <a:spcPct val="90000"/>
        </a:lnSpc>
        <a:spcBef>
          <a:spcPct val="0"/>
        </a:spcBef>
        <a:buNone/>
        <a:defRPr sz="4000" b="1" kern="1200" cap="all" baseline="0">
          <a:solidFill>
            <a:schemeClr val="tx2"/>
          </a:solidFill>
          <a:latin typeface="Tw Cen MT Condensed" panose="020B0606020104020203"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0"/>
            <a:ext cx="8686800" cy="914400"/>
          </a:xfrm>
          <a:prstGeom prst="rect">
            <a:avLst/>
          </a:prstGeom>
        </p:spPr>
        <p:txBody>
          <a:bodyPr vert="horz" lIns="0" tIns="45720" rIns="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80160"/>
            <a:ext cx="8686800" cy="5212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0" y="6629400"/>
            <a:ext cx="914400" cy="182880"/>
          </a:xfrm>
          <a:prstGeom prst="rect">
            <a:avLst/>
          </a:prstGeom>
        </p:spPr>
        <p:txBody>
          <a:bodyPr vert="horz" lIns="91440" tIns="45720" rIns="91440" bIns="45720" rtlCol="0" anchor="ctr"/>
          <a:lstStyle>
            <a:lvl1pPr algn="l">
              <a:defRPr sz="900">
                <a:solidFill>
                  <a:schemeClr val="accent1"/>
                </a:solidFill>
                <a:latin typeface="Tw Cen MT" panose="020B0602020104020603" pitchFamily="34" charset="0"/>
              </a:defRPr>
            </a:lvl1pPr>
          </a:lstStyle>
          <a:p>
            <a:fld id="{9239D14D-A7D8-427F-8D62-8808716C1DB9}" type="datetimeFigureOut">
              <a:rPr lang="en-US" smtClean="0"/>
              <a:pPr/>
              <a:t>11/12/2021</a:t>
            </a:fld>
            <a:endParaRPr lang="en-US" dirty="0"/>
          </a:p>
        </p:txBody>
      </p:sp>
      <p:sp>
        <p:nvSpPr>
          <p:cNvPr id="5" name="Footer Placeholder 4"/>
          <p:cNvSpPr>
            <a:spLocks noGrp="1"/>
          </p:cNvSpPr>
          <p:nvPr>
            <p:ph type="ftr" sz="quarter" idx="3"/>
          </p:nvPr>
        </p:nvSpPr>
        <p:spPr>
          <a:xfrm>
            <a:off x="1828799" y="6629400"/>
            <a:ext cx="5486400" cy="182880"/>
          </a:xfrm>
          <a:prstGeom prst="rect">
            <a:avLst/>
          </a:prstGeom>
        </p:spPr>
        <p:txBody>
          <a:bodyPr vert="horz" lIns="91440" tIns="45720" rIns="91440" bIns="45720" rtlCol="0" anchor="ctr"/>
          <a:lstStyle>
            <a:lvl1pPr algn="ctr">
              <a:defRPr sz="900">
                <a:solidFill>
                  <a:schemeClr val="accent1"/>
                </a:solidFill>
                <a:latin typeface="Tw Cen MT" panose="020B0602020104020603" pitchFamily="34" charset="0"/>
              </a:defRPr>
            </a:lvl1pPr>
          </a:lstStyle>
          <a:p>
            <a:endParaRPr lang="en-US" dirty="0"/>
          </a:p>
        </p:txBody>
      </p:sp>
      <p:sp>
        <p:nvSpPr>
          <p:cNvPr id="6" name="Slide Number Placeholder 5"/>
          <p:cNvSpPr>
            <a:spLocks noGrp="1"/>
          </p:cNvSpPr>
          <p:nvPr>
            <p:ph type="sldNum" sz="quarter" idx="4"/>
          </p:nvPr>
        </p:nvSpPr>
        <p:spPr>
          <a:xfrm>
            <a:off x="8229600" y="6629400"/>
            <a:ext cx="685800" cy="182880"/>
          </a:xfrm>
          <a:prstGeom prst="rect">
            <a:avLst/>
          </a:prstGeom>
        </p:spPr>
        <p:txBody>
          <a:bodyPr vert="horz" lIns="91440" tIns="45720" rIns="91440" bIns="45720" rtlCol="0" anchor="ctr"/>
          <a:lstStyle>
            <a:lvl1pPr algn="r">
              <a:defRPr sz="900">
                <a:solidFill>
                  <a:schemeClr val="accent1"/>
                </a:solidFill>
                <a:latin typeface="Tw Cen MT" panose="020B0602020104020603" pitchFamily="34" charset="0"/>
              </a:defRPr>
            </a:lvl1pPr>
          </a:lstStyle>
          <a:p>
            <a:fld id="{18CF7050-A8E5-428C-81D9-F84418705036}" type="slidenum">
              <a:rPr lang="en-US" smtClean="0"/>
              <a:pPr/>
              <a:t>‹#›</a:t>
            </a:fld>
            <a:endParaRPr lang="en-US" dirty="0"/>
          </a:p>
        </p:txBody>
      </p:sp>
      <p:sp>
        <p:nvSpPr>
          <p:cNvPr id="8" name="Rectangle 7"/>
          <p:cNvSpPr/>
          <p:nvPr/>
        </p:nvSpPr>
        <p:spPr>
          <a:xfrm>
            <a:off x="-1" y="914400"/>
            <a:ext cx="9144000" cy="1005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68608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Lst>
  <p:txStyles>
    <p:titleStyle>
      <a:lvl1pPr algn="l" defTabSz="685800" rtl="0" eaLnBrk="1" latinLnBrk="0" hangingPunct="1">
        <a:lnSpc>
          <a:spcPct val="90000"/>
        </a:lnSpc>
        <a:spcBef>
          <a:spcPct val="0"/>
        </a:spcBef>
        <a:buNone/>
        <a:defRPr sz="4000" b="1" kern="1200" cap="all" baseline="0">
          <a:solidFill>
            <a:schemeClr val="tx2"/>
          </a:solidFill>
          <a:latin typeface="Tw Cen MT Condensed" panose="020B0606020104020203"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0"/>
            <a:ext cx="8686800" cy="914400"/>
          </a:xfrm>
          <a:prstGeom prst="rect">
            <a:avLst/>
          </a:prstGeom>
        </p:spPr>
        <p:txBody>
          <a:bodyPr vert="horz" lIns="0" tIns="45720" rIns="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80160"/>
            <a:ext cx="8686800" cy="5212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0" y="6629400"/>
            <a:ext cx="914400" cy="182880"/>
          </a:xfrm>
          <a:prstGeom prst="rect">
            <a:avLst/>
          </a:prstGeom>
        </p:spPr>
        <p:txBody>
          <a:bodyPr vert="horz" lIns="91440" tIns="45720" rIns="91440" bIns="45720" rtlCol="0" anchor="ctr"/>
          <a:lstStyle>
            <a:lvl1pPr algn="l">
              <a:defRPr sz="900">
                <a:solidFill>
                  <a:schemeClr val="accent1"/>
                </a:solidFill>
                <a:latin typeface="Tw Cen MT" panose="020B0602020104020603" pitchFamily="34" charset="0"/>
              </a:defRPr>
            </a:lvl1pPr>
          </a:lstStyle>
          <a:p>
            <a:fld id="{9239D14D-A7D8-427F-8D62-8808716C1DB9}" type="datetimeFigureOut">
              <a:rPr lang="en-US" smtClean="0"/>
              <a:pPr/>
              <a:t>11/12/2021</a:t>
            </a:fld>
            <a:endParaRPr lang="en-US" dirty="0"/>
          </a:p>
        </p:txBody>
      </p:sp>
      <p:sp>
        <p:nvSpPr>
          <p:cNvPr id="5" name="Footer Placeholder 4"/>
          <p:cNvSpPr>
            <a:spLocks noGrp="1"/>
          </p:cNvSpPr>
          <p:nvPr>
            <p:ph type="ftr" sz="quarter" idx="3"/>
          </p:nvPr>
        </p:nvSpPr>
        <p:spPr>
          <a:xfrm>
            <a:off x="1828799" y="6629400"/>
            <a:ext cx="5486400" cy="182880"/>
          </a:xfrm>
          <a:prstGeom prst="rect">
            <a:avLst/>
          </a:prstGeom>
        </p:spPr>
        <p:txBody>
          <a:bodyPr vert="horz" lIns="91440" tIns="45720" rIns="91440" bIns="45720" rtlCol="0" anchor="ctr"/>
          <a:lstStyle>
            <a:lvl1pPr algn="ctr">
              <a:defRPr sz="900">
                <a:solidFill>
                  <a:schemeClr val="accent1"/>
                </a:solidFill>
                <a:latin typeface="Tw Cen MT" panose="020B0602020104020603" pitchFamily="34" charset="0"/>
              </a:defRPr>
            </a:lvl1pPr>
          </a:lstStyle>
          <a:p>
            <a:endParaRPr lang="en-US" dirty="0"/>
          </a:p>
        </p:txBody>
      </p:sp>
      <p:sp>
        <p:nvSpPr>
          <p:cNvPr id="6" name="Slide Number Placeholder 5"/>
          <p:cNvSpPr>
            <a:spLocks noGrp="1"/>
          </p:cNvSpPr>
          <p:nvPr>
            <p:ph type="sldNum" sz="quarter" idx="4"/>
          </p:nvPr>
        </p:nvSpPr>
        <p:spPr>
          <a:xfrm>
            <a:off x="8229600" y="6629400"/>
            <a:ext cx="685800" cy="182880"/>
          </a:xfrm>
          <a:prstGeom prst="rect">
            <a:avLst/>
          </a:prstGeom>
        </p:spPr>
        <p:txBody>
          <a:bodyPr vert="horz" lIns="91440" tIns="45720" rIns="91440" bIns="45720" rtlCol="0" anchor="ctr"/>
          <a:lstStyle>
            <a:lvl1pPr algn="r">
              <a:defRPr sz="900">
                <a:solidFill>
                  <a:schemeClr val="accent1"/>
                </a:solidFill>
                <a:latin typeface="Tw Cen MT" panose="020B0602020104020603" pitchFamily="34" charset="0"/>
              </a:defRPr>
            </a:lvl1pPr>
          </a:lstStyle>
          <a:p>
            <a:fld id="{18CF7050-A8E5-428C-81D9-F84418705036}" type="slidenum">
              <a:rPr lang="en-US" smtClean="0"/>
              <a:pPr/>
              <a:t>‹#›</a:t>
            </a:fld>
            <a:endParaRPr lang="en-US" dirty="0"/>
          </a:p>
        </p:txBody>
      </p:sp>
      <p:sp>
        <p:nvSpPr>
          <p:cNvPr id="8" name="Rectangle 7"/>
          <p:cNvSpPr/>
          <p:nvPr/>
        </p:nvSpPr>
        <p:spPr>
          <a:xfrm>
            <a:off x="-1" y="914400"/>
            <a:ext cx="9144000" cy="1005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4581105"/>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Lst>
  <p:txStyles>
    <p:titleStyle>
      <a:lvl1pPr algn="l" defTabSz="685800" rtl="0" eaLnBrk="1" latinLnBrk="0" hangingPunct="1">
        <a:lnSpc>
          <a:spcPct val="90000"/>
        </a:lnSpc>
        <a:spcBef>
          <a:spcPct val="0"/>
        </a:spcBef>
        <a:buNone/>
        <a:defRPr sz="4000" b="1" kern="1200" cap="all" baseline="0">
          <a:solidFill>
            <a:schemeClr val="tx2"/>
          </a:solidFill>
          <a:latin typeface="Tw Cen MT Condensed" panose="020B0606020104020203"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mailto:jcoult@eidebailly.com" TargetMode="Externa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9.xml"/><Relationship Id="rId1" Type="http://schemas.openxmlformats.org/officeDocument/2006/relationships/video" Target="https://www.youtube.com/embed/Uxh3VqQ4gpc?feature=oembe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www.pngall.com/business-growth-chart-png" TargetMode="External"/><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hyperlink" Target="https://creativecommons.org/licenses/by-nc/3.0/"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hyperlink" Target="https://creativecommons.org/licenses/by-nc/3.0/" TargetMode="External"/><Relationship Id="rId4" Type="http://schemas.openxmlformats.org/officeDocument/2006/relationships/diagramLayout" Target="../diagrams/layout2.xml"/><Relationship Id="rId9" Type="http://schemas.openxmlformats.org/officeDocument/2006/relationships/hyperlink" Target="https://freepngimg.com/png/66125-united-money-banknote-exchange-of-dollar-valu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https://www.cms.gov/hospital-price-transparency"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www.cms.gov/newsroom/fact-sheets/transparency-coverage-final-rule-fact-sheet-cms-9915-f"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1FFAC-FAA8-487D-8030-938659375FBD}"/>
              </a:ext>
            </a:extLst>
          </p:cNvPr>
          <p:cNvSpPr>
            <a:spLocks noGrp="1"/>
          </p:cNvSpPr>
          <p:nvPr>
            <p:ph type="ctrTitle"/>
          </p:nvPr>
        </p:nvSpPr>
        <p:spPr>
          <a:xfrm>
            <a:off x="152400" y="5139154"/>
            <a:ext cx="7315200" cy="677108"/>
          </a:xfrm>
        </p:spPr>
        <p:txBody>
          <a:bodyPr>
            <a:normAutofit/>
          </a:bodyPr>
          <a:lstStyle/>
          <a:p>
            <a:r>
              <a:rPr lang="en-US" sz="4000" dirty="0"/>
              <a:t>Price Transparency &amp; Pricing strategy</a:t>
            </a:r>
          </a:p>
        </p:txBody>
      </p:sp>
      <p:sp>
        <p:nvSpPr>
          <p:cNvPr id="3" name="Subtitle 2">
            <a:extLst>
              <a:ext uri="{FF2B5EF4-FFF2-40B4-BE49-F238E27FC236}">
                <a16:creationId xmlns:a16="http://schemas.microsoft.com/office/drawing/2014/main" id="{6D7E37A7-5238-45AE-B416-327DEF02CABE}"/>
              </a:ext>
            </a:extLst>
          </p:cNvPr>
          <p:cNvSpPr>
            <a:spLocks noGrp="1"/>
          </p:cNvSpPr>
          <p:nvPr>
            <p:ph type="subTitle" idx="1"/>
          </p:nvPr>
        </p:nvSpPr>
        <p:spPr>
          <a:xfrm>
            <a:off x="228600" y="6006506"/>
            <a:ext cx="6858000" cy="604233"/>
          </a:xfrm>
        </p:spPr>
        <p:txBody>
          <a:bodyPr/>
          <a:lstStyle/>
          <a:p>
            <a:r>
              <a:rPr lang="en-US" altLang="en-US" dirty="0"/>
              <a:t>Jackie Coult, CHBC</a:t>
            </a:r>
            <a:r>
              <a:rPr lang="en-US" dirty="0"/>
              <a:t> – </a:t>
            </a:r>
            <a:r>
              <a:rPr lang="en-US" dirty="0">
                <a:hlinkClick r:id="rId2"/>
              </a:rPr>
              <a:t>jcoult@eidebailly.com</a:t>
            </a:r>
            <a:r>
              <a:rPr lang="en-US" dirty="0"/>
              <a:t> </a:t>
            </a:r>
          </a:p>
          <a:p>
            <a:endParaRPr lang="en-US" dirty="0"/>
          </a:p>
        </p:txBody>
      </p:sp>
      <p:pic>
        <p:nvPicPr>
          <p:cNvPr id="6" name="Content Placeholder 5">
            <a:extLst>
              <a:ext uri="{FF2B5EF4-FFF2-40B4-BE49-F238E27FC236}">
                <a16:creationId xmlns:a16="http://schemas.microsoft.com/office/drawing/2014/main" id="{B4A03CB3-C8D9-46F5-A25D-E628D8394548}"/>
              </a:ext>
            </a:extLst>
          </p:cNvPr>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p:pic>
      <p:sp>
        <p:nvSpPr>
          <p:cNvPr id="7" name="Title 8">
            <a:extLst>
              <a:ext uri="{FF2B5EF4-FFF2-40B4-BE49-F238E27FC236}">
                <a16:creationId xmlns:a16="http://schemas.microsoft.com/office/drawing/2014/main" id="{CC52D7BE-C82E-4587-8FE7-AA84AAC42092}"/>
              </a:ext>
            </a:extLst>
          </p:cNvPr>
          <p:cNvSpPr txBox="1">
            <a:spLocks/>
          </p:cNvSpPr>
          <p:nvPr/>
        </p:nvSpPr>
        <p:spPr>
          <a:xfrm>
            <a:off x="228600" y="1380292"/>
            <a:ext cx="7467600" cy="1134308"/>
          </a:xfrm>
          <a:prstGeom prst="rect">
            <a:avLst/>
          </a:prstGeom>
        </p:spPr>
        <p:txBody>
          <a:bodyPr vert="horz" wrap="square" lIns="0" tIns="0" rIns="0" bIns="0" rtlCol="0" anchor="b" anchorCtr="0">
            <a:noAutofit/>
          </a:bodyPr>
          <a:lstStyle>
            <a:lvl1pPr algn="l" defTabSz="685800" rtl="0" eaLnBrk="1" latinLnBrk="0" hangingPunct="1">
              <a:lnSpc>
                <a:spcPct val="100000"/>
              </a:lnSpc>
              <a:spcBef>
                <a:spcPct val="0"/>
              </a:spcBef>
              <a:buNone/>
              <a:defRPr sz="4400" b="1" kern="1200" cap="all" spc="-150" baseline="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4800" dirty="0">
                <a:solidFill>
                  <a:schemeClr val="tx1"/>
                </a:solidFill>
              </a:rPr>
              <a:t>Pricing of Services….</a:t>
            </a:r>
          </a:p>
          <a:p>
            <a:r>
              <a:rPr lang="en-US" altLang="en-US" sz="4800" dirty="0">
                <a:solidFill>
                  <a:schemeClr val="tx1"/>
                </a:solidFill>
              </a:rPr>
              <a:t>What it Means to You</a:t>
            </a:r>
          </a:p>
          <a:p>
            <a:r>
              <a:rPr lang="en-US" altLang="en-US" sz="4800" dirty="0">
                <a:solidFill>
                  <a:schemeClr val="tx1"/>
                </a:solidFill>
              </a:rPr>
              <a:t> and Your Patients</a:t>
            </a:r>
            <a:endParaRPr lang="en-US" sz="4800" dirty="0">
              <a:solidFill>
                <a:schemeClr val="tx1"/>
              </a:solidFill>
            </a:endParaRPr>
          </a:p>
        </p:txBody>
      </p:sp>
    </p:spTree>
    <p:extLst>
      <p:ext uri="{BB962C8B-B14F-4D97-AF65-F5344CB8AC3E}">
        <p14:creationId xmlns:p14="http://schemas.microsoft.com/office/powerpoint/2010/main" val="1916035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C259FF-A7D7-4576-9A24-D59A464D2290}"/>
              </a:ext>
            </a:extLst>
          </p:cNvPr>
          <p:cNvSpPr/>
          <p:nvPr/>
        </p:nvSpPr>
        <p:spPr>
          <a:xfrm>
            <a:off x="228600" y="6324600"/>
            <a:ext cx="3640227" cy="369332"/>
          </a:xfrm>
          <a:prstGeom prst="rect">
            <a:avLst/>
          </a:prstGeom>
        </p:spPr>
        <p:txBody>
          <a:bodyPr wrap="none">
            <a:spAutoFit/>
          </a:bodyPr>
          <a:lstStyle/>
          <a:p>
            <a:r>
              <a:rPr lang="en-US" dirty="0"/>
              <a:t>https://www.powertothepatients.org/</a:t>
            </a:r>
          </a:p>
        </p:txBody>
      </p:sp>
      <p:sp>
        <p:nvSpPr>
          <p:cNvPr id="4" name="Rectangle 3">
            <a:extLst>
              <a:ext uri="{FF2B5EF4-FFF2-40B4-BE49-F238E27FC236}">
                <a16:creationId xmlns:a16="http://schemas.microsoft.com/office/drawing/2014/main" id="{6E56D937-4C2C-4517-A306-F2191F7ACD4A}"/>
              </a:ext>
            </a:extLst>
          </p:cNvPr>
          <p:cNvSpPr/>
          <p:nvPr/>
        </p:nvSpPr>
        <p:spPr>
          <a:xfrm>
            <a:off x="2048713" y="200163"/>
            <a:ext cx="4572000" cy="923330"/>
          </a:xfrm>
          <a:prstGeom prst="rect">
            <a:avLst/>
          </a:prstGeom>
        </p:spPr>
        <p:txBody>
          <a:bodyPr>
            <a:spAutoFit/>
          </a:bodyPr>
          <a:lstStyle/>
          <a:p>
            <a:pPr algn="ctr"/>
            <a:r>
              <a:rPr lang="en-US" dirty="0">
                <a:solidFill>
                  <a:schemeClr val="tx2"/>
                </a:solidFill>
                <a:latin typeface="GraphikMedium"/>
              </a:rPr>
              <a:t>Renowned artist and activist, </a:t>
            </a:r>
            <a:br>
              <a:rPr lang="en-US" dirty="0">
                <a:solidFill>
                  <a:schemeClr val="tx2"/>
                </a:solidFill>
                <a:latin typeface="GraphikMedium"/>
              </a:rPr>
            </a:br>
            <a:r>
              <a:rPr lang="en-US" dirty="0">
                <a:solidFill>
                  <a:schemeClr val="tx2"/>
                </a:solidFill>
                <a:latin typeface="GraphikMedium"/>
              </a:rPr>
              <a:t>Shepard Fairey, explains why real healthcare prices are needed now</a:t>
            </a:r>
            <a:endParaRPr lang="en-US" b="0" i="0" dirty="0">
              <a:solidFill>
                <a:schemeClr val="tx2"/>
              </a:solidFill>
              <a:effectLst/>
              <a:latin typeface="GraphikMedium"/>
            </a:endParaRPr>
          </a:p>
        </p:txBody>
      </p:sp>
      <p:pic>
        <p:nvPicPr>
          <p:cNvPr id="5" name="Online Media 4" title="Shepard Fairey: POWER TO THE PATIENTS">
            <a:hlinkClick r:id="" action="ppaction://media"/>
            <a:extLst>
              <a:ext uri="{FF2B5EF4-FFF2-40B4-BE49-F238E27FC236}">
                <a16:creationId xmlns:a16="http://schemas.microsoft.com/office/drawing/2014/main" id="{2A384B4B-C4C6-4152-B09C-3B56B60395E3}"/>
              </a:ext>
            </a:extLst>
          </p:cNvPr>
          <p:cNvPicPr>
            <a:picLocks noRot="1" noChangeAspect="1"/>
          </p:cNvPicPr>
          <p:nvPr>
            <a:videoFile r:link="rId1"/>
          </p:nvPr>
        </p:nvPicPr>
        <p:blipFill>
          <a:blip r:embed="rId3"/>
          <a:stretch>
            <a:fillRect/>
          </a:stretch>
        </p:blipFill>
        <p:spPr>
          <a:xfrm>
            <a:off x="572134" y="1169076"/>
            <a:ext cx="7999731" cy="4519848"/>
          </a:xfrm>
          <a:prstGeom prst="roundRect">
            <a:avLst>
              <a:gd name="adj" fmla="val 4167"/>
            </a:avLst>
          </a:prstGeom>
          <a:solidFill>
            <a:srgbClr val="FFFFFF"/>
          </a:solidFill>
          <a:ln w="76200" cap="sq">
            <a:solidFill>
              <a:schemeClr val="tx2"/>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07739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7944-B778-412D-B9CD-BA262AAA6116}"/>
              </a:ext>
            </a:extLst>
          </p:cNvPr>
          <p:cNvSpPr>
            <a:spLocks noGrp="1"/>
          </p:cNvSpPr>
          <p:nvPr>
            <p:ph type="title"/>
          </p:nvPr>
        </p:nvSpPr>
        <p:spPr>
          <a:xfrm>
            <a:off x="228599" y="381000"/>
            <a:ext cx="5715000" cy="1109471"/>
          </a:xfrm>
        </p:spPr>
        <p:txBody>
          <a:bodyPr/>
          <a:lstStyle/>
          <a:p>
            <a:r>
              <a:rPr lang="en-US" dirty="0"/>
              <a:t>Price Transparency Drives Informed Decisions</a:t>
            </a:r>
          </a:p>
        </p:txBody>
      </p:sp>
      <p:sp>
        <p:nvSpPr>
          <p:cNvPr id="3" name="Content Placeholder 2">
            <a:extLst>
              <a:ext uri="{FF2B5EF4-FFF2-40B4-BE49-F238E27FC236}">
                <a16:creationId xmlns:a16="http://schemas.microsoft.com/office/drawing/2014/main" id="{19607048-82C0-4256-B5B0-00E0A79853E4}"/>
              </a:ext>
            </a:extLst>
          </p:cNvPr>
          <p:cNvSpPr>
            <a:spLocks noGrp="1"/>
          </p:cNvSpPr>
          <p:nvPr>
            <p:ph idx="1"/>
          </p:nvPr>
        </p:nvSpPr>
        <p:spPr>
          <a:xfrm>
            <a:off x="228599" y="1790700"/>
            <a:ext cx="5715000" cy="3276600"/>
          </a:xfrm>
        </p:spPr>
        <p:txBody>
          <a:bodyPr>
            <a:normAutofit lnSpcReduction="10000"/>
          </a:bodyPr>
          <a:lstStyle/>
          <a:p>
            <a:pPr marL="342900" indent="-342900">
              <a:buFont typeface="Arial" panose="020B0604020202020204" pitchFamily="34" charset="0"/>
              <a:buChar char="•"/>
            </a:pPr>
            <a:r>
              <a:rPr lang="en-US" b="1" dirty="0"/>
              <a:t>Patients will be looking for</a:t>
            </a:r>
            <a:r>
              <a:rPr lang="en-US" dirty="0"/>
              <a:t> prices via health plan website, mobile apps, email and alerts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Patients want to make smarter healthcare decisions </a:t>
            </a:r>
            <a:r>
              <a:rPr lang="en-US" dirty="0"/>
              <a:t>with more control over care and costs</a:t>
            </a:r>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a:t>Build patient trust and loyalty</a:t>
            </a:r>
            <a:r>
              <a:rPr lang="en-US" dirty="0"/>
              <a:t> with accurate healthcare cost transparency tools</a:t>
            </a:r>
          </a:p>
          <a:p>
            <a:pPr marL="342900" indent="-342900">
              <a:buFont typeface="Arial" panose="020B0604020202020204" pitchFamily="34" charset="0"/>
              <a:buChar char="•"/>
            </a:pPr>
            <a:endParaRPr lang="en-US" dirty="0"/>
          </a:p>
        </p:txBody>
      </p:sp>
      <p:sp>
        <p:nvSpPr>
          <p:cNvPr id="4" name="Content Placeholder 3">
            <a:extLst>
              <a:ext uri="{FF2B5EF4-FFF2-40B4-BE49-F238E27FC236}">
                <a16:creationId xmlns:a16="http://schemas.microsoft.com/office/drawing/2014/main" id="{EA263A50-3E0C-4B9B-B0E0-C823DC943716}"/>
              </a:ext>
            </a:extLst>
          </p:cNvPr>
          <p:cNvSpPr>
            <a:spLocks noGrp="1"/>
          </p:cNvSpPr>
          <p:nvPr>
            <p:ph idx="10"/>
          </p:nvPr>
        </p:nvSpPr>
        <p:spPr/>
        <p:txBody>
          <a:bodyPr>
            <a:normAutofit/>
          </a:bodyPr>
          <a:lstStyle/>
          <a:p>
            <a:pPr marL="457200" indent="-457200">
              <a:buFont typeface="Wingdings" panose="05000000000000000000" pitchFamily="2" charset="2"/>
              <a:buChar char="Ø"/>
            </a:pPr>
            <a:r>
              <a:rPr lang="en-US" sz="3200" dirty="0"/>
              <a:t>It’s our Health</a:t>
            </a:r>
          </a:p>
          <a:p>
            <a:pPr marL="457200" indent="-457200">
              <a:buFont typeface="Wingdings" panose="05000000000000000000" pitchFamily="2" charset="2"/>
              <a:buChar char="Ø"/>
            </a:pPr>
            <a:endParaRPr lang="en-US" sz="3200" dirty="0"/>
          </a:p>
          <a:p>
            <a:pPr marL="457200" indent="-457200">
              <a:buFont typeface="Wingdings" panose="05000000000000000000" pitchFamily="2" charset="2"/>
              <a:buChar char="Ø"/>
            </a:pPr>
            <a:r>
              <a:rPr lang="en-US" sz="3200" dirty="0"/>
              <a:t>It’s our Money to Save</a:t>
            </a:r>
          </a:p>
        </p:txBody>
      </p:sp>
    </p:spTree>
    <p:extLst>
      <p:ext uri="{BB962C8B-B14F-4D97-AF65-F5344CB8AC3E}">
        <p14:creationId xmlns:p14="http://schemas.microsoft.com/office/powerpoint/2010/main" val="3911688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D9DB9-8D89-41F6-9015-E8CC6E0EDB10}"/>
              </a:ext>
            </a:extLst>
          </p:cNvPr>
          <p:cNvSpPr>
            <a:spLocks noGrp="1"/>
          </p:cNvSpPr>
          <p:nvPr>
            <p:ph type="title"/>
          </p:nvPr>
        </p:nvSpPr>
        <p:spPr/>
        <p:txBody>
          <a:bodyPr/>
          <a:lstStyle/>
          <a:p>
            <a:r>
              <a:rPr lang="en-US" dirty="0"/>
              <a:t>Clinics &amp; Medical Professionals Pricing Strategy</a:t>
            </a:r>
          </a:p>
        </p:txBody>
      </p:sp>
    </p:spTree>
    <p:extLst>
      <p:ext uri="{BB962C8B-B14F-4D97-AF65-F5344CB8AC3E}">
        <p14:creationId xmlns:p14="http://schemas.microsoft.com/office/powerpoint/2010/main" val="3242219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A9A0649-DFE0-4963-8F73-0813845D230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899" r="10264" b="1"/>
          <a:stretch/>
        </p:blipFill>
        <p:spPr>
          <a:xfrm>
            <a:off x="27992" y="1225420"/>
            <a:ext cx="6366385" cy="5562600"/>
          </a:xfrm>
          <a:noFill/>
        </p:spPr>
      </p:pic>
      <p:sp>
        <p:nvSpPr>
          <p:cNvPr id="9" name="Title 1">
            <a:extLst>
              <a:ext uri="{FF2B5EF4-FFF2-40B4-BE49-F238E27FC236}">
                <a16:creationId xmlns:a16="http://schemas.microsoft.com/office/drawing/2014/main" id="{0EFE6E6C-622A-4DBA-A927-4E521F037E41}"/>
              </a:ext>
            </a:extLst>
          </p:cNvPr>
          <p:cNvSpPr>
            <a:spLocks noGrp="1"/>
          </p:cNvSpPr>
          <p:nvPr>
            <p:ph type="title"/>
          </p:nvPr>
        </p:nvSpPr>
        <p:spPr>
          <a:xfrm>
            <a:off x="152400" y="40433"/>
            <a:ext cx="6248400" cy="1102567"/>
          </a:xfrm>
        </p:spPr>
        <p:txBody>
          <a:bodyPr/>
          <a:lstStyle/>
          <a:p>
            <a:r>
              <a:rPr lang="en-US" sz="3600" dirty="0"/>
              <a:t>developing Gross Charge master or Master Fee Schedules</a:t>
            </a:r>
          </a:p>
        </p:txBody>
      </p:sp>
      <p:sp>
        <p:nvSpPr>
          <p:cNvPr id="11" name="Content Placeholder 3">
            <a:extLst>
              <a:ext uri="{FF2B5EF4-FFF2-40B4-BE49-F238E27FC236}">
                <a16:creationId xmlns:a16="http://schemas.microsoft.com/office/drawing/2014/main" id="{F6544C8B-6E6A-4B76-AB2D-9C64C62EF8AA}"/>
              </a:ext>
            </a:extLst>
          </p:cNvPr>
          <p:cNvSpPr>
            <a:spLocks noGrp="1"/>
          </p:cNvSpPr>
          <p:nvPr>
            <p:ph idx="10"/>
          </p:nvPr>
        </p:nvSpPr>
        <p:spPr>
          <a:xfrm>
            <a:off x="6553200" y="1920241"/>
            <a:ext cx="2514600" cy="1356360"/>
          </a:xfrm>
        </p:spPr>
        <p:txBody>
          <a:bodyPr>
            <a:normAutofit/>
          </a:bodyPr>
          <a:lstStyle/>
          <a:p>
            <a:pPr marL="342900" indent="-342900">
              <a:spcAft>
                <a:spcPts val="1200"/>
              </a:spcAft>
              <a:buFont typeface="Wingdings" panose="05000000000000000000" pitchFamily="2" charset="2"/>
              <a:buChar char="§"/>
            </a:pPr>
            <a:r>
              <a:rPr lang="en-US" dirty="0"/>
              <a:t>Percentage of Medicare Rates</a:t>
            </a:r>
          </a:p>
          <a:p>
            <a:pPr marL="342900" indent="-342900">
              <a:spcAft>
                <a:spcPts val="1200"/>
              </a:spcAft>
              <a:buFont typeface="Wingdings" panose="05000000000000000000" pitchFamily="2" charset="2"/>
              <a:buChar char="§"/>
            </a:pPr>
            <a:r>
              <a:rPr lang="en-US" dirty="0"/>
              <a:t>Fee Analyzer Books (Ingenix)</a:t>
            </a:r>
          </a:p>
          <a:p>
            <a:pPr marL="342900" indent="-342900">
              <a:spcAft>
                <a:spcPts val="1200"/>
              </a:spcAft>
              <a:buFont typeface="Wingdings" panose="05000000000000000000" pitchFamily="2" charset="2"/>
              <a:buChar char="§"/>
            </a:pPr>
            <a:r>
              <a:rPr lang="en-US" dirty="0"/>
              <a:t>Market databases</a:t>
            </a:r>
          </a:p>
        </p:txBody>
      </p:sp>
      <p:sp>
        <p:nvSpPr>
          <p:cNvPr id="2" name="TextBox 1">
            <a:extLst>
              <a:ext uri="{FF2B5EF4-FFF2-40B4-BE49-F238E27FC236}">
                <a16:creationId xmlns:a16="http://schemas.microsoft.com/office/drawing/2014/main" id="{E09FED01-F801-4669-9F88-5831768586E7}"/>
              </a:ext>
            </a:extLst>
          </p:cNvPr>
          <p:cNvSpPr txBox="1"/>
          <p:nvPr/>
        </p:nvSpPr>
        <p:spPr>
          <a:xfrm>
            <a:off x="6427237" y="3285060"/>
            <a:ext cx="2286000" cy="800219"/>
          </a:xfrm>
          <a:prstGeom prst="rect">
            <a:avLst/>
          </a:prstGeom>
          <a:noFill/>
        </p:spPr>
        <p:txBody>
          <a:bodyPr wrap="square" rtlCol="0">
            <a:spAutoFit/>
          </a:bodyPr>
          <a:lstStyle/>
          <a:p>
            <a:r>
              <a:rPr lang="en-US" sz="2800" dirty="0">
                <a:solidFill>
                  <a:schemeClr val="bg2"/>
                </a:solidFill>
              </a:rPr>
              <a:t>Best Practices</a:t>
            </a:r>
          </a:p>
          <a:p>
            <a:endParaRPr lang="en-US" dirty="0"/>
          </a:p>
        </p:txBody>
      </p:sp>
      <p:sp>
        <p:nvSpPr>
          <p:cNvPr id="3" name="TextBox 2">
            <a:extLst>
              <a:ext uri="{FF2B5EF4-FFF2-40B4-BE49-F238E27FC236}">
                <a16:creationId xmlns:a16="http://schemas.microsoft.com/office/drawing/2014/main" id="{59374C87-A742-435C-AD5D-C9515B4AFA98}"/>
              </a:ext>
            </a:extLst>
          </p:cNvPr>
          <p:cNvSpPr txBox="1"/>
          <p:nvPr/>
        </p:nvSpPr>
        <p:spPr>
          <a:xfrm>
            <a:off x="6394377" y="3941882"/>
            <a:ext cx="2721631" cy="1877437"/>
          </a:xfrm>
          <a:prstGeom prst="rect">
            <a:avLst/>
          </a:prstGeom>
          <a:noFill/>
        </p:spPr>
        <p:txBody>
          <a:bodyPr wrap="square" rtlCol="0">
            <a:spAutoFit/>
          </a:bodyPr>
          <a:lstStyle/>
          <a:p>
            <a:pPr marL="342900" indent="-342900">
              <a:spcAft>
                <a:spcPts val="1200"/>
              </a:spcAft>
              <a:buFont typeface="Wingdings" panose="05000000000000000000" pitchFamily="2" charset="2"/>
              <a:buChar char="ü"/>
            </a:pPr>
            <a:r>
              <a:rPr lang="en-US" altLang="en-US" dirty="0">
                <a:solidFill>
                  <a:schemeClr val="bg1"/>
                </a:solidFill>
              </a:rPr>
              <a:t>Market Reimbursement Maximization Approach</a:t>
            </a:r>
          </a:p>
          <a:p>
            <a:pPr marL="685800" lvl="1" indent="-342900">
              <a:spcAft>
                <a:spcPts val="1200"/>
              </a:spcAft>
              <a:buFont typeface="Arial" panose="020B0604020202020204" pitchFamily="34" charset="0"/>
              <a:buChar char="•"/>
            </a:pPr>
            <a:r>
              <a:rPr lang="en-US" sz="1400" i="1" dirty="0">
                <a:solidFill>
                  <a:schemeClr val="bg1"/>
                </a:solidFill>
              </a:rPr>
              <a:t>Proactively Customized Charge Master/Master Fee Schedule</a:t>
            </a:r>
          </a:p>
          <a:p>
            <a:endParaRPr lang="en-US" dirty="0">
              <a:solidFill>
                <a:schemeClr val="bg1"/>
              </a:solidFill>
            </a:endParaRPr>
          </a:p>
        </p:txBody>
      </p:sp>
    </p:spTree>
    <p:extLst>
      <p:ext uri="{BB962C8B-B14F-4D97-AF65-F5344CB8AC3E}">
        <p14:creationId xmlns:p14="http://schemas.microsoft.com/office/powerpoint/2010/main" val="843180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6F21B-C752-4B2B-9A73-B3D77FE5E9E1}"/>
              </a:ext>
            </a:extLst>
          </p:cNvPr>
          <p:cNvSpPr>
            <a:spLocks noGrp="1"/>
          </p:cNvSpPr>
          <p:nvPr>
            <p:ph type="title"/>
          </p:nvPr>
        </p:nvSpPr>
        <p:spPr/>
        <p:txBody>
          <a:bodyPr/>
          <a:lstStyle/>
          <a:p>
            <a:r>
              <a:rPr lang="en-US" dirty="0"/>
              <a:t>Utilizing % of Medicare</a:t>
            </a:r>
          </a:p>
        </p:txBody>
      </p:sp>
      <p:pic>
        <p:nvPicPr>
          <p:cNvPr id="18" name="Content Placeholder 17">
            <a:extLst>
              <a:ext uri="{FF2B5EF4-FFF2-40B4-BE49-F238E27FC236}">
                <a16:creationId xmlns:a16="http://schemas.microsoft.com/office/drawing/2014/main" id="{2391CD51-FFAD-4E9C-A377-540DF8C375DE}"/>
              </a:ext>
            </a:extLst>
          </p:cNvPr>
          <p:cNvPicPr>
            <a:picLocks noGrp="1" noChangeAspect="1"/>
          </p:cNvPicPr>
          <p:nvPr>
            <p:ph idx="16"/>
          </p:nvPr>
        </p:nvPicPr>
        <p:blipFill>
          <a:blip r:embed="rId3"/>
          <a:stretch>
            <a:fillRect/>
          </a:stretch>
        </p:blipFill>
        <p:spPr>
          <a:xfrm>
            <a:off x="3429000" y="2357538"/>
            <a:ext cx="5590591" cy="4119462"/>
          </a:xfrm>
          <a:prstGeom prst="rect">
            <a:avLst/>
          </a:prstGeom>
        </p:spPr>
      </p:pic>
      <p:sp>
        <p:nvSpPr>
          <p:cNvPr id="5" name="TextBox 4">
            <a:extLst>
              <a:ext uri="{FF2B5EF4-FFF2-40B4-BE49-F238E27FC236}">
                <a16:creationId xmlns:a16="http://schemas.microsoft.com/office/drawing/2014/main" id="{6779EA8C-813B-49CC-8243-4DD32DA9CC39}"/>
              </a:ext>
            </a:extLst>
          </p:cNvPr>
          <p:cNvSpPr txBox="1"/>
          <p:nvPr/>
        </p:nvSpPr>
        <p:spPr>
          <a:xfrm>
            <a:off x="182286" y="1034900"/>
            <a:ext cx="6370914" cy="461665"/>
          </a:xfrm>
          <a:prstGeom prst="rect">
            <a:avLst/>
          </a:prstGeom>
          <a:noFill/>
        </p:spPr>
        <p:txBody>
          <a:bodyPr wrap="square" rtlCol="0">
            <a:spAutoFit/>
          </a:bodyPr>
          <a:lstStyle/>
          <a:p>
            <a:r>
              <a:rPr lang="en-US" sz="2400" dirty="0">
                <a:solidFill>
                  <a:schemeClr val="tx2"/>
                </a:solidFill>
              </a:rPr>
              <a:t>Why do providers use a percentage of Medicare?</a:t>
            </a:r>
          </a:p>
        </p:txBody>
      </p:sp>
      <p:sp>
        <p:nvSpPr>
          <p:cNvPr id="6" name="TextBox 5">
            <a:extLst>
              <a:ext uri="{FF2B5EF4-FFF2-40B4-BE49-F238E27FC236}">
                <a16:creationId xmlns:a16="http://schemas.microsoft.com/office/drawing/2014/main" id="{544A1CE4-AEAA-42DD-859F-3E25D2EE7A0D}"/>
              </a:ext>
            </a:extLst>
          </p:cNvPr>
          <p:cNvSpPr txBox="1"/>
          <p:nvPr/>
        </p:nvSpPr>
        <p:spPr>
          <a:xfrm>
            <a:off x="645925" y="1496565"/>
            <a:ext cx="4190891" cy="400110"/>
          </a:xfrm>
          <a:prstGeom prst="rect">
            <a:avLst/>
          </a:prstGeom>
          <a:noFill/>
        </p:spPr>
        <p:txBody>
          <a:bodyPr wrap="none" rtlCol="0">
            <a:spAutoFit/>
          </a:bodyPr>
          <a:lstStyle/>
          <a:p>
            <a:r>
              <a:rPr lang="en-US" sz="2000" i="1" dirty="0"/>
              <a:t>It is the Easiest to Implement and Update</a:t>
            </a:r>
          </a:p>
        </p:txBody>
      </p:sp>
      <p:sp>
        <p:nvSpPr>
          <p:cNvPr id="7" name="Content Placeholder 3">
            <a:extLst>
              <a:ext uri="{FF2B5EF4-FFF2-40B4-BE49-F238E27FC236}">
                <a16:creationId xmlns:a16="http://schemas.microsoft.com/office/drawing/2014/main" id="{79362933-3F03-4082-A0CE-BAEC130EF6EB}"/>
              </a:ext>
            </a:extLst>
          </p:cNvPr>
          <p:cNvSpPr txBox="1">
            <a:spLocks/>
          </p:cNvSpPr>
          <p:nvPr/>
        </p:nvSpPr>
        <p:spPr>
          <a:xfrm>
            <a:off x="239829" y="3124200"/>
            <a:ext cx="3048000" cy="2419290"/>
          </a:xfrm>
          <a:prstGeom prst="rect">
            <a:avLst/>
          </a:prstGeom>
        </p:spPr>
        <p:txBody>
          <a:bodyPr vert="horz" lIns="0" tIns="45720" rIns="0" bIns="45720" rtlCol="0">
            <a:normAutofit/>
          </a:bodyPr>
          <a:lstStyle>
            <a:lvl1pPr marL="0" indent="0" algn="l" defTabSz="685800" rtl="0" eaLnBrk="1" latinLnBrk="0" hangingPunct="1">
              <a:lnSpc>
                <a:spcPct val="100000"/>
              </a:lnSpc>
              <a:spcBef>
                <a:spcPts val="0"/>
              </a:spcBef>
              <a:buFont typeface="Arial" panose="020B0604020202020204" pitchFamily="34" charset="0"/>
              <a:buNone/>
              <a:defRPr sz="2000" b="0" kern="1200" spc="0" baseline="0">
                <a:solidFill>
                  <a:schemeClr val="accent1"/>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Tw Cen MT" panose="020B0602020104020603" pitchFamily="34" charset="0"/>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Tw Cen MT" panose="020B0602020104020603" pitchFamily="34" charset="0"/>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Tw Cen MT" panose="020B0602020104020603" pitchFamily="34" charset="0"/>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Tw Cen MT" panose="020B06020201040206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a:t>Family Practice set Gross Charges at 200% for Procedures &amp; 150% for E &amp; M’s with no updates. </a:t>
            </a:r>
          </a:p>
        </p:txBody>
      </p:sp>
    </p:spTree>
    <p:extLst>
      <p:ext uri="{BB962C8B-B14F-4D97-AF65-F5344CB8AC3E}">
        <p14:creationId xmlns:p14="http://schemas.microsoft.com/office/powerpoint/2010/main" val="125032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724202-F776-4E7C-AD00-843D7C327029}"/>
              </a:ext>
            </a:extLst>
          </p:cNvPr>
          <p:cNvSpPr>
            <a:spLocks noGrp="1"/>
          </p:cNvSpPr>
          <p:nvPr>
            <p:ph type="title"/>
          </p:nvPr>
        </p:nvSpPr>
        <p:spPr>
          <a:xfrm>
            <a:off x="221224" y="-237449"/>
            <a:ext cx="8686800" cy="914400"/>
          </a:xfrm>
        </p:spPr>
        <p:txBody>
          <a:bodyPr/>
          <a:lstStyle/>
          <a:p>
            <a:r>
              <a:rPr lang="en-US" dirty="0"/>
              <a:t>Fee Analyzer Books </a:t>
            </a:r>
          </a:p>
        </p:txBody>
      </p:sp>
      <p:sp>
        <p:nvSpPr>
          <p:cNvPr id="5" name="Content Placeholder 4">
            <a:extLst>
              <a:ext uri="{FF2B5EF4-FFF2-40B4-BE49-F238E27FC236}">
                <a16:creationId xmlns:a16="http://schemas.microsoft.com/office/drawing/2014/main" id="{20696A8C-6FA1-4053-B699-6C9AD15560E1}"/>
              </a:ext>
            </a:extLst>
          </p:cNvPr>
          <p:cNvSpPr>
            <a:spLocks noGrp="1"/>
          </p:cNvSpPr>
          <p:nvPr>
            <p:ph idx="14"/>
          </p:nvPr>
        </p:nvSpPr>
        <p:spPr>
          <a:xfrm>
            <a:off x="260915" y="1905000"/>
            <a:ext cx="3505202" cy="4191000"/>
          </a:xfrm>
        </p:spPr>
        <p:txBody>
          <a:bodyPr>
            <a:normAutofit/>
          </a:bodyPr>
          <a:lstStyle/>
          <a:p>
            <a:r>
              <a:rPr lang="en-US" dirty="0">
                <a:solidFill>
                  <a:schemeClr val="tx1"/>
                </a:solidFill>
              </a:rPr>
              <a:t>Practice utilized 75 percentile from Fee Analyzer Book</a:t>
            </a:r>
          </a:p>
          <a:p>
            <a:endParaRPr lang="en-US" dirty="0"/>
          </a:p>
          <a:p>
            <a:endParaRPr lang="en-US" dirty="0"/>
          </a:p>
          <a:p>
            <a:endParaRPr lang="en-US" dirty="0"/>
          </a:p>
          <a:p>
            <a:endParaRPr lang="en-US" dirty="0"/>
          </a:p>
          <a:p>
            <a:r>
              <a:rPr lang="en-US" dirty="0"/>
              <a:t>Utilized 200 codes, 126 were below max payor</a:t>
            </a:r>
          </a:p>
          <a:p>
            <a:endParaRPr lang="en-US" dirty="0"/>
          </a:p>
          <a:p>
            <a:r>
              <a:rPr lang="en-US" dirty="0"/>
              <a:t>Highest payors consisted 28% of payor mix</a:t>
            </a:r>
          </a:p>
          <a:p>
            <a:endParaRPr lang="en-US" dirty="0"/>
          </a:p>
          <a:p>
            <a:r>
              <a:rPr lang="en-US" dirty="0"/>
              <a:t>Total annual loss of $188, 000</a:t>
            </a:r>
          </a:p>
          <a:p>
            <a:endParaRPr lang="en-US" dirty="0"/>
          </a:p>
        </p:txBody>
      </p:sp>
      <p:pic>
        <p:nvPicPr>
          <p:cNvPr id="8" name="Content Placeholder 7">
            <a:extLst>
              <a:ext uri="{FF2B5EF4-FFF2-40B4-BE49-F238E27FC236}">
                <a16:creationId xmlns:a16="http://schemas.microsoft.com/office/drawing/2014/main" id="{3D6364F0-D182-4B86-B670-B585DE85F699}"/>
              </a:ext>
            </a:extLst>
          </p:cNvPr>
          <p:cNvPicPr>
            <a:picLocks noGrp="1" noChangeAspect="1"/>
          </p:cNvPicPr>
          <p:nvPr>
            <p:ph idx="16"/>
          </p:nvPr>
        </p:nvPicPr>
        <p:blipFill>
          <a:blip r:embed="rId2"/>
          <a:stretch>
            <a:fillRect/>
          </a:stretch>
        </p:blipFill>
        <p:spPr>
          <a:xfrm>
            <a:off x="3805808" y="676951"/>
            <a:ext cx="5350482" cy="6136804"/>
          </a:xfrm>
          <a:prstGeom prst="rect">
            <a:avLst/>
          </a:prstGeom>
        </p:spPr>
      </p:pic>
    </p:spTree>
    <p:extLst>
      <p:ext uri="{BB962C8B-B14F-4D97-AF65-F5344CB8AC3E}">
        <p14:creationId xmlns:p14="http://schemas.microsoft.com/office/powerpoint/2010/main" val="3008326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B237EE-93FA-4557-B302-7EFAA16571BB}"/>
              </a:ext>
            </a:extLst>
          </p:cNvPr>
          <p:cNvSpPr>
            <a:spLocks noGrp="1"/>
          </p:cNvSpPr>
          <p:nvPr>
            <p:ph type="title"/>
          </p:nvPr>
        </p:nvSpPr>
        <p:spPr>
          <a:xfrm>
            <a:off x="228600" y="182880"/>
            <a:ext cx="5867400" cy="1033271"/>
          </a:xfrm>
        </p:spPr>
        <p:txBody>
          <a:bodyPr/>
          <a:lstStyle/>
          <a:p>
            <a:r>
              <a:rPr lang="en-US" dirty="0"/>
              <a:t>How you know your current </a:t>
            </a:r>
            <a:br>
              <a:rPr lang="en-US" dirty="0"/>
            </a:br>
            <a:r>
              <a:rPr lang="en-US" dirty="0"/>
              <a:t>strategy is not working? </a:t>
            </a:r>
          </a:p>
        </p:txBody>
      </p:sp>
      <p:sp>
        <p:nvSpPr>
          <p:cNvPr id="5" name="Content Placeholder 4">
            <a:extLst>
              <a:ext uri="{FF2B5EF4-FFF2-40B4-BE49-F238E27FC236}">
                <a16:creationId xmlns:a16="http://schemas.microsoft.com/office/drawing/2014/main" id="{B30BEFA7-52AC-4053-9691-76A58CDA3F31}"/>
              </a:ext>
            </a:extLst>
          </p:cNvPr>
          <p:cNvSpPr>
            <a:spLocks noGrp="1"/>
          </p:cNvSpPr>
          <p:nvPr>
            <p:ph idx="1"/>
          </p:nvPr>
        </p:nvSpPr>
        <p:spPr/>
        <p:txBody>
          <a:bodyPr>
            <a:normAutofit fontScale="70000" lnSpcReduction="20000"/>
          </a:bodyPr>
          <a:lstStyle/>
          <a:p>
            <a:pPr marL="342900" indent="-342900">
              <a:spcAft>
                <a:spcPts val="1200"/>
              </a:spcAft>
              <a:buFont typeface="Wingdings" panose="05000000000000000000" pitchFamily="2" charset="2"/>
              <a:buChar char="§"/>
            </a:pPr>
            <a:r>
              <a:rPr lang="en-US" sz="2400" dirty="0"/>
              <a:t>You receive 100% of billed charges</a:t>
            </a:r>
          </a:p>
          <a:p>
            <a:pPr marL="342900" indent="-342900">
              <a:spcAft>
                <a:spcPts val="1200"/>
              </a:spcAft>
              <a:buFont typeface="Wingdings" panose="05000000000000000000" pitchFamily="2" charset="2"/>
              <a:buChar char="§"/>
            </a:pPr>
            <a:r>
              <a:rPr lang="en-US" sz="2400" dirty="0"/>
              <a:t>Can’t provide clear financial expectations at the time of service to your patients</a:t>
            </a:r>
          </a:p>
          <a:p>
            <a:pPr marL="342900" indent="-342900">
              <a:spcAft>
                <a:spcPts val="1200"/>
              </a:spcAft>
              <a:buFont typeface="Wingdings" panose="05000000000000000000" pitchFamily="2" charset="2"/>
              <a:buChar char="§"/>
            </a:pPr>
            <a:r>
              <a:rPr lang="en-US" sz="2400" dirty="0"/>
              <a:t>Not maximizing reimbursement for each provided service</a:t>
            </a:r>
          </a:p>
          <a:p>
            <a:pPr marL="342900" indent="-342900">
              <a:spcAft>
                <a:spcPts val="1200"/>
              </a:spcAft>
              <a:buFont typeface="Wingdings" panose="05000000000000000000" pitchFamily="2" charset="2"/>
              <a:buChar char="§"/>
            </a:pPr>
            <a:r>
              <a:rPr lang="en-US" sz="2400" dirty="0"/>
              <a:t>Losing money on supplies or labs</a:t>
            </a:r>
          </a:p>
          <a:p>
            <a:pPr marL="342900" indent="-342900">
              <a:spcAft>
                <a:spcPts val="1200"/>
              </a:spcAft>
              <a:buFont typeface="Wingdings" panose="05000000000000000000" pitchFamily="2" charset="2"/>
              <a:buChar char="§"/>
            </a:pPr>
            <a:r>
              <a:rPr lang="en-US" sz="2400" dirty="0"/>
              <a:t>Self-pay rate does not cover the cost to provide each service</a:t>
            </a:r>
          </a:p>
          <a:p>
            <a:pPr marL="342900" indent="-342900">
              <a:spcAft>
                <a:spcPts val="1200"/>
              </a:spcAft>
              <a:buFont typeface="Wingdings" panose="05000000000000000000" pitchFamily="2" charset="2"/>
              <a:buChar char="§"/>
            </a:pPr>
            <a:r>
              <a:rPr lang="en-US" sz="2400" dirty="0"/>
              <a:t>Patients are frequently frustrated with billing</a:t>
            </a:r>
          </a:p>
          <a:p>
            <a:pPr marL="342900" indent="-342900">
              <a:spcAft>
                <a:spcPts val="1200"/>
              </a:spcAft>
              <a:buFont typeface="Wingdings" panose="05000000000000000000" pitchFamily="2" charset="2"/>
              <a:buChar char="§"/>
            </a:pPr>
            <a:r>
              <a:rPr lang="en-US" sz="2400" dirty="0"/>
              <a:t>Not sure what the contracted rate is for services provided</a:t>
            </a:r>
          </a:p>
          <a:p>
            <a:pPr marL="342900" indent="-342900">
              <a:spcAft>
                <a:spcPts val="1200"/>
              </a:spcAft>
              <a:buFont typeface="Wingdings" panose="05000000000000000000" pitchFamily="2" charset="2"/>
              <a:buChar char="§"/>
            </a:pPr>
            <a:r>
              <a:rPr lang="en-US" sz="2400" dirty="0"/>
              <a:t>Can’t verify accuracy of payment for all services from all payors </a:t>
            </a:r>
          </a:p>
          <a:p>
            <a:pPr marL="342900" indent="-342900">
              <a:spcAft>
                <a:spcPts val="1200"/>
              </a:spcAft>
              <a:buFont typeface="Wingdings" panose="05000000000000000000" pitchFamily="2" charset="2"/>
              <a:buChar char="§"/>
            </a:pPr>
            <a:r>
              <a:rPr lang="en-US" sz="2400" dirty="0"/>
              <a:t>Not sure how payor rate changes effected your bottom line</a:t>
            </a:r>
          </a:p>
          <a:p>
            <a:endParaRPr lang="en-US" dirty="0"/>
          </a:p>
        </p:txBody>
      </p:sp>
      <p:pic>
        <p:nvPicPr>
          <p:cNvPr id="7" name="Content Placeholder 15" descr="A picture containing text&#10;&#10;Description automatically generated">
            <a:extLst>
              <a:ext uri="{FF2B5EF4-FFF2-40B4-BE49-F238E27FC236}">
                <a16:creationId xmlns:a16="http://schemas.microsoft.com/office/drawing/2014/main" id="{7485EFEA-80DA-428D-B7EE-45A72CD9589E}"/>
              </a:ext>
            </a:extLst>
          </p:cNvPr>
          <p:cNvPicPr>
            <a:picLocks noGrp="1" noChangeAspect="1"/>
          </p:cNvPicPr>
          <p:nvPr>
            <p:ph idx="11"/>
          </p:nvPr>
        </p:nvPicPr>
        <p:blipFill rotWithShape="1">
          <a:blip r:embed="rId2" cstate="print">
            <a:extLst>
              <a:ext uri="{28A0092B-C50C-407E-A947-70E740481C1C}">
                <a14:useLocalDpi xmlns:a14="http://schemas.microsoft.com/office/drawing/2010/main" val="0"/>
              </a:ext>
            </a:extLst>
          </a:blip>
          <a:srcRect l="19428" t="13333" r="19966" b="15017"/>
          <a:stretch/>
        </p:blipFill>
        <p:spPr>
          <a:xfrm>
            <a:off x="5176597" y="1278859"/>
            <a:ext cx="3637444" cy="4300282"/>
          </a:xfrm>
          <a:prstGeom prst="rect">
            <a:avLst/>
          </a:prstGeom>
        </p:spPr>
      </p:pic>
    </p:spTree>
    <p:extLst>
      <p:ext uri="{BB962C8B-B14F-4D97-AF65-F5344CB8AC3E}">
        <p14:creationId xmlns:p14="http://schemas.microsoft.com/office/powerpoint/2010/main" val="2395574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015D47-B5DD-4999-A23B-8D38D1DEFBBA}"/>
              </a:ext>
            </a:extLst>
          </p:cNvPr>
          <p:cNvSpPr>
            <a:spLocks noGrp="1"/>
          </p:cNvSpPr>
          <p:nvPr>
            <p:ph type="title"/>
          </p:nvPr>
        </p:nvSpPr>
        <p:spPr>
          <a:xfrm>
            <a:off x="91440" y="838200"/>
            <a:ext cx="8686800" cy="1198320"/>
          </a:xfrm>
        </p:spPr>
        <p:txBody>
          <a:bodyPr>
            <a:normAutofit fontScale="90000"/>
          </a:bodyPr>
          <a:lstStyle/>
          <a:p>
            <a:r>
              <a:rPr lang="en-US" altLang="en-US" dirty="0"/>
              <a:t>How to Implement</a:t>
            </a:r>
            <a:br>
              <a:rPr lang="en-US" altLang="en-US" dirty="0"/>
            </a:br>
            <a:r>
              <a:rPr lang="en-US" altLang="en-US" dirty="0"/>
              <a:t>Market Reimbursement Maximization Approach</a:t>
            </a:r>
            <a:br>
              <a:rPr lang="en-US" altLang="en-US" dirty="0"/>
            </a:br>
            <a:br>
              <a:rPr lang="en-US" dirty="0"/>
            </a:br>
            <a:endParaRPr lang="en-US" dirty="0"/>
          </a:p>
        </p:txBody>
      </p:sp>
      <p:pic>
        <p:nvPicPr>
          <p:cNvPr id="7" name="Picture 6">
            <a:extLst>
              <a:ext uri="{FF2B5EF4-FFF2-40B4-BE49-F238E27FC236}">
                <a16:creationId xmlns:a16="http://schemas.microsoft.com/office/drawing/2014/main" id="{4C88D5E4-F819-418F-9B44-F8BE5D72F366}"/>
              </a:ext>
            </a:extLst>
          </p:cNvPr>
          <p:cNvPicPr>
            <a:picLocks noChangeAspect="1"/>
          </p:cNvPicPr>
          <p:nvPr/>
        </p:nvPicPr>
        <p:blipFill>
          <a:blip r:embed="rId3"/>
          <a:stretch>
            <a:fillRect/>
          </a:stretch>
        </p:blipFill>
        <p:spPr>
          <a:xfrm>
            <a:off x="76200" y="1219200"/>
            <a:ext cx="8991600" cy="5313120"/>
          </a:xfrm>
          <a:prstGeom prst="rect">
            <a:avLst/>
          </a:prstGeom>
        </p:spPr>
      </p:pic>
    </p:spTree>
    <p:extLst>
      <p:ext uri="{BB962C8B-B14F-4D97-AF65-F5344CB8AC3E}">
        <p14:creationId xmlns:p14="http://schemas.microsoft.com/office/powerpoint/2010/main" val="206713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BD0DA-6FB0-4990-A459-CED0F1C0837D}"/>
              </a:ext>
            </a:extLst>
          </p:cNvPr>
          <p:cNvSpPr>
            <a:spLocks noGrp="1"/>
          </p:cNvSpPr>
          <p:nvPr>
            <p:ph type="title"/>
          </p:nvPr>
        </p:nvSpPr>
        <p:spPr/>
        <p:txBody>
          <a:bodyPr/>
          <a:lstStyle/>
          <a:p>
            <a:r>
              <a:rPr lang="en-US" dirty="0"/>
              <a:t>Revenue Recovered – You’ve earned it</a:t>
            </a:r>
          </a:p>
        </p:txBody>
      </p:sp>
      <p:sp>
        <p:nvSpPr>
          <p:cNvPr id="3" name="Content Placeholder 2">
            <a:extLst>
              <a:ext uri="{FF2B5EF4-FFF2-40B4-BE49-F238E27FC236}">
                <a16:creationId xmlns:a16="http://schemas.microsoft.com/office/drawing/2014/main" id="{34C78CF7-4375-422F-AF46-560404AD7959}"/>
              </a:ext>
            </a:extLst>
          </p:cNvPr>
          <p:cNvSpPr>
            <a:spLocks noGrp="1"/>
          </p:cNvSpPr>
          <p:nvPr>
            <p:ph idx="1"/>
          </p:nvPr>
        </p:nvSpPr>
        <p:spPr>
          <a:xfrm>
            <a:off x="838200" y="1066800"/>
            <a:ext cx="7467600" cy="5638800"/>
          </a:xfrm>
        </p:spPr>
        <p:txBody>
          <a:bodyPr/>
          <a:lstStyle/>
          <a:p>
            <a:pPr>
              <a:spcAft>
                <a:spcPts val="1800"/>
              </a:spcAft>
            </a:pPr>
            <a:r>
              <a:rPr lang="en-US" dirty="0"/>
              <a:t>					 </a:t>
            </a:r>
            <a:r>
              <a:rPr lang="en-US" u="sng" dirty="0"/>
              <a:t>Total Annual Revenue Recovered</a:t>
            </a:r>
          </a:p>
          <a:p>
            <a:pPr>
              <a:spcAft>
                <a:spcPts val="1800"/>
              </a:spcAft>
            </a:pPr>
            <a:endParaRPr lang="en-US" sz="1050" u="sng" dirty="0"/>
          </a:p>
          <a:p>
            <a:pPr>
              <a:spcAft>
                <a:spcPts val="1800"/>
              </a:spcAft>
            </a:pPr>
            <a:r>
              <a:rPr lang="en-US" dirty="0"/>
              <a:t>Critical Access Hospital				</a:t>
            </a:r>
            <a:r>
              <a:rPr lang="en-US" b="1" dirty="0"/>
              <a:t>$ 89,609</a:t>
            </a:r>
          </a:p>
          <a:p>
            <a:pPr>
              <a:spcAft>
                <a:spcPts val="1800"/>
              </a:spcAft>
            </a:pPr>
            <a:r>
              <a:rPr lang="en-US" dirty="0"/>
              <a:t>Oral Maxillofacial				</a:t>
            </a:r>
            <a:r>
              <a:rPr lang="en-US" b="1" dirty="0"/>
              <a:t>$155,612</a:t>
            </a:r>
          </a:p>
          <a:p>
            <a:pPr>
              <a:spcAft>
                <a:spcPts val="1800"/>
              </a:spcAft>
            </a:pPr>
            <a:r>
              <a:rPr lang="en-US" dirty="0"/>
              <a:t>Cardiology Grp					</a:t>
            </a:r>
            <a:r>
              <a:rPr lang="en-US" b="1" dirty="0"/>
              <a:t>$424,000</a:t>
            </a:r>
          </a:p>
          <a:p>
            <a:pPr>
              <a:spcAft>
                <a:spcPts val="1800"/>
              </a:spcAft>
            </a:pPr>
            <a:r>
              <a:rPr lang="en-US" dirty="0"/>
              <a:t>Internal Medicine					</a:t>
            </a:r>
            <a:r>
              <a:rPr lang="en-US" b="1" dirty="0"/>
              <a:t>$112,308</a:t>
            </a:r>
          </a:p>
          <a:p>
            <a:pPr>
              <a:spcAft>
                <a:spcPts val="1800"/>
              </a:spcAft>
            </a:pPr>
            <a:r>
              <a:rPr lang="en-US" dirty="0"/>
              <a:t>Family Practice (9 providers)			</a:t>
            </a:r>
            <a:r>
              <a:rPr lang="en-US" b="1" dirty="0"/>
              <a:t>$ 89,302</a:t>
            </a:r>
          </a:p>
          <a:p>
            <a:pPr>
              <a:spcAft>
                <a:spcPts val="1800"/>
              </a:spcAft>
            </a:pPr>
            <a:r>
              <a:rPr lang="en-US" dirty="0"/>
              <a:t>Podiatry						</a:t>
            </a:r>
            <a:r>
              <a:rPr lang="en-US" b="1" dirty="0"/>
              <a:t>$ 32,000</a:t>
            </a:r>
          </a:p>
          <a:p>
            <a:pPr>
              <a:spcAft>
                <a:spcPts val="1800"/>
              </a:spcAft>
            </a:pPr>
            <a:r>
              <a:rPr lang="en-US" dirty="0"/>
              <a:t>Neurology						</a:t>
            </a:r>
            <a:r>
              <a:rPr lang="en-US" b="1" dirty="0"/>
              <a:t>$238,605</a:t>
            </a:r>
          </a:p>
        </p:txBody>
      </p:sp>
    </p:spTree>
    <p:extLst>
      <p:ext uri="{BB962C8B-B14F-4D97-AF65-F5344CB8AC3E}">
        <p14:creationId xmlns:p14="http://schemas.microsoft.com/office/powerpoint/2010/main" val="3871334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EA4FD5-8885-4983-9A4C-BEC00A1D16B8}"/>
              </a:ext>
            </a:extLst>
          </p:cNvPr>
          <p:cNvSpPr>
            <a:spLocks noGrp="1"/>
          </p:cNvSpPr>
          <p:nvPr>
            <p:ph type="title"/>
          </p:nvPr>
        </p:nvSpPr>
        <p:spPr>
          <a:xfrm>
            <a:off x="228600" y="182880"/>
            <a:ext cx="4495800" cy="1033271"/>
          </a:xfrm>
        </p:spPr>
        <p:txBody>
          <a:bodyPr/>
          <a:lstStyle/>
          <a:p>
            <a:r>
              <a:rPr lang="en-US" sz="2800" dirty="0"/>
              <a:t>Ability to Track Payor rate changes &amp; how it affects your bottom line?</a:t>
            </a:r>
          </a:p>
        </p:txBody>
      </p:sp>
      <p:sp>
        <p:nvSpPr>
          <p:cNvPr id="9" name="Content Placeholder 8">
            <a:extLst>
              <a:ext uri="{FF2B5EF4-FFF2-40B4-BE49-F238E27FC236}">
                <a16:creationId xmlns:a16="http://schemas.microsoft.com/office/drawing/2014/main" id="{ABA38654-1A14-4D28-95CA-EE9602C26955}"/>
              </a:ext>
            </a:extLst>
          </p:cNvPr>
          <p:cNvSpPr>
            <a:spLocks noGrp="1"/>
          </p:cNvSpPr>
          <p:nvPr>
            <p:ph idx="1"/>
          </p:nvPr>
        </p:nvSpPr>
        <p:spPr>
          <a:xfrm>
            <a:off x="228600" y="1490471"/>
            <a:ext cx="4618038" cy="4993455"/>
          </a:xfrm>
        </p:spPr>
        <p:txBody>
          <a:bodyPr/>
          <a:lstStyle/>
          <a:p>
            <a:r>
              <a:rPr lang="en-US" dirty="0"/>
              <a:t>See where Payors are cutting reimbursement</a:t>
            </a:r>
          </a:p>
          <a:p>
            <a:endParaRPr lang="en-US" dirty="0"/>
          </a:p>
        </p:txBody>
      </p:sp>
      <p:pic>
        <p:nvPicPr>
          <p:cNvPr id="11" name="Content Placeholder 10" descr="A picture containing table, light, computer, computer&#10;&#10;Description automatically generated">
            <a:extLst>
              <a:ext uri="{FF2B5EF4-FFF2-40B4-BE49-F238E27FC236}">
                <a16:creationId xmlns:a16="http://schemas.microsoft.com/office/drawing/2014/main" id="{A4C410A8-695B-4924-9D59-1ECFCC3897E7}"/>
              </a:ext>
            </a:extLst>
          </p:cNvPr>
          <p:cNvPicPr>
            <a:picLocks noGrp="1" noChangeAspect="1"/>
          </p:cNvPicPr>
          <p:nvPr>
            <p:ph idx="11"/>
          </p:nvPr>
        </p:nvPicPr>
        <p:blipFill rotWithShape="1">
          <a:blip r:embed="rId2" cstate="print">
            <a:extLst>
              <a:ext uri="{28A0092B-C50C-407E-A947-70E740481C1C}">
                <a14:useLocalDpi xmlns:a14="http://schemas.microsoft.com/office/drawing/2010/main" val="0"/>
              </a:ext>
            </a:extLst>
          </a:blip>
          <a:srcRect l="17544"/>
          <a:stretch/>
        </p:blipFill>
        <p:spPr>
          <a:xfrm>
            <a:off x="4846638" y="904"/>
            <a:ext cx="4297362" cy="6856192"/>
          </a:xfrm>
          <a:prstGeom prst="rect">
            <a:avLst/>
          </a:prstGeom>
          <a:noFill/>
        </p:spPr>
      </p:pic>
      <p:pic>
        <p:nvPicPr>
          <p:cNvPr id="2" name="Picture 1">
            <a:extLst>
              <a:ext uri="{FF2B5EF4-FFF2-40B4-BE49-F238E27FC236}">
                <a16:creationId xmlns:a16="http://schemas.microsoft.com/office/drawing/2014/main" id="{E89EBF47-24C6-4268-83A3-57775CA4B1D4}"/>
              </a:ext>
            </a:extLst>
          </p:cNvPr>
          <p:cNvPicPr>
            <a:picLocks noChangeAspect="1"/>
          </p:cNvPicPr>
          <p:nvPr/>
        </p:nvPicPr>
        <p:blipFill>
          <a:blip r:embed="rId3"/>
          <a:stretch>
            <a:fillRect/>
          </a:stretch>
        </p:blipFill>
        <p:spPr>
          <a:xfrm>
            <a:off x="193307" y="2514600"/>
            <a:ext cx="4495800" cy="3536140"/>
          </a:xfrm>
          <a:prstGeom prst="rect">
            <a:avLst/>
          </a:prstGeom>
        </p:spPr>
      </p:pic>
    </p:spTree>
    <p:extLst>
      <p:ext uri="{BB962C8B-B14F-4D97-AF65-F5344CB8AC3E}">
        <p14:creationId xmlns:p14="http://schemas.microsoft.com/office/powerpoint/2010/main" val="1091946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F8A9A6D7-2AE7-40C4-9FBF-84F5564A2B62}"/>
              </a:ext>
            </a:extLst>
          </p:cNvPr>
          <p:cNvSpPr>
            <a:spLocks noGrp="1"/>
          </p:cNvSpPr>
          <p:nvPr>
            <p:ph type="title"/>
          </p:nvPr>
        </p:nvSpPr>
        <p:spPr>
          <a:xfrm>
            <a:off x="228600" y="0"/>
            <a:ext cx="8686800" cy="914400"/>
          </a:xfrm>
        </p:spPr>
        <p:txBody>
          <a:bodyPr anchor="b">
            <a:normAutofit/>
          </a:bodyPr>
          <a:lstStyle/>
          <a:p>
            <a:r>
              <a:rPr lang="en-US" altLang="en-US" dirty="0"/>
              <a:t>Agenda</a:t>
            </a:r>
          </a:p>
        </p:txBody>
      </p:sp>
      <p:graphicFrame>
        <p:nvGraphicFramePr>
          <p:cNvPr id="15365" name="Content Placeholder 2">
            <a:extLst>
              <a:ext uri="{FF2B5EF4-FFF2-40B4-BE49-F238E27FC236}">
                <a16:creationId xmlns:a16="http://schemas.microsoft.com/office/drawing/2014/main" id="{4FEF4C90-6E3F-4EB7-A828-BE8AB684B6E3}"/>
              </a:ext>
            </a:extLst>
          </p:cNvPr>
          <p:cNvGraphicFramePr>
            <a:graphicFrameLocks noGrp="1"/>
          </p:cNvGraphicFramePr>
          <p:nvPr>
            <p:ph idx="1"/>
            <p:extLst>
              <p:ext uri="{D42A27DB-BD31-4B8C-83A1-F6EECF244321}">
                <p14:modId xmlns:p14="http://schemas.microsoft.com/office/powerpoint/2010/main" val="2133641844"/>
              </p:ext>
            </p:extLst>
          </p:nvPr>
        </p:nvGraphicFramePr>
        <p:xfrm>
          <a:off x="228600" y="1280160"/>
          <a:ext cx="8686800" cy="5212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9EBEC21-145E-4A1C-B86D-D25B4F2F7EBC}"/>
              </a:ext>
            </a:extLst>
          </p:cNvPr>
          <p:cNvPicPr>
            <a:picLocks noGrp="1" noChangeAspect="1"/>
          </p:cNvPicPr>
          <p:nvPr>
            <p:ph idx="16"/>
          </p:nvPr>
        </p:nvPicPr>
        <p:blipFill>
          <a:blip r:embed="rId2"/>
          <a:stretch>
            <a:fillRect/>
          </a:stretch>
        </p:blipFill>
        <p:spPr>
          <a:xfrm>
            <a:off x="117331" y="2420318"/>
            <a:ext cx="8493270" cy="2757961"/>
          </a:xfrm>
          <a:prstGeom prst="rect">
            <a:avLst/>
          </a:prstGeom>
        </p:spPr>
      </p:pic>
      <p:sp>
        <p:nvSpPr>
          <p:cNvPr id="2" name="Title 1">
            <a:extLst>
              <a:ext uri="{FF2B5EF4-FFF2-40B4-BE49-F238E27FC236}">
                <a16:creationId xmlns:a16="http://schemas.microsoft.com/office/drawing/2014/main" id="{FEE1B7CD-01A5-4B78-A637-47F15276E101}"/>
              </a:ext>
            </a:extLst>
          </p:cNvPr>
          <p:cNvSpPr>
            <a:spLocks noGrp="1"/>
          </p:cNvSpPr>
          <p:nvPr>
            <p:ph type="title"/>
          </p:nvPr>
        </p:nvSpPr>
        <p:spPr>
          <a:xfrm>
            <a:off x="227386" y="76200"/>
            <a:ext cx="8686800" cy="914400"/>
          </a:xfrm>
        </p:spPr>
        <p:txBody>
          <a:bodyPr>
            <a:normAutofit/>
          </a:bodyPr>
          <a:lstStyle/>
          <a:p>
            <a:r>
              <a:rPr lang="en-US" dirty="0"/>
              <a:t>Financial Impact Payor Rates Changes</a:t>
            </a:r>
          </a:p>
        </p:txBody>
      </p:sp>
      <p:sp>
        <p:nvSpPr>
          <p:cNvPr id="5" name="Content Placeholder 4">
            <a:extLst>
              <a:ext uri="{FF2B5EF4-FFF2-40B4-BE49-F238E27FC236}">
                <a16:creationId xmlns:a16="http://schemas.microsoft.com/office/drawing/2014/main" id="{FB747F24-82BA-46C5-855D-F8EFDDA74FF3}"/>
              </a:ext>
            </a:extLst>
          </p:cNvPr>
          <p:cNvSpPr>
            <a:spLocks noGrp="1"/>
          </p:cNvSpPr>
          <p:nvPr>
            <p:ph idx="15"/>
          </p:nvPr>
        </p:nvSpPr>
        <p:spPr>
          <a:xfrm>
            <a:off x="2895600" y="1670898"/>
            <a:ext cx="3931920" cy="327580"/>
          </a:xfrm>
        </p:spPr>
        <p:txBody>
          <a:bodyPr>
            <a:normAutofit fontScale="77500" lnSpcReduction="20000"/>
          </a:bodyPr>
          <a:lstStyle/>
          <a:p>
            <a:r>
              <a:rPr lang="en-US" dirty="0"/>
              <a:t>Annual loss of $26,000</a:t>
            </a:r>
          </a:p>
        </p:txBody>
      </p:sp>
      <p:sp>
        <p:nvSpPr>
          <p:cNvPr id="6" name="TextBox 5">
            <a:extLst>
              <a:ext uri="{FF2B5EF4-FFF2-40B4-BE49-F238E27FC236}">
                <a16:creationId xmlns:a16="http://schemas.microsoft.com/office/drawing/2014/main" id="{A0E567E8-D0E3-42A2-96AA-FF7346E00634}"/>
              </a:ext>
            </a:extLst>
          </p:cNvPr>
          <p:cNvSpPr txBox="1"/>
          <p:nvPr/>
        </p:nvSpPr>
        <p:spPr>
          <a:xfrm>
            <a:off x="3505200" y="6476999"/>
            <a:ext cx="255639" cy="369332"/>
          </a:xfrm>
          <a:prstGeom prst="rect">
            <a:avLst/>
          </a:prstGeom>
          <a:solidFill>
            <a:schemeClr val="bg1"/>
          </a:solidFill>
        </p:spPr>
        <p:txBody>
          <a:bodyPr wrap="square" rtlCol="0">
            <a:spAutoFit/>
          </a:bodyPr>
          <a:lstStyle/>
          <a:p>
            <a:r>
              <a:rPr lang="en-US" dirty="0"/>
              <a:t>   </a:t>
            </a:r>
          </a:p>
        </p:txBody>
      </p:sp>
    </p:spTree>
    <p:extLst>
      <p:ext uri="{BB962C8B-B14F-4D97-AF65-F5344CB8AC3E}">
        <p14:creationId xmlns:p14="http://schemas.microsoft.com/office/powerpoint/2010/main" val="950458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35531-4086-4D7E-B2CB-96029CB0DA98}"/>
              </a:ext>
            </a:extLst>
          </p:cNvPr>
          <p:cNvSpPr>
            <a:spLocks noGrp="1"/>
          </p:cNvSpPr>
          <p:nvPr>
            <p:ph type="title"/>
          </p:nvPr>
        </p:nvSpPr>
        <p:spPr>
          <a:xfrm>
            <a:off x="31282" y="0"/>
            <a:ext cx="8686800" cy="1066800"/>
          </a:xfrm>
        </p:spPr>
        <p:txBody>
          <a:bodyPr>
            <a:normAutofit/>
          </a:bodyPr>
          <a:lstStyle/>
          <a:p>
            <a:r>
              <a:rPr lang="en-US" dirty="0"/>
              <a:t>Patient Estimator</a:t>
            </a:r>
          </a:p>
        </p:txBody>
      </p:sp>
      <p:sp>
        <p:nvSpPr>
          <p:cNvPr id="3" name="Content Placeholder 2">
            <a:extLst>
              <a:ext uri="{FF2B5EF4-FFF2-40B4-BE49-F238E27FC236}">
                <a16:creationId xmlns:a16="http://schemas.microsoft.com/office/drawing/2014/main" id="{14129095-9358-4E2A-A224-06A0AA29F419}"/>
              </a:ext>
            </a:extLst>
          </p:cNvPr>
          <p:cNvSpPr txBox="1">
            <a:spLocks/>
          </p:cNvSpPr>
          <p:nvPr/>
        </p:nvSpPr>
        <p:spPr>
          <a:xfrm>
            <a:off x="228600" y="1280160"/>
            <a:ext cx="3657600" cy="5212080"/>
          </a:xfrm>
          <a:prstGeom prst="rect">
            <a:avLst/>
          </a:prstGeom>
        </p:spPr>
        <p:txBody>
          <a:bodyPr>
            <a:norm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Wingdings" panose="05000000000000000000" pitchFamily="2" charset="2"/>
              <a:buChar char="§"/>
            </a:pPr>
            <a:r>
              <a:rPr lang="en-US" dirty="0"/>
              <a:t>Tell them what it cost at the time of service </a:t>
            </a:r>
          </a:p>
          <a:p>
            <a:pPr marL="342900" indent="-342900">
              <a:buFont typeface="Wingdings" panose="05000000000000000000" pitchFamily="2" charset="2"/>
              <a:buChar char="§"/>
            </a:pPr>
            <a:endParaRPr lang="en-US" dirty="0"/>
          </a:p>
          <a:p>
            <a:pPr marL="342900" indent="-342900">
              <a:buFont typeface="Wingdings" panose="05000000000000000000" pitchFamily="2" charset="2"/>
              <a:buChar char="§"/>
            </a:pPr>
            <a:r>
              <a:rPr lang="en-US" dirty="0"/>
              <a:t>Accounts Receivable can be reduced by 8%</a:t>
            </a:r>
          </a:p>
          <a:p>
            <a:pPr marL="342900" indent="-342900">
              <a:buFont typeface="Wingdings" panose="05000000000000000000" pitchFamily="2" charset="2"/>
              <a:buChar char="§"/>
            </a:pPr>
            <a:endParaRPr lang="en-US" dirty="0"/>
          </a:p>
          <a:p>
            <a:pPr marL="342900" indent="-342900">
              <a:buFont typeface="Wingdings" panose="05000000000000000000" pitchFamily="2" charset="2"/>
              <a:buChar char="§"/>
            </a:pPr>
            <a:r>
              <a:rPr lang="en-US" dirty="0"/>
              <a:t>Increase patient</a:t>
            </a:r>
            <a:br>
              <a:rPr lang="en-US" dirty="0"/>
            </a:br>
            <a:r>
              <a:rPr lang="en-US" dirty="0"/>
              <a:t> satisfaction   </a:t>
            </a:r>
          </a:p>
          <a:p>
            <a:endParaRPr lang="en-US" dirty="0"/>
          </a:p>
          <a:p>
            <a:endParaRPr lang="en-US" dirty="0"/>
          </a:p>
        </p:txBody>
      </p:sp>
      <p:pic>
        <p:nvPicPr>
          <p:cNvPr id="5" name="Picture 4" descr="Sample Patient Estimator Medicus Billing.pdf - Adobe Acrobat Standard DC">
            <a:extLst>
              <a:ext uri="{FF2B5EF4-FFF2-40B4-BE49-F238E27FC236}">
                <a16:creationId xmlns:a16="http://schemas.microsoft.com/office/drawing/2014/main" id="{564FF5E4-A589-4F37-8BC6-E2801849A172}"/>
              </a:ext>
            </a:extLst>
          </p:cNvPr>
          <p:cNvPicPr>
            <a:picLocks noChangeAspect="1"/>
          </p:cNvPicPr>
          <p:nvPr/>
        </p:nvPicPr>
        <p:blipFill rotWithShape="1">
          <a:blip r:embed="rId2">
            <a:extLst>
              <a:ext uri="{28A0092B-C50C-407E-A947-70E740481C1C}">
                <a14:useLocalDpi xmlns:a14="http://schemas.microsoft.com/office/drawing/2010/main" val="0"/>
              </a:ext>
            </a:extLst>
          </a:blip>
          <a:srcRect l="3618" t="10000" r="27348"/>
          <a:stretch/>
        </p:blipFill>
        <p:spPr>
          <a:xfrm>
            <a:off x="3722875" y="0"/>
            <a:ext cx="5418668" cy="6858000"/>
          </a:xfrm>
          <a:prstGeom prst="rect">
            <a:avLst/>
          </a:prstGeom>
        </p:spPr>
      </p:pic>
    </p:spTree>
    <p:extLst>
      <p:ext uri="{BB962C8B-B14F-4D97-AF65-F5344CB8AC3E}">
        <p14:creationId xmlns:p14="http://schemas.microsoft.com/office/powerpoint/2010/main" val="3627486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45D649A3-E879-4F0C-94BA-5AA6F2173CF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48000" y="2209800"/>
            <a:ext cx="6661897" cy="4885391"/>
          </a:xfrm>
          <a:prstGeom prst="rect">
            <a:avLst/>
          </a:prstGeom>
        </p:spPr>
      </p:pic>
      <p:sp>
        <p:nvSpPr>
          <p:cNvPr id="2" name="Title 1">
            <a:extLst>
              <a:ext uri="{FF2B5EF4-FFF2-40B4-BE49-F238E27FC236}">
                <a16:creationId xmlns:a16="http://schemas.microsoft.com/office/drawing/2014/main" id="{1A635531-4086-4D7E-B2CB-96029CB0DA98}"/>
              </a:ext>
            </a:extLst>
          </p:cNvPr>
          <p:cNvSpPr>
            <a:spLocks noGrp="1"/>
          </p:cNvSpPr>
          <p:nvPr>
            <p:ph type="title"/>
          </p:nvPr>
        </p:nvSpPr>
        <p:spPr>
          <a:xfrm>
            <a:off x="228600" y="152400"/>
            <a:ext cx="8686800" cy="914400"/>
          </a:xfrm>
        </p:spPr>
        <p:txBody>
          <a:bodyPr>
            <a:normAutofit fontScale="90000"/>
          </a:bodyPr>
          <a:lstStyle/>
          <a:p>
            <a:r>
              <a:rPr lang="en-US" dirty="0"/>
              <a:t>Proactively Customizing your Charge Master</a:t>
            </a:r>
            <a:br>
              <a:rPr lang="en-US" dirty="0"/>
            </a:br>
            <a:r>
              <a:rPr lang="en-US" dirty="0"/>
              <a:t> or Master Fee Schedule “will”</a:t>
            </a:r>
          </a:p>
        </p:txBody>
      </p:sp>
      <p:sp>
        <p:nvSpPr>
          <p:cNvPr id="3" name="Content Placeholder 2">
            <a:extLst>
              <a:ext uri="{FF2B5EF4-FFF2-40B4-BE49-F238E27FC236}">
                <a16:creationId xmlns:a16="http://schemas.microsoft.com/office/drawing/2014/main" id="{BF44A7E9-0BD0-4402-908D-5119C7AE8B3B}"/>
              </a:ext>
            </a:extLst>
          </p:cNvPr>
          <p:cNvSpPr txBox="1">
            <a:spLocks/>
          </p:cNvSpPr>
          <p:nvPr/>
        </p:nvSpPr>
        <p:spPr>
          <a:xfrm>
            <a:off x="17646" y="1103929"/>
            <a:ext cx="6916554" cy="5212080"/>
          </a:xfrm>
          <a:prstGeom prst="rect">
            <a:avLst/>
          </a:prstGeom>
          <a:noFill/>
        </p:spPr>
        <p:txBody>
          <a:bodyPr>
            <a:norm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Wingdings" panose="05000000000000000000" pitchFamily="2" charset="2"/>
              <a:buChar char="§"/>
            </a:pPr>
            <a:r>
              <a:rPr lang="en-US" dirty="0"/>
              <a:t>Maximize revenue</a:t>
            </a:r>
          </a:p>
          <a:p>
            <a:pPr marL="342900" indent="-342900">
              <a:buFont typeface="Wingdings" panose="05000000000000000000" pitchFamily="2" charset="2"/>
              <a:buChar char="§"/>
            </a:pPr>
            <a:r>
              <a:rPr lang="en-US" dirty="0"/>
              <a:t>Reduce AR’s</a:t>
            </a:r>
          </a:p>
          <a:p>
            <a:pPr marL="342900" indent="-342900">
              <a:buFont typeface="Wingdings" panose="05000000000000000000" pitchFamily="2" charset="2"/>
              <a:buChar char="§"/>
            </a:pPr>
            <a:r>
              <a:rPr lang="en-US" dirty="0"/>
              <a:t>Give patients clear financial expectations</a:t>
            </a:r>
          </a:p>
          <a:p>
            <a:pPr marL="342900" indent="-342900">
              <a:buFont typeface="Wingdings" panose="05000000000000000000" pitchFamily="2" charset="2"/>
              <a:buChar char="§"/>
            </a:pPr>
            <a:r>
              <a:rPr lang="en-US" dirty="0"/>
              <a:t>Set self-pay rates to ensure viability</a:t>
            </a:r>
          </a:p>
          <a:p>
            <a:pPr marL="342900" indent="-342900">
              <a:buFont typeface="Wingdings" panose="05000000000000000000" pitchFamily="2" charset="2"/>
              <a:buChar char="§"/>
            </a:pPr>
            <a:r>
              <a:rPr lang="en-US" dirty="0"/>
              <a:t>Identify poor payors</a:t>
            </a:r>
          </a:p>
          <a:p>
            <a:pPr marL="342900" indent="-342900">
              <a:buFont typeface="Wingdings" panose="05000000000000000000" pitchFamily="2" charset="2"/>
              <a:buChar char="§"/>
            </a:pPr>
            <a:r>
              <a:rPr lang="en-US" dirty="0"/>
              <a:t>Identify contract provisions which reduce profitability</a:t>
            </a:r>
          </a:p>
          <a:p>
            <a:pPr marL="342900" indent="-342900">
              <a:buFont typeface="Wingdings" panose="05000000000000000000" pitchFamily="2" charset="2"/>
              <a:buChar char="§"/>
            </a:pPr>
            <a:r>
              <a:rPr lang="en-US" dirty="0"/>
              <a:t>Ensure accuracy of payor payments</a:t>
            </a:r>
          </a:p>
          <a:p>
            <a:pPr marL="342900" indent="-342900">
              <a:buFont typeface="Wingdings" panose="05000000000000000000" pitchFamily="2" charset="2"/>
              <a:buChar char="§"/>
            </a:pPr>
            <a:r>
              <a:rPr lang="en-US" dirty="0"/>
              <a:t>Identify Medical supplies that exceed reimbursement</a:t>
            </a:r>
          </a:p>
          <a:p>
            <a:pPr marL="342900" indent="-342900">
              <a:buFont typeface="Wingdings" panose="05000000000000000000" pitchFamily="2" charset="2"/>
              <a:buChar char="§"/>
            </a:pPr>
            <a:r>
              <a:rPr lang="en-US" dirty="0"/>
              <a:t>Identify coding anomalies</a:t>
            </a:r>
          </a:p>
          <a:p>
            <a:pPr marL="342900" indent="-342900">
              <a:buFont typeface="Wingdings" panose="05000000000000000000" pitchFamily="2" charset="2"/>
              <a:buChar char="§"/>
            </a:pPr>
            <a:r>
              <a:rPr lang="en-US" dirty="0"/>
              <a:t>Identify services billed incorrectly</a:t>
            </a:r>
          </a:p>
          <a:p>
            <a:pPr marL="342900" indent="-342900">
              <a:buFont typeface="Wingdings" panose="05000000000000000000" pitchFamily="2" charset="2"/>
              <a:buChar char="§"/>
            </a:pPr>
            <a:r>
              <a:rPr lang="en-US" dirty="0"/>
              <a:t>Ability to measure financial impact of Payor rate changes</a:t>
            </a:r>
          </a:p>
          <a:p>
            <a:pPr marL="342900" indent="-342900">
              <a:buFont typeface="Wingdings" panose="05000000000000000000" pitchFamily="2" charset="2"/>
              <a:buChar char="§"/>
            </a:pPr>
            <a:r>
              <a:rPr lang="en-US" dirty="0"/>
              <a:t>Ability to track RVU changes</a:t>
            </a:r>
          </a:p>
          <a:p>
            <a:pPr marL="342900" indent="-342900">
              <a:buFont typeface="Wingdings" panose="05000000000000000000" pitchFamily="2" charset="2"/>
              <a:buChar char="§"/>
            </a:pPr>
            <a:r>
              <a:rPr lang="en-US" dirty="0"/>
              <a:t>Remain compliant</a:t>
            </a:r>
          </a:p>
          <a:p>
            <a:pPr marL="342900" indent="-342900">
              <a:buFont typeface="Wingdings" panose="05000000000000000000" pitchFamily="2" charset="2"/>
              <a:buChar char="§"/>
            </a:pPr>
            <a:endParaRPr lang="en-US" dirty="0"/>
          </a:p>
          <a:p>
            <a:endParaRPr lang="en-US" dirty="0"/>
          </a:p>
          <a:p>
            <a:endParaRPr lang="en-US" dirty="0"/>
          </a:p>
        </p:txBody>
      </p:sp>
      <p:sp>
        <p:nvSpPr>
          <p:cNvPr id="8" name="TextBox 7">
            <a:extLst>
              <a:ext uri="{FF2B5EF4-FFF2-40B4-BE49-F238E27FC236}">
                <a16:creationId xmlns:a16="http://schemas.microsoft.com/office/drawing/2014/main" id="{2FA9E5F5-CD03-4789-BE20-E40DA20335AF}"/>
              </a:ext>
            </a:extLst>
          </p:cNvPr>
          <p:cNvSpPr txBox="1"/>
          <p:nvPr/>
        </p:nvSpPr>
        <p:spPr>
          <a:xfrm>
            <a:off x="1981200" y="7278772"/>
            <a:ext cx="7543800" cy="230832"/>
          </a:xfrm>
          <a:prstGeom prst="rect">
            <a:avLst/>
          </a:prstGeom>
          <a:noFill/>
        </p:spPr>
        <p:txBody>
          <a:bodyPr wrap="square" rtlCol="0">
            <a:spAutoFit/>
          </a:bodyPr>
          <a:lstStyle/>
          <a:p>
            <a:r>
              <a:rPr lang="en-US" sz="900" dirty="0">
                <a:hlinkClick r:id="rId3" tooltip="http://www.pngall.com/business-growth-chart-png"/>
              </a:rPr>
              <a:t>This Photo</a:t>
            </a:r>
            <a:r>
              <a:rPr lang="en-US" sz="900" dirty="0"/>
              <a:t> by Unknown Author is licensed under </a:t>
            </a:r>
            <a:r>
              <a:rPr lang="en-US" sz="900" dirty="0">
                <a:hlinkClick r:id="rId4" tooltip="https://creativecommons.org/licenses/by-nc/3.0/"/>
              </a:rPr>
              <a:t>CC BY-NC</a:t>
            </a:r>
            <a:endParaRPr lang="en-US" sz="900" dirty="0"/>
          </a:p>
        </p:txBody>
      </p:sp>
    </p:spTree>
    <p:extLst>
      <p:ext uri="{BB962C8B-B14F-4D97-AF65-F5344CB8AC3E}">
        <p14:creationId xmlns:p14="http://schemas.microsoft.com/office/powerpoint/2010/main" val="483720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D9EA4C2-61C3-4964-B19B-6B7450FC7E98}"/>
              </a:ext>
            </a:extLst>
          </p:cNvPr>
          <p:cNvGraphicFramePr>
            <a:graphicFrameLocks noGrp="1"/>
          </p:cNvGraphicFramePr>
          <p:nvPr>
            <p:extLst>
              <p:ext uri="{D42A27DB-BD31-4B8C-83A1-F6EECF244321}">
                <p14:modId xmlns:p14="http://schemas.microsoft.com/office/powerpoint/2010/main" val="4115731074"/>
              </p:ext>
            </p:extLst>
          </p:nvPr>
        </p:nvGraphicFramePr>
        <p:xfrm>
          <a:off x="228600" y="1447800"/>
          <a:ext cx="8686800" cy="3505200"/>
        </p:xfrm>
        <a:graphic>
          <a:graphicData uri="http://schemas.openxmlformats.org/drawingml/2006/table">
            <a:tbl>
              <a:tblPr/>
              <a:tblGrid>
                <a:gridCol w="2171700">
                  <a:extLst>
                    <a:ext uri="{9D8B030D-6E8A-4147-A177-3AD203B41FA5}">
                      <a16:colId xmlns:a16="http://schemas.microsoft.com/office/drawing/2014/main" val="1915892475"/>
                    </a:ext>
                  </a:extLst>
                </a:gridCol>
                <a:gridCol w="2171700">
                  <a:extLst>
                    <a:ext uri="{9D8B030D-6E8A-4147-A177-3AD203B41FA5}">
                      <a16:colId xmlns:a16="http://schemas.microsoft.com/office/drawing/2014/main" val="3613610885"/>
                    </a:ext>
                  </a:extLst>
                </a:gridCol>
                <a:gridCol w="2171700">
                  <a:extLst>
                    <a:ext uri="{9D8B030D-6E8A-4147-A177-3AD203B41FA5}">
                      <a16:colId xmlns:a16="http://schemas.microsoft.com/office/drawing/2014/main" val="2167892185"/>
                    </a:ext>
                  </a:extLst>
                </a:gridCol>
                <a:gridCol w="2171700">
                  <a:extLst>
                    <a:ext uri="{9D8B030D-6E8A-4147-A177-3AD203B41FA5}">
                      <a16:colId xmlns:a16="http://schemas.microsoft.com/office/drawing/2014/main" val="3646220279"/>
                    </a:ext>
                  </a:extLst>
                </a:gridCol>
              </a:tblGrid>
              <a:tr h="345209">
                <a:tc>
                  <a:txBody>
                    <a:bodyPr/>
                    <a:lstStyle/>
                    <a:p>
                      <a:pPr algn="l" fontAlgn="t"/>
                      <a:endParaRPr lang="en-US" dirty="0">
                        <a:effectLst/>
                      </a:endParaRPr>
                    </a:p>
                  </a:txBody>
                  <a:tcPr>
                    <a:lnL w="9525" cap="flat" cmpd="sng" algn="ctr">
                      <a:solidFill>
                        <a:srgbClr val="50197A"/>
                      </a:solidFill>
                      <a:prstDash val="solid"/>
                      <a:round/>
                      <a:headEnd type="none" w="med" len="med"/>
                      <a:tailEnd type="none" w="med" len="med"/>
                    </a:lnL>
                    <a:lnR w="9525" cap="flat" cmpd="sng" algn="ctr">
                      <a:solidFill>
                        <a:srgbClr val="888888"/>
                      </a:solidFill>
                      <a:prstDash val="solid"/>
                      <a:round/>
                      <a:headEnd type="none" w="med" len="med"/>
                      <a:tailEnd type="none" w="med" len="med"/>
                    </a:lnR>
                    <a:lnT>
                      <a:noFill/>
                    </a:lnT>
                    <a:lnB w="9525" cap="flat" cmpd="sng" algn="ctr">
                      <a:solidFill>
                        <a:srgbClr val="888888"/>
                      </a:solidFill>
                      <a:prstDash val="solid"/>
                      <a:round/>
                      <a:headEnd type="none" w="med" len="med"/>
                      <a:tailEnd type="none" w="med" len="med"/>
                    </a:lnB>
                    <a:solidFill>
                      <a:srgbClr val="FFFCF0"/>
                    </a:solidFill>
                  </a:tcPr>
                </a:tc>
                <a:tc gridSpan="3">
                  <a:txBody>
                    <a:bodyPr/>
                    <a:lstStyle/>
                    <a:p>
                      <a:pPr algn="ctr" fontAlgn="t"/>
                      <a:r>
                        <a:rPr lang="en-US" dirty="0">
                          <a:effectLst/>
                        </a:rPr>
                        <a:t>Amount Displayed as the “Price”</a:t>
                      </a:r>
                    </a:p>
                  </a:txBody>
                  <a:tcPr>
                    <a:lnL w="9525" cap="flat" cmpd="sng" algn="ctr">
                      <a:solidFill>
                        <a:srgbClr val="888888"/>
                      </a:solidFill>
                      <a:prstDash val="solid"/>
                      <a:round/>
                      <a:headEnd type="none" w="med" len="med"/>
                      <a:tailEnd type="none" w="med" len="med"/>
                    </a:lnL>
                    <a:lnR w="9525" cap="flat" cmpd="sng" algn="ctr">
                      <a:solidFill>
                        <a:srgbClr val="D0207A"/>
                      </a:solidFill>
                      <a:prstDash val="solid"/>
                      <a:round/>
                      <a:headEnd type="none" w="med" len="med"/>
                      <a:tailEnd type="none" w="med" len="med"/>
                    </a:lnR>
                    <a:lnT>
                      <a:noFill/>
                    </a:lnT>
                    <a:lnB w="9525" cap="flat" cmpd="sng" algn="ctr">
                      <a:solidFill>
                        <a:srgbClr val="888888"/>
                      </a:solidFill>
                      <a:prstDash val="solid"/>
                      <a:round/>
                      <a:headEnd type="none" w="med" len="med"/>
                      <a:tailEnd type="none" w="med" len="med"/>
                    </a:lnB>
                    <a:solidFill>
                      <a:srgbClr val="FFFCF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43417340"/>
                  </a:ext>
                </a:extLst>
              </a:tr>
              <a:tr h="823191">
                <a:tc>
                  <a:txBody>
                    <a:bodyPr/>
                    <a:lstStyle/>
                    <a:p>
                      <a:pPr algn="l" fontAlgn="t"/>
                      <a:r>
                        <a:rPr lang="en-US" dirty="0">
                          <a:effectLst/>
                        </a:rPr>
                        <a:t>Example Test / Order (CPT code)</a:t>
                      </a:r>
                    </a:p>
                  </a:txBody>
                  <a:tcPr>
                    <a:lnL w="9525" cap="flat" cmpd="sng" algn="ctr">
                      <a:solidFill>
                        <a:srgbClr val="90C17A"/>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a:noFill/>
                    </a:lnB>
                    <a:solidFill>
                      <a:srgbClr val="FFFCF0"/>
                    </a:solidFill>
                  </a:tcPr>
                </a:tc>
                <a:tc>
                  <a:txBody>
                    <a:bodyPr/>
                    <a:lstStyle/>
                    <a:p>
                      <a:pPr algn="ctr" fontAlgn="t"/>
                      <a:r>
                        <a:rPr lang="en-US" dirty="0">
                          <a:effectLst/>
                        </a:rPr>
                        <a:t>List Price</a:t>
                      </a:r>
                    </a:p>
                  </a:txBody>
                  <a:tcPr>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a:noFill/>
                    </a:lnB>
                    <a:solidFill>
                      <a:srgbClr val="FFFCF0"/>
                    </a:solidFill>
                  </a:tcPr>
                </a:tc>
                <a:tc>
                  <a:txBody>
                    <a:bodyPr/>
                    <a:lstStyle/>
                    <a:p>
                      <a:pPr algn="ctr" fontAlgn="t"/>
                      <a:r>
                        <a:rPr lang="en-US" dirty="0">
                          <a:effectLst/>
                        </a:rPr>
                        <a:t>Reimbursed</a:t>
                      </a:r>
                      <a:br>
                        <a:rPr lang="en-US" dirty="0">
                          <a:effectLst/>
                        </a:rPr>
                      </a:br>
                      <a:r>
                        <a:rPr lang="en-US" dirty="0">
                          <a:effectLst/>
                        </a:rPr>
                        <a:t>Amount</a:t>
                      </a:r>
                      <a:br>
                        <a:rPr lang="en-US" dirty="0">
                          <a:effectLst/>
                        </a:rPr>
                      </a:br>
                      <a:r>
                        <a:rPr lang="en-US" i="1" dirty="0">
                          <a:effectLst/>
                        </a:rPr>
                        <a:t>(e.g., private insurer)</a:t>
                      </a:r>
                      <a:endParaRPr lang="en-US" dirty="0">
                        <a:effectLst/>
                      </a:endParaRPr>
                    </a:p>
                  </a:txBody>
                  <a:tcPr>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a:noFill/>
                    </a:lnB>
                    <a:solidFill>
                      <a:srgbClr val="FFFCF0"/>
                    </a:solidFill>
                  </a:tcPr>
                </a:tc>
                <a:tc>
                  <a:txBody>
                    <a:bodyPr/>
                    <a:lstStyle/>
                    <a:p>
                      <a:pPr algn="ctr" fontAlgn="t"/>
                      <a:r>
                        <a:rPr lang="en-US" dirty="0">
                          <a:effectLst/>
                        </a:rPr>
                        <a:t>Medicare Fee</a:t>
                      </a:r>
                    </a:p>
                  </a:txBody>
                  <a:tcPr>
                    <a:lnL w="9525" cap="flat" cmpd="sng" algn="ctr">
                      <a:solidFill>
                        <a:srgbClr val="888888"/>
                      </a:solidFill>
                      <a:prstDash val="solid"/>
                      <a:round/>
                      <a:headEnd type="none" w="med" len="med"/>
                      <a:tailEnd type="none" w="med" len="med"/>
                    </a:lnL>
                    <a:lnR w="9525" cap="flat" cmpd="sng" algn="ctr">
                      <a:solidFill>
                        <a:srgbClr val="C01671"/>
                      </a:solidFill>
                      <a:prstDash val="solid"/>
                      <a:round/>
                      <a:headEnd type="none" w="med" len="med"/>
                      <a:tailEnd type="none" w="med" len="med"/>
                    </a:lnR>
                    <a:lnT w="9525" cap="flat" cmpd="sng" algn="ctr">
                      <a:solidFill>
                        <a:srgbClr val="888888"/>
                      </a:solidFill>
                      <a:prstDash val="solid"/>
                      <a:round/>
                      <a:headEnd type="none" w="med" len="med"/>
                      <a:tailEnd type="none" w="med" len="med"/>
                    </a:lnT>
                    <a:lnB>
                      <a:noFill/>
                    </a:lnB>
                    <a:solidFill>
                      <a:srgbClr val="FFFCF0"/>
                    </a:solidFill>
                  </a:tcPr>
                </a:tc>
                <a:extLst>
                  <a:ext uri="{0D108BD9-81ED-4DB2-BD59-A6C34878D82A}">
                    <a16:rowId xmlns:a16="http://schemas.microsoft.com/office/drawing/2014/main" val="1844943025"/>
                  </a:ext>
                </a:extLst>
              </a:tr>
              <a:tr h="823191">
                <a:tc>
                  <a:txBody>
                    <a:bodyPr/>
                    <a:lstStyle/>
                    <a:p>
                      <a:pPr algn="l" fontAlgn="t"/>
                      <a:r>
                        <a:rPr lang="en-US" dirty="0">
                          <a:effectLst/>
                        </a:rPr>
                        <a:t>Complete Blood Count with Automated Differential (85025)</a:t>
                      </a:r>
                    </a:p>
                  </a:txBody>
                  <a:tcPr>
                    <a:lnL w="9525" cap="flat" cmpd="sng" algn="ctr">
                      <a:solidFill>
                        <a:srgbClr val="001B71"/>
                      </a:solidFill>
                      <a:prstDash val="solid"/>
                      <a:round/>
                      <a:headEnd type="none" w="med" len="med"/>
                      <a:tailEnd type="none" w="med" len="med"/>
                    </a:lnL>
                    <a:lnR w="9525" cap="flat" cmpd="sng" algn="ctr">
                      <a:solidFill>
                        <a:srgbClr val="888888"/>
                      </a:solidFill>
                      <a:prstDash val="solid"/>
                      <a:round/>
                      <a:headEnd type="none" w="med" len="med"/>
                      <a:tailEnd type="none" w="med" len="med"/>
                    </a:lnR>
                    <a:lnT>
                      <a:noFill/>
                    </a:lnT>
                    <a:lnB w="9525" cap="flat" cmpd="sng" algn="ctr">
                      <a:solidFill>
                        <a:srgbClr val="888888"/>
                      </a:solidFill>
                      <a:prstDash val="solid"/>
                      <a:round/>
                      <a:headEnd type="none" w="med" len="med"/>
                      <a:tailEnd type="none" w="med" len="med"/>
                    </a:lnB>
                    <a:solidFill>
                      <a:srgbClr val="FFFCF0"/>
                    </a:solidFill>
                  </a:tcPr>
                </a:tc>
                <a:tc>
                  <a:txBody>
                    <a:bodyPr/>
                    <a:lstStyle/>
                    <a:p>
                      <a:pPr algn="ctr" fontAlgn="t"/>
                      <a:r>
                        <a:rPr lang="en-US" dirty="0">
                          <a:effectLst/>
                        </a:rPr>
                        <a:t>$142</a:t>
                      </a:r>
                    </a:p>
                  </a:txBody>
                  <a:tcPr>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a:noFill/>
                    </a:lnT>
                    <a:lnB w="9525" cap="flat" cmpd="sng" algn="ctr">
                      <a:solidFill>
                        <a:srgbClr val="888888"/>
                      </a:solidFill>
                      <a:prstDash val="solid"/>
                      <a:round/>
                      <a:headEnd type="none" w="med" len="med"/>
                      <a:tailEnd type="none" w="med" len="med"/>
                    </a:lnB>
                    <a:solidFill>
                      <a:srgbClr val="FFFCF0"/>
                    </a:solidFill>
                  </a:tcPr>
                </a:tc>
                <a:tc>
                  <a:txBody>
                    <a:bodyPr/>
                    <a:lstStyle/>
                    <a:p>
                      <a:pPr algn="ctr" fontAlgn="t"/>
                      <a:r>
                        <a:rPr lang="en-US" dirty="0">
                          <a:effectLst/>
                        </a:rPr>
                        <a:t>$23</a:t>
                      </a:r>
                    </a:p>
                  </a:txBody>
                  <a:tcPr>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a:noFill/>
                    </a:lnT>
                    <a:lnB w="9525" cap="flat" cmpd="sng" algn="ctr">
                      <a:solidFill>
                        <a:srgbClr val="888888"/>
                      </a:solidFill>
                      <a:prstDash val="solid"/>
                      <a:round/>
                      <a:headEnd type="none" w="med" len="med"/>
                      <a:tailEnd type="none" w="med" len="med"/>
                    </a:lnB>
                    <a:solidFill>
                      <a:srgbClr val="FFFCF0"/>
                    </a:solidFill>
                  </a:tcPr>
                </a:tc>
                <a:tc>
                  <a:txBody>
                    <a:bodyPr/>
                    <a:lstStyle/>
                    <a:p>
                      <a:pPr algn="ctr" fontAlgn="t"/>
                      <a:r>
                        <a:rPr lang="en-US" dirty="0">
                          <a:effectLst/>
                        </a:rPr>
                        <a:t>$11</a:t>
                      </a:r>
                    </a:p>
                  </a:txBody>
                  <a:tcPr>
                    <a:lnL w="9525" cap="flat" cmpd="sng" algn="ctr">
                      <a:solidFill>
                        <a:srgbClr val="888888"/>
                      </a:solidFill>
                      <a:prstDash val="solid"/>
                      <a:round/>
                      <a:headEnd type="none" w="med" len="med"/>
                      <a:tailEnd type="none" w="med" len="med"/>
                    </a:lnL>
                    <a:lnR w="9525" cap="flat" cmpd="sng" algn="ctr">
                      <a:solidFill>
                        <a:srgbClr val="001F71"/>
                      </a:solidFill>
                      <a:prstDash val="solid"/>
                      <a:round/>
                      <a:headEnd type="none" w="med" len="med"/>
                      <a:tailEnd type="none" w="med" len="med"/>
                    </a:lnR>
                    <a:lnT>
                      <a:noFill/>
                    </a:lnT>
                    <a:lnB w="9525" cap="flat" cmpd="sng" algn="ctr">
                      <a:solidFill>
                        <a:srgbClr val="888888"/>
                      </a:solidFill>
                      <a:prstDash val="solid"/>
                      <a:round/>
                      <a:headEnd type="none" w="med" len="med"/>
                      <a:tailEnd type="none" w="med" len="med"/>
                    </a:lnB>
                    <a:solidFill>
                      <a:srgbClr val="FFFCF0"/>
                    </a:solidFill>
                  </a:tcPr>
                </a:tc>
                <a:extLst>
                  <a:ext uri="{0D108BD9-81ED-4DB2-BD59-A6C34878D82A}">
                    <a16:rowId xmlns:a16="http://schemas.microsoft.com/office/drawing/2014/main" val="229869645"/>
                  </a:ext>
                </a:extLst>
              </a:tr>
              <a:tr h="345209">
                <a:tc>
                  <a:txBody>
                    <a:bodyPr/>
                    <a:lstStyle/>
                    <a:p>
                      <a:pPr algn="l" fontAlgn="t"/>
                      <a:r>
                        <a:rPr lang="en-US" dirty="0">
                          <a:effectLst/>
                        </a:rPr>
                        <a:t>Urine Culture (87088)</a:t>
                      </a:r>
                    </a:p>
                  </a:txBody>
                  <a:tcPr>
                    <a:lnL w="9525" cap="flat" cmpd="sng" algn="ctr">
                      <a:solidFill>
                        <a:srgbClr val="802071"/>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solidFill>
                      <a:srgbClr val="FFFCF0"/>
                    </a:solidFill>
                  </a:tcPr>
                </a:tc>
                <a:tc>
                  <a:txBody>
                    <a:bodyPr/>
                    <a:lstStyle/>
                    <a:p>
                      <a:pPr algn="ctr" fontAlgn="t"/>
                      <a:r>
                        <a:rPr lang="en-US" dirty="0">
                          <a:effectLst/>
                        </a:rPr>
                        <a:t>$163</a:t>
                      </a:r>
                    </a:p>
                  </a:txBody>
                  <a:tcPr>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solidFill>
                      <a:srgbClr val="FFFCF0"/>
                    </a:solidFill>
                  </a:tcPr>
                </a:tc>
                <a:tc>
                  <a:txBody>
                    <a:bodyPr/>
                    <a:lstStyle/>
                    <a:p>
                      <a:pPr algn="ctr" fontAlgn="t"/>
                      <a:r>
                        <a:rPr lang="en-US" dirty="0">
                          <a:effectLst/>
                        </a:rPr>
                        <a:t>$40</a:t>
                      </a:r>
                    </a:p>
                  </a:txBody>
                  <a:tcPr>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solidFill>
                      <a:srgbClr val="FFFCF0"/>
                    </a:solidFill>
                  </a:tcPr>
                </a:tc>
                <a:tc>
                  <a:txBody>
                    <a:bodyPr/>
                    <a:lstStyle/>
                    <a:p>
                      <a:pPr algn="ctr" fontAlgn="t"/>
                      <a:r>
                        <a:rPr lang="en-US" dirty="0">
                          <a:effectLst/>
                        </a:rPr>
                        <a:t>$11</a:t>
                      </a:r>
                    </a:p>
                  </a:txBody>
                  <a:tcPr>
                    <a:lnL w="9525" cap="flat" cmpd="sng" algn="ctr">
                      <a:solidFill>
                        <a:srgbClr val="888888"/>
                      </a:solidFill>
                      <a:prstDash val="solid"/>
                      <a:round/>
                      <a:headEnd type="none" w="med" len="med"/>
                      <a:tailEnd type="none" w="med" len="med"/>
                    </a:lnL>
                    <a:lnR w="9525" cap="flat" cmpd="sng" algn="ctr">
                      <a:solidFill>
                        <a:srgbClr val="400D33"/>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solidFill>
                      <a:srgbClr val="FFFCF0"/>
                    </a:solidFill>
                  </a:tcPr>
                </a:tc>
                <a:extLst>
                  <a:ext uri="{0D108BD9-81ED-4DB2-BD59-A6C34878D82A}">
                    <a16:rowId xmlns:a16="http://schemas.microsoft.com/office/drawing/2014/main" val="1476891053"/>
                  </a:ext>
                </a:extLst>
              </a:tr>
              <a:tr h="584200">
                <a:tc>
                  <a:txBody>
                    <a:bodyPr/>
                    <a:lstStyle/>
                    <a:p>
                      <a:pPr algn="l" fontAlgn="t"/>
                      <a:r>
                        <a:rPr lang="en-US" dirty="0">
                          <a:effectLst/>
                        </a:rPr>
                        <a:t>Chest X-ray Two Views (71020)</a:t>
                      </a:r>
                    </a:p>
                  </a:txBody>
                  <a:tcPr>
                    <a:lnL w="9525" cap="flat" cmpd="sng" algn="ctr">
                      <a:solidFill>
                        <a:srgbClr val="201733"/>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solidFill>
                      <a:srgbClr val="FFFCF0"/>
                    </a:solidFill>
                  </a:tcPr>
                </a:tc>
                <a:tc>
                  <a:txBody>
                    <a:bodyPr/>
                    <a:lstStyle/>
                    <a:p>
                      <a:pPr algn="ctr" fontAlgn="t"/>
                      <a:r>
                        <a:rPr lang="en-US" dirty="0">
                          <a:effectLst/>
                        </a:rPr>
                        <a:t>$385</a:t>
                      </a:r>
                    </a:p>
                  </a:txBody>
                  <a:tcPr>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solidFill>
                      <a:srgbClr val="FFFCF0"/>
                    </a:solidFill>
                  </a:tcPr>
                </a:tc>
                <a:tc>
                  <a:txBody>
                    <a:bodyPr/>
                    <a:lstStyle/>
                    <a:p>
                      <a:pPr algn="ctr" fontAlgn="t"/>
                      <a:r>
                        <a:rPr lang="en-US" dirty="0">
                          <a:effectLst/>
                        </a:rPr>
                        <a:t>$56</a:t>
                      </a:r>
                    </a:p>
                  </a:txBody>
                  <a:tcPr>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solidFill>
                      <a:srgbClr val="FFFCF0"/>
                    </a:solidFill>
                  </a:tcPr>
                </a:tc>
                <a:tc>
                  <a:txBody>
                    <a:bodyPr/>
                    <a:lstStyle/>
                    <a:p>
                      <a:pPr algn="ctr" fontAlgn="t"/>
                      <a:r>
                        <a:rPr lang="en-US" dirty="0">
                          <a:effectLst/>
                        </a:rPr>
                        <a:t>$29</a:t>
                      </a:r>
                    </a:p>
                  </a:txBody>
                  <a:tcPr>
                    <a:lnL w="9525" cap="flat" cmpd="sng" algn="ctr">
                      <a:solidFill>
                        <a:srgbClr val="888888"/>
                      </a:solidFill>
                      <a:prstDash val="solid"/>
                      <a:round/>
                      <a:headEnd type="none" w="med" len="med"/>
                      <a:tailEnd type="none" w="med" len="med"/>
                    </a:lnL>
                    <a:lnR w="9525" cap="flat" cmpd="sng" algn="ctr">
                      <a:solidFill>
                        <a:srgbClr val="70DB72"/>
                      </a:solidFill>
                      <a:prstDash val="solid"/>
                      <a:round/>
                      <a:headEnd type="none" w="med" len="med"/>
                      <a:tailEnd type="none" w="med" len="med"/>
                    </a:lnR>
                    <a:lnT w="9525" cap="flat" cmpd="sng" algn="ctr">
                      <a:solidFill>
                        <a:srgbClr val="888888"/>
                      </a:solidFill>
                      <a:prstDash val="solid"/>
                      <a:round/>
                      <a:headEnd type="none" w="med" len="med"/>
                      <a:tailEnd type="none" w="med" len="med"/>
                    </a:lnT>
                    <a:lnB w="9525" cap="flat" cmpd="sng" algn="ctr">
                      <a:solidFill>
                        <a:srgbClr val="888888"/>
                      </a:solidFill>
                      <a:prstDash val="solid"/>
                      <a:round/>
                      <a:headEnd type="none" w="med" len="med"/>
                      <a:tailEnd type="none" w="med" len="med"/>
                    </a:lnB>
                    <a:solidFill>
                      <a:srgbClr val="FFFCF0"/>
                    </a:solidFill>
                  </a:tcPr>
                </a:tc>
                <a:extLst>
                  <a:ext uri="{0D108BD9-81ED-4DB2-BD59-A6C34878D82A}">
                    <a16:rowId xmlns:a16="http://schemas.microsoft.com/office/drawing/2014/main" val="1836201669"/>
                  </a:ext>
                </a:extLst>
              </a:tr>
              <a:tr h="584200">
                <a:tc>
                  <a:txBody>
                    <a:bodyPr/>
                    <a:lstStyle/>
                    <a:p>
                      <a:pPr algn="l" fontAlgn="t"/>
                      <a:r>
                        <a:rPr lang="en-US" dirty="0">
                          <a:effectLst/>
                        </a:rPr>
                        <a:t>MRI Brain With and Without Contrast (70553)</a:t>
                      </a:r>
                    </a:p>
                  </a:txBody>
                  <a:tcPr>
                    <a:lnL w="9525" cap="flat" cmpd="sng" algn="ctr">
                      <a:solidFill>
                        <a:srgbClr val="90147A"/>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a:noFill/>
                    </a:lnB>
                    <a:solidFill>
                      <a:srgbClr val="FFFCF0"/>
                    </a:solidFill>
                  </a:tcPr>
                </a:tc>
                <a:tc>
                  <a:txBody>
                    <a:bodyPr/>
                    <a:lstStyle/>
                    <a:p>
                      <a:pPr algn="ctr" fontAlgn="t"/>
                      <a:r>
                        <a:rPr lang="en-US" dirty="0">
                          <a:effectLst/>
                        </a:rPr>
                        <a:t>$4704</a:t>
                      </a:r>
                    </a:p>
                  </a:txBody>
                  <a:tcPr>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a:noFill/>
                    </a:lnB>
                    <a:solidFill>
                      <a:srgbClr val="FFFCF0"/>
                    </a:solidFill>
                  </a:tcPr>
                </a:tc>
                <a:tc>
                  <a:txBody>
                    <a:bodyPr/>
                    <a:lstStyle/>
                    <a:p>
                      <a:pPr algn="ctr" fontAlgn="t"/>
                      <a:r>
                        <a:rPr lang="en-US" dirty="0">
                          <a:effectLst/>
                        </a:rPr>
                        <a:t>$1,183</a:t>
                      </a:r>
                    </a:p>
                  </a:txBody>
                  <a:tcPr>
                    <a:lnL w="9525" cap="flat" cmpd="sng" algn="ctr">
                      <a:solidFill>
                        <a:srgbClr val="888888"/>
                      </a:solidFill>
                      <a:prstDash val="solid"/>
                      <a:round/>
                      <a:headEnd type="none" w="med" len="med"/>
                      <a:tailEnd type="none" w="med" len="med"/>
                    </a:lnL>
                    <a:lnR w="9525" cap="flat" cmpd="sng" algn="ctr">
                      <a:solidFill>
                        <a:srgbClr val="888888"/>
                      </a:solidFill>
                      <a:prstDash val="solid"/>
                      <a:round/>
                      <a:headEnd type="none" w="med" len="med"/>
                      <a:tailEnd type="none" w="med" len="med"/>
                    </a:lnR>
                    <a:lnT w="9525" cap="flat" cmpd="sng" algn="ctr">
                      <a:solidFill>
                        <a:srgbClr val="888888"/>
                      </a:solidFill>
                      <a:prstDash val="solid"/>
                      <a:round/>
                      <a:headEnd type="none" w="med" len="med"/>
                      <a:tailEnd type="none" w="med" len="med"/>
                    </a:lnT>
                    <a:lnB>
                      <a:noFill/>
                    </a:lnB>
                    <a:solidFill>
                      <a:srgbClr val="FFFCF0"/>
                    </a:solidFill>
                  </a:tcPr>
                </a:tc>
                <a:tc>
                  <a:txBody>
                    <a:bodyPr/>
                    <a:lstStyle/>
                    <a:p>
                      <a:pPr algn="ctr" fontAlgn="t"/>
                      <a:r>
                        <a:rPr lang="en-US" dirty="0">
                          <a:effectLst/>
                        </a:rPr>
                        <a:t>$538</a:t>
                      </a:r>
                    </a:p>
                  </a:txBody>
                  <a:tcPr>
                    <a:lnL w="9525" cap="flat" cmpd="sng" algn="ctr">
                      <a:solidFill>
                        <a:srgbClr val="888888"/>
                      </a:solidFill>
                      <a:prstDash val="solid"/>
                      <a:round/>
                      <a:headEnd type="none" w="med" len="med"/>
                      <a:tailEnd type="none" w="med" len="med"/>
                    </a:lnL>
                    <a:lnR w="9525" cap="flat" cmpd="sng" algn="ctr">
                      <a:solidFill>
                        <a:srgbClr val="207A10"/>
                      </a:solidFill>
                      <a:prstDash val="solid"/>
                      <a:round/>
                      <a:headEnd type="none" w="med" len="med"/>
                      <a:tailEnd type="none" w="med" len="med"/>
                    </a:lnR>
                    <a:lnT w="9525" cap="flat" cmpd="sng" algn="ctr">
                      <a:solidFill>
                        <a:srgbClr val="888888"/>
                      </a:solidFill>
                      <a:prstDash val="solid"/>
                      <a:round/>
                      <a:headEnd type="none" w="med" len="med"/>
                      <a:tailEnd type="none" w="med" len="med"/>
                    </a:lnT>
                    <a:lnB>
                      <a:noFill/>
                    </a:lnB>
                    <a:solidFill>
                      <a:srgbClr val="FFFCF0"/>
                    </a:solidFill>
                  </a:tcPr>
                </a:tc>
                <a:extLst>
                  <a:ext uri="{0D108BD9-81ED-4DB2-BD59-A6C34878D82A}">
                    <a16:rowId xmlns:a16="http://schemas.microsoft.com/office/drawing/2014/main" val="3451854869"/>
                  </a:ext>
                </a:extLst>
              </a:tr>
            </a:tbl>
          </a:graphicData>
        </a:graphic>
      </p:graphicFrame>
      <p:sp>
        <p:nvSpPr>
          <p:cNvPr id="3" name="Rectangle 2">
            <a:extLst>
              <a:ext uri="{FF2B5EF4-FFF2-40B4-BE49-F238E27FC236}">
                <a16:creationId xmlns:a16="http://schemas.microsoft.com/office/drawing/2014/main" id="{33977C73-917F-4D69-881C-198F1CC4950C}"/>
              </a:ext>
            </a:extLst>
          </p:cNvPr>
          <p:cNvSpPr/>
          <p:nvPr/>
        </p:nvSpPr>
        <p:spPr>
          <a:xfrm>
            <a:off x="381000" y="381000"/>
            <a:ext cx="8382000" cy="461665"/>
          </a:xfrm>
          <a:prstGeom prst="rect">
            <a:avLst/>
          </a:prstGeom>
        </p:spPr>
        <p:txBody>
          <a:bodyPr wrap="square">
            <a:spAutoFit/>
          </a:bodyPr>
          <a:lstStyle/>
          <a:p>
            <a:pPr algn="ctr"/>
            <a:r>
              <a:rPr lang="en-US" sz="2400" b="1" dirty="0">
                <a:solidFill>
                  <a:srgbClr val="000000"/>
                </a:solidFill>
                <a:latin typeface="Times New Roman" panose="02020603050405020304" pitchFamily="18" charset="0"/>
              </a:rPr>
              <a:t>Examples on How Rates Can Be Published</a:t>
            </a:r>
            <a:endParaRPr lang="en-US" sz="2400" b="1" dirty="0"/>
          </a:p>
        </p:txBody>
      </p:sp>
      <p:sp>
        <p:nvSpPr>
          <p:cNvPr id="4" name="Rectangle 3">
            <a:extLst>
              <a:ext uri="{FF2B5EF4-FFF2-40B4-BE49-F238E27FC236}">
                <a16:creationId xmlns:a16="http://schemas.microsoft.com/office/drawing/2014/main" id="{DFE53D03-1853-41C4-83C7-F679E17A1D7F}"/>
              </a:ext>
            </a:extLst>
          </p:cNvPr>
          <p:cNvSpPr/>
          <p:nvPr/>
        </p:nvSpPr>
        <p:spPr>
          <a:xfrm>
            <a:off x="36871" y="6444734"/>
            <a:ext cx="6002594" cy="246221"/>
          </a:xfrm>
          <a:prstGeom prst="rect">
            <a:avLst/>
          </a:prstGeom>
        </p:spPr>
        <p:txBody>
          <a:bodyPr wrap="square">
            <a:spAutoFit/>
          </a:bodyPr>
          <a:lstStyle/>
          <a:p>
            <a:r>
              <a:rPr lang="en-US" sz="1000" dirty="0"/>
              <a:t>https://www.ncbi.nlm.nih.gov/pmc/articles/PMC4465135/</a:t>
            </a:r>
          </a:p>
        </p:txBody>
      </p:sp>
    </p:spTree>
    <p:extLst>
      <p:ext uri="{BB962C8B-B14F-4D97-AF65-F5344CB8AC3E}">
        <p14:creationId xmlns:p14="http://schemas.microsoft.com/office/powerpoint/2010/main" val="2994777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FE6E6C-622A-4DBA-A927-4E521F037E41}"/>
              </a:ext>
            </a:extLst>
          </p:cNvPr>
          <p:cNvSpPr>
            <a:spLocks noGrp="1"/>
          </p:cNvSpPr>
          <p:nvPr>
            <p:ph type="title"/>
          </p:nvPr>
        </p:nvSpPr>
        <p:spPr>
          <a:xfrm>
            <a:off x="304800" y="152400"/>
            <a:ext cx="5715000" cy="1033271"/>
          </a:xfrm>
        </p:spPr>
        <p:txBody>
          <a:bodyPr anchor="b">
            <a:normAutofit/>
          </a:bodyPr>
          <a:lstStyle/>
          <a:p>
            <a:r>
              <a:rPr lang="en-US" sz="3700" dirty="0"/>
              <a:t>How does Quality Plays a role?</a:t>
            </a:r>
          </a:p>
        </p:txBody>
      </p:sp>
      <p:pic>
        <p:nvPicPr>
          <p:cNvPr id="5" name="Picture 4">
            <a:extLst>
              <a:ext uri="{FF2B5EF4-FFF2-40B4-BE49-F238E27FC236}">
                <a16:creationId xmlns:a16="http://schemas.microsoft.com/office/drawing/2014/main" id="{C47A101A-06F1-4691-8DF3-0E41AA91CF1B}"/>
              </a:ext>
            </a:extLst>
          </p:cNvPr>
          <p:cNvPicPr>
            <a:picLocks noChangeAspect="1"/>
          </p:cNvPicPr>
          <p:nvPr/>
        </p:nvPicPr>
        <p:blipFill>
          <a:blip r:embed="rId2"/>
          <a:stretch>
            <a:fillRect/>
          </a:stretch>
        </p:blipFill>
        <p:spPr>
          <a:xfrm>
            <a:off x="920187" y="1490471"/>
            <a:ext cx="4331822" cy="4993455"/>
          </a:xfrm>
          <a:prstGeom prst="rect">
            <a:avLst/>
          </a:prstGeom>
          <a:noFill/>
        </p:spPr>
      </p:pic>
      <p:sp>
        <p:nvSpPr>
          <p:cNvPr id="11" name="Content Placeholder 3">
            <a:extLst>
              <a:ext uri="{FF2B5EF4-FFF2-40B4-BE49-F238E27FC236}">
                <a16:creationId xmlns:a16="http://schemas.microsoft.com/office/drawing/2014/main" id="{F6544C8B-6E6A-4B76-AB2D-9C64C62EF8AA}"/>
              </a:ext>
            </a:extLst>
          </p:cNvPr>
          <p:cNvSpPr>
            <a:spLocks noGrp="1"/>
          </p:cNvSpPr>
          <p:nvPr>
            <p:ph idx="10"/>
          </p:nvPr>
        </p:nvSpPr>
        <p:spPr>
          <a:xfrm>
            <a:off x="6553200" y="2141220"/>
            <a:ext cx="2438400" cy="2575560"/>
          </a:xfrm>
        </p:spPr>
        <p:txBody>
          <a:bodyPr>
            <a:normAutofit/>
          </a:bodyPr>
          <a:lstStyle/>
          <a:p>
            <a:r>
              <a:rPr lang="en-US" dirty="0"/>
              <a:t>Simplify Healthcare Complexity while enhancing CARE</a:t>
            </a:r>
          </a:p>
          <a:p>
            <a:endParaRPr lang="en-US" dirty="0"/>
          </a:p>
          <a:p>
            <a:r>
              <a:rPr lang="en-US" dirty="0"/>
              <a:t>Securing the Payment, You Deserve</a:t>
            </a:r>
          </a:p>
          <a:p>
            <a:endParaRPr lang="en-US" dirty="0"/>
          </a:p>
          <a:p>
            <a:r>
              <a:rPr lang="en-US" dirty="0"/>
              <a:t>Maximizing Quality Reimbursement </a:t>
            </a:r>
          </a:p>
        </p:txBody>
      </p:sp>
    </p:spTree>
    <p:extLst>
      <p:ext uri="{BB962C8B-B14F-4D97-AF65-F5344CB8AC3E}">
        <p14:creationId xmlns:p14="http://schemas.microsoft.com/office/powerpoint/2010/main" val="840469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015D47-B5DD-4999-A23B-8D38D1DEFBBA}"/>
              </a:ext>
            </a:extLst>
          </p:cNvPr>
          <p:cNvSpPr>
            <a:spLocks noGrp="1"/>
          </p:cNvSpPr>
          <p:nvPr>
            <p:ph type="title"/>
          </p:nvPr>
        </p:nvSpPr>
        <p:spPr>
          <a:xfrm>
            <a:off x="228600" y="0"/>
            <a:ext cx="8686800" cy="685800"/>
          </a:xfrm>
        </p:spPr>
        <p:txBody>
          <a:bodyPr>
            <a:normAutofit fontScale="90000"/>
          </a:bodyPr>
          <a:lstStyle/>
          <a:p>
            <a:r>
              <a:rPr lang="en-GB" altLang="en-US" sz="1200" b="1" dirty="0">
                <a:latin typeface="Arial" panose="020B0604020202020204" pitchFamily="34" charset="0"/>
              </a:rPr>
              <a:t>\</a:t>
            </a:r>
            <a:br>
              <a:rPr lang="en-GB" altLang="en-US" sz="1200" b="1" dirty="0">
                <a:latin typeface="Arial" panose="020B0604020202020204" pitchFamily="34" charset="0"/>
              </a:rPr>
            </a:br>
            <a:r>
              <a:rPr lang="en-GB" altLang="en-US" sz="4000" b="1" dirty="0">
                <a:latin typeface="Arial" panose="020B0604020202020204" pitchFamily="34" charset="0"/>
              </a:rPr>
              <a:t>Care map –</a:t>
            </a:r>
            <a:r>
              <a:rPr lang="en-GB" altLang="en-US" sz="1200" b="1" dirty="0">
                <a:latin typeface="Arial" panose="020B0604020202020204" pitchFamily="34" charset="0"/>
              </a:rPr>
              <a:t>created by the mother of a child with medical complexity to pictorially represent aspects of her child’s life. </a:t>
            </a:r>
            <a:br>
              <a:rPr lang="en-US" altLang="en-US" dirty="0"/>
            </a:br>
            <a:br>
              <a:rPr lang="en-US" dirty="0"/>
            </a:br>
            <a:r>
              <a:rPr lang="en-US" dirty="0"/>
              <a:t>Care Map</a:t>
            </a:r>
          </a:p>
        </p:txBody>
      </p:sp>
      <p:pic>
        <p:nvPicPr>
          <p:cNvPr id="6" name="Picture 3">
            <a:extLst>
              <a:ext uri="{FF2B5EF4-FFF2-40B4-BE49-F238E27FC236}">
                <a16:creationId xmlns:a16="http://schemas.microsoft.com/office/drawing/2014/main" id="{34809E62-C001-4BCB-89F9-EC4940CF3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66800"/>
            <a:ext cx="7010400" cy="53447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3587A355-07F0-40DA-941B-0ED92C991B52}"/>
              </a:ext>
            </a:extLst>
          </p:cNvPr>
          <p:cNvSpPr txBox="1"/>
          <p:nvPr/>
        </p:nvSpPr>
        <p:spPr>
          <a:xfrm>
            <a:off x="7010400" y="1676400"/>
            <a:ext cx="2057400" cy="2585323"/>
          </a:xfrm>
          <a:prstGeom prst="rect">
            <a:avLst/>
          </a:prstGeom>
          <a:noFill/>
        </p:spPr>
        <p:txBody>
          <a:bodyPr wrap="square" rtlCol="0">
            <a:spAutoFit/>
          </a:bodyPr>
          <a:lstStyle/>
          <a:p>
            <a:r>
              <a:rPr lang="en-GB" altLang="en-US" b="1" dirty="0">
                <a:latin typeface="Arial" panose="020B0604020202020204" pitchFamily="34" charset="0"/>
              </a:rPr>
              <a:t>C</a:t>
            </a:r>
            <a:r>
              <a:rPr lang="en-GB" altLang="en-US" sz="1800" b="1" dirty="0">
                <a:latin typeface="Arial" panose="020B0604020202020204" pitchFamily="34" charset="0"/>
              </a:rPr>
              <a:t>reated by the mother of a child with medical complexity to pictorially represent aspects of her child’s life.</a:t>
            </a:r>
          </a:p>
          <a:p>
            <a:endParaRPr lang="en-US" dirty="0"/>
          </a:p>
        </p:txBody>
      </p:sp>
      <p:sp>
        <p:nvSpPr>
          <p:cNvPr id="8" name="Text Box 4">
            <a:extLst>
              <a:ext uri="{FF2B5EF4-FFF2-40B4-BE49-F238E27FC236}">
                <a16:creationId xmlns:a16="http://schemas.microsoft.com/office/drawing/2014/main" id="{B63ED176-1899-4680-9CD2-184D4C5378CE}"/>
              </a:ext>
            </a:extLst>
          </p:cNvPr>
          <p:cNvSpPr txBox="1">
            <a:spLocks noChangeArrowheads="1"/>
          </p:cNvSpPr>
          <p:nvPr/>
        </p:nvSpPr>
        <p:spPr bwMode="auto">
          <a:xfrm>
            <a:off x="4545419" y="6127562"/>
            <a:ext cx="4319588"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200" b="1" dirty="0">
                <a:latin typeface="Arial" panose="020B0604020202020204" pitchFamily="34" charset="0"/>
              </a:rPr>
              <a:t>Dennis Z. Kuo et al. Pediatrics 2016;138:e20163021</a:t>
            </a:r>
          </a:p>
        </p:txBody>
      </p:sp>
    </p:spTree>
    <p:extLst>
      <p:ext uri="{BB962C8B-B14F-4D97-AF65-F5344CB8AC3E}">
        <p14:creationId xmlns:p14="http://schemas.microsoft.com/office/powerpoint/2010/main" val="4025809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7365DA-F8B8-40AB-9901-C373B587AEBC}"/>
              </a:ext>
            </a:extLst>
          </p:cNvPr>
          <p:cNvPicPr>
            <a:picLocks noChangeAspect="1"/>
          </p:cNvPicPr>
          <p:nvPr/>
        </p:nvPicPr>
        <p:blipFill>
          <a:blip r:embed="rId2"/>
          <a:stretch>
            <a:fillRect/>
          </a:stretch>
        </p:blipFill>
        <p:spPr>
          <a:xfrm>
            <a:off x="53162" y="979556"/>
            <a:ext cx="5500681" cy="5891213"/>
          </a:xfrm>
          <a:prstGeom prst="rect">
            <a:avLst/>
          </a:prstGeom>
        </p:spPr>
      </p:pic>
      <p:pic>
        <p:nvPicPr>
          <p:cNvPr id="7" name="Picture 6">
            <a:extLst>
              <a:ext uri="{FF2B5EF4-FFF2-40B4-BE49-F238E27FC236}">
                <a16:creationId xmlns:a16="http://schemas.microsoft.com/office/drawing/2014/main" id="{A074C322-56B9-4723-8E43-82E823268531}"/>
              </a:ext>
            </a:extLst>
          </p:cNvPr>
          <p:cNvPicPr>
            <a:picLocks noChangeAspect="1"/>
          </p:cNvPicPr>
          <p:nvPr/>
        </p:nvPicPr>
        <p:blipFill>
          <a:blip r:embed="rId3"/>
          <a:stretch>
            <a:fillRect/>
          </a:stretch>
        </p:blipFill>
        <p:spPr>
          <a:xfrm>
            <a:off x="5638800" y="1264419"/>
            <a:ext cx="1695450" cy="2800350"/>
          </a:xfrm>
          <a:prstGeom prst="rect">
            <a:avLst/>
          </a:prstGeom>
        </p:spPr>
      </p:pic>
      <p:pic>
        <p:nvPicPr>
          <p:cNvPr id="10" name="Picture 9">
            <a:extLst>
              <a:ext uri="{FF2B5EF4-FFF2-40B4-BE49-F238E27FC236}">
                <a16:creationId xmlns:a16="http://schemas.microsoft.com/office/drawing/2014/main" id="{F534EC39-3882-49C4-9FB4-E6963FDC6EAC}"/>
              </a:ext>
            </a:extLst>
          </p:cNvPr>
          <p:cNvPicPr>
            <a:picLocks noChangeAspect="1"/>
          </p:cNvPicPr>
          <p:nvPr/>
        </p:nvPicPr>
        <p:blipFill>
          <a:blip r:embed="rId4"/>
          <a:stretch>
            <a:fillRect/>
          </a:stretch>
        </p:blipFill>
        <p:spPr>
          <a:xfrm>
            <a:off x="7153275" y="1264419"/>
            <a:ext cx="1990725" cy="3209925"/>
          </a:xfrm>
          <a:prstGeom prst="rect">
            <a:avLst/>
          </a:prstGeom>
        </p:spPr>
      </p:pic>
      <p:sp>
        <p:nvSpPr>
          <p:cNvPr id="12" name="TextBox 11">
            <a:extLst>
              <a:ext uri="{FF2B5EF4-FFF2-40B4-BE49-F238E27FC236}">
                <a16:creationId xmlns:a16="http://schemas.microsoft.com/office/drawing/2014/main" id="{2077EB5C-CB8F-4863-9C11-DE5F14EA8512}"/>
              </a:ext>
            </a:extLst>
          </p:cNvPr>
          <p:cNvSpPr txBox="1"/>
          <p:nvPr/>
        </p:nvSpPr>
        <p:spPr>
          <a:xfrm>
            <a:off x="5867400" y="4724400"/>
            <a:ext cx="3388138" cy="1200329"/>
          </a:xfrm>
          <a:prstGeom prst="rect">
            <a:avLst/>
          </a:prstGeom>
          <a:noFill/>
        </p:spPr>
        <p:txBody>
          <a:bodyPr wrap="square">
            <a:spAutoFit/>
          </a:bodyPr>
          <a:lstStyle/>
          <a:p>
            <a:r>
              <a:rPr lang="en-US" dirty="0"/>
              <a:t>Creation of a Patient-Centered Journey Map to Improve the Patient Experience: A Mixed Methods Approach - MAYO</a:t>
            </a:r>
          </a:p>
        </p:txBody>
      </p:sp>
      <p:sp>
        <p:nvSpPr>
          <p:cNvPr id="14" name="Title 13">
            <a:extLst>
              <a:ext uri="{FF2B5EF4-FFF2-40B4-BE49-F238E27FC236}">
                <a16:creationId xmlns:a16="http://schemas.microsoft.com/office/drawing/2014/main" id="{501D024A-3FF4-4CBF-A1C6-DD48364D84EA}"/>
              </a:ext>
            </a:extLst>
          </p:cNvPr>
          <p:cNvSpPr>
            <a:spLocks noGrp="1"/>
          </p:cNvSpPr>
          <p:nvPr>
            <p:ph type="title"/>
          </p:nvPr>
        </p:nvSpPr>
        <p:spPr/>
        <p:txBody>
          <a:bodyPr/>
          <a:lstStyle/>
          <a:p>
            <a:r>
              <a:rPr lang="en-US" dirty="0"/>
              <a:t>Patient-Centered Journey map</a:t>
            </a:r>
          </a:p>
        </p:txBody>
      </p:sp>
    </p:spTree>
    <p:extLst>
      <p:ext uri="{BB962C8B-B14F-4D97-AF65-F5344CB8AC3E}">
        <p14:creationId xmlns:p14="http://schemas.microsoft.com/office/powerpoint/2010/main" val="1682239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015D47-B5DD-4999-A23B-8D38D1DEFBBA}"/>
              </a:ext>
            </a:extLst>
          </p:cNvPr>
          <p:cNvSpPr>
            <a:spLocks noGrp="1"/>
          </p:cNvSpPr>
          <p:nvPr>
            <p:ph type="title"/>
          </p:nvPr>
        </p:nvSpPr>
        <p:spPr>
          <a:xfrm>
            <a:off x="228600" y="182880"/>
            <a:ext cx="4389120" cy="1033271"/>
          </a:xfrm>
        </p:spPr>
        <p:txBody>
          <a:bodyPr vert="horz" lIns="91440" tIns="45720" rIns="91440" bIns="45720" rtlCol="0" anchor="b" anchorCtr="0">
            <a:normAutofit fontScale="90000"/>
          </a:bodyPr>
          <a:lstStyle/>
          <a:p>
            <a:pPr algn="ctr"/>
            <a:br>
              <a:rPr lang="en-US" altLang="en-US" sz="2500" b="1" kern="1200" cap="all" spc="-150" baseline="0" dirty="0"/>
            </a:br>
            <a:r>
              <a:rPr lang="en-US" sz="3600" b="1" kern="1200" cap="all" spc="-150" baseline="0" dirty="0"/>
              <a:t>TIPs To Get paying </a:t>
            </a:r>
            <a:br>
              <a:rPr lang="en-US" sz="3600" b="1" kern="1200" cap="all" spc="-150" baseline="0" dirty="0"/>
            </a:br>
            <a:r>
              <a:rPr lang="en-US" sz="3600" b="1" kern="1200" cap="all" spc="-150" baseline="0" dirty="0"/>
              <a:t>what you deserve </a:t>
            </a:r>
          </a:p>
        </p:txBody>
      </p:sp>
      <p:sp>
        <p:nvSpPr>
          <p:cNvPr id="17" name="Content Placeholder 3">
            <a:extLst>
              <a:ext uri="{FF2B5EF4-FFF2-40B4-BE49-F238E27FC236}">
                <a16:creationId xmlns:a16="http://schemas.microsoft.com/office/drawing/2014/main" id="{E2C8F294-EBDB-4B89-8031-32AC36747005}"/>
              </a:ext>
            </a:extLst>
          </p:cNvPr>
          <p:cNvSpPr>
            <a:spLocks noGrp="1"/>
          </p:cNvSpPr>
          <p:nvPr>
            <p:ph idx="11"/>
          </p:nvPr>
        </p:nvSpPr>
        <p:spPr>
          <a:xfrm>
            <a:off x="4894446" y="1401320"/>
            <a:ext cx="4069080" cy="1714500"/>
          </a:xfrm>
        </p:spPr>
        <p:txBody>
          <a:bodyPr>
            <a:normAutofit lnSpcReduction="10000"/>
          </a:bodyPr>
          <a:lstStyle/>
          <a:p>
            <a:pPr>
              <a:spcAft>
                <a:spcPts val="600"/>
              </a:spcAft>
            </a:pPr>
            <a:r>
              <a:rPr lang="en-US" b="1" i="1" cap="all" spc="-150" dirty="0"/>
              <a:t>Commercial payers don’t automatically reward physicians for being loyal members of their networks.</a:t>
            </a:r>
            <a:br>
              <a:rPr lang="en-US" b="1" cap="all" spc="-150" dirty="0"/>
            </a:br>
            <a:endParaRPr lang="en-US" dirty="0"/>
          </a:p>
        </p:txBody>
      </p:sp>
      <p:sp>
        <p:nvSpPr>
          <p:cNvPr id="10" name="TextBox 9">
            <a:extLst>
              <a:ext uri="{FF2B5EF4-FFF2-40B4-BE49-F238E27FC236}">
                <a16:creationId xmlns:a16="http://schemas.microsoft.com/office/drawing/2014/main" id="{818237E6-BF3C-416C-8DA6-41C9CF1793B5}"/>
              </a:ext>
            </a:extLst>
          </p:cNvPr>
          <p:cNvSpPr txBox="1"/>
          <p:nvPr/>
        </p:nvSpPr>
        <p:spPr>
          <a:xfrm>
            <a:off x="152400" y="-11073168"/>
            <a:ext cx="7162800" cy="1969770"/>
          </a:xfrm>
          <a:prstGeom prst="rect">
            <a:avLst/>
          </a:prstGeom>
          <a:noFill/>
        </p:spPr>
        <p:txBody>
          <a:bodyPr wrap="square">
            <a:spAutoFit/>
          </a:bodyPr>
          <a:lstStyle/>
          <a:p>
            <a:pPr algn="l">
              <a:spcAft>
                <a:spcPts val="600"/>
              </a:spcAft>
            </a:pPr>
            <a:r>
              <a:rPr lang="en-US" sz="400" b="0" i="1" dirty="0">
                <a:solidFill>
                  <a:srgbClr val="373A3C"/>
                </a:solidFill>
                <a:effectLst/>
              </a:rPr>
              <a:t>Commercial payers don’t automatically reward physicians for being loyal members of their networks.</a:t>
            </a:r>
            <a:endParaRPr lang="en-US" sz="400" b="0" i="0" dirty="0">
              <a:solidFill>
                <a:srgbClr val="373A3C"/>
              </a:solidFill>
              <a:effectLst/>
            </a:endParaRPr>
          </a:p>
          <a:p>
            <a:pPr algn="l">
              <a:spcAft>
                <a:spcPts val="600"/>
              </a:spcAft>
            </a:pPr>
            <a:r>
              <a:rPr lang="en-US" sz="400" b="0" i="0" dirty="0">
                <a:solidFill>
                  <a:srgbClr val="373A3C"/>
                </a:solidFill>
                <a:effectLst/>
              </a:rPr>
              <a:t>Commercial payers don’t automatically reward physicians for being loyal members of their networks. Physicians need to ask for higher payment rates, said Marcia Brauchler, MPH, CPC, president and founder of Physicians’ Ally Inc., a healthcare consulting company in Littleton, Colo. who spoke during AAPC’s HEALTHCON, April 8-11 in Orlando, Fla.</a:t>
            </a:r>
          </a:p>
          <a:p>
            <a:pPr algn="l">
              <a:spcAft>
                <a:spcPts val="600"/>
              </a:spcAft>
            </a:pPr>
            <a:r>
              <a:rPr lang="en-US" sz="400" b="0" i="0" dirty="0">
                <a:solidFill>
                  <a:srgbClr val="373A3C"/>
                </a:solidFill>
                <a:effectLst/>
              </a:rPr>
              <a:t>HEALTHCON offers educational sessions and networking opportunities for medical coders, billers, payer representatives, practice managers, attorneys, physicians, and other healthcare business professionals.</a:t>
            </a:r>
          </a:p>
          <a:p>
            <a:pPr algn="l">
              <a:spcAft>
                <a:spcPts val="600"/>
              </a:spcAft>
            </a:pPr>
            <a:r>
              <a:rPr lang="en-US" sz="400" b="0" i="0" dirty="0">
                <a:solidFill>
                  <a:srgbClr val="373A3C"/>
                </a:solidFill>
                <a:effectLst/>
              </a:rPr>
              <a:t>Brauchler provided these five tips to help practices negotiate more favorable commercial payer contracts:</a:t>
            </a:r>
          </a:p>
          <a:p>
            <a:pPr algn="l">
              <a:spcAft>
                <a:spcPts val="600"/>
              </a:spcAft>
            </a:pPr>
            <a:r>
              <a:rPr lang="en-US" sz="400" b="1" i="0" dirty="0">
                <a:solidFill>
                  <a:srgbClr val="373A3C"/>
                </a:solidFill>
                <a:effectLst/>
              </a:rPr>
              <a:t>1. Focus on payers that consistently pay below the Medicare fee schedule amount.</a:t>
            </a:r>
            <a:r>
              <a:rPr lang="en-US" sz="400" b="0" i="0" dirty="0">
                <a:solidFill>
                  <a:srgbClr val="373A3C"/>
                </a:solidFill>
                <a:effectLst/>
              </a:rPr>
              <a:t> Have some commercial payment rates remained the same over time even despite increases in the Medicare fee schedule? If so, this could be leverage for negotiating higher payment rates, said Brauchler, who posed this question to attendees: If a payer paid 100 percent of Medicare five years ago, why wouldn’t it pay 100 percent today when that rate is higher?</a:t>
            </a:r>
          </a:p>
          <a:p>
            <a:pPr algn="l">
              <a:spcAft>
                <a:spcPts val="600"/>
              </a:spcAft>
            </a:pPr>
            <a:r>
              <a:rPr lang="en-US" sz="400" b="0" i="0" dirty="0">
                <a:solidFill>
                  <a:srgbClr val="373A3C"/>
                </a:solidFill>
                <a:effectLst/>
              </a:rPr>
              <a:t>“If you were worth it then, why aren’t you worth it today?” she said. “Letting contracts live in perpetuity without negotiating year over year ends up costing your practice.”</a:t>
            </a:r>
          </a:p>
          <a:p>
            <a:pPr algn="l">
              <a:spcAft>
                <a:spcPts val="600"/>
              </a:spcAft>
            </a:pPr>
            <a:r>
              <a:rPr lang="en-US" sz="400" b="1" i="0" dirty="0">
                <a:solidFill>
                  <a:srgbClr val="373A3C"/>
                </a:solidFill>
                <a:effectLst/>
              </a:rPr>
              <a:t>2. Create a value proposition.</a:t>
            </a:r>
            <a:r>
              <a:rPr lang="en-US" sz="400" b="0" i="0" dirty="0">
                <a:solidFill>
                  <a:srgbClr val="373A3C"/>
                </a:solidFill>
                <a:effectLst/>
              </a:rPr>
              <a:t> Has your practice opened an additional office location, and are seeing more patients because of it? If so, ask for more money, said Brauchler. Are you reporting favorable quality data for HEDIS measures? If so, ask for money because this data ultimately reflects well on the payer and helps it gain customers, she said. If your practice has implemented an EHR, consider reminding the payer that it benefits from this technology even though it didn’t pay any financial incentives for adoption. Other items for consideration include the volume of patients seen annually (especially if volumes have increased over time), your practice location (especially if the practice is located near a large insured group such as a school), or extended hours or weekend clinics that help avoid costly emergency room visits, she said.</a:t>
            </a:r>
          </a:p>
          <a:p>
            <a:pPr algn="l">
              <a:spcAft>
                <a:spcPts val="600"/>
              </a:spcAft>
            </a:pPr>
            <a:r>
              <a:rPr lang="en-US" sz="400" b="1" i="0" dirty="0">
                <a:solidFill>
                  <a:srgbClr val="373A3C"/>
                </a:solidFill>
                <a:effectLst/>
              </a:rPr>
              <a:t>3. At a minimum, ask for a cost-of-living increase</a:t>
            </a:r>
            <a:r>
              <a:rPr lang="en-US" sz="400" b="0" i="0" dirty="0">
                <a:solidFill>
                  <a:srgbClr val="373A3C"/>
                </a:solidFill>
                <a:effectLst/>
              </a:rPr>
              <a:t>. If you can show that your medical malpractice premium went up, for example, you may be able to negotiate a higher rate, said Brauchler. “It’s hard for payers to argue against a rate increase if you can tell them that your malpractice premium just went up 12 percent,” she said.</a:t>
            </a:r>
          </a:p>
          <a:p>
            <a:pPr algn="l">
              <a:spcAft>
                <a:spcPts val="600"/>
              </a:spcAft>
            </a:pPr>
            <a:r>
              <a:rPr lang="en-US" sz="400" b="0" i="0" dirty="0">
                <a:solidFill>
                  <a:srgbClr val="373A3C"/>
                </a:solidFill>
                <a:effectLst/>
              </a:rPr>
              <a:t>Don’t stop there, though, said Brauchler. Look at your rent, staff health insurance, and staff salaries. Over time, have they gone up as well? “It should be an immediate win if your own health plan that you provide for employees hasn’t given you a payment rate increase-especially if you’ve seen premiums increase for the last three years,” she said. “Where is the annual premium increase going when you’re still being paid on a previous year’s fee schedule?”</a:t>
            </a:r>
          </a:p>
          <a:p>
            <a:pPr algn="l">
              <a:spcAft>
                <a:spcPts val="600"/>
              </a:spcAft>
            </a:pPr>
            <a:r>
              <a:rPr lang="en-US" sz="400" b="1" i="0" dirty="0">
                <a:solidFill>
                  <a:srgbClr val="373A3C"/>
                </a:solidFill>
                <a:effectLst/>
              </a:rPr>
              <a:t>4. Don’t forget ancillary services.</a:t>
            </a:r>
            <a:r>
              <a:rPr lang="en-US" sz="400" b="0" i="0" dirty="0">
                <a:solidFill>
                  <a:srgbClr val="373A3C"/>
                </a:solidFill>
                <a:effectLst/>
              </a:rPr>
              <a:t> This includes labs, x-rays, and HCPCS codes (e.g., durable medical equipment, supplies, and injectables). “If a contract pays 120 percent of Medicare, that’s awesome, but it doesn’t affect any of these services,” said Brauchler. “If you haven’t negotiated the value of your labs, you’re probably paid at the default 42 percent of Medicare by most of your payers. It’s pretty easy to get payers to agree that having a lab done at the time of service is worth at least 100 percent of Medicare.”</a:t>
            </a:r>
          </a:p>
          <a:p>
            <a:pPr algn="l">
              <a:spcAft>
                <a:spcPts val="600"/>
              </a:spcAft>
            </a:pPr>
            <a:r>
              <a:rPr lang="en-US" sz="400" b="1" i="0" dirty="0">
                <a:solidFill>
                  <a:srgbClr val="373A3C"/>
                </a:solidFill>
                <a:effectLst/>
              </a:rPr>
              <a:t>5. Involve your coders.</a:t>
            </a:r>
            <a:r>
              <a:rPr lang="en-US" sz="400" b="0" i="0" dirty="0">
                <a:solidFill>
                  <a:srgbClr val="373A3C"/>
                </a:solidFill>
                <a:effectLst/>
              </a:rPr>
              <a:t> Coders possess code-level expertise and can easily identify common payer-specific barriers to getting paid so you can solve these problems proactively through your contract. For example, does the payer refuse to pay an unlisted code? If so, advocate for payment when negotiating your contract-and ask the payer to put it in writing, said Brauchler.</a:t>
            </a:r>
          </a:p>
        </p:txBody>
      </p:sp>
      <p:graphicFrame>
        <p:nvGraphicFramePr>
          <p:cNvPr id="19" name="Content Placeholder 2">
            <a:extLst>
              <a:ext uri="{FF2B5EF4-FFF2-40B4-BE49-F238E27FC236}">
                <a16:creationId xmlns:a16="http://schemas.microsoft.com/office/drawing/2014/main" id="{D862DA57-CC6B-470C-8F15-0082B8BD0963}"/>
              </a:ext>
            </a:extLst>
          </p:cNvPr>
          <p:cNvGraphicFramePr/>
          <p:nvPr>
            <p:extLst>
              <p:ext uri="{D42A27DB-BD31-4B8C-83A1-F6EECF244321}">
                <p14:modId xmlns:p14="http://schemas.microsoft.com/office/powerpoint/2010/main" val="841276332"/>
              </p:ext>
            </p:extLst>
          </p:nvPr>
        </p:nvGraphicFramePr>
        <p:xfrm>
          <a:off x="228600" y="1490471"/>
          <a:ext cx="4389120" cy="4993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text, indoor&#10;&#10;Description automatically generated">
            <a:extLst>
              <a:ext uri="{FF2B5EF4-FFF2-40B4-BE49-F238E27FC236}">
                <a16:creationId xmlns:a16="http://schemas.microsoft.com/office/drawing/2014/main" id="{2DA5C604-C5DF-4A4D-8C19-FC28989074C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991100" y="3650724"/>
            <a:ext cx="3657599" cy="2438399"/>
          </a:xfrm>
          <a:prstGeom prst="rect">
            <a:avLst/>
          </a:prstGeom>
        </p:spPr>
      </p:pic>
      <p:sp>
        <p:nvSpPr>
          <p:cNvPr id="5" name="TextBox 4">
            <a:extLst>
              <a:ext uri="{FF2B5EF4-FFF2-40B4-BE49-F238E27FC236}">
                <a16:creationId xmlns:a16="http://schemas.microsoft.com/office/drawing/2014/main" id="{BC797002-56EF-4841-93E1-75B4AD15B496}"/>
              </a:ext>
            </a:extLst>
          </p:cNvPr>
          <p:cNvSpPr txBox="1"/>
          <p:nvPr/>
        </p:nvSpPr>
        <p:spPr>
          <a:xfrm>
            <a:off x="5029200" y="6622424"/>
            <a:ext cx="3581400" cy="230832"/>
          </a:xfrm>
          <a:prstGeom prst="rect">
            <a:avLst/>
          </a:prstGeom>
          <a:noFill/>
        </p:spPr>
        <p:txBody>
          <a:bodyPr wrap="square" rtlCol="0">
            <a:spAutoFit/>
          </a:bodyPr>
          <a:lstStyle/>
          <a:p>
            <a:r>
              <a:rPr lang="en-US" sz="900" dirty="0">
                <a:solidFill>
                  <a:schemeClr val="bg1">
                    <a:lumMod val="75000"/>
                  </a:schemeClr>
                </a:solidFill>
                <a:hlinkClick r:id="rId9" tooltip="https://freepngimg.com/png/66125-united-money-banknote-exchange-of-dollar-value">
                  <a:extLst>
                    <a:ext uri="{A12FA001-AC4F-418D-AE19-62706E023703}">
                      <ahyp:hlinkClr xmlns:ahyp="http://schemas.microsoft.com/office/drawing/2018/hyperlinkcolor" val="tx"/>
                    </a:ext>
                  </a:extLst>
                </a:hlinkClick>
              </a:rPr>
              <a:t>This Photo</a:t>
            </a:r>
            <a:r>
              <a:rPr lang="en-US" sz="900" dirty="0">
                <a:solidFill>
                  <a:schemeClr val="bg1">
                    <a:lumMod val="75000"/>
                  </a:schemeClr>
                </a:solidFill>
              </a:rPr>
              <a:t> by Unknown Author is licensed under </a:t>
            </a:r>
            <a:r>
              <a:rPr lang="en-US" sz="900" dirty="0">
                <a:solidFill>
                  <a:schemeClr val="bg1">
                    <a:lumMod val="75000"/>
                  </a:schemeClr>
                </a:solidFill>
                <a:hlinkClick r:id="rId10" tooltip="https://creativecommons.org/licenses/by-nc/3.0/">
                  <a:extLst>
                    <a:ext uri="{A12FA001-AC4F-418D-AE19-62706E023703}">
                      <ahyp:hlinkClr xmlns:ahyp="http://schemas.microsoft.com/office/drawing/2018/hyperlinkcolor" val="tx"/>
                    </a:ext>
                  </a:extLst>
                </a:hlinkClick>
              </a:rPr>
              <a:t>CC BY-NC</a:t>
            </a:r>
            <a:endParaRPr lang="en-US" sz="900" dirty="0">
              <a:solidFill>
                <a:schemeClr val="bg1">
                  <a:lumMod val="75000"/>
                </a:schemeClr>
              </a:solidFill>
            </a:endParaRPr>
          </a:p>
        </p:txBody>
      </p:sp>
    </p:spTree>
    <p:extLst>
      <p:ext uri="{BB962C8B-B14F-4D97-AF65-F5344CB8AC3E}">
        <p14:creationId xmlns:p14="http://schemas.microsoft.com/office/powerpoint/2010/main" val="376113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015D47-B5DD-4999-A23B-8D38D1DEFBBA}"/>
              </a:ext>
            </a:extLst>
          </p:cNvPr>
          <p:cNvSpPr>
            <a:spLocks noGrp="1"/>
          </p:cNvSpPr>
          <p:nvPr>
            <p:ph type="title"/>
          </p:nvPr>
        </p:nvSpPr>
        <p:spPr>
          <a:xfrm>
            <a:off x="228600" y="0"/>
            <a:ext cx="8686800" cy="914400"/>
          </a:xfrm>
        </p:spPr>
        <p:txBody>
          <a:bodyPr anchor="b">
            <a:normAutofit/>
          </a:bodyPr>
          <a:lstStyle/>
          <a:p>
            <a:r>
              <a:rPr lang="en-US" sz="3600" dirty="0"/>
              <a:t>Maximizing QUALITY PAYMENTS</a:t>
            </a:r>
          </a:p>
        </p:txBody>
      </p:sp>
      <p:graphicFrame>
        <p:nvGraphicFramePr>
          <p:cNvPr id="8" name="Table 7">
            <a:extLst>
              <a:ext uri="{FF2B5EF4-FFF2-40B4-BE49-F238E27FC236}">
                <a16:creationId xmlns:a16="http://schemas.microsoft.com/office/drawing/2014/main" id="{68543DB3-3240-4B62-8C16-5CA6C79AD398}"/>
              </a:ext>
            </a:extLst>
          </p:cNvPr>
          <p:cNvGraphicFramePr>
            <a:graphicFrameLocks noGrp="1"/>
          </p:cNvGraphicFramePr>
          <p:nvPr>
            <p:extLst>
              <p:ext uri="{D42A27DB-BD31-4B8C-83A1-F6EECF244321}">
                <p14:modId xmlns:p14="http://schemas.microsoft.com/office/powerpoint/2010/main" val="2609768441"/>
              </p:ext>
            </p:extLst>
          </p:nvPr>
        </p:nvGraphicFramePr>
        <p:xfrm>
          <a:off x="202096" y="1219200"/>
          <a:ext cx="8763002" cy="5334003"/>
        </p:xfrm>
        <a:graphic>
          <a:graphicData uri="http://schemas.openxmlformats.org/drawingml/2006/table">
            <a:tbl>
              <a:tblPr firstRow="1" bandRow="1"/>
              <a:tblGrid>
                <a:gridCol w="2506167">
                  <a:extLst>
                    <a:ext uri="{9D8B030D-6E8A-4147-A177-3AD203B41FA5}">
                      <a16:colId xmlns:a16="http://schemas.microsoft.com/office/drawing/2014/main" val="1708204800"/>
                    </a:ext>
                  </a:extLst>
                </a:gridCol>
                <a:gridCol w="880077">
                  <a:extLst>
                    <a:ext uri="{9D8B030D-6E8A-4147-A177-3AD203B41FA5}">
                      <a16:colId xmlns:a16="http://schemas.microsoft.com/office/drawing/2014/main" val="1505905512"/>
                    </a:ext>
                  </a:extLst>
                </a:gridCol>
                <a:gridCol w="955678">
                  <a:extLst>
                    <a:ext uri="{9D8B030D-6E8A-4147-A177-3AD203B41FA5}">
                      <a16:colId xmlns:a16="http://schemas.microsoft.com/office/drawing/2014/main" val="1015064596"/>
                    </a:ext>
                  </a:extLst>
                </a:gridCol>
                <a:gridCol w="959657">
                  <a:extLst>
                    <a:ext uri="{9D8B030D-6E8A-4147-A177-3AD203B41FA5}">
                      <a16:colId xmlns:a16="http://schemas.microsoft.com/office/drawing/2014/main" val="686177492"/>
                    </a:ext>
                  </a:extLst>
                </a:gridCol>
                <a:gridCol w="3461423">
                  <a:extLst>
                    <a:ext uri="{9D8B030D-6E8A-4147-A177-3AD203B41FA5}">
                      <a16:colId xmlns:a16="http://schemas.microsoft.com/office/drawing/2014/main" val="741700178"/>
                    </a:ext>
                  </a:extLst>
                </a:gridCol>
              </a:tblGrid>
              <a:tr h="444195">
                <a:tc>
                  <a:txBody>
                    <a:bodyPr/>
                    <a:lstStyle/>
                    <a:p>
                      <a:pPr algn="ctr" fontAlgn="b"/>
                      <a:r>
                        <a:rPr lang="en-US" sz="800" b="1" i="0" u="none" strike="noStrike" dirty="0">
                          <a:solidFill>
                            <a:srgbClr val="000000"/>
                          </a:solidFill>
                          <a:effectLst/>
                          <a:latin typeface="Tw Cen MT" panose="020B0602020104020603" pitchFamily="34" charset="0"/>
                        </a:rPr>
                        <a:t>Scenario - 500 Patients</a:t>
                      </a:r>
                      <a:br>
                        <a:rPr lang="en-US" sz="800" b="1" i="0" u="none" strike="noStrike" dirty="0">
                          <a:solidFill>
                            <a:srgbClr val="000000"/>
                          </a:solidFill>
                          <a:effectLst/>
                          <a:latin typeface="Tw Cen MT" panose="020B0602020104020603" pitchFamily="34" charset="0"/>
                        </a:rPr>
                      </a:br>
                      <a:r>
                        <a:rPr lang="en-US" sz="800" b="1" i="0" u="none" strike="noStrike" dirty="0">
                          <a:solidFill>
                            <a:srgbClr val="000000"/>
                          </a:solidFill>
                          <a:effectLst/>
                          <a:latin typeface="Tw Cen MT" panose="020B0602020104020603" pitchFamily="34" charset="0"/>
                        </a:rPr>
                        <a:t>99213 &amp; G0439</a:t>
                      </a:r>
                      <a:br>
                        <a:rPr lang="en-US" sz="800" b="1" i="0" u="none" strike="noStrike" dirty="0">
                          <a:solidFill>
                            <a:srgbClr val="000000"/>
                          </a:solidFill>
                          <a:effectLst/>
                          <a:latin typeface="Tw Cen MT" panose="020B0602020104020603" pitchFamily="34" charset="0"/>
                        </a:rPr>
                      </a:br>
                      <a:r>
                        <a:rPr lang="en-US" sz="800" b="1" i="0" u="none" strike="noStrike" dirty="0">
                          <a:solidFill>
                            <a:srgbClr val="000000"/>
                          </a:solidFill>
                          <a:effectLst/>
                          <a:latin typeface="Tw Cen MT" panose="020B0602020104020603" pitchFamily="34" charset="0"/>
                        </a:rPr>
                        <a:t>Payment - 4.76+ Star Rating</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dirty="0">
                          <a:solidFill>
                            <a:srgbClr val="000000"/>
                          </a:solidFill>
                          <a:effectLst/>
                          <a:latin typeface="Tw Cen MT" panose="020B0602020104020603" pitchFamily="34" charset="0"/>
                        </a:rPr>
                        <a:t> HP1 MA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dirty="0">
                          <a:solidFill>
                            <a:srgbClr val="000000"/>
                          </a:solidFill>
                          <a:effectLst/>
                          <a:latin typeface="Tw Cen MT" panose="020B0602020104020603" pitchFamily="34" charset="0"/>
                        </a:rPr>
                        <a:t> MSSP w/ACO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dirty="0">
                          <a:solidFill>
                            <a:srgbClr val="000000"/>
                          </a:solidFill>
                          <a:effectLst/>
                          <a:latin typeface="Tw Cen MT" panose="020B0602020104020603" pitchFamily="34" charset="0"/>
                        </a:rPr>
                        <a:t> HP2 MA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dirty="0">
                          <a:solidFill>
                            <a:srgbClr val="000000"/>
                          </a:solidFill>
                          <a:effectLst/>
                          <a:latin typeface="Tw Cen MT" panose="020B0602020104020603" pitchFamily="34" charset="0"/>
                        </a:rPr>
                        <a:t>Comments</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4853851"/>
                  </a:ext>
                </a:extLst>
              </a:tr>
              <a:tr h="172335">
                <a:tc>
                  <a:txBody>
                    <a:bodyPr/>
                    <a:lstStyle/>
                    <a:p>
                      <a:pPr algn="l" fontAlgn="b"/>
                      <a:r>
                        <a:rPr lang="en-US" sz="800" b="0" i="0" u="none" strike="noStrike" dirty="0">
                          <a:solidFill>
                            <a:srgbClr val="000000"/>
                          </a:solidFill>
                          <a:effectLst/>
                          <a:latin typeface="Tw Cen MT" panose="020B0602020104020603" pitchFamily="34" charset="0"/>
                        </a:rPr>
                        <a:t>99213</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86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88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88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6297222"/>
                  </a:ext>
                </a:extLst>
              </a:tr>
              <a:tr h="444195">
                <a:tc>
                  <a:txBody>
                    <a:bodyPr/>
                    <a:lstStyle/>
                    <a:p>
                      <a:pPr algn="l" fontAlgn="b"/>
                      <a:r>
                        <a:rPr lang="en-US" sz="800" b="0" i="0" u="none" strike="noStrike" dirty="0">
                          <a:solidFill>
                            <a:srgbClr val="000000"/>
                          </a:solidFill>
                          <a:effectLst/>
                          <a:latin typeface="Tw Cen MT" panose="020B0602020104020603" pitchFamily="34" charset="0"/>
                        </a:rPr>
                        <a:t>G0439</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125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128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128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Medicare - allows AWV coverage every 12 months; MA; allows AWV coverage anytime in calendar year.    We are front loading MA patients, so we have more time to close gaps, AWV's, etc. that are not closed.</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7170934"/>
                  </a:ext>
                </a:extLst>
              </a:tr>
              <a:tr h="172335">
                <a:tc>
                  <a:txBody>
                    <a:bodyPr/>
                    <a:lstStyle/>
                    <a:p>
                      <a:pPr algn="l" fontAlgn="b"/>
                      <a:r>
                        <a:rPr lang="en-US" sz="800" b="0" i="0" u="none" strike="noStrike" dirty="0">
                          <a:solidFill>
                            <a:srgbClr val="000000"/>
                          </a:solidFill>
                          <a:effectLst/>
                          <a:latin typeface="Tw Cen MT" panose="020B0602020104020603" pitchFamily="34" charset="0"/>
                        </a:rPr>
                        <a:t>HCC's Addressed (Meet/Exceed Qtr. Goal - $10 per qtr.)</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40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3020992"/>
                  </a:ext>
                </a:extLst>
              </a:tr>
              <a:tr h="172335">
                <a:tc>
                  <a:txBody>
                    <a:bodyPr/>
                    <a:lstStyle/>
                    <a:p>
                      <a:pPr algn="l" fontAlgn="b"/>
                      <a:r>
                        <a:rPr lang="en-US" sz="800" b="0" i="0" u="none" strike="noStrike" dirty="0">
                          <a:solidFill>
                            <a:srgbClr val="000000"/>
                          </a:solidFill>
                          <a:effectLst/>
                          <a:latin typeface="Tw Cen MT" panose="020B0602020104020603" pitchFamily="34" charset="0"/>
                        </a:rPr>
                        <a:t>HEDIS/Stars Improvement (5 Stars)</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36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2334674"/>
                  </a:ext>
                </a:extLst>
              </a:tr>
              <a:tr h="444195">
                <a:tc>
                  <a:txBody>
                    <a:bodyPr/>
                    <a:lstStyle/>
                    <a:p>
                      <a:pPr algn="l" fontAlgn="b"/>
                      <a:r>
                        <a:rPr lang="en-US" sz="800" b="0" i="0" u="none" strike="noStrike" dirty="0">
                          <a:solidFill>
                            <a:srgbClr val="000000"/>
                          </a:solidFill>
                          <a:effectLst/>
                          <a:latin typeface="Tw Cen MT" panose="020B0602020104020603" pitchFamily="34" charset="0"/>
                        </a:rPr>
                        <a:t>New Members ($200)</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Y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G0438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N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G0438 – Initial Annual Wellness Visit (AWV); including a personalized prevention plan of services; face-to-face visit.   BUT: can only be used once in a lifetime; Y - New member to the HP but may not be a new member to us.</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9241481"/>
                  </a:ext>
                </a:extLst>
              </a:tr>
              <a:tr h="716056">
                <a:tc>
                  <a:txBody>
                    <a:bodyPr/>
                    <a:lstStyle/>
                    <a:p>
                      <a:pPr algn="l" fontAlgn="b"/>
                      <a:r>
                        <a:rPr lang="en-US" sz="800" b="0" i="0" u="none" strike="noStrike" dirty="0">
                          <a:solidFill>
                            <a:srgbClr val="000000"/>
                          </a:solidFill>
                          <a:effectLst/>
                          <a:latin typeface="Tw Cen MT" panose="020B0602020104020603" pitchFamily="34" charset="0"/>
                        </a:rPr>
                        <a:t>Submission of HCC'S</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Separate Portal*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Separate Portal **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EMR Integration***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upload HCC form to portal; switched from faxing - no communication that they have received; ** - a pain, have weird form and need to fax HCC's ***Can submit HCC's in EMR - very easy, great longitudinal data, but need executive quality dashboard, had initial latency issues, data issues to work through before we could use. ****Very clunky to submit on yet another portal,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4658583"/>
                  </a:ext>
                </a:extLst>
              </a:tr>
              <a:tr h="172335">
                <a:tc>
                  <a:txBody>
                    <a:bodyPr/>
                    <a:lstStyle/>
                    <a:p>
                      <a:pPr algn="l" fontAlgn="b"/>
                      <a:r>
                        <a:rPr lang="en-US" sz="800" b="0" i="0" u="none" strike="noStrike" dirty="0">
                          <a:solidFill>
                            <a:srgbClr val="000000"/>
                          </a:solidFill>
                          <a:effectLst/>
                          <a:latin typeface="Tw Cen MT" panose="020B0602020104020603" pitchFamily="34" charset="0"/>
                        </a:rPr>
                        <a:t>Attestation/HCC's $'s for completion</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200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200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8795133"/>
                  </a:ext>
                </a:extLst>
              </a:tr>
              <a:tr h="308265">
                <a:tc>
                  <a:txBody>
                    <a:bodyPr/>
                    <a:lstStyle/>
                    <a:p>
                      <a:pPr algn="l" fontAlgn="b"/>
                      <a:r>
                        <a:rPr lang="en-US" sz="800" b="0" i="0" u="none" strike="noStrike" dirty="0">
                          <a:solidFill>
                            <a:srgbClr val="000000"/>
                          </a:solidFill>
                          <a:effectLst/>
                          <a:latin typeface="Tw Cen MT" panose="020B0602020104020603" pitchFamily="34" charset="0"/>
                        </a:rPr>
                        <a:t>More than one attestation/HCC $'s per patient</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Y*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N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N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Y* - can receive up to 4 a year = $800; benefit in front loading AWV for HP1; takes priority for scheduling</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9408545"/>
                  </a:ext>
                </a:extLst>
              </a:tr>
              <a:tr h="308265">
                <a:tc>
                  <a:txBody>
                    <a:bodyPr/>
                    <a:lstStyle/>
                    <a:p>
                      <a:pPr algn="l" fontAlgn="b"/>
                      <a:r>
                        <a:rPr lang="en-US" sz="800" b="0" i="0" u="none" strike="noStrike" dirty="0">
                          <a:solidFill>
                            <a:srgbClr val="000000"/>
                          </a:solidFill>
                          <a:effectLst/>
                          <a:latin typeface="Tw Cen MT" panose="020B0602020104020603" pitchFamily="34" charset="0"/>
                        </a:rPr>
                        <a:t>ACO Incentive (based on quality ratings &amp; ACO performance) - not guaranteed</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200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Comment:   Review your ACO contracts; if you move from one ACO to another some will not pay you for the past year's performance</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459502"/>
                  </a:ext>
                </a:extLst>
              </a:tr>
              <a:tr h="172335">
                <a:tc>
                  <a:txBody>
                    <a:bodyPr/>
                    <a:lstStyle/>
                    <a:p>
                      <a:pPr algn="l" fontAlgn="b"/>
                      <a:r>
                        <a:rPr lang="it-IT" sz="800" b="0" i="0" u="none" strike="noStrike">
                          <a:solidFill>
                            <a:srgbClr val="000000"/>
                          </a:solidFill>
                          <a:effectLst/>
                          <a:latin typeface="Tw Cen MT" panose="020B0602020104020603" pitchFamily="34" charset="0"/>
                        </a:rPr>
                        <a:t>Medicare Incentive (MIPS)  - 5 Star - 9%</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19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9900763"/>
                  </a:ext>
                </a:extLst>
              </a:tr>
              <a:tr h="444195">
                <a:tc>
                  <a:txBody>
                    <a:bodyPr/>
                    <a:lstStyle/>
                    <a:p>
                      <a:pPr algn="l" fontAlgn="b"/>
                      <a:r>
                        <a:rPr lang="en-US" sz="800" b="0" i="0" u="none" strike="noStrike" dirty="0">
                          <a:solidFill>
                            <a:srgbClr val="000000"/>
                          </a:solidFill>
                          <a:effectLst/>
                          <a:latin typeface="Tw Cen MT" panose="020B0602020104020603" pitchFamily="34" charset="0"/>
                        </a:rPr>
                        <a:t>AWV, TCM, Screenings, etc. Call Support From HP</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250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25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200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Comment:   $250 - HP has nurse calling patients (working to get AWV, screenings, etc. captured on one call, $50 limited calling.   Success: with HP2 MA have completed 84% of AWV's by May, 2% scheduled in future</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9752711"/>
                  </a:ext>
                </a:extLst>
              </a:tr>
              <a:tr h="172335">
                <a:tc>
                  <a:txBody>
                    <a:bodyPr/>
                    <a:lstStyle/>
                    <a:p>
                      <a:pPr algn="l" fontAlgn="b"/>
                      <a:r>
                        <a:rPr lang="en-US" sz="800" b="0" i="0" u="none" strike="noStrike" dirty="0">
                          <a:solidFill>
                            <a:srgbClr val="000000"/>
                          </a:solidFill>
                          <a:effectLst/>
                          <a:latin typeface="Tw Cen MT" panose="020B0602020104020603" pitchFamily="34" charset="0"/>
                        </a:rPr>
                        <a:t>Screening Bus - 4 X's a Yr. (Mammo, RetinaVue, etc.)</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Y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N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N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6534172"/>
                  </a:ext>
                </a:extLst>
              </a:tr>
              <a:tr h="308265">
                <a:tc>
                  <a:txBody>
                    <a:bodyPr/>
                    <a:lstStyle/>
                    <a:p>
                      <a:pPr algn="l" fontAlgn="b"/>
                      <a:r>
                        <a:rPr lang="en-US" sz="800" b="0" i="0" u="none" strike="noStrike" dirty="0">
                          <a:solidFill>
                            <a:srgbClr val="000000"/>
                          </a:solidFill>
                          <a:effectLst/>
                          <a:latin typeface="Tw Cen MT" panose="020B0602020104020603" pitchFamily="34" charset="0"/>
                        </a:rPr>
                        <a:t>ABI Screening (given by HP - can be used w/all insurances)</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Y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Can Use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Can Use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Hold - will not use until ABI Screening loads up our patient demographics - they want lots of demographic and insurance information</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2020078"/>
                  </a:ext>
                </a:extLst>
              </a:tr>
              <a:tr h="308265">
                <a:tc>
                  <a:txBody>
                    <a:bodyPr/>
                    <a:lstStyle/>
                    <a:p>
                      <a:pPr algn="l" fontAlgn="b"/>
                      <a:r>
                        <a:rPr lang="en-US" sz="800" b="0" i="0" u="none" strike="noStrike" dirty="0">
                          <a:solidFill>
                            <a:srgbClr val="000000"/>
                          </a:solidFill>
                          <a:effectLst/>
                          <a:latin typeface="Tw Cen MT" panose="020B0602020104020603" pitchFamily="34" charset="0"/>
                        </a:rPr>
                        <a:t>Pooling - Paying for the sins of others or possibly our sins</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Y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Y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N*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N* - Pooling of all HP product lines for risk mitigation; whereas payments for other based on MA or MSSP population</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612725"/>
                  </a:ext>
                </a:extLst>
              </a:tr>
              <a:tr h="172335">
                <a:tc>
                  <a:txBody>
                    <a:bodyPr/>
                    <a:lstStyle/>
                    <a:p>
                      <a:pPr algn="l" fontAlgn="b"/>
                      <a:r>
                        <a:rPr lang="en-US" sz="800" b="0" i="0" u="none" strike="noStrike" dirty="0">
                          <a:solidFill>
                            <a:srgbClr val="000000"/>
                          </a:solidFill>
                          <a:effectLst/>
                          <a:latin typeface="Tw Cen MT" panose="020B0602020104020603" pitchFamily="34" charset="0"/>
                        </a:rPr>
                        <a:t>Huddles to review Quality Initiatives</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3X a week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Once a week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Tw Cen MT" panose="020B0602020104020603" pitchFamily="34" charset="0"/>
                        </a:rPr>
                        <a:t> 3X a week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876769"/>
                  </a:ext>
                </a:extLst>
              </a:tr>
              <a:tr h="172335">
                <a:tc>
                  <a:txBody>
                    <a:bodyPr/>
                    <a:lstStyle/>
                    <a:p>
                      <a:pPr algn="l" fontAlgn="b"/>
                      <a:r>
                        <a:rPr lang="en-US" sz="800" b="0" i="0" u="none" strike="noStrike" dirty="0">
                          <a:solidFill>
                            <a:srgbClr val="000000"/>
                          </a:solidFill>
                          <a:effectLst/>
                          <a:latin typeface="Tw Cen MT" panose="020B0602020104020603" pitchFamily="34" charset="0"/>
                        </a:rPr>
                        <a:t>Total</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738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460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616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Arial Narrow" panose="020B0606020202030204" pitchFamily="34" charset="0"/>
                      </a:endParaRPr>
                    </a:p>
                  </a:txBody>
                  <a:tcPr marL="3510" marR="3510" marT="351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6675512"/>
                  </a:ext>
                </a:extLst>
              </a:tr>
              <a:tr h="229427">
                <a:tc>
                  <a:txBody>
                    <a:bodyPr/>
                    <a:lstStyle/>
                    <a:p>
                      <a:pPr algn="l" fontAlgn="b"/>
                      <a:r>
                        <a:rPr lang="en-US" sz="800" b="0" i="0" u="none" strike="noStrike" dirty="0">
                          <a:solidFill>
                            <a:srgbClr val="000000"/>
                          </a:solidFill>
                          <a:effectLst/>
                          <a:latin typeface="Tw Cen MT" panose="020B0602020104020603" pitchFamily="34" charset="0"/>
                        </a:rPr>
                        <a:t>500 Patients</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$ 368,808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$230,180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$307,965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Tw Cen MT" panose="020B0602020104020603" pitchFamily="34" charset="0"/>
                        </a:rPr>
                        <a:t> </a:t>
                      </a:r>
                    </a:p>
                  </a:txBody>
                  <a:tcPr marL="3510" marR="3510" marT="35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836332"/>
                  </a:ext>
                </a:extLst>
              </a:tr>
            </a:tbl>
          </a:graphicData>
        </a:graphic>
      </p:graphicFrame>
    </p:spTree>
    <p:extLst>
      <p:ext uri="{BB962C8B-B14F-4D97-AF65-F5344CB8AC3E}">
        <p14:creationId xmlns:p14="http://schemas.microsoft.com/office/powerpoint/2010/main" val="4201616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B92F5502-EF37-48D0-8E68-A179355A51CF}"/>
              </a:ext>
            </a:extLst>
          </p:cNvPr>
          <p:cNvSpPr>
            <a:spLocks noGrp="1"/>
          </p:cNvSpPr>
          <p:nvPr>
            <p:ph type="ctrTitle"/>
          </p:nvPr>
        </p:nvSpPr>
        <p:spPr/>
        <p:txBody>
          <a:bodyPr/>
          <a:lstStyle/>
          <a:p>
            <a:r>
              <a:rPr lang="en-US" altLang="en-US" dirty="0"/>
              <a:t>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D4A61FA9-47F7-425E-8DCF-8E41AE7CA845}"/>
              </a:ext>
            </a:extLst>
          </p:cNvPr>
          <p:cNvSpPr>
            <a:spLocks noGrp="1"/>
          </p:cNvSpPr>
          <p:nvPr>
            <p:ph type="title"/>
          </p:nvPr>
        </p:nvSpPr>
        <p:spPr/>
        <p:txBody>
          <a:bodyPr>
            <a:normAutofit/>
          </a:bodyPr>
          <a:lstStyle/>
          <a:p>
            <a:r>
              <a:rPr lang="en-US" altLang="en-US" dirty="0"/>
              <a:t>Factors Driving Pricing Transparency</a:t>
            </a:r>
          </a:p>
        </p:txBody>
      </p:sp>
      <p:sp>
        <p:nvSpPr>
          <p:cNvPr id="17411" name="Content Placeholder 2">
            <a:extLst>
              <a:ext uri="{FF2B5EF4-FFF2-40B4-BE49-F238E27FC236}">
                <a16:creationId xmlns:a16="http://schemas.microsoft.com/office/drawing/2014/main" id="{77EAF842-EEF7-4B3E-9105-4C40D702D4B3}"/>
              </a:ext>
            </a:extLst>
          </p:cNvPr>
          <p:cNvSpPr>
            <a:spLocks noGrp="1"/>
          </p:cNvSpPr>
          <p:nvPr>
            <p:ph idx="1"/>
          </p:nvPr>
        </p:nvSpPr>
        <p:spPr/>
        <p:txBody>
          <a:bodyPr/>
          <a:lstStyle/>
          <a:p>
            <a:pPr marL="342900" indent="-342900">
              <a:spcAft>
                <a:spcPts val="1200"/>
              </a:spcAft>
              <a:buFont typeface="Arial" panose="020B0604020202020204" pitchFamily="34" charset="0"/>
              <a:buChar char="•"/>
            </a:pPr>
            <a:endParaRPr lang="en-US" altLang="en-US" dirty="0"/>
          </a:p>
          <a:p>
            <a:pPr marL="342900" indent="-342900">
              <a:spcAft>
                <a:spcPts val="1200"/>
              </a:spcAft>
              <a:buFont typeface="Arial" panose="020B0604020202020204" pitchFamily="34" charset="0"/>
              <a:buChar char="•"/>
            </a:pPr>
            <a:r>
              <a:rPr lang="en-US" altLang="en-US" dirty="0"/>
              <a:t>Unsustainable healthcare cost growth</a:t>
            </a:r>
          </a:p>
          <a:p>
            <a:pPr marL="342900" indent="-342900">
              <a:spcAft>
                <a:spcPts val="1200"/>
              </a:spcAft>
              <a:buFont typeface="Arial" panose="020B0604020202020204" pitchFamily="34" charset="0"/>
              <a:buChar char="•"/>
            </a:pPr>
            <a:r>
              <a:rPr lang="en-US" altLang="en-US" dirty="0"/>
              <a:t>High Patient deductibles</a:t>
            </a:r>
          </a:p>
          <a:p>
            <a:pPr marL="342900" indent="-342900">
              <a:spcAft>
                <a:spcPts val="1200"/>
              </a:spcAft>
              <a:buFont typeface="Arial" panose="020B0604020202020204" pitchFamily="34" charset="0"/>
              <a:buChar char="•"/>
            </a:pPr>
            <a:r>
              <a:rPr lang="en-US" altLang="en-US" dirty="0"/>
              <a:t>Relative effectiveness of treatment and overall outcomes</a:t>
            </a:r>
          </a:p>
          <a:p>
            <a:pPr marL="342900" indent="-342900">
              <a:spcAft>
                <a:spcPts val="1200"/>
              </a:spcAft>
              <a:buFont typeface="Arial" panose="020B0604020202020204" pitchFamily="34" charset="0"/>
              <a:buChar char="•"/>
            </a:pPr>
            <a:r>
              <a:rPr lang="en-US" altLang="en-US" dirty="0"/>
              <a:t>Increased price sensitivity on “public relations” prices; emergency room departments, imaging services, etc.</a:t>
            </a:r>
          </a:p>
          <a:p>
            <a:pPr marL="342900" indent="-342900">
              <a:spcAft>
                <a:spcPts val="1200"/>
              </a:spcAft>
              <a:buFont typeface="Arial" panose="020B0604020202020204" pitchFamily="34" charset="0"/>
              <a:buChar char="•"/>
            </a:pPr>
            <a:r>
              <a:rPr lang="en-US" altLang="en-US" dirty="0"/>
              <a:t>Government and interest groups pressing pricing decisions</a:t>
            </a:r>
          </a:p>
          <a:p>
            <a:pPr marL="342900" indent="-342900">
              <a:spcAft>
                <a:spcPts val="1200"/>
              </a:spcAft>
              <a:buFont typeface="Arial" panose="020B0604020202020204" pitchFamily="34" charset="0"/>
              <a:buChar char="•"/>
            </a:pPr>
            <a:r>
              <a:rPr lang="en-US" altLang="en-US" dirty="0"/>
              <a:t>Pressure to maintain bottom line</a:t>
            </a:r>
          </a:p>
          <a:p>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A1D9C-D8B6-4E4E-8E7B-17C983B8E874}"/>
              </a:ext>
            </a:extLst>
          </p:cNvPr>
          <p:cNvSpPr>
            <a:spLocks noGrp="1"/>
          </p:cNvSpPr>
          <p:nvPr>
            <p:ph type="ctrTitle"/>
          </p:nvPr>
        </p:nvSpPr>
        <p:spPr/>
        <p:txBody>
          <a:bodyPr/>
          <a:lstStyle/>
          <a:p>
            <a:r>
              <a:rPr lang="en-US" dirty="0"/>
              <a:t>THANK YOU</a:t>
            </a:r>
          </a:p>
        </p:txBody>
      </p:sp>
      <p:sp>
        <p:nvSpPr>
          <p:cNvPr id="4" name="Rectangle 3">
            <a:extLst>
              <a:ext uri="{FF2B5EF4-FFF2-40B4-BE49-F238E27FC236}">
                <a16:creationId xmlns:a16="http://schemas.microsoft.com/office/drawing/2014/main" id="{669E1044-A96A-445A-8AC8-1197515D6465}"/>
              </a:ext>
            </a:extLst>
          </p:cNvPr>
          <p:cNvSpPr/>
          <p:nvPr/>
        </p:nvSpPr>
        <p:spPr>
          <a:xfrm>
            <a:off x="2549013" y="2743200"/>
            <a:ext cx="4045974" cy="1569660"/>
          </a:xfrm>
          <a:prstGeom prst="rect">
            <a:avLst/>
          </a:prstGeom>
        </p:spPr>
        <p:txBody>
          <a:bodyPr wrap="square">
            <a:spAutoFit/>
          </a:bodyPr>
          <a:lstStyle/>
          <a:p>
            <a:pPr algn="ctr"/>
            <a:r>
              <a:rPr lang="en-US" altLang="en-US" sz="2400" dirty="0">
                <a:solidFill>
                  <a:schemeClr val="tx2"/>
                </a:solidFill>
              </a:rPr>
              <a:t>Jackie Coult, CHBC</a:t>
            </a:r>
            <a:br>
              <a:rPr lang="en-US" altLang="en-US" sz="2400" dirty="0">
                <a:solidFill>
                  <a:schemeClr val="tx2"/>
                </a:solidFill>
              </a:rPr>
            </a:br>
            <a:r>
              <a:rPr lang="en-US" sz="2400" dirty="0">
                <a:solidFill>
                  <a:schemeClr val="tx2"/>
                </a:solidFill>
              </a:rPr>
              <a:t>Certified Healthcare Consultant</a:t>
            </a:r>
            <a:br>
              <a:rPr lang="en-US" sz="2400" dirty="0">
                <a:solidFill>
                  <a:schemeClr val="tx2"/>
                </a:solidFill>
              </a:rPr>
            </a:br>
            <a:r>
              <a:rPr lang="en-US" sz="2400" dirty="0">
                <a:solidFill>
                  <a:schemeClr val="tx2"/>
                </a:solidFill>
              </a:rPr>
              <a:t>jcoult@eidebailly.com</a:t>
            </a:r>
            <a:br>
              <a:rPr lang="en-US" sz="2400" dirty="0">
                <a:solidFill>
                  <a:schemeClr val="tx2"/>
                </a:solidFill>
              </a:rPr>
            </a:br>
            <a:r>
              <a:rPr lang="en-US" sz="2400" dirty="0">
                <a:solidFill>
                  <a:schemeClr val="tx2"/>
                </a:solidFill>
              </a:rPr>
              <a:t>801-456-5207</a:t>
            </a:r>
          </a:p>
        </p:txBody>
      </p:sp>
    </p:spTree>
    <p:extLst>
      <p:ext uri="{BB962C8B-B14F-4D97-AF65-F5344CB8AC3E}">
        <p14:creationId xmlns:p14="http://schemas.microsoft.com/office/powerpoint/2010/main" val="298986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C7419-6F56-4C9B-8A98-17B420A89AF1}"/>
              </a:ext>
            </a:extLst>
          </p:cNvPr>
          <p:cNvSpPr>
            <a:spLocks noGrp="1"/>
          </p:cNvSpPr>
          <p:nvPr>
            <p:ph type="title"/>
          </p:nvPr>
        </p:nvSpPr>
        <p:spPr/>
        <p:txBody>
          <a:bodyPr/>
          <a:lstStyle/>
          <a:p>
            <a:r>
              <a:rPr lang="en-US" dirty="0"/>
              <a:t>Hospital Price Transparency </a:t>
            </a:r>
          </a:p>
        </p:txBody>
      </p:sp>
      <p:sp>
        <p:nvSpPr>
          <p:cNvPr id="3" name="Content Placeholder 2">
            <a:extLst>
              <a:ext uri="{FF2B5EF4-FFF2-40B4-BE49-F238E27FC236}">
                <a16:creationId xmlns:a16="http://schemas.microsoft.com/office/drawing/2014/main" id="{45B3950E-30F2-4272-9A34-C2184B100A25}"/>
              </a:ext>
            </a:extLst>
          </p:cNvPr>
          <p:cNvSpPr>
            <a:spLocks noGrp="1"/>
          </p:cNvSpPr>
          <p:nvPr>
            <p:ph idx="1"/>
          </p:nvPr>
        </p:nvSpPr>
        <p:spPr>
          <a:xfrm>
            <a:off x="228600" y="1295400"/>
            <a:ext cx="8686800" cy="5196840"/>
          </a:xfrm>
        </p:spPr>
        <p:txBody>
          <a:bodyPr>
            <a:normAutofit fontScale="77500" lnSpcReduction="20000"/>
          </a:bodyPr>
          <a:lstStyle/>
          <a:p>
            <a:r>
              <a:rPr lang="en-US" u="sng" dirty="0"/>
              <a:t>Effective January 1, 2021</a:t>
            </a:r>
          </a:p>
          <a:p>
            <a:endParaRPr lang="en-US" u="sng" dirty="0"/>
          </a:p>
          <a:p>
            <a:pPr marL="342900" indent="-342900">
              <a:buFont typeface="Arial" panose="020B0604020202020204" pitchFamily="34" charset="0"/>
              <a:buChar char="•"/>
            </a:pPr>
            <a:r>
              <a:rPr lang="en-US" sz="2600" dirty="0"/>
              <a:t>Hospitals’ standard charges, including the rates they negotiate with insurance companies and the discount price a hospital is willing to accept directly from a patient if paid in cash, must be publicly available, free of charge, and presented in a consumer-friendly display:</a:t>
            </a:r>
          </a:p>
          <a:p>
            <a:pPr marL="342900" indent="-342900">
              <a:buFont typeface="Arial" panose="020B0604020202020204" pitchFamily="34" charset="0"/>
              <a:buChar char="•"/>
            </a:pPr>
            <a:endParaRPr lang="en-US" sz="2600" dirty="0"/>
          </a:p>
          <a:p>
            <a:pPr marL="1714500" lvl="4" indent="-342900">
              <a:buFont typeface="Arial" panose="020B0604020202020204" pitchFamily="34" charset="0"/>
              <a:buChar char="•"/>
            </a:pPr>
            <a:r>
              <a:rPr lang="en-US" sz="2000" dirty="0"/>
              <a:t>300 shoppable items and services</a:t>
            </a:r>
          </a:p>
          <a:p>
            <a:pPr marL="1714500" lvl="4" indent="-342900">
              <a:buFont typeface="Arial" panose="020B0604020202020204" pitchFamily="34" charset="0"/>
              <a:buChar char="•"/>
            </a:pPr>
            <a:r>
              <a:rPr lang="en-US" sz="2000" dirty="0"/>
              <a:t>Machine-readable</a:t>
            </a:r>
          </a:p>
          <a:p>
            <a:pPr marL="1714500" lvl="4" indent="-342900">
              <a:buFont typeface="Arial" panose="020B0604020202020204" pitchFamily="34" charset="0"/>
              <a:buChar char="•"/>
            </a:pPr>
            <a:r>
              <a:rPr lang="en-US" sz="2000" dirty="0"/>
              <a:t>CPT, HCPCS, DRG, NDS or another common identifier</a:t>
            </a:r>
          </a:p>
          <a:p>
            <a:pPr lvl="4"/>
            <a:endParaRPr lang="en-US" sz="2000" dirty="0"/>
          </a:p>
          <a:p>
            <a:pPr marL="342900" indent="-342900">
              <a:buFont typeface="Arial" panose="020B0604020202020204" pitchFamily="34" charset="0"/>
              <a:buChar char="•"/>
            </a:pPr>
            <a:r>
              <a:rPr lang="en-US" sz="2600" dirty="0"/>
              <a:t>Designed to deliver better value and results for patients through competition and innovation</a:t>
            </a:r>
          </a:p>
          <a:p>
            <a:endParaRPr lang="en-US" dirty="0"/>
          </a:p>
          <a:p>
            <a:pPr marL="1714500" lvl="4" indent="-342900">
              <a:buFont typeface="Arial" panose="020B0604020202020204" pitchFamily="34" charset="0"/>
              <a:buChar char="•"/>
            </a:pPr>
            <a:r>
              <a:rPr lang="en-US" sz="2000" dirty="0"/>
              <a:t>Shop around for routine tests/procedures</a:t>
            </a:r>
          </a:p>
          <a:p>
            <a:pPr marL="1714500" lvl="4"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750" dirty="0"/>
              <a:t>Biden Administration proposing $300/day (&gt;30 beds) or $10/bed/day (&lt;30 beds), not to exceed $5,500 per occurrence, minimum $109,500 per hospital, max total penalty $2,007,500 per hospital</a:t>
            </a:r>
          </a:p>
          <a:p>
            <a:pPr marL="685800" lvl="1" indent="-342900">
              <a:buFont typeface="Arial" panose="020B0604020202020204" pitchFamily="34" charset="0"/>
              <a:buChar char="•"/>
            </a:pPr>
            <a:endParaRPr lang="en-US" dirty="0"/>
          </a:p>
          <a:p>
            <a:pPr lvl="1"/>
            <a:endParaRPr lang="en-US" dirty="0"/>
          </a:p>
          <a:p>
            <a:pPr lvl="1"/>
            <a:endParaRPr lang="en-US" dirty="0"/>
          </a:p>
          <a:p>
            <a:r>
              <a:rPr lang="en-US" sz="1800" i="1" dirty="0">
                <a:hlinkClick r:id="rId3"/>
              </a:rPr>
              <a:t>https://www.cms.gov/hospital-price-transparency</a:t>
            </a:r>
            <a:endParaRPr lang="en-US" sz="1800" i="1" dirty="0"/>
          </a:p>
          <a:p>
            <a:endParaRPr lang="en-US" dirty="0"/>
          </a:p>
        </p:txBody>
      </p:sp>
    </p:spTree>
    <p:extLst>
      <p:ext uri="{BB962C8B-B14F-4D97-AF65-F5344CB8AC3E}">
        <p14:creationId xmlns:p14="http://schemas.microsoft.com/office/powerpoint/2010/main" val="1757000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439B1-95BE-46D5-B1DE-5D6E4EF19D81}"/>
              </a:ext>
            </a:extLst>
          </p:cNvPr>
          <p:cNvSpPr>
            <a:spLocks noGrp="1"/>
          </p:cNvSpPr>
          <p:nvPr>
            <p:ph type="title"/>
          </p:nvPr>
        </p:nvSpPr>
        <p:spPr/>
        <p:txBody>
          <a:bodyPr>
            <a:normAutofit/>
          </a:bodyPr>
          <a:lstStyle/>
          <a:p>
            <a:r>
              <a:rPr lang="en-US" dirty="0"/>
              <a:t>PayOr Price Transparency	</a:t>
            </a:r>
          </a:p>
        </p:txBody>
      </p:sp>
      <p:sp>
        <p:nvSpPr>
          <p:cNvPr id="3" name="Content Placeholder 2">
            <a:extLst>
              <a:ext uri="{FF2B5EF4-FFF2-40B4-BE49-F238E27FC236}">
                <a16:creationId xmlns:a16="http://schemas.microsoft.com/office/drawing/2014/main" id="{7E9404B8-C4BF-4C11-A718-30CC2F5C085C}"/>
              </a:ext>
            </a:extLst>
          </p:cNvPr>
          <p:cNvSpPr>
            <a:spLocks noGrp="1"/>
          </p:cNvSpPr>
          <p:nvPr>
            <p:ph idx="1"/>
          </p:nvPr>
        </p:nvSpPr>
        <p:spPr>
          <a:xfrm>
            <a:off x="228600" y="1280160"/>
            <a:ext cx="8686800" cy="5501640"/>
          </a:xfrm>
        </p:spPr>
        <p:txBody>
          <a:bodyPr>
            <a:normAutofit fontScale="92500" lnSpcReduction="10000"/>
          </a:bodyPr>
          <a:lstStyle/>
          <a:p>
            <a:r>
              <a:rPr lang="en-US" u="sng" dirty="0"/>
              <a:t>Effective January 1, 2022</a:t>
            </a:r>
          </a:p>
          <a:p>
            <a:pPr lvl="1"/>
            <a:endParaRPr lang="en-US" sz="1000" u="sng" dirty="0"/>
          </a:p>
          <a:p>
            <a:pPr marL="685800" lvl="1" indent="-342900">
              <a:buFont typeface="Arial" panose="020B0604020202020204" pitchFamily="34" charset="0"/>
              <a:buChar char="•"/>
            </a:pPr>
            <a:r>
              <a:rPr lang="en-US" dirty="0"/>
              <a:t>Insurers must post 3 online machine-readable files</a:t>
            </a:r>
            <a:endParaRPr lang="en-US" sz="1000" dirty="0"/>
          </a:p>
          <a:p>
            <a:pPr marL="685800" lvl="1" indent="-342900">
              <a:buFont typeface="Arial" panose="020B0604020202020204" pitchFamily="34" charset="0"/>
              <a:buChar char="•"/>
            </a:pPr>
            <a:r>
              <a:rPr lang="en-US" dirty="0"/>
              <a:t>Negotiated rates for all covered items and services between the plan or issuer and in-network providers</a:t>
            </a:r>
          </a:p>
          <a:p>
            <a:pPr marL="685800" lvl="1" indent="-342900">
              <a:buFont typeface="Arial" panose="020B0604020202020204" pitchFamily="34" charset="0"/>
              <a:buChar char="•"/>
            </a:pPr>
            <a:r>
              <a:rPr lang="en-US" dirty="0"/>
              <a:t>Historical payments to, and billed charges from, out of network providers</a:t>
            </a:r>
          </a:p>
          <a:p>
            <a:pPr marL="685800" lvl="1" indent="-342900">
              <a:buFont typeface="Arial" panose="020B0604020202020204" pitchFamily="34" charset="0"/>
              <a:buChar char="•"/>
            </a:pPr>
            <a:r>
              <a:rPr lang="en-US" dirty="0"/>
              <a:t>Detail in network negotiated rates and historical net prices for all covered prescriptions drugs by plan or issuer at the pharmacy location level</a:t>
            </a:r>
          </a:p>
          <a:p>
            <a:pPr lvl="1"/>
            <a:endParaRPr lang="en-US" dirty="0"/>
          </a:p>
          <a:p>
            <a:r>
              <a:rPr lang="en-US" u="sng" dirty="0"/>
              <a:t>2023</a:t>
            </a:r>
          </a:p>
          <a:p>
            <a:endParaRPr lang="en-US" u="sng" dirty="0"/>
          </a:p>
          <a:p>
            <a:pPr marL="685800" lvl="1" indent="-342900">
              <a:buFont typeface="Arial" panose="020B0604020202020204" pitchFamily="34" charset="0"/>
              <a:buChar char="•"/>
            </a:pPr>
            <a:r>
              <a:rPr lang="en-US" dirty="0"/>
              <a:t>Insurers must offer online shopping tool for an out-of-pocket costs estimate and negotiated prices for 500 most shoppable services</a:t>
            </a:r>
          </a:p>
          <a:p>
            <a:pPr lvl="1"/>
            <a:endParaRPr lang="en-US" dirty="0"/>
          </a:p>
          <a:p>
            <a:r>
              <a:rPr lang="en-US" u="sng" dirty="0"/>
              <a:t>2024</a:t>
            </a:r>
          </a:p>
          <a:p>
            <a:endParaRPr lang="en-US" u="sng" dirty="0"/>
          </a:p>
          <a:p>
            <a:pPr marL="685800" lvl="1" indent="-342900">
              <a:buFont typeface="Arial" panose="020B0604020202020204" pitchFamily="34" charset="0"/>
              <a:buChar char="•"/>
            </a:pPr>
            <a:r>
              <a:rPr lang="en-US" dirty="0"/>
              <a:t>Online Shopping tool for ALL services</a:t>
            </a:r>
          </a:p>
          <a:p>
            <a:pPr lvl="1"/>
            <a:endParaRPr lang="en-US" dirty="0"/>
          </a:p>
          <a:p>
            <a:pPr lvl="1"/>
            <a:endParaRPr lang="en-US" dirty="0"/>
          </a:p>
          <a:p>
            <a:r>
              <a:rPr lang="en-US" sz="1600" dirty="0">
                <a:hlinkClick r:id="rId2"/>
              </a:rPr>
              <a:t>https://www.cms.gov/newsroom/fact-sheets/transparency-coverage-final-rule-fact-sheet-cms-9915-f</a:t>
            </a:r>
            <a:endParaRPr lang="en-US" sz="1600" dirty="0"/>
          </a:p>
          <a:p>
            <a:pPr marL="342900" indent="-342900">
              <a:buFont typeface="Arial" panose="020B0604020202020204" pitchFamily="34" charset="0"/>
              <a:buChar char="•"/>
            </a:pPr>
            <a:endParaRPr lang="en-US" dirty="0"/>
          </a:p>
          <a:p>
            <a:pPr marL="685800" lvl="1" indent="-342900">
              <a:buFont typeface="Arial" panose="020B0604020202020204" pitchFamily="34" charset="0"/>
              <a:buChar char="•"/>
            </a:pPr>
            <a:endParaRPr lang="en-US" dirty="0"/>
          </a:p>
          <a:p>
            <a:pPr marL="685800" lvl="1" indent="-342900">
              <a:buFont typeface="Arial" panose="020B0604020202020204" pitchFamily="34" charset="0"/>
              <a:buChar char="•"/>
            </a:pPr>
            <a:endParaRPr lang="en-US" dirty="0"/>
          </a:p>
          <a:p>
            <a:pPr lvl="1"/>
            <a:endParaRPr lang="en-US" dirty="0"/>
          </a:p>
          <a:p>
            <a:pPr lvl="1"/>
            <a:endParaRPr lang="en-US" dirty="0"/>
          </a:p>
        </p:txBody>
      </p:sp>
    </p:spTree>
    <p:extLst>
      <p:ext uri="{BB962C8B-B14F-4D97-AF65-F5344CB8AC3E}">
        <p14:creationId xmlns:p14="http://schemas.microsoft.com/office/powerpoint/2010/main" val="2367027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35531-4086-4D7E-B2CB-96029CB0DA98}"/>
              </a:ext>
            </a:extLst>
          </p:cNvPr>
          <p:cNvSpPr>
            <a:spLocks noGrp="1"/>
          </p:cNvSpPr>
          <p:nvPr>
            <p:ph type="title"/>
          </p:nvPr>
        </p:nvSpPr>
        <p:spPr>
          <a:xfrm>
            <a:off x="227798" y="152400"/>
            <a:ext cx="8686800" cy="914400"/>
          </a:xfrm>
        </p:spPr>
        <p:txBody>
          <a:bodyPr>
            <a:normAutofit fontScale="90000"/>
          </a:bodyPr>
          <a:lstStyle/>
          <a:p>
            <a:r>
              <a:rPr lang="en-US" dirty="0"/>
              <a:t>Currently How we secure</a:t>
            </a:r>
            <a:br>
              <a:rPr lang="en-US" dirty="0"/>
            </a:br>
            <a:r>
              <a:rPr lang="en-US" dirty="0"/>
              <a:t>contracted reimbursement</a:t>
            </a:r>
          </a:p>
        </p:txBody>
      </p:sp>
      <p:sp>
        <p:nvSpPr>
          <p:cNvPr id="3" name="Content Placeholder 2">
            <a:extLst>
              <a:ext uri="{FF2B5EF4-FFF2-40B4-BE49-F238E27FC236}">
                <a16:creationId xmlns:a16="http://schemas.microsoft.com/office/drawing/2014/main" id="{14129095-9358-4E2A-A224-06A0AA29F419}"/>
              </a:ext>
            </a:extLst>
          </p:cNvPr>
          <p:cNvSpPr txBox="1">
            <a:spLocks/>
          </p:cNvSpPr>
          <p:nvPr/>
        </p:nvSpPr>
        <p:spPr>
          <a:xfrm>
            <a:off x="228600" y="1280160"/>
            <a:ext cx="8686800" cy="5212080"/>
          </a:xfrm>
          <a:prstGeom prst="rect">
            <a:avLst/>
          </a:prstGeom>
        </p:spPr>
        <p:txBody>
          <a:bodyPr>
            <a:normAutofit/>
          </a:bodyPr>
          <a:lstStyle>
            <a:lvl1pPr marL="0" indent="0" algn="l" defTabSz="685800" rtl="0" eaLnBrk="1" latinLnBrk="0" hangingPunct="1">
              <a:lnSpc>
                <a:spcPct val="100000"/>
              </a:lnSpc>
              <a:spcBef>
                <a:spcPts val="0"/>
              </a:spcBef>
              <a:buFont typeface="Arial" panose="020B0604020202020204" pitchFamily="34" charset="0"/>
              <a:buNone/>
              <a:defRPr sz="2300" kern="1200" spc="0" baseline="0">
                <a:solidFill>
                  <a:schemeClr val="tx2"/>
                </a:solidFill>
                <a:latin typeface="+mn-lt"/>
                <a:ea typeface="+mn-ea"/>
                <a:cs typeface="+mn-cs"/>
              </a:defRPr>
            </a:lvl1pPr>
            <a:lvl2pPr marL="342900" indent="0" algn="l" defTabSz="685800" rtl="0" eaLnBrk="1" latinLnBrk="0" hangingPunct="1">
              <a:lnSpc>
                <a:spcPct val="100000"/>
              </a:lnSpc>
              <a:spcBef>
                <a:spcPts val="0"/>
              </a:spcBef>
              <a:buFont typeface="Arial" panose="020B0604020202020204" pitchFamily="34" charset="0"/>
              <a:buNone/>
              <a:defRPr sz="2000" kern="1200" spc="0" baseline="0">
                <a:solidFill>
                  <a:schemeClr val="accent1"/>
                </a:solidFill>
                <a:latin typeface="+mn-lt"/>
                <a:ea typeface="+mn-ea"/>
                <a:cs typeface="+mn-cs"/>
              </a:defRPr>
            </a:lvl2pPr>
            <a:lvl3pPr marL="685800" indent="0" algn="l" defTabSz="685800" rtl="0" eaLnBrk="1" latinLnBrk="0" hangingPunct="1">
              <a:lnSpc>
                <a:spcPct val="100000"/>
              </a:lnSpc>
              <a:spcBef>
                <a:spcPts val="0"/>
              </a:spcBef>
              <a:buFont typeface="Arial" panose="020B0604020202020204" pitchFamily="34" charset="0"/>
              <a:buNone/>
              <a:defRPr sz="1700" kern="1200" spc="0" baseline="0">
                <a:solidFill>
                  <a:schemeClr val="accent1"/>
                </a:solidFill>
                <a:latin typeface="+mn-lt"/>
                <a:ea typeface="+mn-ea"/>
                <a:cs typeface="+mn-cs"/>
              </a:defRPr>
            </a:lvl3pPr>
            <a:lvl4pPr marL="10287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1550" kern="1200" spc="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Arial" panose="020B0604020202020204" pitchFamily="34" charset="0"/>
              <a:buChar char="•"/>
            </a:pPr>
            <a:r>
              <a:rPr lang="en-US" sz="2700" dirty="0"/>
              <a:t>Medicare </a:t>
            </a:r>
            <a:r>
              <a:rPr lang="en-US" sz="1500" dirty="0"/>
              <a:t>(As of 2021, Medicare limits 500 codes per download) </a:t>
            </a:r>
            <a:r>
              <a:rPr lang="en-US" dirty="0"/>
              <a:t>&amp;</a:t>
            </a:r>
            <a:r>
              <a:rPr lang="en-US" sz="1500" dirty="0"/>
              <a:t> </a:t>
            </a:r>
            <a:r>
              <a:rPr lang="en-US" dirty="0"/>
              <a:t>Tricare</a:t>
            </a:r>
          </a:p>
          <a:p>
            <a:pPr marL="1028700" lvl="2" indent="-342900">
              <a:buFont typeface="Arial" panose="020B0604020202020204" pitchFamily="34" charset="0"/>
              <a:buChar char="•"/>
            </a:pPr>
            <a:r>
              <a:rPr lang="en-US" sz="1200" dirty="0"/>
              <a:t>Physician Fee Schedule/CMAC</a:t>
            </a:r>
          </a:p>
          <a:p>
            <a:pPr marL="1028700" lvl="2" indent="-342900">
              <a:buFont typeface="Arial" panose="020B0604020202020204" pitchFamily="34" charset="0"/>
              <a:buChar char="•"/>
            </a:pPr>
            <a:r>
              <a:rPr lang="en-US" sz="1200" dirty="0"/>
              <a:t>CLIA</a:t>
            </a:r>
          </a:p>
          <a:p>
            <a:pPr marL="1028700" lvl="2" indent="-342900">
              <a:buFont typeface="Arial" panose="020B0604020202020204" pitchFamily="34" charset="0"/>
              <a:buChar char="•"/>
            </a:pPr>
            <a:r>
              <a:rPr lang="en-US" sz="1200" dirty="0"/>
              <a:t>HCPCS/NDC Crosswalks</a:t>
            </a:r>
          </a:p>
          <a:p>
            <a:pPr marL="1028700" lvl="2" indent="-342900">
              <a:buFont typeface="Arial" panose="020B0604020202020204" pitchFamily="34" charset="0"/>
              <a:buChar char="•"/>
            </a:pPr>
            <a:r>
              <a:rPr lang="en-US" sz="1200" dirty="0"/>
              <a:t>Medicare part B drug average sales price</a:t>
            </a:r>
          </a:p>
          <a:p>
            <a:pPr marL="1028700" lvl="2" indent="-342900">
              <a:buFont typeface="Arial" panose="020B0604020202020204" pitchFamily="34" charset="0"/>
              <a:buChar char="•"/>
            </a:pPr>
            <a:r>
              <a:rPr lang="en-US" sz="1200" dirty="0"/>
              <a:t>Durable Medical Equipment, Prosthetics/Orthotics, and Supplies Fee Schedule</a:t>
            </a:r>
          </a:p>
          <a:p>
            <a:pPr marL="342900" indent="-342900">
              <a:spcAft>
                <a:spcPts val="1200"/>
              </a:spcAft>
              <a:buFont typeface="Arial" panose="020B0604020202020204" pitchFamily="34" charset="0"/>
              <a:buChar char="•"/>
            </a:pPr>
            <a:r>
              <a:rPr lang="en-US" dirty="0"/>
              <a:t>Access to rates via Availity, Payor website or Provider Representative</a:t>
            </a:r>
          </a:p>
          <a:p>
            <a:pPr marL="685800" lvl="1" indent="-342900">
              <a:spcAft>
                <a:spcPts val="1200"/>
              </a:spcAft>
              <a:buFont typeface="Arial" panose="020B0604020202020204" pitchFamily="34" charset="0"/>
              <a:buChar char="•"/>
            </a:pPr>
            <a:r>
              <a:rPr lang="en-US" dirty="0"/>
              <a:t>Hand enter each code, if loaded</a:t>
            </a:r>
          </a:p>
          <a:p>
            <a:pPr marL="342900" indent="-342900">
              <a:spcAft>
                <a:spcPts val="1200"/>
              </a:spcAft>
              <a:buFont typeface="Arial" panose="020B0604020202020204" pitchFamily="34" charset="0"/>
              <a:buChar char="•"/>
            </a:pPr>
            <a:r>
              <a:rPr lang="en-US" dirty="0"/>
              <a:t>Limitations on the quantity of codes they will give you</a:t>
            </a:r>
          </a:p>
          <a:p>
            <a:pPr marL="342900" indent="-342900">
              <a:spcAft>
                <a:spcPts val="1200"/>
              </a:spcAft>
              <a:buFont typeface="Arial" panose="020B0604020202020204" pitchFamily="34" charset="0"/>
              <a:buChar char="•"/>
            </a:pPr>
            <a:endParaRPr lang="en-US" dirty="0"/>
          </a:p>
          <a:p>
            <a:pPr marL="342900" indent="-342900">
              <a:spcAft>
                <a:spcPts val="1200"/>
              </a:spcAft>
              <a:buFont typeface="Arial" panose="020B0604020202020204" pitchFamily="34" charset="0"/>
              <a:buChar char="•"/>
            </a:pPr>
            <a:endParaRPr lang="en-US" dirty="0"/>
          </a:p>
          <a:p>
            <a:pPr marL="342900" indent="-342900">
              <a:spcAft>
                <a:spcPts val="1200"/>
              </a:spcAft>
              <a:buFont typeface="Arial" panose="020B0604020202020204" pitchFamily="34" charset="0"/>
              <a:buChar char="•"/>
            </a:pPr>
            <a:r>
              <a:rPr lang="en-US" dirty="0"/>
              <a:t>Sophisticated calculation (RBRVS x GIPC x Conversion Factor)</a:t>
            </a:r>
          </a:p>
          <a:p>
            <a:pPr marL="342900" indent="-342900">
              <a:spcAft>
                <a:spcPts val="1200"/>
              </a:spcAft>
              <a:buFont typeface="Arial" panose="020B0604020202020204" pitchFamily="34" charset="0"/>
              <a:buChar char="•"/>
            </a:pPr>
            <a:endParaRPr lang="en-US" dirty="0"/>
          </a:p>
          <a:p>
            <a:pPr marL="342900" indent="-342900">
              <a:spcAft>
                <a:spcPts val="1200"/>
              </a:spcAft>
              <a:buFont typeface="Arial" panose="020B0604020202020204" pitchFamily="34" charset="0"/>
              <a:buChar char="•"/>
            </a:pPr>
            <a:endParaRPr lang="en-US" dirty="0"/>
          </a:p>
          <a:p>
            <a:pPr marL="342900" indent="-342900">
              <a:spcAft>
                <a:spcPts val="1200"/>
              </a:spcAft>
              <a:buFont typeface="Arial" panose="020B0604020202020204" pitchFamily="34" charset="0"/>
              <a:buChar char="•"/>
            </a:pPr>
            <a:endParaRPr lang="en-US" dirty="0"/>
          </a:p>
          <a:p>
            <a:endParaRPr lang="en-US" dirty="0"/>
          </a:p>
          <a:p>
            <a:endParaRPr lang="en-US" dirty="0"/>
          </a:p>
        </p:txBody>
      </p:sp>
      <p:pic>
        <p:nvPicPr>
          <p:cNvPr id="4" name="Picture 3">
            <a:extLst>
              <a:ext uri="{FF2B5EF4-FFF2-40B4-BE49-F238E27FC236}">
                <a16:creationId xmlns:a16="http://schemas.microsoft.com/office/drawing/2014/main" id="{44717F6A-EB1D-4D1D-A572-FB6286CAA0D6}"/>
              </a:ext>
            </a:extLst>
          </p:cNvPr>
          <p:cNvPicPr>
            <a:picLocks noChangeAspect="1"/>
          </p:cNvPicPr>
          <p:nvPr/>
        </p:nvPicPr>
        <p:blipFill>
          <a:blip r:embed="rId3"/>
          <a:stretch>
            <a:fillRect/>
          </a:stretch>
        </p:blipFill>
        <p:spPr>
          <a:xfrm>
            <a:off x="1600200" y="5692480"/>
            <a:ext cx="4161876" cy="1013120"/>
          </a:xfrm>
          <a:prstGeom prst="rect">
            <a:avLst/>
          </a:prstGeom>
        </p:spPr>
      </p:pic>
      <p:pic>
        <p:nvPicPr>
          <p:cNvPr id="5" name="Picture 4">
            <a:extLst>
              <a:ext uri="{FF2B5EF4-FFF2-40B4-BE49-F238E27FC236}">
                <a16:creationId xmlns:a16="http://schemas.microsoft.com/office/drawing/2014/main" id="{8783149C-1F49-4CF2-96E2-EDABCC4C9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038600"/>
            <a:ext cx="6122611" cy="920393"/>
          </a:xfrm>
          <a:prstGeom prst="rect">
            <a:avLst/>
          </a:prstGeom>
        </p:spPr>
      </p:pic>
    </p:spTree>
    <p:extLst>
      <p:ext uri="{BB962C8B-B14F-4D97-AF65-F5344CB8AC3E}">
        <p14:creationId xmlns:p14="http://schemas.microsoft.com/office/powerpoint/2010/main" val="325304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FA3302-AABC-4CA4-A89C-52B454487343}"/>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sharpenSoften amount="25000"/>
                    </a14:imgEffect>
                    <a14:imgEffect>
                      <a14:colorTemperature colorTemp="5300"/>
                    </a14:imgEffect>
                  </a14:imgLayer>
                </a14:imgProps>
              </a:ext>
            </a:extLst>
          </a:blip>
          <a:stretch>
            <a:fillRect/>
          </a:stretch>
        </p:blipFill>
        <p:spPr>
          <a:xfrm>
            <a:off x="49375" y="990600"/>
            <a:ext cx="8969498" cy="5703345"/>
          </a:xfrm>
          <a:prstGeom prst="rect">
            <a:avLst/>
          </a:prstGeom>
        </p:spPr>
      </p:pic>
      <p:sp>
        <p:nvSpPr>
          <p:cNvPr id="2" name="Title 1">
            <a:extLst>
              <a:ext uri="{FF2B5EF4-FFF2-40B4-BE49-F238E27FC236}">
                <a16:creationId xmlns:a16="http://schemas.microsoft.com/office/drawing/2014/main" id="{9337DEF3-D717-48D4-AD38-B1D318DB60E3}"/>
              </a:ext>
            </a:extLst>
          </p:cNvPr>
          <p:cNvSpPr>
            <a:spLocks noGrp="1"/>
          </p:cNvSpPr>
          <p:nvPr>
            <p:ph type="title"/>
          </p:nvPr>
        </p:nvSpPr>
        <p:spPr/>
        <p:txBody>
          <a:bodyPr/>
          <a:lstStyle/>
          <a:p>
            <a:r>
              <a:rPr lang="en-US" dirty="0"/>
              <a:t>States Actions on Price Transparency</a:t>
            </a:r>
          </a:p>
        </p:txBody>
      </p:sp>
      <p:sp>
        <p:nvSpPr>
          <p:cNvPr id="3" name="Content Placeholder 2">
            <a:extLst>
              <a:ext uri="{FF2B5EF4-FFF2-40B4-BE49-F238E27FC236}">
                <a16:creationId xmlns:a16="http://schemas.microsoft.com/office/drawing/2014/main" id="{ECC73D53-99A6-40F5-9F2E-027AAE35FEF4}"/>
              </a:ext>
            </a:extLst>
          </p:cNvPr>
          <p:cNvSpPr>
            <a:spLocks noGrp="1"/>
          </p:cNvSpPr>
          <p:nvPr>
            <p:ph idx="1"/>
          </p:nvPr>
        </p:nvSpPr>
        <p:spPr>
          <a:xfrm>
            <a:off x="38489" y="990601"/>
            <a:ext cx="8191112" cy="5257800"/>
          </a:xfrm>
        </p:spPr>
        <p:txBody>
          <a:bodyPr>
            <a:normAutofit/>
          </a:bodyPr>
          <a:lstStyle/>
          <a:p>
            <a:endParaRPr lang="en-US" sz="2400" b="1" u="sng" dirty="0"/>
          </a:p>
          <a:p>
            <a:r>
              <a:rPr lang="en-US" sz="2400" u="sng" dirty="0">
                <a:ln w="0">
                  <a:noFill/>
                </a:ln>
                <a:solidFill>
                  <a:schemeClr val="tx1"/>
                </a:solidFill>
                <a:effectLst>
                  <a:outerShdw blurRad="38100" dist="25400" dir="5400000" algn="ctr" rotWithShape="0">
                    <a:srgbClr val="6E747A">
                      <a:alpha val="43000"/>
                    </a:srgbClr>
                  </a:outerShdw>
                </a:effectLst>
              </a:rPr>
              <a:t>Common state strategies for improving price transparency include:</a:t>
            </a:r>
          </a:p>
          <a:p>
            <a:endParaRPr lang="en-US" sz="2400" u="sng" dirty="0">
              <a:ln w="0">
                <a:noFill/>
              </a:ln>
              <a:solidFill>
                <a:schemeClr val="tx1"/>
              </a:solidFill>
              <a:effectLst>
                <a:outerShdw blurRad="38100" dist="25400" dir="5400000" algn="ctr" rotWithShape="0">
                  <a:srgbClr val="6E747A">
                    <a:alpha val="43000"/>
                  </a:srgbClr>
                </a:outerShdw>
              </a:effectLst>
            </a:endParaRPr>
          </a:p>
          <a:p>
            <a:pPr marL="457200" indent="-457200">
              <a:buAutoNum type="arabicPeriod"/>
            </a:pPr>
            <a:r>
              <a:rPr lang="en-US" dirty="0">
                <a:ln w="0">
                  <a:noFill/>
                </a:ln>
                <a:solidFill>
                  <a:schemeClr val="tx1"/>
                </a:solidFill>
                <a:effectLst>
                  <a:outerShdw blurRad="38100" dist="25400" dir="5400000" algn="ctr" rotWithShape="0">
                    <a:srgbClr val="6E747A">
                      <a:alpha val="43000"/>
                    </a:srgbClr>
                  </a:outerShdw>
                </a:effectLst>
              </a:rPr>
              <a:t>Leveraging all-payer claims databases (All-Payer Claims Databases (APCDs)</a:t>
            </a:r>
          </a:p>
          <a:p>
            <a:pPr marL="800100" lvl="1" indent="-457200">
              <a:buAutoNum type="romanUcPeriod"/>
            </a:pPr>
            <a:r>
              <a:rPr lang="en-US" dirty="0">
                <a:ln w="0">
                  <a:noFill/>
                </a:ln>
                <a:solidFill>
                  <a:schemeClr val="tx1"/>
                </a:solidFill>
                <a:effectLst>
                  <a:outerShdw blurRad="38100" dist="25400" dir="5400000" algn="ctr" rotWithShape="0">
                    <a:srgbClr val="6E747A">
                      <a:alpha val="43000"/>
                    </a:srgbClr>
                  </a:outerShdw>
                </a:effectLst>
              </a:rPr>
              <a:t>18 states have operational APCDs</a:t>
            </a:r>
          </a:p>
          <a:p>
            <a:pPr marL="857250" lvl="1" indent="-514350">
              <a:buFont typeface="+mj-lt"/>
              <a:buAutoNum type="romanUcPeriod"/>
            </a:pPr>
            <a:r>
              <a:rPr lang="en-US" dirty="0">
                <a:ln w="0">
                  <a:noFill/>
                </a:ln>
                <a:solidFill>
                  <a:schemeClr val="tx1"/>
                </a:solidFill>
                <a:effectLst>
                  <a:outerShdw blurRad="38100" dist="25400" dir="5400000" algn="ctr" rotWithShape="0">
                    <a:srgbClr val="6E747A">
                      <a:alpha val="43000"/>
                    </a:srgbClr>
                  </a:outerShdw>
                </a:effectLst>
              </a:rPr>
              <a:t>6 states enacted legislation to implement  an APCD system</a:t>
            </a:r>
          </a:p>
          <a:p>
            <a:pPr marL="857250" lvl="1" indent="-514350">
              <a:buFont typeface="+mj-lt"/>
              <a:buAutoNum type="romanUcPeriod"/>
            </a:pPr>
            <a:endParaRPr lang="en-US" dirty="0">
              <a:ln w="0">
                <a:noFill/>
              </a:ln>
              <a:solidFill>
                <a:schemeClr val="tx1"/>
              </a:solidFill>
              <a:effectLst>
                <a:outerShdw blurRad="38100" dist="25400" dir="5400000" algn="ctr" rotWithShape="0">
                  <a:srgbClr val="6E747A">
                    <a:alpha val="43000"/>
                  </a:srgbClr>
                </a:outerShdw>
              </a:effectLst>
            </a:endParaRPr>
          </a:p>
          <a:p>
            <a:pPr lvl="1"/>
            <a:endParaRPr lang="en-US" dirty="0">
              <a:ln w="0">
                <a:noFill/>
              </a:ln>
              <a:solidFill>
                <a:schemeClr val="tx1"/>
              </a:solidFill>
              <a:effectLst>
                <a:outerShdw blurRad="38100" dist="25400" dir="5400000" algn="ctr" rotWithShape="0">
                  <a:srgbClr val="6E747A">
                    <a:alpha val="43000"/>
                  </a:srgbClr>
                </a:outerShdw>
              </a:effectLst>
            </a:endParaRPr>
          </a:p>
          <a:p>
            <a:r>
              <a:rPr lang="en-US" dirty="0">
                <a:ln w="0">
                  <a:noFill/>
                </a:ln>
                <a:solidFill>
                  <a:schemeClr val="tx1"/>
                </a:solidFill>
                <a:effectLst>
                  <a:outerShdw blurRad="38100" dist="25400" dir="5400000" algn="ctr" rotWithShape="0">
                    <a:srgbClr val="6E747A">
                      <a:alpha val="43000"/>
                    </a:srgbClr>
                  </a:outerShdw>
                </a:effectLst>
              </a:rPr>
              <a:t>2.  Establishing consumer-facing tools for patients to compare prices, </a:t>
            </a:r>
          </a:p>
          <a:p>
            <a:pPr marL="457200" indent="-457200">
              <a:buFont typeface="+mj-lt"/>
              <a:buAutoNum type="arabicPeriod"/>
            </a:pPr>
            <a:endParaRPr lang="en-US" dirty="0">
              <a:ln w="0">
                <a:noFill/>
              </a:ln>
              <a:solidFill>
                <a:schemeClr val="tx1"/>
              </a:solidFill>
              <a:effectLst>
                <a:outerShdw blurRad="38100" dist="25400" dir="5400000" algn="ctr" rotWithShape="0">
                  <a:srgbClr val="6E747A">
                    <a:alpha val="43000"/>
                  </a:srgbClr>
                </a:outerShdw>
              </a:effectLst>
            </a:endParaRPr>
          </a:p>
          <a:p>
            <a:endParaRPr lang="en-US" dirty="0">
              <a:ln w="0">
                <a:noFill/>
              </a:ln>
              <a:solidFill>
                <a:schemeClr val="tx1"/>
              </a:solidFill>
              <a:effectLst>
                <a:outerShdw blurRad="38100" dist="25400" dir="5400000" algn="ctr" rotWithShape="0">
                  <a:srgbClr val="6E747A">
                    <a:alpha val="43000"/>
                  </a:srgbClr>
                </a:outerShdw>
              </a:effectLst>
            </a:endParaRPr>
          </a:p>
          <a:p>
            <a:r>
              <a:rPr lang="en-US" dirty="0">
                <a:ln w="0">
                  <a:noFill/>
                </a:ln>
                <a:solidFill>
                  <a:schemeClr val="tx1"/>
                </a:solidFill>
                <a:effectLst>
                  <a:outerShdw blurRad="38100" dist="25400" dir="5400000" algn="ctr" rotWithShape="0">
                    <a:srgbClr val="6E747A">
                      <a:alpha val="43000"/>
                    </a:srgbClr>
                  </a:outerShdw>
                </a:effectLst>
              </a:rPr>
              <a:t>3.   Enacting right to shop laws.</a:t>
            </a:r>
          </a:p>
        </p:txBody>
      </p:sp>
      <p:sp>
        <p:nvSpPr>
          <p:cNvPr id="6" name="Rectangle 5">
            <a:extLst>
              <a:ext uri="{FF2B5EF4-FFF2-40B4-BE49-F238E27FC236}">
                <a16:creationId xmlns:a16="http://schemas.microsoft.com/office/drawing/2014/main" id="{B5690F5B-67CB-4238-BB66-9C9CABB396AB}"/>
              </a:ext>
            </a:extLst>
          </p:cNvPr>
          <p:cNvSpPr/>
          <p:nvPr/>
        </p:nvSpPr>
        <p:spPr>
          <a:xfrm>
            <a:off x="142568" y="6492240"/>
            <a:ext cx="4572000" cy="246221"/>
          </a:xfrm>
          <a:prstGeom prst="rect">
            <a:avLst/>
          </a:prstGeom>
        </p:spPr>
        <p:txBody>
          <a:bodyPr>
            <a:spAutoFit/>
          </a:bodyPr>
          <a:lstStyle/>
          <a:p>
            <a:r>
              <a:rPr lang="en-US" sz="1000" dirty="0"/>
              <a:t>https://www.ncsl.org/research/health/transparency-and-disclosure-health-costs.aspx</a:t>
            </a:r>
          </a:p>
        </p:txBody>
      </p:sp>
    </p:spTree>
    <p:extLst>
      <p:ext uri="{BB962C8B-B14F-4D97-AF65-F5344CB8AC3E}">
        <p14:creationId xmlns:p14="http://schemas.microsoft.com/office/powerpoint/2010/main" val="3404952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933EB-C5D6-4732-A5C6-255821CE1AF1}"/>
              </a:ext>
            </a:extLst>
          </p:cNvPr>
          <p:cNvSpPr>
            <a:spLocks noGrp="1"/>
          </p:cNvSpPr>
          <p:nvPr>
            <p:ph type="title"/>
          </p:nvPr>
        </p:nvSpPr>
        <p:spPr>
          <a:xfrm>
            <a:off x="228600" y="152400"/>
            <a:ext cx="8686800" cy="914400"/>
          </a:xfrm>
        </p:spPr>
        <p:txBody>
          <a:bodyPr>
            <a:normAutofit fontScale="90000"/>
          </a:bodyPr>
          <a:lstStyle/>
          <a:p>
            <a:r>
              <a:rPr lang="en-US" dirty="0"/>
              <a:t>Clinic &amp; Medical Professionals</a:t>
            </a:r>
            <a:br>
              <a:rPr lang="en-US" dirty="0"/>
            </a:br>
            <a:r>
              <a:rPr lang="en-US" dirty="0"/>
              <a:t> Price Transparency</a:t>
            </a:r>
          </a:p>
        </p:txBody>
      </p:sp>
      <p:pic>
        <p:nvPicPr>
          <p:cNvPr id="5" name="Picture 4">
            <a:extLst>
              <a:ext uri="{FF2B5EF4-FFF2-40B4-BE49-F238E27FC236}">
                <a16:creationId xmlns:a16="http://schemas.microsoft.com/office/drawing/2014/main" id="{D7ECD5CC-9C35-4E5F-9EBC-8A24ED11520A}"/>
              </a:ext>
            </a:extLst>
          </p:cNvPr>
          <p:cNvPicPr>
            <a:picLocks noChangeAspect="1"/>
          </p:cNvPicPr>
          <p:nvPr/>
        </p:nvPicPr>
        <p:blipFill>
          <a:blip r:embed="rId2"/>
          <a:stretch>
            <a:fillRect/>
          </a:stretch>
        </p:blipFill>
        <p:spPr>
          <a:xfrm>
            <a:off x="457199" y="1752600"/>
            <a:ext cx="8168823" cy="2362200"/>
          </a:xfrm>
          <a:prstGeom prst="rect">
            <a:avLst/>
          </a:prstGeom>
        </p:spPr>
      </p:pic>
      <p:sp>
        <p:nvSpPr>
          <p:cNvPr id="8" name="TextBox 7">
            <a:extLst>
              <a:ext uri="{FF2B5EF4-FFF2-40B4-BE49-F238E27FC236}">
                <a16:creationId xmlns:a16="http://schemas.microsoft.com/office/drawing/2014/main" id="{5AA2C75C-CA23-4E41-BFE3-54F325DE3469}"/>
              </a:ext>
            </a:extLst>
          </p:cNvPr>
          <p:cNvSpPr txBox="1"/>
          <p:nvPr/>
        </p:nvSpPr>
        <p:spPr>
          <a:xfrm>
            <a:off x="990600" y="4800600"/>
            <a:ext cx="3276600" cy="584775"/>
          </a:xfrm>
          <a:prstGeom prst="rect">
            <a:avLst/>
          </a:prstGeom>
          <a:noFill/>
        </p:spPr>
        <p:txBody>
          <a:bodyPr wrap="square" rtlCol="0">
            <a:spAutoFit/>
          </a:bodyPr>
          <a:lstStyle/>
          <a:p>
            <a:r>
              <a:rPr lang="en-US" sz="3200" dirty="0"/>
              <a:t>More is coming!</a:t>
            </a:r>
          </a:p>
        </p:txBody>
      </p:sp>
    </p:spTree>
    <p:extLst>
      <p:ext uri="{BB962C8B-B14F-4D97-AF65-F5344CB8AC3E}">
        <p14:creationId xmlns:p14="http://schemas.microsoft.com/office/powerpoint/2010/main" val="1175629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7EF9-7726-4995-A208-8EF8BC9A4735}"/>
              </a:ext>
            </a:extLst>
          </p:cNvPr>
          <p:cNvSpPr>
            <a:spLocks noGrp="1"/>
          </p:cNvSpPr>
          <p:nvPr>
            <p:ph type="title"/>
          </p:nvPr>
        </p:nvSpPr>
        <p:spPr/>
        <p:txBody>
          <a:bodyPr/>
          <a:lstStyle/>
          <a:p>
            <a:r>
              <a:rPr lang="en-US" dirty="0"/>
              <a:t>Power to the patient movement</a:t>
            </a:r>
          </a:p>
        </p:txBody>
      </p:sp>
      <p:sp>
        <p:nvSpPr>
          <p:cNvPr id="4" name="Content Placeholder 3">
            <a:extLst>
              <a:ext uri="{FF2B5EF4-FFF2-40B4-BE49-F238E27FC236}">
                <a16:creationId xmlns:a16="http://schemas.microsoft.com/office/drawing/2014/main" id="{F33241FE-F9E3-423D-9550-E5E17D225F4F}"/>
              </a:ext>
            </a:extLst>
          </p:cNvPr>
          <p:cNvSpPr>
            <a:spLocks noGrp="1"/>
          </p:cNvSpPr>
          <p:nvPr>
            <p:ph idx="10"/>
          </p:nvPr>
        </p:nvSpPr>
        <p:spPr/>
        <p:txBody>
          <a:bodyPr>
            <a:normAutofit/>
          </a:bodyPr>
          <a:lstStyle/>
          <a:p>
            <a:r>
              <a:rPr lang="en-US" sz="3200" dirty="0"/>
              <a:t>“</a:t>
            </a:r>
            <a:r>
              <a:rPr lang="en-US" sz="4400" dirty="0"/>
              <a:t>Prices are now a right”</a:t>
            </a:r>
          </a:p>
        </p:txBody>
      </p:sp>
      <p:pic>
        <p:nvPicPr>
          <p:cNvPr id="1025" name="Picture 1">
            <a:extLst>
              <a:ext uri="{FF2B5EF4-FFF2-40B4-BE49-F238E27FC236}">
                <a16:creationId xmlns:a16="http://schemas.microsoft.com/office/drawing/2014/main" id="{E519B6CB-2BA9-4C7B-B116-BFD289B176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2066897"/>
            <a:ext cx="5486398" cy="4429123"/>
          </a:xfrm>
          <a:prstGeom prst="rect">
            <a:avLst/>
          </a:prstGeom>
          <a:ln w="38100" cap="sq">
            <a:solidFill>
              <a:schemeClr val="tx2"/>
            </a:solidFill>
            <a:prstDash val="solid"/>
            <a:miter lim="800000"/>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E3173F8-6B84-4635-9CFB-36BB2EA35A11}"/>
              </a:ext>
            </a:extLst>
          </p:cNvPr>
          <p:cNvSpPr>
            <a:spLocks noChangeArrowheads="1"/>
          </p:cNvSpPr>
          <p:nvPr/>
        </p:nvSpPr>
        <p:spPr bwMode="auto">
          <a:xfrm>
            <a:off x="914400" y="2209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2946427"/>
      </p:ext>
    </p:extLst>
  </p:cSld>
  <p:clrMapOvr>
    <a:masterClrMapping/>
  </p:clrMapOvr>
</p:sld>
</file>

<file path=ppt/theme/theme1.xml><?xml version="1.0" encoding="utf-8"?>
<a:theme xmlns:a="http://schemas.openxmlformats.org/drawingml/2006/main" name="Eide Bailly">
  <a:themeElements>
    <a:clrScheme name="Eide Bailly 2017">
      <a:dk1>
        <a:srgbClr val="000000"/>
      </a:dk1>
      <a:lt1>
        <a:srgbClr val="FFFFFF"/>
      </a:lt1>
      <a:dk2>
        <a:srgbClr val="182751"/>
      </a:dk2>
      <a:lt2>
        <a:srgbClr val="FEBD11"/>
      </a:lt2>
      <a:accent1>
        <a:srgbClr val="65666A"/>
      </a:accent1>
      <a:accent2>
        <a:srgbClr val="336195"/>
      </a:accent2>
      <a:accent3>
        <a:srgbClr val="0A5D67"/>
      </a:accent3>
      <a:accent4>
        <a:srgbClr val="56A0D3"/>
      </a:accent4>
      <a:accent5>
        <a:srgbClr val="621A4B"/>
      </a:accent5>
      <a:accent6>
        <a:srgbClr val="BDBBBA"/>
      </a:accent6>
      <a:hlink>
        <a:srgbClr val="0000FF"/>
      </a:hlink>
      <a:folHlink>
        <a:srgbClr val="400080"/>
      </a:folHlink>
    </a:clrScheme>
    <a:fontScheme name="Eide Bailly - TW Cen MT">
      <a:majorFont>
        <a:latin typeface="Tw Cen MT Condensed"/>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de Bailly" id="{12C62703-38E1-48EA-B126-927D859831FA}" vid="{A27965F0-3E39-486D-BAA4-A10B2516410B}"/>
    </a:ext>
  </a:extLst>
</a:theme>
</file>

<file path=ppt/theme/theme2.xml><?xml version="1.0" encoding="utf-8"?>
<a:theme xmlns:a="http://schemas.openxmlformats.org/drawingml/2006/main" name="Eide Bailly Financial Services">
  <a:themeElements>
    <a:clrScheme name="Eide Bailly 2017">
      <a:dk1>
        <a:srgbClr val="000000"/>
      </a:dk1>
      <a:lt1>
        <a:srgbClr val="FFFFFF"/>
      </a:lt1>
      <a:dk2>
        <a:srgbClr val="182751"/>
      </a:dk2>
      <a:lt2>
        <a:srgbClr val="FEBD11"/>
      </a:lt2>
      <a:accent1>
        <a:srgbClr val="65666A"/>
      </a:accent1>
      <a:accent2>
        <a:srgbClr val="336195"/>
      </a:accent2>
      <a:accent3>
        <a:srgbClr val="0A5D67"/>
      </a:accent3>
      <a:accent4>
        <a:srgbClr val="56A0D3"/>
      </a:accent4>
      <a:accent5>
        <a:srgbClr val="621A4B"/>
      </a:accent5>
      <a:accent6>
        <a:srgbClr val="BDBBBA"/>
      </a:accent6>
      <a:hlink>
        <a:srgbClr val="0000FF"/>
      </a:hlink>
      <a:folHlink>
        <a:srgbClr val="400080"/>
      </a:folHlink>
    </a:clrScheme>
    <a:fontScheme name="Eide Bailly - TW Cen MT">
      <a:majorFont>
        <a:latin typeface="Tw Cen MT Condensed"/>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de Bailly MASTER POTX.potx" id="{2E9B1E69-EC6A-43E0-8CE1-4716B4D32EC9}" vid="{73EEDE1E-3CBE-435D-BA25-C09C62C2DC98}"/>
    </a:ext>
  </a:extLst>
</a:theme>
</file>

<file path=ppt/theme/theme3.xml><?xml version="1.0" encoding="utf-8"?>
<a:theme xmlns:a="http://schemas.openxmlformats.org/drawingml/2006/main" name="1_Eide Bailly Financial Services">
  <a:themeElements>
    <a:clrScheme name="Eide Bailly 2017">
      <a:dk1>
        <a:srgbClr val="000000"/>
      </a:dk1>
      <a:lt1>
        <a:srgbClr val="FFFFFF"/>
      </a:lt1>
      <a:dk2>
        <a:srgbClr val="182751"/>
      </a:dk2>
      <a:lt2>
        <a:srgbClr val="FEBD11"/>
      </a:lt2>
      <a:accent1>
        <a:srgbClr val="65666A"/>
      </a:accent1>
      <a:accent2>
        <a:srgbClr val="336195"/>
      </a:accent2>
      <a:accent3>
        <a:srgbClr val="0A5D67"/>
      </a:accent3>
      <a:accent4>
        <a:srgbClr val="56A0D3"/>
      </a:accent4>
      <a:accent5>
        <a:srgbClr val="621A4B"/>
      </a:accent5>
      <a:accent6>
        <a:srgbClr val="BDBBBA"/>
      </a:accent6>
      <a:hlink>
        <a:srgbClr val="0000FF"/>
      </a:hlink>
      <a:folHlink>
        <a:srgbClr val="400080"/>
      </a:folHlink>
    </a:clrScheme>
    <a:fontScheme name="Eide Bailly - TW Cen MT">
      <a:majorFont>
        <a:latin typeface="Tw Cen MT Condensed"/>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de Bailly MASTER POTX.potx" id="{2E9B1E69-EC6A-43E0-8CE1-4716B4D32EC9}" vid="{73EEDE1E-3CBE-435D-BA25-C09C62C2DC98}"/>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3703</Words>
  <Application>Microsoft Office PowerPoint</Application>
  <PresentationFormat>On-screen Show (4:3)</PresentationFormat>
  <Paragraphs>369</Paragraphs>
  <Slides>30</Slides>
  <Notes>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Arial</vt:lpstr>
      <vt:lpstr>Arial</vt:lpstr>
      <vt:lpstr>Arial Narrow</vt:lpstr>
      <vt:lpstr>Calibri</vt:lpstr>
      <vt:lpstr>GraphikMedium</vt:lpstr>
      <vt:lpstr>Times New Roman</vt:lpstr>
      <vt:lpstr>Tw Cen MT</vt:lpstr>
      <vt:lpstr>Tw Cen MT Condensed</vt:lpstr>
      <vt:lpstr>Wingdings</vt:lpstr>
      <vt:lpstr>Eide Bailly</vt:lpstr>
      <vt:lpstr>Eide Bailly Financial Services</vt:lpstr>
      <vt:lpstr>1_Eide Bailly Financial Services</vt:lpstr>
      <vt:lpstr>Price Transparency &amp; Pricing strategy</vt:lpstr>
      <vt:lpstr>Agenda</vt:lpstr>
      <vt:lpstr>Factors Driving Pricing Transparency</vt:lpstr>
      <vt:lpstr>Hospital Price Transparency </vt:lpstr>
      <vt:lpstr>PayOr Price Transparency </vt:lpstr>
      <vt:lpstr>Currently How we secure contracted reimbursement</vt:lpstr>
      <vt:lpstr>States Actions on Price Transparency</vt:lpstr>
      <vt:lpstr>Clinic &amp; Medical Professionals  Price Transparency</vt:lpstr>
      <vt:lpstr>Power to the patient movement</vt:lpstr>
      <vt:lpstr>PowerPoint Presentation</vt:lpstr>
      <vt:lpstr>Price Transparency Drives Informed Decisions</vt:lpstr>
      <vt:lpstr>Clinics &amp; Medical Professionals Pricing Strategy</vt:lpstr>
      <vt:lpstr>developing Gross Charge master or Master Fee Schedules</vt:lpstr>
      <vt:lpstr>Utilizing % of Medicare</vt:lpstr>
      <vt:lpstr>Fee Analyzer Books </vt:lpstr>
      <vt:lpstr>How you know your current  strategy is not working? </vt:lpstr>
      <vt:lpstr>How to Implement Market Reimbursement Maximization Approach  </vt:lpstr>
      <vt:lpstr>Revenue Recovered – You’ve earned it</vt:lpstr>
      <vt:lpstr>Ability to Track Payor rate changes &amp; how it affects your bottom line?</vt:lpstr>
      <vt:lpstr>Financial Impact Payor Rates Changes</vt:lpstr>
      <vt:lpstr>Patient Estimator</vt:lpstr>
      <vt:lpstr>Proactively Customizing your Charge Master  or Master Fee Schedule “will”</vt:lpstr>
      <vt:lpstr>PowerPoint Presentation</vt:lpstr>
      <vt:lpstr>How does Quality Plays a role?</vt:lpstr>
      <vt:lpstr>\ Care map –created by the mother of a child with medical complexity to pictorially represent aspects of her child’s life.   Care Map</vt:lpstr>
      <vt:lpstr>Patient-Centered Journey map</vt:lpstr>
      <vt:lpstr> TIPs To Get paying  what you deserve </vt:lpstr>
      <vt:lpstr>Maximizing QUALITY PAYMENTS</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Price Transparency &amp; Pricing strategy</dc:title>
  <dc:creator>Jackie Coult</dc:creator>
  <cp:lastModifiedBy>Jackie Coult</cp:lastModifiedBy>
  <cp:revision>8</cp:revision>
  <dcterms:created xsi:type="dcterms:W3CDTF">2021-05-13T18:47:39Z</dcterms:created>
  <dcterms:modified xsi:type="dcterms:W3CDTF">2021-11-12T20:33:26Z</dcterms:modified>
</cp:coreProperties>
</file>