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1"/>
  </p:sldMasterIdLst>
  <p:sldIdLst>
    <p:sldId id="256" r:id="rId2"/>
    <p:sldId id="257" r:id="rId3"/>
    <p:sldId id="258" r:id="rId4"/>
    <p:sldId id="259" r:id="rId5"/>
    <p:sldId id="280" r:id="rId6"/>
    <p:sldId id="265" r:id="rId7"/>
    <p:sldId id="279" r:id="rId8"/>
    <p:sldId id="266" r:id="rId9"/>
    <p:sldId id="260" r:id="rId10"/>
    <p:sldId id="269" r:id="rId11"/>
    <p:sldId id="271" r:id="rId12"/>
    <p:sldId id="274" r:id="rId13"/>
    <p:sldId id="282" r:id="rId14"/>
    <p:sldId id="275" r:id="rId15"/>
    <p:sldId id="284" r:id="rId16"/>
    <p:sldId id="276" r:id="rId17"/>
    <p:sldId id="277" r:id="rId18"/>
    <p:sldId id="278" r:id="rId19"/>
    <p:sldId id="28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10"/>
    <p:restoredTop sz="95820"/>
  </p:normalViewPr>
  <p:slideViewPr>
    <p:cSldViewPr snapToGrid="0" snapToObjects="1">
      <p:cViewPr varScale="1">
        <p:scale>
          <a:sx n="112" d="100"/>
          <a:sy n="112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0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978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4681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730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19831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1315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4769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9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0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2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8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6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9312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6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2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298116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902A-1441-16F2-8BC5-82745B72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4500561" cy="4259814"/>
          </a:xfrm>
        </p:spPr>
        <p:txBody>
          <a:bodyPr>
            <a:normAutofit/>
          </a:bodyPr>
          <a:lstStyle/>
          <a:p>
            <a:r>
              <a:rPr lang="en-US" dirty="0"/>
              <a:t>DIRECT </a:t>
            </a:r>
            <a:r>
              <a:rPr lang="en-US" sz="7200" dirty="0"/>
              <a:t>PRIMARY</a:t>
            </a:r>
            <a:r>
              <a:rPr lang="en-US" dirty="0"/>
              <a:t>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85D39-6490-EBE6-2F24-BF96036CE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988476"/>
            <a:ext cx="4500561" cy="1320249"/>
          </a:xfrm>
        </p:spPr>
        <p:txBody>
          <a:bodyPr>
            <a:normAutofit/>
          </a:bodyPr>
          <a:lstStyle/>
          <a:p>
            <a:r>
              <a:rPr lang="en-US" dirty="0"/>
              <a:t>MELINDA J. CAIL, MD, FAAFP</a:t>
            </a: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33D5B9B-4A7A-F7A9-9F69-BBA8F2C41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9" r="22254" b="-1"/>
          <a:stretch/>
        </p:blipFill>
        <p:spPr>
          <a:xfrm>
            <a:off x="5747424" y="10"/>
            <a:ext cx="644457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8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quare&#10;&#10;Description automatically generated with low confidence">
            <a:extLst>
              <a:ext uri="{FF2B5EF4-FFF2-40B4-BE49-F238E27FC236}">
                <a16:creationId xmlns:a16="http://schemas.microsoft.com/office/drawing/2014/main" id="{25DBDDE3-C989-3A47-90F8-CA24761A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08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1388EA-0B7E-5D4E-A70E-F9E90E295532}"/>
              </a:ext>
            </a:extLst>
          </p:cNvPr>
          <p:cNvSpPr txBox="1">
            <a:spLocks/>
          </p:cNvSpPr>
          <p:nvPr/>
        </p:nvSpPr>
        <p:spPr>
          <a:xfrm>
            <a:off x="425026" y="314960"/>
            <a:ext cx="11294533" cy="631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Direct Primary Care: Key Elements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98434D-CA96-104D-A5F0-D1A2EC6DC75C}"/>
              </a:ext>
            </a:extLst>
          </p:cNvPr>
          <p:cNvSpPr txBox="1">
            <a:spLocks/>
          </p:cNvSpPr>
          <p:nvPr/>
        </p:nvSpPr>
        <p:spPr>
          <a:xfrm>
            <a:off x="190075" y="1465580"/>
            <a:ext cx="2103121" cy="1772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Limited patient panel:</a:t>
            </a:r>
          </a:p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400-800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F4D0C6-D1D6-3C45-9800-DB9E023F18DC}"/>
              </a:ext>
            </a:extLst>
          </p:cNvPr>
          <p:cNvSpPr txBox="1">
            <a:spLocks/>
          </p:cNvSpPr>
          <p:nvPr/>
        </p:nvSpPr>
        <p:spPr>
          <a:xfrm>
            <a:off x="7321551" y="3902392"/>
            <a:ext cx="2270929" cy="155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Usually access to low cost medications, lab, imaging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799625-EA48-EF40-86A1-869F3864AAC7}"/>
              </a:ext>
            </a:extLst>
          </p:cNvPr>
          <p:cNvSpPr txBox="1">
            <a:spLocks/>
          </p:cNvSpPr>
          <p:nvPr/>
        </p:nvSpPr>
        <p:spPr>
          <a:xfrm>
            <a:off x="2537629" y="2281453"/>
            <a:ext cx="2103120" cy="1772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Average monthly fee in US $82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75FBC4-36EA-FC49-81AA-220BFBAD7C4A}"/>
              </a:ext>
            </a:extLst>
          </p:cNvPr>
          <p:cNvSpPr txBox="1">
            <a:spLocks/>
          </p:cNvSpPr>
          <p:nvPr/>
        </p:nvSpPr>
        <p:spPr>
          <a:xfrm>
            <a:off x="4962821" y="3167913"/>
            <a:ext cx="2103120" cy="954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Available to patients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C56EDF-DCB7-DD47-A7E1-2A6F7E2E0B23}"/>
              </a:ext>
            </a:extLst>
          </p:cNvPr>
          <p:cNvSpPr txBox="1">
            <a:spLocks/>
          </p:cNvSpPr>
          <p:nvPr/>
        </p:nvSpPr>
        <p:spPr>
          <a:xfrm>
            <a:off x="9722107" y="5354847"/>
            <a:ext cx="2305130" cy="1554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NO third-party involvement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573BD6E-234B-9840-B571-A8BDF00EB6DF}"/>
              </a:ext>
            </a:extLst>
          </p:cNvPr>
          <p:cNvSpPr/>
          <p:nvPr/>
        </p:nvSpPr>
        <p:spPr>
          <a:xfrm>
            <a:off x="1722841" y="2257475"/>
            <a:ext cx="692571" cy="357403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559A44D-3E07-7E42-B6E8-E201361A9ED3}"/>
              </a:ext>
            </a:extLst>
          </p:cNvPr>
          <p:cNvSpPr/>
          <p:nvPr/>
        </p:nvSpPr>
        <p:spPr>
          <a:xfrm>
            <a:off x="4109214" y="3059798"/>
            <a:ext cx="692571" cy="357403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2551930-F9B3-224C-8DB8-4FFF8D7A4484}"/>
              </a:ext>
            </a:extLst>
          </p:cNvPr>
          <p:cNvSpPr/>
          <p:nvPr/>
        </p:nvSpPr>
        <p:spPr>
          <a:xfrm>
            <a:off x="6499353" y="3544989"/>
            <a:ext cx="692571" cy="357403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99BA5E3-1759-D54E-9670-D9F49538DF41}"/>
              </a:ext>
            </a:extLst>
          </p:cNvPr>
          <p:cNvSpPr/>
          <p:nvPr/>
        </p:nvSpPr>
        <p:spPr>
          <a:xfrm>
            <a:off x="8899909" y="5354847"/>
            <a:ext cx="692571" cy="357403"/>
          </a:xfrm>
          <a:prstGeom prst="rightArrow">
            <a:avLst>
              <a:gd name="adj1" fmla="val 40000"/>
              <a:gd name="adj2" fmla="val 50000"/>
            </a:avLst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quare&#10;&#10;Description automatically generated with low confidence">
            <a:extLst>
              <a:ext uri="{FF2B5EF4-FFF2-40B4-BE49-F238E27FC236}">
                <a16:creationId xmlns:a16="http://schemas.microsoft.com/office/drawing/2014/main" id="{25DBDDE3-C989-3A47-90F8-CA24761AB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09"/>
          <a:stretch/>
        </p:blipFill>
        <p:spPr>
          <a:xfrm>
            <a:off x="-23708" y="842383"/>
            <a:ext cx="12192000" cy="35449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1388EA-0B7E-5D4E-A70E-F9E90E295532}"/>
              </a:ext>
            </a:extLst>
          </p:cNvPr>
          <p:cNvSpPr txBox="1">
            <a:spLocks/>
          </p:cNvSpPr>
          <p:nvPr/>
        </p:nvSpPr>
        <p:spPr>
          <a:xfrm>
            <a:off x="425025" y="466197"/>
            <a:ext cx="11294533" cy="6318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Direct Primary Care: Benefits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09A051-19F6-DB4D-A8C7-C81401C10D9C}"/>
              </a:ext>
            </a:extLst>
          </p:cNvPr>
          <p:cNvSpPr txBox="1">
            <a:spLocks/>
          </p:cNvSpPr>
          <p:nvPr/>
        </p:nvSpPr>
        <p:spPr>
          <a:xfrm>
            <a:off x="127523" y="2154920"/>
            <a:ext cx="2272777" cy="1772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  <a:p>
            <a:pPr algn="l"/>
            <a:b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Time, time, 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time – 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that which has been stolen is returned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A413B-35BE-D34E-BCA5-A8ADB28F026B}"/>
              </a:ext>
            </a:extLst>
          </p:cNvPr>
          <p:cNvSpPr txBox="1">
            <a:spLocks/>
          </p:cNvSpPr>
          <p:nvPr/>
        </p:nvSpPr>
        <p:spPr>
          <a:xfrm>
            <a:off x="2551531" y="2154920"/>
            <a:ext cx="2272777" cy="1772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  <a:p>
            <a:pPr algn="l"/>
            <a:b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Relationship based medicine… 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with patient not other payors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D70C94-45E2-2942-AEA7-1ABC941344E9}"/>
              </a:ext>
            </a:extLst>
          </p:cNvPr>
          <p:cNvSpPr txBox="1">
            <a:spLocks/>
          </p:cNvSpPr>
          <p:nvPr/>
        </p:nvSpPr>
        <p:spPr>
          <a:xfrm>
            <a:off x="4975539" y="2154920"/>
            <a:ext cx="2123762" cy="2023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  <a:p>
            <a:pPr algn="l"/>
            <a:b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Accessibility, convenience… removal of hassles!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C6B64CC-CDFC-904F-AC36-A5F2D82B65E3}"/>
              </a:ext>
            </a:extLst>
          </p:cNvPr>
          <p:cNvSpPr txBox="1">
            <a:spLocks/>
          </p:cNvSpPr>
          <p:nvPr/>
        </p:nvSpPr>
        <p:spPr>
          <a:xfrm>
            <a:off x="7399547" y="2154920"/>
            <a:ext cx="2240923" cy="1554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COST containment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8A22024-150B-724E-A5BE-861D912C1597}"/>
              </a:ext>
            </a:extLst>
          </p:cNvPr>
          <p:cNvSpPr txBox="1">
            <a:spLocks/>
          </p:cNvSpPr>
          <p:nvPr/>
        </p:nvSpPr>
        <p:spPr>
          <a:xfrm>
            <a:off x="9783055" y="2154920"/>
            <a:ext cx="2240923" cy="1554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  <a:t>COST advocates</a:t>
            </a:r>
          </a:p>
        </p:txBody>
      </p:sp>
    </p:spTree>
    <p:extLst>
      <p:ext uri="{BB962C8B-B14F-4D97-AF65-F5344CB8AC3E}">
        <p14:creationId xmlns:p14="http://schemas.microsoft.com/office/powerpoint/2010/main" val="1819368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8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0" name="Rectangle 9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A005A7-3842-7C1C-605A-C1306F64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/>
          </a:bodyPr>
          <a:lstStyle/>
          <a:p>
            <a:r>
              <a:rPr lang="en-US" dirty="0"/>
              <a:t>DOCTOR</a:t>
            </a:r>
          </a:p>
        </p:txBody>
      </p:sp>
      <p:pic>
        <p:nvPicPr>
          <p:cNvPr id="71" name="Picture 4" descr="Pink desk with doctor items">
            <a:extLst>
              <a:ext uri="{FF2B5EF4-FFF2-40B4-BE49-F238E27FC236}">
                <a16:creationId xmlns:a16="http://schemas.microsoft.com/office/drawing/2014/main" id="{6251EDDE-3BF2-B386-E92D-FA5B2B16B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13" r="-1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72" name="Group 12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4E992-B7D8-F889-DF9B-E0FDF0929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362" y="1816101"/>
            <a:ext cx="4652207" cy="4625976"/>
          </a:xfrm>
        </p:spPr>
        <p:txBody>
          <a:bodyPr>
            <a:normAutofit/>
          </a:bodyPr>
          <a:lstStyle/>
          <a:p>
            <a:r>
              <a:rPr lang="en-US" dirty="0"/>
              <a:t>LOWER WORK STRESS</a:t>
            </a:r>
          </a:p>
          <a:p>
            <a:r>
              <a:rPr lang="en-US" dirty="0"/>
              <a:t>NO INCENTIVE TO SEE MORE, MORE, MORE</a:t>
            </a:r>
          </a:p>
          <a:p>
            <a:r>
              <a:rPr lang="en-US" dirty="0"/>
              <a:t>FLEXIBILITY</a:t>
            </a:r>
          </a:p>
          <a:p>
            <a:r>
              <a:rPr lang="en-US" dirty="0"/>
              <a:t>TIME!</a:t>
            </a:r>
          </a:p>
          <a:p>
            <a:r>
              <a:rPr lang="en-US" dirty="0"/>
              <a:t>ABILITY TO MANAGE MORE CHRONIC CONDITIONS</a:t>
            </a:r>
          </a:p>
        </p:txBody>
      </p:sp>
    </p:spTree>
    <p:extLst>
      <p:ext uri="{BB962C8B-B14F-4D97-AF65-F5344CB8AC3E}">
        <p14:creationId xmlns:p14="http://schemas.microsoft.com/office/powerpoint/2010/main" val="28983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39FB-7192-DF2C-7707-7EA0D0F38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2505682"/>
            <a:ext cx="9905998" cy="147857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9F1CC672-3A48-F847-D2AE-34E954002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349" y="523318"/>
            <a:ext cx="5108175" cy="5458381"/>
          </a:xfrm>
        </p:spPr>
      </p:pic>
    </p:spTree>
    <p:extLst>
      <p:ext uri="{BB962C8B-B14F-4D97-AF65-F5344CB8AC3E}">
        <p14:creationId xmlns:p14="http://schemas.microsoft.com/office/powerpoint/2010/main" val="1084786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C760AA-EC7F-4C4F-6DC1-29D8A1E8F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4810" y="730251"/>
            <a:ext cx="5257799" cy="890587"/>
          </a:xfrm>
        </p:spPr>
        <p:txBody>
          <a:bodyPr>
            <a:normAutofit/>
          </a:bodyPr>
          <a:lstStyle/>
          <a:p>
            <a:r>
              <a:rPr lang="en-US" dirty="0"/>
              <a:t>Patients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298BC-F061-96BC-0351-39953FB15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5298" y="1644650"/>
            <a:ext cx="5442701" cy="3613150"/>
          </a:xfrm>
        </p:spPr>
        <p:txBody>
          <a:bodyPr>
            <a:normAutofit/>
          </a:bodyPr>
          <a:lstStyle/>
          <a:p>
            <a:r>
              <a:rPr lang="en-US" dirty="0"/>
              <a:t>LESS TIME OFF WORK </a:t>
            </a:r>
          </a:p>
          <a:p>
            <a:r>
              <a:rPr lang="en-US" dirty="0"/>
              <a:t>ACCESS TO PHYSICIAN (DURING AND OUTSIDE OFFICE HOURS)</a:t>
            </a:r>
          </a:p>
          <a:p>
            <a:r>
              <a:rPr lang="en-US" dirty="0"/>
              <a:t>EARLY INTERVENTION</a:t>
            </a:r>
          </a:p>
          <a:p>
            <a:r>
              <a:rPr lang="en-US" dirty="0"/>
              <a:t>Transparent pricing</a:t>
            </a:r>
          </a:p>
          <a:p>
            <a:r>
              <a:rPr lang="en-US" dirty="0"/>
              <a:t>APPOINTMENTS ARE NOT RUSHED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65627D50-09AF-0EB3-A350-2EC0B51A97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36" r="25803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60257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30F9-39EC-A8D6-FE71-055CABF8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9725F83-CC3F-6D1B-87BA-E1FE7510A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244" y="490234"/>
            <a:ext cx="7836709" cy="5877532"/>
          </a:xfrm>
        </p:spPr>
      </p:pic>
    </p:spTree>
    <p:extLst>
      <p:ext uri="{BB962C8B-B14F-4D97-AF65-F5344CB8AC3E}">
        <p14:creationId xmlns:p14="http://schemas.microsoft.com/office/powerpoint/2010/main" val="92596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39204C-D070-B240-3183-3C6D306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/>
          </a:bodyPr>
          <a:lstStyle/>
          <a:p>
            <a:r>
              <a:rPr lang="en-US" dirty="0"/>
              <a:t>EMPLOYERS</a:t>
            </a:r>
          </a:p>
        </p:txBody>
      </p:sp>
      <p:pic>
        <p:nvPicPr>
          <p:cNvPr id="5" name="Picture 4" descr="Working space background">
            <a:extLst>
              <a:ext uri="{FF2B5EF4-FFF2-40B4-BE49-F238E27FC236}">
                <a16:creationId xmlns:a16="http://schemas.microsoft.com/office/drawing/2014/main" id="{E20A26E2-2B77-94C9-9D6D-F126C2A8A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13" r="-1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4F218-10F6-D75D-118D-614C21CB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5" y="2249487"/>
            <a:ext cx="4598986" cy="3541714"/>
          </a:xfrm>
        </p:spPr>
        <p:txBody>
          <a:bodyPr>
            <a:normAutofit/>
          </a:bodyPr>
          <a:lstStyle/>
          <a:p>
            <a:r>
              <a:rPr lang="en-US" dirty="0"/>
              <a:t>EMPLOYEES TAKE LESS TIME OFF WORK</a:t>
            </a:r>
          </a:p>
          <a:p>
            <a:r>
              <a:rPr lang="en-US" dirty="0"/>
              <a:t>FEWER SPECIALIST REFERRALS</a:t>
            </a:r>
          </a:p>
          <a:p>
            <a:r>
              <a:rPr lang="en-US" dirty="0"/>
              <a:t>FAR LOWER HEALTHCARE COSTS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23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CFC512DB-134B-2C46-81D9-A99EE7623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29"/>
          <a:stretch/>
        </p:blipFill>
        <p:spPr>
          <a:xfrm flipH="1">
            <a:off x="0" y="1927685"/>
            <a:ext cx="12192000" cy="4983830"/>
          </a:xfrm>
          <a:prstGeom prst="rect">
            <a:avLst/>
          </a:prstGeom>
        </p:spPr>
      </p:pic>
      <p:pic>
        <p:nvPicPr>
          <p:cNvPr id="3" name="Picture 2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D0056313-AB1D-314C-BCD3-5CDAD14EF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29"/>
          <a:stretch/>
        </p:blipFill>
        <p:spPr>
          <a:xfrm>
            <a:off x="0" y="610520"/>
            <a:ext cx="12192000" cy="49838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2ED9D81-34F1-6540-BE5A-03825D7D795C}"/>
              </a:ext>
            </a:extLst>
          </p:cNvPr>
          <p:cNvSpPr txBox="1">
            <a:spLocks/>
          </p:cNvSpPr>
          <p:nvPr/>
        </p:nvSpPr>
        <p:spPr>
          <a:xfrm>
            <a:off x="584200" y="275697"/>
            <a:ext cx="11160758" cy="631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Direct Primary Care: Business Benefits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19A436-28AF-214B-A0E1-4C229825E709}"/>
              </a:ext>
            </a:extLst>
          </p:cNvPr>
          <p:cNvSpPr txBox="1">
            <a:spLocks/>
          </p:cNvSpPr>
          <p:nvPr/>
        </p:nvSpPr>
        <p:spPr>
          <a:xfrm>
            <a:off x="584200" y="907522"/>
            <a:ext cx="11160758" cy="631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  <a:latin typeface="Impact" panose="020B0806030902050204" pitchFamily="34" charset="0"/>
              </a:rPr>
              <a:t>Major savings to self funded health plans!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849067C-78FE-9C48-A801-BB19F70C9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50" y="2528782"/>
            <a:ext cx="2364317" cy="236431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BE4AB1C-2316-4A45-BC6F-625BB0148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53" y="3045976"/>
            <a:ext cx="2441999" cy="1373624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82A9B8-7E6E-F140-B76E-92AC1C789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614" y="3104433"/>
            <a:ext cx="2364317" cy="1256709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E941E0FC-0984-6D46-A637-04C751A13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3492" y="3407694"/>
            <a:ext cx="2297550" cy="6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3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03B83B21-07EC-764A-BBC6-F37270FC2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630"/>
          <a:stretch/>
        </p:blipFill>
        <p:spPr>
          <a:xfrm flipH="1">
            <a:off x="0" y="0"/>
            <a:ext cx="12192000" cy="41402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2ED9D81-34F1-6540-BE5A-03825D7D795C}"/>
              </a:ext>
            </a:extLst>
          </p:cNvPr>
          <p:cNvSpPr txBox="1">
            <a:spLocks/>
          </p:cNvSpPr>
          <p:nvPr/>
        </p:nvSpPr>
        <p:spPr>
          <a:xfrm>
            <a:off x="508000" y="271805"/>
            <a:ext cx="8280400" cy="631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Direct Primary Care: Now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19A436-28AF-214B-A0E1-4C229825E709}"/>
              </a:ext>
            </a:extLst>
          </p:cNvPr>
          <p:cNvSpPr txBox="1">
            <a:spLocks/>
          </p:cNvSpPr>
          <p:nvPr/>
        </p:nvSpPr>
        <p:spPr>
          <a:xfrm>
            <a:off x="273233" y="1460694"/>
            <a:ext cx="11160758" cy="631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Impact" panose="020B0806030902050204" pitchFamily="34" charset="0"/>
              </a:rPr>
              <a:t>Major savings to self funded health plans!</a:t>
            </a:r>
            <a:br>
              <a:rPr lang="en-US" sz="1800" dirty="0">
                <a:solidFill>
                  <a:srgbClr val="0070C0"/>
                </a:solidFill>
                <a:latin typeface="Impact" panose="020B0806030902050204" pitchFamily="34" charset="0"/>
              </a:rPr>
            </a:br>
            <a:endParaRPr lang="en-US" sz="1800" dirty="0">
              <a:solidFill>
                <a:srgbClr val="0070C0"/>
              </a:solidFill>
              <a:latin typeface="Impact" panose="020B080603090205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Impact" panose="020B0806030902050204" pitchFamily="34" charset="0"/>
              </a:rPr>
              <a:t>Scaling with networking practices to meet larger demands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015E166-37AE-4D41-8974-C49093082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7" t="16941" r="11040" b="9464"/>
          <a:stretch/>
        </p:blipFill>
        <p:spPr>
          <a:xfrm>
            <a:off x="984250" y="2736867"/>
            <a:ext cx="7327900" cy="39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20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E103-AFA9-F084-FB53-6211AE42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81000"/>
            <a:ext cx="9905998" cy="5981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reptile, crocodilian reptile&#10;&#10;Description automatically generated">
            <a:extLst>
              <a:ext uri="{FF2B5EF4-FFF2-40B4-BE49-F238E27FC236}">
                <a16:creationId xmlns:a16="http://schemas.microsoft.com/office/drawing/2014/main" id="{FEF7D0C2-042B-9635-16ED-B426022CF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438" y="381000"/>
            <a:ext cx="6599028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5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8D648-56D1-0806-95FD-4323535F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545126"/>
            <a:ext cx="9217026" cy="37839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200"/>
              <a:t>A New (ish) Model of Healthcare Delivery, Benefitting Patients, Employers, and YOU!</a:t>
            </a:r>
          </a:p>
        </p:txBody>
      </p:sp>
    </p:spTree>
    <p:extLst>
      <p:ext uri="{BB962C8B-B14F-4D97-AF65-F5344CB8AC3E}">
        <p14:creationId xmlns:p14="http://schemas.microsoft.com/office/powerpoint/2010/main" val="191982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0" name="Rectangle 59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7331FE-77F7-4D58-025A-B2B9F683B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/>
          </a:bodyPr>
          <a:lstStyle/>
          <a:p>
            <a:r>
              <a:rPr lang="en-US" dirty="0"/>
              <a:t>FIRST OF ALL, WHAT IS DIRECT PRIMARY CARE?</a:t>
            </a:r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D6467A45-2D30-34D8-1A62-F1A522B64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13" r="-1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5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3A1DA-227D-3588-0F04-8568F8B4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5" y="2249487"/>
            <a:ext cx="4598986" cy="3541714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8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6B922C-5BA7-4973-B12F-71A509E4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D34D8D-9EE9-4659-8C22-7551A95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A93C16-1147-4EB3-B4E7-3C4310249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C4779968-92AF-4B85-8C27-EBBFE1D699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2C43E18D-7024-4F17-A664-E23BFBC12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CA2ACEBA-081B-4B0B-AFB1-C596B834F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2AFBB163-514B-493A-983F-8BE96848F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7720326C-7DB1-4745-9015-3FA699085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01D5FBDC-A284-440B-8D5F-84287B0A2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517CE611-1CB0-442B-8998-98487209B0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EF0F0E46-9222-4FCF-A79E-9B4953C6F0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371A87C3-0804-4AB9-8EAD-FBFF597ED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89F39433-8BC3-48D6-B705-F951DBDAAB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AE671C9D-E91C-4143-A422-273B2F53F6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83A72EA3-8833-41C6-9333-6A04C1C08D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2C0D7AAB-DC9C-4B37-A50E-A7185DE92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6E7D9D6B-3455-4363-934B-FA2D682931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FFFFCA54-2217-4DAE-B791-4A6CA7DE0B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BAE43BA5-C104-4FBB-B1C6-C210D3CC53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3BDB2330-DF01-460D-83FB-00C37965C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51261093-9B7F-4406-B2F8-0F5BE7676A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9971E195-2AB6-4CB6-9BD7-A8407B5C8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A3D843E7-8A86-4676-9C98-DECE0DFF67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FAF42817-AB3E-40FA-997F-EAC1411F4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50ED3298-A6DC-4825-93B1-68DB8CB629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2B951778-3B6B-4BB9-9D89-2ED650C82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8F3ED9A8-A83F-463A-8C2E-E83977D9A9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9A0C113E-781D-4083-86C0-EC936092D2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B63D60EF-1E99-4D4C-BF11-AAF8ABEB86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50403E41-7079-49EA-8D0B-4F678552D9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3B2C458-4D37-49A0-A94E-D516E05C3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C1B10016-E0C4-4526-A466-9911541D26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id="{D574C3F0-FC2B-43A3-94B2-75D305FBF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id="{D92A5F66-F404-433B-BDBE-5E0DFF40D6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5">
                <a:extLst>
                  <a:ext uri="{FF2B5EF4-FFF2-40B4-BE49-F238E27FC236}">
                    <a16:creationId xmlns:a16="http://schemas.microsoft.com/office/drawing/2014/main" id="{0A0BDF81-64CC-431D-81B1-A21938C05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id="{42871530-50EC-42C2-879A-AE8154DAD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id="{53AF2F2A-B148-4906-B90D-6E2223978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9A79EAA4-6F5D-4A2C-B688-CD29C2217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B9CE5833-22CF-4408-9338-4B7749FEA3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316A985A-7ADD-4BEE-A7B6-E5B49E183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Rectangle 41">
                <a:extLst>
                  <a:ext uri="{FF2B5EF4-FFF2-40B4-BE49-F238E27FC236}">
                    <a16:creationId xmlns:a16="http://schemas.microsoft.com/office/drawing/2014/main" id="{352CFA3F-5CFE-412E-9196-C966F3457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2FB01CCF-839B-4126-9BF9-132C64D8A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0D0DD-36DF-E5F1-B084-181FC4826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DPC BASICS</a:t>
            </a:r>
          </a:p>
        </p:txBody>
      </p:sp>
      <p:sp useBgFill="1">
        <p:nvSpPr>
          <p:cNvPr id="54" name="Round Diagonal Corner Rectangle 6">
            <a:extLst>
              <a:ext uri="{FF2B5EF4-FFF2-40B4-BE49-F238E27FC236}">
                <a16:creationId xmlns:a16="http://schemas.microsoft.com/office/drawing/2014/main" id="{F2B1468C-8227-4785-8776-7BDBDDF08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F8444080-B9A1-20AF-F58D-4C435574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17" y="2365399"/>
            <a:ext cx="3178638" cy="21217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1A09A-2C24-7CD4-0403-822765195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5417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Membership based practice</a:t>
            </a:r>
          </a:p>
          <a:p>
            <a:r>
              <a:rPr lang="en-US" dirty="0">
                <a:solidFill>
                  <a:srgbClr val="FFFFFF"/>
                </a:solidFill>
              </a:rPr>
              <a:t>No insurance billing</a:t>
            </a:r>
          </a:p>
          <a:p>
            <a:r>
              <a:rPr lang="en-US" dirty="0">
                <a:solidFill>
                  <a:srgbClr val="FFFFFF"/>
                </a:solidFill>
              </a:rPr>
              <a:t>Smaller patient panels (600-800)</a:t>
            </a:r>
          </a:p>
          <a:p>
            <a:r>
              <a:rPr lang="en-US" dirty="0">
                <a:solidFill>
                  <a:srgbClr val="FFFFFF"/>
                </a:solidFill>
              </a:rPr>
              <a:t>Price transparency</a:t>
            </a:r>
          </a:p>
          <a:p>
            <a:r>
              <a:rPr lang="en-US" dirty="0">
                <a:solidFill>
                  <a:srgbClr val="FFFFFF"/>
                </a:solidFill>
              </a:rPr>
              <a:t>Relationship based medicine</a:t>
            </a:r>
          </a:p>
          <a:p>
            <a:r>
              <a:rPr lang="en-US" dirty="0">
                <a:solidFill>
                  <a:srgbClr val="FFFFFF"/>
                </a:solidFill>
              </a:rPr>
              <a:t>No third party involvement</a:t>
            </a:r>
          </a:p>
        </p:txBody>
      </p:sp>
    </p:spTree>
    <p:extLst>
      <p:ext uri="{BB962C8B-B14F-4D97-AF65-F5344CB8AC3E}">
        <p14:creationId xmlns:p14="http://schemas.microsoft.com/office/powerpoint/2010/main" val="150833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3212-7B8C-124F-9839-B18C1ABA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002837" cy="555368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B39EB3A-1051-63E2-468A-01E94570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80" y="618518"/>
            <a:ext cx="10706100" cy="55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0B38558-5389-4817-936F-FD62560CA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5" name="Rectangle 24">
              <a:extLst>
                <a:ext uri="{FF2B5EF4-FFF2-40B4-BE49-F238E27FC236}">
                  <a16:creationId xmlns:a16="http://schemas.microsoft.com/office/drawing/2014/main" id="{CCB252B9-42EF-4414-AA22-2A95C1819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9C2C800-C3E3-4317-A3CC-1558D71F1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05E5C486-440F-C04F-A07E-ADEE163872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30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5502586-682B-4EDF-9515-674BB4E1C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2533" y="0"/>
            <a:ext cx="11455400" cy="6848476"/>
            <a:chOff x="372533" y="0"/>
            <a:chExt cx="11455400" cy="6848476"/>
          </a:xfrm>
        </p:grpSpPr>
        <p:sp>
          <p:nvSpPr>
            <p:cNvPr id="29" name="Round Diagonal Corner Rectangle 7">
              <a:extLst>
                <a:ext uri="{FF2B5EF4-FFF2-40B4-BE49-F238E27FC236}">
                  <a16:creationId xmlns:a16="http://schemas.microsoft.com/office/drawing/2014/main" id="{C4491F87-B86B-413A-ACCD-56525E533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2867" y="766234"/>
              <a:ext cx="10346266" cy="5325532"/>
            </a:xfrm>
            <a:prstGeom prst="round2DiagRect">
              <a:avLst>
                <a:gd name="adj1" fmla="val 4147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4A25545-7FDA-465A-8546-9D927F828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085512" y="0"/>
              <a:ext cx="650875" cy="1730375"/>
              <a:chOff x="11347978" y="0"/>
              <a:chExt cx="650875" cy="1730375"/>
            </a:xfrm>
          </p:grpSpPr>
          <p:sp>
            <p:nvSpPr>
              <p:cNvPr id="50" name="Freeform 32">
                <a:extLst>
                  <a:ext uri="{FF2B5EF4-FFF2-40B4-BE49-F238E27FC236}">
                    <a16:creationId xmlns:a16="http://schemas.microsoft.com/office/drawing/2014/main" id="{0AC67F09-E0D9-410A-A4DE-72D31697E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67041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51" name="Freeform 33">
                <a:extLst>
                  <a:ext uri="{FF2B5EF4-FFF2-40B4-BE49-F238E27FC236}">
                    <a16:creationId xmlns:a16="http://schemas.microsoft.com/office/drawing/2014/main" id="{B78F2FDE-85C9-4650-919F-C35464007D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47978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52" name="Freeform 34">
                <a:extLst>
                  <a:ext uri="{FF2B5EF4-FFF2-40B4-BE49-F238E27FC236}">
                    <a16:creationId xmlns:a16="http://schemas.microsoft.com/office/drawing/2014/main" id="{57DD2F8B-5242-455C-B03F-E2F6B6732E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4678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B8CE3E90-8A76-4CD5-B28C-D71FF37185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94053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C374541-D033-4B72-A232-5461EEAD4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11229445" y="4867275"/>
              <a:ext cx="598488" cy="1981201"/>
              <a:chOff x="11424178" y="4867275"/>
              <a:chExt cx="598488" cy="1981201"/>
            </a:xfrm>
          </p:grpSpPr>
          <p:sp>
            <p:nvSpPr>
              <p:cNvPr id="44" name="Freeform 35">
                <a:extLst>
                  <a:ext uri="{FF2B5EF4-FFF2-40B4-BE49-F238E27FC236}">
                    <a16:creationId xmlns:a16="http://schemas.microsoft.com/office/drawing/2014/main" id="{94766BAB-FE6E-4247-886B-736F831FE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14666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5" name="Freeform 36">
                <a:extLst>
                  <a:ext uri="{FF2B5EF4-FFF2-40B4-BE49-F238E27FC236}">
                    <a16:creationId xmlns:a16="http://schemas.microsoft.com/office/drawing/2014/main" id="{3C954FB2-C7A0-468C-8AD2-C278DCA642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55966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6" name="Freeform 38">
                <a:extLst>
                  <a:ext uri="{FF2B5EF4-FFF2-40B4-BE49-F238E27FC236}">
                    <a16:creationId xmlns:a16="http://schemas.microsoft.com/office/drawing/2014/main" id="{F52FBFD5-A528-4DB8-A802-814A7E421D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9441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7" name="Freeform 39">
                <a:extLst>
                  <a:ext uri="{FF2B5EF4-FFF2-40B4-BE49-F238E27FC236}">
                    <a16:creationId xmlns:a16="http://schemas.microsoft.com/office/drawing/2014/main" id="{E57CCB6D-72AF-4D41-8C6C-9750D43DC6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24178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8" name="Freeform 40">
                <a:extLst>
                  <a:ext uri="{FF2B5EF4-FFF2-40B4-BE49-F238E27FC236}">
                    <a16:creationId xmlns:a16="http://schemas.microsoft.com/office/drawing/2014/main" id="{19D203AA-CF94-405B-800C-0C7985521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32166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7D053665-E810-419F-9D63-2A54CB477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22653" y="6596063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EAF6153-6BF6-448C-81C1-2817B0F78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440267" y="5118101"/>
              <a:ext cx="650875" cy="1730375"/>
              <a:chOff x="118533" y="5118101"/>
              <a:chExt cx="650875" cy="1730375"/>
            </a:xfrm>
          </p:grpSpPr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A7E0D3C0-552C-4741-AFBE-E665CEA068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37596" y="6335713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1" name="Freeform 33">
                <a:extLst>
                  <a:ext uri="{FF2B5EF4-FFF2-40B4-BE49-F238E27FC236}">
                    <a16:creationId xmlns:a16="http://schemas.microsoft.com/office/drawing/2014/main" id="{CAF96EBF-4E74-4F88-BD05-A4AE1694A4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18533" y="622141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D49C51B9-E4E4-410D-8AAB-7E308A1D45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5233" y="5118101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3" name="Freeform 37">
                <a:extLst>
                  <a:ext uri="{FF2B5EF4-FFF2-40B4-BE49-F238E27FC236}">
                    <a16:creationId xmlns:a16="http://schemas.microsoft.com/office/drawing/2014/main" id="{354F0627-1BD6-4455-967A-32DB31C82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464608" y="5299075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C21AED9-0CB5-426C-A1C4-6EEB54805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533" y="0"/>
              <a:ext cx="598488" cy="1981201"/>
              <a:chOff x="194733" y="0"/>
              <a:chExt cx="598488" cy="1981201"/>
            </a:xfrm>
          </p:grpSpPr>
          <p:sp>
            <p:nvSpPr>
              <p:cNvPr id="34" name="Freeform 35">
                <a:extLst>
                  <a:ext uri="{FF2B5EF4-FFF2-40B4-BE49-F238E27FC236}">
                    <a16:creationId xmlns:a16="http://schemas.microsoft.com/office/drawing/2014/main" id="{8D8A778B-9916-47AC-A28A-07F01A83F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85221" y="0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5" name="Freeform 36">
                <a:extLst>
                  <a:ext uri="{FF2B5EF4-FFF2-40B4-BE49-F238E27FC236}">
                    <a16:creationId xmlns:a16="http://schemas.microsoft.com/office/drawing/2014/main" id="{65323B96-DF0E-463C-B290-C22D3C5532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526521" y="1141413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6" name="Freeform 38">
                <a:extLst>
                  <a:ext uri="{FF2B5EF4-FFF2-40B4-BE49-F238E27FC236}">
                    <a16:creationId xmlns:a16="http://schemas.microsoft.com/office/drawing/2014/main" id="{65A0E255-1142-422E-A62A-5044177C5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9996" y="1792288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7" name="Freeform 39">
                <a:extLst>
                  <a:ext uri="{FF2B5EF4-FFF2-40B4-BE49-F238E27FC236}">
                    <a16:creationId xmlns:a16="http://schemas.microsoft.com/office/drawing/2014/main" id="{233A955D-DB0D-42F8-B490-E01FB9C45C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94733" y="0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8" name="Freeform 40">
                <a:extLst>
                  <a:ext uri="{FF2B5EF4-FFF2-40B4-BE49-F238E27FC236}">
                    <a16:creationId xmlns:a16="http://schemas.microsoft.com/office/drawing/2014/main" id="{F0F0C29B-EB52-470C-AF64-FC54F5C25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02721" y="24288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9" name="Rectangle 41">
                <a:extLst>
                  <a:ext uri="{FF2B5EF4-FFF2-40B4-BE49-F238E27FC236}">
                    <a16:creationId xmlns:a16="http://schemas.microsoft.com/office/drawing/2014/main" id="{A6C0E942-454D-483D-84FB-89308C8F15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3208" y="0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CDEDCC6-3CDC-8D48-9083-FCB8A85C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07533"/>
            <a:ext cx="9905998" cy="1092200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Impact" panose="020B0806030902050204" pitchFamily="34" charset="0"/>
              </a:rPr>
              <a:t>So what is </a:t>
            </a:r>
            <a:br>
              <a:rPr lang="en-US">
                <a:latin typeface="Impact" panose="020B0806030902050204" pitchFamily="34" charset="0"/>
              </a:rPr>
            </a:br>
            <a:r>
              <a:rPr lang="en-US">
                <a:latin typeface="Impact" panose="020B0806030902050204" pitchFamily="34" charset="0"/>
              </a:rPr>
              <a:t>the problem?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1212961-65FC-F448-BBCC-6A04F22AE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52134"/>
            <a:ext cx="9905999" cy="3454399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>
                <a:latin typeface="Impact" panose="020B0806030902050204" pitchFamily="34" charset="0"/>
              </a:rPr>
              <a:t>Primary Care is broken!</a:t>
            </a:r>
          </a:p>
          <a:p>
            <a:pPr>
              <a:lnSpc>
                <a:spcPct val="110000"/>
              </a:lnSpc>
            </a:pPr>
            <a:endParaRPr lang="en-US" sz="1700">
              <a:latin typeface="Impact" panose="020B080603090205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700">
                <a:latin typeface="Impact" panose="020B0806030902050204" pitchFamily="34" charset="0"/>
              </a:rPr>
              <a:t>72,472 primary care shortage by 2025 (AAMC).</a:t>
            </a:r>
          </a:p>
          <a:p>
            <a:pPr>
              <a:lnSpc>
                <a:spcPct val="110000"/>
              </a:lnSpc>
            </a:pPr>
            <a:endParaRPr lang="en-US" sz="1700">
              <a:latin typeface="Impact" panose="020B080603090205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700">
                <a:latin typeface="Impact" panose="020B0806030902050204" pitchFamily="34" charset="0"/>
              </a:rPr>
              <a:t>Autonomy is evaporating. </a:t>
            </a:r>
            <a:br>
              <a:rPr lang="en-US" sz="1700">
                <a:latin typeface="Impact" panose="020B0806030902050204" pitchFamily="34" charset="0"/>
              </a:rPr>
            </a:br>
            <a:r>
              <a:rPr lang="en-US" sz="1700">
                <a:latin typeface="Impact" panose="020B0806030902050204" pitchFamily="34" charset="0"/>
              </a:rPr>
              <a:t>87% of primary care are employed</a:t>
            </a:r>
          </a:p>
          <a:p>
            <a:pPr>
              <a:lnSpc>
                <a:spcPct val="110000"/>
              </a:lnSpc>
            </a:pPr>
            <a:endParaRPr lang="en-US" sz="1700">
              <a:latin typeface="Impact" panose="020B080603090205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700">
                <a:latin typeface="Impact" panose="020B0806030902050204" pitchFamily="34" charset="0"/>
              </a:rPr>
              <a:t>TIME has been stolen!  </a:t>
            </a:r>
            <a:br>
              <a:rPr lang="en-US" sz="1700">
                <a:latin typeface="Impact" panose="020B0806030902050204" pitchFamily="34" charset="0"/>
              </a:rPr>
            </a:br>
            <a:r>
              <a:rPr lang="en-US" sz="1700">
                <a:latin typeface="Impact" panose="020B0806030902050204" pitchFamily="34" charset="0"/>
              </a:rPr>
              <a:t>The average 15 minute visit is 9 minutes of computer time and 6 minutes of face to face</a:t>
            </a:r>
          </a:p>
        </p:txBody>
      </p:sp>
    </p:spTree>
    <p:extLst>
      <p:ext uri="{BB962C8B-B14F-4D97-AF65-F5344CB8AC3E}">
        <p14:creationId xmlns:p14="http://schemas.microsoft.com/office/powerpoint/2010/main" val="135377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4EDA-55E4-1AF3-EEFA-AD02D34C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3" y="0"/>
            <a:ext cx="9905998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Stressed out medical professional">
            <a:extLst>
              <a:ext uri="{FF2B5EF4-FFF2-40B4-BE49-F238E27FC236}">
                <a16:creationId xmlns:a16="http://schemas.microsoft.com/office/drawing/2014/main" id="{9FE4ADF2-5F31-E40F-4162-175282FFF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0" y="400050"/>
            <a:ext cx="8086725" cy="5391150"/>
          </a:xfrm>
        </p:spPr>
      </p:pic>
    </p:spTree>
    <p:extLst>
      <p:ext uri="{BB962C8B-B14F-4D97-AF65-F5344CB8AC3E}">
        <p14:creationId xmlns:p14="http://schemas.microsoft.com/office/powerpoint/2010/main" val="375762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C32AFCB-FC30-F147-8F47-BB21B5AE5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33" y="1019175"/>
            <a:ext cx="10380133" cy="58388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1388EA-0B7E-5D4E-A70E-F9E90E295532}"/>
              </a:ext>
            </a:extLst>
          </p:cNvPr>
          <p:cNvSpPr txBox="1">
            <a:spLocks/>
          </p:cNvSpPr>
          <p:nvPr/>
        </p:nvSpPr>
        <p:spPr>
          <a:xfrm>
            <a:off x="448733" y="215900"/>
            <a:ext cx="11294533" cy="1010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Impact" panose="020B0806030902050204" pitchFamily="34" charset="0"/>
              </a:rPr>
              <a:t>Behind the Numbers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98434D-CA96-104D-A5F0-D1A2EC6DC75C}"/>
              </a:ext>
            </a:extLst>
          </p:cNvPr>
          <p:cNvSpPr txBox="1">
            <a:spLocks/>
          </p:cNvSpPr>
          <p:nvPr/>
        </p:nvSpPr>
        <p:spPr>
          <a:xfrm>
            <a:off x="1536700" y="1346200"/>
            <a:ext cx="248920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Cost is out </a:t>
            </a:r>
          </a:p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of control!</a:t>
            </a:r>
            <a:b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br>
              <a:rPr lang="en-US" sz="1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Healthcare in the US is up to 19% of GDP</a:t>
            </a:r>
          </a:p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($11,582pp)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F4D0C6-D1D6-3C45-9800-DB9E023F18DC}"/>
              </a:ext>
            </a:extLst>
          </p:cNvPr>
          <p:cNvSpPr txBox="1">
            <a:spLocks/>
          </p:cNvSpPr>
          <p:nvPr/>
        </p:nvSpPr>
        <p:spPr>
          <a:xfrm>
            <a:off x="3223260" y="4851717"/>
            <a:ext cx="2237739" cy="1010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Insurance cost is up ($19K family of 4) and coverage is down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799625-EA48-EF40-86A1-869F3864AAC7}"/>
              </a:ext>
            </a:extLst>
          </p:cNvPr>
          <p:cNvSpPr txBox="1">
            <a:spLocks/>
          </p:cNvSpPr>
          <p:nvPr/>
        </p:nvSpPr>
        <p:spPr>
          <a:xfrm>
            <a:off x="4922521" y="1857375"/>
            <a:ext cx="2103120" cy="101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In 1960 it was 5% and $1,100pp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75FBC4-36EA-FC49-81AA-220BFBAD7C4A}"/>
              </a:ext>
            </a:extLst>
          </p:cNvPr>
          <p:cNvSpPr txBox="1">
            <a:spLocks/>
          </p:cNvSpPr>
          <p:nvPr/>
        </p:nvSpPr>
        <p:spPr>
          <a:xfrm>
            <a:off x="8100272" y="2017395"/>
            <a:ext cx="2225463" cy="1010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Millennials will spend </a:t>
            </a:r>
          </a:p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50% of lifetime earnings on healthcare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C56EDF-DCB7-DD47-A7E1-2A6F7E2E0B23}"/>
              </a:ext>
            </a:extLst>
          </p:cNvPr>
          <p:cNvSpPr txBox="1">
            <a:spLocks/>
          </p:cNvSpPr>
          <p:nvPr/>
        </p:nvSpPr>
        <p:spPr>
          <a:xfrm>
            <a:off x="6471922" y="4829810"/>
            <a:ext cx="2237739" cy="1010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Patients are the real losers in this unsustainable pattern.</a:t>
            </a:r>
          </a:p>
        </p:txBody>
      </p:sp>
    </p:spTree>
    <p:extLst>
      <p:ext uri="{BB962C8B-B14F-4D97-AF65-F5344CB8AC3E}">
        <p14:creationId xmlns:p14="http://schemas.microsoft.com/office/powerpoint/2010/main" val="1378597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B448F0-DA06-4165-AB5F-4330A20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D83638-A467-411A-9C31-FE9A111CD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76BCDF-119F-4EB5-83D7-ED823C93E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solidFill>
            <a:schemeClr val="tx2">
              <a:alpha val="45000"/>
            </a:schemeClr>
          </a:soli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3D63E8F-FD8A-4CE3-B7C9-3E9E2B66B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D107D890-1831-46D8-90FB-F2FC0B288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2440904-A4EC-4F72-8E22-AAF4D9DB5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25E9C1F-1569-416B-A85C-FA1434872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A186C77-43BF-4B1B-8170-48944F30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A8D72C1-8526-44B4-9333-5E0057EC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90E4BA0-9C47-48B6-AA4A-8FC22DA95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D051475-431F-4B9D-94C6-7B49A6958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2255D2F-85A1-4A19-8BC4-EB2715F36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BC3A004-9794-4EFA-83F0-989248797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6EFD9FC3-E11A-44E3-BCAC-A07F3C601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id="{AB6AB6F7-6592-4028-B349-1C0E53A2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6C2415E6-F914-4C11-B48B-4910AA6CA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412013C-072A-489E-851A-CFEF91A9A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E93DF9F-296F-4DE4-8813-D8C04DE4C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440D966-5030-460C-9916-BF9B91542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1EFE245D-BA05-4F4D-A6E8-40739F48E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D67811C-F735-441C-98A6-2517EC099A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3070FC44-32F9-470F-A131-868F3F1DB7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5FB52C7-C779-4E3F-978C-4595FEF86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D4EB1759-62AC-4B24-9DC6-E4F8737E8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7BF6FB39-864B-4F58-86E8-790E16FB3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FE4FA46-B51C-43DA-87FC-2644ED11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25DD1322-2D3A-4E7B-B23B-B4F96E02C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6E4FFBEB-52BB-494D-AD99-A0F072AB6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7DE92406-3F65-4333-BAAA-A9A7B5AE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8B0FFC4-D1BB-4BB9-A224-BB78BFD3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DB4BB99-C854-45F9-BED1-63D15E3A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2">
              <a:alpha val="45000"/>
            </a:schemeClr>
          </a:solidFill>
        </p:grpSpPr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5D1CCC4C-284C-4BF6-97D9-D97467463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35D82D1B-EB09-4028-9107-D60B547C7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1389EE93-8059-437E-8507-7557AD68FB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377C05DC-75FF-4426-A34F-DBF0C7E7BE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3D385C8-866D-437D-91B1-2E3ECDD88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3F649CBB-748F-4C79-A14F-C531C40B0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7F4622C0-84AF-41F1-9128-FE73CADD3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CC6F29C1-A471-4CDE-8C21-E4B15C5EF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67F5B7DA-86C7-4AE0-96B6-D7F5AA51E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1">
              <a:extLst>
                <a:ext uri="{FF2B5EF4-FFF2-40B4-BE49-F238E27FC236}">
                  <a16:creationId xmlns:a16="http://schemas.microsoft.com/office/drawing/2014/main" id="{0FA481E3-0439-484A-AC9B-19D58B98E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464CE-B917-8E81-AD7E-ED6E6A5B7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4" y="1193800"/>
            <a:ext cx="92710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17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{A7E98DE2-539B-714B-9133-B7A0091CF512}tf10001122</Template>
  <TotalTime>1985</TotalTime>
  <Words>363</Words>
  <Application>Microsoft Office PowerPoint</Application>
  <PresentationFormat>Widescreen</PresentationFormat>
  <Paragraphs>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Impact</vt:lpstr>
      <vt:lpstr>Tw Cen MT</vt:lpstr>
      <vt:lpstr>Circuit</vt:lpstr>
      <vt:lpstr>DIRECT PRIMARY CARE</vt:lpstr>
      <vt:lpstr>A New (ish) Model of Healthcare Delivery, Benefitting Patients, Employers, and YOU!</vt:lpstr>
      <vt:lpstr>FIRST OF ALL, WHAT IS DIRECT PRIMARY CARE?</vt:lpstr>
      <vt:lpstr>DPC BASICS</vt:lpstr>
      <vt:lpstr>PowerPoint Presentation</vt:lpstr>
      <vt:lpstr>So what is  the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DOCTOR</vt:lpstr>
      <vt:lpstr>PowerPoint Presentation</vt:lpstr>
      <vt:lpstr>Patients</vt:lpstr>
      <vt:lpstr>PowerPoint Presentation</vt:lpstr>
      <vt:lpstr>EMPLOYERS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PRIMARY CARE</dc:title>
  <dc:creator>Dr. Melinda Cail</dc:creator>
  <cp:lastModifiedBy>Tyler Bernier</cp:lastModifiedBy>
  <cp:revision>7</cp:revision>
  <dcterms:created xsi:type="dcterms:W3CDTF">2023-01-11T18:47:38Z</dcterms:created>
  <dcterms:modified xsi:type="dcterms:W3CDTF">2023-01-17T21:08:04Z</dcterms:modified>
</cp:coreProperties>
</file>