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61" r:id="rId6"/>
    <p:sldMasterId id="2147483682" r:id="rId7"/>
  </p:sldMasterIdLst>
  <p:notesMasterIdLst>
    <p:notesMasterId r:id="rId43"/>
  </p:notesMasterIdLst>
  <p:sldIdLst>
    <p:sldId id="259" r:id="rId8"/>
    <p:sldId id="320" r:id="rId9"/>
    <p:sldId id="352" r:id="rId10"/>
    <p:sldId id="346" r:id="rId11"/>
    <p:sldId id="347" r:id="rId12"/>
    <p:sldId id="356" r:id="rId13"/>
    <p:sldId id="360" r:id="rId14"/>
    <p:sldId id="348" r:id="rId15"/>
    <p:sldId id="350" r:id="rId16"/>
    <p:sldId id="332" r:id="rId17"/>
    <p:sldId id="258" r:id="rId18"/>
    <p:sldId id="261" r:id="rId19"/>
    <p:sldId id="310" r:id="rId20"/>
    <p:sldId id="307" r:id="rId21"/>
    <p:sldId id="308" r:id="rId22"/>
    <p:sldId id="264" r:id="rId23"/>
    <p:sldId id="265" r:id="rId24"/>
    <p:sldId id="266" r:id="rId25"/>
    <p:sldId id="268" r:id="rId26"/>
    <p:sldId id="271" r:id="rId27"/>
    <p:sldId id="290" r:id="rId28"/>
    <p:sldId id="291" r:id="rId29"/>
    <p:sldId id="273" r:id="rId30"/>
    <p:sldId id="274" r:id="rId31"/>
    <p:sldId id="311" r:id="rId32"/>
    <p:sldId id="279" r:id="rId33"/>
    <p:sldId id="357" r:id="rId34"/>
    <p:sldId id="358" r:id="rId35"/>
    <p:sldId id="359" r:id="rId36"/>
    <p:sldId id="312" r:id="rId37"/>
    <p:sldId id="287" r:id="rId38"/>
    <p:sldId id="294" r:id="rId39"/>
    <p:sldId id="263" r:id="rId40"/>
    <p:sldId id="306" r:id="rId41"/>
    <p:sldId id="260"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B7F90B-7101-E111-B17E-652C05D1ED19}" name="Ellen Buettner" initials="EB" userId="S::Ellen.Buettner@okhca.org::5d486768-ce7f-4f88-b00e-a49f6df9f051" providerId="AD"/>
  <p188:author id="{509B8754-0D0B-88E0-14AD-7C96B75A9AB3}" name="Melissa Richey" initials="MR" userId="S::Melissa.Richey@okhca.org::51da0e93-3186-470e-bb82-36d5d0d696d3" providerId="AD"/>
  <p188:author id="{C4B8F5BE-B060-ECFA-0430-1E08D2C5592D}" name="Amanda Salisbury" initials="AS" userId="S::Amanda.Salisbury@okhca.org::6c6f275b-1ded-490e-9fdd-3c15d9506d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A"/>
    <a:srgbClr val="DE8F26"/>
    <a:srgbClr val="D15420"/>
    <a:srgbClr val="464646"/>
    <a:srgbClr val="914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31A2FB0-D2C7-4C6C-B5D1-7D81FEE1FD9F}" type="datetimeFigureOut">
              <a:rPr lang="en-US" smtClean="0"/>
              <a:t>9/19/2022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9FAD83A-BDAD-439B-8824-F70A31C9B5F8}" type="slidenum">
              <a:rPr lang="en-US" smtClean="0"/>
              <a:t>‹#›</a:t>
            </a:fld>
            <a:endParaRPr lang="en-US"/>
          </a:p>
        </p:txBody>
      </p:sp>
    </p:spTree>
    <p:extLst>
      <p:ext uri="{BB962C8B-B14F-4D97-AF65-F5344CB8AC3E}">
        <p14:creationId xmlns:p14="http://schemas.microsoft.com/office/powerpoint/2010/main" val="344048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CMS sets rules and basic standards of care that states must follow to receive federal match, but states have some flexibility in how their programs operate.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AD83A-BDAD-439B-8824-F70A31C9B5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2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Selected MCOs will be required to participate in a Readiness Review process prior to the start of Member enrollment. The MCOs must complete all Readiness Review activities to the satisfaction of the OHCA and CMS before being eligible to receive enrollment of Members. </a:t>
            </a:r>
          </a:p>
          <a:p>
            <a:r>
              <a:rPr lang="en-US" dirty="0"/>
              <a:t>The Readiness Review will be conducted by a team within OHCA and will include a desk review of MCO documentation and an on-site review at the MCO’s offices. </a:t>
            </a:r>
          </a:p>
        </p:txBody>
      </p:sp>
      <p:sp>
        <p:nvSpPr>
          <p:cNvPr id="4" name="Slide Number Placeholder 3"/>
          <p:cNvSpPr>
            <a:spLocks noGrp="1"/>
          </p:cNvSpPr>
          <p:nvPr>
            <p:ph type="sldNum" sz="quarter" idx="10"/>
          </p:nvPr>
        </p:nvSpPr>
        <p:spPr/>
        <p:txBody>
          <a:bodyPr/>
          <a:lstStyle/>
          <a:p>
            <a:fld id="{59FAD83A-BDAD-439B-8824-F70A31C9B5F8}" type="slidenum">
              <a:rPr lang="en-US" smtClean="0"/>
              <a:t>31</a:t>
            </a:fld>
            <a:endParaRPr lang="en-US"/>
          </a:p>
        </p:txBody>
      </p:sp>
    </p:spTree>
    <p:extLst>
      <p:ext uri="{BB962C8B-B14F-4D97-AF65-F5344CB8AC3E}">
        <p14:creationId xmlns:p14="http://schemas.microsoft.com/office/powerpoint/2010/main" val="132038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AD83A-BDAD-439B-8824-F70A31C9B5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63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OHCA is seeking proposals from qualified managed care organizations to implement a comprehensive managed care delivery system for certain </a:t>
            </a:r>
            <a:r>
              <a:rPr lang="en-US" dirty="0" err="1"/>
              <a:t>SoonerCare</a:t>
            </a:r>
            <a:r>
              <a:rPr lang="en-US" dirty="0"/>
              <a:t> members to advance Gov. Stitt’s plan to transform Oklahoma to a Top Ten state in health outcomes. OHCA is pursuing a comprehensive Medicaid managed care approach that will allow the State to achieve the following payment and delivery system reform goals:</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12</a:t>
            </a:fld>
            <a:endParaRPr lang="en-US"/>
          </a:p>
        </p:txBody>
      </p:sp>
    </p:spTree>
    <p:extLst>
      <p:ext uri="{BB962C8B-B14F-4D97-AF65-F5344CB8AC3E}">
        <p14:creationId xmlns:p14="http://schemas.microsoft.com/office/powerpoint/2010/main" val="107190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Covered populations </a:t>
            </a:r>
            <a:endParaRPr lang="en-US" dirty="0"/>
          </a:p>
          <a:p>
            <a:r>
              <a:rPr lang="en-US" dirty="0"/>
              <a:t>Through this RFP, OHCA intends to contract on a statewide basis with two or more managed care organizations (MCO) to deliver risk-based managed care services to </a:t>
            </a:r>
            <a:r>
              <a:rPr lang="en-US" dirty="0" err="1"/>
              <a:t>SoonerCare</a:t>
            </a:r>
            <a:r>
              <a:rPr lang="en-US" dirty="0"/>
              <a:t> Children, Deemed Newborns, Pregnant Women, Parent and Caretaker Relatives, and Expansion Adults. OHCA also intends to contract with one of the selected MCOs to deliver statewide risk-based managed care services for </a:t>
            </a:r>
            <a:r>
              <a:rPr lang="en-US" dirty="0" err="1"/>
              <a:t>SoonerCare</a:t>
            </a:r>
            <a:r>
              <a:rPr lang="en-US" dirty="0"/>
              <a:t> members who are Former Foster Children, juvenile justice involved, in foster care or receiving adoption assistance. American Indian/Alaska Native population is considered voluntary and will have the option of receiving their </a:t>
            </a:r>
            <a:r>
              <a:rPr lang="en-US" dirty="0" err="1"/>
              <a:t>SoonerCare</a:t>
            </a:r>
            <a:r>
              <a:rPr lang="en-US" dirty="0"/>
              <a:t> services through a managed care plan or through the fee-for-service program operated by OHCA. </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17</a:t>
            </a:fld>
            <a:endParaRPr lang="en-US"/>
          </a:p>
        </p:txBody>
      </p:sp>
    </p:spTree>
    <p:extLst>
      <p:ext uri="{BB962C8B-B14F-4D97-AF65-F5344CB8AC3E}">
        <p14:creationId xmlns:p14="http://schemas.microsoft.com/office/powerpoint/2010/main" val="74014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American Indian/Alaska Native population is considered voluntary and will have the option of receiving their </a:t>
            </a:r>
            <a:r>
              <a:rPr lang="en-US" dirty="0" err="1"/>
              <a:t>SoonerCare</a:t>
            </a:r>
            <a:r>
              <a:rPr lang="en-US" dirty="0"/>
              <a:t> services through a managed care plan or through the fee-for-service program operated by OHCA. </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18</a:t>
            </a:fld>
            <a:endParaRPr lang="en-US"/>
          </a:p>
        </p:txBody>
      </p:sp>
    </p:spTree>
    <p:extLst>
      <p:ext uri="{BB962C8B-B14F-4D97-AF65-F5344CB8AC3E}">
        <p14:creationId xmlns:p14="http://schemas.microsoft.com/office/powerpoint/2010/main" val="202282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19</a:t>
            </a:fld>
            <a:endParaRPr lang="en-US"/>
          </a:p>
        </p:txBody>
      </p:sp>
    </p:spTree>
    <p:extLst>
      <p:ext uri="{BB962C8B-B14F-4D97-AF65-F5344CB8AC3E}">
        <p14:creationId xmlns:p14="http://schemas.microsoft.com/office/powerpoint/2010/main" val="332624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MCO will be responsible for furnishing physical health, behavioral health and pharmacy benefits to all of the covered populations. Dental benefits will be provided by two or more Dental Benefits Managers that will be selected through a separate RFP process. The MCO will also be required to coordinate with Providers of benefits outside of the plan’s capitation to promote service integration and the delivery of holistic, person-and family-centered care. Covered benefits will include, but not be limited to services currently covered under OHCA’s approved state plan, waivers and administrative rules. </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21</a:t>
            </a:fld>
            <a:endParaRPr lang="en-US"/>
          </a:p>
        </p:txBody>
      </p:sp>
    </p:spTree>
    <p:extLst>
      <p:ext uri="{BB962C8B-B14F-4D97-AF65-F5344CB8AC3E}">
        <p14:creationId xmlns:p14="http://schemas.microsoft.com/office/powerpoint/2010/main" val="274153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MCOs will be required to ensure that covered members have access to Non-Emergency Transportation using timelines standards required by OHCA. </a:t>
            </a:r>
          </a:p>
          <a:p>
            <a:r>
              <a:rPr lang="en-US" dirty="0"/>
              <a:t> </a:t>
            </a:r>
          </a:p>
          <a:p>
            <a:r>
              <a:rPr lang="en-US" dirty="0"/>
              <a:t>The MCOs will also be required to develop strategies to address social determinants of health impacting </a:t>
            </a:r>
            <a:r>
              <a:rPr lang="en-US" dirty="0" err="1"/>
              <a:t>SoonerCare</a:t>
            </a:r>
            <a:r>
              <a:rPr lang="en-US" dirty="0"/>
              <a:t> members including partnering with community-based organizations or social service providers; and employing or partnering with community health workers or other non-traditional health workers.</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22</a:t>
            </a:fld>
            <a:endParaRPr lang="en-US"/>
          </a:p>
        </p:txBody>
      </p:sp>
    </p:spTree>
    <p:extLst>
      <p:ext uri="{BB962C8B-B14F-4D97-AF65-F5344CB8AC3E}">
        <p14:creationId xmlns:p14="http://schemas.microsoft.com/office/powerpoint/2010/main" val="93289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 MCOs will be required to maintain and monitor a network of appropriate Participating Provider that is sufficient to provide adequate access and availability to all services covered under this Contract for all Members, including those with limited English proficiency or physical or mental disabilities.  The MCOs will provide reasonable and adequate hours of operation, including 24-hour availability of information, referral, and treatment for emergency medical conditions and will make arrangements with, or referrals to, a sufficient number of physicians and other practitioners to ensure that the services under this Contract can be furnished promptly and without compromising the quality of care.</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24</a:t>
            </a:fld>
            <a:endParaRPr lang="en-US"/>
          </a:p>
        </p:txBody>
      </p:sp>
    </p:spTree>
    <p:extLst>
      <p:ext uri="{BB962C8B-B14F-4D97-AF65-F5344CB8AC3E}">
        <p14:creationId xmlns:p14="http://schemas.microsoft.com/office/powerpoint/2010/main" val="37268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MCO will be required to undergo an annual, external independent review (EQR) of the quality, timeliness, and access to the services covered under this Contract. To conduct this EQR, OHCA will retain the services of a qualified External Quality Review Organization (EQRO) in accordance with the qualifications for competence and independence at 42 CFR § 438.354. </a:t>
            </a:r>
          </a:p>
          <a:p>
            <a:r>
              <a:rPr lang="en-US" dirty="0"/>
              <a:t> </a:t>
            </a:r>
          </a:p>
          <a:p>
            <a:pPr defTabSz="933237">
              <a:defRPr/>
            </a:pPr>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26</a:t>
            </a:fld>
            <a:endParaRPr lang="en-US"/>
          </a:p>
        </p:txBody>
      </p:sp>
    </p:spTree>
    <p:extLst>
      <p:ext uri="{BB962C8B-B14F-4D97-AF65-F5344CB8AC3E}">
        <p14:creationId xmlns:p14="http://schemas.microsoft.com/office/powerpoint/2010/main" val="339257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15420"/>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38638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E8F26"/>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53250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01619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75358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37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2394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1182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9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4E9A"/>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77069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22324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43515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3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7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4649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31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lstStyle>
            <a:lvl1pPr>
              <a:defRPr>
                <a:latin typeface="Montserrat ExtraBold" panose="00000900000000000000" pitchFamily="50" charset="0"/>
              </a:defRPr>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691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691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39178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116881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3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45348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714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40782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8" r:id="rId4"/>
    <p:sldLayoutId id="2147483659" r:id="rId5"/>
    <p:sldLayoutId id="2147483660" r:id="rId6"/>
    <p:sldLayoutId id="2147483653" r:id="rId7"/>
    <p:sldLayoutId id="2147483654" r:id="rId8"/>
    <p:sldLayoutId id="2147483649"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55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83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70947"/>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BDCB-9ED9-4CAC-91D5-84F6AF593C94}"/>
              </a:ext>
            </a:extLst>
          </p:cNvPr>
          <p:cNvSpPr>
            <a:spLocks noGrp="1"/>
          </p:cNvSpPr>
          <p:nvPr>
            <p:ph type="title"/>
          </p:nvPr>
        </p:nvSpPr>
        <p:spPr>
          <a:xfrm>
            <a:off x="186316" y="2076849"/>
            <a:ext cx="7607056" cy="3279698"/>
          </a:xfrm>
        </p:spPr>
        <p:txBody>
          <a:bodyPr>
            <a:normAutofit fontScale="90000"/>
          </a:bodyPr>
          <a:lstStyle/>
          <a:p>
            <a:pPr algn="ctr">
              <a:lnSpc>
                <a:spcPct val="100000"/>
              </a:lnSpc>
            </a:pPr>
            <a:r>
              <a:rPr lang="en-US" sz="4000" b="1" cap="none" dirty="0">
                <a:latin typeface="Montserrat Light" panose="00000400000000000000" pitchFamily="50" charset="0"/>
              </a:rPr>
              <a:t>Medicaid Changes In </a:t>
            </a:r>
            <a:br>
              <a:rPr lang="en-US" sz="4000" b="1" cap="none" dirty="0">
                <a:latin typeface="Montserrat Light" panose="00000400000000000000" pitchFamily="50" charset="0"/>
              </a:rPr>
            </a:br>
            <a:r>
              <a:rPr lang="en-US" sz="4000" b="1" cap="none" dirty="0">
                <a:latin typeface="Montserrat Light" panose="00000400000000000000" pitchFamily="50" charset="0"/>
              </a:rPr>
              <a:t>2023: </a:t>
            </a:r>
            <a:br>
              <a:rPr lang="en-US" sz="4000" b="1" cap="none" dirty="0">
                <a:latin typeface="Montserrat Light" panose="00000400000000000000" pitchFamily="50" charset="0"/>
              </a:rPr>
            </a:br>
            <a:r>
              <a:rPr lang="en-US" sz="4000" b="1" i="1" cap="none" dirty="0">
                <a:latin typeface="Montserrat Light" panose="00000400000000000000" pitchFamily="50" charset="0"/>
              </a:rPr>
              <a:t>How They Will Impact The Healthcare System</a:t>
            </a:r>
            <a:br>
              <a:rPr lang="en-US" sz="4800" b="1" cap="none" dirty="0">
                <a:latin typeface="Montserrat Light" panose="00000400000000000000" pitchFamily="50" charset="0"/>
              </a:rPr>
            </a:br>
            <a:br>
              <a:rPr lang="en-US" sz="4800" b="1" cap="none" dirty="0">
                <a:latin typeface="Montserrat Light" panose="00000400000000000000" pitchFamily="50" charset="0"/>
              </a:rPr>
            </a:br>
            <a:r>
              <a:rPr lang="en-US" cap="none" dirty="0">
                <a:latin typeface="Montserrat Light" panose="00000400000000000000" pitchFamily="50" charset="0"/>
              </a:rPr>
              <a:t>Traylor Rains </a:t>
            </a:r>
            <a:br>
              <a:rPr lang="en-US" cap="none" dirty="0">
                <a:latin typeface="Montserrat Light" panose="00000400000000000000" pitchFamily="50" charset="0"/>
              </a:rPr>
            </a:br>
            <a:r>
              <a:rPr lang="en-US" cap="none" dirty="0">
                <a:latin typeface="Montserrat Light" panose="00000400000000000000" pitchFamily="50" charset="0"/>
              </a:rPr>
              <a:t>State Medicaid Director</a:t>
            </a:r>
            <a:br>
              <a:rPr lang="en-US" cap="none" dirty="0">
                <a:latin typeface="Montserrat Light" panose="00000400000000000000" pitchFamily="50" charset="0"/>
              </a:rPr>
            </a:br>
            <a:br>
              <a:rPr lang="en-US" sz="4800" cap="none" dirty="0">
                <a:latin typeface="Montserrat Light" panose="00000400000000000000" pitchFamily="50" charset="0"/>
              </a:rPr>
            </a:br>
            <a:br>
              <a:rPr lang="en-US" sz="4800" cap="none" dirty="0">
                <a:latin typeface="Montserrat Light" panose="00000400000000000000" pitchFamily="50" charset="0"/>
              </a:rPr>
            </a:br>
            <a:endParaRPr lang="en-US" sz="2800" cap="none" dirty="0">
              <a:latin typeface="Montserrat Light" panose="00000400000000000000" pitchFamily="50" charset="0"/>
            </a:endParaRPr>
          </a:p>
        </p:txBody>
      </p:sp>
      <p:pic>
        <p:nvPicPr>
          <p:cNvPr id="9" name="Content Placeholder 8" descr="A close up of a sign&#10;&#10;Description automatically generated">
            <a:extLst>
              <a:ext uri="{FF2B5EF4-FFF2-40B4-BE49-F238E27FC236}">
                <a16:creationId xmlns:a16="http://schemas.microsoft.com/office/drawing/2014/main" id="{A99C4FC4-8F0E-4D78-AA91-1D85AF6ADEAD}"/>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4493" r="27276"/>
          <a:stretch/>
        </p:blipFill>
        <p:spPr>
          <a:xfrm>
            <a:off x="7160928" y="0"/>
            <a:ext cx="5031072" cy="5223850"/>
          </a:xfrm>
          <a:prstGeom prst="rect">
            <a:avLst/>
          </a:prstGeom>
        </p:spPr>
      </p:pic>
    </p:spTree>
    <p:extLst>
      <p:ext uri="{BB962C8B-B14F-4D97-AF65-F5344CB8AC3E}">
        <p14:creationId xmlns:p14="http://schemas.microsoft.com/office/powerpoint/2010/main" val="357150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4302" y="1486010"/>
            <a:ext cx="10515600" cy="3972948"/>
          </a:xfrm>
        </p:spPr>
      </p:pic>
    </p:spTree>
    <p:extLst>
      <p:ext uri="{BB962C8B-B14F-4D97-AF65-F5344CB8AC3E}">
        <p14:creationId xmlns:p14="http://schemas.microsoft.com/office/powerpoint/2010/main" val="107486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199" y="365125"/>
            <a:ext cx="10596513" cy="6064250"/>
          </a:xfrm>
        </p:spPr>
        <p:txBody>
          <a:bodyPr/>
          <a:lstStyle/>
          <a:p>
            <a:br>
              <a:rPr lang="en-US" dirty="0"/>
            </a:br>
            <a:r>
              <a:rPr lang="en-US" dirty="0"/>
              <a:t>Key Provisions</a:t>
            </a:r>
            <a:br>
              <a:rPr lang="en-US" dirty="0"/>
            </a:br>
            <a:br>
              <a:rPr lang="en-US" sz="1200" dirty="0"/>
            </a:br>
            <a:endParaRPr lang="en-US" dirty="0"/>
          </a:p>
        </p:txBody>
      </p:sp>
      <p:pic>
        <p:nvPicPr>
          <p:cNvPr id="6" name="Graphic 5" descr="Checklist with solid fill">
            <a:extLst>
              <a:ext uri="{FF2B5EF4-FFF2-40B4-BE49-F238E27FC236}">
                <a16:creationId xmlns:a16="http://schemas.microsoft.com/office/drawing/2014/main" id="{EBD40D51-86AF-F4C8-9608-7F05A5C604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5521" y="4370100"/>
            <a:ext cx="2487900" cy="2487900"/>
          </a:xfrm>
          <a:prstGeom prst="rect">
            <a:avLst/>
          </a:prstGeom>
        </p:spPr>
      </p:pic>
    </p:spTree>
    <p:extLst>
      <p:ext uri="{BB962C8B-B14F-4D97-AF65-F5344CB8AC3E}">
        <p14:creationId xmlns:p14="http://schemas.microsoft.com/office/powerpoint/2010/main" val="113447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5420"/>
                </a:solidFill>
              </a:rPr>
              <a:t>Goals</a:t>
            </a:r>
          </a:p>
        </p:txBody>
      </p:sp>
      <p:sp>
        <p:nvSpPr>
          <p:cNvPr id="3" name="Content Placeholder 2"/>
          <p:cNvSpPr>
            <a:spLocks noGrp="1"/>
          </p:cNvSpPr>
          <p:nvPr>
            <p:ph idx="1"/>
          </p:nvPr>
        </p:nvSpPr>
        <p:spPr/>
        <p:txBody>
          <a:bodyPr/>
          <a:lstStyle/>
          <a:p>
            <a:r>
              <a:rPr lang="en-US" sz="3000" dirty="0"/>
              <a:t>Improve health outcomes for Oklahomans</a:t>
            </a:r>
          </a:p>
          <a:p>
            <a:r>
              <a:rPr lang="en-US" sz="3000" dirty="0"/>
              <a:t>Move toward value-based payment and away from payment-based volume</a:t>
            </a:r>
          </a:p>
          <a:p>
            <a:r>
              <a:rPr lang="en-US" sz="3000" dirty="0"/>
              <a:t>Improve </a:t>
            </a:r>
            <a:r>
              <a:rPr lang="en-US" sz="3000" dirty="0" err="1"/>
              <a:t>SoonerCare</a:t>
            </a:r>
            <a:r>
              <a:rPr lang="en-US" sz="3000" dirty="0"/>
              <a:t> beneficiary satisfaction</a:t>
            </a:r>
          </a:p>
          <a:p>
            <a:r>
              <a:rPr lang="en-US" sz="3000" dirty="0"/>
              <a:t>Contain costs through improved coordination of services</a:t>
            </a:r>
          </a:p>
          <a:p>
            <a:r>
              <a:rPr lang="en-US" sz="3000" dirty="0"/>
              <a:t>Increase cost predictability to the State</a:t>
            </a:r>
          </a:p>
          <a:p>
            <a:endParaRPr lang="en-US" dirty="0"/>
          </a:p>
        </p:txBody>
      </p:sp>
    </p:spTree>
    <p:extLst>
      <p:ext uri="{BB962C8B-B14F-4D97-AF65-F5344CB8AC3E}">
        <p14:creationId xmlns:p14="http://schemas.microsoft.com/office/powerpoint/2010/main" val="276985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BC33-89EB-4DE5-A150-D12996D5B277}"/>
              </a:ext>
            </a:extLst>
          </p:cNvPr>
          <p:cNvSpPr>
            <a:spLocks noGrp="1"/>
          </p:cNvSpPr>
          <p:nvPr>
            <p:ph type="title"/>
          </p:nvPr>
        </p:nvSpPr>
        <p:spPr/>
        <p:txBody>
          <a:bodyPr/>
          <a:lstStyle/>
          <a:p>
            <a:r>
              <a:rPr lang="en-US" dirty="0"/>
              <a:t>Program design</a:t>
            </a:r>
          </a:p>
        </p:txBody>
      </p:sp>
      <p:pic>
        <p:nvPicPr>
          <p:cNvPr id="4" name="Graphic 3" descr="Doctor female with solid fill">
            <a:extLst>
              <a:ext uri="{FF2B5EF4-FFF2-40B4-BE49-F238E27FC236}">
                <a16:creationId xmlns:a16="http://schemas.microsoft.com/office/drawing/2014/main" id="{4E4F3EF6-F07F-8F8C-CC10-8E5267172B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8766" y="4152745"/>
            <a:ext cx="2705255" cy="2705255"/>
          </a:xfrm>
          <a:prstGeom prst="rect">
            <a:avLst/>
          </a:prstGeom>
        </p:spPr>
      </p:pic>
    </p:spTree>
    <p:extLst>
      <p:ext uri="{BB962C8B-B14F-4D97-AF65-F5344CB8AC3E}">
        <p14:creationId xmlns:p14="http://schemas.microsoft.com/office/powerpoint/2010/main" val="2662411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9096-8EF4-42A4-A236-0436CA6C700A}"/>
              </a:ext>
            </a:extLst>
          </p:cNvPr>
          <p:cNvSpPr>
            <a:spLocks noGrp="1"/>
          </p:cNvSpPr>
          <p:nvPr>
            <p:ph type="title"/>
          </p:nvPr>
        </p:nvSpPr>
        <p:spPr/>
        <p:txBody>
          <a:bodyPr/>
          <a:lstStyle/>
          <a:p>
            <a:r>
              <a:rPr lang="en-US" dirty="0">
                <a:solidFill>
                  <a:srgbClr val="DE8F26"/>
                </a:solidFill>
              </a:rPr>
              <a:t>Program design</a:t>
            </a:r>
          </a:p>
        </p:txBody>
      </p:sp>
      <p:sp>
        <p:nvSpPr>
          <p:cNvPr id="3" name="Content Placeholder 2">
            <a:extLst>
              <a:ext uri="{FF2B5EF4-FFF2-40B4-BE49-F238E27FC236}">
                <a16:creationId xmlns:a16="http://schemas.microsoft.com/office/drawing/2014/main" id="{49D599AD-57AA-4B21-9F95-FD1CBE2C1CBF}"/>
              </a:ext>
            </a:extLst>
          </p:cNvPr>
          <p:cNvSpPr>
            <a:spLocks noGrp="1"/>
          </p:cNvSpPr>
          <p:nvPr>
            <p:ph idx="1"/>
          </p:nvPr>
        </p:nvSpPr>
        <p:spPr>
          <a:xfrm>
            <a:off x="838200" y="1409988"/>
            <a:ext cx="10515600" cy="4351338"/>
          </a:xfrm>
        </p:spPr>
        <p:txBody>
          <a:bodyPr>
            <a:normAutofit fontScale="25000" lnSpcReduction="20000"/>
          </a:bodyPr>
          <a:lstStyle/>
          <a:p>
            <a:pPr marL="0" marR="0" indent="0">
              <a:lnSpc>
                <a:spcPct val="120000"/>
              </a:lnSpc>
              <a:spcBef>
                <a:spcPts val="0"/>
              </a:spcBef>
              <a:spcAft>
                <a:spcPts val="0"/>
              </a:spcAft>
              <a:buNone/>
            </a:pPr>
            <a:r>
              <a:rPr lang="en-US" sz="11200" dirty="0">
                <a:solidFill>
                  <a:schemeClr val="tx1"/>
                </a:solidFill>
                <a:effectLst/>
                <a:latin typeface="Montserrat Light" panose="00000400000000000000" pitchFamily="2" charset="0"/>
                <a:ea typeface="Times New Roman" panose="02020603050405020304" pitchFamily="18" charset="0"/>
              </a:rPr>
              <a:t>Key design evolution</a:t>
            </a:r>
            <a:r>
              <a:rPr lang="en-US" sz="11200" dirty="0">
                <a:solidFill>
                  <a:schemeClr val="tx1"/>
                </a:solidFill>
                <a:latin typeface="Montserrat Light" panose="00000400000000000000" pitchFamily="2" charset="0"/>
                <a:ea typeface="Times New Roman" panose="02020603050405020304" pitchFamily="18" charset="0"/>
              </a:rPr>
              <a:t>: </a:t>
            </a:r>
            <a:r>
              <a:rPr lang="en-US" sz="11200" dirty="0">
                <a:solidFill>
                  <a:schemeClr val="tx1"/>
                </a:solidFill>
                <a:effectLst/>
                <a:latin typeface="Montserrat Light" panose="00000400000000000000" pitchFamily="2" charset="0"/>
                <a:ea typeface="Times New Roman" panose="02020603050405020304" pitchFamily="18" charset="0"/>
              </a:rPr>
              <a:t>Oklahoma provider-led entities</a:t>
            </a:r>
          </a:p>
          <a:p>
            <a:pPr marL="0" marR="0" indent="0">
              <a:lnSpc>
                <a:spcPct val="120000"/>
              </a:lnSpc>
              <a:spcBef>
                <a:spcPts val="0"/>
              </a:spcBef>
              <a:spcAft>
                <a:spcPts val="0"/>
              </a:spcAft>
              <a:buNone/>
            </a:pPr>
            <a:endParaRPr lang="en-US" sz="4400" dirty="0">
              <a:solidFill>
                <a:schemeClr val="tx1"/>
              </a:solidFill>
              <a:latin typeface="Montserrat Light" panose="00000400000000000000" pitchFamily="2" charset="0"/>
              <a:ea typeface="Times New Roman" panose="02020603050405020304" pitchFamily="18" charset="0"/>
            </a:endParaRPr>
          </a:p>
          <a:p>
            <a:pPr marL="0" marR="0" indent="0">
              <a:lnSpc>
                <a:spcPct val="120000"/>
              </a:lnSpc>
              <a:spcBef>
                <a:spcPts val="0"/>
              </a:spcBef>
              <a:spcAft>
                <a:spcPts val="0"/>
              </a:spcAft>
              <a:buNone/>
            </a:pPr>
            <a:r>
              <a:rPr lang="en-US" sz="11200" dirty="0">
                <a:solidFill>
                  <a:schemeClr val="tx1"/>
                </a:solidFill>
                <a:effectLst/>
                <a:latin typeface="Montserrat Light" panose="00000400000000000000" pitchFamily="2" charset="0"/>
                <a:ea typeface="Times New Roman" panose="02020603050405020304" pitchFamily="18" charset="0"/>
              </a:rPr>
              <a:t>Key abbreviations:</a:t>
            </a:r>
            <a:endParaRPr lang="en-US" sz="11200" strike="sngStrike" dirty="0">
              <a:solidFill>
                <a:schemeClr val="tx1"/>
              </a:solidFill>
              <a:effectLst/>
              <a:latin typeface="Montserrat Light" panose="00000400000000000000" pitchFamily="2" charset="0"/>
              <a:ea typeface="Times New Roman" panose="02020603050405020304" pitchFamily="18" charset="0"/>
            </a:endParaRPr>
          </a:p>
          <a:p>
            <a:pPr>
              <a:lnSpc>
                <a:spcPct val="120000"/>
              </a:lnSpc>
              <a:spcBef>
                <a:spcPts val="0"/>
              </a:spcBef>
            </a:pPr>
            <a:r>
              <a:rPr lang="en-US" sz="8000" dirty="0">
                <a:solidFill>
                  <a:schemeClr val="tx1"/>
                </a:solidFill>
                <a:effectLst/>
                <a:latin typeface="Montserrat Light" panose="00000400000000000000" pitchFamily="2" charset="0"/>
                <a:ea typeface="Times New Roman" panose="02020603050405020304" pitchFamily="18" charset="0"/>
              </a:rPr>
              <a:t>CE = Contracted Entity</a:t>
            </a:r>
          </a:p>
          <a:p>
            <a:pPr>
              <a:lnSpc>
                <a:spcPct val="120000"/>
              </a:lnSpc>
              <a:spcBef>
                <a:spcPts val="0"/>
              </a:spcBef>
            </a:pPr>
            <a:r>
              <a:rPr lang="en-US" sz="8000" dirty="0">
                <a:solidFill>
                  <a:schemeClr val="tx1"/>
                </a:solidFill>
                <a:latin typeface="Montserrat Light" panose="00000400000000000000" pitchFamily="2" charset="0"/>
                <a:ea typeface="Times New Roman" panose="02020603050405020304" pitchFamily="18" charset="0"/>
              </a:rPr>
              <a:t>PLE = Oklahoma Provider-Led Entity</a:t>
            </a:r>
          </a:p>
          <a:p>
            <a:pPr>
              <a:lnSpc>
                <a:spcPct val="120000"/>
              </a:lnSpc>
              <a:spcBef>
                <a:spcPts val="0"/>
              </a:spcBef>
            </a:pPr>
            <a:r>
              <a:rPr lang="en-US" sz="8000" dirty="0">
                <a:solidFill>
                  <a:schemeClr val="tx1"/>
                </a:solidFill>
                <a:effectLst/>
                <a:latin typeface="Montserrat Light" panose="00000400000000000000" pitchFamily="2" charset="0"/>
                <a:ea typeface="Times New Roman" panose="02020603050405020304" pitchFamily="18" charset="0"/>
              </a:rPr>
              <a:t>DBM = Dental Benefit Manager</a:t>
            </a:r>
          </a:p>
          <a:p>
            <a:pPr marL="0" marR="0" indent="0">
              <a:lnSpc>
                <a:spcPct val="120000"/>
              </a:lnSpc>
              <a:spcBef>
                <a:spcPts val="0"/>
              </a:spcBef>
              <a:spcAft>
                <a:spcPts val="0"/>
              </a:spcAft>
              <a:buNone/>
            </a:pPr>
            <a:r>
              <a:rPr lang="en-US" sz="4400" dirty="0">
                <a:solidFill>
                  <a:schemeClr val="tx1"/>
                </a:solidFill>
                <a:effectLst/>
                <a:latin typeface="Montserrat Light" panose="00000400000000000000" pitchFamily="2" charset="0"/>
                <a:ea typeface="Times New Roman" panose="02020603050405020304" pitchFamily="18" charset="0"/>
              </a:rPr>
              <a:t> </a:t>
            </a:r>
            <a:endParaRPr lang="en-US" sz="4400" dirty="0">
              <a:solidFill>
                <a:schemeClr val="tx1"/>
              </a:solidFill>
              <a:effectLst/>
              <a:latin typeface="Calibri" panose="020F0502020204030204" pitchFamily="34" charset="0"/>
              <a:ea typeface="Calibri" panose="020F0502020204030204" pitchFamily="34" charset="0"/>
            </a:endParaRPr>
          </a:p>
          <a:p>
            <a:pPr marL="0" marR="0" indent="0">
              <a:lnSpc>
                <a:spcPct val="120000"/>
              </a:lnSpc>
              <a:spcBef>
                <a:spcPts val="0"/>
              </a:spcBef>
              <a:spcAft>
                <a:spcPts val="0"/>
              </a:spcAft>
              <a:buNone/>
            </a:pPr>
            <a:r>
              <a:rPr lang="en-US" sz="11200" dirty="0">
                <a:solidFill>
                  <a:schemeClr val="tx1"/>
                </a:solidFill>
                <a:effectLst/>
                <a:latin typeface="Montserrat Light" panose="00000400000000000000" pitchFamily="2" charset="0"/>
                <a:ea typeface="Times New Roman" panose="02020603050405020304" pitchFamily="18" charset="0"/>
              </a:rPr>
              <a:t>SB 1337:</a:t>
            </a:r>
          </a:p>
          <a:p>
            <a:pPr>
              <a:lnSpc>
                <a:spcPct val="120000"/>
              </a:lnSpc>
              <a:spcBef>
                <a:spcPts val="0"/>
              </a:spcBef>
            </a:pPr>
            <a:r>
              <a:rPr lang="en-US" sz="8000" dirty="0">
                <a:solidFill>
                  <a:schemeClr val="tx1"/>
                </a:solidFill>
                <a:effectLst/>
                <a:latin typeface="Montserrat Light" panose="00000400000000000000" pitchFamily="2" charset="0"/>
                <a:ea typeface="Times New Roman" panose="02020603050405020304" pitchFamily="18" charset="0"/>
              </a:rPr>
              <a:t>Requires OHCA to award </a:t>
            </a:r>
            <a:r>
              <a:rPr lang="en-US" sz="8000" dirty="0">
                <a:solidFill>
                  <a:schemeClr val="tx1"/>
                </a:solidFill>
                <a:latin typeface="Montserrat Light" panose="00000400000000000000" pitchFamily="2" charset="0"/>
                <a:ea typeface="Times New Roman" panose="02020603050405020304" pitchFamily="18" charset="0"/>
              </a:rPr>
              <a:t>several types of entities </a:t>
            </a:r>
            <a:r>
              <a:rPr lang="en-US" sz="8000" dirty="0">
                <a:solidFill>
                  <a:schemeClr val="tx1"/>
                </a:solidFill>
                <a:effectLst/>
                <a:latin typeface="Montserrat Light" panose="00000400000000000000" pitchFamily="2" charset="0"/>
                <a:ea typeface="Times New Roman" panose="02020603050405020304" pitchFamily="18" charset="0"/>
              </a:rPr>
              <a:t>at least three statewide contracts</a:t>
            </a:r>
          </a:p>
          <a:p>
            <a:pPr>
              <a:lnSpc>
                <a:spcPct val="120000"/>
              </a:lnSpc>
              <a:spcBef>
                <a:spcPts val="0"/>
              </a:spcBef>
            </a:pPr>
            <a:r>
              <a:rPr lang="en-US" sz="8000" dirty="0">
                <a:solidFill>
                  <a:schemeClr val="tx1"/>
                </a:solidFill>
                <a:effectLst/>
                <a:latin typeface="Montserrat Light" panose="00000400000000000000" pitchFamily="2" charset="0"/>
                <a:ea typeface="Calibri" panose="020F0502020204030204" pitchFamily="34" charset="0"/>
              </a:rPr>
              <a:t>Allows OHCA to award only a provider-led entity an urban-region contract if they otherwise meet all the RFP requirements and agree to expand to statewide coverage within five years </a:t>
            </a:r>
            <a:endParaRPr lang="en-US" sz="8000" dirty="0">
              <a:solidFill>
                <a:schemeClr val="tx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Montserrat Light" panose="00000400000000000000" pitchFamily="2"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7070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9096-8EF4-42A4-A236-0436CA6C700A}"/>
              </a:ext>
            </a:extLst>
          </p:cNvPr>
          <p:cNvSpPr>
            <a:spLocks noGrp="1"/>
          </p:cNvSpPr>
          <p:nvPr>
            <p:ph type="title"/>
          </p:nvPr>
        </p:nvSpPr>
        <p:spPr/>
        <p:txBody>
          <a:bodyPr/>
          <a:lstStyle/>
          <a:p>
            <a:r>
              <a:rPr lang="en-US" dirty="0">
                <a:solidFill>
                  <a:srgbClr val="DE8F26"/>
                </a:solidFill>
              </a:rPr>
              <a:t>Program design</a:t>
            </a:r>
          </a:p>
        </p:txBody>
      </p:sp>
      <p:sp>
        <p:nvSpPr>
          <p:cNvPr id="3" name="Content Placeholder 2">
            <a:extLst>
              <a:ext uri="{FF2B5EF4-FFF2-40B4-BE49-F238E27FC236}">
                <a16:creationId xmlns:a16="http://schemas.microsoft.com/office/drawing/2014/main" id="{49D599AD-57AA-4B21-9F95-FD1CBE2C1CBF}"/>
              </a:ext>
            </a:extLst>
          </p:cNvPr>
          <p:cNvSpPr>
            <a:spLocks noGrp="1"/>
          </p:cNvSpPr>
          <p:nvPr>
            <p:ph idx="1"/>
          </p:nvPr>
        </p:nvSpPr>
        <p:spPr/>
        <p:txBody>
          <a:bodyPr>
            <a:normAutofit/>
          </a:bodyPr>
          <a:lstStyle/>
          <a:p>
            <a:pPr marL="0" marR="0" indent="0">
              <a:spcBef>
                <a:spcPts val="0"/>
              </a:spcBef>
              <a:spcAft>
                <a:spcPts val="0"/>
              </a:spcAft>
              <a:buNone/>
            </a:pPr>
            <a:r>
              <a:rPr lang="en-US" sz="3000" dirty="0">
                <a:solidFill>
                  <a:schemeClr val="tx1"/>
                </a:solidFill>
                <a:effectLst/>
                <a:latin typeface="Montserrat Light" panose="00000400000000000000" pitchFamily="2" charset="0"/>
                <a:ea typeface="Calibri" panose="020F0502020204030204" pitchFamily="34" charset="0"/>
              </a:rPr>
              <a:t>Expectations for all Contracted Entities:</a:t>
            </a:r>
          </a:p>
          <a:p>
            <a:pPr marL="0" marR="0" indent="0">
              <a:spcBef>
                <a:spcPts val="0"/>
              </a:spcBef>
              <a:spcAft>
                <a:spcPts val="0"/>
              </a:spcAft>
              <a:buNone/>
            </a:pPr>
            <a:endParaRPr lang="en-US" sz="1800" dirty="0">
              <a:solidFill>
                <a:schemeClr val="tx1"/>
              </a:solidFill>
              <a:effectLst/>
              <a:latin typeface="Montserrat Light" panose="00000400000000000000" pitchFamily="2"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Timely payments to providers</a:t>
            </a: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Timely response on prior authorizations</a:t>
            </a: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Quality metrics related to improved health outcomes</a:t>
            </a: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Submission of health data to the Health Information Exchange</a:t>
            </a: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Require contracted entities to spend 11% of their medical spend on primary care</a:t>
            </a:r>
          </a:p>
          <a:p>
            <a:pPr marL="0" indent="0">
              <a:buNone/>
            </a:pPr>
            <a:endParaRPr lang="en-US" dirty="0">
              <a:solidFill>
                <a:schemeClr val="tx1"/>
              </a:solidFill>
              <a:latin typeface="Montserrat Light" panose="00000400000000000000" pitchFamily="2" charset="0"/>
            </a:endParaRPr>
          </a:p>
          <a:p>
            <a:pPr marL="0" indent="0">
              <a:buNone/>
            </a:pPr>
            <a:endParaRPr lang="en-US" dirty="0"/>
          </a:p>
        </p:txBody>
      </p:sp>
    </p:spTree>
    <p:extLst>
      <p:ext uri="{BB962C8B-B14F-4D97-AF65-F5344CB8AC3E}">
        <p14:creationId xmlns:p14="http://schemas.microsoft.com/office/powerpoint/2010/main" val="79068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populations</a:t>
            </a:r>
          </a:p>
        </p:txBody>
      </p:sp>
      <p:pic>
        <p:nvPicPr>
          <p:cNvPr id="8" name="Graphic 7" descr="Family with girl outline">
            <a:extLst>
              <a:ext uri="{FF2B5EF4-FFF2-40B4-BE49-F238E27FC236}">
                <a16:creationId xmlns:a16="http://schemas.microsoft.com/office/drawing/2014/main" id="{EB1BD3E2-C690-01AA-A7DA-1197F354F6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474" y="4532772"/>
            <a:ext cx="2236238" cy="2236238"/>
          </a:xfrm>
          <a:prstGeom prst="rect">
            <a:avLst/>
          </a:prstGeom>
        </p:spPr>
      </p:pic>
    </p:spTree>
    <p:extLst>
      <p:ext uri="{BB962C8B-B14F-4D97-AF65-F5344CB8AC3E}">
        <p14:creationId xmlns:p14="http://schemas.microsoft.com/office/powerpoint/2010/main" val="195570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populations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solidFill>
                  <a:schemeClr val="tx1"/>
                </a:solidFill>
              </a:rPr>
              <a:t>COVERED:</a:t>
            </a:r>
          </a:p>
          <a:p>
            <a:r>
              <a:rPr lang="en-US" sz="2200" dirty="0" err="1">
                <a:solidFill>
                  <a:schemeClr val="tx1"/>
                </a:solidFill>
              </a:rPr>
              <a:t>SoonerCare</a:t>
            </a:r>
            <a:r>
              <a:rPr lang="en-US" sz="2200" dirty="0">
                <a:solidFill>
                  <a:schemeClr val="tx1"/>
                </a:solidFill>
              </a:rPr>
              <a:t> children</a:t>
            </a:r>
          </a:p>
          <a:p>
            <a:r>
              <a:rPr lang="en-US" sz="2200" dirty="0">
                <a:solidFill>
                  <a:schemeClr val="tx1"/>
                </a:solidFill>
              </a:rPr>
              <a:t>Deemed newborns</a:t>
            </a:r>
          </a:p>
          <a:p>
            <a:r>
              <a:rPr lang="en-US" sz="2200" dirty="0">
                <a:solidFill>
                  <a:schemeClr val="tx1"/>
                </a:solidFill>
              </a:rPr>
              <a:t>Pregnant women</a:t>
            </a:r>
          </a:p>
          <a:p>
            <a:r>
              <a:rPr lang="en-US" sz="2200" dirty="0">
                <a:solidFill>
                  <a:schemeClr val="tx1"/>
                </a:solidFill>
              </a:rPr>
              <a:t>Parent and caretaker relatives</a:t>
            </a:r>
          </a:p>
          <a:p>
            <a:r>
              <a:rPr lang="en-US" sz="2200" dirty="0">
                <a:solidFill>
                  <a:schemeClr val="tx1"/>
                </a:solidFill>
              </a:rPr>
              <a:t>Adults, aged 19-64 enrolled through Medicaid expansion</a:t>
            </a:r>
          </a:p>
          <a:p>
            <a:r>
              <a:rPr lang="en-US" sz="2200" dirty="0">
                <a:solidFill>
                  <a:schemeClr val="tx1"/>
                </a:solidFill>
              </a:rPr>
              <a:t>Children in foster care </a:t>
            </a:r>
          </a:p>
          <a:p>
            <a:r>
              <a:rPr lang="en-US" sz="2200" dirty="0">
                <a:solidFill>
                  <a:schemeClr val="tx1"/>
                </a:solidFill>
              </a:rPr>
              <a:t>Former foster children up to 25 years of age</a:t>
            </a:r>
          </a:p>
          <a:p>
            <a:r>
              <a:rPr lang="en-US" sz="2200" dirty="0">
                <a:solidFill>
                  <a:schemeClr val="tx1"/>
                </a:solidFill>
              </a:rPr>
              <a:t>Juvenile-justice involved children</a:t>
            </a:r>
          </a:p>
          <a:p>
            <a:r>
              <a:rPr lang="en-US" sz="2200" dirty="0">
                <a:solidFill>
                  <a:schemeClr val="tx1"/>
                </a:solidFill>
              </a:rPr>
              <a:t>Children receiving adoption assistance</a:t>
            </a:r>
          </a:p>
          <a:p>
            <a:pPr marL="0" indent="0">
              <a:buNone/>
            </a:pPr>
            <a:endParaRPr lang="en-US" b="1" dirty="0">
              <a:solidFill>
                <a:schemeClr val="tx1"/>
              </a:solidFill>
            </a:endParaRPr>
          </a:p>
          <a:p>
            <a:pPr marL="0" indent="0">
              <a:buNone/>
            </a:pPr>
            <a:r>
              <a:rPr lang="en-US" b="1" dirty="0">
                <a:solidFill>
                  <a:schemeClr val="tx1"/>
                </a:solidFill>
              </a:rPr>
              <a:t>VOLUNTARY:</a:t>
            </a:r>
          </a:p>
          <a:p>
            <a:r>
              <a:rPr lang="en-US" sz="2200" dirty="0">
                <a:solidFill>
                  <a:schemeClr val="tx1"/>
                </a:solidFill>
              </a:rPr>
              <a:t>American Indian/Alaska Native</a:t>
            </a:r>
          </a:p>
          <a:p>
            <a:pPr marL="0" indent="0">
              <a:buNone/>
            </a:pPr>
            <a:endParaRPr lang="en-US" dirty="0"/>
          </a:p>
          <a:p>
            <a:endParaRPr lang="en-US" dirty="0"/>
          </a:p>
        </p:txBody>
      </p:sp>
    </p:spTree>
    <p:extLst>
      <p:ext uri="{BB962C8B-B14F-4D97-AF65-F5344CB8AC3E}">
        <p14:creationId xmlns:p14="http://schemas.microsoft.com/office/powerpoint/2010/main" val="352542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populations</a:t>
            </a:r>
            <a:endParaRPr lang="en-US" dirty="0">
              <a:solidFill>
                <a:srgbClr val="DE8F26"/>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tx1"/>
                </a:solidFill>
              </a:rPr>
              <a:t>EXCLUDED INDIVIDUALS:</a:t>
            </a:r>
          </a:p>
          <a:p>
            <a:r>
              <a:rPr lang="en-US" sz="2200" dirty="0">
                <a:solidFill>
                  <a:schemeClr val="tx1"/>
                </a:solidFill>
              </a:rPr>
              <a:t>Dual eligible individuals</a:t>
            </a:r>
          </a:p>
          <a:p>
            <a:r>
              <a:rPr lang="en-US" sz="2200" dirty="0">
                <a:solidFill>
                  <a:schemeClr val="tx1"/>
                </a:solidFill>
              </a:rPr>
              <a:t>Aged, Blind and Disabled (ABD)</a:t>
            </a:r>
          </a:p>
          <a:p>
            <a:r>
              <a:rPr lang="en-US" sz="2200" dirty="0">
                <a:solidFill>
                  <a:schemeClr val="tx1"/>
                </a:solidFill>
              </a:rPr>
              <a:t>Individuals enrolled in Medicare Savings Program:</a:t>
            </a:r>
          </a:p>
          <a:p>
            <a:pPr lvl="1"/>
            <a:r>
              <a:rPr lang="en-US" sz="1700" dirty="0">
                <a:solidFill>
                  <a:schemeClr val="tx1"/>
                </a:solidFill>
              </a:rPr>
              <a:t>Qualified Medicare Beneficiaries (QMB)</a:t>
            </a:r>
          </a:p>
          <a:p>
            <a:pPr lvl="1"/>
            <a:r>
              <a:rPr lang="en-US" sz="1700" dirty="0">
                <a:solidFill>
                  <a:schemeClr val="tx1"/>
                </a:solidFill>
              </a:rPr>
              <a:t>Specified Low Income Medicare Beneficiaries (SLMB)</a:t>
            </a:r>
          </a:p>
          <a:p>
            <a:pPr lvl="1"/>
            <a:r>
              <a:rPr lang="en-US" sz="1700" dirty="0">
                <a:solidFill>
                  <a:schemeClr val="tx1"/>
                </a:solidFill>
              </a:rPr>
              <a:t>Qualified Disabled Workers (QDW)</a:t>
            </a:r>
          </a:p>
          <a:p>
            <a:pPr lvl="1"/>
            <a:r>
              <a:rPr lang="en-US" sz="1700" dirty="0">
                <a:solidFill>
                  <a:schemeClr val="tx1"/>
                </a:solidFill>
              </a:rPr>
              <a:t>Qualified Individuals (QI)</a:t>
            </a:r>
          </a:p>
          <a:p>
            <a:r>
              <a:rPr lang="en-US" sz="2200" dirty="0">
                <a:solidFill>
                  <a:schemeClr val="tx1"/>
                </a:solidFill>
              </a:rPr>
              <a:t>Nursing facility or ICF-IID level of care</a:t>
            </a:r>
          </a:p>
          <a:p>
            <a:pPr lvl="1"/>
            <a:r>
              <a:rPr lang="en-US" sz="1700" dirty="0">
                <a:solidFill>
                  <a:schemeClr val="tx1"/>
                </a:solidFill>
              </a:rPr>
              <a:t>Exception: members with a pending level of care determination as described in Section 2.6.6: “Nursing Facility and ICF-IF Stays” </a:t>
            </a:r>
          </a:p>
          <a:p>
            <a:r>
              <a:rPr lang="en-US" sz="2200" dirty="0">
                <a:solidFill>
                  <a:schemeClr val="tx1"/>
                </a:solidFill>
              </a:rPr>
              <a:t>During a period of Presumptive Eligibility</a:t>
            </a:r>
          </a:p>
          <a:p>
            <a:r>
              <a:rPr lang="en-US" sz="2200" dirty="0">
                <a:solidFill>
                  <a:schemeClr val="tx1"/>
                </a:solidFill>
              </a:rPr>
              <a:t>Infected with tuberculosis eligible for tuberculosis-related services under 42 CFR 435.215</a:t>
            </a:r>
          </a:p>
          <a:p>
            <a:pPr lvl="1"/>
            <a:endParaRPr lang="en-US" sz="2000" dirty="0"/>
          </a:p>
        </p:txBody>
      </p:sp>
    </p:spTree>
    <p:extLst>
      <p:ext uri="{BB962C8B-B14F-4D97-AF65-F5344CB8AC3E}">
        <p14:creationId xmlns:p14="http://schemas.microsoft.com/office/powerpoint/2010/main" val="272555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populations</a:t>
            </a:r>
            <a:endParaRPr lang="en-US" dirty="0">
              <a:solidFill>
                <a:srgbClr val="DE8F26"/>
              </a:solidFill>
            </a:endParaRPr>
          </a:p>
        </p:txBody>
      </p:sp>
      <p:sp>
        <p:nvSpPr>
          <p:cNvPr id="3" name="Content Placeholder 2"/>
          <p:cNvSpPr>
            <a:spLocks noGrp="1"/>
          </p:cNvSpPr>
          <p:nvPr>
            <p:ph idx="1"/>
          </p:nvPr>
        </p:nvSpPr>
        <p:spPr/>
        <p:txBody>
          <a:bodyPr>
            <a:normAutofit/>
          </a:bodyPr>
          <a:lstStyle/>
          <a:p>
            <a:pPr marL="0" indent="0">
              <a:buNone/>
            </a:pPr>
            <a:r>
              <a:rPr lang="en-US" sz="2200" b="1" dirty="0">
                <a:solidFill>
                  <a:schemeClr val="tx1"/>
                </a:solidFill>
              </a:rPr>
              <a:t>EXCLUDED INDIVIDUALS:</a:t>
            </a:r>
          </a:p>
          <a:p>
            <a:r>
              <a:rPr lang="en-US" sz="2000" dirty="0">
                <a:solidFill>
                  <a:schemeClr val="tx1"/>
                </a:solidFill>
              </a:rPr>
              <a:t>Determined eligible for </a:t>
            </a:r>
            <a:r>
              <a:rPr lang="en-US" sz="2000" dirty="0" err="1">
                <a:solidFill>
                  <a:schemeClr val="tx1"/>
                </a:solidFill>
              </a:rPr>
              <a:t>SoonerCare</a:t>
            </a:r>
            <a:r>
              <a:rPr lang="en-US" sz="2000" dirty="0">
                <a:solidFill>
                  <a:schemeClr val="tx1"/>
                </a:solidFill>
              </a:rPr>
              <a:t> on the basis of needing treatment for breast or cervical cancer under 42 CFR 435.213</a:t>
            </a:r>
            <a:endParaRPr lang="en-US" sz="2000" b="1" dirty="0">
              <a:solidFill>
                <a:schemeClr val="tx1"/>
              </a:solidFill>
            </a:endParaRPr>
          </a:p>
          <a:p>
            <a:r>
              <a:rPr lang="en-US" sz="2000" dirty="0">
                <a:solidFill>
                  <a:schemeClr val="tx1"/>
                </a:solidFill>
              </a:rPr>
              <a:t>Enrolled in 1915 (c) Waiver</a:t>
            </a:r>
          </a:p>
          <a:p>
            <a:r>
              <a:rPr lang="en-US" sz="2000" dirty="0">
                <a:solidFill>
                  <a:schemeClr val="tx1"/>
                </a:solidFill>
              </a:rPr>
              <a:t>Undocumented persons eligible for Emergency Services only in accordance with 42 CFR 435.139</a:t>
            </a:r>
          </a:p>
          <a:p>
            <a:r>
              <a:rPr lang="en-US" sz="2000" dirty="0">
                <a:solidFill>
                  <a:schemeClr val="tx1"/>
                </a:solidFill>
              </a:rPr>
              <a:t>Insure Oklahoma Employee Sponsored Insurance (ESI) dependent children in accordance with the Oklahoma TXXI State Plan</a:t>
            </a:r>
          </a:p>
          <a:p>
            <a:r>
              <a:rPr lang="en-US" sz="2000" dirty="0">
                <a:solidFill>
                  <a:schemeClr val="tx1"/>
                </a:solidFill>
              </a:rPr>
              <a:t>Coverage of pregnancy related services under Title XXI for the benefit of unborn children (Soon-to-be-Sooners), as allowed by 42 CFR 457.10</a:t>
            </a:r>
          </a:p>
        </p:txBody>
      </p:sp>
    </p:spTree>
    <p:extLst>
      <p:ext uri="{BB962C8B-B14F-4D97-AF65-F5344CB8AC3E}">
        <p14:creationId xmlns:p14="http://schemas.microsoft.com/office/powerpoint/2010/main" val="168220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imgpsh_mobile_save.jpg">
            <a:extLst>
              <a:ext uri="{FF2B5EF4-FFF2-40B4-BE49-F238E27FC236}">
                <a16:creationId xmlns:a16="http://schemas.microsoft.com/office/drawing/2014/main" id="{B03BB43C-E575-404E-8209-2B384DD1FBC0}"/>
              </a:ext>
            </a:extLst>
          </p:cNvPr>
          <p:cNvPicPr>
            <a:picLocks noChangeAspect="1"/>
          </p:cNvPicPr>
          <p:nvPr/>
        </p:nvPicPr>
        <p:blipFill rotWithShape="1">
          <a:blip r:embed="rId2"/>
          <a:srcRect t="12667" r="9091" b="10580"/>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5429C2-22B1-45A0-AD3F-3A05A405434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dirty="0" err="1">
                <a:solidFill>
                  <a:schemeClr val="tx1"/>
                </a:solidFill>
                <a:latin typeface="+mj-lt"/>
              </a:rPr>
              <a:t>SoonerCare</a:t>
            </a:r>
            <a:endParaRPr lang="en-US" dirty="0">
              <a:solidFill>
                <a:schemeClr val="tx1"/>
              </a:solidFill>
              <a:latin typeface="+mj-lt"/>
            </a:endParaRP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78140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Covered </a:t>
            </a:r>
            <a:br>
              <a:rPr lang="en-US" dirty="0"/>
            </a:br>
            <a:r>
              <a:rPr lang="en-US" dirty="0"/>
              <a:t>benefits</a:t>
            </a:r>
          </a:p>
        </p:txBody>
      </p:sp>
      <p:pic>
        <p:nvPicPr>
          <p:cNvPr id="3" name="Graphic 2" descr="Medical with solid fill">
            <a:extLst>
              <a:ext uri="{FF2B5EF4-FFF2-40B4-BE49-F238E27FC236}">
                <a16:creationId xmlns:a16="http://schemas.microsoft.com/office/drawing/2014/main" id="{8632DBC0-E3DF-C294-D48B-AFCCD19902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1349" y="4354286"/>
            <a:ext cx="2318657" cy="2318657"/>
          </a:xfrm>
          <a:prstGeom prst="rect">
            <a:avLst/>
          </a:prstGeom>
        </p:spPr>
      </p:pic>
    </p:spTree>
    <p:extLst>
      <p:ext uri="{BB962C8B-B14F-4D97-AF65-F5344CB8AC3E}">
        <p14:creationId xmlns:p14="http://schemas.microsoft.com/office/powerpoint/2010/main" val="409756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5420"/>
                </a:solidFill>
              </a:rPr>
              <a:t>COVERED BENEFITS</a:t>
            </a:r>
          </a:p>
        </p:txBody>
      </p:sp>
      <p:sp>
        <p:nvSpPr>
          <p:cNvPr id="3" name="Content Placeholder 2"/>
          <p:cNvSpPr>
            <a:spLocks noGrp="1"/>
          </p:cNvSpPr>
          <p:nvPr>
            <p:ph idx="1"/>
          </p:nvPr>
        </p:nvSpPr>
        <p:spPr/>
        <p:txBody>
          <a:bodyPr>
            <a:normAutofit/>
          </a:bodyPr>
          <a:lstStyle/>
          <a:p>
            <a:pPr marL="0" indent="0">
              <a:buNone/>
            </a:pPr>
            <a:r>
              <a:rPr lang="en-US" sz="3000" b="1" dirty="0">
                <a:solidFill>
                  <a:schemeClr val="tx1"/>
                </a:solidFill>
              </a:rPr>
              <a:t>The Contracted Entities’ Responsibilities: </a:t>
            </a:r>
          </a:p>
          <a:p>
            <a:r>
              <a:rPr lang="en-US" dirty="0">
                <a:solidFill>
                  <a:schemeClr val="tx1"/>
                </a:solidFill>
              </a:rPr>
              <a:t>Furnish dental Medicaid benefits to all covered populations.</a:t>
            </a:r>
          </a:p>
          <a:p>
            <a:r>
              <a:rPr lang="en-US" dirty="0">
                <a:solidFill>
                  <a:schemeClr val="tx1"/>
                </a:solidFill>
              </a:rPr>
              <a:t>Coordinate with Contracted Entities providing medical, behavioral health, and pharmacy Medicaid benefits for holistic care for all covered populations.</a:t>
            </a:r>
          </a:p>
        </p:txBody>
      </p:sp>
    </p:spTree>
    <p:extLst>
      <p:ext uri="{BB962C8B-B14F-4D97-AF65-F5344CB8AC3E}">
        <p14:creationId xmlns:p14="http://schemas.microsoft.com/office/powerpoint/2010/main" val="355937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5420"/>
                </a:solidFill>
              </a:rPr>
              <a:t>COVERED BENEFITS</a:t>
            </a:r>
            <a:endParaRPr lang="en-US" dirty="0">
              <a:solidFill>
                <a:srgbClr val="DE8F26"/>
              </a:solidFill>
            </a:endParaRPr>
          </a:p>
        </p:txBody>
      </p:sp>
      <p:sp>
        <p:nvSpPr>
          <p:cNvPr id="3" name="Content Placeholder 2"/>
          <p:cNvSpPr>
            <a:spLocks noGrp="1"/>
          </p:cNvSpPr>
          <p:nvPr>
            <p:ph idx="1"/>
          </p:nvPr>
        </p:nvSpPr>
        <p:spPr/>
        <p:txBody>
          <a:bodyPr>
            <a:normAutofit fontScale="92500" lnSpcReduction="10000"/>
          </a:bodyPr>
          <a:lstStyle/>
          <a:p>
            <a:r>
              <a:rPr lang="en-US" sz="3000" dirty="0">
                <a:solidFill>
                  <a:schemeClr val="tx1"/>
                </a:solidFill>
              </a:rPr>
              <a:t>Covered benefits: dental services currently covered under OHCA’s approved state plan, waivers and administrative rules.</a:t>
            </a:r>
          </a:p>
          <a:p>
            <a:r>
              <a:rPr lang="en-US" sz="3000" dirty="0">
                <a:solidFill>
                  <a:schemeClr val="tx1"/>
                </a:solidFill>
              </a:rPr>
              <a:t>Value-added benefits: services the Contracted Entity will provide beyond covered benefits to support member health, wellness, and independence, such as:</a:t>
            </a:r>
          </a:p>
          <a:p>
            <a:pPr lvl="1"/>
            <a:r>
              <a:rPr lang="en-US" sz="2600" dirty="0">
                <a:solidFill>
                  <a:schemeClr val="tx1"/>
                </a:solidFill>
              </a:rPr>
              <a:t>Healthy rewards program</a:t>
            </a:r>
          </a:p>
          <a:p>
            <a:pPr lvl="1"/>
            <a:r>
              <a:rPr lang="en-US" sz="2600" dirty="0">
                <a:solidFill>
                  <a:schemeClr val="tx1"/>
                </a:solidFill>
              </a:rPr>
              <a:t>Expanding </a:t>
            </a:r>
            <a:r>
              <a:rPr lang="en-US" sz="2600" dirty="0" err="1">
                <a:solidFill>
                  <a:schemeClr val="tx1"/>
                </a:solidFill>
              </a:rPr>
              <a:t>teledentistry</a:t>
            </a:r>
            <a:endParaRPr lang="en-US" sz="2600" dirty="0">
              <a:solidFill>
                <a:schemeClr val="tx1"/>
              </a:solidFill>
            </a:endParaRPr>
          </a:p>
          <a:p>
            <a:pPr lvl="1"/>
            <a:r>
              <a:rPr lang="en-US" sz="2600" dirty="0">
                <a:solidFill>
                  <a:schemeClr val="tx1"/>
                </a:solidFill>
              </a:rPr>
              <a:t>Expanded benefits for pregnant women over age 21</a:t>
            </a:r>
          </a:p>
          <a:p>
            <a:r>
              <a:rPr lang="en-US" sz="3000" dirty="0">
                <a:solidFill>
                  <a:schemeClr val="tx1"/>
                </a:solidFill>
              </a:rPr>
              <a:t>Coordinate service integration and the delivery of holistic, person and family-centered care.</a:t>
            </a:r>
          </a:p>
          <a:p>
            <a:endParaRPr lang="en-US" sz="2000" dirty="0"/>
          </a:p>
          <a:p>
            <a:endParaRPr lang="en-US" sz="2400" dirty="0"/>
          </a:p>
          <a:p>
            <a:pPr marL="0" indent="0">
              <a:buNone/>
            </a:pPr>
            <a:endParaRPr lang="en-US" sz="2400" dirty="0"/>
          </a:p>
        </p:txBody>
      </p:sp>
    </p:spTree>
    <p:extLst>
      <p:ext uri="{BB962C8B-B14F-4D97-AF65-F5344CB8AC3E}">
        <p14:creationId xmlns:p14="http://schemas.microsoft.com/office/powerpoint/2010/main" val="377813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E8F2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Network adequacy</a:t>
            </a:r>
          </a:p>
        </p:txBody>
      </p:sp>
      <p:pic>
        <p:nvPicPr>
          <p:cNvPr id="3" name="Graphic 2" descr="Stopwatch 75% with solid fill">
            <a:extLst>
              <a:ext uri="{FF2B5EF4-FFF2-40B4-BE49-F238E27FC236}">
                <a16:creationId xmlns:a16="http://schemas.microsoft.com/office/drawing/2014/main" id="{B9F6A5BD-0AEF-408B-795B-1BE7D8A345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8765" y="4354286"/>
            <a:ext cx="2240280" cy="2240280"/>
          </a:xfrm>
          <a:prstGeom prst="rect">
            <a:avLst/>
          </a:prstGeom>
        </p:spPr>
      </p:pic>
    </p:spTree>
    <p:extLst>
      <p:ext uri="{BB962C8B-B14F-4D97-AF65-F5344CB8AC3E}">
        <p14:creationId xmlns:p14="http://schemas.microsoft.com/office/powerpoint/2010/main" val="390450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Delivery network</a:t>
            </a:r>
          </a:p>
        </p:txBody>
      </p:sp>
      <p:sp>
        <p:nvSpPr>
          <p:cNvPr id="3" name="Content Placeholder 2"/>
          <p:cNvSpPr>
            <a:spLocks noGrp="1"/>
          </p:cNvSpPr>
          <p:nvPr>
            <p:ph idx="1"/>
          </p:nvPr>
        </p:nvSpPr>
        <p:spPr>
          <a:xfrm>
            <a:off x="838200" y="1690688"/>
            <a:ext cx="10515600" cy="4486275"/>
          </a:xfrm>
        </p:spPr>
        <p:txBody>
          <a:bodyPr>
            <a:normAutofit/>
          </a:bodyPr>
          <a:lstStyle/>
          <a:p>
            <a:r>
              <a:rPr lang="en-US" sz="3000" b="1" dirty="0">
                <a:solidFill>
                  <a:schemeClr val="tx1"/>
                </a:solidFill>
              </a:rPr>
              <a:t>Access standards</a:t>
            </a:r>
          </a:p>
          <a:p>
            <a:pPr lvl="1"/>
            <a:r>
              <a:rPr lang="en-US" sz="2800" dirty="0">
                <a:solidFill>
                  <a:schemeClr val="tx1"/>
                </a:solidFill>
              </a:rPr>
              <a:t>Time</a:t>
            </a:r>
          </a:p>
          <a:p>
            <a:pPr lvl="1"/>
            <a:r>
              <a:rPr lang="en-US" sz="2800" dirty="0">
                <a:solidFill>
                  <a:schemeClr val="tx1"/>
                </a:solidFill>
              </a:rPr>
              <a:t>Distance</a:t>
            </a:r>
          </a:p>
          <a:p>
            <a:pPr lvl="1"/>
            <a:endParaRPr lang="en-US" b="1" dirty="0">
              <a:solidFill>
                <a:schemeClr val="tx1"/>
              </a:solidFill>
            </a:endParaRPr>
          </a:p>
          <a:p>
            <a:r>
              <a:rPr lang="en-US" sz="3000" b="1" dirty="0">
                <a:solidFill>
                  <a:schemeClr val="tx1"/>
                </a:solidFill>
              </a:rPr>
              <a:t>Timing: </a:t>
            </a:r>
            <a:r>
              <a:rPr lang="en-US" sz="3000" dirty="0">
                <a:solidFill>
                  <a:schemeClr val="tx1"/>
                </a:solidFill>
              </a:rPr>
              <a:t>The Contracted Entity must demonstrate network adequacy prior to delivery of services and on an ongoing basis</a:t>
            </a:r>
          </a:p>
        </p:txBody>
      </p:sp>
    </p:spTree>
    <p:extLst>
      <p:ext uri="{BB962C8B-B14F-4D97-AF65-F5344CB8AC3E}">
        <p14:creationId xmlns:p14="http://schemas.microsoft.com/office/powerpoint/2010/main" val="1121218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9492-AB54-3CB5-6413-951CB0E85FDC}"/>
              </a:ext>
            </a:extLst>
          </p:cNvPr>
          <p:cNvSpPr>
            <a:spLocks noGrp="1"/>
          </p:cNvSpPr>
          <p:nvPr>
            <p:ph type="title"/>
          </p:nvPr>
        </p:nvSpPr>
        <p:spPr/>
        <p:txBody>
          <a:bodyPr/>
          <a:lstStyle/>
          <a:p>
            <a:r>
              <a:rPr lang="en-US" dirty="0"/>
              <a:t>Quality &amp; population health</a:t>
            </a:r>
          </a:p>
        </p:txBody>
      </p:sp>
      <p:pic>
        <p:nvPicPr>
          <p:cNvPr id="4" name="Graphic 3" descr="Document with solid fill">
            <a:extLst>
              <a:ext uri="{FF2B5EF4-FFF2-40B4-BE49-F238E27FC236}">
                <a16:creationId xmlns:a16="http://schemas.microsoft.com/office/drawing/2014/main" id="{54588365-B990-4A43-476B-866BEAF99B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6237" y="4405605"/>
            <a:ext cx="2335763" cy="2335763"/>
          </a:xfrm>
          <a:prstGeom prst="rect">
            <a:avLst/>
          </a:prstGeom>
        </p:spPr>
      </p:pic>
    </p:spTree>
    <p:extLst>
      <p:ext uri="{BB962C8B-B14F-4D97-AF65-F5344CB8AC3E}">
        <p14:creationId xmlns:p14="http://schemas.microsoft.com/office/powerpoint/2010/main" val="189483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quality</a:t>
            </a:r>
          </a:p>
        </p:txBody>
      </p:sp>
      <p:sp>
        <p:nvSpPr>
          <p:cNvPr id="3" name="Content Placeholder 2"/>
          <p:cNvSpPr>
            <a:spLocks noGrp="1"/>
          </p:cNvSpPr>
          <p:nvPr>
            <p:ph idx="1"/>
          </p:nvPr>
        </p:nvSpPr>
        <p:spPr/>
        <p:txBody>
          <a:bodyPr>
            <a:normAutofit/>
          </a:bodyPr>
          <a:lstStyle/>
          <a:p>
            <a:r>
              <a:rPr lang="en-US" sz="3000" dirty="0">
                <a:solidFill>
                  <a:schemeClr val="tx1"/>
                </a:solidFill>
              </a:rPr>
              <a:t>Annual, independent external quality review (EQR) of the quality, timeliness, and access to the services </a:t>
            </a:r>
          </a:p>
          <a:p>
            <a:r>
              <a:rPr lang="en-US" sz="3000" dirty="0">
                <a:solidFill>
                  <a:schemeClr val="tx1"/>
                </a:solidFill>
              </a:rPr>
              <a:t>Ongoing comprehensive Quality Assessment and Performance Improvement (QAPI) program</a:t>
            </a:r>
          </a:p>
          <a:p>
            <a:r>
              <a:rPr lang="en-US" sz="3000" dirty="0">
                <a:solidFill>
                  <a:schemeClr val="tx1"/>
                </a:solidFill>
              </a:rPr>
              <a:t>Consumer Assessment of Healthcare Providers and Systems (CAHPS) Survey</a:t>
            </a:r>
          </a:p>
          <a:p>
            <a:r>
              <a:rPr lang="en-US" sz="3000" dirty="0">
                <a:solidFill>
                  <a:schemeClr val="tx1"/>
                </a:solidFill>
              </a:rPr>
              <a:t>Performance Improvement Plans (PIP), three annually</a:t>
            </a:r>
          </a:p>
          <a:p>
            <a:pPr marL="914400" lvl="2" indent="0">
              <a:buNone/>
            </a:pPr>
            <a:endParaRPr lang="en-US" sz="1200" dirty="0"/>
          </a:p>
        </p:txBody>
      </p:sp>
    </p:spTree>
    <p:extLst>
      <p:ext uri="{BB962C8B-B14F-4D97-AF65-F5344CB8AC3E}">
        <p14:creationId xmlns:p14="http://schemas.microsoft.com/office/powerpoint/2010/main" val="304493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E5BA-38C2-483E-BA0F-168A338E1B53}"/>
              </a:ext>
            </a:extLst>
          </p:cNvPr>
          <p:cNvSpPr>
            <a:spLocks noGrp="1"/>
          </p:cNvSpPr>
          <p:nvPr>
            <p:ph type="title"/>
          </p:nvPr>
        </p:nvSpPr>
        <p:spPr/>
        <p:txBody>
          <a:bodyPr/>
          <a:lstStyle/>
          <a:p>
            <a:r>
              <a:rPr lang="en-US" dirty="0">
                <a:solidFill>
                  <a:srgbClr val="004E9A"/>
                </a:solidFill>
              </a:rPr>
              <a:t>Quality Advisory committee</a:t>
            </a:r>
          </a:p>
        </p:txBody>
      </p:sp>
      <p:sp>
        <p:nvSpPr>
          <p:cNvPr id="3" name="Content Placeholder 2">
            <a:extLst>
              <a:ext uri="{FF2B5EF4-FFF2-40B4-BE49-F238E27FC236}">
                <a16:creationId xmlns:a16="http://schemas.microsoft.com/office/drawing/2014/main" id="{73FDD035-A66F-486B-BFC6-778852971E6B}"/>
              </a:ext>
            </a:extLst>
          </p:cNvPr>
          <p:cNvSpPr>
            <a:spLocks noGrp="1"/>
          </p:cNvSpPr>
          <p:nvPr>
            <p:ph idx="1"/>
          </p:nvPr>
        </p:nvSpPr>
        <p:spPr/>
        <p:txBody>
          <a:bodyPr>
            <a:normAutofit/>
          </a:bodyPr>
          <a:lstStyle/>
          <a:p>
            <a:r>
              <a:rPr lang="en-US" sz="3000" dirty="0">
                <a:solidFill>
                  <a:schemeClr val="tx1"/>
                </a:solidFill>
              </a:rPr>
              <a:t>Power and duty to recommend quality measures to be used by contracted entities</a:t>
            </a:r>
            <a:endParaRPr lang="en-US" sz="3000" strike="sngStrike" dirty="0">
              <a:solidFill>
                <a:schemeClr val="tx1"/>
              </a:solidFill>
            </a:endParaRPr>
          </a:p>
          <a:p>
            <a:r>
              <a:rPr lang="en-US" sz="3000" dirty="0">
                <a:solidFill>
                  <a:schemeClr val="tx1"/>
                </a:solidFill>
              </a:rPr>
              <a:t>Members appointed by OHCA:</a:t>
            </a:r>
          </a:p>
          <a:p>
            <a:pPr lvl="2"/>
            <a:r>
              <a:rPr lang="en-US" sz="2800" dirty="0">
                <a:solidFill>
                  <a:schemeClr val="tx1"/>
                </a:solidFill>
              </a:rPr>
              <a:t>Providers</a:t>
            </a:r>
          </a:p>
          <a:p>
            <a:pPr lvl="2"/>
            <a:r>
              <a:rPr lang="en-US" sz="2800" dirty="0">
                <a:solidFill>
                  <a:schemeClr val="tx1"/>
                </a:solidFill>
              </a:rPr>
              <a:t>Representatives of hospitals and integrated health systems</a:t>
            </a:r>
          </a:p>
          <a:p>
            <a:pPr lvl="2"/>
            <a:r>
              <a:rPr lang="en-US" sz="2800" dirty="0">
                <a:solidFill>
                  <a:schemeClr val="tx1"/>
                </a:solidFill>
              </a:rPr>
              <a:t>Members of the health care community</a:t>
            </a:r>
          </a:p>
          <a:p>
            <a:pPr lvl="2"/>
            <a:r>
              <a:rPr lang="en-US" sz="2800" dirty="0">
                <a:solidFill>
                  <a:schemeClr val="tx1"/>
                </a:solidFill>
              </a:rPr>
              <a:t>Members of the academic community with subject-matter expertise</a:t>
            </a:r>
          </a:p>
          <a:p>
            <a:pPr marL="914400" lvl="2" indent="0">
              <a:buNone/>
            </a:pPr>
            <a:endParaRPr lang="en-US" sz="2800" dirty="0">
              <a:solidFill>
                <a:schemeClr val="tx1"/>
              </a:solidFill>
            </a:endParaRPr>
          </a:p>
          <a:p>
            <a:pPr lvl="2"/>
            <a:endParaRPr lang="en-US" sz="2200" dirty="0">
              <a:latin typeface="Montserrat Light" panose="00000400000000000000" pitchFamily="2" charset="0"/>
            </a:endParaRPr>
          </a:p>
          <a:p>
            <a:pPr marL="1828800" lvl="4" indent="0">
              <a:buNone/>
            </a:pPr>
            <a:endParaRPr lang="en-US" dirty="0"/>
          </a:p>
        </p:txBody>
      </p:sp>
    </p:spTree>
    <p:extLst>
      <p:ext uri="{BB962C8B-B14F-4D97-AF65-F5344CB8AC3E}">
        <p14:creationId xmlns:p14="http://schemas.microsoft.com/office/powerpoint/2010/main" val="1132607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E5BA-38C2-483E-BA0F-168A338E1B53}"/>
              </a:ext>
            </a:extLst>
          </p:cNvPr>
          <p:cNvSpPr>
            <a:spLocks noGrp="1"/>
          </p:cNvSpPr>
          <p:nvPr>
            <p:ph type="title"/>
          </p:nvPr>
        </p:nvSpPr>
        <p:spPr/>
        <p:txBody>
          <a:bodyPr/>
          <a:lstStyle/>
          <a:p>
            <a:r>
              <a:rPr lang="en-US" dirty="0">
                <a:solidFill>
                  <a:srgbClr val="004E9A"/>
                </a:solidFill>
              </a:rPr>
              <a:t>Quality Advisory committee</a:t>
            </a:r>
          </a:p>
        </p:txBody>
      </p:sp>
      <p:sp>
        <p:nvSpPr>
          <p:cNvPr id="3" name="Content Placeholder 2">
            <a:extLst>
              <a:ext uri="{FF2B5EF4-FFF2-40B4-BE49-F238E27FC236}">
                <a16:creationId xmlns:a16="http://schemas.microsoft.com/office/drawing/2014/main" id="{73FDD035-A66F-486B-BFC6-778852971E6B}"/>
              </a:ext>
            </a:extLst>
          </p:cNvPr>
          <p:cNvSpPr>
            <a:spLocks noGrp="1"/>
          </p:cNvSpPr>
          <p:nvPr>
            <p:ph idx="1"/>
          </p:nvPr>
        </p:nvSpPr>
        <p:spPr/>
        <p:txBody>
          <a:bodyPr>
            <a:normAutofit/>
          </a:bodyPr>
          <a:lstStyle/>
          <a:p>
            <a:r>
              <a:rPr lang="en-US" sz="3000" dirty="0">
                <a:solidFill>
                  <a:schemeClr val="tx1"/>
                </a:solidFill>
              </a:rPr>
              <a:t>Notices</a:t>
            </a:r>
          </a:p>
          <a:p>
            <a:pPr marL="0" indent="0">
              <a:buNone/>
            </a:pPr>
            <a:endParaRPr lang="en-US" sz="3000" dirty="0">
              <a:solidFill>
                <a:schemeClr val="tx1"/>
              </a:solidFill>
            </a:endParaRPr>
          </a:p>
          <a:p>
            <a:pPr lvl="1"/>
            <a:r>
              <a:rPr lang="en-US" dirty="0">
                <a:solidFill>
                  <a:schemeClr val="tx1"/>
                </a:solidFill>
              </a:rPr>
              <a:t>Meetings of the Committee shall be subject to the Oklahoma Open Meeting Act</a:t>
            </a:r>
          </a:p>
          <a:p>
            <a:pPr marL="457200" lvl="1" indent="0">
              <a:buNone/>
            </a:pPr>
            <a:endParaRPr lang="en-US" dirty="0">
              <a:solidFill>
                <a:schemeClr val="tx1"/>
              </a:solidFill>
            </a:endParaRPr>
          </a:p>
          <a:p>
            <a:pPr lvl="1"/>
            <a:r>
              <a:rPr lang="en-US" dirty="0">
                <a:solidFill>
                  <a:schemeClr val="tx1"/>
                </a:solidFill>
              </a:rPr>
              <a:t>Members of the Committee shall receive no compensation or travel reimbursement</a:t>
            </a:r>
          </a:p>
          <a:p>
            <a:pPr marL="457200" lvl="1" indent="0">
              <a:buNone/>
            </a:pPr>
            <a:endParaRPr lang="en-US" dirty="0">
              <a:solidFill>
                <a:schemeClr val="tx1"/>
              </a:solidFill>
            </a:endParaRPr>
          </a:p>
          <a:p>
            <a:pPr lvl="2"/>
            <a:endParaRPr lang="en-US" sz="2200" dirty="0">
              <a:latin typeface="Montserrat Light" panose="00000400000000000000" pitchFamily="2" charset="0"/>
            </a:endParaRPr>
          </a:p>
          <a:p>
            <a:pPr marL="1828800" lvl="4" indent="0">
              <a:buNone/>
            </a:pPr>
            <a:endParaRPr lang="en-US" dirty="0"/>
          </a:p>
        </p:txBody>
      </p:sp>
    </p:spTree>
    <p:extLst>
      <p:ext uri="{BB962C8B-B14F-4D97-AF65-F5344CB8AC3E}">
        <p14:creationId xmlns:p14="http://schemas.microsoft.com/office/powerpoint/2010/main" val="392159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56EA-F507-F2D3-DBD0-DBB11F77BB14}"/>
              </a:ext>
            </a:extLst>
          </p:cNvPr>
          <p:cNvSpPr>
            <a:spLocks noGrp="1"/>
          </p:cNvSpPr>
          <p:nvPr>
            <p:ph type="title"/>
          </p:nvPr>
        </p:nvSpPr>
        <p:spPr/>
        <p:txBody>
          <a:bodyPr/>
          <a:lstStyle/>
          <a:p>
            <a:r>
              <a:rPr lang="en-US" dirty="0">
                <a:solidFill>
                  <a:srgbClr val="004E9A"/>
                </a:solidFill>
              </a:rPr>
              <a:t>Provider incentive pool</a:t>
            </a:r>
          </a:p>
        </p:txBody>
      </p:sp>
      <p:sp>
        <p:nvSpPr>
          <p:cNvPr id="3" name="Content Placeholder 2">
            <a:extLst>
              <a:ext uri="{FF2B5EF4-FFF2-40B4-BE49-F238E27FC236}">
                <a16:creationId xmlns:a16="http://schemas.microsoft.com/office/drawing/2014/main" id="{BE9298BB-402D-F8F9-E24B-5DA5137DDEB3}"/>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chemeClr val="tx1"/>
                </a:solidFill>
                <a:effectLst/>
                <a:latin typeface="Montserrat Light" panose="00000400000000000000" pitchFamily="2" charset="0"/>
                <a:ea typeface="Times New Roman" panose="02020603050405020304" pitchFamily="18" charset="0"/>
              </a:rPr>
              <a:t>SB 1396 (2022) authorizes OHCA to use SHOPP fee to support health care quality assurance and access improvement initiatives </a:t>
            </a:r>
          </a:p>
          <a:p>
            <a:pPr marL="0" marR="0" lvl="0" indent="0">
              <a:spcBef>
                <a:spcPts val="0"/>
              </a:spcBef>
              <a:spcAft>
                <a:spcPts val="0"/>
              </a:spcAft>
              <a:buNone/>
            </a:pPr>
            <a:endParaRPr lang="en-US" sz="1800" dirty="0">
              <a:solidFill>
                <a:schemeClr val="tx1"/>
              </a:solidFill>
              <a:effectLst/>
              <a:latin typeface="Montserrat Light" panose="00000400000000000000" pitchFamily="2"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tx1"/>
                </a:solidFill>
                <a:effectLst/>
                <a:latin typeface="Montserrat Light" panose="00000400000000000000" pitchFamily="2" charset="0"/>
                <a:ea typeface="Times New Roman" panose="02020603050405020304" pitchFamily="18" charset="0"/>
              </a:rPr>
              <a:t>Pool amount determined by the representative sharing ratio of eligible provider and hospital participation in Medicaid</a:t>
            </a:r>
          </a:p>
          <a:p>
            <a:pPr marL="0" marR="0" lvl="0" indent="0">
              <a:spcBef>
                <a:spcPts val="0"/>
              </a:spcBef>
              <a:spcAft>
                <a:spcPts val="0"/>
              </a:spcAft>
              <a:buNone/>
            </a:pPr>
            <a:endParaRPr lang="en-US" sz="1800" dirty="0">
              <a:solidFill>
                <a:schemeClr val="tx1"/>
              </a:solidFill>
              <a:effectLst/>
              <a:latin typeface="Montserrat Light" panose="00000400000000000000" pitchFamily="2"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tx1"/>
                </a:solidFill>
                <a:effectLst/>
                <a:latin typeface="Montserrat Light" panose="00000400000000000000" pitchFamily="2" charset="0"/>
                <a:ea typeface="Times New Roman" panose="02020603050405020304" pitchFamily="18" charset="0"/>
              </a:rPr>
              <a:t>Engaging in stakeholder outreach with physician groups to develop quality metrics on which eligibility and payment will be determined</a:t>
            </a:r>
            <a:endParaRPr lang="en-US" sz="1800" dirty="0">
              <a:solidFill>
                <a:schemeClr val="tx1"/>
              </a:solidFill>
              <a:effectLst/>
              <a:latin typeface="Montserrat Light" panose="00000400000000000000" pitchFamily="2" charset="0"/>
              <a:ea typeface="Calibri" panose="020F0502020204030204" pitchFamily="34" charset="0"/>
            </a:endParaRPr>
          </a:p>
          <a:p>
            <a:endParaRPr lang="en-US" dirty="0"/>
          </a:p>
        </p:txBody>
      </p:sp>
    </p:spTree>
    <p:extLst>
      <p:ext uri="{BB962C8B-B14F-4D97-AF65-F5344CB8AC3E}">
        <p14:creationId xmlns:p14="http://schemas.microsoft.com/office/powerpoint/2010/main" val="372970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E269-A957-415E-A113-AA89B653A512}"/>
              </a:ext>
            </a:extLst>
          </p:cNvPr>
          <p:cNvSpPr>
            <a:spLocks noGrp="1"/>
          </p:cNvSpPr>
          <p:nvPr>
            <p:ph type="title"/>
          </p:nvPr>
        </p:nvSpPr>
        <p:spPr/>
        <p:txBody>
          <a:bodyPr/>
          <a:lstStyle/>
          <a:p>
            <a:r>
              <a:rPr lang="en-US" dirty="0">
                <a:solidFill>
                  <a:srgbClr val="DE8F26"/>
                </a:solidFill>
                <a:latin typeface="Montserrat ExtraBold"/>
              </a:rPr>
              <a:t>Oklahoma Medicaid program</a:t>
            </a:r>
            <a:endParaRPr lang="en-US" dirty="0"/>
          </a:p>
        </p:txBody>
      </p:sp>
      <p:sp>
        <p:nvSpPr>
          <p:cNvPr id="3" name="Content Placeholder 2">
            <a:extLst>
              <a:ext uri="{FF2B5EF4-FFF2-40B4-BE49-F238E27FC236}">
                <a16:creationId xmlns:a16="http://schemas.microsoft.com/office/drawing/2014/main" id="{59743815-8B50-4AC7-9C00-6054C27A91FD}"/>
              </a:ext>
            </a:extLst>
          </p:cNvPr>
          <p:cNvSpPr>
            <a:spLocks noGrp="1"/>
          </p:cNvSpPr>
          <p:nvPr>
            <p:ph idx="1"/>
          </p:nvPr>
        </p:nvSpPr>
        <p:spPr/>
        <p:txBody>
          <a:bodyPr vert="horz" lIns="91440" tIns="45720" rIns="91440" bIns="45720" rtlCol="0" anchor="t">
            <a:normAutofit/>
          </a:bodyPr>
          <a:lstStyle/>
          <a:p>
            <a:r>
              <a:rPr lang="en-US" dirty="0">
                <a:solidFill>
                  <a:schemeClr val="tx1"/>
                </a:solidFill>
                <a:latin typeface="Montserrat Light"/>
              </a:rPr>
              <a:t>Oklahoma Health Care Authority is the single state agency created through statute in 1993 to manage the Oklahoma Medicaid program, known as </a:t>
            </a:r>
            <a:r>
              <a:rPr lang="en-US" sz="3600" b="1" dirty="0">
                <a:solidFill>
                  <a:schemeClr val="tx1"/>
                </a:solidFill>
                <a:latin typeface="Montserrat Light"/>
              </a:rPr>
              <a:t>SoonerCare.</a:t>
            </a:r>
          </a:p>
          <a:p>
            <a:endParaRPr lang="en-US" dirty="0">
              <a:solidFill>
                <a:schemeClr val="tx1"/>
              </a:solidFill>
              <a:latin typeface="Montserrat Light"/>
            </a:endParaRPr>
          </a:p>
          <a:p>
            <a:r>
              <a:rPr lang="en-US" dirty="0">
                <a:solidFill>
                  <a:schemeClr val="tx1"/>
                </a:solidFill>
                <a:latin typeface="Montserrat Light"/>
              </a:rPr>
              <a:t>OHCA works in partnership with the Centers for Medicare and Medicaid Services (CMS) within the U.S. Department of Health and Human Services. </a:t>
            </a:r>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2784727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50EA-03F0-BDC5-48BC-1E9DE4D117A1}"/>
              </a:ext>
            </a:extLst>
          </p:cNvPr>
          <p:cNvSpPr>
            <a:spLocks noGrp="1"/>
          </p:cNvSpPr>
          <p:nvPr>
            <p:ph type="title"/>
          </p:nvPr>
        </p:nvSpPr>
        <p:spPr/>
        <p:txBody>
          <a:bodyPr/>
          <a:lstStyle/>
          <a:p>
            <a:r>
              <a:rPr lang="en-US" dirty="0"/>
              <a:t>financial</a:t>
            </a:r>
          </a:p>
        </p:txBody>
      </p:sp>
      <p:pic>
        <p:nvPicPr>
          <p:cNvPr id="4" name="Graphic 3" descr="Bank with solid fill">
            <a:extLst>
              <a:ext uri="{FF2B5EF4-FFF2-40B4-BE49-F238E27FC236}">
                <a16:creationId xmlns:a16="http://schemas.microsoft.com/office/drawing/2014/main" id="{12843B38-F68B-F740-1D00-8BEA53F99B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9192" y="4441954"/>
            <a:ext cx="2248678" cy="2248678"/>
          </a:xfrm>
          <a:prstGeom prst="rect">
            <a:avLst/>
          </a:prstGeom>
        </p:spPr>
      </p:pic>
    </p:spTree>
    <p:extLst>
      <p:ext uri="{BB962C8B-B14F-4D97-AF65-F5344CB8AC3E}">
        <p14:creationId xmlns:p14="http://schemas.microsoft.com/office/powerpoint/2010/main" val="511638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Accountability through</a:t>
            </a:r>
            <a:br>
              <a:rPr lang="en-US" dirty="0">
                <a:solidFill>
                  <a:schemeClr val="accent2"/>
                </a:solidFill>
              </a:rPr>
            </a:br>
            <a:r>
              <a:rPr lang="en-US" dirty="0">
                <a:solidFill>
                  <a:schemeClr val="accent2"/>
                </a:solidFill>
              </a:rPr>
              <a:t>capitated payments</a:t>
            </a:r>
          </a:p>
        </p:txBody>
      </p:sp>
      <p:sp>
        <p:nvSpPr>
          <p:cNvPr id="3" name="Content Placeholder 2"/>
          <p:cNvSpPr>
            <a:spLocks noGrp="1"/>
          </p:cNvSpPr>
          <p:nvPr>
            <p:ph idx="1"/>
          </p:nvPr>
        </p:nvSpPr>
        <p:spPr/>
        <p:txBody>
          <a:bodyPr>
            <a:normAutofit/>
          </a:bodyPr>
          <a:lstStyle/>
          <a:p>
            <a:pPr marL="0" indent="0">
              <a:buNone/>
            </a:pPr>
            <a:endParaRPr lang="en-US" sz="2000" b="1" dirty="0"/>
          </a:p>
          <a:p>
            <a:r>
              <a:rPr lang="en-US" sz="3000" dirty="0"/>
              <a:t>Fully risk-based capitated contract approved by CMS </a:t>
            </a:r>
          </a:p>
          <a:p>
            <a:r>
              <a:rPr lang="en-US" sz="3000" dirty="0"/>
              <a:t>Actuarially sound capitated payments</a:t>
            </a:r>
          </a:p>
          <a:p>
            <a:r>
              <a:rPr lang="en-US" sz="3000" dirty="0"/>
              <a:t>Withhold agreement</a:t>
            </a:r>
            <a:endParaRPr lang="en-US" sz="3000" strike="sngStrike" dirty="0"/>
          </a:p>
        </p:txBody>
      </p:sp>
    </p:spTree>
    <p:extLst>
      <p:ext uri="{BB962C8B-B14F-4D97-AF65-F5344CB8AC3E}">
        <p14:creationId xmlns:p14="http://schemas.microsoft.com/office/powerpoint/2010/main" val="44462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Payment Rates and timelines</a:t>
            </a:r>
          </a:p>
        </p:txBody>
      </p:sp>
      <p:sp>
        <p:nvSpPr>
          <p:cNvPr id="3" name="Content Placeholder 2"/>
          <p:cNvSpPr>
            <a:spLocks noGrp="1"/>
          </p:cNvSpPr>
          <p:nvPr>
            <p:ph idx="1"/>
          </p:nvPr>
        </p:nvSpPr>
        <p:spPr/>
        <p:txBody>
          <a:bodyPr>
            <a:normAutofit/>
          </a:bodyPr>
          <a:lstStyle/>
          <a:p>
            <a:r>
              <a:rPr lang="en-US" sz="3000" dirty="0"/>
              <a:t>Reasonable provider rates</a:t>
            </a:r>
          </a:p>
          <a:p>
            <a:r>
              <a:rPr lang="en-US" sz="3000" dirty="0"/>
              <a:t>Rate floors will be in effect for providers until July 1, 2026</a:t>
            </a:r>
          </a:p>
          <a:p>
            <a:r>
              <a:rPr lang="en-US" sz="3000" dirty="0"/>
              <a:t>Federally prescribed payment methodologies for:</a:t>
            </a:r>
          </a:p>
          <a:p>
            <a:pPr lvl="1"/>
            <a:r>
              <a:rPr lang="en-US" dirty="0"/>
              <a:t>FQHCs</a:t>
            </a:r>
          </a:p>
          <a:p>
            <a:pPr lvl="1"/>
            <a:r>
              <a:rPr lang="en-US" dirty="0"/>
              <a:t>RHCs</a:t>
            </a:r>
          </a:p>
          <a:p>
            <a:pPr lvl="1"/>
            <a:r>
              <a:rPr lang="en-US" dirty="0"/>
              <a:t>Pharmacies</a:t>
            </a:r>
          </a:p>
          <a:p>
            <a:pPr lvl="1"/>
            <a:r>
              <a:rPr lang="en-US" dirty="0"/>
              <a:t>IHCPs</a:t>
            </a:r>
          </a:p>
          <a:p>
            <a:pPr lvl="1"/>
            <a:r>
              <a:rPr lang="en-US" dirty="0"/>
              <a:t>Emergency services		</a:t>
            </a:r>
          </a:p>
        </p:txBody>
      </p:sp>
    </p:spTree>
    <p:extLst>
      <p:ext uri="{BB962C8B-B14F-4D97-AF65-F5344CB8AC3E}">
        <p14:creationId xmlns:p14="http://schemas.microsoft.com/office/powerpoint/2010/main" val="3736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E8F2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timeline</a:t>
            </a:r>
          </a:p>
        </p:txBody>
      </p:sp>
      <p:pic>
        <p:nvPicPr>
          <p:cNvPr id="3" name="Graphic 2" descr="Daily calendar with solid fill">
            <a:extLst>
              <a:ext uri="{FF2B5EF4-FFF2-40B4-BE49-F238E27FC236}">
                <a16:creationId xmlns:a16="http://schemas.microsoft.com/office/drawing/2014/main" id="{FE492803-21A6-111D-F360-4A7D95EDFB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7852" y="4319140"/>
            <a:ext cx="2356291" cy="2356291"/>
          </a:xfrm>
          <a:prstGeom prst="rect">
            <a:avLst/>
          </a:prstGeom>
        </p:spPr>
      </p:pic>
    </p:spTree>
    <p:extLst>
      <p:ext uri="{BB962C8B-B14F-4D97-AF65-F5344CB8AC3E}">
        <p14:creationId xmlns:p14="http://schemas.microsoft.com/office/powerpoint/2010/main" val="710689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E8F26"/>
                </a:solidFill>
              </a:rPr>
              <a:t>timeline</a:t>
            </a:r>
          </a:p>
        </p:txBody>
      </p:sp>
      <p:sp>
        <p:nvSpPr>
          <p:cNvPr id="3" name="Content Placeholder 2"/>
          <p:cNvSpPr>
            <a:spLocks noGrp="1"/>
          </p:cNvSpPr>
          <p:nvPr>
            <p:ph idx="1"/>
          </p:nvPr>
        </p:nvSpPr>
        <p:spPr/>
        <p:txBody>
          <a:bodyPr>
            <a:normAutofit/>
          </a:bodyPr>
          <a:lstStyle/>
          <a:p>
            <a:pPr marL="457200" marR="0" lvl="1" indent="0">
              <a:spcBef>
                <a:spcPts val="0"/>
              </a:spcBef>
              <a:spcAft>
                <a:spcPts val="0"/>
              </a:spcAft>
              <a:buNone/>
            </a:pPr>
            <a:r>
              <a:rPr lang="en-US" dirty="0">
                <a:effectLst/>
                <a:latin typeface="Montserrat Light" panose="00000400000000000000" pitchFamily="2" charset="0"/>
                <a:ea typeface="Times New Roman" panose="02020603050405020304" pitchFamily="18" charset="0"/>
              </a:rPr>
              <a:t>Expected RFP release date early </a:t>
            </a:r>
            <a:r>
              <a:rPr lang="en-US" b="1" dirty="0">
                <a:effectLst/>
                <a:latin typeface="Montserrat Light" panose="00000400000000000000" pitchFamily="2" charset="0"/>
                <a:ea typeface="Times New Roman" panose="02020603050405020304" pitchFamily="18" charset="0"/>
              </a:rPr>
              <a:t>Fall 2022</a:t>
            </a:r>
            <a:endParaRPr lang="en-US" b="1" dirty="0">
              <a:effectLst/>
              <a:latin typeface="Montserrat Light" panose="00000400000000000000" pitchFamily="2" charset="0"/>
              <a:ea typeface="Calibri" panose="020F0502020204030204" pitchFamily="34" charset="0"/>
            </a:endParaRPr>
          </a:p>
          <a:p>
            <a:pPr marL="457200" marR="0" lvl="1" indent="0">
              <a:spcBef>
                <a:spcPts val="0"/>
              </a:spcBef>
              <a:spcAft>
                <a:spcPts val="0"/>
              </a:spcAft>
              <a:buNone/>
            </a:pPr>
            <a:endParaRPr lang="en-US" dirty="0">
              <a:effectLst/>
              <a:latin typeface="Montserrat Light" panose="00000400000000000000" pitchFamily="2" charset="0"/>
              <a:ea typeface="Times New Roman" panose="02020603050405020304" pitchFamily="18" charset="0"/>
            </a:endParaRPr>
          </a:p>
          <a:p>
            <a:pPr marL="457200" marR="0" lvl="1" indent="0">
              <a:spcBef>
                <a:spcPts val="0"/>
              </a:spcBef>
              <a:spcAft>
                <a:spcPts val="0"/>
              </a:spcAft>
              <a:buNone/>
            </a:pPr>
            <a:r>
              <a:rPr lang="en-US" dirty="0">
                <a:effectLst/>
                <a:latin typeface="Montserrat Light" panose="00000400000000000000" pitchFamily="2" charset="0"/>
                <a:ea typeface="Times New Roman" panose="02020603050405020304" pitchFamily="18" charset="0"/>
              </a:rPr>
              <a:t>Anticipated launch date </a:t>
            </a:r>
            <a:r>
              <a:rPr lang="en-US" b="1" dirty="0">
                <a:effectLst/>
                <a:latin typeface="Montserrat Light" panose="00000400000000000000" pitchFamily="2" charset="0"/>
                <a:ea typeface="Times New Roman" panose="02020603050405020304" pitchFamily="18" charset="0"/>
              </a:rPr>
              <a:t>October 2023, </a:t>
            </a:r>
            <a:r>
              <a:rPr lang="en-US" dirty="0">
                <a:effectLst/>
                <a:latin typeface="Montserrat Light" panose="00000400000000000000" pitchFamily="2" charset="0"/>
                <a:ea typeface="Times New Roman" panose="02020603050405020304" pitchFamily="18" charset="0"/>
              </a:rPr>
              <a:t>pending CMS approval</a:t>
            </a:r>
            <a:endParaRPr lang="en-US" dirty="0">
              <a:effectLst/>
              <a:latin typeface="Montserrat Light" panose="00000400000000000000" pitchFamily="2" charset="0"/>
              <a:ea typeface="Calibri" panose="020F0502020204030204" pitchFamily="34" charset="0"/>
            </a:endParaRPr>
          </a:p>
          <a:p>
            <a:pPr marL="685800" marR="0" indent="0">
              <a:spcBef>
                <a:spcPts val="0"/>
              </a:spcBef>
              <a:spcAft>
                <a:spcPts val="0"/>
              </a:spcAft>
              <a:buNone/>
            </a:pPr>
            <a:endParaRPr lang="en-US" sz="1100" dirty="0">
              <a:effectLst/>
              <a:latin typeface="Calibri" panose="020F0502020204030204" pitchFamily="34" charset="0"/>
              <a:ea typeface="Calibri" panose="020F0502020204030204" pitchFamily="34" charset="0"/>
            </a:endParaRPr>
          </a:p>
          <a:p>
            <a:pPr marL="0" indent="0">
              <a:buNone/>
            </a:pPr>
            <a:endParaRPr lang="en-US" sz="2400" dirty="0"/>
          </a:p>
        </p:txBody>
      </p:sp>
    </p:spTree>
    <p:extLst>
      <p:ext uri="{BB962C8B-B14F-4D97-AF65-F5344CB8AC3E}">
        <p14:creationId xmlns:p14="http://schemas.microsoft.com/office/powerpoint/2010/main" val="349049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4E3C3A-B577-4AA3-9796-3E1C316942C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222"/>
          <a:stretch/>
        </p:blipFill>
        <p:spPr>
          <a:xfrm>
            <a:off x="3084172" y="47792"/>
            <a:ext cx="6023656" cy="2452972"/>
          </a:xfrm>
        </p:spPr>
      </p:pic>
      <p:grpSp>
        <p:nvGrpSpPr>
          <p:cNvPr id="27" name="Group 26">
            <a:extLst>
              <a:ext uri="{FF2B5EF4-FFF2-40B4-BE49-F238E27FC236}">
                <a16:creationId xmlns:a16="http://schemas.microsoft.com/office/drawing/2014/main" id="{4CB73972-814A-40BE-8024-2BB269AD50EE}"/>
              </a:ext>
            </a:extLst>
          </p:cNvPr>
          <p:cNvGrpSpPr/>
          <p:nvPr/>
        </p:nvGrpSpPr>
        <p:grpSpPr>
          <a:xfrm>
            <a:off x="1630210" y="4594203"/>
            <a:ext cx="8931580" cy="584775"/>
            <a:chOff x="969410" y="5102206"/>
            <a:chExt cx="8931580" cy="584775"/>
          </a:xfrm>
        </p:grpSpPr>
        <p:grpSp>
          <p:nvGrpSpPr>
            <p:cNvPr id="15" name="Group 14">
              <a:extLst>
                <a:ext uri="{FF2B5EF4-FFF2-40B4-BE49-F238E27FC236}">
                  <a16:creationId xmlns:a16="http://schemas.microsoft.com/office/drawing/2014/main" id="{6699B720-27C9-4FE8-BFBD-D8E310DC1930}"/>
                </a:ext>
              </a:extLst>
            </p:cNvPr>
            <p:cNvGrpSpPr/>
            <p:nvPr/>
          </p:nvGrpSpPr>
          <p:grpSpPr>
            <a:xfrm>
              <a:off x="969410" y="5102206"/>
              <a:ext cx="2882470" cy="584775"/>
              <a:chOff x="1290943" y="4195627"/>
              <a:chExt cx="2882470" cy="584775"/>
            </a:xfrm>
          </p:grpSpPr>
          <p:cxnSp>
            <p:nvCxnSpPr>
              <p:cNvPr id="6" name="Straight Connector 5">
                <a:extLst>
                  <a:ext uri="{FF2B5EF4-FFF2-40B4-BE49-F238E27FC236}">
                    <a16:creationId xmlns:a16="http://schemas.microsoft.com/office/drawing/2014/main" id="{5916DA9D-0222-4231-A2F8-3BAE0C1AA44A}"/>
                  </a:ext>
                </a:extLst>
              </p:cNvPr>
              <p:cNvCxnSpPr>
                <a:cxnSpLocks/>
              </p:cNvCxnSpPr>
              <p:nvPr/>
            </p:nvCxnSpPr>
            <p:spPr>
              <a:xfrm flipV="1">
                <a:off x="1290943" y="4271170"/>
                <a:ext cx="1" cy="433691"/>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F61A50-33A3-4FE1-93E9-F9CF2A75DC2C}"/>
                  </a:ext>
                </a:extLst>
              </p:cNvPr>
              <p:cNvSpPr/>
              <p:nvPr/>
            </p:nvSpPr>
            <p:spPr>
              <a:xfrm>
                <a:off x="1398955" y="4195627"/>
                <a:ext cx="277445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64646"/>
                    </a:solidFill>
                    <a:effectLst/>
                    <a:uLnTx/>
                    <a:uFillTx/>
                    <a:latin typeface="Montserrat Light" panose="00000400000000000000" pitchFamily="50" charset="0"/>
                    <a:ea typeface="+mn-ea"/>
                    <a:cs typeface="Arial" panose="020B0604020202020204" pitchFamily="34" charset="0"/>
                  </a:rPr>
                  <a:t>4345 N. Lincoln Blvd.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64646"/>
                    </a:solidFill>
                    <a:effectLst/>
                    <a:uLnTx/>
                    <a:uFillTx/>
                    <a:latin typeface="Montserrat Light" panose="00000400000000000000" pitchFamily="50" charset="0"/>
                    <a:ea typeface="+mn-ea"/>
                    <a:cs typeface="Arial" panose="020B0604020202020204" pitchFamily="34" charset="0"/>
                  </a:rPr>
                  <a:t>Oklahoma City, OK 73105</a:t>
                </a:r>
              </a:p>
            </p:txBody>
          </p:sp>
        </p:grpSp>
        <p:grpSp>
          <p:nvGrpSpPr>
            <p:cNvPr id="16" name="Group 15">
              <a:extLst>
                <a:ext uri="{FF2B5EF4-FFF2-40B4-BE49-F238E27FC236}">
                  <a16:creationId xmlns:a16="http://schemas.microsoft.com/office/drawing/2014/main" id="{E384A1AC-BD91-4DE7-B704-FEBD4C091C5C}"/>
                </a:ext>
              </a:extLst>
            </p:cNvPr>
            <p:cNvGrpSpPr/>
            <p:nvPr/>
          </p:nvGrpSpPr>
          <p:grpSpPr>
            <a:xfrm>
              <a:off x="4488285" y="5102206"/>
              <a:ext cx="2298316" cy="584775"/>
              <a:chOff x="4546051" y="4195627"/>
              <a:chExt cx="2298316" cy="584775"/>
            </a:xfrm>
          </p:grpSpPr>
          <p:cxnSp>
            <p:nvCxnSpPr>
              <p:cNvPr id="11" name="Straight Connector 10">
                <a:extLst>
                  <a:ext uri="{FF2B5EF4-FFF2-40B4-BE49-F238E27FC236}">
                    <a16:creationId xmlns:a16="http://schemas.microsoft.com/office/drawing/2014/main" id="{E03B85F5-B23B-4192-B303-701F2439A20E}"/>
                  </a:ext>
                </a:extLst>
              </p:cNvPr>
              <p:cNvCxnSpPr>
                <a:cxnSpLocks/>
              </p:cNvCxnSpPr>
              <p:nvPr/>
            </p:nvCxnSpPr>
            <p:spPr>
              <a:xfrm flipV="1">
                <a:off x="4546051" y="4271170"/>
                <a:ext cx="1" cy="433691"/>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1BE661-00B4-4F2F-B278-4A6061FFEF7F}"/>
                  </a:ext>
                </a:extLst>
              </p:cNvPr>
              <p:cNvSpPr/>
              <p:nvPr/>
            </p:nvSpPr>
            <p:spPr>
              <a:xfrm>
                <a:off x="4654062" y="4195627"/>
                <a:ext cx="219030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okhca.org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mysoonercare.org</a:t>
                </a:r>
              </a:p>
            </p:txBody>
          </p:sp>
        </p:grpSp>
        <p:grpSp>
          <p:nvGrpSpPr>
            <p:cNvPr id="17" name="Group 16">
              <a:extLst>
                <a:ext uri="{FF2B5EF4-FFF2-40B4-BE49-F238E27FC236}">
                  <a16:creationId xmlns:a16="http://schemas.microsoft.com/office/drawing/2014/main" id="{3D3F142E-B4B7-48CE-B4C7-003F4C783AD3}"/>
                </a:ext>
              </a:extLst>
            </p:cNvPr>
            <p:cNvGrpSpPr/>
            <p:nvPr/>
          </p:nvGrpSpPr>
          <p:grpSpPr>
            <a:xfrm>
              <a:off x="7213902" y="5102206"/>
              <a:ext cx="2687088" cy="584775"/>
              <a:chOff x="7082143" y="4195627"/>
              <a:chExt cx="2687088" cy="584775"/>
            </a:xfrm>
          </p:grpSpPr>
          <p:cxnSp>
            <p:nvCxnSpPr>
              <p:cNvPr id="13" name="Straight Connector 12">
                <a:extLst>
                  <a:ext uri="{FF2B5EF4-FFF2-40B4-BE49-F238E27FC236}">
                    <a16:creationId xmlns:a16="http://schemas.microsoft.com/office/drawing/2014/main" id="{AEDABF33-F956-4530-8758-9276E660EC29}"/>
                  </a:ext>
                </a:extLst>
              </p:cNvPr>
              <p:cNvCxnSpPr>
                <a:cxnSpLocks/>
              </p:cNvCxnSpPr>
              <p:nvPr/>
            </p:nvCxnSpPr>
            <p:spPr>
              <a:xfrm flipV="1">
                <a:off x="7082143" y="4271170"/>
                <a:ext cx="1" cy="433691"/>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A76712-B11D-407E-895A-71A2F5235270}"/>
                  </a:ext>
                </a:extLst>
              </p:cNvPr>
              <p:cNvSpPr/>
              <p:nvPr/>
            </p:nvSpPr>
            <p:spPr>
              <a:xfrm>
                <a:off x="7190155" y="4195627"/>
                <a:ext cx="25790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64646"/>
                    </a:solidFill>
                    <a:effectLst/>
                    <a:uLnTx/>
                    <a:uFillTx/>
                    <a:latin typeface="Montserrat Light" panose="00000400000000000000" pitchFamily="50" charset="0"/>
                    <a:ea typeface="+mn-ea"/>
                    <a:cs typeface="Arial" panose="020B0604020202020204" pitchFamily="34" charset="0"/>
                  </a:rPr>
                  <a:t>Agency: 405-522-7300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64646"/>
                    </a:solidFill>
                    <a:effectLst/>
                    <a:uLnTx/>
                    <a:uFillTx/>
                    <a:latin typeface="Montserrat Light" panose="00000400000000000000" pitchFamily="50" charset="0"/>
                    <a:ea typeface="+mn-ea"/>
                    <a:cs typeface="Arial" panose="020B0604020202020204" pitchFamily="34" charset="0"/>
                  </a:rPr>
                  <a:t>Helpline: 800-987-7767</a:t>
                </a:r>
              </a:p>
            </p:txBody>
          </p:sp>
        </p:grpSp>
      </p:grpSp>
      <p:sp>
        <p:nvSpPr>
          <p:cNvPr id="19" name="Rectangle 18">
            <a:extLst>
              <a:ext uri="{FF2B5EF4-FFF2-40B4-BE49-F238E27FC236}">
                <a16:creationId xmlns:a16="http://schemas.microsoft.com/office/drawing/2014/main" id="{1F10DAE0-B9A5-49AF-8698-DCADB7AE4616}"/>
              </a:ext>
            </a:extLst>
          </p:cNvPr>
          <p:cNvSpPr/>
          <p:nvPr/>
        </p:nvSpPr>
        <p:spPr>
          <a:xfrm>
            <a:off x="2070699" y="2866640"/>
            <a:ext cx="805060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000" normalizeH="0" baseline="0" noProof="0" dirty="0">
                <a:ln>
                  <a:noFill/>
                </a:ln>
                <a:solidFill>
                  <a:srgbClr val="464646"/>
                </a:solidFill>
                <a:effectLst/>
                <a:uLnTx/>
                <a:uFillTx/>
                <a:latin typeface="Montserrat ExtraBold" panose="00000900000000000000" pitchFamily="50" charset="0"/>
                <a:ea typeface="+mn-ea"/>
                <a:cs typeface="+mn-cs"/>
              </a:rPr>
              <a:t>Questions and Answers</a:t>
            </a:r>
          </a:p>
        </p:txBody>
      </p:sp>
      <p:grpSp>
        <p:nvGrpSpPr>
          <p:cNvPr id="26" name="Group 25">
            <a:extLst>
              <a:ext uri="{FF2B5EF4-FFF2-40B4-BE49-F238E27FC236}">
                <a16:creationId xmlns:a16="http://schemas.microsoft.com/office/drawing/2014/main" id="{0796C683-BB52-4CC7-9159-D2DED7E48E7A}"/>
              </a:ext>
            </a:extLst>
          </p:cNvPr>
          <p:cNvGrpSpPr/>
          <p:nvPr/>
        </p:nvGrpSpPr>
        <p:grpSpPr>
          <a:xfrm>
            <a:off x="5149085" y="5544854"/>
            <a:ext cx="1149720" cy="309564"/>
            <a:chOff x="5786437" y="3119436"/>
            <a:chExt cx="2299433" cy="619126"/>
          </a:xfrm>
        </p:grpSpPr>
        <p:pic>
          <p:nvPicPr>
            <p:cNvPr id="23" name="Graphic 22">
              <a:extLst>
                <a:ext uri="{FF2B5EF4-FFF2-40B4-BE49-F238E27FC236}">
                  <a16:creationId xmlns:a16="http://schemas.microsoft.com/office/drawing/2014/main" id="{97151C13-9CB8-497B-9D4D-3E4B05300B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6437" y="3119437"/>
              <a:ext cx="619125" cy="619125"/>
            </a:xfrm>
            <a:prstGeom prst="rect">
              <a:avLst/>
            </a:prstGeom>
          </p:spPr>
        </p:pic>
        <p:pic>
          <p:nvPicPr>
            <p:cNvPr id="24" name="Graphic 23">
              <a:extLst>
                <a:ext uri="{FF2B5EF4-FFF2-40B4-BE49-F238E27FC236}">
                  <a16:creationId xmlns:a16="http://schemas.microsoft.com/office/drawing/2014/main" id="{DF46A378-B9A9-4194-918A-69E00A6DCF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26591" y="3119437"/>
              <a:ext cx="619125" cy="619125"/>
            </a:xfrm>
            <a:prstGeom prst="rect">
              <a:avLst/>
            </a:prstGeom>
          </p:spPr>
        </p:pic>
        <p:pic>
          <p:nvPicPr>
            <p:cNvPr id="25" name="Graphic 24">
              <a:extLst>
                <a:ext uri="{FF2B5EF4-FFF2-40B4-BE49-F238E27FC236}">
                  <a16:creationId xmlns:a16="http://schemas.microsoft.com/office/drawing/2014/main" id="{4747C4DD-7572-4353-8C2F-8BB94BB837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6745" y="3119436"/>
              <a:ext cx="619125" cy="619125"/>
            </a:xfrm>
            <a:prstGeom prst="rect">
              <a:avLst/>
            </a:prstGeom>
          </p:spPr>
        </p:pic>
      </p:grpSp>
    </p:spTree>
    <p:extLst>
      <p:ext uri="{BB962C8B-B14F-4D97-AF65-F5344CB8AC3E}">
        <p14:creationId xmlns:p14="http://schemas.microsoft.com/office/powerpoint/2010/main" val="411016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0696" cy="1325563"/>
          </a:xfrm>
        </p:spPr>
        <p:txBody>
          <a:bodyPr/>
          <a:lstStyle/>
          <a:p>
            <a:r>
              <a:rPr lang="en-US" dirty="0">
                <a:solidFill>
                  <a:srgbClr val="DE8F26"/>
                </a:solidFill>
                <a:latin typeface="Montserrat ExtraBold"/>
              </a:rPr>
              <a:t>Fundamentals of </a:t>
            </a:r>
            <a:r>
              <a:rPr lang="en-US" dirty="0" err="1">
                <a:solidFill>
                  <a:srgbClr val="DE8F26"/>
                </a:solidFill>
                <a:latin typeface="Montserrat ExtraBold"/>
              </a:rPr>
              <a:t>soonercare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a:solidFill>
                  <a:schemeClr val="tx1"/>
                </a:solidFill>
              </a:rPr>
              <a:t>SoonerCare</a:t>
            </a:r>
            <a:r>
              <a:rPr lang="en-US" dirty="0">
                <a:solidFill>
                  <a:schemeClr val="tx1"/>
                </a:solidFill>
              </a:rPr>
              <a:t> members must meet income eligibility based on the Federal Poverty Level guidelines. For example, below are income requirements for </a:t>
            </a:r>
            <a:r>
              <a:rPr lang="en-US" dirty="0" err="1">
                <a:solidFill>
                  <a:schemeClr val="tx1"/>
                </a:solidFill>
              </a:rPr>
              <a:t>SoonerCare</a:t>
            </a:r>
            <a:r>
              <a:rPr lang="en-US" dirty="0">
                <a:solidFill>
                  <a:schemeClr val="tx1"/>
                </a:solidFill>
              </a:rPr>
              <a:t> children’s coverage:</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Primarily, </a:t>
            </a:r>
            <a:r>
              <a:rPr lang="en-US" dirty="0" err="1">
                <a:solidFill>
                  <a:schemeClr val="tx1"/>
                </a:solidFill>
              </a:rPr>
              <a:t>SoonerCare</a:t>
            </a:r>
            <a:r>
              <a:rPr lang="en-US" dirty="0">
                <a:solidFill>
                  <a:schemeClr val="tx1"/>
                </a:solidFill>
              </a:rPr>
              <a:t> members are:</a:t>
            </a:r>
          </a:p>
          <a:p>
            <a:pPr lvl="1"/>
            <a:r>
              <a:rPr lang="en-US" dirty="0">
                <a:solidFill>
                  <a:schemeClr val="tx1"/>
                </a:solidFill>
              </a:rPr>
              <a:t>Children</a:t>
            </a:r>
          </a:p>
          <a:p>
            <a:pPr lvl="1"/>
            <a:r>
              <a:rPr lang="en-US" dirty="0">
                <a:solidFill>
                  <a:schemeClr val="tx1"/>
                </a:solidFill>
              </a:rPr>
              <a:t>Pregnant Women</a:t>
            </a:r>
          </a:p>
          <a:p>
            <a:pPr lvl="1"/>
            <a:r>
              <a:rPr lang="en-US" dirty="0">
                <a:solidFill>
                  <a:schemeClr val="tx1"/>
                </a:solidFill>
              </a:rPr>
              <a:t>Parent/Caretakers</a:t>
            </a:r>
          </a:p>
          <a:p>
            <a:pPr lvl="1"/>
            <a:r>
              <a:rPr lang="en-US" dirty="0">
                <a:solidFill>
                  <a:schemeClr val="tx1"/>
                </a:solidFill>
              </a:rPr>
              <a:t>Aged, blind, and disabled</a:t>
            </a:r>
          </a:p>
          <a:p>
            <a:pPr marL="457200" lvl="1" indent="0">
              <a:buNone/>
            </a:pPr>
            <a:endParaRPr lang="en-US" dirty="0"/>
          </a:p>
        </p:txBody>
      </p:sp>
      <p:graphicFrame>
        <p:nvGraphicFramePr>
          <p:cNvPr id="4" name="Table 4">
            <a:extLst>
              <a:ext uri="{FF2B5EF4-FFF2-40B4-BE49-F238E27FC236}">
                <a16:creationId xmlns:a16="http://schemas.microsoft.com/office/drawing/2014/main" id="{01D4A266-A46E-AB88-47C0-AF3C31D7F0AF}"/>
              </a:ext>
            </a:extLst>
          </p:cNvPr>
          <p:cNvGraphicFramePr>
            <a:graphicFrameLocks noGrp="1"/>
          </p:cNvGraphicFramePr>
          <p:nvPr>
            <p:extLst>
              <p:ext uri="{D42A27DB-BD31-4B8C-83A1-F6EECF244321}">
                <p14:modId xmlns:p14="http://schemas.microsoft.com/office/powerpoint/2010/main" val="3314640345"/>
              </p:ext>
            </p:extLst>
          </p:nvPr>
        </p:nvGraphicFramePr>
        <p:xfrm>
          <a:off x="1712404" y="2838240"/>
          <a:ext cx="8128000" cy="148336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1376075145"/>
                    </a:ext>
                  </a:extLst>
                </a:gridCol>
                <a:gridCol w="4064000">
                  <a:extLst>
                    <a:ext uri="{9D8B030D-6E8A-4147-A177-3AD203B41FA5}">
                      <a16:colId xmlns:a16="http://schemas.microsoft.com/office/drawing/2014/main" val="2294535328"/>
                    </a:ext>
                  </a:extLst>
                </a:gridCol>
              </a:tblGrid>
              <a:tr h="370840">
                <a:tc>
                  <a:txBody>
                    <a:bodyPr/>
                    <a:lstStyle/>
                    <a:p>
                      <a:r>
                        <a:rPr lang="en-US" dirty="0"/>
                        <a:t>Household Size</a:t>
                      </a:r>
                    </a:p>
                  </a:txBody>
                  <a:tcPr/>
                </a:tc>
                <a:tc>
                  <a:txBody>
                    <a:bodyPr/>
                    <a:lstStyle/>
                    <a:p>
                      <a:r>
                        <a:rPr lang="en-US" dirty="0"/>
                        <a:t>Household Annual Income </a:t>
                      </a:r>
                    </a:p>
                  </a:txBody>
                  <a:tcPr/>
                </a:tc>
                <a:extLst>
                  <a:ext uri="{0D108BD9-81ED-4DB2-BD59-A6C34878D82A}">
                    <a16:rowId xmlns:a16="http://schemas.microsoft.com/office/drawing/2014/main" val="3087520653"/>
                  </a:ext>
                </a:extLst>
              </a:tr>
              <a:tr h="370840">
                <a:tc>
                  <a:txBody>
                    <a:bodyPr/>
                    <a:lstStyle/>
                    <a:p>
                      <a:r>
                        <a:rPr lang="en-US" dirty="0"/>
                        <a:t>2</a:t>
                      </a:r>
                    </a:p>
                  </a:txBody>
                  <a:tcPr/>
                </a:tc>
                <a:tc>
                  <a:txBody>
                    <a:bodyPr/>
                    <a:lstStyle/>
                    <a:p>
                      <a:r>
                        <a:rPr lang="en-US" dirty="0"/>
                        <a:t>$38,460</a:t>
                      </a:r>
                    </a:p>
                  </a:txBody>
                  <a:tcPr/>
                </a:tc>
                <a:extLst>
                  <a:ext uri="{0D108BD9-81ED-4DB2-BD59-A6C34878D82A}">
                    <a16:rowId xmlns:a16="http://schemas.microsoft.com/office/drawing/2014/main" val="1942743312"/>
                  </a:ext>
                </a:extLst>
              </a:tr>
              <a:tr h="370840">
                <a:tc>
                  <a:txBody>
                    <a:bodyPr/>
                    <a:lstStyle/>
                    <a:p>
                      <a:r>
                        <a:rPr lang="en-US" dirty="0"/>
                        <a:t>3</a:t>
                      </a:r>
                    </a:p>
                  </a:txBody>
                  <a:tcPr/>
                </a:tc>
                <a:tc>
                  <a:txBody>
                    <a:bodyPr/>
                    <a:lstStyle/>
                    <a:p>
                      <a:r>
                        <a:rPr lang="en-US" dirty="0"/>
                        <a:t>$48,384</a:t>
                      </a:r>
                    </a:p>
                  </a:txBody>
                  <a:tcPr/>
                </a:tc>
                <a:extLst>
                  <a:ext uri="{0D108BD9-81ED-4DB2-BD59-A6C34878D82A}">
                    <a16:rowId xmlns:a16="http://schemas.microsoft.com/office/drawing/2014/main" val="3743396949"/>
                  </a:ext>
                </a:extLst>
              </a:tr>
              <a:tr h="370840">
                <a:tc>
                  <a:txBody>
                    <a:bodyPr/>
                    <a:lstStyle/>
                    <a:p>
                      <a:r>
                        <a:rPr lang="en-US" dirty="0"/>
                        <a:t>4</a:t>
                      </a:r>
                    </a:p>
                  </a:txBody>
                  <a:tcPr/>
                </a:tc>
                <a:tc>
                  <a:txBody>
                    <a:bodyPr/>
                    <a:lstStyle/>
                    <a:p>
                      <a:r>
                        <a:rPr lang="en-US" dirty="0"/>
                        <a:t>$58,296</a:t>
                      </a:r>
                    </a:p>
                  </a:txBody>
                  <a:tcPr/>
                </a:tc>
                <a:extLst>
                  <a:ext uri="{0D108BD9-81ED-4DB2-BD59-A6C34878D82A}">
                    <a16:rowId xmlns:a16="http://schemas.microsoft.com/office/drawing/2014/main" val="1417851450"/>
                  </a:ext>
                </a:extLst>
              </a:tr>
            </a:tbl>
          </a:graphicData>
        </a:graphic>
      </p:graphicFrame>
    </p:spTree>
    <p:extLst>
      <p:ext uri="{BB962C8B-B14F-4D97-AF65-F5344CB8AC3E}">
        <p14:creationId xmlns:p14="http://schemas.microsoft.com/office/powerpoint/2010/main" val="11514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74427" cy="1325563"/>
          </a:xfrm>
        </p:spPr>
        <p:txBody>
          <a:bodyPr/>
          <a:lstStyle/>
          <a:p>
            <a:r>
              <a:rPr lang="en-US" dirty="0">
                <a:solidFill>
                  <a:srgbClr val="DE8F26"/>
                </a:solidFill>
                <a:latin typeface="Montserrat ExtraBold"/>
              </a:rPr>
              <a:t>Fundamentals of </a:t>
            </a:r>
            <a:r>
              <a:rPr lang="en-US" dirty="0" err="1">
                <a:solidFill>
                  <a:srgbClr val="DE8F26"/>
                </a:solidFill>
                <a:latin typeface="Montserrat ExtraBold"/>
              </a:rPr>
              <a:t>soonercare</a:t>
            </a:r>
            <a:endParaRPr lang="en-US" dirty="0"/>
          </a:p>
        </p:txBody>
      </p:sp>
      <p:sp>
        <p:nvSpPr>
          <p:cNvPr id="3" name="Content Placeholder 2"/>
          <p:cNvSpPr>
            <a:spLocks noGrp="1"/>
          </p:cNvSpPr>
          <p:nvPr>
            <p:ph idx="1"/>
          </p:nvPr>
        </p:nvSpPr>
        <p:spPr/>
        <p:txBody>
          <a:bodyPr/>
          <a:lstStyle/>
          <a:p>
            <a:pPr marL="0" indent="0">
              <a:buNone/>
            </a:pPr>
            <a:r>
              <a:rPr lang="en-US" dirty="0">
                <a:solidFill>
                  <a:schemeClr val="tx1"/>
                </a:solidFill>
              </a:rPr>
              <a:t>Also offer coverage to other qualified groups such as:</a:t>
            </a:r>
          </a:p>
          <a:p>
            <a:pPr lvl="1"/>
            <a:r>
              <a:rPr lang="en-US" dirty="0">
                <a:solidFill>
                  <a:schemeClr val="tx1"/>
                </a:solidFill>
              </a:rPr>
              <a:t>Breast and cervical cancer patients under 65</a:t>
            </a:r>
          </a:p>
          <a:p>
            <a:pPr lvl="1"/>
            <a:r>
              <a:rPr lang="en-US" dirty="0">
                <a:solidFill>
                  <a:schemeClr val="tx1"/>
                </a:solidFill>
              </a:rPr>
              <a:t>Expansion adults ages 19-64 with income under 138% FPL</a:t>
            </a:r>
          </a:p>
          <a:p>
            <a:pPr lvl="1"/>
            <a:r>
              <a:rPr lang="en-US" dirty="0">
                <a:solidFill>
                  <a:schemeClr val="tx1"/>
                </a:solidFill>
              </a:rPr>
              <a:t>Insure Oklahoma Employer Sponsored Insurance</a:t>
            </a:r>
          </a:p>
          <a:p>
            <a:pPr lvl="1"/>
            <a:endParaRPr lang="en-US" dirty="0">
              <a:solidFill>
                <a:schemeClr val="tx1"/>
              </a:solidFill>
            </a:endParaRPr>
          </a:p>
          <a:p>
            <a:pPr marL="457200" lvl="1" indent="0" algn="ctr">
              <a:buNone/>
            </a:pPr>
            <a:r>
              <a:rPr lang="en-US" sz="2000" b="1" i="1" dirty="0">
                <a:solidFill>
                  <a:schemeClr val="tx1"/>
                </a:solidFill>
              </a:rPr>
              <a:t>Total enrollment as of July 2022</a:t>
            </a:r>
            <a:r>
              <a:rPr lang="en-US" b="1" i="1" dirty="0">
                <a:solidFill>
                  <a:schemeClr val="tx1"/>
                </a:solidFill>
              </a:rPr>
              <a:t>: 1,293,948</a:t>
            </a:r>
          </a:p>
          <a:p>
            <a:pPr marL="457200" lvl="1" indent="0" algn="ctr">
              <a:buNone/>
            </a:pPr>
            <a:r>
              <a:rPr lang="en-US" b="1" i="1" dirty="0">
                <a:solidFill>
                  <a:schemeClr val="tx1"/>
                </a:solidFill>
              </a:rPr>
              <a:t>Children – 54%</a:t>
            </a:r>
          </a:p>
          <a:p>
            <a:pPr marL="457200" lvl="1" indent="0" algn="ctr">
              <a:buNone/>
            </a:pPr>
            <a:r>
              <a:rPr lang="en-US" b="1" i="1" dirty="0">
                <a:solidFill>
                  <a:schemeClr val="tx1"/>
                </a:solidFill>
              </a:rPr>
              <a:t>Adults – 46%</a:t>
            </a:r>
          </a:p>
        </p:txBody>
      </p:sp>
    </p:spTree>
    <p:extLst>
      <p:ext uri="{BB962C8B-B14F-4D97-AF65-F5344CB8AC3E}">
        <p14:creationId xmlns:p14="http://schemas.microsoft.com/office/powerpoint/2010/main" val="232139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52393" cy="1325563"/>
          </a:xfrm>
        </p:spPr>
        <p:txBody>
          <a:bodyPr/>
          <a:lstStyle/>
          <a:p>
            <a:r>
              <a:rPr lang="en-US" dirty="0">
                <a:solidFill>
                  <a:srgbClr val="DE8F26"/>
                </a:solidFill>
              </a:rPr>
              <a:t>Fundamentals of </a:t>
            </a:r>
            <a:r>
              <a:rPr lang="en-US" dirty="0" err="1">
                <a:solidFill>
                  <a:srgbClr val="DE8F26"/>
                </a:solidFill>
              </a:rPr>
              <a:t>soonercare</a:t>
            </a:r>
            <a:endParaRPr lang="en-US" dirty="0">
              <a:solidFill>
                <a:srgbClr val="DE8F26"/>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tx1"/>
                </a:solidFill>
              </a:rPr>
              <a:t>What does </a:t>
            </a:r>
            <a:r>
              <a:rPr lang="en-US" b="1" dirty="0" err="1">
                <a:solidFill>
                  <a:schemeClr val="tx1"/>
                </a:solidFill>
              </a:rPr>
              <a:t>SoonerCare</a:t>
            </a:r>
            <a:r>
              <a:rPr lang="en-US" b="1" dirty="0">
                <a:solidFill>
                  <a:schemeClr val="tx1"/>
                </a:solidFill>
              </a:rPr>
              <a:t> cover?</a:t>
            </a:r>
          </a:p>
          <a:p>
            <a:pPr marL="0" indent="0">
              <a:buNone/>
            </a:pPr>
            <a:endParaRPr lang="en-US" dirty="0">
              <a:solidFill>
                <a:schemeClr val="tx1"/>
              </a:solidFill>
            </a:endParaRPr>
          </a:p>
          <a:p>
            <a:pPr marL="0" indent="0">
              <a:buNone/>
            </a:pPr>
            <a:r>
              <a:rPr lang="en-US" dirty="0">
                <a:solidFill>
                  <a:schemeClr val="tx1"/>
                </a:solidFill>
              </a:rPr>
              <a:t>Mandatory Benefits Include:</a:t>
            </a:r>
          </a:p>
          <a:p>
            <a:endParaRPr lang="en-US" sz="2400" dirty="0">
              <a:solidFill>
                <a:schemeClr val="tx1"/>
              </a:solidFill>
            </a:endParaRPr>
          </a:p>
          <a:p>
            <a:r>
              <a:rPr lang="en-US" sz="2400" dirty="0">
                <a:solidFill>
                  <a:schemeClr val="tx1"/>
                </a:solidFill>
              </a:rPr>
              <a:t>Inpatient and Outpatient hospital services</a:t>
            </a:r>
          </a:p>
          <a:p>
            <a:r>
              <a:rPr lang="en-US" sz="2400" dirty="0">
                <a:solidFill>
                  <a:schemeClr val="tx1"/>
                </a:solidFill>
              </a:rPr>
              <a:t>Physician Services</a:t>
            </a:r>
          </a:p>
          <a:p>
            <a:r>
              <a:rPr lang="en-US" sz="2400" dirty="0">
                <a:solidFill>
                  <a:schemeClr val="tx1"/>
                </a:solidFill>
              </a:rPr>
              <a:t>Early and Periodic Screening, Diagnostic, and Treatment Services (well-child checks)</a:t>
            </a:r>
          </a:p>
          <a:p>
            <a:r>
              <a:rPr lang="en-US" sz="2400" dirty="0">
                <a:solidFill>
                  <a:schemeClr val="tx1"/>
                </a:solidFill>
              </a:rPr>
              <a:t>Nursing facility services</a:t>
            </a:r>
          </a:p>
          <a:p>
            <a:r>
              <a:rPr lang="en-US" sz="2400" dirty="0">
                <a:solidFill>
                  <a:schemeClr val="tx1"/>
                </a:solidFill>
              </a:rPr>
              <a:t>Home health services</a:t>
            </a:r>
          </a:p>
          <a:p>
            <a:r>
              <a:rPr lang="en-US" sz="2400" dirty="0">
                <a:solidFill>
                  <a:schemeClr val="tx1"/>
                </a:solidFill>
              </a:rPr>
              <a:t>Laboratory and x-ray services</a:t>
            </a:r>
          </a:p>
          <a:p>
            <a:r>
              <a:rPr lang="en-US" sz="2400" dirty="0">
                <a:solidFill>
                  <a:schemeClr val="tx1"/>
                </a:solidFill>
              </a:rPr>
              <a:t>Transportation Services</a:t>
            </a:r>
          </a:p>
        </p:txBody>
      </p:sp>
    </p:spTree>
    <p:extLst>
      <p:ext uri="{BB962C8B-B14F-4D97-AF65-F5344CB8AC3E}">
        <p14:creationId xmlns:p14="http://schemas.microsoft.com/office/powerpoint/2010/main" val="408626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52393" cy="1325563"/>
          </a:xfrm>
        </p:spPr>
        <p:txBody>
          <a:bodyPr/>
          <a:lstStyle/>
          <a:p>
            <a:r>
              <a:rPr lang="en-US" dirty="0">
                <a:solidFill>
                  <a:srgbClr val="DE8F26"/>
                </a:solidFill>
              </a:rPr>
              <a:t>Fundamentals of </a:t>
            </a:r>
            <a:r>
              <a:rPr lang="en-US" dirty="0" err="1">
                <a:solidFill>
                  <a:srgbClr val="DE8F26"/>
                </a:solidFill>
              </a:rPr>
              <a:t>soonercare</a:t>
            </a:r>
            <a:endParaRPr lang="en-US" dirty="0">
              <a:solidFill>
                <a:srgbClr val="DE8F26"/>
              </a:solidFill>
            </a:endParaRPr>
          </a:p>
        </p:txBody>
      </p:sp>
      <p:sp>
        <p:nvSpPr>
          <p:cNvPr id="3" name="Content Placeholder 2"/>
          <p:cNvSpPr>
            <a:spLocks noGrp="1"/>
          </p:cNvSpPr>
          <p:nvPr>
            <p:ph idx="1"/>
          </p:nvPr>
        </p:nvSpPr>
        <p:spPr/>
        <p:txBody>
          <a:bodyPr>
            <a:normAutofit/>
          </a:bodyPr>
          <a:lstStyle/>
          <a:p>
            <a:pPr marL="0" indent="0">
              <a:buNone/>
            </a:pPr>
            <a:r>
              <a:rPr lang="en-US" b="1" dirty="0">
                <a:solidFill>
                  <a:schemeClr val="tx1"/>
                </a:solidFill>
              </a:rPr>
              <a:t>What does </a:t>
            </a:r>
            <a:r>
              <a:rPr lang="en-US" b="1" dirty="0" err="1">
                <a:solidFill>
                  <a:schemeClr val="tx1"/>
                </a:solidFill>
              </a:rPr>
              <a:t>SoonerCare</a:t>
            </a:r>
            <a:r>
              <a:rPr lang="en-US" b="1" dirty="0">
                <a:solidFill>
                  <a:schemeClr val="tx1"/>
                </a:solidFill>
              </a:rPr>
              <a:t> cover?</a:t>
            </a:r>
          </a:p>
          <a:p>
            <a:pPr marL="0" indent="0">
              <a:buNone/>
            </a:pPr>
            <a:endParaRPr lang="en-US" dirty="0">
              <a:solidFill>
                <a:schemeClr val="tx1"/>
              </a:solidFill>
            </a:endParaRPr>
          </a:p>
          <a:p>
            <a:pPr marL="0" indent="0">
              <a:buNone/>
            </a:pPr>
            <a:r>
              <a:rPr lang="en-US" dirty="0">
                <a:solidFill>
                  <a:schemeClr val="tx1"/>
                </a:solidFill>
              </a:rPr>
              <a:t>Optional Benefits Include:</a:t>
            </a:r>
          </a:p>
          <a:p>
            <a:r>
              <a:rPr lang="en-US" sz="2400" dirty="0">
                <a:solidFill>
                  <a:schemeClr val="tx1"/>
                </a:solidFill>
              </a:rPr>
              <a:t>Prescription Drugs</a:t>
            </a:r>
          </a:p>
          <a:p>
            <a:r>
              <a:rPr lang="en-US" sz="2400" dirty="0">
                <a:solidFill>
                  <a:schemeClr val="tx1"/>
                </a:solidFill>
              </a:rPr>
              <a:t>Behavioral Health</a:t>
            </a:r>
          </a:p>
          <a:p>
            <a:r>
              <a:rPr lang="en-US" sz="2400" dirty="0">
                <a:solidFill>
                  <a:schemeClr val="tx1"/>
                </a:solidFill>
              </a:rPr>
              <a:t>Dental</a:t>
            </a:r>
          </a:p>
          <a:p>
            <a:r>
              <a:rPr lang="en-US" sz="2400" dirty="0">
                <a:solidFill>
                  <a:schemeClr val="tx1"/>
                </a:solidFill>
              </a:rPr>
              <a:t>PT/ST/OT</a:t>
            </a:r>
          </a:p>
          <a:p>
            <a:r>
              <a:rPr lang="en-US" sz="2400" dirty="0">
                <a:solidFill>
                  <a:schemeClr val="tx1"/>
                </a:solidFill>
              </a:rPr>
              <a:t>Optometry Services</a:t>
            </a:r>
          </a:p>
          <a:p>
            <a:endParaRPr lang="en-US" sz="2400" dirty="0">
              <a:solidFill>
                <a:schemeClr val="tx1"/>
              </a:solidFill>
            </a:endParaRPr>
          </a:p>
        </p:txBody>
      </p:sp>
    </p:spTree>
    <p:extLst>
      <p:ext uri="{BB962C8B-B14F-4D97-AF65-F5344CB8AC3E}">
        <p14:creationId xmlns:p14="http://schemas.microsoft.com/office/powerpoint/2010/main" val="404506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DE8F26"/>
                </a:solidFill>
              </a:rPr>
              <a:t>medicaid</a:t>
            </a:r>
            <a:r>
              <a:rPr lang="en-US" dirty="0">
                <a:solidFill>
                  <a:srgbClr val="DE8F26"/>
                </a:solidFill>
              </a:rPr>
              <a:t> health outcomes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tx1"/>
                </a:solidFill>
              </a:rPr>
              <a:t>Oklahoma ranks in the bottom 10 in the US for its poor health behaviors and outcomes.</a:t>
            </a:r>
          </a:p>
          <a:p>
            <a:pPr marL="0" indent="0">
              <a:buNone/>
            </a:pPr>
            <a:endParaRPr lang="en-US" dirty="0">
              <a:solidFill>
                <a:schemeClr val="tx1"/>
              </a:solidFill>
            </a:endParaRPr>
          </a:p>
          <a:p>
            <a:pPr marL="0" indent="0">
              <a:buNone/>
            </a:pPr>
            <a:r>
              <a:rPr lang="en-US" dirty="0">
                <a:solidFill>
                  <a:schemeClr val="tx1"/>
                </a:solidFill>
              </a:rPr>
              <a:t>Challenges include:</a:t>
            </a:r>
          </a:p>
          <a:p>
            <a:r>
              <a:rPr lang="en-US" dirty="0">
                <a:solidFill>
                  <a:schemeClr val="tx1"/>
                </a:solidFill>
              </a:rPr>
              <a:t>Obesity</a:t>
            </a:r>
          </a:p>
          <a:p>
            <a:r>
              <a:rPr lang="en-US" dirty="0">
                <a:solidFill>
                  <a:schemeClr val="tx1"/>
                </a:solidFill>
              </a:rPr>
              <a:t>Physical inactivity</a:t>
            </a:r>
          </a:p>
          <a:p>
            <a:r>
              <a:rPr lang="en-US" dirty="0">
                <a:solidFill>
                  <a:schemeClr val="tx1"/>
                </a:solidFill>
              </a:rPr>
              <a:t>Drug overdose deaths</a:t>
            </a:r>
          </a:p>
          <a:p>
            <a:r>
              <a:rPr lang="en-US" dirty="0">
                <a:solidFill>
                  <a:schemeClr val="tx1"/>
                </a:solidFill>
              </a:rPr>
              <a:t>Cardiovascular deaths</a:t>
            </a:r>
          </a:p>
          <a:p>
            <a:r>
              <a:rPr lang="en-US" dirty="0">
                <a:solidFill>
                  <a:schemeClr val="tx1"/>
                </a:solidFill>
              </a:rPr>
              <a:t>Increase in premature deaths</a:t>
            </a:r>
          </a:p>
          <a:p>
            <a:r>
              <a:rPr lang="en-US" dirty="0">
                <a:solidFill>
                  <a:schemeClr val="tx1"/>
                </a:solidFill>
              </a:rPr>
              <a:t>Maternal mortality</a:t>
            </a:r>
          </a:p>
        </p:txBody>
      </p:sp>
    </p:spTree>
    <p:extLst>
      <p:ext uri="{BB962C8B-B14F-4D97-AF65-F5344CB8AC3E}">
        <p14:creationId xmlns:p14="http://schemas.microsoft.com/office/powerpoint/2010/main" val="50143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DE8F26"/>
                </a:solidFill>
              </a:rPr>
              <a:t>medicaid</a:t>
            </a:r>
            <a:r>
              <a:rPr lang="en-US" dirty="0">
                <a:solidFill>
                  <a:srgbClr val="DE8F26"/>
                </a:solidFill>
              </a:rPr>
              <a:t> health outcomes</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Eight infant deaths per 1,000 live births, 5</a:t>
            </a:r>
            <a:r>
              <a:rPr lang="en-US" baseline="30000" dirty="0">
                <a:solidFill>
                  <a:schemeClr val="tx1"/>
                </a:solidFill>
              </a:rPr>
              <a:t>th</a:t>
            </a:r>
            <a:r>
              <a:rPr lang="en-US" dirty="0">
                <a:solidFill>
                  <a:schemeClr val="tx1"/>
                </a:solidFill>
              </a:rPr>
              <a:t> worst rate in the country</a:t>
            </a:r>
          </a:p>
          <a:p>
            <a:r>
              <a:rPr lang="en-US" dirty="0">
                <a:solidFill>
                  <a:schemeClr val="tx1"/>
                </a:solidFill>
              </a:rPr>
              <a:t>8</a:t>
            </a:r>
            <a:r>
              <a:rPr lang="en-US" baseline="30000" dirty="0">
                <a:solidFill>
                  <a:schemeClr val="tx1"/>
                </a:solidFill>
              </a:rPr>
              <a:t>th</a:t>
            </a:r>
            <a:r>
              <a:rPr lang="en-US" dirty="0">
                <a:solidFill>
                  <a:schemeClr val="tx1"/>
                </a:solidFill>
              </a:rPr>
              <a:t> lowest rate of opioid deaths, 5.28 deaths per 100,000 people</a:t>
            </a:r>
          </a:p>
          <a:p>
            <a:r>
              <a:rPr lang="en-US" dirty="0">
                <a:solidFill>
                  <a:schemeClr val="tx1"/>
                </a:solidFill>
              </a:rPr>
              <a:t>10</a:t>
            </a:r>
            <a:r>
              <a:rPr lang="en-US" baseline="30000" dirty="0">
                <a:solidFill>
                  <a:schemeClr val="tx1"/>
                </a:solidFill>
              </a:rPr>
              <a:t>th</a:t>
            </a:r>
            <a:r>
              <a:rPr lang="en-US" dirty="0">
                <a:solidFill>
                  <a:schemeClr val="tx1"/>
                </a:solidFill>
              </a:rPr>
              <a:t> highest obesity rate, 34% of adult Oklahomans are obese</a:t>
            </a:r>
          </a:p>
          <a:p>
            <a:r>
              <a:rPr lang="en-US" dirty="0">
                <a:solidFill>
                  <a:schemeClr val="tx1"/>
                </a:solidFill>
              </a:rPr>
              <a:t>7</a:t>
            </a:r>
            <a:r>
              <a:rPr lang="en-US" baseline="30000" dirty="0">
                <a:solidFill>
                  <a:schemeClr val="tx1"/>
                </a:solidFill>
              </a:rPr>
              <a:t>th</a:t>
            </a:r>
            <a:r>
              <a:rPr lang="en-US" dirty="0">
                <a:solidFill>
                  <a:schemeClr val="tx1"/>
                </a:solidFill>
              </a:rPr>
              <a:t> highest diabetes rate, 12% of adults with diabetes</a:t>
            </a:r>
          </a:p>
          <a:p>
            <a:r>
              <a:rPr lang="en-US" dirty="0">
                <a:solidFill>
                  <a:schemeClr val="tx1"/>
                </a:solidFill>
              </a:rPr>
              <a:t>3</a:t>
            </a:r>
            <a:r>
              <a:rPr lang="en-US" baseline="30000" dirty="0">
                <a:solidFill>
                  <a:schemeClr val="tx1"/>
                </a:solidFill>
              </a:rPr>
              <a:t>rd</a:t>
            </a:r>
            <a:r>
              <a:rPr lang="en-US" dirty="0">
                <a:solidFill>
                  <a:schemeClr val="tx1"/>
                </a:solidFill>
              </a:rPr>
              <a:t> highest rate of heart disease-related deaths, 326 deaths per 100,000 people</a:t>
            </a:r>
          </a:p>
          <a:p>
            <a:r>
              <a:rPr lang="en-US" dirty="0">
                <a:solidFill>
                  <a:schemeClr val="tx1"/>
                </a:solidFill>
              </a:rPr>
              <a:t>6</a:t>
            </a:r>
            <a:r>
              <a:rPr lang="en-US" baseline="30000" dirty="0">
                <a:solidFill>
                  <a:schemeClr val="tx1"/>
                </a:solidFill>
              </a:rPr>
              <a:t>th</a:t>
            </a:r>
            <a:r>
              <a:rPr lang="en-US" dirty="0">
                <a:solidFill>
                  <a:schemeClr val="tx1"/>
                </a:solidFill>
              </a:rPr>
              <a:t> highest adult smoking rate, 22% of adults</a:t>
            </a:r>
          </a:p>
        </p:txBody>
      </p:sp>
    </p:spTree>
    <p:extLst>
      <p:ext uri="{BB962C8B-B14F-4D97-AF65-F5344CB8AC3E}">
        <p14:creationId xmlns:p14="http://schemas.microsoft.com/office/powerpoint/2010/main" val="4150481965"/>
      </p:ext>
    </p:extLst>
  </p:cSld>
  <p:clrMapOvr>
    <a:masterClrMapping/>
  </p:clrMapOvr>
</p:sld>
</file>

<file path=ppt/theme/theme1.xml><?xml version="1.0" encoding="utf-8"?>
<a:theme xmlns:a="http://schemas.openxmlformats.org/drawingml/2006/main" name="Or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ld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lu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FF0AFC7B10E94AB3BE72692359C550" ma:contentTypeVersion="10" ma:contentTypeDescription="Create a new document." ma:contentTypeScope="" ma:versionID="8e414c10ada274d24c0ac54fc9879cae">
  <xsd:schema xmlns:xsd="http://www.w3.org/2001/XMLSchema" xmlns:xs="http://www.w3.org/2001/XMLSchema" xmlns:p="http://schemas.microsoft.com/office/2006/metadata/properties" xmlns:ns1="http://schemas.microsoft.com/sharepoint/v3" xmlns:ns2="0493eacd-bb1f-4cca-847e-54fbd27dd03e" xmlns:ns3="c5b38700-c1d5-4e94-84dd-654588942c9f" targetNamespace="http://schemas.microsoft.com/office/2006/metadata/properties" ma:root="true" ma:fieldsID="754c42f63fa948e7504439af2921c1e6" ns1:_="" ns2:_="" ns3:_="">
    <xsd:import namespace="http://schemas.microsoft.com/sharepoint/v3"/>
    <xsd:import namespace="0493eacd-bb1f-4cca-847e-54fbd27dd03e"/>
    <xsd:import namespace="c5b38700-c1d5-4e94-84dd-654588942c9f"/>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3eacd-bb1f-4cca-847e-54fbd27dd0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b38700-c1d5-4e94-84dd-654588942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6A4274-95D9-46A8-9880-BAC3678CE188}">
  <ds:schemaRefs>
    <ds:schemaRef ds:uri="http://purl.org/dc/terms/"/>
    <ds:schemaRef ds:uri="http://schemas.microsoft.com/office/2006/documentManagement/types"/>
    <ds:schemaRef ds:uri="http://purl.org/dc/elements/1.1/"/>
    <ds:schemaRef ds:uri="0493eacd-bb1f-4cca-847e-54fbd27dd03e"/>
    <ds:schemaRef ds:uri="http://purl.org/dc/dcmitype/"/>
    <ds:schemaRef ds:uri="http://schemas.microsoft.com/office/infopath/2007/PartnerControls"/>
    <ds:schemaRef ds:uri="http://schemas.microsoft.com/sharepoint/v3"/>
    <ds:schemaRef ds:uri="http://www.w3.org/XML/1998/namespace"/>
    <ds:schemaRef ds:uri="http://schemas.openxmlformats.org/package/2006/metadata/core-properties"/>
    <ds:schemaRef ds:uri="c5b38700-c1d5-4e94-84dd-654588942c9f"/>
    <ds:schemaRef ds:uri="http://schemas.microsoft.com/office/2006/metadata/properties"/>
  </ds:schemaRefs>
</ds:datastoreItem>
</file>

<file path=customXml/itemProps2.xml><?xml version="1.0" encoding="utf-8"?>
<ds:datastoreItem xmlns:ds="http://schemas.openxmlformats.org/officeDocument/2006/customXml" ds:itemID="{631F2FCE-498A-42A5-B49E-3BC530CDD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93eacd-bb1f-4cca-847e-54fbd27dd03e"/>
    <ds:schemaRef ds:uri="c5b38700-c1d5-4e94-84dd-65458894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79909F-BDBE-4C01-A2C2-8F881A2A07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9293</TotalTime>
  <Words>1859</Words>
  <Application>Microsoft Office PowerPoint</Application>
  <PresentationFormat>Widescreen</PresentationFormat>
  <Paragraphs>235</Paragraphs>
  <Slides>35</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35</vt:i4>
      </vt:variant>
    </vt:vector>
  </HeadingPairs>
  <TitlesOfParts>
    <vt:vector size="48" baseType="lpstr">
      <vt:lpstr>Arial</vt:lpstr>
      <vt:lpstr>Calibri</vt:lpstr>
      <vt:lpstr>Calibri Light</vt:lpstr>
      <vt:lpstr>Georgia</vt:lpstr>
      <vt:lpstr>Montserrat ExtraBold</vt:lpstr>
      <vt:lpstr>Montserrat Light</vt:lpstr>
      <vt:lpstr>Montserrat SemiBold</vt:lpstr>
      <vt:lpstr>Montserrat Thin</vt:lpstr>
      <vt:lpstr>Symbol</vt:lpstr>
      <vt:lpstr>Orage Layout</vt:lpstr>
      <vt:lpstr>Gold Layout</vt:lpstr>
      <vt:lpstr>Dark Blue Layout</vt:lpstr>
      <vt:lpstr>Cover Slide Only</vt:lpstr>
      <vt:lpstr>Medicaid Changes In  2023:  How They Will Impact The Healthcare System  Traylor Rains  State Medicaid Director   </vt:lpstr>
      <vt:lpstr>SoonerCare</vt:lpstr>
      <vt:lpstr>Oklahoma Medicaid program</vt:lpstr>
      <vt:lpstr>Fundamentals of soonercare</vt:lpstr>
      <vt:lpstr>Fundamentals of soonercare</vt:lpstr>
      <vt:lpstr>Fundamentals of soonercare</vt:lpstr>
      <vt:lpstr>Fundamentals of soonercare</vt:lpstr>
      <vt:lpstr>medicaid health outcomes</vt:lpstr>
      <vt:lpstr>medicaid health outcomes</vt:lpstr>
      <vt:lpstr>PowerPoint Presentation</vt:lpstr>
      <vt:lpstr> Key Provisions  </vt:lpstr>
      <vt:lpstr>Goals</vt:lpstr>
      <vt:lpstr>Program design</vt:lpstr>
      <vt:lpstr>Program design</vt:lpstr>
      <vt:lpstr>Program design</vt:lpstr>
      <vt:lpstr>populations</vt:lpstr>
      <vt:lpstr>populations</vt:lpstr>
      <vt:lpstr>populations</vt:lpstr>
      <vt:lpstr>populations</vt:lpstr>
      <vt:lpstr>Covered  benefits</vt:lpstr>
      <vt:lpstr>COVERED BENEFITS</vt:lpstr>
      <vt:lpstr>COVERED BENEFITS</vt:lpstr>
      <vt:lpstr>Network adequacy</vt:lpstr>
      <vt:lpstr>Delivery network</vt:lpstr>
      <vt:lpstr>Quality &amp; population health</vt:lpstr>
      <vt:lpstr>quality</vt:lpstr>
      <vt:lpstr>Quality Advisory committee</vt:lpstr>
      <vt:lpstr>Quality Advisory committee</vt:lpstr>
      <vt:lpstr>Provider incentive pool</vt:lpstr>
      <vt:lpstr>financial</vt:lpstr>
      <vt:lpstr>Accountability through capitated payments</vt:lpstr>
      <vt:lpstr>Payment Rates and timelines</vt:lpstr>
      <vt:lpstr>timeline</vt:lpstr>
      <vt:lpstr>timeline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Wilcox</dc:creator>
  <cp:lastModifiedBy>Traylor Rains</cp:lastModifiedBy>
  <cp:revision>69</cp:revision>
  <cp:lastPrinted>2022-06-22T18:17:34Z</cp:lastPrinted>
  <dcterms:created xsi:type="dcterms:W3CDTF">2020-03-27T18:06:33Z</dcterms:created>
  <dcterms:modified xsi:type="dcterms:W3CDTF">2022-09-19T15:12:05Z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0x0101001FFF0AFC7B10E94AB3BE72692359C550</vt:lpwstr>
  </property>
</Properties>
</file>