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1"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76" r:id="rId4"/>
    <p:sldId id="335" r:id="rId5"/>
    <p:sldId id="294" r:id="rId6"/>
    <p:sldId id="333" r:id="rId7"/>
    <p:sldId id="341" r:id="rId8"/>
    <p:sldId id="342" r:id="rId9"/>
    <p:sldId id="343" r:id="rId10"/>
    <p:sldId id="334" r:id="rId11"/>
    <p:sldId id="331" r:id="rId12"/>
    <p:sldId id="259" r:id="rId13"/>
    <p:sldId id="330" r:id="rId14"/>
    <p:sldId id="332" r:id="rId15"/>
    <p:sldId id="336" r:id="rId16"/>
    <p:sldId id="337" r:id="rId17"/>
    <p:sldId id="344" r:id="rId18"/>
    <p:sldId id="339" r:id="rId19"/>
    <p:sldId id="263" r:id="rId20"/>
    <p:sldId id="350" r:id="rId21"/>
    <p:sldId id="338" r:id="rId22"/>
    <p:sldId id="260" r:id="rId23"/>
    <p:sldId id="345" r:id="rId24"/>
    <p:sldId id="346" r:id="rId25"/>
    <p:sldId id="349" r:id="rId26"/>
    <p:sldId id="348" r:id="rId27"/>
    <p:sldId id="347" r:id="rId28"/>
    <p:sldId id="264" r:id="rId29"/>
    <p:sldId id="351" r:id="rId30"/>
    <p:sldId id="352" r:id="rId31"/>
    <p:sldId id="293" r:id="rId32"/>
    <p:sldId id="353" r:id="rId33"/>
    <p:sldId id="354" r:id="rId34"/>
    <p:sldId id="355" r:id="rId35"/>
    <p:sldId id="356" r:id="rId36"/>
    <p:sldId id="357" r:id="rId37"/>
    <p:sldId id="358" r:id="rId38"/>
    <p:sldId id="35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580" autoAdjust="0"/>
  </p:normalViewPr>
  <p:slideViewPr>
    <p:cSldViewPr snapToGrid="0">
      <p:cViewPr varScale="1">
        <p:scale>
          <a:sx n="72" d="100"/>
          <a:sy n="72"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CBFE27-8B7E-4525-B7AE-B265157D4786}" type="datetimeFigureOut">
              <a:rPr lang="en-US" smtClean="0"/>
              <a:t>12/14/2022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619180-7430-46B4-AFA3-998E1D76BE62}" type="slidenum">
              <a:rPr lang="en-US" smtClean="0"/>
              <a:t>‹#›</a:t>
            </a:fld>
            <a:endParaRPr lang="en-US"/>
          </a:p>
        </p:txBody>
      </p:sp>
    </p:spTree>
    <p:extLst>
      <p:ext uri="{BB962C8B-B14F-4D97-AF65-F5344CB8AC3E}">
        <p14:creationId xmlns:p14="http://schemas.microsoft.com/office/powerpoint/2010/main" val="82026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1</a:t>
            </a:fld>
            <a:endParaRPr lang="en-US"/>
          </a:p>
        </p:txBody>
      </p:sp>
    </p:spTree>
    <p:extLst>
      <p:ext uri="{BB962C8B-B14F-4D97-AF65-F5344CB8AC3E}">
        <p14:creationId xmlns:p14="http://schemas.microsoft.com/office/powerpoint/2010/main" val="315495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12</a:t>
            </a:fld>
            <a:endParaRPr lang="en-US"/>
          </a:p>
        </p:txBody>
      </p:sp>
    </p:spTree>
    <p:extLst>
      <p:ext uri="{BB962C8B-B14F-4D97-AF65-F5344CB8AC3E}">
        <p14:creationId xmlns:p14="http://schemas.microsoft.com/office/powerpoint/2010/main" val="139683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13</a:t>
            </a:fld>
            <a:endParaRPr lang="en-US"/>
          </a:p>
        </p:txBody>
      </p:sp>
    </p:spTree>
    <p:extLst>
      <p:ext uri="{BB962C8B-B14F-4D97-AF65-F5344CB8AC3E}">
        <p14:creationId xmlns:p14="http://schemas.microsoft.com/office/powerpoint/2010/main" val="102274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14</a:t>
            </a:fld>
            <a:endParaRPr lang="en-US"/>
          </a:p>
        </p:txBody>
      </p:sp>
    </p:spTree>
    <p:extLst>
      <p:ext uri="{BB962C8B-B14F-4D97-AF65-F5344CB8AC3E}">
        <p14:creationId xmlns:p14="http://schemas.microsoft.com/office/powerpoint/2010/main" val="81289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15</a:t>
            </a:fld>
            <a:endParaRPr lang="en-US"/>
          </a:p>
        </p:txBody>
      </p:sp>
    </p:spTree>
    <p:extLst>
      <p:ext uri="{BB962C8B-B14F-4D97-AF65-F5344CB8AC3E}">
        <p14:creationId xmlns:p14="http://schemas.microsoft.com/office/powerpoint/2010/main" val="4171007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17</a:t>
            </a:fld>
            <a:endParaRPr lang="en-US"/>
          </a:p>
        </p:txBody>
      </p:sp>
    </p:spTree>
    <p:extLst>
      <p:ext uri="{BB962C8B-B14F-4D97-AF65-F5344CB8AC3E}">
        <p14:creationId xmlns:p14="http://schemas.microsoft.com/office/powerpoint/2010/main" val="337550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18</a:t>
            </a:fld>
            <a:endParaRPr lang="en-US"/>
          </a:p>
        </p:txBody>
      </p:sp>
    </p:spTree>
    <p:extLst>
      <p:ext uri="{BB962C8B-B14F-4D97-AF65-F5344CB8AC3E}">
        <p14:creationId xmlns:p14="http://schemas.microsoft.com/office/powerpoint/2010/main" val="4241871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19</a:t>
            </a:fld>
            <a:endParaRPr lang="en-US"/>
          </a:p>
        </p:txBody>
      </p:sp>
    </p:spTree>
    <p:extLst>
      <p:ext uri="{BB962C8B-B14F-4D97-AF65-F5344CB8AC3E}">
        <p14:creationId xmlns:p14="http://schemas.microsoft.com/office/powerpoint/2010/main" val="2084424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21</a:t>
            </a:fld>
            <a:endParaRPr lang="en-US"/>
          </a:p>
        </p:txBody>
      </p:sp>
    </p:spTree>
    <p:extLst>
      <p:ext uri="{BB962C8B-B14F-4D97-AF65-F5344CB8AC3E}">
        <p14:creationId xmlns:p14="http://schemas.microsoft.com/office/powerpoint/2010/main" val="4040011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22</a:t>
            </a:fld>
            <a:endParaRPr lang="en-US"/>
          </a:p>
        </p:txBody>
      </p:sp>
    </p:spTree>
    <p:extLst>
      <p:ext uri="{BB962C8B-B14F-4D97-AF65-F5344CB8AC3E}">
        <p14:creationId xmlns:p14="http://schemas.microsoft.com/office/powerpoint/2010/main" val="160004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23</a:t>
            </a:fld>
            <a:endParaRPr lang="en-US"/>
          </a:p>
        </p:txBody>
      </p:sp>
    </p:spTree>
    <p:extLst>
      <p:ext uri="{BB962C8B-B14F-4D97-AF65-F5344CB8AC3E}">
        <p14:creationId xmlns:p14="http://schemas.microsoft.com/office/powerpoint/2010/main" val="428452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2</a:t>
            </a:fld>
            <a:endParaRPr lang="en-US"/>
          </a:p>
        </p:txBody>
      </p:sp>
    </p:spTree>
    <p:extLst>
      <p:ext uri="{BB962C8B-B14F-4D97-AF65-F5344CB8AC3E}">
        <p14:creationId xmlns:p14="http://schemas.microsoft.com/office/powerpoint/2010/main" val="2379409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24</a:t>
            </a:fld>
            <a:endParaRPr lang="en-US"/>
          </a:p>
        </p:txBody>
      </p:sp>
    </p:spTree>
    <p:extLst>
      <p:ext uri="{BB962C8B-B14F-4D97-AF65-F5344CB8AC3E}">
        <p14:creationId xmlns:p14="http://schemas.microsoft.com/office/powerpoint/2010/main" val="3762040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25</a:t>
            </a:fld>
            <a:endParaRPr lang="en-US"/>
          </a:p>
        </p:txBody>
      </p:sp>
    </p:spTree>
    <p:extLst>
      <p:ext uri="{BB962C8B-B14F-4D97-AF65-F5344CB8AC3E}">
        <p14:creationId xmlns:p14="http://schemas.microsoft.com/office/powerpoint/2010/main" val="2584895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26</a:t>
            </a:fld>
            <a:endParaRPr lang="en-US"/>
          </a:p>
        </p:txBody>
      </p:sp>
    </p:spTree>
    <p:extLst>
      <p:ext uri="{BB962C8B-B14F-4D97-AF65-F5344CB8AC3E}">
        <p14:creationId xmlns:p14="http://schemas.microsoft.com/office/powerpoint/2010/main" val="2943668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27</a:t>
            </a:fld>
            <a:endParaRPr lang="en-US"/>
          </a:p>
        </p:txBody>
      </p:sp>
    </p:spTree>
    <p:extLst>
      <p:ext uri="{BB962C8B-B14F-4D97-AF65-F5344CB8AC3E}">
        <p14:creationId xmlns:p14="http://schemas.microsoft.com/office/powerpoint/2010/main" val="118441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28</a:t>
            </a:fld>
            <a:endParaRPr lang="en-US"/>
          </a:p>
        </p:txBody>
      </p:sp>
    </p:spTree>
    <p:extLst>
      <p:ext uri="{BB962C8B-B14F-4D97-AF65-F5344CB8AC3E}">
        <p14:creationId xmlns:p14="http://schemas.microsoft.com/office/powerpoint/2010/main" val="2340747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29</a:t>
            </a:fld>
            <a:endParaRPr lang="en-US"/>
          </a:p>
        </p:txBody>
      </p:sp>
    </p:spTree>
    <p:extLst>
      <p:ext uri="{BB962C8B-B14F-4D97-AF65-F5344CB8AC3E}">
        <p14:creationId xmlns:p14="http://schemas.microsoft.com/office/powerpoint/2010/main" val="389409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31</a:t>
            </a:fld>
            <a:endParaRPr lang="en-US"/>
          </a:p>
        </p:txBody>
      </p:sp>
    </p:spTree>
    <p:extLst>
      <p:ext uri="{BB962C8B-B14F-4D97-AF65-F5344CB8AC3E}">
        <p14:creationId xmlns:p14="http://schemas.microsoft.com/office/powerpoint/2010/main" val="4105456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32</a:t>
            </a:fld>
            <a:endParaRPr lang="en-US"/>
          </a:p>
        </p:txBody>
      </p:sp>
    </p:spTree>
    <p:extLst>
      <p:ext uri="{BB962C8B-B14F-4D97-AF65-F5344CB8AC3E}">
        <p14:creationId xmlns:p14="http://schemas.microsoft.com/office/powerpoint/2010/main" val="462256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33</a:t>
            </a:fld>
            <a:endParaRPr lang="en-US"/>
          </a:p>
        </p:txBody>
      </p:sp>
    </p:spTree>
    <p:extLst>
      <p:ext uri="{BB962C8B-B14F-4D97-AF65-F5344CB8AC3E}">
        <p14:creationId xmlns:p14="http://schemas.microsoft.com/office/powerpoint/2010/main" val="1267989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34</a:t>
            </a:fld>
            <a:endParaRPr lang="en-US"/>
          </a:p>
        </p:txBody>
      </p:sp>
    </p:spTree>
    <p:extLst>
      <p:ext uri="{BB962C8B-B14F-4D97-AF65-F5344CB8AC3E}">
        <p14:creationId xmlns:p14="http://schemas.microsoft.com/office/powerpoint/2010/main" val="290329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3</a:t>
            </a:fld>
            <a:endParaRPr lang="en-US"/>
          </a:p>
        </p:txBody>
      </p:sp>
    </p:spTree>
    <p:extLst>
      <p:ext uri="{BB962C8B-B14F-4D97-AF65-F5344CB8AC3E}">
        <p14:creationId xmlns:p14="http://schemas.microsoft.com/office/powerpoint/2010/main" val="2004734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35</a:t>
            </a:fld>
            <a:endParaRPr lang="en-US"/>
          </a:p>
        </p:txBody>
      </p:sp>
    </p:spTree>
    <p:extLst>
      <p:ext uri="{BB962C8B-B14F-4D97-AF65-F5344CB8AC3E}">
        <p14:creationId xmlns:p14="http://schemas.microsoft.com/office/powerpoint/2010/main" val="3949465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36</a:t>
            </a:fld>
            <a:endParaRPr lang="en-US"/>
          </a:p>
        </p:txBody>
      </p:sp>
    </p:spTree>
    <p:extLst>
      <p:ext uri="{BB962C8B-B14F-4D97-AF65-F5344CB8AC3E}">
        <p14:creationId xmlns:p14="http://schemas.microsoft.com/office/powerpoint/2010/main" val="3348521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37</a:t>
            </a:fld>
            <a:endParaRPr lang="en-US"/>
          </a:p>
        </p:txBody>
      </p:sp>
    </p:spTree>
    <p:extLst>
      <p:ext uri="{BB962C8B-B14F-4D97-AF65-F5344CB8AC3E}">
        <p14:creationId xmlns:p14="http://schemas.microsoft.com/office/powerpoint/2010/main" val="174960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5</a:t>
            </a:fld>
            <a:endParaRPr lang="en-US"/>
          </a:p>
        </p:txBody>
      </p:sp>
    </p:spTree>
    <p:extLst>
      <p:ext uri="{BB962C8B-B14F-4D97-AF65-F5344CB8AC3E}">
        <p14:creationId xmlns:p14="http://schemas.microsoft.com/office/powerpoint/2010/main" val="403305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6</a:t>
            </a:fld>
            <a:endParaRPr lang="en-US"/>
          </a:p>
        </p:txBody>
      </p:sp>
    </p:spTree>
    <p:extLst>
      <p:ext uri="{BB962C8B-B14F-4D97-AF65-F5344CB8AC3E}">
        <p14:creationId xmlns:p14="http://schemas.microsoft.com/office/powerpoint/2010/main" val="3740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7</a:t>
            </a:fld>
            <a:endParaRPr lang="en-US"/>
          </a:p>
        </p:txBody>
      </p:sp>
    </p:spTree>
    <p:extLst>
      <p:ext uri="{BB962C8B-B14F-4D97-AF65-F5344CB8AC3E}">
        <p14:creationId xmlns:p14="http://schemas.microsoft.com/office/powerpoint/2010/main" val="411850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8</a:t>
            </a:fld>
            <a:endParaRPr lang="en-US"/>
          </a:p>
        </p:txBody>
      </p:sp>
    </p:spTree>
    <p:extLst>
      <p:ext uri="{BB962C8B-B14F-4D97-AF65-F5344CB8AC3E}">
        <p14:creationId xmlns:p14="http://schemas.microsoft.com/office/powerpoint/2010/main" val="102469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9</a:t>
            </a:fld>
            <a:endParaRPr lang="en-US"/>
          </a:p>
        </p:txBody>
      </p:sp>
    </p:spTree>
    <p:extLst>
      <p:ext uri="{BB962C8B-B14F-4D97-AF65-F5344CB8AC3E}">
        <p14:creationId xmlns:p14="http://schemas.microsoft.com/office/powerpoint/2010/main" val="324395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619180-7430-46B4-AFA3-998E1D76BE62}" type="slidenum">
              <a:rPr lang="en-US" smtClean="0"/>
              <a:t>10</a:t>
            </a:fld>
            <a:endParaRPr lang="en-US"/>
          </a:p>
        </p:txBody>
      </p:sp>
    </p:spTree>
    <p:extLst>
      <p:ext uri="{BB962C8B-B14F-4D97-AF65-F5344CB8AC3E}">
        <p14:creationId xmlns:p14="http://schemas.microsoft.com/office/powerpoint/2010/main" val="259208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E524-7500-42A4-BA69-0C3EEBE22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EA574F-D404-4190-B57B-949500FFFB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E34C0-92B3-472C-9C62-E2665FEA766F}"/>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5" name="Footer Placeholder 4">
            <a:extLst>
              <a:ext uri="{FF2B5EF4-FFF2-40B4-BE49-F238E27FC236}">
                <a16:creationId xmlns:a16="http://schemas.microsoft.com/office/drawing/2014/main" id="{D2541C5A-3A92-4907-B3C1-E2BD831F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69D9E-7AE0-4E1F-BD99-DE68AF010A39}"/>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233760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8715-20AE-4C1B-B168-062DC8A053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22C52D-DB53-4E92-90D2-7A3ACD2079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096A5-9160-4444-98F5-47FF4660AA64}"/>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5" name="Footer Placeholder 4">
            <a:extLst>
              <a:ext uri="{FF2B5EF4-FFF2-40B4-BE49-F238E27FC236}">
                <a16:creationId xmlns:a16="http://schemas.microsoft.com/office/drawing/2014/main" id="{DC95715B-04B4-474D-97AA-EC99C49BC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3755C-61BF-4DE9-B234-ABC240782661}"/>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205898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1DB5D4-6A11-43B6-A217-60A098159E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53F62B-9175-4DD7-A63C-E7EDF48CA7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253EA-D680-418D-81F5-868C9C39AC18}"/>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5" name="Footer Placeholder 4">
            <a:extLst>
              <a:ext uri="{FF2B5EF4-FFF2-40B4-BE49-F238E27FC236}">
                <a16:creationId xmlns:a16="http://schemas.microsoft.com/office/drawing/2014/main" id="{90A794E6-1A62-4A11-B0C8-82C58FB8B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29FC4-93A3-4AD8-BA88-0AA779113EBE}"/>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405181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AF71-848D-4878-A547-7BB00D5D6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66692-D052-4012-8EA0-43275F2E0D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7D1ED-1F89-4AAE-B557-83305222EF55}"/>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5" name="Footer Placeholder 4">
            <a:extLst>
              <a:ext uri="{FF2B5EF4-FFF2-40B4-BE49-F238E27FC236}">
                <a16:creationId xmlns:a16="http://schemas.microsoft.com/office/drawing/2014/main" id="{F27B1B5E-A390-4811-AE4C-029DEC8CC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6365-4AF5-4C82-8E99-3109E6269E3A}"/>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81906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3AF9-1E66-4D8C-A923-DBC6C8FDF0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4B0FFB-A273-4579-B76E-37D40854C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7B041E-0BF0-4F18-BABB-B0F8F79C78CF}"/>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5" name="Footer Placeholder 4">
            <a:extLst>
              <a:ext uri="{FF2B5EF4-FFF2-40B4-BE49-F238E27FC236}">
                <a16:creationId xmlns:a16="http://schemas.microsoft.com/office/drawing/2014/main" id="{79C14A08-9801-44B3-B4CA-FA0EFE039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D897B-3528-4796-8501-8A7A38C19D19}"/>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222783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BEED-D5AA-4076-AD58-75E80EA05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4C7C6-8417-4A73-B429-2CF2C964F7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C56BBF-F7A0-43D8-B4F1-A5ABBAB999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95AAAD-792B-4DBD-AC69-2B48AB58895A}"/>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6" name="Footer Placeholder 5">
            <a:extLst>
              <a:ext uri="{FF2B5EF4-FFF2-40B4-BE49-F238E27FC236}">
                <a16:creationId xmlns:a16="http://schemas.microsoft.com/office/drawing/2014/main" id="{684A1C11-CF32-43A9-A3ED-4772037D4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4DAD0-F607-4EAF-A150-C822F5331876}"/>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101681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F115-B9D5-454E-A21D-95396AF9E3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5D053A-76A5-4104-87D5-A202C0178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63332E-EF91-4CB1-AB03-F9F5852CAC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F7C4D4-DEAB-4C2A-B952-11BA19C51D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DA9228-6C73-4E19-9AF5-1A2DE2B7CF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F156DE-CF39-4EC0-9A6A-C2A74479B12B}"/>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8" name="Footer Placeholder 7">
            <a:extLst>
              <a:ext uri="{FF2B5EF4-FFF2-40B4-BE49-F238E27FC236}">
                <a16:creationId xmlns:a16="http://schemas.microsoft.com/office/drawing/2014/main" id="{EC685C1F-A145-48D3-8F39-A1A41AF8C9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9BCDF0-8F20-4B0C-B47A-49A9E1F43755}"/>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402731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138C-280D-4A9A-9647-A99BAD27D3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32DED0-A99B-4CA6-88C3-943E5897A620}"/>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4" name="Footer Placeholder 3">
            <a:extLst>
              <a:ext uri="{FF2B5EF4-FFF2-40B4-BE49-F238E27FC236}">
                <a16:creationId xmlns:a16="http://schemas.microsoft.com/office/drawing/2014/main" id="{F19B2CE6-C68E-4422-9DCD-D7D8523ED9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D9CC87-BD98-469D-AD38-1A54F847A82D}"/>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19801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DC039-1088-491F-8A7A-FF605A750D02}"/>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3" name="Footer Placeholder 2">
            <a:extLst>
              <a:ext uri="{FF2B5EF4-FFF2-40B4-BE49-F238E27FC236}">
                <a16:creationId xmlns:a16="http://schemas.microsoft.com/office/drawing/2014/main" id="{89E6C4AF-1A8B-415B-B679-8EC530EA6D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02BA45-5024-41FA-9D20-8A2B45C85A82}"/>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208491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1512-72BD-4176-A064-6F7BC970B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97BDA6-817E-4654-9E13-E6CDEB868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C6C5EA-2170-4354-84F6-DEF31CB70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F5EC0-0B25-4BA3-AD80-B9994CCB6C54}"/>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6" name="Footer Placeholder 5">
            <a:extLst>
              <a:ext uri="{FF2B5EF4-FFF2-40B4-BE49-F238E27FC236}">
                <a16:creationId xmlns:a16="http://schemas.microsoft.com/office/drawing/2014/main" id="{7F9FC74C-9349-4787-B323-E7A57B3DD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03AC3-E461-41C2-AC51-3D66D812C39A}"/>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236011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09FB-D85B-4A5A-A896-1869DB584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E1954-6DDE-4D6A-84EF-B3143D399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7EFD2E-F93B-4E34-894C-365B5F48A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23F08B-7571-468A-91DC-15DE5B31B105}"/>
              </a:ext>
            </a:extLst>
          </p:cNvPr>
          <p:cNvSpPr>
            <a:spLocks noGrp="1"/>
          </p:cNvSpPr>
          <p:nvPr>
            <p:ph type="dt" sz="half" idx="10"/>
          </p:nvPr>
        </p:nvSpPr>
        <p:spPr/>
        <p:txBody>
          <a:bodyPr/>
          <a:lstStyle/>
          <a:p>
            <a:fld id="{A2E90AA0-4700-440B-95EC-22AA16114DE3}" type="datetimeFigureOut">
              <a:rPr lang="en-US" smtClean="0"/>
              <a:t>12/14/2022</a:t>
            </a:fld>
            <a:endParaRPr lang="en-US"/>
          </a:p>
        </p:txBody>
      </p:sp>
      <p:sp>
        <p:nvSpPr>
          <p:cNvPr id="6" name="Footer Placeholder 5">
            <a:extLst>
              <a:ext uri="{FF2B5EF4-FFF2-40B4-BE49-F238E27FC236}">
                <a16:creationId xmlns:a16="http://schemas.microsoft.com/office/drawing/2014/main" id="{F549C8FE-1BE9-4F29-91FE-378794402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91726-66DD-49D3-99A0-D55058F0C4DA}"/>
              </a:ext>
            </a:extLst>
          </p:cNvPr>
          <p:cNvSpPr>
            <a:spLocks noGrp="1"/>
          </p:cNvSpPr>
          <p:nvPr>
            <p:ph type="sldNum" sz="quarter" idx="12"/>
          </p:nvPr>
        </p:nvSpPr>
        <p:spPr/>
        <p:txBody>
          <a:bodyPr/>
          <a:lstStyle/>
          <a:p>
            <a:fld id="{CA1D2201-E245-4B6E-AE33-4FF6700C0455}" type="slidenum">
              <a:rPr lang="en-US" smtClean="0"/>
              <a:t>‹#›</a:t>
            </a:fld>
            <a:endParaRPr lang="en-US"/>
          </a:p>
        </p:txBody>
      </p:sp>
    </p:spTree>
    <p:extLst>
      <p:ext uri="{BB962C8B-B14F-4D97-AF65-F5344CB8AC3E}">
        <p14:creationId xmlns:p14="http://schemas.microsoft.com/office/powerpoint/2010/main" val="146841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76404-9028-4AEE-BD9F-43A036767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0B18D-FE54-496D-8B69-F8B35E5C8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14AEB-469E-4CB6-97D8-7B7507812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90AA0-4700-440B-95EC-22AA16114DE3}" type="datetimeFigureOut">
              <a:rPr lang="en-US" smtClean="0"/>
              <a:t>12/14/2022</a:t>
            </a:fld>
            <a:endParaRPr lang="en-US"/>
          </a:p>
        </p:txBody>
      </p:sp>
      <p:sp>
        <p:nvSpPr>
          <p:cNvPr id="5" name="Footer Placeholder 4">
            <a:extLst>
              <a:ext uri="{FF2B5EF4-FFF2-40B4-BE49-F238E27FC236}">
                <a16:creationId xmlns:a16="http://schemas.microsoft.com/office/drawing/2014/main" id="{9843BD90-5478-48BE-9A39-4F4F4C1BD7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3A752A-742D-474F-A81D-8A8FD006FD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D2201-E245-4B6E-AE33-4FF6700C0455}" type="slidenum">
              <a:rPr lang="en-US" smtClean="0"/>
              <a:t>‹#›</a:t>
            </a:fld>
            <a:endParaRPr lang="en-US"/>
          </a:p>
        </p:txBody>
      </p:sp>
    </p:spTree>
    <p:extLst>
      <p:ext uri="{BB962C8B-B14F-4D97-AF65-F5344CB8AC3E}">
        <p14:creationId xmlns:p14="http://schemas.microsoft.com/office/powerpoint/2010/main" val="705221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ileex.xyz/en/sales-contract-templat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niskanencenter.org/what-health-care-policy-lessons-can-we-draw-from-physician-incomes/" TargetMode="External"/><Relationship Id="rId7" Type="http://schemas.openxmlformats.org/officeDocument/2006/relationships/hyperlink" Target="https://creativecommons.org/licenses/by-nc/3.0/"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www.bmj.com/content/357/bmj.j1797" TargetMode="External"/><Relationship Id="rId5" Type="http://schemas.openxmlformats.org/officeDocument/2006/relationships/image" Target="../media/image8.jpg"/><Relationship Id="rId10" Type="http://schemas.openxmlformats.org/officeDocument/2006/relationships/hyperlink" Target="https://creativecommons.org/licenses/by-nc-sa/3.0/" TargetMode="External"/><Relationship Id="rId4" Type="http://schemas.openxmlformats.org/officeDocument/2006/relationships/hyperlink" Target="https://creativecommons.org/licenses/by/3.0/" TargetMode="External"/><Relationship Id="rId9" Type="http://schemas.openxmlformats.org/officeDocument/2006/relationships/hyperlink" Target="http://mohit-freespirit.blogspot.com/2017/12/veterinary-physician-who-study.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www.bchumanist.ca/repeal_canada_s_blasphemy_laws_justice_committee_brief" TargetMode="External"/><Relationship Id="rId1" Type="http://schemas.openxmlformats.org/officeDocument/2006/relationships/slideLayout" Target="../slideLayouts/slideLayout2.xml"/><Relationship Id="rId5" Type="http://schemas.openxmlformats.org/officeDocument/2006/relationships/hyperlink" Target="https://www.rawpixel.com/search/survey" TargetMode="External"/><Relationship Id="rId4" Type="http://schemas.openxmlformats.org/officeDocument/2006/relationships/image" Target="../media/image10.1"/></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hfma.org/topics/financial-sustainability/article/why-benchmarks-should-not-be-the-sole-guide-for-setting-physicia.html" TargetMode="External"/><Relationship Id="rId4" Type="http://schemas.openxmlformats.org/officeDocument/2006/relationships/hyperlink" Target="https://www.mgma.com/resources/financial-management/physician-practice-losses-red-ink-from-the-misu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www.bchumanist.ca/repeal_canada_s_blasphemy_laws_justice_committee_brief"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technofaq.org/posts/2018/10/payment-planning-how-to-improve-an-inefficient-payroll-process/" TargetMode="Externa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jdsupra.com/legalnews/wrvu-compensation-formulas-time-to-82397/" TargetMode="External"/><Relationship Id="rId4" Type="http://schemas.openxmlformats.org/officeDocument/2006/relationships/hyperlink" Target="https://healthcareappraisers.com/shortcomings-of-wrvu-based-compensation-models-lessons-learned-in-202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cori@christensenlawgroup.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chumanist.ca/repeal_canada_s_blasphemy_laws_justice_committee_brief"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4DE8AF-622F-4C9F-9900-ABB9EB9DBCB5}"/>
              </a:ext>
            </a:extLst>
          </p:cNvPr>
          <p:cNvSpPr txBox="1"/>
          <p:nvPr/>
        </p:nvSpPr>
        <p:spPr>
          <a:xfrm>
            <a:off x="783770" y="1268963"/>
            <a:ext cx="2937329" cy="3108543"/>
          </a:xfrm>
          <a:prstGeom prst="rect">
            <a:avLst/>
          </a:prstGeom>
          <a:noFill/>
        </p:spPr>
        <p:txBody>
          <a:bodyPr wrap="square" rtlCol="0">
            <a:spAutoFit/>
          </a:bodyPr>
          <a:lstStyle/>
          <a:p>
            <a:pPr algn="ctr"/>
            <a:r>
              <a:rPr lang="en-US" sz="2800" dirty="0">
                <a:solidFill>
                  <a:schemeClr val="bg1"/>
                </a:solidFill>
                <a:latin typeface="Arial Rounded MT Bold" panose="020F0704030504030204" pitchFamily="34" charset="0"/>
              </a:rPr>
              <a:t>Physician Compensation Issues: Common Mistakes with Valuations and Agreements</a:t>
            </a:r>
            <a:endParaRPr lang="en-US" sz="4400" dirty="0">
              <a:solidFill>
                <a:schemeClr val="bg1"/>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780F6FD7-3B54-4129-B3E1-550D5FA26F72}"/>
              </a:ext>
            </a:extLst>
          </p:cNvPr>
          <p:cNvSpPr txBox="1"/>
          <p:nvPr/>
        </p:nvSpPr>
        <p:spPr>
          <a:xfrm>
            <a:off x="701870" y="5227684"/>
            <a:ext cx="2848429" cy="461665"/>
          </a:xfrm>
          <a:prstGeom prst="rect">
            <a:avLst/>
          </a:prstGeom>
          <a:noFill/>
        </p:spPr>
        <p:txBody>
          <a:bodyPr wrap="square" rtlCol="0">
            <a:spAutoFit/>
          </a:bodyPr>
          <a:lstStyle/>
          <a:p>
            <a:pPr algn="ctr"/>
            <a:r>
              <a:rPr lang="en-US" sz="2400" b="1" dirty="0">
                <a:solidFill>
                  <a:schemeClr val="bg1"/>
                </a:solidFill>
              </a:rPr>
              <a:t>January 18, 2023</a:t>
            </a:r>
          </a:p>
        </p:txBody>
      </p:sp>
      <p:sp>
        <p:nvSpPr>
          <p:cNvPr id="2" name="TextBox 1">
            <a:extLst>
              <a:ext uri="{FF2B5EF4-FFF2-40B4-BE49-F238E27FC236}">
                <a16:creationId xmlns:a16="http://schemas.microsoft.com/office/drawing/2014/main" id="{5E8A348F-B46B-4AE2-A1E8-3B6AF1467F64}"/>
              </a:ext>
            </a:extLst>
          </p:cNvPr>
          <p:cNvSpPr txBox="1"/>
          <p:nvPr/>
        </p:nvSpPr>
        <p:spPr>
          <a:xfrm>
            <a:off x="783771" y="4704464"/>
            <a:ext cx="2766528" cy="523220"/>
          </a:xfrm>
          <a:prstGeom prst="rect">
            <a:avLst/>
          </a:prstGeom>
          <a:noFill/>
        </p:spPr>
        <p:txBody>
          <a:bodyPr wrap="square" rtlCol="0">
            <a:spAutoFit/>
          </a:bodyPr>
          <a:lstStyle/>
          <a:p>
            <a:pPr algn="ctr"/>
            <a:r>
              <a:rPr lang="en-US" sz="2800" b="1" dirty="0"/>
              <a:t>Cori Loomis, JD</a:t>
            </a:r>
          </a:p>
        </p:txBody>
      </p:sp>
    </p:spTree>
    <p:extLst>
      <p:ext uri="{BB962C8B-B14F-4D97-AF65-F5344CB8AC3E}">
        <p14:creationId xmlns:p14="http://schemas.microsoft.com/office/powerpoint/2010/main" val="420338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Legal Compensation Requirements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4400" dirty="0"/>
              <a:t>Confusing a </a:t>
            </a:r>
            <a:r>
              <a:rPr lang="en-US" sz="4400" b="1" dirty="0"/>
              <a:t>legal </a:t>
            </a:r>
            <a:r>
              <a:rPr lang="en-US" sz="4400" dirty="0"/>
              <a:t>opinion with a valuation.</a:t>
            </a:r>
          </a:p>
          <a:p>
            <a:endParaRPr lang="en-US" sz="4400" dirty="0"/>
          </a:p>
          <a:p>
            <a:r>
              <a:rPr lang="en-US" sz="4400" dirty="0"/>
              <a:t>Most law firms do not provide legal opinions on fair market value or commercial reasonableness.  </a:t>
            </a:r>
          </a:p>
        </p:txBody>
      </p:sp>
    </p:spTree>
    <p:extLst>
      <p:ext uri="{BB962C8B-B14F-4D97-AF65-F5344CB8AC3E}">
        <p14:creationId xmlns:p14="http://schemas.microsoft.com/office/powerpoint/2010/main" val="65924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B14B-0FDC-4E10-B22A-8A47E8826391}"/>
              </a:ext>
            </a:extLst>
          </p:cNvPr>
          <p:cNvSpPr>
            <a:spLocks noGrp="1"/>
          </p:cNvSpPr>
          <p:nvPr>
            <p:ph type="title"/>
          </p:nvPr>
        </p:nvSpPr>
        <p:spPr/>
        <p:txBody>
          <a:bodyPr/>
          <a:lstStyle/>
          <a:p>
            <a:pPr algn="ctr"/>
            <a:r>
              <a:rPr lang="en-US" b="1" dirty="0"/>
              <a:t>Contract/Agreement Issues</a:t>
            </a:r>
          </a:p>
        </p:txBody>
      </p:sp>
      <p:pic>
        <p:nvPicPr>
          <p:cNvPr id="5" name="Content Placeholder 4">
            <a:extLst>
              <a:ext uri="{FF2B5EF4-FFF2-40B4-BE49-F238E27FC236}">
                <a16:creationId xmlns:a16="http://schemas.microsoft.com/office/drawing/2014/main" id="{19FC0BDA-F3C6-44DF-B297-00B405261DA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1825625"/>
            <a:ext cx="10515600" cy="4351338"/>
          </a:xfrm>
        </p:spPr>
      </p:pic>
      <p:sp>
        <p:nvSpPr>
          <p:cNvPr id="6" name="TextBox 5">
            <a:extLst>
              <a:ext uri="{FF2B5EF4-FFF2-40B4-BE49-F238E27FC236}">
                <a16:creationId xmlns:a16="http://schemas.microsoft.com/office/drawing/2014/main" id="{0E34809E-0700-4ACD-AE30-13C84041551A}"/>
              </a:ext>
            </a:extLst>
          </p:cNvPr>
          <p:cNvSpPr txBox="1"/>
          <p:nvPr/>
        </p:nvSpPr>
        <p:spPr>
          <a:xfrm>
            <a:off x="838200" y="6176963"/>
            <a:ext cx="10515600" cy="230832"/>
          </a:xfrm>
          <a:prstGeom prst="rect">
            <a:avLst/>
          </a:prstGeom>
          <a:noFill/>
        </p:spPr>
        <p:txBody>
          <a:bodyPr wrap="square" rtlCol="0">
            <a:spAutoFit/>
          </a:bodyPr>
          <a:lstStyle/>
          <a:p>
            <a:r>
              <a:rPr lang="en-US" sz="900">
                <a:hlinkClick r:id="rId3" tooltip="https://stileex.xyz/en/sales-contract-templat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08326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19C7538-20F2-4B72-BB4F-8161C1CB0930}"/>
              </a:ext>
            </a:extLst>
          </p:cNvPr>
          <p:cNvGraphicFramePr>
            <a:graphicFrameLocks noGrp="1"/>
          </p:cNvGraphicFramePr>
          <p:nvPr>
            <p:extLst>
              <p:ext uri="{D42A27DB-BD31-4B8C-83A1-F6EECF244321}">
                <p14:modId xmlns:p14="http://schemas.microsoft.com/office/powerpoint/2010/main" val="2475699651"/>
              </p:ext>
            </p:extLst>
          </p:nvPr>
        </p:nvGraphicFramePr>
        <p:xfrm>
          <a:off x="728870" y="357809"/>
          <a:ext cx="10522226" cy="5476407"/>
        </p:xfrm>
        <a:graphic>
          <a:graphicData uri="http://schemas.openxmlformats.org/drawingml/2006/table">
            <a:tbl>
              <a:tblPr firstRow="1" bandRow="1">
                <a:tableStyleId>{5C22544A-7EE6-4342-B048-85BDC9FD1C3A}</a:tableStyleId>
              </a:tblPr>
              <a:tblGrid>
                <a:gridCol w="5309506">
                  <a:extLst>
                    <a:ext uri="{9D8B030D-6E8A-4147-A177-3AD203B41FA5}">
                      <a16:colId xmlns:a16="http://schemas.microsoft.com/office/drawing/2014/main" val="3869468428"/>
                    </a:ext>
                  </a:extLst>
                </a:gridCol>
                <a:gridCol w="5212720">
                  <a:extLst>
                    <a:ext uri="{9D8B030D-6E8A-4147-A177-3AD203B41FA5}">
                      <a16:colId xmlns:a16="http://schemas.microsoft.com/office/drawing/2014/main" val="2126265338"/>
                    </a:ext>
                  </a:extLst>
                </a:gridCol>
              </a:tblGrid>
              <a:tr h="615691">
                <a:tc>
                  <a:txBody>
                    <a:bodyPr/>
                    <a:lstStyle/>
                    <a:p>
                      <a:r>
                        <a:rPr lang="en-US" sz="3200" dirty="0"/>
                        <a:t>Common Terms</a:t>
                      </a:r>
                    </a:p>
                  </a:txBody>
                  <a:tcPr/>
                </a:tc>
                <a:tc>
                  <a:txBody>
                    <a:bodyPr/>
                    <a:lstStyle/>
                    <a:p>
                      <a:r>
                        <a:rPr lang="en-US" sz="3200" dirty="0"/>
                        <a:t>Common Mistakes</a:t>
                      </a:r>
                    </a:p>
                  </a:txBody>
                  <a:tcPr/>
                </a:tc>
                <a:extLst>
                  <a:ext uri="{0D108BD9-81ED-4DB2-BD59-A6C34878D82A}">
                    <a16:rowId xmlns:a16="http://schemas.microsoft.com/office/drawing/2014/main" val="3998222676"/>
                  </a:ext>
                </a:extLst>
              </a:tr>
              <a:tr h="2171120">
                <a:tc>
                  <a:txBody>
                    <a:bodyPr/>
                    <a:lstStyle/>
                    <a:p>
                      <a:r>
                        <a:rPr lang="en-US" sz="3200" dirty="0"/>
                        <a:t>Automatic renewal or extended term arrangements</a:t>
                      </a:r>
                    </a:p>
                  </a:txBody>
                  <a:tcPr/>
                </a:tc>
                <a:tc>
                  <a:txBody>
                    <a:bodyPr/>
                    <a:lstStyle/>
                    <a:p>
                      <a:r>
                        <a:rPr lang="en-US" sz="3200" dirty="0"/>
                        <a:t>No provision for review and revision.  Failure to update when roles and responsibilities change.</a:t>
                      </a:r>
                    </a:p>
                  </a:txBody>
                  <a:tcPr/>
                </a:tc>
                <a:extLst>
                  <a:ext uri="{0D108BD9-81ED-4DB2-BD59-A6C34878D82A}">
                    <a16:rowId xmlns:a16="http://schemas.microsoft.com/office/drawing/2014/main" val="763409595"/>
                  </a:ext>
                </a:extLst>
              </a:tr>
              <a:tr h="2689596">
                <a:tc>
                  <a:txBody>
                    <a:bodyPr/>
                    <a:lstStyle/>
                    <a:p>
                      <a:r>
                        <a:rPr lang="en-US" sz="3200" dirty="0"/>
                        <a:t>Compensation tied to “current” benchmarks or single benchmark source</a:t>
                      </a:r>
                    </a:p>
                  </a:txBody>
                  <a:tcPr/>
                </a:tc>
                <a:tc>
                  <a:txBody>
                    <a:bodyPr/>
                    <a:lstStyle/>
                    <a:p>
                      <a:r>
                        <a:rPr lang="en-US" sz="3200" dirty="0"/>
                        <a:t>Compensation/per </a:t>
                      </a:r>
                      <a:r>
                        <a:rPr lang="en-US" sz="3200" dirty="0" err="1"/>
                        <a:t>wRVU</a:t>
                      </a:r>
                      <a:r>
                        <a:rPr lang="en-US" sz="3200" dirty="0"/>
                        <a:t> or base compensation automatically update each year without the provision for review</a:t>
                      </a:r>
                    </a:p>
                  </a:txBody>
                  <a:tcPr/>
                </a:tc>
                <a:extLst>
                  <a:ext uri="{0D108BD9-81ED-4DB2-BD59-A6C34878D82A}">
                    <a16:rowId xmlns:a16="http://schemas.microsoft.com/office/drawing/2014/main" val="1882013183"/>
                  </a:ext>
                </a:extLst>
              </a:tr>
            </a:tbl>
          </a:graphicData>
        </a:graphic>
      </p:graphicFrame>
    </p:spTree>
    <p:extLst>
      <p:ext uri="{BB962C8B-B14F-4D97-AF65-F5344CB8AC3E}">
        <p14:creationId xmlns:p14="http://schemas.microsoft.com/office/powerpoint/2010/main" val="1261550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19C7538-20F2-4B72-BB4F-8161C1CB0930}"/>
              </a:ext>
            </a:extLst>
          </p:cNvPr>
          <p:cNvGraphicFramePr>
            <a:graphicFrameLocks noGrp="1"/>
          </p:cNvGraphicFramePr>
          <p:nvPr>
            <p:extLst>
              <p:ext uri="{D42A27DB-BD31-4B8C-83A1-F6EECF244321}">
                <p14:modId xmlns:p14="http://schemas.microsoft.com/office/powerpoint/2010/main" val="986337618"/>
              </p:ext>
            </p:extLst>
          </p:nvPr>
        </p:nvGraphicFramePr>
        <p:xfrm>
          <a:off x="728870" y="357809"/>
          <a:ext cx="10522226" cy="5476407"/>
        </p:xfrm>
        <a:graphic>
          <a:graphicData uri="http://schemas.openxmlformats.org/drawingml/2006/table">
            <a:tbl>
              <a:tblPr firstRow="1" bandRow="1">
                <a:tableStyleId>{5C22544A-7EE6-4342-B048-85BDC9FD1C3A}</a:tableStyleId>
              </a:tblPr>
              <a:tblGrid>
                <a:gridCol w="5309506">
                  <a:extLst>
                    <a:ext uri="{9D8B030D-6E8A-4147-A177-3AD203B41FA5}">
                      <a16:colId xmlns:a16="http://schemas.microsoft.com/office/drawing/2014/main" val="3869468428"/>
                    </a:ext>
                  </a:extLst>
                </a:gridCol>
                <a:gridCol w="5212720">
                  <a:extLst>
                    <a:ext uri="{9D8B030D-6E8A-4147-A177-3AD203B41FA5}">
                      <a16:colId xmlns:a16="http://schemas.microsoft.com/office/drawing/2014/main" val="2126265338"/>
                    </a:ext>
                  </a:extLst>
                </a:gridCol>
              </a:tblGrid>
              <a:tr h="615691">
                <a:tc>
                  <a:txBody>
                    <a:bodyPr/>
                    <a:lstStyle/>
                    <a:p>
                      <a:r>
                        <a:rPr lang="en-US" sz="3200" dirty="0"/>
                        <a:t>Common Terms</a:t>
                      </a:r>
                    </a:p>
                  </a:txBody>
                  <a:tcPr/>
                </a:tc>
                <a:tc>
                  <a:txBody>
                    <a:bodyPr/>
                    <a:lstStyle/>
                    <a:p>
                      <a:r>
                        <a:rPr lang="en-US" sz="3200" dirty="0"/>
                        <a:t>Common Mistakes</a:t>
                      </a:r>
                    </a:p>
                  </a:txBody>
                  <a:tcPr/>
                </a:tc>
                <a:extLst>
                  <a:ext uri="{0D108BD9-81ED-4DB2-BD59-A6C34878D82A}">
                    <a16:rowId xmlns:a16="http://schemas.microsoft.com/office/drawing/2014/main" val="3998222676"/>
                  </a:ext>
                </a:extLst>
              </a:tr>
              <a:tr h="2171120">
                <a:tc>
                  <a:txBody>
                    <a:bodyPr/>
                    <a:lstStyle/>
                    <a:p>
                      <a:r>
                        <a:rPr lang="en-US" sz="3200" dirty="0"/>
                        <a:t>Compensation tied to “current” Medicare Physician Fee Schedule</a:t>
                      </a:r>
                    </a:p>
                    <a:p>
                      <a:r>
                        <a:rPr lang="en-US" sz="3200" dirty="0"/>
                        <a:t>(</a:t>
                      </a:r>
                      <a:r>
                        <a:rPr lang="en-US" sz="3200" i="1" dirty="0"/>
                        <a:t>Remember the 2021 MPFS)</a:t>
                      </a:r>
                    </a:p>
                  </a:txBody>
                  <a:tcPr/>
                </a:tc>
                <a:tc>
                  <a:txBody>
                    <a:bodyPr/>
                    <a:lstStyle/>
                    <a:p>
                      <a:r>
                        <a:rPr lang="en-US" sz="3200" dirty="0"/>
                        <a:t>Doesn’t allow for flexibility when significant changes occur that could have financial and compliance risk.</a:t>
                      </a:r>
                    </a:p>
                  </a:txBody>
                  <a:tcPr/>
                </a:tc>
                <a:extLst>
                  <a:ext uri="{0D108BD9-81ED-4DB2-BD59-A6C34878D82A}">
                    <a16:rowId xmlns:a16="http://schemas.microsoft.com/office/drawing/2014/main" val="763409595"/>
                  </a:ext>
                </a:extLst>
              </a:tr>
              <a:tr h="2689596">
                <a:tc>
                  <a:txBody>
                    <a:bodyPr/>
                    <a:lstStyle/>
                    <a:p>
                      <a:r>
                        <a:rPr lang="en-US" sz="3200" dirty="0"/>
                        <a:t>Incremental compensation for each and every service, otherwise known as “compensation stacking”</a:t>
                      </a:r>
                    </a:p>
                  </a:txBody>
                  <a:tcPr/>
                </a:tc>
                <a:tc>
                  <a:txBody>
                    <a:bodyPr/>
                    <a:lstStyle/>
                    <a:p>
                      <a:r>
                        <a:rPr lang="en-US" sz="3200" dirty="0"/>
                        <a:t>Can result in overlapping payments that result in over-compensation.</a:t>
                      </a:r>
                    </a:p>
                  </a:txBody>
                  <a:tcPr/>
                </a:tc>
                <a:extLst>
                  <a:ext uri="{0D108BD9-81ED-4DB2-BD59-A6C34878D82A}">
                    <a16:rowId xmlns:a16="http://schemas.microsoft.com/office/drawing/2014/main" val="1882013183"/>
                  </a:ext>
                </a:extLst>
              </a:tr>
            </a:tbl>
          </a:graphicData>
        </a:graphic>
      </p:graphicFrame>
    </p:spTree>
    <p:extLst>
      <p:ext uri="{BB962C8B-B14F-4D97-AF65-F5344CB8AC3E}">
        <p14:creationId xmlns:p14="http://schemas.microsoft.com/office/powerpoint/2010/main" val="111369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19C7538-20F2-4B72-BB4F-8161C1CB0930}"/>
              </a:ext>
            </a:extLst>
          </p:cNvPr>
          <p:cNvGraphicFramePr>
            <a:graphicFrameLocks noGrp="1"/>
          </p:cNvGraphicFramePr>
          <p:nvPr>
            <p:extLst>
              <p:ext uri="{D42A27DB-BD31-4B8C-83A1-F6EECF244321}">
                <p14:modId xmlns:p14="http://schemas.microsoft.com/office/powerpoint/2010/main" val="1398095598"/>
              </p:ext>
            </p:extLst>
          </p:nvPr>
        </p:nvGraphicFramePr>
        <p:xfrm>
          <a:off x="728870" y="357809"/>
          <a:ext cx="10217426" cy="5766966"/>
        </p:xfrm>
        <a:graphic>
          <a:graphicData uri="http://schemas.openxmlformats.org/drawingml/2006/table">
            <a:tbl>
              <a:tblPr firstRow="1" bandRow="1">
                <a:tableStyleId>{5C22544A-7EE6-4342-B048-85BDC9FD1C3A}</a:tableStyleId>
              </a:tblPr>
              <a:tblGrid>
                <a:gridCol w="5155704">
                  <a:extLst>
                    <a:ext uri="{9D8B030D-6E8A-4147-A177-3AD203B41FA5}">
                      <a16:colId xmlns:a16="http://schemas.microsoft.com/office/drawing/2014/main" val="3869468428"/>
                    </a:ext>
                  </a:extLst>
                </a:gridCol>
                <a:gridCol w="5061722">
                  <a:extLst>
                    <a:ext uri="{9D8B030D-6E8A-4147-A177-3AD203B41FA5}">
                      <a16:colId xmlns:a16="http://schemas.microsoft.com/office/drawing/2014/main" val="2126265338"/>
                    </a:ext>
                  </a:extLst>
                </a:gridCol>
              </a:tblGrid>
              <a:tr h="496822">
                <a:tc>
                  <a:txBody>
                    <a:bodyPr/>
                    <a:lstStyle/>
                    <a:p>
                      <a:r>
                        <a:rPr lang="en-US" sz="3200" dirty="0"/>
                        <a:t>Common Terms</a:t>
                      </a:r>
                    </a:p>
                  </a:txBody>
                  <a:tcPr/>
                </a:tc>
                <a:tc>
                  <a:txBody>
                    <a:bodyPr/>
                    <a:lstStyle/>
                    <a:p>
                      <a:r>
                        <a:rPr lang="en-US" sz="3200" dirty="0"/>
                        <a:t>Common Mistakes</a:t>
                      </a:r>
                    </a:p>
                  </a:txBody>
                  <a:tcPr/>
                </a:tc>
                <a:extLst>
                  <a:ext uri="{0D108BD9-81ED-4DB2-BD59-A6C34878D82A}">
                    <a16:rowId xmlns:a16="http://schemas.microsoft.com/office/drawing/2014/main" val="3998222676"/>
                  </a:ext>
                </a:extLst>
              </a:tr>
              <a:tr h="2434939">
                <a:tc>
                  <a:txBody>
                    <a:bodyPr/>
                    <a:lstStyle/>
                    <a:p>
                      <a:r>
                        <a:rPr lang="en-US" sz="3200" dirty="0"/>
                        <a:t>No performance measures</a:t>
                      </a:r>
                    </a:p>
                  </a:txBody>
                  <a:tcPr/>
                </a:tc>
                <a:tc>
                  <a:txBody>
                    <a:bodyPr/>
                    <a:lstStyle/>
                    <a:p>
                      <a:r>
                        <a:rPr lang="en-US" sz="3200" dirty="0"/>
                        <a:t>Not including performance measures to justify differences in physician compensation among same specialties or paying above average or median amount.</a:t>
                      </a:r>
                    </a:p>
                  </a:txBody>
                  <a:tcPr/>
                </a:tc>
                <a:extLst>
                  <a:ext uri="{0D108BD9-81ED-4DB2-BD59-A6C34878D82A}">
                    <a16:rowId xmlns:a16="http://schemas.microsoft.com/office/drawing/2014/main" val="763409595"/>
                  </a:ext>
                </a:extLst>
              </a:tr>
              <a:tr h="2170326">
                <a:tc>
                  <a:txBody>
                    <a:bodyPr/>
                    <a:lstStyle/>
                    <a:p>
                      <a:r>
                        <a:rPr lang="en-US" sz="3200" dirty="0"/>
                        <a:t>Provision stating the parties agree the compensation is consistent with the laws.</a:t>
                      </a:r>
                    </a:p>
                  </a:txBody>
                  <a:tcPr/>
                </a:tc>
                <a:tc>
                  <a:txBody>
                    <a:bodyPr/>
                    <a:lstStyle/>
                    <a:p>
                      <a:r>
                        <a:rPr lang="en-US" sz="3200" dirty="0"/>
                        <a:t>Stating something in writing doesn’t make it true.</a:t>
                      </a:r>
                    </a:p>
                  </a:txBody>
                  <a:tcPr/>
                </a:tc>
                <a:extLst>
                  <a:ext uri="{0D108BD9-81ED-4DB2-BD59-A6C34878D82A}">
                    <a16:rowId xmlns:a16="http://schemas.microsoft.com/office/drawing/2014/main" val="1882013183"/>
                  </a:ext>
                </a:extLst>
              </a:tr>
            </a:tbl>
          </a:graphicData>
        </a:graphic>
      </p:graphicFrame>
    </p:spTree>
    <p:extLst>
      <p:ext uri="{BB962C8B-B14F-4D97-AF65-F5344CB8AC3E}">
        <p14:creationId xmlns:p14="http://schemas.microsoft.com/office/powerpoint/2010/main" val="415836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19C7538-20F2-4B72-BB4F-8161C1CB0930}"/>
              </a:ext>
            </a:extLst>
          </p:cNvPr>
          <p:cNvGraphicFramePr>
            <a:graphicFrameLocks noGrp="1"/>
          </p:cNvGraphicFramePr>
          <p:nvPr>
            <p:extLst>
              <p:ext uri="{D42A27DB-BD31-4B8C-83A1-F6EECF244321}">
                <p14:modId xmlns:p14="http://schemas.microsoft.com/office/powerpoint/2010/main" val="1453340236"/>
              </p:ext>
            </p:extLst>
          </p:nvPr>
        </p:nvGraphicFramePr>
        <p:xfrm>
          <a:off x="728870" y="357809"/>
          <a:ext cx="10217426" cy="4084320"/>
        </p:xfrm>
        <a:graphic>
          <a:graphicData uri="http://schemas.openxmlformats.org/drawingml/2006/table">
            <a:tbl>
              <a:tblPr firstRow="1" bandRow="1">
                <a:tableStyleId>{5C22544A-7EE6-4342-B048-85BDC9FD1C3A}</a:tableStyleId>
              </a:tblPr>
              <a:tblGrid>
                <a:gridCol w="5155704">
                  <a:extLst>
                    <a:ext uri="{9D8B030D-6E8A-4147-A177-3AD203B41FA5}">
                      <a16:colId xmlns:a16="http://schemas.microsoft.com/office/drawing/2014/main" val="3869468428"/>
                    </a:ext>
                  </a:extLst>
                </a:gridCol>
                <a:gridCol w="5061722">
                  <a:extLst>
                    <a:ext uri="{9D8B030D-6E8A-4147-A177-3AD203B41FA5}">
                      <a16:colId xmlns:a16="http://schemas.microsoft.com/office/drawing/2014/main" val="2126265338"/>
                    </a:ext>
                  </a:extLst>
                </a:gridCol>
              </a:tblGrid>
              <a:tr h="496822">
                <a:tc>
                  <a:txBody>
                    <a:bodyPr/>
                    <a:lstStyle/>
                    <a:p>
                      <a:r>
                        <a:rPr lang="en-US" sz="3200" dirty="0"/>
                        <a:t>Common Terms</a:t>
                      </a:r>
                    </a:p>
                  </a:txBody>
                  <a:tcPr/>
                </a:tc>
                <a:tc>
                  <a:txBody>
                    <a:bodyPr/>
                    <a:lstStyle/>
                    <a:p>
                      <a:r>
                        <a:rPr lang="en-US" sz="3200" dirty="0"/>
                        <a:t>Common Mistakes</a:t>
                      </a:r>
                    </a:p>
                  </a:txBody>
                  <a:tcPr/>
                </a:tc>
                <a:extLst>
                  <a:ext uri="{0D108BD9-81ED-4DB2-BD59-A6C34878D82A}">
                    <a16:rowId xmlns:a16="http://schemas.microsoft.com/office/drawing/2014/main" val="3998222676"/>
                  </a:ext>
                </a:extLst>
              </a:tr>
              <a:tr h="2434939">
                <a:tc>
                  <a:txBody>
                    <a:bodyPr/>
                    <a:lstStyle/>
                    <a:p>
                      <a:r>
                        <a:rPr lang="en-US" sz="3200" dirty="0"/>
                        <a:t>No mechanism for adjusting compensation</a:t>
                      </a:r>
                    </a:p>
                  </a:txBody>
                  <a:tcPr/>
                </a:tc>
                <a:tc>
                  <a:txBody>
                    <a:bodyPr/>
                    <a:lstStyle/>
                    <a:p>
                      <a:r>
                        <a:rPr lang="en-US" sz="3200" dirty="0"/>
                        <a:t>To help meet legal requirements and establish realistic physician expectations, the contract should include a provision that comp may be adjusted and mechanism for doing so. </a:t>
                      </a:r>
                    </a:p>
                  </a:txBody>
                  <a:tcPr/>
                </a:tc>
                <a:extLst>
                  <a:ext uri="{0D108BD9-81ED-4DB2-BD59-A6C34878D82A}">
                    <a16:rowId xmlns:a16="http://schemas.microsoft.com/office/drawing/2014/main" val="763409595"/>
                  </a:ext>
                </a:extLst>
              </a:tr>
            </a:tbl>
          </a:graphicData>
        </a:graphic>
      </p:graphicFrame>
    </p:spTree>
    <p:extLst>
      <p:ext uri="{BB962C8B-B14F-4D97-AF65-F5344CB8AC3E}">
        <p14:creationId xmlns:p14="http://schemas.microsoft.com/office/powerpoint/2010/main" val="60630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9A60-4622-4B7B-8540-D1D19D72CADE}"/>
              </a:ext>
            </a:extLst>
          </p:cNvPr>
          <p:cNvSpPr>
            <a:spLocks noGrp="1"/>
          </p:cNvSpPr>
          <p:nvPr>
            <p:ph type="title"/>
          </p:nvPr>
        </p:nvSpPr>
        <p:spPr/>
        <p:txBody>
          <a:bodyPr/>
          <a:lstStyle/>
          <a:p>
            <a:pPr algn="ctr"/>
            <a:r>
              <a:rPr lang="en-US" b="1" dirty="0"/>
              <a:t>Issues Related to Service</a:t>
            </a:r>
          </a:p>
        </p:txBody>
      </p:sp>
      <p:pic>
        <p:nvPicPr>
          <p:cNvPr id="5" name="Content Placeholder 4">
            <a:extLst>
              <a:ext uri="{FF2B5EF4-FFF2-40B4-BE49-F238E27FC236}">
                <a16:creationId xmlns:a16="http://schemas.microsoft.com/office/drawing/2014/main" id="{2610D82C-9B05-4904-AD9B-9934B92BA4C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27926" y="2675583"/>
            <a:ext cx="7808180" cy="3501380"/>
          </a:xfrm>
        </p:spPr>
      </p:pic>
      <p:sp>
        <p:nvSpPr>
          <p:cNvPr id="6" name="TextBox 5">
            <a:extLst>
              <a:ext uri="{FF2B5EF4-FFF2-40B4-BE49-F238E27FC236}">
                <a16:creationId xmlns:a16="http://schemas.microsoft.com/office/drawing/2014/main" id="{D8AE5375-8BC1-4BA8-9296-F5543FCCAF99}"/>
              </a:ext>
            </a:extLst>
          </p:cNvPr>
          <p:cNvSpPr txBox="1"/>
          <p:nvPr/>
        </p:nvSpPr>
        <p:spPr>
          <a:xfrm>
            <a:off x="2127926" y="6176963"/>
            <a:ext cx="7808180" cy="230832"/>
          </a:xfrm>
          <a:prstGeom prst="rect">
            <a:avLst/>
          </a:prstGeom>
          <a:noFill/>
        </p:spPr>
        <p:txBody>
          <a:bodyPr wrap="square" rtlCol="0">
            <a:spAutoFit/>
          </a:bodyPr>
          <a:lstStyle/>
          <a:p>
            <a:r>
              <a:rPr lang="en-US" sz="900">
                <a:hlinkClick r:id="rId3" tooltip="https://www.niskanencenter.org/what-health-care-policy-lessons-can-we-draw-from-physician-incomes/"/>
              </a:rPr>
              <a:t>This Photo</a:t>
            </a:r>
            <a:r>
              <a:rPr lang="en-US" sz="900"/>
              <a:t> by Unknown Author is licensed under </a:t>
            </a:r>
            <a:r>
              <a:rPr lang="en-US" sz="900">
                <a:hlinkClick r:id="rId4" tooltip="https://creativecommons.org/licenses/by/3.0/"/>
              </a:rPr>
              <a:t>CC BY</a:t>
            </a:r>
            <a:endParaRPr lang="en-US" sz="900"/>
          </a:p>
        </p:txBody>
      </p:sp>
      <p:pic>
        <p:nvPicPr>
          <p:cNvPr id="8" name="Picture 7">
            <a:extLst>
              <a:ext uri="{FF2B5EF4-FFF2-40B4-BE49-F238E27FC236}">
                <a16:creationId xmlns:a16="http://schemas.microsoft.com/office/drawing/2014/main" id="{DED21074-4489-42E6-B44B-5CF709052AF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18414" y="2563315"/>
            <a:ext cx="6154310" cy="2682560"/>
          </a:xfrm>
          <a:prstGeom prst="rect">
            <a:avLst/>
          </a:prstGeom>
        </p:spPr>
      </p:pic>
      <p:sp>
        <p:nvSpPr>
          <p:cNvPr id="9" name="TextBox 8">
            <a:extLst>
              <a:ext uri="{FF2B5EF4-FFF2-40B4-BE49-F238E27FC236}">
                <a16:creationId xmlns:a16="http://schemas.microsoft.com/office/drawing/2014/main" id="{3AC2A93B-B2C3-4CE6-9723-A374C9466226}"/>
              </a:ext>
            </a:extLst>
          </p:cNvPr>
          <p:cNvSpPr txBox="1"/>
          <p:nvPr/>
        </p:nvSpPr>
        <p:spPr>
          <a:xfrm>
            <a:off x="3118414" y="5245875"/>
            <a:ext cx="6154310" cy="230832"/>
          </a:xfrm>
          <a:prstGeom prst="rect">
            <a:avLst/>
          </a:prstGeom>
          <a:noFill/>
        </p:spPr>
        <p:txBody>
          <a:bodyPr wrap="square" rtlCol="0">
            <a:spAutoFit/>
          </a:bodyPr>
          <a:lstStyle/>
          <a:p>
            <a:r>
              <a:rPr lang="en-US" sz="900">
                <a:hlinkClick r:id="rId6" tooltip="https://www.bmj.com/content/357/bmj.j1797"/>
              </a:rPr>
              <a:t>This Photo</a:t>
            </a:r>
            <a:r>
              <a:rPr lang="en-US" sz="900"/>
              <a:t> by Unknown Author is licensed under </a:t>
            </a:r>
            <a:r>
              <a:rPr lang="en-US" sz="900">
                <a:hlinkClick r:id="rId7" tooltip="https://creativecommons.org/licenses/by-nc/3.0/"/>
              </a:rPr>
              <a:t>CC BY-NC</a:t>
            </a:r>
            <a:endParaRPr lang="en-US" sz="900"/>
          </a:p>
        </p:txBody>
      </p:sp>
      <p:pic>
        <p:nvPicPr>
          <p:cNvPr id="11" name="Picture 10">
            <a:extLst>
              <a:ext uri="{FF2B5EF4-FFF2-40B4-BE49-F238E27FC236}">
                <a16:creationId xmlns:a16="http://schemas.microsoft.com/office/drawing/2014/main" id="{4A09BFAB-0A63-4458-9CBD-E9E44AA2D0E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762539" y="1987826"/>
            <a:ext cx="9117496" cy="4598674"/>
          </a:xfrm>
          <a:prstGeom prst="rect">
            <a:avLst/>
          </a:prstGeom>
        </p:spPr>
      </p:pic>
      <p:sp>
        <p:nvSpPr>
          <p:cNvPr id="12" name="TextBox 11">
            <a:extLst>
              <a:ext uri="{FF2B5EF4-FFF2-40B4-BE49-F238E27FC236}">
                <a16:creationId xmlns:a16="http://schemas.microsoft.com/office/drawing/2014/main" id="{B8C6B3BA-17D1-4E64-BB3E-D6C77A15968A}"/>
              </a:ext>
            </a:extLst>
          </p:cNvPr>
          <p:cNvSpPr txBox="1"/>
          <p:nvPr/>
        </p:nvSpPr>
        <p:spPr>
          <a:xfrm>
            <a:off x="1762539" y="6586500"/>
            <a:ext cx="9117496" cy="230832"/>
          </a:xfrm>
          <a:prstGeom prst="rect">
            <a:avLst/>
          </a:prstGeom>
          <a:noFill/>
        </p:spPr>
        <p:txBody>
          <a:bodyPr wrap="square" rtlCol="0">
            <a:spAutoFit/>
          </a:bodyPr>
          <a:lstStyle/>
          <a:p>
            <a:r>
              <a:rPr lang="en-US" sz="900">
                <a:hlinkClick r:id="rId9" tooltip="http://mohit-freespirit.blogspot.com/2017/12/veterinary-physician-who-study.html"/>
              </a:rPr>
              <a:t>This Photo</a:t>
            </a:r>
            <a:r>
              <a:rPr lang="en-US" sz="900"/>
              <a:t> by Unknown Author is licensed under </a:t>
            </a:r>
            <a:r>
              <a:rPr lang="en-US" sz="900">
                <a:hlinkClick r:id="rId10" tooltip="https://creativecommons.org/licenses/by-nc-sa/3.0/"/>
              </a:rPr>
              <a:t>CC BY-SA-NC</a:t>
            </a:r>
            <a:endParaRPr lang="en-US" sz="900"/>
          </a:p>
        </p:txBody>
      </p:sp>
    </p:spTree>
    <p:extLst>
      <p:ext uri="{BB962C8B-B14F-4D97-AF65-F5344CB8AC3E}">
        <p14:creationId xmlns:p14="http://schemas.microsoft.com/office/powerpoint/2010/main" val="28884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Call Coverage </a:t>
            </a:r>
          </a:p>
        </p:txBody>
      </p:sp>
      <p:sp>
        <p:nvSpPr>
          <p:cNvPr id="7" name="Content Placeholder 6">
            <a:extLst>
              <a:ext uri="{FF2B5EF4-FFF2-40B4-BE49-F238E27FC236}">
                <a16:creationId xmlns:a16="http://schemas.microsoft.com/office/drawing/2014/main" id="{388FF246-DE51-47D6-946C-5F80F46BDF71}"/>
              </a:ext>
            </a:extLst>
          </p:cNvPr>
          <p:cNvSpPr>
            <a:spLocks noGrp="1"/>
          </p:cNvSpPr>
          <p:nvPr>
            <p:ph idx="1"/>
          </p:nvPr>
        </p:nvSpPr>
        <p:spPr/>
        <p:txBody>
          <a:bodyPr/>
          <a:lstStyle/>
          <a:p>
            <a:pPr marL="0" fontAlgn="t">
              <a:spcBef>
                <a:spcPts val="0"/>
              </a:spcBef>
            </a:pPr>
            <a:r>
              <a:rPr lang="en-US" dirty="0">
                <a:latin typeface="Calibri" panose="020F0502020204030204" pitchFamily="34" charset="0"/>
              </a:rPr>
              <a:t>Paying the same rate for employed physicians and independent contractors</a:t>
            </a:r>
          </a:p>
          <a:p>
            <a:pPr marL="0" indent="0" fontAlgn="t">
              <a:spcBef>
                <a:spcPts val="0"/>
              </a:spcBef>
              <a:buNone/>
            </a:pPr>
            <a:endParaRPr lang="en-US" dirty="0">
              <a:latin typeface="Arial" panose="020B0604020202020204" pitchFamily="34" charset="0"/>
            </a:endParaRPr>
          </a:p>
          <a:p>
            <a:pPr marL="0" fontAlgn="t">
              <a:spcBef>
                <a:spcPts val="0"/>
              </a:spcBef>
            </a:pPr>
            <a:r>
              <a:rPr lang="en-US" dirty="0">
                <a:latin typeface="Calibri" panose="020F0502020204030204" pitchFamily="34" charset="0"/>
              </a:rPr>
              <a:t>Paying the same rate for all specialties even though burden and call rate may be significantly different</a:t>
            </a:r>
          </a:p>
          <a:p>
            <a:pPr marL="0" fontAlgn="t">
              <a:spcBef>
                <a:spcPts val="0"/>
              </a:spcBef>
            </a:pPr>
            <a:endParaRPr lang="en-US" dirty="0">
              <a:latin typeface="Calibri" panose="020F0502020204030204" pitchFamily="34" charset="0"/>
            </a:endParaRPr>
          </a:p>
          <a:p>
            <a:pPr marL="0" fontAlgn="t">
              <a:spcBef>
                <a:spcPts val="0"/>
              </a:spcBef>
            </a:pPr>
            <a:r>
              <a:rPr lang="en-US" dirty="0">
                <a:latin typeface="Calibri" panose="020F0502020204030204" pitchFamily="34" charset="0"/>
              </a:rPr>
              <a:t>Paying for call when physician already available on the premises.</a:t>
            </a:r>
          </a:p>
          <a:p>
            <a:pPr marL="0" fontAlgn="t">
              <a:spcBef>
                <a:spcPts val="0"/>
              </a:spcBef>
            </a:pPr>
            <a:endParaRPr lang="en-US" dirty="0">
              <a:solidFill>
                <a:srgbClr val="000000"/>
              </a:solidFill>
              <a:latin typeface="Calibri" panose="020F0502020204030204" pitchFamily="34" charset="0"/>
            </a:endParaRPr>
          </a:p>
          <a:p>
            <a:pPr marL="0" fontAlgn="t">
              <a:spcBef>
                <a:spcPts val="0"/>
              </a:spcBef>
            </a:pP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2074366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Administrative Services </a:t>
            </a:r>
          </a:p>
        </p:txBody>
      </p:sp>
      <p:sp>
        <p:nvSpPr>
          <p:cNvPr id="7" name="Content Placeholder 6">
            <a:extLst>
              <a:ext uri="{FF2B5EF4-FFF2-40B4-BE49-F238E27FC236}">
                <a16:creationId xmlns:a16="http://schemas.microsoft.com/office/drawing/2014/main" id="{388FF246-DE51-47D6-946C-5F80F46BDF71}"/>
              </a:ext>
            </a:extLst>
          </p:cNvPr>
          <p:cNvSpPr>
            <a:spLocks noGrp="1"/>
          </p:cNvSpPr>
          <p:nvPr>
            <p:ph idx="1"/>
          </p:nvPr>
        </p:nvSpPr>
        <p:spPr/>
        <p:txBody>
          <a:bodyPr/>
          <a:lstStyle/>
          <a:p>
            <a:pPr marL="0" fontAlgn="t">
              <a:spcBef>
                <a:spcPts val="0"/>
              </a:spcBef>
            </a:pPr>
            <a:r>
              <a:rPr lang="en-US" dirty="0">
                <a:solidFill>
                  <a:srgbClr val="000000"/>
                </a:solidFill>
                <a:latin typeface="Calibri" panose="020F0502020204030204" pitchFamily="34" charset="0"/>
              </a:rPr>
              <a:t>Paying for administrative services while also paying other services during the same time slot.  </a:t>
            </a:r>
          </a:p>
          <a:p>
            <a:pPr marL="457200" lvl="1" fontAlgn="t">
              <a:spcBef>
                <a:spcPts val="0"/>
              </a:spcBef>
            </a:pPr>
            <a:r>
              <a:rPr lang="en-US" dirty="0">
                <a:solidFill>
                  <a:srgbClr val="000000"/>
                </a:solidFill>
                <a:latin typeface="Calibri" panose="020F0502020204030204" pitchFamily="34" charset="0"/>
              </a:rPr>
              <a:t>Physician receiving more than one income stream during the same hour of service.</a:t>
            </a:r>
          </a:p>
          <a:p>
            <a:pPr marL="457200" lvl="1" fontAlgn="t">
              <a:spcBef>
                <a:spcPts val="0"/>
              </a:spcBef>
            </a:pPr>
            <a:r>
              <a:rPr lang="en-US" dirty="0">
                <a:solidFill>
                  <a:srgbClr val="000000"/>
                </a:solidFill>
                <a:latin typeface="Calibri" panose="020F0502020204030204" pitchFamily="34" charset="0"/>
              </a:rPr>
              <a:t>Duties overlap with other compensated services.</a:t>
            </a:r>
          </a:p>
          <a:p>
            <a:pPr marL="457200" lvl="1" fontAlgn="t">
              <a:spcBef>
                <a:spcPts val="0"/>
              </a:spcBef>
            </a:pPr>
            <a:endParaRPr lang="en-US" dirty="0">
              <a:solidFill>
                <a:srgbClr val="000000"/>
              </a:solidFill>
              <a:latin typeface="Calibri" panose="020F0502020204030204" pitchFamily="34" charset="0"/>
            </a:endParaRPr>
          </a:p>
          <a:p>
            <a:pPr marL="0" fontAlgn="t">
              <a:spcBef>
                <a:spcPts val="0"/>
              </a:spcBef>
            </a:pPr>
            <a:r>
              <a:rPr lang="en-US" dirty="0">
                <a:solidFill>
                  <a:srgbClr val="000000"/>
                </a:solidFill>
                <a:latin typeface="Calibri" panose="020F0502020204030204" pitchFamily="34" charset="0"/>
              </a:rPr>
              <a:t>Paying fixed amount or stipend, but not requiring time sheets.</a:t>
            </a:r>
          </a:p>
          <a:p>
            <a:pPr marL="457200" lvl="1" fontAlgn="t">
              <a:spcBef>
                <a:spcPts val="0"/>
              </a:spcBef>
            </a:pPr>
            <a:r>
              <a:rPr lang="en-US" dirty="0">
                <a:solidFill>
                  <a:srgbClr val="000000"/>
                </a:solidFill>
                <a:latin typeface="Calibri" panose="020F0502020204030204" pitchFamily="34" charset="0"/>
              </a:rPr>
              <a:t>Compensation may not be consistent with amount of effort.</a:t>
            </a:r>
          </a:p>
          <a:p>
            <a:pPr marL="457200" lvl="1" fontAlgn="t">
              <a:spcBef>
                <a:spcPts val="0"/>
              </a:spcBef>
            </a:pPr>
            <a:endParaRPr lang="en-US" dirty="0">
              <a:solidFill>
                <a:srgbClr val="000000"/>
              </a:solidFill>
              <a:latin typeface="Calibri" panose="020F0502020204030204" pitchFamily="34" charset="0"/>
            </a:endParaRPr>
          </a:p>
          <a:p>
            <a:pPr marL="0" fontAlgn="t">
              <a:spcBef>
                <a:spcPts val="0"/>
              </a:spcBef>
            </a:pPr>
            <a:r>
              <a:rPr lang="en-US" dirty="0">
                <a:solidFill>
                  <a:srgbClr val="000000"/>
                </a:solidFill>
                <a:latin typeface="Calibri" panose="020F0502020204030204" pitchFamily="34" charset="0"/>
              </a:rPr>
              <a:t>Not reviewing time sheets pertaining to services.</a:t>
            </a:r>
          </a:p>
          <a:p>
            <a:pPr marL="457200" lvl="1" fontAlgn="t">
              <a:spcBef>
                <a:spcPts val="0"/>
              </a:spcBef>
            </a:pPr>
            <a:r>
              <a:rPr lang="en-US" dirty="0">
                <a:solidFill>
                  <a:srgbClr val="000000"/>
                </a:solidFill>
                <a:latin typeface="Calibri" panose="020F0502020204030204" pitchFamily="34" charset="0"/>
              </a:rPr>
              <a:t>If reviewed, someone would notice they are cut and pasted and all look identical.</a:t>
            </a:r>
          </a:p>
          <a:p>
            <a:pPr marL="0" fontAlgn="t">
              <a:spcBef>
                <a:spcPts val="0"/>
              </a:spcBef>
            </a:pP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2544991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Clinical Services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a:xfrm>
            <a:off x="838200" y="1497496"/>
            <a:ext cx="10515600" cy="4679467"/>
          </a:xfrm>
        </p:spPr>
        <p:txBody>
          <a:bodyPr>
            <a:normAutofit fontScale="85000" lnSpcReduction="20000"/>
          </a:bodyPr>
          <a:lstStyle/>
          <a:p>
            <a:r>
              <a:rPr lang="en-US" sz="3200" dirty="0"/>
              <a:t>Including P.A. or NP productivity with the physician’s.</a:t>
            </a:r>
          </a:p>
          <a:p>
            <a:endParaRPr lang="en-US" sz="3200" dirty="0"/>
          </a:p>
          <a:p>
            <a:r>
              <a:rPr lang="en-US" sz="3200" dirty="0"/>
              <a:t>Using total RVUs as a benchmark rather than </a:t>
            </a:r>
            <a:r>
              <a:rPr lang="en-US" sz="3200" dirty="0" err="1"/>
              <a:t>wRVUs</a:t>
            </a:r>
            <a:r>
              <a:rPr lang="en-US" sz="3200" dirty="0"/>
              <a:t>.</a:t>
            </a:r>
          </a:p>
          <a:p>
            <a:endParaRPr lang="en-US" sz="3200" dirty="0"/>
          </a:p>
          <a:p>
            <a:r>
              <a:rPr lang="en-US" sz="3200" dirty="0"/>
              <a:t>Using total collections to report net revenue rather than personally performed professional services revenue.</a:t>
            </a:r>
          </a:p>
          <a:p>
            <a:endParaRPr lang="en-US" sz="3200" dirty="0"/>
          </a:p>
          <a:p>
            <a:r>
              <a:rPr lang="en-US" sz="3200" dirty="0"/>
              <a:t>Using incorrect specialty or type of physician (academic v. private practice). </a:t>
            </a:r>
          </a:p>
          <a:p>
            <a:pPr marL="0" indent="0">
              <a:buNone/>
            </a:pPr>
            <a:endParaRPr lang="en-US" sz="3200" dirty="0"/>
          </a:p>
          <a:p>
            <a:r>
              <a:rPr lang="en-US" sz="3200" dirty="0"/>
              <a:t>Unreasonable overhead or expenses if income guarantee or subsidy.</a:t>
            </a:r>
          </a:p>
        </p:txBody>
      </p:sp>
    </p:spTree>
    <p:extLst>
      <p:ext uri="{BB962C8B-B14F-4D97-AF65-F5344CB8AC3E}">
        <p14:creationId xmlns:p14="http://schemas.microsoft.com/office/powerpoint/2010/main" val="341652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C8F0F4-A7A3-4BB6-81F4-79B6A3A460EE}"/>
              </a:ext>
            </a:extLst>
          </p:cNvPr>
          <p:cNvSpPr/>
          <p:nvPr/>
        </p:nvSpPr>
        <p:spPr>
          <a:xfrm>
            <a:off x="8691078" y="1452857"/>
            <a:ext cx="2293000" cy="769441"/>
          </a:xfrm>
          <a:prstGeom prst="rect">
            <a:avLst/>
          </a:prstGeom>
        </p:spPr>
        <p:txBody>
          <a:bodyPr wrap="none">
            <a:spAutoFit/>
          </a:bodyPr>
          <a:lstStyle/>
          <a:p>
            <a:pPr algn="ctr"/>
            <a:r>
              <a:rPr lang="en-US" sz="4400" dirty="0">
                <a:solidFill>
                  <a:schemeClr val="bg1"/>
                </a:solidFill>
                <a:latin typeface="Arial Rounded MT Bold" panose="020F0704030504030204" pitchFamily="34" charset="0"/>
              </a:rPr>
              <a:t>Agenda</a:t>
            </a:r>
          </a:p>
        </p:txBody>
      </p:sp>
      <p:sp>
        <p:nvSpPr>
          <p:cNvPr id="3" name="TextBox 2">
            <a:extLst>
              <a:ext uri="{FF2B5EF4-FFF2-40B4-BE49-F238E27FC236}">
                <a16:creationId xmlns:a16="http://schemas.microsoft.com/office/drawing/2014/main" id="{C52778D1-6692-4B2C-A208-D1397F806BFD}"/>
              </a:ext>
            </a:extLst>
          </p:cNvPr>
          <p:cNvSpPr txBox="1"/>
          <p:nvPr/>
        </p:nvSpPr>
        <p:spPr>
          <a:xfrm>
            <a:off x="8305800" y="2692400"/>
            <a:ext cx="2870200" cy="3693319"/>
          </a:xfrm>
          <a:prstGeom prst="rect">
            <a:avLst/>
          </a:prstGeom>
          <a:noFill/>
        </p:spPr>
        <p:txBody>
          <a:bodyPr wrap="square" rtlCol="0">
            <a:spAutoFit/>
          </a:bodyPr>
          <a:lstStyle/>
          <a:p>
            <a:pPr marL="342900" indent="-342900">
              <a:buAutoNum type="arabicPeriod"/>
            </a:pPr>
            <a:r>
              <a:rPr lang="en-US" dirty="0"/>
              <a:t>Misunderstanding or Misapplication of legal concepts</a:t>
            </a:r>
          </a:p>
          <a:p>
            <a:endParaRPr lang="en-US" dirty="0"/>
          </a:p>
          <a:p>
            <a:pPr marL="342900" indent="-342900">
              <a:buAutoNum type="arabicPeriod"/>
            </a:pPr>
            <a:r>
              <a:rPr lang="en-US" dirty="0"/>
              <a:t>Written Agreement Issues</a:t>
            </a:r>
          </a:p>
          <a:p>
            <a:pPr marL="342900" indent="-342900">
              <a:buAutoNum type="arabicPeriod"/>
            </a:pPr>
            <a:endParaRPr lang="en-US" dirty="0"/>
          </a:p>
          <a:p>
            <a:pPr marL="342900" indent="-342900">
              <a:buAutoNum type="arabicPeriod"/>
            </a:pPr>
            <a:r>
              <a:rPr lang="en-US" dirty="0"/>
              <a:t>Scope of Services</a:t>
            </a:r>
          </a:p>
          <a:p>
            <a:pPr marL="342900" indent="-342900">
              <a:buAutoNum type="arabicPeriod"/>
            </a:pPr>
            <a:endParaRPr lang="en-US" dirty="0"/>
          </a:p>
          <a:p>
            <a:pPr marL="342900" indent="-342900">
              <a:buAutoNum type="arabicPeriod"/>
            </a:pPr>
            <a:r>
              <a:rPr lang="en-US" dirty="0"/>
              <a:t>Compensation Survey Data</a:t>
            </a:r>
          </a:p>
          <a:p>
            <a:endParaRPr lang="en-US" dirty="0"/>
          </a:p>
          <a:p>
            <a:pPr marL="342900" indent="-342900">
              <a:buAutoNum type="arabicPeriod"/>
            </a:pPr>
            <a:r>
              <a:rPr lang="en-US" dirty="0" err="1"/>
              <a:t>wRVU</a:t>
            </a:r>
            <a:r>
              <a:rPr lang="en-US" dirty="0"/>
              <a:t> Compensation</a:t>
            </a:r>
          </a:p>
        </p:txBody>
      </p:sp>
    </p:spTree>
    <p:extLst>
      <p:ext uri="{BB962C8B-B14F-4D97-AF65-F5344CB8AC3E}">
        <p14:creationId xmlns:p14="http://schemas.microsoft.com/office/powerpoint/2010/main" val="405002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88B5-720C-4036-A258-052B2FD9415D}"/>
              </a:ext>
            </a:extLst>
          </p:cNvPr>
          <p:cNvSpPr>
            <a:spLocks noGrp="1"/>
          </p:cNvSpPr>
          <p:nvPr>
            <p:ph type="title"/>
          </p:nvPr>
        </p:nvSpPr>
        <p:spPr/>
        <p:txBody>
          <a:bodyPr>
            <a:normAutofit/>
          </a:bodyPr>
          <a:lstStyle/>
          <a:p>
            <a:pPr algn="ctr"/>
            <a:r>
              <a:rPr lang="en-US" b="1" dirty="0"/>
              <a:t>Over-reliance on Surveys</a:t>
            </a:r>
          </a:p>
        </p:txBody>
      </p:sp>
      <p:sp>
        <p:nvSpPr>
          <p:cNvPr id="6" name="TextBox 5">
            <a:extLst>
              <a:ext uri="{FF2B5EF4-FFF2-40B4-BE49-F238E27FC236}">
                <a16:creationId xmlns:a16="http://schemas.microsoft.com/office/drawing/2014/main" id="{3DAB74A8-9BB0-47B0-A79B-DA33709EDE29}"/>
              </a:ext>
            </a:extLst>
          </p:cNvPr>
          <p:cNvSpPr txBox="1"/>
          <p:nvPr/>
        </p:nvSpPr>
        <p:spPr>
          <a:xfrm>
            <a:off x="1431235" y="5668169"/>
            <a:ext cx="9475303" cy="230832"/>
          </a:xfrm>
          <a:prstGeom prst="rect">
            <a:avLst/>
          </a:prstGeom>
          <a:noFill/>
        </p:spPr>
        <p:txBody>
          <a:bodyPr wrap="square" rtlCol="0">
            <a:spAutoFit/>
          </a:bodyPr>
          <a:lstStyle/>
          <a:p>
            <a:r>
              <a:rPr lang="en-US" sz="900">
                <a:hlinkClick r:id="rId2" tooltip="https://www.bchumanist.ca/repeal_canada_s_blasphemy_laws_justice_committee_brief"/>
              </a:rPr>
              <a:t>This Photo</a:t>
            </a:r>
            <a:r>
              <a:rPr lang="en-US" sz="900"/>
              <a:t> by Unknown Author is licensed under </a:t>
            </a:r>
            <a:r>
              <a:rPr lang="en-US" sz="900">
                <a:hlinkClick r:id="rId3" tooltip="https://creativecommons.org/licenses/by-sa/3.0/"/>
              </a:rPr>
              <a:t>CC BY-SA</a:t>
            </a:r>
            <a:endParaRPr lang="en-US" sz="900"/>
          </a:p>
        </p:txBody>
      </p:sp>
      <p:pic>
        <p:nvPicPr>
          <p:cNvPr id="8" name="Content Placeholder 7">
            <a:extLst>
              <a:ext uri="{FF2B5EF4-FFF2-40B4-BE49-F238E27FC236}">
                <a16:creationId xmlns:a16="http://schemas.microsoft.com/office/drawing/2014/main" id="{BF475863-C1C0-4B46-B928-E792924E0EC9}"/>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58956" y="1690688"/>
            <a:ext cx="10094844" cy="3949700"/>
          </a:xfrm>
        </p:spPr>
      </p:pic>
    </p:spTree>
    <p:extLst>
      <p:ext uri="{BB962C8B-B14F-4D97-AF65-F5344CB8AC3E}">
        <p14:creationId xmlns:p14="http://schemas.microsoft.com/office/powerpoint/2010/main" val="272267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Misuse and Abuse of Survey Data</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 MGMA article: </a:t>
            </a:r>
            <a:r>
              <a:rPr lang="en-US" sz="3200" dirty="0">
                <a:hlinkClick r:id="rId4"/>
              </a:rPr>
              <a:t>https://www.mgma.com/resources/financial-management/physician-practice-losses-red-ink-from-the-misuse</a:t>
            </a:r>
            <a:r>
              <a:rPr lang="en-US" sz="3200" dirty="0"/>
              <a:t>.</a:t>
            </a:r>
          </a:p>
          <a:p>
            <a:r>
              <a:rPr lang="en-US" sz="3200" dirty="0"/>
              <a:t>HFMA article:</a:t>
            </a:r>
          </a:p>
          <a:p>
            <a:pPr marL="0" indent="0">
              <a:buNone/>
            </a:pPr>
            <a:r>
              <a:rPr lang="en-US" sz="3200" dirty="0">
                <a:hlinkClick r:id="rId5"/>
              </a:rPr>
              <a:t>https://www.hfma.org/topics/financial-sustainability/article/why-benchmarks-should-not-be-the-sole-guide-for-setting-physicia.html</a:t>
            </a:r>
            <a:r>
              <a:rPr lang="en-US" sz="3200" dirty="0"/>
              <a:t>.</a:t>
            </a:r>
          </a:p>
          <a:p>
            <a:pPr marL="0" indent="0">
              <a:buNone/>
            </a:pPr>
            <a:endParaRPr lang="en-US" sz="3200" dirty="0"/>
          </a:p>
        </p:txBody>
      </p:sp>
    </p:spTree>
    <p:extLst>
      <p:ext uri="{BB962C8B-B14F-4D97-AF65-F5344CB8AC3E}">
        <p14:creationId xmlns:p14="http://schemas.microsoft.com/office/powerpoint/2010/main" val="3813264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Benchmarks </a:t>
            </a:r>
          </a:p>
        </p:txBody>
      </p:sp>
      <p:sp>
        <p:nvSpPr>
          <p:cNvPr id="7" name="Content Placeholder 6">
            <a:extLst>
              <a:ext uri="{FF2B5EF4-FFF2-40B4-BE49-F238E27FC236}">
                <a16:creationId xmlns:a16="http://schemas.microsoft.com/office/drawing/2014/main" id="{388FF246-DE51-47D6-946C-5F80F46BDF71}"/>
              </a:ext>
            </a:extLst>
          </p:cNvPr>
          <p:cNvSpPr>
            <a:spLocks noGrp="1"/>
          </p:cNvSpPr>
          <p:nvPr>
            <p:ph idx="1"/>
          </p:nvPr>
        </p:nvSpPr>
        <p:spPr/>
        <p:txBody>
          <a:bodyPr/>
          <a:lstStyle/>
          <a:p>
            <a:pPr marL="0" fontAlgn="t">
              <a:spcBef>
                <a:spcPts val="0"/>
              </a:spcBef>
            </a:pPr>
            <a:r>
              <a:rPr lang="en-US" dirty="0">
                <a:solidFill>
                  <a:srgbClr val="000000"/>
                </a:solidFill>
                <a:latin typeface="Calibri" panose="020F0502020204030204" pitchFamily="34" charset="0"/>
              </a:rPr>
              <a:t>Relying on survey benchmark data alone when setting physician compensation may be risking budgets and relationships with physicians.</a:t>
            </a:r>
          </a:p>
          <a:p>
            <a:pPr marL="0" fontAlgn="t">
              <a:spcBef>
                <a:spcPts val="0"/>
              </a:spcBef>
            </a:pPr>
            <a:endParaRPr lang="en-US" dirty="0">
              <a:solidFill>
                <a:srgbClr val="000000"/>
              </a:solidFill>
              <a:latin typeface="Calibri" panose="020F0502020204030204" pitchFamily="34" charset="0"/>
            </a:endParaRPr>
          </a:p>
          <a:p>
            <a:pPr marL="0" fontAlgn="t">
              <a:spcBef>
                <a:spcPts val="0"/>
              </a:spcBef>
            </a:pPr>
            <a:r>
              <a:rPr lang="en-US" dirty="0">
                <a:solidFill>
                  <a:srgbClr val="000000"/>
                </a:solidFill>
                <a:latin typeface="Calibri" panose="020F0502020204030204" pitchFamily="34" charset="0"/>
              </a:rPr>
              <a:t>Common formula</a:t>
            </a:r>
          </a:p>
          <a:p>
            <a:pPr marL="0" fontAlgn="t">
              <a:spcBef>
                <a:spcPts val="0"/>
              </a:spcBef>
            </a:pPr>
            <a:endParaRPr lang="en-US" dirty="0">
              <a:solidFill>
                <a:srgbClr val="000000"/>
              </a:solidFill>
              <a:latin typeface="Calibri" panose="020F0502020204030204" pitchFamily="34" charset="0"/>
            </a:endParaRPr>
          </a:p>
          <a:p>
            <a:pPr marL="0" indent="0" algn="ctr" fontAlgn="t">
              <a:spcBef>
                <a:spcPts val="0"/>
              </a:spcBef>
              <a:buNone/>
            </a:pPr>
            <a:r>
              <a:rPr lang="en-US" dirty="0">
                <a:solidFill>
                  <a:srgbClr val="000000"/>
                </a:solidFill>
                <a:latin typeface="Calibri" panose="020F0502020204030204" pitchFamily="34" charset="0"/>
              </a:rPr>
              <a:t>Clinical Compensation = </a:t>
            </a:r>
          </a:p>
          <a:p>
            <a:pPr marL="0" indent="0" algn="ctr" fontAlgn="t">
              <a:spcBef>
                <a:spcPts val="0"/>
              </a:spcBef>
              <a:buNone/>
            </a:pPr>
            <a:endParaRPr lang="en-US" dirty="0">
              <a:solidFill>
                <a:srgbClr val="000000"/>
              </a:solidFill>
              <a:latin typeface="Calibri" panose="020F0502020204030204" pitchFamily="34" charset="0"/>
            </a:endParaRPr>
          </a:p>
          <a:p>
            <a:pPr marL="0" indent="0" algn="ctr" fontAlgn="t">
              <a:spcBef>
                <a:spcPts val="0"/>
              </a:spcBef>
              <a:buNone/>
            </a:pPr>
            <a:r>
              <a:rPr lang="en-US" dirty="0">
                <a:solidFill>
                  <a:srgbClr val="000000"/>
                </a:solidFill>
                <a:latin typeface="Calibri" panose="020F0502020204030204" pitchFamily="34" charset="0"/>
              </a:rPr>
              <a:t>National median compensation per </a:t>
            </a:r>
            <a:r>
              <a:rPr lang="en-US" dirty="0" err="1">
                <a:solidFill>
                  <a:srgbClr val="000000"/>
                </a:solidFill>
                <a:latin typeface="Calibri" panose="020F0502020204030204" pitchFamily="34" charset="0"/>
              </a:rPr>
              <a:t>wRVU</a:t>
            </a:r>
            <a:r>
              <a:rPr lang="en-US" dirty="0">
                <a:solidFill>
                  <a:srgbClr val="000000"/>
                </a:solidFill>
                <a:latin typeface="Calibri" panose="020F0502020204030204" pitchFamily="34" charset="0"/>
              </a:rPr>
              <a:t> x </a:t>
            </a:r>
          </a:p>
          <a:p>
            <a:pPr marL="0" indent="0" algn="ctr" fontAlgn="t">
              <a:spcBef>
                <a:spcPts val="0"/>
              </a:spcBef>
              <a:buNone/>
            </a:pPr>
            <a:r>
              <a:rPr lang="en-US" dirty="0">
                <a:solidFill>
                  <a:srgbClr val="000000"/>
                </a:solidFill>
                <a:latin typeface="Calibri" panose="020F0502020204030204" pitchFamily="34" charset="0"/>
              </a:rPr>
              <a:t>(Physician’s personally performed </a:t>
            </a:r>
            <a:r>
              <a:rPr lang="en-US" dirty="0" err="1">
                <a:solidFill>
                  <a:srgbClr val="000000"/>
                </a:solidFill>
                <a:latin typeface="Calibri" panose="020F0502020204030204" pitchFamily="34" charset="0"/>
              </a:rPr>
              <a:t>wRVUs</a:t>
            </a:r>
            <a:r>
              <a:rPr lang="en-US" dirty="0">
                <a:solidFill>
                  <a:srgbClr val="000000"/>
                </a:solidFill>
                <a:latin typeface="Calibri" panose="020F0502020204030204" pitchFamily="34" charset="0"/>
              </a:rPr>
              <a:t>) +</a:t>
            </a:r>
          </a:p>
          <a:p>
            <a:pPr marL="0" indent="0" algn="ctr" fontAlgn="t">
              <a:spcBef>
                <a:spcPts val="0"/>
              </a:spcBef>
              <a:buNone/>
            </a:pPr>
            <a:r>
              <a:rPr lang="en-US" dirty="0">
                <a:solidFill>
                  <a:srgbClr val="000000"/>
                </a:solidFill>
                <a:latin typeface="Calibri" panose="020F0502020204030204" pitchFamily="34" charset="0"/>
              </a:rPr>
              <a:t>(Compensation for meeting specified clinical quality targets)</a:t>
            </a:r>
          </a:p>
          <a:p>
            <a:pPr marL="0" fontAlgn="t">
              <a:spcBef>
                <a:spcPts val="0"/>
              </a:spcBef>
            </a:pP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4274829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Benchmarks </a:t>
            </a:r>
          </a:p>
        </p:txBody>
      </p:sp>
      <p:sp>
        <p:nvSpPr>
          <p:cNvPr id="7" name="Content Placeholder 6">
            <a:extLst>
              <a:ext uri="{FF2B5EF4-FFF2-40B4-BE49-F238E27FC236}">
                <a16:creationId xmlns:a16="http://schemas.microsoft.com/office/drawing/2014/main" id="{388FF246-DE51-47D6-946C-5F80F46BDF71}"/>
              </a:ext>
            </a:extLst>
          </p:cNvPr>
          <p:cNvSpPr>
            <a:spLocks noGrp="1"/>
          </p:cNvSpPr>
          <p:nvPr>
            <p:ph idx="1"/>
          </p:nvPr>
        </p:nvSpPr>
        <p:spPr/>
        <p:txBody>
          <a:bodyPr/>
          <a:lstStyle/>
          <a:p>
            <a:pPr marL="0" fontAlgn="t">
              <a:spcBef>
                <a:spcPts val="0"/>
              </a:spcBef>
            </a:pPr>
            <a:r>
              <a:rPr lang="en-US" dirty="0">
                <a:solidFill>
                  <a:srgbClr val="000000"/>
                </a:solidFill>
                <a:latin typeface="Calibri" panose="020F0502020204030204" pitchFamily="34" charset="0"/>
              </a:rPr>
              <a:t>Three reasons why this formula is used</a:t>
            </a:r>
          </a:p>
          <a:p>
            <a:pPr marL="0" fontAlgn="t">
              <a:spcBef>
                <a:spcPts val="0"/>
              </a:spcBef>
            </a:pPr>
            <a:endParaRPr lang="en-US" dirty="0">
              <a:solidFill>
                <a:srgbClr val="000000"/>
              </a:solidFill>
              <a:latin typeface="Calibri" panose="020F0502020204030204" pitchFamily="34" charset="0"/>
            </a:endParaRPr>
          </a:p>
          <a:p>
            <a:pPr marL="457200" lvl="1" fontAlgn="t">
              <a:spcBef>
                <a:spcPts val="0"/>
              </a:spcBef>
            </a:pPr>
            <a:r>
              <a:rPr lang="en-US" dirty="0">
                <a:solidFill>
                  <a:srgbClr val="000000"/>
                </a:solidFill>
                <a:latin typeface="Calibri" panose="020F0502020204030204" pitchFamily="34" charset="0"/>
              </a:rPr>
              <a:t>It creates an incentive for physicians to see more patients and do more procedures, which inevitably leads to more revenue in a fee-for-service compensation model.</a:t>
            </a:r>
          </a:p>
          <a:p>
            <a:pPr marL="457200" lvl="1" fontAlgn="t">
              <a:spcBef>
                <a:spcPts val="0"/>
              </a:spcBef>
            </a:pPr>
            <a:endParaRPr lang="en-US" dirty="0">
              <a:solidFill>
                <a:srgbClr val="000000"/>
              </a:solidFill>
              <a:latin typeface="Calibri" panose="020F0502020204030204" pitchFamily="34" charset="0"/>
            </a:endParaRPr>
          </a:p>
          <a:p>
            <a:pPr marL="457200" lvl="1" fontAlgn="t">
              <a:spcBef>
                <a:spcPts val="0"/>
              </a:spcBef>
            </a:pPr>
            <a:r>
              <a:rPr lang="en-US" dirty="0">
                <a:solidFill>
                  <a:srgbClr val="000000"/>
                </a:solidFill>
                <a:latin typeface="Calibri" panose="020F0502020204030204" pitchFamily="34" charset="0"/>
              </a:rPr>
              <a:t>It offers an expedient approach to setting compensation levels.</a:t>
            </a:r>
          </a:p>
          <a:p>
            <a:pPr marL="457200" lvl="1" fontAlgn="t">
              <a:spcBef>
                <a:spcPts val="0"/>
              </a:spcBef>
            </a:pPr>
            <a:endParaRPr lang="en-US" dirty="0">
              <a:solidFill>
                <a:srgbClr val="000000"/>
              </a:solidFill>
              <a:latin typeface="Calibri" panose="020F0502020204030204" pitchFamily="34" charset="0"/>
            </a:endParaRPr>
          </a:p>
          <a:p>
            <a:pPr marL="457200" lvl="1" fontAlgn="t">
              <a:spcBef>
                <a:spcPts val="0"/>
              </a:spcBef>
            </a:pPr>
            <a:r>
              <a:rPr lang="en-US" dirty="0">
                <a:solidFill>
                  <a:srgbClr val="000000"/>
                </a:solidFill>
                <a:latin typeface="Calibri" panose="020F0502020204030204" pitchFamily="34" charset="0"/>
              </a:rPr>
              <a:t>By tying the value of each unit of service to a publicly available survey report, it gives the appearance of impartiality.</a:t>
            </a: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4220808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Benchmarks </a:t>
            </a:r>
          </a:p>
        </p:txBody>
      </p:sp>
      <p:sp>
        <p:nvSpPr>
          <p:cNvPr id="7" name="Content Placeholder 6">
            <a:extLst>
              <a:ext uri="{FF2B5EF4-FFF2-40B4-BE49-F238E27FC236}">
                <a16:creationId xmlns:a16="http://schemas.microsoft.com/office/drawing/2014/main" id="{388FF246-DE51-47D6-946C-5F80F46BDF71}"/>
              </a:ext>
            </a:extLst>
          </p:cNvPr>
          <p:cNvSpPr>
            <a:spLocks noGrp="1"/>
          </p:cNvSpPr>
          <p:nvPr>
            <p:ph idx="1"/>
          </p:nvPr>
        </p:nvSpPr>
        <p:spPr/>
        <p:txBody>
          <a:bodyPr>
            <a:normAutofit lnSpcReduction="10000"/>
          </a:bodyPr>
          <a:lstStyle/>
          <a:p>
            <a:r>
              <a:rPr lang="en-US" dirty="0"/>
              <a:t>But here’s why relying </a:t>
            </a:r>
            <a:r>
              <a:rPr lang="en-US" b="1" dirty="0"/>
              <a:t>solely</a:t>
            </a:r>
            <a:r>
              <a:rPr lang="en-US" dirty="0"/>
              <a:t> on benchmarks is flawed. . . </a:t>
            </a:r>
          </a:p>
          <a:p>
            <a:endParaRPr lang="en-US" dirty="0"/>
          </a:p>
          <a:p>
            <a:pPr marL="0" indent="0" algn="ctr">
              <a:buNone/>
            </a:pPr>
            <a:r>
              <a:rPr lang="en-US" dirty="0"/>
              <a:t>Benchmark data cannot, by definition, reflect the facts and </a:t>
            </a:r>
          </a:p>
          <a:p>
            <a:pPr marL="0" indent="0" algn="ctr">
              <a:buNone/>
            </a:pPr>
            <a:r>
              <a:rPr lang="en-US" dirty="0"/>
              <a:t>circumstances of each organization’s and physician’s</a:t>
            </a:r>
          </a:p>
          <a:p>
            <a:pPr marL="0" indent="0" algn="ctr">
              <a:buNone/>
            </a:pPr>
            <a:r>
              <a:rPr lang="en-US" dirty="0"/>
              <a:t>unique situation.</a:t>
            </a:r>
          </a:p>
          <a:p>
            <a:pPr marL="0" indent="0" algn="ctr">
              <a:buNone/>
            </a:pPr>
            <a:endParaRPr lang="en-US" dirty="0"/>
          </a:p>
          <a:p>
            <a:endParaRPr lang="en-US" dirty="0"/>
          </a:p>
          <a:p>
            <a:r>
              <a:rPr lang="en-US" dirty="0"/>
              <a:t>Not to mention it relinquishes control of one of any hospital or system’s largest expenses.</a:t>
            </a:r>
          </a:p>
          <a:p>
            <a:pPr marL="0" indent="0" algn="ctr">
              <a:buNone/>
            </a:pPr>
            <a:endParaRPr lang="en-US" dirty="0"/>
          </a:p>
        </p:txBody>
      </p:sp>
    </p:spTree>
    <p:extLst>
      <p:ext uri="{BB962C8B-B14F-4D97-AF65-F5344CB8AC3E}">
        <p14:creationId xmlns:p14="http://schemas.microsoft.com/office/powerpoint/2010/main" val="424593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Benchmarks </a:t>
            </a:r>
          </a:p>
        </p:txBody>
      </p:sp>
      <p:sp>
        <p:nvSpPr>
          <p:cNvPr id="7" name="Content Placeholder 6">
            <a:extLst>
              <a:ext uri="{FF2B5EF4-FFF2-40B4-BE49-F238E27FC236}">
                <a16:creationId xmlns:a16="http://schemas.microsoft.com/office/drawing/2014/main" id="{388FF246-DE51-47D6-946C-5F80F46BDF71}"/>
              </a:ext>
            </a:extLst>
          </p:cNvPr>
          <p:cNvSpPr>
            <a:spLocks noGrp="1"/>
          </p:cNvSpPr>
          <p:nvPr>
            <p:ph idx="1"/>
          </p:nvPr>
        </p:nvSpPr>
        <p:spPr/>
        <p:txBody>
          <a:bodyPr>
            <a:normAutofit lnSpcReduction="10000"/>
          </a:bodyPr>
          <a:lstStyle/>
          <a:p>
            <a:r>
              <a:rPr lang="en-US" dirty="0"/>
              <a:t>Survey reports are based on a voluntary response and are not necessarily representative of the relevant market.</a:t>
            </a:r>
          </a:p>
          <a:p>
            <a:endParaRPr lang="en-US" dirty="0"/>
          </a:p>
          <a:p>
            <a:r>
              <a:rPr lang="en-US" dirty="0"/>
              <a:t>Data are self-reported, and different respondents may interpret the same survey question differently.</a:t>
            </a:r>
          </a:p>
          <a:p>
            <a:endParaRPr lang="en-US" dirty="0"/>
          </a:p>
          <a:p>
            <a:r>
              <a:rPr lang="en-US" dirty="0"/>
              <a:t>The reports are backward-looking (prior year data).</a:t>
            </a:r>
          </a:p>
          <a:p>
            <a:endParaRPr lang="en-US" dirty="0"/>
          </a:p>
          <a:p>
            <a:r>
              <a:rPr lang="en-US" dirty="0"/>
              <a:t>The organizations conducting the survey are limited in their ability to monitor the quality of the data.</a:t>
            </a:r>
          </a:p>
        </p:txBody>
      </p:sp>
    </p:spTree>
    <p:extLst>
      <p:ext uri="{BB962C8B-B14F-4D97-AF65-F5344CB8AC3E}">
        <p14:creationId xmlns:p14="http://schemas.microsoft.com/office/powerpoint/2010/main" val="2538315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Benchmarks </a:t>
            </a:r>
          </a:p>
        </p:txBody>
      </p:sp>
      <p:graphicFrame>
        <p:nvGraphicFramePr>
          <p:cNvPr id="3" name="Content Placeholder 2">
            <a:extLst>
              <a:ext uri="{FF2B5EF4-FFF2-40B4-BE49-F238E27FC236}">
                <a16:creationId xmlns:a16="http://schemas.microsoft.com/office/drawing/2014/main" id="{8E90469E-FC62-4111-9EE8-A5DC11DBFC19}"/>
              </a:ext>
            </a:extLst>
          </p:cNvPr>
          <p:cNvGraphicFramePr>
            <a:graphicFrameLocks noGrp="1"/>
          </p:cNvGraphicFramePr>
          <p:nvPr>
            <p:ph idx="1"/>
            <p:extLst>
              <p:ext uri="{D42A27DB-BD31-4B8C-83A1-F6EECF244321}">
                <p14:modId xmlns:p14="http://schemas.microsoft.com/office/powerpoint/2010/main" val="2102135811"/>
              </p:ext>
            </p:extLst>
          </p:nvPr>
        </p:nvGraphicFramePr>
        <p:xfrm>
          <a:off x="838200" y="1825625"/>
          <a:ext cx="10515603" cy="165100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986338036"/>
                    </a:ext>
                  </a:extLst>
                </a:gridCol>
                <a:gridCol w="3185728">
                  <a:extLst>
                    <a:ext uri="{9D8B030D-6E8A-4147-A177-3AD203B41FA5}">
                      <a16:colId xmlns:a16="http://schemas.microsoft.com/office/drawing/2014/main" val="4253280538"/>
                    </a:ext>
                  </a:extLst>
                </a:gridCol>
                <a:gridCol w="1192695">
                  <a:extLst>
                    <a:ext uri="{9D8B030D-6E8A-4147-A177-3AD203B41FA5}">
                      <a16:colId xmlns:a16="http://schemas.microsoft.com/office/drawing/2014/main" val="3029478080"/>
                    </a:ext>
                  </a:extLst>
                </a:gridCol>
                <a:gridCol w="1219200">
                  <a:extLst>
                    <a:ext uri="{9D8B030D-6E8A-4147-A177-3AD203B41FA5}">
                      <a16:colId xmlns:a16="http://schemas.microsoft.com/office/drawing/2014/main" val="377760829"/>
                    </a:ext>
                  </a:extLst>
                </a:gridCol>
                <a:gridCol w="1073426">
                  <a:extLst>
                    <a:ext uri="{9D8B030D-6E8A-4147-A177-3AD203B41FA5}">
                      <a16:colId xmlns:a16="http://schemas.microsoft.com/office/drawing/2014/main" val="1712553201"/>
                    </a:ext>
                  </a:extLst>
                </a:gridCol>
                <a:gridCol w="1272209">
                  <a:extLst>
                    <a:ext uri="{9D8B030D-6E8A-4147-A177-3AD203B41FA5}">
                      <a16:colId xmlns:a16="http://schemas.microsoft.com/office/drawing/2014/main" val="2742377629"/>
                    </a:ext>
                  </a:extLst>
                </a:gridCol>
                <a:gridCol w="1070116">
                  <a:extLst>
                    <a:ext uri="{9D8B030D-6E8A-4147-A177-3AD203B41FA5}">
                      <a16:colId xmlns:a16="http://schemas.microsoft.com/office/drawing/2014/main" val="1138610749"/>
                    </a:ext>
                  </a:extLst>
                </a:gridCol>
              </a:tblGrid>
              <a:tr h="370840">
                <a:tc>
                  <a:txBody>
                    <a:bodyPr/>
                    <a:lstStyle/>
                    <a:p>
                      <a:endParaRPr lang="en-US" dirty="0"/>
                    </a:p>
                  </a:txBody>
                  <a:tcPr/>
                </a:tc>
                <a:tc>
                  <a:txBody>
                    <a:bodyPr/>
                    <a:lstStyle/>
                    <a:p>
                      <a:endParaRPr lang="en-US"/>
                    </a:p>
                  </a:txBody>
                  <a:tcPr/>
                </a:tc>
                <a:tc>
                  <a:txBody>
                    <a:bodyPr/>
                    <a:lstStyle/>
                    <a:p>
                      <a:pPr algn="ctr"/>
                      <a:r>
                        <a:rPr lang="en-US" dirty="0"/>
                        <a:t>2015</a:t>
                      </a:r>
                    </a:p>
                  </a:txBody>
                  <a:tcPr/>
                </a:tc>
                <a:tc>
                  <a:txBody>
                    <a:bodyPr/>
                    <a:lstStyle/>
                    <a:p>
                      <a:pPr algn="ctr"/>
                      <a:r>
                        <a:rPr lang="en-US" dirty="0"/>
                        <a:t>2016</a:t>
                      </a:r>
                    </a:p>
                  </a:txBody>
                  <a:tcPr/>
                </a:tc>
                <a:tc>
                  <a:txBody>
                    <a:bodyPr/>
                    <a:lstStyle/>
                    <a:p>
                      <a:pPr algn="ctr"/>
                      <a:r>
                        <a:rPr lang="en-US" dirty="0"/>
                        <a:t>2017</a:t>
                      </a:r>
                    </a:p>
                  </a:txBody>
                  <a:tcPr/>
                </a:tc>
                <a:tc>
                  <a:txBody>
                    <a:bodyPr/>
                    <a:lstStyle/>
                    <a:p>
                      <a:pPr algn="ctr"/>
                      <a:r>
                        <a:rPr lang="en-US" dirty="0"/>
                        <a:t>2018</a:t>
                      </a:r>
                    </a:p>
                  </a:txBody>
                  <a:tcPr/>
                </a:tc>
                <a:tc>
                  <a:txBody>
                    <a:bodyPr/>
                    <a:lstStyle/>
                    <a:p>
                      <a:pPr algn="ctr"/>
                      <a:r>
                        <a:rPr lang="en-US" dirty="0"/>
                        <a:t>2019</a:t>
                      </a:r>
                    </a:p>
                  </a:txBody>
                  <a:tcPr/>
                </a:tc>
                <a:extLst>
                  <a:ext uri="{0D108BD9-81ED-4DB2-BD59-A6C34878D82A}">
                    <a16:rowId xmlns:a16="http://schemas.microsoft.com/office/drawing/2014/main" val="904179136"/>
                  </a:ext>
                </a:extLst>
              </a:tr>
              <a:tr h="370840">
                <a:tc>
                  <a:txBody>
                    <a:bodyPr/>
                    <a:lstStyle/>
                    <a:p>
                      <a:r>
                        <a:rPr lang="en-US" dirty="0"/>
                        <a:t>Pulmonology</a:t>
                      </a:r>
                    </a:p>
                  </a:txBody>
                  <a:tcPr/>
                </a:tc>
                <a:tc>
                  <a:txBody>
                    <a:bodyPr/>
                    <a:lstStyle/>
                    <a:p>
                      <a:r>
                        <a:rPr lang="en-US" dirty="0"/>
                        <a:t>Reported median comp to </a:t>
                      </a:r>
                      <a:r>
                        <a:rPr lang="en-US" dirty="0" err="1"/>
                        <a:t>wRVU</a:t>
                      </a:r>
                      <a:r>
                        <a:rPr lang="en-US" dirty="0"/>
                        <a:t> ratio</a:t>
                      </a:r>
                    </a:p>
                  </a:txBody>
                  <a:tcPr/>
                </a:tc>
                <a:tc>
                  <a:txBody>
                    <a:bodyPr/>
                    <a:lstStyle/>
                    <a:p>
                      <a:r>
                        <a:rPr lang="en-US" dirty="0"/>
                        <a:t>$60.10</a:t>
                      </a:r>
                    </a:p>
                  </a:txBody>
                  <a:tcPr/>
                </a:tc>
                <a:tc>
                  <a:txBody>
                    <a:bodyPr/>
                    <a:lstStyle/>
                    <a:p>
                      <a:r>
                        <a:rPr lang="en-US" dirty="0"/>
                        <a:t>$59.09</a:t>
                      </a:r>
                    </a:p>
                  </a:txBody>
                  <a:tcPr/>
                </a:tc>
                <a:tc>
                  <a:txBody>
                    <a:bodyPr/>
                    <a:lstStyle/>
                    <a:p>
                      <a:r>
                        <a:rPr lang="en-US" dirty="0"/>
                        <a:t>$63.45</a:t>
                      </a:r>
                    </a:p>
                  </a:txBody>
                  <a:tcPr/>
                </a:tc>
                <a:tc>
                  <a:txBody>
                    <a:bodyPr/>
                    <a:lstStyle/>
                    <a:p>
                      <a:r>
                        <a:rPr lang="en-US" dirty="0"/>
                        <a:t>$62.47</a:t>
                      </a:r>
                    </a:p>
                  </a:txBody>
                  <a:tcPr/>
                </a:tc>
                <a:tc>
                  <a:txBody>
                    <a:bodyPr/>
                    <a:lstStyle/>
                    <a:p>
                      <a:r>
                        <a:rPr lang="en-US" dirty="0"/>
                        <a:t>$69.36</a:t>
                      </a:r>
                    </a:p>
                  </a:txBody>
                  <a:tcPr/>
                </a:tc>
                <a:extLst>
                  <a:ext uri="{0D108BD9-81ED-4DB2-BD59-A6C34878D82A}">
                    <a16:rowId xmlns:a16="http://schemas.microsoft.com/office/drawing/2014/main" val="341156856"/>
                  </a:ext>
                </a:extLst>
              </a:tr>
              <a:tr h="370840">
                <a:tc>
                  <a:txBody>
                    <a:bodyPr/>
                    <a:lstStyle/>
                    <a:p>
                      <a:endParaRPr lang="en-US" dirty="0"/>
                    </a:p>
                  </a:txBody>
                  <a:tcPr/>
                </a:tc>
                <a:tc>
                  <a:txBody>
                    <a:bodyPr/>
                    <a:lstStyle/>
                    <a:p>
                      <a:r>
                        <a:rPr lang="en-US" dirty="0"/>
                        <a:t>Percentage change from prior year</a:t>
                      </a:r>
                    </a:p>
                  </a:txBody>
                  <a:tcPr/>
                </a:tc>
                <a:tc>
                  <a:txBody>
                    <a:bodyPr/>
                    <a:lstStyle/>
                    <a:p>
                      <a:endParaRPr lang="en-US" dirty="0"/>
                    </a:p>
                  </a:txBody>
                  <a:tcPr/>
                </a:tc>
                <a:tc>
                  <a:txBody>
                    <a:bodyPr/>
                    <a:lstStyle/>
                    <a:p>
                      <a:r>
                        <a:rPr lang="en-US" dirty="0"/>
                        <a:t>-2%</a:t>
                      </a:r>
                    </a:p>
                  </a:txBody>
                  <a:tcPr/>
                </a:tc>
                <a:tc>
                  <a:txBody>
                    <a:bodyPr/>
                    <a:lstStyle/>
                    <a:p>
                      <a:r>
                        <a:rPr lang="en-US" dirty="0"/>
                        <a:t>7%</a:t>
                      </a:r>
                    </a:p>
                  </a:txBody>
                  <a:tcPr/>
                </a:tc>
                <a:tc>
                  <a:txBody>
                    <a:bodyPr/>
                    <a:lstStyle/>
                    <a:p>
                      <a:r>
                        <a:rPr lang="en-US" dirty="0"/>
                        <a:t>-2%</a:t>
                      </a:r>
                    </a:p>
                  </a:txBody>
                  <a:tcPr/>
                </a:tc>
                <a:tc>
                  <a:txBody>
                    <a:bodyPr/>
                    <a:lstStyle/>
                    <a:p>
                      <a:r>
                        <a:rPr lang="en-US" dirty="0"/>
                        <a:t>11%</a:t>
                      </a:r>
                    </a:p>
                  </a:txBody>
                  <a:tcPr/>
                </a:tc>
                <a:extLst>
                  <a:ext uri="{0D108BD9-81ED-4DB2-BD59-A6C34878D82A}">
                    <a16:rowId xmlns:a16="http://schemas.microsoft.com/office/drawing/2014/main" val="2162148755"/>
                  </a:ext>
                </a:extLst>
              </a:tr>
            </a:tbl>
          </a:graphicData>
        </a:graphic>
      </p:graphicFrame>
      <p:sp>
        <p:nvSpPr>
          <p:cNvPr id="4" name="TextBox 3">
            <a:extLst>
              <a:ext uri="{FF2B5EF4-FFF2-40B4-BE49-F238E27FC236}">
                <a16:creationId xmlns:a16="http://schemas.microsoft.com/office/drawing/2014/main" id="{E0980D9A-83AF-465A-952B-1A6719C386AA}"/>
              </a:ext>
            </a:extLst>
          </p:cNvPr>
          <p:cNvSpPr txBox="1"/>
          <p:nvPr/>
        </p:nvSpPr>
        <p:spPr>
          <a:xfrm>
            <a:off x="838200" y="4306957"/>
            <a:ext cx="10240617" cy="646331"/>
          </a:xfrm>
          <a:prstGeom prst="rect">
            <a:avLst/>
          </a:prstGeom>
          <a:noFill/>
        </p:spPr>
        <p:txBody>
          <a:bodyPr wrap="square" rtlCol="0">
            <a:spAutoFit/>
          </a:bodyPr>
          <a:lstStyle/>
          <a:p>
            <a:r>
              <a:rPr lang="en-US" dirty="0"/>
              <a:t>When the 2017 edition of this example survey report was released, the pulmonologist with 8,500 </a:t>
            </a:r>
            <a:r>
              <a:rPr lang="en-US" dirty="0" err="1"/>
              <a:t>wRVUs</a:t>
            </a:r>
            <a:r>
              <a:rPr lang="en-US" dirty="0"/>
              <a:t>  would suddenly be making about $37,000 more for the same amount of work.</a:t>
            </a:r>
          </a:p>
        </p:txBody>
      </p:sp>
    </p:spTree>
    <p:extLst>
      <p:ext uri="{BB962C8B-B14F-4D97-AF65-F5344CB8AC3E}">
        <p14:creationId xmlns:p14="http://schemas.microsoft.com/office/powerpoint/2010/main" val="3333574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Benchmarks </a:t>
            </a:r>
          </a:p>
        </p:txBody>
      </p:sp>
      <p:sp>
        <p:nvSpPr>
          <p:cNvPr id="7" name="Content Placeholder 6">
            <a:extLst>
              <a:ext uri="{FF2B5EF4-FFF2-40B4-BE49-F238E27FC236}">
                <a16:creationId xmlns:a16="http://schemas.microsoft.com/office/drawing/2014/main" id="{388FF246-DE51-47D6-946C-5F80F46BDF71}"/>
              </a:ext>
            </a:extLst>
          </p:cNvPr>
          <p:cNvSpPr>
            <a:spLocks noGrp="1"/>
          </p:cNvSpPr>
          <p:nvPr>
            <p:ph idx="1"/>
          </p:nvPr>
        </p:nvSpPr>
        <p:spPr/>
        <p:txBody>
          <a:bodyPr>
            <a:normAutofit/>
          </a:bodyPr>
          <a:lstStyle/>
          <a:p>
            <a:r>
              <a:rPr lang="en-US" dirty="0"/>
              <a:t>For a better solution, see:</a:t>
            </a:r>
          </a:p>
          <a:p>
            <a:endParaRPr lang="en-US" i="1" dirty="0"/>
          </a:p>
          <a:p>
            <a:pPr marL="0" indent="0" algn="ctr">
              <a:buNone/>
            </a:pPr>
            <a:r>
              <a:rPr lang="en-US" i="1" dirty="0"/>
              <a:t>Why benchmarks should not be the sole guide for setting physician compensation, </a:t>
            </a:r>
            <a:r>
              <a:rPr lang="en-US" dirty="0"/>
              <a:t>Stuart J. </a:t>
            </a:r>
            <a:r>
              <a:rPr lang="en-US" dirty="0" err="1"/>
              <a:t>Schatt</a:t>
            </a:r>
            <a:r>
              <a:rPr lang="en-US" dirty="0"/>
              <a:t>, FHFMA, CVA, May 25, 2021 (Google it.)</a:t>
            </a:r>
          </a:p>
          <a:p>
            <a:pPr marL="0" indent="0" algn="ctr">
              <a:buNone/>
            </a:pPr>
            <a:endParaRPr lang="en-US" dirty="0"/>
          </a:p>
          <a:p>
            <a:endParaRPr lang="en-US" dirty="0"/>
          </a:p>
          <a:p>
            <a:pPr marL="0" indent="0" algn="ctr">
              <a:buNone/>
            </a:pPr>
            <a:endParaRPr lang="en-US" dirty="0"/>
          </a:p>
        </p:txBody>
      </p:sp>
    </p:spTree>
    <p:extLst>
      <p:ext uri="{BB962C8B-B14F-4D97-AF65-F5344CB8AC3E}">
        <p14:creationId xmlns:p14="http://schemas.microsoft.com/office/powerpoint/2010/main" val="1609871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Survey Data – CMS Position</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Stark II, Phase III:</a:t>
            </a:r>
          </a:p>
          <a:p>
            <a:endParaRPr lang="en-US" sz="3200" dirty="0"/>
          </a:p>
          <a:p>
            <a:pPr marL="0" indent="0">
              <a:buNone/>
            </a:pPr>
            <a:r>
              <a:rPr lang="en-US" sz="3200" dirty="0"/>
              <a:t>Consulting </a:t>
            </a:r>
            <a:r>
              <a:rPr lang="en-US" sz="3200" b="1" dirty="0"/>
              <a:t>“</a:t>
            </a:r>
            <a:r>
              <a:rPr lang="en-US" sz="3200" i="1" dirty="0"/>
              <a:t>multiple, objective, independently published salary surveys remain a prudent practice for evaluating fair market value.”</a:t>
            </a:r>
            <a:endParaRPr lang="en-US" sz="3200" dirty="0"/>
          </a:p>
        </p:txBody>
      </p:sp>
    </p:spTree>
    <p:extLst>
      <p:ext uri="{BB962C8B-B14F-4D97-AF65-F5344CB8AC3E}">
        <p14:creationId xmlns:p14="http://schemas.microsoft.com/office/powerpoint/2010/main" val="307081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Survey Data – CMS Position</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fontScale="85000" lnSpcReduction="20000"/>
          </a:bodyPr>
          <a:lstStyle/>
          <a:p>
            <a:r>
              <a:rPr lang="en-US" sz="3200" dirty="0"/>
              <a:t>The December 2020 Final Rule clearly indicated that salary surveys are not automatic – regardless of the percentile – and declined to implement a safe harbor. </a:t>
            </a:r>
          </a:p>
          <a:p>
            <a:endParaRPr lang="en-US" sz="3200" dirty="0"/>
          </a:p>
          <a:p>
            <a:r>
              <a:rPr lang="en-US" sz="3200" dirty="0"/>
              <a:t>CMS responded to requests for safe harbor:</a:t>
            </a:r>
          </a:p>
          <a:p>
            <a:pPr marL="0" indent="0">
              <a:buNone/>
            </a:pPr>
            <a:r>
              <a:rPr lang="en-US" sz="3200" i="1" dirty="0"/>
              <a:t>“For the reasons explained in Phase 1, Phase II, and Phase III, we decline to establish the rebuttable presumptions and ‘safe harbors’ requested by the commenters.  We are uncertain any the commenters believe that it is CMS policy that compensation set at or below the 75</a:t>
            </a:r>
            <a:r>
              <a:rPr lang="en-US" sz="3200" i="1" baseline="30000" dirty="0"/>
              <a:t>th</a:t>
            </a:r>
            <a:r>
              <a:rPr lang="en-US" sz="3200" i="1" dirty="0"/>
              <a:t> percentile in a salary schedule is always appropriate, and that compensation set above the 75</a:t>
            </a:r>
            <a:r>
              <a:rPr lang="en-US" sz="3200" i="1" baseline="30000" dirty="0"/>
              <a:t>th</a:t>
            </a:r>
            <a:r>
              <a:rPr lang="en-US" sz="3200" i="1" dirty="0"/>
              <a:t> percentile is suspect, if not presumed inappropriate.  The commenters are incorrect that this is CMS policy.”</a:t>
            </a:r>
          </a:p>
        </p:txBody>
      </p:sp>
    </p:spTree>
    <p:extLst>
      <p:ext uri="{BB962C8B-B14F-4D97-AF65-F5344CB8AC3E}">
        <p14:creationId xmlns:p14="http://schemas.microsoft.com/office/powerpoint/2010/main" val="21878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1B4C-CE66-4DCB-98AE-10FC6675A31D}"/>
              </a:ext>
            </a:extLst>
          </p:cNvPr>
          <p:cNvSpPr>
            <a:spLocks noGrp="1"/>
          </p:cNvSpPr>
          <p:nvPr>
            <p:ph type="title"/>
          </p:nvPr>
        </p:nvSpPr>
        <p:spPr/>
        <p:txBody>
          <a:bodyPr/>
          <a:lstStyle/>
          <a:p>
            <a:r>
              <a:rPr lang="en-US" b="1" dirty="0"/>
              <a:t>DISCLAIMER</a:t>
            </a:r>
          </a:p>
        </p:txBody>
      </p:sp>
      <p:sp>
        <p:nvSpPr>
          <p:cNvPr id="3" name="Content Placeholder 2">
            <a:extLst>
              <a:ext uri="{FF2B5EF4-FFF2-40B4-BE49-F238E27FC236}">
                <a16:creationId xmlns:a16="http://schemas.microsoft.com/office/drawing/2014/main" id="{0D1FBF13-C7C5-4C2E-BDB3-F9575BB2D54E}"/>
              </a:ext>
            </a:extLst>
          </p:cNvPr>
          <p:cNvSpPr>
            <a:spLocks noGrp="1"/>
          </p:cNvSpPr>
          <p:nvPr>
            <p:ph idx="1"/>
          </p:nvPr>
        </p:nvSpPr>
        <p:spPr/>
        <p:txBody>
          <a:bodyPr/>
          <a:lstStyle/>
          <a:p>
            <a:pPr marL="0" indent="0">
              <a:buNone/>
            </a:pPr>
            <a:r>
              <a:rPr lang="en-US" dirty="0"/>
              <a:t>This presentation is similar to any other legal education materials designed to provide general information on pertinent legal topics.  The statements made as part of the presentation are provided for educational purposes only.  They do not constitute legal advice nor do thy necessarily reflect the view of Christensen Law Group, PLLC or any of its attorneys other than the speaker.   This presentation is not intended to create an attorney-client relationship between you and the speaker or Christensen Law Group.  If you have specific questions as to the application of law to your activities, you should see the advice of your legal counsel. </a:t>
            </a:r>
          </a:p>
        </p:txBody>
      </p:sp>
    </p:spTree>
    <p:extLst>
      <p:ext uri="{BB962C8B-B14F-4D97-AF65-F5344CB8AC3E}">
        <p14:creationId xmlns:p14="http://schemas.microsoft.com/office/powerpoint/2010/main" val="2717096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88B5-720C-4036-A258-052B2FD9415D}"/>
              </a:ext>
            </a:extLst>
          </p:cNvPr>
          <p:cNvSpPr>
            <a:spLocks noGrp="1"/>
          </p:cNvSpPr>
          <p:nvPr>
            <p:ph type="title"/>
          </p:nvPr>
        </p:nvSpPr>
        <p:spPr/>
        <p:txBody>
          <a:bodyPr>
            <a:normAutofit/>
          </a:bodyPr>
          <a:lstStyle/>
          <a:p>
            <a:pPr algn="ctr"/>
            <a:r>
              <a:rPr lang="en-US" b="1" dirty="0"/>
              <a:t>Shortcomings of </a:t>
            </a:r>
            <a:r>
              <a:rPr lang="en-US" b="1" dirty="0" err="1"/>
              <a:t>wRVU</a:t>
            </a:r>
            <a:r>
              <a:rPr lang="en-US" b="1" dirty="0"/>
              <a:t> Comp Models</a:t>
            </a:r>
          </a:p>
        </p:txBody>
      </p:sp>
      <p:sp>
        <p:nvSpPr>
          <p:cNvPr id="6" name="TextBox 5">
            <a:extLst>
              <a:ext uri="{FF2B5EF4-FFF2-40B4-BE49-F238E27FC236}">
                <a16:creationId xmlns:a16="http://schemas.microsoft.com/office/drawing/2014/main" id="{3DAB74A8-9BB0-47B0-A79B-DA33709EDE29}"/>
              </a:ext>
            </a:extLst>
          </p:cNvPr>
          <p:cNvSpPr txBox="1"/>
          <p:nvPr/>
        </p:nvSpPr>
        <p:spPr>
          <a:xfrm>
            <a:off x="1431235" y="5668169"/>
            <a:ext cx="9475303" cy="230832"/>
          </a:xfrm>
          <a:prstGeom prst="rect">
            <a:avLst/>
          </a:prstGeom>
          <a:noFill/>
        </p:spPr>
        <p:txBody>
          <a:bodyPr wrap="square" rtlCol="0">
            <a:spAutoFit/>
          </a:bodyPr>
          <a:lstStyle/>
          <a:p>
            <a:r>
              <a:rPr lang="en-US" sz="900">
                <a:hlinkClick r:id="rId2" tooltip="https://www.bchumanist.ca/repeal_canada_s_blasphemy_laws_justice_committee_brief"/>
              </a:rPr>
              <a:t>This Photo</a:t>
            </a:r>
            <a:r>
              <a:rPr lang="en-US" sz="900"/>
              <a:t> by Unknown Author is licensed under </a:t>
            </a:r>
            <a:r>
              <a:rPr lang="en-US" sz="900">
                <a:hlinkClick r:id="rId3" tooltip="https://creativecommons.org/licenses/by-sa/3.0/"/>
              </a:rPr>
              <a:t>CC BY-SA</a:t>
            </a:r>
            <a:endParaRPr lang="en-US" sz="900"/>
          </a:p>
        </p:txBody>
      </p:sp>
      <p:pic>
        <p:nvPicPr>
          <p:cNvPr id="7" name="Content Placeholder 6">
            <a:extLst>
              <a:ext uri="{FF2B5EF4-FFF2-40B4-BE49-F238E27FC236}">
                <a16:creationId xmlns:a16="http://schemas.microsoft.com/office/drawing/2014/main" id="{BF05962F-71D8-49B5-9F3D-6AE086B8769A}"/>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81809" y="1934817"/>
            <a:ext cx="8521147" cy="2889437"/>
          </a:xfrm>
        </p:spPr>
      </p:pic>
      <p:sp>
        <p:nvSpPr>
          <p:cNvPr id="9" name="TextBox 8">
            <a:extLst>
              <a:ext uri="{FF2B5EF4-FFF2-40B4-BE49-F238E27FC236}">
                <a16:creationId xmlns:a16="http://schemas.microsoft.com/office/drawing/2014/main" id="{43A4C87B-9EA2-4632-8C98-BFDD85055A60}"/>
              </a:ext>
            </a:extLst>
          </p:cNvPr>
          <p:cNvSpPr txBox="1"/>
          <p:nvPr/>
        </p:nvSpPr>
        <p:spPr>
          <a:xfrm>
            <a:off x="1881809" y="4824254"/>
            <a:ext cx="8521147" cy="230832"/>
          </a:xfrm>
          <a:prstGeom prst="rect">
            <a:avLst/>
          </a:prstGeom>
          <a:noFill/>
        </p:spPr>
        <p:txBody>
          <a:bodyPr wrap="square" rtlCol="0">
            <a:spAutoFit/>
          </a:bodyPr>
          <a:lstStyle/>
          <a:p>
            <a:r>
              <a:rPr lang="en-US" sz="900">
                <a:hlinkClick r:id="rId5" tooltip="https://technofaq.org/posts/2018/10/payment-planning-how-to-improve-an-inefficient-payroll-process/"/>
              </a:rPr>
              <a:t>This Photo</a:t>
            </a:r>
            <a:r>
              <a:rPr lang="en-US" sz="900"/>
              <a:t> by Unknown Author is licensed under </a:t>
            </a:r>
            <a:r>
              <a:rPr lang="en-US" sz="900">
                <a:hlinkClick r:id="rId6" tooltip="https://creativecommons.org/licenses/by-nc-sa/3.0/"/>
              </a:rPr>
              <a:t>CC BY-SA-NC</a:t>
            </a:r>
            <a:endParaRPr lang="en-US" sz="900"/>
          </a:p>
        </p:txBody>
      </p:sp>
    </p:spTree>
    <p:extLst>
      <p:ext uri="{BB962C8B-B14F-4D97-AF65-F5344CB8AC3E}">
        <p14:creationId xmlns:p14="http://schemas.microsoft.com/office/powerpoint/2010/main" val="1521282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Flaws with </a:t>
            </a:r>
            <a:r>
              <a:rPr lang="en-US" b="1" dirty="0" err="1"/>
              <a:t>wRVU</a:t>
            </a:r>
            <a:r>
              <a:rPr lang="en-US" b="1" dirty="0"/>
              <a:t> Compensation Models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HealthCare Appraisers:</a:t>
            </a:r>
          </a:p>
          <a:p>
            <a:pPr lvl="1"/>
            <a:r>
              <a:rPr lang="en-US" sz="2800" dirty="0">
                <a:hlinkClick r:id="rId4"/>
              </a:rPr>
              <a:t>https://healthcareappraisers.com/shortcomings-of-wrvu-based-compensation-models-lessons-learned-in-2020/</a:t>
            </a:r>
            <a:r>
              <a:rPr lang="en-US" sz="2800" dirty="0"/>
              <a:t>.</a:t>
            </a:r>
          </a:p>
          <a:p>
            <a:pPr lvl="1"/>
            <a:endParaRPr lang="en-US" sz="2800" dirty="0"/>
          </a:p>
          <a:p>
            <a:pPr lvl="1"/>
            <a:endParaRPr lang="en-US" sz="2800" dirty="0"/>
          </a:p>
          <a:p>
            <a:r>
              <a:rPr lang="en-US" sz="3200" dirty="0"/>
              <a:t>Kim Stanger, Holland &amp; Hart:</a:t>
            </a:r>
          </a:p>
          <a:p>
            <a:pPr lvl="1"/>
            <a:r>
              <a:rPr lang="en-US" sz="2800" dirty="0">
                <a:hlinkClick r:id="rId5"/>
              </a:rPr>
              <a:t>https://www.jdsupra.com/legalnews/wrvu-compensation-formulas-time-to-82397/</a:t>
            </a:r>
            <a:r>
              <a:rPr lang="en-US" sz="2800" dirty="0"/>
              <a:t>.</a:t>
            </a:r>
          </a:p>
          <a:p>
            <a:pPr lvl="1"/>
            <a:endParaRPr lang="en-US" sz="2800" dirty="0"/>
          </a:p>
        </p:txBody>
      </p:sp>
    </p:spTree>
    <p:extLst>
      <p:ext uri="{BB962C8B-B14F-4D97-AF65-F5344CB8AC3E}">
        <p14:creationId xmlns:p14="http://schemas.microsoft.com/office/powerpoint/2010/main" val="239032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Flaws with </a:t>
            </a:r>
            <a:r>
              <a:rPr lang="en-US" b="1" dirty="0" err="1"/>
              <a:t>wRVU</a:t>
            </a:r>
            <a:r>
              <a:rPr lang="en-US" b="1" dirty="0"/>
              <a:t> Compensation Models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lnSpcReduction="10000"/>
          </a:bodyPr>
          <a:lstStyle/>
          <a:p>
            <a:r>
              <a:rPr lang="en-US" sz="3200" dirty="0"/>
              <a:t>COVID exposed certain flaws</a:t>
            </a:r>
          </a:p>
          <a:p>
            <a:pPr lvl="1"/>
            <a:r>
              <a:rPr lang="en-US" sz="2800" dirty="0"/>
              <a:t>Elective procedure </a:t>
            </a:r>
            <a:r>
              <a:rPr lang="en-US" sz="2800" dirty="0" err="1"/>
              <a:t>wRVU</a:t>
            </a:r>
            <a:r>
              <a:rPr lang="en-US" sz="2800" dirty="0"/>
              <a:t> production plummeted</a:t>
            </a:r>
          </a:p>
          <a:p>
            <a:endParaRPr lang="en-US" sz="3200" dirty="0"/>
          </a:p>
          <a:p>
            <a:r>
              <a:rPr lang="en-US" sz="3200" dirty="0"/>
              <a:t>Questions:</a:t>
            </a:r>
          </a:p>
          <a:p>
            <a:pPr lvl="1"/>
            <a:r>
              <a:rPr lang="en-US" sz="2800" dirty="0"/>
              <a:t>Were base salaries that were set assuming a historical level of production still consistent with fair market value?	</a:t>
            </a:r>
            <a:endParaRPr lang="en-US" sz="3200" dirty="0"/>
          </a:p>
          <a:p>
            <a:pPr lvl="1"/>
            <a:r>
              <a:rPr lang="en-US" sz="2800" dirty="0"/>
              <a:t>Did physicians whose compensation depend heavily on current year </a:t>
            </a:r>
            <a:r>
              <a:rPr lang="en-US" sz="2800" dirty="0" err="1"/>
              <a:t>wRVU</a:t>
            </a:r>
            <a:r>
              <a:rPr lang="en-US" sz="2800" dirty="0"/>
              <a:t> production have to absorb reductions?</a:t>
            </a:r>
          </a:p>
          <a:p>
            <a:pPr lvl="1"/>
            <a:r>
              <a:rPr lang="en-US" sz="2800" dirty="0"/>
              <a:t>Did future salaries that were contractually stipulated to be based on 2020 </a:t>
            </a:r>
            <a:r>
              <a:rPr lang="en-US" sz="2800" dirty="0" err="1"/>
              <a:t>wRVU</a:t>
            </a:r>
            <a:r>
              <a:rPr lang="en-US" sz="2800" dirty="0"/>
              <a:t> production have to be set at reduced rates?</a:t>
            </a:r>
          </a:p>
          <a:p>
            <a:pPr marL="457200" lvl="1" indent="0">
              <a:buNone/>
            </a:pPr>
            <a:endParaRPr lang="en-US" sz="2800" dirty="0"/>
          </a:p>
          <a:p>
            <a:pPr lvl="1"/>
            <a:endParaRPr lang="en-US" sz="2800" dirty="0"/>
          </a:p>
          <a:p>
            <a:endParaRPr lang="en-US" sz="2800" dirty="0"/>
          </a:p>
        </p:txBody>
      </p:sp>
    </p:spTree>
    <p:extLst>
      <p:ext uri="{BB962C8B-B14F-4D97-AF65-F5344CB8AC3E}">
        <p14:creationId xmlns:p14="http://schemas.microsoft.com/office/powerpoint/2010/main" val="3289562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Flaws with </a:t>
            </a:r>
            <a:r>
              <a:rPr lang="en-US" b="1" dirty="0" err="1"/>
              <a:t>wRVU</a:t>
            </a:r>
            <a:r>
              <a:rPr lang="en-US" b="1" dirty="0"/>
              <a:t> Compensation Models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lnSpcReduction="10000"/>
          </a:bodyPr>
          <a:lstStyle/>
          <a:p>
            <a:r>
              <a:rPr lang="en-US" sz="3200" dirty="0"/>
              <a:t>Any model that utilized collections, profitability or any other measure of performance would also have been negatively impacted.</a:t>
            </a:r>
          </a:p>
          <a:p>
            <a:endParaRPr lang="en-US" sz="3200" dirty="0"/>
          </a:p>
          <a:p>
            <a:r>
              <a:rPr lang="en-US" sz="3200" dirty="0"/>
              <a:t>But questions have arisen whether such a heavy reliance on </a:t>
            </a:r>
            <a:r>
              <a:rPr lang="en-US" sz="3200" dirty="0" err="1"/>
              <a:t>wRVUs</a:t>
            </a:r>
            <a:r>
              <a:rPr lang="en-US" sz="3200" dirty="0"/>
              <a:t> should continue.</a:t>
            </a:r>
          </a:p>
          <a:p>
            <a:endParaRPr lang="en-US" sz="3200" dirty="0"/>
          </a:p>
          <a:p>
            <a:pPr lvl="1"/>
            <a:r>
              <a:rPr lang="en-US" sz="2800" i="1" dirty="0"/>
              <a:t>When will the shift to “value” occur?</a:t>
            </a:r>
          </a:p>
          <a:p>
            <a:pPr lvl="1"/>
            <a:r>
              <a:rPr lang="en-US" sz="2800" i="1" dirty="0"/>
              <a:t>One suggestion is to tie </a:t>
            </a:r>
            <a:r>
              <a:rPr lang="en-US" sz="2800" i="1" dirty="0" err="1"/>
              <a:t>wRVU</a:t>
            </a:r>
            <a:r>
              <a:rPr lang="en-US" sz="2800" i="1" dirty="0"/>
              <a:t> levels to achieving quality </a:t>
            </a:r>
            <a:r>
              <a:rPr lang="en-US" sz="2800" i="1" dirty="0" err="1"/>
              <a:t>meausres</a:t>
            </a:r>
            <a:r>
              <a:rPr lang="en-US" sz="2800" i="1" dirty="0"/>
              <a:t>.</a:t>
            </a:r>
          </a:p>
          <a:p>
            <a:pPr marL="457200" lvl="1" indent="0">
              <a:buNone/>
            </a:pPr>
            <a:endParaRPr lang="en-US" sz="2800" dirty="0"/>
          </a:p>
          <a:p>
            <a:endParaRPr lang="en-US" sz="3200" dirty="0"/>
          </a:p>
          <a:p>
            <a:pPr marL="457200" lvl="1" indent="0">
              <a:buNone/>
            </a:pPr>
            <a:endParaRPr lang="en-US" sz="2800" dirty="0"/>
          </a:p>
          <a:p>
            <a:pPr lvl="1"/>
            <a:endParaRPr lang="en-US" sz="2800" dirty="0"/>
          </a:p>
          <a:p>
            <a:endParaRPr lang="en-US" sz="2800" dirty="0"/>
          </a:p>
        </p:txBody>
      </p:sp>
    </p:spTree>
    <p:extLst>
      <p:ext uri="{BB962C8B-B14F-4D97-AF65-F5344CB8AC3E}">
        <p14:creationId xmlns:p14="http://schemas.microsoft.com/office/powerpoint/2010/main" val="2246113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Mistakes in Using </a:t>
            </a:r>
            <a:r>
              <a:rPr lang="en-US" b="1" dirty="0" err="1"/>
              <a:t>wRVU</a:t>
            </a:r>
            <a:r>
              <a:rPr lang="en-US" b="1" dirty="0"/>
              <a:t> Formulas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Take into account changes in RVU values</a:t>
            </a:r>
          </a:p>
          <a:p>
            <a:endParaRPr lang="en-US" sz="3200" dirty="0"/>
          </a:p>
          <a:p>
            <a:r>
              <a:rPr lang="en-US" sz="3200" dirty="0"/>
              <a:t>Only base formula on personally performed </a:t>
            </a:r>
            <a:r>
              <a:rPr lang="en-US" sz="3200" dirty="0" err="1"/>
              <a:t>wRVUs</a:t>
            </a:r>
            <a:endParaRPr lang="en-US" sz="3200" dirty="0"/>
          </a:p>
          <a:p>
            <a:endParaRPr lang="en-US" sz="3200" dirty="0"/>
          </a:p>
          <a:p>
            <a:r>
              <a:rPr lang="en-US" sz="3200" dirty="0"/>
              <a:t>Which are you using:</a:t>
            </a:r>
          </a:p>
          <a:p>
            <a:pPr lvl="1"/>
            <a:r>
              <a:rPr lang="en-US" dirty="0"/>
              <a:t>Performed</a:t>
            </a:r>
          </a:p>
          <a:p>
            <a:pPr lvl="1"/>
            <a:r>
              <a:rPr lang="en-US" dirty="0"/>
              <a:t>Billed</a:t>
            </a:r>
          </a:p>
          <a:p>
            <a:pPr lvl="1"/>
            <a:r>
              <a:rPr lang="en-US" dirty="0"/>
              <a:t>Collected</a:t>
            </a:r>
          </a:p>
          <a:p>
            <a:endParaRPr lang="en-US" sz="3200" dirty="0"/>
          </a:p>
          <a:p>
            <a:pPr marL="457200" lvl="1" indent="0">
              <a:buNone/>
            </a:pPr>
            <a:endParaRPr lang="en-US" sz="2800" dirty="0"/>
          </a:p>
          <a:p>
            <a:pPr lvl="1"/>
            <a:endParaRPr lang="en-US" sz="2800" dirty="0"/>
          </a:p>
          <a:p>
            <a:endParaRPr lang="en-US" sz="2800" dirty="0"/>
          </a:p>
        </p:txBody>
      </p:sp>
    </p:spTree>
    <p:extLst>
      <p:ext uri="{BB962C8B-B14F-4D97-AF65-F5344CB8AC3E}">
        <p14:creationId xmlns:p14="http://schemas.microsoft.com/office/powerpoint/2010/main" val="330484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Mistakes in Using </a:t>
            </a:r>
            <a:r>
              <a:rPr lang="en-US" b="1" dirty="0" err="1"/>
              <a:t>wRVU</a:t>
            </a:r>
            <a:r>
              <a:rPr lang="en-US" b="1" dirty="0"/>
              <a:t> Formulas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Include or apply </a:t>
            </a:r>
            <a:r>
              <a:rPr lang="en-US" sz="3200" dirty="0" err="1"/>
              <a:t>wRVU</a:t>
            </a:r>
            <a:r>
              <a:rPr lang="en-US" sz="3200" dirty="0"/>
              <a:t> modifiers</a:t>
            </a:r>
          </a:p>
          <a:p>
            <a:pPr lvl="1"/>
            <a:r>
              <a:rPr lang="en-US" sz="2800" dirty="0"/>
              <a:t>Multiple procedures</a:t>
            </a:r>
          </a:p>
          <a:p>
            <a:pPr lvl="1"/>
            <a:r>
              <a:rPr lang="en-US" sz="2800" dirty="0"/>
              <a:t>Bilateral procedures</a:t>
            </a:r>
          </a:p>
          <a:p>
            <a:pPr lvl="1"/>
            <a:r>
              <a:rPr lang="en-US" sz="2800" dirty="0"/>
              <a:t>Repeat procedures</a:t>
            </a:r>
          </a:p>
          <a:p>
            <a:pPr lvl="1"/>
            <a:r>
              <a:rPr lang="en-US" sz="2800" dirty="0"/>
              <a:t>Surgical assists</a:t>
            </a:r>
          </a:p>
          <a:p>
            <a:pPr lvl="1"/>
            <a:r>
              <a:rPr lang="en-US" sz="2800" dirty="0"/>
              <a:t>Other payer adjustments</a:t>
            </a:r>
          </a:p>
          <a:p>
            <a:pPr lvl="1"/>
            <a:endParaRPr lang="en-US" sz="2800" dirty="0"/>
          </a:p>
          <a:p>
            <a:r>
              <a:rPr lang="en-US" sz="3200" dirty="0"/>
              <a:t>Unlisted procedures </a:t>
            </a:r>
          </a:p>
          <a:p>
            <a:pPr lvl="1"/>
            <a:r>
              <a:rPr lang="en-US" sz="2800" dirty="0"/>
              <a:t>No assigned value yet</a:t>
            </a:r>
          </a:p>
          <a:p>
            <a:pPr marL="457200" lvl="1" indent="0">
              <a:buNone/>
            </a:pPr>
            <a:endParaRPr lang="en-US" sz="2800" dirty="0"/>
          </a:p>
          <a:p>
            <a:pPr lvl="1"/>
            <a:endParaRPr lang="en-US" sz="2800" dirty="0"/>
          </a:p>
          <a:p>
            <a:endParaRPr lang="en-US" sz="2800" dirty="0"/>
          </a:p>
        </p:txBody>
      </p:sp>
    </p:spTree>
    <p:extLst>
      <p:ext uri="{BB962C8B-B14F-4D97-AF65-F5344CB8AC3E}">
        <p14:creationId xmlns:p14="http://schemas.microsoft.com/office/powerpoint/2010/main" val="1284443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Mistakes in Using </a:t>
            </a:r>
            <a:r>
              <a:rPr lang="en-US" b="1" dirty="0" err="1"/>
              <a:t>wRVU</a:t>
            </a:r>
            <a:r>
              <a:rPr lang="en-US" b="1" dirty="0"/>
              <a:t> Formulas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Ability to adjust or modify CPT codes</a:t>
            </a:r>
          </a:p>
          <a:p>
            <a:endParaRPr lang="en-US" sz="3200" dirty="0"/>
          </a:p>
          <a:p>
            <a:r>
              <a:rPr lang="en-US" sz="3200" dirty="0"/>
              <a:t>Duplication</a:t>
            </a:r>
          </a:p>
          <a:p>
            <a:pPr lvl="1"/>
            <a:r>
              <a:rPr lang="en-US" dirty="0"/>
              <a:t>Paying for call coverage and paying for services rendered during the call period</a:t>
            </a:r>
          </a:p>
          <a:p>
            <a:pPr lvl="1"/>
            <a:endParaRPr lang="en-US" dirty="0"/>
          </a:p>
          <a:p>
            <a:r>
              <a:rPr lang="en-US" dirty="0"/>
              <a:t>Bonus computation periods</a:t>
            </a:r>
          </a:p>
          <a:p>
            <a:pPr lvl="1"/>
            <a:r>
              <a:rPr lang="en-US" dirty="0"/>
              <a:t>Avoid possibility of gaming system</a:t>
            </a:r>
          </a:p>
          <a:p>
            <a:pPr lvl="1"/>
            <a:r>
              <a:rPr lang="en-US" dirty="0"/>
              <a:t>If averaged, no bonus would be due.</a:t>
            </a:r>
          </a:p>
          <a:p>
            <a:pPr lvl="1"/>
            <a:endParaRPr lang="en-US" sz="2800" dirty="0"/>
          </a:p>
          <a:p>
            <a:endParaRPr lang="en-US" sz="2800" dirty="0"/>
          </a:p>
        </p:txBody>
      </p:sp>
    </p:spTree>
    <p:extLst>
      <p:ext uri="{BB962C8B-B14F-4D97-AF65-F5344CB8AC3E}">
        <p14:creationId xmlns:p14="http://schemas.microsoft.com/office/powerpoint/2010/main" val="104577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Mistakes in Using </a:t>
            </a:r>
            <a:r>
              <a:rPr lang="en-US" b="1" dirty="0" err="1"/>
              <a:t>wRVU</a:t>
            </a:r>
            <a:r>
              <a:rPr lang="en-US" b="1" dirty="0"/>
              <a:t> Formulas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Understanding and explaining to physicians the inverse relationship between </a:t>
            </a:r>
            <a:r>
              <a:rPr lang="en-US" sz="3200" dirty="0" err="1"/>
              <a:t>wRVU</a:t>
            </a:r>
            <a:r>
              <a:rPr lang="en-US" sz="3200" dirty="0"/>
              <a:t> volume and compensation per </a:t>
            </a:r>
            <a:r>
              <a:rPr lang="en-US" sz="3200" dirty="0" err="1"/>
              <a:t>wRVU</a:t>
            </a:r>
            <a:r>
              <a:rPr lang="en-US" sz="3200" dirty="0"/>
              <a:t>.</a:t>
            </a:r>
          </a:p>
          <a:p>
            <a:endParaRPr lang="en-US" sz="3200" dirty="0"/>
          </a:p>
          <a:p>
            <a:r>
              <a:rPr lang="en-US" sz="3200" dirty="0"/>
              <a:t>Paying a highly productive physician above the median percentile based on reported compensation per </a:t>
            </a:r>
            <a:r>
              <a:rPr lang="en-US" sz="3200" dirty="0" err="1"/>
              <a:t>wRVU</a:t>
            </a:r>
            <a:r>
              <a:rPr lang="en-US" sz="3200" dirty="0"/>
              <a:t> rates may result in compensation outside of FMV.</a:t>
            </a:r>
            <a:endParaRPr lang="en-US" sz="2800" dirty="0"/>
          </a:p>
          <a:p>
            <a:endParaRPr lang="en-US" sz="2800" dirty="0"/>
          </a:p>
        </p:txBody>
      </p:sp>
    </p:spTree>
    <p:extLst>
      <p:ext uri="{BB962C8B-B14F-4D97-AF65-F5344CB8AC3E}">
        <p14:creationId xmlns:p14="http://schemas.microsoft.com/office/powerpoint/2010/main" val="2694260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0F64-6DCD-47BB-BB83-BC17BB2EF263}"/>
              </a:ext>
            </a:extLst>
          </p:cNvPr>
          <p:cNvSpPr>
            <a:spLocks noGrp="1"/>
          </p:cNvSpPr>
          <p:nvPr>
            <p:ph type="title"/>
          </p:nvPr>
        </p:nvSpPr>
        <p:spPr/>
        <p:txBody>
          <a:bodyPr/>
          <a:lstStyle/>
          <a:p>
            <a:r>
              <a:rPr lang="en-US" b="1" dirty="0"/>
              <a:t>THANK YOU!</a:t>
            </a:r>
          </a:p>
        </p:txBody>
      </p:sp>
      <p:sp>
        <p:nvSpPr>
          <p:cNvPr id="3" name="Content Placeholder 2">
            <a:extLst>
              <a:ext uri="{FF2B5EF4-FFF2-40B4-BE49-F238E27FC236}">
                <a16:creationId xmlns:a16="http://schemas.microsoft.com/office/drawing/2014/main" id="{9C27ABA4-2056-4F3D-B5FF-EE18BE313BE7}"/>
              </a:ext>
            </a:extLst>
          </p:cNvPr>
          <p:cNvSpPr>
            <a:spLocks noGrp="1"/>
          </p:cNvSpPr>
          <p:nvPr>
            <p:ph idx="1"/>
          </p:nvPr>
        </p:nvSpPr>
        <p:spPr/>
        <p:txBody>
          <a:bodyPr/>
          <a:lstStyle/>
          <a:p>
            <a:pPr marL="0" indent="0" algn="ctr">
              <a:buNone/>
            </a:pPr>
            <a:r>
              <a:rPr lang="en-US" sz="4800" b="1" dirty="0"/>
              <a:t>Cori Loomis, JD</a:t>
            </a:r>
          </a:p>
          <a:p>
            <a:pPr marL="0" indent="0" algn="ctr">
              <a:buNone/>
            </a:pPr>
            <a:r>
              <a:rPr lang="en-US" sz="4800" b="1" dirty="0">
                <a:hlinkClick r:id="rId2"/>
              </a:rPr>
              <a:t>cori@christensenlawgroup.com</a:t>
            </a:r>
            <a:r>
              <a:rPr lang="en-US" sz="4800" b="1" dirty="0"/>
              <a:t>.</a:t>
            </a:r>
          </a:p>
          <a:p>
            <a:pPr marL="0" indent="0" algn="ctr">
              <a:buNone/>
            </a:pPr>
            <a:r>
              <a:rPr lang="en-US" sz="4800" b="1" dirty="0"/>
              <a:t>405-232-2020</a:t>
            </a:r>
          </a:p>
          <a:p>
            <a:endParaRPr lang="en-US" b="1" dirty="0"/>
          </a:p>
        </p:txBody>
      </p:sp>
    </p:spTree>
    <p:extLst>
      <p:ext uri="{BB962C8B-B14F-4D97-AF65-F5344CB8AC3E}">
        <p14:creationId xmlns:p14="http://schemas.microsoft.com/office/powerpoint/2010/main" val="306243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88B5-720C-4036-A258-052B2FD9415D}"/>
              </a:ext>
            </a:extLst>
          </p:cNvPr>
          <p:cNvSpPr>
            <a:spLocks noGrp="1"/>
          </p:cNvSpPr>
          <p:nvPr>
            <p:ph type="title"/>
          </p:nvPr>
        </p:nvSpPr>
        <p:spPr/>
        <p:txBody>
          <a:bodyPr/>
          <a:lstStyle/>
          <a:p>
            <a:pPr algn="ctr"/>
            <a:r>
              <a:rPr lang="en-US" b="1" dirty="0"/>
              <a:t>Misunderstanding or Misapplication </a:t>
            </a:r>
            <a:br>
              <a:rPr lang="en-US" b="1" dirty="0"/>
            </a:br>
            <a:r>
              <a:rPr lang="en-US" b="1" dirty="0"/>
              <a:t>of Legal Concepts</a:t>
            </a:r>
          </a:p>
        </p:txBody>
      </p:sp>
      <p:pic>
        <p:nvPicPr>
          <p:cNvPr id="5" name="Content Placeholder 4">
            <a:extLst>
              <a:ext uri="{FF2B5EF4-FFF2-40B4-BE49-F238E27FC236}">
                <a16:creationId xmlns:a16="http://schemas.microsoft.com/office/drawing/2014/main" id="{562AE992-1C61-4C79-BD25-CBDDE28D858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31235" y="2334419"/>
            <a:ext cx="9475303" cy="3333750"/>
          </a:xfrm>
        </p:spPr>
      </p:pic>
      <p:sp>
        <p:nvSpPr>
          <p:cNvPr id="6" name="TextBox 5">
            <a:extLst>
              <a:ext uri="{FF2B5EF4-FFF2-40B4-BE49-F238E27FC236}">
                <a16:creationId xmlns:a16="http://schemas.microsoft.com/office/drawing/2014/main" id="{3DAB74A8-9BB0-47B0-A79B-DA33709EDE29}"/>
              </a:ext>
            </a:extLst>
          </p:cNvPr>
          <p:cNvSpPr txBox="1"/>
          <p:nvPr/>
        </p:nvSpPr>
        <p:spPr>
          <a:xfrm>
            <a:off x="1431235" y="5668169"/>
            <a:ext cx="9475303" cy="230832"/>
          </a:xfrm>
          <a:prstGeom prst="rect">
            <a:avLst/>
          </a:prstGeom>
          <a:noFill/>
        </p:spPr>
        <p:txBody>
          <a:bodyPr wrap="square" rtlCol="0">
            <a:spAutoFit/>
          </a:bodyPr>
          <a:lstStyle/>
          <a:p>
            <a:r>
              <a:rPr lang="en-US" sz="900">
                <a:hlinkClick r:id="rId3" tooltip="https://www.bchumanist.ca/repeal_canada_s_blasphemy_laws_justice_committee_brief"/>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79709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Legal Compensation Requirements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Fair Market Value</a:t>
            </a:r>
          </a:p>
          <a:p>
            <a:endParaRPr lang="en-US" sz="3200" dirty="0"/>
          </a:p>
          <a:p>
            <a:r>
              <a:rPr lang="en-US" sz="3200" dirty="0"/>
              <a:t>Commercially Reasonable</a:t>
            </a:r>
          </a:p>
          <a:p>
            <a:endParaRPr lang="en-US" sz="3200" dirty="0"/>
          </a:p>
          <a:p>
            <a:r>
              <a:rPr lang="en-US" sz="3200" dirty="0"/>
              <a:t>Not based on volume or value of referrals or business generated between the parties.</a:t>
            </a:r>
          </a:p>
        </p:txBody>
      </p:sp>
    </p:spTree>
    <p:extLst>
      <p:ext uri="{BB962C8B-B14F-4D97-AF65-F5344CB8AC3E}">
        <p14:creationId xmlns:p14="http://schemas.microsoft.com/office/powerpoint/2010/main" val="269846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Legal Compensation Requirements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lnSpcReduction="10000"/>
          </a:bodyPr>
          <a:lstStyle/>
          <a:p>
            <a:r>
              <a:rPr lang="en-US" sz="3200" dirty="0"/>
              <a:t>Three distinct requirements</a:t>
            </a:r>
          </a:p>
          <a:p>
            <a:endParaRPr lang="en-US" sz="3200" dirty="0"/>
          </a:p>
          <a:p>
            <a:r>
              <a:rPr lang="en-US" sz="3200" dirty="0"/>
              <a:t>Compensation could be FMV, but the arrangement is not commercially reasonable.</a:t>
            </a:r>
          </a:p>
          <a:p>
            <a:pPr lvl="1"/>
            <a:r>
              <a:rPr lang="en-US" sz="2800" dirty="0"/>
              <a:t>Examples:</a:t>
            </a:r>
          </a:p>
          <a:p>
            <a:pPr lvl="2"/>
            <a:r>
              <a:rPr lang="en-US" sz="2400" dirty="0"/>
              <a:t>Two medical directors when only one is needed.</a:t>
            </a:r>
          </a:p>
          <a:p>
            <a:pPr lvl="2"/>
            <a:r>
              <a:rPr lang="en-US" sz="2400" dirty="0"/>
              <a:t>Paying for questionable consulting services.</a:t>
            </a:r>
          </a:p>
          <a:p>
            <a:pPr lvl="2"/>
            <a:r>
              <a:rPr lang="en-US" sz="2400" dirty="0"/>
              <a:t>Renting equipment or space full-time when only needed on a limited basis.</a:t>
            </a:r>
          </a:p>
          <a:p>
            <a:pPr lvl="2"/>
            <a:r>
              <a:rPr lang="en-US" sz="2400" dirty="0"/>
              <a:t>Purchasing a piece of equipment or building with no intent to use.</a:t>
            </a:r>
          </a:p>
        </p:txBody>
      </p:sp>
    </p:spTree>
    <p:extLst>
      <p:ext uri="{BB962C8B-B14F-4D97-AF65-F5344CB8AC3E}">
        <p14:creationId xmlns:p14="http://schemas.microsoft.com/office/powerpoint/2010/main" val="80416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Legal Compensation Requirements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According to CMS:</a:t>
            </a:r>
          </a:p>
          <a:p>
            <a:endParaRPr lang="en-US" sz="3200" dirty="0"/>
          </a:p>
          <a:p>
            <a:pPr marL="457200" lvl="1" indent="0">
              <a:buNone/>
            </a:pPr>
            <a:r>
              <a:rPr lang="en-US" sz="2800" i="1" dirty="0"/>
              <a:t>“Commercially reasonable means that the particular arrangement furthers a legitimate business purpose of the parties to the arrangement and is sensible, consider the characteristics of the parties, including their size, type, scope and specialty.” </a:t>
            </a:r>
          </a:p>
          <a:p>
            <a:endParaRPr lang="en-US" sz="3200" dirty="0"/>
          </a:p>
          <a:p>
            <a:endParaRPr lang="en-US" sz="2400" dirty="0"/>
          </a:p>
        </p:txBody>
      </p:sp>
    </p:spTree>
    <p:extLst>
      <p:ext uri="{BB962C8B-B14F-4D97-AF65-F5344CB8AC3E}">
        <p14:creationId xmlns:p14="http://schemas.microsoft.com/office/powerpoint/2010/main" val="41326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Legal Compensation Requirements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 In the 2020, Final Rule, CMS reiterated:</a:t>
            </a:r>
          </a:p>
          <a:p>
            <a:endParaRPr lang="en-US" sz="3200" dirty="0"/>
          </a:p>
          <a:p>
            <a:pPr marL="457200" lvl="1" indent="0">
              <a:buNone/>
            </a:pPr>
            <a:r>
              <a:rPr lang="en-US" sz="4400" i="1" dirty="0"/>
              <a:t>“[T]he determination of commercial reasonableness is not one of valuation.”</a:t>
            </a:r>
          </a:p>
          <a:p>
            <a:pPr marL="457200" lvl="1" indent="0">
              <a:buNone/>
            </a:pPr>
            <a:endParaRPr lang="en-US" sz="2800" i="1" dirty="0"/>
          </a:p>
          <a:p>
            <a:pPr marL="457200" lvl="1" indent="0">
              <a:buNone/>
            </a:pPr>
            <a:endParaRPr lang="en-US" sz="2800" dirty="0"/>
          </a:p>
          <a:p>
            <a:endParaRPr lang="en-US" sz="2400" dirty="0"/>
          </a:p>
        </p:txBody>
      </p:sp>
    </p:spTree>
    <p:extLst>
      <p:ext uri="{BB962C8B-B14F-4D97-AF65-F5344CB8AC3E}">
        <p14:creationId xmlns:p14="http://schemas.microsoft.com/office/powerpoint/2010/main" val="136124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BAC8-BE37-4570-A908-DB641E96A948}"/>
              </a:ext>
            </a:extLst>
          </p:cNvPr>
          <p:cNvSpPr>
            <a:spLocks noGrp="1"/>
          </p:cNvSpPr>
          <p:nvPr>
            <p:ph type="title"/>
          </p:nvPr>
        </p:nvSpPr>
        <p:spPr>
          <a:xfrm>
            <a:off x="838200" y="520700"/>
            <a:ext cx="10515600" cy="1169988"/>
          </a:xfrm>
        </p:spPr>
        <p:txBody>
          <a:bodyPr/>
          <a:lstStyle/>
          <a:p>
            <a:r>
              <a:rPr lang="en-US" b="1" dirty="0"/>
              <a:t>Legal Compensation Requirements</a:t>
            </a:r>
          </a:p>
        </p:txBody>
      </p:sp>
      <p:sp>
        <p:nvSpPr>
          <p:cNvPr id="3" name="Content Placeholder 2">
            <a:extLst>
              <a:ext uri="{FF2B5EF4-FFF2-40B4-BE49-F238E27FC236}">
                <a16:creationId xmlns:a16="http://schemas.microsoft.com/office/drawing/2014/main" id="{B2AE0D0F-55FF-4747-A25C-919643154C7F}"/>
              </a:ext>
            </a:extLst>
          </p:cNvPr>
          <p:cNvSpPr>
            <a:spLocks noGrp="1"/>
          </p:cNvSpPr>
          <p:nvPr>
            <p:ph idx="1"/>
          </p:nvPr>
        </p:nvSpPr>
        <p:spPr/>
        <p:txBody>
          <a:bodyPr>
            <a:normAutofit/>
          </a:bodyPr>
          <a:lstStyle/>
          <a:p>
            <a:r>
              <a:rPr lang="en-US" sz="3200" dirty="0"/>
              <a:t> An arrangement can be fair market value, but that does not mean that it is commercially reasonable.</a:t>
            </a:r>
          </a:p>
          <a:p>
            <a:endParaRPr lang="en-US" sz="3200" i="1" dirty="0"/>
          </a:p>
          <a:p>
            <a:r>
              <a:rPr lang="en-US" sz="3200" dirty="0"/>
              <a:t>Conversely, an arrangement must be considered fair market value to be commercially reasonable.  </a:t>
            </a:r>
          </a:p>
          <a:p>
            <a:endParaRPr lang="en-US" sz="3200" dirty="0"/>
          </a:p>
          <a:p>
            <a:r>
              <a:rPr lang="en-US" sz="3200" dirty="0"/>
              <a:t>Neither the FMV nor the CR question is straightforward in every situation.</a:t>
            </a:r>
            <a:endParaRPr lang="en-US" sz="2800" dirty="0"/>
          </a:p>
          <a:p>
            <a:pPr marL="457200" lvl="1" indent="0">
              <a:buNone/>
            </a:pPr>
            <a:endParaRPr lang="en-US" sz="2800" dirty="0"/>
          </a:p>
          <a:p>
            <a:endParaRPr lang="en-US" sz="2400" dirty="0"/>
          </a:p>
        </p:txBody>
      </p:sp>
    </p:spTree>
    <p:extLst>
      <p:ext uri="{BB962C8B-B14F-4D97-AF65-F5344CB8AC3E}">
        <p14:creationId xmlns:p14="http://schemas.microsoft.com/office/powerpoint/2010/main" val="1100904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47716</TotalTime>
  <Words>1770</Words>
  <Application>Microsoft Office PowerPoint</Application>
  <PresentationFormat>Widescreen</PresentationFormat>
  <Paragraphs>281</Paragraphs>
  <Slides>38</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Rounded MT Bold</vt:lpstr>
      <vt:lpstr>Calibri</vt:lpstr>
      <vt:lpstr>Calibri Light</vt:lpstr>
      <vt:lpstr>Office Theme</vt:lpstr>
      <vt:lpstr>PowerPoint Presentation</vt:lpstr>
      <vt:lpstr>PowerPoint Presentation</vt:lpstr>
      <vt:lpstr>DISCLAIMER</vt:lpstr>
      <vt:lpstr>Misunderstanding or Misapplication  of Legal Concepts</vt:lpstr>
      <vt:lpstr>Legal Compensation Requirements</vt:lpstr>
      <vt:lpstr>Legal Compensation Requirements</vt:lpstr>
      <vt:lpstr>Legal Compensation Requirements</vt:lpstr>
      <vt:lpstr>Legal Compensation Requirements</vt:lpstr>
      <vt:lpstr>Legal Compensation Requirements</vt:lpstr>
      <vt:lpstr>Legal Compensation Requirements</vt:lpstr>
      <vt:lpstr>Contract/Agreement Issues</vt:lpstr>
      <vt:lpstr>PowerPoint Presentation</vt:lpstr>
      <vt:lpstr>PowerPoint Presentation</vt:lpstr>
      <vt:lpstr>PowerPoint Presentation</vt:lpstr>
      <vt:lpstr>PowerPoint Presentation</vt:lpstr>
      <vt:lpstr>Issues Related to Service</vt:lpstr>
      <vt:lpstr>Call Coverage </vt:lpstr>
      <vt:lpstr>Administrative Services </vt:lpstr>
      <vt:lpstr>Clinical Services</vt:lpstr>
      <vt:lpstr>Over-reliance on Surveys</vt:lpstr>
      <vt:lpstr>Misuse and Abuse of Survey Data</vt:lpstr>
      <vt:lpstr>Benchmarks </vt:lpstr>
      <vt:lpstr>Benchmarks </vt:lpstr>
      <vt:lpstr>Benchmarks </vt:lpstr>
      <vt:lpstr>Benchmarks </vt:lpstr>
      <vt:lpstr>Benchmarks </vt:lpstr>
      <vt:lpstr>Benchmarks </vt:lpstr>
      <vt:lpstr>Survey Data – CMS Position</vt:lpstr>
      <vt:lpstr>Survey Data – CMS Position</vt:lpstr>
      <vt:lpstr>Shortcomings of wRVU Comp Models</vt:lpstr>
      <vt:lpstr>Flaws with wRVU Compensation Models</vt:lpstr>
      <vt:lpstr>Flaws with wRVU Compensation Models</vt:lpstr>
      <vt:lpstr>Flaws with wRVU Compensation Models</vt:lpstr>
      <vt:lpstr>Mistakes in Using wRVU Formulas</vt:lpstr>
      <vt:lpstr>Mistakes in Using wRVU Formulas</vt:lpstr>
      <vt:lpstr>Mistakes in Using wRVU Formulas</vt:lpstr>
      <vt:lpstr>Mistakes in Using wRVU Formulas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McBride, Megan</dc:creator>
  <cp:lastModifiedBy>Loomis, Cori H.</cp:lastModifiedBy>
  <cp:revision>129</cp:revision>
  <dcterms:created xsi:type="dcterms:W3CDTF">2022-09-15T17:05:09Z</dcterms:created>
  <dcterms:modified xsi:type="dcterms:W3CDTF">2023-01-04T22:11:43Z</dcterms:modified>
</cp:coreProperties>
</file>