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6" r:id="rId3"/>
    <p:sldId id="288" r:id="rId4"/>
    <p:sldId id="301" r:id="rId5"/>
    <p:sldId id="304" r:id="rId6"/>
    <p:sldId id="305" r:id="rId7"/>
    <p:sldId id="306" r:id="rId8"/>
    <p:sldId id="277" r:id="rId9"/>
    <p:sldId id="300" r:id="rId10"/>
    <p:sldId id="308" r:id="rId11"/>
    <p:sldId id="302" r:id="rId12"/>
    <p:sldId id="278" r:id="rId13"/>
    <p:sldId id="279" r:id="rId14"/>
    <p:sldId id="298" r:id="rId15"/>
    <p:sldId id="289" r:id="rId16"/>
    <p:sldId id="307" r:id="rId17"/>
    <p:sldId id="293" r:id="rId18"/>
    <p:sldId id="290" r:id="rId19"/>
    <p:sldId id="280" r:id="rId20"/>
    <p:sldId id="281" r:id="rId21"/>
    <p:sldId id="299" r:id="rId22"/>
    <p:sldId id="282" r:id="rId23"/>
    <p:sldId id="283" r:id="rId24"/>
    <p:sldId id="285" r:id="rId25"/>
    <p:sldId id="309" r:id="rId26"/>
    <p:sldId id="286" r:id="rId27"/>
    <p:sldId id="287" r:id="rId28"/>
    <p:sldId id="292" r:id="rId29"/>
    <p:sldId id="295" r:id="rId30"/>
    <p:sldId id="296" r:id="rId31"/>
    <p:sldId id="297" r:id="rId32"/>
    <p:sldId id="310" r:id="rId33"/>
    <p:sldId id="311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764" y="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1/31/2023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1/31/2023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1/31/2023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1/31/2023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1/31/2023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1/31/2023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1/31/2023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1/31/2023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1/31/2023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fma.org/finance-and-business-strategy/consumerism/why-finance-leaders-should-be-consumer-obsess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fma.org/revenue-cycle/patient-financial-communications/how-to-ensure-a-positive-patient-financial-experienc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4571999" cy="2362200"/>
          </a:xfrm>
        </p:spPr>
        <p:txBody>
          <a:bodyPr>
            <a:normAutofit/>
          </a:bodyPr>
          <a:lstStyle/>
          <a:p>
            <a:r>
              <a:rPr lang="en-US" dirty="0"/>
              <a:t>Consumerism;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4495800"/>
            <a:ext cx="4174375" cy="1371600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Stop Seeing Your Patients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3AAE-B0F6-4773-8A38-1EE4A0D7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Amazonification of Healthcare…..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3DB-D6E7-452C-AA9B-B8D07E2C4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799"/>
            <a:ext cx="10744200" cy="4929981"/>
          </a:xfrm>
        </p:spPr>
        <p:txBody>
          <a:bodyPr/>
          <a:lstStyle/>
          <a:p>
            <a:r>
              <a:rPr lang="en-US" sz="2600" dirty="0"/>
              <a:t>It is a way of organizational existence.</a:t>
            </a:r>
          </a:p>
          <a:p>
            <a:r>
              <a:rPr lang="en-US" sz="2600" dirty="0"/>
              <a:t>Think about how Amazon does consumerism.</a:t>
            </a:r>
          </a:p>
          <a:p>
            <a:r>
              <a:rPr lang="en-US" sz="2600" dirty="0"/>
              <a:t>It’s not enough that when I need something…. I’m just clicks away from having it.</a:t>
            </a:r>
          </a:p>
          <a:p>
            <a:r>
              <a:rPr lang="en-US" sz="2600" dirty="0"/>
              <a:t>But that wasn’t enough: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2757CDF-76B3-469D-BF38-41E881046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6240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BF69-30C9-42D2-A54B-F8D5068F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One Way to Say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54B64-7493-49BD-9B2E-E6CB7836B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70C0"/>
                </a:solidFill>
              </a:rPr>
              <a:t>“The US health care industry is a wounded 7-ton seal, drifting aimlessly, bleeding into the sea. Predators are circling,” he wrote. “Amazon is the lurking megalodon, its 11-foot jaws and 7-inch teeth the largest in history.”</a:t>
            </a:r>
          </a:p>
          <a:p>
            <a:r>
              <a:rPr lang="en-US" sz="1800" dirty="0"/>
              <a:t>Scott Galloway, Professor, New York University Stern School of Business</a:t>
            </a:r>
          </a:p>
          <a:p>
            <a:r>
              <a:rPr lang="en-US" sz="2600" dirty="0"/>
              <a:t>And what is Amazon obsessed with? </a:t>
            </a:r>
            <a:r>
              <a:rPr lang="en-US" sz="2600" dirty="0">
                <a:solidFill>
                  <a:srgbClr val="FF0000"/>
                </a:solidFill>
              </a:rPr>
              <a:t>Consumerism.</a:t>
            </a:r>
          </a:p>
          <a:p>
            <a:r>
              <a:rPr lang="en-US" sz="2600" dirty="0">
                <a:solidFill>
                  <a:schemeClr val="tx1"/>
                </a:solidFill>
              </a:rPr>
              <a:t>And where are they pushing Consumerism the most?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HEALTHCARE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EF81-8705-49E0-AEA5-FCEB0BBD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Consumerism?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A081-569F-4995-B280-0066A269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Sarah Heath, Patient Engagement Media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“Personal choice and responsibility for managing and paying for one’s own healthcare services”</a:t>
            </a:r>
            <a:r>
              <a:rPr lang="en-US" dirty="0"/>
              <a:t>.</a:t>
            </a:r>
          </a:p>
          <a:p>
            <a:r>
              <a:rPr lang="en-US" dirty="0"/>
              <a:t>Key word there…. </a:t>
            </a:r>
            <a:r>
              <a:rPr lang="en-US" b="1" i="1" u="sng" dirty="0">
                <a:solidFill>
                  <a:srgbClr val="FF0000"/>
                </a:solidFill>
              </a:rPr>
              <a:t>CHOICE…. </a:t>
            </a:r>
            <a:r>
              <a:rPr lang="en-US" dirty="0">
                <a:solidFill>
                  <a:schemeClr val="tx1"/>
                </a:solidFill>
              </a:rPr>
              <a:t>The key to </a:t>
            </a:r>
            <a:r>
              <a:rPr lang="en-US" dirty="0">
                <a:solidFill>
                  <a:srgbClr val="FF0000"/>
                </a:solidFill>
              </a:rPr>
              <a:t>Consumerism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6989-3F9F-4367-82DF-AAEF5CEA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“We’re Healthcare, it doesn’t apply to 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17D8-A502-4561-A9B5-789109B1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en-US" sz="2600" dirty="0"/>
              <a:t>We’ve become at ease with this, “we’re in healthcare, that doesn’t apply to us”.</a:t>
            </a:r>
          </a:p>
          <a:p>
            <a:r>
              <a:rPr lang="en-US" sz="2600" dirty="0"/>
              <a:t>The Consumer/Patient </a:t>
            </a:r>
            <a:r>
              <a:rPr lang="en-US" sz="2600" i="1" dirty="0">
                <a:solidFill>
                  <a:srgbClr val="FF0000"/>
                </a:solidFill>
              </a:rPr>
              <a:t>is not accepting that any longer</a:t>
            </a:r>
          </a:p>
          <a:p>
            <a:r>
              <a:rPr lang="en-US" sz="2600" dirty="0"/>
              <a:t>“Perception is Reality”</a:t>
            </a:r>
          </a:p>
          <a:p>
            <a:pPr lvl="1"/>
            <a:r>
              <a:rPr lang="en-US" sz="2400" dirty="0"/>
              <a:t>If the Consumer/patient expects it, we better deliver it!</a:t>
            </a:r>
          </a:p>
          <a:p>
            <a:r>
              <a:rPr lang="en-US" sz="2600" dirty="0"/>
              <a:t>Where do we start? Stop seeing them as just “Patients</a:t>
            </a:r>
            <a:r>
              <a:rPr lang="en-US" dirty="0"/>
              <a:t>”</a:t>
            </a:r>
          </a:p>
          <a:p>
            <a:pPr lvl="1"/>
            <a:r>
              <a:rPr lang="en-US" sz="2400" dirty="0"/>
              <a:t>They are consumers and they have choices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B9DD-E22A-48E1-AF88-1D9C9378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our Mindset; WWAD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C304-C369-47C8-9946-95075AF93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 must think with a Consumer perspective</a:t>
            </a:r>
          </a:p>
          <a:p>
            <a:r>
              <a:rPr lang="en-US" sz="2600" dirty="0"/>
              <a:t>What do </a:t>
            </a:r>
            <a:r>
              <a:rPr lang="en-US" sz="2600" dirty="0">
                <a:solidFill>
                  <a:srgbClr val="FF0000"/>
                </a:solidFill>
              </a:rPr>
              <a:t>you</a:t>
            </a:r>
            <a:r>
              <a:rPr lang="en-US" sz="2600" dirty="0"/>
              <a:t> expect when you go into a place of business?</a:t>
            </a:r>
          </a:p>
          <a:p>
            <a:r>
              <a:rPr lang="en-US" sz="2600" dirty="0"/>
              <a:t>What do </a:t>
            </a:r>
            <a:r>
              <a:rPr lang="en-US" sz="2600" dirty="0">
                <a:solidFill>
                  <a:srgbClr val="FF0000"/>
                </a:solidFill>
              </a:rPr>
              <a:t>you</a:t>
            </a:r>
            <a:r>
              <a:rPr lang="en-US" sz="2600" dirty="0"/>
              <a:t> want when you use their website?</a:t>
            </a:r>
          </a:p>
          <a:p>
            <a:r>
              <a:rPr lang="en-US" sz="2600" dirty="0"/>
              <a:t>What do </a:t>
            </a:r>
            <a:r>
              <a:rPr lang="en-US" sz="2600" dirty="0">
                <a:solidFill>
                  <a:srgbClr val="FF0000"/>
                </a:solidFill>
              </a:rPr>
              <a:t>you</a:t>
            </a:r>
            <a:r>
              <a:rPr lang="en-US" sz="2600" dirty="0"/>
              <a:t> expect from the ordering process?</a:t>
            </a:r>
          </a:p>
          <a:p>
            <a:r>
              <a:rPr lang="en-US" sz="2600" dirty="0"/>
              <a:t>What do </a:t>
            </a:r>
            <a:r>
              <a:rPr lang="en-US" sz="2600" dirty="0">
                <a:solidFill>
                  <a:srgbClr val="FF0000"/>
                </a:solidFill>
              </a:rPr>
              <a:t>you</a:t>
            </a:r>
            <a:r>
              <a:rPr lang="en-US" sz="2600" dirty="0"/>
              <a:t> expect in the payment processing?</a:t>
            </a:r>
          </a:p>
          <a:p>
            <a:r>
              <a:rPr lang="en-US" sz="2600" dirty="0"/>
              <a:t>Consumer’s expect the same thing from us….</a:t>
            </a:r>
          </a:p>
          <a:p>
            <a:pPr lvl="1"/>
            <a:r>
              <a:rPr lang="en-US" sz="2600" dirty="0"/>
              <a:t>And they don’t care that we are in healthcare!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DAFB-8315-472D-91AB-F87E28B8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Consumerism in Healthcare?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91C8-767B-40AA-9869-CD089462C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Adopting an obsession with Consumerism.</a:t>
            </a:r>
          </a:p>
          <a:p>
            <a:r>
              <a:rPr lang="en-US" sz="2600" dirty="0"/>
              <a:t>Think about Consumer Touchpoints; Every one of them.</a:t>
            </a:r>
          </a:p>
          <a:p>
            <a:r>
              <a:rPr lang="en-US" sz="2600" dirty="0"/>
              <a:t>It starts with having solutions to their needs….</a:t>
            </a:r>
          </a:p>
          <a:p>
            <a:pPr lvl="1"/>
            <a:r>
              <a:rPr lang="en-US" sz="2600" i="1" u="sng" dirty="0">
                <a:solidFill>
                  <a:srgbClr val="FF0000"/>
                </a:solidFill>
              </a:rPr>
              <a:t>Before they know that need exists.</a:t>
            </a:r>
          </a:p>
          <a:p>
            <a:r>
              <a:rPr lang="en-US" sz="2600" dirty="0"/>
              <a:t>It is every step in the process where there is interaction with the patient/consumer.</a:t>
            </a:r>
          </a:p>
          <a:p>
            <a:r>
              <a:rPr lang="en-US" sz="2600" dirty="0"/>
              <a:t>Look at each step and ask; “How can we make this more convenient?</a:t>
            </a:r>
          </a:p>
          <a:p>
            <a:r>
              <a:rPr lang="en-US" sz="2600" dirty="0"/>
              <a:t>Don’t wait to hear a complaint about it!</a:t>
            </a:r>
          </a:p>
        </p:txBody>
      </p:sp>
    </p:spTree>
    <p:extLst>
      <p:ext uri="{BB962C8B-B14F-4D97-AF65-F5344CB8AC3E}">
        <p14:creationId xmlns:p14="http://schemas.microsoft.com/office/powerpoint/2010/main" val="39376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675D-70CA-455B-A23D-87BFADDA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Humanizing Experiences to Drive Loyalty: Accenture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1194-51B8-48E2-A96D-F82D93E76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>
                <a:solidFill>
                  <a:srgbClr val="0070C0"/>
                </a:solidFill>
              </a:rPr>
              <a:t>Access</a:t>
            </a:r>
            <a:r>
              <a:rPr lang="en-US" dirty="0"/>
              <a:t>: Locations, Timely, convenience, effective telehealth, etc. </a:t>
            </a:r>
          </a:p>
          <a:p>
            <a:pPr lvl="1"/>
            <a:r>
              <a:rPr lang="en-US" dirty="0"/>
              <a:t>Be where they need you to be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Ease of doing business</a:t>
            </a:r>
            <a:r>
              <a:rPr lang="en-US" dirty="0"/>
              <a:t>: Make every touchpoint exactly like what YOU would expect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Digital engagement</a:t>
            </a:r>
            <a:r>
              <a:rPr lang="en-US" dirty="0"/>
              <a:t>: Accept it, it is a reality. Make it work. What do Millennials and Gen Z always have? Phones and apps!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Trust</a:t>
            </a:r>
            <a:r>
              <a:rPr lang="en-US" b="1" dirty="0"/>
              <a:t>:</a:t>
            </a:r>
            <a:r>
              <a:rPr lang="en-US" dirty="0"/>
              <a:t> Being a responsible member of the community…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E3C8-57DF-4C2C-BF69-C9512C3E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1C0A-48A4-4315-80E5-DAE0A166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800601"/>
          </a:xfrm>
        </p:spPr>
        <p:txBody>
          <a:bodyPr>
            <a:noAutofit/>
          </a:bodyPr>
          <a:lstStyle/>
          <a:p>
            <a:r>
              <a:rPr lang="en-US" sz="2600" dirty="0"/>
              <a:t>Consider organizing a Focus Group </a:t>
            </a:r>
          </a:p>
          <a:p>
            <a:r>
              <a:rPr lang="en-US" sz="2600" dirty="0"/>
              <a:t>Have them Identify their challenges with the healthcare system</a:t>
            </a:r>
          </a:p>
          <a:p>
            <a:r>
              <a:rPr lang="en-US" sz="2600" dirty="0"/>
              <a:t>Talk about every step in the process</a:t>
            </a:r>
          </a:p>
          <a:p>
            <a:r>
              <a:rPr lang="en-US" sz="2600" dirty="0"/>
              <a:t>Form a multi-discipline response team</a:t>
            </a:r>
          </a:p>
          <a:p>
            <a:r>
              <a:rPr lang="en-US" sz="2600" dirty="0"/>
              <a:t>Address every issue identified…. and those not yet identified</a:t>
            </a:r>
          </a:p>
          <a:p>
            <a:r>
              <a:rPr lang="en-US" sz="2600" dirty="0"/>
              <a:t>Then ask yourself, WWAD? </a:t>
            </a:r>
          </a:p>
          <a:p>
            <a:r>
              <a:rPr lang="en-US" sz="2600" dirty="0"/>
              <a:t>Every cool thing Amazon offers to help the consumer was once a problem at another organization!</a:t>
            </a:r>
          </a:p>
        </p:txBody>
      </p:sp>
    </p:spTree>
    <p:extLst>
      <p:ext uri="{BB962C8B-B14F-4D97-AF65-F5344CB8AC3E}">
        <p14:creationId xmlns:p14="http://schemas.microsoft.com/office/powerpoint/2010/main" val="33467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2806-0B9B-4C6C-B996-971BFF9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2D37-4DFE-4884-BA49-060419A3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799"/>
            <a:ext cx="9982200" cy="4572001"/>
          </a:xfrm>
        </p:spPr>
        <p:txBody>
          <a:bodyPr/>
          <a:lstStyle/>
          <a:p>
            <a:r>
              <a:rPr lang="en-US" sz="2600" dirty="0"/>
              <a:t>So you check your website, it seems to have everything needed, right? </a:t>
            </a:r>
          </a:p>
          <a:p>
            <a:r>
              <a:rPr lang="en-US" sz="2600" dirty="0"/>
              <a:t>Have someone from </a:t>
            </a:r>
            <a:r>
              <a:rPr lang="en-US" sz="2600" dirty="0">
                <a:solidFill>
                  <a:srgbClr val="FFC000"/>
                </a:solidFill>
              </a:rPr>
              <a:t>ES Dept</a:t>
            </a:r>
            <a:r>
              <a:rPr lang="en-US" sz="2600" dirty="0"/>
              <a:t>., the </a:t>
            </a:r>
            <a:r>
              <a:rPr lang="en-US" sz="2600" dirty="0">
                <a:solidFill>
                  <a:srgbClr val="0070C0"/>
                </a:solidFill>
              </a:rPr>
              <a:t>Gift Shop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B050"/>
                </a:solidFill>
              </a:rPr>
              <a:t>Food Services, </a:t>
            </a:r>
            <a:r>
              <a:rPr lang="en-US" sz="2600" dirty="0">
                <a:solidFill>
                  <a:srgbClr val="FF0000"/>
                </a:solidFill>
              </a:rPr>
              <a:t>a friend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  <a:r>
              <a:rPr lang="en-US" sz="2600" dirty="0">
                <a:solidFill>
                  <a:srgbClr val="7030A0"/>
                </a:solidFill>
              </a:rPr>
              <a:t>neighbor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  <a:r>
              <a:rPr lang="en-US" sz="2600" dirty="0"/>
              <a:t>etc</a:t>
            </a:r>
            <a:r>
              <a:rPr lang="en-US" dirty="0"/>
              <a:t>. </a:t>
            </a:r>
          </a:p>
          <a:p>
            <a:pPr lvl="1"/>
            <a:r>
              <a:rPr lang="en-US" sz="2400" dirty="0"/>
              <a:t>Have them schedule an appointment, every step</a:t>
            </a:r>
          </a:p>
          <a:p>
            <a:pPr lvl="1"/>
            <a:r>
              <a:rPr lang="en-US" sz="2400" dirty="0"/>
              <a:t>Have them test your Price Transparency</a:t>
            </a:r>
          </a:p>
          <a:p>
            <a:pPr lvl="1"/>
            <a:r>
              <a:rPr lang="en-US" sz="2400" dirty="0"/>
              <a:t>Have them submit an inquiry in your consumer portal</a:t>
            </a:r>
          </a:p>
          <a:p>
            <a:pPr lvl="1"/>
            <a:r>
              <a:rPr lang="en-US" sz="2400" dirty="0"/>
              <a:t>Submit a question to a provider</a:t>
            </a:r>
          </a:p>
          <a:p>
            <a:r>
              <a:rPr lang="en-US" sz="2600" dirty="0"/>
              <a:t>Test Everything!</a:t>
            </a:r>
          </a:p>
          <a:p>
            <a:r>
              <a:rPr lang="en-US" sz="2600" dirty="0"/>
              <a:t>This is the beginning of consumerism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21ED-34BC-4B83-9B57-AF0256FC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Customer Journey and Customer Touchpoints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8D05-F3C3-4EBB-810A-DEBC771B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Website inquiry</a:t>
            </a:r>
          </a:p>
          <a:p>
            <a:pPr lvl="1"/>
            <a:r>
              <a:rPr lang="en-US" sz="2400" dirty="0"/>
              <a:t>Every link, every option</a:t>
            </a:r>
          </a:p>
          <a:p>
            <a:r>
              <a:rPr lang="en-US" sz="2600" dirty="0"/>
              <a:t>Phone calls</a:t>
            </a:r>
          </a:p>
          <a:p>
            <a:r>
              <a:rPr lang="en-US" sz="2600" dirty="0"/>
              <a:t>on-line Chats</a:t>
            </a:r>
          </a:p>
          <a:p>
            <a:r>
              <a:rPr lang="en-US" sz="2600" dirty="0"/>
              <a:t>Scheduling…… etc.</a:t>
            </a:r>
          </a:p>
          <a:p>
            <a:r>
              <a:rPr lang="en-US" sz="2600" dirty="0"/>
              <a:t>Through the final payment…..</a:t>
            </a:r>
          </a:p>
          <a:p>
            <a:r>
              <a:rPr lang="en-US" sz="2600" dirty="0">
                <a:solidFill>
                  <a:srgbClr val="00B0F0"/>
                </a:solidFill>
              </a:rPr>
              <a:t>These are all Customer touchpoints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99E154-C426-4801-8C7B-F1A09D84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Consumerism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F10C-9A65-46AC-B838-E0090112B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Phillip Ellis, MBA</a:t>
            </a:r>
          </a:p>
          <a:p>
            <a:pPr lvl="1"/>
            <a:r>
              <a:rPr lang="en-US" dirty="0"/>
              <a:t>Indiana Rural Health Association</a:t>
            </a:r>
          </a:p>
          <a:p>
            <a:pPr lvl="1"/>
            <a:r>
              <a:rPr lang="en-US" dirty="0"/>
              <a:t>Network Director</a:t>
            </a:r>
          </a:p>
          <a:p>
            <a:pPr lvl="1"/>
            <a:r>
              <a:rPr lang="en-US" dirty="0"/>
              <a:t>Indiana Wesleyan University BS, MBA</a:t>
            </a:r>
          </a:p>
          <a:p>
            <a:pPr lvl="1"/>
            <a:r>
              <a:rPr lang="en-US" dirty="0"/>
              <a:t>Rutgers University, Graduate Studies in Business Innovation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C69D9-60AF-430D-B3A7-616179F8C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Director: Indiana Rural Health Association</a:t>
            </a:r>
          </a:p>
          <a:p>
            <a:r>
              <a:rPr lang="en-US" dirty="0"/>
              <a:t>Past President - Indiana Medical Group Managers Association</a:t>
            </a:r>
          </a:p>
          <a:p>
            <a:r>
              <a:rPr lang="en-US" dirty="0"/>
              <a:t>Past Director - IN Healthcare Financial Management Association</a:t>
            </a:r>
          </a:p>
          <a:p>
            <a:r>
              <a:rPr lang="en-US" dirty="0"/>
              <a:t>Past Director &amp; National Chair of Education - Healthcare Business &amp; Management Assoc.</a:t>
            </a:r>
          </a:p>
          <a:p>
            <a:r>
              <a:rPr lang="en-US" dirty="0"/>
              <a:t>National Cooperative of Health Networks</a:t>
            </a:r>
          </a:p>
          <a:p>
            <a:r>
              <a:rPr lang="en-US" dirty="0"/>
              <a:t>iEMSC Advisory Board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0F30-C434-4F78-8859-BDBB1896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3303-3E83-404B-94D2-9551820E9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Count the touchpoints </a:t>
            </a:r>
          </a:p>
          <a:p>
            <a:r>
              <a:rPr lang="en-US" sz="2600" dirty="0"/>
              <a:t>An IRHA Peer Group tried this</a:t>
            </a:r>
          </a:p>
          <a:p>
            <a:pPr lvl="1"/>
            <a:r>
              <a:rPr lang="en-US" sz="2400" dirty="0"/>
              <a:t>Routine knee surgery</a:t>
            </a:r>
          </a:p>
          <a:p>
            <a:pPr lvl="1"/>
            <a:r>
              <a:rPr lang="en-US" sz="2400" dirty="0"/>
              <a:t>Guess how many customer touch points in the entire event….</a:t>
            </a:r>
          </a:p>
          <a:p>
            <a:pPr lvl="1"/>
            <a:r>
              <a:rPr lang="en-US" sz="2400" dirty="0"/>
              <a:t>Just try…</a:t>
            </a:r>
          </a:p>
          <a:p>
            <a:pPr lvl="1"/>
            <a:r>
              <a:rPr lang="en-US" sz="2400" dirty="0"/>
              <a:t>I got half them the first time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</a:p>
          <a:p>
            <a:r>
              <a:rPr lang="en-US" sz="2600" dirty="0">
                <a:sym typeface="Wingdings" panose="05000000000000000000" pitchFamily="2" charset="2"/>
              </a:rPr>
              <a:t>Every one of them was an opportunity… for either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“This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#$@*</a:t>
            </a:r>
            <a:r>
              <a:rPr lang="en-US" sz="2400" dirty="0">
                <a:sym typeface="Wingdings" panose="05000000000000000000" pitchFamily="2" charset="2"/>
              </a:rPr>
              <a:t> process is so frustrating!”… OR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“Wow, that was easy!”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20EB-7E00-4886-8310-EE68DCBD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Do this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355E-FE2F-439A-B722-1B1029DF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Let’s get back to those Titan Brands </a:t>
            </a:r>
          </a:p>
          <a:p>
            <a:pPr lvl="1"/>
            <a:r>
              <a:rPr lang="en-US" sz="2400" dirty="0"/>
              <a:t>They get this concept</a:t>
            </a:r>
          </a:p>
          <a:p>
            <a:pPr lvl="1"/>
            <a:r>
              <a:rPr lang="en-US" sz="2400" dirty="0"/>
              <a:t>They make a few billion $$ every quarter doing it</a:t>
            </a:r>
          </a:p>
          <a:p>
            <a:r>
              <a:rPr lang="en-US" sz="2600" dirty="0"/>
              <a:t>Let’s start with Amazon’s plunge into healthcare</a:t>
            </a:r>
          </a:p>
          <a:p>
            <a:pPr lvl="1"/>
            <a:r>
              <a:rPr lang="en-US" sz="2400" dirty="0"/>
              <a:t>Acquired One Medical (800,000 patient members)</a:t>
            </a:r>
          </a:p>
          <a:p>
            <a:pPr lvl="1"/>
            <a:r>
              <a:rPr lang="en-US" sz="2400" dirty="0"/>
              <a:t>Amazon Clinic (platform in 32 states)</a:t>
            </a:r>
          </a:p>
          <a:p>
            <a:pPr lvl="1"/>
            <a:r>
              <a:rPr lang="en-US" sz="2400" dirty="0"/>
              <a:t>Amazon Rx-Pass</a:t>
            </a:r>
          </a:p>
          <a:p>
            <a:pPr lvl="1"/>
            <a:r>
              <a:rPr lang="en-US" sz="2400" dirty="0"/>
              <a:t>Endless list of other investments into healthcare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3347-9288-48BB-8AD9-F2ED3A47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Amizonification of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BDB8-97AB-433A-BF81-015CBAF22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Amazon sees healthcare services just like their other services</a:t>
            </a:r>
          </a:p>
          <a:p>
            <a:r>
              <a:rPr lang="en-US" sz="2600" dirty="0"/>
              <a:t>…..for all </a:t>
            </a:r>
            <a:r>
              <a:rPr lang="en-US" sz="2600" i="1" dirty="0">
                <a:solidFill>
                  <a:srgbClr val="00B050"/>
                </a:solidFill>
              </a:rPr>
              <a:t>197,000,000 </a:t>
            </a:r>
            <a:r>
              <a:rPr lang="en-US" sz="2600" dirty="0"/>
              <a:t>Amazon customers</a:t>
            </a:r>
          </a:p>
          <a:p>
            <a:r>
              <a:rPr lang="en-US" sz="2600" dirty="0"/>
              <a:t>They have 56% of the online market.</a:t>
            </a:r>
          </a:p>
          <a:p>
            <a:r>
              <a:rPr lang="en-US" sz="2600" dirty="0"/>
              <a:t>They know everything about us.</a:t>
            </a:r>
          </a:p>
          <a:p>
            <a:r>
              <a:rPr lang="en-US" sz="2600" dirty="0"/>
              <a:t>How?</a:t>
            </a:r>
          </a:p>
          <a:p>
            <a:pPr lvl="1"/>
            <a:r>
              <a:rPr lang="en-US" sz="2600" dirty="0"/>
              <a:t>Because they care what we think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6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9B39-201C-4CCA-B9AA-FE9F888E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Reviews – A Pillar of Consumerism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E6704-117B-4186-870F-6DB36611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525000" cy="4572001"/>
          </a:xfrm>
        </p:spPr>
        <p:txBody>
          <a:bodyPr/>
          <a:lstStyle/>
          <a:p>
            <a:r>
              <a:rPr lang="en-US" sz="2600" dirty="0"/>
              <a:t>What made Amazon such an effective entrant into Consumerism in Healthcare</a:t>
            </a:r>
          </a:p>
          <a:p>
            <a:r>
              <a:rPr lang="en-US" sz="2600" dirty="0"/>
              <a:t>In a Word…Reviews. The “R” in Amazon stands for Reviews……</a:t>
            </a:r>
          </a:p>
          <a:p>
            <a:r>
              <a:rPr lang="en-US" sz="2600" dirty="0"/>
              <a:t>Top line of every product description</a:t>
            </a:r>
            <a:endParaRPr lang="en-US" dirty="0"/>
          </a:p>
          <a:p>
            <a:r>
              <a:rPr lang="en-US" sz="2600" dirty="0"/>
              <a:t>Like those ratings or not, the public lives by them</a:t>
            </a:r>
          </a:p>
          <a:p>
            <a:r>
              <a:rPr lang="en-US" sz="2600" dirty="0"/>
              <a:t>197,000,000 Amazon </a:t>
            </a:r>
            <a:r>
              <a:rPr lang="en-US" sz="2600" i="1" dirty="0">
                <a:solidFill>
                  <a:srgbClr val="FF0000"/>
                </a:solidFill>
              </a:rPr>
              <a:t>Active users </a:t>
            </a:r>
            <a:r>
              <a:rPr lang="en-US" sz="2600" i="1" dirty="0">
                <a:solidFill>
                  <a:schemeClr val="tx1"/>
                </a:solidFill>
              </a:rPr>
              <a:t>is evidence.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(2022)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049EA0C-0816-4CA9-8708-747407DB3167}"/>
              </a:ext>
            </a:extLst>
          </p:cNvPr>
          <p:cNvSpPr/>
          <p:nvPr/>
        </p:nvSpPr>
        <p:spPr>
          <a:xfrm>
            <a:off x="6979920" y="3352800"/>
            <a:ext cx="6096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521C404-F6BB-4404-9AEF-138E23AA82F4}"/>
              </a:ext>
            </a:extLst>
          </p:cNvPr>
          <p:cNvSpPr/>
          <p:nvPr/>
        </p:nvSpPr>
        <p:spPr>
          <a:xfrm>
            <a:off x="7741920" y="3352800"/>
            <a:ext cx="6096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01DD30D-EE2E-46F5-BD68-A0A935343393}"/>
              </a:ext>
            </a:extLst>
          </p:cNvPr>
          <p:cNvSpPr/>
          <p:nvPr/>
        </p:nvSpPr>
        <p:spPr>
          <a:xfrm>
            <a:off x="8458200" y="3352800"/>
            <a:ext cx="6096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3B526C6-6CA0-4E9D-9FDD-6294F0469B5B}"/>
              </a:ext>
            </a:extLst>
          </p:cNvPr>
          <p:cNvSpPr/>
          <p:nvPr/>
        </p:nvSpPr>
        <p:spPr>
          <a:xfrm>
            <a:off x="9281160" y="3352800"/>
            <a:ext cx="6096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A6FD36F-EA76-4C8F-A08F-07E240676D67}"/>
              </a:ext>
            </a:extLst>
          </p:cNvPr>
          <p:cNvSpPr/>
          <p:nvPr/>
        </p:nvSpPr>
        <p:spPr>
          <a:xfrm>
            <a:off x="10134600" y="3352800"/>
            <a:ext cx="6096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7224-2A64-4E84-AB4D-0B8B6B83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Amazon Reviews - 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82E9-9620-413B-8765-A59D617E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4999"/>
            <a:ext cx="9144000" cy="4572001"/>
          </a:xfrm>
        </p:spPr>
        <p:txBody>
          <a:bodyPr/>
          <a:lstStyle/>
          <a:p>
            <a:r>
              <a:rPr lang="en-US" sz="2600" dirty="0"/>
              <a:t>Google searches for reviews on Providers since 2020</a:t>
            </a:r>
          </a:p>
          <a:p>
            <a:pPr lvl="1"/>
            <a:r>
              <a:rPr lang="en-US" dirty="0"/>
              <a:t>Hospitals increased 50%, Physician reviews increased 58%</a:t>
            </a:r>
          </a:p>
          <a:p>
            <a:pPr lvl="1"/>
            <a:r>
              <a:rPr lang="en-US" dirty="0"/>
              <a:t>72% of US Adults use Google ratings in provider selection</a:t>
            </a:r>
          </a:p>
          <a:p>
            <a:pPr lvl="1"/>
            <a:r>
              <a:rPr lang="en-US" dirty="0"/>
              <a:t>72% will only select a provider with 4 or 5 stars</a:t>
            </a:r>
          </a:p>
          <a:p>
            <a:pPr lvl="1"/>
            <a:r>
              <a:rPr lang="en-US" dirty="0"/>
              <a:t>65% submitters of reviews </a:t>
            </a:r>
            <a:r>
              <a:rPr lang="en-US" dirty="0">
                <a:solidFill>
                  <a:srgbClr val="FF0000"/>
                </a:solidFill>
              </a:rPr>
              <a:t>expect providers to respond</a:t>
            </a:r>
            <a:r>
              <a:rPr lang="en-US" dirty="0"/>
              <a:t>!</a:t>
            </a:r>
          </a:p>
          <a:p>
            <a:r>
              <a:rPr lang="en-US" sz="2600" dirty="0"/>
              <a:t>Google receives </a:t>
            </a:r>
            <a:r>
              <a:rPr lang="en-US" sz="2600" b="1" i="1" dirty="0"/>
              <a:t>4.5 MILLION </a:t>
            </a:r>
            <a:r>
              <a:rPr lang="en-US" sz="2600" dirty="0"/>
              <a:t>provider review searches EACH DAY</a:t>
            </a:r>
          </a:p>
          <a:p>
            <a:pPr lvl="1"/>
            <a:r>
              <a:rPr lang="en-US" sz="1400" dirty="0"/>
              <a:t>Reputation: Healthcare Industry 2022</a:t>
            </a:r>
          </a:p>
          <a:p>
            <a:r>
              <a:rPr lang="en-US" sz="2600" dirty="0"/>
              <a:t>Source of the most common negative reviews:</a:t>
            </a:r>
          </a:p>
          <a:p>
            <a:pPr lvl="1"/>
            <a:r>
              <a:rPr lang="en-US" sz="2400" dirty="0"/>
              <a:t>Administrative issues, unhelpful staff, burdensome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8FE3-CB97-4AED-8B83-DAC6E37B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Wait… Back 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47F9-547B-4A30-9E8D-8C7B0F7F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Expect providers to respond to reviews ?</a:t>
            </a:r>
          </a:p>
          <a:p>
            <a:r>
              <a:rPr lang="en-US" sz="2600" dirty="0"/>
              <a:t>Yes, healthcare or not, 65% US Adults </a:t>
            </a:r>
            <a:r>
              <a:rPr lang="en-US" sz="2600" i="1" dirty="0"/>
              <a:t>expect </a:t>
            </a:r>
            <a:r>
              <a:rPr lang="en-US" sz="2600" dirty="0"/>
              <a:t>this</a:t>
            </a:r>
          </a:p>
          <a:p>
            <a:r>
              <a:rPr lang="en-US" sz="2600" dirty="0"/>
              <a:t>Being responsive is a hallmark of Consumerism</a:t>
            </a:r>
          </a:p>
          <a:p>
            <a:r>
              <a:rPr lang="en-US" sz="2600" dirty="0"/>
              <a:t>What is being responsive?</a:t>
            </a:r>
          </a:p>
          <a:p>
            <a:pPr lvl="1"/>
            <a:r>
              <a:rPr lang="en-US" sz="2400" dirty="0"/>
              <a:t>CHANGE</a:t>
            </a:r>
          </a:p>
          <a:p>
            <a:pPr lvl="1"/>
            <a:r>
              <a:rPr lang="en-US" sz="2400" dirty="0"/>
              <a:t>Be Patient/consumer centric</a:t>
            </a:r>
          </a:p>
          <a:p>
            <a:pPr lvl="1"/>
            <a:r>
              <a:rPr lang="en-US" sz="2400" dirty="0"/>
              <a:t>Get Better at it every day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6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9E89-7C71-4979-9DDF-29B42BD6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Consumerism: Dentsu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041B-FC3C-42B6-95E9-7DB035925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sz="2600" dirty="0"/>
              <a:t>“Consumers will select key Titan Brands to become an integral part of their everyday lives, transforming our perceptions of customer loyalty and brand choice.”</a:t>
            </a:r>
          </a:p>
          <a:p>
            <a:pPr marL="228600" lvl="1" indent="0">
              <a:buNone/>
            </a:pPr>
            <a:r>
              <a:rPr lang="en-US" dirty="0"/>
              <a:t>	</a:t>
            </a:r>
            <a:r>
              <a:rPr lang="en-US" sz="1400" dirty="0"/>
              <a:t>Dentsu Consulting: Healthcare 2030</a:t>
            </a:r>
          </a:p>
          <a:p>
            <a:pPr marL="228600" lvl="1" indent="0">
              <a:buNone/>
            </a:pPr>
            <a:endParaRPr lang="en-US" sz="1400" dirty="0"/>
          </a:p>
          <a:p>
            <a:pPr marL="228600" lvl="1" indent="0">
              <a:buNone/>
            </a:pPr>
            <a:r>
              <a:rPr lang="en-US" sz="2600" dirty="0"/>
              <a:t>The “Amazon Effect” will shape the future of hyper-personalization in healthcare marketing. Provider &amp; service networks, health insurers, immediate care clinics, telehealth, retail and mail order pharmacy, electronic medical records, audience segmentation and profiling….”</a:t>
            </a:r>
          </a:p>
          <a:p>
            <a:pPr marL="228600" lvl="1" indent="0">
              <a:buNone/>
            </a:pPr>
            <a:r>
              <a:rPr lang="en-US" sz="2400" dirty="0"/>
              <a:t>	 </a:t>
            </a:r>
            <a:r>
              <a:rPr lang="en-US" sz="1400" dirty="0"/>
              <a:t>Dentsu Consulting: Healthcare 2030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endParaRPr lang="en-US" sz="1400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7587-9095-4484-B3E2-52D66FF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to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41C05-B279-448D-88E2-76218242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Our advantage</a:t>
            </a:r>
          </a:p>
          <a:p>
            <a:pPr lvl="1"/>
            <a:r>
              <a:rPr lang="en-US" sz="2400" dirty="0"/>
              <a:t>Big or small, you are local</a:t>
            </a:r>
          </a:p>
          <a:p>
            <a:pPr lvl="1"/>
            <a:r>
              <a:rPr lang="en-US" sz="2400" dirty="0"/>
              <a:t>Your are a part of the fabric of your community</a:t>
            </a:r>
            <a:endParaRPr lang="en-US" sz="2200" dirty="0"/>
          </a:p>
          <a:p>
            <a:pPr lvl="1"/>
            <a:r>
              <a:rPr lang="en-US" sz="2400" dirty="0"/>
              <a:t>Focus on those touch points</a:t>
            </a:r>
          </a:p>
          <a:p>
            <a:pPr lvl="1"/>
            <a:r>
              <a:rPr lang="en-US" sz="2400" dirty="0"/>
              <a:t>Have non-clinical, non-executives test your website and processes</a:t>
            </a:r>
          </a:p>
          <a:p>
            <a:r>
              <a:rPr lang="en-US" sz="2600" dirty="0"/>
              <a:t>Make consumerism the central theme of everything you do</a:t>
            </a:r>
          </a:p>
        </p:txBody>
      </p:sp>
    </p:spTree>
    <p:extLst>
      <p:ext uri="{BB962C8B-B14F-4D97-AF65-F5344CB8AC3E}">
        <p14:creationId xmlns:p14="http://schemas.microsoft.com/office/powerpoint/2010/main" val="11676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F2FD-C68C-49D2-94DF-164A3762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Your Point of Reference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9203-97E9-4276-A827-331E049B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600" dirty="0"/>
              <a:t>She is NOT the MI in ED Room 6</a:t>
            </a:r>
          </a:p>
          <a:p>
            <a:pPr lvl="1"/>
            <a:r>
              <a:rPr lang="en-US" sz="2600" dirty="0"/>
              <a:t>She is the patient/consumer in ED Room 6</a:t>
            </a:r>
          </a:p>
          <a:p>
            <a:pPr lvl="1"/>
            <a:r>
              <a:rPr lang="en-US" sz="2600" dirty="0"/>
              <a:t>She has the power of the Google Reviews</a:t>
            </a:r>
          </a:p>
          <a:p>
            <a:pPr lvl="1"/>
            <a:r>
              <a:rPr lang="en-US" sz="2600" dirty="0"/>
              <a:t>She has the power of a Facebook posts</a:t>
            </a:r>
          </a:p>
          <a:p>
            <a:pPr lvl="1"/>
            <a:r>
              <a:rPr lang="en-US" sz="2600" dirty="0"/>
              <a:t>Her family has the power of the Facebook Posts</a:t>
            </a:r>
          </a:p>
          <a:p>
            <a:pPr lvl="1"/>
            <a:r>
              <a:rPr lang="en-US" sz="2600" dirty="0"/>
              <a:t>She is a Consumer!</a:t>
            </a:r>
          </a:p>
          <a:p>
            <a:pPr lvl="2"/>
            <a:r>
              <a:rPr lang="en-US" sz="2400" dirty="0"/>
              <a:t>And if she is a Gen Z or a Millennial, she’ll be gone!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36A2-CDB3-4E6B-88F0-3D804C93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Joe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B350-7E09-4E6B-A25C-698C7928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52599"/>
            <a:ext cx="9144000" cy="4572001"/>
          </a:xfrm>
        </p:spPr>
        <p:txBody>
          <a:bodyPr/>
          <a:lstStyle/>
          <a:p>
            <a:r>
              <a:rPr lang="en-US" sz="2600" dirty="0"/>
              <a:t>“Does anyone believe that Amazon, with all its power, resources, and consumer focus, is going to tinker around the edges of an industry that represents 1/5 of the US economy? Not a chance”</a:t>
            </a:r>
          </a:p>
          <a:p>
            <a:pPr lvl="1"/>
            <a:r>
              <a:rPr lang="en-US" sz="1800" dirty="0"/>
              <a:t>Joe Fifer, President, HFMA</a:t>
            </a:r>
          </a:p>
          <a:p>
            <a:r>
              <a:rPr lang="en-US" sz="2600" dirty="0"/>
              <a:t>“The healthcare industry has a history of organizing business processes around the needs and wants of producers, not consumers.”</a:t>
            </a:r>
          </a:p>
          <a:p>
            <a:pPr lvl="1"/>
            <a:r>
              <a:rPr lang="en-US" sz="2400" dirty="0">
                <a:hlinkClick r:id="rId2"/>
              </a:rPr>
              <a:t>https://www.hfma.org/finance-and-business-strategy/consumerism/why-finance-leaders-should-be-consumer-obsessed/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19BAB7-E094-4585-AF4C-16035C86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F0794C-8EB9-4540-A5D5-AB6697FA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572001"/>
          </a:xfrm>
        </p:spPr>
        <p:txBody>
          <a:bodyPr/>
          <a:lstStyle/>
          <a:p>
            <a:r>
              <a:rPr lang="en-US" sz="2600" dirty="0"/>
              <a:t>I know, this is a finance group, not marketing or strategic planning</a:t>
            </a:r>
          </a:p>
          <a:p>
            <a:r>
              <a:rPr lang="en-US" sz="2600" dirty="0"/>
              <a:t>This is for every C-Suite in the hospital</a:t>
            </a:r>
          </a:p>
          <a:p>
            <a:r>
              <a:rPr lang="en-US" sz="2600" dirty="0"/>
              <a:t> </a:t>
            </a:r>
            <a:r>
              <a:rPr lang="en-US" sz="2600" dirty="0">
                <a:solidFill>
                  <a:srgbClr val="00B050"/>
                </a:solidFill>
              </a:rPr>
              <a:t>“</a:t>
            </a:r>
            <a:r>
              <a:rPr lang="en-US" sz="2600" b="1" dirty="0">
                <a:solidFill>
                  <a:srgbClr val="00B050"/>
                </a:solidFill>
              </a:rPr>
              <a:t>If you don't like change</a:t>
            </a:r>
            <a:r>
              <a:rPr lang="en-US" sz="2600" dirty="0">
                <a:solidFill>
                  <a:srgbClr val="00B050"/>
                </a:solidFill>
              </a:rPr>
              <a:t>, </a:t>
            </a:r>
            <a:r>
              <a:rPr lang="en-US" sz="2600" b="1" dirty="0">
                <a:solidFill>
                  <a:srgbClr val="00B050"/>
                </a:solidFill>
              </a:rPr>
              <a:t>you</a:t>
            </a:r>
            <a:r>
              <a:rPr lang="en-US" sz="2600" dirty="0">
                <a:solidFill>
                  <a:srgbClr val="00B050"/>
                </a:solidFill>
              </a:rPr>
              <a:t>'re going to </a:t>
            </a:r>
            <a:r>
              <a:rPr lang="en-US" sz="2600" b="1" dirty="0">
                <a:solidFill>
                  <a:srgbClr val="00B050"/>
                </a:solidFill>
              </a:rPr>
              <a:t>like irrelevance even less</a:t>
            </a:r>
            <a:r>
              <a:rPr lang="en-US" sz="2600" dirty="0">
                <a:solidFill>
                  <a:srgbClr val="00B050"/>
                </a:solidFill>
              </a:rPr>
              <a:t>.” </a:t>
            </a:r>
            <a:r>
              <a:rPr lang="en-US" sz="2600" dirty="0"/>
              <a:t>— General Eric Shinseki  US Army (ret.) </a:t>
            </a:r>
          </a:p>
          <a:p>
            <a:r>
              <a:rPr lang="en-US" sz="2600" dirty="0"/>
              <a:t>Don’t throw things up here just yet, hear me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8E91-2B08-41AE-BD51-62D04C28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Financial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4492-8EA3-41C5-BAE2-12BBAEE3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 the patient where they are</a:t>
            </a:r>
          </a:p>
          <a:p>
            <a:r>
              <a:rPr lang="en-US" dirty="0"/>
              <a:t>On-line, easy to use payment options</a:t>
            </a:r>
          </a:p>
          <a:p>
            <a:r>
              <a:rPr lang="en-US" dirty="0"/>
              <a:t>On-line/smart phones</a:t>
            </a:r>
          </a:p>
          <a:p>
            <a:pPr lvl="1"/>
            <a:r>
              <a:rPr lang="en-US" dirty="0"/>
              <a:t>e-Check in</a:t>
            </a:r>
          </a:p>
          <a:p>
            <a:pPr lvl="1"/>
            <a:r>
              <a:rPr lang="en-US" dirty="0"/>
              <a:t>e-registration</a:t>
            </a:r>
          </a:p>
          <a:p>
            <a:r>
              <a:rPr lang="en-US" dirty="0"/>
              <a:t>On-line document management; Consents, HIPAA, etc.</a:t>
            </a:r>
          </a:p>
          <a:p>
            <a:r>
              <a:rPr lang="en-US" b="1" dirty="0"/>
              <a:t>How to ensure a positive patient financial experience</a:t>
            </a:r>
          </a:p>
          <a:p>
            <a:pPr lvl="1"/>
            <a:r>
              <a:rPr lang="en-US" dirty="0">
                <a:hlinkClick r:id="rId2"/>
              </a:rPr>
              <a:t>https://www.hfma.org/revenue-cycle/patient-financial-communications/how-to-ensure-a-positive-patient-financial-experience/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(HFM Winter 2022-23 Panel interview)</a:t>
            </a:r>
          </a:p>
        </p:txBody>
      </p:sp>
    </p:spTree>
    <p:extLst>
      <p:ext uri="{BB962C8B-B14F-4D97-AF65-F5344CB8AC3E}">
        <p14:creationId xmlns:p14="http://schemas.microsoft.com/office/powerpoint/2010/main" val="28273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DCC-7E84-4759-A14C-428C79FE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Consumerism’s step-sister, ESG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0B0F-F816-42EA-968B-476406C2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400"/>
            <a:ext cx="10515600" cy="5082379"/>
          </a:xfrm>
        </p:spPr>
        <p:txBody>
          <a:bodyPr>
            <a:normAutofit/>
          </a:bodyPr>
          <a:lstStyle/>
          <a:p>
            <a:r>
              <a:rPr lang="en-US" dirty="0"/>
              <a:t>ESG (Environmental, Social, Governance) Issues </a:t>
            </a:r>
          </a:p>
          <a:p>
            <a:pPr lvl="1"/>
            <a:r>
              <a:rPr lang="en-US" sz="1800" dirty="0"/>
              <a:t>(HFM Winter 2022-23</a:t>
            </a:r>
            <a:r>
              <a:rPr lang="en-US" dirty="0"/>
              <a:t>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Environmental</a:t>
            </a:r>
            <a:r>
              <a:rPr lang="en-US" sz="2400" dirty="0"/>
              <a:t> – Use of remote work, waste management, energy consumption, etc.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Social</a:t>
            </a:r>
            <a:r>
              <a:rPr lang="en-US" sz="2400" dirty="0"/>
              <a:t> – Diverse recruiting, Community support, employee safety, employee benefits, wellness, etc.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Governance</a:t>
            </a:r>
            <a:r>
              <a:rPr lang="en-US" sz="2400" dirty="0"/>
              <a:t> – Good corporate citizen, fair, Board composition, pay ratios, vendor code of conduct, etc.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70% of US Consumers 18-34 expect this </a:t>
            </a:r>
            <a:r>
              <a:rPr lang="en-US" sz="1800" i="1" dirty="0"/>
              <a:t>(PwC Health Research Institute August 2021)</a:t>
            </a:r>
          </a:p>
        </p:txBody>
      </p:sp>
    </p:spTree>
    <p:extLst>
      <p:ext uri="{BB962C8B-B14F-4D97-AF65-F5344CB8AC3E}">
        <p14:creationId xmlns:p14="http://schemas.microsoft.com/office/powerpoint/2010/main" val="129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7479-9DA7-49B9-8D44-33560AB8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FCC0-611C-4C08-AA27-9F3DD110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Implication to CFOs: </a:t>
            </a:r>
            <a:r>
              <a:rPr lang="en-US" sz="2400" dirty="0">
                <a:solidFill>
                  <a:srgbClr val="FF0000"/>
                </a:solidFill>
              </a:rPr>
              <a:t>Access to Funds</a:t>
            </a:r>
          </a:p>
          <a:p>
            <a:pPr lvl="1"/>
            <a:r>
              <a:rPr lang="en-US" sz="2400" dirty="0"/>
              <a:t>SEC now looking at non-profit Healthcare organizations for compliance</a:t>
            </a:r>
          </a:p>
          <a:p>
            <a:pPr lvl="1"/>
            <a:r>
              <a:rPr lang="en-US" sz="2400" dirty="0"/>
              <a:t>Important to patient/consumers </a:t>
            </a:r>
          </a:p>
          <a:p>
            <a:pPr lvl="1"/>
            <a:r>
              <a:rPr lang="en-US" sz="2400" dirty="0"/>
              <a:t>Staffing: 18-34 year old professionals expect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D2AB-1730-4BC9-B38E-15797EB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Insults, Booing &amp; Hissing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1C25-6375-4A74-A4D4-A46F2E09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634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892F-F2D1-4E74-BB4B-51B20BA4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Joe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2EC53-7C7B-4B70-9BA2-ED7FC11EE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Say it ain’t so Joe</a:t>
            </a:r>
          </a:p>
          <a:p>
            <a:r>
              <a:rPr lang="en-US" sz="2600" dirty="0">
                <a:solidFill>
                  <a:srgbClr val="FF0000"/>
                </a:solidFill>
              </a:rPr>
              <a:t>Nothing </a:t>
            </a:r>
            <a:r>
              <a:rPr lang="en-US" sz="2600" dirty="0"/>
              <a:t>I like more than a disrupter, but enough was enough</a:t>
            </a:r>
          </a:p>
          <a:p>
            <a:pPr lvl="1"/>
            <a:r>
              <a:rPr lang="en-US" sz="2600" dirty="0"/>
              <a:t>...... Or was it?</a:t>
            </a:r>
          </a:p>
          <a:p>
            <a:r>
              <a:rPr lang="en-US" sz="2600" dirty="0"/>
              <a:t>2005, Joe Fifer began preaching the gospel of Consumerism</a:t>
            </a:r>
          </a:p>
          <a:p>
            <a:r>
              <a:rPr lang="en-US" sz="2600" dirty="0"/>
              <a:t>2010…. Every issue of HFM &amp; Joe…Still with the Consumerism</a:t>
            </a:r>
          </a:p>
          <a:p>
            <a:r>
              <a:rPr lang="en-US" sz="2600" dirty="0"/>
              <a:t>2015…. Stop with the Consumerism</a:t>
            </a:r>
          </a:p>
          <a:p>
            <a:r>
              <a:rPr lang="en-US" sz="2600" dirty="0"/>
              <a:t>Well he didn’t &amp; we owe him!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2B18-275A-42B6-B038-B36E719A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More than Ever, Consumerism is  Dominating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7735-558E-4B60-B4DB-1CA98838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“The pandemic supercharged a cultural shift that is continually raising the bar for simpler, </a:t>
            </a:r>
            <a:r>
              <a:rPr lang="en-US" sz="2600" dirty="0">
                <a:solidFill>
                  <a:srgbClr val="FF0000"/>
                </a:solidFill>
              </a:rPr>
              <a:t>more convenient </a:t>
            </a:r>
            <a:r>
              <a:rPr lang="en-US" sz="2600" dirty="0"/>
              <a:t>and more </a:t>
            </a:r>
            <a:r>
              <a:rPr lang="en-US" sz="2600" dirty="0">
                <a:solidFill>
                  <a:srgbClr val="FF0000"/>
                </a:solidFill>
              </a:rPr>
              <a:t>human-centric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experiences</a:t>
            </a:r>
            <a:r>
              <a:rPr lang="en-US" sz="2600" dirty="0"/>
              <a:t>”</a:t>
            </a:r>
          </a:p>
          <a:p>
            <a:r>
              <a:rPr lang="en-US" sz="2600" dirty="0"/>
              <a:t>Winning consumer engagement and loyalty not only requires the ability to meet people where </a:t>
            </a:r>
            <a:r>
              <a:rPr lang="en-US" sz="2600" dirty="0">
                <a:solidFill>
                  <a:srgbClr val="FF0000"/>
                </a:solidFill>
              </a:rPr>
              <a:t>they are, it also means understanding where they are going</a:t>
            </a:r>
            <a:r>
              <a:rPr lang="en-US" sz="2600" dirty="0"/>
              <a:t>”</a:t>
            </a:r>
          </a:p>
          <a:p>
            <a:pPr lvl="1"/>
            <a:r>
              <a:rPr lang="en-US" sz="1800" dirty="0"/>
              <a:t>Accenture: Healthcare Experience: The difference between loyalty and leaving</a:t>
            </a:r>
          </a:p>
        </p:txBody>
      </p:sp>
    </p:spTree>
    <p:extLst>
      <p:ext uri="{BB962C8B-B14F-4D97-AF65-F5344CB8AC3E}">
        <p14:creationId xmlns:p14="http://schemas.microsoft.com/office/powerpoint/2010/main" val="1634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44DD-756C-435C-9B96-BC403E7F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A7F3-4DB1-4FE6-8BEC-1BC9C3B0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799"/>
            <a:ext cx="9829800" cy="48006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Elvis Has Left the Building</a:t>
            </a:r>
            <a:endParaRPr lang="en-US" sz="2600" dirty="0">
              <a:solidFill>
                <a:srgbClr val="0070C0"/>
              </a:solidFill>
            </a:endParaRPr>
          </a:p>
          <a:p>
            <a:r>
              <a:rPr lang="en-US" sz="2600" dirty="0"/>
              <a:t>Consumer/patients who left their provider for a new one:</a:t>
            </a:r>
          </a:p>
          <a:p>
            <a:pPr lvl="1"/>
            <a:r>
              <a:rPr lang="en-US" sz="2400" dirty="0"/>
              <a:t>2021: 30%</a:t>
            </a:r>
          </a:p>
          <a:p>
            <a:pPr lvl="1"/>
            <a:r>
              <a:rPr lang="en-US" sz="2400" dirty="0"/>
              <a:t>2017: 26%</a:t>
            </a:r>
          </a:p>
          <a:p>
            <a:r>
              <a:rPr lang="en-US" sz="2600" dirty="0"/>
              <a:t>By Age of those who left for a new provider:</a:t>
            </a:r>
          </a:p>
          <a:p>
            <a:pPr lvl="1"/>
            <a:r>
              <a:rPr lang="en-US" sz="2400" dirty="0"/>
              <a:t>Gen Z: 		55%</a:t>
            </a:r>
          </a:p>
          <a:p>
            <a:pPr lvl="1"/>
            <a:r>
              <a:rPr lang="en-US" sz="2400" dirty="0"/>
              <a:t>Millennials:	46%</a:t>
            </a:r>
          </a:p>
          <a:p>
            <a:pPr lvl="1"/>
            <a:r>
              <a:rPr lang="en-US" sz="2400" dirty="0"/>
              <a:t>Gen X:		19%</a:t>
            </a:r>
          </a:p>
          <a:p>
            <a:r>
              <a:rPr lang="en-US" dirty="0"/>
              <a:t>The greatest deciding factor for Gen Z and Millennials: The </a:t>
            </a:r>
            <a:r>
              <a:rPr lang="en-US" i="1" dirty="0">
                <a:solidFill>
                  <a:srgbClr val="FF0000"/>
                </a:solidFill>
              </a:rPr>
              <a:t>Experience</a:t>
            </a:r>
          </a:p>
          <a:p>
            <a:pPr lvl="1"/>
            <a:r>
              <a:rPr lang="en-US" sz="1800" dirty="0"/>
              <a:t>Accenture: Healthcare Experience: The difference between loyalty and leaving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3627-46FE-4B3A-8368-67C7CC3A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“Experience” being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AD6D6-9F21-4D7B-9071-BC15F36D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Ease of Navigation: 78%</a:t>
            </a:r>
          </a:p>
          <a:p>
            <a:r>
              <a:rPr lang="en-US" sz="2600" dirty="0"/>
              <a:t>Clinical Experience/Expertise: 40%</a:t>
            </a:r>
          </a:p>
          <a:p>
            <a:r>
              <a:rPr lang="en-US" sz="2600" b="1" i="1" dirty="0">
                <a:solidFill>
                  <a:schemeClr val="bg1"/>
                </a:solidFill>
                <a:highlight>
                  <a:srgbClr val="FF0000"/>
                </a:highlight>
              </a:rPr>
              <a:t>Process that for a moment !!   </a:t>
            </a:r>
          </a:p>
          <a:p>
            <a:endParaRPr lang="en-US" sz="1800" b="1" i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lvl="1"/>
            <a:r>
              <a:rPr lang="en-US" sz="1800" dirty="0"/>
              <a:t>Accenture: Healthcare Experience: The difference between loyalty and leaving</a:t>
            </a:r>
          </a:p>
          <a:p>
            <a:pPr lvl="1"/>
            <a:endParaRPr lang="en-US" b="1" i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endParaRPr lang="en-US" b="1" i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7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B8FC5C-B69D-47BA-B8F4-F8BCB813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Back to Joe, He Was Right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557B8-C9A7-4556-9708-067F8182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15857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Traditional competition, the hospital down the street…</a:t>
            </a:r>
          </a:p>
          <a:p>
            <a:pPr lvl="1"/>
            <a:r>
              <a:rPr lang="en-US" sz="2600" dirty="0"/>
              <a:t>Is NOT the greatest threat</a:t>
            </a:r>
          </a:p>
          <a:p>
            <a:r>
              <a:rPr lang="en-US" sz="2800" dirty="0"/>
              <a:t>New Entrants into healthcare delivery…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TITAN Brands</a:t>
            </a:r>
            <a:r>
              <a:rPr lang="en-US" sz="2800" dirty="0"/>
              <a:t> </a:t>
            </a:r>
          </a:p>
          <a:p>
            <a:pPr lvl="1"/>
            <a:r>
              <a:rPr lang="en-US" sz="2600" dirty="0"/>
              <a:t>Google</a:t>
            </a:r>
          </a:p>
          <a:p>
            <a:pPr lvl="1"/>
            <a:r>
              <a:rPr lang="en-US" sz="2600" dirty="0"/>
              <a:t>Amazon &amp; RxPass</a:t>
            </a:r>
          </a:p>
          <a:p>
            <a:pPr lvl="1"/>
            <a:r>
              <a:rPr lang="en-US" sz="2600" dirty="0"/>
              <a:t>JPMorgan (Morgan Health)</a:t>
            </a:r>
          </a:p>
          <a:p>
            <a:pPr lvl="1"/>
            <a:r>
              <a:rPr lang="en-US" sz="2600" dirty="0"/>
              <a:t>UHC</a:t>
            </a:r>
          </a:p>
          <a:p>
            <a:pPr lvl="1"/>
            <a:r>
              <a:rPr lang="en-US" sz="2600" dirty="0"/>
              <a:t>Mark Cuban Cost Plus Drug Company</a:t>
            </a:r>
          </a:p>
          <a:p>
            <a:pPr lvl="1"/>
            <a:r>
              <a:rPr lang="en-US" sz="2600" dirty="0"/>
              <a:t>Dollar General – Mobile Clinic vans (PC, Preventative, CCM, Urgent Care, labs)</a:t>
            </a:r>
          </a:p>
          <a:p>
            <a:pPr lvl="1"/>
            <a:r>
              <a:rPr lang="en-US" sz="2600" dirty="0"/>
              <a:t>Walmart</a:t>
            </a:r>
          </a:p>
          <a:p>
            <a:pPr lvl="1"/>
            <a:r>
              <a:rPr lang="en-US" sz="2600" dirty="0"/>
              <a:t>CVS Health: Purchased Signify Health, now Chicago-based Oak Street Health, a PC network with more than 160 clinics in 21 states, will double in 3 years.</a:t>
            </a:r>
          </a:p>
          <a:p>
            <a:r>
              <a:rPr lang="en-US" sz="2600" dirty="0">
                <a:solidFill>
                  <a:srgbClr val="FF0000"/>
                </a:solidFill>
              </a:rPr>
              <a:t>Who invited them to our party?</a:t>
            </a:r>
          </a:p>
          <a:p>
            <a:pPr lvl="1"/>
            <a:r>
              <a:rPr lang="en-US" dirty="0"/>
              <a:t>(we did</a:t>
            </a:r>
            <a:r>
              <a:rPr lang="en-US" dirty="0">
                <a:sym typeface="Wingdings" panose="05000000000000000000" pitchFamily="2" charset="2"/>
              </a:rPr>
              <a:t>)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6E9F-E08F-4BB7-9F75-AADFDF87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E47D-4CF9-401C-BD85-253FF9E8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572001"/>
          </a:xfrm>
        </p:spPr>
        <p:txBody>
          <a:bodyPr/>
          <a:lstStyle/>
          <a:p>
            <a:r>
              <a:rPr lang="en-US" sz="2600" dirty="0"/>
              <a:t>Look at these companies… what is consistent among them</a:t>
            </a:r>
          </a:p>
          <a:p>
            <a:r>
              <a:rPr lang="en-US" sz="2600" dirty="0"/>
              <a:t>They are OBSESSED with </a:t>
            </a:r>
            <a:r>
              <a:rPr lang="en-US" sz="2600" dirty="0">
                <a:solidFill>
                  <a:srgbClr val="FF0000"/>
                </a:solidFill>
              </a:rPr>
              <a:t>Consumerism!</a:t>
            </a:r>
          </a:p>
          <a:p>
            <a:r>
              <a:rPr lang="en-US" dirty="0"/>
              <a:t>Mark Cuban interview:</a:t>
            </a:r>
          </a:p>
          <a:p>
            <a:pPr marL="228600" lvl="1" indent="0">
              <a:buNone/>
            </a:pPr>
            <a:r>
              <a:rPr lang="en-US" sz="2400" dirty="0"/>
              <a:t>“Everyone should have safe, affordable medicines with transparent pricing.”</a:t>
            </a:r>
          </a:p>
          <a:p>
            <a:pPr marL="0" indent="0">
              <a:buNone/>
            </a:pPr>
            <a:r>
              <a:rPr lang="en-US" sz="2600" dirty="0"/>
              <a:t>And did we volunteer transparent pricing in healthcare?</a:t>
            </a:r>
          </a:p>
          <a:p>
            <a:pPr marL="0" indent="0">
              <a:buNone/>
            </a:pPr>
            <a:r>
              <a:rPr lang="en-US" sz="2600" dirty="0"/>
              <a:t>It is no longer optional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tf02901024_win32</Template>
  <TotalTime>42027</TotalTime>
  <Words>2023</Words>
  <Application>Microsoft Office PowerPoint</Application>
  <PresentationFormat>Widescreen</PresentationFormat>
  <Paragraphs>241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Franklin Gothic Medium</vt:lpstr>
      <vt:lpstr>Wingdings</vt:lpstr>
      <vt:lpstr>Medical Design 16x9</vt:lpstr>
      <vt:lpstr>Consumerism; </vt:lpstr>
      <vt:lpstr>Consumerism in Healthcare</vt:lpstr>
      <vt:lpstr>Disclaimer</vt:lpstr>
      <vt:lpstr>Thanks Joe</vt:lpstr>
      <vt:lpstr>And Now More than Ever, Consumerism is  Dominating Healthcare</vt:lpstr>
      <vt:lpstr>Back to Healthcare</vt:lpstr>
      <vt:lpstr>How is “Experience” being defined?</vt:lpstr>
      <vt:lpstr>Ok, Back to Joe, He Was Right</vt:lpstr>
      <vt:lpstr>Say What?</vt:lpstr>
      <vt:lpstr>The Amazonification of Healthcare…..</vt:lpstr>
      <vt:lpstr>That’s One Way to Say It…</vt:lpstr>
      <vt:lpstr>What is Consumerism?</vt:lpstr>
      <vt:lpstr>“We’re Healthcare, it doesn’t apply to us”</vt:lpstr>
      <vt:lpstr>Changing our Mindset; WWAD</vt:lpstr>
      <vt:lpstr>Applying Consumerism in Healthcare?</vt:lpstr>
      <vt:lpstr>Humanizing Experiences to Drive Loyalty: Accenture</vt:lpstr>
      <vt:lpstr>WWAD</vt:lpstr>
      <vt:lpstr>Test It!</vt:lpstr>
      <vt:lpstr>The Customer Journey and Customer Touchpoints</vt:lpstr>
      <vt:lpstr>A Quick Study</vt:lpstr>
      <vt:lpstr>We Can Do this Too!</vt:lpstr>
      <vt:lpstr>The Amizonification of Healthcare</vt:lpstr>
      <vt:lpstr>Reviews – A Pillar of Consumerism</vt:lpstr>
      <vt:lpstr>Not Just Amazon Reviews - Google</vt:lpstr>
      <vt:lpstr>Wait… Back up </vt:lpstr>
      <vt:lpstr>Consumerism: Dentsu</vt:lpstr>
      <vt:lpstr>What Does This Mean to US?</vt:lpstr>
      <vt:lpstr>Adjust Your Point of Reference  </vt:lpstr>
      <vt:lpstr>Back to Joe</vt:lpstr>
      <vt:lpstr>Patient Financial Experience</vt:lpstr>
      <vt:lpstr>Consumerism’s step-sister, ESG</vt:lpstr>
      <vt:lpstr>ESG</vt:lpstr>
      <vt:lpstr>Questions, Insults, Booing &amp; Hissing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Landscape of Healthcare Service</dc:title>
  <dc:creator>Phil Ellis</dc:creator>
  <cp:lastModifiedBy>Phil Ellis</cp:lastModifiedBy>
  <cp:revision>106</cp:revision>
  <cp:lastPrinted>2023-02-09T20:49:17Z</cp:lastPrinted>
  <dcterms:created xsi:type="dcterms:W3CDTF">2022-10-03T15:37:45Z</dcterms:created>
  <dcterms:modified xsi:type="dcterms:W3CDTF">2023-02-11T13:05:44Z</dcterms:modified>
</cp:coreProperties>
</file>