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529" r:id="rId3"/>
    <p:sldId id="3546" r:id="rId4"/>
    <p:sldId id="3523" r:id="rId5"/>
    <p:sldId id="3549" r:id="rId6"/>
    <p:sldId id="3526" r:id="rId7"/>
    <p:sldId id="3528" r:id="rId8"/>
    <p:sldId id="3547" r:id="rId9"/>
    <p:sldId id="3530" r:id="rId10"/>
    <p:sldId id="3543" r:id="rId11"/>
    <p:sldId id="3544" r:id="rId12"/>
    <p:sldId id="3545" r:id="rId13"/>
    <p:sldId id="3550" r:id="rId14"/>
    <p:sldId id="3531" r:id="rId15"/>
    <p:sldId id="3532" r:id="rId16"/>
    <p:sldId id="3533" r:id="rId17"/>
    <p:sldId id="3534" r:id="rId18"/>
    <p:sldId id="3535" r:id="rId19"/>
    <p:sldId id="3536" r:id="rId20"/>
    <p:sldId id="3548" r:id="rId21"/>
    <p:sldId id="3537" r:id="rId22"/>
    <p:sldId id="3539" r:id="rId23"/>
    <p:sldId id="3540" r:id="rId24"/>
    <p:sldId id="3541" r:id="rId25"/>
    <p:sldId id="354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DEFBE5-CB37-46D9-8C24-B83779801A3E}">
          <p14:sldIdLst>
            <p14:sldId id="257"/>
            <p14:sldId id="3529"/>
            <p14:sldId id="3546"/>
            <p14:sldId id="3523"/>
            <p14:sldId id="3549"/>
            <p14:sldId id="3526"/>
            <p14:sldId id="3528"/>
            <p14:sldId id="3547"/>
            <p14:sldId id="3530"/>
            <p14:sldId id="3543"/>
            <p14:sldId id="3544"/>
            <p14:sldId id="3545"/>
            <p14:sldId id="3550"/>
            <p14:sldId id="3531"/>
            <p14:sldId id="3532"/>
            <p14:sldId id="3533"/>
            <p14:sldId id="3534"/>
            <p14:sldId id="3535"/>
            <p14:sldId id="3536"/>
            <p14:sldId id="3548"/>
            <p14:sldId id="3537"/>
            <p14:sldId id="3539"/>
            <p14:sldId id="3540"/>
            <p14:sldId id="3541"/>
            <p14:sldId id="3542"/>
          </p14:sldIdLst>
        </p14:section>
        <p14:section name="Default Section" id="{59ECBF59-4FDE-4632-AEDE-EC615075F9A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F5"/>
    <a:srgbClr val="0F2B3B"/>
    <a:srgbClr val="FF5400"/>
    <a:srgbClr val="E8E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3EE7-3639-44DF-836F-70910762086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A3AEF-205B-4E77-957E-9095D5BA3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8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4E4A7F05-CD88-46AE-91E7-043BFB8E4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932EB-5131-4F54-822A-DBFED9D56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3062" y="2485512"/>
            <a:ext cx="6309360" cy="1886379"/>
          </a:xfrm>
        </p:spPr>
        <p:txBody>
          <a:bodyPr anchor="ctr">
            <a:normAutofit/>
          </a:bodyPr>
          <a:lstStyle>
            <a:lvl1pPr algn="l">
              <a:defRPr sz="4000" b="1" spc="300">
                <a:solidFill>
                  <a:srgbClr val="5858F5"/>
                </a:solidFill>
                <a:latin typeface="Montserrat SemiBold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E252A-BE79-415F-8F2A-B1DF88774F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3063" y="5985923"/>
            <a:ext cx="2832340" cy="36512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Montserrat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80536-227D-458F-BE55-C1FA0AC1C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2525" y="4530725"/>
            <a:ext cx="4522788" cy="511175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96412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776BD-F5D7-42F1-A0B6-1EEFBF433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647" y="1097306"/>
            <a:ext cx="55608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2B3B"/>
                </a:solidFill>
                <a:latin typeface="Montserra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C1CAA-B909-41E1-81ED-829614ACE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647" y="1921217"/>
            <a:ext cx="5560803" cy="4103027"/>
          </a:xfrm>
        </p:spPr>
        <p:txBody>
          <a:bodyPr/>
          <a:lstStyle>
            <a:lvl1pPr marL="2286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D0EDE-36DA-49E5-9BD5-1F54668AC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5550" y="1097305"/>
            <a:ext cx="55608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2B3B"/>
                </a:solidFill>
                <a:latin typeface="Montserra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C2B73-F5EA-4867-B2E2-078D9F1DB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5550" y="1921217"/>
            <a:ext cx="5560803" cy="4103026"/>
          </a:xfrm>
        </p:spPr>
        <p:txBody>
          <a:bodyPr/>
          <a:lstStyle>
            <a:lvl1pPr marL="2286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A4CB66-F074-44B4-B9FB-D2F38A1A5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47" y="293298"/>
            <a:ext cx="11540706" cy="61238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2B3B"/>
                </a:solidFill>
                <a:latin typeface="Montserrat Medium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B85BCE-611C-49FF-A1CC-5B518EF13A95}"/>
              </a:ext>
            </a:extLst>
          </p:cNvPr>
          <p:cNvCxnSpPr>
            <a:cxnSpLocks/>
            <a:stCxn id="10" idx="1"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8757B7C-7A3E-41BA-9A66-87AD20C82613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rgbClr val="0F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EC9A654-7205-46D3-8F21-02485807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DDAEC3E-BDBD-43F5-9D7A-FEFDC7265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8537" cy="18288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4E9242-BB9C-4101-95E8-F869AAA678DE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3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776BD-F5D7-42F1-A0B6-1EEFBF4336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5647" y="1097306"/>
            <a:ext cx="55608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2B3B"/>
                </a:solidFill>
                <a:latin typeface="Montserra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C1CAA-B909-41E1-81ED-829614ACE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647" y="1921217"/>
            <a:ext cx="5560803" cy="4103027"/>
          </a:xfrm>
        </p:spPr>
        <p:txBody>
          <a:bodyPr/>
          <a:lstStyle>
            <a:lvl1pPr marL="2286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D0EDE-36DA-49E5-9BD5-1F54668AC6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05550" y="1097305"/>
            <a:ext cx="55608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2B3B"/>
                </a:solidFill>
                <a:latin typeface="Montserra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C2B73-F5EA-4867-B2E2-078D9F1DB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5550" y="1921217"/>
            <a:ext cx="5560803" cy="4103026"/>
          </a:xfrm>
        </p:spPr>
        <p:txBody>
          <a:bodyPr/>
          <a:lstStyle>
            <a:lvl1pPr marL="2286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A4CB66-F074-44B4-B9FB-D2F38A1A5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47" y="293298"/>
            <a:ext cx="11540706" cy="61238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2B3B"/>
                </a:solidFill>
                <a:latin typeface="Montserrat Medium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B85BCE-611C-49FF-A1CC-5B518EF13A95}"/>
              </a:ext>
            </a:extLst>
          </p:cNvPr>
          <p:cNvCxnSpPr>
            <a:cxnSpLocks/>
            <a:stCxn id="10" idx="1"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5FDA6DC-6BBF-4DEC-92CB-BA03C7F0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rgbClr val="0F2B3B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1AA604-6F40-4390-A77A-454D6E71C978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EC36011D-9C63-43B3-B673-FD0CC7D31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529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E364A0-2525-4376-B908-0F636E2B06AB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rgbClr val="0F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7118BD-2CD1-4A94-9A26-8E9ABC14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AC2C3F8-D104-4507-AB47-ACBBC72DA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8537" cy="18288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913676-1769-45C5-BD07-397B632494BA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F6E89E21-6121-43C9-8BE9-988953F21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47" y="293298"/>
            <a:ext cx="11540706" cy="61238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2B3B"/>
                </a:solidFill>
                <a:latin typeface="Montserrat Medium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94487D-D4EC-48D4-87BB-178F0B3EDF8A}"/>
              </a:ext>
            </a:extLst>
          </p:cNvPr>
          <p:cNvCxnSpPr>
            <a:cxnSpLocks/>
            <a:stCxn id="12" idx="1"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09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6E89E21-6121-43C9-8BE9-988953F21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47" y="293298"/>
            <a:ext cx="11540706" cy="61238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2B3B"/>
                </a:solidFill>
                <a:latin typeface="Montserrat Medium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94487D-D4EC-48D4-87BB-178F0B3EDF8A}"/>
              </a:ext>
            </a:extLst>
          </p:cNvPr>
          <p:cNvCxnSpPr>
            <a:cxnSpLocks/>
            <a:stCxn id="12" idx="1"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8A55673-1A1E-48E6-AD6F-89572D67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rgbClr val="0F2B3B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CF6FDA-693C-4F71-8846-08B0A5143729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FC91CAF5-D7BD-49BD-B47A-87B4465F2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529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6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0491C3-730E-4093-A32E-0F093FC0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CA792F8-F631-46D1-9A40-07EB57519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8537" cy="1828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35B105-016E-4375-878F-E2891601A9B3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7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17D567-7542-4BB2-8C61-D4362FB3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rgbClr val="0F2B3B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149BC8-AE8D-44A3-BCF7-3FED7C8AF93B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AC58E15E-A2AB-46EE-918E-C8EBFA244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529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55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A5102F-2CBD-4F71-8D64-D30732F8105C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rgbClr val="0F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45BF6A-07E6-4A48-971C-D681BD57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534D9AB-BFA4-403E-A7F2-0D62F9B18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8537" cy="1828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57BDA7-9972-4E0B-9DE8-6C73583A1E3D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4C4A6885-24DE-4737-ADFF-F33638835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426" y="293298"/>
            <a:ext cx="4419600" cy="1600200"/>
          </a:xfrm>
        </p:spPr>
        <p:txBody>
          <a:bodyPr anchor="t">
            <a:normAutofit/>
          </a:bodyPr>
          <a:lstStyle>
            <a:lvl1pPr>
              <a:defRPr sz="2800">
                <a:solidFill>
                  <a:srgbClr val="0F2B3B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006EC0-5313-4EA5-AEFA-3976062EA6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A6811F3-0E2A-4D6D-A5C1-793F559A7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426" y="2057399"/>
            <a:ext cx="4419600" cy="4114800"/>
          </a:xfrm>
        </p:spPr>
        <p:txBody>
          <a:bodyPr/>
          <a:lstStyle>
            <a:lvl1pPr marL="0" indent="0">
              <a:buNone/>
              <a:defRPr sz="1600">
                <a:solidFill>
                  <a:srgbClr val="0F2B3B"/>
                </a:solidFill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053608D-53DF-422D-B1BE-119BBB5A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93299"/>
            <a:ext cx="6742112" cy="5852160"/>
          </a:xfrm>
        </p:spPr>
        <p:txBody>
          <a:bodyPr>
            <a:normAutofit/>
          </a:bodyPr>
          <a:lstStyle>
            <a:lvl1pPr marL="228600" indent="-228600">
              <a:buFont typeface="Montserrat" pitchFamily="2" charset="0"/>
              <a:buChar char="−"/>
              <a:defRPr sz="2400"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Montserrat" pitchFamily="2" charset="0"/>
              <a:buChar char="−"/>
              <a:defRPr sz="2000"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Montserrat" pitchFamily="2" charset="0"/>
              <a:buChar char="−"/>
              <a:defRPr sz="1800"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Montserrat" pitchFamily="2" charset="0"/>
              <a:buChar char="−"/>
              <a:defRPr sz="1600"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Montserrat" pitchFamily="2" charset="0"/>
              <a:buChar char="−"/>
              <a:defRPr sz="1600">
                <a:solidFill>
                  <a:srgbClr val="0F2B3B"/>
                </a:solidFill>
                <a:latin typeface="Montserrat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865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C4A6885-24DE-4737-ADFF-F33638835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426" y="293298"/>
            <a:ext cx="4419600" cy="1600200"/>
          </a:xfrm>
        </p:spPr>
        <p:txBody>
          <a:bodyPr anchor="t">
            <a:normAutofit/>
          </a:bodyPr>
          <a:lstStyle>
            <a:lvl1pPr>
              <a:defRPr sz="2800">
                <a:solidFill>
                  <a:srgbClr val="0F2B3B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006EC0-5313-4EA5-AEFA-3976062EA6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A6811F3-0E2A-4D6D-A5C1-793F559A7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426" y="2057399"/>
            <a:ext cx="4419600" cy="4114800"/>
          </a:xfrm>
        </p:spPr>
        <p:txBody>
          <a:bodyPr/>
          <a:lstStyle>
            <a:lvl1pPr marL="0" indent="0">
              <a:buNone/>
              <a:defRPr sz="1600">
                <a:solidFill>
                  <a:srgbClr val="0F2B3B"/>
                </a:solidFill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053608D-53DF-422D-B1BE-119BBB5A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93299"/>
            <a:ext cx="6742112" cy="5852160"/>
          </a:xfrm>
        </p:spPr>
        <p:txBody>
          <a:bodyPr>
            <a:normAutofit/>
          </a:bodyPr>
          <a:lstStyle>
            <a:lvl1pPr marL="228600" indent="-228600">
              <a:buFont typeface="Montserrat" pitchFamily="2" charset="0"/>
              <a:buChar char="−"/>
              <a:defRPr sz="2400"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Montserrat" pitchFamily="2" charset="0"/>
              <a:buChar char="−"/>
              <a:defRPr sz="2000"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Montserrat" pitchFamily="2" charset="0"/>
              <a:buChar char="−"/>
              <a:defRPr sz="1800"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Montserrat" pitchFamily="2" charset="0"/>
              <a:buChar char="−"/>
              <a:defRPr sz="1600"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Montserrat" pitchFamily="2" charset="0"/>
              <a:buChar char="−"/>
              <a:defRPr sz="1600">
                <a:solidFill>
                  <a:srgbClr val="0F2B3B"/>
                </a:solidFill>
                <a:latin typeface="Montserrat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B2D0535-97F9-4653-8996-B6074685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rgbClr val="0F2B3B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8E54AB-DB0C-4FDC-82B3-5190C5F58ACF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209DFA6-3997-4CE6-BB51-E08E085D5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529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81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798B217-A5FA-4248-9C76-2E022C8B2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5299" cy="1828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A5102F-2CBD-4F71-8D64-D30732F8105C}"/>
              </a:ext>
            </a:extLst>
          </p:cNvPr>
          <p:cNvSpPr/>
          <p:nvPr userDrawn="1"/>
        </p:nvSpPr>
        <p:spPr>
          <a:xfrm>
            <a:off x="0" y="0"/>
            <a:ext cx="4994694" cy="6858000"/>
          </a:xfrm>
          <a:prstGeom prst="rect">
            <a:avLst/>
          </a:prstGeom>
          <a:solidFill>
            <a:srgbClr val="E8E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7C477-2080-4E0D-93F2-971394359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426" y="293298"/>
            <a:ext cx="4419600" cy="1600200"/>
          </a:xfrm>
        </p:spPr>
        <p:txBody>
          <a:bodyPr anchor="t">
            <a:normAutofit/>
          </a:bodyPr>
          <a:lstStyle>
            <a:lvl1pPr>
              <a:defRPr sz="2800">
                <a:solidFill>
                  <a:srgbClr val="0F2B3B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206EF-612A-4497-8E19-CB087B359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93299"/>
            <a:ext cx="6742112" cy="5943600"/>
          </a:xfrm>
        </p:spPr>
        <p:txBody>
          <a:bodyPr>
            <a:normAutofit/>
          </a:bodyPr>
          <a:lstStyle>
            <a:lvl1pPr marL="228600" indent="-228600">
              <a:buFont typeface="Montserrat" pitchFamily="2" charset="0"/>
              <a:buChar char="−"/>
              <a:defRPr sz="2400"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Montserrat" pitchFamily="2" charset="0"/>
              <a:buChar char="−"/>
              <a:defRPr sz="2000"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Montserrat" pitchFamily="2" charset="0"/>
              <a:buChar char="−"/>
              <a:defRPr sz="1800"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Montserrat" pitchFamily="2" charset="0"/>
              <a:buChar char="−"/>
              <a:defRPr sz="1600"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Montserrat" pitchFamily="2" charset="0"/>
              <a:buChar char="−"/>
              <a:defRPr sz="1600">
                <a:solidFill>
                  <a:srgbClr val="0F2B3B"/>
                </a:solidFill>
                <a:latin typeface="Montserrat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A62B5-4242-413A-A936-B8DAA7335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426" y="2057399"/>
            <a:ext cx="4419600" cy="4179499"/>
          </a:xfrm>
        </p:spPr>
        <p:txBody>
          <a:bodyPr/>
          <a:lstStyle>
            <a:lvl1pPr marL="0" indent="0">
              <a:buNone/>
              <a:defRPr sz="1600">
                <a:solidFill>
                  <a:srgbClr val="0F2B3B"/>
                </a:solidFill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45BF6A-07E6-4A48-971C-D681BD57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rgbClr val="0F2B3B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44A37-5919-4281-AD9A-C620EF3ADED6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983BFD-B47E-4627-AFD1-6E34A36F78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586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02F4C7-1726-4FF9-A404-E4B4D0CD7619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rgbClr val="0F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FF285-4FE5-4FA3-A1D3-0A19D73A2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19101"/>
            <a:ext cx="6723062" cy="56622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2FE4BA-6AF0-4FB7-88C9-8801A6EF6438}"/>
              </a:ext>
            </a:extLst>
          </p:cNvPr>
          <p:cNvSpPr txBox="1">
            <a:spLocks/>
          </p:cNvSpPr>
          <p:nvPr userDrawn="1"/>
        </p:nvSpPr>
        <p:spPr>
          <a:xfrm>
            <a:off x="88952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B20C74D-27D3-4D60-AC85-08759C49B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8537" cy="1828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6F2ABE-3F75-4B37-95DB-36904FB8DAB6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BC7E56-4854-4472-A56C-2330715E473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0A1A9FA6-5AB2-42AB-B806-0103855102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426" y="293298"/>
            <a:ext cx="4419600" cy="483940"/>
          </a:xfrm>
        </p:spPr>
        <p:txBody>
          <a:bodyPr anchor="t">
            <a:normAutofit/>
          </a:bodyPr>
          <a:lstStyle>
            <a:lvl1pPr>
              <a:defRPr sz="2800">
                <a:solidFill>
                  <a:srgbClr val="0F2B3B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BB61CE2-751D-4E70-A718-3F4DE088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426" y="1000664"/>
            <a:ext cx="4419600" cy="5080095"/>
          </a:xfrm>
        </p:spPr>
        <p:txBody>
          <a:bodyPr/>
          <a:lstStyle>
            <a:lvl1pPr marL="285750" indent="-285750">
              <a:buFont typeface="Montserrat" pitchFamily="2" charset="0"/>
              <a:buChar char="−"/>
              <a:defRPr sz="1600">
                <a:solidFill>
                  <a:srgbClr val="0F2B3B"/>
                </a:solidFill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73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A24463-16C5-454A-8457-A8B00A82B1DD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rgbClr val="0F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760FF-D68D-4FC7-9BA6-9E9602505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47" y="293298"/>
            <a:ext cx="11540706" cy="61238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2B3B"/>
                </a:solidFill>
                <a:latin typeface="Montserrat Medium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81C2-2462-476C-872A-3C8F4EC2E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46" y="1126883"/>
            <a:ext cx="11540705" cy="5029200"/>
          </a:xfrm>
        </p:spPr>
        <p:txBody>
          <a:bodyPr>
            <a:normAutofit/>
          </a:bodyPr>
          <a:lstStyle>
            <a:lvl1pPr marL="228600" indent="-228600">
              <a:buFont typeface="Calibri" panose="020F0502020204030204" pitchFamily="34" charset="0"/>
              <a:buChar char="−"/>
              <a:defRPr sz="2400"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Calibri" panose="020F0502020204030204" pitchFamily="34" charset="0"/>
              <a:buChar char="−"/>
              <a:defRPr sz="2000"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Calibri" panose="020F0502020204030204" pitchFamily="34" charset="0"/>
              <a:buChar char="−"/>
              <a:defRPr sz="1600"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Calibri" panose="020F0502020204030204" pitchFamily="34" charset="0"/>
              <a:buChar char="−"/>
              <a:defRPr sz="1600">
                <a:solidFill>
                  <a:srgbClr val="0F2B3B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CED1B-B78F-4A5F-AC02-389BD4E3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A0345E-763F-4E3F-83BF-3F70EEB99AB2}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CD412797-A8B9-437E-9DCD-D9347B6FC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8537" cy="18288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A5E86A-C373-46CF-884D-F612A04ADA1F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9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FF285-4FE5-4FA3-A1D3-0A19D73A2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19101"/>
            <a:ext cx="6723062" cy="56622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63DACE-E1A5-4F7C-9A7A-4212E659D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426" y="293298"/>
            <a:ext cx="4419600" cy="1600200"/>
          </a:xfrm>
        </p:spPr>
        <p:txBody>
          <a:bodyPr anchor="t">
            <a:normAutofit/>
          </a:bodyPr>
          <a:lstStyle>
            <a:lvl1pPr>
              <a:defRPr sz="2800">
                <a:solidFill>
                  <a:srgbClr val="0F2B3B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BC7E56-4854-4472-A56C-2330715E473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A1E2FC2-35D3-4DD0-87A8-802DF8963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426" y="2057399"/>
            <a:ext cx="4419600" cy="4023360"/>
          </a:xfrm>
        </p:spPr>
        <p:txBody>
          <a:bodyPr/>
          <a:lstStyle>
            <a:lvl1pPr marL="0" indent="0">
              <a:buNone/>
              <a:defRPr sz="1600">
                <a:solidFill>
                  <a:srgbClr val="0F2B3B"/>
                </a:solidFill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7346E4C-BE24-4A66-9531-BAD8C736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rgbClr val="0F2B3B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28C67A-9C75-4139-93D3-953663C18FE1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ED77F599-5E0A-43BF-9647-D65BE689C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529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99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E6A4C6-45C3-4CB1-B62B-D7CBD3F9D1B7}"/>
              </a:ext>
            </a:extLst>
          </p:cNvPr>
          <p:cNvSpPr/>
          <p:nvPr userDrawn="1"/>
        </p:nvSpPr>
        <p:spPr>
          <a:xfrm>
            <a:off x="0" y="0"/>
            <a:ext cx="4994694" cy="6858000"/>
          </a:xfrm>
          <a:prstGeom prst="rect">
            <a:avLst/>
          </a:prstGeom>
          <a:solidFill>
            <a:srgbClr val="585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FF285-4FE5-4FA3-A1D3-0A19D73A2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19101"/>
            <a:ext cx="6723062" cy="56622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2FE4BA-6AF0-4FB7-88C9-8801A6EF6438}"/>
              </a:ext>
            </a:extLst>
          </p:cNvPr>
          <p:cNvSpPr txBox="1">
            <a:spLocks/>
          </p:cNvSpPr>
          <p:nvPr userDrawn="1"/>
        </p:nvSpPr>
        <p:spPr>
          <a:xfrm>
            <a:off x="88952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1BC2F-9632-4D44-B0EE-DEA276F88894}" type="slidenum">
              <a:rPr lang="en-US" smtClean="0">
                <a:solidFill>
                  <a:srgbClr val="0F2B3B"/>
                </a:solidFill>
              </a:rPr>
              <a:pPr/>
              <a:t>‹#›</a:t>
            </a:fld>
            <a:endParaRPr lang="en-US" dirty="0">
              <a:solidFill>
                <a:srgbClr val="0F2B3B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6F2ABE-3F75-4B37-95DB-36904FB8DAB6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F063DACE-E1A5-4F7C-9A7A-4212E659D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426" y="293298"/>
            <a:ext cx="4419600" cy="483940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BC7E56-4854-4472-A56C-2330715E473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A1E2FC2-35D3-4DD0-87A8-802DF8963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426" y="1000664"/>
            <a:ext cx="4419600" cy="5080095"/>
          </a:xfrm>
        </p:spPr>
        <p:txBody>
          <a:bodyPr/>
          <a:lstStyle>
            <a:lvl1pPr marL="285750" indent="-285750">
              <a:buFont typeface="Montserrat" pitchFamily="2" charset="0"/>
              <a:buChar char="−"/>
              <a:defRPr sz="1600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8147126-865E-446B-8CF0-1F3C366FC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529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82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dar chart&#10;&#10;Description automatically generated with medium confidence">
            <a:extLst>
              <a:ext uri="{FF2B5EF4-FFF2-40B4-BE49-F238E27FC236}">
                <a16:creationId xmlns:a16="http://schemas.microsoft.com/office/drawing/2014/main" id="{59F73E6A-5386-452B-B4CB-7DCC31EA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FF285-4FE5-4FA3-A1D3-0A19D73A2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4688" y="1055115"/>
            <a:ext cx="5637212" cy="4747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2FE4BA-6AF0-4FB7-88C9-8801A6EF6438}"/>
              </a:ext>
            </a:extLst>
          </p:cNvPr>
          <p:cNvSpPr txBox="1">
            <a:spLocks/>
          </p:cNvSpPr>
          <p:nvPr userDrawn="1"/>
        </p:nvSpPr>
        <p:spPr>
          <a:xfrm>
            <a:off x="88952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1BC2F-9632-4D44-B0EE-DEA276F88894}" type="slidenum">
              <a:rPr lang="en-US" smtClean="0">
                <a:solidFill>
                  <a:srgbClr val="0F2B3B"/>
                </a:solidFill>
              </a:rPr>
              <a:pPr/>
              <a:t>‹#›</a:t>
            </a:fld>
            <a:endParaRPr lang="en-US" dirty="0">
              <a:solidFill>
                <a:srgbClr val="0F2B3B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6F2ABE-3F75-4B37-95DB-36904FB8DAB6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BC7E56-4854-4472-A56C-2330715E473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88147126-865E-446B-8CF0-1F3C366FC5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50969" y="6447472"/>
            <a:ext cx="325299" cy="18288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03755DF-5ADC-48F0-B86F-46EE92CCF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426" y="293298"/>
            <a:ext cx="4419600" cy="483940"/>
          </a:xfrm>
        </p:spPr>
        <p:txBody>
          <a:bodyPr anchor="t">
            <a:normAutofit/>
          </a:bodyPr>
          <a:lstStyle>
            <a:lvl1pPr>
              <a:defRPr sz="2800">
                <a:solidFill>
                  <a:srgbClr val="0F2B3B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9D441F6-BF9F-448A-AD53-B5939AAFD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426" y="1000664"/>
            <a:ext cx="4419600" cy="5080095"/>
          </a:xfrm>
        </p:spPr>
        <p:txBody>
          <a:bodyPr/>
          <a:lstStyle>
            <a:lvl1pPr marL="285750" indent="-285750">
              <a:buFont typeface="Montserrat" pitchFamily="2" charset="0"/>
              <a:buChar char="−"/>
              <a:defRPr sz="1600">
                <a:solidFill>
                  <a:srgbClr val="0F2B3B"/>
                </a:solidFill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00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60FF-D68D-4FC7-9BA6-9E9602505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47" y="293298"/>
            <a:ext cx="11540706" cy="61238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2B3B"/>
                </a:solidFill>
                <a:latin typeface="Montserrat Medium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81C2-2462-476C-872A-3C8F4EC2E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46" y="1126883"/>
            <a:ext cx="11540705" cy="5029200"/>
          </a:xfrm>
        </p:spPr>
        <p:txBody>
          <a:bodyPr>
            <a:normAutofit/>
          </a:bodyPr>
          <a:lstStyle>
            <a:lvl1pPr marL="228600" indent="-228600">
              <a:buFont typeface="Calibri" panose="020F0502020204030204" pitchFamily="34" charset="0"/>
              <a:buChar char="−"/>
              <a:defRPr sz="2400"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Calibri" panose="020F0502020204030204" pitchFamily="34" charset="0"/>
              <a:buChar char="−"/>
              <a:defRPr sz="2000"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Calibri" panose="020F0502020204030204" pitchFamily="34" charset="0"/>
              <a:buChar char="−"/>
              <a:defRPr sz="1600"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Calibri" panose="020F0502020204030204" pitchFamily="34" charset="0"/>
              <a:buChar char="−"/>
              <a:defRPr sz="1600">
                <a:solidFill>
                  <a:srgbClr val="0F2B3B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CED1B-B78F-4A5F-AC02-389BD4E3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rgbClr val="0F2B3B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A0345E-763F-4E3F-83BF-3F70EEB99AB2}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A5E86A-C373-46CF-884D-F612A04ADA1F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51059F1-55E9-4B06-A3E2-17F8A8FA6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529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2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A24463-16C5-454A-8457-A8B00A82B1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760FF-D68D-4FC7-9BA6-9E9602505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47" y="293298"/>
            <a:ext cx="11540706" cy="61238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5400"/>
                </a:solidFill>
                <a:latin typeface="Montserrat Medium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81C2-2462-476C-872A-3C8F4EC2E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46" y="1126883"/>
            <a:ext cx="11540705" cy="5029200"/>
          </a:xfrm>
        </p:spPr>
        <p:txBody>
          <a:bodyPr>
            <a:normAutofit/>
          </a:bodyPr>
          <a:lstStyle>
            <a:lvl1pPr marL="228600" indent="-228600"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  <a:lvl2pPr marL="685800" indent="-228600">
              <a:buFont typeface="Calibri" panose="020F0502020204030204" pitchFamily="34" charset="0"/>
              <a:buChar char="−"/>
              <a:defRPr sz="2000">
                <a:solidFill>
                  <a:schemeClr val="bg1"/>
                </a:solidFill>
                <a:latin typeface="Montserrat" pitchFamily="2" charset="0"/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chemeClr val="bg1"/>
                </a:solidFill>
                <a:latin typeface="Montserrat" pitchFamily="2" charset="0"/>
              </a:defRPr>
            </a:lvl3pPr>
            <a:lvl4pPr marL="1600200" indent="-228600">
              <a:buFont typeface="Calibri" panose="020F0502020204030204" pitchFamily="34" charset="0"/>
              <a:buChar char="−"/>
              <a:defRPr sz="1600">
                <a:solidFill>
                  <a:schemeClr val="bg1"/>
                </a:solidFill>
                <a:latin typeface="Montserrat" pitchFamily="2" charset="0"/>
              </a:defRPr>
            </a:lvl4pPr>
            <a:lvl5pPr marL="2057400" indent="-228600">
              <a:buFont typeface="Calibri" panose="020F0502020204030204" pitchFamily="34" charset="0"/>
              <a:buChar char="−"/>
              <a:defRPr sz="1600">
                <a:solidFill>
                  <a:schemeClr val="bg1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CED1B-B78F-4A5F-AC02-389BD4E3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A0345E-763F-4E3F-83BF-3F70EEB99AB2}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FF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CD412797-A8B9-437E-9DCD-D9347B6FC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8537" cy="18288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A466E9-831B-4D64-828E-95A8C4DF07F9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A24463-16C5-454A-8457-A8B00A82B1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5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F2B3B"/>
              </a:solidFill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760FF-D68D-4FC7-9BA6-9E9602505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47" y="293298"/>
            <a:ext cx="11540706" cy="61238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2B3B"/>
                </a:solidFill>
                <a:latin typeface="Montserrat Medium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81C2-2462-476C-872A-3C8F4EC2E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46" y="1126883"/>
            <a:ext cx="11540705" cy="5029200"/>
          </a:xfrm>
        </p:spPr>
        <p:txBody>
          <a:bodyPr>
            <a:normAutofit/>
          </a:bodyPr>
          <a:lstStyle>
            <a:lvl1pPr marL="228600" indent="-228600"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  <a:lvl2pPr marL="685800" indent="-228600">
              <a:buFont typeface="Calibri" panose="020F0502020204030204" pitchFamily="34" charset="0"/>
              <a:buChar char="−"/>
              <a:defRPr sz="2000">
                <a:solidFill>
                  <a:schemeClr val="bg1"/>
                </a:solidFill>
                <a:latin typeface="Montserrat" pitchFamily="2" charset="0"/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chemeClr val="bg1"/>
                </a:solidFill>
                <a:latin typeface="Montserrat" pitchFamily="2" charset="0"/>
              </a:defRPr>
            </a:lvl3pPr>
            <a:lvl4pPr marL="1600200" indent="-228600">
              <a:buFont typeface="Calibri" panose="020F0502020204030204" pitchFamily="34" charset="0"/>
              <a:buChar char="−"/>
              <a:defRPr sz="1600">
                <a:solidFill>
                  <a:schemeClr val="bg1"/>
                </a:solidFill>
                <a:latin typeface="Montserrat" pitchFamily="2" charset="0"/>
              </a:defRPr>
            </a:lvl4pPr>
            <a:lvl5pPr marL="2057400" indent="-228600">
              <a:buFont typeface="Calibri" panose="020F0502020204030204" pitchFamily="34" charset="0"/>
              <a:buChar char="−"/>
              <a:defRPr sz="1600">
                <a:solidFill>
                  <a:schemeClr val="bg1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CED1B-B78F-4A5F-AC02-389BD4E3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A0345E-763F-4E3F-83BF-3F70EEB99AB2}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30EC17A-617A-4A6D-9AC0-D95999F9C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8537" cy="1828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6FB1D9-C2A0-4B4A-8042-D1C8CC7FE6FD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1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polygon&#10;&#10;Description automatically generated">
            <a:extLst>
              <a:ext uri="{FF2B5EF4-FFF2-40B4-BE49-F238E27FC236}">
                <a16:creationId xmlns:a16="http://schemas.microsoft.com/office/drawing/2014/main" id="{993DE617-1A13-4E1F-BF23-CEA771BDA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152D5D-3828-4D9D-976D-75FDECF81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2632"/>
            <a:ext cx="6309360" cy="2852737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3B3A935-3025-476E-B38E-B4CDCE85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8B182F3-B355-4D95-999E-AFAC84A296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50969" y="6447472"/>
            <a:ext cx="328537" cy="18288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E27FE0-A91A-4979-A6D6-B306D86D2CA0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E95BFF-08FB-436E-9C18-3D8CB976FF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52D5D-3828-4D9D-976D-75FDECF81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002632"/>
            <a:ext cx="11521440" cy="2852737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QUOTE BLOCK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3B3A935-3025-476E-B38E-B4CDCE85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97B97E-33FE-48EB-AB83-3CE0431733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8537" cy="1828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435877-7422-437C-B00D-6BDBB1EB59BF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4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47B23-5086-4264-A6CA-434CB110F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646" y="1085070"/>
            <a:ext cx="5603575" cy="5029200"/>
          </a:xfrm>
        </p:spPr>
        <p:txBody>
          <a:bodyPr/>
          <a:lstStyle>
            <a:lvl1pPr marL="2286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8DC09-8176-453E-9E1A-6DA0651CE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2778" y="1085071"/>
            <a:ext cx="5603575" cy="5029200"/>
          </a:xfrm>
        </p:spPr>
        <p:txBody>
          <a:bodyPr/>
          <a:lstStyle>
            <a:lvl1pPr marL="2286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035C02-7804-4EAD-A312-C8192D95C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47" y="293298"/>
            <a:ext cx="11540706" cy="61238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2B3B"/>
                </a:solidFill>
                <a:latin typeface="Montserrat Medium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ADCC70-B165-4DA9-BE2B-819E9CCDFD0B}"/>
              </a:ext>
            </a:extLst>
          </p:cNvPr>
          <p:cNvCxnSpPr>
            <a:cxnSpLocks/>
            <a:stCxn id="8" idx="1"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D5C6D1E-AA51-4788-AC0D-2F1382B16BD4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rgbClr val="0F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16341CA-DB4A-49C5-9A3D-36805998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D590931-5315-4189-B4EA-4821DA14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DEA4F38-D246-4C9E-BDAE-886E6A416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8537" cy="1828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9FFA82-9B47-4961-98B1-5FADDC098C51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6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47B23-5086-4264-A6CA-434CB110F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646" y="1085070"/>
            <a:ext cx="5603575" cy="5029200"/>
          </a:xfrm>
        </p:spPr>
        <p:txBody>
          <a:bodyPr/>
          <a:lstStyle>
            <a:lvl1pPr marL="2286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8DC09-8176-453E-9E1A-6DA0651CE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2778" y="1085071"/>
            <a:ext cx="5603575" cy="5029200"/>
          </a:xfrm>
        </p:spPr>
        <p:txBody>
          <a:bodyPr/>
          <a:lstStyle>
            <a:lvl1pPr marL="2286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1pPr>
            <a:lvl2pPr marL="6858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2pPr>
            <a:lvl3pPr marL="11430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3pPr>
            <a:lvl4pPr marL="16002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4pPr>
            <a:lvl5pPr marL="2057400" indent="-228600">
              <a:buFont typeface="Montserrat" pitchFamily="2" charset="0"/>
              <a:buChar char="−"/>
              <a:defRPr>
                <a:solidFill>
                  <a:srgbClr val="0F2B3B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035C02-7804-4EAD-A312-C8192D95C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47" y="293298"/>
            <a:ext cx="11540706" cy="61238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2B3B"/>
                </a:solidFill>
                <a:latin typeface="Montserrat Medium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ADCC70-B165-4DA9-BE2B-819E9CCDFD0B}"/>
              </a:ext>
            </a:extLst>
          </p:cNvPr>
          <p:cNvCxnSpPr>
            <a:cxnSpLocks/>
            <a:stCxn id="8" idx="1"/>
          </p:cNvCxnSpPr>
          <p:nvPr userDrawn="1"/>
        </p:nvCxnSpPr>
        <p:spPr>
          <a:xfrm flipH="1">
            <a:off x="0" y="599491"/>
            <a:ext cx="325647" cy="0"/>
          </a:xfrm>
          <a:prstGeom prst="line">
            <a:avLst/>
          </a:prstGeom>
          <a:ln w="19050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FC2CD26-5BE5-49D9-B22E-7C95CDEE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/>
          <a:lstStyle>
            <a:lvl1pPr>
              <a:defRPr sz="1050">
                <a:solidFill>
                  <a:srgbClr val="0F2B3B"/>
                </a:solidFill>
                <a:latin typeface="Montserrat" pitchFamily="2" charset="0"/>
              </a:defRPr>
            </a:lvl1pPr>
          </a:lstStyle>
          <a:p>
            <a:fld id="{A3E1BC2F-9632-4D44-B0EE-DEA276F888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78CEB0-0274-4355-8121-3A4ABB56A5A2}"/>
              </a:ext>
            </a:extLst>
          </p:cNvPr>
          <p:cNvCxnSpPr/>
          <p:nvPr userDrawn="1"/>
        </p:nvCxnSpPr>
        <p:spPr>
          <a:xfrm>
            <a:off x="11679637" y="6462934"/>
            <a:ext cx="0" cy="137160"/>
          </a:xfrm>
          <a:prstGeom prst="line">
            <a:avLst/>
          </a:prstGeom>
          <a:ln w="9525">
            <a:solidFill>
              <a:srgbClr val="0F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74FAB87-98BC-47C2-B904-D564762CE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0969" y="6447472"/>
            <a:ext cx="32529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2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22457-F11F-432D-A9F2-B3AFFABD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E91AE-8ADF-45BF-8551-C55A4646D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DBFA9-8FBA-40DC-94FC-F233CFF3D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BC2F-9632-4D44-B0EE-DEA276F8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0" r:id="rId4"/>
    <p:sldLayoutId id="2147483661" r:id="rId5"/>
    <p:sldLayoutId id="2147483651" r:id="rId6"/>
    <p:sldLayoutId id="2147483662" r:id="rId7"/>
    <p:sldLayoutId id="2147483652" r:id="rId8"/>
    <p:sldLayoutId id="2147483666" r:id="rId9"/>
    <p:sldLayoutId id="2147483653" r:id="rId10"/>
    <p:sldLayoutId id="2147483673" r:id="rId11"/>
    <p:sldLayoutId id="2147483654" r:id="rId12"/>
    <p:sldLayoutId id="2147483668" r:id="rId13"/>
    <p:sldLayoutId id="2147483655" r:id="rId14"/>
    <p:sldLayoutId id="2147483669" r:id="rId15"/>
    <p:sldLayoutId id="2147483656" r:id="rId16"/>
    <p:sldLayoutId id="2147483670" r:id="rId17"/>
    <p:sldLayoutId id="2147483663" r:id="rId18"/>
    <p:sldLayoutId id="2147483657" r:id="rId19"/>
    <p:sldLayoutId id="2147483671" r:id="rId20"/>
    <p:sldLayoutId id="2147483664" r:id="rId21"/>
    <p:sldLayoutId id="214748367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ph-bYokYv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C856-06F6-4152-A670-2693EE757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Battlefield to Boardroom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8E4DE-3CE5-48B9-A2D2-99131880F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062" y="4270334"/>
            <a:ext cx="3715030" cy="901741"/>
          </a:xfrm>
        </p:spPr>
        <p:txBody>
          <a:bodyPr>
            <a:normAutofit fontScale="85000" lnSpcReduction="20000"/>
          </a:bodyPr>
          <a:lstStyle/>
          <a:p>
            <a:r>
              <a:rPr lang="en-US" sz="1400" dirty="0"/>
              <a:t>PRESENTED TO: </a:t>
            </a:r>
          </a:p>
          <a:p>
            <a:endParaRPr lang="en-US" sz="1400" dirty="0"/>
          </a:p>
          <a:p>
            <a:r>
              <a:rPr lang="en-US" sz="2800" dirty="0"/>
              <a:t>Kentucky HFMA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6C9F732-4AE3-4C34-BC7D-F985AF29DD2B}"/>
              </a:ext>
            </a:extLst>
          </p:cNvPr>
          <p:cNvSpPr txBox="1">
            <a:spLocks/>
          </p:cNvSpPr>
          <p:nvPr/>
        </p:nvSpPr>
        <p:spPr>
          <a:xfrm>
            <a:off x="1153062" y="6089743"/>
            <a:ext cx="283234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Montserrat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16, 2023</a:t>
            </a:r>
          </a:p>
        </p:txBody>
      </p:sp>
    </p:spTree>
    <p:extLst>
      <p:ext uri="{BB962C8B-B14F-4D97-AF65-F5344CB8AC3E}">
        <p14:creationId xmlns:p14="http://schemas.microsoft.com/office/powerpoint/2010/main" val="171225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BF43C-C8FE-4E7F-A0C3-201420DD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FD978-4186-4996-AB13-1660AB10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64" y="1090930"/>
            <a:ext cx="3913686" cy="50092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D1EC77-CF4C-4B79-9870-9286E574E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816" y="1090930"/>
            <a:ext cx="4100920" cy="49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2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BF43C-C8FE-4E7F-A0C3-201420DD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A picture containing text, laying&#10;&#10;Description automatically generated">
            <a:extLst>
              <a:ext uri="{FF2B5EF4-FFF2-40B4-BE49-F238E27FC236}">
                <a16:creationId xmlns:a16="http://schemas.microsoft.com/office/drawing/2014/main" id="{63C44017-4129-47AD-9899-2DE8BC92F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07" y="1680074"/>
            <a:ext cx="3876675" cy="3876675"/>
          </a:xfrm>
          <a:prstGeom prst="rect">
            <a:avLst/>
          </a:prstGeom>
        </p:spPr>
      </p:pic>
      <p:pic>
        <p:nvPicPr>
          <p:cNvPr id="8" name="Picture 7" descr="A picture containing outdoor, sky, water&#10;&#10;Description automatically generated">
            <a:extLst>
              <a:ext uri="{FF2B5EF4-FFF2-40B4-BE49-F238E27FC236}">
                <a16:creationId xmlns:a16="http://schemas.microsoft.com/office/drawing/2014/main" id="{1FCDC24E-A3BC-4FE5-BC4E-C28AFD47A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1680074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4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BF43C-C8FE-4E7F-A0C3-201420DD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picture containing indoor, clothing, person, person&#10;&#10;Description automatically generated">
            <a:extLst>
              <a:ext uri="{FF2B5EF4-FFF2-40B4-BE49-F238E27FC236}">
                <a16:creationId xmlns:a16="http://schemas.microsoft.com/office/drawing/2014/main" id="{674C1083-797E-4D72-95F8-4078C357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313509"/>
            <a:ext cx="4951818" cy="3788228"/>
          </a:xfrm>
          <a:prstGeom prst="rect">
            <a:avLst/>
          </a:prstGeom>
        </p:spPr>
      </p:pic>
      <p:pic>
        <p:nvPicPr>
          <p:cNvPr id="7" name="Picture 6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DEA9C264-C3C3-4AA3-9ECE-BAB6502E0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2" y="209006"/>
            <a:ext cx="3997234" cy="3997234"/>
          </a:xfrm>
          <a:prstGeom prst="rect">
            <a:avLst/>
          </a:prstGeom>
        </p:spPr>
      </p:pic>
      <p:pic>
        <p:nvPicPr>
          <p:cNvPr id="10" name="Picture 9" descr="A group of men in military uniforms holding guns&#10;&#10;Description automatically generated with medium confidence">
            <a:extLst>
              <a:ext uri="{FF2B5EF4-FFF2-40B4-BE49-F238E27FC236}">
                <a16:creationId xmlns:a16="http://schemas.microsoft.com/office/drawing/2014/main" id="{2FBD3367-CD35-4AB0-BBA0-FFF549F4F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37" y="3368117"/>
            <a:ext cx="4690320" cy="34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C856-06F6-4152-A670-2693EE75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BATTLEFIELD TO BOARDROOM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6C9F732-4AE3-4C34-BC7D-F985AF29DD2B}"/>
              </a:ext>
            </a:extLst>
          </p:cNvPr>
          <p:cNvSpPr txBox="1">
            <a:spLocks/>
          </p:cNvSpPr>
          <p:nvPr/>
        </p:nvSpPr>
        <p:spPr>
          <a:xfrm>
            <a:off x="1153062" y="6089743"/>
            <a:ext cx="283234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Montserrat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47A7D-B283-4352-87A0-37AABC5D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FEARLESS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FORWARD</a:t>
            </a:r>
          </a:p>
          <a:p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Set Objectives then </a:t>
            </a:r>
            <a:r>
              <a:rPr lang="en-US" sz="2800" b="1" dirty="0"/>
              <a:t>SMASH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Start Simple</a:t>
            </a:r>
          </a:p>
          <a:p>
            <a:pPr lvl="2">
              <a:lnSpc>
                <a:spcPct val="150000"/>
              </a:lnSpc>
            </a:pPr>
            <a:r>
              <a:rPr lang="en-US" sz="2600" dirty="0"/>
              <a:t>Making your bed 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4400" b="1" spc="300" dirty="0">
                <a:solidFill>
                  <a:srgbClr val="5858F5"/>
                </a:solidFill>
                <a:latin typeface="Montserrat SemiBold" pitchFamily="2" charset="0"/>
                <a:ea typeface="+mj-ea"/>
                <a:cs typeface="Calibri" panose="020F0502020204030204" pitchFamily="34" charset="0"/>
              </a:rPr>
              <a:t>complacency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5858F5"/>
                </a:solidFill>
                <a:effectLst/>
                <a:uLnTx/>
                <a:uFillTx/>
                <a:latin typeface="Montserrat SemiBold" pitchFamily="2" charset="0"/>
                <a:ea typeface="+mj-ea"/>
                <a:cs typeface="Calibri" panose="020F0502020204030204" pitchFamily="34" charset="0"/>
              </a:rPr>
              <a:t> kills – move or die </a:t>
            </a:r>
            <a:endParaRPr lang="en-US" sz="4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325645" y="5731117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4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FEARLESS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Effort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Anyone can, but will you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How to lead when there is a generational gap:</a:t>
            </a:r>
          </a:p>
          <a:p>
            <a:pPr lvl="2">
              <a:lnSpc>
                <a:spcPct val="150000"/>
              </a:lnSpc>
            </a:pPr>
            <a:r>
              <a:rPr lang="en-US" sz="2600" dirty="0"/>
              <a:t>What does this next generation need?</a:t>
            </a:r>
          </a:p>
          <a:p>
            <a:pPr lvl="2">
              <a:lnSpc>
                <a:spcPct val="150000"/>
              </a:lnSpc>
            </a:pPr>
            <a:r>
              <a:rPr lang="en-US" sz="2600" dirty="0"/>
              <a:t>What is important to them?</a:t>
            </a:r>
          </a:p>
          <a:p>
            <a:pPr lvl="2">
              <a:lnSpc>
                <a:spcPct val="150000"/>
              </a:lnSpc>
            </a:pPr>
            <a:r>
              <a:rPr lang="en-US" sz="2600" dirty="0"/>
              <a:t>Completely different mindset 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sz="3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325645" y="5731117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3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FEARLESS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Accountability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pPr lvl="1">
              <a:lnSpc>
                <a:spcPct val="160000"/>
              </a:lnSpc>
            </a:pPr>
            <a:r>
              <a:rPr lang="en-US" sz="2800" dirty="0"/>
              <a:t>Uniform of the day </a:t>
            </a:r>
          </a:p>
          <a:p>
            <a:pPr lvl="1">
              <a:lnSpc>
                <a:spcPct val="160000"/>
              </a:lnSpc>
            </a:pPr>
            <a:r>
              <a:rPr lang="en-US" sz="2800" dirty="0"/>
              <a:t>Extreme ownership</a:t>
            </a:r>
          </a:p>
          <a:p>
            <a:pPr lvl="2">
              <a:lnSpc>
                <a:spcPct val="160000"/>
              </a:lnSpc>
            </a:pPr>
            <a:r>
              <a:rPr lang="en-US" sz="2600" dirty="0"/>
              <a:t>Wins and Losses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5858F5"/>
                </a:solidFill>
              </a:rPr>
              <a:t>are you there when it matters most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325645" y="5731117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3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FEARLESS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3200" dirty="0"/>
          </a:p>
          <a:p>
            <a:pPr marL="0" indent="0">
              <a:buNone/>
            </a:pPr>
            <a:r>
              <a:rPr lang="en-US" sz="3600" b="1" dirty="0"/>
              <a:t>Retreat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pPr lvl="1">
              <a:lnSpc>
                <a:spcPct val="160000"/>
              </a:lnSpc>
            </a:pPr>
            <a:r>
              <a:rPr lang="en-US" sz="2800" dirty="0"/>
              <a:t>Lack of decision making</a:t>
            </a:r>
          </a:p>
          <a:p>
            <a:pPr lvl="1">
              <a:lnSpc>
                <a:spcPct val="160000"/>
              </a:lnSpc>
            </a:pPr>
            <a:r>
              <a:rPr lang="en-US" sz="2800" dirty="0"/>
              <a:t>Lack of discipline</a:t>
            </a:r>
          </a:p>
          <a:p>
            <a:pPr lvl="1">
              <a:lnSpc>
                <a:spcPct val="160000"/>
              </a:lnSpc>
            </a:pPr>
            <a:r>
              <a:rPr lang="en-US" sz="2800" dirty="0"/>
              <a:t>Too many distractions</a:t>
            </a:r>
          </a:p>
          <a:p>
            <a:pPr lvl="1">
              <a:lnSpc>
                <a:spcPct val="160000"/>
              </a:lnSpc>
            </a:pPr>
            <a:r>
              <a:rPr lang="en-US" sz="2800" dirty="0"/>
              <a:t>Wasted time, what are some of your time sucks?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5858F5"/>
                </a:solidFill>
              </a:rPr>
              <a:t>Marines do not retreat, we tactfully reposition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325645" y="5731117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34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FEARLESS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8" y="1126882"/>
            <a:ext cx="11738014" cy="5437819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Leadership </a:t>
            </a:r>
            <a:r>
              <a:rPr lang="en-US" sz="2800" dirty="0"/>
              <a:t>(the actual kind)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lvl="1">
              <a:lnSpc>
                <a:spcPct val="160000"/>
              </a:lnSpc>
            </a:pPr>
            <a:r>
              <a:rPr lang="en-US" sz="2800" dirty="0"/>
              <a:t>TRUST &gt; Performance 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5858F5"/>
                </a:solidFill>
              </a:rPr>
              <a:t>if serving is beneath you, leadership is beyond you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522956" y="5724509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5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6" name="Picture 4" descr="Trusting Teams — The Secret Sauce | by Ryan Johnson | UX Planet">
            <a:extLst>
              <a:ext uri="{FF2B5EF4-FFF2-40B4-BE49-F238E27FC236}">
                <a16:creationId xmlns:a16="http://schemas.microsoft.com/office/drawing/2014/main" id="{978F3F25-32A7-430C-96BA-27AB2F8F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50" y="555487"/>
            <a:ext cx="7662699" cy="574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4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Joshua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Regional Vice President, Sales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Med-Metrix</a:t>
            </a:r>
          </a:p>
          <a:p>
            <a:pPr>
              <a:lnSpc>
                <a:spcPct val="150000"/>
              </a:lnSpc>
            </a:pPr>
            <a:r>
              <a:rPr lang="en-US" b="1" dirty="0"/>
              <a:t>United States Marine Corps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Disabled combat veteran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Served 2001 to 2008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Author, Amazon best seller</a:t>
            </a:r>
          </a:p>
          <a:p>
            <a:pPr>
              <a:lnSpc>
                <a:spcPct val="150000"/>
              </a:lnSpc>
            </a:pPr>
            <a:r>
              <a:rPr lang="en-US" b="1" dirty="0"/>
              <a:t>Owner, CALL OF DOODEE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325645" y="5731117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81560-4B54-4206-ACDD-348A2B942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935" y="701917"/>
            <a:ext cx="3422541" cy="5108269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ABC318CF-45E5-493A-9653-681DE9791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880" y="3054945"/>
            <a:ext cx="1267631" cy="748110"/>
          </a:xfrm>
          <a:prstGeom prst="rect">
            <a:avLst/>
          </a:prstGeom>
        </p:spPr>
      </p:pic>
      <p:pic>
        <p:nvPicPr>
          <p:cNvPr id="6146" name="Picture 2" descr="Call Of Doodee Logo">
            <a:extLst>
              <a:ext uri="{FF2B5EF4-FFF2-40B4-BE49-F238E27FC236}">
                <a16:creationId xmlns:a16="http://schemas.microsoft.com/office/drawing/2014/main" id="{7B2F0066-3C7A-409B-A8D3-410778BB1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4" y="5385264"/>
            <a:ext cx="4363922" cy="11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36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6" y="293298"/>
            <a:ext cx="4419600" cy="1600200"/>
          </a:xfrm>
        </p:spPr>
        <p:txBody>
          <a:bodyPr anchor="t">
            <a:normAutofit/>
          </a:bodyPr>
          <a:lstStyle/>
          <a:p>
            <a:r>
              <a:rPr lang="en-US" dirty="0"/>
              <a:t>UNDESIRABLE BECOMES UNDENIABLE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FB2FB-4123-46A0-80D0-239845DD5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162" y="293299"/>
            <a:ext cx="6006164" cy="59436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426" y="2057399"/>
            <a:ext cx="4419600" cy="417949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Age</a:t>
            </a:r>
          </a:p>
          <a:p>
            <a:pPr marL="0" indent="0">
              <a:buNone/>
            </a:pPr>
            <a:r>
              <a:rPr lang="en-US" sz="3200" dirty="0"/>
              <a:t>Experience</a:t>
            </a:r>
          </a:p>
          <a:p>
            <a:pPr marL="0" indent="0">
              <a:buNone/>
            </a:pPr>
            <a:r>
              <a:rPr lang="en-US" sz="3200" dirty="0"/>
              <a:t>Modelnetics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They didn’t know…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2/22/2022 - present</a:t>
            </a:r>
          </a:p>
          <a:p>
            <a:pPr marL="0" indent="0">
              <a:buNone/>
            </a:pPr>
            <a:r>
              <a:rPr lang="en-US" sz="3200" dirty="0"/>
              <a:t>$100,000+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600" dirty="0">
              <a:solidFill>
                <a:srgbClr val="0F2B3B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rgbClr val="0F2B3B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E1BC2F-9632-4D44-B0EE-DEA276F88894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522956" y="5724509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0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FEARLESS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3200" dirty="0"/>
          </a:p>
          <a:p>
            <a:pPr marL="0" indent="0">
              <a:buNone/>
            </a:pPr>
            <a:r>
              <a:rPr lang="en-US" sz="3600" b="1" dirty="0"/>
              <a:t>Effective</a:t>
            </a:r>
            <a:endParaRPr lang="en-US" sz="3200" b="1" dirty="0"/>
          </a:p>
          <a:p>
            <a:endParaRPr lang="en-US" sz="3200" dirty="0"/>
          </a:p>
          <a:p>
            <a:pPr lvl="1">
              <a:lnSpc>
                <a:spcPct val="160000"/>
              </a:lnSpc>
            </a:pPr>
            <a:r>
              <a:rPr lang="en-US" sz="2800" dirty="0"/>
              <a:t>Listen</a:t>
            </a:r>
          </a:p>
          <a:p>
            <a:pPr lvl="1">
              <a:lnSpc>
                <a:spcPct val="160000"/>
              </a:lnSpc>
            </a:pPr>
            <a:r>
              <a:rPr lang="en-US" sz="2800" dirty="0"/>
              <a:t>Communication dictates tempo on the battlefield </a:t>
            </a:r>
          </a:p>
          <a:p>
            <a:pPr lvl="1">
              <a:lnSpc>
                <a:spcPct val="160000"/>
              </a:lnSpc>
            </a:pPr>
            <a:r>
              <a:rPr lang="en-US" sz="2800" dirty="0"/>
              <a:t>Keep it simple, by the numbers</a:t>
            </a:r>
          </a:p>
          <a:p>
            <a:pPr lvl="1">
              <a:lnSpc>
                <a:spcPct val="160000"/>
              </a:lnSpc>
            </a:pPr>
            <a:r>
              <a:rPr lang="en-US" sz="2800" dirty="0"/>
              <a:t>Least sophisticated person can understand 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5200" b="1" dirty="0">
                <a:solidFill>
                  <a:srgbClr val="5858F5"/>
                </a:solidFill>
              </a:rPr>
              <a:t>communication wins wars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325645" y="5731117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92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FEARLESS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3200" dirty="0"/>
          </a:p>
          <a:p>
            <a:pPr marL="0" indent="0">
              <a:buNone/>
            </a:pPr>
            <a:r>
              <a:rPr lang="en-US" sz="3600" b="1" dirty="0"/>
              <a:t>Support</a:t>
            </a:r>
            <a:endParaRPr lang="en-US" sz="3200" b="1" dirty="0"/>
          </a:p>
          <a:p>
            <a:endParaRPr lang="en-US" sz="3200" dirty="0"/>
          </a:p>
          <a:p>
            <a:pPr lvl="1">
              <a:lnSpc>
                <a:spcPct val="160000"/>
              </a:lnSpc>
            </a:pPr>
            <a:r>
              <a:rPr lang="en-US" sz="2800" dirty="0"/>
              <a:t>Marines share a unique bond</a:t>
            </a:r>
          </a:p>
          <a:p>
            <a:pPr lvl="1">
              <a:lnSpc>
                <a:spcPct val="160000"/>
              </a:lnSpc>
            </a:pPr>
            <a:r>
              <a:rPr lang="en-US" sz="2800" dirty="0"/>
              <a:t>General Mattis’ made a promise</a:t>
            </a:r>
          </a:p>
          <a:p>
            <a:pPr lvl="1">
              <a:lnSpc>
                <a:spcPct val="160000"/>
              </a:lnSpc>
            </a:pPr>
            <a:r>
              <a:rPr lang="en-US" sz="2800" dirty="0"/>
              <a:t>Battle-buddies</a:t>
            </a:r>
          </a:p>
          <a:p>
            <a:pPr lvl="1">
              <a:lnSpc>
                <a:spcPct val="160000"/>
              </a:lnSpc>
            </a:pPr>
            <a:r>
              <a:rPr lang="en-US" sz="2800" dirty="0"/>
              <a:t>Higher Standard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5200" b="1" dirty="0">
                <a:solidFill>
                  <a:srgbClr val="5858F5"/>
                </a:solidFill>
              </a:rPr>
              <a:t>we do not leave Marines behind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325645" y="5731117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BCFD106C-B0DD-4F29-AFC4-667AC4456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24" y="905684"/>
            <a:ext cx="3714166" cy="37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2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FEARLESS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46" y="1524001"/>
            <a:ext cx="10743407" cy="4632082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Sacrifice</a:t>
            </a:r>
          </a:p>
          <a:p>
            <a:r>
              <a:rPr lang="en-US" sz="2800" dirty="0"/>
              <a:t>six seconds in Ramadi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sz="3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325645" y="5731117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942B7-F8CB-4FC7-A2CE-C6F9454B5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783" y="1245837"/>
            <a:ext cx="5756064" cy="42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86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9ECF31-83DA-E29A-46C1-5BD9ABD7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47" y="293298"/>
            <a:ext cx="11540706" cy="612386"/>
          </a:xfrm>
        </p:spPr>
        <p:txBody>
          <a:bodyPr>
            <a:normAutofit fontScale="90000"/>
          </a:bodyPr>
          <a:lstStyle/>
          <a:p>
            <a:r>
              <a:rPr lang="en-US" dirty="0"/>
              <a:t> Corporal Jonathan Yale and Lance Corporal Jordan Haerter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E55C5-AB11-4608-893D-D36A5D7E7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31" r="1" b="2514"/>
          <a:stretch/>
        </p:blipFill>
        <p:spPr>
          <a:xfrm>
            <a:off x="325646" y="1126883"/>
            <a:ext cx="11540705" cy="502920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47A7D-B283-4352-87A0-37AABC5D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27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E1BC2F-9632-4D44-B0EE-DEA276F88894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6C9F732-4AE3-4C34-BC7D-F985AF29DD2B}"/>
              </a:ext>
            </a:extLst>
          </p:cNvPr>
          <p:cNvSpPr txBox="1">
            <a:spLocks/>
          </p:cNvSpPr>
          <p:nvPr/>
        </p:nvSpPr>
        <p:spPr>
          <a:xfrm>
            <a:off x="1153062" y="6089743"/>
            <a:ext cx="283234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Montserrat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5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C856-06F6-4152-A670-2693EE75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002632"/>
            <a:ext cx="7317539" cy="3082715"/>
          </a:xfrm>
        </p:spPr>
        <p:txBody>
          <a:bodyPr>
            <a:normAutofit/>
          </a:bodyPr>
          <a:lstStyle/>
          <a:p>
            <a:r>
              <a:rPr lang="en-US" sz="5400" dirty="0"/>
              <a:t>joshuaonfire.com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6C9F732-4AE3-4C34-BC7D-F985AF29DD2B}"/>
              </a:ext>
            </a:extLst>
          </p:cNvPr>
          <p:cNvSpPr txBox="1">
            <a:spLocks/>
          </p:cNvSpPr>
          <p:nvPr/>
        </p:nvSpPr>
        <p:spPr>
          <a:xfrm>
            <a:off x="1153062" y="6089743"/>
            <a:ext cx="283234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Montserrat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47A7D-B283-4352-87A0-37AABC5D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5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“LET’S GET TO WORK!”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James K. Burrell (Jim)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Tail gunner WW2</a:t>
            </a:r>
          </a:p>
          <a:p>
            <a:pPr marL="0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325645" y="5731117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 person wearing a hat and sunglasses&#10;&#10;Description automatically generated with medium confidence">
            <a:extLst>
              <a:ext uri="{FF2B5EF4-FFF2-40B4-BE49-F238E27FC236}">
                <a16:creationId xmlns:a16="http://schemas.microsoft.com/office/drawing/2014/main" id="{AEE1580F-EDF8-42B7-B9FE-AF4E5AC1B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69" y="1112501"/>
            <a:ext cx="4775638" cy="4901179"/>
          </a:xfrm>
          <a:prstGeom prst="rect">
            <a:avLst/>
          </a:prstGeom>
        </p:spPr>
      </p:pic>
      <p:pic>
        <p:nvPicPr>
          <p:cNvPr id="10" name="Picture 9" descr="A picture containing grass, person, outdoor, people&#10;&#10;Description automatically generated">
            <a:extLst>
              <a:ext uri="{FF2B5EF4-FFF2-40B4-BE49-F238E27FC236}">
                <a16:creationId xmlns:a16="http://schemas.microsoft.com/office/drawing/2014/main" id="{551DFDC9-CE1D-42F5-9C9F-215ED7788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8" y="2982132"/>
            <a:ext cx="3361371" cy="33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9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C856-06F6-4152-A670-2693EE75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CHAOS WHISPERS</a:t>
            </a:r>
            <a:br>
              <a:rPr lang="en-US" dirty="0"/>
            </a:br>
            <a:r>
              <a:rPr lang="en-US" b="1" dirty="0">
                <a:solidFill>
                  <a:srgbClr val="5858F5"/>
                </a:solidFill>
              </a:rPr>
              <a:t>	January 1, 2018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6C9F732-4AE3-4C34-BC7D-F985AF29DD2B}"/>
              </a:ext>
            </a:extLst>
          </p:cNvPr>
          <p:cNvSpPr txBox="1">
            <a:spLocks/>
          </p:cNvSpPr>
          <p:nvPr/>
        </p:nvSpPr>
        <p:spPr>
          <a:xfrm>
            <a:off x="1153062" y="6089743"/>
            <a:ext cx="283234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Montserrat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47A7D-B283-4352-87A0-37AABC5D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4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PURPOSE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Help myself 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Therapy, PTSD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Built for this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Help</a:t>
            </a:r>
            <a:r>
              <a:rPr lang="en-US" sz="3200" dirty="0"/>
              <a:t> </a:t>
            </a:r>
            <a:r>
              <a:rPr lang="en-US" sz="3200" b="1" dirty="0"/>
              <a:t>others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Book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Post Traumatic Growth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Mentor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Raise Awareness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USA Cares">
            <a:extLst>
              <a:ext uri="{FF2B5EF4-FFF2-40B4-BE49-F238E27FC236}">
                <a16:creationId xmlns:a16="http://schemas.microsoft.com/office/drawing/2014/main" id="{93FFA18B-03F0-452E-89EA-A0F91E58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74" y="1985555"/>
            <a:ext cx="7245302" cy="27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4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800C2-4883-48AC-B142-CDF6A60D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UNITED STATES MARINE CORPS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58D55-5197-4668-9B31-C83D2A578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47" y="1318925"/>
            <a:ext cx="4938684" cy="48371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why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52CDD-6C06-4AE4-99E8-D4F17D18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2" name="Picture 4" descr="Why an attack like 9/11 is much less likely today than it was in 2001 - Vox">
            <a:extLst>
              <a:ext uri="{FF2B5EF4-FFF2-40B4-BE49-F238E27FC236}">
                <a16:creationId xmlns:a16="http://schemas.microsoft.com/office/drawing/2014/main" id="{2F120931-CD03-4474-A05E-F1112B7A9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06" y="1318925"/>
            <a:ext cx="6777966" cy="4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3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MILITARY TRAINING – PREPARE FOR WAR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Learn a skill</a:t>
            </a:r>
          </a:p>
          <a:p>
            <a:pPr>
              <a:lnSpc>
                <a:spcPct val="150000"/>
              </a:lnSpc>
            </a:pPr>
            <a:r>
              <a:rPr lang="en-US" dirty="0"/>
              <a:t>Competent</a:t>
            </a:r>
          </a:p>
          <a:p>
            <a:pPr>
              <a:lnSpc>
                <a:spcPct val="150000"/>
              </a:lnSpc>
            </a:pPr>
            <a:r>
              <a:rPr lang="en-US" dirty="0"/>
              <a:t>Add complexity</a:t>
            </a:r>
          </a:p>
          <a:p>
            <a:pPr>
              <a:lnSpc>
                <a:spcPct val="150000"/>
              </a:lnSpc>
            </a:pPr>
            <a:r>
              <a:rPr lang="en-US" dirty="0"/>
              <a:t>Distractions</a:t>
            </a:r>
          </a:p>
          <a:p>
            <a:pPr>
              <a:lnSpc>
                <a:spcPct val="150000"/>
              </a:lnSpc>
            </a:pPr>
            <a:r>
              <a:rPr lang="en-US" dirty="0"/>
              <a:t>Sleep Deprivation</a:t>
            </a:r>
          </a:p>
          <a:p>
            <a:pPr>
              <a:lnSpc>
                <a:spcPct val="150000"/>
              </a:lnSpc>
            </a:pPr>
            <a:r>
              <a:rPr lang="en-US" dirty="0"/>
              <a:t>Limit Resources (food/water)</a:t>
            </a:r>
          </a:p>
          <a:p>
            <a:pPr>
              <a:lnSpc>
                <a:spcPct val="150000"/>
              </a:lnSpc>
            </a:pPr>
            <a:r>
              <a:rPr lang="en-US" dirty="0"/>
              <a:t>Physical Fatigue</a:t>
            </a:r>
          </a:p>
          <a:p>
            <a:pPr marL="0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1132152" y="5761038"/>
            <a:ext cx="10285745" cy="990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5858F5"/>
                </a:solidFill>
              </a:rPr>
              <a:t>Execute at the highest level for mission success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294A2-FE93-4353-BA1C-2777502B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470" y="1554480"/>
            <a:ext cx="5709428" cy="32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0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OPERATION ENDURING FREEDOM (IRAQI FREEDOM)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Military Occupation Status (MOS)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0621 Field Radio Operation, communicator</a:t>
            </a:r>
          </a:p>
          <a:p>
            <a:pPr>
              <a:lnSpc>
                <a:spcPct val="150000"/>
              </a:lnSpc>
            </a:pPr>
            <a:r>
              <a:rPr lang="en-US" dirty="0"/>
              <a:t>January 2003</a:t>
            </a:r>
          </a:p>
          <a:p>
            <a:pPr>
              <a:lnSpc>
                <a:spcPct val="150000"/>
              </a:lnSpc>
            </a:pPr>
            <a:r>
              <a:rPr lang="en-US" dirty="0"/>
              <a:t>Kuwait</a:t>
            </a:r>
          </a:p>
          <a:p>
            <a:pPr>
              <a:lnSpc>
                <a:spcPct val="150000"/>
              </a:lnSpc>
            </a:pPr>
            <a:r>
              <a:rPr lang="en-US" dirty="0"/>
              <a:t>Outsourced to different companies</a:t>
            </a:r>
          </a:p>
          <a:p>
            <a:pPr>
              <a:lnSpc>
                <a:spcPct val="15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Marine Division</a:t>
            </a:r>
          </a:p>
          <a:p>
            <a:pPr marL="0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325645" y="5731117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B7B96-00FA-455B-8B3A-2599D4902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86" y="1411772"/>
            <a:ext cx="3826433" cy="38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75FA-995A-4988-B968-1BF022C8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CATASTROPIC VIOLENCE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8488-81F1-4471-81CF-A2D5A47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Hidden Enemies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Excessive Heat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Camouflage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No Armor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Chemical suits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Sandstorms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Poop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Death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87C-C074-4E62-9DB5-AFA1E6DA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BC2F-9632-4D44-B0EE-DEA276F8889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B341-8143-42CC-ACF6-EFCE32463599}"/>
              </a:ext>
            </a:extLst>
          </p:cNvPr>
          <p:cNvSpPr txBox="1">
            <a:spLocks/>
          </p:cNvSpPr>
          <p:nvPr/>
        </p:nvSpPr>
        <p:spPr>
          <a:xfrm>
            <a:off x="325645" y="5731117"/>
            <a:ext cx="11540706" cy="61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5400"/>
                </a:solidFill>
                <a:latin typeface="Montserrat Medium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3134DC-4403-4B4F-9EBD-400ED71E4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541" y="1032586"/>
            <a:ext cx="5123498" cy="51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1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PPT UPDATE" id="{5EAB7808-75FB-4B7B-A195-B06979165474}" vid="{2AA95A55-328B-4A5C-9BE5-FA07445C25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 Med-Metrix PowerPoint Template</Template>
  <TotalTime>324</TotalTime>
  <Words>391</Words>
  <Application>Microsoft Office PowerPoint</Application>
  <PresentationFormat>Widescreen</PresentationFormat>
  <Paragraphs>179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Montserrat</vt:lpstr>
      <vt:lpstr>Montserrat Medium</vt:lpstr>
      <vt:lpstr>Montserrat SemiBold</vt:lpstr>
      <vt:lpstr>Office Theme</vt:lpstr>
      <vt:lpstr>Battlefield to Boardroom</vt:lpstr>
      <vt:lpstr>Joshua White</vt:lpstr>
      <vt:lpstr>“LET’S GET TO WORK!”</vt:lpstr>
      <vt:lpstr>CHAOS WHISPERS  January 1, 2018</vt:lpstr>
      <vt:lpstr>PURPOSE</vt:lpstr>
      <vt:lpstr>UNITED STATES MARINE CORPS</vt:lpstr>
      <vt:lpstr>MILITARY TRAINING – PREPARE FOR WAR</vt:lpstr>
      <vt:lpstr>OPERATION ENDURING FREEDOM (IRAQI FREEDOM)</vt:lpstr>
      <vt:lpstr>CATASTROPIC VIOLENCE </vt:lpstr>
      <vt:lpstr>PowerPoint Presentation</vt:lpstr>
      <vt:lpstr>PowerPoint Presentation</vt:lpstr>
      <vt:lpstr>PowerPoint Presentation</vt:lpstr>
      <vt:lpstr>BATTLEFIELD TO BOARDROOM</vt:lpstr>
      <vt:lpstr>FEARLESS</vt:lpstr>
      <vt:lpstr>FEARLESS</vt:lpstr>
      <vt:lpstr>FEARLESS</vt:lpstr>
      <vt:lpstr>FEARLESS</vt:lpstr>
      <vt:lpstr>FEARLESS</vt:lpstr>
      <vt:lpstr>PowerPoint Presentation</vt:lpstr>
      <vt:lpstr>UNDESIRABLE BECOMES UNDENIABLE</vt:lpstr>
      <vt:lpstr>FEARLESS</vt:lpstr>
      <vt:lpstr>FEARLESS</vt:lpstr>
      <vt:lpstr>FEARLESS</vt:lpstr>
      <vt:lpstr> Corporal Jonathan Yale and Lance Corporal Jordan Haerter</vt:lpstr>
      <vt:lpstr>joshuaonfire.com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REVENUE CYCLE PERFORMANCE IMPROVEMENT</dc:title>
  <dc:creator>Megan Casella</dc:creator>
  <cp:lastModifiedBy>Vicki Virgin</cp:lastModifiedBy>
  <cp:revision>20</cp:revision>
  <dcterms:created xsi:type="dcterms:W3CDTF">2023-01-25T21:15:07Z</dcterms:created>
  <dcterms:modified xsi:type="dcterms:W3CDTF">2023-03-09T14:09:34Z</dcterms:modified>
</cp:coreProperties>
</file>