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18"/>
  </p:notesMasterIdLst>
  <p:handoutMasterIdLst>
    <p:handoutMasterId r:id="rId19"/>
  </p:handoutMasterIdLst>
  <p:sldIdLst>
    <p:sldId id="556" r:id="rId2"/>
    <p:sldId id="613" r:id="rId3"/>
    <p:sldId id="624" r:id="rId4"/>
    <p:sldId id="625" r:id="rId5"/>
    <p:sldId id="615" r:id="rId6"/>
    <p:sldId id="601" r:id="rId7"/>
    <p:sldId id="614" r:id="rId8"/>
    <p:sldId id="610" r:id="rId9"/>
    <p:sldId id="602" r:id="rId10"/>
    <p:sldId id="618" r:id="rId11"/>
    <p:sldId id="616" r:id="rId12"/>
    <p:sldId id="622" r:id="rId13"/>
    <p:sldId id="621" r:id="rId14"/>
    <p:sldId id="256" r:id="rId15"/>
    <p:sldId id="259" r:id="rId16"/>
    <p:sldId id="62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8CC77C-C184-4DF6-821D-3922C745C272}">
          <p14:sldIdLst>
            <p14:sldId id="556"/>
            <p14:sldId id="613"/>
            <p14:sldId id="624"/>
            <p14:sldId id="625"/>
            <p14:sldId id="615"/>
            <p14:sldId id="601"/>
            <p14:sldId id="614"/>
            <p14:sldId id="610"/>
            <p14:sldId id="602"/>
            <p14:sldId id="618"/>
            <p14:sldId id="616"/>
            <p14:sldId id="622"/>
            <p14:sldId id="621"/>
            <p14:sldId id="256"/>
            <p14:sldId id="259"/>
            <p14:sldId id="623"/>
          </p14:sldIdLst>
        </p14:section>
      </p14:sectionLst>
    </p:ext>
    <p:ext uri="{EFAFB233-063F-42B5-8137-9DF3F51BA10A}">
      <p15:sldGuideLst xmlns:p15="http://schemas.microsoft.com/office/powerpoint/2012/main">
        <p15:guide id="1" orient="horz" pos="1776" userDrawn="1">
          <p15:clr>
            <a:srgbClr val="A4A3A4"/>
          </p15:clr>
        </p15:guide>
        <p15:guide id="2" orient="horz" pos="682" userDrawn="1">
          <p15:clr>
            <a:srgbClr val="A4A3A4"/>
          </p15:clr>
        </p15:guide>
        <p15:guide id="3" orient="horz" pos="1440" userDrawn="1">
          <p15:clr>
            <a:srgbClr val="A4A3A4"/>
          </p15:clr>
        </p15:guide>
        <p15:guide id="4" orient="horz" pos="3192" userDrawn="1">
          <p15:clr>
            <a:srgbClr val="A4A3A4"/>
          </p15:clr>
        </p15:guide>
        <p15:guide id="5" orient="horz" pos="127" userDrawn="1">
          <p15:clr>
            <a:srgbClr val="A4A3A4"/>
          </p15:clr>
        </p15:guide>
        <p15:guide id="6" orient="horz" pos="4319" userDrawn="1">
          <p15:clr>
            <a:srgbClr val="A4A3A4"/>
          </p15:clr>
        </p15:guide>
        <p15:guide id="7" orient="horz" pos="3720" userDrawn="1">
          <p15:clr>
            <a:srgbClr val="A4A3A4"/>
          </p15:clr>
        </p15:guide>
        <p15:guide id="8" pos="2886" userDrawn="1">
          <p15:clr>
            <a:srgbClr val="A4A3A4"/>
          </p15:clr>
        </p15:guide>
        <p15:guide id="9" pos="312" userDrawn="1">
          <p15:clr>
            <a:srgbClr val="A4A3A4"/>
          </p15:clr>
        </p15:guide>
        <p15:guide id="10" pos="5473" userDrawn="1">
          <p15:clr>
            <a:srgbClr val="A4A3A4"/>
          </p15:clr>
        </p15:guide>
        <p15:guide id="11" pos="2937" userDrawn="1">
          <p15:clr>
            <a:srgbClr val="A4A3A4"/>
          </p15:clr>
        </p15:guide>
        <p15:guide id="12" pos="2842" userDrawn="1">
          <p15:clr>
            <a:srgbClr val="A4A3A4"/>
          </p15:clr>
        </p15:guide>
        <p15:guide id="13" orient="horz" pos="2496" userDrawn="1">
          <p15:clr>
            <a:srgbClr val="A4A3A4"/>
          </p15:clr>
        </p15:guide>
        <p15:guide id="14" orient="horz" pos="2832" userDrawn="1">
          <p15:clr>
            <a:srgbClr val="A4A3A4"/>
          </p15:clr>
        </p15:guide>
        <p15:guide id="15" orient="horz" pos="232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guide id="3"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BD"/>
    <a:srgbClr val="F79646"/>
    <a:srgbClr val="00B0F0"/>
    <a:srgbClr val="00B050"/>
    <a:srgbClr val="E02CB9"/>
    <a:srgbClr val="002060"/>
    <a:srgbClr val="F2F2F2"/>
    <a:srgbClr val="000000"/>
    <a:srgbClr val="558ED5"/>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83" autoAdjust="0"/>
    <p:restoredTop sz="95931" autoAdjust="0"/>
  </p:normalViewPr>
  <p:slideViewPr>
    <p:cSldViewPr snapToGrid="0" snapToObjects="1" showGuides="1">
      <p:cViewPr varScale="1">
        <p:scale>
          <a:sx n="69" d="100"/>
          <a:sy n="69" d="100"/>
        </p:scale>
        <p:origin x="84" y="228"/>
      </p:cViewPr>
      <p:guideLst>
        <p:guide orient="horz" pos="1776"/>
        <p:guide orient="horz" pos="682"/>
        <p:guide orient="horz" pos="1440"/>
        <p:guide orient="horz" pos="3192"/>
        <p:guide orient="horz" pos="127"/>
        <p:guide orient="horz" pos="4319"/>
        <p:guide orient="horz" pos="3720"/>
        <p:guide pos="2886"/>
        <p:guide pos="312"/>
        <p:guide pos="5473"/>
        <p:guide pos="2937"/>
        <p:guide pos="2842"/>
        <p:guide orient="horz" pos="2496"/>
        <p:guide orient="horz" pos="2832"/>
        <p:guide orient="horz" pos="2328"/>
      </p:guideLst>
    </p:cSldViewPr>
  </p:slideViewPr>
  <p:notesTextViewPr>
    <p:cViewPr>
      <p:scale>
        <a:sx n="100" d="100"/>
        <a:sy n="100" d="100"/>
      </p:scale>
      <p:origin x="0" y="0"/>
    </p:cViewPr>
  </p:notesTextViewPr>
  <p:sorterViewPr>
    <p:cViewPr>
      <p:scale>
        <a:sx n="66" d="100"/>
        <a:sy n="66" d="100"/>
      </p:scale>
      <p:origin x="0" y="-2128"/>
    </p:cViewPr>
  </p:sorterViewPr>
  <p:notesViewPr>
    <p:cSldViewPr snapToGrid="0" snapToObjects="1" showGuides="1">
      <p:cViewPr>
        <p:scale>
          <a:sx n="200" d="100"/>
          <a:sy n="200" d="100"/>
        </p:scale>
        <p:origin x="226" y="-3926"/>
      </p:cViewPr>
      <p:guideLst>
        <p:guide orient="horz" pos="2928"/>
        <p:guide pos="216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50F6D-D065-4BE0-9FE6-6FA0D28612A0}"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363B877B-73FC-4875-BC3A-7A0ACC7EDA7E}">
      <dgm:prSet/>
      <dgm:spPr/>
      <dgm:t>
        <a:bodyPr/>
        <a:lstStyle/>
        <a:p>
          <a:r>
            <a:rPr lang="en-US"/>
            <a:t>Legacy/end-of-life operating systems and software</a:t>
          </a:r>
        </a:p>
      </dgm:t>
    </dgm:pt>
    <dgm:pt modelId="{25462C7D-B7A3-4941-9B90-60093B001F37}" type="parTrans" cxnId="{237532DE-500C-4C2F-A5CF-D0C092CBDDAC}">
      <dgm:prSet/>
      <dgm:spPr/>
      <dgm:t>
        <a:bodyPr/>
        <a:lstStyle/>
        <a:p>
          <a:endParaRPr lang="en-US"/>
        </a:p>
      </dgm:t>
    </dgm:pt>
    <dgm:pt modelId="{95ECAE87-476E-44B3-ADCE-E41910525A6A}" type="sibTrans" cxnId="{237532DE-500C-4C2F-A5CF-D0C092CBDDAC}">
      <dgm:prSet/>
      <dgm:spPr/>
      <dgm:t>
        <a:bodyPr/>
        <a:lstStyle/>
        <a:p>
          <a:endParaRPr lang="en-US"/>
        </a:p>
      </dgm:t>
    </dgm:pt>
    <dgm:pt modelId="{CB70F7C9-8B35-43A4-BE8D-A16F34E7F4EA}">
      <dgm:prSet/>
      <dgm:spPr/>
      <dgm:t>
        <a:bodyPr/>
        <a:lstStyle/>
        <a:p>
          <a:pPr marL="0" algn="l">
            <a:buFont typeface="Arial" panose="020B0604020202020204" pitchFamily="34" charset="0"/>
            <a:buNone/>
          </a:pPr>
          <a:r>
            <a:rPr lang="en-US" dirty="0"/>
            <a:t>Use available data elements to develop cyber risk profile of assets and use as part of capital replacement prioritization and risk mitigation approach</a:t>
          </a:r>
        </a:p>
      </dgm:t>
    </dgm:pt>
    <dgm:pt modelId="{43F9E8AF-AB35-40E1-9C79-B552E2C01C00}" type="parTrans" cxnId="{0D59DE6E-4527-45CC-9527-D8C5D0E5037C}">
      <dgm:prSet/>
      <dgm:spPr/>
      <dgm:t>
        <a:bodyPr/>
        <a:lstStyle/>
        <a:p>
          <a:endParaRPr lang="en-US"/>
        </a:p>
      </dgm:t>
    </dgm:pt>
    <dgm:pt modelId="{312EDECC-97E8-4701-95F8-5D58EAD93594}" type="sibTrans" cxnId="{0D59DE6E-4527-45CC-9527-D8C5D0E5037C}">
      <dgm:prSet/>
      <dgm:spPr/>
      <dgm:t>
        <a:bodyPr/>
        <a:lstStyle/>
        <a:p>
          <a:endParaRPr lang="en-US"/>
        </a:p>
      </dgm:t>
    </dgm:pt>
    <dgm:pt modelId="{909028CD-2C9E-4B00-8DD8-113131B1162C}">
      <dgm:prSet/>
      <dgm:spPr/>
      <dgm:t>
        <a:bodyPr/>
        <a:lstStyle/>
        <a:p>
          <a:r>
            <a:rPr lang="en-US"/>
            <a:t>Vendor controlled deployment &amp; management</a:t>
          </a:r>
        </a:p>
      </dgm:t>
    </dgm:pt>
    <dgm:pt modelId="{A65D3FAD-478B-4CB7-9F1D-C345CE72DBB0}" type="parTrans" cxnId="{AF7E5ADE-AD22-4BD9-8369-FB6CD1CF4D74}">
      <dgm:prSet/>
      <dgm:spPr/>
      <dgm:t>
        <a:bodyPr/>
        <a:lstStyle/>
        <a:p>
          <a:endParaRPr lang="en-US"/>
        </a:p>
      </dgm:t>
    </dgm:pt>
    <dgm:pt modelId="{B8AD2EE4-32F4-4368-B7A4-7FDECD7B0094}" type="sibTrans" cxnId="{AF7E5ADE-AD22-4BD9-8369-FB6CD1CF4D74}">
      <dgm:prSet/>
      <dgm:spPr/>
      <dgm:t>
        <a:bodyPr/>
        <a:lstStyle/>
        <a:p>
          <a:endParaRPr lang="en-US"/>
        </a:p>
      </dgm:t>
    </dgm:pt>
    <dgm:pt modelId="{16EA092C-DBE5-4279-872B-3D7B3C31ACC9}">
      <dgm:prSet/>
      <dgm:spPr/>
      <dgm:t>
        <a:bodyPr/>
        <a:lstStyle/>
        <a:p>
          <a:pPr marL="0" algn="l">
            <a:buNone/>
          </a:pPr>
          <a:r>
            <a:rPr lang="en-US" dirty="0"/>
            <a:t>Evaluate vendor partner approaches to security, establish strong relationships and contractual expectations</a:t>
          </a:r>
        </a:p>
      </dgm:t>
    </dgm:pt>
    <dgm:pt modelId="{213DE5FB-54E0-4F61-8E61-53D65F015E36}" type="parTrans" cxnId="{7F98DB61-E6B0-4A3B-9E89-88459D08C555}">
      <dgm:prSet/>
      <dgm:spPr/>
      <dgm:t>
        <a:bodyPr/>
        <a:lstStyle/>
        <a:p>
          <a:endParaRPr lang="en-US"/>
        </a:p>
      </dgm:t>
    </dgm:pt>
    <dgm:pt modelId="{17C73BC8-1F60-41B1-AE53-3F54BD177350}" type="sibTrans" cxnId="{7F98DB61-E6B0-4A3B-9E89-88459D08C555}">
      <dgm:prSet/>
      <dgm:spPr/>
      <dgm:t>
        <a:bodyPr/>
        <a:lstStyle/>
        <a:p>
          <a:endParaRPr lang="en-US"/>
        </a:p>
      </dgm:t>
    </dgm:pt>
    <dgm:pt modelId="{930CA4FB-97AE-4930-826A-50D08152787C}">
      <dgm:prSet/>
      <dgm:spPr/>
      <dgm:t>
        <a:bodyPr/>
        <a:lstStyle/>
        <a:p>
          <a:r>
            <a:rPr lang="en-US"/>
            <a:t>Limited security visibility &amp; control</a:t>
          </a:r>
        </a:p>
      </dgm:t>
    </dgm:pt>
    <dgm:pt modelId="{570AB944-48DF-4F97-B32F-714D15E3394F}" type="parTrans" cxnId="{D29D70AA-DBF4-4AF3-8CD0-F3F806C8E266}">
      <dgm:prSet/>
      <dgm:spPr/>
      <dgm:t>
        <a:bodyPr/>
        <a:lstStyle/>
        <a:p>
          <a:endParaRPr lang="en-US"/>
        </a:p>
      </dgm:t>
    </dgm:pt>
    <dgm:pt modelId="{0F4ABC7C-3F0C-4D0E-8044-B3E0AC5E3990}" type="sibTrans" cxnId="{D29D70AA-DBF4-4AF3-8CD0-F3F806C8E266}">
      <dgm:prSet/>
      <dgm:spPr/>
      <dgm:t>
        <a:bodyPr/>
        <a:lstStyle/>
        <a:p>
          <a:endParaRPr lang="en-US"/>
        </a:p>
      </dgm:t>
    </dgm:pt>
    <dgm:pt modelId="{2AADE1F8-AA8F-4FAD-978D-694DBA5DB9CA}">
      <dgm:prSet/>
      <dgm:spPr/>
      <dgm:t>
        <a:bodyPr/>
        <a:lstStyle/>
        <a:p>
          <a:pPr marL="0" algn="l">
            <a:buNone/>
          </a:pPr>
          <a:r>
            <a:rPr lang="en-US" dirty="0"/>
            <a:t>Invest in enhanced network monitoring and mitigation capabilities, prioritize response to medical device events</a:t>
          </a:r>
        </a:p>
      </dgm:t>
    </dgm:pt>
    <dgm:pt modelId="{9CF3A457-3E48-4737-A7B5-4ED358283B07}" type="parTrans" cxnId="{A3DC3213-000B-4A03-9C65-1EFD4B4DD706}">
      <dgm:prSet/>
      <dgm:spPr/>
      <dgm:t>
        <a:bodyPr/>
        <a:lstStyle/>
        <a:p>
          <a:endParaRPr lang="en-US"/>
        </a:p>
      </dgm:t>
    </dgm:pt>
    <dgm:pt modelId="{1EB7D3AC-89FE-491E-8A87-2CF782515E27}" type="sibTrans" cxnId="{A3DC3213-000B-4A03-9C65-1EFD4B4DD706}">
      <dgm:prSet/>
      <dgm:spPr/>
      <dgm:t>
        <a:bodyPr/>
        <a:lstStyle/>
        <a:p>
          <a:endParaRPr lang="en-US"/>
        </a:p>
      </dgm:t>
    </dgm:pt>
    <dgm:pt modelId="{B1B2BE6B-598A-410F-870C-1EB5BE5A7279}">
      <dgm:prSet/>
      <dgm:spPr/>
      <dgm:t>
        <a:bodyPr/>
        <a:lstStyle/>
        <a:p>
          <a:r>
            <a:rPr lang="en-US"/>
            <a:t>Lack of resilience</a:t>
          </a:r>
        </a:p>
      </dgm:t>
    </dgm:pt>
    <dgm:pt modelId="{4FA02451-C966-4C77-A737-62EDC3FB1610}" type="parTrans" cxnId="{7C4BCAE2-1942-4A07-84F9-C02D041F74AA}">
      <dgm:prSet/>
      <dgm:spPr/>
      <dgm:t>
        <a:bodyPr/>
        <a:lstStyle/>
        <a:p>
          <a:endParaRPr lang="en-US"/>
        </a:p>
      </dgm:t>
    </dgm:pt>
    <dgm:pt modelId="{7356ECED-A6D7-4FAC-AF25-97A54F2973C1}" type="sibTrans" cxnId="{7C4BCAE2-1942-4A07-84F9-C02D041F74AA}">
      <dgm:prSet/>
      <dgm:spPr/>
      <dgm:t>
        <a:bodyPr/>
        <a:lstStyle/>
        <a:p>
          <a:endParaRPr lang="en-US"/>
        </a:p>
      </dgm:t>
    </dgm:pt>
    <dgm:pt modelId="{90FA8B03-8209-4102-A6D6-24201563DA7D}">
      <dgm:prSet/>
      <dgm:spPr/>
      <dgm:t>
        <a:bodyPr/>
        <a:lstStyle/>
        <a:p>
          <a:pPr marL="0" algn="l">
            <a:buNone/>
          </a:pPr>
          <a:r>
            <a:rPr lang="en-US" dirty="0"/>
            <a:t>Seek opportunities to ensure continuity of services by eliminating single points of failure</a:t>
          </a:r>
        </a:p>
      </dgm:t>
    </dgm:pt>
    <dgm:pt modelId="{3880E355-1E1F-4473-BE3F-ED0403C8E797}" type="parTrans" cxnId="{9761B9ED-2FD0-4F44-B137-078480FF1184}">
      <dgm:prSet/>
      <dgm:spPr/>
      <dgm:t>
        <a:bodyPr/>
        <a:lstStyle/>
        <a:p>
          <a:endParaRPr lang="en-US"/>
        </a:p>
      </dgm:t>
    </dgm:pt>
    <dgm:pt modelId="{FBF0A2B8-C37A-4C75-898A-78269A834238}" type="sibTrans" cxnId="{9761B9ED-2FD0-4F44-B137-078480FF1184}">
      <dgm:prSet/>
      <dgm:spPr/>
      <dgm:t>
        <a:bodyPr/>
        <a:lstStyle/>
        <a:p>
          <a:endParaRPr lang="en-US"/>
        </a:p>
      </dgm:t>
    </dgm:pt>
    <dgm:pt modelId="{FC1EF97D-1C4C-419E-8CB0-6326A9A05EFA}">
      <dgm:prSet/>
      <dgm:spPr/>
      <dgm:t>
        <a:bodyPr/>
        <a:lstStyle/>
        <a:p>
          <a:r>
            <a:rPr lang="en-US"/>
            <a:t>Non-standard configurates and access controls</a:t>
          </a:r>
        </a:p>
      </dgm:t>
    </dgm:pt>
    <dgm:pt modelId="{3DB825E7-CD8C-4461-9CD3-63D08D2111B8}" type="parTrans" cxnId="{7A966E29-8578-41C0-8C98-07483D4EAD36}">
      <dgm:prSet/>
      <dgm:spPr/>
      <dgm:t>
        <a:bodyPr/>
        <a:lstStyle/>
        <a:p>
          <a:endParaRPr lang="en-US"/>
        </a:p>
      </dgm:t>
    </dgm:pt>
    <dgm:pt modelId="{C39839E4-EE5E-4CF8-9C10-223A1BDC958F}" type="sibTrans" cxnId="{7A966E29-8578-41C0-8C98-07483D4EAD36}">
      <dgm:prSet/>
      <dgm:spPr/>
      <dgm:t>
        <a:bodyPr/>
        <a:lstStyle/>
        <a:p>
          <a:endParaRPr lang="en-US"/>
        </a:p>
      </dgm:t>
    </dgm:pt>
    <dgm:pt modelId="{A3FF7D92-4AB4-4638-9607-740A462D6891}">
      <dgm:prSet/>
      <dgm:spPr/>
      <dgm:t>
        <a:bodyPr/>
        <a:lstStyle/>
        <a:p>
          <a:pPr marL="0" algn="l">
            <a:buNone/>
          </a:pPr>
          <a:r>
            <a:rPr lang="en-US" dirty="0"/>
            <a:t>Establish configuration and access standards, evaluate new and existing assets for compliance, and develop exception handling process</a:t>
          </a:r>
        </a:p>
      </dgm:t>
    </dgm:pt>
    <dgm:pt modelId="{C5B76B70-FFE7-459F-BAC7-0995A63112B2}" type="parTrans" cxnId="{4B117D1A-9FF5-41B1-BD4A-788C8E4DF52F}">
      <dgm:prSet/>
      <dgm:spPr/>
      <dgm:t>
        <a:bodyPr/>
        <a:lstStyle/>
        <a:p>
          <a:endParaRPr lang="en-US"/>
        </a:p>
      </dgm:t>
    </dgm:pt>
    <dgm:pt modelId="{4190CAA2-0728-4758-BE0F-82328BAE91F0}" type="sibTrans" cxnId="{4B117D1A-9FF5-41B1-BD4A-788C8E4DF52F}">
      <dgm:prSet/>
      <dgm:spPr/>
      <dgm:t>
        <a:bodyPr/>
        <a:lstStyle/>
        <a:p>
          <a:endParaRPr lang="en-US"/>
        </a:p>
      </dgm:t>
    </dgm:pt>
    <dgm:pt modelId="{42B0DC97-560A-4223-A9EC-E76B69364806}">
      <dgm:prSet/>
      <dgm:spPr/>
      <dgm:t>
        <a:bodyPr/>
        <a:lstStyle/>
        <a:p>
          <a:r>
            <a:rPr lang="en-US"/>
            <a:t>Proliferation of network &amp; internet connected components</a:t>
          </a:r>
        </a:p>
      </dgm:t>
    </dgm:pt>
    <dgm:pt modelId="{471843A8-E043-4695-8CBF-7A537C459EEF}" type="parTrans" cxnId="{E35B11AA-7832-473B-9095-331E4917175C}">
      <dgm:prSet/>
      <dgm:spPr/>
      <dgm:t>
        <a:bodyPr/>
        <a:lstStyle/>
        <a:p>
          <a:endParaRPr lang="en-US"/>
        </a:p>
      </dgm:t>
    </dgm:pt>
    <dgm:pt modelId="{23BD979E-4E8B-4054-9C1E-3EB1D1EA2B36}" type="sibTrans" cxnId="{E35B11AA-7832-473B-9095-331E4917175C}">
      <dgm:prSet/>
      <dgm:spPr/>
      <dgm:t>
        <a:bodyPr/>
        <a:lstStyle/>
        <a:p>
          <a:endParaRPr lang="en-US"/>
        </a:p>
      </dgm:t>
    </dgm:pt>
    <dgm:pt modelId="{8189FFED-6C42-47D5-B5E3-0540A4F8A2B8}">
      <dgm:prSet/>
      <dgm:spPr/>
      <dgm:t>
        <a:bodyPr/>
        <a:lstStyle/>
        <a:p>
          <a:pPr marL="0" algn="l">
            <a:buNone/>
          </a:pPr>
          <a:r>
            <a:rPr lang="en-US" dirty="0"/>
            <a:t>Review new functionality during evaluation &amp; procurement phase and determine security approach prior to deployment, incorporate in asset management processes</a:t>
          </a:r>
        </a:p>
      </dgm:t>
    </dgm:pt>
    <dgm:pt modelId="{B8E85BD1-3D59-46F1-9918-904346A4ACAB}" type="parTrans" cxnId="{222ACBEA-65A6-4781-AF25-BB57F49F95FE}">
      <dgm:prSet/>
      <dgm:spPr/>
      <dgm:t>
        <a:bodyPr/>
        <a:lstStyle/>
        <a:p>
          <a:endParaRPr lang="en-US"/>
        </a:p>
      </dgm:t>
    </dgm:pt>
    <dgm:pt modelId="{CA9DB3E2-9AEB-4568-9F29-16F00C532CB4}" type="sibTrans" cxnId="{222ACBEA-65A6-4781-AF25-BB57F49F95FE}">
      <dgm:prSet/>
      <dgm:spPr/>
      <dgm:t>
        <a:bodyPr/>
        <a:lstStyle/>
        <a:p>
          <a:endParaRPr lang="en-US"/>
        </a:p>
      </dgm:t>
    </dgm:pt>
    <dgm:pt modelId="{AA528C72-827A-4B71-8E9C-16CA5E45614C}" type="pres">
      <dgm:prSet presAssocID="{57F50F6D-D065-4BE0-9FE6-6FA0D28612A0}" presName="Name0" presStyleCnt="0">
        <dgm:presLayoutVars>
          <dgm:dir/>
          <dgm:animLvl val="lvl"/>
          <dgm:resizeHandles val="exact"/>
        </dgm:presLayoutVars>
      </dgm:prSet>
      <dgm:spPr/>
    </dgm:pt>
    <dgm:pt modelId="{216E9C69-7F07-46C2-BDAA-432E44606B89}" type="pres">
      <dgm:prSet presAssocID="{363B877B-73FC-4875-BC3A-7A0ACC7EDA7E}" presName="linNode" presStyleCnt="0"/>
      <dgm:spPr/>
    </dgm:pt>
    <dgm:pt modelId="{2A24F043-5952-4A29-9839-E963B18FB8F2}" type="pres">
      <dgm:prSet presAssocID="{363B877B-73FC-4875-BC3A-7A0ACC7EDA7E}" presName="parentText" presStyleLbl="node1" presStyleIdx="0" presStyleCnt="6">
        <dgm:presLayoutVars>
          <dgm:chMax val="1"/>
          <dgm:bulletEnabled val="1"/>
        </dgm:presLayoutVars>
      </dgm:prSet>
      <dgm:spPr/>
    </dgm:pt>
    <dgm:pt modelId="{1FB3630E-13D4-4BC8-B976-35AACB9A2F3B}" type="pres">
      <dgm:prSet presAssocID="{363B877B-73FC-4875-BC3A-7A0ACC7EDA7E}" presName="descendantText" presStyleLbl="alignAccFollowNode1" presStyleIdx="0" presStyleCnt="6">
        <dgm:presLayoutVars>
          <dgm:bulletEnabled val="1"/>
        </dgm:presLayoutVars>
      </dgm:prSet>
      <dgm:spPr/>
    </dgm:pt>
    <dgm:pt modelId="{36618B8F-36EF-43B4-BA3C-33ECD6EDCAE9}" type="pres">
      <dgm:prSet presAssocID="{95ECAE87-476E-44B3-ADCE-E41910525A6A}" presName="sp" presStyleCnt="0"/>
      <dgm:spPr/>
    </dgm:pt>
    <dgm:pt modelId="{CB298CBA-125F-443F-9BB8-F3DBABE755FA}" type="pres">
      <dgm:prSet presAssocID="{909028CD-2C9E-4B00-8DD8-113131B1162C}" presName="linNode" presStyleCnt="0"/>
      <dgm:spPr/>
    </dgm:pt>
    <dgm:pt modelId="{76804DAA-40D5-4285-8247-CF89AAF48D7B}" type="pres">
      <dgm:prSet presAssocID="{909028CD-2C9E-4B00-8DD8-113131B1162C}" presName="parentText" presStyleLbl="node1" presStyleIdx="1" presStyleCnt="6">
        <dgm:presLayoutVars>
          <dgm:chMax val="1"/>
          <dgm:bulletEnabled val="1"/>
        </dgm:presLayoutVars>
      </dgm:prSet>
      <dgm:spPr/>
    </dgm:pt>
    <dgm:pt modelId="{3B1522EB-1F33-412F-BE11-1977CBFB1D87}" type="pres">
      <dgm:prSet presAssocID="{909028CD-2C9E-4B00-8DD8-113131B1162C}" presName="descendantText" presStyleLbl="alignAccFollowNode1" presStyleIdx="1" presStyleCnt="6">
        <dgm:presLayoutVars>
          <dgm:bulletEnabled val="1"/>
        </dgm:presLayoutVars>
      </dgm:prSet>
      <dgm:spPr/>
    </dgm:pt>
    <dgm:pt modelId="{A949D993-27D5-4A38-B394-FA656168407B}" type="pres">
      <dgm:prSet presAssocID="{B8AD2EE4-32F4-4368-B7A4-7FDECD7B0094}" presName="sp" presStyleCnt="0"/>
      <dgm:spPr/>
    </dgm:pt>
    <dgm:pt modelId="{D5BFCEA2-51EC-4F2D-938D-43DA3AC99D20}" type="pres">
      <dgm:prSet presAssocID="{930CA4FB-97AE-4930-826A-50D08152787C}" presName="linNode" presStyleCnt="0"/>
      <dgm:spPr/>
    </dgm:pt>
    <dgm:pt modelId="{B504E06F-1451-4598-8700-AD0F2FEC93C3}" type="pres">
      <dgm:prSet presAssocID="{930CA4FB-97AE-4930-826A-50D08152787C}" presName="parentText" presStyleLbl="node1" presStyleIdx="2" presStyleCnt="6">
        <dgm:presLayoutVars>
          <dgm:chMax val="1"/>
          <dgm:bulletEnabled val="1"/>
        </dgm:presLayoutVars>
      </dgm:prSet>
      <dgm:spPr/>
    </dgm:pt>
    <dgm:pt modelId="{DF0C6C0C-5BBF-428B-ACF8-D3EF52DE04BB}" type="pres">
      <dgm:prSet presAssocID="{930CA4FB-97AE-4930-826A-50D08152787C}" presName="descendantText" presStyleLbl="alignAccFollowNode1" presStyleIdx="2" presStyleCnt="6">
        <dgm:presLayoutVars>
          <dgm:bulletEnabled val="1"/>
        </dgm:presLayoutVars>
      </dgm:prSet>
      <dgm:spPr/>
    </dgm:pt>
    <dgm:pt modelId="{6B24B905-6A83-4678-A91E-6857A87A3497}" type="pres">
      <dgm:prSet presAssocID="{0F4ABC7C-3F0C-4D0E-8044-B3E0AC5E3990}" presName="sp" presStyleCnt="0"/>
      <dgm:spPr/>
    </dgm:pt>
    <dgm:pt modelId="{66F83E44-0040-4B79-BA00-D699C1C6F650}" type="pres">
      <dgm:prSet presAssocID="{B1B2BE6B-598A-410F-870C-1EB5BE5A7279}" presName="linNode" presStyleCnt="0"/>
      <dgm:spPr/>
    </dgm:pt>
    <dgm:pt modelId="{EAF23A46-C615-441D-A439-8C097EB7255D}" type="pres">
      <dgm:prSet presAssocID="{B1B2BE6B-598A-410F-870C-1EB5BE5A7279}" presName="parentText" presStyleLbl="node1" presStyleIdx="3" presStyleCnt="6">
        <dgm:presLayoutVars>
          <dgm:chMax val="1"/>
          <dgm:bulletEnabled val="1"/>
        </dgm:presLayoutVars>
      </dgm:prSet>
      <dgm:spPr/>
    </dgm:pt>
    <dgm:pt modelId="{F82EB01D-7D02-4ED4-B1BB-D73A4789F68D}" type="pres">
      <dgm:prSet presAssocID="{B1B2BE6B-598A-410F-870C-1EB5BE5A7279}" presName="descendantText" presStyleLbl="alignAccFollowNode1" presStyleIdx="3" presStyleCnt="6">
        <dgm:presLayoutVars>
          <dgm:bulletEnabled val="1"/>
        </dgm:presLayoutVars>
      </dgm:prSet>
      <dgm:spPr/>
    </dgm:pt>
    <dgm:pt modelId="{0E00C75D-8D78-4D3B-B440-C66E1930FE14}" type="pres">
      <dgm:prSet presAssocID="{7356ECED-A6D7-4FAC-AF25-97A54F2973C1}" presName="sp" presStyleCnt="0"/>
      <dgm:spPr/>
    </dgm:pt>
    <dgm:pt modelId="{6B57F8B7-3439-4148-826B-A8F00F0E3162}" type="pres">
      <dgm:prSet presAssocID="{FC1EF97D-1C4C-419E-8CB0-6326A9A05EFA}" presName="linNode" presStyleCnt="0"/>
      <dgm:spPr/>
    </dgm:pt>
    <dgm:pt modelId="{8577B413-784A-44AA-932E-DA261086D358}" type="pres">
      <dgm:prSet presAssocID="{FC1EF97D-1C4C-419E-8CB0-6326A9A05EFA}" presName="parentText" presStyleLbl="node1" presStyleIdx="4" presStyleCnt="6">
        <dgm:presLayoutVars>
          <dgm:chMax val="1"/>
          <dgm:bulletEnabled val="1"/>
        </dgm:presLayoutVars>
      </dgm:prSet>
      <dgm:spPr/>
    </dgm:pt>
    <dgm:pt modelId="{3656638E-BD74-4F71-ACB3-4E112D7EF6E5}" type="pres">
      <dgm:prSet presAssocID="{FC1EF97D-1C4C-419E-8CB0-6326A9A05EFA}" presName="descendantText" presStyleLbl="alignAccFollowNode1" presStyleIdx="4" presStyleCnt="6">
        <dgm:presLayoutVars>
          <dgm:bulletEnabled val="1"/>
        </dgm:presLayoutVars>
      </dgm:prSet>
      <dgm:spPr/>
    </dgm:pt>
    <dgm:pt modelId="{569B07B8-D6F8-4BF4-A044-AB4B50FD6DCF}" type="pres">
      <dgm:prSet presAssocID="{C39839E4-EE5E-4CF8-9C10-223A1BDC958F}" presName="sp" presStyleCnt="0"/>
      <dgm:spPr/>
    </dgm:pt>
    <dgm:pt modelId="{3FB74DA0-6DE8-465D-8278-6D6C1583AA38}" type="pres">
      <dgm:prSet presAssocID="{42B0DC97-560A-4223-A9EC-E76B69364806}" presName="linNode" presStyleCnt="0"/>
      <dgm:spPr/>
    </dgm:pt>
    <dgm:pt modelId="{F6F258AF-A81C-44D8-94FE-30D7F990F7EF}" type="pres">
      <dgm:prSet presAssocID="{42B0DC97-560A-4223-A9EC-E76B69364806}" presName="parentText" presStyleLbl="node1" presStyleIdx="5" presStyleCnt="6">
        <dgm:presLayoutVars>
          <dgm:chMax val="1"/>
          <dgm:bulletEnabled val="1"/>
        </dgm:presLayoutVars>
      </dgm:prSet>
      <dgm:spPr/>
    </dgm:pt>
    <dgm:pt modelId="{1E125688-22B1-4D08-A4D8-C2D53FA47DB8}" type="pres">
      <dgm:prSet presAssocID="{42B0DC97-560A-4223-A9EC-E76B69364806}" presName="descendantText" presStyleLbl="alignAccFollowNode1" presStyleIdx="5" presStyleCnt="6">
        <dgm:presLayoutVars>
          <dgm:bulletEnabled val="1"/>
        </dgm:presLayoutVars>
      </dgm:prSet>
      <dgm:spPr/>
    </dgm:pt>
  </dgm:ptLst>
  <dgm:cxnLst>
    <dgm:cxn modelId="{A3DC3213-000B-4A03-9C65-1EFD4B4DD706}" srcId="{930CA4FB-97AE-4930-826A-50D08152787C}" destId="{2AADE1F8-AA8F-4FAD-978D-694DBA5DB9CA}" srcOrd="0" destOrd="0" parTransId="{9CF3A457-3E48-4737-A7B5-4ED358283B07}" sibTransId="{1EB7D3AC-89FE-491E-8A87-2CF782515E27}"/>
    <dgm:cxn modelId="{4B117D1A-9FF5-41B1-BD4A-788C8E4DF52F}" srcId="{FC1EF97D-1C4C-419E-8CB0-6326A9A05EFA}" destId="{A3FF7D92-4AB4-4638-9607-740A462D6891}" srcOrd="0" destOrd="0" parTransId="{C5B76B70-FFE7-459F-BAC7-0995A63112B2}" sibTransId="{4190CAA2-0728-4758-BE0F-82328BAE91F0}"/>
    <dgm:cxn modelId="{7A966E29-8578-41C0-8C98-07483D4EAD36}" srcId="{57F50F6D-D065-4BE0-9FE6-6FA0D28612A0}" destId="{FC1EF97D-1C4C-419E-8CB0-6326A9A05EFA}" srcOrd="4" destOrd="0" parTransId="{3DB825E7-CD8C-4461-9CD3-63D08D2111B8}" sibTransId="{C39839E4-EE5E-4CF8-9C10-223A1BDC958F}"/>
    <dgm:cxn modelId="{77E2C930-EF46-44E1-8341-1AAF27A7266D}" type="presOf" srcId="{42B0DC97-560A-4223-A9EC-E76B69364806}" destId="{F6F258AF-A81C-44D8-94FE-30D7F990F7EF}" srcOrd="0" destOrd="0" presId="urn:microsoft.com/office/officeart/2005/8/layout/vList5"/>
    <dgm:cxn modelId="{D44FCD5D-9193-44D1-A898-5077E17AF88F}" type="presOf" srcId="{FC1EF97D-1C4C-419E-8CB0-6326A9A05EFA}" destId="{8577B413-784A-44AA-932E-DA261086D358}" srcOrd="0" destOrd="0" presId="urn:microsoft.com/office/officeart/2005/8/layout/vList5"/>
    <dgm:cxn modelId="{7F98DB61-E6B0-4A3B-9E89-88459D08C555}" srcId="{909028CD-2C9E-4B00-8DD8-113131B1162C}" destId="{16EA092C-DBE5-4279-872B-3D7B3C31ACC9}" srcOrd="0" destOrd="0" parTransId="{213DE5FB-54E0-4F61-8E61-53D65F015E36}" sibTransId="{17C73BC8-1F60-41B1-AE53-3F54BD177350}"/>
    <dgm:cxn modelId="{45F45748-26EE-4FFC-9A43-8F907B041853}" type="presOf" srcId="{A3FF7D92-4AB4-4638-9607-740A462D6891}" destId="{3656638E-BD74-4F71-ACB3-4E112D7EF6E5}" srcOrd="0" destOrd="0" presId="urn:microsoft.com/office/officeart/2005/8/layout/vList5"/>
    <dgm:cxn modelId="{0D59DE6E-4527-45CC-9527-D8C5D0E5037C}" srcId="{363B877B-73FC-4875-BC3A-7A0ACC7EDA7E}" destId="{CB70F7C9-8B35-43A4-BE8D-A16F34E7F4EA}" srcOrd="0" destOrd="0" parTransId="{43F9E8AF-AB35-40E1-9C79-B552E2C01C00}" sibTransId="{312EDECC-97E8-4701-95F8-5D58EAD93594}"/>
    <dgm:cxn modelId="{B9E24456-7585-41D1-98CF-CFBFB9492E76}" type="presOf" srcId="{363B877B-73FC-4875-BC3A-7A0ACC7EDA7E}" destId="{2A24F043-5952-4A29-9839-E963B18FB8F2}" srcOrd="0" destOrd="0" presId="urn:microsoft.com/office/officeart/2005/8/layout/vList5"/>
    <dgm:cxn modelId="{CB58A859-6A13-429C-9627-F01C1E20A20E}" type="presOf" srcId="{57F50F6D-D065-4BE0-9FE6-6FA0D28612A0}" destId="{AA528C72-827A-4B71-8E9C-16CA5E45614C}" srcOrd="0" destOrd="0" presId="urn:microsoft.com/office/officeart/2005/8/layout/vList5"/>
    <dgm:cxn modelId="{2FEA6393-948E-4B4E-A811-45D7BE20FACE}" type="presOf" srcId="{2AADE1F8-AA8F-4FAD-978D-694DBA5DB9CA}" destId="{DF0C6C0C-5BBF-428B-ACF8-D3EF52DE04BB}" srcOrd="0" destOrd="0" presId="urn:microsoft.com/office/officeart/2005/8/layout/vList5"/>
    <dgm:cxn modelId="{B24F0895-9049-4565-B0E6-CA891550E4E5}" type="presOf" srcId="{90FA8B03-8209-4102-A6D6-24201563DA7D}" destId="{F82EB01D-7D02-4ED4-B1BB-D73A4789F68D}" srcOrd="0" destOrd="0" presId="urn:microsoft.com/office/officeart/2005/8/layout/vList5"/>
    <dgm:cxn modelId="{E35B11AA-7832-473B-9095-331E4917175C}" srcId="{57F50F6D-D065-4BE0-9FE6-6FA0D28612A0}" destId="{42B0DC97-560A-4223-A9EC-E76B69364806}" srcOrd="5" destOrd="0" parTransId="{471843A8-E043-4695-8CBF-7A537C459EEF}" sibTransId="{23BD979E-4E8B-4054-9C1E-3EB1D1EA2B36}"/>
    <dgm:cxn modelId="{D29D70AA-DBF4-4AF3-8CD0-F3F806C8E266}" srcId="{57F50F6D-D065-4BE0-9FE6-6FA0D28612A0}" destId="{930CA4FB-97AE-4930-826A-50D08152787C}" srcOrd="2" destOrd="0" parTransId="{570AB944-48DF-4F97-B32F-714D15E3394F}" sibTransId="{0F4ABC7C-3F0C-4D0E-8044-B3E0AC5E3990}"/>
    <dgm:cxn modelId="{C1525BB4-15B2-49DD-8839-0C4576AFDB3E}" type="presOf" srcId="{8189FFED-6C42-47D5-B5E3-0540A4F8A2B8}" destId="{1E125688-22B1-4D08-A4D8-C2D53FA47DB8}" srcOrd="0" destOrd="0" presId="urn:microsoft.com/office/officeart/2005/8/layout/vList5"/>
    <dgm:cxn modelId="{D09835B5-E19D-45DF-9776-8272A46A5616}" type="presOf" srcId="{909028CD-2C9E-4B00-8DD8-113131B1162C}" destId="{76804DAA-40D5-4285-8247-CF89AAF48D7B}" srcOrd="0" destOrd="0" presId="urn:microsoft.com/office/officeart/2005/8/layout/vList5"/>
    <dgm:cxn modelId="{D6FBEEC1-A7F0-43BD-8108-588FD31B9164}" type="presOf" srcId="{930CA4FB-97AE-4930-826A-50D08152787C}" destId="{B504E06F-1451-4598-8700-AD0F2FEC93C3}" srcOrd="0" destOrd="0" presId="urn:microsoft.com/office/officeart/2005/8/layout/vList5"/>
    <dgm:cxn modelId="{A0E8FDC3-33AB-42F0-A892-EA8DF0F83A26}" type="presOf" srcId="{16EA092C-DBE5-4279-872B-3D7B3C31ACC9}" destId="{3B1522EB-1F33-412F-BE11-1977CBFB1D87}" srcOrd="0" destOrd="0" presId="urn:microsoft.com/office/officeart/2005/8/layout/vList5"/>
    <dgm:cxn modelId="{57CA80CF-823B-4DBE-AB1F-83A46E1C2DCF}" type="presOf" srcId="{B1B2BE6B-598A-410F-870C-1EB5BE5A7279}" destId="{EAF23A46-C615-441D-A439-8C097EB7255D}" srcOrd="0" destOrd="0" presId="urn:microsoft.com/office/officeart/2005/8/layout/vList5"/>
    <dgm:cxn modelId="{237532DE-500C-4C2F-A5CF-D0C092CBDDAC}" srcId="{57F50F6D-D065-4BE0-9FE6-6FA0D28612A0}" destId="{363B877B-73FC-4875-BC3A-7A0ACC7EDA7E}" srcOrd="0" destOrd="0" parTransId="{25462C7D-B7A3-4941-9B90-60093B001F37}" sibTransId="{95ECAE87-476E-44B3-ADCE-E41910525A6A}"/>
    <dgm:cxn modelId="{AF7E5ADE-AD22-4BD9-8369-FB6CD1CF4D74}" srcId="{57F50F6D-D065-4BE0-9FE6-6FA0D28612A0}" destId="{909028CD-2C9E-4B00-8DD8-113131B1162C}" srcOrd="1" destOrd="0" parTransId="{A65D3FAD-478B-4CB7-9F1D-C345CE72DBB0}" sibTransId="{B8AD2EE4-32F4-4368-B7A4-7FDECD7B0094}"/>
    <dgm:cxn modelId="{1AA5E0DE-0D00-4D88-8305-4CFBFC8ACE34}" type="presOf" srcId="{CB70F7C9-8B35-43A4-BE8D-A16F34E7F4EA}" destId="{1FB3630E-13D4-4BC8-B976-35AACB9A2F3B}" srcOrd="0" destOrd="0" presId="urn:microsoft.com/office/officeart/2005/8/layout/vList5"/>
    <dgm:cxn modelId="{7C4BCAE2-1942-4A07-84F9-C02D041F74AA}" srcId="{57F50F6D-D065-4BE0-9FE6-6FA0D28612A0}" destId="{B1B2BE6B-598A-410F-870C-1EB5BE5A7279}" srcOrd="3" destOrd="0" parTransId="{4FA02451-C966-4C77-A737-62EDC3FB1610}" sibTransId="{7356ECED-A6D7-4FAC-AF25-97A54F2973C1}"/>
    <dgm:cxn modelId="{222ACBEA-65A6-4781-AF25-BB57F49F95FE}" srcId="{42B0DC97-560A-4223-A9EC-E76B69364806}" destId="{8189FFED-6C42-47D5-B5E3-0540A4F8A2B8}" srcOrd="0" destOrd="0" parTransId="{B8E85BD1-3D59-46F1-9918-904346A4ACAB}" sibTransId="{CA9DB3E2-9AEB-4568-9F29-16F00C532CB4}"/>
    <dgm:cxn modelId="{9761B9ED-2FD0-4F44-B137-078480FF1184}" srcId="{B1B2BE6B-598A-410F-870C-1EB5BE5A7279}" destId="{90FA8B03-8209-4102-A6D6-24201563DA7D}" srcOrd="0" destOrd="0" parTransId="{3880E355-1E1F-4473-BE3F-ED0403C8E797}" sibTransId="{FBF0A2B8-C37A-4C75-898A-78269A834238}"/>
    <dgm:cxn modelId="{02899E12-38B2-4ADB-A694-C2511025A40D}" type="presParOf" srcId="{AA528C72-827A-4B71-8E9C-16CA5E45614C}" destId="{216E9C69-7F07-46C2-BDAA-432E44606B89}" srcOrd="0" destOrd="0" presId="urn:microsoft.com/office/officeart/2005/8/layout/vList5"/>
    <dgm:cxn modelId="{D6BB68EE-09F4-40A6-99C3-52A327A6AB6E}" type="presParOf" srcId="{216E9C69-7F07-46C2-BDAA-432E44606B89}" destId="{2A24F043-5952-4A29-9839-E963B18FB8F2}" srcOrd="0" destOrd="0" presId="urn:microsoft.com/office/officeart/2005/8/layout/vList5"/>
    <dgm:cxn modelId="{4FCF5EA0-A1B5-4F54-8265-062BB236D26F}" type="presParOf" srcId="{216E9C69-7F07-46C2-BDAA-432E44606B89}" destId="{1FB3630E-13D4-4BC8-B976-35AACB9A2F3B}" srcOrd="1" destOrd="0" presId="urn:microsoft.com/office/officeart/2005/8/layout/vList5"/>
    <dgm:cxn modelId="{04A44AA9-5122-4A07-A506-24F04E0E98A0}" type="presParOf" srcId="{AA528C72-827A-4B71-8E9C-16CA5E45614C}" destId="{36618B8F-36EF-43B4-BA3C-33ECD6EDCAE9}" srcOrd="1" destOrd="0" presId="urn:microsoft.com/office/officeart/2005/8/layout/vList5"/>
    <dgm:cxn modelId="{1FD7868A-F7B7-4A7E-BC12-168DD38E7246}" type="presParOf" srcId="{AA528C72-827A-4B71-8E9C-16CA5E45614C}" destId="{CB298CBA-125F-443F-9BB8-F3DBABE755FA}" srcOrd="2" destOrd="0" presId="urn:microsoft.com/office/officeart/2005/8/layout/vList5"/>
    <dgm:cxn modelId="{4F0BB913-16B7-4C24-A7F2-53F8091DEBC2}" type="presParOf" srcId="{CB298CBA-125F-443F-9BB8-F3DBABE755FA}" destId="{76804DAA-40D5-4285-8247-CF89AAF48D7B}" srcOrd="0" destOrd="0" presId="urn:microsoft.com/office/officeart/2005/8/layout/vList5"/>
    <dgm:cxn modelId="{02A14516-9FCA-4E32-93ED-2EE5A51DAAE7}" type="presParOf" srcId="{CB298CBA-125F-443F-9BB8-F3DBABE755FA}" destId="{3B1522EB-1F33-412F-BE11-1977CBFB1D87}" srcOrd="1" destOrd="0" presId="urn:microsoft.com/office/officeart/2005/8/layout/vList5"/>
    <dgm:cxn modelId="{2BA8BC58-A8FB-4DF0-BE40-56B9894A3E65}" type="presParOf" srcId="{AA528C72-827A-4B71-8E9C-16CA5E45614C}" destId="{A949D993-27D5-4A38-B394-FA656168407B}" srcOrd="3" destOrd="0" presId="urn:microsoft.com/office/officeart/2005/8/layout/vList5"/>
    <dgm:cxn modelId="{1D779733-7DC5-4B8E-B24B-55F4580CFA8E}" type="presParOf" srcId="{AA528C72-827A-4B71-8E9C-16CA5E45614C}" destId="{D5BFCEA2-51EC-4F2D-938D-43DA3AC99D20}" srcOrd="4" destOrd="0" presId="urn:microsoft.com/office/officeart/2005/8/layout/vList5"/>
    <dgm:cxn modelId="{157325A3-8F12-4DEA-9A5E-C85B0370F6B4}" type="presParOf" srcId="{D5BFCEA2-51EC-4F2D-938D-43DA3AC99D20}" destId="{B504E06F-1451-4598-8700-AD0F2FEC93C3}" srcOrd="0" destOrd="0" presId="urn:microsoft.com/office/officeart/2005/8/layout/vList5"/>
    <dgm:cxn modelId="{A812F09E-91E4-4472-8878-7D66B7501337}" type="presParOf" srcId="{D5BFCEA2-51EC-4F2D-938D-43DA3AC99D20}" destId="{DF0C6C0C-5BBF-428B-ACF8-D3EF52DE04BB}" srcOrd="1" destOrd="0" presId="urn:microsoft.com/office/officeart/2005/8/layout/vList5"/>
    <dgm:cxn modelId="{0FEDBAD1-8D11-4E37-9CD8-B5F64980BEB1}" type="presParOf" srcId="{AA528C72-827A-4B71-8E9C-16CA5E45614C}" destId="{6B24B905-6A83-4678-A91E-6857A87A3497}" srcOrd="5" destOrd="0" presId="urn:microsoft.com/office/officeart/2005/8/layout/vList5"/>
    <dgm:cxn modelId="{0235B61A-A870-43E2-9B0A-69EEF1CEABFC}" type="presParOf" srcId="{AA528C72-827A-4B71-8E9C-16CA5E45614C}" destId="{66F83E44-0040-4B79-BA00-D699C1C6F650}" srcOrd="6" destOrd="0" presId="urn:microsoft.com/office/officeart/2005/8/layout/vList5"/>
    <dgm:cxn modelId="{CBEF4A6A-4079-4208-ADEF-CBA8B474C7DB}" type="presParOf" srcId="{66F83E44-0040-4B79-BA00-D699C1C6F650}" destId="{EAF23A46-C615-441D-A439-8C097EB7255D}" srcOrd="0" destOrd="0" presId="urn:microsoft.com/office/officeart/2005/8/layout/vList5"/>
    <dgm:cxn modelId="{E2DAA9B7-0A9E-40E0-A83C-1FB5BB220C45}" type="presParOf" srcId="{66F83E44-0040-4B79-BA00-D699C1C6F650}" destId="{F82EB01D-7D02-4ED4-B1BB-D73A4789F68D}" srcOrd="1" destOrd="0" presId="urn:microsoft.com/office/officeart/2005/8/layout/vList5"/>
    <dgm:cxn modelId="{4B1AD7FB-F5B2-438E-A2E5-A58649BBACBB}" type="presParOf" srcId="{AA528C72-827A-4B71-8E9C-16CA5E45614C}" destId="{0E00C75D-8D78-4D3B-B440-C66E1930FE14}" srcOrd="7" destOrd="0" presId="urn:microsoft.com/office/officeart/2005/8/layout/vList5"/>
    <dgm:cxn modelId="{53030001-2211-4F8D-AA68-E3A69309B925}" type="presParOf" srcId="{AA528C72-827A-4B71-8E9C-16CA5E45614C}" destId="{6B57F8B7-3439-4148-826B-A8F00F0E3162}" srcOrd="8" destOrd="0" presId="urn:microsoft.com/office/officeart/2005/8/layout/vList5"/>
    <dgm:cxn modelId="{F1678C7F-AAF0-4F65-A846-D61D3C610E8E}" type="presParOf" srcId="{6B57F8B7-3439-4148-826B-A8F00F0E3162}" destId="{8577B413-784A-44AA-932E-DA261086D358}" srcOrd="0" destOrd="0" presId="urn:microsoft.com/office/officeart/2005/8/layout/vList5"/>
    <dgm:cxn modelId="{4FA50028-6E50-4A05-8B4B-433A0331F2EC}" type="presParOf" srcId="{6B57F8B7-3439-4148-826B-A8F00F0E3162}" destId="{3656638E-BD74-4F71-ACB3-4E112D7EF6E5}" srcOrd="1" destOrd="0" presId="urn:microsoft.com/office/officeart/2005/8/layout/vList5"/>
    <dgm:cxn modelId="{276529B8-E0B1-446A-A2D5-60100E98A960}" type="presParOf" srcId="{AA528C72-827A-4B71-8E9C-16CA5E45614C}" destId="{569B07B8-D6F8-4BF4-A044-AB4B50FD6DCF}" srcOrd="9" destOrd="0" presId="urn:microsoft.com/office/officeart/2005/8/layout/vList5"/>
    <dgm:cxn modelId="{0A540AEB-3DCE-4B38-B5E7-3E5525121934}" type="presParOf" srcId="{AA528C72-827A-4B71-8E9C-16CA5E45614C}" destId="{3FB74DA0-6DE8-465D-8278-6D6C1583AA38}" srcOrd="10" destOrd="0" presId="urn:microsoft.com/office/officeart/2005/8/layout/vList5"/>
    <dgm:cxn modelId="{CF390318-6A8E-41CF-A060-19E7C46AFD63}" type="presParOf" srcId="{3FB74DA0-6DE8-465D-8278-6D6C1583AA38}" destId="{F6F258AF-A81C-44D8-94FE-30D7F990F7EF}" srcOrd="0" destOrd="0" presId="urn:microsoft.com/office/officeart/2005/8/layout/vList5"/>
    <dgm:cxn modelId="{CFFB11DC-E542-4852-B102-AADD8FF52AE9}" type="presParOf" srcId="{3FB74DA0-6DE8-465D-8278-6D6C1583AA38}" destId="{1E125688-22B1-4D08-A4D8-C2D53FA47D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30C56-5F86-4DF6-9DD4-3BB35EC5D1B3}"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n-US"/>
        </a:p>
      </dgm:t>
    </dgm:pt>
    <dgm:pt modelId="{CEFBE01B-CA77-4535-8F08-5DA1622DCCA6}">
      <dgm:prSet phldrT="[Text]"/>
      <dgm:spPr/>
      <dgm:t>
        <a:bodyPr/>
        <a:lstStyle/>
        <a:p>
          <a:r>
            <a:rPr lang="en-US" dirty="0"/>
            <a:t>Operating system and software remaining useful life</a:t>
          </a:r>
        </a:p>
      </dgm:t>
    </dgm:pt>
    <dgm:pt modelId="{3BBFE686-B707-439A-8CF7-A78D2A08E201}" type="parTrans" cxnId="{0E22EB80-9644-4F98-932A-1F4F091A0A45}">
      <dgm:prSet/>
      <dgm:spPr/>
      <dgm:t>
        <a:bodyPr/>
        <a:lstStyle/>
        <a:p>
          <a:endParaRPr lang="en-US"/>
        </a:p>
      </dgm:t>
    </dgm:pt>
    <dgm:pt modelId="{7495ECB7-BEED-4096-86E6-B41DE9044E16}" type="sibTrans" cxnId="{0E22EB80-9644-4F98-932A-1F4F091A0A45}">
      <dgm:prSet/>
      <dgm:spPr/>
      <dgm:t>
        <a:bodyPr/>
        <a:lstStyle/>
        <a:p>
          <a:endParaRPr lang="en-US"/>
        </a:p>
      </dgm:t>
    </dgm:pt>
    <dgm:pt modelId="{16919594-2B93-4F1F-BAF6-E80F9993902F}">
      <dgm:prSet/>
      <dgm:spPr/>
      <dgm:t>
        <a:bodyPr/>
        <a:lstStyle/>
        <a:p>
          <a:r>
            <a:rPr lang="en-US" dirty="0"/>
            <a:t>Network/internet connectivity, system integration requirements</a:t>
          </a:r>
        </a:p>
      </dgm:t>
    </dgm:pt>
    <dgm:pt modelId="{33759A19-35B9-41B7-8212-3F0DF224390E}" type="parTrans" cxnId="{1BA8FA30-2BC7-4967-8A51-75773A508997}">
      <dgm:prSet/>
      <dgm:spPr/>
      <dgm:t>
        <a:bodyPr/>
        <a:lstStyle/>
        <a:p>
          <a:endParaRPr lang="en-US"/>
        </a:p>
      </dgm:t>
    </dgm:pt>
    <dgm:pt modelId="{E8C94862-C0FC-46B8-AA0E-34997090BD93}" type="sibTrans" cxnId="{1BA8FA30-2BC7-4967-8A51-75773A508997}">
      <dgm:prSet/>
      <dgm:spPr/>
      <dgm:t>
        <a:bodyPr/>
        <a:lstStyle/>
        <a:p>
          <a:endParaRPr lang="en-US"/>
        </a:p>
      </dgm:t>
    </dgm:pt>
    <dgm:pt modelId="{32E0EC2A-9348-406C-A38D-C8E36425A4AA}">
      <dgm:prSet/>
      <dgm:spPr/>
      <dgm:t>
        <a:bodyPr/>
        <a:lstStyle/>
        <a:p>
          <a:r>
            <a:rPr lang="en-US"/>
            <a:t>Access controls (including remote access)</a:t>
          </a:r>
          <a:endParaRPr lang="en-US" dirty="0"/>
        </a:p>
      </dgm:t>
    </dgm:pt>
    <dgm:pt modelId="{75508A7F-404E-4F67-9079-D75A38B6AFF3}" type="parTrans" cxnId="{84A43C19-4D65-4A3B-93D6-97406801EDBF}">
      <dgm:prSet/>
      <dgm:spPr/>
      <dgm:t>
        <a:bodyPr/>
        <a:lstStyle/>
        <a:p>
          <a:endParaRPr lang="en-US"/>
        </a:p>
      </dgm:t>
    </dgm:pt>
    <dgm:pt modelId="{D67EDFBB-0EF3-4415-9729-B4BB6A0DB332}" type="sibTrans" cxnId="{84A43C19-4D65-4A3B-93D6-97406801EDBF}">
      <dgm:prSet/>
      <dgm:spPr/>
      <dgm:t>
        <a:bodyPr/>
        <a:lstStyle/>
        <a:p>
          <a:endParaRPr lang="en-US"/>
        </a:p>
      </dgm:t>
    </dgm:pt>
    <dgm:pt modelId="{4A6C562B-CC2C-457D-85CB-E26641D20599}">
      <dgm:prSet/>
      <dgm:spPr/>
      <dgm:t>
        <a:bodyPr/>
        <a:lstStyle/>
        <a:p>
          <a:r>
            <a:rPr lang="en-US" dirty="0"/>
            <a:t>System vulnerability/threat profile</a:t>
          </a:r>
        </a:p>
      </dgm:t>
    </dgm:pt>
    <dgm:pt modelId="{BB382902-E6AC-4096-9928-340F10A3B609}" type="parTrans" cxnId="{F6A1D952-431D-4FCE-A894-6C16894ED531}">
      <dgm:prSet/>
      <dgm:spPr/>
      <dgm:t>
        <a:bodyPr/>
        <a:lstStyle/>
        <a:p>
          <a:endParaRPr lang="en-US"/>
        </a:p>
      </dgm:t>
    </dgm:pt>
    <dgm:pt modelId="{1A0FB3B5-9FCC-43BE-A50C-499280A27EA8}" type="sibTrans" cxnId="{F6A1D952-431D-4FCE-A894-6C16894ED531}">
      <dgm:prSet/>
      <dgm:spPr/>
      <dgm:t>
        <a:bodyPr/>
        <a:lstStyle/>
        <a:p>
          <a:endParaRPr lang="en-US"/>
        </a:p>
      </dgm:t>
    </dgm:pt>
    <dgm:pt modelId="{E858F950-B659-4B1D-BDE4-1B2E61343393}">
      <dgm:prSet/>
      <dgm:spPr/>
      <dgm:t>
        <a:bodyPr/>
        <a:lstStyle/>
        <a:p>
          <a:r>
            <a:rPr lang="en-US"/>
            <a:t>Known attempts to exploit device</a:t>
          </a:r>
          <a:endParaRPr lang="en-US" dirty="0"/>
        </a:p>
      </dgm:t>
    </dgm:pt>
    <dgm:pt modelId="{501AF1A9-D1A6-407C-A6D2-2FF418B4B9DA}" type="parTrans" cxnId="{04338FF9-2423-4986-B08A-FD8B598930DB}">
      <dgm:prSet/>
      <dgm:spPr/>
      <dgm:t>
        <a:bodyPr/>
        <a:lstStyle/>
        <a:p>
          <a:endParaRPr lang="en-US"/>
        </a:p>
      </dgm:t>
    </dgm:pt>
    <dgm:pt modelId="{653436C7-978C-489A-84B1-50E6162E4773}" type="sibTrans" cxnId="{04338FF9-2423-4986-B08A-FD8B598930DB}">
      <dgm:prSet/>
      <dgm:spPr/>
      <dgm:t>
        <a:bodyPr/>
        <a:lstStyle/>
        <a:p>
          <a:endParaRPr lang="en-US"/>
        </a:p>
      </dgm:t>
    </dgm:pt>
    <dgm:pt modelId="{9D3B56E2-C9FA-4A0C-AE74-C1CC7EF5880B}">
      <dgm:prSet/>
      <dgm:spPr/>
      <dgm:t>
        <a:bodyPr/>
        <a:lstStyle/>
        <a:p>
          <a:r>
            <a:rPr lang="en-US"/>
            <a:t>Ability to support cyber security requirements and tools</a:t>
          </a:r>
          <a:endParaRPr lang="en-US" dirty="0"/>
        </a:p>
      </dgm:t>
    </dgm:pt>
    <dgm:pt modelId="{B5C01743-FE91-44D3-B319-DAA3226248B1}" type="parTrans" cxnId="{667FE1DC-5DFA-421B-B8B3-F9303A7878BE}">
      <dgm:prSet/>
      <dgm:spPr/>
      <dgm:t>
        <a:bodyPr/>
        <a:lstStyle/>
        <a:p>
          <a:endParaRPr lang="en-US"/>
        </a:p>
      </dgm:t>
    </dgm:pt>
    <dgm:pt modelId="{B6E66A26-670D-4D89-A4A2-4C6A874424CC}" type="sibTrans" cxnId="{667FE1DC-5DFA-421B-B8B3-F9303A7878BE}">
      <dgm:prSet/>
      <dgm:spPr/>
      <dgm:t>
        <a:bodyPr/>
        <a:lstStyle/>
        <a:p>
          <a:endParaRPr lang="en-US"/>
        </a:p>
      </dgm:t>
    </dgm:pt>
    <dgm:pt modelId="{4BEE9AD2-13FA-4BEE-A52D-865D23EE21BE}">
      <dgm:prSet/>
      <dgm:spPr/>
      <dgm:t>
        <a:bodyPr/>
        <a:lstStyle/>
        <a:p>
          <a:r>
            <a:rPr lang="en-US"/>
            <a:t>Criticality of device to operation</a:t>
          </a:r>
          <a:endParaRPr lang="en-US" dirty="0"/>
        </a:p>
      </dgm:t>
    </dgm:pt>
    <dgm:pt modelId="{572A9F5A-28FF-4AE7-B421-33514AED1E6B}" type="parTrans" cxnId="{48C43241-EAAB-4C19-9474-E1FAD4AD3059}">
      <dgm:prSet/>
      <dgm:spPr/>
      <dgm:t>
        <a:bodyPr/>
        <a:lstStyle/>
        <a:p>
          <a:endParaRPr lang="en-US"/>
        </a:p>
      </dgm:t>
    </dgm:pt>
    <dgm:pt modelId="{43402991-12B8-49BA-B629-464802CA2BFE}" type="sibTrans" cxnId="{48C43241-EAAB-4C19-9474-E1FAD4AD3059}">
      <dgm:prSet/>
      <dgm:spPr/>
      <dgm:t>
        <a:bodyPr/>
        <a:lstStyle/>
        <a:p>
          <a:endParaRPr lang="en-US"/>
        </a:p>
      </dgm:t>
    </dgm:pt>
    <dgm:pt modelId="{FCDB5427-790D-4FFC-97C2-D50FDE489520}">
      <dgm:prSet/>
      <dgm:spPr/>
      <dgm:t>
        <a:bodyPr/>
        <a:lstStyle/>
        <a:p>
          <a:r>
            <a:rPr lang="en-US"/>
            <a:t>Vendor reputation and relationship</a:t>
          </a:r>
          <a:endParaRPr lang="en-US" dirty="0"/>
        </a:p>
      </dgm:t>
    </dgm:pt>
    <dgm:pt modelId="{D8139C9E-3003-4812-A7C8-E314B14C1E1E}" type="parTrans" cxnId="{55F61119-948C-4F2D-86B5-448E6FAD1CF7}">
      <dgm:prSet/>
      <dgm:spPr/>
      <dgm:t>
        <a:bodyPr/>
        <a:lstStyle/>
        <a:p>
          <a:endParaRPr lang="en-US"/>
        </a:p>
      </dgm:t>
    </dgm:pt>
    <dgm:pt modelId="{CEE82311-8BAE-46C8-8234-E486D990F33B}" type="sibTrans" cxnId="{55F61119-948C-4F2D-86B5-448E6FAD1CF7}">
      <dgm:prSet/>
      <dgm:spPr/>
      <dgm:t>
        <a:bodyPr/>
        <a:lstStyle/>
        <a:p>
          <a:endParaRPr lang="en-US"/>
        </a:p>
      </dgm:t>
    </dgm:pt>
    <dgm:pt modelId="{BB863120-B56E-4A8F-A147-001BB0D654C1}">
      <dgm:prSet/>
      <dgm:spPr/>
      <dgm:t>
        <a:bodyPr/>
        <a:lstStyle/>
        <a:p>
          <a:r>
            <a:rPr lang="en-US"/>
            <a:t>Cost and feasibility to replace or otherwise mitigate risk</a:t>
          </a:r>
          <a:endParaRPr lang="en-US" dirty="0"/>
        </a:p>
      </dgm:t>
    </dgm:pt>
    <dgm:pt modelId="{66C464D0-F62B-4763-8F90-8EDE1A831F19}" type="parTrans" cxnId="{D04D810F-3436-40C8-8A45-638FD4BFF3A3}">
      <dgm:prSet/>
      <dgm:spPr/>
      <dgm:t>
        <a:bodyPr/>
        <a:lstStyle/>
        <a:p>
          <a:endParaRPr lang="en-US"/>
        </a:p>
      </dgm:t>
    </dgm:pt>
    <dgm:pt modelId="{ED17D3AF-86DF-4F84-A557-9E3DE7A35469}" type="sibTrans" cxnId="{D04D810F-3436-40C8-8A45-638FD4BFF3A3}">
      <dgm:prSet/>
      <dgm:spPr/>
      <dgm:t>
        <a:bodyPr/>
        <a:lstStyle/>
        <a:p>
          <a:endParaRPr lang="en-US"/>
        </a:p>
      </dgm:t>
    </dgm:pt>
    <dgm:pt modelId="{D5D3FF0E-5508-4507-86B5-74BF3D3818AE}" type="pres">
      <dgm:prSet presAssocID="{2C030C56-5F86-4DF6-9DD4-3BB35EC5D1B3}" presName="diagram" presStyleCnt="0">
        <dgm:presLayoutVars>
          <dgm:dir/>
          <dgm:resizeHandles val="exact"/>
        </dgm:presLayoutVars>
      </dgm:prSet>
      <dgm:spPr/>
    </dgm:pt>
    <dgm:pt modelId="{51CD5BE2-BD04-44E8-8338-DCBB1D7E8AA4}" type="pres">
      <dgm:prSet presAssocID="{CEFBE01B-CA77-4535-8F08-5DA1622DCCA6}" presName="node" presStyleLbl="node1" presStyleIdx="0" presStyleCnt="9">
        <dgm:presLayoutVars>
          <dgm:bulletEnabled val="1"/>
        </dgm:presLayoutVars>
      </dgm:prSet>
      <dgm:spPr/>
    </dgm:pt>
    <dgm:pt modelId="{B8D617F0-1C85-4EFA-B346-7BE8693B49EF}" type="pres">
      <dgm:prSet presAssocID="{7495ECB7-BEED-4096-86E6-B41DE9044E16}" presName="sibTrans" presStyleCnt="0"/>
      <dgm:spPr/>
    </dgm:pt>
    <dgm:pt modelId="{06AA0EB5-F664-492A-8B5A-384BFE7594B3}" type="pres">
      <dgm:prSet presAssocID="{16919594-2B93-4F1F-BAF6-E80F9993902F}" presName="node" presStyleLbl="node1" presStyleIdx="1" presStyleCnt="9">
        <dgm:presLayoutVars>
          <dgm:bulletEnabled val="1"/>
        </dgm:presLayoutVars>
      </dgm:prSet>
      <dgm:spPr/>
    </dgm:pt>
    <dgm:pt modelId="{EA3AD6E9-63AD-46F3-AD33-3D32F7040C8A}" type="pres">
      <dgm:prSet presAssocID="{E8C94862-C0FC-46B8-AA0E-34997090BD93}" presName="sibTrans" presStyleCnt="0"/>
      <dgm:spPr/>
    </dgm:pt>
    <dgm:pt modelId="{9A8E3022-5833-422D-8A0B-0E3CC15F3BA6}" type="pres">
      <dgm:prSet presAssocID="{32E0EC2A-9348-406C-A38D-C8E36425A4AA}" presName="node" presStyleLbl="node1" presStyleIdx="2" presStyleCnt="9">
        <dgm:presLayoutVars>
          <dgm:bulletEnabled val="1"/>
        </dgm:presLayoutVars>
      </dgm:prSet>
      <dgm:spPr/>
    </dgm:pt>
    <dgm:pt modelId="{281BA946-38C1-4F31-BC43-34B7E42E562D}" type="pres">
      <dgm:prSet presAssocID="{D67EDFBB-0EF3-4415-9729-B4BB6A0DB332}" presName="sibTrans" presStyleCnt="0"/>
      <dgm:spPr/>
    </dgm:pt>
    <dgm:pt modelId="{75788317-B4DF-4132-BE98-739D19619080}" type="pres">
      <dgm:prSet presAssocID="{4A6C562B-CC2C-457D-85CB-E26641D20599}" presName="node" presStyleLbl="node1" presStyleIdx="3" presStyleCnt="9">
        <dgm:presLayoutVars>
          <dgm:bulletEnabled val="1"/>
        </dgm:presLayoutVars>
      </dgm:prSet>
      <dgm:spPr/>
    </dgm:pt>
    <dgm:pt modelId="{02CE32E6-A8AB-4A46-AB03-FFE32A7DA6FA}" type="pres">
      <dgm:prSet presAssocID="{1A0FB3B5-9FCC-43BE-A50C-499280A27EA8}" presName="sibTrans" presStyleCnt="0"/>
      <dgm:spPr/>
    </dgm:pt>
    <dgm:pt modelId="{CF021E00-39AD-46FE-9382-700C58CD504B}" type="pres">
      <dgm:prSet presAssocID="{E858F950-B659-4B1D-BDE4-1B2E61343393}" presName="node" presStyleLbl="node1" presStyleIdx="4" presStyleCnt="9">
        <dgm:presLayoutVars>
          <dgm:bulletEnabled val="1"/>
        </dgm:presLayoutVars>
      </dgm:prSet>
      <dgm:spPr/>
    </dgm:pt>
    <dgm:pt modelId="{78533B56-BA06-47CB-8C05-CD9DA5DBF7FF}" type="pres">
      <dgm:prSet presAssocID="{653436C7-978C-489A-84B1-50E6162E4773}" presName="sibTrans" presStyleCnt="0"/>
      <dgm:spPr/>
    </dgm:pt>
    <dgm:pt modelId="{99AE0BDC-95FD-4BFB-811F-65155506332F}" type="pres">
      <dgm:prSet presAssocID="{9D3B56E2-C9FA-4A0C-AE74-C1CC7EF5880B}" presName="node" presStyleLbl="node1" presStyleIdx="5" presStyleCnt="9">
        <dgm:presLayoutVars>
          <dgm:bulletEnabled val="1"/>
        </dgm:presLayoutVars>
      </dgm:prSet>
      <dgm:spPr/>
    </dgm:pt>
    <dgm:pt modelId="{E6C9499C-5918-41C6-80B2-F530C361A5BF}" type="pres">
      <dgm:prSet presAssocID="{B6E66A26-670D-4D89-A4A2-4C6A874424CC}" presName="sibTrans" presStyleCnt="0"/>
      <dgm:spPr/>
    </dgm:pt>
    <dgm:pt modelId="{BAC2DED3-B36D-4BCA-8041-9D297B28748D}" type="pres">
      <dgm:prSet presAssocID="{4BEE9AD2-13FA-4BEE-A52D-865D23EE21BE}" presName="node" presStyleLbl="node1" presStyleIdx="6" presStyleCnt="9">
        <dgm:presLayoutVars>
          <dgm:bulletEnabled val="1"/>
        </dgm:presLayoutVars>
      </dgm:prSet>
      <dgm:spPr/>
    </dgm:pt>
    <dgm:pt modelId="{B4419035-6FFD-41A0-A4B4-A539CBADF49D}" type="pres">
      <dgm:prSet presAssocID="{43402991-12B8-49BA-B629-464802CA2BFE}" presName="sibTrans" presStyleCnt="0"/>
      <dgm:spPr/>
    </dgm:pt>
    <dgm:pt modelId="{A978F6AD-E746-4ABE-B892-B09E1DCF4438}" type="pres">
      <dgm:prSet presAssocID="{FCDB5427-790D-4FFC-97C2-D50FDE489520}" presName="node" presStyleLbl="node1" presStyleIdx="7" presStyleCnt="9">
        <dgm:presLayoutVars>
          <dgm:bulletEnabled val="1"/>
        </dgm:presLayoutVars>
      </dgm:prSet>
      <dgm:spPr/>
    </dgm:pt>
    <dgm:pt modelId="{EA21FDFA-A986-489C-8D24-1991D7067229}" type="pres">
      <dgm:prSet presAssocID="{CEE82311-8BAE-46C8-8234-E486D990F33B}" presName="sibTrans" presStyleCnt="0"/>
      <dgm:spPr/>
    </dgm:pt>
    <dgm:pt modelId="{A4932B63-ED93-4FD8-B910-1AB168B7A46C}" type="pres">
      <dgm:prSet presAssocID="{BB863120-B56E-4A8F-A147-001BB0D654C1}" presName="node" presStyleLbl="node1" presStyleIdx="8" presStyleCnt="9">
        <dgm:presLayoutVars>
          <dgm:bulletEnabled val="1"/>
        </dgm:presLayoutVars>
      </dgm:prSet>
      <dgm:spPr/>
    </dgm:pt>
  </dgm:ptLst>
  <dgm:cxnLst>
    <dgm:cxn modelId="{B80D650E-E7AB-4E4B-BECF-4FF260D5A1CE}" type="presOf" srcId="{4BEE9AD2-13FA-4BEE-A52D-865D23EE21BE}" destId="{BAC2DED3-B36D-4BCA-8041-9D297B28748D}" srcOrd="0" destOrd="0" presId="urn:microsoft.com/office/officeart/2005/8/layout/default"/>
    <dgm:cxn modelId="{D04D810F-3436-40C8-8A45-638FD4BFF3A3}" srcId="{2C030C56-5F86-4DF6-9DD4-3BB35EC5D1B3}" destId="{BB863120-B56E-4A8F-A147-001BB0D654C1}" srcOrd="8" destOrd="0" parTransId="{66C464D0-F62B-4763-8F90-8EDE1A831F19}" sibTransId="{ED17D3AF-86DF-4F84-A557-9E3DE7A35469}"/>
    <dgm:cxn modelId="{55F61119-948C-4F2D-86B5-448E6FAD1CF7}" srcId="{2C030C56-5F86-4DF6-9DD4-3BB35EC5D1B3}" destId="{FCDB5427-790D-4FFC-97C2-D50FDE489520}" srcOrd="7" destOrd="0" parTransId="{D8139C9E-3003-4812-A7C8-E314B14C1E1E}" sibTransId="{CEE82311-8BAE-46C8-8234-E486D990F33B}"/>
    <dgm:cxn modelId="{84A43C19-4D65-4A3B-93D6-97406801EDBF}" srcId="{2C030C56-5F86-4DF6-9DD4-3BB35EC5D1B3}" destId="{32E0EC2A-9348-406C-A38D-C8E36425A4AA}" srcOrd="2" destOrd="0" parTransId="{75508A7F-404E-4F67-9079-D75A38B6AFF3}" sibTransId="{D67EDFBB-0EF3-4415-9729-B4BB6A0DB332}"/>
    <dgm:cxn modelId="{1313FB22-B86F-4A18-BAD9-7864042AC2CF}" type="presOf" srcId="{FCDB5427-790D-4FFC-97C2-D50FDE489520}" destId="{A978F6AD-E746-4ABE-B892-B09E1DCF4438}" srcOrd="0" destOrd="0" presId="urn:microsoft.com/office/officeart/2005/8/layout/default"/>
    <dgm:cxn modelId="{03C8E72B-5E23-4B7C-81A9-093DB0105F2B}" type="presOf" srcId="{CEFBE01B-CA77-4535-8F08-5DA1622DCCA6}" destId="{51CD5BE2-BD04-44E8-8338-DCBB1D7E8AA4}" srcOrd="0" destOrd="0" presId="urn:microsoft.com/office/officeart/2005/8/layout/default"/>
    <dgm:cxn modelId="{9AD0E02E-C431-48E0-A8A5-37866CE5F287}" type="presOf" srcId="{9D3B56E2-C9FA-4A0C-AE74-C1CC7EF5880B}" destId="{99AE0BDC-95FD-4BFB-811F-65155506332F}" srcOrd="0" destOrd="0" presId="urn:microsoft.com/office/officeart/2005/8/layout/default"/>
    <dgm:cxn modelId="{1BA8FA30-2BC7-4967-8A51-75773A508997}" srcId="{2C030C56-5F86-4DF6-9DD4-3BB35EC5D1B3}" destId="{16919594-2B93-4F1F-BAF6-E80F9993902F}" srcOrd="1" destOrd="0" parTransId="{33759A19-35B9-41B7-8212-3F0DF224390E}" sibTransId="{E8C94862-C0FC-46B8-AA0E-34997090BD93}"/>
    <dgm:cxn modelId="{2DD1E631-7A8B-41C4-AD69-05E3A607ACB5}" type="presOf" srcId="{4A6C562B-CC2C-457D-85CB-E26641D20599}" destId="{75788317-B4DF-4132-BE98-739D19619080}" srcOrd="0" destOrd="0" presId="urn:microsoft.com/office/officeart/2005/8/layout/default"/>
    <dgm:cxn modelId="{4CA88B35-C003-49B1-AB04-7DE5A1AD1340}" type="presOf" srcId="{16919594-2B93-4F1F-BAF6-E80F9993902F}" destId="{06AA0EB5-F664-492A-8B5A-384BFE7594B3}" srcOrd="0" destOrd="0" presId="urn:microsoft.com/office/officeart/2005/8/layout/default"/>
    <dgm:cxn modelId="{48C43241-EAAB-4C19-9474-E1FAD4AD3059}" srcId="{2C030C56-5F86-4DF6-9DD4-3BB35EC5D1B3}" destId="{4BEE9AD2-13FA-4BEE-A52D-865D23EE21BE}" srcOrd="6" destOrd="0" parTransId="{572A9F5A-28FF-4AE7-B421-33514AED1E6B}" sibTransId="{43402991-12B8-49BA-B629-464802CA2BFE}"/>
    <dgm:cxn modelId="{98A18051-3B9C-40B9-B6EF-C42B4969A87D}" type="presOf" srcId="{E858F950-B659-4B1D-BDE4-1B2E61343393}" destId="{CF021E00-39AD-46FE-9382-700C58CD504B}" srcOrd="0" destOrd="0" presId="urn:microsoft.com/office/officeart/2005/8/layout/default"/>
    <dgm:cxn modelId="{F6A1D952-431D-4FCE-A894-6C16894ED531}" srcId="{2C030C56-5F86-4DF6-9DD4-3BB35EC5D1B3}" destId="{4A6C562B-CC2C-457D-85CB-E26641D20599}" srcOrd="3" destOrd="0" parTransId="{BB382902-E6AC-4096-9928-340F10A3B609}" sibTransId="{1A0FB3B5-9FCC-43BE-A50C-499280A27EA8}"/>
    <dgm:cxn modelId="{0E22EB80-9644-4F98-932A-1F4F091A0A45}" srcId="{2C030C56-5F86-4DF6-9DD4-3BB35EC5D1B3}" destId="{CEFBE01B-CA77-4535-8F08-5DA1622DCCA6}" srcOrd="0" destOrd="0" parTransId="{3BBFE686-B707-439A-8CF7-A78D2A08E201}" sibTransId="{7495ECB7-BEED-4096-86E6-B41DE9044E16}"/>
    <dgm:cxn modelId="{D9F1C7AE-26A9-46DC-A276-D892AF6462C0}" type="presOf" srcId="{BB863120-B56E-4A8F-A147-001BB0D654C1}" destId="{A4932B63-ED93-4FD8-B910-1AB168B7A46C}" srcOrd="0" destOrd="0" presId="urn:microsoft.com/office/officeart/2005/8/layout/default"/>
    <dgm:cxn modelId="{4254A0AF-126B-4D94-AFFD-B464CDB50A16}" type="presOf" srcId="{2C030C56-5F86-4DF6-9DD4-3BB35EC5D1B3}" destId="{D5D3FF0E-5508-4507-86B5-74BF3D3818AE}" srcOrd="0" destOrd="0" presId="urn:microsoft.com/office/officeart/2005/8/layout/default"/>
    <dgm:cxn modelId="{667FE1DC-5DFA-421B-B8B3-F9303A7878BE}" srcId="{2C030C56-5F86-4DF6-9DD4-3BB35EC5D1B3}" destId="{9D3B56E2-C9FA-4A0C-AE74-C1CC7EF5880B}" srcOrd="5" destOrd="0" parTransId="{B5C01743-FE91-44D3-B319-DAA3226248B1}" sibTransId="{B6E66A26-670D-4D89-A4A2-4C6A874424CC}"/>
    <dgm:cxn modelId="{6478E8F7-680D-4DE6-8098-DD78B050819D}" type="presOf" srcId="{32E0EC2A-9348-406C-A38D-C8E36425A4AA}" destId="{9A8E3022-5833-422D-8A0B-0E3CC15F3BA6}" srcOrd="0" destOrd="0" presId="urn:microsoft.com/office/officeart/2005/8/layout/default"/>
    <dgm:cxn modelId="{04338FF9-2423-4986-B08A-FD8B598930DB}" srcId="{2C030C56-5F86-4DF6-9DD4-3BB35EC5D1B3}" destId="{E858F950-B659-4B1D-BDE4-1B2E61343393}" srcOrd="4" destOrd="0" parTransId="{501AF1A9-D1A6-407C-A6D2-2FF418B4B9DA}" sibTransId="{653436C7-978C-489A-84B1-50E6162E4773}"/>
    <dgm:cxn modelId="{34B35974-8E7B-426D-A945-64E52EE13EDC}" type="presParOf" srcId="{D5D3FF0E-5508-4507-86B5-74BF3D3818AE}" destId="{51CD5BE2-BD04-44E8-8338-DCBB1D7E8AA4}" srcOrd="0" destOrd="0" presId="urn:microsoft.com/office/officeart/2005/8/layout/default"/>
    <dgm:cxn modelId="{DD8396A6-3554-49DF-86AD-9E986ACD0B4E}" type="presParOf" srcId="{D5D3FF0E-5508-4507-86B5-74BF3D3818AE}" destId="{B8D617F0-1C85-4EFA-B346-7BE8693B49EF}" srcOrd="1" destOrd="0" presId="urn:microsoft.com/office/officeart/2005/8/layout/default"/>
    <dgm:cxn modelId="{D80A3BCC-7B1A-45AF-B926-CC98538407D2}" type="presParOf" srcId="{D5D3FF0E-5508-4507-86B5-74BF3D3818AE}" destId="{06AA0EB5-F664-492A-8B5A-384BFE7594B3}" srcOrd="2" destOrd="0" presId="urn:microsoft.com/office/officeart/2005/8/layout/default"/>
    <dgm:cxn modelId="{0E3AAB1E-B79B-44D6-ACA8-85609D9649E1}" type="presParOf" srcId="{D5D3FF0E-5508-4507-86B5-74BF3D3818AE}" destId="{EA3AD6E9-63AD-46F3-AD33-3D32F7040C8A}" srcOrd="3" destOrd="0" presId="urn:microsoft.com/office/officeart/2005/8/layout/default"/>
    <dgm:cxn modelId="{C8C77620-20D0-40D5-88F2-8C8EE5D64FED}" type="presParOf" srcId="{D5D3FF0E-5508-4507-86B5-74BF3D3818AE}" destId="{9A8E3022-5833-422D-8A0B-0E3CC15F3BA6}" srcOrd="4" destOrd="0" presId="urn:microsoft.com/office/officeart/2005/8/layout/default"/>
    <dgm:cxn modelId="{F6726B88-D913-428E-8CE6-ECDD7EB22B14}" type="presParOf" srcId="{D5D3FF0E-5508-4507-86B5-74BF3D3818AE}" destId="{281BA946-38C1-4F31-BC43-34B7E42E562D}" srcOrd="5" destOrd="0" presId="urn:microsoft.com/office/officeart/2005/8/layout/default"/>
    <dgm:cxn modelId="{7A30DC47-29CE-4076-8D99-4406F6E26F0C}" type="presParOf" srcId="{D5D3FF0E-5508-4507-86B5-74BF3D3818AE}" destId="{75788317-B4DF-4132-BE98-739D19619080}" srcOrd="6" destOrd="0" presId="urn:microsoft.com/office/officeart/2005/8/layout/default"/>
    <dgm:cxn modelId="{A726BC5E-9109-4F9F-A91E-5B56C1F85F95}" type="presParOf" srcId="{D5D3FF0E-5508-4507-86B5-74BF3D3818AE}" destId="{02CE32E6-A8AB-4A46-AB03-FFE32A7DA6FA}" srcOrd="7" destOrd="0" presId="urn:microsoft.com/office/officeart/2005/8/layout/default"/>
    <dgm:cxn modelId="{0B288F67-95C3-4047-9BBA-459C22CF540F}" type="presParOf" srcId="{D5D3FF0E-5508-4507-86B5-74BF3D3818AE}" destId="{CF021E00-39AD-46FE-9382-700C58CD504B}" srcOrd="8" destOrd="0" presId="urn:microsoft.com/office/officeart/2005/8/layout/default"/>
    <dgm:cxn modelId="{37B410D3-7C5C-4AB8-ADB9-CB5DAAFB3C2F}" type="presParOf" srcId="{D5D3FF0E-5508-4507-86B5-74BF3D3818AE}" destId="{78533B56-BA06-47CB-8C05-CD9DA5DBF7FF}" srcOrd="9" destOrd="0" presId="urn:microsoft.com/office/officeart/2005/8/layout/default"/>
    <dgm:cxn modelId="{76319B92-A024-468E-9506-80A8CD914F8E}" type="presParOf" srcId="{D5D3FF0E-5508-4507-86B5-74BF3D3818AE}" destId="{99AE0BDC-95FD-4BFB-811F-65155506332F}" srcOrd="10" destOrd="0" presId="urn:microsoft.com/office/officeart/2005/8/layout/default"/>
    <dgm:cxn modelId="{6E03485F-2FD3-4D1D-9E18-0463C09E37C7}" type="presParOf" srcId="{D5D3FF0E-5508-4507-86B5-74BF3D3818AE}" destId="{E6C9499C-5918-41C6-80B2-F530C361A5BF}" srcOrd="11" destOrd="0" presId="urn:microsoft.com/office/officeart/2005/8/layout/default"/>
    <dgm:cxn modelId="{8FCD550E-D374-4CBA-9A65-41938DCEF840}" type="presParOf" srcId="{D5D3FF0E-5508-4507-86B5-74BF3D3818AE}" destId="{BAC2DED3-B36D-4BCA-8041-9D297B28748D}" srcOrd="12" destOrd="0" presId="urn:microsoft.com/office/officeart/2005/8/layout/default"/>
    <dgm:cxn modelId="{87FDA3BC-AF21-4C2E-BE3D-EE60C9279970}" type="presParOf" srcId="{D5D3FF0E-5508-4507-86B5-74BF3D3818AE}" destId="{B4419035-6FFD-41A0-A4B4-A539CBADF49D}" srcOrd="13" destOrd="0" presId="urn:microsoft.com/office/officeart/2005/8/layout/default"/>
    <dgm:cxn modelId="{C73F0C94-BDE0-4C03-B245-EEE57163F217}" type="presParOf" srcId="{D5D3FF0E-5508-4507-86B5-74BF3D3818AE}" destId="{A978F6AD-E746-4ABE-B892-B09E1DCF4438}" srcOrd="14" destOrd="0" presId="urn:microsoft.com/office/officeart/2005/8/layout/default"/>
    <dgm:cxn modelId="{AB19AC72-5E07-48F4-B99A-287316596EAC}" type="presParOf" srcId="{D5D3FF0E-5508-4507-86B5-74BF3D3818AE}" destId="{EA21FDFA-A986-489C-8D24-1991D7067229}" srcOrd="15" destOrd="0" presId="urn:microsoft.com/office/officeart/2005/8/layout/default"/>
    <dgm:cxn modelId="{31A36D46-3501-4A03-9339-A33519A89ED9}" type="presParOf" srcId="{D5D3FF0E-5508-4507-86B5-74BF3D3818AE}" destId="{A4932B63-ED93-4FD8-B910-1AB168B7A46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3630E-13D4-4BC8-B976-35AACB9A2F3B}">
      <dsp:nvSpPr>
        <dsp:cNvPr id="0" name=""/>
        <dsp:cNvSpPr/>
      </dsp:nvSpPr>
      <dsp:spPr>
        <a:xfrm rot="5400000">
          <a:off x="5751019" y="-2484835"/>
          <a:ext cx="565331" cy="5678762"/>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1" indent="-114300" algn="l" defTabSz="533400">
            <a:lnSpc>
              <a:spcPct val="90000"/>
            </a:lnSpc>
            <a:spcBef>
              <a:spcPct val="0"/>
            </a:spcBef>
            <a:spcAft>
              <a:spcPct val="15000"/>
            </a:spcAft>
            <a:buFont typeface="Arial" panose="020B0604020202020204" pitchFamily="34" charset="0"/>
            <a:buNone/>
          </a:pPr>
          <a:r>
            <a:rPr lang="en-US" sz="1200" kern="1200" dirty="0"/>
            <a:t>Use available data elements to develop cyber risk profile of assets and use as part of capital replacement prioritization and risk mitigation approach</a:t>
          </a:r>
        </a:p>
      </dsp:txBody>
      <dsp:txXfrm rot="-5400000">
        <a:off x="3194304" y="99477"/>
        <a:ext cx="5651165" cy="510137"/>
      </dsp:txXfrm>
    </dsp:sp>
    <dsp:sp modelId="{2A24F043-5952-4A29-9839-E963B18FB8F2}">
      <dsp:nvSpPr>
        <dsp:cNvPr id="0" name=""/>
        <dsp:cNvSpPr/>
      </dsp:nvSpPr>
      <dsp:spPr>
        <a:xfrm>
          <a:off x="0" y="1213"/>
          <a:ext cx="3194303" cy="7066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Legacy/end-of-life operating systems and software</a:t>
          </a:r>
        </a:p>
      </dsp:txBody>
      <dsp:txXfrm>
        <a:off x="34496" y="35709"/>
        <a:ext cx="3125311" cy="637672"/>
      </dsp:txXfrm>
    </dsp:sp>
    <dsp:sp modelId="{3B1522EB-1F33-412F-BE11-1977CBFB1D87}">
      <dsp:nvSpPr>
        <dsp:cNvPr id="0" name=""/>
        <dsp:cNvSpPr/>
      </dsp:nvSpPr>
      <dsp:spPr>
        <a:xfrm rot="5400000">
          <a:off x="5751019" y="-1742837"/>
          <a:ext cx="565331" cy="5678762"/>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1" indent="-114300" algn="l" defTabSz="533400">
            <a:lnSpc>
              <a:spcPct val="90000"/>
            </a:lnSpc>
            <a:spcBef>
              <a:spcPct val="0"/>
            </a:spcBef>
            <a:spcAft>
              <a:spcPct val="15000"/>
            </a:spcAft>
            <a:buNone/>
          </a:pPr>
          <a:r>
            <a:rPr lang="en-US" sz="1200" kern="1200" dirty="0"/>
            <a:t>Evaluate vendor partner approaches to security, establish strong relationships and contractual expectations</a:t>
          </a:r>
        </a:p>
      </dsp:txBody>
      <dsp:txXfrm rot="-5400000">
        <a:off x="3194304" y="841475"/>
        <a:ext cx="5651165" cy="510137"/>
      </dsp:txXfrm>
    </dsp:sp>
    <dsp:sp modelId="{76804DAA-40D5-4285-8247-CF89AAF48D7B}">
      <dsp:nvSpPr>
        <dsp:cNvPr id="0" name=""/>
        <dsp:cNvSpPr/>
      </dsp:nvSpPr>
      <dsp:spPr>
        <a:xfrm>
          <a:off x="0" y="743211"/>
          <a:ext cx="3194303" cy="7066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Vendor controlled deployment &amp; management</a:t>
          </a:r>
        </a:p>
      </dsp:txBody>
      <dsp:txXfrm>
        <a:off x="34496" y="777707"/>
        <a:ext cx="3125311" cy="637672"/>
      </dsp:txXfrm>
    </dsp:sp>
    <dsp:sp modelId="{DF0C6C0C-5BBF-428B-ACF8-D3EF52DE04BB}">
      <dsp:nvSpPr>
        <dsp:cNvPr id="0" name=""/>
        <dsp:cNvSpPr/>
      </dsp:nvSpPr>
      <dsp:spPr>
        <a:xfrm rot="5400000">
          <a:off x="5751019" y="-1000840"/>
          <a:ext cx="565331" cy="5678762"/>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1" indent="-114300" algn="l" defTabSz="533400">
            <a:lnSpc>
              <a:spcPct val="90000"/>
            </a:lnSpc>
            <a:spcBef>
              <a:spcPct val="0"/>
            </a:spcBef>
            <a:spcAft>
              <a:spcPct val="15000"/>
            </a:spcAft>
            <a:buNone/>
          </a:pPr>
          <a:r>
            <a:rPr lang="en-US" sz="1200" kern="1200" dirty="0"/>
            <a:t>Invest in enhanced network monitoring and mitigation capabilities, prioritize response to medical device events</a:t>
          </a:r>
        </a:p>
      </dsp:txBody>
      <dsp:txXfrm rot="-5400000">
        <a:off x="3194304" y="1583472"/>
        <a:ext cx="5651165" cy="510137"/>
      </dsp:txXfrm>
    </dsp:sp>
    <dsp:sp modelId="{B504E06F-1451-4598-8700-AD0F2FEC93C3}">
      <dsp:nvSpPr>
        <dsp:cNvPr id="0" name=""/>
        <dsp:cNvSpPr/>
      </dsp:nvSpPr>
      <dsp:spPr>
        <a:xfrm>
          <a:off x="0" y="1485208"/>
          <a:ext cx="3194303" cy="7066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Limited security visibility &amp; control</a:t>
          </a:r>
        </a:p>
      </dsp:txBody>
      <dsp:txXfrm>
        <a:off x="34496" y="1519704"/>
        <a:ext cx="3125311" cy="637672"/>
      </dsp:txXfrm>
    </dsp:sp>
    <dsp:sp modelId="{F82EB01D-7D02-4ED4-B1BB-D73A4789F68D}">
      <dsp:nvSpPr>
        <dsp:cNvPr id="0" name=""/>
        <dsp:cNvSpPr/>
      </dsp:nvSpPr>
      <dsp:spPr>
        <a:xfrm rot="5400000">
          <a:off x="5751019" y="-258842"/>
          <a:ext cx="565331" cy="5678762"/>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1" indent="-114300" algn="l" defTabSz="533400">
            <a:lnSpc>
              <a:spcPct val="90000"/>
            </a:lnSpc>
            <a:spcBef>
              <a:spcPct val="0"/>
            </a:spcBef>
            <a:spcAft>
              <a:spcPct val="15000"/>
            </a:spcAft>
            <a:buNone/>
          </a:pPr>
          <a:r>
            <a:rPr lang="en-US" sz="1200" kern="1200" dirty="0"/>
            <a:t>Seek opportunities to ensure continuity of services by eliminating single points of failure</a:t>
          </a:r>
        </a:p>
      </dsp:txBody>
      <dsp:txXfrm rot="-5400000">
        <a:off x="3194304" y="2325470"/>
        <a:ext cx="5651165" cy="510137"/>
      </dsp:txXfrm>
    </dsp:sp>
    <dsp:sp modelId="{EAF23A46-C615-441D-A439-8C097EB7255D}">
      <dsp:nvSpPr>
        <dsp:cNvPr id="0" name=""/>
        <dsp:cNvSpPr/>
      </dsp:nvSpPr>
      <dsp:spPr>
        <a:xfrm>
          <a:off x="0" y="2227206"/>
          <a:ext cx="3194303" cy="7066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Lack of resilience</a:t>
          </a:r>
        </a:p>
      </dsp:txBody>
      <dsp:txXfrm>
        <a:off x="34496" y="2261702"/>
        <a:ext cx="3125311" cy="637672"/>
      </dsp:txXfrm>
    </dsp:sp>
    <dsp:sp modelId="{3656638E-BD74-4F71-ACB3-4E112D7EF6E5}">
      <dsp:nvSpPr>
        <dsp:cNvPr id="0" name=""/>
        <dsp:cNvSpPr/>
      </dsp:nvSpPr>
      <dsp:spPr>
        <a:xfrm rot="5400000">
          <a:off x="5751019" y="483154"/>
          <a:ext cx="565331" cy="5678762"/>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1" indent="-114300" algn="l" defTabSz="533400">
            <a:lnSpc>
              <a:spcPct val="90000"/>
            </a:lnSpc>
            <a:spcBef>
              <a:spcPct val="0"/>
            </a:spcBef>
            <a:spcAft>
              <a:spcPct val="15000"/>
            </a:spcAft>
            <a:buNone/>
          </a:pPr>
          <a:r>
            <a:rPr lang="en-US" sz="1200" kern="1200" dirty="0"/>
            <a:t>Establish configuration and access standards, evaluate new and existing assets for compliance, and develop exception handling process</a:t>
          </a:r>
        </a:p>
      </dsp:txBody>
      <dsp:txXfrm rot="-5400000">
        <a:off x="3194304" y="3067467"/>
        <a:ext cx="5651165" cy="510137"/>
      </dsp:txXfrm>
    </dsp:sp>
    <dsp:sp modelId="{8577B413-784A-44AA-932E-DA261086D358}">
      <dsp:nvSpPr>
        <dsp:cNvPr id="0" name=""/>
        <dsp:cNvSpPr/>
      </dsp:nvSpPr>
      <dsp:spPr>
        <a:xfrm>
          <a:off x="0" y="2969203"/>
          <a:ext cx="3194303" cy="7066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Non-standard configurates and access controls</a:t>
          </a:r>
        </a:p>
      </dsp:txBody>
      <dsp:txXfrm>
        <a:off x="34496" y="3003699"/>
        <a:ext cx="3125311" cy="637672"/>
      </dsp:txXfrm>
    </dsp:sp>
    <dsp:sp modelId="{1E125688-22B1-4D08-A4D8-C2D53FA47DB8}">
      <dsp:nvSpPr>
        <dsp:cNvPr id="0" name=""/>
        <dsp:cNvSpPr/>
      </dsp:nvSpPr>
      <dsp:spPr>
        <a:xfrm rot="5400000">
          <a:off x="5751019" y="1225152"/>
          <a:ext cx="565331" cy="5678762"/>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1" indent="-114300" algn="l" defTabSz="533400">
            <a:lnSpc>
              <a:spcPct val="90000"/>
            </a:lnSpc>
            <a:spcBef>
              <a:spcPct val="0"/>
            </a:spcBef>
            <a:spcAft>
              <a:spcPct val="15000"/>
            </a:spcAft>
            <a:buNone/>
          </a:pPr>
          <a:r>
            <a:rPr lang="en-US" sz="1200" kern="1200" dirty="0"/>
            <a:t>Review new functionality during evaluation &amp; procurement phase and determine security approach prior to deployment, incorporate in asset management processes</a:t>
          </a:r>
        </a:p>
      </dsp:txBody>
      <dsp:txXfrm rot="-5400000">
        <a:off x="3194304" y="3809465"/>
        <a:ext cx="5651165" cy="510137"/>
      </dsp:txXfrm>
    </dsp:sp>
    <dsp:sp modelId="{F6F258AF-A81C-44D8-94FE-30D7F990F7EF}">
      <dsp:nvSpPr>
        <dsp:cNvPr id="0" name=""/>
        <dsp:cNvSpPr/>
      </dsp:nvSpPr>
      <dsp:spPr>
        <a:xfrm>
          <a:off x="0" y="3711201"/>
          <a:ext cx="3194303" cy="7066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Proliferation of network &amp; internet connected components</a:t>
          </a:r>
        </a:p>
      </dsp:txBody>
      <dsp:txXfrm>
        <a:off x="34496" y="3745697"/>
        <a:ext cx="3125311" cy="637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D5BE2-BD04-44E8-8338-DCBB1D7E8AA4}">
      <dsp:nvSpPr>
        <dsp:cNvPr id="0" name=""/>
        <dsp:cNvSpPr/>
      </dsp:nvSpPr>
      <dsp:spPr>
        <a:xfrm>
          <a:off x="99694" y="3042"/>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Operating system and software remaining useful life</a:t>
          </a:r>
        </a:p>
      </dsp:txBody>
      <dsp:txXfrm>
        <a:off x="99694" y="3042"/>
        <a:ext cx="2153135" cy="1291881"/>
      </dsp:txXfrm>
    </dsp:sp>
    <dsp:sp modelId="{06AA0EB5-F664-492A-8B5A-384BFE7594B3}">
      <dsp:nvSpPr>
        <dsp:cNvPr id="0" name=""/>
        <dsp:cNvSpPr/>
      </dsp:nvSpPr>
      <dsp:spPr>
        <a:xfrm>
          <a:off x="2468143" y="3042"/>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Network/internet connectivity, system integration requirements</a:t>
          </a:r>
        </a:p>
      </dsp:txBody>
      <dsp:txXfrm>
        <a:off x="2468143" y="3042"/>
        <a:ext cx="2153135" cy="1291881"/>
      </dsp:txXfrm>
    </dsp:sp>
    <dsp:sp modelId="{9A8E3022-5833-422D-8A0B-0E3CC15F3BA6}">
      <dsp:nvSpPr>
        <dsp:cNvPr id="0" name=""/>
        <dsp:cNvSpPr/>
      </dsp:nvSpPr>
      <dsp:spPr>
        <a:xfrm>
          <a:off x="4836592" y="3042"/>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Access controls (including remote access)</a:t>
          </a:r>
          <a:endParaRPr lang="en-US" sz="1900" kern="1200" dirty="0"/>
        </a:p>
      </dsp:txBody>
      <dsp:txXfrm>
        <a:off x="4836592" y="3042"/>
        <a:ext cx="2153135" cy="1291881"/>
      </dsp:txXfrm>
    </dsp:sp>
    <dsp:sp modelId="{75788317-B4DF-4132-BE98-739D19619080}">
      <dsp:nvSpPr>
        <dsp:cNvPr id="0" name=""/>
        <dsp:cNvSpPr/>
      </dsp:nvSpPr>
      <dsp:spPr>
        <a:xfrm>
          <a:off x="99694" y="1510236"/>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System vulnerability/threat profile</a:t>
          </a:r>
        </a:p>
      </dsp:txBody>
      <dsp:txXfrm>
        <a:off x="99694" y="1510236"/>
        <a:ext cx="2153135" cy="1291881"/>
      </dsp:txXfrm>
    </dsp:sp>
    <dsp:sp modelId="{CF021E00-39AD-46FE-9382-700C58CD504B}">
      <dsp:nvSpPr>
        <dsp:cNvPr id="0" name=""/>
        <dsp:cNvSpPr/>
      </dsp:nvSpPr>
      <dsp:spPr>
        <a:xfrm>
          <a:off x="2468143" y="1510236"/>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Known attempts to exploit device</a:t>
          </a:r>
          <a:endParaRPr lang="en-US" sz="1900" kern="1200" dirty="0"/>
        </a:p>
      </dsp:txBody>
      <dsp:txXfrm>
        <a:off x="2468143" y="1510236"/>
        <a:ext cx="2153135" cy="1291881"/>
      </dsp:txXfrm>
    </dsp:sp>
    <dsp:sp modelId="{99AE0BDC-95FD-4BFB-811F-65155506332F}">
      <dsp:nvSpPr>
        <dsp:cNvPr id="0" name=""/>
        <dsp:cNvSpPr/>
      </dsp:nvSpPr>
      <dsp:spPr>
        <a:xfrm>
          <a:off x="4836592" y="1510236"/>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Ability to support cyber security requirements and tools</a:t>
          </a:r>
          <a:endParaRPr lang="en-US" sz="1900" kern="1200" dirty="0"/>
        </a:p>
      </dsp:txBody>
      <dsp:txXfrm>
        <a:off x="4836592" y="1510236"/>
        <a:ext cx="2153135" cy="1291881"/>
      </dsp:txXfrm>
    </dsp:sp>
    <dsp:sp modelId="{BAC2DED3-B36D-4BCA-8041-9D297B28748D}">
      <dsp:nvSpPr>
        <dsp:cNvPr id="0" name=""/>
        <dsp:cNvSpPr/>
      </dsp:nvSpPr>
      <dsp:spPr>
        <a:xfrm>
          <a:off x="99694" y="3017431"/>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Criticality of device to operation</a:t>
          </a:r>
          <a:endParaRPr lang="en-US" sz="1900" kern="1200" dirty="0"/>
        </a:p>
      </dsp:txBody>
      <dsp:txXfrm>
        <a:off x="99694" y="3017431"/>
        <a:ext cx="2153135" cy="1291881"/>
      </dsp:txXfrm>
    </dsp:sp>
    <dsp:sp modelId="{A978F6AD-E746-4ABE-B892-B09E1DCF4438}">
      <dsp:nvSpPr>
        <dsp:cNvPr id="0" name=""/>
        <dsp:cNvSpPr/>
      </dsp:nvSpPr>
      <dsp:spPr>
        <a:xfrm>
          <a:off x="2468143" y="3017431"/>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Vendor reputation and relationship</a:t>
          </a:r>
          <a:endParaRPr lang="en-US" sz="1900" kern="1200" dirty="0"/>
        </a:p>
      </dsp:txBody>
      <dsp:txXfrm>
        <a:off x="2468143" y="3017431"/>
        <a:ext cx="2153135" cy="1291881"/>
      </dsp:txXfrm>
    </dsp:sp>
    <dsp:sp modelId="{A4932B63-ED93-4FD8-B910-1AB168B7A46C}">
      <dsp:nvSpPr>
        <dsp:cNvPr id="0" name=""/>
        <dsp:cNvSpPr/>
      </dsp:nvSpPr>
      <dsp:spPr>
        <a:xfrm>
          <a:off x="4836592" y="3017431"/>
          <a:ext cx="2153135" cy="129188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Cost and feasibility to replace or otherwise mitigate risk</a:t>
          </a:r>
          <a:endParaRPr lang="en-US" sz="1900" kern="1200" dirty="0"/>
        </a:p>
      </dsp:txBody>
      <dsp:txXfrm>
        <a:off x="4836592" y="3017431"/>
        <a:ext cx="2153135" cy="12918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2437" tIns="46219" rIns="92437" bIns="46219" rtlCol="0"/>
          <a:lstStyle>
            <a:lvl1pPr algn="r">
              <a:defRPr sz="1200"/>
            </a:lvl1pPr>
          </a:lstStyle>
          <a:p>
            <a:fld id="{75A85089-C692-4DEA-AC49-04CF34D4FE14}" type="datetimeFigureOut">
              <a:rPr lang="en-GB" smtClean="0">
                <a:latin typeface="Arial" pitchFamily="34" charset="0"/>
              </a:rPr>
              <a:pPr/>
              <a:t>13/02/2023</a:t>
            </a:fld>
            <a:endParaRPr lang="en-GB" dirty="0">
              <a:latin typeface="Arial"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2437" tIns="46219" rIns="92437" bIns="46219"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437" tIns="46219" rIns="92437" bIns="46219"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2437" tIns="46219" rIns="92437" bIns="46219" rtlCol="0"/>
          <a:lstStyle>
            <a:lvl1pPr algn="r">
              <a:defRPr sz="1200">
                <a:latin typeface="Arial" pitchFamily="34" charset="0"/>
              </a:defRPr>
            </a:lvl1pPr>
          </a:lstStyle>
          <a:p>
            <a:fld id="{8045EBA9-A28D-4849-BFEA-AA04F6A21B63}" type="datetimeFigureOut">
              <a:rPr lang="en-GB" smtClean="0"/>
              <a:pPr/>
              <a:t>13/02/2023</a:t>
            </a:fld>
            <a:endParaRPr lang="en-GB"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437" tIns="46219" rIns="92437" bIns="46219" rtlCol="0" anchor="ctr"/>
          <a:lstStyle/>
          <a:p>
            <a:endParaRPr lang="en-GB"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7" tIns="46219" rIns="92437" bIns="462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2437" tIns="46219" rIns="92437" bIns="46219"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37" tIns="46219" rIns="92437" bIns="46219"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71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536295-DF66-42BB-9BAE-8DD328CFA093}" type="datetime1">
              <a:rPr lang="en-US" smtClean="0">
                <a:solidFill>
                  <a:prstClr val="black">
                    <a:tint val="75000"/>
                  </a:prstClr>
                </a:solidFill>
              </a:r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9683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69C75-F097-422B-8A18-69E2FB11EC1D}" type="datetime1">
              <a:rPr lang="en-US" smtClean="0">
                <a:solidFill>
                  <a:prstClr val="black">
                    <a:tint val="75000"/>
                  </a:prstClr>
                </a:solidFill>
              </a:r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10877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A84D0-0B09-4DC7-BC01-04DF3EC5C509}" type="datetime1">
              <a:rPr lang="en-US" smtClean="0">
                <a:solidFill>
                  <a:prstClr val="black">
                    <a:tint val="75000"/>
                  </a:prstClr>
                </a:solidFill>
              </a:r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289182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93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7086"/>
            <a:ext cx="8229600" cy="4419079"/>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B3C822-C128-4A2C-A455-3ED229957CBD}"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Title 1">
            <a:extLst>
              <a:ext uri="{FF2B5EF4-FFF2-40B4-BE49-F238E27FC236}">
                <a16:creationId xmlns:a16="http://schemas.microsoft.com/office/drawing/2014/main" id="{3AE4FB3D-FCE7-470A-B2F0-F043A313C7FB}"/>
              </a:ext>
            </a:extLst>
          </p:cNvPr>
          <p:cNvSpPr>
            <a:spLocks noGrp="1"/>
          </p:cNvSpPr>
          <p:nvPr>
            <p:ph type="title"/>
          </p:nvPr>
        </p:nvSpPr>
        <p:spPr>
          <a:xfrm>
            <a:off x="255813" y="1273630"/>
            <a:ext cx="8229600" cy="391886"/>
          </a:xfrm>
        </p:spPr>
        <p:txBody>
          <a:bodyPr>
            <a:normAutofit/>
          </a:bodyPr>
          <a:lstStyle>
            <a:lvl1pPr algn="l">
              <a:lnSpc>
                <a:spcPct val="100000"/>
              </a:lnSpc>
              <a:defRPr sz="2300" b="1"/>
            </a:lvl1pPr>
          </a:lstStyle>
          <a:p>
            <a:r>
              <a:rPr lang="en-US" dirty="0"/>
              <a:t>Click to edit Master title style</a:t>
            </a:r>
          </a:p>
        </p:txBody>
      </p:sp>
    </p:spTree>
    <p:extLst>
      <p:ext uri="{BB962C8B-B14F-4D97-AF65-F5344CB8AC3E}">
        <p14:creationId xmlns:p14="http://schemas.microsoft.com/office/powerpoint/2010/main" val="24912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590802"/>
            <a:ext cx="8229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615E4-6E10-44D9-B0EF-C9F032823785}" type="datetime1">
              <a:rPr lang="en-US" smtClean="0">
                <a:solidFill>
                  <a:prstClr val="black">
                    <a:tint val="75000"/>
                  </a:prstClr>
                </a:solidFill>
              </a:r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6903720" y="2743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2C937-0D95-485E-9CEB-3B1021235E33}"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93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27FE9-1BAF-4989-A2A3-95D4F2D5089D}" type="datetime1">
              <a:rPr lang="en-US" smtClean="0">
                <a:solidFill>
                  <a:prstClr val="black">
                    <a:tint val="75000"/>
                  </a:prstClr>
                </a:solidFill>
              </a:r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txBox="1">
            <a:spLocks/>
          </p:cNvSpPr>
          <p:nvPr userDrawn="1"/>
        </p:nvSpPr>
        <p:spPr>
          <a:xfrm>
            <a:off x="6903720" y="2743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2C937-0D95-485E-9CEB-3B1021235E33}"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362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62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FDB0A8-7349-4775-B493-C865DFCAF5D4}" type="datetime1">
              <a:rPr lang="en-US" smtClean="0">
                <a:solidFill>
                  <a:prstClr val="black">
                    <a:tint val="75000"/>
                  </a:prstClr>
                </a:solidFill>
              </a:rPr>
              <a:t>2/13/2023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161244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0"/>
            <a:ext cx="4040188"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103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895600"/>
            <a:ext cx="4041775"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96D65-A45F-46C4-9328-E7EE35DCD51E}" type="datetime1">
              <a:rPr lang="en-US" smtClean="0">
                <a:solidFill>
                  <a:prstClr val="black">
                    <a:tint val="75000"/>
                  </a:prstClr>
                </a:solidFill>
              </a:rPr>
              <a:t>2/13/2023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359051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FE4DEC1-6073-43C2-8650-A7F5F8C571D4}" type="datetime1">
              <a:rPr lang="en-US" smtClean="0">
                <a:solidFill>
                  <a:prstClr val="black">
                    <a:tint val="75000"/>
                  </a:prstClr>
                </a:solidFill>
              </a:rPr>
              <a:t>2/13/2023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35720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D6B2D-7577-4783-A328-34AAE85ACF4F}" type="datetime1">
              <a:rPr lang="en-US" smtClean="0">
                <a:solidFill>
                  <a:prstClr val="black">
                    <a:tint val="75000"/>
                  </a:prstClr>
                </a:solidFill>
              </a:rPr>
              <a:t>2/13/2023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44211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001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524000"/>
            <a:ext cx="511175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514600"/>
            <a:ext cx="3008313" cy="373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C885E-EFF6-444F-B3A7-A284EF60064B}" type="datetime1">
              <a:rPr lang="en-US" smtClean="0">
                <a:solidFill>
                  <a:prstClr val="black">
                    <a:tint val="75000"/>
                  </a:prstClr>
                </a:solidFill>
              </a:rPr>
              <a:t>2/13/2023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4107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002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42E30-1C89-4755-8B1C-0017277C4EF2}" type="datetime1">
              <a:rPr lang="en-US" smtClean="0">
                <a:solidFill>
                  <a:prstClr val="black">
                    <a:tint val="75000"/>
                  </a:prstClr>
                </a:solidFill>
              </a:rPr>
              <a:t>2/13/2023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903720" y="27434"/>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9712C937-0D95-485E-9CEB-3B1021235E33}" type="slidenum">
              <a:rPr lang="en-US" smtClean="0"/>
              <a:pPr/>
              <a:t>‹#›</a:t>
            </a:fld>
            <a:endParaRPr lang="en-US" dirty="0"/>
          </a:p>
        </p:txBody>
      </p:sp>
    </p:spTree>
    <p:extLst>
      <p:ext uri="{BB962C8B-B14F-4D97-AF65-F5344CB8AC3E}">
        <p14:creationId xmlns:p14="http://schemas.microsoft.com/office/powerpoint/2010/main" val="240089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H-PowerPoint-Blue and Green Curves 1-Top.png"/>
          <p:cNvPicPr>
            <a:picLocks noChangeAspect="1"/>
          </p:cNvPicPr>
          <p:nvPr/>
        </p:nvPicPr>
        <p:blipFill>
          <a:blip r:embed="rId15"/>
          <a:stretch>
            <a:fillRect/>
          </a:stretch>
        </p:blipFill>
        <p:spPr>
          <a:xfrm>
            <a:off x="477" y="357"/>
            <a:ext cx="9143047" cy="6857286"/>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514602"/>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5E1A4-6272-44E8-AF4B-EBD55ECDC6CB}" type="datetime1">
              <a:rPr lang="en-US" smtClean="0">
                <a:solidFill>
                  <a:prstClr val="black">
                    <a:tint val="75000"/>
                  </a:prstClr>
                </a:solidFill>
              </a:rPr>
              <a:t>2/13/2023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Slide Number Placeholder 8"/>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C937-0D95-485E-9CEB-3B1021235E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01851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808" r:id="rId12"/>
    <p:sldLayoutId id="2147483809" r:id="rId13"/>
  </p:sldLayoutIdLst>
  <p:hf hdr="0" ftr="0" dt="0"/>
  <p:txStyles>
    <p:titleStyle>
      <a:lvl1pPr algn="ctr" defTabSz="914400" rtl="0" eaLnBrk="1" latinLnBrk="0" hangingPunct="1">
        <a:spcBef>
          <a:spcPct val="0"/>
        </a:spcBef>
        <a:buNone/>
        <a:defRPr sz="4400" kern="1200">
          <a:solidFill>
            <a:srgbClr val="009D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s://www.aha.org/cybersecurity-government-intelligence-reports/2022-09-12-fbi-pin-tlp-white-unpatched-and-outdat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jdsupra.com/legalnews/heightened-cybersecurity-requirements-5386637/" TargetMode="External"/><Relationship Id="rId4" Type="http://schemas.openxmlformats.org/officeDocument/2006/relationships/hyperlink" Target="https://www.scmagazine.com/feature/device-security/new-fda-authority-for-medical-device-security-signals-big-changes-for-manufacturer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arner.senate.gov/public/_cache/files/f/5/f5020e27-d20f-49d1-b8f0-bac298f5da0b/0320658680B8F1D29C9A94895044DA31.cips-report.pdf"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warner.senate.gov/public/_cache/files/f/5/f5020e27-d20f-49d1-b8f0-bac298f5da0b/0320658680B8F1D29C9A94895044DA31.cips-report.pdf"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delltechnologies.com/asset/en-us/services/consulting/customer-stories-case-studies/baptist-health-customer-profile.pdf"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3291C-CBF6-4CA4-82DD-D693E70F6295}"/>
              </a:ext>
            </a:extLst>
          </p:cNvPr>
          <p:cNvSpPr>
            <a:spLocks noGrp="1"/>
          </p:cNvSpPr>
          <p:nvPr>
            <p:ph idx="1"/>
          </p:nvPr>
        </p:nvSpPr>
        <p:spPr>
          <a:xfrm>
            <a:off x="515679" y="1541551"/>
            <a:ext cx="8229600" cy="4531451"/>
          </a:xfrm>
        </p:spPr>
        <p:txBody>
          <a:bodyPr>
            <a:normAutofit/>
          </a:bodyPr>
          <a:lstStyle/>
          <a:p>
            <a:endParaRPr lang="en-US" dirty="0"/>
          </a:p>
          <a:p>
            <a:endParaRPr lang="en-US" dirty="0"/>
          </a:p>
        </p:txBody>
      </p:sp>
      <p:sp>
        <p:nvSpPr>
          <p:cNvPr id="3" name="Title 2">
            <a:extLst>
              <a:ext uri="{FF2B5EF4-FFF2-40B4-BE49-F238E27FC236}">
                <a16:creationId xmlns:a16="http://schemas.microsoft.com/office/drawing/2014/main" id="{F3FAFB14-65C1-4161-8BA0-8266B70306BF}"/>
              </a:ext>
            </a:extLst>
          </p:cNvPr>
          <p:cNvSpPr>
            <a:spLocks noGrp="1"/>
          </p:cNvSpPr>
          <p:nvPr>
            <p:ph type="title"/>
          </p:nvPr>
        </p:nvSpPr>
        <p:spPr>
          <a:xfrm>
            <a:off x="515679" y="2037865"/>
            <a:ext cx="8176380" cy="3533232"/>
          </a:xfrm>
        </p:spPr>
        <p:txBody>
          <a:bodyPr>
            <a:noAutofit/>
          </a:bodyPr>
          <a:lstStyle/>
          <a:p>
            <a:r>
              <a:rPr lang="en-US" sz="4000" dirty="0">
                <a:solidFill>
                  <a:schemeClr val="tx1">
                    <a:lumMod val="85000"/>
                    <a:lumOff val="15000"/>
                  </a:schemeClr>
                </a:solidFill>
              </a:rPr>
              <a:t>ASSET MANAGEMENT &amp; PLANNING</a:t>
            </a:r>
            <a:br>
              <a:rPr lang="en-US" sz="4000" dirty="0">
                <a:solidFill>
                  <a:schemeClr val="tx1">
                    <a:lumMod val="85000"/>
                    <a:lumOff val="15000"/>
                  </a:schemeClr>
                </a:solidFill>
              </a:rPr>
            </a:br>
            <a:r>
              <a:rPr lang="en-US" sz="3200" b="0" dirty="0">
                <a:solidFill>
                  <a:schemeClr val="tx1">
                    <a:lumMod val="85000"/>
                    <a:lumOff val="15000"/>
                  </a:schemeClr>
                </a:solidFill>
              </a:rPr>
              <a:t>Life Cycle Risk Mitigation Strategy</a:t>
            </a:r>
            <a:br>
              <a:rPr lang="en-US" sz="3200" b="0" dirty="0">
                <a:solidFill>
                  <a:schemeClr val="tx1">
                    <a:lumMod val="85000"/>
                    <a:lumOff val="15000"/>
                  </a:schemeClr>
                </a:solidFill>
              </a:rPr>
            </a:br>
            <a:r>
              <a:rPr lang="en-US" sz="3200" b="0" dirty="0">
                <a:solidFill>
                  <a:schemeClr val="tx1">
                    <a:lumMod val="85000"/>
                    <a:lumOff val="15000"/>
                  </a:schemeClr>
                </a:solidFill>
              </a:rPr>
              <a:t>February, 2023</a:t>
            </a:r>
            <a:br>
              <a:rPr lang="en-US" sz="3200" b="0" dirty="0">
                <a:solidFill>
                  <a:schemeClr val="tx1">
                    <a:lumMod val="85000"/>
                    <a:lumOff val="15000"/>
                  </a:schemeClr>
                </a:solidFill>
              </a:rPr>
            </a:br>
            <a:br>
              <a:rPr lang="en-US" sz="3200" b="0" dirty="0">
                <a:solidFill>
                  <a:schemeClr val="tx1">
                    <a:lumMod val="85000"/>
                    <a:lumOff val="15000"/>
                  </a:schemeClr>
                </a:solidFill>
              </a:rPr>
            </a:br>
            <a:r>
              <a:rPr lang="en-US" sz="3200" b="0" i="1" u="sng" dirty="0">
                <a:solidFill>
                  <a:schemeClr val="tx1">
                    <a:lumMod val="85000"/>
                    <a:lumOff val="15000"/>
                  </a:schemeClr>
                </a:solidFill>
              </a:rPr>
              <a:t>Baptist Health</a:t>
            </a:r>
            <a:br>
              <a:rPr lang="en-US" sz="3200" b="0" dirty="0">
                <a:solidFill>
                  <a:schemeClr val="tx1">
                    <a:lumMod val="85000"/>
                    <a:lumOff val="15000"/>
                  </a:schemeClr>
                </a:solidFill>
              </a:rPr>
            </a:br>
            <a:r>
              <a:rPr lang="en-US" sz="2500" b="0" i="1" dirty="0">
                <a:solidFill>
                  <a:schemeClr val="tx1">
                    <a:lumMod val="85000"/>
                    <a:lumOff val="15000"/>
                  </a:schemeClr>
                </a:solidFill>
              </a:rPr>
              <a:t>Cindy Gueltzow, System Vice President, Supply Chain Services</a:t>
            </a:r>
            <a:br>
              <a:rPr lang="en-US" sz="2500" b="0" i="1" dirty="0">
                <a:solidFill>
                  <a:schemeClr val="tx1">
                    <a:lumMod val="85000"/>
                    <a:lumOff val="15000"/>
                  </a:schemeClr>
                </a:solidFill>
              </a:rPr>
            </a:br>
            <a:r>
              <a:rPr lang="en-US" sz="2500" b="0" i="1" dirty="0">
                <a:solidFill>
                  <a:schemeClr val="tx1">
                    <a:lumMod val="85000"/>
                    <a:lumOff val="15000"/>
                  </a:schemeClr>
                </a:solidFill>
              </a:rPr>
              <a:t>Todd Hill, System Deputy Chief Information Security Officer</a:t>
            </a:r>
            <a:br>
              <a:rPr lang="en-US" sz="2500" b="0" i="1" dirty="0">
                <a:solidFill>
                  <a:schemeClr val="tx1">
                    <a:lumMod val="85000"/>
                    <a:lumOff val="15000"/>
                  </a:schemeClr>
                </a:solidFill>
              </a:rPr>
            </a:br>
            <a:r>
              <a:rPr lang="en-US" sz="2500" b="0" i="1" dirty="0">
                <a:solidFill>
                  <a:schemeClr val="tx1">
                    <a:lumMod val="85000"/>
                    <a:lumOff val="15000"/>
                  </a:schemeClr>
                </a:solidFill>
              </a:rPr>
              <a:t>Chris Graff, System Vice President, Financial Operations</a:t>
            </a:r>
          </a:p>
        </p:txBody>
      </p:sp>
      <p:sp>
        <p:nvSpPr>
          <p:cNvPr id="10" name="TextBox 9"/>
          <p:cNvSpPr txBox="1"/>
          <p:nvPr/>
        </p:nvSpPr>
        <p:spPr>
          <a:xfrm>
            <a:off x="6710638" y="36198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947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1051" y="2306452"/>
            <a:ext cx="5433897" cy="4062058"/>
            <a:chOff x="331051" y="1851995"/>
            <a:chExt cx="5433897" cy="4062058"/>
          </a:xfrm>
        </p:grpSpPr>
        <p:sp>
          <p:nvSpPr>
            <p:cNvPr id="10" name="Freeform 9"/>
            <p:cNvSpPr/>
            <p:nvPr/>
          </p:nvSpPr>
          <p:spPr>
            <a:xfrm rot="2535818">
              <a:off x="1996360" y="4714096"/>
              <a:ext cx="618945" cy="60644"/>
            </a:xfrm>
            <a:custGeom>
              <a:avLst/>
              <a:gdLst/>
              <a:ahLst/>
              <a:cxnLst/>
              <a:rect l="0" t="0" r="0" b="0"/>
              <a:pathLst>
                <a:path>
                  <a:moveTo>
                    <a:pt x="0" y="30322"/>
                  </a:moveTo>
                  <a:lnTo>
                    <a:pt x="618945" y="30322"/>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076805" y="3852702"/>
              <a:ext cx="698797" cy="60644"/>
            </a:xfrm>
            <a:custGeom>
              <a:avLst/>
              <a:gdLst/>
              <a:ahLst/>
              <a:cxnLst/>
              <a:rect l="0" t="0" r="0" b="0"/>
              <a:pathLst>
                <a:path>
                  <a:moveTo>
                    <a:pt x="0" y="30322"/>
                  </a:moveTo>
                  <a:lnTo>
                    <a:pt x="698797" y="30322"/>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2" name="Freeform 11"/>
            <p:cNvSpPr/>
            <p:nvPr/>
          </p:nvSpPr>
          <p:spPr>
            <a:xfrm rot="19064182">
              <a:off x="1996360" y="2991308"/>
              <a:ext cx="618945" cy="60644"/>
            </a:xfrm>
            <a:custGeom>
              <a:avLst/>
              <a:gdLst/>
              <a:ahLst/>
              <a:cxnLst/>
              <a:rect l="0" t="0" r="0" b="0"/>
              <a:pathLst>
                <a:path>
                  <a:moveTo>
                    <a:pt x="0" y="30322"/>
                  </a:moveTo>
                  <a:lnTo>
                    <a:pt x="618945" y="30322"/>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Oval 12"/>
            <p:cNvSpPr/>
            <p:nvPr/>
          </p:nvSpPr>
          <p:spPr>
            <a:xfrm>
              <a:off x="331051" y="2856110"/>
              <a:ext cx="2053828" cy="205382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r>
                <a:rPr lang="en-US" b="1" dirty="0"/>
                <a:t>Long-Term Strategy</a:t>
              </a:r>
            </a:p>
          </p:txBody>
        </p:sp>
        <p:sp>
          <p:nvSpPr>
            <p:cNvPr id="14" name="Freeform 13"/>
            <p:cNvSpPr/>
            <p:nvPr/>
          </p:nvSpPr>
          <p:spPr>
            <a:xfrm>
              <a:off x="2385427" y="1851995"/>
              <a:ext cx="1149748" cy="1149748"/>
            </a:xfrm>
            <a:custGeom>
              <a:avLst/>
              <a:gdLst>
                <a:gd name="connsiteX0" fmla="*/ 0 w 1149748"/>
                <a:gd name="connsiteY0" fmla="*/ 574874 h 1149748"/>
                <a:gd name="connsiteX1" fmla="*/ 574874 w 1149748"/>
                <a:gd name="connsiteY1" fmla="*/ 0 h 1149748"/>
                <a:gd name="connsiteX2" fmla="*/ 1149748 w 1149748"/>
                <a:gd name="connsiteY2" fmla="*/ 574874 h 1149748"/>
                <a:gd name="connsiteX3" fmla="*/ 574874 w 1149748"/>
                <a:gd name="connsiteY3" fmla="*/ 1149748 h 1149748"/>
                <a:gd name="connsiteX4" fmla="*/ 0 w 1149748"/>
                <a:gd name="connsiteY4" fmla="*/ 574874 h 114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748" h="1149748">
                  <a:moveTo>
                    <a:pt x="0" y="574874"/>
                  </a:moveTo>
                  <a:cubicBezTo>
                    <a:pt x="0" y="257380"/>
                    <a:pt x="257380" y="0"/>
                    <a:pt x="574874" y="0"/>
                  </a:cubicBezTo>
                  <a:cubicBezTo>
                    <a:pt x="892368" y="0"/>
                    <a:pt x="1149748" y="257380"/>
                    <a:pt x="1149748" y="574874"/>
                  </a:cubicBezTo>
                  <a:cubicBezTo>
                    <a:pt x="1149748" y="892368"/>
                    <a:pt x="892368" y="1149748"/>
                    <a:pt x="574874" y="1149748"/>
                  </a:cubicBezTo>
                  <a:cubicBezTo>
                    <a:pt x="257380" y="1149748"/>
                    <a:pt x="0" y="892368"/>
                    <a:pt x="0" y="574874"/>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6632" tIns="176632" rIns="176632" bIns="176632" numCol="1" spcCol="1270" anchor="ctr" anchorCtr="0">
              <a:noAutofit/>
            </a:bodyPr>
            <a:lstStyle/>
            <a:p>
              <a:pPr lvl="0" algn="ctr" defTabSz="577850">
                <a:lnSpc>
                  <a:spcPct val="90000"/>
                </a:lnSpc>
                <a:spcBef>
                  <a:spcPct val="0"/>
                </a:spcBef>
                <a:spcAft>
                  <a:spcPct val="35000"/>
                </a:spcAft>
              </a:pPr>
              <a:r>
                <a:rPr lang="en-US" sz="1300" kern="1200" dirty="0"/>
                <a:t>Volume</a:t>
              </a:r>
            </a:p>
          </p:txBody>
        </p:sp>
        <p:sp>
          <p:nvSpPr>
            <p:cNvPr id="15" name="Freeform 14"/>
            <p:cNvSpPr/>
            <p:nvPr/>
          </p:nvSpPr>
          <p:spPr>
            <a:xfrm>
              <a:off x="3650150" y="1851995"/>
              <a:ext cx="1724622" cy="1149748"/>
            </a:xfrm>
            <a:custGeom>
              <a:avLst/>
              <a:gdLst>
                <a:gd name="connsiteX0" fmla="*/ 0 w 1724622"/>
                <a:gd name="connsiteY0" fmla="*/ 0 h 1149748"/>
                <a:gd name="connsiteX1" fmla="*/ 1724622 w 1724622"/>
                <a:gd name="connsiteY1" fmla="*/ 0 h 1149748"/>
                <a:gd name="connsiteX2" fmla="*/ 1724622 w 1724622"/>
                <a:gd name="connsiteY2" fmla="*/ 1149748 h 1149748"/>
                <a:gd name="connsiteX3" fmla="*/ 0 w 1724622"/>
                <a:gd name="connsiteY3" fmla="*/ 1149748 h 1149748"/>
                <a:gd name="connsiteX4" fmla="*/ 0 w 1724622"/>
                <a:gd name="connsiteY4" fmla="*/ 0 h 114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22" h="1149748">
                  <a:moveTo>
                    <a:pt x="0" y="0"/>
                  </a:moveTo>
                  <a:lnTo>
                    <a:pt x="1724622" y="0"/>
                  </a:lnTo>
                  <a:lnTo>
                    <a:pt x="1724622" y="1149748"/>
                  </a:lnTo>
                  <a:lnTo>
                    <a:pt x="0" y="11497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Existing Volume</a:t>
              </a:r>
            </a:p>
            <a:p>
              <a:pPr marL="114300" lvl="1" indent="-114300" algn="l" defTabSz="622300">
                <a:lnSpc>
                  <a:spcPct val="90000"/>
                </a:lnSpc>
                <a:spcBef>
                  <a:spcPct val="0"/>
                </a:spcBef>
                <a:spcAft>
                  <a:spcPct val="15000"/>
                </a:spcAft>
                <a:buChar char="••"/>
              </a:pPr>
              <a:r>
                <a:rPr lang="en-US" sz="1400" kern="1200" dirty="0"/>
                <a:t>New Volume - Provider Recruitment</a:t>
              </a:r>
            </a:p>
            <a:p>
              <a:pPr marL="114300" lvl="1" indent="-114300" algn="l" defTabSz="622300">
                <a:lnSpc>
                  <a:spcPct val="90000"/>
                </a:lnSpc>
                <a:spcBef>
                  <a:spcPct val="0"/>
                </a:spcBef>
                <a:spcAft>
                  <a:spcPct val="15000"/>
                </a:spcAft>
                <a:buChar char="••"/>
              </a:pPr>
              <a:r>
                <a:rPr lang="en-US" sz="1400" kern="1200" dirty="0"/>
                <a:t>New Volume - Strategic Pricing</a:t>
              </a:r>
            </a:p>
          </p:txBody>
        </p:sp>
        <p:sp>
          <p:nvSpPr>
            <p:cNvPr id="16" name="Freeform 15"/>
            <p:cNvSpPr/>
            <p:nvPr/>
          </p:nvSpPr>
          <p:spPr>
            <a:xfrm>
              <a:off x="2775602" y="3308150"/>
              <a:ext cx="1149748" cy="1149748"/>
            </a:xfrm>
            <a:custGeom>
              <a:avLst/>
              <a:gdLst>
                <a:gd name="connsiteX0" fmla="*/ 0 w 1149748"/>
                <a:gd name="connsiteY0" fmla="*/ 574874 h 1149748"/>
                <a:gd name="connsiteX1" fmla="*/ 574874 w 1149748"/>
                <a:gd name="connsiteY1" fmla="*/ 0 h 1149748"/>
                <a:gd name="connsiteX2" fmla="*/ 1149748 w 1149748"/>
                <a:gd name="connsiteY2" fmla="*/ 574874 h 1149748"/>
                <a:gd name="connsiteX3" fmla="*/ 574874 w 1149748"/>
                <a:gd name="connsiteY3" fmla="*/ 1149748 h 1149748"/>
                <a:gd name="connsiteX4" fmla="*/ 0 w 1149748"/>
                <a:gd name="connsiteY4" fmla="*/ 574874 h 114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748" h="1149748">
                  <a:moveTo>
                    <a:pt x="0" y="574874"/>
                  </a:moveTo>
                  <a:cubicBezTo>
                    <a:pt x="0" y="257380"/>
                    <a:pt x="257380" y="0"/>
                    <a:pt x="574874" y="0"/>
                  </a:cubicBezTo>
                  <a:cubicBezTo>
                    <a:pt x="892368" y="0"/>
                    <a:pt x="1149748" y="257380"/>
                    <a:pt x="1149748" y="574874"/>
                  </a:cubicBezTo>
                  <a:cubicBezTo>
                    <a:pt x="1149748" y="892368"/>
                    <a:pt x="892368" y="1149748"/>
                    <a:pt x="574874" y="1149748"/>
                  </a:cubicBezTo>
                  <a:cubicBezTo>
                    <a:pt x="257380" y="1149748"/>
                    <a:pt x="0" y="892368"/>
                    <a:pt x="0" y="574874"/>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6632" tIns="176632" rIns="176632" bIns="176632" numCol="1" spcCol="1270" anchor="ctr" anchorCtr="0">
              <a:noAutofit/>
            </a:bodyPr>
            <a:lstStyle/>
            <a:p>
              <a:pPr lvl="0" algn="ctr" defTabSz="577850">
                <a:lnSpc>
                  <a:spcPct val="90000"/>
                </a:lnSpc>
                <a:spcBef>
                  <a:spcPct val="0"/>
                </a:spcBef>
                <a:spcAft>
                  <a:spcPct val="35000"/>
                </a:spcAft>
              </a:pPr>
              <a:r>
                <a:rPr lang="en-US" sz="1300" kern="1200" dirty="0"/>
                <a:t>Operations</a:t>
              </a:r>
            </a:p>
          </p:txBody>
        </p:sp>
        <p:sp>
          <p:nvSpPr>
            <p:cNvPr id="17" name="Freeform 16"/>
            <p:cNvSpPr/>
            <p:nvPr/>
          </p:nvSpPr>
          <p:spPr>
            <a:xfrm>
              <a:off x="4040326" y="3308150"/>
              <a:ext cx="1724622" cy="1149748"/>
            </a:xfrm>
            <a:custGeom>
              <a:avLst/>
              <a:gdLst>
                <a:gd name="connsiteX0" fmla="*/ 0 w 1724622"/>
                <a:gd name="connsiteY0" fmla="*/ 0 h 1149748"/>
                <a:gd name="connsiteX1" fmla="*/ 1724622 w 1724622"/>
                <a:gd name="connsiteY1" fmla="*/ 0 h 1149748"/>
                <a:gd name="connsiteX2" fmla="*/ 1724622 w 1724622"/>
                <a:gd name="connsiteY2" fmla="*/ 1149748 h 1149748"/>
                <a:gd name="connsiteX3" fmla="*/ 0 w 1724622"/>
                <a:gd name="connsiteY3" fmla="*/ 1149748 h 1149748"/>
                <a:gd name="connsiteX4" fmla="*/ 0 w 1724622"/>
                <a:gd name="connsiteY4" fmla="*/ 0 h 114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22" h="1149748">
                  <a:moveTo>
                    <a:pt x="0" y="0"/>
                  </a:moveTo>
                  <a:lnTo>
                    <a:pt x="1724622" y="0"/>
                  </a:lnTo>
                  <a:lnTo>
                    <a:pt x="1724622" y="1149748"/>
                  </a:lnTo>
                  <a:lnTo>
                    <a:pt x="0" y="11497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Hours of Operations</a:t>
              </a:r>
            </a:p>
            <a:p>
              <a:pPr marL="114300" lvl="1" indent="-114300" algn="l" defTabSz="622300">
                <a:lnSpc>
                  <a:spcPct val="90000"/>
                </a:lnSpc>
                <a:spcBef>
                  <a:spcPct val="0"/>
                </a:spcBef>
                <a:spcAft>
                  <a:spcPct val="15000"/>
                </a:spcAft>
                <a:buChar char="••"/>
              </a:pPr>
              <a:r>
                <a:rPr lang="en-US" sz="1400" kern="1200" dirty="0"/>
                <a:t>Staffing</a:t>
              </a:r>
            </a:p>
            <a:p>
              <a:pPr marL="114300" lvl="1" indent="-114300" algn="l" defTabSz="622300">
                <a:lnSpc>
                  <a:spcPct val="90000"/>
                </a:lnSpc>
                <a:spcBef>
                  <a:spcPct val="0"/>
                </a:spcBef>
                <a:spcAft>
                  <a:spcPct val="15000"/>
                </a:spcAft>
                <a:buChar char="••"/>
              </a:pPr>
              <a:r>
                <a:rPr lang="en-US" sz="1400" kern="1200" dirty="0"/>
                <a:t>Scheduling</a:t>
              </a:r>
            </a:p>
            <a:p>
              <a:pPr marL="114300" lvl="1" indent="-114300" algn="l" defTabSz="622300">
                <a:lnSpc>
                  <a:spcPct val="90000"/>
                </a:lnSpc>
                <a:spcBef>
                  <a:spcPct val="0"/>
                </a:spcBef>
                <a:spcAft>
                  <a:spcPct val="15000"/>
                </a:spcAft>
                <a:buChar char="••"/>
              </a:pPr>
              <a:r>
                <a:rPr lang="en-US" sz="1400" kern="1200" dirty="0"/>
                <a:t>PAO Improvements</a:t>
              </a:r>
            </a:p>
          </p:txBody>
        </p:sp>
        <p:sp>
          <p:nvSpPr>
            <p:cNvPr id="18" name="Freeform 17"/>
            <p:cNvSpPr/>
            <p:nvPr/>
          </p:nvSpPr>
          <p:spPr>
            <a:xfrm>
              <a:off x="2385427" y="4764305"/>
              <a:ext cx="1149748" cy="1149748"/>
            </a:xfrm>
            <a:custGeom>
              <a:avLst/>
              <a:gdLst>
                <a:gd name="connsiteX0" fmla="*/ 0 w 1149748"/>
                <a:gd name="connsiteY0" fmla="*/ 574874 h 1149748"/>
                <a:gd name="connsiteX1" fmla="*/ 574874 w 1149748"/>
                <a:gd name="connsiteY1" fmla="*/ 0 h 1149748"/>
                <a:gd name="connsiteX2" fmla="*/ 1149748 w 1149748"/>
                <a:gd name="connsiteY2" fmla="*/ 574874 h 1149748"/>
                <a:gd name="connsiteX3" fmla="*/ 574874 w 1149748"/>
                <a:gd name="connsiteY3" fmla="*/ 1149748 h 1149748"/>
                <a:gd name="connsiteX4" fmla="*/ 0 w 1149748"/>
                <a:gd name="connsiteY4" fmla="*/ 574874 h 114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748" h="1149748">
                  <a:moveTo>
                    <a:pt x="0" y="574874"/>
                  </a:moveTo>
                  <a:cubicBezTo>
                    <a:pt x="0" y="257380"/>
                    <a:pt x="257380" y="0"/>
                    <a:pt x="574874" y="0"/>
                  </a:cubicBezTo>
                  <a:cubicBezTo>
                    <a:pt x="892368" y="0"/>
                    <a:pt x="1149748" y="257380"/>
                    <a:pt x="1149748" y="574874"/>
                  </a:cubicBezTo>
                  <a:cubicBezTo>
                    <a:pt x="1149748" y="892368"/>
                    <a:pt x="892368" y="1149748"/>
                    <a:pt x="574874" y="1149748"/>
                  </a:cubicBezTo>
                  <a:cubicBezTo>
                    <a:pt x="257380" y="1149748"/>
                    <a:pt x="0" y="892368"/>
                    <a:pt x="0" y="574874"/>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6632" tIns="176632" rIns="176632" bIns="176632" numCol="1" spcCol="1270" anchor="ctr" anchorCtr="0">
              <a:noAutofit/>
            </a:bodyPr>
            <a:lstStyle/>
            <a:p>
              <a:pPr lvl="0" algn="ctr" defTabSz="577850">
                <a:lnSpc>
                  <a:spcPct val="90000"/>
                </a:lnSpc>
                <a:spcBef>
                  <a:spcPct val="0"/>
                </a:spcBef>
                <a:spcAft>
                  <a:spcPct val="35000"/>
                </a:spcAft>
              </a:pPr>
              <a:r>
                <a:rPr lang="en-US" sz="1300" kern="1200" dirty="0"/>
                <a:t>Capital</a:t>
              </a:r>
            </a:p>
          </p:txBody>
        </p:sp>
        <p:sp>
          <p:nvSpPr>
            <p:cNvPr id="19" name="Freeform 18"/>
            <p:cNvSpPr/>
            <p:nvPr/>
          </p:nvSpPr>
          <p:spPr>
            <a:xfrm>
              <a:off x="3650150" y="4764305"/>
              <a:ext cx="1724622" cy="1149748"/>
            </a:xfrm>
            <a:custGeom>
              <a:avLst/>
              <a:gdLst>
                <a:gd name="connsiteX0" fmla="*/ 0 w 1724622"/>
                <a:gd name="connsiteY0" fmla="*/ 0 h 1149748"/>
                <a:gd name="connsiteX1" fmla="*/ 1724622 w 1724622"/>
                <a:gd name="connsiteY1" fmla="*/ 0 h 1149748"/>
                <a:gd name="connsiteX2" fmla="*/ 1724622 w 1724622"/>
                <a:gd name="connsiteY2" fmla="*/ 1149748 h 1149748"/>
                <a:gd name="connsiteX3" fmla="*/ 0 w 1724622"/>
                <a:gd name="connsiteY3" fmla="*/ 1149748 h 1149748"/>
                <a:gd name="connsiteX4" fmla="*/ 0 w 1724622"/>
                <a:gd name="connsiteY4" fmla="*/ 0 h 114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22" h="1149748">
                  <a:moveTo>
                    <a:pt x="0" y="0"/>
                  </a:moveTo>
                  <a:lnTo>
                    <a:pt x="1724622" y="0"/>
                  </a:lnTo>
                  <a:lnTo>
                    <a:pt x="1724622" y="1149748"/>
                  </a:lnTo>
                  <a:lnTo>
                    <a:pt x="0" y="11497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Routine Equipment Replacement</a:t>
              </a:r>
            </a:p>
            <a:p>
              <a:pPr marL="114300" lvl="1" indent="-114300" algn="l" defTabSz="622300">
                <a:lnSpc>
                  <a:spcPct val="90000"/>
                </a:lnSpc>
                <a:spcBef>
                  <a:spcPct val="0"/>
                </a:spcBef>
                <a:spcAft>
                  <a:spcPct val="15000"/>
                </a:spcAft>
                <a:buChar char="••"/>
              </a:pPr>
              <a:r>
                <a:rPr lang="en-US" sz="1400" kern="1200" dirty="0"/>
                <a:t>Equipment Upgrades</a:t>
              </a:r>
            </a:p>
            <a:p>
              <a:pPr marL="114300" lvl="1" indent="-114300" algn="l" defTabSz="622300">
                <a:lnSpc>
                  <a:spcPct val="90000"/>
                </a:lnSpc>
                <a:spcBef>
                  <a:spcPct val="0"/>
                </a:spcBef>
                <a:spcAft>
                  <a:spcPct val="15000"/>
                </a:spcAft>
                <a:buChar char="••"/>
              </a:pPr>
              <a:r>
                <a:rPr lang="en-US" sz="1400" kern="1200" dirty="0"/>
                <a:t>New Equipment</a:t>
              </a:r>
            </a:p>
            <a:p>
              <a:pPr marL="114300" lvl="1" indent="-114300" algn="l" defTabSz="622300">
                <a:lnSpc>
                  <a:spcPct val="90000"/>
                </a:lnSpc>
                <a:spcBef>
                  <a:spcPct val="0"/>
                </a:spcBef>
                <a:spcAft>
                  <a:spcPct val="15000"/>
                </a:spcAft>
                <a:buChar char="••"/>
              </a:pPr>
              <a:r>
                <a:rPr lang="en-US" sz="1400" kern="1200" dirty="0"/>
                <a:t>New Locations</a:t>
              </a:r>
            </a:p>
          </p:txBody>
        </p:sp>
      </p:grpSp>
      <p:sp>
        <p:nvSpPr>
          <p:cNvPr id="20" name="Left Arrow 19"/>
          <p:cNvSpPr/>
          <p:nvPr/>
        </p:nvSpPr>
        <p:spPr>
          <a:xfrm>
            <a:off x="6086475" y="2267406"/>
            <a:ext cx="2324100" cy="1047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Growth Strategy</a:t>
            </a:r>
          </a:p>
        </p:txBody>
      </p:sp>
      <p:sp>
        <p:nvSpPr>
          <p:cNvPr id="21" name="Left Arrow 20"/>
          <p:cNvSpPr/>
          <p:nvPr/>
        </p:nvSpPr>
        <p:spPr>
          <a:xfrm>
            <a:off x="6086475" y="3762607"/>
            <a:ext cx="2324100" cy="104775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Capacity</a:t>
            </a:r>
          </a:p>
        </p:txBody>
      </p:sp>
      <p:sp>
        <p:nvSpPr>
          <p:cNvPr id="22" name="Left Arrow 21"/>
          <p:cNvSpPr/>
          <p:nvPr/>
        </p:nvSpPr>
        <p:spPr>
          <a:xfrm>
            <a:off x="6086475" y="5269761"/>
            <a:ext cx="2324100" cy="104775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Capacity</a:t>
            </a:r>
          </a:p>
        </p:txBody>
      </p:sp>
      <p:sp>
        <p:nvSpPr>
          <p:cNvPr id="23" name="Title 1"/>
          <p:cNvSpPr>
            <a:spLocks noGrp="1"/>
          </p:cNvSpPr>
          <p:nvPr>
            <p:ph type="title"/>
          </p:nvPr>
        </p:nvSpPr>
        <p:spPr>
          <a:xfrm>
            <a:off x="457200" y="1061483"/>
            <a:ext cx="8229600" cy="1143000"/>
          </a:xfrm>
        </p:spPr>
        <p:txBody>
          <a:bodyPr/>
          <a:lstStyle/>
          <a:p>
            <a:r>
              <a:rPr lang="en-US" dirty="0"/>
              <a:t>Strategy</a:t>
            </a:r>
          </a:p>
        </p:txBody>
      </p:sp>
    </p:spTree>
    <p:extLst>
      <p:ext uri="{BB962C8B-B14F-4D97-AF65-F5344CB8AC3E}">
        <p14:creationId xmlns:p14="http://schemas.microsoft.com/office/powerpoint/2010/main" val="95511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70212"/>
            <a:ext cx="8229600" cy="1143000"/>
          </a:xfrm>
        </p:spPr>
        <p:txBody>
          <a:bodyPr/>
          <a:lstStyle/>
          <a:p>
            <a:r>
              <a:rPr lang="en-US" dirty="0"/>
              <a:t>Key Assessment Priorities</a:t>
            </a:r>
          </a:p>
        </p:txBody>
      </p:sp>
      <p:sp>
        <p:nvSpPr>
          <p:cNvPr id="5" name="Content Placeholder 4"/>
          <p:cNvSpPr>
            <a:spLocks noGrp="1"/>
          </p:cNvSpPr>
          <p:nvPr>
            <p:ph idx="1"/>
          </p:nvPr>
        </p:nvSpPr>
        <p:spPr>
          <a:xfrm>
            <a:off x="457200" y="1937932"/>
            <a:ext cx="8229600" cy="4432640"/>
          </a:xfrm>
        </p:spPr>
        <p:txBody>
          <a:bodyPr>
            <a:normAutofit fontScale="55000" lnSpcReduction="20000"/>
          </a:bodyPr>
          <a:lstStyle/>
          <a:p>
            <a:pPr marL="285750" lvl="0" indent="-285750">
              <a:spcBef>
                <a:spcPts val="0"/>
              </a:spcBef>
              <a:defRPr/>
            </a:pPr>
            <a:endParaRPr lang="en-US" dirty="0">
              <a:solidFill>
                <a:prstClr val="black"/>
              </a:solidFill>
            </a:endParaRPr>
          </a:p>
          <a:p>
            <a:pPr marL="285750" lvl="0" indent="-285750">
              <a:spcBef>
                <a:spcPts val="0"/>
              </a:spcBef>
              <a:defRPr/>
            </a:pPr>
            <a:r>
              <a:rPr lang="en-US" dirty="0">
                <a:solidFill>
                  <a:prstClr val="black"/>
                </a:solidFill>
              </a:rPr>
              <a:t>Replacing risk based equipment to reduce our exposure to network risk, long term outages due to repair issues, operating system failures</a:t>
            </a:r>
          </a:p>
          <a:p>
            <a:pPr marL="0" lvl="0" indent="0">
              <a:spcBef>
                <a:spcPts val="0"/>
              </a:spcBef>
              <a:buNone/>
              <a:defRPr/>
            </a:pPr>
            <a:endParaRPr lang="en-US" dirty="0">
              <a:solidFill>
                <a:prstClr val="black"/>
              </a:solidFill>
            </a:endParaRPr>
          </a:p>
          <a:p>
            <a:pPr marL="285750" lvl="0" indent="-285750">
              <a:spcBef>
                <a:spcPts val="0"/>
              </a:spcBef>
              <a:defRPr/>
            </a:pPr>
            <a:r>
              <a:rPr lang="en-US" dirty="0">
                <a:solidFill>
                  <a:prstClr val="black"/>
                </a:solidFill>
              </a:rPr>
              <a:t>Maintaining adequate and up-to-date technology is critical to delivery quality care, maintain positive patient experience and increase operational efficiencies</a:t>
            </a:r>
          </a:p>
          <a:p>
            <a:pPr marL="0" lvl="0" indent="0">
              <a:spcBef>
                <a:spcPts val="0"/>
              </a:spcBef>
              <a:buNone/>
              <a:defRPr/>
            </a:pPr>
            <a:endParaRPr lang="en-US" dirty="0">
              <a:solidFill>
                <a:prstClr val="black"/>
              </a:solidFill>
            </a:endParaRPr>
          </a:p>
          <a:p>
            <a:pPr marL="285750" lvl="0" indent="-285750">
              <a:spcBef>
                <a:spcPts val="0"/>
              </a:spcBef>
              <a:defRPr/>
            </a:pPr>
            <a:r>
              <a:rPr lang="en-US" dirty="0">
                <a:solidFill>
                  <a:prstClr val="black"/>
                </a:solidFill>
              </a:rPr>
              <a:t>Upgrading our technology to minimize operational disruptions due to failing aged equipment.  Delays in parts and service delivery hinder operations.</a:t>
            </a:r>
          </a:p>
          <a:p>
            <a:pPr marL="0" lvl="0" indent="0">
              <a:spcBef>
                <a:spcPts val="0"/>
              </a:spcBef>
              <a:buNone/>
              <a:defRPr/>
            </a:pPr>
            <a:endParaRPr lang="en-US" dirty="0">
              <a:solidFill>
                <a:prstClr val="black"/>
              </a:solidFill>
            </a:endParaRPr>
          </a:p>
          <a:p>
            <a:pPr marL="285750" lvl="0" indent="-285750">
              <a:spcBef>
                <a:spcPts val="0"/>
              </a:spcBef>
              <a:defRPr/>
            </a:pPr>
            <a:r>
              <a:rPr lang="en-US" dirty="0">
                <a:solidFill>
                  <a:prstClr val="black"/>
                </a:solidFill>
              </a:rPr>
              <a:t>Upgrading to new technology provides improvement in protocol speed thereby improving workflow for staff while increasing patient throughput</a:t>
            </a:r>
          </a:p>
          <a:p>
            <a:pPr marL="0" lvl="0" indent="0">
              <a:spcBef>
                <a:spcPts val="0"/>
              </a:spcBef>
              <a:buNone/>
              <a:defRPr/>
            </a:pPr>
            <a:endParaRPr lang="en-US" dirty="0">
              <a:solidFill>
                <a:prstClr val="black"/>
              </a:solidFill>
            </a:endParaRPr>
          </a:p>
          <a:p>
            <a:pPr marL="285750" lvl="0" indent="-285750">
              <a:spcBef>
                <a:spcPts val="0"/>
              </a:spcBef>
              <a:defRPr/>
            </a:pPr>
            <a:r>
              <a:rPr lang="en-US" dirty="0">
                <a:solidFill>
                  <a:prstClr val="black"/>
                </a:solidFill>
              </a:rPr>
              <a:t>Evaluation of current schedule and staffing to determine if throughput could be increased with increased hours of operation</a:t>
            </a:r>
          </a:p>
          <a:p>
            <a:pPr marL="285750" lvl="0" indent="-285750">
              <a:spcBef>
                <a:spcPts val="0"/>
              </a:spcBef>
              <a:defRPr/>
            </a:pPr>
            <a:endParaRPr lang="en-US" dirty="0">
              <a:solidFill>
                <a:prstClr val="black"/>
              </a:solidFill>
            </a:endParaRPr>
          </a:p>
          <a:p>
            <a:pPr marL="285750" lvl="0" indent="-285750">
              <a:spcBef>
                <a:spcPts val="0"/>
              </a:spcBef>
              <a:defRPr/>
            </a:pPr>
            <a:r>
              <a:rPr lang="en-US" dirty="0">
                <a:solidFill>
                  <a:prstClr val="black"/>
                </a:solidFill>
              </a:rPr>
              <a:t>Using data to define growth strategies to better meet our patient needs</a:t>
            </a:r>
          </a:p>
          <a:p>
            <a:pPr marL="285750" lvl="0" indent="-285750">
              <a:spcBef>
                <a:spcPts val="0"/>
              </a:spcBef>
              <a:defRPr/>
            </a:pPr>
            <a:endParaRPr lang="en-US" dirty="0">
              <a:solidFill>
                <a:prstClr val="black"/>
              </a:solidFill>
            </a:endParaRPr>
          </a:p>
          <a:p>
            <a:pPr marL="285750" lvl="0" indent="-285750">
              <a:spcBef>
                <a:spcPts val="0"/>
              </a:spcBef>
              <a:defRPr/>
            </a:pPr>
            <a:r>
              <a:rPr lang="en-US" dirty="0">
                <a:solidFill>
                  <a:prstClr val="black"/>
                </a:solidFill>
              </a:rPr>
              <a:t>Standardize our workflow and scheduling processes to increase patient throughput</a:t>
            </a:r>
          </a:p>
          <a:p>
            <a:endParaRPr lang="en-US" dirty="0"/>
          </a:p>
        </p:txBody>
      </p:sp>
    </p:spTree>
    <p:extLst>
      <p:ext uri="{BB962C8B-B14F-4D97-AF65-F5344CB8AC3E}">
        <p14:creationId xmlns:p14="http://schemas.microsoft.com/office/powerpoint/2010/main" val="158358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140944-B50C-3A02-6259-BB311FCD4EEE}"/>
              </a:ext>
            </a:extLst>
          </p:cNvPr>
          <p:cNvPicPr>
            <a:picLocks noChangeAspect="1"/>
          </p:cNvPicPr>
          <p:nvPr/>
        </p:nvPicPr>
        <p:blipFill>
          <a:blip r:embed="rId2"/>
          <a:stretch>
            <a:fillRect/>
          </a:stretch>
        </p:blipFill>
        <p:spPr>
          <a:xfrm>
            <a:off x="1196622" y="1565090"/>
            <a:ext cx="6835267" cy="2600735"/>
          </a:xfrm>
          <a:prstGeom prst="rect">
            <a:avLst/>
          </a:prstGeom>
        </p:spPr>
      </p:pic>
      <p:pic>
        <p:nvPicPr>
          <p:cNvPr id="9" name="Picture 8">
            <a:extLst>
              <a:ext uri="{FF2B5EF4-FFF2-40B4-BE49-F238E27FC236}">
                <a16:creationId xmlns:a16="http://schemas.microsoft.com/office/drawing/2014/main" id="{D26D5448-8E1B-A839-7D92-34C37BB28C1A}"/>
              </a:ext>
            </a:extLst>
          </p:cNvPr>
          <p:cNvPicPr>
            <a:picLocks noChangeAspect="1"/>
          </p:cNvPicPr>
          <p:nvPr/>
        </p:nvPicPr>
        <p:blipFill>
          <a:blip r:embed="rId3"/>
          <a:stretch>
            <a:fillRect/>
          </a:stretch>
        </p:blipFill>
        <p:spPr>
          <a:xfrm>
            <a:off x="1578814" y="3169356"/>
            <a:ext cx="6098011" cy="3107267"/>
          </a:xfrm>
          <a:prstGeom prst="rect">
            <a:avLst/>
          </a:prstGeom>
        </p:spPr>
      </p:pic>
      <p:sp>
        <p:nvSpPr>
          <p:cNvPr id="10" name="TextBox 9">
            <a:extLst>
              <a:ext uri="{FF2B5EF4-FFF2-40B4-BE49-F238E27FC236}">
                <a16:creationId xmlns:a16="http://schemas.microsoft.com/office/drawing/2014/main" id="{7BA6E92C-31C1-FCB9-5C46-7FFA929166AB}"/>
              </a:ext>
            </a:extLst>
          </p:cNvPr>
          <p:cNvSpPr txBox="1"/>
          <p:nvPr/>
        </p:nvSpPr>
        <p:spPr>
          <a:xfrm>
            <a:off x="485422" y="6400800"/>
            <a:ext cx="8556978" cy="430887"/>
          </a:xfrm>
          <a:prstGeom prst="rect">
            <a:avLst/>
          </a:prstGeom>
          <a:noFill/>
        </p:spPr>
        <p:txBody>
          <a:bodyPr wrap="square" rtlCol="0">
            <a:spAutoFit/>
          </a:bodyPr>
          <a:lstStyle/>
          <a:p>
            <a:r>
              <a:rPr lang="en-US" sz="1100" dirty="0"/>
              <a:t>Source: </a:t>
            </a:r>
            <a:r>
              <a:rPr lang="en-US" sz="1100" dirty="0">
                <a:hlinkClick r:id="rId4"/>
              </a:rPr>
              <a:t>https://www.aha.org/cybersecurity-government-intelligence-reports/2022-09-12-fbi-pin-tlp-white-unpatched-and-outdated</a:t>
            </a:r>
            <a:endParaRPr lang="en-US" sz="1100" dirty="0"/>
          </a:p>
          <a:p>
            <a:endParaRPr lang="en-US" sz="1100" dirty="0"/>
          </a:p>
        </p:txBody>
      </p:sp>
    </p:spTree>
    <p:extLst>
      <p:ext uri="{BB962C8B-B14F-4D97-AF65-F5344CB8AC3E}">
        <p14:creationId xmlns:p14="http://schemas.microsoft.com/office/powerpoint/2010/main" val="300768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BF903-88B0-622A-1748-E72C623ED596}"/>
              </a:ext>
            </a:extLst>
          </p:cNvPr>
          <p:cNvSpPr>
            <a:spLocks noGrp="1"/>
          </p:cNvSpPr>
          <p:nvPr>
            <p:ph type="sldNum" sz="quarter" idx="12"/>
          </p:nvPr>
        </p:nvSpPr>
        <p:spPr/>
        <p:txBody>
          <a:bodyPr/>
          <a:lstStyle/>
          <a:p>
            <a:fld id="{9712C937-0D95-485E-9CEB-3B1021235E33}" type="slidenum">
              <a:rPr lang="en-US" smtClean="0"/>
              <a:pPr/>
              <a:t>13</a:t>
            </a:fld>
            <a:endParaRPr lang="en-US" dirty="0"/>
          </a:p>
        </p:txBody>
      </p:sp>
      <p:pic>
        <p:nvPicPr>
          <p:cNvPr id="4" name="Picture 3">
            <a:extLst>
              <a:ext uri="{FF2B5EF4-FFF2-40B4-BE49-F238E27FC236}">
                <a16:creationId xmlns:a16="http://schemas.microsoft.com/office/drawing/2014/main" id="{E04A0D9A-E392-B87F-E3A8-E8CCD413CE72}"/>
              </a:ext>
            </a:extLst>
          </p:cNvPr>
          <p:cNvPicPr>
            <a:picLocks noChangeAspect="1"/>
          </p:cNvPicPr>
          <p:nvPr/>
        </p:nvPicPr>
        <p:blipFill>
          <a:blip r:embed="rId2"/>
          <a:stretch>
            <a:fillRect/>
          </a:stretch>
        </p:blipFill>
        <p:spPr>
          <a:xfrm>
            <a:off x="111302" y="1512710"/>
            <a:ext cx="4741645" cy="3243615"/>
          </a:xfrm>
          <a:prstGeom prst="rect">
            <a:avLst/>
          </a:prstGeom>
        </p:spPr>
      </p:pic>
      <p:pic>
        <p:nvPicPr>
          <p:cNvPr id="6" name="Picture 5">
            <a:extLst>
              <a:ext uri="{FF2B5EF4-FFF2-40B4-BE49-F238E27FC236}">
                <a16:creationId xmlns:a16="http://schemas.microsoft.com/office/drawing/2014/main" id="{4D5D9879-6F31-2C82-C494-4BBD82725836}"/>
              </a:ext>
            </a:extLst>
          </p:cNvPr>
          <p:cNvPicPr>
            <a:picLocks noChangeAspect="1"/>
          </p:cNvPicPr>
          <p:nvPr/>
        </p:nvPicPr>
        <p:blipFill>
          <a:blip r:embed="rId3"/>
          <a:stretch>
            <a:fillRect/>
          </a:stretch>
        </p:blipFill>
        <p:spPr>
          <a:xfrm>
            <a:off x="2996354" y="2201175"/>
            <a:ext cx="5402580" cy="4656825"/>
          </a:xfrm>
          <a:prstGeom prst="rect">
            <a:avLst/>
          </a:prstGeom>
        </p:spPr>
      </p:pic>
      <p:sp>
        <p:nvSpPr>
          <p:cNvPr id="7" name="TextBox 6">
            <a:extLst>
              <a:ext uri="{FF2B5EF4-FFF2-40B4-BE49-F238E27FC236}">
                <a16:creationId xmlns:a16="http://schemas.microsoft.com/office/drawing/2014/main" id="{6B42A6FE-FF73-BF49-7F45-6D4ACE1C53A9}"/>
              </a:ext>
            </a:extLst>
          </p:cNvPr>
          <p:cNvSpPr txBox="1"/>
          <p:nvPr/>
        </p:nvSpPr>
        <p:spPr>
          <a:xfrm>
            <a:off x="111302" y="5283200"/>
            <a:ext cx="2885052" cy="1277273"/>
          </a:xfrm>
          <a:prstGeom prst="rect">
            <a:avLst/>
          </a:prstGeom>
          <a:noFill/>
        </p:spPr>
        <p:txBody>
          <a:bodyPr wrap="square" rtlCol="0">
            <a:spAutoFit/>
          </a:bodyPr>
          <a:lstStyle/>
          <a:p>
            <a:r>
              <a:rPr lang="en-US" sz="1100" dirty="0"/>
              <a:t>Sources:</a:t>
            </a:r>
          </a:p>
          <a:p>
            <a:r>
              <a:rPr lang="en-US" sz="1100" dirty="0">
                <a:hlinkClick r:id="rId4"/>
              </a:rPr>
              <a:t>https://www.scmagazine.com/feature/device-security/new-fda-authority-for-medical-device-security-signals-big-changes-for-manufacturers</a:t>
            </a:r>
            <a:r>
              <a:rPr lang="en-US" sz="1100" dirty="0"/>
              <a:t> </a:t>
            </a:r>
          </a:p>
          <a:p>
            <a:endParaRPr lang="en-US" sz="1100" dirty="0"/>
          </a:p>
          <a:p>
            <a:r>
              <a:rPr lang="en-US" sz="1100" dirty="0">
                <a:hlinkClick r:id="rId5"/>
              </a:rPr>
              <a:t>https://www.jdsupra.com/legalnews/heightened-cybersecurity-requirements-5386637/</a:t>
            </a:r>
            <a:r>
              <a:rPr lang="en-US" sz="1100" dirty="0"/>
              <a:t> </a:t>
            </a:r>
          </a:p>
        </p:txBody>
      </p:sp>
    </p:spTree>
    <p:extLst>
      <p:ext uri="{BB962C8B-B14F-4D97-AF65-F5344CB8AC3E}">
        <p14:creationId xmlns:p14="http://schemas.microsoft.com/office/powerpoint/2010/main" val="225883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64670" y="1768621"/>
            <a:ext cx="3020870" cy="1353480"/>
          </a:xfrm>
          <a:prstGeom prst="rect">
            <a:avLst/>
          </a:prstGeom>
        </p:spPr>
      </p:pic>
      <p:sp>
        <p:nvSpPr>
          <p:cNvPr id="10" name="Rectangle 9"/>
          <p:cNvSpPr/>
          <p:nvPr/>
        </p:nvSpPr>
        <p:spPr>
          <a:xfrm>
            <a:off x="262644" y="6028244"/>
            <a:ext cx="8063132" cy="237053"/>
          </a:xfrm>
          <a:prstGeom prst="rect">
            <a:avLst/>
          </a:prstGeom>
        </p:spPr>
        <p:txBody>
          <a:bodyPr wrap="square">
            <a:spAutoFit/>
          </a:bodyPr>
          <a:lstStyle/>
          <a:p>
            <a:pPr>
              <a:lnSpc>
                <a:spcPct val="110000"/>
              </a:lnSpc>
              <a:buSzPts val="1000"/>
              <a:tabLst>
                <a:tab pos="342728" algn="l"/>
              </a:tabLst>
            </a:pPr>
            <a:r>
              <a:rPr lang="en-US" sz="900" dirty="0">
                <a:latin typeface="Calibri Light" panose="020F0302020204030204" pitchFamily="34" charset="0"/>
                <a:ea typeface="Calibri" panose="020F0502020204030204" pitchFamily="34" charset="0"/>
                <a:cs typeface="Calibri Light" panose="020F0302020204030204" pitchFamily="34" charset="0"/>
                <a:hlinkClick r:id="rId3"/>
              </a:rPr>
              <a:t>Source: https://www.warner.senate.gov/public/_cache/files/f/5/f5020e27-d20f-49d1-b8f0-bac298f5da0b/0320658680B8F1D29C9A94895044DA31.cips-report.pdf</a:t>
            </a:r>
            <a:endParaRPr lang="en-US" sz="900" dirty="0">
              <a:latin typeface="Calibri Light" panose="020F0302020204030204" pitchFamily="34" charset="0"/>
              <a:ea typeface="Calibri" panose="020F0502020204030204" pitchFamily="34" charset="0"/>
              <a:cs typeface="Calibri Light" panose="020F0302020204030204" pitchFamily="34" charset="0"/>
            </a:endParaRPr>
          </a:p>
        </p:txBody>
      </p:sp>
      <p:pic>
        <p:nvPicPr>
          <p:cNvPr id="11" name="Picture 10"/>
          <p:cNvPicPr>
            <a:picLocks noChangeAspect="1"/>
          </p:cNvPicPr>
          <p:nvPr/>
        </p:nvPicPr>
        <p:blipFill>
          <a:blip r:embed="rId4"/>
          <a:stretch>
            <a:fillRect/>
          </a:stretch>
        </p:blipFill>
        <p:spPr>
          <a:xfrm>
            <a:off x="262644" y="3191872"/>
            <a:ext cx="6241321" cy="400085"/>
          </a:xfrm>
          <a:prstGeom prst="rect">
            <a:avLst/>
          </a:prstGeom>
        </p:spPr>
      </p:pic>
      <p:pic>
        <p:nvPicPr>
          <p:cNvPr id="12" name="Picture 11"/>
          <p:cNvPicPr>
            <a:picLocks noChangeAspect="1"/>
          </p:cNvPicPr>
          <p:nvPr/>
        </p:nvPicPr>
        <p:blipFill>
          <a:blip r:embed="rId5"/>
          <a:stretch>
            <a:fillRect/>
          </a:stretch>
        </p:blipFill>
        <p:spPr>
          <a:xfrm>
            <a:off x="247822" y="3591956"/>
            <a:ext cx="8213167" cy="1406012"/>
          </a:xfrm>
          <a:prstGeom prst="rect">
            <a:avLst/>
          </a:prstGeom>
        </p:spPr>
      </p:pic>
      <p:pic>
        <p:nvPicPr>
          <p:cNvPr id="13" name="Picture 12"/>
          <p:cNvPicPr>
            <a:picLocks noChangeAspect="1"/>
          </p:cNvPicPr>
          <p:nvPr/>
        </p:nvPicPr>
        <p:blipFill>
          <a:blip r:embed="rId6"/>
          <a:stretch>
            <a:fillRect/>
          </a:stretch>
        </p:blipFill>
        <p:spPr>
          <a:xfrm>
            <a:off x="221696" y="5075939"/>
            <a:ext cx="8407493" cy="834462"/>
          </a:xfrm>
          <a:prstGeom prst="rect">
            <a:avLst/>
          </a:prstGeom>
        </p:spPr>
      </p:pic>
      <p:sp>
        <p:nvSpPr>
          <p:cNvPr id="15" name="Rectangle 14"/>
          <p:cNvSpPr/>
          <p:nvPr/>
        </p:nvSpPr>
        <p:spPr>
          <a:xfrm>
            <a:off x="221696" y="5075940"/>
            <a:ext cx="8407493" cy="91243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3458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64670" y="1768621"/>
            <a:ext cx="3020870" cy="1353480"/>
          </a:xfrm>
          <a:prstGeom prst="rect">
            <a:avLst/>
          </a:prstGeom>
        </p:spPr>
      </p:pic>
      <p:sp>
        <p:nvSpPr>
          <p:cNvPr id="10" name="Rectangle 9"/>
          <p:cNvSpPr/>
          <p:nvPr/>
        </p:nvSpPr>
        <p:spPr>
          <a:xfrm>
            <a:off x="164671" y="6256845"/>
            <a:ext cx="8063132" cy="237053"/>
          </a:xfrm>
          <a:prstGeom prst="rect">
            <a:avLst/>
          </a:prstGeom>
        </p:spPr>
        <p:txBody>
          <a:bodyPr wrap="square">
            <a:spAutoFit/>
          </a:bodyPr>
          <a:lstStyle/>
          <a:p>
            <a:pPr>
              <a:lnSpc>
                <a:spcPct val="110000"/>
              </a:lnSpc>
              <a:buSzPts val="1000"/>
              <a:tabLst>
                <a:tab pos="342728" algn="l"/>
              </a:tabLst>
            </a:pPr>
            <a:r>
              <a:rPr lang="en-US" sz="900" dirty="0">
                <a:latin typeface="Calibri Light" panose="020F0302020204030204" pitchFamily="34" charset="0"/>
                <a:ea typeface="Calibri" panose="020F0502020204030204" pitchFamily="34" charset="0"/>
                <a:cs typeface="Calibri Light" panose="020F0302020204030204" pitchFamily="34" charset="0"/>
                <a:hlinkClick r:id="rId3"/>
              </a:rPr>
              <a:t>Source: https://www.warner.senate.gov/public/_cache/files/f/5/f5020e27-d20f-49d1-b8f0-bac298f5da0b/0320658680B8F1D29C9A94895044DA31.cips-report.pdf</a:t>
            </a:r>
            <a:endParaRPr lang="en-US" sz="900" dirty="0">
              <a:latin typeface="Calibri Light" panose="020F0302020204030204" pitchFamily="34" charset="0"/>
              <a:ea typeface="Calibri" panose="020F0502020204030204" pitchFamily="34" charset="0"/>
              <a:cs typeface="Calibri Light" panose="020F0302020204030204" pitchFamily="34" charset="0"/>
            </a:endParaRPr>
          </a:p>
        </p:txBody>
      </p:sp>
      <p:pic>
        <p:nvPicPr>
          <p:cNvPr id="8" name="Picture 7"/>
          <p:cNvPicPr>
            <a:picLocks noChangeAspect="1"/>
          </p:cNvPicPr>
          <p:nvPr/>
        </p:nvPicPr>
        <p:blipFill>
          <a:blip r:embed="rId4"/>
          <a:stretch>
            <a:fillRect/>
          </a:stretch>
        </p:blipFill>
        <p:spPr>
          <a:xfrm>
            <a:off x="164671" y="3122101"/>
            <a:ext cx="7414043" cy="3069770"/>
          </a:xfrm>
          <a:prstGeom prst="rect">
            <a:avLst/>
          </a:prstGeom>
        </p:spPr>
      </p:pic>
    </p:spTree>
    <p:extLst>
      <p:ext uri="{BB962C8B-B14F-4D97-AF65-F5344CB8AC3E}">
        <p14:creationId xmlns:p14="http://schemas.microsoft.com/office/powerpoint/2010/main" val="366066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94531"/>
            <a:ext cx="8229600" cy="2909455"/>
          </a:xfrm>
        </p:spPr>
        <p:txBody>
          <a:bodyPr>
            <a:normAutofit/>
          </a:bodyPr>
          <a:lstStyle/>
          <a:p>
            <a:r>
              <a:rPr lang="en-US" i="1" dirty="0"/>
              <a:t>Questions?</a:t>
            </a:r>
            <a:br>
              <a:rPr lang="en-US" i="1" dirty="0"/>
            </a:br>
            <a:br>
              <a:rPr lang="en-US" i="1" dirty="0"/>
            </a:br>
            <a:r>
              <a:rPr lang="en-US" i="1" dirty="0"/>
              <a:t>Thank you for your time!</a:t>
            </a:r>
          </a:p>
        </p:txBody>
      </p:sp>
      <p:sp>
        <p:nvSpPr>
          <p:cNvPr id="2" name="Slide Number Placeholder 1"/>
          <p:cNvSpPr>
            <a:spLocks noGrp="1"/>
          </p:cNvSpPr>
          <p:nvPr>
            <p:ph type="sldNum" sz="quarter" idx="12"/>
          </p:nvPr>
        </p:nvSpPr>
        <p:spPr/>
        <p:txBody>
          <a:bodyPr/>
          <a:lstStyle/>
          <a:p>
            <a:fld id="{9712C937-0D95-485E-9CEB-3B1021235E33}" type="slidenum">
              <a:rPr lang="en-US" smtClean="0"/>
              <a:pPr/>
              <a:t>16</a:t>
            </a:fld>
            <a:endParaRPr lang="en-US" dirty="0"/>
          </a:p>
        </p:txBody>
      </p:sp>
    </p:spTree>
    <p:extLst>
      <p:ext uri="{BB962C8B-B14F-4D97-AF65-F5344CB8AC3E}">
        <p14:creationId xmlns:p14="http://schemas.microsoft.com/office/powerpoint/2010/main" val="94309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0959"/>
            <a:ext cx="8229600" cy="1143000"/>
          </a:xfrm>
        </p:spPr>
        <p:txBody>
          <a:bodyPr>
            <a:normAutofit fontScale="90000"/>
          </a:bodyPr>
          <a:lstStyle/>
          <a:p>
            <a:r>
              <a:rPr lang="en-US" dirty="0"/>
              <a:t>Asset Management Planning and </a:t>
            </a:r>
            <a:br>
              <a:rPr lang="en-US" dirty="0"/>
            </a:br>
            <a:r>
              <a:rPr lang="en-US" dirty="0"/>
              <a:t>Retirement Capital Committee</a:t>
            </a:r>
          </a:p>
        </p:txBody>
      </p:sp>
      <p:sp>
        <p:nvSpPr>
          <p:cNvPr id="3" name="Content Placeholder 2"/>
          <p:cNvSpPr>
            <a:spLocks noGrp="1"/>
          </p:cNvSpPr>
          <p:nvPr>
            <p:ph idx="1"/>
          </p:nvPr>
        </p:nvSpPr>
        <p:spPr>
          <a:xfrm>
            <a:off x="457200" y="2424548"/>
            <a:ext cx="8229600" cy="3998923"/>
          </a:xfrm>
        </p:spPr>
        <p:txBody>
          <a:bodyPr>
            <a:normAutofit fontScale="47500" lnSpcReduction="20000"/>
          </a:bodyPr>
          <a:lstStyle/>
          <a:p>
            <a:r>
              <a:rPr lang="en-US" sz="3800" dirty="0"/>
              <a:t>System committee was sanctioned by SEC in 2019 and development of data collection required to identify risk began immediately.</a:t>
            </a:r>
          </a:p>
          <a:p>
            <a:pPr marL="457200" lvl="1" indent="0">
              <a:buNone/>
            </a:pPr>
            <a:r>
              <a:rPr lang="en-US" sz="3400" b="1" u="sng" dirty="0"/>
              <a:t>Purpose</a:t>
            </a:r>
          </a:p>
          <a:p>
            <a:pPr lvl="1"/>
            <a:r>
              <a:rPr lang="en-US" sz="2900" dirty="0"/>
              <a:t>The purpose of the Asset Management Planning &amp; Retirement (AMPR) Committee is to provide guidance and support to the organization’s efforts regarding the management of its capital assets.  This includes providing planning, growth and retirement recommendations throughout the lifecycle of all assets. Additionally, AMPR will remediate risks associated with equipment at or near end of life.</a:t>
            </a:r>
          </a:p>
          <a:p>
            <a:pPr marL="457200" lvl="1" indent="0">
              <a:buNone/>
            </a:pPr>
            <a:endParaRPr lang="en-US" sz="2900" dirty="0"/>
          </a:p>
          <a:p>
            <a:pPr lvl="1"/>
            <a:r>
              <a:rPr lang="en-US" sz="2900" dirty="0"/>
              <a:t>Co-Chairs: Michael Erickson, System Chief Cyber Security Officer, Cindy Gueltzow, System Vice President of Supply Chain Services</a:t>
            </a:r>
          </a:p>
          <a:p>
            <a:pPr marL="457200" lvl="1" indent="0">
              <a:buNone/>
            </a:pPr>
            <a:endParaRPr lang="en-US" sz="2900" dirty="0"/>
          </a:p>
          <a:p>
            <a:r>
              <a:rPr lang="en-US" sz="3400" dirty="0"/>
              <a:t>Primary Focus since inception:  Develop strategy and tool(s) to track key capital modalities that pose a risk to the network, our ability to provide care for our patients and/or our operations/revenue.</a:t>
            </a:r>
          </a:p>
          <a:p>
            <a:pPr marL="0" indent="0">
              <a:buNone/>
            </a:pPr>
            <a:endParaRPr lang="en-US" sz="3400" dirty="0"/>
          </a:p>
          <a:p>
            <a:r>
              <a:rPr lang="en-US" sz="3400" dirty="0"/>
              <a:t>Membership includes: Cyber Security, IT, Biomed, Supply Chain, Facilities, Business Continuity and Finance</a:t>
            </a:r>
          </a:p>
          <a:p>
            <a:pPr marL="0" indent="0">
              <a:buNone/>
            </a:pPr>
            <a:r>
              <a:rPr lang="en-US" dirty="0"/>
              <a:t> </a:t>
            </a:r>
          </a:p>
          <a:p>
            <a:pPr lvl="1"/>
            <a:endParaRPr lang="en-US" dirty="0"/>
          </a:p>
        </p:txBody>
      </p:sp>
    </p:spTree>
    <p:extLst>
      <p:ext uri="{BB962C8B-B14F-4D97-AF65-F5344CB8AC3E}">
        <p14:creationId xmlns:p14="http://schemas.microsoft.com/office/powerpoint/2010/main" val="399455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F90357DE-302D-1F8B-7E8E-6BEDB0826E42}"/>
              </a:ext>
            </a:extLst>
          </p:cNvPr>
          <p:cNvSpPr>
            <a:spLocks noGrp="1"/>
          </p:cNvSpPr>
          <p:nvPr>
            <p:ph type="title"/>
          </p:nvPr>
        </p:nvSpPr>
        <p:spPr>
          <a:xfrm>
            <a:off x="255813" y="1469573"/>
            <a:ext cx="8229600" cy="391886"/>
          </a:xfrm>
        </p:spPr>
        <p:txBody>
          <a:bodyPr>
            <a:normAutofit fontScale="90000"/>
          </a:bodyPr>
          <a:lstStyle/>
          <a:p>
            <a:r>
              <a:rPr lang="en-US" dirty="0"/>
              <a:t>Cybersecurity Implications</a:t>
            </a:r>
          </a:p>
        </p:txBody>
      </p:sp>
      <p:graphicFrame>
        <p:nvGraphicFramePr>
          <p:cNvPr id="20" name="Content Placeholder 2">
            <a:extLst>
              <a:ext uri="{FF2B5EF4-FFF2-40B4-BE49-F238E27FC236}">
                <a16:creationId xmlns:a16="http://schemas.microsoft.com/office/drawing/2014/main" id="{8096D678-1CBC-24D7-0E5E-BA6B295C3763}"/>
              </a:ext>
            </a:extLst>
          </p:cNvPr>
          <p:cNvGraphicFramePr>
            <a:graphicFrameLocks noGrp="1"/>
          </p:cNvGraphicFramePr>
          <p:nvPr>
            <p:ph idx="1"/>
          </p:nvPr>
        </p:nvGraphicFramePr>
        <p:xfrm>
          <a:off x="146756" y="1910286"/>
          <a:ext cx="8873066" cy="441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306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9B89-E584-1DC8-0294-7575E889E376}"/>
              </a:ext>
            </a:extLst>
          </p:cNvPr>
          <p:cNvSpPr>
            <a:spLocks noGrp="1"/>
          </p:cNvSpPr>
          <p:nvPr>
            <p:ph type="title"/>
          </p:nvPr>
        </p:nvSpPr>
        <p:spPr>
          <a:xfrm>
            <a:off x="67734" y="1219201"/>
            <a:ext cx="9008532" cy="1143000"/>
          </a:xfrm>
        </p:spPr>
        <p:txBody>
          <a:bodyPr>
            <a:normAutofit fontScale="90000"/>
          </a:bodyPr>
          <a:lstStyle/>
          <a:p>
            <a:r>
              <a:rPr lang="en-US" dirty="0"/>
              <a:t>Factors for Determining Asset Cyber Risk</a:t>
            </a:r>
          </a:p>
        </p:txBody>
      </p:sp>
      <p:graphicFrame>
        <p:nvGraphicFramePr>
          <p:cNvPr id="4" name="Diagram 3">
            <a:extLst>
              <a:ext uri="{FF2B5EF4-FFF2-40B4-BE49-F238E27FC236}">
                <a16:creationId xmlns:a16="http://schemas.microsoft.com/office/drawing/2014/main" id="{E40363DC-F426-CCAE-DA75-3DAC3DD72DE7}"/>
              </a:ext>
            </a:extLst>
          </p:cNvPr>
          <p:cNvGraphicFramePr/>
          <p:nvPr/>
        </p:nvGraphicFramePr>
        <p:xfrm>
          <a:off x="1027289" y="2260601"/>
          <a:ext cx="7089422" cy="431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33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339" y="516397"/>
            <a:ext cx="5588420" cy="1143000"/>
          </a:xfrm>
        </p:spPr>
        <p:txBody>
          <a:bodyPr>
            <a:normAutofit/>
          </a:bodyPr>
          <a:lstStyle/>
          <a:p>
            <a:r>
              <a:rPr lang="en-US" sz="4000" dirty="0"/>
              <a:t>Data System &amp; Reporting</a:t>
            </a:r>
          </a:p>
        </p:txBody>
      </p:sp>
      <p:sp>
        <p:nvSpPr>
          <p:cNvPr id="3" name="Content Placeholder 2"/>
          <p:cNvSpPr>
            <a:spLocks noGrp="1"/>
          </p:cNvSpPr>
          <p:nvPr>
            <p:ph idx="1"/>
          </p:nvPr>
        </p:nvSpPr>
        <p:spPr>
          <a:xfrm>
            <a:off x="457200" y="1579418"/>
            <a:ext cx="8229600" cy="5199233"/>
          </a:xfrm>
        </p:spPr>
        <p:txBody>
          <a:bodyPr>
            <a:normAutofit fontScale="55000" lnSpcReduction="20000"/>
          </a:bodyPr>
          <a:lstStyle/>
          <a:p>
            <a:r>
              <a:rPr lang="en-US" dirty="0"/>
              <a:t>Key requirements for asset lifecycle management function to assist with gaining better visibility across different type of assets (e.g. IT, facilities, clinical engineering, supply chain &amp; cyber security)</a:t>
            </a:r>
          </a:p>
          <a:p>
            <a:pPr marL="0" indent="0">
              <a:buNone/>
            </a:pPr>
            <a:endParaRPr lang="en-US" dirty="0"/>
          </a:p>
          <a:p>
            <a:pPr lvl="1"/>
            <a:r>
              <a:rPr lang="en-US" dirty="0"/>
              <a:t>Biomed and capital budgeting software databases will be used jointly to report key data for risk evaluation as well as 3-5 year plan development (replacement and growth)</a:t>
            </a:r>
          </a:p>
          <a:p>
            <a:pPr lvl="2">
              <a:buFont typeface="Wingdings" panose="05000000000000000000" pitchFamily="2" charset="2"/>
              <a:buChar char="ü"/>
            </a:pPr>
            <a:r>
              <a:rPr lang="en-US" dirty="0"/>
              <a:t>Physical Facility &amp; Network location of all equipment </a:t>
            </a:r>
          </a:p>
          <a:p>
            <a:pPr lvl="2">
              <a:buFont typeface="Wingdings" panose="05000000000000000000" pitchFamily="2" charset="2"/>
              <a:buChar char="ü"/>
            </a:pPr>
            <a:r>
              <a:rPr lang="en-US" dirty="0"/>
              <a:t>Make and model of all modalities including serial numbers and asset tag #</a:t>
            </a:r>
          </a:p>
          <a:p>
            <a:pPr lvl="2">
              <a:buFont typeface="Wingdings" panose="05000000000000000000" pitchFamily="2" charset="2"/>
              <a:buChar char="ü"/>
            </a:pPr>
            <a:r>
              <a:rPr lang="en-US" dirty="0"/>
              <a:t>Operating software version – Supply Chain risk level</a:t>
            </a:r>
          </a:p>
          <a:p>
            <a:pPr lvl="2">
              <a:buFont typeface="Wingdings" panose="05000000000000000000" pitchFamily="2" charset="2"/>
              <a:buChar char="ü"/>
            </a:pPr>
            <a:r>
              <a:rPr lang="en-US" dirty="0"/>
              <a:t>Inspection and Service dates – Biomed risk level</a:t>
            </a:r>
          </a:p>
          <a:p>
            <a:pPr lvl="2">
              <a:buFont typeface="Wingdings" panose="05000000000000000000" pitchFamily="2" charset="2"/>
              <a:buChar char="ü"/>
            </a:pPr>
            <a:r>
              <a:rPr lang="en-US" dirty="0"/>
              <a:t>Age of equipment to define remaining useful life</a:t>
            </a:r>
          </a:p>
          <a:p>
            <a:pPr lvl="2">
              <a:buFont typeface="Wingdings" panose="05000000000000000000" pitchFamily="2" charset="2"/>
              <a:buChar char="ü"/>
            </a:pPr>
            <a:r>
              <a:rPr lang="en-US" dirty="0"/>
              <a:t>Business continuity risk level</a:t>
            </a:r>
          </a:p>
          <a:p>
            <a:pPr lvl="2">
              <a:buFont typeface="Wingdings" panose="05000000000000000000" pitchFamily="2" charset="2"/>
              <a:buChar char="ü"/>
            </a:pPr>
            <a:r>
              <a:rPr lang="en-US" dirty="0"/>
              <a:t>Standardized vendor to guide bulk purchases</a:t>
            </a:r>
          </a:p>
          <a:p>
            <a:pPr lvl="2">
              <a:buFont typeface="Wingdings" panose="05000000000000000000" pitchFamily="2" charset="2"/>
              <a:buChar char="ü"/>
            </a:pPr>
            <a:r>
              <a:rPr lang="en-US" dirty="0"/>
              <a:t>Capital  ID and Purchase order number</a:t>
            </a:r>
          </a:p>
          <a:p>
            <a:pPr lvl="2">
              <a:buFont typeface="Wingdings" panose="05000000000000000000" pitchFamily="2" charset="2"/>
              <a:buChar char="ü"/>
            </a:pPr>
            <a:r>
              <a:rPr lang="en-US" dirty="0"/>
              <a:t>Cyber security risk level (scaled &amp; based on numerous factors)</a:t>
            </a:r>
          </a:p>
          <a:p>
            <a:pPr lvl="2">
              <a:buFont typeface="Wingdings" panose="05000000000000000000" pitchFamily="2" charset="2"/>
              <a:buChar char="ü"/>
            </a:pPr>
            <a:r>
              <a:rPr lang="en-US" dirty="0"/>
              <a:t>IT risk level (scaled &amp; based on numerous factors)</a:t>
            </a:r>
          </a:p>
          <a:p>
            <a:pPr lvl="2">
              <a:buFont typeface="Wingdings" panose="05000000000000000000" pitchFamily="2" charset="2"/>
              <a:buChar char="ü"/>
            </a:pPr>
            <a:r>
              <a:rPr lang="en-US" dirty="0"/>
              <a:t>Utilization by modality by site</a:t>
            </a:r>
          </a:p>
          <a:p>
            <a:pPr lvl="2">
              <a:buFont typeface="Wingdings" panose="05000000000000000000" pitchFamily="2" charset="2"/>
              <a:buChar char="ü"/>
            </a:pPr>
            <a:r>
              <a:rPr lang="en-US" dirty="0"/>
              <a:t>Peak Schedule – utilization</a:t>
            </a:r>
          </a:p>
          <a:p>
            <a:pPr lvl="2">
              <a:buFont typeface="Wingdings" panose="05000000000000000000" pitchFamily="2" charset="2"/>
              <a:buChar char="ü"/>
            </a:pPr>
            <a:r>
              <a:rPr lang="en-US" dirty="0"/>
              <a:t>Open appointments</a:t>
            </a:r>
          </a:p>
          <a:p>
            <a:pPr lvl="2">
              <a:buFont typeface="Wingdings" panose="05000000000000000000" pitchFamily="2" charset="2"/>
              <a:buChar char="ü"/>
            </a:pPr>
            <a:endParaRPr lang="en-US" dirty="0"/>
          </a:p>
          <a:p>
            <a:pPr lvl="1"/>
            <a:r>
              <a:rPr lang="en-US" dirty="0"/>
              <a:t>Preliminary go live of our software tools is scheduled for March 2023 for subset of overall equipment data</a:t>
            </a:r>
          </a:p>
        </p:txBody>
      </p:sp>
    </p:spTree>
    <p:extLst>
      <p:ext uri="{BB962C8B-B14F-4D97-AF65-F5344CB8AC3E}">
        <p14:creationId xmlns:p14="http://schemas.microsoft.com/office/powerpoint/2010/main" val="18105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7069" y="1852774"/>
            <a:ext cx="6989809" cy="835247"/>
            <a:chOff x="639156" y="1745381"/>
            <a:chExt cx="9319745" cy="1113662"/>
          </a:xfrm>
        </p:grpSpPr>
        <p:sp>
          <p:nvSpPr>
            <p:cNvPr id="51" name="Rectangle 50"/>
            <p:cNvSpPr/>
            <p:nvPr/>
          </p:nvSpPr>
          <p:spPr>
            <a:xfrm>
              <a:off x="8436851" y="1745381"/>
              <a:ext cx="1522050" cy="1113662"/>
            </a:xfrm>
            <a:prstGeom prst="rect">
              <a:avLst/>
            </a:prstGeom>
            <a:solidFill>
              <a:srgbClr val="C4D82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639156" y="1750505"/>
              <a:ext cx="3047078" cy="1103414"/>
            </a:xfrm>
            <a:prstGeom prst="rect">
              <a:avLst/>
            </a:prstGeom>
            <a:solidFill>
              <a:srgbClr val="C4D82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3692109" y="1748731"/>
              <a:ext cx="4741418" cy="1106962"/>
            </a:xfrm>
            <a:prstGeom prst="rect">
              <a:avLst/>
            </a:prstGeom>
            <a:solidFill>
              <a:srgbClr val="C5D2D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p:cNvGrpSpPr/>
          <p:nvPr/>
        </p:nvGrpSpPr>
        <p:grpSpPr>
          <a:xfrm>
            <a:off x="467069" y="3677233"/>
            <a:ext cx="6989809" cy="835247"/>
            <a:chOff x="606360" y="4177993"/>
            <a:chExt cx="9319745" cy="1113662"/>
          </a:xfrm>
        </p:grpSpPr>
        <p:sp>
          <p:nvSpPr>
            <p:cNvPr id="91" name="Rectangle 90"/>
            <p:cNvSpPr/>
            <p:nvPr/>
          </p:nvSpPr>
          <p:spPr>
            <a:xfrm>
              <a:off x="8404055" y="4177993"/>
              <a:ext cx="1522050" cy="1113662"/>
            </a:xfrm>
            <a:prstGeom prst="rect">
              <a:avLst/>
            </a:prstGeom>
            <a:solidFill>
              <a:srgbClr val="C4D82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91"/>
            <p:cNvSpPr/>
            <p:nvPr/>
          </p:nvSpPr>
          <p:spPr>
            <a:xfrm>
              <a:off x="606360" y="4183117"/>
              <a:ext cx="3047078" cy="1103414"/>
            </a:xfrm>
            <a:prstGeom prst="rect">
              <a:avLst/>
            </a:prstGeom>
            <a:solidFill>
              <a:srgbClr val="C4D82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Rectangle 92"/>
            <p:cNvSpPr/>
            <p:nvPr/>
          </p:nvSpPr>
          <p:spPr>
            <a:xfrm>
              <a:off x="3659313" y="4181343"/>
              <a:ext cx="4741418" cy="1106962"/>
            </a:xfrm>
            <a:prstGeom prst="rect">
              <a:avLst/>
            </a:prstGeom>
            <a:solidFill>
              <a:srgbClr val="C5D2D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p:cNvSpPr txBox="1"/>
          <p:nvPr/>
        </p:nvSpPr>
        <p:spPr>
          <a:xfrm>
            <a:off x="4339897" y="709255"/>
            <a:ext cx="4438716" cy="954107"/>
          </a:xfrm>
          <a:prstGeom prst="rect">
            <a:avLst/>
          </a:prstGeom>
          <a:noFill/>
        </p:spPr>
        <p:txBody>
          <a:bodyPr wrap="none" rtlCol="0">
            <a:spAutoFit/>
          </a:bodyPr>
          <a:lstStyle/>
          <a:p>
            <a:pPr algn="ctr"/>
            <a:r>
              <a:rPr lang="en-US" sz="2800" dirty="0">
                <a:solidFill>
                  <a:srgbClr val="009DBD"/>
                </a:solidFill>
                <a:latin typeface="+mj-lt"/>
                <a:ea typeface="+mj-ea"/>
                <a:cs typeface="+mj-cs"/>
              </a:rPr>
              <a:t>Strategic Asset Management </a:t>
            </a:r>
          </a:p>
          <a:p>
            <a:pPr algn="ctr"/>
            <a:r>
              <a:rPr lang="en-US" sz="2800" dirty="0">
                <a:solidFill>
                  <a:srgbClr val="009DBD"/>
                </a:solidFill>
                <a:latin typeface="+mj-lt"/>
                <a:ea typeface="+mj-ea"/>
                <a:cs typeface="+mj-cs"/>
              </a:rPr>
              <a:t>Lifecycle Planning Team</a:t>
            </a:r>
          </a:p>
        </p:txBody>
      </p:sp>
      <p:cxnSp>
        <p:nvCxnSpPr>
          <p:cNvPr id="5" name="Straight Connector 4"/>
          <p:cNvCxnSpPr/>
          <p:nvPr/>
        </p:nvCxnSpPr>
        <p:spPr>
          <a:xfrm>
            <a:off x="483326" y="1709691"/>
            <a:ext cx="483326" cy="0"/>
          </a:xfrm>
          <a:prstGeom prst="line">
            <a:avLst/>
          </a:prstGeom>
          <a:ln w="19050">
            <a:solidFill>
              <a:srgbClr val="C5D2DF"/>
            </a:solidFill>
          </a:ln>
        </p:spPr>
        <p:style>
          <a:lnRef idx="1">
            <a:schemeClr val="accent1"/>
          </a:lnRef>
          <a:fillRef idx="0">
            <a:schemeClr val="accent1"/>
          </a:fillRef>
          <a:effectRef idx="0">
            <a:schemeClr val="accent1"/>
          </a:effectRef>
          <a:fontRef idx="minor">
            <a:schemeClr val="tx1"/>
          </a:fontRef>
        </p:style>
      </p:cxnSp>
      <p:sp>
        <p:nvSpPr>
          <p:cNvPr id="57" name="Right Arrow 56"/>
          <p:cNvSpPr/>
          <p:nvPr/>
        </p:nvSpPr>
        <p:spPr>
          <a:xfrm>
            <a:off x="228600" y="3129523"/>
            <a:ext cx="8723671" cy="72498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Chevron 55"/>
          <p:cNvSpPr/>
          <p:nvPr/>
        </p:nvSpPr>
        <p:spPr>
          <a:xfrm>
            <a:off x="7604448" y="3319046"/>
            <a:ext cx="965261" cy="346166"/>
          </a:xfrm>
          <a:prstGeom prst="chevron">
            <a:avLst/>
          </a:prstGeom>
          <a:solidFill>
            <a:srgbClr val="F49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8" name="Group 57"/>
          <p:cNvGrpSpPr/>
          <p:nvPr/>
        </p:nvGrpSpPr>
        <p:grpSpPr>
          <a:xfrm>
            <a:off x="389568" y="1889614"/>
            <a:ext cx="1201783" cy="2583314"/>
            <a:chOff x="1402080" y="237844"/>
            <a:chExt cx="1602377" cy="3444418"/>
          </a:xfrm>
        </p:grpSpPr>
        <p:cxnSp>
          <p:nvCxnSpPr>
            <p:cNvPr id="62" name="Straight Connector 61"/>
            <p:cNvCxnSpPr/>
            <p:nvPr/>
          </p:nvCxnSpPr>
          <p:spPr>
            <a:xfrm>
              <a:off x="1402080" y="539931"/>
              <a:ext cx="0" cy="2046515"/>
            </a:xfrm>
            <a:prstGeom prst="line">
              <a:avLst/>
            </a:prstGeom>
            <a:ln>
              <a:solidFill>
                <a:schemeClr val="bg2">
                  <a:lumMod val="90000"/>
                </a:schemeClr>
              </a:solidFill>
            </a:ln>
          </p:spPr>
          <p:style>
            <a:lnRef idx="1">
              <a:schemeClr val="accent3"/>
            </a:lnRef>
            <a:fillRef idx="0">
              <a:schemeClr val="accent3"/>
            </a:fillRef>
            <a:effectRef idx="0">
              <a:schemeClr val="accent3"/>
            </a:effectRef>
            <a:fontRef idx="minor">
              <a:schemeClr val="tx1"/>
            </a:fontRef>
          </p:style>
        </p:cxnSp>
        <p:sp>
          <p:nvSpPr>
            <p:cNvPr id="60" name="TextBox 59"/>
            <p:cNvSpPr txBox="1"/>
            <p:nvPr/>
          </p:nvSpPr>
          <p:spPr>
            <a:xfrm>
              <a:off x="1529433" y="237844"/>
              <a:ext cx="1107569" cy="307776"/>
            </a:xfrm>
            <a:prstGeom prst="rect">
              <a:avLst/>
            </a:prstGeom>
            <a:noFill/>
          </p:spPr>
          <p:txBody>
            <a:bodyPr wrap="none" rtlCol="0">
              <a:spAutoFit/>
            </a:bodyPr>
            <a:lstStyle/>
            <a:p>
              <a:r>
                <a:rPr lang="en-US" sz="900" dirty="0">
                  <a:solidFill>
                    <a:srgbClr val="6A6969"/>
                  </a:solidFill>
                  <a:latin typeface="Franklin Gothic Medium" panose="020B0603020102020204" pitchFamily="34" charset="0"/>
                </a:rPr>
                <a:t>Procurement</a:t>
              </a:r>
            </a:p>
          </p:txBody>
        </p:sp>
        <p:sp>
          <p:nvSpPr>
            <p:cNvPr id="61" name="TextBox 60"/>
            <p:cNvSpPr txBox="1"/>
            <p:nvPr/>
          </p:nvSpPr>
          <p:spPr>
            <a:xfrm>
              <a:off x="1521812" y="512164"/>
              <a:ext cx="1482645" cy="3170098"/>
            </a:xfrm>
            <a:prstGeom prst="rect">
              <a:avLst/>
            </a:prstGeom>
            <a:noFill/>
          </p:spPr>
          <p:txBody>
            <a:bodyPr wrap="square" rtlCol="0">
              <a:spAutoFit/>
            </a:bodyPr>
            <a:lstStyle/>
            <a:p>
              <a:r>
                <a:rPr lang="en-US" sz="825" dirty="0">
                  <a:solidFill>
                    <a:schemeClr val="bg2">
                      <a:lumMod val="25000"/>
                    </a:schemeClr>
                  </a:solidFill>
                  <a:latin typeface="Calibri Light" panose="020F0302020204030204" pitchFamily="34" charset="0"/>
                  <a:cs typeface="Calibri Light" panose="020F0302020204030204" pitchFamily="34" charset="0"/>
                </a:rPr>
                <a:t>Supply Chain and Contract Management Database</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Scale economies achieved within defined safety and quality expectations </a:t>
              </a:r>
              <a:endParaRPr lang="en-US" sz="900" dirty="0">
                <a:solidFill>
                  <a:schemeClr val="bg2">
                    <a:lumMod val="25000"/>
                  </a:schemeClr>
                </a:solidFill>
                <a:latin typeface="Calibri Light" panose="020F0302020204030204" pitchFamily="34" charset="0"/>
                <a:cs typeface="Calibri Light" panose="020F0302020204030204" pitchFamily="34" charset="0"/>
              </a:endParaRPr>
            </a:p>
          </p:txBody>
        </p:sp>
      </p:grpSp>
      <p:grpSp>
        <p:nvGrpSpPr>
          <p:cNvPr id="64" name="Group 63"/>
          <p:cNvGrpSpPr/>
          <p:nvPr/>
        </p:nvGrpSpPr>
        <p:grpSpPr>
          <a:xfrm>
            <a:off x="1592660" y="1889614"/>
            <a:ext cx="1201783" cy="2710272"/>
            <a:chOff x="3008807" y="250904"/>
            <a:chExt cx="1602377" cy="3613695"/>
          </a:xfrm>
        </p:grpSpPr>
        <p:cxnSp>
          <p:nvCxnSpPr>
            <p:cNvPr id="65" name="Straight Connector 64"/>
            <p:cNvCxnSpPr/>
            <p:nvPr/>
          </p:nvCxnSpPr>
          <p:spPr>
            <a:xfrm>
              <a:off x="3008807" y="552991"/>
              <a:ext cx="0" cy="2046515"/>
            </a:xfrm>
            <a:prstGeom prst="line">
              <a:avLst/>
            </a:prstGeom>
            <a:ln>
              <a:solidFill>
                <a:schemeClr val="bg2">
                  <a:lumMod val="90000"/>
                </a:schemeClr>
              </a:solidFill>
            </a:ln>
          </p:spPr>
          <p:style>
            <a:lnRef idx="1">
              <a:schemeClr val="accent3"/>
            </a:lnRef>
            <a:fillRef idx="0">
              <a:schemeClr val="accent3"/>
            </a:fillRef>
            <a:effectRef idx="0">
              <a:schemeClr val="accent3"/>
            </a:effectRef>
            <a:fontRef idx="minor">
              <a:schemeClr val="tx1"/>
            </a:fontRef>
          </p:style>
        </p:cxnSp>
        <p:sp>
          <p:nvSpPr>
            <p:cNvPr id="67" name="TextBox 66"/>
            <p:cNvSpPr txBox="1"/>
            <p:nvPr/>
          </p:nvSpPr>
          <p:spPr>
            <a:xfrm>
              <a:off x="3136160" y="250904"/>
              <a:ext cx="767732" cy="307776"/>
            </a:xfrm>
            <a:prstGeom prst="rect">
              <a:avLst/>
            </a:prstGeom>
            <a:noFill/>
          </p:spPr>
          <p:txBody>
            <a:bodyPr wrap="none" rtlCol="0">
              <a:spAutoFit/>
            </a:bodyPr>
            <a:lstStyle/>
            <a:p>
              <a:r>
                <a:rPr lang="en-US" sz="900" dirty="0">
                  <a:solidFill>
                    <a:srgbClr val="6A6969"/>
                  </a:solidFill>
                  <a:latin typeface="Franklin Gothic Medium" panose="020B0603020102020204" pitchFamily="34" charset="0"/>
                </a:rPr>
                <a:t>Finance</a:t>
              </a:r>
            </a:p>
          </p:txBody>
        </p:sp>
        <p:sp>
          <p:nvSpPr>
            <p:cNvPr id="68" name="TextBox 67"/>
            <p:cNvSpPr txBox="1"/>
            <p:nvPr/>
          </p:nvSpPr>
          <p:spPr>
            <a:xfrm>
              <a:off x="3128539" y="525224"/>
              <a:ext cx="1482645" cy="3339375"/>
            </a:xfrm>
            <a:prstGeom prst="rect">
              <a:avLst/>
            </a:prstGeom>
            <a:noFill/>
          </p:spPr>
          <p:txBody>
            <a:bodyPr wrap="square" rtlCol="0">
              <a:spAutoFit/>
            </a:bodyPr>
            <a:lstStyle/>
            <a:p>
              <a:r>
                <a:rPr lang="en-US" sz="825" dirty="0">
                  <a:solidFill>
                    <a:schemeClr val="bg2">
                      <a:lumMod val="25000"/>
                    </a:schemeClr>
                  </a:solidFill>
                  <a:latin typeface="Calibri Light" panose="020F0302020204030204" pitchFamily="34" charset="0"/>
                  <a:cs typeface="Calibri Light" panose="020F0302020204030204" pitchFamily="34" charset="0"/>
                </a:rPr>
                <a:t>Capital Planning and Financial Management</a:t>
              </a:r>
            </a:p>
            <a:p>
              <a:r>
                <a:rPr lang="en-US" sz="825" dirty="0">
                  <a:solidFill>
                    <a:schemeClr val="bg2">
                      <a:lumMod val="25000"/>
                    </a:schemeClr>
                  </a:solidFill>
                  <a:latin typeface="Calibri Light" panose="020F0302020204030204" pitchFamily="34" charset="0"/>
                  <a:cs typeface="Calibri Light" panose="020F0302020204030204" pitchFamily="34" charset="0"/>
                </a:rPr>
                <a:t>Database</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Processes that include Patient Safety and Technology Risks in purchasing decisions</a:t>
              </a:r>
              <a:endParaRPr lang="en-US" sz="900" dirty="0">
                <a:solidFill>
                  <a:schemeClr val="bg2">
                    <a:lumMod val="25000"/>
                  </a:schemeClr>
                </a:solidFill>
                <a:latin typeface="Calibri Light" panose="020F0302020204030204" pitchFamily="34" charset="0"/>
                <a:cs typeface="Calibri Light" panose="020F0302020204030204" pitchFamily="34" charset="0"/>
              </a:endParaRPr>
            </a:p>
          </p:txBody>
        </p:sp>
      </p:grpSp>
      <p:grpSp>
        <p:nvGrpSpPr>
          <p:cNvPr id="69" name="Group 68"/>
          <p:cNvGrpSpPr/>
          <p:nvPr/>
        </p:nvGrpSpPr>
        <p:grpSpPr>
          <a:xfrm>
            <a:off x="2795751" y="1892881"/>
            <a:ext cx="1312515" cy="2710272"/>
            <a:chOff x="1402080" y="237844"/>
            <a:chExt cx="1750019" cy="3613695"/>
          </a:xfrm>
        </p:grpSpPr>
        <p:cxnSp>
          <p:nvCxnSpPr>
            <p:cNvPr id="73" name="Straight Connector 72"/>
            <p:cNvCxnSpPr/>
            <p:nvPr/>
          </p:nvCxnSpPr>
          <p:spPr>
            <a:xfrm>
              <a:off x="1402080" y="539931"/>
              <a:ext cx="0" cy="2046515"/>
            </a:xfrm>
            <a:prstGeom prst="line">
              <a:avLst/>
            </a:prstGeom>
            <a:ln>
              <a:solidFill>
                <a:schemeClr val="bg2">
                  <a:lumMod val="90000"/>
                </a:schemeClr>
              </a:solidFill>
            </a:ln>
          </p:spPr>
          <p:style>
            <a:lnRef idx="1">
              <a:schemeClr val="accent3"/>
            </a:lnRef>
            <a:fillRef idx="0">
              <a:schemeClr val="accent3"/>
            </a:fillRef>
            <a:effectRef idx="0">
              <a:schemeClr val="accent3"/>
            </a:effectRef>
            <a:fontRef idx="minor">
              <a:schemeClr val="tx1"/>
            </a:fontRef>
          </p:style>
        </p:cxnSp>
        <p:sp>
          <p:nvSpPr>
            <p:cNvPr id="71" name="TextBox 70"/>
            <p:cNvSpPr txBox="1"/>
            <p:nvPr/>
          </p:nvSpPr>
          <p:spPr>
            <a:xfrm>
              <a:off x="1529433" y="237844"/>
              <a:ext cx="1622666" cy="307776"/>
            </a:xfrm>
            <a:prstGeom prst="rect">
              <a:avLst/>
            </a:prstGeom>
            <a:noFill/>
          </p:spPr>
          <p:txBody>
            <a:bodyPr wrap="none" rtlCol="0">
              <a:spAutoFit/>
            </a:bodyPr>
            <a:lstStyle/>
            <a:p>
              <a:r>
                <a:rPr lang="en-US" sz="900" dirty="0">
                  <a:solidFill>
                    <a:srgbClr val="6A6969"/>
                  </a:solidFill>
                  <a:latin typeface="Franklin Gothic Medium" panose="020B0603020102020204" pitchFamily="34" charset="0"/>
                </a:rPr>
                <a:t>Information Systems</a:t>
              </a:r>
            </a:p>
          </p:txBody>
        </p:sp>
        <p:sp>
          <p:nvSpPr>
            <p:cNvPr id="72" name="TextBox 71"/>
            <p:cNvSpPr txBox="1"/>
            <p:nvPr/>
          </p:nvSpPr>
          <p:spPr>
            <a:xfrm>
              <a:off x="1521812" y="512164"/>
              <a:ext cx="1482644" cy="3339375"/>
            </a:xfrm>
            <a:prstGeom prst="rect">
              <a:avLst/>
            </a:prstGeom>
            <a:noFill/>
          </p:spPr>
          <p:txBody>
            <a:bodyPr wrap="square" rtlCol="0">
              <a:spAutoFit/>
            </a:bodyPr>
            <a:lstStyle/>
            <a:p>
              <a:r>
                <a:rPr lang="en-US" sz="825" dirty="0">
                  <a:solidFill>
                    <a:schemeClr val="bg2">
                      <a:lumMod val="25000"/>
                    </a:schemeClr>
                  </a:solidFill>
                  <a:latin typeface="Calibri Light" panose="020F0302020204030204" pitchFamily="34" charset="0"/>
                  <a:cs typeface="Calibri Light" panose="020F0302020204030204" pitchFamily="34" charset="0"/>
                </a:rPr>
                <a:t>Configuration Management Database</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Vulnerability &amp; Configuration Management</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hlinkClick r:id="rId3"/>
                </a:rPr>
                <a:t>Legacy System Archival</a:t>
              </a:r>
              <a:endParaRPr lang="en-US" sz="825" dirty="0">
                <a:solidFill>
                  <a:schemeClr val="bg2">
                    <a:lumMod val="25000"/>
                  </a:schemeClr>
                </a:solidFill>
                <a:latin typeface="Calibri Light" panose="020F0302020204030204" pitchFamily="34" charset="0"/>
                <a:cs typeface="Calibri Light" panose="020F0302020204030204" pitchFamily="34" charset="0"/>
              </a:endParaRPr>
            </a:p>
          </p:txBody>
        </p:sp>
      </p:grpSp>
      <p:grpSp>
        <p:nvGrpSpPr>
          <p:cNvPr id="75" name="Group 74"/>
          <p:cNvGrpSpPr/>
          <p:nvPr/>
        </p:nvGrpSpPr>
        <p:grpSpPr>
          <a:xfrm>
            <a:off x="3998843" y="1892881"/>
            <a:ext cx="1201783" cy="2710272"/>
            <a:chOff x="3008807" y="250904"/>
            <a:chExt cx="1602377" cy="3613695"/>
          </a:xfrm>
        </p:grpSpPr>
        <p:cxnSp>
          <p:nvCxnSpPr>
            <p:cNvPr id="76" name="Straight Connector 75"/>
            <p:cNvCxnSpPr/>
            <p:nvPr/>
          </p:nvCxnSpPr>
          <p:spPr>
            <a:xfrm>
              <a:off x="3008807" y="552991"/>
              <a:ext cx="0" cy="2046515"/>
            </a:xfrm>
            <a:prstGeom prst="line">
              <a:avLst/>
            </a:prstGeom>
            <a:ln>
              <a:solidFill>
                <a:schemeClr val="bg2">
                  <a:lumMod val="90000"/>
                </a:schemeClr>
              </a:solidFill>
            </a:ln>
          </p:spPr>
          <p:style>
            <a:lnRef idx="1">
              <a:schemeClr val="accent3"/>
            </a:lnRef>
            <a:fillRef idx="0">
              <a:schemeClr val="accent3"/>
            </a:fillRef>
            <a:effectRef idx="0">
              <a:schemeClr val="accent3"/>
            </a:effectRef>
            <a:fontRef idx="minor">
              <a:schemeClr val="tx1"/>
            </a:fontRef>
          </p:style>
        </p:cxnSp>
        <p:sp>
          <p:nvSpPr>
            <p:cNvPr id="78" name="TextBox 77"/>
            <p:cNvSpPr txBox="1"/>
            <p:nvPr/>
          </p:nvSpPr>
          <p:spPr>
            <a:xfrm>
              <a:off x="3136160" y="250904"/>
              <a:ext cx="1190924" cy="307776"/>
            </a:xfrm>
            <a:prstGeom prst="rect">
              <a:avLst/>
            </a:prstGeom>
            <a:noFill/>
          </p:spPr>
          <p:txBody>
            <a:bodyPr wrap="none" rtlCol="0">
              <a:spAutoFit/>
            </a:bodyPr>
            <a:lstStyle/>
            <a:p>
              <a:r>
                <a:rPr lang="en-US" sz="900" dirty="0">
                  <a:solidFill>
                    <a:srgbClr val="6A6969"/>
                  </a:solidFill>
                  <a:latin typeface="Franklin Gothic Medium" panose="020B0603020102020204" pitchFamily="34" charset="0"/>
                </a:rPr>
                <a:t>Cyber Security</a:t>
              </a:r>
            </a:p>
          </p:txBody>
        </p:sp>
        <p:sp>
          <p:nvSpPr>
            <p:cNvPr id="79" name="TextBox 78"/>
            <p:cNvSpPr txBox="1"/>
            <p:nvPr/>
          </p:nvSpPr>
          <p:spPr>
            <a:xfrm>
              <a:off x="3128539" y="525224"/>
              <a:ext cx="1482645" cy="3339375"/>
            </a:xfrm>
            <a:prstGeom prst="rect">
              <a:avLst/>
            </a:prstGeom>
            <a:noFill/>
          </p:spPr>
          <p:txBody>
            <a:bodyPr wrap="square" rtlCol="0">
              <a:spAutoFit/>
            </a:bodyPr>
            <a:lstStyle/>
            <a:p>
              <a:r>
                <a:rPr lang="en-US" sz="825" dirty="0">
                  <a:solidFill>
                    <a:schemeClr val="bg2">
                      <a:lumMod val="25000"/>
                    </a:schemeClr>
                  </a:solidFill>
                  <a:latin typeface="Calibri Light" panose="020F0302020204030204" pitchFamily="34" charset="0"/>
                  <a:cs typeface="Calibri Light" panose="020F0302020204030204" pitchFamily="34" charset="0"/>
                </a:rPr>
                <a:t>Hardware Access Controls and Vulnerability Database</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Third party risk management</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Medical Device Security</a:t>
              </a:r>
              <a:endParaRPr lang="en-US" sz="900" dirty="0">
                <a:solidFill>
                  <a:schemeClr val="bg2">
                    <a:lumMod val="25000"/>
                  </a:schemeClr>
                </a:solidFill>
                <a:latin typeface="Calibri Light" panose="020F0302020204030204" pitchFamily="34" charset="0"/>
                <a:cs typeface="Calibri Light" panose="020F0302020204030204" pitchFamily="34" charset="0"/>
              </a:endParaRPr>
            </a:p>
          </p:txBody>
        </p:sp>
      </p:grpSp>
      <p:grpSp>
        <p:nvGrpSpPr>
          <p:cNvPr id="80" name="Group 79"/>
          <p:cNvGrpSpPr/>
          <p:nvPr/>
        </p:nvGrpSpPr>
        <p:grpSpPr>
          <a:xfrm>
            <a:off x="6278568" y="1899410"/>
            <a:ext cx="1251601" cy="2583314"/>
            <a:chOff x="1402080" y="237844"/>
            <a:chExt cx="1668801" cy="3444419"/>
          </a:xfrm>
        </p:grpSpPr>
        <p:cxnSp>
          <p:nvCxnSpPr>
            <p:cNvPr id="84" name="Straight Connector 83"/>
            <p:cNvCxnSpPr/>
            <p:nvPr/>
          </p:nvCxnSpPr>
          <p:spPr>
            <a:xfrm>
              <a:off x="1402080" y="539931"/>
              <a:ext cx="0" cy="2046515"/>
            </a:xfrm>
            <a:prstGeom prst="line">
              <a:avLst/>
            </a:prstGeom>
            <a:ln>
              <a:solidFill>
                <a:schemeClr val="bg2">
                  <a:lumMod val="90000"/>
                </a:schemeClr>
              </a:solidFill>
            </a:ln>
          </p:spPr>
          <p:style>
            <a:lnRef idx="1">
              <a:schemeClr val="accent3"/>
            </a:lnRef>
            <a:fillRef idx="0">
              <a:schemeClr val="accent3"/>
            </a:fillRef>
            <a:effectRef idx="0">
              <a:schemeClr val="accent3"/>
            </a:effectRef>
            <a:fontRef idx="minor">
              <a:schemeClr val="tx1"/>
            </a:fontRef>
          </p:style>
        </p:cxnSp>
        <p:sp>
          <p:nvSpPr>
            <p:cNvPr id="82" name="TextBox 81"/>
            <p:cNvSpPr txBox="1"/>
            <p:nvPr/>
          </p:nvSpPr>
          <p:spPr>
            <a:xfrm>
              <a:off x="1529433" y="237844"/>
              <a:ext cx="1541448" cy="307776"/>
            </a:xfrm>
            <a:prstGeom prst="rect">
              <a:avLst/>
            </a:prstGeom>
            <a:noFill/>
          </p:spPr>
          <p:txBody>
            <a:bodyPr wrap="none" rtlCol="0">
              <a:spAutoFit/>
            </a:bodyPr>
            <a:lstStyle/>
            <a:p>
              <a:r>
                <a:rPr lang="en-US" sz="900" dirty="0">
                  <a:solidFill>
                    <a:srgbClr val="6A6969"/>
                  </a:solidFill>
                  <a:latin typeface="Franklin Gothic Medium" panose="020B0603020102020204" pitchFamily="34" charset="0"/>
                </a:rPr>
                <a:t>Business Continuity</a:t>
              </a:r>
            </a:p>
          </p:txBody>
        </p:sp>
        <p:sp>
          <p:nvSpPr>
            <p:cNvPr id="83" name="TextBox 82"/>
            <p:cNvSpPr txBox="1"/>
            <p:nvPr/>
          </p:nvSpPr>
          <p:spPr>
            <a:xfrm>
              <a:off x="1521812" y="512164"/>
              <a:ext cx="1482645" cy="3170099"/>
            </a:xfrm>
            <a:prstGeom prst="rect">
              <a:avLst/>
            </a:prstGeom>
            <a:noFill/>
          </p:spPr>
          <p:txBody>
            <a:bodyPr wrap="square" rtlCol="0">
              <a:spAutoFit/>
            </a:bodyPr>
            <a:lstStyle/>
            <a:p>
              <a:r>
                <a:rPr lang="en-US" sz="825" dirty="0">
                  <a:solidFill>
                    <a:schemeClr val="bg2">
                      <a:lumMod val="25000"/>
                    </a:schemeClr>
                  </a:solidFill>
                  <a:latin typeface="Calibri Light" panose="020F0302020204030204" pitchFamily="34" charset="0"/>
                  <a:cs typeface="Calibri Light" panose="020F0302020204030204" pitchFamily="34" charset="0"/>
                </a:rPr>
                <a:t>Continuity of Operations Plans</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Resilience as a core competency</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Front line champions</a:t>
              </a:r>
            </a:p>
            <a:p>
              <a:r>
                <a:rPr lang="en-US" sz="825" dirty="0">
                  <a:solidFill>
                    <a:schemeClr val="bg2">
                      <a:lumMod val="25000"/>
                    </a:schemeClr>
                  </a:solidFill>
                  <a:latin typeface="Calibri Light" panose="020F0302020204030204" pitchFamily="34" charset="0"/>
                  <a:cs typeface="Calibri Light" panose="020F0302020204030204" pitchFamily="34" charset="0"/>
                </a:rPr>
                <a:t>Learn dependencies</a:t>
              </a:r>
            </a:p>
          </p:txBody>
        </p:sp>
      </p:grpSp>
      <p:grpSp>
        <p:nvGrpSpPr>
          <p:cNvPr id="86" name="Group 85"/>
          <p:cNvGrpSpPr/>
          <p:nvPr/>
        </p:nvGrpSpPr>
        <p:grpSpPr>
          <a:xfrm>
            <a:off x="7481658" y="1899410"/>
            <a:ext cx="1440755" cy="1761452"/>
            <a:chOff x="3008807" y="250904"/>
            <a:chExt cx="1921006" cy="2348602"/>
          </a:xfrm>
        </p:grpSpPr>
        <p:cxnSp>
          <p:nvCxnSpPr>
            <p:cNvPr id="87" name="Straight Connector 86"/>
            <p:cNvCxnSpPr/>
            <p:nvPr/>
          </p:nvCxnSpPr>
          <p:spPr>
            <a:xfrm>
              <a:off x="3008807" y="552991"/>
              <a:ext cx="0" cy="2046515"/>
            </a:xfrm>
            <a:prstGeom prst="line">
              <a:avLst/>
            </a:prstGeom>
            <a:ln>
              <a:solidFill>
                <a:schemeClr val="bg2">
                  <a:lumMod val="90000"/>
                </a:schemeClr>
              </a:solidFill>
            </a:ln>
          </p:spPr>
          <p:style>
            <a:lnRef idx="1">
              <a:schemeClr val="accent3"/>
            </a:lnRef>
            <a:fillRef idx="0">
              <a:schemeClr val="accent3"/>
            </a:fillRef>
            <a:effectRef idx="0">
              <a:schemeClr val="accent3"/>
            </a:effectRef>
            <a:fontRef idx="minor">
              <a:schemeClr val="tx1"/>
            </a:fontRef>
          </p:style>
        </p:cxnSp>
        <p:sp>
          <p:nvSpPr>
            <p:cNvPr id="89" name="TextBox 88"/>
            <p:cNvSpPr txBox="1"/>
            <p:nvPr/>
          </p:nvSpPr>
          <p:spPr>
            <a:xfrm>
              <a:off x="3136160" y="250904"/>
              <a:ext cx="1793653" cy="307776"/>
            </a:xfrm>
            <a:prstGeom prst="rect">
              <a:avLst/>
            </a:prstGeom>
            <a:noFill/>
          </p:spPr>
          <p:txBody>
            <a:bodyPr wrap="none" rtlCol="0">
              <a:spAutoFit/>
            </a:bodyPr>
            <a:lstStyle/>
            <a:p>
              <a:r>
                <a:rPr lang="en-US" sz="900" dirty="0">
                  <a:solidFill>
                    <a:srgbClr val="6A6969"/>
                  </a:solidFill>
                  <a:latin typeface="Franklin Gothic Medium" panose="020B0603020102020204" pitchFamily="34" charset="0"/>
                </a:rPr>
                <a:t>Executive Management</a:t>
              </a:r>
            </a:p>
          </p:txBody>
        </p:sp>
      </p:grpSp>
      <p:grpSp>
        <p:nvGrpSpPr>
          <p:cNvPr id="127" name="Group 126"/>
          <p:cNvGrpSpPr/>
          <p:nvPr/>
        </p:nvGrpSpPr>
        <p:grpSpPr>
          <a:xfrm>
            <a:off x="5124973" y="1888348"/>
            <a:ext cx="1201783" cy="2837230"/>
            <a:chOff x="1402080" y="237844"/>
            <a:chExt cx="1602377" cy="3782972"/>
          </a:xfrm>
        </p:grpSpPr>
        <p:cxnSp>
          <p:nvCxnSpPr>
            <p:cNvPr id="131" name="Straight Connector 130"/>
            <p:cNvCxnSpPr/>
            <p:nvPr/>
          </p:nvCxnSpPr>
          <p:spPr>
            <a:xfrm>
              <a:off x="1402080" y="539931"/>
              <a:ext cx="0" cy="2046515"/>
            </a:xfrm>
            <a:prstGeom prst="line">
              <a:avLst/>
            </a:prstGeom>
            <a:ln>
              <a:solidFill>
                <a:schemeClr val="bg2">
                  <a:lumMod val="90000"/>
                </a:schemeClr>
              </a:solidFill>
            </a:ln>
          </p:spPr>
          <p:style>
            <a:lnRef idx="1">
              <a:schemeClr val="accent3"/>
            </a:lnRef>
            <a:fillRef idx="0">
              <a:schemeClr val="accent3"/>
            </a:fillRef>
            <a:effectRef idx="0">
              <a:schemeClr val="accent3"/>
            </a:effectRef>
            <a:fontRef idx="minor">
              <a:schemeClr val="tx1"/>
            </a:fontRef>
          </p:style>
        </p:cxnSp>
        <p:sp>
          <p:nvSpPr>
            <p:cNvPr id="129" name="TextBox 128"/>
            <p:cNvSpPr txBox="1"/>
            <p:nvPr/>
          </p:nvSpPr>
          <p:spPr>
            <a:xfrm>
              <a:off x="1529433" y="237844"/>
              <a:ext cx="1017801" cy="307776"/>
            </a:xfrm>
            <a:prstGeom prst="rect">
              <a:avLst/>
            </a:prstGeom>
            <a:noFill/>
          </p:spPr>
          <p:txBody>
            <a:bodyPr wrap="none" rtlCol="0">
              <a:spAutoFit/>
            </a:bodyPr>
            <a:lstStyle/>
            <a:p>
              <a:r>
                <a:rPr lang="en-US" sz="900" dirty="0">
                  <a:solidFill>
                    <a:srgbClr val="6A6969"/>
                  </a:solidFill>
                  <a:latin typeface="Franklin Gothic Medium" panose="020B0603020102020204" pitchFamily="34" charset="0"/>
                </a:rPr>
                <a:t>Bio-Medical</a:t>
              </a:r>
            </a:p>
          </p:txBody>
        </p:sp>
        <p:sp>
          <p:nvSpPr>
            <p:cNvPr id="130" name="TextBox 129"/>
            <p:cNvSpPr txBox="1"/>
            <p:nvPr/>
          </p:nvSpPr>
          <p:spPr>
            <a:xfrm>
              <a:off x="1521812" y="512164"/>
              <a:ext cx="1482645" cy="3508652"/>
            </a:xfrm>
            <a:prstGeom prst="rect">
              <a:avLst/>
            </a:prstGeom>
            <a:noFill/>
          </p:spPr>
          <p:txBody>
            <a:bodyPr wrap="square" rtlCol="0">
              <a:spAutoFit/>
            </a:bodyPr>
            <a:lstStyle/>
            <a:p>
              <a:r>
                <a:rPr lang="en-US" sz="825" dirty="0">
                  <a:solidFill>
                    <a:schemeClr val="bg2">
                      <a:lumMod val="25000"/>
                    </a:schemeClr>
                  </a:solidFill>
                  <a:latin typeface="Calibri Light" panose="020F0302020204030204" pitchFamily="34" charset="0"/>
                  <a:cs typeface="Calibri Light" panose="020F0302020204030204" pitchFamily="34" charset="0"/>
                </a:rPr>
                <a:t>Facilities Management</a:t>
              </a:r>
            </a:p>
            <a:p>
              <a:r>
                <a:rPr lang="en-US" sz="825" dirty="0">
                  <a:solidFill>
                    <a:schemeClr val="bg2">
                      <a:lumMod val="25000"/>
                    </a:schemeClr>
                  </a:solidFill>
                  <a:latin typeface="Calibri Light" panose="020F0302020204030204" pitchFamily="34" charset="0"/>
                  <a:cs typeface="Calibri Light" panose="020F0302020204030204" pitchFamily="34" charset="0"/>
                </a:rPr>
                <a:t>Database</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Treatment of Physical plant as an I.T. Asset</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Common Procedures and risk based controls</a:t>
              </a:r>
            </a:p>
          </p:txBody>
        </p:sp>
      </p:grpSp>
      <p:grpSp>
        <p:nvGrpSpPr>
          <p:cNvPr id="125" name="Group 124"/>
          <p:cNvGrpSpPr/>
          <p:nvPr/>
        </p:nvGrpSpPr>
        <p:grpSpPr>
          <a:xfrm>
            <a:off x="394835" y="3318934"/>
            <a:ext cx="7083022" cy="346166"/>
            <a:chOff x="837990" y="4302037"/>
            <a:chExt cx="8565537" cy="461554"/>
          </a:xfrm>
        </p:grpSpPr>
        <p:sp>
          <p:nvSpPr>
            <p:cNvPr id="55" name="Chevron 54"/>
            <p:cNvSpPr/>
            <p:nvPr/>
          </p:nvSpPr>
          <p:spPr>
            <a:xfrm>
              <a:off x="837990" y="4302037"/>
              <a:ext cx="8565537" cy="461554"/>
            </a:xfrm>
            <a:prstGeom prst="chevron">
              <a:avLst/>
            </a:prstGeom>
            <a:solidFill>
              <a:srgbClr val="7A9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 name="Rectangle 3"/>
            <p:cNvSpPr/>
            <p:nvPr/>
          </p:nvSpPr>
          <p:spPr>
            <a:xfrm>
              <a:off x="1113958" y="4347896"/>
              <a:ext cx="8125850" cy="338554"/>
            </a:xfrm>
            <a:prstGeom prst="rect">
              <a:avLst/>
            </a:prstGeom>
          </p:spPr>
          <p:txBody>
            <a:bodyPr wrap="square">
              <a:spAutoFit/>
            </a:bodyPr>
            <a:lstStyle/>
            <a:p>
              <a:r>
                <a:rPr lang="en-US" sz="1050" dirty="0">
                  <a:solidFill>
                    <a:schemeClr val="bg1"/>
                  </a:solidFill>
                  <a:latin typeface="Franklin Gothic Medium" panose="020B0603020102020204" pitchFamily="34" charset="0"/>
                </a:rPr>
                <a:t>Asset Lifecycle Management improves with collaboration, data integration and data analysis</a:t>
              </a:r>
            </a:p>
          </p:txBody>
        </p:sp>
      </p:grpSp>
      <p:sp>
        <p:nvSpPr>
          <p:cNvPr id="126" name="Rectangle 125"/>
          <p:cNvSpPr/>
          <p:nvPr/>
        </p:nvSpPr>
        <p:spPr>
          <a:xfrm>
            <a:off x="7767981" y="3370989"/>
            <a:ext cx="721672" cy="253916"/>
          </a:xfrm>
          <a:prstGeom prst="rect">
            <a:avLst/>
          </a:prstGeom>
        </p:spPr>
        <p:txBody>
          <a:bodyPr wrap="none">
            <a:spAutoFit/>
          </a:bodyPr>
          <a:lstStyle/>
          <a:p>
            <a:r>
              <a:rPr lang="en-US" sz="1050" dirty="0">
                <a:solidFill>
                  <a:schemeClr val="bg1"/>
                </a:solidFill>
                <a:latin typeface="Franklin Gothic Medium" panose="020B0603020102020204" pitchFamily="34" charset="0"/>
              </a:rPr>
              <a:t>Proactive</a:t>
            </a:r>
            <a:endParaRPr lang="en-US" sz="1050" dirty="0"/>
          </a:p>
        </p:txBody>
      </p:sp>
      <p:pic>
        <p:nvPicPr>
          <p:cNvPr id="52" name="Picture 51"/>
          <p:cNvPicPr>
            <a:picLocks noChangeAspect="1"/>
          </p:cNvPicPr>
          <p:nvPr/>
        </p:nvPicPr>
        <p:blipFill>
          <a:blip r:embed="rId4"/>
          <a:stretch>
            <a:fillRect/>
          </a:stretch>
        </p:blipFill>
        <p:spPr>
          <a:xfrm>
            <a:off x="4139098" y="2743586"/>
            <a:ext cx="746522" cy="212943"/>
          </a:xfrm>
          <a:prstGeom prst="rect">
            <a:avLst/>
          </a:prstGeom>
        </p:spPr>
      </p:pic>
      <p:pic>
        <p:nvPicPr>
          <p:cNvPr id="7" name="Picture 6"/>
          <p:cNvPicPr>
            <a:picLocks noChangeAspect="1"/>
          </p:cNvPicPr>
          <p:nvPr/>
        </p:nvPicPr>
        <p:blipFill>
          <a:blip r:embed="rId5"/>
          <a:stretch>
            <a:fillRect/>
          </a:stretch>
        </p:blipFill>
        <p:spPr>
          <a:xfrm>
            <a:off x="3004874" y="2796472"/>
            <a:ext cx="747900" cy="144383"/>
          </a:xfrm>
          <a:prstGeom prst="rect">
            <a:avLst/>
          </a:prstGeom>
        </p:spPr>
      </p:pic>
      <p:pic>
        <p:nvPicPr>
          <p:cNvPr id="8" name="Picture 7"/>
          <p:cNvPicPr>
            <a:picLocks noChangeAspect="1"/>
          </p:cNvPicPr>
          <p:nvPr/>
        </p:nvPicPr>
        <p:blipFill>
          <a:blip r:embed="rId6"/>
          <a:stretch>
            <a:fillRect/>
          </a:stretch>
        </p:blipFill>
        <p:spPr>
          <a:xfrm>
            <a:off x="1757516" y="2973240"/>
            <a:ext cx="747900" cy="253077"/>
          </a:xfrm>
          <a:prstGeom prst="rect">
            <a:avLst/>
          </a:prstGeom>
        </p:spPr>
      </p:pic>
      <p:pic>
        <p:nvPicPr>
          <p:cNvPr id="9" name="Picture 8"/>
          <p:cNvPicPr>
            <a:picLocks noChangeAspect="1"/>
          </p:cNvPicPr>
          <p:nvPr/>
        </p:nvPicPr>
        <p:blipFill>
          <a:blip r:embed="rId7"/>
          <a:stretch>
            <a:fillRect/>
          </a:stretch>
        </p:blipFill>
        <p:spPr>
          <a:xfrm>
            <a:off x="603046" y="2980417"/>
            <a:ext cx="747900" cy="172083"/>
          </a:xfrm>
          <a:prstGeom prst="rect">
            <a:avLst/>
          </a:prstGeom>
        </p:spPr>
      </p:pic>
      <p:sp>
        <p:nvSpPr>
          <p:cNvPr id="88" name="TextBox 87"/>
          <p:cNvSpPr txBox="1"/>
          <p:nvPr/>
        </p:nvSpPr>
        <p:spPr>
          <a:xfrm>
            <a:off x="7571457" y="2105151"/>
            <a:ext cx="1111984" cy="2643031"/>
          </a:xfrm>
          <a:prstGeom prst="rect">
            <a:avLst/>
          </a:prstGeom>
          <a:noFill/>
        </p:spPr>
        <p:txBody>
          <a:bodyPr wrap="square" rtlCol="0">
            <a:spAutoFit/>
          </a:bodyPr>
          <a:lstStyle/>
          <a:p>
            <a:r>
              <a:rPr lang="en-US" sz="825" dirty="0">
                <a:solidFill>
                  <a:schemeClr val="bg2">
                    <a:lumMod val="25000"/>
                  </a:schemeClr>
                </a:solidFill>
                <a:latin typeface="Calibri Light" panose="020F0302020204030204" pitchFamily="34" charset="0"/>
                <a:cs typeface="Calibri Light" panose="020F0302020204030204" pitchFamily="34" charset="0"/>
              </a:rPr>
              <a:t>Disciplined decision making based on the economic value of an asset</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Calculated risk-taking</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r>
              <a:rPr lang="en-US" sz="825" dirty="0">
                <a:solidFill>
                  <a:schemeClr val="bg2">
                    <a:lumMod val="25000"/>
                  </a:schemeClr>
                </a:solidFill>
                <a:latin typeface="Calibri Light" panose="020F0302020204030204" pitchFamily="34" charset="0"/>
                <a:cs typeface="Calibri Light" panose="020F0302020204030204" pitchFamily="34" charset="0"/>
              </a:rPr>
              <a:t>Accountability for lifecycle management</a:t>
            </a:r>
          </a:p>
          <a:p>
            <a:endParaRPr lang="en-US" sz="825" dirty="0">
              <a:solidFill>
                <a:schemeClr val="bg2">
                  <a:lumMod val="25000"/>
                </a:schemeClr>
              </a:solidFill>
              <a:latin typeface="Calibri Light" panose="020F0302020204030204" pitchFamily="34" charset="0"/>
              <a:cs typeface="Calibri Light" panose="020F0302020204030204" pitchFamily="34" charset="0"/>
            </a:endParaRPr>
          </a:p>
          <a:p>
            <a:endParaRPr lang="en-US" sz="900" dirty="0">
              <a:solidFill>
                <a:schemeClr val="bg2">
                  <a:lumMod val="25000"/>
                </a:schemeClr>
              </a:solidFill>
              <a:latin typeface="Calibri Light" panose="020F0302020204030204" pitchFamily="34" charset="0"/>
              <a:cs typeface="Calibri Light" panose="020F0302020204030204" pitchFamily="34" charset="0"/>
            </a:endParaRPr>
          </a:p>
        </p:txBody>
      </p:sp>
      <p:pic>
        <p:nvPicPr>
          <p:cNvPr id="10" name="Picture 9"/>
          <p:cNvPicPr>
            <a:picLocks noChangeAspect="1"/>
          </p:cNvPicPr>
          <p:nvPr/>
        </p:nvPicPr>
        <p:blipFill>
          <a:blip r:embed="rId8"/>
          <a:stretch>
            <a:fillRect/>
          </a:stretch>
        </p:blipFill>
        <p:spPr>
          <a:xfrm>
            <a:off x="4120423" y="2971628"/>
            <a:ext cx="747900" cy="226338"/>
          </a:xfrm>
          <a:prstGeom prst="rect">
            <a:avLst/>
          </a:prstGeom>
        </p:spPr>
      </p:pic>
      <p:pic>
        <p:nvPicPr>
          <p:cNvPr id="11" name="Picture 10"/>
          <p:cNvPicPr>
            <a:picLocks noChangeAspect="1"/>
          </p:cNvPicPr>
          <p:nvPr/>
        </p:nvPicPr>
        <p:blipFill>
          <a:blip r:embed="rId9"/>
          <a:stretch>
            <a:fillRect/>
          </a:stretch>
        </p:blipFill>
        <p:spPr>
          <a:xfrm>
            <a:off x="5282976" y="2998320"/>
            <a:ext cx="747900" cy="223824"/>
          </a:xfrm>
          <a:prstGeom prst="rect">
            <a:avLst/>
          </a:prstGeom>
        </p:spPr>
      </p:pic>
      <p:pic>
        <p:nvPicPr>
          <p:cNvPr id="12" name="Picture 11"/>
          <p:cNvPicPr>
            <a:picLocks noChangeAspect="1"/>
          </p:cNvPicPr>
          <p:nvPr/>
        </p:nvPicPr>
        <p:blipFill>
          <a:blip r:embed="rId10"/>
          <a:stretch>
            <a:fillRect/>
          </a:stretch>
        </p:blipFill>
        <p:spPr>
          <a:xfrm>
            <a:off x="6379742" y="3018270"/>
            <a:ext cx="747900" cy="183325"/>
          </a:xfrm>
          <a:prstGeom prst="rect">
            <a:avLst/>
          </a:prstGeom>
        </p:spPr>
      </p:pic>
      <p:pic>
        <p:nvPicPr>
          <p:cNvPr id="6" name="Picture 5"/>
          <p:cNvPicPr>
            <a:picLocks noChangeAspect="1"/>
          </p:cNvPicPr>
          <p:nvPr/>
        </p:nvPicPr>
        <p:blipFill>
          <a:blip r:embed="rId11"/>
          <a:stretch>
            <a:fillRect/>
          </a:stretch>
        </p:blipFill>
        <p:spPr>
          <a:xfrm>
            <a:off x="3000345" y="3017093"/>
            <a:ext cx="450656" cy="243000"/>
          </a:xfrm>
          <a:prstGeom prst="rect">
            <a:avLst/>
          </a:prstGeom>
        </p:spPr>
      </p:pic>
      <p:sp>
        <p:nvSpPr>
          <p:cNvPr id="15" name="TextBox 14"/>
          <p:cNvSpPr txBox="1"/>
          <p:nvPr/>
        </p:nvSpPr>
        <p:spPr>
          <a:xfrm>
            <a:off x="485083" y="5137351"/>
            <a:ext cx="7709628" cy="1384995"/>
          </a:xfrm>
          <a:prstGeom prst="rect">
            <a:avLst/>
          </a:prstGeom>
          <a:solidFill>
            <a:schemeClr val="bg1">
              <a:lumMod val="95000"/>
            </a:schemeClr>
          </a:solidFill>
        </p:spPr>
        <p:txBody>
          <a:bodyPr wrap="square" rtlCol="0">
            <a:spAutoFit/>
          </a:bodyPr>
          <a:lstStyle/>
          <a:p>
            <a:pPr marL="128588" indent="-128588">
              <a:buFont typeface="Arial" panose="020B0604020202020204" pitchFamily="34" charset="0"/>
              <a:buChar char="•"/>
            </a:pPr>
            <a:r>
              <a:rPr lang="en-US" sz="1050" dirty="0">
                <a:latin typeface="+mj-lt"/>
              </a:rPr>
              <a:t>Integration of IT and information security reviews during the procurement cycle to ensure Baptist standards are met for new equipment and exceptions are noted and tracked.</a:t>
            </a:r>
          </a:p>
          <a:p>
            <a:pPr marL="128588" indent="-128588">
              <a:buFont typeface="Arial" panose="020B0604020202020204" pitchFamily="34" charset="0"/>
              <a:buChar char="•"/>
            </a:pPr>
            <a:r>
              <a:rPr lang="en-US" sz="1050" dirty="0">
                <a:latin typeface="+mj-lt"/>
              </a:rPr>
              <a:t>Monthly scanning/prioritization of cyber risk for capital replacement process </a:t>
            </a:r>
          </a:p>
          <a:p>
            <a:pPr marL="128588" indent="-128588">
              <a:buFont typeface="Arial" panose="020B0604020202020204" pitchFamily="34" charset="0"/>
              <a:buChar char="•"/>
            </a:pPr>
            <a:r>
              <a:rPr lang="en-US" sz="1050" dirty="0">
                <a:latin typeface="+mj-lt"/>
              </a:rPr>
              <a:t>Continuous scanning and monitoring for network connected assets to detect changes and component level risk.</a:t>
            </a:r>
          </a:p>
          <a:p>
            <a:pPr marL="128588" indent="-128588">
              <a:buFont typeface="Arial" panose="020B0604020202020204" pitchFamily="34" charset="0"/>
              <a:buChar char="•"/>
            </a:pPr>
            <a:r>
              <a:rPr lang="en-US" sz="1050" dirty="0">
                <a:latin typeface="+mj-lt"/>
              </a:rPr>
              <a:t>Implementation of new comprehensive IT asset database and service management processes and new governance process for IT asset management program.</a:t>
            </a:r>
          </a:p>
          <a:p>
            <a:pPr marL="128588" indent="-128588">
              <a:buFont typeface="Arial" panose="020B0604020202020204" pitchFamily="34" charset="0"/>
              <a:buChar char="•"/>
            </a:pPr>
            <a:r>
              <a:rPr lang="en-US" sz="1050" dirty="0">
                <a:latin typeface="+mj-lt"/>
              </a:rPr>
              <a:t>Monthly reporting and triage of asset security compliance across network connected devices.</a:t>
            </a:r>
          </a:p>
          <a:p>
            <a:pPr marL="128588" indent="-128588">
              <a:buFont typeface="Arial" panose="020B0604020202020204" pitchFamily="34" charset="0"/>
              <a:buChar char="•"/>
            </a:pPr>
            <a:r>
              <a:rPr lang="en-US" sz="1050" dirty="0">
                <a:latin typeface="+mj-lt"/>
              </a:rPr>
              <a:t>Additional capabilities for network isolation of high risk assets and systems.</a:t>
            </a:r>
          </a:p>
        </p:txBody>
      </p:sp>
      <p:sp>
        <p:nvSpPr>
          <p:cNvPr id="16" name="TextBox 15"/>
          <p:cNvSpPr txBox="1"/>
          <p:nvPr/>
        </p:nvSpPr>
        <p:spPr>
          <a:xfrm>
            <a:off x="479367" y="4735868"/>
            <a:ext cx="2693874" cy="369332"/>
          </a:xfrm>
          <a:prstGeom prst="rect">
            <a:avLst/>
          </a:prstGeom>
          <a:solidFill>
            <a:srgbClr val="F79646"/>
          </a:solidFill>
        </p:spPr>
        <p:txBody>
          <a:bodyPr wrap="square" rtlCol="0">
            <a:spAutoFit/>
          </a:bodyPr>
          <a:lstStyle/>
          <a:p>
            <a:r>
              <a:rPr lang="en-US" dirty="0"/>
              <a:t>Risk Mitigation Strategies</a:t>
            </a:r>
          </a:p>
        </p:txBody>
      </p:sp>
      <p:sp>
        <p:nvSpPr>
          <p:cNvPr id="23" name="Slide Number Placeholder 22"/>
          <p:cNvSpPr>
            <a:spLocks noGrp="1"/>
          </p:cNvSpPr>
          <p:nvPr>
            <p:ph type="sldNum" sz="quarter" idx="12"/>
          </p:nvPr>
        </p:nvSpPr>
        <p:spPr/>
        <p:txBody>
          <a:bodyPr/>
          <a:lstStyle/>
          <a:p>
            <a:fld id="{9712C937-0D95-485E-9CEB-3B1021235E33}" type="slidenum">
              <a:rPr lang="en-US" smtClean="0"/>
              <a:pPr/>
              <a:t>6</a:t>
            </a:fld>
            <a:endParaRPr lang="en-US" dirty="0"/>
          </a:p>
        </p:txBody>
      </p:sp>
    </p:spTree>
    <p:extLst>
      <p:ext uri="{BB962C8B-B14F-4D97-AF65-F5344CB8AC3E}">
        <p14:creationId xmlns:p14="http://schemas.microsoft.com/office/powerpoint/2010/main" val="233444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35943"/>
            <a:ext cx="8229600" cy="1143000"/>
          </a:xfrm>
        </p:spPr>
        <p:txBody>
          <a:bodyPr>
            <a:normAutofit/>
          </a:bodyPr>
          <a:lstStyle/>
          <a:p>
            <a:r>
              <a:rPr lang="en-US" dirty="0"/>
              <a:t>Risk Mitigation – Sample Projects</a:t>
            </a:r>
          </a:p>
        </p:txBody>
      </p:sp>
      <p:sp>
        <p:nvSpPr>
          <p:cNvPr id="5" name="Content Placeholder 4"/>
          <p:cNvSpPr>
            <a:spLocks noGrp="1"/>
          </p:cNvSpPr>
          <p:nvPr>
            <p:ph idx="1"/>
          </p:nvPr>
        </p:nvSpPr>
        <p:spPr>
          <a:xfrm>
            <a:off x="457200" y="2161310"/>
            <a:ext cx="8229600" cy="3964856"/>
          </a:xfrm>
        </p:spPr>
        <p:txBody>
          <a:bodyPr>
            <a:normAutofit fontScale="92500" lnSpcReduction="20000"/>
          </a:bodyPr>
          <a:lstStyle/>
          <a:p>
            <a:r>
              <a:rPr lang="en-US" sz="2400" dirty="0"/>
              <a:t>Lifecycle Assessments were completed without a software system.  A number of resources assisted in the identification of these high risk assets requiring replacement.  Funding was spread across multiple years to alleviate the identified risks.  Without data visualization the timeframe for replaced was elongated.</a:t>
            </a:r>
          </a:p>
          <a:p>
            <a:pPr marL="0" indent="0">
              <a:buNone/>
            </a:pPr>
            <a:endParaRPr lang="en-US" sz="2400" dirty="0"/>
          </a:p>
          <a:p>
            <a:pPr lvl="1"/>
            <a:r>
              <a:rPr lang="en-US" sz="2000" dirty="0"/>
              <a:t>Replaced CR X-ray rooms with safer DR X-ray rooms that were identified as a tier 1 cyber security risk in 2020 across the health system.</a:t>
            </a:r>
          </a:p>
          <a:p>
            <a:pPr marL="457200" lvl="1" indent="0">
              <a:buNone/>
            </a:pPr>
            <a:endParaRPr lang="en-US" sz="2000" dirty="0"/>
          </a:p>
          <a:p>
            <a:pPr lvl="1"/>
            <a:r>
              <a:rPr lang="en-US" sz="2000" dirty="0"/>
              <a:t>Patient monitoring, nurse call, patient beds, &amp; stretchers identified as a tier 1 cyber security or patient safety/operations risk were replaced over a period of three years starting in 2021.  This project improved nursing satisfaction.</a:t>
            </a:r>
          </a:p>
        </p:txBody>
      </p:sp>
    </p:spTree>
    <p:extLst>
      <p:ext uri="{BB962C8B-B14F-4D97-AF65-F5344CB8AC3E}">
        <p14:creationId xmlns:p14="http://schemas.microsoft.com/office/powerpoint/2010/main" val="316507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86" y="1479185"/>
            <a:ext cx="8229600" cy="5529956"/>
          </a:xfrm>
        </p:spPr>
        <p:txBody>
          <a:bodyPr>
            <a:normAutofit/>
          </a:bodyPr>
          <a:lstStyle/>
          <a:p>
            <a:pPr marL="0" indent="0" algn="ctr">
              <a:buNone/>
            </a:pPr>
            <a:r>
              <a:rPr lang="en-US" sz="1800" b="1" dirty="0"/>
              <a:t>Positioning Baptist Health as the healthcare technology leader by focusing on </a:t>
            </a:r>
          </a:p>
          <a:p>
            <a:pPr marL="0" indent="0" algn="ctr">
              <a:buNone/>
            </a:pPr>
            <a:r>
              <a:rPr lang="en-US" sz="1800" b="1" dirty="0"/>
              <a:t>7 key asset categories: Imaging, Cardiac, Surgical Services, Nursing, </a:t>
            </a:r>
          </a:p>
          <a:p>
            <a:pPr marL="0" indent="0" algn="ctr">
              <a:buNone/>
            </a:pPr>
            <a:r>
              <a:rPr lang="en-US" sz="1800" b="1" dirty="0"/>
              <a:t>Pharmacy, Radiation Oncology and Infrastructure</a:t>
            </a:r>
          </a:p>
          <a:p>
            <a:pPr lvl="1"/>
            <a:endParaRPr lang="en-US" sz="1600" dirty="0"/>
          </a:p>
          <a:p>
            <a:pPr lvl="1"/>
            <a:r>
              <a:rPr lang="en-US" sz="1800" dirty="0"/>
              <a:t>Significantly reduce our cyber security and business continuity risks by replacing equipment at or before end of useful life</a:t>
            </a:r>
          </a:p>
          <a:p>
            <a:pPr lvl="1"/>
            <a:r>
              <a:rPr lang="en-US" sz="1800" dirty="0"/>
              <a:t>Up-to-date technology attracts new physician &amp; nurses while retaining existing staff</a:t>
            </a:r>
          </a:p>
          <a:p>
            <a:pPr lvl="1"/>
            <a:r>
              <a:rPr lang="en-US" sz="1800" dirty="0"/>
              <a:t>Focused on reducing revenue disruptions due to equipment failures</a:t>
            </a:r>
          </a:p>
          <a:p>
            <a:pPr lvl="1"/>
            <a:r>
              <a:rPr lang="en-US" sz="1800" dirty="0"/>
              <a:t>Replace existing equipment with additional capabilities to increase capacity</a:t>
            </a:r>
          </a:p>
          <a:p>
            <a:pPr lvl="1"/>
            <a:r>
              <a:rPr lang="en-US" sz="1800" dirty="0"/>
              <a:t>Improve physician satisfaction with faster throughput allowing for quick diagnosis</a:t>
            </a:r>
          </a:p>
          <a:p>
            <a:pPr lvl="1"/>
            <a:r>
              <a:rPr lang="en-US" sz="1800" dirty="0"/>
              <a:t>Improve patient satisfaction with quicker procedure scheduling and shorter procedure times with newer equipment</a:t>
            </a:r>
          </a:p>
          <a:p>
            <a:pPr lvl="1"/>
            <a:r>
              <a:rPr lang="en-US" sz="1800" dirty="0"/>
              <a:t>Forecasting capital needs with confidence improves budget planning dramatically</a:t>
            </a:r>
          </a:p>
          <a:p>
            <a:pPr marL="457200" lvl="1" indent="0">
              <a:buNone/>
            </a:pPr>
            <a:endParaRPr lang="en-US" dirty="0"/>
          </a:p>
          <a:p>
            <a:pPr lvl="1"/>
            <a:endParaRPr lang="en-US" dirty="0"/>
          </a:p>
        </p:txBody>
      </p:sp>
      <p:sp>
        <p:nvSpPr>
          <p:cNvPr id="5" name="Title 1"/>
          <p:cNvSpPr txBox="1">
            <a:spLocks/>
          </p:cNvSpPr>
          <p:nvPr/>
        </p:nvSpPr>
        <p:spPr>
          <a:xfrm>
            <a:off x="3430889" y="702670"/>
            <a:ext cx="5312059" cy="7078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9DBD"/>
                </a:solidFill>
                <a:latin typeface="+mj-lt"/>
                <a:ea typeface="+mj-ea"/>
                <a:cs typeface="+mj-cs"/>
              </a:defRPr>
            </a:lvl1pPr>
          </a:lstStyle>
          <a:p>
            <a:r>
              <a:rPr lang="en-US" sz="2800" dirty="0"/>
              <a:t>Asset Management Capital </a:t>
            </a:r>
          </a:p>
          <a:p>
            <a:r>
              <a:rPr lang="en-US" sz="2800" dirty="0"/>
              <a:t>Reserve Strategy</a:t>
            </a:r>
          </a:p>
        </p:txBody>
      </p:sp>
    </p:spTree>
    <p:extLst>
      <p:ext uri="{BB962C8B-B14F-4D97-AF65-F5344CB8AC3E}">
        <p14:creationId xmlns:p14="http://schemas.microsoft.com/office/powerpoint/2010/main" val="347481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2831904" y="614480"/>
            <a:ext cx="6102563" cy="1384995"/>
          </a:xfrm>
          <a:prstGeom prst="rect">
            <a:avLst/>
          </a:prstGeom>
          <a:noFill/>
        </p:spPr>
        <p:txBody>
          <a:bodyPr wrap="square" rtlCol="0">
            <a:spAutoFit/>
          </a:bodyPr>
          <a:lstStyle/>
          <a:p>
            <a:pPr algn="ctr"/>
            <a:r>
              <a:rPr lang="en-US" sz="2800" dirty="0">
                <a:solidFill>
                  <a:srgbClr val="009DBD"/>
                </a:solidFill>
                <a:latin typeface="+mj-lt"/>
                <a:ea typeface="+mj-ea"/>
                <a:cs typeface="+mj-cs"/>
              </a:rPr>
              <a:t>Strategic Asset Management - </a:t>
            </a:r>
          </a:p>
          <a:p>
            <a:pPr algn="ctr"/>
            <a:r>
              <a:rPr lang="en-US" sz="2800" dirty="0">
                <a:solidFill>
                  <a:srgbClr val="009DBD"/>
                </a:solidFill>
                <a:latin typeface="+mj-lt"/>
                <a:ea typeface="+mj-ea"/>
                <a:cs typeface="+mj-cs"/>
              </a:rPr>
              <a:t>Benefits of lifecycle management </a:t>
            </a:r>
          </a:p>
          <a:p>
            <a:pPr algn="ctr"/>
            <a:r>
              <a:rPr lang="en-US" sz="2800" dirty="0">
                <a:solidFill>
                  <a:srgbClr val="009DBD"/>
                </a:solidFill>
                <a:latin typeface="+mj-lt"/>
                <a:ea typeface="+mj-ea"/>
                <a:cs typeface="+mj-cs"/>
              </a:rPr>
              <a:t>with capital reserves</a:t>
            </a:r>
          </a:p>
        </p:txBody>
      </p:sp>
      <p:sp>
        <p:nvSpPr>
          <p:cNvPr id="6" name="TextBox 5"/>
          <p:cNvSpPr txBox="1"/>
          <p:nvPr/>
        </p:nvSpPr>
        <p:spPr>
          <a:xfrm>
            <a:off x="677488" y="2004236"/>
            <a:ext cx="8215167" cy="4278094"/>
          </a:xfrm>
          <a:prstGeom prst="rect">
            <a:avLst/>
          </a:prstGeom>
          <a:noFill/>
        </p:spPr>
        <p:txBody>
          <a:bodyPr wrap="square" rtlCol="0">
            <a:spAutoFit/>
          </a:bodyPr>
          <a:lstStyle/>
          <a:p>
            <a:pPr marL="214313" indent="-214313">
              <a:buFont typeface="Arial" panose="020B0604020202020204" pitchFamily="34" charset="0"/>
              <a:buChar char="•"/>
            </a:pPr>
            <a:r>
              <a:rPr lang="en-US" sz="1600" b="1" dirty="0"/>
              <a:t>Forecast key asset replacements &amp; implement like modalities simultaneously</a:t>
            </a:r>
          </a:p>
          <a:p>
            <a:pPr marL="557213" lvl="1" indent="-214313">
              <a:buFont typeface="Arial" panose="020B0604020202020204" pitchFamily="34" charset="0"/>
              <a:buChar char="•"/>
            </a:pPr>
            <a:r>
              <a:rPr lang="en-US" sz="1600" dirty="0"/>
              <a:t>Reduces risk of equipment failures/lowers breakage rates</a:t>
            </a:r>
          </a:p>
          <a:p>
            <a:pPr marL="557213" lvl="1" indent="-214313">
              <a:buFont typeface="Arial" panose="020B0604020202020204" pitchFamily="34" charset="0"/>
              <a:buChar char="•"/>
            </a:pPr>
            <a:r>
              <a:rPr lang="en-US" sz="1600" dirty="0"/>
              <a:t>Reduces architectural and construction costs with standardized implementations</a:t>
            </a:r>
          </a:p>
          <a:p>
            <a:pPr marL="557213" lvl="1" indent="-214313">
              <a:buFont typeface="Arial" panose="020B0604020202020204" pitchFamily="34" charset="0"/>
              <a:buChar char="•"/>
            </a:pPr>
            <a:r>
              <a:rPr lang="en-US" sz="1600" dirty="0"/>
              <a:t>Creates predictive capital budgeting</a:t>
            </a:r>
          </a:p>
          <a:p>
            <a:endParaRPr lang="en-US" sz="1600" b="1" dirty="0"/>
          </a:p>
          <a:p>
            <a:pPr marL="214313" indent="-214313">
              <a:buFont typeface="Arial" panose="020B0604020202020204" pitchFamily="34" charset="0"/>
              <a:buChar char="•"/>
            </a:pPr>
            <a:r>
              <a:rPr lang="en-US" sz="1600" b="1" dirty="0"/>
              <a:t>Standardize capital equipment by modality within the health system</a:t>
            </a:r>
          </a:p>
          <a:p>
            <a:pPr marL="557213" lvl="1" indent="-214313">
              <a:buFont typeface="Arial" panose="020B0604020202020204" pitchFamily="34" charset="0"/>
              <a:buChar char="•"/>
            </a:pPr>
            <a:r>
              <a:rPr lang="en-US" sz="1600" dirty="0"/>
              <a:t>Provides the highest technology across the health system</a:t>
            </a:r>
          </a:p>
          <a:p>
            <a:pPr marL="557213" lvl="1" indent="-214313">
              <a:buFont typeface="Arial" panose="020B0604020202020204" pitchFamily="34" charset="0"/>
              <a:buChar char="•"/>
            </a:pPr>
            <a:r>
              <a:rPr lang="en-US" sz="1600" dirty="0"/>
              <a:t>Streamlines operational workflow</a:t>
            </a:r>
          </a:p>
          <a:p>
            <a:pPr marL="557213" lvl="1" indent="-214313">
              <a:buFont typeface="Arial" panose="020B0604020202020204" pitchFamily="34" charset="0"/>
              <a:buChar char="•"/>
            </a:pPr>
            <a:r>
              <a:rPr lang="en-US" sz="1600" dirty="0"/>
              <a:t>Decreases the number of interfaces to EMR</a:t>
            </a:r>
          </a:p>
          <a:p>
            <a:pPr marL="557213" lvl="1" indent="-214313">
              <a:buFont typeface="Arial" panose="020B0604020202020204" pitchFamily="34" charset="0"/>
              <a:buChar char="•"/>
            </a:pPr>
            <a:r>
              <a:rPr lang="en-US" sz="1600" dirty="0"/>
              <a:t>Reduces the infrastructure servers required to maintain the fleet</a:t>
            </a:r>
          </a:p>
          <a:p>
            <a:pPr marL="557213" lvl="1" indent="-214313">
              <a:buFont typeface="Arial" panose="020B0604020202020204" pitchFamily="34" charset="0"/>
              <a:buChar char="•"/>
            </a:pPr>
            <a:r>
              <a:rPr lang="en-US" sz="1600" dirty="0"/>
              <a:t>Reduces purchase &amp; service contract cost with system standards approach</a:t>
            </a:r>
          </a:p>
          <a:p>
            <a:pPr marL="214313" indent="-214313">
              <a:buFont typeface="Arial" panose="020B0604020202020204" pitchFamily="34" charset="0"/>
              <a:buChar char="•"/>
            </a:pPr>
            <a:endParaRPr lang="en-US" sz="1600" b="1" dirty="0"/>
          </a:p>
          <a:p>
            <a:pPr marL="214313" indent="-214313">
              <a:buFont typeface="Arial" panose="020B0604020202020204" pitchFamily="34" charset="0"/>
              <a:buChar char="•"/>
            </a:pPr>
            <a:r>
              <a:rPr lang="en-US" sz="1600" b="1" dirty="0"/>
              <a:t>Maximize patient throughput</a:t>
            </a:r>
          </a:p>
          <a:p>
            <a:pPr marL="557213" lvl="1" indent="-214313">
              <a:buFont typeface="Arial" panose="020B0604020202020204" pitchFamily="34" charset="0"/>
              <a:buChar char="•"/>
            </a:pPr>
            <a:r>
              <a:rPr lang="en-US" sz="1600" dirty="0"/>
              <a:t>Increase replacement modality capabilities to improve patient volume by site</a:t>
            </a:r>
          </a:p>
          <a:p>
            <a:pPr marL="557213" lvl="1" indent="-214313">
              <a:buFont typeface="Arial" panose="020B0604020202020204" pitchFamily="34" charset="0"/>
              <a:buChar char="•"/>
            </a:pPr>
            <a:r>
              <a:rPr lang="en-US" sz="1600" dirty="0"/>
              <a:t>Improved patient satisfaction with improved scheduling</a:t>
            </a:r>
          </a:p>
          <a:p>
            <a:pPr marL="557213" lvl="1" indent="-214313">
              <a:buFont typeface="Arial" panose="020B0604020202020204" pitchFamily="34" charset="0"/>
              <a:buChar char="•"/>
            </a:pPr>
            <a:r>
              <a:rPr lang="en-US" sz="1600" dirty="0"/>
              <a:t>Improve speed to treatment for patients</a:t>
            </a:r>
          </a:p>
          <a:p>
            <a:pPr marL="557213" lvl="1" indent="-214313">
              <a:buFont typeface="Arial" panose="020B0604020202020204" pitchFamily="34" charset="0"/>
              <a:buChar char="•"/>
            </a:pPr>
            <a:r>
              <a:rPr lang="en-US" sz="1600" dirty="0"/>
              <a:t>Optimize peak hours and increase schedule if possible taking into consideration staffing</a:t>
            </a:r>
          </a:p>
        </p:txBody>
      </p:sp>
      <p:sp>
        <p:nvSpPr>
          <p:cNvPr id="9" name="Slide Number Placeholder 8"/>
          <p:cNvSpPr>
            <a:spLocks noGrp="1"/>
          </p:cNvSpPr>
          <p:nvPr>
            <p:ph type="sldNum" sz="quarter" idx="12"/>
          </p:nvPr>
        </p:nvSpPr>
        <p:spPr/>
        <p:txBody>
          <a:bodyPr/>
          <a:lstStyle/>
          <a:p>
            <a:fld id="{9712C937-0D95-485E-9CEB-3B1021235E33}" type="slidenum">
              <a:rPr lang="en-US" smtClean="0"/>
              <a:pPr/>
              <a:t>9</a:t>
            </a:fld>
            <a:endParaRPr lang="en-US" dirty="0"/>
          </a:p>
        </p:txBody>
      </p:sp>
    </p:spTree>
    <p:extLst>
      <p:ext uri="{BB962C8B-B14F-4D97-AF65-F5344CB8AC3E}">
        <p14:creationId xmlns:p14="http://schemas.microsoft.com/office/powerpoint/2010/main" val="95751882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1483</Words>
  <Application>Microsoft Office PowerPoint</Application>
  <PresentationFormat>On-screen Show (4:3)</PresentationFormat>
  <Paragraphs>256</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Franklin Gothic Medium</vt:lpstr>
      <vt:lpstr>Wingdings</vt:lpstr>
      <vt:lpstr>Default Theme</vt:lpstr>
      <vt:lpstr>ASSET MANAGEMENT &amp; PLANNING Life Cycle Risk Mitigation Strategy February, 2023  Baptist Health Cindy Gueltzow, System Vice President, Supply Chain Services Todd Hill, System Deputy Chief Information Security Officer Chris Graff, System Vice President, Financial Operations</vt:lpstr>
      <vt:lpstr>Asset Management Planning and  Retirement Capital Committee</vt:lpstr>
      <vt:lpstr>Cybersecurity Implications</vt:lpstr>
      <vt:lpstr>Factors for Determining Asset Cyber Risk</vt:lpstr>
      <vt:lpstr>Data System &amp; Reporting</vt:lpstr>
      <vt:lpstr>PowerPoint Presentation</vt:lpstr>
      <vt:lpstr>Risk Mitigation – Sample Projects</vt:lpstr>
      <vt:lpstr>PowerPoint Presentation</vt:lpstr>
      <vt:lpstr>PowerPoint Presentation</vt:lpstr>
      <vt:lpstr>Strategy</vt:lpstr>
      <vt:lpstr>Key Assessment Priorities</vt:lpstr>
      <vt:lpstr>PowerPoint Presentation</vt:lpstr>
      <vt:lpstr>PowerPoint Presentation</vt:lpstr>
      <vt:lpstr>PowerPoint Presentation</vt:lpstr>
      <vt:lpstr>PowerPoint Presentation</vt:lpstr>
      <vt:lpstr>Questions?  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2016-03-16T05:57:49Z</dcterms:created>
  <dcterms:modified xsi:type="dcterms:W3CDTF">2023-02-13T16:31:56Z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2018-08-15T05:40:20Z</vt:filetime>
  </property>
</Properties>
</file>