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44"/>
  </p:notesMasterIdLst>
  <p:handoutMasterIdLst>
    <p:handoutMasterId r:id="rId45"/>
  </p:handoutMasterIdLst>
  <p:sldIdLst>
    <p:sldId id="301" r:id="rId5"/>
    <p:sldId id="303" r:id="rId6"/>
    <p:sldId id="474" r:id="rId7"/>
    <p:sldId id="465" r:id="rId8"/>
    <p:sldId id="466" r:id="rId9"/>
    <p:sldId id="313" r:id="rId10"/>
    <p:sldId id="428" r:id="rId11"/>
    <p:sldId id="475" r:id="rId12"/>
    <p:sldId id="389" r:id="rId13"/>
    <p:sldId id="437" r:id="rId14"/>
    <p:sldId id="397" r:id="rId15"/>
    <p:sldId id="420" r:id="rId16"/>
    <p:sldId id="445" r:id="rId17"/>
    <p:sldId id="471" r:id="rId18"/>
    <p:sldId id="416" r:id="rId19"/>
    <p:sldId id="398" r:id="rId20"/>
    <p:sldId id="446" r:id="rId21"/>
    <p:sldId id="447" r:id="rId22"/>
    <p:sldId id="404" r:id="rId23"/>
    <p:sldId id="417" r:id="rId24"/>
    <p:sldId id="415" r:id="rId25"/>
    <p:sldId id="408" r:id="rId26"/>
    <p:sldId id="414" r:id="rId27"/>
    <p:sldId id="412" r:id="rId28"/>
    <p:sldId id="476" r:id="rId29"/>
    <p:sldId id="310" r:id="rId30"/>
    <p:sldId id="438" r:id="rId31"/>
    <p:sldId id="472" r:id="rId32"/>
    <p:sldId id="473" r:id="rId33"/>
    <p:sldId id="440" r:id="rId34"/>
    <p:sldId id="391" r:id="rId35"/>
    <p:sldId id="467" r:id="rId36"/>
    <p:sldId id="386" r:id="rId37"/>
    <p:sldId id="418" r:id="rId38"/>
    <p:sldId id="419" r:id="rId39"/>
    <p:sldId id="421" r:id="rId40"/>
    <p:sldId id="406" r:id="rId41"/>
    <p:sldId id="477" r:id="rId42"/>
    <p:sldId id="302" r:id="rId43"/>
  </p:sldIdLst>
  <p:sldSz cx="12192000" cy="6858000"/>
  <p:notesSz cx="7010400" cy="9296400"/>
  <p:embeddedFontLst>
    <p:embeddedFont>
      <p:font typeface="Calibri" panose="020F0502020204030204" pitchFamily="34" charset="0"/>
      <p:regular r:id="rId46"/>
      <p:bold r:id="rId47"/>
      <p:italic r:id="rId48"/>
      <p:boldItalic r:id="rId49"/>
    </p:embeddedFont>
    <p:embeddedFont>
      <p:font typeface="Garamond" panose="02020404030301010803" pitchFamily="18" charset="0"/>
      <p:regular r:id="rId50"/>
      <p:bold r:id="rId51"/>
      <p:italic r:id="rId52"/>
    </p:embeddedFont>
    <p:embeddedFont>
      <p:font typeface="Gill Sans MT" panose="020B0502020104020203" pitchFamily="34" charset="0"/>
      <p:regular r:id="rId53"/>
      <p:bold r:id="rId54"/>
      <p:italic r:id="rId55"/>
      <p:boldItalic r:id="rId56"/>
    </p:embeddedFont>
    <p:embeddedFont>
      <p:font typeface="Malgun Gothic" panose="020B0503020000020004" pitchFamily="34" charset="-127"/>
      <p:regular r:id="rId57"/>
      <p:bold r:id="rId58"/>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F74830-447F-4DF8-873C-6D039752A91A}">
          <p14:sldIdLst>
            <p14:sldId id="301"/>
            <p14:sldId id="303"/>
          </p14:sldIdLst>
        </p14:section>
        <p14:section name="Untitled Section" id="{3A1C36E3-0F4C-4EBE-BF75-6DBC2E87A0C7}">
          <p14:sldIdLst>
            <p14:sldId id="474"/>
            <p14:sldId id="465"/>
            <p14:sldId id="466"/>
            <p14:sldId id="313"/>
            <p14:sldId id="428"/>
            <p14:sldId id="475"/>
            <p14:sldId id="389"/>
            <p14:sldId id="437"/>
            <p14:sldId id="397"/>
            <p14:sldId id="420"/>
            <p14:sldId id="445"/>
            <p14:sldId id="471"/>
            <p14:sldId id="416"/>
            <p14:sldId id="398"/>
            <p14:sldId id="446"/>
            <p14:sldId id="447"/>
            <p14:sldId id="404"/>
            <p14:sldId id="417"/>
            <p14:sldId id="415"/>
            <p14:sldId id="408"/>
            <p14:sldId id="414"/>
            <p14:sldId id="412"/>
            <p14:sldId id="476"/>
            <p14:sldId id="310"/>
            <p14:sldId id="438"/>
            <p14:sldId id="472"/>
            <p14:sldId id="473"/>
            <p14:sldId id="440"/>
            <p14:sldId id="391"/>
            <p14:sldId id="467"/>
            <p14:sldId id="386"/>
            <p14:sldId id="418"/>
            <p14:sldId id="419"/>
            <p14:sldId id="421"/>
            <p14:sldId id="406"/>
            <p14:sldId id="477"/>
            <p14:sldId id="3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52025"/>
    <a:srgbClr val="595959"/>
    <a:srgbClr val="FFFFFF"/>
    <a:srgbClr val="F2F3EF"/>
    <a:srgbClr val="000000"/>
    <a:srgbClr val="B5121B"/>
    <a:srgbClr val="616459"/>
    <a:srgbClr val="950F15"/>
    <a:srgbClr val="970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73825" autoAdjust="0"/>
  </p:normalViewPr>
  <p:slideViewPr>
    <p:cSldViewPr snapToGrid="0" snapToObjects="1">
      <p:cViewPr varScale="1">
        <p:scale>
          <a:sx n="114" d="100"/>
          <a:sy n="114" d="100"/>
        </p:scale>
        <p:origin x="414" y="102"/>
      </p:cViewPr>
      <p:guideLst/>
    </p:cSldViewPr>
  </p:slideViewPr>
  <p:outlineViewPr>
    <p:cViewPr>
      <p:scale>
        <a:sx n="70" d="100"/>
        <a:sy n="70"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6B6BA-3618-42D4-A81B-A0AD7314ED25}" type="doc">
      <dgm:prSet loTypeId="urn:microsoft.com/office/officeart/2005/8/layout/venn1" loCatId="relationship" qsTypeId="urn:microsoft.com/office/officeart/2005/8/quickstyle/3d2" qsCatId="3D" csTypeId="urn:microsoft.com/office/officeart/2005/8/colors/colorful4" csCatId="colorful" phldr="1"/>
      <dgm:spPr/>
    </dgm:pt>
    <dgm:pt modelId="{EE967C25-3FE0-4D7D-873E-30FA1583CA39}">
      <dgm:prSet phldrT="[Text]"/>
      <dgm:spPr/>
      <dgm:t>
        <a:bodyPr/>
        <a:lstStyle/>
        <a:p>
          <a:pPr algn="ctr"/>
          <a:r>
            <a:rPr lang="en-US" dirty="0"/>
            <a:t>Price Transparency </a:t>
          </a:r>
        </a:p>
      </dgm:t>
    </dgm:pt>
    <dgm:pt modelId="{89CC861F-1A7C-4749-B946-48278D0716CA}" type="parTrans" cxnId="{C11C8E6F-400A-4717-A6C0-73162329A261}">
      <dgm:prSet/>
      <dgm:spPr/>
      <dgm:t>
        <a:bodyPr/>
        <a:lstStyle/>
        <a:p>
          <a:pPr algn="ctr"/>
          <a:endParaRPr lang="en-US"/>
        </a:p>
      </dgm:t>
    </dgm:pt>
    <dgm:pt modelId="{D8A994CA-3AD2-4593-B81C-917CF5DAFEEB}" type="sibTrans" cxnId="{C11C8E6F-400A-4717-A6C0-73162329A261}">
      <dgm:prSet/>
      <dgm:spPr/>
      <dgm:t>
        <a:bodyPr/>
        <a:lstStyle/>
        <a:p>
          <a:pPr algn="ctr"/>
          <a:endParaRPr lang="en-US"/>
        </a:p>
      </dgm:t>
    </dgm:pt>
    <dgm:pt modelId="{5A340495-957D-48C9-88AA-9A0818C1A9F3}">
      <dgm:prSet phldrT="[Text]"/>
      <dgm:spPr/>
      <dgm:t>
        <a:bodyPr/>
        <a:lstStyle/>
        <a:p>
          <a:pPr algn="ctr"/>
          <a:r>
            <a:rPr lang="en-US" dirty="0"/>
            <a:t>Surprise Billing </a:t>
          </a:r>
        </a:p>
      </dgm:t>
    </dgm:pt>
    <dgm:pt modelId="{482C8A4E-C4E4-48E5-92A8-4CD3B101DA29}" type="parTrans" cxnId="{0C93F561-B234-4D9E-8F27-98FE1906AF9D}">
      <dgm:prSet/>
      <dgm:spPr/>
      <dgm:t>
        <a:bodyPr/>
        <a:lstStyle/>
        <a:p>
          <a:pPr algn="ctr"/>
          <a:endParaRPr lang="en-US"/>
        </a:p>
      </dgm:t>
    </dgm:pt>
    <dgm:pt modelId="{A1D674E2-6BB5-4AED-8A54-27A40FCBF983}" type="sibTrans" cxnId="{0C93F561-B234-4D9E-8F27-98FE1906AF9D}">
      <dgm:prSet/>
      <dgm:spPr/>
      <dgm:t>
        <a:bodyPr/>
        <a:lstStyle/>
        <a:p>
          <a:pPr algn="ctr"/>
          <a:endParaRPr lang="en-US"/>
        </a:p>
      </dgm:t>
    </dgm:pt>
    <dgm:pt modelId="{32C7B7CD-4DA9-4219-9CB1-0259F1DDD9F9}" type="pres">
      <dgm:prSet presAssocID="{F8C6B6BA-3618-42D4-A81B-A0AD7314ED25}" presName="compositeShape" presStyleCnt="0">
        <dgm:presLayoutVars>
          <dgm:chMax val="7"/>
          <dgm:dir/>
          <dgm:resizeHandles val="exact"/>
        </dgm:presLayoutVars>
      </dgm:prSet>
      <dgm:spPr/>
    </dgm:pt>
    <dgm:pt modelId="{00CEC153-3D95-4632-8868-5C1BABD53985}" type="pres">
      <dgm:prSet presAssocID="{EE967C25-3FE0-4D7D-873E-30FA1583CA39}" presName="circ1" presStyleLbl="vennNode1" presStyleIdx="0" presStyleCnt="2"/>
      <dgm:spPr/>
    </dgm:pt>
    <dgm:pt modelId="{0E9BCFD1-FDB2-4CE1-A98A-510390B12F53}" type="pres">
      <dgm:prSet presAssocID="{EE967C25-3FE0-4D7D-873E-30FA1583CA39}" presName="circ1Tx" presStyleLbl="revTx" presStyleIdx="0" presStyleCnt="0">
        <dgm:presLayoutVars>
          <dgm:chMax val="0"/>
          <dgm:chPref val="0"/>
          <dgm:bulletEnabled val="1"/>
        </dgm:presLayoutVars>
      </dgm:prSet>
      <dgm:spPr/>
    </dgm:pt>
    <dgm:pt modelId="{B38604CE-BD05-44DE-AE2B-EF4DD44E85CD}" type="pres">
      <dgm:prSet presAssocID="{5A340495-957D-48C9-88AA-9A0818C1A9F3}" presName="circ2" presStyleLbl="vennNode1" presStyleIdx="1" presStyleCnt="2"/>
      <dgm:spPr/>
    </dgm:pt>
    <dgm:pt modelId="{CD32F564-7C4C-48D6-84F9-4C159A32996F}" type="pres">
      <dgm:prSet presAssocID="{5A340495-957D-48C9-88AA-9A0818C1A9F3}" presName="circ2Tx" presStyleLbl="revTx" presStyleIdx="0" presStyleCnt="0">
        <dgm:presLayoutVars>
          <dgm:chMax val="0"/>
          <dgm:chPref val="0"/>
          <dgm:bulletEnabled val="1"/>
        </dgm:presLayoutVars>
      </dgm:prSet>
      <dgm:spPr/>
    </dgm:pt>
  </dgm:ptLst>
  <dgm:cxnLst>
    <dgm:cxn modelId="{0C93F561-B234-4D9E-8F27-98FE1906AF9D}" srcId="{F8C6B6BA-3618-42D4-A81B-A0AD7314ED25}" destId="{5A340495-957D-48C9-88AA-9A0818C1A9F3}" srcOrd="1" destOrd="0" parTransId="{482C8A4E-C4E4-48E5-92A8-4CD3B101DA29}" sibTransId="{A1D674E2-6BB5-4AED-8A54-27A40FCBF983}"/>
    <dgm:cxn modelId="{C11C8E6F-400A-4717-A6C0-73162329A261}" srcId="{F8C6B6BA-3618-42D4-A81B-A0AD7314ED25}" destId="{EE967C25-3FE0-4D7D-873E-30FA1583CA39}" srcOrd="0" destOrd="0" parTransId="{89CC861F-1A7C-4749-B946-48278D0716CA}" sibTransId="{D8A994CA-3AD2-4593-B81C-917CF5DAFEEB}"/>
    <dgm:cxn modelId="{19719B8A-F170-4163-B2C1-6F1A0E757F82}" type="presOf" srcId="{5A340495-957D-48C9-88AA-9A0818C1A9F3}" destId="{B38604CE-BD05-44DE-AE2B-EF4DD44E85CD}" srcOrd="0" destOrd="0" presId="urn:microsoft.com/office/officeart/2005/8/layout/venn1"/>
    <dgm:cxn modelId="{1D1672A7-65A5-485F-B916-A331054B8F20}" type="presOf" srcId="{5A340495-957D-48C9-88AA-9A0818C1A9F3}" destId="{CD32F564-7C4C-48D6-84F9-4C159A32996F}" srcOrd="1" destOrd="0" presId="urn:microsoft.com/office/officeart/2005/8/layout/venn1"/>
    <dgm:cxn modelId="{1EE4B0B9-D85F-41D6-8147-EB7EF89283BE}" type="presOf" srcId="{EE967C25-3FE0-4D7D-873E-30FA1583CA39}" destId="{00CEC153-3D95-4632-8868-5C1BABD53985}" srcOrd="0" destOrd="0" presId="urn:microsoft.com/office/officeart/2005/8/layout/venn1"/>
    <dgm:cxn modelId="{182844BE-78DD-49A4-8174-5BC745E14415}" type="presOf" srcId="{EE967C25-3FE0-4D7D-873E-30FA1583CA39}" destId="{0E9BCFD1-FDB2-4CE1-A98A-510390B12F53}" srcOrd="1" destOrd="0" presId="urn:microsoft.com/office/officeart/2005/8/layout/venn1"/>
    <dgm:cxn modelId="{F4A815CA-437C-4540-B593-62D5C9104D56}" type="presOf" srcId="{F8C6B6BA-3618-42D4-A81B-A0AD7314ED25}" destId="{32C7B7CD-4DA9-4219-9CB1-0259F1DDD9F9}" srcOrd="0" destOrd="0" presId="urn:microsoft.com/office/officeart/2005/8/layout/venn1"/>
    <dgm:cxn modelId="{1DCBFACB-5BE8-4D37-82CC-0B5C15467DD7}" type="presParOf" srcId="{32C7B7CD-4DA9-4219-9CB1-0259F1DDD9F9}" destId="{00CEC153-3D95-4632-8868-5C1BABD53985}" srcOrd="0" destOrd="0" presId="urn:microsoft.com/office/officeart/2005/8/layout/venn1"/>
    <dgm:cxn modelId="{EDA31C56-7191-4D03-8E83-F492C6586406}" type="presParOf" srcId="{32C7B7CD-4DA9-4219-9CB1-0259F1DDD9F9}" destId="{0E9BCFD1-FDB2-4CE1-A98A-510390B12F53}" srcOrd="1" destOrd="0" presId="urn:microsoft.com/office/officeart/2005/8/layout/venn1"/>
    <dgm:cxn modelId="{75D16655-7B81-40DA-9B1B-03F16384BF32}" type="presParOf" srcId="{32C7B7CD-4DA9-4219-9CB1-0259F1DDD9F9}" destId="{B38604CE-BD05-44DE-AE2B-EF4DD44E85CD}" srcOrd="2" destOrd="0" presId="urn:microsoft.com/office/officeart/2005/8/layout/venn1"/>
    <dgm:cxn modelId="{A182779F-77E4-48E3-9D99-13864E77D96F}" type="presParOf" srcId="{32C7B7CD-4DA9-4219-9CB1-0259F1DDD9F9}" destId="{CD32F564-7C4C-48D6-84F9-4C159A32996F}"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9C1969-72C2-454B-97DE-5B4ED6548D57}" type="doc">
      <dgm:prSet loTypeId="urn:microsoft.com/office/officeart/2005/8/layout/hList1" loCatId="list" qsTypeId="urn:microsoft.com/office/officeart/2005/8/quickstyle/simple2" qsCatId="simple" csTypeId="urn:microsoft.com/office/officeart/2005/8/colors/accent1_1" csCatId="accent1" phldr="1"/>
      <dgm:spPr/>
      <dgm:t>
        <a:bodyPr/>
        <a:lstStyle/>
        <a:p>
          <a:endParaRPr lang="en-US"/>
        </a:p>
      </dgm:t>
    </dgm:pt>
    <dgm:pt modelId="{3373CE14-4177-4C17-A7E9-EE82D7A0B186}">
      <dgm:prSet phldrT="[Text]"/>
      <dgm:spPr/>
      <dgm:t>
        <a:bodyPr/>
        <a:lstStyle/>
        <a:p>
          <a:endParaRPr lang="en-US" b="1" dirty="0"/>
        </a:p>
        <a:p>
          <a:r>
            <a:rPr lang="en-US" b="1" dirty="0"/>
            <a:t>Price Transparency </a:t>
          </a:r>
        </a:p>
        <a:p>
          <a:r>
            <a:rPr lang="en-US" dirty="0"/>
            <a:t>Laws that increase public disclosure of healthcare pricing </a:t>
          </a:r>
        </a:p>
        <a:p>
          <a:endParaRPr lang="en-US" dirty="0"/>
        </a:p>
      </dgm:t>
    </dgm:pt>
    <dgm:pt modelId="{D6F26A75-7EAF-4DAD-8FED-17DC414D5616}" type="parTrans" cxnId="{737D144B-71B6-4604-AFE7-1B72FF00CF54}">
      <dgm:prSet/>
      <dgm:spPr/>
      <dgm:t>
        <a:bodyPr/>
        <a:lstStyle/>
        <a:p>
          <a:endParaRPr lang="en-US"/>
        </a:p>
      </dgm:t>
    </dgm:pt>
    <dgm:pt modelId="{9DE187CC-E3B1-4BB6-9D87-AD17895BF8A9}" type="sibTrans" cxnId="{737D144B-71B6-4604-AFE7-1B72FF00CF54}">
      <dgm:prSet/>
      <dgm:spPr/>
      <dgm:t>
        <a:bodyPr/>
        <a:lstStyle/>
        <a:p>
          <a:endParaRPr lang="en-US"/>
        </a:p>
      </dgm:t>
    </dgm:pt>
    <dgm:pt modelId="{7360ABEF-E4BC-47B4-AACF-42340D669A86}">
      <dgm:prSet phldrT="[Text]" custT="1"/>
      <dgm:spPr/>
      <dgm:t>
        <a:bodyPr/>
        <a:lstStyle/>
        <a:p>
          <a:r>
            <a:rPr lang="en-US" sz="2000" dirty="0"/>
            <a:t>Both Federal and State Laws</a:t>
          </a:r>
          <a:endParaRPr lang="en-US" sz="2000" b="1" dirty="0"/>
        </a:p>
      </dgm:t>
    </dgm:pt>
    <dgm:pt modelId="{3B587FD9-ECCB-45BE-89B8-771633622171}" type="parTrans" cxnId="{392D9663-7163-41D4-B668-423394C3EAA2}">
      <dgm:prSet/>
      <dgm:spPr/>
      <dgm:t>
        <a:bodyPr/>
        <a:lstStyle/>
        <a:p>
          <a:endParaRPr lang="en-US"/>
        </a:p>
      </dgm:t>
    </dgm:pt>
    <dgm:pt modelId="{B48F6924-DF68-465E-8BF3-2C3059D9CBDE}" type="sibTrans" cxnId="{392D9663-7163-41D4-B668-423394C3EAA2}">
      <dgm:prSet/>
      <dgm:spPr/>
      <dgm:t>
        <a:bodyPr/>
        <a:lstStyle/>
        <a:p>
          <a:endParaRPr lang="en-US"/>
        </a:p>
      </dgm:t>
    </dgm:pt>
    <dgm:pt modelId="{922A8E59-2036-4BC1-AE18-02DC5B42FB9C}">
      <dgm:prSet phldrT="[Text]" custT="1"/>
      <dgm:spPr/>
      <dgm:t>
        <a:bodyPr/>
        <a:lstStyle/>
        <a:p>
          <a:endParaRPr lang="en-US" sz="2100" b="1" dirty="0"/>
        </a:p>
        <a:p>
          <a:r>
            <a:rPr lang="en-US" sz="2000" b="1" dirty="0"/>
            <a:t>Surprise Billing </a:t>
          </a:r>
        </a:p>
        <a:p>
          <a:r>
            <a:rPr lang="en-US" sz="2000" dirty="0"/>
            <a:t>Laws that protect patients against unexpected or unavoidable out-of-network bills</a:t>
          </a:r>
        </a:p>
        <a:p>
          <a:endParaRPr lang="en-US" sz="2100" dirty="0"/>
        </a:p>
      </dgm:t>
    </dgm:pt>
    <dgm:pt modelId="{9E2046CE-0C7B-45C0-A26D-261E77A8CE25}" type="parTrans" cxnId="{72557B0D-0FF7-4797-B7D5-A2F425FD382B}">
      <dgm:prSet/>
      <dgm:spPr/>
      <dgm:t>
        <a:bodyPr/>
        <a:lstStyle/>
        <a:p>
          <a:endParaRPr lang="en-US"/>
        </a:p>
      </dgm:t>
    </dgm:pt>
    <dgm:pt modelId="{EE6EC1DE-4688-4B4B-8520-EAC31C2EEB8D}" type="sibTrans" cxnId="{72557B0D-0FF7-4797-B7D5-A2F425FD382B}">
      <dgm:prSet/>
      <dgm:spPr/>
      <dgm:t>
        <a:bodyPr/>
        <a:lstStyle/>
        <a:p>
          <a:endParaRPr lang="en-US"/>
        </a:p>
      </dgm:t>
    </dgm:pt>
    <dgm:pt modelId="{048BB47B-122F-4525-9563-58F744A824B8}">
      <dgm:prSet phldrT="[Text]" custT="1"/>
      <dgm:spPr/>
      <dgm:t>
        <a:bodyPr/>
        <a:lstStyle/>
        <a:p>
          <a:pPr algn="l"/>
          <a:r>
            <a:rPr lang="en-US" sz="2000" dirty="0"/>
            <a:t>Both Federal and State Laws</a:t>
          </a:r>
          <a:endParaRPr lang="en-US" sz="2000" b="1" dirty="0"/>
        </a:p>
      </dgm:t>
    </dgm:pt>
    <dgm:pt modelId="{E32FE1DF-E6E4-4330-AFF0-E20D4C8C7BF7}" type="parTrans" cxnId="{EE3172F6-1DD5-4EBA-BA42-EB0E710608BF}">
      <dgm:prSet/>
      <dgm:spPr/>
      <dgm:t>
        <a:bodyPr/>
        <a:lstStyle/>
        <a:p>
          <a:endParaRPr lang="en-US"/>
        </a:p>
      </dgm:t>
    </dgm:pt>
    <dgm:pt modelId="{E39C60E1-0111-41CA-B583-8F2287457F19}" type="sibTrans" cxnId="{EE3172F6-1DD5-4EBA-BA42-EB0E710608BF}">
      <dgm:prSet/>
      <dgm:spPr/>
      <dgm:t>
        <a:bodyPr/>
        <a:lstStyle/>
        <a:p>
          <a:endParaRPr lang="en-US"/>
        </a:p>
      </dgm:t>
    </dgm:pt>
    <dgm:pt modelId="{A2610531-EC05-46A5-86A4-3880630BA912}">
      <dgm:prSet phldrT="[Text]" custT="1"/>
      <dgm:spPr/>
      <dgm:t>
        <a:bodyPr/>
        <a:lstStyle/>
        <a:p>
          <a:pPr algn="l"/>
          <a:r>
            <a:rPr lang="en-US" sz="2000" dirty="0"/>
            <a:t>Federal Laws </a:t>
          </a:r>
        </a:p>
      </dgm:t>
    </dgm:pt>
    <dgm:pt modelId="{60638F25-5257-4B6E-9C6D-5E23E049F0CE}" type="sibTrans" cxnId="{C0C2AC88-E77D-4A7C-A440-7215345C11CD}">
      <dgm:prSet/>
      <dgm:spPr/>
      <dgm:t>
        <a:bodyPr/>
        <a:lstStyle/>
        <a:p>
          <a:endParaRPr lang="en-US"/>
        </a:p>
      </dgm:t>
    </dgm:pt>
    <dgm:pt modelId="{1EC6280D-C20C-49FF-B701-0C1273598B39}" type="parTrans" cxnId="{C0C2AC88-E77D-4A7C-A440-7215345C11CD}">
      <dgm:prSet/>
      <dgm:spPr/>
      <dgm:t>
        <a:bodyPr/>
        <a:lstStyle/>
        <a:p>
          <a:endParaRPr lang="en-US"/>
        </a:p>
      </dgm:t>
    </dgm:pt>
    <dgm:pt modelId="{7F025421-8886-4E27-8A1C-B5CFBF288079}">
      <dgm:prSet phldrT="[Text]" custT="1"/>
      <dgm:spPr/>
      <dgm:t>
        <a:bodyPr/>
        <a:lstStyle/>
        <a:p>
          <a:r>
            <a:rPr lang="en-US" sz="2000" dirty="0"/>
            <a:t>Federal Hospital Price Transparency Rule (Hospitals) </a:t>
          </a:r>
        </a:p>
      </dgm:t>
    </dgm:pt>
    <dgm:pt modelId="{4B65C9E4-2B48-48BC-9B51-111E702D42A5}" type="parTrans" cxnId="{33D129BE-D2FC-42C3-9686-5FBD6B4F4D9C}">
      <dgm:prSet/>
      <dgm:spPr/>
      <dgm:t>
        <a:bodyPr/>
        <a:lstStyle/>
        <a:p>
          <a:endParaRPr lang="en-US"/>
        </a:p>
      </dgm:t>
    </dgm:pt>
    <dgm:pt modelId="{F3FD897E-FCFB-49FB-B94E-BC8A925A3282}" type="sibTrans" cxnId="{33D129BE-D2FC-42C3-9686-5FBD6B4F4D9C}">
      <dgm:prSet/>
      <dgm:spPr/>
      <dgm:t>
        <a:bodyPr/>
        <a:lstStyle/>
        <a:p>
          <a:endParaRPr lang="en-US"/>
        </a:p>
      </dgm:t>
    </dgm:pt>
    <dgm:pt modelId="{EC3F43A0-64CC-4A8F-87EF-81B038DD0981}">
      <dgm:prSet custT="1"/>
      <dgm:spPr/>
      <dgm:t>
        <a:bodyPr/>
        <a:lstStyle/>
        <a:p>
          <a:r>
            <a:rPr lang="en-US" sz="2000" dirty="0"/>
            <a:t>Additional Federal Laws </a:t>
          </a:r>
        </a:p>
      </dgm:t>
    </dgm:pt>
    <dgm:pt modelId="{A61A2C46-F9E5-4512-BE45-417A6E3AC33F}" type="parTrans" cxnId="{F7AAB395-14FA-4B47-B66F-8C5FF5FB7DC6}">
      <dgm:prSet/>
      <dgm:spPr/>
      <dgm:t>
        <a:bodyPr/>
        <a:lstStyle/>
        <a:p>
          <a:endParaRPr lang="en-US"/>
        </a:p>
      </dgm:t>
    </dgm:pt>
    <dgm:pt modelId="{EF7D8152-1A10-4FD5-870A-6AC99B33281E}" type="sibTrans" cxnId="{F7AAB395-14FA-4B47-B66F-8C5FF5FB7DC6}">
      <dgm:prSet/>
      <dgm:spPr/>
      <dgm:t>
        <a:bodyPr/>
        <a:lstStyle/>
        <a:p>
          <a:endParaRPr lang="en-US"/>
        </a:p>
      </dgm:t>
    </dgm:pt>
    <dgm:pt modelId="{9B1A8792-84D0-4238-BD80-1F67D772F91B}">
      <dgm:prSet custT="1"/>
      <dgm:spPr/>
      <dgm:t>
        <a:bodyPr/>
        <a:lstStyle/>
        <a:p>
          <a:pPr>
            <a:buFont typeface="Courier New" panose="02070309020205020404" pitchFamily="49" charset="0"/>
            <a:buChar char="o"/>
          </a:pPr>
          <a:r>
            <a:rPr lang="en-US" sz="2000" dirty="0"/>
            <a:t>No Surprises Act - </a:t>
          </a:r>
          <a:r>
            <a:rPr lang="en-US" sz="2000" dirty="0">
              <a:solidFill>
                <a:schemeClr val="accent2"/>
              </a:solidFill>
            </a:rPr>
            <a:t>Good Faith Estimate </a:t>
          </a:r>
          <a:r>
            <a:rPr lang="en-US" sz="2000" dirty="0"/>
            <a:t>Requirement </a:t>
          </a:r>
        </a:p>
      </dgm:t>
    </dgm:pt>
    <dgm:pt modelId="{F45E65DF-A0CB-4F2F-BC73-C2B5234D06CF}" type="parTrans" cxnId="{9CC83CE6-15FA-4D14-80FB-430584A5F36B}">
      <dgm:prSet/>
      <dgm:spPr/>
      <dgm:t>
        <a:bodyPr/>
        <a:lstStyle/>
        <a:p>
          <a:endParaRPr lang="en-US"/>
        </a:p>
      </dgm:t>
    </dgm:pt>
    <dgm:pt modelId="{CA6180A6-554C-4E35-B96F-718B8985DBDF}" type="sibTrans" cxnId="{9CC83CE6-15FA-4D14-80FB-430584A5F36B}">
      <dgm:prSet/>
      <dgm:spPr/>
      <dgm:t>
        <a:bodyPr/>
        <a:lstStyle/>
        <a:p>
          <a:endParaRPr lang="en-US"/>
        </a:p>
      </dgm:t>
    </dgm:pt>
    <dgm:pt modelId="{D0FE6674-EC38-412A-BB71-F96158594C8D}">
      <dgm:prSet custT="1"/>
      <dgm:spPr/>
      <dgm:t>
        <a:bodyPr/>
        <a:lstStyle/>
        <a:p>
          <a:pPr>
            <a:buFont typeface="Courier New" panose="02070309020205020404" pitchFamily="49" charset="0"/>
            <a:buChar char="o"/>
          </a:pPr>
          <a:r>
            <a:rPr lang="en-US" sz="2000" dirty="0"/>
            <a:t>Transparency in Coverage - Health Plans</a:t>
          </a:r>
        </a:p>
      </dgm:t>
    </dgm:pt>
    <dgm:pt modelId="{3794F6C5-7737-4901-892D-9C748FCE7ACB}" type="parTrans" cxnId="{1522E93E-4931-42E7-84D3-A0A7A6FAFA66}">
      <dgm:prSet/>
      <dgm:spPr/>
      <dgm:t>
        <a:bodyPr/>
        <a:lstStyle/>
        <a:p>
          <a:endParaRPr lang="en-US"/>
        </a:p>
      </dgm:t>
    </dgm:pt>
    <dgm:pt modelId="{444F9781-A9EB-47B9-BC81-C170BBE07106}" type="sibTrans" cxnId="{1522E93E-4931-42E7-84D3-A0A7A6FAFA66}">
      <dgm:prSet/>
      <dgm:spPr/>
      <dgm:t>
        <a:bodyPr/>
        <a:lstStyle/>
        <a:p>
          <a:endParaRPr lang="en-US"/>
        </a:p>
      </dgm:t>
    </dgm:pt>
    <dgm:pt modelId="{4C6D8DF7-2930-4090-9326-C06EA9A758B0}">
      <dgm:prSet custT="1"/>
      <dgm:spPr/>
      <dgm:t>
        <a:bodyPr/>
        <a:lstStyle/>
        <a:p>
          <a:r>
            <a:rPr lang="en-US" sz="2000" dirty="0"/>
            <a:t>State Laws </a:t>
          </a:r>
        </a:p>
      </dgm:t>
    </dgm:pt>
    <dgm:pt modelId="{461172E5-45D5-449F-B849-76595D6185C5}" type="parTrans" cxnId="{EF0395DF-386D-4473-A884-FC240E3C0DFA}">
      <dgm:prSet/>
      <dgm:spPr/>
      <dgm:t>
        <a:bodyPr/>
        <a:lstStyle/>
        <a:p>
          <a:endParaRPr lang="en-US"/>
        </a:p>
      </dgm:t>
    </dgm:pt>
    <dgm:pt modelId="{B382CDF7-FE48-468A-AE27-4C668082B6BB}" type="sibTrans" cxnId="{EF0395DF-386D-4473-A884-FC240E3C0DFA}">
      <dgm:prSet/>
      <dgm:spPr/>
      <dgm:t>
        <a:bodyPr/>
        <a:lstStyle/>
        <a:p>
          <a:endParaRPr lang="en-US"/>
        </a:p>
      </dgm:t>
    </dgm:pt>
    <dgm:pt modelId="{863CB9AF-5444-4F6C-9ACE-4B9B64AEF43B}">
      <dgm:prSet phldrT="[Text]" custT="1"/>
      <dgm:spPr/>
      <dgm:t>
        <a:bodyPr/>
        <a:lstStyle/>
        <a:p>
          <a:pPr algn="l">
            <a:buFont typeface="Courier New" panose="02070309020205020404" pitchFamily="49" charset="0"/>
            <a:buChar char="o"/>
          </a:pPr>
          <a:r>
            <a:rPr lang="en-US" sz="2000" dirty="0"/>
            <a:t>No Surprises Act - Balance Billing Protections</a:t>
          </a:r>
        </a:p>
      </dgm:t>
    </dgm:pt>
    <dgm:pt modelId="{0C4FB40E-A482-4C7C-9DFB-33082A5E1BBE}" type="parTrans" cxnId="{3BADB635-E49D-44A9-B9FC-5A66C0D878FF}">
      <dgm:prSet/>
      <dgm:spPr/>
      <dgm:t>
        <a:bodyPr/>
        <a:lstStyle/>
        <a:p>
          <a:endParaRPr lang="en-US"/>
        </a:p>
      </dgm:t>
    </dgm:pt>
    <dgm:pt modelId="{1551308F-1C9F-4F46-8D60-D6A2523B1C71}" type="sibTrans" cxnId="{3BADB635-E49D-44A9-B9FC-5A66C0D878FF}">
      <dgm:prSet/>
      <dgm:spPr/>
      <dgm:t>
        <a:bodyPr/>
        <a:lstStyle/>
        <a:p>
          <a:endParaRPr lang="en-US"/>
        </a:p>
      </dgm:t>
    </dgm:pt>
    <dgm:pt modelId="{E13E7E79-74D2-4543-9F43-F56778B3B8C6}">
      <dgm:prSet phldrT="[Text]" custT="1"/>
      <dgm:spPr/>
      <dgm:t>
        <a:bodyPr/>
        <a:lstStyle/>
        <a:p>
          <a:pPr algn="l"/>
          <a:r>
            <a:rPr lang="en-US" sz="2000" dirty="0"/>
            <a:t>State Laws</a:t>
          </a:r>
        </a:p>
      </dgm:t>
    </dgm:pt>
    <dgm:pt modelId="{B37309B1-DC4D-40B6-BA40-1BB59AF57F8D}" type="parTrans" cxnId="{8C736B88-24AB-4C44-BA6C-560D3DDAC1A9}">
      <dgm:prSet/>
      <dgm:spPr/>
      <dgm:t>
        <a:bodyPr/>
        <a:lstStyle/>
        <a:p>
          <a:endParaRPr lang="en-US"/>
        </a:p>
      </dgm:t>
    </dgm:pt>
    <dgm:pt modelId="{73B8A954-9399-4188-8E28-DE7031FFA3D2}" type="sibTrans" cxnId="{8C736B88-24AB-4C44-BA6C-560D3DDAC1A9}">
      <dgm:prSet/>
      <dgm:spPr/>
      <dgm:t>
        <a:bodyPr/>
        <a:lstStyle/>
        <a:p>
          <a:endParaRPr lang="en-US"/>
        </a:p>
      </dgm:t>
    </dgm:pt>
    <dgm:pt modelId="{867F34D5-8989-436E-8F11-AED58C040908}">
      <dgm:prSet phldrT="[Text]" custT="1"/>
      <dgm:spPr/>
      <dgm:t>
        <a:bodyPr/>
        <a:lstStyle/>
        <a:p>
          <a:pPr algn="l">
            <a:buFont typeface="Courier New" panose="02070309020205020404" pitchFamily="49" charset="0"/>
            <a:buChar char="o"/>
          </a:pPr>
          <a:r>
            <a:rPr lang="en-US" sz="2000" dirty="0"/>
            <a:t>Usually only apply to state-regulated plans </a:t>
          </a:r>
        </a:p>
      </dgm:t>
    </dgm:pt>
    <dgm:pt modelId="{A90EB8C2-FE50-4D27-B55A-6AF200CB009A}" type="parTrans" cxnId="{8D0B52FD-FB40-4742-AE19-62FAA8A71D6F}">
      <dgm:prSet/>
      <dgm:spPr/>
      <dgm:t>
        <a:bodyPr/>
        <a:lstStyle/>
        <a:p>
          <a:endParaRPr lang="en-US"/>
        </a:p>
      </dgm:t>
    </dgm:pt>
    <dgm:pt modelId="{2DF82AE2-FD93-4C18-A86C-6C24CF4189BD}" type="sibTrans" cxnId="{8D0B52FD-FB40-4742-AE19-62FAA8A71D6F}">
      <dgm:prSet/>
      <dgm:spPr/>
      <dgm:t>
        <a:bodyPr/>
        <a:lstStyle/>
        <a:p>
          <a:endParaRPr lang="en-US"/>
        </a:p>
      </dgm:t>
    </dgm:pt>
    <dgm:pt modelId="{8E08118F-CCA4-4F4D-A9FB-528186B7ABF0}" type="pres">
      <dgm:prSet presAssocID="{939C1969-72C2-454B-97DE-5B4ED6548D57}" presName="Name0" presStyleCnt="0">
        <dgm:presLayoutVars>
          <dgm:dir/>
          <dgm:animLvl val="lvl"/>
          <dgm:resizeHandles val="exact"/>
        </dgm:presLayoutVars>
      </dgm:prSet>
      <dgm:spPr/>
    </dgm:pt>
    <dgm:pt modelId="{2D7854DA-03F1-4669-9320-6AF8694901D6}" type="pres">
      <dgm:prSet presAssocID="{3373CE14-4177-4C17-A7E9-EE82D7A0B186}" presName="composite" presStyleCnt="0"/>
      <dgm:spPr/>
    </dgm:pt>
    <dgm:pt modelId="{AC0D3530-9E84-40B8-8FCA-708B46E9394B}" type="pres">
      <dgm:prSet presAssocID="{3373CE14-4177-4C17-A7E9-EE82D7A0B186}" presName="parTx" presStyleLbl="alignNode1" presStyleIdx="0" presStyleCnt="2" custLinFactNeighborX="-1" custLinFactNeighborY="844">
        <dgm:presLayoutVars>
          <dgm:chMax val="0"/>
          <dgm:chPref val="0"/>
          <dgm:bulletEnabled val="1"/>
        </dgm:presLayoutVars>
      </dgm:prSet>
      <dgm:spPr/>
    </dgm:pt>
    <dgm:pt modelId="{42673171-17E8-4A44-8F47-D605FAE63DD3}" type="pres">
      <dgm:prSet presAssocID="{3373CE14-4177-4C17-A7E9-EE82D7A0B186}" presName="desTx" presStyleLbl="alignAccFollowNode1" presStyleIdx="0" presStyleCnt="2">
        <dgm:presLayoutVars>
          <dgm:bulletEnabled val="1"/>
        </dgm:presLayoutVars>
      </dgm:prSet>
      <dgm:spPr/>
    </dgm:pt>
    <dgm:pt modelId="{EC903AA1-6393-4A38-8E3A-9E432B58C6F8}" type="pres">
      <dgm:prSet presAssocID="{9DE187CC-E3B1-4BB6-9D87-AD17895BF8A9}" presName="space" presStyleCnt="0"/>
      <dgm:spPr/>
    </dgm:pt>
    <dgm:pt modelId="{6444AE40-1841-45B1-98BB-A36CB30EDC5D}" type="pres">
      <dgm:prSet presAssocID="{922A8E59-2036-4BC1-AE18-02DC5B42FB9C}" presName="composite" presStyleCnt="0"/>
      <dgm:spPr/>
    </dgm:pt>
    <dgm:pt modelId="{BA80075F-A449-4AFB-A02B-728F1FFEBB26}" type="pres">
      <dgm:prSet presAssocID="{922A8E59-2036-4BC1-AE18-02DC5B42FB9C}" presName="parTx" presStyleLbl="alignNode1" presStyleIdx="1" presStyleCnt="2">
        <dgm:presLayoutVars>
          <dgm:chMax val="0"/>
          <dgm:chPref val="0"/>
          <dgm:bulletEnabled val="1"/>
        </dgm:presLayoutVars>
      </dgm:prSet>
      <dgm:spPr/>
    </dgm:pt>
    <dgm:pt modelId="{7ED784F6-5270-4FC1-96A9-E5E33FF83179}" type="pres">
      <dgm:prSet presAssocID="{922A8E59-2036-4BC1-AE18-02DC5B42FB9C}" presName="desTx" presStyleLbl="alignAccFollowNode1" presStyleIdx="1" presStyleCnt="2">
        <dgm:presLayoutVars>
          <dgm:bulletEnabled val="1"/>
        </dgm:presLayoutVars>
      </dgm:prSet>
      <dgm:spPr/>
    </dgm:pt>
  </dgm:ptLst>
  <dgm:cxnLst>
    <dgm:cxn modelId="{2E1ED20A-D2DB-489B-AE15-484B3BD4F7AE}" type="presOf" srcId="{939C1969-72C2-454B-97DE-5B4ED6548D57}" destId="{8E08118F-CCA4-4F4D-A9FB-528186B7ABF0}" srcOrd="0" destOrd="0" presId="urn:microsoft.com/office/officeart/2005/8/layout/hList1"/>
    <dgm:cxn modelId="{72557B0D-0FF7-4797-B7D5-A2F425FD382B}" srcId="{939C1969-72C2-454B-97DE-5B4ED6548D57}" destId="{922A8E59-2036-4BC1-AE18-02DC5B42FB9C}" srcOrd="1" destOrd="0" parTransId="{9E2046CE-0C7B-45C0-A26D-261E77A8CE25}" sibTransId="{EE6EC1DE-4688-4B4B-8520-EAC31C2EEB8D}"/>
    <dgm:cxn modelId="{B1224822-92C0-4B0D-B2CB-8410000A6C67}" type="presOf" srcId="{048BB47B-122F-4525-9563-58F744A824B8}" destId="{7ED784F6-5270-4FC1-96A9-E5E33FF83179}" srcOrd="0" destOrd="0" presId="urn:microsoft.com/office/officeart/2005/8/layout/hList1"/>
    <dgm:cxn modelId="{3BADB635-E49D-44A9-B9FC-5A66C0D878FF}" srcId="{A2610531-EC05-46A5-86A4-3880630BA912}" destId="{863CB9AF-5444-4F6C-9ACE-4B9B64AEF43B}" srcOrd="0" destOrd="0" parTransId="{0C4FB40E-A482-4C7C-9DFB-33082A5E1BBE}" sibTransId="{1551308F-1C9F-4F46-8D60-D6A2523B1C71}"/>
    <dgm:cxn modelId="{E3058E39-DFBC-4861-BA50-06CDF8C20913}" type="presOf" srcId="{7360ABEF-E4BC-47B4-AACF-42340D669A86}" destId="{42673171-17E8-4A44-8F47-D605FAE63DD3}" srcOrd="0" destOrd="0" presId="urn:microsoft.com/office/officeart/2005/8/layout/hList1"/>
    <dgm:cxn modelId="{1522E93E-4931-42E7-84D3-A0A7A6FAFA66}" srcId="{EC3F43A0-64CC-4A8F-87EF-81B038DD0981}" destId="{D0FE6674-EC38-412A-BB71-F96158594C8D}" srcOrd="1" destOrd="0" parTransId="{3794F6C5-7737-4901-892D-9C748FCE7ACB}" sibTransId="{444F9781-A9EB-47B9-BC81-C170BBE07106}"/>
    <dgm:cxn modelId="{392D9663-7163-41D4-B668-423394C3EAA2}" srcId="{3373CE14-4177-4C17-A7E9-EE82D7A0B186}" destId="{7360ABEF-E4BC-47B4-AACF-42340D669A86}" srcOrd="0" destOrd="0" parTransId="{3B587FD9-ECCB-45BE-89B8-771633622171}" sibTransId="{B48F6924-DF68-465E-8BF3-2C3059D9CBDE}"/>
    <dgm:cxn modelId="{4EF68364-BBA3-452B-91F2-6FFACADE9E87}" type="presOf" srcId="{E13E7E79-74D2-4543-9F43-F56778B3B8C6}" destId="{7ED784F6-5270-4FC1-96A9-E5E33FF83179}" srcOrd="0" destOrd="3" presId="urn:microsoft.com/office/officeart/2005/8/layout/hList1"/>
    <dgm:cxn modelId="{737D144B-71B6-4604-AFE7-1B72FF00CF54}" srcId="{939C1969-72C2-454B-97DE-5B4ED6548D57}" destId="{3373CE14-4177-4C17-A7E9-EE82D7A0B186}" srcOrd="0" destOrd="0" parTransId="{D6F26A75-7EAF-4DAD-8FED-17DC414D5616}" sibTransId="{9DE187CC-E3B1-4BB6-9D87-AD17895BF8A9}"/>
    <dgm:cxn modelId="{45DDC84D-871E-48DF-8C7A-4EC0C2E7E8B9}" type="presOf" srcId="{9B1A8792-84D0-4238-BD80-1F67D772F91B}" destId="{42673171-17E8-4A44-8F47-D605FAE63DD3}" srcOrd="0" destOrd="3" presId="urn:microsoft.com/office/officeart/2005/8/layout/hList1"/>
    <dgm:cxn modelId="{F46CAA4F-4F84-472B-A8AD-8ABB8C7BA37E}" type="presOf" srcId="{3373CE14-4177-4C17-A7E9-EE82D7A0B186}" destId="{AC0D3530-9E84-40B8-8FCA-708B46E9394B}" srcOrd="0" destOrd="0" presId="urn:microsoft.com/office/officeart/2005/8/layout/hList1"/>
    <dgm:cxn modelId="{26296F54-723D-4ACC-8F7B-5587E055778D}" type="presOf" srcId="{D0FE6674-EC38-412A-BB71-F96158594C8D}" destId="{42673171-17E8-4A44-8F47-D605FAE63DD3}" srcOrd="0" destOrd="4" presId="urn:microsoft.com/office/officeart/2005/8/layout/hList1"/>
    <dgm:cxn modelId="{0EB5B178-BDE3-4526-82BD-14E36C0C8AAE}" type="presOf" srcId="{EC3F43A0-64CC-4A8F-87EF-81B038DD0981}" destId="{42673171-17E8-4A44-8F47-D605FAE63DD3}" srcOrd="0" destOrd="2" presId="urn:microsoft.com/office/officeart/2005/8/layout/hList1"/>
    <dgm:cxn modelId="{8C736B88-24AB-4C44-BA6C-560D3DDAC1A9}" srcId="{922A8E59-2036-4BC1-AE18-02DC5B42FB9C}" destId="{E13E7E79-74D2-4543-9F43-F56778B3B8C6}" srcOrd="2" destOrd="0" parTransId="{B37309B1-DC4D-40B6-BA40-1BB59AF57F8D}" sibTransId="{73B8A954-9399-4188-8E28-DE7031FFA3D2}"/>
    <dgm:cxn modelId="{C0C2AC88-E77D-4A7C-A440-7215345C11CD}" srcId="{922A8E59-2036-4BC1-AE18-02DC5B42FB9C}" destId="{A2610531-EC05-46A5-86A4-3880630BA912}" srcOrd="1" destOrd="0" parTransId="{1EC6280D-C20C-49FF-B701-0C1273598B39}" sibTransId="{60638F25-5257-4B6E-9C6D-5E23E049F0CE}"/>
    <dgm:cxn modelId="{D6432A8C-CF68-45EF-9BBF-8D047BEC58FB}" type="presOf" srcId="{7F025421-8886-4E27-8A1C-B5CFBF288079}" destId="{42673171-17E8-4A44-8F47-D605FAE63DD3}" srcOrd="0" destOrd="1" presId="urn:microsoft.com/office/officeart/2005/8/layout/hList1"/>
    <dgm:cxn modelId="{A6F98891-DF5F-482D-91BA-302F0EAA8DB2}" type="presOf" srcId="{922A8E59-2036-4BC1-AE18-02DC5B42FB9C}" destId="{BA80075F-A449-4AFB-A02B-728F1FFEBB26}" srcOrd="0" destOrd="0" presId="urn:microsoft.com/office/officeart/2005/8/layout/hList1"/>
    <dgm:cxn modelId="{F7AAB395-14FA-4B47-B66F-8C5FF5FB7DC6}" srcId="{3373CE14-4177-4C17-A7E9-EE82D7A0B186}" destId="{EC3F43A0-64CC-4A8F-87EF-81B038DD0981}" srcOrd="2" destOrd="0" parTransId="{A61A2C46-F9E5-4512-BE45-417A6E3AC33F}" sibTransId="{EF7D8152-1A10-4FD5-870A-6AC99B33281E}"/>
    <dgm:cxn modelId="{EA6240AB-4A4D-4023-9219-5E42F2CBAF7B}" type="presOf" srcId="{A2610531-EC05-46A5-86A4-3880630BA912}" destId="{7ED784F6-5270-4FC1-96A9-E5E33FF83179}" srcOrd="0" destOrd="1" presId="urn:microsoft.com/office/officeart/2005/8/layout/hList1"/>
    <dgm:cxn modelId="{33D129BE-D2FC-42C3-9686-5FBD6B4F4D9C}" srcId="{3373CE14-4177-4C17-A7E9-EE82D7A0B186}" destId="{7F025421-8886-4E27-8A1C-B5CFBF288079}" srcOrd="1" destOrd="0" parTransId="{4B65C9E4-2B48-48BC-9B51-111E702D42A5}" sibTransId="{F3FD897E-FCFB-49FB-B94E-BC8A925A3282}"/>
    <dgm:cxn modelId="{334AB0DE-F47C-48C7-89CB-2A2B888C36CD}" type="presOf" srcId="{867F34D5-8989-436E-8F11-AED58C040908}" destId="{7ED784F6-5270-4FC1-96A9-E5E33FF83179}" srcOrd="0" destOrd="4" presId="urn:microsoft.com/office/officeart/2005/8/layout/hList1"/>
    <dgm:cxn modelId="{EF0395DF-386D-4473-A884-FC240E3C0DFA}" srcId="{3373CE14-4177-4C17-A7E9-EE82D7A0B186}" destId="{4C6D8DF7-2930-4090-9326-C06EA9A758B0}" srcOrd="3" destOrd="0" parTransId="{461172E5-45D5-449F-B849-76595D6185C5}" sibTransId="{B382CDF7-FE48-468A-AE27-4C668082B6BB}"/>
    <dgm:cxn modelId="{9CC83CE6-15FA-4D14-80FB-430584A5F36B}" srcId="{EC3F43A0-64CC-4A8F-87EF-81B038DD0981}" destId="{9B1A8792-84D0-4238-BD80-1F67D772F91B}" srcOrd="0" destOrd="0" parTransId="{F45E65DF-A0CB-4F2F-BC73-C2B5234D06CF}" sibTransId="{CA6180A6-554C-4E35-B96F-718B8985DBDF}"/>
    <dgm:cxn modelId="{0462B4F3-7B1D-471C-AF7C-4A5EA6D46E45}" type="presOf" srcId="{4C6D8DF7-2930-4090-9326-C06EA9A758B0}" destId="{42673171-17E8-4A44-8F47-D605FAE63DD3}" srcOrd="0" destOrd="5" presId="urn:microsoft.com/office/officeart/2005/8/layout/hList1"/>
    <dgm:cxn modelId="{EE3172F6-1DD5-4EBA-BA42-EB0E710608BF}" srcId="{922A8E59-2036-4BC1-AE18-02DC5B42FB9C}" destId="{048BB47B-122F-4525-9563-58F744A824B8}" srcOrd="0" destOrd="0" parTransId="{E32FE1DF-E6E4-4330-AFF0-E20D4C8C7BF7}" sibTransId="{E39C60E1-0111-41CA-B583-8F2287457F19}"/>
    <dgm:cxn modelId="{E257DDF6-0CAB-4758-9716-163A3B8EC422}" type="presOf" srcId="{863CB9AF-5444-4F6C-9ACE-4B9B64AEF43B}" destId="{7ED784F6-5270-4FC1-96A9-E5E33FF83179}" srcOrd="0" destOrd="2" presId="urn:microsoft.com/office/officeart/2005/8/layout/hList1"/>
    <dgm:cxn modelId="{8D0B52FD-FB40-4742-AE19-62FAA8A71D6F}" srcId="{E13E7E79-74D2-4543-9F43-F56778B3B8C6}" destId="{867F34D5-8989-436E-8F11-AED58C040908}" srcOrd="0" destOrd="0" parTransId="{A90EB8C2-FE50-4D27-B55A-6AF200CB009A}" sibTransId="{2DF82AE2-FD93-4C18-A86C-6C24CF4189BD}"/>
    <dgm:cxn modelId="{2A74DA27-3075-4585-BB02-BDF3DA0A7796}" type="presParOf" srcId="{8E08118F-CCA4-4F4D-A9FB-528186B7ABF0}" destId="{2D7854DA-03F1-4669-9320-6AF8694901D6}" srcOrd="0" destOrd="0" presId="urn:microsoft.com/office/officeart/2005/8/layout/hList1"/>
    <dgm:cxn modelId="{2D611001-8394-4BD3-998D-33253945D16F}" type="presParOf" srcId="{2D7854DA-03F1-4669-9320-6AF8694901D6}" destId="{AC0D3530-9E84-40B8-8FCA-708B46E9394B}" srcOrd="0" destOrd="0" presId="urn:microsoft.com/office/officeart/2005/8/layout/hList1"/>
    <dgm:cxn modelId="{F780A657-5861-439B-8B76-4BDC70BD6BBF}" type="presParOf" srcId="{2D7854DA-03F1-4669-9320-6AF8694901D6}" destId="{42673171-17E8-4A44-8F47-D605FAE63DD3}" srcOrd="1" destOrd="0" presId="urn:microsoft.com/office/officeart/2005/8/layout/hList1"/>
    <dgm:cxn modelId="{F3FA287C-8E29-4617-90C6-8D69EA685BA0}" type="presParOf" srcId="{8E08118F-CCA4-4F4D-A9FB-528186B7ABF0}" destId="{EC903AA1-6393-4A38-8E3A-9E432B58C6F8}" srcOrd="1" destOrd="0" presId="urn:microsoft.com/office/officeart/2005/8/layout/hList1"/>
    <dgm:cxn modelId="{B8CF26E3-A63E-480A-89B0-172F22BF1B09}" type="presParOf" srcId="{8E08118F-CCA4-4F4D-A9FB-528186B7ABF0}" destId="{6444AE40-1841-45B1-98BB-A36CB30EDC5D}" srcOrd="2" destOrd="0" presId="urn:microsoft.com/office/officeart/2005/8/layout/hList1"/>
    <dgm:cxn modelId="{3059929D-E417-4C28-990C-E5FD7D0809A2}" type="presParOf" srcId="{6444AE40-1841-45B1-98BB-A36CB30EDC5D}" destId="{BA80075F-A449-4AFB-A02B-728F1FFEBB26}" srcOrd="0" destOrd="0" presId="urn:microsoft.com/office/officeart/2005/8/layout/hList1"/>
    <dgm:cxn modelId="{00E9A6D9-8C16-42E9-AF00-B113AD5E725B}" type="presParOf" srcId="{6444AE40-1841-45B1-98BB-A36CB30EDC5D}" destId="{7ED784F6-5270-4FC1-96A9-E5E33FF831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EC153-3D95-4632-8868-5C1BABD53985}">
      <dsp:nvSpPr>
        <dsp:cNvPr id="0" name=""/>
        <dsp:cNvSpPr/>
      </dsp:nvSpPr>
      <dsp:spPr>
        <a:xfrm>
          <a:off x="213682" y="365491"/>
          <a:ext cx="5270824" cy="5270824"/>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US" sz="4400" kern="1200" dirty="0"/>
            <a:t>Price Transparency </a:t>
          </a:r>
        </a:p>
      </dsp:txBody>
      <dsp:txXfrm>
        <a:off x="949698" y="987035"/>
        <a:ext cx="3039033" cy="4027737"/>
      </dsp:txXfrm>
    </dsp:sp>
    <dsp:sp modelId="{B38604CE-BD05-44DE-AE2B-EF4DD44E85CD}">
      <dsp:nvSpPr>
        <dsp:cNvPr id="0" name=""/>
        <dsp:cNvSpPr/>
      </dsp:nvSpPr>
      <dsp:spPr>
        <a:xfrm>
          <a:off x="4012474" y="365491"/>
          <a:ext cx="5270824" cy="5270824"/>
        </a:xfrm>
        <a:prstGeom prst="ellipse">
          <a:avLst/>
        </a:prstGeom>
        <a:gradFill rotWithShape="0">
          <a:gsLst>
            <a:gs pos="0">
              <a:schemeClr val="accent4">
                <a:alpha val="50000"/>
                <a:hueOff val="0"/>
                <a:satOff val="0"/>
                <a:lumOff val="14902"/>
                <a:alphaOff val="0"/>
                <a:satMod val="103000"/>
                <a:lumMod val="102000"/>
                <a:tint val="94000"/>
              </a:schemeClr>
            </a:gs>
            <a:gs pos="50000">
              <a:schemeClr val="accent4">
                <a:alpha val="50000"/>
                <a:hueOff val="0"/>
                <a:satOff val="0"/>
                <a:lumOff val="14902"/>
                <a:alphaOff val="0"/>
                <a:satMod val="110000"/>
                <a:lumMod val="100000"/>
                <a:shade val="100000"/>
              </a:schemeClr>
            </a:gs>
            <a:gs pos="100000">
              <a:schemeClr val="accent4">
                <a:alpha val="50000"/>
                <a:hueOff val="0"/>
                <a:satOff val="0"/>
                <a:lumOff val="149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US" sz="4400" kern="1200" dirty="0"/>
            <a:t>Surprise Billing </a:t>
          </a:r>
        </a:p>
      </dsp:txBody>
      <dsp:txXfrm>
        <a:off x="5508248" y="987035"/>
        <a:ext cx="3039033" cy="4027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3530-9E84-40B8-8FCA-708B46E9394B}">
      <dsp:nvSpPr>
        <dsp:cNvPr id="0" name=""/>
        <dsp:cNvSpPr/>
      </dsp:nvSpPr>
      <dsp:spPr>
        <a:xfrm>
          <a:off x="2" y="816001"/>
          <a:ext cx="4886393" cy="19114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b="1" kern="1200" dirty="0"/>
            <a:t>Price Transparency </a:t>
          </a:r>
        </a:p>
        <a:p>
          <a:pPr marL="0" lvl="0" indent="0" algn="ctr" defTabSz="889000">
            <a:lnSpc>
              <a:spcPct val="90000"/>
            </a:lnSpc>
            <a:spcBef>
              <a:spcPct val="0"/>
            </a:spcBef>
            <a:spcAft>
              <a:spcPct val="35000"/>
            </a:spcAft>
            <a:buNone/>
          </a:pPr>
          <a:r>
            <a:rPr lang="en-US" sz="2000" kern="1200" dirty="0"/>
            <a:t>Laws that increase public disclosure of healthcare pricing </a:t>
          </a:r>
        </a:p>
        <a:p>
          <a:pPr marL="0" lvl="0" indent="0" algn="ctr" defTabSz="889000">
            <a:lnSpc>
              <a:spcPct val="90000"/>
            </a:lnSpc>
            <a:spcBef>
              <a:spcPct val="0"/>
            </a:spcBef>
            <a:spcAft>
              <a:spcPct val="35000"/>
            </a:spcAft>
            <a:buNone/>
          </a:pPr>
          <a:endParaRPr lang="en-US" sz="2000" kern="1200" dirty="0"/>
        </a:p>
      </dsp:txBody>
      <dsp:txXfrm>
        <a:off x="2" y="816001"/>
        <a:ext cx="4886393" cy="1911477"/>
      </dsp:txXfrm>
    </dsp:sp>
    <dsp:sp modelId="{42673171-17E8-4A44-8F47-D605FAE63DD3}">
      <dsp:nvSpPr>
        <dsp:cNvPr id="0" name=""/>
        <dsp:cNvSpPr/>
      </dsp:nvSpPr>
      <dsp:spPr>
        <a:xfrm>
          <a:off x="51" y="2711346"/>
          <a:ext cx="4886393" cy="27450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Both Federal and State Laws</a:t>
          </a:r>
          <a:endParaRPr lang="en-US" sz="2000" b="1" kern="1200" dirty="0"/>
        </a:p>
        <a:p>
          <a:pPr marL="228600" lvl="1" indent="-228600" algn="l" defTabSz="889000">
            <a:lnSpc>
              <a:spcPct val="90000"/>
            </a:lnSpc>
            <a:spcBef>
              <a:spcPct val="0"/>
            </a:spcBef>
            <a:spcAft>
              <a:spcPct val="15000"/>
            </a:spcAft>
            <a:buChar char="•"/>
          </a:pPr>
          <a:r>
            <a:rPr lang="en-US" sz="2000" kern="1200" dirty="0"/>
            <a:t>Federal Hospital Price Transparency Rule (Hospitals) </a:t>
          </a:r>
        </a:p>
        <a:p>
          <a:pPr marL="228600" lvl="1" indent="-228600" algn="l" defTabSz="889000">
            <a:lnSpc>
              <a:spcPct val="90000"/>
            </a:lnSpc>
            <a:spcBef>
              <a:spcPct val="0"/>
            </a:spcBef>
            <a:spcAft>
              <a:spcPct val="15000"/>
            </a:spcAft>
            <a:buChar char="•"/>
          </a:pPr>
          <a:r>
            <a:rPr lang="en-US" sz="2000" kern="1200" dirty="0"/>
            <a:t>Additional Federal Laws </a:t>
          </a:r>
        </a:p>
        <a:p>
          <a:pPr marL="457200" lvl="2" indent="-228600" algn="l" defTabSz="889000">
            <a:lnSpc>
              <a:spcPct val="90000"/>
            </a:lnSpc>
            <a:spcBef>
              <a:spcPct val="0"/>
            </a:spcBef>
            <a:spcAft>
              <a:spcPct val="15000"/>
            </a:spcAft>
            <a:buFont typeface="Courier New" panose="02070309020205020404" pitchFamily="49" charset="0"/>
            <a:buChar char="o"/>
          </a:pPr>
          <a:r>
            <a:rPr lang="en-US" sz="2000" kern="1200" dirty="0"/>
            <a:t>No Surprises Act - </a:t>
          </a:r>
          <a:r>
            <a:rPr lang="en-US" sz="2000" kern="1200" dirty="0">
              <a:solidFill>
                <a:schemeClr val="accent2"/>
              </a:solidFill>
            </a:rPr>
            <a:t>Good Faith Estimate </a:t>
          </a:r>
          <a:r>
            <a:rPr lang="en-US" sz="2000" kern="1200" dirty="0"/>
            <a:t>Requirement </a:t>
          </a:r>
        </a:p>
        <a:p>
          <a:pPr marL="457200" lvl="2" indent="-228600" algn="l" defTabSz="889000">
            <a:lnSpc>
              <a:spcPct val="90000"/>
            </a:lnSpc>
            <a:spcBef>
              <a:spcPct val="0"/>
            </a:spcBef>
            <a:spcAft>
              <a:spcPct val="15000"/>
            </a:spcAft>
            <a:buFont typeface="Courier New" panose="02070309020205020404" pitchFamily="49" charset="0"/>
            <a:buChar char="o"/>
          </a:pPr>
          <a:r>
            <a:rPr lang="en-US" sz="2000" kern="1200" dirty="0"/>
            <a:t>Transparency in Coverage - Health Plans</a:t>
          </a:r>
        </a:p>
        <a:p>
          <a:pPr marL="228600" lvl="1" indent="-228600" algn="l" defTabSz="889000">
            <a:lnSpc>
              <a:spcPct val="90000"/>
            </a:lnSpc>
            <a:spcBef>
              <a:spcPct val="0"/>
            </a:spcBef>
            <a:spcAft>
              <a:spcPct val="15000"/>
            </a:spcAft>
            <a:buChar char="•"/>
          </a:pPr>
          <a:r>
            <a:rPr lang="en-US" sz="2000" kern="1200" dirty="0"/>
            <a:t>State Laws </a:t>
          </a:r>
        </a:p>
      </dsp:txBody>
      <dsp:txXfrm>
        <a:off x="51" y="2711346"/>
        <a:ext cx="4886393" cy="2745000"/>
      </dsp:txXfrm>
    </dsp:sp>
    <dsp:sp modelId="{BA80075F-A449-4AFB-A02B-728F1FFEBB26}">
      <dsp:nvSpPr>
        <dsp:cNvPr id="0" name=""/>
        <dsp:cNvSpPr/>
      </dsp:nvSpPr>
      <dsp:spPr>
        <a:xfrm>
          <a:off x="5570539" y="799868"/>
          <a:ext cx="4886393" cy="19114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endParaRPr lang="en-US" sz="2100" b="1" kern="1200" dirty="0"/>
        </a:p>
        <a:p>
          <a:pPr marL="0" lvl="0" indent="0" algn="ctr" defTabSz="933450">
            <a:lnSpc>
              <a:spcPct val="90000"/>
            </a:lnSpc>
            <a:spcBef>
              <a:spcPct val="0"/>
            </a:spcBef>
            <a:spcAft>
              <a:spcPct val="35000"/>
            </a:spcAft>
            <a:buNone/>
          </a:pPr>
          <a:r>
            <a:rPr lang="en-US" sz="2000" b="1" kern="1200" dirty="0"/>
            <a:t>Surprise Billing </a:t>
          </a:r>
        </a:p>
        <a:p>
          <a:pPr marL="0" lvl="0" indent="0" algn="ctr" defTabSz="933450">
            <a:lnSpc>
              <a:spcPct val="90000"/>
            </a:lnSpc>
            <a:spcBef>
              <a:spcPct val="0"/>
            </a:spcBef>
            <a:spcAft>
              <a:spcPct val="35000"/>
            </a:spcAft>
            <a:buNone/>
          </a:pPr>
          <a:r>
            <a:rPr lang="en-US" sz="2000" kern="1200" dirty="0"/>
            <a:t>Laws that protect patients against unexpected or unavoidable out-of-network bills</a:t>
          </a:r>
        </a:p>
        <a:p>
          <a:pPr marL="0" lvl="0" indent="0" algn="ctr" defTabSz="933450">
            <a:lnSpc>
              <a:spcPct val="90000"/>
            </a:lnSpc>
            <a:spcBef>
              <a:spcPct val="0"/>
            </a:spcBef>
            <a:spcAft>
              <a:spcPct val="35000"/>
            </a:spcAft>
            <a:buNone/>
          </a:pPr>
          <a:endParaRPr lang="en-US" sz="2100" kern="1200" dirty="0"/>
        </a:p>
      </dsp:txBody>
      <dsp:txXfrm>
        <a:off x="5570539" y="799868"/>
        <a:ext cx="4886393" cy="1911477"/>
      </dsp:txXfrm>
    </dsp:sp>
    <dsp:sp modelId="{7ED784F6-5270-4FC1-96A9-E5E33FF83179}">
      <dsp:nvSpPr>
        <dsp:cNvPr id="0" name=""/>
        <dsp:cNvSpPr/>
      </dsp:nvSpPr>
      <dsp:spPr>
        <a:xfrm>
          <a:off x="5570539" y="2711346"/>
          <a:ext cx="4886393" cy="274500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Both Federal and State Laws</a:t>
          </a:r>
          <a:endParaRPr lang="en-US" sz="2000" b="1" kern="1200" dirty="0"/>
        </a:p>
        <a:p>
          <a:pPr marL="228600" lvl="1" indent="-228600" algn="l" defTabSz="889000">
            <a:lnSpc>
              <a:spcPct val="90000"/>
            </a:lnSpc>
            <a:spcBef>
              <a:spcPct val="0"/>
            </a:spcBef>
            <a:spcAft>
              <a:spcPct val="15000"/>
            </a:spcAft>
            <a:buChar char="•"/>
          </a:pPr>
          <a:r>
            <a:rPr lang="en-US" sz="2000" kern="1200" dirty="0"/>
            <a:t>Federal Laws </a:t>
          </a:r>
        </a:p>
        <a:p>
          <a:pPr marL="457200" lvl="2" indent="-228600" algn="l" defTabSz="889000">
            <a:lnSpc>
              <a:spcPct val="90000"/>
            </a:lnSpc>
            <a:spcBef>
              <a:spcPct val="0"/>
            </a:spcBef>
            <a:spcAft>
              <a:spcPct val="15000"/>
            </a:spcAft>
            <a:buFont typeface="Courier New" panose="02070309020205020404" pitchFamily="49" charset="0"/>
            <a:buChar char="o"/>
          </a:pPr>
          <a:r>
            <a:rPr lang="en-US" sz="2000" kern="1200" dirty="0"/>
            <a:t>No Surprises Act - Balance Billing Protections</a:t>
          </a:r>
        </a:p>
        <a:p>
          <a:pPr marL="228600" lvl="1" indent="-228600" algn="l" defTabSz="889000">
            <a:lnSpc>
              <a:spcPct val="90000"/>
            </a:lnSpc>
            <a:spcBef>
              <a:spcPct val="0"/>
            </a:spcBef>
            <a:spcAft>
              <a:spcPct val="15000"/>
            </a:spcAft>
            <a:buChar char="•"/>
          </a:pPr>
          <a:r>
            <a:rPr lang="en-US" sz="2000" kern="1200" dirty="0"/>
            <a:t>State Laws</a:t>
          </a:r>
        </a:p>
        <a:p>
          <a:pPr marL="457200" lvl="2" indent="-228600" algn="l" defTabSz="889000">
            <a:lnSpc>
              <a:spcPct val="90000"/>
            </a:lnSpc>
            <a:spcBef>
              <a:spcPct val="0"/>
            </a:spcBef>
            <a:spcAft>
              <a:spcPct val="15000"/>
            </a:spcAft>
            <a:buFont typeface="Courier New" panose="02070309020205020404" pitchFamily="49" charset="0"/>
            <a:buChar char="o"/>
          </a:pPr>
          <a:r>
            <a:rPr lang="en-US" sz="2000" kern="1200" dirty="0"/>
            <a:t>Usually only apply to state-regulated plans </a:t>
          </a:r>
        </a:p>
      </dsp:txBody>
      <dsp:txXfrm>
        <a:off x="5570539" y="2711346"/>
        <a:ext cx="4886393" cy="27450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DAFF8E2E-1BCA-794A-8584-A169EBC9D5F4}"/>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kumimoji="1" lang="ko-KR" altLang="en-US" dirty="0">
              <a:latin typeface="Calibri" panose="020F0502020204030204" pitchFamily="34" charset="0"/>
              <a:cs typeface="Calibri" panose="020F0502020204030204" pitchFamily="34" charset="0"/>
            </a:endParaRPr>
          </a:p>
        </p:txBody>
      </p:sp>
      <p:sp>
        <p:nvSpPr>
          <p:cNvPr id="4" name="바닥글 개체 틀 3">
            <a:extLst>
              <a:ext uri="{FF2B5EF4-FFF2-40B4-BE49-F238E27FC236}">
                <a16:creationId xmlns:a16="http://schemas.microsoft.com/office/drawing/2014/main" id="{F82E9C07-9825-4B42-B327-1A7765D9294A}"/>
              </a:ext>
            </a:extLst>
          </p:cNvPr>
          <p:cNvSpPr>
            <a:spLocks noGrp="1"/>
          </p:cNvSpPr>
          <p:nvPr>
            <p:ph type="ftr" sz="quarter" idx="2"/>
          </p:nvPr>
        </p:nvSpPr>
        <p:spPr>
          <a:xfrm>
            <a:off x="-1" y="8829967"/>
            <a:ext cx="3970938" cy="466433"/>
          </a:xfrm>
          <a:prstGeom prst="rect">
            <a:avLst/>
          </a:prstGeom>
        </p:spPr>
        <p:txBody>
          <a:bodyPr vert="horz" lIns="93177" tIns="46589" rIns="93177" bIns="46589" rtlCol="0" anchor="b"/>
          <a:lstStyle>
            <a:lvl1pPr algn="l">
              <a:defRPr sz="1200"/>
            </a:lvl1pPr>
          </a:lstStyle>
          <a:p>
            <a:r>
              <a:rPr kumimoji="1" lang="en-US" altLang="x-none" b="1" dirty="0">
                <a:solidFill>
                  <a:srgbClr val="B5121B"/>
                </a:solidFill>
              </a:rPr>
              <a:t>HALL RENDER | HEALTH LAW IS OUR BUSINESS</a:t>
            </a:r>
            <a:endParaRPr kumimoji="1" lang="x-none" altLang="en-US" b="1">
              <a:solidFill>
                <a:srgbClr val="B5121B"/>
              </a:solidFill>
            </a:endParaRPr>
          </a:p>
          <a:p>
            <a:endParaRPr kumimoji="1" lang="ko-KR" altLang="en-US" dirty="0"/>
          </a:p>
        </p:txBody>
      </p:sp>
      <p:sp>
        <p:nvSpPr>
          <p:cNvPr id="5" name="슬라이드 번호 개체 틀 4">
            <a:extLst>
              <a:ext uri="{FF2B5EF4-FFF2-40B4-BE49-F238E27FC236}">
                <a16:creationId xmlns:a16="http://schemas.microsoft.com/office/drawing/2014/main" id="{F650D71E-FAEE-8B4D-8831-234911EA08B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03662E0-256B-EC47-8E47-91D2D3C899F5}" type="slidenum">
              <a:rPr>
                <a:solidFill>
                  <a:srgbClr val="000000"/>
                </a:solidFill>
              </a:rPr>
              <a:pPr/>
              <a:t>‹#›</a:t>
            </a:fld>
            <a:endParaRPr kumimoji="1" lang="ko-KR" altLang="en-US" dirty="0">
              <a:solidFill>
                <a:srgbClr val="000000"/>
              </a:solidFill>
            </a:endParaRPr>
          </a:p>
        </p:txBody>
      </p:sp>
      <p:sp>
        <p:nvSpPr>
          <p:cNvPr id="8" name="Date Placeholder 7">
            <a:extLst>
              <a:ext uri="{FF2B5EF4-FFF2-40B4-BE49-F238E27FC236}">
                <a16:creationId xmlns:a16="http://schemas.microsoft.com/office/drawing/2014/main" id="{C35AFCD6-581D-F74F-BD66-8F2D075256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2CA9D47-35EB-A046-A52C-276B4EA89DEA}" type="datetimeFigureOut">
              <a:rPr lang="en-US" smtClean="0"/>
              <a:t>5/25/2023</a:t>
            </a:fld>
            <a:endParaRPr lang="en-US" dirty="0"/>
          </a:p>
        </p:txBody>
      </p:sp>
    </p:spTree>
    <p:extLst>
      <p:ext uri="{BB962C8B-B14F-4D97-AF65-F5344CB8AC3E}">
        <p14:creationId xmlns:p14="http://schemas.microsoft.com/office/powerpoint/2010/main" val="3272249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kumimoji="1" lang="ko-KR" altLang="en-US"/>
          </a:p>
        </p:txBody>
      </p:sp>
      <p:sp>
        <p:nvSpPr>
          <p:cNvPr id="4" name="슬라이드 이미지 개체 틀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ko-KR" altLang="en-US"/>
          </a:p>
        </p:txBody>
      </p:sp>
      <p:sp>
        <p:nvSpPr>
          <p:cNvPr id="5" name="슬라이드 노트 개체 틀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endParaRPr kumimoji="1" lang="ko-KR" altLang="en-US" dirty="0"/>
          </a:p>
        </p:txBody>
      </p:sp>
      <p:sp>
        <p:nvSpPr>
          <p:cNvPr id="6" name="바닥글 개체 틀 5"/>
          <p:cNvSpPr>
            <a:spLocks noGrp="1"/>
          </p:cNvSpPr>
          <p:nvPr>
            <p:ph type="ftr" sz="quarter" idx="4"/>
          </p:nvPr>
        </p:nvSpPr>
        <p:spPr>
          <a:xfrm>
            <a:off x="-1" y="8829967"/>
            <a:ext cx="3970938" cy="466433"/>
          </a:xfrm>
          <a:prstGeom prst="rect">
            <a:avLst/>
          </a:prstGeom>
        </p:spPr>
        <p:txBody>
          <a:bodyPr vert="horz" lIns="93177" tIns="46589" rIns="93177" bIns="46589" rtlCol="0" anchor="b"/>
          <a:lstStyle>
            <a:lvl1pPr algn="l">
              <a:defRPr sz="1200"/>
            </a:lvl1pPr>
          </a:lstStyle>
          <a:p>
            <a:r>
              <a:rPr kumimoji="1" lang="en-US" altLang="x-none" b="1" dirty="0">
                <a:solidFill>
                  <a:srgbClr val="B5121B"/>
                </a:solidFill>
              </a:rPr>
              <a:t>HALL RENDER | HEALTH LAW IS OUR BUSINESS</a:t>
            </a:r>
            <a:endParaRPr kumimoji="1" lang="x-none" altLang="en-US" b="1">
              <a:solidFill>
                <a:srgbClr val="B5121B"/>
              </a:solidFill>
            </a:endParaRPr>
          </a:p>
          <a:p>
            <a:endParaRPr kumimoji="1" lang="ko-KR" altLang="en-US" dirty="0"/>
          </a:p>
        </p:txBody>
      </p:sp>
      <p:sp>
        <p:nvSpPr>
          <p:cNvPr id="7" name="슬라이드 번호 개체 틀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5F9390-0B77-FE41-831F-D10441DA638F}" type="slidenum">
              <a:rPr/>
              <a:pPr/>
              <a:t>‹#›</a:t>
            </a:fld>
            <a:endParaRPr kumimoji="1" lang="ko-KR" altLang="en-US"/>
          </a:p>
        </p:txBody>
      </p:sp>
      <p:sp>
        <p:nvSpPr>
          <p:cNvPr id="8" name="Date Placeholder 7">
            <a:extLst>
              <a:ext uri="{FF2B5EF4-FFF2-40B4-BE49-F238E27FC236}">
                <a16:creationId xmlns:a16="http://schemas.microsoft.com/office/drawing/2014/main" id="{3499003C-E50D-8D4D-A9F7-81257434D3F1}"/>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FFA55F-D8FE-C644-B454-F1A62C371946}" type="datetimeFigureOut">
              <a:rPr lang="en-US" smtClean="0"/>
              <a:t>5/25/2023</a:t>
            </a:fld>
            <a:endParaRPr lang="en-US" dirty="0"/>
          </a:p>
        </p:txBody>
      </p:sp>
    </p:spTree>
    <p:extLst>
      <p:ext uri="{BB962C8B-B14F-4D97-AF65-F5344CB8AC3E}">
        <p14:creationId xmlns:p14="http://schemas.microsoft.com/office/powerpoint/2010/main" val="267121488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1" hangingPunct="1">
      <a:defRPr sz="1200" kern="1200">
        <a:solidFill>
          <a:schemeClr val="tx1"/>
        </a:solidFill>
        <a:latin typeface="Calibri" panose="020F0502020204030204" pitchFamily="34" charset="0"/>
        <a:ea typeface="+mn-ea"/>
        <a:cs typeface="Calibri" panose="020F0502020204030204" pitchFamily="34" charset="0"/>
      </a:defRPr>
    </a:lvl2pPr>
    <a:lvl3pPr marL="914400" algn="l" defTabSz="914400" rtl="0" eaLnBrk="1" latinLnBrk="1" hangingPunct="1">
      <a:defRPr sz="1200" kern="1200">
        <a:solidFill>
          <a:schemeClr val="tx1"/>
        </a:solidFill>
        <a:latin typeface="Calibri" panose="020F0502020204030204" pitchFamily="34" charset="0"/>
        <a:ea typeface="+mn-ea"/>
        <a:cs typeface="Calibri" panose="020F0502020204030204" pitchFamily="34" charset="0"/>
      </a:defRPr>
    </a:lvl3pPr>
    <a:lvl4pPr marL="1371600" algn="l" defTabSz="914400" rtl="0" eaLnBrk="1" latinLnBrk="1" hangingPunct="1">
      <a:defRPr sz="1200" kern="1200">
        <a:solidFill>
          <a:schemeClr val="tx1"/>
        </a:solidFill>
        <a:latin typeface="Calibri" panose="020F0502020204030204" pitchFamily="34" charset="0"/>
        <a:ea typeface="+mn-ea"/>
        <a:cs typeface="Calibri" panose="020F0502020204030204" pitchFamily="34" charset="0"/>
      </a:defRPr>
    </a:lvl4pPr>
    <a:lvl5pPr marL="1828800" algn="l" defTabSz="914400" rtl="0" eaLnBrk="1" latinLnBrk="1" hangingPunct="1">
      <a:defRPr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1</a:t>
            </a:fld>
            <a:endParaRPr kumimoji="1" lang="en-US" altLang="ko-KR" dirty="0"/>
          </a:p>
        </p:txBody>
      </p:sp>
    </p:spTree>
    <p:extLst>
      <p:ext uri="{BB962C8B-B14F-4D97-AF65-F5344CB8AC3E}">
        <p14:creationId xmlns:p14="http://schemas.microsoft.com/office/powerpoint/2010/main" val="418767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14</a:t>
            </a:fld>
            <a:endParaRPr kumimoji="1" lang="en-US" altLang="ko-KR" dirty="0"/>
          </a:p>
        </p:txBody>
      </p:sp>
    </p:spTree>
    <p:extLst>
      <p:ext uri="{BB962C8B-B14F-4D97-AF65-F5344CB8AC3E}">
        <p14:creationId xmlns:p14="http://schemas.microsoft.com/office/powerpoint/2010/main" val="3669561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15</a:t>
            </a:fld>
            <a:endParaRPr kumimoji="1" lang="en-US" altLang="ko-KR" dirty="0"/>
          </a:p>
        </p:txBody>
      </p:sp>
    </p:spTree>
    <p:extLst>
      <p:ext uri="{BB962C8B-B14F-4D97-AF65-F5344CB8AC3E}">
        <p14:creationId xmlns:p14="http://schemas.microsoft.com/office/powerpoint/2010/main" val="194134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16</a:t>
            </a:fld>
            <a:endParaRPr kumimoji="1" lang="en-US" altLang="ko-KR" dirty="0"/>
          </a:p>
        </p:txBody>
      </p:sp>
    </p:spTree>
    <p:extLst>
      <p:ext uri="{BB962C8B-B14F-4D97-AF65-F5344CB8AC3E}">
        <p14:creationId xmlns:p14="http://schemas.microsoft.com/office/powerpoint/2010/main" val="3786316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17</a:t>
            </a:fld>
            <a:endParaRPr kumimoji="1" lang="en-US" altLang="ko-KR" dirty="0"/>
          </a:p>
        </p:txBody>
      </p:sp>
    </p:spTree>
    <p:extLst>
      <p:ext uri="{BB962C8B-B14F-4D97-AF65-F5344CB8AC3E}">
        <p14:creationId xmlns:p14="http://schemas.microsoft.com/office/powerpoint/2010/main" val="2038167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18</a:t>
            </a:fld>
            <a:endParaRPr kumimoji="1" lang="en-US" altLang="ko-KR" dirty="0"/>
          </a:p>
        </p:txBody>
      </p:sp>
    </p:spTree>
    <p:extLst>
      <p:ext uri="{BB962C8B-B14F-4D97-AF65-F5344CB8AC3E}">
        <p14:creationId xmlns:p14="http://schemas.microsoft.com/office/powerpoint/2010/main" val="138468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19</a:t>
            </a:fld>
            <a:endParaRPr kumimoji="1" lang="en-US" altLang="ko-KR" dirty="0"/>
          </a:p>
        </p:txBody>
      </p:sp>
    </p:spTree>
    <p:extLst>
      <p:ext uri="{BB962C8B-B14F-4D97-AF65-F5344CB8AC3E}">
        <p14:creationId xmlns:p14="http://schemas.microsoft.com/office/powerpoint/2010/main" val="76812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20</a:t>
            </a:fld>
            <a:endParaRPr kumimoji="1" lang="en-US" altLang="ko-KR" dirty="0"/>
          </a:p>
        </p:txBody>
      </p:sp>
    </p:spTree>
    <p:extLst>
      <p:ext uri="{BB962C8B-B14F-4D97-AF65-F5344CB8AC3E}">
        <p14:creationId xmlns:p14="http://schemas.microsoft.com/office/powerpoint/2010/main" val="1121435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21</a:t>
            </a:fld>
            <a:endParaRPr kumimoji="1" lang="en-US" altLang="ko-KR" dirty="0"/>
          </a:p>
        </p:txBody>
      </p:sp>
    </p:spTree>
    <p:extLst>
      <p:ext uri="{BB962C8B-B14F-4D97-AF65-F5344CB8AC3E}">
        <p14:creationId xmlns:p14="http://schemas.microsoft.com/office/powerpoint/2010/main" val="1627750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22</a:t>
            </a:fld>
            <a:endParaRPr kumimoji="1" lang="en-US" altLang="ko-KR" dirty="0"/>
          </a:p>
        </p:txBody>
      </p:sp>
    </p:spTree>
    <p:extLst>
      <p:ext uri="{BB962C8B-B14F-4D97-AF65-F5344CB8AC3E}">
        <p14:creationId xmlns:p14="http://schemas.microsoft.com/office/powerpoint/2010/main" val="2792350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23</a:t>
            </a:fld>
            <a:endParaRPr kumimoji="1" lang="en-US" altLang="ko-KR" dirty="0"/>
          </a:p>
        </p:txBody>
      </p:sp>
    </p:spTree>
    <p:extLst>
      <p:ext uri="{BB962C8B-B14F-4D97-AF65-F5344CB8AC3E}">
        <p14:creationId xmlns:p14="http://schemas.microsoft.com/office/powerpoint/2010/main" val="118356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2</a:t>
            </a:fld>
            <a:endParaRPr kumimoji="1" lang="en-US" altLang="ko-KR" dirty="0"/>
          </a:p>
        </p:txBody>
      </p:sp>
    </p:spTree>
    <p:extLst>
      <p:ext uri="{BB962C8B-B14F-4D97-AF65-F5344CB8AC3E}">
        <p14:creationId xmlns:p14="http://schemas.microsoft.com/office/powerpoint/2010/main" val="1443235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24</a:t>
            </a:fld>
            <a:endParaRPr kumimoji="1" lang="en-US" altLang="ko-KR" dirty="0"/>
          </a:p>
        </p:txBody>
      </p:sp>
    </p:spTree>
    <p:extLst>
      <p:ext uri="{BB962C8B-B14F-4D97-AF65-F5344CB8AC3E}">
        <p14:creationId xmlns:p14="http://schemas.microsoft.com/office/powerpoint/2010/main" val="4290612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25</a:t>
            </a:fld>
            <a:endParaRPr kumimoji="1" lang="en-US" altLang="ko-KR" dirty="0"/>
          </a:p>
        </p:txBody>
      </p:sp>
    </p:spTree>
    <p:extLst>
      <p:ext uri="{BB962C8B-B14F-4D97-AF65-F5344CB8AC3E}">
        <p14:creationId xmlns:p14="http://schemas.microsoft.com/office/powerpoint/2010/main" val="427754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26</a:t>
            </a:fld>
            <a:endParaRPr kumimoji="1" lang="en-US" altLang="ko-KR" dirty="0"/>
          </a:p>
        </p:txBody>
      </p:sp>
    </p:spTree>
    <p:extLst>
      <p:ext uri="{BB962C8B-B14F-4D97-AF65-F5344CB8AC3E}">
        <p14:creationId xmlns:p14="http://schemas.microsoft.com/office/powerpoint/2010/main" val="2297483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27</a:t>
            </a:fld>
            <a:endParaRPr kumimoji="1" lang="en-US" altLang="ko-KR" dirty="0"/>
          </a:p>
        </p:txBody>
      </p:sp>
    </p:spTree>
    <p:extLst>
      <p:ext uri="{BB962C8B-B14F-4D97-AF65-F5344CB8AC3E}">
        <p14:creationId xmlns:p14="http://schemas.microsoft.com/office/powerpoint/2010/main" val="307136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28</a:t>
            </a:fld>
            <a:endParaRPr kumimoji="1" lang="en-US" altLang="ko-KR" dirty="0"/>
          </a:p>
        </p:txBody>
      </p:sp>
    </p:spTree>
    <p:extLst>
      <p:ext uri="{BB962C8B-B14F-4D97-AF65-F5344CB8AC3E}">
        <p14:creationId xmlns:p14="http://schemas.microsoft.com/office/powerpoint/2010/main" val="2088514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29</a:t>
            </a:fld>
            <a:endParaRPr kumimoji="1" lang="en-US" altLang="ko-KR" dirty="0"/>
          </a:p>
        </p:txBody>
      </p:sp>
    </p:spTree>
    <p:extLst>
      <p:ext uri="{BB962C8B-B14F-4D97-AF65-F5344CB8AC3E}">
        <p14:creationId xmlns:p14="http://schemas.microsoft.com/office/powerpoint/2010/main" val="3635494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30</a:t>
            </a:fld>
            <a:endParaRPr kumimoji="1" lang="en-US" altLang="ko-KR" dirty="0"/>
          </a:p>
        </p:txBody>
      </p:sp>
    </p:spTree>
    <p:extLst>
      <p:ext uri="{BB962C8B-B14F-4D97-AF65-F5344CB8AC3E}">
        <p14:creationId xmlns:p14="http://schemas.microsoft.com/office/powerpoint/2010/main" val="1450951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31</a:t>
            </a:fld>
            <a:endParaRPr kumimoji="1" lang="en-US" altLang="ko-KR" dirty="0"/>
          </a:p>
        </p:txBody>
      </p:sp>
    </p:spTree>
    <p:extLst>
      <p:ext uri="{BB962C8B-B14F-4D97-AF65-F5344CB8AC3E}">
        <p14:creationId xmlns:p14="http://schemas.microsoft.com/office/powerpoint/2010/main" val="439532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32</a:t>
            </a:fld>
            <a:endParaRPr kumimoji="1" lang="en-US" altLang="ko-KR" dirty="0"/>
          </a:p>
        </p:txBody>
      </p:sp>
    </p:spTree>
    <p:extLst>
      <p:ext uri="{BB962C8B-B14F-4D97-AF65-F5344CB8AC3E}">
        <p14:creationId xmlns:p14="http://schemas.microsoft.com/office/powerpoint/2010/main" val="1694930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33</a:t>
            </a:fld>
            <a:endParaRPr kumimoji="1" lang="en-US" altLang="ko-KR" dirty="0"/>
          </a:p>
        </p:txBody>
      </p:sp>
    </p:spTree>
    <p:extLst>
      <p:ext uri="{BB962C8B-B14F-4D97-AF65-F5344CB8AC3E}">
        <p14:creationId xmlns:p14="http://schemas.microsoft.com/office/powerpoint/2010/main" val="16039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7</a:t>
            </a:fld>
            <a:endParaRPr kumimoji="1" lang="en-US" altLang="ko-KR" dirty="0"/>
          </a:p>
        </p:txBody>
      </p:sp>
    </p:spTree>
    <p:extLst>
      <p:ext uri="{BB962C8B-B14F-4D97-AF65-F5344CB8AC3E}">
        <p14:creationId xmlns:p14="http://schemas.microsoft.com/office/powerpoint/2010/main" val="1753547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34</a:t>
            </a:fld>
            <a:endParaRPr kumimoji="1" lang="en-US" altLang="ko-KR" dirty="0"/>
          </a:p>
        </p:txBody>
      </p:sp>
    </p:spTree>
    <p:extLst>
      <p:ext uri="{BB962C8B-B14F-4D97-AF65-F5344CB8AC3E}">
        <p14:creationId xmlns:p14="http://schemas.microsoft.com/office/powerpoint/2010/main" val="200372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35</a:t>
            </a:fld>
            <a:endParaRPr kumimoji="1" lang="en-US" altLang="ko-KR" dirty="0"/>
          </a:p>
        </p:txBody>
      </p:sp>
    </p:spTree>
    <p:extLst>
      <p:ext uri="{BB962C8B-B14F-4D97-AF65-F5344CB8AC3E}">
        <p14:creationId xmlns:p14="http://schemas.microsoft.com/office/powerpoint/2010/main" val="2772822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36</a:t>
            </a:fld>
            <a:endParaRPr kumimoji="1" lang="en-US" altLang="ko-KR" dirty="0"/>
          </a:p>
        </p:txBody>
      </p:sp>
    </p:spTree>
    <p:extLst>
      <p:ext uri="{BB962C8B-B14F-4D97-AF65-F5344CB8AC3E}">
        <p14:creationId xmlns:p14="http://schemas.microsoft.com/office/powerpoint/2010/main" val="683177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37</a:t>
            </a:fld>
            <a:endParaRPr kumimoji="1" lang="en-US" altLang="ko-KR" dirty="0"/>
          </a:p>
        </p:txBody>
      </p:sp>
    </p:spTree>
    <p:extLst>
      <p:ext uri="{BB962C8B-B14F-4D97-AF65-F5344CB8AC3E}">
        <p14:creationId xmlns:p14="http://schemas.microsoft.com/office/powerpoint/2010/main" val="2657410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38</a:t>
            </a:fld>
            <a:endParaRPr kumimoji="1" lang="en-US" altLang="ko-KR" dirty="0"/>
          </a:p>
        </p:txBody>
      </p:sp>
    </p:spTree>
    <p:extLst>
      <p:ext uri="{BB962C8B-B14F-4D97-AF65-F5344CB8AC3E}">
        <p14:creationId xmlns:p14="http://schemas.microsoft.com/office/powerpoint/2010/main" val="326459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39</a:t>
            </a:fld>
            <a:endParaRPr kumimoji="1" lang="en-US" altLang="ko-KR" dirty="0"/>
          </a:p>
        </p:txBody>
      </p:sp>
    </p:spTree>
    <p:extLst>
      <p:ext uri="{BB962C8B-B14F-4D97-AF65-F5344CB8AC3E}">
        <p14:creationId xmlns:p14="http://schemas.microsoft.com/office/powerpoint/2010/main" val="14751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8</a:t>
            </a:fld>
            <a:endParaRPr kumimoji="1" lang="en-US" altLang="ko-KR" dirty="0"/>
          </a:p>
        </p:txBody>
      </p:sp>
    </p:spTree>
    <p:extLst>
      <p:ext uri="{BB962C8B-B14F-4D97-AF65-F5344CB8AC3E}">
        <p14:creationId xmlns:p14="http://schemas.microsoft.com/office/powerpoint/2010/main" val="102359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9</a:t>
            </a:fld>
            <a:endParaRPr kumimoji="1" lang="en-US" altLang="ko-KR" dirty="0"/>
          </a:p>
        </p:txBody>
      </p:sp>
    </p:spTree>
    <p:extLst>
      <p:ext uri="{BB962C8B-B14F-4D97-AF65-F5344CB8AC3E}">
        <p14:creationId xmlns:p14="http://schemas.microsoft.com/office/powerpoint/2010/main" val="122080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10</a:t>
            </a:fld>
            <a:endParaRPr kumimoji="1" lang="en-US" altLang="ko-KR" dirty="0"/>
          </a:p>
        </p:txBody>
      </p:sp>
    </p:spTree>
    <p:extLst>
      <p:ext uri="{BB962C8B-B14F-4D97-AF65-F5344CB8AC3E}">
        <p14:creationId xmlns:p14="http://schemas.microsoft.com/office/powerpoint/2010/main" val="226679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11</a:t>
            </a:fld>
            <a:endParaRPr kumimoji="1" lang="en-US" altLang="ko-KR" dirty="0"/>
          </a:p>
        </p:txBody>
      </p:sp>
    </p:spTree>
    <p:extLst>
      <p:ext uri="{BB962C8B-B14F-4D97-AF65-F5344CB8AC3E}">
        <p14:creationId xmlns:p14="http://schemas.microsoft.com/office/powerpoint/2010/main" val="200655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12</a:t>
            </a:fld>
            <a:endParaRPr kumimoji="1" lang="en-US" altLang="ko-KR" dirty="0"/>
          </a:p>
        </p:txBody>
      </p:sp>
    </p:spTree>
    <p:extLst>
      <p:ext uri="{BB962C8B-B14F-4D97-AF65-F5344CB8AC3E}">
        <p14:creationId xmlns:p14="http://schemas.microsoft.com/office/powerpoint/2010/main" val="3294903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F9390-0B77-FE41-831F-D10441DA638F}" type="slidenum">
              <a:rPr lang="en-US" smtClean="0"/>
              <a:pPr/>
              <a:t>13</a:t>
            </a:fld>
            <a:endParaRPr kumimoji="1" lang="en-US" altLang="ko-KR" dirty="0"/>
          </a:p>
        </p:txBody>
      </p:sp>
    </p:spTree>
    <p:extLst>
      <p:ext uri="{BB962C8B-B14F-4D97-AF65-F5344CB8AC3E}">
        <p14:creationId xmlns:p14="http://schemas.microsoft.com/office/powerpoint/2010/main" val="2006559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hyperlink" Target="mailto:email@hallrender.com"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그림 개체 틀 15">
            <a:extLst>
              <a:ext uri="{FF2B5EF4-FFF2-40B4-BE49-F238E27FC236}">
                <a16:creationId xmlns:a16="http://schemas.microsoft.com/office/drawing/2014/main" id="{182F6672-9417-4369-85E3-C7BA12DB3BC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224" b="5224"/>
          <a:stretch/>
        </p:blipFill>
        <p:spPr>
          <a:xfrm>
            <a:off x="1" y="0"/>
            <a:ext cx="12191999" cy="6858000"/>
          </a:xfrm>
          <a:prstGeom prst="rect">
            <a:avLst/>
          </a:prstGeom>
        </p:spPr>
      </p:pic>
      <p:sp>
        <p:nvSpPr>
          <p:cNvPr id="11" name="직사각형 2">
            <a:extLst>
              <a:ext uri="{FF2B5EF4-FFF2-40B4-BE49-F238E27FC236}">
                <a16:creationId xmlns:a16="http://schemas.microsoft.com/office/drawing/2014/main" id="{F530E905-3CCA-4CAE-8AD8-2DFE99594B93}"/>
              </a:ext>
            </a:extLst>
          </p:cNvPr>
          <p:cNvSpPr/>
          <p:nvPr userDrawn="1"/>
        </p:nvSpPr>
        <p:spPr>
          <a:xfrm>
            <a:off x="-1" y="0"/>
            <a:ext cx="12192000" cy="4318000"/>
          </a:xfrm>
          <a:prstGeom prst="rect">
            <a:avLst/>
          </a:prstGeom>
          <a:solidFill>
            <a:srgbClr val="B5121B">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kumimoji="1" lang="x-none" altLang="en-US"/>
          </a:p>
        </p:txBody>
      </p:sp>
      <p:sp>
        <p:nvSpPr>
          <p:cNvPr id="12" name="TextBox 11">
            <a:extLst>
              <a:ext uri="{FF2B5EF4-FFF2-40B4-BE49-F238E27FC236}">
                <a16:creationId xmlns:a16="http://schemas.microsoft.com/office/drawing/2014/main" id="{BA513170-3CB6-4343-8434-5404AB66F195}"/>
              </a:ext>
            </a:extLst>
          </p:cNvPr>
          <p:cNvSpPr txBox="1"/>
          <p:nvPr userDrawn="1"/>
        </p:nvSpPr>
        <p:spPr>
          <a:xfrm>
            <a:off x="310997" y="261734"/>
            <a:ext cx="1202494" cy="276999"/>
          </a:xfrm>
          <a:prstGeom prst="rect">
            <a:avLst/>
          </a:prstGeom>
          <a:noFill/>
          <a:ln>
            <a:noFill/>
          </a:ln>
        </p:spPr>
        <p:txBody>
          <a:bodyPr wrap="square" rtlCol="0">
            <a:spAutoFit/>
          </a:bodyPr>
          <a:lstStyle/>
          <a:p>
            <a:pPr latinLnBrk="0"/>
            <a:r>
              <a:rPr kumimoji="1" lang="en-US" altLang="en-US" sz="1200" b="1" dirty="0">
                <a:solidFill>
                  <a:schemeClr val="bg1"/>
                </a:solidFill>
              </a:rPr>
              <a:t>HALL RENDER</a:t>
            </a:r>
            <a:endParaRPr kumimoji="1" lang="x-none" altLang="en-US" sz="1200" b="1" dirty="0">
              <a:solidFill>
                <a:schemeClr val="bg1"/>
              </a:solidFill>
            </a:endParaRPr>
          </a:p>
        </p:txBody>
      </p:sp>
      <p:pic>
        <p:nvPicPr>
          <p:cNvPr id="15" name="Picture 14">
            <a:extLst>
              <a:ext uri="{FF2B5EF4-FFF2-40B4-BE49-F238E27FC236}">
                <a16:creationId xmlns:a16="http://schemas.microsoft.com/office/drawing/2014/main" id="{85349C6B-C740-4A17-903C-89A6592547D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56007"/>
          <a:stretch/>
        </p:blipFill>
        <p:spPr>
          <a:xfrm>
            <a:off x="10187873" y="394984"/>
            <a:ext cx="1413326" cy="624191"/>
          </a:xfrm>
          <a:prstGeom prst="rect">
            <a:avLst/>
          </a:prstGeom>
        </p:spPr>
      </p:pic>
      <p:sp>
        <p:nvSpPr>
          <p:cNvPr id="16" name="Text Placeholder 15">
            <a:extLst>
              <a:ext uri="{FF2B5EF4-FFF2-40B4-BE49-F238E27FC236}">
                <a16:creationId xmlns:a16="http://schemas.microsoft.com/office/drawing/2014/main" id="{46A73A99-E46B-411B-B73F-767EAC56556D}"/>
              </a:ext>
            </a:extLst>
          </p:cNvPr>
          <p:cNvSpPr>
            <a:spLocks noGrp="1"/>
          </p:cNvSpPr>
          <p:nvPr>
            <p:ph type="body" sz="quarter" idx="10" hasCustomPrompt="1"/>
          </p:nvPr>
        </p:nvSpPr>
        <p:spPr>
          <a:xfrm>
            <a:off x="1800225" y="2406649"/>
            <a:ext cx="7915275" cy="652463"/>
          </a:xfrm>
        </p:spPr>
        <p:txBody>
          <a:bodyPr/>
          <a:lstStyle>
            <a:lvl1pPr marL="0" indent="0" latinLnBrk="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Subhead here and here and here</a:t>
            </a:r>
          </a:p>
        </p:txBody>
      </p:sp>
      <p:sp>
        <p:nvSpPr>
          <p:cNvPr id="20" name="Title 19">
            <a:extLst>
              <a:ext uri="{FF2B5EF4-FFF2-40B4-BE49-F238E27FC236}">
                <a16:creationId xmlns:a16="http://schemas.microsoft.com/office/drawing/2014/main" id="{01CED3A1-FAC6-4C88-9199-F92536E234E4}"/>
              </a:ext>
            </a:extLst>
          </p:cNvPr>
          <p:cNvSpPr>
            <a:spLocks noGrp="1"/>
          </p:cNvSpPr>
          <p:nvPr>
            <p:ph type="title" hasCustomPrompt="1"/>
          </p:nvPr>
        </p:nvSpPr>
        <p:spPr>
          <a:xfrm>
            <a:off x="1800225" y="1127126"/>
            <a:ext cx="10515600" cy="1279524"/>
          </a:xfrm>
        </p:spPr>
        <p:txBody>
          <a:bodyPr>
            <a:normAutofit/>
          </a:bodyPr>
          <a:lstStyle>
            <a:lvl1pPr latinLnBrk="0">
              <a:defRPr sz="5400">
                <a:solidFill>
                  <a:schemeClr val="bg1"/>
                </a:solidFill>
              </a:defRPr>
            </a:lvl1pPr>
          </a:lstStyle>
          <a:p>
            <a:r>
              <a:rPr lang="en-US" dirty="0"/>
              <a:t>Presentation Title</a:t>
            </a:r>
          </a:p>
        </p:txBody>
      </p:sp>
      <p:sp>
        <p:nvSpPr>
          <p:cNvPr id="8" name="Text Placeholder 15">
            <a:extLst>
              <a:ext uri="{FF2B5EF4-FFF2-40B4-BE49-F238E27FC236}">
                <a16:creationId xmlns:a16="http://schemas.microsoft.com/office/drawing/2014/main" id="{9B255CE0-B2AF-4FBF-BA62-95F4D849F0D0}"/>
              </a:ext>
            </a:extLst>
          </p:cNvPr>
          <p:cNvSpPr>
            <a:spLocks noGrp="1"/>
          </p:cNvSpPr>
          <p:nvPr>
            <p:ph type="body" sz="quarter" idx="11" hasCustomPrompt="1"/>
          </p:nvPr>
        </p:nvSpPr>
        <p:spPr>
          <a:xfrm>
            <a:off x="1800225" y="3653630"/>
            <a:ext cx="7915275" cy="652463"/>
          </a:xfrm>
        </p:spPr>
        <p:txBody>
          <a:bodyPr>
            <a:normAutofit/>
          </a:bodyPr>
          <a:lstStyle>
            <a:lvl1pPr marL="0" indent="0" latinLnBrk="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Date | Presenter Names</a:t>
            </a:r>
          </a:p>
        </p:txBody>
      </p:sp>
      <p:sp>
        <p:nvSpPr>
          <p:cNvPr id="9" name="슬라이드 번호 개체 틀 5">
            <a:extLst>
              <a:ext uri="{FF2B5EF4-FFF2-40B4-BE49-F238E27FC236}">
                <a16:creationId xmlns:a16="http://schemas.microsoft.com/office/drawing/2014/main" id="{55643142-9DD0-4BA5-9EA6-2EEA26A2B36B}"/>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244859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 Slide 1">
    <p:bg>
      <p:bgPr>
        <a:solidFill>
          <a:schemeClr val="accent1"/>
        </a:solidFill>
        <a:effectLst/>
      </p:bgPr>
    </p:bg>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F17FC34-7ABC-41C1-BAE3-DFD2D3735241}"/>
              </a:ext>
            </a:extLst>
          </p:cNvPr>
          <p:cNvSpPr/>
          <p:nvPr userDrawn="1"/>
        </p:nvSpPr>
        <p:spPr>
          <a:xfrm>
            <a:off x="0" y="3929667"/>
            <a:ext cx="12192000" cy="2928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p>
        </p:txBody>
      </p:sp>
      <p:sp>
        <p:nvSpPr>
          <p:cNvPr id="2" name="제목 4">
            <a:extLst>
              <a:ext uri="{FF2B5EF4-FFF2-40B4-BE49-F238E27FC236}">
                <a16:creationId xmlns:a16="http://schemas.microsoft.com/office/drawing/2014/main" id="{CE254822-FDF7-43E9-AC01-714942C0AB69}"/>
              </a:ext>
            </a:extLst>
          </p:cNvPr>
          <p:cNvSpPr>
            <a:spLocks noGrp="1"/>
          </p:cNvSpPr>
          <p:nvPr>
            <p:ph type="title" hasCustomPrompt="1"/>
          </p:nvPr>
        </p:nvSpPr>
        <p:spPr>
          <a:xfrm>
            <a:off x="979280" y="1123631"/>
            <a:ext cx="3832945" cy="755969"/>
          </a:xfrm>
        </p:spPr>
        <p:txBody>
          <a:bodyPr vert="horz" lIns="91440" tIns="45720" rIns="91440" bIns="45720" rtlCol="0" anchor="t">
            <a:normAutofit/>
          </a:bodyPr>
          <a:lstStyle>
            <a:lvl1pPr algn="l" latinLnBrk="0">
              <a:lnSpc>
                <a:spcPct val="100000"/>
              </a:lnSpc>
              <a:defRPr lang="ko-KR" altLang="en-US" sz="4800" b="0" i="0" u="none" spc="-150" dirty="0">
                <a:solidFill>
                  <a:schemeClr val="bg1"/>
                </a:solidFill>
              </a:defRPr>
            </a:lvl1pPr>
          </a:lstStyle>
          <a:p>
            <a:pPr lvl="0" algn="ctr">
              <a:lnSpc>
                <a:spcPct val="100000"/>
              </a:lnSpc>
            </a:pPr>
            <a:r>
              <a:rPr lang="en-US" altLang="ko-KR" dirty="0"/>
              <a:t>Questions?</a:t>
            </a:r>
            <a:endParaRPr lang="ko-KR" altLang="en-US" dirty="0"/>
          </a:p>
        </p:txBody>
      </p:sp>
      <p:pic>
        <p:nvPicPr>
          <p:cNvPr id="4" name="그림 3">
            <a:extLst>
              <a:ext uri="{FF2B5EF4-FFF2-40B4-BE49-F238E27FC236}">
                <a16:creationId xmlns:a16="http://schemas.microsoft.com/office/drawing/2014/main" id="{43CDDBDE-265A-44FE-BFEE-E37507CFDFCD}"/>
              </a:ext>
            </a:extLst>
          </p:cNvPr>
          <p:cNvPicPr>
            <a:picLocks noChangeAspect="1"/>
          </p:cNvPicPr>
          <p:nvPr userDrawn="1"/>
        </p:nvPicPr>
        <p:blipFill>
          <a:blip r:embed="rId2"/>
          <a:stretch>
            <a:fillRect/>
          </a:stretch>
        </p:blipFill>
        <p:spPr>
          <a:xfrm>
            <a:off x="5796553" y="1363436"/>
            <a:ext cx="5019675" cy="2866498"/>
          </a:xfrm>
          <a:prstGeom prst="rect">
            <a:avLst/>
          </a:prstGeom>
        </p:spPr>
      </p:pic>
      <p:sp>
        <p:nvSpPr>
          <p:cNvPr id="5" name="그림 개체 틀 21">
            <a:extLst>
              <a:ext uri="{FF2B5EF4-FFF2-40B4-BE49-F238E27FC236}">
                <a16:creationId xmlns:a16="http://schemas.microsoft.com/office/drawing/2014/main" id="{EC0F5ACC-DA8E-47DF-BC4E-7479558C4CDF}"/>
              </a:ext>
            </a:extLst>
          </p:cNvPr>
          <p:cNvSpPr>
            <a:spLocks noGrp="1"/>
          </p:cNvSpPr>
          <p:nvPr>
            <p:ph type="pic" sz="quarter" idx="10"/>
          </p:nvPr>
        </p:nvSpPr>
        <p:spPr>
          <a:xfrm>
            <a:off x="6381547" y="1544404"/>
            <a:ext cx="3832944" cy="2385263"/>
          </a:xfrm>
        </p:spPr>
        <p:txBody>
          <a:bodyPr/>
          <a:lstStyle>
            <a:lvl1pPr latinLnBrk="0">
              <a:defRPr/>
            </a:lvl1pPr>
          </a:lstStyle>
          <a:p>
            <a:r>
              <a:rPr lang="en-US" altLang="ko-KR" dirty="0"/>
              <a:t>Click icon to add picture</a:t>
            </a:r>
            <a:endParaRPr lang="ko-KR" altLang="en-US"/>
          </a:p>
        </p:txBody>
      </p:sp>
      <p:pic>
        <p:nvPicPr>
          <p:cNvPr id="6" name="Picture 5">
            <a:extLst>
              <a:ext uri="{FF2B5EF4-FFF2-40B4-BE49-F238E27FC236}">
                <a16:creationId xmlns:a16="http://schemas.microsoft.com/office/drawing/2014/main" id="{3A40F008-56D5-4F9B-B0FD-E7841983344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00288" y="412994"/>
            <a:ext cx="3212598" cy="624191"/>
          </a:xfrm>
          <a:prstGeom prst="rect">
            <a:avLst/>
          </a:prstGeom>
        </p:spPr>
      </p:pic>
      <p:sp>
        <p:nvSpPr>
          <p:cNvPr id="7" name="Content Placeholder 2">
            <a:extLst>
              <a:ext uri="{FF2B5EF4-FFF2-40B4-BE49-F238E27FC236}">
                <a16:creationId xmlns:a16="http://schemas.microsoft.com/office/drawing/2014/main" id="{B2C6A1A1-8518-4C3C-A808-654056F97ECF}"/>
              </a:ext>
            </a:extLst>
          </p:cNvPr>
          <p:cNvSpPr txBox="1">
            <a:spLocks/>
          </p:cNvSpPr>
          <p:nvPr userDrawn="1"/>
        </p:nvSpPr>
        <p:spPr bwMode="auto">
          <a:xfrm>
            <a:off x="6570133" y="6064006"/>
            <a:ext cx="516466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2000">
                <a:solidFill>
                  <a:srgbClr val="595959"/>
                </a:solidFill>
                <a:latin typeface="Frutiger 45"/>
                <a:ea typeface="MS PGothic" panose="020B0600070205080204" pitchFamily="34" charset="-128"/>
              </a:defRPr>
            </a:lvl1pPr>
            <a:lvl2pPr marL="742950" indent="-285750" defTabSz="457200">
              <a:spcBef>
                <a:spcPct val="20000"/>
              </a:spcBef>
              <a:buFont typeface="Arial" panose="020B0604020202020204" pitchFamily="34" charset="0"/>
              <a:buChar char="–"/>
              <a:defRPr sz="2000">
                <a:solidFill>
                  <a:srgbClr val="595959"/>
                </a:solidFill>
                <a:latin typeface="Frutiger 45"/>
                <a:ea typeface="MS PGothic" panose="020B0600070205080204" pitchFamily="34" charset="-128"/>
              </a:defRPr>
            </a:lvl2pPr>
            <a:lvl3pPr marL="1143000" indent="-228600" defTabSz="457200">
              <a:spcBef>
                <a:spcPct val="20000"/>
              </a:spcBef>
              <a:buFont typeface="Arial" panose="020B0604020202020204" pitchFamily="34" charset="0"/>
              <a:buChar char="•"/>
              <a:defRPr>
                <a:solidFill>
                  <a:srgbClr val="595959"/>
                </a:solidFill>
                <a:latin typeface="Frutiger 45"/>
                <a:ea typeface="MS PGothic" panose="020B0600070205080204" pitchFamily="34" charset="-128"/>
              </a:defRPr>
            </a:lvl3pPr>
            <a:lvl4pPr marL="1600200" indent="-228600" defTabSz="457200">
              <a:spcBef>
                <a:spcPct val="20000"/>
              </a:spcBef>
              <a:buFont typeface="Arial" panose="020B0604020202020204" pitchFamily="34" charset="0"/>
              <a:buChar char="–"/>
              <a:defRPr sz="1600">
                <a:solidFill>
                  <a:srgbClr val="595959"/>
                </a:solidFill>
                <a:latin typeface="Frutiger 45"/>
                <a:ea typeface="MS PGothic" panose="020B0600070205080204" pitchFamily="34" charset="-128"/>
              </a:defRPr>
            </a:lvl4pPr>
            <a:lvl5pPr marL="2057400" indent="-228600" defTabSz="457200">
              <a:spcBef>
                <a:spcPct val="20000"/>
              </a:spcBef>
              <a:buFont typeface="Arial" panose="020B0604020202020204" pitchFamily="34" charset="0"/>
              <a:buChar char="»"/>
              <a:defRPr sz="1600">
                <a:solidFill>
                  <a:srgbClr val="595959"/>
                </a:solidFill>
                <a:latin typeface="Frutiger 45"/>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595959"/>
                </a:solidFill>
                <a:latin typeface="Frutiger 45"/>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595959"/>
                </a:solidFill>
                <a:latin typeface="Frutiger 45"/>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595959"/>
                </a:solidFill>
                <a:latin typeface="Frutiger 45"/>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595959"/>
                </a:solidFill>
                <a:latin typeface="Frutiger 45"/>
                <a:ea typeface="MS PGothic" panose="020B0600070205080204" pitchFamily="34" charset="-128"/>
              </a:defRPr>
            </a:lvl9pPr>
          </a:lstStyle>
          <a:p>
            <a:pPr eaLnBrk="1" latinLnBrk="0" hangingPunct="1">
              <a:buFont typeface="Arial" panose="020B0604020202020204" pitchFamily="34" charset="0"/>
              <a:buNone/>
            </a:pPr>
            <a:r>
              <a:rPr lang="en-US" altLang="en-US" sz="1222" i="1" dirty="0">
                <a:solidFill>
                  <a:srgbClr val="B5121B"/>
                </a:solidFill>
                <a:latin typeface="Calibri" panose="020F0502020204030204" pitchFamily="34" charset="0"/>
                <a:cs typeface="Arial" panose="020B0604020202020204" pitchFamily="34" charset="0"/>
              </a:rPr>
              <a:t>This presentation is solely for educational purposes and the matters presented herein do not constitute legal advice with respect to your particular situation. </a:t>
            </a:r>
          </a:p>
        </p:txBody>
      </p:sp>
      <p:sp>
        <p:nvSpPr>
          <p:cNvPr id="9" name="Content Placeholder 2">
            <a:extLst>
              <a:ext uri="{FF2B5EF4-FFF2-40B4-BE49-F238E27FC236}">
                <a16:creationId xmlns:a16="http://schemas.microsoft.com/office/drawing/2014/main" id="{941F98CF-673C-4284-A7CB-199D117DFC17}"/>
              </a:ext>
            </a:extLst>
          </p:cNvPr>
          <p:cNvSpPr txBox="1">
            <a:spLocks/>
          </p:cNvSpPr>
          <p:nvPr userDrawn="1"/>
        </p:nvSpPr>
        <p:spPr bwMode="auto">
          <a:xfrm>
            <a:off x="1080342" y="1957268"/>
            <a:ext cx="3630820" cy="7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2000">
                <a:solidFill>
                  <a:srgbClr val="595959"/>
                </a:solidFill>
                <a:latin typeface="Frutiger 45" charset="0"/>
                <a:ea typeface="ＭＳ Ｐゴシック" pitchFamily="34" charset="-128"/>
              </a:defRPr>
            </a:lvl1pPr>
            <a:lvl2pPr marL="742950" indent="-285750" defTabSz="457200" eaLnBrk="0" hangingPunct="0">
              <a:spcBef>
                <a:spcPct val="20000"/>
              </a:spcBef>
              <a:buFont typeface="Arial" pitchFamily="34" charset="0"/>
              <a:buChar char="–"/>
              <a:defRPr sz="2000">
                <a:solidFill>
                  <a:srgbClr val="595959"/>
                </a:solidFill>
                <a:latin typeface="Frutiger 45" charset="0"/>
                <a:ea typeface="ＭＳ Ｐゴシック" pitchFamily="34" charset="-128"/>
              </a:defRPr>
            </a:lvl2pPr>
            <a:lvl3pPr marL="1143000" indent="-228600" defTabSz="457200" eaLnBrk="0" hangingPunct="0">
              <a:spcBef>
                <a:spcPct val="20000"/>
              </a:spcBef>
              <a:buFont typeface="Arial" pitchFamily="34" charset="0"/>
              <a:buChar char="•"/>
              <a:defRPr>
                <a:solidFill>
                  <a:srgbClr val="595959"/>
                </a:solidFill>
                <a:latin typeface="Frutiger 45" charset="0"/>
                <a:ea typeface="ＭＳ Ｐゴシック" pitchFamily="34" charset="-128"/>
              </a:defRPr>
            </a:lvl3pPr>
            <a:lvl4pPr marL="1600200" indent="-228600" defTabSz="457200" eaLnBrk="0" hangingPunct="0">
              <a:spcBef>
                <a:spcPct val="20000"/>
              </a:spcBef>
              <a:buFont typeface="Arial" pitchFamily="34" charset="0"/>
              <a:buChar char="–"/>
              <a:defRPr sz="1600">
                <a:solidFill>
                  <a:srgbClr val="595959"/>
                </a:solidFill>
                <a:latin typeface="Frutiger 45" charset="0"/>
                <a:ea typeface="ＭＳ Ｐゴシック" pitchFamily="34" charset="-128"/>
              </a:defRPr>
            </a:lvl4pPr>
            <a:lvl5pPr marL="2057400" indent="-228600" defTabSz="457200" eaLnBrk="0" hangingPunct="0">
              <a:spcBef>
                <a:spcPct val="20000"/>
              </a:spcBef>
              <a:buFont typeface="Arial" pitchFamily="34" charset="0"/>
              <a:buChar char="»"/>
              <a:defRPr sz="1600">
                <a:solidFill>
                  <a:srgbClr val="595959"/>
                </a:solidFill>
                <a:latin typeface="Frutiger 45"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1600">
                <a:solidFill>
                  <a:srgbClr val="595959"/>
                </a:solidFill>
                <a:latin typeface="Frutiger 45"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1600">
                <a:solidFill>
                  <a:srgbClr val="595959"/>
                </a:solidFill>
                <a:latin typeface="Frutiger 45"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1600">
                <a:solidFill>
                  <a:srgbClr val="595959"/>
                </a:solidFill>
                <a:latin typeface="Frutiger 45"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1600">
                <a:solidFill>
                  <a:srgbClr val="595959"/>
                </a:solidFill>
                <a:latin typeface="Frutiger 45" charset="0"/>
                <a:ea typeface="ＭＳ Ｐゴシック" pitchFamily="34" charset="-128"/>
              </a:defRPr>
            </a:lvl9pPr>
          </a:lstStyle>
          <a:p>
            <a:pPr marL="0" algn="ctr" eaLnBrk="1" latinLnBrk="0" hangingPunct="1">
              <a:buFont typeface="Arial" pitchFamily="34" charset="0"/>
              <a:buNone/>
              <a:defRPr/>
            </a:pPr>
            <a:r>
              <a:rPr lang="en-US" sz="1778" dirty="0">
                <a:solidFill>
                  <a:schemeClr val="bg1"/>
                </a:solidFill>
                <a:latin typeface="+mn-lt"/>
              </a:rPr>
              <a:t>For more information on these topics visit </a:t>
            </a:r>
            <a:r>
              <a:rPr lang="en-US" sz="1778" u="sng" dirty="0">
                <a:solidFill>
                  <a:schemeClr val="bg1"/>
                </a:solidFill>
                <a:latin typeface="+mn-lt"/>
              </a:rPr>
              <a:t>hallrender.com</a:t>
            </a:r>
            <a:r>
              <a:rPr lang="en-US" sz="1778" dirty="0">
                <a:solidFill>
                  <a:schemeClr val="bg1"/>
                </a:solidFill>
                <a:latin typeface="+mn-lt"/>
              </a:rPr>
              <a:t>.</a:t>
            </a:r>
            <a:endParaRPr lang="en-US" altLang="en-US" sz="1778" dirty="0">
              <a:solidFill>
                <a:schemeClr val="bg1"/>
              </a:solidFill>
              <a:latin typeface="+mn-lt"/>
              <a:cs typeface="Arial" pitchFamily="34" charset="0"/>
            </a:endParaRPr>
          </a:p>
        </p:txBody>
      </p:sp>
      <p:sp>
        <p:nvSpPr>
          <p:cNvPr id="12" name="Text Placeholder 3">
            <a:extLst>
              <a:ext uri="{FF2B5EF4-FFF2-40B4-BE49-F238E27FC236}">
                <a16:creationId xmlns:a16="http://schemas.microsoft.com/office/drawing/2014/main" id="{1932FD8F-D5E4-4A8F-895C-929E4B88BE9B}"/>
              </a:ext>
            </a:extLst>
          </p:cNvPr>
          <p:cNvSpPr>
            <a:spLocks noGrp="1"/>
          </p:cNvSpPr>
          <p:nvPr>
            <p:ph type="body" sz="quarter" idx="22" hasCustomPrompt="1"/>
          </p:nvPr>
        </p:nvSpPr>
        <p:spPr>
          <a:xfrm>
            <a:off x="774699" y="4304095"/>
            <a:ext cx="5019675" cy="794405"/>
          </a:xfrm>
        </p:spPr>
        <p:txBody>
          <a:bodyPr>
            <a:normAutofit/>
          </a:bodyPr>
          <a:lstStyle>
            <a:lvl1pPr marL="0" indent="0" latinLnBrk="0">
              <a:spcBef>
                <a:spcPts val="0"/>
              </a:spcBef>
              <a:buNone/>
              <a:defRPr sz="2400"/>
            </a:lvl1pPr>
            <a:lvl2pPr marL="457200" indent="0">
              <a:buNone/>
              <a:defRPr/>
            </a:lvl2pPr>
          </a:lstStyle>
          <a:p>
            <a:pPr lvl="0"/>
            <a:r>
              <a:rPr lang="en-US" dirty="0"/>
              <a:t>First Last Name </a:t>
            </a:r>
          </a:p>
          <a:p>
            <a:pPr lvl="0"/>
            <a:r>
              <a:rPr lang="en-US" dirty="0"/>
              <a:t>Email</a:t>
            </a:r>
          </a:p>
        </p:txBody>
      </p:sp>
      <p:sp>
        <p:nvSpPr>
          <p:cNvPr id="13" name="Text Placeholder 3">
            <a:extLst>
              <a:ext uri="{FF2B5EF4-FFF2-40B4-BE49-F238E27FC236}">
                <a16:creationId xmlns:a16="http://schemas.microsoft.com/office/drawing/2014/main" id="{34039EFC-4836-416F-A0C9-30DBD1DC2056}"/>
              </a:ext>
            </a:extLst>
          </p:cNvPr>
          <p:cNvSpPr>
            <a:spLocks noGrp="1"/>
          </p:cNvSpPr>
          <p:nvPr>
            <p:ph type="body" sz="quarter" idx="23" hasCustomPrompt="1"/>
          </p:nvPr>
        </p:nvSpPr>
        <p:spPr>
          <a:xfrm>
            <a:off x="776878" y="5472928"/>
            <a:ext cx="5019675" cy="794405"/>
          </a:xfrm>
        </p:spPr>
        <p:txBody>
          <a:bodyPr>
            <a:normAutofit/>
          </a:bodyPr>
          <a:lstStyle>
            <a:lvl1pPr marL="0" indent="0" latinLnBrk="0">
              <a:spcBef>
                <a:spcPts val="0"/>
              </a:spcBef>
              <a:buNone/>
              <a:defRPr sz="2400"/>
            </a:lvl1pPr>
            <a:lvl2pPr marL="457200" indent="0">
              <a:buNone/>
              <a:defRPr/>
            </a:lvl2pPr>
          </a:lstStyle>
          <a:p>
            <a:pPr lvl="0"/>
            <a:r>
              <a:rPr lang="en-US" dirty="0"/>
              <a:t>First Last Name </a:t>
            </a:r>
          </a:p>
          <a:p>
            <a:pPr lvl="0"/>
            <a:r>
              <a:rPr lang="en-US" dirty="0"/>
              <a:t>Email</a:t>
            </a:r>
          </a:p>
        </p:txBody>
      </p:sp>
      <p:pic>
        <p:nvPicPr>
          <p:cNvPr id="14" name="Picture 13">
            <a:extLst>
              <a:ext uri="{FF2B5EF4-FFF2-40B4-BE49-F238E27FC236}">
                <a16:creationId xmlns:a16="http://schemas.microsoft.com/office/drawing/2014/main" id="{31DB2B0E-60F4-4B26-9AED-B07A326B543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381547" y="1544403"/>
            <a:ext cx="3832944" cy="2390547"/>
          </a:xfrm>
          <a:prstGeom prst="rect">
            <a:avLst/>
          </a:prstGeom>
        </p:spPr>
      </p:pic>
      <p:sp>
        <p:nvSpPr>
          <p:cNvPr id="15" name="슬라이드 번호 개체 틀 5">
            <a:extLst>
              <a:ext uri="{FF2B5EF4-FFF2-40B4-BE49-F238E27FC236}">
                <a16:creationId xmlns:a16="http://schemas.microsoft.com/office/drawing/2014/main" id="{B3FA7BDD-A512-4E3C-AEB6-854CA1980F24}"/>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284416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Slide 2">
    <p:bg>
      <p:bgPr>
        <a:solidFill>
          <a:schemeClr val="accent1"/>
        </a:solidFill>
        <a:effectLst/>
      </p:bgPr>
    </p:bg>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F17FC34-7ABC-41C1-BAE3-DFD2D3735241}"/>
              </a:ext>
            </a:extLst>
          </p:cNvPr>
          <p:cNvSpPr/>
          <p:nvPr userDrawn="1"/>
        </p:nvSpPr>
        <p:spPr>
          <a:xfrm>
            <a:off x="0" y="1"/>
            <a:ext cx="48122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p>
        </p:txBody>
      </p:sp>
      <p:sp>
        <p:nvSpPr>
          <p:cNvPr id="2" name="제목 4">
            <a:extLst>
              <a:ext uri="{FF2B5EF4-FFF2-40B4-BE49-F238E27FC236}">
                <a16:creationId xmlns:a16="http://schemas.microsoft.com/office/drawing/2014/main" id="{CE254822-FDF7-43E9-AC01-714942C0AB69}"/>
              </a:ext>
            </a:extLst>
          </p:cNvPr>
          <p:cNvSpPr>
            <a:spLocks noGrp="1"/>
          </p:cNvSpPr>
          <p:nvPr>
            <p:ph type="title" hasCustomPrompt="1"/>
          </p:nvPr>
        </p:nvSpPr>
        <p:spPr>
          <a:xfrm>
            <a:off x="673011" y="659200"/>
            <a:ext cx="3832945" cy="755969"/>
          </a:xfrm>
        </p:spPr>
        <p:txBody>
          <a:bodyPr vert="horz" lIns="91440" tIns="45720" rIns="91440" bIns="45720" rtlCol="0" anchor="t">
            <a:normAutofit/>
          </a:bodyPr>
          <a:lstStyle>
            <a:lvl1pPr algn="l" latinLnBrk="0">
              <a:lnSpc>
                <a:spcPct val="100000"/>
              </a:lnSpc>
              <a:defRPr lang="ko-KR" altLang="en-US" sz="4800" b="0" i="0" u="none" spc="-150" dirty="0">
                <a:solidFill>
                  <a:srgbClr val="000000"/>
                </a:solidFill>
              </a:defRPr>
            </a:lvl1pPr>
          </a:lstStyle>
          <a:p>
            <a:pPr lvl="0" algn="ctr">
              <a:lnSpc>
                <a:spcPct val="100000"/>
              </a:lnSpc>
            </a:pPr>
            <a:r>
              <a:rPr lang="en-US" altLang="ko-KR" dirty="0"/>
              <a:t>Questions?</a:t>
            </a:r>
            <a:endParaRPr lang="ko-KR" altLang="en-US" dirty="0"/>
          </a:p>
        </p:txBody>
      </p:sp>
      <p:pic>
        <p:nvPicPr>
          <p:cNvPr id="4" name="그림 3">
            <a:extLst>
              <a:ext uri="{FF2B5EF4-FFF2-40B4-BE49-F238E27FC236}">
                <a16:creationId xmlns:a16="http://schemas.microsoft.com/office/drawing/2014/main" id="{43CDDBDE-265A-44FE-BFEE-E37507CFDFCD}"/>
              </a:ext>
            </a:extLst>
          </p:cNvPr>
          <p:cNvPicPr>
            <a:picLocks noChangeAspect="1"/>
          </p:cNvPicPr>
          <p:nvPr userDrawn="1"/>
        </p:nvPicPr>
        <p:blipFill>
          <a:blip r:embed="rId2"/>
          <a:stretch>
            <a:fillRect/>
          </a:stretch>
        </p:blipFill>
        <p:spPr>
          <a:xfrm>
            <a:off x="4989722" y="1735561"/>
            <a:ext cx="6829029" cy="3899734"/>
          </a:xfrm>
          <a:prstGeom prst="rect">
            <a:avLst/>
          </a:prstGeom>
        </p:spPr>
      </p:pic>
      <p:sp>
        <p:nvSpPr>
          <p:cNvPr id="5" name="그림 개체 틀 21">
            <a:extLst>
              <a:ext uri="{FF2B5EF4-FFF2-40B4-BE49-F238E27FC236}">
                <a16:creationId xmlns:a16="http://schemas.microsoft.com/office/drawing/2014/main" id="{EC0F5ACC-DA8E-47DF-BC4E-7479558C4CDF}"/>
              </a:ext>
            </a:extLst>
          </p:cNvPr>
          <p:cNvSpPr>
            <a:spLocks noGrp="1"/>
          </p:cNvSpPr>
          <p:nvPr>
            <p:ph type="pic" sz="quarter" idx="10"/>
          </p:nvPr>
        </p:nvSpPr>
        <p:spPr>
          <a:xfrm>
            <a:off x="5739816" y="1932801"/>
            <a:ext cx="5334584" cy="3327097"/>
          </a:xfrm>
        </p:spPr>
        <p:txBody>
          <a:bodyPr/>
          <a:lstStyle>
            <a:lvl1pPr latinLnBrk="0">
              <a:defRPr/>
            </a:lvl1pPr>
          </a:lstStyle>
          <a:p>
            <a:r>
              <a:rPr lang="en-US" altLang="ko-KR" dirty="0"/>
              <a:t>Click icon to add picture</a:t>
            </a:r>
            <a:endParaRPr lang="ko-KR" altLang="en-US"/>
          </a:p>
        </p:txBody>
      </p:sp>
      <p:pic>
        <p:nvPicPr>
          <p:cNvPr id="6" name="Picture 5">
            <a:extLst>
              <a:ext uri="{FF2B5EF4-FFF2-40B4-BE49-F238E27FC236}">
                <a16:creationId xmlns:a16="http://schemas.microsoft.com/office/drawing/2014/main" id="{3A40F008-56D5-4F9B-B0FD-E7841983344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06391" y="412994"/>
            <a:ext cx="3212598" cy="624191"/>
          </a:xfrm>
          <a:prstGeom prst="rect">
            <a:avLst/>
          </a:prstGeom>
        </p:spPr>
      </p:pic>
      <p:sp>
        <p:nvSpPr>
          <p:cNvPr id="7" name="Content Placeholder 2">
            <a:extLst>
              <a:ext uri="{FF2B5EF4-FFF2-40B4-BE49-F238E27FC236}">
                <a16:creationId xmlns:a16="http://schemas.microsoft.com/office/drawing/2014/main" id="{B2C6A1A1-8518-4C3C-A808-654056F97ECF}"/>
              </a:ext>
            </a:extLst>
          </p:cNvPr>
          <p:cNvSpPr txBox="1">
            <a:spLocks/>
          </p:cNvSpPr>
          <p:nvPr userDrawn="1"/>
        </p:nvSpPr>
        <p:spPr bwMode="auto">
          <a:xfrm>
            <a:off x="6570133" y="6064006"/>
            <a:ext cx="516466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2000">
                <a:solidFill>
                  <a:srgbClr val="595959"/>
                </a:solidFill>
                <a:latin typeface="Frutiger 45"/>
                <a:ea typeface="MS PGothic" panose="020B0600070205080204" pitchFamily="34" charset="-128"/>
              </a:defRPr>
            </a:lvl1pPr>
            <a:lvl2pPr marL="742950" indent="-285750" defTabSz="457200">
              <a:spcBef>
                <a:spcPct val="20000"/>
              </a:spcBef>
              <a:buFont typeface="Arial" panose="020B0604020202020204" pitchFamily="34" charset="0"/>
              <a:buChar char="–"/>
              <a:defRPr sz="2000">
                <a:solidFill>
                  <a:srgbClr val="595959"/>
                </a:solidFill>
                <a:latin typeface="Frutiger 45"/>
                <a:ea typeface="MS PGothic" panose="020B0600070205080204" pitchFamily="34" charset="-128"/>
              </a:defRPr>
            </a:lvl2pPr>
            <a:lvl3pPr marL="1143000" indent="-228600" defTabSz="457200">
              <a:spcBef>
                <a:spcPct val="20000"/>
              </a:spcBef>
              <a:buFont typeface="Arial" panose="020B0604020202020204" pitchFamily="34" charset="0"/>
              <a:buChar char="•"/>
              <a:defRPr>
                <a:solidFill>
                  <a:srgbClr val="595959"/>
                </a:solidFill>
                <a:latin typeface="Frutiger 45"/>
                <a:ea typeface="MS PGothic" panose="020B0600070205080204" pitchFamily="34" charset="-128"/>
              </a:defRPr>
            </a:lvl3pPr>
            <a:lvl4pPr marL="1600200" indent="-228600" defTabSz="457200">
              <a:spcBef>
                <a:spcPct val="20000"/>
              </a:spcBef>
              <a:buFont typeface="Arial" panose="020B0604020202020204" pitchFamily="34" charset="0"/>
              <a:buChar char="–"/>
              <a:defRPr sz="1600">
                <a:solidFill>
                  <a:srgbClr val="595959"/>
                </a:solidFill>
                <a:latin typeface="Frutiger 45"/>
                <a:ea typeface="MS PGothic" panose="020B0600070205080204" pitchFamily="34" charset="-128"/>
              </a:defRPr>
            </a:lvl4pPr>
            <a:lvl5pPr marL="2057400" indent="-228600" defTabSz="457200">
              <a:spcBef>
                <a:spcPct val="20000"/>
              </a:spcBef>
              <a:buFont typeface="Arial" panose="020B0604020202020204" pitchFamily="34" charset="0"/>
              <a:buChar char="»"/>
              <a:defRPr sz="1600">
                <a:solidFill>
                  <a:srgbClr val="595959"/>
                </a:solidFill>
                <a:latin typeface="Frutiger 45"/>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595959"/>
                </a:solidFill>
                <a:latin typeface="Frutiger 45"/>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595959"/>
                </a:solidFill>
                <a:latin typeface="Frutiger 45"/>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595959"/>
                </a:solidFill>
                <a:latin typeface="Frutiger 45"/>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595959"/>
                </a:solidFill>
                <a:latin typeface="Frutiger 45"/>
                <a:ea typeface="MS PGothic" panose="020B0600070205080204" pitchFamily="34" charset="-128"/>
              </a:defRPr>
            </a:lvl9pPr>
          </a:lstStyle>
          <a:p>
            <a:pPr eaLnBrk="1" latinLnBrk="0" hangingPunct="1">
              <a:buFont typeface="Arial" panose="020B0604020202020204" pitchFamily="34" charset="0"/>
              <a:buNone/>
            </a:pPr>
            <a:r>
              <a:rPr lang="en-US" altLang="en-US" sz="1222" i="1" dirty="0">
                <a:solidFill>
                  <a:srgbClr val="B5121B"/>
                </a:solidFill>
                <a:latin typeface="Calibri" panose="020F0502020204030204" pitchFamily="34" charset="0"/>
                <a:cs typeface="Arial" panose="020B0604020202020204" pitchFamily="34" charset="0"/>
              </a:rPr>
              <a:t>This presentation is solely for educational purposes and the matters presented herein do not constitute legal advice with respect to your particular situation. </a:t>
            </a:r>
          </a:p>
        </p:txBody>
      </p:sp>
      <p:sp>
        <p:nvSpPr>
          <p:cNvPr id="9" name="Content Placeholder 2">
            <a:extLst>
              <a:ext uri="{FF2B5EF4-FFF2-40B4-BE49-F238E27FC236}">
                <a16:creationId xmlns:a16="http://schemas.microsoft.com/office/drawing/2014/main" id="{941F98CF-673C-4284-A7CB-199D117DFC17}"/>
              </a:ext>
            </a:extLst>
          </p:cNvPr>
          <p:cNvSpPr txBox="1">
            <a:spLocks/>
          </p:cNvSpPr>
          <p:nvPr userDrawn="1"/>
        </p:nvSpPr>
        <p:spPr bwMode="auto">
          <a:xfrm>
            <a:off x="679451" y="1554817"/>
            <a:ext cx="3630820" cy="7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2000">
                <a:solidFill>
                  <a:srgbClr val="595959"/>
                </a:solidFill>
                <a:latin typeface="Frutiger 45" charset="0"/>
                <a:ea typeface="ＭＳ Ｐゴシック" pitchFamily="34" charset="-128"/>
              </a:defRPr>
            </a:lvl1pPr>
            <a:lvl2pPr marL="742950" indent="-285750" defTabSz="457200" eaLnBrk="0" hangingPunct="0">
              <a:spcBef>
                <a:spcPct val="20000"/>
              </a:spcBef>
              <a:buFont typeface="Arial" pitchFamily="34" charset="0"/>
              <a:buChar char="–"/>
              <a:defRPr sz="2000">
                <a:solidFill>
                  <a:srgbClr val="595959"/>
                </a:solidFill>
                <a:latin typeface="Frutiger 45" charset="0"/>
                <a:ea typeface="ＭＳ Ｐゴシック" pitchFamily="34" charset="-128"/>
              </a:defRPr>
            </a:lvl2pPr>
            <a:lvl3pPr marL="1143000" indent="-228600" defTabSz="457200" eaLnBrk="0" hangingPunct="0">
              <a:spcBef>
                <a:spcPct val="20000"/>
              </a:spcBef>
              <a:buFont typeface="Arial" pitchFamily="34" charset="0"/>
              <a:buChar char="•"/>
              <a:defRPr>
                <a:solidFill>
                  <a:srgbClr val="595959"/>
                </a:solidFill>
                <a:latin typeface="Frutiger 45" charset="0"/>
                <a:ea typeface="ＭＳ Ｐゴシック" pitchFamily="34" charset="-128"/>
              </a:defRPr>
            </a:lvl3pPr>
            <a:lvl4pPr marL="1600200" indent="-228600" defTabSz="457200" eaLnBrk="0" hangingPunct="0">
              <a:spcBef>
                <a:spcPct val="20000"/>
              </a:spcBef>
              <a:buFont typeface="Arial" pitchFamily="34" charset="0"/>
              <a:buChar char="–"/>
              <a:defRPr sz="1600">
                <a:solidFill>
                  <a:srgbClr val="595959"/>
                </a:solidFill>
                <a:latin typeface="Frutiger 45" charset="0"/>
                <a:ea typeface="ＭＳ Ｐゴシック" pitchFamily="34" charset="-128"/>
              </a:defRPr>
            </a:lvl4pPr>
            <a:lvl5pPr marL="2057400" indent="-228600" defTabSz="457200" eaLnBrk="0" hangingPunct="0">
              <a:spcBef>
                <a:spcPct val="20000"/>
              </a:spcBef>
              <a:buFont typeface="Arial" pitchFamily="34" charset="0"/>
              <a:buChar char="»"/>
              <a:defRPr sz="1600">
                <a:solidFill>
                  <a:srgbClr val="595959"/>
                </a:solidFill>
                <a:latin typeface="Frutiger 45"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1600">
                <a:solidFill>
                  <a:srgbClr val="595959"/>
                </a:solidFill>
                <a:latin typeface="Frutiger 45"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1600">
                <a:solidFill>
                  <a:srgbClr val="595959"/>
                </a:solidFill>
                <a:latin typeface="Frutiger 45"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1600">
                <a:solidFill>
                  <a:srgbClr val="595959"/>
                </a:solidFill>
                <a:latin typeface="Frutiger 45"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1600">
                <a:solidFill>
                  <a:srgbClr val="595959"/>
                </a:solidFill>
                <a:latin typeface="Frutiger 45" charset="0"/>
                <a:ea typeface="ＭＳ Ｐゴシック" pitchFamily="34" charset="-128"/>
              </a:defRPr>
            </a:lvl9pPr>
          </a:lstStyle>
          <a:p>
            <a:pPr marL="0" algn="ctr" eaLnBrk="1" latinLnBrk="0" hangingPunct="1">
              <a:buFont typeface="Arial" pitchFamily="34" charset="0"/>
              <a:buNone/>
              <a:defRPr/>
            </a:pPr>
            <a:r>
              <a:rPr lang="en-US" sz="1778" dirty="0">
                <a:solidFill>
                  <a:srgbClr val="B5121B"/>
                </a:solidFill>
                <a:latin typeface="+mn-lt"/>
              </a:rPr>
              <a:t>For more information on these topics visit </a:t>
            </a:r>
            <a:r>
              <a:rPr lang="en-US" sz="1778" u="sng" dirty="0">
                <a:solidFill>
                  <a:srgbClr val="B5121B"/>
                </a:solidFill>
                <a:latin typeface="+mn-lt"/>
              </a:rPr>
              <a:t>hallrender.com</a:t>
            </a:r>
            <a:r>
              <a:rPr lang="en-US" sz="1778" dirty="0">
                <a:solidFill>
                  <a:srgbClr val="B5121B"/>
                </a:solidFill>
                <a:latin typeface="+mn-lt"/>
              </a:rPr>
              <a:t>.</a:t>
            </a:r>
            <a:endParaRPr lang="en-US" altLang="en-US" sz="1778" dirty="0">
              <a:solidFill>
                <a:srgbClr val="B5121B"/>
              </a:solidFill>
              <a:latin typeface="+mn-lt"/>
              <a:cs typeface="Arial" pitchFamily="34" charset="0"/>
            </a:endParaRPr>
          </a:p>
        </p:txBody>
      </p:sp>
      <p:sp>
        <p:nvSpPr>
          <p:cNvPr id="12" name="Text Placeholder 3">
            <a:extLst>
              <a:ext uri="{FF2B5EF4-FFF2-40B4-BE49-F238E27FC236}">
                <a16:creationId xmlns:a16="http://schemas.microsoft.com/office/drawing/2014/main" id="{1932FD8F-D5E4-4A8F-895C-929E4B88BE9B}"/>
              </a:ext>
            </a:extLst>
          </p:cNvPr>
          <p:cNvSpPr>
            <a:spLocks noGrp="1"/>
          </p:cNvSpPr>
          <p:nvPr>
            <p:ph type="body" sz="quarter" idx="22" hasCustomPrompt="1"/>
          </p:nvPr>
        </p:nvSpPr>
        <p:spPr>
          <a:xfrm>
            <a:off x="776878" y="2783114"/>
            <a:ext cx="3731257" cy="902314"/>
          </a:xfrm>
        </p:spPr>
        <p:txBody>
          <a:bodyPr>
            <a:normAutofit/>
          </a:bodyPr>
          <a:lstStyle>
            <a:lvl1pPr marL="0" indent="0" latinLnBrk="0">
              <a:spcBef>
                <a:spcPts val="0"/>
              </a:spcBef>
              <a:buNone/>
              <a:defRPr sz="2400"/>
            </a:lvl1pPr>
            <a:lvl2pPr marL="457200" indent="0">
              <a:buNone/>
              <a:defRPr/>
            </a:lvl2pPr>
          </a:lstStyle>
          <a:p>
            <a:pPr lvl="0"/>
            <a:r>
              <a:rPr lang="en-US" dirty="0"/>
              <a:t>First Last Name </a:t>
            </a:r>
          </a:p>
          <a:p>
            <a:pPr lvl="0"/>
            <a:r>
              <a:rPr lang="en-US" dirty="0"/>
              <a:t>Email</a:t>
            </a:r>
          </a:p>
        </p:txBody>
      </p:sp>
      <p:sp>
        <p:nvSpPr>
          <p:cNvPr id="13" name="Text Placeholder 3">
            <a:extLst>
              <a:ext uri="{FF2B5EF4-FFF2-40B4-BE49-F238E27FC236}">
                <a16:creationId xmlns:a16="http://schemas.microsoft.com/office/drawing/2014/main" id="{34039EFC-4836-416F-A0C9-30DBD1DC2056}"/>
              </a:ext>
            </a:extLst>
          </p:cNvPr>
          <p:cNvSpPr>
            <a:spLocks noGrp="1"/>
          </p:cNvSpPr>
          <p:nvPr>
            <p:ph type="body" sz="quarter" idx="23" hasCustomPrompt="1"/>
          </p:nvPr>
        </p:nvSpPr>
        <p:spPr>
          <a:xfrm>
            <a:off x="776878" y="4080107"/>
            <a:ext cx="3731257" cy="794405"/>
          </a:xfrm>
        </p:spPr>
        <p:txBody>
          <a:bodyPr>
            <a:normAutofit/>
          </a:bodyPr>
          <a:lstStyle>
            <a:lvl1pPr marL="0" indent="0" latinLnBrk="0">
              <a:spcBef>
                <a:spcPts val="0"/>
              </a:spcBef>
              <a:buNone/>
              <a:defRPr sz="2400"/>
            </a:lvl1pPr>
            <a:lvl2pPr marL="457200" indent="0">
              <a:buNone/>
              <a:defRPr/>
            </a:lvl2pPr>
          </a:lstStyle>
          <a:p>
            <a:pPr lvl="0"/>
            <a:r>
              <a:rPr lang="en-US" dirty="0"/>
              <a:t>First Last Name </a:t>
            </a:r>
          </a:p>
          <a:p>
            <a:pPr lvl="0"/>
            <a:r>
              <a:rPr lang="en-US" dirty="0"/>
              <a:t>Email</a:t>
            </a:r>
          </a:p>
        </p:txBody>
      </p:sp>
      <p:sp>
        <p:nvSpPr>
          <p:cNvPr id="11" name="Text Placeholder 3">
            <a:extLst>
              <a:ext uri="{FF2B5EF4-FFF2-40B4-BE49-F238E27FC236}">
                <a16:creationId xmlns:a16="http://schemas.microsoft.com/office/drawing/2014/main" id="{DB0AC19A-6913-4C8E-969E-FB92162C2B6F}"/>
              </a:ext>
            </a:extLst>
          </p:cNvPr>
          <p:cNvSpPr>
            <a:spLocks noGrp="1"/>
          </p:cNvSpPr>
          <p:nvPr>
            <p:ph type="body" sz="quarter" idx="24" hasCustomPrompt="1"/>
          </p:nvPr>
        </p:nvSpPr>
        <p:spPr>
          <a:xfrm>
            <a:off x="776878" y="5259898"/>
            <a:ext cx="3731257" cy="794405"/>
          </a:xfrm>
        </p:spPr>
        <p:txBody>
          <a:bodyPr>
            <a:normAutofit/>
          </a:bodyPr>
          <a:lstStyle>
            <a:lvl1pPr marL="0" indent="0" latinLnBrk="0">
              <a:spcBef>
                <a:spcPts val="0"/>
              </a:spcBef>
              <a:buNone/>
              <a:defRPr sz="2400"/>
            </a:lvl1pPr>
            <a:lvl2pPr marL="457200" indent="0">
              <a:buNone/>
              <a:defRPr/>
            </a:lvl2pPr>
          </a:lstStyle>
          <a:p>
            <a:pPr lvl="0"/>
            <a:r>
              <a:rPr lang="en-US" dirty="0"/>
              <a:t>First Last Name </a:t>
            </a:r>
          </a:p>
          <a:p>
            <a:pPr lvl="0"/>
            <a:r>
              <a:rPr lang="en-US" dirty="0"/>
              <a:t>Email</a:t>
            </a:r>
          </a:p>
        </p:txBody>
      </p:sp>
      <p:pic>
        <p:nvPicPr>
          <p:cNvPr id="10" name="Picture 9">
            <a:extLst>
              <a:ext uri="{FF2B5EF4-FFF2-40B4-BE49-F238E27FC236}">
                <a16:creationId xmlns:a16="http://schemas.microsoft.com/office/drawing/2014/main" id="{B35CFE4B-27EF-4FF8-BCBA-9364C6917E78}"/>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2104"/>
          <a:stretch/>
        </p:blipFill>
        <p:spPr>
          <a:xfrm>
            <a:off x="5739816" y="1932801"/>
            <a:ext cx="5334584" cy="3327096"/>
          </a:xfrm>
          <a:prstGeom prst="rect">
            <a:avLst/>
          </a:prstGeom>
        </p:spPr>
      </p:pic>
      <p:sp>
        <p:nvSpPr>
          <p:cNvPr id="14" name="슬라이드 번호 개체 틀 5">
            <a:extLst>
              <a:ext uri="{FF2B5EF4-FFF2-40B4-BE49-F238E27FC236}">
                <a16:creationId xmlns:a16="http://schemas.microsoft.com/office/drawing/2014/main" id="{C64ABC0D-90EC-46F3-88EF-CFCB9183B391}"/>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695141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c. Content 2">
    <p:spTree>
      <p:nvGrpSpPr>
        <p:cNvPr id="1" name=""/>
        <p:cNvGrpSpPr/>
        <p:nvPr/>
      </p:nvGrpSpPr>
      <p:grpSpPr>
        <a:xfrm>
          <a:off x="0" y="0"/>
          <a:ext cx="0" cy="0"/>
          <a:chOff x="0" y="0"/>
          <a:chExt cx="0" cy="0"/>
        </a:xfrm>
      </p:grpSpPr>
      <p:sp>
        <p:nvSpPr>
          <p:cNvPr id="3" name="직사각형 5">
            <a:extLst>
              <a:ext uri="{FF2B5EF4-FFF2-40B4-BE49-F238E27FC236}">
                <a16:creationId xmlns:a16="http://schemas.microsoft.com/office/drawing/2014/main" id="{57A1E68E-4DC8-4E4D-A8C6-E34DBB825028}"/>
              </a:ext>
            </a:extLst>
          </p:cNvPr>
          <p:cNvSpPr/>
          <p:nvPr userDrawn="1"/>
        </p:nvSpPr>
        <p:spPr>
          <a:xfrm>
            <a:off x="0" y="4"/>
            <a:ext cx="12192000" cy="4705346"/>
          </a:xfrm>
          <a:prstGeom prst="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kumimoji="1" lang="x-none" altLang="en-US"/>
          </a:p>
        </p:txBody>
      </p:sp>
      <p:sp>
        <p:nvSpPr>
          <p:cNvPr id="7" name="그림 개체 틀 19">
            <a:extLst>
              <a:ext uri="{FF2B5EF4-FFF2-40B4-BE49-F238E27FC236}">
                <a16:creationId xmlns:a16="http://schemas.microsoft.com/office/drawing/2014/main" id="{AA5657F0-0A46-D741-97E7-242446473923}"/>
              </a:ext>
            </a:extLst>
          </p:cNvPr>
          <p:cNvSpPr>
            <a:spLocks noGrp="1"/>
          </p:cNvSpPr>
          <p:nvPr>
            <p:ph type="pic" sz="quarter" idx="13"/>
          </p:nvPr>
        </p:nvSpPr>
        <p:spPr>
          <a:xfrm>
            <a:off x="8037962" y="0"/>
            <a:ext cx="3501219" cy="3923731"/>
          </a:xfrm>
          <a:prstGeom prst="rect">
            <a:avLst/>
          </a:prstGeom>
        </p:spPr>
        <p:txBody>
          <a:bodyPr wrap="square">
            <a:noAutofit/>
          </a:bodyPr>
          <a:lstStyle>
            <a:lvl1pPr latinLnBrk="0">
              <a:defRPr/>
            </a:lvl1pPr>
          </a:lstStyle>
          <a:p>
            <a:r>
              <a:rPr kumimoji="1" lang="en-US" altLang="ko-KR" dirty="0"/>
              <a:t>Click icon to add picture</a:t>
            </a:r>
            <a:endParaRPr kumimoji="1" lang="ko-KR" altLang="en-US" dirty="0"/>
          </a:p>
        </p:txBody>
      </p:sp>
      <p:sp>
        <p:nvSpPr>
          <p:cNvPr id="4" name="Text Placeholder 3">
            <a:extLst>
              <a:ext uri="{FF2B5EF4-FFF2-40B4-BE49-F238E27FC236}">
                <a16:creationId xmlns:a16="http://schemas.microsoft.com/office/drawing/2014/main" id="{E42A5C97-4173-4B1E-9CBD-7E8B25BB0ADD}"/>
              </a:ext>
            </a:extLst>
          </p:cNvPr>
          <p:cNvSpPr>
            <a:spLocks noGrp="1"/>
          </p:cNvSpPr>
          <p:nvPr>
            <p:ph type="body" sz="quarter" idx="14" hasCustomPrompt="1"/>
          </p:nvPr>
        </p:nvSpPr>
        <p:spPr>
          <a:xfrm>
            <a:off x="652463" y="2343150"/>
            <a:ext cx="6643687" cy="1581150"/>
          </a:xfrm>
        </p:spPr>
        <p:txBody>
          <a:bodyPr>
            <a:normAutofit/>
          </a:bodyPr>
          <a:lstStyle>
            <a:lvl1pPr marL="0" indent="0" latinLnBrk="0">
              <a:buNone/>
              <a:defRPr sz="4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Headline Here</a:t>
            </a:r>
          </a:p>
        </p:txBody>
      </p:sp>
      <p:sp>
        <p:nvSpPr>
          <p:cNvPr id="6" name="Text Placeholder 3">
            <a:extLst>
              <a:ext uri="{FF2B5EF4-FFF2-40B4-BE49-F238E27FC236}">
                <a16:creationId xmlns:a16="http://schemas.microsoft.com/office/drawing/2014/main" id="{CC0DAE83-D6C0-4067-83D7-E1D1E39BB5AB}"/>
              </a:ext>
            </a:extLst>
          </p:cNvPr>
          <p:cNvSpPr>
            <a:spLocks noGrp="1"/>
          </p:cNvSpPr>
          <p:nvPr>
            <p:ph type="body" sz="quarter" idx="22" hasCustomPrompt="1"/>
          </p:nvPr>
        </p:nvSpPr>
        <p:spPr>
          <a:xfrm>
            <a:off x="652463" y="5038419"/>
            <a:ext cx="8337550" cy="1265237"/>
          </a:xfrm>
        </p:spPr>
        <p:txBody>
          <a:bodyPr>
            <a:normAutofit/>
          </a:bodyPr>
          <a:lstStyle>
            <a:lvl1pPr marL="0" indent="0" latinLnBrk="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 here and here </a:t>
            </a:r>
            <a:r>
              <a:rPr lang="en-US" dirty="0" err="1"/>
              <a:t>here</a:t>
            </a:r>
            <a:endParaRPr lang="en-US" dirty="0"/>
          </a:p>
        </p:txBody>
      </p:sp>
      <p:sp>
        <p:nvSpPr>
          <p:cNvPr id="8" name="슬라이드 번호 개체 틀 5">
            <a:extLst>
              <a:ext uri="{FF2B5EF4-FFF2-40B4-BE49-F238E27FC236}">
                <a16:creationId xmlns:a16="http://schemas.microsoft.com/office/drawing/2014/main" id="{EDF8DF55-66BB-46E8-9CF5-6D7FA4BB4B23}"/>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188332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c. Content 8">
    <p:spTree>
      <p:nvGrpSpPr>
        <p:cNvPr id="1" name=""/>
        <p:cNvGrpSpPr/>
        <p:nvPr/>
      </p:nvGrpSpPr>
      <p:grpSpPr>
        <a:xfrm>
          <a:off x="0" y="0"/>
          <a:ext cx="0" cy="0"/>
          <a:chOff x="0" y="0"/>
          <a:chExt cx="0" cy="0"/>
        </a:xfrm>
      </p:grpSpPr>
      <p:sp>
        <p:nvSpPr>
          <p:cNvPr id="4" name="직사각형 5">
            <a:extLst>
              <a:ext uri="{FF2B5EF4-FFF2-40B4-BE49-F238E27FC236}">
                <a16:creationId xmlns:a16="http://schemas.microsoft.com/office/drawing/2014/main" id="{29F05E83-F3DE-40FF-8F75-16A75BCE822E}"/>
              </a:ext>
            </a:extLst>
          </p:cNvPr>
          <p:cNvSpPr/>
          <p:nvPr userDrawn="1"/>
        </p:nvSpPr>
        <p:spPr>
          <a:xfrm>
            <a:off x="9488032" y="0"/>
            <a:ext cx="2703968" cy="6858000"/>
          </a:xfrm>
          <a:prstGeom prst="rect">
            <a:avLst/>
          </a:prstGeom>
          <a:solidFill>
            <a:srgbClr val="616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kumimoji="1" lang="x-none" altLang="en-US"/>
          </a:p>
        </p:txBody>
      </p:sp>
      <p:sp>
        <p:nvSpPr>
          <p:cNvPr id="3" name="그림 개체 틀 2">
            <a:extLst>
              <a:ext uri="{FF2B5EF4-FFF2-40B4-BE49-F238E27FC236}">
                <a16:creationId xmlns:a16="http://schemas.microsoft.com/office/drawing/2014/main" id="{9DDC94F3-FE93-4741-9F28-B9F4C988EF48}"/>
              </a:ext>
            </a:extLst>
          </p:cNvPr>
          <p:cNvSpPr>
            <a:spLocks noGrp="1"/>
          </p:cNvSpPr>
          <p:nvPr>
            <p:ph type="pic" sz="quarter" idx="23"/>
          </p:nvPr>
        </p:nvSpPr>
        <p:spPr>
          <a:xfrm>
            <a:off x="5349821" y="2354239"/>
            <a:ext cx="5643451" cy="4503761"/>
          </a:xfrm>
        </p:spPr>
        <p:txBody>
          <a:bodyPr/>
          <a:lstStyle>
            <a:lvl1pPr latinLnBrk="0">
              <a:defRPr/>
            </a:lvl1pPr>
          </a:lstStyle>
          <a:p>
            <a:r>
              <a:rPr kumimoji="1" lang="en-US" altLang="ko-KR" dirty="0"/>
              <a:t>Click icon to add picture</a:t>
            </a:r>
            <a:endParaRPr kumimoji="1" lang="ko-KR" altLang="en-US"/>
          </a:p>
        </p:txBody>
      </p:sp>
      <p:sp>
        <p:nvSpPr>
          <p:cNvPr id="5" name="Text Placeholder 15">
            <a:extLst>
              <a:ext uri="{FF2B5EF4-FFF2-40B4-BE49-F238E27FC236}">
                <a16:creationId xmlns:a16="http://schemas.microsoft.com/office/drawing/2014/main" id="{4EAFF0E3-5E33-4228-B5E8-43CBF984759D}"/>
              </a:ext>
            </a:extLst>
          </p:cNvPr>
          <p:cNvSpPr>
            <a:spLocks noGrp="1"/>
          </p:cNvSpPr>
          <p:nvPr>
            <p:ph type="body" sz="quarter" idx="10"/>
          </p:nvPr>
        </p:nvSpPr>
        <p:spPr>
          <a:xfrm>
            <a:off x="807785" y="2724920"/>
            <a:ext cx="3962544" cy="1506537"/>
          </a:xfrm>
        </p:spPr>
        <p:txBody>
          <a:bodyPr>
            <a:normAutofit/>
          </a:bodyPr>
          <a:lstStyle>
            <a:lvl1pPr marL="0" indent="0" latinLnBrk="0">
              <a:buNone/>
              <a:defRPr sz="200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Title 19">
            <a:extLst>
              <a:ext uri="{FF2B5EF4-FFF2-40B4-BE49-F238E27FC236}">
                <a16:creationId xmlns:a16="http://schemas.microsoft.com/office/drawing/2014/main" id="{8D43212B-8A4A-4E19-963D-62B2271DFF82}"/>
              </a:ext>
            </a:extLst>
          </p:cNvPr>
          <p:cNvSpPr>
            <a:spLocks noGrp="1"/>
          </p:cNvSpPr>
          <p:nvPr>
            <p:ph type="title" hasCustomPrompt="1"/>
          </p:nvPr>
        </p:nvSpPr>
        <p:spPr>
          <a:xfrm>
            <a:off x="807785" y="538139"/>
            <a:ext cx="3962544" cy="1816100"/>
          </a:xfrm>
        </p:spPr>
        <p:txBody>
          <a:bodyPr/>
          <a:lstStyle>
            <a:lvl1pPr latinLnBrk="0">
              <a:defRPr>
                <a:solidFill>
                  <a:srgbClr val="B5121B"/>
                </a:solidFill>
              </a:defRPr>
            </a:lvl1pPr>
          </a:lstStyle>
          <a:p>
            <a:r>
              <a:rPr lang="en-US" dirty="0"/>
              <a:t>Headline Here</a:t>
            </a:r>
          </a:p>
        </p:txBody>
      </p:sp>
      <p:sp>
        <p:nvSpPr>
          <p:cNvPr id="7" name="슬라이드 번호 개체 틀 5">
            <a:extLst>
              <a:ext uri="{FF2B5EF4-FFF2-40B4-BE49-F238E27FC236}">
                <a16:creationId xmlns:a16="http://schemas.microsoft.com/office/drawing/2014/main" id="{CFD0E68D-8DA1-4A7A-BDF2-F69CA000B79B}"/>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3159013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c. Content 10">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586BD582-DEBD-CF4B-99D4-E0DAE6CCE048}"/>
              </a:ext>
            </a:extLst>
          </p:cNvPr>
          <p:cNvSpPr>
            <a:spLocks noGrp="1"/>
          </p:cNvSpPr>
          <p:nvPr>
            <p:ph type="pic" sz="quarter" idx="23"/>
          </p:nvPr>
        </p:nvSpPr>
        <p:spPr>
          <a:xfrm>
            <a:off x="3575050" y="0"/>
            <a:ext cx="4076700" cy="6858000"/>
          </a:xfrm>
        </p:spPr>
        <p:txBody>
          <a:bodyPr/>
          <a:lstStyle>
            <a:lvl1pPr latinLnBrk="0">
              <a:defRPr/>
            </a:lvl1pPr>
          </a:lstStyle>
          <a:p>
            <a:r>
              <a:rPr kumimoji="1" lang="en-US" altLang="ko-KR" dirty="0"/>
              <a:t>Click icon to add picture</a:t>
            </a:r>
            <a:endParaRPr kumimoji="1" lang="ko-KR" altLang="en-US"/>
          </a:p>
        </p:txBody>
      </p:sp>
      <p:sp>
        <p:nvSpPr>
          <p:cNvPr id="3" name="그림 개체 틀 2">
            <a:extLst>
              <a:ext uri="{FF2B5EF4-FFF2-40B4-BE49-F238E27FC236}">
                <a16:creationId xmlns:a16="http://schemas.microsoft.com/office/drawing/2014/main" id="{586BD582-DEBD-CF4B-99D4-E0DAE6CCE048}"/>
              </a:ext>
            </a:extLst>
          </p:cNvPr>
          <p:cNvSpPr>
            <a:spLocks noGrp="1"/>
          </p:cNvSpPr>
          <p:nvPr>
            <p:ph type="pic" sz="quarter" idx="24"/>
          </p:nvPr>
        </p:nvSpPr>
        <p:spPr>
          <a:xfrm>
            <a:off x="0" y="1003111"/>
            <a:ext cx="3227696" cy="2838734"/>
          </a:xfrm>
        </p:spPr>
        <p:txBody>
          <a:bodyPr/>
          <a:lstStyle>
            <a:lvl1pPr latinLnBrk="0">
              <a:defRPr/>
            </a:lvl1pPr>
          </a:lstStyle>
          <a:p>
            <a:r>
              <a:rPr kumimoji="1" lang="en-US" altLang="ko-KR" dirty="0"/>
              <a:t>Click icon to add picture</a:t>
            </a:r>
            <a:endParaRPr kumimoji="1" lang="ko-KR" altLang="en-US"/>
          </a:p>
        </p:txBody>
      </p:sp>
      <p:sp>
        <p:nvSpPr>
          <p:cNvPr id="6" name="직사각형 5">
            <a:extLst>
              <a:ext uri="{FF2B5EF4-FFF2-40B4-BE49-F238E27FC236}">
                <a16:creationId xmlns:a16="http://schemas.microsoft.com/office/drawing/2014/main" id="{278D3776-3A55-4560-822C-7FFFACDACF85}"/>
              </a:ext>
            </a:extLst>
          </p:cNvPr>
          <p:cNvSpPr/>
          <p:nvPr userDrawn="1"/>
        </p:nvSpPr>
        <p:spPr>
          <a:xfrm>
            <a:off x="7651750" y="0"/>
            <a:ext cx="4540250" cy="6858000"/>
          </a:xfrm>
          <a:prstGeom prst="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kumimoji="1" lang="x-none" altLang="en-US"/>
          </a:p>
        </p:txBody>
      </p:sp>
      <p:sp>
        <p:nvSpPr>
          <p:cNvPr id="5" name="그림 개체 틀 2">
            <a:extLst>
              <a:ext uri="{FF2B5EF4-FFF2-40B4-BE49-F238E27FC236}">
                <a16:creationId xmlns:a16="http://schemas.microsoft.com/office/drawing/2014/main" id="{586BD582-DEBD-CF4B-99D4-E0DAE6CCE048}"/>
              </a:ext>
            </a:extLst>
          </p:cNvPr>
          <p:cNvSpPr>
            <a:spLocks noGrp="1"/>
          </p:cNvSpPr>
          <p:nvPr>
            <p:ph type="pic" sz="quarter" idx="25"/>
          </p:nvPr>
        </p:nvSpPr>
        <p:spPr>
          <a:xfrm>
            <a:off x="7977116" y="1756013"/>
            <a:ext cx="4214884" cy="2085832"/>
          </a:xfrm>
        </p:spPr>
        <p:txBody>
          <a:bodyPr/>
          <a:lstStyle>
            <a:lvl1pPr latinLnBrk="0">
              <a:defRPr/>
            </a:lvl1pPr>
          </a:lstStyle>
          <a:p>
            <a:r>
              <a:rPr kumimoji="1" lang="en-US" altLang="ko-KR" dirty="0"/>
              <a:t>Click icon to add picture</a:t>
            </a:r>
            <a:endParaRPr kumimoji="1" lang="ko-KR" altLang="en-US"/>
          </a:p>
        </p:txBody>
      </p:sp>
      <p:sp>
        <p:nvSpPr>
          <p:cNvPr id="7" name="Title 19">
            <a:extLst>
              <a:ext uri="{FF2B5EF4-FFF2-40B4-BE49-F238E27FC236}">
                <a16:creationId xmlns:a16="http://schemas.microsoft.com/office/drawing/2014/main" id="{940FF651-4E28-4540-945B-6C81193DAEB2}"/>
              </a:ext>
            </a:extLst>
          </p:cNvPr>
          <p:cNvSpPr>
            <a:spLocks noGrp="1"/>
          </p:cNvSpPr>
          <p:nvPr>
            <p:ph type="title" hasCustomPrompt="1"/>
          </p:nvPr>
        </p:nvSpPr>
        <p:spPr>
          <a:xfrm>
            <a:off x="7999104" y="4259113"/>
            <a:ext cx="3607439" cy="1816100"/>
          </a:xfrm>
        </p:spPr>
        <p:txBody>
          <a:bodyPr/>
          <a:lstStyle>
            <a:lvl1pPr latinLnBrk="0">
              <a:defRPr>
                <a:solidFill>
                  <a:schemeClr val="bg1"/>
                </a:solidFill>
              </a:defRPr>
            </a:lvl1pPr>
          </a:lstStyle>
          <a:p>
            <a:r>
              <a:rPr lang="en-US" dirty="0"/>
              <a:t>Headline Here</a:t>
            </a:r>
          </a:p>
        </p:txBody>
      </p:sp>
      <p:sp>
        <p:nvSpPr>
          <p:cNvPr id="10" name="Text Placeholder 9">
            <a:extLst>
              <a:ext uri="{FF2B5EF4-FFF2-40B4-BE49-F238E27FC236}">
                <a16:creationId xmlns:a16="http://schemas.microsoft.com/office/drawing/2014/main" id="{47D06154-3B2C-46FB-834C-A1AD032E3ADB}"/>
              </a:ext>
            </a:extLst>
          </p:cNvPr>
          <p:cNvSpPr>
            <a:spLocks noGrp="1"/>
          </p:cNvSpPr>
          <p:nvPr>
            <p:ph type="body" sz="quarter" idx="26"/>
          </p:nvPr>
        </p:nvSpPr>
        <p:spPr>
          <a:xfrm>
            <a:off x="660400" y="4608513"/>
            <a:ext cx="2472099" cy="1466700"/>
          </a:xfrm>
        </p:spPr>
        <p:txBody>
          <a:bodyPr>
            <a:normAutofit/>
          </a:bodyPr>
          <a:lstStyle>
            <a:lvl1pPr marL="0" indent="0" latinLnBrk="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슬라이드 번호 개체 틀 5">
            <a:extLst>
              <a:ext uri="{FF2B5EF4-FFF2-40B4-BE49-F238E27FC236}">
                <a16:creationId xmlns:a16="http://schemas.microsoft.com/office/drawing/2014/main" id="{F23C679D-03DB-4E11-ACBB-48CFDFFCBD4D}"/>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1749159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 Chart 1">
    <p:spTree>
      <p:nvGrpSpPr>
        <p:cNvPr id="1" name=""/>
        <p:cNvGrpSpPr/>
        <p:nvPr/>
      </p:nvGrpSpPr>
      <p:grpSpPr>
        <a:xfrm>
          <a:off x="0" y="0"/>
          <a:ext cx="0" cy="0"/>
          <a:chOff x="0" y="0"/>
          <a:chExt cx="0" cy="0"/>
        </a:xfrm>
      </p:grpSpPr>
      <p:sp>
        <p:nvSpPr>
          <p:cNvPr id="2" name="제목 4">
            <a:extLst>
              <a:ext uri="{FF2B5EF4-FFF2-40B4-BE49-F238E27FC236}">
                <a16:creationId xmlns:a16="http://schemas.microsoft.com/office/drawing/2014/main" id="{170ADC4D-3044-49A2-8E7E-DBB28305F55E}"/>
              </a:ext>
            </a:extLst>
          </p:cNvPr>
          <p:cNvSpPr>
            <a:spLocks noGrp="1"/>
          </p:cNvSpPr>
          <p:nvPr>
            <p:ph type="title" hasCustomPrompt="1"/>
          </p:nvPr>
        </p:nvSpPr>
        <p:spPr>
          <a:xfrm>
            <a:off x="838200" y="723951"/>
            <a:ext cx="10515600" cy="723850"/>
          </a:xfrm>
        </p:spPr>
        <p:txBody>
          <a:bodyPr anchor="t">
            <a:normAutofit/>
          </a:bodyPr>
          <a:lstStyle>
            <a:lvl1pPr algn="ctr" latinLnBrk="0">
              <a:lnSpc>
                <a:spcPct val="100000"/>
              </a:lnSpc>
              <a:defRPr sz="4800" b="0" i="0" u="none" spc="-150">
                <a:solidFill>
                  <a:srgbClr val="B5121B"/>
                </a:solidFill>
                <a:latin typeface="Arial" panose="020B0604020202020204" pitchFamily="34" charset="0"/>
                <a:cs typeface="Arial" panose="020B0604020202020204" pitchFamily="34" charset="0"/>
              </a:defRPr>
            </a:lvl1pPr>
          </a:lstStyle>
          <a:p>
            <a:r>
              <a:rPr lang="en-US" altLang="ko-KR" dirty="0"/>
              <a:t>Chart</a:t>
            </a:r>
            <a:r>
              <a:rPr lang="ko-KR" altLang="en-US" dirty="0"/>
              <a:t> </a:t>
            </a:r>
            <a:r>
              <a:rPr lang="en-US" altLang="ko-KR" dirty="0"/>
              <a:t>Title</a:t>
            </a:r>
            <a:r>
              <a:rPr lang="ko-KR" altLang="en-US" dirty="0"/>
              <a:t> </a:t>
            </a:r>
            <a:r>
              <a:rPr lang="en-US" altLang="ko-KR" dirty="0"/>
              <a:t>Here</a:t>
            </a:r>
            <a:endParaRPr lang="ko-KR" altLang="en-US" dirty="0"/>
          </a:p>
        </p:txBody>
      </p:sp>
      <p:sp>
        <p:nvSpPr>
          <p:cNvPr id="4" name="Chart Placeholder 3">
            <a:extLst>
              <a:ext uri="{FF2B5EF4-FFF2-40B4-BE49-F238E27FC236}">
                <a16:creationId xmlns:a16="http://schemas.microsoft.com/office/drawing/2014/main" id="{EDDDCE24-4D94-4108-8AAD-89473D260551}"/>
              </a:ext>
            </a:extLst>
          </p:cNvPr>
          <p:cNvSpPr>
            <a:spLocks noGrp="1"/>
          </p:cNvSpPr>
          <p:nvPr>
            <p:ph type="chart" sz="quarter" idx="10"/>
          </p:nvPr>
        </p:nvSpPr>
        <p:spPr>
          <a:xfrm>
            <a:off x="838200" y="1566863"/>
            <a:ext cx="10515600" cy="4860925"/>
          </a:xfrm>
        </p:spPr>
        <p:txBody>
          <a:bodyPr/>
          <a:lstStyle>
            <a:lvl1pPr latinLnBrk="0">
              <a:defRPr/>
            </a:lvl1pPr>
          </a:lstStyle>
          <a:p>
            <a:r>
              <a:rPr lang="en-US" dirty="0"/>
              <a:t>Click icon to add chart</a:t>
            </a:r>
          </a:p>
        </p:txBody>
      </p:sp>
      <p:pic>
        <p:nvPicPr>
          <p:cNvPr id="5" name="Picture 7">
            <a:extLst>
              <a:ext uri="{FF2B5EF4-FFF2-40B4-BE49-F238E27FC236}">
                <a16:creationId xmlns:a16="http://schemas.microsoft.com/office/drawing/2014/main" id="{32D4020D-F6E4-449A-8D90-AA5F2A883CB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2" y="6324600"/>
            <a:ext cx="1219200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슬라이드 번호 개체 틀 5">
            <a:extLst>
              <a:ext uri="{FF2B5EF4-FFF2-40B4-BE49-F238E27FC236}">
                <a16:creationId xmlns:a16="http://schemas.microsoft.com/office/drawing/2014/main" id="{71A2B7A1-B367-4CB0-BC2D-87388BDE8161}"/>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2118010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88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sp>
        <p:nvSpPr>
          <p:cNvPr id="4" name="직사각형 5">
            <a:extLst>
              <a:ext uri="{FF2B5EF4-FFF2-40B4-BE49-F238E27FC236}">
                <a16:creationId xmlns:a16="http://schemas.microsoft.com/office/drawing/2014/main" id="{C69BC234-3553-4C09-86CF-A9FE4C4E23BB}"/>
              </a:ext>
            </a:extLst>
          </p:cNvPr>
          <p:cNvSpPr/>
          <p:nvPr userDrawn="1"/>
        </p:nvSpPr>
        <p:spPr>
          <a:xfrm>
            <a:off x="5643451" y="2354239"/>
            <a:ext cx="6548549" cy="4503761"/>
          </a:xfrm>
          <a:prstGeom prst="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kumimoji="1" lang="x-none" altLang="en-US"/>
          </a:p>
        </p:txBody>
      </p:sp>
      <p:sp>
        <p:nvSpPr>
          <p:cNvPr id="10" name="TextBox 9">
            <a:extLst>
              <a:ext uri="{FF2B5EF4-FFF2-40B4-BE49-F238E27FC236}">
                <a16:creationId xmlns:a16="http://schemas.microsoft.com/office/drawing/2014/main" id="{415AB473-1F90-4E8B-A84F-818CE01E4023}"/>
              </a:ext>
            </a:extLst>
          </p:cNvPr>
          <p:cNvSpPr txBox="1"/>
          <p:nvPr userDrawn="1"/>
        </p:nvSpPr>
        <p:spPr>
          <a:xfrm>
            <a:off x="8515350" y="190681"/>
            <a:ext cx="3112906" cy="276999"/>
          </a:xfrm>
          <a:prstGeom prst="rect">
            <a:avLst/>
          </a:prstGeom>
          <a:noFill/>
          <a:ln>
            <a:noFill/>
          </a:ln>
        </p:spPr>
        <p:txBody>
          <a:bodyPr wrap="square" rtlCol="0">
            <a:spAutoFit/>
          </a:bodyPr>
          <a:lstStyle/>
          <a:p>
            <a:pPr algn="r" latinLnBrk="0"/>
            <a:r>
              <a:rPr kumimoji="1" lang="en-US" altLang="x-none" sz="1200" b="1" dirty="0">
                <a:solidFill>
                  <a:srgbClr val="B5121B"/>
                </a:solidFill>
              </a:rPr>
              <a:t>HALL RENDER</a:t>
            </a:r>
            <a:endParaRPr kumimoji="1" lang="x-none" altLang="en-US" sz="1200" b="1" dirty="0">
              <a:solidFill>
                <a:srgbClr val="B5121B"/>
              </a:solidFill>
            </a:endParaRPr>
          </a:p>
        </p:txBody>
      </p:sp>
      <p:pic>
        <p:nvPicPr>
          <p:cNvPr id="11" name="그림 개체 틀 3">
            <a:extLst>
              <a:ext uri="{FF2B5EF4-FFF2-40B4-BE49-F238E27FC236}">
                <a16:creationId xmlns:a16="http://schemas.microsoft.com/office/drawing/2014/main" id="{FA168F28-5716-40FA-9B87-6C56A8325E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941"/>
          <a:stretch/>
        </p:blipFill>
        <p:spPr>
          <a:xfrm>
            <a:off x="0" y="2354239"/>
            <a:ext cx="5643451" cy="4512060"/>
          </a:xfrm>
          <a:prstGeom prst="rect">
            <a:avLst/>
          </a:prstGeom>
        </p:spPr>
      </p:pic>
      <p:sp>
        <p:nvSpPr>
          <p:cNvPr id="12" name="Title 19">
            <a:extLst>
              <a:ext uri="{FF2B5EF4-FFF2-40B4-BE49-F238E27FC236}">
                <a16:creationId xmlns:a16="http://schemas.microsoft.com/office/drawing/2014/main" id="{E576DCBC-FF61-45E7-9F34-9D5C460DADA6}"/>
              </a:ext>
            </a:extLst>
          </p:cNvPr>
          <p:cNvSpPr>
            <a:spLocks noGrp="1"/>
          </p:cNvSpPr>
          <p:nvPr>
            <p:ph type="title" hasCustomPrompt="1"/>
          </p:nvPr>
        </p:nvSpPr>
        <p:spPr>
          <a:xfrm>
            <a:off x="838200" y="1170359"/>
            <a:ext cx="10515600" cy="705766"/>
          </a:xfrm>
        </p:spPr>
        <p:txBody>
          <a:bodyPr>
            <a:noAutofit/>
          </a:bodyPr>
          <a:lstStyle>
            <a:lvl1pPr latinLnBrk="0">
              <a:defRPr sz="6000">
                <a:solidFill>
                  <a:schemeClr val="tx1"/>
                </a:solidFill>
              </a:defRPr>
            </a:lvl1pPr>
          </a:lstStyle>
          <a:p>
            <a:r>
              <a:rPr lang="en-US" dirty="0"/>
              <a:t>Agenda</a:t>
            </a:r>
          </a:p>
        </p:txBody>
      </p:sp>
      <p:sp>
        <p:nvSpPr>
          <p:cNvPr id="13" name="Text Placeholder 2">
            <a:extLst>
              <a:ext uri="{FF2B5EF4-FFF2-40B4-BE49-F238E27FC236}">
                <a16:creationId xmlns:a16="http://schemas.microsoft.com/office/drawing/2014/main" id="{428FD6EA-0B15-41BA-AE40-36E3C8BCEEB8}"/>
              </a:ext>
            </a:extLst>
          </p:cNvPr>
          <p:cNvSpPr>
            <a:spLocks noGrp="1"/>
          </p:cNvSpPr>
          <p:nvPr>
            <p:ph type="body" sz="quarter" idx="10" hasCustomPrompt="1"/>
          </p:nvPr>
        </p:nvSpPr>
        <p:spPr>
          <a:xfrm>
            <a:off x="6096000" y="2578804"/>
            <a:ext cx="4533900" cy="3555296"/>
          </a:xfrm>
        </p:spPr>
        <p:txBody>
          <a:bodyPr/>
          <a:lstStyle>
            <a:lvl1pPr marL="0" indent="0" latinLnBrk="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7" name="슬라이드 번호 개체 틀 5">
            <a:extLst>
              <a:ext uri="{FF2B5EF4-FFF2-40B4-BE49-F238E27FC236}">
                <a16:creationId xmlns:a16="http://schemas.microsoft.com/office/drawing/2014/main" id="{436BE5E1-4936-4FF3-9DA4-274CEE9C2B67}"/>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379244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sp>
        <p:nvSpPr>
          <p:cNvPr id="4" name="직사각형 5">
            <a:extLst>
              <a:ext uri="{FF2B5EF4-FFF2-40B4-BE49-F238E27FC236}">
                <a16:creationId xmlns:a16="http://schemas.microsoft.com/office/drawing/2014/main" id="{C69BC234-3553-4C09-86CF-A9FE4C4E23BB}"/>
              </a:ext>
            </a:extLst>
          </p:cNvPr>
          <p:cNvSpPr/>
          <p:nvPr userDrawn="1"/>
        </p:nvSpPr>
        <p:spPr>
          <a:xfrm>
            <a:off x="8128000" y="2354239"/>
            <a:ext cx="4064000" cy="4503761"/>
          </a:xfrm>
          <a:prstGeom prst="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kumimoji="1" lang="x-none" altLang="en-US"/>
          </a:p>
        </p:txBody>
      </p:sp>
      <p:sp>
        <p:nvSpPr>
          <p:cNvPr id="10" name="TextBox 9">
            <a:extLst>
              <a:ext uri="{FF2B5EF4-FFF2-40B4-BE49-F238E27FC236}">
                <a16:creationId xmlns:a16="http://schemas.microsoft.com/office/drawing/2014/main" id="{415AB473-1F90-4E8B-A84F-818CE01E4023}"/>
              </a:ext>
            </a:extLst>
          </p:cNvPr>
          <p:cNvSpPr txBox="1"/>
          <p:nvPr userDrawn="1"/>
        </p:nvSpPr>
        <p:spPr>
          <a:xfrm>
            <a:off x="8515349" y="190681"/>
            <a:ext cx="3676651" cy="276999"/>
          </a:xfrm>
          <a:prstGeom prst="rect">
            <a:avLst/>
          </a:prstGeom>
          <a:noFill/>
          <a:ln>
            <a:noFill/>
          </a:ln>
        </p:spPr>
        <p:txBody>
          <a:bodyPr wrap="square" rtlCol="0">
            <a:spAutoFit/>
          </a:bodyPr>
          <a:lstStyle/>
          <a:p>
            <a:pPr algn="ctr" latinLnBrk="0"/>
            <a:r>
              <a:rPr kumimoji="1" lang="en-US" altLang="x-none" sz="1200" b="1" dirty="0">
                <a:solidFill>
                  <a:srgbClr val="B5121B"/>
                </a:solidFill>
              </a:rPr>
              <a:t>HALL RENDER | HEALTH LAW IS OUR BUSINESS</a:t>
            </a:r>
            <a:endParaRPr kumimoji="1" lang="x-none" altLang="en-US" sz="1200" b="1" dirty="0">
              <a:solidFill>
                <a:srgbClr val="B5121B"/>
              </a:solidFill>
            </a:endParaRPr>
          </a:p>
        </p:txBody>
      </p:sp>
      <p:pic>
        <p:nvPicPr>
          <p:cNvPr id="11" name="그림 개체 틀 3">
            <a:extLst>
              <a:ext uri="{FF2B5EF4-FFF2-40B4-BE49-F238E27FC236}">
                <a16:creationId xmlns:a16="http://schemas.microsoft.com/office/drawing/2014/main" id="{FA168F28-5716-40FA-9B87-6C56A8325E6B}"/>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10000"/>
                    </a14:imgEffect>
                  </a14:imgLayer>
                </a14:imgProps>
              </a:ext>
              <a:ext uri="{28A0092B-C50C-407E-A947-70E740481C1C}">
                <a14:useLocalDpi xmlns:a14="http://schemas.microsoft.com/office/drawing/2010/main"/>
              </a:ext>
            </a:extLst>
          </a:blip>
          <a:srcRect r="34881"/>
          <a:stretch/>
        </p:blipFill>
        <p:spPr>
          <a:xfrm>
            <a:off x="8517049" y="2354239"/>
            <a:ext cx="3674951" cy="4503761"/>
          </a:xfrm>
          <a:prstGeom prst="rect">
            <a:avLst/>
          </a:prstGeom>
        </p:spPr>
      </p:pic>
      <p:sp>
        <p:nvSpPr>
          <p:cNvPr id="12" name="Title 19">
            <a:extLst>
              <a:ext uri="{FF2B5EF4-FFF2-40B4-BE49-F238E27FC236}">
                <a16:creationId xmlns:a16="http://schemas.microsoft.com/office/drawing/2014/main" id="{E576DCBC-FF61-45E7-9F34-9D5C460DADA6}"/>
              </a:ext>
            </a:extLst>
          </p:cNvPr>
          <p:cNvSpPr>
            <a:spLocks noGrp="1"/>
          </p:cNvSpPr>
          <p:nvPr>
            <p:ph type="title" hasCustomPrompt="1"/>
          </p:nvPr>
        </p:nvSpPr>
        <p:spPr>
          <a:xfrm>
            <a:off x="838200" y="1170359"/>
            <a:ext cx="10515600" cy="705766"/>
          </a:xfrm>
        </p:spPr>
        <p:txBody>
          <a:bodyPr>
            <a:noAutofit/>
          </a:bodyPr>
          <a:lstStyle>
            <a:lvl1pPr latinLnBrk="0">
              <a:defRPr sz="6000">
                <a:solidFill>
                  <a:schemeClr val="tx1"/>
                </a:solidFill>
              </a:defRPr>
            </a:lvl1pPr>
          </a:lstStyle>
          <a:p>
            <a:r>
              <a:rPr lang="en-US" dirty="0"/>
              <a:t>Agenda</a:t>
            </a:r>
          </a:p>
        </p:txBody>
      </p:sp>
      <p:sp>
        <p:nvSpPr>
          <p:cNvPr id="3" name="Text Placeholder 2">
            <a:extLst>
              <a:ext uri="{FF2B5EF4-FFF2-40B4-BE49-F238E27FC236}">
                <a16:creationId xmlns:a16="http://schemas.microsoft.com/office/drawing/2014/main" id="{04C01CB9-2056-41D1-809F-17BFE0971CF6}"/>
              </a:ext>
            </a:extLst>
          </p:cNvPr>
          <p:cNvSpPr>
            <a:spLocks noGrp="1"/>
          </p:cNvSpPr>
          <p:nvPr>
            <p:ph type="body" sz="quarter" idx="10" hasCustomPrompt="1"/>
          </p:nvPr>
        </p:nvSpPr>
        <p:spPr>
          <a:xfrm>
            <a:off x="838200" y="2354263"/>
            <a:ext cx="6908800" cy="3779837"/>
          </a:xfrm>
        </p:spPr>
        <p:txBody>
          <a:bodyPr/>
          <a:lstStyle>
            <a:lvl1pPr marL="0" indent="0" latinLnBrk="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pic>
        <p:nvPicPr>
          <p:cNvPr id="7" name="Picture 7">
            <a:extLst>
              <a:ext uri="{FF2B5EF4-FFF2-40B4-BE49-F238E27FC236}">
                <a16:creationId xmlns:a16="http://schemas.microsoft.com/office/drawing/2014/main" id="{83CE033C-7513-414F-AD7D-6E968427A7B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2" y="6324600"/>
            <a:ext cx="1219200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슬라이드 번호 개체 틀 5">
            <a:extLst>
              <a:ext uri="{FF2B5EF4-FFF2-40B4-BE49-F238E27FC236}">
                <a16:creationId xmlns:a16="http://schemas.microsoft.com/office/drawing/2014/main" id="{C74CE995-A721-4577-9C69-333309DCDA87}"/>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4088609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er Slide 1">
    <p:spTree>
      <p:nvGrpSpPr>
        <p:cNvPr id="1" name=""/>
        <p:cNvGrpSpPr/>
        <p:nvPr/>
      </p:nvGrpSpPr>
      <p:grpSpPr>
        <a:xfrm>
          <a:off x="0" y="0"/>
          <a:ext cx="0" cy="0"/>
          <a:chOff x="0" y="0"/>
          <a:chExt cx="0" cy="0"/>
        </a:xfrm>
      </p:grpSpPr>
      <p:pic>
        <p:nvPicPr>
          <p:cNvPr id="13" name="그림 개체 틀 3">
            <a:extLst>
              <a:ext uri="{FF2B5EF4-FFF2-40B4-BE49-F238E27FC236}">
                <a16:creationId xmlns:a16="http://schemas.microsoft.com/office/drawing/2014/main" id="{ACC8BD82-6596-49B5-BE93-ECB1CE4725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647" t="330" r="824" b="2240"/>
          <a:stretch/>
        </p:blipFill>
        <p:spPr>
          <a:xfrm>
            <a:off x="6548549" y="2012"/>
            <a:ext cx="5643451" cy="4188988"/>
          </a:xfrm>
          <a:prstGeom prst="rect">
            <a:avLst/>
          </a:prstGeom>
        </p:spPr>
      </p:pic>
      <p:sp>
        <p:nvSpPr>
          <p:cNvPr id="3" name="직사각형 3">
            <a:extLst>
              <a:ext uri="{FF2B5EF4-FFF2-40B4-BE49-F238E27FC236}">
                <a16:creationId xmlns:a16="http://schemas.microsoft.com/office/drawing/2014/main" id="{248C5B74-BC29-4E90-977F-E012650A6628}"/>
              </a:ext>
            </a:extLst>
          </p:cNvPr>
          <p:cNvSpPr/>
          <p:nvPr userDrawn="1"/>
        </p:nvSpPr>
        <p:spPr>
          <a:xfrm>
            <a:off x="0" y="0"/>
            <a:ext cx="6548549" cy="4191000"/>
          </a:xfrm>
          <a:prstGeom prst="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kumimoji="1" lang="x-none" altLang="en-US"/>
          </a:p>
        </p:txBody>
      </p:sp>
      <p:pic>
        <p:nvPicPr>
          <p:cNvPr id="12" name="Picture 11">
            <a:extLst>
              <a:ext uri="{FF2B5EF4-FFF2-40B4-BE49-F238E27FC236}">
                <a16:creationId xmlns:a16="http://schemas.microsoft.com/office/drawing/2014/main" id="{96AE747D-A937-4712-B07E-DD51D7F34ED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2360" y="306037"/>
            <a:ext cx="2473074" cy="480505"/>
          </a:xfrm>
          <a:prstGeom prst="rect">
            <a:avLst/>
          </a:prstGeom>
        </p:spPr>
      </p:pic>
      <p:sp>
        <p:nvSpPr>
          <p:cNvPr id="14" name="Text Placeholder 2">
            <a:extLst>
              <a:ext uri="{FF2B5EF4-FFF2-40B4-BE49-F238E27FC236}">
                <a16:creationId xmlns:a16="http://schemas.microsoft.com/office/drawing/2014/main" id="{21E3F4EC-231E-4F8F-80BD-FD6E536E5611}"/>
              </a:ext>
            </a:extLst>
          </p:cNvPr>
          <p:cNvSpPr>
            <a:spLocks noGrp="1"/>
          </p:cNvSpPr>
          <p:nvPr>
            <p:ph type="body" sz="quarter" idx="10" hasCustomPrompt="1"/>
          </p:nvPr>
        </p:nvSpPr>
        <p:spPr>
          <a:xfrm>
            <a:off x="2012307" y="5014184"/>
            <a:ext cx="1983402" cy="1135941"/>
          </a:xfrm>
        </p:spPr>
        <p:txBody>
          <a:bodyPr>
            <a:normAutofit/>
          </a:bodyPr>
          <a:lstStyle>
            <a:lvl1pPr marL="0" indent="0" latinLnBrk="0">
              <a:spcBef>
                <a:spcPts val="0"/>
              </a:spcBef>
              <a:buNone/>
              <a:defRPr sz="1400"/>
            </a:lvl1pPr>
            <a:lvl2pPr marL="457200" indent="0">
              <a:buNone/>
              <a:defRPr/>
            </a:lvl2pPr>
            <a:lvl3pPr marL="914400" indent="0">
              <a:buNone/>
              <a:defRPr/>
            </a:lvl3pPr>
            <a:lvl4pPr marL="1371600" indent="0">
              <a:buNone/>
              <a:defRPr/>
            </a:lvl4pPr>
            <a:lvl5pPr marL="1828800" indent="0">
              <a:buNone/>
              <a:defRPr/>
            </a:lvl5pPr>
          </a:lstStyle>
          <a:p>
            <a:r>
              <a:rPr kumimoji="1" lang="en-US" altLang="x-none" sz="1400" dirty="0"/>
              <a:t>First Last</a:t>
            </a:r>
          </a:p>
          <a:p>
            <a:r>
              <a:rPr kumimoji="1" lang="en-US" altLang="x-none" sz="1400" dirty="0"/>
              <a:t>Attorney, Hall Render</a:t>
            </a:r>
          </a:p>
          <a:p>
            <a:r>
              <a:rPr kumimoji="1" lang="en-US" altLang="x-none" sz="1400" dirty="0">
                <a:hlinkClick r:id="rId4"/>
              </a:rPr>
              <a:t>email@hallrender.com</a:t>
            </a:r>
            <a:endParaRPr kumimoji="1" lang="en-US" altLang="x-none" sz="1400" dirty="0"/>
          </a:p>
          <a:p>
            <a:r>
              <a:rPr kumimoji="1" lang="en-US" altLang="x-none" sz="1400" dirty="0"/>
              <a:t>(317) 977-1329</a:t>
            </a:r>
          </a:p>
        </p:txBody>
      </p:sp>
      <p:sp>
        <p:nvSpPr>
          <p:cNvPr id="15" name="Text Placeholder 2">
            <a:extLst>
              <a:ext uri="{FF2B5EF4-FFF2-40B4-BE49-F238E27FC236}">
                <a16:creationId xmlns:a16="http://schemas.microsoft.com/office/drawing/2014/main" id="{0086E1A6-9CDD-4C5B-8AB1-D4AF6A2B3F5C}"/>
              </a:ext>
            </a:extLst>
          </p:cNvPr>
          <p:cNvSpPr>
            <a:spLocks noGrp="1"/>
          </p:cNvSpPr>
          <p:nvPr>
            <p:ph type="body" sz="quarter" idx="21" hasCustomPrompt="1"/>
          </p:nvPr>
        </p:nvSpPr>
        <p:spPr>
          <a:xfrm>
            <a:off x="5926249" y="5026884"/>
            <a:ext cx="2148464" cy="1135942"/>
          </a:xfrm>
        </p:spPr>
        <p:txBody>
          <a:bodyPr>
            <a:normAutofit/>
          </a:bodyPr>
          <a:lstStyle>
            <a:lvl1pPr marL="0" indent="0" latinLnBrk="0">
              <a:spcBef>
                <a:spcPts val="0"/>
              </a:spcBef>
              <a:buNone/>
              <a:defRPr sz="1400"/>
            </a:lvl1pPr>
            <a:lvl2pPr marL="457200" indent="0">
              <a:buNone/>
              <a:defRPr/>
            </a:lvl2pPr>
            <a:lvl3pPr marL="914400" indent="0">
              <a:buNone/>
              <a:defRPr/>
            </a:lvl3pPr>
            <a:lvl4pPr marL="1371600" indent="0">
              <a:buNone/>
              <a:defRPr/>
            </a:lvl4pPr>
            <a:lvl5pPr marL="1828800" indent="0">
              <a:buNone/>
              <a:defRPr/>
            </a:lvl5pPr>
          </a:lstStyle>
          <a:p>
            <a:r>
              <a:rPr kumimoji="1" lang="en-US" altLang="x-none" sz="1400" dirty="0"/>
              <a:t>First Last</a:t>
            </a:r>
          </a:p>
          <a:p>
            <a:r>
              <a:rPr kumimoji="1" lang="en-US" altLang="x-none" sz="1400" dirty="0"/>
              <a:t>Attorney, Hall Render</a:t>
            </a:r>
          </a:p>
          <a:p>
            <a:r>
              <a:rPr kumimoji="1" lang="en-US" altLang="x-none" sz="1400" dirty="0">
                <a:hlinkClick r:id="rId4"/>
              </a:rPr>
              <a:t>email@hallrender.com</a:t>
            </a:r>
            <a:endParaRPr kumimoji="1" lang="en-US" altLang="x-none" sz="1400" dirty="0"/>
          </a:p>
          <a:p>
            <a:r>
              <a:rPr kumimoji="1" lang="en-US" altLang="x-none" sz="1400" dirty="0"/>
              <a:t>(317) 977-1329</a:t>
            </a:r>
          </a:p>
        </p:txBody>
      </p:sp>
      <p:sp>
        <p:nvSpPr>
          <p:cNvPr id="16" name="Text Placeholder 2">
            <a:extLst>
              <a:ext uri="{FF2B5EF4-FFF2-40B4-BE49-F238E27FC236}">
                <a16:creationId xmlns:a16="http://schemas.microsoft.com/office/drawing/2014/main" id="{D601E32D-FC93-417D-84BE-8A1F5F1CC52B}"/>
              </a:ext>
            </a:extLst>
          </p:cNvPr>
          <p:cNvSpPr>
            <a:spLocks noGrp="1"/>
          </p:cNvSpPr>
          <p:nvPr>
            <p:ph type="body" sz="quarter" idx="22" hasCustomPrompt="1"/>
          </p:nvPr>
        </p:nvSpPr>
        <p:spPr>
          <a:xfrm>
            <a:off x="9967153" y="5026884"/>
            <a:ext cx="1971535" cy="1123242"/>
          </a:xfrm>
        </p:spPr>
        <p:txBody>
          <a:bodyPr>
            <a:normAutofit/>
          </a:bodyPr>
          <a:lstStyle>
            <a:lvl1pPr marL="0" indent="0" latinLnBrk="0">
              <a:spcBef>
                <a:spcPts val="0"/>
              </a:spcBef>
              <a:buNone/>
              <a:defRPr sz="1400"/>
            </a:lvl1pPr>
            <a:lvl2pPr marL="457200" indent="0">
              <a:buNone/>
              <a:defRPr/>
            </a:lvl2pPr>
            <a:lvl3pPr marL="914400" indent="0">
              <a:buNone/>
              <a:defRPr/>
            </a:lvl3pPr>
            <a:lvl4pPr marL="1371600" indent="0">
              <a:buNone/>
              <a:defRPr/>
            </a:lvl4pPr>
            <a:lvl5pPr marL="1828800" indent="0">
              <a:buNone/>
              <a:defRPr/>
            </a:lvl5pPr>
          </a:lstStyle>
          <a:p>
            <a:r>
              <a:rPr kumimoji="1" lang="en-US" altLang="x-none" sz="1400" dirty="0"/>
              <a:t>First Last</a:t>
            </a:r>
          </a:p>
          <a:p>
            <a:r>
              <a:rPr kumimoji="1" lang="en-US" altLang="x-none" sz="1400" dirty="0"/>
              <a:t>Attorney, Hall Render</a:t>
            </a:r>
          </a:p>
          <a:p>
            <a:r>
              <a:rPr kumimoji="1" lang="en-US" altLang="x-none" sz="1400" dirty="0">
                <a:hlinkClick r:id="rId4"/>
              </a:rPr>
              <a:t>email@hallrender.com</a:t>
            </a:r>
            <a:endParaRPr kumimoji="1" lang="en-US" altLang="x-none" sz="1400" dirty="0"/>
          </a:p>
          <a:p>
            <a:r>
              <a:rPr kumimoji="1" lang="en-US" altLang="x-none" sz="1400" dirty="0"/>
              <a:t>(317) 977-1329</a:t>
            </a:r>
          </a:p>
        </p:txBody>
      </p:sp>
      <p:sp>
        <p:nvSpPr>
          <p:cNvPr id="17" name="Title 19">
            <a:extLst>
              <a:ext uri="{FF2B5EF4-FFF2-40B4-BE49-F238E27FC236}">
                <a16:creationId xmlns:a16="http://schemas.microsoft.com/office/drawing/2014/main" id="{0285114E-E23A-4776-9A8A-4F38A98BE20A}"/>
              </a:ext>
            </a:extLst>
          </p:cNvPr>
          <p:cNvSpPr>
            <a:spLocks noGrp="1"/>
          </p:cNvSpPr>
          <p:nvPr>
            <p:ph type="title" hasCustomPrompt="1"/>
          </p:nvPr>
        </p:nvSpPr>
        <p:spPr>
          <a:xfrm>
            <a:off x="770049" y="2961059"/>
            <a:ext cx="10515600" cy="705766"/>
          </a:xfrm>
        </p:spPr>
        <p:txBody>
          <a:bodyPr>
            <a:noAutofit/>
          </a:bodyPr>
          <a:lstStyle>
            <a:lvl1pPr latinLnBrk="0">
              <a:defRPr sz="4800">
                <a:solidFill>
                  <a:schemeClr val="bg1"/>
                </a:solidFill>
              </a:defRPr>
            </a:lvl1pPr>
          </a:lstStyle>
          <a:p>
            <a:r>
              <a:rPr lang="en-US" dirty="0"/>
              <a:t>Presenter Info</a:t>
            </a:r>
          </a:p>
        </p:txBody>
      </p:sp>
      <p:sp>
        <p:nvSpPr>
          <p:cNvPr id="18" name="Picture Placeholder 2">
            <a:extLst>
              <a:ext uri="{FF2B5EF4-FFF2-40B4-BE49-F238E27FC236}">
                <a16:creationId xmlns:a16="http://schemas.microsoft.com/office/drawing/2014/main" id="{E32EA714-835E-F44A-8A7A-72A23BA37002}"/>
              </a:ext>
            </a:extLst>
          </p:cNvPr>
          <p:cNvSpPr>
            <a:spLocks noGrp="1"/>
          </p:cNvSpPr>
          <p:nvPr>
            <p:ph type="pic" sz="quarter" idx="18" hasCustomPrompt="1"/>
          </p:nvPr>
        </p:nvSpPr>
        <p:spPr>
          <a:xfrm>
            <a:off x="334228" y="4543766"/>
            <a:ext cx="1587310" cy="1587310"/>
          </a:xfrm>
        </p:spPr>
        <p:txBody>
          <a:bodyPr/>
          <a:lstStyle>
            <a:lvl1pPr marL="0" indent="0">
              <a:buNone/>
              <a:defRPr sz="1600"/>
            </a:lvl1pPr>
          </a:lstStyle>
          <a:p>
            <a:r>
              <a:rPr lang="en-US" dirty="0"/>
              <a:t>Presenter Photo</a:t>
            </a:r>
          </a:p>
        </p:txBody>
      </p:sp>
      <p:sp>
        <p:nvSpPr>
          <p:cNvPr id="19" name="Picture Placeholder 5">
            <a:extLst>
              <a:ext uri="{FF2B5EF4-FFF2-40B4-BE49-F238E27FC236}">
                <a16:creationId xmlns:a16="http://schemas.microsoft.com/office/drawing/2014/main" id="{1608CA99-3A54-174E-ACBE-E1C33315E315}"/>
              </a:ext>
            </a:extLst>
          </p:cNvPr>
          <p:cNvSpPr>
            <a:spLocks noGrp="1"/>
          </p:cNvSpPr>
          <p:nvPr>
            <p:ph type="pic" sz="quarter" idx="19" hasCustomPrompt="1"/>
          </p:nvPr>
        </p:nvSpPr>
        <p:spPr>
          <a:xfrm>
            <a:off x="4261703" y="4575516"/>
            <a:ext cx="1587310" cy="1587310"/>
          </a:xfrm>
        </p:spPr>
        <p:txBody>
          <a:bodyPr>
            <a:normAutofit/>
          </a:bodyPr>
          <a:lstStyle>
            <a:lvl1pPr marL="0" indent="0">
              <a:buNone/>
              <a:defRPr sz="1600"/>
            </a:lvl1pPr>
          </a:lstStyle>
          <a:p>
            <a:r>
              <a:rPr lang="en-US" dirty="0"/>
              <a:t>Presenter Photo</a:t>
            </a:r>
          </a:p>
        </p:txBody>
      </p:sp>
      <p:sp>
        <p:nvSpPr>
          <p:cNvPr id="20" name="Picture Placeholder 6">
            <a:extLst>
              <a:ext uri="{FF2B5EF4-FFF2-40B4-BE49-F238E27FC236}">
                <a16:creationId xmlns:a16="http://schemas.microsoft.com/office/drawing/2014/main" id="{4B6CBBC8-B25A-9147-BB67-1906392B4FD8}"/>
              </a:ext>
            </a:extLst>
          </p:cNvPr>
          <p:cNvSpPr>
            <a:spLocks noGrp="1"/>
          </p:cNvSpPr>
          <p:nvPr>
            <p:ph type="pic" sz="quarter" idx="20" hasCustomPrompt="1"/>
          </p:nvPr>
        </p:nvSpPr>
        <p:spPr>
          <a:xfrm>
            <a:off x="8265378" y="4543766"/>
            <a:ext cx="1587310" cy="1587310"/>
          </a:xfrm>
        </p:spPr>
        <p:txBody>
          <a:bodyPr>
            <a:normAutofit/>
          </a:bodyPr>
          <a:lstStyle>
            <a:lvl1pPr marL="0" indent="0">
              <a:buNone/>
              <a:defRPr sz="1600"/>
            </a:lvl1pPr>
          </a:lstStyle>
          <a:p>
            <a:r>
              <a:rPr lang="en-US" dirty="0"/>
              <a:t>Presenter Photo</a:t>
            </a:r>
          </a:p>
        </p:txBody>
      </p:sp>
      <p:pic>
        <p:nvPicPr>
          <p:cNvPr id="21" name="Picture 7">
            <a:extLst>
              <a:ext uri="{FF2B5EF4-FFF2-40B4-BE49-F238E27FC236}">
                <a16:creationId xmlns:a16="http://schemas.microsoft.com/office/drawing/2014/main" id="{BCD22D93-0209-4F4B-90F5-C8D644E6C1AF}"/>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2" y="6324600"/>
            <a:ext cx="1219200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슬라이드 번호 개체 틀 5">
            <a:extLst>
              <a:ext uri="{FF2B5EF4-FFF2-40B4-BE49-F238E27FC236}">
                <a16:creationId xmlns:a16="http://schemas.microsoft.com/office/drawing/2014/main" id="{0C3EC32C-BAF5-4D0F-A3E4-58BFEE8189E1}"/>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199234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pic>
        <p:nvPicPr>
          <p:cNvPr id="11" name="Picture 7">
            <a:extLst>
              <a:ext uri="{FF2B5EF4-FFF2-40B4-BE49-F238E27FC236}">
                <a16:creationId xmlns:a16="http://schemas.microsoft.com/office/drawing/2014/main" id="{7825323F-972F-4CFA-8A08-044EB3104A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auto">
          <a:xfrm>
            <a:off x="-2" y="0"/>
            <a:ext cx="12192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B9747B7B-8454-4137-8618-82877DA389CD}"/>
              </a:ext>
            </a:extLst>
          </p:cNvPr>
          <p:cNvSpPr>
            <a:spLocks noGrp="1"/>
          </p:cNvSpPr>
          <p:nvPr>
            <p:ph type="body" sz="quarter" idx="22"/>
          </p:nvPr>
        </p:nvSpPr>
        <p:spPr>
          <a:xfrm>
            <a:off x="869416" y="1808429"/>
            <a:ext cx="10968622" cy="4248242"/>
          </a:xfrm>
        </p:spPr>
        <p:txBody>
          <a:bodyPr/>
          <a:lstStyle>
            <a:lvl1pPr latinLnBrk="0">
              <a:defRPr/>
            </a:lvl1pPr>
            <a:lvl2pPr latinLnBrk="0">
              <a:defRPr/>
            </a:lvl2pPr>
            <a:lvl3pPr latinLnBrk="0">
              <a:defRPr/>
            </a:lvl3pPr>
            <a:lvl4pPr latinLnBrk="0">
              <a:defRPr/>
            </a:lvl4pPr>
            <a:lvl5pPr latinLnBrk="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제목 개체 틀 1">
            <a:extLst>
              <a:ext uri="{FF2B5EF4-FFF2-40B4-BE49-F238E27FC236}">
                <a16:creationId xmlns:a16="http://schemas.microsoft.com/office/drawing/2014/main" id="{E1707C20-1736-4D9D-8185-4E261818452C}"/>
              </a:ext>
            </a:extLst>
          </p:cNvPr>
          <p:cNvSpPr>
            <a:spLocks noGrp="1"/>
          </p:cNvSpPr>
          <p:nvPr>
            <p:ph type="title" hasCustomPrompt="1"/>
          </p:nvPr>
        </p:nvSpPr>
        <p:spPr>
          <a:xfrm>
            <a:off x="869415" y="365123"/>
            <a:ext cx="10968623" cy="1325563"/>
          </a:xfrm>
          <a:prstGeom prst="rect">
            <a:avLst/>
          </a:prstGeom>
        </p:spPr>
        <p:txBody>
          <a:bodyPr vert="horz" lIns="91440" tIns="45720" rIns="91440" bIns="45720" rtlCol="0" anchor="ctr">
            <a:normAutofit/>
          </a:bodyPr>
          <a:lstStyle>
            <a:lvl1pPr latinLnBrk="0">
              <a:defRPr sz="6000"/>
            </a:lvl1pPr>
          </a:lstStyle>
          <a:p>
            <a:r>
              <a:rPr kumimoji="1" lang="en-US" altLang="ko-KR" dirty="0"/>
              <a:t>Headline Here</a:t>
            </a:r>
            <a:endParaRPr kumimoji="1" lang="ko-KR" altLang="en-US" dirty="0"/>
          </a:p>
        </p:txBody>
      </p:sp>
      <p:sp>
        <p:nvSpPr>
          <p:cNvPr id="5" name="슬라이드 번호 개체 틀 5">
            <a:extLst>
              <a:ext uri="{FF2B5EF4-FFF2-40B4-BE49-F238E27FC236}">
                <a16:creationId xmlns:a16="http://schemas.microsoft.com/office/drawing/2014/main" id="{A8F2C442-EF85-4901-943B-E631607FAD96}"/>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409325167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747B7B-8454-4137-8618-82877DA389CD}"/>
              </a:ext>
            </a:extLst>
          </p:cNvPr>
          <p:cNvSpPr>
            <a:spLocks noGrp="1"/>
          </p:cNvSpPr>
          <p:nvPr>
            <p:ph type="body" sz="quarter" idx="22"/>
          </p:nvPr>
        </p:nvSpPr>
        <p:spPr>
          <a:xfrm>
            <a:off x="869416" y="1808429"/>
            <a:ext cx="10722816" cy="4090926"/>
          </a:xfrm>
        </p:spPr>
        <p:txBody>
          <a:bodyPr/>
          <a:lstStyle>
            <a:lvl1pPr marL="457200" indent="-457200" latinLnBrk="0">
              <a:buFont typeface="Wingdings" panose="05000000000000000000" pitchFamily="2" charset="2"/>
              <a:buChar char="§"/>
              <a:defRPr/>
            </a:lvl1pPr>
            <a:lvl2pPr marL="800100" indent="-342900" latinLnBrk="0">
              <a:buFont typeface="Wingdings" panose="05000000000000000000" pitchFamily="2" charset="2"/>
              <a:buChar char="§"/>
              <a:defRPr/>
            </a:lvl2pPr>
            <a:lvl3pPr marL="1257300" indent="-342900" latinLnBrk="0">
              <a:buFont typeface="Wingdings" panose="05000000000000000000" pitchFamily="2" charset="2"/>
              <a:buChar char="§"/>
              <a:defRPr/>
            </a:lvl3pPr>
            <a:lvl4pPr marL="1657350" indent="-285750" latinLnBrk="0">
              <a:buFont typeface="Wingdings" panose="05000000000000000000" pitchFamily="2" charset="2"/>
              <a:buChar char="§"/>
              <a:defRPr/>
            </a:lvl4pPr>
            <a:lvl5pPr marL="2114550" indent="-285750" latinLnBrk="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제목 개체 틀 1">
            <a:extLst>
              <a:ext uri="{FF2B5EF4-FFF2-40B4-BE49-F238E27FC236}">
                <a16:creationId xmlns:a16="http://schemas.microsoft.com/office/drawing/2014/main" id="{E1707C20-1736-4D9D-8185-4E261818452C}"/>
              </a:ext>
            </a:extLst>
          </p:cNvPr>
          <p:cNvSpPr>
            <a:spLocks noGrp="1"/>
          </p:cNvSpPr>
          <p:nvPr>
            <p:ph type="title" hasCustomPrompt="1"/>
          </p:nvPr>
        </p:nvSpPr>
        <p:spPr>
          <a:xfrm>
            <a:off x="869416" y="365123"/>
            <a:ext cx="10722816" cy="1325563"/>
          </a:xfrm>
          <a:prstGeom prst="rect">
            <a:avLst/>
          </a:prstGeom>
        </p:spPr>
        <p:txBody>
          <a:bodyPr vert="horz" lIns="91440" tIns="45720" rIns="91440" bIns="45720" rtlCol="0" anchor="ctr">
            <a:normAutofit/>
          </a:bodyPr>
          <a:lstStyle>
            <a:lvl1pPr latinLnBrk="0">
              <a:defRPr sz="6000"/>
            </a:lvl1pPr>
          </a:lstStyle>
          <a:p>
            <a:r>
              <a:rPr kumimoji="1" lang="en-US" altLang="ko-KR" dirty="0"/>
              <a:t>Headline Here</a:t>
            </a:r>
            <a:endParaRPr kumimoji="1" lang="ko-KR" altLang="en-US" dirty="0"/>
          </a:p>
        </p:txBody>
      </p:sp>
      <p:pic>
        <p:nvPicPr>
          <p:cNvPr id="5" name="Picture 7">
            <a:extLst>
              <a:ext uri="{FF2B5EF4-FFF2-40B4-BE49-F238E27FC236}">
                <a16:creationId xmlns:a16="http://schemas.microsoft.com/office/drawing/2014/main" id="{4013B116-974B-4B7E-A41B-4E984FE082C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2" y="6324600"/>
            <a:ext cx="1219200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슬라이드 번호 개체 틀 5">
            <a:extLst>
              <a:ext uri="{FF2B5EF4-FFF2-40B4-BE49-F238E27FC236}">
                <a16:creationId xmlns:a16="http://schemas.microsoft.com/office/drawing/2014/main" id="{37D76509-E2E0-42CE-99EF-CF7EB4BFF3F0}"/>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52296759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4">
    <p:spTree>
      <p:nvGrpSpPr>
        <p:cNvPr id="1" name=""/>
        <p:cNvGrpSpPr/>
        <p:nvPr/>
      </p:nvGrpSpPr>
      <p:grpSpPr>
        <a:xfrm>
          <a:off x="0" y="0"/>
          <a:ext cx="0" cy="0"/>
          <a:chOff x="0" y="0"/>
          <a:chExt cx="0" cy="0"/>
        </a:xfrm>
      </p:grpSpPr>
      <p:pic>
        <p:nvPicPr>
          <p:cNvPr id="11" name="Picture 7">
            <a:extLst>
              <a:ext uri="{FF2B5EF4-FFF2-40B4-BE49-F238E27FC236}">
                <a16:creationId xmlns:a16="http://schemas.microsoft.com/office/drawing/2014/main" id="{7825323F-972F-4CFA-8A08-044EB3104AF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2" y="6324600"/>
            <a:ext cx="1219200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B9747B7B-8454-4137-8618-82877DA389CD}"/>
              </a:ext>
            </a:extLst>
          </p:cNvPr>
          <p:cNvSpPr>
            <a:spLocks noGrp="1"/>
          </p:cNvSpPr>
          <p:nvPr>
            <p:ph type="body" sz="quarter" idx="22"/>
          </p:nvPr>
        </p:nvSpPr>
        <p:spPr>
          <a:xfrm>
            <a:off x="869416" y="1808429"/>
            <a:ext cx="4959884" cy="4046271"/>
          </a:xfrm>
        </p:spPr>
        <p:txBody>
          <a:bodyPr/>
          <a:lstStyle>
            <a:lvl1pPr marL="0" indent="0" latinLnBrk="0">
              <a:buNone/>
              <a:defRPr/>
            </a:lvl1pPr>
            <a:lvl2pPr latinLnBrk="0">
              <a:defRPr/>
            </a:lvl2pPr>
            <a:lvl3pPr latinLnBrk="0">
              <a:defRPr/>
            </a:lvl3pPr>
            <a:lvl4pPr latinLnBrk="0">
              <a:defRPr/>
            </a:lvl4pPr>
            <a:lvl5pPr latinLnBrk="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제목 개체 틀 1">
            <a:extLst>
              <a:ext uri="{FF2B5EF4-FFF2-40B4-BE49-F238E27FC236}">
                <a16:creationId xmlns:a16="http://schemas.microsoft.com/office/drawing/2014/main" id="{E1707C20-1736-4D9D-8185-4E261818452C}"/>
              </a:ext>
            </a:extLst>
          </p:cNvPr>
          <p:cNvSpPr>
            <a:spLocks noGrp="1"/>
          </p:cNvSpPr>
          <p:nvPr>
            <p:ph type="title" hasCustomPrompt="1"/>
          </p:nvPr>
        </p:nvSpPr>
        <p:spPr>
          <a:xfrm>
            <a:off x="869416" y="365123"/>
            <a:ext cx="10292800" cy="1325563"/>
          </a:xfrm>
          <a:prstGeom prst="rect">
            <a:avLst/>
          </a:prstGeom>
        </p:spPr>
        <p:txBody>
          <a:bodyPr vert="horz" lIns="91440" tIns="45720" rIns="91440" bIns="45720" rtlCol="0" anchor="ctr">
            <a:normAutofit/>
          </a:bodyPr>
          <a:lstStyle>
            <a:lvl1pPr latinLnBrk="0">
              <a:defRPr sz="6000"/>
            </a:lvl1pPr>
          </a:lstStyle>
          <a:p>
            <a:r>
              <a:rPr kumimoji="1" lang="en-US" altLang="ko-KR" dirty="0"/>
              <a:t>Headline Here</a:t>
            </a:r>
            <a:endParaRPr kumimoji="1" lang="ko-KR" altLang="en-US" dirty="0"/>
          </a:p>
        </p:txBody>
      </p:sp>
      <p:sp>
        <p:nvSpPr>
          <p:cNvPr id="5" name="Text Placeholder 3">
            <a:extLst>
              <a:ext uri="{FF2B5EF4-FFF2-40B4-BE49-F238E27FC236}">
                <a16:creationId xmlns:a16="http://schemas.microsoft.com/office/drawing/2014/main" id="{E7F3F887-EDDB-4609-87E4-E00EAB7E6640}"/>
              </a:ext>
            </a:extLst>
          </p:cNvPr>
          <p:cNvSpPr>
            <a:spLocks noGrp="1"/>
          </p:cNvSpPr>
          <p:nvPr>
            <p:ph type="body" sz="quarter" idx="23"/>
          </p:nvPr>
        </p:nvSpPr>
        <p:spPr>
          <a:xfrm>
            <a:off x="6202332" y="1808429"/>
            <a:ext cx="4959884" cy="4046271"/>
          </a:xfrm>
        </p:spPr>
        <p:txBody>
          <a:bodyPr/>
          <a:lstStyle>
            <a:lvl1pPr marL="0" indent="0" latinLnBrk="0">
              <a:buNone/>
              <a:defRPr/>
            </a:lvl1pPr>
            <a:lvl2pPr latinLnBrk="0">
              <a:defRPr/>
            </a:lvl2pPr>
            <a:lvl3pPr latinLnBrk="0">
              <a:defRPr/>
            </a:lvl3pPr>
            <a:lvl4pPr latinLnBrk="0">
              <a:defRPr/>
            </a:lvl4pPr>
            <a:lvl5pPr latinLnBrk="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슬라이드 번호 개체 틀 5">
            <a:extLst>
              <a:ext uri="{FF2B5EF4-FFF2-40B4-BE49-F238E27FC236}">
                <a16:creationId xmlns:a16="http://schemas.microsoft.com/office/drawing/2014/main" id="{C2851B07-4091-42B2-B378-9E2A51AD4474}"/>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237848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actical Takeaways 2">
    <p:spTree>
      <p:nvGrpSpPr>
        <p:cNvPr id="1" name=""/>
        <p:cNvGrpSpPr/>
        <p:nvPr/>
      </p:nvGrpSpPr>
      <p:grpSpPr>
        <a:xfrm>
          <a:off x="0" y="0"/>
          <a:ext cx="0" cy="0"/>
          <a:chOff x="0" y="0"/>
          <a:chExt cx="0" cy="0"/>
        </a:xfrm>
      </p:grpSpPr>
      <p:sp>
        <p:nvSpPr>
          <p:cNvPr id="3" name="직사각형 5">
            <a:extLst>
              <a:ext uri="{FF2B5EF4-FFF2-40B4-BE49-F238E27FC236}">
                <a16:creationId xmlns:a16="http://schemas.microsoft.com/office/drawing/2014/main" id="{E898D50A-DCC4-482A-87D7-F367E3F06369}"/>
              </a:ext>
            </a:extLst>
          </p:cNvPr>
          <p:cNvSpPr/>
          <p:nvPr userDrawn="1"/>
        </p:nvSpPr>
        <p:spPr>
          <a:xfrm>
            <a:off x="0" y="1"/>
            <a:ext cx="12192000" cy="467680"/>
          </a:xfrm>
          <a:prstGeom prst="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kumimoji="1" lang="x-none" altLang="en-US"/>
          </a:p>
        </p:txBody>
      </p:sp>
      <p:sp>
        <p:nvSpPr>
          <p:cNvPr id="7" name="TextBox 6">
            <a:extLst>
              <a:ext uri="{FF2B5EF4-FFF2-40B4-BE49-F238E27FC236}">
                <a16:creationId xmlns:a16="http://schemas.microsoft.com/office/drawing/2014/main" id="{FF49D9F5-AAC1-42DE-BAF3-C1C15E492968}"/>
              </a:ext>
            </a:extLst>
          </p:cNvPr>
          <p:cNvSpPr txBox="1"/>
          <p:nvPr userDrawn="1"/>
        </p:nvSpPr>
        <p:spPr>
          <a:xfrm>
            <a:off x="8440918" y="190681"/>
            <a:ext cx="3676651" cy="276999"/>
          </a:xfrm>
          <a:prstGeom prst="rect">
            <a:avLst/>
          </a:prstGeom>
          <a:noFill/>
          <a:ln>
            <a:noFill/>
          </a:ln>
        </p:spPr>
        <p:txBody>
          <a:bodyPr wrap="square" rtlCol="0">
            <a:spAutoFit/>
          </a:bodyPr>
          <a:lstStyle/>
          <a:p>
            <a:pPr algn="ctr" latinLnBrk="0"/>
            <a:r>
              <a:rPr kumimoji="1" lang="en-US" altLang="x-none" sz="1200" b="1" dirty="0">
                <a:solidFill>
                  <a:schemeClr val="bg1"/>
                </a:solidFill>
              </a:rPr>
              <a:t>HALL RENDER | HEALTH LAW IS OUR BUSINESS</a:t>
            </a:r>
            <a:endParaRPr kumimoji="1" lang="x-none" altLang="en-US" sz="1200" b="1" dirty="0">
              <a:solidFill>
                <a:schemeClr val="bg1"/>
              </a:solidFill>
            </a:endParaRPr>
          </a:p>
        </p:txBody>
      </p:sp>
      <p:pic>
        <p:nvPicPr>
          <p:cNvPr id="10" name="Picture 9">
            <a:extLst>
              <a:ext uri="{FF2B5EF4-FFF2-40B4-BE49-F238E27FC236}">
                <a16:creationId xmlns:a16="http://schemas.microsoft.com/office/drawing/2014/main" id="{6D9AC9AB-9C56-4491-9781-BFBFC5F1004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38681"/>
            <a:ext cx="12192000" cy="5929952"/>
          </a:xfrm>
          <a:prstGeom prst="rect">
            <a:avLst/>
          </a:prstGeom>
        </p:spPr>
      </p:pic>
      <p:sp>
        <p:nvSpPr>
          <p:cNvPr id="11" name="직사각형 5">
            <a:extLst>
              <a:ext uri="{FF2B5EF4-FFF2-40B4-BE49-F238E27FC236}">
                <a16:creationId xmlns:a16="http://schemas.microsoft.com/office/drawing/2014/main" id="{EE33B22D-E53A-43B4-9A00-1B4C35EAF24C}"/>
              </a:ext>
            </a:extLst>
          </p:cNvPr>
          <p:cNvSpPr/>
          <p:nvPr userDrawn="1"/>
        </p:nvSpPr>
        <p:spPr>
          <a:xfrm>
            <a:off x="4455042" y="938681"/>
            <a:ext cx="7736958" cy="59299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kumimoji="1" lang="x-none" altLang="en-US"/>
          </a:p>
        </p:txBody>
      </p:sp>
      <p:sp>
        <p:nvSpPr>
          <p:cNvPr id="8" name="Text Placeholder 7">
            <a:extLst>
              <a:ext uri="{FF2B5EF4-FFF2-40B4-BE49-F238E27FC236}">
                <a16:creationId xmlns:a16="http://schemas.microsoft.com/office/drawing/2014/main" id="{DAAD5C99-E9C6-4B44-8D09-9A56292E7AE0}"/>
              </a:ext>
            </a:extLst>
          </p:cNvPr>
          <p:cNvSpPr>
            <a:spLocks noGrp="1"/>
          </p:cNvSpPr>
          <p:nvPr>
            <p:ph type="body" sz="quarter" idx="18" hasCustomPrompt="1"/>
          </p:nvPr>
        </p:nvSpPr>
        <p:spPr>
          <a:xfrm>
            <a:off x="5362575" y="2514600"/>
            <a:ext cx="5829300" cy="4053348"/>
          </a:xfrm>
        </p:spPr>
        <p:txBody>
          <a:bodyPr>
            <a:normAutofit/>
          </a:bodyPr>
          <a:lstStyle>
            <a:lvl1pPr marL="0" indent="0" latinLnBrk="0">
              <a:buNone/>
              <a:defRPr sz="320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text</a:t>
            </a:r>
          </a:p>
        </p:txBody>
      </p:sp>
      <p:sp>
        <p:nvSpPr>
          <p:cNvPr id="9" name="Text Placeholder 7">
            <a:extLst>
              <a:ext uri="{FF2B5EF4-FFF2-40B4-BE49-F238E27FC236}">
                <a16:creationId xmlns:a16="http://schemas.microsoft.com/office/drawing/2014/main" id="{28A08064-5352-4152-9B4C-D0CFD84502A3}"/>
              </a:ext>
            </a:extLst>
          </p:cNvPr>
          <p:cNvSpPr>
            <a:spLocks noGrp="1"/>
          </p:cNvSpPr>
          <p:nvPr>
            <p:ph type="body" sz="quarter" idx="19" hasCustomPrompt="1"/>
          </p:nvPr>
        </p:nvSpPr>
        <p:spPr>
          <a:xfrm>
            <a:off x="5362575" y="1478041"/>
            <a:ext cx="5829300" cy="757159"/>
          </a:xfrm>
        </p:spPr>
        <p:txBody>
          <a:bodyPr>
            <a:normAutofit/>
          </a:bodyPr>
          <a:lstStyle>
            <a:lvl1pPr marL="0" indent="0" latinLnBrk="0">
              <a:buNone/>
              <a:defRPr sz="4800">
                <a:solidFill>
                  <a:schemeClr val="tx1"/>
                </a:solidFill>
                <a:latin typeface="Arial" panose="020B0604020202020204" pitchFamily="34" charset="0"/>
                <a:cs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Practical Takeaways</a:t>
            </a:r>
          </a:p>
        </p:txBody>
      </p:sp>
      <p:sp>
        <p:nvSpPr>
          <p:cNvPr id="12" name="슬라이드 번호 개체 틀 5">
            <a:extLst>
              <a:ext uri="{FF2B5EF4-FFF2-40B4-BE49-F238E27FC236}">
                <a16:creationId xmlns:a16="http://schemas.microsoft.com/office/drawing/2014/main" id="{F39E0D84-98BD-4570-9DCE-413E385E4BF6}"/>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139078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ransition">
    <p:spTree>
      <p:nvGrpSpPr>
        <p:cNvPr id="1" name=""/>
        <p:cNvGrpSpPr/>
        <p:nvPr/>
      </p:nvGrpSpPr>
      <p:grpSpPr>
        <a:xfrm>
          <a:off x="0" y="0"/>
          <a:ext cx="0" cy="0"/>
          <a:chOff x="0" y="0"/>
          <a:chExt cx="0" cy="0"/>
        </a:xfrm>
      </p:grpSpPr>
      <p:sp>
        <p:nvSpPr>
          <p:cNvPr id="5" name="그림 개체 틀 19">
            <a:extLst>
              <a:ext uri="{FF2B5EF4-FFF2-40B4-BE49-F238E27FC236}">
                <a16:creationId xmlns:a16="http://schemas.microsoft.com/office/drawing/2014/main" id="{AA5657F0-0A46-D741-97E7-242446473923}"/>
              </a:ext>
            </a:extLst>
          </p:cNvPr>
          <p:cNvSpPr>
            <a:spLocks noGrp="1"/>
          </p:cNvSpPr>
          <p:nvPr>
            <p:ph type="pic" sz="quarter" idx="14"/>
          </p:nvPr>
        </p:nvSpPr>
        <p:spPr>
          <a:xfrm>
            <a:off x="0" y="0"/>
            <a:ext cx="6516806" cy="6858000"/>
          </a:xfrm>
          <a:prstGeom prst="rect">
            <a:avLst/>
          </a:prstGeom>
        </p:spPr>
        <p:txBody>
          <a:bodyPr wrap="square">
            <a:noAutofit/>
          </a:bodyPr>
          <a:lstStyle>
            <a:lvl1pPr latinLnBrk="0">
              <a:defRPr/>
            </a:lvl1pPr>
          </a:lstStyle>
          <a:p>
            <a:r>
              <a:rPr kumimoji="1" lang="en-US" altLang="ko-KR" dirty="0"/>
              <a:t>Click icon to add picture</a:t>
            </a:r>
            <a:endParaRPr kumimoji="1" lang="ko-KR" altLang="en-US" dirty="0"/>
          </a:p>
        </p:txBody>
      </p:sp>
      <p:pic>
        <p:nvPicPr>
          <p:cNvPr id="7" name="Picture 6">
            <a:extLst>
              <a:ext uri="{FF2B5EF4-FFF2-40B4-BE49-F238E27FC236}">
                <a16:creationId xmlns:a16="http://schemas.microsoft.com/office/drawing/2014/main" id="{C9035618-8127-4941-9821-7BC854817D3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234"/>
            <a:ext cx="6516806" cy="6851530"/>
          </a:xfrm>
          <a:prstGeom prst="rect">
            <a:avLst/>
          </a:prstGeom>
        </p:spPr>
      </p:pic>
      <p:sp>
        <p:nvSpPr>
          <p:cNvPr id="3" name="직사각형 3">
            <a:extLst>
              <a:ext uri="{FF2B5EF4-FFF2-40B4-BE49-F238E27FC236}">
                <a16:creationId xmlns:a16="http://schemas.microsoft.com/office/drawing/2014/main" id="{1C4C5BF9-9D9D-457C-9F68-4BE497195B31}"/>
              </a:ext>
            </a:extLst>
          </p:cNvPr>
          <p:cNvSpPr/>
          <p:nvPr userDrawn="1"/>
        </p:nvSpPr>
        <p:spPr>
          <a:xfrm>
            <a:off x="1760972" y="1077545"/>
            <a:ext cx="9511667" cy="4702910"/>
          </a:xfrm>
          <a:prstGeom prst="rect">
            <a:avLst/>
          </a:prstGeom>
          <a:solidFill>
            <a:srgbClr val="B5121B">
              <a:alpha val="92157"/>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kumimoji="1" lang="x-none" altLang="en-US"/>
          </a:p>
        </p:txBody>
      </p:sp>
      <p:sp>
        <p:nvSpPr>
          <p:cNvPr id="4" name="Text Placeholder 3">
            <a:extLst>
              <a:ext uri="{FF2B5EF4-FFF2-40B4-BE49-F238E27FC236}">
                <a16:creationId xmlns:a16="http://schemas.microsoft.com/office/drawing/2014/main" id="{051CB22E-9286-4854-98CC-C56DE5D63E17}"/>
              </a:ext>
            </a:extLst>
          </p:cNvPr>
          <p:cNvSpPr>
            <a:spLocks noGrp="1"/>
          </p:cNvSpPr>
          <p:nvPr>
            <p:ph type="body" sz="quarter" idx="15" hasCustomPrompt="1"/>
          </p:nvPr>
        </p:nvSpPr>
        <p:spPr>
          <a:xfrm>
            <a:off x="2443163" y="2714625"/>
            <a:ext cx="4073643" cy="1581150"/>
          </a:xfrm>
        </p:spPr>
        <p:txBody>
          <a:bodyPr>
            <a:normAutofit/>
          </a:bodyPr>
          <a:lstStyle>
            <a:lvl1pPr marL="0" indent="0" latinLnBrk="0">
              <a:buNone/>
              <a:defRPr sz="4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Section Headline</a:t>
            </a:r>
          </a:p>
        </p:txBody>
      </p:sp>
      <p:sp>
        <p:nvSpPr>
          <p:cNvPr id="6" name="Text Placeholder 3">
            <a:extLst>
              <a:ext uri="{FF2B5EF4-FFF2-40B4-BE49-F238E27FC236}">
                <a16:creationId xmlns:a16="http://schemas.microsoft.com/office/drawing/2014/main" id="{EFE9550D-B6FA-4E16-B6F3-00630273CCF4}"/>
              </a:ext>
            </a:extLst>
          </p:cNvPr>
          <p:cNvSpPr>
            <a:spLocks noGrp="1"/>
          </p:cNvSpPr>
          <p:nvPr>
            <p:ph type="body" sz="quarter" idx="22" hasCustomPrompt="1"/>
          </p:nvPr>
        </p:nvSpPr>
        <p:spPr>
          <a:xfrm>
            <a:off x="7496174" y="1924050"/>
            <a:ext cx="3294063" cy="3369957"/>
          </a:xfrm>
        </p:spPr>
        <p:txBody>
          <a:bodyPr>
            <a:normAutofit/>
          </a:bodyPr>
          <a:lstStyle>
            <a:lvl1pPr marL="0" indent="0" latinLnBrk="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 here and here </a:t>
            </a:r>
            <a:r>
              <a:rPr lang="en-US" dirty="0" err="1"/>
              <a:t>here</a:t>
            </a:r>
            <a:endParaRPr lang="en-US" dirty="0"/>
          </a:p>
        </p:txBody>
      </p:sp>
      <p:sp>
        <p:nvSpPr>
          <p:cNvPr id="8" name="슬라이드 번호 개체 틀 5">
            <a:extLst>
              <a:ext uri="{FF2B5EF4-FFF2-40B4-BE49-F238E27FC236}">
                <a16:creationId xmlns:a16="http://schemas.microsoft.com/office/drawing/2014/main" id="{3D590C95-DAF0-40D8-9777-4571E180FEAF}"/>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400815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8D36EC25-A09C-3A40-B8D0-697F31FD6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ko-KR" dirty="0"/>
              <a:t>Headline Here</a:t>
            </a:r>
            <a:endParaRPr kumimoji="1" lang="ko-KR" altLang="en-US" dirty="0"/>
          </a:p>
        </p:txBody>
      </p:sp>
      <p:sp>
        <p:nvSpPr>
          <p:cNvPr id="3" name="텍스트 개체 틀 2">
            <a:extLst>
              <a:ext uri="{FF2B5EF4-FFF2-40B4-BE49-F238E27FC236}">
                <a16:creationId xmlns:a16="http://schemas.microsoft.com/office/drawing/2014/main" id="{61A27AC4-FC8A-204F-A5D7-9FCA5FABBE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ko-KR" dirty="0"/>
              <a:t>Text here</a:t>
            </a:r>
            <a:endParaRPr kumimoji="1" lang="ko-KR" altLang="en-US" dirty="0"/>
          </a:p>
          <a:p>
            <a:pPr lvl="1"/>
            <a:r>
              <a:rPr kumimoji="1" lang="en-US" altLang="ko-KR" dirty="0"/>
              <a:t>Text here</a:t>
            </a:r>
            <a:endParaRPr kumimoji="1" lang="ko-KR" altLang="en-US" dirty="0"/>
          </a:p>
          <a:p>
            <a:pPr lvl="2"/>
            <a:r>
              <a:rPr kumimoji="1" lang="en-US" altLang="ko-KR" dirty="0"/>
              <a:t>Text here</a:t>
            </a:r>
            <a:endParaRPr kumimoji="1" lang="ko-KR" altLang="en-US" dirty="0"/>
          </a:p>
          <a:p>
            <a:pPr lvl="3"/>
            <a:r>
              <a:rPr kumimoji="1" lang="en-US" altLang="ko-KR" dirty="0"/>
              <a:t>Text here</a:t>
            </a:r>
            <a:endParaRPr kumimoji="1" lang="ko-KR" altLang="en-US" dirty="0"/>
          </a:p>
          <a:p>
            <a:pPr lvl="4"/>
            <a:r>
              <a:rPr kumimoji="1" lang="en-US" altLang="ko-KR" dirty="0"/>
              <a:t>Text here</a:t>
            </a:r>
            <a:endParaRPr kumimoji="1" lang="ko-KR" altLang="en-US" dirty="0"/>
          </a:p>
        </p:txBody>
      </p:sp>
      <p:sp>
        <p:nvSpPr>
          <p:cNvPr id="6" name="슬라이드 번호 개체 틀 5">
            <a:extLst>
              <a:ext uri="{FF2B5EF4-FFF2-40B4-BE49-F238E27FC236}">
                <a16:creationId xmlns:a16="http://schemas.microsoft.com/office/drawing/2014/main" id="{9ABE2B7C-81F0-A943-A190-99C2B12DD449}"/>
              </a:ext>
            </a:extLst>
          </p:cNvPr>
          <p:cNvSpPr>
            <a:spLocks noGrp="1"/>
          </p:cNvSpPr>
          <p:nvPr>
            <p:ph type="sldNum" sz="quarter" idx="4"/>
          </p:nvPr>
        </p:nvSpPr>
        <p:spPr>
          <a:xfrm>
            <a:off x="142875"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021B65A-3EA8-B143-8EF8-039F2099A48A}" type="slidenum">
              <a:rPr lang="en-US" smtClean="0"/>
              <a:pPr/>
              <a:t>‹#›</a:t>
            </a:fld>
            <a:endParaRPr kumimoji="1" lang="en-US" altLang="ko-KR" dirty="0"/>
          </a:p>
        </p:txBody>
      </p:sp>
    </p:spTree>
    <p:extLst>
      <p:ext uri="{BB962C8B-B14F-4D97-AF65-F5344CB8AC3E}">
        <p14:creationId xmlns:p14="http://schemas.microsoft.com/office/powerpoint/2010/main" val="653299164"/>
      </p:ext>
    </p:extLst>
  </p:cSld>
  <p:clrMap bg1="lt1" tx1="dk1" bg2="lt2" tx2="dk2" accent1="accent1" accent2="accent2" accent3="accent3" accent4="accent4" accent5="accent5" accent6="accent6" hlink="hlink" folHlink="folHlink"/>
  <p:sldLayoutIdLst>
    <p:sldLayoutId id="2147483709" r:id="rId1"/>
    <p:sldLayoutId id="2147483697" r:id="rId2"/>
    <p:sldLayoutId id="2147483698" r:id="rId3"/>
    <p:sldLayoutId id="2147483696" r:id="rId4"/>
    <p:sldLayoutId id="2147483650" r:id="rId5"/>
    <p:sldLayoutId id="2147483702" r:id="rId6"/>
    <p:sldLayoutId id="2147483695" r:id="rId7"/>
    <p:sldLayoutId id="2147483660" r:id="rId8"/>
    <p:sldLayoutId id="2147483685" r:id="rId9"/>
    <p:sldLayoutId id="2147483691" r:id="rId10"/>
    <p:sldLayoutId id="2147483703" r:id="rId11"/>
    <p:sldLayoutId id="2147483657" r:id="rId12"/>
    <p:sldLayoutId id="2147483674" r:id="rId13"/>
    <p:sldLayoutId id="2147483684" r:id="rId14"/>
    <p:sldLayoutId id="2147483688" r:id="rId15"/>
    <p:sldLayoutId id="2147483710" r:id="rId16"/>
  </p:sldLayoutIdLst>
  <p:hf hdr="0" ftr="0" dt="0"/>
  <p:txStyles>
    <p:titleStyle>
      <a:lvl1pPr algn="l" defTabSz="914400" rtl="0" eaLnBrk="1" latinLnBrk="1"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8" userDrawn="1">
          <p15:clr>
            <a:srgbClr val="F26B43"/>
          </p15:clr>
        </p15:guide>
        <p15:guide id="2" orient="horz" pos="4176" userDrawn="1">
          <p15:clr>
            <a:srgbClr val="F26B43"/>
          </p15:clr>
        </p15:guide>
        <p15:guide id="3" pos="240" userDrawn="1">
          <p15:clr>
            <a:srgbClr val="F26B43"/>
          </p15:clr>
        </p15:guide>
        <p15:guide id="4" pos="73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mailto:LLucido@hallrender.com"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hyperlink" Target="mailto:LWink@hallrender.co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655213-C043-4621-B8DE-A76F80B8F967}"/>
              </a:ext>
            </a:extLst>
          </p:cNvPr>
          <p:cNvSpPr>
            <a:spLocks noGrp="1"/>
          </p:cNvSpPr>
          <p:nvPr>
            <p:ph type="body" sz="quarter" idx="10"/>
          </p:nvPr>
        </p:nvSpPr>
        <p:spPr>
          <a:xfrm>
            <a:off x="3441638" y="3089003"/>
            <a:ext cx="5308724" cy="860687"/>
          </a:xfrm>
        </p:spPr>
        <p:txBody>
          <a:bodyPr>
            <a:normAutofit lnSpcReduction="10000"/>
          </a:bodyPr>
          <a:lstStyle/>
          <a:p>
            <a:pPr algn="ctr"/>
            <a:r>
              <a:rPr lang="en-US" sz="2400" dirty="0"/>
              <a:t>Wisconsin HFMA</a:t>
            </a:r>
          </a:p>
          <a:p>
            <a:pPr algn="ctr"/>
            <a:r>
              <a:rPr lang="en-US" sz="2400" dirty="0"/>
              <a:t>Spring Conference &amp; Annual Meeting</a:t>
            </a:r>
          </a:p>
        </p:txBody>
      </p:sp>
      <p:sp>
        <p:nvSpPr>
          <p:cNvPr id="3" name="Title 2">
            <a:extLst>
              <a:ext uri="{FF2B5EF4-FFF2-40B4-BE49-F238E27FC236}">
                <a16:creationId xmlns:a16="http://schemas.microsoft.com/office/drawing/2014/main" id="{F88A8A47-A9CE-4CC2-8C4D-F24F9FBD652A}"/>
              </a:ext>
            </a:extLst>
          </p:cNvPr>
          <p:cNvSpPr>
            <a:spLocks noGrp="1"/>
          </p:cNvSpPr>
          <p:nvPr>
            <p:ph type="title"/>
          </p:nvPr>
        </p:nvSpPr>
        <p:spPr>
          <a:xfrm>
            <a:off x="838200" y="1018794"/>
            <a:ext cx="10515600" cy="1719420"/>
          </a:xfrm>
        </p:spPr>
        <p:txBody>
          <a:bodyPr>
            <a:normAutofit fontScale="90000"/>
          </a:bodyPr>
          <a:lstStyle/>
          <a:p>
            <a:pPr algn="ctr"/>
            <a:br>
              <a:rPr lang="en-US" sz="4800" dirty="0"/>
            </a:br>
            <a:r>
              <a:rPr lang="en-US" sz="4900" b="1" dirty="0"/>
              <a:t>Full Disclosure: </a:t>
            </a:r>
            <a:br>
              <a:rPr lang="en-US" sz="4900" b="1" dirty="0"/>
            </a:br>
            <a:r>
              <a:rPr lang="en-US" sz="4000" dirty="0"/>
              <a:t>Surprise Billing and Price Transparency Update </a:t>
            </a:r>
            <a:br>
              <a:rPr lang="en-US" sz="4000" dirty="0"/>
            </a:br>
            <a:endParaRPr lang="en-US" sz="4000" dirty="0"/>
          </a:p>
        </p:txBody>
      </p:sp>
      <p:sp>
        <p:nvSpPr>
          <p:cNvPr id="2" name="Slide Number Placeholder 1">
            <a:extLst>
              <a:ext uri="{FF2B5EF4-FFF2-40B4-BE49-F238E27FC236}">
                <a16:creationId xmlns:a16="http://schemas.microsoft.com/office/drawing/2014/main" id="{2AE76A21-5993-48AE-A32D-2472D088D633}"/>
              </a:ext>
            </a:extLst>
          </p:cNvPr>
          <p:cNvSpPr>
            <a:spLocks noGrp="1"/>
          </p:cNvSpPr>
          <p:nvPr>
            <p:ph type="sldNum" sz="quarter" idx="4"/>
          </p:nvPr>
        </p:nvSpPr>
        <p:spPr/>
        <p:txBody>
          <a:bodyPr/>
          <a:lstStyle/>
          <a:p>
            <a:fld id="{8021B65A-3EA8-B143-8EF8-039F2099A48A}" type="slidenum">
              <a:rPr lang="en-US" smtClean="0"/>
              <a:pPr/>
              <a:t>1</a:t>
            </a:fld>
            <a:endParaRPr kumimoji="1" lang="en-US" altLang="ko-KR" dirty="0"/>
          </a:p>
        </p:txBody>
      </p:sp>
      <p:sp>
        <p:nvSpPr>
          <p:cNvPr id="5" name="TextBox 4">
            <a:extLst>
              <a:ext uri="{FF2B5EF4-FFF2-40B4-BE49-F238E27FC236}">
                <a16:creationId xmlns:a16="http://schemas.microsoft.com/office/drawing/2014/main" id="{CE5002C4-3F38-4A3D-BA93-3FB20065C6F1}"/>
              </a:ext>
            </a:extLst>
          </p:cNvPr>
          <p:cNvSpPr txBox="1"/>
          <p:nvPr/>
        </p:nvSpPr>
        <p:spPr>
          <a:xfrm>
            <a:off x="5161939" y="3931147"/>
            <a:ext cx="2096538" cy="369332"/>
          </a:xfrm>
          <a:prstGeom prst="rect">
            <a:avLst/>
          </a:prstGeom>
          <a:noFill/>
          <a:ln>
            <a:noFill/>
          </a:ln>
        </p:spPr>
        <p:txBody>
          <a:bodyPr wrap="square" rtlCol="0">
            <a:spAutoFit/>
          </a:bodyPr>
          <a:lstStyle/>
          <a:p>
            <a:pPr algn="l"/>
            <a:r>
              <a:rPr kumimoji="1" lang="en-US">
                <a:solidFill>
                  <a:schemeClr val="bg1"/>
                </a:solidFill>
              </a:rPr>
              <a:t>May 18, 2023</a:t>
            </a:r>
            <a:endParaRPr kumimoji="1" lang="en-US" dirty="0">
              <a:solidFill>
                <a:schemeClr val="bg1"/>
              </a:solidFill>
              <a:latin typeface="+mn-lt"/>
            </a:endParaRPr>
          </a:p>
        </p:txBody>
      </p:sp>
    </p:spTree>
    <p:extLst>
      <p:ext uri="{BB962C8B-B14F-4D97-AF65-F5344CB8AC3E}">
        <p14:creationId xmlns:p14="http://schemas.microsoft.com/office/powerpoint/2010/main" val="1361222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C9D956D-1144-26E4-D3AB-CB01301100E8}"/>
              </a:ext>
            </a:extLst>
          </p:cNvPr>
          <p:cNvSpPr>
            <a:spLocks noGrp="1"/>
          </p:cNvSpPr>
          <p:nvPr>
            <p:ph type="body" sz="quarter" idx="22"/>
          </p:nvPr>
        </p:nvSpPr>
        <p:spPr>
          <a:ln>
            <a:solidFill>
              <a:schemeClr val="accent1"/>
            </a:solidFill>
          </a:ln>
        </p:spPr>
        <p:txBody>
          <a:bodyPr anchor="t">
            <a:normAutofit/>
          </a:bodyPr>
          <a:lstStyle/>
          <a:p>
            <a:pPr algn="ctr">
              <a:spcBef>
                <a:spcPts val="0"/>
              </a:spcBef>
            </a:pPr>
            <a:r>
              <a:rPr lang="en-US" sz="3600" b="1" dirty="0">
                <a:solidFill>
                  <a:schemeClr val="accent2"/>
                </a:solidFill>
                <a:latin typeface="Gill Sans MT" panose="020B0502020104020203" pitchFamily="34" charset="0"/>
              </a:rPr>
              <a:t>Protections Against Surprise Medical Bills</a:t>
            </a:r>
            <a:endParaRPr lang="en-US" sz="2400" dirty="0">
              <a:latin typeface="Gill Sans MT" panose="020B0502020104020203" pitchFamily="34" charset="0"/>
            </a:endParaRPr>
          </a:p>
          <a:p>
            <a:pPr>
              <a:spcBef>
                <a:spcPts val="0"/>
              </a:spcBef>
            </a:pPr>
            <a:endParaRPr lang="en-US" sz="2400" dirty="0">
              <a:latin typeface="Gill Sans MT" panose="020B0502020104020203" pitchFamily="34" charset="0"/>
            </a:endParaRPr>
          </a:p>
          <a:p>
            <a:pPr marL="571500" indent="-571500">
              <a:spcBef>
                <a:spcPts val="0"/>
              </a:spcBef>
              <a:buFont typeface="Arial" panose="020B0604020202020204" pitchFamily="34" charset="0"/>
              <a:buChar char="•"/>
            </a:pPr>
            <a:r>
              <a:rPr lang="en-US" sz="2400" dirty="0">
                <a:latin typeface="Gill Sans MT" panose="020B0502020104020203" pitchFamily="34" charset="0"/>
              </a:rPr>
              <a:t>Balance billing law </a:t>
            </a:r>
          </a:p>
          <a:p>
            <a:pPr marL="571500" indent="-571500">
              <a:spcBef>
                <a:spcPts val="0"/>
              </a:spcBef>
              <a:buFont typeface="Arial" panose="020B0604020202020204" pitchFamily="34" charset="0"/>
              <a:buChar char="•"/>
            </a:pPr>
            <a:r>
              <a:rPr lang="en-US" sz="2400" dirty="0">
                <a:latin typeface="Gill Sans MT" panose="020B0502020104020203" pitchFamily="34" charset="0"/>
              </a:rPr>
              <a:t>Patients with commercial health coverage </a:t>
            </a:r>
          </a:p>
          <a:p>
            <a:pPr marL="571500" indent="-571500">
              <a:spcBef>
                <a:spcPts val="0"/>
              </a:spcBef>
              <a:buFont typeface="Arial" panose="020B0604020202020204" pitchFamily="34" charset="0"/>
              <a:buChar char="•"/>
            </a:pPr>
            <a:r>
              <a:rPr lang="en-US" sz="2400" dirty="0">
                <a:latin typeface="Gill Sans MT" panose="020B0502020104020203" pitchFamily="34" charset="0"/>
              </a:rPr>
              <a:t>Limited to certain locations</a:t>
            </a:r>
          </a:p>
          <a:p>
            <a:pPr marL="571500" indent="-571500">
              <a:spcBef>
                <a:spcPts val="0"/>
              </a:spcBef>
              <a:buFont typeface="Arial" panose="020B0604020202020204" pitchFamily="34" charset="0"/>
              <a:buChar char="•"/>
            </a:pPr>
            <a:r>
              <a:rPr lang="en-US" sz="2400" dirty="0">
                <a:latin typeface="Gill Sans MT" panose="020B0502020104020203" pitchFamily="34" charset="0"/>
              </a:rPr>
              <a:t>Notice and posting requirements  </a:t>
            </a:r>
          </a:p>
        </p:txBody>
      </p:sp>
      <p:sp>
        <p:nvSpPr>
          <p:cNvPr id="9" name="Title 8">
            <a:extLst>
              <a:ext uri="{FF2B5EF4-FFF2-40B4-BE49-F238E27FC236}">
                <a16:creationId xmlns:a16="http://schemas.microsoft.com/office/drawing/2014/main" id="{98A23CE9-6A42-1699-2A2F-0EA806333B19}"/>
              </a:ext>
            </a:extLst>
          </p:cNvPr>
          <p:cNvSpPr>
            <a:spLocks noGrp="1"/>
          </p:cNvSpPr>
          <p:nvPr>
            <p:ph type="title"/>
          </p:nvPr>
        </p:nvSpPr>
        <p:spPr/>
        <p:txBody>
          <a:bodyPr>
            <a:normAutofit/>
          </a:bodyPr>
          <a:lstStyle/>
          <a:p>
            <a:pPr algn="ctr"/>
            <a:r>
              <a:rPr lang="en-US" sz="4800" dirty="0">
                <a:latin typeface="Gill Sans MT" panose="020B0502020104020203" pitchFamily="34" charset="0"/>
              </a:rPr>
              <a:t>Think of NSA as Two Separate Laws </a:t>
            </a:r>
          </a:p>
        </p:txBody>
      </p:sp>
      <p:sp>
        <p:nvSpPr>
          <p:cNvPr id="11" name="Text Placeholder 10">
            <a:extLst>
              <a:ext uri="{FF2B5EF4-FFF2-40B4-BE49-F238E27FC236}">
                <a16:creationId xmlns:a16="http://schemas.microsoft.com/office/drawing/2014/main" id="{844F918B-EBF6-9F7C-BCD4-1B12834E29C3}"/>
              </a:ext>
            </a:extLst>
          </p:cNvPr>
          <p:cNvSpPr>
            <a:spLocks noGrp="1"/>
          </p:cNvSpPr>
          <p:nvPr>
            <p:ph type="body" sz="quarter" idx="23"/>
          </p:nvPr>
        </p:nvSpPr>
        <p:spPr>
          <a:ln>
            <a:solidFill>
              <a:schemeClr val="accent1"/>
            </a:solidFill>
          </a:ln>
        </p:spPr>
        <p:txBody>
          <a:bodyPr anchor="t">
            <a:normAutofit/>
          </a:bodyPr>
          <a:lstStyle/>
          <a:p>
            <a:pPr algn="ctr">
              <a:spcBef>
                <a:spcPts val="0"/>
              </a:spcBef>
            </a:pPr>
            <a:r>
              <a:rPr lang="en-US" sz="3600" b="1" dirty="0">
                <a:solidFill>
                  <a:schemeClr val="accent2"/>
                </a:solidFill>
                <a:latin typeface="Gill Sans MT" panose="020B0502020104020203" pitchFamily="34" charset="0"/>
              </a:rPr>
              <a:t>Good Faith Estimates</a:t>
            </a:r>
            <a:endParaRPr lang="en-US" sz="4400" dirty="0">
              <a:latin typeface="Gill Sans MT" panose="020B0502020104020203" pitchFamily="34" charset="0"/>
            </a:endParaRPr>
          </a:p>
          <a:p>
            <a:pPr marL="571500" indent="-571500">
              <a:spcBef>
                <a:spcPts val="0"/>
              </a:spcBef>
              <a:buFont typeface="Arial" panose="020B0604020202020204" pitchFamily="34" charset="0"/>
              <a:buChar char="•"/>
            </a:pPr>
            <a:endParaRPr lang="en-US" sz="2400" dirty="0">
              <a:latin typeface="Gill Sans MT" panose="020B0502020104020203" pitchFamily="34" charset="0"/>
            </a:endParaRPr>
          </a:p>
          <a:p>
            <a:pPr marL="571500" indent="-571500">
              <a:spcBef>
                <a:spcPts val="0"/>
              </a:spcBef>
              <a:buFont typeface="Arial" panose="020B0604020202020204" pitchFamily="34" charset="0"/>
              <a:buChar char="•"/>
            </a:pPr>
            <a:endParaRPr lang="en-US" sz="2400" dirty="0">
              <a:latin typeface="Gill Sans MT" panose="020B0502020104020203" pitchFamily="34" charset="0"/>
            </a:endParaRPr>
          </a:p>
          <a:p>
            <a:pPr marL="571500" indent="-571500">
              <a:spcBef>
                <a:spcPts val="0"/>
              </a:spcBef>
              <a:buFont typeface="Arial" panose="020B0604020202020204" pitchFamily="34" charset="0"/>
              <a:buChar char="•"/>
            </a:pPr>
            <a:r>
              <a:rPr lang="en-US" sz="2400" dirty="0">
                <a:latin typeface="Gill Sans MT" panose="020B0502020104020203" pitchFamily="34" charset="0"/>
              </a:rPr>
              <a:t>Uninsured and self-pay patients (for now) </a:t>
            </a:r>
          </a:p>
          <a:p>
            <a:pPr marL="571500" indent="-571500">
              <a:spcBef>
                <a:spcPts val="0"/>
              </a:spcBef>
              <a:buFont typeface="Arial" panose="020B0604020202020204" pitchFamily="34" charset="0"/>
              <a:buChar char="•"/>
            </a:pPr>
            <a:r>
              <a:rPr lang="en-US" sz="2400" dirty="0">
                <a:latin typeface="Gill Sans MT" panose="020B0502020104020203" pitchFamily="34" charset="0"/>
              </a:rPr>
              <a:t>Price Transparency law </a:t>
            </a:r>
          </a:p>
          <a:p>
            <a:pPr marL="571500" indent="-571500">
              <a:spcBef>
                <a:spcPts val="0"/>
              </a:spcBef>
              <a:buFont typeface="Arial" panose="020B0604020202020204" pitchFamily="34" charset="0"/>
              <a:buChar char="•"/>
            </a:pPr>
            <a:r>
              <a:rPr lang="en-US" sz="2400" dirty="0">
                <a:latin typeface="Gill Sans MT" panose="020B0502020104020203" pitchFamily="34" charset="0"/>
              </a:rPr>
              <a:t>Applies in more locations </a:t>
            </a:r>
          </a:p>
          <a:p>
            <a:pPr marL="571500" indent="-571500">
              <a:spcBef>
                <a:spcPts val="0"/>
              </a:spcBef>
              <a:buFont typeface="Arial" panose="020B0604020202020204" pitchFamily="34" charset="0"/>
              <a:buChar char="•"/>
            </a:pPr>
            <a:r>
              <a:rPr lang="en-US" sz="2400" dirty="0">
                <a:latin typeface="Gill Sans MT" panose="020B0502020104020203" pitchFamily="34" charset="0"/>
              </a:rPr>
              <a:t>Notice and posting requirements </a:t>
            </a:r>
          </a:p>
        </p:txBody>
      </p:sp>
      <p:sp>
        <p:nvSpPr>
          <p:cNvPr id="5" name="Slide Number Placeholder 1">
            <a:extLst>
              <a:ext uri="{FF2B5EF4-FFF2-40B4-BE49-F238E27FC236}">
                <a16:creationId xmlns:a16="http://schemas.microsoft.com/office/drawing/2014/main" id="{A5C0C4AF-8039-0347-8972-907CDB9C3E06}"/>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10</a:t>
            </a:fld>
            <a:endParaRPr kumimoji="1" lang="en-US" altLang="ko-KR" dirty="0"/>
          </a:p>
        </p:txBody>
      </p:sp>
    </p:spTree>
    <p:extLst>
      <p:ext uri="{BB962C8B-B14F-4D97-AF65-F5344CB8AC3E}">
        <p14:creationId xmlns:p14="http://schemas.microsoft.com/office/powerpoint/2010/main" val="5702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5FACCC-C56B-0BFB-E704-AAC2ABAA1E24}"/>
              </a:ext>
            </a:extLst>
          </p:cNvPr>
          <p:cNvSpPr>
            <a:spLocks noGrp="1"/>
          </p:cNvSpPr>
          <p:nvPr>
            <p:ph type="body" sz="quarter" idx="22"/>
          </p:nvPr>
        </p:nvSpPr>
        <p:spPr/>
        <p:txBody>
          <a:bodyPr/>
          <a:lstStyle/>
          <a:p>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As of January 1, 2022, providers must provide a written “good faith estimate” of expected charges for items and services to uninsured and self-pay patients when scheduling or upon request </a:t>
            </a:r>
          </a:p>
        </p:txBody>
      </p:sp>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p:txBody>
          <a:bodyPr>
            <a:normAutofit/>
          </a:bodyPr>
          <a:lstStyle/>
          <a:p>
            <a:r>
              <a:rPr lang="en-US" altLang="en-US" sz="4800" dirty="0">
                <a:solidFill>
                  <a:schemeClr val="tx1"/>
                </a:solidFill>
                <a:latin typeface="Gill Sans MT" panose="020B0502020104020203" pitchFamily="34" charset="0"/>
              </a:rPr>
              <a:t>GFE </a:t>
            </a:r>
            <a:r>
              <a:rPr lang="en-US" altLang="en-US" sz="6000" dirty="0">
                <a:solidFill>
                  <a:schemeClr val="tx1"/>
                </a:solidFill>
                <a:latin typeface="Gill Sans MT" panose="020B0502020104020203" pitchFamily="34" charset="0"/>
              </a:rPr>
              <a:t>|</a:t>
            </a:r>
            <a:r>
              <a:rPr lang="en-US" altLang="en-US" sz="6000" dirty="0">
                <a:solidFill>
                  <a:srgbClr val="B5121B"/>
                </a:solidFill>
                <a:latin typeface="Gill Sans MT" panose="020B0502020104020203" pitchFamily="34" charset="0"/>
              </a:rPr>
              <a:t> </a:t>
            </a:r>
            <a:r>
              <a:rPr lang="en-US" altLang="en-US" sz="4800" dirty="0">
                <a:solidFill>
                  <a:srgbClr val="B5121B"/>
                </a:solidFill>
                <a:latin typeface="Gill Sans MT" panose="020B0502020104020203" pitchFamily="34" charset="0"/>
              </a:rPr>
              <a:t>What is it? </a:t>
            </a:r>
            <a:endParaRPr lang="en-US" dirty="0"/>
          </a:p>
        </p:txBody>
      </p:sp>
      <p:sp>
        <p:nvSpPr>
          <p:cNvPr id="4" name="Slide Number Placeholder 1">
            <a:extLst>
              <a:ext uri="{FF2B5EF4-FFF2-40B4-BE49-F238E27FC236}">
                <a16:creationId xmlns:a16="http://schemas.microsoft.com/office/drawing/2014/main" id="{F68C2A2D-6FE1-B70C-4C66-9C22A0930F56}"/>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11</a:t>
            </a:fld>
            <a:endParaRPr kumimoji="1" lang="en-US" altLang="ko-KR" dirty="0"/>
          </a:p>
        </p:txBody>
      </p:sp>
    </p:spTree>
    <p:extLst>
      <p:ext uri="{BB962C8B-B14F-4D97-AF65-F5344CB8AC3E}">
        <p14:creationId xmlns:p14="http://schemas.microsoft.com/office/powerpoint/2010/main" val="68282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6A5049-F514-56C9-721B-E0ACC98031B8}"/>
              </a:ext>
            </a:extLst>
          </p:cNvPr>
          <p:cNvPicPr>
            <a:picLocks noChangeAspect="1"/>
          </p:cNvPicPr>
          <p:nvPr/>
        </p:nvPicPr>
        <p:blipFill>
          <a:blip r:embed="rId3"/>
          <a:stretch>
            <a:fillRect/>
          </a:stretch>
        </p:blipFill>
        <p:spPr>
          <a:xfrm>
            <a:off x="0" y="140429"/>
            <a:ext cx="5509204" cy="6717571"/>
          </a:xfrm>
          <a:prstGeom prst="rect">
            <a:avLst/>
          </a:prstGeom>
        </p:spPr>
      </p:pic>
      <p:pic>
        <p:nvPicPr>
          <p:cNvPr id="2" name="Picture 1">
            <a:extLst>
              <a:ext uri="{FF2B5EF4-FFF2-40B4-BE49-F238E27FC236}">
                <a16:creationId xmlns:a16="http://schemas.microsoft.com/office/drawing/2014/main" id="{2256EBD5-1F2D-FFA3-9E9A-21BFB800A9C7}"/>
              </a:ext>
            </a:extLst>
          </p:cNvPr>
          <p:cNvPicPr>
            <a:picLocks noChangeAspect="1"/>
          </p:cNvPicPr>
          <p:nvPr/>
        </p:nvPicPr>
        <p:blipFill>
          <a:blip r:embed="rId4"/>
          <a:stretch>
            <a:fillRect/>
          </a:stretch>
        </p:blipFill>
        <p:spPr>
          <a:xfrm>
            <a:off x="5509204" y="700297"/>
            <a:ext cx="6596444" cy="6017274"/>
          </a:xfrm>
          <a:prstGeom prst="rect">
            <a:avLst/>
          </a:prstGeom>
        </p:spPr>
      </p:pic>
    </p:spTree>
    <p:extLst>
      <p:ext uri="{BB962C8B-B14F-4D97-AF65-F5344CB8AC3E}">
        <p14:creationId xmlns:p14="http://schemas.microsoft.com/office/powerpoint/2010/main" val="397698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869415" y="365123"/>
            <a:ext cx="10977679" cy="1325563"/>
          </a:xfrm>
        </p:spPr>
        <p:txBody>
          <a:bodyPr wrap="none">
            <a:noAutofit/>
          </a:bodyPr>
          <a:lstStyle/>
          <a:p>
            <a:r>
              <a:rPr lang="en-US" altLang="en-US" sz="4800" dirty="0">
                <a:solidFill>
                  <a:schemeClr val="tx1"/>
                </a:solidFill>
                <a:latin typeface="Gill Sans MT" panose="020B0502020104020203" pitchFamily="34" charset="0"/>
              </a:rPr>
              <a:t>GFE  |  </a:t>
            </a:r>
            <a:r>
              <a:rPr lang="en-US" altLang="en-US" sz="4800" dirty="0">
                <a:solidFill>
                  <a:srgbClr val="B5121B"/>
                </a:solidFill>
                <a:latin typeface="Gill Sans MT" panose="020B0502020104020203" pitchFamily="34" charset="0"/>
                <a:ea typeface="MS PGothic" panose="020B0600070205080204" pitchFamily="34" charset="-128"/>
                <a:cs typeface="+mn-cs"/>
              </a:rPr>
              <a:t>Who Must Provide?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601580" y="1807176"/>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84215" indent="-457200" latinLnBrk="0">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All state-licensed or certified health care providers and facilities (everyone</a:t>
            </a:r>
            <a:r>
              <a:rPr lang="en-US" altLang="en-US" sz="2800" b="0" dirty="0">
                <a:solidFill>
                  <a:schemeClr val="tx1"/>
                </a:solidFill>
                <a:latin typeface="Gill Sans MT" panose="020B0502020104020203" pitchFamily="34" charset="0"/>
              </a:rPr>
              <a:t>) </a:t>
            </a:r>
            <a:endPar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endParaRPr>
          </a:p>
          <a:p>
            <a:pPr marL="584215" indent="-457200" latinLnBrk="0">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Including private practice locations</a:t>
            </a:r>
          </a:p>
          <a:p>
            <a:pPr marL="584215" indent="-457200" latinLnBrk="0">
              <a:buFont typeface="Wingdings" panose="05000000000000000000" pitchFamily="2" charset="2"/>
              <a:buChar char="§"/>
              <a:defRPr/>
            </a:pPr>
            <a:r>
              <a:rPr lang="en-US" altLang="en-US" sz="2800" b="0" dirty="0">
                <a:solidFill>
                  <a:schemeClr val="tx1"/>
                </a:solidFill>
                <a:latin typeface="Gill Sans MT" panose="020B0502020104020203" pitchFamily="34" charset="0"/>
              </a:rPr>
              <a:t>Convening provider or facility </a:t>
            </a:r>
          </a:p>
          <a:p>
            <a:pPr marL="965200" lvl="1" indent="-457200" latinLnBrk="0">
              <a:buFont typeface="Wingdings" panose="05000000000000000000" pitchFamily="2" charset="2"/>
              <a:buChar char="§"/>
              <a:defRPr/>
            </a:pPr>
            <a:r>
              <a:rPr kumimoji="0" lang="en-US" altLang="en-US" sz="2467" b="0" i="0" u="none" strike="noStrike" kern="1200" cap="none" spc="0" normalizeH="0" baseline="0" noProof="0" dirty="0">
                <a:ln>
                  <a:noFill/>
                </a:ln>
                <a:solidFill>
                  <a:schemeClr val="tx1"/>
                </a:solidFill>
                <a:effectLst/>
                <a:uLnTx/>
                <a:uFillTx/>
                <a:latin typeface="Gill Sans MT" panose="020B0502020104020203" pitchFamily="34" charset="0"/>
              </a:rPr>
              <a:t>the provider or facility that is responsible for scheduling the primary items or services or that receives an initial request for a GFE </a:t>
            </a:r>
          </a:p>
          <a:p>
            <a:pPr marL="965200" lvl="1" indent="-457200" latinLnBrk="0">
              <a:buFont typeface="Wingdings" panose="05000000000000000000" pitchFamily="2" charset="2"/>
              <a:buChar char="§"/>
              <a:defRPr/>
            </a:pPr>
            <a:endParaRPr kumimoji="0" lang="en-US" altLang="en-US" sz="2467" b="0" i="0" u="none" strike="noStrike" kern="1200" cap="none" spc="0" normalizeH="0" baseline="0" noProof="0" dirty="0">
              <a:ln>
                <a:noFill/>
              </a:ln>
              <a:solidFill>
                <a:schemeClr val="tx1"/>
              </a:solidFill>
              <a:effectLst/>
              <a:uLnTx/>
              <a:uFillTx/>
              <a:latin typeface="Gill Sans MT" panose="020B0502020104020203" pitchFamily="34" charset="0"/>
            </a:endParaRPr>
          </a:p>
          <a:p>
            <a:pPr marL="584215" indent="-457200" latinLnBrk="0">
              <a:buFont typeface="Arial" panose="020B0604020202020204" pitchFamily="34" charset="0"/>
              <a:buChar char="•"/>
              <a:defRPr/>
            </a:pPr>
            <a:endPar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endParaRPr>
          </a:p>
        </p:txBody>
      </p:sp>
      <p:sp>
        <p:nvSpPr>
          <p:cNvPr id="5" name="Slide Number Placeholder 1">
            <a:extLst>
              <a:ext uri="{FF2B5EF4-FFF2-40B4-BE49-F238E27FC236}">
                <a16:creationId xmlns:a16="http://schemas.microsoft.com/office/drawing/2014/main" id="{5AECAE1E-1EC6-4A9C-40D1-8034D655C637}"/>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13</a:t>
            </a:fld>
            <a:endParaRPr kumimoji="1" lang="en-US" altLang="ko-KR" dirty="0"/>
          </a:p>
        </p:txBody>
      </p:sp>
    </p:spTree>
    <p:extLst>
      <p:ext uri="{BB962C8B-B14F-4D97-AF65-F5344CB8AC3E}">
        <p14:creationId xmlns:p14="http://schemas.microsoft.com/office/powerpoint/2010/main" val="1174834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869415" y="365123"/>
            <a:ext cx="10977679" cy="1325563"/>
          </a:xfrm>
        </p:spPr>
        <p:txBody>
          <a:bodyPr wrap="none">
            <a:noAutofit/>
          </a:bodyPr>
          <a:lstStyle/>
          <a:p>
            <a:r>
              <a:rPr lang="en-US" altLang="en-US" sz="4800" dirty="0">
                <a:solidFill>
                  <a:schemeClr val="tx1"/>
                </a:solidFill>
                <a:latin typeface="Gill Sans MT" panose="020B0502020104020203" pitchFamily="34" charset="0"/>
              </a:rPr>
              <a:t>GFE  |  </a:t>
            </a:r>
            <a:r>
              <a:rPr lang="en-US" altLang="en-US" sz="4800" dirty="0">
                <a:solidFill>
                  <a:srgbClr val="B5121B"/>
                </a:solidFill>
                <a:latin typeface="Gill Sans MT" panose="020B0502020104020203" pitchFamily="34" charset="0"/>
                <a:ea typeface="MS PGothic" panose="020B0600070205080204" pitchFamily="34" charset="-128"/>
                <a:cs typeface="+mn-cs"/>
              </a:rPr>
              <a:t>Co-Providers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601580" y="1807176"/>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84215" indent="-457200" latinLnBrk="0">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Law requires GFE to include expected charges for any item or service that is reasonably expected to be provided in conjunction with the scheduled or requested item or service, including those provided by </a:t>
            </a:r>
            <a:r>
              <a:rPr kumimoji="0" lang="en-US" altLang="en-US" sz="2800" b="0" i="1" u="none" strike="noStrike" kern="1200" cap="none" spc="0" normalizeH="0" baseline="0" noProof="0" dirty="0">
                <a:ln>
                  <a:noFill/>
                </a:ln>
                <a:solidFill>
                  <a:schemeClr val="tx1"/>
                </a:solidFill>
                <a:effectLst/>
                <a:uLnTx/>
                <a:uFillTx/>
                <a:latin typeface="Gill Sans MT" panose="020B0502020104020203" pitchFamily="34" charset="0"/>
              </a:rPr>
              <a:t>co-providers or co-facilities </a:t>
            </a:r>
          </a:p>
          <a:p>
            <a:pPr marL="584215" indent="-457200" latinLnBrk="0">
              <a:buFont typeface="Wingdings" panose="05000000000000000000" pitchFamily="2" charset="2"/>
              <a:buChar char="§"/>
              <a:defRPr/>
            </a:pPr>
            <a:r>
              <a:rPr kumimoji="0" lang="en-US" altLang="en-US" sz="2800" b="0" u="none" strike="noStrike" kern="1200" cap="none" spc="0" normalizeH="0" baseline="0" noProof="0" dirty="0">
                <a:ln>
                  <a:noFill/>
                </a:ln>
                <a:solidFill>
                  <a:schemeClr val="tx1"/>
                </a:solidFill>
                <a:effectLst/>
                <a:uLnTx/>
                <a:uFillTx/>
                <a:latin typeface="Gill Sans MT" panose="020B0502020104020203" pitchFamily="34" charset="0"/>
              </a:rPr>
              <a:t>Enforcement delay originally until December 31, 2022</a:t>
            </a:r>
          </a:p>
          <a:p>
            <a:pPr marL="584215" indent="-457200" latinLnBrk="0">
              <a:buFont typeface="Wingdings" panose="05000000000000000000" pitchFamily="2" charset="2"/>
              <a:buChar char="§"/>
              <a:defRPr/>
            </a:pPr>
            <a:r>
              <a:rPr lang="en-US" altLang="en-US" sz="2800" b="0" dirty="0">
                <a:solidFill>
                  <a:schemeClr val="tx1"/>
                </a:solidFill>
                <a:latin typeface="Gill Sans MT" panose="020B0502020104020203" pitchFamily="34" charset="0"/>
              </a:rPr>
              <a:t>CMS announced indefinite extension </a:t>
            </a:r>
            <a:endParaRPr kumimoji="0" lang="en-US" altLang="en-US" sz="2467" b="0" u="none" strike="noStrike" kern="1200" cap="none" spc="0" normalizeH="0" baseline="0" noProof="0" dirty="0">
              <a:ln>
                <a:noFill/>
              </a:ln>
              <a:solidFill>
                <a:schemeClr val="tx1"/>
              </a:solidFill>
              <a:effectLst/>
              <a:uLnTx/>
              <a:uFillTx/>
              <a:latin typeface="Gill Sans MT" panose="020B0502020104020203" pitchFamily="34" charset="0"/>
            </a:endParaRPr>
          </a:p>
          <a:p>
            <a:pPr marL="965200" lvl="1" indent="-457200" latinLnBrk="0">
              <a:buFont typeface="Wingdings" panose="05000000000000000000" pitchFamily="2" charset="2"/>
              <a:buChar char="§"/>
              <a:defRPr/>
            </a:pPr>
            <a:endParaRPr kumimoji="0" lang="en-US" altLang="en-US" sz="2467" b="0" i="0" u="none" strike="noStrike" kern="1200" cap="none" spc="0" normalizeH="0" baseline="0" noProof="0" dirty="0">
              <a:ln>
                <a:noFill/>
              </a:ln>
              <a:solidFill>
                <a:schemeClr val="tx1"/>
              </a:solidFill>
              <a:effectLst/>
              <a:uLnTx/>
              <a:uFillTx/>
              <a:latin typeface="Gill Sans MT" panose="020B0502020104020203" pitchFamily="34" charset="0"/>
            </a:endParaRPr>
          </a:p>
          <a:p>
            <a:pPr marL="965200" lvl="1" indent="-457200" latinLnBrk="0">
              <a:buFont typeface="Wingdings" panose="05000000000000000000" pitchFamily="2" charset="2"/>
              <a:buChar char="§"/>
              <a:defRPr/>
            </a:pPr>
            <a:endParaRPr kumimoji="0" lang="en-US" altLang="en-US" sz="2467" b="0" i="0" u="none" strike="noStrike" kern="1200" cap="none" spc="0" normalizeH="0" baseline="0" noProof="0" dirty="0">
              <a:ln>
                <a:noFill/>
              </a:ln>
              <a:solidFill>
                <a:schemeClr val="tx1"/>
              </a:solidFill>
              <a:effectLst/>
              <a:uLnTx/>
              <a:uFillTx/>
              <a:latin typeface="Gill Sans MT" panose="020B0502020104020203" pitchFamily="34" charset="0"/>
            </a:endParaRPr>
          </a:p>
          <a:p>
            <a:pPr marL="584215" indent="-457200" latinLnBrk="0">
              <a:buFont typeface="Arial" panose="020B0604020202020204" pitchFamily="34" charset="0"/>
              <a:buChar char="•"/>
              <a:defRPr/>
            </a:pPr>
            <a:endPar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endParaRPr>
          </a:p>
        </p:txBody>
      </p:sp>
      <p:sp>
        <p:nvSpPr>
          <p:cNvPr id="5" name="Slide Number Placeholder 1">
            <a:extLst>
              <a:ext uri="{FF2B5EF4-FFF2-40B4-BE49-F238E27FC236}">
                <a16:creationId xmlns:a16="http://schemas.microsoft.com/office/drawing/2014/main" id="{5AECAE1E-1EC6-4A9C-40D1-8034D655C637}"/>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14</a:t>
            </a:fld>
            <a:endParaRPr kumimoji="1" lang="en-US" altLang="ko-KR" dirty="0"/>
          </a:p>
        </p:txBody>
      </p:sp>
    </p:spTree>
    <p:extLst>
      <p:ext uri="{BB962C8B-B14F-4D97-AF65-F5344CB8AC3E}">
        <p14:creationId xmlns:p14="http://schemas.microsoft.com/office/powerpoint/2010/main" val="198950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869415" y="365123"/>
            <a:ext cx="10977679" cy="1325563"/>
          </a:xfrm>
        </p:spPr>
        <p:txBody>
          <a:bodyPr wrap="none">
            <a:noAutofit/>
          </a:bodyPr>
          <a:lstStyle/>
          <a:p>
            <a:r>
              <a:rPr lang="en-US" altLang="en-US" sz="4800" dirty="0">
                <a:solidFill>
                  <a:schemeClr val="tx1"/>
                </a:solidFill>
                <a:latin typeface="Gill Sans MT" panose="020B0502020104020203" pitchFamily="34" charset="0"/>
              </a:rPr>
              <a:t>GFE  |  </a:t>
            </a:r>
            <a:r>
              <a:rPr lang="en-US" altLang="en-US" sz="4800" dirty="0">
                <a:solidFill>
                  <a:srgbClr val="B5121B"/>
                </a:solidFill>
                <a:latin typeface="Gill Sans MT" panose="020B0502020104020203" pitchFamily="34" charset="0"/>
                <a:ea typeface="MS PGothic" panose="020B0600070205080204" pitchFamily="34" charset="-128"/>
                <a:cs typeface="+mn-cs"/>
              </a:rPr>
              <a:t>To Whom?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601580" y="1592014"/>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84215" indent="-457200" latinLnBrk="0">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For now, only required for uninsured or self-pay patients </a:t>
            </a:r>
          </a:p>
          <a:p>
            <a:pPr marL="584215" indent="-457200" latinLnBrk="0">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HHS defines an “uninsured or self-pay” patient as an individual who </a:t>
            </a:r>
            <a:r>
              <a:rPr kumimoji="0" lang="en-US" altLang="en-US" sz="2800" b="0" i="1" u="none" strike="noStrike" kern="1200" cap="none" spc="0" normalizeH="0" baseline="0" noProof="0" dirty="0">
                <a:ln>
                  <a:noFill/>
                </a:ln>
                <a:solidFill>
                  <a:srgbClr val="C00000"/>
                </a:solidFill>
                <a:effectLst/>
                <a:uLnTx/>
                <a:uFillTx/>
                <a:latin typeface="Gill Sans MT" panose="020B0502020104020203" pitchFamily="34" charset="0"/>
              </a:rPr>
              <a:t>does not have benefits for an item or service </a:t>
            </a: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under a group health plan, group or individual health insurance coverage offered by a health insurance issuer, federal health care program, or a health benefits plan OR </a:t>
            </a:r>
            <a:r>
              <a:rPr kumimoji="0" lang="en-US" altLang="en-US" sz="2800" b="0" i="1" u="none" strike="noStrike" kern="1200" cap="none" spc="0" normalizeH="0" baseline="0" noProof="0" dirty="0">
                <a:ln>
                  <a:noFill/>
                </a:ln>
                <a:solidFill>
                  <a:srgbClr val="C00000"/>
                </a:solidFill>
                <a:effectLst/>
                <a:uLnTx/>
                <a:uFillTx/>
                <a:latin typeface="Gill Sans MT" panose="020B0502020104020203" pitchFamily="34" charset="0"/>
              </a:rPr>
              <a:t>an individual who is choosing to not use their coverage benefit</a:t>
            </a: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 </a:t>
            </a:r>
          </a:p>
        </p:txBody>
      </p:sp>
      <p:sp>
        <p:nvSpPr>
          <p:cNvPr id="5" name="Slide Number Placeholder 1">
            <a:extLst>
              <a:ext uri="{FF2B5EF4-FFF2-40B4-BE49-F238E27FC236}">
                <a16:creationId xmlns:a16="http://schemas.microsoft.com/office/drawing/2014/main" id="{8F8EDAE3-3094-2662-CB8F-7D15290321AA}"/>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15</a:t>
            </a:fld>
            <a:endParaRPr kumimoji="1" lang="en-US" altLang="ko-KR" dirty="0"/>
          </a:p>
        </p:txBody>
      </p:sp>
    </p:spTree>
    <p:extLst>
      <p:ext uri="{BB962C8B-B14F-4D97-AF65-F5344CB8AC3E}">
        <p14:creationId xmlns:p14="http://schemas.microsoft.com/office/powerpoint/2010/main" val="849879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869415" y="365123"/>
            <a:ext cx="10977679" cy="1325563"/>
          </a:xfrm>
        </p:spPr>
        <p:txBody>
          <a:bodyPr wrap="none">
            <a:noAutofit/>
          </a:bodyPr>
          <a:lstStyle/>
          <a:p>
            <a:r>
              <a:rPr lang="en-US" altLang="en-US" sz="4800" dirty="0">
                <a:solidFill>
                  <a:schemeClr val="tx1"/>
                </a:solidFill>
                <a:latin typeface="Gill Sans MT" panose="020B0502020104020203" pitchFamily="34" charset="0"/>
              </a:rPr>
              <a:t>GFE  |  </a:t>
            </a:r>
            <a:r>
              <a:rPr lang="en-US" altLang="en-US" sz="4800" dirty="0">
                <a:solidFill>
                  <a:srgbClr val="B5121B"/>
                </a:solidFill>
                <a:latin typeface="Gill Sans MT" panose="020B0502020104020203" pitchFamily="34" charset="0"/>
                <a:ea typeface="MS PGothic" panose="020B0600070205080204" pitchFamily="34" charset="-128"/>
                <a:cs typeface="+mn-cs"/>
              </a:rPr>
              <a:t>When?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601580" y="1592014"/>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84215" indent="-457200" latinLnBrk="0">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Convening provider or facility must inform uninsured and self-pay patients of availability of GFE </a:t>
            </a:r>
          </a:p>
          <a:p>
            <a:pPr marL="584215" indent="-457200" latinLnBrk="0">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Must provide a “good faith estimate” of expected charges to patients (again, for now only uninsured or self-pay) </a:t>
            </a:r>
            <a:r>
              <a:rPr kumimoji="0" lang="en-US" altLang="en-US" sz="2800" b="0" i="1" u="none" strike="noStrike" kern="1200" cap="none" spc="0" normalizeH="0" baseline="0" noProof="0" dirty="0">
                <a:ln>
                  <a:noFill/>
                </a:ln>
                <a:solidFill>
                  <a:srgbClr val="C00000"/>
                </a:solidFill>
                <a:effectLst/>
                <a:uLnTx/>
                <a:uFillTx/>
                <a:latin typeface="Gill Sans MT" panose="020B0502020104020203" pitchFamily="34" charset="0"/>
              </a:rPr>
              <a:t>when scheduling or upon request</a:t>
            </a: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 </a:t>
            </a:r>
          </a:p>
          <a:p>
            <a:pPr marL="850900" lvl="1" indent="-342900" latinLnBrk="0">
              <a:buFont typeface="Wingdings" panose="05000000000000000000" pitchFamily="2" charset="2"/>
              <a:buChar char="§"/>
              <a:defRPr/>
            </a:pPr>
            <a:r>
              <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rPr>
              <a:t>Within 3 business days of scheduling if service at least 10 days later</a:t>
            </a:r>
          </a:p>
          <a:p>
            <a:pPr marL="850900" lvl="1" indent="-342900" latinLnBrk="0">
              <a:buFont typeface="Wingdings" panose="05000000000000000000" pitchFamily="2" charset="2"/>
              <a:buChar char="§"/>
              <a:defRPr/>
            </a:pPr>
            <a:r>
              <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rPr>
              <a:t>The </a:t>
            </a:r>
            <a:r>
              <a:rPr kumimoji="0" lang="en-US" altLang="en-US" sz="2400" b="0" i="1" u="none" strike="noStrike" kern="1200" cap="none" spc="0" normalizeH="0" baseline="0" noProof="0" dirty="0">
                <a:ln>
                  <a:noFill/>
                </a:ln>
                <a:solidFill>
                  <a:srgbClr val="C00000"/>
                </a:solidFill>
                <a:effectLst/>
                <a:uLnTx/>
                <a:uFillTx/>
                <a:latin typeface="Gill Sans MT" panose="020B0502020104020203" pitchFamily="34" charset="0"/>
              </a:rPr>
              <a:t>next business day</a:t>
            </a:r>
            <a:r>
              <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rPr>
              <a:t> after scheduling if service at least 3 days later but less than 10 days later </a:t>
            </a:r>
          </a:p>
          <a:p>
            <a:pPr marL="850900" lvl="1" indent="-342900" latinLnBrk="0">
              <a:buFont typeface="Wingdings" panose="05000000000000000000" pitchFamily="2" charset="2"/>
              <a:buChar char="§"/>
              <a:defRPr/>
            </a:pPr>
            <a:r>
              <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rPr>
              <a:t>Within 3 business days of receiving a request for a GFE by an uninsured or self‐pay individual</a:t>
            </a:r>
          </a:p>
        </p:txBody>
      </p:sp>
    </p:spTree>
    <p:extLst>
      <p:ext uri="{BB962C8B-B14F-4D97-AF65-F5344CB8AC3E}">
        <p14:creationId xmlns:p14="http://schemas.microsoft.com/office/powerpoint/2010/main" val="63176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869415" y="365123"/>
            <a:ext cx="10977679" cy="1325563"/>
          </a:xfrm>
        </p:spPr>
        <p:txBody>
          <a:bodyPr wrap="none">
            <a:noAutofit/>
          </a:bodyPr>
          <a:lstStyle/>
          <a:p>
            <a:r>
              <a:rPr lang="en-US" altLang="en-US" sz="4800" dirty="0">
                <a:solidFill>
                  <a:schemeClr val="tx1"/>
                </a:solidFill>
                <a:latin typeface="Gill Sans MT" panose="020B0502020104020203" pitchFamily="34" charset="0"/>
              </a:rPr>
              <a:t>GFE  |  </a:t>
            </a:r>
            <a:r>
              <a:rPr lang="en-US" altLang="en-US" sz="4800" dirty="0">
                <a:solidFill>
                  <a:srgbClr val="B5121B"/>
                </a:solidFill>
                <a:latin typeface="Gill Sans MT" panose="020B0502020104020203" pitchFamily="34" charset="0"/>
                <a:ea typeface="MS PGothic" panose="020B0600070205080204" pitchFamily="34" charset="-128"/>
                <a:cs typeface="+mn-cs"/>
              </a:rPr>
              <a:t>How?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601580" y="1592014"/>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84215" indent="-457200" latinLnBrk="0">
              <a:buFont typeface="Arial" panose="020B0604020202020204" pitchFamily="34" charset="0"/>
              <a:buChar char="•"/>
              <a:defRPr/>
            </a:pPr>
            <a:endPar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endParaRPr>
          </a:p>
          <a:p>
            <a:pPr marL="584215" indent="-457200" latinLnBrk="0">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Must be provided in writing or electronically as requested by the patient </a:t>
            </a:r>
          </a:p>
        </p:txBody>
      </p:sp>
      <p:sp>
        <p:nvSpPr>
          <p:cNvPr id="5" name="Slide Number Placeholder 1">
            <a:extLst>
              <a:ext uri="{FF2B5EF4-FFF2-40B4-BE49-F238E27FC236}">
                <a16:creationId xmlns:a16="http://schemas.microsoft.com/office/drawing/2014/main" id="{7D2DF44C-53FF-75E8-4380-48828A9E0707}"/>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17</a:t>
            </a:fld>
            <a:endParaRPr kumimoji="1" lang="en-US" altLang="ko-KR" dirty="0"/>
          </a:p>
        </p:txBody>
      </p:sp>
    </p:spTree>
    <p:extLst>
      <p:ext uri="{BB962C8B-B14F-4D97-AF65-F5344CB8AC3E}">
        <p14:creationId xmlns:p14="http://schemas.microsoft.com/office/powerpoint/2010/main" val="181197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869415" y="365123"/>
            <a:ext cx="10977679" cy="1325563"/>
          </a:xfrm>
        </p:spPr>
        <p:txBody>
          <a:bodyPr wrap="none">
            <a:noAutofit/>
          </a:bodyPr>
          <a:lstStyle/>
          <a:p>
            <a:r>
              <a:rPr lang="en-US" altLang="en-US" sz="4800" dirty="0">
                <a:solidFill>
                  <a:schemeClr val="tx1"/>
                </a:solidFill>
                <a:latin typeface="Gill Sans MT" panose="020B0502020104020203" pitchFamily="34" charset="0"/>
              </a:rPr>
              <a:t>GFE  |  </a:t>
            </a:r>
            <a:r>
              <a:rPr lang="en-US" altLang="en-US" sz="4800" dirty="0">
                <a:solidFill>
                  <a:srgbClr val="B5121B"/>
                </a:solidFill>
                <a:latin typeface="Gill Sans MT" panose="020B0502020104020203" pitchFamily="34" charset="0"/>
                <a:ea typeface="MS PGothic" panose="020B0600070205080204" pitchFamily="34" charset="-128"/>
                <a:cs typeface="+mn-cs"/>
              </a:rPr>
              <a:t>What If We Get This Wrong?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601580" y="1865552"/>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84215" indent="-457200" latinLnBrk="0">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Patients can challenge bills substantially in excess of GFE via a government dispute resolution process </a:t>
            </a:r>
          </a:p>
          <a:p>
            <a:pPr marL="584215" indent="-457200" latinLnBrk="0">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“Substantially in excess” means in excess of $400 or more of GFE </a:t>
            </a:r>
          </a:p>
          <a:p>
            <a:pPr marL="584215" indent="-457200" latinLnBrk="0">
              <a:buFont typeface="Wingdings" panose="05000000000000000000" pitchFamily="2" charset="2"/>
              <a:buChar char="§"/>
              <a:defRPr/>
            </a:pPr>
            <a:r>
              <a:rPr lang="en-US" altLang="en-US" sz="2800" b="0" dirty="0">
                <a:solidFill>
                  <a:schemeClr val="tx1"/>
                </a:solidFill>
                <a:latin typeface="Gill Sans MT" panose="020B0502020104020203" pitchFamily="34" charset="0"/>
              </a:rPr>
              <a:t>Could also be subject to civil penalties ($10,000 per violation) </a:t>
            </a:r>
            <a:r>
              <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rPr>
              <a:t> </a:t>
            </a:r>
          </a:p>
        </p:txBody>
      </p:sp>
      <p:sp>
        <p:nvSpPr>
          <p:cNvPr id="5" name="Slide Number Placeholder 1">
            <a:extLst>
              <a:ext uri="{FF2B5EF4-FFF2-40B4-BE49-F238E27FC236}">
                <a16:creationId xmlns:a16="http://schemas.microsoft.com/office/drawing/2014/main" id="{4C8831F6-549E-7770-B5EE-1884FFF1ACD7}"/>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18</a:t>
            </a:fld>
            <a:endParaRPr kumimoji="1" lang="en-US" altLang="ko-KR" dirty="0"/>
          </a:p>
        </p:txBody>
      </p:sp>
    </p:spTree>
    <p:extLst>
      <p:ext uri="{BB962C8B-B14F-4D97-AF65-F5344CB8AC3E}">
        <p14:creationId xmlns:p14="http://schemas.microsoft.com/office/powerpoint/2010/main" val="70391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814707" y="107216"/>
            <a:ext cx="10977679" cy="1325563"/>
          </a:xfrm>
        </p:spPr>
        <p:txBody>
          <a:bodyPr wrap="none">
            <a:noAutofit/>
          </a:bodyPr>
          <a:lstStyle/>
          <a:p>
            <a:r>
              <a:rPr lang="en-US" altLang="en-US" sz="4800" dirty="0">
                <a:solidFill>
                  <a:schemeClr val="tx1"/>
                </a:solidFill>
                <a:latin typeface="Gill Sans MT" panose="020B0502020104020203" pitchFamily="34" charset="0"/>
              </a:rPr>
              <a:t>GFE  |  </a:t>
            </a:r>
            <a:r>
              <a:rPr lang="en-US" altLang="en-US" sz="4800" dirty="0">
                <a:solidFill>
                  <a:srgbClr val="B5121B"/>
                </a:solidFill>
                <a:latin typeface="Gill Sans MT" panose="020B0502020104020203" pitchFamily="34" charset="0"/>
                <a:ea typeface="MS PGothic" panose="020B0600070205080204" pitchFamily="34" charset="-128"/>
                <a:cs typeface="+mn-cs"/>
              </a:rPr>
              <a:t>Other Details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399614" y="1422639"/>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84215" indent="-457200" latinLnBrk="0">
              <a:buFont typeface="Wingdings" panose="05000000000000000000" pitchFamily="2" charset="2"/>
              <a:buChar char="§"/>
              <a:defRPr/>
            </a:pPr>
            <a:r>
              <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rPr>
              <a:t>Must post notice of availability of GFE on website (if have one) and on-site where scheduling or questions about cost of care occur </a:t>
            </a:r>
          </a:p>
          <a:p>
            <a:pPr marL="584215" indent="-457200" latinLnBrk="0">
              <a:buFont typeface="Wingdings" panose="05000000000000000000" pitchFamily="2" charset="2"/>
              <a:buChar char="§"/>
              <a:defRPr/>
            </a:pPr>
            <a:r>
              <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rPr>
              <a:t>There is an HHS model posting </a:t>
            </a:r>
          </a:p>
          <a:p>
            <a:pPr marL="584215" indent="-457200" latinLnBrk="0">
              <a:buFont typeface="Wingdings" panose="05000000000000000000" pitchFamily="2" charset="2"/>
              <a:buChar char="§"/>
              <a:defRPr/>
            </a:pPr>
            <a:r>
              <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rPr>
              <a:t>Must update GFE if anticipate changes in scope or estimate </a:t>
            </a:r>
          </a:p>
          <a:p>
            <a:pPr marL="584215" indent="-457200" latinLnBrk="0">
              <a:buFont typeface="Wingdings" panose="05000000000000000000" pitchFamily="2" charset="2"/>
              <a:buChar char="§"/>
              <a:defRPr/>
            </a:pPr>
            <a:r>
              <a:rPr lang="en-US" altLang="en-US" sz="2400" b="0" dirty="0">
                <a:solidFill>
                  <a:schemeClr val="tx1"/>
                </a:solidFill>
                <a:latin typeface="Gill Sans MT" panose="020B0502020104020203" pitchFamily="34" charset="0"/>
              </a:rPr>
              <a:t>Recurring services can use a single GFE for up to 12 months  </a:t>
            </a:r>
            <a:r>
              <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rPr>
              <a:t> </a:t>
            </a:r>
          </a:p>
          <a:p>
            <a:pPr marL="584215" indent="-457200" latinLnBrk="0">
              <a:buFont typeface="Wingdings" panose="05000000000000000000" pitchFamily="2" charset="2"/>
              <a:buChar char="§"/>
              <a:defRPr/>
            </a:pPr>
            <a:r>
              <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rPr>
              <a:t>GFE is considered part of the patient’s medical record </a:t>
            </a:r>
          </a:p>
          <a:p>
            <a:pPr marL="584215" indent="-457200" latinLnBrk="0">
              <a:buFont typeface="Wingdings" panose="05000000000000000000" pitchFamily="2" charset="2"/>
              <a:buChar char="§"/>
              <a:defRPr/>
            </a:pPr>
            <a:r>
              <a:rPr lang="en-US" altLang="en-US" sz="2400" b="0" dirty="0">
                <a:solidFill>
                  <a:schemeClr val="tx1"/>
                </a:solidFill>
                <a:latin typeface="Gill Sans MT" panose="020B0502020104020203" pitchFamily="34" charset="0"/>
              </a:rPr>
              <a:t>Must provide copies of prior GFEs to patients furnished within last 6 years </a:t>
            </a:r>
            <a:endPar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endParaRPr>
          </a:p>
          <a:p>
            <a:pPr marL="584215" indent="-457200" latinLnBrk="0">
              <a:buFont typeface="Wingdings" panose="05000000000000000000" pitchFamily="2" charset="2"/>
              <a:buChar char="§"/>
              <a:defRPr/>
            </a:pPr>
            <a:r>
              <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rPr>
              <a:t>Still waiting on rules for providing GFE to insured patients (via the patient’s plan)</a:t>
            </a:r>
          </a:p>
          <a:p>
            <a:pPr marL="127015" latinLnBrk="0">
              <a:defRPr/>
            </a:pPr>
            <a:endPar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endParaRPr>
          </a:p>
        </p:txBody>
      </p:sp>
    </p:spTree>
    <p:extLst>
      <p:ext uri="{BB962C8B-B14F-4D97-AF65-F5344CB8AC3E}">
        <p14:creationId xmlns:p14="http://schemas.microsoft.com/office/powerpoint/2010/main" val="21323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5F335F-740E-4931-9DF4-C5D396A0E069}"/>
              </a:ext>
            </a:extLst>
          </p:cNvPr>
          <p:cNvSpPr>
            <a:spLocks noGrp="1"/>
          </p:cNvSpPr>
          <p:nvPr>
            <p:ph type="body" sz="quarter" idx="22"/>
          </p:nvPr>
        </p:nvSpPr>
        <p:spPr>
          <a:xfrm>
            <a:off x="2483107" y="5077578"/>
            <a:ext cx="1971535" cy="1209154"/>
          </a:xfrm>
        </p:spPr>
        <p:txBody>
          <a:bodyPr>
            <a:normAutofit/>
          </a:bodyPr>
          <a:lstStyle/>
          <a:p>
            <a:r>
              <a:rPr lang="en-US" dirty="0"/>
              <a:t>Benjamin Fee</a:t>
            </a:r>
          </a:p>
          <a:p>
            <a:r>
              <a:rPr lang="en-US" dirty="0"/>
              <a:t>Attorney, Hall Render</a:t>
            </a:r>
          </a:p>
          <a:p>
            <a:r>
              <a:rPr lang="en-US" dirty="0"/>
              <a:t>BFee@hallrender.com</a:t>
            </a:r>
          </a:p>
          <a:p>
            <a:r>
              <a:rPr lang="en-US" dirty="0"/>
              <a:t>(720) 282-2030</a:t>
            </a:r>
          </a:p>
        </p:txBody>
      </p:sp>
      <p:sp>
        <p:nvSpPr>
          <p:cNvPr id="2" name="Title 1">
            <a:extLst>
              <a:ext uri="{FF2B5EF4-FFF2-40B4-BE49-F238E27FC236}">
                <a16:creationId xmlns:a16="http://schemas.microsoft.com/office/drawing/2014/main" id="{1DF9F826-C839-4B04-BF1D-7A4C72FDB836}"/>
              </a:ext>
            </a:extLst>
          </p:cNvPr>
          <p:cNvSpPr>
            <a:spLocks noGrp="1"/>
          </p:cNvSpPr>
          <p:nvPr>
            <p:ph type="title"/>
          </p:nvPr>
        </p:nvSpPr>
        <p:spPr>
          <a:xfrm>
            <a:off x="770049" y="2961059"/>
            <a:ext cx="10515600" cy="705766"/>
          </a:xfrm>
        </p:spPr>
        <p:txBody>
          <a:bodyPr/>
          <a:lstStyle/>
          <a:p>
            <a:r>
              <a:rPr lang="en-US" dirty="0"/>
              <a:t>Presenter</a:t>
            </a:r>
          </a:p>
        </p:txBody>
      </p:sp>
      <p:sp>
        <p:nvSpPr>
          <p:cNvPr id="4" name="Slide Number Placeholder 3">
            <a:extLst>
              <a:ext uri="{FF2B5EF4-FFF2-40B4-BE49-F238E27FC236}">
                <a16:creationId xmlns:a16="http://schemas.microsoft.com/office/drawing/2014/main" id="{F81B6C65-F801-4D08-967B-450156CFBD90}"/>
              </a:ext>
            </a:extLst>
          </p:cNvPr>
          <p:cNvSpPr>
            <a:spLocks noGrp="1"/>
          </p:cNvSpPr>
          <p:nvPr>
            <p:ph type="sldNum" sz="quarter" idx="4"/>
          </p:nvPr>
        </p:nvSpPr>
        <p:spPr/>
        <p:txBody>
          <a:bodyPr/>
          <a:lstStyle/>
          <a:p>
            <a:fld id="{8021B65A-3EA8-B143-8EF8-039F2099A48A}" type="slidenum">
              <a:rPr lang="en-US" smtClean="0"/>
              <a:pPr/>
              <a:t>2</a:t>
            </a:fld>
            <a:endParaRPr kumimoji="1" lang="en-US" altLang="ko-KR" dirty="0"/>
          </a:p>
        </p:txBody>
      </p:sp>
      <p:pic>
        <p:nvPicPr>
          <p:cNvPr id="11" name="Picture 10" descr="A person in a suit and tie&#10;&#10;Description automatically generated with medium confidence">
            <a:extLst>
              <a:ext uri="{FF2B5EF4-FFF2-40B4-BE49-F238E27FC236}">
                <a16:creationId xmlns:a16="http://schemas.microsoft.com/office/drawing/2014/main" id="{F4CCC10C-4A36-4E74-821E-858234F97C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049" y="4221260"/>
            <a:ext cx="1596684" cy="1995854"/>
          </a:xfrm>
          <a:prstGeom prst="rect">
            <a:avLst/>
          </a:prstGeom>
        </p:spPr>
      </p:pic>
    </p:spTree>
    <p:extLst>
      <p:ext uri="{BB962C8B-B14F-4D97-AF65-F5344CB8AC3E}">
        <p14:creationId xmlns:p14="http://schemas.microsoft.com/office/powerpoint/2010/main" val="814342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F3EA42-FD05-4A87-BDE9-FD843A112106}"/>
              </a:ext>
            </a:extLst>
          </p:cNvPr>
          <p:cNvSpPr>
            <a:spLocks noGrp="1"/>
          </p:cNvSpPr>
          <p:nvPr>
            <p:ph type="body" sz="quarter" idx="15"/>
          </p:nvPr>
        </p:nvSpPr>
        <p:spPr>
          <a:xfrm>
            <a:off x="2443163" y="2960810"/>
            <a:ext cx="7823784" cy="1581150"/>
          </a:xfrm>
        </p:spPr>
        <p:txBody>
          <a:bodyPr>
            <a:normAutofit/>
          </a:bodyPr>
          <a:lstStyle/>
          <a:p>
            <a:pPr algn="ctr"/>
            <a:r>
              <a:rPr lang="en-US" altLang="en-US" dirty="0">
                <a:solidFill>
                  <a:srgbClr val="FFFFFF"/>
                </a:solidFill>
                <a:latin typeface="+mj-lt"/>
              </a:rPr>
              <a:t>GFE FAQs</a:t>
            </a:r>
          </a:p>
        </p:txBody>
      </p:sp>
      <p:sp>
        <p:nvSpPr>
          <p:cNvPr id="3" name="Slide Number Placeholder 1">
            <a:extLst>
              <a:ext uri="{FF2B5EF4-FFF2-40B4-BE49-F238E27FC236}">
                <a16:creationId xmlns:a16="http://schemas.microsoft.com/office/drawing/2014/main" id="{31A265A6-F909-FACA-ACBE-D7E981EE27C2}"/>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20</a:t>
            </a:fld>
            <a:endParaRPr kumimoji="1" lang="en-US" altLang="ko-KR" dirty="0"/>
          </a:p>
        </p:txBody>
      </p:sp>
    </p:spTree>
    <p:extLst>
      <p:ext uri="{BB962C8B-B14F-4D97-AF65-F5344CB8AC3E}">
        <p14:creationId xmlns:p14="http://schemas.microsoft.com/office/powerpoint/2010/main" val="2018814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309967" y="365123"/>
            <a:ext cx="11537128" cy="1325563"/>
          </a:xfrm>
        </p:spPr>
        <p:txBody>
          <a:bodyPr wrap="none">
            <a:noAutofit/>
          </a:bodyPr>
          <a:lstStyle/>
          <a:p>
            <a:pPr algn="ctr"/>
            <a:r>
              <a:rPr lang="en-US" sz="2400" b="1" dirty="0">
                <a:latin typeface="Gill Sans MT" panose="020B0502020104020203" pitchFamily="34" charset="0"/>
                <a:ea typeface="MS PGothic" panose="020B0600070205080204" pitchFamily="34" charset="-128"/>
                <a:cs typeface="+mn-cs"/>
              </a:rPr>
              <a:t>Is a provider or facility required to provide a GFE to uninsured (or self-pay)</a:t>
            </a:r>
            <a:br>
              <a:rPr lang="en-US" sz="2400" b="1" dirty="0">
                <a:latin typeface="Gill Sans MT" panose="020B0502020104020203" pitchFamily="34" charset="0"/>
                <a:ea typeface="MS PGothic" panose="020B0600070205080204" pitchFamily="34" charset="-128"/>
                <a:cs typeface="+mn-cs"/>
              </a:rPr>
            </a:br>
            <a:r>
              <a:rPr lang="en-US" sz="2400" b="1" dirty="0">
                <a:latin typeface="Gill Sans MT" panose="020B0502020104020203" pitchFamily="34" charset="0"/>
                <a:ea typeface="MS PGothic" panose="020B0600070205080204" pitchFamily="34" charset="-128"/>
                <a:cs typeface="+mn-cs"/>
              </a:rPr>
              <a:t>individuals upon scheduling same-day (or walk-in) items or services?</a:t>
            </a: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309967" y="1458050"/>
            <a:ext cx="11012618"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08000" marR="0" lvl="1" algn="l" defTabSz="506413" rtl="0" eaLnBrk="0" fontAlgn="base" latinLnBrk="0" hangingPunct="0">
              <a:lnSpc>
                <a:spcPct val="100000"/>
              </a:lnSpc>
              <a:spcBef>
                <a:spcPct val="20000"/>
              </a:spcBef>
              <a:spcAft>
                <a:spcPct val="0"/>
              </a:spcAft>
              <a:buClrTx/>
              <a:buSzTx/>
              <a:tabLst/>
              <a:defRPr/>
            </a:pPr>
            <a:endParaRPr lang="en-US" sz="2000" dirty="0"/>
          </a:p>
          <a:p>
            <a:pPr marL="508000" marR="0" lvl="1" algn="l" defTabSz="506413" rtl="0" eaLnBrk="0" fontAlgn="base" latinLnBrk="0" hangingPunct="0">
              <a:lnSpc>
                <a:spcPct val="100000"/>
              </a:lnSpc>
              <a:spcBef>
                <a:spcPct val="20000"/>
              </a:spcBef>
              <a:spcAft>
                <a:spcPct val="0"/>
              </a:spcAft>
              <a:buClrTx/>
              <a:buSzTx/>
              <a:tabLst/>
              <a:defRPr/>
            </a:pPr>
            <a:endParaRPr lang="en-US" sz="2000" dirty="0"/>
          </a:p>
          <a:p>
            <a:pPr marL="508000" marR="0" lvl="1" algn="l" defTabSz="506413" rtl="0" eaLnBrk="0" fontAlgn="base" latinLnBrk="0" hangingPunct="0">
              <a:lnSpc>
                <a:spcPct val="100000"/>
              </a:lnSpc>
              <a:spcBef>
                <a:spcPct val="20000"/>
              </a:spcBef>
              <a:spcAft>
                <a:spcPct val="0"/>
              </a:spcAft>
              <a:buClrTx/>
              <a:buSzTx/>
              <a:tabLst/>
              <a:defRPr/>
            </a:pPr>
            <a:r>
              <a:rPr lang="en-US" sz="2000" b="0" dirty="0">
                <a:highlight>
                  <a:srgbClr val="FFFF00"/>
                </a:highlight>
              </a:rPr>
              <a:t>No</a:t>
            </a:r>
            <a:r>
              <a:rPr lang="en-US" sz="2000" b="0" dirty="0"/>
              <a:t>. The requirement to provide a GFE to an uninsured (or self-pay) individual . . . is not triggered upon scheduling an item or service if the item or service is being scheduled fewer than 3 business days before the date the item or service is expected to be furnished.</a:t>
            </a:r>
          </a:p>
          <a:p>
            <a:pPr marL="508000" marR="0" lvl="1" algn="l" defTabSz="506413" rtl="0" eaLnBrk="0" fontAlgn="base" latinLnBrk="0" hangingPunct="0">
              <a:lnSpc>
                <a:spcPct val="100000"/>
              </a:lnSpc>
              <a:spcBef>
                <a:spcPct val="20000"/>
              </a:spcBef>
              <a:spcAft>
                <a:spcPct val="0"/>
              </a:spcAft>
              <a:buClrTx/>
              <a:buSzTx/>
              <a:tabLst/>
              <a:defRPr/>
            </a:pPr>
            <a:endParaRPr lang="en-US" sz="2000" b="0" dirty="0"/>
          </a:p>
          <a:p>
            <a:pPr marL="508000" marR="0" lvl="1" algn="l" defTabSz="506413" rtl="0" eaLnBrk="0" fontAlgn="base" latinLnBrk="0" hangingPunct="0">
              <a:lnSpc>
                <a:spcPct val="100000"/>
              </a:lnSpc>
              <a:spcBef>
                <a:spcPct val="20000"/>
              </a:spcBef>
              <a:spcAft>
                <a:spcPct val="0"/>
              </a:spcAft>
              <a:buClrTx/>
              <a:buSzTx/>
              <a:tabLst/>
              <a:defRPr/>
            </a:pPr>
            <a:r>
              <a:rPr lang="en-US" sz="2000" b="0" dirty="0"/>
              <a:t>For example, if an uninsured (or self-pay) individual arrives to schedule same-day laboratory</a:t>
            </a:r>
          </a:p>
          <a:p>
            <a:pPr marL="508000" marR="0" lvl="1" algn="l" defTabSz="506413" rtl="0" eaLnBrk="0" fontAlgn="base" latinLnBrk="0" hangingPunct="0">
              <a:lnSpc>
                <a:spcPct val="100000"/>
              </a:lnSpc>
              <a:spcBef>
                <a:spcPct val="20000"/>
              </a:spcBef>
              <a:spcAft>
                <a:spcPct val="0"/>
              </a:spcAft>
              <a:buClrTx/>
              <a:buSzTx/>
              <a:tabLst/>
              <a:defRPr/>
            </a:pPr>
            <a:r>
              <a:rPr lang="en-US" sz="2000" b="0" dirty="0"/>
              <a:t>testing services, the laboratory testing provider or facility is not required to provide the</a:t>
            </a:r>
          </a:p>
          <a:p>
            <a:pPr marL="508000" marR="0" lvl="1" algn="l" defTabSz="506413" rtl="0" eaLnBrk="0" fontAlgn="base" latinLnBrk="0" hangingPunct="0">
              <a:lnSpc>
                <a:spcPct val="100000"/>
              </a:lnSpc>
              <a:spcBef>
                <a:spcPct val="20000"/>
              </a:spcBef>
              <a:spcAft>
                <a:spcPct val="0"/>
              </a:spcAft>
              <a:buClrTx/>
              <a:buSzTx/>
              <a:tabLst/>
              <a:defRPr/>
            </a:pPr>
            <a:r>
              <a:rPr lang="en-US" sz="2000" b="0" dirty="0"/>
              <a:t>individual with a GFE [from HHS FAQs for GFEs Part 2]</a:t>
            </a:r>
            <a:endParaRPr kumimoji="0" lang="en-US" altLang="en-US" sz="2000" b="0" i="0" u="none" strike="noStrike" kern="1200" cap="none" spc="0" normalizeH="0" baseline="0" noProof="0" dirty="0">
              <a:ln>
                <a:noFill/>
              </a:ln>
              <a:solidFill>
                <a:prstClr val="black"/>
              </a:solidFill>
              <a:effectLst/>
              <a:uLnTx/>
              <a:uFillTx/>
              <a:latin typeface="Garamond" panose="02020404030301010803" pitchFamily="18" charset="0"/>
              <a:ea typeface="MS PGothic" pitchFamily="34" charset="-128"/>
            </a:endParaRPr>
          </a:p>
        </p:txBody>
      </p:sp>
      <p:sp>
        <p:nvSpPr>
          <p:cNvPr id="5" name="Slide Number Placeholder 1">
            <a:extLst>
              <a:ext uri="{FF2B5EF4-FFF2-40B4-BE49-F238E27FC236}">
                <a16:creationId xmlns:a16="http://schemas.microsoft.com/office/drawing/2014/main" id="{7C45E46D-55C1-1D93-831F-5F1E380F4948}"/>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21</a:t>
            </a:fld>
            <a:endParaRPr kumimoji="1" lang="en-US" altLang="ko-KR" dirty="0"/>
          </a:p>
        </p:txBody>
      </p:sp>
    </p:spTree>
    <p:extLst>
      <p:ext uri="{BB962C8B-B14F-4D97-AF65-F5344CB8AC3E}">
        <p14:creationId xmlns:p14="http://schemas.microsoft.com/office/powerpoint/2010/main" val="557810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309967" y="365123"/>
            <a:ext cx="11537128" cy="1325563"/>
          </a:xfrm>
        </p:spPr>
        <p:txBody>
          <a:bodyPr wrap="none">
            <a:noAutofit/>
          </a:bodyPr>
          <a:lstStyle/>
          <a:p>
            <a:pPr algn="ctr"/>
            <a:r>
              <a:rPr lang="en-US" sz="2400" b="1" dirty="0">
                <a:latin typeface="Gill Sans MT" panose="020B0502020104020203" pitchFamily="34" charset="0"/>
                <a:ea typeface="MS PGothic" panose="020B0600070205080204" pitchFamily="34" charset="-128"/>
                <a:cs typeface="+mn-cs"/>
              </a:rPr>
              <a:t>Do providers or facilities need to provide GFEs to all individuals, for instance, </a:t>
            </a:r>
            <a:br>
              <a:rPr lang="en-US" sz="2400" b="1" dirty="0">
                <a:latin typeface="Gill Sans MT" panose="020B0502020104020203" pitchFamily="34" charset="0"/>
                <a:ea typeface="MS PGothic" panose="020B0600070205080204" pitchFamily="34" charset="-128"/>
                <a:cs typeface="+mn-cs"/>
              </a:rPr>
            </a:br>
            <a:r>
              <a:rPr lang="en-US" sz="2400" b="1" dirty="0">
                <a:latin typeface="Gill Sans MT" panose="020B0502020104020203" pitchFamily="34" charset="0"/>
                <a:ea typeface="MS PGothic" panose="020B0600070205080204" pitchFamily="34" charset="-128"/>
                <a:cs typeface="+mn-cs"/>
              </a:rPr>
              <a:t>patients with Medicare or Medicaid?</a:t>
            </a: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309967" y="1694221"/>
            <a:ext cx="11012618"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08000" marR="0" lvl="1" algn="l" defTabSz="506413" rtl="0" eaLnBrk="0" fontAlgn="base" latinLnBrk="0" hangingPunct="0">
              <a:lnSpc>
                <a:spcPct val="100000"/>
              </a:lnSpc>
              <a:spcBef>
                <a:spcPct val="20000"/>
              </a:spcBef>
              <a:spcAft>
                <a:spcPct val="0"/>
              </a:spcAft>
              <a:buClrTx/>
              <a:buSzTx/>
              <a:tabLst/>
              <a:defRPr/>
            </a:pPr>
            <a:endParaRPr lang="en-US" sz="2000" dirty="0"/>
          </a:p>
          <a:p>
            <a:pPr marL="508000" marR="0" lvl="1" algn="l" defTabSz="506413" rtl="0" eaLnBrk="0" fontAlgn="base" latinLnBrk="0" hangingPunct="0">
              <a:lnSpc>
                <a:spcPct val="100000"/>
              </a:lnSpc>
              <a:spcBef>
                <a:spcPct val="20000"/>
              </a:spcBef>
              <a:spcAft>
                <a:spcPct val="0"/>
              </a:spcAft>
              <a:buClrTx/>
              <a:buSzTx/>
              <a:tabLst/>
              <a:defRPr/>
            </a:pPr>
            <a:r>
              <a:rPr lang="en-US" sz="2000" b="0" dirty="0"/>
              <a:t>Effective January 1, 2022, providers and facilities are required to provide GFEs to uninsured (or self-pay) individuals who schedule items or services or request an estimate. An uninsured individual is one who is not enrolled in a group health plan, or group or individual health insurance coverage, or a Federal health care program, or a Federal Employees Health Benefits (FEHB) program health benefits plan. A self-pay individual is one who is enrolled in but is not seeking to have a claim submitted to their group health plan, health insurance coverage, or FEHB program health benefits plan for the item or service being scheduled or for which a GFE is requested. </a:t>
            </a:r>
            <a:r>
              <a:rPr lang="en-US" sz="2000" b="0" dirty="0">
                <a:highlight>
                  <a:srgbClr val="FFFF00"/>
                </a:highlight>
              </a:rPr>
              <a:t>Under the No Surprises Act statute, providers and facilities are generally not required to provide GFEs to individuals insured under Medicare, Medicaid, or other federal health care programs</a:t>
            </a:r>
            <a:r>
              <a:rPr lang="en-US" sz="2000" b="0" dirty="0"/>
              <a:t>. </a:t>
            </a:r>
          </a:p>
          <a:p>
            <a:pPr marL="508000" marR="0" lvl="1" algn="l" defTabSz="506413" rtl="0" eaLnBrk="0" fontAlgn="base" latinLnBrk="0" hangingPunct="0">
              <a:lnSpc>
                <a:spcPct val="100000"/>
              </a:lnSpc>
              <a:spcBef>
                <a:spcPct val="20000"/>
              </a:spcBef>
              <a:spcAft>
                <a:spcPct val="0"/>
              </a:spcAft>
              <a:buClrTx/>
              <a:buSzTx/>
              <a:tabLst/>
              <a:defRPr/>
            </a:pPr>
            <a:r>
              <a:rPr lang="en-US" sz="2000" b="0" dirty="0"/>
              <a:t>[from HHS FAQs for GFEs Part 1]</a:t>
            </a:r>
            <a:endParaRPr kumimoji="0" lang="en-US" altLang="en-US" sz="2000" b="0" i="0" u="none" strike="noStrike" kern="1200" cap="none" spc="0" normalizeH="0" baseline="0" noProof="0" dirty="0">
              <a:ln>
                <a:noFill/>
              </a:ln>
              <a:solidFill>
                <a:prstClr val="black"/>
              </a:solidFill>
              <a:effectLst/>
              <a:uLnTx/>
              <a:uFillTx/>
              <a:latin typeface="Garamond" panose="02020404030301010803" pitchFamily="18" charset="0"/>
              <a:ea typeface="MS PGothic" pitchFamily="34" charset="-128"/>
            </a:endParaRPr>
          </a:p>
        </p:txBody>
      </p:sp>
      <p:sp>
        <p:nvSpPr>
          <p:cNvPr id="5" name="Slide Number Placeholder 1">
            <a:extLst>
              <a:ext uri="{FF2B5EF4-FFF2-40B4-BE49-F238E27FC236}">
                <a16:creationId xmlns:a16="http://schemas.microsoft.com/office/drawing/2014/main" id="{6F96CD8F-55EF-D8A1-E49E-8AF846335400}"/>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22</a:t>
            </a:fld>
            <a:endParaRPr kumimoji="1" lang="en-US" altLang="ko-KR" dirty="0"/>
          </a:p>
        </p:txBody>
      </p:sp>
    </p:spTree>
    <p:extLst>
      <p:ext uri="{BB962C8B-B14F-4D97-AF65-F5344CB8AC3E}">
        <p14:creationId xmlns:p14="http://schemas.microsoft.com/office/powerpoint/2010/main" val="4113953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309967" y="365123"/>
            <a:ext cx="11537128" cy="1325563"/>
          </a:xfrm>
        </p:spPr>
        <p:txBody>
          <a:bodyPr wrap="none">
            <a:noAutofit/>
          </a:bodyPr>
          <a:lstStyle/>
          <a:p>
            <a:pPr algn="ctr"/>
            <a:r>
              <a:rPr lang="en-US" sz="2400" b="1" dirty="0">
                <a:latin typeface="Gill Sans MT" panose="020B0502020104020203" pitchFamily="34" charset="0"/>
                <a:ea typeface="MS PGothic" panose="020B0600070205080204" pitchFamily="34" charset="-128"/>
                <a:cs typeface="+mn-cs"/>
              </a:rPr>
              <a:t>How can providers or facilities provide a GFE to an uninsured (or self-pay) </a:t>
            </a:r>
            <a:br>
              <a:rPr lang="en-US" sz="2400" b="1" dirty="0">
                <a:latin typeface="Gill Sans MT" panose="020B0502020104020203" pitchFamily="34" charset="0"/>
                <a:ea typeface="MS PGothic" panose="020B0600070205080204" pitchFamily="34" charset="-128"/>
                <a:cs typeface="+mn-cs"/>
              </a:rPr>
            </a:br>
            <a:r>
              <a:rPr lang="en-US" sz="2400" b="1" dirty="0">
                <a:latin typeface="Gill Sans MT" panose="020B0502020104020203" pitchFamily="34" charset="0"/>
                <a:ea typeface="MS PGothic" panose="020B0600070205080204" pitchFamily="34" charset="-128"/>
                <a:cs typeface="+mn-cs"/>
              </a:rPr>
              <a:t>individual when the underlying complexity of an </a:t>
            </a:r>
            <a:br>
              <a:rPr lang="en-US" sz="2400" b="1" dirty="0">
                <a:latin typeface="Gill Sans MT" panose="020B0502020104020203" pitchFamily="34" charset="0"/>
                <a:ea typeface="MS PGothic" panose="020B0600070205080204" pitchFamily="34" charset="-128"/>
                <a:cs typeface="+mn-cs"/>
              </a:rPr>
            </a:br>
            <a:r>
              <a:rPr lang="en-US" sz="2400" b="1" dirty="0">
                <a:latin typeface="Gill Sans MT" panose="020B0502020104020203" pitchFamily="34" charset="0"/>
                <a:ea typeface="MS PGothic" panose="020B0600070205080204" pitchFamily="34" charset="-128"/>
                <a:cs typeface="+mn-cs"/>
              </a:rPr>
              <a:t>individual’s condition is not yet known?</a:t>
            </a: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309967" y="1694221"/>
            <a:ext cx="11012618"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08000" marR="0" lvl="1" algn="l" defTabSz="506413" rtl="0" eaLnBrk="0" fontAlgn="base" latinLnBrk="0" hangingPunct="0">
              <a:lnSpc>
                <a:spcPct val="100000"/>
              </a:lnSpc>
              <a:spcBef>
                <a:spcPct val="20000"/>
              </a:spcBef>
              <a:spcAft>
                <a:spcPct val="0"/>
              </a:spcAft>
              <a:buClrTx/>
              <a:buSzTx/>
              <a:tabLst/>
              <a:defRPr/>
            </a:pPr>
            <a:endParaRPr lang="en-US" sz="2000" dirty="0"/>
          </a:p>
          <a:p>
            <a:pPr marL="508000" marR="0" lvl="1" algn="l" defTabSz="506413" rtl="0" eaLnBrk="0" fontAlgn="base" latinLnBrk="0" hangingPunct="0">
              <a:lnSpc>
                <a:spcPct val="100000"/>
              </a:lnSpc>
              <a:spcBef>
                <a:spcPct val="20000"/>
              </a:spcBef>
              <a:spcAft>
                <a:spcPct val="0"/>
              </a:spcAft>
              <a:buClrTx/>
              <a:buSzTx/>
              <a:tabLst/>
              <a:defRPr/>
            </a:pPr>
            <a:endParaRPr lang="en-US" sz="2000" dirty="0"/>
          </a:p>
          <a:p>
            <a:pPr marL="508000" marR="0" lvl="1" algn="l" defTabSz="506413" rtl="0" eaLnBrk="0" fontAlgn="base" latinLnBrk="0" hangingPunct="0">
              <a:lnSpc>
                <a:spcPct val="100000"/>
              </a:lnSpc>
              <a:spcBef>
                <a:spcPct val="20000"/>
              </a:spcBef>
              <a:spcAft>
                <a:spcPct val="0"/>
              </a:spcAft>
              <a:buClrTx/>
              <a:buSzTx/>
              <a:tabLst/>
              <a:defRPr/>
            </a:pPr>
            <a:r>
              <a:rPr lang="en-US" sz="2000" b="0" dirty="0"/>
              <a:t>GFE must include items or services </a:t>
            </a:r>
            <a:r>
              <a:rPr lang="en-US" sz="2000" b="0" dirty="0">
                <a:highlight>
                  <a:srgbClr val="FFFF00"/>
                </a:highlight>
              </a:rPr>
              <a:t>reasonably expected </a:t>
            </a:r>
            <a:r>
              <a:rPr lang="en-US" sz="2000" b="0" dirty="0"/>
              <a:t>to be furnished for the primary item or service, and items or services reasonably expected to be furnished in conjunction with the primary item or service [ . . . ]. “ . . . the interim final rules </a:t>
            </a:r>
            <a:r>
              <a:rPr lang="en-US" sz="2000" b="0" dirty="0">
                <a:highlight>
                  <a:srgbClr val="FFFF00"/>
                </a:highlight>
              </a:rPr>
              <a:t>do not require the good faith estimate to include charges for unanticipated items </a:t>
            </a:r>
            <a:r>
              <a:rPr lang="en-US" sz="2000" b="0" dirty="0"/>
              <a:t>or services that </a:t>
            </a:r>
            <a:r>
              <a:rPr lang="en-US" sz="2000" b="0" dirty="0">
                <a:highlight>
                  <a:srgbClr val="FFFF00"/>
                </a:highlight>
              </a:rPr>
              <a:t>are not reasonably expected and that could occur due to unforeseen events</a:t>
            </a:r>
            <a:r>
              <a:rPr lang="en-US" sz="2000" b="0" dirty="0"/>
              <a:t>. </a:t>
            </a:r>
          </a:p>
          <a:p>
            <a:pPr marL="508000" marR="0" lvl="1" algn="l" defTabSz="506413" rtl="0" eaLnBrk="0" fontAlgn="base" latinLnBrk="0" hangingPunct="0">
              <a:lnSpc>
                <a:spcPct val="100000"/>
              </a:lnSpc>
              <a:spcBef>
                <a:spcPct val="20000"/>
              </a:spcBef>
              <a:spcAft>
                <a:spcPct val="0"/>
              </a:spcAft>
              <a:buClrTx/>
              <a:buSzTx/>
              <a:tabLst/>
              <a:defRPr/>
            </a:pPr>
            <a:r>
              <a:rPr lang="en-US" sz="2000" b="0" dirty="0"/>
              <a:t>[from HHS FAQs for GFEs Part 1]</a:t>
            </a:r>
            <a:endParaRPr kumimoji="0" lang="en-US" altLang="en-US" sz="2000" b="0" i="0" u="none" strike="noStrike" kern="1200" cap="none" spc="0" normalizeH="0" baseline="0" noProof="0" dirty="0">
              <a:ln>
                <a:noFill/>
              </a:ln>
              <a:solidFill>
                <a:prstClr val="black"/>
              </a:solidFill>
              <a:effectLst/>
              <a:uLnTx/>
              <a:uFillTx/>
              <a:latin typeface="Garamond" panose="02020404030301010803" pitchFamily="18" charset="0"/>
              <a:ea typeface="MS PGothic" pitchFamily="34" charset="-128"/>
            </a:endParaRPr>
          </a:p>
        </p:txBody>
      </p:sp>
      <p:sp>
        <p:nvSpPr>
          <p:cNvPr id="5" name="Slide Number Placeholder 1">
            <a:extLst>
              <a:ext uri="{FF2B5EF4-FFF2-40B4-BE49-F238E27FC236}">
                <a16:creationId xmlns:a16="http://schemas.microsoft.com/office/drawing/2014/main" id="{D949D2E9-2818-6AC0-455A-D4B22D14339E}"/>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23</a:t>
            </a:fld>
            <a:endParaRPr kumimoji="1" lang="en-US" altLang="ko-KR" dirty="0"/>
          </a:p>
        </p:txBody>
      </p:sp>
    </p:spTree>
    <p:extLst>
      <p:ext uri="{BB962C8B-B14F-4D97-AF65-F5344CB8AC3E}">
        <p14:creationId xmlns:p14="http://schemas.microsoft.com/office/powerpoint/2010/main" val="972385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309967" y="365123"/>
            <a:ext cx="11537128" cy="1325563"/>
          </a:xfrm>
        </p:spPr>
        <p:txBody>
          <a:bodyPr wrap="none">
            <a:noAutofit/>
          </a:bodyPr>
          <a:lstStyle/>
          <a:p>
            <a:pPr algn="ctr"/>
            <a:r>
              <a:rPr lang="en-US" sz="2400" b="1" dirty="0">
                <a:latin typeface="Gill Sans MT" panose="020B0502020104020203" pitchFamily="34" charset="0"/>
                <a:ea typeface="MS PGothic" panose="020B0600070205080204" pitchFamily="34" charset="-128"/>
                <a:cs typeface="+mn-cs"/>
              </a:rPr>
              <a:t>Do providers or facilities need to factor in financial assistance an uninsured </a:t>
            </a:r>
            <a:br>
              <a:rPr lang="en-US" sz="2400" b="1" dirty="0">
                <a:latin typeface="Gill Sans MT" panose="020B0502020104020203" pitchFamily="34" charset="0"/>
                <a:ea typeface="MS PGothic" panose="020B0600070205080204" pitchFamily="34" charset="-128"/>
                <a:cs typeface="+mn-cs"/>
              </a:rPr>
            </a:br>
            <a:r>
              <a:rPr lang="en-US" sz="2400" b="1" dirty="0">
                <a:latin typeface="Gill Sans MT" panose="020B0502020104020203" pitchFamily="34" charset="0"/>
                <a:ea typeface="MS PGothic" panose="020B0600070205080204" pitchFamily="34" charset="-128"/>
                <a:cs typeface="+mn-cs"/>
              </a:rPr>
              <a:t>(or self-pay) individual may receive when calculating the expected charges </a:t>
            </a:r>
            <a:br>
              <a:rPr lang="en-US" sz="2400" b="1" dirty="0">
                <a:latin typeface="Gill Sans MT" panose="020B0502020104020203" pitchFamily="34" charset="0"/>
                <a:ea typeface="MS PGothic" panose="020B0600070205080204" pitchFamily="34" charset="-128"/>
                <a:cs typeface="+mn-cs"/>
              </a:rPr>
            </a:br>
            <a:r>
              <a:rPr lang="en-US" sz="2400" b="1" dirty="0">
                <a:latin typeface="Gill Sans MT" panose="020B0502020104020203" pitchFamily="34" charset="0"/>
                <a:ea typeface="MS PGothic" panose="020B0600070205080204" pitchFamily="34" charset="-128"/>
                <a:cs typeface="+mn-cs"/>
              </a:rPr>
              <a:t>for items or services included in the GFE?</a:t>
            </a: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309967" y="1694221"/>
            <a:ext cx="11012618"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08000" marR="0" lvl="1" algn="l" defTabSz="506413" rtl="0" eaLnBrk="0" fontAlgn="base" latinLnBrk="0" hangingPunct="0">
              <a:lnSpc>
                <a:spcPct val="100000"/>
              </a:lnSpc>
              <a:spcBef>
                <a:spcPct val="20000"/>
              </a:spcBef>
              <a:spcAft>
                <a:spcPct val="0"/>
              </a:spcAft>
              <a:buClrTx/>
              <a:buSzTx/>
              <a:tabLst/>
              <a:defRPr/>
            </a:pPr>
            <a:endParaRPr lang="en-US" sz="2000" dirty="0"/>
          </a:p>
          <a:p>
            <a:pPr marL="508000" marR="0" lvl="1" algn="l" defTabSz="506413" rtl="0" eaLnBrk="0" fontAlgn="base" latinLnBrk="0" hangingPunct="0">
              <a:lnSpc>
                <a:spcPct val="100000"/>
              </a:lnSpc>
              <a:spcBef>
                <a:spcPct val="20000"/>
              </a:spcBef>
              <a:spcAft>
                <a:spcPct val="0"/>
              </a:spcAft>
              <a:buClrTx/>
              <a:buSzTx/>
              <a:tabLst/>
              <a:defRPr/>
            </a:pPr>
            <a:r>
              <a:rPr lang="en-US" sz="2000" b="0" dirty="0">
                <a:highlight>
                  <a:srgbClr val="FFFF00"/>
                </a:highlight>
              </a:rPr>
              <a:t>Yes</a:t>
            </a:r>
            <a:r>
              <a:rPr lang="en-US" sz="2000" b="0" dirty="0"/>
              <a:t>. The </a:t>
            </a:r>
            <a:r>
              <a:rPr lang="en-US" sz="2000" b="0" dirty="0">
                <a:highlight>
                  <a:srgbClr val="FFFF00"/>
                </a:highlight>
              </a:rPr>
              <a:t>GFE must reflect the expected charges, including any expected discounts or other</a:t>
            </a:r>
          </a:p>
          <a:p>
            <a:pPr marL="508000" marR="0" lvl="1" algn="l" defTabSz="506413" rtl="0" eaLnBrk="0" fontAlgn="base" latinLnBrk="0" hangingPunct="0">
              <a:lnSpc>
                <a:spcPct val="100000"/>
              </a:lnSpc>
              <a:spcBef>
                <a:spcPct val="20000"/>
              </a:spcBef>
              <a:spcAft>
                <a:spcPct val="0"/>
              </a:spcAft>
              <a:buClrTx/>
              <a:buSzTx/>
              <a:tabLst/>
              <a:defRPr/>
            </a:pPr>
            <a:r>
              <a:rPr lang="en-US" sz="2000" b="0" dirty="0">
                <a:highlight>
                  <a:srgbClr val="FFFF00"/>
                </a:highlight>
              </a:rPr>
              <a:t>relevant adjustments that the provider or facility expects to apply to an uninsured (or self-pay)</a:t>
            </a:r>
          </a:p>
          <a:p>
            <a:pPr marL="508000" marR="0" lvl="1" algn="l" defTabSz="506413" rtl="0" eaLnBrk="0" fontAlgn="base" latinLnBrk="0" hangingPunct="0">
              <a:lnSpc>
                <a:spcPct val="100000"/>
              </a:lnSpc>
              <a:spcBef>
                <a:spcPct val="20000"/>
              </a:spcBef>
              <a:spcAft>
                <a:spcPct val="0"/>
              </a:spcAft>
              <a:buClrTx/>
              <a:buSzTx/>
              <a:tabLst/>
              <a:defRPr/>
            </a:pPr>
            <a:r>
              <a:rPr lang="en-US" sz="2000" b="0" dirty="0">
                <a:highlight>
                  <a:srgbClr val="FFFF00"/>
                </a:highlight>
              </a:rPr>
              <a:t>individual’s actual billed charges</a:t>
            </a:r>
            <a:r>
              <a:rPr lang="en-US" sz="2000" b="0" dirty="0"/>
              <a:t>. For example, certain tax-exempt hospital organizations are</a:t>
            </a:r>
          </a:p>
          <a:p>
            <a:pPr marL="508000" marR="0" lvl="1" algn="l" defTabSz="506413" rtl="0" eaLnBrk="0" fontAlgn="base" latinLnBrk="0" hangingPunct="0">
              <a:lnSpc>
                <a:spcPct val="100000"/>
              </a:lnSpc>
              <a:spcBef>
                <a:spcPct val="20000"/>
              </a:spcBef>
              <a:spcAft>
                <a:spcPct val="0"/>
              </a:spcAft>
              <a:buClrTx/>
              <a:buSzTx/>
              <a:tabLst/>
              <a:defRPr/>
            </a:pPr>
            <a:r>
              <a:rPr lang="en-US" sz="2000" b="0" dirty="0"/>
              <a:t>required to meet certain Financial Assistance Policy (FAP) requirements; for purposes of this</a:t>
            </a:r>
          </a:p>
          <a:p>
            <a:pPr marL="508000" marR="0" lvl="1" algn="l" defTabSz="506413" rtl="0" eaLnBrk="0" fontAlgn="base" latinLnBrk="0" hangingPunct="0">
              <a:lnSpc>
                <a:spcPct val="100000"/>
              </a:lnSpc>
              <a:spcBef>
                <a:spcPct val="20000"/>
              </a:spcBef>
              <a:spcAft>
                <a:spcPct val="0"/>
              </a:spcAft>
              <a:buClrTx/>
              <a:buSzTx/>
              <a:tabLst/>
              <a:defRPr/>
            </a:pPr>
            <a:r>
              <a:rPr lang="en-US" sz="2000" b="0" dirty="0"/>
              <a:t>example, any adjustments expected to be applied under the FAP would be factored in and</a:t>
            </a:r>
          </a:p>
          <a:p>
            <a:pPr marL="508000" marR="0" lvl="1" algn="l" defTabSz="506413" rtl="0" eaLnBrk="0" fontAlgn="base" latinLnBrk="0" hangingPunct="0">
              <a:lnSpc>
                <a:spcPct val="100000"/>
              </a:lnSpc>
              <a:spcBef>
                <a:spcPct val="20000"/>
              </a:spcBef>
              <a:spcAft>
                <a:spcPct val="0"/>
              </a:spcAft>
              <a:buClrTx/>
              <a:buSzTx/>
              <a:tabLst/>
              <a:defRPr/>
            </a:pPr>
            <a:r>
              <a:rPr lang="en-US" sz="2000" b="0" dirty="0"/>
              <a:t>reflected in the amount reported in the GFE. [from HHS FAQs for GFEs Part 1]</a:t>
            </a:r>
            <a:endParaRPr kumimoji="0" lang="en-US" altLang="en-US" sz="2000" b="0" i="0" u="none" strike="noStrike" kern="1200" cap="none" spc="0" normalizeH="0" baseline="0" noProof="0" dirty="0">
              <a:ln>
                <a:noFill/>
              </a:ln>
              <a:solidFill>
                <a:prstClr val="black"/>
              </a:solidFill>
              <a:effectLst/>
              <a:uLnTx/>
              <a:uFillTx/>
              <a:latin typeface="Garamond" panose="02020404030301010803" pitchFamily="18" charset="0"/>
              <a:ea typeface="MS PGothic" pitchFamily="34" charset="-128"/>
            </a:endParaRPr>
          </a:p>
        </p:txBody>
      </p:sp>
      <p:sp>
        <p:nvSpPr>
          <p:cNvPr id="5" name="Slide Number Placeholder 1">
            <a:extLst>
              <a:ext uri="{FF2B5EF4-FFF2-40B4-BE49-F238E27FC236}">
                <a16:creationId xmlns:a16="http://schemas.microsoft.com/office/drawing/2014/main" id="{C3BD7A00-A14C-A14B-570A-7CB75F4CE9BC}"/>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24</a:t>
            </a:fld>
            <a:endParaRPr kumimoji="1" lang="en-US" altLang="ko-KR" dirty="0"/>
          </a:p>
        </p:txBody>
      </p:sp>
    </p:spTree>
    <p:extLst>
      <p:ext uri="{BB962C8B-B14F-4D97-AF65-F5344CB8AC3E}">
        <p14:creationId xmlns:p14="http://schemas.microsoft.com/office/powerpoint/2010/main" val="48560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814707" y="107216"/>
            <a:ext cx="10977679" cy="1325563"/>
          </a:xfrm>
        </p:spPr>
        <p:txBody>
          <a:bodyPr wrap="none">
            <a:noAutofit/>
          </a:bodyPr>
          <a:lstStyle/>
          <a:p>
            <a:r>
              <a:rPr lang="en-US" altLang="en-US" sz="4800" dirty="0">
                <a:solidFill>
                  <a:schemeClr val="tx1"/>
                </a:solidFill>
                <a:latin typeface="Gill Sans MT" panose="020B0502020104020203" pitchFamily="34" charset="0"/>
              </a:rPr>
              <a:t>GFE  |  </a:t>
            </a:r>
            <a:r>
              <a:rPr lang="en-US" altLang="en-US" sz="4800" dirty="0">
                <a:solidFill>
                  <a:srgbClr val="B5121B"/>
                </a:solidFill>
                <a:latin typeface="Gill Sans MT" panose="020B0502020104020203" pitchFamily="34" charset="0"/>
                <a:ea typeface="MS PGothic" panose="020B0600070205080204" pitchFamily="34" charset="-128"/>
                <a:cs typeface="+mn-cs"/>
              </a:rPr>
              <a:t>Enforcement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399614" y="1422639"/>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84215" indent="-457200" latinLnBrk="0">
              <a:buFont typeface="Wingdings" panose="05000000000000000000" pitchFamily="2" charset="2"/>
              <a:buChar char="§"/>
              <a:defRPr/>
            </a:pPr>
            <a:r>
              <a:rPr lang="en-US" altLang="en-US" sz="3600" b="0" dirty="0">
                <a:solidFill>
                  <a:schemeClr val="tx1"/>
                </a:solidFill>
                <a:latin typeface="Gill Sans MT" panose="020B0502020104020203" pitchFamily="34" charset="0"/>
              </a:rPr>
              <a:t>Patient complaints </a:t>
            </a:r>
          </a:p>
          <a:p>
            <a:pPr marL="584215" indent="-457200" latinLnBrk="0">
              <a:buFont typeface="Wingdings" panose="05000000000000000000" pitchFamily="2" charset="2"/>
              <a:buChar char="§"/>
              <a:defRPr/>
            </a:pPr>
            <a:r>
              <a:rPr kumimoji="0" lang="en-US" altLang="en-US" sz="3600" b="0" i="0" u="none" strike="noStrike" kern="1200" cap="none" spc="0" normalizeH="0" baseline="0" noProof="0" dirty="0">
                <a:ln>
                  <a:noFill/>
                </a:ln>
                <a:solidFill>
                  <a:schemeClr val="tx1"/>
                </a:solidFill>
                <a:effectLst/>
                <a:uLnTx/>
                <a:uFillTx/>
                <a:latin typeface="Gill Sans MT" panose="020B0502020104020203" pitchFamily="34" charset="0"/>
              </a:rPr>
              <a:t>Patient </a:t>
            </a:r>
            <a:r>
              <a:rPr lang="en-US" altLang="en-US" sz="3600" b="0" dirty="0">
                <a:solidFill>
                  <a:schemeClr val="tx1"/>
                </a:solidFill>
                <a:latin typeface="Gill Sans MT" panose="020B0502020104020203" pitchFamily="34" charset="0"/>
              </a:rPr>
              <a:t>dispute resolution requests </a:t>
            </a:r>
          </a:p>
          <a:p>
            <a:pPr marL="584215" indent="-457200" latinLnBrk="0">
              <a:buFont typeface="Wingdings" panose="05000000000000000000" pitchFamily="2" charset="2"/>
              <a:buChar char="§"/>
              <a:defRPr/>
            </a:pPr>
            <a:r>
              <a:rPr kumimoji="0" lang="en-US" altLang="en-US" sz="3600" b="0" i="0" u="none" strike="noStrike" kern="1200" cap="none" spc="0" normalizeH="0" baseline="0" noProof="0" dirty="0">
                <a:ln>
                  <a:noFill/>
                </a:ln>
                <a:solidFill>
                  <a:schemeClr val="tx1"/>
                </a:solidFill>
                <a:effectLst/>
                <a:uLnTx/>
                <a:uFillTx/>
                <a:latin typeface="Gill Sans MT" panose="020B0502020104020203" pitchFamily="34" charset="0"/>
              </a:rPr>
              <a:t>CMS and states investigating patient complaints and non-compliance </a:t>
            </a:r>
          </a:p>
          <a:p>
            <a:pPr marL="965200" lvl="1" indent="-457200" latinLnBrk="0">
              <a:buFont typeface="Wingdings" panose="05000000000000000000" pitchFamily="2" charset="2"/>
              <a:buChar char="§"/>
              <a:defRPr/>
            </a:pPr>
            <a:r>
              <a:rPr kumimoji="0" lang="en-US" altLang="en-US" sz="2067" b="0" i="0" u="none" strike="noStrike" kern="1200" cap="none" spc="0" normalizeH="0" baseline="0" noProof="0" dirty="0">
                <a:ln>
                  <a:noFill/>
                </a:ln>
                <a:solidFill>
                  <a:schemeClr val="tx1"/>
                </a:solidFill>
                <a:effectLst/>
                <a:uLnTx/>
                <a:uFillTx/>
                <a:latin typeface="Gill Sans MT" panose="020B0502020104020203" pitchFamily="34" charset="0"/>
              </a:rPr>
              <a:t>GFE </a:t>
            </a:r>
            <a:r>
              <a:rPr lang="en-US" altLang="en-US" sz="2067" b="0" dirty="0">
                <a:solidFill>
                  <a:schemeClr val="tx1"/>
                </a:solidFill>
                <a:latin typeface="Gill Sans MT" panose="020B0502020104020203" pitchFamily="34" charset="0"/>
              </a:rPr>
              <a:t>does not include required information </a:t>
            </a:r>
          </a:p>
          <a:p>
            <a:pPr marL="965200" lvl="1" indent="-457200" latinLnBrk="0">
              <a:buFont typeface="Wingdings" panose="05000000000000000000" pitchFamily="2" charset="2"/>
              <a:buChar char="§"/>
              <a:defRPr/>
            </a:pPr>
            <a:r>
              <a:rPr lang="en-US" altLang="en-US" sz="2067" b="0" dirty="0">
                <a:solidFill>
                  <a:schemeClr val="tx1"/>
                </a:solidFill>
                <a:latin typeface="Gill Sans MT" panose="020B0502020104020203" pitchFamily="34" charset="0"/>
              </a:rPr>
              <a:t>No disclosures on GFE</a:t>
            </a:r>
          </a:p>
          <a:p>
            <a:pPr marL="965200" lvl="1" indent="-457200" latinLnBrk="0">
              <a:buFont typeface="Wingdings" panose="05000000000000000000" pitchFamily="2" charset="2"/>
              <a:buChar char="§"/>
              <a:defRPr/>
            </a:pPr>
            <a:r>
              <a:rPr kumimoji="0" lang="en-US" altLang="en-US" sz="2067" b="0" i="0" u="none" strike="noStrike" kern="1200" cap="none" spc="0" normalizeH="0" baseline="0" noProof="0" dirty="0">
                <a:ln>
                  <a:noFill/>
                </a:ln>
                <a:solidFill>
                  <a:schemeClr val="tx1"/>
                </a:solidFill>
                <a:effectLst/>
                <a:uLnTx/>
                <a:uFillTx/>
                <a:latin typeface="Gill Sans MT" panose="020B0502020104020203" pitchFamily="34" charset="0"/>
              </a:rPr>
              <a:t>GFE not provided </a:t>
            </a:r>
          </a:p>
          <a:p>
            <a:pPr marL="127015" latinLnBrk="0">
              <a:defRPr/>
            </a:pPr>
            <a:endParaRPr kumimoji="0" lang="en-US" altLang="en-US" sz="2800" b="0" i="0" u="none" strike="noStrike" kern="1200" cap="none" spc="0" normalizeH="0" baseline="0" noProof="0" dirty="0">
              <a:ln>
                <a:noFill/>
              </a:ln>
              <a:solidFill>
                <a:schemeClr val="tx1"/>
              </a:solidFill>
              <a:effectLst/>
              <a:uLnTx/>
              <a:uFillTx/>
              <a:latin typeface="Gill Sans MT" panose="020B0502020104020203" pitchFamily="34" charset="0"/>
            </a:endParaRPr>
          </a:p>
        </p:txBody>
      </p:sp>
    </p:spTree>
    <p:extLst>
      <p:ext uri="{BB962C8B-B14F-4D97-AF65-F5344CB8AC3E}">
        <p14:creationId xmlns:p14="http://schemas.microsoft.com/office/powerpoint/2010/main" val="3199341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F3EA42-FD05-4A87-BDE9-FD843A112106}"/>
              </a:ext>
            </a:extLst>
          </p:cNvPr>
          <p:cNvSpPr>
            <a:spLocks noGrp="1"/>
          </p:cNvSpPr>
          <p:nvPr>
            <p:ph type="body" sz="quarter" idx="15"/>
          </p:nvPr>
        </p:nvSpPr>
        <p:spPr>
          <a:xfrm>
            <a:off x="3126154" y="2959509"/>
            <a:ext cx="6815015" cy="1406013"/>
          </a:xfrm>
        </p:spPr>
        <p:txBody>
          <a:bodyPr>
            <a:normAutofit fontScale="85000" lnSpcReduction="10000"/>
          </a:bodyPr>
          <a:lstStyle/>
          <a:p>
            <a:pPr algn="ctr"/>
            <a:r>
              <a:rPr lang="en-US" dirty="0">
                <a:latin typeface="+mj-lt"/>
              </a:rPr>
              <a:t>Surprise Billing</a:t>
            </a:r>
          </a:p>
          <a:p>
            <a:pPr algn="ctr"/>
            <a:r>
              <a:rPr lang="en-US" dirty="0">
                <a:latin typeface="+mj-lt"/>
              </a:rPr>
              <a:t>NSA Surprise Billing Protections </a:t>
            </a:r>
          </a:p>
        </p:txBody>
      </p:sp>
      <p:sp>
        <p:nvSpPr>
          <p:cNvPr id="2" name="Slide Number Placeholder 1">
            <a:extLst>
              <a:ext uri="{FF2B5EF4-FFF2-40B4-BE49-F238E27FC236}">
                <a16:creationId xmlns:a16="http://schemas.microsoft.com/office/drawing/2014/main" id="{5C104106-26DD-4B34-BC30-F77DD4927B22}"/>
              </a:ext>
            </a:extLst>
          </p:cNvPr>
          <p:cNvSpPr>
            <a:spLocks noGrp="1"/>
          </p:cNvSpPr>
          <p:nvPr>
            <p:ph type="sldNum" sz="quarter" idx="4"/>
          </p:nvPr>
        </p:nvSpPr>
        <p:spPr/>
        <p:txBody>
          <a:bodyPr/>
          <a:lstStyle/>
          <a:p>
            <a:fld id="{8021B65A-3EA8-B143-8EF8-039F2099A48A}" type="slidenum">
              <a:rPr lang="en-US" smtClean="0"/>
              <a:pPr/>
              <a:t>26</a:t>
            </a:fld>
            <a:endParaRPr kumimoji="1" lang="en-US" altLang="ko-KR" dirty="0"/>
          </a:p>
        </p:txBody>
      </p:sp>
    </p:spTree>
    <p:extLst>
      <p:ext uri="{BB962C8B-B14F-4D97-AF65-F5344CB8AC3E}">
        <p14:creationId xmlns:p14="http://schemas.microsoft.com/office/powerpoint/2010/main" val="3337303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869415" y="365123"/>
            <a:ext cx="10977679" cy="1325563"/>
          </a:xfrm>
        </p:spPr>
        <p:txBody>
          <a:bodyPr wrap="none">
            <a:noAutofit/>
          </a:bodyPr>
          <a:lstStyle/>
          <a:p>
            <a:r>
              <a:rPr lang="en-US" altLang="en-US" sz="4800" dirty="0">
                <a:solidFill>
                  <a:schemeClr val="tx1"/>
                </a:solidFill>
                <a:latin typeface="Gill Sans MT" panose="020B0502020104020203" pitchFamily="34" charset="0"/>
              </a:rPr>
              <a:t>Surprise Billing |  </a:t>
            </a:r>
            <a:r>
              <a:rPr lang="en-US" altLang="en-US" sz="4800" dirty="0">
                <a:solidFill>
                  <a:srgbClr val="B5121B"/>
                </a:solidFill>
                <a:latin typeface="Gill Sans MT" panose="020B0502020104020203" pitchFamily="34" charset="0"/>
                <a:ea typeface="MS PGothic" panose="020B0600070205080204" pitchFamily="34" charset="-128"/>
                <a:cs typeface="+mn-cs"/>
              </a:rPr>
              <a:t>No Surprises Act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788337" y="1458050"/>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379413" marR="0" lvl="0" indent="-379413" algn="l" defTabSz="506413"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rPr>
              <a:t>Effective date of most requirements was January 1, 2022</a:t>
            </a:r>
          </a:p>
          <a:p>
            <a:pPr marL="379413" marR="0" lvl="0" indent="-379413" algn="l" defTabSz="506413"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rPr>
              <a:t>Prohibits </a:t>
            </a:r>
            <a:r>
              <a:rPr kumimoji="0" lang="en-US" altLang="en-US" sz="2400" b="0" i="1" u="none" strike="noStrike" kern="1200" cap="none" spc="0" normalizeH="0" baseline="0" noProof="0" dirty="0">
                <a:ln>
                  <a:noFill/>
                </a:ln>
                <a:solidFill>
                  <a:prstClr val="black"/>
                </a:solidFill>
                <a:effectLst/>
                <a:uLnTx/>
                <a:uFillTx/>
                <a:latin typeface="Gill Sans MT" panose="020B0502020104020203" pitchFamily="34" charset="0"/>
              </a:rPr>
              <a:t>balance</a:t>
            </a:r>
            <a:r>
              <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rPr>
              <a:t> billing in the following circumstances:</a:t>
            </a:r>
          </a:p>
          <a:p>
            <a:pPr marL="760398" lvl="1" indent="-379413" latinLnBrk="0">
              <a:buFont typeface="Wingdings" panose="05000000000000000000" pitchFamily="2" charset="2"/>
              <a:buChar char="§"/>
              <a:defRPr/>
            </a:pPr>
            <a:r>
              <a:rPr kumimoji="0" lang="en-US" altLang="en-US" sz="2200" b="0" i="0" u="none" strike="noStrike" kern="1200" cap="none" spc="0" normalizeH="0" baseline="0" noProof="0" dirty="0">
                <a:ln>
                  <a:noFill/>
                </a:ln>
                <a:solidFill>
                  <a:prstClr val="black"/>
                </a:solidFill>
                <a:effectLst/>
                <a:uLnTx/>
                <a:uFillTx/>
                <a:latin typeface="Gill Sans MT" panose="020B0502020104020203" pitchFamily="34" charset="0"/>
              </a:rPr>
              <a:t>All out-of</a:t>
            </a:r>
            <a:r>
              <a:rPr lang="en-US" altLang="en-US" sz="2200" b="0" dirty="0">
                <a:solidFill>
                  <a:prstClr val="black"/>
                </a:solidFill>
                <a:latin typeface="Gill Sans MT" panose="020B0502020104020203" pitchFamily="34" charset="0"/>
              </a:rPr>
              <a:t>-</a:t>
            </a:r>
            <a:r>
              <a:rPr kumimoji="0" lang="en-US" altLang="en-US" sz="2200" b="0" i="0" u="none" strike="noStrike" kern="1200" cap="none" spc="0" normalizeH="0" baseline="0" noProof="0" dirty="0">
                <a:ln>
                  <a:noFill/>
                </a:ln>
                <a:solidFill>
                  <a:prstClr val="black"/>
                </a:solidFill>
                <a:effectLst/>
                <a:uLnTx/>
                <a:uFillTx/>
                <a:latin typeface="Gill Sans MT" panose="020B0502020104020203" pitchFamily="34" charset="0"/>
              </a:rPr>
              <a:t>network emergency services</a:t>
            </a:r>
          </a:p>
          <a:p>
            <a:pPr marL="760398" lvl="1" indent="-379413" latinLnBrk="0">
              <a:buFont typeface="Wingdings" panose="05000000000000000000" pitchFamily="2" charset="2"/>
              <a:buChar char="§"/>
              <a:defRPr/>
            </a:pPr>
            <a:r>
              <a:rPr kumimoji="0" lang="en-US" altLang="en-US" sz="2200" b="0" i="0" u="none" strike="noStrike" kern="1200" cap="none" spc="0" normalizeH="0" baseline="0" noProof="0" dirty="0">
                <a:ln>
                  <a:noFill/>
                </a:ln>
                <a:solidFill>
                  <a:prstClr val="black"/>
                </a:solidFill>
                <a:effectLst/>
                <a:uLnTx/>
                <a:uFillTx/>
                <a:latin typeface="Gill Sans MT" panose="020B0502020104020203" pitchFamily="34" charset="0"/>
              </a:rPr>
              <a:t>Certain non-emergency services performed by out-of-network providers </a:t>
            </a:r>
            <a:r>
              <a:rPr kumimoji="0" lang="en-US" altLang="en-US" sz="2200" i="0" u="sng" strike="noStrike" kern="1200" cap="none" spc="0" normalizeH="0" baseline="0" noProof="0" dirty="0">
                <a:ln>
                  <a:noFill/>
                </a:ln>
                <a:solidFill>
                  <a:schemeClr val="accent2"/>
                </a:solidFill>
                <a:effectLst/>
                <a:uLnTx/>
                <a:uFillTx/>
                <a:latin typeface="Gill Sans MT" panose="020B0502020104020203" pitchFamily="34" charset="0"/>
              </a:rPr>
              <a:t>at in-network facilities</a:t>
            </a:r>
            <a:r>
              <a:rPr kumimoji="0" lang="en-US" altLang="en-US" sz="2200" b="0" i="0" u="none" strike="noStrike" kern="1200" cap="none" spc="0" normalizeH="0" baseline="0" noProof="0" dirty="0">
                <a:ln>
                  <a:noFill/>
                </a:ln>
                <a:solidFill>
                  <a:prstClr val="black"/>
                </a:solidFill>
                <a:effectLst/>
                <a:uLnTx/>
                <a:uFillTx/>
                <a:latin typeface="Gill Sans MT" panose="020B0502020104020203" pitchFamily="34" charset="0"/>
              </a:rPr>
              <a:t> </a:t>
            </a:r>
          </a:p>
          <a:p>
            <a:pPr marL="760398" lvl="1" indent="-379413" latinLnBrk="0">
              <a:buFont typeface="Wingdings" panose="05000000000000000000" pitchFamily="2" charset="2"/>
              <a:buChar char="§"/>
              <a:defRPr/>
            </a:pPr>
            <a:r>
              <a:rPr kumimoji="0" lang="en-US" altLang="en-US" sz="2200" b="0" i="0" u="none" strike="noStrike" kern="1200" cap="none" spc="0" normalizeH="0" baseline="0" noProof="0" dirty="0">
                <a:ln>
                  <a:noFill/>
                </a:ln>
                <a:solidFill>
                  <a:prstClr val="black"/>
                </a:solidFill>
                <a:effectLst/>
                <a:uLnTx/>
                <a:uFillTx/>
                <a:latin typeface="Gill Sans MT" panose="020B0502020104020203" pitchFamily="34" charset="0"/>
              </a:rPr>
              <a:t>All out-of-network air ambulance services</a:t>
            </a:r>
          </a:p>
          <a:p>
            <a:pPr marL="379413" indent="-379413" latinLnBrk="0">
              <a:buFont typeface="Wingdings" panose="05000000000000000000" pitchFamily="2" charset="2"/>
              <a:buChar char="§"/>
              <a:defRPr/>
            </a:pPr>
            <a:r>
              <a:rPr lang="en-US" altLang="en-US" sz="2400" b="0" dirty="0">
                <a:solidFill>
                  <a:prstClr val="black"/>
                </a:solidFill>
                <a:latin typeface="Gill Sans MT" panose="020B0502020104020203" pitchFamily="34" charset="0"/>
              </a:rPr>
              <a:t>Protections DO NOT apply if non-emergency services and both facility and provider are out-of-network </a:t>
            </a:r>
          </a:p>
          <a:p>
            <a:pPr marL="379413" indent="-379413" latinLnBrk="0">
              <a:buFont typeface="Wingdings" panose="05000000000000000000" pitchFamily="2" charset="2"/>
              <a:buChar char="§"/>
              <a:defRPr/>
            </a:pPr>
            <a:r>
              <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rPr>
              <a:t>Providers can balance bill if they provide notice and obtain consent in </a:t>
            </a:r>
            <a:r>
              <a:rPr kumimoji="0" lang="en-US" altLang="en-US" sz="2400" b="0" i="0" u="none" strike="noStrike" kern="1200" cap="none" spc="0" normalizeH="0" baseline="0" noProof="0" dirty="0">
                <a:ln>
                  <a:noFill/>
                </a:ln>
                <a:solidFill>
                  <a:schemeClr val="accent2"/>
                </a:solidFill>
                <a:effectLst/>
                <a:uLnTx/>
                <a:uFillTx/>
                <a:latin typeface="Gill Sans MT" panose="020B0502020104020203" pitchFamily="34" charset="0"/>
              </a:rPr>
              <a:t>limited circumstances</a:t>
            </a:r>
            <a:r>
              <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rPr>
              <a:t> </a:t>
            </a:r>
          </a:p>
          <a:p>
            <a:pPr marL="823913" marR="0" lvl="1" indent="-315913" algn="l" defTabSz="506413" rtl="0" eaLnBrk="0" fontAlgn="base" latinLnBrk="0" hangingPunct="0">
              <a:lnSpc>
                <a:spcPct val="100000"/>
              </a:lnSpc>
              <a:spcBef>
                <a:spcPct val="20000"/>
              </a:spcBef>
              <a:spcAft>
                <a:spcPct val="0"/>
              </a:spcAft>
              <a:buClrTx/>
              <a:buSzTx/>
              <a:buFont typeface="Wingdings" panose="05000000000000000000" pitchFamily="2" charset="2"/>
              <a:buChar char="§"/>
              <a:tabLst/>
              <a:defRPr/>
            </a:pPr>
            <a:endParaRPr kumimoji="0" lang="en-US" altLang="en-US" sz="2000" b="0" i="0" u="none" strike="noStrike" kern="1200" cap="none" spc="0" normalizeH="0" baseline="0" noProof="0" dirty="0">
              <a:ln>
                <a:noFill/>
              </a:ln>
              <a:solidFill>
                <a:prstClr val="black"/>
              </a:solidFill>
              <a:effectLst/>
              <a:uLnTx/>
              <a:uFillTx/>
              <a:latin typeface="Garamond" panose="02020404030301010803" pitchFamily="18" charset="0"/>
              <a:ea typeface="MS PGothic" pitchFamily="34" charset="-128"/>
            </a:endParaRPr>
          </a:p>
        </p:txBody>
      </p:sp>
      <p:sp>
        <p:nvSpPr>
          <p:cNvPr id="5" name="Slide Number Placeholder 1">
            <a:extLst>
              <a:ext uri="{FF2B5EF4-FFF2-40B4-BE49-F238E27FC236}">
                <a16:creationId xmlns:a16="http://schemas.microsoft.com/office/drawing/2014/main" id="{BA6DA260-B4FF-DF2E-5A28-F7188342D531}"/>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27</a:t>
            </a:fld>
            <a:endParaRPr kumimoji="1" lang="en-US" altLang="ko-KR" dirty="0"/>
          </a:p>
        </p:txBody>
      </p:sp>
    </p:spTree>
    <p:extLst>
      <p:ext uri="{BB962C8B-B14F-4D97-AF65-F5344CB8AC3E}">
        <p14:creationId xmlns:p14="http://schemas.microsoft.com/office/powerpoint/2010/main" val="3133572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309967" y="365123"/>
            <a:ext cx="11537128" cy="1325563"/>
          </a:xfrm>
        </p:spPr>
        <p:txBody>
          <a:bodyPr wrap="none">
            <a:noAutofit/>
          </a:bodyPr>
          <a:lstStyle/>
          <a:p>
            <a:r>
              <a:rPr lang="en-US" altLang="en-US" sz="4800" dirty="0">
                <a:solidFill>
                  <a:schemeClr val="tx1"/>
                </a:solidFill>
                <a:latin typeface="Gill Sans MT" panose="020B0502020104020203" pitchFamily="34" charset="0"/>
              </a:rPr>
              <a:t>Surprise Billing |  </a:t>
            </a:r>
            <a:r>
              <a:rPr lang="en-US" altLang="en-US" sz="4800" dirty="0">
                <a:solidFill>
                  <a:srgbClr val="B5121B"/>
                </a:solidFill>
                <a:latin typeface="Gill Sans MT" panose="020B0502020104020203" pitchFamily="34" charset="0"/>
                <a:ea typeface="MS PGothic" panose="020B0600070205080204" pitchFamily="34" charset="-128"/>
                <a:cs typeface="+mn-cs"/>
              </a:rPr>
              <a:t>Payments and Disputes</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309967" y="1694221"/>
            <a:ext cx="11012618"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469915" indent="-342900" latinLnBrk="0">
              <a:buFont typeface="Arial" panose="020B0604020202020204" pitchFamily="34" charset="0"/>
              <a:buChar char="•"/>
              <a:defRPr/>
            </a:pPr>
            <a:r>
              <a:rPr lang="en-US" altLang="en-US" sz="2200" b="0" dirty="0">
                <a:solidFill>
                  <a:prstClr val="black"/>
                </a:solidFill>
                <a:latin typeface="Gill Sans MT" panose="020B0502020104020203" pitchFamily="34" charset="0"/>
              </a:rPr>
              <a:t>Two payments: (1) patient to provider and (2) payer to provider </a:t>
            </a:r>
          </a:p>
          <a:p>
            <a:pPr marL="469915" indent="-342900" latinLnBrk="0">
              <a:buFont typeface="Arial" panose="020B0604020202020204" pitchFamily="34" charset="0"/>
              <a:buChar char="•"/>
              <a:defRPr/>
            </a:pPr>
            <a:r>
              <a:rPr lang="en-US" altLang="en-US" sz="2200" b="0" dirty="0">
                <a:solidFill>
                  <a:prstClr val="black"/>
                </a:solidFill>
                <a:latin typeface="Gill Sans MT" panose="020B0502020104020203" pitchFamily="34" charset="0"/>
              </a:rPr>
              <a:t>No Surprises Act DOES NOT mean no payment </a:t>
            </a:r>
          </a:p>
          <a:p>
            <a:pPr marL="469915" indent="-342900" latinLnBrk="0">
              <a:buFont typeface="Arial" panose="020B0604020202020204" pitchFamily="34" charset="0"/>
              <a:buChar char="•"/>
              <a:defRPr/>
            </a:pPr>
            <a:r>
              <a:rPr lang="en-US" altLang="en-US" sz="2200" b="0" dirty="0">
                <a:solidFill>
                  <a:prstClr val="black"/>
                </a:solidFill>
                <a:latin typeface="Gill Sans MT" panose="020B0502020104020203" pitchFamily="34" charset="0"/>
              </a:rPr>
              <a:t>Patient cost sharing limited to in-network cost sharing (unless notice and consent allowed and obtained)</a:t>
            </a:r>
          </a:p>
          <a:p>
            <a:pPr marL="850900" lvl="1" indent="-342900" latinLnBrk="0">
              <a:buFont typeface="Arial" panose="020B0604020202020204" pitchFamily="34" charset="0"/>
              <a:buChar char="•"/>
              <a:defRPr/>
            </a:pPr>
            <a:r>
              <a:rPr lang="en-US" altLang="en-US" sz="1867" b="0" dirty="0">
                <a:solidFill>
                  <a:prstClr val="black"/>
                </a:solidFill>
                <a:latin typeface="Gill Sans MT" panose="020B0502020104020203" pitchFamily="34" charset="0"/>
              </a:rPr>
              <a:t>Patient cost-sharing usually based on “qualified payment amount” (QPA) </a:t>
            </a:r>
          </a:p>
          <a:p>
            <a:pPr marL="850900" lvl="1" indent="-342900" latinLnBrk="0">
              <a:buFont typeface="Arial" panose="020B0604020202020204" pitchFamily="34" charset="0"/>
              <a:buChar char="•"/>
              <a:defRPr/>
            </a:pPr>
            <a:r>
              <a:rPr lang="en-US" altLang="en-US" sz="1867" b="0" dirty="0">
                <a:solidFill>
                  <a:prstClr val="black"/>
                </a:solidFill>
                <a:latin typeface="Gill Sans MT" panose="020B0502020104020203" pitchFamily="34" charset="0"/>
              </a:rPr>
              <a:t>QPA is median of contracted rates in January 2019 for similar item or service, provider, region and adjusted annually </a:t>
            </a:r>
          </a:p>
          <a:p>
            <a:pPr marL="850900" lvl="1" indent="-342900" latinLnBrk="0">
              <a:buFont typeface="Arial" panose="020B0604020202020204" pitchFamily="34" charset="0"/>
              <a:buChar char="•"/>
              <a:defRPr/>
            </a:pPr>
            <a:r>
              <a:rPr lang="en-US" altLang="en-US" sz="1867" b="0" dirty="0">
                <a:solidFill>
                  <a:prstClr val="black"/>
                </a:solidFill>
                <a:latin typeface="Gill Sans MT" panose="020B0502020104020203" pitchFamily="34" charset="0"/>
              </a:rPr>
              <a:t>Payer is supposed to include QPA on notice of non-payment or payment </a:t>
            </a:r>
          </a:p>
          <a:p>
            <a:pPr marL="469915" indent="-342900" latinLnBrk="0">
              <a:buFont typeface="Arial" panose="020B0604020202020204" pitchFamily="34" charset="0"/>
              <a:buChar char="•"/>
              <a:defRPr/>
            </a:pPr>
            <a:r>
              <a:rPr lang="en-US" altLang="en-US" sz="2200" b="0" dirty="0">
                <a:solidFill>
                  <a:prstClr val="black"/>
                </a:solidFill>
                <a:latin typeface="Gill Sans MT" panose="020B0502020104020203" pitchFamily="34" charset="0"/>
              </a:rPr>
              <a:t>Plan obligated to pay provider</a:t>
            </a:r>
          </a:p>
        </p:txBody>
      </p:sp>
      <p:sp>
        <p:nvSpPr>
          <p:cNvPr id="5" name="Slide Number Placeholder 1">
            <a:extLst>
              <a:ext uri="{FF2B5EF4-FFF2-40B4-BE49-F238E27FC236}">
                <a16:creationId xmlns:a16="http://schemas.microsoft.com/office/drawing/2014/main" id="{34B9AE86-12E0-BCE1-1A85-C60E7F0C88E7}"/>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28</a:t>
            </a:fld>
            <a:endParaRPr kumimoji="1" lang="en-US" altLang="ko-KR" dirty="0"/>
          </a:p>
        </p:txBody>
      </p:sp>
    </p:spTree>
    <p:extLst>
      <p:ext uri="{BB962C8B-B14F-4D97-AF65-F5344CB8AC3E}">
        <p14:creationId xmlns:p14="http://schemas.microsoft.com/office/powerpoint/2010/main" val="1395310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869415" y="365123"/>
            <a:ext cx="10977679" cy="1325563"/>
          </a:xfrm>
        </p:spPr>
        <p:txBody>
          <a:bodyPr wrap="none">
            <a:noAutofit/>
          </a:bodyPr>
          <a:lstStyle/>
          <a:p>
            <a:r>
              <a:rPr lang="en-US" altLang="en-US" sz="4800" dirty="0">
                <a:solidFill>
                  <a:schemeClr val="tx1"/>
                </a:solidFill>
                <a:latin typeface="Gill Sans MT" panose="020B0502020104020203" pitchFamily="34" charset="0"/>
              </a:rPr>
              <a:t>Surprise Billing |  </a:t>
            </a:r>
            <a:r>
              <a:rPr lang="en-US" altLang="en-US" sz="4800" dirty="0">
                <a:solidFill>
                  <a:srgbClr val="B5121B"/>
                </a:solidFill>
                <a:latin typeface="Gill Sans MT" panose="020B0502020104020203" pitchFamily="34" charset="0"/>
                <a:ea typeface="MS PGothic" panose="020B0600070205080204" pitchFamily="34" charset="-128"/>
                <a:cs typeface="+mn-cs"/>
              </a:rPr>
              <a:t>IDR Process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655475" y="1434287"/>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84215" indent="-457200" latinLnBrk="0">
              <a:buFont typeface="Arial" panose="020B0604020202020204" pitchFamily="34" charset="0"/>
              <a:buChar char="•"/>
              <a:defRPr/>
            </a:pPr>
            <a:r>
              <a:rPr kumimoji="0" lang="en-US" altLang="en-US" b="0" i="0" u="none" strike="noStrike" kern="1200" cap="none" spc="0" normalizeH="0" baseline="0" noProof="0" dirty="0">
                <a:ln>
                  <a:noFill/>
                </a:ln>
                <a:solidFill>
                  <a:schemeClr val="tx1"/>
                </a:solidFill>
                <a:effectLst/>
                <a:uLnTx/>
                <a:uFillTx/>
                <a:latin typeface="Gill Sans MT" panose="020B0502020104020203" pitchFamily="34" charset="0"/>
              </a:rPr>
              <a:t>If provider disagrees with payment from payer, can dispute via Federal Independent Dispute Resolution (IDR)</a:t>
            </a:r>
          </a:p>
          <a:p>
            <a:pPr marL="584215" indent="-457200" latinLnBrk="0">
              <a:buFont typeface="Arial" panose="020B0604020202020204" pitchFamily="34" charset="0"/>
              <a:buChar char="•"/>
              <a:defRPr/>
            </a:pPr>
            <a:r>
              <a:rPr kumimoji="0" lang="en-US" altLang="en-US" b="0" i="0" u="none" strike="noStrike" kern="1200" cap="none" spc="0" normalizeH="0" baseline="0" noProof="0" dirty="0">
                <a:ln>
                  <a:noFill/>
                </a:ln>
                <a:solidFill>
                  <a:schemeClr val="tx1"/>
                </a:solidFill>
                <a:effectLst/>
                <a:uLnTx/>
                <a:uFillTx/>
                <a:latin typeface="Gill Sans MT" panose="020B0502020104020203" pitchFamily="34" charset="0"/>
              </a:rPr>
              <a:t>IDR is arbitration-lite </a:t>
            </a:r>
          </a:p>
          <a:p>
            <a:pPr marL="584215" indent="-457200" latinLnBrk="0">
              <a:buFont typeface="Arial" panose="020B0604020202020204" pitchFamily="34" charset="0"/>
              <a:buChar char="•"/>
              <a:defRPr/>
            </a:pPr>
            <a:r>
              <a:rPr kumimoji="0" lang="en-US" altLang="en-US" b="0" i="0" u="none" strike="noStrike" kern="1200" cap="none" spc="0" normalizeH="0" baseline="0" noProof="0" dirty="0">
                <a:ln>
                  <a:noFill/>
                </a:ln>
                <a:solidFill>
                  <a:schemeClr val="tx1"/>
                </a:solidFill>
                <a:effectLst/>
                <a:uLnTx/>
                <a:uFillTx/>
                <a:latin typeface="Gill Sans MT" panose="020B0502020104020203" pitchFamily="34" charset="0"/>
              </a:rPr>
              <a:t>There are several stages in IDR driven by hard deadlines, including:</a:t>
            </a:r>
          </a:p>
          <a:p>
            <a:pPr marL="965200" lvl="1" indent="-457200" latinLnBrk="0">
              <a:buFont typeface="Arial" panose="020B0604020202020204" pitchFamily="34" charset="0"/>
              <a:buChar char="•"/>
              <a:defRPr/>
            </a:pPr>
            <a:r>
              <a:rPr lang="en-US" altLang="en-US" b="0" dirty="0">
                <a:solidFill>
                  <a:schemeClr val="tx1"/>
                </a:solidFill>
                <a:latin typeface="Gill Sans MT" panose="020B0502020104020203" pitchFamily="34" charset="0"/>
              </a:rPr>
              <a:t>Open negotiation notice and period </a:t>
            </a:r>
          </a:p>
          <a:p>
            <a:pPr marL="965200" lvl="1" indent="-457200" latinLnBrk="0">
              <a:buFont typeface="Arial" panose="020B0604020202020204" pitchFamily="34" charset="0"/>
              <a:buChar char="•"/>
              <a:defRPr/>
            </a:pPr>
            <a:r>
              <a:rPr kumimoji="0" lang="en-US" altLang="en-US" b="0" i="0" u="none" strike="noStrike" kern="1200" cap="none" spc="0" normalizeH="0" baseline="0" noProof="0" dirty="0">
                <a:ln>
                  <a:noFill/>
                </a:ln>
                <a:solidFill>
                  <a:schemeClr val="tx1"/>
                </a:solidFill>
                <a:effectLst/>
                <a:uLnTx/>
                <a:uFillTx/>
                <a:latin typeface="Gill Sans MT" panose="020B0502020104020203" pitchFamily="34" charset="0"/>
              </a:rPr>
              <a:t>Notice of IDR initiation </a:t>
            </a:r>
          </a:p>
          <a:p>
            <a:pPr marL="965200" lvl="1" indent="-457200" latinLnBrk="0">
              <a:buFont typeface="Arial" panose="020B0604020202020204" pitchFamily="34" charset="0"/>
              <a:buChar char="•"/>
              <a:defRPr/>
            </a:pPr>
            <a:r>
              <a:rPr lang="en-US" altLang="en-US" b="0" dirty="0">
                <a:solidFill>
                  <a:schemeClr val="tx1"/>
                </a:solidFill>
                <a:latin typeface="Gill Sans MT" panose="020B0502020104020203" pitchFamily="34" charset="0"/>
              </a:rPr>
              <a:t>Selection of Certified IDR entity </a:t>
            </a:r>
          </a:p>
          <a:p>
            <a:pPr marL="965200" lvl="1" indent="-457200" latinLnBrk="0">
              <a:buFont typeface="Arial" panose="020B0604020202020204" pitchFamily="34" charset="0"/>
              <a:buChar char="•"/>
              <a:defRPr/>
            </a:pPr>
            <a:r>
              <a:rPr kumimoji="0" lang="en-US" altLang="en-US" b="0" i="0" u="none" strike="noStrike" kern="1200" cap="none" spc="0" normalizeH="0" baseline="0" noProof="0" dirty="0">
                <a:ln>
                  <a:noFill/>
                </a:ln>
                <a:solidFill>
                  <a:schemeClr val="tx1"/>
                </a:solidFill>
                <a:effectLst/>
                <a:uLnTx/>
                <a:uFillTx/>
                <a:latin typeface="Gill Sans MT" panose="020B0502020104020203" pitchFamily="34" charset="0"/>
              </a:rPr>
              <a:t>Submission of offer and other credible information </a:t>
            </a:r>
          </a:p>
          <a:p>
            <a:pPr marL="965200" lvl="1" indent="-457200" latinLnBrk="0">
              <a:buFont typeface="Arial" panose="020B0604020202020204" pitchFamily="34" charset="0"/>
              <a:buChar char="•"/>
              <a:defRPr/>
            </a:pPr>
            <a:r>
              <a:rPr kumimoji="0" lang="en-US" altLang="en-US" b="0" i="0" u="none" strike="noStrike" kern="1200" cap="none" spc="0" normalizeH="0" baseline="0" noProof="0" dirty="0">
                <a:ln>
                  <a:noFill/>
                </a:ln>
                <a:solidFill>
                  <a:schemeClr val="tx1"/>
                </a:solidFill>
                <a:effectLst/>
                <a:uLnTx/>
                <a:uFillTx/>
                <a:latin typeface="Gill Sans MT" panose="020B0502020104020203" pitchFamily="34" charset="0"/>
              </a:rPr>
              <a:t>IDR </a:t>
            </a:r>
            <a:r>
              <a:rPr lang="en-US" altLang="en-US" b="0" dirty="0">
                <a:solidFill>
                  <a:schemeClr val="tx1"/>
                </a:solidFill>
                <a:latin typeface="Gill Sans MT" panose="020B0502020104020203" pitchFamily="34" charset="0"/>
              </a:rPr>
              <a:t>entity payment decision (baseball style) </a:t>
            </a:r>
          </a:p>
          <a:p>
            <a:pPr marL="965200" lvl="1" indent="-457200" latinLnBrk="0">
              <a:buFont typeface="Arial" panose="020B0604020202020204" pitchFamily="34" charset="0"/>
              <a:buChar char="•"/>
              <a:defRPr/>
            </a:pPr>
            <a:r>
              <a:rPr kumimoji="0" lang="en-US" altLang="en-US" b="0" i="0" u="none" strike="noStrike" kern="1200" cap="none" spc="0" normalizeH="0" baseline="0" noProof="0" dirty="0">
                <a:ln>
                  <a:noFill/>
                </a:ln>
                <a:solidFill>
                  <a:schemeClr val="tx1"/>
                </a:solidFill>
                <a:effectLst/>
                <a:uLnTx/>
                <a:uFillTx/>
                <a:latin typeface="Gill Sans MT" panose="020B0502020104020203" pitchFamily="34" charset="0"/>
              </a:rPr>
              <a:t>Cooling off period (neither party may initiate IDR for same of similar item or service with the same opposing party </a:t>
            </a:r>
          </a:p>
          <a:p>
            <a:pPr marL="584215" indent="-457200" latinLnBrk="0">
              <a:buFont typeface="Arial" panose="020B0604020202020204" pitchFamily="34" charset="0"/>
              <a:buChar char="•"/>
              <a:defRPr/>
            </a:pPr>
            <a:r>
              <a:rPr lang="en-US" altLang="en-US" b="0" dirty="0">
                <a:solidFill>
                  <a:schemeClr val="tx1"/>
                </a:solidFill>
                <a:latin typeface="Gill Sans MT" panose="020B0502020104020203" pitchFamily="34" charset="0"/>
              </a:rPr>
              <a:t>Can “batch” certain claims if meet specific criteria </a:t>
            </a:r>
          </a:p>
          <a:p>
            <a:pPr marL="584215" indent="-457200" latinLnBrk="0">
              <a:buFont typeface="Arial" panose="020B0604020202020204" pitchFamily="34" charset="0"/>
              <a:buChar char="•"/>
              <a:defRPr/>
            </a:pPr>
            <a:r>
              <a:rPr kumimoji="0" lang="en-US" altLang="en-US" b="0" i="0" u="none" strike="noStrike" kern="1200" cap="none" spc="0" normalizeH="0" baseline="0" noProof="0" dirty="0">
                <a:ln>
                  <a:noFill/>
                </a:ln>
                <a:solidFill>
                  <a:schemeClr val="tx1"/>
                </a:solidFill>
                <a:effectLst/>
                <a:uLnTx/>
                <a:uFillTx/>
                <a:latin typeface="Gill Sans MT" panose="020B0502020104020203" pitchFamily="34" charset="0"/>
              </a:rPr>
              <a:t>Factors IDR entity considers is still being litigated </a:t>
            </a:r>
          </a:p>
          <a:p>
            <a:pPr marL="584215" indent="-457200" latinLnBrk="0">
              <a:buFont typeface="Arial" panose="020B0604020202020204" pitchFamily="34" charset="0"/>
              <a:buChar char="•"/>
              <a:defRPr/>
            </a:pPr>
            <a:r>
              <a:rPr kumimoji="0" lang="en-US" altLang="en-US" b="0" i="0" u="none" strike="noStrike" kern="1200" cap="none" spc="0" normalizeH="0" baseline="0" noProof="0" dirty="0">
                <a:ln>
                  <a:noFill/>
                </a:ln>
                <a:solidFill>
                  <a:schemeClr val="tx1"/>
                </a:solidFill>
                <a:effectLst/>
                <a:uLnTx/>
                <a:uFillTx/>
                <a:latin typeface="Gill Sans MT" panose="020B0502020104020203" pitchFamily="34" charset="0"/>
              </a:rPr>
              <a:t>There is a lot of technical guidance available</a:t>
            </a:r>
            <a:r>
              <a:rPr lang="en-US" altLang="en-US" b="0" dirty="0">
                <a:solidFill>
                  <a:schemeClr val="tx1"/>
                </a:solidFill>
                <a:latin typeface="Gill Sans MT" panose="020B0502020104020203" pitchFamily="34" charset="0"/>
              </a:rPr>
              <a:t>le on HHS website </a:t>
            </a:r>
            <a:endParaRPr kumimoji="0" lang="en-US" altLang="en-US" b="0" i="0" u="none" strike="noStrike" kern="1200" cap="none" spc="0" normalizeH="0" baseline="0" noProof="0" dirty="0">
              <a:ln>
                <a:noFill/>
              </a:ln>
              <a:solidFill>
                <a:schemeClr val="tx1"/>
              </a:solidFill>
              <a:effectLst/>
              <a:uLnTx/>
              <a:uFillTx/>
              <a:latin typeface="Gill Sans MT" panose="020B0502020104020203" pitchFamily="34" charset="0"/>
            </a:endParaRPr>
          </a:p>
          <a:p>
            <a:pPr marL="584215" indent="-457200" latinLnBrk="0">
              <a:buFont typeface="Arial" panose="020B0604020202020204" pitchFamily="34" charset="0"/>
              <a:buChar char="•"/>
              <a:defRPr/>
            </a:pPr>
            <a:endParaRPr kumimoji="0" lang="en-US" altLang="en-US" b="0" i="0" u="none" strike="noStrike" kern="1200" cap="none" spc="0" normalizeH="0" baseline="0" noProof="0" dirty="0">
              <a:ln>
                <a:noFill/>
              </a:ln>
              <a:solidFill>
                <a:schemeClr val="tx1"/>
              </a:solidFill>
              <a:effectLst/>
              <a:uLnTx/>
              <a:uFillTx/>
              <a:latin typeface="Gill Sans MT" panose="020B0502020104020203" pitchFamily="34" charset="0"/>
            </a:endParaRPr>
          </a:p>
        </p:txBody>
      </p:sp>
      <p:sp>
        <p:nvSpPr>
          <p:cNvPr id="5" name="Slide Number Placeholder 1">
            <a:extLst>
              <a:ext uri="{FF2B5EF4-FFF2-40B4-BE49-F238E27FC236}">
                <a16:creationId xmlns:a16="http://schemas.microsoft.com/office/drawing/2014/main" id="{FAA7C2AA-240E-A657-1DAE-A95E23D868CB}"/>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29</a:t>
            </a:fld>
            <a:endParaRPr kumimoji="1" lang="en-US" altLang="ko-KR" dirty="0"/>
          </a:p>
        </p:txBody>
      </p:sp>
    </p:spTree>
    <p:extLst>
      <p:ext uri="{BB962C8B-B14F-4D97-AF65-F5344CB8AC3E}">
        <p14:creationId xmlns:p14="http://schemas.microsoft.com/office/powerpoint/2010/main" val="305194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88A8DB-1003-284B-70BD-2B0EB7FDD405}"/>
              </a:ext>
            </a:extLst>
          </p:cNvPr>
          <p:cNvSpPr>
            <a:spLocks noGrp="1"/>
          </p:cNvSpPr>
          <p:nvPr>
            <p:ph type="sldNum" sz="quarter" idx="4"/>
          </p:nvPr>
        </p:nvSpPr>
        <p:spPr/>
        <p:txBody>
          <a:bodyPr/>
          <a:lstStyle/>
          <a:p>
            <a:fld id="{8021B65A-3EA8-B143-8EF8-039F2099A48A}" type="slidenum">
              <a:rPr lang="en-US" smtClean="0"/>
              <a:pPr/>
              <a:t>3</a:t>
            </a:fld>
            <a:endParaRPr kumimoji="1" lang="en-US" altLang="ko-KR" dirty="0"/>
          </a:p>
        </p:txBody>
      </p:sp>
      <p:graphicFrame>
        <p:nvGraphicFramePr>
          <p:cNvPr id="5" name="Diagram 4">
            <a:extLst>
              <a:ext uri="{FF2B5EF4-FFF2-40B4-BE49-F238E27FC236}">
                <a16:creationId xmlns:a16="http://schemas.microsoft.com/office/drawing/2014/main" id="{AC110617-B3E5-ED52-002F-77FA8BB07ED1}"/>
              </a:ext>
            </a:extLst>
          </p:cNvPr>
          <p:cNvGraphicFramePr/>
          <p:nvPr>
            <p:extLst>
              <p:ext uri="{D42A27DB-BD31-4B8C-83A1-F6EECF244321}">
                <p14:modId xmlns:p14="http://schemas.microsoft.com/office/powerpoint/2010/main" val="830006873"/>
              </p:ext>
            </p:extLst>
          </p:nvPr>
        </p:nvGraphicFramePr>
        <p:xfrm>
          <a:off x="1347509" y="136525"/>
          <a:ext cx="9496981" cy="6001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26A9BA9-3AE5-C1D4-A906-84D3F728C70A}"/>
              </a:ext>
            </a:extLst>
          </p:cNvPr>
          <p:cNvSpPr txBox="1"/>
          <p:nvPr/>
        </p:nvSpPr>
        <p:spPr>
          <a:xfrm>
            <a:off x="5582239" y="2783486"/>
            <a:ext cx="1027522" cy="707886"/>
          </a:xfrm>
          <a:prstGeom prst="rect">
            <a:avLst/>
          </a:prstGeom>
          <a:noFill/>
          <a:ln>
            <a:noFill/>
          </a:ln>
        </p:spPr>
        <p:txBody>
          <a:bodyPr wrap="square" rtlCol="0">
            <a:spAutoFit/>
          </a:bodyPr>
          <a:lstStyle/>
          <a:p>
            <a:pPr algn="l"/>
            <a:r>
              <a:rPr kumimoji="1" lang="en-US" sz="4000" dirty="0">
                <a:solidFill>
                  <a:srgbClr val="000000"/>
                </a:solidFill>
                <a:latin typeface="+mn-lt"/>
              </a:rPr>
              <a:t>GFE</a:t>
            </a:r>
          </a:p>
        </p:txBody>
      </p:sp>
    </p:spTree>
    <p:extLst>
      <p:ext uri="{BB962C8B-B14F-4D97-AF65-F5344CB8AC3E}">
        <p14:creationId xmlns:p14="http://schemas.microsoft.com/office/powerpoint/2010/main" val="1461834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655475" y="216631"/>
            <a:ext cx="10977679" cy="1325563"/>
          </a:xfrm>
        </p:spPr>
        <p:txBody>
          <a:bodyPr wrap="none">
            <a:noAutofit/>
          </a:bodyPr>
          <a:lstStyle/>
          <a:p>
            <a:r>
              <a:rPr lang="en-US" altLang="en-US" sz="4800" dirty="0">
                <a:solidFill>
                  <a:schemeClr val="tx1"/>
                </a:solidFill>
                <a:latin typeface="Gill Sans MT" panose="020B0502020104020203" pitchFamily="34" charset="0"/>
              </a:rPr>
              <a:t>Surprise Billing |  </a:t>
            </a:r>
            <a:r>
              <a:rPr lang="en-US" altLang="en-US" sz="4800" dirty="0">
                <a:solidFill>
                  <a:srgbClr val="B5121B"/>
                </a:solidFill>
                <a:latin typeface="Gill Sans MT" panose="020B0502020104020203" pitchFamily="34" charset="0"/>
                <a:ea typeface="MS PGothic" panose="020B0600070205080204" pitchFamily="34" charset="-128"/>
                <a:cs typeface="+mn-cs"/>
              </a:rPr>
              <a:t>IDR Data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655475" y="1434287"/>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84215" indent="-457200" latinLnBrk="0">
              <a:buFont typeface="Arial" panose="020B0604020202020204" pitchFamily="34" charset="0"/>
              <a:buChar char="•"/>
              <a:defRPr/>
            </a:pPr>
            <a:r>
              <a:rPr lang="en-US" altLang="en-US" sz="2400" b="0" dirty="0">
                <a:solidFill>
                  <a:schemeClr val="tx1"/>
                </a:solidFill>
                <a:latin typeface="Gill Sans MT" panose="020B0502020104020203" pitchFamily="34" charset="0"/>
              </a:rPr>
              <a:t>Departments must publish IDR data quarterly </a:t>
            </a:r>
          </a:p>
          <a:p>
            <a:pPr marL="584215" indent="-457200" latinLnBrk="0">
              <a:buFont typeface="Arial" panose="020B0604020202020204" pitchFamily="34" charset="0"/>
              <a:buChar char="•"/>
              <a:defRPr/>
            </a:pPr>
            <a:r>
              <a:rPr lang="en-US" altLang="en-US" sz="2400" b="0" dirty="0">
                <a:solidFill>
                  <a:schemeClr val="tx1"/>
                </a:solidFill>
                <a:latin typeface="Gill Sans MT" panose="020B0502020104020203" pitchFamily="34" charset="0"/>
              </a:rPr>
              <a:t>Latest data:</a:t>
            </a:r>
          </a:p>
          <a:p>
            <a:pPr marL="584215" indent="-457200" latinLnBrk="0">
              <a:buFont typeface="Arial" panose="020B0604020202020204" pitchFamily="34" charset="0"/>
              <a:buChar char="•"/>
              <a:defRPr/>
            </a:pPr>
            <a:r>
              <a:rPr lang="en-US" altLang="en-US" sz="2400" b="0" dirty="0">
                <a:solidFill>
                  <a:schemeClr val="tx1"/>
                </a:solidFill>
                <a:latin typeface="Gill Sans MT" panose="020B0502020104020203" pitchFamily="34" charset="0"/>
              </a:rPr>
              <a:t>More than 330,000 disputes between April 15, 2022, and March 31, 2023</a:t>
            </a:r>
          </a:p>
          <a:p>
            <a:pPr marL="584215" indent="-457200" latinLnBrk="0">
              <a:buFont typeface="Arial" panose="020B0604020202020204" pitchFamily="34" charset="0"/>
              <a:buChar char="•"/>
              <a:defRPr/>
            </a:pPr>
            <a:r>
              <a:rPr lang="en-US" altLang="en-US" sz="2400" b="0" dirty="0">
                <a:solidFill>
                  <a:schemeClr val="tx1"/>
                </a:solidFill>
                <a:latin typeface="Gill Sans MT" panose="020B0502020104020203" pitchFamily="34" charset="0"/>
              </a:rPr>
              <a:t>That likely represents nearly a million claims </a:t>
            </a:r>
          </a:p>
          <a:p>
            <a:pPr marL="584215" indent="-457200" latinLnBrk="0">
              <a:buFont typeface="Arial" panose="020B0604020202020204" pitchFamily="34" charset="0"/>
              <a:buChar char="•"/>
              <a:defRPr/>
            </a:pPr>
            <a:r>
              <a:rPr lang="en-US" altLang="en-US" sz="2400" b="0" dirty="0">
                <a:solidFill>
                  <a:schemeClr val="tx1"/>
                </a:solidFill>
                <a:latin typeface="Gill Sans MT" panose="020B0502020104020203" pitchFamily="34" charset="0"/>
              </a:rPr>
              <a:t>Only a few thousand payment decisions due to backlog (was speeding up) </a:t>
            </a:r>
          </a:p>
          <a:p>
            <a:pPr marL="584215" indent="-457200" latinLnBrk="0">
              <a:buFont typeface="Arial" panose="020B0604020202020204" pitchFamily="34" charset="0"/>
              <a:buChar char="•"/>
              <a:defRPr/>
            </a:pPr>
            <a:r>
              <a:rPr lang="en-US" altLang="en-US" sz="2400" b="0" dirty="0">
                <a:solidFill>
                  <a:schemeClr val="tx1"/>
                </a:solidFill>
                <a:latin typeface="Gill Sans MT" panose="020B0502020104020203" pitchFamily="34" charset="0"/>
              </a:rPr>
              <a:t>Nearly half of IDR initiations are challenged as ineligible</a:t>
            </a:r>
          </a:p>
          <a:p>
            <a:pPr marL="965200" lvl="1" indent="-457200" latinLnBrk="0">
              <a:buFont typeface="Arial" panose="020B0604020202020204" pitchFamily="34" charset="0"/>
              <a:buChar char="•"/>
              <a:defRPr/>
            </a:pPr>
            <a:r>
              <a:rPr lang="en-US" altLang="en-US" sz="2367" b="0" dirty="0">
                <a:solidFill>
                  <a:schemeClr val="tx1"/>
                </a:solidFill>
                <a:latin typeface="Gill Sans MT" panose="020B0502020104020203" pitchFamily="34" charset="0"/>
              </a:rPr>
              <a:t>reasons: federal/state jurisdiction, incorrect batching, missed deadlines, failure to complete open negotiation  </a:t>
            </a:r>
          </a:p>
          <a:p>
            <a:pPr marL="584215" indent="-457200" latinLnBrk="0">
              <a:buFont typeface="Arial" panose="020B0604020202020204" pitchFamily="34" charset="0"/>
              <a:buChar char="•"/>
              <a:defRPr/>
            </a:pPr>
            <a:r>
              <a:rPr lang="en-US" altLang="en-US" sz="2700" dirty="0">
                <a:solidFill>
                  <a:schemeClr val="accent1"/>
                </a:solidFill>
                <a:latin typeface="Gill Sans MT" panose="020B0502020104020203" pitchFamily="34" charset="0"/>
              </a:rPr>
              <a:t>Initiating parties are prevailing in approximately 71% of disputes </a:t>
            </a:r>
          </a:p>
          <a:p>
            <a:pPr marL="584215" indent="-457200" latinLnBrk="0">
              <a:buFont typeface="Arial" panose="020B0604020202020204" pitchFamily="34" charset="0"/>
              <a:buChar char="•"/>
              <a:defRPr/>
            </a:pPr>
            <a:r>
              <a:rPr lang="en-US" altLang="en-US" sz="2400" b="0" dirty="0">
                <a:solidFill>
                  <a:schemeClr val="tx1"/>
                </a:solidFill>
                <a:latin typeface="Gill Sans MT" panose="020B0502020104020203" pitchFamily="34" charset="0"/>
              </a:rPr>
              <a:t>***This is still a new process that all parties are learning to navigate***</a:t>
            </a:r>
            <a:endPar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endParaRPr>
          </a:p>
        </p:txBody>
      </p:sp>
      <p:sp>
        <p:nvSpPr>
          <p:cNvPr id="5" name="Slide Number Placeholder 1">
            <a:extLst>
              <a:ext uri="{FF2B5EF4-FFF2-40B4-BE49-F238E27FC236}">
                <a16:creationId xmlns:a16="http://schemas.microsoft.com/office/drawing/2014/main" id="{FAA7C2AA-240E-A657-1DAE-A95E23D868CB}"/>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30</a:t>
            </a:fld>
            <a:endParaRPr kumimoji="1" lang="en-US" altLang="ko-KR" dirty="0"/>
          </a:p>
        </p:txBody>
      </p:sp>
    </p:spTree>
    <p:extLst>
      <p:ext uri="{BB962C8B-B14F-4D97-AF65-F5344CB8AC3E}">
        <p14:creationId xmlns:p14="http://schemas.microsoft.com/office/powerpoint/2010/main" val="498004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F3EA42-FD05-4A87-BDE9-FD843A112106}"/>
              </a:ext>
            </a:extLst>
          </p:cNvPr>
          <p:cNvSpPr>
            <a:spLocks noGrp="1"/>
          </p:cNvSpPr>
          <p:nvPr>
            <p:ph type="body" sz="quarter" idx="15"/>
          </p:nvPr>
        </p:nvSpPr>
        <p:spPr>
          <a:xfrm>
            <a:off x="2443163" y="2960810"/>
            <a:ext cx="7823784" cy="1581150"/>
          </a:xfrm>
        </p:spPr>
        <p:txBody>
          <a:bodyPr>
            <a:normAutofit/>
          </a:bodyPr>
          <a:lstStyle/>
          <a:p>
            <a:pPr algn="ctr"/>
            <a:r>
              <a:rPr lang="en-US" altLang="en-US" dirty="0">
                <a:solidFill>
                  <a:srgbClr val="FFFFFF"/>
                </a:solidFill>
                <a:latin typeface="+mj-lt"/>
              </a:rPr>
              <a:t>Notices and Postings</a:t>
            </a:r>
          </a:p>
        </p:txBody>
      </p:sp>
      <p:sp>
        <p:nvSpPr>
          <p:cNvPr id="3" name="Slide Number Placeholder 1">
            <a:extLst>
              <a:ext uri="{FF2B5EF4-FFF2-40B4-BE49-F238E27FC236}">
                <a16:creationId xmlns:a16="http://schemas.microsoft.com/office/drawing/2014/main" id="{6C6D810A-4BAB-18C5-A402-E3DC7F04BBA1}"/>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31</a:t>
            </a:fld>
            <a:endParaRPr kumimoji="1" lang="en-US" altLang="ko-KR" dirty="0"/>
          </a:p>
        </p:txBody>
      </p:sp>
    </p:spTree>
    <p:extLst>
      <p:ext uri="{BB962C8B-B14F-4D97-AF65-F5344CB8AC3E}">
        <p14:creationId xmlns:p14="http://schemas.microsoft.com/office/powerpoint/2010/main" val="3327737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869415" y="365123"/>
            <a:ext cx="10977679" cy="1325563"/>
          </a:xfrm>
        </p:spPr>
        <p:txBody>
          <a:bodyPr wrap="none">
            <a:noAutofit/>
          </a:bodyPr>
          <a:lstStyle/>
          <a:p>
            <a:r>
              <a:rPr lang="en-US" altLang="en-US" sz="4800" dirty="0">
                <a:solidFill>
                  <a:schemeClr val="tx1"/>
                </a:solidFill>
                <a:latin typeface="Gill Sans MT" panose="020B0502020104020203" pitchFamily="34" charset="0"/>
              </a:rPr>
              <a:t>Surprise Billing | </a:t>
            </a:r>
            <a:r>
              <a:rPr lang="en-US" altLang="en-US" sz="4800" dirty="0">
                <a:solidFill>
                  <a:srgbClr val="B5121B"/>
                </a:solidFill>
                <a:latin typeface="Gill Sans MT" panose="020B0502020104020203" pitchFamily="34" charset="0"/>
                <a:ea typeface="MS PGothic" panose="020B0600070205080204" pitchFamily="34" charset="-128"/>
                <a:cs typeface="+mn-cs"/>
              </a:rPr>
              <a:t>Notice and Consent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689519" y="1628688"/>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469915" indent="-342900" latinLnBrk="0">
              <a:spcBef>
                <a:spcPts val="0"/>
              </a:spcBef>
              <a:buFont typeface="Wingdings" panose="05000000000000000000" pitchFamily="2" charset="2"/>
              <a:buChar char="§"/>
              <a:defRPr/>
            </a:pPr>
            <a:r>
              <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rPr>
              <a:t>Providers can balance bill if they provide notice and obtain consent in limited circumstances</a:t>
            </a:r>
          </a:p>
          <a:p>
            <a:pPr marL="469915" indent="-342900" latinLnBrk="0">
              <a:spcBef>
                <a:spcPts val="0"/>
              </a:spcBef>
              <a:buFont typeface="Wingdings" panose="05000000000000000000" pitchFamily="2" charset="2"/>
              <a:buChar char="§"/>
              <a:defRPr/>
            </a:pPr>
            <a:r>
              <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rPr>
              <a:t>Very few organizations likely to take this approach </a:t>
            </a:r>
          </a:p>
          <a:p>
            <a:pPr marL="469915" indent="-342900" latinLnBrk="0">
              <a:spcBef>
                <a:spcPts val="0"/>
              </a:spcBef>
              <a:buFont typeface="Wingdings" panose="05000000000000000000" pitchFamily="2" charset="2"/>
              <a:buChar char="§"/>
              <a:defRPr/>
            </a:pPr>
            <a:r>
              <a:rPr kumimoji="0" lang="en-US" altLang="en-US" sz="2400" b="0" i="0" u="none" strike="noStrike" kern="1200" cap="none" spc="0" normalizeH="0" baseline="0" noProof="0" dirty="0">
                <a:ln>
                  <a:noFill/>
                </a:ln>
                <a:solidFill>
                  <a:schemeClr val="tx1"/>
                </a:solidFill>
                <a:effectLst/>
                <a:uLnTx/>
                <a:uFillTx/>
                <a:latin typeface="Gill Sans MT" panose="020B0502020104020203" pitchFamily="34" charset="0"/>
              </a:rPr>
              <a:t>Provider is not permitted to request consent:</a:t>
            </a:r>
          </a:p>
          <a:p>
            <a:pPr marL="850900" lvl="1" indent="-342900" latinLnBrk="0">
              <a:spcBef>
                <a:spcPts val="0"/>
              </a:spcBef>
              <a:buFont typeface="Wingdings" panose="05000000000000000000" pitchFamily="2" charset="2"/>
              <a:buChar char="§"/>
              <a:defRPr/>
            </a:pPr>
            <a:r>
              <a:rPr kumimoji="0" lang="en-US" altLang="en-US" sz="2200" b="0" i="0" u="none" strike="noStrike" kern="1200" cap="none" spc="0" normalizeH="0" baseline="0" noProof="0" dirty="0">
                <a:ln>
                  <a:noFill/>
                </a:ln>
                <a:solidFill>
                  <a:schemeClr val="tx1"/>
                </a:solidFill>
                <a:effectLst/>
                <a:uLnTx/>
                <a:uFillTx/>
                <a:latin typeface="Gill Sans MT" panose="020B0502020104020203" pitchFamily="34" charset="0"/>
              </a:rPr>
              <a:t>for certain services (emergency medicine, </a:t>
            </a:r>
            <a:r>
              <a:rPr lang="en-US" altLang="en-US" sz="2200" b="0" dirty="0">
                <a:solidFill>
                  <a:schemeClr val="tx1"/>
                </a:solidFill>
                <a:latin typeface="Gill Sans MT" panose="020B0502020104020203" pitchFamily="34" charset="0"/>
              </a:rPr>
              <a:t>anesthesiology, pathology, radiology, laboratory,  neonatology, assistant surgeons, hospitalists and intensivists) </a:t>
            </a:r>
          </a:p>
          <a:p>
            <a:pPr marL="850900" lvl="1" indent="-342900" latinLnBrk="0">
              <a:spcBef>
                <a:spcPts val="0"/>
              </a:spcBef>
              <a:buFont typeface="Wingdings" panose="05000000000000000000" pitchFamily="2" charset="2"/>
              <a:buChar char="§"/>
              <a:defRPr/>
            </a:pPr>
            <a:r>
              <a:rPr kumimoji="0" lang="en-US" altLang="en-US" sz="2200" b="0" i="0" u="none" strike="noStrike" kern="1200" cap="none" spc="0" normalizeH="0" baseline="0" noProof="0" dirty="0">
                <a:ln>
                  <a:noFill/>
                </a:ln>
                <a:solidFill>
                  <a:schemeClr val="tx1"/>
                </a:solidFill>
                <a:effectLst/>
                <a:uLnTx/>
                <a:uFillTx/>
                <a:latin typeface="Gill Sans MT" panose="020B0502020104020203" pitchFamily="34" charset="0"/>
              </a:rPr>
              <a:t>or if no participating provider is available </a:t>
            </a:r>
          </a:p>
          <a:p>
            <a:pPr marL="469915" indent="-342900" latinLnBrk="0">
              <a:spcBef>
                <a:spcPts val="0"/>
              </a:spcBef>
              <a:buFont typeface="Wingdings" panose="05000000000000000000" pitchFamily="2" charset="2"/>
              <a:buChar char="§"/>
              <a:defRPr/>
            </a:pPr>
            <a:r>
              <a:rPr lang="en-US" altLang="en-US" sz="2400" b="0" dirty="0">
                <a:solidFill>
                  <a:schemeClr val="tx1"/>
                </a:solidFill>
                <a:latin typeface="Gill Sans MT" panose="020B0502020104020203" pitchFamily="34" charset="0"/>
              </a:rPr>
              <a:t>Use standard HHS form</a:t>
            </a:r>
          </a:p>
          <a:p>
            <a:pPr marL="469915" indent="-342900" latinLnBrk="0">
              <a:spcBef>
                <a:spcPts val="0"/>
              </a:spcBef>
              <a:buFont typeface="Wingdings" panose="05000000000000000000" pitchFamily="2" charset="2"/>
              <a:buChar char="§"/>
              <a:defRPr/>
            </a:pPr>
            <a:r>
              <a:rPr lang="en-US" altLang="en-US" sz="2400" b="0" dirty="0">
                <a:solidFill>
                  <a:schemeClr val="tx1"/>
                </a:solidFill>
                <a:latin typeface="Gill Sans MT" panose="020B0502020104020203" pitchFamily="34" charset="0"/>
              </a:rPr>
              <a:t>Also, the patient does not have to agree (and HHS doesn’t think many patients will) </a:t>
            </a:r>
          </a:p>
        </p:txBody>
      </p:sp>
      <p:sp>
        <p:nvSpPr>
          <p:cNvPr id="5" name="Slide Number Placeholder 1">
            <a:extLst>
              <a:ext uri="{FF2B5EF4-FFF2-40B4-BE49-F238E27FC236}">
                <a16:creationId xmlns:a16="http://schemas.microsoft.com/office/drawing/2014/main" id="{D276B839-35AA-43EB-C73F-AC26B39C2153}"/>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32</a:t>
            </a:fld>
            <a:endParaRPr kumimoji="1" lang="en-US" altLang="ko-KR" dirty="0"/>
          </a:p>
        </p:txBody>
      </p:sp>
    </p:spTree>
    <p:extLst>
      <p:ext uri="{BB962C8B-B14F-4D97-AF65-F5344CB8AC3E}">
        <p14:creationId xmlns:p14="http://schemas.microsoft.com/office/powerpoint/2010/main" val="2640669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309967" y="365123"/>
            <a:ext cx="11537128" cy="1325563"/>
          </a:xfrm>
        </p:spPr>
        <p:txBody>
          <a:bodyPr wrap="none">
            <a:noAutofit/>
          </a:bodyPr>
          <a:lstStyle/>
          <a:p>
            <a:r>
              <a:rPr lang="en-US" altLang="en-US" sz="4800" dirty="0">
                <a:solidFill>
                  <a:schemeClr val="tx1"/>
                </a:solidFill>
                <a:latin typeface="Gill Sans MT" panose="020B0502020104020203" pitchFamily="34" charset="0"/>
              </a:rPr>
              <a:t>Surprise Billing |  </a:t>
            </a:r>
            <a:r>
              <a:rPr lang="en-US" altLang="en-US" sz="4800" dirty="0">
                <a:solidFill>
                  <a:srgbClr val="B5121B"/>
                </a:solidFill>
                <a:latin typeface="Gill Sans MT" panose="020B0502020104020203" pitchFamily="34" charset="0"/>
                <a:ea typeface="MS PGothic" panose="020B0600070205080204" pitchFamily="34" charset="-128"/>
                <a:cs typeface="+mn-cs"/>
              </a:rPr>
              <a:t>Model Disclosure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309967" y="1694221"/>
            <a:ext cx="11012618"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442928" indent="-315913" latinLnBrk="0">
              <a:buFont typeface="Wingdings" panose="05000000000000000000" pitchFamily="2" charset="2"/>
              <a:buChar char="§"/>
              <a:defRPr/>
            </a:pPr>
            <a:r>
              <a:rPr lang="en-US" altLang="en-US" sz="2400" b="0" dirty="0">
                <a:solidFill>
                  <a:prstClr val="black"/>
                </a:solidFill>
                <a:latin typeface="Gill Sans MT" panose="020B0502020104020203" pitchFamily="34" charset="0"/>
              </a:rPr>
              <a:t>Model Disclosure </a:t>
            </a:r>
            <a:r>
              <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rPr>
              <a:t>Notice of Surprise Billing Protections</a:t>
            </a:r>
            <a:endParaRPr lang="en-US" altLang="en-US" sz="2400" b="0" dirty="0">
              <a:solidFill>
                <a:prstClr val="black"/>
              </a:solidFill>
              <a:latin typeface="Gill Sans MT" panose="020B0502020104020203" pitchFamily="34" charset="0"/>
            </a:endParaRPr>
          </a:p>
          <a:p>
            <a:pPr marL="823913" lvl="1" indent="-315913" latinLnBrk="0">
              <a:buFont typeface="Wingdings" panose="05000000000000000000" pitchFamily="2" charset="2"/>
              <a:buChar char="§"/>
              <a:defRPr/>
            </a:pPr>
            <a:r>
              <a:rPr lang="en-US" altLang="en-US" sz="2200" b="0" dirty="0">
                <a:solidFill>
                  <a:prstClr val="black"/>
                </a:solidFill>
                <a:latin typeface="Gill Sans MT" panose="020B0502020104020203" pitchFamily="34" charset="0"/>
              </a:rPr>
              <a:t>Provide to </a:t>
            </a:r>
            <a:r>
              <a:rPr lang="en-US" altLang="en-US" sz="2200" b="0" dirty="0">
                <a:solidFill>
                  <a:schemeClr val="accent2"/>
                </a:solidFill>
                <a:latin typeface="Gill Sans MT" panose="020B0502020104020203" pitchFamily="34" charset="0"/>
              </a:rPr>
              <a:t>patients covered by commercial plans</a:t>
            </a:r>
            <a:r>
              <a:rPr lang="en-US" altLang="en-US" sz="2200" b="0" dirty="0">
                <a:solidFill>
                  <a:prstClr val="black"/>
                </a:solidFill>
                <a:latin typeface="Gill Sans MT" panose="020B0502020104020203" pitchFamily="34" charset="0"/>
              </a:rPr>
              <a:t> and </a:t>
            </a:r>
            <a:r>
              <a:rPr lang="en-US" altLang="en-US" sz="2200" b="0" u="sng" dirty="0">
                <a:solidFill>
                  <a:schemeClr val="accent2"/>
                </a:solidFill>
                <a:latin typeface="Gill Sans MT" panose="020B0502020104020203" pitchFamily="34" charset="0"/>
              </a:rPr>
              <a:t>only for services in a hospital, CAH, or ASC</a:t>
            </a:r>
          </a:p>
          <a:p>
            <a:pPr marL="1204898" lvl="2" indent="-315913" latinLnBrk="0">
              <a:buFont typeface="Wingdings" panose="05000000000000000000" pitchFamily="2" charset="2"/>
              <a:buChar char="§"/>
              <a:defRPr/>
            </a:pPr>
            <a:r>
              <a:rPr lang="en-US" altLang="en-US" sz="2000" b="0" dirty="0">
                <a:solidFill>
                  <a:prstClr val="black"/>
                </a:solidFill>
                <a:latin typeface="Gill Sans MT" panose="020B0502020104020203" pitchFamily="34" charset="0"/>
              </a:rPr>
              <a:t>Facility can provide on behalf of providers but requires written agreement </a:t>
            </a:r>
          </a:p>
          <a:p>
            <a:pPr marL="823913" lvl="1" indent="-315913" latinLnBrk="0">
              <a:buFont typeface="Wingdings" panose="05000000000000000000" pitchFamily="2" charset="2"/>
              <a:buChar char="§"/>
              <a:defRPr/>
            </a:pPr>
            <a:r>
              <a:rPr lang="en-US" altLang="en-US" sz="2200" b="0" dirty="0">
                <a:solidFill>
                  <a:prstClr val="black"/>
                </a:solidFill>
                <a:latin typeface="Gill Sans MT" panose="020B0502020104020203" pitchFamily="34" charset="0"/>
              </a:rPr>
              <a:t>Provide </a:t>
            </a:r>
            <a:r>
              <a:rPr lang="en-US" altLang="en-US" sz="2200" b="0" dirty="0">
                <a:solidFill>
                  <a:schemeClr val="accent2"/>
                </a:solidFill>
                <a:latin typeface="Gill Sans MT" panose="020B0502020104020203" pitchFamily="34" charset="0"/>
              </a:rPr>
              <a:t>no later than time bill is sent to patient </a:t>
            </a:r>
          </a:p>
          <a:p>
            <a:pPr marL="823913" lvl="1" indent="-315913" latinLnBrk="0">
              <a:buFont typeface="Wingdings" panose="05000000000000000000" pitchFamily="2" charset="2"/>
              <a:buChar char="§"/>
              <a:defRPr/>
            </a:pPr>
            <a:r>
              <a:rPr lang="en-US" altLang="en-US" sz="2200" b="0" dirty="0">
                <a:solidFill>
                  <a:prstClr val="black"/>
                </a:solidFill>
                <a:latin typeface="Gill Sans MT" panose="020B0502020104020203" pitchFamily="34" charset="0"/>
              </a:rPr>
              <a:t>Post on website (if have one)</a:t>
            </a:r>
          </a:p>
          <a:p>
            <a:pPr marL="823913" lvl="1" indent="-315913" latinLnBrk="0">
              <a:buFont typeface="Wingdings" panose="05000000000000000000" pitchFamily="2" charset="2"/>
              <a:buChar char="§"/>
              <a:defRPr/>
            </a:pPr>
            <a:r>
              <a:rPr lang="en-US" altLang="en-US" sz="2200" b="0" dirty="0">
                <a:solidFill>
                  <a:prstClr val="black"/>
                </a:solidFill>
                <a:latin typeface="Gill Sans MT" panose="020B0502020104020203" pitchFamily="34" charset="0"/>
              </a:rPr>
              <a:t>Post prominently in areas where patients check in or pay bills</a:t>
            </a:r>
          </a:p>
          <a:p>
            <a:pPr marL="823913" lvl="1" indent="-315913" latinLnBrk="0">
              <a:buFont typeface="Wingdings" panose="05000000000000000000" pitchFamily="2" charset="2"/>
              <a:buChar char="§"/>
              <a:defRPr/>
            </a:pPr>
            <a:r>
              <a:rPr lang="en-US" altLang="en-US" sz="2200" b="0" dirty="0">
                <a:solidFill>
                  <a:prstClr val="black"/>
                </a:solidFill>
                <a:latin typeface="Gill Sans MT" panose="020B0502020104020203" pitchFamily="34" charset="0"/>
              </a:rPr>
              <a:t>Do not post in non-hospital (freestanding) office setting  </a:t>
            </a:r>
          </a:p>
          <a:p>
            <a:pPr marL="823913" lvl="1" indent="-315913" latinLnBrk="0">
              <a:buFont typeface="Wingdings" panose="05000000000000000000" pitchFamily="2" charset="2"/>
              <a:buChar char="§"/>
              <a:defRPr/>
            </a:pPr>
            <a:r>
              <a:rPr lang="en-US" altLang="en-US" sz="2200" b="0" dirty="0">
                <a:solidFill>
                  <a:prstClr val="black"/>
                </a:solidFill>
                <a:latin typeface="Gill Sans MT" panose="020B0502020104020203" pitchFamily="34" charset="0"/>
              </a:rPr>
              <a:t>HHS model notice of surprise billing protections </a:t>
            </a:r>
          </a:p>
        </p:txBody>
      </p:sp>
      <p:sp>
        <p:nvSpPr>
          <p:cNvPr id="5" name="Slide Number Placeholder 1">
            <a:extLst>
              <a:ext uri="{FF2B5EF4-FFF2-40B4-BE49-F238E27FC236}">
                <a16:creationId xmlns:a16="http://schemas.microsoft.com/office/drawing/2014/main" id="{34B9AE86-12E0-BCE1-1A85-C60E7F0C88E7}"/>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33</a:t>
            </a:fld>
            <a:endParaRPr kumimoji="1" lang="en-US" altLang="ko-KR" dirty="0"/>
          </a:p>
        </p:txBody>
      </p:sp>
    </p:spTree>
    <p:extLst>
      <p:ext uri="{BB962C8B-B14F-4D97-AF65-F5344CB8AC3E}">
        <p14:creationId xmlns:p14="http://schemas.microsoft.com/office/powerpoint/2010/main" val="2328322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F3EA42-FD05-4A87-BDE9-FD843A112106}"/>
              </a:ext>
            </a:extLst>
          </p:cNvPr>
          <p:cNvSpPr>
            <a:spLocks noGrp="1"/>
          </p:cNvSpPr>
          <p:nvPr>
            <p:ph type="body" sz="quarter" idx="15"/>
          </p:nvPr>
        </p:nvSpPr>
        <p:spPr>
          <a:xfrm>
            <a:off x="2443163" y="2960810"/>
            <a:ext cx="7823784" cy="1581150"/>
          </a:xfrm>
        </p:spPr>
        <p:txBody>
          <a:bodyPr>
            <a:normAutofit/>
          </a:bodyPr>
          <a:lstStyle/>
          <a:p>
            <a:pPr algn="ctr"/>
            <a:r>
              <a:rPr lang="en-US" altLang="en-US" dirty="0">
                <a:solidFill>
                  <a:srgbClr val="FFFFFF"/>
                </a:solidFill>
                <a:latin typeface="+mj-lt"/>
              </a:rPr>
              <a:t>FAQs</a:t>
            </a:r>
          </a:p>
        </p:txBody>
      </p:sp>
      <p:sp>
        <p:nvSpPr>
          <p:cNvPr id="3" name="Slide Number Placeholder 1">
            <a:extLst>
              <a:ext uri="{FF2B5EF4-FFF2-40B4-BE49-F238E27FC236}">
                <a16:creationId xmlns:a16="http://schemas.microsoft.com/office/drawing/2014/main" id="{56644EE7-1A55-C300-03A0-5E3FB893CFA5}"/>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34</a:t>
            </a:fld>
            <a:endParaRPr kumimoji="1" lang="en-US" altLang="ko-KR" dirty="0"/>
          </a:p>
        </p:txBody>
      </p:sp>
    </p:spTree>
    <p:extLst>
      <p:ext uri="{BB962C8B-B14F-4D97-AF65-F5344CB8AC3E}">
        <p14:creationId xmlns:p14="http://schemas.microsoft.com/office/powerpoint/2010/main" val="4262013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309967" y="365123"/>
            <a:ext cx="11537128" cy="1325563"/>
          </a:xfrm>
        </p:spPr>
        <p:txBody>
          <a:bodyPr wrap="none">
            <a:noAutofit/>
          </a:bodyPr>
          <a:lstStyle/>
          <a:p>
            <a:pPr algn="ctr"/>
            <a:r>
              <a:rPr lang="en-US" sz="2500" b="1" dirty="0">
                <a:latin typeface="Gill Sans MT" panose="020B0502020104020203" pitchFamily="34" charset="0"/>
                <a:ea typeface="MS PGothic" panose="020B0600070205080204" pitchFamily="34" charset="-128"/>
                <a:cs typeface="+mn-cs"/>
              </a:rPr>
              <a:t>For the one-page notice facilities and provider must issue describing the</a:t>
            </a:r>
            <a:br>
              <a:rPr lang="en-US" sz="2500" b="1" dirty="0">
                <a:latin typeface="Gill Sans MT" panose="020B0502020104020203" pitchFamily="34" charset="0"/>
                <a:ea typeface="MS PGothic" panose="020B0600070205080204" pitchFamily="34" charset="-128"/>
                <a:cs typeface="+mn-cs"/>
              </a:rPr>
            </a:br>
            <a:r>
              <a:rPr lang="en-US" sz="2500" b="1" dirty="0">
                <a:latin typeface="Gill Sans MT" panose="020B0502020104020203" pitchFamily="34" charset="0"/>
                <a:ea typeface="MS PGothic" panose="020B0600070205080204" pitchFamily="34" charset="-128"/>
                <a:cs typeface="+mn-cs"/>
              </a:rPr>
              <a:t>patient balance billing protections, is that notice required to be given to every</a:t>
            </a:r>
            <a:br>
              <a:rPr lang="en-US" sz="2500" b="1" dirty="0">
                <a:latin typeface="Gill Sans MT" panose="020B0502020104020203" pitchFamily="34" charset="0"/>
                <a:ea typeface="MS PGothic" panose="020B0600070205080204" pitchFamily="34" charset="-128"/>
                <a:cs typeface="+mn-cs"/>
              </a:rPr>
            </a:br>
            <a:r>
              <a:rPr lang="en-US" sz="2500" b="1" dirty="0">
                <a:latin typeface="Gill Sans MT" panose="020B0502020104020203" pitchFamily="34" charset="0"/>
                <a:ea typeface="MS PGothic" panose="020B0600070205080204" pitchFamily="34" charset="-128"/>
                <a:cs typeface="+mn-cs"/>
              </a:rPr>
              <a:t>single patient walking into the hospital or only out-of-network patients? </a:t>
            </a: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309967" y="1694221"/>
            <a:ext cx="11012618"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127015" latinLnBrk="0">
              <a:defRPr/>
            </a:pPr>
            <a:endParaRPr lang="en-US" dirty="0">
              <a:latin typeface="+mn-lt"/>
            </a:endParaRPr>
          </a:p>
          <a:p>
            <a:pPr marL="127015" latinLnBrk="0">
              <a:defRPr/>
            </a:pPr>
            <a:r>
              <a:rPr lang="en-US" sz="2200" b="0" dirty="0"/>
              <a:t>The law and regulation requires that hospitals give the notice describing patient balance billing protections to </a:t>
            </a:r>
            <a:r>
              <a:rPr lang="en-US" sz="2200" b="0" dirty="0">
                <a:highlight>
                  <a:srgbClr val="FFFF00"/>
                </a:highlight>
              </a:rPr>
              <a:t>all patients covered by insurance</a:t>
            </a:r>
            <a:r>
              <a:rPr lang="en-US" sz="2200" b="0" dirty="0"/>
              <a:t>. Therefore, the conveyance of the notice is not limited to those that are out-of-network. The final rule stipulates that, at a minimum, providers and facilities should give the notice to the patient </a:t>
            </a:r>
            <a:r>
              <a:rPr lang="en-US" sz="2200" b="0" dirty="0">
                <a:highlight>
                  <a:srgbClr val="FFFF00"/>
                </a:highlight>
              </a:rPr>
              <a:t>at the time of billing</a:t>
            </a:r>
            <a:r>
              <a:rPr lang="en-US" sz="2200" b="0" dirty="0"/>
              <a:t>. However, the rule does offer providers and facilities some flexibility on the timing of the notice and gives an example that the notice could be conveyed to the patient at the time a procedure is scheduled. </a:t>
            </a:r>
          </a:p>
          <a:p>
            <a:pPr marL="127015" latinLnBrk="0">
              <a:defRPr/>
            </a:pPr>
            <a:r>
              <a:rPr kumimoji="0" lang="en-US" altLang="en-US" sz="2200" b="0" i="0" u="none" strike="noStrike" kern="1200" cap="none" spc="0" normalizeH="0" baseline="0" noProof="0" dirty="0">
                <a:ln>
                  <a:noFill/>
                </a:ln>
                <a:solidFill>
                  <a:prstClr val="black"/>
                </a:solidFill>
                <a:effectLst/>
                <a:uLnTx/>
                <a:uFillTx/>
              </a:rPr>
              <a:t>[From American Hospital Association] </a:t>
            </a:r>
          </a:p>
        </p:txBody>
      </p:sp>
      <p:sp>
        <p:nvSpPr>
          <p:cNvPr id="5" name="Slide Number Placeholder 1">
            <a:extLst>
              <a:ext uri="{FF2B5EF4-FFF2-40B4-BE49-F238E27FC236}">
                <a16:creationId xmlns:a16="http://schemas.microsoft.com/office/drawing/2014/main" id="{645AE3EF-E1DF-4671-A6DA-C3667F13D4C2}"/>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35</a:t>
            </a:fld>
            <a:endParaRPr kumimoji="1" lang="en-US" altLang="ko-KR" dirty="0"/>
          </a:p>
        </p:txBody>
      </p:sp>
    </p:spTree>
    <p:extLst>
      <p:ext uri="{BB962C8B-B14F-4D97-AF65-F5344CB8AC3E}">
        <p14:creationId xmlns:p14="http://schemas.microsoft.com/office/powerpoint/2010/main" val="672765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309967" y="365123"/>
            <a:ext cx="11537128" cy="1325563"/>
          </a:xfrm>
        </p:spPr>
        <p:txBody>
          <a:bodyPr wrap="none">
            <a:noAutofit/>
          </a:bodyPr>
          <a:lstStyle/>
          <a:p>
            <a:pPr algn="ctr"/>
            <a:r>
              <a:rPr lang="en-US" sz="2500" b="1" dirty="0">
                <a:latin typeface="Gill Sans MT" panose="020B0502020104020203" pitchFamily="34" charset="0"/>
                <a:ea typeface="MS PGothic" panose="020B0600070205080204" pitchFamily="34" charset="-128"/>
                <a:cs typeface="+mn-cs"/>
              </a:rPr>
              <a:t>Does the patient need to sign an acknowledgement that the patient </a:t>
            </a:r>
            <a:br>
              <a:rPr lang="en-US" sz="2500" b="1" dirty="0">
                <a:latin typeface="Gill Sans MT" panose="020B0502020104020203" pitchFamily="34" charset="0"/>
                <a:ea typeface="MS PGothic" panose="020B0600070205080204" pitchFamily="34" charset="-128"/>
                <a:cs typeface="+mn-cs"/>
              </a:rPr>
            </a:br>
            <a:r>
              <a:rPr lang="en-US" sz="2500" b="1" dirty="0">
                <a:latin typeface="Gill Sans MT" panose="020B0502020104020203" pitchFamily="34" charset="0"/>
                <a:ea typeface="MS PGothic" panose="020B0600070205080204" pitchFamily="34" charset="-128"/>
                <a:cs typeface="+mn-cs"/>
              </a:rPr>
              <a:t>has received the disclosure notice regarding</a:t>
            </a:r>
            <a:br>
              <a:rPr lang="en-US" sz="2500" b="1" dirty="0">
                <a:latin typeface="Gill Sans MT" panose="020B0502020104020203" pitchFamily="34" charset="0"/>
                <a:ea typeface="MS PGothic" panose="020B0600070205080204" pitchFamily="34" charset="-128"/>
                <a:cs typeface="+mn-cs"/>
              </a:rPr>
            </a:br>
            <a:r>
              <a:rPr lang="en-US" sz="2500" b="1" dirty="0">
                <a:latin typeface="Gill Sans MT" panose="020B0502020104020203" pitchFamily="34" charset="0"/>
                <a:ea typeface="MS PGothic" panose="020B0600070205080204" pitchFamily="34" charset="-128"/>
                <a:cs typeface="+mn-cs"/>
              </a:rPr>
              <a:t>patient protections against surprise billing disclosure?</a:t>
            </a: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309967" y="2125045"/>
            <a:ext cx="11012618" cy="3431694"/>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127015" latinLnBrk="0">
              <a:defRPr/>
            </a:pPr>
            <a:r>
              <a:rPr lang="en-US" sz="2200" dirty="0"/>
              <a:t>No. Patients don’t need to sign to acknowledge that they have received the disclosure notice regarding patient protections against surprise billing. Review and download the model disclosure notice for patient protections against surprise billing, which providers and facilities may use. </a:t>
            </a:r>
            <a:r>
              <a:rPr kumimoji="0" lang="en-US" altLang="en-US" sz="2200" i="0" u="none" strike="noStrike" kern="1200" cap="none" spc="0" normalizeH="0" baseline="0" noProof="0" dirty="0">
                <a:ln>
                  <a:noFill/>
                </a:ln>
                <a:solidFill>
                  <a:prstClr val="black"/>
                </a:solidFill>
                <a:effectLst/>
                <a:uLnTx/>
                <a:uFillTx/>
              </a:rPr>
              <a:t>[CMS FAQ April 6, 2022] </a:t>
            </a:r>
          </a:p>
        </p:txBody>
      </p:sp>
      <p:sp>
        <p:nvSpPr>
          <p:cNvPr id="5" name="Slide Number Placeholder 1">
            <a:extLst>
              <a:ext uri="{FF2B5EF4-FFF2-40B4-BE49-F238E27FC236}">
                <a16:creationId xmlns:a16="http://schemas.microsoft.com/office/drawing/2014/main" id="{2FB74337-C333-CADF-732B-7500C6B1D559}"/>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36</a:t>
            </a:fld>
            <a:endParaRPr kumimoji="1" lang="en-US" altLang="ko-KR" dirty="0"/>
          </a:p>
        </p:txBody>
      </p:sp>
    </p:spTree>
    <p:extLst>
      <p:ext uri="{BB962C8B-B14F-4D97-AF65-F5344CB8AC3E}">
        <p14:creationId xmlns:p14="http://schemas.microsoft.com/office/powerpoint/2010/main" val="361493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309967" y="365123"/>
            <a:ext cx="11537128" cy="1325563"/>
          </a:xfrm>
        </p:spPr>
        <p:txBody>
          <a:bodyPr wrap="none">
            <a:noAutofit/>
          </a:bodyPr>
          <a:lstStyle/>
          <a:p>
            <a:pPr algn="ctr"/>
            <a:r>
              <a:rPr lang="en-US" sz="4500" b="1" dirty="0">
                <a:latin typeface="Gill Sans MT" panose="020B0502020104020203" pitchFamily="34" charset="0"/>
                <a:ea typeface="MS PGothic" panose="020B0600070205080204" pitchFamily="34" charset="-128"/>
                <a:cs typeface="+mn-cs"/>
              </a:rPr>
              <a:t>What are the penalties for non-compliance? </a:t>
            </a:r>
            <a:endParaRPr lang="en-US" sz="4500" b="1"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309967" y="2371229"/>
            <a:ext cx="11012618" cy="3211887"/>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508000" marR="0" lvl="1" algn="ctr" defTabSz="506413" rtl="0" eaLnBrk="0" fontAlgn="base" latinLnBrk="0" hangingPunct="0">
              <a:lnSpc>
                <a:spcPct val="100000"/>
              </a:lnSpc>
              <a:spcBef>
                <a:spcPct val="20000"/>
              </a:spcBef>
              <a:spcAft>
                <a:spcPct val="0"/>
              </a:spcAft>
              <a:buClrTx/>
              <a:buSzTx/>
              <a:tabLst/>
              <a:defRPr/>
            </a:pPr>
            <a:r>
              <a:rPr lang="en-US" altLang="en-US" sz="6000" b="0" dirty="0">
                <a:solidFill>
                  <a:prstClr val="black"/>
                </a:solidFill>
              </a:rPr>
              <a:t>CMP up to $10,000 per </a:t>
            </a:r>
          </a:p>
          <a:p>
            <a:pPr marL="508000" marR="0" lvl="1" algn="ctr" defTabSz="506413" rtl="0" eaLnBrk="0" fontAlgn="base" latinLnBrk="0" hangingPunct="0">
              <a:lnSpc>
                <a:spcPct val="100000"/>
              </a:lnSpc>
              <a:spcBef>
                <a:spcPct val="20000"/>
              </a:spcBef>
              <a:spcAft>
                <a:spcPct val="0"/>
              </a:spcAft>
              <a:buClrTx/>
              <a:buSzTx/>
              <a:tabLst/>
              <a:defRPr/>
            </a:pPr>
            <a:r>
              <a:rPr lang="en-US" altLang="en-US" sz="6000" b="0" dirty="0">
                <a:solidFill>
                  <a:prstClr val="black"/>
                </a:solidFill>
              </a:rPr>
              <a:t>violation </a:t>
            </a:r>
            <a:endParaRPr kumimoji="0" lang="en-US" altLang="en-US" sz="6000" b="0" i="0" u="none" strike="noStrike" kern="1200" cap="none" spc="0" normalizeH="0" baseline="0" noProof="0" dirty="0">
              <a:ln>
                <a:noFill/>
              </a:ln>
              <a:solidFill>
                <a:prstClr val="black"/>
              </a:solidFill>
              <a:effectLst/>
              <a:uLnTx/>
              <a:uFillTx/>
            </a:endParaRPr>
          </a:p>
        </p:txBody>
      </p:sp>
      <p:sp>
        <p:nvSpPr>
          <p:cNvPr id="5" name="Slide Number Placeholder 1">
            <a:extLst>
              <a:ext uri="{FF2B5EF4-FFF2-40B4-BE49-F238E27FC236}">
                <a16:creationId xmlns:a16="http://schemas.microsoft.com/office/drawing/2014/main" id="{A51FAC60-9A98-7119-5C25-0E664CB779F9}"/>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37</a:t>
            </a:fld>
            <a:endParaRPr kumimoji="1" lang="en-US" altLang="ko-KR" dirty="0"/>
          </a:p>
        </p:txBody>
      </p:sp>
    </p:spTree>
    <p:extLst>
      <p:ext uri="{BB962C8B-B14F-4D97-AF65-F5344CB8AC3E}">
        <p14:creationId xmlns:p14="http://schemas.microsoft.com/office/powerpoint/2010/main" val="2229786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309967" y="365123"/>
            <a:ext cx="11537128" cy="1325563"/>
          </a:xfrm>
        </p:spPr>
        <p:txBody>
          <a:bodyPr wrap="none">
            <a:noAutofit/>
          </a:bodyPr>
          <a:lstStyle/>
          <a:p>
            <a:r>
              <a:rPr lang="en-US" altLang="en-US" sz="4800" dirty="0">
                <a:solidFill>
                  <a:schemeClr val="tx1"/>
                </a:solidFill>
                <a:latin typeface="Gill Sans MT" panose="020B0502020104020203" pitchFamily="34" charset="0"/>
              </a:rPr>
              <a:t>Hall Render Experience |  </a:t>
            </a:r>
            <a:r>
              <a:rPr lang="en-US" altLang="en-US" sz="4800" dirty="0">
                <a:solidFill>
                  <a:srgbClr val="B5121B"/>
                </a:solidFill>
                <a:latin typeface="Gill Sans MT" panose="020B0502020104020203" pitchFamily="34" charset="0"/>
                <a:ea typeface="MS PGothic" panose="020B0600070205080204" pitchFamily="34" charset="-128"/>
                <a:cs typeface="+mn-cs"/>
              </a:rPr>
              <a:t>Takeaways </a:t>
            </a:r>
            <a:endParaRPr lang="en-US" sz="48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309967" y="1694221"/>
            <a:ext cx="11012618"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442928" indent="-315913" latinLnBrk="0">
              <a:buFont typeface="Wingdings" panose="05000000000000000000" pitchFamily="2" charset="2"/>
              <a:buChar char="§"/>
              <a:defRPr/>
            </a:pPr>
            <a:r>
              <a:rPr lang="en-US" altLang="en-US" sz="2400" b="0" dirty="0">
                <a:solidFill>
                  <a:prstClr val="black"/>
                </a:solidFill>
                <a:latin typeface="Gill Sans MT" panose="020B0502020104020203" pitchFamily="34" charset="0"/>
              </a:rPr>
              <a:t>None of this is going away </a:t>
            </a:r>
          </a:p>
          <a:p>
            <a:pPr marL="442928" indent="-315913" latinLnBrk="0">
              <a:buFont typeface="Wingdings" panose="05000000000000000000" pitchFamily="2" charset="2"/>
              <a:buChar char="§"/>
              <a:defRPr/>
            </a:pPr>
            <a:r>
              <a:rPr lang="en-US" altLang="en-US" sz="2400" b="0" dirty="0">
                <a:solidFill>
                  <a:prstClr val="black"/>
                </a:solidFill>
                <a:latin typeface="Gill Sans MT" panose="020B0502020104020203" pitchFamily="34" charset="0"/>
              </a:rPr>
              <a:t>Fines will increase </a:t>
            </a:r>
          </a:p>
          <a:p>
            <a:pPr marL="442928" indent="-315913" latinLnBrk="0">
              <a:buFont typeface="Wingdings" panose="05000000000000000000" pitchFamily="2" charset="2"/>
              <a:buChar char="§"/>
              <a:defRPr/>
            </a:pPr>
            <a:r>
              <a:rPr lang="en-US" altLang="en-US" sz="2400" b="0" dirty="0">
                <a:solidFill>
                  <a:prstClr val="black"/>
                </a:solidFill>
                <a:latin typeface="Gill Sans MT" panose="020B0502020104020203" pitchFamily="34" charset="0"/>
              </a:rPr>
              <a:t>Enforcement increasing </a:t>
            </a:r>
          </a:p>
          <a:p>
            <a:pPr marL="442928" indent="-315913" latinLnBrk="0">
              <a:buFont typeface="Wingdings" panose="05000000000000000000" pitchFamily="2" charset="2"/>
              <a:buChar char="§"/>
              <a:defRPr/>
            </a:pPr>
            <a:r>
              <a:rPr lang="en-US" altLang="en-US" sz="2400" b="0" dirty="0">
                <a:solidFill>
                  <a:prstClr val="black"/>
                </a:solidFill>
                <a:latin typeface="Gill Sans MT" panose="020B0502020104020203" pitchFamily="34" charset="0"/>
              </a:rPr>
              <a:t>HHS and CMS patience decreasing</a:t>
            </a:r>
          </a:p>
          <a:p>
            <a:pPr marL="442928" indent="-315913" latinLnBrk="0">
              <a:buFont typeface="Wingdings" panose="05000000000000000000" pitchFamily="2" charset="2"/>
              <a:buChar char="§"/>
              <a:defRPr/>
            </a:pPr>
            <a:r>
              <a:rPr lang="en-US" altLang="en-US" sz="2400" b="0" dirty="0">
                <a:solidFill>
                  <a:prstClr val="black"/>
                </a:solidFill>
                <a:latin typeface="Gill Sans MT" panose="020B0502020104020203" pitchFamily="34" charset="0"/>
              </a:rPr>
              <a:t>Review Price Transparency machine-readable file and price estimator tool </a:t>
            </a:r>
          </a:p>
          <a:p>
            <a:pPr marL="442928" indent="-315913" latinLnBrk="0">
              <a:buFont typeface="Wingdings" panose="05000000000000000000" pitchFamily="2" charset="2"/>
              <a:buChar char="§"/>
              <a:defRPr/>
            </a:pPr>
            <a:r>
              <a:rPr lang="en-US" altLang="en-US" sz="2400" b="0" dirty="0">
                <a:solidFill>
                  <a:prstClr val="black"/>
                </a:solidFill>
                <a:latin typeface="Gill Sans MT" panose="020B0502020104020203" pitchFamily="34" charset="0"/>
              </a:rPr>
              <a:t>Audit NSA compliance, including GFE </a:t>
            </a:r>
          </a:p>
          <a:p>
            <a:pPr marL="442928" indent="-315913" latinLnBrk="0">
              <a:buFont typeface="Wingdings" panose="05000000000000000000" pitchFamily="2" charset="2"/>
              <a:buChar char="§"/>
              <a:defRPr/>
            </a:pPr>
            <a:r>
              <a:rPr lang="en-US" altLang="en-US" sz="2400" b="0" dirty="0">
                <a:solidFill>
                  <a:prstClr val="black"/>
                </a:solidFill>
                <a:latin typeface="Gill Sans MT" panose="020B0502020104020203" pitchFamily="34" charset="0"/>
              </a:rPr>
              <a:t>Monitor federal and state law changes  </a:t>
            </a:r>
          </a:p>
        </p:txBody>
      </p:sp>
      <p:sp>
        <p:nvSpPr>
          <p:cNvPr id="5" name="Slide Number Placeholder 1">
            <a:extLst>
              <a:ext uri="{FF2B5EF4-FFF2-40B4-BE49-F238E27FC236}">
                <a16:creationId xmlns:a16="http://schemas.microsoft.com/office/drawing/2014/main" id="{34B9AE86-12E0-BCE1-1A85-C60E7F0C88E7}"/>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38</a:t>
            </a:fld>
            <a:endParaRPr kumimoji="1" lang="en-US" altLang="ko-KR" dirty="0"/>
          </a:p>
        </p:txBody>
      </p:sp>
    </p:spTree>
    <p:extLst>
      <p:ext uri="{BB962C8B-B14F-4D97-AF65-F5344CB8AC3E}">
        <p14:creationId xmlns:p14="http://schemas.microsoft.com/office/powerpoint/2010/main" val="1264944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5306CC-CB39-4BE8-9C28-FF87386F9EC6}"/>
              </a:ext>
            </a:extLst>
          </p:cNvPr>
          <p:cNvSpPr>
            <a:spLocks noGrp="1"/>
          </p:cNvSpPr>
          <p:nvPr>
            <p:ph type="title"/>
          </p:nvPr>
        </p:nvSpPr>
        <p:spPr/>
        <p:txBody>
          <a:bodyPr>
            <a:normAutofit fontScale="90000"/>
          </a:bodyPr>
          <a:lstStyle/>
          <a:p>
            <a:endParaRPr lang="en-US" dirty="0"/>
          </a:p>
        </p:txBody>
      </p:sp>
      <p:sp>
        <p:nvSpPr>
          <p:cNvPr id="2" name="Slide Number Placeholder 1">
            <a:extLst>
              <a:ext uri="{FF2B5EF4-FFF2-40B4-BE49-F238E27FC236}">
                <a16:creationId xmlns:a16="http://schemas.microsoft.com/office/drawing/2014/main" id="{7DAB075B-60C7-4CCD-B132-B11745E81E79}"/>
              </a:ext>
            </a:extLst>
          </p:cNvPr>
          <p:cNvSpPr>
            <a:spLocks noGrp="1"/>
          </p:cNvSpPr>
          <p:nvPr>
            <p:ph type="sldNum" sz="quarter" idx="4"/>
          </p:nvPr>
        </p:nvSpPr>
        <p:spPr/>
        <p:txBody>
          <a:bodyPr/>
          <a:lstStyle/>
          <a:p>
            <a:fld id="{8021B65A-3EA8-B143-8EF8-039F2099A48A}" type="slidenum">
              <a:rPr lang="en-US" smtClean="0"/>
              <a:pPr/>
              <a:t>39</a:t>
            </a:fld>
            <a:endParaRPr kumimoji="1" lang="en-US" altLang="ko-KR" dirty="0"/>
          </a:p>
        </p:txBody>
      </p:sp>
      <p:sp>
        <p:nvSpPr>
          <p:cNvPr id="7" name="Text Placeholder 5">
            <a:extLst>
              <a:ext uri="{FF2B5EF4-FFF2-40B4-BE49-F238E27FC236}">
                <a16:creationId xmlns:a16="http://schemas.microsoft.com/office/drawing/2014/main" id="{198A7A45-0050-4C8E-864F-B771A3F6A304}"/>
              </a:ext>
            </a:extLst>
          </p:cNvPr>
          <p:cNvSpPr txBox="1">
            <a:spLocks/>
          </p:cNvSpPr>
          <p:nvPr/>
        </p:nvSpPr>
        <p:spPr>
          <a:xfrm>
            <a:off x="1666875" y="5365460"/>
            <a:ext cx="2916213" cy="7944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1"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Ben Fee</a:t>
            </a:r>
          </a:p>
          <a:p>
            <a:r>
              <a:rPr lang="en-US" sz="2000" dirty="0">
                <a:hlinkClick r:id="rId3"/>
              </a:rPr>
              <a:t>BFee@hallrender.com</a:t>
            </a:r>
            <a:r>
              <a:rPr lang="en-US" sz="2000" dirty="0"/>
              <a:t>  </a:t>
            </a:r>
          </a:p>
        </p:txBody>
      </p:sp>
      <p:sp>
        <p:nvSpPr>
          <p:cNvPr id="9" name="Text Placeholder 3">
            <a:extLst>
              <a:ext uri="{FF2B5EF4-FFF2-40B4-BE49-F238E27FC236}">
                <a16:creationId xmlns:a16="http://schemas.microsoft.com/office/drawing/2014/main" id="{B9F41A1A-895B-D37A-6D5D-F426CB70D2D9}"/>
              </a:ext>
            </a:extLst>
          </p:cNvPr>
          <p:cNvSpPr txBox="1">
            <a:spLocks/>
          </p:cNvSpPr>
          <p:nvPr/>
        </p:nvSpPr>
        <p:spPr>
          <a:xfrm>
            <a:off x="1666875" y="4228389"/>
            <a:ext cx="3118114" cy="7814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1"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Lori Wink</a:t>
            </a:r>
          </a:p>
          <a:p>
            <a:r>
              <a:rPr lang="en-US" sz="2000" dirty="0">
                <a:hlinkClick r:id="rId4"/>
              </a:rPr>
              <a:t>LWink@hallrender.com</a:t>
            </a:r>
            <a:r>
              <a:rPr lang="en-US" sz="2000" dirty="0"/>
              <a:t> </a:t>
            </a:r>
          </a:p>
        </p:txBody>
      </p:sp>
    </p:spTree>
    <p:extLst>
      <p:ext uri="{BB962C8B-B14F-4D97-AF65-F5344CB8AC3E}">
        <p14:creationId xmlns:p14="http://schemas.microsoft.com/office/powerpoint/2010/main" val="187945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5B69C0-E433-7108-83BC-289D8BCAAA0B}"/>
              </a:ext>
            </a:extLst>
          </p:cNvPr>
          <p:cNvSpPr>
            <a:spLocks noGrp="1"/>
          </p:cNvSpPr>
          <p:nvPr>
            <p:ph type="sldNum" sz="quarter" idx="4"/>
          </p:nvPr>
        </p:nvSpPr>
        <p:spPr/>
        <p:txBody>
          <a:bodyPr/>
          <a:lstStyle/>
          <a:p>
            <a:fld id="{8021B65A-3EA8-B143-8EF8-039F2099A48A}" type="slidenum">
              <a:rPr lang="en-US" smtClean="0"/>
              <a:pPr/>
              <a:t>4</a:t>
            </a:fld>
            <a:endParaRPr kumimoji="1" lang="en-US" altLang="ko-KR" dirty="0"/>
          </a:p>
        </p:txBody>
      </p:sp>
      <p:graphicFrame>
        <p:nvGraphicFramePr>
          <p:cNvPr id="5" name="Diagram 4">
            <a:extLst>
              <a:ext uri="{FF2B5EF4-FFF2-40B4-BE49-F238E27FC236}">
                <a16:creationId xmlns:a16="http://schemas.microsoft.com/office/drawing/2014/main" id="{BD6DE539-6C91-E237-FBE8-BB1F9331CFF6}"/>
              </a:ext>
            </a:extLst>
          </p:cNvPr>
          <p:cNvGraphicFramePr/>
          <p:nvPr>
            <p:extLst>
              <p:ext uri="{D42A27DB-BD31-4B8C-83A1-F6EECF244321}">
                <p14:modId xmlns:p14="http://schemas.microsoft.com/office/powerpoint/2010/main" val="3830256186"/>
              </p:ext>
            </p:extLst>
          </p:nvPr>
        </p:nvGraphicFramePr>
        <p:xfrm>
          <a:off x="633047" y="0"/>
          <a:ext cx="10456984" cy="6256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55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F3EA42-FD05-4A87-BDE9-FD843A112106}"/>
              </a:ext>
            </a:extLst>
          </p:cNvPr>
          <p:cNvSpPr>
            <a:spLocks noGrp="1"/>
          </p:cNvSpPr>
          <p:nvPr>
            <p:ph type="body" sz="quarter" idx="15"/>
          </p:nvPr>
        </p:nvSpPr>
        <p:spPr>
          <a:xfrm>
            <a:off x="2047630" y="1626577"/>
            <a:ext cx="8893907" cy="3376246"/>
          </a:xfrm>
        </p:spPr>
        <p:txBody>
          <a:bodyPr anchor="ctr">
            <a:normAutofit/>
          </a:bodyPr>
          <a:lstStyle/>
          <a:p>
            <a:pPr algn="ctr"/>
            <a:r>
              <a:rPr lang="en-US" altLang="en-US" dirty="0">
                <a:solidFill>
                  <a:srgbClr val="FFFFFF"/>
                </a:solidFill>
                <a:latin typeface="+mj-lt"/>
              </a:rPr>
              <a:t>Enforcement is Increasing Rapidly </a:t>
            </a:r>
          </a:p>
        </p:txBody>
      </p:sp>
      <p:sp>
        <p:nvSpPr>
          <p:cNvPr id="3" name="Slide Number Placeholder 1">
            <a:extLst>
              <a:ext uri="{FF2B5EF4-FFF2-40B4-BE49-F238E27FC236}">
                <a16:creationId xmlns:a16="http://schemas.microsoft.com/office/drawing/2014/main" id="{0A7070E2-1A0F-56E1-CF37-6447A819149F}"/>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5</a:t>
            </a:fld>
            <a:endParaRPr kumimoji="1" lang="en-US" altLang="ko-KR" dirty="0"/>
          </a:p>
        </p:txBody>
      </p:sp>
    </p:spTree>
    <p:extLst>
      <p:ext uri="{BB962C8B-B14F-4D97-AF65-F5344CB8AC3E}">
        <p14:creationId xmlns:p14="http://schemas.microsoft.com/office/powerpoint/2010/main" val="42118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F3EA42-FD05-4A87-BDE9-FD843A112106}"/>
              </a:ext>
            </a:extLst>
          </p:cNvPr>
          <p:cNvSpPr>
            <a:spLocks noGrp="1"/>
          </p:cNvSpPr>
          <p:nvPr>
            <p:ph type="body" sz="quarter" idx="15"/>
          </p:nvPr>
        </p:nvSpPr>
        <p:spPr>
          <a:xfrm>
            <a:off x="3239966" y="2749794"/>
            <a:ext cx="6591299" cy="1233121"/>
          </a:xfrm>
        </p:spPr>
        <p:txBody>
          <a:bodyPr>
            <a:noAutofit/>
          </a:bodyPr>
          <a:lstStyle/>
          <a:p>
            <a:pPr algn="ctr"/>
            <a:r>
              <a:rPr lang="en-US" dirty="0"/>
              <a:t>Hospital Price Transparency</a:t>
            </a:r>
          </a:p>
        </p:txBody>
      </p:sp>
      <p:sp>
        <p:nvSpPr>
          <p:cNvPr id="2" name="Slide Number Placeholder 1">
            <a:extLst>
              <a:ext uri="{FF2B5EF4-FFF2-40B4-BE49-F238E27FC236}">
                <a16:creationId xmlns:a16="http://schemas.microsoft.com/office/drawing/2014/main" id="{5C104106-26DD-4B34-BC30-F77DD4927B22}"/>
              </a:ext>
            </a:extLst>
          </p:cNvPr>
          <p:cNvSpPr>
            <a:spLocks noGrp="1"/>
          </p:cNvSpPr>
          <p:nvPr>
            <p:ph type="sldNum" sz="quarter" idx="4"/>
          </p:nvPr>
        </p:nvSpPr>
        <p:spPr/>
        <p:txBody>
          <a:bodyPr/>
          <a:lstStyle/>
          <a:p>
            <a:fld id="{8021B65A-3EA8-B143-8EF8-039F2099A48A}" type="slidenum">
              <a:rPr lang="en-US" smtClean="0"/>
              <a:pPr/>
              <a:t>6</a:t>
            </a:fld>
            <a:endParaRPr kumimoji="1" lang="en-US" altLang="ko-KR" dirty="0"/>
          </a:p>
        </p:txBody>
      </p:sp>
    </p:spTree>
    <p:extLst>
      <p:ext uri="{BB962C8B-B14F-4D97-AF65-F5344CB8AC3E}">
        <p14:creationId xmlns:p14="http://schemas.microsoft.com/office/powerpoint/2010/main" val="359958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607160" y="224447"/>
            <a:ext cx="10977679" cy="1325563"/>
          </a:xfrm>
        </p:spPr>
        <p:txBody>
          <a:bodyPr wrap="none">
            <a:noAutofit/>
          </a:bodyPr>
          <a:lstStyle/>
          <a:p>
            <a:r>
              <a:rPr lang="en-US" altLang="en-US" sz="4800" dirty="0">
                <a:solidFill>
                  <a:schemeClr val="tx1"/>
                </a:solidFill>
                <a:latin typeface="Gill Sans MT" panose="020B0502020104020203" pitchFamily="34" charset="0"/>
              </a:rPr>
              <a:t>Price Transparency | </a:t>
            </a:r>
            <a:r>
              <a:rPr lang="en-US" altLang="en-US" sz="4800" dirty="0">
                <a:solidFill>
                  <a:srgbClr val="B5121B"/>
                </a:solidFill>
                <a:latin typeface="Gill Sans MT" panose="020B0502020104020203" pitchFamily="34" charset="0"/>
              </a:rPr>
              <a:t> </a:t>
            </a:r>
            <a:r>
              <a:rPr lang="en-US" altLang="en-US" sz="4000" dirty="0">
                <a:solidFill>
                  <a:srgbClr val="B5121B"/>
                </a:solidFill>
                <a:latin typeface="Gill Sans MT" panose="020B0502020104020203" pitchFamily="34" charset="0"/>
              </a:rPr>
              <a:t>Only A</a:t>
            </a:r>
            <a:r>
              <a:rPr lang="en-US" altLang="en-US" sz="4000" dirty="0">
                <a:solidFill>
                  <a:srgbClr val="C00000"/>
                </a:solidFill>
                <a:latin typeface="Gill Sans MT" panose="020B0502020104020203" pitchFamily="34" charset="0"/>
              </a:rPr>
              <a:t>pplies</a:t>
            </a:r>
            <a:r>
              <a:rPr lang="en-US" altLang="en-US" sz="4000" dirty="0">
                <a:solidFill>
                  <a:srgbClr val="B5121B"/>
                </a:solidFill>
                <a:latin typeface="Gill Sans MT" panose="020B0502020104020203" pitchFamily="34" charset="0"/>
              </a:rPr>
              <a:t> to Hospitals </a:t>
            </a:r>
            <a:endParaRPr lang="en-US" sz="40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796153" y="1455487"/>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맑은 고딕"/>
                <a:cs typeface="+mn-cs"/>
              </a:rPr>
              <a:t>Requirement to post fees (including payor-specific rates) beginning January 1, 2021 in two ways: </a:t>
            </a:r>
          </a:p>
          <a:p>
            <a:pPr marL="838185" lvl="1" indent="-457200" defTabSz="914400" eaLnBrk="1" fontAlgn="auto" latinLnBrk="0" hangingPunct="1">
              <a:lnSpc>
                <a:spcPct val="90000"/>
              </a:lnSpc>
              <a:spcBef>
                <a:spcPts val="1000"/>
              </a:spcBef>
              <a:spcAft>
                <a:spcPts val="0"/>
              </a:spcAft>
              <a:buFont typeface="+mj-lt"/>
              <a:buAutoNum type="arabicPeriod"/>
              <a:defRPr/>
            </a:pPr>
            <a:r>
              <a:rPr lang="en-US" sz="2067" b="0" dirty="0">
                <a:solidFill>
                  <a:prstClr val="black"/>
                </a:solidFill>
                <a:latin typeface="Calibri"/>
                <a:ea typeface="맑은 고딕"/>
                <a:cs typeface="+mn-cs"/>
              </a:rPr>
              <a:t>Machine readable file for all items and services (not just a chargemaster) </a:t>
            </a:r>
          </a:p>
          <a:p>
            <a:pPr marL="838185" lvl="1" indent="-457200" defTabSz="914400" eaLnBrk="1" fontAlgn="auto" latinLnBrk="0" hangingPunct="1">
              <a:lnSpc>
                <a:spcPct val="90000"/>
              </a:lnSpc>
              <a:spcBef>
                <a:spcPts val="1000"/>
              </a:spcBef>
              <a:spcAft>
                <a:spcPts val="0"/>
              </a:spcAft>
              <a:buFont typeface="+mj-lt"/>
              <a:buAutoNum type="arabicPeriod"/>
              <a:defRPr/>
            </a:pPr>
            <a:r>
              <a:rPr kumimoji="0" lang="en-US" sz="2067" b="0" i="0" u="none" strike="noStrike" kern="1200" cap="none" spc="0" normalizeH="0" baseline="0" noProof="0" dirty="0">
                <a:ln>
                  <a:noFill/>
                </a:ln>
                <a:solidFill>
                  <a:prstClr val="black"/>
                </a:solidFill>
                <a:effectLst/>
                <a:uLnTx/>
                <a:uFillTx/>
                <a:latin typeface="Calibri"/>
                <a:ea typeface="맑은 고딕"/>
                <a:cs typeface="+mn-cs"/>
              </a:rPr>
              <a:t>Display in a consumer-friendly format for 300 shoppable services (most hospitals rely on an existing or new price estimator tool </a:t>
            </a:r>
          </a:p>
          <a:p>
            <a:pPr marL="457200" indent="-457200" defTabSz="914400" eaLnBrk="1" fontAlgn="auto" latinLnBrk="0" hangingPunct="1">
              <a:lnSpc>
                <a:spcPct val="90000"/>
              </a:lnSpc>
              <a:spcBef>
                <a:spcPts val="1000"/>
              </a:spcBef>
              <a:spcAft>
                <a:spcPts val="0"/>
              </a:spcAft>
              <a:buFont typeface="Arial" panose="020B0604020202020204" pitchFamily="34" charset="0"/>
              <a:buChar char="•"/>
              <a:defRPr/>
            </a:pPr>
            <a:r>
              <a:rPr lang="en-US" sz="2400" b="0" dirty="0">
                <a:solidFill>
                  <a:prstClr val="black"/>
                </a:solidFill>
                <a:latin typeface="Calibri"/>
                <a:ea typeface="맑은 고딕"/>
                <a:cs typeface="+mn-cs"/>
              </a:rPr>
              <a:t>Applies to nearly every hospital </a:t>
            </a:r>
          </a:p>
          <a:p>
            <a:pPr marL="457200" indent="-457200" defTabSz="914400" eaLnBrk="1" fontAlgn="auto" latinLnBrk="0" hangingPunct="1">
              <a:lnSpc>
                <a:spcPct val="90000"/>
              </a:lnSpc>
              <a:spcBef>
                <a:spcPts val="1000"/>
              </a:spcBef>
              <a:spcAft>
                <a:spcPts val="0"/>
              </a:spcAft>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a:ea typeface="맑은 고딕"/>
                <a:cs typeface="+mn-cs"/>
              </a:rPr>
              <a:t>No minimum threshold for third-party payers </a:t>
            </a:r>
          </a:p>
          <a:p>
            <a:pPr marL="457200" indent="-457200" defTabSz="914400" eaLnBrk="1" fontAlgn="auto" latinLnBrk="0" hangingPunct="1">
              <a:lnSpc>
                <a:spcPct val="90000"/>
              </a:lnSpc>
              <a:spcBef>
                <a:spcPts val="1000"/>
              </a:spcBef>
              <a:spcAft>
                <a:spcPts val="0"/>
              </a:spcAft>
              <a:buFont typeface="Arial" panose="020B0604020202020204" pitchFamily="34" charset="0"/>
              <a:buChar char="•"/>
              <a:defRPr/>
            </a:pPr>
            <a:r>
              <a:rPr lang="en-US" sz="2400" b="0" dirty="0">
                <a:solidFill>
                  <a:prstClr val="black"/>
                </a:solidFill>
                <a:latin typeface="Calibri"/>
                <a:ea typeface="맑은 고딕"/>
                <a:cs typeface="+mn-cs"/>
              </a:rPr>
              <a:t>Updated on an annual basis </a:t>
            </a:r>
          </a:p>
          <a:p>
            <a:pPr marL="457200" indent="-457200" defTabSz="914400" eaLnBrk="1" fontAlgn="auto" latinLnBrk="0" hangingPunct="1">
              <a:lnSpc>
                <a:spcPct val="90000"/>
              </a:lnSpc>
              <a:spcBef>
                <a:spcPts val="1000"/>
              </a:spcBef>
              <a:spcAft>
                <a:spcPts val="0"/>
              </a:spcAft>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a:ea typeface="맑은 고딕"/>
                <a:cs typeface="+mn-cs"/>
              </a:rPr>
              <a:t>Include disclaimers </a:t>
            </a:r>
          </a:p>
          <a:p>
            <a:pPr marL="1485854" lvl="3" indent="-342900" eaLnBrk="1" latinLnBrk="0" hangingPunct="1">
              <a:buFont typeface="Wingdings" panose="05000000000000000000" pitchFamily="2" charset="2"/>
              <a:buChar char="§"/>
            </a:pPr>
            <a:endParaRPr lang="en-US" sz="1733" b="0" dirty="0">
              <a:solidFill>
                <a:srgbClr val="000000"/>
              </a:solidFill>
              <a:latin typeface="Gill Sans MT" panose="020B0502020104020203" pitchFamily="34" charset="0"/>
            </a:endParaRPr>
          </a:p>
          <a:p>
            <a:pPr marL="723885" lvl="1" indent="-342900">
              <a:buFont typeface="Wingdings" panose="05000000000000000000" pitchFamily="2" charset="2"/>
              <a:buChar char="§"/>
            </a:pPr>
            <a:endParaRPr lang="en-US" sz="2067" b="0" dirty="0">
              <a:solidFill>
                <a:srgbClr val="000000"/>
              </a:solidFill>
              <a:latin typeface="Gill Sans MT" panose="020B0502020104020203" pitchFamily="34" charset="0"/>
            </a:endParaRPr>
          </a:p>
          <a:p>
            <a:pPr marL="823913" marR="0" lvl="1" indent="-315913" algn="l" defTabSz="506413" rtl="0" eaLnBrk="0" fontAlgn="base" latinLnBrk="0" hangingPunct="0">
              <a:lnSpc>
                <a:spcPct val="100000"/>
              </a:lnSpc>
              <a:spcBef>
                <a:spcPct val="20000"/>
              </a:spcBef>
              <a:spcAft>
                <a:spcPct val="0"/>
              </a:spcAft>
              <a:buClrTx/>
              <a:buSzTx/>
              <a:buFont typeface="Wingdings" panose="05000000000000000000" pitchFamily="2" charset="2"/>
              <a:buChar char="§"/>
              <a:tabLst/>
              <a:defRPr/>
            </a:pPr>
            <a:endParaRPr kumimoji="0" lang="en-US" altLang="en-US" sz="2000" b="0" i="0" u="none" strike="noStrike" kern="1200" cap="none" spc="0" normalizeH="0" baseline="0" noProof="0" dirty="0">
              <a:ln>
                <a:noFill/>
              </a:ln>
              <a:solidFill>
                <a:prstClr val="black"/>
              </a:solidFill>
              <a:effectLst/>
              <a:uLnTx/>
              <a:uFillTx/>
              <a:latin typeface="Garamond" panose="02020404030301010803" pitchFamily="18" charset="0"/>
              <a:ea typeface="MS PGothic" pitchFamily="34" charset="-128"/>
            </a:endParaRPr>
          </a:p>
        </p:txBody>
      </p:sp>
      <p:sp>
        <p:nvSpPr>
          <p:cNvPr id="5" name="Slide Number Placeholder 1">
            <a:extLst>
              <a:ext uri="{FF2B5EF4-FFF2-40B4-BE49-F238E27FC236}">
                <a16:creationId xmlns:a16="http://schemas.microsoft.com/office/drawing/2014/main" id="{21F454E5-4024-2894-CC6D-44DF1BD02647}"/>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7</a:t>
            </a:fld>
            <a:endParaRPr kumimoji="1" lang="en-US" altLang="ko-KR" dirty="0"/>
          </a:p>
        </p:txBody>
      </p:sp>
    </p:spTree>
    <p:extLst>
      <p:ext uri="{BB962C8B-B14F-4D97-AF65-F5344CB8AC3E}">
        <p14:creationId xmlns:p14="http://schemas.microsoft.com/office/powerpoint/2010/main" val="364395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217127-F9E5-4D54-A705-AE82F6A7FB21}"/>
              </a:ext>
            </a:extLst>
          </p:cNvPr>
          <p:cNvSpPr>
            <a:spLocks noGrp="1"/>
          </p:cNvSpPr>
          <p:nvPr>
            <p:ph type="title"/>
          </p:nvPr>
        </p:nvSpPr>
        <p:spPr>
          <a:xfrm>
            <a:off x="607160" y="224447"/>
            <a:ext cx="10977679" cy="1325563"/>
          </a:xfrm>
        </p:spPr>
        <p:txBody>
          <a:bodyPr wrap="none">
            <a:noAutofit/>
          </a:bodyPr>
          <a:lstStyle/>
          <a:p>
            <a:r>
              <a:rPr lang="en-US" altLang="en-US" sz="4800" dirty="0">
                <a:solidFill>
                  <a:schemeClr val="tx1"/>
                </a:solidFill>
                <a:latin typeface="Gill Sans MT" panose="020B0502020104020203" pitchFamily="34" charset="0"/>
              </a:rPr>
              <a:t>Price Transparency | </a:t>
            </a:r>
            <a:r>
              <a:rPr lang="en-US" altLang="en-US" sz="4800" dirty="0">
                <a:solidFill>
                  <a:srgbClr val="B5121B"/>
                </a:solidFill>
                <a:latin typeface="Gill Sans MT" panose="020B0502020104020203" pitchFamily="34" charset="0"/>
              </a:rPr>
              <a:t> </a:t>
            </a:r>
            <a:r>
              <a:rPr lang="en-US" altLang="en-US" sz="4000" dirty="0">
                <a:solidFill>
                  <a:srgbClr val="B5121B"/>
                </a:solidFill>
                <a:latin typeface="Gill Sans MT" panose="020B0502020104020203" pitchFamily="34" charset="0"/>
              </a:rPr>
              <a:t>Enforcement </a:t>
            </a:r>
            <a:endParaRPr lang="en-US" sz="4000" dirty="0">
              <a:solidFill>
                <a:srgbClr val="B5121B"/>
              </a:solidFill>
              <a:latin typeface="Gill Sans MT" panose="020B0502020104020203" pitchFamily="34" charset="0"/>
              <a:ea typeface="MS PGothic" panose="020B0600070205080204" pitchFamily="34" charset="-128"/>
              <a:cs typeface="+mn-cs"/>
            </a:endParaRPr>
          </a:p>
        </p:txBody>
      </p:sp>
      <p:sp>
        <p:nvSpPr>
          <p:cNvPr id="4" name="Content Placeholder 2">
            <a:extLst>
              <a:ext uri="{FF2B5EF4-FFF2-40B4-BE49-F238E27FC236}">
                <a16:creationId xmlns:a16="http://schemas.microsoft.com/office/drawing/2014/main" id="{B573D071-39E3-4243-966A-EF2C1009219F}"/>
              </a:ext>
            </a:extLst>
          </p:cNvPr>
          <p:cNvSpPr txBox="1">
            <a:spLocks/>
          </p:cNvSpPr>
          <p:nvPr/>
        </p:nvSpPr>
        <p:spPr bwMode="auto">
          <a:xfrm>
            <a:off x="796153" y="1455487"/>
            <a:ext cx="10377940" cy="4900863"/>
          </a:xfrm>
          <a:prstGeom prst="rect">
            <a:avLst/>
          </a:prstGeom>
          <a:noFill/>
          <a:ln>
            <a:noFill/>
          </a:ln>
        </p:spPr>
        <p:txBody>
          <a:bodyPr/>
          <a:lstStyle>
            <a:lvl1pPr marL="0" indent="0" algn="l" defTabSz="506413" rtl="0" eaLnBrk="0" fontAlgn="base" hangingPunct="0">
              <a:spcBef>
                <a:spcPct val="20000"/>
              </a:spcBef>
              <a:spcAft>
                <a:spcPct val="0"/>
              </a:spcAft>
              <a:buFont typeface="Arial" panose="020B0604020202020204" pitchFamily="34" charset="0"/>
              <a:buNone/>
              <a:defRPr sz="2000" b="1" kern="1200">
                <a:solidFill>
                  <a:srgbClr val="595959"/>
                </a:solidFill>
                <a:latin typeface="Frutiger 45"/>
                <a:ea typeface="MS PGothic" pitchFamily="34" charset="-128"/>
                <a:cs typeface="MS PGothic" pitchFamily="34" charset="-128"/>
              </a:defRPr>
            </a:lvl1pPr>
            <a:lvl2pPr marL="380985" indent="0" algn="l" defTabSz="506413" rtl="0" eaLnBrk="0" fontAlgn="base" hangingPunct="0">
              <a:spcBef>
                <a:spcPct val="20000"/>
              </a:spcBef>
              <a:spcAft>
                <a:spcPct val="0"/>
              </a:spcAft>
              <a:buFont typeface="Arial" panose="020B0604020202020204" pitchFamily="34" charset="0"/>
              <a:buNone/>
              <a:defRPr sz="1667" b="1" kern="1200">
                <a:solidFill>
                  <a:srgbClr val="595959"/>
                </a:solidFill>
                <a:latin typeface="Frutiger 45"/>
                <a:ea typeface="MS PGothic" pitchFamily="34" charset="-128"/>
                <a:cs typeface="MS PGothic" pitchFamily="34" charset="-128"/>
              </a:defRPr>
            </a:lvl2pPr>
            <a:lvl3pPr marL="761970" indent="0" algn="l" defTabSz="506413" rtl="0" eaLnBrk="0" fontAlgn="base" hangingPunct="0">
              <a:spcBef>
                <a:spcPct val="20000"/>
              </a:spcBef>
              <a:spcAft>
                <a:spcPct val="0"/>
              </a:spcAft>
              <a:buFont typeface="Arial" panose="020B0604020202020204" pitchFamily="34" charset="0"/>
              <a:buNone/>
              <a:defRPr sz="1500" b="1" kern="1200">
                <a:solidFill>
                  <a:srgbClr val="595959"/>
                </a:solidFill>
                <a:latin typeface="Frutiger 45"/>
                <a:ea typeface="MS PGothic" pitchFamily="34" charset="-128"/>
                <a:cs typeface="MS PGothic" pitchFamily="34" charset="-128"/>
              </a:defRPr>
            </a:lvl3pPr>
            <a:lvl4pPr marL="1142954"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4pPr>
            <a:lvl5pPr marL="1523939" indent="0" algn="l" defTabSz="506413" rtl="0" eaLnBrk="0" fontAlgn="base" hangingPunct="0">
              <a:spcBef>
                <a:spcPct val="20000"/>
              </a:spcBef>
              <a:spcAft>
                <a:spcPct val="0"/>
              </a:spcAft>
              <a:buFont typeface="Arial" panose="020B0604020202020204" pitchFamily="34" charset="0"/>
              <a:buNone/>
              <a:defRPr sz="1333" b="1" kern="1200">
                <a:solidFill>
                  <a:srgbClr val="595959"/>
                </a:solidFill>
                <a:latin typeface="Frutiger 45"/>
                <a:ea typeface="MS PGothic" pitchFamily="34" charset="-128"/>
                <a:cs typeface="MS PGothic" pitchFamily="34" charset="-128"/>
              </a:defRPr>
            </a:lvl5pPr>
            <a:lvl6pPr marL="1904924" indent="0" algn="l" defTabSz="507995" rtl="0" eaLnBrk="1" latinLnBrk="0" hangingPunct="1">
              <a:spcBef>
                <a:spcPct val="20000"/>
              </a:spcBef>
              <a:buFont typeface="Arial"/>
              <a:buNone/>
              <a:defRPr sz="1333" b="1" kern="1200">
                <a:solidFill>
                  <a:schemeClr val="tx1"/>
                </a:solidFill>
                <a:latin typeface="+mn-lt"/>
                <a:ea typeface="+mn-ea"/>
                <a:cs typeface="+mn-cs"/>
              </a:defRPr>
            </a:lvl6pPr>
            <a:lvl7pPr marL="2285909" indent="0" algn="l" defTabSz="507995" rtl="0" eaLnBrk="1" latinLnBrk="0" hangingPunct="1">
              <a:spcBef>
                <a:spcPct val="20000"/>
              </a:spcBef>
              <a:buFont typeface="Arial"/>
              <a:buNone/>
              <a:defRPr sz="1333" b="1" kern="1200">
                <a:solidFill>
                  <a:schemeClr val="tx1"/>
                </a:solidFill>
                <a:latin typeface="+mn-lt"/>
                <a:ea typeface="+mn-ea"/>
                <a:cs typeface="+mn-cs"/>
              </a:defRPr>
            </a:lvl7pPr>
            <a:lvl8pPr marL="2666893" indent="0" algn="l" defTabSz="507995" rtl="0" eaLnBrk="1" latinLnBrk="0" hangingPunct="1">
              <a:spcBef>
                <a:spcPct val="20000"/>
              </a:spcBef>
              <a:buFont typeface="Arial"/>
              <a:buNone/>
              <a:defRPr sz="1333" b="1" kern="1200">
                <a:solidFill>
                  <a:schemeClr val="tx1"/>
                </a:solidFill>
                <a:latin typeface="+mn-lt"/>
                <a:ea typeface="+mn-ea"/>
                <a:cs typeface="+mn-cs"/>
              </a:defRPr>
            </a:lvl8pPr>
            <a:lvl9pPr marL="3047878" indent="0" algn="l" defTabSz="507995" rtl="0" eaLnBrk="1" latinLnBrk="0" hangingPunct="1">
              <a:spcBef>
                <a:spcPct val="20000"/>
              </a:spcBef>
              <a:buFont typeface="Arial"/>
              <a:buNone/>
              <a:defRPr sz="1333" b="1"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b="0" dirty="0">
                <a:solidFill>
                  <a:prstClr val="black"/>
                </a:solidFill>
                <a:latin typeface="Calibri"/>
                <a:ea typeface="맑은 고딕"/>
                <a:cs typeface="+mn-cs"/>
              </a:rPr>
              <a:t>Patient advocacy reports continue to report low compliance rates across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맑은 고딕"/>
                <a:cs typeface="+mn-cs"/>
              </a:rPr>
              <a:t>Growing pressure for CMS to increase enforcement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b="0" dirty="0">
                <a:solidFill>
                  <a:prstClr val="black"/>
                </a:solidFill>
                <a:latin typeface="Calibri"/>
                <a:ea typeface="맑은 고딕"/>
                <a:cs typeface="+mn-cs"/>
              </a:rPr>
              <a:t>Four hospitals penalized for non-compliance </a:t>
            </a:r>
          </a:p>
          <a:p>
            <a:pPr marL="838185" lvl="1" indent="-457200" defTabSz="914400" eaLnBrk="1" fontAlgn="auto" latinLnBrk="0" hangingPunct="1">
              <a:lnSpc>
                <a:spcPct val="90000"/>
              </a:lnSpc>
              <a:spcBef>
                <a:spcPts val="1000"/>
              </a:spcBef>
              <a:spcAft>
                <a:spcPts val="0"/>
              </a:spcAft>
              <a:buFont typeface="+mj-lt"/>
              <a:buAutoNum type="arabicPeriod"/>
              <a:defRPr/>
            </a:pPr>
            <a:r>
              <a:rPr kumimoji="0" lang="en-US" sz="1600" b="0" i="0" u="none" strike="noStrike" kern="1200" cap="none" spc="0" normalizeH="0" baseline="0" noProof="0" dirty="0">
                <a:ln>
                  <a:noFill/>
                </a:ln>
                <a:solidFill>
                  <a:prstClr val="black"/>
                </a:solidFill>
                <a:effectLst/>
                <a:uLnTx/>
                <a:uFillTx/>
                <a:latin typeface="Calibri"/>
                <a:ea typeface="맑은 고딕"/>
                <a:cs typeface="+mn-cs"/>
              </a:rPr>
              <a:t>$883,180</a:t>
            </a:r>
          </a:p>
          <a:p>
            <a:pPr marL="838185" lvl="1" indent="-457200" defTabSz="914400" eaLnBrk="1" fontAlgn="auto" latinLnBrk="0" hangingPunct="1">
              <a:lnSpc>
                <a:spcPct val="90000"/>
              </a:lnSpc>
              <a:spcBef>
                <a:spcPts val="1000"/>
              </a:spcBef>
              <a:spcAft>
                <a:spcPts val="0"/>
              </a:spcAft>
              <a:buFont typeface="+mj-lt"/>
              <a:buAutoNum type="arabicPeriod"/>
              <a:defRPr/>
            </a:pPr>
            <a:r>
              <a:rPr kumimoji="0" lang="en-US" sz="1600" b="0" i="0" u="none" strike="noStrike" kern="1200" cap="none" spc="0" normalizeH="0" baseline="0" noProof="0" dirty="0">
                <a:ln>
                  <a:noFill/>
                </a:ln>
                <a:solidFill>
                  <a:prstClr val="black"/>
                </a:solidFill>
                <a:effectLst/>
                <a:uLnTx/>
                <a:uFillTx/>
                <a:latin typeface="Calibri"/>
                <a:ea typeface="맑은 고딕"/>
                <a:cs typeface="+mn-cs"/>
              </a:rPr>
              <a:t>$214,320</a:t>
            </a:r>
          </a:p>
          <a:p>
            <a:pPr marL="838185" lvl="1" indent="-457200" defTabSz="914400" eaLnBrk="1" fontAlgn="auto" latinLnBrk="0" hangingPunct="1">
              <a:lnSpc>
                <a:spcPct val="90000"/>
              </a:lnSpc>
              <a:spcBef>
                <a:spcPts val="1000"/>
              </a:spcBef>
              <a:spcAft>
                <a:spcPts val="0"/>
              </a:spcAft>
              <a:buFont typeface="+mj-lt"/>
              <a:buAutoNum type="arabicPeriod"/>
              <a:defRPr/>
            </a:pPr>
            <a:r>
              <a:rPr lang="en-US" sz="1600" b="0" dirty="0">
                <a:solidFill>
                  <a:prstClr val="black"/>
                </a:solidFill>
                <a:latin typeface="Calibri"/>
                <a:ea typeface="맑은 고딕"/>
                <a:cs typeface="+mn-cs"/>
              </a:rPr>
              <a:t>$102,660</a:t>
            </a:r>
          </a:p>
          <a:p>
            <a:pPr marL="838185" lvl="1" indent="-457200" defTabSz="914400" eaLnBrk="1" fontAlgn="auto" latinLnBrk="0" hangingPunct="1">
              <a:lnSpc>
                <a:spcPct val="90000"/>
              </a:lnSpc>
              <a:spcBef>
                <a:spcPts val="1000"/>
              </a:spcBef>
              <a:spcAft>
                <a:spcPts val="0"/>
              </a:spcAft>
              <a:buFont typeface="+mj-lt"/>
              <a:buAutoNum type="arabicPeriod"/>
              <a:defRPr/>
            </a:pPr>
            <a:r>
              <a:rPr kumimoji="0" lang="en-US" sz="1600" b="0" i="0" u="none" strike="noStrike" kern="1200" cap="none" spc="0" normalizeH="0" baseline="0" noProof="0" dirty="0">
                <a:ln>
                  <a:noFill/>
                </a:ln>
                <a:solidFill>
                  <a:prstClr val="black"/>
                </a:solidFill>
                <a:effectLst/>
                <a:uLnTx/>
                <a:uFillTx/>
                <a:latin typeface="Calibri"/>
                <a:ea typeface="맑은 고딕"/>
                <a:cs typeface="+mn-cs"/>
              </a:rPr>
              <a:t>$117,260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맑은 고딕"/>
                <a:cs typeface="+mn-cs"/>
              </a:rPr>
              <a:t>Enforcement</a:t>
            </a:r>
          </a:p>
          <a:p>
            <a:pPr marL="723885" marR="0" lvl="1" indent="-3429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맑은 고딕"/>
                <a:cs typeface="+mn-cs"/>
              </a:rPr>
              <a:t>Warning </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맑은 고딕"/>
                <a:cs typeface="+mn-cs"/>
              </a:rPr>
              <a:t>letters</a:t>
            </a:r>
          </a:p>
          <a:p>
            <a:pPr marL="723885" marR="0" lvl="1" indent="-3429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맑은 고딕"/>
                <a:cs typeface="+mn-cs"/>
              </a:rPr>
              <a:t>Corrective action plan </a:t>
            </a:r>
          </a:p>
          <a:p>
            <a:pPr marL="723885" marR="0" lvl="1" indent="-3429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맑은 고딕"/>
                <a:cs typeface="+mn-cs"/>
              </a:rPr>
              <a:t>Penalties </a:t>
            </a:r>
            <a:r>
              <a:rPr lang="en-US" sz="1600" b="0" dirty="0">
                <a:solidFill>
                  <a:srgbClr val="000000"/>
                </a:solidFill>
                <a:latin typeface="Gill Sans MT" panose="020B0502020104020203" pitchFamily="34" charset="0"/>
                <a:ea typeface="맑은 고딕"/>
                <a:cs typeface="+mn-cs"/>
              </a:rPr>
              <a:t>use a </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맑은 고딕"/>
                <a:cs typeface="+mn-cs"/>
              </a:rPr>
              <a:t>sliding scale based on bed count effective January 1, 2022 </a:t>
            </a:r>
          </a:p>
          <a:p>
            <a:pPr marL="723885" marR="0" lvl="1" indent="-3429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맑은 고딕"/>
                <a:cs typeface="+mn-cs"/>
              </a:rPr>
              <a:t>Full year of non-compliance total penalty between $109,500 and $2,007,500 </a:t>
            </a:r>
          </a:p>
          <a:p>
            <a:pPr marL="723885" marR="0" lvl="1" indent="-3429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lang="en-US" sz="1600" b="0" dirty="0">
                <a:solidFill>
                  <a:srgbClr val="000000"/>
                </a:solidFill>
                <a:latin typeface="Gill Sans MT" panose="020B0502020104020203" pitchFamily="34" charset="0"/>
                <a:ea typeface="맑은 고딕"/>
                <a:cs typeface="+mn-cs"/>
              </a:rPr>
              <a:t>CMS likely to compress process soon. I.e., fewer opportunities to correct before penalties </a:t>
            </a:r>
            <a:endPar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맑은 고딕"/>
              <a:cs typeface="+mn-cs"/>
            </a:endParaRPr>
          </a:p>
          <a:p>
            <a:pPr marL="1485854" lvl="3" indent="-342900" eaLnBrk="1" latinLnBrk="0" hangingPunct="1">
              <a:buFont typeface="Wingdings" panose="05000000000000000000" pitchFamily="2" charset="2"/>
              <a:buChar char="§"/>
            </a:pPr>
            <a:endParaRPr lang="en-US" sz="1733" b="0" dirty="0">
              <a:solidFill>
                <a:srgbClr val="000000"/>
              </a:solidFill>
              <a:latin typeface="Gill Sans MT" panose="020B0502020104020203" pitchFamily="34" charset="0"/>
            </a:endParaRPr>
          </a:p>
          <a:p>
            <a:pPr marL="723885" lvl="1" indent="-342900">
              <a:buFont typeface="Wingdings" panose="05000000000000000000" pitchFamily="2" charset="2"/>
              <a:buChar char="§"/>
            </a:pPr>
            <a:endParaRPr lang="en-US" sz="2067" b="0" dirty="0">
              <a:solidFill>
                <a:srgbClr val="000000"/>
              </a:solidFill>
              <a:latin typeface="Gill Sans MT" panose="020B0502020104020203" pitchFamily="34" charset="0"/>
            </a:endParaRPr>
          </a:p>
          <a:p>
            <a:pPr marL="823913" marR="0" lvl="1" indent="-315913" algn="l" defTabSz="506413" rtl="0" eaLnBrk="0" fontAlgn="base" latinLnBrk="0" hangingPunct="0">
              <a:lnSpc>
                <a:spcPct val="100000"/>
              </a:lnSpc>
              <a:spcBef>
                <a:spcPct val="20000"/>
              </a:spcBef>
              <a:spcAft>
                <a:spcPct val="0"/>
              </a:spcAft>
              <a:buClrTx/>
              <a:buSzTx/>
              <a:buFont typeface="Wingdings" panose="05000000000000000000" pitchFamily="2" charset="2"/>
              <a:buChar char="§"/>
              <a:tabLst/>
              <a:defRPr/>
            </a:pPr>
            <a:endParaRPr kumimoji="0" lang="en-US" altLang="en-US" sz="2000" b="0" i="0" u="none" strike="noStrike" kern="1200" cap="none" spc="0" normalizeH="0" baseline="0" noProof="0" dirty="0">
              <a:ln>
                <a:noFill/>
              </a:ln>
              <a:solidFill>
                <a:prstClr val="black"/>
              </a:solidFill>
              <a:effectLst/>
              <a:uLnTx/>
              <a:uFillTx/>
              <a:latin typeface="Garamond" panose="02020404030301010803" pitchFamily="18" charset="0"/>
              <a:ea typeface="MS PGothic" pitchFamily="34" charset="-128"/>
            </a:endParaRPr>
          </a:p>
        </p:txBody>
      </p:sp>
      <p:sp>
        <p:nvSpPr>
          <p:cNvPr id="5" name="Slide Number Placeholder 1">
            <a:extLst>
              <a:ext uri="{FF2B5EF4-FFF2-40B4-BE49-F238E27FC236}">
                <a16:creationId xmlns:a16="http://schemas.microsoft.com/office/drawing/2014/main" id="{21F454E5-4024-2894-CC6D-44DF1BD02647}"/>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8</a:t>
            </a:fld>
            <a:endParaRPr kumimoji="1" lang="en-US" altLang="ko-KR" dirty="0"/>
          </a:p>
        </p:txBody>
      </p:sp>
    </p:spTree>
    <p:extLst>
      <p:ext uri="{BB962C8B-B14F-4D97-AF65-F5344CB8AC3E}">
        <p14:creationId xmlns:p14="http://schemas.microsoft.com/office/powerpoint/2010/main" val="34849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F3EA42-FD05-4A87-BDE9-FD843A112106}"/>
              </a:ext>
            </a:extLst>
          </p:cNvPr>
          <p:cNvSpPr>
            <a:spLocks noGrp="1"/>
          </p:cNvSpPr>
          <p:nvPr>
            <p:ph type="body" sz="quarter" idx="15"/>
          </p:nvPr>
        </p:nvSpPr>
        <p:spPr>
          <a:xfrm>
            <a:off x="2443163" y="2960810"/>
            <a:ext cx="7823784" cy="1581150"/>
          </a:xfrm>
        </p:spPr>
        <p:txBody>
          <a:bodyPr>
            <a:normAutofit/>
          </a:bodyPr>
          <a:lstStyle/>
          <a:p>
            <a:pPr algn="ctr"/>
            <a:r>
              <a:rPr lang="en-US" altLang="en-US" dirty="0">
                <a:solidFill>
                  <a:srgbClr val="FFFFFF"/>
                </a:solidFill>
              </a:rPr>
              <a:t>PRICE TRANSPARENCY – </a:t>
            </a:r>
          </a:p>
          <a:p>
            <a:pPr algn="ctr"/>
            <a:r>
              <a:rPr lang="en-US" altLang="en-US" dirty="0">
                <a:solidFill>
                  <a:srgbClr val="FFFFFF"/>
                </a:solidFill>
              </a:rPr>
              <a:t>NSA GOOD FAITH ESTIMATES </a:t>
            </a:r>
          </a:p>
        </p:txBody>
      </p:sp>
      <p:sp>
        <p:nvSpPr>
          <p:cNvPr id="3" name="Slide Number Placeholder 1">
            <a:extLst>
              <a:ext uri="{FF2B5EF4-FFF2-40B4-BE49-F238E27FC236}">
                <a16:creationId xmlns:a16="http://schemas.microsoft.com/office/drawing/2014/main" id="{353FE214-97BC-B6F0-DA16-E380777326C4}"/>
              </a:ext>
            </a:extLst>
          </p:cNvPr>
          <p:cNvSpPr>
            <a:spLocks noGrp="1"/>
          </p:cNvSpPr>
          <p:nvPr>
            <p:ph type="sldNum" sz="quarter" idx="4"/>
          </p:nvPr>
        </p:nvSpPr>
        <p:spPr>
          <a:xfrm>
            <a:off x="142875" y="6356350"/>
            <a:ext cx="2743200" cy="365125"/>
          </a:xfrm>
        </p:spPr>
        <p:txBody>
          <a:bodyPr/>
          <a:lstStyle/>
          <a:p>
            <a:fld id="{8021B65A-3EA8-B143-8EF8-039F2099A48A}" type="slidenum">
              <a:rPr lang="en-US" smtClean="0"/>
              <a:pPr/>
              <a:t>9</a:t>
            </a:fld>
            <a:endParaRPr kumimoji="1" lang="en-US" altLang="ko-KR" dirty="0"/>
          </a:p>
        </p:txBody>
      </p:sp>
    </p:spTree>
    <p:extLst>
      <p:ext uri="{BB962C8B-B14F-4D97-AF65-F5344CB8AC3E}">
        <p14:creationId xmlns:p14="http://schemas.microsoft.com/office/powerpoint/2010/main" val="1318788726"/>
      </p:ext>
    </p:extLst>
  </p:cSld>
  <p:clrMapOvr>
    <a:masterClrMapping/>
  </p:clrMapOvr>
</p:sld>
</file>

<file path=ppt/theme/theme1.xml><?xml version="1.0" encoding="utf-8"?>
<a:theme xmlns:a="http://schemas.openxmlformats.org/drawingml/2006/main" name="Hall Render Presentation">
  <a:themeElements>
    <a:clrScheme name="HRKHL">
      <a:dk1>
        <a:sysClr val="windowText" lastClr="000000"/>
      </a:dk1>
      <a:lt1>
        <a:sysClr val="window" lastClr="FFFFFF"/>
      </a:lt1>
      <a:dk2>
        <a:srgbClr val="455F51"/>
      </a:dk2>
      <a:lt2>
        <a:srgbClr val="E3DED1"/>
      </a:lt2>
      <a:accent1>
        <a:srgbClr val="B5121B"/>
      </a:accent1>
      <a:accent2>
        <a:srgbClr val="930F15"/>
      </a:accent2>
      <a:accent3>
        <a:srgbClr val="616459"/>
      </a:accent3>
      <a:accent4>
        <a:srgbClr val="7F7F7F"/>
      </a:accent4>
      <a:accent5>
        <a:srgbClr val="A5A5A5"/>
      </a:accent5>
      <a:accent6>
        <a:srgbClr val="595959"/>
      </a:accent6>
      <a:hlink>
        <a:srgbClr val="B5121B"/>
      </a:hlink>
      <a:folHlink>
        <a:srgbClr val="6F0B10"/>
      </a:folHlink>
    </a:clrScheme>
    <a:fontScheme name="Custom 2">
      <a:majorFont>
        <a:latin typeface="Arial"/>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lgn="l">
          <a:defRPr kumimoji="1" sz="4400" dirty="0" smtClean="0">
            <a:solidFill>
              <a:srgbClr val="000000"/>
            </a:solidFill>
            <a:latin typeface="+mn-lt"/>
          </a:defRPr>
        </a:defPPr>
      </a:lstStyle>
    </a:txDef>
  </a:objectDefaults>
  <a:extraClrSchemeLst/>
  <a:extLst>
    <a:ext uri="{05A4C25C-085E-4340-85A3-A5531E510DB2}">
      <thm15:themeFamily xmlns:thm15="http://schemas.microsoft.com/office/thememl/2012/main" name="2021 Sample PPT 4835-3312-7423 v.2.potx" id="{1CCDA846-BFE4-4285-9750-9FDE4BFE7729}" vid="{D343D231-B52C-4001-8DFA-9A1AAECA15E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D1E920921AA546B16C324DBA9F141F" ma:contentTypeVersion="2" ma:contentTypeDescription="Create a new document." ma:contentTypeScope="" ma:versionID="66b9b1d991d3d11cc586484b5b663b75">
  <xsd:schema xmlns:xsd="http://www.w3.org/2001/XMLSchema" xmlns:xs="http://www.w3.org/2001/XMLSchema" xmlns:p="http://schemas.microsoft.com/office/2006/metadata/properties" targetNamespace="http://schemas.microsoft.com/office/2006/metadata/properties" ma:root="true" ma:fieldsID="e2bbec9582fe8b09e2281042190a68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7AE88A-C4E0-4A84-A335-476FE1BD109F}">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9172E77-3EF3-497F-8CB4-FE854BA93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4C64CBF-B029-48C5-A13A-54D7EA64F6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11985</TotalTime>
  <Words>2358</Words>
  <Application>Microsoft Office PowerPoint</Application>
  <PresentationFormat>Widescreen</PresentationFormat>
  <Paragraphs>291</Paragraphs>
  <Slides>39</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Wingdings</vt:lpstr>
      <vt:lpstr>Malgun Gothic</vt:lpstr>
      <vt:lpstr>Courier New</vt:lpstr>
      <vt:lpstr>Gill Sans MT</vt:lpstr>
      <vt:lpstr>Garamond</vt:lpstr>
      <vt:lpstr>Arial</vt:lpstr>
      <vt:lpstr>Frutiger 45</vt:lpstr>
      <vt:lpstr>Calibri</vt:lpstr>
      <vt:lpstr>Hall Render Presentation</vt:lpstr>
      <vt:lpstr> Full Disclosure:  Surprise Billing and Price Transparency Update  </vt:lpstr>
      <vt:lpstr>Presenter</vt:lpstr>
      <vt:lpstr>PowerPoint Presentation</vt:lpstr>
      <vt:lpstr>PowerPoint Presentation</vt:lpstr>
      <vt:lpstr>PowerPoint Presentation</vt:lpstr>
      <vt:lpstr>PowerPoint Presentation</vt:lpstr>
      <vt:lpstr>Price Transparency |  Only Applies to Hospitals </vt:lpstr>
      <vt:lpstr>Price Transparency |  Enforcement </vt:lpstr>
      <vt:lpstr>PowerPoint Presentation</vt:lpstr>
      <vt:lpstr>Think of NSA as Two Separate Laws </vt:lpstr>
      <vt:lpstr>GFE | What is it? </vt:lpstr>
      <vt:lpstr>PowerPoint Presentation</vt:lpstr>
      <vt:lpstr>GFE  |  Who Must Provide?  </vt:lpstr>
      <vt:lpstr>GFE  |  Co-Providers </vt:lpstr>
      <vt:lpstr>GFE  |  To Whom? </vt:lpstr>
      <vt:lpstr>GFE  |  When? </vt:lpstr>
      <vt:lpstr>GFE  |  How? </vt:lpstr>
      <vt:lpstr>GFE  |  What If We Get This Wrong? </vt:lpstr>
      <vt:lpstr>GFE  |  Other Details </vt:lpstr>
      <vt:lpstr>PowerPoint Presentation</vt:lpstr>
      <vt:lpstr>Is a provider or facility required to provide a GFE to uninsured (or self-pay) individuals upon scheduling same-day (or walk-in) items or services?</vt:lpstr>
      <vt:lpstr>Do providers or facilities need to provide GFEs to all individuals, for instance,  patients with Medicare or Medicaid?</vt:lpstr>
      <vt:lpstr>How can providers or facilities provide a GFE to an uninsured (or self-pay)  individual when the underlying complexity of an  individual’s condition is not yet known?</vt:lpstr>
      <vt:lpstr>Do providers or facilities need to factor in financial assistance an uninsured  (or self-pay) individual may receive when calculating the expected charges  for items or services included in the GFE?</vt:lpstr>
      <vt:lpstr>GFE  |  Enforcement </vt:lpstr>
      <vt:lpstr>PowerPoint Presentation</vt:lpstr>
      <vt:lpstr>Surprise Billing |  No Surprises Act </vt:lpstr>
      <vt:lpstr>Surprise Billing |  Payments and Disputes</vt:lpstr>
      <vt:lpstr>Surprise Billing |  IDR Process </vt:lpstr>
      <vt:lpstr>Surprise Billing |  IDR Data </vt:lpstr>
      <vt:lpstr>PowerPoint Presentation</vt:lpstr>
      <vt:lpstr>Surprise Billing | Notice and Consent </vt:lpstr>
      <vt:lpstr>Surprise Billing |  Model Disclosure </vt:lpstr>
      <vt:lpstr>PowerPoint Presentation</vt:lpstr>
      <vt:lpstr>For the one-page notice facilities and provider must issue describing the patient balance billing protections, is that notice required to be given to every single patient walking into the hospital or only out-of-network patients? </vt:lpstr>
      <vt:lpstr>Does the patient need to sign an acknowledgement that the patient  has received the disclosure notice regarding patient protections against surprise billing disclosure?</vt:lpstr>
      <vt:lpstr>What are the penalties for non-compliance? </vt:lpstr>
      <vt:lpstr>Hall Render Experience |  Takeaways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 Render PowerPoint</dc:title>
  <dc:subject/>
  <dc:creator>Senesac, Julie M.</dc:creator>
  <dc:description/>
  <cp:lastModifiedBy>Nolan, Colleen</cp:lastModifiedBy>
  <cp:revision>128</cp:revision>
  <cp:lastPrinted>2022-08-16T20:51:23Z</cp:lastPrinted>
  <dcterms:created xsi:type="dcterms:W3CDTF">2021-10-19T19:09:31Z</dcterms:created>
  <dcterms:modified xsi:type="dcterms:W3CDTF">2023-05-25T15:29:09Z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0x0101003DD1E920921AA546B16C324DBA9F141F</vt:lpwstr>
  </property>
</Properties>
</file>