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5469" r:id="rId3"/>
    <p:sldId id="257" r:id="rId4"/>
    <p:sldId id="262" r:id="rId5"/>
    <p:sldId id="5473" r:id="rId6"/>
    <p:sldId id="5474" r:id="rId7"/>
    <p:sldId id="5475" r:id="rId8"/>
    <p:sldId id="878" r:id="rId9"/>
    <p:sldId id="5471" r:id="rId10"/>
    <p:sldId id="5472" r:id="rId11"/>
    <p:sldId id="5470" r:id="rId12"/>
    <p:sldId id="672" r:id="rId13"/>
    <p:sldId id="299" r:id="rId14"/>
    <p:sldId id="297" r:id="rId15"/>
    <p:sldId id="300" r:id="rId16"/>
    <p:sldId id="301" r:id="rId17"/>
    <p:sldId id="5476" r:id="rId18"/>
    <p:sldId id="274" r:id="rId19"/>
    <p:sldId id="259" r:id="rId20"/>
    <p:sldId id="275" r:id="rId21"/>
    <p:sldId id="260" r:id="rId22"/>
    <p:sldId id="276" r:id="rId23"/>
    <p:sldId id="265" r:id="rId24"/>
    <p:sldId id="5477" r:id="rId25"/>
    <p:sldId id="278" r:id="rId26"/>
    <p:sldId id="289" r:id="rId27"/>
    <p:sldId id="279" r:id="rId28"/>
    <p:sldId id="5478" r:id="rId29"/>
    <p:sldId id="264" r:id="rId30"/>
    <p:sldId id="291" r:id="rId31"/>
    <p:sldId id="292" r:id="rId32"/>
    <p:sldId id="293" r:id="rId33"/>
    <p:sldId id="302" r:id="rId34"/>
    <p:sldId id="305" r:id="rId35"/>
    <p:sldId id="294" r:id="rId36"/>
    <p:sldId id="5479" r:id="rId37"/>
    <p:sldId id="303" r:id="rId38"/>
    <p:sldId id="295" r:id="rId39"/>
    <p:sldId id="296" r:id="rId40"/>
    <p:sldId id="258" r:id="rId41"/>
    <p:sldId id="271" r:id="rId42"/>
    <p:sldId id="269" r:id="rId43"/>
    <p:sldId id="270" r:id="rId44"/>
    <p:sldId id="273" r:id="rId45"/>
    <p:sldId id="261" r:id="rId46"/>
    <p:sldId id="280" r:id="rId47"/>
    <p:sldId id="281" r:id="rId48"/>
    <p:sldId id="282" r:id="rId49"/>
    <p:sldId id="283" r:id="rId50"/>
    <p:sldId id="284" r:id="rId51"/>
    <p:sldId id="285" r:id="rId52"/>
    <p:sldId id="286" r:id="rId53"/>
    <p:sldId id="287" r:id="rId54"/>
    <p:sldId id="288" r:id="rId55"/>
    <p:sldId id="304" r:id="rId56"/>
    <p:sldId id="266" r:id="rId57"/>
  </p:sldIdLst>
  <p:sldSz cx="9783763" cy="7589838"/>
  <p:notesSz cx="7023100" cy="9309100"/>
  <p:defaultTextStyle>
    <a:defPPr>
      <a:defRPr lang="en-US"/>
    </a:defPPr>
    <a:lvl1pPr algn="l" defTabSz="492125" rtl="0" fontAlgn="base">
      <a:spcBef>
        <a:spcPct val="0"/>
      </a:spcBef>
      <a:spcAft>
        <a:spcPct val="0"/>
      </a:spcAft>
      <a:defRPr kern="1200">
        <a:solidFill>
          <a:schemeClr val="tx1"/>
        </a:solidFill>
        <a:latin typeface="Arial" charset="0"/>
        <a:ea typeface="+mn-ea"/>
        <a:cs typeface="Arial" charset="0"/>
      </a:defRPr>
    </a:lvl1pPr>
    <a:lvl2pPr marL="492125" indent="-34925" algn="l" defTabSz="492125" rtl="0" fontAlgn="base">
      <a:spcBef>
        <a:spcPct val="0"/>
      </a:spcBef>
      <a:spcAft>
        <a:spcPct val="0"/>
      </a:spcAft>
      <a:defRPr kern="1200">
        <a:solidFill>
          <a:schemeClr val="tx1"/>
        </a:solidFill>
        <a:latin typeface="Arial" charset="0"/>
        <a:ea typeface="+mn-ea"/>
        <a:cs typeface="Arial" charset="0"/>
      </a:defRPr>
    </a:lvl2pPr>
    <a:lvl3pPr marL="985838" indent="-71438" algn="l" defTabSz="492125" rtl="0" fontAlgn="base">
      <a:spcBef>
        <a:spcPct val="0"/>
      </a:spcBef>
      <a:spcAft>
        <a:spcPct val="0"/>
      </a:spcAft>
      <a:defRPr kern="1200">
        <a:solidFill>
          <a:schemeClr val="tx1"/>
        </a:solidFill>
        <a:latin typeface="Arial" charset="0"/>
        <a:ea typeface="+mn-ea"/>
        <a:cs typeface="Arial" charset="0"/>
      </a:defRPr>
    </a:lvl3pPr>
    <a:lvl4pPr marL="1479550" indent="-107950" algn="l" defTabSz="492125" rtl="0" fontAlgn="base">
      <a:spcBef>
        <a:spcPct val="0"/>
      </a:spcBef>
      <a:spcAft>
        <a:spcPct val="0"/>
      </a:spcAft>
      <a:defRPr kern="1200">
        <a:solidFill>
          <a:schemeClr val="tx1"/>
        </a:solidFill>
        <a:latin typeface="Arial" charset="0"/>
        <a:ea typeface="+mn-ea"/>
        <a:cs typeface="Arial" charset="0"/>
      </a:defRPr>
    </a:lvl4pPr>
    <a:lvl5pPr marL="1973263" indent="-144463" algn="l" defTabSz="4921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601">
          <p15:clr>
            <a:srgbClr val="A4A3A4"/>
          </p15:clr>
        </p15:guide>
        <p15:guide id="2" pos="308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9" autoAdjust="0"/>
    <p:restoredTop sz="94692" autoAdjust="0"/>
  </p:normalViewPr>
  <p:slideViewPr>
    <p:cSldViewPr snapToObjects="1">
      <p:cViewPr varScale="1">
        <p:scale>
          <a:sx n="103" d="100"/>
          <a:sy n="103" d="100"/>
        </p:scale>
        <p:origin x="1608" y="114"/>
      </p:cViewPr>
      <p:guideLst>
        <p:guide orient="horz" pos="4601"/>
        <p:guide pos="3082"/>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116" d="100"/>
          <a:sy n="116" d="100"/>
        </p:scale>
        <p:origin x="-237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7.xml.rels><?xml version="1.0" encoding="UTF-8" standalone="yes"?>
<Relationships xmlns="http://schemas.openxmlformats.org/package/2006/relationships"><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FEC18-0694-4D0A-88C4-0AF6608753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F11EF5-40E6-4F1F-9278-061B8846E80D}">
      <dgm:prSet phldrT="[Text]"/>
      <dgm:spPr/>
      <dgm:t>
        <a:bodyPr/>
        <a:lstStyle/>
        <a:p>
          <a:r>
            <a:rPr lang="en-US" dirty="0"/>
            <a:t>Who is a covered entity?</a:t>
          </a:r>
        </a:p>
      </dgm:t>
    </dgm:pt>
    <dgm:pt modelId="{2B49BF11-62AC-4EEA-8FEB-E122F1530B5E}" type="parTrans" cxnId="{EC542D7B-3C9C-4EC4-9D25-F8B9EE1B7724}">
      <dgm:prSet/>
      <dgm:spPr/>
      <dgm:t>
        <a:bodyPr/>
        <a:lstStyle/>
        <a:p>
          <a:endParaRPr lang="en-US"/>
        </a:p>
      </dgm:t>
    </dgm:pt>
    <dgm:pt modelId="{434FE0C5-95FB-4394-9DBA-81F4B022DB17}" type="sibTrans" cxnId="{EC542D7B-3C9C-4EC4-9D25-F8B9EE1B7724}">
      <dgm:prSet/>
      <dgm:spPr/>
      <dgm:t>
        <a:bodyPr/>
        <a:lstStyle/>
        <a:p>
          <a:endParaRPr lang="en-US"/>
        </a:p>
      </dgm:t>
    </dgm:pt>
    <dgm:pt modelId="{D98F59A1-51D4-439E-AF42-16EAC6258A6C}">
      <dgm:prSet phldrT="[Text]"/>
      <dgm:spPr/>
      <dgm:t>
        <a:bodyPr/>
        <a:lstStyle/>
        <a:p>
          <a:r>
            <a:rPr lang="en-US" dirty="0"/>
            <a:t>What are manufacturers required to do?</a:t>
          </a:r>
        </a:p>
      </dgm:t>
    </dgm:pt>
    <dgm:pt modelId="{B0C5A614-A5E2-4560-A2B3-AEA355326D57}" type="parTrans" cxnId="{2D9B1966-00AC-4ABA-8B2C-19CA9780F51D}">
      <dgm:prSet/>
      <dgm:spPr/>
      <dgm:t>
        <a:bodyPr/>
        <a:lstStyle/>
        <a:p>
          <a:endParaRPr lang="en-US"/>
        </a:p>
      </dgm:t>
    </dgm:pt>
    <dgm:pt modelId="{C66617C4-B709-4227-9F8B-ECDAED4C3DAE}" type="sibTrans" cxnId="{2D9B1966-00AC-4ABA-8B2C-19CA9780F51D}">
      <dgm:prSet/>
      <dgm:spPr/>
      <dgm:t>
        <a:bodyPr/>
        <a:lstStyle/>
        <a:p>
          <a:endParaRPr lang="en-US"/>
        </a:p>
      </dgm:t>
    </dgm:pt>
    <dgm:pt modelId="{65B71CA5-9544-4787-B737-D5FD24115FB5}">
      <dgm:prSet phldrT="[Text]"/>
      <dgm:spPr/>
      <dgm:t>
        <a:bodyPr/>
        <a:lstStyle/>
        <a:p>
          <a:r>
            <a:rPr lang="en-US" dirty="0"/>
            <a:t>What are covered entities allowed to do?</a:t>
          </a:r>
        </a:p>
      </dgm:t>
    </dgm:pt>
    <dgm:pt modelId="{671B8361-5054-4E3B-BB4B-54EFFDB69541}" type="parTrans" cxnId="{0B72F59F-AC40-4807-870F-A2A65BB967B8}">
      <dgm:prSet/>
      <dgm:spPr/>
      <dgm:t>
        <a:bodyPr/>
        <a:lstStyle/>
        <a:p>
          <a:endParaRPr lang="en-US"/>
        </a:p>
      </dgm:t>
    </dgm:pt>
    <dgm:pt modelId="{CDBD1A4D-E18E-4CED-ABD0-A051C9DD846B}" type="sibTrans" cxnId="{0B72F59F-AC40-4807-870F-A2A65BB967B8}">
      <dgm:prSet/>
      <dgm:spPr/>
      <dgm:t>
        <a:bodyPr/>
        <a:lstStyle/>
        <a:p>
          <a:endParaRPr lang="en-US"/>
        </a:p>
      </dgm:t>
    </dgm:pt>
    <dgm:pt modelId="{FCCFD620-C767-4455-910F-8C83689084BB}">
      <dgm:prSet phldrT="[Text]"/>
      <dgm:spPr/>
      <dgm:t>
        <a:bodyPr/>
        <a:lstStyle/>
        <a:p>
          <a:r>
            <a:rPr lang="en-US" dirty="0"/>
            <a:t>Who are covered entities’ patients?</a:t>
          </a:r>
        </a:p>
      </dgm:t>
    </dgm:pt>
    <dgm:pt modelId="{EE16AA44-0591-42F9-BECF-14BD720BB4BD}" type="parTrans" cxnId="{7D72D523-D925-4476-A1EF-ECC8E879DE37}">
      <dgm:prSet/>
      <dgm:spPr/>
      <dgm:t>
        <a:bodyPr/>
        <a:lstStyle/>
        <a:p>
          <a:endParaRPr lang="en-US"/>
        </a:p>
      </dgm:t>
    </dgm:pt>
    <dgm:pt modelId="{D250A22F-9B70-4018-8DB9-65C12D13AD97}" type="sibTrans" cxnId="{7D72D523-D925-4476-A1EF-ECC8E879DE37}">
      <dgm:prSet/>
      <dgm:spPr/>
      <dgm:t>
        <a:bodyPr/>
        <a:lstStyle/>
        <a:p>
          <a:endParaRPr lang="en-US"/>
        </a:p>
      </dgm:t>
    </dgm:pt>
    <dgm:pt modelId="{2CB8094F-6BC4-4FED-8910-B75A5B47F1D4}">
      <dgm:prSet phldrT="[Text]"/>
      <dgm:spPr/>
      <dgm:t>
        <a:bodyPr/>
        <a:lstStyle/>
        <a:p>
          <a:r>
            <a:rPr lang="en-US" dirty="0"/>
            <a:t>What is HRSA OPA doing?</a:t>
          </a:r>
        </a:p>
      </dgm:t>
    </dgm:pt>
    <dgm:pt modelId="{B866F31B-77EA-44EF-ADE7-C200111901E6}" type="parTrans" cxnId="{C58CABAD-E5C5-435A-9E63-403D4ECD9308}">
      <dgm:prSet/>
      <dgm:spPr/>
      <dgm:t>
        <a:bodyPr/>
        <a:lstStyle/>
        <a:p>
          <a:endParaRPr lang="en-US"/>
        </a:p>
      </dgm:t>
    </dgm:pt>
    <dgm:pt modelId="{05D6B7A9-2DBC-4A6D-9433-FC402AC33C18}" type="sibTrans" cxnId="{C58CABAD-E5C5-435A-9E63-403D4ECD9308}">
      <dgm:prSet/>
      <dgm:spPr/>
      <dgm:t>
        <a:bodyPr/>
        <a:lstStyle/>
        <a:p>
          <a:endParaRPr lang="en-US"/>
        </a:p>
      </dgm:t>
    </dgm:pt>
    <dgm:pt modelId="{4B6B008E-C328-4FA6-9B24-FF6A903AFDF2}" type="pres">
      <dgm:prSet presAssocID="{B25FEC18-0694-4D0A-88C4-0AF660875381}" presName="linear" presStyleCnt="0">
        <dgm:presLayoutVars>
          <dgm:dir/>
          <dgm:animLvl val="lvl"/>
          <dgm:resizeHandles val="exact"/>
        </dgm:presLayoutVars>
      </dgm:prSet>
      <dgm:spPr/>
    </dgm:pt>
    <dgm:pt modelId="{DC8D9E70-B211-4A99-8296-DBD07C58B975}" type="pres">
      <dgm:prSet presAssocID="{CCF11EF5-40E6-4F1F-9278-061B8846E80D}" presName="parentLin" presStyleCnt="0"/>
      <dgm:spPr/>
    </dgm:pt>
    <dgm:pt modelId="{3DCCF01D-244A-49E8-AE48-B5D6BF1C2736}" type="pres">
      <dgm:prSet presAssocID="{CCF11EF5-40E6-4F1F-9278-061B8846E80D}" presName="parentLeftMargin" presStyleLbl="node1" presStyleIdx="0" presStyleCnt="5"/>
      <dgm:spPr/>
    </dgm:pt>
    <dgm:pt modelId="{AC6DE4C3-B402-4EB1-BB19-6CFF18A23FF4}" type="pres">
      <dgm:prSet presAssocID="{CCF11EF5-40E6-4F1F-9278-061B8846E80D}" presName="parentText" presStyleLbl="node1" presStyleIdx="0" presStyleCnt="5">
        <dgm:presLayoutVars>
          <dgm:chMax val="0"/>
          <dgm:bulletEnabled val="1"/>
        </dgm:presLayoutVars>
      </dgm:prSet>
      <dgm:spPr/>
    </dgm:pt>
    <dgm:pt modelId="{9FB0BEA5-D3CE-467A-901E-D43023CCF317}" type="pres">
      <dgm:prSet presAssocID="{CCF11EF5-40E6-4F1F-9278-061B8846E80D}" presName="negativeSpace" presStyleCnt="0"/>
      <dgm:spPr/>
    </dgm:pt>
    <dgm:pt modelId="{2B342E96-DB4E-4EDB-BDC0-910C3EE21BC7}" type="pres">
      <dgm:prSet presAssocID="{CCF11EF5-40E6-4F1F-9278-061B8846E80D}" presName="childText" presStyleLbl="conFgAcc1" presStyleIdx="0" presStyleCnt="5">
        <dgm:presLayoutVars>
          <dgm:bulletEnabled val="1"/>
        </dgm:presLayoutVars>
      </dgm:prSet>
      <dgm:spPr/>
    </dgm:pt>
    <dgm:pt modelId="{30716958-DEB0-44BB-BFBD-FC49340DCA99}" type="pres">
      <dgm:prSet presAssocID="{434FE0C5-95FB-4394-9DBA-81F4B022DB17}" presName="spaceBetweenRectangles" presStyleCnt="0"/>
      <dgm:spPr/>
    </dgm:pt>
    <dgm:pt modelId="{1C5D67E4-D974-4437-B667-5DC62DEEBD98}" type="pres">
      <dgm:prSet presAssocID="{FCCFD620-C767-4455-910F-8C83689084BB}" presName="parentLin" presStyleCnt="0"/>
      <dgm:spPr/>
    </dgm:pt>
    <dgm:pt modelId="{BDF8DE7A-DB14-4E81-9DF5-50878A67B660}" type="pres">
      <dgm:prSet presAssocID="{FCCFD620-C767-4455-910F-8C83689084BB}" presName="parentLeftMargin" presStyleLbl="node1" presStyleIdx="0" presStyleCnt="5"/>
      <dgm:spPr/>
    </dgm:pt>
    <dgm:pt modelId="{4545FC6D-5D7A-4CAD-8DDB-809A57108DC0}" type="pres">
      <dgm:prSet presAssocID="{FCCFD620-C767-4455-910F-8C83689084BB}" presName="parentText" presStyleLbl="node1" presStyleIdx="1" presStyleCnt="5">
        <dgm:presLayoutVars>
          <dgm:chMax val="0"/>
          <dgm:bulletEnabled val="1"/>
        </dgm:presLayoutVars>
      </dgm:prSet>
      <dgm:spPr/>
    </dgm:pt>
    <dgm:pt modelId="{80A4DEA4-F899-44ED-ADEF-ADBA590BB7B8}" type="pres">
      <dgm:prSet presAssocID="{FCCFD620-C767-4455-910F-8C83689084BB}" presName="negativeSpace" presStyleCnt="0"/>
      <dgm:spPr/>
    </dgm:pt>
    <dgm:pt modelId="{D4904513-AA63-4115-A663-8A46DAFD107C}" type="pres">
      <dgm:prSet presAssocID="{FCCFD620-C767-4455-910F-8C83689084BB}" presName="childText" presStyleLbl="conFgAcc1" presStyleIdx="1" presStyleCnt="5">
        <dgm:presLayoutVars>
          <dgm:bulletEnabled val="1"/>
        </dgm:presLayoutVars>
      </dgm:prSet>
      <dgm:spPr/>
    </dgm:pt>
    <dgm:pt modelId="{99190274-00D6-4E29-B9A2-2E55E8B9CF66}" type="pres">
      <dgm:prSet presAssocID="{D250A22F-9B70-4018-8DB9-65C12D13AD97}" presName="spaceBetweenRectangles" presStyleCnt="0"/>
      <dgm:spPr/>
    </dgm:pt>
    <dgm:pt modelId="{FE86D1DE-C93F-42A3-AEC1-92BD2E7A71F9}" type="pres">
      <dgm:prSet presAssocID="{65B71CA5-9544-4787-B737-D5FD24115FB5}" presName="parentLin" presStyleCnt="0"/>
      <dgm:spPr/>
    </dgm:pt>
    <dgm:pt modelId="{856EB7DA-9EE9-4FD0-BB5E-933225037867}" type="pres">
      <dgm:prSet presAssocID="{65B71CA5-9544-4787-B737-D5FD24115FB5}" presName="parentLeftMargin" presStyleLbl="node1" presStyleIdx="1" presStyleCnt="5"/>
      <dgm:spPr/>
    </dgm:pt>
    <dgm:pt modelId="{0D31998D-21CA-4451-A449-A26A9058A1D8}" type="pres">
      <dgm:prSet presAssocID="{65B71CA5-9544-4787-B737-D5FD24115FB5}" presName="parentText" presStyleLbl="node1" presStyleIdx="2" presStyleCnt="5">
        <dgm:presLayoutVars>
          <dgm:chMax val="0"/>
          <dgm:bulletEnabled val="1"/>
        </dgm:presLayoutVars>
      </dgm:prSet>
      <dgm:spPr/>
    </dgm:pt>
    <dgm:pt modelId="{188A286B-DF4F-44A1-9014-4FFC5B98DA85}" type="pres">
      <dgm:prSet presAssocID="{65B71CA5-9544-4787-B737-D5FD24115FB5}" presName="negativeSpace" presStyleCnt="0"/>
      <dgm:spPr/>
    </dgm:pt>
    <dgm:pt modelId="{98AFAABC-C0BE-4F42-BEAC-6965ADD12DFA}" type="pres">
      <dgm:prSet presAssocID="{65B71CA5-9544-4787-B737-D5FD24115FB5}" presName="childText" presStyleLbl="conFgAcc1" presStyleIdx="2" presStyleCnt="5">
        <dgm:presLayoutVars>
          <dgm:bulletEnabled val="1"/>
        </dgm:presLayoutVars>
      </dgm:prSet>
      <dgm:spPr/>
    </dgm:pt>
    <dgm:pt modelId="{B0BBDE88-DD9D-4D72-89DC-395D31560668}" type="pres">
      <dgm:prSet presAssocID="{CDBD1A4D-E18E-4CED-ABD0-A051C9DD846B}" presName="spaceBetweenRectangles" presStyleCnt="0"/>
      <dgm:spPr/>
    </dgm:pt>
    <dgm:pt modelId="{F59CD200-C412-4F9D-BC8C-5B19808036DE}" type="pres">
      <dgm:prSet presAssocID="{D98F59A1-51D4-439E-AF42-16EAC6258A6C}" presName="parentLin" presStyleCnt="0"/>
      <dgm:spPr/>
    </dgm:pt>
    <dgm:pt modelId="{A9B0C039-3700-4D2C-91E4-9901E903E236}" type="pres">
      <dgm:prSet presAssocID="{D98F59A1-51D4-439E-AF42-16EAC6258A6C}" presName="parentLeftMargin" presStyleLbl="node1" presStyleIdx="2" presStyleCnt="5"/>
      <dgm:spPr/>
    </dgm:pt>
    <dgm:pt modelId="{C16BD65B-87BA-4D7D-9E91-04ABB70EE4FA}" type="pres">
      <dgm:prSet presAssocID="{D98F59A1-51D4-439E-AF42-16EAC6258A6C}" presName="parentText" presStyleLbl="node1" presStyleIdx="3" presStyleCnt="5">
        <dgm:presLayoutVars>
          <dgm:chMax val="0"/>
          <dgm:bulletEnabled val="1"/>
        </dgm:presLayoutVars>
      </dgm:prSet>
      <dgm:spPr/>
    </dgm:pt>
    <dgm:pt modelId="{2A37F758-D2B5-4528-8172-203554F0AFCD}" type="pres">
      <dgm:prSet presAssocID="{D98F59A1-51D4-439E-AF42-16EAC6258A6C}" presName="negativeSpace" presStyleCnt="0"/>
      <dgm:spPr/>
    </dgm:pt>
    <dgm:pt modelId="{B94FE243-A15F-4E46-A2E1-30B2554B286C}" type="pres">
      <dgm:prSet presAssocID="{D98F59A1-51D4-439E-AF42-16EAC6258A6C}" presName="childText" presStyleLbl="conFgAcc1" presStyleIdx="3" presStyleCnt="5">
        <dgm:presLayoutVars>
          <dgm:bulletEnabled val="1"/>
        </dgm:presLayoutVars>
      </dgm:prSet>
      <dgm:spPr/>
    </dgm:pt>
    <dgm:pt modelId="{074CCB5A-6EC4-40D4-BDAB-05EEA3C410B1}" type="pres">
      <dgm:prSet presAssocID="{C66617C4-B709-4227-9F8B-ECDAED4C3DAE}" presName="spaceBetweenRectangles" presStyleCnt="0"/>
      <dgm:spPr/>
    </dgm:pt>
    <dgm:pt modelId="{844B76B4-E4A9-4B6C-BB61-873A52D6973F}" type="pres">
      <dgm:prSet presAssocID="{2CB8094F-6BC4-4FED-8910-B75A5B47F1D4}" presName="parentLin" presStyleCnt="0"/>
      <dgm:spPr/>
    </dgm:pt>
    <dgm:pt modelId="{986D070B-BF1E-45EF-B279-995E3D59B72C}" type="pres">
      <dgm:prSet presAssocID="{2CB8094F-6BC4-4FED-8910-B75A5B47F1D4}" presName="parentLeftMargin" presStyleLbl="node1" presStyleIdx="3" presStyleCnt="5"/>
      <dgm:spPr/>
    </dgm:pt>
    <dgm:pt modelId="{DEE2BCC9-37BA-45B9-B79B-7574372E840B}" type="pres">
      <dgm:prSet presAssocID="{2CB8094F-6BC4-4FED-8910-B75A5B47F1D4}" presName="parentText" presStyleLbl="node1" presStyleIdx="4" presStyleCnt="5">
        <dgm:presLayoutVars>
          <dgm:chMax val="0"/>
          <dgm:bulletEnabled val="1"/>
        </dgm:presLayoutVars>
      </dgm:prSet>
      <dgm:spPr/>
    </dgm:pt>
    <dgm:pt modelId="{F05BEC76-1A3A-4875-A862-0E9A46A4755D}" type="pres">
      <dgm:prSet presAssocID="{2CB8094F-6BC4-4FED-8910-B75A5B47F1D4}" presName="negativeSpace" presStyleCnt="0"/>
      <dgm:spPr/>
    </dgm:pt>
    <dgm:pt modelId="{20E86DE4-31B1-45E0-BF84-8950F1C88F05}" type="pres">
      <dgm:prSet presAssocID="{2CB8094F-6BC4-4FED-8910-B75A5B47F1D4}" presName="childText" presStyleLbl="conFgAcc1" presStyleIdx="4" presStyleCnt="5">
        <dgm:presLayoutVars>
          <dgm:bulletEnabled val="1"/>
        </dgm:presLayoutVars>
      </dgm:prSet>
      <dgm:spPr/>
    </dgm:pt>
  </dgm:ptLst>
  <dgm:cxnLst>
    <dgm:cxn modelId="{8A5E2C08-DF48-40FD-849E-FC0BB04EBEF4}" type="presOf" srcId="{2CB8094F-6BC4-4FED-8910-B75A5B47F1D4}" destId="{986D070B-BF1E-45EF-B279-995E3D59B72C}" srcOrd="0" destOrd="0" presId="urn:microsoft.com/office/officeart/2005/8/layout/list1"/>
    <dgm:cxn modelId="{B1C4951B-65D4-4A49-9B4D-493A22C983AC}" type="presOf" srcId="{FCCFD620-C767-4455-910F-8C83689084BB}" destId="{BDF8DE7A-DB14-4E81-9DF5-50878A67B660}" srcOrd="0" destOrd="0" presId="urn:microsoft.com/office/officeart/2005/8/layout/list1"/>
    <dgm:cxn modelId="{7D72D523-D925-4476-A1EF-ECC8E879DE37}" srcId="{B25FEC18-0694-4D0A-88C4-0AF660875381}" destId="{FCCFD620-C767-4455-910F-8C83689084BB}" srcOrd="1" destOrd="0" parTransId="{EE16AA44-0591-42F9-BECF-14BD720BB4BD}" sibTransId="{D250A22F-9B70-4018-8DB9-65C12D13AD97}"/>
    <dgm:cxn modelId="{53864635-A1B6-4AB3-A6A2-B96003BA1443}" type="presOf" srcId="{B25FEC18-0694-4D0A-88C4-0AF660875381}" destId="{4B6B008E-C328-4FA6-9B24-FF6A903AFDF2}" srcOrd="0" destOrd="0" presId="urn:microsoft.com/office/officeart/2005/8/layout/list1"/>
    <dgm:cxn modelId="{85A9D63D-1AFA-47F9-BA22-1AEFA098A94D}" type="presOf" srcId="{CCF11EF5-40E6-4F1F-9278-061B8846E80D}" destId="{AC6DE4C3-B402-4EB1-BB19-6CFF18A23FF4}" srcOrd="1" destOrd="0" presId="urn:microsoft.com/office/officeart/2005/8/layout/list1"/>
    <dgm:cxn modelId="{2D9B1966-00AC-4ABA-8B2C-19CA9780F51D}" srcId="{B25FEC18-0694-4D0A-88C4-0AF660875381}" destId="{D98F59A1-51D4-439E-AF42-16EAC6258A6C}" srcOrd="3" destOrd="0" parTransId="{B0C5A614-A5E2-4560-A2B3-AEA355326D57}" sibTransId="{C66617C4-B709-4227-9F8B-ECDAED4C3DAE}"/>
    <dgm:cxn modelId="{7A42034E-13D7-4165-9E9E-882298F642E6}" type="presOf" srcId="{65B71CA5-9544-4787-B737-D5FD24115FB5}" destId="{0D31998D-21CA-4451-A449-A26A9058A1D8}" srcOrd="1" destOrd="0" presId="urn:microsoft.com/office/officeart/2005/8/layout/list1"/>
    <dgm:cxn modelId="{6A881974-890D-48D6-B21A-8CEA3A20FAE0}" type="presOf" srcId="{FCCFD620-C767-4455-910F-8C83689084BB}" destId="{4545FC6D-5D7A-4CAD-8DDB-809A57108DC0}" srcOrd="1" destOrd="0" presId="urn:microsoft.com/office/officeart/2005/8/layout/list1"/>
    <dgm:cxn modelId="{EC542D7B-3C9C-4EC4-9D25-F8B9EE1B7724}" srcId="{B25FEC18-0694-4D0A-88C4-0AF660875381}" destId="{CCF11EF5-40E6-4F1F-9278-061B8846E80D}" srcOrd="0" destOrd="0" parTransId="{2B49BF11-62AC-4EEA-8FEB-E122F1530B5E}" sibTransId="{434FE0C5-95FB-4394-9DBA-81F4B022DB17}"/>
    <dgm:cxn modelId="{8E583D7C-B816-4E0B-86EE-FBC57776A63A}" type="presOf" srcId="{D98F59A1-51D4-439E-AF42-16EAC6258A6C}" destId="{A9B0C039-3700-4D2C-91E4-9901E903E236}" srcOrd="0" destOrd="0" presId="urn:microsoft.com/office/officeart/2005/8/layout/list1"/>
    <dgm:cxn modelId="{E18DD499-E06D-4715-9A17-9EB30712B6B6}" type="presOf" srcId="{D98F59A1-51D4-439E-AF42-16EAC6258A6C}" destId="{C16BD65B-87BA-4D7D-9E91-04ABB70EE4FA}" srcOrd="1" destOrd="0" presId="urn:microsoft.com/office/officeart/2005/8/layout/list1"/>
    <dgm:cxn modelId="{0B72F59F-AC40-4807-870F-A2A65BB967B8}" srcId="{B25FEC18-0694-4D0A-88C4-0AF660875381}" destId="{65B71CA5-9544-4787-B737-D5FD24115FB5}" srcOrd="2" destOrd="0" parTransId="{671B8361-5054-4E3B-BB4B-54EFFDB69541}" sibTransId="{CDBD1A4D-E18E-4CED-ABD0-A051C9DD846B}"/>
    <dgm:cxn modelId="{37CE72A0-83A5-48AC-B910-1FFEF31F58F2}" type="presOf" srcId="{2CB8094F-6BC4-4FED-8910-B75A5B47F1D4}" destId="{DEE2BCC9-37BA-45B9-B79B-7574372E840B}" srcOrd="1" destOrd="0" presId="urn:microsoft.com/office/officeart/2005/8/layout/list1"/>
    <dgm:cxn modelId="{C58CABAD-E5C5-435A-9E63-403D4ECD9308}" srcId="{B25FEC18-0694-4D0A-88C4-0AF660875381}" destId="{2CB8094F-6BC4-4FED-8910-B75A5B47F1D4}" srcOrd="4" destOrd="0" parTransId="{B866F31B-77EA-44EF-ADE7-C200111901E6}" sibTransId="{05D6B7A9-2DBC-4A6D-9433-FC402AC33C18}"/>
    <dgm:cxn modelId="{AC5B57CD-0AF2-4A5B-810E-FF52E3214907}" type="presOf" srcId="{65B71CA5-9544-4787-B737-D5FD24115FB5}" destId="{856EB7DA-9EE9-4FD0-BB5E-933225037867}" srcOrd="0" destOrd="0" presId="urn:microsoft.com/office/officeart/2005/8/layout/list1"/>
    <dgm:cxn modelId="{1CCA27DE-5F61-4F03-940A-9F5593315406}" type="presOf" srcId="{CCF11EF5-40E6-4F1F-9278-061B8846E80D}" destId="{3DCCF01D-244A-49E8-AE48-B5D6BF1C2736}" srcOrd="0" destOrd="0" presId="urn:microsoft.com/office/officeart/2005/8/layout/list1"/>
    <dgm:cxn modelId="{3442A16D-93E1-4B7F-9C63-F66066391166}" type="presParOf" srcId="{4B6B008E-C328-4FA6-9B24-FF6A903AFDF2}" destId="{DC8D9E70-B211-4A99-8296-DBD07C58B975}" srcOrd="0" destOrd="0" presId="urn:microsoft.com/office/officeart/2005/8/layout/list1"/>
    <dgm:cxn modelId="{766A3B51-4D7B-4AD6-8C58-B37C22656FB3}" type="presParOf" srcId="{DC8D9E70-B211-4A99-8296-DBD07C58B975}" destId="{3DCCF01D-244A-49E8-AE48-B5D6BF1C2736}" srcOrd="0" destOrd="0" presId="urn:microsoft.com/office/officeart/2005/8/layout/list1"/>
    <dgm:cxn modelId="{89DA3C6F-C62D-4923-BE7F-067AB6B25A75}" type="presParOf" srcId="{DC8D9E70-B211-4A99-8296-DBD07C58B975}" destId="{AC6DE4C3-B402-4EB1-BB19-6CFF18A23FF4}" srcOrd="1" destOrd="0" presId="urn:microsoft.com/office/officeart/2005/8/layout/list1"/>
    <dgm:cxn modelId="{18739B33-376F-4768-B8A8-987EC7792458}" type="presParOf" srcId="{4B6B008E-C328-4FA6-9B24-FF6A903AFDF2}" destId="{9FB0BEA5-D3CE-467A-901E-D43023CCF317}" srcOrd="1" destOrd="0" presId="urn:microsoft.com/office/officeart/2005/8/layout/list1"/>
    <dgm:cxn modelId="{14F31589-AD68-4632-9DF0-34E211C81433}" type="presParOf" srcId="{4B6B008E-C328-4FA6-9B24-FF6A903AFDF2}" destId="{2B342E96-DB4E-4EDB-BDC0-910C3EE21BC7}" srcOrd="2" destOrd="0" presId="urn:microsoft.com/office/officeart/2005/8/layout/list1"/>
    <dgm:cxn modelId="{3C8537E6-62D1-4E9C-9723-58C1B3119211}" type="presParOf" srcId="{4B6B008E-C328-4FA6-9B24-FF6A903AFDF2}" destId="{30716958-DEB0-44BB-BFBD-FC49340DCA99}" srcOrd="3" destOrd="0" presId="urn:microsoft.com/office/officeart/2005/8/layout/list1"/>
    <dgm:cxn modelId="{5CE7CD79-7789-49A4-B5D7-4CDBE2F791EF}" type="presParOf" srcId="{4B6B008E-C328-4FA6-9B24-FF6A903AFDF2}" destId="{1C5D67E4-D974-4437-B667-5DC62DEEBD98}" srcOrd="4" destOrd="0" presId="urn:microsoft.com/office/officeart/2005/8/layout/list1"/>
    <dgm:cxn modelId="{64F586DA-0A07-4F7D-BC84-D021B569D6A6}" type="presParOf" srcId="{1C5D67E4-D974-4437-B667-5DC62DEEBD98}" destId="{BDF8DE7A-DB14-4E81-9DF5-50878A67B660}" srcOrd="0" destOrd="0" presId="urn:microsoft.com/office/officeart/2005/8/layout/list1"/>
    <dgm:cxn modelId="{F847F814-8E8C-45F7-962E-046170739897}" type="presParOf" srcId="{1C5D67E4-D974-4437-B667-5DC62DEEBD98}" destId="{4545FC6D-5D7A-4CAD-8DDB-809A57108DC0}" srcOrd="1" destOrd="0" presId="urn:microsoft.com/office/officeart/2005/8/layout/list1"/>
    <dgm:cxn modelId="{91DB073A-6B28-445E-BCF9-CCD75C503538}" type="presParOf" srcId="{4B6B008E-C328-4FA6-9B24-FF6A903AFDF2}" destId="{80A4DEA4-F899-44ED-ADEF-ADBA590BB7B8}" srcOrd="5" destOrd="0" presId="urn:microsoft.com/office/officeart/2005/8/layout/list1"/>
    <dgm:cxn modelId="{3E0E416B-124E-4CCE-9D92-42E15CF1F29F}" type="presParOf" srcId="{4B6B008E-C328-4FA6-9B24-FF6A903AFDF2}" destId="{D4904513-AA63-4115-A663-8A46DAFD107C}" srcOrd="6" destOrd="0" presId="urn:microsoft.com/office/officeart/2005/8/layout/list1"/>
    <dgm:cxn modelId="{8183941C-58C6-4AB3-A5FD-B2D60CA11B17}" type="presParOf" srcId="{4B6B008E-C328-4FA6-9B24-FF6A903AFDF2}" destId="{99190274-00D6-4E29-B9A2-2E55E8B9CF66}" srcOrd="7" destOrd="0" presId="urn:microsoft.com/office/officeart/2005/8/layout/list1"/>
    <dgm:cxn modelId="{5DEEBD24-95E8-4DF0-8773-0C2217851871}" type="presParOf" srcId="{4B6B008E-C328-4FA6-9B24-FF6A903AFDF2}" destId="{FE86D1DE-C93F-42A3-AEC1-92BD2E7A71F9}" srcOrd="8" destOrd="0" presId="urn:microsoft.com/office/officeart/2005/8/layout/list1"/>
    <dgm:cxn modelId="{61690566-EA0F-44C4-BAA2-B0A33360A611}" type="presParOf" srcId="{FE86D1DE-C93F-42A3-AEC1-92BD2E7A71F9}" destId="{856EB7DA-9EE9-4FD0-BB5E-933225037867}" srcOrd="0" destOrd="0" presId="urn:microsoft.com/office/officeart/2005/8/layout/list1"/>
    <dgm:cxn modelId="{6BDD96A9-0AEA-4F0B-B95B-5A011FE08884}" type="presParOf" srcId="{FE86D1DE-C93F-42A3-AEC1-92BD2E7A71F9}" destId="{0D31998D-21CA-4451-A449-A26A9058A1D8}" srcOrd="1" destOrd="0" presId="urn:microsoft.com/office/officeart/2005/8/layout/list1"/>
    <dgm:cxn modelId="{EB0DDA47-BCB9-4A75-A868-9BE00CB40F24}" type="presParOf" srcId="{4B6B008E-C328-4FA6-9B24-FF6A903AFDF2}" destId="{188A286B-DF4F-44A1-9014-4FFC5B98DA85}" srcOrd="9" destOrd="0" presId="urn:microsoft.com/office/officeart/2005/8/layout/list1"/>
    <dgm:cxn modelId="{0ACBD64F-DCBE-4B60-8B33-698D64E088B4}" type="presParOf" srcId="{4B6B008E-C328-4FA6-9B24-FF6A903AFDF2}" destId="{98AFAABC-C0BE-4F42-BEAC-6965ADD12DFA}" srcOrd="10" destOrd="0" presId="urn:microsoft.com/office/officeart/2005/8/layout/list1"/>
    <dgm:cxn modelId="{0054EAE9-11A6-4B15-86B5-7CA9E104DAEC}" type="presParOf" srcId="{4B6B008E-C328-4FA6-9B24-FF6A903AFDF2}" destId="{B0BBDE88-DD9D-4D72-89DC-395D31560668}" srcOrd="11" destOrd="0" presId="urn:microsoft.com/office/officeart/2005/8/layout/list1"/>
    <dgm:cxn modelId="{AC34F835-7315-44BF-8EAD-D1C1FD7ACE96}" type="presParOf" srcId="{4B6B008E-C328-4FA6-9B24-FF6A903AFDF2}" destId="{F59CD200-C412-4F9D-BC8C-5B19808036DE}" srcOrd="12" destOrd="0" presId="urn:microsoft.com/office/officeart/2005/8/layout/list1"/>
    <dgm:cxn modelId="{403DADA3-4F49-45FF-AF15-DB506D41D8B7}" type="presParOf" srcId="{F59CD200-C412-4F9D-BC8C-5B19808036DE}" destId="{A9B0C039-3700-4D2C-91E4-9901E903E236}" srcOrd="0" destOrd="0" presId="urn:microsoft.com/office/officeart/2005/8/layout/list1"/>
    <dgm:cxn modelId="{22ED8C3F-162F-4BF8-9750-CB12D48FFE82}" type="presParOf" srcId="{F59CD200-C412-4F9D-BC8C-5B19808036DE}" destId="{C16BD65B-87BA-4D7D-9E91-04ABB70EE4FA}" srcOrd="1" destOrd="0" presId="urn:microsoft.com/office/officeart/2005/8/layout/list1"/>
    <dgm:cxn modelId="{D0EA7493-D4FC-496A-84AC-8572D7B24C6D}" type="presParOf" srcId="{4B6B008E-C328-4FA6-9B24-FF6A903AFDF2}" destId="{2A37F758-D2B5-4528-8172-203554F0AFCD}" srcOrd="13" destOrd="0" presId="urn:microsoft.com/office/officeart/2005/8/layout/list1"/>
    <dgm:cxn modelId="{A5D02BEE-6334-4284-B8B3-888BBC1F2F1A}" type="presParOf" srcId="{4B6B008E-C328-4FA6-9B24-FF6A903AFDF2}" destId="{B94FE243-A15F-4E46-A2E1-30B2554B286C}" srcOrd="14" destOrd="0" presId="urn:microsoft.com/office/officeart/2005/8/layout/list1"/>
    <dgm:cxn modelId="{AAE0F00F-CF30-4528-9595-B4049810EEB8}" type="presParOf" srcId="{4B6B008E-C328-4FA6-9B24-FF6A903AFDF2}" destId="{074CCB5A-6EC4-40D4-BDAB-05EEA3C410B1}" srcOrd="15" destOrd="0" presId="urn:microsoft.com/office/officeart/2005/8/layout/list1"/>
    <dgm:cxn modelId="{523C395F-A844-4422-9386-34525F0A166F}" type="presParOf" srcId="{4B6B008E-C328-4FA6-9B24-FF6A903AFDF2}" destId="{844B76B4-E4A9-4B6C-BB61-873A52D6973F}" srcOrd="16" destOrd="0" presId="urn:microsoft.com/office/officeart/2005/8/layout/list1"/>
    <dgm:cxn modelId="{761FD5D5-E5D8-4239-B9D4-B022FCB70C31}" type="presParOf" srcId="{844B76B4-E4A9-4B6C-BB61-873A52D6973F}" destId="{986D070B-BF1E-45EF-B279-995E3D59B72C}" srcOrd="0" destOrd="0" presId="urn:microsoft.com/office/officeart/2005/8/layout/list1"/>
    <dgm:cxn modelId="{C4F46A00-D52F-486D-8EAC-41D13FD7C01D}" type="presParOf" srcId="{844B76B4-E4A9-4B6C-BB61-873A52D6973F}" destId="{DEE2BCC9-37BA-45B9-B79B-7574372E840B}" srcOrd="1" destOrd="0" presId="urn:microsoft.com/office/officeart/2005/8/layout/list1"/>
    <dgm:cxn modelId="{37E09B13-382B-41CA-AE1E-8DF67E0E9733}" type="presParOf" srcId="{4B6B008E-C328-4FA6-9B24-FF6A903AFDF2}" destId="{F05BEC76-1A3A-4875-A862-0E9A46A4755D}" srcOrd="17" destOrd="0" presId="urn:microsoft.com/office/officeart/2005/8/layout/list1"/>
    <dgm:cxn modelId="{9E1DDD15-9D00-4E90-ADDA-FEAF9069228F}" type="presParOf" srcId="{4B6B008E-C328-4FA6-9B24-FF6A903AFDF2}" destId="{20E86DE4-31B1-45E0-BF84-8950F1C88F0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BF09E6-1A31-469C-ACCA-1EC38F5405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AB013D-808F-4FE0-BA8F-ED9F2B4F3BBA}">
      <dgm:prSet phldrT="[Text]"/>
      <dgm:spPr>
        <a:xfrm>
          <a:off x="198120" y="27779"/>
          <a:ext cx="2773680" cy="70848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Downstream Impacts</a:t>
          </a:r>
        </a:p>
      </dgm:t>
    </dgm:pt>
    <dgm:pt modelId="{88808093-14CA-4014-BF57-73C958DE536F}" type="parTrans" cxnId="{DFA677AD-57DB-4AAE-9347-3736B1766F36}">
      <dgm:prSet/>
      <dgm:spPr/>
      <dgm:t>
        <a:bodyPr/>
        <a:lstStyle/>
        <a:p>
          <a:endParaRPr lang="en-US"/>
        </a:p>
      </dgm:t>
    </dgm:pt>
    <dgm:pt modelId="{55D1DF22-A55F-4F16-A619-2A9205EA3461}" type="sibTrans" cxnId="{DFA677AD-57DB-4AAE-9347-3736B1766F36}">
      <dgm:prSet/>
      <dgm:spPr/>
      <dgm:t>
        <a:bodyPr/>
        <a:lstStyle/>
        <a:p>
          <a:endParaRPr lang="en-US"/>
        </a:p>
      </dgm:t>
    </dgm:pt>
    <dgm:pt modelId="{4B8A8161-A016-4585-B8B6-DD6096A489D0}">
      <dgm:prSet phldrT="[Text]" custT="1"/>
      <dgm:spPr>
        <a:xfrm>
          <a:off x="0" y="382019"/>
          <a:ext cx="3962400" cy="36288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sz="2000" dirty="0">
              <a:solidFill>
                <a:srgbClr val="000000">
                  <a:hueOff val="0"/>
                  <a:satOff val="0"/>
                  <a:lumOff val="0"/>
                  <a:alphaOff val="0"/>
                </a:srgbClr>
              </a:solidFill>
              <a:latin typeface="Arial"/>
              <a:ea typeface="+mn-ea"/>
              <a:cs typeface="+mn-cs"/>
            </a:rPr>
            <a:t>Coordinate with contracting team – monitor 340B-based discriminatory pricing </a:t>
          </a:r>
        </a:p>
      </dgm:t>
    </dgm:pt>
    <dgm:pt modelId="{B91B131D-77C2-4377-9156-BAB39E075A49}" type="parTrans" cxnId="{091A7653-2E3F-4B34-90D9-CD718CC05747}">
      <dgm:prSet/>
      <dgm:spPr/>
      <dgm:t>
        <a:bodyPr/>
        <a:lstStyle/>
        <a:p>
          <a:endParaRPr lang="en-US"/>
        </a:p>
      </dgm:t>
    </dgm:pt>
    <dgm:pt modelId="{C7C29210-56E0-4BC7-8555-8C0CB76D7476}" type="sibTrans" cxnId="{091A7653-2E3F-4B34-90D9-CD718CC05747}">
      <dgm:prSet/>
      <dgm:spPr/>
      <dgm:t>
        <a:bodyPr/>
        <a:lstStyle/>
        <a:p>
          <a:endParaRPr lang="en-US"/>
        </a:p>
      </dgm:t>
    </dgm:pt>
    <dgm:pt modelId="{3D91B674-7FF1-4F71-8202-576A7B5CF888}">
      <dgm:prSet phldrT="[Text]" custT="1"/>
      <dgm:spPr>
        <a:xfrm>
          <a:off x="0" y="382019"/>
          <a:ext cx="3962400" cy="36288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sz="2000" dirty="0">
              <a:solidFill>
                <a:srgbClr val="000000">
                  <a:hueOff val="0"/>
                  <a:satOff val="0"/>
                  <a:lumOff val="0"/>
                  <a:alphaOff val="0"/>
                </a:srgbClr>
              </a:solidFill>
              <a:latin typeface="Arial"/>
              <a:ea typeface="+mn-ea"/>
              <a:cs typeface="+mn-cs"/>
            </a:rPr>
            <a:t>Consider state laws addressing 340B pricing discrimination in the pharmacy setting</a:t>
          </a:r>
        </a:p>
      </dgm:t>
    </dgm:pt>
    <dgm:pt modelId="{498B2274-074A-4D47-99A4-3489564FFC12}" type="parTrans" cxnId="{F9A1C6E2-348D-47E8-AD55-7A8390766F20}">
      <dgm:prSet/>
      <dgm:spPr/>
      <dgm:t>
        <a:bodyPr/>
        <a:lstStyle/>
        <a:p>
          <a:endParaRPr lang="en-US"/>
        </a:p>
      </dgm:t>
    </dgm:pt>
    <dgm:pt modelId="{E6B2C480-21C6-4BA6-93C6-B15616BEF10E}" type="sibTrans" cxnId="{F9A1C6E2-348D-47E8-AD55-7A8390766F20}">
      <dgm:prSet/>
      <dgm:spPr/>
      <dgm:t>
        <a:bodyPr/>
        <a:lstStyle/>
        <a:p>
          <a:endParaRPr lang="en-US"/>
        </a:p>
      </dgm:t>
    </dgm:pt>
    <dgm:pt modelId="{4E3D9E22-4FFB-4B59-9DFE-70CC67A01731}">
      <dgm:prSet phldrT="[Text]" custT="1"/>
      <dgm:spPr>
        <a:xfrm>
          <a:off x="0" y="382019"/>
          <a:ext cx="3962400" cy="36288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sz="2000" dirty="0">
              <a:solidFill>
                <a:srgbClr val="000000">
                  <a:hueOff val="0"/>
                  <a:satOff val="0"/>
                  <a:lumOff val="0"/>
                  <a:alphaOff val="0"/>
                </a:srgbClr>
              </a:solidFill>
              <a:latin typeface="Arial"/>
              <a:ea typeface="+mn-ea"/>
              <a:cs typeface="+mn-cs"/>
            </a:rPr>
            <a:t>Consider PBM and pharmacy data sharing restrictions (contractual)</a:t>
          </a:r>
        </a:p>
      </dgm:t>
    </dgm:pt>
    <dgm:pt modelId="{A0635BFB-F550-4EB4-A9C9-7432779C4826}" type="parTrans" cxnId="{2E5FBC3E-7F0F-4F68-A5EC-BCDE65FF05A5}">
      <dgm:prSet/>
      <dgm:spPr/>
      <dgm:t>
        <a:bodyPr/>
        <a:lstStyle/>
        <a:p>
          <a:endParaRPr lang="en-US"/>
        </a:p>
      </dgm:t>
    </dgm:pt>
    <dgm:pt modelId="{C6BA1F55-C1DB-467C-B437-5ED407C299ED}" type="sibTrans" cxnId="{2E5FBC3E-7F0F-4F68-A5EC-BCDE65FF05A5}">
      <dgm:prSet/>
      <dgm:spPr/>
      <dgm:t>
        <a:bodyPr/>
        <a:lstStyle/>
        <a:p>
          <a:endParaRPr lang="en-US"/>
        </a:p>
      </dgm:t>
    </dgm:pt>
    <dgm:pt modelId="{73DEE8DE-535F-42DB-88E5-EC08370C03DD}" type="pres">
      <dgm:prSet presAssocID="{47BF09E6-1A31-469C-ACCA-1EC38F54050C}" presName="linear" presStyleCnt="0">
        <dgm:presLayoutVars>
          <dgm:dir/>
          <dgm:animLvl val="lvl"/>
          <dgm:resizeHandles val="exact"/>
        </dgm:presLayoutVars>
      </dgm:prSet>
      <dgm:spPr/>
    </dgm:pt>
    <dgm:pt modelId="{CD03E864-838C-4EDD-95E7-8F426BF369A6}" type="pres">
      <dgm:prSet presAssocID="{C7AB013D-808F-4FE0-BA8F-ED9F2B4F3BBA}" presName="parentLin" presStyleCnt="0"/>
      <dgm:spPr/>
    </dgm:pt>
    <dgm:pt modelId="{A06CF2DF-BD4F-4B85-8BAC-6AD585B5BC43}" type="pres">
      <dgm:prSet presAssocID="{C7AB013D-808F-4FE0-BA8F-ED9F2B4F3BBA}" presName="parentLeftMargin" presStyleLbl="node1" presStyleIdx="0" presStyleCnt="1"/>
      <dgm:spPr/>
    </dgm:pt>
    <dgm:pt modelId="{AA8609B0-B5E5-46A1-8E39-B883ABA71AF8}" type="pres">
      <dgm:prSet presAssocID="{C7AB013D-808F-4FE0-BA8F-ED9F2B4F3BBA}" presName="parentText" presStyleLbl="node1" presStyleIdx="0" presStyleCnt="1">
        <dgm:presLayoutVars>
          <dgm:chMax val="0"/>
          <dgm:bulletEnabled val="1"/>
        </dgm:presLayoutVars>
      </dgm:prSet>
      <dgm:spPr/>
    </dgm:pt>
    <dgm:pt modelId="{3F5E2C3B-187F-4E12-9105-0C7BF4294FBB}" type="pres">
      <dgm:prSet presAssocID="{C7AB013D-808F-4FE0-BA8F-ED9F2B4F3BBA}" presName="negativeSpace" presStyleCnt="0"/>
      <dgm:spPr/>
    </dgm:pt>
    <dgm:pt modelId="{EC0532ED-C496-4B93-8F6C-7D1449952CCB}" type="pres">
      <dgm:prSet presAssocID="{C7AB013D-808F-4FE0-BA8F-ED9F2B4F3BBA}" presName="childText" presStyleLbl="conFgAcc1" presStyleIdx="0" presStyleCnt="1">
        <dgm:presLayoutVars>
          <dgm:bulletEnabled val="1"/>
        </dgm:presLayoutVars>
      </dgm:prSet>
      <dgm:spPr/>
    </dgm:pt>
  </dgm:ptLst>
  <dgm:cxnLst>
    <dgm:cxn modelId="{7837A53E-3E88-46D5-B984-89E218435445}" type="presOf" srcId="{4E3D9E22-4FFB-4B59-9DFE-70CC67A01731}" destId="{EC0532ED-C496-4B93-8F6C-7D1449952CCB}" srcOrd="0" destOrd="2" presId="urn:microsoft.com/office/officeart/2005/8/layout/list1"/>
    <dgm:cxn modelId="{2E5FBC3E-7F0F-4F68-A5EC-BCDE65FF05A5}" srcId="{C7AB013D-808F-4FE0-BA8F-ED9F2B4F3BBA}" destId="{4E3D9E22-4FFB-4B59-9DFE-70CC67A01731}" srcOrd="2" destOrd="0" parTransId="{A0635BFB-F550-4EB4-A9C9-7432779C4826}" sibTransId="{C6BA1F55-C1DB-467C-B437-5ED407C299ED}"/>
    <dgm:cxn modelId="{9C6D4F3F-82D0-47A2-82F2-84CCE878DBB1}" type="presOf" srcId="{3D91B674-7FF1-4F71-8202-576A7B5CF888}" destId="{EC0532ED-C496-4B93-8F6C-7D1449952CCB}" srcOrd="0" destOrd="1" presId="urn:microsoft.com/office/officeart/2005/8/layout/list1"/>
    <dgm:cxn modelId="{F651E06C-E831-4405-B63A-C8FBA7063E69}" type="presOf" srcId="{4B8A8161-A016-4585-B8B6-DD6096A489D0}" destId="{EC0532ED-C496-4B93-8F6C-7D1449952CCB}" srcOrd="0" destOrd="0" presId="urn:microsoft.com/office/officeart/2005/8/layout/list1"/>
    <dgm:cxn modelId="{091A7653-2E3F-4B34-90D9-CD718CC05747}" srcId="{C7AB013D-808F-4FE0-BA8F-ED9F2B4F3BBA}" destId="{4B8A8161-A016-4585-B8B6-DD6096A489D0}" srcOrd="0" destOrd="0" parTransId="{B91B131D-77C2-4377-9156-BAB39E075A49}" sibTransId="{C7C29210-56E0-4BC7-8555-8C0CB76D7476}"/>
    <dgm:cxn modelId="{7FCC9A92-EB7A-4669-989C-8C49F0A37F5C}" type="presOf" srcId="{C7AB013D-808F-4FE0-BA8F-ED9F2B4F3BBA}" destId="{A06CF2DF-BD4F-4B85-8BAC-6AD585B5BC43}" srcOrd="0" destOrd="0" presId="urn:microsoft.com/office/officeart/2005/8/layout/list1"/>
    <dgm:cxn modelId="{DFA677AD-57DB-4AAE-9347-3736B1766F36}" srcId="{47BF09E6-1A31-469C-ACCA-1EC38F54050C}" destId="{C7AB013D-808F-4FE0-BA8F-ED9F2B4F3BBA}" srcOrd="0" destOrd="0" parTransId="{88808093-14CA-4014-BF57-73C958DE536F}" sibTransId="{55D1DF22-A55F-4F16-A619-2A9205EA3461}"/>
    <dgm:cxn modelId="{940BB9D2-3A15-420A-B32D-D4DC88F77521}" type="presOf" srcId="{47BF09E6-1A31-469C-ACCA-1EC38F54050C}" destId="{73DEE8DE-535F-42DB-88E5-EC08370C03DD}" srcOrd="0" destOrd="0" presId="urn:microsoft.com/office/officeart/2005/8/layout/list1"/>
    <dgm:cxn modelId="{F9A1C6E2-348D-47E8-AD55-7A8390766F20}" srcId="{C7AB013D-808F-4FE0-BA8F-ED9F2B4F3BBA}" destId="{3D91B674-7FF1-4F71-8202-576A7B5CF888}" srcOrd="1" destOrd="0" parTransId="{498B2274-074A-4D47-99A4-3489564FFC12}" sibTransId="{E6B2C480-21C6-4BA6-93C6-B15616BEF10E}"/>
    <dgm:cxn modelId="{6BE35AFB-C9BF-4F70-9B96-489749E8B1C1}" type="presOf" srcId="{C7AB013D-808F-4FE0-BA8F-ED9F2B4F3BBA}" destId="{AA8609B0-B5E5-46A1-8E39-B883ABA71AF8}" srcOrd="1" destOrd="0" presId="urn:microsoft.com/office/officeart/2005/8/layout/list1"/>
    <dgm:cxn modelId="{6BA41D66-B676-4BC9-9109-10792C1DEE73}" type="presParOf" srcId="{73DEE8DE-535F-42DB-88E5-EC08370C03DD}" destId="{CD03E864-838C-4EDD-95E7-8F426BF369A6}" srcOrd="0" destOrd="0" presId="urn:microsoft.com/office/officeart/2005/8/layout/list1"/>
    <dgm:cxn modelId="{23B348EC-0525-4E65-A441-9D89EE4427AA}" type="presParOf" srcId="{CD03E864-838C-4EDD-95E7-8F426BF369A6}" destId="{A06CF2DF-BD4F-4B85-8BAC-6AD585B5BC43}" srcOrd="0" destOrd="0" presId="urn:microsoft.com/office/officeart/2005/8/layout/list1"/>
    <dgm:cxn modelId="{569A2C8D-9E5B-48CD-A95A-9563187A4C1F}" type="presParOf" srcId="{CD03E864-838C-4EDD-95E7-8F426BF369A6}" destId="{AA8609B0-B5E5-46A1-8E39-B883ABA71AF8}" srcOrd="1" destOrd="0" presId="urn:microsoft.com/office/officeart/2005/8/layout/list1"/>
    <dgm:cxn modelId="{5FD6AD1F-B91E-41D3-8172-E61981FE7F60}" type="presParOf" srcId="{73DEE8DE-535F-42DB-88E5-EC08370C03DD}" destId="{3F5E2C3B-187F-4E12-9105-0C7BF4294FBB}" srcOrd="1" destOrd="0" presId="urn:microsoft.com/office/officeart/2005/8/layout/list1"/>
    <dgm:cxn modelId="{C395BA03-A51C-4AF7-B0F2-AA2191A958CC}" type="presParOf" srcId="{73DEE8DE-535F-42DB-88E5-EC08370C03DD}" destId="{EC0532ED-C496-4B93-8F6C-7D1449952CC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AFDAAC-9551-47BB-86D0-E6FFEC7CD8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1DD117C-40EB-48CD-AFEF-CFF3237F05AE}">
      <dgm:prSet/>
      <dgm:spPr>
        <a:xfrm>
          <a:off x="4465174"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spcAft>
              <a:spcPts val="600"/>
            </a:spcAft>
            <a:buChar char="•"/>
          </a:pPr>
          <a:r>
            <a:rPr lang="en-US" dirty="0">
              <a:solidFill>
                <a:srgbClr val="000000">
                  <a:hueOff val="0"/>
                  <a:satOff val="0"/>
                  <a:lumOff val="0"/>
                  <a:alphaOff val="0"/>
                </a:srgbClr>
              </a:solidFill>
              <a:latin typeface="Arial"/>
              <a:ea typeface="+mn-ea"/>
              <a:cs typeface="+mn-cs"/>
            </a:rPr>
            <a:t>Effective January 1, 2023, CMS eliminated ASP – 22.5% payment rate for 340B-purchased drugs</a:t>
          </a:r>
        </a:p>
      </dgm:t>
    </dgm:pt>
    <dgm:pt modelId="{DA916351-C2E1-4518-8C79-B8F46CDD70BE}" type="parTrans" cxnId="{F36F160A-F5C7-43D8-9AE3-B1EF6B3CC418}">
      <dgm:prSet/>
      <dgm:spPr/>
      <dgm:t>
        <a:bodyPr/>
        <a:lstStyle/>
        <a:p>
          <a:endParaRPr lang="en-US"/>
        </a:p>
      </dgm:t>
    </dgm:pt>
    <dgm:pt modelId="{E65555DC-6B7A-43D8-ACD3-99A18C9DDD4D}" type="sibTrans" cxnId="{F36F160A-F5C7-43D8-9AE3-B1EF6B3CC418}">
      <dgm:prSet/>
      <dgm:spPr/>
      <dgm:t>
        <a:bodyPr/>
        <a:lstStyle/>
        <a:p>
          <a:endParaRPr lang="en-US"/>
        </a:p>
      </dgm:t>
    </dgm:pt>
    <dgm:pt modelId="{7AB5DFD9-0CCA-4284-9EEB-58A4AECFA98C}">
      <dgm:prSet/>
      <dgm:spPr>
        <a:xfrm>
          <a:off x="4465174"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spcAft>
              <a:spcPct val="15000"/>
            </a:spcAft>
            <a:buChar char="•"/>
          </a:pPr>
          <a:r>
            <a:rPr lang="en-US" dirty="0">
              <a:solidFill>
                <a:srgbClr val="000000">
                  <a:hueOff val="0"/>
                  <a:satOff val="0"/>
                  <a:lumOff val="0"/>
                  <a:alphaOff val="0"/>
                </a:srgbClr>
              </a:solidFill>
              <a:latin typeface="Arial"/>
              <a:ea typeface="+mn-ea"/>
              <a:cs typeface="+mn-cs"/>
            </a:rPr>
            <a:t>Separately payable OPPS drugs now reimbursed at ASP + 6% for all hospital providers</a:t>
          </a:r>
        </a:p>
      </dgm:t>
    </dgm:pt>
    <dgm:pt modelId="{0228F727-4674-4AE8-B493-454EA081114B}" type="parTrans" cxnId="{EDB64F9B-9390-4C39-9899-BB0637237DF2}">
      <dgm:prSet/>
      <dgm:spPr/>
      <dgm:t>
        <a:bodyPr/>
        <a:lstStyle/>
        <a:p>
          <a:endParaRPr lang="en-US"/>
        </a:p>
      </dgm:t>
    </dgm:pt>
    <dgm:pt modelId="{7AC88B59-97FC-4FC8-B838-E2E04E64BAC7}" type="sibTrans" cxnId="{EDB64F9B-9390-4C39-9899-BB0637237DF2}">
      <dgm:prSet/>
      <dgm:spPr/>
      <dgm:t>
        <a:bodyPr/>
        <a:lstStyle/>
        <a:p>
          <a:endParaRPr lang="en-US"/>
        </a:p>
      </dgm:t>
    </dgm:pt>
    <dgm:pt modelId="{3FE6284E-61E1-4E72-8B1E-FC3A6FCC1844}">
      <dgm:prSet/>
      <dgm:spPr>
        <a:xfrm>
          <a:off x="40" y="17279"/>
          <a:ext cx="3916784" cy="460800"/>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Background</a:t>
          </a:r>
        </a:p>
      </dgm:t>
    </dgm:pt>
    <dgm:pt modelId="{9ED4852E-713C-4AF3-BB74-E52C17C46779}" type="parTrans" cxnId="{89246B65-4820-4826-964C-FBE30444F480}">
      <dgm:prSet/>
      <dgm:spPr/>
      <dgm:t>
        <a:bodyPr/>
        <a:lstStyle/>
        <a:p>
          <a:endParaRPr lang="en-US"/>
        </a:p>
      </dgm:t>
    </dgm:pt>
    <dgm:pt modelId="{F960B2CF-3AFF-423B-9228-63D365205373}" type="sibTrans" cxnId="{89246B65-4820-4826-964C-FBE30444F480}">
      <dgm:prSet/>
      <dgm:spPr/>
      <dgm:t>
        <a:bodyPr/>
        <a:lstStyle/>
        <a:p>
          <a:endParaRPr lang="en-US"/>
        </a:p>
      </dgm:t>
    </dgm:pt>
    <dgm:pt modelId="{A684370C-39EB-4BF2-BFD4-3B800484DA85}">
      <dgm:prSet/>
      <dgm:spPr>
        <a:xfrm>
          <a:off x="40"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buChar char="•"/>
          </a:pPr>
          <a:r>
            <a:rPr lang="en-US" dirty="0">
              <a:solidFill>
                <a:srgbClr val="000000">
                  <a:hueOff val="0"/>
                  <a:satOff val="0"/>
                  <a:lumOff val="0"/>
                  <a:alphaOff val="0"/>
                </a:srgbClr>
              </a:solidFill>
              <a:latin typeface="Arial"/>
              <a:ea typeface="+mn-ea"/>
              <a:cs typeface="+mn-cs"/>
            </a:rPr>
            <a:t>Since 2018, CMS has paid 340B hospitals less than other hospitals for drugs under the Outpatient Prospective Payment System</a:t>
          </a:r>
        </a:p>
      </dgm:t>
    </dgm:pt>
    <dgm:pt modelId="{2F524869-2A09-4C88-8EE5-3FC2447AAE9E}" type="parTrans" cxnId="{C5090D1F-4865-4CCA-BF67-8F5A827B7CC5}">
      <dgm:prSet/>
      <dgm:spPr/>
      <dgm:t>
        <a:bodyPr/>
        <a:lstStyle/>
        <a:p>
          <a:endParaRPr lang="en-US"/>
        </a:p>
      </dgm:t>
    </dgm:pt>
    <dgm:pt modelId="{54F468AA-0C9F-42EE-A0A3-C0413B0BFBB5}" type="sibTrans" cxnId="{C5090D1F-4865-4CCA-BF67-8F5A827B7CC5}">
      <dgm:prSet/>
      <dgm:spPr/>
      <dgm:t>
        <a:bodyPr/>
        <a:lstStyle/>
        <a:p>
          <a:endParaRPr lang="en-US"/>
        </a:p>
      </dgm:t>
    </dgm:pt>
    <dgm:pt modelId="{37E4E409-F8D2-44DB-9C2F-A1673FDC31E2}">
      <dgm:prSet/>
      <dgm:spPr>
        <a:xfrm>
          <a:off x="40"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buChar char="•"/>
          </a:pPr>
          <a:r>
            <a:rPr lang="en-US" dirty="0">
              <a:solidFill>
                <a:srgbClr val="000000">
                  <a:hueOff val="0"/>
                  <a:satOff val="0"/>
                  <a:lumOff val="0"/>
                  <a:alphaOff val="0"/>
                </a:srgbClr>
              </a:solidFill>
              <a:latin typeface="Arial"/>
              <a:ea typeface="+mn-ea"/>
              <a:cs typeface="+mn-cs"/>
            </a:rPr>
            <a:t>Standard rate: Average Sales Price + 6%</a:t>
          </a:r>
        </a:p>
      </dgm:t>
    </dgm:pt>
    <dgm:pt modelId="{8074E1F8-65C8-4F3F-BA00-C1320BEE6303}" type="parTrans" cxnId="{AF9A4994-7F53-4736-B5C9-46A51A2CDD99}">
      <dgm:prSet/>
      <dgm:spPr/>
      <dgm:t>
        <a:bodyPr/>
        <a:lstStyle/>
        <a:p>
          <a:endParaRPr lang="en-US"/>
        </a:p>
      </dgm:t>
    </dgm:pt>
    <dgm:pt modelId="{BAE46BD4-1A80-4E38-9362-BB98A859487B}" type="sibTrans" cxnId="{AF9A4994-7F53-4736-B5C9-46A51A2CDD99}">
      <dgm:prSet/>
      <dgm:spPr/>
      <dgm:t>
        <a:bodyPr/>
        <a:lstStyle/>
        <a:p>
          <a:endParaRPr lang="en-US"/>
        </a:p>
      </dgm:t>
    </dgm:pt>
    <dgm:pt modelId="{E49CAF89-3361-4E6A-8279-390EE1590227}">
      <dgm:prSet/>
      <dgm:spPr>
        <a:xfrm>
          <a:off x="40"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buChar char="•"/>
          </a:pPr>
          <a:r>
            <a:rPr lang="en-US" dirty="0">
              <a:solidFill>
                <a:srgbClr val="000000">
                  <a:hueOff val="0"/>
                  <a:satOff val="0"/>
                  <a:lumOff val="0"/>
                  <a:alphaOff val="0"/>
                </a:srgbClr>
              </a:solidFill>
              <a:latin typeface="Arial"/>
              <a:ea typeface="+mn-ea"/>
              <a:cs typeface="+mn-cs"/>
            </a:rPr>
            <a:t>340B rate: ASP – 22.5%</a:t>
          </a:r>
        </a:p>
      </dgm:t>
    </dgm:pt>
    <dgm:pt modelId="{F5F84A5F-C90A-4D45-80F3-66652EE8FA37}" type="parTrans" cxnId="{E49FD536-895E-4362-AD63-6F56ECF993BF}">
      <dgm:prSet/>
      <dgm:spPr/>
      <dgm:t>
        <a:bodyPr/>
        <a:lstStyle/>
        <a:p>
          <a:endParaRPr lang="en-US"/>
        </a:p>
      </dgm:t>
    </dgm:pt>
    <dgm:pt modelId="{CD13F85C-CD91-4CB4-9ABE-64E0F8426D78}" type="sibTrans" cxnId="{E49FD536-895E-4362-AD63-6F56ECF993BF}">
      <dgm:prSet/>
      <dgm:spPr/>
      <dgm:t>
        <a:bodyPr/>
        <a:lstStyle/>
        <a:p>
          <a:endParaRPr lang="en-US"/>
        </a:p>
      </dgm:t>
    </dgm:pt>
    <dgm:pt modelId="{41D7D329-78CE-402C-8B51-1A6D347B8B35}">
      <dgm:prSet/>
      <dgm:spPr>
        <a:xfrm>
          <a:off x="40"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buChar char="•"/>
          </a:pPr>
          <a:r>
            <a:rPr lang="en-US" dirty="0">
              <a:solidFill>
                <a:srgbClr val="000000">
                  <a:hueOff val="0"/>
                  <a:satOff val="0"/>
                  <a:lumOff val="0"/>
                  <a:alphaOff val="0"/>
                </a:srgbClr>
              </a:solidFill>
              <a:latin typeface="Arial"/>
              <a:ea typeface="+mn-ea"/>
              <a:cs typeface="+mn-cs"/>
            </a:rPr>
            <a:t>340B hospitals directed to identify 340B-priced drugs using a “JG” modifier</a:t>
          </a:r>
        </a:p>
      </dgm:t>
    </dgm:pt>
    <dgm:pt modelId="{AB63E713-9321-484B-AF77-4B9AB5CE070B}" type="parTrans" cxnId="{84C25562-149C-40E0-8CA2-94AA6B3738BA}">
      <dgm:prSet/>
      <dgm:spPr/>
      <dgm:t>
        <a:bodyPr/>
        <a:lstStyle/>
        <a:p>
          <a:endParaRPr lang="en-US"/>
        </a:p>
      </dgm:t>
    </dgm:pt>
    <dgm:pt modelId="{508F0737-BCBE-4E18-81C4-D6FEAF4A27D4}" type="sibTrans" cxnId="{84C25562-149C-40E0-8CA2-94AA6B3738BA}">
      <dgm:prSet/>
      <dgm:spPr/>
      <dgm:t>
        <a:bodyPr/>
        <a:lstStyle/>
        <a:p>
          <a:endParaRPr lang="en-US"/>
        </a:p>
      </dgm:t>
    </dgm:pt>
    <dgm:pt modelId="{4EE09B1A-08B8-4CA8-8D3A-F86224C53D5E}">
      <dgm:prSet/>
      <dgm:spPr>
        <a:xfrm>
          <a:off x="4465174" y="17279"/>
          <a:ext cx="3916784" cy="460800"/>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Policy Update</a:t>
          </a:r>
        </a:p>
      </dgm:t>
    </dgm:pt>
    <dgm:pt modelId="{DE20E5AC-490F-4DCC-BD8E-04F5A9D288FB}" type="parTrans" cxnId="{12871982-2019-4092-8C60-B7C290C9F04D}">
      <dgm:prSet/>
      <dgm:spPr/>
      <dgm:t>
        <a:bodyPr/>
        <a:lstStyle/>
        <a:p>
          <a:endParaRPr lang="en-US"/>
        </a:p>
      </dgm:t>
    </dgm:pt>
    <dgm:pt modelId="{B4EC3748-CD5B-4121-97AB-66939C832563}" type="sibTrans" cxnId="{12871982-2019-4092-8C60-B7C290C9F04D}">
      <dgm:prSet/>
      <dgm:spPr/>
      <dgm:t>
        <a:bodyPr/>
        <a:lstStyle/>
        <a:p>
          <a:endParaRPr lang="en-US"/>
        </a:p>
      </dgm:t>
    </dgm:pt>
    <dgm:pt modelId="{ADC0C8C2-674F-4468-B575-7B8574EECFFF}">
      <dgm:prSet/>
      <dgm:spPr>
        <a:xfrm>
          <a:off x="40"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buChar char="•"/>
          </a:pPr>
          <a:r>
            <a:rPr lang="en-US" dirty="0">
              <a:solidFill>
                <a:srgbClr val="000000">
                  <a:hueOff val="0"/>
                  <a:satOff val="0"/>
                  <a:lumOff val="0"/>
                  <a:alphaOff val="0"/>
                </a:srgbClr>
              </a:solidFill>
              <a:latin typeface="Arial"/>
              <a:ea typeface="+mn-ea"/>
              <a:cs typeface="+mn-cs"/>
            </a:rPr>
            <a:t>Supreme Court found this policy to be unlawful in </a:t>
          </a:r>
          <a:r>
            <a:rPr lang="en-US" i="1" dirty="0">
              <a:solidFill>
                <a:srgbClr val="000000">
                  <a:hueOff val="0"/>
                  <a:satOff val="0"/>
                  <a:lumOff val="0"/>
                  <a:alphaOff val="0"/>
                </a:srgbClr>
              </a:solidFill>
              <a:latin typeface="Arial"/>
              <a:ea typeface="+mn-ea"/>
              <a:cs typeface="+mn-cs"/>
            </a:rPr>
            <a:t>American Hospital Ass’n. v. Becerra</a:t>
          </a:r>
          <a:endParaRPr lang="en-US" dirty="0">
            <a:solidFill>
              <a:srgbClr val="000000">
                <a:hueOff val="0"/>
                <a:satOff val="0"/>
                <a:lumOff val="0"/>
                <a:alphaOff val="0"/>
              </a:srgbClr>
            </a:solidFill>
            <a:latin typeface="Arial"/>
            <a:ea typeface="+mn-ea"/>
            <a:cs typeface="+mn-cs"/>
          </a:endParaRPr>
        </a:p>
      </dgm:t>
    </dgm:pt>
    <dgm:pt modelId="{86D3312F-7BF1-4FC6-8476-26972B6C3C80}" type="parTrans" cxnId="{BFE0F0D5-FD79-4E17-A1A7-509785C2DDA9}">
      <dgm:prSet/>
      <dgm:spPr/>
      <dgm:t>
        <a:bodyPr/>
        <a:lstStyle/>
        <a:p>
          <a:endParaRPr lang="en-US"/>
        </a:p>
      </dgm:t>
    </dgm:pt>
    <dgm:pt modelId="{A8CD6322-98B7-4646-BCD6-7D4F6DD8E83E}" type="sibTrans" cxnId="{BFE0F0D5-FD79-4E17-A1A7-509785C2DDA9}">
      <dgm:prSet/>
      <dgm:spPr/>
      <dgm:t>
        <a:bodyPr/>
        <a:lstStyle/>
        <a:p>
          <a:endParaRPr lang="en-US"/>
        </a:p>
      </dgm:t>
    </dgm:pt>
    <dgm:pt modelId="{7F8D861E-11DF-4A82-B960-214555C38AE9}" type="pres">
      <dgm:prSet presAssocID="{FAAFDAAC-9551-47BB-86D0-E6FFEC7CD80F}" presName="Name0" presStyleCnt="0">
        <dgm:presLayoutVars>
          <dgm:dir/>
          <dgm:animLvl val="lvl"/>
          <dgm:resizeHandles val="exact"/>
        </dgm:presLayoutVars>
      </dgm:prSet>
      <dgm:spPr/>
    </dgm:pt>
    <dgm:pt modelId="{82D60BCE-5835-472B-B7A7-0979C708E1F4}" type="pres">
      <dgm:prSet presAssocID="{3FE6284E-61E1-4E72-8B1E-FC3A6FCC1844}" presName="composite" presStyleCnt="0"/>
      <dgm:spPr/>
    </dgm:pt>
    <dgm:pt modelId="{875BCFB1-DC1B-4E73-9555-23F46FFDC3E9}" type="pres">
      <dgm:prSet presAssocID="{3FE6284E-61E1-4E72-8B1E-FC3A6FCC1844}" presName="parTx" presStyleLbl="alignNode1" presStyleIdx="0" presStyleCnt="2">
        <dgm:presLayoutVars>
          <dgm:chMax val="0"/>
          <dgm:chPref val="0"/>
          <dgm:bulletEnabled val="1"/>
        </dgm:presLayoutVars>
      </dgm:prSet>
      <dgm:spPr/>
    </dgm:pt>
    <dgm:pt modelId="{E1E49566-F4E1-4A47-9818-0BEEBC613DBD}" type="pres">
      <dgm:prSet presAssocID="{3FE6284E-61E1-4E72-8B1E-FC3A6FCC1844}" presName="desTx" presStyleLbl="alignAccFollowNode1" presStyleIdx="0" presStyleCnt="2">
        <dgm:presLayoutVars>
          <dgm:bulletEnabled val="1"/>
        </dgm:presLayoutVars>
      </dgm:prSet>
      <dgm:spPr/>
    </dgm:pt>
    <dgm:pt modelId="{42C0979D-B54C-43DA-9375-8538A38557ED}" type="pres">
      <dgm:prSet presAssocID="{F960B2CF-3AFF-423B-9228-63D365205373}" presName="space" presStyleCnt="0"/>
      <dgm:spPr/>
    </dgm:pt>
    <dgm:pt modelId="{DC6AF72C-3E5E-4DD8-829C-2499823DF487}" type="pres">
      <dgm:prSet presAssocID="{4EE09B1A-08B8-4CA8-8D3A-F86224C53D5E}" presName="composite" presStyleCnt="0"/>
      <dgm:spPr/>
    </dgm:pt>
    <dgm:pt modelId="{79CDF5B9-2EC5-4765-9607-1A5453A5EBF6}" type="pres">
      <dgm:prSet presAssocID="{4EE09B1A-08B8-4CA8-8D3A-F86224C53D5E}" presName="parTx" presStyleLbl="alignNode1" presStyleIdx="1" presStyleCnt="2">
        <dgm:presLayoutVars>
          <dgm:chMax val="0"/>
          <dgm:chPref val="0"/>
          <dgm:bulletEnabled val="1"/>
        </dgm:presLayoutVars>
      </dgm:prSet>
      <dgm:spPr/>
    </dgm:pt>
    <dgm:pt modelId="{3AB1AF3A-0DFF-41E1-9E5A-CC6C7CC7D43A}" type="pres">
      <dgm:prSet presAssocID="{4EE09B1A-08B8-4CA8-8D3A-F86224C53D5E}" presName="desTx" presStyleLbl="alignAccFollowNode1" presStyleIdx="1" presStyleCnt="2">
        <dgm:presLayoutVars>
          <dgm:bulletEnabled val="1"/>
        </dgm:presLayoutVars>
      </dgm:prSet>
      <dgm:spPr/>
    </dgm:pt>
  </dgm:ptLst>
  <dgm:cxnLst>
    <dgm:cxn modelId="{F36F160A-F5C7-43D8-9AE3-B1EF6B3CC418}" srcId="{4EE09B1A-08B8-4CA8-8D3A-F86224C53D5E}" destId="{21DD117C-40EB-48CD-AFEF-CFF3237F05AE}" srcOrd="0" destOrd="0" parTransId="{DA916351-C2E1-4518-8C79-B8F46CDD70BE}" sibTransId="{E65555DC-6B7A-43D8-ACD3-99A18C9DDD4D}"/>
    <dgm:cxn modelId="{2DBA2F0B-C1D1-4DC4-B206-CB30CCAFCA01}" type="presOf" srcId="{4EE09B1A-08B8-4CA8-8D3A-F86224C53D5E}" destId="{79CDF5B9-2EC5-4765-9607-1A5453A5EBF6}" srcOrd="0" destOrd="0" presId="urn:microsoft.com/office/officeart/2005/8/layout/hList1"/>
    <dgm:cxn modelId="{C5090D1F-4865-4CCA-BF67-8F5A827B7CC5}" srcId="{3FE6284E-61E1-4E72-8B1E-FC3A6FCC1844}" destId="{A684370C-39EB-4BF2-BFD4-3B800484DA85}" srcOrd="0" destOrd="0" parTransId="{2F524869-2A09-4C88-8EE5-3FC2447AAE9E}" sibTransId="{54F468AA-0C9F-42EE-A0A3-C0413B0BFBB5}"/>
    <dgm:cxn modelId="{E49FD536-895E-4362-AD63-6F56ECF993BF}" srcId="{A684370C-39EB-4BF2-BFD4-3B800484DA85}" destId="{E49CAF89-3361-4E6A-8279-390EE1590227}" srcOrd="1" destOrd="0" parTransId="{F5F84A5F-C90A-4D45-80F3-66652EE8FA37}" sibTransId="{CD13F85C-CD91-4CB4-9ABE-64E0F8426D78}"/>
    <dgm:cxn modelId="{918C033F-274D-4D03-8CD6-852F29ECDA0B}" type="presOf" srcId="{3FE6284E-61E1-4E72-8B1E-FC3A6FCC1844}" destId="{875BCFB1-DC1B-4E73-9555-23F46FFDC3E9}" srcOrd="0" destOrd="0" presId="urn:microsoft.com/office/officeart/2005/8/layout/hList1"/>
    <dgm:cxn modelId="{D0B3055D-92AC-493D-9A74-B01808D7D556}" type="presOf" srcId="{E49CAF89-3361-4E6A-8279-390EE1590227}" destId="{E1E49566-F4E1-4A47-9818-0BEEBC613DBD}" srcOrd="0" destOrd="2" presId="urn:microsoft.com/office/officeart/2005/8/layout/hList1"/>
    <dgm:cxn modelId="{84C25562-149C-40E0-8CA2-94AA6B3738BA}" srcId="{A684370C-39EB-4BF2-BFD4-3B800484DA85}" destId="{41D7D329-78CE-402C-8B51-1A6D347B8B35}" srcOrd="2" destOrd="0" parTransId="{AB63E713-9321-484B-AF77-4B9AB5CE070B}" sibTransId="{508F0737-BCBE-4E18-81C4-D6FEAF4A27D4}"/>
    <dgm:cxn modelId="{89246B65-4820-4826-964C-FBE30444F480}" srcId="{FAAFDAAC-9551-47BB-86D0-E6FFEC7CD80F}" destId="{3FE6284E-61E1-4E72-8B1E-FC3A6FCC1844}" srcOrd="0" destOrd="0" parTransId="{9ED4852E-713C-4AF3-BB74-E52C17C46779}" sibTransId="{F960B2CF-3AFF-423B-9228-63D365205373}"/>
    <dgm:cxn modelId="{4DC05251-7595-4232-926F-4D54573CED27}" type="presOf" srcId="{37E4E409-F8D2-44DB-9C2F-A1673FDC31E2}" destId="{E1E49566-F4E1-4A47-9818-0BEEBC613DBD}" srcOrd="0" destOrd="1" presId="urn:microsoft.com/office/officeart/2005/8/layout/hList1"/>
    <dgm:cxn modelId="{00CBDA51-F7AA-48B2-A53A-BB484FF73F80}" type="presOf" srcId="{FAAFDAAC-9551-47BB-86D0-E6FFEC7CD80F}" destId="{7F8D861E-11DF-4A82-B960-214555C38AE9}" srcOrd="0" destOrd="0" presId="urn:microsoft.com/office/officeart/2005/8/layout/hList1"/>
    <dgm:cxn modelId="{12871982-2019-4092-8C60-B7C290C9F04D}" srcId="{FAAFDAAC-9551-47BB-86D0-E6FFEC7CD80F}" destId="{4EE09B1A-08B8-4CA8-8D3A-F86224C53D5E}" srcOrd="1" destOrd="0" parTransId="{DE20E5AC-490F-4DCC-BD8E-04F5A9D288FB}" sibTransId="{B4EC3748-CD5B-4121-97AB-66939C832563}"/>
    <dgm:cxn modelId="{AF9A4994-7F53-4736-B5C9-46A51A2CDD99}" srcId="{A684370C-39EB-4BF2-BFD4-3B800484DA85}" destId="{37E4E409-F8D2-44DB-9C2F-A1673FDC31E2}" srcOrd="0" destOrd="0" parTransId="{8074E1F8-65C8-4F3F-BA00-C1320BEE6303}" sibTransId="{BAE46BD4-1A80-4E38-9362-BB98A859487B}"/>
    <dgm:cxn modelId="{EDB64F9B-9390-4C39-9899-BB0637237DF2}" srcId="{4EE09B1A-08B8-4CA8-8D3A-F86224C53D5E}" destId="{7AB5DFD9-0CCA-4284-9EEB-58A4AECFA98C}" srcOrd="1" destOrd="0" parTransId="{0228F727-4674-4AE8-B493-454EA081114B}" sibTransId="{7AC88B59-97FC-4FC8-B838-E2E04E64BAC7}"/>
    <dgm:cxn modelId="{34FD32B8-C961-4440-8660-E068267C4085}" type="presOf" srcId="{7AB5DFD9-0CCA-4284-9EEB-58A4AECFA98C}" destId="{3AB1AF3A-0DFF-41E1-9E5A-CC6C7CC7D43A}" srcOrd="0" destOrd="1" presId="urn:microsoft.com/office/officeart/2005/8/layout/hList1"/>
    <dgm:cxn modelId="{176A9BB9-2B15-46B8-8674-2796A44928A6}" type="presOf" srcId="{ADC0C8C2-674F-4468-B575-7B8574EECFFF}" destId="{E1E49566-F4E1-4A47-9818-0BEEBC613DBD}" srcOrd="0" destOrd="4" presId="urn:microsoft.com/office/officeart/2005/8/layout/hList1"/>
    <dgm:cxn modelId="{E66258C6-E14A-4BB9-A141-280125A312D9}" type="presOf" srcId="{A684370C-39EB-4BF2-BFD4-3B800484DA85}" destId="{E1E49566-F4E1-4A47-9818-0BEEBC613DBD}" srcOrd="0" destOrd="0" presId="urn:microsoft.com/office/officeart/2005/8/layout/hList1"/>
    <dgm:cxn modelId="{BFE0F0D5-FD79-4E17-A1A7-509785C2DDA9}" srcId="{3FE6284E-61E1-4E72-8B1E-FC3A6FCC1844}" destId="{ADC0C8C2-674F-4468-B575-7B8574EECFFF}" srcOrd="1" destOrd="0" parTransId="{86D3312F-7BF1-4FC6-8476-26972B6C3C80}" sibTransId="{A8CD6322-98B7-4646-BCD6-7D4F6DD8E83E}"/>
    <dgm:cxn modelId="{1B9B10E5-5DB8-49A1-8F8D-09BB6E5DA7BB}" type="presOf" srcId="{21DD117C-40EB-48CD-AFEF-CFF3237F05AE}" destId="{3AB1AF3A-0DFF-41E1-9E5A-CC6C7CC7D43A}" srcOrd="0" destOrd="0" presId="urn:microsoft.com/office/officeart/2005/8/layout/hList1"/>
    <dgm:cxn modelId="{667116F6-3F1D-4507-9CD7-AD26FB36E35C}" type="presOf" srcId="{41D7D329-78CE-402C-8B51-1A6D347B8B35}" destId="{E1E49566-F4E1-4A47-9818-0BEEBC613DBD}" srcOrd="0" destOrd="3" presId="urn:microsoft.com/office/officeart/2005/8/layout/hList1"/>
    <dgm:cxn modelId="{8F616EC2-4AB8-49BC-86D2-7203BA585D63}" type="presParOf" srcId="{7F8D861E-11DF-4A82-B960-214555C38AE9}" destId="{82D60BCE-5835-472B-B7A7-0979C708E1F4}" srcOrd="0" destOrd="0" presId="urn:microsoft.com/office/officeart/2005/8/layout/hList1"/>
    <dgm:cxn modelId="{DA5636E5-E9A8-458B-95A3-20257FD2B3F1}" type="presParOf" srcId="{82D60BCE-5835-472B-B7A7-0979C708E1F4}" destId="{875BCFB1-DC1B-4E73-9555-23F46FFDC3E9}" srcOrd="0" destOrd="0" presId="urn:microsoft.com/office/officeart/2005/8/layout/hList1"/>
    <dgm:cxn modelId="{563019D2-F7A2-478D-9824-4426A648CE16}" type="presParOf" srcId="{82D60BCE-5835-472B-B7A7-0979C708E1F4}" destId="{E1E49566-F4E1-4A47-9818-0BEEBC613DBD}" srcOrd="1" destOrd="0" presId="urn:microsoft.com/office/officeart/2005/8/layout/hList1"/>
    <dgm:cxn modelId="{52D44FD4-7E76-41D0-B588-9C819EE427E5}" type="presParOf" srcId="{7F8D861E-11DF-4A82-B960-214555C38AE9}" destId="{42C0979D-B54C-43DA-9375-8538A38557ED}" srcOrd="1" destOrd="0" presId="urn:microsoft.com/office/officeart/2005/8/layout/hList1"/>
    <dgm:cxn modelId="{EE645173-12FE-4314-AB61-8FC8EC4B60E0}" type="presParOf" srcId="{7F8D861E-11DF-4A82-B960-214555C38AE9}" destId="{DC6AF72C-3E5E-4DD8-829C-2499823DF487}" srcOrd="2" destOrd="0" presId="urn:microsoft.com/office/officeart/2005/8/layout/hList1"/>
    <dgm:cxn modelId="{2E431170-032C-43EE-9503-084BC8ABFC0D}" type="presParOf" srcId="{DC6AF72C-3E5E-4DD8-829C-2499823DF487}" destId="{79CDF5B9-2EC5-4765-9607-1A5453A5EBF6}" srcOrd="0" destOrd="0" presId="urn:microsoft.com/office/officeart/2005/8/layout/hList1"/>
    <dgm:cxn modelId="{ABABA8F6-5553-47D0-B0F5-81C3F6DEC1B8}" type="presParOf" srcId="{DC6AF72C-3E5E-4DD8-829C-2499823DF487}" destId="{3AB1AF3A-0DFF-41E1-9E5A-CC6C7CC7D4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2FC461-68F3-4558-8BFE-E86DB90A90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D85B65-BDB7-46F3-A451-27F76E77B3AA}">
      <dgm:prSet phldrT="[Text]"/>
      <dgm:spPr>
        <a:xfrm>
          <a:off x="0" y="52702"/>
          <a:ext cx="7816850" cy="491399"/>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What about 2018-2022 payments?</a:t>
          </a:r>
        </a:p>
      </dgm:t>
    </dgm:pt>
    <dgm:pt modelId="{DEBE0E2D-5D88-4DD8-B156-4C8EF66EAA0E}" type="parTrans" cxnId="{28120E4A-53BD-4E77-8458-8AF33B2A6BF2}">
      <dgm:prSet/>
      <dgm:spPr/>
      <dgm:t>
        <a:bodyPr/>
        <a:lstStyle/>
        <a:p>
          <a:endParaRPr lang="en-US"/>
        </a:p>
      </dgm:t>
    </dgm:pt>
    <dgm:pt modelId="{6D8CAA35-C9DF-41A2-B32E-770FBA4955C8}" type="sibTrans" cxnId="{28120E4A-53BD-4E77-8458-8AF33B2A6BF2}">
      <dgm:prSet/>
      <dgm:spPr/>
      <dgm:t>
        <a:bodyPr/>
        <a:lstStyle/>
        <a:p>
          <a:endParaRPr lang="en-US"/>
        </a:p>
      </dgm:t>
    </dgm:pt>
    <dgm:pt modelId="{6A4E9EF4-05BF-4F93-B7F4-AE7B6E5D1644}">
      <dgm:prSet phldrT="[Text]"/>
      <dgm:spPr>
        <a:xfrm>
          <a:off x="0" y="544102"/>
          <a:ext cx="7816850" cy="1477980"/>
        </a:xfrm>
        <a:prstGeom prst="rect">
          <a:avLst/>
        </a:prstGeom>
        <a:noFill/>
        <a:ln>
          <a:noFill/>
        </a:ln>
        <a:effectLst/>
      </dgm:spPr>
      <dgm:t>
        <a:bodyPr/>
        <a:lstStyle/>
        <a:p>
          <a:pPr algn="just">
            <a:buChar char="•"/>
          </a:pPr>
          <a:r>
            <a:rPr lang="en-US" dirty="0">
              <a:solidFill>
                <a:srgbClr val="000000">
                  <a:hueOff val="0"/>
                  <a:satOff val="0"/>
                  <a:lumOff val="0"/>
                  <a:alphaOff val="0"/>
                </a:srgbClr>
              </a:solidFill>
              <a:latin typeface="Arial"/>
              <a:ea typeface="+mn-ea"/>
              <a:cs typeface="+mn-cs"/>
            </a:rPr>
            <a:t>Not entirely clear</a:t>
          </a:r>
        </a:p>
      </dgm:t>
    </dgm:pt>
    <dgm:pt modelId="{6CF351C5-63E1-4CF7-89C7-3B4DABE8E88B}" type="parTrans" cxnId="{B6714795-493F-44D1-B9D9-2549CA1BCD84}">
      <dgm:prSet/>
      <dgm:spPr/>
      <dgm:t>
        <a:bodyPr/>
        <a:lstStyle/>
        <a:p>
          <a:endParaRPr lang="en-US"/>
        </a:p>
      </dgm:t>
    </dgm:pt>
    <dgm:pt modelId="{9425488E-752A-4BCA-BE58-E5D170C01A37}" type="sibTrans" cxnId="{B6714795-493F-44D1-B9D9-2549CA1BCD84}">
      <dgm:prSet/>
      <dgm:spPr/>
      <dgm:t>
        <a:bodyPr/>
        <a:lstStyle/>
        <a:p>
          <a:endParaRPr lang="en-US"/>
        </a:p>
      </dgm:t>
    </dgm:pt>
    <dgm:pt modelId="{06E69753-70DB-4A46-BA15-2415C5224EB8}">
      <dgm:prSet phldrT="[Text]"/>
      <dgm:spPr>
        <a:xfrm>
          <a:off x="0" y="2022082"/>
          <a:ext cx="7816850" cy="491399"/>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What about claims for the rest of 2022-23?</a:t>
          </a:r>
        </a:p>
      </dgm:t>
    </dgm:pt>
    <dgm:pt modelId="{96373A76-9FA5-43C6-9436-9BD4B9E18A57}" type="parTrans" cxnId="{612C8A3D-B97E-421E-8AF6-AD828712A3D9}">
      <dgm:prSet/>
      <dgm:spPr/>
      <dgm:t>
        <a:bodyPr/>
        <a:lstStyle/>
        <a:p>
          <a:endParaRPr lang="en-US"/>
        </a:p>
      </dgm:t>
    </dgm:pt>
    <dgm:pt modelId="{49C517CA-37CB-418E-88BE-D419864EB384}" type="sibTrans" cxnId="{612C8A3D-B97E-421E-8AF6-AD828712A3D9}">
      <dgm:prSet/>
      <dgm:spPr/>
      <dgm:t>
        <a:bodyPr/>
        <a:lstStyle/>
        <a:p>
          <a:endParaRPr lang="en-US"/>
        </a:p>
      </dgm:t>
    </dgm:pt>
    <dgm:pt modelId="{08F6F31F-E599-47FA-A320-2B5F30BB26A5}">
      <dgm:prSet phldrT="[Text]"/>
      <dgm:spPr>
        <a:xfrm>
          <a:off x="0" y="2513482"/>
          <a:ext cx="7816850" cy="738990"/>
        </a:xfrm>
        <a:prstGeom prst="rect">
          <a:avLst/>
        </a:prstGeom>
        <a:noFill/>
        <a:ln>
          <a:noFill/>
        </a:ln>
        <a:effectLst/>
      </dgm:spPr>
      <dgm:t>
        <a:bodyPr/>
        <a:lstStyle/>
        <a:p>
          <a:pPr algn="just">
            <a:buChar char="•"/>
          </a:pPr>
          <a:r>
            <a:rPr lang="en-US" dirty="0">
              <a:solidFill>
                <a:srgbClr val="000000">
                  <a:hueOff val="0"/>
                  <a:satOff val="0"/>
                  <a:lumOff val="0"/>
                  <a:alphaOff val="0"/>
                </a:srgbClr>
              </a:solidFill>
              <a:latin typeface="Arial"/>
              <a:ea typeface="+mn-ea"/>
              <a:cs typeface="+mn-cs"/>
            </a:rPr>
            <a:t>JG/TB modifiers requirement still included in applicable regulations/guidance</a:t>
          </a:r>
        </a:p>
      </dgm:t>
    </dgm:pt>
    <dgm:pt modelId="{C42333B1-F841-45C2-A4C0-AD30B82D5F58}" type="parTrans" cxnId="{AEF459C8-18AE-4CCE-91E1-2D023E8CA248}">
      <dgm:prSet/>
      <dgm:spPr/>
      <dgm:t>
        <a:bodyPr/>
        <a:lstStyle/>
        <a:p>
          <a:endParaRPr lang="en-US"/>
        </a:p>
      </dgm:t>
    </dgm:pt>
    <dgm:pt modelId="{4291B8DF-E11D-4C42-804E-2C13F01FB725}" type="sibTrans" cxnId="{AEF459C8-18AE-4CCE-91E1-2D023E8CA248}">
      <dgm:prSet/>
      <dgm:spPr/>
      <dgm:t>
        <a:bodyPr/>
        <a:lstStyle/>
        <a:p>
          <a:endParaRPr lang="en-US"/>
        </a:p>
      </dgm:t>
    </dgm:pt>
    <dgm:pt modelId="{5DA0F920-FB4F-4D89-B899-1A0CB941F590}">
      <dgm:prSet phldrT="[Text]"/>
      <dgm:spPr>
        <a:xfrm>
          <a:off x="0" y="544102"/>
          <a:ext cx="7816850" cy="1477980"/>
        </a:xfrm>
        <a:prstGeom prst="rect">
          <a:avLst/>
        </a:prstGeom>
        <a:noFill/>
        <a:ln>
          <a:noFill/>
        </a:ln>
        <a:effectLst/>
      </dgm:spPr>
      <dgm:t>
        <a:bodyPr/>
        <a:lstStyle/>
        <a:p>
          <a:pPr algn="just">
            <a:buChar char="•"/>
          </a:pPr>
          <a:r>
            <a:rPr lang="en-US" dirty="0">
              <a:solidFill>
                <a:srgbClr val="000000">
                  <a:hueOff val="0"/>
                  <a:satOff val="0"/>
                  <a:lumOff val="0"/>
                  <a:alphaOff val="0"/>
                </a:srgbClr>
              </a:solidFill>
              <a:latin typeface="Arial"/>
              <a:ea typeface="+mn-ea"/>
              <a:cs typeface="+mn-cs"/>
            </a:rPr>
            <a:t>AHA challenged payments for 2018 &amp; 2019. Supreme Court did not require any particular remedy</a:t>
          </a:r>
        </a:p>
      </dgm:t>
    </dgm:pt>
    <dgm:pt modelId="{0DB0914B-A3C5-464B-930E-3194250E29FA}" type="parTrans" cxnId="{4840D297-9A7E-478C-A861-87DCF6DCFF83}">
      <dgm:prSet/>
      <dgm:spPr/>
      <dgm:t>
        <a:bodyPr/>
        <a:lstStyle/>
        <a:p>
          <a:endParaRPr lang="en-US"/>
        </a:p>
      </dgm:t>
    </dgm:pt>
    <dgm:pt modelId="{2C7B250E-082D-45A9-AAE4-F399233D9739}" type="sibTrans" cxnId="{4840D297-9A7E-478C-A861-87DCF6DCFF83}">
      <dgm:prSet/>
      <dgm:spPr/>
      <dgm:t>
        <a:bodyPr/>
        <a:lstStyle/>
        <a:p>
          <a:endParaRPr lang="en-US"/>
        </a:p>
      </dgm:t>
    </dgm:pt>
    <dgm:pt modelId="{ADCA72DE-B963-44D6-B2F1-600C214CC3C2}">
      <dgm:prSet phldrT="[Text]"/>
      <dgm:spPr>
        <a:xfrm>
          <a:off x="0" y="544102"/>
          <a:ext cx="7816850" cy="1477980"/>
        </a:xfrm>
        <a:prstGeom prst="rect">
          <a:avLst/>
        </a:prstGeom>
        <a:noFill/>
        <a:ln>
          <a:noFill/>
        </a:ln>
        <a:effectLst/>
      </dgm:spPr>
      <dgm:t>
        <a:bodyPr/>
        <a:lstStyle/>
        <a:p>
          <a:pPr algn="just">
            <a:buChar char="•"/>
          </a:pPr>
          <a:r>
            <a:rPr lang="en-US" dirty="0">
              <a:solidFill>
                <a:srgbClr val="000000">
                  <a:hueOff val="0"/>
                  <a:satOff val="0"/>
                  <a:lumOff val="0"/>
                  <a:alphaOff val="0"/>
                </a:srgbClr>
              </a:solidFill>
              <a:latin typeface="Arial"/>
              <a:ea typeface="+mn-ea"/>
              <a:cs typeface="+mn-cs"/>
            </a:rPr>
            <a:t>Proposed OPPS rule indicates that CMS will adopt a remedy for 2018 through 2022</a:t>
          </a:r>
        </a:p>
      </dgm:t>
    </dgm:pt>
    <dgm:pt modelId="{FE2B171A-3C55-4A02-9437-251892CC343E}" type="parTrans" cxnId="{1E7BD3A2-9C21-4204-AD28-7E0B2D8A88FB}">
      <dgm:prSet/>
      <dgm:spPr/>
      <dgm:t>
        <a:bodyPr/>
        <a:lstStyle/>
        <a:p>
          <a:endParaRPr lang="en-US"/>
        </a:p>
      </dgm:t>
    </dgm:pt>
    <dgm:pt modelId="{C0E3F48C-5FDA-4F86-B1D7-1F3E3EF72965}" type="sibTrans" cxnId="{1E7BD3A2-9C21-4204-AD28-7E0B2D8A88FB}">
      <dgm:prSet/>
      <dgm:spPr/>
      <dgm:t>
        <a:bodyPr/>
        <a:lstStyle/>
        <a:p>
          <a:endParaRPr lang="en-US"/>
        </a:p>
      </dgm:t>
    </dgm:pt>
    <dgm:pt modelId="{FDA2AEA7-1CAB-4F02-B9EA-D7D934603EAE}">
      <dgm:prSet phldrT="[Text]"/>
      <dgm:spPr>
        <a:xfrm>
          <a:off x="0" y="544102"/>
          <a:ext cx="7816850" cy="1477980"/>
        </a:xfrm>
        <a:prstGeom prst="rect">
          <a:avLst/>
        </a:prstGeom>
        <a:noFill/>
        <a:ln>
          <a:noFill/>
        </a:ln>
        <a:effectLst/>
      </dgm:spPr>
      <dgm:t>
        <a:bodyPr/>
        <a:lstStyle/>
        <a:p>
          <a:pPr algn="just">
            <a:buChar char="•"/>
          </a:pPr>
          <a:r>
            <a:rPr lang="en-US" dirty="0">
              <a:solidFill>
                <a:srgbClr val="000000">
                  <a:hueOff val="0"/>
                  <a:satOff val="0"/>
                  <a:lumOff val="0"/>
                  <a:alphaOff val="0"/>
                </a:srgbClr>
              </a:solidFill>
              <a:latin typeface="Arial"/>
              <a:ea typeface="+mn-ea"/>
              <a:cs typeface="+mn-cs"/>
            </a:rPr>
            <a:t>Budget neutrality a big issue</a:t>
          </a:r>
        </a:p>
      </dgm:t>
    </dgm:pt>
    <dgm:pt modelId="{6A1124C3-5126-41B5-9A58-B89F3B5B2844}" type="parTrans" cxnId="{CB21E0BF-1D2B-4A74-ABDE-9555B74EF3CC}">
      <dgm:prSet/>
      <dgm:spPr/>
      <dgm:t>
        <a:bodyPr/>
        <a:lstStyle/>
        <a:p>
          <a:endParaRPr lang="en-US"/>
        </a:p>
      </dgm:t>
    </dgm:pt>
    <dgm:pt modelId="{65938B01-509E-4AE3-BBFB-5BAE6CF6CC51}" type="sibTrans" cxnId="{CB21E0BF-1D2B-4A74-ABDE-9555B74EF3CC}">
      <dgm:prSet/>
      <dgm:spPr/>
      <dgm:t>
        <a:bodyPr/>
        <a:lstStyle/>
        <a:p>
          <a:endParaRPr lang="en-US"/>
        </a:p>
      </dgm:t>
    </dgm:pt>
    <dgm:pt modelId="{CFABC928-4CC7-42A6-B762-C9B434729A0E}">
      <dgm:prSet phldrT="[Text]"/>
      <dgm:spPr>
        <a:xfrm>
          <a:off x="0" y="2513482"/>
          <a:ext cx="7816850" cy="738990"/>
        </a:xfrm>
        <a:prstGeom prst="rect">
          <a:avLst/>
        </a:prstGeom>
        <a:noFill/>
        <a:ln>
          <a:noFill/>
        </a:ln>
        <a:effectLst/>
      </dgm:spPr>
      <dgm:t>
        <a:bodyPr/>
        <a:lstStyle/>
        <a:p>
          <a:pPr algn="just">
            <a:buChar char="•"/>
          </a:pPr>
          <a:r>
            <a:rPr lang="en-US" dirty="0">
              <a:solidFill>
                <a:srgbClr val="000000">
                  <a:hueOff val="0"/>
                  <a:satOff val="0"/>
                  <a:lumOff val="0"/>
                  <a:alphaOff val="0"/>
                </a:srgbClr>
              </a:solidFill>
              <a:latin typeface="Arial"/>
              <a:ea typeface="+mn-ea"/>
              <a:cs typeface="+mn-cs"/>
            </a:rPr>
            <a:t>JG/TB modifiers may be required for Medicare Rebate purposes under the Inflation Reduction Act</a:t>
          </a:r>
        </a:p>
      </dgm:t>
    </dgm:pt>
    <dgm:pt modelId="{05C8C297-EA8A-4202-AEE4-D2416B60BF91}" type="parTrans" cxnId="{D3579C41-4A2E-4901-95AA-847B23C2E0C6}">
      <dgm:prSet/>
      <dgm:spPr/>
      <dgm:t>
        <a:bodyPr/>
        <a:lstStyle/>
        <a:p>
          <a:endParaRPr lang="en-US"/>
        </a:p>
      </dgm:t>
    </dgm:pt>
    <dgm:pt modelId="{90256484-EC90-40C4-9752-6C1557823D29}" type="sibTrans" cxnId="{D3579C41-4A2E-4901-95AA-847B23C2E0C6}">
      <dgm:prSet/>
      <dgm:spPr/>
      <dgm:t>
        <a:bodyPr/>
        <a:lstStyle/>
        <a:p>
          <a:endParaRPr lang="en-US"/>
        </a:p>
      </dgm:t>
    </dgm:pt>
    <dgm:pt modelId="{E1990E48-1283-46C6-A4C8-7143D922479C}" type="pres">
      <dgm:prSet presAssocID="{9A2FC461-68F3-4558-8BFE-E86DB90A90CC}" presName="linear" presStyleCnt="0">
        <dgm:presLayoutVars>
          <dgm:animLvl val="lvl"/>
          <dgm:resizeHandles val="exact"/>
        </dgm:presLayoutVars>
      </dgm:prSet>
      <dgm:spPr/>
    </dgm:pt>
    <dgm:pt modelId="{2B450692-4C17-43C7-98E5-DA81A408522A}" type="pres">
      <dgm:prSet presAssocID="{86D85B65-BDB7-46F3-A451-27F76E77B3AA}" presName="parentText" presStyleLbl="node1" presStyleIdx="0" presStyleCnt="2">
        <dgm:presLayoutVars>
          <dgm:chMax val="0"/>
          <dgm:bulletEnabled val="1"/>
        </dgm:presLayoutVars>
      </dgm:prSet>
      <dgm:spPr/>
    </dgm:pt>
    <dgm:pt modelId="{D828CE79-314F-4F92-800F-4CC991A914F7}" type="pres">
      <dgm:prSet presAssocID="{86D85B65-BDB7-46F3-A451-27F76E77B3AA}" presName="childText" presStyleLbl="revTx" presStyleIdx="0" presStyleCnt="2">
        <dgm:presLayoutVars>
          <dgm:bulletEnabled val="1"/>
        </dgm:presLayoutVars>
      </dgm:prSet>
      <dgm:spPr/>
    </dgm:pt>
    <dgm:pt modelId="{4A3C49F8-F6E2-4670-97AA-18CF829DCC37}" type="pres">
      <dgm:prSet presAssocID="{06E69753-70DB-4A46-BA15-2415C5224EB8}" presName="parentText" presStyleLbl="node1" presStyleIdx="1" presStyleCnt="2">
        <dgm:presLayoutVars>
          <dgm:chMax val="0"/>
          <dgm:bulletEnabled val="1"/>
        </dgm:presLayoutVars>
      </dgm:prSet>
      <dgm:spPr/>
    </dgm:pt>
    <dgm:pt modelId="{4D2AB6C9-62B9-4051-B24B-8B50B701BDB6}" type="pres">
      <dgm:prSet presAssocID="{06E69753-70DB-4A46-BA15-2415C5224EB8}" presName="childText" presStyleLbl="revTx" presStyleIdx="1" presStyleCnt="2">
        <dgm:presLayoutVars>
          <dgm:bulletEnabled val="1"/>
        </dgm:presLayoutVars>
      </dgm:prSet>
      <dgm:spPr/>
    </dgm:pt>
  </dgm:ptLst>
  <dgm:cxnLst>
    <dgm:cxn modelId="{45EECA07-67F5-4D58-9397-EE58C8632816}" type="presOf" srcId="{ADCA72DE-B963-44D6-B2F1-600C214CC3C2}" destId="{D828CE79-314F-4F92-800F-4CC991A914F7}" srcOrd="0" destOrd="2" presId="urn:microsoft.com/office/officeart/2005/8/layout/vList2"/>
    <dgm:cxn modelId="{0E771E0C-F172-4589-937E-85722A7319DF}" type="presOf" srcId="{9A2FC461-68F3-4558-8BFE-E86DB90A90CC}" destId="{E1990E48-1283-46C6-A4C8-7143D922479C}" srcOrd="0" destOrd="0" presId="urn:microsoft.com/office/officeart/2005/8/layout/vList2"/>
    <dgm:cxn modelId="{612C8A3D-B97E-421E-8AF6-AD828712A3D9}" srcId="{9A2FC461-68F3-4558-8BFE-E86DB90A90CC}" destId="{06E69753-70DB-4A46-BA15-2415C5224EB8}" srcOrd="1" destOrd="0" parTransId="{96373A76-9FA5-43C6-9436-9BD4B9E18A57}" sibTransId="{49C517CA-37CB-418E-88BE-D419864EB384}"/>
    <dgm:cxn modelId="{D3579C41-4A2E-4901-95AA-847B23C2E0C6}" srcId="{06E69753-70DB-4A46-BA15-2415C5224EB8}" destId="{CFABC928-4CC7-42A6-B762-C9B434729A0E}" srcOrd="1" destOrd="0" parTransId="{05C8C297-EA8A-4202-AEE4-D2416B60BF91}" sibTransId="{90256484-EC90-40C4-9752-6C1557823D29}"/>
    <dgm:cxn modelId="{28120E4A-53BD-4E77-8458-8AF33B2A6BF2}" srcId="{9A2FC461-68F3-4558-8BFE-E86DB90A90CC}" destId="{86D85B65-BDB7-46F3-A451-27F76E77B3AA}" srcOrd="0" destOrd="0" parTransId="{DEBE0E2D-5D88-4DD8-B156-4C8EF66EAA0E}" sibTransId="{6D8CAA35-C9DF-41A2-B32E-770FBA4955C8}"/>
    <dgm:cxn modelId="{399E556C-1A12-4842-9F18-085239C3BF6C}" type="presOf" srcId="{6A4E9EF4-05BF-4F93-B7F4-AE7B6E5D1644}" destId="{D828CE79-314F-4F92-800F-4CC991A914F7}" srcOrd="0" destOrd="0" presId="urn:microsoft.com/office/officeart/2005/8/layout/vList2"/>
    <dgm:cxn modelId="{0FCDE46D-C1D7-4A08-8928-8A6F6E172D29}" type="presOf" srcId="{CFABC928-4CC7-42A6-B762-C9B434729A0E}" destId="{4D2AB6C9-62B9-4051-B24B-8B50B701BDB6}" srcOrd="0" destOrd="1" presId="urn:microsoft.com/office/officeart/2005/8/layout/vList2"/>
    <dgm:cxn modelId="{B6714795-493F-44D1-B9D9-2549CA1BCD84}" srcId="{86D85B65-BDB7-46F3-A451-27F76E77B3AA}" destId="{6A4E9EF4-05BF-4F93-B7F4-AE7B6E5D1644}" srcOrd="0" destOrd="0" parTransId="{6CF351C5-63E1-4CF7-89C7-3B4DABE8E88B}" sibTransId="{9425488E-752A-4BCA-BE58-E5D170C01A37}"/>
    <dgm:cxn modelId="{4840D297-9A7E-478C-A861-87DCF6DCFF83}" srcId="{6A4E9EF4-05BF-4F93-B7F4-AE7B6E5D1644}" destId="{5DA0F920-FB4F-4D89-B899-1A0CB941F590}" srcOrd="0" destOrd="0" parTransId="{0DB0914B-A3C5-464B-930E-3194250E29FA}" sibTransId="{2C7B250E-082D-45A9-AAE4-F399233D9739}"/>
    <dgm:cxn modelId="{1E7BD3A2-9C21-4204-AD28-7E0B2D8A88FB}" srcId="{6A4E9EF4-05BF-4F93-B7F4-AE7B6E5D1644}" destId="{ADCA72DE-B963-44D6-B2F1-600C214CC3C2}" srcOrd="1" destOrd="0" parTransId="{FE2B171A-3C55-4A02-9437-251892CC343E}" sibTransId="{C0E3F48C-5FDA-4F86-B1D7-1F3E3EF72965}"/>
    <dgm:cxn modelId="{168F97B3-A47C-4929-A98A-BCAC1417DA86}" type="presOf" srcId="{86D85B65-BDB7-46F3-A451-27F76E77B3AA}" destId="{2B450692-4C17-43C7-98E5-DA81A408522A}" srcOrd="0" destOrd="0" presId="urn:microsoft.com/office/officeart/2005/8/layout/vList2"/>
    <dgm:cxn modelId="{79A334BE-F761-4884-B13B-197328C74651}" type="presOf" srcId="{06E69753-70DB-4A46-BA15-2415C5224EB8}" destId="{4A3C49F8-F6E2-4670-97AA-18CF829DCC37}" srcOrd="0" destOrd="0" presId="urn:microsoft.com/office/officeart/2005/8/layout/vList2"/>
    <dgm:cxn modelId="{CB21E0BF-1D2B-4A74-ABDE-9555B74EF3CC}" srcId="{6A4E9EF4-05BF-4F93-B7F4-AE7B6E5D1644}" destId="{FDA2AEA7-1CAB-4F02-B9EA-D7D934603EAE}" srcOrd="2" destOrd="0" parTransId="{6A1124C3-5126-41B5-9A58-B89F3B5B2844}" sibTransId="{65938B01-509E-4AE3-BBFB-5BAE6CF6CC51}"/>
    <dgm:cxn modelId="{6F8231C3-086B-4D0A-979A-E4B4774C59F2}" type="presOf" srcId="{08F6F31F-E599-47FA-A320-2B5F30BB26A5}" destId="{4D2AB6C9-62B9-4051-B24B-8B50B701BDB6}" srcOrd="0" destOrd="0" presId="urn:microsoft.com/office/officeart/2005/8/layout/vList2"/>
    <dgm:cxn modelId="{AEF459C8-18AE-4CCE-91E1-2D023E8CA248}" srcId="{06E69753-70DB-4A46-BA15-2415C5224EB8}" destId="{08F6F31F-E599-47FA-A320-2B5F30BB26A5}" srcOrd="0" destOrd="0" parTransId="{C42333B1-F841-45C2-A4C0-AD30B82D5F58}" sibTransId="{4291B8DF-E11D-4C42-804E-2C13F01FB725}"/>
    <dgm:cxn modelId="{E6AA50CC-4C23-4E97-A2B0-A872B6C48C5F}" type="presOf" srcId="{5DA0F920-FB4F-4D89-B899-1A0CB941F590}" destId="{D828CE79-314F-4F92-800F-4CC991A914F7}" srcOrd="0" destOrd="1" presId="urn:microsoft.com/office/officeart/2005/8/layout/vList2"/>
    <dgm:cxn modelId="{10EDBADE-6F17-4BBD-BDCA-9FD34EDE7221}" type="presOf" srcId="{FDA2AEA7-1CAB-4F02-B9EA-D7D934603EAE}" destId="{D828CE79-314F-4F92-800F-4CC991A914F7}" srcOrd="0" destOrd="3" presId="urn:microsoft.com/office/officeart/2005/8/layout/vList2"/>
    <dgm:cxn modelId="{90A79366-21AB-4996-BDBB-A52F79DA68FA}" type="presParOf" srcId="{E1990E48-1283-46C6-A4C8-7143D922479C}" destId="{2B450692-4C17-43C7-98E5-DA81A408522A}" srcOrd="0" destOrd="0" presId="urn:microsoft.com/office/officeart/2005/8/layout/vList2"/>
    <dgm:cxn modelId="{5EC80FD7-80C3-488F-BED9-683B11A7C9BE}" type="presParOf" srcId="{E1990E48-1283-46C6-A4C8-7143D922479C}" destId="{D828CE79-314F-4F92-800F-4CC991A914F7}" srcOrd="1" destOrd="0" presId="urn:microsoft.com/office/officeart/2005/8/layout/vList2"/>
    <dgm:cxn modelId="{59330E3A-7832-4D96-86FF-AA3A600C3DFE}" type="presParOf" srcId="{E1990E48-1283-46C6-A4C8-7143D922479C}" destId="{4A3C49F8-F6E2-4670-97AA-18CF829DCC37}" srcOrd="2" destOrd="0" presId="urn:microsoft.com/office/officeart/2005/8/layout/vList2"/>
    <dgm:cxn modelId="{2D3DABAB-840C-400A-B8F7-21B655FEB747}" type="presParOf" srcId="{E1990E48-1283-46C6-A4C8-7143D922479C}" destId="{4D2AB6C9-62B9-4051-B24B-8B50B701BDB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2FC461-68F3-4558-8BFE-E86DB90A90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D85B65-BDB7-46F3-A451-27F76E77B3AA}">
      <dgm:prSet phldrT="[Text]" custT="1"/>
      <dgm:spPr>
        <a:xfrm>
          <a:off x="411480" y="4529"/>
          <a:ext cx="5760720" cy="70848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800" dirty="0">
              <a:solidFill>
                <a:srgbClr val="333399">
                  <a:lumMod val="75000"/>
                </a:srgbClr>
              </a:solidFill>
              <a:latin typeface="Arial"/>
              <a:ea typeface="+mn-ea"/>
              <a:cs typeface="+mn-cs"/>
            </a:rPr>
            <a:t>2023 OPPS Final Rule (2022.11.23)</a:t>
          </a:r>
        </a:p>
      </dgm:t>
    </dgm:pt>
    <dgm:pt modelId="{DEBE0E2D-5D88-4DD8-B156-4C8EF66EAA0E}" type="parTrans" cxnId="{28120E4A-53BD-4E77-8458-8AF33B2A6BF2}">
      <dgm:prSet/>
      <dgm:spPr/>
      <dgm:t>
        <a:bodyPr/>
        <a:lstStyle/>
        <a:p>
          <a:endParaRPr lang="en-US"/>
        </a:p>
      </dgm:t>
    </dgm:pt>
    <dgm:pt modelId="{6D8CAA35-C9DF-41A2-B32E-770FBA4955C8}" type="sibTrans" cxnId="{28120E4A-53BD-4E77-8458-8AF33B2A6BF2}">
      <dgm:prSet/>
      <dgm:spPr/>
      <dgm:t>
        <a:bodyPr/>
        <a:lstStyle/>
        <a:p>
          <a:endParaRPr lang="en-US"/>
        </a:p>
      </dgm:t>
    </dgm:pt>
    <dgm:pt modelId="{6A4E9EF4-05BF-4F93-B7F4-AE7B6E5D1644}">
      <dgm:prSet phldrT="[Text]" custT="1"/>
      <dgm:spPr>
        <a:xfrm>
          <a:off x="0" y="358769"/>
          <a:ext cx="8229600" cy="25704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lgn="l">
            <a:spcAft>
              <a:spcPts val="1200"/>
            </a:spcAft>
            <a:buChar char="•"/>
          </a:pPr>
          <a:r>
            <a:rPr lang="en-US" sz="1800" b="0" i="0" dirty="0">
              <a:latin typeface="+mn-lt"/>
            </a:rPr>
            <a:t>CMS implemented a –3.09% reduction to payment rates for non-drug services to achieve budget neutrality for the 340B drug payment rate change for CY 2023. </a:t>
          </a:r>
          <a:endParaRPr lang="en-US" sz="1800" dirty="0">
            <a:solidFill>
              <a:srgbClr val="000000">
                <a:hueOff val="0"/>
                <a:satOff val="0"/>
                <a:lumOff val="0"/>
                <a:alphaOff val="0"/>
              </a:srgbClr>
            </a:solidFill>
            <a:latin typeface="+mn-lt"/>
            <a:ea typeface="+mn-ea"/>
            <a:cs typeface="+mn-cs"/>
          </a:endParaRPr>
        </a:p>
      </dgm:t>
    </dgm:pt>
    <dgm:pt modelId="{6CF351C5-63E1-4CF7-89C7-3B4DABE8E88B}" type="parTrans" cxnId="{B6714795-493F-44D1-B9D9-2549CA1BCD84}">
      <dgm:prSet/>
      <dgm:spPr/>
      <dgm:t>
        <a:bodyPr/>
        <a:lstStyle/>
        <a:p>
          <a:endParaRPr lang="en-US"/>
        </a:p>
      </dgm:t>
    </dgm:pt>
    <dgm:pt modelId="{9425488E-752A-4BCA-BE58-E5D170C01A37}" type="sibTrans" cxnId="{B6714795-493F-44D1-B9D9-2549CA1BCD84}">
      <dgm:prSet/>
      <dgm:spPr/>
      <dgm:t>
        <a:bodyPr/>
        <a:lstStyle/>
        <a:p>
          <a:endParaRPr lang="en-US"/>
        </a:p>
      </dgm:t>
    </dgm:pt>
    <dgm:pt modelId="{C3D86B97-5019-4565-9801-970EA330B006}">
      <dgm:prSet phldrT="[Text]" custT="1"/>
      <dgm:spPr>
        <a:xfrm>
          <a:off x="0" y="358769"/>
          <a:ext cx="8229600" cy="2570400"/>
        </a:xfr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lgn="l">
            <a:spcAft>
              <a:spcPts val="1200"/>
            </a:spcAft>
            <a:buChar char="•"/>
          </a:pPr>
          <a:r>
            <a:rPr lang="en-US" sz="1800" b="0" i="0" dirty="0">
              <a:latin typeface="+mn-lt"/>
            </a:rPr>
            <a:t>CMS will address remedy for 340B drug payments from 2018-2022 in future rulemaking prior to the CY 2024 OPPS/ASC proposed rule. </a:t>
          </a:r>
          <a:endParaRPr lang="en-US" sz="1800" dirty="0">
            <a:solidFill>
              <a:srgbClr val="000000">
                <a:hueOff val="0"/>
                <a:satOff val="0"/>
                <a:lumOff val="0"/>
                <a:alphaOff val="0"/>
              </a:srgbClr>
            </a:solidFill>
            <a:latin typeface="+mn-lt"/>
            <a:ea typeface="+mn-ea"/>
            <a:cs typeface="+mn-cs"/>
          </a:endParaRPr>
        </a:p>
      </dgm:t>
    </dgm:pt>
    <dgm:pt modelId="{909D0F3C-A2F0-47CD-B7C3-B01AC4C1C6BF}" type="parTrans" cxnId="{2D454CA2-17B7-4345-93D8-B95D46911505}">
      <dgm:prSet/>
      <dgm:spPr/>
      <dgm:t>
        <a:bodyPr/>
        <a:lstStyle/>
        <a:p>
          <a:endParaRPr lang="en-US"/>
        </a:p>
      </dgm:t>
    </dgm:pt>
    <dgm:pt modelId="{2DDCE48C-4F91-4CA2-9C35-D920C232E48F}" type="sibTrans" cxnId="{2D454CA2-17B7-4345-93D8-B95D46911505}">
      <dgm:prSet/>
      <dgm:spPr/>
      <dgm:t>
        <a:bodyPr/>
        <a:lstStyle/>
        <a:p>
          <a:endParaRPr lang="en-US"/>
        </a:p>
      </dgm:t>
    </dgm:pt>
    <dgm:pt modelId="{823415BE-D6C7-4960-B6C1-4353323D4459}">
      <dgm:prSet phldrT="[Text]" custT="1"/>
      <dgm:spPr>
        <a:xfrm>
          <a:off x="0" y="358769"/>
          <a:ext cx="8229600" cy="2570400"/>
        </a:xfr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lgn="l">
            <a:spcAft>
              <a:spcPts val="1200"/>
            </a:spcAft>
            <a:buChar char="•"/>
          </a:pPr>
          <a:r>
            <a:rPr lang="en-US" sz="1800" b="0" i="0" dirty="0">
              <a:latin typeface="+mn-lt"/>
            </a:rPr>
            <a:t>Claims for 340B-acquired drugs paid after the district court’s September 28, 2022 ruling are paid at the default rate (generally ASP plus 6%).</a:t>
          </a:r>
          <a:endParaRPr lang="en-US" sz="1800" dirty="0">
            <a:solidFill>
              <a:srgbClr val="000000">
                <a:hueOff val="0"/>
                <a:satOff val="0"/>
                <a:lumOff val="0"/>
                <a:alphaOff val="0"/>
              </a:srgbClr>
            </a:solidFill>
            <a:latin typeface="+mn-lt"/>
            <a:ea typeface="+mn-ea"/>
            <a:cs typeface="+mn-cs"/>
          </a:endParaRPr>
        </a:p>
      </dgm:t>
    </dgm:pt>
    <dgm:pt modelId="{B21C7001-4D0A-49E1-9BA6-16DF9C345969}" type="parTrans" cxnId="{65695460-CC7F-4C7D-9588-78B0A8191C32}">
      <dgm:prSet/>
      <dgm:spPr/>
      <dgm:t>
        <a:bodyPr/>
        <a:lstStyle/>
        <a:p>
          <a:endParaRPr lang="en-US"/>
        </a:p>
      </dgm:t>
    </dgm:pt>
    <dgm:pt modelId="{68BFF082-A208-42D1-8DFE-1D43A4B39447}" type="sibTrans" cxnId="{65695460-CC7F-4C7D-9588-78B0A8191C32}">
      <dgm:prSet/>
      <dgm:spPr/>
      <dgm:t>
        <a:bodyPr/>
        <a:lstStyle/>
        <a:p>
          <a:endParaRPr lang="en-US"/>
        </a:p>
      </dgm:t>
    </dgm:pt>
    <dgm:pt modelId="{40FCCC2C-0159-41D2-AC4D-83751F0EAAF2}">
      <dgm:prSet phldrT="[Text]" custT="1"/>
      <dgm:spPr>
        <a:xfrm>
          <a:off x="0" y="358769"/>
          <a:ext cx="8229600" cy="2570400"/>
        </a:xfr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lgn="l">
            <a:spcAft>
              <a:spcPts val="1200"/>
            </a:spcAft>
            <a:buChar char="•"/>
          </a:pPr>
          <a:r>
            <a:rPr lang="en-US" sz="1800" dirty="0">
              <a:solidFill>
                <a:srgbClr val="000000">
                  <a:hueOff val="0"/>
                  <a:satOff val="0"/>
                  <a:lumOff val="0"/>
                  <a:alphaOff val="0"/>
                </a:srgbClr>
              </a:solidFill>
              <a:latin typeface="+mn-lt"/>
              <a:ea typeface="+mn-ea"/>
              <a:cs typeface="+mn-cs"/>
            </a:rPr>
            <a:t>For CY 2023, CMS maintained requirement for 340B hospitals to report ‘‘JG’’ and ‘‘TB’’ modifiers for informational purposes - no effect on payment rates</a:t>
          </a:r>
        </a:p>
      </dgm:t>
    </dgm:pt>
    <dgm:pt modelId="{B32E37D8-036C-4C84-919D-CEC5E91C30F1}" type="parTrans" cxnId="{C1ACB732-4F71-46A9-A873-30C805BB4F05}">
      <dgm:prSet/>
      <dgm:spPr/>
      <dgm:t>
        <a:bodyPr/>
        <a:lstStyle/>
        <a:p>
          <a:endParaRPr lang="en-US"/>
        </a:p>
      </dgm:t>
    </dgm:pt>
    <dgm:pt modelId="{A3ABEED3-C122-4022-894C-DD251010A5C8}" type="sibTrans" cxnId="{C1ACB732-4F71-46A9-A873-30C805BB4F05}">
      <dgm:prSet/>
      <dgm:spPr/>
      <dgm:t>
        <a:bodyPr/>
        <a:lstStyle/>
        <a:p>
          <a:endParaRPr lang="en-US"/>
        </a:p>
      </dgm:t>
    </dgm:pt>
    <dgm:pt modelId="{5FDF5E2D-CBA1-4AD8-A1A0-EEF4F5DC35EF}" type="pres">
      <dgm:prSet presAssocID="{9A2FC461-68F3-4558-8BFE-E86DB90A90CC}" presName="linear" presStyleCnt="0">
        <dgm:presLayoutVars>
          <dgm:dir/>
          <dgm:animLvl val="lvl"/>
          <dgm:resizeHandles val="exact"/>
        </dgm:presLayoutVars>
      </dgm:prSet>
      <dgm:spPr/>
    </dgm:pt>
    <dgm:pt modelId="{88499A3B-B396-4CBE-83D9-3813DCF4F4FE}" type="pres">
      <dgm:prSet presAssocID="{86D85B65-BDB7-46F3-A451-27F76E77B3AA}" presName="parentLin" presStyleCnt="0"/>
      <dgm:spPr/>
    </dgm:pt>
    <dgm:pt modelId="{A5B72D76-961D-447F-80B0-3CD98AE57872}" type="pres">
      <dgm:prSet presAssocID="{86D85B65-BDB7-46F3-A451-27F76E77B3AA}" presName="parentLeftMargin" presStyleLbl="node1" presStyleIdx="0" presStyleCnt="1"/>
      <dgm:spPr/>
    </dgm:pt>
    <dgm:pt modelId="{87F0FF4C-09BB-4E5B-AE33-30160C9528BA}" type="pres">
      <dgm:prSet presAssocID="{86D85B65-BDB7-46F3-A451-27F76E77B3AA}" presName="parentText" presStyleLbl="node1" presStyleIdx="0" presStyleCnt="1" custScaleX="105815" custScaleY="363860" custLinFactY="-164179" custLinFactNeighborX="-4659" custLinFactNeighborY="-200000">
        <dgm:presLayoutVars>
          <dgm:chMax val="0"/>
          <dgm:bulletEnabled val="1"/>
        </dgm:presLayoutVars>
      </dgm:prSet>
      <dgm:spPr/>
    </dgm:pt>
    <dgm:pt modelId="{88E621F6-042E-4523-906B-58B3E4FD1274}" type="pres">
      <dgm:prSet presAssocID="{86D85B65-BDB7-46F3-A451-27F76E77B3AA}" presName="negativeSpace" presStyleCnt="0"/>
      <dgm:spPr/>
    </dgm:pt>
    <dgm:pt modelId="{3933AEAC-8FCE-4FB8-97CA-03C969E63817}" type="pres">
      <dgm:prSet presAssocID="{86D85B65-BDB7-46F3-A451-27F76E77B3AA}" presName="childText" presStyleLbl="conFgAcc1" presStyleIdx="0" presStyleCnt="1" custLinFactY="22290" custLinFactNeighborX="357" custLinFactNeighborY="100000">
        <dgm:presLayoutVars>
          <dgm:bulletEnabled val="1"/>
        </dgm:presLayoutVars>
      </dgm:prSet>
      <dgm:spPr>
        <a:prstGeom prst="rect">
          <a:avLst/>
        </a:prstGeom>
      </dgm:spPr>
    </dgm:pt>
  </dgm:ptLst>
  <dgm:cxnLst>
    <dgm:cxn modelId="{A4225400-448B-4752-A40A-6CAFBA8256D7}" type="presOf" srcId="{86D85B65-BDB7-46F3-A451-27F76E77B3AA}" destId="{A5B72D76-961D-447F-80B0-3CD98AE57872}" srcOrd="0" destOrd="0" presId="urn:microsoft.com/office/officeart/2005/8/layout/list1"/>
    <dgm:cxn modelId="{F97D7F2B-36D2-4B7D-AEBB-834028A490FB}" type="presOf" srcId="{6A4E9EF4-05BF-4F93-B7F4-AE7B6E5D1644}" destId="{3933AEAC-8FCE-4FB8-97CA-03C969E63817}" srcOrd="0" destOrd="0" presId="urn:microsoft.com/office/officeart/2005/8/layout/list1"/>
    <dgm:cxn modelId="{C1ACB732-4F71-46A9-A873-30C805BB4F05}" srcId="{86D85B65-BDB7-46F3-A451-27F76E77B3AA}" destId="{40FCCC2C-0159-41D2-AC4D-83751F0EAAF2}" srcOrd="3" destOrd="0" parTransId="{B32E37D8-036C-4C84-919D-CEC5E91C30F1}" sibTransId="{A3ABEED3-C122-4022-894C-DD251010A5C8}"/>
    <dgm:cxn modelId="{F69FF15F-9FCC-4580-A302-4D08CB1DB909}" type="presOf" srcId="{823415BE-D6C7-4960-B6C1-4353323D4459}" destId="{3933AEAC-8FCE-4FB8-97CA-03C969E63817}" srcOrd="0" destOrd="2" presId="urn:microsoft.com/office/officeart/2005/8/layout/list1"/>
    <dgm:cxn modelId="{65695460-CC7F-4C7D-9588-78B0A8191C32}" srcId="{86D85B65-BDB7-46F3-A451-27F76E77B3AA}" destId="{823415BE-D6C7-4960-B6C1-4353323D4459}" srcOrd="2" destOrd="0" parTransId="{B21C7001-4D0A-49E1-9BA6-16DF9C345969}" sibTransId="{68BFF082-A208-42D1-8DFE-1D43A4B39447}"/>
    <dgm:cxn modelId="{5AFF1D45-CC80-46E6-A243-FF849DEA95DE}" type="presOf" srcId="{9A2FC461-68F3-4558-8BFE-E86DB90A90CC}" destId="{5FDF5E2D-CBA1-4AD8-A1A0-EEF4F5DC35EF}" srcOrd="0" destOrd="0" presId="urn:microsoft.com/office/officeart/2005/8/layout/list1"/>
    <dgm:cxn modelId="{28120E4A-53BD-4E77-8458-8AF33B2A6BF2}" srcId="{9A2FC461-68F3-4558-8BFE-E86DB90A90CC}" destId="{86D85B65-BDB7-46F3-A451-27F76E77B3AA}" srcOrd="0" destOrd="0" parTransId="{DEBE0E2D-5D88-4DD8-B156-4C8EF66EAA0E}" sibTransId="{6D8CAA35-C9DF-41A2-B32E-770FBA4955C8}"/>
    <dgm:cxn modelId="{B6714795-493F-44D1-B9D9-2549CA1BCD84}" srcId="{86D85B65-BDB7-46F3-A451-27F76E77B3AA}" destId="{6A4E9EF4-05BF-4F93-B7F4-AE7B6E5D1644}" srcOrd="0" destOrd="0" parTransId="{6CF351C5-63E1-4CF7-89C7-3B4DABE8E88B}" sibTransId="{9425488E-752A-4BCA-BE58-E5D170C01A37}"/>
    <dgm:cxn modelId="{2D454CA2-17B7-4345-93D8-B95D46911505}" srcId="{86D85B65-BDB7-46F3-A451-27F76E77B3AA}" destId="{C3D86B97-5019-4565-9801-970EA330B006}" srcOrd="1" destOrd="0" parTransId="{909D0F3C-A2F0-47CD-B7C3-B01AC4C1C6BF}" sibTransId="{2DDCE48C-4F91-4CA2-9C35-D920C232E48F}"/>
    <dgm:cxn modelId="{B8C8F0A9-0ECA-49DA-9670-F71E2F6BEF45}" type="presOf" srcId="{40FCCC2C-0159-41D2-AC4D-83751F0EAAF2}" destId="{3933AEAC-8FCE-4FB8-97CA-03C969E63817}" srcOrd="0" destOrd="3" presId="urn:microsoft.com/office/officeart/2005/8/layout/list1"/>
    <dgm:cxn modelId="{B94470CA-08E6-438B-A193-2AD44119A730}" type="presOf" srcId="{86D85B65-BDB7-46F3-A451-27F76E77B3AA}" destId="{87F0FF4C-09BB-4E5B-AE33-30160C9528BA}" srcOrd="1" destOrd="0" presId="urn:microsoft.com/office/officeart/2005/8/layout/list1"/>
    <dgm:cxn modelId="{7F5655D6-2CA7-47E9-A540-FC5316035BF2}" type="presOf" srcId="{C3D86B97-5019-4565-9801-970EA330B006}" destId="{3933AEAC-8FCE-4FB8-97CA-03C969E63817}" srcOrd="0" destOrd="1" presId="urn:microsoft.com/office/officeart/2005/8/layout/list1"/>
    <dgm:cxn modelId="{7FB4A3B4-257E-4B0B-9958-B6D31C9175D9}" type="presParOf" srcId="{5FDF5E2D-CBA1-4AD8-A1A0-EEF4F5DC35EF}" destId="{88499A3B-B396-4CBE-83D9-3813DCF4F4FE}" srcOrd="0" destOrd="0" presId="urn:microsoft.com/office/officeart/2005/8/layout/list1"/>
    <dgm:cxn modelId="{7656378E-CD9A-40C2-8AC0-FB235848FF9B}" type="presParOf" srcId="{88499A3B-B396-4CBE-83D9-3813DCF4F4FE}" destId="{A5B72D76-961D-447F-80B0-3CD98AE57872}" srcOrd="0" destOrd="0" presId="urn:microsoft.com/office/officeart/2005/8/layout/list1"/>
    <dgm:cxn modelId="{C3E6D615-2F7E-4977-AAC0-EF8BE5E3A776}" type="presParOf" srcId="{88499A3B-B396-4CBE-83D9-3813DCF4F4FE}" destId="{87F0FF4C-09BB-4E5B-AE33-30160C9528BA}" srcOrd="1" destOrd="0" presId="urn:microsoft.com/office/officeart/2005/8/layout/list1"/>
    <dgm:cxn modelId="{FF488C78-3D9A-44B2-BD76-5ED09C1F4B9A}" type="presParOf" srcId="{5FDF5E2D-CBA1-4AD8-A1A0-EEF4F5DC35EF}" destId="{88E621F6-042E-4523-906B-58B3E4FD1274}" srcOrd="1" destOrd="0" presId="urn:microsoft.com/office/officeart/2005/8/layout/list1"/>
    <dgm:cxn modelId="{0E8B5F41-55EF-4C71-B6BF-BE24670575C0}" type="presParOf" srcId="{5FDF5E2D-CBA1-4AD8-A1A0-EEF4F5DC35EF}" destId="{3933AEAC-8FCE-4FB8-97CA-03C969E6381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4BA95B-D858-41FD-88B4-D38C0C6B26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A761AB2-6271-430A-9A1C-9234DCC03E50}">
      <dgm:prSet custT="1"/>
      <dgm:spPr>
        <a:xfrm>
          <a:off x="2690" y="4054"/>
          <a:ext cx="2623542" cy="720000"/>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None/>
          </a:pPr>
          <a:r>
            <a:rPr lang="en-US" sz="2000" dirty="0">
              <a:solidFill>
                <a:srgbClr val="333399">
                  <a:lumMod val="75000"/>
                </a:srgbClr>
              </a:solidFill>
              <a:latin typeface="Arial"/>
              <a:ea typeface="+mn-ea"/>
              <a:cs typeface="+mn-cs"/>
            </a:rPr>
            <a:t>Federal</a:t>
          </a:r>
          <a:endParaRPr lang="en-US" sz="2800" dirty="0">
            <a:solidFill>
              <a:srgbClr val="333399">
                <a:lumMod val="75000"/>
              </a:srgbClr>
            </a:solidFill>
            <a:latin typeface="Arial"/>
            <a:ea typeface="+mn-ea"/>
            <a:cs typeface="+mn-cs"/>
          </a:endParaRPr>
        </a:p>
      </dgm:t>
    </dgm:pt>
    <dgm:pt modelId="{A0844BE8-15F9-4120-BCFE-DF7FA7C494C0}" type="parTrans" cxnId="{D0E50841-FE47-4F54-A6A0-AC5D387FED16}">
      <dgm:prSet/>
      <dgm:spPr/>
      <dgm:t>
        <a:bodyPr/>
        <a:lstStyle/>
        <a:p>
          <a:endParaRPr lang="en-US"/>
        </a:p>
      </dgm:t>
    </dgm:pt>
    <dgm:pt modelId="{896338AB-1F49-4E4D-8BE6-B124D2BD241B}" type="sibTrans" cxnId="{D0E50841-FE47-4F54-A6A0-AC5D387FED16}">
      <dgm:prSet/>
      <dgm:spPr/>
      <dgm:t>
        <a:bodyPr/>
        <a:lstStyle/>
        <a:p>
          <a:endParaRPr lang="en-US"/>
        </a:p>
      </dgm:t>
    </dgm:pt>
    <dgm:pt modelId="{1DD1BF16-0874-4B07-B919-718C550AC75F}">
      <dgm:prSet custT="1"/>
      <dgm:spPr>
        <a:xfrm>
          <a:off x="2690"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ts val="1200"/>
            </a:spcAft>
            <a:buChar char="•"/>
          </a:pPr>
          <a:r>
            <a:rPr lang="en-US" sz="1800" dirty="0">
              <a:solidFill>
                <a:srgbClr val="000000">
                  <a:hueOff val="0"/>
                  <a:satOff val="0"/>
                  <a:lumOff val="0"/>
                  <a:alphaOff val="0"/>
                </a:srgbClr>
              </a:solidFill>
              <a:latin typeface="Arial"/>
              <a:ea typeface="+mn-ea"/>
              <a:cs typeface="+mn-cs"/>
            </a:rPr>
            <a:t>HIPAA</a:t>
          </a:r>
        </a:p>
      </dgm:t>
    </dgm:pt>
    <dgm:pt modelId="{0566DC02-7CFA-442D-8AD1-9CE3B9F1124E}" type="parTrans" cxnId="{35BBD7CA-AA1A-4A03-9AA2-F1BB5F014060}">
      <dgm:prSet/>
      <dgm:spPr/>
      <dgm:t>
        <a:bodyPr/>
        <a:lstStyle/>
        <a:p>
          <a:endParaRPr lang="en-US"/>
        </a:p>
      </dgm:t>
    </dgm:pt>
    <dgm:pt modelId="{EF6796CB-ABD9-421A-940C-536F0F3B069A}" type="sibTrans" cxnId="{35BBD7CA-AA1A-4A03-9AA2-F1BB5F014060}">
      <dgm:prSet/>
      <dgm:spPr/>
      <dgm:t>
        <a:bodyPr/>
        <a:lstStyle/>
        <a:p>
          <a:endParaRPr lang="en-US"/>
        </a:p>
      </dgm:t>
    </dgm:pt>
    <dgm:pt modelId="{DBD69E57-B7CC-469B-8AA0-3699985F320E}">
      <dgm:prSet custT="1"/>
      <dgm:spPr>
        <a:xfrm>
          <a:off x="2690"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ts val="1200"/>
            </a:spcAft>
            <a:buChar char="•"/>
          </a:pPr>
          <a:r>
            <a:rPr lang="en-US" sz="1800" dirty="0">
              <a:solidFill>
                <a:srgbClr val="000000">
                  <a:hueOff val="0"/>
                  <a:satOff val="0"/>
                  <a:lumOff val="0"/>
                  <a:alphaOff val="0"/>
                </a:srgbClr>
              </a:solidFill>
              <a:latin typeface="Arial"/>
              <a:ea typeface="+mn-ea"/>
              <a:cs typeface="+mn-cs"/>
            </a:rPr>
            <a:t>SAMHSA / 42 C.F.R. Part 2</a:t>
          </a:r>
        </a:p>
      </dgm:t>
    </dgm:pt>
    <dgm:pt modelId="{B2BB06E8-BC04-424C-A4C3-C3E0C9943489}" type="parTrans" cxnId="{6F138D56-DC5C-456C-A997-C2E25B877F0B}">
      <dgm:prSet/>
      <dgm:spPr/>
      <dgm:t>
        <a:bodyPr/>
        <a:lstStyle/>
        <a:p>
          <a:endParaRPr lang="en-US"/>
        </a:p>
      </dgm:t>
    </dgm:pt>
    <dgm:pt modelId="{0190A6DB-7975-4903-8956-84678490E4C4}" type="sibTrans" cxnId="{6F138D56-DC5C-456C-A997-C2E25B877F0B}">
      <dgm:prSet/>
      <dgm:spPr/>
      <dgm:t>
        <a:bodyPr/>
        <a:lstStyle/>
        <a:p>
          <a:endParaRPr lang="en-US"/>
        </a:p>
      </dgm:t>
    </dgm:pt>
    <dgm:pt modelId="{915F4762-1E12-4DE8-A7AC-7B0A2EA4B81E}">
      <dgm:prSet custT="1"/>
      <dgm:spPr>
        <a:xfrm>
          <a:off x="2690"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ct val="15000"/>
            </a:spcAft>
            <a:buChar char="•"/>
          </a:pPr>
          <a:r>
            <a:rPr lang="en-US" sz="1800" dirty="0">
              <a:solidFill>
                <a:srgbClr val="000000">
                  <a:hueOff val="0"/>
                  <a:satOff val="0"/>
                  <a:lumOff val="0"/>
                  <a:alphaOff val="0"/>
                </a:srgbClr>
              </a:solidFill>
              <a:latin typeface="Arial"/>
              <a:ea typeface="+mn-ea"/>
              <a:cs typeface="+mn-cs"/>
            </a:rPr>
            <a:t>FTC</a:t>
          </a:r>
        </a:p>
      </dgm:t>
    </dgm:pt>
    <dgm:pt modelId="{C7CDCCD0-6C60-4133-A388-F55D0D274A7A}" type="parTrans" cxnId="{7385B9E7-9D33-471A-8F0A-9191C38F90C5}">
      <dgm:prSet/>
      <dgm:spPr/>
      <dgm:t>
        <a:bodyPr/>
        <a:lstStyle/>
        <a:p>
          <a:endParaRPr lang="en-US"/>
        </a:p>
      </dgm:t>
    </dgm:pt>
    <dgm:pt modelId="{13EAD899-72A4-40CB-9D32-A829437F71AD}" type="sibTrans" cxnId="{7385B9E7-9D33-471A-8F0A-9191C38F90C5}">
      <dgm:prSet/>
      <dgm:spPr/>
      <dgm:t>
        <a:bodyPr/>
        <a:lstStyle/>
        <a:p>
          <a:endParaRPr lang="en-US"/>
        </a:p>
      </dgm:t>
    </dgm:pt>
    <dgm:pt modelId="{988A12B2-0AA9-4C5C-B2DC-2DF8007CD829}">
      <dgm:prSet custT="1"/>
      <dgm:spPr>
        <a:xfrm>
          <a:off x="2993528" y="4054"/>
          <a:ext cx="2623542" cy="720000"/>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None/>
          </a:pPr>
          <a:r>
            <a:rPr lang="en-US" sz="2000" b="0" dirty="0">
              <a:solidFill>
                <a:srgbClr val="333399">
                  <a:lumMod val="75000"/>
                </a:srgbClr>
              </a:solidFill>
              <a:latin typeface="Arial"/>
              <a:ea typeface="+mn-ea"/>
              <a:cs typeface="+mn-cs"/>
            </a:rPr>
            <a:t>State</a:t>
          </a:r>
        </a:p>
      </dgm:t>
    </dgm:pt>
    <dgm:pt modelId="{3EB13F60-7A8F-4438-9532-D693AB054658}" type="parTrans" cxnId="{46FEC342-2DF2-4068-92CE-9D809496B982}">
      <dgm:prSet/>
      <dgm:spPr/>
      <dgm:t>
        <a:bodyPr/>
        <a:lstStyle/>
        <a:p>
          <a:endParaRPr lang="en-US"/>
        </a:p>
      </dgm:t>
    </dgm:pt>
    <dgm:pt modelId="{6735F4FA-DB4F-47C1-A401-BC56DE807DB3}" type="sibTrans" cxnId="{46FEC342-2DF2-4068-92CE-9D809496B982}">
      <dgm:prSet/>
      <dgm:spPr/>
      <dgm:t>
        <a:bodyPr/>
        <a:lstStyle/>
        <a:p>
          <a:endParaRPr lang="en-US"/>
        </a:p>
      </dgm:t>
    </dgm:pt>
    <dgm:pt modelId="{9964EF9F-6C57-45FD-B40A-32B757622E11}">
      <dgm:prSet custT="1"/>
      <dgm:spPr>
        <a:xfrm>
          <a:off x="2993528"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ts val="1200"/>
            </a:spcAft>
            <a:buChar char="•"/>
          </a:pPr>
          <a:r>
            <a:rPr lang="en-US" sz="1800" dirty="0">
              <a:solidFill>
                <a:srgbClr val="000000">
                  <a:hueOff val="0"/>
                  <a:satOff val="0"/>
                  <a:lumOff val="0"/>
                  <a:alphaOff val="0"/>
                </a:srgbClr>
              </a:solidFill>
              <a:latin typeface="Arial"/>
              <a:ea typeface="+mn-ea"/>
              <a:cs typeface="+mn-cs"/>
            </a:rPr>
            <a:t>Privacy laws</a:t>
          </a:r>
        </a:p>
      </dgm:t>
    </dgm:pt>
    <dgm:pt modelId="{9F042216-D096-4731-85F7-10598394BA2B}" type="parTrans" cxnId="{B48DE5C6-A885-4D87-B05B-FADBB061ECAA}">
      <dgm:prSet/>
      <dgm:spPr/>
      <dgm:t>
        <a:bodyPr/>
        <a:lstStyle/>
        <a:p>
          <a:endParaRPr lang="en-US"/>
        </a:p>
      </dgm:t>
    </dgm:pt>
    <dgm:pt modelId="{9DDC5653-A5E6-4FAC-8AE8-729581C6CA7B}" type="sibTrans" cxnId="{B48DE5C6-A885-4D87-B05B-FADBB061ECAA}">
      <dgm:prSet/>
      <dgm:spPr/>
      <dgm:t>
        <a:bodyPr/>
        <a:lstStyle/>
        <a:p>
          <a:endParaRPr lang="en-US"/>
        </a:p>
      </dgm:t>
    </dgm:pt>
    <dgm:pt modelId="{F6E1324E-16C2-43E1-A2C9-A6A1A87B264E}">
      <dgm:prSet custT="1"/>
      <dgm:spPr>
        <a:xfrm>
          <a:off x="2993528"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ts val="1200"/>
            </a:spcAft>
            <a:buChar char="•"/>
          </a:pPr>
          <a:r>
            <a:rPr lang="en-US" sz="1800" dirty="0">
              <a:solidFill>
                <a:srgbClr val="000000">
                  <a:hueOff val="0"/>
                  <a:satOff val="0"/>
                  <a:lumOff val="0"/>
                  <a:alphaOff val="0"/>
                </a:srgbClr>
              </a:solidFill>
              <a:latin typeface="Arial"/>
              <a:ea typeface="+mn-ea"/>
              <a:cs typeface="+mn-cs"/>
            </a:rPr>
            <a:t>Attorneys General Investigations:</a:t>
          </a:r>
        </a:p>
      </dgm:t>
    </dgm:pt>
    <dgm:pt modelId="{40A14674-F926-4CA7-994B-B526FA372F82}" type="parTrans" cxnId="{C392C100-15E4-4733-8D25-7F1A89080701}">
      <dgm:prSet/>
      <dgm:spPr/>
      <dgm:t>
        <a:bodyPr/>
        <a:lstStyle/>
        <a:p>
          <a:endParaRPr lang="en-US"/>
        </a:p>
      </dgm:t>
    </dgm:pt>
    <dgm:pt modelId="{3A9B0D5E-DCCD-47B3-BC9E-03F0195A21DF}" type="sibTrans" cxnId="{C392C100-15E4-4733-8D25-7F1A89080701}">
      <dgm:prSet/>
      <dgm:spPr/>
      <dgm:t>
        <a:bodyPr/>
        <a:lstStyle/>
        <a:p>
          <a:endParaRPr lang="en-US"/>
        </a:p>
      </dgm:t>
    </dgm:pt>
    <dgm:pt modelId="{AE64B720-D03D-415A-A9C4-643298AF9D9B}">
      <dgm:prSet custT="1"/>
      <dgm:spPr>
        <a:xfrm>
          <a:off x="5984367" y="4054"/>
          <a:ext cx="2623542" cy="720000"/>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None/>
          </a:pPr>
          <a:r>
            <a:rPr lang="en-US" sz="2000" dirty="0">
              <a:solidFill>
                <a:srgbClr val="333399">
                  <a:lumMod val="75000"/>
                </a:srgbClr>
              </a:solidFill>
              <a:latin typeface="Arial"/>
              <a:ea typeface="+mn-ea"/>
              <a:cs typeface="+mn-cs"/>
            </a:rPr>
            <a:t>Business</a:t>
          </a:r>
        </a:p>
      </dgm:t>
    </dgm:pt>
    <dgm:pt modelId="{C7BFD958-DFC9-4F61-A3D1-4C87A5675D9A}" type="parTrans" cxnId="{A780312D-E498-4B60-922B-E044D7FCD473}">
      <dgm:prSet/>
      <dgm:spPr/>
      <dgm:t>
        <a:bodyPr/>
        <a:lstStyle/>
        <a:p>
          <a:endParaRPr lang="en-US"/>
        </a:p>
      </dgm:t>
    </dgm:pt>
    <dgm:pt modelId="{7B0ABF93-73ED-4E2B-BF54-1F45EFE44CBB}" type="sibTrans" cxnId="{A780312D-E498-4B60-922B-E044D7FCD473}">
      <dgm:prSet/>
      <dgm:spPr/>
      <dgm:t>
        <a:bodyPr/>
        <a:lstStyle/>
        <a:p>
          <a:endParaRPr lang="en-US"/>
        </a:p>
      </dgm:t>
    </dgm:pt>
    <dgm:pt modelId="{0C5CBFDC-5439-4884-BB94-00AEB3671F17}">
      <dgm:prSet custT="1"/>
      <dgm:spPr>
        <a:xfrm>
          <a:off x="5984367"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spcBef>
              <a:spcPct val="0"/>
            </a:spcBef>
            <a:spcAft>
              <a:spcPct val="15000"/>
            </a:spcAft>
            <a:buFont typeface="Arial" panose="020B0604020202020204" pitchFamily="34" charset="0"/>
            <a:buChar char="•"/>
          </a:pPr>
          <a:r>
            <a:rPr lang="en-US" sz="1200" u="sng" kern="1200" dirty="0">
              <a:solidFill>
                <a:srgbClr val="000000">
                  <a:hueOff val="0"/>
                  <a:satOff val="0"/>
                  <a:lumOff val="0"/>
                  <a:alphaOff val="0"/>
                </a:srgbClr>
              </a:solidFill>
              <a:latin typeface="Arial"/>
              <a:ea typeface="+mn-ea"/>
              <a:cs typeface="+mn-cs"/>
            </a:rPr>
            <a:t>Civil Liabilities:</a:t>
          </a:r>
          <a:r>
            <a:rPr lang="en-US" sz="1200" u="none" kern="1200" dirty="0">
              <a:solidFill>
                <a:srgbClr val="000000">
                  <a:hueOff val="0"/>
                  <a:satOff val="0"/>
                  <a:lumOff val="0"/>
                  <a:alphaOff val="0"/>
                </a:srgbClr>
              </a:solidFill>
              <a:latin typeface="Arial"/>
              <a:ea typeface="+mn-ea"/>
              <a:cs typeface="+mn-cs"/>
            </a:rPr>
            <a:t> </a:t>
          </a:r>
          <a:r>
            <a:rPr lang="en-US" sz="1100" i="1" kern="1200" dirty="0">
              <a:solidFill>
                <a:srgbClr val="000000">
                  <a:hueOff val="0"/>
                  <a:satOff val="0"/>
                  <a:lumOff val="0"/>
                  <a:alphaOff val="0"/>
                </a:srgbClr>
              </a:solidFill>
              <a:latin typeface="Arial"/>
              <a:ea typeface="+mn-ea"/>
              <a:cs typeface="+mn-cs"/>
            </a:rPr>
            <a:t>Notice of Privacy Practices</a:t>
          </a:r>
          <a:endParaRPr lang="en-US" sz="1200" u="sng" kern="1200" dirty="0">
            <a:solidFill>
              <a:srgbClr val="000000">
                <a:hueOff val="0"/>
                <a:satOff val="0"/>
                <a:lumOff val="0"/>
                <a:alphaOff val="0"/>
              </a:srgbClr>
            </a:solidFill>
            <a:latin typeface="Arial"/>
            <a:ea typeface="+mn-ea"/>
            <a:cs typeface="+mn-cs"/>
          </a:endParaRPr>
        </a:p>
      </dgm:t>
    </dgm:pt>
    <dgm:pt modelId="{8BB7284C-0BB0-44EE-B40D-D00FEF1D37C2}" type="parTrans" cxnId="{58F72391-BDDA-4836-88B8-9C07E11AB7F4}">
      <dgm:prSet/>
      <dgm:spPr/>
      <dgm:t>
        <a:bodyPr/>
        <a:lstStyle/>
        <a:p>
          <a:endParaRPr lang="en-US"/>
        </a:p>
      </dgm:t>
    </dgm:pt>
    <dgm:pt modelId="{B772352B-9AAD-46AD-A453-F7D84B8EAE28}" type="sibTrans" cxnId="{58F72391-BDDA-4836-88B8-9C07E11AB7F4}">
      <dgm:prSet/>
      <dgm:spPr/>
      <dgm:t>
        <a:bodyPr/>
        <a:lstStyle/>
        <a:p>
          <a:endParaRPr lang="en-US"/>
        </a:p>
      </dgm:t>
    </dgm:pt>
    <dgm:pt modelId="{B182C8E2-8E91-49EB-9A1E-BD07206CCE14}">
      <dgm:prSet custT="1"/>
      <dgm:spPr>
        <a:xfrm>
          <a:off x="5984367"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spcBef>
              <a:spcPct val="0"/>
            </a:spcBef>
            <a:spcAft>
              <a:spcPct val="15000"/>
            </a:spcAft>
            <a:buChar char="•"/>
          </a:pPr>
          <a:r>
            <a:rPr lang="en-US" sz="1200" u="sng" kern="1200" dirty="0">
              <a:solidFill>
                <a:srgbClr val="000000">
                  <a:hueOff val="0"/>
                  <a:satOff val="0"/>
                  <a:lumOff val="0"/>
                  <a:alphaOff val="0"/>
                </a:srgbClr>
              </a:solidFill>
              <a:latin typeface="Arial"/>
              <a:ea typeface="+mn-ea"/>
              <a:cs typeface="+mn-cs"/>
            </a:rPr>
            <a:t>Contractual liabilities:</a:t>
          </a:r>
          <a:r>
            <a:rPr lang="en-US" sz="1200" u="none" kern="1200" dirty="0">
              <a:solidFill>
                <a:srgbClr val="000000">
                  <a:hueOff val="0"/>
                  <a:satOff val="0"/>
                  <a:lumOff val="0"/>
                  <a:alphaOff val="0"/>
                </a:srgbClr>
              </a:solidFill>
              <a:latin typeface="Arial"/>
              <a:ea typeface="+mn-ea"/>
              <a:cs typeface="+mn-cs"/>
            </a:rPr>
            <a:t> </a:t>
          </a:r>
          <a:r>
            <a:rPr lang="en-US" sz="1100" i="1" kern="1200" dirty="0">
              <a:solidFill>
                <a:srgbClr val="000000">
                  <a:hueOff val="0"/>
                  <a:satOff val="0"/>
                  <a:lumOff val="0"/>
                  <a:alphaOff val="0"/>
                </a:srgbClr>
              </a:solidFill>
              <a:latin typeface="Arial"/>
              <a:ea typeface="+mn-ea"/>
              <a:cs typeface="+mn-cs"/>
            </a:rPr>
            <a:t>Wholesale Distributor Agreements, 340B CP confidentiality, Payor agreements (340B claims identification)</a:t>
          </a:r>
          <a:endParaRPr lang="en-US" sz="1200" u="sng" kern="1200" dirty="0">
            <a:solidFill>
              <a:srgbClr val="000000">
                <a:hueOff val="0"/>
                <a:satOff val="0"/>
                <a:lumOff val="0"/>
                <a:alphaOff val="0"/>
              </a:srgbClr>
            </a:solidFill>
            <a:latin typeface="Arial"/>
            <a:ea typeface="+mn-ea"/>
            <a:cs typeface="+mn-cs"/>
          </a:endParaRPr>
        </a:p>
      </dgm:t>
    </dgm:pt>
    <dgm:pt modelId="{7466A1E3-0051-4350-BE4B-995961F2A092}" type="parTrans" cxnId="{6BD794A7-D52D-43A5-8F57-5B137303E6E4}">
      <dgm:prSet/>
      <dgm:spPr/>
      <dgm:t>
        <a:bodyPr/>
        <a:lstStyle/>
        <a:p>
          <a:endParaRPr lang="en-US"/>
        </a:p>
      </dgm:t>
    </dgm:pt>
    <dgm:pt modelId="{71477945-7AB2-4234-9088-119CBE096390}" type="sibTrans" cxnId="{6BD794A7-D52D-43A5-8F57-5B137303E6E4}">
      <dgm:prSet/>
      <dgm:spPr/>
      <dgm:t>
        <a:bodyPr/>
        <a:lstStyle/>
        <a:p>
          <a:endParaRPr lang="en-US"/>
        </a:p>
      </dgm:t>
    </dgm:pt>
    <dgm:pt modelId="{036D1CBC-8CBE-4D32-A148-C9EE398A7FCF}">
      <dgm:prSet custT="1"/>
      <dgm:spPr>
        <a:xfrm>
          <a:off x="2993528"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ts val="1200"/>
            </a:spcAft>
            <a:buChar char="•"/>
          </a:pPr>
          <a:r>
            <a:rPr lang="en-US" sz="1600" dirty="0">
              <a:solidFill>
                <a:srgbClr val="000000">
                  <a:hueOff val="0"/>
                  <a:satOff val="0"/>
                  <a:lumOff val="0"/>
                  <a:alphaOff val="0"/>
                </a:srgbClr>
              </a:solidFill>
              <a:latin typeface="Arial"/>
              <a:ea typeface="+mn-ea"/>
              <a:cs typeface="+mn-cs"/>
            </a:rPr>
            <a:t>Deceptive trade practices</a:t>
          </a:r>
        </a:p>
      </dgm:t>
    </dgm:pt>
    <dgm:pt modelId="{E77A6E6C-2372-436C-A6E4-25CAF7A7A81A}" type="parTrans" cxnId="{9EF178CC-1F36-4614-A54B-84251FF155C1}">
      <dgm:prSet/>
      <dgm:spPr/>
      <dgm:t>
        <a:bodyPr/>
        <a:lstStyle/>
        <a:p>
          <a:endParaRPr lang="en-US"/>
        </a:p>
      </dgm:t>
    </dgm:pt>
    <dgm:pt modelId="{5E19EC0E-48D9-41F6-A544-4664A45840AA}" type="sibTrans" cxnId="{9EF178CC-1F36-4614-A54B-84251FF155C1}">
      <dgm:prSet/>
      <dgm:spPr/>
      <dgm:t>
        <a:bodyPr/>
        <a:lstStyle/>
        <a:p>
          <a:endParaRPr lang="en-US"/>
        </a:p>
      </dgm:t>
    </dgm:pt>
    <dgm:pt modelId="{E2E65BF7-11E2-436E-B366-D2408F7F49DC}">
      <dgm:prSet custT="1"/>
      <dgm:spPr>
        <a:xfrm>
          <a:off x="2993528"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ts val="1200"/>
            </a:spcAft>
            <a:buChar char="•"/>
          </a:pPr>
          <a:r>
            <a:rPr lang="en-US" sz="1600" dirty="0">
              <a:solidFill>
                <a:srgbClr val="000000">
                  <a:hueOff val="0"/>
                  <a:satOff val="0"/>
                  <a:lumOff val="0"/>
                  <a:alphaOff val="0"/>
                </a:srgbClr>
              </a:solidFill>
              <a:latin typeface="Arial"/>
              <a:ea typeface="+mn-ea"/>
              <a:cs typeface="+mn-cs"/>
            </a:rPr>
            <a:t>Compliance with laws</a:t>
          </a:r>
        </a:p>
      </dgm:t>
    </dgm:pt>
    <dgm:pt modelId="{A0D5263A-03D9-4EAF-9B1B-1445E0E5A855}" type="parTrans" cxnId="{3F36CF95-1318-41FF-893E-F19832A515EF}">
      <dgm:prSet/>
      <dgm:spPr/>
      <dgm:t>
        <a:bodyPr/>
        <a:lstStyle/>
        <a:p>
          <a:endParaRPr lang="en-US"/>
        </a:p>
      </dgm:t>
    </dgm:pt>
    <dgm:pt modelId="{AEB7A229-1434-466A-93B1-C21050475988}" type="sibTrans" cxnId="{3F36CF95-1318-41FF-893E-F19832A515EF}">
      <dgm:prSet/>
      <dgm:spPr/>
      <dgm:t>
        <a:bodyPr/>
        <a:lstStyle/>
        <a:p>
          <a:endParaRPr lang="en-US"/>
        </a:p>
      </dgm:t>
    </dgm:pt>
    <dgm:pt modelId="{1DF04E33-0E2A-4982-80E2-B74A2ABC5181}">
      <dgm:prSet custT="1"/>
      <dgm:spPr>
        <a:xfrm>
          <a:off x="2993528"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spcAft>
              <a:spcPts val="1200"/>
            </a:spcAft>
            <a:buChar char="•"/>
          </a:pPr>
          <a:r>
            <a:rPr lang="en-US" sz="1600" dirty="0">
              <a:solidFill>
                <a:srgbClr val="000000">
                  <a:hueOff val="0"/>
                  <a:satOff val="0"/>
                  <a:lumOff val="0"/>
                  <a:alphaOff val="0"/>
                </a:srgbClr>
              </a:solidFill>
              <a:latin typeface="Arial"/>
              <a:ea typeface="+mn-ea"/>
              <a:cs typeface="+mn-cs"/>
            </a:rPr>
            <a:t>Etc.</a:t>
          </a:r>
        </a:p>
      </dgm:t>
    </dgm:pt>
    <dgm:pt modelId="{088AF288-218E-48D5-93ED-AC2E580AEAED}" type="parTrans" cxnId="{1E4B42F8-7FC1-4B6E-8CEC-8AF15821BC13}">
      <dgm:prSet/>
      <dgm:spPr/>
      <dgm:t>
        <a:bodyPr/>
        <a:lstStyle/>
        <a:p>
          <a:endParaRPr lang="en-US"/>
        </a:p>
      </dgm:t>
    </dgm:pt>
    <dgm:pt modelId="{47B0BACC-3728-4231-A205-0BF638012A8B}" type="sibTrans" cxnId="{1E4B42F8-7FC1-4B6E-8CEC-8AF15821BC13}">
      <dgm:prSet/>
      <dgm:spPr/>
      <dgm:t>
        <a:bodyPr/>
        <a:lstStyle/>
        <a:p>
          <a:endParaRPr lang="en-US"/>
        </a:p>
      </dgm:t>
    </dgm:pt>
    <dgm:pt modelId="{4846E7B5-2780-4F14-8D1B-382B0394207B}">
      <dgm:prSet custT="1"/>
      <dgm:spPr>
        <a:xfrm>
          <a:off x="5984367" y="724054"/>
          <a:ext cx="2623542" cy="315809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spcBef>
              <a:spcPts val="1200"/>
            </a:spcBef>
            <a:spcAft>
              <a:spcPts val="1200"/>
            </a:spcAft>
            <a:buChar char="•"/>
          </a:pPr>
          <a:r>
            <a:rPr lang="en-US" sz="1200" u="sng" kern="1200" dirty="0">
              <a:solidFill>
                <a:srgbClr val="000000">
                  <a:hueOff val="0"/>
                  <a:satOff val="0"/>
                  <a:lumOff val="0"/>
                  <a:alphaOff val="0"/>
                </a:srgbClr>
              </a:solidFill>
              <a:latin typeface="Arial"/>
              <a:ea typeface="+mn-ea"/>
              <a:cs typeface="+mn-cs"/>
            </a:rPr>
            <a:t>Other Issues:</a:t>
          </a:r>
          <a:r>
            <a:rPr lang="en-US" sz="1200" u="none" kern="1200" dirty="0">
              <a:solidFill>
                <a:srgbClr val="000000">
                  <a:hueOff val="0"/>
                  <a:satOff val="0"/>
                  <a:lumOff val="0"/>
                  <a:alphaOff val="0"/>
                </a:srgbClr>
              </a:solidFill>
              <a:latin typeface="Arial"/>
              <a:ea typeface="+mn-ea"/>
              <a:cs typeface="+mn-cs"/>
            </a:rPr>
            <a:t> </a:t>
          </a:r>
          <a:r>
            <a:rPr lang="en-US" sz="1100" i="1" kern="1200" dirty="0">
              <a:solidFill>
                <a:srgbClr val="000000">
                  <a:hueOff val="0"/>
                  <a:satOff val="0"/>
                  <a:lumOff val="0"/>
                  <a:alphaOff val="0"/>
                </a:srgbClr>
              </a:solidFill>
              <a:latin typeface="Arial"/>
              <a:ea typeface="+mn-ea"/>
              <a:cs typeface="+mn-cs"/>
            </a:rPr>
            <a:t>Monetization of health system and patient data, third party indemnification related to above federal and state laws, public perception, competitive considerations </a:t>
          </a:r>
        </a:p>
      </dgm:t>
    </dgm:pt>
    <dgm:pt modelId="{7A677EE8-9457-47D7-93EF-A3E5B49BAB4C}" type="parTrans" cxnId="{1733EEA6-317C-454C-9CDB-B1219EEEBC40}">
      <dgm:prSet/>
      <dgm:spPr/>
      <dgm:t>
        <a:bodyPr/>
        <a:lstStyle/>
        <a:p>
          <a:endParaRPr lang="en-US"/>
        </a:p>
      </dgm:t>
    </dgm:pt>
    <dgm:pt modelId="{668543B9-9654-4D53-8D32-D7B1ECBF352D}" type="sibTrans" cxnId="{1733EEA6-317C-454C-9CDB-B1219EEEBC40}">
      <dgm:prSet/>
      <dgm:spPr/>
      <dgm:t>
        <a:bodyPr/>
        <a:lstStyle/>
        <a:p>
          <a:endParaRPr lang="en-US"/>
        </a:p>
      </dgm:t>
    </dgm:pt>
    <dgm:pt modelId="{41B111F2-5224-48CB-9C80-FD084E886E5C}">
      <dgm:prSet custT="1"/>
      <dgm:spPr>
        <a:xfrm>
          <a:off x="5984367" y="724054"/>
          <a:ext cx="2623542" cy="3158090"/>
        </a:xfr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spcBef>
              <a:spcPct val="0"/>
            </a:spcBef>
            <a:spcAft>
              <a:spcPct val="15000"/>
            </a:spcAft>
            <a:buFont typeface="Arial" panose="020B0604020202020204" pitchFamily="34" charset="0"/>
            <a:buChar char="•"/>
          </a:pPr>
          <a:endParaRPr lang="en-US" sz="1200" i="1" kern="1200" dirty="0">
            <a:solidFill>
              <a:srgbClr val="000000">
                <a:hueOff val="0"/>
                <a:satOff val="0"/>
                <a:lumOff val="0"/>
                <a:alphaOff val="0"/>
              </a:srgbClr>
            </a:solidFill>
            <a:latin typeface="Arial"/>
            <a:ea typeface="+mn-ea"/>
            <a:cs typeface="+mn-cs"/>
          </a:endParaRPr>
        </a:p>
      </dgm:t>
    </dgm:pt>
    <dgm:pt modelId="{AA55BA13-A952-4494-8ED2-9A756B33885D}" type="parTrans" cxnId="{96F6A5C6-2ED1-449C-A26F-01B40612BD7A}">
      <dgm:prSet/>
      <dgm:spPr/>
      <dgm:t>
        <a:bodyPr/>
        <a:lstStyle/>
        <a:p>
          <a:endParaRPr lang="en-US"/>
        </a:p>
      </dgm:t>
    </dgm:pt>
    <dgm:pt modelId="{B0DDC3F5-B159-42D4-94CA-7D3511B02A93}" type="sibTrans" cxnId="{96F6A5C6-2ED1-449C-A26F-01B40612BD7A}">
      <dgm:prSet/>
      <dgm:spPr/>
      <dgm:t>
        <a:bodyPr/>
        <a:lstStyle/>
        <a:p>
          <a:endParaRPr lang="en-US"/>
        </a:p>
      </dgm:t>
    </dgm:pt>
    <dgm:pt modelId="{D2BBD99A-2A42-4B1C-9D88-DB124915287D}">
      <dgm:prSet custT="1"/>
      <dgm:spPr>
        <a:xfrm>
          <a:off x="5984367" y="724054"/>
          <a:ext cx="2623542" cy="3158090"/>
        </a:xfr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gm:spPr>
      <dgm:t>
        <a:bodyPr/>
        <a:lstStyle/>
        <a:p>
          <a:pPr algn="just">
            <a:spcBef>
              <a:spcPct val="0"/>
            </a:spcBef>
            <a:spcAft>
              <a:spcPct val="15000"/>
            </a:spcAft>
            <a:buChar char="•"/>
          </a:pPr>
          <a:endParaRPr lang="en-US" sz="1200" u="sng" kern="1200" dirty="0">
            <a:solidFill>
              <a:srgbClr val="000000">
                <a:hueOff val="0"/>
                <a:satOff val="0"/>
                <a:lumOff val="0"/>
                <a:alphaOff val="0"/>
              </a:srgbClr>
            </a:solidFill>
            <a:latin typeface="Arial"/>
            <a:ea typeface="+mn-ea"/>
            <a:cs typeface="+mn-cs"/>
          </a:endParaRPr>
        </a:p>
      </dgm:t>
    </dgm:pt>
    <dgm:pt modelId="{2F51AA87-A279-419B-92D5-D0F2D92072CC}" type="parTrans" cxnId="{170DB864-21F7-4001-A83F-84DF8D025554}">
      <dgm:prSet/>
      <dgm:spPr/>
    </dgm:pt>
    <dgm:pt modelId="{3658524E-8025-412A-901B-BFDBD09714DF}" type="sibTrans" cxnId="{170DB864-21F7-4001-A83F-84DF8D025554}">
      <dgm:prSet/>
      <dgm:spPr/>
    </dgm:pt>
    <dgm:pt modelId="{4B07D2DF-5403-4D16-9AE6-0DC8912F9531}" type="pres">
      <dgm:prSet presAssocID="{E34BA95B-D858-41FD-88B4-D38C0C6B26D4}" presName="Name0" presStyleCnt="0">
        <dgm:presLayoutVars>
          <dgm:dir/>
          <dgm:animLvl val="lvl"/>
          <dgm:resizeHandles val="exact"/>
        </dgm:presLayoutVars>
      </dgm:prSet>
      <dgm:spPr/>
    </dgm:pt>
    <dgm:pt modelId="{0D470B13-8F7A-443C-89C6-3CDF98740368}" type="pres">
      <dgm:prSet presAssocID="{BA761AB2-6271-430A-9A1C-9234DCC03E50}" presName="composite" presStyleCnt="0"/>
      <dgm:spPr/>
    </dgm:pt>
    <dgm:pt modelId="{EA688DE7-BCDA-49DB-9F53-1BFD33EAC4C3}" type="pres">
      <dgm:prSet presAssocID="{BA761AB2-6271-430A-9A1C-9234DCC03E50}" presName="parTx" presStyleLbl="alignNode1" presStyleIdx="0" presStyleCnt="3">
        <dgm:presLayoutVars>
          <dgm:chMax val="0"/>
          <dgm:chPref val="0"/>
          <dgm:bulletEnabled val="1"/>
        </dgm:presLayoutVars>
      </dgm:prSet>
      <dgm:spPr/>
    </dgm:pt>
    <dgm:pt modelId="{D0E180D5-5D2E-4A92-8050-609612F965DD}" type="pres">
      <dgm:prSet presAssocID="{BA761AB2-6271-430A-9A1C-9234DCC03E50}" presName="desTx" presStyleLbl="alignAccFollowNode1" presStyleIdx="0" presStyleCnt="3">
        <dgm:presLayoutVars>
          <dgm:bulletEnabled val="1"/>
        </dgm:presLayoutVars>
      </dgm:prSet>
      <dgm:spPr/>
    </dgm:pt>
    <dgm:pt modelId="{ED2A7098-A610-4731-A0B3-9241F4E4AEB4}" type="pres">
      <dgm:prSet presAssocID="{896338AB-1F49-4E4D-8BE6-B124D2BD241B}" presName="space" presStyleCnt="0"/>
      <dgm:spPr/>
    </dgm:pt>
    <dgm:pt modelId="{18FC0DE3-EC5B-43C3-948A-94ED6995C046}" type="pres">
      <dgm:prSet presAssocID="{988A12B2-0AA9-4C5C-B2DC-2DF8007CD829}" presName="composite" presStyleCnt="0"/>
      <dgm:spPr/>
    </dgm:pt>
    <dgm:pt modelId="{3717190B-8B6C-4935-ADDF-60D8A25A1354}" type="pres">
      <dgm:prSet presAssocID="{988A12B2-0AA9-4C5C-B2DC-2DF8007CD829}" presName="parTx" presStyleLbl="alignNode1" presStyleIdx="1" presStyleCnt="3">
        <dgm:presLayoutVars>
          <dgm:chMax val="0"/>
          <dgm:chPref val="0"/>
          <dgm:bulletEnabled val="1"/>
        </dgm:presLayoutVars>
      </dgm:prSet>
      <dgm:spPr/>
    </dgm:pt>
    <dgm:pt modelId="{82381FB3-F9D5-4CD2-A9C0-D8277925333E}" type="pres">
      <dgm:prSet presAssocID="{988A12B2-0AA9-4C5C-B2DC-2DF8007CD829}" presName="desTx" presStyleLbl="alignAccFollowNode1" presStyleIdx="1" presStyleCnt="3">
        <dgm:presLayoutVars>
          <dgm:bulletEnabled val="1"/>
        </dgm:presLayoutVars>
      </dgm:prSet>
      <dgm:spPr/>
    </dgm:pt>
    <dgm:pt modelId="{84E20DAC-203E-433E-AA91-97E0CD793D7E}" type="pres">
      <dgm:prSet presAssocID="{6735F4FA-DB4F-47C1-A401-BC56DE807DB3}" presName="space" presStyleCnt="0"/>
      <dgm:spPr/>
    </dgm:pt>
    <dgm:pt modelId="{6FA98A54-CA23-46AC-912F-5867CADD4797}" type="pres">
      <dgm:prSet presAssocID="{AE64B720-D03D-415A-A9C4-643298AF9D9B}" presName="composite" presStyleCnt="0"/>
      <dgm:spPr/>
    </dgm:pt>
    <dgm:pt modelId="{08B91CBE-14B1-4E96-B902-4BDB7E45C722}" type="pres">
      <dgm:prSet presAssocID="{AE64B720-D03D-415A-A9C4-643298AF9D9B}" presName="parTx" presStyleLbl="alignNode1" presStyleIdx="2" presStyleCnt="3">
        <dgm:presLayoutVars>
          <dgm:chMax val="0"/>
          <dgm:chPref val="0"/>
          <dgm:bulletEnabled val="1"/>
        </dgm:presLayoutVars>
      </dgm:prSet>
      <dgm:spPr/>
    </dgm:pt>
    <dgm:pt modelId="{F3C1157F-705F-4EB9-8790-74CEA9824C8D}" type="pres">
      <dgm:prSet presAssocID="{AE64B720-D03D-415A-A9C4-643298AF9D9B}" presName="desTx" presStyleLbl="alignAccFollowNode1" presStyleIdx="2" presStyleCnt="3">
        <dgm:presLayoutVars>
          <dgm:bulletEnabled val="1"/>
        </dgm:presLayoutVars>
      </dgm:prSet>
      <dgm:spPr>
        <a:prstGeom prst="rect">
          <a:avLst/>
        </a:prstGeom>
      </dgm:spPr>
    </dgm:pt>
  </dgm:ptLst>
  <dgm:cxnLst>
    <dgm:cxn modelId="{C392C100-15E4-4733-8D25-7F1A89080701}" srcId="{988A12B2-0AA9-4C5C-B2DC-2DF8007CD829}" destId="{F6E1324E-16C2-43E1-A2C9-A6A1A87B264E}" srcOrd="1" destOrd="0" parTransId="{40A14674-F926-4CA7-994B-B526FA372F82}" sibTransId="{3A9B0D5E-DCCD-47B3-BC9E-03F0195A21DF}"/>
    <dgm:cxn modelId="{4FCADD07-E188-4073-B912-8CAE04809C27}" type="presOf" srcId="{4846E7B5-2780-4F14-8D1B-382B0394207B}" destId="{F3C1157F-705F-4EB9-8790-74CEA9824C8D}" srcOrd="0" destOrd="4" presId="urn:microsoft.com/office/officeart/2005/8/layout/hList1"/>
    <dgm:cxn modelId="{88D69B0B-F069-40EF-8308-9C2EA0AF1D55}" type="presOf" srcId="{1DF04E33-0E2A-4982-80E2-B74A2ABC5181}" destId="{82381FB3-F9D5-4CD2-A9C0-D8277925333E}" srcOrd="0" destOrd="4" presId="urn:microsoft.com/office/officeart/2005/8/layout/hList1"/>
    <dgm:cxn modelId="{7B652525-B849-4FE6-A7E4-BB8E5586D234}" type="presOf" srcId="{9964EF9F-6C57-45FD-B40A-32B757622E11}" destId="{82381FB3-F9D5-4CD2-A9C0-D8277925333E}" srcOrd="0" destOrd="0" presId="urn:microsoft.com/office/officeart/2005/8/layout/hList1"/>
    <dgm:cxn modelId="{A780312D-E498-4B60-922B-E044D7FCD473}" srcId="{E34BA95B-D858-41FD-88B4-D38C0C6B26D4}" destId="{AE64B720-D03D-415A-A9C4-643298AF9D9B}" srcOrd="2" destOrd="0" parTransId="{C7BFD958-DFC9-4F61-A3D1-4C87A5675D9A}" sibTransId="{7B0ABF93-73ED-4E2B-BF54-1F45EFE44CBB}"/>
    <dgm:cxn modelId="{D0E50841-FE47-4F54-A6A0-AC5D387FED16}" srcId="{E34BA95B-D858-41FD-88B4-D38C0C6B26D4}" destId="{BA761AB2-6271-430A-9A1C-9234DCC03E50}" srcOrd="0" destOrd="0" parTransId="{A0844BE8-15F9-4120-BCFE-DF7FA7C494C0}" sibTransId="{896338AB-1F49-4E4D-8BE6-B124D2BD241B}"/>
    <dgm:cxn modelId="{46FEC342-2DF2-4068-92CE-9D809496B982}" srcId="{E34BA95B-D858-41FD-88B4-D38C0C6B26D4}" destId="{988A12B2-0AA9-4C5C-B2DC-2DF8007CD829}" srcOrd="1" destOrd="0" parTransId="{3EB13F60-7A8F-4438-9532-D693AB054658}" sibTransId="{6735F4FA-DB4F-47C1-A401-BC56DE807DB3}"/>
    <dgm:cxn modelId="{170DB864-21F7-4001-A83F-84DF8D025554}" srcId="{AE64B720-D03D-415A-A9C4-643298AF9D9B}" destId="{D2BBD99A-2A42-4B1C-9D88-DB124915287D}" srcOrd="3" destOrd="0" parTransId="{2F51AA87-A279-419B-92D5-D0F2D92072CC}" sibTransId="{3658524E-8025-412A-901B-BFDBD09714DF}"/>
    <dgm:cxn modelId="{4041E967-9C03-4490-A5C7-FFD27AF8B954}" type="presOf" srcId="{E34BA95B-D858-41FD-88B4-D38C0C6B26D4}" destId="{4B07D2DF-5403-4D16-9AE6-0DC8912F9531}" srcOrd="0" destOrd="0" presId="urn:microsoft.com/office/officeart/2005/8/layout/hList1"/>
    <dgm:cxn modelId="{E2B7014A-F69F-4986-B90A-FCCFAC39A17B}" type="presOf" srcId="{F6E1324E-16C2-43E1-A2C9-A6A1A87B264E}" destId="{82381FB3-F9D5-4CD2-A9C0-D8277925333E}" srcOrd="0" destOrd="1" presId="urn:microsoft.com/office/officeart/2005/8/layout/hList1"/>
    <dgm:cxn modelId="{D9E85575-783D-4268-9272-A9B483753969}" type="presOf" srcId="{B182C8E2-8E91-49EB-9A1E-BD07206CCE14}" destId="{F3C1157F-705F-4EB9-8790-74CEA9824C8D}" srcOrd="0" destOrd="2" presId="urn:microsoft.com/office/officeart/2005/8/layout/hList1"/>
    <dgm:cxn modelId="{6F138D56-DC5C-456C-A997-C2E25B877F0B}" srcId="{BA761AB2-6271-430A-9A1C-9234DCC03E50}" destId="{DBD69E57-B7CC-469B-8AA0-3699985F320E}" srcOrd="1" destOrd="0" parTransId="{B2BB06E8-BC04-424C-A4C3-C3E0C9943489}" sibTransId="{0190A6DB-7975-4903-8956-84678490E4C4}"/>
    <dgm:cxn modelId="{4A1F2558-8415-47A1-942C-607750EA9D9A}" type="presOf" srcId="{41B111F2-5224-48CB-9C80-FD084E886E5C}" destId="{F3C1157F-705F-4EB9-8790-74CEA9824C8D}" srcOrd="0" destOrd="1" presId="urn:microsoft.com/office/officeart/2005/8/layout/hList1"/>
    <dgm:cxn modelId="{487DDA7F-41BE-474D-8C23-C91D97969036}" type="presOf" srcId="{915F4762-1E12-4DE8-A7AC-7B0A2EA4B81E}" destId="{D0E180D5-5D2E-4A92-8050-609612F965DD}" srcOrd="0" destOrd="2" presId="urn:microsoft.com/office/officeart/2005/8/layout/hList1"/>
    <dgm:cxn modelId="{58F72391-BDDA-4836-88B8-9C07E11AB7F4}" srcId="{AE64B720-D03D-415A-A9C4-643298AF9D9B}" destId="{0C5CBFDC-5439-4884-BB94-00AEB3671F17}" srcOrd="0" destOrd="0" parTransId="{8BB7284C-0BB0-44EE-B40D-D00FEF1D37C2}" sibTransId="{B772352B-9AAD-46AD-A453-F7D84B8EAE28}"/>
    <dgm:cxn modelId="{3F36CF95-1318-41FF-893E-F19832A515EF}" srcId="{988A12B2-0AA9-4C5C-B2DC-2DF8007CD829}" destId="{E2E65BF7-11E2-436E-B366-D2408F7F49DC}" srcOrd="2" destOrd="0" parTransId="{A0D5263A-03D9-4EAF-9B1B-1445E0E5A855}" sibTransId="{AEB7A229-1434-466A-93B1-C21050475988}"/>
    <dgm:cxn modelId="{BA730699-EA65-47E0-B5C3-494CF13792A2}" type="presOf" srcId="{E2E65BF7-11E2-436E-B366-D2408F7F49DC}" destId="{82381FB3-F9D5-4CD2-A9C0-D8277925333E}" srcOrd="0" destOrd="3" presId="urn:microsoft.com/office/officeart/2005/8/layout/hList1"/>
    <dgm:cxn modelId="{1DB13AA6-6771-4D12-9EE7-106DA60FAFCD}" type="presOf" srcId="{1DD1BF16-0874-4B07-B919-718C550AC75F}" destId="{D0E180D5-5D2E-4A92-8050-609612F965DD}" srcOrd="0" destOrd="0" presId="urn:microsoft.com/office/officeart/2005/8/layout/hList1"/>
    <dgm:cxn modelId="{1733EEA6-317C-454C-9CDB-B1219EEEBC40}" srcId="{AE64B720-D03D-415A-A9C4-643298AF9D9B}" destId="{4846E7B5-2780-4F14-8D1B-382B0394207B}" srcOrd="4" destOrd="0" parTransId="{7A677EE8-9457-47D7-93EF-A3E5B49BAB4C}" sibTransId="{668543B9-9654-4D53-8D32-D7B1ECBF352D}"/>
    <dgm:cxn modelId="{6BD794A7-D52D-43A5-8F57-5B137303E6E4}" srcId="{AE64B720-D03D-415A-A9C4-643298AF9D9B}" destId="{B182C8E2-8E91-49EB-9A1E-BD07206CCE14}" srcOrd="2" destOrd="0" parTransId="{7466A1E3-0051-4350-BE4B-995961F2A092}" sibTransId="{71477945-7AB2-4234-9088-119CBE096390}"/>
    <dgm:cxn modelId="{53321FB7-96ED-4179-A300-81DB5469677A}" type="presOf" srcId="{0C5CBFDC-5439-4884-BB94-00AEB3671F17}" destId="{F3C1157F-705F-4EB9-8790-74CEA9824C8D}" srcOrd="0" destOrd="0" presId="urn:microsoft.com/office/officeart/2005/8/layout/hList1"/>
    <dgm:cxn modelId="{96F6A5C6-2ED1-449C-A26F-01B40612BD7A}" srcId="{AE64B720-D03D-415A-A9C4-643298AF9D9B}" destId="{41B111F2-5224-48CB-9C80-FD084E886E5C}" srcOrd="1" destOrd="0" parTransId="{AA55BA13-A952-4494-8ED2-9A756B33885D}" sibTransId="{B0DDC3F5-B159-42D4-94CA-7D3511B02A93}"/>
    <dgm:cxn modelId="{B48DE5C6-A885-4D87-B05B-FADBB061ECAA}" srcId="{988A12B2-0AA9-4C5C-B2DC-2DF8007CD829}" destId="{9964EF9F-6C57-45FD-B40A-32B757622E11}" srcOrd="0" destOrd="0" parTransId="{9F042216-D096-4731-85F7-10598394BA2B}" sibTransId="{9DDC5653-A5E6-4FAC-8AE8-729581C6CA7B}"/>
    <dgm:cxn modelId="{CD369BC9-6896-4E92-B755-664BB4BF71FD}" type="presOf" srcId="{BA761AB2-6271-430A-9A1C-9234DCC03E50}" destId="{EA688DE7-BCDA-49DB-9F53-1BFD33EAC4C3}" srcOrd="0" destOrd="0" presId="urn:microsoft.com/office/officeart/2005/8/layout/hList1"/>
    <dgm:cxn modelId="{35BBD7CA-AA1A-4A03-9AA2-F1BB5F014060}" srcId="{BA761AB2-6271-430A-9A1C-9234DCC03E50}" destId="{1DD1BF16-0874-4B07-B919-718C550AC75F}" srcOrd="0" destOrd="0" parTransId="{0566DC02-7CFA-442D-8AD1-9CE3B9F1124E}" sibTransId="{EF6796CB-ABD9-421A-940C-536F0F3B069A}"/>
    <dgm:cxn modelId="{9EF178CC-1F36-4614-A54B-84251FF155C1}" srcId="{F6E1324E-16C2-43E1-A2C9-A6A1A87B264E}" destId="{036D1CBC-8CBE-4D32-A148-C9EE398A7FCF}" srcOrd="0" destOrd="0" parTransId="{E77A6E6C-2372-436C-A6E4-25CAF7A7A81A}" sibTransId="{5E19EC0E-48D9-41F6-A544-4664A45840AA}"/>
    <dgm:cxn modelId="{9EE03ECF-2290-44B1-9009-A7BA2CC1823E}" type="presOf" srcId="{988A12B2-0AA9-4C5C-B2DC-2DF8007CD829}" destId="{3717190B-8B6C-4935-ADDF-60D8A25A1354}" srcOrd="0" destOrd="0" presId="urn:microsoft.com/office/officeart/2005/8/layout/hList1"/>
    <dgm:cxn modelId="{CBF76EDC-C424-4649-9B53-C4DB8D4C83CE}" type="presOf" srcId="{AE64B720-D03D-415A-A9C4-643298AF9D9B}" destId="{08B91CBE-14B1-4E96-B902-4BDB7E45C722}" srcOrd="0" destOrd="0" presId="urn:microsoft.com/office/officeart/2005/8/layout/hList1"/>
    <dgm:cxn modelId="{359542DD-0FC3-457B-B956-27CCFFF6AC9C}" type="presOf" srcId="{036D1CBC-8CBE-4D32-A148-C9EE398A7FCF}" destId="{82381FB3-F9D5-4CD2-A9C0-D8277925333E}" srcOrd="0" destOrd="2" presId="urn:microsoft.com/office/officeart/2005/8/layout/hList1"/>
    <dgm:cxn modelId="{7385B9E7-9D33-471A-8F0A-9191C38F90C5}" srcId="{BA761AB2-6271-430A-9A1C-9234DCC03E50}" destId="{915F4762-1E12-4DE8-A7AC-7B0A2EA4B81E}" srcOrd="2" destOrd="0" parTransId="{C7CDCCD0-6C60-4133-A388-F55D0D274A7A}" sibTransId="{13EAD899-72A4-40CB-9D32-A829437F71AD}"/>
    <dgm:cxn modelId="{B2E26AEE-E5EA-4868-9C75-DD15CAAFE31C}" type="presOf" srcId="{DBD69E57-B7CC-469B-8AA0-3699985F320E}" destId="{D0E180D5-5D2E-4A92-8050-609612F965DD}" srcOrd="0" destOrd="1" presId="urn:microsoft.com/office/officeart/2005/8/layout/hList1"/>
    <dgm:cxn modelId="{1E4B42F8-7FC1-4B6E-8CEC-8AF15821BC13}" srcId="{E2E65BF7-11E2-436E-B366-D2408F7F49DC}" destId="{1DF04E33-0E2A-4982-80E2-B74A2ABC5181}" srcOrd="0" destOrd="0" parTransId="{088AF288-218E-48D5-93ED-AC2E580AEAED}" sibTransId="{47B0BACC-3728-4231-A205-0BF638012A8B}"/>
    <dgm:cxn modelId="{FC56CBFE-C9DC-4C99-ADA2-49D4B4E41BE1}" type="presOf" srcId="{D2BBD99A-2A42-4B1C-9D88-DB124915287D}" destId="{F3C1157F-705F-4EB9-8790-74CEA9824C8D}" srcOrd="0" destOrd="3" presId="urn:microsoft.com/office/officeart/2005/8/layout/hList1"/>
    <dgm:cxn modelId="{943CF842-13BF-484D-8878-920647D09E2B}" type="presParOf" srcId="{4B07D2DF-5403-4D16-9AE6-0DC8912F9531}" destId="{0D470B13-8F7A-443C-89C6-3CDF98740368}" srcOrd="0" destOrd="0" presId="urn:microsoft.com/office/officeart/2005/8/layout/hList1"/>
    <dgm:cxn modelId="{3B1B4B6E-B80A-4905-BC8B-3DAB302660B2}" type="presParOf" srcId="{0D470B13-8F7A-443C-89C6-3CDF98740368}" destId="{EA688DE7-BCDA-49DB-9F53-1BFD33EAC4C3}" srcOrd="0" destOrd="0" presId="urn:microsoft.com/office/officeart/2005/8/layout/hList1"/>
    <dgm:cxn modelId="{3A0C1B25-0536-4340-817A-8E8DA84F15AD}" type="presParOf" srcId="{0D470B13-8F7A-443C-89C6-3CDF98740368}" destId="{D0E180D5-5D2E-4A92-8050-609612F965DD}" srcOrd="1" destOrd="0" presId="urn:microsoft.com/office/officeart/2005/8/layout/hList1"/>
    <dgm:cxn modelId="{B3A8F2A9-73BA-47CE-A695-7B1A5C3979CA}" type="presParOf" srcId="{4B07D2DF-5403-4D16-9AE6-0DC8912F9531}" destId="{ED2A7098-A610-4731-A0B3-9241F4E4AEB4}" srcOrd="1" destOrd="0" presId="urn:microsoft.com/office/officeart/2005/8/layout/hList1"/>
    <dgm:cxn modelId="{56EF7238-40CE-409C-A4B0-034EA55F9945}" type="presParOf" srcId="{4B07D2DF-5403-4D16-9AE6-0DC8912F9531}" destId="{18FC0DE3-EC5B-43C3-948A-94ED6995C046}" srcOrd="2" destOrd="0" presId="urn:microsoft.com/office/officeart/2005/8/layout/hList1"/>
    <dgm:cxn modelId="{03291C97-7240-4D50-9064-62F8B2996CFF}" type="presParOf" srcId="{18FC0DE3-EC5B-43C3-948A-94ED6995C046}" destId="{3717190B-8B6C-4935-ADDF-60D8A25A1354}" srcOrd="0" destOrd="0" presId="urn:microsoft.com/office/officeart/2005/8/layout/hList1"/>
    <dgm:cxn modelId="{AAA49B27-D3CA-489C-AA42-0BD23875386E}" type="presParOf" srcId="{18FC0DE3-EC5B-43C3-948A-94ED6995C046}" destId="{82381FB3-F9D5-4CD2-A9C0-D8277925333E}" srcOrd="1" destOrd="0" presId="urn:microsoft.com/office/officeart/2005/8/layout/hList1"/>
    <dgm:cxn modelId="{B99B82FB-D951-4A1F-946A-A50FA692BCC2}" type="presParOf" srcId="{4B07D2DF-5403-4D16-9AE6-0DC8912F9531}" destId="{84E20DAC-203E-433E-AA91-97E0CD793D7E}" srcOrd="3" destOrd="0" presId="urn:microsoft.com/office/officeart/2005/8/layout/hList1"/>
    <dgm:cxn modelId="{EE734EB3-265C-4770-A334-2B9437413EEB}" type="presParOf" srcId="{4B07D2DF-5403-4D16-9AE6-0DC8912F9531}" destId="{6FA98A54-CA23-46AC-912F-5867CADD4797}" srcOrd="4" destOrd="0" presId="urn:microsoft.com/office/officeart/2005/8/layout/hList1"/>
    <dgm:cxn modelId="{B1E3599E-96B5-41BD-B26B-D83CFF99E232}" type="presParOf" srcId="{6FA98A54-CA23-46AC-912F-5867CADD4797}" destId="{08B91CBE-14B1-4E96-B902-4BDB7E45C722}" srcOrd="0" destOrd="0" presId="urn:microsoft.com/office/officeart/2005/8/layout/hList1"/>
    <dgm:cxn modelId="{00E54ED1-1B3F-48D5-867C-7091D5338D28}" type="presParOf" srcId="{6FA98A54-CA23-46AC-912F-5867CADD4797}" destId="{F3C1157F-705F-4EB9-8790-74CEA9824C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36E0CB-8D3B-44F4-8234-A36D69D5ED5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F51CB81-B7B6-4C9B-A670-C5873AA6A0CC}">
      <dgm:prSet phldrT="[Text]"/>
      <dgm:spPr>
        <a:xfrm>
          <a:off x="3735" y="164131"/>
          <a:ext cx="1432070" cy="448810"/>
        </a:xfrm>
        <a:prstGeom prst="rect">
          <a:avLst/>
        </a:prstGeom>
        <a:solidFill>
          <a:srgbClr val="333399">
            <a:hueOff val="0"/>
            <a:satOff val="0"/>
            <a:lumOff val="0"/>
            <a:alphaOff val="0"/>
          </a:srgbClr>
        </a:solidFill>
        <a:ln w="12700" cap="flat" cmpd="sng" algn="ctr">
          <a:solidFill>
            <a:srgbClr val="333399">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Covered Entity Provides</a:t>
          </a:r>
        </a:p>
      </dgm:t>
    </dgm:pt>
    <dgm:pt modelId="{AD9A5833-2AEF-4173-8EBA-5B8B91060925}" type="parTrans" cxnId="{0FFD367A-3D58-4C3A-AC26-DE3F1F4F9DBD}">
      <dgm:prSet/>
      <dgm:spPr/>
      <dgm:t>
        <a:bodyPr/>
        <a:lstStyle/>
        <a:p>
          <a:endParaRPr lang="en-US"/>
        </a:p>
      </dgm:t>
    </dgm:pt>
    <dgm:pt modelId="{C104096A-27DC-485C-84E1-EBED49BED6B6}" type="sibTrans" cxnId="{0FFD367A-3D58-4C3A-AC26-DE3F1F4F9DBD}">
      <dgm:prSet/>
      <dgm:spPr/>
      <dgm:t>
        <a:bodyPr/>
        <a:lstStyle/>
        <a:p>
          <a:endParaRPr lang="en-US"/>
        </a:p>
      </dgm:t>
    </dgm:pt>
    <dgm:pt modelId="{B6DD3734-AA1D-498E-BD6A-36913FADE11F}">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Rx Number*</a:t>
          </a:r>
        </a:p>
      </dgm:t>
    </dgm:pt>
    <dgm:pt modelId="{A76FD325-E36F-42C9-891C-3B80D24CC194}" type="parTrans" cxnId="{00A17D37-C895-4879-A67A-706D88BB0A2F}">
      <dgm:prSet/>
      <dgm:spPr/>
      <dgm:t>
        <a:bodyPr/>
        <a:lstStyle/>
        <a:p>
          <a:endParaRPr lang="en-US"/>
        </a:p>
      </dgm:t>
    </dgm:pt>
    <dgm:pt modelId="{9A19776B-BC9E-4115-808E-A2CE3A7B6209}" type="sibTrans" cxnId="{00A17D37-C895-4879-A67A-706D88BB0A2F}">
      <dgm:prSet/>
      <dgm:spPr/>
      <dgm:t>
        <a:bodyPr/>
        <a:lstStyle/>
        <a:p>
          <a:endParaRPr lang="en-US"/>
        </a:p>
      </dgm:t>
    </dgm:pt>
    <dgm:pt modelId="{94C81A45-66D0-422D-BC47-DE8CE268E40D}">
      <dgm:prSet phldrT="[Text]"/>
      <dgm: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spcAft>
              <a:spcPct val="15000"/>
            </a:spcAft>
            <a:buChar char="•"/>
          </a:pPr>
          <a:r>
            <a:rPr lang="en-US" dirty="0">
              <a:solidFill>
                <a:srgbClr val="000000">
                  <a:hueOff val="0"/>
                  <a:satOff val="0"/>
                  <a:lumOff val="0"/>
                  <a:alphaOff val="0"/>
                </a:srgbClr>
              </a:solidFill>
              <a:latin typeface="Arial"/>
              <a:ea typeface="+mn-ea"/>
              <a:cs typeface="+mn-cs"/>
            </a:rPr>
            <a:t>Rx Number*</a:t>
          </a:r>
        </a:p>
      </dgm:t>
    </dgm:pt>
    <dgm:pt modelId="{82275B90-5ADA-4523-AF7F-2FDA4A595803}" type="parTrans" cxnId="{E2D43B2E-B918-4F8C-8218-BBCBB2B5ECA6}">
      <dgm:prSet/>
      <dgm:spPr/>
      <dgm:t>
        <a:bodyPr/>
        <a:lstStyle/>
        <a:p>
          <a:endParaRPr lang="en-US"/>
        </a:p>
      </dgm:t>
    </dgm:pt>
    <dgm:pt modelId="{F87760E5-10BD-4506-BFC0-D3514AE62359}" type="sibTrans" cxnId="{E2D43B2E-B918-4F8C-8218-BBCBB2B5ECA6}">
      <dgm:prSet/>
      <dgm:spPr/>
      <dgm:t>
        <a:bodyPr/>
        <a:lstStyle/>
        <a:p>
          <a:endParaRPr lang="en-US"/>
        </a:p>
      </dgm:t>
    </dgm:pt>
    <dgm:pt modelId="{98244BD9-47BA-4927-802A-9BB6E8BA33B2}">
      <dgm:prSet phldrT="[Text]"/>
      <dgm: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spcAft>
              <a:spcPct val="15000"/>
            </a:spcAft>
            <a:buChar char="•"/>
          </a:pPr>
          <a:r>
            <a:rPr lang="en-US" dirty="0">
              <a:solidFill>
                <a:srgbClr val="000000">
                  <a:hueOff val="0"/>
                  <a:satOff val="0"/>
                  <a:lumOff val="0"/>
                  <a:alphaOff val="0"/>
                </a:srgbClr>
              </a:solidFill>
              <a:latin typeface="Arial"/>
              <a:ea typeface="+mn-ea"/>
              <a:cs typeface="+mn-cs"/>
            </a:rPr>
            <a:t>Fill Date*</a:t>
          </a:r>
        </a:p>
      </dgm:t>
    </dgm:pt>
    <dgm:pt modelId="{5DAA34FA-0D86-423E-8F22-F78F49AE9769}" type="parTrans" cxnId="{19FCF008-FA6B-40A2-865A-9A21597F63A7}">
      <dgm:prSet/>
      <dgm:spPr/>
      <dgm:t>
        <a:bodyPr/>
        <a:lstStyle/>
        <a:p>
          <a:endParaRPr lang="en-US"/>
        </a:p>
      </dgm:t>
    </dgm:pt>
    <dgm:pt modelId="{DF1A1570-1BDD-40EC-9495-E7B5FFA42E92}" type="sibTrans" cxnId="{19FCF008-FA6B-40A2-865A-9A21597F63A7}">
      <dgm:prSet/>
      <dgm:spPr/>
      <dgm:t>
        <a:bodyPr/>
        <a:lstStyle/>
        <a:p>
          <a:endParaRPr lang="en-US"/>
        </a:p>
      </dgm:t>
    </dgm:pt>
    <dgm:pt modelId="{142860E6-A365-4567-A435-55ED080F11A9}">
      <dgm:prSet phldrT="[Text]"/>
      <dgm:spPr>
        <a:xfrm>
          <a:off x="3268856" y="164131"/>
          <a:ext cx="1432070" cy="448810"/>
        </a:xfrm>
        <a:prstGeom prst="rect">
          <a:avLst/>
        </a:prstGeom>
        <a:solidFill>
          <a:srgbClr val="000000">
            <a:hueOff val="0"/>
            <a:satOff val="0"/>
            <a:lumOff val="0"/>
            <a:alphaOff val="0"/>
          </a:srgbClr>
        </a:solidFill>
        <a:ln w="12700" cap="flat" cmpd="sng" algn="ctr">
          <a:solidFill>
            <a:srgbClr val="000000">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Manufacturer Receives</a:t>
          </a:r>
        </a:p>
      </dgm:t>
    </dgm:pt>
    <dgm:pt modelId="{6211158A-0486-4768-96FE-FF103DA5EB7B}" type="parTrans" cxnId="{F7584CF7-D205-4846-9D0D-248C8192E946}">
      <dgm:prSet/>
      <dgm:spPr/>
      <dgm:t>
        <a:bodyPr/>
        <a:lstStyle/>
        <a:p>
          <a:endParaRPr lang="en-US"/>
        </a:p>
      </dgm:t>
    </dgm:pt>
    <dgm:pt modelId="{5A918C47-7CBE-41B0-9240-79418FEFC31D}" type="sibTrans" cxnId="{F7584CF7-D205-4846-9D0D-248C8192E946}">
      <dgm:prSet/>
      <dgm:spPr/>
      <dgm:t>
        <a:bodyPr/>
        <a:lstStyle/>
        <a:p>
          <a:endParaRPr lang="en-US"/>
        </a:p>
      </dgm:t>
    </dgm:pt>
    <dgm:pt modelId="{A0A474CE-B116-4778-B3EA-33C9BAEA32C3}">
      <dgm:prSet phldrT="[Text]"/>
      <dgm:spPr>
        <a:xfrm>
          <a:off x="3268856" y="612941"/>
          <a:ext cx="1432070" cy="3053297"/>
        </a:xfrm>
        <a:prstGeom prst="rect">
          <a:avLst/>
        </a:prstGeom>
        <a:solidFill>
          <a:srgbClr val="000000">
            <a:tint val="40000"/>
            <a:alpha val="90000"/>
            <a:hueOff val="0"/>
            <a:satOff val="0"/>
            <a:lumOff val="0"/>
            <a:alphaOff val="0"/>
          </a:srgbClr>
        </a:solidFill>
        <a:ln w="12700" cap="flat" cmpd="sng" algn="ctr">
          <a:solidFill>
            <a:srgbClr val="000000">
              <a:tint val="40000"/>
              <a:alpha val="90000"/>
              <a:hueOff val="0"/>
              <a:satOff val="0"/>
              <a:lumOff val="0"/>
              <a:alphaOff val="0"/>
            </a:srgbClr>
          </a:solidFill>
          <a:prstDash val="solid"/>
          <a:miter lim="800000"/>
        </a:ln>
        <a:effectLst/>
      </dgm:spPr>
      <dgm:t>
        <a:bodyPr/>
        <a:lstStyle/>
        <a:p>
          <a:pPr>
            <a:spcAft>
              <a:spcPts val="2400"/>
            </a:spcAft>
            <a:buChar char="•"/>
          </a:pPr>
          <a:r>
            <a:rPr lang="en-US" dirty="0">
              <a:solidFill>
                <a:srgbClr val="000000">
                  <a:hueOff val="0"/>
                  <a:satOff val="0"/>
                  <a:lumOff val="0"/>
                  <a:alphaOff val="0"/>
                </a:srgbClr>
              </a:solidFill>
              <a:latin typeface="Arial"/>
              <a:ea typeface="+mn-ea"/>
              <a:cs typeface="+mn-cs"/>
            </a:rPr>
            <a:t>Random Linking ID</a:t>
          </a:r>
        </a:p>
      </dgm:t>
    </dgm:pt>
    <dgm:pt modelId="{2D77E650-8429-45B3-A0AD-B33610CBAD4F}" type="parTrans" cxnId="{6C73EFFA-6FEB-4231-B664-1FD3674112DE}">
      <dgm:prSet/>
      <dgm:spPr/>
      <dgm:t>
        <a:bodyPr/>
        <a:lstStyle/>
        <a:p>
          <a:endParaRPr lang="en-US"/>
        </a:p>
      </dgm:t>
    </dgm:pt>
    <dgm:pt modelId="{587E8C13-61CB-4702-A819-ACB9BE3F245D}" type="sibTrans" cxnId="{6C73EFFA-6FEB-4231-B664-1FD3674112DE}">
      <dgm:prSet/>
      <dgm:spPr/>
      <dgm:t>
        <a:bodyPr/>
        <a:lstStyle/>
        <a:p>
          <a:endParaRPr lang="en-US"/>
        </a:p>
      </dgm:t>
    </dgm:pt>
    <dgm:pt modelId="{9474FDD8-B349-4D9E-BE10-589E6A8BCFDC}">
      <dgm:prSet phldrT="[Text]"/>
      <dgm:spPr>
        <a:xfrm>
          <a:off x="3268856" y="612941"/>
          <a:ext cx="1432070" cy="3053297"/>
        </a:xfrm>
        <a:prstGeom prst="rect">
          <a:avLst/>
        </a:prstGeom>
        <a:solidFill>
          <a:srgbClr val="000000">
            <a:tint val="40000"/>
            <a:alpha val="90000"/>
            <a:hueOff val="0"/>
            <a:satOff val="0"/>
            <a:lumOff val="0"/>
            <a:alphaOff val="0"/>
          </a:srgbClr>
        </a:solidFill>
        <a:ln w="12700" cap="flat" cmpd="sng" algn="ctr">
          <a:solidFill>
            <a:srgbClr val="000000">
              <a:tint val="40000"/>
              <a:alpha val="90000"/>
              <a:hueOff val="0"/>
              <a:satOff val="0"/>
              <a:lumOff val="0"/>
              <a:alphaOff val="0"/>
            </a:srgbClr>
          </a:solidFill>
          <a:prstDash val="solid"/>
          <a:miter lim="800000"/>
        </a:ln>
        <a:effectLst/>
      </dgm:spPr>
      <dgm:t>
        <a:bodyPr/>
        <a:lstStyle/>
        <a:p>
          <a:pPr>
            <a:spcAft>
              <a:spcPct val="15000"/>
            </a:spcAft>
            <a:buChar char="•"/>
          </a:pPr>
          <a:r>
            <a:rPr lang="en-US" b="1" i="1" u="sng" dirty="0">
              <a:solidFill>
                <a:srgbClr val="000000">
                  <a:hueOff val="0"/>
                  <a:satOff val="0"/>
                  <a:lumOff val="0"/>
                  <a:alphaOff val="0"/>
                </a:srgbClr>
              </a:solidFill>
              <a:latin typeface="Arial"/>
              <a:ea typeface="+mn-ea"/>
              <a:cs typeface="+mn-cs"/>
            </a:rPr>
            <a:t>BUT</a:t>
          </a:r>
          <a:r>
            <a:rPr lang="en-US" i="1" dirty="0">
              <a:solidFill>
                <a:srgbClr val="000000">
                  <a:hueOff val="0"/>
                  <a:satOff val="0"/>
                  <a:lumOff val="0"/>
                  <a:alphaOff val="0"/>
                </a:srgbClr>
              </a:solidFill>
              <a:latin typeface="Arial"/>
              <a:ea typeface="+mn-ea"/>
              <a:cs typeface="+mn-cs"/>
            </a:rPr>
            <a:t>, 340B ESP T&amp;Cs appear to permit 340B ESP to provide </a:t>
          </a:r>
          <a:r>
            <a:rPr lang="en-US" i="1" u="sng" dirty="0">
              <a:solidFill>
                <a:srgbClr val="000000">
                  <a:hueOff val="0"/>
                  <a:satOff val="0"/>
                  <a:lumOff val="0"/>
                  <a:alphaOff val="0"/>
                </a:srgbClr>
              </a:solidFill>
              <a:latin typeface="Arial"/>
              <a:ea typeface="+mn-ea"/>
              <a:cs typeface="+mn-cs"/>
            </a:rPr>
            <a:t>all</a:t>
          </a:r>
          <a:r>
            <a:rPr lang="en-US" i="1" u="none" dirty="0">
              <a:solidFill>
                <a:srgbClr val="000000">
                  <a:hueOff val="0"/>
                  <a:satOff val="0"/>
                  <a:lumOff val="0"/>
                  <a:alphaOff val="0"/>
                </a:srgbClr>
              </a:solidFill>
              <a:latin typeface="Arial"/>
              <a:ea typeface="+mn-ea"/>
              <a:cs typeface="+mn-cs"/>
            </a:rPr>
            <a:t> data to Manufacturer</a:t>
          </a:r>
          <a:endParaRPr lang="en-US" i="1" dirty="0">
            <a:solidFill>
              <a:srgbClr val="000000">
                <a:hueOff val="0"/>
                <a:satOff val="0"/>
                <a:lumOff val="0"/>
                <a:alphaOff val="0"/>
              </a:srgbClr>
            </a:solidFill>
            <a:latin typeface="Arial"/>
            <a:ea typeface="+mn-ea"/>
            <a:cs typeface="+mn-cs"/>
          </a:endParaRPr>
        </a:p>
      </dgm:t>
    </dgm:pt>
    <dgm:pt modelId="{CAB4CA14-1575-44A8-8689-E38DB2F6EF7B}" type="parTrans" cxnId="{C581F460-2865-4BA6-83E6-4AC5696CB1BA}">
      <dgm:prSet/>
      <dgm:spPr/>
      <dgm:t>
        <a:bodyPr/>
        <a:lstStyle/>
        <a:p>
          <a:endParaRPr lang="en-US"/>
        </a:p>
      </dgm:t>
    </dgm:pt>
    <dgm:pt modelId="{151A1FDC-C594-401E-8040-6A2E704F28DC}" type="sibTrans" cxnId="{C581F460-2865-4BA6-83E6-4AC5696CB1BA}">
      <dgm:prSet/>
      <dgm:spPr/>
      <dgm:t>
        <a:bodyPr/>
        <a:lstStyle/>
        <a:p>
          <a:endParaRPr lang="en-US"/>
        </a:p>
      </dgm:t>
    </dgm:pt>
    <dgm:pt modelId="{DAE543A0-FBA7-44A6-AC89-50C7577E6A0B}">
      <dgm:prSet phldrT="[Text]"/>
      <dgm:spPr>
        <a:xfrm>
          <a:off x="4901417" y="164131"/>
          <a:ext cx="1432070" cy="448810"/>
        </a:xfrm>
        <a:prstGeom prst="rect">
          <a:avLst/>
        </a:prstGeom>
        <a:solidFill>
          <a:srgbClr val="DAEDEF">
            <a:hueOff val="0"/>
            <a:satOff val="0"/>
            <a:lumOff val="0"/>
            <a:alphaOff val="0"/>
          </a:srgbClr>
        </a:solidFill>
        <a:ln w="12700" cap="flat" cmpd="sng" algn="ctr">
          <a:solidFill>
            <a:srgbClr val="DAEDE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Covered Entity Receives</a:t>
          </a:r>
        </a:p>
      </dgm:t>
    </dgm:pt>
    <dgm:pt modelId="{3ABE51BB-35DC-4970-B3D1-CC5ECBC1F560}" type="parTrans" cxnId="{1514E6DA-83A6-4D33-A739-B104623F0A7D}">
      <dgm:prSet/>
      <dgm:spPr/>
      <dgm:t>
        <a:bodyPr/>
        <a:lstStyle/>
        <a:p>
          <a:endParaRPr lang="en-US"/>
        </a:p>
      </dgm:t>
    </dgm:pt>
    <dgm:pt modelId="{E10901FD-915F-4A38-994E-49EAFC6AC03D}" type="sibTrans" cxnId="{1514E6DA-83A6-4D33-A739-B104623F0A7D}">
      <dgm:prSet/>
      <dgm:spPr/>
      <dgm:t>
        <a:bodyPr/>
        <a:lstStyle/>
        <a:p>
          <a:endParaRPr lang="en-US"/>
        </a:p>
      </dgm:t>
    </dgm:pt>
    <dgm:pt modelId="{A2962762-1CFD-4E30-9566-86A16958EA71}">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Fill Date*</a:t>
          </a:r>
        </a:p>
      </dgm:t>
    </dgm:pt>
    <dgm:pt modelId="{4732E947-E037-4F84-8384-92E6B3F049C2}" type="parTrans" cxnId="{1058583F-98A1-4B22-AB65-E444D364B9FD}">
      <dgm:prSet/>
      <dgm:spPr/>
      <dgm:t>
        <a:bodyPr/>
        <a:lstStyle/>
        <a:p>
          <a:endParaRPr lang="en-US"/>
        </a:p>
      </dgm:t>
    </dgm:pt>
    <dgm:pt modelId="{235A23B7-73B5-4C2E-9971-EA11E35822A3}" type="sibTrans" cxnId="{1058583F-98A1-4B22-AB65-E444D364B9FD}">
      <dgm:prSet/>
      <dgm:spPr/>
      <dgm:t>
        <a:bodyPr/>
        <a:lstStyle/>
        <a:p>
          <a:endParaRPr lang="en-US"/>
        </a:p>
      </dgm:t>
    </dgm:pt>
    <dgm:pt modelId="{DBA3EA95-056D-411C-AEDF-E90B66CFC4B2}">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highlight>
                <a:srgbClr val="FFFF00"/>
              </a:highlight>
              <a:latin typeface="Arial"/>
              <a:ea typeface="+mn-ea"/>
              <a:cs typeface="+mn-cs"/>
            </a:rPr>
            <a:t>Prescribed Date*</a:t>
          </a:r>
        </a:p>
      </dgm:t>
    </dgm:pt>
    <dgm:pt modelId="{47EEEF4C-AA8F-4635-A8C4-5DD72BC574AA}" type="parTrans" cxnId="{4E061078-DC1D-4D7D-9BF0-E50252849BCD}">
      <dgm:prSet/>
      <dgm:spPr/>
      <dgm:t>
        <a:bodyPr/>
        <a:lstStyle/>
        <a:p>
          <a:endParaRPr lang="en-US"/>
        </a:p>
      </dgm:t>
    </dgm:pt>
    <dgm:pt modelId="{D7421A82-D7CC-4BB0-A419-D169C225B38B}" type="sibTrans" cxnId="{4E061078-DC1D-4D7D-9BF0-E50252849BCD}">
      <dgm:prSet/>
      <dgm:spPr/>
      <dgm:t>
        <a:bodyPr/>
        <a:lstStyle/>
        <a:p>
          <a:endParaRPr lang="en-US"/>
        </a:p>
      </dgm:t>
    </dgm:pt>
    <dgm:pt modelId="{5F2E5341-D7BC-4F07-9A74-C316716A56F1}">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Pharmacy NPI</a:t>
          </a:r>
        </a:p>
      </dgm:t>
    </dgm:pt>
    <dgm:pt modelId="{42848885-5F5E-4D46-B155-60450B647E81}" type="parTrans" cxnId="{B15A0D7F-6563-42EC-9BDE-90CFA541F051}">
      <dgm:prSet/>
      <dgm:spPr/>
      <dgm:t>
        <a:bodyPr/>
        <a:lstStyle/>
        <a:p>
          <a:endParaRPr lang="en-US"/>
        </a:p>
      </dgm:t>
    </dgm:pt>
    <dgm:pt modelId="{F113BD69-00FA-4864-8096-FE5F28248E6F}" type="sibTrans" cxnId="{B15A0D7F-6563-42EC-9BDE-90CFA541F051}">
      <dgm:prSet/>
      <dgm:spPr/>
      <dgm:t>
        <a:bodyPr/>
        <a:lstStyle/>
        <a:p>
          <a:endParaRPr lang="en-US"/>
        </a:p>
      </dgm:t>
    </dgm:pt>
    <dgm:pt modelId="{2CD3F07B-0CFD-459D-80F8-33F0E05822A0}">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highlight>
                <a:srgbClr val="FFFF00"/>
              </a:highlight>
              <a:latin typeface="Arial"/>
              <a:ea typeface="+mn-ea"/>
              <a:cs typeface="+mn-cs"/>
            </a:rPr>
            <a:t>Prescriber NPI</a:t>
          </a:r>
        </a:p>
      </dgm:t>
    </dgm:pt>
    <dgm:pt modelId="{5D048E7B-FA78-4F0D-9E87-D5D840B88389}" type="parTrans" cxnId="{CBC288D4-C542-4A0C-BA16-1A9104990108}">
      <dgm:prSet/>
      <dgm:spPr/>
      <dgm:t>
        <a:bodyPr/>
        <a:lstStyle/>
        <a:p>
          <a:endParaRPr lang="en-US"/>
        </a:p>
      </dgm:t>
    </dgm:pt>
    <dgm:pt modelId="{8FDA6FA0-D580-41A0-9EB0-D032A0F9EED7}" type="sibTrans" cxnId="{CBC288D4-C542-4A0C-BA16-1A9104990108}">
      <dgm:prSet/>
      <dgm:spPr/>
      <dgm:t>
        <a:bodyPr/>
        <a:lstStyle/>
        <a:p>
          <a:endParaRPr lang="en-US"/>
        </a:p>
      </dgm:t>
    </dgm:pt>
    <dgm:pt modelId="{8E64BDAC-7E10-4627-BF18-CEFE50A10005}">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NDC</a:t>
          </a:r>
        </a:p>
      </dgm:t>
    </dgm:pt>
    <dgm:pt modelId="{3800B053-E2D5-4F07-AF4E-6B0C6EEA2021}" type="parTrans" cxnId="{26B88FC6-6F57-408D-B16C-BC1F30739D67}">
      <dgm:prSet/>
      <dgm:spPr/>
      <dgm:t>
        <a:bodyPr/>
        <a:lstStyle/>
        <a:p>
          <a:endParaRPr lang="en-US"/>
        </a:p>
      </dgm:t>
    </dgm:pt>
    <dgm:pt modelId="{DC6B576B-6C61-470F-8EC2-7F0D129974F0}" type="sibTrans" cxnId="{26B88FC6-6F57-408D-B16C-BC1F30739D67}">
      <dgm:prSet/>
      <dgm:spPr/>
      <dgm:t>
        <a:bodyPr/>
        <a:lstStyle/>
        <a:p>
          <a:endParaRPr lang="en-US"/>
        </a:p>
      </dgm:t>
    </dgm:pt>
    <dgm:pt modelId="{C5DD7007-39DA-406D-845B-9712CA056CB8}">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Quantity</a:t>
          </a:r>
        </a:p>
      </dgm:t>
    </dgm:pt>
    <dgm:pt modelId="{279F92CB-29AE-4415-B1FA-6ABB9DA0635C}" type="parTrans" cxnId="{45833199-AC62-4EF4-8E4A-7DDB98EFEAE1}">
      <dgm:prSet/>
      <dgm:spPr/>
      <dgm:t>
        <a:bodyPr/>
        <a:lstStyle/>
        <a:p>
          <a:endParaRPr lang="en-US"/>
        </a:p>
      </dgm:t>
    </dgm:pt>
    <dgm:pt modelId="{D9866F42-B9F3-40C3-8F9B-FA46A2AB120D}" type="sibTrans" cxnId="{45833199-AC62-4EF4-8E4A-7DDB98EFEAE1}">
      <dgm:prSet/>
      <dgm:spPr/>
      <dgm:t>
        <a:bodyPr/>
        <a:lstStyle/>
        <a:p>
          <a:endParaRPr lang="en-US"/>
        </a:p>
      </dgm:t>
    </dgm:pt>
    <dgm:pt modelId="{9C6A84F8-3BDA-4ED0-A398-33CA86167948}">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highlight>
                <a:srgbClr val="FFFF00"/>
              </a:highlight>
              <a:latin typeface="Arial"/>
              <a:ea typeface="+mn-ea"/>
              <a:cs typeface="+mn-cs"/>
            </a:rPr>
            <a:t>Wholesaler Invoice Number</a:t>
          </a:r>
        </a:p>
      </dgm:t>
    </dgm:pt>
    <dgm:pt modelId="{76273D1F-AA8D-4CA5-895D-617E5D7E35C3}" type="parTrans" cxnId="{E031DF08-377B-41EE-8148-BF36510E7D4B}">
      <dgm:prSet/>
      <dgm:spPr/>
      <dgm:t>
        <a:bodyPr/>
        <a:lstStyle/>
        <a:p>
          <a:endParaRPr lang="en-US"/>
        </a:p>
      </dgm:t>
    </dgm:pt>
    <dgm:pt modelId="{45D6B9C9-6089-4F03-A089-9AF67F415D2A}" type="sibTrans" cxnId="{E031DF08-377B-41EE-8148-BF36510E7D4B}">
      <dgm:prSet/>
      <dgm:spPr/>
      <dgm:t>
        <a:bodyPr/>
        <a:lstStyle/>
        <a:p>
          <a:endParaRPr lang="en-US"/>
        </a:p>
      </dgm:t>
    </dgm:pt>
    <dgm:pt modelId="{E074FE93-705D-4D63-B842-3A046EF2BEF7}">
      <dgm:prSet phldrT="[Text]"/>
      <dgm: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highlight>
                <a:srgbClr val="FFFF00"/>
              </a:highlight>
              <a:latin typeface="Arial"/>
              <a:ea typeface="+mn-ea"/>
              <a:cs typeface="+mn-cs"/>
            </a:rPr>
            <a:t>Covered Entity ID</a:t>
          </a:r>
        </a:p>
      </dgm:t>
    </dgm:pt>
    <dgm:pt modelId="{069FFC5D-B010-4AAB-8499-4DD74DE556DE}" type="parTrans" cxnId="{DAD34296-36A1-445B-8E11-2D7342207ADF}">
      <dgm:prSet/>
      <dgm:spPr/>
      <dgm:t>
        <a:bodyPr/>
        <a:lstStyle/>
        <a:p>
          <a:endParaRPr lang="en-US"/>
        </a:p>
      </dgm:t>
    </dgm:pt>
    <dgm:pt modelId="{B86271B0-0735-4A5C-A778-6B73E2DE4A72}" type="sibTrans" cxnId="{DAD34296-36A1-445B-8E11-2D7342207ADF}">
      <dgm:prSet/>
      <dgm:spPr/>
      <dgm:t>
        <a:bodyPr/>
        <a:lstStyle/>
        <a:p>
          <a:endParaRPr lang="en-US"/>
        </a:p>
      </dgm:t>
    </dgm:pt>
    <dgm:pt modelId="{0B686241-9CA4-4EB4-9D21-D333E5BA27D5}">
      <dgm:prSet phldrT="[Text]"/>
      <dgm:spPr>
        <a:xfrm>
          <a:off x="1636296" y="164131"/>
          <a:ext cx="1432070" cy="448810"/>
        </a:xfrm>
        <a:prstGeom prst="rect">
          <a:avLst/>
        </a:prstGeom>
        <a:solidFill>
          <a:srgbClr val="FFFFFF">
            <a:lumMod val="5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Manufacturer Provides</a:t>
          </a:r>
        </a:p>
      </dgm:t>
    </dgm:pt>
    <dgm:pt modelId="{524CA3D8-6EA1-4F49-8CF4-BDFBE747A9DE}" type="parTrans" cxnId="{949D5CAE-D710-4296-BD40-BA0F13CEEF62}">
      <dgm:prSet/>
      <dgm:spPr/>
      <dgm:t>
        <a:bodyPr/>
        <a:lstStyle/>
        <a:p>
          <a:endParaRPr lang="en-US"/>
        </a:p>
      </dgm:t>
    </dgm:pt>
    <dgm:pt modelId="{740EA23D-ACFF-406A-A6C1-EF4459F10C0C}" type="sibTrans" cxnId="{949D5CAE-D710-4296-BD40-BA0F13CEEF62}">
      <dgm:prSet/>
      <dgm:spPr/>
      <dgm:t>
        <a:bodyPr/>
        <a:lstStyle/>
        <a:p>
          <a:endParaRPr lang="en-US"/>
        </a:p>
      </dgm:t>
    </dgm:pt>
    <dgm:pt modelId="{7DC452E9-F244-46BF-95BA-07566A49E93B}">
      <dgm:prSet phldrT="[Text]"/>
      <dgm: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spcAft>
              <a:spcPct val="15000"/>
            </a:spcAft>
            <a:buNone/>
          </a:pPr>
          <a:endParaRPr lang="en-US" dirty="0">
            <a:solidFill>
              <a:srgbClr val="000000">
                <a:hueOff val="0"/>
                <a:satOff val="0"/>
                <a:lumOff val="0"/>
                <a:alphaOff val="0"/>
              </a:srgbClr>
            </a:solidFill>
            <a:latin typeface="Arial"/>
            <a:ea typeface="+mn-ea"/>
            <a:cs typeface="+mn-cs"/>
          </a:endParaRPr>
        </a:p>
      </dgm:t>
    </dgm:pt>
    <dgm:pt modelId="{A90196E3-0C56-4455-821A-CA19526898AA}" type="parTrans" cxnId="{B6763C27-2EF4-4401-9B4E-007BDFE48327}">
      <dgm:prSet/>
      <dgm:spPr/>
      <dgm:t>
        <a:bodyPr/>
        <a:lstStyle/>
        <a:p>
          <a:endParaRPr lang="en-US"/>
        </a:p>
      </dgm:t>
    </dgm:pt>
    <dgm:pt modelId="{A6011891-9397-49BA-AF01-CC48C4B844B2}" type="sibTrans" cxnId="{B6763C27-2EF4-4401-9B4E-007BDFE48327}">
      <dgm:prSet/>
      <dgm:spPr/>
      <dgm:t>
        <a:bodyPr/>
        <a:lstStyle/>
        <a:p>
          <a:endParaRPr lang="en-US"/>
        </a:p>
      </dgm:t>
    </dgm:pt>
    <dgm:pt modelId="{5727D980-BF83-4100-8D3C-2696A481641F}">
      <dgm:prSet phldrT="[Text]"/>
      <dgm: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spcAft>
              <a:spcPts val="1200"/>
            </a:spcAft>
            <a:buChar char="•"/>
          </a:pPr>
          <a:r>
            <a:rPr lang="en-US" dirty="0">
              <a:solidFill>
                <a:srgbClr val="000000">
                  <a:hueOff val="0"/>
                  <a:satOff val="0"/>
                  <a:lumOff val="0"/>
                  <a:alphaOff val="0"/>
                </a:srgbClr>
              </a:solidFill>
              <a:latin typeface="Arial"/>
              <a:ea typeface="+mn-ea"/>
              <a:cs typeface="+mn-cs"/>
            </a:rPr>
            <a:t>Pharmacy NPI</a:t>
          </a:r>
        </a:p>
      </dgm:t>
    </dgm:pt>
    <dgm:pt modelId="{E80388BF-8B69-466E-998F-E30E9BCC0A79}" type="parTrans" cxnId="{7648C632-6DD6-4256-A578-EA36F8E8A161}">
      <dgm:prSet/>
      <dgm:spPr/>
      <dgm:t>
        <a:bodyPr/>
        <a:lstStyle/>
        <a:p>
          <a:endParaRPr lang="en-US"/>
        </a:p>
      </dgm:t>
    </dgm:pt>
    <dgm:pt modelId="{EABA93B7-6CB1-4B94-970D-8BB0F1CDD4CD}" type="sibTrans" cxnId="{7648C632-6DD6-4256-A578-EA36F8E8A161}">
      <dgm:prSet/>
      <dgm:spPr/>
      <dgm:t>
        <a:bodyPr/>
        <a:lstStyle/>
        <a:p>
          <a:endParaRPr lang="en-US"/>
        </a:p>
      </dgm:t>
    </dgm:pt>
    <dgm:pt modelId="{6D48F212-C82D-4824-8228-68FA4CB018C9}">
      <dgm:prSet phldrT="[Text]"/>
      <dgm: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spcAft>
              <a:spcPct val="15000"/>
            </a:spcAft>
            <a:buChar char="•"/>
          </a:pPr>
          <a:r>
            <a:rPr lang="en-US" dirty="0">
              <a:solidFill>
                <a:srgbClr val="000000">
                  <a:hueOff val="0"/>
                  <a:satOff val="0"/>
                  <a:lumOff val="0"/>
                  <a:alphaOff val="0"/>
                </a:srgbClr>
              </a:solidFill>
              <a:latin typeface="Arial"/>
              <a:ea typeface="+mn-ea"/>
              <a:cs typeface="+mn-cs"/>
            </a:rPr>
            <a:t>NDC</a:t>
          </a:r>
        </a:p>
      </dgm:t>
    </dgm:pt>
    <dgm:pt modelId="{7CC97BD8-BDA3-4097-9860-97388DA3E8B3}" type="parTrans" cxnId="{B4831CD4-C8B8-4313-9A12-1B3A6EBB2055}">
      <dgm:prSet/>
      <dgm:spPr/>
      <dgm:t>
        <a:bodyPr/>
        <a:lstStyle/>
        <a:p>
          <a:endParaRPr lang="en-US"/>
        </a:p>
      </dgm:t>
    </dgm:pt>
    <dgm:pt modelId="{AAC199BA-BAE2-4DF5-AA0F-E422FCEFFBF8}" type="sibTrans" cxnId="{B4831CD4-C8B8-4313-9A12-1B3A6EBB2055}">
      <dgm:prSet/>
      <dgm:spPr/>
      <dgm:t>
        <a:bodyPr/>
        <a:lstStyle/>
        <a:p>
          <a:endParaRPr lang="en-US"/>
        </a:p>
      </dgm:t>
    </dgm:pt>
    <dgm:pt modelId="{C0162247-571D-4F15-994F-0D26ACB657E2}">
      <dgm:prSet phldrT="[Text]"/>
      <dgm: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spcAft>
              <a:spcPts val="4800"/>
            </a:spcAft>
            <a:buChar char="•"/>
          </a:pPr>
          <a:r>
            <a:rPr lang="en-US" dirty="0">
              <a:solidFill>
                <a:srgbClr val="000000">
                  <a:hueOff val="0"/>
                  <a:satOff val="0"/>
                  <a:lumOff val="0"/>
                  <a:alphaOff val="0"/>
                </a:srgbClr>
              </a:solidFill>
              <a:latin typeface="Arial"/>
              <a:ea typeface="+mn-ea"/>
              <a:cs typeface="+mn-cs"/>
            </a:rPr>
            <a:t>Quantity</a:t>
          </a:r>
        </a:p>
      </dgm:t>
    </dgm:pt>
    <dgm:pt modelId="{92198C31-57EE-45F0-B5B4-DAB557F23AE4}" type="parTrans" cxnId="{6FEB8104-C134-4E6D-85C0-7D60587C7D67}">
      <dgm:prSet/>
      <dgm:spPr/>
      <dgm:t>
        <a:bodyPr/>
        <a:lstStyle/>
        <a:p>
          <a:endParaRPr lang="en-US"/>
        </a:p>
      </dgm:t>
    </dgm:pt>
    <dgm:pt modelId="{0517BE8B-6C52-4B6D-925E-DEC4E6269FAA}" type="sibTrans" cxnId="{6FEB8104-C134-4E6D-85C0-7D60587C7D67}">
      <dgm:prSet/>
      <dgm:spPr/>
      <dgm:t>
        <a:bodyPr/>
        <a:lstStyle/>
        <a:p>
          <a:endParaRPr lang="en-US"/>
        </a:p>
      </dgm:t>
    </dgm:pt>
    <dgm:pt modelId="{690B0417-3037-4B9E-BC74-59EFEFD2B655}">
      <dgm:prSet phldrT="[Text]"/>
      <dgm: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spcAft>
              <a:spcPts val="4200"/>
            </a:spcAft>
            <a:buChar char="•"/>
          </a:pPr>
          <a:r>
            <a:rPr lang="en-US" dirty="0">
              <a:solidFill>
                <a:srgbClr val="000000">
                  <a:hueOff val="0"/>
                  <a:satOff val="0"/>
                  <a:lumOff val="0"/>
                  <a:alphaOff val="0"/>
                </a:srgbClr>
              </a:solidFill>
              <a:latin typeface="Arial"/>
              <a:ea typeface="+mn-ea"/>
              <a:cs typeface="+mn-cs"/>
            </a:rPr>
            <a:t>Random Linking ID</a:t>
          </a:r>
        </a:p>
      </dgm:t>
    </dgm:pt>
    <dgm:pt modelId="{2852B42B-AF02-4E9C-94CA-AF55FEC49328}" type="parTrans" cxnId="{1CDCEB53-4522-4D51-9FBC-641B0B632A1A}">
      <dgm:prSet/>
      <dgm:spPr/>
      <dgm:t>
        <a:bodyPr/>
        <a:lstStyle/>
        <a:p>
          <a:endParaRPr lang="en-US"/>
        </a:p>
      </dgm:t>
    </dgm:pt>
    <dgm:pt modelId="{393C034B-869A-4CA0-A18F-6195BE5AA4B3}" type="sibTrans" cxnId="{1CDCEB53-4522-4D51-9FBC-641B0B632A1A}">
      <dgm:prSet/>
      <dgm:spPr/>
      <dgm:t>
        <a:bodyPr/>
        <a:lstStyle/>
        <a:p>
          <a:endParaRPr lang="en-US"/>
        </a:p>
      </dgm:t>
    </dgm:pt>
    <dgm:pt modelId="{F6A5CAC5-6DC5-4054-ADB1-9C26805474D7}">
      <dgm:prSet phldrT="[Text]"/>
      <dgm:spPr>
        <a:xfrm>
          <a:off x="4901417" y="612941"/>
          <a:ext cx="1432070" cy="3053297"/>
        </a:xfrm>
        <a:prstGeom prst="rect">
          <a:avLst/>
        </a:prstGeom>
        <a:solidFill>
          <a:srgbClr val="DAEDEF">
            <a:tint val="40000"/>
            <a:alpha val="90000"/>
            <a:hueOff val="0"/>
            <a:satOff val="0"/>
            <a:lumOff val="0"/>
            <a:alphaOff val="0"/>
          </a:srgbClr>
        </a:solidFill>
        <a:ln w="12700" cap="flat" cmpd="sng" algn="ctr">
          <a:solidFill>
            <a:srgbClr val="DAEDEF">
              <a:tint val="40000"/>
              <a:alpha val="90000"/>
              <a:hueOff val="0"/>
              <a:satOff val="0"/>
              <a:lumOff val="0"/>
              <a:alphaOff val="0"/>
            </a:srgbClr>
          </a:solidFill>
          <a:prstDash val="solid"/>
          <a:miter lim="800000"/>
        </a:ln>
        <a:effectLst/>
      </dgm:spPr>
      <dgm:t>
        <a:bodyPr/>
        <a:lstStyle/>
        <a:p>
          <a:pPr marL="0" indent="111125">
            <a:buNone/>
          </a:pPr>
          <a:endParaRPr lang="en-US" dirty="0">
            <a:solidFill>
              <a:srgbClr val="000000">
                <a:hueOff val="0"/>
                <a:satOff val="0"/>
                <a:lumOff val="0"/>
                <a:alphaOff val="0"/>
              </a:srgbClr>
            </a:solidFill>
            <a:latin typeface="Arial"/>
            <a:ea typeface="+mn-ea"/>
            <a:cs typeface="+mn-cs"/>
          </a:endParaRPr>
        </a:p>
      </dgm:t>
    </dgm:pt>
    <dgm:pt modelId="{014FFCFD-4EA0-4C14-A033-B645FC5C72C6}" type="parTrans" cxnId="{FFB150E9-CA94-4E88-A3A4-622433321C16}">
      <dgm:prSet/>
      <dgm:spPr/>
      <dgm:t>
        <a:bodyPr/>
        <a:lstStyle/>
        <a:p>
          <a:endParaRPr lang="en-US"/>
        </a:p>
      </dgm:t>
    </dgm:pt>
    <dgm:pt modelId="{BF279356-C46A-4054-AB04-B7B25F3D7B32}" type="sibTrans" cxnId="{FFB150E9-CA94-4E88-A3A4-622433321C16}">
      <dgm:prSet/>
      <dgm:spPr/>
      <dgm:t>
        <a:bodyPr/>
        <a:lstStyle/>
        <a:p>
          <a:endParaRPr lang="en-US"/>
        </a:p>
      </dgm:t>
    </dgm:pt>
    <dgm:pt modelId="{85705EE3-F56E-4904-86F0-C76AF834C378}">
      <dgm:prSet phldrT="[Text]"/>
      <dgm:spPr>
        <a:xfrm>
          <a:off x="6533977" y="164131"/>
          <a:ext cx="1432070" cy="448810"/>
        </a:xfrm>
        <a:prstGeom prst="rect">
          <a:avLst/>
        </a:prstGeom>
        <a:solidFill>
          <a:srgbClr val="2D2D8A">
            <a:hueOff val="0"/>
            <a:satOff val="0"/>
            <a:lumOff val="0"/>
            <a:alphaOff val="0"/>
          </a:srgbClr>
        </a:solidFill>
        <a:ln w="12700" cap="flat" cmpd="sng" algn="ctr">
          <a:solidFill>
            <a:srgbClr val="2D2D8A">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340B ESP Retains</a:t>
          </a:r>
        </a:p>
      </dgm:t>
    </dgm:pt>
    <dgm:pt modelId="{FE786D67-FD41-4834-B5D4-774F0718F00C}" type="parTrans" cxnId="{54547319-4789-4B32-992E-57E19C15C165}">
      <dgm:prSet/>
      <dgm:spPr/>
      <dgm:t>
        <a:bodyPr/>
        <a:lstStyle/>
        <a:p>
          <a:endParaRPr lang="en-US"/>
        </a:p>
      </dgm:t>
    </dgm:pt>
    <dgm:pt modelId="{B0BB7800-1637-4181-A198-FB8B89506F8D}" type="sibTrans" cxnId="{54547319-4789-4B32-992E-57E19C15C165}">
      <dgm:prSet/>
      <dgm:spPr/>
      <dgm:t>
        <a:bodyPr/>
        <a:lstStyle/>
        <a:p>
          <a:endParaRPr lang="en-US"/>
        </a:p>
      </dgm:t>
    </dgm:pt>
    <dgm:pt modelId="{3FD7057D-CF71-4D0D-BCDD-76C6AD7A4E6F}">
      <dgm:prSet phldrT="[Tex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Rx Number*</a:t>
          </a:r>
        </a:p>
      </dgm:t>
    </dgm:pt>
    <dgm:pt modelId="{9EEDA807-1227-475E-89B5-271A9B135938}" type="parTrans" cxnId="{404465F2-76CF-4DBC-A5F1-DDF3EA2DE375}">
      <dgm:prSet/>
      <dgm:spPr/>
      <dgm:t>
        <a:bodyPr/>
        <a:lstStyle/>
        <a:p>
          <a:endParaRPr lang="en-US"/>
        </a:p>
      </dgm:t>
    </dgm:pt>
    <dgm:pt modelId="{E74BF692-9664-48BF-9C5F-BF59D28FB5F0}" type="sibTrans" cxnId="{404465F2-76CF-4DBC-A5F1-DDF3EA2DE375}">
      <dgm:prSet/>
      <dgm:spPr/>
      <dgm:t>
        <a:bodyPr/>
        <a:lstStyle/>
        <a:p>
          <a:endParaRPr lang="en-US"/>
        </a:p>
      </dgm:t>
    </dgm:pt>
    <dgm:pt modelId="{EE63D2D6-15F4-4BA8-A42B-E03E7D307605}">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Fill Date*</a:t>
          </a:r>
        </a:p>
      </dgm:t>
    </dgm:pt>
    <dgm:pt modelId="{581B01D1-0BD0-4012-A11B-5AAE491A19FA}" type="parTrans" cxnId="{DD9D144F-5AA6-4C89-980D-20C3722C50F5}">
      <dgm:prSet/>
      <dgm:spPr/>
      <dgm:t>
        <a:bodyPr/>
        <a:lstStyle/>
        <a:p>
          <a:endParaRPr lang="en-US"/>
        </a:p>
      </dgm:t>
    </dgm:pt>
    <dgm:pt modelId="{CAF5C9ED-D3DB-483A-B2A6-239756DFF387}" type="sibTrans" cxnId="{DD9D144F-5AA6-4C89-980D-20C3722C50F5}">
      <dgm:prSet/>
      <dgm:spPr/>
      <dgm:t>
        <a:bodyPr/>
        <a:lstStyle/>
        <a:p>
          <a:endParaRPr lang="en-US"/>
        </a:p>
      </dgm:t>
    </dgm:pt>
    <dgm:pt modelId="{324A44DB-8546-4FC4-B61B-A7C1F09E893B}">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Prescribed Date*</a:t>
          </a:r>
        </a:p>
      </dgm:t>
    </dgm:pt>
    <dgm:pt modelId="{18D7E03C-B56D-4C51-88B6-4CEF0BA71209}" type="parTrans" cxnId="{612EE9CD-9556-486C-BBCE-259B8A624C4C}">
      <dgm:prSet/>
      <dgm:spPr/>
      <dgm:t>
        <a:bodyPr/>
        <a:lstStyle/>
        <a:p>
          <a:endParaRPr lang="en-US"/>
        </a:p>
      </dgm:t>
    </dgm:pt>
    <dgm:pt modelId="{ED845BB7-BCF6-4E6D-9937-D7412E1E006B}" type="sibTrans" cxnId="{612EE9CD-9556-486C-BBCE-259B8A624C4C}">
      <dgm:prSet/>
      <dgm:spPr/>
      <dgm:t>
        <a:bodyPr/>
        <a:lstStyle/>
        <a:p>
          <a:endParaRPr lang="en-US"/>
        </a:p>
      </dgm:t>
    </dgm:pt>
    <dgm:pt modelId="{0626E7D0-0570-4E9E-A426-B5F89ECCC298}">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Pharmacy NPI</a:t>
          </a:r>
        </a:p>
      </dgm:t>
    </dgm:pt>
    <dgm:pt modelId="{84843FB3-2E61-4DEB-B2B7-046600F73A84}" type="parTrans" cxnId="{EECE3113-9410-4F3B-957D-5214589D6E20}">
      <dgm:prSet/>
      <dgm:spPr/>
      <dgm:t>
        <a:bodyPr/>
        <a:lstStyle/>
        <a:p>
          <a:endParaRPr lang="en-US"/>
        </a:p>
      </dgm:t>
    </dgm:pt>
    <dgm:pt modelId="{55BFF0BF-8793-4D9B-AE01-FD10ECFD9BFA}" type="sibTrans" cxnId="{EECE3113-9410-4F3B-957D-5214589D6E20}">
      <dgm:prSet/>
      <dgm:spPr/>
      <dgm:t>
        <a:bodyPr/>
        <a:lstStyle/>
        <a:p>
          <a:endParaRPr lang="en-US"/>
        </a:p>
      </dgm:t>
    </dgm:pt>
    <dgm:pt modelId="{6E631FEE-2F4C-4F79-A90C-C8E3A31ABD87}">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Prescriber NPI</a:t>
          </a:r>
        </a:p>
      </dgm:t>
    </dgm:pt>
    <dgm:pt modelId="{E8F27D4B-4F72-43CA-A78A-3E7B70CE33BB}" type="parTrans" cxnId="{89AF60D2-69B7-4DB9-9EDD-5426D4CA5B18}">
      <dgm:prSet/>
      <dgm:spPr/>
      <dgm:t>
        <a:bodyPr/>
        <a:lstStyle/>
        <a:p>
          <a:endParaRPr lang="en-US"/>
        </a:p>
      </dgm:t>
    </dgm:pt>
    <dgm:pt modelId="{2C9F69B5-22E0-4497-A965-410839666FF1}" type="sibTrans" cxnId="{89AF60D2-69B7-4DB9-9EDD-5426D4CA5B18}">
      <dgm:prSet/>
      <dgm:spPr/>
      <dgm:t>
        <a:bodyPr/>
        <a:lstStyle/>
        <a:p>
          <a:endParaRPr lang="en-US"/>
        </a:p>
      </dgm:t>
    </dgm:pt>
    <dgm:pt modelId="{57E29BE8-8693-4E9C-B979-D5CB72401A60}">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NDC</a:t>
          </a:r>
        </a:p>
      </dgm:t>
    </dgm:pt>
    <dgm:pt modelId="{9CDDC689-0865-4123-B948-86E68FD307A3}" type="parTrans" cxnId="{1ED0AB59-1224-4B1A-B680-D2DE4B5FB1FC}">
      <dgm:prSet/>
      <dgm:spPr/>
      <dgm:t>
        <a:bodyPr/>
        <a:lstStyle/>
        <a:p>
          <a:endParaRPr lang="en-US"/>
        </a:p>
      </dgm:t>
    </dgm:pt>
    <dgm:pt modelId="{1A8AA026-7FD4-4844-A590-CC6100D05615}" type="sibTrans" cxnId="{1ED0AB59-1224-4B1A-B680-D2DE4B5FB1FC}">
      <dgm:prSet/>
      <dgm:spPr/>
      <dgm:t>
        <a:bodyPr/>
        <a:lstStyle/>
        <a:p>
          <a:endParaRPr lang="en-US"/>
        </a:p>
      </dgm:t>
    </dgm:pt>
    <dgm:pt modelId="{7A6B1D0F-D316-43B9-B953-922E1331D7A4}">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Quantity</a:t>
          </a:r>
        </a:p>
      </dgm:t>
    </dgm:pt>
    <dgm:pt modelId="{0462F84F-DA7E-4462-B063-7D4111C7771A}" type="parTrans" cxnId="{D8060F8A-7CFB-48A7-965A-8E52393297A5}">
      <dgm:prSet/>
      <dgm:spPr/>
      <dgm:t>
        <a:bodyPr/>
        <a:lstStyle/>
        <a:p>
          <a:endParaRPr lang="en-US"/>
        </a:p>
      </dgm:t>
    </dgm:pt>
    <dgm:pt modelId="{30B671F7-6AF9-4B23-8B48-9D11C6ABADF9}" type="sibTrans" cxnId="{D8060F8A-7CFB-48A7-965A-8E52393297A5}">
      <dgm:prSet/>
      <dgm:spPr/>
      <dgm:t>
        <a:bodyPr/>
        <a:lstStyle/>
        <a:p>
          <a:endParaRPr lang="en-US"/>
        </a:p>
      </dgm:t>
    </dgm:pt>
    <dgm:pt modelId="{8AB486DE-0F4B-4D9F-9EA7-D16CEE185003}">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Wholesaler Invoice Number</a:t>
          </a:r>
        </a:p>
      </dgm:t>
    </dgm:pt>
    <dgm:pt modelId="{82C58B27-F88A-4C4C-B6C1-9D132C2AAA3A}" type="parTrans" cxnId="{E3412E89-EEA7-4136-9392-F7F8C87CC6D5}">
      <dgm:prSet/>
      <dgm:spPr/>
      <dgm:t>
        <a:bodyPr/>
        <a:lstStyle/>
        <a:p>
          <a:endParaRPr lang="en-US"/>
        </a:p>
      </dgm:t>
    </dgm:pt>
    <dgm:pt modelId="{A16F80B5-1D48-4A3D-BC49-FF2C511958DC}" type="sibTrans" cxnId="{E3412E89-EEA7-4136-9392-F7F8C87CC6D5}">
      <dgm:prSet/>
      <dgm:spPr/>
      <dgm:t>
        <a:bodyPr/>
        <a:lstStyle/>
        <a:p>
          <a:endParaRPr lang="en-US"/>
        </a:p>
      </dgm:t>
    </dgm:pt>
    <dgm:pt modelId="{D8B43D3E-1753-492D-9214-817EFC551EBC}">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Covered Entity ID</a:t>
          </a:r>
        </a:p>
      </dgm:t>
    </dgm:pt>
    <dgm:pt modelId="{A0E14FB7-96D7-428D-B5E4-D0DF011E6547}" type="parTrans" cxnId="{C1AA18AB-9B9F-415C-8D31-634003900EFC}">
      <dgm:prSet/>
      <dgm:spPr/>
      <dgm:t>
        <a:bodyPr/>
        <a:lstStyle/>
        <a:p>
          <a:endParaRPr lang="en-US"/>
        </a:p>
      </dgm:t>
    </dgm:pt>
    <dgm:pt modelId="{4911C62F-0BD4-44EF-B4F0-9828A5E8A79D}" type="sibTrans" cxnId="{C1AA18AB-9B9F-415C-8D31-634003900EFC}">
      <dgm:prSet/>
      <dgm:spPr/>
      <dgm:t>
        <a:bodyPr/>
        <a:lstStyle/>
        <a:p>
          <a:endParaRPr lang="en-US"/>
        </a:p>
      </dgm:t>
    </dgm:pt>
    <dgm:pt modelId="{214150F0-12E0-4BB1-9FF5-009BAB128E99}">
      <dgm:prSet/>
      <dgm: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Random Linking ID</a:t>
          </a:r>
        </a:p>
      </dgm:t>
    </dgm:pt>
    <dgm:pt modelId="{A74F5A42-5518-430D-A891-C85493183677}" type="parTrans" cxnId="{9212F1CA-4E13-4CD8-AA9E-EA5DAFBABACD}">
      <dgm:prSet/>
      <dgm:spPr/>
      <dgm:t>
        <a:bodyPr/>
        <a:lstStyle/>
        <a:p>
          <a:endParaRPr lang="en-US"/>
        </a:p>
      </dgm:t>
    </dgm:pt>
    <dgm:pt modelId="{1E5243A8-36E4-4EB2-988E-F866C052B3A9}" type="sibTrans" cxnId="{9212F1CA-4E13-4CD8-AA9E-EA5DAFBABACD}">
      <dgm:prSet/>
      <dgm:spPr/>
      <dgm:t>
        <a:bodyPr/>
        <a:lstStyle/>
        <a:p>
          <a:endParaRPr lang="en-US"/>
        </a:p>
      </dgm:t>
    </dgm:pt>
    <dgm:pt modelId="{9235E0FE-CD75-4709-81CB-64907892D142}" type="pres">
      <dgm:prSet presAssocID="{2A36E0CB-8D3B-44F4-8234-A36D69D5ED5B}" presName="Name0" presStyleCnt="0">
        <dgm:presLayoutVars>
          <dgm:dir/>
          <dgm:animLvl val="lvl"/>
          <dgm:resizeHandles val="exact"/>
        </dgm:presLayoutVars>
      </dgm:prSet>
      <dgm:spPr/>
    </dgm:pt>
    <dgm:pt modelId="{2C037D67-763E-4886-AB24-165A812322DA}" type="pres">
      <dgm:prSet presAssocID="{9F51CB81-B7B6-4C9B-A670-C5873AA6A0CC}" presName="composite" presStyleCnt="0"/>
      <dgm:spPr/>
    </dgm:pt>
    <dgm:pt modelId="{884FE6FF-A823-4EF1-9B66-DD202B317DF7}" type="pres">
      <dgm:prSet presAssocID="{9F51CB81-B7B6-4C9B-A670-C5873AA6A0CC}" presName="parTx" presStyleLbl="alignNode1" presStyleIdx="0" presStyleCnt="5">
        <dgm:presLayoutVars>
          <dgm:chMax val="0"/>
          <dgm:chPref val="0"/>
          <dgm:bulletEnabled val="1"/>
        </dgm:presLayoutVars>
      </dgm:prSet>
      <dgm:spPr/>
    </dgm:pt>
    <dgm:pt modelId="{EC780F6D-EE3F-4C01-9E8F-5F0D8F5D0054}" type="pres">
      <dgm:prSet presAssocID="{9F51CB81-B7B6-4C9B-A670-C5873AA6A0CC}" presName="desTx" presStyleLbl="alignAccFollowNode1" presStyleIdx="0" presStyleCnt="5">
        <dgm:presLayoutVars>
          <dgm:bulletEnabled val="1"/>
        </dgm:presLayoutVars>
      </dgm:prSet>
      <dgm:spPr/>
    </dgm:pt>
    <dgm:pt modelId="{8696472F-971E-4DF0-83D8-664CC0227639}" type="pres">
      <dgm:prSet presAssocID="{C104096A-27DC-485C-84E1-EBED49BED6B6}" presName="space" presStyleCnt="0"/>
      <dgm:spPr/>
    </dgm:pt>
    <dgm:pt modelId="{FC2BAA8B-1A69-42A4-93E9-E1483B905B75}" type="pres">
      <dgm:prSet presAssocID="{0B686241-9CA4-4EB4-9D21-D333E5BA27D5}" presName="composite" presStyleCnt="0"/>
      <dgm:spPr/>
    </dgm:pt>
    <dgm:pt modelId="{8D38150F-1A0A-41FA-8DD7-12CD2E35B20C}" type="pres">
      <dgm:prSet presAssocID="{0B686241-9CA4-4EB4-9D21-D333E5BA27D5}" presName="parTx" presStyleLbl="alignNode1" presStyleIdx="1" presStyleCnt="5">
        <dgm:presLayoutVars>
          <dgm:chMax val="0"/>
          <dgm:chPref val="0"/>
          <dgm:bulletEnabled val="1"/>
        </dgm:presLayoutVars>
      </dgm:prSet>
      <dgm:spPr/>
    </dgm:pt>
    <dgm:pt modelId="{7D49EA0B-EC3B-4F7F-8C7E-55D76A08D2C8}" type="pres">
      <dgm:prSet presAssocID="{0B686241-9CA4-4EB4-9D21-D333E5BA27D5}" presName="desTx" presStyleLbl="alignAccFollowNode1" presStyleIdx="1" presStyleCnt="5">
        <dgm:presLayoutVars>
          <dgm:bulletEnabled val="1"/>
        </dgm:presLayoutVars>
      </dgm:prSet>
      <dgm:spPr/>
    </dgm:pt>
    <dgm:pt modelId="{02146A29-3BB8-4784-9C7A-F19AEBDB9111}" type="pres">
      <dgm:prSet presAssocID="{740EA23D-ACFF-406A-A6C1-EF4459F10C0C}" presName="space" presStyleCnt="0"/>
      <dgm:spPr/>
    </dgm:pt>
    <dgm:pt modelId="{D758BF35-3DC2-431C-9734-707DB02D6762}" type="pres">
      <dgm:prSet presAssocID="{142860E6-A365-4567-A435-55ED080F11A9}" presName="composite" presStyleCnt="0"/>
      <dgm:spPr/>
    </dgm:pt>
    <dgm:pt modelId="{8E7467D0-A5E4-45F4-9E40-7B44F9A4FE13}" type="pres">
      <dgm:prSet presAssocID="{142860E6-A365-4567-A435-55ED080F11A9}" presName="parTx" presStyleLbl="alignNode1" presStyleIdx="2" presStyleCnt="5">
        <dgm:presLayoutVars>
          <dgm:chMax val="0"/>
          <dgm:chPref val="0"/>
          <dgm:bulletEnabled val="1"/>
        </dgm:presLayoutVars>
      </dgm:prSet>
      <dgm:spPr/>
    </dgm:pt>
    <dgm:pt modelId="{77AC472C-EBB0-443E-BF33-9FA64E441A5D}" type="pres">
      <dgm:prSet presAssocID="{142860E6-A365-4567-A435-55ED080F11A9}" presName="desTx" presStyleLbl="alignAccFollowNode1" presStyleIdx="2" presStyleCnt="5">
        <dgm:presLayoutVars>
          <dgm:bulletEnabled val="1"/>
        </dgm:presLayoutVars>
      </dgm:prSet>
      <dgm:spPr/>
    </dgm:pt>
    <dgm:pt modelId="{B9A4602E-212D-4BA3-AFE2-C198161F791B}" type="pres">
      <dgm:prSet presAssocID="{5A918C47-7CBE-41B0-9240-79418FEFC31D}" presName="space" presStyleCnt="0"/>
      <dgm:spPr/>
    </dgm:pt>
    <dgm:pt modelId="{509999CD-4FF2-4E38-BFD3-67629C9985AE}" type="pres">
      <dgm:prSet presAssocID="{DAE543A0-FBA7-44A6-AC89-50C7577E6A0B}" presName="composite" presStyleCnt="0"/>
      <dgm:spPr/>
    </dgm:pt>
    <dgm:pt modelId="{D7F9170A-F750-43F7-82D2-C2E3007764DD}" type="pres">
      <dgm:prSet presAssocID="{DAE543A0-FBA7-44A6-AC89-50C7577E6A0B}" presName="parTx" presStyleLbl="alignNode1" presStyleIdx="3" presStyleCnt="5">
        <dgm:presLayoutVars>
          <dgm:chMax val="0"/>
          <dgm:chPref val="0"/>
          <dgm:bulletEnabled val="1"/>
        </dgm:presLayoutVars>
      </dgm:prSet>
      <dgm:spPr/>
    </dgm:pt>
    <dgm:pt modelId="{9F937BD5-A219-4C5C-9AD6-0F1C472AA650}" type="pres">
      <dgm:prSet presAssocID="{DAE543A0-FBA7-44A6-AC89-50C7577E6A0B}" presName="desTx" presStyleLbl="alignAccFollowNode1" presStyleIdx="3" presStyleCnt="5">
        <dgm:presLayoutVars>
          <dgm:bulletEnabled val="1"/>
        </dgm:presLayoutVars>
      </dgm:prSet>
      <dgm:spPr/>
    </dgm:pt>
    <dgm:pt modelId="{C27EEDF2-63C7-475F-BC32-0C6EC9373E1A}" type="pres">
      <dgm:prSet presAssocID="{E10901FD-915F-4A38-994E-49EAFC6AC03D}" presName="space" presStyleCnt="0"/>
      <dgm:spPr/>
    </dgm:pt>
    <dgm:pt modelId="{1E9199A2-AAE5-45C8-A009-0C08466077B3}" type="pres">
      <dgm:prSet presAssocID="{85705EE3-F56E-4904-86F0-C76AF834C378}" presName="composite" presStyleCnt="0"/>
      <dgm:spPr/>
    </dgm:pt>
    <dgm:pt modelId="{26F9E7D9-382B-4304-91D7-685549AF798C}" type="pres">
      <dgm:prSet presAssocID="{85705EE3-F56E-4904-86F0-C76AF834C378}" presName="parTx" presStyleLbl="alignNode1" presStyleIdx="4" presStyleCnt="5">
        <dgm:presLayoutVars>
          <dgm:chMax val="0"/>
          <dgm:chPref val="0"/>
          <dgm:bulletEnabled val="1"/>
        </dgm:presLayoutVars>
      </dgm:prSet>
      <dgm:spPr/>
    </dgm:pt>
    <dgm:pt modelId="{0096D6EF-3AA3-4A5A-A360-8D5BA39FFAEC}" type="pres">
      <dgm:prSet presAssocID="{85705EE3-F56E-4904-86F0-C76AF834C378}" presName="desTx" presStyleLbl="alignAccFollowNode1" presStyleIdx="4" presStyleCnt="5">
        <dgm:presLayoutVars>
          <dgm:bulletEnabled val="1"/>
        </dgm:presLayoutVars>
      </dgm:prSet>
      <dgm:spPr/>
    </dgm:pt>
  </dgm:ptLst>
  <dgm:cxnLst>
    <dgm:cxn modelId="{9010D603-D81A-4A34-B18C-5A581CFF4D29}" type="presOf" srcId="{3FD7057D-CF71-4D0D-BCDD-76C6AD7A4E6F}" destId="{0096D6EF-3AA3-4A5A-A360-8D5BA39FFAEC}" srcOrd="0" destOrd="0" presId="urn:microsoft.com/office/officeart/2005/8/layout/hList1"/>
    <dgm:cxn modelId="{6FEB8104-C134-4E6D-85C0-7D60587C7D67}" srcId="{0B686241-9CA4-4EB4-9D21-D333E5BA27D5}" destId="{C0162247-571D-4F15-994F-0D26ACB657E2}" srcOrd="5" destOrd="0" parTransId="{92198C31-57EE-45F0-B5B4-DAB557F23AE4}" sibTransId="{0517BE8B-6C52-4B6D-925E-DEC4E6269FAA}"/>
    <dgm:cxn modelId="{E031DF08-377B-41EE-8148-BF36510E7D4B}" srcId="{9F51CB81-B7B6-4C9B-A670-C5873AA6A0CC}" destId="{9C6A84F8-3BDA-4ED0-A398-33CA86167948}" srcOrd="7" destOrd="0" parTransId="{76273D1F-AA8D-4CA5-895D-617E5D7E35C3}" sibTransId="{45D6B9C9-6089-4F03-A089-9AF67F415D2A}"/>
    <dgm:cxn modelId="{19FCF008-FA6B-40A2-865A-9A21597F63A7}" srcId="{0B686241-9CA4-4EB4-9D21-D333E5BA27D5}" destId="{98244BD9-47BA-4927-802A-9BB6E8BA33B2}" srcOrd="1" destOrd="0" parTransId="{5DAA34FA-0D86-423E-8F22-F78F49AE9769}" sibTransId="{DF1A1570-1BDD-40EC-9495-E7B5FFA42E92}"/>
    <dgm:cxn modelId="{973D0A11-D541-46DC-9EE1-4A2676B0B26E}" type="presOf" srcId="{9C6A84F8-3BDA-4ED0-A398-33CA86167948}" destId="{EC780F6D-EE3F-4C01-9E8F-5F0D8F5D0054}" srcOrd="0" destOrd="7" presId="urn:microsoft.com/office/officeart/2005/8/layout/hList1"/>
    <dgm:cxn modelId="{EECE3113-9410-4F3B-957D-5214589D6E20}" srcId="{85705EE3-F56E-4904-86F0-C76AF834C378}" destId="{0626E7D0-0570-4E9E-A426-B5F89ECCC298}" srcOrd="3" destOrd="0" parTransId="{84843FB3-2E61-4DEB-B2B7-046600F73A84}" sibTransId="{55BFF0BF-8793-4D9B-AE01-FD10ECFD9BFA}"/>
    <dgm:cxn modelId="{C7A75D15-15A5-46C2-AF8A-AA429DAC990C}" type="presOf" srcId="{C0162247-571D-4F15-994F-0D26ACB657E2}" destId="{7D49EA0B-EC3B-4F7F-8C7E-55D76A08D2C8}" srcOrd="0" destOrd="5" presId="urn:microsoft.com/office/officeart/2005/8/layout/hList1"/>
    <dgm:cxn modelId="{54547319-4789-4B32-992E-57E19C15C165}" srcId="{2A36E0CB-8D3B-44F4-8234-A36D69D5ED5B}" destId="{85705EE3-F56E-4904-86F0-C76AF834C378}" srcOrd="4" destOrd="0" parTransId="{FE786D67-FD41-4834-B5D4-774F0718F00C}" sibTransId="{B0BB7800-1637-4181-A198-FB8B89506F8D}"/>
    <dgm:cxn modelId="{2382601C-4348-414B-B7BA-BF9B363244FC}" type="presOf" srcId="{57E29BE8-8693-4E9C-B979-D5CB72401A60}" destId="{0096D6EF-3AA3-4A5A-A360-8D5BA39FFAEC}" srcOrd="0" destOrd="5" presId="urn:microsoft.com/office/officeart/2005/8/layout/hList1"/>
    <dgm:cxn modelId="{7D55B722-AC45-4194-AD5B-BFB9C07EE940}" type="presOf" srcId="{6E631FEE-2F4C-4F79-A90C-C8E3A31ABD87}" destId="{0096D6EF-3AA3-4A5A-A360-8D5BA39FFAEC}" srcOrd="0" destOrd="4" presId="urn:microsoft.com/office/officeart/2005/8/layout/hList1"/>
    <dgm:cxn modelId="{446A5325-D997-4BBE-AD3B-84795758114A}" type="presOf" srcId="{142860E6-A365-4567-A435-55ED080F11A9}" destId="{8E7467D0-A5E4-45F4-9E40-7B44F9A4FE13}" srcOrd="0" destOrd="0" presId="urn:microsoft.com/office/officeart/2005/8/layout/hList1"/>
    <dgm:cxn modelId="{B6763C27-2EF4-4401-9B4E-007BDFE48327}" srcId="{0B686241-9CA4-4EB4-9D21-D333E5BA27D5}" destId="{7DC452E9-F244-46BF-95BA-07566A49E93B}" srcOrd="2" destOrd="0" parTransId="{A90196E3-0C56-4455-821A-CA19526898AA}" sibTransId="{A6011891-9397-49BA-AF01-CC48C4B844B2}"/>
    <dgm:cxn modelId="{A4807E2A-927B-4755-8C35-59BB76F391F5}" type="presOf" srcId="{7A6B1D0F-D316-43B9-B953-922E1331D7A4}" destId="{0096D6EF-3AA3-4A5A-A360-8D5BA39FFAEC}" srcOrd="0" destOrd="6" presId="urn:microsoft.com/office/officeart/2005/8/layout/hList1"/>
    <dgm:cxn modelId="{E2D43B2E-B918-4F8C-8218-BBCBB2B5ECA6}" srcId="{0B686241-9CA4-4EB4-9D21-D333E5BA27D5}" destId="{94C81A45-66D0-422D-BC47-DE8CE268E40D}" srcOrd="0" destOrd="0" parTransId="{82275B90-5ADA-4523-AF7F-2FDA4A595803}" sibTransId="{F87760E5-10BD-4506-BFC0-D3514AE62359}"/>
    <dgm:cxn modelId="{7648C632-6DD6-4256-A578-EA36F8E8A161}" srcId="{0B686241-9CA4-4EB4-9D21-D333E5BA27D5}" destId="{5727D980-BF83-4100-8D3C-2696A481641F}" srcOrd="3" destOrd="0" parTransId="{E80388BF-8B69-466E-998F-E30E9BCC0A79}" sibTransId="{EABA93B7-6CB1-4B94-970D-8BB0F1CDD4CD}"/>
    <dgm:cxn modelId="{00A17D37-C895-4879-A67A-706D88BB0A2F}" srcId="{9F51CB81-B7B6-4C9B-A670-C5873AA6A0CC}" destId="{B6DD3734-AA1D-498E-BD6A-36913FADE11F}" srcOrd="0" destOrd="0" parTransId="{A76FD325-E36F-42C9-891C-3B80D24CC194}" sibTransId="{9A19776B-BC9E-4115-808E-A2CE3A7B6209}"/>
    <dgm:cxn modelId="{9146D238-8D83-4547-B8CB-214EAC4743BF}" type="presOf" srcId="{8AB486DE-0F4B-4D9F-9EA7-D16CEE185003}" destId="{0096D6EF-3AA3-4A5A-A360-8D5BA39FFAEC}" srcOrd="0" destOrd="7" presId="urn:microsoft.com/office/officeart/2005/8/layout/hList1"/>
    <dgm:cxn modelId="{A5F9CE3C-7FCD-46A0-A0D4-B5B8F7B309F7}" type="presOf" srcId="{6D48F212-C82D-4824-8228-68FA4CB018C9}" destId="{7D49EA0B-EC3B-4F7F-8C7E-55D76A08D2C8}" srcOrd="0" destOrd="4" presId="urn:microsoft.com/office/officeart/2005/8/layout/hList1"/>
    <dgm:cxn modelId="{381FF23D-0DFC-4686-9156-045A70D4003C}" type="presOf" srcId="{EE63D2D6-15F4-4BA8-A42B-E03E7D307605}" destId="{0096D6EF-3AA3-4A5A-A360-8D5BA39FFAEC}" srcOrd="0" destOrd="1" presId="urn:microsoft.com/office/officeart/2005/8/layout/hList1"/>
    <dgm:cxn modelId="{1058583F-98A1-4B22-AB65-E444D364B9FD}" srcId="{9F51CB81-B7B6-4C9B-A670-C5873AA6A0CC}" destId="{A2962762-1CFD-4E30-9566-86A16958EA71}" srcOrd="1" destOrd="0" parTransId="{4732E947-E037-4F84-8384-92E6B3F049C2}" sibTransId="{235A23B7-73B5-4C2E-9971-EA11E35822A3}"/>
    <dgm:cxn modelId="{4F716340-A02E-4AEB-80DC-080464D8DF0C}" type="presOf" srcId="{98244BD9-47BA-4927-802A-9BB6E8BA33B2}" destId="{7D49EA0B-EC3B-4F7F-8C7E-55D76A08D2C8}" srcOrd="0" destOrd="1" presId="urn:microsoft.com/office/officeart/2005/8/layout/hList1"/>
    <dgm:cxn modelId="{C3053B5C-C0F9-49B2-9EBF-24BA138D7C56}" type="presOf" srcId="{DAE543A0-FBA7-44A6-AC89-50C7577E6A0B}" destId="{D7F9170A-F750-43F7-82D2-C2E3007764DD}" srcOrd="0" destOrd="0" presId="urn:microsoft.com/office/officeart/2005/8/layout/hList1"/>
    <dgm:cxn modelId="{980A825D-4FDA-4515-A9BD-B392738FF415}" type="presOf" srcId="{A2962762-1CFD-4E30-9566-86A16958EA71}" destId="{EC780F6D-EE3F-4C01-9E8F-5F0D8F5D0054}" srcOrd="0" destOrd="1" presId="urn:microsoft.com/office/officeart/2005/8/layout/hList1"/>
    <dgm:cxn modelId="{C581F460-2865-4BA6-83E6-4AC5696CB1BA}" srcId="{142860E6-A365-4567-A435-55ED080F11A9}" destId="{9474FDD8-B349-4D9E-BE10-589E6A8BCFDC}" srcOrd="1" destOrd="0" parTransId="{CAB4CA14-1575-44A8-8689-E38DB2F6EF7B}" sibTransId="{151A1FDC-C594-401E-8040-6A2E704F28DC}"/>
    <dgm:cxn modelId="{05DD2843-9147-46F2-B3CB-1949935D7FA5}" type="presOf" srcId="{DBA3EA95-056D-411C-AEDF-E90B66CFC4B2}" destId="{EC780F6D-EE3F-4C01-9E8F-5F0D8F5D0054}" srcOrd="0" destOrd="2" presId="urn:microsoft.com/office/officeart/2005/8/layout/hList1"/>
    <dgm:cxn modelId="{D9299C48-9A44-48D7-BBA9-C3A74FA2BF70}" type="presOf" srcId="{9474FDD8-B349-4D9E-BE10-589E6A8BCFDC}" destId="{77AC472C-EBB0-443E-BF33-9FA64E441A5D}" srcOrd="0" destOrd="1" presId="urn:microsoft.com/office/officeart/2005/8/layout/hList1"/>
    <dgm:cxn modelId="{16FDC36B-D50D-47AC-AE57-448F2F2BF068}" type="presOf" srcId="{9F51CB81-B7B6-4C9B-A670-C5873AA6A0CC}" destId="{884FE6FF-A823-4EF1-9B66-DD202B317DF7}" srcOrd="0" destOrd="0" presId="urn:microsoft.com/office/officeart/2005/8/layout/hList1"/>
    <dgm:cxn modelId="{DD9D144F-5AA6-4C89-980D-20C3722C50F5}" srcId="{85705EE3-F56E-4904-86F0-C76AF834C378}" destId="{EE63D2D6-15F4-4BA8-A42B-E03E7D307605}" srcOrd="1" destOrd="0" parTransId="{581B01D1-0BD0-4012-A11B-5AAE491A19FA}" sibTransId="{CAF5C9ED-D3DB-483A-B2A6-239756DFF387}"/>
    <dgm:cxn modelId="{92784472-9903-4EDA-85E8-97927B667FB1}" type="presOf" srcId="{0626E7D0-0570-4E9E-A426-B5F89ECCC298}" destId="{0096D6EF-3AA3-4A5A-A360-8D5BA39FFAEC}" srcOrd="0" destOrd="3" presId="urn:microsoft.com/office/officeart/2005/8/layout/hList1"/>
    <dgm:cxn modelId="{51F2E152-EA11-491B-82E0-F514E3F2C707}" type="presOf" srcId="{7DC452E9-F244-46BF-95BA-07566A49E93B}" destId="{7D49EA0B-EC3B-4F7F-8C7E-55D76A08D2C8}" srcOrd="0" destOrd="2" presId="urn:microsoft.com/office/officeart/2005/8/layout/hList1"/>
    <dgm:cxn modelId="{2E56B753-0ABE-4A9F-B75B-8E70D1BE0BD5}" type="presOf" srcId="{B6DD3734-AA1D-498E-BD6A-36913FADE11F}" destId="{EC780F6D-EE3F-4C01-9E8F-5F0D8F5D0054}" srcOrd="0" destOrd="0" presId="urn:microsoft.com/office/officeart/2005/8/layout/hList1"/>
    <dgm:cxn modelId="{1CDCEB53-4522-4D51-9FBC-641B0B632A1A}" srcId="{0B686241-9CA4-4EB4-9D21-D333E5BA27D5}" destId="{690B0417-3037-4B9E-BC74-59EFEFD2B655}" srcOrd="6" destOrd="0" parTransId="{2852B42B-AF02-4E9C-94CA-AF55FEC49328}" sibTransId="{393C034B-869A-4CA0-A18F-6195BE5AA4B3}"/>
    <dgm:cxn modelId="{1D756657-0B7B-4353-9D64-2AF2F461DB93}" type="presOf" srcId="{690B0417-3037-4B9E-BC74-59EFEFD2B655}" destId="{7D49EA0B-EC3B-4F7F-8C7E-55D76A08D2C8}" srcOrd="0" destOrd="6" presId="urn:microsoft.com/office/officeart/2005/8/layout/hList1"/>
    <dgm:cxn modelId="{4E061078-DC1D-4D7D-9BF0-E50252849BCD}" srcId="{9F51CB81-B7B6-4C9B-A670-C5873AA6A0CC}" destId="{DBA3EA95-056D-411C-AEDF-E90B66CFC4B2}" srcOrd="2" destOrd="0" parTransId="{47EEEF4C-AA8F-4635-A8C4-5DD72BC574AA}" sibTransId="{D7421A82-D7CC-4BB0-A419-D169C225B38B}"/>
    <dgm:cxn modelId="{6AF5BA58-56B3-4A64-B18A-94F072B8A8E1}" type="presOf" srcId="{8E64BDAC-7E10-4627-BF18-CEFE50A10005}" destId="{EC780F6D-EE3F-4C01-9E8F-5F0D8F5D0054}" srcOrd="0" destOrd="5" presId="urn:microsoft.com/office/officeart/2005/8/layout/hList1"/>
    <dgm:cxn modelId="{1ED0AB59-1224-4B1A-B680-D2DE4B5FB1FC}" srcId="{85705EE3-F56E-4904-86F0-C76AF834C378}" destId="{57E29BE8-8693-4E9C-B979-D5CB72401A60}" srcOrd="5" destOrd="0" parTransId="{9CDDC689-0865-4123-B948-86E68FD307A3}" sibTransId="{1A8AA026-7FD4-4844-A590-CC6100D05615}"/>
    <dgm:cxn modelId="{0FFD367A-3D58-4C3A-AC26-DE3F1F4F9DBD}" srcId="{2A36E0CB-8D3B-44F4-8234-A36D69D5ED5B}" destId="{9F51CB81-B7B6-4C9B-A670-C5873AA6A0CC}" srcOrd="0" destOrd="0" parTransId="{AD9A5833-2AEF-4173-8EBA-5B8B91060925}" sibTransId="{C104096A-27DC-485C-84E1-EBED49BED6B6}"/>
    <dgm:cxn modelId="{DE32247D-2C86-4E5D-9C3B-E104248D5F99}" type="presOf" srcId="{2A36E0CB-8D3B-44F4-8234-A36D69D5ED5B}" destId="{9235E0FE-CD75-4709-81CB-64907892D142}" srcOrd="0" destOrd="0" presId="urn:microsoft.com/office/officeart/2005/8/layout/hList1"/>
    <dgm:cxn modelId="{B15A0D7F-6563-42EC-9BDE-90CFA541F051}" srcId="{9F51CB81-B7B6-4C9B-A670-C5873AA6A0CC}" destId="{5F2E5341-D7BC-4F07-9A74-C316716A56F1}" srcOrd="3" destOrd="0" parTransId="{42848885-5F5E-4D46-B155-60450B647E81}" sibTransId="{F113BD69-00FA-4864-8096-FE5F28248E6F}"/>
    <dgm:cxn modelId="{E0B68481-CFDF-4D0B-8352-6D1A7768A7D7}" type="presOf" srcId="{0B686241-9CA4-4EB4-9D21-D333E5BA27D5}" destId="{8D38150F-1A0A-41FA-8DD7-12CD2E35B20C}" srcOrd="0" destOrd="0" presId="urn:microsoft.com/office/officeart/2005/8/layout/hList1"/>
    <dgm:cxn modelId="{E3412E89-EEA7-4136-9392-F7F8C87CC6D5}" srcId="{85705EE3-F56E-4904-86F0-C76AF834C378}" destId="{8AB486DE-0F4B-4D9F-9EA7-D16CEE185003}" srcOrd="7" destOrd="0" parTransId="{82C58B27-F88A-4C4C-B6C1-9D132C2AAA3A}" sibTransId="{A16F80B5-1D48-4A3D-BC49-FF2C511958DC}"/>
    <dgm:cxn modelId="{D8060F8A-7CFB-48A7-965A-8E52393297A5}" srcId="{85705EE3-F56E-4904-86F0-C76AF834C378}" destId="{7A6B1D0F-D316-43B9-B953-922E1331D7A4}" srcOrd="6" destOrd="0" parTransId="{0462F84F-DA7E-4462-B063-7D4111C7771A}" sibTransId="{30B671F7-6AF9-4B23-8B48-9D11C6ABADF9}"/>
    <dgm:cxn modelId="{D733978C-0D4F-4BEB-91A8-44BDF4410E7A}" type="presOf" srcId="{94C81A45-66D0-422D-BC47-DE8CE268E40D}" destId="{7D49EA0B-EC3B-4F7F-8C7E-55D76A08D2C8}" srcOrd="0" destOrd="0" presId="urn:microsoft.com/office/officeart/2005/8/layout/hList1"/>
    <dgm:cxn modelId="{DAD34296-36A1-445B-8E11-2D7342207ADF}" srcId="{9F51CB81-B7B6-4C9B-A670-C5873AA6A0CC}" destId="{E074FE93-705D-4D63-B842-3A046EF2BEF7}" srcOrd="8" destOrd="0" parTransId="{069FFC5D-B010-4AAB-8499-4DD74DE556DE}" sibTransId="{B86271B0-0735-4A5C-A778-6B73E2DE4A72}"/>
    <dgm:cxn modelId="{35547E96-8D0E-4D4B-AF32-60F69BD6369B}" type="presOf" srcId="{5727D980-BF83-4100-8D3C-2696A481641F}" destId="{7D49EA0B-EC3B-4F7F-8C7E-55D76A08D2C8}" srcOrd="0" destOrd="3" presId="urn:microsoft.com/office/officeart/2005/8/layout/hList1"/>
    <dgm:cxn modelId="{02775598-38B7-4F15-A006-67A8C9214AD7}" type="presOf" srcId="{2CD3F07B-0CFD-459D-80F8-33F0E05822A0}" destId="{EC780F6D-EE3F-4C01-9E8F-5F0D8F5D0054}" srcOrd="0" destOrd="4" presId="urn:microsoft.com/office/officeart/2005/8/layout/hList1"/>
    <dgm:cxn modelId="{45833199-AC62-4EF4-8E4A-7DDB98EFEAE1}" srcId="{9F51CB81-B7B6-4C9B-A670-C5873AA6A0CC}" destId="{C5DD7007-39DA-406D-845B-9712CA056CB8}" srcOrd="6" destOrd="0" parTransId="{279F92CB-29AE-4415-B1FA-6ABB9DA0635C}" sibTransId="{D9866F42-B9F3-40C3-8F9B-FA46A2AB120D}"/>
    <dgm:cxn modelId="{BE3B679E-26FF-4453-8607-69DB9845C7DB}" type="presOf" srcId="{324A44DB-8546-4FC4-B61B-A7C1F09E893B}" destId="{0096D6EF-3AA3-4A5A-A360-8D5BA39FFAEC}" srcOrd="0" destOrd="2" presId="urn:microsoft.com/office/officeart/2005/8/layout/hList1"/>
    <dgm:cxn modelId="{928036A5-5DCC-478D-B199-2D97191AC7A5}" type="presOf" srcId="{214150F0-12E0-4BB1-9FF5-009BAB128E99}" destId="{0096D6EF-3AA3-4A5A-A360-8D5BA39FFAEC}" srcOrd="0" destOrd="9" presId="urn:microsoft.com/office/officeart/2005/8/layout/hList1"/>
    <dgm:cxn modelId="{C1AA18AB-9B9F-415C-8D31-634003900EFC}" srcId="{85705EE3-F56E-4904-86F0-C76AF834C378}" destId="{D8B43D3E-1753-492D-9214-817EFC551EBC}" srcOrd="8" destOrd="0" parTransId="{A0E14FB7-96D7-428D-B5E4-D0DF011E6547}" sibTransId="{4911C62F-0BD4-44EF-B4F0-9828A5E8A79D}"/>
    <dgm:cxn modelId="{949D5CAE-D710-4296-BD40-BA0F13CEEF62}" srcId="{2A36E0CB-8D3B-44F4-8234-A36D69D5ED5B}" destId="{0B686241-9CA4-4EB4-9D21-D333E5BA27D5}" srcOrd="1" destOrd="0" parTransId="{524CA3D8-6EA1-4F49-8CF4-BDFBE747A9DE}" sibTransId="{740EA23D-ACFF-406A-A6C1-EF4459F10C0C}"/>
    <dgm:cxn modelId="{21EF57AE-973F-4409-B3DF-2F585186159D}" type="presOf" srcId="{85705EE3-F56E-4904-86F0-C76AF834C378}" destId="{26F9E7D9-382B-4304-91D7-685549AF798C}" srcOrd="0" destOrd="0" presId="urn:microsoft.com/office/officeart/2005/8/layout/hList1"/>
    <dgm:cxn modelId="{26B88FC6-6F57-408D-B16C-BC1F30739D67}" srcId="{9F51CB81-B7B6-4C9B-A670-C5873AA6A0CC}" destId="{8E64BDAC-7E10-4627-BF18-CEFE50A10005}" srcOrd="5" destOrd="0" parTransId="{3800B053-E2D5-4F07-AF4E-6B0C6EEA2021}" sibTransId="{DC6B576B-6C61-470F-8EC2-7F0D129974F0}"/>
    <dgm:cxn modelId="{16B7FDC6-DBF5-4CCE-8161-76E3B6417ECC}" type="presOf" srcId="{D8B43D3E-1753-492D-9214-817EFC551EBC}" destId="{0096D6EF-3AA3-4A5A-A360-8D5BA39FFAEC}" srcOrd="0" destOrd="8" presId="urn:microsoft.com/office/officeart/2005/8/layout/hList1"/>
    <dgm:cxn modelId="{9212F1CA-4E13-4CD8-AA9E-EA5DAFBABACD}" srcId="{85705EE3-F56E-4904-86F0-C76AF834C378}" destId="{214150F0-12E0-4BB1-9FF5-009BAB128E99}" srcOrd="9" destOrd="0" parTransId="{A74F5A42-5518-430D-A891-C85493183677}" sibTransId="{1E5243A8-36E4-4EB2-988E-F866C052B3A9}"/>
    <dgm:cxn modelId="{4CB567CD-45D5-4D76-B2F0-06FD9BB97A1F}" type="presOf" srcId="{C5DD7007-39DA-406D-845B-9712CA056CB8}" destId="{EC780F6D-EE3F-4C01-9E8F-5F0D8F5D0054}" srcOrd="0" destOrd="6" presId="urn:microsoft.com/office/officeart/2005/8/layout/hList1"/>
    <dgm:cxn modelId="{612EE9CD-9556-486C-BBCE-259B8A624C4C}" srcId="{85705EE3-F56E-4904-86F0-C76AF834C378}" destId="{324A44DB-8546-4FC4-B61B-A7C1F09E893B}" srcOrd="2" destOrd="0" parTransId="{18D7E03C-B56D-4C51-88B6-4CEF0BA71209}" sibTransId="{ED845BB7-BCF6-4E6D-9937-D7412E1E006B}"/>
    <dgm:cxn modelId="{34AFE5CE-D37A-4612-B031-60A52B7B7C3D}" type="presOf" srcId="{A0A474CE-B116-4778-B3EA-33C9BAEA32C3}" destId="{77AC472C-EBB0-443E-BF33-9FA64E441A5D}" srcOrd="0" destOrd="0" presId="urn:microsoft.com/office/officeart/2005/8/layout/hList1"/>
    <dgm:cxn modelId="{89AF60D2-69B7-4DB9-9EDD-5426D4CA5B18}" srcId="{85705EE3-F56E-4904-86F0-C76AF834C378}" destId="{6E631FEE-2F4C-4F79-A90C-C8E3A31ABD87}" srcOrd="4" destOrd="0" parTransId="{E8F27D4B-4F72-43CA-A78A-3E7B70CE33BB}" sibTransId="{2C9F69B5-22E0-4497-A965-410839666FF1}"/>
    <dgm:cxn modelId="{B4831CD4-C8B8-4313-9A12-1B3A6EBB2055}" srcId="{0B686241-9CA4-4EB4-9D21-D333E5BA27D5}" destId="{6D48F212-C82D-4824-8228-68FA4CB018C9}" srcOrd="4" destOrd="0" parTransId="{7CC97BD8-BDA3-4097-9860-97388DA3E8B3}" sibTransId="{AAC199BA-BAE2-4DF5-AA0F-E422FCEFFBF8}"/>
    <dgm:cxn modelId="{CBC288D4-C542-4A0C-BA16-1A9104990108}" srcId="{9F51CB81-B7B6-4C9B-A670-C5873AA6A0CC}" destId="{2CD3F07B-0CFD-459D-80F8-33F0E05822A0}" srcOrd="4" destOrd="0" parTransId="{5D048E7B-FA78-4F0D-9E87-D5D840B88389}" sibTransId="{8FDA6FA0-D580-41A0-9EB0-D032A0F9EED7}"/>
    <dgm:cxn modelId="{1514E6DA-83A6-4D33-A739-B104623F0A7D}" srcId="{2A36E0CB-8D3B-44F4-8234-A36D69D5ED5B}" destId="{DAE543A0-FBA7-44A6-AC89-50C7577E6A0B}" srcOrd="3" destOrd="0" parTransId="{3ABE51BB-35DC-4970-B3D1-CC5ECBC1F560}" sibTransId="{E10901FD-915F-4A38-994E-49EAFC6AC03D}"/>
    <dgm:cxn modelId="{98B19BDB-1995-47B3-BB69-B0FC3136EDE6}" type="presOf" srcId="{5F2E5341-D7BC-4F07-9A74-C316716A56F1}" destId="{EC780F6D-EE3F-4C01-9E8F-5F0D8F5D0054}" srcOrd="0" destOrd="3" presId="urn:microsoft.com/office/officeart/2005/8/layout/hList1"/>
    <dgm:cxn modelId="{FC9F9CE0-B0FD-4167-B761-AC20E9396DDB}" type="presOf" srcId="{E074FE93-705D-4D63-B842-3A046EF2BEF7}" destId="{EC780F6D-EE3F-4C01-9E8F-5F0D8F5D0054}" srcOrd="0" destOrd="8" presId="urn:microsoft.com/office/officeart/2005/8/layout/hList1"/>
    <dgm:cxn modelId="{FFB150E9-CA94-4E88-A3A4-622433321C16}" srcId="{DAE543A0-FBA7-44A6-AC89-50C7577E6A0B}" destId="{F6A5CAC5-6DC5-4054-ADB1-9C26805474D7}" srcOrd="0" destOrd="0" parTransId="{014FFCFD-4EA0-4C14-A033-B645FC5C72C6}" sibTransId="{BF279356-C46A-4054-AB04-B7B25F3D7B32}"/>
    <dgm:cxn modelId="{404465F2-76CF-4DBC-A5F1-DDF3EA2DE375}" srcId="{85705EE3-F56E-4904-86F0-C76AF834C378}" destId="{3FD7057D-CF71-4D0D-BCDD-76C6AD7A4E6F}" srcOrd="0" destOrd="0" parTransId="{9EEDA807-1227-475E-89B5-271A9B135938}" sibTransId="{E74BF692-9664-48BF-9C5F-BF59D28FB5F0}"/>
    <dgm:cxn modelId="{F7584CF7-D205-4846-9D0D-248C8192E946}" srcId="{2A36E0CB-8D3B-44F4-8234-A36D69D5ED5B}" destId="{142860E6-A365-4567-A435-55ED080F11A9}" srcOrd="2" destOrd="0" parTransId="{6211158A-0486-4768-96FE-FF103DA5EB7B}" sibTransId="{5A918C47-7CBE-41B0-9240-79418FEFC31D}"/>
    <dgm:cxn modelId="{6C73EFFA-6FEB-4231-B664-1FD3674112DE}" srcId="{142860E6-A365-4567-A435-55ED080F11A9}" destId="{A0A474CE-B116-4778-B3EA-33C9BAEA32C3}" srcOrd="0" destOrd="0" parTransId="{2D77E650-8429-45B3-A0AD-B33610CBAD4F}" sibTransId="{587E8C13-61CB-4702-A819-ACB9BE3F245D}"/>
    <dgm:cxn modelId="{C921AEFB-4BBB-422D-9372-CC29BA563F93}" type="presOf" srcId="{F6A5CAC5-6DC5-4054-ADB1-9C26805474D7}" destId="{9F937BD5-A219-4C5C-9AD6-0F1C472AA650}" srcOrd="0" destOrd="0" presId="urn:microsoft.com/office/officeart/2005/8/layout/hList1"/>
    <dgm:cxn modelId="{596DDDE9-4233-4601-86DC-6FF030842D47}" type="presParOf" srcId="{9235E0FE-CD75-4709-81CB-64907892D142}" destId="{2C037D67-763E-4886-AB24-165A812322DA}" srcOrd="0" destOrd="0" presId="urn:microsoft.com/office/officeart/2005/8/layout/hList1"/>
    <dgm:cxn modelId="{D982E0D1-297D-4D6C-99B3-D82B0E2604C7}" type="presParOf" srcId="{2C037D67-763E-4886-AB24-165A812322DA}" destId="{884FE6FF-A823-4EF1-9B66-DD202B317DF7}" srcOrd="0" destOrd="0" presId="urn:microsoft.com/office/officeart/2005/8/layout/hList1"/>
    <dgm:cxn modelId="{6F40B01A-6434-44D1-B2E4-93081C44CD97}" type="presParOf" srcId="{2C037D67-763E-4886-AB24-165A812322DA}" destId="{EC780F6D-EE3F-4C01-9E8F-5F0D8F5D0054}" srcOrd="1" destOrd="0" presId="urn:microsoft.com/office/officeart/2005/8/layout/hList1"/>
    <dgm:cxn modelId="{B963AC1A-D3E4-42CC-AE20-6A986FA7F93B}" type="presParOf" srcId="{9235E0FE-CD75-4709-81CB-64907892D142}" destId="{8696472F-971E-4DF0-83D8-664CC0227639}" srcOrd="1" destOrd="0" presId="urn:microsoft.com/office/officeart/2005/8/layout/hList1"/>
    <dgm:cxn modelId="{468A808C-5E59-4803-A217-D33D5E5537C7}" type="presParOf" srcId="{9235E0FE-CD75-4709-81CB-64907892D142}" destId="{FC2BAA8B-1A69-42A4-93E9-E1483B905B75}" srcOrd="2" destOrd="0" presId="urn:microsoft.com/office/officeart/2005/8/layout/hList1"/>
    <dgm:cxn modelId="{5ACCA0AA-8241-447D-B435-989FE045A735}" type="presParOf" srcId="{FC2BAA8B-1A69-42A4-93E9-E1483B905B75}" destId="{8D38150F-1A0A-41FA-8DD7-12CD2E35B20C}" srcOrd="0" destOrd="0" presId="urn:microsoft.com/office/officeart/2005/8/layout/hList1"/>
    <dgm:cxn modelId="{742B6A9B-EFE3-4665-BC81-EC89E4322716}" type="presParOf" srcId="{FC2BAA8B-1A69-42A4-93E9-E1483B905B75}" destId="{7D49EA0B-EC3B-4F7F-8C7E-55D76A08D2C8}" srcOrd="1" destOrd="0" presId="urn:microsoft.com/office/officeart/2005/8/layout/hList1"/>
    <dgm:cxn modelId="{2C229A3B-8F9F-4FE8-9105-CAB0CB2BDD56}" type="presParOf" srcId="{9235E0FE-CD75-4709-81CB-64907892D142}" destId="{02146A29-3BB8-4784-9C7A-F19AEBDB9111}" srcOrd="3" destOrd="0" presId="urn:microsoft.com/office/officeart/2005/8/layout/hList1"/>
    <dgm:cxn modelId="{05577167-A7AE-4108-A087-8343143BD43F}" type="presParOf" srcId="{9235E0FE-CD75-4709-81CB-64907892D142}" destId="{D758BF35-3DC2-431C-9734-707DB02D6762}" srcOrd="4" destOrd="0" presId="urn:microsoft.com/office/officeart/2005/8/layout/hList1"/>
    <dgm:cxn modelId="{3D587512-80F1-474C-9FAD-4930E7CF59BF}" type="presParOf" srcId="{D758BF35-3DC2-431C-9734-707DB02D6762}" destId="{8E7467D0-A5E4-45F4-9E40-7B44F9A4FE13}" srcOrd="0" destOrd="0" presId="urn:microsoft.com/office/officeart/2005/8/layout/hList1"/>
    <dgm:cxn modelId="{63AD7D53-0C91-4C48-B65E-3E2322E1FC8D}" type="presParOf" srcId="{D758BF35-3DC2-431C-9734-707DB02D6762}" destId="{77AC472C-EBB0-443E-BF33-9FA64E441A5D}" srcOrd="1" destOrd="0" presId="urn:microsoft.com/office/officeart/2005/8/layout/hList1"/>
    <dgm:cxn modelId="{21B5D4DD-17EA-4DA3-9887-E5C47E631617}" type="presParOf" srcId="{9235E0FE-CD75-4709-81CB-64907892D142}" destId="{B9A4602E-212D-4BA3-AFE2-C198161F791B}" srcOrd="5" destOrd="0" presId="urn:microsoft.com/office/officeart/2005/8/layout/hList1"/>
    <dgm:cxn modelId="{60B1CBC0-DF62-49D6-AA28-D390244967BE}" type="presParOf" srcId="{9235E0FE-CD75-4709-81CB-64907892D142}" destId="{509999CD-4FF2-4E38-BFD3-67629C9985AE}" srcOrd="6" destOrd="0" presId="urn:microsoft.com/office/officeart/2005/8/layout/hList1"/>
    <dgm:cxn modelId="{4C38C649-A31B-46CC-9E48-1BC799766966}" type="presParOf" srcId="{509999CD-4FF2-4E38-BFD3-67629C9985AE}" destId="{D7F9170A-F750-43F7-82D2-C2E3007764DD}" srcOrd="0" destOrd="0" presId="urn:microsoft.com/office/officeart/2005/8/layout/hList1"/>
    <dgm:cxn modelId="{F98C146A-9449-4503-B343-11C701425227}" type="presParOf" srcId="{509999CD-4FF2-4E38-BFD3-67629C9985AE}" destId="{9F937BD5-A219-4C5C-9AD6-0F1C472AA650}" srcOrd="1" destOrd="0" presId="urn:microsoft.com/office/officeart/2005/8/layout/hList1"/>
    <dgm:cxn modelId="{93E87108-0713-4011-89F4-E35A02EC8888}" type="presParOf" srcId="{9235E0FE-CD75-4709-81CB-64907892D142}" destId="{C27EEDF2-63C7-475F-BC32-0C6EC9373E1A}" srcOrd="7" destOrd="0" presId="urn:microsoft.com/office/officeart/2005/8/layout/hList1"/>
    <dgm:cxn modelId="{286CA9A0-6225-4B4C-984C-617F937BFD56}" type="presParOf" srcId="{9235E0FE-CD75-4709-81CB-64907892D142}" destId="{1E9199A2-AAE5-45C8-A009-0C08466077B3}" srcOrd="8" destOrd="0" presId="urn:microsoft.com/office/officeart/2005/8/layout/hList1"/>
    <dgm:cxn modelId="{CDEABB49-AEF1-45D7-8A5B-BF31074FD613}" type="presParOf" srcId="{1E9199A2-AAE5-45C8-A009-0C08466077B3}" destId="{26F9E7D9-382B-4304-91D7-685549AF798C}" srcOrd="0" destOrd="0" presId="urn:microsoft.com/office/officeart/2005/8/layout/hList1"/>
    <dgm:cxn modelId="{4A3A5F84-28EC-43DB-8DC0-243D9A363A87}" type="presParOf" srcId="{1E9199A2-AAE5-45C8-A009-0C08466077B3}" destId="{0096D6EF-3AA3-4A5A-A360-8D5BA39FFAE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AC57B5-F4F5-46BE-AC6F-77D79BAEB74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81BCE53-B2B2-4F57-AB0D-22EBED56E00B}">
      <dgm:prSet/>
      <dgm:spPr>
        <a:xfrm>
          <a:off x="212228" y="1675"/>
          <a:ext cx="2605794" cy="1563476"/>
        </a:xfrm>
        <a:prstGeom prst="rect">
          <a:avLst/>
        </a:prstGeom>
        <a:solidFill>
          <a:srgbClr val="333399">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“Dr. Smith at Community Memorial Hospital prescribed 70 capsules of AbbVie’s drug Creon. The Patient filled the prescription at CVS Location </a:t>
          </a:r>
          <a:br>
            <a:rPr lang="en-US" dirty="0">
              <a:solidFill>
                <a:srgbClr val="FFFFFF"/>
              </a:solidFill>
              <a:latin typeface="Arial"/>
              <a:ea typeface="+mn-ea"/>
              <a:cs typeface="+mn-cs"/>
            </a:rPr>
          </a:br>
          <a:r>
            <a:rPr lang="en-US" dirty="0">
              <a:solidFill>
                <a:srgbClr val="FFFFFF"/>
              </a:solidFill>
              <a:latin typeface="Arial"/>
              <a:ea typeface="+mn-ea"/>
              <a:cs typeface="+mn-cs"/>
            </a:rPr>
            <a:t># 1234 the same day.”</a:t>
          </a:r>
        </a:p>
      </dgm:t>
    </dgm:pt>
    <dgm:pt modelId="{BCE53399-E8F4-481F-8740-753674BF95AA}" type="parTrans" cxnId="{A2848550-96B1-4357-9D8B-3082AA28BE00}">
      <dgm:prSet/>
      <dgm:spPr/>
      <dgm:t>
        <a:bodyPr/>
        <a:lstStyle/>
        <a:p>
          <a:endParaRPr lang="en-US"/>
        </a:p>
      </dgm:t>
    </dgm:pt>
    <dgm:pt modelId="{D9361D9C-40C1-4138-9BDA-61383A03AF86}" type="sibTrans" cxnId="{A2848550-96B1-4357-9D8B-3082AA28BE00}">
      <dgm:prSet/>
      <dgm:spPr/>
      <dgm:t>
        <a:bodyPr/>
        <a:lstStyle/>
        <a:p>
          <a:endParaRPr lang="en-US"/>
        </a:p>
      </dgm:t>
    </dgm:pt>
    <dgm:pt modelId="{9A4B4C71-C957-4C5A-8DBF-7A8ED32E0632}">
      <dgm:prSet/>
      <dgm:spPr>
        <a:xfrm>
          <a:off x="3078602" y="1675"/>
          <a:ext cx="2605794" cy="1563476"/>
        </a:xfrm>
        <a:prstGeom prst="rect">
          <a:avLst/>
        </a:prstGeom>
        <a:solidFill>
          <a:srgbClr val="FFFFFF">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“Most CMH patients who get their drugs from a retail pharmacy go to CVS # 12345. Next is Location # 23456, then Location # 34567.”</a:t>
          </a:r>
        </a:p>
      </dgm:t>
    </dgm:pt>
    <dgm:pt modelId="{84D779A6-4D42-4D66-8FD3-F034E85A3C2C}" type="parTrans" cxnId="{0C964F4A-704B-4D10-A5B4-A39FCEE258D2}">
      <dgm:prSet/>
      <dgm:spPr/>
      <dgm:t>
        <a:bodyPr/>
        <a:lstStyle/>
        <a:p>
          <a:endParaRPr lang="en-US"/>
        </a:p>
      </dgm:t>
    </dgm:pt>
    <dgm:pt modelId="{70C4B917-67F8-4CA0-A04A-540DD0E1BFF0}" type="sibTrans" cxnId="{0C964F4A-704B-4D10-A5B4-A39FCEE258D2}">
      <dgm:prSet/>
      <dgm:spPr/>
      <dgm:t>
        <a:bodyPr/>
        <a:lstStyle/>
        <a:p>
          <a:endParaRPr lang="en-US"/>
        </a:p>
      </dgm:t>
    </dgm:pt>
    <dgm:pt modelId="{1CBB8C97-4D72-4B67-BE69-C0AADF15BC43}">
      <dgm:prSet/>
      <dgm:spPr>
        <a:xfrm>
          <a:off x="5944976" y="1675"/>
          <a:ext cx="2605794" cy="1563476"/>
        </a:xfrm>
        <a:prstGeom prst="rect">
          <a:avLst/>
        </a:prstGeom>
        <a:solidFill>
          <a:srgbClr val="00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“Most patients prescribed Creon pick up their prescriptions the same day.”</a:t>
          </a:r>
        </a:p>
      </dgm:t>
    </dgm:pt>
    <dgm:pt modelId="{6A3A2083-B323-4FD6-A098-BF5FAAD2BB44}" type="parTrans" cxnId="{0467F85E-F97B-419F-B3A2-BF0E31E6E9E4}">
      <dgm:prSet/>
      <dgm:spPr/>
      <dgm:t>
        <a:bodyPr/>
        <a:lstStyle/>
        <a:p>
          <a:endParaRPr lang="en-US"/>
        </a:p>
      </dgm:t>
    </dgm:pt>
    <dgm:pt modelId="{72D70D3C-08E1-467E-9209-4BF1EF3B3955}" type="sibTrans" cxnId="{0467F85E-F97B-419F-B3A2-BF0E31E6E9E4}">
      <dgm:prSet/>
      <dgm:spPr/>
      <dgm:t>
        <a:bodyPr/>
        <a:lstStyle/>
        <a:p>
          <a:endParaRPr lang="en-US"/>
        </a:p>
      </dgm:t>
    </dgm:pt>
    <dgm:pt modelId="{D7683A83-33F3-4EF3-9261-41E649B38A6C}">
      <dgm:prSet/>
      <dgm:spPr>
        <a:xfrm>
          <a:off x="212228" y="1825731"/>
          <a:ext cx="2605794" cy="1563476"/>
        </a:xfrm>
        <a:prstGeom prst="rect">
          <a:avLst/>
        </a:prstGeo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“CMH physicians prescribed more of Product X, made by AbbVie, than Product Y, made by Johnson &amp; Johnson.”</a:t>
          </a:r>
        </a:p>
      </dgm:t>
    </dgm:pt>
    <dgm:pt modelId="{DD309A7F-0F32-4D7F-AB13-0F9EDBD0D900}" type="parTrans" cxnId="{EA8F5A22-C536-4E1B-9DA8-C8618A651A0D}">
      <dgm:prSet/>
      <dgm:spPr/>
      <dgm:t>
        <a:bodyPr/>
        <a:lstStyle/>
        <a:p>
          <a:endParaRPr lang="en-US"/>
        </a:p>
      </dgm:t>
    </dgm:pt>
    <dgm:pt modelId="{52F1E9F8-E650-4BE6-9889-128DF3D9ED89}" type="sibTrans" cxnId="{EA8F5A22-C536-4E1B-9DA8-C8618A651A0D}">
      <dgm:prSet/>
      <dgm:spPr/>
      <dgm:t>
        <a:bodyPr/>
        <a:lstStyle/>
        <a:p>
          <a:endParaRPr lang="en-US"/>
        </a:p>
      </dgm:t>
    </dgm:pt>
    <dgm:pt modelId="{2426E8F5-EFB8-4CCC-AD91-6249C3E02267}">
      <dgm:prSet/>
      <dgm:spPr>
        <a:xfrm>
          <a:off x="3078602" y="1825731"/>
          <a:ext cx="2605794" cy="1563476"/>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“CMH purchased at least $___ from Cardinal based on NADAC value.”</a:t>
          </a:r>
        </a:p>
      </dgm:t>
    </dgm:pt>
    <dgm:pt modelId="{3F7EA202-A32F-4468-A42B-45C84B706B88}" type="parTrans" cxnId="{3EDFD29B-DEEB-4B8A-947B-F3CD564BC70E}">
      <dgm:prSet/>
      <dgm:spPr/>
      <dgm:t>
        <a:bodyPr/>
        <a:lstStyle/>
        <a:p>
          <a:endParaRPr lang="en-US"/>
        </a:p>
      </dgm:t>
    </dgm:pt>
    <dgm:pt modelId="{E48BCB06-2EC9-4517-9602-71062100F92A}" type="sibTrans" cxnId="{3EDFD29B-DEEB-4B8A-947B-F3CD564BC70E}">
      <dgm:prSet/>
      <dgm:spPr/>
      <dgm:t>
        <a:bodyPr/>
        <a:lstStyle/>
        <a:p>
          <a:endParaRPr lang="en-US"/>
        </a:p>
      </dgm:t>
    </dgm:pt>
    <dgm:pt modelId="{AC8EA0B0-0BE1-4315-B686-32E55D2ADA1F}">
      <dgm:prSet/>
      <dgm:spPr>
        <a:xfrm>
          <a:off x="5944976" y="1825731"/>
          <a:ext cx="2605794" cy="1563476"/>
        </a:xfrm>
        <a:prstGeom prst="rect">
          <a:avLst/>
        </a:prstGeom>
        <a:solidFill>
          <a:srgbClr val="333399">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“CVS #12345 filled prescription #8989 with 340B drug, which was paid by ESI.”</a:t>
          </a:r>
        </a:p>
      </dgm:t>
    </dgm:pt>
    <dgm:pt modelId="{BA098B8D-CB54-4BAF-9755-96CF413B56B4}" type="parTrans" cxnId="{E80485DB-695D-45C9-B68B-6B5F3E656BE4}">
      <dgm:prSet/>
      <dgm:spPr/>
      <dgm:t>
        <a:bodyPr/>
        <a:lstStyle/>
        <a:p>
          <a:endParaRPr lang="en-US"/>
        </a:p>
      </dgm:t>
    </dgm:pt>
    <dgm:pt modelId="{42272F83-F40F-4E95-A98B-4F2CD8E2327D}" type="sibTrans" cxnId="{E80485DB-695D-45C9-B68B-6B5F3E656BE4}">
      <dgm:prSet/>
      <dgm:spPr/>
      <dgm:t>
        <a:bodyPr/>
        <a:lstStyle/>
        <a:p>
          <a:endParaRPr lang="en-US"/>
        </a:p>
      </dgm:t>
    </dgm:pt>
    <dgm:pt modelId="{A690710D-483F-4922-8FBC-AA2505CBE926}" type="pres">
      <dgm:prSet presAssocID="{F0AC57B5-F4F5-46BE-AC6F-77D79BAEB744}" presName="diagram" presStyleCnt="0">
        <dgm:presLayoutVars>
          <dgm:dir/>
          <dgm:resizeHandles val="exact"/>
        </dgm:presLayoutVars>
      </dgm:prSet>
      <dgm:spPr/>
    </dgm:pt>
    <dgm:pt modelId="{1FEDC4F1-CD44-4A59-A12F-81A843C98770}" type="pres">
      <dgm:prSet presAssocID="{881BCE53-B2B2-4F57-AB0D-22EBED56E00B}" presName="node" presStyleLbl="node1" presStyleIdx="0" presStyleCnt="6">
        <dgm:presLayoutVars>
          <dgm:bulletEnabled val="1"/>
        </dgm:presLayoutVars>
      </dgm:prSet>
      <dgm:spPr/>
    </dgm:pt>
    <dgm:pt modelId="{95E1F691-4DBF-4746-8163-914E16040593}" type="pres">
      <dgm:prSet presAssocID="{D9361D9C-40C1-4138-9BDA-61383A03AF86}" presName="sibTrans" presStyleCnt="0"/>
      <dgm:spPr/>
    </dgm:pt>
    <dgm:pt modelId="{ED5E5A0A-C1D7-482A-82AE-53114A3377D0}" type="pres">
      <dgm:prSet presAssocID="{9A4B4C71-C957-4C5A-8DBF-7A8ED32E0632}" presName="node" presStyleLbl="node1" presStyleIdx="1" presStyleCnt="6">
        <dgm:presLayoutVars>
          <dgm:bulletEnabled val="1"/>
        </dgm:presLayoutVars>
      </dgm:prSet>
      <dgm:spPr/>
    </dgm:pt>
    <dgm:pt modelId="{48BFA791-8F81-4C46-A452-0CEF59C8614D}" type="pres">
      <dgm:prSet presAssocID="{70C4B917-67F8-4CA0-A04A-540DD0E1BFF0}" presName="sibTrans" presStyleCnt="0"/>
      <dgm:spPr/>
    </dgm:pt>
    <dgm:pt modelId="{1CDB27DB-AACE-4AF3-8EE8-F3D1DC3C56D2}" type="pres">
      <dgm:prSet presAssocID="{1CBB8C97-4D72-4B67-BE69-C0AADF15BC43}" presName="node" presStyleLbl="node1" presStyleIdx="2" presStyleCnt="6">
        <dgm:presLayoutVars>
          <dgm:bulletEnabled val="1"/>
        </dgm:presLayoutVars>
      </dgm:prSet>
      <dgm:spPr/>
    </dgm:pt>
    <dgm:pt modelId="{34561257-EC22-49C9-A91A-FDD6A4C502A0}" type="pres">
      <dgm:prSet presAssocID="{72D70D3C-08E1-467E-9209-4BF1EF3B3955}" presName="sibTrans" presStyleCnt="0"/>
      <dgm:spPr/>
    </dgm:pt>
    <dgm:pt modelId="{058DA7A4-970F-4C68-A89A-5243B7F33269}" type="pres">
      <dgm:prSet presAssocID="{D7683A83-33F3-4EF3-9261-41E649B38A6C}" presName="node" presStyleLbl="node1" presStyleIdx="3" presStyleCnt="6">
        <dgm:presLayoutVars>
          <dgm:bulletEnabled val="1"/>
        </dgm:presLayoutVars>
      </dgm:prSet>
      <dgm:spPr/>
    </dgm:pt>
    <dgm:pt modelId="{A1D057A9-BB41-4867-A953-9544801F33B9}" type="pres">
      <dgm:prSet presAssocID="{52F1E9F8-E650-4BE6-9889-128DF3D9ED89}" presName="sibTrans" presStyleCnt="0"/>
      <dgm:spPr/>
    </dgm:pt>
    <dgm:pt modelId="{3B4E8458-12DF-4547-90D3-99E3D0D1F6C4}" type="pres">
      <dgm:prSet presAssocID="{2426E8F5-EFB8-4CCC-AD91-6249C3E02267}" presName="node" presStyleLbl="node1" presStyleIdx="4" presStyleCnt="6">
        <dgm:presLayoutVars>
          <dgm:bulletEnabled val="1"/>
        </dgm:presLayoutVars>
      </dgm:prSet>
      <dgm:spPr/>
    </dgm:pt>
    <dgm:pt modelId="{D7FD49CE-7E42-46F0-9B6E-6E80DADB2D31}" type="pres">
      <dgm:prSet presAssocID="{E48BCB06-2EC9-4517-9602-71062100F92A}" presName="sibTrans" presStyleCnt="0"/>
      <dgm:spPr/>
    </dgm:pt>
    <dgm:pt modelId="{430C1E99-81A6-4EE8-A73D-B7842744B131}" type="pres">
      <dgm:prSet presAssocID="{AC8EA0B0-0BE1-4315-B686-32E55D2ADA1F}" presName="node" presStyleLbl="node1" presStyleIdx="5" presStyleCnt="6">
        <dgm:presLayoutVars>
          <dgm:bulletEnabled val="1"/>
        </dgm:presLayoutVars>
      </dgm:prSet>
      <dgm:spPr/>
    </dgm:pt>
  </dgm:ptLst>
  <dgm:cxnLst>
    <dgm:cxn modelId="{AE4A9A01-3D96-41C8-8EFF-4B0D252C4B71}" type="presOf" srcId="{881BCE53-B2B2-4F57-AB0D-22EBED56E00B}" destId="{1FEDC4F1-CD44-4A59-A12F-81A843C98770}" srcOrd="0" destOrd="0" presId="urn:microsoft.com/office/officeart/2005/8/layout/default"/>
    <dgm:cxn modelId="{51CF0A17-070A-4A1F-89C4-FA21E488961B}" type="presOf" srcId="{F0AC57B5-F4F5-46BE-AC6F-77D79BAEB744}" destId="{A690710D-483F-4922-8FBC-AA2505CBE926}" srcOrd="0" destOrd="0" presId="urn:microsoft.com/office/officeart/2005/8/layout/default"/>
    <dgm:cxn modelId="{C574AF1F-C7FB-4D44-AD94-BD1DB4844F21}" type="presOf" srcId="{AC8EA0B0-0BE1-4315-B686-32E55D2ADA1F}" destId="{430C1E99-81A6-4EE8-A73D-B7842744B131}" srcOrd="0" destOrd="0" presId="urn:microsoft.com/office/officeart/2005/8/layout/default"/>
    <dgm:cxn modelId="{EA8F5A22-C536-4E1B-9DA8-C8618A651A0D}" srcId="{F0AC57B5-F4F5-46BE-AC6F-77D79BAEB744}" destId="{D7683A83-33F3-4EF3-9261-41E649B38A6C}" srcOrd="3" destOrd="0" parTransId="{DD309A7F-0F32-4D7F-AB13-0F9EDBD0D900}" sibTransId="{52F1E9F8-E650-4BE6-9889-128DF3D9ED89}"/>
    <dgm:cxn modelId="{0467F85E-F97B-419F-B3A2-BF0E31E6E9E4}" srcId="{F0AC57B5-F4F5-46BE-AC6F-77D79BAEB744}" destId="{1CBB8C97-4D72-4B67-BE69-C0AADF15BC43}" srcOrd="2" destOrd="0" parTransId="{6A3A2083-B323-4FD6-A098-BF5FAAD2BB44}" sibTransId="{72D70D3C-08E1-467E-9209-4BF1EF3B3955}"/>
    <dgm:cxn modelId="{0C964F4A-704B-4D10-A5B4-A39FCEE258D2}" srcId="{F0AC57B5-F4F5-46BE-AC6F-77D79BAEB744}" destId="{9A4B4C71-C957-4C5A-8DBF-7A8ED32E0632}" srcOrd="1" destOrd="0" parTransId="{84D779A6-4D42-4D66-8FD3-F034E85A3C2C}" sibTransId="{70C4B917-67F8-4CA0-A04A-540DD0E1BFF0}"/>
    <dgm:cxn modelId="{A2848550-96B1-4357-9D8B-3082AA28BE00}" srcId="{F0AC57B5-F4F5-46BE-AC6F-77D79BAEB744}" destId="{881BCE53-B2B2-4F57-AB0D-22EBED56E00B}" srcOrd="0" destOrd="0" parTransId="{BCE53399-E8F4-481F-8740-753674BF95AA}" sibTransId="{D9361D9C-40C1-4138-9BDA-61383A03AF86}"/>
    <dgm:cxn modelId="{8F98AC70-B8E7-4B03-BAA1-8CB20F9F9530}" type="presOf" srcId="{9A4B4C71-C957-4C5A-8DBF-7A8ED32E0632}" destId="{ED5E5A0A-C1D7-482A-82AE-53114A3377D0}" srcOrd="0" destOrd="0" presId="urn:microsoft.com/office/officeart/2005/8/layout/default"/>
    <dgm:cxn modelId="{3EDFD29B-DEEB-4B8A-947B-F3CD564BC70E}" srcId="{F0AC57B5-F4F5-46BE-AC6F-77D79BAEB744}" destId="{2426E8F5-EFB8-4CCC-AD91-6249C3E02267}" srcOrd="4" destOrd="0" parTransId="{3F7EA202-A32F-4468-A42B-45C84B706B88}" sibTransId="{E48BCB06-2EC9-4517-9602-71062100F92A}"/>
    <dgm:cxn modelId="{0A7023AE-7E88-46A4-9E46-C406FD8A67D2}" type="presOf" srcId="{2426E8F5-EFB8-4CCC-AD91-6249C3E02267}" destId="{3B4E8458-12DF-4547-90D3-99E3D0D1F6C4}" srcOrd="0" destOrd="0" presId="urn:microsoft.com/office/officeart/2005/8/layout/default"/>
    <dgm:cxn modelId="{BA98E4C9-7EEC-47BF-A956-7625930D2B6C}" type="presOf" srcId="{1CBB8C97-4D72-4B67-BE69-C0AADF15BC43}" destId="{1CDB27DB-AACE-4AF3-8EE8-F3D1DC3C56D2}" srcOrd="0" destOrd="0" presId="urn:microsoft.com/office/officeart/2005/8/layout/default"/>
    <dgm:cxn modelId="{E80485DB-695D-45C9-B68B-6B5F3E656BE4}" srcId="{F0AC57B5-F4F5-46BE-AC6F-77D79BAEB744}" destId="{AC8EA0B0-0BE1-4315-B686-32E55D2ADA1F}" srcOrd="5" destOrd="0" parTransId="{BA098B8D-CB54-4BAF-9755-96CF413B56B4}" sibTransId="{42272F83-F40F-4E95-A98B-4F2CD8E2327D}"/>
    <dgm:cxn modelId="{D54EF0EC-A29F-48A2-AF11-56EE25BADA89}" type="presOf" srcId="{D7683A83-33F3-4EF3-9261-41E649B38A6C}" destId="{058DA7A4-970F-4C68-A89A-5243B7F33269}" srcOrd="0" destOrd="0" presId="urn:microsoft.com/office/officeart/2005/8/layout/default"/>
    <dgm:cxn modelId="{4F405CCA-6DB9-4806-8D3D-D1EA6CC03660}" type="presParOf" srcId="{A690710D-483F-4922-8FBC-AA2505CBE926}" destId="{1FEDC4F1-CD44-4A59-A12F-81A843C98770}" srcOrd="0" destOrd="0" presId="urn:microsoft.com/office/officeart/2005/8/layout/default"/>
    <dgm:cxn modelId="{7FF92657-D1B2-404B-AD5B-A84040D2E7A1}" type="presParOf" srcId="{A690710D-483F-4922-8FBC-AA2505CBE926}" destId="{95E1F691-4DBF-4746-8163-914E16040593}" srcOrd="1" destOrd="0" presId="urn:microsoft.com/office/officeart/2005/8/layout/default"/>
    <dgm:cxn modelId="{FD936E99-7B4B-4A5F-824A-EE900F0AA04E}" type="presParOf" srcId="{A690710D-483F-4922-8FBC-AA2505CBE926}" destId="{ED5E5A0A-C1D7-482A-82AE-53114A3377D0}" srcOrd="2" destOrd="0" presId="urn:microsoft.com/office/officeart/2005/8/layout/default"/>
    <dgm:cxn modelId="{D95A6690-E026-4C84-8E1B-E3691F3F2F26}" type="presParOf" srcId="{A690710D-483F-4922-8FBC-AA2505CBE926}" destId="{48BFA791-8F81-4C46-A452-0CEF59C8614D}" srcOrd="3" destOrd="0" presId="urn:microsoft.com/office/officeart/2005/8/layout/default"/>
    <dgm:cxn modelId="{43324D79-0D12-4E7F-B735-6E146E428E12}" type="presParOf" srcId="{A690710D-483F-4922-8FBC-AA2505CBE926}" destId="{1CDB27DB-AACE-4AF3-8EE8-F3D1DC3C56D2}" srcOrd="4" destOrd="0" presId="urn:microsoft.com/office/officeart/2005/8/layout/default"/>
    <dgm:cxn modelId="{D9D174BD-92D3-42C8-B9D9-48322B1D18ED}" type="presParOf" srcId="{A690710D-483F-4922-8FBC-AA2505CBE926}" destId="{34561257-EC22-49C9-A91A-FDD6A4C502A0}" srcOrd="5" destOrd="0" presId="urn:microsoft.com/office/officeart/2005/8/layout/default"/>
    <dgm:cxn modelId="{3E98F788-7D38-4403-BD21-46B2A90AE0FC}" type="presParOf" srcId="{A690710D-483F-4922-8FBC-AA2505CBE926}" destId="{058DA7A4-970F-4C68-A89A-5243B7F33269}" srcOrd="6" destOrd="0" presId="urn:microsoft.com/office/officeart/2005/8/layout/default"/>
    <dgm:cxn modelId="{93CAE073-D175-4E89-A40E-754228E9975E}" type="presParOf" srcId="{A690710D-483F-4922-8FBC-AA2505CBE926}" destId="{A1D057A9-BB41-4867-A953-9544801F33B9}" srcOrd="7" destOrd="0" presId="urn:microsoft.com/office/officeart/2005/8/layout/default"/>
    <dgm:cxn modelId="{871243EF-B0FE-4EC4-843C-0EB8DEAE81DA}" type="presParOf" srcId="{A690710D-483F-4922-8FBC-AA2505CBE926}" destId="{3B4E8458-12DF-4547-90D3-99E3D0D1F6C4}" srcOrd="8" destOrd="0" presId="urn:microsoft.com/office/officeart/2005/8/layout/default"/>
    <dgm:cxn modelId="{2E22E3B8-148F-4455-AAF9-70683109FD04}" type="presParOf" srcId="{A690710D-483F-4922-8FBC-AA2505CBE926}" destId="{D7FD49CE-7E42-46F0-9B6E-6E80DADB2D31}" srcOrd="9" destOrd="0" presId="urn:microsoft.com/office/officeart/2005/8/layout/default"/>
    <dgm:cxn modelId="{E4DA1ACD-DD3C-4F8C-93D1-F3B4850691F6}" type="presParOf" srcId="{A690710D-483F-4922-8FBC-AA2505CBE926}" destId="{430C1E99-81A6-4EE8-A73D-B7842744B13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138B25-CD09-4AC9-A53A-65CFA4B131F4}"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FA05E95F-EB00-46ED-9DBF-BDEF5A54DB43}">
      <dgm:prSet phldrT="[Text]"/>
      <dgm:spPr>
        <a:xfrm rot="10800000">
          <a:off x="1586656" y="2150"/>
          <a:ext cx="5401252" cy="904762"/>
        </a:xfrm>
        <a:prstGeom prst="homePlate">
          <a:avLst/>
        </a:prstGeom>
        <a:solidFill>
          <a:srgbClr val="FFFFFF">
            <a:hueOff val="0"/>
            <a:satOff val="0"/>
            <a:lumOff val="0"/>
            <a:alphaOff val="0"/>
          </a:srgbClr>
        </a:solidFill>
        <a:ln w="12700" cap="flat" cmpd="sng" algn="ctr">
          <a:solidFill>
            <a:srgbClr val="BBE0E3">
              <a:shade val="80000"/>
              <a:hueOff val="0"/>
              <a:satOff val="0"/>
              <a:lumOff val="0"/>
              <a:alphaOff val="0"/>
            </a:srgbClr>
          </a:solidFill>
          <a:prstDash val="solid"/>
          <a:miter lim="800000"/>
        </a:ln>
        <a:effectLst/>
      </dgm:spPr>
      <dgm:t>
        <a:bodyPr/>
        <a:lstStyle/>
        <a:p>
          <a:pPr>
            <a:buNone/>
          </a:pPr>
          <a:r>
            <a:rPr lang="en-US" dirty="0">
              <a:solidFill>
                <a:srgbClr val="000000">
                  <a:hueOff val="0"/>
                  <a:satOff val="0"/>
                  <a:lumOff val="0"/>
                  <a:alphaOff val="0"/>
                </a:srgbClr>
              </a:solidFill>
              <a:latin typeface="Arial"/>
              <a:ea typeface="+mn-ea"/>
              <a:cs typeface="+mn-cs"/>
            </a:rPr>
            <a:t>Direct Data Submissions</a:t>
          </a:r>
        </a:p>
      </dgm:t>
    </dgm:pt>
    <dgm:pt modelId="{B07666D6-A9A0-486D-9EF8-16BE63488D54}" type="parTrans" cxnId="{8C194E59-CAD2-4B1B-9A4E-82B5CCD73B1F}">
      <dgm:prSet/>
      <dgm:spPr/>
      <dgm:t>
        <a:bodyPr/>
        <a:lstStyle/>
        <a:p>
          <a:endParaRPr lang="en-US"/>
        </a:p>
      </dgm:t>
    </dgm:pt>
    <dgm:pt modelId="{67F062DB-1289-4DDD-8A4B-193627285EE5}" type="sibTrans" cxnId="{8C194E59-CAD2-4B1B-9A4E-82B5CCD73B1F}">
      <dgm:prSet/>
      <dgm:spPr/>
      <dgm:t>
        <a:bodyPr/>
        <a:lstStyle/>
        <a:p>
          <a:endParaRPr lang="en-US"/>
        </a:p>
      </dgm:t>
    </dgm:pt>
    <dgm:pt modelId="{16400BDA-B23A-43D0-955D-9ABCF8D493BF}">
      <dgm:prSet phldrT="[Text]"/>
      <dgm:spPr>
        <a:xfrm rot="10800000">
          <a:off x="1586656" y="1176991"/>
          <a:ext cx="5401252" cy="904762"/>
        </a:xfrm>
        <a:prstGeom prst="homePlate">
          <a:avLst/>
        </a:prstGeom>
        <a:solidFill>
          <a:srgbClr val="FFFFFF">
            <a:hueOff val="0"/>
            <a:satOff val="0"/>
            <a:lumOff val="0"/>
            <a:alphaOff val="0"/>
          </a:srgbClr>
        </a:solidFill>
        <a:ln w="12700" cap="flat" cmpd="sng" algn="ctr">
          <a:solidFill>
            <a:srgbClr val="BBE0E3">
              <a:shade val="80000"/>
              <a:hueOff val="0"/>
              <a:satOff val="0"/>
              <a:lumOff val="0"/>
              <a:alphaOff val="0"/>
            </a:srgbClr>
          </a:solidFill>
          <a:prstDash val="solid"/>
          <a:miter lim="800000"/>
        </a:ln>
        <a:effectLst/>
      </dgm:spPr>
      <dgm:t>
        <a:bodyPr/>
        <a:lstStyle/>
        <a:p>
          <a:pPr>
            <a:buNone/>
          </a:pPr>
          <a:r>
            <a:rPr lang="en-US" dirty="0">
              <a:solidFill>
                <a:srgbClr val="000000">
                  <a:hueOff val="0"/>
                  <a:satOff val="0"/>
                  <a:lumOff val="0"/>
                  <a:alphaOff val="0"/>
                </a:srgbClr>
              </a:solidFill>
              <a:latin typeface="Arial"/>
              <a:ea typeface="+mn-ea"/>
              <a:cs typeface="+mn-cs"/>
            </a:rPr>
            <a:t>REMS</a:t>
          </a:r>
        </a:p>
      </dgm:t>
    </dgm:pt>
    <dgm:pt modelId="{0A47019E-CB28-4C07-A55B-8AA302F87874}" type="parTrans" cxnId="{1EF1FBFD-621B-4326-8DB6-B1223C69B608}">
      <dgm:prSet/>
      <dgm:spPr/>
      <dgm:t>
        <a:bodyPr/>
        <a:lstStyle/>
        <a:p>
          <a:endParaRPr lang="en-US"/>
        </a:p>
      </dgm:t>
    </dgm:pt>
    <dgm:pt modelId="{C4699284-96E4-4FE3-B47A-39A8885AB5EB}" type="sibTrans" cxnId="{1EF1FBFD-621B-4326-8DB6-B1223C69B608}">
      <dgm:prSet/>
      <dgm:spPr/>
      <dgm:t>
        <a:bodyPr/>
        <a:lstStyle/>
        <a:p>
          <a:endParaRPr lang="en-US"/>
        </a:p>
      </dgm:t>
    </dgm:pt>
    <dgm:pt modelId="{78CD67B3-402D-496D-B279-59C09434F164}">
      <dgm:prSet phldrT="[Text]"/>
      <dgm:spPr>
        <a:xfrm rot="10800000">
          <a:off x="1586656" y="2351832"/>
          <a:ext cx="5401252" cy="904762"/>
        </a:xfrm>
        <a:prstGeom prst="homePlate">
          <a:avLst/>
        </a:prstGeom>
        <a:solidFill>
          <a:srgbClr val="FFFFFF">
            <a:hueOff val="0"/>
            <a:satOff val="0"/>
            <a:lumOff val="0"/>
            <a:alphaOff val="0"/>
          </a:srgbClr>
        </a:solidFill>
        <a:ln w="12700" cap="flat" cmpd="sng" algn="ctr">
          <a:solidFill>
            <a:srgbClr val="BBE0E3">
              <a:shade val="80000"/>
              <a:hueOff val="0"/>
              <a:satOff val="0"/>
              <a:lumOff val="0"/>
              <a:alphaOff val="0"/>
            </a:srgbClr>
          </a:solidFill>
          <a:prstDash val="solid"/>
          <a:miter lim="800000"/>
        </a:ln>
        <a:effectLst/>
      </dgm:spPr>
      <dgm:t>
        <a:bodyPr/>
        <a:lstStyle/>
        <a:p>
          <a:pPr>
            <a:buNone/>
          </a:pPr>
          <a:r>
            <a:rPr lang="en-US" dirty="0">
              <a:solidFill>
                <a:srgbClr val="000000">
                  <a:hueOff val="0"/>
                  <a:satOff val="0"/>
                  <a:lumOff val="0"/>
                  <a:alphaOff val="0"/>
                </a:srgbClr>
              </a:solidFill>
              <a:latin typeface="Arial"/>
              <a:ea typeface="+mn-ea"/>
              <a:cs typeface="+mn-cs"/>
            </a:rPr>
            <a:t>Hub Transfers</a:t>
          </a:r>
        </a:p>
      </dgm:t>
    </dgm:pt>
    <dgm:pt modelId="{2DC42393-3AE7-4BC3-802A-D39D91178DE0}" type="parTrans" cxnId="{2184CF08-96CF-4A4D-BA73-0B037941B418}">
      <dgm:prSet/>
      <dgm:spPr/>
      <dgm:t>
        <a:bodyPr/>
        <a:lstStyle/>
        <a:p>
          <a:endParaRPr lang="en-US"/>
        </a:p>
      </dgm:t>
    </dgm:pt>
    <dgm:pt modelId="{0F64A739-9E5F-4E6D-ABFA-85CE02325EF3}" type="sibTrans" cxnId="{2184CF08-96CF-4A4D-BA73-0B037941B418}">
      <dgm:prSet/>
      <dgm:spPr/>
      <dgm:t>
        <a:bodyPr/>
        <a:lstStyle/>
        <a:p>
          <a:endParaRPr lang="en-US"/>
        </a:p>
      </dgm:t>
    </dgm:pt>
    <dgm:pt modelId="{E7DBE6FA-5399-428C-84C8-7048D76753A5}" type="pres">
      <dgm:prSet presAssocID="{93138B25-CD09-4AC9-A53A-65CFA4B131F4}" presName="linearFlow" presStyleCnt="0">
        <dgm:presLayoutVars>
          <dgm:dir/>
          <dgm:resizeHandles val="exact"/>
        </dgm:presLayoutVars>
      </dgm:prSet>
      <dgm:spPr/>
    </dgm:pt>
    <dgm:pt modelId="{97312B73-0EFD-493B-8720-EC260DFBBFEB}" type="pres">
      <dgm:prSet presAssocID="{FA05E95F-EB00-46ED-9DBF-BDEF5A54DB43}" presName="composite" presStyleCnt="0"/>
      <dgm:spPr/>
    </dgm:pt>
    <dgm:pt modelId="{AB40D74D-55C0-46A6-BD10-5416DF36423B}" type="pres">
      <dgm:prSet presAssocID="{FA05E95F-EB00-46ED-9DBF-BDEF5A54DB43}" presName="imgShp" presStyleLbl="fgImgPlace1" presStyleIdx="0" presStyleCnt="3"/>
      <dgm:spPr>
        <a:xfrm>
          <a:off x="1134275" y="2150"/>
          <a:ext cx="904762" cy="9047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BBE0E3">
              <a:shade val="80000"/>
              <a:hueOff val="0"/>
              <a:satOff val="0"/>
              <a:lumOff val="0"/>
              <a:alphaOff val="0"/>
            </a:srgbClr>
          </a:solidFill>
          <a:prstDash val="solid"/>
          <a:miter lim="800000"/>
        </a:ln>
        <a:effectLst/>
      </dgm:spPr>
      <dgm:extLst>
        <a:ext uri="{E40237B7-FDA0-4F09-8148-C483321AD2D9}">
          <dgm14:cNvPr xmlns:dgm14="http://schemas.microsoft.com/office/drawing/2010/diagram" id="0" name="" descr="Add with solid fill"/>
        </a:ext>
      </dgm:extLst>
    </dgm:pt>
    <dgm:pt modelId="{814347AE-159A-44FF-9168-17B644FFE9EC}" type="pres">
      <dgm:prSet presAssocID="{FA05E95F-EB00-46ED-9DBF-BDEF5A54DB43}" presName="txShp" presStyleLbl="node1" presStyleIdx="0" presStyleCnt="3">
        <dgm:presLayoutVars>
          <dgm:bulletEnabled val="1"/>
        </dgm:presLayoutVars>
      </dgm:prSet>
      <dgm:spPr/>
    </dgm:pt>
    <dgm:pt modelId="{89EE5B7D-FA61-47B3-9DD2-D6B2A778FC06}" type="pres">
      <dgm:prSet presAssocID="{67F062DB-1289-4DDD-8A4B-193627285EE5}" presName="spacing" presStyleCnt="0"/>
      <dgm:spPr/>
    </dgm:pt>
    <dgm:pt modelId="{19E443FF-B530-4C17-ACDD-36E4C1CBBEDE}" type="pres">
      <dgm:prSet presAssocID="{16400BDA-B23A-43D0-955D-9ABCF8D493BF}" presName="composite" presStyleCnt="0"/>
      <dgm:spPr/>
    </dgm:pt>
    <dgm:pt modelId="{D6B4556F-BCE2-4390-93F8-8D37DB4F0D04}" type="pres">
      <dgm:prSet presAssocID="{16400BDA-B23A-43D0-955D-9ABCF8D493BF}" presName="imgShp" presStyleLbl="fgImgPlace1" presStyleIdx="1" presStyleCnt="3"/>
      <dgm:spPr>
        <a:xfrm>
          <a:off x="1134275" y="1176991"/>
          <a:ext cx="904762" cy="9047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BBE0E3">
              <a:shade val="80000"/>
              <a:hueOff val="0"/>
              <a:satOff val="0"/>
              <a:lumOff val="0"/>
              <a:alphaOff val="0"/>
            </a:srgbClr>
          </a:solidFill>
          <a:prstDash val="solid"/>
          <a:miter lim="800000"/>
        </a:ln>
        <a:effectLst/>
      </dgm:spPr>
      <dgm:extLst>
        <a:ext uri="{E40237B7-FDA0-4F09-8148-C483321AD2D9}">
          <dgm14:cNvPr xmlns:dgm14="http://schemas.microsoft.com/office/drawing/2010/diagram" id="0" name="" descr="Add with solid fill"/>
        </a:ext>
      </dgm:extLst>
    </dgm:pt>
    <dgm:pt modelId="{B27393F6-8EDB-43C4-97B0-4F7F101FA749}" type="pres">
      <dgm:prSet presAssocID="{16400BDA-B23A-43D0-955D-9ABCF8D493BF}" presName="txShp" presStyleLbl="node1" presStyleIdx="1" presStyleCnt="3">
        <dgm:presLayoutVars>
          <dgm:bulletEnabled val="1"/>
        </dgm:presLayoutVars>
      </dgm:prSet>
      <dgm:spPr/>
    </dgm:pt>
    <dgm:pt modelId="{DE03B24E-0520-4D48-89A5-2AC57A451403}" type="pres">
      <dgm:prSet presAssocID="{C4699284-96E4-4FE3-B47A-39A8885AB5EB}" presName="spacing" presStyleCnt="0"/>
      <dgm:spPr/>
    </dgm:pt>
    <dgm:pt modelId="{753E9C6E-7C2C-469E-84EF-67826ACD71A5}" type="pres">
      <dgm:prSet presAssocID="{78CD67B3-402D-496D-B279-59C09434F164}" presName="composite" presStyleCnt="0"/>
      <dgm:spPr/>
    </dgm:pt>
    <dgm:pt modelId="{EE5C6CA6-A939-4D20-9E37-02F7C352AD93}" type="pres">
      <dgm:prSet presAssocID="{78CD67B3-402D-496D-B279-59C09434F164}" presName="imgShp" presStyleLbl="fgImgPlace1" presStyleIdx="2" presStyleCnt="3"/>
      <dgm:spPr>
        <a:xfrm>
          <a:off x="1134275" y="2351832"/>
          <a:ext cx="904762" cy="9047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BBE0E3">
              <a:shade val="80000"/>
              <a:hueOff val="0"/>
              <a:satOff val="0"/>
              <a:lumOff val="0"/>
              <a:alphaOff val="0"/>
            </a:srgbClr>
          </a:solidFill>
          <a:prstDash val="solid"/>
          <a:miter lim="800000"/>
        </a:ln>
        <a:effectLst/>
      </dgm:spPr>
      <dgm:extLst>
        <a:ext uri="{E40237B7-FDA0-4F09-8148-C483321AD2D9}">
          <dgm14:cNvPr xmlns:dgm14="http://schemas.microsoft.com/office/drawing/2010/diagram" id="0" name="" descr="Add with solid fill"/>
        </a:ext>
      </dgm:extLst>
    </dgm:pt>
    <dgm:pt modelId="{18A982A2-D031-40F1-A083-527AF44DAF6E}" type="pres">
      <dgm:prSet presAssocID="{78CD67B3-402D-496D-B279-59C09434F164}" presName="txShp" presStyleLbl="node1" presStyleIdx="2" presStyleCnt="3">
        <dgm:presLayoutVars>
          <dgm:bulletEnabled val="1"/>
        </dgm:presLayoutVars>
      </dgm:prSet>
      <dgm:spPr/>
    </dgm:pt>
  </dgm:ptLst>
  <dgm:cxnLst>
    <dgm:cxn modelId="{2184CF08-96CF-4A4D-BA73-0B037941B418}" srcId="{93138B25-CD09-4AC9-A53A-65CFA4B131F4}" destId="{78CD67B3-402D-496D-B279-59C09434F164}" srcOrd="2" destOrd="0" parTransId="{2DC42393-3AE7-4BC3-802A-D39D91178DE0}" sibTransId="{0F64A739-9E5F-4E6D-ABFA-85CE02325EF3}"/>
    <dgm:cxn modelId="{22255527-C391-4AB4-BA2D-A674FAB6A719}" type="presOf" srcId="{FA05E95F-EB00-46ED-9DBF-BDEF5A54DB43}" destId="{814347AE-159A-44FF-9168-17B644FFE9EC}" srcOrd="0" destOrd="0" presId="urn:microsoft.com/office/officeart/2005/8/layout/vList3"/>
    <dgm:cxn modelId="{4ACE0352-06FD-44B7-B998-04099888B50E}" type="presOf" srcId="{78CD67B3-402D-496D-B279-59C09434F164}" destId="{18A982A2-D031-40F1-A083-527AF44DAF6E}" srcOrd="0" destOrd="0" presId="urn:microsoft.com/office/officeart/2005/8/layout/vList3"/>
    <dgm:cxn modelId="{8C194E59-CAD2-4B1B-9A4E-82B5CCD73B1F}" srcId="{93138B25-CD09-4AC9-A53A-65CFA4B131F4}" destId="{FA05E95F-EB00-46ED-9DBF-BDEF5A54DB43}" srcOrd="0" destOrd="0" parTransId="{B07666D6-A9A0-486D-9EF8-16BE63488D54}" sibTransId="{67F062DB-1289-4DDD-8A4B-193627285EE5}"/>
    <dgm:cxn modelId="{E58E8DA6-C890-4DF4-8BA5-DF7DCB7B2ED3}" type="presOf" srcId="{93138B25-CD09-4AC9-A53A-65CFA4B131F4}" destId="{E7DBE6FA-5399-428C-84C8-7048D76753A5}" srcOrd="0" destOrd="0" presId="urn:microsoft.com/office/officeart/2005/8/layout/vList3"/>
    <dgm:cxn modelId="{8897E5F4-9C9F-4630-9DB6-C46F1645F4E3}" type="presOf" srcId="{16400BDA-B23A-43D0-955D-9ABCF8D493BF}" destId="{B27393F6-8EDB-43C4-97B0-4F7F101FA749}" srcOrd="0" destOrd="0" presId="urn:microsoft.com/office/officeart/2005/8/layout/vList3"/>
    <dgm:cxn modelId="{1EF1FBFD-621B-4326-8DB6-B1223C69B608}" srcId="{93138B25-CD09-4AC9-A53A-65CFA4B131F4}" destId="{16400BDA-B23A-43D0-955D-9ABCF8D493BF}" srcOrd="1" destOrd="0" parTransId="{0A47019E-CB28-4C07-A55B-8AA302F87874}" sibTransId="{C4699284-96E4-4FE3-B47A-39A8885AB5EB}"/>
    <dgm:cxn modelId="{91DC6F34-88A0-4A27-8291-032656CEDEEF}" type="presParOf" srcId="{E7DBE6FA-5399-428C-84C8-7048D76753A5}" destId="{97312B73-0EFD-493B-8720-EC260DFBBFEB}" srcOrd="0" destOrd="0" presId="urn:microsoft.com/office/officeart/2005/8/layout/vList3"/>
    <dgm:cxn modelId="{2EA1E4BF-8005-4FDD-B52F-D17F1F67C944}" type="presParOf" srcId="{97312B73-0EFD-493B-8720-EC260DFBBFEB}" destId="{AB40D74D-55C0-46A6-BD10-5416DF36423B}" srcOrd="0" destOrd="0" presId="urn:microsoft.com/office/officeart/2005/8/layout/vList3"/>
    <dgm:cxn modelId="{7F1F12A2-9F70-4C83-9F8A-D3AB2CFC467B}" type="presParOf" srcId="{97312B73-0EFD-493B-8720-EC260DFBBFEB}" destId="{814347AE-159A-44FF-9168-17B644FFE9EC}" srcOrd="1" destOrd="0" presId="urn:microsoft.com/office/officeart/2005/8/layout/vList3"/>
    <dgm:cxn modelId="{EAC71CDC-C77B-467A-BE8C-7A80CF67AF62}" type="presParOf" srcId="{E7DBE6FA-5399-428C-84C8-7048D76753A5}" destId="{89EE5B7D-FA61-47B3-9DD2-D6B2A778FC06}" srcOrd="1" destOrd="0" presId="urn:microsoft.com/office/officeart/2005/8/layout/vList3"/>
    <dgm:cxn modelId="{D74CE5DC-B82E-48E5-876B-F5DCF28C8F4B}" type="presParOf" srcId="{E7DBE6FA-5399-428C-84C8-7048D76753A5}" destId="{19E443FF-B530-4C17-ACDD-36E4C1CBBEDE}" srcOrd="2" destOrd="0" presId="urn:microsoft.com/office/officeart/2005/8/layout/vList3"/>
    <dgm:cxn modelId="{377736A7-BAEB-4B71-A4B3-4575F5AEDC15}" type="presParOf" srcId="{19E443FF-B530-4C17-ACDD-36E4C1CBBEDE}" destId="{D6B4556F-BCE2-4390-93F8-8D37DB4F0D04}" srcOrd="0" destOrd="0" presId="urn:microsoft.com/office/officeart/2005/8/layout/vList3"/>
    <dgm:cxn modelId="{792CE9B6-4A39-4B61-93DC-F4275ECDFC16}" type="presParOf" srcId="{19E443FF-B530-4C17-ACDD-36E4C1CBBEDE}" destId="{B27393F6-8EDB-43C4-97B0-4F7F101FA749}" srcOrd="1" destOrd="0" presId="urn:microsoft.com/office/officeart/2005/8/layout/vList3"/>
    <dgm:cxn modelId="{88EC50FE-A764-41A6-8BA6-1C16257F7074}" type="presParOf" srcId="{E7DBE6FA-5399-428C-84C8-7048D76753A5}" destId="{DE03B24E-0520-4D48-89A5-2AC57A451403}" srcOrd="3" destOrd="0" presId="urn:microsoft.com/office/officeart/2005/8/layout/vList3"/>
    <dgm:cxn modelId="{EA2B9535-9F63-41FC-805D-2188D44D4D0D}" type="presParOf" srcId="{E7DBE6FA-5399-428C-84C8-7048D76753A5}" destId="{753E9C6E-7C2C-469E-84EF-67826ACD71A5}" srcOrd="4" destOrd="0" presId="urn:microsoft.com/office/officeart/2005/8/layout/vList3"/>
    <dgm:cxn modelId="{F4202D5F-4A7E-4ECE-B5A1-65CA84DEEF96}" type="presParOf" srcId="{753E9C6E-7C2C-469E-84EF-67826ACD71A5}" destId="{EE5C6CA6-A939-4D20-9E37-02F7C352AD93}" srcOrd="0" destOrd="0" presId="urn:microsoft.com/office/officeart/2005/8/layout/vList3"/>
    <dgm:cxn modelId="{B6E11F2C-E031-417D-9AEF-6E9D47BB6AB7}" type="presParOf" srcId="{753E9C6E-7C2C-469E-84EF-67826ACD71A5}" destId="{18A982A2-D031-40F1-A083-527AF44DAF6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FEC18-0694-4D0A-88C4-0AF6608753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F11EF5-40E6-4F1F-9278-061B8846E80D}">
      <dgm:prSet phldrT="[Text]"/>
      <dgm:spPr/>
      <dgm:t>
        <a:bodyPr/>
        <a:lstStyle/>
        <a:p>
          <a:r>
            <a:rPr lang="en-US" dirty="0"/>
            <a:t>Who is a covered entity?</a:t>
          </a:r>
        </a:p>
      </dgm:t>
    </dgm:pt>
    <dgm:pt modelId="{2B49BF11-62AC-4EEA-8FEB-E122F1530B5E}" type="parTrans" cxnId="{EC542D7B-3C9C-4EC4-9D25-F8B9EE1B7724}">
      <dgm:prSet/>
      <dgm:spPr/>
      <dgm:t>
        <a:bodyPr/>
        <a:lstStyle/>
        <a:p>
          <a:endParaRPr lang="en-US"/>
        </a:p>
      </dgm:t>
    </dgm:pt>
    <dgm:pt modelId="{434FE0C5-95FB-4394-9DBA-81F4B022DB17}" type="sibTrans" cxnId="{EC542D7B-3C9C-4EC4-9D25-F8B9EE1B7724}">
      <dgm:prSet/>
      <dgm:spPr/>
      <dgm:t>
        <a:bodyPr/>
        <a:lstStyle/>
        <a:p>
          <a:endParaRPr lang="en-US"/>
        </a:p>
      </dgm:t>
    </dgm:pt>
    <dgm:pt modelId="{D98F59A1-51D4-439E-AF42-16EAC6258A6C}">
      <dgm:prSet phldrT="[Text]"/>
      <dgm:spPr/>
      <dgm:t>
        <a:bodyPr/>
        <a:lstStyle/>
        <a:p>
          <a:r>
            <a:rPr lang="en-US" dirty="0"/>
            <a:t>What are manufacturers required to do?</a:t>
          </a:r>
        </a:p>
      </dgm:t>
    </dgm:pt>
    <dgm:pt modelId="{B0C5A614-A5E2-4560-A2B3-AEA355326D57}" type="parTrans" cxnId="{2D9B1966-00AC-4ABA-8B2C-19CA9780F51D}">
      <dgm:prSet/>
      <dgm:spPr/>
      <dgm:t>
        <a:bodyPr/>
        <a:lstStyle/>
        <a:p>
          <a:endParaRPr lang="en-US"/>
        </a:p>
      </dgm:t>
    </dgm:pt>
    <dgm:pt modelId="{C66617C4-B709-4227-9F8B-ECDAED4C3DAE}" type="sibTrans" cxnId="{2D9B1966-00AC-4ABA-8B2C-19CA9780F51D}">
      <dgm:prSet/>
      <dgm:spPr/>
      <dgm:t>
        <a:bodyPr/>
        <a:lstStyle/>
        <a:p>
          <a:endParaRPr lang="en-US"/>
        </a:p>
      </dgm:t>
    </dgm:pt>
    <dgm:pt modelId="{65B71CA5-9544-4787-B737-D5FD24115FB5}">
      <dgm:prSet phldrT="[Text]"/>
      <dgm:spPr/>
      <dgm:t>
        <a:bodyPr/>
        <a:lstStyle/>
        <a:p>
          <a:r>
            <a:rPr lang="en-US" dirty="0"/>
            <a:t>What are covered entities allowed to do?</a:t>
          </a:r>
        </a:p>
      </dgm:t>
    </dgm:pt>
    <dgm:pt modelId="{671B8361-5054-4E3B-BB4B-54EFFDB69541}" type="parTrans" cxnId="{0B72F59F-AC40-4807-870F-A2A65BB967B8}">
      <dgm:prSet/>
      <dgm:spPr/>
      <dgm:t>
        <a:bodyPr/>
        <a:lstStyle/>
        <a:p>
          <a:endParaRPr lang="en-US"/>
        </a:p>
      </dgm:t>
    </dgm:pt>
    <dgm:pt modelId="{CDBD1A4D-E18E-4CED-ABD0-A051C9DD846B}" type="sibTrans" cxnId="{0B72F59F-AC40-4807-870F-A2A65BB967B8}">
      <dgm:prSet/>
      <dgm:spPr/>
      <dgm:t>
        <a:bodyPr/>
        <a:lstStyle/>
        <a:p>
          <a:endParaRPr lang="en-US"/>
        </a:p>
      </dgm:t>
    </dgm:pt>
    <dgm:pt modelId="{FCCFD620-C767-4455-910F-8C83689084BB}">
      <dgm:prSet phldrT="[Text]"/>
      <dgm:spPr/>
      <dgm:t>
        <a:bodyPr/>
        <a:lstStyle/>
        <a:p>
          <a:r>
            <a:rPr lang="en-US" dirty="0"/>
            <a:t>Who are covered entities’ patients?</a:t>
          </a:r>
        </a:p>
      </dgm:t>
    </dgm:pt>
    <dgm:pt modelId="{EE16AA44-0591-42F9-BECF-14BD720BB4BD}" type="parTrans" cxnId="{7D72D523-D925-4476-A1EF-ECC8E879DE37}">
      <dgm:prSet/>
      <dgm:spPr/>
      <dgm:t>
        <a:bodyPr/>
        <a:lstStyle/>
        <a:p>
          <a:endParaRPr lang="en-US"/>
        </a:p>
      </dgm:t>
    </dgm:pt>
    <dgm:pt modelId="{D250A22F-9B70-4018-8DB9-65C12D13AD97}" type="sibTrans" cxnId="{7D72D523-D925-4476-A1EF-ECC8E879DE37}">
      <dgm:prSet/>
      <dgm:spPr/>
      <dgm:t>
        <a:bodyPr/>
        <a:lstStyle/>
        <a:p>
          <a:endParaRPr lang="en-US"/>
        </a:p>
      </dgm:t>
    </dgm:pt>
    <dgm:pt modelId="{423BB5D9-7724-48C3-9228-EC7161546484}">
      <dgm:prSet phldrT="[Text]"/>
      <dgm:spPr/>
      <dgm:t>
        <a:bodyPr/>
        <a:lstStyle/>
        <a:p>
          <a:r>
            <a:rPr lang="en-US" dirty="0"/>
            <a:t>Provider-based departments and child sites</a:t>
          </a:r>
        </a:p>
      </dgm:t>
    </dgm:pt>
    <dgm:pt modelId="{E0322EF6-EA2F-4A04-8A49-0AC5014A6B32}" type="parTrans" cxnId="{A36549E3-94A2-4E6F-ABEF-94B3E9701995}">
      <dgm:prSet/>
      <dgm:spPr/>
      <dgm:t>
        <a:bodyPr/>
        <a:lstStyle/>
        <a:p>
          <a:endParaRPr lang="en-US"/>
        </a:p>
      </dgm:t>
    </dgm:pt>
    <dgm:pt modelId="{0C31DD6B-BF86-4E15-B04D-D18905EE682A}" type="sibTrans" cxnId="{A36549E3-94A2-4E6F-ABEF-94B3E9701995}">
      <dgm:prSet/>
      <dgm:spPr/>
      <dgm:t>
        <a:bodyPr/>
        <a:lstStyle/>
        <a:p>
          <a:endParaRPr lang="en-US"/>
        </a:p>
      </dgm:t>
    </dgm:pt>
    <dgm:pt modelId="{64832344-35BA-48E4-991A-1E1810D3F18F}">
      <dgm:prSet phldrT="[Text]"/>
      <dgm:spPr/>
      <dgm:t>
        <a:bodyPr/>
        <a:lstStyle/>
        <a:p>
          <a:r>
            <a:rPr lang="en-US" dirty="0"/>
            <a:t>What is HRSA OPA doing?</a:t>
          </a:r>
        </a:p>
      </dgm:t>
    </dgm:pt>
    <dgm:pt modelId="{FF18FFDF-3E6A-45D9-8132-42890351B553}" type="parTrans" cxnId="{2F5BAB4D-D79A-4BB1-B3D4-57B24189EAF4}">
      <dgm:prSet/>
      <dgm:spPr/>
      <dgm:t>
        <a:bodyPr/>
        <a:lstStyle/>
        <a:p>
          <a:endParaRPr lang="en-US"/>
        </a:p>
      </dgm:t>
    </dgm:pt>
    <dgm:pt modelId="{CFBD9F29-6AE7-46B4-AEBD-9E12A2CA420E}" type="sibTrans" cxnId="{2F5BAB4D-D79A-4BB1-B3D4-57B24189EAF4}">
      <dgm:prSet/>
      <dgm:spPr/>
      <dgm:t>
        <a:bodyPr/>
        <a:lstStyle/>
        <a:p>
          <a:endParaRPr lang="en-US"/>
        </a:p>
      </dgm:t>
    </dgm:pt>
    <dgm:pt modelId="{15FDDA79-3A77-488F-9D75-A700534568C9}">
      <dgm:prSet phldrT="[Text]"/>
      <dgm:spPr/>
      <dgm:t>
        <a:bodyPr/>
        <a:lstStyle/>
        <a:p>
          <a:r>
            <a:rPr lang="en-US" dirty="0"/>
            <a:t>Provider-based departments and child sites</a:t>
          </a:r>
        </a:p>
      </dgm:t>
    </dgm:pt>
    <dgm:pt modelId="{E6F2B579-0545-4ABB-B80B-D653CBEB5679}" type="parTrans" cxnId="{A11EE62C-7487-451F-A912-2CFD7DE1EF8E}">
      <dgm:prSet/>
      <dgm:spPr/>
      <dgm:t>
        <a:bodyPr/>
        <a:lstStyle/>
        <a:p>
          <a:endParaRPr lang="en-US"/>
        </a:p>
      </dgm:t>
    </dgm:pt>
    <dgm:pt modelId="{3A9CCB1F-7638-45B5-916D-C9580F557070}" type="sibTrans" cxnId="{A11EE62C-7487-451F-A912-2CFD7DE1EF8E}">
      <dgm:prSet/>
      <dgm:spPr/>
      <dgm:t>
        <a:bodyPr/>
        <a:lstStyle/>
        <a:p>
          <a:endParaRPr lang="en-US"/>
        </a:p>
      </dgm:t>
    </dgm:pt>
    <dgm:pt modelId="{9372EE6A-F3DA-4C80-AACC-9A558B24F270}">
      <dgm:prSet phldrT="[Text]"/>
      <dgm:spPr/>
      <dgm:t>
        <a:bodyPr/>
        <a:lstStyle/>
        <a:p>
          <a:r>
            <a:rPr lang="en-US" dirty="0"/>
            <a:t>Contract pharmacies</a:t>
          </a:r>
        </a:p>
      </dgm:t>
    </dgm:pt>
    <dgm:pt modelId="{A43132C4-EA2F-4A30-AF51-1B2F96F0F4CF}" type="parTrans" cxnId="{4CC2A931-B15D-4496-9DF6-9ADA2F573BA6}">
      <dgm:prSet/>
      <dgm:spPr/>
      <dgm:t>
        <a:bodyPr/>
        <a:lstStyle/>
        <a:p>
          <a:endParaRPr lang="en-US"/>
        </a:p>
      </dgm:t>
    </dgm:pt>
    <dgm:pt modelId="{BC11E4E4-2B5E-4DEF-891B-007FB58B54E7}" type="sibTrans" cxnId="{4CC2A931-B15D-4496-9DF6-9ADA2F573BA6}">
      <dgm:prSet/>
      <dgm:spPr/>
      <dgm:t>
        <a:bodyPr/>
        <a:lstStyle/>
        <a:p>
          <a:endParaRPr lang="en-US"/>
        </a:p>
      </dgm:t>
    </dgm:pt>
    <dgm:pt modelId="{97EDEA77-8736-41ED-A90B-2CC83EA63108}">
      <dgm:prSet phldrT="[Text]"/>
      <dgm:spPr/>
      <dgm:t>
        <a:bodyPr/>
        <a:lstStyle/>
        <a:p>
          <a:r>
            <a:rPr lang="en-US" dirty="0"/>
            <a:t>Contract pharmacies</a:t>
          </a:r>
        </a:p>
      </dgm:t>
    </dgm:pt>
    <dgm:pt modelId="{520A05DE-1DBB-427F-A30C-1FF42DBF6634}" type="parTrans" cxnId="{14498E26-6F7A-48FC-A42F-6C2D7E79B1AA}">
      <dgm:prSet/>
      <dgm:spPr/>
      <dgm:t>
        <a:bodyPr/>
        <a:lstStyle/>
        <a:p>
          <a:endParaRPr lang="en-US"/>
        </a:p>
      </dgm:t>
    </dgm:pt>
    <dgm:pt modelId="{4A0280A8-B466-4C3E-B2C9-36AF7703589D}" type="sibTrans" cxnId="{14498E26-6F7A-48FC-A42F-6C2D7E79B1AA}">
      <dgm:prSet/>
      <dgm:spPr/>
      <dgm:t>
        <a:bodyPr/>
        <a:lstStyle/>
        <a:p>
          <a:endParaRPr lang="en-US"/>
        </a:p>
      </dgm:t>
    </dgm:pt>
    <dgm:pt modelId="{78DF39DB-201E-42E4-8BBC-8757A32533A0}">
      <dgm:prSet phldrT="[Text]"/>
      <dgm:spPr/>
      <dgm:t>
        <a:bodyPr/>
        <a:lstStyle/>
        <a:p>
          <a:r>
            <a:rPr lang="en-US" dirty="0"/>
            <a:t>Pharmacist-led clinics and MTM</a:t>
          </a:r>
        </a:p>
      </dgm:t>
    </dgm:pt>
    <dgm:pt modelId="{28D89FD4-718F-4F94-A5F2-C71130EEC828}" type="parTrans" cxnId="{F033DB36-88A1-40A2-A980-DC198A02967E}">
      <dgm:prSet/>
      <dgm:spPr/>
      <dgm:t>
        <a:bodyPr/>
        <a:lstStyle/>
        <a:p>
          <a:endParaRPr lang="en-US"/>
        </a:p>
      </dgm:t>
    </dgm:pt>
    <dgm:pt modelId="{C512DE63-7A2D-4C7A-AA70-CAB299D80D95}" type="sibTrans" cxnId="{F033DB36-88A1-40A2-A980-DC198A02967E}">
      <dgm:prSet/>
      <dgm:spPr/>
      <dgm:t>
        <a:bodyPr/>
        <a:lstStyle/>
        <a:p>
          <a:endParaRPr lang="en-US"/>
        </a:p>
      </dgm:t>
    </dgm:pt>
    <dgm:pt modelId="{CBD54A98-3805-4073-8982-474810CB6901}">
      <dgm:prSet phldrT="[Text]"/>
      <dgm:spPr/>
      <dgm:t>
        <a:bodyPr/>
        <a:lstStyle/>
        <a:p>
          <a:r>
            <a:rPr lang="en-US" dirty="0"/>
            <a:t>Alternative sourcing models</a:t>
          </a:r>
        </a:p>
      </dgm:t>
    </dgm:pt>
    <dgm:pt modelId="{0D1B774A-6368-494E-B172-95BF34DCAB49}" type="parTrans" cxnId="{593002BE-B499-4AA5-B551-D9617D2CB75E}">
      <dgm:prSet/>
      <dgm:spPr/>
      <dgm:t>
        <a:bodyPr/>
        <a:lstStyle/>
        <a:p>
          <a:endParaRPr lang="en-US"/>
        </a:p>
      </dgm:t>
    </dgm:pt>
    <dgm:pt modelId="{20A062B0-77E2-4CBF-BF1D-9DED43C67FAC}" type="sibTrans" cxnId="{593002BE-B499-4AA5-B551-D9617D2CB75E}">
      <dgm:prSet/>
      <dgm:spPr/>
      <dgm:t>
        <a:bodyPr/>
        <a:lstStyle/>
        <a:p>
          <a:endParaRPr lang="en-US"/>
        </a:p>
      </dgm:t>
    </dgm:pt>
    <dgm:pt modelId="{10C5F391-A78D-41DF-AEAC-E2A02A74F801}">
      <dgm:prSet phldrT="[Text]"/>
      <dgm:spPr/>
      <dgm:t>
        <a:bodyPr/>
        <a:lstStyle/>
        <a:p>
          <a:r>
            <a:rPr lang="en-US" dirty="0"/>
            <a:t>Contract pharmacies</a:t>
          </a:r>
        </a:p>
      </dgm:t>
    </dgm:pt>
    <dgm:pt modelId="{F39BE6BB-B889-4FB1-A704-B0E4C2406CBC}" type="parTrans" cxnId="{2D584B38-65F9-4FE4-BF72-8CB3E2AE2E52}">
      <dgm:prSet/>
      <dgm:spPr/>
      <dgm:t>
        <a:bodyPr/>
        <a:lstStyle/>
        <a:p>
          <a:endParaRPr lang="en-US"/>
        </a:p>
      </dgm:t>
    </dgm:pt>
    <dgm:pt modelId="{A668AE3F-E08B-42AB-A753-9DBCCFCBE9BD}" type="sibTrans" cxnId="{2D584B38-65F9-4FE4-BF72-8CB3E2AE2E52}">
      <dgm:prSet/>
      <dgm:spPr/>
      <dgm:t>
        <a:bodyPr/>
        <a:lstStyle/>
        <a:p>
          <a:endParaRPr lang="en-US"/>
        </a:p>
      </dgm:t>
    </dgm:pt>
    <dgm:pt modelId="{C011D892-40B0-42CE-AEF9-A024E0D1F447}">
      <dgm:prSet phldrT="[Text]"/>
      <dgm:spPr/>
      <dgm:t>
        <a:bodyPr/>
        <a:lstStyle/>
        <a:p>
          <a:r>
            <a:rPr lang="en-US" dirty="0"/>
            <a:t>Guidance vs regulations; audits; alternative dispute resolution</a:t>
          </a:r>
        </a:p>
      </dgm:t>
    </dgm:pt>
    <dgm:pt modelId="{50DD0128-633A-4CAA-803F-C366319030B9}" type="parTrans" cxnId="{CB81AE04-A5A2-423D-B963-4119D047E45E}">
      <dgm:prSet/>
      <dgm:spPr/>
      <dgm:t>
        <a:bodyPr/>
        <a:lstStyle/>
        <a:p>
          <a:endParaRPr lang="en-US"/>
        </a:p>
      </dgm:t>
    </dgm:pt>
    <dgm:pt modelId="{2828D38A-29D7-4192-B3B5-091ACCBECC9B}" type="sibTrans" cxnId="{CB81AE04-A5A2-423D-B963-4119D047E45E}">
      <dgm:prSet/>
      <dgm:spPr/>
      <dgm:t>
        <a:bodyPr/>
        <a:lstStyle/>
        <a:p>
          <a:endParaRPr lang="en-US"/>
        </a:p>
      </dgm:t>
    </dgm:pt>
    <dgm:pt modelId="{4B6B008E-C328-4FA6-9B24-FF6A903AFDF2}" type="pres">
      <dgm:prSet presAssocID="{B25FEC18-0694-4D0A-88C4-0AF660875381}" presName="linear" presStyleCnt="0">
        <dgm:presLayoutVars>
          <dgm:dir/>
          <dgm:animLvl val="lvl"/>
          <dgm:resizeHandles val="exact"/>
        </dgm:presLayoutVars>
      </dgm:prSet>
      <dgm:spPr/>
    </dgm:pt>
    <dgm:pt modelId="{DC8D9E70-B211-4A99-8296-DBD07C58B975}" type="pres">
      <dgm:prSet presAssocID="{CCF11EF5-40E6-4F1F-9278-061B8846E80D}" presName="parentLin" presStyleCnt="0"/>
      <dgm:spPr/>
    </dgm:pt>
    <dgm:pt modelId="{3DCCF01D-244A-49E8-AE48-B5D6BF1C2736}" type="pres">
      <dgm:prSet presAssocID="{CCF11EF5-40E6-4F1F-9278-061B8846E80D}" presName="parentLeftMargin" presStyleLbl="node1" presStyleIdx="0" presStyleCnt="5"/>
      <dgm:spPr/>
    </dgm:pt>
    <dgm:pt modelId="{AC6DE4C3-B402-4EB1-BB19-6CFF18A23FF4}" type="pres">
      <dgm:prSet presAssocID="{CCF11EF5-40E6-4F1F-9278-061B8846E80D}" presName="parentText" presStyleLbl="node1" presStyleIdx="0" presStyleCnt="5">
        <dgm:presLayoutVars>
          <dgm:chMax val="0"/>
          <dgm:bulletEnabled val="1"/>
        </dgm:presLayoutVars>
      </dgm:prSet>
      <dgm:spPr/>
    </dgm:pt>
    <dgm:pt modelId="{9FB0BEA5-D3CE-467A-901E-D43023CCF317}" type="pres">
      <dgm:prSet presAssocID="{CCF11EF5-40E6-4F1F-9278-061B8846E80D}" presName="negativeSpace" presStyleCnt="0"/>
      <dgm:spPr/>
    </dgm:pt>
    <dgm:pt modelId="{2B342E96-DB4E-4EDB-BDC0-910C3EE21BC7}" type="pres">
      <dgm:prSet presAssocID="{CCF11EF5-40E6-4F1F-9278-061B8846E80D}" presName="childText" presStyleLbl="conFgAcc1" presStyleIdx="0" presStyleCnt="5">
        <dgm:presLayoutVars>
          <dgm:bulletEnabled val="1"/>
        </dgm:presLayoutVars>
      </dgm:prSet>
      <dgm:spPr/>
    </dgm:pt>
    <dgm:pt modelId="{30716958-DEB0-44BB-BFBD-FC49340DCA99}" type="pres">
      <dgm:prSet presAssocID="{434FE0C5-95FB-4394-9DBA-81F4B022DB17}" presName="spaceBetweenRectangles" presStyleCnt="0"/>
      <dgm:spPr/>
    </dgm:pt>
    <dgm:pt modelId="{1C5D67E4-D974-4437-B667-5DC62DEEBD98}" type="pres">
      <dgm:prSet presAssocID="{FCCFD620-C767-4455-910F-8C83689084BB}" presName="parentLin" presStyleCnt="0"/>
      <dgm:spPr/>
    </dgm:pt>
    <dgm:pt modelId="{BDF8DE7A-DB14-4E81-9DF5-50878A67B660}" type="pres">
      <dgm:prSet presAssocID="{FCCFD620-C767-4455-910F-8C83689084BB}" presName="parentLeftMargin" presStyleLbl="node1" presStyleIdx="0" presStyleCnt="5"/>
      <dgm:spPr/>
    </dgm:pt>
    <dgm:pt modelId="{4545FC6D-5D7A-4CAD-8DDB-809A57108DC0}" type="pres">
      <dgm:prSet presAssocID="{FCCFD620-C767-4455-910F-8C83689084BB}" presName="parentText" presStyleLbl="node1" presStyleIdx="1" presStyleCnt="5">
        <dgm:presLayoutVars>
          <dgm:chMax val="0"/>
          <dgm:bulletEnabled val="1"/>
        </dgm:presLayoutVars>
      </dgm:prSet>
      <dgm:spPr/>
    </dgm:pt>
    <dgm:pt modelId="{80A4DEA4-F899-44ED-ADEF-ADBA590BB7B8}" type="pres">
      <dgm:prSet presAssocID="{FCCFD620-C767-4455-910F-8C83689084BB}" presName="negativeSpace" presStyleCnt="0"/>
      <dgm:spPr/>
    </dgm:pt>
    <dgm:pt modelId="{D4904513-AA63-4115-A663-8A46DAFD107C}" type="pres">
      <dgm:prSet presAssocID="{FCCFD620-C767-4455-910F-8C83689084BB}" presName="childText" presStyleLbl="conFgAcc1" presStyleIdx="1" presStyleCnt="5">
        <dgm:presLayoutVars>
          <dgm:bulletEnabled val="1"/>
        </dgm:presLayoutVars>
      </dgm:prSet>
      <dgm:spPr/>
    </dgm:pt>
    <dgm:pt modelId="{99190274-00D6-4E29-B9A2-2E55E8B9CF66}" type="pres">
      <dgm:prSet presAssocID="{D250A22F-9B70-4018-8DB9-65C12D13AD97}" presName="spaceBetweenRectangles" presStyleCnt="0"/>
      <dgm:spPr/>
    </dgm:pt>
    <dgm:pt modelId="{FE86D1DE-C93F-42A3-AEC1-92BD2E7A71F9}" type="pres">
      <dgm:prSet presAssocID="{65B71CA5-9544-4787-B737-D5FD24115FB5}" presName="parentLin" presStyleCnt="0"/>
      <dgm:spPr/>
    </dgm:pt>
    <dgm:pt modelId="{856EB7DA-9EE9-4FD0-BB5E-933225037867}" type="pres">
      <dgm:prSet presAssocID="{65B71CA5-9544-4787-B737-D5FD24115FB5}" presName="parentLeftMargin" presStyleLbl="node1" presStyleIdx="1" presStyleCnt="5"/>
      <dgm:spPr/>
    </dgm:pt>
    <dgm:pt modelId="{0D31998D-21CA-4451-A449-A26A9058A1D8}" type="pres">
      <dgm:prSet presAssocID="{65B71CA5-9544-4787-B737-D5FD24115FB5}" presName="parentText" presStyleLbl="node1" presStyleIdx="2" presStyleCnt="5">
        <dgm:presLayoutVars>
          <dgm:chMax val="0"/>
          <dgm:bulletEnabled val="1"/>
        </dgm:presLayoutVars>
      </dgm:prSet>
      <dgm:spPr/>
    </dgm:pt>
    <dgm:pt modelId="{188A286B-DF4F-44A1-9014-4FFC5B98DA85}" type="pres">
      <dgm:prSet presAssocID="{65B71CA5-9544-4787-B737-D5FD24115FB5}" presName="negativeSpace" presStyleCnt="0"/>
      <dgm:spPr/>
    </dgm:pt>
    <dgm:pt modelId="{98AFAABC-C0BE-4F42-BEAC-6965ADD12DFA}" type="pres">
      <dgm:prSet presAssocID="{65B71CA5-9544-4787-B737-D5FD24115FB5}" presName="childText" presStyleLbl="conFgAcc1" presStyleIdx="2" presStyleCnt="5">
        <dgm:presLayoutVars>
          <dgm:bulletEnabled val="1"/>
        </dgm:presLayoutVars>
      </dgm:prSet>
      <dgm:spPr/>
    </dgm:pt>
    <dgm:pt modelId="{B0BBDE88-DD9D-4D72-89DC-395D31560668}" type="pres">
      <dgm:prSet presAssocID="{CDBD1A4D-E18E-4CED-ABD0-A051C9DD846B}" presName="spaceBetweenRectangles" presStyleCnt="0"/>
      <dgm:spPr/>
    </dgm:pt>
    <dgm:pt modelId="{F59CD200-C412-4F9D-BC8C-5B19808036DE}" type="pres">
      <dgm:prSet presAssocID="{D98F59A1-51D4-439E-AF42-16EAC6258A6C}" presName="parentLin" presStyleCnt="0"/>
      <dgm:spPr/>
    </dgm:pt>
    <dgm:pt modelId="{A9B0C039-3700-4D2C-91E4-9901E903E236}" type="pres">
      <dgm:prSet presAssocID="{D98F59A1-51D4-439E-AF42-16EAC6258A6C}" presName="parentLeftMargin" presStyleLbl="node1" presStyleIdx="2" presStyleCnt="5"/>
      <dgm:spPr/>
    </dgm:pt>
    <dgm:pt modelId="{C16BD65B-87BA-4D7D-9E91-04ABB70EE4FA}" type="pres">
      <dgm:prSet presAssocID="{D98F59A1-51D4-439E-AF42-16EAC6258A6C}" presName="parentText" presStyleLbl="node1" presStyleIdx="3" presStyleCnt="5">
        <dgm:presLayoutVars>
          <dgm:chMax val="0"/>
          <dgm:bulletEnabled val="1"/>
        </dgm:presLayoutVars>
      </dgm:prSet>
      <dgm:spPr/>
    </dgm:pt>
    <dgm:pt modelId="{2A37F758-D2B5-4528-8172-203554F0AFCD}" type="pres">
      <dgm:prSet presAssocID="{D98F59A1-51D4-439E-AF42-16EAC6258A6C}" presName="negativeSpace" presStyleCnt="0"/>
      <dgm:spPr/>
    </dgm:pt>
    <dgm:pt modelId="{B94FE243-A15F-4E46-A2E1-30B2554B286C}" type="pres">
      <dgm:prSet presAssocID="{D98F59A1-51D4-439E-AF42-16EAC6258A6C}" presName="childText" presStyleLbl="conFgAcc1" presStyleIdx="3" presStyleCnt="5">
        <dgm:presLayoutVars>
          <dgm:bulletEnabled val="1"/>
        </dgm:presLayoutVars>
      </dgm:prSet>
      <dgm:spPr/>
    </dgm:pt>
    <dgm:pt modelId="{BA7FBD50-2D7A-4417-86BF-93EF0D3CD186}" type="pres">
      <dgm:prSet presAssocID="{C66617C4-B709-4227-9F8B-ECDAED4C3DAE}" presName="spaceBetweenRectangles" presStyleCnt="0"/>
      <dgm:spPr/>
    </dgm:pt>
    <dgm:pt modelId="{1308D5ED-4943-420C-9E2A-C9F4F613E577}" type="pres">
      <dgm:prSet presAssocID="{64832344-35BA-48E4-991A-1E1810D3F18F}" presName="parentLin" presStyleCnt="0"/>
      <dgm:spPr/>
    </dgm:pt>
    <dgm:pt modelId="{A0561910-976D-44D6-8725-0C93EB040218}" type="pres">
      <dgm:prSet presAssocID="{64832344-35BA-48E4-991A-1E1810D3F18F}" presName="parentLeftMargin" presStyleLbl="node1" presStyleIdx="3" presStyleCnt="5"/>
      <dgm:spPr/>
    </dgm:pt>
    <dgm:pt modelId="{BCE08A48-FB2A-4EAD-8296-D4D5E5A7484A}" type="pres">
      <dgm:prSet presAssocID="{64832344-35BA-48E4-991A-1E1810D3F18F}" presName="parentText" presStyleLbl="node1" presStyleIdx="4" presStyleCnt="5">
        <dgm:presLayoutVars>
          <dgm:chMax val="0"/>
          <dgm:bulletEnabled val="1"/>
        </dgm:presLayoutVars>
      </dgm:prSet>
      <dgm:spPr/>
    </dgm:pt>
    <dgm:pt modelId="{BD6A300D-7318-4900-B01C-A5DDB3E83BBC}" type="pres">
      <dgm:prSet presAssocID="{64832344-35BA-48E4-991A-1E1810D3F18F}" presName="negativeSpace" presStyleCnt="0"/>
      <dgm:spPr/>
    </dgm:pt>
    <dgm:pt modelId="{3B926455-8C75-47C3-88D0-1E77E179B921}" type="pres">
      <dgm:prSet presAssocID="{64832344-35BA-48E4-991A-1E1810D3F18F}" presName="childText" presStyleLbl="conFgAcc1" presStyleIdx="4" presStyleCnt="5">
        <dgm:presLayoutVars>
          <dgm:bulletEnabled val="1"/>
        </dgm:presLayoutVars>
      </dgm:prSet>
      <dgm:spPr/>
    </dgm:pt>
  </dgm:ptLst>
  <dgm:cxnLst>
    <dgm:cxn modelId="{CB81AE04-A5A2-423D-B963-4119D047E45E}" srcId="{64832344-35BA-48E4-991A-1E1810D3F18F}" destId="{C011D892-40B0-42CE-AEF9-A024E0D1F447}" srcOrd="0" destOrd="0" parTransId="{50DD0128-633A-4CAA-803F-C366319030B9}" sibTransId="{2828D38A-29D7-4192-B3B5-091ACCBECC9B}"/>
    <dgm:cxn modelId="{E2B66F15-9DFE-4050-80DA-E69055CF0FF3}" type="presOf" srcId="{10C5F391-A78D-41DF-AEAC-E2A02A74F801}" destId="{B94FE243-A15F-4E46-A2E1-30B2554B286C}" srcOrd="0" destOrd="0" presId="urn:microsoft.com/office/officeart/2005/8/layout/list1"/>
    <dgm:cxn modelId="{CBCF171B-9AEA-47DA-B14A-CE2072045B98}" type="presOf" srcId="{9372EE6A-F3DA-4C80-AACC-9A558B24F270}" destId="{D4904513-AA63-4115-A663-8A46DAFD107C}" srcOrd="0" destOrd="1" presId="urn:microsoft.com/office/officeart/2005/8/layout/list1"/>
    <dgm:cxn modelId="{B1C4951B-65D4-4A49-9B4D-493A22C983AC}" type="presOf" srcId="{FCCFD620-C767-4455-910F-8C83689084BB}" destId="{BDF8DE7A-DB14-4E81-9DF5-50878A67B660}" srcOrd="0" destOrd="0" presId="urn:microsoft.com/office/officeart/2005/8/layout/list1"/>
    <dgm:cxn modelId="{77E8FF1C-7BE4-46BD-8EC4-465717242A6A}" type="presOf" srcId="{64832344-35BA-48E4-991A-1E1810D3F18F}" destId="{A0561910-976D-44D6-8725-0C93EB040218}" srcOrd="0" destOrd="0" presId="urn:microsoft.com/office/officeart/2005/8/layout/list1"/>
    <dgm:cxn modelId="{7D72D523-D925-4476-A1EF-ECC8E879DE37}" srcId="{B25FEC18-0694-4D0A-88C4-0AF660875381}" destId="{FCCFD620-C767-4455-910F-8C83689084BB}" srcOrd="1" destOrd="0" parTransId="{EE16AA44-0591-42F9-BECF-14BD720BB4BD}" sibTransId="{D250A22F-9B70-4018-8DB9-65C12D13AD97}"/>
    <dgm:cxn modelId="{14498E26-6F7A-48FC-A42F-6C2D7E79B1AA}" srcId="{65B71CA5-9544-4787-B737-D5FD24115FB5}" destId="{97EDEA77-8736-41ED-A90B-2CC83EA63108}" srcOrd="0" destOrd="0" parTransId="{520A05DE-1DBB-427F-A30C-1FF42DBF6634}" sibTransId="{4A0280A8-B466-4C3E-B2C9-36AF7703589D}"/>
    <dgm:cxn modelId="{A11EE62C-7487-451F-A912-2CFD7DE1EF8E}" srcId="{FCCFD620-C767-4455-910F-8C83689084BB}" destId="{15FDDA79-3A77-488F-9D75-A700534568C9}" srcOrd="0" destOrd="0" parTransId="{E6F2B579-0545-4ABB-B80B-D653CBEB5679}" sibTransId="{3A9CCB1F-7638-45B5-916D-C9580F557070}"/>
    <dgm:cxn modelId="{7C814030-22C1-4C30-AE11-ECF3C339349F}" type="presOf" srcId="{78DF39DB-201E-42E4-8BBC-8757A32533A0}" destId="{98AFAABC-C0BE-4F42-BEAC-6965ADD12DFA}" srcOrd="0" destOrd="1" presId="urn:microsoft.com/office/officeart/2005/8/layout/list1"/>
    <dgm:cxn modelId="{4CC2A931-B15D-4496-9DF6-9ADA2F573BA6}" srcId="{FCCFD620-C767-4455-910F-8C83689084BB}" destId="{9372EE6A-F3DA-4C80-AACC-9A558B24F270}" srcOrd="1" destOrd="0" parTransId="{A43132C4-EA2F-4A30-AF51-1B2F96F0F4CF}" sibTransId="{BC11E4E4-2B5E-4DEF-891B-007FB58B54E7}"/>
    <dgm:cxn modelId="{53864635-A1B6-4AB3-A6A2-B96003BA1443}" type="presOf" srcId="{B25FEC18-0694-4D0A-88C4-0AF660875381}" destId="{4B6B008E-C328-4FA6-9B24-FF6A903AFDF2}" srcOrd="0" destOrd="0" presId="urn:microsoft.com/office/officeart/2005/8/layout/list1"/>
    <dgm:cxn modelId="{F033DB36-88A1-40A2-A980-DC198A02967E}" srcId="{65B71CA5-9544-4787-B737-D5FD24115FB5}" destId="{78DF39DB-201E-42E4-8BBC-8757A32533A0}" srcOrd="1" destOrd="0" parTransId="{28D89FD4-718F-4F94-A5F2-C71130EEC828}" sibTransId="{C512DE63-7A2D-4C7A-AA70-CAB299D80D95}"/>
    <dgm:cxn modelId="{2D584B38-65F9-4FE4-BF72-8CB3E2AE2E52}" srcId="{D98F59A1-51D4-439E-AF42-16EAC6258A6C}" destId="{10C5F391-A78D-41DF-AEAC-E2A02A74F801}" srcOrd="0" destOrd="0" parTransId="{F39BE6BB-B889-4FB1-A704-B0E4C2406CBC}" sibTransId="{A668AE3F-E08B-42AB-A753-9DBCCFCBE9BD}"/>
    <dgm:cxn modelId="{85A9D63D-1AFA-47F9-BA22-1AEFA098A94D}" type="presOf" srcId="{CCF11EF5-40E6-4F1F-9278-061B8846E80D}" destId="{AC6DE4C3-B402-4EB1-BB19-6CFF18A23FF4}" srcOrd="1" destOrd="0" presId="urn:microsoft.com/office/officeart/2005/8/layout/list1"/>
    <dgm:cxn modelId="{5F049442-652B-419B-8F0D-947E16FCFB7A}" type="presOf" srcId="{97EDEA77-8736-41ED-A90B-2CC83EA63108}" destId="{98AFAABC-C0BE-4F42-BEAC-6965ADD12DFA}" srcOrd="0" destOrd="0" presId="urn:microsoft.com/office/officeart/2005/8/layout/list1"/>
    <dgm:cxn modelId="{2D9B1966-00AC-4ABA-8B2C-19CA9780F51D}" srcId="{B25FEC18-0694-4D0A-88C4-0AF660875381}" destId="{D98F59A1-51D4-439E-AF42-16EAC6258A6C}" srcOrd="3" destOrd="0" parTransId="{B0C5A614-A5E2-4560-A2B3-AEA355326D57}" sibTransId="{C66617C4-B709-4227-9F8B-ECDAED4C3DAE}"/>
    <dgm:cxn modelId="{2F5BAB4D-D79A-4BB1-B3D4-57B24189EAF4}" srcId="{B25FEC18-0694-4D0A-88C4-0AF660875381}" destId="{64832344-35BA-48E4-991A-1E1810D3F18F}" srcOrd="4" destOrd="0" parTransId="{FF18FFDF-3E6A-45D9-8132-42890351B553}" sibTransId="{CFBD9F29-6AE7-46B4-AEBD-9E12A2CA420E}"/>
    <dgm:cxn modelId="{7A42034E-13D7-4165-9E9E-882298F642E6}" type="presOf" srcId="{65B71CA5-9544-4787-B737-D5FD24115FB5}" destId="{0D31998D-21CA-4451-A449-A26A9058A1D8}" srcOrd="1" destOrd="0" presId="urn:microsoft.com/office/officeart/2005/8/layout/list1"/>
    <dgm:cxn modelId="{6A881974-890D-48D6-B21A-8CEA3A20FAE0}" type="presOf" srcId="{FCCFD620-C767-4455-910F-8C83689084BB}" destId="{4545FC6D-5D7A-4CAD-8DDB-809A57108DC0}" srcOrd="1" destOrd="0" presId="urn:microsoft.com/office/officeart/2005/8/layout/list1"/>
    <dgm:cxn modelId="{EC542D7B-3C9C-4EC4-9D25-F8B9EE1B7724}" srcId="{B25FEC18-0694-4D0A-88C4-0AF660875381}" destId="{CCF11EF5-40E6-4F1F-9278-061B8846E80D}" srcOrd="0" destOrd="0" parTransId="{2B49BF11-62AC-4EEA-8FEB-E122F1530B5E}" sibTransId="{434FE0C5-95FB-4394-9DBA-81F4B022DB17}"/>
    <dgm:cxn modelId="{8E583D7C-B816-4E0B-86EE-FBC57776A63A}" type="presOf" srcId="{D98F59A1-51D4-439E-AF42-16EAC6258A6C}" destId="{A9B0C039-3700-4D2C-91E4-9901E903E236}" srcOrd="0" destOrd="0" presId="urn:microsoft.com/office/officeart/2005/8/layout/list1"/>
    <dgm:cxn modelId="{01EC588C-DE90-4703-BC71-768B0774483C}" type="presOf" srcId="{CBD54A98-3805-4073-8982-474810CB6901}" destId="{98AFAABC-C0BE-4F42-BEAC-6965ADD12DFA}" srcOrd="0" destOrd="2" presId="urn:microsoft.com/office/officeart/2005/8/layout/list1"/>
    <dgm:cxn modelId="{E18DD499-E06D-4715-9A17-9EB30712B6B6}" type="presOf" srcId="{D98F59A1-51D4-439E-AF42-16EAC6258A6C}" destId="{C16BD65B-87BA-4D7D-9E91-04ABB70EE4FA}" srcOrd="1" destOrd="0" presId="urn:microsoft.com/office/officeart/2005/8/layout/list1"/>
    <dgm:cxn modelId="{0B72F59F-AC40-4807-870F-A2A65BB967B8}" srcId="{B25FEC18-0694-4D0A-88C4-0AF660875381}" destId="{65B71CA5-9544-4787-B737-D5FD24115FB5}" srcOrd="2" destOrd="0" parTransId="{671B8361-5054-4E3B-BB4B-54EFFDB69541}" sibTransId="{CDBD1A4D-E18E-4CED-ABD0-A051C9DD846B}"/>
    <dgm:cxn modelId="{593002BE-B499-4AA5-B551-D9617D2CB75E}" srcId="{65B71CA5-9544-4787-B737-D5FD24115FB5}" destId="{CBD54A98-3805-4073-8982-474810CB6901}" srcOrd="2" destOrd="0" parTransId="{0D1B774A-6368-494E-B172-95BF34DCAB49}" sibTransId="{20A062B0-77E2-4CBF-BF1D-9DED43C67FAC}"/>
    <dgm:cxn modelId="{40032AC6-5676-4685-92B3-0C4F086D5180}" type="presOf" srcId="{C011D892-40B0-42CE-AEF9-A024E0D1F447}" destId="{3B926455-8C75-47C3-88D0-1E77E179B921}" srcOrd="0" destOrd="0" presId="urn:microsoft.com/office/officeart/2005/8/layout/list1"/>
    <dgm:cxn modelId="{AC5B57CD-0AF2-4A5B-810E-FF52E3214907}" type="presOf" srcId="{65B71CA5-9544-4787-B737-D5FD24115FB5}" destId="{856EB7DA-9EE9-4FD0-BB5E-933225037867}" srcOrd="0" destOrd="0" presId="urn:microsoft.com/office/officeart/2005/8/layout/list1"/>
    <dgm:cxn modelId="{0024AFD7-5B36-4D88-886F-322BFE71FBB9}" type="presOf" srcId="{64832344-35BA-48E4-991A-1E1810D3F18F}" destId="{BCE08A48-FB2A-4EAD-8296-D4D5E5A7484A}" srcOrd="1" destOrd="0" presId="urn:microsoft.com/office/officeart/2005/8/layout/list1"/>
    <dgm:cxn modelId="{1CCA27DE-5F61-4F03-940A-9F5593315406}" type="presOf" srcId="{CCF11EF5-40E6-4F1F-9278-061B8846E80D}" destId="{3DCCF01D-244A-49E8-AE48-B5D6BF1C2736}" srcOrd="0" destOrd="0" presId="urn:microsoft.com/office/officeart/2005/8/layout/list1"/>
    <dgm:cxn modelId="{46D5D3DF-3528-4634-901C-41A53E2A48BB}" type="presOf" srcId="{423BB5D9-7724-48C3-9228-EC7161546484}" destId="{2B342E96-DB4E-4EDB-BDC0-910C3EE21BC7}" srcOrd="0" destOrd="0" presId="urn:microsoft.com/office/officeart/2005/8/layout/list1"/>
    <dgm:cxn modelId="{A36549E3-94A2-4E6F-ABEF-94B3E9701995}" srcId="{CCF11EF5-40E6-4F1F-9278-061B8846E80D}" destId="{423BB5D9-7724-48C3-9228-EC7161546484}" srcOrd="0" destOrd="0" parTransId="{E0322EF6-EA2F-4A04-8A49-0AC5014A6B32}" sibTransId="{0C31DD6B-BF86-4E15-B04D-D18905EE682A}"/>
    <dgm:cxn modelId="{8D7D3AFB-3ACD-48B2-9D51-B9C0CBFD02D8}" type="presOf" srcId="{15FDDA79-3A77-488F-9D75-A700534568C9}" destId="{D4904513-AA63-4115-A663-8A46DAFD107C}" srcOrd="0" destOrd="0" presId="urn:microsoft.com/office/officeart/2005/8/layout/list1"/>
    <dgm:cxn modelId="{3442A16D-93E1-4B7F-9C63-F66066391166}" type="presParOf" srcId="{4B6B008E-C328-4FA6-9B24-FF6A903AFDF2}" destId="{DC8D9E70-B211-4A99-8296-DBD07C58B975}" srcOrd="0" destOrd="0" presId="urn:microsoft.com/office/officeart/2005/8/layout/list1"/>
    <dgm:cxn modelId="{766A3B51-4D7B-4AD6-8C58-B37C22656FB3}" type="presParOf" srcId="{DC8D9E70-B211-4A99-8296-DBD07C58B975}" destId="{3DCCF01D-244A-49E8-AE48-B5D6BF1C2736}" srcOrd="0" destOrd="0" presId="urn:microsoft.com/office/officeart/2005/8/layout/list1"/>
    <dgm:cxn modelId="{89DA3C6F-C62D-4923-BE7F-067AB6B25A75}" type="presParOf" srcId="{DC8D9E70-B211-4A99-8296-DBD07C58B975}" destId="{AC6DE4C3-B402-4EB1-BB19-6CFF18A23FF4}" srcOrd="1" destOrd="0" presId="urn:microsoft.com/office/officeart/2005/8/layout/list1"/>
    <dgm:cxn modelId="{18739B33-376F-4768-B8A8-987EC7792458}" type="presParOf" srcId="{4B6B008E-C328-4FA6-9B24-FF6A903AFDF2}" destId="{9FB0BEA5-D3CE-467A-901E-D43023CCF317}" srcOrd="1" destOrd="0" presId="urn:microsoft.com/office/officeart/2005/8/layout/list1"/>
    <dgm:cxn modelId="{14F31589-AD68-4632-9DF0-34E211C81433}" type="presParOf" srcId="{4B6B008E-C328-4FA6-9B24-FF6A903AFDF2}" destId="{2B342E96-DB4E-4EDB-BDC0-910C3EE21BC7}" srcOrd="2" destOrd="0" presId="urn:microsoft.com/office/officeart/2005/8/layout/list1"/>
    <dgm:cxn modelId="{3C8537E6-62D1-4E9C-9723-58C1B3119211}" type="presParOf" srcId="{4B6B008E-C328-4FA6-9B24-FF6A903AFDF2}" destId="{30716958-DEB0-44BB-BFBD-FC49340DCA99}" srcOrd="3" destOrd="0" presId="urn:microsoft.com/office/officeart/2005/8/layout/list1"/>
    <dgm:cxn modelId="{5CE7CD79-7789-49A4-B5D7-4CDBE2F791EF}" type="presParOf" srcId="{4B6B008E-C328-4FA6-9B24-FF6A903AFDF2}" destId="{1C5D67E4-D974-4437-B667-5DC62DEEBD98}" srcOrd="4" destOrd="0" presId="urn:microsoft.com/office/officeart/2005/8/layout/list1"/>
    <dgm:cxn modelId="{64F586DA-0A07-4F7D-BC84-D021B569D6A6}" type="presParOf" srcId="{1C5D67E4-D974-4437-B667-5DC62DEEBD98}" destId="{BDF8DE7A-DB14-4E81-9DF5-50878A67B660}" srcOrd="0" destOrd="0" presId="urn:microsoft.com/office/officeart/2005/8/layout/list1"/>
    <dgm:cxn modelId="{F847F814-8E8C-45F7-962E-046170739897}" type="presParOf" srcId="{1C5D67E4-D974-4437-B667-5DC62DEEBD98}" destId="{4545FC6D-5D7A-4CAD-8DDB-809A57108DC0}" srcOrd="1" destOrd="0" presId="urn:microsoft.com/office/officeart/2005/8/layout/list1"/>
    <dgm:cxn modelId="{91DB073A-6B28-445E-BCF9-CCD75C503538}" type="presParOf" srcId="{4B6B008E-C328-4FA6-9B24-FF6A903AFDF2}" destId="{80A4DEA4-F899-44ED-ADEF-ADBA590BB7B8}" srcOrd="5" destOrd="0" presId="urn:microsoft.com/office/officeart/2005/8/layout/list1"/>
    <dgm:cxn modelId="{3E0E416B-124E-4CCE-9D92-42E15CF1F29F}" type="presParOf" srcId="{4B6B008E-C328-4FA6-9B24-FF6A903AFDF2}" destId="{D4904513-AA63-4115-A663-8A46DAFD107C}" srcOrd="6" destOrd="0" presId="urn:microsoft.com/office/officeart/2005/8/layout/list1"/>
    <dgm:cxn modelId="{8183941C-58C6-4AB3-A5FD-B2D60CA11B17}" type="presParOf" srcId="{4B6B008E-C328-4FA6-9B24-FF6A903AFDF2}" destId="{99190274-00D6-4E29-B9A2-2E55E8B9CF66}" srcOrd="7" destOrd="0" presId="urn:microsoft.com/office/officeart/2005/8/layout/list1"/>
    <dgm:cxn modelId="{5DEEBD24-95E8-4DF0-8773-0C2217851871}" type="presParOf" srcId="{4B6B008E-C328-4FA6-9B24-FF6A903AFDF2}" destId="{FE86D1DE-C93F-42A3-AEC1-92BD2E7A71F9}" srcOrd="8" destOrd="0" presId="urn:microsoft.com/office/officeart/2005/8/layout/list1"/>
    <dgm:cxn modelId="{61690566-EA0F-44C4-BAA2-B0A33360A611}" type="presParOf" srcId="{FE86D1DE-C93F-42A3-AEC1-92BD2E7A71F9}" destId="{856EB7DA-9EE9-4FD0-BB5E-933225037867}" srcOrd="0" destOrd="0" presId="urn:microsoft.com/office/officeart/2005/8/layout/list1"/>
    <dgm:cxn modelId="{6BDD96A9-0AEA-4F0B-B95B-5A011FE08884}" type="presParOf" srcId="{FE86D1DE-C93F-42A3-AEC1-92BD2E7A71F9}" destId="{0D31998D-21CA-4451-A449-A26A9058A1D8}" srcOrd="1" destOrd="0" presId="urn:microsoft.com/office/officeart/2005/8/layout/list1"/>
    <dgm:cxn modelId="{EB0DDA47-BCB9-4A75-A868-9BE00CB40F24}" type="presParOf" srcId="{4B6B008E-C328-4FA6-9B24-FF6A903AFDF2}" destId="{188A286B-DF4F-44A1-9014-4FFC5B98DA85}" srcOrd="9" destOrd="0" presId="urn:microsoft.com/office/officeart/2005/8/layout/list1"/>
    <dgm:cxn modelId="{0ACBD64F-DCBE-4B60-8B33-698D64E088B4}" type="presParOf" srcId="{4B6B008E-C328-4FA6-9B24-FF6A903AFDF2}" destId="{98AFAABC-C0BE-4F42-BEAC-6965ADD12DFA}" srcOrd="10" destOrd="0" presId="urn:microsoft.com/office/officeart/2005/8/layout/list1"/>
    <dgm:cxn modelId="{0054EAE9-11A6-4B15-86B5-7CA9E104DAEC}" type="presParOf" srcId="{4B6B008E-C328-4FA6-9B24-FF6A903AFDF2}" destId="{B0BBDE88-DD9D-4D72-89DC-395D31560668}" srcOrd="11" destOrd="0" presId="urn:microsoft.com/office/officeart/2005/8/layout/list1"/>
    <dgm:cxn modelId="{AC34F835-7315-44BF-8EAD-D1C1FD7ACE96}" type="presParOf" srcId="{4B6B008E-C328-4FA6-9B24-FF6A903AFDF2}" destId="{F59CD200-C412-4F9D-BC8C-5B19808036DE}" srcOrd="12" destOrd="0" presId="urn:microsoft.com/office/officeart/2005/8/layout/list1"/>
    <dgm:cxn modelId="{403DADA3-4F49-45FF-AF15-DB506D41D8B7}" type="presParOf" srcId="{F59CD200-C412-4F9D-BC8C-5B19808036DE}" destId="{A9B0C039-3700-4D2C-91E4-9901E903E236}" srcOrd="0" destOrd="0" presId="urn:microsoft.com/office/officeart/2005/8/layout/list1"/>
    <dgm:cxn modelId="{22ED8C3F-162F-4BF8-9750-CB12D48FFE82}" type="presParOf" srcId="{F59CD200-C412-4F9D-BC8C-5B19808036DE}" destId="{C16BD65B-87BA-4D7D-9E91-04ABB70EE4FA}" srcOrd="1" destOrd="0" presId="urn:microsoft.com/office/officeart/2005/8/layout/list1"/>
    <dgm:cxn modelId="{D0EA7493-D4FC-496A-84AC-8572D7B24C6D}" type="presParOf" srcId="{4B6B008E-C328-4FA6-9B24-FF6A903AFDF2}" destId="{2A37F758-D2B5-4528-8172-203554F0AFCD}" srcOrd="13" destOrd="0" presId="urn:microsoft.com/office/officeart/2005/8/layout/list1"/>
    <dgm:cxn modelId="{A5D02BEE-6334-4284-B8B3-888BBC1F2F1A}" type="presParOf" srcId="{4B6B008E-C328-4FA6-9B24-FF6A903AFDF2}" destId="{B94FE243-A15F-4E46-A2E1-30B2554B286C}" srcOrd="14" destOrd="0" presId="urn:microsoft.com/office/officeart/2005/8/layout/list1"/>
    <dgm:cxn modelId="{98D7BC79-3CC7-4AF2-BA8F-38B347E782B1}" type="presParOf" srcId="{4B6B008E-C328-4FA6-9B24-FF6A903AFDF2}" destId="{BA7FBD50-2D7A-4417-86BF-93EF0D3CD186}" srcOrd="15" destOrd="0" presId="urn:microsoft.com/office/officeart/2005/8/layout/list1"/>
    <dgm:cxn modelId="{909AD412-DC64-4F3B-B85D-D204ACF81C22}" type="presParOf" srcId="{4B6B008E-C328-4FA6-9B24-FF6A903AFDF2}" destId="{1308D5ED-4943-420C-9E2A-C9F4F613E577}" srcOrd="16" destOrd="0" presId="urn:microsoft.com/office/officeart/2005/8/layout/list1"/>
    <dgm:cxn modelId="{561024FC-C099-411A-ABF0-BCBEC8C0FA07}" type="presParOf" srcId="{1308D5ED-4943-420C-9E2A-C9F4F613E577}" destId="{A0561910-976D-44D6-8725-0C93EB040218}" srcOrd="0" destOrd="0" presId="urn:microsoft.com/office/officeart/2005/8/layout/list1"/>
    <dgm:cxn modelId="{34570CB9-9C31-46D6-B9B3-ED1AEA26953B}" type="presParOf" srcId="{1308D5ED-4943-420C-9E2A-C9F4F613E577}" destId="{BCE08A48-FB2A-4EAD-8296-D4D5E5A7484A}" srcOrd="1" destOrd="0" presId="urn:microsoft.com/office/officeart/2005/8/layout/list1"/>
    <dgm:cxn modelId="{4F4AF574-5DD9-49AE-B5CA-D5DAE3D86A27}" type="presParOf" srcId="{4B6B008E-C328-4FA6-9B24-FF6A903AFDF2}" destId="{BD6A300D-7318-4900-B01C-A5DDB3E83BBC}" srcOrd="17" destOrd="0" presId="urn:microsoft.com/office/officeart/2005/8/layout/list1"/>
    <dgm:cxn modelId="{31EDE816-D5B6-4C58-9F65-D3EEC443C7F8}" type="presParOf" srcId="{4B6B008E-C328-4FA6-9B24-FF6A903AFDF2}" destId="{3B926455-8C75-47C3-88D0-1E77E179B92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05BAC-5206-43BB-B51B-B665351EAA22}"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72C2FBB7-9FC9-40CF-B461-D20C645D324B}">
      <dgm:prSet phldrT="[Text]"/>
      <dgm:spPr/>
      <dgm:t>
        <a:bodyPr/>
        <a:lstStyle/>
        <a:p>
          <a:r>
            <a:rPr lang="en-US" dirty="0"/>
            <a:t> </a:t>
          </a:r>
        </a:p>
      </dgm:t>
    </dgm:pt>
    <dgm:pt modelId="{1411624A-150C-4F82-908E-B15AE7B80797}" type="parTrans" cxnId="{23855BF2-E84A-4B42-A804-815DE1F725F8}">
      <dgm:prSet/>
      <dgm:spPr/>
      <dgm:t>
        <a:bodyPr/>
        <a:lstStyle/>
        <a:p>
          <a:endParaRPr lang="en-US"/>
        </a:p>
      </dgm:t>
    </dgm:pt>
    <dgm:pt modelId="{25B9B84A-11D7-4EC9-88C8-EA7C5BB676BB}" type="sibTrans" cxnId="{23855BF2-E84A-4B42-A804-815DE1F725F8}">
      <dgm:prSet/>
      <dgm:spPr/>
      <dgm:t>
        <a:bodyPr/>
        <a:lstStyle/>
        <a:p>
          <a:endParaRPr lang="en-US"/>
        </a:p>
      </dgm:t>
    </dgm:pt>
    <dgm:pt modelId="{B5AA8D09-5253-41D8-9E7C-6B04FE594D54}">
      <dgm:prSet phldrT="[Text]"/>
      <dgm:spPr/>
      <dgm:t>
        <a:bodyPr/>
        <a:lstStyle/>
        <a:p>
          <a:pPr>
            <a:buNone/>
          </a:pPr>
          <a:r>
            <a:rPr lang="en-US" dirty="0"/>
            <a:t>Eligible Patient Determination</a:t>
          </a:r>
        </a:p>
      </dgm:t>
    </dgm:pt>
    <dgm:pt modelId="{52C6AC18-D218-49AE-B43A-AEEF90B48BB6}" type="parTrans" cxnId="{5CCC0C16-3EEC-43FF-9322-DEA52C6EFC19}">
      <dgm:prSet/>
      <dgm:spPr/>
      <dgm:t>
        <a:bodyPr/>
        <a:lstStyle/>
        <a:p>
          <a:endParaRPr lang="en-US"/>
        </a:p>
      </dgm:t>
    </dgm:pt>
    <dgm:pt modelId="{1420B471-D29E-4C90-8B29-ED7292BC2B94}" type="sibTrans" cxnId="{5CCC0C16-3EEC-43FF-9322-DEA52C6EFC19}">
      <dgm:prSet/>
      <dgm:spPr/>
      <dgm:t>
        <a:bodyPr/>
        <a:lstStyle/>
        <a:p>
          <a:endParaRPr lang="en-US"/>
        </a:p>
      </dgm:t>
    </dgm:pt>
    <dgm:pt modelId="{D18B6C77-4FC7-4C36-ACAF-386BBD93D604}">
      <dgm:prSet phldrT="[Text]"/>
      <dgm:spPr/>
      <dgm:t>
        <a:bodyPr/>
        <a:lstStyle/>
        <a:p>
          <a:r>
            <a:rPr lang="en-US" dirty="0"/>
            <a:t> </a:t>
          </a:r>
        </a:p>
      </dgm:t>
    </dgm:pt>
    <dgm:pt modelId="{7AFA20F8-BC42-4875-A037-A34E37E50E6B}" type="parTrans" cxnId="{CC7B1080-ECA6-4563-9F69-EC8A7DAC5F8D}">
      <dgm:prSet/>
      <dgm:spPr/>
      <dgm:t>
        <a:bodyPr/>
        <a:lstStyle/>
        <a:p>
          <a:endParaRPr lang="en-US"/>
        </a:p>
      </dgm:t>
    </dgm:pt>
    <dgm:pt modelId="{BEA0D095-96F1-44F0-BC78-B19939B73003}" type="sibTrans" cxnId="{CC7B1080-ECA6-4563-9F69-EC8A7DAC5F8D}">
      <dgm:prSet/>
      <dgm:spPr/>
      <dgm:t>
        <a:bodyPr/>
        <a:lstStyle/>
        <a:p>
          <a:endParaRPr lang="en-US"/>
        </a:p>
      </dgm:t>
    </dgm:pt>
    <dgm:pt modelId="{128FA6FD-2145-4D74-9743-12F6C9FAE02A}">
      <dgm:prSet phldrT="[Text]"/>
      <dgm:spPr/>
      <dgm:t>
        <a:bodyPr/>
        <a:lstStyle/>
        <a:p>
          <a:pPr>
            <a:buNone/>
          </a:pPr>
          <a:r>
            <a:rPr lang="en-US" dirty="0"/>
            <a:t>Covered Outpatient Drug Transaction</a:t>
          </a:r>
        </a:p>
      </dgm:t>
    </dgm:pt>
    <dgm:pt modelId="{0B02B496-E68F-468F-ABE3-6E5CDC7A6B61}" type="parTrans" cxnId="{DFE05447-F016-4E59-A533-7BFA9B48296E}">
      <dgm:prSet/>
      <dgm:spPr/>
      <dgm:t>
        <a:bodyPr/>
        <a:lstStyle/>
        <a:p>
          <a:endParaRPr lang="en-US"/>
        </a:p>
      </dgm:t>
    </dgm:pt>
    <dgm:pt modelId="{A10F8B8F-65DB-4C6F-B36E-70BFDE997C5E}" type="sibTrans" cxnId="{DFE05447-F016-4E59-A533-7BFA9B48296E}">
      <dgm:prSet/>
      <dgm:spPr/>
      <dgm:t>
        <a:bodyPr/>
        <a:lstStyle/>
        <a:p>
          <a:endParaRPr lang="en-US"/>
        </a:p>
      </dgm:t>
    </dgm:pt>
    <dgm:pt modelId="{027A93E8-9BB0-4993-B646-23A12379C146}" type="pres">
      <dgm:prSet presAssocID="{07305BAC-5206-43BB-B51B-B665351EAA22}" presName="linearFlow" presStyleCnt="0">
        <dgm:presLayoutVars>
          <dgm:dir/>
          <dgm:animLvl val="lvl"/>
          <dgm:resizeHandles val="exact"/>
        </dgm:presLayoutVars>
      </dgm:prSet>
      <dgm:spPr/>
    </dgm:pt>
    <dgm:pt modelId="{4927AA2F-656C-467A-88C3-55E37B3FA12D}" type="pres">
      <dgm:prSet presAssocID="{72C2FBB7-9FC9-40CF-B461-D20C645D324B}" presName="composite" presStyleCnt="0"/>
      <dgm:spPr/>
    </dgm:pt>
    <dgm:pt modelId="{F8F25129-86F9-4533-B1F2-B27434C570BC}" type="pres">
      <dgm:prSet presAssocID="{72C2FBB7-9FC9-40CF-B461-D20C645D324B}" presName="parentText" presStyleLbl="alignNode1" presStyleIdx="0" presStyleCnt="2">
        <dgm:presLayoutVars>
          <dgm:chMax val="1"/>
          <dgm:bulletEnabled val="1"/>
        </dgm:presLayoutVars>
      </dgm:prSet>
      <dgm:spPr/>
    </dgm:pt>
    <dgm:pt modelId="{12F86E9F-1EFD-4E67-8B9D-06EACF7F55D2}" type="pres">
      <dgm:prSet presAssocID="{72C2FBB7-9FC9-40CF-B461-D20C645D324B}" presName="descendantText" presStyleLbl="alignAcc1" presStyleIdx="0" presStyleCnt="2">
        <dgm:presLayoutVars>
          <dgm:bulletEnabled val="1"/>
        </dgm:presLayoutVars>
      </dgm:prSet>
      <dgm:spPr/>
    </dgm:pt>
    <dgm:pt modelId="{6A0FA5BC-9645-41D7-B86E-61A1E0F79331}" type="pres">
      <dgm:prSet presAssocID="{25B9B84A-11D7-4EC9-88C8-EA7C5BB676BB}" presName="sp" presStyleCnt="0"/>
      <dgm:spPr/>
    </dgm:pt>
    <dgm:pt modelId="{D9A72F53-3D69-42CF-BE20-B92B490D9F39}" type="pres">
      <dgm:prSet presAssocID="{D18B6C77-4FC7-4C36-ACAF-386BBD93D604}" presName="composite" presStyleCnt="0"/>
      <dgm:spPr/>
    </dgm:pt>
    <dgm:pt modelId="{E9AFFE89-F99D-41DE-A851-CD2289623142}" type="pres">
      <dgm:prSet presAssocID="{D18B6C77-4FC7-4C36-ACAF-386BBD93D604}" presName="parentText" presStyleLbl="alignNode1" presStyleIdx="1" presStyleCnt="2">
        <dgm:presLayoutVars>
          <dgm:chMax val="1"/>
          <dgm:bulletEnabled val="1"/>
        </dgm:presLayoutVars>
      </dgm:prSet>
      <dgm:spPr/>
    </dgm:pt>
    <dgm:pt modelId="{0A0DA90E-1526-4305-99EC-69D0D7A00184}" type="pres">
      <dgm:prSet presAssocID="{D18B6C77-4FC7-4C36-ACAF-386BBD93D604}" presName="descendantText" presStyleLbl="alignAcc1" presStyleIdx="1" presStyleCnt="2">
        <dgm:presLayoutVars>
          <dgm:bulletEnabled val="1"/>
        </dgm:presLayoutVars>
      </dgm:prSet>
      <dgm:spPr/>
    </dgm:pt>
  </dgm:ptLst>
  <dgm:cxnLst>
    <dgm:cxn modelId="{2303450A-92CA-4179-8AD0-3FFD24CCEFAD}" type="presOf" srcId="{72C2FBB7-9FC9-40CF-B461-D20C645D324B}" destId="{F8F25129-86F9-4533-B1F2-B27434C570BC}" srcOrd="0" destOrd="0" presId="urn:microsoft.com/office/officeart/2005/8/layout/chevron2"/>
    <dgm:cxn modelId="{498C4813-9C88-4388-9DC8-DCE0134DBFAB}" type="presOf" srcId="{B5AA8D09-5253-41D8-9E7C-6B04FE594D54}" destId="{12F86E9F-1EFD-4E67-8B9D-06EACF7F55D2}" srcOrd="0" destOrd="0" presId="urn:microsoft.com/office/officeart/2005/8/layout/chevron2"/>
    <dgm:cxn modelId="{5CCC0C16-3EEC-43FF-9322-DEA52C6EFC19}" srcId="{72C2FBB7-9FC9-40CF-B461-D20C645D324B}" destId="{B5AA8D09-5253-41D8-9E7C-6B04FE594D54}" srcOrd="0" destOrd="0" parTransId="{52C6AC18-D218-49AE-B43A-AEEF90B48BB6}" sibTransId="{1420B471-D29E-4C90-8B29-ED7292BC2B94}"/>
    <dgm:cxn modelId="{D54A362B-C592-4413-ABF8-8BCE6C72C020}" type="presOf" srcId="{07305BAC-5206-43BB-B51B-B665351EAA22}" destId="{027A93E8-9BB0-4993-B646-23A12379C146}" srcOrd="0" destOrd="0" presId="urn:microsoft.com/office/officeart/2005/8/layout/chevron2"/>
    <dgm:cxn modelId="{25801B36-DDCD-4194-9FBF-C257F1340102}" type="presOf" srcId="{D18B6C77-4FC7-4C36-ACAF-386BBD93D604}" destId="{E9AFFE89-F99D-41DE-A851-CD2289623142}" srcOrd="0" destOrd="0" presId="urn:microsoft.com/office/officeart/2005/8/layout/chevron2"/>
    <dgm:cxn modelId="{DFE05447-F016-4E59-A533-7BFA9B48296E}" srcId="{D18B6C77-4FC7-4C36-ACAF-386BBD93D604}" destId="{128FA6FD-2145-4D74-9743-12F6C9FAE02A}" srcOrd="0" destOrd="0" parTransId="{0B02B496-E68F-468F-ABE3-6E5CDC7A6B61}" sibTransId="{A10F8B8F-65DB-4C6F-B36E-70BFDE997C5E}"/>
    <dgm:cxn modelId="{CC7B1080-ECA6-4563-9F69-EC8A7DAC5F8D}" srcId="{07305BAC-5206-43BB-B51B-B665351EAA22}" destId="{D18B6C77-4FC7-4C36-ACAF-386BBD93D604}" srcOrd="1" destOrd="0" parTransId="{7AFA20F8-BC42-4875-A037-A34E37E50E6B}" sibTransId="{BEA0D095-96F1-44F0-BC78-B19939B73003}"/>
    <dgm:cxn modelId="{3A2585D5-7537-4AD0-B289-8B6C191D824F}" type="presOf" srcId="{128FA6FD-2145-4D74-9743-12F6C9FAE02A}" destId="{0A0DA90E-1526-4305-99EC-69D0D7A00184}" srcOrd="0" destOrd="0" presId="urn:microsoft.com/office/officeart/2005/8/layout/chevron2"/>
    <dgm:cxn modelId="{23855BF2-E84A-4B42-A804-815DE1F725F8}" srcId="{07305BAC-5206-43BB-B51B-B665351EAA22}" destId="{72C2FBB7-9FC9-40CF-B461-D20C645D324B}" srcOrd="0" destOrd="0" parTransId="{1411624A-150C-4F82-908E-B15AE7B80797}" sibTransId="{25B9B84A-11D7-4EC9-88C8-EA7C5BB676BB}"/>
    <dgm:cxn modelId="{323343E5-62D9-4AC4-9F84-B7FBD162979E}" type="presParOf" srcId="{027A93E8-9BB0-4993-B646-23A12379C146}" destId="{4927AA2F-656C-467A-88C3-55E37B3FA12D}" srcOrd="0" destOrd="0" presId="urn:microsoft.com/office/officeart/2005/8/layout/chevron2"/>
    <dgm:cxn modelId="{2CC2CFC8-3EAE-4280-8577-D3F19B89DFF3}" type="presParOf" srcId="{4927AA2F-656C-467A-88C3-55E37B3FA12D}" destId="{F8F25129-86F9-4533-B1F2-B27434C570BC}" srcOrd="0" destOrd="0" presId="urn:microsoft.com/office/officeart/2005/8/layout/chevron2"/>
    <dgm:cxn modelId="{0E0B96B3-898B-40A3-BEA1-A8C907915FD3}" type="presParOf" srcId="{4927AA2F-656C-467A-88C3-55E37B3FA12D}" destId="{12F86E9F-1EFD-4E67-8B9D-06EACF7F55D2}" srcOrd="1" destOrd="0" presId="urn:microsoft.com/office/officeart/2005/8/layout/chevron2"/>
    <dgm:cxn modelId="{1566BDDE-D2DB-4A45-A5EB-502CEFC2FCA3}" type="presParOf" srcId="{027A93E8-9BB0-4993-B646-23A12379C146}" destId="{6A0FA5BC-9645-41D7-B86E-61A1E0F79331}" srcOrd="1" destOrd="0" presId="urn:microsoft.com/office/officeart/2005/8/layout/chevron2"/>
    <dgm:cxn modelId="{B498F6BA-32CC-4587-A2D2-7BBAC2C0D1C1}" type="presParOf" srcId="{027A93E8-9BB0-4993-B646-23A12379C146}" destId="{D9A72F53-3D69-42CF-BE20-B92B490D9F39}" srcOrd="2" destOrd="0" presId="urn:microsoft.com/office/officeart/2005/8/layout/chevron2"/>
    <dgm:cxn modelId="{2FF75E3C-B26D-4C0D-8C4E-2F596D5BCF89}" type="presParOf" srcId="{D9A72F53-3D69-42CF-BE20-B92B490D9F39}" destId="{E9AFFE89-F99D-41DE-A851-CD2289623142}" srcOrd="0" destOrd="0" presId="urn:microsoft.com/office/officeart/2005/8/layout/chevron2"/>
    <dgm:cxn modelId="{3BE36B84-CEF0-41A2-BE82-1BB025A1BEB6}" type="presParOf" srcId="{D9A72F53-3D69-42CF-BE20-B92B490D9F39}" destId="{0A0DA90E-1526-4305-99EC-69D0D7A001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172BA-C105-443D-8BC6-2D5C67AC2509}"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2BF09530-84C6-49D2-9617-CA2D742A3C99}">
      <dgm:prSet/>
      <dgm:spPr/>
      <dgm:t>
        <a:bodyPr/>
        <a:lstStyle/>
        <a:p>
          <a:r>
            <a:rPr lang="en-US" dirty="0"/>
            <a:t>340B Drugs can only be Administered/Dispensed to Eligible Patients</a:t>
          </a:r>
        </a:p>
      </dgm:t>
    </dgm:pt>
    <dgm:pt modelId="{B295AABA-359A-48FB-BF4D-F2DBC5D447A6}" type="parTrans" cxnId="{2B17B1A8-E389-41A6-BA18-ADC545951D67}">
      <dgm:prSet/>
      <dgm:spPr/>
      <dgm:t>
        <a:bodyPr/>
        <a:lstStyle/>
        <a:p>
          <a:endParaRPr lang="en-US"/>
        </a:p>
      </dgm:t>
    </dgm:pt>
    <dgm:pt modelId="{2B11976E-D5D9-4C3A-AB29-E8BA891A1902}" type="sibTrans" cxnId="{2B17B1A8-E389-41A6-BA18-ADC545951D67}">
      <dgm:prSet/>
      <dgm:spPr/>
      <dgm:t>
        <a:bodyPr/>
        <a:lstStyle/>
        <a:p>
          <a:endParaRPr lang="en-US"/>
        </a:p>
      </dgm:t>
    </dgm:pt>
    <dgm:pt modelId="{87ED5078-DF0A-4214-BDCC-87F3B46D45F7}">
      <dgm:prSet/>
      <dgm:spPr/>
      <dgm:t>
        <a:bodyPr/>
        <a:lstStyle/>
        <a:p>
          <a:r>
            <a:rPr lang="en-US" dirty="0"/>
            <a:t>Individual is an “Eligible Patient” of a Covered Entity Only if:  </a:t>
          </a:r>
        </a:p>
      </dgm:t>
    </dgm:pt>
    <dgm:pt modelId="{EC0F531B-1634-4145-BE16-86C40EC9AB20}" type="parTrans" cxnId="{7729D6A1-009A-4D30-B207-AAB3CB3A9EF0}">
      <dgm:prSet/>
      <dgm:spPr/>
      <dgm:t>
        <a:bodyPr/>
        <a:lstStyle/>
        <a:p>
          <a:endParaRPr lang="en-US"/>
        </a:p>
      </dgm:t>
    </dgm:pt>
    <dgm:pt modelId="{9505C06F-A468-4CEF-A1D7-5FF996027095}" type="sibTrans" cxnId="{7729D6A1-009A-4D30-B207-AAB3CB3A9EF0}">
      <dgm:prSet/>
      <dgm:spPr/>
      <dgm:t>
        <a:bodyPr/>
        <a:lstStyle/>
        <a:p>
          <a:endParaRPr lang="en-US"/>
        </a:p>
      </dgm:t>
    </dgm:pt>
    <dgm:pt modelId="{225EFD58-BE30-42F1-96DF-9FDA58D7C831}">
      <dgm:prSet/>
      <dgm:spPr/>
      <dgm:t>
        <a:bodyPr/>
        <a:lstStyle/>
        <a:p>
          <a:r>
            <a:rPr lang="en-US"/>
            <a:t>Covered entity has established a relationship with the individual, such that covered entity maintains records of the individual’s health care; and </a:t>
          </a:r>
        </a:p>
      </dgm:t>
    </dgm:pt>
    <dgm:pt modelId="{79A200BA-006F-4D5C-9B9D-DD3A2ACEC98B}" type="parTrans" cxnId="{076DC5C8-42A0-464D-9265-477C015054BB}">
      <dgm:prSet/>
      <dgm:spPr/>
      <dgm:t>
        <a:bodyPr/>
        <a:lstStyle/>
        <a:p>
          <a:endParaRPr lang="en-US"/>
        </a:p>
      </dgm:t>
    </dgm:pt>
    <dgm:pt modelId="{E1BF0067-C28C-4995-AF33-C243D93A4BB5}" type="sibTrans" cxnId="{076DC5C8-42A0-464D-9265-477C015054BB}">
      <dgm:prSet/>
      <dgm:spPr/>
      <dgm:t>
        <a:bodyPr/>
        <a:lstStyle/>
        <a:p>
          <a:endParaRPr lang="en-US"/>
        </a:p>
      </dgm:t>
    </dgm:pt>
    <dgm:pt modelId="{AE817209-60AC-48B6-A951-08B75F0CB704}">
      <dgm:prSet/>
      <dgm:spPr/>
      <dgm:t>
        <a:bodyPr/>
        <a:lstStyle/>
        <a:p>
          <a:r>
            <a:rPr lang="en-US" dirty="0"/>
            <a:t>Individual receives health care services from health care professional who is either employed by the covered entity; or provides health care under contractual or other </a:t>
          </a:r>
          <a:r>
            <a:rPr lang="en-US" u="sng" dirty="0"/>
            <a:t>arrangements</a:t>
          </a:r>
          <a:r>
            <a:rPr lang="en-US" dirty="0"/>
            <a:t> (</a:t>
          </a:r>
          <a:r>
            <a:rPr lang="en-US" i="1" dirty="0"/>
            <a:t>e.g., </a:t>
          </a:r>
          <a:r>
            <a:rPr lang="en-US" dirty="0"/>
            <a:t>referral for consultation) </a:t>
          </a:r>
          <a:r>
            <a:rPr lang="en-US" b="1" dirty="0"/>
            <a:t>such that responsibility for care provided remains with covered entity</a:t>
          </a:r>
          <a:endParaRPr lang="en-US" dirty="0"/>
        </a:p>
      </dgm:t>
    </dgm:pt>
    <dgm:pt modelId="{2D9AD88D-639B-4C86-8D7C-C14F111B0D10}" type="parTrans" cxnId="{03F3B96D-2B20-4971-885E-EEF834957C3A}">
      <dgm:prSet/>
      <dgm:spPr/>
      <dgm:t>
        <a:bodyPr/>
        <a:lstStyle/>
        <a:p>
          <a:endParaRPr lang="en-US"/>
        </a:p>
      </dgm:t>
    </dgm:pt>
    <dgm:pt modelId="{51D3B531-8CE3-4546-9238-0AF4A795EA58}" type="sibTrans" cxnId="{03F3B96D-2B20-4971-885E-EEF834957C3A}">
      <dgm:prSet/>
      <dgm:spPr/>
      <dgm:t>
        <a:bodyPr/>
        <a:lstStyle/>
        <a:p>
          <a:endParaRPr lang="en-US"/>
        </a:p>
      </dgm:t>
    </dgm:pt>
    <dgm:pt modelId="{7B506126-3775-4D2C-BA08-B197D296CDC9}" type="pres">
      <dgm:prSet presAssocID="{07A172BA-C105-443D-8BC6-2D5C67AC2509}" presName="linear" presStyleCnt="0">
        <dgm:presLayoutVars>
          <dgm:dir/>
          <dgm:resizeHandles val="exact"/>
        </dgm:presLayoutVars>
      </dgm:prSet>
      <dgm:spPr/>
    </dgm:pt>
    <dgm:pt modelId="{14BBC797-08B7-428E-993B-565C32B6578E}" type="pres">
      <dgm:prSet presAssocID="{2BF09530-84C6-49D2-9617-CA2D742A3C99}" presName="comp" presStyleCnt="0"/>
      <dgm:spPr/>
    </dgm:pt>
    <dgm:pt modelId="{8104EFEF-5FB1-43CF-9768-60B4B4261FBF}" type="pres">
      <dgm:prSet presAssocID="{2BF09530-84C6-49D2-9617-CA2D742A3C99}" presName="box" presStyleLbl="node1" presStyleIdx="0" presStyleCnt="2"/>
      <dgm:spPr/>
    </dgm:pt>
    <dgm:pt modelId="{F999B56C-9131-4FC9-B1AD-85EEE98CCE22}" type="pres">
      <dgm:prSet presAssocID="{2BF09530-84C6-49D2-9617-CA2D742A3C99}" presName="img" presStyleLbl="fgImgPlace1" presStyleIdx="0" presStyleCnt="2" custScaleX="50000" custScaleY="5848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Checkmark with solid fill"/>
        </a:ext>
      </dgm:extLst>
    </dgm:pt>
    <dgm:pt modelId="{74010A2F-CDF1-4673-BDD5-4AB9CE8A5DE9}" type="pres">
      <dgm:prSet presAssocID="{2BF09530-84C6-49D2-9617-CA2D742A3C99}" presName="text" presStyleLbl="node1" presStyleIdx="0" presStyleCnt="2">
        <dgm:presLayoutVars>
          <dgm:bulletEnabled val="1"/>
        </dgm:presLayoutVars>
      </dgm:prSet>
      <dgm:spPr/>
    </dgm:pt>
    <dgm:pt modelId="{280C102D-7EFD-40B1-BB7B-A64FEECCD3E5}" type="pres">
      <dgm:prSet presAssocID="{2B11976E-D5D9-4C3A-AB29-E8BA891A1902}" presName="spacer" presStyleCnt="0"/>
      <dgm:spPr/>
    </dgm:pt>
    <dgm:pt modelId="{439D4966-4329-4B20-BBDE-A42A83E2A317}" type="pres">
      <dgm:prSet presAssocID="{87ED5078-DF0A-4214-BDCC-87F3B46D45F7}" presName="comp" presStyleCnt="0"/>
      <dgm:spPr/>
    </dgm:pt>
    <dgm:pt modelId="{4BF439DA-C0E7-49F1-B1DD-E176EDDFF8DC}" type="pres">
      <dgm:prSet presAssocID="{87ED5078-DF0A-4214-BDCC-87F3B46D45F7}" presName="box" presStyleLbl="node1" presStyleIdx="1" presStyleCnt="2"/>
      <dgm:spPr/>
    </dgm:pt>
    <dgm:pt modelId="{5166D5EC-4FC4-49DD-912A-34B135B81499}" type="pres">
      <dgm:prSet presAssocID="{87ED5078-DF0A-4214-BDCC-87F3B46D45F7}" presName="img" presStyleLbl="fgImgPlace1" presStyleIdx="1" presStyleCnt="2" custScaleX="50000" custScaleY="5848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pt>
    <dgm:pt modelId="{61AA3BAB-B435-459E-ADCD-F5A0D73231F2}" type="pres">
      <dgm:prSet presAssocID="{87ED5078-DF0A-4214-BDCC-87F3B46D45F7}" presName="text" presStyleLbl="node1" presStyleIdx="1" presStyleCnt="2">
        <dgm:presLayoutVars>
          <dgm:bulletEnabled val="1"/>
        </dgm:presLayoutVars>
      </dgm:prSet>
      <dgm:spPr/>
    </dgm:pt>
  </dgm:ptLst>
  <dgm:cxnLst>
    <dgm:cxn modelId="{BAFF103D-BB02-4EAF-A29F-6F36CF45641A}" type="presOf" srcId="{AE817209-60AC-48B6-A951-08B75F0CB704}" destId="{61AA3BAB-B435-459E-ADCD-F5A0D73231F2}" srcOrd="1" destOrd="2" presId="urn:microsoft.com/office/officeart/2005/8/layout/vList4"/>
    <dgm:cxn modelId="{C3790561-21F9-4C1D-ADDE-9AB0689D0C3D}" type="presOf" srcId="{2BF09530-84C6-49D2-9617-CA2D742A3C99}" destId="{8104EFEF-5FB1-43CF-9768-60B4B4261FBF}" srcOrd="0" destOrd="0" presId="urn:microsoft.com/office/officeart/2005/8/layout/vList4"/>
    <dgm:cxn modelId="{4BCDC368-CD72-45FB-AA57-61B0E1B83E79}" type="presOf" srcId="{AE817209-60AC-48B6-A951-08B75F0CB704}" destId="{4BF439DA-C0E7-49F1-B1DD-E176EDDFF8DC}" srcOrd="0" destOrd="2" presId="urn:microsoft.com/office/officeart/2005/8/layout/vList4"/>
    <dgm:cxn modelId="{03F3B96D-2B20-4971-885E-EEF834957C3A}" srcId="{87ED5078-DF0A-4214-BDCC-87F3B46D45F7}" destId="{AE817209-60AC-48B6-A951-08B75F0CB704}" srcOrd="1" destOrd="0" parTransId="{2D9AD88D-639B-4C86-8D7C-C14F111B0D10}" sibTransId="{51D3B531-8CE3-4546-9238-0AF4A795EA58}"/>
    <dgm:cxn modelId="{389AB580-8C31-40CD-8D0D-CFBE70F1BB51}" type="presOf" srcId="{225EFD58-BE30-42F1-96DF-9FDA58D7C831}" destId="{4BF439DA-C0E7-49F1-B1DD-E176EDDFF8DC}" srcOrd="0" destOrd="1" presId="urn:microsoft.com/office/officeart/2005/8/layout/vList4"/>
    <dgm:cxn modelId="{7729D6A1-009A-4D30-B207-AAB3CB3A9EF0}" srcId="{07A172BA-C105-443D-8BC6-2D5C67AC2509}" destId="{87ED5078-DF0A-4214-BDCC-87F3B46D45F7}" srcOrd="1" destOrd="0" parTransId="{EC0F531B-1634-4145-BE16-86C40EC9AB20}" sibTransId="{9505C06F-A468-4CEF-A1D7-5FF996027095}"/>
    <dgm:cxn modelId="{2B17B1A8-E389-41A6-BA18-ADC545951D67}" srcId="{07A172BA-C105-443D-8BC6-2D5C67AC2509}" destId="{2BF09530-84C6-49D2-9617-CA2D742A3C99}" srcOrd="0" destOrd="0" parTransId="{B295AABA-359A-48FB-BF4D-F2DBC5D447A6}" sibTransId="{2B11976E-D5D9-4C3A-AB29-E8BA891A1902}"/>
    <dgm:cxn modelId="{076DC5C8-42A0-464D-9265-477C015054BB}" srcId="{87ED5078-DF0A-4214-BDCC-87F3B46D45F7}" destId="{225EFD58-BE30-42F1-96DF-9FDA58D7C831}" srcOrd="0" destOrd="0" parTransId="{79A200BA-006F-4D5C-9B9D-DD3A2ACEC98B}" sibTransId="{E1BF0067-C28C-4995-AF33-C243D93A4BB5}"/>
    <dgm:cxn modelId="{9453F0D2-DD5C-4236-A893-4150E0DB8078}" type="presOf" srcId="{2BF09530-84C6-49D2-9617-CA2D742A3C99}" destId="{74010A2F-CDF1-4673-BDD5-4AB9CE8A5DE9}" srcOrd="1" destOrd="0" presId="urn:microsoft.com/office/officeart/2005/8/layout/vList4"/>
    <dgm:cxn modelId="{22B32BEC-1E63-4552-85E5-78A760B85C10}" type="presOf" srcId="{87ED5078-DF0A-4214-BDCC-87F3B46D45F7}" destId="{61AA3BAB-B435-459E-ADCD-F5A0D73231F2}" srcOrd="1" destOrd="0" presId="urn:microsoft.com/office/officeart/2005/8/layout/vList4"/>
    <dgm:cxn modelId="{3DB658EF-C5AB-4ED0-93C5-294D0A1568AC}" type="presOf" srcId="{07A172BA-C105-443D-8BC6-2D5C67AC2509}" destId="{7B506126-3775-4D2C-BA08-B197D296CDC9}" srcOrd="0" destOrd="0" presId="urn:microsoft.com/office/officeart/2005/8/layout/vList4"/>
    <dgm:cxn modelId="{609384F5-0DA5-4B82-A9DB-37DDA12D631B}" type="presOf" srcId="{87ED5078-DF0A-4214-BDCC-87F3B46D45F7}" destId="{4BF439DA-C0E7-49F1-B1DD-E176EDDFF8DC}" srcOrd="0" destOrd="0" presId="urn:microsoft.com/office/officeart/2005/8/layout/vList4"/>
    <dgm:cxn modelId="{E3F78EFF-FE7D-45DF-ADCE-91562A81DBF7}" type="presOf" srcId="{225EFD58-BE30-42F1-96DF-9FDA58D7C831}" destId="{61AA3BAB-B435-459E-ADCD-F5A0D73231F2}" srcOrd="1" destOrd="1" presId="urn:microsoft.com/office/officeart/2005/8/layout/vList4"/>
    <dgm:cxn modelId="{97144E4F-60F1-4B14-AA5F-D8E4FCE37811}" type="presParOf" srcId="{7B506126-3775-4D2C-BA08-B197D296CDC9}" destId="{14BBC797-08B7-428E-993B-565C32B6578E}" srcOrd="0" destOrd="0" presId="urn:microsoft.com/office/officeart/2005/8/layout/vList4"/>
    <dgm:cxn modelId="{9A11DB50-DE2F-48D5-A85D-FB4423E303A4}" type="presParOf" srcId="{14BBC797-08B7-428E-993B-565C32B6578E}" destId="{8104EFEF-5FB1-43CF-9768-60B4B4261FBF}" srcOrd="0" destOrd="0" presId="urn:microsoft.com/office/officeart/2005/8/layout/vList4"/>
    <dgm:cxn modelId="{6AA4CBF7-405D-4667-9542-23FA59826EC8}" type="presParOf" srcId="{14BBC797-08B7-428E-993B-565C32B6578E}" destId="{F999B56C-9131-4FC9-B1AD-85EEE98CCE22}" srcOrd="1" destOrd="0" presId="urn:microsoft.com/office/officeart/2005/8/layout/vList4"/>
    <dgm:cxn modelId="{16CE0B20-208C-4F69-8219-3180EDE8ABF4}" type="presParOf" srcId="{14BBC797-08B7-428E-993B-565C32B6578E}" destId="{74010A2F-CDF1-4673-BDD5-4AB9CE8A5DE9}" srcOrd="2" destOrd="0" presId="urn:microsoft.com/office/officeart/2005/8/layout/vList4"/>
    <dgm:cxn modelId="{DC241334-EB0B-41C7-A2C0-816869C029A6}" type="presParOf" srcId="{7B506126-3775-4D2C-BA08-B197D296CDC9}" destId="{280C102D-7EFD-40B1-BB7B-A64FEECCD3E5}" srcOrd="1" destOrd="0" presId="urn:microsoft.com/office/officeart/2005/8/layout/vList4"/>
    <dgm:cxn modelId="{D8DBA395-ED47-40DD-9157-F89C14A1692A}" type="presParOf" srcId="{7B506126-3775-4D2C-BA08-B197D296CDC9}" destId="{439D4966-4329-4B20-BBDE-A42A83E2A317}" srcOrd="2" destOrd="0" presId="urn:microsoft.com/office/officeart/2005/8/layout/vList4"/>
    <dgm:cxn modelId="{1BFA0D9A-407E-47B4-9217-7742822623FE}" type="presParOf" srcId="{439D4966-4329-4B20-BBDE-A42A83E2A317}" destId="{4BF439DA-C0E7-49F1-B1DD-E176EDDFF8DC}" srcOrd="0" destOrd="0" presId="urn:microsoft.com/office/officeart/2005/8/layout/vList4"/>
    <dgm:cxn modelId="{45BAFA47-2C15-44E3-A6DB-3FA459ED8F2D}" type="presParOf" srcId="{439D4966-4329-4B20-BBDE-A42A83E2A317}" destId="{5166D5EC-4FC4-49DD-912A-34B135B81499}" srcOrd="1" destOrd="0" presId="urn:microsoft.com/office/officeart/2005/8/layout/vList4"/>
    <dgm:cxn modelId="{09D00C44-70F8-461F-9975-993ED476E117}" type="presParOf" srcId="{439D4966-4329-4B20-BBDE-A42A83E2A317}" destId="{61AA3BAB-B435-459E-ADCD-F5A0D73231F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C79213-9B72-436E-8EC4-68D03DAA6B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C8EBF12-4EDB-46AA-BAE0-993B5148A1FA}">
      <dgm:prSet/>
      <dgm:spPr>
        <a:xfrm>
          <a:off x="853" y="1012"/>
          <a:ext cx="1458163" cy="1430982"/>
        </a:xfrm>
        <a:prstGeom prst="roundRect">
          <a:avLst/>
        </a:prstGeom>
        <a:solidFill>
          <a:schemeClr val="tx1">
            <a:lumMod val="65000"/>
            <a:lumOff val="35000"/>
          </a:scheme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Background</a:t>
          </a:r>
        </a:p>
      </dgm:t>
    </dgm:pt>
    <dgm:pt modelId="{4E213CC5-D506-4147-A32E-5B90EA44C007}" type="parTrans" cxnId="{6AB30C51-A995-4B01-AE77-1BDACE655700}">
      <dgm:prSet/>
      <dgm:spPr/>
      <dgm:t>
        <a:bodyPr/>
        <a:lstStyle/>
        <a:p>
          <a:endParaRPr lang="en-US"/>
        </a:p>
      </dgm:t>
    </dgm:pt>
    <dgm:pt modelId="{BC3344B5-06EE-4198-90AB-624395EB4EA5}" type="sibTrans" cxnId="{6AB30C51-A995-4B01-AE77-1BDACE655700}">
      <dgm:prSet/>
      <dgm:spPr/>
      <dgm:t>
        <a:bodyPr/>
        <a:lstStyle/>
        <a:p>
          <a:endParaRPr lang="en-US"/>
        </a:p>
      </dgm:t>
    </dgm:pt>
    <dgm:pt modelId="{B1AC9B8A-E905-490A-89F0-924A0636E964}">
      <dgm:prSet custT="1"/>
      <dgm:spPr>
        <a:xfrm rot="5400000">
          <a:off x="4398597" y="-2862523"/>
          <a:ext cx="1273276" cy="7150729"/>
        </a:xfrm>
        <a:prstGeom prst="round2SameRect">
          <a:avLst/>
        </a:prstGeom>
        <a:solidFill>
          <a:srgbClr val="FFFFFF">
            <a:tint val="40000"/>
            <a:alpha val="90000"/>
            <a:hueOff val="0"/>
            <a:satOff val="0"/>
            <a:lumOff val="0"/>
            <a:alphaOff val="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US" sz="1500" dirty="0">
              <a:solidFill>
                <a:srgbClr val="000000">
                  <a:hueOff val="0"/>
                  <a:satOff val="0"/>
                  <a:lumOff val="0"/>
                  <a:alphaOff val="0"/>
                </a:srgbClr>
              </a:solidFill>
              <a:latin typeface="Arial"/>
              <a:ea typeface="+mn-ea"/>
              <a:cs typeface="+mn-cs"/>
            </a:rPr>
            <a:t>In 2020, drug manufacturers began restricting 340B contract pharmacy shipments</a:t>
          </a:r>
        </a:p>
      </dgm:t>
    </dgm:pt>
    <dgm:pt modelId="{96E546AF-7713-4C5B-A748-C54BA6C25038}" type="parTrans" cxnId="{6B932B61-A8E6-47AC-85DC-6980F7CB6EB0}">
      <dgm:prSet/>
      <dgm:spPr/>
      <dgm:t>
        <a:bodyPr/>
        <a:lstStyle/>
        <a:p>
          <a:endParaRPr lang="en-US"/>
        </a:p>
      </dgm:t>
    </dgm:pt>
    <dgm:pt modelId="{53F34C38-5941-4194-BB29-30C1E8720BAA}" type="sibTrans" cxnId="{6B932B61-A8E6-47AC-85DC-6980F7CB6EB0}">
      <dgm:prSet/>
      <dgm:spPr/>
      <dgm:t>
        <a:bodyPr/>
        <a:lstStyle/>
        <a:p>
          <a:endParaRPr lang="en-US"/>
        </a:p>
      </dgm:t>
    </dgm:pt>
    <dgm:pt modelId="{836D3B7C-D6D8-4CC8-8C7A-A3EB831693AB}">
      <dgm:prSet custT="1"/>
      <dgm:spPr>
        <a:xfrm rot="5400000">
          <a:off x="4251926" y="-1289364"/>
          <a:ext cx="1564910" cy="7150729"/>
        </a:xfrm>
        <a:prstGeom prst="round2SameRect">
          <a:avLst/>
        </a:prstGeom>
        <a:solidFill>
          <a:srgbClr val="FFFFFF">
            <a:tint val="40000"/>
            <a:alpha val="90000"/>
            <a:hueOff val="0"/>
            <a:satOff val="0"/>
            <a:lumOff val="-10113"/>
            <a:alphaOff val="0"/>
          </a:srgbClr>
        </a:solidFill>
        <a:ln w="12700" cap="flat" cmpd="sng" algn="ctr">
          <a:solidFill>
            <a:srgbClr val="FFFFFF">
              <a:tint val="40000"/>
              <a:alpha val="90000"/>
              <a:hueOff val="0"/>
              <a:satOff val="0"/>
              <a:lumOff val="-10113"/>
              <a:alphaOff val="0"/>
            </a:srgbClr>
          </a:solidFill>
          <a:prstDash val="solid"/>
          <a:miter lim="800000"/>
        </a:ln>
        <a:effectLst/>
      </dgm:spPr>
      <dgm:t>
        <a:bodyPr/>
        <a:lstStyle/>
        <a:p>
          <a:pPr>
            <a:buChar char="•"/>
          </a:pPr>
          <a:r>
            <a:rPr lang="en-US" sz="1500" dirty="0">
              <a:solidFill>
                <a:srgbClr val="000000">
                  <a:hueOff val="0"/>
                  <a:satOff val="0"/>
                  <a:lumOff val="0"/>
                  <a:alphaOff val="0"/>
                </a:srgbClr>
              </a:solidFill>
              <a:latin typeface="Arial"/>
              <a:ea typeface="+mn-ea"/>
              <a:cs typeface="+mn-cs"/>
            </a:rPr>
            <a:t>So-Called Duplicate Discounts</a:t>
          </a:r>
        </a:p>
      </dgm:t>
    </dgm:pt>
    <dgm:pt modelId="{B6BE3D9B-BA61-4270-BACA-1B65F84FA479}" type="parTrans" cxnId="{DD81EFF7-1BB4-4823-AD6A-27942FC07629}">
      <dgm:prSet/>
      <dgm:spPr/>
      <dgm:t>
        <a:bodyPr/>
        <a:lstStyle/>
        <a:p>
          <a:endParaRPr lang="en-US"/>
        </a:p>
      </dgm:t>
    </dgm:pt>
    <dgm:pt modelId="{8F128614-3E57-4CAE-8C34-19DF80343AD2}" type="sibTrans" cxnId="{DD81EFF7-1BB4-4823-AD6A-27942FC07629}">
      <dgm:prSet/>
      <dgm:spPr/>
      <dgm:t>
        <a:bodyPr/>
        <a:lstStyle/>
        <a:p>
          <a:endParaRPr lang="en-US"/>
        </a:p>
      </dgm:t>
    </dgm:pt>
    <dgm:pt modelId="{08109F56-D96D-4FD1-A902-2ABD68922F2E}">
      <dgm:prSet custT="1"/>
      <dgm:spPr>
        <a:xfrm rot="5400000">
          <a:off x="4251926" y="-1289364"/>
          <a:ext cx="1564910" cy="7150729"/>
        </a:xfrm>
        <a:prstGeom prst="round2SameRect">
          <a:avLst/>
        </a:prstGeom>
        <a:solidFill>
          <a:srgbClr val="FFFFFF">
            <a:tint val="40000"/>
            <a:alpha val="90000"/>
            <a:hueOff val="0"/>
            <a:satOff val="0"/>
            <a:lumOff val="-10113"/>
            <a:alphaOff val="0"/>
          </a:srgbClr>
        </a:solidFill>
        <a:ln w="12700" cap="flat" cmpd="sng" algn="ctr">
          <a:solidFill>
            <a:srgbClr val="FFFFFF">
              <a:tint val="40000"/>
              <a:alpha val="90000"/>
              <a:hueOff val="0"/>
              <a:satOff val="0"/>
              <a:lumOff val="-10113"/>
              <a:alphaOff val="0"/>
            </a:srgbClr>
          </a:solidFill>
          <a:prstDash val="solid"/>
          <a:miter lim="800000"/>
        </a:ln>
        <a:effectLst/>
      </dgm:spPr>
      <dgm:t>
        <a:bodyPr/>
        <a:lstStyle/>
        <a:p>
          <a:pPr>
            <a:buChar char="•"/>
          </a:pPr>
          <a:r>
            <a:rPr lang="en-US" sz="1500" dirty="0">
              <a:solidFill>
                <a:srgbClr val="000000">
                  <a:hueOff val="0"/>
                  <a:satOff val="0"/>
                  <a:lumOff val="0"/>
                  <a:alphaOff val="0"/>
                </a:srgbClr>
              </a:solidFill>
              <a:latin typeface="Arial"/>
              <a:ea typeface="+mn-ea"/>
              <a:cs typeface="+mn-cs"/>
            </a:rPr>
            <a:t>Manufacturer paying a rebate to an insurer/PBM for a drug it already sold at the 340B price</a:t>
          </a:r>
        </a:p>
      </dgm:t>
    </dgm:pt>
    <dgm:pt modelId="{BB7407A6-63F9-438B-8105-2EB4CB0EF868}" type="parTrans" cxnId="{3A6F775B-E74C-4C55-985A-38228CDF3777}">
      <dgm:prSet/>
      <dgm:spPr/>
      <dgm:t>
        <a:bodyPr/>
        <a:lstStyle/>
        <a:p>
          <a:endParaRPr lang="en-US"/>
        </a:p>
      </dgm:t>
    </dgm:pt>
    <dgm:pt modelId="{7FD959D7-7E0C-43FE-9566-603404AC08C1}" type="sibTrans" cxnId="{3A6F775B-E74C-4C55-985A-38228CDF3777}">
      <dgm:prSet/>
      <dgm:spPr/>
      <dgm:t>
        <a:bodyPr/>
        <a:lstStyle/>
        <a:p>
          <a:endParaRPr lang="en-US"/>
        </a:p>
      </dgm:t>
    </dgm:pt>
    <dgm:pt modelId="{E50E5A79-F608-408E-8875-5D323709810A}">
      <dgm:prSet custT="1"/>
      <dgm:spPr>
        <a:xfrm rot="5400000">
          <a:off x="4251926" y="-1289364"/>
          <a:ext cx="1564910" cy="7150729"/>
        </a:xfrm>
        <a:prstGeom prst="round2SameRect">
          <a:avLst/>
        </a:prstGeom>
        <a:solidFill>
          <a:srgbClr val="FFFFFF">
            <a:tint val="40000"/>
            <a:alpha val="90000"/>
            <a:hueOff val="0"/>
            <a:satOff val="0"/>
            <a:lumOff val="-10113"/>
            <a:alphaOff val="0"/>
          </a:srgbClr>
        </a:solidFill>
        <a:ln w="12700" cap="flat" cmpd="sng" algn="ctr">
          <a:solidFill>
            <a:srgbClr val="FFFFFF">
              <a:tint val="40000"/>
              <a:alpha val="90000"/>
              <a:hueOff val="0"/>
              <a:satOff val="0"/>
              <a:lumOff val="-10113"/>
              <a:alphaOff val="0"/>
            </a:srgbClr>
          </a:solidFill>
          <a:prstDash val="solid"/>
          <a:miter lim="800000"/>
        </a:ln>
        <a:effectLst/>
      </dgm:spPr>
      <dgm:t>
        <a:bodyPr/>
        <a:lstStyle/>
        <a:p>
          <a:pPr>
            <a:buChar char="•"/>
          </a:pPr>
          <a:r>
            <a:rPr lang="en-US" sz="1500" dirty="0">
              <a:solidFill>
                <a:srgbClr val="000000">
                  <a:hueOff val="0"/>
                  <a:satOff val="0"/>
                  <a:lumOff val="0"/>
                  <a:alphaOff val="0"/>
                </a:srgbClr>
              </a:solidFill>
              <a:latin typeface="Arial"/>
              <a:ea typeface="+mn-ea"/>
              <a:cs typeface="+mn-cs"/>
            </a:rPr>
            <a:t>Some are prohibited by statute (Medicaid) </a:t>
          </a:r>
        </a:p>
      </dgm:t>
    </dgm:pt>
    <dgm:pt modelId="{52E16910-2BE1-4CA5-8F55-7F90685C0FBD}" type="parTrans" cxnId="{7D9902C9-6034-4F22-B47D-536D8B929AE3}">
      <dgm:prSet/>
      <dgm:spPr/>
      <dgm:t>
        <a:bodyPr/>
        <a:lstStyle/>
        <a:p>
          <a:endParaRPr lang="en-US"/>
        </a:p>
      </dgm:t>
    </dgm:pt>
    <dgm:pt modelId="{FCF48914-356B-4F2B-9584-0038A4476471}" type="sibTrans" cxnId="{7D9902C9-6034-4F22-B47D-536D8B929AE3}">
      <dgm:prSet/>
      <dgm:spPr/>
      <dgm:t>
        <a:bodyPr/>
        <a:lstStyle/>
        <a:p>
          <a:endParaRPr lang="en-US"/>
        </a:p>
      </dgm:t>
    </dgm:pt>
    <dgm:pt modelId="{359636F4-F188-4CB0-83EC-4E3F3791B029}">
      <dgm:prSet custT="1"/>
      <dgm:spPr>
        <a:xfrm rot="5400000">
          <a:off x="4251926" y="-1289364"/>
          <a:ext cx="1564910" cy="7150729"/>
        </a:xfrm>
        <a:prstGeom prst="round2SameRect">
          <a:avLst/>
        </a:prstGeom>
        <a:solidFill>
          <a:srgbClr val="FFFFFF">
            <a:tint val="40000"/>
            <a:alpha val="90000"/>
            <a:hueOff val="0"/>
            <a:satOff val="0"/>
            <a:lumOff val="-10113"/>
            <a:alphaOff val="0"/>
          </a:srgbClr>
        </a:solidFill>
        <a:ln w="12700" cap="flat" cmpd="sng" algn="ctr">
          <a:solidFill>
            <a:srgbClr val="FFFFFF">
              <a:tint val="40000"/>
              <a:alpha val="90000"/>
              <a:hueOff val="0"/>
              <a:satOff val="0"/>
              <a:lumOff val="-10113"/>
              <a:alphaOff val="0"/>
            </a:srgbClr>
          </a:solidFill>
          <a:prstDash val="solid"/>
          <a:miter lim="800000"/>
        </a:ln>
        <a:effectLst/>
      </dgm:spPr>
      <dgm:t>
        <a:bodyPr/>
        <a:lstStyle/>
        <a:p>
          <a:pPr>
            <a:buChar char="•"/>
          </a:pPr>
          <a:r>
            <a:rPr lang="en-US" sz="1500" dirty="0">
              <a:solidFill>
                <a:srgbClr val="000000">
                  <a:hueOff val="0"/>
                  <a:satOff val="0"/>
                  <a:lumOff val="0"/>
                  <a:alphaOff val="0"/>
                </a:srgbClr>
              </a:solidFill>
              <a:latin typeface="Arial"/>
              <a:ea typeface="+mn-ea"/>
              <a:cs typeface="+mn-cs"/>
            </a:rPr>
            <a:t>Occur rarely; processes in place to prevent them</a:t>
          </a:r>
        </a:p>
      </dgm:t>
    </dgm:pt>
    <dgm:pt modelId="{DB8D50D4-5496-4E38-BB2F-9834394DDECD}" type="parTrans" cxnId="{418277C1-302E-471E-9BF6-D9EF2019D117}">
      <dgm:prSet/>
      <dgm:spPr/>
      <dgm:t>
        <a:bodyPr/>
        <a:lstStyle/>
        <a:p>
          <a:endParaRPr lang="en-US"/>
        </a:p>
      </dgm:t>
    </dgm:pt>
    <dgm:pt modelId="{AEEDFFD9-7F0C-4EE2-9372-B4ABC6AB764B}" type="sibTrans" cxnId="{418277C1-302E-471E-9BF6-D9EF2019D117}">
      <dgm:prSet/>
      <dgm:spPr/>
      <dgm:t>
        <a:bodyPr/>
        <a:lstStyle/>
        <a:p>
          <a:endParaRPr lang="en-US"/>
        </a:p>
      </dgm:t>
    </dgm:pt>
    <dgm:pt modelId="{8ABB589B-3EA8-4255-87F2-3D88233E2C4E}">
      <dgm:prSet custT="1"/>
      <dgm:spPr>
        <a:xfrm rot="5400000">
          <a:off x="4251926" y="-1289364"/>
          <a:ext cx="1564910" cy="7150729"/>
        </a:xfrm>
        <a:prstGeom prst="round2SameRect">
          <a:avLst/>
        </a:prstGeom>
        <a:solidFill>
          <a:srgbClr val="FFFFFF">
            <a:tint val="40000"/>
            <a:alpha val="90000"/>
            <a:hueOff val="0"/>
            <a:satOff val="0"/>
            <a:lumOff val="-10113"/>
            <a:alphaOff val="0"/>
          </a:srgbClr>
        </a:solidFill>
        <a:ln w="12700" cap="flat" cmpd="sng" algn="ctr">
          <a:solidFill>
            <a:srgbClr val="FFFFFF">
              <a:tint val="40000"/>
              <a:alpha val="90000"/>
              <a:hueOff val="0"/>
              <a:satOff val="0"/>
              <a:lumOff val="-10113"/>
              <a:alphaOff val="0"/>
            </a:srgbClr>
          </a:solidFill>
          <a:prstDash val="solid"/>
          <a:miter lim="800000"/>
        </a:ln>
        <a:effectLst/>
      </dgm:spPr>
      <dgm:t>
        <a:bodyPr/>
        <a:lstStyle/>
        <a:p>
          <a:pPr>
            <a:buChar char="•"/>
          </a:pPr>
          <a:r>
            <a:rPr lang="en-US" sz="1500" dirty="0">
              <a:solidFill>
                <a:srgbClr val="000000">
                  <a:hueOff val="0"/>
                  <a:satOff val="0"/>
                  <a:lumOff val="0"/>
                  <a:alphaOff val="0"/>
                </a:srgbClr>
              </a:solidFill>
              <a:latin typeface="Arial"/>
              <a:ea typeface="+mn-ea"/>
              <a:cs typeface="+mn-cs"/>
            </a:rPr>
            <a:t>Some are prohibited by manufacturers’ contracts with commercial payors</a:t>
          </a:r>
        </a:p>
      </dgm:t>
    </dgm:pt>
    <dgm:pt modelId="{0B2A95C2-0970-45E8-8E6B-7880280FE287}" type="parTrans" cxnId="{18633D76-109D-4A37-B798-D9B3A3A977B7}">
      <dgm:prSet/>
      <dgm:spPr/>
      <dgm:t>
        <a:bodyPr/>
        <a:lstStyle/>
        <a:p>
          <a:endParaRPr lang="en-US"/>
        </a:p>
      </dgm:t>
    </dgm:pt>
    <dgm:pt modelId="{D3176553-BB13-4AF4-80F5-298D12B971FF}" type="sibTrans" cxnId="{18633D76-109D-4A37-B798-D9B3A3A977B7}">
      <dgm:prSet/>
      <dgm:spPr/>
      <dgm:t>
        <a:bodyPr/>
        <a:lstStyle/>
        <a:p>
          <a:endParaRPr lang="en-US"/>
        </a:p>
      </dgm:t>
    </dgm:pt>
    <dgm:pt modelId="{18AAC8BF-F9BB-4EF5-A4DD-897799133860}">
      <dgm:prSet custT="1"/>
      <dgm:spPr>
        <a:xfrm rot="5400000">
          <a:off x="4324998" y="280131"/>
          <a:ext cx="1418767" cy="7150729"/>
        </a:xfrm>
        <a:prstGeom prst="round2SameRect">
          <a:avLst/>
        </a:prstGeom>
        <a:solidFill>
          <a:srgbClr val="FFFFFF">
            <a:tint val="40000"/>
            <a:alpha val="90000"/>
            <a:hueOff val="0"/>
            <a:satOff val="0"/>
            <a:lumOff val="-20226"/>
            <a:alphaOff val="0"/>
          </a:srgbClr>
        </a:solidFill>
        <a:ln w="12700" cap="flat" cmpd="sng" algn="ctr">
          <a:solidFill>
            <a:srgbClr val="FFFFFF">
              <a:tint val="40000"/>
              <a:alpha val="90000"/>
              <a:hueOff val="0"/>
              <a:satOff val="0"/>
              <a:lumOff val="-20226"/>
              <a:alphaOff val="0"/>
            </a:srgbClr>
          </a:solidFill>
          <a:prstDash val="solid"/>
          <a:miter lim="800000"/>
        </a:ln>
        <a:effectLst/>
      </dgm:spPr>
      <dgm:t>
        <a:bodyPr/>
        <a:lstStyle/>
        <a:p>
          <a:pPr marL="0" lvl="1" indent="0" defTabSz="622300">
            <a:lnSpc>
              <a:spcPct val="90000"/>
            </a:lnSpc>
            <a:spcBef>
              <a:spcPct val="0"/>
            </a:spcBef>
            <a:spcAft>
              <a:spcPct val="15000"/>
            </a:spcAft>
            <a:buChar char="•"/>
          </a:pPr>
          <a:r>
            <a:rPr lang="en-US" sz="1400" dirty="0">
              <a:solidFill>
                <a:srgbClr val="000000">
                  <a:hueOff val="0"/>
                  <a:satOff val="0"/>
                  <a:lumOff val="0"/>
                  <a:alphaOff val="0"/>
                </a:srgbClr>
              </a:solidFill>
              <a:latin typeface="Arial"/>
              <a:ea typeface="+mn-ea"/>
              <a:cs typeface="+mn-cs"/>
            </a:rPr>
            <a:t> Most manufacturers have some exceptions (wholly owned pharmacies; single contract pharmacies)</a:t>
          </a:r>
        </a:p>
      </dgm:t>
    </dgm:pt>
    <dgm:pt modelId="{189D44F7-FD7D-422E-9C15-155B86389632}" type="parTrans" cxnId="{7ADDC3CF-17A4-462E-8781-088AB7597288}">
      <dgm:prSet/>
      <dgm:spPr/>
      <dgm:t>
        <a:bodyPr/>
        <a:lstStyle/>
        <a:p>
          <a:endParaRPr lang="en-US"/>
        </a:p>
      </dgm:t>
    </dgm:pt>
    <dgm:pt modelId="{B78D90D0-3B20-4A62-AA14-8B95348858E6}" type="sibTrans" cxnId="{7ADDC3CF-17A4-462E-8781-088AB7597288}">
      <dgm:prSet/>
      <dgm:spPr/>
      <dgm:t>
        <a:bodyPr/>
        <a:lstStyle/>
        <a:p>
          <a:endParaRPr lang="en-US"/>
        </a:p>
      </dgm:t>
    </dgm:pt>
    <dgm:pt modelId="{CF16F0D8-5AFF-4797-A665-7D96A5B6C606}">
      <dgm:prSet custT="1"/>
      <dgm:spPr>
        <a:xfrm rot="5400000">
          <a:off x="4324998" y="280131"/>
          <a:ext cx="1418767" cy="7150729"/>
        </a:xfrm>
        <a:prstGeom prst="round2SameRect">
          <a:avLst/>
        </a:prstGeom>
        <a:solidFill>
          <a:srgbClr val="FFFFFF">
            <a:tint val="40000"/>
            <a:alpha val="90000"/>
            <a:hueOff val="0"/>
            <a:satOff val="0"/>
            <a:lumOff val="-20226"/>
            <a:alphaOff val="0"/>
          </a:srgbClr>
        </a:solidFill>
        <a:ln w="12700" cap="flat" cmpd="sng" algn="ctr">
          <a:solidFill>
            <a:srgbClr val="FFFFFF">
              <a:tint val="40000"/>
              <a:alpha val="90000"/>
              <a:hueOff val="0"/>
              <a:satOff val="0"/>
              <a:lumOff val="-20226"/>
              <a:alphaOff val="0"/>
            </a:srgbClr>
          </a:solidFill>
          <a:prstDash val="solid"/>
          <a:miter lim="800000"/>
        </a:ln>
        <a:effectLst/>
      </dgm:spPr>
      <dgm:t>
        <a:bodyPr/>
        <a:lstStyle/>
        <a:p>
          <a:pPr marL="114300" lvl="2" indent="0" defTabSz="711200">
            <a:lnSpc>
              <a:spcPct val="90000"/>
            </a:lnSpc>
            <a:spcBef>
              <a:spcPct val="0"/>
            </a:spcBef>
            <a:spcAft>
              <a:spcPct val="15000"/>
            </a:spcAft>
            <a:buChar char="•"/>
          </a:pPr>
          <a:r>
            <a:rPr lang="en-US" sz="1400" dirty="0">
              <a:solidFill>
                <a:srgbClr val="000000">
                  <a:hueOff val="0"/>
                  <a:satOff val="0"/>
                  <a:lumOff val="0"/>
                  <a:alphaOff val="0"/>
                </a:srgbClr>
              </a:solidFill>
              <a:latin typeface="Arial"/>
              <a:ea typeface="+mn-ea"/>
              <a:cs typeface="+mn-cs"/>
            </a:rPr>
            <a:t> Manufacturers are using data to deny payor rebates</a:t>
          </a:r>
        </a:p>
      </dgm:t>
    </dgm:pt>
    <dgm:pt modelId="{32B8FD83-D858-4901-A4E7-BE6062EA2CEF}" type="parTrans" cxnId="{FEF61D1A-3023-4724-ACA1-713951E6EC59}">
      <dgm:prSet/>
      <dgm:spPr/>
      <dgm:t>
        <a:bodyPr/>
        <a:lstStyle/>
        <a:p>
          <a:endParaRPr lang="en-US"/>
        </a:p>
      </dgm:t>
    </dgm:pt>
    <dgm:pt modelId="{A81FF85C-6C5E-46D4-BEA3-E02293E58880}" type="sibTrans" cxnId="{FEF61D1A-3023-4724-ACA1-713951E6EC59}">
      <dgm:prSet/>
      <dgm:spPr/>
      <dgm:t>
        <a:bodyPr/>
        <a:lstStyle/>
        <a:p>
          <a:endParaRPr lang="en-US"/>
        </a:p>
      </dgm:t>
    </dgm:pt>
    <dgm:pt modelId="{4ABE9B41-6946-45C3-A627-7A046E2BB55E}">
      <dgm:prSet custT="1"/>
      <dgm:spPr>
        <a:xfrm>
          <a:off x="853" y="1570508"/>
          <a:ext cx="1458163" cy="1430982"/>
        </a:xfrm>
        <a:prstGeom prst="roundRect">
          <a:avLst/>
        </a:prstGeom>
        <a:solidFill>
          <a:srgbClr val="FFFFFF">
            <a:hueOff val="0"/>
            <a:satOff val="0"/>
            <a:lumOff val="-5000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400" dirty="0">
              <a:solidFill>
                <a:srgbClr val="FFFFFF"/>
              </a:solidFill>
              <a:latin typeface="Arial"/>
              <a:ea typeface="+mn-ea"/>
              <a:cs typeface="+mn-cs"/>
            </a:rPr>
            <a:t>Manufacturers’ Central Complaint</a:t>
          </a:r>
        </a:p>
      </dgm:t>
    </dgm:pt>
    <dgm:pt modelId="{E2F840B9-133D-4B2D-A35F-25B1895BD12F}" type="parTrans" cxnId="{1A0499EA-F3EB-41B7-B65F-4B875803B79A}">
      <dgm:prSet/>
      <dgm:spPr/>
      <dgm:t>
        <a:bodyPr/>
        <a:lstStyle/>
        <a:p>
          <a:endParaRPr lang="en-US"/>
        </a:p>
      </dgm:t>
    </dgm:pt>
    <dgm:pt modelId="{2D4048CA-A9B0-4019-8A11-13FE3565FC84}" type="sibTrans" cxnId="{1A0499EA-F3EB-41B7-B65F-4B875803B79A}">
      <dgm:prSet/>
      <dgm:spPr/>
      <dgm:t>
        <a:bodyPr/>
        <a:lstStyle/>
        <a:p>
          <a:endParaRPr lang="en-US"/>
        </a:p>
      </dgm:t>
    </dgm:pt>
    <dgm:pt modelId="{02E77C6F-6B26-4978-BFBC-668F1CD2B1F9}">
      <dgm:prSet/>
      <dgm:spPr>
        <a:xfrm>
          <a:off x="853" y="3140004"/>
          <a:ext cx="1458163" cy="1430982"/>
        </a:xfrm>
        <a:prstGeom prst="roundRect">
          <a:avLst/>
        </a:prstGeom>
        <a:solidFill>
          <a:srgbClr val="FFFFFF">
            <a:hueOff val="0"/>
            <a:satOff val="0"/>
            <a:lumOff val="-10000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Exceptions and Conditions</a:t>
          </a:r>
        </a:p>
      </dgm:t>
    </dgm:pt>
    <dgm:pt modelId="{4B4FF47B-D219-4238-80DB-E53B059360E1}" type="sibTrans" cxnId="{BF2AC45D-2D60-45D9-95D1-F63A843E1D02}">
      <dgm:prSet/>
      <dgm:spPr/>
      <dgm:t>
        <a:bodyPr/>
        <a:lstStyle/>
        <a:p>
          <a:endParaRPr lang="en-US"/>
        </a:p>
      </dgm:t>
    </dgm:pt>
    <dgm:pt modelId="{4725B15D-29E6-44C4-971F-9F316A45DB04}" type="parTrans" cxnId="{BF2AC45D-2D60-45D9-95D1-F63A843E1D02}">
      <dgm:prSet/>
      <dgm:spPr/>
      <dgm:t>
        <a:bodyPr/>
        <a:lstStyle/>
        <a:p>
          <a:endParaRPr lang="en-US"/>
        </a:p>
      </dgm:t>
    </dgm:pt>
    <dgm:pt modelId="{603BDB33-0424-4B8C-A5F9-68DB282C9BAD}">
      <dgm:prSet custT="1"/>
      <dgm:spPr>
        <a:xfrm rot="5400000">
          <a:off x="4398597" y="-2862523"/>
          <a:ext cx="1273276" cy="7150729"/>
        </a:xfrm>
        <a:prstGeom prst="round2SameRect">
          <a:avLst/>
        </a:prstGeom>
        <a:solidFill>
          <a:srgbClr val="FFFFFF">
            <a:tint val="40000"/>
            <a:alpha val="90000"/>
            <a:hueOff val="0"/>
            <a:satOff val="0"/>
            <a:lumOff val="0"/>
            <a:alphaOff val="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US" sz="1500" dirty="0">
              <a:solidFill>
                <a:srgbClr val="000000">
                  <a:hueOff val="0"/>
                  <a:satOff val="0"/>
                  <a:lumOff val="0"/>
                  <a:alphaOff val="0"/>
                </a:srgbClr>
              </a:solidFill>
              <a:latin typeface="Arial"/>
              <a:ea typeface="+mn-ea"/>
              <a:cs typeface="+mn-cs"/>
            </a:rPr>
            <a:t>Began with Eli Lilly</a:t>
          </a:r>
        </a:p>
      </dgm:t>
    </dgm:pt>
    <dgm:pt modelId="{80D961B4-C636-4ED6-9F7A-A01B4CF3D584}" type="parTrans" cxnId="{D8268981-D806-44DE-ABE4-A3EFFF6112F4}">
      <dgm:prSet/>
      <dgm:spPr/>
      <dgm:t>
        <a:bodyPr/>
        <a:lstStyle/>
        <a:p>
          <a:endParaRPr lang="en-US"/>
        </a:p>
      </dgm:t>
    </dgm:pt>
    <dgm:pt modelId="{823E19A3-1DC4-4C83-BF7C-C6CDF7AE7952}" type="sibTrans" cxnId="{D8268981-D806-44DE-ABE4-A3EFFF6112F4}">
      <dgm:prSet/>
      <dgm:spPr/>
      <dgm:t>
        <a:bodyPr/>
        <a:lstStyle/>
        <a:p>
          <a:endParaRPr lang="en-US"/>
        </a:p>
      </dgm:t>
    </dgm:pt>
    <dgm:pt modelId="{3C61B412-8F01-4364-9180-C9FBD22A0FC5}">
      <dgm:prSet custT="1"/>
      <dgm:spPr>
        <a:xfrm rot="5400000">
          <a:off x="4398597" y="-2862523"/>
          <a:ext cx="1273276" cy="7150729"/>
        </a:xfrm>
        <a:prstGeom prst="round2SameRect">
          <a:avLst/>
        </a:prstGeom>
        <a:solidFill>
          <a:srgbClr val="FFFFFF">
            <a:tint val="40000"/>
            <a:alpha val="90000"/>
            <a:hueOff val="0"/>
            <a:satOff val="0"/>
            <a:lumOff val="0"/>
            <a:alphaOff val="0"/>
          </a:srgbClr>
        </a:solidFill>
        <a:ln w="12700" cap="flat" cmpd="sng" algn="ctr">
          <a:solidFill>
            <a:srgbClr val="FFFFFF">
              <a:tint val="40000"/>
              <a:alpha val="90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US" sz="1500" dirty="0">
              <a:solidFill>
                <a:srgbClr val="000000">
                  <a:hueOff val="0"/>
                  <a:satOff val="0"/>
                  <a:lumOff val="0"/>
                  <a:alphaOff val="0"/>
                </a:srgbClr>
              </a:solidFill>
              <a:latin typeface="Arial"/>
              <a:ea typeface="+mn-ea"/>
              <a:cs typeface="+mn-cs"/>
            </a:rPr>
            <a:t>Now, 24 total manufacturers</a:t>
          </a:r>
        </a:p>
      </dgm:t>
    </dgm:pt>
    <dgm:pt modelId="{E3D7FDCE-8C3C-4C6C-B0A2-9F8A094D4053}" type="parTrans" cxnId="{1DC28238-C244-4990-A3EC-ECA294FE3411}">
      <dgm:prSet/>
      <dgm:spPr/>
      <dgm:t>
        <a:bodyPr/>
        <a:lstStyle/>
        <a:p>
          <a:endParaRPr lang="en-US"/>
        </a:p>
      </dgm:t>
    </dgm:pt>
    <dgm:pt modelId="{D13D9520-DE77-4CE9-81BD-22E76FF1EEE1}" type="sibTrans" cxnId="{1DC28238-C244-4990-A3EC-ECA294FE3411}">
      <dgm:prSet/>
      <dgm:spPr/>
      <dgm:t>
        <a:bodyPr/>
        <a:lstStyle/>
        <a:p>
          <a:endParaRPr lang="en-US"/>
        </a:p>
      </dgm:t>
    </dgm:pt>
    <dgm:pt modelId="{E07454F4-049A-4BE6-B5E1-5D77328F32F2}">
      <dgm:prSet custT="1"/>
      <dgm:spPr>
        <a:xfrm rot="5400000">
          <a:off x="4324998" y="280131"/>
          <a:ext cx="1418767" cy="7150729"/>
        </a:xfrm>
        <a:prstGeom prst="round2SameRect">
          <a:avLst/>
        </a:prstGeom>
        <a:solidFill>
          <a:srgbClr val="FFFFFF">
            <a:tint val="40000"/>
            <a:alpha val="90000"/>
            <a:hueOff val="0"/>
            <a:satOff val="0"/>
            <a:lumOff val="-20226"/>
            <a:alphaOff val="0"/>
          </a:srgbClr>
        </a:solidFill>
        <a:ln w="12700" cap="flat" cmpd="sng" algn="ctr">
          <a:solidFill>
            <a:srgbClr val="FFFFFF">
              <a:tint val="40000"/>
              <a:alpha val="90000"/>
              <a:hueOff val="0"/>
              <a:satOff val="0"/>
              <a:lumOff val="-20226"/>
              <a:alphaOff val="0"/>
            </a:srgbClr>
          </a:solidFill>
          <a:prstDash val="solid"/>
          <a:miter lim="800000"/>
        </a:ln>
        <a:effectLs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hueOff val="0"/>
                  <a:satOff val="0"/>
                  <a:lumOff val="0"/>
                  <a:alphaOff val="0"/>
                </a:srgbClr>
              </a:solidFill>
              <a:latin typeface="Arial"/>
              <a:ea typeface="+mn-ea"/>
              <a:cs typeface="+mn-cs"/>
            </a:rPr>
            <a:t> Some manufacturers permitting shipments if covered entity provides claims-level patient data directly to manufacturer or Second Sight Solutions</a:t>
          </a:r>
        </a:p>
        <a:p>
          <a:pPr marL="114300" lvl="2" indent="0" defTabSz="7112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a:ea typeface="+mn-ea"/>
              <a:cs typeface="+mn-cs"/>
            </a:rPr>
            <a:t> Second Sight is owned by Berkeley Research Group, a Pharma-aligned consultancy </a:t>
          </a:r>
        </a:p>
      </dgm:t>
    </dgm:pt>
    <dgm:pt modelId="{93B27622-8C50-4258-8B45-04448CBFE57A}" type="parTrans" cxnId="{1866E587-0439-42F4-92E3-DE0F9A034E5C}">
      <dgm:prSet/>
      <dgm:spPr/>
      <dgm:t>
        <a:bodyPr/>
        <a:lstStyle/>
        <a:p>
          <a:endParaRPr lang="en-US"/>
        </a:p>
      </dgm:t>
    </dgm:pt>
    <dgm:pt modelId="{6144FCD4-6DB5-46BA-B8A6-77FA5DA7D9FA}" type="sibTrans" cxnId="{1866E587-0439-42F4-92E3-DE0F9A034E5C}">
      <dgm:prSet/>
      <dgm:spPr/>
      <dgm:t>
        <a:bodyPr/>
        <a:lstStyle/>
        <a:p>
          <a:endParaRPr lang="en-US"/>
        </a:p>
      </dgm:t>
    </dgm:pt>
    <dgm:pt modelId="{3AD84752-BA2C-47A9-B8D1-05223D3E2E46}" type="pres">
      <dgm:prSet presAssocID="{19C79213-9B72-436E-8EC4-68D03DAA6BC7}" presName="Name0" presStyleCnt="0">
        <dgm:presLayoutVars>
          <dgm:dir/>
          <dgm:animLvl val="lvl"/>
          <dgm:resizeHandles val="exact"/>
        </dgm:presLayoutVars>
      </dgm:prSet>
      <dgm:spPr/>
    </dgm:pt>
    <dgm:pt modelId="{DA8D0FBB-3DCC-4EA5-81BB-A4984AFADBAA}" type="pres">
      <dgm:prSet presAssocID="{AC8EBF12-4EDB-46AA-BAE0-993B5148A1FA}" presName="linNode" presStyleCnt="0"/>
      <dgm:spPr/>
    </dgm:pt>
    <dgm:pt modelId="{78F9EF27-0B6E-4C23-BDDC-E7A04C72E34D}" type="pres">
      <dgm:prSet presAssocID="{AC8EBF12-4EDB-46AA-BAE0-993B5148A1FA}" presName="parentText" presStyleLbl="node1" presStyleIdx="0" presStyleCnt="3" custScaleX="63716">
        <dgm:presLayoutVars>
          <dgm:chMax val="1"/>
          <dgm:bulletEnabled val="1"/>
        </dgm:presLayoutVars>
      </dgm:prSet>
      <dgm:spPr/>
    </dgm:pt>
    <dgm:pt modelId="{922368E3-2536-4989-8A6F-0CD27700FD29}" type="pres">
      <dgm:prSet presAssocID="{AC8EBF12-4EDB-46AA-BAE0-993B5148A1FA}" presName="descendantText" presStyleLbl="alignAccFollowNode1" presStyleIdx="0" presStyleCnt="3" custScaleX="175758" custScaleY="111224" custLinFactNeighborX="1175" custLinFactNeighborY="-320">
        <dgm:presLayoutVars>
          <dgm:bulletEnabled val="1"/>
        </dgm:presLayoutVars>
      </dgm:prSet>
      <dgm:spPr/>
    </dgm:pt>
    <dgm:pt modelId="{21893EC2-513A-4681-AABD-B2DAE0A2B97F}" type="pres">
      <dgm:prSet presAssocID="{BC3344B5-06EE-4198-90AB-624395EB4EA5}" presName="sp" presStyleCnt="0"/>
      <dgm:spPr/>
    </dgm:pt>
    <dgm:pt modelId="{01CDBFC6-11D7-49D7-8B2E-965BBA3B379F}" type="pres">
      <dgm:prSet presAssocID="{4ABE9B41-6946-45C3-A627-7A046E2BB55E}" presName="linNode" presStyleCnt="0"/>
      <dgm:spPr/>
    </dgm:pt>
    <dgm:pt modelId="{073A8764-D9EA-4B6A-9044-1FC96ADDD6A6}" type="pres">
      <dgm:prSet presAssocID="{4ABE9B41-6946-45C3-A627-7A046E2BB55E}" presName="parentText" presStyleLbl="node1" presStyleIdx="1" presStyleCnt="3" custScaleX="63716">
        <dgm:presLayoutVars>
          <dgm:chMax val="1"/>
          <dgm:bulletEnabled val="1"/>
        </dgm:presLayoutVars>
      </dgm:prSet>
      <dgm:spPr/>
    </dgm:pt>
    <dgm:pt modelId="{64AEC03B-660C-4352-B782-5A161D932F24}" type="pres">
      <dgm:prSet presAssocID="{4ABE9B41-6946-45C3-A627-7A046E2BB55E}" presName="descendantText" presStyleLbl="alignAccFollowNode1" presStyleIdx="1" presStyleCnt="3" custScaleX="175758" custScaleY="136699">
        <dgm:presLayoutVars>
          <dgm:bulletEnabled val="1"/>
        </dgm:presLayoutVars>
      </dgm:prSet>
      <dgm:spPr/>
    </dgm:pt>
    <dgm:pt modelId="{A8298480-F715-421C-B8E3-2D20B8E48BAE}" type="pres">
      <dgm:prSet presAssocID="{2D4048CA-A9B0-4019-8A11-13FE3565FC84}" presName="sp" presStyleCnt="0"/>
      <dgm:spPr/>
    </dgm:pt>
    <dgm:pt modelId="{2FE74A69-4ADF-43D3-8A62-6C433A78A084}" type="pres">
      <dgm:prSet presAssocID="{02E77C6F-6B26-4978-BFBC-668F1CD2B1F9}" presName="linNode" presStyleCnt="0"/>
      <dgm:spPr/>
    </dgm:pt>
    <dgm:pt modelId="{138AC014-6EE7-498B-9154-5C4F7092CC1E}" type="pres">
      <dgm:prSet presAssocID="{02E77C6F-6B26-4978-BFBC-668F1CD2B1F9}" presName="parentText" presStyleLbl="node1" presStyleIdx="2" presStyleCnt="3" custScaleX="63716">
        <dgm:presLayoutVars>
          <dgm:chMax val="1"/>
          <dgm:bulletEnabled val="1"/>
        </dgm:presLayoutVars>
      </dgm:prSet>
      <dgm:spPr/>
    </dgm:pt>
    <dgm:pt modelId="{3A356A5F-18A5-48AA-BED1-F3354EA0AFD2}" type="pres">
      <dgm:prSet presAssocID="{02E77C6F-6B26-4978-BFBC-668F1CD2B1F9}" presName="descendantText" presStyleLbl="alignAccFollowNode1" presStyleIdx="2" presStyleCnt="3" custScaleX="175758" custScaleY="123933">
        <dgm:presLayoutVars>
          <dgm:bulletEnabled val="1"/>
        </dgm:presLayoutVars>
      </dgm:prSet>
      <dgm:spPr/>
    </dgm:pt>
  </dgm:ptLst>
  <dgm:cxnLst>
    <dgm:cxn modelId="{FEF61D1A-3023-4724-ACA1-713951E6EC59}" srcId="{18AAC8BF-F9BB-4EF5-A4DD-897799133860}" destId="{CF16F0D8-5AFF-4797-A665-7D96A5B6C606}" srcOrd="1" destOrd="0" parTransId="{32B8FD83-D858-4901-A4E7-BE6062EA2CEF}" sibTransId="{A81FF85C-6C5E-46D4-BEA3-E02293E58880}"/>
    <dgm:cxn modelId="{E73C8437-C873-4250-B1CB-0BAA4D5E1DB3}" type="presOf" srcId="{E07454F4-049A-4BE6-B5E1-5D77328F32F2}" destId="{3A356A5F-18A5-48AA-BED1-F3354EA0AFD2}" srcOrd="0" destOrd="1" presId="urn:microsoft.com/office/officeart/2005/8/layout/vList5"/>
    <dgm:cxn modelId="{1DC28238-C244-4990-A3EC-ECA294FE3411}" srcId="{AC8EBF12-4EDB-46AA-BAE0-993B5148A1FA}" destId="{3C61B412-8F01-4364-9180-C9FBD22A0FC5}" srcOrd="2" destOrd="0" parTransId="{E3D7FDCE-8C3C-4C6C-B0A2-9F8A094D4053}" sibTransId="{D13D9520-DE77-4CE9-81BD-22E76FF1EEE1}"/>
    <dgm:cxn modelId="{3A6F775B-E74C-4C55-985A-38228CDF3777}" srcId="{836D3B7C-D6D8-4CC8-8C7A-A3EB831693AB}" destId="{08109F56-D96D-4FD1-A902-2ABD68922F2E}" srcOrd="0" destOrd="0" parTransId="{BB7407A6-63F9-438B-8105-2EB4CB0EF868}" sibTransId="{7FD959D7-7E0C-43FE-9566-603404AC08C1}"/>
    <dgm:cxn modelId="{BF2AC45D-2D60-45D9-95D1-F63A843E1D02}" srcId="{19C79213-9B72-436E-8EC4-68D03DAA6BC7}" destId="{02E77C6F-6B26-4978-BFBC-668F1CD2B1F9}" srcOrd="2" destOrd="0" parTransId="{4725B15D-29E6-44C4-971F-9F316A45DB04}" sibTransId="{4B4FF47B-D219-4238-80DB-E53B059360E1}"/>
    <dgm:cxn modelId="{6B932B61-A8E6-47AC-85DC-6980F7CB6EB0}" srcId="{AC8EBF12-4EDB-46AA-BAE0-993B5148A1FA}" destId="{B1AC9B8A-E905-490A-89F0-924A0636E964}" srcOrd="0" destOrd="0" parTransId="{96E546AF-7713-4C5B-A748-C54BA6C25038}" sibTransId="{53F34C38-5941-4194-BB29-30C1E8720BAA}"/>
    <dgm:cxn modelId="{22853C61-A116-47DA-B989-3F4E99CE7C35}" type="presOf" srcId="{AC8EBF12-4EDB-46AA-BAE0-993B5148A1FA}" destId="{78F9EF27-0B6E-4C23-BDDC-E7A04C72E34D}" srcOrd="0" destOrd="0" presId="urn:microsoft.com/office/officeart/2005/8/layout/vList5"/>
    <dgm:cxn modelId="{AA72956E-474D-4A6D-B79D-4FE6944DA954}" type="presOf" srcId="{08109F56-D96D-4FD1-A902-2ABD68922F2E}" destId="{64AEC03B-660C-4352-B782-5A161D932F24}" srcOrd="0" destOrd="1" presId="urn:microsoft.com/office/officeart/2005/8/layout/vList5"/>
    <dgm:cxn modelId="{340E8A6F-BB2D-4223-8713-1E00BEB79E4C}" type="presOf" srcId="{02E77C6F-6B26-4978-BFBC-668F1CD2B1F9}" destId="{138AC014-6EE7-498B-9154-5C4F7092CC1E}" srcOrd="0" destOrd="0" presId="urn:microsoft.com/office/officeart/2005/8/layout/vList5"/>
    <dgm:cxn modelId="{6AB30C51-A995-4B01-AE77-1BDACE655700}" srcId="{19C79213-9B72-436E-8EC4-68D03DAA6BC7}" destId="{AC8EBF12-4EDB-46AA-BAE0-993B5148A1FA}" srcOrd="0" destOrd="0" parTransId="{4E213CC5-D506-4147-A32E-5B90EA44C007}" sibTransId="{BC3344B5-06EE-4198-90AB-624395EB4EA5}"/>
    <dgm:cxn modelId="{3B2EA851-7B8F-491E-849D-0FE2CCB838A1}" type="presOf" srcId="{19C79213-9B72-436E-8EC4-68D03DAA6BC7}" destId="{3AD84752-BA2C-47A9-B8D1-05223D3E2E46}" srcOrd="0" destOrd="0" presId="urn:microsoft.com/office/officeart/2005/8/layout/vList5"/>
    <dgm:cxn modelId="{18633D76-109D-4A37-B798-D9B3A3A977B7}" srcId="{836D3B7C-D6D8-4CC8-8C7A-A3EB831693AB}" destId="{8ABB589B-3EA8-4255-87F2-3D88233E2C4E}" srcOrd="2" destOrd="0" parTransId="{0B2A95C2-0970-45E8-8E6B-7880280FE287}" sibTransId="{D3176553-BB13-4AF4-80F5-298D12B971FF}"/>
    <dgm:cxn modelId="{04697876-7361-47BE-856F-64AEC94BB95C}" type="presOf" srcId="{18AAC8BF-F9BB-4EF5-A4DD-897799133860}" destId="{3A356A5F-18A5-48AA-BED1-F3354EA0AFD2}" srcOrd="0" destOrd="0" presId="urn:microsoft.com/office/officeart/2005/8/layout/vList5"/>
    <dgm:cxn modelId="{ADE0FB7A-2F33-430A-B340-321196C5A56C}" type="presOf" srcId="{E50E5A79-F608-408E-8875-5D323709810A}" destId="{64AEC03B-660C-4352-B782-5A161D932F24}" srcOrd="0" destOrd="2" presId="urn:microsoft.com/office/officeart/2005/8/layout/vList5"/>
    <dgm:cxn modelId="{D8268981-D806-44DE-ABE4-A3EFFF6112F4}" srcId="{AC8EBF12-4EDB-46AA-BAE0-993B5148A1FA}" destId="{603BDB33-0424-4B8C-A5F9-68DB282C9BAD}" srcOrd="1" destOrd="0" parTransId="{80D961B4-C636-4ED6-9F7A-A01B4CF3D584}" sibTransId="{823E19A3-1DC4-4C83-BF7C-C6CDF7AE7952}"/>
    <dgm:cxn modelId="{43DCEE82-A31F-4551-97B8-F92960EDCE22}" type="presOf" srcId="{4ABE9B41-6946-45C3-A627-7A046E2BB55E}" destId="{073A8764-D9EA-4B6A-9044-1FC96ADDD6A6}" srcOrd="0" destOrd="0" presId="urn:microsoft.com/office/officeart/2005/8/layout/vList5"/>
    <dgm:cxn modelId="{1866E587-0439-42F4-92E3-DE0F9A034E5C}" srcId="{18AAC8BF-F9BB-4EF5-A4DD-897799133860}" destId="{E07454F4-049A-4BE6-B5E1-5D77328F32F2}" srcOrd="0" destOrd="0" parTransId="{93B27622-8C50-4258-8B45-04448CBFE57A}" sibTransId="{6144FCD4-6DB5-46BA-B8A6-77FA5DA7D9FA}"/>
    <dgm:cxn modelId="{7F75CB9D-A2E6-4A94-9D61-290572ABCBE5}" type="presOf" srcId="{359636F4-F188-4CB0-83EC-4E3F3791B029}" destId="{64AEC03B-660C-4352-B782-5A161D932F24}" srcOrd="0" destOrd="3" presId="urn:microsoft.com/office/officeart/2005/8/layout/vList5"/>
    <dgm:cxn modelId="{45BA14A8-E974-4C37-8D42-2908BCD4B4BF}" type="presOf" srcId="{3C61B412-8F01-4364-9180-C9FBD22A0FC5}" destId="{922368E3-2536-4989-8A6F-0CD27700FD29}" srcOrd="0" destOrd="2" presId="urn:microsoft.com/office/officeart/2005/8/layout/vList5"/>
    <dgm:cxn modelId="{418277C1-302E-471E-9BF6-D9EF2019D117}" srcId="{E50E5A79-F608-408E-8875-5D323709810A}" destId="{359636F4-F188-4CB0-83EC-4E3F3791B029}" srcOrd="0" destOrd="0" parTransId="{DB8D50D4-5496-4E38-BB2F-9834394DDECD}" sibTransId="{AEEDFFD9-7F0C-4EE2-9372-B4ABC6AB764B}"/>
    <dgm:cxn modelId="{7D9902C9-6034-4F22-B47D-536D8B929AE3}" srcId="{836D3B7C-D6D8-4CC8-8C7A-A3EB831693AB}" destId="{E50E5A79-F608-408E-8875-5D323709810A}" srcOrd="1" destOrd="0" parTransId="{52E16910-2BE1-4CA5-8F55-7F90685C0FBD}" sibTransId="{FCF48914-356B-4F2B-9584-0038A4476471}"/>
    <dgm:cxn modelId="{7ADDC3CF-17A4-462E-8781-088AB7597288}" srcId="{02E77C6F-6B26-4978-BFBC-668F1CD2B1F9}" destId="{18AAC8BF-F9BB-4EF5-A4DD-897799133860}" srcOrd="0" destOrd="0" parTransId="{189D44F7-FD7D-422E-9C15-155B86389632}" sibTransId="{B78D90D0-3B20-4A62-AA14-8B95348858E6}"/>
    <dgm:cxn modelId="{EB20E6D9-C09A-432B-8DA1-CE2274AC850A}" type="presOf" srcId="{8ABB589B-3EA8-4255-87F2-3D88233E2C4E}" destId="{64AEC03B-660C-4352-B782-5A161D932F24}" srcOrd="0" destOrd="4" presId="urn:microsoft.com/office/officeart/2005/8/layout/vList5"/>
    <dgm:cxn modelId="{C59B89DD-626D-4E29-869B-48C1F515BD3B}" type="presOf" srcId="{836D3B7C-D6D8-4CC8-8C7A-A3EB831693AB}" destId="{64AEC03B-660C-4352-B782-5A161D932F24}" srcOrd="0" destOrd="0" presId="urn:microsoft.com/office/officeart/2005/8/layout/vList5"/>
    <dgm:cxn modelId="{1A0499EA-F3EB-41B7-B65F-4B875803B79A}" srcId="{19C79213-9B72-436E-8EC4-68D03DAA6BC7}" destId="{4ABE9B41-6946-45C3-A627-7A046E2BB55E}" srcOrd="1" destOrd="0" parTransId="{E2F840B9-133D-4B2D-A35F-25B1895BD12F}" sibTransId="{2D4048CA-A9B0-4019-8A11-13FE3565FC84}"/>
    <dgm:cxn modelId="{D6C823F0-A00A-4C89-8193-BCF289A0092B}" type="presOf" srcId="{603BDB33-0424-4B8C-A5F9-68DB282C9BAD}" destId="{922368E3-2536-4989-8A6F-0CD27700FD29}" srcOrd="0" destOrd="1" presId="urn:microsoft.com/office/officeart/2005/8/layout/vList5"/>
    <dgm:cxn modelId="{DD81EFF7-1BB4-4823-AD6A-27942FC07629}" srcId="{4ABE9B41-6946-45C3-A627-7A046E2BB55E}" destId="{836D3B7C-D6D8-4CC8-8C7A-A3EB831693AB}" srcOrd="0" destOrd="0" parTransId="{B6BE3D9B-BA61-4270-BACA-1B65F84FA479}" sibTransId="{8F128614-3E57-4CAE-8C34-19DF80343AD2}"/>
    <dgm:cxn modelId="{27BB35F9-2C9E-4887-A419-9BE93F2056FD}" type="presOf" srcId="{CF16F0D8-5AFF-4797-A665-7D96A5B6C606}" destId="{3A356A5F-18A5-48AA-BED1-F3354EA0AFD2}" srcOrd="0" destOrd="2" presId="urn:microsoft.com/office/officeart/2005/8/layout/vList5"/>
    <dgm:cxn modelId="{A3DF6CFD-A82E-4CCB-9A92-2D4DAF57CC49}" type="presOf" srcId="{B1AC9B8A-E905-490A-89F0-924A0636E964}" destId="{922368E3-2536-4989-8A6F-0CD27700FD29}" srcOrd="0" destOrd="0" presId="urn:microsoft.com/office/officeart/2005/8/layout/vList5"/>
    <dgm:cxn modelId="{4D8D5B44-B985-4208-8FF3-6E61150804D7}" type="presParOf" srcId="{3AD84752-BA2C-47A9-B8D1-05223D3E2E46}" destId="{DA8D0FBB-3DCC-4EA5-81BB-A4984AFADBAA}" srcOrd="0" destOrd="0" presId="urn:microsoft.com/office/officeart/2005/8/layout/vList5"/>
    <dgm:cxn modelId="{59FF9177-6478-41D7-A73C-343218C7984F}" type="presParOf" srcId="{DA8D0FBB-3DCC-4EA5-81BB-A4984AFADBAA}" destId="{78F9EF27-0B6E-4C23-BDDC-E7A04C72E34D}" srcOrd="0" destOrd="0" presId="urn:microsoft.com/office/officeart/2005/8/layout/vList5"/>
    <dgm:cxn modelId="{3A31550F-3099-4467-8F70-1A0E1ECEB094}" type="presParOf" srcId="{DA8D0FBB-3DCC-4EA5-81BB-A4984AFADBAA}" destId="{922368E3-2536-4989-8A6F-0CD27700FD29}" srcOrd="1" destOrd="0" presId="urn:microsoft.com/office/officeart/2005/8/layout/vList5"/>
    <dgm:cxn modelId="{D9D36961-5A72-413D-8E4D-DF06DD42B66A}" type="presParOf" srcId="{3AD84752-BA2C-47A9-B8D1-05223D3E2E46}" destId="{21893EC2-513A-4681-AABD-B2DAE0A2B97F}" srcOrd="1" destOrd="0" presId="urn:microsoft.com/office/officeart/2005/8/layout/vList5"/>
    <dgm:cxn modelId="{9FC17037-D394-4CBA-8F51-A52BE7B6D552}" type="presParOf" srcId="{3AD84752-BA2C-47A9-B8D1-05223D3E2E46}" destId="{01CDBFC6-11D7-49D7-8B2E-965BBA3B379F}" srcOrd="2" destOrd="0" presId="urn:microsoft.com/office/officeart/2005/8/layout/vList5"/>
    <dgm:cxn modelId="{6DAF9A58-BB32-4410-9C25-54645F6FD9A6}" type="presParOf" srcId="{01CDBFC6-11D7-49D7-8B2E-965BBA3B379F}" destId="{073A8764-D9EA-4B6A-9044-1FC96ADDD6A6}" srcOrd="0" destOrd="0" presId="urn:microsoft.com/office/officeart/2005/8/layout/vList5"/>
    <dgm:cxn modelId="{76A26638-78A5-46FB-B01B-64FF98022C8D}" type="presParOf" srcId="{01CDBFC6-11D7-49D7-8B2E-965BBA3B379F}" destId="{64AEC03B-660C-4352-B782-5A161D932F24}" srcOrd="1" destOrd="0" presId="urn:microsoft.com/office/officeart/2005/8/layout/vList5"/>
    <dgm:cxn modelId="{97765E9B-3B98-4788-97EB-C7FCC5BF1719}" type="presParOf" srcId="{3AD84752-BA2C-47A9-B8D1-05223D3E2E46}" destId="{A8298480-F715-421C-B8E3-2D20B8E48BAE}" srcOrd="3" destOrd="0" presId="urn:microsoft.com/office/officeart/2005/8/layout/vList5"/>
    <dgm:cxn modelId="{92405CCE-9481-4B14-A511-F2E9D55D78E5}" type="presParOf" srcId="{3AD84752-BA2C-47A9-B8D1-05223D3E2E46}" destId="{2FE74A69-4ADF-43D3-8A62-6C433A78A084}" srcOrd="4" destOrd="0" presId="urn:microsoft.com/office/officeart/2005/8/layout/vList5"/>
    <dgm:cxn modelId="{EFC9069B-91A5-460D-8F06-1653509364A8}" type="presParOf" srcId="{2FE74A69-4ADF-43D3-8A62-6C433A78A084}" destId="{138AC014-6EE7-498B-9154-5C4F7092CC1E}" srcOrd="0" destOrd="0" presId="urn:microsoft.com/office/officeart/2005/8/layout/vList5"/>
    <dgm:cxn modelId="{67309092-BD39-4FB6-8890-44F7BD1137B4}" type="presParOf" srcId="{2FE74A69-4ADF-43D3-8A62-6C433A78A084}" destId="{3A356A5F-18A5-48AA-BED1-F3354EA0AF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3C70C0-3C9A-4822-B950-E0D530F81DBE}"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A072A8B4-8BDE-46A4-ACE4-1CDBAEF6B3DB}">
      <dgm:prSet/>
      <dgm:spPr>
        <a:xfrm>
          <a:off x="56940"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AbbVie</a:t>
          </a:r>
        </a:p>
      </dgm:t>
    </dgm:pt>
    <dgm:pt modelId="{6B260567-8171-45C9-9F7C-C03B1469C578}" type="parTrans" cxnId="{49B6097F-F1A9-4208-BA6A-4CEFD0CF1D19}">
      <dgm:prSet/>
      <dgm:spPr/>
      <dgm:t>
        <a:bodyPr/>
        <a:lstStyle/>
        <a:p>
          <a:endParaRPr lang="en-US"/>
        </a:p>
      </dgm:t>
    </dgm:pt>
    <dgm:pt modelId="{CD266B06-B3EC-4B01-8313-3BDFC95BBF94}" type="sibTrans" cxnId="{49B6097F-F1A9-4208-BA6A-4CEFD0CF1D19}">
      <dgm:prSet/>
      <dgm:spPr/>
      <dgm:t>
        <a:bodyPr/>
        <a:lstStyle/>
        <a:p>
          <a:endParaRPr lang="en-US"/>
        </a:p>
      </dgm:t>
    </dgm:pt>
    <dgm:pt modelId="{33FDABDF-6B72-4D23-B750-60E36525157D}">
      <dgm:prSet/>
      <dgm:spPr>
        <a:xfrm>
          <a:off x="1527085"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Amgen</a:t>
          </a:r>
        </a:p>
      </dgm:t>
    </dgm:pt>
    <dgm:pt modelId="{461ACCC2-525E-424A-80FA-17327C4DA692}" type="parTrans" cxnId="{A18C043D-55F4-4739-855D-4E40E9ED3BB7}">
      <dgm:prSet/>
      <dgm:spPr/>
      <dgm:t>
        <a:bodyPr/>
        <a:lstStyle/>
        <a:p>
          <a:endParaRPr lang="en-US"/>
        </a:p>
      </dgm:t>
    </dgm:pt>
    <dgm:pt modelId="{08D7D348-A1F3-4A19-8A31-13837EDF2AF0}" type="sibTrans" cxnId="{A18C043D-55F4-4739-855D-4E40E9ED3BB7}">
      <dgm:prSet/>
      <dgm:spPr/>
      <dgm:t>
        <a:bodyPr/>
        <a:lstStyle/>
        <a:p>
          <a:endParaRPr lang="en-US"/>
        </a:p>
      </dgm:t>
    </dgm:pt>
    <dgm:pt modelId="{0EBF01AB-CD28-4FC2-B4A1-E50974E8147A}">
      <dgm:prSet/>
      <dgm:spPr>
        <a:xfrm>
          <a:off x="2997230"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AstraZeneca</a:t>
          </a:r>
        </a:p>
      </dgm:t>
    </dgm:pt>
    <dgm:pt modelId="{849D01AA-3316-4659-9498-08ACA440C06B}" type="parTrans" cxnId="{D5F8F4EA-B405-4F6E-9E4B-8C8096EE9A26}">
      <dgm:prSet/>
      <dgm:spPr/>
      <dgm:t>
        <a:bodyPr/>
        <a:lstStyle/>
        <a:p>
          <a:endParaRPr lang="en-US"/>
        </a:p>
      </dgm:t>
    </dgm:pt>
    <dgm:pt modelId="{28BEC7DC-DC6F-4110-9050-1AF52E0584C2}" type="sibTrans" cxnId="{D5F8F4EA-B405-4F6E-9E4B-8C8096EE9A26}">
      <dgm:prSet/>
      <dgm:spPr/>
      <dgm:t>
        <a:bodyPr/>
        <a:lstStyle/>
        <a:p>
          <a:endParaRPr lang="en-US"/>
        </a:p>
      </dgm:t>
    </dgm:pt>
    <dgm:pt modelId="{639B9A06-E79B-4A9A-B9F3-324B841F3FD1}">
      <dgm:prSet/>
      <dgm:spPr>
        <a:xfrm>
          <a:off x="4467374"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Bausch Health</a:t>
          </a:r>
        </a:p>
      </dgm:t>
    </dgm:pt>
    <dgm:pt modelId="{B880669E-225D-4FC5-B7B9-730697D7CD36}" type="parTrans" cxnId="{CC4047A7-74B4-45A6-845A-A445C5E7045E}">
      <dgm:prSet/>
      <dgm:spPr/>
      <dgm:t>
        <a:bodyPr/>
        <a:lstStyle/>
        <a:p>
          <a:endParaRPr lang="en-US"/>
        </a:p>
      </dgm:t>
    </dgm:pt>
    <dgm:pt modelId="{7FE6D2E9-D578-4D06-A616-D976392CEB25}" type="sibTrans" cxnId="{CC4047A7-74B4-45A6-845A-A445C5E7045E}">
      <dgm:prSet/>
      <dgm:spPr/>
      <dgm:t>
        <a:bodyPr/>
        <a:lstStyle/>
        <a:p>
          <a:endParaRPr lang="en-US"/>
        </a:p>
      </dgm:t>
    </dgm:pt>
    <dgm:pt modelId="{991DAA08-8B92-4A22-90A9-3C00BA8D259D}">
      <dgm:prSet/>
      <dgm:spPr>
        <a:xfrm>
          <a:off x="5937519"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Bayer</a:t>
          </a:r>
        </a:p>
      </dgm:t>
    </dgm:pt>
    <dgm:pt modelId="{CF83C9DC-F3FA-4882-ADE5-82529F9EA2BB}" type="parTrans" cxnId="{7D9A9ABD-9C74-4BFB-8492-CE715707D4AB}">
      <dgm:prSet/>
      <dgm:spPr/>
      <dgm:t>
        <a:bodyPr/>
        <a:lstStyle/>
        <a:p>
          <a:endParaRPr lang="en-US"/>
        </a:p>
      </dgm:t>
    </dgm:pt>
    <dgm:pt modelId="{3A3D2D13-EA19-4AE2-BD99-1F3B42332E5A}" type="sibTrans" cxnId="{7D9A9ABD-9C74-4BFB-8492-CE715707D4AB}">
      <dgm:prSet/>
      <dgm:spPr/>
      <dgm:t>
        <a:bodyPr/>
        <a:lstStyle/>
        <a:p>
          <a:endParaRPr lang="en-US"/>
        </a:p>
      </dgm:t>
    </dgm:pt>
    <dgm:pt modelId="{270E9738-FC46-430E-9FF1-3CBA83CDE74B}">
      <dgm:prSet/>
      <dgm:spPr>
        <a:xfrm>
          <a:off x="7407664"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Biogen</a:t>
          </a:r>
        </a:p>
      </dgm:t>
    </dgm:pt>
    <dgm:pt modelId="{E38F3595-A21E-435D-9B86-05264017DB1E}" type="parTrans" cxnId="{2A98058A-D6AE-4450-8D3F-947EB843D438}">
      <dgm:prSet/>
      <dgm:spPr/>
      <dgm:t>
        <a:bodyPr/>
        <a:lstStyle/>
        <a:p>
          <a:endParaRPr lang="en-US"/>
        </a:p>
      </dgm:t>
    </dgm:pt>
    <dgm:pt modelId="{DE5907A2-5249-4BD3-AD74-10D158E7A67C}" type="sibTrans" cxnId="{2A98058A-D6AE-4450-8D3F-947EB843D438}">
      <dgm:prSet/>
      <dgm:spPr/>
      <dgm:t>
        <a:bodyPr/>
        <a:lstStyle/>
        <a:p>
          <a:endParaRPr lang="en-US"/>
        </a:p>
      </dgm:t>
    </dgm:pt>
    <dgm:pt modelId="{0E546078-E153-4AF1-ACD1-4FD6180B1C08}">
      <dgm:prSet/>
      <dgm:spPr>
        <a:xfrm>
          <a:off x="56940"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Boehringer Ingelheim</a:t>
          </a:r>
        </a:p>
      </dgm:t>
    </dgm:pt>
    <dgm:pt modelId="{A6C0FB4A-3A2D-4668-BB71-7436E4C988DE}" type="parTrans" cxnId="{C7A4D4A7-5916-447D-B541-EA89EA73E2B3}">
      <dgm:prSet/>
      <dgm:spPr/>
      <dgm:t>
        <a:bodyPr/>
        <a:lstStyle/>
        <a:p>
          <a:endParaRPr lang="en-US"/>
        </a:p>
      </dgm:t>
    </dgm:pt>
    <dgm:pt modelId="{9248C18A-E80A-4E78-A0F0-AF710845FE75}" type="sibTrans" cxnId="{C7A4D4A7-5916-447D-B541-EA89EA73E2B3}">
      <dgm:prSet/>
      <dgm:spPr/>
      <dgm:t>
        <a:bodyPr/>
        <a:lstStyle/>
        <a:p>
          <a:endParaRPr lang="en-US"/>
        </a:p>
      </dgm:t>
    </dgm:pt>
    <dgm:pt modelId="{BD31EF4A-C9F2-41C5-908B-B68C57409C80}">
      <dgm:prSet/>
      <dgm:spPr>
        <a:xfrm>
          <a:off x="1527085"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Bristol Myers Squibb</a:t>
          </a:r>
        </a:p>
      </dgm:t>
    </dgm:pt>
    <dgm:pt modelId="{15DB3B4C-9475-46E9-AF27-507E47087D71}" type="parTrans" cxnId="{B0E05357-B2EE-4504-A070-C5E24F6D9637}">
      <dgm:prSet/>
      <dgm:spPr/>
      <dgm:t>
        <a:bodyPr/>
        <a:lstStyle/>
        <a:p>
          <a:endParaRPr lang="en-US"/>
        </a:p>
      </dgm:t>
    </dgm:pt>
    <dgm:pt modelId="{887BF408-87CA-4239-8E72-FEA38351A696}" type="sibTrans" cxnId="{B0E05357-B2EE-4504-A070-C5E24F6D9637}">
      <dgm:prSet/>
      <dgm:spPr/>
      <dgm:t>
        <a:bodyPr/>
        <a:lstStyle/>
        <a:p>
          <a:endParaRPr lang="en-US"/>
        </a:p>
      </dgm:t>
    </dgm:pt>
    <dgm:pt modelId="{4F0F43E9-9FF7-48E5-B50C-752A56857DC0}">
      <dgm:prSet/>
      <dgm:spPr>
        <a:xfrm>
          <a:off x="2997230"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Eli Lilly</a:t>
          </a:r>
        </a:p>
      </dgm:t>
    </dgm:pt>
    <dgm:pt modelId="{E0BC5F7B-A566-4153-9445-B6B65235985F}" type="parTrans" cxnId="{92C2E523-26BE-48FC-9B32-48D4CA5925E4}">
      <dgm:prSet/>
      <dgm:spPr/>
      <dgm:t>
        <a:bodyPr/>
        <a:lstStyle/>
        <a:p>
          <a:endParaRPr lang="en-US"/>
        </a:p>
      </dgm:t>
    </dgm:pt>
    <dgm:pt modelId="{2818B2DB-A46F-4152-B6DB-0BE6D24B59D4}" type="sibTrans" cxnId="{92C2E523-26BE-48FC-9B32-48D4CA5925E4}">
      <dgm:prSet/>
      <dgm:spPr/>
      <dgm:t>
        <a:bodyPr/>
        <a:lstStyle/>
        <a:p>
          <a:endParaRPr lang="en-US"/>
        </a:p>
      </dgm:t>
    </dgm:pt>
    <dgm:pt modelId="{46672881-99E8-4838-9563-BD3D8926F1CD}">
      <dgm:prSet/>
      <dgm:spPr>
        <a:xfrm>
          <a:off x="4467374"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EMD Serono</a:t>
          </a:r>
        </a:p>
      </dgm:t>
    </dgm:pt>
    <dgm:pt modelId="{E1036A57-6973-405C-B116-5257597689C7}" type="parTrans" cxnId="{8471875D-A72F-461C-A5A2-C4557C080F2C}">
      <dgm:prSet/>
      <dgm:spPr/>
      <dgm:t>
        <a:bodyPr/>
        <a:lstStyle/>
        <a:p>
          <a:endParaRPr lang="en-US"/>
        </a:p>
      </dgm:t>
    </dgm:pt>
    <dgm:pt modelId="{3D01914D-E458-43EB-9EB3-9E3FE24B3411}" type="sibTrans" cxnId="{8471875D-A72F-461C-A5A2-C4557C080F2C}">
      <dgm:prSet/>
      <dgm:spPr/>
      <dgm:t>
        <a:bodyPr/>
        <a:lstStyle/>
        <a:p>
          <a:endParaRPr lang="en-US"/>
        </a:p>
      </dgm:t>
    </dgm:pt>
    <dgm:pt modelId="{871F6773-338B-4A48-9AEB-119F287885F8}">
      <dgm:prSet/>
      <dgm:spPr>
        <a:xfrm>
          <a:off x="5937519"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Exelixis</a:t>
          </a:r>
        </a:p>
      </dgm:t>
    </dgm:pt>
    <dgm:pt modelId="{93B5F60B-DDB4-44EB-8E6F-6EC6E3474AE8}" type="parTrans" cxnId="{E9A9EA77-3210-4594-BEE4-6AE29AFAB2B2}">
      <dgm:prSet/>
      <dgm:spPr/>
      <dgm:t>
        <a:bodyPr/>
        <a:lstStyle/>
        <a:p>
          <a:endParaRPr lang="en-US"/>
        </a:p>
      </dgm:t>
    </dgm:pt>
    <dgm:pt modelId="{CECC4868-F2F5-4B43-ADA0-8D15F94BF5C5}" type="sibTrans" cxnId="{E9A9EA77-3210-4594-BEE4-6AE29AFAB2B2}">
      <dgm:prSet/>
      <dgm:spPr/>
      <dgm:t>
        <a:bodyPr/>
        <a:lstStyle/>
        <a:p>
          <a:endParaRPr lang="en-US"/>
        </a:p>
      </dgm:t>
    </dgm:pt>
    <dgm:pt modelId="{F2D4E862-2DE0-4A98-91FB-89313FEB979B}">
      <dgm:prSet/>
      <dgm:spPr>
        <a:xfrm>
          <a:off x="7407664"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Gilead</a:t>
          </a:r>
        </a:p>
      </dgm:t>
    </dgm:pt>
    <dgm:pt modelId="{A7484FA6-C5B7-4267-97D6-22D960E6C71D}" type="parTrans" cxnId="{90FA3FA6-7B8C-4B8D-B351-8FF35E33C783}">
      <dgm:prSet/>
      <dgm:spPr/>
      <dgm:t>
        <a:bodyPr/>
        <a:lstStyle/>
        <a:p>
          <a:endParaRPr lang="en-US"/>
        </a:p>
      </dgm:t>
    </dgm:pt>
    <dgm:pt modelId="{ECE39361-1FA3-4BFB-B891-F3E23B57834B}" type="sibTrans" cxnId="{90FA3FA6-7B8C-4B8D-B351-8FF35E33C783}">
      <dgm:prSet/>
      <dgm:spPr/>
      <dgm:t>
        <a:bodyPr/>
        <a:lstStyle/>
        <a:p>
          <a:endParaRPr lang="en-US"/>
        </a:p>
      </dgm:t>
    </dgm:pt>
    <dgm:pt modelId="{8E64DC88-9C62-4482-94C7-6705FA843EE1}">
      <dgm:prSet/>
      <dgm:spPr>
        <a:xfrm>
          <a:off x="56940"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GlaxoSmithKline</a:t>
          </a:r>
        </a:p>
      </dgm:t>
    </dgm:pt>
    <dgm:pt modelId="{20B9C6C9-4BDF-4AF4-A705-76E07FEC4F0C}" type="parTrans" cxnId="{2DC8B9F2-2437-4A2E-8072-3922199F9F0E}">
      <dgm:prSet/>
      <dgm:spPr/>
      <dgm:t>
        <a:bodyPr/>
        <a:lstStyle/>
        <a:p>
          <a:endParaRPr lang="en-US"/>
        </a:p>
      </dgm:t>
    </dgm:pt>
    <dgm:pt modelId="{16EAED11-0E56-47DD-9927-8C57E12E7597}" type="sibTrans" cxnId="{2DC8B9F2-2437-4A2E-8072-3922199F9F0E}">
      <dgm:prSet/>
      <dgm:spPr/>
      <dgm:t>
        <a:bodyPr/>
        <a:lstStyle/>
        <a:p>
          <a:endParaRPr lang="en-US"/>
        </a:p>
      </dgm:t>
    </dgm:pt>
    <dgm:pt modelId="{7E007227-BA54-49E4-9EDA-DA90392382BD}">
      <dgm:prSet/>
      <dgm:spPr>
        <a:xfrm>
          <a:off x="1527085"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Johnson &amp; Johnson</a:t>
          </a:r>
        </a:p>
      </dgm:t>
    </dgm:pt>
    <dgm:pt modelId="{FBCCEF08-B539-4B61-B877-26F4E663BE10}" type="parTrans" cxnId="{CE066C9F-680C-4C92-A347-6461922C736D}">
      <dgm:prSet/>
      <dgm:spPr/>
      <dgm:t>
        <a:bodyPr/>
        <a:lstStyle/>
        <a:p>
          <a:endParaRPr lang="en-US"/>
        </a:p>
      </dgm:t>
    </dgm:pt>
    <dgm:pt modelId="{01573B5F-4F57-488B-8AB7-F288B1A70692}" type="sibTrans" cxnId="{CE066C9F-680C-4C92-A347-6461922C736D}">
      <dgm:prSet/>
      <dgm:spPr/>
      <dgm:t>
        <a:bodyPr/>
        <a:lstStyle/>
        <a:p>
          <a:endParaRPr lang="en-US"/>
        </a:p>
      </dgm:t>
    </dgm:pt>
    <dgm:pt modelId="{1808010E-36DA-4891-8D18-5BB05B91668B}">
      <dgm:prSet/>
      <dgm:spPr>
        <a:xfrm>
          <a:off x="2997230"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Merck</a:t>
          </a:r>
        </a:p>
      </dgm:t>
    </dgm:pt>
    <dgm:pt modelId="{ACD012E9-4E6B-45F9-B17E-3A3532FCCE6E}" type="parTrans" cxnId="{A50ECD67-4639-4F70-8B73-2D1A8810A976}">
      <dgm:prSet/>
      <dgm:spPr/>
      <dgm:t>
        <a:bodyPr/>
        <a:lstStyle/>
        <a:p>
          <a:endParaRPr lang="en-US"/>
        </a:p>
      </dgm:t>
    </dgm:pt>
    <dgm:pt modelId="{84504074-5BCA-439D-AEC3-33C147D93AF7}" type="sibTrans" cxnId="{A50ECD67-4639-4F70-8B73-2D1A8810A976}">
      <dgm:prSet/>
      <dgm:spPr/>
      <dgm:t>
        <a:bodyPr/>
        <a:lstStyle/>
        <a:p>
          <a:endParaRPr lang="en-US"/>
        </a:p>
      </dgm:t>
    </dgm:pt>
    <dgm:pt modelId="{4A1ADEB6-830F-4048-BF00-3FA43CA60467}">
      <dgm:prSet/>
      <dgm:spPr>
        <a:xfrm>
          <a:off x="4467374"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Novartis</a:t>
          </a:r>
        </a:p>
      </dgm:t>
    </dgm:pt>
    <dgm:pt modelId="{F5370BB3-633D-4BDB-B151-84C7C0747584}" type="parTrans" cxnId="{9D466F6E-C680-446C-A03F-3635F259B1A7}">
      <dgm:prSet/>
      <dgm:spPr/>
      <dgm:t>
        <a:bodyPr/>
        <a:lstStyle/>
        <a:p>
          <a:endParaRPr lang="en-US"/>
        </a:p>
      </dgm:t>
    </dgm:pt>
    <dgm:pt modelId="{55CAA562-685C-4178-A514-A3DC82F8E313}" type="sibTrans" cxnId="{9D466F6E-C680-446C-A03F-3635F259B1A7}">
      <dgm:prSet/>
      <dgm:spPr/>
      <dgm:t>
        <a:bodyPr/>
        <a:lstStyle/>
        <a:p>
          <a:endParaRPr lang="en-US"/>
        </a:p>
      </dgm:t>
    </dgm:pt>
    <dgm:pt modelId="{0E6058DB-60B8-4834-8C9C-788A1E751D1F}">
      <dgm:prSet/>
      <dgm:spPr>
        <a:xfrm>
          <a:off x="5937519"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Novo Nordisk</a:t>
          </a:r>
        </a:p>
      </dgm:t>
    </dgm:pt>
    <dgm:pt modelId="{7ED7486F-054B-4936-A75B-8206C135338D}" type="parTrans" cxnId="{3E2FE716-2489-44D3-8B16-D0A0336E50FB}">
      <dgm:prSet/>
      <dgm:spPr/>
      <dgm:t>
        <a:bodyPr/>
        <a:lstStyle/>
        <a:p>
          <a:endParaRPr lang="en-US"/>
        </a:p>
      </dgm:t>
    </dgm:pt>
    <dgm:pt modelId="{DDEF4AEF-9599-44AA-ADB1-08E10B1F911C}" type="sibTrans" cxnId="{3E2FE716-2489-44D3-8B16-D0A0336E50FB}">
      <dgm:prSet/>
      <dgm:spPr/>
      <dgm:t>
        <a:bodyPr/>
        <a:lstStyle/>
        <a:p>
          <a:endParaRPr lang="en-US"/>
        </a:p>
      </dgm:t>
    </dgm:pt>
    <dgm:pt modelId="{6B649781-0DDF-4486-9D46-6728C0CAAFE9}">
      <dgm:prSet/>
      <dgm:spPr>
        <a:xfrm>
          <a:off x="7407664"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Pfizer</a:t>
          </a:r>
        </a:p>
      </dgm:t>
    </dgm:pt>
    <dgm:pt modelId="{5744E5E5-8144-42E2-BD37-98C105DAAFB5}" type="parTrans" cxnId="{72D45095-1058-425E-AA5C-AAEF5ACB35AC}">
      <dgm:prSet/>
      <dgm:spPr/>
      <dgm:t>
        <a:bodyPr/>
        <a:lstStyle/>
        <a:p>
          <a:endParaRPr lang="en-US"/>
        </a:p>
      </dgm:t>
    </dgm:pt>
    <dgm:pt modelId="{BCD047BC-4BF0-483D-AB4C-42D934D689BC}" type="sibTrans" cxnId="{72D45095-1058-425E-AA5C-AAEF5ACB35AC}">
      <dgm:prSet/>
      <dgm:spPr/>
      <dgm:t>
        <a:bodyPr/>
        <a:lstStyle/>
        <a:p>
          <a:endParaRPr lang="en-US"/>
        </a:p>
      </dgm:t>
    </dgm:pt>
    <dgm:pt modelId="{95979BC4-665C-4979-8F60-2A20575D971F}">
      <dgm:prSet/>
      <dgm:spPr>
        <a:xfrm>
          <a:off x="1527085"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Sanofi</a:t>
          </a:r>
        </a:p>
      </dgm:t>
    </dgm:pt>
    <dgm:pt modelId="{950110BA-4806-4CD7-A38C-81A6BB3E7932}" type="parTrans" cxnId="{40A843D4-D0BB-4D2E-B3CB-A5CDC014E48A}">
      <dgm:prSet/>
      <dgm:spPr/>
      <dgm:t>
        <a:bodyPr/>
        <a:lstStyle/>
        <a:p>
          <a:endParaRPr lang="en-US"/>
        </a:p>
      </dgm:t>
    </dgm:pt>
    <dgm:pt modelId="{8229D638-C7B4-4723-B46E-EAA926048BD5}" type="sibTrans" cxnId="{40A843D4-D0BB-4D2E-B3CB-A5CDC014E48A}">
      <dgm:prSet/>
      <dgm:spPr/>
      <dgm:t>
        <a:bodyPr/>
        <a:lstStyle/>
        <a:p>
          <a:endParaRPr lang="en-US"/>
        </a:p>
      </dgm:t>
    </dgm:pt>
    <dgm:pt modelId="{D6C77B1A-E67E-4441-A0F3-F31CEF5831D0}">
      <dgm:prSet/>
      <dgm:spPr>
        <a:xfrm>
          <a:off x="2997230"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Takeda</a:t>
          </a:r>
        </a:p>
      </dgm:t>
    </dgm:pt>
    <dgm:pt modelId="{DF9E3F2F-23D2-45BB-A7BA-9499A5B97C1D}" type="parTrans" cxnId="{5C6E83E5-B242-45AE-A08C-95C84A70F215}">
      <dgm:prSet/>
      <dgm:spPr/>
      <dgm:t>
        <a:bodyPr/>
        <a:lstStyle/>
        <a:p>
          <a:endParaRPr lang="en-US"/>
        </a:p>
      </dgm:t>
    </dgm:pt>
    <dgm:pt modelId="{70241544-B6AD-4A1A-BFC5-03324656041C}" type="sibTrans" cxnId="{5C6E83E5-B242-45AE-A08C-95C84A70F215}">
      <dgm:prSet/>
      <dgm:spPr/>
      <dgm:t>
        <a:bodyPr/>
        <a:lstStyle/>
        <a:p>
          <a:endParaRPr lang="en-US"/>
        </a:p>
      </dgm:t>
    </dgm:pt>
    <dgm:pt modelId="{C1820F0D-6B78-4950-81A4-4A65C714C346}">
      <dgm:prSet/>
      <dgm:spPr>
        <a:xfrm>
          <a:off x="4467374"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UCB</a:t>
          </a:r>
        </a:p>
      </dgm:t>
    </dgm:pt>
    <dgm:pt modelId="{E76F3AA3-D7CF-4DE5-915E-57DA3FDBB8FE}" type="parTrans" cxnId="{B1403255-D444-490B-BFB6-931B2765203D}">
      <dgm:prSet/>
      <dgm:spPr/>
      <dgm:t>
        <a:bodyPr/>
        <a:lstStyle/>
        <a:p>
          <a:endParaRPr lang="en-US"/>
        </a:p>
      </dgm:t>
    </dgm:pt>
    <dgm:pt modelId="{40F371BB-6B1B-4B71-95C8-F4C01627C8AC}" type="sibTrans" cxnId="{B1403255-D444-490B-BFB6-931B2765203D}">
      <dgm:prSet/>
      <dgm:spPr/>
      <dgm:t>
        <a:bodyPr/>
        <a:lstStyle/>
        <a:p>
          <a:endParaRPr lang="en-US"/>
        </a:p>
      </dgm:t>
    </dgm:pt>
    <dgm:pt modelId="{89B72501-AFCA-4788-9940-AA17F1FABD6E}">
      <dgm:prSet/>
      <dgm:spPr>
        <a:xfrm>
          <a:off x="5937519"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United Therapeutics</a:t>
          </a:r>
        </a:p>
      </dgm:t>
    </dgm:pt>
    <dgm:pt modelId="{43C60221-BF1C-4ECB-8C4E-AF60FBBC3AC7}" type="parTrans" cxnId="{A375AEA7-988F-4F29-91E0-BB9FC75CEB7C}">
      <dgm:prSet/>
      <dgm:spPr/>
      <dgm:t>
        <a:bodyPr/>
        <a:lstStyle/>
        <a:p>
          <a:endParaRPr lang="en-US"/>
        </a:p>
      </dgm:t>
    </dgm:pt>
    <dgm:pt modelId="{FE7EEF3E-4CB0-4118-8D60-CE1AFC9996DB}" type="sibTrans" cxnId="{A375AEA7-988F-4F29-91E0-BB9FC75CEB7C}">
      <dgm:prSet/>
      <dgm:spPr/>
      <dgm:t>
        <a:bodyPr/>
        <a:lstStyle/>
        <a:p>
          <a:endParaRPr lang="en-US"/>
        </a:p>
      </dgm:t>
    </dgm:pt>
    <dgm:pt modelId="{53C729FD-A22F-4F2E-A207-3E43A8AC6F9F}">
      <dgm:prSet/>
      <dgm:spPr>
        <a:xfrm>
          <a:off x="5937519" y="2807358"/>
          <a:ext cx="1336495" cy="801897"/>
        </a:xfr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Arial"/>
              <a:ea typeface="+mn-ea"/>
              <a:cs typeface="+mn-cs"/>
            </a:rPr>
            <a:t>Woodward Pharma</a:t>
          </a:r>
        </a:p>
      </dgm:t>
    </dgm:pt>
    <dgm:pt modelId="{EE956975-19D1-496E-BE40-DD10A6730E56}" type="parTrans" cxnId="{56D73A15-4FFF-42E4-84FA-3A4A1663B6BF}">
      <dgm:prSet/>
      <dgm:spPr/>
      <dgm:t>
        <a:bodyPr/>
        <a:lstStyle/>
        <a:p>
          <a:endParaRPr lang="en-US"/>
        </a:p>
      </dgm:t>
    </dgm:pt>
    <dgm:pt modelId="{B6778C84-EDA1-4167-823F-DA86CEF474FF}" type="sibTrans" cxnId="{56D73A15-4FFF-42E4-84FA-3A4A1663B6BF}">
      <dgm:prSet/>
      <dgm:spPr/>
      <dgm:t>
        <a:bodyPr/>
        <a:lstStyle/>
        <a:p>
          <a:endParaRPr lang="en-US"/>
        </a:p>
      </dgm:t>
    </dgm:pt>
    <dgm:pt modelId="{1142E858-0D70-4F62-8846-07FDCB1DB055}" type="pres">
      <dgm:prSet presAssocID="{CF3C70C0-3C9A-4822-B950-E0D530F81DBE}" presName="diagram" presStyleCnt="0">
        <dgm:presLayoutVars>
          <dgm:dir/>
          <dgm:resizeHandles val="exact"/>
        </dgm:presLayoutVars>
      </dgm:prSet>
      <dgm:spPr/>
    </dgm:pt>
    <dgm:pt modelId="{2E0DB8CF-BEC7-4341-BF04-46B543569D72}" type="pres">
      <dgm:prSet presAssocID="{A072A8B4-8BDE-46A4-ACE4-1CDBAEF6B3DB}" presName="node" presStyleLbl="node1" presStyleIdx="0" presStyleCnt="23">
        <dgm:presLayoutVars>
          <dgm:bulletEnabled val="1"/>
        </dgm:presLayoutVars>
      </dgm:prSet>
      <dgm:spPr/>
    </dgm:pt>
    <dgm:pt modelId="{2057F9E0-63EC-42BD-98A1-C5095D65B27E}" type="pres">
      <dgm:prSet presAssocID="{CD266B06-B3EC-4B01-8313-3BDFC95BBF94}" presName="sibTrans" presStyleCnt="0"/>
      <dgm:spPr/>
    </dgm:pt>
    <dgm:pt modelId="{CA8F1AD3-D577-4EA5-94F7-DF1798B1DB2F}" type="pres">
      <dgm:prSet presAssocID="{33FDABDF-6B72-4D23-B750-60E36525157D}" presName="node" presStyleLbl="node1" presStyleIdx="1" presStyleCnt="23">
        <dgm:presLayoutVars>
          <dgm:bulletEnabled val="1"/>
        </dgm:presLayoutVars>
      </dgm:prSet>
      <dgm:spPr/>
    </dgm:pt>
    <dgm:pt modelId="{F5B7D572-C4A5-42E1-B8AF-DB9DAEDDE5C1}" type="pres">
      <dgm:prSet presAssocID="{08D7D348-A1F3-4A19-8A31-13837EDF2AF0}" presName="sibTrans" presStyleCnt="0"/>
      <dgm:spPr/>
    </dgm:pt>
    <dgm:pt modelId="{1A255E81-7C2D-496C-8CF7-B5C06F789D64}" type="pres">
      <dgm:prSet presAssocID="{0EBF01AB-CD28-4FC2-B4A1-E50974E8147A}" presName="node" presStyleLbl="node1" presStyleIdx="2" presStyleCnt="23">
        <dgm:presLayoutVars>
          <dgm:bulletEnabled val="1"/>
        </dgm:presLayoutVars>
      </dgm:prSet>
      <dgm:spPr/>
    </dgm:pt>
    <dgm:pt modelId="{28ADE00B-AC29-4389-91AE-0C088A1B615A}" type="pres">
      <dgm:prSet presAssocID="{28BEC7DC-DC6F-4110-9050-1AF52E0584C2}" presName="sibTrans" presStyleCnt="0"/>
      <dgm:spPr/>
    </dgm:pt>
    <dgm:pt modelId="{D27DD241-401A-433C-B586-4BAEA6D6569D}" type="pres">
      <dgm:prSet presAssocID="{639B9A06-E79B-4A9A-B9F3-324B841F3FD1}" presName="node" presStyleLbl="node1" presStyleIdx="3" presStyleCnt="23">
        <dgm:presLayoutVars>
          <dgm:bulletEnabled val="1"/>
        </dgm:presLayoutVars>
      </dgm:prSet>
      <dgm:spPr/>
    </dgm:pt>
    <dgm:pt modelId="{563CF1E9-5BB6-4586-9466-77842288F439}" type="pres">
      <dgm:prSet presAssocID="{7FE6D2E9-D578-4D06-A616-D976392CEB25}" presName="sibTrans" presStyleCnt="0"/>
      <dgm:spPr/>
    </dgm:pt>
    <dgm:pt modelId="{5FAAB759-0E32-4B50-BBC6-7127D25892D3}" type="pres">
      <dgm:prSet presAssocID="{991DAA08-8B92-4A22-90A9-3C00BA8D259D}" presName="node" presStyleLbl="node1" presStyleIdx="4" presStyleCnt="23">
        <dgm:presLayoutVars>
          <dgm:bulletEnabled val="1"/>
        </dgm:presLayoutVars>
      </dgm:prSet>
      <dgm:spPr/>
    </dgm:pt>
    <dgm:pt modelId="{0C9CC30B-757D-4B79-ABDB-6C77697EC535}" type="pres">
      <dgm:prSet presAssocID="{3A3D2D13-EA19-4AE2-BD99-1F3B42332E5A}" presName="sibTrans" presStyleCnt="0"/>
      <dgm:spPr/>
    </dgm:pt>
    <dgm:pt modelId="{BF2B9892-4F9E-4A83-86CD-FDC85ED56D4A}" type="pres">
      <dgm:prSet presAssocID="{270E9738-FC46-430E-9FF1-3CBA83CDE74B}" presName="node" presStyleLbl="node1" presStyleIdx="5" presStyleCnt="23">
        <dgm:presLayoutVars>
          <dgm:bulletEnabled val="1"/>
        </dgm:presLayoutVars>
      </dgm:prSet>
      <dgm:spPr/>
    </dgm:pt>
    <dgm:pt modelId="{61AC9FE4-6A1C-4C51-9B80-86B8797CA9A1}" type="pres">
      <dgm:prSet presAssocID="{DE5907A2-5249-4BD3-AD74-10D158E7A67C}" presName="sibTrans" presStyleCnt="0"/>
      <dgm:spPr/>
    </dgm:pt>
    <dgm:pt modelId="{ADE3BEBB-CCF2-4945-88DD-48FA4BCAB6A4}" type="pres">
      <dgm:prSet presAssocID="{0E546078-E153-4AF1-ACD1-4FD6180B1C08}" presName="node" presStyleLbl="node1" presStyleIdx="6" presStyleCnt="23">
        <dgm:presLayoutVars>
          <dgm:bulletEnabled val="1"/>
        </dgm:presLayoutVars>
      </dgm:prSet>
      <dgm:spPr/>
    </dgm:pt>
    <dgm:pt modelId="{B666F47D-B310-4EEF-BD0B-C7FEB20C660C}" type="pres">
      <dgm:prSet presAssocID="{9248C18A-E80A-4E78-A0F0-AF710845FE75}" presName="sibTrans" presStyleCnt="0"/>
      <dgm:spPr/>
    </dgm:pt>
    <dgm:pt modelId="{9E2BF292-AAE2-4E79-ACD4-C96AA692CE99}" type="pres">
      <dgm:prSet presAssocID="{BD31EF4A-C9F2-41C5-908B-B68C57409C80}" presName="node" presStyleLbl="node1" presStyleIdx="7" presStyleCnt="23">
        <dgm:presLayoutVars>
          <dgm:bulletEnabled val="1"/>
        </dgm:presLayoutVars>
      </dgm:prSet>
      <dgm:spPr/>
    </dgm:pt>
    <dgm:pt modelId="{857FA677-685A-4302-B91D-5978D833FF83}" type="pres">
      <dgm:prSet presAssocID="{887BF408-87CA-4239-8E72-FEA38351A696}" presName="sibTrans" presStyleCnt="0"/>
      <dgm:spPr/>
    </dgm:pt>
    <dgm:pt modelId="{9A42CFEB-F342-4B7D-A4E7-6B95F9354D3E}" type="pres">
      <dgm:prSet presAssocID="{4F0F43E9-9FF7-48E5-B50C-752A56857DC0}" presName="node" presStyleLbl="node1" presStyleIdx="8" presStyleCnt="23">
        <dgm:presLayoutVars>
          <dgm:bulletEnabled val="1"/>
        </dgm:presLayoutVars>
      </dgm:prSet>
      <dgm:spPr/>
    </dgm:pt>
    <dgm:pt modelId="{743A3F0B-3FF0-4FA2-BEDC-D3F2B92BF9E5}" type="pres">
      <dgm:prSet presAssocID="{2818B2DB-A46F-4152-B6DB-0BE6D24B59D4}" presName="sibTrans" presStyleCnt="0"/>
      <dgm:spPr/>
    </dgm:pt>
    <dgm:pt modelId="{545D7A32-1C48-4DAD-AFBA-C3B81AC01656}" type="pres">
      <dgm:prSet presAssocID="{46672881-99E8-4838-9563-BD3D8926F1CD}" presName="node" presStyleLbl="node1" presStyleIdx="9" presStyleCnt="23">
        <dgm:presLayoutVars>
          <dgm:bulletEnabled val="1"/>
        </dgm:presLayoutVars>
      </dgm:prSet>
      <dgm:spPr/>
    </dgm:pt>
    <dgm:pt modelId="{523A0C8D-35CC-408E-8E7B-2D4D104E2289}" type="pres">
      <dgm:prSet presAssocID="{3D01914D-E458-43EB-9EB3-9E3FE24B3411}" presName="sibTrans" presStyleCnt="0"/>
      <dgm:spPr/>
    </dgm:pt>
    <dgm:pt modelId="{35D486A0-89D1-4568-967A-27819695CED3}" type="pres">
      <dgm:prSet presAssocID="{871F6773-338B-4A48-9AEB-119F287885F8}" presName="node" presStyleLbl="node1" presStyleIdx="10" presStyleCnt="23">
        <dgm:presLayoutVars>
          <dgm:bulletEnabled val="1"/>
        </dgm:presLayoutVars>
      </dgm:prSet>
      <dgm:spPr/>
    </dgm:pt>
    <dgm:pt modelId="{355108FD-6232-4BFA-9696-6C66789ABE06}" type="pres">
      <dgm:prSet presAssocID="{CECC4868-F2F5-4B43-ADA0-8D15F94BF5C5}" presName="sibTrans" presStyleCnt="0"/>
      <dgm:spPr/>
    </dgm:pt>
    <dgm:pt modelId="{E19F2BAC-8B15-44AF-BE49-183BD2B2760A}" type="pres">
      <dgm:prSet presAssocID="{F2D4E862-2DE0-4A98-91FB-89313FEB979B}" presName="node" presStyleLbl="node1" presStyleIdx="11" presStyleCnt="23">
        <dgm:presLayoutVars>
          <dgm:bulletEnabled val="1"/>
        </dgm:presLayoutVars>
      </dgm:prSet>
      <dgm:spPr/>
    </dgm:pt>
    <dgm:pt modelId="{C2F5CA2F-174C-4332-921C-3B42066A8C23}" type="pres">
      <dgm:prSet presAssocID="{ECE39361-1FA3-4BFB-B891-F3E23B57834B}" presName="sibTrans" presStyleCnt="0"/>
      <dgm:spPr/>
    </dgm:pt>
    <dgm:pt modelId="{8688BC9B-B284-4BD6-841A-DF754D1B1567}" type="pres">
      <dgm:prSet presAssocID="{8E64DC88-9C62-4482-94C7-6705FA843EE1}" presName="node" presStyleLbl="node1" presStyleIdx="12" presStyleCnt="23">
        <dgm:presLayoutVars>
          <dgm:bulletEnabled val="1"/>
        </dgm:presLayoutVars>
      </dgm:prSet>
      <dgm:spPr/>
    </dgm:pt>
    <dgm:pt modelId="{C1E48B95-588C-456B-A790-271D469BB852}" type="pres">
      <dgm:prSet presAssocID="{16EAED11-0E56-47DD-9927-8C57E12E7597}" presName="sibTrans" presStyleCnt="0"/>
      <dgm:spPr/>
    </dgm:pt>
    <dgm:pt modelId="{977A000A-411B-40D6-813B-DBCB4179C939}" type="pres">
      <dgm:prSet presAssocID="{7E007227-BA54-49E4-9EDA-DA90392382BD}" presName="node" presStyleLbl="node1" presStyleIdx="13" presStyleCnt="23">
        <dgm:presLayoutVars>
          <dgm:bulletEnabled val="1"/>
        </dgm:presLayoutVars>
      </dgm:prSet>
      <dgm:spPr/>
    </dgm:pt>
    <dgm:pt modelId="{39A3049E-AFBF-4F0A-BC11-BC0DA2B25E72}" type="pres">
      <dgm:prSet presAssocID="{01573B5F-4F57-488B-8AB7-F288B1A70692}" presName="sibTrans" presStyleCnt="0"/>
      <dgm:spPr/>
    </dgm:pt>
    <dgm:pt modelId="{BE9BC6D9-C6D4-4139-A42E-D0ADC596C5B6}" type="pres">
      <dgm:prSet presAssocID="{1808010E-36DA-4891-8D18-5BB05B91668B}" presName="node" presStyleLbl="node1" presStyleIdx="14" presStyleCnt="23">
        <dgm:presLayoutVars>
          <dgm:bulletEnabled val="1"/>
        </dgm:presLayoutVars>
      </dgm:prSet>
      <dgm:spPr/>
    </dgm:pt>
    <dgm:pt modelId="{33E31E61-B10F-4B46-8382-0E7B86E60F2F}" type="pres">
      <dgm:prSet presAssocID="{84504074-5BCA-439D-AEC3-33C147D93AF7}" presName="sibTrans" presStyleCnt="0"/>
      <dgm:spPr/>
    </dgm:pt>
    <dgm:pt modelId="{61B420A7-CEE8-4C13-9FDF-180BF2551E30}" type="pres">
      <dgm:prSet presAssocID="{4A1ADEB6-830F-4048-BF00-3FA43CA60467}" presName="node" presStyleLbl="node1" presStyleIdx="15" presStyleCnt="23">
        <dgm:presLayoutVars>
          <dgm:bulletEnabled val="1"/>
        </dgm:presLayoutVars>
      </dgm:prSet>
      <dgm:spPr/>
    </dgm:pt>
    <dgm:pt modelId="{05ED7C68-1761-48C2-8D19-ABF554864C22}" type="pres">
      <dgm:prSet presAssocID="{55CAA562-685C-4178-A514-A3DC82F8E313}" presName="sibTrans" presStyleCnt="0"/>
      <dgm:spPr/>
    </dgm:pt>
    <dgm:pt modelId="{58BD9A60-7F7F-45D2-B5F8-912953A2EC1F}" type="pres">
      <dgm:prSet presAssocID="{0E6058DB-60B8-4834-8C9C-788A1E751D1F}" presName="node" presStyleLbl="node1" presStyleIdx="16" presStyleCnt="23">
        <dgm:presLayoutVars>
          <dgm:bulletEnabled val="1"/>
        </dgm:presLayoutVars>
      </dgm:prSet>
      <dgm:spPr/>
    </dgm:pt>
    <dgm:pt modelId="{FD33F56B-8334-4043-BF24-296B5EFDFDD8}" type="pres">
      <dgm:prSet presAssocID="{DDEF4AEF-9599-44AA-ADB1-08E10B1F911C}" presName="sibTrans" presStyleCnt="0"/>
      <dgm:spPr/>
    </dgm:pt>
    <dgm:pt modelId="{B51FE212-AFE4-49EC-89FF-196B623CAAB1}" type="pres">
      <dgm:prSet presAssocID="{6B649781-0DDF-4486-9D46-6728C0CAAFE9}" presName="node" presStyleLbl="node1" presStyleIdx="17" presStyleCnt="23">
        <dgm:presLayoutVars>
          <dgm:bulletEnabled val="1"/>
        </dgm:presLayoutVars>
      </dgm:prSet>
      <dgm:spPr/>
    </dgm:pt>
    <dgm:pt modelId="{CF52E4A4-1DAC-4401-A919-BB0AB802FA20}" type="pres">
      <dgm:prSet presAssocID="{BCD047BC-4BF0-483D-AB4C-42D934D689BC}" presName="sibTrans" presStyleCnt="0"/>
      <dgm:spPr/>
    </dgm:pt>
    <dgm:pt modelId="{24DC8045-45DA-48CE-91AA-E78695D959D7}" type="pres">
      <dgm:prSet presAssocID="{95979BC4-665C-4979-8F60-2A20575D971F}" presName="node" presStyleLbl="node1" presStyleIdx="18" presStyleCnt="23">
        <dgm:presLayoutVars>
          <dgm:bulletEnabled val="1"/>
        </dgm:presLayoutVars>
      </dgm:prSet>
      <dgm:spPr/>
    </dgm:pt>
    <dgm:pt modelId="{02AD4256-633F-482F-96D2-ACD00330E221}" type="pres">
      <dgm:prSet presAssocID="{8229D638-C7B4-4723-B46E-EAA926048BD5}" presName="sibTrans" presStyleCnt="0"/>
      <dgm:spPr/>
    </dgm:pt>
    <dgm:pt modelId="{27879884-433C-4589-A97A-EE5A210CAD5F}" type="pres">
      <dgm:prSet presAssocID="{D6C77B1A-E67E-4441-A0F3-F31CEF5831D0}" presName="node" presStyleLbl="node1" presStyleIdx="19" presStyleCnt="23">
        <dgm:presLayoutVars>
          <dgm:bulletEnabled val="1"/>
        </dgm:presLayoutVars>
      </dgm:prSet>
      <dgm:spPr/>
    </dgm:pt>
    <dgm:pt modelId="{18E421DB-85C1-480D-8844-CF2BBFE2BBA0}" type="pres">
      <dgm:prSet presAssocID="{70241544-B6AD-4A1A-BFC5-03324656041C}" presName="sibTrans" presStyleCnt="0"/>
      <dgm:spPr/>
    </dgm:pt>
    <dgm:pt modelId="{41FCEE4A-FF71-4D35-AD40-535262FEE68E}" type="pres">
      <dgm:prSet presAssocID="{C1820F0D-6B78-4950-81A4-4A65C714C346}" presName="node" presStyleLbl="node1" presStyleIdx="20" presStyleCnt="23">
        <dgm:presLayoutVars>
          <dgm:bulletEnabled val="1"/>
        </dgm:presLayoutVars>
      </dgm:prSet>
      <dgm:spPr/>
    </dgm:pt>
    <dgm:pt modelId="{5999DC9C-F899-4233-A166-D06FB4BD6DF9}" type="pres">
      <dgm:prSet presAssocID="{40F371BB-6B1B-4B71-95C8-F4C01627C8AC}" presName="sibTrans" presStyleCnt="0"/>
      <dgm:spPr/>
    </dgm:pt>
    <dgm:pt modelId="{D2C19592-9FAA-4A7C-AFEC-E708881B7F57}" type="pres">
      <dgm:prSet presAssocID="{89B72501-AFCA-4788-9940-AA17F1FABD6E}" presName="node" presStyleLbl="node1" presStyleIdx="21" presStyleCnt="23">
        <dgm:presLayoutVars>
          <dgm:bulletEnabled val="1"/>
        </dgm:presLayoutVars>
      </dgm:prSet>
      <dgm:spPr/>
    </dgm:pt>
    <dgm:pt modelId="{B997D943-F289-469C-AC0C-BAEAECEB8009}" type="pres">
      <dgm:prSet presAssocID="{FE7EEF3E-4CB0-4118-8D60-CE1AFC9996DB}" presName="sibTrans" presStyleCnt="0"/>
      <dgm:spPr/>
    </dgm:pt>
    <dgm:pt modelId="{EB5EBD63-CD89-49F6-9443-62482887127B}" type="pres">
      <dgm:prSet presAssocID="{53C729FD-A22F-4F2E-A207-3E43A8AC6F9F}" presName="node" presStyleLbl="node1" presStyleIdx="22" presStyleCnt="23">
        <dgm:presLayoutVars>
          <dgm:bulletEnabled val="1"/>
        </dgm:presLayoutVars>
      </dgm:prSet>
      <dgm:spPr>
        <a:prstGeom prst="rect">
          <a:avLst/>
        </a:prstGeom>
      </dgm:spPr>
    </dgm:pt>
  </dgm:ptLst>
  <dgm:cxnLst>
    <dgm:cxn modelId="{56D73A15-4FFF-42E4-84FA-3A4A1663B6BF}" srcId="{CF3C70C0-3C9A-4822-B950-E0D530F81DBE}" destId="{53C729FD-A22F-4F2E-A207-3E43A8AC6F9F}" srcOrd="22" destOrd="0" parTransId="{EE956975-19D1-496E-BE40-DD10A6730E56}" sibTransId="{B6778C84-EDA1-4167-823F-DA86CEF474FF}"/>
    <dgm:cxn modelId="{3E2FE716-2489-44D3-8B16-D0A0336E50FB}" srcId="{CF3C70C0-3C9A-4822-B950-E0D530F81DBE}" destId="{0E6058DB-60B8-4834-8C9C-788A1E751D1F}" srcOrd="16" destOrd="0" parTransId="{7ED7486F-054B-4936-A75B-8206C135338D}" sibTransId="{DDEF4AEF-9599-44AA-ADB1-08E10B1F911C}"/>
    <dgm:cxn modelId="{463A201D-5C7D-4BB4-9FA7-673EFF1E2C61}" type="presOf" srcId="{D6C77B1A-E67E-4441-A0F3-F31CEF5831D0}" destId="{27879884-433C-4589-A97A-EE5A210CAD5F}" srcOrd="0" destOrd="0" presId="urn:microsoft.com/office/officeart/2005/8/layout/default"/>
    <dgm:cxn modelId="{92C2E523-26BE-48FC-9B32-48D4CA5925E4}" srcId="{CF3C70C0-3C9A-4822-B950-E0D530F81DBE}" destId="{4F0F43E9-9FF7-48E5-B50C-752A56857DC0}" srcOrd="8" destOrd="0" parTransId="{E0BC5F7B-A566-4153-9445-B6B65235985F}" sibTransId="{2818B2DB-A46F-4152-B6DB-0BE6D24B59D4}"/>
    <dgm:cxn modelId="{7D8FBD27-073B-411C-BB7D-BFCE14A37E97}" type="presOf" srcId="{89B72501-AFCA-4788-9940-AA17F1FABD6E}" destId="{D2C19592-9FAA-4A7C-AFEC-E708881B7F57}" srcOrd="0" destOrd="0" presId="urn:microsoft.com/office/officeart/2005/8/layout/default"/>
    <dgm:cxn modelId="{65A55733-044B-4AE9-B580-B9BFCA298839}" type="presOf" srcId="{270E9738-FC46-430E-9FF1-3CBA83CDE74B}" destId="{BF2B9892-4F9E-4A83-86CD-FDC85ED56D4A}" srcOrd="0" destOrd="0" presId="urn:microsoft.com/office/officeart/2005/8/layout/default"/>
    <dgm:cxn modelId="{ADBE573B-1E94-4363-93A7-A8545E5A6381}" type="presOf" srcId="{F2D4E862-2DE0-4A98-91FB-89313FEB979B}" destId="{E19F2BAC-8B15-44AF-BE49-183BD2B2760A}" srcOrd="0" destOrd="0" presId="urn:microsoft.com/office/officeart/2005/8/layout/default"/>
    <dgm:cxn modelId="{A18C043D-55F4-4739-855D-4E40E9ED3BB7}" srcId="{CF3C70C0-3C9A-4822-B950-E0D530F81DBE}" destId="{33FDABDF-6B72-4D23-B750-60E36525157D}" srcOrd="1" destOrd="0" parTransId="{461ACCC2-525E-424A-80FA-17327C4DA692}" sibTransId="{08D7D348-A1F3-4A19-8A31-13837EDF2AF0}"/>
    <dgm:cxn modelId="{9EBABA5C-4F0F-40C6-BC4E-77A67C4DD6CF}" type="presOf" srcId="{0E6058DB-60B8-4834-8C9C-788A1E751D1F}" destId="{58BD9A60-7F7F-45D2-B5F8-912953A2EC1F}" srcOrd="0" destOrd="0" presId="urn:microsoft.com/office/officeart/2005/8/layout/default"/>
    <dgm:cxn modelId="{2B3E6D5D-82B6-4FD4-8D46-7E935854970D}" type="presOf" srcId="{8E64DC88-9C62-4482-94C7-6705FA843EE1}" destId="{8688BC9B-B284-4BD6-841A-DF754D1B1567}" srcOrd="0" destOrd="0" presId="urn:microsoft.com/office/officeart/2005/8/layout/default"/>
    <dgm:cxn modelId="{8471875D-A72F-461C-A5A2-C4557C080F2C}" srcId="{CF3C70C0-3C9A-4822-B950-E0D530F81DBE}" destId="{46672881-99E8-4838-9563-BD3D8926F1CD}" srcOrd="9" destOrd="0" parTransId="{E1036A57-6973-405C-B116-5257597689C7}" sibTransId="{3D01914D-E458-43EB-9EB3-9E3FE24B3411}"/>
    <dgm:cxn modelId="{8108E95F-1B92-4E78-B050-14F37EDFBACE}" type="presOf" srcId="{A072A8B4-8BDE-46A4-ACE4-1CDBAEF6B3DB}" destId="{2E0DB8CF-BEC7-4341-BF04-46B543569D72}" srcOrd="0" destOrd="0" presId="urn:microsoft.com/office/officeart/2005/8/layout/default"/>
    <dgm:cxn modelId="{9ED34D43-D464-473B-A7D0-4B4C23D72C00}" type="presOf" srcId="{991DAA08-8B92-4A22-90A9-3C00BA8D259D}" destId="{5FAAB759-0E32-4B50-BBC6-7127D25892D3}" srcOrd="0" destOrd="0" presId="urn:microsoft.com/office/officeart/2005/8/layout/default"/>
    <dgm:cxn modelId="{B3E8A347-239F-4143-9B1F-72D09C9415BB}" type="presOf" srcId="{639B9A06-E79B-4A9A-B9F3-324B841F3FD1}" destId="{D27DD241-401A-433C-B586-4BAEA6D6569D}" srcOrd="0" destOrd="0" presId="urn:microsoft.com/office/officeart/2005/8/layout/default"/>
    <dgm:cxn modelId="{A50ECD67-4639-4F70-8B73-2D1A8810A976}" srcId="{CF3C70C0-3C9A-4822-B950-E0D530F81DBE}" destId="{1808010E-36DA-4891-8D18-5BB05B91668B}" srcOrd="14" destOrd="0" parTransId="{ACD012E9-4E6B-45F9-B17E-3A3532FCCE6E}" sibTransId="{84504074-5BCA-439D-AEC3-33C147D93AF7}"/>
    <dgm:cxn modelId="{9D466F6E-C680-446C-A03F-3635F259B1A7}" srcId="{CF3C70C0-3C9A-4822-B950-E0D530F81DBE}" destId="{4A1ADEB6-830F-4048-BF00-3FA43CA60467}" srcOrd="15" destOrd="0" parTransId="{F5370BB3-633D-4BDB-B151-84C7C0747584}" sibTransId="{55CAA562-685C-4178-A514-A3DC82F8E313}"/>
    <dgm:cxn modelId="{1ACFB54F-7CCB-4C5A-A4FE-CD701E14373D}" type="presOf" srcId="{0E546078-E153-4AF1-ACD1-4FD6180B1C08}" destId="{ADE3BEBB-CCF2-4945-88DD-48FA4BCAB6A4}" srcOrd="0" destOrd="0" presId="urn:microsoft.com/office/officeart/2005/8/layout/default"/>
    <dgm:cxn modelId="{15FD0473-D283-42DC-A787-5985B11E82FF}" type="presOf" srcId="{33FDABDF-6B72-4D23-B750-60E36525157D}" destId="{CA8F1AD3-D577-4EA5-94F7-DF1798B1DB2F}" srcOrd="0" destOrd="0" presId="urn:microsoft.com/office/officeart/2005/8/layout/default"/>
    <dgm:cxn modelId="{B1403255-D444-490B-BFB6-931B2765203D}" srcId="{CF3C70C0-3C9A-4822-B950-E0D530F81DBE}" destId="{C1820F0D-6B78-4950-81A4-4A65C714C346}" srcOrd="20" destOrd="0" parTransId="{E76F3AA3-D7CF-4DE5-915E-57DA3FDBB8FE}" sibTransId="{40F371BB-6B1B-4B71-95C8-F4C01627C8AC}"/>
    <dgm:cxn modelId="{30B8E975-CCFC-4D64-938E-FB2E02FFCC22}" type="presOf" srcId="{C1820F0D-6B78-4950-81A4-4A65C714C346}" destId="{41FCEE4A-FF71-4D35-AD40-535262FEE68E}" srcOrd="0" destOrd="0" presId="urn:microsoft.com/office/officeart/2005/8/layout/default"/>
    <dgm:cxn modelId="{B0E05357-B2EE-4504-A070-C5E24F6D9637}" srcId="{CF3C70C0-3C9A-4822-B950-E0D530F81DBE}" destId="{BD31EF4A-C9F2-41C5-908B-B68C57409C80}" srcOrd="7" destOrd="0" parTransId="{15DB3B4C-9475-46E9-AF27-507E47087D71}" sibTransId="{887BF408-87CA-4239-8E72-FEA38351A696}"/>
    <dgm:cxn modelId="{E9A9EA77-3210-4594-BEE4-6AE29AFAB2B2}" srcId="{CF3C70C0-3C9A-4822-B950-E0D530F81DBE}" destId="{871F6773-338B-4A48-9AEB-119F287885F8}" srcOrd="10" destOrd="0" parTransId="{93B5F60B-DDB4-44EB-8E6F-6EC6E3474AE8}" sibTransId="{CECC4868-F2F5-4B43-ADA0-8D15F94BF5C5}"/>
    <dgm:cxn modelId="{8582A259-E2E4-4E13-9D3F-7E3B7D195B35}" type="presOf" srcId="{4A1ADEB6-830F-4048-BF00-3FA43CA60467}" destId="{61B420A7-CEE8-4C13-9FDF-180BF2551E30}" srcOrd="0" destOrd="0" presId="urn:microsoft.com/office/officeart/2005/8/layout/default"/>
    <dgm:cxn modelId="{49B6097F-F1A9-4208-BA6A-4CEFD0CF1D19}" srcId="{CF3C70C0-3C9A-4822-B950-E0D530F81DBE}" destId="{A072A8B4-8BDE-46A4-ACE4-1CDBAEF6B3DB}" srcOrd="0" destOrd="0" parTransId="{6B260567-8171-45C9-9F7C-C03B1469C578}" sibTransId="{CD266B06-B3EC-4B01-8313-3BDFC95BBF94}"/>
    <dgm:cxn modelId="{C51A2580-9692-47EF-B3DD-FCF81B704C7A}" type="presOf" srcId="{BD31EF4A-C9F2-41C5-908B-B68C57409C80}" destId="{9E2BF292-AAE2-4E79-ACD4-C96AA692CE99}" srcOrd="0" destOrd="0" presId="urn:microsoft.com/office/officeart/2005/8/layout/default"/>
    <dgm:cxn modelId="{3A07C485-13BF-4BD0-8403-A75CBADADC09}" type="presOf" srcId="{1808010E-36DA-4891-8D18-5BB05B91668B}" destId="{BE9BC6D9-C6D4-4139-A42E-D0ADC596C5B6}" srcOrd="0" destOrd="0" presId="urn:microsoft.com/office/officeart/2005/8/layout/default"/>
    <dgm:cxn modelId="{2A98058A-D6AE-4450-8D3F-947EB843D438}" srcId="{CF3C70C0-3C9A-4822-B950-E0D530F81DBE}" destId="{270E9738-FC46-430E-9FF1-3CBA83CDE74B}" srcOrd="5" destOrd="0" parTransId="{E38F3595-A21E-435D-9B86-05264017DB1E}" sibTransId="{DE5907A2-5249-4BD3-AD74-10D158E7A67C}"/>
    <dgm:cxn modelId="{1EFAFC8D-3D4B-4D98-8A9F-44DF85CEB6CC}" type="presOf" srcId="{6B649781-0DDF-4486-9D46-6728C0CAAFE9}" destId="{B51FE212-AFE4-49EC-89FF-196B623CAAB1}" srcOrd="0" destOrd="0" presId="urn:microsoft.com/office/officeart/2005/8/layout/default"/>
    <dgm:cxn modelId="{1BB45993-539E-412A-9F94-03585B5DE904}" type="presOf" srcId="{CF3C70C0-3C9A-4822-B950-E0D530F81DBE}" destId="{1142E858-0D70-4F62-8846-07FDCB1DB055}" srcOrd="0" destOrd="0" presId="urn:microsoft.com/office/officeart/2005/8/layout/default"/>
    <dgm:cxn modelId="{72D45095-1058-425E-AA5C-AAEF5ACB35AC}" srcId="{CF3C70C0-3C9A-4822-B950-E0D530F81DBE}" destId="{6B649781-0DDF-4486-9D46-6728C0CAAFE9}" srcOrd="17" destOrd="0" parTransId="{5744E5E5-8144-42E2-BD37-98C105DAAFB5}" sibTransId="{BCD047BC-4BF0-483D-AB4C-42D934D689BC}"/>
    <dgm:cxn modelId="{B211C997-DF07-422D-98DE-BA1BF4991535}" type="presOf" srcId="{7E007227-BA54-49E4-9EDA-DA90392382BD}" destId="{977A000A-411B-40D6-813B-DBCB4179C939}" srcOrd="0" destOrd="0" presId="urn:microsoft.com/office/officeart/2005/8/layout/default"/>
    <dgm:cxn modelId="{CE066C9F-680C-4C92-A347-6461922C736D}" srcId="{CF3C70C0-3C9A-4822-B950-E0D530F81DBE}" destId="{7E007227-BA54-49E4-9EDA-DA90392382BD}" srcOrd="13" destOrd="0" parTransId="{FBCCEF08-B539-4B61-B877-26F4E663BE10}" sibTransId="{01573B5F-4F57-488B-8AB7-F288B1A70692}"/>
    <dgm:cxn modelId="{C7613BA1-529F-4586-A827-143F344B8A09}" type="presOf" srcId="{46672881-99E8-4838-9563-BD3D8926F1CD}" destId="{545D7A32-1C48-4DAD-AFBA-C3B81AC01656}" srcOrd="0" destOrd="0" presId="urn:microsoft.com/office/officeart/2005/8/layout/default"/>
    <dgm:cxn modelId="{90FA3FA6-7B8C-4B8D-B351-8FF35E33C783}" srcId="{CF3C70C0-3C9A-4822-B950-E0D530F81DBE}" destId="{F2D4E862-2DE0-4A98-91FB-89313FEB979B}" srcOrd="11" destOrd="0" parTransId="{A7484FA6-C5B7-4267-97D6-22D960E6C71D}" sibTransId="{ECE39361-1FA3-4BFB-B891-F3E23B57834B}"/>
    <dgm:cxn modelId="{CC4047A7-74B4-45A6-845A-A445C5E7045E}" srcId="{CF3C70C0-3C9A-4822-B950-E0D530F81DBE}" destId="{639B9A06-E79B-4A9A-B9F3-324B841F3FD1}" srcOrd="3" destOrd="0" parTransId="{B880669E-225D-4FC5-B7B9-730697D7CD36}" sibTransId="{7FE6D2E9-D578-4D06-A616-D976392CEB25}"/>
    <dgm:cxn modelId="{A375AEA7-988F-4F29-91E0-BB9FC75CEB7C}" srcId="{CF3C70C0-3C9A-4822-B950-E0D530F81DBE}" destId="{89B72501-AFCA-4788-9940-AA17F1FABD6E}" srcOrd="21" destOrd="0" parTransId="{43C60221-BF1C-4ECB-8C4E-AF60FBBC3AC7}" sibTransId="{FE7EEF3E-4CB0-4118-8D60-CE1AFC9996DB}"/>
    <dgm:cxn modelId="{C7A4D4A7-5916-447D-B541-EA89EA73E2B3}" srcId="{CF3C70C0-3C9A-4822-B950-E0D530F81DBE}" destId="{0E546078-E153-4AF1-ACD1-4FD6180B1C08}" srcOrd="6" destOrd="0" parTransId="{A6C0FB4A-3A2D-4668-BB71-7436E4C988DE}" sibTransId="{9248C18A-E80A-4E78-A0F0-AF710845FE75}"/>
    <dgm:cxn modelId="{1BF37BB3-969D-4FD5-B28C-A8F0D68F268B}" type="presOf" srcId="{871F6773-338B-4A48-9AEB-119F287885F8}" destId="{35D486A0-89D1-4568-967A-27819695CED3}" srcOrd="0" destOrd="0" presId="urn:microsoft.com/office/officeart/2005/8/layout/default"/>
    <dgm:cxn modelId="{7D9A9ABD-9C74-4BFB-8492-CE715707D4AB}" srcId="{CF3C70C0-3C9A-4822-B950-E0D530F81DBE}" destId="{991DAA08-8B92-4A22-90A9-3C00BA8D259D}" srcOrd="4" destOrd="0" parTransId="{CF83C9DC-F3FA-4882-ADE5-82529F9EA2BB}" sibTransId="{3A3D2D13-EA19-4AE2-BD99-1F3B42332E5A}"/>
    <dgm:cxn modelId="{40A843D4-D0BB-4D2E-B3CB-A5CDC014E48A}" srcId="{CF3C70C0-3C9A-4822-B950-E0D530F81DBE}" destId="{95979BC4-665C-4979-8F60-2A20575D971F}" srcOrd="18" destOrd="0" parTransId="{950110BA-4806-4CD7-A38C-81A6BB3E7932}" sibTransId="{8229D638-C7B4-4723-B46E-EAA926048BD5}"/>
    <dgm:cxn modelId="{8BC01EDF-AD83-4E64-A707-843B9F0C4C63}" type="presOf" srcId="{95979BC4-665C-4979-8F60-2A20575D971F}" destId="{24DC8045-45DA-48CE-91AA-E78695D959D7}" srcOrd="0" destOrd="0" presId="urn:microsoft.com/office/officeart/2005/8/layout/default"/>
    <dgm:cxn modelId="{5C6E83E5-B242-45AE-A08C-95C84A70F215}" srcId="{CF3C70C0-3C9A-4822-B950-E0D530F81DBE}" destId="{D6C77B1A-E67E-4441-A0F3-F31CEF5831D0}" srcOrd="19" destOrd="0" parTransId="{DF9E3F2F-23D2-45BB-A7BA-9499A5B97C1D}" sibTransId="{70241544-B6AD-4A1A-BFC5-03324656041C}"/>
    <dgm:cxn modelId="{5F899FE6-9AE7-4B78-AE23-8564B7C71B1C}" type="presOf" srcId="{0EBF01AB-CD28-4FC2-B4A1-E50974E8147A}" destId="{1A255E81-7C2D-496C-8CF7-B5C06F789D64}" srcOrd="0" destOrd="0" presId="urn:microsoft.com/office/officeart/2005/8/layout/default"/>
    <dgm:cxn modelId="{BB56BDEA-3AA5-4E3D-8893-B45E066D5545}" type="presOf" srcId="{4F0F43E9-9FF7-48E5-B50C-752A56857DC0}" destId="{9A42CFEB-F342-4B7D-A4E7-6B95F9354D3E}" srcOrd="0" destOrd="0" presId="urn:microsoft.com/office/officeart/2005/8/layout/default"/>
    <dgm:cxn modelId="{D5F8F4EA-B405-4F6E-9E4B-8C8096EE9A26}" srcId="{CF3C70C0-3C9A-4822-B950-E0D530F81DBE}" destId="{0EBF01AB-CD28-4FC2-B4A1-E50974E8147A}" srcOrd="2" destOrd="0" parTransId="{849D01AA-3316-4659-9498-08ACA440C06B}" sibTransId="{28BEC7DC-DC6F-4110-9050-1AF52E0584C2}"/>
    <dgm:cxn modelId="{2DC8B9F2-2437-4A2E-8072-3922199F9F0E}" srcId="{CF3C70C0-3C9A-4822-B950-E0D530F81DBE}" destId="{8E64DC88-9C62-4482-94C7-6705FA843EE1}" srcOrd="12" destOrd="0" parTransId="{20B9C6C9-4BDF-4AF4-A705-76E07FEC4F0C}" sibTransId="{16EAED11-0E56-47DD-9927-8C57E12E7597}"/>
    <dgm:cxn modelId="{4CDA7FF3-74E3-49EB-96DE-6BC401540FB2}" type="presOf" srcId="{53C729FD-A22F-4F2E-A207-3E43A8AC6F9F}" destId="{EB5EBD63-CD89-49F6-9443-62482887127B}" srcOrd="0" destOrd="0" presId="urn:microsoft.com/office/officeart/2005/8/layout/default"/>
    <dgm:cxn modelId="{4CCA3DB0-F991-4F1E-B523-2A9964767596}" type="presParOf" srcId="{1142E858-0D70-4F62-8846-07FDCB1DB055}" destId="{2E0DB8CF-BEC7-4341-BF04-46B543569D72}" srcOrd="0" destOrd="0" presId="urn:microsoft.com/office/officeart/2005/8/layout/default"/>
    <dgm:cxn modelId="{517C4BC2-1D5A-4863-A712-3A05A0452DB8}" type="presParOf" srcId="{1142E858-0D70-4F62-8846-07FDCB1DB055}" destId="{2057F9E0-63EC-42BD-98A1-C5095D65B27E}" srcOrd="1" destOrd="0" presId="urn:microsoft.com/office/officeart/2005/8/layout/default"/>
    <dgm:cxn modelId="{6C5BD689-6427-450E-8F00-DDFE03DE07C4}" type="presParOf" srcId="{1142E858-0D70-4F62-8846-07FDCB1DB055}" destId="{CA8F1AD3-D577-4EA5-94F7-DF1798B1DB2F}" srcOrd="2" destOrd="0" presId="urn:microsoft.com/office/officeart/2005/8/layout/default"/>
    <dgm:cxn modelId="{701B141F-0F39-4149-874F-3A16207B290E}" type="presParOf" srcId="{1142E858-0D70-4F62-8846-07FDCB1DB055}" destId="{F5B7D572-C4A5-42E1-B8AF-DB9DAEDDE5C1}" srcOrd="3" destOrd="0" presId="urn:microsoft.com/office/officeart/2005/8/layout/default"/>
    <dgm:cxn modelId="{B5A7D074-4EB2-4E17-9D16-703D5195F3C2}" type="presParOf" srcId="{1142E858-0D70-4F62-8846-07FDCB1DB055}" destId="{1A255E81-7C2D-496C-8CF7-B5C06F789D64}" srcOrd="4" destOrd="0" presId="urn:microsoft.com/office/officeart/2005/8/layout/default"/>
    <dgm:cxn modelId="{42C271CF-E26E-40ED-A716-96E68F03A21C}" type="presParOf" srcId="{1142E858-0D70-4F62-8846-07FDCB1DB055}" destId="{28ADE00B-AC29-4389-91AE-0C088A1B615A}" srcOrd="5" destOrd="0" presId="urn:microsoft.com/office/officeart/2005/8/layout/default"/>
    <dgm:cxn modelId="{ACC006E5-F928-4F26-853B-8B441D1898CF}" type="presParOf" srcId="{1142E858-0D70-4F62-8846-07FDCB1DB055}" destId="{D27DD241-401A-433C-B586-4BAEA6D6569D}" srcOrd="6" destOrd="0" presId="urn:microsoft.com/office/officeart/2005/8/layout/default"/>
    <dgm:cxn modelId="{8B21847F-DD39-461F-AC0A-A2E409346726}" type="presParOf" srcId="{1142E858-0D70-4F62-8846-07FDCB1DB055}" destId="{563CF1E9-5BB6-4586-9466-77842288F439}" srcOrd="7" destOrd="0" presId="urn:microsoft.com/office/officeart/2005/8/layout/default"/>
    <dgm:cxn modelId="{8DABB9F8-74C4-4D4D-AFDA-BADBE3ACBA9A}" type="presParOf" srcId="{1142E858-0D70-4F62-8846-07FDCB1DB055}" destId="{5FAAB759-0E32-4B50-BBC6-7127D25892D3}" srcOrd="8" destOrd="0" presId="urn:microsoft.com/office/officeart/2005/8/layout/default"/>
    <dgm:cxn modelId="{6B8B543B-8956-490D-BBB4-B3BAE84BF60C}" type="presParOf" srcId="{1142E858-0D70-4F62-8846-07FDCB1DB055}" destId="{0C9CC30B-757D-4B79-ABDB-6C77697EC535}" srcOrd="9" destOrd="0" presId="urn:microsoft.com/office/officeart/2005/8/layout/default"/>
    <dgm:cxn modelId="{3137E34E-6E94-4A89-910D-E8D5041D6C6F}" type="presParOf" srcId="{1142E858-0D70-4F62-8846-07FDCB1DB055}" destId="{BF2B9892-4F9E-4A83-86CD-FDC85ED56D4A}" srcOrd="10" destOrd="0" presId="urn:microsoft.com/office/officeart/2005/8/layout/default"/>
    <dgm:cxn modelId="{9E62ABF1-DEF9-4484-91B2-C0CD63149631}" type="presParOf" srcId="{1142E858-0D70-4F62-8846-07FDCB1DB055}" destId="{61AC9FE4-6A1C-4C51-9B80-86B8797CA9A1}" srcOrd="11" destOrd="0" presId="urn:microsoft.com/office/officeart/2005/8/layout/default"/>
    <dgm:cxn modelId="{99531B84-53F8-4027-92F8-B2A7792B0553}" type="presParOf" srcId="{1142E858-0D70-4F62-8846-07FDCB1DB055}" destId="{ADE3BEBB-CCF2-4945-88DD-48FA4BCAB6A4}" srcOrd="12" destOrd="0" presId="urn:microsoft.com/office/officeart/2005/8/layout/default"/>
    <dgm:cxn modelId="{C5E38328-9D82-423F-BA72-E410258EE98E}" type="presParOf" srcId="{1142E858-0D70-4F62-8846-07FDCB1DB055}" destId="{B666F47D-B310-4EEF-BD0B-C7FEB20C660C}" srcOrd="13" destOrd="0" presId="urn:microsoft.com/office/officeart/2005/8/layout/default"/>
    <dgm:cxn modelId="{760D9E10-159E-47FC-8134-03DC663D5849}" type="presParOf" srcId="{1142E858-0D70-4F62-8846-07FDCB1DB055}" destId="{9E2BF292-AAE2-4E79-ACD4-C96AA692CE99}" srcOrd="14" destOrd="0" presId="urn:microsoft.com/office/officeart/2005/8/layout/default"/>
    <dgm:cxn modelId="{9EE846E3-6F59-4C43-81C2-5E1F8E24F56E}" type="presParOf" srcId="{1142E858-0D70-4F62-8846-07FDCB1DB055}" destId="{857FA677-685A-4302-B91D-5978D833FF83}" srcOrd="15" destOrd="0" presId="urn:microsoft.com/office/officeart/2005/8/layout/default"/>
    <dgm:cxn modelId="{406AA02F-E91F-4F49-A480-ED93EA436203}" type="presParOf" srcId="{1142E858-0D70-4F62-8846-07FDCB1DB055}" destId="{9A42CFEB-F342-4B7D-A4E7-6B95F9354D3E}" srcOrd="16" destOrd="0" presId="urn:microsoft.com/office/officeart/2005/8/layout/default"/>
    <dgm:cxn modelId="{125FE9EA-00B8-4CAF-AEDC-0F79B1DEAFCC}" type="presParOf" srcId="{1142E858-0D70-4F62-8846-07FDCB1DB055}" destId="{743A3F0B-3FF0-4FA2-BEDC-D3F2B92BF9E5}" srcOrd="17" destOrd="0" presId="urn:microsoft.com/office/officeart/2005/8/layout/default"/>
    <dgm:cxn modelId="{428B8F24-481C-440B-8111-7DCC430367B9}" type="presParOf" srcId="{1142E858-0D70-4F62-8846-07FDCB1DB055}" destId="{545D7A32-1C48-4DAD-AFBA-C3B81AC01656}" srcOrd="18" destOrd="0" presId="urn:microsoft.com/office/officeart/2005/8/layout/default"/>
    <dgm:cxn modelId="{8F4D2538-8DFC-46F4-B44C-C7E49F268D66}" type="presParOf" srcId="{1142E858-0D70-4F62-8846-07FDCB1DB055}" destId="{523A0C8D-35CC-408E-8E7B-2D4D104E2289}" srcOrd="19" destOrd="0" presId="urn:microsoft.com/office/officeart/2005/8/layout/default"/>
    <dgm:cxn modelId="{1DDB3308-233B-4C91-B17E-5BB1163A441C}" type="presParOf" srcId="{1142E858-0D70-4F62-8846-07FDCB1DB055}" destId="{35D486A0-89D1-4568-967A-27819695CED3}" srcOrd="20" destOrd="0" presId="urn:microsoft.com/office/officeart/2005/8/layout/default"/>
    <dgm:cxn modelId="{251F6288-2502-4DE8-848D-70F6E64D8C9B}" type="presParOf" srcId="{1142E858-0D70-4F62-8846-07FDCB1DB055}" destId="{355108FD-6232-4BFA-9696-6C66789ABE06}" srcOrd="21" destOrd="0" presId="urn:microsoft.com/office/officeart/2005/8/layout/default"/>
    <dgm:cxn modelId="{501D0207-15A4-401F-BA04-A17E6144F5B3}" type="presParOf" srcId="{1142E858-0D70-4F62-8846-07FDCB1DB055}" destId="{E19F2BAC-8B15-44AF-BE49-183BD2B2760A}" srcOrd="22" destOrd="0" presId="urn:microsoft.com/office/officeart/2005/8/layout/default"/>
    <dgm:cxn modelId="{A0EE29B2-1170-49C9-874A-9449121C5EAD}" type="presParOf" srcId="{1142E858-0D70-4F62-8846-07FDCB1DB055}" destId="{C2F5CA2F-174C-4332-921C-3B42066A8C23}" srcOrd="23" destOrd="0" presId="urn:microsoft.com/office/officeart/2005/8/layout/default"/>
    <dgm:cxn modelId="{00FB699A-C9D2-4B43-B3D6-F751E9C830A9}" type="presParOf" srcId="{1142E858-0D70-4F62-8846-07FDCB1DB055}" destId="{8688BC9B-B284-4BD6-841A-DF754D1B1567}" srcOrd="24" destOrd="0" presId="urn:microsoft.com/office/officeart/2005/8/layout/default"/>
    <dgm:cxn modelId="{B2A14012-A182-4D7B-B7F7-5AF0FFE44C60}" type="presParOf" srcId="{1142E858-0D70-4F62-8846-07FDCB1DB055}" destId="{C1E48B95-588C-456B-A790-271D469BB852}" srcOrd="25" destOrd="0" presId="urn:microsoft.com/office/officeart/2005/8/layout/default"/>
    <dgm:cxn modelId="{2A3E83A8-6452-4538-8904-DF9BAA2B706D}" type="presParOf" srcId="{1142E858-0D70-4F62-8846-07FDCB1DB055}" destId="{977A000A-411B-40D6-813B-DBCB4179C939}" srcOrd="26" destOrd="0" presId="urn:microsoft.com/office/officeart/2005/8/layout/default"/>
    <dgm:cxn modelId="{DF592166-F438-4206-9140-F1772C7A2DA3}" type="presParOf" srcId="{1142E858-0D70-4F62-8846-07FDCB1DB055}" destId="{39A3049E-AFBF-4F0A-BC11-BC0DA2B25E72}" srcOrd="27" destOrd="0" presId="urn:microsoft.com/office/officeart/2005/8/layout/default"/>
    <dgm:cxn modelId="{FED7EF03-912C-4E56-916F-C813F8200CB0}" type="presParOf" srcId="{1142E858-0D70-4F62-8846-07FDCB1DB055}" destId="{BE9BC6D9-C6D4-4139-A42E-D0ADC596C5B6}" srcOrd="28" destOrd="0" presId="urn:microsoft.com/office/officeart/2005/8/layout/default"/>
    <dgm:cxn modelId="{3DF2F899-0427-4A4C-8978-6B058573AB1A}" type="presParOf" srcId="{1142E858-0D70-4F62-8846-07FDCB1DB055}" destId="{33E31E61-B10F-4B46-8382-0E7B86E60F2F}" srcOrd="29" destOrd="0" presId="urn:microsoft.com/office/officeart/2005/8/layout/default"/>
    <dgm:cxn modelId="{8EB8B305-3ECC-499A-964F-815FCA9A0F49}" type="presParOf" srcId="{1142E858-0D70-4F62-8846-07FDCB1DB055}" destId="{61B420A7-CEE8-4C13-9FDF-180BF2551E30}" srcOrd="30" destOrd="0" presId="urn:microsoft.com/office/officeart/2005/8/layout/default"/>
    <dgm:cxn modelId="{B978C016-1DD6-447D-B925-253E2324C36C}" type="presParOf" srcId="{1142E858-0D70-4F62-8846-07FDCB1DB055}" destId="{05ED7C68-1761-48C2-8D19-ABF554864C22}" srcOrd="31" destOrd="0" presId="urn:microsoft.com/office/officeart/2005/8/layout/default"/>
    <dgm:cxn modelId="{8FFA744C-B003-4548-B938-614124E9150B}" type="presParOf" srcId="{1142E858-0D70-4F62-8846-07FDCB1DB055}" destId="{58BD9A60-7F7F-45D2-B5F8-912953A2EC1F}" srcOrd="32" destOrd="0" presId="urn:microsoft.com/office/officeart/2005/8/layout/default"/>
    <dgm:cxn modelId="{EFAB524F-4E25-4A30-A595-C94E2BCCA8FE}" type="presParOf" srcId="{1142E858-0D70-4F62-8846-07FDCB1DB055}" destId="{FD33F56B-8334-4043-BF24-296B5EFDFDD8}" srcOrd="33" destOrd="0" presId="urn:microsoft.com/office/officeart/2005/8/layout/default"/>
    <dgm:cxn modelId="{9C3790B2-89E0-4E91-96D6-797CCFE40428}" type="presParOf" srcId="{1142E858-0D70-4F62-8846-07FDCB1DB055}" destId="{B51FE212-AFE4-49EC-89FF-196B623CAAB1}" srcOrd="34" destOrd="0" presId="urn:microsoft.com/office/officeart/2005/8/layout/default"/>
    <dgm:cxn modelId="{A27805DF-596C-4100-886D-1F359BFA7C19}" type="presParOf" srcId="{1142E858-0D70-4F62-8846-07FDCB1DB055}" destId="{CF52E4A4-1DAC-4401-A919-BB0AB802FA20}" srcOrd="35" destOrd="0" presId="urn:microsoft.com/office/officeart/2005/8/layout/default"/>
    <dgm:cxn modelId="{BEFC557A-EF3A-4C61-8814-BF374804F57B}" type="presParOf" srcId="{1142E858-0D70-4F62-8846-07FDCB1DB055}" destId="{24DC8045-45DA-48CE-91AA-E78695D959D7}" srcOrd="36" destOrd="0" presId="urn:microsoft.com/office/officeart/2005/8/layout/default"/>
    <dgm:cxn modelId="{E2E465CC-5DA9-4DA3-921F-48C4BB06EC14}" type="presParOf" srcId="{1142E858-0D70-4F62-8846-07FDCB1DB055}" destId="{02AD4256-633F-482F-96D2-ACD00330E221}" srcOrd="37" destOrd="0" presId="urn:microsoft.com/office/officeart/2005/8/layout/default"/>
    <dgm:cxn modelId="{7DA3DD56-5791-4525-A2AC-50775419815A}" type="presParOf" srcId="{1142E858-0D70-4F62-8846-07FDCB1DB055}" destId="{27879884-433C-4589-A97A-EE5A210CAD5F}" srcOrd="38" destOrd="0" presId="urn:microsoft.com/office/officeart/2005/8/layout/default"/>
    <dgm:cxn modelId="{C921DE55-CFCF-4ECF-B88C-B05969617534}" type="presParOf" srcId="{1142E858-0D70-4F62-8846-07FDCB1DB055}" destId="{18E421DB-85C1-480D-8844-CF2BBFE2BBA0}" srcOrd="39" destOrd="0" presId="urn:microsoft.com/office/officeart/2005/8/layout/default"/>
    <dgm:cxn modelId="{8AE8C2FE-E360-4BC1-8DBF-48073BC446A4}" type="presParOf" srcId="{1142E858-0D70-4F62-8846-07FDCB1DB055}" destId="{41FCEE4A-FF71-4D35-AD40-535262FEE68E}" srcOrd="40" destOrd="0" presId="urn:microsoft.com/office/officeart/2005/8/layout/default"/>
    <dgm:cxn modelId="{B57299EC-F29E-4311-BE3E-BB8DB06DC788}" type="presParOf" srcId="{1142E858-0D70-4F62-8846-07FDCB1DB055}" destId="{5999DC9C-F899-4233-A166-D06FB4BD6DF9}" srcOrd="41" destOrd="0" presId="urn:microsoft.com/office/officeart/2005/8/layout/default"/>
    <dgm:cxn modelId="{8E3F5ED3-8347-49AB-A7A5-43E50C5A3E9A}" type="presParOf" srcId="{1142E858-0D70-4F62-8846-07FDCB1DB055}" destId="{D2C19592-9FAA-4A7C-AFEC-E708881B7F57}" srcOrd="42" destOrd="0" presId="urn:microsoft.com/office/officeart/2005/8/layout/default"/>
    <dgm:cxn modelId="{A7AF9333-CDDC-46CA-82A8-4AFA9BC3F615}" type="presParOf" srcId="{1142E858-0D70-4F62-8846-07FDCB1DB055}" destId="{B997D943-F289-469C-AC0C-BAEAECEB8009}" srcOrd="43" destOrd="0" presId="urn:microsoft.com/office/officeart/2005/8/layout/default"/>
    <dgm:cxn modelId="{D8DF2206-BC59-40FF-94A3-35A613ADFB5D}" type="presParOf" srcId="{1142E858-0D70-4F62-8846-07FDCB1DB055}" destId="{EB5EBD63-CD89-49F6-9443-62482887127B}" srcOrd="44" destOrd="0" presId="urn:microsoft.com/office/officeart/2005/8/layout/defaul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0E7363-9E18-4DA3-823A-A363768927C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495D0E7-CB34-4A32-9B90-6D06C247E816}">
      <dgm:prSet custT="1"/>
      <dgm:spPr>
        <a:xfrm>
          <a:off x="798938" y="3298987"/>
          <a:ext cx="2089488" cy="631125"/>
        </a:xfrm>
        <a:noFill/>
        <a:ln>
          <a:noFill/>
        </a:ln>
        <a:effectLst/>
      </dgm:spPr>
      <dgm:t>
        <a:bodyPr/>
        <a:lstStyle/>
        <a:p>
          <a:pPr>
            <a:buNone/>
          </a:pPr>
          <a:r>
            <a:rPr lang="en-US" sz="1800" dirty="0">
              <a:solidFill>
                <a:srgbClr val="000000">
                  <a:hueOff val="0"/>
                  <a:satOff val="0"/>
                  <a:lumOff val="0"/>
                  <a:alphaOff val="0"/>
                </a:srgbClr>
              </a:solidFill>
              <a:latin typeface="Arial"/>
              <a:ea typeface="+mn-ea"/>
              <a:cs typeface="+mn-cs"/>
            </a:rPr>
            <a:t>Not Demanding Data</a:t>
          </a:r>
        </a:p>
      </dgm:t>
    </dgm:pt>
    <dgm:pt modelId="{4466D795-2952-452C-89A5-1F6831140265}" type="parTrans" cxnId="{D61CFA8A-4417-4CE0-8083-853D5ADD8258}">
      <dgm:prSet/>
      <dgm:spPr/>
      <dgm:t>
        <a:bodyPr/>
        <a:lstStyle/>
        <a:p>
          <a:endParaRPr lang="en-US"/>
        </a:p>
      </dgm:t>
    </dgm:pt>
    <dgm:pt modelId="{7497DDEF-06F5-4462-B8C4-537B1FD9660C}" type="sibTrans" cxnId="{D61CFA8A-4417-4CE0-8083-853D5ADD8258}">
      <dgm:prSet/>
      <dgm:spPr/>
      <dgm:t>
        <a:bodyPr/>
        <a:lstStyle/>
        <a:p>
          <a:endParaRPr lang="en-US"/>
        </a:p>
      </dgm:t>
    </dgm:pt>
    <dgm:pt modelId="{346A6531-10D0-4B0E-952D-2F9E5B3C5704}">
      <dgm:prSet custT="1"/>
      <dgm:spPr>
        <a:xfrm>
          <a:off x="798938" y="776737"/>
          <a:ext cx="2089488" cy="891000"/>
        </a:xfrm>
        <a:noFill/>
        <a:ln>
          <a:noFill/>
        </a:ln>
        <a:effectLst/>
      </dgm:spPr>
      <dgm:t>
        <a:bodyPr/>
        <a:lstStyle/>
        <a:p>
          <a:pPr algn="ctr">
            <a:buNone/>
          </a:pPr>
          <a:r>
            <a:rPr lang="en-US" sz="1600" dirty="0">
              <a:solidFill>
                <a:srgbClr val="000000">
                  <a:hueOff val="0"/>
                  <a:satOff val="0"/>
                  <a:lumOff val="0"/>
                  <a:alphaOff val="0"/>
                </a:srgbClr>
              </a:solidFill>
              <a:latin typeface="Arial"/>
              <a:ea typeface="+mn-ea"/>
              <a:cs typeface="+mn-cs"/>
            </a:rPr>
            <a:t>Demanding Data  340B ESP</a:t>
          </a:r>
        </a:p>
      </dgm:t>
    </dgm:pt>
    <dgm:pt modelId="{4E65BF4A-682E-4204-9A91-383AA0E39199}" type="parTrans" cxnId="{2EFA816D-0D05-4003-90DC-C611BA8BF622}">
      <dgm:prSet/>
      <dgm:spPr/>
      <dgm:t>
        <a:bodyPr/>
        <a:lstStyle/>
        <a:p>
          <a:endParaRPr lang="en-US"/>
        </a:p>
      </dgm:t>
    </dgm:pt>
    <dgm:pt modelId="{BB58D6EB-1C5C-4632-A945-CB8486198B12}" type="sibTrans" cxnId="{2EFA816D-0D05-4003-90DC-C611BA8BF622}">
      <dgm:prSet/>
      <dgm:spPr/>
      <dgm:t>
        <a:bodyPr/>
        <a:lstStyle/>
        <a:p>
          <a:endParaRPr lang="en-US"/>
        </a:p>
      </dgm:t>
    </dgm:pt>
    <dgm:pt modelId="{B209B70B-77DD-4ED5-BB00-659398984422}">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AbbVie</a:t>
          </a:r>
        </a:p>
      </dgm:t>
    </dgm:pt>
    <dgm:pt modelId="{A6CCAEE3-F252-4012-BF4D-E60F9FFA3EF5}" type="parTrans" cxnId="{B2128BC2-1444-4BBE-8561-221BD91AEE89}">
      <dgm:prSet/>
      <dgm:spPr/>
      <dgm:t>
        <a:bodyPr/>
        <a:lstStyle/>
        <a:p>
          <a:endParaRPr lang="en-US"/>
        </a:p>
      </dgm:t>
    </dgm:pt>
    <dgm:pt modelId="{F44926C5-6FFC-4B6B-80CE-1EFB593E58D2}" type="sibTrans" cxnId="{B2128BC2-1444-4BBE-8561-221BD91AEE89}">
      <dgm:prSet/>
      <dgm:spPr/>
      <dgm:t>
        <a:bodyPr/>
        <a:lstStyle/>
        <a:p>
          <a:endParaRPr lang="en-US"/>
        </a:p>
      </dgm:t>
    </dgm:pt>
    <dgm:pt modelId="{E110DB9E-64FB-4BEA-B2CE-5C146991B33D}">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Amgen</a:t>
          </a:r>
        </a:p>
      </dgm:t>
    </dgm:pt>
    <dgm:pt modelId="{41410826-8124-47DD-8C60-90A9E774E036}" type="parTrans" cxnId="{A2B245C6-6819-4C2A-AC03-5565999C16DC}">
      <dgm:prSet/>
      <dgm:spPr/>
      <dgm:t>
        <a:bodyPr/>
        <a:lstStyle/>
        <a:p>
          <a:endParaRPr lang="en-US"/>
        </a:p>
      </dgm:t>
    </dgm:pt>
    <dgm:pt modelId="{DB254E58-D1AA-4BD4-965E-6F9E0B9918B0}" type="sibTrans" cxnId="{A2B245C6-6819-4C2A-AC03-5565999C16DC}">
      <dgm:prSet/>
      <dgm:spPr/>
      <dgm:t>
        <a:bodyPr/>
        <a:lstStyle/>
        <a:p>
          <a:endParaRPr lang="en-US"/>
        </a:p>
      </dgm:t>
    </dgm:pt>
    <dgm:pt modelId="{AB91759E-9055-4447-B86F-D982395E3DBF}">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Bausch</a:t>
          </a:r>
        </a:p>
      </dgm:t>
    </dgm:pt>
    <dgm:pt modelId="{A473D9F5-6ADD-4CF4-8B86-A6E3724A9C26}" type="parTrans" cxnId="{0E1E40BB-AF80-4DEC-BA93-712F22531A33}">
      <dgm:prSet/>
      <dgm:spPr/>
      <dgm:t>
        <a:bodyPr/>
        <a:lstStyle/>
        <a:p>
          <a:endParaRPr lang="en-US"/>
        </a:p>
      </dgm:t>
    </dgm:pt>
    <dgm:pt modelId="{E2455828-E814-4430-9CFE-5D3A026EB841}" type="sibTrans" cxnId="{0E1E40BB-AF80-4DEC-BA93-712F22531A33}">
      <dgm:prSet/>
      <dgm:spPr/>
      <dgm:t>
        <a:bodyPr/>
        <a:lstStyle/>
        <a:p>
          <a:endParaRPr lang="en-US"/>
        </a:p>
      </dgm:t>
    </dgm:pt>
    <dgm:pt modelId="{24D29A10-6E50-47E7-9F01-D21E148AEE80}">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Boehringer Ingelheim</a:t>
          </a:r>
        </a:p>
      </dgm:t>
    </dgm:pt>
    <dgm:pt modelId="{324A7453-D116-40E2-8AC1-080373C35B6D}" type="parTrans" cxnId="{B35C627D-954A-4739-872A-90356C620A2B}">
      <dgm:prSet/>
      <dgm:spPr/>
      <dgm:t>
        <a:bodyPr/>
        <a:lstStyle/>
        <a:p>
          <a:endParaRPr lang="en-US"/>
        </a:p>
      </dgm:t>
    </dgm:pt>
    <dgm:pt modelId="{C5D6B187-9F9C-430F-B6C6-CD39DC0CFC0D}" type="sibTrans" cxnId="{B35C627D-954A-4739-872A-90356C620A2B}">
      <dgm:prSet/>
      <dgm:spPr/>
      <dgm:t>
        <a:bodyPr/>
        <a:lstStyle/>
        <a:p>
          <a:endParaRPr lang="en-US"/>
        </a:p>
      </dgm:t>
    </dgm:pt>
    <dgm:pt modelId="{83D03F8B-B684-4B86-AECF-37003E452722}">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Eli Lilly</a:t>
          </a:r>
        </a:p>
      </dgm:t>
    </dgm:pt>
    <dgm:pt modelId="{7CBF33BC-3841-4FCE-8EBA-6EEFDDE3A30A}" type="parTrans" cxnId="{4FBC4883-2D00-4330-89E9-893A8FD5FF1F}">
      <dgm:prSet/>
      <dgm:spPr/>
      <dgm:t>
        <a:bodyPr/>
        <a:lstStyle/>
        <a:p>
          <a:endParaRPr lang="en-US"/>
        </a:p>
      </dgm:t>
    </dgm:pt>
    <dgm:pt modelId="{9EAEA190-02E6-49D0-BE44-76A1531876E5}" type="sibTrans" cxnId="{4FBC4883-2D00-4330-89E9-893A8FD5FF1F}">
      <dgm:prSet/>
      <dgm:spPr/>
      <dgm:t>
        <a:bodyPr/>
        <a:lstStyle/>
        <a:p>
          <a:endParaRPr lang="en-US"/>
        </a:p>
      </dgm:t>
    </dgm:pt>
    <dgm:pt modelId="{D3528CFE-F847-43F4-97BD-EF9458E72BD3}">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Exelixis</a:t>
          </a:r>
        </a:p>
      </dgm:t>
    </dgm:pt>
    <dgm:pt modelId="{73B7E231-907B-44D5-BDCD-E6813B29431E}" type="parTrans" cxnId="{CD3F2305-77D9-45A4-AFBA-BD3C30CBF9B3}">
      <dgm:prSet/>
      <dgm:spPr/>
      <dgm:t>
        <a:bodyPr/>
        <a:lstStyle/>
        <a:p>
          <a:endParaRPr lang="en-US"/>
        </a:p>
      </dgm:t>
    </dgm:pt>
    <dgm:pt modelId="{C6D9CFC6-7350-4492-A83A-B4A2467F5D6F}" type="sibTrans" cxnId="{CD3F2305-77D9-45A4-AFBA-BD3C30CBF9B3}">
      <dgm:prSet/>
      <dgm:spPr/>
      <dgm:t>
        <a:bodyPr/>
        <a:lstStyle/>
        <a:p>
          <a:endParaRPr lang="en-US"/>
        </a:p>
      </dgm:t>
    </dgm:pt>
    <dgm:pt modelId="{567E7E7B-7C3E-4D9D-987B-D895BAA69087}">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Gilead</a:t>
          </a:r>
        </a:p>
      </dgm:t>
    </dgm:pt>
    <dgm:pt modelId="{0772F85D-074F-4362-932F-6C6712D893C4}" type="parTrans" cxnId="{ACEFBADA-E063-4B5B-9BD0-FFABE3784F61}">
      <dgm:prSet/>
      <dgm:spPr/>
      <dgm:t>
        <a:bodyPr/>
        <a:lstStyle/>
        <a:p>
          <a:endParaRPr lang="en-US"/>
        </a:p>
      </dgm:t>
    </dgm:pt>
    <dgm:pt modelId="{360965F7-7D58-4F9F-AAB8-DAC774238364}" type="sibTrans" cxnId="{ACEFBADA-E063-4B5B-9BD0-FFABE3784F61}">
      <dgm:prSet/>
      <dgm:spPr/>
      <dgm:t>
        <a:bodyPr/>
        <a:lstStyle/>
        <a:p>
          <a:endParaRPr lang="en-US"/>
        </a:p>
      </dgm:t>
    </dgm:pt>
    <dgm:pt modelId="{9412DD9D-4790-4359-92B1-6AA5197C9067}">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GlaxoSmithKline</a:t>
          </a:r>
        </a:p>
      </dgm:t>
    </dgm:pt>
    <dgm:pt modelId="{FE8B3239-5B88-4B90-A27C-5766B44E0A8C}" type="parTrans" cxnId="{6B18A1B4-F65A-4B53-AAFE-DDC305FD37B7}">
      <dgm:prSet/>
      <dgm:spPr/>
      <dgm:t>
        <a:bodyPr/>
        <a:lstStyle/>
        <a:p>
          <a:endParaRPr lang="en-US"/>
        </a:p>
      </dgm:t>
    </dgm:pt>
    <dgm:pt modelId="{6B6F5D84-7F04-497A-AACA-A3A6E802532E}" type="sibTrans" cxnId="{6B18A1B4-F65A-4B53-AAFE-DDC305FD37B7}">
      <dgm:prSet/>
      <dgm:spPr/>
      <dgm:t>
        <a:bodyPr/>
        <a:lstStyle/>
        <a:p>
          <a:endParaRPr lang="en-US"/>
        </a:p>
      </dgm:t>
    </dgm:pt>
    <dgm:pt modelId="{33B52677-8A56-4BCE-ACFD-D1D8E6F54393}">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Johnson &amp; Johnson</a:t>
          </a:r>
        </a:p>
      </dgm:t>
    </dgm:pt>
    <dgm:pt modelId="{5B89859F-906A-4C89-B3FB-2E730596F7D4}" type="parTrans" cxnId="{59F64EA2-0DE0-4AFD-8934-F3F6FC5CA1DD}">
      <dgm:prSet/>
      <dgm:spPr/>
      <dgm:t>
        <a:bodyPr/>
        <a:lstStyle/>
        <a:p>
          <a:endParaRPr lang="en-US"/>
        </a:p>
      </dgm:t>
    </dgm:pt>
    <dgm:pt modelId="{3B516C0C-6A37-4615-B58B-0F95BC2E2D57}" type="sibTrans" cxnId="{59F64EA2-0DE0-4AFD-8934-F3F6FC5CA1DD}">
      <dgm:prSet/>
      <dgm:spPr/>
      <dgm:t>
        <a:bodyPr/>
        <a:lstStyle/>
        <a:p>
          <a:endParaRPr lang="en-US"/>
        </a:p>
      </dgm:t>
    </dgm:pt>
    <dgm:pt modelId="{082AFC7D-D5F2-48BE-A073-177E51E269C6}">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Merck</a:t>
          </a:r>
        </a:p>
      </dgm:t>
    </dgm:pt>
    <dgm:pt modelId="{5425834C-FB28-4AFA-9873-FD89222D7DA5}" type="parTrans" cxnId="{D9837C44-8F42-46A9-8A89-8E66B4746B93}">
      <dgm:prSet/>
      <dgm:spPr/>
      <dgm:t>
        <a:bodyPr/>
        <a:lstStyle/>
        <a:p>
          <a:endParaRPr lang="en-US"/>
        </a:p>
      </dgm:t>
    </dgm:pt>
    <dgm:pt modelId="{ECA94367-2FE0-4451-B325-F520A1CD78E5}" type="sibTrans" cxnId="{D9837C44-8F42-46A9-8A89-8E66B4746B93}">
      <dgm:prSet/>
      <dgm:spPr/>
      <dgm:t>
        <a:bodyPr/>
        <a:lstStyle/>
        <a:p>
          <a:endParaRPr lang="en-US"/>
        </a:p>
      </dgm:t>
    </dgm:pt>
    <dgm:pt modelId="{97DB2186-4014-4B0C-9E25-C48A1AD6E9B7}">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Novartis</a:t>
          </a:r>
        </a:p>
      </dgm:t>
    </dgm:pt>
    <dgm:pt modelId="{D826A9DF-4E76-4EA0-95C6-DECA9BA7A4E4}" type="parTrans" cxnId="{75B3E7E0-6660-42BE-B124-8EEED688F5B9}">
      <dgm:prSet/>
      <dgm:spPr/>
      <dgm:t>
        <a:bodyPr/>
        <a:lstStyle/>
        <a:p>
          <a:endParaRPr lang="en-US"/>
        </a:p>
      </dgm:t>
    </dgm:pt>
    <dgm:pt modelId="{908D8493-B1B9-48BE-8A57-BA9BCB8BCCF1}" type="sibTrans" cxnId="{75B3E7E0-6660-42BE-B124-8EEED688F5B9}">
      <dgm:prSet/>
      <dgm:spPr/>
      <dgm:t>
        <a:bodyPr/>
        <a:lstStyle/>
        <a:p>
          <a:endParaRPr lang="en-US"/>
        </a:p>
      </dgm:t>
    </dgm:pt>
    <dgm:pt modelId="{B9E8BE52-C9A4-4A83-9E6D-4AF4590EBDCE}">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Pfizer</a:t>
          </a:r>
        </a:p>
      </dgm:t>
    </dgm:pt>
    <dgm:pt modelId="{06DD5DCB-1FE5-486D-87C9-3C00C6951890}" type="parTrans" cxnId="{6A37EC73-1A83-481D-86CE-E48B8359D3C3}">
      <dgm:prSet/>
      <dgm:spPr/>
      <dgm:t>
        <a:bodyPr/>
        <a:lstStyle/>
        <a:p>
          <a:endParaRPr lang="en-US"/>
        </a:p>
      </dgm:t>
    </dgm:pt>
    <dgm:pt modelId="{62E67DDF-F224-4AF7-A804-B8748EB657BA}" type="sibTrans" cxnId="{6A37EC73-1A83-481D-86CE-E48B8359D3C3}">
      <dgm:prSet/>
      <dgm:spPr/>
      <dgm:t>
        <a:bodyPr/>
        <a:lstStyle/>
        <a:p>
          <a:endParaRPr lang="en-US"/>
        </a:p>
      </dgm:t>
    </dgm:pt>
    <dgm:pt modelId="{A0BB1884-3932-4107-8024-26F38256712E}">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Sanofi</a:t>
          </a:r>
        </a:p>
      </dgm:t>
    </dgm:pt>
    <dgm:pt modelId="{EDE515F8-8C80-4B1A-8613-53CA99EECC68}" type="parTrans" cxnId="{BB81FA1D-4417-42DE-8151-7FB7345BB115}">
      <dgm:prSet/>
      <dgm:spPr/>
      <dgm:t>
        <a:bodyPr/>
        <a:lstStyle/>
        <a:p>
          <a:endParaRPr lang="en-US"/>
        </a:p>
      </dgm:t>
    </dgm:pt>
    <dgm:pt modelId="{E482A69B-448B-4910-9C50-477178895306}" type="sibTrans" cxnId="{BB81FA1D-4417-42DE-8151-7FB7345BB115}">
      <dgm:prSet/>
      <dgm:spPr/>
      <dgm:t>
        <a:bodyPr/>
        <a:lstStyle/>
        <a:p>
          <a:endParaRPr lang="en-US"/>
        </a:p>
      </dgm:t>
    </dgm:pt>
    <dgm:pt modelId="{7E50A591-2930-418F-ACE9-580A19AD4276}">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United Therapeutics</a:t>
          </a:r>
        </a:p>
      </dgm:t>
    </dgm:pt>
    <dgm:pt modelId="{48A2DCF8-FDBB-47E0-8BDB-065EFE0B8D53}" type="parTrans" cxnId="{5F16DB97-5CBA-4BC9-8F30-EDF42960D952}">
      <dgm:prSet/>
      <dgm:spPr/>
      <dgm:t>
        <a:bodyPr/>
        <a:lstStyle/>
        <a:p>
          <a:endParaRPr lang="en-US"/>
        </a:p>
      </dgm:t>
    </dgm:pt>
    <dgm:pt modelId="{025A2A7F-DD6E-4D0B-88E3-18C407D226DC}" type="sibTrans" cxnId="{5F16DB97-5CBA-4BC9-8F30-EDF42960D952}">
      <dgm:prSet/>
      <dgm:spPr/>
      <dgm:t>
        <a:bodyPr/>
        <a:lstStyle/>
        <a:p>
          <a:endParaRPr lang="en-US"/>
        </a:p>
      </dgm:t>
    </dgm:pt>
    <dgm:pt modelId="{832B8FD4-82C0-4D05-B0C3-4A4ED9631808}">
      <dgm:prSet/>
      <dgm:spPr>
        <a:xfrm>
          <a:off x="3473483" y="3298987"/>
          <a:ext cx="4093702" cy="631125"/>
        </a:xfr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FFFFFF"/>
              </a:solidFill>
              <a:latin typeface="Arial"/>
              <a:ea typeface="+mn-ea"/>
              <a:cs typeface="+mn-cs"/>
            </a:rPr>
            <a:t>AstraZeneca</a:t>
          </a:r>
        </a:p>
      </dgm:t>
    </dgm:pt>
    <dgm:pt modelId="{C3CE86EA-4AA2-4CF1-8075-3F01B2EF030D}" type="parTrans" cxnId="{C0AEB93F-F765-49A8-9798-E146FA658594}">
      <dgm:prSet/>
      <dgm:spPr/>
      <dgm:t>
        <a:bodyPr/>
        <a:lstStyle/>
        <a:p>
          <a:endParaRPr lang="en-US"/>
        </a:p>
      </dgm:t>
    </dgm:pt>
    <dgm:pt modelId="{4590F85A-0525-4961-8883-F24198BDAF94}" type="sibTrans" cxnId="{C0AEB93F-F765-49A8-9798-E146FA658594}">
      <dgm:prSet/>
      <dgm:spPr/>
      <dgm:t>
        <a:bodyPr/>
        <a:lstStyle/>
        <a:p>
          <a:endParaRPr lang="en-US"/>
        </a:p>
      </dgm:t>
    </dgm:pt>
    <dgm:pt modelId="{3CEA333C-D616-4266-873C-11BDF2C0B10F}">
      <dgm:prSet/>
      <dgm:spPr>
        <a:xfrm>
          <a:off x="3473483" y="3298987"/>
          <a:ext cx="4093702" cy="631125"/>
        </a:xfr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FFFFFF"/>
              </a:solidFill>
              <a:latin typeface="Arial"/>
              <a:ea typeface="+mn-ea"/>
              <a:cs typeface="+mn-cs"/>
            </a:rPr>
            <a:t>UCB</a:t>
          </a:r>
        </a:p>
      </dgm:t>
    </dgm:pt>
    <dgm:pt modelId="{A4A67133-17D8-47FA-80D8-F07605DA7CE1}" type="parTrans" cxnId="{1AD60E09-570D-443E-B7EA-2D92A8316375}">
      <dgm:prSet/>
      <dgm:spPr/>
      <dgm:t>
        <a:bodyPr/>
        <a:lstStyle/>
        <a:p>
          <a:endParaRPr lang="en-US"/>
        </a:p>
      </dgm:t>
    </dgm:pt>
    <dgm:pt modelId="{075DB9D3-FCD8-41B4-BFF0-CF3BECDB0DD3}" type="sibTrans" cxnId="{1AD60E09-570D-443E-B7EA-2D92A8316375}">
      <dgm:prSet/>
      <dgm:spPr/>
      <dgm:t>
        <a:bodyPr/>
        <a:lstStyle/>
        <a:p>
          <a:endParaRPr lang="en-US"/>
        </a:p>
      </dgm:t>
    </dgm:pt>
    <dgm:pt modelId="{37BC78BE-4B7A-47FD-ABD2-681959AD9DFB}">
      <dgm:prSet/>
      <dgm:spPr>
        <a:xfrm>
          <a:off x="3473483" y="3298987"/>
          <a:ext cx="4093702" cy="631125"/>
        </a:xfr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FFFFFF"/>
              </a:solidFill>
              <a:latin typeface="Arial"/>
              <a:ea typeface="+mn-ea"/>
              <a:cs typeface="+mn-cs"/>
            </a:rPr>
            <a:t>Novo Nordisk</a:t>
          </a:r>
        </a:p>
      </dgm:t>
    </dgm:pt>
    <dgm:pt modelId="{08675A4A-210F-4B18-B099-CCE46625DDA7}" type="parTrans" cxnId="{0938A6BF-A588-408A-81F8-6BDD853C9B57}">
      <dgm:prSet/>
      <dgm:spPr/>
      <dgm:t>
        <a:bodyPr/>
        <a:lstStyle/>
        <a:p>
          <a:endParaRPr lang="en-US"/>
        </a:p>
      </dgm:t>
    </dgm:pt>
    <dgm:pt modelId="{4883258D-0491-47A4-B53F-9B2BB82DB0C8}" type="sibTrans" cxnId="{0938A6BF-A588-408A-81F8-6BDD853C9B57}">
      <dgm:prSet/>
      <dgm:spPr/>
      <dgm:t>
        <a:bodyPr/>
        <a:lstStyle/>
        <a:p>
          <a:endParaRPr lang="en-US"/>
        </a:p>
      </dgm:t>
    </dgm:pt>
    <dgm:pt modelId="{A8C31CBB-2201-4BC7-BEFC-24D4C56A9CD7}">
      <dgm:prSet custT="1"/>
      <dgm:spPr>
        <a:xfrm>
          <a:off x="798938" y="2371987"/>
          <a:ext cx="2091531" cy="891000"/>
        </a:xfrm>
        <a:noFill/>
        <a:ln>
          <a:noFill/>
        </a:ln>
        <a:effectLst/>
      </dgm:spPr>
      <dgm:t>
        <a:bodyPr/>
        <a:lstStyle/>
        <a:p>
          <a:pPr>
            <a:buNone/>
          </a:pPr>
          <a:r>
            <a:rPr lang="en-US" sz="1600" dirty="0">
              <a:solidFill>
                <a:srgbClr val="000000">
                  <a:hueOff val="0"/>
                  <a:satOff val="0"/>
                  <a:lumOff val="0"/>
                  <a:alphaOff val="0"/>
                </a:srgbClr>
              </a:solidFill>
              <a:latin typeface="Arial"/>
              <a:ea typeface="+mn-ea"/>
              <a:cs typeface="+mn-cs"/>
            </a:rPr>
            <a:t>Demanding Data Direct Submission</a:t>
          </a:r>
        </a:p>
      </dgm:t>
    </dgm:pt>
    <dgm:pt modelId="{8A3686FE-A75C-474A-8C92-B2616ABF8D9C}" type="parTrans" cxnId="{B09572C5-787B-459E-97EC-B76D34C64668}">
      <dgm:prSet/>
      <dgm:spPr/>
      <dgm:t>
        <a:bodyPr/>
        <a:lstStyle/>
        <a:p>
          <a:endParaRPr lang="en-US"/>
        </a:p>
      </dgm:t>
    </dgm:pt>
    <dgm:pt modelId="{CCAE508B-6557-4EA3-B935-157F98FB98BA}" type="sibTrans" cxnId="{B09572C5-787B-459E-97EC-B76D34C64668}">
      <dgm:prSet/>
      <dgm:spPr/>
      <dgm:t>
        <a:bodyPr/>
        <a:lstStyle/>
        <a:p>
          <a:endParaRPr lang="en-US"/>
        </a:p>
      </dgm:t>
    </dgm:pt>
    <dgm:pt modelId="{4BAF2A44-6494-41D5-A2C2-1DC4308BD6FE}">
      <dgm:prSet custT="1"/>
      <dgm:spPr>
        <a:xfrm>
          <a:off x="3476098" y="2371987"/>
          <a:ext cx="4090081" cy="891000"/>
        </a:xfrm>
        <a:solidFill>
          <a:srgbClr val="DAEDEF">
            <a:hueOff val="1628513"/>
            <a:satOff val="5598"/>
            <a:lumOff val="-26863"/>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sz="1200" dirty="0">
              <a:solidFill>
                <a:srgbClr val="FFFFFF"/>
              </a:solidFill>
              <a:latin typeface="Arial"/>
              <a:ea typeface="+mn-ea"/>
              <a:cs typeface="+mn-cs"/>
            </a:rPr>
            <a:t>Bristol Myers Squibb</a:t>
          </a:r>
        </a:p>
      </dgm:t>
    </dgm:pt>
    <dgm:pt modelId="{0CAD21B6-B353-4AF9-A17D-88CEC4BC0279}" type="parTrans" cxnId="{FA52EB0A-6D87-4E4C-8A6D-C886F21EC7E9}">
      <dgm:prSet/>
      <dgm:spPr/>
      <dgm:t>
        <a:bodyPr/>
        <a:lstStyle/>
        <a:p>
          <a:endParaRPr lang="en-US"/>
        </a:p>
      </dgm:t>
    </dgm:pt>
    <dgm:pt modelId="{BCEC1366-9E81-4DFA-8C6B-73B5CD68FF6B}" type="sibTrans" cxnId="{FA52EB0A-6D87-4E4C-8A6D-C886F21EC7E9}">
      <dgm:prSet/>
      <dgm:spPr/>
      <dgm:t>
        <a:bodyPr/>
        <a:lstStyle/>
        <a:p>
          <a:endParaRPr lang="en-US"/>
        </a:p>
      </dgm:t>
    </dgm:pt>
    <dgm:pt modelId="{2BA8630B-89BD-4B97-90AE-4AD8DD7B60F8}">
      <dgm:prSet/>
      <dgm:spPr>
        <a:xfrm>
          <a:off x="3473483" y="3298987"/>
          <a:ext cx="4093702" cy="631125"/>
        </a:xfr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FFFFFF"/>
              </a:solidFill>
              <a:latin typeface="Arial"/>
              <a:ea typeface="+mn-ea"/>
              <a:cs typeface="+mn-cs"/>
            </a:rPr>
            <a:t>EMD Serono</a:t>
          </a:r>
        </a:p>
      </dgm:t>
    </dgm:pt>
    <dgm:pt modelId="{FA7C8B63-4672-4F20-893B-BFBA747FD9BB}" type="parTrans" cxnId="{58E747B4-91A0-4022-9691-D1774A18C611}">
      <dgm:prSet/>
      <dgm:spPr/>
      <dgm:t>
        <a:bodyPr/>
        <a:lstStyle/>
        <a:p>
          <a:endParaRPr lang="en-US"/>
        </a:p>
      </dgm:t>
    </dgm:pt>
    <dgm:pt modelId="{00A3E12E-26C1-402C-AB0E-8F884C1B839E}" type="sibTrans" cxnId="{58E747B4-91A0-4022-9691-D1774A18C611}">
      <dgm:prSet/>
      <dgm:spPr/>
      <dgm:t>
        <a:bodyPr/>
        <a:lstStyle/>
        <a:p>
          <a:endParaRPr lang="en-US"/>
        </a:p>
      </dgm:t>
    </dgm:pt>
    <dgm:pt modelId="{FF68F080-905E-4BD9-B005-2544460A6769}">
      <dgm:prSet/>
      <dgm:spPr>
        <a:xfrm>
          <a:off x="3473483" y="3298987"/>
          <a:ext cx="4093702" cy="631125"/>
        </a:xfr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FFFFFF"/>
              </a:solidFill>
              <a:latin typeface="Arial"/>
              <a:ea typeface="+mn-ea"/>
              <a:cs typeface="+mn-cs"/>
            </a:rPr>
            <a:t>Biogen</a:t>
          </a:r>
        </a:p>
      </dgm:t>
    </dgm:pt>
    <dgm:pt modelId="{AD53B068-ACB7-4C25-A319-D75B938E0374}" type="parTrans" cxnId="{325DF672-B8E7-4981-A841-3FB81016F51A}">
      <dgm:prSet/>
      <dgm:spPr/>
      <dgm:t>
        <a:bodyPr/>
        <a:lstStyle/>
        <a:p>
          <a:endParaRPr lang="en-US"/>
        </a:p>
      </dgm:t>
    </dgm:pt>
    <dgm:pt modelId="{D1391B3E-01B2-4A4F-8229-B3FED5E93FA6}" type="sibTrans" cxnId="{325DF672-B8E7-4981-A841-3FB81016F51A}">
      <dgm:prSet/>
      <dgm:spPr/>
      <dgm:t>
        <a:bodyPr/>
        <a:lstStyle/>
        <a:p>
          <a:endParaRPr lang="en-US"/>
        </a:p>
      </dgm:t>
    </dgm:pt>
    <dgm:pt modelId="{AD76C875-C1E3-4894-B715-8F49D938E65D}">
      <dgm:prSet/>
      <dgm:spPr>
        <a:xfrm>
          <a:off x="3473483" y="108487"/>
          <a:ext cx="4093702" cy="2227500"/>
        </a:xfr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333399">
                  <a:lumMod val="75000"/>
                </a:srgbClr>
              </a:solidFill>
              <a:latin typeface="Arial"/>
              <a:ea typeface="+mn-ea"/>
              <a:cs typeface="+mn-cs"/>
            </a:rPr>
            <a:t>Bayer</a:t>
          </a:r>
        </a:p>
      </dgm:t>
    </dgm:pt>
    <dgm:pt modelId="{666C0B39-B818-4A57-931A-430B344E82E8}" type="parTrans" cxnId="{DE0D7751-2D5F-4BAD-9A4D-44B647B3D7E7}">
      <dgm:prSet/>
      <dgm:spPr/>
      <dgm:t>
        <a:bodyPr/>
        <a:lstStyle/>
        <a:p>
          <a:endParaRPr lang="en-US"/>
        </a:p>
      </dgm:t>
    </dgm:pt>
    <dgm:pt modelId="{5C3BFDBC-87E9-4210-931D-D9518D20B537}" type="sibTrans" cxnId="{DE0D7751-2D5F-4BAD-9A4D-44B647B3D7E7}">
      <dgm:prSet/>
      <dgm:spPr/>
      <dgm:t>
        <a:bodyPr/>
        <a:lstStyle/>
        <a:p>
          <a:endParaRPr lang="en-US"/>
        </a:p>
      </dgm:t>
    </dgm:pt>
    <dgm:pt modelId="{17F698CF-3AB6-4F4A-BF5D-E3FADEE43415}">
      <dgm:prSet custT="1"/>
      <dgm:spPr>
        <a:xfrm>
          <a:off x="3473483" y="3298987"/>
          <a:ext cx="4093702" cy="631125"/>
        </a:xfrm>
        <a:noFill/>
        <a:ln w="12700" cap="flat" cmpd="sng" algn="ctr">
          <a:solidFill>
            <a:srgbClr val="FFFFFF">
              <a:hueOff val="0"/>
              <a:satOff val="0"/>
              <a:lumOff val="0"/>
              <a:alphaOff val="0"/>
            </a:srgbClr>
          </a:solidFill>
          <a:prstDash val="solid"/>
          <a:miter lim="800000"/>
        </a:ln>
        <a:effectLst/>
      </dgm:spPr>
      <dgm:t>
        <a:bodyPr/>
        <a:lstStyle/>
        <a:p>
          <a:pPr>
            <a:buChar char="•"/>
          </a:pPr>
          <a:r>
            <a:rPr lang="en-US" sz="1600" dirty="0">
              <a:solidFill>
                <a:schemeClr val="tx1"/>
              </a:solidFill>
              <a:latin typeface="Arial"/>
              <a:ea typeface="+mn-ea"/>
              <a:cs typeface="+mn-cs"/>
            </a:rPr>
            <a:t>Other Restrictions</a:t>
          </a:r>
        </a:p>
      </dgm:t>
    </dgm:pt>
    <dgm:pt modelId="{48A1312A-AA66-403F-8B58-ABEE1B0DDFAE}" type="parTrans" cxnId="{46BD8C01-9675-4CBE-9D27-C94CB2E73900}">
      <dgm:prSet/>
      <dgm:spPr/>
      <dgm:t>
        <a:bodyPr/>
        <a:lstStyle/>
        <a:p>
          <a:endParaRPr lang="en-US"/>
        </a:p>
      </dgm:t>
    </dgm:pt>
    <dgm:pt modelId="{7DFAED28-25FD-4793-B609-754314687855}" type="sibTrans" cxnId="{46BD8C01-9675-4CBE-9D27-C94CB2E73900}">
      <dgm:prSet/>
      <dgm:spPr/>
      <dgm:t>
        <a:bodyPr/>
        <a:lstStyle/>
        <a:p>
          <a:endParaRPr lang="en-US"/>
        </a:p>
      </dgm:t>
    </dgm:pt>
    <dgm:pt modelId="{69B8868A-7A53-4D43-B4F1-5355482C6E66}">
      <dgm:prSet/>
      <dgm:spPr>
        <a:xfrm>
          <a:off x="3473483" y="3298987"/>
          <a:ext cx="4093702" cy="631125"/>
        </a:xfr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FFFFFF"/>
              </a:solidFill>
              <a:latin typeface="Arial"/>
              <a:ea typeface="+mn-ea"/>
              <a:cs typeface="+mn-cs"/>
            </a:rPr>
            <a:t>Woodward Pharma</a:t>
          </a:r>
        </a:p>
      </dgm:t>
    </dgm:pt>
    <dgm:pt modelId="{375D8E6D-2C5F-4A65-B21B-35573995FCE4}" type="parTrans" cxnId="{5126C76E-0F8A-48C6-9388-D586A23D6B57}">
      <dgm:prSet/>
      <dgm:spPr/>
      <dgm:t>
        <a:bodyPr/>
        <a:lstStyle/>
        <a:p>
          <a:endParaRPr lang="en-US"/>
        </a:p>
      </dgm:t>
    </dgm:pt>
    <dgm:pt modelId="{1D3A6BC0-A96D-4A73-AB53-7464390F321B}" type="sibTrans" cxnId="{5126C76E-0F8A-48C6-9388-D586A23D6B57}">
      <dgm:prSet/>
      <dgm:spPr/>
      <dgm:t>
        <a:bodyPr/>
        <a:lstStyle/>
        <a:p>
          <a:endParaRPr lang="en-US"/>
        </a:p>
      </dgm:t>
    </dgm:pt>
    <dgm:pt modelId="{4E3E4FEB-8847-4E68-A434-24A1212D12FF}">
      <dgm:prSet/>
      <dgm:spPr>
        <a:xfrm>
          <a:off x="3473483" y="3298987"/>
          <a:ext cx="4093702" cy="631125"/>
        </a:xfr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en-US" dirty="0">
              <a:solidFill>
                <a:srgbClr val="FFFFFF"/>
              </a:solidFill>
              <a:latin typeface="Arial"/>
              <a:ea typeface="+mn-ea"/>
              <a:cs typeface="+mn-cs"/>
            </a:rPr>
            <a:t>Takeda (kind of)</a:t>
          </a:r>
        </a:p>
      </dgm:t>
    </dgm:pt>
    <dgm:pt modelId="{6CC43A98-1265-4444-AB89-B4650831837B}" type="parTrans" cxnId="{6A6BB4CA-233F-43CA-A3FB-99BB1E550376}">
      <dgm:prSet/>
      <dgm:spPr/>
      <dgm:t>
        <a:bodyPr/>
        <a:lstStyle/>
        <a:p>
          <a:endParaRPr lang="en-US"/>
        </a:p>
      </dgm:t>
    </dgm:pt>
    <dgm:pt modelId="{A9C2B5D3-6420-4C73-8412-55A832DC7337}" type="sibTrans" cxnId="{6A6BB4CA-233F-43CA-A3FB-99BB1E550376}">
      <dgm:prSet/>
      <dgm:spPr/>
      <dgm:t>
        <a:bodyPr/>
        <a:lstStyle/>
        <a:p>
          <a:endParaRPr lang="en-US"/>
        </a:p>
      </dgm:t>
    </dgm:pt>
    <dgm:pt modelId="{8BDB6F24-608E-4E46-9DF6-6FFF3FF472CF}" type="pres">
      <dgm:prSet presAssocID="{620E7363-9E18-4DA3-823A-A363768927C7}" presName="Name0" presStyleCnt="0">
        <dgm:presLayoutVars>
          <dgm:dir/>
          <dgm:animLvl val="lvl"/>
          <dgm:resizeHandles val="exact"/>
        </dgm:presLayoutVars>
      </dgm:prSet>
      <dgm:spPr/>
    </dgm:pt>
    <dgm:pt modelId="{CE948E68-D51F-4F12-9B6C-6A6EA865990D}" type="pres">
      <dgm:prSet presAssocID="{346A6531-10D0-4B0E-952D-2F9E5B3C5704}" presName="composite" presStyleCnt="0"/>
      <dgm:spPr/>
    </dgm:pt>
    <dgm:pt modelId="{1AB3069D-FC5A-4B87-9086-665683A2A737}" type="pres">
      <dgm:prSet presAssocID="{346A6531-10D0-4B0E-952D-2F9E5B3C5704}" presName="parTx" presStyleLbl="alignNode1" presStyleIdx="0" presStyleCnt="4">
        <dgm:presLayoutVars>
          <dgm:chMax val="0"/>
          <dgm:chPref val="0"/>
          <dgm:bulletEnabled val="1"/>
        </dgm:presLayoutVars>
      </dgm:prSet>
      <dgm:spPr/>
    </dgm:pt>
    <dgm:pt modelId="{205552FB-1086-4B5E-B4BE-C15BCD63BD10}" type="pres">
      <dgm:prSet presAssocID="{346A6531-10D0-4B0E-952D-2F9E5B3C5704}" presName="desTx" presStyleLbl="alignAccFollowNode1" presStyleIdx="0" presStyleCnt="4">
        <dgm:presLayoutVars>
          <dgm:bulletEnabled val="1"/>
        </dgm:presLayoutVars>
      </dgm:prSet>
      <dgm:spPr/>
    </dgm:pt>
    <dgm:pt modelId="{FD3FE5FC-709C-4C9C-B717-785BC9A365FC}" type="pres">
      <dgm:prSet presAssocID="{BB58D6EB-1C5C-4632-A945-CB8486198B12}" presName="space" presStyleCnt="0"/>
      <dgm:spPr/>
    </dgm:pt>
    <dgm:pt modelId="{5BEEE4E9-2A7A-424B-B152-ECBCAECD370A}" type="pres">
      <dgm:prSet presAssocID="{A8C31CBB-2201-4BC7-BEFC-24D4C56A9CD7}" presName="composite" presStyleCnt="0"/>
      <dgm:spPr/>
    </dgm:pt>
    <dgm:pt modelId="{68696EBA-18C0-4CE6-8A1E-7FC2D0E2EFD8}" type="pres">
      <dgm:prSet presAssocID="{A8C31CBB-2201-4BC7-BEFC-24D4C56A9CD7}" presName="parTx" presStyleLbl="alignNode1" presStyleIdx="1" presStyleCnt="4">
        <dgm:presLayoutVars>
          <dgm:chMax val="0"/>
          <dgm:chPref val="0"/>
          <dgm:bulletEnabled val="1"/>
        </dgm:presLayoutVars>
      </dgm:prSet>
      <dgm:spPr/>
    </dgm:pt>
    <dgm:pt modelId="{214F54BA-0532-450C-8CA4-E0CDEC7B56FB}" type="pres">
      <dgm:prSet presAssocID="{A8C31CBB-2201-4BC7-BEFC-24D4C56A9CD7}" presName="desTx" presStyleLbl="alignAccFollowNode1" presStyleIdx="1" presStyleCnt="4">
        <dgm:presLayoutVars>
          <dgm:bulletEnabled val="1"/>
        </dgm:presLayoutVars>
      </dgm:prSet>
      <dgm:spPr/>
    </dgm:pt>
    <dgm:pt modelId="{9B36239E-042F-4E2D-ACE9-DB2FC6EF9A2F}" type="pres">
      <dgm:prSet presAssocID="{CCAE508B-6557-4EA3-B935-157F98FB98BA}" presName="space" presStyleCnt="0"/>
      <dgm:spPr/>
    </dgm:pt>
    <dgm:pt modelId="{32FE8CBC-49AA-4847-95CC-129652B805DA}" type="pres">
      <dgm:prSet presAssocID="{9495D0E7-CB34-4A32-9B90-6D06C247E816}" presName="composite" presStyleCnt="0"/>
      <dgm:spPr/>
    </dgm:pt>
    <dgm:pt modelId="{E6295414-8216-4F50-B9DE-FBFD31C917AA}" type="pres">
      <dgm:prSet presAssocID="{9495D0E7-CB34-4A32-9B90-6D06C247E816}" presName="parTx" presStyleLbl="alignNode1" presStyleIdx="2" presStyleCnt="4">
        <dgm:presLayoutVars>
          <dgm:chMax val="0"/>
          <dgm:chPref val="0"/>
          <dgm:bulletEnabled val="1"/>
        </dgm:presLayoutVars>
      </dgm:prSet>
      <dgm:spPr/>
    </dgm:pt>
    <dgm:pt modelId="{4D253746-4306-4B78-A4A6-E2C23B6CFE5B}" type="pres">
      <dgm:prSet presAssocID="{9495D0E7-CB34-4A32-9B90-6D06C247E816}" presName="desTx" presStyleLbl="alignAccFollowNode1" presStyleIdx="2" presStyleCnt="4">
        <dgm:presLayoutVars>
          <dgm:bulletEnabled val="1"/>
        </dgm:presLayoutVars>
      </dgm:prSet>
      <dgm:spPr/>
    </dgm:pt>
    <dgm:pt modelId="{A9CB8192-3613-454D-8D94-428ADAA56DD3}" type="pres">
      <dgm:prSet presAssocID="{7497DDEF-06F5-4462-B8C4-537B1FD9660C}" presName="space" presStyleCnt="0"/>
      <dgm:spPr/>
    </dgm:pt>
    <dgm:pt modelId="{A63BC46F-B9CF-4F7E-AA40-9BCFD46A49EF}" type="pres">
      <dgm:prSet presAssocID="{17F698CF-3AB6-4F4A-BF5D-E3FADEE43415}" presName="composite" presStyleCnt="0"/>
      <dgm:spPr/>
    </dgm:pt>
    <dgm:pt modelId="{02D359FD-0FE7-488B-B970-6CD08590D31B}" type="pres">
      <dgm:prSet presAssocID="{17F698CF-3AB6-4F4A-BF5D-E3FADEE43415}" presName="parTx" presStyleLbl="alignNode1" presStyleIdx="3" presStyleCnt="4">
        <dgm:presLayoutVars>
          <dgm:chMax val="0"/>
          <dgm:chPref val="0"/>
          <dgm:bulletEnabled val="1"/>
        </dgm:presLayoutVars>
      </dgm:prSet>
      <dgm:spPr/>
    </dgm:pt>
    <dgm:pt modelId="{BA840E5E-5989-4B8F-8943-858B06E807FB}" type="pres">
      <dgm:prSet presAssocID="{17F698CF-3AB6-4F4A-BF5D-E3FADEE43415}" presName="desTx" presStyleLbl="alignAccFollowNode1" presStyleIdx="3" presStyleCnt="4">
        <dgm:presLayoutVars>
          <dgm:bulletEnabled val="1"/>
        </dgm:presLayoutVars>
      </dgm:prSet>
      <dgm:spPr/>
    </dgm:pt>
  </dgm:ptLst>
  <dgm:cxnLst>
    <dgm:cxn modelId="{46BD8C01-9675-4CBE-9D27-C94CB2E73900}" srcId="{620E7363-9E18-4DA3-823A-A363768927C7}" destId="{17F698CF-3AB6-4F4A-BF5D-E3FADEE43415}" srcOrd="3" destOrd="0" parTransId="{48A1312A-AA66-403F-8B58-ABEE1B0DDFAE}" sibTransId="{7DFAED28-25FD-4793-B609-754314687855}"/>
    <dgm:cxn modelId="{CD3F2305-77D9-45A4-AFBA-BD3C30CBF9B3}" srcId="{346A6531-10D0-4B0E-952D-2F9E5B3C5704}" destId="{D3528CFE-F847-43F4-97BD-EF9458E72BD3}" srcOrd="6" destOrd="0" parTransId="{73B7E231-907B-44D5-BDCD-E6813B29431E}" sibTransId="{C6D9CFC6-7350-4492-A83A-B4A2467F5D6F}"/>
    <dgm:cxn modelId="{1AD60E09-570D-443E-B7EA-2D92A8316375}" srcId="{9495D0E7-CB34-4A32-9B90-6D06C247E816}" destId="{3CEA333C-D616-4266-873C-11BDF2C0B10F}" srcOrd="4" destOrd="0" parTransId="{A4A67133-17D8-47FA-80D8-F07605DA7CE1}" sibTransId="{075DB9D3-FCD8-41B4-BFF0-CF3BECDB0DD3}"/>
    <dgm:cxn modelId="{0046D809-7D52-4816-A714-ED4D1A400B38}" type="presOf" srcId="{FF68F080-905E-4BD9-B005-2544460A6769}" destId="{4D253746-4306-4B78-A4A6-E2C23B6CFE5B}" srcOrd="0" destOrd="1" presId="urn:microsoft.com/office/officeart/2005/8/layout/hList1"/>
    <dgm:cxn modelId="{FA52EB0A-6D87-4E4C-8A6D-C886F21EC7E9}" srcId="{A8C31CBB-2201-4BC7-BEFC-24D4C56A9CD7}" destId="{4BAF2A44-6494-41D5-A2C2-1DC4308BD6FE}" srcOrd="0" destOrd="0" parTransId="{0CAD21B6-B353-4AF9-A17D-88CEC4BC0279}" sibTransId="{BCEC1366-9E81-4DFA-8C6B-73B5CD68FF6B}"/>
    <dgm:cxn modelId="{28080413-B50D-437C-8736-9CC10AA360FF}" type="presOf" srcId="{33B52677-8A56-4BCE-ACFD-D1D8E6F54393}" destId="{205552FB-1086-4B5E-B4BE-C15BCD63BD10}" srcOrd="0" destOrd="9" presId="urn:microsoft.com/office/officeart/2005/8/layout/hList1"/>
    <dgm:cxn modelId="{BB81FA1D-4417-42DE-8151-7FB7345BB115}" srcId="{346A6531-10D0-4B0E-952D-2F9E5B3C5704}" destId="{A0BB1884-3932-4107-8024-26F38256712E}" srcOrd="13" destOrd="0" parTransId="{EDE515F8-8C80-4B1A-8613-53CA99EECC68}" sibTransId="{E482A69B-448B-4910-9C50-477178895306}"/>
    <dgm:cxn modelId="{3BD67123-9E18-49DC-874D-9C86AD9920FE}" type="presOf" srcId="{17F698CF-3AB6-4F4A-BF5D-E3FADEE43415}" destId="{02D359FD-0FE7-488B-B970-6CD08590D31B}" srcOrd="0" destOrd="0" presId="urn:microsoft.com/office/officeart/2005/8/layout/hList1"/>
    <dgm:cxn modelId="{D440F124-E5DD-41C1-83BE-91D995077D91}" type="presOf" srcId="{AD76C875-C1E3-4894-B715-8F49D938E65D}" destId="{205552FB-1086-4B5E-B4BE-C15BCD63BD10}" srcOrd="0" destOrd="3" presId="urn:microsoft.com/office/officeart/2005/8/layout/hList1"/>
    <dgm:cxn modelId="{F6D56F26-F50F-45B8-8724-5376CFE3DB63}" type="presOf" srcId="{37BC78BE-4B7A-47FD-ABD2-681959AD9DFB}" destId="{4D253746-4306-4B78-A4A6-E2C23B6CFE5B}" srcOrd="0" destOrd="3" presId="urn:microsoft.com/office/officeart/2005/8/layout/hList1"/>
    <dgm:cxn modelId="{6A1CBD2A-55ED-40C7-8B02-5F6DDED10FF4}" type="presOf" srcId="{B9E8BE52-C9A4-4A83-9E6D-4AF4590EBDCE}" destId="{205552FB-1086-4B5E-B4BE-C15BCD63BD10}" srcOrd="0" destOrd="12" presId="urn:microsoft.com/office/officeart/2005/8/layout/hList1"/>
    <dgm:cxn modelId="{E3ACFA2D-2ED4-46B4-9DBF-62AE4797C136}" type="presOf" srcId="{24D29A10-6E50-47E7-9F01-D21E148AEE80}" destId="{205552FB-1086-4B5E-B4BE-C15BCD63BD10}" srcOrd="0" destOrd="4" presId="urn:microsoft.com/office/officeart/2005/8/layout/hList1"/>
    <dgm:cxn modelId="{C6747B3B-B921-46CC-B4C1-07FB2A485E4F}" type="presOf" srcId="{D3528CFE-F847-43F4-97BD-EF9458E72BD3}" destId="{205552FB-1086-4B5E-B4BE-C15BCD63BD10}" srcOrd="0" destOrd="6" presId="urn:microsoft.com/office/officeart/2005/8/layout/hList1"/>
    <dgm:cxn modelId="{C0AEB93F-F765-49A8-9798-E146FA658594}" srcId="{9495D0E7-CB34-4A32-9B90-6D06C247E816}" destId="{832B8FD4-82C0-4D05-B0C3-4A4ED9631808}" srcOrd="0" destOrd="0" parTransId="{C3CE86EA-4AA2-4CF1-8075-3F01B2EF030D}" sibTransId="{4590F85A-0525-4961-8883-F24198BDAF94}"/>
    <dgm:cxn modelId="{9877D760-60EF-48AD-AA28-6C3B8EB612EC}" type="presOf" srcId="{346A6531-10D0-4B0E-952D-2F9E5B3C5704}" destId="{1AB3069D-FC5A-4B87-9086-665683A2A737}" srcOrd="0" destOrd="0" presId="urn:microsoft.com/office/officeart/2005/8/layout/hList1"/>
    <dgm:cxn modelId="{D9837C44-8F42-46A9-8A89-8E66B4746B93}" srcId="{346A6531-10D0-4B0E-952D-2F9E5B3C5704}" destId="{082AFC7D-D5F2-48BE-A073-177E51E269C6}" srcOrd="10" destOrd="0" parTransId="{5425834C-FB28-4AFA-9873-FD89222D7DA5}" sibTransId="{ECA94367-2FE0-4451-B325-F520A1CD78E5}"/>
    <dgm:cxn modelId="{F0CDC646-4D58-412D-9FDB-5E62D0E56B2A}" type="presOf" srcId="{B209B70B-77DD-4ED5-BB00-659398984422}" destId="{205552FB-1086-4B5E-B4BE-C15BCD63BD10}" srcOrd="0" destOrd="0" presId="urn:microsoft.com/office/officeart/2005/8/layout/hList1"/>
    <dgm:cxn modelId="{6D33B368-D171-4775-AF8A-86AB50D683F3}" type="presOf" srcId="{2BA8630B-89BD-4B97-90AE-4AD8DD7B60F8}" destId="{4D253746-4306-4B78-A4A6-E2C23B6CFE5B}" srcOrd="0" destOrd="2" presId="urn:microsoft.com/office/officeart/2005/8/layout/hList1"/>
    <dgm:cxn modelId="{65A11269-ADF5-450A-947C-66FB3FF97547}" type="presOf" srcId="{4BAF2A44-6494-41D5-A2C2-1DC4308BD6FE}" destId="{214F54BA-0532-450C-8CA4-E0CDEC7B56FB}" srcOrd="0" destOrd="0" presId="urn:microsoft.com/office/officeart/2005/8/layout/hList1"/>
    <dgm:cxn modelId="{8A57D06B-96E9-4DDD-B34B-DD6072ED73EF}" type="presOf" srcId="{3CEA333C-D616-4266-873C-11BDF2C0B10F}" destId="{4D253746-4306-4B78-A4A6-E2C23B6CFE5B}" srcOrd="0" destOrd="4" presId="urn:microsoft.com/office/officeart/2005/8/layout/hList1"/>
    <dgm:cxn modelId="{85A9194D-7333-4FFF-855F-8AEFB1B3E71D}" type="presOf" srcId="{9495D0E7-CB34-4A32-9B90-6D06C247E816}" destId="{E6295414-8216-4F50-B9DE-FBFD31C917AA}" srcOrd="0" destOrd="0" presId="urn:microsoft.com/office/officeart/2005/8/layout/hList1"/>
    <dgm:cxn modelId="{2EFA816D-0D05-4003-90DC-C611BA8BF622}" srcId="{620E7363-9E18-4DA3-823A-A363768927C7}" destId="{346A6531-10D0-4B0E-952D-2F9E5B3C5704}" srcOrd="0" destOrd="0" parTransId="{4E65BF4A-682E-4204-9A91-383AA0E39199}" sibTransId="{BB58D6EB-1C5C-4632-A945-CB8486198B12}"/>
    <dgm:cxn modelId="{5126C76E-0F8A-48C6-9388-D586A23D6B57}" srcId="{17F698CF-3AB6-4F4A-BF5D-E3FADEE43415}" destId="{69B8868A-7A53-4D43-B4F1-5355482C6E66}" srcOrd="0" destOrd="0" parTransId="{375D8E6D-2C5F-4A65-B21B-35573995FCE4}" sibTransId="{1D3A6BC0-A96D-4A73-AB53-7464390F321B}"/>
    <dgm:cxn modelId="{DE0D7751-2D5F-4BAD-9A4D-44B647B3D7E7}" srcId="{346A6531-10D0-4B0E-952D-2F9E5B3C5704}" destId="{AD76C875-C1E3-4894-B715-8F49D938E65D}" srcOrd="3" destOrd="0" parTransId="{666C0B39-B818-4A57-931A-430B344E82E8}" sibTransId="{5C3BFDBC-87E9-4210-931D-D9518D20B537}"/>
    <dgm:cxn modelId="{325DF672-B8E7-4981-A841-3FB81016F51A}" srcId="{9495D0E7-CB34-4A32-9B90-6D06C247E816}" destId="{FF68F080-905E-4BD9-B005-2544460A6769}" srcOrd="1" destOrd="0" parTransId="{AD53B068-ACB7-4C25-A319-D75B938E0374}" sibTransId="{D1391B3E-01B2-4A4F-8229-B3FED5E93FA6}"/>
    <dgm:cxn modelId="{6A37EC73-1A83-481D-86CE-E48B8359D3C3}" srcId="{346A6531-10D0-4B0E-952D-2F9E5B3C5704}" destId="{B9E8BE52-C9A4-4A83-9E6D-4AF4590EBDCE}" srcOrd="12" destOrd="0" parTransId="{06DD5DCB-1FE5-486D-87C9-3C00C6951890}" sibTransId="{62E67DDF-F224-4AF7-A804-B8748EB657BA}"/>
    <dgm:cxn modelId="{05EC0056-2C53-4A5C-BDF4-C04939FC829D}" type="presOf" srcId="{97DB2186-4014-4B0C-9E25-C48A1AD6E9B7}" destId="{205552FB-1086-4B5E-B4BE-C15BCD63BD10}" srcOrd="0" destOrd="11" presId="urn:microsoft.com/office/officeart/2005/8/layout/hList1"/>
    <dgm:cxn modelId="{F4C4CA77-EA8C-4B91-891D-0045F5F4EA16}" type="presOf" srcId="{83D03F8B-B684-4B86-AECF-37003E452722}" destId="{205552FB-1086-4B5E-B4BE-C15BCD63BD10}" srcOrd="0" destOrd="5" presId="urn:microsoft.com/office/officeart/2005/8/layout/hList1"/>
    <dgm:cxn modelId="{2B482478-3C5D-4891-AE8B-9A9B0F418752}" type="presOf" srcId="{4E3E4FEB-8847-4E68-A434-24A1212D12FF}" destId="{BA840E5E-5989-4B8F-8943-858B06E807FB}" srcOrd="0" destOrd="1" presId="urn:microsoft.com/office/officeart/2005/8/layout/hList1"/>
    <dgm:cxn modelId="{B35C627D-954A-4739-872A-90356C620A2B}" srcId="{346A6531-10D0-4B0E-952D-2F9E5B3C5704}" destId="{24D29A10-6E50-47E7-9F01-D21E148AEE80}" srcOrd="4" destOrd="0" parTransId="{324A7453-D116-40E2-8AC1-080373C35B6D}" sibTransId="{C5D6B187-9F9C-430F-B6C6-CD39DC0CFC0D}"/>
    <dgm:cxn modelId="{4FBC4883-2D00-4330-89E9-893A8FD5FF1F}" srcId="{346A6531-10D0-4B0E-952D-2F9E5B3C5704}" destId="{83D03F8B-B684-4B86-AECF-37003E452722}" srcOrd="5" destOrd="0" parTransId="{7CBF33BC-3841-4FCE-8EBA-6EEFDDE3A30A}" sibTransId="{9EAEA190-02E6-49D0-BE44-76A1531876E5}"/>
    <dgm:cxn modelId="{D61CFA8A-4417-4CE0-8083-853D5ADD8258}" srcId="{620E7363-9E18-4DA3-823A-A363768927C7}" destId="{9495D0E7-CB34-4A32-9B90-6D06C247E816}" srcOrd="2" destOrd="0" parTransId="{4466D795-2952-452C-89A5-1F6831140265}" sibTransId="{7497DDEF-06F5-4462-B8C4-537B1FD9660C}"/>
    <dgm:cxn modelId="{5F16DB97-5CBA-4BC9-8F30-EDF42960D952}" srcId="{346A6531-10D0-4B0E-952D-2F9E5B3C5704}" destId="{7E50A591-2930-418F-ACE9-580A19AD4276}" srcOrd="14" destOrd="0" parTransId="{48A2DCF8-FDBB-47E0-8BDB-065EFE0B8D53}" sibTransId="{025A2A7F-DD6E-4D0B-88E3-18C407D226DC}"/>
    <dgm:cxn modelId="{26CB809A-0309-4911-A8F4-47F34CD64F05}" type="presOf" srcId="{567E7E7B-7C3E-4D9D-987B-D895BAA69087}" destId="{205552FB-1086-4B5E-B4BE-C15BCD63BD10}" srcOrd="0" destOrd="7" presId="urn:microsoft.com/office/officeart/2005/8/layout/hList1"/>
    <dgm:cxn modelId="{34FC419F-55DD-4F01-8721-C5B6D46DCEC1}" type="presOf" srcId="{69B8868A-7A53-4D43-B4F1-5355482C6E66}" destId="{BA840E5E-5989-4B8F-8943-858B06E807FB}" srcOrd="0" destOrd="0" presId="urn:microsoft.com/office/officeart/2005/8/layout/hList1"/>
    <dgm:cxn modelId="{8A24D5A1-63D4-4B0C-AE34-720391164B93}" type="presOf" srcId="{9412DD9D-4790-4359-92B1-6AA5197C9067}" destId="{205552FB-1086-4B5E-B4BE-C15BCD63BD10}" srcOrd="0" destOrd="8" presId="urn:microsoft.com/office/officeart/2005/8/layout/hList1"/>
    <dgm:cxn modelId="{59F64EA2-0DE0-4AFD-8934-F3F6FC5CA1DD}" srcId="{346A6531-10D0-4B0E-952D-2F9E5B3C5704}" destId="{33B52677-8A56-4BCE-ACFD-D1D8E6F54393}" srcOrd="9" destOrd="0" parTransId="{5B89859F-906A-4C89-B3FB-2E730596F7D4}" sibTransId="{3B516C0C-6A37-4615-B58B-0F95BC2E2D57}"/>
    <dgm:cxn modelId="{A5F203AF-5C9E-49F1-BBCB-0791BE95A19C}" type="presOf" srcId="{A8C31CBB-2201-4BC7-BEFC-24D4C56A9CD7}" destId="{68696EBA-18C0-4CE6-8A1E-7FC2D0E2EFD8}" srcOrd="0" destOrd="0" presId="urn:microsoft.com/office/officeart/2005/8/layout/hList1"/>
    <dgm:cxn modelId="{58E747B4-91A0-4022-9691-D1774A18C611}" srcId="{9495D0E7-CB34-4A32-9B90-6D06C247E816}" destId="{2BA8630B-89BD-4B97-90AE-4AD8DD7B60F8}" srcOrd="2" destOrd="0" parTransId="{FA7C8B63-4672-4F20-893B-BFBA747FD9BB}" sibTransId="{00A3E12E-26C1-402C-AB0E-8F884C1B839E}"/>
    <dgm:cxn modelId="{6B18A1B4-F65A-4B53-AAFE-DDC305FD37B7}" srcId="{346A6531-10D0-4B0E-952D-2F9E5B3C5704}" destId="{9412DD9D-4790-4359-92B1-6AA5197C9067}" srcOrd="8" destOrd="0" parTransId="{FE8B3239-5B88-4B90-A27C-5766B44E0A8C}" sibTransId="{6B6F5D84-7F04-497A-AACA-A3A6E802532E}"/>
    <dgm:cxn modelId="{0E1E40BB-AF80-4DEC-BA93-712F22531A33}" srcId="{346A6531-10D0-4B0E-952D-2F9E5B3C5704}" destId="{AB91759E-9055-4447-B86F-D982395E3DBF}" srcOrd="2" destOrd="0" parTransId="{A473D9F5-6ADD-4CF4-8B86-A6E3724A9C26}" sibTransId="{E2455828-E814-4430-9CFE-5D3A026EB841}"/>
    <dgm:cxn modelId="{0938A6BF-A588-408A-81F8-6BDD853C9B57}" srcId="{9495D0E7-CB34-4A32-9B90-6D06C247E816}" destId="{37BC78BE-4B7A-47FD-ABD2-681959AD9DFB}" srcOrd="3" destOrd="0" parTransId="{08675A4A-210F-4B18-B099-CCE46625DDA7}" sibTransId="{4883258D-0491-47A4-B53F-9B2BB82DB0C8}"/>
    <dgm:cxn modelId="{B2128BC2-1444-4BBE-8561-221BD91AEE89}" srcId="{346A6531-10D0-4B0E-952D-2F9E5B3C5704}" destId="{B209B70B-77DD-4ED5-BB00-659398984422}" srcOrd="0" destOrd="0" parTransId="{A6CCAEE3-F252-4012-BF4D-E60F9FFA3EF5}" sibTransId="{F44926C5-6FFC-4B6B-80CE-1EFB593E58D2}"/>
    <dgm:cxn modelId="{0E6FE9C3-9637-4C95-8726-7DE386D700E0}" type="presOf" srcId="{620E7363-9E18-4DA3-823A-A363768927C7}" destId="{8BDB6F24-608E-4E46-9DF6-6FFF3FF472CF}" srcOrd="0" destOrd="0" presId="urn:microsoft.com/office/officeart/2005/8/layout/hList1"/>
    <dgm:cxn modelId="{B09572C5-787B-459E-97EC-B76D34C64668}" srcId="{620E7363-9E18-4DA3-823A-A363768927C7}" destId="{A8C31CBB-2201-4BC7-BEFC-24D4C56A9CD7}" srcOrd="1" destOrd="0" parTransId="{8A3686FE-A75C-474A-8C92-B2616ABF8D9C}" sibTransId="{CCAE508B-6557-4EA3-B935-157F98FB98BA}"/>
    <dgm:cxn modelId="{A2B245C6-6819-4C2A-AC03-5565999C16DC}" srcId="{346A6531-10D0-4B0E-952D-2F9E5B3C5704}" destId="{E110DB9E-64FB-4BEA-B2CE-5C146991B33D}" srcOrd="1" destOrd="0" parTransId="{41410826-8124-47DD-8C60-90A9E774E036}" sibTransId="{DB254E58-D1AA-4BD4-965E-6F9E0B9918B0}"/>
    <dgm:cxn modelId="{47B513C9-CC36-429E-84B2-FF2A97757AD6}" type="presOf" srcId="{082AFC7D-D5F2-48BE-A073-177E51E269C6}" destId="{205552FB-1086-4B5E-B4BE-C15BCD63BD10}" srcOrd="0" destOrd="10" presId="urn:microsoft.com/office/officeart/2005/8/layout/hList1"/>
    <dgm:cxn modelId="{6A6BB4CA-233F-43CA-A3FB-99BB1E550376}" srcId="{17F698CF-3AB6-4F4A-BF5D-E3FADEE43415}" destId="{4E3E4FEB-8847-4E68-A434-24A1212D12FF}" srcOrd="1" destOrd="0" parTransId="{6CC43A98-1265-4444-AB89-B4650831837B}" sibTransId="{A9C2B5D3-6420-4C73-8412-55A832DC7337}"/>
    <dgm:cxn modelId="{39F10BCF-34A6-464F-90D5-F7AABB374E23}" type="presOf" srcId="{E110DB9E-64FB-4BEA-B2CE-5C146991B33D}" destId="{205552FB-1086-4B5E-B4BE-C15BCD63BD10}" srcOrd="0" destOrd="1" presId="urn:microsoft.com/office/officeart/2005/8/layout/hList1"/>
    <dgm:cxn modelId="{36DADFD1-6254-49B0-A6FB-49786CA59FB4}" type="presOf" srcId="{832B8FD4-82C0-4D05-B0C3-4A4ED9631808}" destId="{4D253746-4306-4B78-A4A6-E2C23B6CFE5B}" srcOrd="0" destOrd="0" presId="urn:microsoft.com/office/officeart/2005/8/layout/hList1"/>
    <dgm:cxn modelId="{ACEFBADA-E063-4B5B-9BD0-FFABE3784F61}" srcId="{346A6531-10D0-4B0E-952D-2F9E5B3C5704}" destId="{567E7E7B-7C3E-4D9D-987B-D895BAA69087}" srcOrd="7" destOrd="0" parTransId="{0772F85D-074F-4362-932F-6C6712D893C4}" sibTransId="{360965F7-7D58-4F9F-AAB8-DAC774238364}"/>
    <dgm:cxn modelId="{75B3E7E0-6660-42BE-B124-8EEED688F5B9}" srcId="{346A6531-10D0-4B0E-952D-2F9E5B3C5704}" destId="{97DB2186-4014-4B0C-9E25-C48A1AD6E9B7}" srcOrd="11" destOrd="0" parTransId="{D826A9DF-4E76-4EA0-95C6-DECA9BA7A4E4}" sibTransId="{908D8493-B1B9-48BE-8A57-BA9BCB8BCCF1}"/>
    <dgm:cxn modelId="{FEBFBEE4-EE51-4BE5-946C-6C5FF48C6AB6}" type="presOf" srcId="{A0BB1884-3932-4107-8024-26F38256712E}" destId="{205552FB-1086-4B5E-B4BE-C15BCD63BD10}" srcOrd="0" destOrd="13" presId="urn:microsoft.com/office/officeart/2005/8/layout/hList1"/>
    <dgm:cxn modelId="{D4CC5DF9-F9B5-405D-B7B9-BF1B2214AA91}" type="presOf" srcId="{AB91759E-9055-4447-B86F-D982395E3DBF}" destId="{205552FB-1086-4B5E-B4BE-C15BCD63BD10}" srcOrd="0" destOrd="2" presId="urn:microsoft.com/office/officeart/2005/8/layout/hList1"/>
    <dgm:cxn modelId="{CDCA87F9-3472-4674-9A9E-A95E6F647220}" type="presOf" srcId="{7E50A591-2930-418F-ACE9-580A19AD4276}" destId="{205552FB-1086-4B5E-B4BE-C15BCD63BD10}" srcOrd="0" destOrd="14" presId="urn:microsoft.com/office/officeart/2005/8/layout/hList1"/>
    <dgm:cxn modelId="{244F69D0-4B3C-4725-B820-4D43B5C9AC6B}" type="presParOf" srcId="{8BDB6F24-608E-4E46-9DF6-6FFF3FF472CF}" destId="{CE948E68-D51F-4F12-9B6C-6A6EA865990D}" srcOrd="0" destOrd="0" presId="urn:microsoft.com/office/officeart/2005/8/layout/hList1"/>
    <dgm:cxn modelId="{54AD31F8-309E-4326-A7B0-492A72CF62AE}" type="presParOf" srcId="{CE948E68-D51F-4F12-9B6C-6A6EA865990D}" destId="{1AB3069D-FC5A-4B87-9086-665683A2A737}" srcOrd="0" destOrd="0" presId="urn:microsoft.com/office/officeart/2005/8/layout/hList1"/>
    <dgm:cxn modelId="{522B7E2C-9EA8-46E6-A56F-E6AE1203BA8F}" type="presParOf" srcId="{CE948E68-D51F-4F12-9B6C-6A6EA865990D}" destId="{205552FB-1086-4B5E-B4BE-C15BCD63BD10}" srcOrd="1" destOrd="0" presId="urn:microsoft.com/office/officeart/2005/8/layout/hList1"/>
    <dgm:cxn modelId="{1666540F-6805-4F83-9DB1-CBC22B671B34}" type="presParOf" srcId="{8BDB6F24-608E-4E46-9DF6-6FFF3FF472CF}" destId="{FD3FE5FC-709C-4C9C-B717-785BC9A365FC}" srcOrd="1" destOrd="0" presId="urn:microsoft.com/office/officeart/2005/8/layout/hList1"/>
    <dgm:cxn modelId="{EA7CCF64-D6ED-4546-95BD-940D7A4CF5CD}" type="presParOf" srcId="{8BDB6F24-608E-4E46-9DF6-6FFF3FF472CF}" destId="{5BEEE4E9-2A7A-424B-B152-ECBCAECD370A}" srcOrd="2" destOrd="0" presId="urn:microsoft.com/office/officeart/2005/8/layout/hList1"/>
    <dgm:cxn modelId="{E8375971-0D53-42BA-BD41-DBA11DC47A22}" type="presParOf" srcId="{5BEEE4E9-2A7A-424B-B152-ECBCAECD370A}" destId="{68696EBA-18C0-4CE6-8A1E-7FC2D0E2EFD8}" srcOrd="0" destOrd="0" presId="urn:microsoft.com/office/officeart/2005/8/layout/hList1"/>
    <dgm:cxn modelId="{AF30AD89-DD4A-4C0B-8AC0-BCEC87C3FF75}" type="presParOf" srcId="{5BEEE4E9-2A7A-424B-B152-ECBCAECD370A}" destId="{214F54BA-0532-450C-8CA4-E0CDEC7B56FB}" srcOrd="1" destOrd="0" presId="urn:microsoft.com/office/officeart/2005/8/layout/hList1"/>
    <dgm:cxn modelId="{639E9E1B-815B-40AD-8F4C-7A1A2F71D0B2}" type="presParOf" srcId="{8BDB6F24-608E-4E46-9DF6-6FFF3FF472CF}" destId="{9B36239E-042F-4E2D-ACE9-DB2FC6EF9A2F}" srcOrd="3" destOrd="0" presId="urn:microsoft.com/office/officeart/2005/8/layout/hList1"/>
    <dgm:cxn modelId="{35C78225-D0F4-419C-8B58-4D42B32C2944}" type="presParOf" srcId="{8BDB6F24-608E-4E46-9DF6-6FFF3FF472CF}" destId="{32FE8CBC-49AA-4847-95CC-129652B805DA}" srcOrd="4" destOrd="0" presId="urn:microsoft.com/office/officeart/2005/8/layout/hList1"/>
    <dgm:cxn modelId="{619969AF-A4C5-4E5F-832C-80A284855595}" type="presParOf" srcId="{32FE8CBC-49AA-4847-95CC-129652B805DA}" destId="{E6295414-8216-4F50-B9DE-FBFD31C917AA}" srcOrd="0" destOrd="0" presId="urn:microsoft.com/office/officeart/2005/8/layout/hList1"/>
    <dgm:cxn modelId="{33A26916-2BF5-435C-8A86-40304E8CCCA2}" type="presParOf" srcId="{32FE8CBC-49AA-4847-95CC-129652B805DA}" destId="{4D253746-4306-4B78-A4A6-E2C23B6CFE5B}" srcOrd="1" destOrd="0" presId="urn:microsoft.com/office/officeart/2005/8/layout/hList1"/>
    <dgm:cxn modelId="{6F4FEEDB-13EA-4106-9B29-E44910690E0E}" type="presParOf" srcId="{8BDB6F24-608E-4E46-9DF6-6FFF3FF472CF}" destId="{A9CB8192-3613-454D-8D94-428ADAA56DD3}" srcOrd="5" destOrd="0" presId="urn:microsoft.com/office/officeart/2005/8/layout/hList1"/>
    <dgm:cxn modelId="{D0A17ABB-3262-4A24-BF17-BD17E245F5CD}" type="presParOf" srcId="{8BDB6F24-608E-4E46-9DF6-6FFF3FF472CF}" destId="{A63BC46F-B9CF-4F7E-AA40-9BCFD46A49EF}" srcOrd="6" destOrd="0" presId="urn:microsoft.com/office/officeart/2005/8/layout/hList1"/>
    <dgm:cxn modelId="{816EDDE8-BBC8-4DCC-A17C-51D33CFE9407}" type="presParOf" srcId="{A63BC46F-B9CF-4F7E-AA40-9BCFD46A49EF}" destId="{02D359FD-0FE7-488B-B970-6CD08590D31B}" srcOrd="0" destOrd="0" presId="urn:microsoft.com/office/officeart/2005/8/layout/hList1"/>
    <dgm:cxn modelId="{DD3263E2-BD40-4C07-B91B-29563CAAEEBF}" type="presParOf" srcId="{A63BC46F-B9CF-4F7E-AA40-9BCFD46A49EF}" destId="{BA840E5E-5989-4B8F-8943-858B06E807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6D253E-D676-408B-A8AE-AD10593BA0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830518-365E-4E1B-A2F6-5FE5F9DD32AE}">
      <dgm:prSet phldrT="[Text]"/>
      <dgm:spPr>
        <a:xfrm>
          <a:off x="0" y="78937"/>
          <a:ext cx="8210550" cy="53820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Government Response</a:t>
          </a:r>
        </a:p>
      </dgm:t>
    </dgm:pt>
    <dgm:pt modelId="{C6048FD0-A881-4573-90F5-962C98D42C81}" type="parTrans" cxnId="{96BC61C4-0BDA-4363-8DA1-A1CC9B3CC69D}">
      <dgm:prSet/>
      <dgm:spPr/>
      <dgm:t>
        <a:bodyPr/>
        <a:lstStyle/>
        <a:p>
          <a:endParaRPr lang="en-US"/>
        </a:p>
      </dgm:t>
    </dgm:pt>
    <dgm:pt modelId="{207620CF-9A74-4674-9149-9176BB83CC56}" type="sibTrans" cxnId="{96BC61C4-0BDA-4363-8DA1-A1CC9B3CC69D}">
      <dgm:prSet/>
      <dgm:spPr/>
      <dgm:t>
        <a:bodyPr/>
        <a:lstStyle/>
        <a:p>
          <a:endParaRPr lang="en-US"/>
        </a:p>
      </dgm:t>
    </dgm:pt>
    <dgm:pt modelId="{D2957AA1-3BD7-4B3A-B378-54F850B2ED52}">
      <dgm:prSet phldrT="[Text]"/>
      <dgm:spPr>
        <a:xfrm>
          <a:off x="0" y="617137"/>
          <a:ext cx="8210550" cy="1904400"/>
        </a:xfrm>
        <a:prstGeom prst="rect">
          <a:avLst/>
        </a:prstGeom>
        <a:noFill/>
        <a:ln>
          <a:noFill/>
        </a:ln>
        <a:effectLst/>
      </dgm:spPr>
      <dgm:t>
        <a:bodyPr/>
        <a:lstStyle/>
        <a:p>
          <a:pPr>
            <a:buChar char="•"/>
          </a:pPr>
          <a:r>
            <a:rPr lang="en-US" dirty="0">
              <a:solidFill>
                <a:srgbClr val="000000">
                  <a:hueOff val="0"/>
                  <a:satOff val="0"/>
                  <a:lumOff val="0"/>
                  <a:alphaOff val="0"/>
                </a:srgbClr>
              </a:solidFill>
              <a:latin typeface="Arial"/>
              <a:ea typeface="+mn-ea"/>
              <a:cs typeface="+mn-cs"/>
            </a:rPr>
            <a:t>Congress, HRSA, and HHS Office of General Counsel have been highly critical of manufacturers’ actions</a:t>
          </a:r>
        </a:p>
      </dgm:t>
    </dgm:pt>
    <dgm:pt modelId="{EC83D8DE-D677-4BFE-85F6-8BD5CD5D007A}" type="parTrans" cxnId="{5E0475C6-7CD2-4A40-876F-AED30D0BB260}">
      <dgm:prSet/>
      <dgm:spPr/>
      <dgm:t>
        <a:bodyPr/>
        <a:lstStyle/>
        <a:p>
          <a:endParaRPr lang="en-US"/>
        </a:p>
      </dgm:t>
    </dgm:pt>
    <dgm:pt modelId="{A550A2B0-24B4-4AA5-B648-5F14F8C1450B}" type="sibTrans" cxnId="{5E0475C6-7CD2-4A40-876F-AED30D0BB260}">
      <dgm:prSet/>
      <dgm:spPr/>
      <dgm:t>
        <a:bodyPr/>
        <a:lstStyle/>
        <a:p>
          <a:endParaRPr lang="en-US"/>
        </a:p>
      </dgm:t>
    </dgm:pt>
    <dgm:pt modelId="{B1056471-86DE-488C-8D36-0882673BF646}">
      <dgm:prSet phldrT="[Text]"/>
      <dgm:spPr>
        <a:xfrm>
          <a:off x="0" y="2521537"/>
          <a:ext cx="8210550" cy="53820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Manufacturer Litigation</a:t>
          </a:r>
        </a:p>
      </dgm:t>
    </dgm:pt>
    <dgm:pt modelId="{83F2942D-0DA8-4C19-AF5D-91D14B344BFF}" type="parTrans" cxnId="{AC6F8F20-A336-45C9-93C0-E750AF534B91}">
      <dgm:prSet/>
      <dgm:spPr/>
      <dgm:t>
        <a:bodyPr/>
        <a:lstStyle/>
        <a:p>
          <a:endParaRPr lang="en-US"/>
        </a:p>
      </dgm:t>
    </dgm:pt>
    <dgm:pt modelId="{0C1F30DA-2F67-43A2-BB30-B9E8078E91C6}" type="sibTrans" cxnId="{AC6F8F20-A336-45C9-93C0-E750AF534B91}">
      <dgm:prSet/>
      <dgm:spPr/>
      <dgm:t>
        <a:bodyPr/>
        <a:lstStyle/>
        <a:p>
          <a:endParaRPr lang="en-US"/>
        </a:p>
      </dgm:t>
    </dgm:pt>
    <dgm:pt modelId="{764141F9-02AD-4CA4-96D9-B241DABAF6DF}">
      <dgm:prSet phldrT="[Text]"/>
      <dgm:spPr>
        <a:xfrm>
          <a:off x="0" y="3059737"/>
          <a:ext cx="8210550" cy="595125"/>
        </a:xfrm>
        <a:prstGeom prst="rect">
          <a:avLst/>
        </a:prstGeom>
        <a:noFill/>
        <a:ln>
          <a:noFill/>
        </a:ln>
        <a:effectLst/>
      </dgm:spPr>
      <dgm:t>
        <a:bodyPr/>
        <a:lstStyle/>
        <a:p>
          <a:pPr>
            <a:buChar char="•"/>
          </a:pPr>
          <a:r>
            <a:rPr lang="en-US" dirty="0">
              <a:solidFill>
                <a:srgbClr val="000000">
                  <a:hueOff val="0"/>
                  <a:satOff val="0"/>
                  <a:lumOff val="0"/>
                  <a:alphaOff val="0"/>
                </a:srgbClr>
              </a:solidFill>
              <a:latin typeface="Arial"/>
              <a:ea typeface="+mn-ea"/>
              <a:cs typeface="+mn-cs"/>
            </a:rPr>
            <a:t>At least eight manufacturers plus PhRMA (trade group) have sued HHS</a:t>
          </a:r>
        </a:p>
      </dgm:t>
    </dgm:pt>
    <dgm:pt modelId="{B1153147-5A52-43A7-B6DB-E66E3DB89AF0}" type="parTrans" cxnId="{DD43557F-D838-410E-A5CB-779A00CB7995}">
      <dgm:prSet/>
      <dgm:spPr/>
      <dgm:t>
        <a:bodyPr/>
        <a:lstStyle/>
        <a:p>
          <a:endParaRPr lang="en-US"/>
        </a:p>
      </dgm:t>
    </dgm:pt>
    <dgm:pt modelId="{96724FAB-004D-4D6A-AB22-5EC44EEFF05E}" type="sibTrans" cxnId="{DD43557F-D838-410E-A5CB-779A00CB7995}">
      <dgm:prSet/>
      <dgm:spPr/>
      <dgm:t>
        <a:bodyPr/>
        <a:lstStyle/>
        <a:p>
          <a:endParaRPr lang="en-US"/>
        </a:p>
      </dgm:t>
    </dgm:pt>
    <dgm:pt modelId="{1AC1CB92-272B-444E-89D3-BA206982D670}">
      <dgm:prSet phldrT="[Text]"/>
      <dgm:spPr>
        <a:xfrm>
          <a:off x="0" y="617137"/>
          <a:ext cx="8210550" cy="1904400"/>
        </a:xfrm>
        <a:prstGeom prst="rect">
          <a:avLst/>
        </a:prstGeom>
        <a:noFill/>
        <a:ln>
          <a:noFill/>
        </a:ln>
        <a:effectLst/>
      </dgm:spPr>
      <dgm:t>
        <a:bodyPr/>
        <a:lstStyle/>
        <a:p>
          <a:pPr>
            <a:buChar char="•"/>
          </a:pPr>
          <a:r>
            <a:rPr lang="en-US" dirty="0">
              <a:solidFill>
                <a:srgbClr val="000000">
                  <a:hueOff val="0"/>
                  <a:satOff val="0"/>
                  <a:lumOff val="0"/>
                  <a:alphaOff val="0"/>
                </a:srgbClr>
              </a:solidFill>
              <a:latin typeface="Arial"/>
              <a:ea typeface="+mn-ea"/>
              <a:cs typeface="+mn-cs"/>
            </a:rPr>
            <a:t>HRSA has sent enforcement letters to nine manufacturers informing them that their restrictions are unlawful</a:t>
          </a:r>
        </a:p>
      </dgm:t>
    </dgm:pt>
    <dgm:pt modelId="{7612B18B-A327-473D-BF77-69A97E6BDE82}" type="parTrans" cxnId="{C1FA868F-0576-401E-A293-D99DF7B22E75}">
      <dgm:prSet/>
      <dgm:spPr/>
      <dgm:t>
        <a:bodyPr/>
        <a:lstStyle/>
        <a:p>
          <a:endParaRPr lang="en-US"/>
        </a:p>
      </dgm:t>
    </dgm:pt>
    <dgm:pt modelId="{A755BDA7-45A9-4ACA-93FC-A3B937327197}" type="sibTrans" cxnId="{C1FA868F-0576-401E-A293-D99DF7B22E75}">
      <dgm:prSet/>
      <dgm:spPr/>
      <dgm:t>
        <a:bodyPr/>
        <a:lstStyle/>
        <a:p>
          <a:endParaRPr lang="en-US"/>
        </a:p>
      </dgm:t>
    </dgm:pt>
    <dgm:pt modelId="{5728A0C0-61D0-489A-8EBC-1B3906818B90}">
      <dgm:prSet phldrT="[Text]"/>
      <dgm:spPr>
        <a:xfrm>
          <a:off x="0" y="617137"/>
          <a:ext cx="8210550" cy="1904400"/>
        </a:xfrm>
        <a:prstGeom prst="rect">
          <a:avLst/>
        </a:prstGeom>
        <a:noFill/>
        <a:ln>
          <a:noFill/>
        </a:ln>
        <a:effectLst/>
      </dgm:spPr>
      <dgm:t>
        <a:bodyPr/>
        <a:lstStyle/>
        <a:p>
          <a:pPr>
            <a:buChar char="•"/>
          </a:pPr>
          <a:r>
            <a:rPr lang="en-US" dirty="0">
              <a:solidFill>
                <a:srgbClr val="000000">
                  <a:hueOff val="0"/>
                  <a:satOff val="0"/>
                  <a:lumOff val="0"/>
                  <a:alphaOff val="0"/>
                </a:srgbClr>
              </a:solidFill>
              <a:latin typeface="Arial"/>
              <a:ea typeface="+mn-ea"/>
              <a:cs typeface="+mn-cs"/>
            </a:rPr>
            <a:t>HRSA has referred seven of these manufacturers to OIG for Civil Monetary Penalties</a:t>
          </a:r>
        </a:p>
      </dgm:t>
    </dgm:pt>
    <dgm:pt modelId="{5B9A24FE-2E6E-4C67-B7A0-093102132009}" type="parTrans" cxnId="{E8DA2053-BCCE-438E-840E-EC8462F507B4}">
      <dgm:prSet/>
      <dgm:spPr/>
      <dgm:t>
        <a:bodyPr/>
        <a:lstStyle/>
        <a:p>
          <a:endParaRPr lang="en-US"/>
        </a:p>
      </dgm:t>
    </dgm:pt>
    <dgm:pt modelId="{B101827B-891B-4EB5-9A68-D51F7AE06587}" type="sibTrans" cxnId="{E8DA2053-BCCE-438E-840E-EC8462F507B4}">
      <dgm:prSet/>
      <dgm:spPr/>
      <dgm:t>
        <a:bodyPr/>
        <a:lstStyle/>
        <a:p>
          <a:endParaRPr lang="en-US"/>
        </a:p>
      </dgm:t>
    </dgm:pt>
    <dgm:pt modelId="{8BC8A8FB-D104-48B1-B7EB-A738B6932EB2}">
      <dgm:prSet phldrT="[Text]"/>
      <dgm:spPr>
        <a:xfrm>
          <a:off x="0" y="3059737"/>
          <a:ext cx="8210550" cy="595125"/>
        </a:xfrm>
        <a:prstGeom prst="rect">
          <a:avLst/>
        </a:prstGeom>
        <a:noFill/>
        <a:ln>
          <a:noFill/>
        </a:ln>
        <a:effectLst/>
      </dgm:spPr>
      <dgm:t>
        <a:bodyPr/>
        <a:lstStyle/>
        <a:p>
          <a:pPr>
            <a:buChar char="•"/>
          </a:pPr>
          <a:r>
            <a:rPr lang="en-US" dirty="0">
              <a:solidFill>
                <a:srgbClr val="000000">
                  <a:hueOff val="0"/>
                  <a:satOff val="0"/>
                  <a:lumOff val="0"/>
                  <a:alphaOff val="0"/>
                </a:srgbClr>
              </a:solidFill>
              <a:latin typeface="Arial"/>
              <a:ea typeface="+mn-ea"/>
              <a:cs typeface="+mn-cs"/>
            </a:rPr>
            <a:t>Cases have been mixed; two appeals are pending; one appeal decided in manufacturers’ favor</a:t>
          </a:r>
        </a:p>
      </dgm:t>
    </dgm:pt>
    <dgm:pt modelId="{211F148B-A515-4D2D-87CB-EE85D136BF73}" type="parTrans" cxnId="{344DCAFC-AB04-4F1D-A977-59618EA2DB51}">
      <dgm:prSet/>
      <dgm:spPr/>
      <dgm:t>
        <a:bodyPr/>
        <a:lstStyle/>
        <a:p>
          <a:endParaRPr lang="en-US"/>
        </a:p>
      </dgm:t>
    </dgm:pt>
    <dgm:pt modelId="{78A79919-30E0-4D41-B811-1360DEF35761}" type="sibTrans" cxnId="{344DCAFC-AB04-4F1D-A977-59618EA2DB51}">
      <dgm:prSet/>
      <dgm:spPr/>
      <dgm:t>
        <a:bodyPr/>
        <a:lstStyle/>
        <a:p>
          <a:endParaRPr lang="en-US"/>
        </a:p>
      </dgm:t>
    </dgm:pt>
    <dgm:pt modelId="{D2B2861F-62EF-4BD7-8A5A-7135B6D71F5D}">
      <dgm:prSet phldrT="[Text]"/>
      <dgm:spPr>
        <a:xfrm>
          <a:off x="0" y="617137"/>
          <a:ext cx="8210550" cy="1904400"/>
        </a:xfrm>
        <a:prstGeom prst="rect">
          <a:avLst/>
        </a:prstGeom>
        <a:noFill/>
        <a:ln>
          <a:noFill/>
        </a:ln>
        <a:effectLst/>
      </dgm:spPr>
      <dgm:t>
        <a:bodyPr/>
        <a:lstStyle/>
        <a:p>
          <a:pPr>
            <a:buChar char="•"/>
          </a:pPr>
          <a:r>
            <a:rPr lang="en-US" dirty="0">
              <a:solidFill>
                <a:srgbClr val="000000">
                  <a:hueOff val="0"/>
                  <a:satOff val="0"/>
                  <a:lumOff val="0"/>
                  <a:alphaOff val="0"/>
                </a:srgbClr>
              </a:solidFill>
              <a:latin typeface="Arial"/>
              <a:ea typeface="+mn-ea"/>
              <a:cs typeface="+mn-cs"/>
            </a:rPr>
            <a:t>OIG has taken no public action so far</a:t>
          </a:r>
        </a:p>
      </dgm:t>
    </dgm:pt>
    <dgm:pt modelId="{E2138968-DED5-4D70-90AC-AFB38FC646A9}" type="parTrans" cxnId="{42CA2215-09E1-441B-8434-E089875E44DB}">
      <dgm:prSet/>
      <dgm:spPr/>
      <dgm:t>
        <a:bodyPr/>
        <a:lstStyle/>
        <a:p>
          <a:endParaRPr lang="en-US"/>
        </a:p>
      </dgm:t>
    </dgm:pt>
    <dgm:pt modelId="{5B704CBC-D62F-4668-A52C-4C6BE01816FA}" type="sibTrans" cxnId="{42CA2215-09E1-441B-8434-E089875E44DB}">
      <dgm:prSet/>
      <dgm:spPr/>
      <dgm:t>
        <a:bodyPr/>
        <a:lstStyle/>
        <a:p>
          <a:endParaRPr lang="en-US"/>
        </a:p>
      </dgm:t>
    </dgm:pt>
    <dgm:pt modelId="{6972E52A-6144-4E5B-AE0C-90C680837DD2}" type="pres">
      <dgm:prSet presAssocID="{C96D253E-D676-408B-A8AE-AD10593BA09D}" presName="linear" presStyleCnt="0">
        <dgm:presLayoutVars>
          <dgm:animLvl val="lvl"/>
          <dgm:resizeHandles val="exact"/>
        </dgm:presLayoutVars>
      </dgm:prSet>
      <dgm:spPr/>
    </dgm:pt>
    <dgm:pt modelId="{60F854D6-5275-4D52-8897-89149D5B90B1}" type="pres">
      <dgm:prSet presAssocID="{9C830518-365E-4E1B-A2F6-5FE5F9DD32AE}" presName="parentText" presStyleLbl="node1" presStyleIdx="0" presStyleCnt="2">
        <dgm:presLayoutVars>
          <dgm:chMax val="0"/>
          <dgm:bulletEnabled val="1"/>
        </dgm:presLayoutVars>
      </dgm:prSet>
      <dgm:spPr/>
    </dgm:pt>
    <dgm:pt modelId="{D05C2596-F4F1-487C-ABEC-1487416FB8AD}" type="pres">
      <dgm:prSet presAssocID="{9C830518-365E-4E1B-A2F6-5FE5F9DD32AE}" presName="childText" presStyleLbl="revTx" presStyleIdx="0" presStyleCnt="2">
        <dgm:presLayoutVars>
          <dgm:bulletEnabled val="1"/>
        </dgm:presLayoutVars>
      </dgm:prSet>
      <dgm:spPr/>
    </dgm:pt>
    <dgm:pt modelId="{17F94BD2-D086-43DB-93CF-B4A7376E32C7}" type="pres">
      <dgm:prSet presAssocID="{B1056471-86DE-488C-8D36-0882673BF646}" presName="parentText" presStyleLbl="node1" presStyleIdx="1" presStyleCnt="2">
        <dgm:presLayoutVars>
          <dgm:chMax val="0"/>
          <dgm:bulletEnabled val="1"/>
        </dgm:presLayoutVars>
      </dgm:prSet>
      <dgm:spPr/>
    </dgm:pt>
    <dgm:pt modelId="{1F7FA624-5AAD-4C9F-9A90-D6B4FFDC05A2}" type="pres">
      <dgm:prSet presAssocID="{B1056471-86DE-488C-8D36-0882673BF646}" presName="childText" presStyleLbl="revTx" presStyleIdx="1" presStyleCnt="2">
        <dgm:presLayoutVars>
          <dgm:bulletEnabled val="1"/>
        </dgm:presLayoutVars>
      </dgm:prSet>
      <dgm:spPr/>
    </dgm:pt>
  </dgm:ptLst>
  <dgm:cxnLst>
    <dgm:cxn modelId="{42CA2215-09E1-441B-8434-E089875E44DB}" srcId="{5728A0C0-61D0-489A-8EBC-1B3906818B90}" destId="{D2B2861F-62EF-4BD7-8A5A-7135B6D71F5D}" srcOrd="0" destOrd="0" parTransId="{E2138968-DED5-4D70-90AC-AFB38FC646A9}" sibTransId="{5B704CBC-D62F-4668-A52C-4C6BE01816FA}"/>
    <dgm:cxn modelId="{AC6F8F20-A336-45C9-93C0-E750AF534B91}" srcId="{C96D253E-D676-408B-A8AE-AD10593BA09D}" destId="{B1056471-86DE-488C-8D36-0882673BF646}" srcOrd="1" destOrd="0" parTransId="{83F2942D-0DA8-4C19-AF5D-91D14B344BFF}" sibTransId="{0C1F30DA-2F67-43A2-BB30-B9E8078E91C6}"/>
    <dgm:cxn modelId="{8CC6FB2A-ECC0-4875-A75C-D694923D17AC}" type="presOf" srcId="{B1056471-86DE-488C-8D36-0882673BF646}" destId="{17F94BD2-D086-43DB-93CF-B4A7376E32C7}" srcOrd="0" destOrd="0" presId="urn:microsoft.com/office/officeart/2005/8/layout/vList2"/>
    <dgm:cxn modelId="{8BAF7630-24DF-4F35-B936-D5FD5EC0349C}" type="presOf" srcId="{764141F9-02AD-4CA4-96D9-B241DABAF6DF}" destId="{1F7FA624-5AAD-4C9F-9A90-D6B4FFDC05A2}" srcOrd="0" destOrd="0" presId="urn:microsoft.com/office/officeart/2005/8/layout/vList2"/>
    <dgm:cxn modelId="{0D1D214F-7930-4906-B4F9-8968AECB05B6}" type="presOf" srcId="{C96D253E-D676-408B-A8AE-AD10593BA09D}" destId="{6972E52A-6144-4E5B-AE0C-90C680837DD2}" srcOrd="0" destOrd="0" presId="urn:microsoft.com/office/officeart/2005/8/layout/vList2"/>
    <dgm:cxn modelId="{E8DA2053-BCCE-438E-840E-EC8462F507B4}" srcId="{D2957AA1-3BD7-4B3A-B378-54F850B2ED52}" destId="{5728A0C0-61D0-489A-8EBC-1B3906818B90}" srcOrd="1" destOrd="0" parTransId="{5B9A24FE-2E6E-4C67-B7A0-093102132009}" sibTransId="{B101827B-891B-4EB5-9A68-D51F7AE06587}"/>
    <dgm:cxn modelId="{DD43557F-D838-410E-A5CB-779A00CB7995}" srcId="{B1056471-86DE-488C-8D36-0882673BF646}" destId="{764141F9-02AD-4CA4-96D9-B241DABAF6DF}" srcOrd="0" destOrd="0" parTransId="{B1153147-5A52-43A7-B6DB-E66E3DB89AF0}" sibTransId="{96724FAB-004D-4D6A-AB22-5EC44EEFF05E}"/>
    <dgm:cxn modelId="{A931918B-BBF5-4BC7-AA52-A19757A33BBF}" type="presOf" srcId="{8BC8A8FB-D104-48B1-B7EB-A738B6932EB2}" destId="{1F7FA624-5AAD-4C9F-9A90-D6B4FFDC05A2}" srcOrd="0" destOrd="1" presId="urn:microsoft.com/office/officeart/2005/8/layout/vList2"/>
    <dgm:cxn modelId="{C1FA868F-0576-401E-A293-D99DF7B22E75}" srcId="{D2957AA1-3BD7-4B3A-B378-54F850B2ED52}" destId="{1AC1CB92-272B-444E-89D3-BA206982D670}" srcOrd="0" destOrd="0" parTransId="{7612B18B-A327-473D-BF77-69A97E6BDE82}" sibTransId="{A755BDA7-45A9-4ACA-93FC-A3B937327197}"/>
    <dgm:cxn modelId="{96BC61C4-0BDA-4363-8DA1-A1CC9B3CC69D}" srcId="{C96D253E-D676-408B-A8AE-AD10593BA09D}" destId="{9C830518-365E-4E1B-A2F6-5FE5F9DD32AE}" srcOrd="0" destOrd="0" parTransId="{C6048FD0-A881-4573-90F5-962C98D42C81}" sibTransId="{207620CF-9A74-4674-9149-9176BB83CC56}"/>
    <dgm:cxn modelId="{5E0475C6-7CD2-4A40-876F-AED30D0BB260}" srcId="{9C830518-365E-4E1B-A2F6-5FE5F9DD32AE}" destId="{D2957AA1-3BD7-4B3A-B378-54F850B2ED52}" srcOrd="0" destOrd="0" parTransId="{EC83D8DE-D677-4BFE-85F6-8BD5CD5D007A}" sibTransId="{A550A2B0-24B4-4AA5-B648-5F14F8C1450B}"/>
    <dgm:cxn modelId="{1FF50BD1-8C3A-4B9C-915E-A6A63F5458EA}" type="presOf" srcId="{9C830518-365E-4E1B-A2F6-5FE5F9DD32AE}" destId="{60F854D6-5275-4D52-8897-89149D5B90B1}" srcOrd="0" destOrd="0" presId="urn:microsoft.com/office/officeart/2005/8/layout/vList2"/>
    <dgm:cxn modelId="{E7B0AEE0-0D68-478C-AEA7-36DCAE9CDBE4}" type="presOf" srcId="{1AC1CB92-272B-444E-89D3-BA206982D670}" destId="{D05C2596-F4F1-487C-ABEC-1487416FB8AD}" srcOrd="0" destOrd="1" presId="urn:microsoft.com/office/officeart/2005/8/layout/vList2"/>
    <dgm:cxn modelId="{7186FAE2-1DCB-475A-8B38-8A0CEA3B7720}" type="presOf" srcId="{D2957AA1-3BD7-4B3A-B378-54F850B2ED52}" destId="{D05C2596-F4F1-487C-ABEC-1487416FB8AD}" srcOrd="0" destOrd="0" presId="urn:microsoft.com/office/officeart/2005/8/layout/vList2"/>
    <dgm:cxn modelId="{21DE9BE6-46FA-4C12-86AB-2F8CB369B0DA}" type="presOf" srcId="{D2B2861F-62EF-4BD7-8A5A-7135B6D71F5D}" destId="{D05C2596-F4F1-487C-ABEC-1487416FB8AD}" srcOrd="0" destOrd="3" presId="urn:microsoft.com/office/officeart/2005/8/layout/vList2"/>
    <dgm:cxn modelId="{344DCAFC-AB04-4F1D-A977-59618EA2DB51}" srcId="{B1056471-86DE-488C-8D36-0882673BF646}" destId="{8BC8A8FB-D104-48B1-B7EB-A738B6932EB2}" srcOrd="1" destOrd="0" parTransId="{211F148B-A515-4D2D-87CB-EE85D136BF73}" sibTransId="{78A79919-30E0-4D41-B811-1360DEF35761}"/>
    <dgm:cxn modelId="{C603C2FF-1062-47DE-8AB0-9A3F75375F51}" type="presOf" srcId="{5728A0C0-61D0-489A-8EBC-1B3906818B90}" destId="{D05C2596-F4F1-487C-ABEC-1487416FB8AD}" srcOrd="0" destOrd="2" presId="urn:microsoft.com/office/officeart/2005/8/layout/vList2"/>
    <dgm:cxn modelId="{8BC43A70-B220-452B-9381-99D37AF69A2E}" type="presParOf" srcId="{6972E52A-6144-4E5B-AE0C-90C680837DD2}" destId="{60F854D6-5275-4D52-8897-89149D5B90B1}" srcOrd="0" destOrd="0" presId="urn:microsoft.com/office/officeart/2005/8/layout/vList2"/>
    <dgm:cxn modelId="{E4907B9E-6A15-4513-BFF9-C9C2A081545E}" type="presParOf" srcId="{6972E52A-6144-4E5B-AE0C-90C680837DD2}" destId="{D05C2596-F4F1-487C-ABEC-1487416FB8AD}" srcOrd="1" destOrd="0" presId="urn:microsoft.com/office/officeart/2005/8/layout/vList2"/>
    <dgm:cxn modelId="{C00E9A94-52DD-43E7-AD7E-8DBE9870B595}" type="presParOf" srcId="{6972E52A-6144-4E5B-AE0C-90C680837DD2}" destId="{17F94BD2-D086-43DB-93CF-B4A7376E32C7}" srcOrd="2" destOrd="0" presId="urn:microsoft.com/office/officeart/2005/8/layout/vList2"/>
    <dgm:cxn modelId="{598F9173-D9E7-402D-9618-A95EEEC1691E}" type="presParOf" srcId="{6972E52A-6144-4E5B-AE0C-90C680837DD2}" destId="{1F7FA624-5AAD-4C9F-9A90-D6B4FFDC05A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BF09E6-1A31-469C-ACCA-1EC38F5405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AB013D-808F-4FE0-BA8F-ED9F2B4F3BBA}">
      <dgm:prSet phldrT="[Text]"/>
      <dgm:spPr>
        <a:xfrm>
          <a:off x="398462" y="48847"/>
          <a:ext cx="5578475" cy="82656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333399">
                  <a:lumMod val="75000"/>
                </a:srgbClr>
              </a:solidFill>
              <a:latin typeface="Arial"/>
              <a:ea typeface="+mn-ea"/>
              <a:cs typeface="+mn-cs"/>
            </a:rPr>
            <a:t>Options Without Sharing Data</a:t>
          </a:r>
        </a:p>
      </dgm:t>
    </dgm:pt>
    <dgm:pt modelId="{88808093-14CA-4014-BF57-73C958DE536F}" type="parTrans" cxnId="{DFA677AD-57DB-4AAE-9347-3736B1766F36}">
      <dgm:prSet/>
      <dgm:spPr/>
      <dgm:t>
        <a:bodyPr/>
        <a:lstStyle/>
        <a:p>
          <a:endParaRPr lang="en-US"/>
        </a:p>
      </dgm:t>
    </dgm:pt>
    <dgm:pt modelId="{55D1DF22-A55F-4F16-A619-2A9205EA3461}" type="sibTrans" cxnId="{DFA677AD-57DB-4AAE-9347-3736B1766F36}">
      <dgm:prSet/>
      <dgm:spPr/>
      <dgm:t>
        <a:bodyPr/>
        <a:lstStyle/>
        <a:p>
          <a:endParaRPr lang="en-US"/>
        </a:p>
      </dgm:t>
    </dgm:pt>
    <dgm:pt modelId="{4B8A8161-A016-4585-B8B6-DD6096A489D0}">
      <dgm:prSet phldrT="[Text]"/>
      <dgm:spPr>
        <a:xfrm>
          <a:off x="0" y="462127"/>
          <a:ext cx="7969250" cy="31752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Wholly owned pharmacy exceptions</a:t>
          </a:r>
        </a:p>
      </dgm:t>
    </dgm:pt>
    <dgm:pt modelId="{B91B131D-77C2-4377-9156-BAB39E075A49}" type="parTrans" cxnId="{091A7653-2E3F-4B34-90D9-CD718CC05747}">
      <dgm:prSet/>
      <dgm:spPr/>
      <dgm:t>
        <a:bodyPr/>
        <a:lstStyle/>
        <a:p>
          <a:endParaRPr lang="en-US"/>
        </a:p>
      </dgm:t>
    </dgm:pt>
    <dgm:pt modelId="{C7C29210-56E0-4BC7-8555-8C0CB76D7476}" type="sibTrans" cxnId="{091A7653-2E3F-4B34-90D9-CD718CC05747}">
      <dgm:prSet/>
      <dgm:spPr/>
      <dgm:t>
        <a:bodyPr/>
        <a:lstStyle/>
        <a:p>
          <a:endParaRPr lang="en-US"/>
        </a:p>
      </dgm:t>
    </dgm:pt>
    <dgm:pt modelId="{0C1F1A58-31EE-4113-8160-DEF2A3606436}">
      <dgm:prSet phldrT="[Text]"/>
      <dgm:spPr>
        <a:xfrm>
          <a:off x="0" y="462127"/>
          <a:ext cx="7969250" cy="31752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Single contract pharmacy exceptions</a:t>
          </a:r>
        </a:p>
      </dgm:t>
    </dgm:pt>
    <dgm:pt modelId="{CBED08B1-5825-4197-8DA5-6C7251881511}" type="parTrans" cxnId="{405C836D-0D0F-49F5-9BE1-C6D4883BF13B}">
      <dgm:prSet/>
      <dgm:spPr/>
      <dgm:t>
        <a:bodyPr/>
        <a:lstStyle/>
        <a:p>
          <a:endParaRPr lang="en-US"/>
        </a:p>
      </dgm:t>
    </dgm:pt>
    <dgm:pt modelId="{0B8E9C21-9681-475D-B08A-C13591CEC303}" type="sibTrans" cxnId="{405C836D-0D0F-49F5-9BE1-C6D4883BF13B}">
      <dgm:prSet/>
      <dgm:spPr/>
      <dgm:t>
        <a:bodyPr/>
        <a:lstStyle/>
        <a:p>
          <a:endParaRPr lang="en-US"/>
        </a:p>
      </dgm:t>
    </dgm:pt>
    <dgm:pt modelId="{460A191A-A737-4DA9-8595-8D593950FBB3}">
      <dgm:prSet phldrT="[Text]"/>
      <dgm:spPr>
        <a:xfrm>
          <a:off x="0" y="462127"/>
          <a:ext cx="7969250" cy="31752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Alternative sourcing models</a:t>
          </a:r>
        </a:p>
      </dgm:t>
    </dgm:pt>
    <dgm:pt modelId="{F62E14A1-E980-4552-90C2-729397389134}" type="parTrans" cxnId="{02F41355-F4FC-4030-9380-6D03E1CCC01E}">
      <dgm:prSet/>
      <dgm:spPr/>
      <dgm:t>
        <a:bodyPr/>
        <a:lstStyle/>
        <a:p>
          <a:endParaRPr lang="en-US"/>
        </a:p>
      </dgm:t>
    </dgm:pt>
    <dgm:pt modelId="{26730EE1-E561-40D9-8C3B-ADE6E041AF57}" type="sibTrans" cxnId="{02F41355-F4FC-4030-9380-6D03E1CCC01E}">
      <dgm:prSet/>
      <dgm:spPr/>
      <dgm:t>
        <a:bodyPr/>
        <a:lstStyle/>
        <a:p>
          <a:endParaRPr lang="en-US"/>
        </a:p>
      </dgm:t>
    </dgm:pt>
    <dgm:pt modelId="{0B75DC6D-8F94-4FAF-8433-089D87F445EA}">
      <dgm:prSet phldrT="[Text]"/>
      <dgm:spPr>
        <a:xfrm>
          <a:off x="0" y="462127"/>
          <a:ext cx="7969250" cy="31752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Novo Nordisk: Two pharmacies (one retail, one specialty)</a:t>
          </a:r>
        </a:p>
      </dgm:t>
    </dgm:pt>
    <dgm:pt modelId="{C45A7D35-180F-4BDE-82EE-1283A646A4F9}" type="parTrans" cxnId="{F9915927-0032-4F85-B3C9-455A013BD51D}">
      <dgm:prSet/>
      <dgm:spPr/>
      <dgm:t>
        <a:bodyPr/>
        <a:lstStyle/>
        <a:p>
          <a:endParaRPr lang="en-US"/>
        </a:p>
      </dgm:t>
    </dgm:pt>
    <dgm:pt modelId="{4A3C9F95-F958-4E09-B62F-2D2FCE0C55CD}" type="sibTrans" cxnId="{F9915927-0032-4F85-B3C9-455A013BD51D}">
      <dgm:prSet/>
      <dgm:spPr/>
      <dgm:t>
        <a:bodyPr/>
        <a:lstStyle/>
        <a:p>
          <a:endParaRPr lang="en-US"/>
        </a:p>
      </dgm:t>
    </dgm:pt>
    <dgm:pt modelId="{75D62A50-8F9A-4D8D-80AF-8193E2DBE926}">
      <dgm:prSet phldrT="[Text]"/>
      <dgm:spPr>
        <a:xfrm>
          <a:off x="0" y="462127"/>
          <a:ext cx="7969250" cy="3175200"/>
        </a:xfr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gm:spPr>
      <dgm:t>
        <a:bodyPr/>
        <a:lstStyle/>
        <a:p>
          <a:pPr>
            <a:buChar char="•"/>
          </a:pPr>
          <a:r>
            <a:rPr lang="en-US" dirty="0">
              <a:solidFill>
                <a:srgbClr val="000000">
                  <a:hueOff val="0"/>
                  <a:satOff val="0"/>
                  <a:lumOff val="0"/>
                  <a:alphaOff val="0"/>
                </a:srgbClr>
              </a:solidFill>
              <a:latin typeface="Arial"/>
              <a:ea typeface="+mn-ea"/>
              <a:cs typeface="+mn-cs"/>
            </a:rPr>
            <a:t>Manufacturers with limited distribution drugs typically allow a second contract pharmacy designation specific to those drugs</a:t>
          </a:r>
        </a:p>
      </dgm:t>
    </dgm:pt>
    <dgm:pt modelId="{30001AEE-A257-4D97-8F6C-3D08FB0C21AB}" type="parTrans" cxnId="{4A3DAE64-EE15-4F27-B118-A6CACFF0D4B5}">
      <dgm:prSet/>
      <dgm:spPr/>
      <dgm:t>
        <a:bodyPr/>
        <a:lstStyle/>
        <a:p>
          <a:endParaRPr lang="en-US"/>
        </a:p>
      </dgm:t>
    </dgm:pt>
    <dgm:pt modelId="{14A5E5A2-1BE9-4F69-B76A-A469FF001CE9}" type="sibTrans" cxnId="{4A3DAE64-EE15-4F27-B118-A6CACFF0D4B5}">
      <dgm:prSet/>
      <dgm:spPr/>
      <dgm:t>
        <a:bodyPr/>
        <a:lstStyle/>
        <a:p>
          <a:endParaRPr lang="en-US"/>
        </a:p>
      </dgm:t>
    </dgm:pt>
    <dgm:pt modelId="{73DEE8DE-535F-42DB-88E5-EC08370C03DD}" type="pres">
      <dgm:prSet presAssocID="{47BF09E6-1A31-469C-ACCA-1EC38F54050C}" presName="linear" presStyleCnt="0">
        <dgm:presLayoutVars>
          <dgm:dir/>
          <dgm:animLvl val="lvl"/>
          <dgm:resizeHandles val="exact"/>
        </dgm:presLayoutVars>
      </dgm:prSet>
      <dgm:spPr/>
    </dgm:pt>
    <dgm:pt modelId="{CD03E864-838C-4EDD-95E7-8F426BF369A6}" type="pres">
      <dgm:prSet presAssocID="{C7AB013D-808F-4FE0-BA8F-ED9F2B4F3BBA}" presName="parentLin" presStyleCnt="0"/>
      <dgm:spPr/>
    </dgm:pt>
    <dgm:pt modelId="{A06CF2DF-BD4F-4B85-8BAC-6AD585B5BC43}" type="pres">
      <dgm:prSet presAssocID="{C7AB013D-808F-4FE0-BA8F-ED9F2B4F3BBA}" presName="parentLeftMargin" presStyleLbl="node1" presStyleIdx="0" presStyleCnt="1"/>
      <dgm:spPr/>
    </dgm:pt>
    <dgm:pt modelId="{AA8609B0-B5E5-46A1-8E39-B883ABA71AF8}" type="pres">
      <dgm:prSet presAssocID="{C7AB013D-808F-4FE0-BA8F-ED9F2B4F3BBA}" presName="parentText" presStyleLbl="node1" presStyleIdx="0" presStyleCnt="1">
        <dgm:presLayoutVars>
          <dgm:chMax val="0"/>
          <dgm:bulletEnabled val="1"/>
        </dgm:presLayoutVars>
      </dgm:prSet>
      <dgm:spPr/>
    </dgm:pt>
    <dgm:pt modelId="{3F5E2C3B-187F-4E12-9105-0C7BF4294FBB}" type="pres">
      <dgm:prSet presAssocID="{C7AB013D-808F-4FE0-BA8F-ED9F2B4F3BBA}" presName="negativeSpace" presStyleCnt="0"/>
      <dgm:spPr/>
    </dgm:pt>
    <dgm:pt modelId="{EC0532ED-C496-4B93-8F6C-7D1449952CCB}" type="pres">
      <dgm:prSet presAssocID="{C7AB013D-808F-4FE0-BA8F-ED9F2B4F3BBA}" presName="childText" presStyleLbl="conFgAcc1" presStyleIdx="0" presStyleCnt="1">
        <dgm:presLayoutVars>
          <dgm:bulletEnabled val="1"/>
        </dgm:presLayoutVars>
      </dgm:prSet>
      <dgm:spPr>
        <a:prstGeom prst="rect">
          <a:avLst/>
        </a:prstGeom>
      </dgm:spPr>
    </dgm:pt>
  </dgm:ptLst>
  <dgm:cxnLst>
    <dgm:cxn modelId="{F9915927-0032-4F85-B3C9-455A013BD51D}" srcId="{0C1F1A58-31EE-4113-8160-DEF2A3606436}" destId="{0B75DC6D-8F94-4FAF-8433-089D87F445EA}" srcOrd="0" destOrd="0" parTransId="{C45A7D35-180F-4BDE-82EE-1283A646A4F9}" sibTransId="{4A3C9F95-F958-4E09-B62F-2D2FCE0C55CD}"/>
    <dgm:cxn modelId="{2336273B-A49A-4C06-B0E5-E8D38B52E943}" type="presOf" srcId="{0C1F1A58-31EE-4113-8160-DEF2A3606436}" destId="{EC0532ED-C496-4B93-8F6C-7D1449952CCB}" srcOrd="0" destOrd="1" presId="urn:microsoft.com/office/officeart/2005/8/layout/list1"/>
    <dgm:cxn modelId="{4A3DAE64-EE15-4F27-B118-A6CACFF0D4B5}" srcId="{0C1F1A58-31EE-4113-8160-DEF2A3606436}" destId="{75D62A50-8F9A-4D8D-80AF-8193E2DBE926}" srcOrd="1" destOrd="0" parTransId="{30001AEE-A257-4D97-8F6C-3D08FB0C21AB}" sibTransId="{14A5E5A2-1BE9-4F69-B76A-A469FF001CE9}"/>
    <dgm:cxn modelId="{F651E06C-E831-4405-B63A-C8FBA7063E69}" type="presOf" srcId="{4B8A8161-A016-4585-B8B6-DD6096A489D0}" destId="{EC0532ED-C496-4B93-8F6C-7D1449952CCB}" srcOrd="0" destOrd="0" presId="urn:microsoft.com/office/officeart/2005/8/layout/list1"/>
    <dgm:cxn modelId="{405C836D-0D0F-49F5-9BE1-C6D4883BF13B}" srcId="{C7AB013D-808F-4FE0-BA8F-ED9F2B4F3BBA}" destId="{0C1F1A58-31EE-4113-8160-DEF2A3606436}" srcOrd="1" destOrd="0" parTransId="{CBED08B1-5825-4197-8DA5-6C7251881511}" sibTransId="{0B8E9C21-9681-475D-B08A-C13591CEC303}"/>
    <dgm:cxn modelId="{091A7653-2E3F-4B34-90D9-CD718CC05747}" srcId="{C7AB013D-808F-4FE0-BA8F-ED9F2B4F3BBA}" destId="{4B8A8161-A016-4585-B8B6-DD6096A489D0}" srcOrd="0" destOrd="0" parTransId="{B91B131D-77C2-4377-9156-BAB39E075A49}" sibTransId="{C7C29210-56E0-4BC7-8555-8C0CB76D7476}"/>
    <dgm:cxn modelId="{02F41355-F4FC-4030-9380-6D03E1CCC01E}" srcId="{C7AB013D-808F-4FE0-BA8F-ED9F2B4F3BBA}" destId="{460A191A-A737-4DA9-8595-8D593950FBB3}" srcOrd="2" destOrd="0" parTransId="{F62E14A1-E980-4552-90C2-729397389134}" sibTransId="{26730EE1-E561-40D9-8C3B-ADE6E041AF57}"/>
    <dgm:cxn modelId="{7FCC9A92-EB7A-4669-989C-8C49F0A37F5C}" type="presOf" srcId="{C7AB013D-808F-4FE0-BA8F-ED9F2B4F3BBA}" destId="{A06CF2DF-BD4F-4B85-8BAC-6AD585B5BC43}" srcOrd="0" destOrd="0" presId="urn:microsoft.com/office/officeart/2005/8/layout/list1"/>
    <dgm:cxn modelId="{97B2D4A0-BC09-4BCF-9832-7D648B05E646}" type="presOf" srcId="{75D62A50-8F9A-4D8D-80AF-8193E2DBE926}" destId="{EC0532ED-C496-4B93-8F6C-7D1449952CCB}" srcOrd="0" destOrd="3" presId="urn:microsoft.com/office/officeart/2005/8/layout/list1"/>
    <dgm:cxn modelId="{A5BCE8A0-FDE8-47AB-89FC-743DB0B2BCC9}" type="presOf" srcId="{460A191A-A737-4DA9-8595-8D593950FBB3}" destId="{EC0532ED-C496-4B93-8F6C-7D1449952CCB}" srcOrd="0" destOrd="4" presId="urn:microsoft.com/office/officeart/2005/8/layout/list1"/>
    <dgm:cxn modelId="{DFA677AD-57DB-4AAE-9347-3736B1766F36}" srcId="{47BF09E6-1A31-469C-ACCA-1EC38F54050C}" destId="{C7AB013D-808F-4FE0-BA8F-ED9F2B4F3BBA}" srcOrd="0" destOrd="0" parTransId="{88808093-14CA-4014-BF57-73C958DE536F}" sibTransId="{55D1DF22-A55F-4F16-A619-2A9205EA3461}"/>
    <dgm:cxn modelId="{940BB9D2-3A15-420A-B32D-D4DC88F77521}" type="presOf" srcId="{47BF09E6-1A31-469C-ACCA-1EC38F54050C}" destId="{73DEE8DE-535F-42DB-88E5-EC08370C03DD}" srcOrd="0" destOrd="0" presId="urn:microsoft.com/office/officeart/2005/8/layout/list1"/>
    <dgm:cxn modelId="{AA4E1DD8-2F2F-4031-8275-EE52E52DBB1D}" type="presOf" srcId="{0B75DC6D-8F94-4FAF-8433-089D87F445EA}" destId="{EC0532ED-C496-4B93-8F6C-7D1449952CCB}" srcOrd="0" destOrd="2" presId="urn:microsoft.com/office/officeart/2005/8/layout/list1"/>
    <dgm:cxn modelId="{6BE35AFB-C9BF-4F70-9B96-489749E8B1C1}" type="presOf" srcId="{C7AB013D-808F-4FE0-BA8F-ED9F2B4F3BBA}" destId="{AA8609B0-B5E5-46A1-8E39-B883ABA71AF8}" srcOrd="1" destOrd="0" presId="urn:microsoft.com/office/officeart/2005/8/layout/list1"/>
    <dgm:cxn modelId="{6BA41D66-B676-4BC9-9109-10792C1DEE73}" type="presParOf" srcId="{73DEE8DE-535F-42DB-88E5-EC08370C03DD}" destId="{CD03E864-838C-4EDD-95E7-8F426BF369A6}" srcOrd="0" destOrd="0" presId="urn:microsoft.com/office/officeart/2005/8/layout/list1"/>
    <dgm:cxn modelId="{23B348EC-0525-4E65-A441-9D89EE4427AA}" type="presParOf" srcId="{CD03E864-838C-4EDD-95E7-8F426BF369A6}" destId="{A06CF2DF-BD4F-4B85-8BAC-6AD585B5BC43}" srcOrd="0" destOrd="0" presId="urn:microsoft.com/office/officeart/2005/8/layout/list1"/>
    <dgm:cxn modelId="{569A2C8D-9E5B-48CD-A95A-9563187A4C1F}" type="presParOf" srcId="{CD03E864-838C-4EDD-95E7-8F426BF369A6}" destId="{AA8609B0-B5E5-46A1-8E39-B883ABA71AF8}" srcOrd="1" destOrd="0" presId="urn:microsoft.com/office/officeart/2005/8/layout/list1"/>
    <dgm:cxn modelId="{5FD6AD1F-B91E-41D3-8172-E61981FE7F60}" type="presParOf" srcId="{73DEE8DE-535F-42DB-88E5-EC08370C03DD}" destId="{3F5E2C3B-187F-4E12-9105-0C7BF4294FBB}" srcOrd="1" destOrd="0" presId="urn:microsoft.com/office/officeart/2005/8/layout/list1"/>
    <dgm:cxn modelId="{C395BA03-A51C-4AF7-B0F2-AA2191A958CC}" type="presParOf" srcId="{73DEE8DE-535F-42DB-88E5-EC08370C03DD}" destId="{EC0532ED-C496-4B93-8F6C-7D1449952CC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2E96-DB4E-4EDB-BDC0-910C3EE21BC7}">
      <dsp:nvSpPr>
        <dsp:cNvPr id="0" name=""/>
        <dsp:cNvSpPr/>
      </dsp:nvSpPr>
      <dsp:spPr>
        <a:xfrm>
          <a:off x="0" y="419794"/>
          <a:ext cx="831691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DE4C3-B402-4EB1-BB19-6CFF18A23FF4}">
      <dsp:nvSpPr>
        <dsp:cNvPr id="0" name=""/>
        <dsp:cNvSpPr/>
      </dsp:nvSpPr>
      <dsp:spPr>
        <a:xfrm>
          <a:off x="415845" y="95074"/>
          <a:ext cx="5821839"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977900">
            <a:lnSpc>
              <a:spcPct val="90000"/>
            </a:lnSpc>
            <a:spcBef>
              <a:spcPct val="0"/>
            </a:spcBef>
            <a:spcAft>
              <a:spcPct val="35000"/>
            </a:spcAft>
            <a:buNone/>
          </a:pPr>
          <a:r>
            <a:rPr lang="en-US" sz="2200" kern="1200" dirty="0"/>
            <a:t>Who is a covered entity?</a:t>
          </a:r>
        </a:p>
      </dsp:txBody>
      <dsp:txXfrm>
        <a:off x="447548" y="126777"/>
        <a:ext cx="5758433" cy="586034"/>
      </dsp:txXfrm>
    </dsp:sp>
    <dsp:sp modelId="{D4904513-AA63-4115-A663-8A46DAFD107C}">
      <dsp:nvSpPr>
        <dsp:cNvPr id="0" name=""/>
        <dsp:cNvSpPr/>
      </dsp:nvSpPr>
      <dsp:spPr>
        <a:xfrm>
          <a:off x="0" y="1417714"/>
          <a:ext cx="831691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45FC6D-5D7A-4CAD-8DDB-809A57108DC0}">
      <dsp:nvSpPr>
        <dsp:cNvPr id="0" name=""/>
        <dsp:cNvSpPr/>
      </dsp:nvSpPr>
      <dsp:spPr>
        <a:xfrm>
          <a:off x="415845" y="1092995"/>
          <a:ext cx="5821839"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977900">
            <a:lnSpc>
              <a:spcPct val="90000"/>
            </a:lnSpc>
            <a:spcBef>
              <a:spcPct val="0"/>
            </a:spcBef>
            <a:spcAft>
              <a:spcPct val="35000"/>
            </a:spcAft>
            <a:buNone/>
          </a:pPr>
          <a:r>
            <a:rPr lang="en-US" sz="2200" kern="1200" dirty="0"/>
            <a:t>Who are covered entities’ patients?</a:t>
          </a:r>
        </a:p>
      </dsp:txBody>
      <dsp:txXfrm>
        <a:off x="447548" y="1124698"/>
        <a:ext cx="5758433" cy="586034"/>
      </dsp:txXfrm>
    </dsp:sp>
    <dsp:sp modelId="{98AFAABC-C0BE-4F42-BEAC-6965ADD12DFA}">
      <dsp:nvSpPr>
        <dsp:cNvPr id="0" name=""/>
        <dsp:cNvSpPr/>
      </dsp:nvSpPr>
      <dsp:spPr>
        <a:xfrm>
          <a:off x="0" y="2415635"/>
          <a:ext cx="831691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31998D-21CA-4451-A449-A26A9058A1D8}">
      <dsp:nvSpPr>
        <dsp:cNvPr id="0" name=""/>
        <dsp:cNvSpPr/>
      </dsp:nvSpPr>
      <dsp:spPr>
        <a:xfrm>
          <a:off x="415845" y="2090914"/>
          <a:ext cx="5821839"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977900">
            <a:lnSpc>
              <a:spcPct val="90000"/>
            </a:lnSpc>
            <a:spcBef>
              <a:spcPct val="0"/>
            </a:spcBef>
            <a:spcAft>
              <a:spcPct val="35000"/>
            </a:spcAft>
            <a:buNone/>
          </a:pPr>
          <a:r>
            <a:rPr lang="en-US" sz="2200" kern="1200" dirty="0"/>
            <a:t>What are covered entities allowed to do?</a:t>
          </a:r>
        </a:p>
      </dsp:txBody>
      <dsp:txXfrm>
        <a:off x="447548" y="2122617"/>
        <a:ext cx="5758433" cy="586034"/>
      </dsp:txXfrm>
    </dsp:sp>
    <dsp:sp modelId="{B94FE243-A15F-4E46-A2E1-30B2554B286C}">
      <dsp:nvSpPr>
        <dsp:cNvPr id="0" name=""/>
        <dsp:cNvSpPr/>
      </dsp:nvSpPr>
      <dsp:spPr>
        <a:xfrm>
          <a:off x="0" y="3413555"/>
          <a:ext cx="831691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BD65B-87BA-4D7D-9E91-04ABB70EE4FA}">
      <dsp:nvSpPr>
        <dsp:cNvPr id="0" name=""/>
        <dsp:cNvSpPr/>
      </dsp:nvSpPr>
      <dsp:spPr>
        <a:xfrm>
          <a:off x="415845" y="3088835"/>
          <a:ext cx="5821839"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977900">
            <a:lnSpc>
              <a:spcPct val="90000"/>
            </a:lnSpc>
            <a:spcBef>
              <a:spcPct val="0"/>
            </a:spcBef>
            <a:spcAft>
              <a:spcPct val="35000"/>
            </a:spcAft>
            <a:buNone/>
          </a:pPr>
          <a:r>
            <a:rPr lang="en-US" sz="2200" kern="1200" dirty="0"/>
            <a:t>What are manufacturers required to do?</a:t>
          </a:r>
        </a:p>
      </dsp:txBody>
      <dsp:txXfrm>
        <a:off x="447548" y="3120538"/>
        <a:ext cx="5758433" cy="586034"/>
      </dsp:txXfrm>
    </dsp:sp>
    <dsp:sp modelId="{20E86DE4-31B1-45E0-BF84-8950F1C88F05}">
      <dsp:nvSpPr>
        <dsp:cNvPr id="0" name=""/>
        <dsp:cNvSpPr/>
      </dsp:nvSpPr>
      <dsp:spPr>
        <a:xfrm>
          <a:off x="0" y="4411475"/>
          <a:ext cx="831691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E2BCC9-37BA-45B9-B79B-7574372E840B}">
      <dsp:nvSpPr>
        <dsp:cNvPr id="0" name=""/>
        <dsp:cNvSpPr/>
      </dsp:nvSpPr>
      <dsp:spPr>
        <a:xfrm>
          <a:off x="415845" y="4086755"/>
          <a:ext cx="5821839"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977900">
            <a:lnSpc>
              <a:spcPct val="90000"/>
            </a:lnSpc>
            <a:spcBef>
              <a:spcPct val="0"/>
            </a:spcBef>
            <a:spcAft>
              <a:spcPct val="35000"/>
            </a:spcAft>
            <a:buNone/>
          </a:pPr>
          <a:r>
            <a:rPr lang="en-US" sz="2200" kern="1200" dirty="0"/>
            <a:t>What is HRSA OPA doing?</a:t>
          </a:r>
        </a:p>
      </dsp:txBody>
      <dsp:txXfrm>
        <a:off x="447548" y="4118458"/>
        <a:ext cx="5758433"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532ED-C496-4B93-8F6C-7D1449952CCB}">
      <dsp:nvSpPr>
        <dsp:cNvPr id="0" name=""/>
        <dsp:cNvSpPr/>
      </dsp:nvSpPr>
      <dsp:spPr>
        <a:xfrm>
          <a:off x="0" y="382019"/>
          <a:ext cx="3962400" cy="36288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7526" tIns="499872" rIns="30752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0000">
                  <a:hueOff val="0"/>
                  <a:satOff val="0"/>
                  <a:lumOff val="0"/>
                  <a:alphaOff val="0"/>
                </a:srgbClr>
              </a:solidFill>
              <a:latin typeface="Arial"/>
              <a:ea typeface="+mn-ea"/>
              <a:cs typeface="+mn-cs"/>
            </a:rPr>
            <a:t>Coordinate with contracting team – monitor 340B-based discriminatory pricing </a:t>
          </a:r>
        </a:p>
        <a:p>
          <a:pPr marL="228600" lvl="1" indent="-228600" algn="l" defTabSz="889000">
            <a:lnSpc>
              <a:spcPct val="90000"/>
            </a:lnSpc>
            <a:spcBef>
              <a:spcPct val="0"/>
            </a:spcBef>
            <a:spcAft>
              <a:spcPct val="15000"/>
            </a:spcAft>
            <a:buChar char="•"/>
          </a:pPr>
          <a:r>
            <a:rPr lang="en-US" sz="2000" kern="1200" dirty="0">
              <a:solidFill>
                <a:srgbClr val="000000">
                  <a:hueOff val="0"/>
                  <a:satOff val="0"/>
                  <a:lumOff val="0"/>
                  <a:alphaOff val="0"/>
                </a:srgbClr>
              </a:solidFill>
              <a:latin typeface="Arial"/>
              <a:ea typeface="+mn-ea"/>
              <a:cs typeface="+mn-cs"/>
            </a:rPr>
            <a:t>Consider state laws addressing 340B pricing discrimination in the pharmacy setting</a:t>
          </a:r>
        </a:p>
        <a:p>
          <a:pPr marL="228600" lvl="1" indent="-228600" algn="l" defTabSz="889000">
            <a:lnSpc>
              <a:spcPct val="90000"/>
            </a:lnSpc>
            <a:spcBef>
              <a:spcPct val="0"/>
            </a:spcBef>
            <a:spcAft>
              <a:spcPct val="15000"/>
            </a:spcAft>
            <a:buChar char="•"/>
          </a:pPr>
          <a:r>
            <a:rPr lang="en-US" sz="2000" kern="1200" dirty="0">
              <a:solidFill>
                <a:srgbClr val="000000">
                  <a:hueOff val="0"/>
                  <a:satOff val="0"/>
                  <a:lumOff val="0"/>
                  <a:alphaOff val="0"/>
                </a:srgbClr>
              </a:solidFill>
              <a:latin typeface="Arial"/>
              <a:ea typeface="+mn-ea"/>
              <a:cs typeface="+mn-cs"/>
            </a:rPr>
            <a:t>Consider PBM and pharmacy data sharing restrictions (contractual)</a:t>
          </a:r>
        </a:p>
      </dsp:txBody>
      <dsp:txXfrm>
        <a:off x="0" y="382019"/>
        <a:ext cx="3962400" cy="3628800"/>
      </dsp:txXfrm>
    </dsp:sp>
    <dsp:sp modelId="{AA8609B0-B5E5-46A1-8E39-B883ABA71AF8}">
      <dsp:nvSpPr>
        <dsp:cNvPr id="0" name=""/>
        <dsp:cNvSpPr/>
      </dsp:nvSpPr>
      <dsp:spPr>
        <a:xfrm>
          <a:off x="198120" y="27779"/>
          <a:ext cx="2773680" cy="70848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333399">
                  <a:lumMod val="75000"/>
                </a:srgbClr>
              </a:solidFill>
              <a:latin typeface="Arial"/>
              <a:ea typeface="+mn-ea"/>
              <a:cs typeface="+mn-cs"/>
            </a:rPr>
            <a:t>Downstream Impacts</a:t>
          </a:r>
        </a:p>
      </dsp:txBody>
      <dsp:txXfrm>
        <a:off x="232705" y="62364"/>
        <a:ext cx="2704510"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BCFB1-DC1B-4E73-9555-23F46FFDC3E9}">
      <dsp:nvSpPr>
        <dsp:cNvPr id="0" name=""/>
        <dsp:cNvSpPr/>
      </dsp:nvSpPr>
      <dsp:spPr>
        <a:xfrm>
          <a:off x="40" y="17279"/>
          <a:ext cx="3916784" cy="460800"/>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lumMod val="75000"/>
                </a:srgbClr>
              </a:solidFill>
              <a:latin typeface="Arial"/>
              <a:ea typeface="+mn-ea"/>
              <a:cs typeface="+mn-cs"/>
            </a:rPr>
            <a:t>Background</a:t>
          </a:r>
        </a:p>
      </dsp:txBody>
      <dsp:txXfrm>
        <a:off x="40" y="17279"/>
        <a:ext cx="3916784" cy="460800"/>
      </dsp:txXfrm>
    </dsp:sp>
    <dsp:sp modelId="{E1E49566-F4E1-4A47-9818-0BEEBC613DBD}">
      <dsp:nvSpPr>
        <dsp:cNvPr id="0" name=""/>
        <dsp:cNvSpPr/>
      </dsp:nvSpPr>
      <dsp:spPr>
        <a:xfrm>
          <a:off x="40"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Since 2018, CMS has paid 340B hospitals less than other hospitals for drugs under the Outpatient Prospective Payment System</a:t>
          </a:r>
        </a:p>
        <a:p>
          <a:pPr marL="342900" lvl="2" indent="-171450" algn="just"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Standard rate: Average Sales Price + 6%</a:t>
          </a:r>
        </a:p>
        <a:p>
          <a:pPr marL="342900" lvl="2" indent="-171450" algn="just"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340B rate: ASP – 22.5%</a:t>
          </a:r>
        </a:p>
        <a:p>
          <a:pPr marL="342900" lvl="2" indent="-171450" algn="just"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340B hospitals directed to identify 340B-priced drugs using a “JG” modifier</a:t>
          </a:r>
        </a:p>
        <a:p>
          <a:pPr marL="171450" lvl="1" indent="-171450" algn="just"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Supreme Court found this policy to be unlawful in </a:t>
          </a:r>
          <a:r>
            <a:rPr lang="en-US" sz="1600" i="1" kern="1200" dirty="0">
              <a:solidFill>
                <a:srgbClr val="000000">
                  <a:hueOff val="0"/>
                  <a:satOff val="0"/>
                  <a:lumOff val="0"/>
                  <a:alphaOff val="0"/>
                </a:srgbClr>
              </a:solidFill>
              <a:latin typeface="Arial"/>
              <a:ea typeface="+mn-ea"/>
              <a:cs typeface="+mn-cs"/>
            </a:rPr>
            <a:t>American Hospital Ass’n. v. Becerra</a:t>
          </a:r>
          <a:endParaRPr lang="en-US" sz="1600" kern="1200" dirty="0">
            <a:solidFill>
              <a:srgbClr val="000000">
                <a:hueOff val="0"/>
                <a:satOff val="0"/>
                <a:lumOff val="0"/>
                <a:alphaOff val="0"/>
              </a:srgbClr>
            </a:solidFill>
            <a:latin typeface="Arial"/>
            <a:ea typeface="+mn-ea"/>
            <a:cs typeface="+mn-cs"/>
          </a:endParaRPr>
        </a:p>
      </dsp:txBody>
      <dsp:txXfrm>
        <a:off x="40" y="478080"/>
        <a:ext cx="3916784" cy="3162240"/>
      </dsp:txXfrm>
    </dsp:sp>
    <dsp:sp modelId="{79CDF5B9-2EC5-4765-9607-1A5453A5EBF6}">
      <dsp:nvSpPr>
        <dsp:cNvPr id="0" name=""/>
        <dsp:cNvSpPr/>
      </dsp:nvSpPr>
      <dsp:spPr>
        <a:xfrm>
          <a:off x="4465174" y="17279"/>
          <a:ext cx="3916784" cy="460800"/>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99">
                  <a:lumMod val="75000"/>
                </a:srgbClr>
              </a:solidFill>
              <a:latin typeface="Arial"/>
              <a:ea typeface="+mn-ea"/>
              <a:cs typeface="+mn-cs"/>
            </a:rPr>
            <a:t>Policy Update</a:t>
          </a:r>
        </a:p>
      </dsp:txBody>
      <dsp:txXfrm>
        <a:off x="4465174" y="17279"/>
        <a:ext cx="3916784" cy="460800"/>
      </dsp:txXfrm>
    </dsp:sp>
    <dsp:sp modelId="{3AB1AF3A-0DFF-41E1-9E5A-CC6C7CC7D43A}">
      <dsp:nvSpPr>
        <dsp:cNvPr id="0" name=""/>
        <dsp:cNvSpPr/>
      </dsp:nvSpPr>
      <dsp:spPr>
        <a:xfrm>
          <a:off x="4465174" y="478080"/>
          <a:ext cx="3916784" cy="316224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ts val="600"/>
            </a:spcAft>
            <a:buChar char="•"/>
          </a:pPr>
          <a:r>
            <a:rPr lang="en-US" sz="1600" kern="1200" dirty="0">
              <a:solidFill>
                <a:srgbClr val="000000">
                  <a:hueOff val="0"/>
                  <a:satOff val="0"/>
                  <a:lumOff val="0"/>
                  <a:alphaOff val="0"/>
                </a:srgbClr>
              </a:solidFill>
              <a:latin typeface="Arial"/>
              <a:ea typeface="+mn-ea"/>
              <a:cs typeface="+mn-cs"/>
            </a:rPr>
            <a:t>Effective January 1, 2023, CMS eliminated ASP – 22.5% payment rate for 340B-purchased drugs</a:t>
          </a:r>
        </a:p>
        <a:p>
          <a:pPr marL="171450" lvl="1" indent="-171450" algn="just"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Separately payable OPPS drugs now reimbursed at ASP + 6% for all hospital providers</a:t>
          </a:r>
        </a:p>
      </dsp:txBody>
      <dsp:txXfrm>
        <a:off x="4465174" y="478080"/>
        <a:ext cx="3916784" cy="31622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50692-4C17-43C7-98E5-DA81A408522A}">
      <dsp:nvSpPr>
        <dsp:cNvPr id="0" name=""/>
        <dsp:cNvSpPr/>
      </dsp:nvSpPr>
      <dsp:spPr>
        <a:xfrm>
          <a:off x="0" y="52702"/>
          <a:ext cx="7816850" cy="491399"/>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33399">
                  <a:lumMod val="75000"/>
                </a:srgbClr>
              </a:solidFill>
              <a:latin typeface="Arial"/>
              <a:ea typeface="+mn-ea"/>
              <a:cs typeface="+mn-cs"/>
            </a:rPr>
            <a:t>What about 2018-2022 payments?</a:t>
          </a:r>
        </a:p>
      </dsp:txBody>
      <dsp:txXfrm>
        <a:off x="23988" y="76690"/>
        <a:ext cx="7768874" cy="443423"/>
      </dsp:txXfrm>
    </dsp:sp>
    <dsp:sp modelId="{D828CE79-314F-4F92-800F-4CC991A914F7}">
      <dsp:nvSpPr>
        <dsp:cNvPr id="0" name=""/>
        <dsp:cNvSpPr/>
      </dsp:nvSpPr>
      <dsp:spPr>
        <a:xfrm>
          <a:off x="0" y="544102"/>
          <a:ext cx="7816850"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85"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solidFill>
                <a:srgbClr val="000000">
                  <a:hueOff val="0"/>
                  <a:satOff val="0"/>
                  <a:lumOff val="0"/>
                  <a:alphaOff val="0"/>
                </a:srgbClr>
              </a:solidFill>
              <a:latin typeface="Arial"/>
              <a:ea typeface="+mn-ea"/>
              <a:cs typeface="+mn-cs"/>
            </a:rPr>
            <a:t>Not entirely clear</a:t>
          </a:r>
        </a:p>
        <a:p>
          <a:pPr marL="342900" lvl="2" indent="-171450" algn="just" defTabSz="711200">
            <a:lnSpc>
              <a:spcPct val="90000"/>
            </a:lnSpc>
            <a:spcBef>
              <a:spcPct val="0"/>
            </a:spcBef>
            <a:spcAft>
              <a:spcPct val="20000"/>
            </a:spcAft>
            <a:buChar char="•"/>
          </a:pPr>
          <a:r>
            <a:rPr lang="en-US" sz="1600" kern="1200" dirty="0">
              <a:solidFill>
                <a:srgbClr val="000000">
                  <a:hueOff val="0"/>
                  <a:satOff val="0"/>
                  <a:lumOff val="0"/>
                  <a:alphaOff val="0"/>
                </a:srgbClr>
              </a:solidFill>
              <a:latin typeface="Arial"/>
              <a:ea typeface="+mn-ea"/>
              <a:cs typeface="+mn-cs"/>
            </a:rPr>
            <a:t>AHA challenged payments for 2018 &amp; 2019. Supreme Court did not require any particular remedy</a:t>
          </a:r>
        </a:p>
        <a:p>
          <a:pPr marL="342900" lvl="2" indent="-171450" algn="just" defTabSz="711200">
            <a:lnSpc>
              <a:spcPct val="90000"/>
            </a:lnSpc>
            <a:spcBef>
              <a:spcPct val="0"/>
            </a:spcBef>
            <a:spcAft>
              <a:spcPct val="20000"/>
            </a:spcAft>
            <a:buChar char="•"/>
          </a:pPr>
          <a:r>
            <a:rPr lang="en-US" sz="1600" kern="1200" dirty="0">
              <a:solidFill>
                <a:srgbClr val="000000">
                  <a:hueOff val="0"/>
                  <a:satOff val="0"/>
                  <a:lumOff val="0"/>
                  <a:alphaOff val="0"/>
                </a:srgbClr>
              </a:solidFill>
              <a:latin typeface="Arial"/>
              <a:ea typeface="+mn-ea"/>
              <a:cs typeface="+mn-cs"/>
            </a:rPr>
            <a:t>Proposed OPPS rule indicates that CMS will adopt a remedy for 2018 through 2022</a:t>
          </a:r>
        </a:p>
        <a:p>
          <a:pPr marL="342900" lvl="2" indent="-171450" algn="just" defTabSz="711200">
            <a:lnSpc>
              <a:spcPct val="90000"/>
            </a:lnSpc>
            <a:spcBef>
              <a:spcPct val="0"/>
            </a:spcBef>
            <a:spcAft>
              <a:spcPct val="20000"/>
            </a:spcAft>
            <a:buChar char="•"/>
          </a:pPr>
          <a:r>
            <a:rPr lang="en-US" sz="1600" kern="1200" dirty="0">
              <a:solidFill>
                <a:srgbClr val="000000">
                  <a:hueOff val="0"/>
                  <a:satOff val="0"/>
                  <a:lumOff val="0"/>
                  <a:alphaOff val="0"/>
                </a:srgbClr>
              </a:solidFill>
              <a:latin typeface="Arial"/>
              <a:ea typeface="+mn-ea"/>
              <a:cs typeface="+mn-cs"/>
            </a:rPr>
            <a:t>Budget neutrality a big issue</a:t>
          </a:r>
        </a:p>
      </dsp:txBody>
      <dsp:txXfrm>
        <a:off x="0" y="544102"/>
        <a:ext cx="7816850" cy="1477980"/>
      </dsp:txXfrm>
    </dsp:sp>
    <dsp:sp modelId="{4A3C49F8-F6E2-4670-97AA-18CF829DCC37}">
      <dsp:nvSpPr>
        <dsp:cNvPr id="0" name=""/>
        <dsp:cNvSpPr/>
      </dsp:nvSpPr>
      <dsp:spPr>
        <a:xfrm>
          <a:off x="0" y="2022082"/>
          <a:ext cx="7816850" cy="491399"/>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33399">
                  <a:lumMod val="75000"/>
                </a:srgbClr>
              </a:solidFill>
              <a:latin typeface="Arial"/>
              <a:ea typeface="+mn-ea"/>
              <a:cs typeface="+mn-cs"/>
            </a:rPr>
            <a:t>What about claims for the rest of 2022-23?</a:t>
          </a:r>
        </a:p>
      </dsp:txBody>
      <dsp:txXfrm>
        <a:off x="23988" y="2046070"/>
        <a:ext cx="7768874" cy="443423"/>
      </dsp:txXfrm>
    </dsp:sp>
    <dsp:sp modelId="{4D2AB6C9-62B9-4051-B24B-8B50B701BDB6}">
      <dsp:nvSpPr>
        <dsp:cNvPr id="0" name=""/>
        <dsp:cNvSpPr/>
      </dsp:nvSpPr>
      <dsp:spPr>
        <a:xfrm>
          <a:off x="0" y="2513482"/>
          <a:ext cx="781685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85"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solidFill>
                <a:srgbClr val="000000">
                  <a:hueOff val="0"/>
                  <a:satOff val="0"/>
                  <a:lumOff val="0"/>
                  <a:alphaOff val="0"/>
                </a:srgbClr>
              </a:solidFill>
              <a:latin typeface="Arial"/>
              <a:ea typeface="+mn-ea"/>
              <a:cs typeface="+mn-cs"/>
            </a:rPr>
            <a:t>JG/TB modifiers requirement still included in applicable regulations/guidance</a:t>
          </a:r>
        </a:p>
        <a:p>
          <a:pPr marL="171450" lvl="1" indent="-171450" algn="just" defTabSz="711200">
            <a:lnSpc>
              <a:spcPct val="90000"/>
            </a:lnSpc>
            <a:spcBef>
              <a:spcPct val="0"/>
            </a:spcBef>
            <a:spcAft>
              <a:spcPct val="20000"/>
            </a:spcAft>
            <a:buChar char="•"/>
          </a:pPr>
          <a:r>
            <a:rPr lang="en-US" sz="1600" kern="1200" dirty="0">
              <a:solidFill>
                <a:srgbClr val="000000">
                  <a:hueOff val="0"/>
                  <a:satOff val="0"/>
                  <a:lumOff val="0"/>
                  <a:alphaOff val="0"/>
                </a:srgbClr>
              </a:solidFill>
              <a:latin typeface="Arial"/>
              <a:ea typeface="+mn-ea"/>
              <a:cs typeface="+mn-cs"/>
            </a:rPr>
            <a:t>JG/TB modifiers may be required for Medicare Rebate purposes under the Inflation Reduction Act</a:t>
          </a:r>
        </a:p>
      </dsp:txBody>
      <dsp:txXfrm>
        <a:off x="0" y="2513482"/>
        <a:ext cx="7816850" cy="7389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3AEAC-8FCE-4FB8-97CA-03C969E63817}">
      <dsp:nvSpPr>
        <dsp:cNvPr id="0" name=""/>
        <dsp:cNvSpPr/>
      </dsp:nvSpPr>
      <dsp:spPr>
        <a:xfrm>
          <a:off x="0" y="460574"/>
          <a:ext cx="8316913" cy="3562945"/>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485" tIns="124968" rIns="645485" bIns="128016" numCol="1" spcCol="1270" anchor="t" anchorCtr="0">
          <a:noAutofit/>
        </a:bodyPr>
        <a:lstStyle/>
        <a:p>
          <a:pPr marL="171450" lvl="1" indent="-171450" algn="l" defTabSz="800100">
            <a:lnSpc>
              <a:spcPct val="90000"/>
            </a:lnSpc>
            <a:spcBef>
              <a:spcPct val="0"/>
            </a:spcBef>
            <a:spcAft>
              <a:spcPts val="1200"/>
            </a:spcAft>
            <a:buChar char="•"/>
          </a:pPr>
          <a:r>
            <a:rPr lang="en-US" sz="1800" b="0" i="0" kern="1200" dirty="0">
              <a:latin typeface="+mn-lt"/>
            </a:rPr>
            <a:t>CMS implemented a –3.09% reduction to payment rates for non-drug services to achieve budget neutrality for the 340B drug payment rate change for CY 2023. </a:t>
          </a:r>
          <a:endParaRPr lang="en-US" sz="1800" kern="1200" dirty="0">
            <a:solidFill>
              <a:srgbClr val="000000">
                <a:hueOff val="0"/>
                <a:satOff val="0"/>
                <a:lumOff val="0"/>
                <a:alphaOff val="0"/>
              </a:srgbClr>
            </a:solidFill>
            <a:latin typeface="+mn-lt"/>
            <a:ea typeface="+mn-ea"/>
            <a:cs typeface="+mn-cs"/>
          </a:endParaRPr>
        </a:p>
        <a:p>
          <a:pPr marL="171450" lvl="1" indent="-171450" algn="l" defTabSz="800100">
            <a:lnSpc>
              <a:spcPct val="90000"/>
            </a:lnSpc>
            <a:spcBef>
              <a:spcPct val="0"/>
            </a:spcBef>
            <a:spcAft>
              <a:spcPts val="1200"/>
            </a:spcAft>
            <a:buChar char="•"/>
          </a:pPr>
          <a:r>
            <a:rPr lang="en-US" sz="1800" b="0" i="0" kern="1200" dirty="0">
              <a:latin typeface="+mn-lt"/>
            </a:rPr>
            <a:t>CMS will address remedy for 340B drug payments from 2018-2022 in future rulemaking prior to the CY 2024 OPPS/ASC proposed rule. </a:t>
          </a:r>
          <a:endParaRPr lang="en-US" sz="1800" kern="1200" dirty="0">
            <a:solidFill>
              <a:srgbClr val="000000">
                <a:hueOff val="0"/>
                <a:satOff val="0"/>
                <a:lumOff val="0"/>
                <a:alphaOff val="0"/>
              </a:srgbClr>
            </a:solidFill>
            <a:latin typeface="+mn-lt"/>
            <a:ea typeface="+mn-ea"/>
            <a:cs typeface="+mn-cs"/>
          </a:endParaRPr>
        </a:p>
        <a:p>
          <a:pPr marL="171450" lvl="1" indent="-171450" algn="l" defTabSz="800100">
            <a:lnSpc>
              <a:spcPct val="90000"/>
            </a:lnSpc>
            <a:spcBef>
              <a:spcPct val="0"/>
            </a:spcBef>
            <a:spcAft>
              <a:spcPts val="1200"/>
            </a:spcAft>
            <a:buChar char="•"/>
          </a:pPr>
          <a:r>
            <a:rPr lang="en-US" sz="1800" b="0" i="0" kern="1200" dirty="0">
              <a:latin typeface="+mn-lt"/>
            </a:rPr>
            <a:t>Claims for 340B-acquired drugs paid after the district court’s September 28, 2022 ruling are paid at the default rate (generally ASP plus 6%).</a:t>
          </a:r>
          <a:endParaRPr lang="en-US" sz="1800" kern="1200" dirty="0">
            <a:solidFill>
              <a:srgbClr val="000000">
                <a:hueOff val="0"/>
                <a:satOff val="0"/>
                <a:lumOff val="0"/>
                <a:alphaOff val="0"/>
              </a:srgbClr>
            </a:solidFill>
            <a:latin typeface="+mn-lt"/>
            <a:ea typeface="+mn-ea"/>
            <a:cs typeface="+mn-cs"/>
          </a:endParaRPr>
        </a:p>
        <a:p>
          <a:pPr marL="171450" lvl="1" indent="-171450" algn="l" defTabSz="800100">
            <a:lnSpc>
              <a:spcPct val="90000"/>
            </a:lnSpc>
            <a:spcBef>
              <a:spcPct val="0"/>
            </a:spcBef>
            <a:spcAft>
              <a:spcPts val="1200"/>
            </a:spcAft>
            <a:buChar char="•"/>
          </a:pPr>
          <a:r>
            <a:rPr lang="en-US" sz="1800" kern="1200" dirty="0">
              <a:solidFill>
                <a:srgbClr val="000000">
                  <a:hueOff val="0"/>
                  <a:satOff val="0"/>
                  <a:lumOff val="0"/>
                  <a:alphaOff val="0"/>
                </a:srgbClr>
              </a:solidFill>
              <a:latin typeface="+mn-lt"/>
              <a:ea typeface="+mn-ea"/>
              <a:cs typeface="+mn-cs"/>
            </a:rPr>
            <a:t>For CY 2023, CMS maintained requirement for 340B hospitals to report ‘‘JG’’ and ‘‘TB’’ modifiers for informational purposes - no effect on payment rates</a:t>
          </a:r>
        </a:p>
      </dsp:txBody>
      <dsp:txXfrm>
        <a:off x="0" y="460574"/>
        <a:ext cx="8316913" cy="3562945"/>
      </dsp:txXfrm>
    </dsp:sp>
    <dsp:sp modelId="{87F0FF4C-09BB-4E5B-AE33-30160C9528BA}">
      <dsp:nvSpPr>
        <dsp:cNvPr id="0" name=""/>
        <dsp:cNvSpPr/>
      </dsp:nvSpPr>
      <dsp:spPr>
        <a:xfrm>
          <a:off x="396084" y="0"/>
          <a:ext cx="6154363" cy="532861"/>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99">
                  <a:lumMod val="75000"/>
                </a:srgbClr>
              </a:solidFill>
              <a:latin typeface="Arial"/>
              <a:ea typeface="+mn-ea"/>
              <a:cs typeface="+mn-cs"/>
            </a:rPr>
            <a:t>2023 OPPS Final Rule (2022.11.23)</a:t>
          </a:r>
        </a:p>
      </dsp:txBody>
      <dsp:txXfrm>
        <a:off x="422096" y="26012"/>
        <a:ext cx="6102339" cy="4808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88DE7-BCDA-49DB-9F53-1BFD33EAC4C3}">
      <dsp:nvSpPr>
        <dsp:cNvPr id="0" name=""/>
        <dsp:cNvSpPr/>
      </dsp:nvSpPr>
      <dsp:spPr>
        <a:xfrm>
          <a:off x="2690" y="12951"/>
          <a:ext cx="2623542" cy="1049416"/>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99">
                  <a:lumMod val="75000"/>
                </a:srgbClr>
              </a:solidFill>
              <a:latin typeface="Arial"/>
              <a:ea typeface="+mn-ea"/>
              <a:cs typeface="+mn-cs"/>
            </a:rPr>
            <a:t>Federal</a:t>
          </a:r>
          <a:endParaRPr lang="en-US" sz="2800" kern="1200" dirty="0">
            <a:solidFill>
              <a:srgbClr val="333399">
                <a:lumMod val="75000"/>
              </a:srgbClr>
            </a:solidFill>
            <a:latin typeface="Arial"/>
            <a:ea typeface="+mn-ea"/>
            <a:cs typeface="+mn-cs"/>
          </a:endParaRPr>
        </a:p>
      </dsp:txBody>
      <dsp:txXfrm>
        <a:off x="2690" y="12951"/>
        <a:ext cx="2623542" cy="1049416"/>
      </dsp:txXfrm>
    </dsp:sp>
    <dsp:sp modelId="{D0E180D5-5D2E-4A92-8050-609612F965DD}">
      <dsp:nvSpPr>
        <dsp:cNvPr id="0" name=""/>
        <dsp:cNvSpPr/>
      </dsp:nvSpPr>
      <dsp:spPr>
        <a:xfrm>
          <a:off x="2690" y="1062368"/>
          <a:ext cx="2623542" cy="281088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a:solidFill>
                <a:srgbClr val="000000">
                  <a:hueOff val="0"/>
                  <a:satOff val="0"/>
                  <a:lumOff val="0"/>
                  <a:alphaOff val="0"/>
                </a:srgbClr>
              </a:solidFill>
              <a:latin typeface="Arial"/>
              <a:ea typeface="+mn-ea"/>
              <a:cs typeface="+mn-cs"/>
            </a:rPr>
            <a:t>HIPAA</a:t>
          </a:r>
        </a:p>
        <a:p>
          <a:pPr marL="171450" lvl="1" indent="-171450" algn="l" defTabSz="800100">
            <a:lnSpc>
              <a:spcPct val="90000"/>
            </a:lnSpc>
            <a:spcBef>
              <a:spcPct val="0"/>
            </a:spcBef>
            <a:spcAft>
              <a:spcPts val="1200"/>
            </a:spcAft>
            <a:buChar char="•"/>
          </a:pPr>
          <a:r>
            <a:rPr lang="en-US" sz="1800" kern="1200" dirty="0">
              <a:solidFill>
                <a:srgbClr val="000000">
                  <a:hueOff val="0"/>
                  <a:satOff val="0"/>
                  <a:lumOff val="0"/>
                  <a:alphaOff val="0"/>
                </a:srgbClr>
              </a:solidFill>
              <a:latin typeface="Arial"/>
              <a:ea typeface="+mn-ea"/>
              <a:cs typeface="+mn-cs"/>
            </a:rPr>
            <a:t>SAMHSA / 42 C.F.R. Part 2</a:t>
          </a:r>
        </a:p>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Arial"/>
              <a:ea typeface="+mn-ea"/>
              <a:cs typeface="+mn-cs"/>
            </a:rPr>
            <a:t>FTC</a:t>
          </a:r>
        </a:p>
      </dsp:txBody>
      <dsp:txXfrm>
        <a:off x="2690" y="1062368"/>
        <a:ext cx="2623542" cy="2810880"/>
      </dsp:txXfrm>
    </dsp:sp>
    <dsp:sp modelId="{3717190B-8B6C-4935-ADDF-60D8A25A1354}">
      <dsp:nvSpPr>
        <dsp:cNvPr id="0" name=""/>
        <dsp:cNvSpPr/>
      </dsp:nvSpPr>
      <dsp:spPr>
        <a:xfrm>
          <a:off x="2993528" y="12951"/>
          <a:ext cx="2623542" cy="1049416"/>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333399">
                  <a:lumMod val="75000"/>
                </a:srgbClr>
              </a:solidFill>
              <a:latin typeface="Arial"/>
              <a:ea typeface="+mn-ea"/>
              <a:cs typeface="+mn-cs"/>
            </a:rPr>
            <a:t>State</a:t>
          </a:r>
        </a:p>
      </dsp:txBody>
      <dsp:txXfrm>
        <a:off x="2993528" y="12951"/>
        <a:ext cx="2623542" cy="1049416"/>
      </dsp:txXfrm>
    </dsp:sp>
    <dsp:sp modelId="{82381FB3-F9D5-4CD2-A9C0-D8277925333E}">
      <dsp:nvSpPr>
        <dsp:cNvPr id="0" name=""/>
        <dsp:cNvSpPr/>
      </dsp:nvSpPr>
      <dsp:spPr>
        <a:xfrm>
          <a:off x="2993528" y="1062368"/>
          <a:ext cx="2623542" cy="281088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a:solidFill>
                <a:srgbClr val="000000">
                  <a:hueOff val="0"/>
                  <a:satOff val="0"/>
                  <a:lumOff val="0"/>
                  <a:alphaOff val="0"/>
                </a:srgbClr>
              </a:solidFill>
              <a:latin typeface="Arial"/>
              <a:ea typeface="+mn-ea"/>
              <a:cs typeface="+mn-cs"/>
            </a:rPr>
            <a:t>Privacy laws</a:t>
          </a:r>
        </a:p>
        <a:p>
          <a:pPr marL="171450" lvl="1" indent="-171450" algn="l" defTabSz="800100">
            <a:lnSpc>
              <a:spcPct val="90000"/>
            </a:lnSpc>
            <a:spcBef>
              <a:spcPct val="0"/>
            </a:spcBef>
            <a:spcAft>
              <a:spcPts val="1200"/>
            </a:spcAft>
            <a:buChar char="•"/>
          </a:pPr>
          <a:r>
            <a:rPr lang="en-US" sz="1800" kern="1200" dirty="0">
              <a:solidFill>
                <a:srgbClr val="000000">
                  <a:hueOff val="0"/>
                  <a:satOff val="0"/>
                  <a:lumOff val="0"/>
                  <a:alphaOff val="0"/>
                </a:srgbClr>
              </a:solidFill>
              <a:latin typeface="Arial"/>
              <a:ea typeface="+mn-ea"/>
              <a:cs typeface="+mn-cs"/>
            </a:rPr>
            <a:t>Attorneys General Investigations:</a:t>
          </a:r>
        </a:p>
        <a:p>
          <a:pPr marL="342900" lvl="2" indent="-171450" algn="l" defTabSz="711200">
            <a:lnSpc>
              <a:spcPct val="90000"/>
            </a:lnSpc>
            <a:spcBef>
              <a:spcPct val="0"/>
            </a:spcBef>
            <a:spcAft>
              <a:spcPts val="1200"/>
            </a:spcAft>
            <a:buChar char="•"/>
          </a:pPr>
          <a:r>
            <a:rPr lang="en-US" sz="1600" kern="1200" dirty="0">
              <a:solidFill>
                <a:srgbClr val="000000">
                  <a:hueOff val="0"/>
                  <a:satOff val="0"/>
                  <a:lumOff val="0"/>
                  <a:alphaOff val="0"/>
                </a:srgbClr>
              </a:solidFill>
              <a:latin typeface="Arial"/>
              <a:ea typeface="+mn-ea"/>
              <a:cs typeface="+mn-cs"/>
            </a:rPr>
            <a:t>Deceptive trade practices</a:t>
          </a:r>
        </a:p>
        <a:p>
          <a:pPr marL="171450" lvl="1" indent="-171450" algn="l" defTabSz="711200">
            <a:lnSpc>
              <a:spcPct val="90000"/>
            </a:lnSpc>
            <a:spcBef>
              <a:spcPct val="0"/>
            </a:spcBef>
            <a:spcAft>
              <a:spcPts val="1200"/>
            </a:spcAft>
            <a:buChar char="•"/>
          </a:pPr>
          <a:r>
            <a:rPr lang="en-US" sz="1600" kern="1200" dirty="0">
              <a:solidFill>
                <a:srgbClr val="000000">
                  <a:hueOff val="0"/>
                  <a:satOff val="0"/>
                  <a:lumOff val="0"/>
                  <a:alphaOff val="0"/>
                </a:srgbClr>
              </a:solidFill>
              <a:latin typeface="Arial"/>
              <a:ea typeface="+mn-ea"/>
              <a:cs typeface="+mn-cs"/>
            </a:rPr>
            <a:t>Compliance with laws</a:t>
          </a:r>
        </a:p>
        <a:p>
          <a:pPr marL="342900" lvl="2" indent="-171450" algn="l" defTabSz="711200">
            <a:lnSpc>
              <a:spcPct val="90000"/>
            </a:lnSpc>
            <a:spcBef>
              <a:spcPct val="0"/>
            </a:spcBef>
            <a:spcAft>
              <a:spcPts val="1200"/>
            </a:spcAft>
            <a:buChar char="•"/>
          </a:pPr>
          <a:r>
            <a:rPr lang="en-US" sz="1600" kern="1200" dirty="0">
              <a:solidFill>
                <a:srgbClr val="000000">
                  <a:hueOff val="0"/>
                  <a:satOff val="0"/>
                  <a:lumOff val="0"/>
                  <a:alphaOff val="0"/>
                </a:srgbClr>
              </a:solidFill>
              <a:latin typeface="Arial"/>
              <a:ea typeface="+mn-ea"/>
              <a:cs typeface="+mn-cs"/>
            </a:rPr>
            <a:t>Etc.</a:t>
          </a:r>
        </a:p>
      </dsp:txBody>
      <dsp:txXfrm>
        <a:off x="2993528" y="1062368"/>
        <a:ext cx="2623542" cy="2810880"/>
      </dsp:txXfrm>
    </dsp:sp>
    <dsp:sp modelId="{08B91CBE-14B1-4E96-B902-4BDB7E45C722}">
      <dsp:nvSpPr>
        <dsp:cNvPr id="0" name=""/>
        <dsp:cNvSpPr/>
      </dsp:nvSpPr>
      <dsp:spPr>
        <a:xfrm>
          <a:off x="5984367" y="12951"/>
          <a:ext cx="2623542" cy="1049416"/>
        </a:xfrm>
        <a:prstGeom prst="rect">
          <a:avLst/>
        </a:prstGeom>
        <a:solidFill>
          <a:srgbClr val="BBE0E3">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99">
                  <a:lumMod val="75000"/>
                </a:srgbClr>
              </a:solidFill>
              <a:latin typeface="Arial"/>
              <a:ea typeface="+mn-ea"/>
              <a:cs typeface="+mn-cs"/>
            </a:rPr>
            <a:t>Business</a:t>
          </a:r>
        </a:p>
      </dsp:txBody>
      <dsp:txXfrm>
        <a:off x="5984367" y="12951"/>
        <a:ext cx="2623542" cy="1049416"/>
      </dsp:txXfrm>
    </dsp:sp>
    <dsp:sp modelId="{F3C1157F-705F-4EB9-8790-74CEA9824C8D}">
      <dsp:nvSpPr>
        <dsp:cNvPr id="0" name=""/>
        <dsp:cNvSpPr/>
      </dsp:nvSpPr>
      <dsp:spPr>
        <a:xfrm>
          <a:off x="5984367" y="1062368"/>
          <a:ext cx="2623542" cy="2810880"/>
        </a:xfrm>
        <a:prstGeom prst="rect">
          <a:avLst/>
        </a:prstGeom>
        <a:solidFill>
          <a:srgbClr val="BBE0E3">
            <a:alpha val="90000"/>
            <a:tint val="40000"/>
            <a:hueOff val="0"/>
            <a:satOff val="0"/>
            <a:lumOff val="0"/>
            <a:alphaOff val="0"/>
          </a:srgbClr>
        </a:solidFill>
        <a:ln w="12700" cap="flat" cmpd="sng" algn="ctr">
          <a:solidFill>
            <a:srgbClr val="BBE0E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a:lnSpc>
              <a:spcPct val="90000"/>
            </a:lnSpc>
            <a:spcBef>
              <a:spcPct val="0"/>
            </a:spcBef>
            <a:spcAft>
              <a:spcPct val="15000"/>
            </a:spcAft>
            <a:buFont typeface="Arial" panose="020B0604020202020204" pitchFamily="34" charset="0"/>
            <a:buChar char="•"/>
          </a:pPr>
          <a:r>
            <a:rPr lang="en-US" sz="1200" u="sng" kern="1200" dirty="0">
              <a:solidFill>
                <a:srgbClr val="000000">
                  <a:hueOff val="0"/>
                  <a:satOff val="0"/>
                  <a:lumOff val="0"/>
                  <a:alphaOff val="0"/>
                </a:srgbClr>
              </a:solidFill>
              <a:latin typeface="Arial"/>
              <a:ea typeface="+mn-ea"/>
              <a:cs typeface="+mn-cs"/>
            </a:rPr>
            <a:t>Civil Liabilities:</a:t>
          </a:r>
          <a:r>
            <a:rPr lang="en-US" sz="1200" u="none" kern="1200" dirty="0">
              <a:solidFill>
                <a:srgbClr val="000000">
                  <a:hueOff val="0"/>
                  <a:satOff val="0"/>
                  <a:lumOff val="0"/>
                  <a:alphaOff val="0"/>
                </a:srgbClr>
              </a:solidFill>
              <a:latin typeface="Arial"/>
              <a:ea typeface="+mn-ea"/>
              <a:cs typeface="+mn-cs"/>
            </a:rPr>
            <a:t> </a:t>
          </a:r>
          <a:r>
            <a:rPr lang="en-US" sz="1100" i="1" kern="1200" dirty="0">
              <a:solidFill>
                <a:srgbClr val="000000">
                  <a:hueOff val="0"/>
                  <a:satOff val="0"/>
                  <a:lumOff val="0"/>
                  <a:alphaOff val="0"/>
                </a:srgbClr>
              </a:solidFill>
              <a:latin typeface="Arial"/>
              <a:ea typeface="+mn-ea"/>
              <a:cs typeface="+mn-cs"/>
            </a:rPr>
            <a:t>Notice of Privacy Practices</a:t>
          </a:r>
          <a:endParaRPr lang="en-US" sz="1200" u="sng" kern="1200" dirty="0">
            <a:solidFill>
              <a:srgbClr val="000000">
                <a:hueOff val="0"/>
                <a:satOff val="0"/>
                <a:lumOff val="0"/>
                <a:alphaOff val="0"/>
              </a:srgbClr>
            </a:solidFill>
            <a:latin typeface="Arial"/>
            <a:ea typeface="+mn-ea"/>
            <a:cs typeface="+mn-cs"/>
          </a:endParaRPr>
        </a:p>
        <a:p>
          <a:pPr marL="114300" lvl="1" indent="-114300" algn="just" defTabSz="533400">
            <a:lnSpc>
              <a:spcPct val="90000"/>
            </a:lnSpc>
            <a:spcBef>
              <a:spcPct val="0"/>
            </a:spcBef>
            <a:spcAft>
              <a:spcPct val="15000"/>
            </a:spcAft>
            <a:buFont typeface="Arial" panose="020B0604020202020204" pitchFamily="34" charset="0"/>
            <a:buChar char="•"/>
          </a:pPr>
          <a:endParaRPr lang="en-US" sz="1200" i="1" kern="1200" dirty="0">
            <a:solidFill>
              <a:srgbClr val="000000">
                <a:hueOff val="0"/>
                <a:satOff val="0"/>
                <a:lumOff val="0"/>
                <a:alphaOff val="0"/>
              </a:srgbClr>
            </a:solidFill>
            <a:latin typeface="Arial"/>
            <a:ea typeface="+mn-ea"/>
            <a:cs typeface="+mn-cs"/>
          </a:endParaRPr>
        </a:p>
        <a:p>
          <a:pPr marL="114300" lvl="1" indent="-114300" algn="just" defTabSz="533400">
            <a:lnSpc>
              <a:spcPct val="90000"/>
            </a:lnSpc>
            <a:spcBef>
              <a:spcPct val="0"/>
            </a:spcBef>
            <a:spcAft>
              <a:spcPct val="15000"/>
            </a:spcAft>
            <a:buChar char="•"/>
          </a:pPr>
          <a:r>
            <a:rPr lang="en-US" sz="1200" u="sng" kern="1200" dirty="0">
              <a:solidFill>
                <a:srgbClr val="000000">
                  <a:hueOff val="0"/>
                  <a:satOff val="0"/>
                  <a:lumOff val="0"/>
                  <a:alphaOff val="0"/>
                </a:srgbClr>
              </a:solidFill>
              <a:latin typeface="Arial"/>
              <a:ea typeface="+mn-ea"/>
              <a:cs typeface="+mn-cs"/>
            </a:rPr>
            <a:t>Contractual liabilities:</a:t>
          </a:r>
          <a:r>
            <a:rPr lang="en-US" sz="1200" u="none" kern="1200" dirty="0">
              <a:solidFill>
                <a:srgbClr val="000000">
                  <a:hueOff val="0"/>
                  <a:satOff val="0"/>
                  <a:lumOff val="0"/>
                  <a:alphaOff val="0"/>
                </a:srgbClr>
              </a:solidFill>
              <a:latin typeface="Arial"/>
              <a:ea typeface="+mn-ea"/>
              <a:cs typeface="+mn-cs"/>
            </a:rPr>
            <a:t> </a:t>
          </a:r>
          <a:r>
            <a:rPr lang="en-US" sz="1100" i="1" kern="1200" dirty="0">
              <a:solidFill>
                <a:srgbClr val="000000">
                  <a:hueOff val="0"/>
                  <a:satOff val="0"/>
                  <a:lumOff val="0"/>
                  <a:alphaOff val="0"/>
                </a:srgbClr>
              </a:solidFill>
              <a:latin typeface="Arial"/>
              <a:ea typeface="+mn-ea"/>
              <a:cs typeface="+mn-cs"/>
            </a:rPr>
            <a:t>Wholesale Distributor Agreements, 340B CP confidentiality, Payor agreements (340B claims identification)</a:t>
          </a:r>
          <a:endParaRPr lang="en-US" sz="1200" u="sng" kern="1200" dirty="0">
            <a:solidFill>
              <a:srgbClr val="000000">
                <a:hueOff val="0"/>
                <a:satOff val="0"/>
                <a:lumOff val="0"/>
                <a:alphaOff val="0"/>
              </a:srgbClr>
            </a:solidFill>
            <a:latin typeface="Arial"/>
            <a:ea typeface="+mn-ea"/>
            <a:cs typeface="+mn-cs"/>
          </a:endParaRPr>
        </a:p>
        <a:p>
          <a:pPr marL="114300" lvl="1" indent="-114300" algn="just" defTabSz="533400">
            <a:lnSpc>
              <a:spcPct val="90000"/>
            </a:lnSpc>
            <a:spcBef>
              <a:spcPct val="0"/>
            </a:spcBef>
            <a:spcAft>
              <a:spcPct val="15000"/>
            </a:spcAft>
            <a:buChar char="•"/>
          </a:pPr>
          <a:endParaRPr lang="en-US" sz="1200" u="sng" kern="1200" dirty="0">
            <a:solidFill>
              <a:srgbClr val="000000">
                <a:hueOff val="0"/>
                <a:satOff val="0"/>
                <a:lumOff val="0"/>
                <a:alphaOff val="0"/>
              </a:srgbClr>
            </a:solidFill>
            <a:latin typeface="Arial"/>
            <a:ea typeface="+mn-ea"/>
            <a:cs typeface="+mn-cs"/>
          </a:endParaRPr>
        </a:p>
        <a:p>
          <a:pPr marL="114300" lvl="1" indent="-114300" algn="just" defTabSz="533400">
            <a:lnSpc>
              <a:spcPct val="90000"/>
            </a:lnSpc>
            <a:spcBef>
              <a:spcPct val="0"/>
            </a:spcBef>
            <a:spcAft>
              <a:spcPts val="1200"/>
            </a:spcAft>
            <a:buChar char="•"/>
          </a:pPr>
          <a:r>
            <a:rPr lang="en-US" sz="1200" u="sng" kern="1200" dirty="0">
              <a:solidFill>
                <a:srgbClr val="000000">
                  <a:hueOff val="0"/>
                  <a:satOff val="0"/>
                  <a:lumOff val="0"/>
                  <a:alphaOff val="0"/>
                </a:srgbClr>
              </a:solidFill>
              <a:latin typeface="Arial"/>
              <a:ea typeface="+mn-ea"/>
              <a:cs typeface="+mn-cs"/>
            </a:rPr>
            <a:t>Other Issues:</a:t>
          </a:r>
          <a:r>
            <a:rPr lang="en-US" sz="1200" u="none" kern="1200" dirty="0">
              <a:solidFill>
                <a:srgbClr val="000000">
                  <a:hueOff val="0"/>
                  <a:satOff val="0"/>
                  <a:lumOff val="0"/>
                  <a:alphaOff val="0"/>
                </a:srgbClr>
              </a:solidFill>
              <a:latin typeface="Arial"/>
              <a:ea typeface="+mn-ea"/>
              <a:cs typeface="+mn-cs"/>
            </a:rPr>
            <a:t> </a:t>
          </a:r>
          <a:r>
            <a:rPr lang="en-US" sz="1100" i="1" kern="1200" dirty="0">
              <a:solidFill>
                <a:srgbClr val="000000">
                  <a:hueOff val="0"/>
                  <a:satOff val="0"/>
                  <a:lumOff val="0"/>
                  <a:alphaOff val="0"/>
                </a:srgbClr>
              </a:solidFill>
              <a:latin typeface="Arial"/>
              <a:ea typeface="+mn-ea"/>
              <a:cs typeface="+mn-cs"/>
            </a:rPr>
            <a:t>Monetization of health system and patient data, third party indemnification related to above federal and state laws, public perception, competitive considerations </a:t>
          </a:r>
        </a:p>
      </dsp:txBody>
      <dsp:txXfrm>
        <a:off x="5984367" y="1062368"/>
        <a:ext cx="2623542" cy="28108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FE6FF-A823-4EF1-9B66-DD202B317DF7}">
      <dsp:nvSpPr>
        <dsp:cNvPr id="0" name=""/>
        <dsp:cNvSpPr/>
      </dsp:nvSpPr>
      <dsp:spPr>
        <a:xfrm>
          <a:off x="3735" y="164131"/>
          <a:ext cx="1432070" cy="448810"/>
        </a:xfrm>
        <a:prstGeom prst="rect">
          <a:avLst/>
        </a:prstGeom>
        <a:solidFill>
          <a:srgbClr val="333399">
            <a:hueOff val="0"/>
            <a:satOff val="0"/>
            <a:lumOff val="0"/>
            <a:alphaOff val="0"/>
          </a:srgbClr>
        </a:solidFill>
        <a:ln w="12700" cap="flat" cmpd="sng" algn="ctr">
          <a:solidFill>
            <a:srgbClr val="33339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Covered Entity Provides</a:t>
          </a:r>
        </a:p>
      </dsp:txBody>
      <dsp:txXfrm>
        <a:off x="3735" y="164131"/>
        <a:ext cx="1432070" cy="448810"/>
      </dsp:txXfrm>
    </dsp:sp>
    <dsp:sp modelId="{EC780F6D-EE3F-4C01-9E8F-5F0D8F5D0054}">
      <dsp:nvSpPr>
        <dsp:cNvPr id="0" name=""/>
        <dsp:cNvSpPr/>
      </dsp:nvSpPr>
      <dsp:spPr>
        <a:xfrm>
          <a:off x="3735" y="612941"/>
          <a:ext cx="1432070" cy="3053297"/>
        </a:xfrm>
        <a:prstGeom prst="rect">
          <a:avLst/>
        </a:prstGeom>
        <a:solidFill>
          <a:srgbClr val="333399">
            <a:tint val="40000"/>
            <a:alpha val="90000"/>
            <a:hueOff val="0"/>
            <a:satOff val="0"/>
            <a:lumOff val="0"/>
            <a:alphaOff val="0"/>
          </a:srgbClr>
        </a:solidFill>
        <a:ln w="12700" cap="flat" cmpd="sng" algn="ctr">
          <a:solidFill>
            <a:srgbClr val="33339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Rx Number*</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Fill Date*</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highlight>
                <a:srgbClr val="FFFF00"/>
              </a:highlight>
              <a:latin typeface="Arial"/>
              <a:ea typeface="+mn-ea"/>
              <a:cs typeface="+mn-cs"/>
            </a:rPr>
            <a:t>Prescribed Date*</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Pharmacy NPI</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highlight>
                <a:srgbClr val="FFFF00"/>
              </a:highlight>
              <a:latin typeface="Arial"/>
              <a:ea typeface="+mn-ea"/>
              <a:cs typeface="+mn-cs"/>
            </a:rPr>
            <a:t>Prescriber NPI</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NDC</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Quantity</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highlight>
                <a:srgbClr val="FFFF00"/>
              </a:highlight>
              <a:latin typeface="Arial"/>
              <a:ea typeface="+mn-ea"/>
              <a:cs typeface="+mn-cs"/>
            </a:rPr>
            <a:t>Wholesaler Invoice Number</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highlight>
                <a:srgbClr val="FFFF00"/>
              </a:highlight>
              <a:latin typeface="Arial"/>
              <a:ea typeface="+mn-ea"/>
              <a:cs typeface="+mn-cs"/>
            </a:rPr>
            <a:t>Covered Entity ID</a:t>
          </a:r>
        </a:p>
      </dsp:txBody>
      <dsp:txXfrm>
        <a:off x="3735" y="612941"/>
        <a:ext cx="1432070" cy="3053297"/>
      </dsp:txXfrm>
    </dsp:sp>
    <dsp:sp modelId="{8D38150F-1A0A-41FA-8DD7-12CD2E35B20C}">
      <dsp:nvSpPr>
        <dsp:cNvPr id="0" name=""/>
        <dsp:cNvSpPr/>
      </dsp:nvSpPr>
      <dsp:spPr>
        <a:xfrm>
          <a:off x="1636296" y="164131"/>
          <a:ext cx="1432070" cy="448810"/>
        </a:xfrm>
        <a:prstGeom prst="rect">
          <a:avLst/>
        </a:prstGeom>
        <a:solidFill>
          <a:srgbClr val="FFFFFF">
            <a:lumMod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Manufacturer Provides</a:t>
          </a:r>
        </a:p>
      </dsp:txBody>
      <dsp:txXfrm>
        <a:off x="1636296" y="164131"/>
        <a:ext cx="1432070" cy="448810"/>
      </dsp:txXfrm>
    </dsp:sp>
    <dsp:sp modelId="{7D49EA0B-EC3B-4F7F-8C7E-55D76A08D2C8}">
      <dsp:nvSpPr>
        <dsp:cNvPr id="0" name=""/>
        <dsp:cNvSpPr/>
      </dsp:nvSpPr>
      <dsp:spPr>
        <a:xfrm>
          <a:off x="1636296" y="612941"/>
          <a:ext cx="1432070" cy="3053297"/>
        </a:xfrm>
        <a:prstGeom prst="rect">
          <a:avLst/>
        </a:prstGeom>
        <a:solidFill>
          <a:srgbClr val="FFFFFF">
            <a:lumMod val="95000"/>
            <a:alpha val="90000"/>
          </a:srgbClr>
        </a:solidFill>
        <a:ln w="12700" cap="flat" cmpd="sng" algn="ctr">
          <a:solidFill>
            <a:srgbClr val="FFFFFF">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Rx Number*</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Fill Date*</a:t>
          </a:r>
        </a:p>
        <a:p>
          <a:pPr marL="114300" lvl="1" indent="-114300" algn="l" defTabSz="577850">
            <a:lnSpc>
              <a:spcPct val="90000"/>
            </a:lnSpc>
            <a:spcBef>
              <a:spcPct val="0"/>
            </a:spcBef>
            <a:spcAft>
              <a:spcPct val="15000"/>
            </a:spcAft>
            <a:buNone/>
          </a:pPr>
          <a:endParaRPr lang="en-US" sz="1300" kern="1200" dirty="0">
            <a:solidFill>
              <a:srgbClr val="000000">
                <a:hueOff val="0"/>
                <a:satOff val="0"/>
                <a:lumOff val="0"/>
                <a:alphaOff val="0"/>
              </a:srgbClr>
            </a:solidFill>
            <a:latin typeface="Arial"/>
            <a:ea typeface="+mn-ea"/>
            <a:cs typeface="+mn-cs"/>
          </a:endParaRPr>
        </a:p>
        <a:p>
          <a:pPr marL="114300" lvl="1" indent="-114300" algn="l" defTabSz="577850">
            <a:lnSpc>
              <a:spcPct val="90000"/>
            </a:lnSpc>
            <a:spcBef>
              <a:spcPct val="0"/>
            </a:spcBef>
            <a:spcAft>
              <a:spcPts val="1200"/>
            </a:spcAft>
            <a:buChar char="•"/>
          </a:pPr>
          <a:r>
            <a:rPr lang="en-US" sz="1300" kern="1200" dirty="0">
              <a:solidFill>
                <a:srgbClr val="000000">
                  <a:hueOff val="0"/>
                  <a:satOff val="0"/>
                  <a:lumOff val="0"/>
                  <a:alphaOff val="0"/>
                </a:srgbClr>
              </a:solidFill>
              <a:latin typeface="Arial"/>
              <a:ea typeface="+mn-ea"/>
              <a:cs typeface="+mn-cs"/>
            </a:rPr>
            <a:t>Pharmacy NPI</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NDC</a:t>
          </a:r>
        </a:p>
        <a:p>
          <a:pPr marL="114300" lvl="1" indent="-114300" algn="l" defTabSz="577850">
            <a:lnSpc>
              <a:spcPct val="90000"/>
            </a:lnSpc>
            <a:spcBef>
              <a:spcPct val="0"/>
            </a:spcBef>
            <a:spcAft>
              <a:spcPts val="4800"/>
            </a:spcAft>
            <a:buChar char="•"/>
          </a:pPr>
          <a:r>
            <a:rPr lang="en-US" sz="1300" kern="1200" dirty="0">
              <a:solidFill>
                <a:srgbClr val="000000">
                  <a:hueOff val="0"/>
                  <a:satOff val="0"/>
                  <a:lumOff val="0"/>
                  <a:alphaOff val="0"/>
                </a:srgbClr>
              </a:solidFill>
              <a:latin typeface="Arial"/>
              <a:ea typeface="+mn-ea"/>
              <a:cs typeface="+mn-cs"/>
            </a:rPr>
            <a:t>Quantity</a:t>
          </a:r>
        </a:p>
        <a:p>
          <a:pPr marL="114300" lvl="1" indent="-114300" algn="l" defTabSz="577850">
            <a:lnSpc>
              <a:spcPct val="90000"/>
            </a:lnSpc>
            <a:spcBef>
              <a:spcPct val="0"/>
            </a:spcBef>
            <a:spcAft>
              <a:spcPts val="4200"/>
            </a:spcAft>
            <a:buChar char="•"/>
          </a:pPr>
          <a:r>
            <a:rPr lang="en-US" sz="1300" kern="1200" dirty="0">
              <a:solidFill>
                <a:srgbClr val="000000">
                  <a:hueOff val="0"/>
                  <a:satOff val="0"/>
                  <a:lumOff val="0"/>
                  <a:alphaOff val="0"/>
                </a:srgbClr>
              </a:solidFill>
              <a:latin typeface="Arial"/>
              <a:ea typeface="+mn-ea"/>
              <a:cs typeface="+mn-cs"/>
            </a:rPr>
            <a:t>Random Linking ID</a:t>
          </a:r>
        </a:p>
      </dsp:txBody>
      <dsp:txXfrm>
        <a:off x="1636296" y="612941"/>
        <a:ext cx="1432070" cy="3053297"/>
      </dsp:txXfrm>
    </dsp:sp>
    <dsp:sp modelId="{8E7467D0-A5E4-45F4-9E40-7B44F9A4FE13}">
      <dsp:nvSpPr>
        <dsp:cNvPr id="0" name=""/>
        <dsp:cNvSpPr/>
      </dsp:nvSpPr>
      <dsp:spPr>
        <a:xfrm>
          <a:off x="3268856" y="164131"/>
          <a:ext cx="1432070" cy="448810"/>
        </a:xfrm>
        <a:prstGeom prst="rect">
          <a:avLst/>
        </a:prstGeom>
        <a:solidFill>
          <a:srgbClr val="000000">
            <a:hueOff val="0"/>
            <a:satOff val="0"/>
            <a:lumOff val="0"/>
            <a:alphaOff val="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Manufacturer Receives</a:t>
          </a:r>
        </a:p>
      </dsp:txBody>
      <dsp:txXfrm>
        <a:off x="3268856" y="164131"/>
        <a:ext cx="1432070" cy="448810"/>
      </dsp:txXfrm>
    </dsp:sp>
    <dsp:sp modelId="{77AC472C-EBB0-443E-BF33-9FA64E441A5D}">
      <dsp:nvSpPr>
        <dsp:cNvPr id="0" name=""/>
        <dsp:cNvSpPr/>
      </dsp:nvSpPr>
      <dsp:spPr>
        <a:xfrm>
          <a:off x="3268856" y="612941"/>
          <a:ext cx="1432070" cy="3053297"/>
        </a:xfrm>
        <a:prstGeom prst="rect">
          <a:avLst/>
        </a:prstGeom>
        <a:solidFill>
          <a:srgbClr val="000000">
            <a:tint val="40000"/>
            <a:alpha val="90000"/>
            <a:hueOff val="0"/>
            <a:satOff val="0"/>
            <a:lumOff val="0"/>
            <a:alphaOff val="0"/>
          </a:srgbClr>
        </a:solidFill>
        <a:ln w="12700" cap="flat" cmpd="sng" algn="ctr">
          <a:solidFill>
            <a:srgbClr val="000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ts val="2400"/>
            </a:spcAft>
            <a:buChar char="•"/>
          </a:pPr>
          <a:r>
            <a:rPr lang="en-US" sz="1300" kern="1200" dirty="0">
              <a:solidFill>
                <a:srgbClr val="000000">
                  <a:hueOff val="0"/>
                  <a:satOff val="0"/>
                  <a:lumOff val="0"/>
                  <a:alphaOff val="0"/>
                </a:srgbClr>
              </a:solidFill>
              <a:latin typeface="Arial"/>
              <a:ea typeface="+mn-ea"/>
              <a:cs typeface="+mn-cs"/>
            </a:rPr>
            <a:t>Random Linking ID</a:t>
          </a:r>
        </a:p>
        <a:p>
          <a:pPr marL="114300" lvl="1" indent="-114300" algn="l" defTabSz="577850">
            <a:lnSpc>
              <a:spcPct val="90000"/>
            </a:lnSpc>
            <a:spcBef>
              <a:spcPct val="0"/>
            </a:spcBef>
            <a:spcAft>
              <a:spcPct val="15000"/>
            </a:spcAft>
            <a:buChar char="•"/>
          </a:pPr>
          <a:r>
            <a:rPr lang="en-US" sz="1300" b="1" i="1" u="sng" kern="1200" dirty="0">
              <a:solidFill>
                <a:srgbClr val="000000">
                  <a:hueOff val="0"/>
                  <a:satOff val="0"/>
                  <a:lumOff val="0"/>
                  <a:alphaOff val="0"/>
                </a:srgbClr>
              </a:solidFill>
              <a:latin typeface="Arial"/>
              <a:ea typeface="+mn-ea"/>
              <a:cs typeface="+mn-cs"/>
            </a:rPr>
            <a:t>BUT</a:t>
          </a:r>
          <a:r>
            <a:rPr lang="en-US" sz="1300" i="1" kern="1200" dirty="0">
              <a:solidFill>
                <a:srgbClr val="000000">
                  <a:hueOff val="0"/>
                  <a:satOff val="0"/>
                  <a:lumOff val="0"/>
                  <a:alphaOff val="0"/>
                </a:srgbClr>
              </a:solidFill>
              <a:latin typeface="Arial"/>
              <a:ea typeface="+mn-ea"/>
              <a:cs typeface="+mn-cs"/>
            </a:rPr>
            <a:t>, 340B ESP T&amp;Cs appear to permit 340B ESP to provide </a:t>
          </a:r>
          <a:r>
            <a:rPr lang="en-US" sz="1300" i="1" u="sng" kern="1200" dirty="0">
              <a:solidFill>
                <a:srgbClr val="000000">
                  <a:hueOff val="0"/>
                  <a:satOff val="0"/>
                  <a:lumOff val="0"/>
                  <a:alphaOff val="0"/>
                </a:srgbClr>
              </a:solidFill>
              <a:latin typeface="Arial"/>
              <a:ea typeface="+mn-ea"/>
              <a:cs typeface="+mn-cs"/>
            </a:rPr>
            <a:t>all</a:t>
          </a:r>
          <a:r>
            <a:rPr lang="en-US" sz="1300" i="1" u="none" kern="1200" dirty="0">
              <a:solidFill>
                <a:srgbClr val="000000">
                  <a:hueOff val="0"/>
                  <a:satOff val="0"/>
                  <a:lumOff val="0"/>
                  <a:alphaOff val="0"/>
                </a:srgbClr>
              </a:solidFill>
              <a:latin typeface="Arial"/>
              <a:ea typeface="+mn-ea"/>
              <a:cs typeface="+mn-cs"/>
            </a:rPr>
            <a:t> data to Manufacturer</a:t>
          </a:r>
          <a:endParaRPr lang="en-US" sz="1300" i="1" kern="1200" dirty="0">
            <a:solidFill>
              <a:srgbClr val="000000">
                <a:hueOff val="0"/>
                <a:satOff val="0"/>
                <a:lumOff val="0"/>
                <a:alphaOff val="0"/>
              </a:srgbClr>
            </a:solidFill>
            <a:latin typeface="Arial"/>
            <a:ea typeface="+mn-ea"/>
            <a:cs typeface="+mn-cs"/>
          </a:endParaRPr>
        </a:p>
      </dsp:txBody>
      <dsp:txXfrm>
        <a:off x="3268856" y="612941"/>
        <a:ext cx="1432070" cy="3053297"/>
      </dsp:txXfrm>
    </dsp:sp>
    <dsp:sp modelId="{D7F9170A-F750-43F7-82D2-C2E3007764DD}">
      <dsp:nvSpPr>
        <dsp:cNvPr id="0" name=""/>
        <dsp:cNvSpPr/>
      </dsp:nvSpPr>
      <dsp:spPr>
        <a:xfrm>
          <a:off x="4901417" y="164131"/>
          <a:ext cx="1432070" cy="448810"/>
        </a:xfrm>
        <a:prstGeom prst="rect">
          <a:avLst/>
        </a:prstGeom>
        <a:solidFill>
          <a:srgbClr val="DAEDEF">
            <a:hueOff val="0"/>
            <a:satOff val="0"/>
            <a:lumOff val="0"/>
            <a:alphaOff val="0"/>
          </a:srgbClr>
        </a:solidFill>
        <a:ln w="12700" cap="flat" cmpd="sng" algn="ctr">
          <a:solidFill>
            <a:srgbClr val="DAEDE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333399">
                  <a:lumMod val="75000"/>
                </a:srgbClr>
              </a:solidFill>
              <a:latin typeface="Arial"/>
              <a:ea typeface="+mn-ea"/>
              <a:cs typeface="+mn-cs"/>
            </a:rPr>
            <a:t>Covered Entity Receives</a:t>
          </a:r>
        </a:p>
      </dsp:txBody>
      <dsp:txXfrm>
        <a:off x="4901417" y="164131"/>
        <a:ext cx="1432070" cy="448810"/>
      </dsp:txXfrm>
    </dsp:sp>
    <dsp:sp modelId="{9F937BD5-A219-4C5C-9AD6-0F1C472AA650}">
      <dsp:nvSpPr>
        <dsp:cNvPr id="0" name=""/>
        <dsp:cNvSpPr/>
      </dsp:nvSpPr>
      <dsp:spPr>
        <a:xfrm>
          <a:off x="4901417" y="612941"/>
          <a:ext cx="1432070" cy="3053297"/>
        </a:xfrm>
        <a:prstGeom prst="rect">
          <a:avLst/>
        </a:prstGeom>
        <a:solidFill>
          <a:srgbClr val="DAEDEF">
            <a:tint val="40000"/>
            <a:alpha val="90000"/>
            <a:hueOff val="0"/>
            <a:satOff val="0"/>
            <a:lumOff val="0"/>
            <a:alphaOff val="0"/>
          </a:srgbClr>
        </a:solidFill>
        <a:ln w="12700" cap="flat" cmpd="sng" algn="ctr">
          <a:solidFill>
            <a:srgbClr val="DAEDEF">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1125" algn="l" defTabSz="577850">
            <a:lnSpc>
              <a:spcPct val="90000"/>
            </a:lnSpc>
            <a:spcBef>
              <a:spcPct val="0"/>
            </a:spcBef>
            <a:spcAft>
              <a:spcPct val="15000"/>
            </a:spcAft>
            <a:buNone/>
          </a:pPr>
          <a:endParaRPr lang="en-US" sz="1300" kern="1200" dirty="0">
            <a:solidFill>
              <a:srgbClr val="000000">
                <a:hueOff val="0"/>
                <a:satOff val="0"/>
                <a:lumOff val="0"/>
                <a:alphaOff val="0"/>
              </a:srgbClr>
            </a:solidFill>
            <a:latin typeface="Arial"/>
            <a:ea typeface="+mn-ea"/>
            <a:cs typeface="+mn-cs"/>
          </a:endParaRPr>
        </a:p>
      </dsp:txBody>
      <dsp:txXfrm>
        <a:off x="4901417" y="612941"/>
        <a:ext cx="1432070" cy="3053297"/>
      </dsp:txXfrm>
    </dsp:sp>
    <dsp:sp modelId="{26F9E7D9-382B-4304-91D7-685549AF798C}">
      <dsp:nvSpPr>
        <dsp:cNvPr id="0" name=""/>
        <dsp:cNvSpPr/>
      </dsp:nvSpPr>
      <dsp:spPr>
        <a:xfrm>
          <a:off x="6533977" y="164131"/>
          <a:ext cx="1432070" cy="448810"/>
        </a:xfrm>
        <a:prstGeom prst="rect">
          <a:avLst/>
        </a:prstGeom>
        <a:solidFill>
          <a:srgbClr val="2D2D8A">
            <a:hueOff val="0"/>
            <a:satOff val="0"/>
            <a:lumOff val="0"/>
            <a:alphaOff val="0"/>
          </a:srgbClr>
        </a:solidFill>
        <a:ln w="12700" cap="flat" cmpd="sng" algn="ctr">
          <a:solidFill>
            <a:srgbClr val="2D2D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340B ESP Retains</a:t>
          </a:r>
        </a:p>
      </dsp:txBody>
      <dsp:txXfrm>
        <a:off x="6533977" y="164131"/>
        <a:ext cx="1432070" cy="448810"/>
      </dsp:txXfrm>
    </dsp:sp>
    <dsp:sp modelId="{0096D6EF-3AA3-4A5A-A360-8D5BA39FFAEC}">
      <dsp:nvSpPr>
        <dsp:cNvPr id="0" name=""/>
        <dsp:cNvSpPr/>
      </dsp:nvSpPr>
      <dsp:spPr>
        <a:xfrm>
          <a:off x="6533977" y="612941"/>
          <a:ext cx="1432070" cy="3053297"/>
        </a:xfrm>
        <a:prstGeom prst="rect">
          <a:avLst/>
        </a:prstGeom>
        <a:solidFill>
          <a:srgbClr val="2D2D8A">
            <a:tint val="40000"/>
            <a:alpha val="90000"/>
            <a:hueOff val="0"/>
            <a:satOff val="0"/>
            <a:lumOff val="0"/>
            <a:alphaOff val="0"/>
          </a:srgbClr>
        </a:solidFill>
        <a:ln w="12700" cap="flat" cmpd="sng" algn="ctr">
          <a:solidFill>
            <a:srgbClr val="2D2D8A">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Rx Number*</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Fill Date*</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Prescribed Date*</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Pharmacy NPI</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Prescriber NPI</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NDC</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Quantity</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Wholesaler Invoice Number</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Covered Entity ID</a:t>
          </a:r>
        </a:p>
        <a:p>
          <a:pPr marL="114300" lvl="1" indent="-114300" algn="l" defTabSz="577850">
            <a:lnSpc>
              <a:spcPct val="90000"/>
            </a:lnSpc>
            <a:spcBef>
              <a:spcPct val="0"/>
            </a:spcBef>
            <a:spcAft>
              <a:spcPct val="15000"/>
            </a:spcAft>
            <a:buChar char="•"/>
          </a:pPr>
          <a:r>
            <a:rPr lang="en-US" sz="1300" kern="1200" dirty="0">
              <a:solidFill>
                <a:srgbClr val="000000">
                  <a:hueOff val="0"/>
                  <a:satOff val="0"/>
                  <a:lumOff val="0"/>
                  <a:alphaOff val="0"/>
                </a:srgbClr>
              </a:solidFill>
              <a:latin typeface="Arial"/>
              <a:ea typeface="+mn-ea"/>
              <a:cs typeface="+mn-cs"/>
            </a:rPr>
            <a:t>Random Linking ID</a:t>
          </a:r>
        </a:p>
      </dsp:txBody>
      <dsp:txXfrm>
        <a:off x="6533977" y="612941"/>
        <a:ext cx="1432070" cy="30532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C4F1-CD44-4A59-A12F-81A843C98770}">
      <dsp:nvSpPr>
        <dsp:cNvPr id="0" name=""/>
        <dsp:cNvSpPr/>
      </dsp:nvSpPr>
      <dsp:spPr>
        <a:xfrm>
          <a:off x="212228" y="1675"/>
          <a:ext cx="2605794" cy="1563476"/>
        </a:xfrm>
        <a:prstGeom prst="rect">
          <a:avLst/>
        </a:prstGeom>
        <a:solidFill>
          <a:srgbClr val="333399">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Arial"/>
              <a:ea typeface="+mn-ea"/>
              <a:cs typeface="+mn-cs"/>
            </a:rPr>
            <a:t>“Dr. Smith at Community Memorial Hospital prescribed 70 capsules of AbbVie’s drug Creon. The Patient filled the prescription at CVS Location </a:t>
          </a:r>
          <a:br>
            <a:rPr lang="en-US" sz="1500" kern="1200" dirty="0">
              <a:solidFill>
                <a:srgbClr val="FFFFFF"/>
              </a:solidFill>
              <a:latin typeface="Arial"/>
              <a:ea typeface="+mn-ea"/>
              <a:cs typeface="+mn-cs"/>
            </a:rPr>
          </a:br>
          <a:r>
            <a:rPr lang="en-US" sz="1500" kern="1200" dirty="0">
              <a:solidFill>
                <a:srgbClr val="FFFFFF"/>
              </a:solidFill>
              <a:latin typeface="Arial"/>
              <a:ea typeface="+mn-ea"/>
              <a:cs typeface="+mn-cs"/>
            </a:rPr>
            <a:t># 1234 the same day.”</a:t>
          </a:r>
        </a:p>
      </dsp:txBody>
      <dsp:txXfrm>
        <a:off x="212228" y="1675"/>
        <a:ext cx="2605794" cy="1563476"/>
      </dsp:txXfrm>
    </dsp:sp>
    <dsp:sp modelId="{ED5E5A0A-C1D7-482A-82AE-53114A3377D0}">
      <dsp:nvSpPr>
        <dsp:cNvPr id="0" name=""/>
        <dsp:cNvSpPr/>
      </dsp:nvSpPr>
      <dsp:spPr>
        <a:xfrm>
          <a:off x="3078602" y="1675"/>
          <a:ext cx="2605794" cy="1563476"/>
        </a:xfrm>
        <a:prstGeom prst="rect">
          <a:avLst/>
        </a:prstGeom>
        <a:solidFill>
          <a:srgbClr val="FFFFFF">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Arial"/>
              <a:ea typeface="+mn-ea"/>
              <a:cs typeface="+mn-cs"/>
            </a:rPr>
            <a:t>“Most CMH patients who get their drugs from a retail pharmacy go to CVS # 12345. Next is Location # 23456, then Location # 34567.”</a:t>
          </a:r>
        </a:p>
      </dsp:txBody>
      <dsp:txXfrm>
        <a:off x="3078602" y="1675"/>
        <a:ext cx="2605794" cy="1563476"/>
      </dsp:txXfrm>
    </dsp:sp>
    <dsp:sp modelId="{1CDB27DB-AACE-4AF3-8EE8-F3D1DC3C56D2}">
      <dsp:nvSpPr>
        <dsp:cNvPr id="0" name=""/>
        <dsp:cNvSpPr/>
      </dsp:nvSpPr>
      <dsp:spPr>
        <a:xfrm>
          <a:off x="5944976" y="1675"/>
          <a:ext cx="2605794" cy="1563476"/>
        </a:xfrm>
        <a:prstGeom prst="rect">
          <a:avLst/>
        </a:prstGeom>
        <a:solidFill>
          <a:srgbClr val="00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Arial"/>
              <a:ea typeface="+mn-ea"/>
              <a:cs typeface="+mn-cs"/>
            </a:rPr>
            <a:t>“Most patients prescribed Creon pick up their prescriptions the same day.”</a:t>
          </a:r>
        </a:p>
      </dsp:txBody>
      <dsp:txXfrm>
        <a:off x="5944976" y="1675"/>
        <a:ext cx="2605794" cy="1563476"/>
      </dsp:txXfrm>
    </dsp:sp>
    <dsp:sp modelId="{058DA7A4-970F-4C68-A89A-5243B7F33269}">
      <dsp:nvSpPr>
        <dsp:cNvPr id="0" name=""/>
        <dsp:cNvSpPr/>
      </dsp:nvSpPr>
      <dsp:spPr>
        <a:xfrm>
          <a:off x="212228" y="1825731"/>
          <a:ext cx="2605794" cy="1563476"/>
        </a:xfrm>
        <a:prstGeom prst="rect">
          <a:avLst/>
        </a:prstGeo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333399">
                  <a:lumMod val="75000"/>
                </a:srgbClr>
              </a:solidFill>
              <a:latin typeface="Arial"/>
              <a:ea typeface="+mn-ea"/>
              <a:cs typeface="+mn-cs"/>
            </a:rPr>
            <a:t>“CMH physicians prescribed more of Product X, made by AbbVie, than Product Y, made by Johnson &amp; Johnson.”</a:t>
          </a:r>
        </a:p>
      </dsp:txBody>
      <dsp:txXfrm>
        <a:off x="212228" y="1825731"/>
        <a:ext cx="2605794" cy="1563476"/>
      </dsp:txXfrm>
    </dsp:sp>
    <dsp:sp modelId="{3B4E8458-12DF-4547-90D3-99E3D0D1F6C4}">
      <dsp:nvSpPr>
        <dsp:cNvPr id="0" name=""/>
        <dsp:cNvSpPr/>
      </dsp:nvSpPr>
      <dsp:spPr>
        <a:xfrm>
          <a:off x="3078602" y="1825731"/>
          <a:ext cx="2605794" cy="1563476"/>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Arial"/>
              <a:ea typeface="+mn-ea"/>
              <a:cs typeface="+mn-cs"/>
            </a:rPr>
            <a:t>“CMH purchased at least $___ from Cardinal based on NADAC value.”</a:t>
          </a:r>
        </a:p>
      </dsp:txBody>
      <dsp:txXfrm>
        <a:off x="3078602" y="1825731"/>
        <a:ext cx="2605794" cy="1563476"/>
      </dsp:txXfrm>
    </dsp:sp>
    <dsp:sp modelId="{430C1E99-81A6-4EE8-A73D-B7842744B131}">
      <dsp:nvSpPr>
        <dsp:cNvPr id="0" name=""/>
        <dsp:cNvSpPr/>
      </dsp:nvSpPr>
      <dsp:spPr>
        <a:xfrm>
          <a:off x="5944976" y="1825731"/>
          <a:ext cx="2605794" cy="1563476"/>
        </a:xfrm>
        <a:prstGeom prst="rect">
          <a:avLst/>
        </a:prstGeom>
        <a:solidFill>
          <a:srgbClr val="333399">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Arial"/>
              <a:ea typeface="+mn-ea"/>
              <a:cs typeface="+mn-cs"/>
            </a:rPr>
            <a:t>“CVS #12345 filled prescription #8989 with 340B drug, which was paid by ESI.”</a:t>
          </a:r>
        </a:p>
      </dsp:txBody>
      <dsp:txXfrm>
        <a:off x="5944976" y="1825731"/>
        <a:ext cx="2605794" cy="15634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347AE-159A-44FF-9168-17B644FFE9EC}">
      <dsp:nvSpPr>
        <dsp:cNvPr id="0" name=""/>
        <dsp:cNvSpPr/>
      </dsp:nvSpPr>
      <dsp:spPr>
        <a:xfrm rot="10800000">
          <a:off x="1586656" y="2150"/>
          <a:ext cx="5401252" cy="904762"/>
        </a:xfrm>
        <a:prstGeom prst="homePlate">
          <a:avLst/>
        </a:prstGeom>
        <a:solidFill>
          <a:srgbClr val="FFFFFF">
            <a:hueOff val="0"/>
            <a:satOff val="0"/>
            <a:lumOff val="0"/>
            <a:alphaOff val="0"/>
          </a:srgbClr>
        </a:solidFill>
        <a:ln w="12700" cap="flat" cmpd="sng" algn="ctr">
          <a:solidFill>
            <a:srgbClr val="BBE0E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75"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0000">
                  <a:hueOff val="0"/>
                  <a:satOff val="0"/>
                  <a:lumOff val="0"/>
                  <a:alphaOff val="0"/>
                </a:srgbClr>
              </a:solidFill>
              <a:latin typeface="Arial"/>
              <a:ea typeface="+mn-ea"/>
              <a:cs typeface="+mn-cs"/>
            </a:rPr>
            <a:t>Direct Data Submissions</a:t>
          </a:r>
        </a:p>
      </dsp:txBody>
      <dsp:txXfrm rot="10800000">
        <a:off x="1812846" y="2150"/>
        <a:ext cx="5175062" cy="904762"/>
      </dsp:txXfrm>
    </dsp:sp>
    <dsp:sp modelId="{AB40D74D-55C0-46A6-BD10-5416DF36423B}">
      <dsp:nvSpPr>
        <dsp:cNvPr id="0" name=""/>
        <dsp:cNvSpPr/>
      </dsp:nvSpPr>
      <dsp:spPr>
        <a:xfrm>
          <a:off x="1134275" y="2150"/>
          <a:ext cx="904762" cy="9047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BBE0E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27393F6-8EDB-43C4-97B0-4F7F101FA749}">
      <dsp:nvSpPr>
        <dsp:cNvPr id="0" name=""/>
        <dsp:cNvSpPr/>
      </dsp:nvSpPr>
      <dsp:spPr>
        <a:xfrm rot="10800000">
          <a:off x="1586656" y="1176991"/>
          <a:ext cx="5401252" cy="904762"/>
        </a:xfrm>
        <a:prstGeom prst="homePlate">
          <a:avLst/>
        </a:prstGeom>
        <a:solidFill>
          <a:srgbClr val="FFFFFF">
            <a:hueOff val="0"/>
            <a:satOff val="0"/>
            <a:lumOff val="0"/>
            <a:alphaOff val="0"/>
          </a:srgbClr>
        </a:solidFill>
        <a:ln w="12700" cap="flat" cmpd="sng" algn="ctr">
          <a:solidFill>
            <a:srgbClr val="BBE0E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75"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0000">
                  <a:hueOff val="0"/>
                  <a:satOff val="0"/>
                  <a:lumOff val="0"/>
                  <a:alphaOff val="0"/>
                </a:srgbClr>
              </a:solidFill>
              <a:latin typeface="Arial"/>
              <a:ea typeface="+mn-ea"/>
              <a:cs typeface="+mn-cs"/>
            </a:rPr>
            <a:t>REMS</a:t>
          </a:r>
        </a:p>
      </dsp:txBody>
      <dsp:txXfrm rot="10800000">
        <a:off x="1812846" y="1176991"/>
        <a:ext cx="5175062" cy="904762"/>
      </dsp:txXfrm>
    </dsp:sp>
    <dsp:sp modelId="{D6B4556F-BCE2-4390-93F8-8D37DB4F0D04}">
      <dsp:nvSpPr>
        <dsp:cNvPr id="0" name=""/>
        <dsp:cNvSpPr/>
      </dsp:nvSpPr>
      <dsp:spPr>
        <a:xfrm>
          <a:off x="1134275" y="1176991"/>
          <a:ext cx="904762" cy="9047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BBE0E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8A982A2-D031-40F1-A083-527AF44DAF6E}">
      <dsp:nvSpPr>
        <dsp:cNvPr id="0" name=""/>
        <dsp:cNvSpPr/>
      </dsp:nvSpPr>
      <dsp:spPr>
        <a:xfrm rot="10800000">
          <a:off x="1586656" y="2351832"/>
          <a:ext cx="5401252" cy="904762"/>
        </a:xfrm>
        <a:prstGeom prst="homePlate">
          <a:avLst/>
        </a:prstGeom>
        <a:solidFill>
          <a:srgbClr val="FFFFFF">
            <a:hueOff val="0"/>
            <a:satOff val="0"/>
            <a:lumOff val="0"/>
            <a:alphaOff val="0"/>
          </a:srgbClr>
        </a:solidFill>
        <a:ln w="12700" cap="flat" cmpd="sng" algn="ctr">
          <a:solidFill>
            <a:srgbClr val="BBE0E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75"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0000">
                  <a:hueOff val="0"/>
                  <a:satOff val="0"/>
                  <a:lumOff val="0"/>
                  <a:alphaOff val="0"/>
                </a:srgbClr>
              </a:solidFill>
              <a:latin typeface="Arial"/>
              <a:ea typeface="+mn-ea"/>
              <a:cs typeface="+mn-cs"/>
            </a:rPr>
            <a:t>Hub Transfers</a:t>
          </a:r>
        </a:p>
      </dsp:txBody>
      <dsp:txXfrm rot="10800000">
        <a:off x="1812846" y="2351832"/>
        <a:ext cx="5175062" cy="904762"/>
      </dsp:txXfrm>
    </dsp:sp>
    <dsp:sp modelId="{EE5C6CA6-A939-4D20-9E37-02F7C352AD93}">
      <dsp:nvSpPr>
        <dsp:cNvPr id="0" name=""/>
        <dsp:cNvSpPr/>
      </dsp:nvSpPr>
      <dsp:spPr>
        <a:xfrm>
          <a:off x="1134275" y="2351832"/>
          <a:ext cx="904762" cy="9047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BBE0E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2E96-DB4E-4EDB-BDC0-910C3EE21BC7}">
      <dsp:nvSpPr>
        <dsp:cNvPr id="0" name=""/>
        <dsp:cNvSpPr/>
      </dsp:nvSpPr>
      <dsp:spPr>
        <a:xfrm>
          <a:off x="0" y="288777"/>
          <a:ext cx="8316913" cy="584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85" tIns="291592" rIns="6454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Provider-based departments and child sites</a:t>
          </a:r>
        </a:p>
      </dsp:txBody>
      <dsp:txXfrm>
        <a:off x="0" y="288777"/>
        <a:ext cx="8316913" cy="584325"/>
      </dsp:txXfrm>
    </dsp:sp>
    <dsp:sp modelId="{AC6DE4C3-B402-4EB1-BB19-6CFF18A23FF4}">
      <dsp:nvSpPr>
        <dsp:cNvPr id="0" name=""/>
        <dsp:cNvSpPr/>
      </dsp:nvSpPr>
      <dsp:spPr>
        <a:xfrm>
          <a:off x="415845" y="82137"/>
          <a:ext cx="582183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622300">
            <a:lnSpc>
              <a:spcPct val="90000"/>
            </a:lnSpc>
            <a:spcBef>
              <a:spcPct val="0"/>
            </a:spcBef>
            <a:spcAft>
              <a:spcPct val="35000"/>
            </a:spcAft>
            <a:buNone/>
          </a:pPr>
          <a:r>
            <a:rPr lang="en-US" sz="1400" kern="1200" dirty="0"/>
            <a:t>Who is a covered entity?</a:t>
          </a:r>
        </a:p>
      </dsp:txBody>
      <dsp:txXfrm>
        <a:off x="436020" y="102312"/>
        <a:ext cx="5781489" cy="372930"/>
      </dsp:txXfrm>
    </dsp:sp>
    <dsp:sp modelId="{D4904513-AA63-4115-A663-8A46DAFD107C}">
      <dsp:nvSpPr>
        <dsp:cNvPr id="0" name=""/>
        <dsp:cNvSpPr/>
      </dsp:nvSpPr>
      <dsp:spPr>
        <a:xfrm>
          <a:off x="0" y="1155342"/>
          <a:ext cx="8316913"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85" tIns="291592" rIns="6454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Provider-based departments and child sites</a:t>
          </a:r>
        </a:p>
        <a:p>
          <a:pPr marL="114300" lvl="1" indent="-114300" algn="l" defTabSz="622300">
            <a:lnSpc>
              <a:spcPct val="90000"/>
            </a:lnSpc>
            <a:spcBef>
              <a:spcPct val="0"/>
            </a:spcBef>
            <a:spcAft>
              <a:spcPct val="15000"/>
            </a:spcAft>
            <a:buChar char="•"/>
          </a:pPr>
          <a:r>
            <a:rPr lang="en-US" sz="1400" kern="1200" dirty="0"/>
            <a:t>Contract pharmacies</a:t>
          </a:r>
        </a:p>
      </dsp:txBody>
      <dsp:txXfrm>
        <a:off x="0" y="1155342"/>
        <a:ext cx="8316913" cy="793800"/>
      </dsp:txXfrm>
    </dsp:sp>
    <dsp:sp modelId="{4545FC6D-5D7A-4CAD-8DDB-809A57108DC0}">
      <dsp:nvSpPr>
        <dsp:cNvPr id="0" name=""/>
        <dsp:cNvSpPr/>
      </dsp:nvSpPr>
      <dsp:spPr>
        <a:xfrm>
          <a:off x="415845" y="948702"/>
          <a:ext cx="582183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622300">
            <a:lnSpc>
              <a:spcPct val="90000"/>
            </a:lnSpc>
            <a:spcBef>
              <a:spcPct val="0"/>
            </a:spcBef>
            <a:spcAft>
              <a:spcPct val="35000"/>
            </a:spcAft>
            <a:buNone/>
          </a:pPr>
          <a:r>
            <a:rPr lang="en-US" sz="1400" kern="1200" dirty="0"/>
            <a:t>Who are covered entities’ patients?</a:t>
          </a:r>
        </a:p>
      </dsp:txBody>
      <dsp:txXfrm>
        <a:off x="436020" y="968877"/>
        <a:ext cx="5781489" cy="372930"/>
      </dsp:txXfrm>
    </dsp:sp>
    <dsp:sp modelId="{98AFAABC-C0BE-4F42-BEAC-6965ADD12DFA}">
      <dsp:nvSpPr>
        <dsp:cNvPr id="0" name=""/>
        <dsp:cNvSpPr/>
      </dsp:nvSpPr>
      <dsp:spPr>
        <a:xfrm>
          <a:off x="0" y="2231382"/>
          <a:ext cx="8316913" cy="101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85" tIns="291592" rIns="6454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Contract pharmacies</a:t>
          </a:r>
        </a:p>
        <a:p>
          <a:pPr marL="114300" lvl="1" indent="-114300" algn="l" defTabSz="622300">
            <a:lnSpc>
              <a:spcPct val="90000"/>
            </a:lnSpc>
            <a:spcBef>
              <a:spcPct val="0"/>
            </a:spcBef>
            <a:spcAft>
              <a:spcPct val="15000"/>
            </a:spcAft>
            <a:buChar char="•"/>
          </a:pPr>
          <a:r>
            <a:rPr lang="en-US" sz="1400" kern="1200" dirty="0"/>
            <a:t>Pharmacist-led clinics and MTM</a:t>
          </a:r>
        </a:p>
        <a:p>
          <a:pPr marL="114300" lvl="1" indent="-114300" algn="l" defTabSz="622300">
            <a:lnSpc>
              <a:spcPct val="90000"/>
            </a:lnSpc>
            <a:spcBef>
              <a:spcPct val="0"/>
            </a:spcBef>
            <a:spcAft>
              <a:spcPct val="15000"/>
            </a:spcAft>
            <a:buChar char="•"/>
          </a:pPr>
          <a:r>
            <a:rPr lang="en-US" sz="1400" kern="1200" dirty="0"/>
            <a:t>Alternative sourcing models</a:t>
          </a:r>
        </a:p>
      </dsp:txBody>
      <dsp:txXfrm>
        <a:off x="0" y="2231382"/>
        <a:ext cx="8316913" cy="1014300"/>
      </dsp:txXfrm>
    </dsp:sp>
    <dsp:sp modelId="{0D31998D-21CA-4451-A449-A26A9058A1D8}">
      <dsp:nvSpPr>
        <dsp:cNvPr id="0" name=""/>
        <dsp:cNvSpPr/>
      </dsp:nvSpPr>
      <dsp:spPr>
        <a:xfrm>
          <a:off x="415845" y="2024742"/>
          <a:ext cx="582183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622300">
            <a:lnSpc>
              <a:spcPct val="90000"/>
            </a:lnSpc>
            <a:spcBef>
              <a:spcPct val="0"/>
            </a:spcBef>
            <a:spcAft>
              <a:spcPct val="35000"/>
            </a:spcAft>
            <a:buNone/>
          </a:pPr>
          <a:r>
            <a:rPr lang="en-US" sz="1400" kern="1200" dirty="0"/>
            <a:t>What are covered entities allowed to do?</a:t>
          </a:r>
        </a:p>
      </dsp:txBody>
      <dsp:txXfrm>
        <a:off x="436020" y="2044917"/>
        <a:ext cx="5781489" cy="372930"/>
      </dsp:txXfrm>
    </dsp:sp>
    <dsp:sp modelId="{B94FE243-A15F-4E46-A2E1-30B2554B286C}">
      <dsp:nvSpPr>
        <dsp:cNvPr id="0" name=""/>
        <dsp:cNvSpPr/>
      </dsp:nvSpPr>
      <dsp:spPr>
        <a:xfrm>
          <a:off x="0" y="3527922"/>
          <a:ext cx="8316913" cy="584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85" tIns="291592" rIns="6454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Contract pharmacies</a:t>
          </a:r>
        </a:p>
      </dsp:txBody>
      <dsp:txXfrm>
        <a:off x="0" y="3527922"/>
        <a:ext cx="8316913" cy="584325"/>
      </dsp:txXfrm>
    </dsp:sp>
    <dsp:sp modelId="{C16BD65B-87BA-4D7D-9E91-04ABB70EE4FA}">
      <dsp:nvSpPr>
        <dsp:cNvPr id="0" name=""/>
        <dsp:cNvSpPr/>
      </dsp:nvSpPr>
      <dsp:spPr>
        <a:xfrm>
          <a:off x="415845" y="3321282"/>
          <a:ext cx="582183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622300">
            <a:lnSpc>
              <a:spcPct val="90000"/>
            </a:lnSpc>
            <a:spcBef>
              <a:spcPct val="0"/>
            </a:spcBef>
            <a:spcAft>
              <a:spcPct val="35000"/>
            </a:spcAft>
            <a:buNone/>
          </a:pPr>
          <a:r>
            <a:rPr lang="en-US" sz="1400" kern="1200" dirty="0"/>
            <a:t>What are manufacturers required to do?</a:t>
          </a:r>
        </a:p>
      </dsp:txBody>
      <dsp:txXfrm>
        <a:off x="436020" y="3341457"/>
        <a:ext cx="5781489" cy="372930"/>
      </dsp:txXfrm>
    </dsp:sp>
    <dsp:sp modelId="{3B926455-8C75-47C3-88D0-1E77E179B921}">
      <dsp:nvSpPr>
        <dsp:cNvPr id="0" name=""/>
        <dsp:cNvSpPr/>
      </dsp:nvSpPr>
      <dsp:spPr>
        <a:xfrm>
          <a:off x="0" y="4394487"/>
          <a:ext cx="8316913" cy="584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85" tIns="291592" rIns="64548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Guidance vs regulations; audits; alternative dispute resolution</a:t>
          </a:r>
        </a:p>
      </dsp:txBody>
      <dsp:txXfrm>
        <a:off x="0" y="4394487"/>
        <a:ext cx="8316913" cy="584325"/>
      </dsp:txXfrm>
    </dsp:sp>
    <dsp:sp modelId="{BCE08A48-FB2A-4EAD-8296-D4D5E5A7484A}">
      <dsp:nvSpPr>
        <dsp:cNvPr id="0" name=""/>
        <dsp:cNvSpPr/>
      </dsp:nvSpPr>
      <dsp:spPr>
        <a:xfrm>
          <a:off x="415845" y="4187847"/>
          <a:ext cx="582183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622300">
            <a:lnSpc>
              <a:spcPct val="90000"/>
            </a:lnSpc>
            <a:spcBef>
              <a:spcPct val="0"/>
            </a:spcBef>
            <a:spcAft>
              <a:spcPct val="35000"/>
            </a:spcAft>
            <a:buNone/>
          </a:pPr>
          <a:r>
            <a:rPr lang="en-US" sz="1400" kern="1200" dirty="0"/>
            <a:t>What is HRSA OPA doing?</a:t>
          </a:r>
        </a:p>
      </dsp:txBody>
      <dsp:txXfrm>
        <a:off x="436020" y="4208022"/>
        <a:ext cx="5781489"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25129-86F9-4533-B1F2-B27434C570BC}">
      <dsp:nvSpPr>
        <dsp:cNvPr id="0" name=""/>
        <dsp:cNvSpPr/>
      </dsp:nvSpPr>
      <dsp:spPr>
        <a:xfrm rot="5400000">
          <a:off x="-400329" y="403187"/>
          <a:ext cx="2668860" cy="186820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kern="1200" dirty="0"/>
            <a:t> </a:t>
          </a:r>
        </a:p>
      </dsp:txBody>
      <dsp:txXfrm rot="-5400000">
        <a:off x="0" y="936959"/>
        <a:ext cx="1868202" cy="800658"/>
      </dsp:txXfrm>
    </dsp:sp>
    <dsp:sp modelId="{12F86E9F-1EFD-4E67-8B9D-06EACF7F55D2}">
      <dsp:nvSpPr>
        <dsp:cNvPr id="0" name=""/>
        <dsp:cNvSpPr/>
      </dsp:nvSpPr>
      <dsp:spPr>
        <a:xfrm rot="5400000">
          <a:off x="4225178" y="-2354117"/>
          <a:ext cx="1734759" cy="644871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3020" rIns="33020" bIns="33020" numCol="1" spcCol="1270" anchor="ctr" anchorCtr="0">
          <a:noAutofit/>
        </a:bodyPr>
        <a:lstStyle/>
        <a:p>
          <a:pPr marL="285750" lvl="1" indent="-285750" algn="l" defTabSz="2311400">
            <a:lnSpc>
              <a:spcPct val="90000"/>
            </a:lnSpc>
            <a:spcBef>
              <a:spcPct val="0"/>
            </a:spcBef>
            <a:spcAft>
              <a:spcPct val="15000"/>
            </a:spcAft>
            <a:buNone/>
          </a:pPr>
          <a:r>
            <a:rPr lang="en-US" sz="5200" kern="1200" dirty="0"/>
            <a:t>Eligible Patient Determination</a:t>
          </a:r>
        </a:p>
      </dsp:txBody>
      <dsp:txXfrm rot="-5400000">
        <a:off x="1868203" y="87542"/>
        <a:ext cx="6364026" cy="1565391"/>
      </dsp:txXfrm>
    </dsp:sp>
    <dsp:sp modelId="{E9AFFE89-F99D-41DE-A851-CD2289623142}">
      <dsp:nvSpPr>
        <dsp:cNvPr id="0" name=""/>
        <dsp:cNvSpPr/>
      </dsp:nvSpPr>
      <dsp:spPr>
        <a:xfrm rot="5400000">
          <a:off x="-400329" y="2789560"/>
          <a:ext cx="2668860" cy="1868202"/>
        </a:xfrm>
        <a:prstGeom prst="chevron">
          <a:avLst/>
        </a:prstGeom>
        <a:solidFill>
          <a:schemeClr val="accent5">
            <a:hueOff val="-8999922"/>
            <a:satOff val="-30003"/>
            <a:lumOff val="10001"/>
            <a:alphaOff val="0"/>
          </a:schemeClr>
        </a:solidFill>
        <a:ln w="25400" cap="flat" cmpd="sng" algn="ctr">
          <a:solidFill>
            <a:schemeClr val="accent5">
              <a:hueOff val="-8999922"/>
              <a:satOff val="-30003"/>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kern="1200" dirty="0"/>
            <a:t> </a:t>
          </a:r>
        </a:p>
      </dsp:txBody>
      <dsp:txXfrm rot="-5400000">
        <a:off x="0" y="3323332"/>
        <a:ext cx="1868202" cy="800658"/>
      </dsp:txXfrm>
    </dsp:sp>
    <dsp:sp modelId="{0A0DA90E-1526-4305-99EC-69D0D7A00184}">
      <dsp:nvSpPr>
        <dsp:cNvPr id="0" name=""/>
        <dsp:cNvSpPr/>
      </dsp:nvSpPr>
      <dsp:spPr>
        <a:xfrm rot="5400000">
          <a:off x="4225178" y="32255"/>
          <a:ext cx="1734759" cy="6448710"/>
        </a:xfrm>
        <a:prstGeom prst="round2SameRect">
          <a:avLst/>
        </a:prstGeom>
        <a:solidFill>
          <a:schemeClr val="lt1">
            <a:alpha val="90000"/>
            <a:hueOff val="0"/>
            <a:satOff val="0"/>
            <a:lumOff val="0"/>
            <a:alphaOff val="0"/>
          </a:schemeClr>
        </a:solidFill>
        <a:ln w="25400" cap="flat" cmpd="sng" algn="ctr">
          <a:solidFill>
            <a:schemeClr val="accent5">
              <a:hueOff val="-8999922"/>
              <a:satOff val="-30003"/>
              <a:lumOff val="1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9824" tIns="33020" rIns="33020" bIns="33020" numCol="1" spcCol="1270" anchor="ctr" anchorCtr="0">
          <a:noAutofit/>
        </a:bodyPr>
        <a:lstStyle/>
        <a:p>
          <a:pPr marL="285750" lvl="1" indent="-285750" algn="l" defTabSz="2311400">
            <a:lnSpc>
              <a:spcPct val="90000"/>
            </a:lnSpc>
            <a:spcBef>
              <a:spcPct val="0"/>
            </a:spcBef>
            <a:spcAft>
              <a:spcPct val="15000"/>
            </a:spcAft>
            <a:buNone/>
          </a:pPr>
          <a:r>
            <a:rPr lang="en-US" sz="5200" kern="1200" dirty="0"/>
            <a:t>Covered Outpatient Drug Transaction</a:t>
          </a:r>
        </a:p>
      </dsp:txBody>
      <dsp:txXfrm rot="-5400000">
        <a:off x="1868203" y="2473914"/>
        <a:ext cx="6364026" cy="1565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4EFEF-5FB1-43CF-9768-60B4B4261FBF}">
      <dsp:nvSpPr>
        <dsp:cNvPr id="0" name=""/>
        <dsp:cNvSpPr/>
      </dsp:nvSpPr>
      <dsp:spPr>
        <a:xfrm>
          <a:off x="0" y="0"/>
          <a:ext cx="8316913" cy="19094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340B Drugs can only be Administered/Dispensed to Eligible Patients</a:t>
          </a:r>
        </a:p>
      </dsp:txBody>
      <dsp:txXfrm>
        <a:off x="1854327" y="0"/>
        <a:ext cx="6462585" cy="1909447"/>
      </dsp:txXfrm>
    </dsp:sp>
    <dsp:sp modelId="{F999B56C-9131-4FC9-B1AD-85EEE98CCE22}">
      <dsp:nvSpPr>
        <dsp:cNvPr id="0" name=""/>
        <dsp:cNvSpPr/>
      </dsp:nvSpPr>
      <dsp:spPr>
        <a:xfrm>
          <a:off x="606790" y="508058"/>
          <a:ext cx="831691" cy="8933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439DA-C0E7-49F1-B1DD-E176EDDFF8DC}">
      <dsp:nvSpPr>
        <dsp:cNvPr id="0" name=""/>
        <dsp:cNvSpPr/>
      </dsp:nvSpPr>
      <dsp:spPr>
        <a:xfrm>
          <a:off x="0" y="2100392"/>
          <a:ext cx="8316913" cy="19094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Individual is an “Eligible Patient” of a Covered Entity Only if:  </a:t>
          </a:r>
        </a:p>
        <a:p>
          <a:pPr marL="114300" lvl="1" indent="-114300" algn="l" defTabSz="622300">
            <a:lnSpc>
              <a:spcPct val="90000"/>
            </a:lnSpc>
            <a:spcBef>
              <a:spcPct val="0"/>
            </a:spcBef>
            <a:spcAft>
              <a:spcPct val="15000"/>
            </a:spcAft>
            <a:buChar char="•"/>
          </a:pPr>
          <a:r>
            <a:rPr lang="en-US" sz="1400" kern="1200"/>
            <a:t>Covered entity has established a relationship with the individual, such that covered entity maintains records of the individual’s health care; and </a:t>
          </a:r>
        </a:p>
        <a:p>
          <a:pPr marL="114300" lvl="1" indent="-114300" algn="l" defTabSz="622300">
            <a:lnSpc>
              <a:spcPct val="90000"/>
            </a:lnSpc>
            <a:spcBef>
              <a:spcPct val="0"/>
            </a:spcBef>
            <a:spcAft>
              <a:spcPct val="15000"/>
            </a:spcAft>
            <a:buChar char="•"/>
          </a:pPr>
          <a:r>
            <a:rPr lang="en-US" sz="1400" kern="1200" dirty="0"/>
            <a:t>Individual receives health care services from health care professional who is either employed by the covered entity; or provides health care under contractual or other </a:t>
          </a:r>
          <a:r>
            <a:rPr lang="en-US" sz="1400" u="sng" kern="1200" dirty="0"/>
            <a:t>arrangements</a:t>
          </a:r>
          <a:r>
            <a:rPr lang="en-US" sz="1400" kern="1200" dirty="0"/>
            <a:t> (</a:t>
          </a:r>
          <a:r>
            <a:rPr lang="en-US" sz="1400" i="1" kern="1200" dirty="0"/>
            <a:t>e.g., </a:t>
          </a:r>
          <a:r>
            <a:rPr lang="en-US" sz="1400" kern="1200" dirty="0"/>
            <a:t>referral for consultation) </a:t>
          </a:r>
          <a:r>
            <a:rPr lang="en-US" sz="1400" b="1" kern="1200" dirty="0"/>
            <a:t>such that responsibility for care provided remains with covered entity</a:t>
          </a:r>
          <a:endParaRPr lang="en-US" sz="1400" kern="1200" dirty="0"/>
        </a:p>
      </dsp:txBody>
      <dsp:txXfrm>
        <a:off x="1854327" y="2100392"/>
        <a:ext cx="6462585" cy="1909447"/>
      </dsp:txXfrm>
    </dsp:sp>
    <dsp:sp modelId="{5166D5EC-4FC4-49DD-912A-34B135B81499}">
      <dsp:nvSpPr>
        <dsp:cNvPr id="0" name=""/>
        <dsp:cNvSpPr/>
      </dsp:nvSpPr>
      <dsp:spPr>
        <a:xfrm>
          <a:off x="606790" y="2608450"/>
          <a:ext cx="831691" cy="89333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68E3-2536-4989-8A6F-0CD27700FD29}">
      <dsp:nvSpPr>
        <dsp:cNvPr id="0" name=""/>
        <dsp:cNvSpPr/>
      </dsp:nvSpPr>
      <dsp:spPr>
        <a:xfrm rot="5400000">
          <a:off x="4398597" y="-2862523"/>
          <a:ext cx="1273276" cy="7150729"/>
        </a:xfrm>
        <a:prstGeom prst="round2SameRect">
          <a:avLst/>
        </a:prstGeom>
        <a:solidFill>
          <a:srgbClr val="FFFFFF">
            <a:tint val="40000"/>
            <a:alpha val="90000"/>
            <a:hueOff val="0"/>
            <a:satOff val="0"/>
            <a:lumOff val="0"/>
            <a:alphaOff val="0"/>
          </a:srgbClr>
        </a:solidFill>
        <a:ln w="12700" cap="flat" cmpd="sng" algn="ctr">
          <a:solidFill>
            <a:srgbClr val="FFFFFF">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Font typeface="Arial" panose="020B0604020202020204" pitchFamily="34" charset="0"/>
            <a:buChar char="•"/>
          </a:pPr>
          <a:r>
            <a:rPr lang="en-US" sz="1500" kern="1200" dirty="0">
              <a:solidFill>
                <a:srgbClr val="000000">
                  <a:hueOff val="0"/>
                  <a:satOff val="0"/>
                  <a:lumOff val="0"/>
                  <a:alphaOff val="0"/>
                </a:srgbClr>
              </a:solidFill>
              <a:latin typeface="Arial"/>
              <a:ea typeface="+mn-ea"/>
              <a:cs typeface="+mn-cs"/>
            </a:rPr>
            <a:t>In 2020, drug manufacturers began restricting 340B contract pharmacy shipments</a:t>
          </a:r>
        </a:p>
        <a:p>
          <a:pPr marL="114300" lvl="1" indent="-114300" algn="just" defTabSz="666750">
            <a:lnSpc>
              <a:spcPct val="90000"/>
            </a:lnSpc>
            <a:spcBef>
              <a:spcPct val="0"/>
            </a:spcBef>
            <a:spcAft>
              <a:spcPct val="15000"/>
            </a:spcAft>
            <a:buFont typeface="Arial" panose="020B0604020202020204" pitchFamily="34" charset="0"/>
            <a:buChar char="•"/>
          </a:pPr>
          <a:r>
            <a:rPr lang="en-US" sz="1500" kern="1200" dirty="0">
              <a:solidFill>
                <a:srgbClr val="000000">
                  <a:hueOff val="0"/>
                  <a:satOff val="0"/>
                  <a:lumOff val="0"/>
                  <a:alphaOff val="0"/>
                </a:srgbClr>
              </a:solidFill>
              <a:latin typeface="Arial"/>
              <a:ea typeface="+mn-ea"/>
              <a:cs typeface="+mn-cs"/>
            </a:rPr>
            <a:t>Began with Eli Lilly</a:t>
          </a:r>
        </a:p>
        <a:p>
          <a:pPr marL="114300" lvl="1" indent="-114300" algn="just" defTabSz="666750">
            <a:lnSpc>
              <a:spcPct val="90000"/>
            </a:lnSpc>
            <a:spcBef>
              <a:spcPct val="0"/>
            </a:spcBef>
            <a:spcAft>
              <a:spcPct val="15000"/>
            </a:spcAft>
            <a:buFont typeface="Arial" panose="020B0604020202020204" pitchFamily="34" charset="0"/>
            <a:buChar char="•"/>
          </a:pPr>
          <a:r>
            <a:rPr lang="en-US" sz="1500" kern="1200" dirty="0">
              <a:solidFill>
                <a:srgbClr val="000000">
                  <a:hueOff val="0"/>
                  <a:satOff val="0"/>
                  <a:lumOff val="0"/>
                  <a:alphaOff val="0"/>
                </a:srgbClr>
              </a:solidFill>
              <a:latin typeface="Arial"/>
              <a:ea typeface="+mn-ea"/>
              <a:cs typeface="+mn-cs"/>
            </a:rPr>
            <a:t>Now, 24 total manufacturers</a:t>
          </a:r>
        </a:p>
      </dsp:txBody>
      <dsp:txXfrm rot="-5400000">
        <a:off x="1459871" y="138359"/>
        <a:ext cx="7088573" cy="1148964"/>
      </dsp:txXfrm>
    </dsp:sp>
    <dsp:sp modelId="{78F9EF27-0B6E-4C23-BDDC-E7A04C72E34D}">
      <dsp:nvSpPr>
        <dsp:cNvPr id="0" name=""/>
        <dsp:cNvSpPr/>
      </dsp:nvSpPr>
      <dsp:spPr>
        <a:xfrm>
          <a:off x="853" y="1012"/>
          <a:ext cx="1458163" cy="1430982"/>
        </a:xfrm>
        <a:prstGeom prst="roundRect">
          <a:avLst/>
        </a:prstGeom>
        <a:solidFill>
          <a:schemeClr val="tx1">
            <a:lumMod val="65000"/>
            <a:lumOff val="35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latin typeface="Arial"/>
              <a:ea typeface="+mn-ea"/>
              <a:cs typeface="+mn-cs"/>
            </a:rPr>
            <a:t>Background</a:t>
          </a:r>
        </a:p>
      </dsp:txBody>
      <dsp:txXfrm>
        <a:off x="70708" y="70867"/>
        <a:ext cx="1318453" cy="1291272"/>
      </dsp:txXfrm>
    </dsp:sp>
    <dsp:sp modelId="{64AEC03B-660C-4352-B782-5A161D932F24}">
      <dsp:nvSpPr>
        <dsp:cNvPr id="0" name=""/>
        <dsp:cNvSpPr/>
      </dsp:nvSpPr>
      <dsp:spPr>
        <a:xfrm rot="5400000">
          <a:off x="4251926" y="-1289364"/>
          <a:ext cx="1564910" cy="7150729"/>
        </a:xfrm>
        <a:prstGeom prst="round2SameRect">
          <a:avLst/>
        </a:prstGeom>
        <a:solidFill>
          <a:srgbClr val="FFFFFF">
            <a:tint val="40000"/>
            <a:alpha val="90000"/>
            <a:hueOff val="0"/>
            <a:satOff val="0"/>
            <a:lumOff val="-10113"/>
            <a:alphaOff val="0"/>
          </a:srgbClr>
        </a:solidFill>
        <a:ln w="12700" cap="flat" cmpd="sng" algn="ctr">
          <a:solidFill>
            <a:srgbClr val="FFFFFF">
              <a:tint val="40000"/>
              <a:alpha val="90000"/>
              <a:hueOff val="0"/>
              <a:satOff val="0"/>
              <a:lumOff val="-1011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Arial"/>
              <a:ea typeface="+mn-ea"/>
              <a:cs typeface="+mn-cs"/>
            </a:rPr>
            <a:t>So-Called Duplicate Discounts</a:t>
          </a:r>
        </a:p>
        <a:p>
          <a:pPr marL="228600" lvl="2"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Arial"/>
              <a:ea typeface="+mn-ea"/>
              <a:cs typeface="+mn-cs"/>
            </a:rPr>
            <a:t>Manufacturer paying a rebate to an insurer/PBM for a drug it already sold at the 340B price</a:t>
          </a:r>
        </a:p>
        <a:p>
          <a:pPr marL="228600" lvl="2"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Arial"/>
              <a:ea typeface="+mn-ea"/>
              <a:cs typeface="+mn-cs"/>
            </a:rPr>
            <a:t>Some are prohibited by statute (Medicaid) </a:t>
          </a:r>
        </a:p>
        <a:p>
          <a:pPr marL="342900" lvl="3"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Arial"/>
              <a:ea typeface="+mn-ea"/>
              <a:cs typeface="+mn-cs"/>
            </a:rPr>
            <a:t>Occur rarely; processes in place to prevent them</a:t>
          </a:r>
        </a:p>
        <a:p>
          <a:pPr marL="228600" lvl="2"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Arial"/>
              <a:ea typeface="+mn-ea"/>
              <a:cs typeface="+mn-cs"/>
            </a:rPr>
            <a:t>Some are prohibited by manufacturers’ contracts with commercial payors</a:t>
          </a:r>
        </a:p>
      </dsp:txBody>
      <dsp:txXfrm rot="-5400000">
        <a:off x="1459017" y="1579938"/>
        <a:ext cx="7074336" cy="1412124"/>
      </dsp:txXfrm>
    </dsp:sp>
    <dsp:sp modelId="{073A8764-D9EA-4B6A-9044-1FC96ADDD6A6}">
      <dsp:nvSpPr>
        <dsp:cNvPr id="0" name=""/>
        <dsp:cNvSpPr/>
      </dsp:nvSpPr>
      <dsp:spPr>
        <a:xfrm>
          <a:off x="853" y="1570508"/>
          <a:ext cx="1458163" cy="1430982"/>
        </a:xfrm>
        <a:prstGeom prst="roundRect">
          <a:avLst/>
        </a:prstGeom>
        <a:solidFill>
          <a:srgbClr val="FFFFFF">
            <a:hueOff val="0"/>
            <a:satOff val="0"/>
            <a:lumOff val="-5000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a:ea typeface="+mn-ea"/>
              <a:cs typeface="+mn-cs"/>
            </a:rPr>
            <a:t>Manufacturers’ Central Complaint</a:t>
          </a:r>
        </a:p>
      </dsp:txBody>
      <dsp:txXfrm>
        <a:off x="70708" y="1640363"/>
        <a:ext cx="1318453" cy="1291272"/>
      </dsp:txXfrm>
    </dsp:sp>
    <dsp:sp modelId="{3A356A5F-18A5-48AA-BED1-F3354EA0AFD2}">
      <dsp:nvSpPr>
        <dsp:cNvPr id="0" name=""/>
        <dsp:cNvSpPr/>
      </dsp:nvSpPr>
      <dsp:spPr>
        <a:xfrm rot="5400000">
          <a:off x="4324998" y="280131"/>
          <a:ext cx="1418767" cy="7150729"/>
        </a:xfrm>
        <a:prstGeom prst="round2SameRect">
          <a:avLst/>
        </a:prstGeom>
        <a:solidFill>
          <a:srgbClr val="FFFFFF">
            <a:tint val="40000"/>
            <a:alpha val="90000"/>
            <a:hueOff val="0"/>
            <a:satOff val="0"/>
            <a:lumOff val="-20226"/>
            <a:alphaOff val="0"/>
          </a:srgbClr>
        </a:solidFill>
        <a:ln w="12700" cap="flat" cmpd="sng" algn="ctr">
          <a:solidFill>
            <a:srgbClr val="FFFFFF">
              <a:tint val="40000"/>
              <a:alpha val="90000"/>
              <a:hueOff val="0"/>
              <a:satOff val="0"/>
              <a:lumOff val="-2022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622300">
            <a:lnSpc>
              <a:spcPct val="90000"/>
            </a:lnSpc>
            <a:spcBef>
              <a:spcPct val="0"/>
            </a:spcBef>
            <a:spcAft>
              <a:spcPct val="15000"/>
            </a:spcAft>
            <a:buChar char="•"/>
          </a:pPr>
          <a:r>
            <a:rPr lang="en-US" sz="1400" kern="1200" dirty="0">
              <a:solidFill>
                <a:srgbClr val="000000">
                  <a:hueOff val="0"/>
                  <a:satOff val="0"/>
                  <a:lumOff val="0"/>
                  <a:alphaOff val="0"/>
                </a:srgbClr>
              </a:solidFill>
              <a:latin typeface="Arial"/>
              <a:ea typeface="+mn-ea"/>
              <a:cs typeface="+mn-cs"/>
            </a:rPr>
            <a:t> Most manufacturers have some exceptions (wholly owned pharmacies; single contract pharmacies)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400" kern="1200" dirty="0">
              <a:solidFill>
                <a:srgbClr val="000000">
                  <a:hueOff val="0"/>
                  <a:satOff val="0"/>
                  <a:lumOff val="0"/>
                  <a:alphaOff val="0"/>
                </a:srgbClr>
              </a:solidFill>
              <a:latin typeface="Arial"/>
              <a:ea typeface="+mn-ea"/>
              <a:cs typeface="+mn-cs"/>
            </a:rPr>
            <a:t> Some manufacturers permitting shipments if covered entity provides claims-level patient data directly to manufacturer or Second Sight Solutions</a:t>
          </a:r>
        </a:p>
        <a:p>
          <a:pPr marL="114300" lvl="2" indent="0" algn="l" defTabSz="7112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rial"/>
              <a:ea typeface="+mn-ea"/>
              <a:cs typeface="+mn-cs"/>
            </a:rPr>
            <a:t> Second Sight is owned by Berkeley Research Group, a Pharma-aligned consultancy </a:t>
          </a:r>
        </a:p>
        <a:p>
          <a:pPr marL="114300" lvl="2" indent="0" algn="l" defTabSz="711200">
            <a:lnSpc>
              <a:spcPct val="90000"/>
            </a:lnSpc>
            <a:spcBef>
              <a:spcPct val="0"/>
            </a:spcBef>
            <a:spcAft>
              <a:spcPct val="15000"/>
            </a:spcAft>
            <a:buChar char="•"/>
          </a:pPr>
          <a:r>
            <a:rPr lang="en-US" sz="1400" kern="1200" dirty="0">
              <a:solidFill>
                <a:srgbClr val="000000">
                  <a:hueOff val="0"/>
                  <a:satOff val="0"/>
                  <a:lumOff val="0"/>
                  <a:alphaOff val="0"/>
                </a:srgbClr>
              </a:solidFill>
              <a:latin typeface="Arial"/>
              <a:ea typeface="+mn-ea"/>
              <a:cs typeface="+mn-cs"/>
            </a:rPr>
            <a:t> Manufacturers are using data to deny payor rebates</a:t>
          </a:r>
        </a:p>
      </dsp:txBody>
      <dsp:txXfrm rot="-5400000">
        <a:off x="1459017" y="3215370"/>
        <a:ext cx="7081471" cy="1280251"/>
      </dsp:txXfrm>
    </dsp:sp>
    <dsp:sp modelId="{138AC014-6EE7-498B-9154-5C4F7092CC1E}">
      <dsp:nvSpPr>
        <dsp:cNvPr id="0" name=""/>
        <dsp:cNvSpPr/>
      </dsp:nvSpPr>
      <dsp:spPr>
        <a:xfrm>
          <a:off x="853" y="3140004"/>
          <a:ext cx="1458163" cy="1430982"/>
        </a:xfrm>
        <a:prstGeom prst="roundRect">
          <a:avLst/>
        </a:prstGeom>
        <a:solidFill>
          <a:srgbClr val="FFFFFF">
            <a:hueOff val="0"/>
            <a:satOff val="0"/>
            <a:lumOff val="-10000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latin typeface="Arial"/>
              <a:ea typeface="+mn-ea"/>
              <a:cs typeface="+mn-cs"/>
            </a:rPr>
            <a:t>Exceptions and Conditions</a:t>
          </a:r>
        </a:p>
      </dsp:txBody>
      <dsp:txXfrm>
        <a:off x="70708" y="3209859"/>
        <a:ext cx="1318453" cy="1291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DB8CF-BEC7-4341-BF04-46B543569D72}">
      <dsp:nvSpPr>
        <dsp:cNvPr id="0" name=""/>
        <dsp:cNvSpPr/>
      </dsp:nvSpPr>
      <dsp:spPr>
        <a:xfrm>
          <a:off x="56940"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AbbVie</a:t>
          </a:r>
        </a:p>
      </dsp:txBody>
      <dsp:txXfrm>
        <a:off x="56940" y="719"/>
        <a:ext cx="1336495" cy="801897"/>
      </dsp:txXfrm>
    </dsp:sp>
    <dsp:sp modelId="{CA8F1AD3-D577-4EA5-94F7-DF1798B1DB2F}">
      <dsp:nvSpPr>
        <dsp:cNvPr id="0" name=""/>
        <dsp:cNvSpPr/>
      </dsp:nvSpPr>
      <dsp:spPr>
        <a:xfrm>
          <a:off x="1527085"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Amgen</a:t>
          </a:r>
        </a:p>
      </dsp:txBody>
      <dsp:txXfrm>
        <a:off x="1527085" y="719"/>
        <a:ext cx="1336495" cy="801897"/>
      </dsp:txXfrm>
    </dsp:sp>
    <dsp:sp modelId="{1A255E81-7C2D-496C-8CF7-B5C06F789D64}">
      <dsp:nvSpPr>
        <dsp:cNvPr id="0" name=""/>
        <dsp:cNvSpPr/>
      </dsp:nvSpPr>
      <dsp:spPr>
        <a:xfrm>
          <a:off x="2997230"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AstraZeneca</a:t>
          </a:r>
        </a:p>
      </dsp:txBody>
      <dsp:txXfrm>
        <a:off x="2997230" y="719"/>
        <a:ext cx="1336495" cy="801897"/>
      </dsp:txXfrm>
    </dsp:sp>
    <dsp:sp modelId="{D27DD241-401A-433C-B586-4BAEA6D6569D}">
      <dsp:nvSpPr>
        <dsp:cNvPr id="0" name=""/>
        <dsp:cNvSpPr/>
      </dsp:nvSpPr>
      <dsp:spPr>
        <a:xfrm>
          <a:off x="4467374"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Bausch Health</a:t>
          </a:r>
        </a:p>
      </dsp:txBody>
      <dsp:txXfrm>
        <a:off x="4467374" y="719"/>
        <a:ext cx="1336495" cy="801897"/>
      </dsp:txXfrm>
    </dsp:sp>
    <dsp:sp modelId="{5FAAB759-0E32-4B50-BBC6-7127D25892D3}">
      <dsp:nvSpPr>
        <dsp:cNvPr id="0" name=""/>
        <dsp:cNvSpPr/>
      </dsp:nvSpPr>
      <dsp:spPr>
        <a:xfrm>
          <a:off x="5937519"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Bayer</a:t>
          </a:r>
        </a:p>
      </dsp:txBody>
      <dsp:txXfrm>
        <a:off x="5937519" y="719"/>
        <a:ext cx="1336495" cy="801897"/>
      </dsp:txXfrm>
    </dsp:sp>
    <dsp:sp modelId="{BF2B9892-4F9E-4A83-86CD-FDC85ED56D4A}">
      <dsp:nvSpPr>
        <dsp:cNvPr id="0" name=""/>
        <dsp:cNvSpPr/>
      </dsp:nvSpPr>
      <dsp:spPr>
        <a:xfrm>
          <a:off x="7407664" y="719"/>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Biogen</a:t>
          </a:r>
        </a:p>
      </dsp:txBody>
      <dsp:txXfrm>
        <a:off x="7407664" y="719"/>
        <a:ext cx="1336495" cy="801897"/>
      </dsp:txXfrm>
    </dsp:sp>
    <dsp:sp modelId="{ADE3BEBB-CCF2-4945-88DD-48FA4BCAB6A4}">
      <dsp:nvSpPr>
        <dsp:cNvPr id="0" name=""/>
        <dsp:cNvSpPr/>
      </dsp:nvSpPr>
      <dsp:spPr>
        <a:xfrm>
          <a:off x="56940"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Boehringer Ingelheim</a:t>
          </a:r>
        </a:p>
      </dsp:txBody>
      <dsp:txXfrm>
        <a:off x="56940" y="936265"/>
        <a:ext cx="1336495" cy="801897"/>
      </dsp:txXfrm>
    </dsp:sp>
    <dsp:sp modelId="{9E2BF292-AAE2-4E79-ACD4-C96AA692CE99}">
      <dsp:nvSpPr>
        <dsp:cNvPr id="0" name=""/>
        <dsp:cNvSpPr/>
      </dsp:nvSpPr>
      <dsp:spPr>
        <a:xfrm>
          <a:off x="1527085"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Bristol Myers Squibb</a:t>
          </a:r>
        </a:p>
      </dsp:txBody>
      <dsp:txXfrm>
        <a:off x="1527085" y="936265"/>
        <a:ext cx="1336495" cy="801897"/>
      </dsp:txXfrm>
    </dsp:sp>
    <dsp:sp modelId="{9A42CFEB-F342-4B7D-A4E7-6B95F9354D3E}">
      <dsp:nvSpPr>
        <dsp:cNvPr id="0" name=""/>
        <dsp:cNvSpPr/>
      </dsp:nvSpPr>
      <dsp:spPr>
        <a:xfrm>
          <a:off x="2997230"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Eli Lilly</a:t>
          </a:r>
        </a:p>
      </dsp:txBody>
      <dsp:txXfrm>
        <a:off x="2997230" y="936265"/>
        <a:ext cx="1336495" cy="801897"/>
      </dsp:txXfrm>
    </dsp:sp>
    <dsp:sp modelId="{545D7A32-1C48-4DAD-AFBA-C3B81AC01656}">
      <dsp:nvSpPr>
        <dsp:cNvPr id="0" name=""/>
        <dsp:cNvSpPr/>
      </dsp:nvSpPr>
      <dsp:spPr>
        <a:xfrm>
          <a:off x="4467374"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EMD Serono</a:t>
          </a:r>
        </a:p>
      </dsp:txBody>
      <dsp:txXfrm>
        <a:off x="4467374" y="936265"/>
        <a:ext cx="1336495" cy="801897"/>
      </dsp:txXfrm>
    </dsp:sp>
    <dsp:sp modelId="{35D486A0-89D1-4568-967A-27819695CED3}">
      <dsp:nvSpPr>
        <dsp:cNvPr id="0" name=""/>
        <dsp:cNvSpPr/>
      </dsp:nvSpPr>
      <dsp:spPr>
        <a:xfrm>
          <a:off x="5937519"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Exelixis</a:t>
          </a:r>
        </a:p>
      </dsp:txBody>
      <dsp:txXfrm>
        <a:off x="5937519" y="936265"/>
        <a:ext cx="1336495" cy="801897"/>
      </dsp:txXfrm>
    </dsp:sp>
    <dsp:sp modelId="{E19F2BAC-8B15-44AF-BE49-183BD2B2760A}">
      <dsp:nvSpPr>
        <dsp:cNvPr id="0" name=""/>
        <dsp:cNvSpPr/>
      </dsp:nvSpPr>
      <dsp:spPr>
        <a:xfrm>
          <a:off x="7407664" y="936265"/>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Gilead</a:t>
          </a:r>
        </a:p>
      </dsp:txBody>
      <dsp:txXfrm>
        <a:off x="7407664" y="936265"/>
        <a:ext cx="1336495" cy="801897"/>
      </dsp:txXfrm>
    </dsp:sp>
    <dsp:sp modelId="{8688BC9B-B284-4BD6-841A-DF754D1B1567}">
      <dsp:nvSpPr>
        <dsp:cNvPr id="0" name=""/>
        <dsp:cNvSpPr/>
      </dsp:nvSpPr>
      <dsp:spPr>
        <a:xfrm>
          <a:off x="56940"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GlaxoSmithKline</a:t>
          </a:r>
        </a:p>
      </dsp:txBody>
      <dsp:txXfrm>
        <a:off x="56940" y="1871812"/>
        <a:ext cx="1336495" cy="801897"/>
      </dsp:txXfrm>
    </dsp:sp>
    <dsp:sp modelId="{977A000A-411B-40D6-813B-DBCB4179C939}">
      <dsp:nvSpPr>
        <dsp:cNvPr id="0" name=""/>
        <dsp:cNvSpPr/>
      </dsp:nvSpPr>
      <dsp:spPr>
        <a:xfrm>
          <a:off x="1527085"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Johnson &amp; Johnson</a:t>
          </a:r>
        </a:p>
      </dsp:txBody>
      <dsp:txXfrm>
        <a:off x="1527085" y="1871812"/>
        <a:ext cx="1336495" cy="801897"/>
      </dsp:txXfrm>
    </dsp:sp>
    <dsp:sp modelId="{BE9BC6D9-C6D4-4139-A42E-D0ADC596C5B6}">
      <dsp:nvSpPr>
        <dsp:cNvPr id="0" name=""/>
        <dsp:cNvSpPr/>
      </dsp:nvSpPr>
      <dsp:spPr>
        <a:xfrm>
          <a:off x="2997230"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Merck</a:t>
          </a:r>
        </a:p>
      </dsp:txBody>
      <dsp:txXfrm>
        <a:off x="2997230" y="1871812"/>
        <a:ext cx="1336495" cy="801897"/>
      </dsp:txXfrm>
    </dsp:sp>
    <dsp:sp modelId="{61B420A7-CEE8-4C13-9FDF-180BF2551E30}">
      <dsp:nvSpPr>
        <dsp:cNvPr id="0" name=""/>
        <dsp:cNvSpPr/>
      </dsp:nvSpPr>
      <dsp:spPr>
        <a:xfrm>
          <a:off x="4467374"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Novartis</a:t>
          </a:r>
        </a:p>
      </dsp:txBody>
      <dsp:txXfrm>
        <a:off x="4467374" y="1871812"/>
        <a:ext cx="1336495" cy="801897"/>
      </dsp:txXfrm>
    </dsp:sp>
    <dsp:sp modelId="{58BD9A60-7F7F-45D2-B5F8-912953A2EC1F}">
      <dsp:nvSpPr>
        <dsp:cNvPr id="0" name=""/>
        <dsp:cNvSpPr/>
      </dsp:nvSpPr>
      <dsp:spPr>
        <a:xfrm>
          <a:off x="5937519"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Novo Nordisk</a:t>
          </a:r>
        </a:p>
      </dsp:txBody>
      <dsp:txXfrm>
        <a:off x="5937519" y="1871812"/>
        <a:ext cx="1336495" cy="801897"/>
      </dsp:txXfrm>
    </dsp:sp>
    <dsp:sp modelId="{B51FE212-AFE4-49EC-89FF-196B623CAAB1}">
      <dsp:nvSpPr>
        <dsp:cNvPr id="0" name=""/>
        <dsp:cNvSpPr/>
      </dsp:nvSpPr>
      <dsp:spPr>
        <a:xfrm>
          <a:off x="7407664" y="1871812"/>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Pfizer</a:t>
          </a:r>
        </a:p>
      </dsp:txBody>
      <dsp:txXfrm>
        <a:off x="7407664" y="1871812"/>
        <a:ext cx="1336495" cy="801897"/>
      </dsp:txXfrm>
    </dsp:sp>
    <dsp:sp modelId="{24DC8045-45DA-48CE-91AA-E78695D959D7}">
      <dsp:nvSpPr>
        <dsp:cNvPr id="0" name=""/>
        <dsp:cNvSpPr/>
      </dsp:nvSpPr>
      <dsp:spPr>
        <a:xfrm>
          <a:off x="792013"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Sanofi</a:t>
          </a:r>
        </a:p>
      </dsp:txBody>
      <dsp:txXfrm>
        <a:off x="792013" y="2807358"/>
        <a:ext cx="1336495" cy="801897"/>
      </dsp:txXfrm>
    </dsp:sp>
    <dsp:sp modelId="{27879884-433C-4589-A97A-EE5A210CAD5F}">
      <dsp:nvSpPr>
        <dsp:cNvPr id="0" name=""/>
        <dsp:cNvSpPr/>
      </dsp:nvSpPr>
      <dsp:spPr>
        <a:xfrm>
          <a:off x="2262157"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Takeda</a:t>
          </a:r>
        </a:p>
      </dsp:txBody>
      <dsp:txXfrm>
        <a:off x="2262157" y="2807358"/>
        <a:ext cx="1336495" cy="801897"/>
      </dsp:txXfrm>
    </dsp:sp>
    <dsp:sp modelId="{41FCEE4A-FF71-4D35-AD40-535262FEE68E}">
      <dsp:nvSpPr>
        <dsp:cNvPr id="0" name=""/>
        <dsp:cNvSpPr/>
      </dsp:nvSpPr>
      <dsp:spPr>
        <a:xfrm>
          <a:off x="3732302"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UCB</a:t>
          </a:r>
        </a:p>
      </dsp:txBody>
      <dsp:txXfrm>
        <a:off x="3732302" y="2807358"/>
        <a:ext cx="1336495" cy="801897"/>
      </dsp:txXfrm>
    </dsp:sp>
    <dsp:sp modelId="{D2C19592-9FAA-4A7C-AFEC-E708881B7F57}">
      <dsp:nvSpPr>
        <dsp:cNvPr id="0" name=""/>
        <dsp:cNvSpPr/>
      </dsp:nvSpPr>
      <dsp:spPr>
        <a:xfrm>
          <a:off x="5202447"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United Therapeutics</a:t>
          </a:r>
        </a:p>
      </dsp:txBody>
      <dsp:txXfrm>
        <a:off x="5202447" y="2807358"/>
        <a:ext cx="1336495" cy="801897"/>
      </dsp:txXfrm>
    </dsp:sp>
    <dsp:sp modelId="{EB5EBD63-CD89-49F6-9443-62482887127B}">
      <dsp:nvSpPr>
        <dsp:cNvPr id="0" name=""/>
        <dsp:cNvSpPr/>
      </dsp:nvSpPr>
      <dsp:spPr>
        <a:xfrm>
          <a:off x="6672591" y="2807358"/>
          <a:ext cx="1336495" cy="801897"/>
        </a:xfrm>
        <a:prstGeom prst="rect">
          <a:avLst/>
        </a:prstGeom>
        <a:solidFill>
          <a:srgbClr val="2D2D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Arial"/>
              <a:ea typeface="+mn-ea"/>
              <a:cs typeface="+mn-cs"/>
            </a:rPr>
            <a:t>Woodward Pharma</a:t>
          </a:r>
        </a:p>
      </dsp:txBody>
      <dsp:txXfrm>
        <a:off x="6672591" y="2807358"/>
        <a:ext cx="1336495" cy="8018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069D-FC5A-4B87-9086-665683A2A737}">
      <dsp:nvSpPr>
        <dsp:cNvPr id="0" name=""/>
        <dsp:cNvSpPr/>
      </dsp:nvSpPr>
      <dsp:spPr>
        <a:xfrm>
          <a:off x="3145" y="137501"/>
          <a:ext cx="1891365" cy="62331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Arial"/>
              <a:ea typeface="+mn-ea"/>
              <a:cs typeface="+mn-cs"/>
            </a:rPr>
            <a:t>Demanding Data  340B ESP</a:t>
          </a:r>
        </a:p>
      </dsp:txBody>
      <dsp:txXfrm>
        <a:off x="3145" y="137501"/>
        <a:ext cx="1891365" cy="623317"/>
      </dsp:txXfrm>
    </dsp:sp>
    <dsp:sp modelId="{205552FB-1086-4B5E-B4BE-C15BCD63BD10}">
      <dsp:nvSpPr>
        <dsp:cNvPr id="0" name=""/>
        <dsp:cNvSpPr/>
      </dsp:nvSpPr>
      <dsp:spPr>
        <a:xfrm>
          <a:off x="3145" y="760818"/>
          <a:ext cx="1891365" cy="3140279"/>
        </a:xfrm>
        <a:prstGeom prst="rect">
          <a:avLst/>
        </a:prstGeom>
        <a:solidFill>
          <a:srgbClr val="DAEDEF">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AbbVie</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Amgen</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Bausch</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Bayer</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Boehringer Ingelheim</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Eli Lilly</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Exelixis</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Gilead</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GlaxoSmithKline</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Johnson &amp; Johnson</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Merck</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Novartis</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Pfizer</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Sanofi</a:t>
          </a:r>
        </a:p>
        <a:p>
          <a:pPr marL="114300" lvl="1" indent="-114300" algn="l" defTabSz="577850">
            <a:lnSpc>
              <a:spcPct val="90000"/>
            </a:lnSpc>
            <a:spcBef>
              <a:spcPct val="0"/>
            </a:spcBef>
            <a:spcAft>
              <a:spcPct val="15000"/>
            </a:spcAft>
            <a:buChar char="•"/>
          </a:pPr>
          <a:r>
            <a:rPr lang="en-US" sz="1300" kern="1200" dirty="0">
              <a:solidFill>
                <a:srgbClr val="333399">
                  <a:lumMod val="75000"/>
                </a:srgbClr>
              </a:solidFill>
              <a:latin typeface="Arial"/>
              <a:ea typeface="+mn-ea"/>
              <a:cs typeface="+mn-cs"/>
            </a:rPr>
            <a:t>United Therapeutics</a:t>
          </a:r>
        </a:p>
      </dsp:txBody>
      <dsp:txXfrm>
        <a:off x="3145" y="760818"/>
        <a:ext cx="1891365" cy="3140279"/>
      </dsp:txXfrm>
    </dsp:sp>
    <dsp:sp modelId="{68696EBA-18C0-4CE6-8A1E-7FC2D0E2EFD8}">
      <dsp:nvSpPr>
        <dsp:cNvPr id="0" name=""/>
        <dsp:cNvSpPr/>
      </dsp:nvSpPr>
      <dsp:spPr>
        <a:xfrm>
          <a:off x="2159301" y="137501"/>
          <a:ext cx="1891365" cy="62331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Arial"/>
              <a:ea typeface="+mn-ea"/>
              <a:cs typeface="+mn-cs"/>
            </a:rPr>
            <a:t>Demanding Data Direct Submission</a:t>
          </a:r>
        </a:p>
      </dsp:txBody>
      <dsp:txXfrm>
        <a:off x="2159301" y="137501"/>
        <a:ext cx="1891365" cy="623317"/>
      </dsp:txXfrm>
    </dsp:sp>
    <dsp:sp modelId="{214F54BA-0532-450C-8CA4-E0CDEC7B56FB}">
      <dsp:nvSpPr>
        <dsp:cNvPr id="0" name=""/>
        <dsp:cNvSpPr/>
      </dsp:nvSpPr>
      <dsp:spPr>
        <a:xfrm>
          <a:off x="2159301" y="760818"/>
          <a:ext cx="1891365" cy="3140279"/>
        </a:xfrm>
        <a:prstGeom prst="rect">
          <a:avLst/>
        </a:prstGeom>
        <a:solidFill>
          <a:srgbClr val="DAEDEF">
            <a:hueOff val="1628513"/>
            <a:satOff val="5598"/>
            <a:lumOff val="-2686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FFFFFF"/>
              </a:solidFill>
              <a:latin typeface="Arial"/>
              <a:ea typeface="+mn-ea"/>
              <a:cs typeface="+mn-cs"/>
            </a:rPr>
            <a:t>Bristol Myers Squibb</a:t>
          </a:r>
        </a:p>
      </dsp:txBody>
      <dsp:txXfrm>
        <a:off x="2159301" y="760818"/>
        <a:ext cx="1891365" cy="3140279"/>
      </dsp:txXfrm>
    </dsp:sp>
    <dsp:sp modelId="{E6295414-8216-4F50-B9DE-FBFD31C917AA}">
      <dsp:nvSpPr>
        <dsp:cNvPr id="0" name=""/>
        <dsp:cNvSpPr/>
      </dsp:nvSpPr>
      <dsp:spPr>
        <a:xfrm>
          <a:off x="4315458" y="137501"/>
          <a:ext cx="1891365" cy="62331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Not Demanding Data</a:t>
          </a:r>
        </a:p>
      </dsp:txBody>
      <dsp:txXfrm>
        <a:off x="4315458" y="137501"/>
        <a:ext cx="1891365" cy="623317"/>
      </dsp:txXfrm>
    </dsp:sp>
    <dsp:sp modelId="{4D253746-4306-4B78-A4A6-E2C23B6CFE5B}">
      <dsp:nvSpPr>
        <dsp:cNvPr id="0" name=""/>
        <dsp:cNvSpPr/>
      </dsp:nvSpPr>
      <dsp:spPr>
        <a:xfrm>
          <a:off x="4315458" y="760818"/>
          <a:ext cx="1891365" cy="3140279"/>
        </a:xfrm>
        <a:prstGeom prst="rect">
          <a:avLst/>
        </a:prstGeo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FFFFFF"/>
              </a:solidFill>
              <a:latin typeface="Arial"/>
              <a:ea typeface="+mn-ea"/>
              <a:cs typeface="+mn-cs"/>
            </a:rPr>
            <a:t>AstraZeneca</a:t>
          </a:r>
        </a:p>
        <a:p>
          <a:pPr marL="114300" lvl="1" indent="-114300" algn="l" defTabSz="577850">
            <a:lnSpc>
              <a:spcPct val="90000"/>
            </a:lnSpc>
            <a:spcBef>
              <a:spcPct val="0"/>
            </a:spcBef>
            <a:spcAft>
              <a:spcPct val="15000"/>
            </a:spcAft>
            <a:buChar char="•"/>
          </a:pPr>
          <a:r>
            <a:rPr lang="en-US" sz="1300" kern="1200" dirty="0">
              <a:solidFill>
                <a:srgbClr val="FFFFFF"/>
              </a:solidFill>
              <a:latin typeface="Arial"/>
              <a:ea typeface="+mn-ea"/>
              <a:cs typeface="+mn-cs"/>
            </a:rPr>
            <a:t>Biogen</a:t>
          </a:r>
        </a:p>
        <a:p>
          <a:pPr marL="114300" lvl="1" indent="-114300" algn="l" defTabSz="577850">
            <a:lnSpc>
              <a:spcPct val="90000"/>
            </a:lnSpc>
            <a:spcBef>
              <a:spcPct val="0"/>
            </a:spcBef>
            <a:spcAft>
              <a:spcPct val="15000"/>
            </a:spcAft>
            <a:buChar char="•"/>
          </a:pPr>
          <a:r>
            <a:rPr lang="en-US" sz="1300" kern="1200" dirty="0">
              <a:solidFill>
                <a:srgbClr val="FFFFFF"/>
              </a:solidFill>
              <a:latin typeface="Arial"/>
              <a:ea typeface="+mn-ea"/>
              <a:cs typeface="+mn-cs"/>
            </a:rPr>
            <a:t>EMD Serono</a:t>
          </a:r>
        </a:p>
        <a:p>
          <a:pPr marL="114300" lvl="1" indent="-114300" algn="l" defTabSz="577850">
            <a:lnSpc>
              <a:spcPct val="90000"/>
            </a:lnSpc>
            <a:spcBef>
              <a:spcPct val="0"/>
            </a:spcBef>
            <a:spcAft>
              <a:spcPct val="15000"/>
            </a:spcAft>
            <a:buChar char="•"/>
          </a:pPr>
          <a:r>
            <a:rPr lang="en-US" sz="1300" kern="1200" dirty="0">
              <a:solidFill>
                <a:srgbClr val="FFFFFF"/>
              </a:solidFill>
              <a:latin typeface="Arial"/>
              <a:ea typeface="+mn-ea"/>
              <a:cs typeface="+mn-cs"/>
            </a:rPr>
            <a:t>Novo Nordisk</a:t>
          </a:r>
        </a:p>
        <a:p>
          <a:pPr marL="114300" lvl="1" indent="-114300" algn="l" defTabSz="577850">
            <a:lnSpc>
              <a:spcPct val="90000"/>
            </a:lnSpc>
            <a:spcBef>
              <a:spcPct val="0"/>
            </a:spcBef>
            <a:spcAft>
              <a:spcPct val="15000"/>
            </a:spcAft>
            <a:buChar char="•"/>
          </a:pPr>
          <a:r>
            <a:rPr lang="en-US" sz="1300" kern="1200" dirty="0">
              <a:solidFill>
                <a:srgbClr val="FFFFFF"/>
              </a:solidFill>
              <a:latin typeface="Arial"/>
              <a:ea typeface="+mn-ea"/>
              <a:cs typeface="+mn-cs"/>
            </a:rPr>
            <a:t>UCB</a:t>
          </a:r>
        </a:p>
      </dsp:txBody>
      <dsp:txXfrm>
        <a:off x="4315458" y="760818"/>
        <a:ext cx="1891365" cy="3140279"/>
      </dsp:txXfrm>
    </dsp:sp>
    <dsp:sp modelId="{02D359FD-0FE7-488B-B970-6CD08590D31B}">
      <dsp:nvSpPr>
        <dsp:cNvPr id="0" name=""/>
        <dsp:cNvSpPr/>
      </dsp:nvSpPr>
      <dsp:spPr>
        <a:xfrm>
          <a:off x="6471614" y="137501"/>
          <a:ext cx="1891365" cy="623317"/>
        </a:xfrm>
        <a:prstGeom prst="rect">
          <a:avLst/>
        </a:prstGeom>
        <a:no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a:ea typeface="+mn-ea"/>
              <a:cs typeface="+mn-cs"/>
            </a:rPr>
            <a:t>Other Restrictions</a:t>
          </a:r>
        </a:p>
      </dsp:txBody>
      <dsp:txXfrm>
        <a:off x="6471614" y="137501"/>
        <a:ext cx="1891365" cy="623317"/>
      </dsp:txXfrm>
    </dsp:sp>
    <dsp:sp modelId="{BA840E5E-5989-4B8F-8943-858B06E807FB}">
      <dsp:nvSpPr>
        <dsp:cNvPr id="0" name=""/>
        <dsp:cNvSpPr/>
      </dsp:nvSpPr>
      <dsp:spPr>
        <a:xfrm>
          <a:off x="6471614" y="760818"/>
          <a:ext cx="1891365" cy="3140279"/>
        </a:xfrm>
        <a:prstGeom prst="rect">
          <a:avLst/>
        </a:prstGeom>
        <a:solidFill>
          <a:srgbClr val="DAEDEF">
            <a:hueOff val="3257026"/>
            <a:satOff val="11196"/>
            <a:lumOff val="-5372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rgbClr val="FFFFFF"/>
              </a:solidFill>
              <a:latin typeface="Arial"/>
              <a:ea typeface="+mn-ea"/>
              <a:cs typeface="+mn-cs"/>
            </a:rPr>
            <a:t>Woodward Pharma</a:t>
          </a:r>
        </a:p>
        <a:p>
          <a:pPr marL="114300" lvl="1" indent="-114300" algn="l" defTabSz="577850">
            <a:lnSpc>
              <a:spcPct val="90000"/>
            </a:lnSpc>
            <a:spcBef>
              <a:spcPct val="0"/>
            </a:spcBef>
            <a:spcAft>
              <a:spcPct val="15000"/>
            </a:spcAft>
            <a:buChar char="•"/>
          </a:pPr>
          <a:r>
            <a:rPr lang="en-US" sz="1300" kern="1200" dirty="0">
              <a:solidFill>
                <a:srgbClr val="FFFFFF"/>
              </a:solidFill>
              <a:latin typeface="Arial"/>
              <a:ea typeface="+mn-ea"/>
              <a:cs typeface="+mn-cs"/>
            </a:rPr>
            <a:t>Takeda (kind of)</a:t>
          </a:r>
        </a:p>
      </dsp:txBody>
      <dsp:txXfrm>
        <a:off x="6471614" y="760818"/>
        <a:ext cx="1891365" cy="3140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54D6-5275-4D52-8897-89149D5B90B1}">
      <dsp:nvSpPr>
        <dsp:cNvPr id="0" name=""/>
        <dsp:cNvSpPr/>
      </dsp:nvSpPr>
      <dsp:spPr>
        <a:xfrm>
          <a:off x="0" y="188512"/>
          <a:ext cx="8210550" cy="53820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333399">
                  <a:lumMod val="75000"/>
                </a:srgbClr>
              </a:solidFill>
              <a:latin typeface="Arial"/>
              <a:ea typeface="+mn-ea"/>
              <a:cs typeface="+mn-cs"/>
            </a:rPr>
            <a:t>Government Response</a:t>
          </a:r>
        </a:p>
      </dsp:txBody>
      <dsp:txXfrm>
        <a:off x="26273" y="214785"/>
        <a:ext cx="8158004" cy="485654"/>
      </dsp:txXfrm>
    </dsp:sp>
    <dsp:sp modelId="{D05C2596-F4F1-487C-ABEC-1487416FB8AD}">
      <dsp:nvSpPr>
        <dsp:cNvPr id="0" name=""/>
        <dsp:cNvSpPr/>
      </dsp:nvSpPr>
      <dsp:spPr>
        <a:xfrm>
          <a:off x="0" y="726712"/>
          <a:ext cx="8210550"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rgbClr val="000000">
                  <a:hueOff val="0"/>
                  <a:satOff val="0"/>
                  <a:lumOff val="0"/>
                  <a:alphaOff val="0"/>
                </a:srgbClr>
              </a:solidFill>
              <a:latin typeface="Arial"/>
              <a:ea typeface="+mn-ea"/>
              <a:cs typeface="+mn-cs"/>
            </a:rPr>
            <a:t>Congress, HRSA, and HHS Office of General Counsel have been highly critical of manufacturers’ actions</a:t>
          </a:r>
        </a:p>
        <a:p>
          <a:pPr marL="342900" lvl="2" indent="-171450" algn="l" defTabSz="800100">
            <a:lnSpc>
              <a:spcPct val="90000"/>
            </a:lnSpc>
            <a:spcBef>
              <a:spcPct val="0"/>
            </a:spcBef>
            <a:spcAft>
              <a:spcPct val="20000"/>
            </a:spcAft>
            <a:buChar char="•"/>
          </a:pPr>
          <a:r>
            <a:rPr lang="en-US" sz="1800" kern="1200" dirty="0">
              <a:solidFill>
                <a:srgbClr val="000000">
                  <a:hueOff val="0"/>
                  <a:satOff val="0"/>
                  <a:lumOff val="0"/>
                  <a:alphaOff val="0"/>
                </a:srgbClr>
              </a:solidFill>
              <a:latin typeface="Arial"/>
              <a:ea typeface="+mn-ea"/>
              <a:cs typeface="+mn-cs"/>
            </a:rPr>
            <a:t>HRSA has sent enforcement letters to nine manufacturers informing them that their restrictions are unlawful</a:t>
          </a:r>
        </a:p>
        <a:p>
          <a:pPr marL="342900" lvl="2" indent="-171450" algn="l" defTabSz="800100">
            <a:lnSpc>
              <a:spcPct val="90000"/>
            </a:lnSpc>
            <a:spcBef>
              <a:spcPct val="0"/>
            </a:spcBef>
            <a:spcAft>
              <a:spcPct val="20000"/>
            </a:spcAft>
            <a:buChar char="•"/>
          </a:pPr>
          <a:r>
            <a:rPr lang="en-US" sz="1800" kern="1200" dirty="0">
              <a:solidFill>
                <a:srgbClr val="000000">
                  <a:hueOff val="0"/>
                  <a:satOff val="0"/>
                  <a:lumOff val="0"/>
                  <a:alphaOff val="0"/>
                </a:srgbClr>
              </a:solidFill>
              <a:latin typeface="Arial"/>
              <a:ea typeface="+mn-ea"/>
              <a:cs typeface="+mn-cs"/>
            </a:rPr>
            <a:t>HRSA has referred seven of these manufacturers to OIG for Civil Monetary Penalties</a:t>
          </a:r>
        </a:p>
        <a:p>
          <a:pPr marL="514350" lvl="3" indent="-171450" algn="l" defTabSz="800100">
            <a:lnSpc>
              <a:spcPct val="90000"/>
            </a:lnSpc>
            <a:spcBef>
              <a:spcPct val="0"/>
            </a:spcBef>
            <a:spcAft>
              <a:spcPct val="20000"/>
            </a:spcAft>
            <a:buChar char="•"/>
          </a:pPr>
          <a:r>
            <a:rPr lang="en-US" sz="1800" kern="1200" dirty="0">
              <a:solidFill>
                <a:srgbClr val="000000">
                  <a:hueOff val="0"/>
                  <a:satOff val="0"/>
                  <a:lumOff val="0"/>
                  <a:alphaOff val="0"/>
                </a:srgbClr>
              </a:solidFill>
              <a:latin typeface="Arial"/>
              <a:ea typeface="+mn-ea"/>
              <a:cs typeface="+mn-cs"/>
            </a:rPr>
            <a:t>OIG has taken no public action so far</a:t>
          </a:r>
        </a:p>
      </dsp:txBody>
      <dsp:txXfrm>
        <a:off x="0" y="726712"/>
        <a:ext cx="8210550" cy="1904400"/>
      </dsp:txXfrm>
    </dsp:sp>
    <dsp:sp modelId="{17F94BD2-D086-43DB-93CF-B4A7376E32C7}">
      <dsp:nvSpPr>
        <dsp:cNvPr id="0" name=""/>
        <dsp:cNvSpPr/>
      </dsp:nvSpPr>
      <dsp:spPr>
        <a:xfrm>
          <a:off x="0" y="2631112"/>
          <a:ext cx="8210550" cy="53820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333399">
                  <a:lumMod val="75000"/>
                </a:srgbClr>
              </a:solidFill>
              <a:latin typeface="Arial"/>
              <a:ea typeface="+mn-ea"/>
              <a:cs typeface="+mn-cs"/>
            </a:rPr>
            <a:t>Manufacturer Litigation</a:t>
          </a:r>
        </a:p>
      </dsp:txBody>
      <dsp:txXfrm>
        <a:off x="26273" y="2657385"/>
        <a:ext cx="8158004" cy="485654"/>
      </dsp:txXfrm>
    </dsp:sp>
    <dsp:sp modelId="{1F7FA624-5AAD-4C9F-9A90-D6B4FFDC05A2}">
      <dsp:nvSpPr>
        <dsp:cNvPr id="0" name=""/>
        <dsp:cNvSpPr/>
      </dsp:nvSpPr>
      <dsp:spPr>
        <a:xfrm>
          <a:off x="0" y="3169312"/>
          <a:ext cx="821055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rgbClr val="000000">
                  <a:hueOff val="0"/>
                  <a:satOff val="0"/>
                  <a:lumOff val="0"/>
                  <a:alphaOff val="0"/>
                </a:srgbClr>
              </a:solidFill>
              <a:latin typeface="Arial"/>
              <a:ea typeface="+mn-ea"/>
              <a:cs typeface="+mn-cs"/>
            </a:rPr>
            <a:t>At least eight manufacturers plus PhRMA (trade group) have sued HHS</a:t>
          </a:r>
        </a:p>
        <a:p>
          <a:pPr marL="171450" lvl="1" indent="-171450" algn="l" defTabSz="800100">
            <a:lnSpc>
              <a:spcPct val="90000"/>
            </a:lnSpc>
            <a:spcBef>
              <a:spcPct val="0"/>
            </a:spcBef>
            <a:spcAft>
              <a:spcPct val="20000"/>
            </a:spcAft>
            <a:buChar char="•"/>
          </a:pPr>
          <a:r>
            <a:rPr lang="en-US" sz="1800" kern="1200" dirty="0">
              <a:solidFill>
                <a:srgbClr val="000000">
                  <a:hueOff val="0"/>
                  <a:satOff val="0"/>
                  <a:lumOff val="0"/>
                  <a:alphaOff val="0"/>
                </a:srgbClr>
              </a:solidFill>
              <a:latin typeface="Arial"/>
              <a:ea typeface="+mn-ea"/>
              <a:cs typeface="+mn-cs"/>
            </a:rPr>
            <a:t>Cases have been mixed; two appeals are pending; one appeal decided in manufacturers’ favor</a:t>
          </a:r>
        </a:p>
      </dsp:txBody>
      <dsp:txXfrm>
        <a:off x="0" y="3169312"/>
        <a:ext cx="8210550" cy="8331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532ED-C496-4B93-8F6C-7D1449952CCB}">
      <dsp:nvSpPr>
        <dsp:cNvPr id="0" name=""/>
        <dsp:cNvSpPr/>
      </dsp:nvSpPr>
      <dsp:spPr>
        <a:xfrm>
          <a:off x="0" y="544950"/>
          <a:ext cx="7969250" cy="3622500"/>
        </a:xfrm>
        <a:prstGeom prst="rect">
          <a:avLst/>
        </a:prstGeom>
        <a:solidFill>
          <a:srgbClr val="FFFFFF">
            <a:alpha val="90000"/>
            <a:hueOff val="0"/>
            <a:satOff val="0"/>
            <a:lumOff val="0"/>
            <a:alphaOff val="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8502" tIns="520700" rIns="618502"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00000">
                  <a:hueOff val="0"/>
                  <a:satOff val="0"/>
                  <a:lumOff val="0"/>
                  <a:alphaOff val="0"/>
                </a:srgbClr>
              </a:solidFill>
              <a:latin typeface="Arial"/>
              <a:ea typeface="+mn-ea"/>
              <a:cs typeface="+mn-cs"/>
            </a:rPr>
            <a:t>Wholly owned pharmacy exceptions</a:t>
          </a:r>
        </a:p>
        <a:p>
          <a:pPr marL="228600" lvl="1" indent="-228600" algn="l" defTabSz="1111250">
            <a:lnSpc>
              <a:spcPct val="90000"/>
            </a:lnSpc>
            <a:spcBef>
              <a:spcPct val="0"/>
            </a:spcBef>
            <a:spcAft>
              <a:spcPct val="15000"/>
            </a:spcAft>
            <a:buChar char="•"/>
          </a:pPr>
          <a:r>
            <a:rPr lang="en-US" sz="2500" kern="1200" dirty="0">
              <a:solidFill>
                <a:srgbClr val="000000">
                  <a:hueOff val="0"/>
                  <a:satOff val="0"/>
                  <a:lumOff val="0"/>
                  <a:alphaOff val="0"/>
                </a:srgbClr>
              </a:solidFill>
              <a:latin typeface="Arial"/>
              <a:ea typeface="+mn-ea"/>
              <a:cs typeface="+mn-cs"/>
            </a:rPr>
            <a:t>Single contract pharmacy exceptions</a:t>
          </a:r>
        </a:p>
        <a:p>
          <a:pPr marL="457200" lvl="2" indent="-228600" algn="l" defTabSz="1111250">
            <a:lnSpc>
              <a:spcPct val="90000"/>
            </a:lnSpc>
            <a:spcBef>
              <a:spcPct val="0"/>
            </a:spcBef>
            <a:spcAft>
              <a:spcPct val="15000"/>
            </a:spcAft>
            <a:buChar char="•"/>
          </a:pPr>
          <a:r>
            <a:rPr lang="en-US" sz="2500" kern="1200" dirty="0">
              <a:solidFill>
                <a:srgbClr val="000000">
                  <a:hueOff val="0"/>
                  <a:satOff val="0"/>
                  <a:lumOff val="0"/>
                  <a:alphaOff val="0"/>
                </a:srgbClr>
              </a:solidFill>
              <a:latin typeface="Arial"/>
              <a:ea typeface="+mn-ea"/>
              <a:cs typeface="+mn-cs"/>
            </a:rPr>
            <a:t>Novo Nordisk: Two pharmacies (one retail, one specialty)</a:t>
          </a:r>
        </a:p>
        <a:p>
          <a:pPr marL="457200" lvl="2" indent="-228600" algn="l" defTabSz="1111250">
            <a:lnSpc>
              <a:spcPct val="90000"/>
            </a:lnSpc>
            <a:spcBef>
              <a:spcPct val="0"/>
            </a:spcBef>
            <a:spcAft>
              <a:spcPct val="15000"/>
            </a:spcAft>
            <a:buChar char="•"/>
          </a:pPr>
          <a:r>
            <a:rPr lang="en-US" sz="2500" kern="1200" dirty="0">
              <a:solidFill>
                <a:srgbClr val="000000">
                  <a:hueOff val="0"/>
                  <a:satOff val="0"/>
                  <a:lumOff val="0"/>
                  <a:alphaOff val="0"/>
                </a:srgbClr>
              </a:solidFill>
              <a:latin typeface="Arial"/>
              <a:ea typeface="+mn-ea"/>
              <a:cs typeface="+mn-cs"/>
            </a:rPr>
            <a:t>Manufacturers with limited distribution drugs typically allow a second contract pharmacy designation specific to those drugs</a:t>
          </a:r>
        </a:p>
        <a:p>
          <a:pPr marL="228600" lvl="1" indent="-228600" algn="l" defTabSz="1111250">
            <a:lnSpc>
              <a:spcPct val="90000"/>
            </a:lnSpc>
            <a:spcBef>
              <a:spcPct val="0"/>
            </a:spcBef>
            <a:spcAft>
              <a:spcPct val="15000"/>
            </a:spcAft>
            <a:buChar char="•"/>
          </a:pPr>
          <a:r>
            <a:rPr lang="en-US" sz="2500" kern="1200" dirty="0">
              <a:solidFill>
                <a:srgbClr val="000000">
                  <a:hueOff val="0"/>
                  <a:satOff val="0"/>
                  <a:lumOff val="0"/>
                  <a:alphaOff val="0"/>
                </a:srgbClr>
              </a:solidFill>
              <a:latin typeface="Arial"/>
              <a:ea typeface="+mn-ea"/>
              <a:cs typeface="+mn-cs"/>
            </a:rPr>
            <a:t>Alternative sourcing models</a:t>
          </a:r>
        </a:p>
      </dsp:txBody>
      <dsp:txXfrm>
        <a:off x="0" y="544950"/>
        <a:ext cx="7969250" cy="3622500"/>
      </dsp:txXfrm>
    </dsp:sp>
    <dsp:sp modelId="{AA8609B0-B5E5-46A1-8E39-B883ABA71AF8}">
      <dsp:nvSpPr>
        <dsp:cNvPr id="0" name=""/>
        <dsp:cNvSpPr/>
      </dsp:nvSpPr>
      <dsp:spPr>
        <a:xfrm>
          <a:off x="398462" y="175950"/>
          <a:ext cx="5578475" cy="738000"/>
        </a:xfrm>
        <a:prstGeom prst="roundRect">
          <a:avLst/>
        </a:prstGeom>
        <a:solidFill>
          <a:srgbClr val="BBE0E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853" tIns="0" rIns="21085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333399">
                  <a:lumMod val="75000"/>
                </a:srgbClr>
              </a:solidFill>
              <a:latin typeface="Arial"/>
              <a:ea typeface="+mn-ea"/>
              <a:cs typeface="+mn-cs"/>
            </a:rPr>
            <a:t>Options Without Sharing Data</a:t>
          </a:r>
        </a:p>
      </dsp:txBody>
      <dsp:txXfrm>
        <a:off x="434488" y="211976"/>
        <a:ext cx="5506423"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64" cy="465035"/>
          </a:xfrm>
          <a:prstGeom prst="rect">
            <a:avLst/>
          </a:prstGeom>
        </p:spPr>
        <p:txBody>
          <a:bodyPr vert="horz" lIns="93324" tIns="46662" rIns="93324" bIns="46662" rtlCol="0"/>
          <a:lstStyle>
            <a:lvl1pPr algn="l" defTabSz="493697"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8639" y="0"/>
            <a:ext cx="3043264" cy="465035"/>
          </a:xfrm>
          <a:prstGeom prst="rect">
            <a:avLst/>
          </a:prstGeom>
        </p:spPr>
        <p:txBody>
          <a:bodyPr vert="horz" lIns="93324" tIns="46662" rIns="93324" bIns="46662" rtlCol="0"/>
          <a:lstStyle>
            <a:lvl1pPr algn="r" defTabSz="493697" fontAlgn="auto">
              <a:spcBef>
                <a:spcPts val="0"/>
              </a:spcBef>
              <a:spcAft>
                <a:spcPts val="0"/>
              </a:spcAft>
              <a:defRPr sz="1200">
                <a:latin typeface="+mn-lt"/>
                <a:cs typeface="+mn-cs"/>
              </a:defRPr>
            </a:lvl1pPr>
          </a:lstStyle>
          <a:p>
            <a:pPr>
              <a:defRPr/>
            </a:pPr>
            <a:fld id="{93DC0F04-253E-4FF7-A753-E8329242C4C9}" type="datetimeFigureOut">
              <a:rPr lang="en-US"/>
              <a:pPr>
                <a:defRPr/>
              </a:pPr>
              <a:t>5/25/2023</a:t>
            </a:fld>
            <a:endParaRPr lang="en-US" dirty="0"/>
          </a:p>
        </p:txBody>
      </p:sp>
      <p:sp>
        <p:nvSpPr>
          <p:cNvPr id="4" name="Footer Placeholder 3"/>
          <p:cNvSpPr>
            <a:spLocks noGrp="1"/>
          </p:cNvSpPr>
          <p:nvPr>
            <p:ph type="ftr" sz="quarter" idx="2"/>
          </p:nvPr>
        </p:nvSpPr>
        <p:spPr>
          <a:xfrm>
            <a:off x="0" y="8841962"/>
            <a:ext cx="3043264" cy="465035"/>
          </a:xfrm>
          <a:prstGeom prst="rect">
            <a:avLst/>
          </a:prstGeom>
        </p:spPr>
        <p:txBody>
          <a:bodyPr vert="horz" lIns="93324" tIns="46662" rIns="93324" bIns="46662" rtlCol="0" anchor="b"/>
          <a:lstStyle>
            <a:lvl1pPr algn="l" defTabSz="493697"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8639" y="8841962"/>
            <a:ext cx="3043264" cy="465035"/>
          </a:xfrm>
          <a:prstGeom prst="rect">
            <a:avLst/>
          </a:prstGeom>
        </p:spPr>
        <p:txBody>
          <a:bodyPr vert="horz" lIns="93324" tIns="46662" rIns="93324" bIns="46662" rtlCol="0" anchor="b"/>
          <a:lstStyle>
            <a:lvl1pPr algn="r" defTabSz="493697" fontAlgn="auto">
              <a:spcBef>
                <a:spcPts val="0"/>
              </a:spcBef>
              <a:spcAft>
                <a:spcPts val="0"/>
              </a:spcAft>
              <a:defRPr sz="1200">
                <a:latin typeface="+mn-lt"/>
                <a:cs typeface="+mn-cs"/>
              </a:defRPr>
            </a:lvl1pPr>
          </a:lstStyle>
          <a:p>
            <a:pPr>
              <a:defRPr/>
            </a:pPr>
            <a:fld id="{87F8B00E-D50E-4654-BFB6-2D5FF90D64F6}" type="slidenum">
              <a:rPr lang="en-US"/>
              <a:pPr>
                <a:defRPr/>
              </a:pPr>
              <a:t>‹#›</a:t>
            </a:fld>
            <a:endParaRPr lang="en-US" dirty="0"/>
          </a:p>
        </p:txBody>
      </p:sp>
    </p:spTree>
    <p:extLst>
      <p:ext uri="{BB962C8B-B14F-4D97-AF65-F5344CB8AC3E}">
        <p14:creationId xmlns:p14="http://schemas.microsoft.com/office/powerpoint/2010/main" val="1324813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64" cy="465035"/>
          </a:xfrm>
          <a:prstGeom prst="rect">
            <a:avLst/>
          </a:prstGeom>
        </p:spPr>
        <p:txBody>
          <a:bodyPr vert="horz" lIns="93324" tIns="46662" rIns="93324" bIns="46662" rtlCol="0"/>
          <a:lstStyle>
            <a:lvl1pPr algn="l" defTabSz="493697"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8639" y="0"/>
            <a:ext cx="3043264" cy="465035"/>
          </a:xfrm>
          <a:prstGeom prst="rect">
            <a:avLst/>
          </a:prstGeom>
        </p:spPr>
        <p:txBody>
          <a:bodyPr vert="horz" lIns="93324" tIns="46662" rIns="93324" bIns="46662" rtlCol="0"/>
          <a:lstStyle>
            <a:lvl1pPr algn="r" defTabSz="493697" fontAlgn="auto">
              <a:spcBef>
                <a:spcPts val="0"/>
              </a:spcBef>
              <a:spcAft>
                <a:spcPts val="0"/>
              </a:spcAft>
              <a:defRPr sz="1200">
                <a:latin typeface="+mn-lt"/>
                <a:cs typeface="+mn-cs"/>
              </a:defRPr>
            </a:lvl1pPr>
          </a:lstStyle>
          <a:p>
            <a:pPr>
              <a:defRPr/>
            </a:pPr>
            <a:fld id="{47199BD4-E04B-4DE4-8C98-43756812A55E}" type="datetimeFigureOut">
              <a:rPr lang="en-US"/>
              <a:pPr>
                <a:defRPr/>
              </a:pPr>
              <a:t>5/25/2023</a:t>
            </a:fld>
            <a:endParaRPr lang="en-US" dirty="0"/>
          </a:p>
        </p:txBody>
      </p:sp>
      <p:sp>
        <p:nvSpPr>
          <p:cNvPr id="4" name="Slide Image Placeholder 3"/>
          <p:cNvSpPr>
            <a:spLocks noGrp="1" noRot="1" noChangeAspect="1"/>
          </p:cNvSpPr>
          <p:nvPr>
            <p:ph type="sldImg" idx="2"/>
          </p:nvPr>
        </p:nvSpPr>
        <p:spPr>
          <a:xfrm>
            <a:off x="1262063" y="698500"/>
            <a:ext cx="4498975"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831" y="4420982"/>
            <a:ext cx="5619438" cy="418951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962"/>
            <a:ext cx="3043264" cy="465035"/>
          </a:xfrm>
          <a:prstGeom prst="rect">
            <a:avLst/>
          </a:prstGeom>
        </p:spPr>
        <p:txBody>
          <a:bodyPr vert="horz" lIns="93324" tIns="46662" rIns="93324" bIns="46662" rtlCol="0" anchor="b"/>
          <a:lstStyle>
            <a:lvl1pPr algn="l" defTabSz="493697"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639" y="8841962"/>
            <a:ext cx="3043264" cy="465035"/>
          </a:xfrm>
          <a:prstGeom prst="rect">
            <a:avLst/>
          </a:prstGeom>
        </p:spPr>
        <p:txBody>
          <a:bodyPr vert="horz" lIns="93324" tIns="46662" rIns="93324" bIns="46662" rtlCol="0" anchor="b"/>
          <a:lstStyle>
            <a:lvl1pPr algn="r" defTabSz="493697" fontAlgn="auto">
              <a:spcBef>
                <a:spcPts val="0"/>
              </a:spcBef>
              <a:spcAft>
                <a:spcPts val="0"/>
              </a:spcAft>
              <a:defRPr sz="1200">
                <a:latin typeface="+mn-lt"/>
                <a:cs typeface="+mn-cs"/>
              </a:defRPr>
            </a:lvl1pPr>
          </a:lstStyle>
          <a:p>
            <a:pPr>
              <a:defRPr/>
            </a:pPr>
            <a:fld id="{4FE5C516-07B4-45AB-B50E-CBCED4820D7A}" type="slidenum">
              <a:rPr lang="en-US"/>
              <a:pPr>
                <a:defRPr/>
              </a:pPr>
              <a:t>‹#›</a:t>
            </a:fld>
            <a:endParaRPr lang="en-US" dirty="0"/>
          </a:p>
        </p:txBody>
      </p:sp>
    </p:spTree>
    <p:extLst>
      <p:ext uri="{BB962C8B-B14F-4D97-AF65-F5344CB8AC3E}">
        <p14:creationId xmlns:p14="http://schemas.microsoft.com/office/powerpoint/2010/main" val="4196122257"/>
      </p:ext>
    </p:extLst>
  </p:cSld>
  <p:clrMap bg1="lt1" tx1="dk1" bg2="lt2" tx2="dk2" accent1="accent1" accent2="accent2" accent3="accent3" accent4="accent4" accent5="accent5" accent6="accent6" hlink="hlink" folHlink="folHlink"/>
  <p:hf hdr="0" ftr="0" dt="0"/>
  <p:notesStyle>
    <a:lvl1pPr algn="l" defTabSz="492125" rtl="0" eaLnBrk="0" fontAlgn="base" hangingPunct="0">
      <a:spcBef>
        <a:spcPct val="30000"/>
      </a:spcBef>
      <a:spcAft>
        <a:spcPct val="0"/>
      </a:spcAft>
      <a:defRPr sz="1300" kern="1200">
        <a:solidFill>
          <a:schemeClr val="tx1"/>
        </a:solidFill>
        <a:latin typeface="+mn-lt"/>
        <a:ea typeface="+mn-ea"/>
        <a:cs typeface="+mn-cs"/>
      </a:defRPr>
    </a:lvl1pPr>
    <a:lvl2pPr marL="492125" algn="l" defTabSz="492125" rtl="0" eaLnBrk="0" fontAlgn="base" hangingPunct="0">
      <a:spcBef>
        <a:spcPct val="30000"/>
      </a:spcBef>
      <a:spcAft>
        <a:spcPct val="0"/>
      </a:spcAft>
      <a:defRPr sz="1300" kern="1200">
        <a:solidFill>
          <a:schemeClr val="tx1"/>
        </a:solidFill>
        <a:latin typeface="+mn-lt"/>
        <a:ea typeface="+mn-ea"/>
        <a:cs typeface="+mn-cs"/>
      </a:defRPr>
    </a:lvl2pPr>
    <a:lvl3pPr marL="985838" algn="l" defTabSz="492125" rtl="0" eaLnBrk="0" fontAlgn="base" hangingPunct="0">
      <a:spcBef>
        <a:spcPct val="30000"/>
      </a:spcBef>
      <a:spcAft>
        <a:spcPct val="0"/>
      </a:spcAft>
      <a:defRPr sz="1300" kern="1200">
        <a:solidFill>
          <a:schemeClr val="tx1"/>
        </a:solidFill>
        <a:latin typeface="+mn-lt"/>
        <a:ea typeface="+mn-ea"/>
        <a:cs typeface="+mn-cs"/>
      </a:defRPr>
    </a:lvl3pPr>
    <a:lvl4pPr marL="1479550" algn="l" defTabSz="492125" rtl="0" eaLnBrk="0" fontAlgn="base" hangingPunct="0">
      <a:spcBef>
        <a:spcPct val="30000"/>
      </a:spcBef>
      <a:spcAft>
        <a:spcPct val="0"/>
      </a:spcAft>
      <a:defRPr sz="1300" kern="1200">
        <a:solidFill>
          <a:schemeClr val="tx1"/>
        </a:solidFill>
        <a:latin typeface="+mn-lt"/>
        <a:ea typeface="+mn-ea"/>
        <a:cs typeface="+mn-cs"/>
      </a:defRPr>
    </a:lvl4pPr>
    <a:lvl5pPr marL="1973263" algn="l" defTabSz="492125" rtl="0" eaLnBrk="0" fontAlgn="base" hangingPunct="0">
      <a:spcBef>
        <a:spcPct val="30000"/>
      </a:spcBef>
      <a:spcAft>
        <a:spcPct val="0"/>
      </a:spcAft>
      <a:defRPr sz="1300" kern="1200">
        <a:solidFill>
          <a:schemeClr val="tx1"/>
        </a:solidFill>
        <a:latin typeface="+mn-lt"/>
        <a:ea typeface="+mn-ea"/>
        <a:cs typeface="+mn-cs"/>
      </a:defRPr>
    </a:lvl5pPr>
    <a:lvl6pPr marL="2468486" algn="l" defTabSz="493697" rtl="0" eaLnBrk="1" latinLnBrk="0" hangingPunct="1">
      <a:defRPr sz="1300" kern="1200">
        <a:solidFill>
          <a:schemeClr val="tx1"/>
        </a:solidFill>
        <a:latin typeface="+mn-lt"/>
        <a:ea typeface="+mn-ea"/>
        <a:cs typeface="+mn-cs"/>
      </a:defRPr>
    </a:lvl6pPr>
    <a:lvl7pPr marL="2962183" algn="l" defTabSz="493697" rtl="0" eaLnBrk="1" latinLnBrk="0" hangingPunct="1">
      <a:defRPr sz="1300" kern="1200">
        <a:solidFill>
          <a:schemeClr val="tx1"/>
        </a:solidFill>
        <a:latin typeface="+mn-lt"/>
        <a:ea typeface="+mn-ea"/>
        <a:cs typeface="+mn-cs"/>
      </a:defRPr>
    </a:lvl7pPr>
    <a:lvl8pPr marL="3455881" algn="l" defTabSz="493697" rtl="0" eaLnBrk="1" latinLnBrk="0" hangingPunct="1">
      <a:defRPr sz="1300" kern="1200">
        <a:solidFill>
          <a:schemeClr val="tx1"/>
        </a:solidFill>
        <a:latin typeface="+mn-lt"/>
        <a:ea typeface="+mn-ea"/>
        <a:cs typeface="+mn-cs"/>
      </a:defRPr>
    </a:lvl8pPr>
    <a:lvl9pPr marL="3949578" algn="l" defTabSz="4936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A70C862-1661-485C-840D-29498B5B1946}"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6913"/>
            <a:ext cx="44926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EC49EF-D434-4C26-B5F3-1E12C8A8FC2C}" type="slidenum">
              <a:rPr lang="en-US" altLang="en-US" smtClean="0"/>
              <a:pPr>
                <a:defRPr/>
              </a:pPr>
              <a:t>8</a:t>
            </a:fld>
            <a:endParaRPr lang="en-US" altLang="en-US" dirty="0"/>
          </a:p>
        </p:txBody>
      </p:sp>
    </p:spTree>
    <p:extLst>
      <p:ext uri="{BB962C8B-B14F-4D97-AF65-F5344CB8AC3E}">
        <p14:creationId xmlns:p14="http://schemas.microsoft.com/office/powerpoint/2010/main" val="423799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EC49EF-D434-4C26-B5F3-1E12C8A8FC2C}" type="slidenum">
              <a:rPr lang="en-US" altLang="en-US" smtClean="0"/>
              <a:pPr>
                <a:defRPr/>
              </a:pPr>
              <a:t>10</a:t>
            </a:fld>
            <a:endParaRPr lang="en-US" altLang="en-US" dirty="0"/>
          </a:p>
        </p:txBody>
      </p:sp>
    </p:spTree>
    <p:extLst>
      <p:ext uri="{BB962C8B-B14F-4D97-AF65-F5344CB8AC3E}">
        <p14:creationId xmlns:p14="http://schemas.microsoft.com/office/powerpoint/2010/main" val="167667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EC49EF-D434-4C26-B5F3-1E12C8A8FC2C}" type="slidenum">
              <a:rPr lang="en-US" altLang="en-US" smtClean="0"/>
              <a:pPr>
                <a:defRPr/>
              </a:pPr>
              <a:t>11</a:t>
            </a:fld>
            <a:endParaRPr lang="en-US" altLang="en-US" dirty="0"/>
          </a:p>
        </p:txBody>
      </p:sp>
    </p:spTree>
    <p:extLst>
      <p:ext uri="{BB962C8B-B14F-4D97-AF65-F5344CB8AC3E}">
        <p14:creationId xmlns:p14="http://schemas.microsoft.com/office/powerpoint/2010/main" val="78190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6913"/>
            <a:ext cx="44926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EC49EF-D434-4C26-B5F3-1E12C8A8FC2C}" type="slidenum">
              <a:rPr lang="en-US" altLang="en-US" smtClean="0"/>
              <a:pPr>
                <a:defRPr/>
              </a:pPr>
              <a:t>12</a:t>
            </a:fld>
            <a:endParaRPr lang="en-US" altLang="en-US" dirty="0"/>
          </a:p>
        </p:txBody>
      </p:sp>
    </p:spTree>
    <p:extLst>
      <p:ext uri="{BB962C8B-B14F-4D97-AF65-F5344CB8AC3E}">
        <p14:creationId xmlns:p14="http://schemas.microsoft.com/office/powerpoint/2010/main" val="1134819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V2_4C.jpg"/>
          <p:cNvPicPr>
            <a:picLocks noChangeAspect="1"/>
          </p:cNvPicPr>
          <p:nvPr userDrawn="1"/>
        </p:nvPicPr>
        <p:blipFill>
          <a:blip r:embed="rId2"/>
          <a:stretch>
            <a:fillRect/>
          </a:stretch>
        </p:blipFill>
        <p:spPr>
          <a:xfrm>
            <a:off x="290513" y="6195856"/>
            <a:ext cx="2587625" cy="1142363"/>
          </a:xfrm>
          <a:prstGeom prst="rect">
            <a:avLst/>
          </a:prstGeom>
        </p:spPr>
      </p:pic>
      <p:cxnSp>
        <p:nvCxnSpPr>
          <p:cNvPr id="8" name="Straight Connector 7"/>
          <p:cNvCxnSpPr/>
          <p:nvPr userDrawn="1"/>
        </p:nvCxnSpPr>
        <p:spPr>
          <a:xfrm>
            <a:off x="733425" y="2914650"/>
            <a:ext cx="8316913"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733783" y="421658"/>
            <a:ext cx="8316199" cy="2483576"/>
          </a:xfrm>
          <a:ln>
            <a:noFill/>
          </a:ln>
        </p:spPr>
        <p:txBody>
          <a:bodyPr>
            <a:noAutofit/>
          </a:bodyPr>
          <a:lstStyle>
            <a:lvl1pPr algn="l">
              <a:defRPr sz="3800" b="1" i="0" cap="none" spc="0" baseline="0">
                <a:solidFill>
                  <a:srgbClr val="006699"/>
                </a:solidFill>
                <a:effectLst/>
              </a:defRPr>
            </a:lvl1pPr>
          </a:lstStyle>
          <a:p>
            <a:r>
              <a:rPr lang="en-US" dirty="0"/>
              <a:t>Click to add presentation title</a:t>
            </a:r>
          </a:p>
        </p:txBody>
      </p:sp>
      <p:sp>
        <p:nvSpPr>
          <p:cNvPr id="14" name="Subtitle 2"/>
          <p:cNvSpPr>
            <a:spLocks noGrp="1"/>
          </p:cNvSpPr>
          <p:nvPr>
            <p:ph type="subTitle" idx="10" hasCustomPrompt="1"/>
          </p:nvPr>
        </p:nvSpPr>
        <p:spPr>
          <a:xfrm>
            <a:off x="733783" y="2915569"/>
            <a:ext cx="8316199" cy="710689"/>
          </a:xfrm>
        </p:spPr>
        <p:txBody>
          <a:bodyPr tIns="246849" anchor="b">
            <a:noAutofit/>
          </a:bodyPr>
          <a:lstStyle>
            <a:lvl1pPr marL="0" indent="0" algn="l">
              <a:lnSpc>
                <a:spcPts val="2807"/>
              </a:lnSpc>
              <a:spcBef>
                <a:spcPts val="0"/>
              </a:spcBef>
              <a:buNone/>
              <a:defRPr sz="2600" i="0" baseline="0">
                <a:solidFill>
                  <a:schemeClr val="tx2"/>
                </a:solidFill>
                <a:effectLst/>
                <a:latin typeface="+mj-lt"/>
              </a:defRPr>
            </a:lvl1pPr>
            <a:lvl2pPr marL="493697" indent="0" algn="ctr">
              <a:buNone/>
              <a:defRPr>
                <a:solidFill>
                  <a:schemeClr val="tx1">
                    <a:tint val="75000"/>
                  </a:schemeClr>
                </a:solidFill>
              </a:defRPr>
            </a:lvl2pPr>
            <a:lvl3pPr marL="987394" indent="0" algn="ctr">
              <a:buNone/>
              <a:defRPr>
                <a:solidFill>
                  <a:schemeClr val="tx1">
                    <a:tint val="75000"/>
                  </a:schemeClr>
                </a:solidFill>
              </a:defRPr>
            </a:lvl3pPr>
            <a:lvl4pPr marL="1481091" indent="0" algn="ctr">
              <a:buNone/>
              <a:defRPr>
                <a:solidFill>
                  <a:schemeClr val="tx1">
                    <a:tint val="75000"/>
                  </a:schemeClr>
                </a:solidFill>
              </a:defRPr>
            </a:lvl4pPr>
            <a:lvl5pPr marL="1974788" indent="0" algn="ctr">
              <a:buNone/>
              <a:defRPr>
                <a:solidFill>
                  <a:schemeClr val="tx1">
                    <a:tint val="75000"/>
                  </a:schemeClr>
                </a:solidFill>
              </a:defRPr>
            </a:lvl5pPr>
            <a:lvl6pPr marL="2468486" indent="0" algn="ctr">
              <a:buNone/>
              <a:defRPr>
                <a:solidFill>
                  <a:schemeClr val="tx1">
                    <a:tint val="75000"/>
                  </a:schemeClr>
                </a:solidFill>
              </a:defRPr>
            </a:lvl6pPr>
            <a:lvl7pPr marL="2962183" indent="0" algn="ctr">
              <a:buNone/>
              <a:defRPr>
                <a:solidFill>
                  <a:schemeClr val="tx1">
                    <a:tint val="75000"/>
                  </a:schemeClr>
                </a:solidFill>
              </a:defRPr>
            </a:lvl7pPr>
            <a:lvl8pPr marL="3455881" indent="0" algn="ctr">
              <a:buNone/>
              <a:defRPr>
                <a:solidFill>
                  <a:schemeClr val="tx1">
                    <a:tint val="75000"/>
                  </a:schemeClr>
                </a:solidFill>
              </a:defRPr>
            </a:lvl8pPr>
            <a:lvl9pPr marL="3949578" indent="0" algn="ctr">
              <a:buNone/>
              <a:defRPr>
                <a:solidFill>
                  <a:schemeClr val="tx1">
                    <a:tint val="75000"/>
                  </a:schemeClr>
                </a:solidFill>
              </a:defRPr>
            </a:lvl9pPr>
          </a:lstStyle>
          <a:p>
            <a:r>
              <a:rPr lang="en-US" dirty="0"/>
              <a:t>Click to add presenter name</a:t>
            </a:r>
          </a:p>
        </p:txBody>
      </p:sp>
      <p:sp>
        <p:nvSpPr>
          <p:cNvPr id="17" name="Text Placeholder 16"/>
          <p:cNvSpPr>
            <a:spLocks noGrp="1"/>
          </p:cNvSpPr>
          <p:nvPr>
            <p:ph type="body" sz="quarter" idx="12" hasCustomPrompt="1"/>
          </p:nvPr>
        </p:nvSpPr>
        <p:spPr>
          <a:xfrm>
            <a:off x="733783" y="3626256"/>
            <a:ext cx="8316199" cy="674652"/>
          </a:xfrm>
        </p:spPr>
        <p:txBody>
          <a:bodyPr>
            <a:noAutofit/>
          </a:bodyPr>
          <a:lstStyle>
            <a:lvl1pPr algn="l">
              <a:lnSpc>
                <a:spcPts val="2807"/>
              </a:lnSpc>
              <a:spcBef>
                <a:spcPts val="0"/>
              </a:spcBef>
              <a:buNone/>
              <a:defRPr sz="2600" i="0" baseline="0">
                <a:solidFill>
                  <a:srgbClr val="FF9900"/>
                </a:solidFill>
                <a:latin typeface="+mj-lt"/>
              </a:defRPr>
            </a:lvl1pPr>
            <a:lvl2pPr>
              <a:buNone/>
              <a:defRPr sz="2600" i="1">
                <a:solidFill>
                  <a:srgbClr val="FF0000"/>
                </a:solidFill>
              </a:defRPr>
            </a:lvl2pPr>
            <a:lvl3pPr>
              <a:buNone/>
              <a:defRPr sz="2600" i="1">
                <a:solidFill>
                  <a:srgbClr val="FF0000"/>
                </a:solidFill>
              </a:defRPr>
            </a:lvl3pPr>
            <a:lvl4pPr>
              <a:buNone/>
              <a:defRPr sz="2600" i="1">
                <a:solidFill>
                  <a:srgbClr val="FF0000"/>
                </a:solidFill>
              </a:defRPr>
            </a:lvl4pPr>
            <a:lvl5pPr>
              <a:buNone/>
              <a:defRPr sz="2600" i="1">
                <a:solidFill>
                  <a:srgbClr val="FF0000"/>
                </a:solidFill>
              </a:defRPr>
            </a:lvl5pPr>
          </a:lstStyle>
          <a:p>
            <a:pPr lvl="0"/>
            <a:r>
              <a:rPr lang="en-US" dirty="0"/>
              <a:t>Click to add presenter title</a:t>
            </a:r>
          </a:p>
        </p:txBody>
      </p:sp>
      <p:sp>
        <p:nvSpPr>
          <p:cNvPr id="19" name="Text Placeholder 18"/>
          <p:cNvSpPr>
            <a:spLocks noGrp="1"/>
          </p:cNvSpPr>
          <p:nvPr>
            <p:ph type="body" sz="quarter" idx="13" hasCustomPrompt="1"/>
          </p:nvPr>
        </p:nvSpPr>
        <p:spPr>
          <a:xfrm>
            <a:off x="733782" y="4300910"/>
            <a:ext cx="5788726" cy="713935"/>
          </a:xfrm>
        </p:spPr>
        <p:txBody>
          <a:bodyPr anchor="b">
            <a:noAutofit/>
          </a:bodyPr>
          <a:lstStyle>
            <a:lvl1pPr algn="l">
              <a:lnSpc>
                <a:spcPts val="2376"/>
              </a:lnSpc>
              <a:spcBef>
                <a:spcPts val="0"/>
              </a:spcBef>
              <a:buNone/>
              <a:defRPr sz="2000" b="0" i="1" baseline="0">
                <a:solidFill>
                  <a:schemeClr val="bg2"/>
                </a:solidFill>
                <a:latin typeface="Arial"/>
                <a:cs typeface="Arial"/>
              </a:defRPr>
            </a:lvl1pPr>
            <a:lvl2pPr>
              <a:buNone/>
              <a:defRPr sz="1700" b="1">
                <a:latin typeface="Arial"/>
                <a:cs typeface="Arial"/>
              </a:defRPr>
            </a:lvl2pPr>
            <a:lvl3pPr>
              <a:buNone/>
              <a:defRPr sz="1700" b="1">
                <a:latin typeface="Arial"/>
                <a:cs typeface="Arial"/>
              </a:defRPr>
            </a:lvl3pPr>
            <a:lvl4pPr>
              <a:buNone/>
              <a:defRPr sz="1700" b="1">
                <a:latin typeface="Arial"/>
                <a:cs typeface="Arial"/>
              </a:defRPr>
            </a:lvl4pPr>
            <a:lvl5pPr>
              <a:buNone/>
              <a:defRPr sz="1700" b="1">
                <a:latin typeface="Arial"/>
                <a:cs typeface="Arial"/>
              </a:defRPr>
            </a:lvl5pPr>
          </a:lstStyle>
          <a:p>
            <a:pPr lvl="0"/>
            <a:r>
              <a:rPr lang="en-US" dirty="0"/>
              <a:t>Click to add meeting name</a:t>
            </a:r>
          </a:p>
        </p:txBody>
      </p:sp>
      <p:sp>
        <p:nvSpPr>
          <p:cNvPr id="11" name="Text Placeholder 18"/>
          <p:cNvSpPr>
            <a:spLocks noGrp="1"/>
          </p:cNvSpPr>
          <p:nvPr>
            <p:ph type="body" sz="quarter" idx="14" hasCustomPrompt="1"/>
          </p:nvPr>
        </p:nvSpPr>
        <p:spPr>
          <a:xfrm>
            <a:off x="733782" y="5019169"/>
            <a:ext cx="5788726" cy="525630"/>
          </a:xfrm>
        </p:spPr>
        <p:txBody>
          <a:bodyPr>
            <a:noAutofit/>
          </a:bodyPr>
          <a:lstStyle>
            <a:lvl1pPr algn="l">
              <a:lnSpc>
                <a:spcPts val="2376"/>
              </a:lnSpc>
              <a:spcBef>
                <a:spcPts val="0"/>
              </a:spcBef>
              <a:buNone/>
              <a:defRPr sz="2000" b="0" i="1" baseline="0">
                <a:solidFill>
                  <a:srgbClr val="006699"/>
                </a:solidFill>
                <a:latin typeface="Arial"/>
                <a:cs typeface="Arial"/>
              </a:defRPr>
            </a:lvl1pPr>
            <a:lvl2pPr>
              <a:buNone/>
              <a:defRPr sz="1700" b="1">
                <a:latin typeface="Arial"/>
                <a:cs typeface="Arial"/>
              </a:defRPr>
            </a:lvl2pPr>
            <a:lvl3pPr>
              <a:buNone/>
              <a:defRPr sz="1700" b="1">
                <a:latin typeface="Arial"/>
                <a:cs typeface="Arial"/>
              </a:defRPr>
            </a:lvl3pPr>
            <a:lvl4pPr>
              <a:buNone/>
              <a:defRPr sz="1700" b="1">
                <a:latin typeface="Arial"/>
                <a:cs typeface="Arial"/>
              </a:defRPr>
            </a:lvl4pPr>
            <a:lvl5pPr>
              <a:buNone/>
              <a:defRPr sz="1700" b="1">
                <a:latin typeface="Arial"/>
                <a:cs typeface="Arial"/>
              </a:defRPr>
            </a:lvl5pPr>
          </a:lstStyle>
          <a:p>
            <a:pPr lvl="0"/>
            <a:r>
              <a:rPr lang="en-US" dirty="0"/>
              <a:t>Click to add presentation date</a:t>
            </a:r>
          </a:p>
        </p:txBody>
      </p:sp>
      <p:pic>
        <p:nvPicPr>
          <p:cNvPr id="5" name="Picture 4">
            <a:extLst>
              <a:ext uri="{FF2B5EF4-FFF2-40B4-BE49-F238E27FC236}">
                <a16:creationId xmlns:a16="http://schemas.microsoft.com/office/drawing/2014/main" id="{7D6AA14B-4EE5-8A8E-CE96-CB04731BC51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094745" y="6934994"/>
            <a:ext cx="1066800" cy="403225"/>
          </a:xfrm>
          <a:prstGeom prst="rect">
            <a:avLst/>
          </a:prstGeom>
        </p:spPr>
      </p:pic>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33783" y="1602300"/>
            <a:ext cx="8316199" cy="5059892"/>
          </a:xfrm>
        </p:spPr>
        <p:txBody>
          <a:bodyPr>
            <a:normAutofit/>
          </a:bodyPr>
          <a:lstStyle>
            <a:lvl1pPr marL="375210" indent="-375210">
              <a:lnSpc>
                <a:spcPct val="100000"/>
              </a:lnSpc>
              <a:spcBef>
                <a:spcPts val="600"/>
              </a:spcBef>
              <a:buClr>
                <a:srgbClr val="006699"/>
              </a:buClr>
              <a:buSzPct val="100000"/>
              <a:defRPr sz="2800">
                <a:solidFill>
                  <a:srgbClr val="006699"/>
                </a:solidFill>
                <a:effectLst/>
                <a:latin typeface="+mn-lt"/>
              </a:defRPr>
            </a:lvl1pPr>
            <a:lvl2pPr marL="740546" indent="-345588">
              <a:lnSpc>
                <a:spcPct val="100000"/>
              </a:lnSpc>
              <a:spcBef>
                <a:spcPts val="600"/>
              </a:spcBef>
              <a:buClr>
                <a:schemeClr val="bg2"/>
              </a:buClr>
              <a:defRPr sz="2600">
                <a:solidFill>
                  <a:srgbClr val="006699"/>
                </a:solidFill>
                <a:effectLst/>
                <a:latin typeface="+mn-lt"/>
              </a:defRPr>
            </a:lvl2pPr>
            <a:lvl3pPr marL="1086133" indent="-345588">
              <a:lnSpc>
                <a:spcPct val="100000"/>
              </a:lnSpc>
              <a:spcBef>
                <a:spcPts val="600"/>
              </a:spcBef>
              <a:buClr>
                <a:schemeClr val="bg2"/>
              </a:buClr>
              <a:defRPr sz="2400">
                <a:solidFill>
                  <a:srgbClr val="006699"/>
                </a:solidFill>
                <a:effectLst/>
                <a:latin typeface="+mn-lt"/>
              </a:defRPr>
            </a:lvl3pPr>
            <a:lvl4pPr>
              <a:lnSpc>
                <a:spcPct val="100000"/>
              </a:lnSpc>
              <a:spcBef>
                <a:spcPts val="600"/>
              </a:spcBef>
              <a:buClr>
                <a:schemeClr val="bg2"/>
              </a:buClr>
              <a:defRPr sz="2200">
                <a:solidFill>
                  <a:srgbClr val="006699"/>
                </a:solidFill>
                <a:effectLst/>
                <a:latin typeface="+mn-lt"/>
              </a:defRPr>
            </a:lvl4pPr>
            <a:lvl5pPr>
              <a:defRPr sz="1900"/>
            </a:lvl5pPr>
            <a:lvl6pPr>
              <a:defRPr sz="1900"/>
            </a:lvl6pPr>
            <a:lvl7pPr>
              <a:defRPr sz="1900"/>
            </a:lvl7pPr>
            <a:lvl8pPr>
              <a:defRPr sz="1900"/>
            </a:lvl8pPr>
            <a:lvl9pPr>
              <a:defRPr sz="1900"/>
            </a:lvl9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a:off x="733425" y="6662738"/>
            <a:ext cx="8316913" cy="1587"/>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33783" y="0"/>
            <a:ext cx="8316199" cy="1349305"/>
          </a:xfrm>
        </p:spPr>
        <p:txBody>
          <a:bodyPr>
            <a:noAutofit/>
          </a:bodyPr>
          <a:lstStyle>
            <a:lvl1pPr algn="l">
              <a:lnSpc>
                <a:spcPts val="3888"/>
              </a:lnSpc>
              <a:defRPr sz="3600" b="1" i="0" cap="none" spc="0" baseline="0">
                <a:solidFill>
                  <a:schemeClr val="bg2"/>
                </a:solidFill>
                <a:effectLst/>
                <a:latin typeface="+mj-lt"/>
                <a:cs typeface="Verdana"/>
              </a:defRPr>
            </a:lvl1pPr>
          </a:lstStyle>
          <a:p>
            <a:r>
              <a:rPr lang="en-US" dirty="0"/>
              <a:t>Click to add title</a:t>
            </a:r>
          </a:p>
        </p:txBody>
      </p:sp>
      <p:sp>
        <p:nvSpPr>
          <p:cNvPr id="6" name="Slide Number Placeholder 2"/>
          <p:cNvSpPr>
            <a:spLocks noGrp="1"/>
          </p:cNvSpPr>
          <p:nvPr>
            <p:ph type="sldNum" sz="quarter" idx="10"/>
          </p:nvPr>
        </p:nvSpPr>
        <p:spPr/>
        <p:txBody>
          <a:bodyPr/>
          <a:lstStyle>
            <a:lvl1pPr algn="ctr">
              <a:defRPr sz="1000">
                <a:solidFill>
                  <a:srgbClr val="006699"/>
                </a:solidFill>
              </a:defRPr>
            </a:lvl1pPr>
          </a:lstStyle>
          <a:p>
            <a:pPr>
              <a:defRPr/>
            </a:pPr>
            <a:fld id="{990B574C-DA1C-405F-A6CB-1D85C97B8FD6}" type="slidenum">
              <a:rPr lang="en-US"/>
              <a:pPr>
                <a:defRPr/>
              </a:pPr>
              <a:t>‹#›</a:t>
            </a:fld>
            <a:endParaRPr lang="en-US" dirty="0"/>
          </a:p>
        </p:txBody>
      </p:sp>
      <p:pic>
        <p:nvPicPr>
          <p:cNvPr id="15" name="Picture 14" descr="LOGO_HFMA_COLOR_CMYK_v6.jpg"/>
          <p:cNvPicPr>
            <a:picLocks noChangeAspect="1"/>
          </p:cNvPicPr>
          <p:nvPr userDrawn="1"/>
        </p:nvPicPr>
        <p:blipFill>
          <a:blip r:embed="rId2"/>
          <a:stretch>
            <a:fillRect/>
          </a:stretch>
        </p:blipFill>
        <p:spPr>
          <a:xfrm>
            <a:off x="244475" y="6966744"/>
            <a:ext cx="989806" cy="454628"/>
          </a:xfrm>
          <a:prstGeom prst="rect">
            <a:avLst/>
          </a:prstGeom>
        </p:spPr>
      </p:pic>
      <p:pic>
        <p:nvPicPr>
          <p:cNvPr id="4" name="Picture 3">
            <a:extLst>
              <a:ext uri="{FF2B5EF4-FFF2-40B4-BE49-F238E27FC236}">
                <a16:creationId xmlns:a16="http://schemas.microsoft.com/office/drawing/2014/main" id="{292586F4-0467-65FD-D6E7-6EFC323B5FF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2 columns">
    <p:spTree>
      <p:nvGrpSpPr>
        <p:cNvPr id="1" name=""/>
        <p:cNvGrpSpPr/>
        <p:nvPr/>
      </p:nvGrpSpPr>
      <p:grpSpPr>
        <a:xfrm>
          <a:off x="0" y="0"/>
          <a:ext cx="0" cy="0"/>
          <a:chOff x="0" y="0"/>
          <a:chExt cx="0" cy="0"/>
        </a:xfrm>
      </p:grpSpPr>
      <p:cxnSp>
        <p:nvCxnSpPr>
          <p:cNvPr id="6" name="Straight Connector 5"/>
          <p:cNvCxnSpPr/>
          <p:nvPr userDrawn="1"/>
        </p:nvCxnSpPr>
        <p:spPr>
          <a:xfrm>
            <a:off x="733425" y="6662738"/>
            <a:ext cx="8316913" cy="1587"/>
          </a:xfrm>
          <a:prstGeom prst="line">
            <a:avLst/>
          </a:prstGeom>
          <a:ln w="12700">
            <a:solidFill>
              <a:srgbClr val="00669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733783" y="0"/>
            <a:ext cx="8316199" cy="1349305"/>
          </a:xfrm>
        </p:spPr>
        <p:txBody>
          <a:bodyPr>
            <a:noAutofit/>
          </a:bodyPr>
          <a:lstStyle>
            <a:lvl1pPr algn="l">
              <a:lnSpc>
                <a:spcPts val="3888"/>
              </a:lnSpc>
              <a:defRPr sz="3600" b="1" i="0" cap="none" spc="0" baseline="0">
                <a:solidFill>
                  <a:schemeClr val="bg2"/>
                </a:solidFill>
                <a:effectLst/>
                <a:latin typeface="+mj-lt"/>
                <a:cs typeface="Verdana"/>
              </a:defRPr>
            </a:lvl1pPr>
          </a:lstStyle>
          <a:p>
            <a:r>
              <a:rPr lang="en-US" dirty="0"/>
              <a:t>Click to add title</a:t>
            </a:r>
          </a:p>
        </p:txBody>
      </p:sp>
      <p:sp>
        <p:nvSpPr>
          <p:cNvPr id="4" name="Content Placeholder 2"/>
          <p:cNvSpPr>
            <a:spLocks noGrp="1"/>
          </p:cNvSpPr>
          <p:nvPr>
            <p:ph sz="half" idx="1" hasCustomPrompt="1"/>
          </p:nvPr>
        </p:nvSpPr>
        <p:spPr>
          <a:xfrm>
            <a:off x="733783" y="1602300"/>
            <a:ext cx="3995037" cy="5059892"/>
          </a:xfrm>
        </p:spPr>
        <p:txBody>
          <a:bodyPr>
            <a:noAutofit/>
          </a:bodyPr>
          <a:lstStyle>
            <a:lvl1pPr marL="246849" indent="-246849">
              <a:lnSpc>
                <a:spcPts val="2807"/>
              </a:lnSpc>
              <a:spcBef>
                <a:spcPts val="1296"/>
              </a:spcBef>
              <a:buClr>
                <a:schemeClr val="bg2"/>
              </a:buClr>
              <a:buSzPct val="100000"/>
              <a:defRPr sz="2600">
                <a:solidFill>
                  <a:srgbClr val="006699"/>
                </a:solidFill>
                <a:effectLst/>
                <a:latin typeface="+mn-lt"/>
              </a:defRPr>
            </a:lvl1pPr>
            <a:lvl2pPr marL="641806" indent="-345588">
              <a:lnSpc>
                <a:spcPts val="2592"/>
              </a:lnSpc>
              <a:spcBef>
                <a:spcPts val="864"/>
              </a:spcBef>
              <a:buClr>
                <a:schemeClr val="bg2"/>
              </a:buClr>
              <a:defRPr sz="2400">
                <a:solidFill>
                  <a:srgbClr val="006699"/>
                </a:solidFill>
                <a:effectLst/>
                <a:latin typeface="+mn-lt"/>
              </a:defRPr>
            </a:lvl2pPr>
            <a:lvl3pPr marL="987394" indent="-296219">
              <a:lnSpc>
                <a:spcPts val="2592"/>
              </a:lnSpc>
              <a:spcBef>
                <a:spcPts val="864"/>
              </a:spcBef>
              <a:buClr>
                <a:schemeClr val="bg2"/>
              </a:buClr>
              <a:defRPr sz="2200">
                <a:solidFill>
                  <a:srgbClr val="006699"/>
                </a:solidFill>
                <a:effectLst/>
                <a:latin typeface="+mn-lt"/>
              </a:defRPr>
            </a:lvl3pPr>
            <a:lvl4pPr marL="1234243" indent="-246849">
              <a:lnSpc>
                <a:spcPts val="1944"/>
              </a:lnSpc>
              <a:spcBef>
                <a:spcPts val="864"/>
              </a:spcBef>
              <a:buClr>
                <a:schemeClr val="bg2"/>
              </a:buClr>
              <a:defRPr sz="2000">
                <a:solidFill>
                  <a:srgbClr val="006699"/>
                </a:solidFill>
                <a:effectLst/>
                <a:latin typeface="+mn-lt"/>
              </a:defRPr>
            </a:lvl4pPr>
            <a:lvl5pPr>
              <a:defRPr sz="1900"/>
            </a:lvl5pPr>
            <a:lvl6pPr>
              <a:defRPr sz="1900"/>
            </a:lvl6pPr>
            <a:lvl7pPr>
              <a:defRPr sz="1900"/>
            </a:lvl7pPr>
            <a:lvl8pPr>
              <a:defRPr sz="1900"/>
            </a:lvl8pPr>
            <a:lvl9pPr>
              <a:defRPr sz="1900"/>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sz="half" idx="11" hasCustomPrompt="1"/>
          </p:nvPr>
        </p:nvSpPr>
        <p:spPr>
          <a:xfrm>
            <a:off x="5054945" y="1602299"/>
            <a:ext cx="3995037" cy="5061650"/>
          </a:xfrm>
        </p:spPr>
        <p:txBody>
          <a:bodyPr>
            <a:noAutofit/>
          </a:bodyPr>
          <a:lstStyle>
            <a:lvl1pPr marL="246849" indent="-246849">
              <a:lnSpc>
                <a:spcPts val="2807"/>
              </a:lnSpc>
              <a:spcBef>
                <a:spcPts val="1296"/>
              </a:spcBef>
              <a:buClr>
                <a:schemeClr val="bg2"/>
              </a:buClr>
              <a:buSzPct val="100000"/>
              <a:defRPr sz="2600">
                <a:solidFill>
                  <a:srgbClr val="006699"/>
                </a:solidFill>
                <a:effectLst/>
                <a:latin typeface="+mn-lt"/>
              </a:defRPr>
            </a:lvl1pPr>
            <a:lvl2pPr marL="641806" indent="-345588">
              <a:lnSpc>
                <a:spcPts val="2592"/>
              </a:lnSpc>
              <a:spcBef>
                <a:spcPts val="864"/>
              </a:spcBef>
              <a:buClr>
                <a:schemeClr val="bg2"/>
              </a:buClr>
              <a:defRPr sz="2400">
                <a:solidFill>
                  <a:srgbClr val="006699"/>
                </a:solidFill>
                <a:effectLst/>
                <a:latin typeface="+mn-lt"/>
              </a:defRPr>
            </a:lvl2pPr>
            <a:lvl3pPr marL="987394" indent="-296219">
              <a:lnSpc>
                <a:spcPts val="2592"/>
              </a:lnSpc>
              <a:spcBef>
                <a:spcPts val="864"/>
              </a:spcBef>
              <a:buClr>
                <a:schemeClr val="bg2"/>
              </a:buClr>
              <a:defRPr sz="2200">
                <a:solidFill>
                  <a:srgbClr val="006699"/>
                </a:solidFill>
                <a:effectLst/>
                <a:latin typeface="+mn-lt"/>
              </a:defRPr>
            </a:lvl3pPr>
            <a:lvl4pPr marL="1234243" indent="-246849">
              <a:lnSpc>
                <a:spcPts val="1944"/>
              </a:lnSpc>
              <a:spcBef>
                <a:spcPts val="864"/>
              </a:spcBef>
              <a:buClr>
                <a:schemeClr val="bg2"/>
              </a:buClr>
              <a:defRPr sz="2000">
                <a:solidFill>
                  <a:srgbClr val="006699"/>
                </a:solidFill>
                <a:effectLst/>
                <a:latin typeface="+mn-lt"/>
              </a:defRPr>
            </a:lvl4pPr>
            <a:lvl5pPr>
              <a:defRPr sz="1900"/>
            </a:lvl5pPr>
            <a:lvl6pPr>
              <a:defRPr sz="1900"/>
            </a:lvl6pPr>
            <a:lvl7pPr>
              <a:defRPr sz="1900"/>
            </a:lvl7pPr>
            <a:lvl8pPr>
              <a:defRPr sz="1900"/>
            </a:lvl8pPr>
            <a:lvl9pPr>
              <a:defRPr sz="1900"/>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8" name="Slide Number Placeholder 2"/>
          <p:cNvSpPr>
            <a:spLocks noGrp="1"/>
          </p:cNvSpPr>
          <p:nvPr>
            <p:ph type="sldNum" sz="quarter" idx="12"/>
          </p:nvPr>
        </p:nvSpPr>
        <p:spPr/>
        <p:txBody>
          <a:bodyPr/>
          <a:lstStyle>
            <a:lvl1pPr algn="ctr">
              <a:defRPr sz="1000">
                <a:solidFill>
                  <a:srgbClr val="006699"/>
                </a:solidFill>
              </a:defRPr>
            </a:lvl1pPr>
          </a:lstStyle>
          <a:p>
            <a:pPr>
              <a:defRPr/>
            </a:pPr>
            <a:fld id="{838E2EB8-D315-4B33-B226-69ECB3FBF28D}" type="slidenum">
              <a:rPr lang="en-US"/>
              <a:pPr>
                <a:defRPr/>
              </a:pPr>
              <a:t>‹#›</a:t>
            </a:fld>
            <a:endParaRPr lang="en-US" dirty="0"/>
          </a:p>
        </p:txBody>
      </p:sp>
      <p:pic>
        <p:nvPicPr>
          <p:cNvPr id="9" name="Picture 8" descr="LOGO_HFMA_COLOR_CMYK_v6.jpg"/>
          <p:cNvPicPr>
            <a:picLocks noChangeAspect="1"/>
          </p:cNvPicPr>
          <p:nvPr userDrawn="1"/>
        </p:nvPicPr>
        <p:blipFill>
          <a:blip r:embed="rId2"/>
          <a:stretch>
            <a:fillRect/>
          </a:stretch>
        </p:blipFill>
        <p:spPr>
          <a:xfrm>
            <a:off x="244475" y="6966744"/>
            <a:ext cx="989806" cy="454628"/>
          </a:xfrm>
          <a:prstGeom prst="rect">
            <a:avLst/>
          </a:prstGeom>
        </p:spPr>
      </p:pic>
      <p:pic>
        <p:nvPicPr>
          <p:cNvPr id="2" name="Picture 1">
            <a:extLst>
              <a:ext uri="{FF2B5EF4-FFF2-40B4-BE49-F238E27FC236}">
                <a16:creationId xmlns:a16="http://schemas.microsoft.com/office/drawing/2014/main" id="{C5E4A92C-B9E0-16AB-5D8A-133DE68D71A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4" name="Straight Connector 3"/>
          <p:cNvCxnSpPr/>
          <p:nvPr userDrawn="1"/>
        </p:nvCxnSpPr>
        <p:spPr>
          <a:xfrm>
            <a:off x="733425" y="6662738"/>
            <a:ext cx="8316913" cy="1587"/>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733783" y="0"/>
            <a:ext cx="8316199" cy="1349305"/>
          </a:xfrm>
        </p:spPr>
        <p:txBody>
          <a:bodyPr>
            <a:noAutofit/>
          </a:bodyPr>
          <a:lstStyle>
            <a:lvl1pPr algn="l">
              <a:lnSpc>
                <a:spcPts val="3888"/>
              </a:lnSpc>
              <a:defRPr sz="3600" b="1" i="0" cap="none" spc="0" baseline="0">
                <a:solidFill>
                  <a:schemeClr val="bg2"/>
                </a:solidFill>
                <a:effectLst/>
                <a:latin typeface="+mj-lt"/>
                <a:cs typeface="Verdana"/>
              </a:defRPr>
            </a:lvl1pPr>
          </a:lstStyle>
          <a:p>
            <a:r>
              <a:rPr lang="en-US" dirty="0"/>
              <a:t>Click to add title</a:t>
            </a:r>
          </a:p>
        </p:txBody>
      </p:sp>
      <p:sp>
        <p:nvSpPr>
          <p:cNvPr id="9" name="Chart Placeholder 8"/>
          <p:cNvSpPr>
            <a:spLocks noGrp="1"/>
          </p:cNvSpPr>
          <p:nvPr>
            <p:ph type="chart" sz="quarter" idx="11"/>
          </p:nvPr>
        </p:nvSpPr>
        <p:spPr>
          <a:xfrm>
            <a:off x="733783" y="1602300"/>
            <a:ext cx="8316199" cy="5059892"/>
          </a:xfrm>
        </p:spPr>
        <p:txBody>
          <a:bodyPr/>
          <a:lstStyle/>
          <a:p>
            <a:pPr lvl="0"/>
            <a:endParaRPr lang="en-US" noProof="0" dirty="0"/>
          </a:p>
        </p:txBody>
      </p:sp>
      <p:sp>
        <p:nvSpPr>
          <p:cNvPr id="6" name="Slide Number Placeholder 2"/>
          <p:cNvSpPr>
            <a:spLocks noGrp="1"/>
          </p:cNvSpPr>
          <p:nvPr>
            <p:ph type="sldNum" sz="quarter" idx="12"/>
          </p:nvPr>
        </p:nvSpPr>
        <p:spPr/>
        <p:txBody>
          <a:bodyPr/>
          <a:lstStyle>
            <a:lvl1pPr algn="ctr">
              <a:defRPr sz="1000">
                <a:solidFill>
                  <a:srgbClr val="006699"/>
                </a:solidFill>
              </a:defRPr>
            </a:lvl1pPr>
          </a:lstStyle>
          <a:p>
            <a:pPr>
              <a:defRPr/>
            </a:pPr>
            <a:fld id="{11D79B46-C528-4ADA-8EE1-B07E519E4E4E}" type="slidenum">
              <a:rPr lang="en-US"/>
              <a:pPr>
                <a:defRPr/>
              </a:pPr>
              <a:t>‹#›</a:t>
            </a:fld>
            <a:endParaRPr lang="en-US" dirty="0"/>
          </a:p>
        </p:txBody>
      </p:sp>
      <p:pic>
        <p:nvPicPr>
          <p:cNvPr id="7" name="Picture 6" descr="LOGO_HFMA_COLOR_CMYK_v6.jpg"/>
          <p:cNvPicPr>
            <a:picLocks noChangeAspect="1"/>
          </p:cNvPicPr>
          <p:nvPr userDrawn="1"/>
        </p:nvPicPr>
        <p:blipFill>
          <a:blip r:embed="rId2"/>
          <a:stretch>
            <a:fillRect/>
          </a:stretch>
        </p:blipFill>
        <p:spPr>
          <a:xfrm>
            <a:off x="244475" y="6966744"/>
            <a:ext cx="989806" cy="454628"/>
          </a:xfrm>
          <a:prstGeom prst="rect">
            <a:avLst/>
          </a:prstGeom>
        </p:spPr>
      </p:pic>
      <p:pic>
        <p:nvPicPr>
          <p:cNvPr id="2" name="Picture 1">
            <a:extLst>
              <a:ext uri="{FF2B5EF4-FFF2-40B4-BE49-F238E27FC236}">
                <a16:creationId xmlns:a16="http://schemas.microsoft.com/office/drawing/2014/main" id="{4F1749BA-229D-3DB6-B2DD-E5A6B22F37B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3" name="Straight Connector 2"/>
          <p:cNvCxnSpPr/>
          <p:nvPr userDrawn="1"/>
        </p:nvCxnSpPr>
        <p:spPr>
          <a:xfrm>
            <a:off x="733425" y="6662738"/>
            <a:ext cx="8316913" cy="1587"/>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733783" y="0"/>
            <a:ext cx="8316199" cy="1349305"/>
          </a:xfrm>
        </p:spPr>
        <p:txBody>
          <a:bodyPr>
            <a:noAutofit/>
          </a:bodyPr>
          <a:lstStyle>
            <a:lvl1pPr algn="l">
              <a:lnSpc>
                <a:spcPts val="3888"/>
              </a:lnSpc>
              <a:defRPr sz="3600" b="1" i="0" cap="none" spc="0" baseline="0">
                <a:solidFill>
                  <a:schemeClr val="bg2"/>
                </a:solidFill>
                <a:effectLst/>
                <a:latin typeface="+mj-lt"/>
                <a:cs typeface="Verdana"/>
              </a:defRPr>
            </a:lvl1pPr>
          </a:lstStyle>
          <a:p>
            <a:r>
              <a:rPr lang="en-US" dirty="0"/>
              <a:t>Click to add title</a:t>
            </a:r>
          </a:p>
        </p:txBody>
      </p:sp>
      <p:sp>
        <p:nvSpPr>
          <p:cNvPr id="5" name="Slide Number Placeholder 2"/>
          <p:cNvSpPr>
            <a:spLocks noGrp="1"/>
          </p:cNvSpPr>
          <p:nvPr>
            <p:ph type="sldNum" sz="quarter" idx="10"/>
          </p:nvPr>
        </p:nvSpPr>
        <p:spPr/>
        <p:txBody>
          <a:bodyPr/>
          <a:lstStyle>
            <a:lvl1pPr algn="ctr">
              <a:defRPr sz="1000">
                <a:solidFill>
                  <a:srgbClr val="006699"/>
                </a:solidFill>
              </a:defRPr>
            </a:lvl1pPr>
          </a:lstStyle>
          <a:p>
            <a:pPr>
              <a:defRPr/>
            </a:pPr>
            <a:fld id="{A6CD5894-76FD-4CEC-ABAD-27802F44BD59}" type="slidenum">
              <a:rPr lang="en-US"/>
              <a:pPr>
                <a:defRPr/>
              </a:pPr>
              <a:t>‹#›</a:t>
            </a:fld>
            <a:endParaRPr lang="en-US" dirty="0"/>
          </a:p>
        </p:txBody>
      </p:sp>
      <p:pic>
        <p:nvPicPr>
          <p:cNvPr id="6" name="Picture 5" descr="LOGO_HFMA_COLOR_CMYK_v6.jpg"/>
          <p:cNvPicPr>
            <a:picLocks noChangeAspect="1"/>
          </p:cNvPicPr>
          <p:nvPr userDrawn="1"/>
        </p:nvPicPr>
        <p:blipFill>
          <a:blip r:embed="rId2"/>
          <a:stretch>
            <a:fillRect/>
          </a:stretch>
        </p:blipFill>
        <p:spPr>
          <a:xfrm>
            <a:off x="244475" y="6966744"/>
            <a:ext cx="989806" cy="454628"/>
          </a:xfrm>
          <a:prstGeom prst="rect">
            <a:avLst/>
          </a:prstGeom>
        </p:spPr>
      </p:pic>
      <p:pic>
        <p:nvPicPr>
          <p:cNvPr id="2" name="Picture 1">
            <a:extLst>
              <a:ext uri="{FF2B5EF4-FFF2-40B4-BE49-F238E27FC236}">
                <a16:creationId xmlns:a16="http://schemas.microsoft.com/office/drawing/2014/main" id="{1525AC21-87E5-CB28-EB18-5ADAF04CDD70}"/>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 Content Slide White Border">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0" y="7083849"/>
            <a:ext cx="652251" cy="404791"/>
          </a:xfrm>
          <a:prstGeom prst="rect">
            <a:avLst/>
          </a:prstGeom>
        </p:spPr>
        <p:txBody>
          <a:bodyPr>
            <a:normAutofit/>
          </a:bodyPr>
          <a:lstStyle>
            <a:lvl1pPr>
              <a:defRPr>
                <a:solidFill>
                  <a:srgbClr val="7F7F7F"/>
                </a:solidFill>
              </a:defRPr>
            </a:lvl1pPr>
          </a:lstStyle>
          <a:p>
            <a:pPr>
              <a:defRPr/>
            </a:pPr>
            <a:fld id="{7671DD59-698F-4D94-8890-88B46BAB4CB4}" type="slidenum">
              <a:rPr lang="en-US" altLang="en-US"/>
              <a:pPr>
                <a:defRPr/>
              </a:pPr>
              <a:t>‹#›</a:t>
            </a:fld>
            <a:endParaRPr lang="en-US" altLang="en-US" dirty="0"/>
          </a:p>
        </p:txBody>
      </p:sp>
      <p:sp>
        <p:nvSpPr>
          <p:cNvPr id="9" name="Title 1">
            <a:extLst>
              <a:ext uri="{FF2B5EF4-FFF2-40B4-BE49-F238E27FC236}">
                <a16:creationId xmlns:a16="http://schemas.microsoft.com/office/drawing/2014/main" id="{AB8B1FBF-54CD-46BA-BF30-048908754B6E}"/>
              </a:ext>
            </a:extLst>
          </p:cNvPr>
          <p:cNvSpPr>
            <a:spLocks noGrp="1"/>
          </p:cNvSpPr>
          <p:nvPr>
            <p:ph type="title"/>
          </p:nvPr>
        </p:nvSpPr>
        <p:spPr>
          <a:xfrm>
            <a:off x="489188" y="505989"/>
            <a:ext cx="8805387" cy="590321"/>
          </a:xfrm>
          <a:prstGeom prst="rect">
            <a:avLst/>
          </a:prstGeom>
        </p:spPr>
        <p:txBody>
          <a:bodyPr/>
          <a:lstStyle>
            <a:lvl1pPr>
              <a:defRPr b="0">
                <a:solidFill>
                  <a:srgbClr val="B5121B"/>
                </a:solidFill>
                <a:latin typeface="+mj-lt"/>
              </a:defRPr>
            </a:lvl1pPr>
          </a:lstStyle>
          <a:p>
            <a:r>
              <a:rPr lang="en-US" dirty="0"/>
              <a:t>Click to edit Master title style</a:t>
            </a:r>
          </a:p>
        </p:txBody>
      </p:sp>
      <p:sp>
        <p:nvSpPr>
          <p:cNvPr id="10" name="Text Placeholder 6">
            <a:extLst>
              <a:ext uri="{FF2B5EF4-FFF2-40B4-BE49-F238E27FC236}">
                <a16:creationId xmlns:a16="http://schemas.microsoft.com/office/drawing/2014/main" id="{56EAB4BB-5E4F-4EAC-9539-66C04D613D9F}"/>
              </a:ext>
            </a:extLst>
          </p:cNvPr>
          <p:cNvSpPr>
            <a:spLocks noGrp="1"/>
          </p:cNvSpPr>
          <p:nvPr>
            <p:ph type="body" sz="quarter" idx="12" hasCustomPrompt="1"/>
          </p:nvPr>
        </p:nvSpPr>
        <p:spPr>
          <a:xfrm>
            <a:off x="489188" y="1096311"/>
            <a:ext cx="8805387" cy="476473"/>
          </a:xfrm>
          <a:prstGeom prst="rect">
            <a:avLst/>
          </a:prstGeom>
        </p:spPr>
        <p:txBody>
          <a:bodyPr/>
          <a:lstStyle>
            <a:lvl1pPr marL="0" indent="0">
              <a:buNone/>
              <a:defRPr sz="2311">
                <a:solidFill>
                  <a:srgbClr val="C00000"/>
                </a:solidFill>
                <a:latin typeface="+mj-lt"/>
              </a:defRPr>
            </a:lvl1pPr>
          </a:lstStyle>
          <a:p>
            <a:pPr lvl="0"/>
            <a:r>
              <a:rPr lang="en-US" dirty="0"/>
              <a:t>Optional Subheading (this box doesn’t need to be deleted)</a:t>
            </a:r>
          </a:p>
        </p:txBody>
      </p:sp>
      <p:sp>
        <p:nvSpPr>
          <p:cNvPr id="11" name="Content Placeholder 2">
            <a:extLst>
              <a:ext uri="{FF2B5EF4-FFF2-40B4-BE49-F238E27FC236}">
                <a16:creationId xmlns:a16="http://schemas.microsoft.com/office/drawing/2014/main" id="{5CFC9BE6-A227-46D0-9849-3F0D0BD42D8F}"/>
              </a:ext>
            </a:extLst>
          </p:cNvPr>
          <p:cNvSpPr>
            <a:spLocks noGrp="1"/>
          </p:cNvSpPr>
          <p:nvPr>
            <p:ph idx="1"/>
          </p:nvPr>
        </p:nvSpPr>
        <p:spPr>
          <a:xfrm>
            <a:off x="489188" y="1686631"/>
            <a:ext cx="8805387" cy="4891229"/>
          </a:xfrm>
          <a:prstGeom prst="rect">
            <a:avLst/>
          </a:prstGeom>
          <a:solidFill>
            <a:schemeClr val="bg1">
              <a:alpha val="50000"/>
            </a:schemeClr>
          </a:solidFill>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2929422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Standard Content Slide White Bor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188" y="505989"/>
            <a:ext cx="8805387" cy="590321"/>
          </a:xfrm>
        </p:spPr>
        <p:txBody>
          <a:bodyPr>
            <a:noAutofit/>
          </a:bodyPr>
          <a:lstStyle>
            <a:lvl1pPr>
              <a:defRPr sz="3463">
                <a:solidFill>
                  <a:srgbClr val="B5121B"/>
                </a:solidFill>
                <a:latin typeface="+mj-lt"/>
                <a:cs typeface="Arial" panose="020B0604020202020204" pitchFamily="34" charset="0"/>
              </a:defRPr>
            </a:lvl1pPr>
          </a:lstStyle>
          <a:p>
            <a:r>
              <a:rPr lang="en-US" dirty="0"/>
              <a:t>Standard Content, White Border</a:t>
            </a:r>
          </a:p>
        </p:txBody>
      </p:sp>
      <p:sp>
        <p:nvSpPr>
          <p:cNvPr id="3" name="Content Placeholder 2"/>
          <p:cNvSpPr>
            <a:spLocks noGrp="1"/>
          </p:cNvSpPr>
          <p:nvPr>
            <p:ph idx="1" hasCustomPrompt="1"/>
          </p:nvPr>
        </p:nvSpPr>
        <p:spPr>
          <a:xfrm>
            <a:off x="489188" y="1366174"/>
            <a:ext cx="8805387" cy="5452241"/>
          </a:xfrm>
          <a:solidFill>
            <a:schemeClr val="bg1">
              <a:alpha val="50000"/>
            </a:schemeClr>
          </a:solidFill>
        </p:spPr>
        <p:txBody>
          <a:bodyPr>
            <a:normAutofit/>
          </a:bodyPr>
          <a:lstStyle>
            <a:lvl1pPr marL="297196" indent="-297196" algn="l">
              <a:buFont typeface="Arial" panose="020B0604020202020204" pitchFamily="34" charset="0"/>
              <a:buChar char="•"/>
              <a:defRPr sz="2080">
                <a:solidFill>
                  <a:schemeClr val="tx1"/>
                </a:solidFill>
                <a:latin typeface="+mn-lt"/>
              </a:defRPr>
            </a:lvl1pPr>
            <a:lvl2pPr algn="l">
              <a:defRPr sz="1908">
                <a:solidFill>
                  <a:schemeClr val="tx1"/>
                </a:solidFill>
                <a:latin typeface="Calibri" panose="020F0502020204030204" pitchFamily="34" charset="0"/>
              </a:defRPr>
            </a:lvl2pPr>
            <a:lvl3pPr algn="l">
              <a:defRPr sz="1733">
                <a:solidFill>
                  <a:schemeClr val="tx1"/>
                </a:solidFill>
                <a:latin typeface="Calibri" panose="020F0502020204030204" pitchFamily="34" charset="0"/>
              </a:defRPr>
            </a:lvl3pPr>
            <a:lvl4pPr algn="l">
              <a:defRPr sz="1561">
                <a:solidFill>
                  <a:schemeClr val="tx1"/>
                </a:solidFill>
                <a:latin typeface="Calibri" panose="020F0502020204030204" pitchFamily="34" charset="0"/>
              </a:defRPr>
            </a:lvl4pPr>
            <a:lvl5pPr algn="l">
              <a:defRPr sz="1387">
                <a:solidFill>
                  <a:schemeClr val="tx1"/>
                </a:solidFill>
                <a:latin typeface="Calibri" panose="020F0502020204030204" pitchFamily="34" charset="0"/>
              </a:defRPr>
            </a:lvl5pPr>
          </a:lstStyle>
          <a:p>
            <a:pPr lvl="0"/>
            <a:r>
              <a:rPr lang="en-US" altLang="en-US" dirty="0"/>
              <a:t>Click here to add text, or use the buttons in the center of this box to add a table, Smart Art, an image, or other content.</a:t>
            </a:r>
          </a:p>
        </p:txBody>
      </p:sp>
      <p:sp>
        <p:nvSpPr>
          <p:cNvPr id="5" name="Slide Number Placeholder 2">
            <a:extLst>
              <a:ext uri="{FF2B5EF4-FFF2-40B4-BE49-F238E27FC236}">
                <a16:creationId xmlns:a16="http://schemas.microsoft.com/office/drawing/2014/main" id="{3A590C91-7218-43D9-AE9E-54DFD00C758E}"/>
              </a:ext>
            </a:extLst>
          </p:cNvPr>
          <p:cNvSpPr>
            <a:spLocks noGrp="1"/>
          </p:cNvSpPr>
          <p:nvPr>
            <p:ph type="sldNum" sz="quarter" idx="10"/>
          </p:nvPr>
        </p:nvSpPr>
        <p:spPr>
          <a:xfrm>
            <a:off x="0" y="7090558"/>
            <a:ext cx="652251" cy="402682"/>
          </a:xfrm>
          <a:prstGeom prst="rect">
            <a:avLst/>
          </a:prstGeom>
        </p:spPr>
        <p:txBody>
          <a:bodyPr>
            <a:normAutofit/>
          </a:bodyPr>
          <a:lstStyle/>
          <a:p>
            <a:pPr>
              <a:defRPr/>
            </a:pPr>
            <a:fld id="{AAD2971C-9005-4109-BFCB-D95861E39D0B}" type="slidenum">
              <a:rPr lang="en-US" altLang="en-US" smtClean="0"/>
              <a:pPr>
                <a:defRPr/>
              </a:pPr>
              <a:t>‹#›</a:t>
            </a:fld>
            <a:endParaRPr lang="en-US" altLang="en-US" dirty="0"/>
          </a:p>
        </p:txBody>
      </p:sp>
    </p:spTree>
    <p:extLst>
      <p:ext uri="{BB962C8B-B14F-4D97-AF65-F5344CB8AC3E}">
        <p14:creationId xmlns:p14="http://schemas.microsoft.com/office/powerpoint/2010/main" val="12168514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3425" y="0"/>
            <a:ext cx="8316913" cy="1349375"/>
          </a:xfrm>
          <a:prstGeom prst="rect">
            <a:avLst/>
          </a:prstGeom>
          <a:noFill/>
          <a:ln w="9525">
            <a:noFill/>
            <a:miter lim="800000"/>
            <a:headEnd/>
            <a:tailEnd/>
          </a:ln>
        </p:spPr>
        <p:txBody>
          <a:bodyPr vert="horz" wrap="square" lIns="0" tIns="0" rIns="0" bIns="148109" numCol="1" anchor="b" anchorCtr="0" compatLnSpc="1">
            <a:prstTxWarp prst="textNoShape">
              <a:avLst/>
            </a:prstTxWarp>
          </a:bodyPr>
          <a:lstStyle/>
          <a:p>
            <a:pPr lvl="0"/>
            <a:r>
              <a:rPr lang="en-US" dirty="0"/>
              <a:t>Click to add title</a:t>
            </a:r>
          </a:p>
        </p:txBody>
      </p:sp>
      <p:sp>
        <p:nvSpPr>
          <p:cNvPr id="1027" name="Text Placeholder 2"/>
          <p:cNvSpPr>
            <a:spLocks noGrp="1"/>
          </p:cNvSpPr>
          <p:nvPr>
            <p:ph type="body" idx="1"/>
          </p:nvPr>
        </p:nvSpPr>
        <p:spPr bwMode="auto">
          <a:xfrm>
            <a:off x="733425" y="1601788"/>
            <a:ext cx="8316913" cy="514508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Slide Number Placeholder 2"/>
          <p:cNvSpPr>
            <a:spLocks noGrp="1"/>
          </p:cNvSpPr>
          <p:nvPr>
            <p:ph type="sldNum" sz="quarter" idx="4"/>
          </p:nvPr>
        </p:nvSpPr>
        <p:spPr>
          <a:xfrm>
            <a:off x="7581900" y="7043738"/>
            <a:ext cx="2038350" cy="403225"/>
          </a:xfrm>
          <a:prstGeom prst="rect">
            <a:avLst/>
          </a:prstGeom>
        </p:spPr>
        <p:txBody>
          <a:bodyPr lIns="98739" tIns="49370" rIns="98739" bIns="49370"/>
          <a:lstStyle>
            <a:lvl1pPr algn="ctr" defTabSz="493697" fontAlgn="auto">
              <a:spcBef>
                <a:spcPts val="0"/>
              </a:spcBef>
              <a:spcAft>
                <a:spcPts val="0"/>
              </a:spcAft>
              <a:defRPr sz="1000">
                <a:solidFill>
                  <a:srgbClr val="006699"/>
                </a:solidFill>
                <a:latin typeface="+mn-lt"/>
                <a:cs typeface="+mn-cs"/>
              </a:defRPr>
            </a:lvl1pPr>
          </a:lstStyle>
          <a:p>
            <a:pPr>
              <a:defRPr/>
            </a:pPr>
            <a:fld id="{C3BA65F4-B83A-42D9-BE19-7C6A0EBBA8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l" defTabSz="492125" rtl="0" eaLnBrk="0" fontAlgn="base" hangingPunct="0">
        <a:spcBef>
          <a:spcPct val="0"/>
        </a:spcBef>
        <a:spcAft>
          <a:spcPct val="0"/>
        </a:spcAft>
        <a:defRPr sz="3600" b="1" kern="1200">
          <a:solidFill>
            <a:schemeClr val="bg2"/>
          </a:solidFill>
          <a:latin typeface="+mj-lt"/>
          <a:ea typeface="Verdana" pitchFamily="34" charset="0"/>
          <a:cs typeface="Verdana"/>
        </a:defRPr>
      </a:lvl1pPr>
      <a:lvl2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2pPr>
      <a:lvl3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3pPr>
      <a:lvl4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4pPr>
      <a:lvl5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5pPr>
      <a:lvl6pPr marL="493697"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6pPr>
      <a:lvl7pPr marL="987394"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7pPr>
      <a:lvl8pPr marL="1481091"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8pPr>
      <a:lvl9pPr marL="1974788"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9pPr>
    </p:titleStyle>
    <p:bodyStyle>
      <a:lvl1pPr marL="344488" indent="-373063" algn="l" defTabSz="492125" rtl="0" eaLnBrk="0" fontAlgn="base" hangingPunct="0">
        <a:lnSpc>
          <a:spcPct val="100000"/>
        </a:lnSpc>
        <a:spcBef>
          <a:spcPts val="600"/>
        </a:spcBef>
        <a:spcAft>
          <a:spcPct val="0"/>
        </a:spcAft>
        <a:buClr>
          <a:schemeClr val="bg2"/>
        </a:buClr>
        <a:buFont typeface="Arial" charset="0"/>
        <a:buChar char="•"/>
        <a:defRPr sz="2800" kern="1200">
          <a:solidFill>
            <a:schemeClr val="bg2"/>
          </a:solidFill>
          <a:latin typeface="+mn-lt"/>
          <a:ea typeface="+mn-ea"/>
          <a:cs typeface="Times New Roman" pitchFamily="18" charset="0"/>
        </a:defRPr>
      </a:lvl1pPr>
      <a:lvl2pPr marL="739775" indent="-344488" algn="l" defTabSz="492125" rtl="0" eaLnBrk="0" fontAlgn="base" hangingPunct="0">
        <a:lnSpc>
          <a:spcPct val="100000"/>
        </a:lnSpc>
        <a:spcBef>
          <a:spcPts val="600"/>
        </a:spcBef>
        <a:spcAft>
          <a:spcPct val="0"/>
        </a:spcAft>
        <a:buClr>
          <a:schemeClr val="bg2"/>
        </a:buClr>
        <a:buFont typeface="Arial" charset="0"/>
        <a:buChar char="–"/>
        <a:defRPr sz="2600" kern="1200">
          <a:solidFill>
            <a:srgbClr val="006699"/>
          </a:solidFill>
          <a:latin typeface="+mn-lt"/>
          <a:ea typeface="+mn-ea"/>
          <a:cs typeface="Times New Roman" pitchFamily="18" charset="0"/>
        </a:defRPr>
      </a:lvl2pPr>
      <a:lvl3pPr marL="1084263" indent="-344488" algn="l" defTabSz="492125" rtl="0" eaLnBrk="0" fontAlgn="base" hangingPunct="0">
        <a:lnSpc>
          <a:spcPct val="100000"/>
        </a:lnSpc>
        <a:spcBef>
          <a:spcPts val="600"/>
        </a:spcBef>
        <a:spcAft>
          <a:spcPct val="0"/>
        </a:spcAft>
        <a:buClr>
          <a:schemeClr val="bg2"/>
        </a:buClr>
        <a:buFont typeface="Wingdings" pitchFamily="2" charset="2"/>
        <a:buChar char="§"/>
        <a:defRPr sz="2400" kern="1200">
          <a:solidFill>
            <a:srgbClr val="006699"/>
          </a:solidFill>
          <a:latin typeface="+mn-lt"/>
          <a:ea typeface="+mn-ea"/>
          <a:cs typeface="Times New Roman" pitchFamily="18" charset="0"/>
        </a:defRPr>
      </a:lvl3pPr>
      <a:lvl4pPr marL="1479550" indent="-344488" algn="l" defTabSz="492125" rtl="0" eaLnBrk="0" fontAlgn="base" hangingPunct="0">
        <a:lnSpc>
          <a:spcPct val="100000"/>
        </a:lnSpc>
        <a:spcBef>
          <a:spcPts val="600"/>
        </a:spcBef>
        <a:spcAft>
          <a:spcPct val="0"/>
        </a:spcAft>
        <a:buClr>
          <a:schemeClr val="bg2"/>
        </a:buClr>
        <a:buFont typeface="Arial" charset="0"/>
        <a:buChar char="•"/>
        <a:defRPr sz="2200" kern="1200">
          <a:solidFill>
            <a:srgbClr val="006699"/>
          </a:solidFill>
          <a:latin typeface="+mn-lt"/>
          <a:ea typeface="+mn-ea"/>
          <a:cs typeface="Times New Roman" pitchFamily="18" charset="0"/>
        </a:defRPr>
      </a:lvl4pPr>
      <a:lvl5pPr marL="2220913" indent="-246063" algn="l" defTabSz="492125" rtl="0" eaLnBrk="0" fontAlgn="base" hangingPunct="0">
        <a:spcBef>
          <a:spcPct val="20000"/>
        </a:spcBef>
        <a:spcAft>
          <a:spcPct val="0"/>
        </a:spcAft>
        <a:buFont typeface="Arial" charset="0"/>
        <a:buChar char="»"/>
        <a:defRPr sz="2100" kern="1200">
          <a:solidFill>
            <a:schemeClr val="tx1"/>
          </a:solidFill>
          <a:effectLst>
            <a:outerShdw blurRad="50800" dist="38100" dir="2700000">
              <a:srgbClr val="000000">
                <a:alpha val="43000"/>
              </a:srgbClr>
            </a:outerShdw>
          </a:effectLst>
          <a:latin typeface="Arial"/>
          <a:ea typeface="+mn-ea"/>
          <a:cs typeface="Arial"/>
        </a:defRPr>
      </a:lvl5pPr>
      <a:lvl6pPr marL="2715335" indent="-246849" algn="l" defTabSz="493697" rtl="0" eaLnBrk="1" latinLnBrk="0" hangingPunct="1">
        <a:spcBef>
          <a:spcPct val="20000"/>
        </a:spcBef>
        <a:buFont typeface="Arial"/>
        <a:buChar char="•"/>
        <a:defRPr sz="2100" kern="1200">
          <a:solidFill>
            <a:schemeClr val="tx1"/>
          </a:solidFill>
          <a:latin typeface="+mn-lt"/>
          <a:ea typeface="+mn-ea"/>
          <a:cs typeface="+mn-cs"/>
        </a:defRPr>
      </a:lvl6pPr>
      <a:lvl7pPr marL="3209032" indent="-246849" algn="l" defTabSz="493697" rtl="0" eaLnBrk="1" latinLnBrk="0" hangingPunct="1">
        <a:spcBef>
          <a:spcPct val="20000"/>
        </a:spcBef>
        <a:buFont typeface="Arial"/>
        <a:buChar char="•"/>
        <a:defRPr sz="2100" kern="1200">
          <a:solidFill>
            <a:schemeClr val="tx1"/>
          </a:solidFill>
          <a:latin typeface="+mn-lt"/>
          <a:ea typeface="+mn-ea"/>
          <a:cs typeface="+mn-cs"/>
        </a:defRPr>
      </a:lvl7pPr>
      <a:lvl8pPr marL="3702729" indent="-246849" algn="l" defTabSz="493697" rtl="0" eaLnBrk="1" latinLnBrk="0" hangingPunct="1">
        <a:spcBef>
          <a:spcPct val="20000"/>
        </a:spcBef>
        <a:buFont typeface="Arial"/>
        <a:buChar char="•"/>
        <a:defRPr sz="2100" kern="1200">
          <a:solidFill>
            <a:schemeClr val="tx1"/>
          </a:solidFill>
          <a:latin typeface="+mn-lt"/>
          <a:ea typeface="+mn-ea"/>
          <a:cs typeface="+mn-cs"/>
        </a:defRPr>
      </a:lvl8pPr>
      <a:lvl9pPr marL="4196426" indent="-246849" algn="l" defTabSz="493697"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93697" rtl="0" eaLnBrk="1" latinLnBrk="0" hangingPunct="1">
        <a:defRPr sz="1900" kern="1200">
          <a:solidFill>
            <a:schemeClr val="tx1"/>
          </a:solidFill>
          <a:latin typeface="+mn-lt"/>
          <a:ea typeface="+mn-ea"/>
          <a:cs typeface="+mn-cs"/>
        </a:defRPr>
      </a:lvl1pPr>
      <a:lvl2pPr marL="493697" algn="l" defTabSz="493697" rtl="0" eaLnBrk="1" latinLnBrk="0" hangingPunct="1">
        <a:defRPr sz="1900" kern="1200">
          <a:solidFill>
            <a:schemeClr val="tx1"/>
          </a:solidFill>
          <a:latin typeface="+mn-lt"/>
          <a:ea typeface="+mn-ea"/>
          <a:cs typeface="+mn-cs"/>
        </a:defRPr>
      </a:lvl2pPr>
      <a:lvl3pPr marL="987394" algn="l" defTabSz="493697" rtl="0" eaLnBrk="1" latinLnBrk="0" hangingPunct="1">
        <a:defRPr sz="1900" kern="1200">
          <a:solidFill>
            <a:schemeClr val="tx1"/>
          </a:solidFill>
          <a:latin typeface="+mn-lt"/>
          <a:ea typeface="+mn-ea"/>
          <a:cs typeface="+mn-cs"/>
        </a:defRPr>
      </a:lvl3pPr>
      <a:lvl4pPr marL="1481091" algn="l" defTabSz="493697" rtl="0" eaLnBrk="1" latinLnBrk="0" hangingPunct="1">
        <a:defRPr sz="1900" kern="1200">
          <a:solidFill>
            <a:schemeClr val="tx1"/>
          </a:solidFill>
          <a:latin typeface="+mn-lt"/>
          <a:ea typeface="+mn-ea"/>
          <a:cs typeface="+mn-cs"/>
        </a:defRPr>
      </a:lvl4pPr>
      <a:lvl5pPr marL="1974788" algn="l" defTabSz="493697" rtl="0" eaLnBrk="1" latinLnBrk="0" hangingPunct="1">
        <a:defRPr sz="1900" kern="1200">
          <a:solidFill>
            <a:schemeClr val="tx1"/>
          </a:solidFill>
          <a:latin typeface="+mn-lt"/>
          <a:ea typeface="+mn-ea"/>
          <a:cs typeface="+mn-cs"/>
        </a:defRPr>
      </a:lvl5pPr>
      <a:lvl6pPr marL="2468486" algn="l" defTabSz="493697" rtl="0" eaLnBrk="1" latinLnBrk="0" hangingPunct="1">
        <a:defRPr sz="1900" kern="1200">
          <a:solidFill>
            <a:schemeClr val="tx1"/>
          </a:solidFill>
          <a:latin typeface="+mn-lt"/>
          <a:ea typeface="+mn-ea"/>
          <a:cs typeface="+mn-cs"/>
        </a:defRPr>
      </a:lvl6pPr>
      <a:lvl7pPr marL="2962183" algn="l" defTabSz="493697" rtl="0" eaLnBrk="1" latinLnBrk="0" hangingPunct="1">
        <a:defRPr sz="1900" kern="1200">
          <a:solidFill>
            <a:schemeClr val="tx1"/>
          </a:solidFill>
          <a:latin typeface="+mn-lt"/>
          <a:ea typeface="+mn-ea"/>
          <a:cs typeface="+mn-cs"/>
        </a:defRPr>
      </a:lvl7pPr>
      <a:lvl8pPr marL="3455881" algn="l" defTabSz="493697" rtl="0" eaLnBrk="1" latinLnBrk="0" hangingPunct="1">
        <a:defRPr sz="1900" kern="1200">
          <a:solidFill>
            <a:schemeClr val="tx1"/>
          </a:solidFill>
          <a:latin typeface="+mn-lt"/>
          <a:ea typeface="+mn-ea"/>
          <a:cs typeface="+mn-cs"/>
        </a:defRPr>
      </a:lvl8pPr>
      <a:lvl9pPr marL="3949578" algn="l" defTabSz="49369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jjunger@hallrender.com"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junger@hallrender.com"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733425" y="431800"/>
            <a:ext cx="8316913" cy="2482850"/>
          </a:xfrm>
        </p:spPr>
        <p:txBody>
          <a:bodyPr/>
          <a:lstStyle/>
          <a:p>
            <a:r>
              <a:rPr lang="en-US" dirty="0">
                <a:cs typeface="Verdana" pitchFamily="34" charset="0"/>
              </a:rPr>
              <a:t>The 340B Program: </a:t>
            </a:r>
            <a:r>
              <a:rPr lang="en-US">
                <a:cs typeface="Verdana" pitchFamily="34" charset="0"/>
              </a:rPr>
              <a:t>(More) Updates </a:t>
            </a:r>
            <a:r>
              <a:rPr lang="en-US" dirty="0">
                <a:cs typeface="Verdana" pitchFamily="34" charset="0"/>
              </a:rPr>
              <a:t>for Current and Future Planning</a:t>
            </a:r>
          </a:p>
        </p:txBody>
      </p:sp>
      <p:sp>
        <p:nvSpPr>
          <p:cNvPr id="3" name="Subtitle 2"/>
          <p:cNvSpPr>
            <a:spLocks noGrp="1"/>
          </p:cNvSpPr>
          <p:nvPr>
            <p:ph type="subTitle" idx="10"/>
          </p:nvPr>
        </p:nvSpPr>
        <p:spPr>
          <a:xfrm>
            <a:off x="733425" y="2916238"/>
            <a:ext cx="8316913" cy="709612"/>
          </a:xfrm>
        </p:spPr>
        <p:txBody>
          <a:bodyPr/>
          <a:lstStyle/>
          <a:p>
            <a:pPr defTabSz="493697">
              <a:defRPr/>
            </a:pPr>
            <a:r>
              <a:rPr lang="en-US" dirty="0"/>
              <a:t>James Junger	</a:t>
            </a:r>
          </a:p>
          <a:p>
            <a:pPr defTabSz="493697">
              <a:defRPr/>
            </a:pPr>
            <a:endParaRPr lang="en-US" dirty="0"/>
          </a:p>
        </p:txBody>
      </p:sp>
      <p:sp>
        <p:nvSpPr>
          <p:cNvPr id="4" name="Text Placeholder 3"/>
          <p:cNvSpPr>
            <a:spLocks noGrp="1"/>
          </p:cNvSpPr>
          <p:nvPr>
            <p:ph type="body" sz="quarter" idx="12"/>
          </p:nvPr>
        </p:nvSpPr>
        <p:spPr>
          <a:xfrm>
            <a:off x="733425" y="3625850"/>
            <a:ext cx="8316913" cy="674688"/>
          </a:xfrm>
        </p:spPr>
        <p:txBody>
          <a:bodyPr/>
          <a:lstStyle/>
          <a:p>
            <a:pPr marL="344560" indent="-373701" defTabSz="493697">
              <a:defRPr/>
            </a:pPr>
            <a:r>
              <a:rPr lang="en-US" dirty="0"/>
              <a:t>Attorney, Hall Render</a:t>
            </a:r>
          </a:p>
          <a:p>
            <a:pPr marL="344560" indent="-373701" defTabSz="493697">
              <a:defRPr/>
            </a:pPr>
            <a:endParaRPr lang="en-US" dirty="0"/>
          </a:p>
        </p:txBody>
      </p:sp>
      <p:sp>
        <p:nvSpPr>
          <p:cNvPr id="7174" name="Text Placeholder 5"/>
          <p:cNvSpPr>
            <a:spLocks noGrp="1"/>
          </p:cNvSpPr>
          <p:nvPr>
            <p:ph type="body" sz="quarter" idx="14"/>
          </p:nvPr>
        </p:nvSpPr>
        <p:spPr>
          <a:xfrm>
            <a:off x="733425" y="5014913"/>
            <a:ext cx="5789613" cy="525462"/>
          </a:xfrm>
        </p:spPr>
        <p:txBody>
          <a:bodyPr/>
          <a:lstStyle/>
          <a:p>
            <a:pPr>
              <a:lnSpc>
                <a:spcPts val="2375"/>
              </a:lnSpc>
              <a:spcBef>
                <a:spcPct val="0"/>
              </a:spcBef>
            </a:pPr>
            <a:r>
              <a:rPr lang="en-US" dirty="0">
                <a:latin typeface="Arial" charset="0"/>
                <a:cs typeface="Arial" charset="0"/>
              </a:rPr>
              <a:t>Thursday, May 18, 2023</a:t>
            </a:r>
          </a:p>
          <a:p>
            <a:pPr>
              <a:lnSpc>
                <a:spcPts val="2375"/>
              </a:lnSpc>
              <a:spcBef>
                <a:spcPct val="0"/>
              </a:spcBef>
            </a:pPr>
            <a:endParaRPr lang="en-US"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ABB4-522F-473F-8882-2F38A47E94DC}"/>
              </a:ext>
            </a:extLst>
          </p:cNvPr>
          <p:cNvSpPr>
            <a:spLocks noGrp="1"/>
          </p:cNvSpPr>
          <p:nvPr>
            <p:ph type="title"/>
          </p:nvPr>
        </p:nvSpPr>
        <p:spPr/>
        <p:txBody>
          <a:bodyPr>
            <a:normAutofit/>
          </a:bodyPr>
          <a:lstStyle/>
          <a:p>
            <a:r>
              <a:rPr lang="en-US" dirty="0"/>
              <a:t>Eligible Patient </a:t>
            </a:r>
            <a:r>
              <a:rPr lang="en-US" dirty="0" err="1"/>
              <a:t>Deterination</a:t>
            </a:r>
            <a:endParaRPr lang="en-US" dirty="0"/>
          </a:p>
        </p:txBody>
      </p:sp>
      <p:sp>
        <p:nvSpPr>
          <p:cNvPr id="4" name="Slide Number Placeholder 3">
            <a:extLst>
              <a:ext uri="{FF2B5EF4-FFF2-40B4-BE49-F238E27FC236}">
                <a16:creationId xmlns:a16="http://schemas.microsoft.com/office/drawing/2014/main" id="{5F3C1D29-0204-4564-9EA9-109C1F19B94A}"/>
              </a:ext>
            </a:extLst>
          </p:cNvPr>
          <p:cNvSpPr>
            <a:spLocks noGrp="1"/>
          </p:cNvSpPr>
          <p:nvPr>
            <p:ph type="sldNum" sz="quarter" idx="10"/>
          </p:nvPr>
        </p:nvSpPr>
        <p:spPr/>
        <p:txBody>
          <a:bodyPr/>
          <a:lstStyle/>
          <a:p>
            <a:pPr>
              <a:defRPr/>
            </a:pPr>
            <a:fld id="{AAD2971C-9005-4109-BFCB-D95861E39D0B}" type="slidenum">
              <a:rPr lang="en-US" altLang="en-US" smtClean="0"/>
              <a:pPr>
                <a:defRPr/>
              </a:pPr>
              <a:t>10</a:t>
            </a:fld>
            <a:endParaRPr lang="en-US" altLang="en-US" dirty="0"/>
          </a:p>
        </p:txBody>
      </p:sp>
      <p:grpSp>
        <p:nvGrpSpPr>
          <p:cNvPr id="35" name="Group 34">
            <a:extLst>
              <a:ext uri="{FF2B5EF4-FFF2-40B4-BE49-F238E27FC236}">
                <a16:creationId xmlns:a16="http://schemas.microsoft.com/office/drawing/2014/main" id="{187B1870-9AB7-7816-71E2-115411DC7CEB}"/>
              </a:ext>
            </a:extLst>
          </p:cNvPr>
          <p:cNvGrpSpPr/>
          <p:nvPr/>
        </p:nvGrpSpPr>
        <p:grpSpPr>
          <a:xfrm>
            <a:off x="652250" y="1985773"/>
            <a:ext cx="8156193" cy="3817875"/>
            <a:chOff x="652250" y="1985773"/>
            <a:chExt cx="8156193" cy="3817875"/>
          </a:xfrm>
        </p:grpSpPr>
        <p:sp>
          <p:nvSpPr>
            <p:cNvPr id="36" name="Rectangle 35">
              <a:extLst>
                <a:ext uri="{FF2B5EF4-FFF2-40B4-BE49-F238E27FC236}">
                  <a16:creationId xmlns:a16="http://schemas.microsoft.com/office/drawing/2014/main" id="{6AA64101-29E1-6DF1-95B9-03406DDC7F3C}"/>
                </a:ext>
              </a:extLst>
            </p:cNvPr>
            <p:cNvSpPr/>
            <p:nvPr/>
          </p:nvSpPr>
          <p:spPr>
            <a:xfrm>
              <a:off x="3827897" y="4996488"/>
              <a:ext cx="2127968" cy="807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Covered Entity</a:t>
              </a:r>
            </a:p>
          </p:txBody>
        </p:sp>
        <p:sp>
          <p:nvSpPr>
            <p:cNvPr id="37" name="Rectangle 36">
              <a:extLst>
                <a:ext uri="{FF2B5EF4-FFF2-40B4-BE49-F238E27FC236}">
                  <a16:creationId xmlns:a16="http://schemas.microsoft.com/office/drawing/2014/main" id="{1A2E3258-EBB0-222E-5F2A-2FD85E9ABAF9}"/>
                </a:ext>
              </a:extLst>
            </p:cNvPr>
            <p:cNvSpPr/>
            <p:nvPr/>
          </p:nvSpPr>
          <p:spPr>
            <a:xfrm>
              <a:off x="652250" y="2129233"/>
              <a:ext cx="2127968" cy="807160"/>
            </a:xfrm>
            <a:prstGeom prst="rect">
              <a:avLst/>
            </a:prstGeom>
            <a:gradFill>
              <a:gsLst>
                <a:gs pos="0">
                  <a:srgbClr val="FAFF29"/>
                </a:gs>
                <a:gs pos="100000">
                  <a:srgbClr val="FFFFEB"/>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Patient</a:t>
              </a:r>
            </a:p>
          </p:txBody>
        </p:sp>
        <p:sp>
          <p:nvSpPr>
            <p:cNvPr id="38" name="Rectangle 37">
              <a:extLst>
                <a:ext uri="{FF2B5EF4-FFF2-40B4-BE49-F238E27FC236}">
                  <a16:creationId xmlns:a16="http://schemas.microsoft.com/office/drawing/2014/main" id="{6EE0A100-6A91-4EF6-E31C-263381B37A5C}"/>
                </a:ext>
              </a:extLst>
            </p:cNvPr>
            <p:cNvSpPr/>
            <p:nvPr/>
          </p:nvSpPr>
          <p:spPr>
            <a:xfrm>
              <a:off x="6680475" y="2129233"/>
              <a:ext cx="2127968" cy="80716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Prescriber</a:t>
              </a:r>
            </a:p>
          </p:txBody>
        </p:sp>
        <p:cxnSp>
          <p:nvCxnSpPr>
            <p:cNvPr id="39" name="Straight Arrow Connector 38">
              <a:extLst>
                <a:ext uri="{FF2B5EF4-FFF2-40B4-BE49-F238E27FC236}">
                  <a16:creationId xmlns:a16="http://schemas.microsoft.com/office/drawing/2014/main" id="{5E21EBE8-B236-730F-9031-6B3203111980}"/>
                </a:ext>
              </a:extLst>
            </p:cNvPr>
            <p:cNvCxnSpPr>
              <a:stCxn id="36" idx="0"/>
              <a:endCxn id="38" idx="2"/>
            </p:cNvCxnSpPr>
            <p:nvPr/>
          </p:nvCxnSpPr>
          <p:spPr>
            <a:xfrm flipV="1">
              <a:off x="4891882" y="2936393"/>
              <a:ext cx="2852578" cy="206009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66F9D817-2047-EDE8-BC59-BC0ED174963F}"/>
                </a:ext>
              </a:extLst>
            </p:cNvPr>
            <p:cNvCxnSpPr>
              <a:stCxn id="37" idx="2"/>
              <a:endCxn id="36" idx="0"/>
            </p:cNvCxnSpPr>
            <p:nvPr/>
          </p:nvCxnSpPr>
          <p:spPr>
            <a:xfrm>
              <a:off x="1716235" y="2936393"/>
              <a:ext cx="3175647" cy="2060094"/>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41" name="Straight Arrow Connector 40">
              <a:extLst>
                <a:ext uri="{FF2B5EF4-FFF2-40B4-BE49-F238E27FC236}">
                  <a16:creationId xmlns:a16="http://schemas.microsoft.com/office/drawing/2014/main" id="{00621F1C-6FB7-CBD0-A31D-3D8437818061}"/>
                </a:ext>
              </a:extLst>
            </p:cNvPr>
            <p:cNvCxnSpPr>
              <a:stCxn id="37" idx="3"/>
              <a:endCxn id="38" idx="1"/>
            </p:cNvCxnSpPr>
            <p:nvPr/>
          </p:nvCxnSpPr>
          <p:spPr>
            <a:xfrm>
              <a:off x="2780219" y="2532813"/>
              <a:ext cx="3900256" cy="0"/>
            </a:xfrm>
            <a:prstGeom prst="straightConnector1">
              <a:avLst/>
            </a:prstGeom>
            <a:ln>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5FB7DAF-41D2-A68D-5D17-1431DFB34777}"/>
                </a:ext>
              </a:extLst>
            </p:cNvPr>
            <p:cNvSpPr txBox="1"/>
            <p:nvPr/>
          </p:nvSpPr>
          <p:spPr bwMode="auto">
            <a:xfrm>
              <a:off x="3687255" y="1985773"/>
              <a:ext cx="2409252" cy="1515030"/>
            </a:xfrm>
            <a:prstGeom prst="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75177" indent="-275177">
                <a:buFont typeface="Arial" panose="020B0604020202020204" pitchFamily="34" charset="0"/>
                <a:buChar char="•"/>
              </a:pPr>
              <a:r>
                <a:rPr lang="en-US" sz="1541" dirty="0">
                  <a:solidFill>
                    <a:schemeClr val="tx1"/>
                  </a:solidFill>
                </a:rPr>
                <a:t>Qualifying Outpatient Service; and</a:t>
              </a:r>
            </a:p>
            <a:p>
              <a:pPr marL="275177" indent="-275177">
                <a:buFont typeface="Arial" panose="020B0604020202020204" pitchFamily="34" charset="0"/>
                <a:buChar char="•"/>
              </a:pPr>
              <a:r>
                <a:rPr lang="en-US" sz="1541" dirty="0">
                  <a:solidFill>
                    <a:schemeClr val="tx1"/>
                  </a:solidFill>
                </a:rPr>
                <a:t>Administration or Prescription of Covered Outpatient Drug</a:t>
              </a:r>
            </a:p>
          </p:txBody>
        </p:sp>
        <p:sp>
          <p:nvSpPr>
            <p:cNvPr id="43" name="TextBox 42">
              <a:extLst>
                <a:ext uri="{FF2B5EF4-FFF2-40B4-BE49-F238E27FC236}">
                  <a16:creationId xmlns:a16="http://schemas.microsoft.com/office/drawing/2014/main" id="{861F97F1-130F-875B-46E5-F6E59B7BC720}"/>
                </a:ext>
              </a:extLst>
            </p:cNvPr>
            <p:cNvSpPr txBox="1"/>
            <p:nvPr/>
          </p:nvSpPr>
          <p:spPr bwMode="auto">
            <a:xfrm>
              <a:off x="2099432" y="3743554"/>
              <a:ext cx="2409252" cy="563120"/>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Maintains Record of Health Care</a:t>
              </a:r>
            </a:p>
          </p:txBody>
        </p:sp>
        <p:sp>
          <p:nvSpPr>
            <p:cNvPr id="44" name="TextBox 43">
              <a:extLst>
                <a:ext uri="{FF2B5EF4-FFF2-40B4-BE49-F238E27FC236}">
                  <a16:creationId xmlns:a16="http://schemas.microsoft.com/office/drawing/2014/main" id="{6E9AAEEC-18BE-8D54-48DA-460A23C92A72}"/>
                </a:ext>
              </a:extLst>
            </p:cNvPr>
            <p:cNvSpPr txBox="1"/>
            <p:nvPr/>
          </p:nvSpPr>
          <p:spPr bwMode="auto">
            <a:xfrm>
              <a:off x="5113544" y="3743554"/>
              <a:ext cx="2409252" cy="563120"/>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Employment or Other Agreement</a:t>
              </a:r>
            </a:p>
          </p:txBody>
        </p:sp>
      </p:grpSp>
    </p:spTree>
    <p:extLst>
      <p:ext uri="{BB962C8B-B14F-4D97-AF65-F5344CB8AC3E}">
        <p14:creationId xmlns:p14="http://schemas.microsoft.com/office/powerpoint/2010/main" val="58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ABB4-522F-473F-8882-2F38A47E94DC}"/>
              </a:ext>
            </a:extLst>
          </p:cNvPr>
          <p:cNvSpPr>
            <a:spLocks noGrp="1"/>
          </p:cNvSpPr>
          <p:nvPr>
            <p:ph type="title"/>
          </p:nvPr>
        </p:nvSpPr>
        <p:spPr/>
        <p:txBody>
          <a:bodyPr/>
          <a:lstStyle/>
          <a:p>
            <a:r>
              <a:rPr lang="en-US" dirty="0"/>
              <a:t>Covered Outpatient Drug Transaction</a:t>
            </a:r>
          </a:p>
        </p:txBody>
      </p:sp>
      <p:sp>
        <p:nvSpPr>
          <p:cNvPr id="4" name="Slide Number Placeholder 3">
            <a:extLst>
              <a:ext uri="{FF2B5EF4-FFF2-40B4-BE49-F238E27FC236}">
                <a16:creationId xmlns:a16="http://schemas.microsoft.com/office/drawing/2014/main" id="{5F3C1D29-0204-4564-9EA9-109C1F19B94A}"/>
              </a:ext>
            </a:extLst>
          </p:cNvPr>
          <p:cNvSpPr>
            <a:spLocks noGrp="1"/>
          </p:cNvSpPr>
          <p:nvPr>
            <p:ph type="sldNum" sz="quarter" idx="10"/>
          </p:nvPr>
        </p:nvSpPr>
        <p:spPr/>
        <p:txBody>
          <a:bodyPr/>
          <a:lstStyle/>
          <a:p>
            <a:fld id="{AAD2971C-9005-4109-BFCB-D95861E39D0B}" type="slidenum">
              <a:rPr lang="en-US" altLang="en-US" smtClean="0"/>
              <a:pPr/>
              <a:t>11</a:t>
            </a:fld>
            <a:endParaRPr lang="en-US" altLang="en-US" dirty="0"/>
          </a:p>
        </p:txBody>
      </p:sp>
      <p:grpSp>
        <p:nvGrpSpPr>
          <p:cNvPr id="59" name="Group 58">
            <a:extLst>
              <a:ext uri="{FF2B5EF4-FFF2-40B4-BE49-F238E27FC236}">
                <a16:creationId xmlns:a16="http://schemas.microsoft.com/office/drawing/2014/main" id="{6701645D-DA7B-3455-B05B-3AD5B1B5856C}"/>
              </a:ext>
            </a:extLst>
          </p:cNvPr>
          <p:cNvGrpSpPr/>
          <p:nvPr/>
        </p:nvGrpSpPr>
        <p:grpSpPr>
          <a:xfrm>
            <a:off x="652251" y="2036474"/>
            <a:ext cx="8878764" cy="3839350"/>
            <a:chOff x="122297" y="1936781"/>
            <a:chExt cx="8878764" cy="3839350"/>
          </a:xfrm>
        </p:grpSpPr>
        <p:sp>
          <p:nvSpPr>
            <p:cNvPr id="60" name="Rectangle 59">
              <a:extLst>
                <a:ext uri="{FF2B5EF4-FFF2-40B4-BE49-F238E27FC236}">
                  <a16:creationId xmlns:a16="http://schemas.microsoft.com/office/drawing/2014/main" id="{F0A3ECF6-5DA4-CF00-9E8D-258C2D0CFB56}"/>
                </a:ext>
              </a:extLst>
            </p:cNvPr>
            <p:cNvSpPr/>
            <p:nvPr/>
          </p:nvSpPr>
          <p:spPr>
            <a:xfrm>
              <a:off x="3827896" y="3549101"/>
              <a:ext cx="2127968" cy="807160"/>
            </a:xfrm>
            <a:prstGeom prst="rect">
              <a:avLst/>
            </a:prstGeom>
            <a:gradFill>
              <a:gsLst>
                <a:gs pos="0">
                  <a:schemeClr val="accent5"/>
                </a:gs>
                <a:gs pos="100000">
                  <a:schemeClr val="accent5">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Covered Entity</a:t>
              </a:r>
            </a:p>
          </p:txBody>
        </p:sp>
        <p:sp>
          <p:nvSpPr>
            <p:cNvPr id="61" name="Rectangle 60">
              <a:extLst>
                <a:ext uri="{FF2B5EF4-FFF2-40B4-BE49-F238E27FC236}">
                  <a16:creationId xmlns:a16="http://schemas.microsoft.com/office/drawing/2014/main" id="{7001E148-BE13-58AA-38ED-8050FFE3FCDA}"/>
                </a:ext>
              </a:extLst>
            </p:cNvPr>
            <p:cNvSpPr/>
            <p:nvPr/>
          </p:nvSpPr>
          <p:spPr>
            <a:xfrm>
              <a:off x="773523" y="2129234"/>
              <a:ext cx="2127968" cy="807160"/>
            </a:xfrm>
            <a:prstGeom prst="rect">
              <a:avLst/>
            </a:prstGeom>
            <a:gradFill>
              <a:gsLst>
                <a:gs pos="0">
                  <a:schemeClr val="accent1"/>
                </a:gs>
                <a:gs pos="100000">
                  <a:schemeClr val="accent1">
                    <a:lumMod val="40000"/>
                    <a:lumOff val="6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chemeClr val="tx1"/>
                  </a:solidFill>
                </a:rPr>
                <a:t>Wholesaler</a:t>
              </a:r>
            </a:p>
          </p:txBody>
        </p:sp>
        <p:sp>
          <p:nvSpPr>
            <p:cNvPr id="62" name="Rectangle 61">
              <a:extLst>
                <a:ext uri="{FF2B5EF4-FFF2-40B4-BE49-F238E27FC236}">
                  <a16:creationId xmlns:a16="http://schemas.microsoft.com/office/drawing/2014/main" id="{51D36BAA-67C9-A4EB-DC90-5892D0AFB582}"/>
                </a:ext>
              </a:extLst>
            </p:cNvPr>
            <p:cNvSpPr/>
            <p:nvPr/>
          </p:nvSpPr>
          <p:spPr>
            <a:xfrm>
              <a:off x="773523" y="4968970"/>
              <a:ext cx="2127968" cy="807160"/>
            </a:xfrm>
            <a:prstGeom prst="rect">
              <a:avLst/>
            </a:prstGeom>
            <a:gradFill>
              <a:gsLst>
                <a:gs pos="0">
                  <a:schemeClr val="accent1"/>
                </a:gs>
                <a:gs pos="100000">
                  <a:schemeClr val="accent1">
                    <a:lumMod val="40000"/>
                    <a:lumOff val="6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chemeClr val="tx1"/>
                  </a:solidFill>
                </a:rPr>
                <a:t>Manufacturer</a:t>
              </a:r>
            </a:p>
          </p:txBody>
        </p:sp>
        <p:sp>
          <p:nvSpPr>
            <p:cNvPr id="63" name="Rectangle 62">
              <a:extLst>
                <a:ext uri="{FF2B5EF4-FFF2-40B4-BE49-F238E27FC236}">
                  <a16:creationId xmlns:a16="http://schemas.microsoft.com/office/drawing/2014/main" id="{B7D0FC48-743A-44F8-6ECC-22F850B08E3D}"/>
                </a:ext>
              </a:extLst>
            </p:cNvPr>
            <p:cNvSpPr/>
            <p:nvPr/>
          </p:nvSpPr>
          <p:spPr>
            <a:xfrm>
              <a:off x="6873093" y="2107220"/>
              <a:ext cx="2127968" cy="807160"/>
            </a:xfrm>
            <a:prstGeom prst="rect">
              <a:avLst/>
            </a:prstGeom>
            <a:gradFill>
              <a:gsLst>
                <a:gs pos="0">
                  <a:srgbClr val="FAFF29"/>
                </a:gs>
                <a:gs pos="100000">
                  <a:srgbClr val="FFFFEB"/>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Patient</a:t>
              </a:r>
            </a:p>
          </p:txBody>
        </p:sp>
        <p:sp>
          <p:nvSpPr>
            <p:cNvPr id="64" name="Rectangle 63">
              <a:extLst>
                <a:ext uri="{FF2B5EF4-FFF2-40B4-BE49-F238E27FC236}">
                  <a16:creationId xmlns:a16="http://schemas.microsoft.com/office/drawing/2014/main" id="{33B4B8BF-5C31-6A87-26F6-24CD0F97E1CF}"/>
                </a:ext>
              </a:extLst>
            </p:cNvPr>
            <p:cNvSpPr/>
            <p:nvPr/>
          </p:nvSpPr>
          <p:spPr>
            <a:xfrm>
              <a:off x="6873093" y="4968971"/>
              <a:ext cx="2127968" cy="807160"/>
            </a:xfrm>
            <a:prstGeom prst="rect">
              <a:avLst/>
            </a:prstGeom>
            <a:gradFill>
              <a:gsLst>
                <a:gs pos="0">
                  <a:srgbClr val="FAFF29"/>
                </a:gs>
                <a:gs pos="100000">
                  <a:srgbClr val="FFFFEB"/>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Insurer</a:t>
              </a:r>
            </a:p>
          </p:txBody>
        </p:sp>
        <p:cxnSp>
          <p:nvCxnSpPr>
            <p:cNvPr id="65" name="Straight Arrow Connector 64">
              <a:extLst>
                <a:ext uri="{FF2B5EF4-FFF2-40B4-BE49-F238E27FC236}">
                  <a16:creationId xmlns:a16="http://schemas.microsoft.com/office/drawing/2014/main" id="{1FA396BE-F17D-75C2-2B46-E5AADAD4B170}"/>
                </a:ext>
              </a:extLst>
            </p:cNvPr>
            <p:cNvCxnSpPr>
              <a:cxnSpLocks/>
              <a:stCxn id="62" idx="0"/>
              <a:endCxn id="61" idx="2"/>
            </p:cNvCxnSpPr>
            <p:nvPr/>
          </p:nvCxnSpPr>
          <p:spPr>
            <a:xfrm flipV="1">
              <a:off x="1837507" y="2936394"/>
              <a:ext cx="0" cy="2032576"/>
            </a:xfrm>
            <a:prstGeom prst="straightConnector1">
              <a:avLst/>
            </a:prstGeom>
            <a:ln w="63500" cmpd="dbl">
              <a:solidFill>
                <a:schemeClr val="accent1"/>
              </a:solidFill>
              <a:headEnd type="triangle" w="sm" len="sm"/>
              <a:tailEnd type="triangle" w="sm" len="sm"/>
            </a:ln>
          </p:spPr>
          <p:style>
            <a:lnRef idx="2">
              <a:schemeClr val="dk1"/>
            </a:lnRef>
            <a:fillRef idx="0">
              <a:schemeClr val="dk1"/>
            </a:fillRef>
            <a:effectRef idx="1">
              <a:schemeClr val="dk1"/>
            </a:effectRef>
            <a:fontRef idx="minor">
              <a:schemeClr val="tx1"/>
            </a:fontRef>
          </p:style>
        </p:cxnSp>
        <p:cxnSp>
          <p:nvCxnSpPr>
            <p:cNvPr id="66" name="Straight Arrow Connector 65">
              <a:extLst>
                <a:ext uri="{FF2B5EF4-FFF2-40B4-BE49-F238E27FC236}">
                  <a16:creationId xmlns:a16="http://schemas.microsoft.com/office/drawing/2014/main" id="{A457A19A-131C-F68D-67A5-D7CBD9FF933E}"/>
                </a:ext>
              </a:extLst>
            </p:cNvPr>
            <p:cNvCxnSpPr>
              <a:cxnSpLocks/>
            </p:cNvCxnSpPr>
            <p:nvPr/>
          </p:nvCxnSpPr>
          <p:spPr>
            <a:xfrm>
              <a:off x="2901491" y="2936393"/>
              <a:ext cx="926405" cy="612708"/>
            </a:xfrm>
            <a:prstGeom prst="straightConnector1">
              <a:avLst/>
            </a:prstGeom>
            <a:ln w="63500" cmpd="dbl">
              <a:solidFill>
                <a:srgbClr val="7030A0"/>
              </a:solidFill>
              <a:headEnd type="triangle" w="sm" len="sm"/>
              <a:tailEnd type="triangle" w="sm" len="sm"/>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0BB1916B-AE0E-F37E-BB41-C1C3AE0E29AC}"/>
                </a:ext>
              </a:extLst>
            </p:cNvPr>
            <p:cNvCxnSpPr>
              <a:cxnSpLocks/>
            </p:cNvCxnSpPr>
            <p:nvPr/>
          </p:nvCxnSpPr>
          <p:spPr>
            <a:xfrm flipV="1">
              <a:off x="5955864" y="2936393"/>
              <a:ext cx="917228" cy="612707"/>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8B644E70-7951-F804-06D8-EE27B248E826}"/>
                </a:ext>
              </a:extLst>
            </p:cNvPr>
            <p:cNvCxnSpPr>
              <a:cxnSpLocks/>
            </p:cNvCxnSpPr>
            <p:nvPr/>
          </p:nvCxnSpPr>
          <p:spPr>
            <a:xfrm flipH="1" flipV="1">
              <a:off x="5955866" y="4334251"/>
              <a:ext cx="917227" cy="63471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708B2B14-24EB-50FD-C5A0-1A2FB53ECA5D}"/>
                </a:ext>
              </a:extLst>
            </p:cNvPr>
            <p:cNvCxnSpPr>
              <a:stCxn id="63" idx="2"/>
              <a:endCxn id="64" idx="0"/>
            </p:cNvCxnSpPr>
            <p:nvPr/>
          </p:nvCxnSpPr>
          <p:spPr>
            <a:xfrm>
              <a:off x="7937077" y="2914380"/>
              <a:ext cx="0" cy="2054590"/>
            </a:xfrm>
            <a:prstGeom prst="straightConnector1">
              <a:avLst/>
            </a:prstGeom>
            <a:ln w="63500" cmpd="dbl">
              <a:solidFill>
                <a:srgbClr val="FFFF00"/>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5E383F86-05C7-C0F8-6AF6-91D78EB5A58A}"/>
                </a:ext>
              </a:extLst>
            </p:cNvPr>
            <p:cNvSpPr txBox="1"/>
            <p:nvPr/>
          </p:nvSpPr>
          <p:spPr bwMode="auto">
            <a:xfrm>
              <a:off x="122297" y="3122009"/>
              <a:ext cx="1614315" cy="80368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Wholesaler pays Manufacturer</a:t>
              </a:r>
            </a:p>
          </p:txBody>
        </p:sp>
        <p:sp>
          <p:nvSpPr>
            <p:cNvPr id="71" name="TextBox 70">
              <a:extLst>
                <a:ext uri="{FF2B5EF4-FFF2-40B4-BE49-F238E27FC236}">
                  <a16:creationId xmlns:a16="http://schemas.microsoft.com/office/drawing/2014/main" id="{3BB81902-688F-C611-5118-9C210CA1BC56}"/>
                </a:ext>
              </a:extLst>
            </p:cNvPr>
            <p:cNvSpPr txBox="1"/>
            <p:nvPr/>
          </p:nvSpPr>
          <p:spPr bwMode="auto">
            <a:xfrm>
              <a:off x="122298" y="3956149"/>
              <a:ext cx="1614315" cy="800224"/>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Manufacturer ships drugs to wholesaler</a:t>
              </a:r>
            </a:p>
          </p:txBody>
        </p:sp>
        <p:sp>
          <p:nvSpPr>
            <p:cNvPr id="72" name="TextBox 71">
              <a:extLst>
                <a:ext uri="{FF2B5EF4-FFF2-40B4-BE49-F238E27FC236}">
                  <a16:creationId xmlns:a16="http://schemas.microsoft.com/office/drawing/2014/main" id="{4614373A-F501-6FCA-C615-930A9EE8D9FF}"/>
                </a:ext>
              </a:extLst>
            </p:cNvPr>
            <p:cNvSpPr txBox="1"/>
            <p:nvPr/>
          </p:nvSpPr>
          <p:spPr bwMode="auto">
            <a:xfrm>
              <a:off x="3371307" y="2046333"/>
              <a:ext cx="1614315" cy="1040798"/>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Covered Entity pays Wholesaler 340B price</a:t>
              </a:r>
            </a:p>
          </p:txBody>
        </p:sp>
        <p:sp>
          <p:nvSpPr>
            <p:cNvPr id="73" name="TextBox 72">
              <a:extLst>
                <a:ext uri="{FF2B5EF4-FFF2-40B4-BE49-F238E27FC236}">
                  <a16:creationId xmlns:a16="http://schemas.microsoft.com/office/drawing/2014/main" id="{F7A4AC24-D32C-8D29-84D5-D95F0ADE8AA3}"/>
                </a:ext>
              </a:extLst>
            </p:cNvPr>
            <p:cNvSpPr txBox="1"/>
            <p:nvPr/>
          </p:nvSpPr>
          <p:spPr bwMode="auto">
            <a:xfrm>
              <a:off x="2073703" y="3407507"/>
              <a:ext cx="1284116" cy="1040798"/>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Wholesaler ships drugs to Covered Entity</a:t>
              </a:r>
            </a:p>
          </p:txBody>
        </p:sp>
        <p:sp>
          <p:nvSpPr>
            <p:cNvPr id="74" name="TextBox 73">
              <a:extLst>
                <a:ext uri="{FF2B5EF4-FFF2-40B4-BE49-F238E27FC236}">
                  <a16:creationId xmlns:a16="http://schemas.microsoft.com/office/drawing/2014/main" id="{045756F1-6A3C-7CE9-A5B6-0973596FDA32}"/>
                </a:ext>
              </a:extLst>
            </p:cNvPr>
            <p:cNvSpPr txBox="1"/>
            <p:nvPr/>
          </p:nvSpPr>
          <p:spPr bwMode="auto">
            <a:xfrm>
              <a:off x="5130368" y="1936781"/>
              <a:ext cx="1614315" cy="103732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Covered Entity dispenses/ administers drug to patient</a:t>
              </a:r>
            </a:p>
          </p:txBody>
        </p:sp>
        <p:sp>
          <p:nvSpPr>
            <p:cNvPr id="75" name="TextBox 74">
              <a:extLst>
                <a:ext uri="{FF2B5EF4-FFF2-40B4-BE49-F238E27FC236}">
                  <a16:creationId xmlns:a16="http://schemas.microsoft.com/office/drawing/2014/main" id="{1F6FA46E-026A-6395-CF5A-FCB356AA3056}"/>
                </a:ext>
              </a:extLst>
            </p:cNvPr>
            <p:cNvSpPr txBox="1"/>
            <p:nvPr/>
          </p:nvSpPr>
          <p:spPr bwMode="auto">
            <a:xfrm>
              <a:off x="4766910" y="4859923"/>
              <a:ext cx="1614315" cy="80022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eaLnBrk="1" hangingPunct="1">
                <a:buFont typeface="Arial" panose="020B0604020202020204" pitchFamily="34" charset="0"/>
                <a:buNone/>
              </a:pPr>
              <a:r>
                <a:rPr lang="en-US" sz="1541" dirty="0">
                  <a:solidFill>
                    <a:schemeClr val="tx1"/>
                  </a:solidFill>
                </a:rPr>
                <a:t>Insurer pays Covered Entity standard rate</a:t>
              </a:r>
            </a:p>
          </p:txBody>
        </p:sp>
      </p:grpSp>
    </p:spTree>
    <p:extLst>
      <p:ext uri="{BB962C8B-B14F-4D97-AF65-F5344CB8AC3E}">
        <p14:creationId xmlns:p14="http://schemas.microsoft.com/office/powerpoint/2010/main" val="3736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3CF1776-DA5C-4001-9814-37F8B20B8390}"/>
              </a:ext>
            </a:extLst>
          </p:cNvPr>
          <p:cNvGraphicFramePr>
            <a:graphicFrameLocks noGrp="1"/>
          </p:cNvGraphicFramePr>
          <p:nvPr>
            <p:ph sz="half" idx="1"/>
            <p:extLst>
              <p:ext uri="{D42A27DB-BD31-4B8C-83A1-F6EECF244321}">
                <p14:modId xmlns:p14="http://schemas.microsoft.com/office/powerpoint/2010/main" val="442459069"/>
              </p:ext>
            </p:extLst>
          </p:nvPr>
        </p:nvGraphicFramePr>
        <p:xfrm>
          <a:off x="732711" y="1585119"/>
          <a:ext cx="8316913" cy="401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altLang="en-US" dirty="0"/>
              <a:t>Eligible Patients and Prescribers</a:t>
            </a:r>
            <a:endParaRPr lang="en-US" dirty="0"/>
          </a:p>
        </p:txBody>
      </p:sp>
      <p:sp>
        <p:nvSpPr>
          <p:cNvPr id="2" name="Slide Number Placeholder 1"/>
          <p:cNvSpPr>
            <a:spLocks noGrp="1"/>
          </p:cNvSpPr>
          <p:nvPr>
            <p:ph type="sldNum" sz="quarter" idx="10"/>
          </p:nvPr>
        </p:nvSpPr>
        <p:spPr/>
        <p:txBody>
          <a:bodyPr/>
          <a:lstStyle/>
          <a:p>
            <a:fld id="{F6D84004-60BB-4442-9D0E-A83794AB3445}"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340B Program – Patient Eligibility</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13</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8" name="Text Placeholder 7">
            <a:extLst>
              <a:ext uri="{FF2B5EF4-FFF2-40B4-BE49-F238E27FC236}">
                <a16:creationId xmlns:a16="http://schemas.microsoft.com/office/drawing/2014/main" id="{6CEF9227-8E0B-4CF6-CAAA-F07F9F49947F}"/>
              </a:ext>
            </a:extLst>
          </p:cNvPr>
          <p:cNvSpPr txBox="1">
            <a:spLocks/>
          </p:cNvSpPr>
          <p:nvPr/>
        </p:nvSpPr>
        <p:spPr>
          <a:xfrm>
            <a:off x="319881" y="1433354"/>
            <a:ext cx="8730457" cy="472313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461963"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ysClr val="windowText" lastClr="000000"/>
              </a:solidFill>
              <a:effectLst/>
              <a:uLnTx/>
              <a:uFillTx/>
              <a:latin typeface="Calibri"/>
              <a:ea typeface="맑은 고딕"/>
              <a:cs typeface="+mn-cs"/>
            </a:endParaRPr>
          </a:p>
          <a:p>
            <a:pPr marL="461963" marR="0" lvl="0" indent="-461963"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a:ea typeface="맑은 고딕"/>
                <a:cs typeface="+mn-cs"/>
              </a:rPr>
              <a:t>Apexus 2022</a:t>
            </a:r>
            <a:r>
              <a:rPr kumimoji="0" lang="en-US" sz="2400" b="0" i="0" u="none" strike="noStrike" kern="1200" cap="none" spc="0" normalizeH="0" baseline="0" noProof="0" dirty="0">
                <a:ln>
                  <a:noFill/>
                </a:ln>
                <a:solidFill>
                  <a:sysClr val="windowText" lastClr="000000"/>
                </a:solidFill>
                <a:effectLst/>
                <a:uLnTx/>
                <a:uFillTx/>
                <a:latin typeface="Calibri"/>
                <a:ea typeface="맑은 고딕"/>
                <a:cs typeface="+mn-cs"/>
              </a:rPr>
              <a:t>:</a:t>
            </a:r>
          </a:p>
          <a:p>
            <a:pPr marL="22860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맑은 고딕"/>
              <a:cs typeface="+mn-cs"/>
            </a:endParaRPr>
          </a:p>
          <a:p>
            <a:pPr marL="457200" marR="0" lvl="1"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US" sz="2400" b="0" i="1"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n-cs"/>
              </a:rPr>
              <a:t>“If the covered entity can demonstrate that the patient is their patient and it is retaining responsibility of care, then 340B could potentially be used.”</a:t>
            </a: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n-cs"/>
              </a:rPr>
              <a:t> </a:t>
            </a:r>
            <a:endParaRPr kumimoji="0" lang="en-US" sz="1800" b="0" i="0" u="none" strike="noStrike" kern="1200" cap="none" spc="0" normalizeH="0" baseline="0" noProof="0" dirty="0">
              <a:ln>
                <a:noFill/>
              </a:ln>
              <a:solidFill>
                <a:sysClr val="windowText" lastClr="000000"/>
              </a:solidFill>
              <a:effectLst/>
              <a:uLnTx/>
              <a:uFillTx/>
              <a:latin typeface="Calibri"/>
              <a:ea typeface="맑은 고딕"/>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p:txBody>
      </p:sp>
      <p:pic>
        <p:nvPicPr>
          <p:cNvPr id="9" name="Picture 8">
            <a:extLst>
              <a:ext uri="{FF2B5EF4-FFF2-40B4-BE49-F238E27FC236}">
                <a16:creationId xmlns:a16="http://schemas.microsoft.com/office/drawing/2014/main" id="{09D99072-3441-513C-F2E3-5EEB9B5F2B81}"/>
              </a:ext>
            </a:extLst>
          </p:cNvPr>
          <p:cNvPicPr>
            <a:picLocks noChangeAspect="1"/>
          </p:cNvPicPr>
          <p:nvPr/>
        </p:nvPicPr>
        <p:blipFill>
          <a:blip r:embed="rId3"/>
          <a:stretch>
            <a:fillRect/>
          </a:stretch>
        </p:blipFill>
        <p:spPr>
          <a:xfrm>
            <a:off x="698630" y="3979941"/>
            <a:ext cx="8439439" cy="2176543"/>
          </a:xfrm>
          <a:prstGeom prst="rect">
            <a:avLst/>
          </a:prstGeom>
          <a:ln>
            <a:solidFill>
              <a:schemeClr val="accent1"/>
            </a:solidFill>
          </a:ln>
        </p:spPr>
      </p:pic>
    </p:spTree>
    <p:extLst>
      <p:ext uri="{BB962C8B-B14F-4D97-AF65-F5344CB8AC3E}">
        <p14:creationId xmlns:p14="http://schemas.microsoft.com/office/powerpoint/2010/main" val="39473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Impacts and Incentives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14</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6" name="Text Placeholder 7">
            <a:extLst>
              <a:ext uri="{FF2B5EF4-FFF2-40B4-BE49-F238E27FC236}">
                <a16:creationId xmlns:a16="http://schemas.microsoft.com/office/drawing/2014/main" id="{8017598C-AB01-D5F7-5E95-9DD56542E9C7}"/>
              </a:ext>
            </a:extLst>
          </p:cNvPr>
          <p:cNvSpPr txBox="1">
            <a:spLocks/>
          </p:cNvSpPr>
          <p:nvPr/>
        </p:nvSpPr>
        <p:spPr>
          <a:xfrm>
            <a:off x="243681" y="1508919"/>
            <a:ext cx="8915400" cy="472313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46196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Calibri"/>
                <a:ea typeface="맑은 고딕"/>
                <a:cs typeface="+mn-cs"/>
              </a:rPr>
              <a:t>Estimated Savings: 25-50% of a drug’s Average Wholesale Price (GPO is typically 15-20% savings)</a:t>
            </a:r>
          </a:p>
          <a:p>
            <a:pPr marL="461963" marR="0" lvl="0" indent="-46196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Calibri"/>
                <a:ea typeface="맑은 고딕"/>
                <a:cs typeface="+mn-cs"/>
              </a:rPr>
              <a:t>Manufacturers that want to receive Medicaid payment for drugs required to enter into Pharmaceutical Pricing Agreement (“PPA”)</a:t>
            </a:r>
          </a:p>
          <a:p>
            <a:pPr marL="461963" marR="0" lvl="0" indent="-46196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Calibri"/>
                <a:ea typeface="맑은 고딕"/>
                <a:cs typeface="+mn-cs"/>
              </a:rPr>
              <a:t>340B Program savings – used in support of hospital’s non-profit mission </a:t>
            </a:r>
          </a:p>
          <a:p>
            <a:pPr marL="461963" marR="0" lvl="0" indent="-46196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Calibri"/>
                <a:ea typeface="맑은 고딕"/>
                <a:cs typeface="+mn-cs"/>
              </a:rPr>
              <a:t>Pass-through NOT required, except by Medicaid and certain Medicaid Managed Care plans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p:txBody>
      </p:sp>
    </p:spTree>
    <p:extLst>
      <p:ext uri="{BB962C8B-B14F-4D97-AF65-F5344CB8AC3E}">
        <p14:creationId xmlns:p14="http://schemas.microsoft.com/office/powerpoint/2010/main" val="426001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340B Program Overview</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15</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2" name="Text Placeholder 4">
            <a:extLst>
              <a:ext uri="{FF2B5EF4-FFF2-40B4-BE49-F238E27FC236}">
                <a16:creationId xmlns:a16="http://schemas.microsoft.com/office/drawing/2014/main" id="{8B9995B7-2928-5EF8-4D28-2EDF87B79BF1}"/>
              </a:ext>
            </a:extLst>
          </p:cNvPr>
          <p:cNvSpPr txBox="1">
            <a:spLocks/>
          </p:cNvSpPr>
          <p:nvPr/>
        </p:nvSpPr>
        <p:spPr>
          <a:xfrm>
            <a:off x="319881" y="1518377"/>
            <a:ext cx="8610600" cy="4723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rPr>
              <a:t>340B Health Guidance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a:p>
            <a:pPr marL="58738" marR="0" lvl="1" indent="0" defTabSz="914400" rtl="0" eaLnBrk="1" fontAlgn="auto" latinLnBrk="0" hangingPunct="1">
              <a:lnSpc>
                <a:spcPct val="90000"/>
              </a:lnSpc>
              <a:spcBef>
                <a:spcPts val="500"/>
              </a:spcBef>
              <a:spcAft>
                <a:spcPts val="0"/>
              </a:spcAft>
              <a:buClrTx/>
              <a:buSzTx/>
              <a:buFont typeface="Wingdings" panose="05000000000000000000" pitchFamily="2" charset="2"/>
              <a:buNone/>
              <a:tabLst>
                <a:tab pos="1549400" algn="l"/>
              </a:tabLst>
              <a:defRPr/>
            </a:pPr>
            <a:r>
              <a:rPr kumimoji="0" lang="en-US" sz="1200" b="0" i="0" u="none" strike="noStrike" kern="1200" cap="none" spc="0" normalizeH="0" baseline="0" noProof="0" dirty="0">
                <a:ln>
                  <a:noFill/>
                </a:ln>
                <a:solidFill>
                  <a:sysClr val="windowText" lastClr="000000"/>
                </a:solidFill>
                <a:effectLst/>
                <a:uLnTx/>
                <a:uFillTx/>
                <a:latin typeface="Calibri"/>
                <a:ea typeface="맑은 고딕"/>
                <a:cs typeface="+mn-cs"/>
              </a:rPr>
              <a:t>*SOURCE: S. Miller, 340B Health presentation, August 2, 2022.</a:t>
            </a:r>
          </a:p>
        </p:txBody>
      </p:sp>
      <p:pic>
        <p:nvPicPr>
          <p:cNvPr id="3" name="Picture 2">
            <a:extLst>
              <a:ext uri="{FF2B5EF4-FFF2-40B4-BE49-F238E27FC236}">
                <a16:creationId xmlns:a16="http://schemas.microsoft.com/office/drawing/2014/main" id="{88FC11C0-C867-2E21-6320-8A3DDDA5A063}"/>
              </a:ext>
            </a:extLst>
          </p:cNvPr>
          <p:cNvPicPr>
            <a:picLocks noChangeAspect="1"/>
          </p:cNvPicPr>
          <p:nvPr/>
        </p:nvPicPr>
        <p:blipFill>
          <a:blip r:embed="rId3"/>
          <a:stretch>
            <a:fillRect/>
          </a:stretch>
        </p:blipFill>
        <p:spPr>
          <a:xfrm>
            <a:off x="5425281" y="2220222"/>
            <a:ext cx="3775125" cy="2318846"/>
          </a:xfrm>
          <a:prstGeom prst="rect">
            <a:avLst/>
          </a:prstGeom>
        </p:spPr>
      </p:pic>
      <p:pic>
        <p:nvPicPr>
          <p:cNvPr id="6" name="Picture 5">
            <a:extLst>
              <a:ext uri="{FF2B5EF4-FFF2-40B4-BE49-F238E27FC236}">
                <a16:creationId xmlns:a16="http://schemas.microsoft.com/office/drawing/2014/main" id="{8DB452FD-9046-AB77-09D5-E47BD1A0665A}"/>
              </a:ext>
            </a:extLst>
          </p:cNvPr>
          <p:cNvPicPr>
            <a:picLocks noChangeAspect="1"/>
          </p:cNvPicPr>
          <p:nvPr/>
        </p:nvPicPr>
        <p:blipFill>
          <a:blip r:embed="rId4"/>
          <a:stretch>
            <a:fillRect/>
          </a:stretch>
        </p:blipFill>
        <p:spPr>
          <a:xfrm>
            <a:off x="396081" y="2238074"/>
            <a:ext cx="4755907" cy="2318846"/>
          </a:xfrm>
          <a:prstGeom prst="rect">
            <a:avLst/>
          </a:prstGeom>
        </p:spPr>
      </p:pic>
    </p:spTree>
    <p:extLst>
      <p:ext uri="{BB962C8B-B14F-4D97-AF65-F5344CB8AC3E}">
        <p14:creationId xmlns:p14="http://schemas.microsoft.com/office/powerpoint/2010/main" val="647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340B Program Overview</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16</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8" name="Picture 7">
            <a:extLst>
              <a:ext uri="{FF2B5EF4-FFF2-40B4-BE49-F238E27FC236}">
                <a16:creationId xmlns:a16="http://schemas.microsoft.com/office/drawing/2014/main" id="{1F0C9486-802C-752C-6348-FFC57A5CF99E}"/>
              </a:ext>
            </a:extLst>
          </p:cNvPr>
          <p:cNvPicPr>
            <a:picLocks noChangeAspect="1"/>
          </p:cNvPicPr>
          <p:nvPr/>
        </p:nvPicPr>
        <p:blipFill>
          <a:blip r:embed="rId3"/>
          <a:stretch>
            <a:fillRect/>
          </a:stretch>
        </p:blipFill>
        <p:spPr>
          <a:xfrm>
            <a:off x="1524793" y="1280319"/>
            <a:ext cx="6734175" cy="5238750"/>
          </a:xfrm>
          <a:prstGeom prst="rect">
            <a:avLst/>
          </a:prstGeom>
        </p:spPr>
      </p:pic>
    </p:spTree>
    <p:extLst>
      <p:ext uri="{BB962C8B-B14F-4D97-AF65-F5344CB8AC3E}">
        <p14:creationId xmlns:p14="http://schemas.microsoft.com/office/powerpoint/2010/main" val="353650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0C9486-802C-752C-6348-FFC57A5CF99E}"/>
              </a:ext>
            </a:extLst>
          </p:cNvPr>
          <p:cNvPicPr>
            <a:picLocks noChangeAspect="1"/>
          </p:cNvPicPr>
          <p:nvPr/>
        </p:nvPicPr>
        <p:blipFill>
          <a:blip r:embed="rId2">
            <a:alphaModFix amt="27000"/>
          </a:blip>
          <a:stretch>
            <a:fillRect/>
          </a:stretch>
        </p:blipFill>
        <p:spPr>
          <a:xfrm>
            <a:off x="1524793" y="1280319"/>
            <a:ext cx="6734175" cy="5238750"/>
          </a:xfrm>
          <a:prstGeom prst="rect">
            <a:avLst/>
          </a:prstGeom>
        </p:spPr>
      </p:pic>
      <p:sp>
        <p:nvSpPr>
          <p:cNvPr id="2" name="Content Placeholder 1">
            <a:extLst>
              <a:ext uri="{FF2B5EF4-FFF2-40B4-BE49-F238E27FC236}">
                <a16:creationId xmlns:a16="http://schemas.microsoft.com/office/drawing/2014/main" id="{CA32239F-C4FA-2813-88A0-B609CBC32E62}"/>
              </a:ext>
            </a:extLst>
          </p:cNvPr>
          <p:cNvSpPr>
            <a:spLocks noGrp="1"/>
          </p:cNvSpPr>
          <p:nvPr>
            <p:ph sz="half" idx="1"/>
          </p:nvPr>
        </p:nvSpPr>
        <p:spPr>
          <a:xfrm>
            <a:off x="1958180" y="3153535"/>
            <a:ext cx="5867400" cy="914400"/>
          </a:xfrm>
          <a:solidFill>
            <a:schemeClr val="accent1">
              <a:lumMod val="40000"/>
              <a:lumOff val="60000"/>
            </a:schemeClr>
          </a:solidFill>
        </p:spPr>
        <p:txBody>
          <a:bodyPr/>
          <a:lstStyle/>
          <a:p>
            <a:pPr marL="0" indent="0" algn="ctr">
              <a:buNone/>
            </a:pPr>
            <a:r>
              <a:rPr lang="en-US" dirty="0"/>
              <a:t>Removed from HRSA and Apexus websites as of May 12, 2023</a:t>
            </a:r>
          </a:p>
        </p:txBody>
      </p:sp>
      <p:sp>
        <p:nvSpPr>
          <p:cNvPr id="8195" name="Title 2"/>
          <p:cNvSpPr>
            <a:spLocks noGrp="1"/>
          </p:cNvSpPr>
          <p:nvPr>
            <p:ph type="title"/>
          </p:nvPr>
        </p:nvSpPr>
        <p:spPr/>
        <p:txBody>
          <a:bodyPr/>
          <a:lstStyle/>
          <a:p>
            <a:r>
              <a:rPr lang="en-US" dirty="0">
                <a:cs typeface="Verdana" pitchFamily="34" charset="0"/>
              </a:rPr>
              <a:t>340B Program Overview</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17</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3">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Tree>
    <p:extLst>
      <p:ext uri="{BB962C8B-B14F-4D97-AF65-F5344CB8AC3E}">
        <p14:creationId xmlns:p14="http://schemas.microsoft.com/office/powerpoint/2010/main" val="206269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18</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itle 3">
            <a:extLst>
              <a:ext uri="{FF2B5EF4-FFF2-40B4-BE49-F238E27FC236}">
                <a16:creationId xmlns:a16="http://schemas.microsoft.com/office/drawing/2014/main" id="{43E0C5B4-AA8A-2022-9F8E-8DCC90F44934}"/>
              </a:ext>
            </a:extLst>
          </p:cNvPr>
          <p:cNvSpPr txBox="1">
            <a:spLocks noChangeArrowheads="1"/>
          </p:cNvSpPr>
          <p:nvPr/>
        </p:nvSpPr>
        <p:spPr bwMode="auto">
          <a:xfrm>
            <a:off x="623888" y="1709738"/>
            <a:ext cx="78867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Arial" panose="020B0604020202020204" pitchFamily="34" charset="0"/>
              </a:defRPr>
            </a:lvl2pPr>
            <a:lvl3pPr algn="ctr" rtl="0" eaLnBrk="0" fontAlgn="base" hangingPunct="0">
              <a:spcBef>
                <a:spcPct val="0"/>
              </a:spcBef>
              <a:spcAft>
                <a:spcPct val="0"/>
              </a:spcAft>
              <a:defRPr sz="4400">
                <a:solidFill>
                  <a:srgbClr val="FF9900"/>
                </a:solidFill>
                <a:latin typeface="Arial" panose="020B0604020202020204" pitchFamily="34" charset="0"/>
              </a:defRPr>
            </a:lvl3pPr>
            <a:lvl4pPr algn="ctr" rtl="0" eaLnBrk="0" fontAlgn="base" hangingPunct="0">
              <a:spcBef>
                <a:spcPct val="0"/>
              </a:spcBef>
              <a:spcAft>
                <a:spcPct val="0"/>
              </a:spcAft>
              <a:defRPr sz="4400">
                <a:solidFill>
                  <a:srgbClr val="FF9900"/>
                </a:solidFill>
                <a:latin typeface="Arial" panose="020B0604020202020204" pitchFamily="34" charset="0"/>
              </a:defRPr>
            </a:lvl4pPr>
            <a:lvl5pPr algn="ctr" rtl="0" eaLnBrk="0" fontAlgn="base" hangingPunct="0">
              <a:spcBef>
                <a:spcPct val="0"/>
              </a:spcBef>
              <a:spcAft>
                <a:spcPct val="0"/>
              </a:spcAft>
              <a:defRPr sz="4400">
                <a:solidFill>
                  <a:srgbClr val="FF9900"/>
                </a:solidFill>
                <a:latin typeface="Arial" panose="020B0604020202020204" pitchFamily="34" charset="0"/>
              </a:defRPr>
            </a:lvl5pPr>
            <a:lvl6pPr marL="457200" algn="ctr" rtl="0" fontAlgn="base">
              <a:spcBef>
                <a:spcPct val="0"/>
              </a:spcBef>
              <a:spcAft>
                <a:spcPct val="0"/>
              </a:spcAft>
              <a:defRPr sz="4400">
                <a:solidFill>
                  <a:srgbClr val="FF9900"/>
                </a:solidFill>
                <a:latin typeface="Arial" panose="020B0604020202020204" pitchFamily="34" charset="0"/>
              </a:defRPr>
            </a:lvl6pPr>
            <a:lvl7pPr marL="914400" algn="ctr" rtl="0" fontAlgn="base">
              <a:spcBef>
                <a:spcPct val="0"/>
              </a:spcBef>
              <a:spcAft>
                <a:spcPct val="0"/>
              </a:spcAft>
              <a:defRPr sz="4400">
                <a:solidFill>
                  <a:srgbClr val="FF9900"/>
                </a:solidFill>
                <a:latin typeface="Arial" panose="020B0604020202020204" pitchFamily="34" charset="0"/>
              </a:defRPr>
            </a:lvl7pPr>
            <a:lvl8pPr marL="1371600" algn="ctr" rtl="0" fontAlgn="base">
              <a:spcBef>
                <a:spcPct val="0"/>
              </a:spcBef>
              <a:spcAft>
                <a:spcPct val="0"/>
              </a:spcAft>
              <a:defRPr sz="4400">
                <a:solidFill>
                  <a:srgbClr val="FF9900"/>
                </a:solidFill>
                <a:latin typeface="Arial" panose="020B0604020202020204" pitchFamily="34" charset="0"/>
              </a:defRPr>
            </a:lvl8pPr>
            <a:lvl9pPr marL="1828800" algn="ctr" rtl="0" fontAlgn="base">
              <a:spcBef>
                <a:spcPct val="0"/>
              </a:spcBef>
              <a:spcAft>
                <a:spcPct val="0"/>
              </a:spcAft>
              <a:defRPr sz="4400">
                <a:solidFill>
                  <a:srgbClr val="FF9900"/>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9900"/>
                </a:solidFill>
                <a:effectLst/>
                <a:uLnTx/>
                <a:uFillTx/>
                <a:latin typeface="Arial"/>
                <a:ea typeface="+mj-ea"/>
                <a:cs typeface="+mj-cs"/>
              </a:rPr>
              <a:t>Contract Pharmacy Restrictions</a:t>
            </a:r>
          </a:p>
        </p:txBody>
      </p:sp>
    </p:spTree>
    <p:extLst>
      <p:ext uri="{BB962C8B-B14F-4D97-AF65-F5344CB8AC3E}">
        <p14:creationId xmlns:p14="http://schemas.microsoft.com/office/powerpoint/2010/main" val="5859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Contract Pharmacy Restrictions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19</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7" name="Content Placeholder 3">
            <a:extLst>
              <a:ext uri="{FF2B5EF4-FFF2-40B4-BE49-F238E27FC236}">
                <a16:creationId xmlns:a16="http://schemas.microsoft.com/office/drawing/2014/main" id="{6DBA505B-A9FB-27E2-F088-F0B9BB88C491}"/>
              </a:ext>
            </a:extLst>
          </p:cNvPr>
          <p:cNvGraphicFramePr>
            <a:graphicFrameLocks/>
          </p:cNvGraphicFramePr>
          <p:nvPr>
            <p:extLst>
              <p:ext uri="{D42A27DB-BD31-4B8C-83A1-F6EECF244321}">
                <p14:modId xmlns:p14="http://schemas.microsoft.com/office/powerpoint/2010/main" val="3970181777"/>
              </p:ext>
            </p:extLst>
          </p:nvPr>
        </p:nvGraphicFramePr>
        <p:xfrm>
          <a:off x="266700" y="1752600"/>
          <a:ext cx="8610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46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77619F-1384-5465-E0B7-A1F9C86E2B74}"/>
              </a:ext>
            </a:extLst>
          </p:cNvPr>
          <p:cNvSpPr>
            <a:spLocks noGrp="1"/>
          </p:cNvSpPr>
          <p:nvPr>
            <p:ph type="title"/>
          </p:nvPr>
        </p:nvSpPr>
        <p:spPr/>
        <p:txBody>
          <a:bodyPr/>
          <a:lstStyle/>
          <a:p>
            <a:r>
              <a:rPr lang="en-US" dirty="0"/>
              <a:t>Today’s Speaker</a:t>
            </a:r>
          </a:p>
        </p:txBody>
      </p:sp>
      <p:pic>
        <p:nvPicPr>
          <p:cNvPr id="11" name="Content Placeholder 10">
            <a:extLst>
              <a:ext uri="{FF2B5EF4-FFF2-40B4-BE49-F238E27FC236}">
                <a16:creationId xmlns:a16="http://schemas.microsoft.com/office/drawing/2014/main" id="{F2FBE538-2ADB-CF34-4E35-4303D24CF039}"/>
              </a:ext>
            </a:extLst>
          </p:cNvPr>
          <p:cNvPicPr>
            <a:picLocks noGrp="1" noChangeAspect="1"/>
          </p:cNvPicPr>
          <p:nvPr>
            <p:ph sz="half" idx="1"/>
          </p:nvPr>
        </p:nvPicPr>
        <p:blipFill>
          <a:blip r:embed="rId2"/>
          <a:srcRect/>
          <a:stretch/>
        </p:blipFill>
        <p:spPr>
          <a:xfrm>
            <a:off x="1190511" y="1612618"/>
            <a:ext cx="2467628" cy="2467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7">
            <a:extLst>
              <a:ext uri="{FF2B5EF4-FFF2-40B4-BE49-F238E27FC236}">
                <a16:creationId xmlns:a16="http://schemas.microsoft.com/office/drawing/2014/main" id="{DB360C89-5285-41EA-EFBF-56824092AB28}"/>
              </a:ext>
            </a:extLst>
          </p:cNvPr>
          <p:cNvSpPr>
            <a:spLocks noGrp="1"/>
          </p:cNvSpPr>
          <p:nvPr>
            <p:ph sz="half" idx="11"/>
          </p:nvPr>
        </p:nvSpPr>
        <p:spPr>
          <a:xfrm>
            <a:off x="4053681" y="1602299"/>
            <a:ext cx="4996301" cy="5061650"/>
          </a:xfrm>
        </p:spPr>
        <p:txBody>
          <a:bodyPr>
            <a:normAutofit fontScale="55000" lnSpcReduction="20000"/>
          </a:bodyPr>
          <a:lstStyle/>
          <a:p>
            <a:pPr>
              <a:lnSpc>
                <a:spcPct val="120000"/>
              </a:lnSpc>
            </a:pPr>
            <a:r>
              <a:rPr lang="en-US" dirty="0"/>
              <a:t>James Junger is a shareholder in Hall Render’s Milwaukee office focusing his practice on pharmacy and health care compliance issues. James assists clients, which include hospitals, health systems, federally qualified health centers and safety net providers, as they navigate the complex 340B program, drug distribution laws, fraud and abuse rules that regulate the health care industry.</a:t>
            </a:r>
          </a:p>
          <a:p>
            <a:pPr>
              <a:lnSpc>
                <a:spcPct val="120000"/>
              </a:lnSpc>
            </a:pPr>
            <a:r>
              <a:rPr lang="en-US" dirty="0"/>
              <a:t>James works with clients to establish compliance programs and to analyze their effectiveness and if they are aligned with the seven elements of an effective compliance program as defined by OIG. He also assists in navigating internal investigations, government investigations and e-discovery reviews and damages calculations, including the reviews of claims data and other financial data. Additionally, James has experience working with large amounts of data, including assisting with transactions by coordinating multiple due diligence review processes.</a:t>
            </a:r>
          </a:p>
          <a:p>
            <a:pPr>
              <a:lnSpc>
                <a:spcPct val="120000"/>
              </a:lnSpc>
            </a:pPr>
            <a:r>
              <a:rPr lang="en-US" dirty="0"/>
              <a:t> James was named on the 2022 edition of The Best Lawyers in America: Ones to Watch and was recently elected as a Fellow of the American Bar Foundation.</a:t>
            </a:r>
          </a:p>
        </p:txBody>
      </p:sp>
      <p:sp>
        <p:nvSpPr>
          <p:cNvPr id="2" name="Slide Number Placeholder 1">
            <a:extLst>
              <a:ext uri="{FF2B5EF4-FFF2-40B4-BE49-F238E27FC236}">
                <a16:creationId xmlns:a16="http://schemas.microsoft.com/office/drawing/2014/main" id="{C9AFDF73-5FD7-8466-214D-903E9838F809}"/>
              </a:ext>
            </a:extLst>
          </p:cNvPr>
          <p:cNvSpPr>
            <a:spLocks noGrp="1"/>
          </p:cNvSpPr>
          <p:nvPr>
            <p:ph type="sldNum" sz="quarter" idx="12"/>
          </p:nvPr>
        </p:nvSpPr>
        <p:spPr/>
        <p:txBody>
          <a:bodyPr/>
          <a:lstStyle/>
          <a:p>
            <a:fld id="{7671DD59-698F-4D94-8890-88B46BAB4CB4}" type="slidenum">
              <a:rPr lang="en-US" altLang="en-US" smtClean="0"/>
              <a:pPr/>
              <a:t>2</a:t>
            </a:fld>
            <a:endParaRPr lang="en-US" altLang="en-US" dirty="0"/>
          </a:p>
        </p:txBody>
      </p:sp>
      <p:sp>
        <p:nvSpPr>
          <p:cNvPr id="12" name="TextBox 11">
            <a:extLst>
              <a:ext uri="{FF2B5EF4-FFF2-40B4-BE49-F238E27FC236}">
                <a16:creationId xmlns:a16="http://schemas.microsoft.com/office/drawing/2014/main" id="{18313B1F-2ACC-768B-9FBB-B4E973248726}"/>
              </a:ext>
            </a:extLst>
          </p:cNvPr>
          <p:cNvSpPr txBox="1"/>
          <p:nvPr/>
        </p:nvSpPr>
        <p:spPr bwMode="auto">
          <a:xfrm>
            <a:off x="1310481" y="4362345"/>
            <a:ext cx="2227688" cy="711310"/>
          </a:xfrm>
          <a:prstGeom prst="rect">
            <a:avLst/>
          </a:prstGeom>
          <a:solidFill>
            <a:schemeClr val="bg1">
              <a:alpha val="50000"/>
            </a:schemeClr>
          </a:solidFill>
          <a:ln>
            <a:noFill/>
          </a:ln>
        </p:spPr>
        <p:txBody>
          <a:bodyPr wrap="square" rtlCol="0">
            <a:spAutoFit/>
          </a:bodyPr>
          <a:lstStyle/>
          <a:p>
            <a:pPr algn="ctr" eaLnBrk="1" hangingPunct="1">
              <a:buFont typeface="Arial" panose="020B0604020202020204" pitchFamily="34" charset="0"/>
              <a:buNone/>
            </a:pPr>
            <a:r>
              <a:rPr lang="en-US" sz="1348" dirty="0"/>
              <a:t>James Junger, Esq., CHC</a:t>
            </a:r>
          </a:p>
          <a:p>
            <a:pPr algn="ctr" eaLnBrk="1" hangingPunct="1">
              <a:buFont typeface="Arial" panose="020B0604020202020204" pitchFamily="34" charset="0"/>
              <a:buNone/>
            </a:pPr>
            <a:r>
              <a:rPr lang="en-US" sz="1348" dirty="0">
                <a:solidFill>
                  <a:schemeClr val="bg1"/>
                </a:solidFill>
                <a:hlinkClick r:id="rId3"/>
              </a:rPr>
              <a:t>jjunger@hallrender.com</a:t>
            </a:r>
            <a:endParaRPr lang="en-US" sz="1348" dirty="0">
              <a:solidFill>
                <a:schemeClr val="bg1"/>
              </a:solidFill>
            </a:endParaRPr>
          </a:p>
          <a:p>
            <a:pPr algn="ctr" eaLnBrk="1" hangingPunct="1">
              <a:buFont typeface="Arial" panose="020B0604020202020204" pitchFamily="34" charset="0"/>
              <a:buNone/>
            </a:pPr>
            <a:r>
              <a:rPr lang="en-US" sz="1348" dirty="0"/>
              <a:t>(414) 721-0922</a:t>
            </a:r>
          </a:p>
        </p:txBody>
      </p:sp>
    </p:spTree>
    <p:extLst>
      <p:ext uri="{BB962C8B-B14F-4D97-AF65-F5344CB8AC3E}">
        <p14:creationId xmlns:p14="http://schemas.microsoft.com/office/powerpoint/2010/main" val="41907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Contract Pharmacy Restrictions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20</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6" name="Diagram 5">
            <a:extLst>
              <a:ext uri="{FF2B5EF4-FFF2-40B4-BE49-F238E27FC236}">
                <a16:creationId xmlns:a16="http://schemas.microsoft.com/office/drawing/2014/main" id="{8ABA051E-51E4-4D4F-6197-510909B5E2E6}"/>
              </a:ext>
            </a:extLst>
          </p:cNvPr>
          <p:cNvGraphicFramePr/>
          <p:nvPr>
            <p:extLst>
              <p:ext uri="{D42A27DB-BD31-4B8C-83A1-F6EECF244321}">
                <p14:modId xmlns:p14="http://schemas.microsoft.com/office/powerpoint/2010/main" val="4158451229"/>
              </p:ext>
            </p:extLst>
          </p:nvPr>
        </p:nvGraphicFramePr>
        <p:xfrm>
          <a:off x="491331" y="1661319"/>
          <a:ext cx="8801100" cy="360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9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Contract Pharmacy Restrictions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21</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3" name="Content Placeholder 3">
            <a:extLst>
              <a:ext uri="{FF2B5EF4-FFF2-40B4-BE49-F238E27FC236}">
                <a16:creationId xmlns:a16="http://schemas.microsoft.com/office/drawing/2014/main" id="{55D508A0-DFE0-F294-670E-385BB8164A16}"/>
              </a:ext>
            </a:extLst>
          </p:cNvPr>
          <p:cNvGraphicFramePr>
            <a:graphicFrameLocks/>
          </p:cNvGraphicFramePr>
          <p:nvPr>
            <p:extLst>
              <p:ext uri="{D42A27DB-BD31-4B8C-83A1-F6EECF244321}">
                <p14:modId xmlns:p14="http://schemas.microsoft.com/office/powerpoint/2010/main" val="3594487598"/>
              </p:ext>
            </p:extLst>
          </p:nvPr>
        </p:nvGraphicFramePr>
        <p:xfrm>
          <a:off x="929481" y="1361844"/>
          <a:ext cx="8366125"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4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Contract Pharmacy Restrictions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22</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2" name="Content Placeholder 3">
            <a:extLst>
              <a:ext uri="{FF2B5EF4-FFF2-40B4-BE49-F238E27FC236}">
                <a16:creationId xmlns:a16="http://schemas.microsoft.com/office/drawing/2014/main" id="{3C4ADE8E-7533-9F65-A8C1-28EFF5489599}"/>
              </a:ext>
            </a:extLst>
          </p:cNvPr>
          <p:cNvGraphicFramePr>
            <a:graphicFrameLocks/>
          </p:cNvGraphicFramePr>
          <p:nvPr>
            <p:extLst>
              <p:ext uri="{D42A27DB-BD31-4B8C-83A1-F6EECF244321}">
                <p14:modId xmlns:p14="http://schemas.microsoft.com/office/powerpoint/2010/main" val="1550831239"/>
              </p:ext>
            </p:extLst>
          </p:nvPr>
        </p:nvGraphicFramePr>
        <p:xfrm>
          <a:off x="733425" y="1661319"/>
          <a:ext cx="821055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27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733425" y="1601788"/>
            <a:ext cx="8316913" cy="5060950"/>
          </a:xfrm>
        </p:spPr>
        <p:txBody>
          <a:bodyPr>
            <a:normAutofit fontScale="92500"/>
          </a:bodyPr>
          <a:lstStyle/>
          <a:p>
            <a:pPr marL="374650" indent="-374650">
              <a:lnSpc>
                <a:spcPts val="3238"/>
              </a:lnSpc>
              <a:spcBef>
                <a:spcPts val="1300"/>
              </a:spcBef>
              <a:buSzTx/>
            </a:pPr>
            <a:r>
              <a:rPr lang="en-US" dirty="0">
                <a:solidFill>
                  <a:schemeClr val="tx1"/>
                </a:solidFill>
              </a:rPr>
              <a:t>January 30, 2023 - Third Circuit Court of Appeals decision upheld contract pharmacy restrictions imposed by Novo Nordisk, AstraZeneca, and Sanofi.  </a:t>
            </a:r>
          </a:p>
          <a:p>
            <a:pPr marL="374650" indent="-374650">
              <a:lnSpc>
                <a:spcPts val="3238"/>
              </a:lnSpc>
              <a:spcBef>
                <a:spcPts val="1300"/>
              </a:spcBef>
              <a:buSzTx/>
            </a:pPr>
            <a:r>
              <a:rPr lang="en-US" dirty="0">
                <a:solidFill>
                  <a:schemeClr val="tx1"/>
                </a:solidFill>
              </a:rPr>
              <a:t>Very shortly after, Johnson &amp; Johnson announced a more restrictive 340B CP policy that we believe is directly related to this decision. </a:t>
            </a:r>
          </a:p>
          <a:p>
            <a:pPr marL="739986" lvl="1" indent="-374650">
              <a:lnSpc>
                <a:spcPts val="3238"/>
              </a:lnSpc>
              <a:spcBef>
                <a:spcPts val="1300"/>
              </a:spcBef>
            </a:pPr>
            <a:r>
              <a:rPr lang="en-US" dirty="0">
                <a:solidFill>
                  <a:schemeClr val="tx1"/>
                </a:solidFill>
              </a:rPr>
              <a:t>While disappointing, it is not unexpected. </a:t>
            </a:r>
          </a:p>
          <a:p>
            <a:pPr marL="739986" lvl="1" indent="-374650">
              <a:lnSpc>
                <a:spcPts val="3238"/>
              </a:lnSpc>
              <a:spcBef>
                <a:spcPts val="1300"/>
              </a:spcBef>
            </a:pPr>
            <a:r>
              <a:rPr lang="en-US" dirty="0">
                <a:solidFill>
                  <a:schemeClr val="tx1"/>
                </a:solidFill>
              </a:rPr>
              <a:t>Additional manufacturers have unilaterally implemented more restrictive contract pharmacy policies. </a:t>
            </a:r>
          </a:p>
          <a:p>
            <a:pPr marL="739986" lvl="1" indent="-374650">
              <a:lnSpc>
                <a:spcPts val="3238"/>
              </a:lnSpc>
              <a:spcBef>
                <a:spcPts val="1300"/>
              </a:spcBef>
            </a:pPr>
            <a:r>
              <a:rPr lang="en-US" dirty="0">
                <a:solidFill>
                  <a:schemeClr val="tx1"/>
                </a:solidFill>
              </a:rPr>
              <a:t>We are evaluating response options.</a:t>
            </a:r>
          </a:p>
        </p:txBody>
      </p:sp>
      <p:sp>
        <p:nvSpPr>
          <p:cNvPr id="8195" name="Title 2"/>
          <p:cNvSpPr>
            <a:spLocks noGrp="1"/>
          </p:cNvSpPr>
          <p:nvPr>
            <p:ph type="title"/>
          </p:nvPr>
        </p:nvSpPr>
        <p:spPr>
          <a:xfrm>
            <a:off x="733425" y="0"/>
            <a:ext cx="8316913" cy="1349375"/>
          </a:xfrm>
        </p:spPr>
        <p:txBody>
          <a:bodyPr/>
          <a:lstStyle/>
          <a:p>
            <a:r>
              <a:rPr lang="en-US" dirty="0">
                <a:cs typeface="Verdana" pitchFamily="34" charset="0"/>
              </a:rPr>
              <a:t>Contract Pharmacy Restrictions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23</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Tree>
    <p:extLst>
      <p:ext uri="{BB962C8B-B14F-4D97-AF65-F5344CB8AC3E}">
        <p14:creationId xmlns:p14="http://schemas.microsoft.com/office/powerpoint/2010/main" val="25280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1DE5C8-0089-FD82-F629-E52A0302EA38}"/>
              </a:ext>
            </a:extLst>
          </p:cNvPr>
          <p:cNvSpPr>
            <a:spLocks noGrp="1"/>
          </p:cNvSpPr>
          <p:nvPr>
            <p:ph sz="half" idx="1"/>
          </p:nvPr>
        </p:nvSpPr>
        <p:spPr>
          <a:xfrm>
            <a:off x="733783" y="1602300"/>
            <a:ext cx="8316199" cy="2192619"/>
          </a:xfrm>
        </p:spPr>
        <p:txBody>
          <a:bodyPr/>
          <a:lstStyle/>
          <a:p>
            <a:r>
              <a:rPr lang="en-US" dirty="0"/>
              <a:t>What does the Third Circuit decision mean?</a:t>
            </a:r>
          </a:p>
          <a:p>
            <a:pPr lvl="1"/>
            <a:r>
              <a:rPr lang="en-US" dirty="0"/>
              <a:t>If adopted by other courts/not overturned, 340B Statute as written does not require manufacturers to ship drugs to covered entities’ contract pharmacies…</a:t>
            </a:r>
            <a:r>
              <a:rPr lang="en-US" i="1" dirty="0"/>
              <a:t>but</a:t>
            </a:r>
            <a:endParaRPr lang="en-US" dirty="0"/>
          </a:p>
        </p:txBody>
      </p:sp>
      <p:sp>
        <p:nvSpPr>
          <p:cNvPr id="3" name="Title 2">
            <a:extLst>
              <a:ext uri="{FF2B5EF4-FFF2-40B4-BE49-F238E27FC236}">
                <a16:creationId xmlns:a16="http://schemas.microsoft.com/office/drawing/2014/main" id="{47C8A759-25F3-525D-E116-1374DE822B2F}"/>
              </a:ext>
            </a:extLst>
          </p:cNvPr>
          <p:cNvSpPr>
            <a:spLocks noGrp="1"/>
          </p:cNvSpPr>
          <p:nvPr>
            <p:ph type="title"/>
          </p:nvPr>
        </p:nvSpPr>
        <p:spPr/>
        <p:txBody>
          <a:bodyPr/>
          <a:lstStyle/>
          <a:p>
            <a:r>
              <a:rPr lang="en-US" dirty="0"/>
              <a:t>Contract Pharmacy Restrictions</a:t>
            </a:r>
          </a:p>
        </p:txBody>
      </p:sp>
      <p:sp>
        <p:nvSpPr>
          <p:cNvPr id="4" name="Slide Number Placeholder 3">
            <a:extLst>
              <a:ext uri="{FF2B5EF4-FFF2-40B4-BE49-F238E27FC236}">
                <a16:creationId xmlns:a16="http://schemas.microsoft.com/office/drawing/2014/main" id="{2CCC5617-6163-57B7-7447-A5B89483D635}"/>
              </a:ext>
            </a:extLst>
          </p:cNvPr>
          <p:cNvSpPr>
            <a:spLocks noGrp="1"/>
          </p:cNvSpPr>
          <p:nvPr>
            <p:ph type="sldNum" sz="quarter" idx="10"/>
          </p:nvPr>
        </p:nvSpPr>
        <p:spPr/>
        <p:txBody>
          <a:bodyPr/>
          <a:lstStyle/>
          <a:p>
            <a:pPr>
              <a:defRPr/>
            </a:pPr>
            <a:fld id="{990B574C-DA1C-405F-A6CB-1D85C97B8FD6}" type="slidenum">
              <a:rPr lang="en-US" smtClean="0"/>
              <a:pPr>
                <a:defRPr/>
              </a:pPr>
              <a:t>24</a:t>
            </a:fld>
            <a:endParaRPr lang="en-US" dirty="0"/>
          </a:p>
        </p:txBody>
      </p:sp>
      <p:pic>
        <p:nvPicPr>
          <p:cNvPr id="6" name="Picture 5">
            <a:extLst>
              <a:ext uri="{FF2B5EF4-FFF2-40B4-BE49-F238E27FC236}">
                <a16:creationId xmlns:a16="http://schemas.microsoft.com/office/drawing/2014/main" id="{5425EC38-1FEA-376F-F796-02F43A5B6F9A}"/>
              </a:ext>
            </a:extLst>
          </p:cNvPr>
          <p:cNvPicPr>
            <a:picLocks noChangeAspect="1"/>
          </p:cNvPicPr>
          <p:nvPr/>
        </p:nvPicPr>
        <p:blipFill>
          <a:blip r:embed="rId2"/>
          <a:stretch>
            <a:fillRect/>
          </a:stretch>
        </p:blipFill>
        <p:spPr>
          <a:xfrm>
            <a:off x="1996281" y="3771370"/>
            <a:ext cx="5493334" cy="2791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18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Contract Pharmacy Restrictions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25</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3" name="Content Placeholder 3">
            <a:extLst>
              <a:ext uri="{FF2B5EF4-FFF2-40B4-BE49-F238E27FC236}">
                <a16:creationId xmlns:a16="http://schemas.microsoft.com/office/drawing/2014/main" id="{D41682AB-F9F4-FC4C-CD4E-4AF5508A0DF1}"/>
              </a:ext>
            </a:extLst>
          </p:cNvPr>
          <p:cNvGraphicFramePr>
            <a:graphicFrameLocks/>
          </p:cNvGraphicFramePr>
          <p:nvPr>
            <p:extLst>
              <p:ext uri="{D42A27DB-BD31-4B8C-83A1-F6EECF244321}">
                <p14:modId xmlns:p14="http://schemas.microsoft.com/office/powerpoint/2010/main" val="3208138884"/>
              </p:ext>
            </p:extLst>
          </p:nvPr>
        </p:nvGraphicFramePr>
        <p:xfrm>
          <a:off x="733425" y="1585119"/>
          <a:ext cx="796925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99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806656" cy="1349375"/>
          </a:xfrm>
        </p:spPr>
        <p:txBody>
          <a:bodyPr/>
          <a:lstStyle/>
          <a:p>
            <a:r>
              <a:rPr lang="en-US" altLang="en-US" sz="3200" dirty="0"/>
              <a:t>Contract Pharmacy Restrictions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26</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7" name="Title 1">
            <a:extLst>
              <a:ext uri="{FF2B5EF4-FFF2-40B4-BE49-F238E27FC236}">
                <a16:creationId xmlns:a16="http://schemas.microsoft.com/office/drawing/2014/main" id="{819499D6-FE17-1E23-B172-57F1E6CAF110}"/>
              </a:ext>
            </a:extLst>
          </p:cNvPr>
          <p:cNvSpPr txBox="1">
            <a:spLocks noChangeArrowheads="1"/>
          </p:cNvSpPr>
          <p:nvPr/>
        </p:nvSpPr>
        <p:spPr bwMode="auto">
          <a:xfrm>
            <a:off x="457200" y="1333500"/>
            <a:ext cx="8229600" cy="457200"/>
          </a:xfrm>
          <a:prstGeom prst="rect">
            <a:avLst/>
          </a:prstGeom>
          <a:noFill/>
          <a:ln w="9525">
            <a:noFill/>
            <a:miter lim="800000"/>
            <a:headEnd/>
            <a:tailEnd/>
          </a:ln>
        </p:spPr>
        <p:txBody>
          <a:bodyPr vert="horz" wrap="square" lIns="0" tIns="0" rIns="0" bIns="148109" numCol="1" anchor="b" anchorCtr="0" compatLnSpc="1">
            <a:prstTxWarp prst="textNoShape">
              <a:avLst/>
            </a:prstTxWarp>
            <a:noAutofit/>
          </a:bodyPr>
          <a:lstStyle>
            <a:lvl1pPr algn="l" defTabSz="492125" rtl="0" eaLnBrk="0" fontAlgn="base" hangingPunct="0">
              <a:lnSpc>
                <a:spcPts val="3888"/>
              </a:lnSpc>
              <a:spcBef>
                <a:spcPct val="0"/>
              </a:spcBef>
              <a:spcAft>
                <a:spcPct val="0"/>
              </a:spcAft>
              <a:defRPr sz="3600" b="1" i="0" kern="1200" cap="none" spc="0" baseline="0">
                <a:solidFill>
                  <a:schemeClr val="bg2"/>
                </a:solidFill>
                <a:effectLst/>
                <a:latin typeface="+mj-lt"/>
                <a:ea typeface="Verdana" pitchFamily="34" charset="0"/>
                <a:cs typeface="Verdana"/>
              </a:defRPr>
            </a:lvl1pPr>
            <a:lvl2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2pPr>
            <a:lvl3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3pPr>
            <a:lvl4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4pPr>
            <a:lvl5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5pPr>
            <a:lvl6pPr marL="493697"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6pPr>
            <a:lvl7pPr marL="987394"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7pPr>
            <a:lvl8pPr marL="1481091"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8pPr>
            <a:lvl9pPr marL="1974788"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9pPr>
          </a:lstStyle>
          <a:p>
            <a:endParaRPr lang="en-US" altLang="en-US" sz="3200" dirty="0"/>
          </a:p>
        </p:txBody>
      </p:sp>
      <p:graphicFrame>
        <p:nvGraphicFramePr>
          <p:cNvPr id="8" name="Content Placeholder 3">
            <a:extLst>
              <a:ext uri="{FF2B5EF4-FFF2-40B4-BE49-F238E27FC236}">
                <a16:creationId xmlns:a16="http://schemas.microsoft.com/office/drawing/2014/main" id="{7E0E3DFE-62DD-50B6-FECA-E4C380CB2B4D}"/>
              </a:ext>
            </a:extLst>
          </p:cNvPr>
          <p:cNvGraphicFramePr>
            <a:graphicFrameLocks/>
          </p:cNvGraphicFramePr>
          <p:nvPr/>
        </p:nvGraphicFramePr>
        <p:xfrm>
          <a:off x="733425" y="1600200"/>
          <a:ext cx="3962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9">
            <a:extLst>
              <a:ext uri="{FF2B5EF4-FFF2-40B4-BE49-F238E27FC236}">
                <a16:creationId xmlns:a16="http://schemas.microsoft.com/office/drawing/2014/main" id="{AF2FFE1B-1AB8-8BD6-4E30-16E1B2FCDA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59607" y="2125663"/>
            <a:ext cx="4244975" cy="3208337"/>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27</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itle 3">
            <a:extLst>
              <a:ext uri="{FF2B5EF4-FFF2-40B4-BE49-F238E27FC236}">
                <a16:creationId xmlns:a16="http://schemas.microsoft.com/office/drawing/2014/main" id="{43E0C5B4-AA8A-2022-9F8E-8DCC90F44934}"/>
              </a:ext>
            </a:extLst>
          </p:cNvPr>
          <p:cNvSpPr txBox="1">
            <a:spLocks noChangeArrowheads="1"/>
          </p:cNvSpPr>
          <p:nvPr/>
        </p:nvSpPr>
        <p:spPr bwMode="auto">
          <a:xfrm>
            <a:off x="777081" y="2423319"/>
            <a:ext cx="78867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kern="12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Arial" panose="020B0604020202020204" pitchFamily="34" charset="0"/>
              </a:defRPr>
            </a:lvl2pPr>
            <a:lvl3pPr algn="ctr" rtl="0" eaLnBrk="0" fontAlgn="base" hangingPunct="0">
              <a:spcBef>
                <a:spcPct val="0"/>
              </a:spcBef>
              <a:spcAft>
                <a:spcPct val="0"/>
              </a:spcAft>
              <a:defRPr sz="4400">
                <a:solidFill>
                  <a:srgbClr val="FF9900"/>
                </a:solidFill>
                <a:latin typeface="Arial" panose="020B0604020202020204" pitchFamily="34" charset="0"/>
              </a:defRPr>
            </a:lvl3pPr>
            <a:lvl4pPr algn="ctr" rtl="0" eaLnBrk="0" fontAlgn="base" hangingPunct="0">
              <a:spcBef>
                <a:spcPct val="0"/>
              </a:spcBef>
              <a:spcAft>
                <a:spcPct val="0"/>
              </a:spcAft>
              <a:defRPr sz="4400">
                <a:solidFill>
                  <a:srgbClr val="FF9900"/>
                </a:solidFill>
                <a:latin typeface="Arial" panose="020B0604020202020204" pitchFamily="34" charset="0"/>
              </a:defRPr>
            </a:lvl4pPr>
            <a:lvl5pPr algn="ctr" rtl="0" eaLnBrk="0" fontAlgn="base" hangingPunct="0">
              <a:spcBef>
                <a:spcPct val="0"/>
              </a:spcBef>
              <a:spcAft>
                <a:spcPct val="0"/>
              </a:spcAft>
              <a:defRPr sz="4400">
                <a:solidFill>
                  <a:srgbClr val="FF9900"/>
                </a:solidFill>
                <a:latin typeface="Arial" panose="020B0604020202020204" pitchFamily="34" charset="0"/>
              </a:defRPr>
            </a:lvl5pPr>
            <a:lvl6pPr marL="457200" algn="ctr" rtl="0" fontAlgn="base">
              <a:spcBef>
                <a:spcPct val="0"/>
              </a:spcBef>
              <a:spcAft>
                <a:spcPct val="0"/>
              </a:spcAft>
              <a:defRPr sz="4400">
                <a:solidFill>
                  <a:srgbClr val="FF9900"/>
                </a:solidFill>
                <a:latin typeface="Arial" panose="020B0604020202020204" pitchFamily="34" charset="0"/>
              </a:defRPr>
            </a:lvl6pPr>
            <a:lvl7pPr marL="914400" algn="ctr" rtl="0" fontAlgn="base">
              <a:spcBef>
                <a:spcPct val="0"/>
              </a:spcBef>
              <a:spcAft>
                <a:spcPct val="0"/>
              </a:spcAft>
              <a:defRPr sz="4400">
                <a:solidFill>
                  <a:srgbClr val="FF9900"/>
                </a:solidFill>
                <a:latin typeface="Arial" panose="020B0604020202020204" pitchFamily="34" charset="0"/>
              </a:defRPr>
            </a:lvl7pPr>
            <a:lvl8pPr marL="1371600" algn="ctr" rtl="0" fontAlgn="base">
              <a:spcBef>
                <a:spcPct val="0"/>
              </a:spcBef>
              <a:spcAft>
                <a:spcPct val="0"/>
              </a:spcAft>
              <a:defRPr sz="4400">
                <a:solidFill>
                  <a:srgbClr val="FF9900"/>
                </a:solidFill>
                <a:latin typeface="Arial" panose="020B0604020202020204" pitchFamily="34" charset="0"/>
              </a:defRPr>
            </a:lvl8pPr>
            <a:lvl9pPr marL="1828800" algn="ctr" rtl="0" fontAlgn="base">
              <a:spcBef>
                <a:spcPct val="0"/>
              </a:spcBef>
              <a:spcAft>
                <a:spcPct val="0"/>
              </a:spcAft>
              <a:defRPr sz="4400">
                <a:solidFill>
                  <a:srgbClr val="FF9900"/>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000" dirty="0"/>
              <a:t>Alternative Sourcing Models</a:t>
            </a:r>
            <a:endParaRPr kumimoji="0" lang="en-US" altLang="en-US" sz="6000" b="0" i="0" u="none" strike="noStrike" kern="1200" cap="none" spc="0" normalizeH="0" baseline="0" noProof="0" dirty="0">
              <a:ln>
                <a:noFill/>
              </a:ln>
              <a:solidFill>
                <a:srgbClr val="FF9900"/>
              </a:solidFill>
              <a:effectLst/>
              <a:uLnTx/>
              <a:uFillTx/>
              <a:latin typeface="Arial"/>
              <a:ea typeface="+mj-ea"/>
              <a:cs typeface="+mj-cs"/>
            </a:endParaRPr>
          </a:p>
        </p:txBody>
      </p:sp>
    </p:spTree>
    <p:extLst>
      <p:ext uri="{BB962C8B-B14F-4D97-AF65-F5344CB8AC3E}">
        <p14:creationId xmlns:p14="http://schemas.microsoft.com/office/powerpoint/2010/main" val="320616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37A9E-A4A7-3D32-6FE7-15B3BD9BD089}"/>
              </a:ext>
            </a:extLst>
          </p:cNvPr>
          <p:cNvSpPr>
            <a:spLocks noGrp="1"/>
          </p:cNvSpPr>
          <p:nvPr>
            <p:ph sz="half" idx="1"/>
          </p:nvPr>
        </p:nvSpPr>
        <p:spPr/>
        <p:txBody>
          <a:bodyPr/>
          <a:lstStyle/>
          <a:p>
            <a:r>
              <a:rPr lang="en-US" dirty="0"/>
              <a:t>Models to facilitate contract pharmacy shipments </a:t>
            </a:r>
            <a:r>
              <a:rPr lang="en-US" i="1" dirty="0"/>
              <a:t>without </a:t>
            </a:r>
            <a:r>
              <a:rPr lang="en-US" dirty="0"/>
              <a:t>direct shipment by manufacturers / wholesalers</a:t>
            </a:r>
          </a:p>
          <a:p>
            <a:r>
              <a:rPr lang="en-US" dirty="0"/>
              <a:t>Leverages the covered entity’s </a:t>
            </a:r>
            <a:r>
              <a:rPr lang="en-US" i="1" dirty="0"/>
              <a:t>operational capacity </a:t>
            </a:r>
            <a:r>
              <a:rPr lang="en-US" dirty="0"/>
              <a:t>and </a:t>
            </a:r>
            <a:r>
              <a:rPr lang="en-US" i="1" dirty="0"/>
              <a:t>legal authority </a:t>
            </a:r>
            <a:r>
              <a:rPr lang="en-US" dirty="0"/>
              <a:t>to move its own drugs from one place to another</a:t>
            </a:r>
          </a:p>
          <a:p>
            <a:endParaRPr lang="en-US" dirty="0"/>
          </a:p>
          <a:p>
            <a:endParaRPr lang="en-US" dirty="0"/>
          </a:p>
        </p:txBody>
      </p:sp>
      <p:sp>
        <p:nvSpPr>
          <p:cNvPr id="3" name="Title 2">
            <a:extLst>
              <a:ext uri="{FF2B5EF4-FFF2-40B4-BE49-F238E27FC236}">
                <a16:creationId xmlns:a16="http://schemas.microsoft.com/office/drawing/2014/main" id="{3F752C8B-62E9-0BCE-9DBF-BA94BC77A531}"/>
              </a:ext>
            </a:extLst>
          </p:cNvPr>
          <p:cNvSpPr>
            <a:spLocks noGrp="1"/>
          </p:cNvSpPr>
          <p:nvPr>
            <p:ph type="title"/>
          </p:nvPr>
        </p:nvSpPr>
        <p:spPr/>
        <p:txBody>
          <a:bodyPr/>
          <a:lstStyle/>
          <a:p>
            <a:r>
              <a:rPr lang="en-US" dirty="0"/>
              <a:t>Alternative Sourcing Models</a:t>
            </a:r>
          </a:p>
        </p:txBody>
      </p:sp>
      <p:sp>
        <p:nvSpPr>
          <p:cNvPr id="4" name="Slide Number Placeholder 3">
            <a:extLst>
              <a:ext uri="{FF2B5EF4-FFF2-40B4-BE49-F238E27FC236}">
                <a16:creationId xmlns:a16="http://schemas.microsoft.com/office/drawing/2014/main" id="{C0FE5734-C5B4-18BB-CED3-6FB4633A3792}"/>
              </a:ext>
            </a:extLst>
          </p:cNvPr>
          <p:cNvSpPr>
            <a:spLocks noGrp="1"/>
          </p:cNvSpPr>
          <p:nvPr>
            <p:ph type="sldNum" sz="quarter" idx="10"/>
          </p:nvPr>
        </p:nvSpPr>
        <p:spPr/>
        <p:txBody>
          <a:bodyPr/>
          <a:lstStyle/>
          <a:p>
            <a:pPr>
              <a:defRPr/>
            </a:pPr>
            <a:fld id="{990B574C-DA1C-405F-A6CB-1D85C97B8FD6}" type="slidenum">
              <a:rPr lang="en-US" smtClean="0"/>
              <a:pPr>
                <a:defRPr/>
              </a:pPr>
              <a:t>28</a:t>
            </a:fld>
            <a:endParaRPr lang="en-US" dirty="0"/>
          </a:p>
        </p:txBody>
      </p:sp>
    </p:spTree>
    <p:extLst>
      <p:ext uri="{BB962C8B-B14F-4D97-AF65-F5344CB8AC3E}">
        <p14:creationId xmlns:p14="http://schemas.microsoft.com/office/powerpoint/2010/main" val="298458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DSCSA - Requirements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29</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Content Placeholder 3">
            <a:extLst>
              <a:ext uri="{FF2B5EF4-FFF2-40B4-BE49-F238E27FC236}">
                <a16:creationId xmlns:a16="http://schemas.microsoft.com/office/drawing/2014/main" id="{E3F4E3D2-93A0-CED4-1F6B-FB80ACA3A397}"/>
              </a:ext>
            </a:extLst>
          </p:cNvPr>
          <p:cNvSpPr txBox="1">
            <a:spLocks/>
          </p:cNvSpPr>
          <p:nvPr/>
        </p:nvSpPr>
        <p:spPr bwMode="auto">
          <a:xfrm>
            <a:off x="548481" y="1585119"/>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Key DSCSA provisions only apply when:</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Product ownership is </a:t>
            </a:r>
            <a:r>
              <a:rPr kumimoji="0" lang="en-US" altLang="en-US" sz="2400" b="0" i="0" u="none" strike="noStrike" kern="1200" cap="none" spc="0" normalizeH="0" baseline="0" noProof="0" dirty="0">
                <a:ln>
                  <a:noFill/>
                </a:ln>
                <a:solidFill>
                  <a:srgbClr val="FF0000"/>
                </a:solidFill>
                <a:effectLst/>
                <a:uLnTx/>
                <a:uFillTx/>
                <a:latin typeface="Arial"/>
                <a:ea typeface="+mn-ea"/>
                <a:cs typeface="+mn-cs"/>
              </a:rPr>
              <a:t>transferred</a:t>
            </a: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 and</a:t>
            </a:r>
            <a:endParaRPr kumimoji="0" lang="en-US" altLang="en-US" sz="2400" b="0" i="0" u="none" strike="noStrike" kern="1200" cap="none" spc="0" normalizeH="0" baseline="0" noProof="0" dirty="0">
              <a:ln>
                <a:noFill/>
              </a:ln>
              <a:solidFill>
                <a:srgbClr val="000000"/>
              </a:solidFill>
              <a:effectLst/>
              <a:uLnTx/>
              <a:uFillTx/>
              <a:latin typeface="Arial"/>
              <a:ea typeface="+mn-ea"/>
              <a:cs typeface="Calibri"/>
            </a:endParaRPr>
          </a:p>
          <a:p>
            <a:pPr marL="742950" marR="0" lvl="1" indent="-285750" algn="just" defTabSz="914400" rtl="0" eaLnBrk="0" fontAlgn="base" latinLnBrk="0" hangingPunct="0">
              <a:lnSpc>
                <a:spcPct val="100000"/>
              </a:lnSpc>
              <a:spcBef>
                <a:spcPct val="20000"/>
              </a:spcBef>
              <a:spcAft>
                <a:spcPts val="120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A transfer does not meet an exemption to the definition of a “</a:t>
            </a:r>
            <a:r>
              <a:rPr kumimoji="0" lang="en-US" altLang="en-US" sz="2400" b="0" i="0" u="none" strike="noStrike" kern="1200" cap="none" spc="0" normalizeH="0" baseline="0" noProof="0" dirty="0">
                <a:ln>
                  <a:noFill/>
                </a:ln>
                <a:solidFill>
                  <a:srgbClr val="FF0000"/>
                </a:solidFill>
                <a:effectLst/>
                <a:uLnTx/>
                <a:uFillTx/>
                <a:latin typeface="Arial"/>
                <a:ea typeface="+mn-ea"/>
                <a:cs typeface="+mn-cs"/>
              </a:rPr>
              <a:t>Transaction</a:t>
            </a: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just" defTabSz="914400" rtl="0" eaLnBrk="0" fontAlgn="base" latinLnBrk="0" hangingPunct="0">
              <a:lnSpc>
                <a:spcPct val="100000"/>
              </a:lnSpc>
              <a:spcBef>
                <a:spcPct val="20000"/>
              </a:spcBef>
              <a:spcAft>
                <a:spcPts val="240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DSCSA broadly defines “</a:t>
            </a:r>
            <a:r>
              <a:rPr kumimoji="0" lang="en-US" altLang="en-US" sz="2800" b="1" i="1" u="none" strike="noStrike" kern="1200" cap="none" spc="0" normalizeH="0" baseline="0" noProof="0" dirty="0">
                <a:ln>
                  <a:noFill/>
                </a:ln>
                <a:solidFill>
                  <a:srgbClr val="000000"/>
                </a:solidFill>
                <a:effectLst/>
                <a:uLnTx/>
                <a:uFillTx/>
                <a:latin typeface="Arial"/>
                <a:ea typeface="+mn-ea"/>
                <a:cs typeface="+mn-cs"/>
              </a:rPr>
              <a:t>Transaction</a:t>
            </a: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 as a transfer of a Product between person when a change of ownership occurs</a:t>
            </a:r>
          </a:p>
          <a:p>
            <a:pPr marL="0" marR="0" lvl="0" indent="0" algn="just" defTabSz="914400" rtl="0" eaLnBrk="0" fontAlgn="base" latinLnBrk="0" hangingPunct="0">
              <a:lnSpc>
                <a:spcPct val="100000"/>
              </a:lnSpc>
              <a:spcBef>
                <a:spcPct val="20000"/>
              </a:spcBef>
              <a:spcAft>
                <a:spcPts val="240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Arial"/>
                <a:ea typeface="+mn-ea"/>
                <a:cs typeface="+mn-cs"/>
              </a:rPr>
              <a:t>21 U.S.C. § 360eee(24)(A)</a:t>
            </a:r>
            <a:endParaRPr kumimoji="0" lang="en-US" altLang="en-US"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0589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733425" y="1601788"/>
            <a:ext cx="8316913" cy="5060950"/>
          </a:xfrm>
        </p:spPr>
        <p:txBody>
          <a:bodyPr/>
          <a:lstStyle/>
          <a:p>
            <a:pPr>
              <a:spcBef>
                <a:spcPts val="1200"/>
              </a:spcBef>
            </a:pPr>
            <a:r>
              <a:rPr lang="en-US" altLang="en-US" sz="2800" dirty="0"/>
              <a:t>What Are the Issues Today?</a:t>
            </a:r>
          </a:p>
          <a:p>
            <a:pPr>
              <a:spcBef>
                <a:spcPts val="1200"/>
              </a:spcBef>
            </a:pPr>
            <a:r>
              <a:rPr lang="en-US" altLang="en-US" sz="2800" dirty="0"/>
              <a:t>340B Program Overview </a:t>
            </a:r>
          </a:p>
          <a:p>
            <a:pPr algn="just"/>
            <a:r>
              <a:rPr lang="en-US" altLang="en-US" sz="2800" dirty="0"/>
              <a:t>Contract Pharmacy Restrictions</a:t>
            </a:r>
          </a:p>
          <a:p>
            <a:r>
              <a:rPr lang="en-US" altLang="en-US" sz="2800" dirty="0"/>
              <a:t>Alternative Sourcing Models</a:t>
            </a:r>
          </a:p>
          <a:p>
            <a:r>
              <a:rPr lang="en-US" altLang="en-US" dirty="0"/>
              <a:t>Risk Factors &amp; Other Issues</a:t>
            </a:r>
          </a:p>
          <a:p>
            <a:r>
              <a:rPr lang="en-US" altLang="en-US" dirty="0"/>
              <a:t>Reminder: Considerations in Data Sharing</a:t>
            </a:r>
          </a:p>
          <a:p>
            <a:r>
              <a:rPr lang="en-US" altLang="en-US" dirty="0"/>
              <a:t>Reminder: Restoration of OPPS Payments</a:t>
            </a:r>
            <a:endParaRPr lang="en-US" altLang="en-US" sz="2800" dirty="0"/>
          </a:p>
          <a:p>
            <a:r>
              <a:rPr lang="en-US" altLang="en-US" sz="2800" dirty="0"/>
              <a:t>Takeaways</a:t>
            </a:r>
          </a:p>
          <a:p>
            <a:pPr marL="374650" indent="-374650">
              <a:lnSpc>
                <a:spcPts val="3238"/>
              </a:lnSpc>
              <a:spcBef>
                <a:spcPts val="1300"/>
              </a:spcBef>
              <a:buSzTx/>
            </a:pPr>
            <a:endParaRPr lang="en-US" dirty="0"/>
          </a:p>
        </p:txBody>
      </p:sp>
      <p:sp>
        <p:nvSpPr>
          <p:cNvPr id="8195" name="Title 2"/>
          <p:cNvSpPr>
            <a:spLocks noGrp="1"/>
          </p:cNvSpPr>
          <p:nvPr>
            <p:ph type="title"/>
          </p:nvPr>
        </p:nvSpPr>
        <p:spPr>
          <a:xfrm>
            <a:off x="733425" y="0"/>
            <a:ext cx="8316913" cy="1349375"/>
          </a:xfrm>
        </p:spPr>
        <p:txBody>
          <a:bodyPr/>
          <a:lstStyle/>
          <a:p>
            <a:r>
              <a:rPr lang="en-US" dirty="0">
                <a:cs typeface="Verdana" pitchFamily="34" charset="0"/>
              </a:rPr>
              <a:t>Agenda</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DSCSA - Requirements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30</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2" name="Content Placeholder 3">
            <a:extLst>
              <a:ext uri="{FF2B5EF4-FFF2-40B4-BE49-F238E27FC236}">
                <a16:creationId xmlns:a16="http://schemas.microsoft.com/office/drawing/2014/main" id="{B7F86A7E-47AE-D158-6489-3C3C5FA9DAFB}"/>
              </a:ext>
            </a:extLst>
          </p:cNvPr>
          <p:cNvSpPr txBox="1">
            <a:spLocks noChangeArrowheads="1"/>
          </p:cNvSpPr>
          <p:nvPr/>
        </p:nvSpPr>
        <p:spPr bwMode="auto">
          <a:xfrm>
            <a:off x="733425" y="1508919"/>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18 EXEMPTIONS from the definition of “Transaction” including: </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 Distribution of a Product among hospitals or other health care entities under </a:t>
            </a:r>
            <a:r>
              <a:rPr kumimoji="0" lang="en-US" altLang="en-US" sz="1800" b="1" i="0" u="sng" strike="noStrike" kern="1200" cap="none" spc="0" normalizeH="0" baseline="0" noProof="0" dirty="0">
                <a:ln>
                  <a:noFill/>
                </a:ln>
                <a:solidFill>
                  <a:srgbClr val="000000"/>
                </a:solidFill>
                <a:effectLst/>
                <a:uLnTx/>
                <a:uFillTx/>
                <a:latin typeface="Arial"/>
                <a:ea typeface="+mn-ea"/>
                <a:cs typeface="+mn-cs"/>
              </a:rPr>
              <a:t>COMMON CONTROL</a:t>
            </a: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a:t>
            </a:r>
          </a:p>
          <a:p>
            <a:pPr marL="742950" marR="0" lvl="1" indent="-285750" algn="just" defTabSz="914400" rtl="0" eaLnBrk="0" fontAlgn="base" latinLnBrk="0" hangingPunct="0">
              <a:lnSpc>
                <a:spcPct val="100000"/>
              </a:lnSpc>
              <a:spcBef>
                <a:spcPct val="20000"/>
              </a:spcBef>
              <a:spcAft>
                <a:spcPts val="120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altLang="en-US" sz="1800" b="1" i="0" u="sng" strike="noStrike" kern="1200" cap="none" spc="0" normalizeH="0" baseline="0" noProof="0" dirty="0">
                <a:ln>
                  <a:noFill/>
                </a:ln>
                <a:solidFill>
                  <a:srgbClr val="000000"/>
                </a:solidFill>
                <a:effectLst/>
                <a:uLnTx/>
                <a:uFillTx/>
                <a:latin typeface="Arial"/>
                <a:ea typeface="+mn-ea"/>
                <a:cs typeface="+mn-cs"/>
              </a:rPr>
              <a:t>INTRACOMPANY DISTRIBUTION</a:t>
            </a:r>
            <a:r>
              <a:rPr kumimoji="0" lang="en-US" altLang="en-US" sz="1800" b="0" i="0" u="none" strike="noStrike" kern="1200" cap="none" spc="0" normalizeH="0" baseline="0" noProof="0" dirty="0">
                <a:ln>
                  <a:noFill/>
                </a:ln>
                <a:solidFill>
                  <a:srgbClr val="FF0000"/>
                </a:solidFill>
                <a:effectLst/>
                <a:uLnTx/>
                <a:uFillTx/>
                <a:latin typeface="Arial"/>
                <a:ea typeface="+mn-ea"/>
                <a:cs typeface="+mn-cs"/>
              </a:rPr>
              <a:t> </a:t>
            </a: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of any Product between members of an Affiliate</a:t>
            </a:r>
            <a:endParaRPr kumimoji="0" lang="en-US" altLang="en-US" sz="1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System-owned licensed wholesale distributors would be able to transfer drugs. Consider:</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T3 compliance; </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3PL requirements; </a:t>
            </a:r>
          </a:p>
          <a:p>
            <a:pPr marL="742950" marR="0" lvl="1" indent="-285750" algn="just" defTabSz="914400" rtl="0" eaLnBrk="0" fontAlgn="base" latinLnBrk="0" hangingPunct="0">
              <a:lnSpc>
                <a:spcPct val="100000"/>
              </a:lnSpc>
              <a:spcBef>
                <a:spcPct val="20000"/>
              </a:spcBef>
              <a:spcAft>
                <a:spcPts val="120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Pricing/contract compliance</a:t>
            </a:r>
            <a:endParaRPr kumimoji="0" lang="en-US" altLang="en-US" sz="1100" b="1" i="1"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000" b="0" i="1" u="none" strike="noStrike" kern="1200" cap="none" spc="0" normalizeH="0" baseline="0" noProof="0" dirty="0">
                <a:ln>
                  <a:noFill/>
                </a:ln>
                <a:solidFill>
                  <a:srgbClr val="FF0000"/>
                </a:solidFill>
                <a:effectLst/>
                <a:uLnTx/>
                <a:uFillTx/>
                <a:latin typeface="Arial"/>
                <a:ea typeface="+mn-ea"/>
                <a:cs typeface="+mn-cs"/>
              </a:rPr>
              <a:t>DSCSA requirements do not apply when a “Transfer” is exempted from the definition of a “Transaction”</a:t>
            </a:r>
            <a:endParaRPr kumimoji="0" lang="en-US" altLang="en-US" sz="20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17646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State Law Considerations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31</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6" name="Content Placeholder 3">
            <a:extLst>
              <a:ext uri="{FF2B5EF4-FFF2-40B4-BE49-F238E27FC236}">
                <a16:creationId xmlns:a16="http://schemas.microsoft.com/office/drawing/2014/main" id="{47B8AAF6-85FA-0E6B-0068-4CA337A07E36}"/>
              </a:ext>
            </a:extLst>
          </p:cNvPr>
          <p:cNvSpPr txBox="1">
            <a:spLocks noChangeArrowheads="1"/>
          </p:cNvSpPr>
          <p:nvPr/>
        </p:nvSpPr>
        <p:spPr bwMode="auto">
          <a:xfrm>
            <a:off x="733425" y="1585119"/>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In addition to federal regulatory standards, need to consider state law:</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Includes Pharmacy Practice Acts</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Wholesale distributor licensure required?</a:t>
            </a:r>
          </a:p>
          <a:p>
            <a:pPr marL="1143000" marR="0" lvl="2" indent="-228600" algn="just"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Legal requirement vs. more restrictive (even in incorrect) BoP interpretations</a:t>
            </a:r>
          </a:p>
          <a:p>
            <a:pPr marL="1143000" marR="0" lvl="2" indent="-228600" algn="just"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Even if intracompany exceptions</a:t>
            </a:r>
          </a:p>
        </p:txBody>
      </p:sp>
    </p:spTree>
    <p:extLst>
      <p:ext uri="{BB962C8B-B14F-4D97-AF65-F5344CB8AC3E}">
        <p14:creationId xmlns:p14="http://schemas.microsoft.com/office/powerpoint/2010/main" val="181244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Other Options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32</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Content Placeholder 3">
            <a:extLst>
              <a:ext uri="{FF2B5EF4-FFF2-40B4-BE49-F238E27FC236}">
                <a16:creationId xmlns:a16="http://schemas.microsoft.com/office/drawing/2014/main" id="{576271B2-74BD-932F-0105-74BB1F0E85FF}"/>
              </a:ext>
            </a:extLst>
          </p:cNvPr>
          <p:cNvSpPr txBox="1">
            <a:spLocks noChangeArrowheads="1"/>
          </p:cNvSpPr>
          <p:nvPr/>
        </p:nvSpPr>
        <p:spPr bwMode="auto">
          <a:xfrm>
            <a:off x="695859" y="1508919"/>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MTM Models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Shared Service Centers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Consolidate Ship-to Accounts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Central Fill Pharmacy Models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Intracompany Transfers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Central Warehouses: </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Intrasystem</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Establish Wholesale Distributor</a:t>
            </a:r>
          </a:p>
          <a:p>
            <a:pPr marL="341313" indent="-284163" algn="just" defTabSz="914400">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 </a:t>
            </a:r>
            <a:r>
              <a:rPr lang="en-US" altLang="en-US" sz="2800" dirty="0">
                <a:solidFill>
                  <a:srgbClr val="000000"/>
                </a:solidFill>
                <a:latin typeface="Arial"/>
              </a:rPr>
              <a:t>System-owned Specialty Pharmacy</a:t>
            </a: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a:p>
            <a:pPr marL="57150" indent="0" algn="just" defTabSz="914400">
              <a:buNone/>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5794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340B MTM</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33</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6" name="Text Placeholder 7">
            <a:extLst>
              <a:ext uri="{FF2B5EF4-FFF2-40B4-BE49-F238E27FC236}">
                <a16:creationId xmlns:a16="http://schemas.microsoft.com/office/drawing/2014/main" id="{A67A78E1-6068-83DF-53AA-0234F2C06BA3}"/>
              </a:ext>
            </a:extLst>
          </p:cNvPr>
          <p:cNvSpPr txBox="1">
            <a:spLocks/>
          </p:cNvSpPr>
          <p:nvPr/>
        </p:nvSpPr>
        <p:spPr>
          <a:xfrm>
            <a:off x="733425" y="1433354"/>
            <a:ext cx="8654256" cy="472313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0" i="1" u="sng" strike="noStrike" kern="1200" cap="none" spc="0" normalizeH="0" baseline="0" noProof="0" dirty="0">
                <a:ln>
                  <a:noFill/>
                </a:ln>
                <a:solidFill>
                  <a:sysClr val="windowText" lastClr="000000"/>
                </a:solidFill>
                <a:effectLst/>
                <a:uLnTx/>
                <a:uFillTx/>
                <a:latin typeface="Calibri"/>
                <a:ea typeface="맑은 고딕"/>
                <a:cs typeface="+mn-cs"/>
              </a:rPr>
              <a:t>Overview</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tab pos="682625" algn="l"/>
              </a:tabLst>
              <a:defRPr/>
            </a:pPr>
            <a:r>
              <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rPr>
              <a:t>Not unreasonable for 340B CE to consider patients who only receive pharmacist (non-prescriber) MTM services to establish 340B eligibility.</a:t>
            </a:r>
          </a:p>
          <a:p>
            <a:pPr marL="914400" marR="0" lvl="1" indent="-457200" algn="just"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ysClr val="windowText" lastClr="000000"/>
                </a:solidFill>
                <a:effectLst/>
                <a:uLnTx/>
                <a:uFillTx/>
                <a:latin typeface="Calibri"/>
                <a:ea typeface="맑은 고딕"/>
                <a:cs typeface="+mn-cs"/>
              </a:rPr>
              <a:t>Must establish a relationship with the CE such that it is responsible for and maintains a record of their care</a:t>
            </a:r>
          </a:p>
          <a:p>
            <a:pPr marL="914400" marR="0" lvl="1" indent="-457200" algn="just"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맑은 고딕"/>
                <a:cs typeface="+mn-cs"/>
              </a:rPr>
              <a:t>Consider: Infusion Department</a:t>
            </a:r>
          </a:p>
          <a:p>
            <a:pPr marL="914400" marR="0" lvl="1" indent="-457200" algn="just"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ysClr val="windowText" lastClr="000000"/>
                </a:solidFill>
                <a:effectLst/>
                <a:uLnTx/>
                <a:uFillTx/>
                <a:latin typeface="Calibri"/>
                <a:ea typeface="맑은 고딕"/>
                <a:cs typeface="+mn-cs"/>
              </a:rPr>
              <a:t>Recommend: Document Eligible Patient definition in a written policy and notify HRSA OPA anonymously to give them the opportunity to adopt an alternative position</a:t>
            </a:r>
          </a:p>
          <a:p>
            <a:pPr marL="914400" marR="0" lvl="1" indent="-457200" algn="just"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lang="en-US" sz="2400" dirty="0">
                <a:solidFill>
                  <a:sysClr val="windowText" lastClr="000000"/>
                </a:solidFill>
                <a:latin typeface="Calibri"/>
                <a:ea typeface="맑은 고딕"/>
              </a:rPr>
              <a:t>Consider: Fact-specific implementation</a:t>
            </a:r>
            <a:endParaRPr kumimoji="0" lang="en-US" sz="2400" b="0" i="0" u="none" strike="noStrike" kern="1200" cap="none" spc="0" normalizeH="0" baseline="0" noProof="0" dirty="0">
              <a:ln>
                <a:noFill/>
              </a:ln>
              <a:solidFill>
                <a:sysClr val="windowText" lastClr="000000"/>
              </a:solidFill>
              <a:effectLst/>
              <a:uLnTx/>
              <a:uFillTx/>
              <a:latin typeface="Calibri"/>
              <a:ea typeface="맑은 고딕"/>
              <a:cs typeface="+mn-cs"/>
            </a:endParaRPr>
          </a:p>
        </p:txBody>
      </p:sp>
    </p:spTree>
    <p:extLst>
      <p:ext uri="{BB962C8B-B14F-4D97-AF65-F5344CB8AC3E}">
        <p14:creationId xmlns:p14="http://schemas.microsoft.com/office/powerpoint/2010/main" val="44938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34</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itle 3">
            <a:extLst>
              <a:ext uri="{FF2B5EF4-FFF2-40B4-BE49-F238E27FC236}">
                <a16:creationId xmlns:a16="http://schemas.microsoft.com/office/drawing/2014/main" id="{43E0C5B4-AA8A-2022-9F8E-8DCC90F44934}"/>
              </a:ext>
            </a:extLst>
          </p:cNvPr>
          <p:cNvSpPr txBox="1">
            <a:spLocks noChangeArrowheads="1"/>
          </p:cNvSpPr>
          <p:nvPr/>
        </p:nvSpPr>
        <p:spPr bwMode="auto">
          <a:xfrm>
            <a:off x="623888" y="1709738"/>
            <a:ext cx="78867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Arial" panose="020B0604020202020204" pitchFamily="34" charset="0"/>
              </a:defRPr>
            </a:lvl2pPr>
            <a:lvl3pPr algn="ctr" rtl="0" eaLnBrk="0" fontAlgn="base" hangingPunct="0">
              <a:spcBef>
                <a:spcPct val="0"/>
              </a:spcBef>
              <a:spcAft>
                <a:spcPct val="0"/>
              </a:spcAft>
              <a:defRPr sz="4400">
                <a:solidFill>
                  <a:srgbClr val="FF9900"/>
                </a:solidFill>
                <a:latin typeface="Arial" panose="020B0604020202020204" pitchFamily="34" charset="0"/>
              </a:defRPr>
            </a:lvl3pPr>
            <a:lvl4pPr algn="ctr" rtl="0" eaLnBrk="0" fontAlgn="base" hangingPunct="0">
              <a:spcBef>
                <a:spcPct val="0"/>
              </a:spcBef>
              <a:spcAft>
                <a:spcPct val="0"/>
              </a:spcAft>
              <a:defRPr sz="4400">
                <a:solidFill>
                  <a:srgbClr val="FF9900"/>
                </a:solidFill>
                <a:latin typeface="Arial" panose="020B0604020202020204" pitchFamily="34" charset="0"/>
              </a:defRPr>
            </a:lvl4pPr>
            <a:lvl5pPr algn="ctr" rtl="0" eaLnBrk="0" fontAlgn="base" hangingPunct="0">
              <a:spcBef>
                <a:spcPct val="0"/>
              </a:spcBef>
              <a:spcAft>
                <a:spcPct val="0"/>
              </a:spcAft>
              <a:defRPr sz="4400">
                <a:solidFill>
                  <a:srgbClr val="FF9900"/>
                </a:solidFill>
                <a:latin typeface="Arial" panose="020B0604020202020204" pitchFamily="34" charset="0"/>
              </a:defRPr>
            </a:lvl5pPr>
            <a:lvl6pPr marL="457200" algn="ctr" rtl="0" fontAlgn="base">
              <a:spcBef>
                <a:spcPct val="0"/>
              </a:spcBef>
              <a:spcAft>
                <a:spcPct val="0"/>
              </a:spcAft>
              <a:defRPr sz="4400">
                <a:solidFill>
                  <a:srgbClr val="FF9900"/>
                </a:solidFill>
                <a:latin typeface="Arial" panose="020B0604020202020204" pitchFamily="34" charset="0"/>
              </a:defRPr>
            </a:lvl6pPr>
            <a:lvl7pPr marL="914400" algn="ctr" rtl="0" fontAlgn="base">
              <a:spcBef>
                <a:spcPct val="0"/>
              </a:spcBef>
              <a:spcAft>
                <a:spcPct val="0"/>
              </a:spcAft>
              <a:defRPr sz="4400">
                <a:solidFill>
                  <a:srgbClr val="FF9900"/>
                </a:solidFill>
                <a:latin typeface="Arial" panose="020B0604020202020204" pitchFamily="34" charset="0"/>
              </a:defRPr>
            </a:lvl7pPr>
            <a:lvl8pPr marL="1371600" algn="ctr" rtl="0" fontAlgn="base">
              <a:spcBef>
                <a:spcPct val="0"/>
              </a:spcBef>
              <a:spcAft>
                <a:spcPct val="0"/>
              </a:spcAft>
              <a:defRPr sz="4400">
                <a:solidFill>
                  <a:srgbClr val="FF9900"/>
                </a:solidFill>
                <a:latin typeface="Arial" panose="020B0604020202020204" pitchFamily="34" charset="0"/>
              </a:defRPr>
            </a:lvl8pPr>
            <a:lvl9pPr marL="1828800" algn="ctr" rtl="0" fontAlgn="base">
              <a:spcBef>
                <a:spcPct val="0"/>
              </a:spcBef>
              <a:spcAft>
                <a:spcPct val="0"/>
              </a:spcAft>
              <a:defRPr sz="4400">
                <a:solidFill>
                  <a:srgbClr val="FF9900"/>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dirty="0"/>
              <a:t>Risk Factors &amp;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dirty="0"/>
              <a:t>Other Issues</a:t>
            </a:r>
            <a:endParaRPr kumimoji="0" lang="en-US" altLang="en-US" sz="6000" b="0" i="0" u="none" strike="noStrike" kern="1200" cap="none" spc="0" normalizeH="0" baseline="0" noProof="0" dirty="0">
              <a:ln>
                <a:noFill/>
              </a:ln>
              <a:solidFill>
                <a:srgbClr val="FF9900"/>
              </a:solidFill>
              <a:effectLst/>
              <a:uLnTx/>
              <a:uFillTx/>
              <a:latin typeface="Arial"/>
              <a:ea typeface="+mj-ea"/>
              <a:cs typeface="+mj-cs"/>
            </a:endParaRPr>
          </a:p>
        </p:txBody>
      </p:sp>
    </p:spTree>
    <p:extLst>
      <p:ext uri="{BB962C8B-B14F-4D97-AF65-F5344CB8AC3E}">
        <p14:creationId xmlns:p14="http://schemas.microsoft.com/office/powerpoint/2010/main" val="42817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Other Options – Risk Factors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35</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6" name="Content Placeholder 3">
            <a:extLst>
              <a:ext uri="{FF2B5EF4-FFF2-40B4-BE49-F238E27FC236}">
                <a16:creationId xmlns:a16="http://schemas.microsoft.com/office/drawing/2014/main" id="{198AEF09-5F14-A890-D059-D4A3BA50D551}"/>
              </a:ext>
            </a:extLst>
          </p:cNvPr>
          <p:cNvSpPr txBox="1">
            <a:spLocks noChangeArrowheads="1"/>
          </p:cNvSpPr>
          <p:nvPr/>
        </p:nvSpPr>
        <p:spPr bwMode="auto">
          <a:xfrm>
            <a:off x="729456" y="1508919"/>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What about Child Sites?</a:t>
            </a:r>
          </a:p>
          <a:p>
            <a:pPr lvl="1" indent="-342900" algn="just" defTabSz="914400">
              <a:buFontTx/>
              <a:buChar char="•"/>
              <a:defRPr/>
            </a:pPr>
            <a:r>
              <a:rPr lang="en-US" altLang="en-US" sz="1600" dirty="0">
                <a:solidFill>
                  <a:srgbClr val="000000"/>
                </a:solidFill>
                <a:latin typeface="Arial"/>
              </a:rPr>
              <a:t>HRSA OPA historically required a provider-based department to be included on an as-filed cost report before registering it as a “child site”</a:t>
            </a:r>
          </a:p>
          <a:p>
            <a:pPr lvl="1" indent="-342900" algn="just" defTabSz="914400">
              <a:buFontTx/>
              <a:buChar char="•"/>
              <a:defRPr/>
            </a:pP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Flexibility announced during COVID-19 pandemic</a:t>
            </a:r>
          </a:p>
          <a:p>
            <a:pPr lvl="1" indent="-342900" algn="just" defTabSz="914400">
              <a:buFontTx/>
              <a:buChar char="•"/>
              <a:defRPr/>
            </a:pPr>
            <a:r>
              <a:rPr lang="en-US" altLang="en-US" sz="1600" dirty="0">
                <a:solidFill>
                  <a:srgbClr val="000000"/>
                </a:solidFill>
                <a:latin typeface="Arial"/>
              </a:rPr>
              <a:t>After the pandemic, have things changed? </a:t>
            </a:r>
          </a:p>
          <a:p>
            <a:pPr lvl="1" indent="-342900" algn="just" defTabSz="914400">
              <a:buFontTx/>
              <a:buChar char="•"/>
              <a:defRPr/>
            </a:pP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If things have changed, what would it affect? </a:t>
            </a:r>
          </a:p>
        </p:txBody>
      </p:sp>
    </p:spTree>
    <p:extLst>
      <p:ext uri="{BB962C8B-B14F-4D97-AF65-F5344CB8AC3E}">
        <p14:creationId xmlns:p14="http://schemas.microsoft.com/office/powerpoint/2010/main" val="261210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Other Options – Risk Factors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36</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6" name="Content Placeholder 3">
            <a:extLst>
              <a:ext uri="{FF2B5EF4-FFF2-40B4-BE49-F238E27FC236}">
                <a16:creationId xmlns:a16="http://schemas.microsoft.com/office/drawing/2014/main" id="{198AEF09-5F14-A890-D059-D4A3BA50D551}"/>
              </a:ext>
            </a:extLst>
          </p:cNvPr>
          <p:cNvSpPr txBox="1">
            <a:spLocks noChangeArrowheads="1"/>
          </p:cNvSpPr>
          <p:nvPr/>
        </p:nvSpPr>
        <p:spPr bwMode="auto">
          <a:xfrm>
            <a:off x="729456" y="1508919"/>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Drug Distributor Agreements:</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“Own Use” requirements?</a:t>
            </a:r>
            <a:endParaRPr kumimoji="0" lang="en-US" altLang="en-US" sz="20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Contract Pharmacy Agreements:</a:t>
            </a:r>
            <a:endParaRPr kumimoji="0" lang="en-US" altLang="en-US" sz="2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Address data sharing to ensure compliance with carve-outs </a:t>
            </a:r>
            <a:br>
              <a:rPr kumimoji="0" lang="en-US" altLang="en-US" sz="2000" b="0" i="0" u="none" strike="noStrike" kern="1200" cap="none" spc="0" normalizeH="0" baseline="0" noProof="0" dirty="0">
                <a:ln>
                  <a:noFill/>
                </a:ln>
                <a:solidFill>
                  <a:srgbClr val="000000"/>
                </a:solidFill>
                <a:effectLst/>
                <a:uLnTx/>
                <a:uFillTx/>
                <a:latin typeface="Arial"/>
                <a:ea typeface="+mn-ea"/>
                <a:cs typeface="+mn-cs"/>
              </a:rPr>
            </a:b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(e.g., MCO and FFS)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Legal Risk:</a:t>
            </a:r>
            <a:endParaRPr kumimoji="0" lang="en-US" altLang="en-US" sz="2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State and federal distribution laws</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000" b="0" i="0" u="sng" strike="noStrike" kern="1200" cap="none" spc="0" normalizeH="0" baseline="0" noProof="0" dirty="0">
                <a:ln>
                  <a:noFill/>
                </a:ln>
                <a:solidFill>
                  <a:srgbClr val="000000"/>
                </a:solidFill>
                <a:effectLst/>
                <a:uLnTx/>
                <a:uFillTx/>
                <a:latin typeface="Arial"/>
                <a:ea typeface="+mn-ea"/>
                <a:cs typeface="+mn-cs"/>
              </a:rPr>
              <a:t>Lower risk</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Intrasystem </a:t>
            </a:r>
          </a:p>
          <a:p>
            <a:pPr marL="742950" marR="0" lvl="1" indent="-285750" algn="just"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2000" b="0" i="0" u="sng" strike="noStrike" kern="1200" cap="none" spc="0" normalizeH="0" baseline="0" noProof="0" dirty="0">
                <a:ln>
                  <a:noFill/>
                </a:ln>
                <a:solidFill>
                  <a:srgbClr val="000000"/>
                </a:solidFill>
                <a:effectLst/>
                <a:uLnTx/>
                <a:uFillTx/>
                <a:latin typeface="Arial"/>
                <a:ea typeface="+mn-ea"/>
                <a:cs typeface="+mn-cs"/>
              </a:rPr>
              <a:t>Higher Risk</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Third Party (Agency Status)</a:t>
            </a:r>
          </a:p>
        </p:txBody>
      </p:sp>
    </p:spTree>
    <p:extLst>
      <p:ext uri="{BB962C8B-B14F-4D97-AF65-F5344CB8AC3E}">
        <p14:creationId xmlns:p14="http://schemas.microsoft.com/office/powerpoint/2010/main" val="29280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Other Options – Risk Factors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37</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2" name="Picture 1">
            <a:extLst>
              <a:ext uri="{FF2B5EF4-FFF2-40B4-BE49-F238E27FC236}">
                <a16:creationId xmlns:a16="http://schemas.microsoft.com/office/drawing/2014/main" id="{8DC6CD5B-748B-4A12-CE53-4B4BC53E15D8}"/>
              </a:ext>
            </a:extLst>
          </p:cNvPr>
          <p:cNvPicPr>
            <a:picLocks noChangeAspect="1"/>
          </p:cNvPicPr>
          <p:nvPr/>
        </p:nvPicPr>
        <p:blipFill>
          <a:blip r:embed="rId3"/>
          <a:stretch>
            <a:fillRect/>
          </a:stretch>
        </p:blipFill>
        <p:spPr>
          <a:xfrm>
            <a:off x="733425" y="1737520"/>
            <a:ext cx="7781667"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9352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Other Issues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38</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6" name="Content Placeholder 3">
            <a:extLst>
              <a:ext uri="{FF2B5EF4-FFF2-40B4-BE49-F238E27FC236}">
                <a16:creationId xmlns:a16="http://schemas.microsoft.com/office/drawing/2014/main" id="{198AEF09-5F14-A890-D059-D4A3BA50D551}"/>
              </a:ext>
            </a:extLst>
          </p:cNvPr>
          <p:cNvSpPr txBox="1">
            <a:spLocks noChangeArrowheads="1"/>
          </p:cNvSpPr>
          <p:nvPr/>
        </p:nvSpPr>
        <p:spPr bwMode="auto">
          <a:xfrm>
            <a:off x="853280" y="1508919"/>
            <a:ext cx="868680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400" dirty="0">
                <a:effectLst/>
                <a:ea typeface="Calibri" panose="020F0502020204030204" pitchFamily="34" charset="0"/>
              </a:rPr>
              <a:t>DSH percentages trending downward, potentially implicating continued 340B eligibility</a:t>
            </a:r>
          </a:p>
          <a:p>
            <a:pPr lvl="1">
              <a:spcBef>
                <a:spcPts val="0"/>
              </a:spcBef>
              <a:spcAft>
                <a:spcPts val="0"/>
              </a:spcAft>
            </a:pPr>
            <a:r>
              <a:rPr lang="en-US" sz="1800" dirty="0">
                <a:ea typeface="Calibri" panose="020F0502020204030204" pitchFamily="34" charset="0"/>
              </a:rPr>
              <a:t>V</a:t>
            </a:r>
            <a:r>
              <a:rPr lang="en-US" sz="1800" dirty="0">
                <a:effectLst/>
                <a:ea typeface="Calibri" panose="020F0502020204030204" pitchFamily="34" charset="0"/>
              </a:rPr>
              <a:t>ariety of factors implicated, directly and indirectly related to PHE, Medicaid expansion, demographic changes and more  </a:t>
            </a:r>
          </a:p>
          <a:p>
            <a:pPr>
              <a:spcBef>
                <a:spcPts val="0"/>
              </a:spcBef>
              <a:spcAft>
                <a:spcPts val="0"/>
              </a:spcAft>
            </a:pPr>
            <a:endParaRPr lang="en-US" sz="2400" dirty="0">
              <a:effectLst/>
              <a:ea typeface="Calibri" panose="020F0502020204030204" pitchFamily="34" charset="0"/>
            </a:endParaRPr>
          </a:p>
          <a:p>
            <a:pPr lvl="1">
              <a:spcBef>
                <a:spcPts val="0"/>
              </a:spcBef>
              <a:spcAft>
                <a:spcPts val="0"/>
              </a:spcAft>
            </a:pPr>
            <a:r>
              <a:rPr lang="en-US" sz="1800" dirty="0">
                <a:effectLst/>
                <a:ea typeface="Calibri" panose="020F0502020204030204" pitchFamily="34" charset="0"/>
              </a:rPr>
              <a:t>Consider: Custodial care days, service line/department optimization, remote locations, specialty hospitals</a:t>
            </a:r>
          </a:p>
          <a:p>
            <a:pPr>
              <a:spcBef>
                <a:spcPts val="0"/>
              </a:spcBef>
              <a:spcAft>
                <a:spcPts val="0"/>
              </a:spcAft>
            </a:pPr>
            <a:endParaRPr lang="en-US" sz="2400" dirty="0">
              <a:ea typeface="Times New Roman" panose="02020603050405020304" pitchFamily="18" charset="0"/>
            </a:endParaRPr>
          </a:p>
          <a:p>
            <a:pPr>
              <a:spcBef>
                <a:spcPts val="0"/>
              </a:spcBef>
              <a:spcAft>
                <a:spcPts val="0"/>
              </a:spcAft>
            </a:pPr>
            <a:r>
              <a:rPr lang="en-US" sz="2400" dirty="0">
                <a:ea typeface="Times New Roman" panose="02020603050405020304" pitchFamily="18" charset="0"/>
              </a:rPr>
              <a:t>To Do:</a:t>
            </a:r>
            <a:r>
              <a:rPr lang="en-US" sz="2400" dirty="0">
                <a:effectLst/>
                <a:ea typeface="Times New Roman" panose="02020603050405020304" pitchFamily="18" charset="0"/>
              </a:rPr>
              <a:t> </a:t>
            </a:r>
          </a:p>
          <a:p>
            <a:pPr>
              <a:spcBef>
                <a:spcPts val="0"/>
              </a:spcBef>
              <a:spcAft>
                <a:spcPts val="0"/>
              </a:spcAft>
            </a:pPr>
            <a:endParaRPr lang="en-US" sz="2400" dirty="0">
              <a:effectLst/>
              <a:ea typeface="Times New Roman" panose="02020603050405020304" pitchFamily="18" charset="0"/>
            </a:endParaRPr>
          </a:p>
          <a:p>
            <a:pPr lvl="1">
              <a:spcBef>
                <a:spcPts val="0"/>
              </a:spcBef>
              <a:spcAft>
                <a:spcPts val="0"/>
              </a:spcAft>
            </a:pPr>
            <a:r>
              <a:rPr lang="en-US" sz="1800" dirty="0"/>
              <a:t>Evaluate current DSH percentage metrics and estimate whether any near-term action is necessary to ensure DSH thresholds are met </a:t>
            </a:r>
          </a:p>
          <a:p>
            <a:pPr lvl="2">
              <a:spcBef>
                <a:spcPts val="0"/>
              </a:spcBef>
              <a:spcAft>
                <a:spcPts val="0"/>
              </a:spcAft>
            </a:pPr>
            <a:endParaRPr lang="en-US" sz="1100" dirty="0"/>
          </a:p>
          <a:p>
            <a:pPr lvl="2">
              <a:spcBef>
                <a:spcPts val="0"/>
              </a:spcBef>
              <a:spcAft>
                <a:spcPts val="0"/>
              </a:spcAft>
            </a:pPr>
            <a:r>
              <a:rPr lang="en-US" sz="1600" dirty="0"/>
              <a:t>SCH/RRC ≥ 8$; </a:t>
            </a:r>
          </a:p>
          <a:p>
            <a:pPr lvl="2">
              <a:spcBef>
                <a:spcPts val="0"/>
              </a:spcBef>
              <a:spcAft>
                <a:spcPts val="0"/>
              </a:spcAft>
            </a:pPr>
            <a:endParaRPr lang="en-US" sz="1600" dirty="0"/>
          </a:p>
          <a:p>
            <a:pPr lvl="2">
              <a:spcBef>
                <a:spcPts val="0"/>
              </a:spcBef>
              <a:spcAft>
                <a:spcPts val="0"/>
              </a:spcAft>
            </a:pPr>
            <a:r>
              <a:rPr lang="en-US" sz="1600" dirty="0"/>
              <a:t>DSH/PED/CAN &gt; 11.75%</a:t>
            </a:r>
          </a:p>
        </p:txBody>
      </p:sp>
    </p:spTree>
    <p:extLst>
      <p:ext uri="{BB962C8B-B14F-4D97-AF65-F5344CB8AC3E}">
        <p14:creationId xmlns:p14="http://schemas.microsoft.com/office/powerpoint/2010/main" val="27253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39</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itle 3">
            <a:extLst>
              <a:ext uri="{FF2B5EF4-FFF2-40B4-BE49-F238E27FC236}">
                <a16:creationId xmlns:a16="http://schemas.microsoft.com/office/drawing/2014/main" id="{43E0C5B4-AA8A-2022-9F8E-8DCC90F44934}"/>
              </a:ext>
            </a:extLst>
          </p:cNvPr>
          <p:cNvSpPr txBox="1">
            <a:spLocks noChangeArrowheads="1"/>
          </p:cNvSpPr>
          <p:nvPr/>
        </p:nvSpPr>
        <p:spPr bwMode="auto">
          <a:xfrm>
            <a:off x="623888" y="1709738"/>
            <a:ext cx="78867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Arial" panose="020B0604020202020204" pitchFamily="34" charset="0"/>
              </a:defRPr>
            </a:lvl2pPr>
            <a:lvl3pPr algn="ctr" rtl="0" eaLnBrk="0" fontAlgn="base" hangingPunct="0">
              <a:spcBef>
                <a:spcPct val="0"/>
              </a:spcBef>
              <a:spcAft>
                <a:spcPct val="0"/>
              </a:spcAft>
              <a:defRPr sz="4400">
                <a:solidFill>
                  <a:srgbClr val="FF9900"/>
                </a:solidFill>
                <a:latin typeface="Arial" panose="020B0604020202020204" pitchFamily="34" charset="0"/>
              </a:defRPr>
            </a:lvl3pPr>
            <a:lvl4pPr algn="ctr" rtl="0" eaLnBrk="0" fontAlgn="base" hangingPunct="0">
              <a:spcBef>
                <a:spcPct val="0"/>
              </a:spcBef>
              <a:spcAft>
                <a:spcPct val="0"/>
              </a:spcAft>
              <a:defRPr sz="4400">
                <a:solidFill>
                  <a:srgbClr val="FF9900"/>
                </a:solidFill>
                <a:latin typeface="Arial" panose="020B0604020202020204" pitchFamily="34" charset="0"/>
              </a:defRPr>
            </a:lvl4pPr>
            <a:lvl5pPr algn="ctr" rtl="0" eaLnBrk="0" fontAlgn="base" hangingPunct="0">
              <a:spcBef>
                <a:spcPct val="0"/>
              </a:spcBef>
              <a:spcAft>
                <a:spcPct val="0"/>
              </a:spcAft>
              <a:defRPr sz="4400">
                <a:solidFill>
                  <a:srgbClr val="FF9900"/>
                </a:solidFill>
                <a:latin typeface="Arial" panose="020B0604020202020204" pitchFamily="34" charset="0"/>
              </a:defRPr>
            </a:lvl5pPr>
            <a:lvl6pPr marL="457200" algn="ctr" rtl="0" fontAlgn="base">
              <a:spcBef>
                <a:spcPct val="0"/>
              </a:spcBef>
              <a:spcAft>
                <a:spcPct val="0"/>
              </a:spcAft>
              <a:defRPr sz="4400">
                <a:solidFill>
                  <a:srgbClr val="FF9900"/>
                </a:solidFill>
                <a:latin typeface="Arial" panose="020B0604020202020204" pitchFamily="34" charset="0"/>
              </a:defRPr>
            </a:lvl6pPr>
            <a:lvl7pPr marL="914400" algn="ctr" rtl="0" fontAlgn="base">
              <a:spcBef>
                <a:spcPct val="0"/>
              </a:spcBef>
              <a:spcAft>
                <a:spcPct val="0"/>
              </a:spcAft>
              <a:defRPr sz="4400">
                <a:solidFill>
                  <a:srgbClr val="FF9900"/>
                </a:solidFill>
                <a:latin typeface="Arial" panose="020B0604020202020204" pitchFamily="34" charset="0"/>
              </a:defRPr>
            </a:lvl7pPr>
            <a:lvl8pPr marL="1371600" algn="ctr" rtl="0" fontAlgn="base">
              <a:spcBef>
                <a:spcPct val="0"/>
              </a:spcBef>
              <a:spcAft>
                <a:spcPct val="0"/>
              </a:spcAft>
              <a:defRPr sz="4400">
                <a:solidFill>
                  <a:srgbClr val="FF9900"/>
                </a:solidFill>
                <a:latin typeface="Arial" panose="020B0604020202020204" pitchFamily="34" charset="0"/>
              </a:defRPr>
            </a:lvl8pPr>
            <a:lvl9pPr marL="1828800" algn="ctr" rtl="0" fontAlgn="base">
              <a:spcBef>
                <a:spcPct val="0"/>
              </a:spcBef>
              <a:spcAft>
                <a:spcPct val="0"/>
              </a:spcAft>
              <a:defRPr sz="4400">
                <a:solidFill>
                  <a:srgbClr val="FF9900"/>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9900"/>
                </a:solidFill>
                <a:effectLst/>
                <a:uLnTx/>
                <a:uFillTx/>
                <a:latin typeface="Arial"/>
                <a:ea typeface="+mj-ea"/>
                <a:cs typeface="+mj-cs"/>
              </a:rPr>
              <a:t>Reminder: Restoration of OPPS Payments</a:t>
            </a:r>
          </a:p>
        </p:txBody>
      </p:sp>
    </p:spTree>
    <p:extLst>
      <p:ext uri="{BB962C8B-B14F-4D97-AF65-F5344CB8AC3E}">
        <p14:creationId xmlns:p14="http://schemas.microsoft.com/office/powerpoint/2010/main" val="215993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itle 3">
            <a:extLst>
              <a:ext uri="{FF2B5EF4-FFF2-40B4-BE49-F238E27FC236}">
                <a16:creationId xmlns:a16="http://schemas.microsoft.com/office/drawing/2014/main" id="{43E0C5B4-AA8A-2022-9F8E-8DCC90F44934}"/>
              </a:ext>
            </a:extLst>
          </p:cNvPr>
          <p:cNvSpPr txBox="1">
            <a:spLocks noChangeArrowheads="1"/>
          </p:cNvSpPr>
          <p:nvPr/>
        </p:nvSpPr>
        <p:spPr bwMode="auto">
          <a:xfrm>
            <a:off x="623888" y="1709738"/>
            <a:ext cx="78867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Arial" panose="020B0604020202020204" pitchFamily="34" charset="0"/>
              </a:defRPr>
            </a:lvl2pPr>
            <a:lvl3pPr algn="ctr" rtl="0" eaLnBrk="0" fontAlgn="base" hangingPunct="0">
              <a:spcBef>
                <a:spcPct val="0"/>
              </a:spcBef>
              <a:spcAft>
                <a:spcPct val="0"/>
              </a:spcAft>
              <a:defRPr sz="4400">
                <a:solidFill>
                  <a:srgbClr val="FF9900"/>
                </a:solidFill>
                <a:latin typeface="Arial" panose="020B0604020202020204" pitchFamily="34" charset="0"/>
              </a:defRPr>
            </a:lvl3pPr>
            <a:lvl4pPr algn="ctr" rtl="0" eaLnBrk="0" fontAlgn="base" hangingPunct="0">
              <a:spcBef>
                <a:spcPct val="0"/>
              </a:spcBef>
              <a:spcAft>
                <a:spcPct val="0"/>
              </a:spcAft>
              <a:defRPr sz="4400">
                <a:solidFill>
                  <a:srgbClr val="FF9900"/>
                </a:solidFill>
                <a:latin typeface="Arial" panose="020B0604020202020204" pitchFamily="34" charset="0"/>
              </a:defRPr>
            </a:lvl4pPr>
            <a:lvl5pPr algn="ctr" rtl="0" eaLnBrk="0" fontAlgn="base" hangingPunct="0">
              <a:spcBef>
                <a:spcPct val="0"/>
              </a:spcBef>
              <a:spcAft>
                <a:spcPct val="0"/>
              </a:spcAft>
              <a:defRPr sz="4400">
                <a:solidFill>
                  <a:srgbClr val="FF9900"/>
                </a:solidFill>
                <a:latin typeface="Arial" panose="020B0604020202020204" pitchFamily="34" charset="0"/>
              </a:defRPr>
            </a:lvl5pPr>
            <a:lvl6pPr marL="457200" algn="ctr" rtl="0" fontAlgn="base">
              <a:spcBef>
                <a:spcPct val="0"/>
              </a:spcBef>
              <a:spcAft>
                <a:spcPct val="0"/>
              </a:spcAft>
              <a:defRPr sz="4400">
                <a:solidFill>
                  <a:srgbClr val="FF9900"/>
                </a:solidFill>
                <a:latin typeface="Arial" panose="020B0604020202020204" pitchFamily="34" charset="0"/>
              </a:defRPr>
            </a:lvl6pPr>
            <a:lvl7pPr marL="914400" algn="ctr" rtl="0" fontAlgn="base">
              <a:spcBef>
                <a:spcPct val="0"/>
              </a:spcBef>
              <a:spcAft>
                <a:spcPct val="0"/>
              </a:spcAft>
              <a:defRPr sz="4400">
                <a:solidFill>
                  <a:srgbClr val="FF9900"/>
                </a:solidFill>
                <a:latin typeface="Arial" panose="020B0604020202020204" pitchFamily="34" charset="0"/>
              </a:defRPr>
            </a:lvl7pPr>
            <a:lvl8pPr marL="1371600" algn="ctr" rtl="0" fontAlgn="base">
              <a:spcBef>
                <a:spcPct val="0"/>
              </a:spcBef>
              <a:spcAft>
                <a:spcPct val="0"/>
              </a:spcAft>
              <a:defRPr sz="4400">
                <a:solidFill>
                  <a:srgbClr val="FF9900"/>
                </a:solidFill>
                <a:latin typeface="Arial" panose="020B0604020202020204" pitchFamily="34" charset="0"/>
              </a:defRPr>
            </a:lvl8pPr>
            <a:lvl9pPr marL="1828800" algn="ctr" rtl="0" fontAlgn="base">
              <a:spcBef>
                <a:spcPct val="0"/>
              </a:spcBef>
              <a:spcAft>
                <a:spcPct val="0"/>
              </a:spcAft>
              <a:defRPr sz="4400">
                <a:solidFill>
                  <a:srgbClr val="FF9900"/>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9900"/>
                </a:solidFill>
                <a:effectLst/>
                <a:uLnTx/>
                <a:uFillTx/>
                <a:latin typeface="Arial"/>
                <a:ea typeface="+mj-ea"/>
                <a:cs typeface="+mj-cs"/>
              </a:rPr>
              <a:t>What Are the Issues Today?</a:t>
            </a:r>
          </a:p>
        </p:txBody>
      </p:sp>
    </p:spTree>
    <p:extLst>
      <p:ext uri="{BB962C8B-B14F-4D97-AF65-F5344CB8AC3E}">
        <p14:creationId xmlns:p14="http://schemas.microsoft.com/office/powerpoint/2010/main" val="16776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Restoration of OPPS Payments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40</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3" name="Content Placeholder 7">
            <a:extLst>
              <a:ext uri="{FF2B5EF4-FFF2-40B4-BE49-F238E27FC236}">
                <a16:creationId xmlns:a16="http://schemas.microsoft.com/office/drawing/2014/main" id="{603E918B-0D52-B87F-1581-603DC5805792}"/>
              </a:ext>
            </a:extLst>
          </p:cNvPr>
          <p:cNvGraphicFramePr>
            <a:graphicFrameLocks/>
          </p:cNvGraphicFramePr>
          <p:nvPr/>
        </p:nvGraphicFramePr>
        <p:xfrm>
          <a:off x="624681" y="1585119"/>
          <a:ext cx="838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616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Restoration of OPPS Payments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41</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2" name="Content Placeholder 3">
            <a:extLst>
              <a:ext uri="{FF2B5EF4-FFF2-40B4-BE49-F238E27FC236}">
                <a16:creationId xmlns:a16="http://schemas.microsoft.com/office/drawing/2014/main" id="{43164E8D-229E-AEF3-34C2-A4143262DFBF}"/>
              </a:ext>
            </a:extLst>
          </p:cNvPr>
          <p:cNvGraphicFramePr>
            <a:graphicFrameLocks/>
          </p:cNvGraphicFramePr>
          <p:nvPr/>
        </p:nvGraphicFramePr>
        <p:xfrm>
          <a:off x="733425" y="1585119"/>
          <a:ext cx="7816850" cy="330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01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Restoration of OPPS Payments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42</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6" name="Content Placeholder 3">
            <a:extLst>
              <a:ext uri="{FF2B5EF4-FFF2-40B4-BE49-F238E27FC236}">
                <a16:creationId xmlns:a16="http://schemas.microsoft.com/office/drawing/2014/main" id="{923872DF-2C37-93A0-0E2B-D0ABAE33DFE0}"/>
              </a:ext>
            </a:extLst>
          </p:cNvPr>
          <p:cNvGraphicFramePr>
            <a:graphicFrameLocks/>
          </p:cNvGraphicFramePr>
          <p:nvPr/>
        </p:nvGraphicFramePr>
        <p:xfrm>
          <a:off x="457199" y="2057399"/>
          <a:ext cx="8316913" cy="402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8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Restoration of OPPS Payments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43</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9" name="Table 8">
            <a:extLst>
              <a:ext uri="{FF2B5EF4-FFF2-40B4-BE49-F238E27FC236}">
                <a16:creationId xmlns:a16="http://schemas.microsoft.com/office/drawing/2014/main" id="{DA1DC8CB-41D4-9583-8FD2-BB71B216F700}"/>
              </a:ext>
            </a:extLst>
          </p:cNvPr>
          <p:cNvGraphicFramePr>
            <a:graphicFrameLocks noGrp="1"/>
          </p:cNvGraphicFramePr>
          <p:nvPr/>
        </p:nvGraphicFramePr>
        <p:xfrm>
          <a:off x="853281" y="1282991"/>
          <a:ext cx="7696200" cy="5255128"/>
        </p:xfrm>
        <a:graphic>
          <a:graphicData uri="http://schemas.openxmlformats.org/drawingml/2006/table">
            <a:tbl>
              <a:tblPr firstRow="1" firstCol="1" bandRow="1">
                <a:tableStyleId>{7DF18680-E054-41AD-8BC1-D1AEF772440D}</a:tableStyleId>
              </a:tblPr>
              <a:tblGrid>
                <a:gridCol w="153924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53924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tblGrid>
              <a:tr h="555328">
                <a:tc>
                  <a:txBody>
                    <a:bodyPr/>
                    <a:lstStyle/>
                    <a:p>
                      <a:pPr marL="0" marR="0" latinLnBrk="0">
                        <a:spcBef>
                          <a:spcPts val="0"/>
                        </a:spcBef>
                        <a:spcAft>
                          <a:spcPts val="0"/>
                        </a:spcAft>
                      </a:pPr>
                      <a:r>
                        <a:rPr lang="en-US" sz="1200" dirty="0">
                          <a:solidFill>
                            <a:schemeClr val="accent2">
                              <a:lumMod val="75000"/>
                            </a:schemeClr>
                          </a:solidFill>
                          <a:effectLst/>
                        </a:rPr>
                        <a:t>Hospital Type (determined by CMS)</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nchor="b"/>
                </a:tc>
                <a:tc>
                  <a:txBody>
                    <a:bodyPr/>
                    <a:lstStyle/>
                    <a:p>
                      <a:pPr marL="0" marR="0" latinLnBrk="0">
                        <a:spcBef>
                          <a:spcPts val="0"/>
                        </a:spcBef>
                        <a:spcAft>
                          <a:spcPts val="0"/>
                        </a:spcAft>
                      </a:pPr>
                      <a:r>
                        <a:rPr lang="en-US" sz="1200" dirty="0">
                          <a:solidFill>
                            <a:schemeClr val="accent2">
                              <a:lumMod val="75000"/>
                            </a:schemeClr>
                          </a:solidFill>
                          <a:effectLst/>
                        </a:rPr>
                        <a:t>Pass-through Drug </a:t>
                      </a:r>
                    </a:p>
                    <a:p>
                      <a:pPr marL="0" marR="0" latinLnBrk="0">
                        <a:spcBef>
                          <a:spcPts val="0"/>
                        </a:spcBef>
                        <a:spcAft>
                          <a:spcPts val="0"/>
                        </a:spcAft>
                      </a:pPr>
                      <a:r>
                        <a:rPr lang="en-US" sz="1200" dirty="0">
                          <a:solidFill>
                            <a:schemeClr val="accent2">
                              <a:lumMod val="75000"/>
                            </a:schemeClr>
                          </a:solidFill>
                          <a:effectLst/>
                        </a:rPr>
                        <a:t>(SI “G”)</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nchor="b"/>
                </a:tc>
                <a:tc>
                  <a:txBody>
                    <a:bodyPr/>
                    <a:lstStyle/>
                    <a:p>
                      <a:pPr marL="0" marR="0" latinLnBrk="0">
                        <a:spcBef>
                          <a:spcPts val="0"/>
                        </a:spcBef>
                        <a:spcAft>
                          <a:spcPts val="0"/>
                        </a:spcAft>
                      </a:pPr>
                      <a:r>
                        <a:rPr lang="en-US" sz="1200" dirty="0">
                          <a:solidFill>
                            <a:schemeClr val="accent2">
                              <a:lumMod val="75000"/>
                            </a:schemeClr>
                          </a:solidFill>
                          <a:effectLst/>
                        </a:rPr>
                        <a:t>Separately Payable Drug (SI “K”)</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nchor="b"/>
                </a:tc>
                <a:tc>
                  <a:txBody>
                    <a:bodyPr/>
                    <a:lstStyle/>
                    <a:p>
                      <a:pPr marL="0" marR="0" latinLnBrk="0">
                        <a:spcBef>
                          <a:spcPts val="0"/>
                        </a:spcBef>
                        <a:spcAft>
                          <a:spcPts val="0"/>
                        </a:spcAft>
                      </a:pPr>
                      <a:r>
                        <a:rPr lang="en-US" sz="1200" dirty="0">
                          <a:solidFill>
                            <a:schemeClr val="accent2">
                              <a:lumMod val="75000"/>
                            </a:schemeClr>
                          </a:solidFill>
                          <a:effectLst/>
                        </a:rPr>
                        <a:t>Vaccine </a:t>
                      </a:r>
                    </a:p>
                    <a:p>
                      <a:pPr marL="0" marR="0" latinLnBrk="0">
                        <a:spcBef>
                          <a:spcPts val="0"/>
                        </a:spcBef>
                        <a:spcAft>
                          <a:spcPts val="0"/>
                        </a:spcAft>
                      </a:pPr>
                      <a:r>
                        <a:rPr lang="en-US" sz="1200" dirty="0">
                          <a:solidFill>
                            <a:schemeClr val="accent2">
                              <a:lumMod val="75000"/>
                            </a:schemeClr>
                          </a:solidFill>
                          <a:effectLst/>
                        </a:rPr>
                        <a:t>(SI “F” “L” or “M”)</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nchor="b"/>
                </a:tc>
                <a:tc>
                  <a:txBody>
                    <a:bodyPr/>
                    <a:lstStyle/>
                    <a:p>
                      <a:pPr marL="0" marR="0" latinLnBrk="0">
                        <a:spcBef>
                          <a:spcPts val="0"/>
                        </a:spcBef>
                        <a:spcAft>
                          <a:spcPts val="0"/>
                        </a:spcAft>
                      </a:pPr>
                      <a:r>
                        <a:rPr lang="en-US" sz="1200" dirty="0">
                          <a:solidFill>
                            <a:schemeClr val="accent2">
                              <a:lumMod val="75000"/>
                            </a:schemeClr>
                          </a:solidFill>
                          <a:effectLst/>
                        </a:rPr>
                        <a:t>Packaged Drug </a:t>
                      </a:r>
                    </a:p>
                    <a:p>
                      <a:pPr marL="0" marR="0" latinLnBrk="0">
                        <a:spcBef>
                          <a:spcPts val="0"/>
                        </a:spcBef>
                        <a:spcAft>
                          <a:spcPts val="0"/>
                        </a:spcAft>
                      </a:pPr>
                      <a:r>
                        <a:rPr lang="en-US" sz="1200" dirty="0">
                          <a:solidFill>
                            <a:schemeClr val="accent2">
                              <a:lumMod val="75000"/>
                            </a:schemeClr>
                          </a:solidFill>
                          <a:effectLst/>
                        </a:rPr>
                        <a:t>(SI “N”)</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nchor="b"/>
                </a:tc>
                <a:extLst>
                  <a:ext uri="{0D108BD9-81ED-4DB2-BD59-A6C34878D82A}">
                    <a16:rowId xmlns:a16="http://schemas.microsoft.com/office/drawing/2014/main" val="10000"/>
                  </a:ext>
                </a:extLst>
              </a:tr>
              <a:tr h="185110">
                <a:tc gridSpan="5">
                  <a:txBody>
                    <a:bodyPr/>
                    <a:lstStyle/>
                    <a:p>
                      <a:pPr marL="0" marR="0" algn="ctr" latinLnBrk="0">
                        <a:spcBef>
                          <a:spcPts val="0"/>
                        </a:spcBef>
                        <a:spcAft>
                          <a:spcPts val="0"/>
                        </a:spcAft>
                      </a:pPr>
                      <a:r>
                        <a:rPr lang="en-US" sz="1200" dirty="0">
                          <a:solidFill>
                            <a:schemeClr val="accent2">
                              <a:lumMod val="75000"/>
                            </a:schemeClr>
                          </a:solidFill>
                          <a:effectLst/>
                        </a:rPr>
                        <a:t>Not Paid under OPPS </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957" marR="87957" marT="43978" marB="4397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218">
                <a:tc>
                  <a:txBody>
                    <a:bodyPr/>
                    <a:lstStyle/>
                    <a:p>
                      <a:pPr marL="0" marR="0" latinLnBrk="0">
                        <a:spcBef>
                          <a:spcPts val="0"/>
                        </a:spcBef>
                        <a:spcAft>
                          <a:spcPts val="0"/>
                        </a:spcAft>
                      </a:pPr>
                      <a:r>
                        <a:rPr lang="en-US" sz="1200" dirty="0">
                          <a:solidFill>
                            <a:schemeClr val="accent2">
                              <a:lumMod val="75000"/>
                            </a:schemeClr>
                          </a:solidFill>
                          <a:effectLst/>
                        </a:rPr>
                        <a:t>CAH</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02"/>
                  </a:ext>
                </a:extLst>
              </a:tr>
              <a:tr h="370218">
                <a:tc>
                  <a:txBody>
                    <a:bodyPr/>
                    <a:lstStyle/>
                    <a:p>
                      <a:pPr marL="0" marR="0" latinLnBrk="0">
                        <a:spcBef>
                          <a:spcPts val="0"/>
                        </a:spcBef>
                        <a:spcAft>
                          <a:spcPts val="0"/>
                        </a:spcAft>
                      </a:pPr>
                      <a:r>
                        <a:rPr lang="en-US" sz="1200" dirty="0">
                          <a:solidFill>
                            <a:schemeClr val="accent2">
                              <a:lumMod val="75000"/>
                            </a:schemeClr>
                          </a:solidFill>
                          <a:effectLst/>
                        </a:rPr>
                        <a:t>Non-Excepted Off-Campus PBD</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03"/>
                  </a:ext>
                </a:extLst>
              </a:tr>
              <a:tr h="185110">
                <a:tc gridSpan="5">
                  <a:txBody>
                    <a:bodyPr/>
                    <a:lstStyle/>
                    <a:p>
                      <a:pPr marL="0" marR="0" algn="ctr" latinLnBrk="0">
                        <a:spcBef>
                          <a:spcPts val="0"/>
                        </a:spcBef>
                        <a:spcAft>
                          <a:spcPts val="0"/>
                        </a:spcAft>
                      </a:pPr>
                      <a:r>
                        <a:rPr lang="en-US" sz="1200" dirty="0">
                          <a:solidFill>
                            <a:schemeClr val="accent2">
                              <a:lumMod val="75000"/>
                            </a:schemeClr>
                          </a:solidFill>
                          <a:effectLst/>
                        </a:rPr>
                        <a:t>Paid under the OPPS, Excepted from the 340B Payment Adjustment for 2018 </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957" marR="87957" marT="43978" marB="4397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0218">
                <a:tc>
                  <a:txBody>
                    <a:bodyPr/>
                    <a:lstStyle/>
                    <a:p>
                      <a:pPr marL="0" marR="0" latinLnBrk="0">
                        <a:spcBef>
                          <a:spcPts val="0"/>
                        </a:spcBef>
                        <a:spcAft>
                          <a:spcPts val="0"/>
                        </a:spcAft>
                      </a:pPr>
                      <a:r>
                        <a:rPr lang="en-US" sz="1200" dirty="0">
                          <a:solidFill>
                            <a:schemeClr val="accent2">
                              <a:lumMod val="75000"/>
                            </a:schemeClr>
                          </a:solidFill>
                          <a:effectLst/>
                        </a:rPr>
                        <a:t>Children’s Hospital</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05"/>
                  </a:ext>
                </a:extLst>
              </a:tr>
              <a:tr h="370218">
                <a:tc>
                  <a:txBody>
                    <a:bodyPr/>
                    <a:lstStyle/>
                    <a:p>
                      <a:pPr marL="0" marR="0" latinLnBrk="0">
                        <a:spcBef>
                          <a:spcPts val="0"/>
                        </a:spcBef>
                        <a:spcAft>
                          <a:spcPts val="0"/>
                        </a:spcAft>
                      </a:pPr>
                      <a:r>
                        <a:rPr lang="en-US" sz="1200" dirty="0">
                          <a:solidFill>
                            <a:schemeClr val="accent2">
                              <a:lumMod val="75000"/>
                            </a:schemeClr>
                          </a:solidFill>
                          <a:effectLst/>
                        </a:rPr>
                        <a:t>PPS-Exempt Cancer Hospital</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06"/>
                  </a:ext>
                </a:extLst>
              </a:tr>
              <a:tr h="555328">
                <a:tc>
                  <a:txBody>
                    <a:bodyPr/>
                    <a:lstStyle/>
                    <a:p>
                      <a:pPr marL="0" marR="0" latinLnBrk="0">
                        <a:spcBef>
                          <a:spcPts val="0"/>
                        </a:spcBef>
                        <a:spcAft>
                          <a:spcPts val="0"/>
                        </a:spcAft>
                      </a:pPr>
                      <a:r>
                        <a:rPr lang="en-US" sz="1200" dirty="0">
                          <a:solidFill>
                            <a:schemeClr val="accent2">
                              <a:lumMod val="75000"/>
                            </a:schemeClr>
                          </a:solidFill>
                          <a:effectLst/>
                        </a:rPr>
                        <a:t>Rural Sole Community Hospital</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07"/>
                  </a:ext>
                </a:extLst>
              </a:tr>
              <a:tr h="185110">
                <a:tc gridSpan="5">
                  <a:txBody>
                    <a:bodyPr/>
                    <a:lstStyle/>
                    <a:p>
                      <a:pPr marL="0" marR="0" algn="ctr" latinLnBrk="0">
                        <a:spcBef>
                          <a:spcPts val="0"/>
                        </a:spcBef>
                        <a:spcAft>
                          <a:spcPts val="0"/>
                        </a:spcAft>
                      </a:pPr>
                      <a:r>
                        <a:rPr lang="en-US" sz="1200" dirty="0">
                          <a:solidFill>
                            <a:schemeClr val="accent2">
                              <a:lumMod val="75000"/>
                            </a:schemeClr>
                          </a:solidFill>
                          <a:effectLst/>
                        </a:rPr>
                        <a:t>Paid under the OPPS, Subject to the 340B Payment Adjustment</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957" marR="87957" marT="43978" marB="4397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0218">
                <a:tc>
                  <a:txBody>
                    <a:bodyPr/>
                    <a:lstStyle/>
                    <a:p>
                      <a:pPr marL="0" marR="0" latinLnBrk="0">
                        <a:spcBef>
                          <a:spcPts val="0"/>
                        </a:spcBef>
                        <a:spcAft>
                          <a:spcPts val="0"/>
                        </a:spcAft>
                      </a:pPr>
                      <a:r>
                        <a:rPr lang="en-US" sz="1200" dirty="0">
                          <a:solidFill>
                            <a:schemeClr val="accent2">
                              <a:lumMod val="75000"/>
                            </a:schemeClr>
                          </a:solidFill>
                          <a:effectLst/>
                        </a:rPr>
                        <a:t>DSH Hospital</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JG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09"/>
                  </a:ext>
                </a:extLst>
              </a:tr>
              <a:tr h="555328">
                <a:tc>
                  <a:txBody>
                    <a:bodyPr/>
                    <a:lstStyle/>
                    <a:p>
                      <a:pPr marL="0" marR="0" latinLnBrk="0">
                        <a:spcBef>
                          <a:spcPts val="0"/>
                        </a:spcBef>
                        <a:spcAft>
                          <a:spcPts val="0"/>
                        </a:spcAft>
                      </a:pPr>
                      <a:r>
                        <a:rPr lang="en-US" sz="1200" dirty="0">
                          <a:solidFill>
                            <a:schemeClr val="accent2">
                              <a:lumMod val="75000"/>
                            </a:schemeClr>
                          </a:solidFill>
                          <a:effectLst/>
                        </a:rPr>
                        <a:t>Medicare Dependent Hospital</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JG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10"/>
                  </a:ext>
                </a:extLst>
              </a:tr>
              <a:tr h="370218">
                <a:tc>
                  <a:txBody>
                    <a:bodyPr/>
                    <a:lstStyle/>
                    <a:p>
                      <a:pPr marL="0" marR="0" latinLnBrk="0">
                        <a:spcBef>
                          <a:spcPts val="0"/>
                        </a:spcBef>
                        <a:spcAft>
                          <a:spcPts val="0"/>
                        </a:spcAft>
                      </a:pPr>
                      <a:r>
                        <a:rPr lang="en-US" sz="1200" dirty="0">
                          <a:solidFill>
                            <a:schemeClr val="accent2">
                              <a:lumMod val="75000"/>
                            </a:schemeClr>
                          </a:solidFill>
                          <a:effectLst/>
                        </a:rPr>
                        <a:t>Rural Referral Center</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JG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11"/>
                  </a:ext>
                </a:extLst>
              </a:tr>
              <a:tr h="555328">
                <a:tc>
                  <a:txBody>
                    <a:bodyPr/>
                    <a:lstStyle/>
                    <a:p>
                      <a:pPr marL="0" marR="0" latinLnBrk="0">
                        <a:spcBef>
                          <a:spcPts val="0"/>
                        </a:spcBef>
                        <a:spcAft>
                          <a:spcPts val="0"/>
                        </a:spcAft>
                      </a:pPr>
                      <a:r>
                        <a:rPr lang="en-US" sz="1200" dirty="0">
                          <a:solidFill>
                            <a:schemeClr val="accent2">
                              <a:lumMod val="75000"/>
                            </a:schemeClr>
                          </a:solidFill>
                          <a:effectLst/>
                        </a:rPr>
                        <a:t>Non-Rural Sole Community Hospital</a:t>
                      </a:r>
                      <a:endParaRPr lang="en-US" sz="1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JG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tc>
                  <a:txBody>
                    <a:bodyPr/>
                    <a:lstStyle/>
                    <a:p>
                      <a:pPr marL="0" marR="0" latinLnBrk="0">
                        <a:spcBef>
                          <a:spcPts val="0"/>
                        </a:spcBef>
                        <a:spcAft>
                          <a:spcPts val="0"/>
                        </a:spcAft>
                      </a:pPr>
                      <a:r>
                        <a:rPr lang="en-US" sz="1200" dirty="0">
                          <a:effectLst/>
                        </a:rPr>
                        <a:t>TB or JG, Optional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28" marR="58128"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128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44</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itle 3">
            <a:extLst>
              <a:ext uri="{FF2B5EF4-FFF2-40B4-BE49-F238E27FC236}">
                <a16:creationId xmlns:a16="http://schemas.microsoft.com/office/drawing/2014/main" id="{43E0C5B4-AA8A-2022-9F8E-8DCC90F44934}"/>
              </a:ext>
            </a:extLst>
          </p:cNvPr>
          <p:cNvSpPr txBox="1">
            <a:spLocks noChangeArrowheads="1"/>
          </p:cNvSpPr>
          <p:nvPr/>
        </p:nvSpPr>
        <p:spPr bwMode="auto">
          <a:xfrm>
            <a:off x="623888" y="1709738"/>
            <a:ext cx="78867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Arial" panose="020B0604020202020204" pitchFamily="34" charset="0"/>
              </a:defRPr>
            </a:lvl2pPr>
            <a:lvl3pPr algn="ctr" rtl="0" eaLnBrk="0" fontAlgn="base" hangingPunct="0">
              <a:spcBef>
                <a:spcPct val="0"/>
              </a:spcBef>
              <a:spcAft>
                <a:spcPct val="0"/>
              </a:spcAft>
              <a:defRPr sz="4400">
                <a:solidFill>
                  <a:srgbClr val="FF9900"/>
                </a:solidFill>
                <a:latin typeface="Arial" panose="020B0604020202020204" pitchFamily="34" charset="0"/>
              </a:defRPr>
            </a:lvl3pPr>
            <a:lvl4pPr algn="ctr" rtl="0" eaLnBrk="0" fontAlgn="base" hangingPunct="0">
              <a:spcBef>
                <a:spcPct val="0"/>
              </a:spcBef>
              <a:spcAft>
                <a:spcPct val="0"/>
              </a:spcAft>
              <a:defRPr sz="4400">
                <a:solidFill>
                  <a:srgbClr val="FF9900"/>
                </a:solidFill>
                <a:latin typeface="Arial" panose="020B0604020202020204" pitchFamily="34" charset="0"/>
              </a:defRPr>
            </a:lvl4pPr>
            <a:lvl5pPr algn="ctr" rtl="0" eaLnBrk="0" fontAlgn="base" hangingPunct="0">
              <a:spcBef>
                <a:spcPct val="0"/>
              </a:spcBef>
              <a:spcAft>
                <a:spcPct val="0"/>
              </a:spcAft>
              <a:defRPr sz="4400">
                <a:solidFill>
                  <a:srgbClr val="FF9900"/>
                </a:solidFill>
                <a:latin typeface="Arial" panose="020B0604020202020204" pitchFamily="34" charset="0"/>
              </a:defRPr>
            </a:lvl5pPr>
            <a:lvl6pPr marL="457200" algn="ctr" rtl="0" fontAlgn="base">
              <a:spcBef>
                <a:spcPct val="0"/>
              </a:spcBef>
              <a:spcAft>
                <a:spcPct val="0"/>
              </a:spcAft>
              <a:defRPr sz="4400">
                <a:solidFill>
                  <a:srgbClr val="FF9900"/>
                </a:solidFill>
                <a:latin typeface="Arial" panose="020B0604020202020204" pitchFamily="34" charset="0"/>
              </a:defRPr>
            </a:lvl6pPr>
            <a:lvl7pPr marL="914400" algn="ctr" rtl="0" fontAlgn="base">
              <a:spcBef>
                <a:spcPct val="0"/>
              </a:spcBef>
              <a:spcAft>
                <a:spcPct val="0"/>
              </a:spcAft>
              <a:defRPr sz="4400">
                <a:solidFill>
                  <a:srgbClr val="FF9900"/>
                </a:solidFill>
                <a:latin typeface="Arial" panose="020B0604020202020204" pitchFamily="34" charset="0"/>
              </a:defRPr>
            </a:lvl7pPr>
            <a:lvl8pPr marL="1371600" algn="ctr" rtl="0" fontAlgn="base">
              <a:spcBef>
                <a:spcPct val="0"/>
              </a:spcBef>
              <a:spcAft>
                <a:spcPct val="0"/>
              </a:spcAft>
              <a:defRPr sz="4400">
                <a:solidFill>
                  <a:srgbClr val="FF9900"/>
                </a:solidFill>
                <a:latin typeface="Arial" panose="020B0604020202020204" pitchFamily="34" charset="0"/>
              </a:defRPr>
            </a:lvl8pPr>
            <a:lvl9pPr marL="1828800" algn="ctr" rtl="0" fontAlgn="base">
              <a:spcBef>
                <a:spcPct val="0"/>
              </a:spcBef>
              <a:spcAft>
                <a:spcPct val="0"/>
              </a:spcAft>
              <a:defRPr sz="4400">
                <a:solidFill>
                  <a:srgbClr val="FF9900"/>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dirty="0"/>
              <a:t>Reminder: Considerations in Data Sharing</a:t>
            </a:r>
            <a:endParaRPr kumimoji="0" lang="en-US" altLang="en-US" sz="6000" b="0" i="0" u="none" strike="noStrike" kern="1200" cap="none" spc="0" normalizeH="0" baseline="0" noProof="0" dirty="0">
              <a:ln>
                <a:noFill/>
              </a:ln>
              <a:solidFill>
                <a:srgbClr val="FF9900"/>
              </a:solidFill>
              <a:effectLst/>
              <a:uLnTx/>
              <a:uFillTx/>
              <a:latin typeface="Arial"/>
              <a:ea typeface="+mj-ea"/>
              <a:cs typeface="+mj-cs"/>
            </a:endParaRPr>
          </a:p>
        </p:txBody>
      </p:sp>
    </p:spTree>
    <p:extLst>
      <p:ext uri="{BB962C8B-B14F-4D97-AF65-F5344CB8AC3E}">
        <p14:creationId xmlns:p14="http://schemas.microsoft.com/office/powerpoint/2010/main" val="598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altLang="en-US" dirty="0"/>
              <a:t>Risk Factors – Data Sharing</a:t>
            </a:r>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45</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2" name="Content Placeholder 6">
            <a:extLst>
              <a:ext uri="{FF2B5EF4-FFF2-40B4-BE49-F238E27FC236}">
                <a16:creationId xmlns:a16="http://schemas.microsoft.com/office/drawing/2014/main" id="{8F08D490-26FC-F00B-9260-AFA76E8CC2B4}"/>
              </a:ext>
            </a:extLst>
          </p:cNvPr>
          <p:cNvGraphicFramePr>
            <a:graphicFrameLocks/>
          </p:cNvGraphicFramePr>
          <p:nvPr/>
        </p:nvGraphicFramePr>
        <p:xfrm>
          <a:off x="733425" y="1737519"/>
          <a:ext cx="8610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14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altLang="en-US" dirty="0"/>
              <a:t>Data Sharing – 340B ESP</a:t>
            </a:r>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46</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graphicFrame>
        <p:nvGraphicFramePr>
          <p:cNvPr id="6" name="Diagram 5">
            <a:extLst>
              <a:ext uri="{FF2B5EF4-FFF2-40B4-BE49-F238E27FC236}">
                <a16:creationId xmlns:a16="http://schemas.microsoft.com/office/drawing/2014/main" id="{0FFE9918-BB06-6B0C-F4D2-D3150370E4C7}"/>
              </a:ext>
            </a:extLst>
          </p:cNvPr>
          <p:cNvGraphicFramePr/>
          <p:nvPr/>
        </p:nvGraphicFramePr>
        <p:xfrm>
          <a:off x="733425" y="1585119"/>
          <a:ext cx="7969784" cy="3830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a:extLst>
              <a:ext uri="{FF2B5EF4-FFF2-40B4-BE49-F238E27FC236}">
                <a16:creationId xmlns:a16="http://schemas.microsoft.com/office/drawing/2014/main" id="{2981B500-4963-2F97-9F47-CD45AE0783F4}"/>
              </a:ext>
            </a:extLst>
          </p:cNvPr>
          <p:cNvSpPr txBox="1">
            <a:spLocks/>
          </p:cNvSpPr>
          <p:nvPr/>
        </p:nvSpPr>
        <p:spPr>
          <a:xfrm>
            <a:off x="733425" y="5467084"/>
            <a:ext cx="2206625" cy="368300"/>
          </a:xfrm>
          <a:prstGeom prst="rect">
            <a:avLst/>
          </a:prstGeom>
          <a:solidFill>
            <a:srgbClr val="BBE0E3">
              <a:lumMod val="20000"/>
              <a:lumOff val="80000"/>
            </a:srgbClr>
          </a:solidFill>
          <a:ln w="12700" cap="flat" cmpd="sng" algn="ctr">
            <a:solidFill>
              <a:srgbClr val="BBE0E3"/>
            </a:solidFill>
            <a:prstDash val="solid"/>
            <a:miter lim="800000"/>
          </a:ln>
          <a:effectLst/>
        </p:spPr>
        <p:txBody>
          <a:bodyPr anchor="ctr"/>
          <a:lstStyle>
            <a:defPPr>
              <a:defRPr lang="ko-K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srgbClr val="000000"/>
                </a:solidFill>
                <a:effectLst/>
                <a:uLnTx/>
                <a:uFillTx/>
                <a:latin typeface="Arial"/>
                <a:ea typeface="+mn-ea"/>
                <a:cs typeface="+mn-cs"/>
              </a:rPr>
              <a:t>* Values are salted and hashed</a:t>
            </a:r>
          </a:p>
        </p:txBody>
      </p:sp>
    </p:spTree>
    <p:extLst>
      <p:ext uri="{BB962C8B-B14F-4D97-AF65-F5344CB8AC3E}">
        <p14:creationId xmlns:p14="http://schemas.microsoft.com/office/powerpoint/2010/main" val="948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altLang="en-US" dirty="0"/>
              <a:t>340B ESP – T&amp;Cs</a:t>
            </a:r>
            <a:endParaRPr lang="en-US"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47</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Content Placeholder 2">
            <a:extLst>
              <a:ext uri="{FF2B5EF4-FFF2-40B4-BE49-F238E27FC236}">
                <a16:creationId xmlns:a16="http://schemas.microsoft.com/office/drawing/2014/main" id="{B937063D-49E1-0577-105F-B4B435195732}"/>
              </a:ext>
            </a:extLst>
          </p:cNvPr>
          <p:cNvSpPr txBox="1">
            <a:spLocks noChangeArrowheads="1"/>
          </p:cNvSpPr>
          <p:nvPr/>
        </p:nvSpPr>
        <p:spPr bwMode="auto">
          <a:xfrm>
            <a:off x="733425" y="1349375"/>
            <a:ext cx="868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CEs agree to be bound by 340B ESP T&amp;Cs and Privacy Policy if they create an account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Using the 340B ESP “single contract pharmacy” and “wholly owned pharmacy” designation forms likely does not constitute agreement to the T&amp;Cs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340B ESP T&amp;Cs indicate they are not receiving PHI due to encryption/deidentification</a:t>
            </a:r>
          </a:p>
          <a:p>
            <a:pPr marL="742950" marR="0" lvl="1" indent="-28575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HOWEVER, 340B ESP requests BAA and will treat information as if it’s PHI.</a:t>
            </a:r>
          </a:p>
          <a:p>
            <a:pPr marL="742950" marR="0" lvl="1" indent="-28575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Manufacturers WILL reidentify data. Internal inconsistency in 340B ESP T&amp;C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Fundamental Question:</a:t>
            </a:r>
          </a:p>
          <a:p>
            <a:pPr marL="742950" marR="0" lvl="1" indent="-28575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Manufacturers receiving PHI – permissible? No payor engaging manufacturer</a:t>
            </a:r>
          </a:p>
          <a:p>
            <a:pPr marL="742950" marR="0" lvl="1" indent="-28575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Consider risk within HHS – Agency and Secretary Becerra that has said 340B CP restrictions NOT appropriate</a:t>
            </a:r>
          </a:p>
        </p:txBody>
      </p:sp>
    </p:spTree>
    <p:extLst>
      <p:ext uri="{BB962C8B-B14F-4D97-AF65-F5344CB8AC3E}">
        <p14:creationId xmlns:p14="http://schemas.microsoft.com/office/powerpoint/2010/main" val="9554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altLang="en-US" sz="3200" dirty="0"/>
              <a:t>340B ESP – 1.14: Deidentification Method</a:t>
            </a:r>
            <a:endParaRPr lang="en-US" sz="3200"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48</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6" name="Picture 5">
            <a:extLst>
              <a:ext uri="{FF2B5EF4-FFF2-40B4-BE49-F238E27FC236}">
                <a16:creationId xmlns:a16="http://schemas.microsoft.com/office/drawing/2014/main" id="{DD8DA0C1-BF58-8D45-FA9B-073ED9E3B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206" y="1889919"/>
            <a:ext cx="7499350" cy="2859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3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altLang="en-US" sz="3200" dirty="0"/>
              <a:t>340B ESP – 3.1: Data License </a:t>
            </a:r>
            <a:endParaRPr lang="en-US" sz="3200"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49</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2" name="Picture 5">
            <a:extLst>
              <a:ext uri="{FF2B5EF4-FFF2-40B4-BE49-F238E27FC236}">
                <a16:creationId xmlns:a16="http://schemas.microsoft.com/office/drawing/2014/main" id="{459316FC-A042-8113-74D5-6F9566BB3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43" y="1813719"/>
            <a:ext cx="7534275"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98D3D95-8D3C-7CC8-9F00-8599AC1C5E25}"/>
              </a:ext>
            </a:extLst>
          </p:cNvPr>
          <p:cNvGraphicFramePr>
            <a:graphicFrameLocks noGrp="1"/>
          </p:cNvGraphicFramePr>
          <p:nvPr>
            <p:ph sz="half" idx="1"/>
            <p:extLst>
              <p:ext uri="{D42A27DB-BD31-4B8C-83A1-F6EECF244321}">
                <p14:modId xmlns:p14="http://schemas.microsoft.com/office/powerpoint/2010/main" val="1936347710"/>
              </p:ext>
            </p:extLst>
          </p:nvPr>
        </p:nvGraphicFramePr>
        <p:xfrm>
          <a:off x="733425" y="1601788"/>
          <a:ext cx="8316913" cy="5060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D47DDB8-3C11-B20D-6ED7-6A38D254691A}"/>
              </a:ext>
            </a:extLst>
          </p:cNvPr>
          <p:cNvSpPr>
            <a:spLocks noGrp="1"/>
          </p:cNvSpPr>
          <p:nvPr>
            <p:ph type="title"/>
          </p:nvPr>
        </p:nvSpPr>
        <p:spPr/>
        <p:txBody>
          <a:bodyPr/>
          <a:lstStyle/>
          <a:p>
            <a:r>
              <a:rPr lang="en-US" dirty="0"/>
              <a:t>What Are the Issues Today?</a:t>
            </a:r>
          </a:p>
        </p:txBody>
      </p:sp>
      <p:sp>
        <p:nvSpPr>
          <p:cNvPr id="4" name="Slide Number Placeholder 3">
            <a:extLst>
              <a:ext uri="{FF2B5EF4-FFF2-40B4-BE49-F238E27FC236}">
                <a16:creationId xmlns:a16="http://schemas.microsoft.com/office/drawing/2014/main" id="{3255F727-C472-F825-41B0-91B2486B63AC}"/>
              </a:ext>
            </a:extLst>
          </p:cNvPr>
          <p:cNvSpPr>
            <a:spLocks noGrp="1"/>
          </p:cNvSpPr>
          <p:nvPr>
            <p:ph type="sldNum" sz="quarter" idx="10"/>
          </p:nvPr>
        </p:nvSpPr>
        <p:spPr/>
        <p:txBody>
          <a:bodyPr/>
          <a:lstStyle/>
          <a:p>
            <a:pPr>
              <a:defRPr/>
            </a:pPr>
            <a:fld id="{990B574C-DA1C-405F-A6CB-1D85C97B8FD6}" type="slidenum">
              <a:rPr lang="en-US" smtClean="0"/>
              <a:pPr>
                <a:defRPr/>
              </a:pPr>
              <a:t>5</a:t>
            </a:fld>
            <a:endParaRPr lang="en-US" dirty="0"/>
          </a:p>
        </p:txBody>
      </p:sp>
    </p:spTree>
    <p:extLst>
      <p:ext uri="{BB962C8B-B14F-4D97-AF65-F5344CB8AC3E}">
        <p14:creationId xmlns:p14="http://schemas.microsoft.com/office/powerpoint/2010/main" val="289852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altLang="en-US" sz="3200" dirty="0"/>
              <a:t>340B ESP – 3.4: Use of Data</a:t>
            </a:r>
            <a:endParaRPr lang="en-US" sz="3200"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50</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3" name="Picture 4">
            <a:extLst>
              <a:ext uri="{FF2B5EF4-FFF2-40B4-BE49-F238E27FC236}">
                <a16:creationId xmlns:a16="http://schemas.microsoft.com/office/drawing/2014/main" id="{88C0DDE6-C3EF-9516-F5CF-3E4066A93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431" y="1813719"/>
            <a:ext cx="4914900" cy="3054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7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806656" cy="1349375"/>
          </a:xfrm>
        </p:spPr>
        <p:txBody>
          <a:bodyPr/>
          <a:lstStyle/>
          <a:p>
            <a:r>
              <a:rPr lang="en-US" altLang="en-US" sz="3200" dirty="0"/>
              <a:t>340B ESP – 3.5: Disclosure and Sublicensing</a:t>
            </a:r>
            <a:endParaRPr lang="en-US" sz="3200"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51</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2" name="Picture 4">
            <a:extLst>
              <a:ext uri="{FF2B5EF4-FFF2-40B4-BE49-F238E27FC236}">
                <a16:creationId xmlns:a16="http://schemas.microsoft.com/office/drawing/2014/main" id="{F0579D47-E96E-5AD1-038C-E7BBFBA5D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431" y="1585119"/>
            <a:ext cx="4914900" cy="3944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2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806656" cy="1349375"/>
          </a:xfrm>
        </p:spPr>
        <p:txBody>
          <a:bodyPr/>
          <a:lstStyle/>
          <a:p>
            <a:r>
              <a:rPr lang="en-US" altLang="en-US" sz="3200" dirty="0"/>
              <a:t>340B ESP – 6.3: Limitations of Liability</a:t>
            </a:r>
            <a:endParaRPr lang="en-US" sz="3200" dirty="0">
              <a:cs typeface="Verdana" pitchFamily="34" charset="0"/>
            </a:endParaRP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52</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3" name="Picture 4">
            <a:extLst>
              <a:ext uri="{FF2B5EF4-FFF2-40B4-BE49-F238E27FC236}">
                <a16:creationId xmlns:a16="http://schemas.microsoft.com/office/drawing/2014/main" id="{4BDD5385-99E7-DE3D-6EE8-ABC218DE5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806" y="1813719"/>
            <a:ext cx="5010150"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806656" cy="1349375"/>
          </a:xfrm>
        </p:spPr>
        <p:txBody>
          <a:bodyPr/>
          <a:lstStyle/>
          <a:p>
            <a:r>
              <a:rPr lang="en-US" altLang="en-US" sz="3200" dirty="0"/>
              <a:t>What Can Second Sight or a 3</a:t>
            </a:r>
            <a:r>
              <a:rPr lang="en-US" altLang="en-US" sz="3200" baseline="30000" dirty="0"/>
              <a:t>rd</a:t>
            </a:r>
            <a:r>
              <a:rPr lang="en-US" altLang="en-US" sz="3200" dirty="0"/>
              <a:t> Party Discern From Your Data?</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53</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7" name="Title 1">
            <a:extLst>
              <a:ext uri="{FF2B5EF4-FFF2-40B4-BE49-F238E27FC236}">
                <a16:creationId xmlns:a16="http://schemas.microsoft.com/office/drawing/2014/main" id="{819499D6-FE17-1E23-B172-57F1E6CAF110}"/>
              </a:ext>
            </a:extLst>
          </p:cNvPr>
          <p:cNvSpPr txBox="1">
            <a:spLocks noChangeArrowheads="1"/>
          </p:cNvSpPr>
          <p:nvPr/>
        </p:nvSpPr>
        <p:spPr bwMode="auto">
          <a:xfrm>
            <a:off x="457200" y="1333500"/>
            <a:ext cx="8229600" cy="457200"/>
          </a:xfrm>
          <a:prstGeom prst="rect">
            <a:avLst/>
          </a:prstGeom>
          <a:noFill/>
          <a:ln w="9525">
            <a:noFill/>
            <a:miter lim="800000"/>
            <a:headEnd/>
            <a:tailEnd/>
          </a:ln>
        </p:spPr>
        <p:txBody>
          <a:bodyPr vert="horz" wrap="square" lIns="0" tIns="0" rIns="0" bIns="148109" numCol="1" anchor="b" anchorCtr="0" compatLnSpc="1">
            <a:prstTxWarp prst="textNoShape">
              <a:avLst/>
            </a:prstTxWarp>
            <a:noAutofit/>
          </a:bodyPr>
          <a:lstStyle>
            <a:lvl1pPr algn="l" defTabSz="492125" rtl="0" eaLnBrk="0" fontAlgn="base" hangingPunct="0">
              <a:lnSpc>
                <a:spcPts val="3888"/>
              </a:lnSpc>
              <a:spcBef>
                <a:spcPct val="0"/>
              </a:spcBef>
              <a:spcAft>
                <a:spcPct val="0"/>
              </a:spcAft>
              <a:defRPr sz="3600" b="1" i="0" kern="1200" cap="none" spc="0" baseline="0">
                <a:solidFill>
                  <a:schemeClr val="bg2"/>
                </a:solidFill>
                <a:effectLst/>
                <a:latin typeface="+mj-lt"/>
                <a:ea typeface="Verdana" pitchFamily="34" charset="0"/>
                <a:cs typeface="Verdana"/>
              </a:defRPr>
            </a:lvl1pPr>
            <a:lvl2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2pPr>
            <a:lvl3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3pPr>
            <a:lvl4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4pPr>
            <a:lvl5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5pPr>
            <a:lvl6pPr marL="493697"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6pPr>
            <a:lvl7pPr marL="987394"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7pPr>
            <a:lvl8pPr marL="1481091"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8pPr>
            <a:lvl9pPr marL="1974788"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9pPr>
          </a:lstStyle>
          <a:p>
            <a:endParaRPr lang="en-US" altLang="en-US" sz="3200" dirty="0"/>
          </a:p>
        </p:txBody>
      </p:sp>
      <p:graphicFrame>
        <p:nvGraphicFramePr>
          <p:cNvPr id="10" name="Diagram 9">
            <a:extLst>
              <a:ext uri="{FF2B5EF4-FFF2-40B4-BE49-F238E27FC236}">
                <a16:creationId xmlns:a16="http://schemas.microsoft.com/office/drawing/2014/main" id="{608D3B13-AD26-811F-89B3-5F9B8669F142}"/>
              </a:ext>
            </a:extLst>
          </p:cNvPr>
          <p:cNvGraphicFramePr/>
          <p:nvPr/>
        </p:nvGraphicFramePr>
        <p:xfrm>
          <a:off x="510381" y="1762142"/>
          <a:ext cx="8763000" cy="3390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24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806656" cy="1349375"/>
          </a:xfrm>
        </p:spPr>
        <p:txBody>
          <a:bodyPr/>
          <a:lstStyle/>
          <a:p>
            <a:r>
              <a:rPr lang="en-US" altLang="en-US" sz="3200" dirty="0"/>
              <a:t>Other Limited Distribution/Data Submission Programs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54</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7" name="Title 1">
            <a:extLst>
              <a:ext uri="{FF2B5EF4-FFF2-40B4-BE49-F238E27FC236}">
                <a16:creationId xmlns:a16="http://schemas.microsoft.com/office/drawing/2014/main" id="{819499D6-FE17-1E23-B172-57F1E6CAF110}"/>
              </a:ext>
            </a:extLst>
          </p:cNvPr>
          <p:cNvSpPr txBox="1">
            <a:spLocks noChangeArrowheads="1"/>
          </p:cNvSpPr>
          <p:nvPr/>
        </p:nvSpPr>
        <p:spPr bwMode="auto">
          <a:xfrm>
            <a:off x="457200" y="1333500"/>
            <a:ext cx="8229600" cy="457200"/>
          </a:xfrm>
          <a:prstGeom prst="rect">
            <a:avLst/>
          </a:prstGeom>
          <a:noFill/>
          <a:ln w="9525">
            <a:noFill/>
            <a:miter lim="800000"/>
            <a:headEnd/>
            <a:tailEnd/>
          </a:ln>
        </p:spPr>
        <p:txBody>
          <a:bodyPr vert="horz" wrap="square" lIns="0" tIns="0" rIns="0" bIns="148109" numCol="1" anchor="b" anchorCtr="0" compatLnSpc="1">
            <a:prstTxWarp prst="textNoShape">
              <a:avLst/>
            </a:prstTxWarp>
            <a:noAutofit/>
          </a:bodyPr>
          <a:lstStyle>
            <a:lvl1pPr algn="l" defTabSz="492125" rtl="0" eaLnBrk="0" fontAlgn="base" hangingPunct="0">
              <a:lnSpc>
                <a:spcPts val="3888"/>
              </a:lnSpc>
              <a:spcBef>
                <a:spcPct val="0"/>
              </a:spcBef>
              <a:spcAft>
                <a:spcPct val="0"/>
              </a:spcAft>
              <a:defRPr sz="3600" b="1" i="0" kern="1200" cap="none" spc="0" baseline="0">
                <a:solidFill>
                  <a:schemeClr val="bg2"/>
                </a:solidFill>
                <a:effectLst/>
                <a:latin typeface="+mj-lt"/>
                <a:ea typeface="Verdana" pitchFamily="34" charset="0"/>
                <a:cs typeface="Verdana"/>
              </a:defRPr>
            </a:lvl1pPr>
            <a:lvl2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2pPr>
            <a:lvl3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3pPr>
            <a:lvl4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4pPr>
            <a:lvl5pPr algn="l" defTabSz="492125" rtl="0" eaLnBrk="0" fontAlgn="base" hangingPunct="0">
              <a:spcBef>
                <a:spcPct val="0"/>
              </a:spcBef>
              <a:spcAft>
                <a:spcPct val="0"/>
              </a:spcAft>
              <a:defRPr sz="3900" b="1">
                <a:solidFill>
                  <a:schemeClr val="bg2"/>
                </a:solidFill>
                <a:latin typeface="Arial" charset="0"/>
                <a:ea typeface="Verdana" pitchFamily="34" charset="0"/>
                <a:cs typeface="Verdana" pitchFamily="34" charset="0"/>
              </a:defRPr>
            </a:lvl5pPr>
            <a:lvl6pPr marL="493697"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6pPr>
            <a:lvl7pPr marL="987394"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7pPr>
            <a:lvl8pPr marL="1481091"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8pPr>
            <a:lvl9pPr marL="1974788" algn="l" defTabSz="493697" rtl="0" fontAlgn="base">
              <a:spcBef>
                <a:spcPct val="0"/>
              </a:spcBef>
              <a:spcAft>
                <a:spcPct val="0"/>
              </a:spcAft>
              <a:defRPr sz="3900" b="1">
                <a:solidFill>
                  <a:schemeClr val="bg2"/>
                </a:solidFill>
                <a:latin typeface="Arial" charset="0"/>
                <a:ea typeface="Verdana" pitchFamily="34" charset="0"/>
                <a:cs typeface="Verdana" pitchFamily="34" charset="0"/>
              </a:defRPr>
            </a:lvl9pPr>
          </a:lstStyle>
          <a:p>
            <a:endParaRPr lang="en-US" altLang="en-US" sz="3200" dirty="0"/>
          </a:p>
        </p:txBody>
      </p:sp>
      <p:graphicFrame>
        <p:nvGraphicFramePr>
          <p:cNvPr id="2" name="Diagram 1">
            <a:extLst>
              <a:ext uri="{FF2B5EF4-FFF2-40B4-BE49-F238E27FC236}">
                <a16:creationId xmlns:a16="http://schemas.microsoft.com/office/drawing/2014/main" id="{2B8B29B0-5328-77FF-EFFB-39637740B5E5}"/>
              </a:ext>
            </a:extLst>
          </p:cNvPr>
          <p:cNvGraphicFramePr/>
          <p:nvPr/>
        </p:nvGraphicFramePr>
        <p:xfrm>
          <a:off x="830789" y="1790700"/>
          <a:ext cx="8122184" cy="3258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388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733425" y="0"/>
            <a:ext cx="8316913" cy="1349375"/>
          </a:xfrm>
        </p:spPr>
        <p:txBody>
          <a:bodyPr/>
          <a:lstStyle/>
          <a:p>
            <a:r>
              <a:rPr lang="en-US" dirty="0">
                <a:cs typeface="Verdana" pitchFamily="34" charset="0"/>
              </a:rPr>
              <a:t>Takeaways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55</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ext Placeholder 6">
            <a:extLst>
              <a:ext uri="{FF2B5EF4-FFF2-40B4-BE49-F238E27FC236}">
                <a16:creationId xmlns:a16="http://schemas.microsoft.com/office/drawing/2014/main" id="{647D6706-0BF4-5AC2-F2D1-222CF169D62F}"/>
              </a:ext>
            </a:extLst>
          </p:cNvPr>
          <p:cNvSpPr txBox="1">
            <a:spLocks/>
          </p:cNvSpPr>
          <p:nvPr/>
        </p:nvSpPr>
        <p:spPr>
          <a:xfrm>
            <a:off x="726339" y="1432719"/>
            <a:ext cx="8092282" cy="4261062"/>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rPr>
              <a:t>Consider expanded 340B Patient Definition opportunities (MTM)</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rPr>
              <a:t>Assess and optimize pharmacy operations (Specialty Pharmacy, Intracompany Transfers, Distributor, Repackager, 503B)</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rPr>
              <a:t>Conduct a reimbursement/340B opportunity assessment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rPr>
              <a:t>Track DSH%</a:t>
            </a:r>
          </a:p>
          <a:p>
            <a:pPr lvl="0" fontAlgn="auto">
              <a:spcAft>
                <a:spcPts val="0"/>
              </a:spcAft>
              <a:defRPr/>
            </a:pPr>
            <a:r>
              <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rPr>
              <a:t>Consider community benefit comms </a:t>
            </a:r>
            <a:r>
              <a:rPr lang="en-US" dirty="0">
                <a:solidFill>
                  <a:sysClr val="windowText" lastClr="000000"/>
                </a:solidFill>
                <a:latin typeface="Calibri"/>
                <a:ea typeface="맑은 고딕"/>
              </a:rPr>
              <a:t>plan</a:t>
            </a:r>
          </a:p>
          <a:p>
            <a:pPr lvl="0" fontAlgn="auto">
              <a:spcAft>
                <a:spcPts val="0"/>
              </a:spcAft>
              <a:defRPr/>
            </a:pPr>
            <a:r>
              <a:rPr lang="en-US" dirty="0">
                <a:solidFill>
                  <a:sysClr val="windowText" lastClr="000000"/>
                </a:solidFill>
                <a:latin typeface="Calibri"/>
                <a:ea typeface="맑은 고딕"/>
              </a:rPr>
              <a:t>Assess OPPS Reimbursement Impact and resubmit claims</a:t>
            </a:r>
          </a:p>
          <a:p>
            <a:pPr lvl="0" fontAlgn="auto">
              <a:spcAft>
                <a:spcPts val="0"/>
              </a:spcAft>
              <a:defRPr/>
            </a:pPr>
            <a:r>
              <a:rPr lang="en-US" dirty="0">
                <a:solidFill>
                  <a:sysClr val="windowText" lastClr="000000"/>
                </a:solidFill>
                <a:latin typeface="Calibri"/>
                <a:ea typeface="맑은 고딕"/>
              </a:rPr>
              <a:t>Consider 340B ESP data sharing risks/benefits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맑은 고딕"/>
              <a:cs typeface="+mn-cs"/>
            </a:endParaRPr>
          </a:p>
        </p:txBody>
      </p:sp>
    </p:spTree>
    <p:extLst>
      <p:ext uri="{BB962C8B-B14F-4D97-AF65-F5344CB8AC3E}">
        <p14:creationId xmlns:p14="http://schemas.microsoft.com/office/powerpoint/2010/main" val="410405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733425" y="1872722"/>
            <a:ext cx="8316913" cy="5060950"/>
          </a:xfrm>
        </p:spPr>
        <p:txBody>
          <a:bodyPr>
            <a:normAutofit lnSpcReduction="10000"/>
          </a:bodyPr>
          <a:lstStyle/>
          <a:p>
            <a:pPr marL="0" indent="0" algn="ctr">
              <a:spcBef>
                <a:spcPts val="0"/>
              </a:spcBef>
              <a:buNone/>
              <a:defRPr/>
            </a:pPr>
            <a:endParaRPr lang="en-US" sz="2800" dirty="0"/>
          </a:p>
          <a:p>
            <a:pPr marL="0" indent="0" algn="ctr">
              <a:spcBef>
                <a:spcPts val="0"/>
              </a:spcBef>
              <a:buNone/>
              <a:defRPr/>
            </a:pPr>
            <a:endParaRPr lang="en-US" dirty="0"/>
          </a:p>
          <a:p>
            <a:pPr marL="0" indent="0" algn="ctr">
              <a:spcBef>
                <a:spcPts val="0"/>
              </a:spcBef>
              <a:buNone/>
              <a:defRPr/>
            </a:pPr>
            <a:endParaRPr lang="en-US" sz="2800" dirty="0"/>
          </a:p>
          <a:p>
            <a:pPr marL="0" indent="0" algn="ctr">
              <a:spcBef>
                <a:spcPts val="0"/>
              </a:spcBef>
              <a:buNone/>
              <a:defRPr/>
            </a:pPr>
            <a:endParaRPr lang="en-US" dirty="0"/>
          </a:p>
          <a:p>
            <a:pPr marL="0" indent="0" algn="ctr">
              <a:spcBef>
                <a:spcPts val="0"/>
              </a:spcBef>
              <a:buNone/>
              <a:defRPr/>
            </a:pPr>
            <a:endParaRPr lang="en-US" sz="2800" dirty="0"/>
          </a:p>
          <a:p>
            <a:pPr marL="0" indent="0" algn="ctr">
              <a:spcBef>
                <a:spcPts val="0"/>
              </a:spcBef>
              <a:buNone/>
              <a:defRPr/>
            </a:pPr>
            <a:endParaRPr lang="en-US" dirty="0"/>
          </a:p>
          <a:p>
            <a:pPr marL="0" indent="0" algn="ctr">
              <a:spcBef>
                <a:spcPts val="0"/>
              </a:spcBef>
              <a:buNone/>
              <a:defRPr/>
            </a:pPr>
            <a:endParaRPr lang="en-US" sz="2800" dirty="0"/>
          </a:p>
          <a:p>
            <a:pPr marL="0" indent="0" algn="ctr">
              <a:spcBef>
                <a:spcPts val="0"/>
              </a:spcBef>
              <a:buNone/>
              <a:defRPr/>
            </a:pPr>
            <a:endParaRPr lang="en-US" dirty="0"/>
          </a:p>
          <a:p>
            <a:pPr marL="0" indent="0" algn="ctr">
              <a:spcBef>
                <a:spcPts val="0"/>
              </a:spcBef>
              <a:buNone/>
              <a:defRPr/>
            </a:pPr>
            <a:endParaRPr lang="en-US" sz="2800" dirty="0"/>
          </a:p>
          <a:p>
            <a:pPr marL="0" indent="0" algn="ctr">
              <a:spcBef>
                <a:spcPts val="0"/>
              </a:spcBef>
              <a:buNone/>
              <a:defRPr/>
            </a:pPr>
            <a:endParaRPr lang="en-US" dirty="0"/>
          </a:p>
          <a:p>
            <a:pPr marL="0" indent="0" algn="ctr">
              <a:spcBef>
                <a:spcPts val="0"/>
              </a:spcBef>
              <a:buNone/>
              <a:defRPr/>
            </a:pPr>
            <a:r>
              <a:rPr lang="en-US" dirty="0"/>
              <a:t>James Junger</a:t>
            </a:r>
          </a:p>
          <a:p>
            <a:pPr marL="0" indent="0" algn="ctr">
              <a:spcBef>
                <a:spcPts val="0"/>
              </a:spcBef>
              <a:buNone/>
              <a:defRPr/>
            </a:pPr>
            <a:r>
              <a:rPr lang="en-US" dirty="0">
                <a:hlinkClick r:id="rId2"/>
              </a:rPr>
              <a:t>jjunger@hallrender.com</a:t>
            </a:r>
            <a:r>
              <a:rPr lang="en-US" dirty="0"/>
              <a:t> </a:t>
            </a:r>
          </a:p>
          <a:p>
            <a:pPr marL="374650" indent="-374650">
              <a:lnSpc>
                <a:spcPts val="3238"/>
              </a:lnSpc>
              <a:spcBef>
                <a:spcPts val="1300"/>
              </a:spcBef>
              <a:buSzTx/>
            </a:pPr>
            <a:endParaRPr lang="en-US" dirty="0"/>
          </a:p>
        </p:txBody>
      </p:sp>
      <p:sp>
        <p:nvSpPr>
          <p:cNvPr id="8195" name="Title 2"/>
          <p:cNvSpPr>
            <a:spLocks noGrp="1"/>
          </p:cNvSpPr>
          <p:nvPr>
            <p:ph type="title"/>
          </p:nvPr>
        </p:nvSpPr>
        <p:spPr>
          <a:xfrm>
            <a:off x="733425" y="0"/>
            <a:ext cx="8316913" cy="1349375"/>
          </a:xfrm>
        </p:spPr>
        <p:txBody>
          <a:bodyPr/>
          <a:lstStyle/>
          <a:p>
            <a:pPr algn="ctr"/>
            <a:r>
              <a:rPr lang="en-US" dirty="0">
                <a:cs typeface="Verdana" pitchFamily="34" charset="0"/>
              </a:rPr>
              <a:t>QUESTIONS?</a:t>
            </a:r>
          </a:p>
        </p:txBody>
      </p:sp>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56</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3">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pic>
        <p:nvPicPr>
          <p:cNvPr id="2" name="Picture 1">
            <a:extLst>
              <a:ext uri="{FF2B5EF4-FFF2-40B4-BE49-F238E27FC236}">
                <a16:creationId xmlns:a16="http://schemas.microsoft.com/office/drawing/2014/main" id="{5D08ED62-6254-0566-92DC-65728F9DD2CC}"/>
              </a:ext>
            </a:extLst>
          </p:cNvPr>
          <p:cNvPicPr/>
          <p:nvPr/>
        </p:nvPicPr>
        <p:blipFill>
          <a:blip r:embed="rId3">
            <a:extLst>
              <a:ext uri="{28A0092B-C50C-407E-A947-70E740481C1C}">
                <a14:useLocalDpi xmlns:a14="http://schemas.microsoft.com/office/drawing/2010/main" val="0"/>
              </a:ext>
            </a:extLst>
          </a:blip>
          <a:stretch>
            <a:fillRect/>
          </a:stretch>
        </p:blipFill>
        <p:spPr>
          <a:xfrm>
            <a:off x="4358481" y="5166519"/>
            <a:ext cx="1066800" cy="403225"/>
          </a:xfrm>
          <a:prstGeom prst="rect">
            <a:avLst/>
          </a:prstGeom>
        </p:spPr>
      </p:pic>
      <p:pic>
        <p:nvPicPr>
          <p:cNvPr id="8" name="Picture 7" descr="Quizzical burrowing owl looking forward">
            <a:extLst>
              <a:ext uri="{FF2B5EF4-FFF2-40B4-BE49-F238E27FC236}">
                <a16:creationId xmlns:a16="http://schemas.microsoft.com/office/drawing/2014/main" id="{D94493D5-67CD-D61E-B2B9-9F4314DA9E9D}"/>
              </a:ext>
            </a:extLst>
          </p:cNvPr>
          <p:cNvPicPr>
            <a:picLocks noChangeAspect="1"/>
          </p:cNvPicPr>
          <p:nvPr/>
        </p:nvPicPr>
        <p:blipFill>
          <a:blip r:embed="rId4"/>
          <a:stretch>
            <a:fillRect/>
          </a:stretch>
        </p:blipFill>
        <p:spPr>
          <a:xfrm>
            <a:off x="3215481" y="1739232"/>
            <a:ext cx="3444081" cy="2393031"/>
          </a:xfrm>
          <a:prstGeom prst="rect">
            <a:avLst/>
          </a:prstGeom>
        </p:spPr>
      </p:pic>
    </p:spTree>
    <p:extLst>
      <p:ext uri="{BB962C8B-B14F-4D97-AF65-F5344CB8AC3E}">
        <p14:creationId xmlns:p14="http://schemas.microsoft.com/office/powerpoint/2010/main" val="106661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98D3D95-8D3C-7CC8-9F00-8599AC1C5E25}"/>
              </a:ext>
            </a:extLst>
          </p:cNvPr>
          <p:cNvGraphicFramePr>
            <a:graphicFrameLocks noGrp="1"/>
          </p:cNvGraphicFramePr>
          <p:nvPr>
            <p:ph sz="half" idx="1"/>
            <p:extLst>
              <p:ext uri="{D42A27DB-BD31-4B8C-83A1-F6EECF244321}">
                <p14:modId xmlns:p14="http://schemas.microsoft.com/office/powerpoint/2010/main" val="1449844648"/>
              </p:ext>
            </p:extLst>
          </p:nvPr>
        </p:nvGraphicFramePr>
        <p:xfrm>
          <a:off x="733425" y="1601788"/>
          <a:ext cx="8316913" cy="5060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D47DDB8-3C11-B20D-6ED7-6A38D254691A}"/>
              </a:ext>
            </a:extLst>
          </p:cNvPr>
          <p:cNvSpPr>
            <a:spLocks noGrp="1"/>
          </p:cNvSpPr>
          <p:nvPr>
            <p:ph type="title"/>
          </p:nvPr>
        </p:nvSpPr>
        <p:spPr/>
        <p:txBody>
          <a:bodyPr/>
          <a:lstStyle/>
          <a:p>
            <a:r>
              <a:rPr lang="en-US" dirty="0"/>
              <a:t>What Are the Issues Today?</a:t>
            </a:r>
          </a:p>
        </p:txBody>
      </p:sp>
      <p:sp>
        <p:nvSpPr>
          <p:cNvPr id="4" name="Slide Number Placeholder 3">
            <a:extLst>
              <a:ext uri="{FF2B5EF4-FFF2-40B4-BE49-F238E27FC236}">
                <a16:creationId xmlns:a16="http://schemas.microsoft.com/office/drawing/2014/main" id="{3255F727-C472-F825-41B0-91B2486B63AC}"/>
              </a:ext>
            </a:extLst>
          </p:cNvPr>
          <p:cNvSpPr>
            <a:spLocks noGrp="1"/>
          </p:cNvSpPr>
          <p:nvPr>
            <p:ph type="sldNum" sz="quarter" idx="10"/>
          </p:nvPr>
        </p:nvSpPr>
        <p:spPr/>
        <p:txBody>
          <a:bodyPr/>
          <a:lstStyle/>
          <a:p>
            <a:pPr>
              <a:defRPr/>
            </a:pPr>
            <a:fld id="{990B574C-DA1C-405F-A6CB-1D85C97B8FD6}" type="slidenum">
              <a:rPr lang="en-US" smtClean="0"/>
              <a:pPr>
                <a:defRPr/>
              </a:pPr>
              <a:t>6</a:t>
            </a:fld>
            <a:endParaRPr lang="en-US" dirty="0"/>
          </a:p>
        </p:txBody>
      </p:sp>
    </p:spTree>
    <p:extLst>
      <p:ext uri="{BB962C8B-B14F-4D97-AF65-F5344CB8AC3E}">
        <p14:creationId xmlns:p14="http://schemas.microsoft.com/office/powerpoint/2010/main" val="20962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808759E-E599-4D35-B8B6-EB78C2FA129B}" type="slidenum">
              <a:rPr lang="en-US" smtClean="0"/>
              <a:pPr>
                <a:defRPr/>
              </a:pPr>
              <a:t>7</a:t>
            </a:fld>
            <a:endParaRPr lang="en-US" dirty="0"/>
          </a:p>
        </p:txBody>
      </p:sp>
      <p:pic>
        <p:nvPicPr>
          <p:cNvPr id="5" name="Picture 4">
            <a:extLst>
              <a:ext uri="{FF2B5EF4-FFF2-40B4-BE49-F238E27FC236}">
                <a16:creationId xmlns:a16="http://schemas.microsoft.com/office/drawing/2014/main" id="{D5AB9CDE-C323-46C5-9169-51F06DEFA437}"/>
              </a:ext>
            </a:extLst>
          </p:cNvPr>
          <p:cNvPicPr/>
          <p:nvPr/>
        </p:nvPicPr>
        <p:blipFill>
          <a:blip r:embed="rId2">
            <a:extLst>
              <a:ext uri="{28A0092B-C50C-407E-A947-70E740481C1C}">
                <a14:useLocalDpi xmlns:a14="http://schemas.microsoft.com/office/drawing/2010/main" val="0"/>
              </a:ext>
            </a:extLst>
          </a:blip>
          <a:stretch>
            <a:fillRect/>
          </a:stretch>
        </p:blipFill>
        <p:spPr>
          <a:xfrm>
            <a:off x="1386681" y="6915151"/>
            <a:ext cx="1066800" cy="403225"/>
          </a:xfrm>
          <a:prstGeom prst="rect">
            <a:avLst/>
          </a:prstGeom>
        </p:spPr>
      </p:pic>
      <p:sp>
        <p:nvSpPr>
          <p:cNvPr id="3" name="Title 3">
            <a:extLst>
              <a:ext uri="{FF2B5EF4-FFF2-40B4-BE49-F238E27FC236}">
                <a16:creationId xmlns:a16="http://schemas.microsoft.com/office/drawing/2014/main" id="{43E0C5B4-AA8A-2022-9F8E-8DCC90F44934}"/>
              </a:ext>
            </a:extLst>
          </p:cNvPr>
          <p:cNvSpPr txBox="1">
            <a:spLocks noChangeArrowheads="1"/>
          </p:cNvSpPr>
          <p:nvPr/>
        </p:nvSpPr>
        <p:spPr bwMode="auto">
          <a:xfrm>
            <a:off x="623888" y="1709738"/>
            <a:ext cx="78867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Arial" panose="020B0604020202020204" pitchFamily="34" charset="0"/>
              </a:defRPr>
            </a:lvl2pPr>
            <a:lvl3pPr algn="ctr" rtl="0" eaLnBrk="0" fontAlgn="base" hangingPunct="0">
              <a:spcBef>
                <a:spcPct val="0"/>
              </a:spcBef>
              <a:spcAft>
                <a:spcPct val="0"/>
              </a:spcAft>
              <a:defRPr sz="4400">
                <a:solidFill>
                  <a:srgbClr val="FF9900"/>
                </a:solidFill>
                <a:latin typeface="Arial" panose="020B0604020202020204" pitchFamily="34" charset="0"/>
              </a:defRPr>
            </a:lvl3pPr>
            <a:lvl4pPr algn="ctr" rtl="0" eaLnBrk="0" fontAlgn="base" hangingPunct="0">
              <a:spcBef>
                <a:spcPct val="0"/>
              </a:spcBef>
              <a:spcAft>
                <a:spcPct val="0"/>
              </a:spcAft>
              <a:defRPr sz="4400">
                <a:solidFill>
                  <a:srgbClr val="FF9900"/>
                </a:solidFill>
                <a:latin typeface="Arial" panose="020B0604020202020204" pitchFamily="34" charset="0"/>
              </a:defRPr>
            </a:lvl4pPr>
            <a:lvl5pPr algn="ctr" rtl="0" eaLnBrk="0" fontAlgn="base" hangingPunct="0">
              <a:spcBef>
                <a:spcPct val="0"/>
              </a:spcBef>
              <a:spcAft>
                <a:spcPct val="0"/>
              </a:spcAft>
              <a:defRPr sz="4400">
                <a:solidFill>
                  <a:srgbClr val="FF9900"/>
                </a:solidFill>
                <a:latin typeface="Arial" panose="020B0604020202020204" pitchFamily="34" charset="0"/>
              </a:defRPr>
            </a:lvl5pPr>
            <a:lvl6pPr marL="457200" algn="ctr" rtl="0" fontAlgn="base">
              <a:spcBef>
                <a:spcPct val="0"/>
              </a:spcBef>
              <a:spcAft>
                <a:spcPct val="0"/>
              </a:spcAft>
              <a:defRPr sz="4400">
                <a:solidFill>
                  <a:srgbClr val="FF9900"/>
                </a:solidFill>
                <a:latin typeface="Arial" panose="020B0604020202020204" pitchFamily="34" charset="0"/>
              </a:defRPr>
            </a:lvl6pPr>
            <a:lvl7pPr marL="914400" algn="ctr" rtl="0" fontAlgn="base">
              <a:spcBef>
                <a:spcPct val="0"/>
              </a:spcBef>
              <a:spcAft>
                <a:spcPct val="0"/>
              </a:spcAft>
              <a:defRPr sz="4400">
                <a:solidFill>
                  <a:srgbClr val="FF9900"/>
                </a:solidFill>
                <a:latin typeface="Arial" panose="020B0604020202020204" pitchFamily="34" charset="0"/>
              </a:defRPr>
            </a:lvl7pPr>
            <a:lvl8pPr marL="1371600" algn="ctr" rtl="0" fontAlgn="base">
              <a:spcBef>
                <a:spcPct val="0"/>
              </a:spcBef>
              <a:spcAft>
                <a:spcPct val="0"/>
              </a:spcAft>
              <a:defRPr sz="4400">
                <a:solidFill>
                  <a:srgbClr val="FF9900"/>
                </a:solidFill>
                <a:latin typeface="Arial" panose="020B0604020202020204" pitchFamily="34" charset="0"/>
              </a:defRPr>
            </a:lvl8pPr>
            <a:lvl9pPr marL="1828800" algn="ctr" rtl="0" fontAlgn="base">
              <a:spcBef>
                <a:spcPct val="0"/>
              </a:spcBef>
              <a:spcAft>
                <a:spcPct val="0"/>
              </a:spcAft>
              <a:defRPr sz="4400">
                <a:solidFill>
                  <a:srgbClr val="FF9900"/>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9900"/>
                </a:solidFill>
                <a:effectLst/>
                <a:uLnTx/>
                <a:uFillTx/>
                <a:latin typeface="Arial"/>
                <a:ea typeface="+mj-ea"/>
                <a:cs typeface="+mj-cs"/>
              </a:rPr>
              <a:t>340B Program Overview</a:t>
            </a:r>
          </a:p>
        </p:txBody>
      </p:sp>
    </p:spTree>
    <p:extLst>
      <p:ext uri="{BB962C8B-B14F-4D97-AF65-F5344CB8AC3E}">
        <p14:creationId xmlns:p14="http://schemas.microsoft.com/office/powerpoint/2010/main" val="26103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sz="half" idx="1"/>
          </p:nvPr>
        </p:nvSpPr>
        <p:spPr/>
        <p:txBody>
          <a:bodyPr>
            <a:normAutofit fontScale="70000" lnSpcReduction="20000"/>
          </a:bodyPr>
          <a:lstStyle/>
          <a:p>
            <a:r>
              <a:rPr lang="en-US" altLang="en-US" dirty="0"/>
              <a:t>In 1990, Congress created a problem: Medicaid Drug Rebate Program caused manufacturers to eliminate discounts for safety-net providers</a:t>
            </a:r>
          </a:p>
          <a:p>
            <a:r>
              <a:rPr lang="en-US" altLang="en-US" dirty="0"/>
              <a:t>In 1992, Congress addressed the problem by creating the 340B program and a related program for the Department of Veterans’ Affairs (DVA)</a:t>
            </a:r>
          </a:p>
          <a:p>
            <a:endParaRPr lang="en-US" altLang="en-US" dirty="0"/>
          </a:p>
          <a:p>
            <a:pPr lvl="1"/>
            <a:r>
              <a:rPr lang="en-US" altLang="en-US" dirty="0"/>
              <a:t>“The Committee is persuaded that, without intervention, the DVA and Federally-funded clinics may continue to experience substantial drug price increases as manufacturers try to limit their rebates to Medicaid. In the view of the Committee, the Federal government simply cannot continue to allow the DVA, Federally-funded clinics, and their patients to remain unprotected against manufacturer price increases.”</a:t>
            </a:r>
          </a:p>
          <a:p>
            <a:pPr lvl="1"/>
            <a:endParaRPr lang="en-US" altLang="en-US" dirty="0"/>
          </a:p>
          <a:p>
            <a:pPr lvl="1"/>
            <a:r>
              <a:rPr lang="en-US" altLang="en-US" dirty="0"/>
              <a:t>“In giving these ‘covered entities’ access to price reductions the Committee intends these entities to stretch scarce Federal resources as far as possible, reaching more eligible patients and providing more comprehensive services.”</a:t>
            </a:r>
          </a:p>
          <a:p>
            <a:endParaRPr lang="en-US" altLang="en-US" dirty="0"/>
          </a:p>
        </p:txBody>
      </p:sp>
      <p:sp>
        <p:nvSpPr>
          <p:cNvPr id="4" name="Title 3"/>
          <p:cNvSpPr>
            <a:spLocks noGrp="1"/>
          </p:cNvSpPr>
          <p:nvPr>
            <p:ph type="title"/>
          </p:nvPr>
        </p:nvSpPr>
        <p:spPr/>
        <p:txBody>
          <a:bodyPr/>
          <a:lstStyle/>
          <a:p>
            <a:r>
              <a:rPr lang="en-US" altLang="en-US" dirty="0"/>
              <a:t>340B Program – History and Purpose</a:t>
            </a:r>
            <a:endParaRPr lang="en-US" dirty="0"/>
          </a:p>
        </p:txBody>
      </p:sp>
      <p:sp>
        <p:nvSpPr>
          <p:cNvPr id="2" name="Slide Number Placeholder 1"/>
          <p:cNvSpPr>
            <a:spLocks noGrp="1"/>
          </p:cNvSpPr>
          <p:nvPr>
            <p:ph type="sldNum" sz="quarter" idx="10"/>
          </p:nvPr>
        </p:nvSpPr>
        <p:spPr/>
        <p:txBody>
          <a:bodyPr/>
          <a:lstStyle/>
          <a:p>
            <a:fld id="{F6D84004-60BB-4442-9D0E-A83794AB3445}" type="slidenum">
              <a:rPr lang="en-US" smtClean="0"/>
              <a:pPr/>
              <a:t>8</a:t>
            </a:fld>
            <a:endParaRPr lang="en-US" dirty="0"/>
          </a:p>
        </p:txBody>
      </p:sp>
    </p:spTree>
    <p:extLst>
      <p:ext uri="{BB962C8B-B14F-4D97-AF65-F5344CB8AC3E}">
        <p14:creationId xmlns:p14="http://schemas.microsoft.com/office/powerpoint/2010/main" val="218205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334A636-DA77-2193-A210-BC3C4E05CF98}"/>
              </a:ext>
            </a:extLst>
          </p:cNvPr>
          <p:cNvGraphicFramePr>
            <a:graphicFrameLocks noGrp="1"/>
          </p:cNvGraphicFramePr>
          <p:nvPr>
            <p:ph sz="half" idx="1"/>
            <p:extLst>
              <p:ext uri="{D42A27DB-BD31-4B8C-83A1-F6EECF244321}">
                <p14:modId xmlns:p14="http://schemas.microsoft.com/office/powerpoint/2010/main" val="421824629"/>
              </p:ext>
            </p:extLst>
          </p:nvPr>
        </p:nvGraphicFramePr>
        <p:xfrm>
          <a:off x="733425" y="1601788"/>
          <a:ext cx="8316913" cy="5060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9C3B44F-F7C5-A5BA-BB74-6F960AE60347}"/>
              </a:ext>
            </a:extLst>
          </p:cNvPr>
          <p:cNvSpPr>
            <a:spLocks noGrp="1"/>
          </p:cNvSpPr>
          <p:nvPr>
            <p:ph type="title"/>
          </p:nvPr>
        </p:nvSpPr>
        <p:spPr/>
        <p:txBody>
          <a:bodyPr/>
          <a:lstStyle/>
          <a:p>
            <a:r>
              <a:rPr lang="en-US" dirty="0"/>
              <a:t>Basic 340B Framework</a:t>
            </a:r>
          </a:p>
        </p:txBody>
      </p:sp>
      <p:sp>
        <p:nvSpPr>
          <p:cNvPr id="2" name="Slide Number Placeholder 1">
            <a:extLst>
              <a:ext uri="{FF2B5EF4-FFF2-40B4-BE49-F238E27FC236}">
                <a16:creationId xmlns:a16="http://schemas.microsoft.com/office/drawing/2014/main" id="{CE6853C9-B82E-1C3A-77EA-69E87AE4FB58}"/>
              </a:ext>
            </a:extLst>
          </p:cNvPr>
          <p:cNvSpPr>
            <a:spLocks noGrp="1"/>
          </p:cNvSpPr>
          <p:nvPr>
            <p:ph type="sldNum" sz="quarter" idx="10"/>
          </p:nvPr>
        </p:nvSpPr>
        <p:spPr/>
        <p:txBody>
          <a:bodyPr/>
          <a:lstStyle/>
          <a:p>
            <a:fld id="{7671DD59-698F-4D94-8890-88B46BAB4CB4}" type="slidenum">
              <a:rPr lang="en-US" altLang="en-US" smtClean="0"/>
              <a:pPr/>
              <a:t>9</a:t>
            </a:fld>
            <a:endParaRPr lang="en-US" altLang="en-US" dirty="0"/>
          </a:p>
        </p:txBody>
      </p:sp>
    </p:spTree>
    <p:extLst>
      <p:ext uri="{BB962C8B-B14F-4D97-AF65-F5344CB8AC3E}">
        <p14:creationId xmlns:p14="http://schemas.microsoft.com/office/powerpoint/2010/main" val="33222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FF9900"/>
      </a:dk2>
      <a:lt2>
        <a:srgbClr val="006699"/>
      </a:lt2>
      <a:accent1>
        <a:srgbClr val="993333"/>
      </a:accent1>
      <a:accent2>
        <a:srgbClr val="FFCC33"/>
      </a:accent2>
      <a:accent3>
        <a:srgbClr val="666666"/>
      </a:accent3>
      <a:accent4>
        <a:srgbClr val="FFFF00"/>
      </a:accent4>
      <a:accent5>
        <a:srgbClr val="336699"/>
      </a:accent5>
      <a:accent6>
        <a:srgbClr val="99996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2667</TotalTime>
  <Words>3059</Words>
  <Application>Microsoft Office PowerPoint</Application>
  <PresentationFormat>Custom</PresentationFormat>
  <Paragraphs>511</Paragraphs>
  <Slides>56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Courier New</vt:lpstr>
      <vt:lpstr>Times New Roman</vt:lpstr>
      <vt:lpstr>Wingdings</vt:lpstr>
      <vt:lpstr>Office Theme</vt:lpstr>
      <vt:lpstr>The 340B Program: (More) Updates for Current and Future Planning</vt:lpstr>
      <vt:lpstr>Today’s Speaker</vt:lpstr>
      <vt:lpstr>Agenda</vt:lpstr>
      <vt:lpstr>PowerPoint Presentation</vt:lpstr>
      <vt:lpstr>What Are the Issues Today?</vt:lpstr>
      <vt:lpstr>What Are the Issues Today?</vt:lpstr>
      <vt:lpstr>PowerPoint Presentation</vt:lpstr>
      <vt:lpstr>340B Program – History and Purpose</vt:lpstr>
      <vt:lpstr>Basic 340B Framework</vt:lpstr>
      <vt:lpstr>Eligible Patient Deterination</vt:lpstr>
      <vt:lpstr>Covered Outpatient Drug Transaction</vt:lpstr>
      <vt:lpstr>Eligible Patients and Prescribers</vt:lpstr>
      <vt:lpstr>340B Program – Patient Eligibility</vt:lpstr>
      <vt:lpstr>Impacts and Incentives</vt:lpstr>
      <vt:lpstr>340B Program Overview</vt:lpstr>
      <vt:lpstr>340B Program Overview</vt:lpstr>
      <vt:lpstr>340B Program Overview</vt:lpstr>
      <vt:lpstr>PowerPoint Presentation</vt:lpstr>
      <vt:lpstr>Contract Pharmacy Restrictions</vt:lpstr>
      <vt:lpstr>Contract Pharmacy Restrictions</vt:lpstr>
      <vt:lpstr>Contract Pharmacy Restrictions</vt:lpstr>
      <vt:lpstr>Contract Pharmacy Restrictions</vt:lpstr>
      <vt:lpstr>Contract Pharmacy Restrictions</vt:lpstr>
      <vt:lpstr>Contract Pharmacy Restrictions</vt:lpstr>
      <vt:lpstr>Contract Pharmacy Restrictions</vt:lpstr>
      <vt:lpstr>Contract Pharmacy Restrictions</vt:lpstr>
      <vt:lpstr>PowerPoint Presentation</vt:lpstr>
      <vt:lpstr>Alternative Sourcing Models</vt:lpstr>
      <vt:lpstr>DSCSA - Requirements</vt:lpstr>
      <vt:lpstr>DSCSA - Requirements</vt:lpstr>
      <vt:lpstr>State Law Considerations</vt:lpstr>
      <vt:lpstr>Other Options</vt:lpstr>
      <vt:lpstr>340B MTM</vt:lpstr>
      <vt:lpstr>PowerPoint Presentation</vt:lpstr>
      <vt:lpstr>Other Options – Risk Factors</vt:lpstr>
      <vt:lpstr>Other Options – Risk Factors</vt:lpstr>
      <vt:lpstr>Other Options – Risk Factors</vt:lpstr>
      <vt:lpstr>Other Issues</vt:lpstr>
      <vt:lpstr>PowerPoint Presentation</vt:lpstr>
      <vt:lpstr>Restoration of OPPS Payments</vt:lpstr>
      <vt:lpstr>Restoration of OPPS Payments</vt:lpstr>
      <vt:lpstr>Restoration of OPPS Payments</vt:lpstr>
      <vt:lpstr>Restoration of OPPS Payments</vt:lpstr>
      <vt:lpstr>PowerPoint Presentation</vt:lpstr>
      <vt:lpstr>Risk Factors – Data Sharing</vt:lpstr>
      <vt:lpstr>Data Sharing – 340B ESP</vt:lpstr>
      <vt:lpstr>340B ESP – T&amp;Cs</vt:lpstr>
      <vt:lpstr>340B ESP – 1.14: Deidentification Method</vt:lpstr>
      <vt:lpstr>340B ESP – 3.1: Data License </vt:lpstr>
      <vt:lpstr>340B ESP – 3.4: Use of Data</vt:lpstr>
      <vt:lpstr>340B ESP – 3.5: Disclosure and Sublicensing</vt:lpstr>
      <vt:lpstr>340B ESP – 6.3: Limitations of Liability</vt:lpstr>
      <vt:lpstr>What Can Second Sight or a 3rd Party Discern From Your Data?</vt:lpstr>
      <vt:lpstr>Other Limited Distribution/Data Submission Programs</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Pagliuco</dc:creator>
  <cp:lastModifiedBy>Nolan, Colleen</cp:lastModifiedBy>
  <cp:revision>206</cp:revision>
  <cp:lastPrinted>2011-07-19T23:30:11Z</cp:lastPrinted>
  <dcterms:created xsi:type="dcterms:W3CDTF">2011-08-29T16:00:31Z</dcterms:created>
  <dcterms:modified xsi:type="dcterms:W3CDTF">2023-05-25T15:30:35Z</dcterms:modified>
</cp:coreProperties>
</file>