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9"/>
  </p:notesMasterIdLst>
  <p:handoutMasterIdLst>
    <p:handoutMasterId r:id="rId40"/>
  </p:handoutMasterIdLst>
  <p:sldIdLst>
    <p:sldId id="256" r:id="rId2"/>
    <p:sldId id="3325" r:id="rId3"/>
    <p:sldId id="3327" r:id="rId4"/>
    <p:sldId id="266" r:id="rId5"/>
    <p:sldId id="3329" r:id="rId6"/>
    <p:sldId id="3331" r:id="rId7"/>
    <p:sldId id="3334" r:id="rId8"/>
    <p:sldId id="3335" r:id="rId9"/>
    <p:sldId id="3337" r:id="rId10"/>
    <p:sldId id="3364" r:id="rId11"/>
    <p:sldId id="3345" r:id="rId12"/>
    <p:sldId id="3339" r:id="rId13"/>
    <p:sldId id="3341" r:id="rId14"/>
    <p:sldId id="3342" r:id="rId15"/>
    <p:sldId id="3349" r:id="rId16"/>
    <p:sldId id="3347" r:id="rId17"/>
    <p:sldId id="3346" r:id="rId18"/>
    <p:sldId id="3343" r:id="rId19"/>
    <p:sldId id="3348" r:id="rId20"/>
    <p:sldId id="3257" r:id="rId21"/>
    <p:sldId id="257" r:id="rId22"/>
    <p:sldId id="3350" r:id="rId23"/>
    <p:sldId id="3351" r:id="rId24"/>
    <p:sldId id="3300" r:id="rId25"/>
    <p:sldId id="3353" r:id="rId26"/>
    <p:sldId id="3299" r:id="rId27"/>
    <p:sldId id="3354" r:id="rId28"/>
    <p:sldId id="3363" r:id="rId29"/>
    <p:sldId id="3355" r:id="rId30"/>
    <p:sldId id="3344" r:id="rId31"/>
    <p:sldId id="3359" r:id="rId32"/>
    <p:sldId id="3357" r:id="rId33"/>
    <p:sldId id="3356" r:id="rId34"/>
    <p:sldId id="3358" r:id="rId35"/>
    <p:sldId id="3360" r:id="rId36"/>
    <p:sldId id="3362" r:id="rId37"/>
    <p:sldId id="336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85" autoAdjust="0"/>
  </p:normalViewPr>
  <p:slideViewPr>
    <p:cSldViewPr>
      <p:cViewPr varScale="1">
        <p:scale>
          <a:sx n="105" d="100"/>
          <a:sy n="105" d="100"/>
        </p:scale>
        <p:origin x="798" y="102"/>
      </p:cViewPr>
      <p:guideLst>
        <p:guide orient="horz" pos="2160"/>
        <p:guide pos="3840"/>
      </p:guideLst>
    </p:cSldViewPr>
  </p:slideViewPr>
  <p:notesTextViewPr>
    <p:cViewPr>
      <p:scale>
        <a:sx n="100" d="100"/>
        <a:sy n="100" d="100"/>
      </p:scale>
      <p:origin x="0" y="0"/>
    </p:cViewPr>
  </p:notesTextViewPr>
  <p:notesViewPr>
    <p:cSldViewPr>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2CB70E-194A-44A8-B87C-B9FAB0F77F5D}"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BC15756A-44BD-47D4-BE2F-C0C3786C7630}">
      <dgm:prSet phldrT="[Text]"/>
      <dgm:spPr/>
      <dgm:t>
        <a:bodyPr/>
        <a:lstStyle/>
        <a:p>
          <a:r>
            <a:rPr lang="en-US" dirty="0"/>
            <a:t>Personal Factors</a:t>
          </a:r>
        </a:p>
      </dgm:t>
    </dgm:pt>
    <dgm:pt modelId="{49853715-F5D3-4E6C-966F-BA95886FF625}" type="parTrans" cxnId="{8FD684BF-80A0-48C5-9421-4BD17FC90DAA}">
      <dgm:prSet/>
      <dgm:spPr/>
      <dgm:t>
        <a:bodyPr/>
        <a:lstStyle/>
        <a:p>
          <a:endParaRPr lang="en-US"/>
        </a:p>
      </dgm:t>
    </dgm:pt>
    <dgm:pt modelId="{A752AA99-B290-4424-B20A-3A24678058F4}" type="sibTrans" cxnId="{8FD684BF-80A0-48C5-9421-4BD17FC90DAA}">
      <dgm:prSet/>
      <dgm:spPr/>
      <dgm:t>
        <a:bodyPr/>
        <a:lstStyle/>
        <a:p>
          <a:endParaRPr lang="en-US"/>
        </a:p>
      </dgm:t>
    </dgm:pt>
    <dgm:pt modelId="{724434A6-DB17-4DD8-88DF-CFDB08836628}">
      <dgm:prSet/>
      <dgm:spPr/>
      <dgm:t>
        <a:bodyPr/>
        <a:lstStyle/>
        <a:p>
          <a:r>
            <a:rPr lang="en-US" dirty="0"/>
            <a:t>Cultural and Social Factors</a:t>
          </a:r>
        </a:p>
      </dgm:t>
    </dgm:pt>
    <dgm:pt modelId="{AF68A9E9-FF55-4631-B191-409B6840E75A}" type="parTrans" cxnId="{F035C3A6-4FDA-425A-8A9D-7D8648B99E31}">
      <dgm:prSet/>
      <dgm:spPr/>
      <dgm:t>
        <a:bodyPr/>
        <a:lstStyle/>
        <a:p>
          <a:endParaRPr lang="en-US"/>
        </a:p>
      </dgm:t>
    </dgm:pt>
    <dgm:pt modelId="{29735BBB-88DD-453F-9952-1E06A8D37C5A}" type="sibTrans" cxnId="{F035C3A6-4FDA-425A-8A9D-7D8648B99E31}">
      <dgm:prSet/>
      <dgm:spPr/>
      <dgm:t>
        <a:bodyPr/>
        <a:lstStyle/>
        <a:p>
          <a:endParaRPr lang="en-US"/>
        </a:p>
      </dgm:t>
    </dgm:pt>
    <dgm:pt modelId="{36A086A4-B2D3-422E-911F-A4623245A80A}">
      <dgm:prSet/>
      <dgm:spPr/>
      <dgm:t>
        <a:bodyPr/>
        <a:lstStyle/>
        <a:p>
          <a:r>
            <a:rPr lang="en-US" dirty="0"/>
            <a:t>Political and Economic Factors</a:t>
          </a:r>
        </a:p>
      </dgm:t>
    </dgm:pt>
    <dgm:pt modelId="{9494A2C5-D7FF-4655-B4CF-0BB4577C6795}" type="parTrans" cxnId="{BA070D65-674A-4F4F-8F7A-B7D5C459F595}">
      <dgm:prSet/>
      <dgm:spPr/>
      <dgm:t>
        <a:bodyPr/>
        <a:lstStyle/>
        <a:p>
          <a:endParaRPr lang="en-US"/>
        </a:p>
      </dgm:t>
    </dgm:pt>
    <dgm:pt modelId="{AA2BA2E9-DE9D-4273-A4E2-3B7F47599A99}" type="sibTrans" cxnId="{BA070D65-674A-4F4F-8F7A-B7D5C459F595}">
      <dgm:prSet/>
      <dgm:spPr/>
      <dgm:t>
        <a:bodyPr/>
        <a:lstStyle/>
        <a:p>
          <a:endParaRPr lang="en-US"/>
        </a:p>
      </dgm:t>
    </dgm:pt>
    <dgm:pt modelId="{7F20CBB3-74ED-4DDD-BF76-DF433BC2F655}">
      <dgm:prSet phldrT="[Text]"/>
      <dgm:spPr/>
      <dgm:t>
        <a:bodyPr/>
        <a:lstStyle/>
        <a:p>
          <a:r>
            <a:rPr lang="en-US"/>
            <a:t>Poverty</a:t>
          </a:r>
          <a:endParaRPr lang="en-US" dirty="0"/>
        </a:p>
      </dgm:t>
    </dgm:pt>
    <dgm:pt modelId="{AF493900-6F71-438B-8744-F8B67DCDCCF0}" type="parTrans" cxnId="{42879946-CEE7-4F52-9191-CC4E7A76A6A9}">
      <dgm:prSet/>
      <dgm:spPr/>
      <dgm:t>
        <a:bodyPr/>
        <a:lstStyle/>
        <a:p>
          <a:endParaRPr lang="en-US"/>
        </a:p>
      </dgm:t>
    </dgm:pt>
    <dgm:pt modelId="{6A3A6FEE-F6DE-432E-883A-C3349B86C7AF}" type="sibTrans" cxnId="{42879946-CEE7-4F52-9191-CC4E7A76A6A9}">
      <dgm:prSet/>
      <dgm:spPr/>
      <dgm:t>
        <a:bodyPr/>
        <a:lstStyle/>
        <a:p>
          <a:endParaRPr lang="en-US"/>
        </a:p>
      </dgm:t>
    </dgm:pt>
    <dgm:pt modelId="{DC27E844-8F6E-41F0-93F7-787A5C7D0A25}" type="pres">
      <dgm:prSet presAssocID="{C82CB70E-194A-44A8-B87C-B9FAB0F77F5D}" presName="Name0" presStyleCnt="0">
        <dgm:presLayoutVars>
          <dgm:chMax val="4"/>
          <dgm:resizeHandles val="exact"/>
        </dgm:presLayoutVars>
      </dgm:prSet>
      <dgm:spPr/>
    </dgm:pt>
    <dgm:pt modelId="{C75C184B-F8BB-468B-B98F-D4EBE8F6A5FD}" type="pres">
      <dgm:prSet presAssocID="{C82CB70E-194A-44A8-B87C-B9FAB0F77F5D}" presName="ellipse" presStyleLbl="trBgShp" presStyleIdx="0" presStyleCnt="1"/>
      <dgm:spPr/>
    </dgm:pt>
    <dgm:pt modelId="{4F222A95-C5C5-415D-94C6-347DEF6FB274}" type="pres">
      <dgm:prSet presAssocID="{C82CB70E-194A-44A8-B87C-B9FAB0F77F5D}" presName="arrow1" presStyleLbl="fgShp" presStyleIdx="0" presStyleCnt="1"/>
      <dgm:spPr/>
    </dgm:pt>
    <dgm:pt modelId="{3615696E-67C6-4A8C-BA20-67730991F855}" type="pres">
      <dgm:prSet presAssocID="{C82CB70E-194A-44A8-B87C-B9FAB0F77F5D}" presName="rectangle" presStyleLbl="revTx" presStyleIdx="0" presStyleCnt="1">
        <dgm:presLayoutVars>
          <dgm:bulletEnabled val="1"/>
        </dgm:presLayoutVars>
      </dgm:prSet>
      <dgm:spPr/>
    </dgm:pt>
    <dgm:pt modelId="{DCAC2CA6-6D58-4C0F-8396-BFF0414C0175}" type="pres">
      <dgm:prSet presAssocID="{724434A6-DB17-4DD8-88DF-CFDB08836628}" presName="item1" presStyleLbl="node1" presStyleIdx="0" presStyleCnt="3">
        <dgm:presLayoutVars>
          <dgm:bulletEnabled val="1"/>
        </dgm:presLayoutVars>
      </dgm:prSet>
      <dgm:spPr/>
    </dgm:pt>
    <dgm:pt modelId="{63674D54-91A2-4133-AD76-91C3A5742634}" type="pres">
      <dgm:prSet presAssocID="{36A086A4-B2D3-422E-911F-A4623245A80A}" presName="item2" presStyleLbl="node1" presStyleIdx="1" presStyleCnt="3">
        <dgm:presLayoutVars>
          <dgm:bulletEnabled val="1"/>
        </dgm:presLayoutVars>
      </dgm:prSet>
      <dgm:spPr/>
    </dgm:pt>
    <dgm:pt modelId="{427E1FEA-84B4-49EE-AF5E-1B93D811C2BE}" type="pres">
      <dgm:prSet presAssocID="{7F20CBB3-74ED-4DDD-BF76-DF433BC2F655}" presName="item3" presStyleLbl="node1" presStyleIdx="2" presStyleCnt="3">
        <dgm:presLayoutVars>
          <dgm:bulletEnabled val="1"/>
        </dgm:presLayoutVars>
      </dgm:prSet>
      <dgm:spPr/>
    </dgm:pt>
    <dgm:pt modelId="{CA6D1CA1-C217-4E8D-AFE1-9A07BC9B3C5F}" type="pres">
      <dgm:prSet presAssocID="{C82CB70E-194A-44A8-B87C-B9FAB0F77F5D}" presName="funnel" presStyleLbl="trAlignAcc1" presStyleIdx="0" presStyleCnt="1"/>
      <dgm:spPr/>
    </dgm:pt>
  </dgm:ptLst>
  <dgm:cxnLst>
    <dgm:cxn modelId="{76A17A0A-575D-41B9-B21F-103024F25034}" type="presOf" srcId="{724434A6-DB17-4DD8-88DF-CFDB08836628}" destId="{63674D54-91A2-4133-AD76-91C3A5742634}" srcOrd="0" destOrd="0" presId="urn:microsoft.com/office/officeart/2005/8/layout/funnel1"/>
    <dgm:cxn modelId="{566A0C41-49F8-4DE8-8086-2CF2A048E61E}" type="presOf" srcId="{7F20CBB3-74ED-4DDD-BF76-DF433BC2F655}" destId="{3615696E-67C6-4A8C-BA20-67730991F855}" srcOrd="0" destOrd="0" presId="urn:microsoft.com/office/officeart/2005/8/layout/funnel1"/>
    <dgm:cxn modelId="{D436F861-7589-48E4-8B0A-CA3449F78ADC}" type="presOf" srcId="{BC15756A-44BD-47D4-BE2F-C0C3786C7630}" destId="{427E1FEA-84B4-49EE-AF5E-1B93D811C2BE}" srcOrd="0" destOrd="0" presId="urn:microsoft.com/office/officeart/2005/8/layout/funnel1"/>
    <dgm:cxn modelId="{BA070D65-674A-4F4F-8F7A-B7D5C459F595}" srcId="{C82CB70E-194A-44A8-B87C-B9FAB0F77F5D}" destId="{36A086A4-B2D3-422E-911F-A4623245A80A}" srcOrd="2" destOrd="0" parTransId="{9494A2C5-D7FF-4655-B4CF-0BB4577C6795}" sibTransId="{AA2BA2E9-DE9D-4273-A4E2-3B7F47599A99}"/>
    <dgm:cxn modelId="{42879946-CEE7-4F52-9191-CC4E7A76A6A9}" srcId="{C82CB70E-194A-44A8-B87C-B9FAB0F77F5D}" destId="{7F20CBB3-74ED-4DDD-BF76-DF433BC2F655}" srcOrd="3" destOrd="0" parTransId="{AF493900-6F71-438B-8744-F8B67DCDCCF0}" sibTransId="{6A3A6FEE-F6DE-432E-883A-C3349B86C7AF}"/>
    <dgm:cxn modelId="{FB02A080-26FC-41DD-BB31-F1D646D03076}" type="presOf" srcId="{36A086A4-B2D3-422E-911F-A4623245A80A}" destId="{DCAC2CA6-6D58-4C0F-8396-BFF0414C0175}" srcOrd="0" destOrd="0" presId="urn:microsoft.com/office/officeart/2005/8/layout/funnel1"/>
    <dgm:cxn modelId="{F035C3A6-4FDA-425A-8A9D-7D8648B99E31}" srcId="{C82CB70E-194A-44A8-B87C-B9FAB0F77F5D}" destId="{724434A6-DB17-4DD8-88DF-CFDB08836628}" srcOrd="1" destOrd="0" parTransId="{AF68A9E9-FF55-4631-B191-409B6840E75A}" sibTransId="{29735BBB-88DD-453F-9952-1E06A8D37C5A}"/>
    <dgm:cxn modelId="{8FD684BF-80A0-48C5-9421-4BD17FC90DAA}" srcId="{C82CB70E-194A-44A8-B87C-B9FAB0F77F5D}" destId="{BC15756A-44BD-47D4-BE2F-C0C3786C7630}" srcOrd="0" destOrd="0" parTransId="{49853715-F5D3-4E6C-966F-BA95886FF625}" sibTransId="{A752AA99-B290-4424-B20A-3A24678058F4}"/>
    <dgm:cxn modelId="{720017CE-D9B9-42F1-B80E-442B3BC7F748}" type="presOf" srcId="{C82CB70E-194A-44A8-B87C-B9FAB0F77F5D}" destId="{DC27E844-8F6E-41F0-93F7-787A5C7D0A25}" srcOrd="0" destOrd="0" presId="urn:microsoft.com/office/officeart/2005/8/layout/funnel1"/>
    <dgm:cxn modelId="{E218928F-627B-4028-A9CE-7ADA38E0C5C1}" type="presParOf" srcId="{DC27E844-8F6E-41F0-93F7-787A5C7D0A25}" destId="{C75C184B-F8BB-468B-B98F-D4EBE8F6A5FD}" srcOrd="0" destOrd="0" presId="urn:microsoft.com/office/officeart/2005/8/layout/funnel1"/>
    <dgm:cxn modelId="{7799F262-9C81-4FF2-894D-6D44FE8830C0}" type="presParOf" srcId="{DC27E844-8F6E-41F0-93F7-787A5C7D0A25}" destId="{4F222A95-C5C5-415D-94C6-347DEF6FB274}" srcOrd="1" destOrd="0" presId="urn:microsoft.com/office/officeart/2005/8/layout/funnel1"/>
    <dgm:cxn modelId="{FBA1C310-39BF-4282-91DF-301F2324C554}" type="presParOf" srcId="{DC27E844-8F6E-41F0-93F7-787A5C7D0A25}" destId="{3615696E-67C6-4A8C-BA20-67730991F855}" srcOrd="2" destOrd="0" presId="urn:microsoft.com/office/officeart/2005/8/layout/funnel1"/>
    <dgm:cxn modelId="{4F001B84-70CD-43F3-A7C4-45EE3B731F4E}" type="presParOf" srcId="{DC27E844-8F6E-41F0-93F7-787A5C7D0A25}" destId="{DCAC2CA6-6D58-4C0F-8396-BFF0414C0175}" srcOrd="3" destOrd="0" presId="urn:microsoft.com/office/officeart/2005/8/layout/funnel1"/>
    <dgm:cxn modelId="{814011B5-F7FD-4A6F-BFDA-3BCB17420490}" type="presParOf" srcId="{DC27E844-8F6E-41F0-93F7-787A5C7D0A25}" destId="{63674D54-91A2-4133-AD76-91C3A5742634}" srcOrd="4" destOrd="0" presId="urn:microsoft.com/office/officeart/2005/8/layout/funnel1"/>
    <dgm:cxn modelId="{E0BAEC94-0BB9-4D6E-AB8F-355E8CFE9EBF}" type="presParOf" srcId="{DC27E844-8F6E-41F0-93F7-787A5C7D0A25}" destId="{427E1FEA-84B4-49EE-AF5E-1B93D811C2BE}" srcOrd="5" destOrd="0" presId="urn:microsoft.com/office/officeart/2005/8/layout/funnel1"/>
    <dgm:cxn modelId="{87B92B60-17E2-4D5A-BB1C-BFA36D9D9819}" type="presParOf" srcId="{DC27E844-8F6E-41F0-93F7-787A5C7D0A25}" destId="{CA6D1CA1-C217-4E8D-AFE1-9A07BC9B3C5F}"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2427BD-715C-434A-91E0-F16C718A0EB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89AFB53-CD0B-492F-AF76-5EFA67D4B460}">
      <dgm:prSet phldrT="[Text]"/>
      <dgm:spPr/>
      <dgm:t>
        <a:bodyPr/>
        <a:lstStyle/>
        <a:p>
          <a:r>
            <a:rPr lang="en-US" dirty="0"/>
            <a:t>Poor Living Conditions</a:t>
          </a:r>
        </a:p>
      </dgm:t>
    </dgm:pt>
    <dgm:pt modelId="{C5C8727B-75FF-4B9F-8B68-F9B6EEECBF9B}" type="parTrans" cxnId="{F1D97933-AE85-48DA-AA2F-62AC7AF6BAFA}">
      <dgm:prSet/>
      <dgm:spPr/>
      <dgm:t>
        <a:bodyPr/>
        <a:lstStyle/>
        <a:p>
          <a:endParaRPr lang="en-US"/>
        </a:p>
      </dgm:t>
    </dgm:pt>
    <dgm:pt modelId="{C7F2DC45-2386-417F-8C35-CF067F957E2C}" type="sibTrans" cxnId="{F1D97933-AE85-48DA-AA2F-62AC7AF6BAFA}">
      <dgm:prSet/>
      <dgm:spPr/>
      <dgm:t>
        <a:bodyPr/>
        <a:lstStyle/>
        <a:p>
          <a:endParaRPr lang="en-US"/>
        </a:p>
      </dgm:t>
    </dgm:pt>
    <dgm:pt modelId="{6B73BD4E-20A6-4EC8-8567-7767895311F1}">
      <dgm:prSet phldrT="[Text]"/>
      <dgm:spPr/>
      <dgm:t>
        <a:bodyPr/>
        <a:lstStyle/>
        <a:p>
          <a:r>
            <a:rPr lang="en-US" dirty="0"/>
            <a:t>Lack Education</a:t>
          </a:r>
        </a:p>
      </dgm:t>
    </dgm:pt>
    <dgm:pt modelId="{70B20970-FB9D-416C-ABF7-7815AEC3D232}" type="parTrans" cxnId="{2CDB0D2D-2749-46AC-B537-C2CBF83BCAC9}">
      <dgm:prSet/>
      <dgm:spPr/>
      <dgm:t>
        <a:bodyPr/>
        <a:lstStyle/>
        <a:p>
          <a:endParaRPr lang="en-US"/>
        </a:p>
      </dgm:t>
    </dgm:pt>
    <dgm:pt modelId="{E60C1AEE-77F2-4EAE-845C-0C9745BC86EE}" type="sibTrans" cxnId="{2CDB0D2D-2749-46AC-B537-C2CBF83BCAC9}">
      <dgm:prSet/>
      <dgm:spPr/>
      <dgm:t>
        <a:bodyPr/>
        <a:lstStyle/>
        <a:p>
          <a:endParaRPr lang="en-US"/>
        </a:p>
      </dgm:t>
    </dgm:pt>
    <dgm:pt modelId="{5E0B9909-028F-41C1-BADE-DF5F56C2A193}">
      <dgm:prSet phldrT="[Text]"/>
      <dgm:spPr/>
      <dgm:t>
        <a:bodyPr/>
        <a:lstStyle/>
        <a:p>
          <a:r>
            <a:rPr lang="en-US" dirty="0"/>
            <a:t>Lack Opportunity</a:t>
          </a:r>
        </a:p>
      </dgm:t>
    </dgm:pt>
    <dgm:pt modelId="{AC40A37A-981A-4DBE-9686-EE0B15D2DF05}" type="parTrans" cxnId="{146757EC-693C-491A-A7E7-E955EFAD11B7}">
      <dgm:prSet/>
      <dgm:spPr/>
      <dgm:t>
        <a:bodyPr/>
        <a:lstStyle/>
        <a:p>
          <a:endParaRPr lang="en-US"/>
        </a:p>
      </dgm:t>
    </dgm:pt>
    <dgm:pt modelId="{507EECA0-93FC-4E3C-98CA-DF29F6AB7D72}" type="sibTrans" cxnId="{146757EC-693C-491A-A7E7-E955EFAD11B7}">
      <dgm:prSet/>
      <dgm:spPr/>
      <dgm:t>
        <a:bodyPr/>
        <a:lstStyle/>
        <a:p>
          <a:endParaRPr lang="en-US"/>
        </a:p>
      </dgm:t>
    </dgm:pt>
    <dgm:pt modelId="{4A0C0A7B-E5F7-4145-B555-E9CE3610B351}">
      <dgm:prSet phldrT="[Text]"/>
      <dgm:spPr/>
      <dgm:t>
        <a:bodyPr/>
        <a:lstStyle/>
        <a:p>
          <a:r>
            <a:rPr lang="en-US" dirty="0"/>
            <a:t>Low Income</a:t>
          </a:r>
        </a:p>
      </dgm:t>
    </dgm:pt>
    <dgm:pt modelId="{BECA6335-8396-44D7-BF06-86990A89A203}" type="parTrans" cxnId="{CD6D2092-AA6D-4774-A719-DC5A13EF1EF5}">
      <dgm:prSet/>
      <dgm:spPr/>
      <dgm:t>
        <a:bodyPr/>
        <a:lstStyle/>
        <a:p>
          <a:endParaRPr lang="en-US"/>
        </a:p>
      </dgm:t>
    </dgm:pt>
    <dgm:pt modelId="{77F81ABD-270F-446C-8A45-06715B4EB8F9}" type="sibTrans" cxnId="{CD6D2092-AA6D-4774-A719-DC5A13EF1EF5}">
      <dgm:prSet/>
      <dgm:spPr/>
      <dgm:t>
        <a:bodyPr/>
        <a:lstStyle/>
        <a:p>
          <a:endParaRPr lang="en-US"/>
        </a:p>
      </dgm:t>
    </dgm:pt>
    <dgm:pt modelId="{CAB9CC9A-A8A2-4B57-858A-7A372B2D2BF7}" type="pres">
      <dgm:prSet presAssocID="{7B2427BD-715C-434A-91E0-F16C718A0EB0}" presName="cycle" presStyleCnt="0">
        <dgm:presLayoutVars>
          <dgm:dir/>
          <dgm:resizeHandles val="exact"/>
        </dgm:presLayoutVars>
      </dgm:prSet>
      <dgm:spPr/>
    </dgm:pt>
    <dgm:pt modelId="{AFAAE55A-19DC-4202-BE39-E263E4473C94}" type="pres">
      <dgm:prSet presAssocID="{889AFB53-CD0B-492F-AF76-5EFA67D4B460}" presName="dummy" presStyleCnt="0"/>
      <dgm:spPr/>
    </dgm:pt>
    <dgm:pt modelId="{DA01CCC9-86AB-4D38-BD38-72C5FFDCB1C2}" type="pres">
      <dgm:prSet presAssocID="{889AFB53-CD0B-492F-AF76-5EFA67D4B460}" presName="node" presStyleLbl="revTx" presStyleIdx="0" presStyleCnt="4">
        <dgm:presLayoutVars>
          <dgm:bulletEnabled val="1"/>
        </dgm:presLayoutVars>
      </dgm:prSet>
      <dgm:spPr/>
    </dgm:pt>
    <dgm:pt modelId="{1C170B44-6BB9-4EE6-9DC0-F3DF8952BCB9}" type="pres">
      <dgm:prSet presAssocID="{C7F2DC45-2386-417F-8C35-CF067F957E2C}" presName="sibTrans" presStyleLbl="node1" presStyleIdx="0" presStyleCnt="4"/>
      <dgm:spPr/>
    </dgm:pt>
    <dgm:pt modelId="{288BA6AF-A5E7-458B-AF40-9541FEBB530C}" type="pres">
      <dgm:prSet presAssocID="{6B73BD4E-20A6-4EC8-8567-7767895311F1}" presName="dummy" presStyleCnt="0"/>
      <dgm:spPr/>
    </dgm:pt>
    <dgm:pt modelId="{3D5BE8FC-ECBC-447E-BC23-3D78D06DC02A}" type="pres">
      <dgm:prSet presAssocID="{6B73BD4E-20A6-4EC8-8567-7767895311F1}" presName="node" presStyleLbl="revTx" presStyleIdx="1" presStyleCnt="4">
        <dgm:presLayoutVars>
          <dgm:bulletEnabled val="1"/>
        </dgm:presLayoutVars>
      </dgm:prSet>
      <dgm:spPr/>
    </dgm:pt>
    <dgm:pt modelId="{42351BC5-0F84-49CA-993A-7A5592321BE7}" type="pres">
      <dgm:prSet presAssocID="{E60C1AEE-77F2-4EAE-845C-0C9745BC86EE}" presName="sibTrans" presStyleLbl="node1" presStyleIdx="1" presStyleCnt="4"/>
      <dgm:spPr/>
    </dgm:pt>
    <dgm:pt modelId="{04CECA82-3FE9-45EE-8406-53AB98F64867}" type="pres">
      <dgm:prSet presAssocID="{5E0B9909-028F-41C1-BADE-DF5F56C2A193}" presName="dummy" presStyleCnt="0"/>
      <dgm:spPr/>
    </dgm:pt>
    <dgm:pt modelId="{0C421FA0-F2BD-4BBA-8BEE-E42B00D2EFD2}" type="pres">
      <dgm:prSet presAssocID="{5E0B9909-028F-41C1-BADE-DF5F56C2A193}" presName="node" presStyleLbl="revTx" presStyleIdx="2" presStyleCnt="4">
        <dgm:presLayoutVars>
          <dgm:bulletEnabled val="1"/>
        </dgm:presLayoutVars>
      </dgm:prSet>
      <dgm:spPr/>
    </dgm:pt>
    <dgm:pt modelId="{195DDB00-5DC7-4CB3-8B9E-452375EA19D0}" type="pres">
      <dgm:prSet presAssocID="{507EECA0-93FC-4E3C-98CA-DF29F6AB7D72}" presName="sibTrans" presStyleLbl="node1" presStyleIdx="2" presStyleCnt="4"/>
      <dgm:spPr/>
    </dgm:pt>
    <dgm:pt modelId="{5E665FE7-5032-4F85-8DF4-4DC0E1D48EEF}" type="pres">
      <dgm:prSet presAssocID="{4A0C0A7B-E5F7-4145-B555-E9CE3610B351}" presName="dummy" presStyleCnt="0"/>
      <dgm:spPr/>
    </dgm:pt>
    <dgm:pt modelId="{8B557A74-B97A-4455-BA7B-B1A85D010D68}" type="pres">
      <dgm:prSet presAssocID="{4A0C0A7B-E5F7-4145-B555-E9CE3610B351}" presName="node" presStyleLbl="revTx" presStyleIdx="3" presStyleCnt="4">
        <dgm:presLayoutVars>
          <dgm:bulletEnabled val="1"/>
        </dgm:presLayoutVars>
      </dgm:prSet>
      <dgm:spPr/>
    </dgm:pt>
    <dgm:pt modelId="{104E4600-AF2F-4BBC-99C3-61A265726151}" type="pres">
      <dgm:prSet presAssocID="{77F81ABD-270F-446C-8A45-06715B4EB8F9}" presName="sibTrans" presStyleLbl="node1" presStyleIdx="3" presStyleCnt="4"/>
      <dgm:spPr/>
    </dgm:pt>
  </dgm:ptLst>
  <dgm:cxnLst>
    <dgm:cxn modelId="{20999226-5323-4D95-95A5-416F6C8DFB21}" type="presOf" srcId="{5E0B9909-028F-41C1-BADE-DF5F56C2A193}" destId="{0C421FA0-F2BD-4BBA-8BEE-E42B00D2EFD2}" srcOrd="0" destOrd="0" presId="urn:microsoft.com/office/officeart/2005/8/layout/cycle1"/>
    <dgm:cxn modelId="{2CDB0D2D-2749-46AC-B537-C2CBF83BCAC9}" srcId="{7B2427BD-715C-434A-91E0-F16C718A0EB0}" destId="{6B73BD4E-20A6-4EC8-8567-7767895311F1}" srcOrd="1" destOrd="0" parTransId="{70B20970-FB9D-416C-ABF7-7815AEC3D232}" sibTransId="{E60C1AEE-77F2-4EAE-845C-0C9745BC86EE}"/>
    <dgm:cxn modelId="{F1D97933-AE85-48DA-AA2F-62AC7AF6BAFA}" srcId="{7B2427BD-715C-434A-91E0-F16C718A0EB0}" destId="{889AFB53-CD0B-492F-AF76-5EFA67D4B460}" srcOrd="0" destOrd="0" parTransId="{C5C8727B-75FF-4B9F-8B68-F9B6EEECBF9B}" sibTransId="{C7F2DC45-2386-417F-8C35-CF067F957E2C}"/>
    <dgm:cxn modelId="{C3B12445-741E-4A43-AA17-68BEDE819665}" type="presOf" srcId="{507EECA0-93FC-4E3C-98CA-DF29F6AB7D72}" destId="{195DDB00-5DC7-4CB3-8B9E-452375EA19D0}" srcOrd="0" destOrd="0" presId="urn:microsoft.com/office/officeart/2005/8/layout/cycle1"/>
    <dgm:cxn modelId="{A4FB614E-45D5-4D19-A753-37BA7170EAB4}" type="presOf" srcId="{889AFB53-CD0B-492F-AF76-5EFA67D4B460}" destId="{DA01CCC9-86AB-4D38-BD38-72C5FFDCB1C2}" srcOrd="0" destOrd="0" presId="urn:microsoft.com/office/officeart/2005/8/layout/cycle1"/>
    <dgm:cxn modelId="{B2B88279-F671-425C-A316-18ABB4407283}" type="presOf" srcId="{4A0C0A7B-E5F7-4145-B555-E9CE3610B351}" destId="{8B557A74-B97A-4455-BA7B-B1A85D010D68}" srcOrd="0" destOrd="0" presId="urn:microsoft.com/office/officeart/2005/8/layout/cycle1"/>
    <dgm:cxn modelId="{A9817C90-C47A-4BAC-B5E6-51CEB2BB0C1F}" type="presOf" srcId="{7B2427BD-715C-434A-91E0-F16C718A0EB0}" destId="{CAB9CC9A-A8A2-4B57-858A-7A372B2D2BF7}" srcOrd="0" destOrd="0" presId="urn:microsoft.com/office/officeart/2005/8/layout/cycle1"/>
    <dgm:cxn modelId="{CD6D2092-AA6D-4774-A719-DC5A13EF1EF5}" srcId="{7B2427BD-715C-434A-91E0-F16C718A0EB0}" destId="{4A0C0A7B-E5F7-4145-B555-E9CE3610B351}" srcOrd="3" destOrd="0" parTransId="{BECA6335-8396-44D7-BF06-86990A89A203}" sibTransId="{77F81ABD-270F-446C-8A45-06715B4EB8F9}"/>
    <dgm:cxn modelId="{3D0768C8-957C-4368-883C-EF5757C4BAC9}" type="presOf" srcId="{6B73BD4E-20A6-4EC8-8567-7767895311F1}" destId="{3D5BE8FC-ECBC-447E-BC23-3D78D06DC02A}" srcOrd="0" destOrd="0" presId="urn:microsoft.com/office/officeart/2005/8/layout/cycle1"/>
    <dgm:cxn modelId="{C03BBFD0-D47A-4C32-AFA4-202FF4F9E7EE}" type="presOf" srcId="{77F81ABD-270F-446C-8A45-06715B4EB8F9}" destId="{104E4600-AF2F-4BBC-99C3-61A265726151}" srcOrd="0" destOrd="0" presId="urn:microsoft.com/office/officeart/2005/8/layout/cycle1"/>
    <dgm:cxn modelId="{B6A964EB-0967-4091-BFE8-ECC44D37E671}" type="presOf" srcId="{E60C1AEE-77F2-4EAE-845C-0C9745BC86EE}" destId="{42351BC5-0F84-49CA-993A-7A5592321BE7}" srcOrd="0" destOrd="0" presId="urn:microsoft.com/office/officeart/2005/8/layout/cycle1"/>
    <dgm:cxn modelId="{146757EC-693C-491A-A7E7-E955EFAD11B7}" srcId="{7B2427BD-715C-434A-91E0-F16C718A0EB0}" destId="{5E0B9909-028F-41C1-BADE-DF5F56C2A193}" srcOrd="2" destOrd="0" parTransId="{AC40A37A-981A-4DBE-9686-EE0B15D2DF05}" sibTransId="{507EECA0-93FC-4E3C-98CA-DF29F6AB7D72}"/>
    <dgm:cxn modelId="{B6A27CED-5976-4543-9A44-80168A3A3E2F}" type="presOf" srcId="{C7F2DC45-2386-417F-8C35-CF067F957E2C}" destId="{1C170B44-6BB9-4EE6-9DC0-F3DF8952BCB9}" srcOrd="0" destOrd="0" presId="urn:microsoft.com/office/officeart/2005/8/layout/cycle1"/>
    <dgm:cxn modelId="{ECF5339F-D2D3-481B-ADBD-BD2606644A03}" type="presParOf" srcId="{CAB9CC9A-A8A2-4B57-858A-7A372B2D2BF7}" destId="{AFAAE55A-19DC-4202-BE39-E263E4473C94}" srcOrd="0" destOrd="0" presId="urn:microsoft.com/office/officeart/2005/8/layout/cycle1"/>
    <dgm:cxn modelId="{49FC7A8F-2F00-40DC-AC68-55584D29A335}" type="presParOf" srcId="{CAB9CC9A-A8A2-4B57-858A-7A372B2D2BF7}" destId="{DA01CCC9-86AB-4D38-BD38-72C5FFDCB1C2}" srcOrd="1" destOrd="0" presId="urn:microsoft.com/office/officeart/2005/8/layout/cycle1"/>
    <dgm:cxn modelId="{84EF0A58-F2D3-43C7-BBD5-5C9D9D8D2D78}" type="presParOf" srcId="{CAB9CC9A-A8A2-4B57-858A-7A372B2D2BF7}" destId="{1C170B44-6BB9-4EE6-9DC0-F3DF8952BCB9}" srcOrd="2" destOrd="0" presId="urn:microsoft.com/office/officeart/2005/8/layout/cycle1"/>
    <dgm:cxn modelId="{F8610012-1167-4C64-A59D-8A0E5EE6DE30}" type="presParOf" srcId="{CAB9CC9A-A8A2-4B57-858A-7A372B2D2BF7}" destId="{288BA6AF-A5E7-458B-AF40-9541FEBB530C}" srcOrd="3" destOrd="0" presId="urn:microsoft.com/office/officeart/2005/8/layout/cycle1"/>
    <dgm:cxn modelId="{5EC1AFDA-F30A-4D28-9704-17369809867C}" type="presParOf" srcId="{CAB9CC9A-A8A2-4B57-858A-7A372B2D2BF7}" destId="{3D5BE8FC-ECBC-447E-BC23-3D78D06DC02A}" srcOrd="4" destOrd="0" presId="urn:microsoft.com/office/officeart/2005/8/layout/cycle1"/>
    <dgm:cxn modelId="{5F5ADFBA-F440-4AED-9396-6B7F81C2E431}" type="presParOf" srcId="{CAB9CC9A-A8A2-4B57-858A-7A372B2D2BF7}" destId="{42351BC5-0F84-49CA-993A-7A5592321BE7}" srcOrd="5" destOrd="0" presId="urn:microsoft.com/office/officeart/2005/8/layout/cycle1"/>
    <dgm:cxn modelId="{0DCB438B-9616-434D-8C84-F2328E1713FA}" type="presParOf" srcId="{CAB9CC9A-A8A2-4B57-858A-7A372B2D2BF7}" destId="{04CECA82-3FE9-45EE-8406-53AB98F64867}" srcOrd="6" destOrd="0" presId="urn:microsoft.com/office/officeart/2005/8/layout/cycle1"/>
    <dgm:cxn modelId="{11754F0F-BF20-4553-B3D5-6BFA7D172F3F}" type="presParOf" srcId="{CAB9CC9A-A8A2-4B57-858A-7A372B2D2BF7}" destId="{0C421FA0-F2BD-4BBA-8BEE-E42B00D2EFD2}" srcOrd="7" destOrd="0" presId="urn:microsoft.com/office/officeart/2005/8/layout/cycle1"/>
    <dgm:cxn modelId="{9F252D05-D64D-41BB-941F-684661E91217}" type="presParOf" srcId="{CAB9CC9A-A8A2-4B57-858A-7A372B2D2BF7}" destId="{195DDB00-5DC7-4CB3-8B9E-452375EA19D0}" srcOrd="8" destOrd="0" presId="urn:microsoft.com/office/officeart/2005/8/layout/cycle1"/>
    <dgm:cxn modelId="{A5473DF7-A7DE-4208-A90A-C1666CD4EAAC}" type="presParOf" srcId="{CAB9CC9A-A8A2-4B57-858A-7A372B2D2BF7}" destId="{5E665FE7-5032-4F85-8DF4-4DC0E1D48EEF}" srcOrd="9" destOrd="0" presId="urn:microsoft.com/office/officeart/2005/8/layout/cycle1"/>
    <dgm:cxn modelId="{266E95F3-48A4-4C4E-92F9-91FE3BE87F23}" type="presParOf" srcId="{CAB9CC9A-A8A2-4B57-858A-7A372B2D2BF7}" destId="{8B557A74-B97A-4455-BA7B-B1A85D010D68}" srcOrd="10" destOrd="0" presId="urn:microsoft.com/office/officeart/2005/8/layout/cycle1"/>
    <dgm:cxn modelId="{78A2B013-3BAF-4886-9EAD-846677269286}" type="presParOf" srcId="{CAB9CC9A-A8A2-4B57-858A-7A372B2D2BF7}" destId="{104E4600-AF2F-4BBC-99C3-61A265726151}" srcOrd="11"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F6E867-A8DB-458A-BFB9-A50E61E94683}" type="doc">
      <dgm:prSet loTypeId="urn:microsoft.com/office/officeart/2005/8/layout/default" loCatId="list" qsTypeId="urn:microsoft.com/office/officeart/2005/8/quickstyle/3d5" qsCatId="3D" csTypeId="urn:microsoft.com/office/officeart/2005/8/colors/accent1_2" csCatId="accent1" phldr="1"/>
      <dgm:spPr/>
      <dgm:t>
        <a:bodyPr/>
        <a:lstStyle/>
        <a:p>
          <a:endParaRPr lang="en-US"/>
        </a:p>
      </dgm:t>
    </dgm:pt>
    <dgm:pt modelId="{B68E730C-B489-423D-B82A-41416E6A9C54}">
      <dgm:prSet phldrT="[Text]"/>
      <dgm:spPr/>
      <dgm:t>
        <a:bodyPr/>
        <a:lstStyle/>
        <a:p>
          <a:r>
            <a:rPr lang="en-US" dirty="0"/>
            <a:t>Physical abuse</a:t>
          </a:r>
        </a:p>
      </dgm:t>
    </dgm:pt>
    <dgm:pt modelId="{F88994F3-11E3-48A2-A516-A8E32E557C05}" type="parTrans" cxnId="{97D124EB-6AF7-43F8-A5BE-BCA54D53CAE5}">
      <dgm:prSet/>
      <dgm:spPr/>
      <dgm:t>
        <a:bodyPr/>
        <a:lstStyle/>
        <a:p>
          <a:endParaRPr lang="en-US"/>
        </a:p>
      </dgm:t>
    </dgm:pt>
    <dgm:pt modelId="{5F693BCA-C170-4989-AC72-7FD808A3D442}" type="sibTrans" cxnId="{97D124EB-6AF7-43F8-A5BE-BCA54D53CAE5}">
      <dgm:prSet/>
      <dgm:spPr/>
      <dgm:t>
        <a:bodyPr/>
        <a:lstStyle/>
        <a:p>
          <a:endParaRPr lang="en-US"/>
        </a:p>
      </dgm:t>
    </dgm:pt>
    <dgm:pt modelId="{64069907-022B-4E3C-AA67-3AC92AB89D63}">
      <dgm:prSet/>
      <dgm:spPr/>
      <dgm:t>
        <a:bodyPr/>
        <a:lstStyle/>
        <a:p>
          <a:r>
            <a:rPr lang="en-US" dirty="0"/>
            <a:t>Sexual abuse</a:t>
          </a:r>
        </a:p>
      </dgm:t>
    </dgm:pt>
    <dgm:pt modelId="{605F3CC2-AF09-46A1-AC29-45DE69BE908E}" type="parTrans" cxnId="{FA6D80DC-0445-4B6C-B747-2D590EDF9F2A}">
      <dgm:prSet/>
      <dgm:spPr/>
      <dgm:t>
        <a:bodyPr/>
        <a:lstStyle/>
        <a:p>
          <a:endParaRPr lang="en-US"/>
        </a:p>
      </dgm:t>
    </dgm:pt>
    <dgm:pt modelId="{AF93D648-DC0A-40C5-B751-9B5D14074B88}" type="sibTrans" cxnId="{FA6D80DC-0445-4B6C-B747-2D590EDF9F2A}">
      <dgm:prSet/>
      <dgm:spPr/>
      <dgm:t>
        <a:bodyPr/>
        <a:lstStyle/>
        <a:p>
          <a:endParaRPr lang="en-US"/>
        </a:p>
      </dgm:t>
    </dgm:pt>
    <dgm:pt modelId="{2F3FBF68-546E-4346-AA33-3C6873C674E9}">
      <dgm:prSet/>
      <dgm:spPr/>
      <dgm:t>
        <a:bodyPr/>
        <a:lstStyle/>
        <a:p>
          <a:r>
            <a:rPr lang="en-US" dirty="0"/>
            <a:t>Emotional abuse</a:t>
          </a:r>
        </a:p>
      </dgm:t>
    </dgm:pt>
    <dgm:pt modelId="{FB45F9A1-7145-449C-A127-C17DAA6B9913}" type="parTrans" cxnId="{DA54A8A0-7FA9-42F4-8421-6C658219ACF4}">
      <dgm:prSet/>
      <dgm:spPr/>
      <dgm:t>
        <a:bodyPr/>
        <a:lstStyle/>
        <a:p>
          <a:endParaRPr lang="en-US"/>
        </a:p>
      </dgm:t>
    </dgm:pt>
    <dgm:pt modelId="{4C4E0A77-F332-4743-A9DA-3686B6ED2097}" type="sibTrans" cxnId="{DA54A8A0-7FA9-42F4-8421-6C658219ACF4}">
      <dgm:prSet/>
      <dgm:spPr/>
      <dgm:t>
        <a:bodyPr/>
        <a:lstStyle/>
        <a:p>
          <a:endParaRPr lang="en-US"/>
        </a:p>
      </dgm:t>
    </dgm:pt>
    <dgm:pt modelId="{420518E0-9563-49AC-AEE7-F62626684872}">
      <dgm:prSet/>
      <dgm:spPr/>
      <dgm:t>
        <a:bodyPr/>
        <a:lstStyle/>
        <a:p>
          <a:r>
            <a:rPr lang="en-US" dirty="0"/>
            <a:t>Neglect</a:t>
          </a:r>
        </a:p>
      </dgm:t>
    </dgm:pt>
    <dgm:pt modelId="{2A1A3924-1747-45ED-B699-10480EEA7CDF}" type="parTrans" cxnId="{4DAF021B-1B60-4593-A8D0-D41D79FFB62A}">
      <dgm:prSet/>
      <dgm:spPr/>
      <dgm:t>
        <a:bodyPr/>
        <a:lstStyle/>
        <a:p>
          <a:endParaRPr lang="en-US"/>
        </a:p>
      </dgm:t>
    </dgm:pt>
    <dgm:pt modelId="{03F66E0E-6E37-4874-A70F-73837E053509}" type="sibTrans" cxnId="{4DAF021B-1B60-4593-A8D0-D41D79FFB62A}">
      <dgm:prSet/>
      <dgm:spPr/>
      <dgm:t>
        <a:bodyPr/>
        <a:lstStyle/>
        <a:p>
          <a:endParaRPr lang="en-US"/>
        </a:p>
      </dgm:t>
    </dgm:pt>
    <dgm:pt modelId="{62C4CB88-4C9E-49E2-BD4C-0EFD7E6EC3FA}">
      <dgm:prSet/>
      <dgm:spPr/>
      <dgm:t>
        <a:bodyPr/>
        <a:lstStyle/>
        <a:p>
          <a:r>
            <a:rPr lang="en-US" dirty="0"/>
            <a:t>Household substance abuse</a:t>
          </a:r>
        </a:p>
      </dgm:t>
    </dgm:pt>
    <dgm:pt modelId="{8D68B903-DF17-4F41-8B5E-38AB2CE8432E}" type="parTrans" cxnId="{96F3A23A-753F-40D1-8C85-D09714CE0C33}">
      <dgm:prSet/>
      <dgm:spPr/>
      <dgm:t>
        <a:bodyPr/>
        <a:lstStyle/>
        <a:p>
          <a:endParaRPr lang="en-US"/>
        </a:p>
      </dgm:t>
    </dgm:pt>
    <dgm:pt modelId="{E050D587-E429-484F-8484-3F78AEF15350}" type="sibTrans" cxnId="{96F3A23A-753F-40D1-8C85-D09714CE0C33}">
      <dgm:prSet/>
      <dgm:spPr/>
      <dgm:t>
        <a:bodyPr/>
        <a:lstStyle/>
        <a:p>
          <a:endParaRPr lang="en-US"/>
        </a:p>
      </dgm:t>
    </dgm:pt>
    <dgm:pt modelId="{245E08C3-31BA-49C5-9BD9-B673D95912E1}">
      <dgm:prSet/>
      <dgm:spPr/>
      <dgm:t>
        <a:bodyPr/>
        <a:lstStyle/>
        <a:p>
          <a:r>
            <a:rPr lang="en-US" dirty="0"/>
            <a:t>Household mental illness</a:t>
          </a:r>
        </a:p>
      </dgm:t>
    </dgm:pt>
    <dgm:pt modelId="{A7B2FCC0-7BCA-46D6-948A-3A1DD5015259}" type="parTrans" cxnId="{08B90DFF-A228-4198-A2BB-2C0D48083F5B}">
      <dgm:prSet/>
      <dgm:spPr/>
      <dgm:t>
        <a:bodyPr/>
        <a:lstStyle/>
        <a:p>
          <a:endParaRPr lang="en-US"/>
        </a:p>
      </dgm:t>
    </dgm:pt>
    <dgm:pt modelId="{995948A9-0985-45D1-87AC-CAC396548144}" type="sibTrans" cxnId="{08B90DFF-A228-4198-A2BB-2C0D48083F5B}">
      <dgm:prSet/>
      <dgm:spPr/>
      <dgm:t>
        <a:bodyPr/>
        <a:lstStyle/>
        <a:p>
          <a:endParaRPr lang="en-US"/>
        </a:p>
      </dgm:t>
    </dgm:pt>
    <dgm:pt modelId="{C14EB859-DB8F-4B9D-8E36-A270748DFBE0}">
      <dgm:prSet/>
      <dgm:spPr/>
      <dgm:t>
        <a:bodyPr/>
        <a:lstStyle/>
        <a:p>
          <a:r>
            <a:rPr lang="en-US" dirty="0"/>
            <a:t>Parental separation or divorce</a:t>
          </a:r>
        </a:p>
      </dgm:t>
    </dgm:pt>
    <dgm:pt modelId="{4AA955DB-E357-4DEF-A388-100D88166336}" type="parTrans" cxnId="{2F4DF629-BED2-4542-893A-AFE9176C7FB9}">
      <dgm:prSet/>
      <dgm:spPr/>
      <dgm:t>
        <a:bodyPr/>
        <a:lstStyle/>
        <a:p>
          <a:endParaRPr lang="en-US"/>
        </a:p>
      </dgm:t>
    </dgm:pt>
    <dgm:pt modelId="{8D4C0584-46C3-4440-9C19-CDDBA0A967C2}" type="sibTrans" cxnId="{2F4DF629-BED2-4542-893A-AFE9176C7FB9}">
      <dgm:prSet/>
      <dgm:spPr/>
      <dgm:t>
        <a:bodyPr/>
        <a:lstStyle/>
        <a:p>
          <a:endParaRPr lang="en-US"/>
        </a:p>
      </dgm:t>
    </dgm:pt>
    <dgm:pt modelId="{6DA208D8-08B1-49A9-8F8F-D022BAE1D9AC}">
      <dgm:prSet/>
      <dgm:spPr/>
      <dgm:t>
        <a:bodyPr/>
        <a:lstStyle/>
        <a:p>
          <a:r>
            <a:rPr lang="en-US" dirty="0"/>
            <a:t>Household imprisonment</a:t>
          </a:r>
        </a:p>
      </dgm:t>
    </dgm:pt>
    <dgm:pt modelId="{7185786C-23C0-4A6D-BB46-02DBED801000}" type="parTrans" cxnId="{DD9B3761-E1EC-484B-ACA1-6EFF3088CB55}">
      <dgm:prSet/>
      <dgm:spPr/>
      <dgm:t>
        <a:bodyPr/>
        <a:lstStyle/>
        <a:p>
          <a:endParaRPr lang="en-US"/>
        </a:p>
      </dgm:t>
    </dgm:pt>
    <dgm:pt modelId="{F8839E5D-25BD-42F9-909E-665065068CCB}" type="sibTrans" cxnId="{DD9B3761-E1EC-484B-ACA1-6EFF3088CB55}">
      <dgm:prSet/>
      <dgm:spPr/>
      <dgm:t>
        <a:bodyPr/>
        <a:lstStyle/>
        <a:p>
          <a:endParaRPr lang="en-US"/>
        </a:p>
      </dgm:t>
    </dgm:pt>
    <dgm:pt modelId="{9F6D309C-DB28-4CFE-BC1C-2E3D6AB75EBE}">
      <dgm:prSet/>
      <dgm:spPr/>
      <dgm:t>
        <a:bodyPr/>
        <a:lstStyle/>
        <a:p>
          <a:r>
            <a:rPr lang="en-US" dirty="0"/>
            <a:t>Witnessing domestic violence</a:t>
          </a:r>
        </a:p>
      </dgm:t>
    </dgm:pt>
    <dgm:pt modelId="{A245C844-617F-4E6F-8588-E4D6257BE2FA}" type="parTrans" cxnId="{13323053-8327-4576-A38E-824AD7580704}">
      <dgm:prSet/>
      <dgm:spPr/>
      <dgm:t>
        <a:bodyPr/>
        <a:lstStyle/>
        <a:p>
          <a:endParaRPr lang="en-US"/>
        </a:p>
      </dgm:t>
    </dgm:pt>
    <dgm:pt modelId="{E562498A-7E0C-44BB-8574-D056C86421A7}" type="sibTrans" cxnId="{13323053-8327-4576-A38E-824AD7580704}">
      <dgm:prSet/>
      <dgm:spPr/>
      <dgm:t>
        <a:bodyPr/>
        <a:lstStyle/>
        <a:p>
          <a:endParaRPr lang="en-US"/>
        </a:p>
      </dgm:t>
    </dgm:pt>
    <dgm:pt modelId="{AC132E8A-0613-4D4F-8F80-8C609D7DDCF8}">
      <dgm:prSet/>
      <dgm:spPr/>
      <dgm:t>
        <a:bodyPr/>
        <a:lstStyle/>
        <a:p>
          <a:r>
            <a:rPr lang="en-US" dirty="0"/>
            <a:t>Living with a chronically ill or disabled parent</a:t>
          </a:r>
        </a:p>
      </dgm:t>
    </dgm:pt>
    <dgm:pt modelId="{B7C7118D-3EDA-44B5-80BB-B8A83C6512C5}" type="parTrans" cxnId="{1CACC6EF-8B76-4E82-9342-270324CA756E}">
      <dgm:prSet/>
      <dgm:spPr/>
      <dgm:t>
        <a:bodyPr/>
        <a:lstStyle/>
        <a:p>
          <a:endParaRPr lang="en-US"/>
        </a:p>
      </dgm:t>
    </dgm:pt>
    <dgm:pt modelId="{52B05709-CF23-4984-A3F5-31FAE644176F}" type="sibTrans" cxnId="{1CACC6EF-8B76-4E82-9342-270324CA756E}">
      <dgm:prSet/>
      <dgm:spPr/>
      <dgm:t>
        <a:bodyPr/>
        <a:lstStyle/>
        <a:p>
          <a:endParaRPr lang="en-US"/>
        </a:p>
      </dgm:t>
    </dgm:pt>
    <dgm:pt modelId="{4EA476C3-DBBA-4AE0-AFE4-C8F531209D23}" type="pres">
      <dgm:prSet presAssocID="{D1F6E867-A8DB-458A-BFB9-A50E61E94683}" presName="diagram" presStyleCnt="0">
        <dgm:presLayoutVars>
          <dgm:dir/>
          <dgm:resizeHandles val="exact"/>
        </dgm:presLayoutVars>
      </dgm:prSet>
      <dgm:spPr/>
    </dgm:pt>
    <dgm:pt modelId="{94FAE2F1-9BF4-4D14-ADA6-CC842CF0A32E}" type="pres">
      <dgm:prSet presAssocID="{B68E730C-B489-423D-B82A-41416E6A9C54}" presName="node" presStyleLbl="node1" presStyleIdx="0" presStyleCnt="10">
        <dgm:presLayoutVars>
          <dgm:bulletEnabled val="1"/>
        </dgm:presLayoutVars>
      </dgm:prSet>
      <dgm:spPr/>
    </dgm:pt>
    <dgm:pt modelId="{7900756F-DAB4-433A-9B2A-6150B896F37F}" type="pres">
      <dgm:prSet presAssocID="{5F693BCA-C170-4989-AC72-7FD808A3D442}" presName="sibTrans" presStyleCnt="0"/>
      <dgm:spPr/>
    </dgm:pt>
    <dgm:pt modelId="{FA580768-1B42-4FB6-818F-827C8191C6FA}" type="pres">
      <dgm:prSet presAssocID="{64069907-022B-4E3C-AA67-3AC92AB89D63}" presName="node" presStyleLbl="node1" presStyleIdx="1" presStyleCnt="10">
        <dgm:presLayoutVars>
          <dgm:bulletEnabled val="1"/>
        </dgm:presLayoutVars>
      </dgm:prSet>
      <dgm:spPr/>
    </dgm:pt>
    <dgm:pt modelId="{B06CC11A-E29F-4A4A-831C-2E6B97EDAEA3}" type="pres">
      <dgm:prSet presAssocID="{AF93D648-DC0A-40C5-B751-9B5D14074B88}" presName="sibTrans" presStyleCnt="0"/>
      <dgm:spPr/>
    </dgm:pt>
    <dgm:pt modelId="{8F9ABA7B-BC83-477E-A46A-4DCB949B082B}" type="pres">
      <dgm:prSet presAssocID="{2F3FBF68-546E-4346-AA33-3C6873C674E9}" presName="node" presStyleLbl="node1" presStyleIdx="2" presStyleCnt="10">
        <dgm:presLayoutVars>
          <dgm:bulletEnabled val="1"/>
        </dgm:presLayoutVars>
      </dgm:prSet>
      <dgm:spPr/>
    </dgm:pt>
    <dgm:pt modelId="{7E95B6CE-CBA5-4F44-93A8-55BFA527AA82}" type="pres">
      <dgm:prSet presAssocID="{4C4E0A77-F332-4743-A9DA-3686B6ED2097}" presName="sibTrans" presStyleCnt="0"/>
      <dgm:spPr/>
    </dgm:pt>
    <dgm:pt modelId="{227593EA-C97E-4362-BD77-F03DFB9D4DFB}" type="pres">
      <dgm:prSet presAssocID="{420518E0-9563-49AC-AEE7-F62626684872}" presName="node" presStyleLbl="node1" presStyleIdx="3" presStyleCnt="10">
        <dgm:presLayoutVars>
          <dgm:bulletEnabled val="1"/>
        </dgm:presLayoutVars>
      </dgm:prSet>
      <dgm:spPr/>
    </dgm:pt>
    <dgm:pt modelId="{2E3B83F7-D171-4958-AD21-3618356CFB93}" type="pres">
      <dgm:prSet presAssocID="{03F66E0E-6E37-4874-A70F-73837E053509}" presName="sibTrans" presStyleCnt="0"/>
      <dgm:spPr/>
    </dgm:pt>
    <dgm:pt modelId="{63D58211-45A2-4769-B373-FBA1CDE64FB4}" type="pres">
      <dgm:prSet presAssocID="{62C4CB88-4C9E-49E2-BD4C-0EFD7E6EC3FA}" presName="node" presStyleLbl="node1" presStyleIdx="4" presStyleCnt="10">
        <dgm:presLayoutVars>
          <dgm:bulletEnabled val="1"/>
        </dgm:presLayoutVars>
      </dgm:prSet>
      <dgm:spPr/>
    </dgm:pt>
    <dgm:pt modelId="{5CEB37BD-D72A-4919-BB1C-73A5640C423E}" type="pres">
      <dgm:prSet presAssocID="{E050D587-E429-484F-8484-3F78AEF15350}" presName="sibTrans" presStyleCnt="0"/>
      <dgm:spPr/>
    </dgm:pt>
    <dgm:pt modelId="{C1BD62CF-F464-43F0-9E03-06B551F9B716}" type="pres">
      <dgm:prSet presAssocID="{245E08C3-31BA-49C5-9BD9-B673D95912E1}" presName="node" presStyleLbl="node1" presStyleIdx="5" presStyleCnt="10">
        <dgm:presLayoutVars>
          <dgm:bulletEnabled val="1"/>
        </dgm:presLayoutVars>
      </dgm:prSet>
      <dgm:spPr/>
    </dgm:pt>
    <dgm:pt modelId="{2A39ED95-A46F-4424-A99C-AE218393FA0D}" type="pres">
      <dgm:prSet presAssocID="{995948A9-0985-45D1-87AC-CAC396548144}" presName="sibTrans" presStyleCnt="0"/>
      <dgm:spPr/>
    </dgm:pt>
    <dgm:pt modelId="{B1CACD80-2F55-4CAE-8BF4-9A380A6DF0FD}" type="pres">
      <dgm:prSet presAssocID="{C14EB859-DB8F-4B9D-8E36-A270748DFBE0}" presName="node" presStyleLbl="node1" presStyleIdx="6" presStyleCnt="10">
        <dgm:presLayoutVars>
          <dgm:bulletEnabled val="1"/>
        </dgm:presLayoutVars>
      </dgm:prSet>
      <dgm:spPr/>
    </dgm:pt>
    <dgm:pt modelId="{A830D7BE-0B0A-4B34-9563-A4B225FC2922}" type="pres">
      <dgm:prSet presAssocID="{8D4C0584-46C3-4440-9C19-CDDBA0A967C2}" presName="sibTrans" presStyleCnt="0"/>
      <dgm:spPr/>
    </dgm:pt>
    <dgm:pt modelId="{6D936487-4B80-49CF-AB7D-2AA7FD882C1E}" type="pres">
      <dgm:prSet presAssocID="{6DA208D8-08B1-49A9-8F8F-D022BAE1D9AC}" presName="node" presStyleLbl="node1" presStyleIdx="7" presStyleCnt="10">
        <dgm:presLayoutVars>
          <dgm:bulletEnabled val="1"/>
        </dgm:presLayoutVars>
      </dgm:prSet>
      <dgm:spPr/>
    </dgm:pt>
    <dgm:pt modelId="{6A55F537-E1AA-4A0C-92E9-B984D0CA64ED}" type="pres">
      <dgm:prSet presAssocID="{F8839E5D-25BD-42F9-909E-665065068CCB}" presName="sibTrans" presStyleCnt="0"/>
      <dgm:spPr/>
    </dgm:pt>
    <dgm:pt modelId="{79257F31-8BB3-4514-ADBE-63B2C0592166}" type="pres">
      <dgm:prSet presAssocID="{9F6D309C-DB28-4CFE-BC1C-2E3D6AB75EBE}" presName="node" presStyleLbl="node1" presStyleIdx="8" presStyleCnt="10">
        <dgm:presLayoutVars>
          <dgm:bulletEnabled val="1"/>
        </dgm:presLayoutVars>
      </dgm:prSet>
      <dgm:spPr/>
    </dgm:pt>
    <dgm:pt modelId="{9055FF73-C5F2-454D-A95E-BCF3563E8FAC}" type="pres">
      <dgm:prSet presAssocID="{E562498A-7E0C-44BB-8574-D056C86421A7}" presName="sibTrans" presStyleCnt="0"/>
      <dgm:spPr/>
    </dgm:pt>
    <dgm:pt modelId="{143AD69E-FB72-4B11-82DD-A6A95C6A158B}" type="pres">
      <dgm:prSet presAssocID="{AC132E8A-0613-4D4F-8F80-8C609D7DDCF8}" presName="node" presStyleLbl="node1" presStyleIdx="9" presStyleCnt="10">
        <dgm:presLayoutVars>
          <dgm:bulletEnabled val="1"/>
        </dgm:presLayoutVars>
      </dgm:prSet>
      <dgm:spPr/>
    </dgm:pt>
  </dgm:ptLst>
  <dgm:cxnLst>
    <dgm:cxn modelId="{386ADE00-AB87-40D5-8806-E298D5B91553}" type="presOf" srcId="{D1F6E867-A8DB-458A-BFB9-A50E61E94683}" destId="{4EA476C3-DBBA-4AE0-AFE4-C8F531209D23}" srcOrd="0" destOrd="0" presId="urn:microsoft.com/office/officeart/2005/8/layout/default"/>
    <dgm:cxn modelId="{74B3A718-0B36-48CD-BE86-16CA9D7A5938}" type="presOf" srcId="{B68E730C-B489-423D-B82A-41416E6A9C54}" destId="{94FAE2F1-9BF4-4D14-ADA6-CC842CF0A32E}" srcOrd="0" destOrd="0" presId="urn:microsoft.com/office/officeart/2005/8/layout/default"/>
    <dgm:cxn modelId="{4DAF021B-1B60-4593-A8D0-D41D79FFB62A}" srcId="{D1F6E867-A8DB-458A-BFB9-A50E61E94683}" destId="{420518E0-9563-49AC-AEE7-F62626684872}" srcOrd="3" destOrd="0" parTransId="{2A1A3924-1747-45ED-B699-10480EEA7CDF}" sibTransId="{03F66E0E-6E37-4874-A70F-73837E053509}"/>
    <dgm:cxn modelId="{706C7124-8E43-4CFB-A701-638D2C7BB89F}" type="presOf" srcId="{6DA208D8-08B1-49A9-8F8F-D022BAE1D9AC}" destId="{6D936487-4B80-49CF-AB7D-2AA7FD882C1E}" srcOrd="0" destOrd="0" presId="urn:microsoft.com/office/officeart/2005/8/layout/default"/>
    <dgm:cxn modelId="{2F4DF629-BED2-4542-893A-AFE9176C7FB9}" srcId="{D1F6E867-A8DB-458A-BFB9-A50E61E94683}" destId="{C14EB859-DB8F-4B9D-8E36-A270748DFBE0}" srcOrd="6" destOrd="0" parTransId="{4AA955DB-E357-4DEF-A388-100D88166336}" sibTransId="{8D4C0584-46C3-4440-9C19-CDDBA0A967C2}"/>
    <dgm:cxn modelId="{52303C2D-B0D1-4A31-B9A9-19A3C0333E6A}" type="presOf" srcId="{C14EB859-DB8F-4B9D-8E36-A270748DFBE0}" destId="{B1CACD80-2F55-4CAE-8BF4-9A380A6DF0FD}" srcOrd="0" destOrd="0" presId="urn:microsoft.com/office/officeart/2005/8/layout/default"/>
    <dgm:cxn modelId="{96F3A23A-753F-40D1-8C85-D09714CE0C33}" srcId="{D1F6E867-A8DB-458A-BFB9-A50E61E94683}" destId="{62C4CB88-4C9E-49E2-BD4C-0EFD7E6EC3FA}" srcOrd="4" destOrd="0" parTransId="{8D68B903-DF17-4F41-8B5E-38AB2CE8432E}" sibTransId="{E050D587-E429-484F-8484-3F78AEF15350}"/>
    <dgm:cxn modelId="{2F0A4A3C-5A38-45BB-A883-F5D7838AAED0}" type="presOf" srcId="{245E08C3-31BA-49C5-9BD9-B673D95912E1}" destId="{C1BD62CF-F464-43F0-9E03-06B551F9B716}" srcOrd="0" destOrd="0" presId="urn:microsoft.com/office/officeart/2005/8/layout/default"/>
    <dgm:cxn modelId="{DD9B3761-E1EC-484B-ACA1-6EFF3088CB55}" srcId="{D1F6E867-A8DB-458A-BFB9-A50E61E94683}" destId="{6DA208D8-08B1-49A9-8F8F-D022BAE1D9AC}" srcOrd="7" destOrd="0" parTransId="{7185786C-23C0-4A6D-BB46-02DBED801000}" sibTransId="{F8839E5D-25BD-42F9-909E-665065068CCB}"/>
    <dgm:cxn modelId="{62EDAA41-2752-48B7-BFD6-0F2D39E0FF39}" type="presOf" srcId="{AC132E8A-0613-4D4F-8F80-8C609D7DDCF8}" destId="{143AD69E-FB72-4B11-82DD-A6A95C6A158B}" srcOrd="0" destOrd="0" presId="urn:microsoft.com/office/officeart/2005/8/layout/default"/>
    <dgm:cxn modelId="{BA446346-7A13-4ED5-A81B-8F67966D17B4}" type="presOf" srcId="{420518E0-9563-49AC-AEE7-F62626684872}" destId="{227593EA-C97E-4362-BD77-F03DFB9D4DFB}" srcOrd="0" destOrd="0" presId="urn:microsoft.com/office/officeart/2005/8/layout/default"/>
    <dgm:cxn modelId="{13323053-8327-4576-A38E-824AD7580704}" srcId="{D1F6E867-A8DB-458A-BFB9-A50E61E94683}" destId="{9F6D309C-DB28-4CFE-BC1C-2E3D6AB75EBE}" srcOrd="8" destOrd="0" parTransId="{A245C844-617F-4E6F-8588-E4D6257BE2FA}" sibTransId="{E562498A-7E0C-44BB-8574-D056C86421A7}"/>
    <dgm:cxn modelId="{0B030A7B-35C4-4FEE-B51C-2CAAEB31AB6A}" type="presOf" srcId="{64069907-022B-4E3C-AA67-3AC92AB89D63}" destId="{FA580768-1B42-4FB6-818F-827C8191C6FA}" srcOrd="0" destOrd="0" presId="urn:microsoft.com/office/officeart/2005/8/layout/default"/>
    <dgm:cxn modelId="{DA54A8A0-7FA9-42F4-8421-6C658219ACF4}" srcId="{D1F6E867-A8DB-458A-BFB9-A50E61E94683}" destId="{2F3FBF68-546E-4346-AA33-3C6873C674E9}" srcOrd="2" destOrd="0" parTransId="{FB45F9A1-7145-449C-A127-C17DAA6B9913}" sibTransId="{4C4E0A77-F332-4743-A9DA-3686B6ED2097}"/>
    <dgm:cxn modelId="{2C9AF5B9-8643-4052-A810-EFA1DBCCD418}" type="presOf" srcId="{62C4CB88-4C9E-49E2-BD4C-0EFD7E6EC3FA}" destId="{63D58211-45A2-4769-B373-FBA1CDE64FB4}" srcOrd="0" destOrd="0" presId="urn:microsoft.com/office/officeart/2005/8/layout/default"/>
    <dgm:cxn modelId="{3ADC2ADA-45AE-432C-ABD4-0C3BF7386C9D}" type="presOf" srcId="{2F3FBF68-546E-4346-AA33-3C6873C674E9}" destId="{8F9ABA7B-BC83-477E-A46A-4DCB949B082B}" srcOrd="0" destOrd="0" presId="urn:microsoft.com/office/officeart/2005/8/layout/default"/>
    <dgm:cxn modelId="{FA6D80DC-0445-4B6C-B747-2D590EDF9F2A}" srcId="{D1F6E867-A8DB-458A-BFB9-A50E61E94683}" destId="{64069907-022B-4E3C-AA67-3AC92AB89D63}" srcOrd="1" destOrd="0" parTransId="{605F3CC2-AF09-46A1-AC29-45DE69BE908E}" sibTransId="{AF93D648-DC0A-40C5-B751-9B5D14074B88}"/>
    <dgm:cxn modelId="{97D124EB-6AF7-43F8-A5BE-BCA54D53CAE5}" srcId="{D1F6E867-A8DB-458A-BFB9-A50E61E94683}" destId="{B68E730C-B489-423D-B82A-41416E6A9C54}" srcOrd="0" destOrd="0" parTransId="{F88994F3-11E3-48A2-A516-A8E32E557C05}" sibTransId="{5F693BCA-C170-4989-AC72-7FD808A3D442}"/>
    <dgm:cxn modelId="{1CACC6EF-8B76-4E82-9342-270324CA756E}" srcId="{D1F6E867-A8DB-458A-BFB9-A50E61E94683}" destId="{AC132E8A-0613-4D4F-8F80-8C609D7DDCF8}" srcOrd="9" destOrd="0" parTransId="{B7C7118D-3EDA-44B5-80BB-B8A83C6512C5}" sibTransId="{52B05709-CF23-4984-A3F5-31FAE644176F}"/>
    <dgm:cxn modelId="{835073FC-D6FA-4F03-825E-A7F2D06AD07B}" type="presOf" srcId="{9F6D309C-DB28-4CFE-BC1C-2E3D6AB75EBE}" destId="{79257F31-8BB3-4514-ADBE-63B2C0592166}" srcOrd="0" destOrd="0" presId="urn:microsoft.com/office/officeart/2005/8/layout/default"/>
    <dgm:cxn modelId="{08B90DFF-A228-4198-A2BB-2C0D48083F5B}" srcId="{D1F6E867-A8DB-458A-BFB9-A50E61E94683}" destId="{245E08C3-31BA-49C5-9BD9-B673D95912E1}" srcOrd="5" destOrd="0" parTransId="{A7B2FCC0-7BCA-46D6-948A-3A1DD5015259}" sibTransId="{995948A9-0985-45D1-87AC-CAC396548144}"/>
    <dgm:cxn modelId="{DCE3AB1C-E00E-46F9-96AE-BA6C08CF1BFD}" type="presParOf" srcId="{4EA476C3-DBBA-4AE0-AFE4-C8F531209D23}" destId="{94FAE2F1-9BF4-4D14-ADA6-CC842CF0A32E}" srcOrd="0" destOrd="0" presId="urn:microsoft.com/office/officeart/2005/8/layout/default"/>
    <dgm:cxn modelId="{CB6AC2B4-6BE2-45E9-996C-33DF46045E3A}" type="presParOf" srcId="{4EA476C3-DBBA-4AE0-AFE4-C8F531209D23}" destId="{7900756F-DAB4-433A-9B2A-6150B896F37F}" srcOrd="1" destOrd="0" presId="urn:microsoft.com/office/officeart/2005/8/layout/default"/>
    <dgm:cxn modelId="{C68C93EA-2243-48CB-B331-85D61569C368}" type="presParOf" srcId="{4EA476C3-DBBA-4AE0-AFE4-C8F531209D23}" destId="{FA580768-1B42-4FB6-818F-827C8191C6FA}" srcOrd="2" destOrd="0" presId="urn:microsoft.com/office/officeart/2005/8/layout/default"/>
    <dgm:cxn modelId="{D459762A-4785-42DF-84FB-ABDCBF7AE7B3}" type="presParOf" srcId="{4EA476C3-DBBA-4AE0-AFE4-C8F531209D23}" destId="{B06CC11A-E29F-4A4A-831C-2E6B97EDAEA3}" srcOrd="3" destOrd="0" presId="urn:microsoft.com/office/officeart/2005/8/layout/default"/>
    <dgm:cxn modelId="{BBF14E21-B143-4E11-A0F7-122AF9B5E964}" type="presParOf" srcId="{4EA476C3-DBBA-4AE0-AFE4-C8F531209D23}" destId="{8F9ABA7B-BC83-477E-A46A-4DCB949B082B}" srcOrd="4" destOrd="0" presId="urn:microsoft.com/office/officeart/2005/8/layout/default"/>
    <dgm:cxn modelId="{AA8ACC49-D357-4DE4-88B7-B4276CE5D621}" type="presParOf" srcId="{4EA476C3-DBBA-4AE0-AFE4-C8F531209D23}" destId="{7E95B6CE-CBA5-4F44-93A8-55BFA527AA82}" srcOrd="5" destOrd="0" presId="urn:microsoft.com/office/officeart/2005/8/layout/default"/>
    <dgm:cxn modelId="{B2889654-0BB5-4B28-8091-B5CEC4F8ADFC}" type="presParOf" srcId="{4EA476C3-DBBA-4AE0-AFE4-C8F531209D23}" destId="{227593EA-C97E-4362-BD77-F03DFB9D4DFB}" srcOrd="6" destOrd="0" presId="urn:microsoft.com/office/officeart/2005/8/layout/default"/>
    <dgm:cxn modelId="{E349E68F-7774-4442-83A3-C5301EA8EAA5}" type="presParOf" srcId="{4EA476C3-DBBA-4AE0-AFE4-C8F531209D23}" destId="{2E3B83F7-D171-4958-AD21-3618356CFB93}" srcOrd="7" destOrd="0" presId="urn:microsoft.com/office/officeart/2005/8/layout/default"/>
    <dgm:cxn modelId="{2AD37F7F-D150-4057-858C-216CDFB868D3}" type="presParOf" srcId="{4EA476C3-DBBA-4AE0-AFE4-C8F531209D23}" destId="{63D58211-45A2-4769-B373-FBA1CDE64FB4}" srcOrd="8" destOrd="0" presId="urn:microsoft.com/office/officeart/2005/8/layout/default"/>
    <dgm:cxn modelId="{0EF4841F-42C6-44D3-A48D-520894FF7F13}" type="presParOf" srcId="{4EA476C3-DBBA-4AE0-AFE4-C8F531209D23}" destId="{5CEB37BD-D72A-4919-BB1C-73A5640C423E}" srcOrd="9" destOrd="0" presId="urn:microsoft.com/office/officeart/2005/8/layout/default"/>
    <dgm:cxn modelId="{096E161A-2BF9-4281-BF7E-C2C3FC376BCF}" type="presParOf" srcId="{4EA476C3-DBBA-4AE0-AFE4-C8F531209D23}" destId="{C1BD62CF-F464-43F0-9E03-06B551F9B716}" srcOrd="10" destOrd="0" presId="urn:microsoft.com/office/officeart/2005/8/layout/default"/>
    <dgm:cxn modelId="{3FD17D2C-EE21-459B-A6A9-D37804A27B46}" type="presParOf" srcId="{4EA476C3-DBBA-4AE0-AFE4-C8F531209D23}" destId="{2A39ED95-A46F-4424-A99C-AE218393FA0D}" srcOrd="11" destOrd="0" presId="urn:microsoft.com/office/officeart/2005/8/layout/default"/>
    <dgm:cxn modelId="{A1C439BF-D79A-414A-8AAA-500414F5C4F2}" type="presParOf" srcId="{4EA476C3-DBBA-4AE0-AFE4-C8F531209D23}" destId="{B1CACD80-2F55-4CAE-8BF4-9A380A6DF0FD}" srcOrd="12" destOrd="0" presId="urn:microsoft.com/office/officeart/2005/8/layout/default"/>
    <dgm:cxn modelId="{47B7FC25-BDBA-47B7-9FDD-5F31BE52BC47}" type="presParOf" srcId="{4EA476C3-DBBA-4AE0-AFE4-C8F531209D23}" destId="{A830D7BE-0B0A-4B34-9563-A4B225FC2922}" srcOrd="13" destOrd="0" presId="urn:microsoft.com/office/officeart/2005/8/layout/default"/>
    <dgm:cxn modelId="{BDD6EC9B-6CF5-4838-BE17-63BB59B0B22E}" type="presParOf" srcId="{4EA476C3-DBBA-4AE0-AFE4-C8F531209D23}" destId="{6D936487-4B80-49CF-AB7D-2AA7FD882C1E}" srcOrd="14" destOrd="0" presId="urn:microsoft.com/office/officeart/2005/8/layout/default"/>
    <dgm:cxn modelId="{E5D62EB3-3DDE-44AF-AAF3-D96C79AEED5F}" type="presParOf" srcId="{4EA476C3-DBBA-4AE0-AFE4-C8F531209D23}" destId="{6A55F537-E1AA-4A0C-92E9-B984D0CA64ED}" srcOrd="15" destOrd="0" presId="urn:microsoft.com/office/officeart/2005/8/layout/default"/>
    <dgm:cxn modelId="{1FF4DC63-8951-46B7-9FC5-9B20087F1F8C}" type="presParOf" srcId="{4EA476C3-DBBA-4AE0-AFE4-C8F531209D23}" destId="{79257F31-8BB3-4514-ADBE-63B2C0592166}" srcOrd="16" destOrd="0" presId="urn:microsoft.com/office/officeart/2005/8/layout/default"/>
    <dgm:cxn modelId="{03BAAC72-41F5-48B0-A81B-ED14F1973C0C}" type="presParOf" srcId="{4EA476C3-DBBA-4AE0-AFE4-C8F531209D23}" destId="{9055FF73-C5F2-454D-A95E-BCF3563E8FAC}" srcOrd="17" destOrd="0" presId="urn:microsoft.com/office/officeart/2005/8/layout/default"/>
    <dgm:cxn modelId="{E0AE6791-8859-4AAA-8348-FCC94955CA1C}" type="presParOf" srcId="{4EA476C3-DBBA-4AE0-AFE4-C8F531209D23}" destId="{143AD69E-FB72-4B11-82DD-A6A95C6A158B}"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6A7DC6-5180-42AD-9825-A031B643B66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672CFC0-9A89-423B-905D-3030CD025BA2}">
      <dgm:prSet phldrT="[Text]" custT="1"/>
      <dgm:spPr>
        <a:effectLst>
          <a:outerShdw blurRad="50800" dist="38100" dir="13500000" algn="br" rotWithShape="0">
            <a:prstClr val="black">
              <a:alpha val="40000"/>
            </a:prstClr>
          </a:outerShdw>
        </a:effectLst>
      </dgm:spPr>
      <dgm:t>
        <a:bodyPr/>
        <a:lstStyle/>
        <a:p>
          <a:pPr algn="ctr">
            <a:buNone/>
          </a:pPr>
          <a:r>
            <a:rPr lang="en-US" sz="2000" b="1" dirty="0"/>
            <a:t>Overall</a:t>
          </a:r>
        </a:p>
      </dgm:t>
    </dgm:pt>
    <dgm:pt modelId="{D4271939-20D3-4FE2-8441-4204AD422C86}" type="parTrans" cxnId="{6F5451EE-6B5C-4E86-9685-905E972F9724}">
      <dgm:prSet/>
      <dgm:spPr/>
      <dgm:t>
        <a:bodyPr/>
        <a:lstStyle/>
        <a:p>
          <a:pPr algn="ctr"/>
          <a:endParaRPr lang="en-US" sz="2000"/>
        </a:p>
      </dgm:t>
    </dgm:pt>
    <dgm:pt modelId="{6239EB42-1B98-4191-A257-6AF64B276A75}" type="sibTrans" cxnId="{6F5451EE-6B5C-4E86-9685-905E972F9724}">
      <dgm:prSet/>
      <dgm:spPr/>
      <dgm:t>
        <a:bodyPr/>
        <a:lstStyle/>
        <a:p>
          <a:pPr algn="ctr"/>
          <a:endParaRPr lang="en-US" sz="2000"/>
        </a:p>
      </dgm:t>
    </dgm:pt>
    <dgm:pt modelId="{795DC42B-2BBB-4A79-99A5-800F258EB904}">
      <dgm:prSet phldrT="[Text]" custT="1"/>
      <dgm:spPr>
        <a:effectLst>
          <a:outerShdw blurRad="50800" dist="38100" dir="13500000" algn="br" rotWithShape="0">
            <a:prstClr val="black">
              <a:alpha val="40000"/>
            </a:prstClr>
          </a:outerShdw>
        </a:effectLst>
      </dgm:spPr>
      <dgm:t>
        <a:bodyPr/>
        <a:lstStyle/>
        <a:p>
          <a:pPr algn="ctr">
            <a:buNone/>
          </a:pPr>
          <a:r>
            <a:rPr lang="en-US" sz="2000" b="1" dirty="0">
              <a:solidFill>
                <a:srgbClr val="FFC000"/>
              </a:solidFill>
            </a:rPr>
            <a:t>12.8%</a:t>
          </a:r>
        </a:p>
      </dgm:t>
    </dgm:pt>
    <dgm:pt modelId="{414AD766-9170-4968-9EC7-8326AD7D9028}" type="parTrans" cxnId="{F213786C-4D8B-4922-93BF-AE002077CB4A}">
      <dgm:prSet/>
      <dgm:spPr/>
      <dgm:t>
        <a:bodyPr/>
        <a:lstStyle/>
        <a:p>
          <a:pPr algn="ctr"/>
          <a:endParaRPr lang="en-US" sz="2000"/>
        </a:p>
      </dgm:t>
    </dgm:pt>
    <dgm:pt modelId="{665BDBE3-828F-44F8-9341-D4D2E9F51092}" type="sibTrans" cxnId="{F213786C-4D8B-4922-93BF-AE002077CB4A}">
      <dgm:prSet/>
      <dgm:spPr/>
      <dgm:t>
        <a:bodyPr/>
        <a:lstStyle/>
        <a:p>
          <a:pPr algn="ctr"/>
          <a:endParaRPr lang="en-US" sz="2000"/>
        </a:p>
      </dgm:t>
    </dgm:pt>
    <dgm:pt modelId="{4AC03761-73A0-4066-A83F-EFED077CA601}">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a:outerShdw blurRad="50800" dist="38100" dir="13500000" algn="br" rotWithShape="0">
            <a:prstClr val="black">
              <a:alpha val="40000"/>
            </a:prstClr>
          </a:outerShdw>
        </a:effectLst>
      </dgm:spPr>
      <dgm:t>
        <a:bodyPr spcFirstLastPara="0" vert="horz" wrap="square" lIns="114300" tIns="114300" rIns="114300" bIns="114300" numCol="1" spcCol="1270" anchor="t" anchorCtr="0"/>
        <a:lstStyle/>
        <a:p>
          <a:pPr marL="0" lvl="0" indent="0" algn="ctr" defTabSz="1333500">
            <a:lnSpc>
              <a:spcPct val="90000"/>
            </a:lnSpc>
            <a:spcBef>
              <a:spcPct val="0"/>
            </a:spcBef>
            <a:spcAft>
              <a:spcPct val="35000"/>
            </a:spcAft>
            <a:buNone/>
          </a:pPr>
          <a:r>
            <a:rPr lang="en-US" sz="2000" b="1" kern="1200" dirty="0">
              <a:solidFill>
                <a:prstClr val="white"/>
              </a:solidFill>
              <a:latin typeface="Calibri" panose="020F0502020204030204"/>
              <a:ea typeface="+mn-ea"/>
              <a:cs typeface="+mn-cs"/>
            </a:rPr>
            <a:t>White</a:t>
          </a:r>
        </a:p>
      </dgm:t>
    </dgm:pt>
    <dgm:pt modelId="{FE81D790-E803-471F-B089-444EAEA58082}" type="parTrans" cxnId="{32B3CCF3-4654-416C-BC5A-B96F81E0C15A}">
      <dgm:prSet/>
      <dgm:spPr/>
      <dgm:t>
        <a:bodyPr/>
        <a:lstStyle/>
        <a:p>
          <a:pPr algn="ctr"/>
          <a:endParaRPr lang="en-US" sz="2000"/>
        </a:p>
      </dgm:t>
    </dgm:pt>
    <dgm:pt modelId="{5B2A65FD-5669-4313-8EC8-8E69C321A895}" type="sibTrans" cxnId="{32B3CCF3-4654-416C-BC5A-B96F81E0C15A}">
      <dgm:prSet/>
      <dgm:spPr/>
      <dgm:t>
        <a:bodyPr/>
        <a:lstStyle/>
        <a:p>
          <a:pPr algn="ctr"/>
          <a:endParaRPr lang="en-US" sz="2000"/>
        </a:p>
      </dgm:t>
    </dgm:pt>
    <dgm:pt modelId="{92D0235E-799E-4CC2-A0ED-7F02A6AD8109}">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a:outerShdw blurRad="50800" dist="38100" dir="13500000" algn="br" rotWithShape="0">
            <a:prstClr val="black">
              <a:alpha val="40000"/>
            </a:prstClr>
          </a:outerShdw>
        </a:effectLst>
      </dgm:spPr>
      <dgm:t>
        <a:bodyPr spcFirstLastPara="0" vert="horz" wrap="square" lIns="114300" tIns="114300" rIns="114300" bIns="114300" numCol="1" spcCol="1270" anchor="t" anchorCtr="0"/>
        <a:lstStyle/>
        <a:p>
          <a:pPr marL="0" lvl="0" indent="0" algn="ctr" defTabSz="1333500">
            <a:lnSpc>
              <a:spcPct val="90000"/>
            </a:lnSpc>
            <a:spcBef>
              <a:spcPct val="0"/>
            </a:spcBef>
            <a:spcAft>
              <a:spcPct val="35000"/>
            </a:spcAft>
            <a:buNone/>
          </a:pPr>
          <a:r>
            <a:rPr lang="en-US" sz="2000" b="1" kern="1200" dirty="0">
              <a:solidFill>
                <a:srgbClr val="FFC000"/>
              </a:solidFill>
              <a:latin typeface="Calibri" panose="020F0502020204030204"/>
              <a:ea typeface="+mn-ea"/>
              <a:cs typeface="+mn-cs"/>
            </a:rPr>
            <a:t>9.5%</a:t>
          </a:r>
        </a:p>
      </dgm:t>
    </dgm:pt>
    <dgm:pt modelId="{1DA4FD49-E21C-4FE3-8E23-3FDE1C202123}" type="parTrans" cxnId="{C40871A6-B476-491E-BC4C-F45F0110705C}">
      <dgm:prSet/>
      <dgm:spPr/>
      <dgm:t>
        <a:bodyPr/>
        <a:lstStyle/>
        <a:p>
          <a:pPr algn="ctr"/>
          <a:endParaRPr lang="en-US" sz="2000"/>
        </a:p>
      </dgm:t>
    </dgm:pt>
    <dgm:pt modelId="{83CDFA5D-BC36-418E-BE9A-7A5AF8C7B026}" type="sibTrans" cxnId="{C40871A6-B476-491E-BC4C-F45F0110705C}">
      <dgm:prSet/>
      <dgm:spPr/>
      <dgm:t>
        <a:bodyPr/>
        <a:lstStyle/>
        <a:p>
          <a:pPr algn="ctr"/>
          <a:endParaRPr lang="en-US" sz="2000"/>
        </a:p>
      </dgm:t>
    </dgm:pt>
    <dgm:pt modelId="{A9A8C297-F230-435A-AA35-6424A4A6ED05}">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a:outerShdw blurRad="50800" dist="38100" dir="13500000" algn="br" rotWithShape="0">
            <a:prstClr val="black">
              <a:alpha val="40000"/>
            </a:prstClr>
          </a:outerShdw>
        </a:effectLst>
      </dgm:spPr>
      <dgm:t>
        <a:bodyPr spcFirstLastPara="0" vert="horz" wrap="square" lIns="114300" tIns="114300" rIns="114300" bIns="114300" numCol="1" spcCol="1270" anchor="t" anchorCtr="0"/>
        <a:lstStyle/>
        <a:p>
          <a:pPr marL="0" lvl="0" indent="0" algn="ctr" defTabSz="1333500">
            <a:lnSpc>
              <a:spcPct val="90000"/>
            </a:lnSpc>
            <a:spcBef>
              <a:spcPct val="0"/>
            </a:spcBef>
            <a:spcAft>
              <a:spcPct val="35000"/>
            </a:spcAft>
            <a:buNone/>
          </a:pPr>
          <a:r>
            <a:rPr lang="en-US" sz="2000" b="1" kern="1200" dirty="0">
              <a:solidFill>
                <a:srgbClr val="FFC000"/>
              </a:solidFill>
              <a:latin typeface="Calibri" panose="020F0502020204030204"/>
              <a:ea typeface="+mn-ea"/>
              <a:cs typeface="+mn-cs"/>
            </a:rPr>
            <a:t>21.7%</a:t>
          </a:r>
        </a:p>
      </dgm:t>
    </dgm:pt>
    <dgm:pt modelId="{D3DC35C6-2576-4CA5-9906-A5632322BDC6}" type="parTrans" cxnId="{AE02B041-4A2A-494F-BFEF-B8B185749152}">
      <dgm:prSet/>
      <dgm:spPr/>
      <dgm:t>
        <a:bodyPr/>
        <a:lstStyle/>
        <a:p>
          <a:pPr algn="ctr"/>
          <a:endParaRPr lang="en-US" sz="2000"/>
        </a:p>
      </dgm:t>
    </dgm:pt>
    <dgm:pt modelId="{4CEF7F1E-03F1-4E7B-9DFA-41FBB9A16819}" type="sibTrans" cxnId="{AE02B041-4A2A-494F-BFEF-B8B185749152}">
      <dgm:prSet/>
      <dgm:spPr/>
      <dgm:t>
        <a:bodyPr/>
        <a:lstStyle/>
        <a:p>
          <a:pPr algn="ctr"/>
          <a:endParaRPr lang="en-US" sz="2000"/>
        </a:p>
      </dgm:t>
    </dgm:pt>
    <dgm:pt modelId="{58B4DC75-D028-4133-9CF0-058BEB0EDAC5}">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a:outerShdw blurRad="50800" dist="38100" dir="13500000" algn="br" rotWithShape="0">
            <a:prstClr val="black">
              <a:alpha val="40000"/>
            </a:prstClr>
          </a:outerShdw>
        </a:effectLst>
      </dgm:spPr>
      <dgm:t>
        <a:bodyPr spcFirstLastPara="0" vert="horz" wrap="square" lIns="114300" tIns="114300" rIns="114300" bIns="114300" numCol="1" spcCol="1270" anchor="t" anchorCtr="0"/>
        <a:lstStyle/>
        <a:p>
          <a:pPr marL="0" lvl="0" indent="0" algn="ctr" defTabSz="1333500">
            <a:lnSpc>
              <a:spcPct val="90000"/>
            </a:lnSpc>
            <a:spcBef>
              <a:spcPct val="0"/>
            </a:spcBef>
            <a:spcAft>
              <a:spcPct val="35000"/>
            </a:spcAft>
            <a:buNone/>
          </a:pPr>
          <a:r>
            <a:rPr lang="en-US" sz="2000" b="1" kern="1200" dirty="0">
              <a:solidFill>
                <a:prstClr val="white"/>
              </a:solidFill>
              <a:latin typeface="Calibri" panose="020F0502020204030204"/>
              <a:ea typeface="+mn-ea"/>
              <a:cs typeface="+mn-cs"/>
            </a:rPr>
            <a:t>Black</a:t>
          </a:r>
        </a:p>
      </dgm:t>
    </dgm:pt>
    <dgm:pt modelId="{5599E9E8-C85C-432C-AC48-4494CFF14B1F}" type="parTrans" cxnId="{F6994C05-D2DC-487E-92C8-3E6A989905C5}">
      <dgm:prSet/>
      <dgm:spPr/>
      <dgm:t>
        <a:bodyPr/>
        <a:lstStyle/>
        <a:p>
          <a:pPr algn="ctr"/>
          <a:endParaRPr lang="en-US" sz="2000"/>
        </a:p>
      </dgm:t>
    </dgm:pt>
    <dgm:pt modelId="{2DF42276-F431-4BB2-A6DA-FD52F0AA66E4}" type="sibTrans" cxnId="{F6994C05-D2DC-487E-92C8-3E6A989905C5}">
      <dgm:prSet/>
      <dgm:spPr/>
      <dgm:t>
        <a:bodyPr/>
        <a:lstStyle/>
        <a:p>
          <a:pPr algn="ctr"/>
          <a:endParaRPr lang="en-US" sz="2000"/>
        </a:p>
      </dgm:t>
    </dgm:pt>
    <dgm:pt modelId="{6E930D66-7E9E-44C7-B1A2-76148C12D274}">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a:outerShdw blurRad="50800" dist="38100" dir="13500000" algn="br" rotWithShape="0">
            <a:prstClr val="black">
              <a:alpha val="40000"/>
            </a:prstClr>
          </a:outerShdw>
        </a:effectLst>
      </dgm:spPr>
      <dgm:t>
        <a:bodyPr spcFirstLastPara="0" vert="horz" wrap="square" lIns="114300" tIns="114300" rIns="114300" bIns="114300" numCol="1" spcCol="1270" anchor="t" anchorCtr="0"/>
        <a:lstStyle/>
        <a:p>
          <a:pPr marL="0" lvl="0" indent="0" algn="ctr" defTabSz="1333500">
            <a:lnSpc>
              <a:spcPct val="90000"/>
            </a:lnSpc>
            <a:spcBef>
              <a:spcPct val="0"/>
            </a:spcBef>
            <a:spcAft>
              <a:spcPct val="35000"/>
            </a:spcAft>
            <a:buNone/>
          </a:pPr>
          <a:r>
            <a:rPr lang="en-US" sz="2000" b="1" kern="1200" dirty="0">
              <a:solidFill>
                <a:prstClr val="white"/>
              </a:solidFill>
              <a:latin typeface="Calibri" panose="020F0502020204030204"/>
              <a:ea typeface="+mn-ea"/>
              <a:cs typeface="+mn-cs"/>
            </a:rPr>
            <a:t>Hispanic</a:t>
          </a:r>
        </a:p>
      </dgm:t>
    </dgm:pt>
    <dgm:pt modelId="{B172E158-6976-43AD-ACA2-A0327A68CAD1}" type="parTrans" cxnId="{21CE963A-21BF-44C6-BD1B-473D7815AC85}">
      <dgm:prSet/>
      <dgm:spPr/>
      <dgm:t>
        <a:bodyPr/>
        <a:lstStyle/>
        <a:p>
          <a:pPr algn="ctr"/>
          <a:endParaRPr lang="en-US" sz="2000"/>
        </a:p>
      </dgm:t>
    </dgm:pt>
    <dgm:pt modelId="{5F25001E-F796-4562-A119-7D7F8CCDF837}" type="sibTrans" cxnId="{21CE963A-21BF-44C6-BD1B-473D7815AC85}">
      <dgm:prSet/>
      <dgm:spPr/>
      <dgm:t>
        <a:bodyPr/>
        <a:lstStyle/>
        <a:p>
          <a:pPr algn="ctr"/>
          <a:endParaRPr lang="en-US" sz="2000"/>
        </a:p>
      </dgm:t>
    </dgm:pt>
    <dgm:pt modelId="{D7917522-5044-4638-AA60-010700B49943}">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a:outerShdw blurRad="50800" dist="38100" dir="13500000" algn="br" rotWithShape="0">
            <a:prstClr val="black">
              <a:alpha val="40000"/>
            </a:prstClr>
          </a:outerShdw>
        </a:effectLst>
      </dgm:spPr>
      <dgm:t>
        <a:bodyPr spcFirstLastPara="0" vert="horz" wrap="square" lIns="114300" tIns="114300" rIns="114300" bIns="114300" numCol="1" spcCol="1270" anchor="t" anchorCtr="0"/>
        <a:lstStyle/>
        <a:p>
          <a:pPr marL="0" lvl="0" indent="0" algn="ctr" defTabSz="1333500">
            <a:lnSpc>
              <a:spcPct val="90000"/>
            </a:lnSpc>
            <a:spcBef>
              <a:spcPct val="0"/>
            </a:spcBef>
            <a:spcAft>
              <a:spcPct val="35000"/>
            </a:spcAft>
            <a:buNone/>
          </a:pPr>
          <a:r>
            <a:rPr lang="en-US" sz="2000" b="1" kern="1200" dirty="0">
              <a:solidFill>
                <a:srgbClr val="FFC000"/>
              </a:solidFill>
              <a:latin typeface="Calibri" panose="020F0502020204030204"/>
              <a:ea typeface="+mn-ea"/>
              <a:cs typeface="+mn-cs"/>
            </a:rPr>
            <a:t>17.6%</a:t>
          </a:r>
        </a:p>
      </dgm:t>
    </dgm:pt>
    <dgm:pt modelId="{60032C69-3D67-496A-BBAA-E6895CFEF29E}" type="parTrans" cxnId="{54CBE56E-9BB3-438E-9D35-60102F0440A4}">
      <dgm:prSet/>
      <dgm:spPr/>
      <dgm:t>
        <a:bodyPr/>
        <a:lstStyle/>
        <a:p>
          <a:pPr algn="ctr"/>
          <a:endParaRPr lang="en-US" sz="2000"/>
        </a:p>
      </dgm:t>
    </dgm:pt>
    <dgm:pt modelId="{97AB3994-2DA6-4E0F-B431-C21708E3EFFC}" type="sibTrans" cxnId="{54CBE56E-9BB3-438E-9D35-60102F0440A4}">
      <dgm:prSet/>
      <dgm:spPr/>
      <dgm:t>
        <a:bodyPr/>
        <a:lstStyle/>
        <a:p>
          <a:pPr algn="ctr"/>
          <a:endParaRPr lang="en-US" sz="2000"/>
        </a:p>
      </dgm:t>
    </dgm:pt>
    <dgm:pt modelId="{E9C2B9A2-6042-4303-BAAB-B4CB2FC73C5D}">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a:outerShdw blurRad="50800" dist="38100" dir="13500000" algn="br" rotWithShape="0">
            <a:prstClr val="black">
              <a:alpha val="40000"/>
            </a:prstClr>
          </a:outerShdw>
        </a:effectLst>
      </dgm:spPr>
      <dgm:t>
        <a:bodyPr spcFirstLastPara="0" vert="horz" wrap="square" lIns="114300" tIns="114300" rIns="114300" bIns="114300" numCol="1" spcCol="1270" anchor="t" anchorCtr="0"/>
        <a:lstStyle/>
        <a:p>
          <a:pPr marL="0" lvl="0" indent="0" algn="ctr" defTabSz="1333500">
            <a:lnSpc>
              <a:spcPct val="90000"/>
            </a:lnSpc>
            <a:spcBef>
              <a:spcPct val="0"/>
            </a:spcBef>
            <a:spcAft>
              <a:spcPct val="35000"/>
            </a:spcAft>
            <a:buNone/>
          </a:pPr>
          <a:r>
            <a:rPr lang="en-US" sz="2000" b="1" kern="1200" dirty="0">
              <a:solidFill>
                <a:prstClr val="white"/>
              </a:solidFill>
              <a:latin typeface="Calibri" panose="020F0502020204030204"/>
              <a:ea typeface="+mn-ea"/>
              <a:cs typeface="+mn-cs"/>
            </a:rPr>
            <a:t>Asian </a:t>
          </a:r>
        </a:p>
        <a:p>
          <a:pPr marL="0" lvl="0" indent="0" algn="ctr" defTabSz="1333500">
            <a:lnSpc>
              <a:spcPct val="90000"/>
            </a:lnSpc>
            <a:spcBef>
              <a:spcPct val="0"/>
            </a:spcBef>
            <a:spcAft>
              <a:spcPct val="35000"/>
            </a:spcAft>
            <a:buNone/>
          </a:pPr>
          <a:r>
            <a:rPr lang="en-US" sz="2000" b="1" kern="1200" dirty="0">
              <a:solidFill>
                <a:srgbClr val="FFC000"/>
              </a:solidFill>
              <a:latin typeface="Calibri" panose="020F0502020204030204"/>
              <a:ea typeface="+mn-ea"/>
              <a:cs typeface="+mn-cs"/>
            </a:rPr>
            <a:t>10.2%</a:t>
          </a:r>
          <a:endParaRPr lang="en-US" sz="2000" b="1" kern="1200" dirty="0">
            <a:solidFill>
              <a:prstClr val="white"/>
            </a:solidFill>
            <a:latin typeface="Calibri" panose="020F0502020204030204"/>
            <a:ea typeface="+mn-ea"/>
            <a:cs typeface="+mn-cs"/>
          </a:endParaRPr>
        </a:p>
      </dgm:t>
    </dgm:pt>
    <dgm:pt modelId="{4A12A461-D2AF-484B-9AE3-FF9A8A40F6DD}" type="parTrans" cxnId="{3B495736-5657-4030-AAEE-4A032520C6FE}">
      <dgm:prSet/>
      <dgm:spPr/>
      <dgm:t>
        <a:bodyPr/>
        <a:lstStyle/>
        <a:p>
          <a:pPr algn="ctr"/>
          <a:endParaRPr lang="en-US" sz="2000"/>
        </a:p>
      </dgm:t>
    </dgm:pt>
    <dgm:pt modelId="{5431A00B-13B1-44F7-9353-77E8B3FD783F}" type="sibTrans" cxnId="{3B495736-5657-4030-AAEE-4A032520C6FE}">
      <dgm:prSet/>
      <dgm:spPr/>
      <dgm:t>
        <a:bodyPr/>
        <a:lstStyle/>
        <a:p>
          <a:pPr algn="ctr"/>
          <a:endParaRPr lang="en-US" sz="2000"/>
        </a:p>
      </dgm:t>
    </dgm:pt>
    <dgm:pt modelId="{0613A35A-B38E-4BD7-A97F-BAC6FF2EA119}">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a:outerShdw blurRad="50800" dist="38100" dir="13500000" algn="br" rotWithShape="0">
            <a:prstClr val="black">
              <a:alpha val="40000"/>
            </a:prstClr>
          </a:outerShdw>
        </a:effectLst>
      </dgm:spPr>
      <dgm:t>
        <a:bodyPr spcFirstLastPara="0" vert="horz" wrap="square" lIns="114300" tIns="114300" rIns="114300" bIns="114300" numCol="1" spcCol="1270" anchor="t" anchorCtr="0"/>
        <a:lstStyle/>
        <a:p>
          <a:pPr marL="0" lvl="0" indent="0" algn="ctr" defTabSz="1333500">
            <a:lnSpc>
              <a:spcPct val="90000"/>
            </a:lnSpc>
            <a:spcBef>
              <a:spcPct val="0"/>
            </a:spcBef>
            <a:spcAft>
              <a:spcPct val="35000"/>
            </a:spcAft>
            <a:buNone/>
          </a:pPr>
          <a:r>
            <a:rPr lang="en-US" sz="2000" b="1" kern="1200" dirty="0">
              <a:solidFill>
                <a:prstClr val="white"/>
              </a:solidFill>
              <a:latin typeface="Calibri" panose="020F0502020204030204"/>
              <a:ea typeface="+mn-ea"/>
              <a:cs typeface="+mn-cs"/>
            </a:rPr>
            <a:t>American Indian</a:t>
          </a:r>
        </a:p>
        <a:p>
          <a:pPr marL="0" lvl="0" indent="0" algn="ctr" defTabSz="1333500">
            <a:lnSpc>
              <a:spcPct val="90000"/>
            </a:lnSpc>
            <a:spcBef>
              <a:spcPct val="0"/>
            </a:spcBef>
            <a:spcAft>
              <a:spcPct val="35000"/>
            </a:spcAft>
            <a:buNone/>
          </a:pPr>
          <a:r>
            <a:rPr lang="en-US" sz="2000" b="1" kern="1200" dirty="0">
              <a:solidFill>
                <a:srgbClr val="FFC000"/>
              </a:solidFill>
              <a:latin typeface="Calibri" panose="020F0502020204030204"/>
              <a:ea typeface="+mn-ea"/>
              <a:cs typeface="+mn-cs"/>
            </a:rPr>
            <a:t>25.0%</a:t>
          </a:r>
          <a:endParaRPr lang="en-US" sz="2000" b="1" kern="1200" dirty="0">
            <a:solidFill>
              <a:prstClr val="white"/>
            </a:solidFill>
            <a:latin typeface="Calibri" panose="020F0502020204030204"/>
            <a:ea typeface="+mn-ea"/>
            <a:cs typeface="+mn-cs"/>
          </a:endParaRPr>
        </a:p>
      </dgm:t>
    </dgm:pt>
    <dgm:pt modelId="{86A01F39-9633-4971-B362-ECA59FB71496}" type="parTrans" cxnId="{48F6D709-1852-476C-9F2B-7829B1CCEE23}">
      <dgm:prSet/>
      <dgm:spPr/>
      <dgm:t>
        <a:bodyPr/>
        <a:lstStyle/>
        <a:p>
          <a:pPr algn="ctr"/>
          <a:endParaRPr lang="en-US" sz="2000"/>
        </a:p>
      </dgm:t>
    </dgm:pt>
    <dgm:pt modelId="{C41B2DAC-D662-43AB-AA56-82B2660B3982}" type="sibTrans" cxnId="{48F6D709-1852-476C-9F2B-7829B1CCEE23}">
      <dgm:prSet/>
      <dgm:spPr/>
      <dgm:t>
        <a:bodyPr/>
        <a:lstStyle/>
        <a:p>
          <a:pPr algn="ctr"/>
          <a:endParaRPr lang="en-US" sz="2000"/>
        </a:p>
      </dgm:t>
    </dgm:pt>
    <dgm:pt modelId="{9741D96A-1397-40EF-B1AC-871027E72CC0}">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a:outerShdw blurRad="50800" dist="38100" dir="13500000" algn="br" rotWithShape="0">
            <a:prstClr val="black">
              <a:alpha val="40000"/>
            </a:prstClr>
          </a:outerShdw>
        </a:effectLst>
      </dgm:spPr>
      <dgm:t>
        <a:bodyPr spcFirstLastPara="0" vert="horz" wrap="square" lIns="114300" tIns="114300" rIns="114300" bIns="114300" numCol="1" spcCol="1270" anchor="t" anchorCtr="0"/>
        <a:lstStyle/>
        <a:p>
          <a:pPr marL="0" lvl="0" indent="0" algn="ctr" defTabSz="1333500">
            <a:lnSpc>
              <a:spcPct val="90000"/>
            </a:lnSpc>
            <a:spcBef>
              <a:spcPct val="0"/>
            </a:spcBef>
            <a:spcAft>
              <a:spcPct val="35000"/>
            </a:spcAft>
            <a:buNone/>
          </a:pPr>
          <a:r>
            <a:rPr lang="en-US" sz="2000" b="1" kern="1200" dirty="0">
              <a:solidFill>
                <a:prstClr val="white"/>
              </a:solidFill>
              <a:latin typeface="Calibri" panose="020F0502020204030204"/>
              <a:ea typeface="+mn-ea"/>
              <a:cs typeface="+mn-cs"/>
            </a:rPr>
            <a:t>Multiple Races</a:t>
          </a:r>
        </a:p>
      </dgm:t>
    </dgm:pt>
    <dgm:pt modelId="{77309CED-2ACF-4E01-A088-638C7D342A76}" type="parTrans" cxnId="{C7D8855F-43D0-4624-B2AD-EF3F6D5BB92D}">
      <dgm:prSet/>
      <dgm:spPr/>
      <dgm:t>
        <a:bodyPr/>
        <a:lstStyle/>
        <a:p>
          <a:pPr algn="ctr"/>
          <a:endParaRPr lang="en-US" sz="2000"/>
        </a:p>
      </dgm:t>
    </dgm:pt>
    <dgm:pt modelId="{342AF656-FDF2-48C2-8724-5EF824BE4092}" type="sibTrans" cxnId="{C7D8855F-43D0-4624-B2AD-EF3F6D5BB92D}">
      <dgm:prSet/>
      <dgm:spPr/>
      <dgm:t>
        <a:bodyPr/>
        <a:lstStyle/>
        <a:p>
          <a:pPr algn="ctr"/>
          <a:endParaRPr lang="en-US" sz="2000"/>
        </a:p>
      </dgm:t>
    </dgm:pt>
    <dgm:pt modelId="{02294E17-D57F-47DD-ACBC-D342EFE90885}">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a:outerShdw blurRad="50800" dist="38100" dir="13500000" algn="br" rotWithShape="0">
            <a:prstClr val="black">
              <a:alpha val="40000"/>
            </a:prstClr>
          </a:outerShdw>
        </a:effectLst>
      </dgm:spPr>
      <dgm:t>
        <a:bodyPr spcFirstLastPara="0" vert="horz" wrap="square" lIns="114300" tIns="114300" rIns="114300" bIns="114300" numCol="1" spcCol="1270" anchor="t" anchorCtr="0"/>
        <a:lstStyle/>
        <a:p>
          <a:pPr marL="0" lvl="0" indent="0" algn="ctr" defTabSz="1333500">
            <a:lnSpc>
              <a:spcPct val="90000"/>
            </a:lnSpc>
            <a:spcBef>
              <a:spcPct val="0"/>
            </a:spcBef>
            <a:spcAft>
              <a:spcPct val="35000"/>
            </a:spcAft>
            <a:buNone/>
          </a:pPr>
          <a:r>
            <a:rPr lang="en-US" sz="2000" b="1" kern="1200" dirty="0">
              <a:solidFill>
                <a:srgbClr val="FFC000"/>
              </a:solidFill>
              <a:latin typeface="Calibri" panose="020F0502020204030204"/>
              <a:ea typeface="+mn-ea"/>
              <a:cs typeface="+mn-cs"/>
            </a:rPr>
            <a:t>14.1%</a:t>
          </a:r>
        </a:p>
      </dgm:t>
    </dgm:pt>
    <dgm:pt modelId="{BB5FFEE8-31BE-4BB8-8879-5CFC04267E03}" type="parTrans" cxnId="{8331AC66-3985-4A46-B8B0-59A088103D89}">
      <dgm:prSet/>
      <dgm:spPr/>
      <dgm:t>
        <a:bodyPr/>
        <a:lstStyle/>
        <a:p>
          <a:pPr algn="ctr"/>
          <a:endParaRPr lang="en-US" sz="2000"/>
        </a:p>
      </dgm:t>
    </dgm:pt>
    <dgm:pt modelId="{96116C09-1047-4E4C-82AD-A54874B446F7}" type="sibTrans" cxnId="{8331AC66-3985-4A46-B8B0-59A088103D89}">
      <dgm:prSet/>
      <dgm:spPr/>
      <dgm:t>
        <a:bodyPr/>
        <a:lstStyle/>
        <a:p>
          <a:pPr algn="ctr"/>
          <a:endParaRPr lang="en-US" sz="2000"/>
        </a:p>
      </dgm:t>
    </dgm:pt>
    <dgm:pt modelId="{23C2B5B3-A5E3-40B5-BD26-19C19A706083}" type="pres">
      <dgm:prSet presAssocID="{116A7DC6-5180-42AD-9825-A031B643B661}" presName="diagram" presStyleCnt="0">
        <dgm:presLayoutVars>
          <dgm:dir/>
          <dgm:resizeHandles val="exact"/>
        </dgm:presLayoutVars>
      </dgm:prSet>
      <dgm:spPr/>
    </dgm:pt>
    <dgm:pt modelId="{D2F8B4A5-7ED7-4BF7-87FC-3D65C69D72BB}" type="pres">
      <dgm:prSet presAssocID="{9672CFC0-9A89-423B-905D-3030CD025BA2}" presName="node" presStyleLbl="node1" presStyleIdx="0" presStyleCnt="7" custLinFactNeighborX="289" custLinFactNeighborY="-1624">
        <dgm:presLayoutVars>
          <dgm:bulletEnabled val="1"/>
        </dgm:presLayoutVars>
      </dgm:prSet>
      <dgm:spPr/>
    </dgm:pt>
    <dgm:pt modelId="{AED85E86-0D0F-4BA8-8365-21CCCC015E9A}" type="pres">
      <dgm:prSet presAssocID="{6239EB42-1B98-4191-A257-6AF64B276A75}" presName="sibTrans" presStyleCnt="0"/>
      <dgm:spPr/>
    </dgm:pt>
    <dgm:pt modelId="{1D72FEC3-C0FA-4B9A-AF2A-066C69BB76BE}" type="pres">
      <dgm:prSet presAssocID="{4AC03761-73A0-4066-A83F-EFED077CA601}" presName="node" presStyleLbl="node1" presStyleIdx="1" presStyleCnt="7" custLinFactNeighborX="-1004" custLinFactNeighborY="-1624">
        <dgm:presLayoutVars>
          <dgm:bulletEnabled val="1"/>
        </dgm:presLayoutVars>
      </dgm:prSet>
      <dgm:spPr>
        <a:xfrm>
          <a:off x="2691541" y="587826"/>
          <a:ext cx="2444055" cy="1466433"/>
        </a:xfrm>
        <a:prstGeom prst="rect">
          <a:avLst/>
        </a:prstGeom>
      </dgm:spPr>
    </dgm:pt>
    <dgm:pt modelId="{60614B0C-92B8-40C7-845F-62A415D9C6BC}" type="pres">
      <dgm:prSet presAssocID="{5B2A65FD-5669-4313-8EC8-8E69C321A895}" presName="sibTrans" presStyleCnt="0"/>
      <dgm:spPr/>
    </dgm:pt>
    <dgm:pt modelId="{833D4B1E-EF3C-4168-A66C-A08637AA16F0}" type="pres">
      <dgm:prSet presAssocID="{58B4DC75-D028-4133-9CF0-058BEB0EDAC5}" presName="node" presStyleLbl="node1" presStyleIdx="2" presStyleCnt="7">
        <dgm:presLayoutVars>
          <dgm:bulletEnabled val="1"/>
        </dgm:presLayoutVars>
      </dgm:prSet>
      <dgm:spPr>
        <a:xfrm>
          <a:off x="5380002" y="587826"/>
          <a:ext cx="2444055" cy="1466433"/>
        </a:xfrm>
        <a:prstGeom prst="rect">
          <a:avLst/>
        </a:prstGeom>
      </dgm:spPr>
    </dgm:pt>
    <dgm:pt modelId="{51013D83-5860-4FC9-AABB-4A6041BFE076}" type="pres">
      <dgm:prSet presAssocID="{2DF42276-F431-4BB2-A6DA-FD52F0AA66E4}" presName="sibTrans" presStyleCnt="0"/>
      <dgm:spPr/>
    </dgm:pt>
    <dgm:pt modelId="{E4126BB0-5DEF-49B3-9426-350DB77CAC42}" type="pres">
      <dgm:prSet presAssocID="{6E930D66-7E9E-44C7-B1A2-76148C12D274}" presName="node" presStyleLbl="node1" presStyleIdx="3" presStyleCnt="7">
        <dgm:presLayoutVars>
          <dgm:bulletEnabled val="1"/>
        </dgm:presLayoutVars>
      </dgm:prSet>
      <dgm:spPr>
        <a:xfrm>
          <a:off x="8068463" y="587826"/>
          <a:ext cx="2444055" cy="1466433"/>
        </a:xfrm>
        <a:prstGeom prst="rect">
          <a:avLst/>
        </a:prstGeom>
      </dgm:spPr>
    </dgm:pt>
    <dgm:pt modelId="{93579C8C-10F7-49C3-909F-6D7B9DB9D2B3}" type="pres">
      <dgm:prSet presAssocID="{5F25001E-F796-4562-A119-7D7F8CCDF837}" presName="sibTrans" presStyleCnt="0"/>
      <dgm:spPr/>
    </dgm:pt>
    <dgm:pt modelId="{0D2A4287-9F93-4DB6-8532-291FD57E04DB}" type="pres">
      <dgm:prSet presAssocID="{E9C2B9A2-6042-4303-BAAB-B4CB2FC73C5D}" presName="node" presStyleLbl="node1" presStyleIdx="4" presStyleCnt="7">
        <dgm:presLayoutVars>
          <dgm:bulletEnabled val="1"/>
        </dgm:presLayoutVars>
      </dgm:prSet>
      <dgm:spPr>
        <a:xfrm>
          <a:off x="1347311" y="2298665"/>
          <a:ext cx="2444055" cy="1466433"/>
        </a:xfrm>
        <a:prstGeom prst="rect">
          <a:avLst/>
        </a:prstGeom>
      </dgm:spPr>
    </dgm:pt>
    <dgm:pt modelId="{DC087266-1148-408D-AF1A-B9A0FBE6DB03}" type="pres">
      <dgm:prSet presAssocID="{5431A00B-13B1-44F7-9353-77E8B3FD783F}" presName="sibTrans" presStyleCnt="0"/>
      <dgm:spPr/>
    </dgm:pt>
    <dgm:pt modelId="{86DDCF33-4A14-4367-AE5B-6C9BF5670E6A}" type="pres">
      <dgm:prSet presAssocID="{0613A35A-B38E-4BD7-A97F-BAC6FF2EA119}" presName="node" presStyleLbl="node1" presStyleIdx="5" presStyleCnt="7">
        <dgm:presLayoutVars>
          <dgm:bulletEnabled val="1"/>
        </dgm:presLayoutVars>
      </dgm:prSet>
      <dgm:spPr>
        <a:xfrm>
          <a:off x="4035772" y="2298665"/>
          <a:ext cx="2444055" cy="1466433"/>
        </a:xfrm>
        <a:prstGeom prst="rect">
          <a:avLst/>
        </a:prstGeom>
      </dgm:spPr>
    </dgm:pt>
    <dgm:pt modelId="{44AEEB01-42CC-47E2-AF86-C90555F78845}" type="pres">
      <dgm:prSet presAssocID="{C41B2DAC-D662-43AB-AA56-82B2660B3982}" presName="sibTrans" presStyleCnt="0"/>
      <dgm:spPr/>
    </dgm:pt>
    <dgm:pt modelId="{D3D05DD2-3357-4E75-8E89-A975A9AFC693}" type="pres">
      <dgm:prSet presAssocID="{9741D96A-1397-40EF-B1AC-871027E72CC0}" presName="node" presStyleLbl="node1" presStyleIdx="6" presStyleCnt="7">
        <dgm:presLayoutVars>
          <dgm:bulletEnabled val="1"/>
        </dgm:presLayoutVars>
      </dgm:prSet>
      <dgm:spPr>
        <a:xfrm>
          <a:off x="6724233" y="2298665"/>
          <a:ext cx="2444055" cy="1466433"/>
        </a:xfrm>
        <a:prstGeom prst="rect">
          <a:avLst/>
        </a:prstGeom>
      </dgm:spPr>
    </dgm:pt>
  </dgm:ptLst>
  <dgm:cxnLst>
    <dgm:cxn modelId="{F6994C05-D2DC-487E-92C8-3E6A989905C5}" srcId="{116A7DC6-5180-42AD-9825-A031B643B661}" destId="{58B4DC75-D028-4133-9CF0-058BEB0EDAC5}" srcOrd="2" destOrd="0" parTransId="{5599E9E8-C85C-432C-AC48-4494CFF14B1F}" sibTransId="{2DF42276-F431-4BB2-A6DA-FD52F0AA66E4}"/>
    <dgm:cxn modelId="{48F6D709-1852-476C-9F2B-7829B1CCEE23}" srcId="{116A7DC6-5180-42AD-9825-A031B643B661}" destId="{0613A35A-B38E-4BD7-A97F-BAC6FF2EA119}" srcOrd="5" destOrd="0" parTransId="{86A01F39-9633-4971-B362-ECA59FB71496}" sibTransId="{C41B2DAC-D662-43AB-AA56-82B2660B3982}"/>
    <dgm:cxn modelId="{13840A0B-BF2B-4B25-8803-DA4A9826E82F}" type="presOf" srcId="{92D0235E-799E-4CC2-A0ED-7F02A6AD8109}" destId="{1D72FEC3-C0FA-4B9A-AF2A-066C69BB76BE}" srcOrd="0" destOrd="1" presId="urn:microsoft.com/office/officeart/2005/8/layout/default"/>
    <dgm:cxn modelId="{721E111E-C9CD-4FEE-8A01-1B640B29E148}" type="presOf" srcId="{6E930D66-7E9E-44C7-B1A2-76148C12D274}" destId="{E4126BB0-5DEF-49B3-9426-350DB77CAC42}" srcOrd="0" destOrd="0" presId="urn:microsoft.com/office/officeart/2005/8/layout/default"/>
    <dgm:cxn modelId="{AFA38024-2527-4566-82C2-D949CBBBAD2B}" type="presOf" srcId="{4AC03761-73A0-4066-A83F-EFED077CA601}" destId="{1D72FEC3-C0FA-4B9A-AF2A-066C69BB76BE}" srcOrd="0" destOrd="0" presId="urn:microsoft.com/office/officeart/2005/8/layout/default"/>
    <dgm:cxn modelId="{3B495736-5657-4030-AAEE-4A032520C6FE}" srcId="{116A7DC6-5180-42AD-9825-A031B643B661}" destId="{E9C2B9A2-6042-4303-BAAB-B4CB2FC73C5D}" srcOrd="4" destOrd="0" parTransId="{4A12A461-D2AF-484B-9AE3-FF9A8A40F6DD}" sibTransId="{5431A00B-13B1-44F7-9353-77E8B3FD783F}"/>
    <dgm:cxn modelId="{21CE963A-21BF-44C6-BD1B-473D7815AC85}" srcId="{116A7DC6-5180-42AD-9825-A031B643B661}" destId="{6E930D66-7E9E-44C7-B1A2-76148C12D274}" srcOrd="3" destOrd="0" parTransId="{B172E158-6976-43AD-ACA2-A0327A68CAD1}" sibTransId="{5F25001E-F796-4562-A119-7D7F8CCDF837}"/>
    <dgm:cxn modelId="{E8FC523B-DAAA-4DCF-A1A1-BA3817282EDC}" type="presOf" srcId="{D7917522-5044-4638-AA60-010700B49943}" destId="{E4126BB0-5DEF-49B3-9426-350DB77CAC42}" srcOrd="0" destOrd="1" presId="urn:microsoft.com/office/officeart/2005/8/layout/default"/>
    <dgm:cxn modelId="{C7D8855F-43D0-4624-B2AD-EF3F6D5BB92D}" srcId="{116A7DC6-5180-42AD-9825-A031B643B661}" destId="{9741D96A-1397-40EF-B1AC-871027E72CC0}" srcOrd="6" destOrd="0" parTransId="{77309CED-2ACF-4E01-A088-638C7D342A76}" sibTransId="{342AF656-FDF2-48C2-8724-5EF824BE4092}"/>
    <dgm:cxn modelId="{AE02B041-4A2A-494F-BFEF-B8B185749152}" srcId="{58B4DC75-D028-4133-9CF0-058BEB0EDAC5}" destId="{A9A8C297-F230-435A-AA35-6424A4A6ED05}" srcOrd="0" destOrd="0" parTransId="{D3DC35C6-2576-4CA5-9906-A5632322BDC6}" sibTransId="{4CEF7F1E-03F1-4E7B-9DFA-41FBB9A16819}"/>
    <dgm:cxn modelId="{4E01BB42-8ACE-4E40-BC22-0169A2301D11}" type="presOf" srcId="{9672CFC0-9A89-423B-905D-3030CD025BA2}" destId="{D2F8B4A5-7ED7-4BF7-87FC-3D65C69D72BB}" srcOrd="0" destOrd="0" presId="urn:microsoft.com/office/officeart/2005/8/layout/default"/>
    <dgm:cxn modelId="{8331AC66-3985-4A46-B8B0-59A088103D89}" srcId="{9741D96A-1397-40EF-B1AC-871027E72CC0}" destId="{02294E17-D57F-47DD-ACBC-D342EFE90885}" srcOrd="0" destOrd="0" parTransId="{BB5FFEE8-31BE-4BB8-8879-5CFC04267E03}" sibTransId="{96116C09-1047-4E4C-82AD-A54874B446F7}"/>
    <dgm:cxn modelId="{F213786C-4D8B-4922-93BF-AE002077CB4A}" srcId="{9672CFC0-9A89-423B-905D-3030CD025BA2}" destId="{795DC42B-2BBB-4A79-99A5-800F258EB904}" srcOrd="0" destOrd="0" parTransId="{414AD766-9170-4968-9EC7-8326AD7D9028}" sibTransId="{665BDBE3-828F-44F8-9341-D4D2E9F51092}"/>
    <dgm:cxn modelId="{54CBE56E-9BB3-438E-9D35-60102F0440A4}" srcId="{6E930D66-7E9E-44C7-B1A2-76148C12D274}" destId="{D7917522-5044-4638-AA60-010700B49943}" srcOrd="0" destOrd="0" parTransId="{60032C69-3D67-496A-BBAA-E6895CFEF29E}" sibTransId="{97AB3994-2DA6-4E0F-B431-C21708E3EFFC}"/>
    <dgm:cxn modelId="{FFE53850-0E11-428D-B63C-A5194871C1F8}" type="presOf" srcId="{116A7DC6-5180-42AD-9825-A031B643B661}" destId="{23C2B5B3-A5E3-40B5-BD26-19C19A706083}" srcOrd="0" destOrd="0" presId="urn:microsoft.com/office/officeart/2005/8/layout/default"/>
    <dgm:cxn modelId="{6575D774-C698-4CED-B522-F22B5A21EF09}" type="presOf" srcId="{E9C2B9A2-6042-4303-BAAB-B4CB2FC73C5D}" destId="{0D2A4287-9F93-4DB6-8532-291FD57E04DB}" srcOrd="0" destOrd="0" presId="urn:microsoft.com/office/officeart/2005/8/layout/default"/>
    <dgm:cxn modelId="{22EBA781-FD3B-46B5-8CE5-C8AEDEAA9045}" type="presOf" srcId="{9741D96A-1397-40EF-B1AC-871027E72CC0}" destId="{D3D05DD2-3357-4E75-8E89-A975A9AFC693}" srcOrd="0" destOrd="0" presId="urn:microsoft.com/office/officeart/2005/8/layout/default"/>
    <dgm:cxn modelId="{5E5D2195-B4C5-4501-83A7-641F28DF13DB}" type="presOf" srcId="{A9A8C297-F230-435A-AA35-6424A4A6ED05}" destId="{833D4B1E-EF3C-4168-A66C-A08637AA16F0}" srcOrd="0" destOrd="1" presId="urn:microsoft.com/office/officeart/2005/8/layout/default"/>
    <dgm:cxn modelId="{BF398495-FA50-4D1A-BBA3-B74538E9F303}" type="presOf" srcId="{795DC42B-2BBB-4A79-99A5-800F258EB904}" destId="{D2F8B4A5-7ED7-4BF7-87FC-3D65C69D72BB}" srcOrd="0" destOrd="1" presId="urn:microsoft.com/office/officeart/2005/8/layout/default"/>
    <dgm:cxn modelId="{C40871A6-B476-491E-BC4C-F45F0110705C}" srcId="{4AC03761-73A0-4066-A83F-EFED077CA601}" destId="{92D0235E-799E-4CC2-A0ED-7F02A6AD8109}" srcOrd="0" destOrd="0" parTransId="{1DA4FD49-E21C-4FE3-8E23-3FDE1C202123}" sibTransId="{83CDFA5D-BC36-418E-BE9A-7A5AF8C7B026}"/>
    <dgm:cxn modelId="{D289BBC3-31D4-41B3-B9D0-0E02020F7678}" type="presOf" srcId="{58B4DC75-D028-4133-9CF0-058BEB0EDAC5}" destId="{833D4B1E-EF3C-4168-A66C-A08637AA16F0}" srcOrd="0" destOrd="0" presId="urn:microsoft.com/office/officeart/2005/8/layout/default"/>
    <dgm:cxn modelId="{AE2355D1-DF45-434E-B0BD-07B37B51E328}" type="presOf" srcId="{02294E17-D57F-47DD-ACBC-D342EFE90885}" destId="{D3D05DD2-3357-4E75-8E89-A975A9AFC693}" srcOrd="0" destOrd="1" presId="urn:microsoft.com/office/officeart/2005/8/layout/default"/>
    <dgm:cxn modelId="{6F5451EE-6B5C-4E86-9685-905E972F9724}" srcId="{116A7DC6-5180-42AD-9825-A031B643B661}" destId="{9672CFC0-9A89-423B-905D-3030CD025BA2}" srcOrd="0" destOrd="0" parTransId="{D4271939-20D3-4FE2-8441-4204AD422C86}" sibTransId="{6239EB42-1B98-4191-A257-6AF64B276A75}"/>
    <dgm:cxn modelId="{59D167F3-A3CB-446F-9D6F-122F2FE4EE32}" type="presOf" srcId="{0613A35A-B38E-4BD7-A97F-BAC6FF2EA119}" destId="{86DDCF33-4A14-4367-AE5B-6C9BF5670E6A}" srcOrd="0" destOrd="0" presId="urn:microsoft.com/office/officeart/2005/8/layout/default"/>
    <dgm:cxn modelId="{32B3CCF3-4654-416C-BC5A-B96F81E0C15A}" srcId="{116A7DC6-5180-42AD-9825-A031B643B661}" destId="{4AC03761-73A0-4066-A83F-EFED077CA601}" srcOrd="1" destOrd="0" parTransId="{FE81D790-E803-471F-B089-444EAEA58082}" sibTransId="{5B2A65FD-5669-4313-8EC8-8E69C321A895}"/>
    <dgm:cxn modelId="{F1086EE8-C335-4BEF-BF71-F87F9C2B39EC}" type="presParOf" srcId="{23C2B5B3-A5E3-40B5-BD26-19C19A706083}" destId="{D2F8B4A5-7ED7-4BF7-87FC-3D65C69D72BB}" srcOrd="0" destOrd="0" presId="urn:microsoft.com/office/officeart/2005/8/layout/default"/>
    <dgm:cxn modelId="{7C41D1FD-959B-4C92-99BF-8C2F77E3B38F}" type="presParOf" srcId="{23C2B5B3-A5E3-40B5-BD26-19C19A706083}" destId="{AED85E86-0D0F-4BA8-8365-21CCCC015E9A}" srcOrd="1" destOrd="0" presId="urn:microsoft.com/office/officeart/2005/8/layout/default"/>
    <dgm:cxn modelId="{596AC6CC-8A83-47D1-88F3-F584415820A4}" type="presParOf" srcId="{23C2B5B3-A5E3-40B5-BD26-19C19A706083}" destId="{1D72FEC3-C0FA-4B9A-AF2A-066C69BB76BE}" srcOrd="2" destOrd="0" presId="urn:microsoft.com/office/officeart/2005/8/layout/default"/>
    <dgm:cxn modelId="{4463EED4-6A31-4340-8EAC-86AFC134F989}" type="presParOf" srcId="{23C2B5B3-A5E3-40B5-BD26-19C19A706083}" destId="{60614B0C-92B8-40C7-845F-62A415D9C6BC}" srcOrd="3" destOrd="0" presId="urn:microsoft.com/office/officeart/2005/8/layout/default"/>
    <dgm:cxn modelId="{EA528522-0AE4-4023-BA19-771F4F85CDAA}" type="presParOf" srcId="{23C2B5B3-A5E3-40B5-BD26-19C19A706083}" destId="{833D4B1E-EF3C-4168-A66C-A08637AA16F0}" srcOrd="4" destOrd="0" presId="urn:microsoft.com/office/officeart/2005/8/layout/default"/>
    <dgm:cxn modelId="{1EC2E359-6DF1-4165-B023-CAD7CB0C00D8}" type="presParOf" srcId="{23C2B5B3-A5E3-40B5-BD26-19C19A706083}" destId="{51013D83-5860-4FC9-AABB-4A6041BFE076}" srcOrd="5" destOrd="0" presId="urn:microsoft.com/office/officeart/2005/8/layout/default"/>
    <dgm:cxn modelId="{53BF2803-7061-458C-93BC-2AA8242C0F10}" type="presParOf" srcId="{23C2B5B3-A5E3-40B5-BD26-19C19A706083}" destId="{E4126BB0-5DEF-49B3-9426-350DB77CAC42}" srcOrd="6" destOrd="0" presId="urn:microsoft.com/office/officeart/2005/8/layout/default"/>
    <dgm:cxn modelId="{A74BD3ED-C0EF-4B51-BFA0-E9CB3E59D1E3}" type="presParOf" srcId="{23C2B5B3-A5E3-40B5-BD26-19C19A706083}" destId="{93579C8C-10F7-49C3-909F-6D7B9DB9D2B3}" srcOrd="7" destOrd="0" presId="urn:microsoft.com/office/officeart/2005/8/layout/default"/>
    <dgm:cxn modelId="{71A1D756-48EC-4089-8A82-08C3AD74B361}" type="presParOf" srcId="{23C2B5B3-A5E3-40B5-BD26-19C19A706083}" destId="{0D2A4287-9F93-4DB6-8532-291FD57E04DB}" srcOrd="8" destOrd="0" presId="urn:microsoft.com/office/officeart/2005/8/layout/default"/>
    <dgm:cxn modelId="{56C72B21-EE8A-4A10-9F95-93B8334FD525}" type="presParOf" srcId="{23C2B5B3-A5E3-40B5-BD26-19C19A706083}" destId="{DC087266-1148-408D-AF1A-B9A0FBE6DB03}" srcOrd="9" destOrd="0" presId="urn:microsoft.com/office/officeart/2005/8/layout/default"/>
    <dgm:cxn modelId="{2AD3DFCD-42B4-4A04-BEF9-DCBE4B22DB7E}" type="presParOf" srcId="{23C2B5B3-A5E3-40B5-BD26-19C19A706083}" destId="{86DDCF33-4A14-4367-AE5B-6C9BF5670E6A}" srcOrd="10" destOrd="0" presId="urn:microsoft.com/office/officeart/2005/8/layout/default"/>
    <dgm:cxn modelId="{FA2E4282-3276-46AE-BA94-0B01A8CA3713}" type="presParOf" srcId="{23C2B5B3-A5E3-40B5-BD26-19C19A706083}" destId="{44AEEB01-42CC-47E2-AF86-C90555F78845}" srcOrd="11" destOrd="0" presId="urn:microsoft.com/office/officeart/2005/8/layout/default"/>
    <dgm:cxn modelId="{CE152B98-D85F-47A3-AEB8-13AA50EF84B8}" type="presParOf" srcId="{23C2B5B3-A5E3-40B5-BD26-19C19A706083}" destId="{D3D05DD2-3357-4E75-8E89-A975A9AFC693}" srcOrd="12" destOrd="0" presId="urn:microsoft.com/office/officeart/2005/8/layout/defaul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FBF907-A9C2-462B-9225-D64C694D281B}"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3401420D-CAA5-413B-84E3-F255E1122596}">
      <dgm:prSet phldrT="[Text]"/>
      <dgm:spPr/>
      <dgm:t>
        <a:bodyPr/>
        <a:lstStyle/>
        <a:p>
          <a:r>
            <a:rPr lang="en-US" dirty="0"/>
            <a:t>AL</a:t>
          </a:r>
        </a:p>
      </dgm:t>
    </dgm:pt>
    <dgm:pt modelId="{E9F80018-D4F0-4C7F-881B-A0A54CCD8AED}" type="parTrans" cxnId="{E4439401-5E79-48CD-A31C-3ACD9A344E5B}">
      <dgm:prSet/>
      <dgm:spPr/>
      <dgm:t>
        <a:bodyPr/>
        <a:lstStyle/>
        <a:p>
          <a:endParaRPr lang="en-US"/>
        </a:p>
      </dgm:t>
    </dgm:pt>
    <dgm:pt modelId="{1F38EAFE-D3B7-4A0D-B164-A5B8C029E9B8}" type="sibTrans" cxnId="{E4439401-5E79-48CD-A31C-3ACD9A344E5B}">
      <dgm:prSet/>
      <dgm:spPr/>
      <dgm:t>
        <a:bodyPr/>
        <a:lstStyle/>
        <a:p>
          <a:endParaRPr lang="en-US"/>
        </a:p>
      </dgm:t>
    </dgm:pt>
    <dgm:pt modelId="{E4510D2E-0994-4C77-AE19-A863792B9DC6}">
      <dgm:prSet phldrT="[Text]"/>
      <dgm:spPr/>
      <dgm:t>
        <a:bodyPr/>
        <a:lstStyle/>
        <a:p>
          <a:r>
            <a:rPr lang="en-US" dirty="0"/>
            <a:t>Asset Limited</a:t>
          </a:r>
        </a:p>
      </dgm:t>
    </dgm:pt>
    <dgm:pt modelId="{9CFEA497-3324-47B3-BDCA-3994AAFAC253}" type="parTrans" cxnId="{A98E10DD-20BD-44FE-8FBF-CE8E456458E0}">
      <dgm:prSet/>
      <dgm:spPr/>
      <dgm:t>
        <a:bodyPr/>
        <a:lstStyle/>
        <a:p>
          <a:endParaRPr lang="en-US"/>
        </a:p>
      </dgm:t>
    </dgm:pt>
    <dgm:pt modelId="{4D589E8F-BBEA-4DAF-96C4-7C3636F96F30}" type="sibTrans" cxnId="{A98E10DD-20BD-44FE-8FBF-CE8E456458E0}">
      <dgm:prSet/>
      <dgm:spPr/>
      <dgm:t>
        <a:bodyPr/>
        <a:lstStyle/>
        <a:p>
          <a:endParaRPr lang="en-US"/>
        </a:p>
      </dgm:t>
    </dgm:pt>
    <dgm:pt modelId="{4903155D-9CE1-4DF1-A138-23126E3FBFBF}">
      <dgm:prSet phldrT="[Text]"/>
      <dgm:spPr/>
      <dgm:t>
        <a:bodyPr/>
        <a:lstStyle/>
        <a:p>
          <a:r>
            <a:rPr lang="en-US" dirty="0"/>
            <a:t>IC</a:t>
          </a:r>
        </a:p>
      </dgm:t>
    </dgm:pt>
    <dgm:pt modelId="{539FBDDE-5D5F-4C89-8F24-F65C1C07EE16}" type="parTrans" cxnId="{995DCAF5-FDF9-434F-A54D-1BD67677337C}">
      <dgm:prSet/>
      <dgm:spPr/>
      <dgm:t>
        <a:bodyPr/>
        <a:lstStyle/>
        <a:p>
          <a:endParaRPr lang="en-US"/>
        </a:p>
      </dgm:t>
    </dgm:pt>
    <dgm:pt modelId="{228672A0-4A1F-4569-B2E3-9DBFC8DF96B6}" type="sibTrans" cxnId="{995DCAF5-FDF9-434F-A54D-1BD67677337C}">
      <dgm:prSet/>
      <dgm:spPr/>
      <dgm:t>
        <a:bodyPr/>
        <a:lstStyle/>
        <a:p>
          <a:endParaRPr lang="en-US"/>
        </a:p>
      </dgm:t>
    </dgm:pt>
    <dgm:pt modelId="{1BCE7AC4-6D11-4C1D-B216-496113CB77E5}">
      <dgm:prSet phldrT="[Text]"/>
      <dgm:spPr/>
      <dgm:t>
        <a:bodyPr/>
        <a:lstStyle/>
        <a:p>
          <a:r>
            <a:rPr lang="en-US" dirty="0"/>
            <a:t>Income Constrained</a:t>
          </a:r>
        </a:p>
      </dgm:t>
    </dgm:pt>
    <dgm:pt modelId="{66C88BAB-C856-4856-85C1-469A260D1F03}" type="parTrans" cxnId="{5DC5A001-7C3D-481D-A1BB-60B291BF8140}">
      <dgm:prSet/>
      <dgm:spPr/>
      <dgm:t>
        <a:bodyPr/>
        <a:lstStyle/>
        <a:p>
          <a:endParaRPr lang="en-US"/>
        </a:p>
      </dgm:t>
    </dgm:pt>
    <dgm:pt modelId="{5A83AE68-8013-4630-BB2E-C12C145B8557}" type="sibTrans" cxnId="{5DC5A001-7C3D-481D-A1BB-60B291BF8140}">
      <dgm:prSet/>
      <dgm:spPr/>
      <dgm:t>
        <a:bodyPr/>
        <a:lstStyle/>
        <a:p>
          <a:endParaRPr lang="en-US"/>
        </a:p>
      </dgm:t>
    </dgm:pt>
    <dgm:pt modelId="{E788D216-E52B-4D0B-9562-4140D2C7E1B0}">
      <dgm:prSet phldrT="[Text]"/>
      <dgm:spPr/>
      <dgm:t>
        <a:bodyPr/>
        <a:lstStyle/>
        <a:p>
          <a:r>
            <a:rPr lang="en-US" dirty="0"/>
            <a:t>E</a:t>
          </a:r>
        </a:p>
      </dgm:t>
    </dgm:pt>
    <dgm:pt modelId="{15CA1C88-A1A5-44B6-8F96-EF1597AF9B6D}" type="parTrans" cxnId="{303DC016-E5AB-47CB-9394-BB51FA2EDBE1}">
      <dgm:prSet/>
      <dgm:spPr/>
      <dgm:t>
        <a:bodyPr/>
        <a:lstStyle/>
        <a:p>
          <a:endParaRPr lang="en-US"/>
        </a:p>
      </dgm:t>
    </dgm:pt>
    <dgm:pt modelId="{1C02CBE8-7541-4EC4-B4DC-213AA5446238}" type="sibTrans" cxnId="{303DC016-E5AB-47CB-9394-BB51FA2EDBE1}">
      <dgm:prSet/>
      <dgm:spPr/>
      <dgm:t>
        <a:bodyPr/>
        <a:lstStyle/>
        <a:p>
          <a:endParaRPr lang="en-US"/>
        </a:p>
      </dgm:t>
    </dgm:pt>
    <dgm:pt modelId="{8D341234-C1B2-48B5-89F5-DC9883895930}">
      <dgm:prSet phldrT="[Text]"/>
      <dgm:spPr/>
      <dgm:t>
        <a:bodyPr/>
        <a:lstStyle/>
        <a:p>
          <a:r>
            <a:rPr lang="en-US" dirty="0"/>
            <a:t>Employed </a:t>
          </a:r>
        </a:p>
      </dgm:t>
    </dgm:pt>
    <dgm:pt modelId="{DD04642B-130F-4B18-B5DB-2166A68C46D8}" type="parTrans" cxnId="{756DE1B5-9157-4D79-9771-B5C2FD5D6A49}">
      <dgm:prSet/>
      <dgm:spPr/>
      <dgm:t>
        <a:bodyPr/>
        <a:lstStyle/>
        <a:p>
          <a:endParaRPr lang="en-US"/>
        </a:p>
      </dgm:t>
    </dgm:pt>
    <dgm:pt modelId="{7C08A934-0ADE-4B29-AB41-14A0E8E21858}" type="sibTrans" cxnId="{756DE1B5-9157-4D79-9771-B5C2FD5D6A49}">
      <dgm:prSet/>
      <dgm:spPr/>
      <dgm:t>
        <a:bodyPr/>
        <a:lstStyle/>
        <a:p>
          <a:endParaRPr lang="en-US"/>
        </a:p>
      </dgm:t>
    </dgm:pt>
    <dgm:pt modelId="{307D6D0B-399B-48F5-AD32-13628022950D}" type="pres">
      <dgm:prSet presAssocID="{29FBF907-A9C2-462B-9225-D64C694D281B}" presName="list" presStyleCnt="0">
        <dgm:presLayoutVars>
          <dgm:dir/>
          <dgm:animLvl val="lvl"/>
        </dgm:presLayoutVars>
      </dgm:prSet>
      <dgm:spPr/>
    </dgm:pt>
    <dgm:pt modelId="{23C5223B-FFC5-4F25-8412-2C1F92E1AA61}" type="pres">
      <dgm:prSet presAssocID="{3401420D-CAA5-413B-84E3-F255E1122596}" presName="posSpace" presStyleCnt="0"/>
      <dgm:spPr/>
    </dgm:pt>
    <dgm:pt modelId="{E3B2D220-B45E-4098-9DFE-350F27C8C2DB}" type="pres">
      <dgm:prSet presAssocID="{3401420D-CAA5-413B-84E3-F255E1122596}" presName="vertFlow" presStyleCnt="0"/>
      <dgm:spPr/>
    </dgm:pt>
    <dgm:pt modelId="{6E1C079B-505A-4DFB-A1DA-DBF448B627B9}" type="pres">
      <dgm:prSet presAssocID="{3401420D-CAA5-413B-84E3-F255E1122596}" presName="topSpace" presStyleCnt="0"/>
      <dgm:spPr/>
    </dgm:pt>
    <dgm:pt modelId="{B9E29A7B-10F8-4861-AAF6-119173FF7CC7}" type="pres">
      <dgm:prSet presAssocID="{3401420D-CAA5-413B-84E3-F255E1122596}" presName="firstComp" presStyleCnt="0"/>
      <dgm:spPr/>
    </dgm:pt>
    <dgm:pt modelId="{4B5C19FF-D93B-4E83-B3B2-62CE13DC2923}" type="pres">
      <dgm:prSet presAssocID="{3401420D-CAA5-413B-84E3-F255E1122596}" presName="firstChild" presStyleLbl="bgAccFollowNode1" presStyleIdx="0" presStyleCnt="3"/>
      <dgm:spPr/>
    </dgm:pt>
    <dgm:pt modelId="{2F0DCDBF-4366-4BDE-9049-6B05D03053BC}" type="pres">
      <dgm:prSet presAssocID="{3401420D-CAA5-413B-84E3-F255E1122596}" presName="firstChildTx" presStyleLbl="bgAccFollowNode1" presStyleIdx="0" presStyleCnt="3">
        <dgm:presLayoutVars>
          <dgm:bulletEnabled val="1"/>
        </dgm:presLayoutVars>
      </dgm:prSet>
      <dgm:spPr/>
    </dgm:pt>
    <dgm:pt modelId="{FF0F8C2F-5BC4-4340-8D61-E2DE27B73472}" type="pres">
      <dgm:prSet presAssocID="{3401420D-CAA5-413B-84E3-F255E1122596}" presName="negSpace" presStyleCnt="0"/>
      <dgm:spPr/>
    </dgm:pt>
    <dgm:pt modelId="{3D8667FB-F7A8-45A3-BFE3-1891E09FD0D9}" type="pres">
      <dgm:prSet presAssocID="{3401420D-CAA5-413B-84E3-F255E1122596}" presName="circle" presStyleLbl="node1" presStyleIdx="0" presStyleCnt="3"/>
      <dgm:spPr/>
    </dgm:pt>
    <dgm:pt modelId="{E7B1895B-2EC8-44E7-BBF8-9A4D74D2558E}" type="pres">
      <dgm:prSet presAssocID="{1F38EAFE-D3B7-4A0D-B164-A5B8C029E9B8}" presName="transSpace" presStyleCnt="0"/>
      <dgm:spPr/>
    </dgm:pt>
    <dgm:pt modelId="{FA367151-3C4C-4878-8E49-0516AD43026B}" type="pres">
      <dgm:prSet presAssocID="{4903155D-9CE1-4DF1-A138-23126E3FBFBF}" presName="posSpace" presStyleCnt="0"/>
      <dgm:spPr/>
    </dgm:pt>
    <dgm:pt modelId="{732CFB65-E18E-475B-8BCA-14935B3EE7C7}" type="pres">
      <dgm:prSet presAssocID="{4903155D-9CE1-4DF1-A138-23126E3FBFBF}" presName="vertFlow" presStyleCnt="0"/>
      <dgm:spPr/>
    </dgm:pt>
    <dgm:pt modelId="{26B8151C-5414-4D35-8A88-220D4B2BAB4E}" type="pres">
      <dgm:prSet presAssocID="{4903155D-9CE1-4DF1-A138-23126E3FBFBF}" presName="topSpace" presStyleCnt="0"/>
      <dgm:spPr/>
    </dgm:pt>
    <dgm:pt modelId="{43BA5E19-5F09-45A6-AFFF-364B990AE4C2}" type="pres">
      <dgm:prSet presAssocID="{4903155D-9CE1-4DF1-A138-23126E3FBFBF}" presName="firstComp" presStyleCnt="0"/>
      <dgm:spPr/>
    </dgm:pt>
    <dgm:pt modelId="{365CA124-789F-4C46-8791-0C26505DD9EB}" type="pres">
      <dgm:prSet presAssocID="{4903155D-9CE1-4DF1-A138-23126E3FBFBF}" presName="firstChild" presStyleLbl="bgAccFollowNode1" presStyleIdx="1" presStyleCnt="3"/>
      <dgm:spPr/>
    </dgm:pt>
    <dgm:pt modelId="{16CDE11D-90E7-470B-9B3A-960D030DEDA1}" type="pres">
      <dgm:prSet presAssocID="{4903155D-9CE1-4DF1-A138-23126E3FBFBF}" presName="firstChildTx" presStyleLbl="bgAccFollowNode1" presStyleIdx="1" presStyleCnt="3">
        <dgm:presLayoutVars>
          <dgm:bulletEnabled val="1"/>
        </dgm:presLayoutVars>
      </dgm:prSet>
      <dgm:spPr/>
    </dgm:pt>
    <dgm:pt modelId="{AE755DE6-FB18-42A3-B421-ADC5CC6D8B9F}" type="pres">
      <dgm:prSet presAssocID="{4903155D-9CE1-4DF1-A138-23126E3FBFBF}" presName="negSpace" presStyleCnt="0"/>
      <dgm:spPr/>
    </dgm:pt>
    <dgm:pt modelId="{155A3537-4D1B-4676-A014-B96B6E1DEF7D}" type="pres">
      <dgm:prSet presAssocID="{4903155D-9CE1-4DF1-A138-23126E3FBFBF}" presName="circle" presStyleLbl="node1" presStyleIdx="1" presStyleCnt="3"/>
      <dgm:spPr/>
    </dgm:pt>
    <dgm:pt modelId="{EBFDE3E6-8607-4BFF-BE2E-FED64319E253}" type="pres">
      <dgm:prSet presAssocID="{228672A0-4A1F-4569-B2E3-9DBFC8DF96B6}" presName="transSpace" presStyleCnt="0"/>
      <dgm:spPr/>
    </dgm:pt>
    <dgm:pt modelId="{D2FBAFB6-6D63-4173-A9CC-ED16B1E97479}" type="pres">
      <dgm:prSet presAssocID="{E788D216-E52B-4D0B-9562-4140D2C7E1B0}" presName="posSpace" presStyleCnt="0"/>
      <dgm:spPr/>
    </dgm:pt>
    <dgm:pt modelId="{1173849A-90E7-4A18-B452-8BD8CC09EDF5}" type="pres">
      <dgm:prSet presAssocID="{E788D216-E52B-4D0B-9562-4140D2C7E1B0}" presName="vertFlow" presStyleCnt="0"/>
      <dgm:spPr/>
    </dgm:pt>
    <dgm:pt modelId="{0BA5E8DC-8A08-40C8-8408-D118270D45C3}" type="pres">
      <dgm:prSet presAssocID="{E788D216-E52B-4D0B-9562-4140D2C7E1B0}" presName="topSpace" presStyleCnt="0"/>
      <dgm:spPr/>
    </dgm:pt>
    <dgm:pt modelId="{95CC3C70-383A-4D78-820A-0A8FEDB00443}" type="pres">
      <dgm:prSet presAssocID="{E788D216-E52B-4D0B-9562-4140D2C7E1B0}" presName="firstComp" presStyleCnt="0"/>
      <dgm:spPr/>
    </dgm:pt>
    <dgm:pt modelId="{C52CDED0-315A-4218-8140-B1BEB1B963B1}" type="pres">
      <dgm:prSet presAssocID="{E788D216-E52B-4D0B-9562-4140D2C7E1B0}" presName="firstChild" presStyleLbl="bgAccFollowNode1" presStyleIdx="2" presStyleCnt="3"/>
      <dgm:spPr/>
    </dgm:pt>
    <dgm:pt modelId="{7F111932-5282-42C8-BAA9-6D295846182C}" type="pres">
      <dgm:prSet presAssocID="{E788D216-E52B-4D0B-9562-4140D2C7E1B0}" presName="firstChildTx" presStyleLbl="bgAccFollowNode1" presStyleIdx="2" presStyleCnt="3">
        <dgm:presLayoutVars>
          <dgm:bulletEnabled val="1"/>
        </dgm:presLayoutVars>
      </dgm:prSet>
      <dgm:spPr/>
    </dgm:pt>
    <dgm:pt modelId="{A7C8C1F1-671F-4033-926D-CE81AD84623C}" type="pres">
      <dgm:prSet presAssocID="{E788D216-E52B-4D0B-9562-4140D2C7E1B0}" presName="negSpace" presStyleCnt="0"/>
      <dgm:spPr/>
    </dgm:pt>
    <dgm:pt modelId="{68EBF079-3D40-432B-A22A-B70AA971B808}" type="pres">
      <dgm:prSet presAssocID="{E788D216-E52B-4D0B-9562-4140D2C7E1B0}" presName="circle" presStyleLbl="node1" presStyleIdx="2" presStyleCnt="3"/>
      <dgm:spPr/>
    </dgm:pt>
  </dgm:ptLst>
  <dgm:cxnLst>
    <dgm:cxn modelId="{E4439401-5E79-48CD-A31C-3ACD9A344E5B}" srcId="{29FBF907-A9C2-462B-9225-D64C694D281B}" destId="{3401420D-CAA5-413B-84E3-F255E1122596}" srcOrd="0" destOrd="0" parTransId="{E9F80018-D4F0-4C7F-881B-A0A54CCD8AED}" sibTransId="{1F38EAFE-D3B7-4A0D-B164-A5B8C029E9B8}"/>
    <dgm:cxn modelId="{5DC5A001-7C3D-481D-A1BB-60B291BF8140}" srcId="{4903155D-9CE1-4DF1-A138-23126E3FBFBF}" destId="{1BCE7AC4-6D11-4C1D-B216-496113CB77E5}" srcOrd="0" destOrd="0" parTransId="{66C88BAB-C856-4856-85C1-469A260D1F03}" sibTransId="{5A83AE68-8013-4630-BB2E-C12C145B8557}"/>
    <dgm:cxn modelId="{303DC016-E5AB-47CB-9394-BB51FA2EDBE1}" srcId="{29FBF907-A9C2-462B-9225-D64C694D281B}" destId="{E788D216-E52B-4D0B-9562-4140D2C7E1B0}" srcOrd="2" destOrd="0" parTransId="{15CA1C88-A1A5-44B6-8F96-EF1597AF9B6D}" sibTransId="{1C02CBE8-7541-4EC4-B4DC-213AA5446238}"/>
    <dgm:cxn modelId="{69F69E62-5607-41E3-A67D-D65C0F5414CA}" type="presOf" srcId="{E4510D2E-0994-4C77-AE19-A863792B9DC6}" destId="{2F0DCDBF-4366-4BDE-9049-6B05D03053BC}" srcOrd="1" destOrd="0" presId="urn:microsoft.com/office/officeart/2005/8/layout/hList9"/>
    <dgm:cxn modelId="{0BDE3544-3BBA-46E2-9552-4C17F84584AF}" type="presOf" srcId="{3401420D-CAA5-413B-84E3-F255E1122596}" destId="{3D8667FB-F7A8-45A3-BFE3-1891E09FD0D9}" srcOrd="0" destOrd="0" presId="urn:microsoft.com/office/officeart/2005/8/layout/hList9"/>
    <dgm:cxn modelId="{0FC32D4F-03F2-4E54-B7F7-35604345EBA3}" type="presOf" srcId="{1BCE7AC4-6D11-4C1D-B216-496113CB77E5}" destId="{16CDE11D-90E7-470B-9B3A-960D030DEDA1}" srcOrd="1" destOrd="0" presId="urn:microsoft.com/office/officeart/2005/8/layout/hList9"/>
    <dgm:cxn modelId="{168DC482-ECF5-466B-A3F7-E24C2F4B4286}" type="presOf" srcId="{E4510D2E-0994-4C77-AE19-A863792B9DC6}" destId="{4B5C19FF-D93B-4E83-B3B2-62CE13DC2923}" srcOrd="0" destOrd="0" presId="urn:microsoft.com/office/officeart/2005/8/layout/hList9"/>
    <dgm:cxn modelId="{C0FE63B0-6A4D-4EDF-B263-5D6205D93AC2}" type="presOf" srcId="{8D341234-C1B2-48B5-89F5-DC9883895930}" destId="{C52CDED0-315A-4218-8140-B1BEB1B963B1}" srcOrd="0" destOrd="0" presId="urn:microsoft.com/office/officeart/2005/8/layout/hList9"/>
    <dgm:cxn modelId="{756DE1B5-9157-4D79-9771-B5C2FD5D6A49}" srcId="{E788D216-E52B-4D0B-9562-4140D2C7E1B0}" destId="{8D341234-C1B2-48B5-89F5-DC9883895930}" srcOrd="0" destOrd="0" parTransId="{DD04642B-130F-4B18-B5DB-2166A68C46D8}" sibTransId="{7C08A934-0ADE-4B29-AB41-14A0E8E21858}"/>
    <dgm:cxn modelId="{6ACED4D1-E1BA-4D79-9882-DCD8D530A652}" type="presOf" srcId="{E788D216-E52B-4D0B-9562-4140D2C7E1B0}" destId="{68EBF079-3D40-432B-A22A-B70AA971B808}" srcOrd="0" destOrd="0" presId="urn:microsoft.com/office/officeart/2005/8/layout/hList9"/>
    <dgm:cxn modelId="{A98E10DD-20BD-44FE-8FBF-CE8E456458E0}" srcId="{3401420D-CAA5-413B-84E3-F255E1122596}" destId="{E4510D2E-0994-4C77-AE19-A863792B9DC6}" srcOrd="0" destOrd="0" parTransId="{9CFEA497-3324-47B3-BDCA-3994AAFAC253}" sibTransId="{4D589E8F-BBEA-4DAF-96C4-7C3636F96F30}"/>
    <dgm:cxn modelId="{845B45EF-E109-4AFB-BFD3-8EC01F3542D6}" type="presOf" srcId="{4903155D-9CE1-4DF1-A138-23126E3FBFBF}" destId="{155A3537-4D1B-4676-A014-B96B6E1DEF7D}" srcOrd="0" destOrd="0" presId="urn:microsoft.com/office/officeart/2005/8/layout/hList9"/>
    <dgm:cxn modelId="{995DCAF5-FDF9-434F-A54D-1BD67677337C}" srcId="{29FBF907-A9C2-462B-9225-D64C694D281B}" destId="{4903155D-9CE1-4DF1-A138-23126E3FBFBF}" srcOrd="1" destOrd="0" parTransId="{539FBDDE-5D5F-4C89-8F24-F65C1C07EE16}" sibTransId="{228672A0-4A1F-4569-B2E3-9DBFC8DF96B6}"/>
    <dgm:cxn modelId="{B1317CF7-432F-4DD5-985B-122DC9ADA21A}" type="presOf" srcId="{29FBF907-A9C2-462B-9225-D64C694D281B}" destId="{307D6D0B-399B-48F5-AD32-13628022950D}" srcOrd="0" destOrd="0" presId="urn:microsoft.com/office/officeart/2005/8/layout/hList9"/>
    <dgm:cxn modelId="{961309F8-32D6-4A7C-A295-2EBDCB9B9312}" type="presOf" srcId="{8D341234-C1B2-48B5-89F5-DC9883895930}" destId="{7F111932-5282-42C8-BAA9-6D295846182C}" srcOrd="1" destOrd="0" presId="urn:microsoft.com/office/officeart/2005/8/layout/hList9"/>
    <dgm:cxn modelId="{DF2C13FF-E62F-45BA-B7E2-7F8094E17851}" type="presOf" srcId="{1BCE7AC4-6D11-4C1D-B216-496113CB77E5}" destId="{365CA124-789F-4C46-8791-0C26505DD9EB}" srcOrd="0" destOrd="0" presId="urn:microsoft.com/office/officeart/2005/8/layout/hList9"/>
    <dgm:cxn modelId="{73F9D813-2559-4177-A379-70C1750F559C}" type="presParOf" srcId="{307D6D0B-399B-48F5-AD32-13628022950D}" destId="{23C5223B-FFC5-4F25-8412-2C1F92E1AA61}" srcOrd="0" destOrd="0" presId="urn:microsoft.com/office/officeart/2005/8/layout/hList9"/>
    <dgm:cxn modelId="{36CD9FBF-732F-4D11-8239-B91E03FCE127}" type="presParOf" srcId="{307D6D0B-399B-48F5-AD32-13628022950D}" destId="{E3B2D220-B45E-4098-9DFE-350F27C8C2DB}" srcOrd="1" destOrd="0" presId="urn:microsoft.com/office/officeart/2005/8/layout/hList9"/>
    <dgm:cxn modelId="{66BC6E0C-A714-4D1B-BDB1-CEA96BDDC76A}" type="presParOf" srcId="{E3B2D220-B45E-4098-9DFE-350F27C8C2DB}" destId="{6E1C079B-505A-4DFB-A1DA-DBF448B627B9}" srcOrd="0" destOrd="0" presId="urn:microsoft.com/office/officeart/2005/8/layout/hList9"/>
    <dgm:cxn modelId="{50141C06-7A0E-4A9D-8650-A5DCD26D7BDA}" type="presParOf" srcId="{E3B2D220-B45E-4098-9DFE-350F27C8C2DB}" destId="{B9E29A7B-10F8-4861-AAF6-119173FF7CC7}" srcOrd="1" destOrd="0" presId="urn:microsoft.com/office/officeart/2005/8/layout/hList9"/>
    <dgm:cxn modelId="{8DE7FED0-C04F-482F-ABCF-8714D74E81C3}" type="presParOf" srcId="{B9E29A7B-10F8-4861-AAF6-119173FF7CC7}" destId="{4B5C19FF-D93B-4E83-B3B2-62CE13DC2923}" srcOrd="0" destOrd="0" presId="urn:microsoft.com/office/officeart/2005/8/layout/hList9"/>
    <dgm:cxn modelId="{B7586BF5-F109-409D-8CD8-4A45172EFD70}" type="presParOf" srcId="{B9E29A7B-10F8-4861-AAF6-119173FF7CC7}" destId="{2F0DCDBF-4366-4BDE-9049-6B05D03053BC}" srcOrd="1" destOrd="0" presId="urn:microsoft.com/office/officeart/2005/8/layout/hList9"/>
    <dgm:cxn modelId="{334D28E9-187A-44D8-81D1-4693B77C4F0E}" type="presParOf" srcId="{307D6D0B-399B-48F5-AD32-13628022950D}" destId="{FF0F8C2F-5BC4-4340-8D61-E2DE27B73472}" srcOrd="2" destOrd="0" presId="urn:microsoft.com/office/officeart/2005/8/layout/hList9"/>
    <dgm:cxn modelId="{E1C2497D-2709-4ACA-967D-A708B6CDE0C8}" type="presParOf" srcId="{307D6D0B-399B-48F5-AD32-13628022950D}" destId="{3D8667FB-F7A8-45A3-BFE3-1891E09FD0D9}" srcOrd="3" destOrd="0" presId="urn:microsoft.com/office/officeart/2005/8/layout/hList9"/>
    <dgm:cxn modelId="{B84FA53B-3828-480D-B4A7-D2C264F2C22C}" type="presParOf" srcId="{307D6D0B-399B-48F5-AD32-13628022950D}" destId="{E7B1895B-2EC8-44E7-BBF8-9A4D74D2558E}" srcOrd="4" destOrd="0" presId="urn:microsoft.com/office/officeart/2005/8/layout/hList9"/>
    <dgm:cxn modelId="{7312FB7E-82D4-4D65-8E49-52826A7D1936}" type="presParOf" srcId="{307D6D0B-399B-48F5-AD32-13628022950D}" destId="{FA367151-3C4C-4878-8E49-0516AD43026B}" srcOrd="5" destOrd="0" presId="urn:microsoft.com/office/officeart/2005/8/layout/hList9"/>
    <dgm:cxn modelId="{9CDA8B8E-D561-40F5-BA34-4CF89D826138}" type="presParOf" srcId="{307D6D0B-399B-48F5-AD32-13628022950D}" destId="{732CFB65-E18E-475B-8BCA-14935B3EE7C7}" srcOrd="6" destOrd="0" presId="urn:microsoft.com/office/officeart/2005/8/layout/hList9"/>
    <dgm:cxn modelId="{3C847B34-31A6-4977-98A2-FD573B3FBBB0}" type="presParOf" srcId="{732CFB65-E18E-475B-8BCA-14935B3EE7C7}" destId="{26B8151C-5414-4D35-8A88-220D4B2BAB4E}" srcOrd="0" destOrd="0" presId="urn:microsoft.com/office/officeart/2005/8/layout/hList9"/>
    <dgm:cxn modelId="{361E4A04-3EC5-40B9-BC03-B58846920919}" type="presParOf" srcId="{732CFB65-E18E-475B-8BCA-14935B3EE7C7}" destId="{43BA5E19-5F09-45A6-AFFF-364B990AE4C2}" srcOrd="1" destOrd="0" presId="urn:microsoft.com/office/officeart/2005/8/layout/hList9"/>
    <dgm:cxn modelId="{DD0AFFA6-9D5B-4716-970E-C0D4A6CD9B89}" type="presParOf" srcId="{43BA5E19-5F09-45A6-AFFF-364B990AE4C2}" destId="{365CA124-789F-4C46-8791-0C26505DD9EB}" srcOrd="0" destOrd="0" presId="urn:microsoft.com/office/officeart/2005/8/layout/hList9"/>
    <dgm:cxn modelId="{983667E0-6313-49F9-964C-625E83B76BB0}" type="presParOf" srcId="{43BA5E19-5F09-45A6-AFFF-364B990AE4C2}" destId="{16CDE11D-90E7-470B-9B3A-960D030DEDA1}" srcOrd="1" destOrd="0" presId="urn:microsoft.com/office/officeart/2005/8/layout/hList9"/>
    <dgm:cxn modelId="{419F343F-AEE9-4EFF-9744-9288A0E66219}" type="presParOf" srcId="{307D6D0B-399B-48F5-AD32-13628022950D}" destId="{AE755DE6-FB18-42A3-B421-ADC5CC6D8B9F}" srcOrd="7" destOrd="0" presId="urn:microsoft.com/office/officeart/2005/8/layout/hList9"/>
    <dgm:cxn modelId="{3AD31144-B3BD-4493-A845-F0BF43B5EA98}" type="presParOf" srcId="{307D6D0B-399B-48F5-AD32-13628022950D}" destId="{155A3537-4D1B-4676-A014-B96B6E1DEF7D}" srcOrd="8" destOrd="0" presId="urn:microsoft.com/office/officeart/2005/8/layout/hList9"/>
    <dgm:cxn modelId="{5615E7A1-0BF3-4D47-ACC8-C956DA053135}" type="presParOf" srcId="{307D6D0B-399B-48F5-AD32-13628022950D}" destId="{EBFDE3E6-8607-4BFF-BE2E-FED64319E253}" srcOrd="9" destOrd="0" presId="urn:microsoft.com/office/officeart/2005/8/layout/hList9"/>
    <dgm:cxn modelId="{75B15B61-3270-4A96-93F5-BCE44E8C09EF}" type="presParOf" srcId="{307D6D0B-399B-48F5-AD32-13628022950D}" destId="{D2FBAFB6-6D63-4173-A9CC-ED16B1E97479}" srcOrd="10" destOrd="0" presId="urn:microsoft.com/office/officeart/2005/8/layout/hList9"/>
    <dgm:cxn modelId="{A30DF538-C813-4B60-858C-61625BA2C96F}" type="presParOf" srcId="{307D6D0B-399B-48F5-AD32-13628022950D}" destId="{1173849A-90E7-4A18-B452-8BD8CC09EDF5}" srcOrd="11" destOrd="0" presId="urn:microsoft.com/office/officeart/2005/8/layout/hList9"/>
    <dgm:cxn modelId="{DC45B9A3-FA56-4A2B-BD06-F715214D9A63}" type="presParOf" srcId="{1173849A-90E7-4A18-B452-8BD8CC09EDF5}" destId="{0BA5E8DC-8A08-40C8-8408-D118270D45C3}" srcOrd="0" destOrd="0" presId="urn:microsoft.com/office/officeart/2005/8/layout/hList9"/>
    <dgm:cxn modelId="{7BB4A2CF-6C19-45E5-8F49-47D9D8BAAFB2}" type="presParOf" srcId="{1173849A-90E7-4A18-B452-8BD8CC09EDF5}" destId="{95CC3C70-383A-4D78-820A-0A8FEDB00443}" srcOrd="1" destOrd="0" presId="urn:microsoft.com/office/officeart/2005/8/layout/hList9"/>
    <dgm:cxn modelId="{AA31CE34-6C54-4D21-8CE9-F85A22B8CF3A}" type="presParOf" srcId="{95CC3C70-383A-4D78-820A-0A8FEDB00443}" destId="{C52CDED0-315A-4218-8140-B1BEB1B963B1}" srcOrd="0" destOrd="0" presId="urn:microsoft.com/office/officeart/2005/8/layout/hList9"/>
    <dgm:cxn modelId="{0E6E402A-AAC7-4DEC-BC0F-9F23D9EF7447}" type="presParOf" srcId="{95CC3C70-383A-4D78-820A-0A8FEDB00443}" destId="{7F111932-5282-42C8-BAA9-6D295846182C}" srcOrd="1" destOrd="0" presId="urn:microsoft.com/office/officeart/2005/8/layout/hList9"/>
    <dgm:cxn modelId="{BB497225-5970-45B7-B3C7-28AEBB128662}" type="presParOf" srcId="{307D6D0B-399B-48F5-AD32-13628022950D}" destId="{A7C8C1F1-671F-4033-926D-CE81AD84623C}" srcOrd="12" destOrd="0" presId="urn:microsoft.com/office/officeart/2005/8/layout/hList9"/>
    <dgm:cxn modelId="{452D5FF9-0706-466D-900F-3F8B57AA41C1}" type="presParOf" srcId="{307D6D0B-399B-48F5-AD32-13628022950D}" destId="{68EBF079-3D40-432B-A22A-B70AA971B808}"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A30117-74F9-4175-807B-310C915E4D6E}" type="doc">
      <dgm:prSet loTypeId="urn:microsoft.com/office/officeart/2005/8/layout/hProcess9" loCatId="process" qsTypeId="urn:microsoft.com/office/officeart/2005/8/quickstyle/simple1" qsCatId="simple" csTypeId="urn:microsoft.com/office/officeart/2005/8/colors/accent1_2" csCatId="accent1" phldr="1"/>
      <dgm:spPr/>
    </dgm:pt>
    <dgm:pt modelId="{BCFE60DB-4DB7-42ED-BE1E-885C996351D6}">
      <dgm:prSet phldrT="[Text]"/>
      <dgm:spPr/>
      <dgm:t>
        <a:bodyPr/>
        <a:lstStyle/>
        <a:p>
          <a:r>
            <a:rPr lang="en-US" dirty="0"/>
            <a:t>23%</a:t>
          </a:r>
        </a:p>
      </dgm:t>
    </dgm:pt>
    <dgm:pt modelId="{AEDF290B-3201-4E66-B75E-009A9A43249A}" type="parTrans" cxnId="{8ECC4357-F236-4F34-A58C-BC35C6912C89}">
      <dgm:prSet/>
      <dgm:spPr/>
      <dgm:t>
        <a:bodyPr/>
        <a:lstStyle/>
        <a:p>
          <a:endParaRPr lang="en-US"/>
        </a:p>
      </dgm:t>
    </dgm:pt>
    <dgm:pt modelId="{030D6E64-5A34-48B6-BC7A-BF4B08087B27}" type="sibTrans" cxnId="{8ECC4357-F236-4F34-A58C-BC35C6912C89}">
      <dgm:prSet/>
      <dgm:spPr/>
      <dgm:t>
        <a:bodyPr/>
        <a:lstStyle/>
        <a:p>
          <a:endParaRPr lang="en-US"/>
        </a:p>
      </dgm:t>
    </dgm:pt>
    <dgm:pt modelId="{36F639E1-FB80-491C-9975-496F3CA24A31}">
      <dgm:prSet phldrT="[Text]"/>
      <dgm:spPr/>
      <dgm:t>
        <a:bodyPr/>
        <a:lstStyle/>
        <a:p>
          <a:r>
            <a:rPr lang="en-US" dirty="0"/>
            <a:t>29%</a:t>
          </a:r>
        </a:p>
      </dgm:t>
    </dgm:pt>
    <dgm:pt modelId="{D2D6E735-0E95-42EA-832B-AC01C5EE0D6B}" type="parTrans" cxnId="{52C232A9-3AA3-4A6D-A5C9-344A8D04530C}">
      <dgm:prSet/>
      <dgm:spPr/>
      <dgm:t>
        <a:bodyPr/>
        <a:lstStyle/>
        <a:p>
          <a:endParaRPr lang="en-US"/>
        </a:p>
      </dgm:t>
    </dgm:pt>
    <dgm:pt modelId="{C7140D80-FE2E-42C2-B585-C41EEA044E63}" type="sibTrans" cxnId="{52C232A9-3AA3-4A6D-A5C9-344A8D04530C}">
      <dgm:prSet/>
      <dgm:spPr/>
      <dgm:t>
        <a:bodyPr/>
        <a:lstStyle/>
        <a:p>
          <a:endParaRPr lang="en-US"/>
        </a:p>
      </dgm:t>
    </dgm:pt>
    <dgm:pt modelId="{82507C51-509E-44A4-AAEA-9283BC1013BE}" type="pres">
      <dgm:prSet presAssocID="{C1A30117-74F9-4175-807B-310C915E4D6E}" presName="CompostProcess" presStyleCnt="0">
        <dgm:presLayoutVars>
          <dgm:dir/>
          <dgm:resizeHandles val="exact"/>
        </dgm:presLayoutVars>
      </dgm:prSet>
      <dgm:spPr/>
    </dgm:pt>
    <dgm:pt modelId="{DA409CCA-8F6A-46B5-8DE5-3EFB6F1CCA52}" type="pres">
      <dgm:prSet presAssocID="{C1A30117-74F9-4175-807B-310C915E4D6E}" presName="arrow" presStyleLbl="bgShp" presStyleIdx="0" presStyleCnt="1"/>
      <dgm:spPr/>
    </dgm:pt>
    <dgm:pt modelId="{76777B0F-8763-492D-B78F-33EFB49C00F5}" type="pres">
      <dgm:prSet presAssocID="{C1A30117-74F9-4175-807B-310C915E4D6E}" presName="linearProcess" presStyleCnt="0"/>
      <dgm:spPr/>
    </dgm:pt>
    <dgm:pt modelId="{1C0227EC-3529-4123-AEB5-518326D40F01}" type="pres">
      <dgm:prSet presAssocID="{BCFE60DB-4DB7-42ED-BE1E-885C996351D6}" presName="textNode" presStyleLbl="node1" presStyleIdx="0" presStyleCnt="2">
        <dgm:presLayoutVars>
          <dgm:bulletEnabled val="1"/>
        </dgm:presLayoutVars>
      </dgm:prSet>
      <dgm:spPr/>
    </dgm:pt>
    <dgm:pt modelId="{AE46C24F-7475-428B-8099-D6E4123543CE}" type="pres">
      <dgm:prSet presAssocID="{030D6E64-5A34-48B6-BC7A-BF4B08087B27}" presName="sibTrans" presStyleCnt="0"/>
      <dgm:spPr/>
    </dgm:pt>
    <dgm:pt modelId="{9AAC8A3D-48E0-4501-8C85-D78CFD1D4BB7}" type="pres">
      <dgm:prSet presAssocID="{36F639E1-FB80-491C-9975-496F3CA24A31}" presName="textNode" presStyleLbl="node1" presStyleIdx="1" presStyleCnt="2">
        <dgm:presLayoutVars>
          <dgm:bulletEnabled val="1"/>
        </dgm:presLayoutVars>
      </dgm:prSet>
      <dgm:spPr/>
    </dgm:pt>
  </dgm:ptLst>
  <dgm:cxnLst>
    <dgm:cxn modelId="{5B19513F-528C-436A-97EF-AF6D42C1E65A}" type="presOf" srcId="{C1A30117-74F9-4175-807B-310C915E4D6E}" destId="{82507C51-509E-44A4-AAEA-9283BC1013BE}" srcOrd="0" destOrd="0" presId="urn:microsoft.com/office/officeart/2005/8/layout/hProcess9"/>
    <dgm:cxn modelId="{8ECC4357-F236-4F34-A58C-BC35C6912C89}" srcId="{C1A30117-74F9-4175-807B-310C915E4D6E}" destId="{BCFE60DB-4DB7-42ED-BE1E-885C996351D6}" srcOrd="0" destOrd="0" parTransId="{AEDF290B-3201-4E66-B75E-009A9A43249A}" sibTransId="{030D6E64-5A34-48B6-BC7A-BF4B08087B27}"/>
    <dgm:cxn modelId="{CA0F4AA6-7248-475F-A3EC-7397B7951D9D}" type="presOf" srcId="{BCFE60DB-4DB7-42ED-BE1E-885C996351D6}" destId="{1C0227EC-3529-4123-AEB5-518326D40F01}" srcOrd="0" destOrd="0" presId="urn:microsoft.com/office/officeart/2005/8/layout/hProcess9"/>
    <dgm:cxn modelId="{52C232A9-3AA3-4A6D-A5C9-344A8D04530C}" srcId="{C1A30117-74F9-4175-807B-310C915E4D6E}" destId="{36F639E1-FB80-491C-9975-496F3CA24A31}" srcOrd="1" destOrd="0" parTransId="{D2D6E735-0E95-42EA-832B-AC01C5EE0D6B}" sibTransId="{C7140D80-FE2E-42C2-B585-C41EEA044E63}"/>
    <dgm:cxn modelId="{ACC096E7-D21F-4F57-9005-A82712B08130}" type="presOf" srcId="{36F639E1-FB80-491C-9975-496F3CA24A31}" destId="{9AAC8A3D-48E0-4501-8C85-D78CFD1D4BB7}" srcOrd="0" destOrd="0" presId="urn:microsoft.com/office/officeart/2005/8/layout/hProcess9"/>
    <dgm:cxn modelId="{1C0EF61A-B8CB-4796-BF2F-8594E6152CCF}" type="presParOf" srcId="{82507C51-509E-44A4-AAEA-9283BC1013BE}" destId="{DA409CCA-8F6A-46B5-8DE5-3EFB6F1CCA52}" srcOrd="0" destOrd="0" presId="urn:microsoft.com/office/officeart/2005/8/layout/hProcess9"/>
    <dgm:cxn modelId="{D3A9D8AB-3355-46A1-8F80-4EADE8F223A1}" type="presParOf" srcId="{82507C51-509E-44A4-AAEA-9283BC1013BE}" destId="{76777B0F-8763-492D-B78F-33EFB49C00F5}" srcOrd="1" destOrd="0" presId="urn:microsoft.com/office/officeart/2005/8/layout/hProcess9"/>
    <dgm:cxn modelId="{F42EB26C-A9B7-4ACC-902D-C771C5B00FA1}" type="presParOf" srcId="{76777B0F-8763-492D-B78F-33EFB49C00F5}" destId="{1C0227EC-3529-4123-AEB5-518326D40F01}" srcOrd="0" destOrd="0" presId="urn:microsoft.com/office/officeart/2005/8/layout/hProcess9"/>
    <dgm:cxn modelId="{93642832-E0EC-469F-91E3-681F7E833B82}" type="presParOf" srcId="{76777B0F-8763-492D-B78F-33EFB49C00F5}" destId="{AE46C24F-7475-428B-8099-D6E4123543CE}" srcOrd="1" destOrd="0" presId="urn:microsoft.com/office/officeart/2005/8/layout/hProcess9"/>
    <dgm:cxn modelId="{757CB870-AAFA-48BF-83FB-FE9A7568FF48}" type="presParOf" srcId="{76777B0F-8763-492D-B78F-33EFB49C00F5}" destId="{9AAC8A3D-48E0-4501-8C85-D78CFD1D4BB7}"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646F1F-A2AB-4AE3-ACAC-95AEC698155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C4F0FE71-BF25-4442-ADDF-8BF077474A27}">
      <dgm:prSet/>
      <dgm:spPr/>
      <dgm:t>
        <a:bodyPr/>
        <a:lstStyle/>
        <a:p>
          <a:r>
            <a:rPr lang="en-US" b="1" dirty="0">
              <a:solidFill>
                <a:schemeClr val="accent2"/>
              </a:solidFill>
            </a:rPr>
            <a:t>Population Health</a:t>
          </a:r>
        </a:p>
      </dgm:t>
    </dgm:pt>
    <dgm:pt modelId="{9C7A11AF-CFA1-404B-80BD-C2AB39929D12}" type="parTrans" cxnId="{87CC4054-30AB-4A85-80F6-DF6A3832A30F}">
      <dgm:prSet/>
      <dgm:spPr/>
      <dgm:t>
        <a:bodyPr/>
        <a:lstStyle/>
        <a:p>
          <a:endParaRPr lang="en-US"/>
        </a:p>
      </dgm:t>
    </dgm:pt>
    <dgm:pt modelId="{DF722AD4-85BA-49F8-8B5B-0350AC6BEC62}" type="sibTrans" cxnId="{87CC4054-30AB-4A85-80F6-DF6A3832A30F}">
      <dgm:prSet/>
      <dgm:spPr/>
      <dgm:t>
        <a:bodyPr/>
        <a:lstStyle/>
        <a:p>
          <a:endParaRPr lang="en-US"/>
        </a:p>
      </dgm:t>
    </dgm:pt>
    <dgm:pt modelId="{3844BC00-A95B-4BEA-BFF9-CA6AC29EC2E8}">
      <dgm:prSet/>
      <dgm:spPr/>
      <dgm:t>
        <a:bodyPr/>
        <a:lstStyle/>
        <a:p>
          <a:r>
            <a:rPr lang="en-US" dirty="0"/>
            <a:t>Know patient’s needs and influences</a:t>
          </a:r>
        </a:p>
      </dgm:t>
    </dgm:pt>
    <dgm:pt modelId="{97E1BA51-59E2-4B65-A020-72C6C30C6783}" type="parTrans" cxnId="{02C89904-002D-4501-B5AC-53386F7B593F}">
      <dgm:prSet/>
      <dgm:spPr/>
      <dgm:t>
        <a:bodyPr/>
        <a:lstStyle/>
        <a:p>
          <a:endParaRPr lang="en-US"/>
        </a:p>
      </dgm:t>
    </dgm:pt>
    <dgm:pt modelId="{DDF8FD5D-CD6A-4970-A69A-669663407944}" type="sibTrans" cxnId="{02C89904-002D-4501-B5AC-53386F7B593F}">
      <dgm:prSet/>
      <dgm:spPr/>
      <dgm:t>
        <a:bodyPr/>
        <a:lstStyle/>
        <a:p>
          <a:endParaRPr lang="en-US"/>
        </a:p>
      </dgm:t>
    </dgm:pt>
    <dgm:pt modelId="{8CBD3F63-9C01-4C72-8F4F-DA33DAF7FBF7}">
      <dgm:prSet/>
      <dgm:spPr/>
      <dgm:t>
        <a:bodyPr/>
        <a:lstStyle/>
        <a:p>
          <a:r>
            <a:rPr lang="en-US" dirty="0"/>
            <a:t>Offer support to address barriers to thriving</a:t>
          </a:r>
        </a:p>
      </dgm:t>
    </dgm:pt>
    <dgm:pt modelId="{89368D27-500B-49A8-9BE7-45EE2823CBCF}" type="parTrans" cxnId="{C601242F-17CE-491F-9D05-7F2A517159BF}">
      <dgm:prSet/>
      <dgm:spPr/>
      <dgm:t>
        <a:bodyPr/>
        <a:lstStyle/>
        <a:p>
          <a:endParaRPr lang="en-US"/>
        </a:p>
      </dgm:t>
    </dgm:pt>
    <dgm:pt modelId="{2EE90961-8333-4F3A-918D-90D04041735E}" type="sibTrans" cxnId="{C601242F-17CE-491F-9D05-7F2A517159BF}">
      <dgm:prSet/>
      <dgm:spPr/>
      <dgm:t>
        <a:bodyPr/>
        <a:lstStyle/>
        <a:p>
          <a:endParaRPr lang="en-US"/>
        </a:p>
      </dgm:t>
    </dgm:pt>
    <dgm:pt modelId="{22D40D14-5E07-4DDA-B7C0-FB841A01ABAA}">
      <dgm:prSet/>
      <dgm:spPr/>
      <dgm:t>
        <a:bodyPr/>
        <a:lstStyle/>
        <a:p>
          <a:r>
            <a:rPr lang="en-US" dirty="0"/>
            <a:t>Why</a:t>
          </a:r>
        </a:p>
      </dgm:t>
    </dgm:pt>
    <dgm:pt modelId="{FA2E11DB-161C-4FBE-99E8-C3406812C439}" type="parTrans" cxnId="{0696ABC2-21C0-4809-BE88-839035C63D94}">
      <dgm:prSet/>
      <dgm:spPr/>
      <dgm:t>
        <a:bodyPr/>
        <a:lstStyle/>
        <a:p>
          <a:endParaRPr lang="en-US"/>
        </a:p>
      </dgm:t>
    </dgm:pt>
    <dgm:pt modelId="{08A89C6D-719A-4D77-894B-789D96592726}" type="sibTrans" cxnId="{0696ABC2-21C0-4809-BE88-839035C63D94}">
      <dgm:prSet/>
      <dgm:spPr/>
      <dgm:t>
        <a:bodyPr/>
        <a:lstStyle/>
        <a:p>
          <a:endParaRPr lang="en-US"/>
        </a:p>
      </dgm:t>
    </dgm:pt>
    <dgm:pt modelId="{D72E95AD-221D-4EEF-8103-912A03A12FC6}">
      <dgm:prSet/>
      <dgm:spPr/>
      <dgm:t>
        <a:bodyPr/>
        <a:lstStyle/>
        <a:p>
          <a:r>
            <a:rPr lang="en-US" dirty="0"/>
            <a:t>Affects the overall health and well-being of a community</a:t>
          </a:r>
        </a:p>
      </dgm:t>
    </dgm:pt>
    <dgm:pt modelId="{547E3BBF-2A9D-499C-A34B-10E2A560E424}" type="parTrans" cxnId="{6D7EB3A6-D77C-42C6-B08E-F03CB4920C97}">
      <dgm:prSet/>
      <dgm:spPr/>
      <dgm:t>
        <a:bodyPr/>
        <a:lstStyle/>
        <a:p>
          <a:endParaRPr lang="en-US"/>
        </a:p>
      </dgm:t>
    </dgm:pt>
    <dgm:pt modelId="{36373AE3-E566-44C1-97F0-CB10CBA80092}" type="sibTrans" cxnId="{6D7EB3A6-D77C-42C6-B08E-F03CB4920C97}">
      <dgm:prSet/>
      <dgm:spPr/>
      <dgm:t>
        <a:bodyPr/>
        <a:lstStyle/>
        <a:p>
          <a:endParaRPr lang="en-US"/>
        </a:p>
      </dgm:t>
    </dgm:pt>
    <dgm:pt modelId="{E43EF708-E5B1-42FD-884A-22C1F5B9FB7D}">
      <dgm:prSet/>
      <dgm:spPr/>
      <dgm:t>
        <a:bodyPr/>
        <a:lstStyle/>
        <a:p>
          <a:r>
            <a:rPr lang="en-US" dirty="0"/>
            <a:t>Physical, mental, financial, and social well-being of a population.</a:t>
          </a:r>
        </a:p>
      </dgm:t>
    </dgm:pt>
    <dgm:pt modelId="{9652A9F1-6CCF-4C17-B3A6-96EFA7700862}" type="parTrans" cxnId="{E03DEC53-DF13-456B-B04F-4CDDDEA6A6AE}">
      <dgm:prSet/>
      <dgm:spPr/>
      <dgm:t>
        <a:bodyPr/>
        <a:lstStyle/>
        <a:p>
          <a:endParaRPr lang="en-US"/>
        </a:p>
      </dgm:t>
    </dgm:pt>
    <dgm:pt modelId="{EBB36FEB-19AB-4E33-8702-F1F75F56AA7C}" type="sibTrans" cxnId="{E03DEC53-DF13-456B-B04F-4CDDDEA6A6AE}">
      <dgm:prSet/>
      <dgm:spPr/>
      <dgm:t>
        <a:bodyPr/>
        <a:lstStyle/>
        <a:p>
          <a:endParaRPr lang="en-US"/>
        </a:p>
      </dgm:t>
    </dgm:pt>
    <dgm:pt modelId="{F6EB4847-5AE4-42F7-84C0-E407F01D67AB}">
      <dgm:prSet/>
      <dgm:spPr/>
      <dgm:t>
        <a:bodyPr/>
        <a:lstStyle/>
        <a:p>
          <a:r>
            <a:rPr lang="en-US" dirty="0"/>
            <a:t>How</a:t>
          </a:r>
        </a:p>
      </dgm:t>
    </dgm:pt>
    <dgm:pt modelId="{DD0E5FF8-70B9-4680-9D7E-5BABE6A7C0EC}" type="parTrans" cxnId="{5B80CD8D-DE8A-48FC-8632-EFDA7C901F6D}">
      <dgm:prSet/>
      <dgm:spPr/>
      <dgm:t>
        <a:bodyPr/>
        <a:lstStyle/>
        <a:p>
          <a:endParaRPr lang="en-US"/>
        </a:p>
      </dgm:t>
    </dgm:pt>
    <dgm:pt modelId="{A4232ED4-0E33-47F0-B7C9-CD45B1F6CBF6}" type="sibTrans" cxnId="{5B80CD8D-DE8A-48FC-8632-EFDA7C901F6D}">
      <dgm:prSet/>
      <dgm:spPr/>
      <dgm:t>
        <a:bodyPr/>
        <a:lstStyle/>
        <a:p>
          <a:endParaRPr lang="en-US"/>
        </a:p>
      </dgm:t>
    </dgm:pt>
    <dgm:pt modelId="{A7F9E4B7-04DA-48B6-9F42-59E8F41CD774}">
      <dgm:prSet/>
      <dgm:spPr/>
      <dgm:t>
        <a:bodyPr/>
        <a:lstStyle/>
        <a:p>
          <a:r>
            <a:rPr lang="en-US" dirty="0"/>
            <a:t>Impact economic productivity, quality of life, and social cohesion</a:t>
          </a:r>
        </a:p>
      </dgm:t>
    </dgm:pt>
    <dgm:pt modelId="{38D54EF7-F749-4C3D-B4B0-35FC2DEEBB96}" type="parTrans" cxnId="{4AD40A44-FDF7-4C6B-AC24-1DD23FDBA0E4}">
      <dgm:prSet/>
      <dgm:spPr/>
      <dgm:t>
        <a:bodyPr/>
        <a:lstStyle/>
        <a:p>
          <a:endParaRPr lang="en-US"/>
        </a:p>
      </dgm:t>
    </dgm:pt>
    <dgm:pt modelId="{89165B6F-F500-413D-9140-9CB623A52D44}" type="sibTrans" cxnId="{4AD40A44-FDF7-4C6B-AC24-1DD23FDBA0E4}">
      <dgm:prSet/>
      <dgm:spPr/>
      <dgm:t>
        <a:bodyPr/>
        <a:lstStyle/>
        <a:p>
          <a:endParaRPr lang="en-US"/>
        </a:p>
      </dgm:t>
    </dgm:pt>
    <dgm:pt modelId="{D8388FBD-9832-4504-A95F-EBB575E3C6C2}" type="pres">
      <dgm:prSet presAssocID="{B2646F1F-A2AB-4AE3-ACAC-95AEC698155F}" presName="Name0" presStyleCnt="0">
        <dgm:presLayoutVars>
          <dgm:chMax val="7"/>
          <dgm:dir/>
          <dgm:animLvl val="lvl"/>
          <dgm:resizeHandles val="exact"/>
        </dgm:presLayoutVars>
      </dgm:prSet>
      <dgm:spPr/>
    </dgm:pt>
    <dgm:pt modelId="{2FCEDAC8-074F-486B-97FD-CA3B040A48BE}" type="pres">
      <dgm:prSet presAssocID="{C4F0FE71-BF25-4442-ADDF-8BF077474A27}" presName="circle1" presStyleLbl="node1" presStyleIdx="0" presStyleCnt="3"/>
      <dgm:spPr/>
    </dgm:pt>
    <dgm:pt modelId="{488628DC-8194-41D5-8BEB-87CC0E0330CB}" type="pres">
      <dgm:prSet presAssocID="{C4F0FE71-BF25-4442-ADDF-8BF077474A27}" presName="space" presStyleCnt="0"/>
      <dgm:spPr/>
    </dgm:pt>
    <dgm:pt modelId="{F6B04BF6-2322-4347-BE84-D2757289ED42}" type="pres">
      <dgm:prSet presAssocID="{C4F0FE71-BF25-4442-ADDF-8BF077474A27}" presName="rect1" presStyleLbl="alignAcc1" presStyleIdx="0" presStyleCnt="3"/>
      <dgm:spPr/>
    </dgm:pt>
    <dgm:pt modelId="{5E57279D-58FE-442D-87FE-8B571E1682B1}" type="pres">
      <dgm:prSet presAssocID="{F6EB4847-5AE4-42F7-84C0-E407F01D67AB}" presName="vertSpace2" presStyleLbl="node1" presStyleIdx="0" presStyleCnt="3"/>
      <dgm:spPr/>
    </dgm:pt>
    <dgm:pt modelId="{B1CAB961-F06C-4BD2-8AE7-A4924828414C}" type="pres">
      <dgm:prSet presAssocID="{F6EB4847-5AE4-42F7-84C0-E407F01D67AB}" presName="circle2" presStyleLbl="node1" presStyleIdx="1" presStyleCnt="3"/>
      <dgm:spPr/>
    </dgm:pt>
    <dgm:pt modelId="{D83AC770-925B-42FB-A9CD-747AA6AF89C0}" type="pres">
      <dgm:prSet presAssocID="{F6EB4847-5AE4-42F7-84C0-E407F01D67AB}" presName="rect2" presStyleLbl="alignAcc1" presStyleIdx="1" presStyleCnt="3"/>
      <dgm:spPr/>
    </dgm:pt>
    <dgm:pt modelId="{D059FFEE-8211-4AF9-9FBD-A3B10D5772F6}" type="pres">
      <dgm:prSet presAssocID="{22D40D14-5E07-4DDA-B7C0-FB841A01ABAA}" presName="vertSpace3" presStyleLbl="node1" presStyleIdx="1" presStyleCnt="3"/>
      <dgm:spPr/>
    </dgm:pt>
    <dgm:pt modelId="{FB9EAA25-9DD1-4699-AF88-058342FED5ED}" type="pres">
      <dgm:prSet presAssocID="{22D40D14-5E07-4DDA-B7C0-FB841A01ABAA}" presName="circle3" presStyleLbl="node1" presStyleIdx="2" presStyleCnt="3"/>
      <dgm:spPr/>
    </dgm:pt>
    <dgm:pt modelId="{165591F5-C543-4587-91D8-DBC221FD4067}" type="pres">
      <dgm:prSet presAssocID="{22D40D14-5E07-4DDA-B7C0-FB841A01ABAA}" presName="rect3" presStyleLbl="alignAcc1" presStyleIdx="2" presStyleCnt="3"/>
      <dgm:spPr/>
    </dgm:pt>
    <dgm:pt modelId="{2DB17FC6-3DFD-44A6-A0CB-613A2BB90D92}" type="pres">
      <dgm:prSet presAssocID="{C4F0FE71-BF25-4442-ADDF-8BF077474A27}" presName="rect1ParTx" presStyleLbl="alignAcc1" presStyleIdx="2" presStyleCnt="3">
        <dgm:presLayoutVars>
          <dgm:chMax val="1"/>
          <dgm:bulletEnabled val="1"/>
        </dgm:presLayoutVars>
      </dgm:prSet>
      <dgm:spPr/>
    </dgm:pt>
    <dgm:pt modelId="{0C207949-1223-49C2-BC24-0553899356A9}" type="pres">
      <dgm:prSet presAssocID="{C4F0FE71-BF25-4442-ADDF-8BF077474A27}" presName="rect1ChTx" presStyleLbl="alignAcc1" presStyleIdx="2" presStyleCnt="3">
        <dgm:presLayoutVars>
          <dgm:bulletEnabled val="1"/>
        </dgm:presLayoutVars>
      </dgm:prSet>
      <dgm:spPr/>
    </dgm:pt>
    <dgm:pt modelId="{DD3887B7-D33F-4E06-8598-477BD7032F6A}" type="pres">
      <dgm:prSet presAssocID="{F6EB4847-5AE4-42F7-84C0-E407F01D67AB}" presName="rect2ParTx" presStyleLbl="alignAcc1" presStyleIdx="2" presStyleCnt="3">
        <dgm:presLayoutVars>
          <dgm:chMax val="1"/>
          <dgm:bulletEnabled val="1"/>
        </dgm:presLayoutVars>
      </dgm:prSet>
      <dgm:spPr/>
    </dgm:pt>
    <dgm:pt modelId="{578FBE1B-24B0-4984-8D9D-A01FB79E27B4}" type="pres">
      <dgm:prSet presAssocID="{F6EB4847-5AE4-42F7-84C0-E407F01D67AB}" presName="rect2ChTx" presStyleLbl="alignAcc1" presStyleIdx="2" presStyleCnt="3">
        <dgm:presLayoutVars>
          <dgm:bulletEnabled val="1"/>
        </dgm:presLayoutVars>
      </dgm:prSet>
      <dgm:spPr/>
    </dgm:pt>
    <dgm:pt modelId="{8898EFC8-A5C1-4364-AC29-6D91C79A69BE}" type="pres">
      <dgm:prSet presAssocID="{22D40D14-5E07-4DDA-B7C0-FB841A01ABAA}" presName="rect3ParTx" presStyleLbl="alignAcc1" presStyleIdx="2" presStyleCnt="3">
        <dgm:presLayoutVars>
          <dgm:chMax val="1"/>
          <dgm:bulletEnabled val="1"/>
        </dgm:presLayoutVars>
      </dgm:prSet>
      <dgm:spPr/>
    </dgm:pt>
    <dgm:pt modelId="{F48B5CF4-A766-4C84-B00B-14FD4DD2BA7E}" type="pres">
      <dgm:prSet presAssocID="{22D40D14-5E07-4DDA-B7C0-FB841A01ABAA}" presName="rect3ChTx" presStyleLbl="alignAcc1" presStyleIdx="2" presStyleCnt="3">
        <dgm:presLayoutVars>
          <dgm:bulletEnabled val="1"/>
        </dgm:presLayoutVars>
      </dgm:prSet>
      <dgm:spPr/>
    </dgm:pt>
  </dgm:ptLst>
  <dgm:cxnLst>
    <dgm:cxn modelId="{02C89904-002D-4501-B5AC-53386F7B593F}" srcId="{F6EB4847-5AE4-42F7-84C0-E407F01D67AB}" destId="{3844BC00-A95B-4BEA-BFF9-CA6AC29EC2E8}" srcOrd="0" destOrd="0" parTransId="{97E1BA51-59E2-4B65-A020-72C6C30C6783}" sibTransId="{DDF8FD5D-CD6A-4970-A69A-669663407944}"/>
    <dgm:cxn modelId="{D1599109-265A-4BF8-8670-B01379D2AA5D}" type="presOf" srcId="{E43EF708-E5B1-42FD-884A-22C1F5B9FB7D}" destId="{0C207949-1223-49C2-BC24-0553899356A9}" srcOrd="0" destOrd="0" presId="urn:microsoft.com/office/officeart/2005/8/layout/target3"/>
    <dgm:cxn modelId="{50FD6A2B-F109-4E19-940A-36D933F6E950}" type="presOf" srcId="{F6EB4847-5AE4-42F7-84C0-E407F01D67AB}" destId="{DD3887B7-D33F-4E06-8598-477BD7032F6A}" srcOrd="1" destOrd="0" presId="urn:microsoft.com/office/officeart/2005/8/layout/target3"/>
    <dgm:cxn modelId="{C601242F-17CE-491F-9D05-7F2A517159BF}" srcId="{F6EB4847-5AE4-42F7-84C0-E407F01D67AB}" destId="{8CBD3F63-9C01-4C72-8F4F-DA33DAF7FBF7}" srcOrd="1" destOrd="0" parTransId="{89368D27-500B-49A8-9BE7-45EE2823CBCF}" sibTransId="{2EE90961-8333-4F3A-918D-90D04041735E}"/>
    <dgm:cxn modelId="{E7731040-F110-4BB7-B0D7-E29FADBACFF0}" type="presOf" srcId="{F6EB4847-5AE4-42F7-84C0-E407F01D67AB}" destId="{D83AC770-925B-42FB-A9CD-747AA6AF89C0}" srcOrd="0" destOrd="0" presId="urn:microsoft.com/office/officeart/2005/8/layout/target3"/>
    <dgm:cxn modelId="{B8B49962-AF84-4B14-BAAB-1C5790A033FA}" type="presOf" srcId="{C4F0FE71-BF25-4442-ADDF-8BF077474A27}" destId="{F6B04BF6-2322-4347-BE84-D2757289ED42}" srcOrd="0" destOrd="0" presId="urn:microsoft.com/office/officeart/2005/8/layout/target3"/>
    <dgm:cxn modelId="{4AD40A44-FDF7-4C6B-AC24-1DD23FDBA0E4}" srcId="{22D40D14-5E07-4DDA-B7C0-FB841A01ABAA}" destId="{A7F9E4B7-04DA-48B6-9F42-59E8F41CD774}" srcOrd="1" destOrd="0" parTransId="{38D54EF7-F749-4C3D-B4B0-35FC2DEEBB96}" sibTransId="{89165B6F-F500-413D-9140-9CB623A52D44}"/>
    <dgm:cxn modelId="{E9ACEC50-30EE-4F50-9A7C-15D2CD91B4C8}" type="presOf" srcId="{22D40D14-5E07-4DDA-B7C0-FB841A01ABAA}" destId="{165591F5-C543-4587-91D8-DBC221FD4067}" srcOrd="0" destOrd="0" presId="urn:microsoft.com/office/officeart/2005/8/layout/target3"/>
    <dgm:cxn modelId="{E03DEC53-DF13-456B-B04F-4CDDDEA6A6AE}" srcId="{C4F0FE71-BF25-4442-ADDF-8BF077474A27}" destId="{E43EF708-E5B1-42FD-884A-22C1F5B9FB7D}" srcOrd="0" destOrd="0" parTransId="{9652A9F1-6CCF-4C17-B3A6-96EFA7700862}" sibTransId="{EBB36FEB-19AB-4E33-8702-F1F75F56AA7C}"/>
    <dgm:cxn modelId="{A9DD1F54-4147-434C-8294-917F6DAC191F}" type="presOf" srcId="{A7F9E4B7-04DA-48B6-9F42-59E8F41CD774}" destId="{F48B5CF4-A766-4C84-B00B-14FD4DD2BA7E}" srcOrd="0" destOrd="1" presId="urn:microsoft.com/office/officeart/2005/8/layout/target3"/>
    <dgm:cxn modelId="{87CC4054-30AB-4A85-80F6-DF6A3832A30F}" srcId="{B2646F1F-A2AB-4AE3-ACAC-95AEC698155F}" destId="{C4F0FE71-BF25-4442-ADDF-8BF077474A27}" srcOrd="0" destOrd="0" parTransId="{9C7A11AF-CFA1-404B-80BD-C2AB39929D12}" sibTransId="{DF722AD4-85BA-49F8-8B5B-0350AC6BEC62}"/>
    <dgm:cxn modelId="{BFAF027D-54A5-4873-AC0C-49700946DE78}" type="presOf" srcId="{C4F0FE71-BF25-4442-ADDF-8BF077474A27}" destId="{2DB17FC6-3DFD-44A6-A0CB-613A2BB90D92}" srcOrd="1" destOrd="0" presId="urn:microsoft.com/office/officeart/2005/8/layout/target3"/>
    <dgm:cxn modelId="{5B80CD8D-DE8A-48FC-8632-EFDA7C901F6D}" srcId="{B2646F1F-A2AB-4AE3-ACAC-95AEC698155F}" destId="{F6EB4847-5AE4-42F7-84C0-E407F01D67AB}" srcOrd="1" destOrd="0" parTransId="{DD0E5FF8-70B9-4680-9D7E-5BABE6A7C0EC}" sibTransId="{A4232ED4-0E33-47F0-B7C9-CD45B1F6CBF6}"/>
    <dgm:cxn modelId="{0FB8ED94-EA23-4C26-AD8E-34E8427C22B2}" type="presOf" srcId="{D72E95AD-221D-4EEF-8103-912A03A12FC6}" destId="{F48B5CF4-A766-4C84-B00B-14FD4DD2BA7E}" srcOrd="0" destOrd="0" presId="urn:microsoft.com/office/officeart/2005/8/layout/target3"/>
    <dgm:cxn modelId="{7891B498-2A88-49BE-823C-5784885DEF80}" type="presOf" srcId="{3844BC00-A95B-4BEA-BFF9-CA6AC29EC2E8}" destId="{578FBE1B-24B0-4984-8D9D-A01FB79E27B4}" srcOrd="0" destOrd="0" presId="urn:microsoft.com/office/officeart/2005/8/layout/target3"/>
    <dgm:cxn modelId="{6D7EB3A6-D77C-42C6-B08E-F03CB4920C97}" srcId="{22D40D14-5E07-4DDA-B7C0-FB841A01ABAA}" destId="{D72E95AD-221D-4EEF-8103-912A03A12FC6}" srcOrd="0" destOrd="0" parTransId="{547E3BBF-2A9D-499C-A34B-10E2A560E424}" sibTransId="{36373AE3-E566-44C1-97F0-CB10CBA80092}"/>
    <dgm:cxn modelId="{1265ABB2-60FC-467E-B80A-BF899A369A08}" type="presOf" srcId="{8CBD3F63-9C01-4C72-8F4F-DA33DAF7FBF7}" destId="{578FBE1B-24B0-4984-8D9D-A01FB79E27B4}" srcOrd="0" destOrd="1" presId="urn:microsoft.com/office/officeart/2005/8/layout/target3"/>
    <dgm:cxn modelId="{0696ABC2-21C0-4809-BE88-839035C63D94}" srcId="{B2646F1F-A2AB-4AE3-ACAC-95AEC698155F}" destId="{22D40D14-5E07-4DDA-B7C0-FB841A01ABAA}" srcOrd="2" destOrd="0" parTransId="{FA2E11DB-161C-4FBE-99E8-C3406812C439}" sibTransId="{08A89C6D-719A-4D77-894B-789D96592726}"/>
    <dgm:cxn modelId="{DAB2F6C4-F61D-45F3-B55D-A257F33DFF97}" type="presOf" srcId="{B2646F1F-A2AB-4AE3-ACAC-95AEC698155F}" destId="{D8388FBD-9832-4504-A95F-EBB575E3C6C2}" srcOrd="0" destOrd="0" presId="urn:microsoft.com/office/officeart/2005/8/layout/target3"/>
    <dgm:cxn modelId="{57638EE5-FDFD-49F4-AEFC-DAD29FEA9228}" type="presOf" srcId="{22D40D14-5E07-4DDA-B7C0-FB841A01ABAA}" destId="{8898EFC8-A5C1-4364-AC29-6D91C79A69BE}" srcOrd="1" destOrd="0" presId="urn:microsoft.com/office/officeart/2005/8/layout/target3"/>
    <dgm:cxn modelId="{1E100EB1-D2B6-42C5-AB1F-8843DB4E4D1A}" type="presParOf" srcId="{D8388FBD-9832-4504-A95F-EBB575E3C6C2}" destId="{2FCEDAC8-074F-486B-97FD-CA3B040A48BE}" srcOrd="0" destOrd="0" presId="urn:microsoft.com/office/officeart/2005/8/layout/target3"/>
    <dgm:cxn modelId="{8BA05705-B1C7-4AB6-936E-58773872F22F}" type="presParOf" srcId="{D8388FBD-9832-4504-A95F-EBB575E3C6C2}" destId="{488628DC-8194-41D5-8BEB-87CC0E0330CB}" srcOrd="1" destOrd="0" presId="urn:microsoft.com/office/officeart/2005/8/layout/target3"/>
    <dgm:cxn modelId="{CA7DEDD6-8A1B-41C4-AD3C-5B6A7794A764}" type="presParOf" srcId="{D8388FBD-9832-4504-A95F-EBB575E3C6C2}" destId="{F6B04BF6-2322-4347-BE84-D2757289ED42}" srcOrd="2" destOrd="0" presId="urn:microsoft.com/office/officeart/2005/8/layout/target3"/>
    <dgm:cxn modelId="{A8D7EFBE-4FB1-4D8D-BA84-D0403BBF7987}" type="presParOf" srcId="{D8388FBD-9832-4504-A95F-EBB575E3C6C2}" destId="{5E57279D-58FE-442D-87FE-8B571E1682B1}" srcOrd="3" destOrd="0" presId="urn:microsoft.com/office/officeart/2005/8/layout/target3"/>
    <dgm:cxn modelId="{52CB28AE-55B1-4CE8-8842-5F106AFC37AA}" type="presParOf" srcId="{D8388FBD-9832-4504-A95F-EBB575E3C6C2}" destId="{B1CAB961-F06C-4BD2-8AE7-A4924828414C}" srcOrd="4" destOrd="0" presId="urn:microsoft.com/office/officeart/2005/8/layout/target3"/>
    <dgm:cxn modelId="{A208B4AA-9B86-407C-87E2-840B4068E4B9}" type="presParOf" srcId="{D8388FBD-9832-4504-A95F-EBB575E3C6C2}" destId="{D83AC770-925B-42FB-A9CD-747AA6AF89C0}" srcOrd="5" destOrd="0" presId="urn:microsoft.com/office/officeart/2005/8/layout/target3"/>
    <dgm:cxn modelId="{79E5F625-9BA2-4D81-8C2D-075D013FF8E8}" type="presParOf" srcId="{D8388FBD-9832-4504-A95F-EBB575E3C6C2}" destId="{D059FFEE-8211-4AF9-9FBD-A3B10D5772F6}" srcOrd="6" destOrd="0" presId="urn:microsoft.com/office/officeart/2005/8/layout/target3"/>
    <dgm:cxn modelId="{E5C513BE-1016-48D7-9C5F-0396B5B45ED5}" type="presParOf" srcId="{D8388FBD-9832-4504-A95F-EBB575E3C6C2}" destId="{FB9EAA25-9DD1-4699-AF88-058342FED5ED}" srcOrd="7" destOrd="0" presId="urn:microsoft.com/office/officeart/2005/8/layout/target3"/>
    <dgm:cxn modelId="{67B8ECFE-D6FD-45F7-A115-A381F1D31730}" type="presParOf" srcId="{D8388FBD-9832-4504-A95F-EBB575E3C6C2}" destId="{165591F5-C543-4587-91D8-DBC221FD4067}" srcOrd="8" destOrd="0" presId="urn:microsoft.com/office/officeart/2005/8/layout/target3"/>
    <dgm:cxn modelId="{1DB5AC1C-C3E3-44D6-A20E-0A100E99FB39}" type="presParOf" srcId="{D8388FBD-9832-4504-A95F-EBB575E3C6C2}" destId="{2DB17FC6-3DFD-44A6-A0CB-613A2BB90D92}" srcOrd="9" destOrd="0" presId="urn:microsoft.com/office/officeart/2005/8/layout/target3"/>
    <dgm:cxn modelId="{C197B1F4-5F35-4D25-B1AC-5A2EC20E8250}" type="presParOf" srcId="{D8388FBD-9832-4504-A95F-EBB575E3C6C2}" destId="{0C207949-1223-49C2-BC24-0553899356A9}" srcOrd="10" destOrd="0" presId="urn:microsoft.com/office/officeart/2005/8/layout/target3"/>
    <dgm:cxn modelId="{71CBD029-CB9B-4973-881D-69AAF4BF53A5}" type="presParOf" srcId="{D8388FBD-9832-4504-A95F-EBB575E3C6C2}" destId="{DD3887B7-D33F-4E06-8598-477BD7032F6A}" srcOrd="11" destOrd="0" presId="urn:microsoft.com/office/officeart/2005/8/layout/target3"/>
    <dgm:cxn modelId="{1B2B0C64-EC50-43E2-AB50-2E7EB03D08DE}" type="presParOf" srcId="{D8388FBD-9832-4504-A95F-EBB575E3C6C2}" destId="{578FBE1B-24B0-4984-8D9D-A01FB79E27B4}" srcOrd="12" destOrd="0" presId="urn:microsoft.com/office/officeart/2005/8/layout/target3"/>
    <dgm:cxn modelId="{8845B628-F154-4B1F-B6A4-AA568CE522AA}" type="presParOf" srcId="{D8388FBD-9832-4504-A95F-EBB575E3C6C2}" destId="{8898EFC8-A5C1-4364-AC29-6D91C79A69BE}" srcOrd="13" destOrd="0" presId="urn:microsoft.com/office/officeart/2005/8/layout/target3"/>
    <dgm:cxn modelId="{6F5309DF-639A-4E4B-9042-79360DD7D1AD}" type="presParOf" srcId="{D8388FBD-9832-4504-A95F-EBB575E3C6C2}" destId="{F48B5CF4-A766-4C84-B00B-14FD4DD2BA7E}"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C4F539-2982-4318-AA18-9235034671A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8E3D138-B361-419C-87B6-13294C49FB07}">
      <dgm:prSet phldrT="[Text]"/>
      <dgm:spPr/>
      <dgm:t>
        <a:bodyPr/>
        <a:lstStyle/>
        <a:p>
          <a:pPr>
            <a:buNone/>
          </a:pPr>
          <a:r>
            <a:rPr lang="en-US" dirty="0"/>
            <a:t>13%</a:t>
          </a:r>
        </a:p>
      </dgm:t>
    </dgm:pt>
    <dgm:pt modelId="{A8164B44-6E58-4F3F-AF17-8A9E18056F3C}" type="parTrans" cxnId="{D0F680C3-77F2-4783-8763-5781191A3B5F}">
      <dgm:prSet/>
      <dgm:spPr/>
      <dgm:t>
        <a:bodyPr/>
        <a:lstStyle/>
        <a:p>
          <a:endParaRPr lang="en-US"/>
        </a:p>
      </dgm:t>
    </dgm:pt>
    <dgm:pt modelId="{014E8683-0C94-49A6-9CB4-9D49FBA73652}" type="sibTrans" cxnId="{D0F680C3-77F2-4783-8763-5781191A3B5F}">
      <dgm:prSet/>
      <dgm:spPr/>
      <dgm:t>
        <a:bodyPr/>
        <a:lstStyle/>
        <a:p>
          <a:endParaRPr lang="en-US"/>
        </a:p>
      </dgm:t>
    </dgm:pt>
    <dgm:pt modelId="{784AE214-EF9F-4914-9BF6-C63F8C6AE19C}">
      <dgm:prSet/>
      <dgm:spPr/>
      <dgm:t>
        <a:bodyPr/>
        <a:lstStyle/>
        <a:p>
          <a:r>
            <a:rPr lang="en-US" dirty="0"/>
            <a:t>29%</a:t>
          </a:r>
        </a:p>
      </dgm:t>
    </dgm:pt>
    <dgm:pt modelId="{759F6558-0E7D-4BA3-8BAA-8DF561C11D25}" type="parTrans" cxnId="{E7450528-6C4E-4734-A980-9DD1E64390CD}">
      <dgm:prSet/>
      <dgm:spPr/>
      <dgm:t>
        <a:bodyPr/>
        <a:lstStyle/>
        <a:p>
          <a:endParaRPr lang="en-US"/>
        </a:p>
      </dgm:t>
    </dgm:pt>
    <dgm:pt modelId="{F4631BEC-FB93-434E-BCDB-ED2A9A070308}" type="sibTrans" cxnId="{E7450528-6C4E-4734-A980-9DD1E64390CD}">
      <dgm:prSet/>
      <dgm:spPr/>
      <dgm:t>
        <a:bodyPr/>
        <a:lstStyle/>
        <a:p>
          <a:endParaRPr lang="en-US"/>
        </a:p>
      </dgm:t>
    </dgm:pt>
    <dgm:pt modelId="{0A3A85E4-EBE8-4926-8D65-F2D6BF1B68D9}">
      <dgm:prSet/>
      <dgm:spPr>
        <a:solidFill>
          <a:schemeClr val="tx2"/>
        </a:solidFill>
      </dgm:spPr>
      <dgm:t>
        <a:bodyPr/>
        <a:lstStyle/>
        <a:p>
          <a:r>
            <a:rPr lang="en-US" dirty="0"/>
            <a:t>42%</a:t>
          </a:r>
        </a:p>
      </dgm:t>
    </dgm:pt>
    <dgm:pt modelId="{6FF925E9-F1B2-4829-B280-A11A99436028}" type="parTrans" cxnId="{8118C36B-AA4E-4B86-BF4C-084057B4CB45}">
      <dgm:prSet/>
      <dgm:spPr/>
      <dgm:t>
        <a:bodyPr/>
        <a:lstStyle/>
        <a:p>
          <a:endParaRPr lang="en-US"/>
        </a:p>
      </dgm:t>
    </dgm:pt>
    <dgm:pt modelId="{8F5980E2-5104-40B9-BA08-970A7CCE3864}" type="sibTrans" cxnId="{8118C36B-AA4E-4B86-BF4C-084057B4CB45}">
      <dgm:prSet/>
      <dgm:spPr/>
      <dgm:t>
        <a:bodyPr/>
        <a:lstStyle/>
        <a:p>
          <a:endParaRPr lang="en-US"/>
        </a:p>
      </dgm:t>
    </dgm:pt>
    <dgm:pt modelId="{26F829DB-74E7-40CA-B27B-55A115627539}">
      <dgm:prSet phldrT="[Text]"/>
      <dgm:spPr/>
      <dgm:t>
        <a:bodyPr/>
        <a:lstStyle/>
        <a:p>
          <a:pPr>
            <a:buNone/>
          </a:pPr>
          <a:r>
            <a:rPr lang="en-US" dirty="0"/>
            <a:t>Of Americans are in Poverty</a:t>
          </a:r>
        </a:p>
      </dgm:t>
    </dgm:pt>
    <dgm:pt modelId="{8F795DAA-BDD5-4B6D-AA3E-2393B6B2C585}" type="parTrans" cxnId="{AE51D7D7-4051-42ED-A49B-CEB084AB2083}">
      <dgm:prSet/>
      <dgm:spPr/>
      <dgm:t>
        <a:bodyPr/>
        <a:lstStyle/>
        <a:p>
          <a:endParaRPr lang="en-US"/>
        </a:p>
      </dgm:t>
    </dgm:pt>
    <dgm:pt modelId="{DF1D8870-82DF-4AB7-8B41-0D33C4375E5D}" type="sibTrans" cxnId="{AE51D7D7-4051-42ED-A49B-CEB084AB2083}">
      <dgm:prSet/>
      <dgm:spPr/>
      <dgm:t>
        <a:bodyPr/>
        <a:lstStyle/>
        <a:p>
          <a:endParaRPr lang="en-US"/>
        </a:p>
      </dgm:t>
    </dgm:pt>
    <dgm:pt modelId="{7D1A7B3D-EF4A-419C-A744-5B09D50D160E}">
      <dgm:prSet/>
      <dgm:spPr/>
      <dgm:t>
        <a:bodyPr/>
        <a:lstStyle/>
        <a:p>
          <a:pPr>
            <a:buNone/>
          </a:pPr>
          <a:r>
            <a:rPr lang="en-US" dirty="0"/>
            <a:t>Of Americans ALICE but not Poverty</a:t>
          </a:r>
        </a:p>
      </dgm:t>
    </dgm:pt>
    <dgm:pt modelId="{75B968E5-4E18-4E67-A1DB-E2A83E6E75C6}" type="parTrans" cxnId="{FA4E997E-938D-4AF8-A8D3-79C91469E60E}">
      <dgm:prSet/>
      <dgm:spPr/>
      <dgm:t>
        <a:bodyPr/>
        <a:lstStyle/>
        <a:p>
          <a:endParaRPr lang="en-US"/>
        </a:p>
      </dgm:t>
    </dgm:pt>
    <dgm:pt modelId="{18A1F0D6-B40D-45FB-97FC-226A2A9E7857}" type="sibTrans" cxnId="{FA4E997E-938D-4AF8-A8D3-79C91469E60E}">
      <dgm:prSet/>
      <dgm:spPr/>
      <dgm:t>
        <a:bodyPr/>
        <a:lstStyle/>
        <a:p>
          <a:endParaRPr lang="en-US"/>
        </a:p>
      </dgm:t>
    </dgm:pt>
    <dgm:pt modelId="{B395D4E3-F3B5-42C9-99E1-D88EF10E351F}">
      <dgm:prSet/>
      <dgm:spPr/>
      <dgm:t>
        <a:bodyPr/>
        <a:lstStyle/>
        <a:p>
          <a:pPr>
            <a:buNone/>
          </a:pPr>
          <a:r>
            <a:rPr lang="en-US" dirty="0"/>
            <a:t>Of Americans are Financially Struggling</a:t>
          </a:r>
        </a:p>
      </dgm:t>
    </dgm:pt>
    <dgm:pt modelId="{BB0FA53F-A206-4F58-8BD4-3F46548E9E97}" type="parTrans" cxnId="{7D0E8402-1C84-4E7A-932B-EE6E9A342A38}">
      <dgm:prSet/>
      <dgm:spPr/>
      <dgm:t>
        <a:bodyPr/>
        <a:lstStyle/>
        <a:p>
          <a:endParaRPr lang="en-US"/>
        </a:p>
      </dgm:t>
    </dgm:pt>
    <dgm:pt modelId="{33FB1A31-37E5-4D82-93B9-9C6585ED853F}" type="sibTrans" cxnId="{7D0E8402-1C84-4E7A-932B-EE6E9A342A38}">
      <dgm:prSet/>
      <dgm:spPr/>
      <dgm:t>
        <a:bodyPr/>
        <a:lstStyle/>
        <a:p>
          <a:endParaRPr lang="en-US"/>
        </a:p>
      </dgm:t>
    </dgm:pt>
    <dgm:pt modelId="{651273A4-56B6-4F4B-9A33-E1E4B8BBF2F6}" type="pres">
      <dgm:prSet presAssocID="{FEC4F539-2982-4318-AA18-9235034671A7}" presName="Name0" presStyleCnt="0">
        <dgm:presLayoutVars>
          <dgm:dir/>
          <dgm:animLvl val="lvl"/>
          <dgm:resizeHandles val="exact"/>
        </dgm:presLayoutVars>
      </dgm:prSet>
      <dgm:spPr/>
    </dgm:pt>
    <dgm:pt modelId="{3742D5A5-B5C0-4854-9CA5-D3EB424A2235}" type="pres">
      <dgm:prSet presAssocID="{18E3D138-B361-419C-87B6-13294C49FB07}" presName="linNode" presStyleCnt="0"/>
      <dgm:spPr/>
    </dgm:pt>
    <dgm:pt modelId="{E60AA07C-B61D-4683-A4D8-01D344375BC2}" type="pres">
      <dgm:prSet presAssocID="{18E3D138-B361-419C-87B6-13294C49FB07}" presName="parentText" presStyleLbl="node1" presStyleIdx="0" presStyleCnt="3">
        <dgm:presLayoutVars>
          <dgm:chMax val="1"/>
          <dgm:bulletEnabled val="1"/>
        </dgm:presLayoutVars>
      </dgm:prSet>
      <dgm:spPr/>
    </dgm:pt>
    <dgm:pt modelId="{0ACC1604-F2EF-402E-8547-BE3C83717D56}" type="pres">
      <dgm:prSet presAssocID="{18E3D138-B361-419C-87B6-13294C49FB07}" presName="descendantText" presStyleLbl="alignAccFollowNode1" presStyleIdx="0" presStyleCnt="3">
        <dgm:presLayoutVars>
          <dgm:bulletEnabled val="1"/>
        </dgm:presLayoutVars>
      </dgm:prSet>
      <dgm:spPr/>
    </dgm:pt>
    <dgm:pt modelId="{71B8CA84-96CC-4187-AEFD-313A104AE826}" type="pres">
      <dgm:prSet presAssocID="{014E8683-0C94-49A6-9CB4-9D49FBA73652}" presName="sp" presStyleCnt="0"/>
      <dgm:spPr/>
    </dgm:pt>
    <dgm:pt modelId="{27D99A79-8DAB-4DD2-8117-C79E55ED8368}" type="pres">
      <dgm:prSet presAssocID="{784AE214-EF9F-4914-9BF6-C63F8C6AE19C}" presName="linNode" presStyleCnt="0"/>
      <dgm:spPr/>
    </dgm:pt>
    <dgm:pt modelId="{E266B580-4645-405A-967E-1B89D2516619}" type="pres">
      <dgm:prSet presAssocID="{784AE214-EF9F-4914-9BF6-C63F8C6AE19C}" presName="parentText" presStyleLbl="node1" presStyleIdx="1" presStyleCnt="3">
        <dgm:presLayoutVars>
          <dgm:chMax val="1"/>
          <dgm:bulletEnabled val="1"/>
        </dgm:presLayoutVars>
      </dgm:prSet>
      <dgm:spPr/>
    </dgm:pt>
    <dgm:pt modelId="{4DCAB962-39B2-424C-A285-4F01932910F2}" type="pres">
      <dgm:prSet presAssocID="{784AE214-EF9F-4914-9BF6-C63F8C6AE19C}" presName="descendantText" presStyleLbl="alignAccFollowNode1" presStyleIdx="1" presStyleCnt="3">
        <dgm:presLayoutVars>
          <dgm:bulletEnabled val="1"/>
        </dgm:presLayoutVars>
      </dgm:prSet>
      <dgm:spPr/>
    </dgm:pt>
    <dgm:pt modelId="{7FC5D005-2814-4AE1-8442-B75E9BD7E633}" type="pres">
      <dgm:prSet presAssocID="{F4631BEC-FB93-434E-BCDB-ED2A9A070308}" presName="sp" presStyleCnt="0"/>
      <dgm:spPr/>
    </dgm:pt>
    <dgm:pt modelId="{9F92CB9D-E047-4AD8-A37D-75FCEE00CCAB}" type="pres">
      <dgm:prSet presAssocID="{0A3A85E4-EBE8-4926-8D65-F2D6BF1B68D9}" presName="linNode" presStyleCnt="0"/>
      <dgm:spPr/>
    </dgm:pt>
    <dgm:pt modelId="{3834B005-3F1F-43D2-A865-050BDECEF552}" type="pres">
      <dgm:prSet presAssocID="{0A3A85E4-EBE8-4926-8D65-F2D6BF1B68D9}" presName="parentText" presStyleLbl="node1" presStyleIdx="2" presStyleCnt="3">
        <dgm:presLayoutVars>
          <dgm:chMax val="1"/>
          <dgm:bulletEnabled val="1"/>
        </dgm:presLayoutVars>
      </dgm:prSet>
      <dgm:spPr/>
    </dgm:pt>
    <dgm:pt modelId="{FB717A71-7437-49F6-B4A5-D4BF8500A46D}" type="pres">
      <dgm:prSet presAssocID="{0A3A85E4-EBE8-4926-8D65-F2D6BF1B68D9}" presName="descendantText" presStyleLbl="alignAccFollowNode1" presStyleIdx="2" presStyleCnt="3">
        <dgm:presLayoutVars>
          <dgm:bulletEnabled val="1"/>
        </dgm:presLayoutVars>
      </dgm:prSet>
      <dgm:spPr/>
    </dgm:pt>
  </dgm:ptLst>
  <dgm:cxnLst>
    <dgm:cxn modelId="{7D0E8402-1C84-4E7A-932B-EE6E9A342A38}" srcId="{0A3A85E4-EBE8-4926-8D65-F2D6BF1B68D9}" destId="{B395D4E3-F3B5-42C9-99E1-D88EF10E351F}" srcOrd="0" destOrd="0" parTransId="{BB0FA53F-A206-4F58-8BD4-3F46548E9E97}" sibTransId="{33FB1A31-37E5-4D82-93B9-9C6585ED853F}"/>
    <dgm:cxn modelId="{6136C905-4760-45BA-8E60-A1A3351C94F9}" type="presOf" srcId="{FEC4F539-2982-4318-AA18-9235034671A7}" destId="{651273A4-56B6-4F4B-9A33-E1E4B8BBF2F6}" srcOrd="0" destOrd="0" presId="urn:microsoft.com/office/officeart/2005/8/layout/vList5"/>
    <dgm:cxn modelId="{5DC91B26-D625-4227-A42A-A54BC07DA0F6}" type="presOf" srcId="{7D1A7B3D-EF4A-419C-A744-5B09D50D160E}" destId="{4DCAB962-39B2-424C-A285-4F01932910F2}" srcOrd="0" destOrd="0" presId="urn:microsoft.com/office/officeart/2005/8/layout/vList5"/>
    <dgm:cxn modelId="{E7450528-6C4E-4734-A980-9DD1E64390CD}" srcId="{FEC4F539-2982-4318-AA18-9235034671A7}" destId="{784AE214-EF9F-4914-9BF6-C63F8C6AE19C}" srcOrd="1" destOrd="0" parTransId="{759F6558-0E7D-4BA3-8BAA-8DF561C11D25}" sibTransId="{F4631BEC-FB93-434E-BCDB-ED2A9A070308}"/>
    <dgm:cxn modelId="{8118C36B-AA4E-4B86-BF4C-084057B4CB45}" srcId="{FEC4F539-2982-4318-AA18-9235034671A7}" destId="{0A3A85E4-EBE8-4926-8D65-F2D6BF1B68D9}" srcOrd="2" destOrd="0" parTransId="{6FF925E9-F1B2-4829-B280-A11A99436028}" sibTransId="{8F5980E2-5104-40B9-BA08-970A7CCE3864}"/>
    <dgm:cxn modelId="{635BE772-032C-4C47-8BB5-E5CD5123BF8E}" type="presOf" srcId="{784AE214-EF9F-4914-9BF6-C63F8C6AE19C}" destId="{E266B580-4645-405A-967E-1B89D2516619}" srcOrd="0" destOrd="0" presId="urn:microsoft.com/office/officeart/2005/8/layout/vList5"/>
    <dgm:cxn modelId="{FA4E997E-938D-4AF8-A8D3-79C91469E60E}" srcId="{784AE214-EF9F-4914-9BF6-C63F8C6AE19C}" destId="{7D1A7B3D-EF4A-419C-A744-5B09D50D160E}" srcOrd="0" destOrd="0" parTransId="{75B968E5-4E18-4E67-A1DB-E2A83E6E75C6}" sibTransId="{18A1F0D6-B40D-45FB-97FC-226A2A9E7857}"/>
    <dgm:cxn modelId="{51A20C95-3E2A-4448-B819-5A2B7DC33F9F}" type="presOf" srcId="{0A3A85E4-EBE8-4926-8D65-F2D6BF1B68D9}" destId="{3834B005-3F1F-43D2-A865-050BDECEF552}" srcOrd="0" destOrd="0" presId="urn:microsoft.com/office/officeart/2005/8/layout/vList5"/>
    <dgm:cxn modelId="{A84CAAA9-F786-45E9-ACEA-7BCAA03A6592}" type="presOf" srcId="{B395D4E3-F3B5-42C9-99E1-D88EF10E351F}" destId="{FB717A71-7437-49F6-B4A5-D4BF8500A46D}" srcOrd="0" destOrd="0" presId="urn:microsoft.com/office/officeart/2005/8/layout/vList5"/>
    <dgm:cxn modelId="{D0F680C3-77F2-4783-8763-5781191A3B5F}" srcId="{FEC4F539-2982-4318-AA18-9235034671A7}" destId="{18E3D138-B361-419C-87B6-13294C49FB07}" srcOrd="0" destOrd="0" parTransId="{A8164B44-6E58-4F3F-AF17-8A9E18056F3C}" sibTransId="{014E8683-0C94-49A6-9CB4-9D49FBA73652}"/>
    <dgm:cxn modelId="{F1F0B4CB-8B3E-4DF4-818F-AC4193D724B5}" type="presOf" srcId="{18E3D138-B361-419C-87B6-13294C49FB07}" destId="{E60AA07C-B61D-4683-A4D8-01D344375BC2}" srcOrd="0" destOrd="0" presId="urn:microsoft.com/office/officeart/2005/8/layout/vList5"/>
    <dgm:cxn modelId="{A15111D7-3806-4E58-9034-54A0C9015A26}" type="presOf" srcId="{26F829DB-74E7-40CA-B27B-55A115627539}" destId="{0ACC1604-F2EF-402E-8547-BE3C83717D56}" srcOrd="0" destOrd="0" presId="urn:microsoft.com/office/officeart/2005/8/layout/vList5"/>
    <dgm:cxn modelId="{AE51D7D7-4051-42ED-A49B-CEB084AB2083}" srcId="{18E3D138-B361-419C-87B6-13294C49FB07}" destId="{26F829DB-74E7-40CA-B27B-55A115627539}" srcOrd="0" destOrd="0" parTransId="{8F795DAA-BDD5-4B6D-AA3E-2393B6B2C585}" sibTransId="{DF1D8870-82DF-4AB7-8B41-0D33C4375E5D}"/>
    <dgm:cxn modelId="{A5764795-B72D-40AF-B4B9-A282169BCB31}" type="presParOf" srcId="{651273A4-56B6-4F4B-9A33-E1E4B8BBF2F6}" destId="{3742D5A5-B5C0-4854-9CA5-D3EB424A2235}" srcOrd="0" destOrd="0" presId="urn:microsoft.com/office/officeart/2005/8/layout/vList5"/>
    <dgm:cxn modelId="{C1351EB7-2582-4272-8FDB-9467A2D36D94}" type="presParOf" srcId="{3742D5A5-B5C0-4854-9CA5-D3EB424A2235}" destId="{E60AA07C-B61D-4683-A4D8-01D344375BC2}" srcOrd="0" destOrd="0" presId="urn:microsoft.com/office/officeart/2005/8/layout/vList5"/>
    <dgm:cxn modelId="{8FA8FCEF-E0DE-4339-AC74-B0B846F805D3}" type="presParOf" srcId="{3742D5A5-B5C0-4854-9CA5-D3EB424A2235}" destId="{0ACC1604-F2EF-402E-8547-BE3C83717D56}" srcOrd="1" destOrd="0" presId="urn:microsoft.com/office/officeart/2005/8/layout/vList5"/>
    <dgm:cxn modelId="{02C08050-7D14-4844-B4B8-4C14FDB7127D}" type="presParOf" srcId="{651273A4-56B6-4F4B-9A33-E1E4B8BBF2F6}" destId="{71B8CA84-96CC-4187-AEFD-313A104AE826}" srcOrd="1" destOrd="0" presId="urn:microsoft.com/office/officeart/2005/8/layout/vList5"/>
    <dgm:cxn modelId="{D09B8682-44F0-47D8-AE06-88060125E06F}" type="presParOf" srcId="{651273A4-56B6-4F4B-9A33-E1E4B8BBF2F6}" destId="{27D99A79-8DAB-4DD2-8117-C79E55ED8368}" srcOrd="2" destOrd="0" presId="urn:microsoft.com/office/officeart/2005/8/layout/vList5"/>
    <dgm:cxn modelId="{C5640F56-CCD2-488B-9BAC-EE0CBBA54FFB}" type="presParOf" srcId="{27D99A79-8DAB-4DD2-8117-C79E55ED8368}" destId="{E266B580-4645-405A-967E-1B89D2516619}" srcOrd="0" destOrd="0" presId="urn:microsoft.com/office/officeart/2005/8/layout/vList5"/>
    <dgm:cxn modelId="{38EE6F08-6F1C-4CF9-94C9-465052D06214}" type="presParOf" srcId="{27D99A79-8DAB-4DD2-8117-C79E55ED8368}" destId="{4DCAB962-39B2-424C-A285-4F01932910F2}" srcOrd="1" destOrd="0" presId="urn:microsoft.com/office/officeart/2005/8/layout/vList5"/>
    <dgm:cxn modelId="{43EBA381-459B-4C4F-AD98-C5D61A9C0243}" type="presParOf" srcId="{651273A4-56B6-4F4B-9A33-E1E4B8BBF2F6}" destId="{7FC5D005-2814-4AE1-8442-B75E9BD7E633}" srcOrd="3" destOrd="0" presId="urn:microsoft.com/office/officeart/2005/8/layout/vList5"/>
    <dgm:cxn modelId="{E95B36F2-9D7B-4EF4-93B7-7875961B1E83}" type="presParOf" srcId="{651273A4-56B6-4F4B-9A33-E1E4B8BBF2F6}" destId="{9F92CB9D-E047-4AD8-A37D-75FCEE00CCAB}" srcOrd="4" destOrd="0" presId="urn:microsoft.com/office/officeart/2005/8/layout/vList5"/>
    <dgm:cxn modelId="{3651D523-3CD1-45EE-B8A6-75C298C88D0F}" type="presParOf" srcId="{9F92CB9D-E047-4AD8-A37D-75FCEE00CCAB}" destId="{3834B005-3F1F-43D2-A865-050BDECEF552}" srcOrd="0" destOrd="0" presId="urn:microsoft.com/office/officeart/2005/8/layout/vList5"/>
    <dgm:cxn modelId="{FF251C5D-6C36-44A4-9880-4F585E706F7E}" type="presParOf" srcId="{9F92CB9D-E047-4AD8-A37D-75FCEE00CCAB}" destId="{FB717A71-7437-49F6-B4A5-D4BF8500A46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0E04D7-D50D-4ACD-A91E-F623BC4D43C7}" type="doc">
      <dgm:prSet loTypeId="urn:microsoft.com/office/officeart/2009/3/layout/IncreasingArrowsProcess" loCatId="process" qsTypeId="urn:microsoft.com/office/officeart/2005/8/quickstyle/simple1" qsCatId="simple" csTypeId="urn:microsoft.com/office/officeart/2005/8/colors/accent1_2" csCatId="accent1" phldr="1"/>
      <dgm:spPr/>
    </dgm:pt>
    <dgm:pt modelId="{B3EF7CB0-C9CD-4718-A42C-C5B724A8F616}">
      <dgm:prSet phldrT="[Text]" custT="1"/>
      <dgm:spPr>
        <a:solidFill>
          <a:schemeClr val="tx1"/>
        </a:solidFill>
      </dgm:spPr>
      <dgm:t>
        <a:bodyPr/>
        <a:lstStyle/>
        <a:p>
          <a:r>
            <a:rPr lang="en-US" sz="1800" dirty="0"/>
            <a:t>Utilized referenced research</a:t>
          </a:r>
        </a:p>
      </dgm:t>
    </dgm:pt>
    <dgm:pt modelId="{0403F9E1-0796-4FCB-96DA-E5334BFEFE1B}" type="parTrans" cxnId="{0D29D1DF-E6A2-44DF-ACB2-914878E5A6F4}">
      <dgm:prSet/>
      <dgm:spPr/>
      <dgm:t>
        <a:bodyPr/>
        <a:lstStyle/>
        <a:p>
          <a:endParaRPr lang="en-US" sz="2000"/>
        </a:p>
      </dgm:t>
    </dgm:pt>
    <dgm:pt modelId="{7AFD7EA1-139F-481C-899B-334CF38F8725}" type="sibTrans" cxnId="{0D29D1DF-E6A2-44DF-ACB2-914878E5A6F4}">
      <dgm:prSet/>
      <dgm:spPr/>
      <dgm:t>
        <a:bodyPr/>
        <a:lstStyle/>
        <a:p>
          <a:endParaRPr lang="en-US" sz="2000"/>
        </a:p>
      </dgm:t>
    </dgm:pt>
    <dgm:pt modelId="{2C7C21BF-2802-4B47-A3D5-90848D845FA0}">
      <dgm:prSet custT="1"/>
      <dgm:spPr/>
      <dgm:t>
        <a:bodyPr/>
        <a:lstStyle/>
        <a:p>
          <a:r>
            <a:rPr lang="en-US" sz="1800"/>
            <a:t>Revamped Financial Assistance Policy</a:t>
          </a:r>
          <a:endParaRPr lang="en-US" sz="1800" dirty="0"/>
        </a:p>
      </dgm:t>
    </dgm:pt>
    <dgm:pt modelId="{4977B36D-D92C-4474-840C-3D199A4D0B63}" type="parTrans" cxnId="{E48F9F4A-6A54-451F-AF00-E66BDECBF417}">
      <dgm:prSet/>
      <dgm:spPr/>
      <dgm:t>
        <a:bodyPr/>
        <a:lstStyle/>
        <a:p>
          <a:endParaRPr lang="en-US" sz="2000"/>
        </a:p>
      </dgm:t>
    </dgm:pt>
    <dgm:pt modelId="{30BB5357-A5EE-4278-8486-012F435F7EE3}" type="sibTrans" cxnId="{E48F9F4A-6A54-451F-AF00-E66BDECBF417}">
      <dgm:prSet/>
      <dgm:spPr/>
      <dgm:t>
        <a:bodyPr/>
        <a:lstStyle/>
        <a:p>
          <a:endParaRPr lang="en-US" sz="2000"/>
        </a:p>
      </dgm:t>
    </dgm:pt>
    <dgm:pt modelId="{07E1CC76-D14C-4422-9A2A-B87E236E2222}">
      <dgm:prSet custT="1"/>
      <dgm:spPr/>
      <dgm:t>
        <a:bodyPr/>
        <a:lstStyle/>
        <a:p>
          <a:r>
            <a:rPr lang="en-US" sz="1800" dirty="0"/>
            <a:t>Updated patient statements</a:t>
          </a:r>
        </a:p>
      </dgm:t>
    </dgm:pt>
    <dgm:pt modelId="{D29930B6-D767-4554-9196-36BDEA0EE2DF}" type="parTrans" cxnId="{BB7114F4-3D26-4FE9-A77E-CFEEA9B28A9A}">
      <dgm:prSet/>
      <dgm:spPr/>
      <dgm:t>
        <a:bodyPr/>
        <a:lstStyle/>
        <a:p>
          <a:endParaRPr lang="en-US" sz="2000"/>
        </a:p>
      </dgm:t>
    </dgm:pt>
    <dgm:pt modelId="{D9880043-7E34-4782-8795-E22C207A2447}" type="sibTrans" cxnId="{BB7114F4-3D26-4FE9-A77E-CFEEA9B28A9A}">
      <dgm:prSet/>
      <dgm:spPr/>
      <dgm:t>
        <a:bodyPr/>
        <a:lstStyle/>
        <a:p>
          <a:endParaRPr lang="en-US" sz="2000"/>
        </a:p>
      </dgm:t>
    </dgm:pt>
    <dgm:pt modelId="{6B97A0DC-E26A-4432-8181-02EA47035114}">
      <dgm:prSet custT="1"/>
      <dgm:spPr/>
      <dgm:t>
        <a:bodyPr/>
        <a:lstStyle/>
        <a:p>
          <a:r>
            <a:rPr lang="en-US" sz="1800"/>
            <a:t>Increased online capabilities</a:t>
          </a:r>
          <a:endParaRPr lang="en-US" sz="1800" dirty="0"/>
        </a:p>
      </dgm:t>
    </dgm:pt>
    <dgm:pt modelId="{E806E566-965D-4FD9-B691-A598E85A453D}" type="parTrans" cxnId="{645A90FF-3F74-44E9-8B6F-1C2B6D4F9C22}">
      <dgm:prSet/>
      <dgm:spPr/>
      <dgm:t>
        <a:bodyPr/>
        <a:lstStyle/>
        <a:p>
          <a:endParaRPr lang="en-US" sz="2000"/>
        </a:p>
      </dgm:t>
    </dgm:pt>
    <dgm:pt modelId="{29341B70-2DCC-43BC-B9BB-2B11FAB36F5B}" type="sibTrans" cxnId="{645A90FF-3F74-44E9-8B6F-1C2B6D4F9C22}">
      <dgm:prSet/>
      <dgm:spPr/>
      <dgm:t>
        <a:bodyPr/>
        <a:lstStyle/>
        <a:p>
          <a:endParaRPr lang="en-US" sz="2000"/>
        </a:p>
      </dgm:t>
    </dgm:pt>
    <dgm:pt modelId="{BAFF575A-5514-414B-9EB9-42C2FDF5A831}">
      <dgm:prSet custT="1"/>
      <dgm:spPr>
        <a:solidFill>
          <a:schemeClr val="accent2"/>
        </a:solidFill>
      </dgm:spPr>
      <dgm:t>
        <a:bodyPr/>
        <a:lstStyle/>
        <a:p>
          <a:r>
            <a:rPr lang="en-US" sz="1800" b="1" dirty="0"/>
            <a:t>30% decrease in non-collected patient balances</a:t>
          </a:r>
        </a:p>
      </dgm:t>
    </dgm:pt>
    <dgm:pt modelId="{BDDC731D-C72A-488D-9FF8-192E6DC80A26}" type="parTrans" cxnId="{52165136-18D2-4FA8-96E7-E495C16F815D}">
      <dgm:prSet/>
      <dgm:spPr/>
      <dgm:t>
        <a:bodyPr/>
        <a:lstStyle/>
        <a:p>
          <a:endParaRPr lang="en-US" sz="2000"/>
        </a:p>
      </dgm:t>
    </dgm:pt>
    <dgm:pt modelId="{E9AC99EF-906E-4F9B-B01B-965A3BCCA3F6}" type="sibTrans" cxnId="{52165136-18D2-4FA8-96E7-E495C16F815D}">
      <dgm:prSet/>
      <dgm:spPr/>
      <dgm:t>
        <a:bodyPr/>
        <a:lstStyle/>
        <a:p>
          <a:endParaRPr lang="en-US" sz="2000"/>
        </a:p>
      </dgm:t>
    </dgm:pt>
    <dgm:pt modelId="{FDD5135C-AEBC-42C9-A17C-D9521F36B498}" type="pres">
      <dgm:prSet presAssocID="{840E04D7-D50D-4ACD-A91E-F623BC4D43C7}" presName="Name0" presStyleCnt="0">
        <dgm:presLayoutVars>
          <dgm:chMax val="5"/>
          <dgm:chPref val="5"/>
          <dgm:dir/>
          <dgm:animLvl val="lvl"/>
        </dgm:presLayoutVars>
      </dgm:prSet>
      <dgm:spPr/>
    </dgm:pt>
    <dgm:pt modelId="{32D247DC-AB74-4432-87CA-B11AFA027647}" type="pres">
      <dgm:prSet presAssocID="{B3EF7CB0-C9CD-4718-A42C-C5B724A8F616}" presName="parentText1" presStyleLbl="node1" presStyleIdx="0" presStyleCnt="5" custScaleY="121667" custLinFactNeighborX="0" custLinFactNeighborY="-148">
        <dgm:presLayoutVars>
          <dgm:chMax/>
          <dgm:chPref val="3"/>
          <dgm:bulletEnabled val="1"/>
        </dgm:presLayoutVars>
      </dgm:prSet>
      <dgm:spPr/>
    </dgm:pt>
    <dgm:pt modelId="{3CBE852C-C7C5-45A4-B664-500278BCF61F}" type="pres">
      <dgm:prSet presAssocID="{2C7C21BF-2802-4B47-A3D5-90848D845FA0}" presName="parentText2" presStyleLbl="node1" presStyleIdx="1" presStyleCnt="5" custScaleY="121667" custLinFactNeighborX="0" custLinFactNeighborY="-148">
        <dgm:presLayoutVars>
          <dgm:chMax/>
          <dgm:chPref val="3"/>
          <dgm:bulletEnabled val="1"/>
        </dgm:presLayoutVars>
      </dgm:prSet>
      <dgm:spPr/>
    </dgm:pt>
    <dgm:pt modelId="{5329C496-22C5-40D5-A9FA-A0E76FBE4EAD}" type="pres">
      <dgm:prSet presAssocID="{07E1CC76-D14C-4422-9A2A-B87E236E2222}" presName="parentText3" presStyleLbl="node1" presStyleIdx="2" presStyleCnt="5" custScaleY="121667" custLinFactNeighborX="0" custLinFactNeighborY="-148">
        <dgm:presLayoutVars>
          <dgm:chMax/>
          <dgm:chPref val="3"/>
          <dgm:bulletEnabled val="1"/>
        </dgm:presLayoutVars>
      </dgm:prSet>
      <dgm:spPr/>
    </dgm:pt>
    <dgm:pt modelId="{20AA8CF0-0F22-48BD-BB7B-00309E1B5FF9}" type="pres">
      <dgm:prSet presAssocID="{6B97A0DC-E26A-4432-8181-02EA47035114}" presName="parentText4" presStyleLbl="node1" presStyleIdx="3" presStyleCnt="5" custScaleY="121667">
        <dgm:presLayoutVars>
          <dgm:chMax/>
          <dgm:chPref val="3"/>
          <dgm:bulletEnabled val="1"/>
        </dgm:presLayoutVars>
      </dgm:prSet>
      <dgm:spPr/>
    </dgm:pt>
    <dgm:pt modelId="{D20AA4F5-BAA1-47EB-A606-3E1AAB869C4D}" type="pres">
      <dgm:prSet presAssocID="{BAFF575A-5514-414B-9EB9-42C2FDF5A831}" presName="parentText5" presStyleLbl="node1" presStyleIdx="4" presStyleCnt="5" custScaleY="121667">
        <dgm:presLayoutVars>
          <dgm:chMax/>
          <dgm:chPref val="3"/>
          <dgm:bulletEnabled val="1"/>
        </dgm:presLayoutVars>
      </dgm:prSet>
      <dgm:spPr/>
    </dgm:pt>
  </dgm:ptLst>
  <dgm:cxnLst>
    <dgm:cxn modelId="{6EE32D34-7C0A-4B6F-87CE-143203BD5040}" type="presOf" srcId="{6B97A0DC-E26A-4432-8181-02EA47035114}" destId="{20AA8CF0-0F22-48BD-BB7B-00309E1B5FF9}" srcOrd="0" destOrd="0" presId="urn:microsoft.com/office/officeart/2009/3/layout/IncreasingArrowsProcess"/>
    <dgm:cxn modelId="{52165136-18D2-4FA8-96E7-E495C16F815D}" srcId="{840E04D7-D50D-4ACD-A91E-F623BC4D43C7}" destId="{BAFF575A-5514-414B-9EB9-42C2FDF5A831}" srcOrd="4" destOrd="0" parTransId="{BDDC731D-C72A-488D-9FF8-192E6DC80A26}" sibTransId="{E9AC99EF-906E-4F9B-B01B-965A3BCCA3F6}"/>
    <dgm:cxn modelId="{E48F9F4A-6A54-451F-AF00-E66BDECBF417}" srcId="{840E04D7-D50D-4ACD-A91E-F623BC4D43C7}" destId="{2C7C21BF-2802-4B47-A3D5-90848D845FA0}" srcOrd="1" destOrd="0" parTransId="{4977B36D-D92C-4474-840C-3D199A4D0B63}" sibTransId="{30BB5357-A5EE-4278-8486-012F435F7EE3}"/>
    <dgm:cxn modelId="{533A138A-57DE-459D-A837-33E132606092}" type="presOf" srcId="{BAFF575A-5514-414B-9EB9-42C2FDF5A831}" destId="{D20AA4F5-BAA1-47EB-A606-3E1AAB869C4D}" srcOrd="0" destOrd="0" presId="urn:microsoft.com/office/officeart/2009/3/layout/IncreasingArrowsProcess"/>
    <dgm:cxn modelId="{B4ECB59C-1A4F-4CE2-897D-62C6697F7CF1}" type="presOf" srcId="{2C7C21BF-2802-4B47-A3D5-90848D845FA0}" destId="{3CBE852C-C7C5-45A4-B664-500278BCF61F}" srcOrd="0" destOrd="0" presId="urn:microsoft.com/office/officeart/2009/3/layout/IncreasingArrowsProcess"/>
    <dgm:cxn modelId="{2BF456A6-EAF9-4F74-A70E-667B3A011A8E}" type="presOf" srcId="{07E1CC76-D14C-4422-9A2A-B87E236E2222}" destId="{5329C496-22C5-40D5-A9FA-A0E76FBE4EAD}" srcOrd="0" destOrd="0" presId="urn:microsoft.com/office/officeart/2009/3/layout/IncreasingArrowsProcess"/>
    <dgm:cxn modelId="{167989C1-0059-4BCF-9CB2-B5E0A710516F}" type="presOf" srcId="{B3EF7CB0-C9CD-4718-A42C-C5B724A8F616}" destId="{32D247DC-AB74-4432-87CA-B11AFA027647}" srcOrd="0" destOrd="0" presId="urn:microsoft.com/office/officeart/2009/3/layout/IncreasingArrowsProcess"/>
    <dgm:cxn modelId="{25F29ED3-49AF-493F-A7AF-CD95714F5439}" type="presOf" srcId="{840E04D7-D50D-4ACD-A91E-F623BC4D43C7}" destId="{FDD5135C-AEBC-42C9-A17C-D9521F36B498}" srcOrd="0" destOrd="0" presId="urn:microsoft.com/office/officeart/2009/3/layout/IncreasingArrowsProcess"/>
    <dgm:cxn modelId="{0D29D1DF-E6A2-44DF-ACB2-914878E5A6F4}" srcId="{840E04D7-D50D-4ACD-A91E-F623BC4D43C7}" destId="{B3EF7CB0-C9CD-4718-A42C-C5B724A8F616}" srcOrd="0" destOrd="0" parTransId="{0403F9E1-0796-4FCB-96DA-E5334BFEFE1B}" sibTransId="{7AFD7EA1-139F-481C-899B-334CF38F8725}"/>
    <dgm:cxn modelId="{BB7114F4-3D26-4FE9-A77E-CFEEA9B28A9A}" srcId="{840E04D7-D50D-4ACD-A91E-F623BC4D43C7}" destId="{07E1CC76-D14C-4422-9A2A-B87E236E2222}" srcOrd="2" destOrd="0" parTransId="{D29930B6-D767-4554-9196-36BDEA0EE2DF}" sibTransId="{D9880043-7E34-4782-8795-E22C207A2447}"/>
    <dgm:cxn modelId="{645A90FF-3F74-44E9-8B6F-1C2B6D4F9C22}" srcId="{840E04D7-D50D-4ACD-A91E-F623BC4D43C7}" destId="{6B97A0DC-E26A-4432-8181-02EA47035114}" srcOrd="3" destOrd="0" parTransId="{E806E566-965D-4FD9-B691-A598E85A453D}" sibTransId="{29341B70-2DCC-43BC-B9BB-2B11FAB36F5B}"/>
    <dgm:cxn modelId="{D0287396-88F8-4D3B-8AD6-B9A1D1DF4ED2}" type="presParOf" srcId="{FDD5135C-AEBC-42C9-A17C-D9521F36B498}" destId="{32D247DC-AB74-4432-87CA-B11AFA027647}" srcOrd="0" destOrd="0" presId="urn:microsoft.com/office/officeart/2009/3/layout/IncreasingArrowsProcess"/>
    <dgm:cxn modelId="{8C9E2B8F-281A-4F9A-BD2E-1FFA7541F612}" type="presParOf" srcId="{FDD5135C-AEBC-42C9-A17C-D9521F36B498}" destId="{3CBE852C-C7C5-45A4-B664-500278BCF61F}" srcOrd="1" destOrd="0" presId="urn:microsoft.com/office/officeart/2009/3/layout/IncreasingArrowsProcess"/>
    <dgm:cxn modelId="{68BE7BB3-6206-49A7-A8F2-5F41A0530F78}" type="presParOf" srcId="{FDD5135C-AEBC-42C9-A17C-D9521F36B498}" destId="{5329C496-22C5-40D5-A9FA-A0E76FBE4EAD}" srcOrd="2" destOrd="0" presId="urn:microsoft.com/office/officeart/2009/3/layout/IncreasingArrowsProcess"/>
    <dgm:cxn modelId="{5A818DC5-B13E-46A9-A0B5-C00FBA9BEB49}" type="presParOf" srcId="{FDD5135C-AEBC-42C9-A17C-D9521F36B498}" destId="{20AA8CF0-0F22-48BD-BB7B-00309E1B5FF9}" srcOrd="3" destOrd="0" presId="urn:microsoft.com/office/officeart/2009/3/layout/IncreasingArrowsProcess"/>
    <dgm:cxn modelId="{50B34B36-8197-460E-BAA5-DF9F2F1EB031}" type="presParOf" srcId="{FDD5135C-AEBC-42C9-A17C-D9521F36B498}" destId="{D20AA4F5-BAA1-47EB-A606-3E1AAB869C4D}" srcOrd="4"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C184B-F8BB-468B-B98F-D4EBE8F6A5FD}">
      <dsp:nvSpPr>
        <dsp:cNvPr id="0" name=""/>
        <dsp:cNvSpPr/>
      </dsp:nvSpPr>
      <dsp:spPr>
        <a:xfrm>
          <a:off x="996222" y="199347"/>
          <a:ext cx="3640585" cy="126432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222A95-C5C5-415D-94C6-347DEF6FB274}">
      <dsp:nvSpPr>
        <dsp:cNvPr id="0" name=""/>
        <dsp:cNvSpPr/>
      </dsp:nvSpPr>
      <dsp:spPr>
        <a:xfrm>
          <a:off x="2469389" y="3295255"/>
          <a:ext cx="705539" cy="451545"/>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15696E-67C6-4A8C-BA20-67730991F855}">
      <dsp:nvSpPr>
        <dsp:cNvPr id="0" name=""/>
        <dsp:cNvSpPr/>
      </dsp:nvSpPr>
      <dsp:spPr>
        <a:xfrm>
          <a:off x="1128863" y="3656491"/>
          <a:ext cx="3386590" cy="846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a:t>Poverty</a:t>
          </a:r>
          <a:endParaRPr lang="en-US" sz="3000" kern="1200" dirty="0"/>
        </a:p>
      </dsp:txBody>
      <dsp:txXfrm>
        <a:off x="1128863" y="3656491"/>
        <a:ext cx="3386590" cy="846647"/>
      </dsp:txXfrm>
    </dsp:sp>
    <dsp:sp modelId="{DCAC2CA6-6D58-4C0F-8396-BFF0414C0175}">
      <dsp:nvSpPr>
        <dsp:cNvPr id="0" name=""/>
        <dsp:cNvSpPr/>
      </dsp:nvSpPr>
      <dsp:spPr>
        <a:xfrm>
          <a:off x="2319814" y="1561321"/>
          <a:ext cx="1269971" cy="12699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Political and Economic Factors</a:t>
          </a:r>
        </a:p>
      </dsp:txBody>
      <dsp:txXfrm>
        <a:off x="2505797" y="1747304"/>
        <a:ext cx="898005" cy="898005"/>
      </dsp:txXfrm>
    </dsp:sp>
    <dsp:sp modelId="{63674D54-91A2-4133-AD76-91C3A5742634}">
      <dsp:nvSpPr>
        <dsp:cNvPr id="0" name=""/>
        <dsp:cNvSpPr/>
      </dsp:nvSpPr>
      <dsp:spPr>
        <a:xfrm>
          <a:off x="1411079" y="608560"/>
          <a:ext cx="1269971" cy="12699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Cultural and Social Factors</a:t>
          </a:r>
        </a:p>
      </dsp:txBody>
      <dsp:txXfrm>
        <a:off x="1597062" y="794543"/>
        <a:ext cx="898005" cy="898005"/>
      </dsp:txXfrm>
    </dsp:sp>
    <dsp:sp modelId="{427E1FEA-84B4-49EE-AF5E-1B93D811C2BE}">
      <dsp:nvSpPr>
        <dsp:cNvPr id="0" name=""/>
        <dsp:cNvSpPr/>
      </dsp:nvSpPr>
      <dsp:spPr>
        <a:xfrm>
          <a:off x="2709272" y="301509"/>
          <a:ext cx="1269971" cy="12699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Personal Factors</a:t>
          </a:r>
        </a:p>
      </dsp:txBody>
      <dsp:txXfrm>
        <a:off x="2895255" y="487492"/>
        <a:ext cx="898005" cy="898005"/>
      </dsp:txXfrm>
    </dsp:sp>
    <dsp:sp modelId="{CA6D1CA1-C217-4E8D-AFE1-9A07BC9B3C5F}">
      <dsp:nvSpPr>
        <dsp:cNvPr id="0" name=""/>
        <dsp:cNvSpPr/>
      </dsp:nvSpPr>
      <dsp:spPr>
        <a:xfrm>
          <a:off x="846647" y="44128"/>
          <a:ext cx="3951022" cy="316081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1CCC9-86AB-4D38-BD38-72C5FFDCB1C2}">
      <dsp:nvSpPr>
        <dsp:cNvPr id="0" name=""/>
        <dsp:cNvSpPr/>
      </dsp:nvSpPr>
      <dsp:spPr>
        <a:xfrm>
          <a:off x="2353167" y="64321"/>
          <a:ext cx="1024210" cy="10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Poor Living Conditions</a:t>
          </a:r>
        </a:p>
      </dsp:txBody>
      <dsp:txXfrm>
        <a:off x="2353167" y="64321"/>
        <a:ext cx="1024210" cy="1024210"/>
      </dsp:txXfrm>
    </dsp:sp>
    <dsp:sp modelId="{1C170B44-6BB9-4EE6-9DC0-F3DF8952BCB9}">
      <dsp:nvSpPr>
        <dsp:cNvPr id="0" name=""/>
        <dsp:cNvSpPr/>
      </dsp:nvSpPr>
      <dsp:spPr>
        <a:xfrm>
          <a:off x="545228" y="-871"/>
          <a:ext cx="2897342" cy="2897342"/>
        </a:xfrm>
        <a:prstGeom prst="circularArrow">
          <a:avLst>
            <a:gd name="adj1" fmla="val 6893"/>
            <a:gd name="adj2" fmla="val 464652"/>
            <a:gd name="adj3" fmla="val 552360"/>
            <a:gd name="adj4" fmla="val 20582988"/>
            <a:gd name="adj5" fmla="val 804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5BE8FC-ECBC-447E-BC23-3D78D06DC02A}">
      <dsp:nvSpPr>
        <dsp:cNvPr id="0" name=""/>
        <dsp:cNvSpPr/>
      </dsp:nvSpPr>
      <dsp:spPr>
        <a:xfrm>
          <a:off x="2353167" y="1807066"/>
          <a:ext cx="1024210" cy="10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Lack Education</a:t>
          </a:r>
        </a:p>
      </dsp:txBody>
      <dsp:txXfrm>
        <a:off x="2353167" y="1807066"/>
        <a:ext cx="1024210" cy="1024210"/>
      </dsp:txXfrm>
    </dsp:sp>
    <dsp:sp modelId="{42351BC5-0F84-49CA-993A-7A5592321BE7}">
      <dsp:nvSpPr>
        <dsp:cNvPr id="0" name=""/>
        <dsp:cNvSpPr/>
      </dsp:nvSpPr>
      <dsp:spPr>
        <a:xfrm>
          <a:off x="545228" y="-871"/>
          <a:ext cx="2897342" cy="2897342"/>
        </a:xfrm>
        <a:prstGeom prst="circularArrow">
          <a:avLst>
            <a:gd name="adj1" fmla="val 6893"/>
            <a:gd name="adj2" fmla="val 464652"/>
            <a:gd name="adj3" fmla="val 5952360"/>
            <a:gd name="adj4" fmla="val 4382988"/>
            <a:gd name="adj5" fmla="val 804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421FA0-F2BD-4BBA-8BEE-E42B00D2EFD2}">
      <dsp:nvSpPr>
        <dsp:cNvPr id="0" name=""/>
        <dsp:cNvSpPr/>
      </dsp:nvSpPr>
      <dsp:spPr>
        <a:xfrm>
          <a:off x="610422" y="1807066"/>
          <a:ext cx="1024210" cy="10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Lack Opportunity</a:t>
          </a:r>
        </a:p>
      </dsp:txBody>
      <dsp:txXfrm>
        <a:off x="610422" y="1807066"/>
        <a:ext cx="1024210" cy="1024210"/>
      </dsp:txXfrm>
    </dsp:sp>
    <dsp:sp modelId="{195DDB00-5DC7-4CB3-8B9E-452375EA19D0}">
      <dsp:nvSpPr>
        <dsp:cNvPr id="0" name=""/>
        <dsp:cNvSpPr/>
      </dsp:nvSpPr>
      <dsp:spPr>
        <a:xfrm>
          <a:off x="545228" y="-871"/>
          <a:ext cx="2897342" cy="2897342"/>
        </a:xfrm>
        <a:prstGeom prst="circularArrow">
          <a:avLst>
            <a:gd name="adj1" fmla="val 6893"/>
            <a:gd name="adj2" fmla="val 464652"/>
            <a:gd name="adj3" fmla="val 11352360"/>
            <a:gd name="adj4" fmla="val 9782988"/>
            <a:gd name="adj5" fmla="val 804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557A74-B97A-4455-BA7B-B1A85D010D68}">
      <dsp:nvSpPr>
        <dsp:cNvPr id="0" name=""/>
        <dsp:cNvSpPr/>
      </dsp:nvSpPr>
      <dsp:spPr>
        <a:xfrm>
          <a:off x="610422" y="64321"/>
          <a:ext cx="1024210" cy="10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Low Income</a:t>
          </a:r>
        </a:p>
      </dsp:txBody>
      <dsp:txXfrm>
        <a:off x="610422" y="64321"/>
        <a:ext cx="1024210" cy="1024210"/>
      </dsp:txXfrm>
    </dsp:sp>
    <dsp:sp modelId="{104E4600-AF2F-4BBC-99C3-61A265726151}">
      <dsp:nvSpPr>
        <dsp:cNvPr id="0" name=""/>
        <dsp:cNvSpPr/>
      </dsp:nvSpPr>
      <dsp:spPr>
        <a:xfrm>
          <a:off x="545228" y="-871"/>
          <a:ext cx="2897342" cy="2897342"/>
        </a:xfrm>
        <a:prstGeom prst="circularArrow">
          <a:avLst>
            <a:gd name="adj1" fmla="val 6893"/>
            <a:gd name="adj2" fmla="val 464652"/>
            <a:gd name="adj3" fmla="val 16752360"/>
            <a:gd name="adj4" fmla="val 15182988"/>
            <a:gd name="adj5" fmla="val 804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AE2F1-9BF4-4D14-ADA6-CC842CF0A32E}">
      <dsp:nvSpPr>
        <dsp:cNvPr id="0" name=""/>
        <dsp:cNvSpPr/>
      </dsp:nvSpPr>
      <dsp:spPr>
        <a:xfrm>
          <a:off x="195857" y="2036"/>
          <a:ext cx="1544463" cy="926677"/>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Physical abuse</a:t>
          </a:r>
        </a:p>
      </dsp:txBody>
      <dsp:txXfrm>
        <a:off x="195857" y="2036"/>
        <a:ext cx="1544463" cy="926677"/>
      </dsp:txXfrm>
    </dsp:sp>
    <dsp:sp modelId="{FA580768-1B42-4FB6-818F-827C8191C6FA}">
      <dsp:nvSpPr>
        <dsp:cNvPr id="0" name=""/>
        <dsp:cNvSpPr/>
      </dsp:nvSpPr>
      <dsp:spPr>
        <a:xfrm>
          <a:off x="1894767" y="2036"/>
          <a:ext cx="1544463" cy="926677"/>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Sexual abuse</a:t>
          </a:r>
        </a:p>
      </dsp:txBody>
      <dsp:txXfrm>
        <a:off x="1894767" y="2036"/>
        <a:ext cx="1544463" cy="926677"/>
      </dsp:txXfrm>
    </dsp:sp>
    <dsp:sp modelId="{8F9ABA7B-BC83-477E-A46A-4DCB949B082B}">
      <dsp:nvSpPr>
        <dsp:cNvPr id="0" name=""/>
        <dsp:cNvSpPr/>
      </dsp:nvSpPr>
      <dsp:spPr>
        <a:xfrm>
          <a:off x="3593676" y="2036"/>
          <a:ext cx="1544463" cy="926677"/>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Emotional abuse</a:t>
          </a:r>
        </a:p>
      </dsp:txBody>
      <dsp:txXfrm>
        <a:off x="3593676" y="2036"/>
        <a:ext cx="1544463" cy="926677"/>
      </dsp:txXfrm>
    </dsp:sp>
    <dsp:sp modelId="{227593EA-C97E-4362-BD77-F03DFB9D4DFB}">
      <dsp:nvSpPr>
        <dsp:cNvPr id="0" name=""/>
        <dsp:cNvSpPr/>
      </dsp:nvSpPr>
      <dsp:spPr>
        <a:xfrm>
          <a:off x="195857" y="1083160"/>
          <a:ext cx="1544463" cy="926677"/>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Neglect</a:t>
          </a:r>
        </a:p>
      </dsp:txBody>
      <dsp:txXfrm>
        <a:off x="195857" y="1083160"/>
        <a:ext cx="1544463" cy="926677"/>
      </dsp:txXfrm>
    </dsp:sp>
    <dsp:sp modelId="{63D58211-45A2-4769-B373-FBA1CDE64FB4}">
      <dsp:nvSpPr>
        <dsp:cNvPr id="0" name=""/>
        <dsp:cNvSpPr/>
      </dsp:nvSpPr>
      <dsp:spPr>
        <a:xfrm>
          <a:off x="1894767" y="1083160"/>
          <a:ext cx="1544463" cy="926677"/>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Household substance abuse</a:t>
          </a:r>
        </a:p>
      </dsp:txBody>
      <dsp:txXfrm>
        <a:off x="1894767" y="1083160"/>
        <a:ext cx="1544463" cy="926677"/>
      </dsp:txXfrm>
    </dsp:sp>
    <dsp:sp modelId="{C1BD62CF-F464-43F0-9E03-06B551F9B716}">
      <dsp:nvSpPr>
        <dsp:cNvPr id="0" name=""/>
        <dsp:cNvSpPr/>
      </dsp:nvSpPr>
      <dsp:spPr>
        <a:xfrm>
          <a:off x="3593676" y="1083160"/>
          <a:ext cx="1544463" cy="926677"/>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Household mental illness</a:t>
          </a:r>
        </a:p>
      </dsp:txBody>
      <dsp:txXfrm>
        <a:off x="3593676" y="1083160"/>
        <a:ext cx="1544463" cy="926677"/>
      </dsp:txXfrm>
    </dsp:sp>
    <dsp:sp modelId="{B1CACD80-2F55-4CAE-8BF4-9A380A6DF0FD}">
      <dsp:nvSpPr>
        <dsp:cNvPr id="0" name=""/>
        <dsp:cNvSpPr/>
      </dsp:nvSpPr>
      <dsp:spPr>
        <a:xfrm>
          <a:off x="195857" y="2164284"/>
          <a:ext cx="1544463" cy="926677"/>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Parental separation or divorce</a:t>
          </a:r>
        </a:p>
      </dsp:txBody>
      <dsp:txXfrm>
        <a:off x="195857" y="2164284"/>
        <a:ext cx="1544463" cy="926677"/>
      </dsp:txXfrm>
    </dsp:sp>
    <dsp:sp modelId="{6D936487-4B80-49CF-AB7D-2AA7FD882C1E}">
      <dsp:nvSpPr>
        <dsp:cNvPr id="0" name=""/>
        <dsp:cNvSpPr/>
      </dsp:nvSpPr>
      <dsp:spPr>
        <a:xfrm>
          <a:off x="1894767" y="2164284"/>
          <a:ext cx="1544463" cy="926677"/>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Household imprisonment</a:t>
          </a:r>
        </a:p>
      </dsp:txBody>
      <dsp:txXfrm>
        <a:off x="1894767" y="2164284"/>
        <a:ext cx="1544463" cy="926677"/>
      </dsp:txXfrm>
    </dsp:sp>
    <dsp:sp modelId="{79257F31-8BB3-4514-ADBE-63B2C0592166}">
      <dsp:nvSpPr>
        <dsp:cNvPr id="0" name=""/>
        <dsp:cNvSpPr/>
      </dsp:nvSpPr>
      <dsp:spPr>
        <a:xfrm>
          <a:off x="3593676" y="2164284"/>
          <a:ext cx="1544463" cy="926677"/>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Witnessing domestic violence</a:t>
          </a:r>
        </a:p>
      </dsp:txBody>
      <dsp:txXfrm>
        <a:off x="3593676" y="2164284"/>
        <a:ext cx="1544463" cy="926677"/>
      </dsp:txXfrm>
    </dsp:sp>
    <dsp:sp modelId="{143AD69E-FB72-4B11-82DD-A6A95C6A158B}">
      <dsp:nvSpPr>
        <dsp:cNvPr id="0" name=""/>
        <dsp:cNvSpPr/>
      </dsp:nvSpPr>
      <dsp:spPr>
        <a:xfrm>
          <a:off x="1894767" y="3245408"/>
          <a:ext cx="1544463" cy="926677"/>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Living with a chronically ill or disabled parent</a:t>
          </a:r>
        </a:p>
      </dsp:txBody>
      <dsp:txXfrm>
        <a:off x="1894767" y="3245408"/>
        <a:ext cx="1544463" cy="9266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8B4A5-7ED7-4BF7-87FC-3D65C69D72BB}">
      <dsp:nvSpPr>
        <dsp:cNvPr id="0" name=""/>
        <dsp:cNvSpPr/>
      </dsp:nvSpPr>
      <dsp:spPr>
        <a:xfrm>
          <a:off x="647173" y="0"/>
          <a:ext cx="1819795" cy="10918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t>Overall</a:t>
          </a:r>
        </a:p>
        <a:p>
          <a:pPr marL="228600" lvl="1" indent="-228600" algn="ctr" defTabSz="889000">
            <a:lnSpc>
              <a:spcPct val="90000"/>
            </a:lnSpc>
            <a:spcBef>
              <a:spcPct val="0"/>
            </a:spcBef>
            <a:spcAft>
              <a:spcPct val="15000"/>
            </a:spcAft>
            <a:buNone/>
          </a:pPr>
          <a:r>
            <a:rPr lang="en-US" sz="2000" b="1" kern="1200" dirty="0">
              <a:solidFill>
                <a:srgbClr val="FFC000"/>
              </a:solidFill>
            </a:rPr>
            <a:t>12.8%</a:t>
          </a:r>
        </a:p>
      </dsp:txBody>
      <dsp:txXfrm>
        <a:off x="647173" y="0"/>
        <a:ext cx="1819795" cy="1091877"/>
      </dsp:txXfrm>
    </dsp:sp>
    <dsp:sp modelId="{1D72FEC3-C0FA-4B9A-AF2A-066C69BB76BE}">
      <dsp:nvSpPr>
        <dsp:cNvPr id="0" name=""/>
        <dsp:cNvSpPr/>
      </dsp:nvSpPr>
      <dsp:spPr>
        <a:xfrm>
          <a:off x="2625419" y="0"/>
          <a:ext cx="1819795" cy="1091877"/>
        </a:xfrm>
        <a:prstGeom prst="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2000" b="1" kern="1200" dirty="0">
              <a:solidFill>
                <a:prstClr val="white"/>
              </a:solidFill>
              <a:latin typeface="Calibri" panose="020F0502020204030204"/>
              <a:ea typeface="+mn-ea"/>
              <a:cs typeface="+mn-cs"/>
            </a:rPr>
            <a:t>White</a:t>
          </a:r>
        </a:p>
        <a:p>
          <a:pPr marL="0" lvl="0" indent="0" algn="ctr" defTabSz="1333500">
            <a:lnSpc>
              <a:spcPct val="90000"/>
            </a:lnSpc>
            <a:spcBef>
              <a:spcPct val="0"/>
            </a:spcBef>
            <a:spcAft>
              <a:spcPct val="35000"/>
            </a:spcAft>
            <a:buNone/>
          </a:pPr>
          <a:r>
            <a:rPr lang="en-US" sz="2000" b="1" kern="1200" dirty="0">
              <a:solidFill>
                <a:srgbClr val="FFC000"/>
              </a:solidFill>
              <a:latin typeface="Calibri" panose="020F0502020204030204"/>
              <a:ea typeface="+mn-ea"/>
              <a:cs typeface="+mn-cs"/>
            </a:rPr>
            <a:t>9.5%</a:t>
          </a:r>
        </a:p>
      </dsp:txBody>
      <dsp:txXfrm>
        <a:off x="2625419" y="0"/>
        <a:ext cx="1819795" cy="1091877"/>
      </dsp:txXfrm>
    </dsp:sp>
    <dsp:sp modelId="{833D4B1E-EF3C-4168-A66C-A08637AA16F0}">
      <dsp:nvSpPr>
        <dsp:cNvPr id="0" name=""/>
        <dsp:cNvSpPr/>
      </dsp:nvSpPr>
      <dsp:spPr>
        <a:xfrm>
          <a:off x="641914" y="1274582"/>
          <a:ext cx="1819795" cy="1091877"/>
        </a:xfrm>
        <a:prstGeom prst="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2000" b="1" kern="1200" dirty="0">
              <a:solidFill>
                <a:prstClr val="white"/>
              </a:solidFill>
              <a:latin typeface="Calibri" panose="020F0502020204030204"/>
              <a:ea typeface="+mn-ea"/>
              <a:cs typeface="+mn-cs"/>
            </a:rPr>
            <a:t>Black</a:t>
          </a:r>
        </a:p>
        <a:p>
          <a:pPr marL="0" lvl="0" indent="0" algn="ctr" defTabSz="1333500">
            <a:lnSpc>
              <a:spcPct val="90000"/>
            </a:lnSpc>
            <a:spcBef>
              <a:spcPct val="0"/>
            </a:spcBef>
            <a:spcAft>
              <a:spcPct val="35000"/>
            </a:spcAft>
            <a:buNone/>
          </a:pPr>
          <a:r>
            <a:rPr lang="en-US" sz="2000" b="1" kern="1200" dirty="0">
              <a:solidFill>
                <a:srgbClr val="FFC000"/>
              </a:solidFill>
              <a:latin typeface="Calibri" panose="020F0502020204030204"/>
              <a:ea typeface="+mn-ea"/>
              <a:cs typeface="+mn-cs"/>
            </a:rPr>
            <a:t>21.7%</a:t>
          </a:r>
        </a:p>
      </dsp:txBody>
      <dsp:txXfrm>
        <a:off x="641914" y="1274582"/>
        <a:ext cx="1819795" cy="1091877"/>
      </dsp:txXfrm>
    </dsp:sp>
    <dsp:sp modelId="{E4126BB0-5DEF-49B3-9426-350DB77CAC42}">
      <dsp:nvSpPr>
        <dsp:cNvPr id="0" name=""/>
        <dsp:cNvSpPr/>
      </dsp:nvSpPr>
      <dsp:spPr>
        <a:xfrm>
          <a:off x="2643689" y="1274582"/>
          <a:ext cx="1819795" cy="1091877"/>
        </a:xfrm>
        <a:prstGeom prst="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2000" b="1" kern="1200" dirty="0">
              <a:solidFill>
                <a:prstClr val="white"/>
              </a:solidFill>
              <a:latin typeface="Calibri" panose="020F0502020204030204"/>
              <a:ea typeface="+mn-ea"/>
              <a:cs typeface="+mn-cs"/>
            </a:rPr>
            <a:t>Hispanic</a:t>
          </a:r>
        </a:p>
        <a:p>
          <a:pPr marL="0" lvl="0" indent="0" algn="ctr" defTabSz="1333500">
            <a:lnSpc>
              <a:spcPct val="90000"/>
            </a:lnSpc>
            <a:spcBef>
              <a:spcPct val="0"/>
            </a:spcBef>
            <a:spcAft>
              <a:spcPct val="35000"/>
            </a:spcAft>
            <a:buNone/>
          </a:pPr>
          <a:r>
            <a:rPr lang="en-US" sz="2000" b="1" kern="1200" dirty="0">
              <a:solidFill>
                <a:srgbClr val="FFC000"/>
              </a:solidFill>
              <a:latin typeface="Calibri" panose="020F0502020204030204"/>
              <a:ea typeface="+mn-ea"/>
              <a:cs typeface="+mn-cs"/>
            </a:rPr>
            <a:t>17.6%</a:t>
          </a:r>
        </a:p>
      </dsp:txBody>
      <dsp:txXfrm>
        <a:off x="2643689" y="1274582"/>
        <a:ext cx="1819795" cy="1091877"/>
      </dsp:txXfrm>
    </dsp:sp>
    <dsp:sp modelId="{0D2A4287-9F93-4DB6-8532-291FD57E04DB}">
      <dsp:nvSpPr>
        <dsp:cNvPr id="0" name=""/>
        <dsp:cNvSpPr/>
      </dsp:nvSpPr>
      <dsp:spPr>
        <a:xfrm>
          <a:off x="641914" y="2548439"/>
          <a:ext cx="1819795" cy="1091877"/>
        </a:xfrm>
        <a:prstGeom prst="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2000" b="1" kern="1200" dirty="0">
              <a:solidFill>
                <a:prstClr val="white"/>
              </a:solidFill>
              <a:latin typeface="Calibri" panose="020F0502020204030204"/>
              <a:ea typeface="+mn-ea"/>
              <a:cs typeface="+mn-cs"/>
            </a:rPr>
            <a:t>Asian </a:t>
          </a:r>
        </a:p>
        <a:p>
          <a:pPr marL="0" lvl="0" indent="0" algn="ctr" defTabSz="1333500">
            <a:lnSpc>
              <a:spcPct val="90000"/>
            </a:lnSpc>
            <a:spcBef>
              <a:spcPct val="0"/>
            </a:spcBef>
            <a:spcAft>
              <a:spcPct val="35000"/>
            </a:spcAft>
            <a:buNone/>
          </a:pPr>
          <a:r>
            <a:rPr lang="en-US" sz="2000" b="1" kern="1200" dirty="0">
              <a:solidFill>
                <a:srgbClr val="FFC000"/>
              </a:solidFill>
              <a:latin typeface="Calibri" panose="020F0502020204030204"/>
              <a:ea typeface="+mn-ea"/>
              <a:cs typeface="+mn-cs"/>
            </a:rPr>
            <a:t>10.2%</a:t>
          </a:r>
          <a:endParaRPr lang="en-US" sz="2000" b="1" kern="1200" dirty="0">
            <a:solidFill>
              <a:prstClr val="white"/>
            </a:solidFill>
            <a:latin typeface="Calibri" panose="020F0502020204030204"/>
            <a:ea typeface="+mn-ea"/>
            <a:cs typeface="+mn-cs"/>
          </a:endParaRPr>
        </a:p>
      </dsp:txBody>
      <dsp:txXfrm>
        <a:off x="641914" y="2548439"/>
        <a:ext cx="1819795" cy="1091877"/>
      </dsp:txXfrm>
    </dsp:sp>
    <dsp:sp modelId="{86DDCF33-4A14-4367-AE5B-6C9BF5670E6A}">
      <dsp:nvSpPr>
        <dsp:cNvPr id="0" name=""/>
        <dsp:cNvSpPr/>
      </dsp:nvSpPr>
      <dsp:spPr>
        <a:xfrm>
          <a:off x="2643689" y="2548439"/>
          <a:ext cx="1819795" cy="1091877"/>
        </a:xfrm>
        <a:prstGeom prst="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2000" b="1" kern="1200" dirty="0">
              <a:solidFill>
                <a:prstClr val="white"/>
              </a:solidFill>
              <a:latin typeface="Calibri" panose="020F0502020204030204"/>
              <a:ea typeface="+mn-ea"/>
              <a:cs typeface="+mn-cs"/>
            </a:rPr>
            <a:t>American Indian</a:t>
          </a:r>
        </a:p>
        <a:p>
          <a:pPr marL="0" lvl="0" indent="0" algn="ctr" defTabSz="1333500">
            <a:lnSpc>
              <a:spcPct val="90000"/>
            </a:lnSpc>
            <a:spcBef>
              <a:spcPct val="0"/>
            </a:spcBef>
            <a:spcAft>
              <a:spcPct val="35000"/>
            </a:spcAft>
            <a:buNone/>
          </a:pPr>
          <a:r>
            <a:rPr lang="en-US" sz="2000" b="1" kern="1200" dirty="0">
              <a:solidFill>
                <a:srgbClr val="FFC000"/>
              </a:solidFill>
              <a:latin typeface="Calibri" panose="020F0502020204030204"/>
              <a:ea typeface="+mn-ea"/>
              <a:cs typeface="+mn-cs"/>
            </a:rPr>
            <a:t>25.0%</a:t>
          </a:r>
          <a:endParaRPr lang="en-US" sz="2000" b="1" kern="1200" dirty="0">
            <a:solidFill>
              <a:prstClr val="white"/>
            </a:solidFill>
            <a:latin typeface="Calibri" panose="020F0502020204030204"/>
            <a:ea typeface="+mn-ea"/>
            <a:cs typeface="+mn-cs"/>
          </a:endParaRPr>
        </a:p>
      </dsp:txBody>
      <dsp:txXfrm>
        <a:off x="2643689" y="2548439"/>
        <a:ext cx="1819795" cy="1091877"/>
      </dsp:txXfrm>
    </dsp:sp>
    <dsp:sp modelId="{D3D05DD2-3357-4E75-8E89-A975A9AFC693}">
      <dsp:nvSpPr>
        <dsp:cNvPr id="0" name=""/>
        <dsp:cNvSpPr/>
      </dsp:nvSpPr>
      <dsp:spPr>
        <a:xfrm>
          <a:off x="1642802" y="3822296"/>
          <a:ext cx="1819795" cy="1091877"/>
        </a:xfrm>
        <a:prstGeom prst="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2000" b="1" kern="1200" dirty="0">
              <a:solidFill>
                <a:prstClr val="white"/>
              </a:solidFill>
              <a:latin typeface="Calibri" panose="020F0502020204030204"/>
              <a:ea typeface="+mn-ea"/>
              <a:cs typeface="+mn-cs"/>
            </a:rPr>
            <a:t>Multiple Races</a:t>
          </a:r>
        </a:p>
        <a:p>
          <a:pPr marL="0" lvl="0" indent="0" algn="ctr" defTabSz="1333500">
            <a:lnSpc>
              <a:spcPct val="90000"/>
            </a:lnSpc>
            <a:spcBef>
              <a:spcPct val="0"/>
            </a:spcBef>
            <a:spcAft>
              <a:spcPct val="35000"/>
            </a:spcAft>
            <a:buNone/>
          </a:pPr>
          <a:r>
            <a:rPr lang="en-US" sz="2000" b="1" kern="1200" dirty="0">
              <a:solidFill>
                <a:srgbClr val="FFC000"/>
              </a:solidFill>
              <a:latin typeface="Calibri" panose="020F0502020204030204"/>
              <a:ea typeface="+mn-ea"/>
              <a:cs typeface="+mn-cs"/>
            </a:rPr>
            <a:t>14.1%</a:t>
          </a:r>
        </a:p>
      </dsp:txBody>
      <dsp:txXfrm>
        <a:off x="1642802" y="3822296"/>
        <a:ext cx="1819795" cy="10918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C19FF-D93B-4E83-B3B2-62CE13DC2923}">
      <dsp:nvSpPr>
        <dsp:cNvPr id="0" name=""/>
        <dsp:cNvSpPr/>
      </dsp:nvSpPr>
      <dsp:spPr>
        <a:xfrm>
          <a:off x="1259473" y="609448"/>
          <a:ext cx="2284855" cy="15239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Asset Limited</a:t>
          </a:r>
        </a:p>
      </dsp:txBody>
      <dsp:txXfrm>
        <a:off x="1625050" y="609448"/>
        <a:ext cx="1919278" cy="1523998"/>
      </dsp:txXfrm>
    </dsp:sp>
    <dsp:sp modelId="{3D8667FB-F7A8-45A3-BFE3-1891E09FD0D9}">
      <dsp:nvSpPr>
        <dsp:cNvPr id="0" name=""/>
        <dsp:cNvSpPr/>
      </dsp:nvSpPr>
      <dsp:spPr>
        <a:xfrm>
          <a:off x="40884" y="153"/>
          <a:ext cx="1523237" cy="15232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AL</a:t>
          </a:r>
        </a:p>
      </dsp:txBody>
      <dsp:txXfrm>
        <a:off x="263957" y="223226"/>
        <a:ext cx="1077091" cy="1077091"/>
      </dsp:txXfrm>
    </dsp:sp>
    <dsp:sp modelId="{365CA124-789F-4C46-8791-0C26505DD9EB}">
      <dsp:nvSpPr>
        <dsp:cNvPr id="0" name=""/>
        <dsp:cNvSpPr/>
      </dsp:nvSpPr>
      <dsp:spPr>
        <a:xfrm>
          <a:off x="5067566" y="609448"/>
          <a:ext cx="2284855" cy="15239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Income Constrained</a:t>
          </a:r>
        </a:p>
      </dsp:txBody>
      <dsp:txXfrm>
        <a:off x="5433143" y="609448"/>
        <a:ext cx="1919278" cy="1523998"/>
      </dsp:txXfrm>
    </dsp:sp>
    <dsp:sp modelId="{155A3537-4D1B-4676-A014-B96B6E1DEF7D}">
      <dsp:nvSpPr>
        <dsp:cNvPr id="0" name=""/>
        <dsp:cNvSpPr/>
      </dsp:nvSpPr>
      <dsp:spPr>
        <a:xfrm>
          <a:off x="3848977" y="153"/>
          <a:ext cx="1523237" cy="15232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IC</a:t>
          </a:r>
        </a:p>
      </dsp:txBody>
      <dsp:txXfrm>
        <a:off x="4072050" y="223226"/>
        <a:ext cx="1077091" cy="1077091"/>
      </dsp:txXfrm>
    </dsp:sp>
    <dsp:sp modelId="{C52CDED0-315A-4218-8140-B1BEB1B963B1}">
      <dsp:nvSpPr>
        <dsp:cNvPr id="0" name=""/>
        <dsp:cNvSpPr/>
      </dsp:nvSpPr>
      <dsp:spPr>
        <a:xfrm>
          <a:off x="8875660" y="609448"/>
          <a:ext cx="2284855" cy="15239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Employed </a:t>
          </a:r>
        </a:p>
      </dsp:txBody>
      <dsp:txXfrm>
        <a:off x="9241237" y="609448"/>
        <a:ext cx="1919278" cy="1523998"/>
      </dsp:txXfrm>
    </dsp:sp>
    <dsp:sp modelId="{68EBF079-3D40-432B-A22A-B70AA971B808}">
      <dsp:nvSpPr>
        <dsp:cNvPr id="0" name=""/>
        <dsp:cNvSpPr/>
      </dsp:nvSpPr>
      <dsp:spPr>
        <a:xfrm>
          <a:off x="7657070" y="153"/>
          <a:ext cx="1523237" cy="15232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E</a:t>
          </a:r>
        </a:p>
      </dsp:txBody>
      <dsp:txXfrm>
        <a:off x="7880143" y="223226"/>
        <a:ext cx="1077091" cy="10770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09CCA-8F6A-46B5-8DE5-3EFB6F1CCA52}">
      <dsp:nvSpPr>
        <dsp:cNvPr id="0" name=""/>
        <dsp:cNvSpPr/>
      </dsp:nvSpPr>
      <dsp:spPr>
        <a:xfrm>
          <a:off x="867251" y="0"/>
          <a:ext cx="9828847" cy="225213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0227EC-3529-4123-AEB5-518326D40F01}">
      <dsp:nvSpPr>
        <dsp:cNvPr id="0" name=""/>
        <dsp:cNvSpPr/>
      </dsp:nvSpPr>
      <dsp:spPr>
        <a:xfrm>
          <a:off x="2023586" y="675640"/>
          <a:ext cx="3469005" cy="9008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23%</a:t>
          </a:r>
        </a:p>
      </dsp:txBody>
      <dsp:txXfrm>
        <a:off x="2067562" y="719616"/>
        <a:ext cx="3381053" cy="812901"/>
      </dsp:txXfrm>
    </dsp:sp>
    <dsp:sp modelId="{9AAC8A3D-48E0-4501-8C85-D78CFD1D4BB7}">
      <dsp:nvSpPr>
        <dsp:cNvPr id="0" name=""/>
        <dsp:cNvSpPr/>
      </dsp:nvSpPr>
      <dsp:spPr>
        <a:xfrm>
          <a:off x="6070758" y="675640"/>
          <a:ext cx="3469005" cy="9008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29%</a:t>
          </a:r>
        </a:p>
      </dsp:txBody>
      <dsp:txXfrm>
        <a:off x="6114734" y="719616"/>
        <a:ext cx="3381053" cy="8129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EDAC8-074F-486B-97FD-CA3B040A48BE}">
      <dsp:nvSpPr>
        <dsp:cNvPr id="0" name=""/>
        <dsp:cNvSpPr/>
      </dsp:nvSpPr>
      <dsp:spPr>
        <a:xfrm>
          <a:off x="0" y="0"/>
          <a:ext cx="5080668" cy="508066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B04BF6-2322-4347-BE84-D2757289ED42}">
      <dsp:nvSpPr>
        <dsp:cNvPr id="0" name=""/>
        <dsp:cNvSpPr/>
      </dsp:nvSpPr>
      <dsp:spPr>
        <a:xfrm>
          <a:off x="2540334" y="0"/>
          <a:ext cx="8666584" cy="508066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1" kern="1200" dirty="0">
              <a:solidFill>
                <a:schemeClr val="accent2"/>
              </a:solidFill>
            </a:rPr>
            <a:t>Population Health</a:t>
          </a:r>
        </a:p>
      </dsp:txBody>
      <dsp:txXfrm>
        <a:off x="2540334" y="0"/>
        <a:ext cx="4333292" cy="1524203"/>
      </dsp:txXfrm>
    </dsp:sp>
    <dsp:sp modelId="{B1CAB961-F06C-4BD2-8AE7-A4924828414C}">
      <dsp:nvSpPr>
        <dsp:cNvPr id="0" name=""/>
        <dsp:cNvSpPr/>
      </dsp:nvSpPr>
      <dsp:spPr>
        <a:xfrm>
          <a:off x="889118" y="1524203"/>
          <a:ext cx="3302430" cy="330243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3AC770-925B-42FB-A9CD-747AA6AF89C0}">
      <dsp:nvSpPr>
        <dsp:cNvPr id="0" name=""/>
        <dsp:cNvSpPr/>
      </dsp:nvSpPr>
      <dsp:spPr>
        <a:xfrm>
          <a:off x="2540334" y="1524203"/>
          <a:ext cx="8666584" cy="330243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How</a:t>
          </a:r>
        </a:p>
      </dsp:txBody>
      <dsp:txXfrm>
        <a:off x="2540334" y="1524203"/>
        <a:ext cx="4333292" cy="1524198"/>
      </dsp:txXfrm>
    </dsp:sp>
    <dsp:sp modelId="{FB9EAA25-9DD1-4699-AF88-058342FED5ED}">
      <dsp:nvSpPr>
        <dsp:cNvPr id="0" name=""/>
        <dsp:cNvSpPr/>
      </dsp:nvSpPr>
      <dsp:spPr>
        <a:xfrm>
          <a:off x="1778234" y="3048402"/>
          <a:ext cx="1524198" cy="152419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5591F5-C543-4587-91D8-DBC221FD4067}">
      <dsp:nvSpPr>
        <dsp:cNvPr id="0" name=""/>
        <dsp:cNvSpPr/>
      </dsp:nvSpPr>
      <dsp:spPr>
        <a:xfrm>
          <a:off x="2540334" y="3048402"/>
          <a:ext cx="8666584" cy="152419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Why</a:t>
          </a:r>
        </a:p>
      </dsp:txBody>
      <dsp:txXfrm>
        <a:off x="2540334" y="3048402"/>
        <a:ext cx="4333292" cy="1524198"/>
      </dsp:txXfrm>
    </dsp:sp>
    <dsp:sp modelId="{0C207949-1223-49C2-BC24-0553899356A9}">
      <dsp:nvSpPr>
        <dsp:cNvPr id="0" name=""/>
        <dsp:cNvSpPr/>
      </dsp:nvSpPr>
      <dsp:spPr>
        <a:xfrm>
          <a:off x="6873626" y="0"/>
          <a:ext cx="4333292" cy="15242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Physical, mental, financial, and social well-being of a population.</a:t>
          </a:r>
        </a:p>
      </dsp:txBody>
      <dsp:txXfrm>
        <a:off x="6873626" y="0"/>
        <a:ext cx="4333292" cy="1524203"/>
      </dsp:txXfrm>
    </dsp:sp>
    <dsp:sp modelId="{578FBE1B-24B0-4984-8D9D-A01FB79E27B4}">
      <dsp:nvSpPr>
        <dsp:cNvPr id="0" name=""/>
        <dsp:cNvSpPr/>
      </dsp:nvSpPr>
      <dsp:spPr>
        <a:xfrm>
          <a:off x="6873626" y="1524203"/>
          <a:ext cx="4333292" cy="15241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Know patient’s needs and influences</a:t>
          </a:r>
        </a:p>
        <a:p>
          <a:pPr marL="228600" lvl="1" indent="-228600" algn="l" defTabSz="977900">
            <a:lnSpc>
              <a:spcPct val="90000"/>
            </a:lnSpc>
            <a:spcBef>
              <a:spcPct val="0"/>
            </a:spcBef>
            <a:spcAft>
              <a:spcPct val="15000"/>
            </a:spcAft>
            <a:buChar char="•"/>
          </a:pPr>
          <a:r>
            <a:rPr lang="en-US" sz="2200" kern="1200" dirty="0"/>
            <a:t>Offer support to address barriers to thriving</a:t>
          </a:r>
        </a:p>
      </dsp:txBody>
      <dsp:txXfrm>
        <a:off x="6873626" y="1524203"/>
        <a:ext cx="4333292" cy="1524198"/>
      </dsp:txXfrm>
    </dsp:sp>
    <dsp:sp modelId="{F48B5CF4-A766-4C84-B00B-14FD4DD2BA7E}">
      <dsp:nvSpPr>
        <dsp:cNvPr id="0" name=""/>
        <dsp:cNvSpPr/>
      </dsp:nvSpPr>
      <dsp:spPr>
        <a:xfrm>
          <a:off x="6873626" y="3048402"/>
          <a:ext cx="4333292" cy="15241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Affects the overall health and well-being of a community</a:t>
          </a:r>
        </a:p>
        <a:p>
          <a:pPr marL="228600" lvl="1" indent="-228600" algn="l" defTabSz="977900">
            <a:lnSpc>
              <a:spcPct val="90000"/>
            </a:lnSpc>
            <a:spcBef>
              <a:spcPct val="0"/>
            </a:spcBef>
            <a:spcAft>
              <a:spcPct val="15000"/>
            </a:spcAft>
            <a:buChar char="•"/>
          </a:pPr>
          <a:r>
            <a:rPr lang="en-US" sz="2200" kern="1200" dirty="0"/>
            <a:t>Impact economic productivity, quality of life, and social cohesion</a:t>
          </a:r>
        </a:p>
      </dsp:txBody>
      <dsp:txXfrm>
        <a:off x="6873626" y="3048402"/>
        <a:ext cx="4333292" cy="15241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C1604-F2EF-402E-8547-BE3C83717D56}">
      <dsp:nvSpPr>
        <dsp:cNvPr id="0" name=""/>
        <dsp:cNvSpPr/>
      </dsp:nvSpPr>
      <dsp:spPr>
        <a:xfrm rot="5400000">
          <a:off x="7022135" y="-2838674"/>
          <a:ext cx="1189632" cy="71688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None/>
          </a:pPr>
          <a:r>
            <a:rPr lang="en-US" sz="3400" kern="1200" dirty="0"/>
            <a:t>Of Americans are in Poverty</a:t>
          </a:r>
        </a:p>
      </dsp:txBody>
      <dsp:txXfrm rot="-5400000">
        <a:off x="4032504" y="209030"/>
        <a:ext cx="7110823" cy="1073486"/>
      </dsp:txXfrm>
    </dsp:sp>
    <dsp:sp modelId="{E60AA07C-B61D-4683-A4D8-01D344375BC2}">
      <dsp:nvSpPr>
        <dsp:cNvPr id="0" name=""/>
        <dsp:cNvSpPr/>
      </dsp:nvSpPr>
      <dsp:spPr>
        <a:xfrm>
          <a:off x="0" y="2253"/>
          <a:ext cx="4032504" cy="148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13%</a:t>
          </a:r>
        </a:p>
      </dsp:txBody>
      <dsp:txXfrm>
        <a:off x="72591" y="74844"/>
        <a:ext cx="3887322" cy="1341858"/>
      </dsp:txXfrm>
    </dsp:sp>
    <dsp:sp modelId="{4DCAB962-39B2-424C-A285-4F01932910F2}">
      <dsp:nvSpPr>
        <dsp:cNvPr id="0" name=""/>
        <dsp:cNvSpPr/>
      </dsp:nvSpPr>
      <dsp:spPr>
        <a:xfrm rot="5400000">
          <a:off x="7022135" y="-1277281"/>
          <a:ext cx="1189632" cy="71688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None/>
          </a:pPr>
          <a:r>
            <a:rPr lang="en-US" sz="3400" kern="1200" dirty="0"/>
            <a:t>Of Americans ALICE but not Poverty</a:t>
          </a:r>
        </a:p>
      </dsp:txBody>
      <dsp:txXfrm rot="-5400000">
        <a:off x="4032504" y="1770423"/>
        <a:ext cx="7110823" cy="1073486"/>
      </dsp:txXfrm>
    </dsp:sp>
    <dsp:sp modelId="{E266B580-4645-405A-967E-1B89D2516619}">
      <dsp:nvSpPr>
        <dsp:cNvPr id="0" name=""/>
        <dsp:cNvSpPr/>
      </dsp:nvSpPr>
      <dsp:spPr>
        <a:xfrm>
          <a:off x="0" y="1563646"/>
          <a:ext cx="4032504" cy="148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29%</a:t>
          </a:r>
        </a:p>
      </dsp:txBody>
      <dsp:txXfrm>
        <a:off x="72591" y="1636237"/>
        <a:ext cx="3887322" cy="1341858"/>
      </dsp:txXfrm>
    </dsp:sp>
    <dsp:sp modelId="{FB717A71-7437-49F6-B4A5-D4BF8500A46D}">
      <dsp:nvSpPr>
        <dsp:cNvPr id="0" name=""/>
        <dsp:cNvSpPr/>
      </dsp:nvSpPr>
      <dsp:spPr>
        <a:xfrm rot="5400000">
          <a:off x="7022135" y="284111"/>
          <a:ext cx="1189632" cy="71688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None/>
          </a:pPr>
          <a:r>
            <a:rPr lang="en-US" sz="3400" kern="1200" dirty="0"/>
            <a:t>Of Americans are Financially Struggling</a:t>
          </a:r>
        </a:p>
      </dsp:txBody>
      <dsp:txXfrm rot="-5400000">
        <a:off x="4032504" y="3331816"/>
        <a:ext cx="7110823" cy="1073486"/>
      </dsp:txXfrm>
    </dsp:sp>
    <dsp:sp modelId="{3834B005-3F1F-43D2-A865-050BDECEF552}">
      <dsp:nvSpPr>
        <dsp:cNvPr id="0" name=""/>
        <dsp:cNvSpPr/>
      </dsp:nvSpPr>
      <dsp:spPr>
        <a:xfrm>
          <a:off x="0" y="3125038"/>
          <a:ext cx="4032504" cy="148704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42%</a:t>
          </a:r>
        </a:p>
      </dsp:txBody>
      <dsp:txXfrm>
        <a:off x="72591" y="3197629"/>
        <a:ext cx="3887322" cy="13418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47DC-AB74-4432-87CA-B11AFA027647}">
      <dsp:nvSpPr>
        <dsp:cNvPr id="0" name=""/>
        <dsp:cNvSpPr/>
      </dsp:nvSpPr>
      <dsp:spPr>
        <a:xfrm>
          <a:off x="0" y="683384"/>
          <a:ext cx="11206918" cy="1983046"/>
        </a:xfrm>
        <a:prstGeom prst="rightArrow">
          <a:avLst>
            <a:gd name="adj1" fmla="val 50000"/>
            <a:gd name="adj2" fmla="val 5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58746" numCol="1" spcCol="1270" anchor="ctr" anchorCtr="0">
          <a:noAutofit/>
        </a:bodyPr>
        <a:lstStyle/>
        <a:p>
          <a:pPr marL="0" lvl="0" indent="0" algn="l" defTabSz="800100">
            <a:lnSpc>
              <a:spcPct val="90000"/>
            </a:lnSpc>
            <a:spcBef>
              <a:spcPct val="0"/>
            </a:spcBef>
            <a:spcAft>
              <a:spcPct val="35000"/>
            </a:spcAft>
            <a:buNone/>
          </a:pPr>
          <a:r>
            <a:rPr lang="en-US" sz="1800" kern="1200" dirty="0"/>
            <a:t>Utilized referenced research</a:t>
          </a:r>
        </a:p>
      </dsp:txBody>
      <dsp:txXfrm>
        <a:off x="0" y="1179146"/>
        <a:ext cx="10711157" cy="991523"/>
      </dsp:txXfrm>
    </dsp:sp>
    <dsp:sp modelId="{3CBE852C-C7C5-45A4-B664-500278BCF61F}">
      <dsp:nvSpPr>
        <dsp:cNvPr id="0" name=""/>
        <dsp:cNvSpPr/>
      </dsp:nvSpPr>
      <dsp:spPr>
        <a:xfrm>
          <a:off x="2071038" y="1226936"/>
          <a:ext cx="9135879" cy="198304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58746" numCol="1" spcCol="1270" anchor="ctr" anchorCtr="0">
          <a:noAutofit/>
        </a:bodyPr>
        <a:lstStyle/>
        <a:p>
          <a:pPr marL="0" lvl="0" indent="0" algn="l" defTabSz="800100">
            <a:lnSpc>
              <a:spcPct val="90000"/>
            </a:lnSpc>
            <a:spcBef>
              <a:spcPct val="0"/>
            </a:spcBef>
            <a:spcAft>
              <a:spcPct val="35000"/>
            </a:spcAft>
            <a:buNone/>
          </a:pPr>
          <a:r>
            <a:rPr lang="en-US" sz="1800" kern="1200"/>
            <a:t>Revamped Financial Assistance Policy</a:t>
          </a:r>
          <a:endParaRPr lang="en-US" sz="1800" kern="1200" dirty="0"/>
        </a:p>
      </dsp:txBody>
      <dsp:txXfrm>
        <a:off x="2071038" y="1722698"/>
        <a:ext cx="8640118" cy="991523"/>
      </dsp:txXfrm>
    </dsp:sp>
    <dsp:sp modelId="{5329C496-22C5-40D5-A9FA-A0E76FBE4EAD}">
      <dsp:nvSpPr>
        <dsp:cNvPr id="0" name=""/>
        <dsp:cNvSpPr/>
      </dsp:nvSpPr>
      <dsp:spPr>
        <a:xfrm>
          <a:off x="4142076" y="1770489"/>
          <a:ext cx="7064841" cy="198304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58746" numCol="1" spcCol="1270" anchor="ctr" anchorCtr="0">
          <a:noAutofit/>
        </a:bodyPr>
        <a:lstStyle/>
        <a:p>
          <a:pPr marL="0" lvl="0" indent="0" algn="l" defTabSz="800100">
            <a:lnSpc>
              <a:spcPct val="90000"/>
            </a:lnSpc>
            <a:spcBef>
              <a:spcPct val="0"/>
            </a:spcBef>
            <a:spcAft>
              <a:spcPct val="35000"/>
            </a:spcAft>
            <a:buNone/>
          </a:pPr>
          <a:r>
            <a:rPr lang="en-US" sz="1800" kern="1200" dirty="0"/>
            <a:t>Updated patient statements</a:t>
          </a:r>
        </a:p>
      </dsp:txBody>
      <dsp:txXfrm>
        <a:off x="4142076" y="2266251"/>
        <a:ext cx="6569080" cy="991523"/>
      </dsp:txXfrm>
    </dsp:sp>
    <dsp:sp modelId="{20AA8CF0-0F22-48BD-BB7B-00309E1B5FF9}">
      <dsp:nvSpPr>
        <dsp:cNvPr id="0" name=""/>
        <dsp:cNvSpPr/>
      </dsp:nvSpPr>
      <dsp:spPr>
        <a:xfrm>
          <a:off x="6214236" y="2316073"/>
          <a:ext cx="4992681" cy="198304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58746" numCol="1" spcCol="1270" anchor="ctr" anchorCtr="0">
          <a:noAutofit/>
        </a:bodyPr>
        <a:lstStyle/>
        <a:p>
          <a:pPr marL="0" lvl="0" indent="0" algn="l" defTabSz="800100">
            <a:lnSpc>
              <a:spcPct val="90000"/>
            </a:lnSpc>
            <a:spcBef>
              <a:spcPct val="0"/>
            </a:spcBef>
            <a:spcAft>
              <a:spcPct val="35000"/>
            </a:spcAft>
            <a:buNone/>
          </a:pPr>
          <a:r>
            <a:rPr lang="en-US" sz="1800" kern="1200"/>
            <a:t>Increased online capabilities</a:t>
          </a:r>
          <a:endParaRPr lang="en-US" sz="1800" kern="1200" dirty="0"/>
        </a:p>
      </dsp:txBody>
      <dsp:txXfrm>
        <a:off x="6214236" y="2811835"/>
        <a:ext cx="4496920" cy="991523"/>
      </dsp:txXfrm>
    </dsp:sp>
    <dsp:sp modelId="{D20AA4F5-BAA1-47EB-A606-3E1AAB869C4D}">
      <dsp:nvSpPr>
        <dsp:cNvPr id="0" name=""/>
        <dsp:cNvSpPr/>
      </dsp:nvSpPr>
      <dsp:spPr>
        <a:xfrm>
          <a:off x="8285274" y="2859626"/>
          <a:ext cx="2921643" cy="1983046"/>
        </a:xfrm>
        <a:prstGeom prst="rightArrow">
          <a:avLst>
            <a:gd name="adj1" fmla="val 50000"/>
            <a:gd name="adj2" fmla="val 5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58746" numCol="1" spcCol="1270" anchor="ctr" anchorCtr="0">
          <a:noAutofit/>
        </a:bodyPr>
        <a:lstStyle/>
        <a:p>
          <a:pPr marL="0" lvl="0" indent="0" algn="l" defTabSz="800100">
            <a:lnSpc>
              <a:spcPct val="90000"/>
            </a:lnSpc>
            <a:spcBef>
              <a:spcPct val="0"/>
            </a:spcBef>
            <a:spcAft>
              <a:spcPct val="35000"/>
            </a:spcAft>
            <a:buNone/>
          </a:pPr>
          <a:r>
            <a:rPr lang="en-US" sz="1800" b="1" kern="1200" dirty="0"/>
            <a:t>30% decrease in non-collected patient balances</a:t>
          </a:r>
        </a:p>
      </dsp:txBody>
      <dsp:txXfrm>
        <a:off x="8285274" y="3355388"/>
        <a:ext cx="2425882" cy="991523"/>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CDBC3B-26B8-4176-A87A-993A5DE69B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50385AB-8D22-489F-BF33-52895412A5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049212-4D75-49F7-A7AC-1EEE1E063FAA}" type="datetimeFigureOut">
              <a:rPr lang="en-US" smtClean="0"/>
              <a:t>5/25/2023</a:t>
            </a:fld>
            <a:endParaRPr lang="en-US"/>
          </a:p>
        </p:txBody>
      </p:sp>
      <p:sp>
        <p:nvSpPr>
          <p:cNvPr id="4" name="Footer Placeholder 3">
            <a:extLst>
              <a:ext uri="{FF2B5EF4-FFF2-40B4-BE49-F238E27FC236}">
                <a16:creationId xmlns:a16="http://schemas.microsoft.com/office/drawing/2014/main" id="{C1E9E470-ADD6-47F1-B9DB-E6F51FB403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0E412A-B83C-497D-B38B-75247420A7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A3BB58-176D-435B-AFED-775C80229384}" type="slidenum">
              <a:rPr lang="en-US" smtClean="0"/>
              <a:t>‹#›</a:t>
            </a:fld>
            <a:endParaRPr lang="en-US"/>
          </a:p>
        </p:txBody>
      </p:sp>
    </p:spTree>
    <p:extLst>
      <p:ext uri="{BB962C8B-B14F-4D97-AF65-F5344CB8AC3E}">
        <p14:creationId xmlns:p14="http://schemas.microsoft.com/office/powerpoint/2010/main" val="1327115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16262-EEFD-4508-9B35-0857C3A2EB55}"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DE667-2185-4511-9317-C839319514EE}" type="slidenum">
              <a:rPr lang="en-US" smtClean="0"/>
              <a:t>‹#›</a:t>
            </a:fld>
            <a:endParaRPr lang="en-US"/>
          </a:p>
        </p:txBody>
      </p:sp>
    </p:spTree>
    <p:extLst>
      <p:ext uri="{BB962C8B-B14F-4D97-AF65-F5344CB8AC3E}">
        <p14:creationId xmlns:p14="http://schemas.microsoft.com/office/powerpoint/2010/main" val="2715520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https://ncimpact.sog.unc.edu/2022/07/working-for-a-living-wage/</a:t>
            </a:r>
          </a:p>
        </p:txBody>
      </p:sp>
      <p:sp>
        <p:nvSpPr>
          <p:cNvPr id="4" name="Slide Number Placeholder 3"/>
          <p:cNvSpPr>
            <a:spLocks noGrp="1"/>
          </p:cNvSpPr>
          <p:nvPr>
            <p:ph type="sldNum" sz="quarter" idx="5"/>
          </p:nvPr>
        </p:nvSpPr>
        <p:spPr/>
        <p:txBody>
          <a:bodyPr/>
          <a:lstStyle/>
          <a:p>
            <a:fld id="{6A7DE667-2185-4511-9317-C839319514EE}" type="slidenum">
              <a:rPr lang="en-US" smtClean="0"/>
              <a:t>3</a:t>
            </a:fld>
            <a:endParaRPr lang="en-US"/>
          </a:p>
        </p:txBody>
      </p:sp>
    </p:spTree>
    <p:extLst>
      <p:ext uri="{BB962C8B-B14F-4D97-AF65-F5344CB8AC3E}">
        <p14:creationId xmlns:p14="http://schemas.microsoft.com/office/powerpoint/2010/main" val="870383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https://www.apa.org/pi/families/poverty#:~:text=Poverty%20is%20linked%20with%20negative,adversely%20impact%20our%20nation's%20children.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https://ncmedicaljournal.com/api/v1/articles/55046-poverty-as-an-adverse-childhood-experience.pdf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https://pubmed.ncbi.nlm.nih.gov/29563312/</a:t>
            </a:r>
          </a:p>
          <a:p>
            <a:endParaRPr lang="en-US" dirty="0"/>
          </a:p>
        </p:txBody>
      </p:sp>
      <p:sp>
        <p:nvSpPr>
          <p:cNvPr id="4" name="Slide Number Placeholder 3"/>
          <p:cNvSpPr>
            <a:spLocks noGrp="1"/>
          </p:cNvSpPr>
          <p:nvPr>
            <p:ph type="sldNum" sz="quarter" idx="5"/>
          </p:nvPr>
        </p:nvSpPr>
        <p:spPr/>
        <p:txBody>
          <a:bodyPr/>
          <a:lstStyle/>
          <a:p>
            <a:fld id="{6A7DE667-2185-4511-9317-C839319514EE}" type="slidenum">
              <a:rPr lang="en-US" smtClean="0"/>
              <a:t>15</a:t>
            </a:fld>
            <a:endParaRPr lang="en-US"/>
          </a:p>
        </p:txBody>
      </p:sp>
    </p:spTree>
    <p:extLst>
      <p:ext uri="{BB962C8B-B14F-4D97-AF65-F5344CB8AC3E}">
        <p14:creationId xmlns:p14="http://schemas.microsoft.com/office/powerpoint/2010/main" val="4155729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https://www.guttmacher.org/united-states/abortion/demographics</a:t>
            </a:r>
          </a:p>
          <a:p>
            <a:pPr algn="l">
              <a:buFont typeface="Arial" panose="020B0604020202020204" pitchFamily="34" charset="0"/>
              <a:buNone/>
            </a:pPr>
            <a:r>
              <a:rPr lang="en-US" b="0" i="0" dirty="0">
                <a:solidFill>
                  <a:srgbClr val="1F1F1F"/>
                </a:solidFill>
                <a:effectLst/>
                <a:latin typeface="Google Sans"/>
              </a:rPr>
              <a:t>National Center for Health Statistics, "Births, Deaths, Marriages, and Divorces: Provisional Data for 2021"</a:t>
            </a:r>
          </a:p>
          <a:p>
            <a:pPr algn="l">
              <a:buFont typeface="Arial" panose="020B0604020202020204" pitchFamily="34" charset="0"/>
              <a:buNone/>
            </a:pPr>
            <a:r>
              <a:rPr lang="en-US" b="0" i="0" dirty="0">
                <a:solidFill>
                  <a:srgbClr val="1F1F1F"/>
                </a:solidFill>
                <a:effectLst/>
                <a:latin typeface="Google Sans"/>
              </a:rPr>
              <a:t>U.S. Census Bureau, "Income, Poverty, and Health Insurance Coverage in the United States: 2021</a:t>
            </a:r>
          </a:p>
          <a:p>
            <a:endParaRPr lang="en-US" dirty="0"/>
          </a:p>
        </p:txBody>
      </p:sp>
      <p:sp>
        <p:nvSpPr>
          <p:cNvPr id="4" name="Slide Number Placeholder 3"/>
          <p:cNvSpPr>
            <a:spLocks noGrp="1"/>
          </p:cNvSpPr>
          <p:nvPr>
            <p:ph type="sldNum" sz="quarter" idx="5"/>
          </p:nvPr>
        </p:nvSpPr>
        <p:spPr/>
        <p:txBody>
          <a:bodyPr/>
          <a:lstStyle/>
          <a:p>
            <a:fld id="{6A7DE667-2185-4511-9317-C839319514EE}" type="slidenum">
              <a:rPr lang="en-US" smtClean="0"/>
              <a:t>16</a:t>
            </a:fld>
            <a:endParaRPr lang="en-US"/>
          </a:p>
        </p:txBody>
      </p:sp>
    </p:spTree>
    <p:extLst>
      <p:ext uri="{BB962C8B-B14F-4D97-AF65-F5344CB8AC3E}">
        <p14:creationId xmlns:p14="http://schemas.microsoft.com/office/powerpoint/2010/main" val="2410076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https://www.kff.org/other/state-indicator/poverty-rate-by-raceethnicity/?currentTimeframe=0&amp;sortModel=%7B%22colId%22:%22Location%22,%22sort%22:%22asc%22%7D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https://www2.gnb.ca/content/gnb/en/departments/esic/overview/content/what_is_poverty.html</a:t>
            </a:r>
          </a:p>
          <a:p>
            <a:endParaRPr lang="en-US" dirty="0"/>
          </a:p>
        </p:txBody>
      </p:sp>
      <p:sp>
        <p:nvSpPr>
          <p:cNvPr id="4" name="Slide Number Placeholder 3"/>
          <p:cNvSpPr>
            <a:spLocks noGrp="1"/>
          </p:cNvSpPr>
          <p:nvPr>
            <p:ph type="sldNum" sz="quarter" idx="5"/>
          </p:nvPr>
        </p:nvSpPr>
        <p:spPr/>
        <p:txBody>
          <a:bodyPr/>
          <a:lstStyle/>
          <a:p>
            <a:fld id="{6A7DE667-2185-4511-9317-C839319514EE}" type="slidenum">
              <a:rPr lang="en-US" smtClean="0"/>
              <a:t>17</a:t>
            </a:fld>
            <a:endParaRPr lang="en-US"/>
          </a:p>
        </p:txBody>
      </p:sp>
    </p:spTree>
    <p:extLst>
      <p:ext uri="{BB962C8B-B14F-4D97-AF65-F5344CB8AC3E}">
        <p14:creationId xmlns:p14="http://schemas.microsoft.com/office/powerpoint/2010/main" val="3828981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https://ncimpact.sog.unc.edu/2022/07/working-for-a-living-wage/</a:t>
            </a:r>
          </a:p>
        </p:txBody>
      </p:sp>
      <p:sp>
        <p:nvSpPr>
          <p:cNvPr id="4" name="Slide Number Placeholder 3"/>
          <p:cNvSpPr>
            <a:spLocks noGrp="1"/>
          </p:cNvSpPr>
          <p:nvPr>
            <p:ph type="sldNum" sz="quarter" idx="5"/>
          </p:nvPr>
        </p:nvSpPr>
        <p:spPr/>
        <p:txBody>
          <a:bodyPr/>
          <a:lstStyle/>
          <a:p>
            <a:fld id="{6A7DE667-2185-4511-9317-C839319514EE}" type="slidenum">
              <a:rPr lang="en-US" smtClean="0"/>
              <a:t>19</a:t>
            </a:fld>
            <a:endParaRPr lang="en-US"/>
          </a:p>
        </p:txBody>
      </p:sp>
    </p:spTree>
    <p:extLst>
      <p:ext uri="{BB962C8B-B14F-4D97-AF65-F5344CB8AC3E}">
        <p14:creationId xmlns:p14="http://schemas.microsoft.com/office/powerpoint/2010/main" val="3138536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0"/>
              </a:spcAft>
              <a:buFont typeface="Arial" panose="020B0604020202020204" pitchFamily="34" charset="0"/>
              <a:buNone/>
              <a:defRPr/>
            </a:pPr>
            <a:r>
              <a:rPr lang="en-US" altLang="en-US" b="1" dirty="0"/>
              <a:t>Sources:</a:t>
            </a:r>
            <a:endParaRPr lang="en-US" b="1" dirty="0"/>
          </a:p>
          <a:p>
            <a:pPr marL="171450" indent="-171450" fontAlgn="auto">
              <a:spcBef>
                <a:spcPts val="0"/>
              </a:spcBef>
              <a:spcAft>
                <a:spcPts val="0"/>
              </a:spcAft>
              <a:buFont typeface="Arial" panose="020B0604020202020204" pitchFamily="34" charset="0"/>
              <a:buChar char="•"/>
              <a:defRPr/>
            </a:pPr>
            <a:r>
              <a:rPr lang="en-US" b="0" dirty="0"/>
              <a:t>Income</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Pacific Northwest Regional Economic Analysis Project (</a:t>
            </a:r>
            <a:r>
              <a:rPr lang="en-US" dirty="0" err="1">
                <a:effectLst/>
              </a:rPr>
              <a:t>PNREAP</a:t>
            </a:r>
            <a:r>
              <a:rPr lang="en-US" dirty="0">
                <a:effectLst/>
              </a:rPr>
              <a:t>. (2020). </a:t>
            </a:r>
            <a:r>
              <a:rPr lang="en-US" i="1" dirty="0">
                <a:effectLst/>
              </a:rPr>
              <a:t>United States: Per Capita Personal Income Trends over 1958-2020</a:t>
            </a:r>
            <a:r>
              <a:rPr lang="en-US" dirty="0">
                <a:effectLst/>
              </a:rPr>
              <a:t>. United States Regional Economic Analysis Project. Retrieved December 15, 2021, from https://united-states.reaproject.org/analysis/comparative-trends-analysis/per_capita_personal_income/tools/0/0/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Healthcare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 Centers for Medicare and Medicaid Services. (2020). </a:t>
            </a:r>
            <a:r>
              <a:rPr lang="en-US" dirty="0" err="1"/>
              <a:t>NHE</a:t>
            </a:r>
            <a:r>
              <a:rPr lang="en-US" dirty="0"/>
              <a:t> Summary, including share of GDP, CY 1960-2019. U.S. Centers for Medicare and Medicaid Services. Retrieved December 13, 2021, from https://www.cms.gov/Research-Statistics-Data-and-Systems/Statistics-Trends-and-Reports/NationalHealthExpendData/NationalHealthAccountsHistorical.</a:t>
            </a:r>
            <a:endParaRPr lang="en-US"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Education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National Center for Education Statistics (NCES). (2021). </a:t>
            </a:r>
            <a:r>
              <a:rPr lang="en-US" i="1" dirty="0">
                <a:effectLst/>
              </a:rPr>
              <a:t>The NCES Fast Facts Tool provides quick answers to many education questions (National Center for Education Statistics)</a:t>
            </a:r>
            <a:r>
              <a:rPr lang="en-US" dirty="0">
                <a:effectLst/>
              </a:rPr>
              <a:t>. Tuition costs of colleges and universities. Retrieved December 15, 2021, from https://nces.ed.gov/fastfacts/display.asp?id=76 </a:t>
            </a:r>
          </a:p>
          <a:p>
            <a:endParaRPr lang="en-US" dirty="0"/>
          </a:p>
        </p:txBody>
      </p:sp>
      <p:sp>
        <p:nvSpPr>
          <p:cNvPr id="4" name="Slide Number Placeholder 3"/>
          <p:cNvSpPr>
            <a:spLocks noGrp="1"/>
          </p:cNvSpPr>
          <p:nvPr>
            <p:ph type="sldNum" sz="quarter" idx="5"/>
          </p:nvPr>
        </p:nvSpPr>
        <p:spPr/>
        <p:txBody>
          <a:bodyPr/>
          <a:lstStyle/>
          <a:p>
            <a:fld id="{C9249FC6-4ADC-F046-A462-F3206DD86128}" type="slidenum">
              <a:rPr lang="en-US" smtClean="0"/>
              <a:t>20</a:t>
            </a:fld>
            <a:endParaRPr lang="en-US"/>
          </a:p>
        </p:txBody>
      </p:sp>
    </p:spTree>
    <p:extLst>
      <p:ext uri="{BB962C8B-B14F-4D97-AF65-F5344CB8AC3E}">
        <p14:creationId xmlns:p14="http://schemas.microsoft.com/office/powerpoint/2010/main" val="3023267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https://www.unitedforalice.org/wage-tool</a:t>
            </a:r>
          </a:p>
          <a:p>
            <a:r>
              <a:rPr lang="en-US" dirty="0"/>
              <a:t>https://www.unitedforalice.org/national-overview</a:t>
            </a:r>
          </a:p>
        </p:txBody>
      </p:sp>
      <p:sp>
        <p:nvSpPr>
          <p:cNvPr id="4" name="Slide Number Placeholder 3"/>
          <p:cNvSpPr>
            <a:spLocks noGrp="1"/>
          </p:cNvSpPr>
          <p:nvPr>
            <p:ph type="sldNum" sz="quarter" idx="5"/>
          </p:nvPr>
        </p:nvSpPr>
        <p:spPr/>
        <p:txBody>
          <a:bodyPr/>
          <a:lstStyle/>
          <a:p>
            <a:fld id="{6A7DE667-2185-4511-9317-C839319514EE}" type="slidenum">
              <a:rPr lang="en-US" smtClean="0"/>
              <a:t>21</a:t>
            </a:fld>
            <a:endParaRPr lang="en-US"/>
          </a:p>
        </p:txBody>
      </p:sp>
    </p:spTree>
    <p:extLst>
      <p:ext uri="{BB962C8B-B14F-4D97-AF65-F5344CB8AC3E}">
        <p14:creationId xmlns:p14="http://schemas.microsoft.com/office/powerpoint/2010/main" val="3329342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https://www.unitedforalice.org/wage-tool</a:t>
            </a:r>
          </a:p>
          <a:p>
            <a:r>
              <a:rPr lang="en-US" dirty="0"/>
              <a:t>https://www.unitedforalice.org/national-overview</a:t>
            </a:r>
          </a:p>
        </p:txBody>
      </p:sp>
      <p:sp>
        <p:nvSpPr>
          <p:cNvPr id="4" name="Slide Number Placeholder 3"/>
          <p:cNvSpPr>
            <a:spLocks noGrp="1"/>
          </p:cNvSpPr>
          <p:nvPr>
            <p:ph type="sldNum" sz="quarter" idx="5"/>
          </p:nvPr>
        </p:nvSpPr>
        <p:spPr/>
        <p:txBody>
          <a:bodyPr/>
          <a:lstStyle/>
          <a:p>
            <a:fld id="{6A7DE667-2185-4511-9317-C839319514EE}" type="slidenum">
              <a:rPr lang="en-US" smtClean="0"/>
              <a:t>22</a:t>
            </a:fld>
            <a:endParaRPr lang="en-US"/>
          </a:p>
        </p:txBody>
      </p:sp>
    </p:spTree>
    <p:extLst>
      <p:ext uri="{BB962C8B-B14F-4D97-AF65-F5344CB8AC3E}">
        <p14:creationId xmlns:p14="http://schemas.microsoft.com/office/powerpoint/2010/main" val="840014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https://www.unitedforalice.org/wage-tool</a:t>
            </a:r>
          </a:p>
          <a:p>
            <a:r>
              <a:rPr lang="en-US" dirty="0"/>
              <a:t>https://www.unitedforalice.org/national-overview</a:t>
            </a:r>
          </a:p>
        </p:txBody>
      </p:sp>
      <p:sp>
        <p:nvSpPr>
          <p:cNvPr id="4" name="Slide Number Placeholder 3"/>
          <p:cNvSpPr>
            <a:spLocks noGrp="1"/>
          </p:cNvSpPr>
          <p:nvPr>
            <p:ph type="sldNum" sz="quarter" idx="5"/>
          </p:nvPr>
        </p:nvSpPr>
        <p:spPr/>
        <p:txBody>
          <a:bodyPr/>
          <a:lstStyle/>
          <a:p>
            <a:fld id="{6A7DE667-2185-4511-9317-C839319514EE}" type="slidenum">
              <a:rPr lang="en-US" smtClean="0"/>
              <a:t>23</a:t>
            </a:fld>
            <a:endParaRPr lang="en-US"/>
          </a:p>
        </p:txBody>
      </p:sp>
    </p:spTree>
    <p:extLst>
      <p:ext uri="{BB962C8B-B14F-4D97-AF65-F5344CB8AC3E}">
        <p14:creationId xmlns:p14="http://schemas.microsoft.com/office/powerpoint/2010/main" val="3849690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https://livingwage.mit.edu/counties/55015</a:t>
            </a:r>
          </a:p>
        </p:txBody>
      </p:sp>
      <p:sp>
        <p:nvSpPr>
          <p:cNvPr id="4" name="Slide Number Placeholder 3"/>
          <p:cNvSpPr>
            <a:spLocks noGrp="1"/>
          </p:cNvSpPr>
          <p:nvPr>
            <p:ph type="sldNum" sz="quarter" idx="5"/>
          </p:nvPr>
        </p:nvSpPr>
        <p:spPr/>
        <p:txBody>
          <a:bodyPr/>
          <a:lstStyle/>
          <a:p>
            <a:fld id="{6A7DE667-2185-4511-9317-C839319514EE}" type="slidenum">
              <a:rPr lang="en-US" smtClean="0"/>
              <a:t>24</a:t>
            </a:fld>
            <a:endParaRPr lang="en-US"/>
          </a:p>
        </p:txBody>
      </p:sp>
    </p:spTree>
    <p:extLst>
      <p:ext uri="{BB962C8B-B14F-4D97-AF65-F5344CB8AC3E}">
        <p14:creationId xmlns:p14="http://schemas.microsoft.com/office/powerpoint/2010/main" val="673631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Tx/>
              <a:buNone/>
            </a:pPr>
            <a:r>
              <a:rPr lang="en-US" altLang="en-US" b="1"/>
              <a:t>Sources</a:t>
            </a:r>
          </a:p>
          <a:p>
            <a:pPr marL="171450" indent="-171450">
              <a:buFont typeface="Arial" panose="020B0604020202020204" pitchFamily="34" charset="0"/>
              <a:buChar char="•"/>
            </a:pPr>
            <a:r>
              <a:rPr lang="en-US" err="1">
                <a:effectLst/>
              </a:rPr>
              <a:t>Gagnier</a:t>
            </a:r>
            <a:r>
              <a:rPr lang="en-US">
                <a:effectLst/>
              </a:rPr>
              <a:t>, S. (2017, October 27). </a:t>
            </a:r>
            <a:r>
              <a:rPr lang="en-US" i="1">
                <a:effectLst/>
              </a:rPr>
              <a:t>The past, present, and future of Population Health Research</a:t>
            </a:r>
            <a:r>
              <a:rPr lang="en-US">
                <a:effectLst/>
              </a:rPr>
              <a:t>. intermountainhealthcare.org. Retrieved December 3, 2021, from https://intermountainhealthcare.org/blogs/topics/research/2016/05/past-present-and-future-of-population-health-research/. </a:t>
            </a:r>
          </a:p>
          <a:p>
            <a:pPr marL="171450" indent="-171450">
              <a:buFont typeface="Arial" panose="020B0604020202020204" pitchFamily="34" charset="0"/>
              <a:buChar char="•"/>
            </a:pPr>
            <a:r>
              <a:rPr lang="en-US">
                <a:effectLst/>
              </a:rPr>
              <a:t>Oregon Primary Care Association. (2021). </a:t>
            </a:r>
            <a:r>
              <a:rPr lang="en-US" i="1">
                <a:effectLst/>
              </a:rPr>
              <a:t>Health Equity &amp; Social Care</a:t>
            </a:r>
            <a:r>
              <a:rPr lang="en-US">
                <a:effectLst/>
              </a:rPr>
              <a:t>. Oregon Primary Care Association. Retrieved December 3, 2021, from https://www.orpca.org/initiatives/social-determinants-of-health.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654DFF-9F13-4DA5-A984-3829EF412D70}" type="slidenum">
              <a:rPr lang="en-US" altLang="en-US"/>
              <a:pPr/>
              <a:t>26</a:t>
            </a:fld>
            <a:endParaRPr lang="en-US" altLang="en-US"/>
          </a:p>
        </p:txBody>
      </p:sp>
    </p:spTree>
    <p:extLst>
      <p:ext uri="{BB962C8B-B14F-4D97-AF65-F5344CB8AC3E}">
        <p14:creationId xmlns:p14="http://schemas.microsoft.com/office/powerpoint/2010/main" val="82410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https://www2.gnb.ca/content/gnb/en/departments/esic/overview/content/what_is_poverty.html</a:t>
            </a:r>
          </a:p>
        </p:txBody>
      </p:sp>
      <p:sp>
        <p:nvSpPr>
          <p:cNvPr id="4" name="Slide Number Placeholder 3"/>
          <p:cNvSpPr>
            <a:spLocks noGrp="1"/>
          </p:cNvSpPr>
          <p:nvPr>
            <p:ph type="sldNum" sz="quarter" idx="5"/>
          </p:nvPr>
        </p:nvSpPr>
        <p:spPr/>
        <p:txBody>
          <a:bodyPr/>
          <a:lstStyle/>
          <a:p>
            <a:fld id="{6A7DE667-2185-4511-9317-C839319514EE}" type="slidenum">
              <a:rPr lang="en-US" smtClean="0"/>
              <a:t>6</a:t>
            </a:fld>
            <a:endParaRPr lang="en-US"/>
          </a:p>
        </p:txBody>
      </p:sp>
    </p:spTree>
    <p:extLst>
      <p:ext uri="{BB962C8B-B14F-4D97-AF65-F5344CB8AC3E}">
        <p14:creationId xmlns:p14="http://schemas.microsoft.com/office/powerpoint/2010/main" val="2282160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health.gov/healthypeople/priority-areas/social-determinants-health/literature-summaries/poverty#:~:text=Across%20the%20lifespan%2C%20residents%20of,mortality%2C%20and%20lower%20life%20expectancy.&amp;text=Children%20make%20up%20the%20largest%20age%20group%20of%20those%20experiencing%20poverty.</a:t>
            </a:r>
          </a:p>
          <a:p>
            <a:endParaRPr lang="en-US" dirty="0"/>
          </a:p>
        </p:txBody>
      </p:sp>
      <p:sp>
        <p:nvSpPr>
          <p:cNvPr id="4" name="Slide Number Placeholder 3"/>
          <p:cNvSpPr>
            <a:spLocks noGrp="1"/>
          </p:cNvSpPr>
          <p:nvPr>
            <p:ph type="sldNum" sz="quarter" idx="5"/>
          </p:nvPr>
        </p:nvSpPr>
        <p:spPr/>
        <p:txBody>
          <a:bodyPr/>
          <a:lstStyle/>
          <a:p>
            <a:fld id="{6A7DE667-2185-4511-9317-C839319514EE}" type="slidenum">
              <a:rPr lang="en-US" smtClean="0"/>
              <a:t>30</a:t>
            </a:fld>
            <a:endParaRPr lang="en-US"/>
          </a:p>
        </p:txBody>
      </p:sp>
    </p:spTree>
    <p:extLst>
      <p:ext uri="{BB962C8B-B14F-4D97-AF65-F5344CB8AC3E}">
        <p14:creationId xmlns:p14="http://schemas.microsoft.com/office/powerpoint/2010/main" val="52379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https://www.census.gov/topics/income-poverty/poverty/guidance/poverty-measures.html</a:t>
            </a:r>
          </a:p>
          <a:p>
            <a:r>
              <a:rPr lang="en-US" dirty="0"/>
              <a:t>https://aspe.hhs.gov/topics/poverty-economic-mobility/poverty-guidelines/frequently-asked-questions-related-poverty-guidelines-poverty</a:t>
            </a:r>
          </a:p>
          <a:p>
            <a:r>
              <a:rPr lang="en-US" dirty="0"/>
              <a:t>https://www.healthcare.gov/glossary/federal-poverty-level-fpl/</a:t>
            </a:r>
          </a:p>
        </p:txBody>
      </p:sp>
      <p:sp>
        <p:nvSpPr>
          <p:cNvPr id="4" name="Slide Number Placeholder 3"/>
          <p:cNvSpPr>
            <a:spLocks noGrp="1"/>
          </p:cNvSpPr>
          <p:nvPr>
            <p:ph type="sldNum" sz="quarter" idx="5"/>
          </p:nvPr>
        </p:nvSpPr>
        <p:spPr/>
        <p:txBody>
          <a:bodyPr/>
          <a:lstStyle/>
          <a:p>
            <a:fld id="{6A7DE667-2185-4511-9317-C839319514EE}" type="slidenum">
              <a:rPr lang="en-US" smtClean="0"/>
              <a:t>7</a:t>
            </a:fld>
            <a:endParaRPr lang="en-US"/>
          </a:p>
        </p:txBody>
      </p:sp>
    </p:spTree>
    <p:extLst>
      <p:ext uri="{BB962C8B-B14F-4D97-AF65-F5344CB8AC3E}">
        <p14:creationId xmlns:p14="http://schemas.microsoft.com/office/powerpoint/2010/main" val="98170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https://www.census.gov/topics/income-poverty/poverty/guidance/poverty-measures.html</a:t>
            </a:r>
          </a:p>
          <a:p>
            <a:r>
              <a:rPr lang="en-US" dirty="0"/>
              <a:t>https://aspe.hhs.gov/topics/poverty-economic-mobility/poverty-guidelines/frequently-asked-questions-related-poverty-guidelines-poverty</a:t>
            </a:r>
          </a:p>
        </p:txBody>
      </p:sp>
      <p:sp>
        <p:nvSpPr>
          <p:cNvPr id="4" name="Slide Number Placeholder 3"/>
          <p:cNvSpPr>
            <a:spLocks noGrp="1"/>
          </p:cNvSpPr>
          <p:nvPr>
            <p:ph type="sldNum" sz="quarter" idx="5"/>
          </p:nvPr>
        </p:nvSpPr>
        <p:spPr/>
        <p:txBody>
          <a:bodyPr/>
          <a:lstStyle/>
          <a:p>
            <a:fld id="{6A7DE667-2185-4511-9317-C839319514EE}" type="slidenum">
              <a:rPr lang="en-US" smtClean="0"/>
              <a:t>8</a:t>
            </a:fld>
            <a:endParaRPr lang="en-US"/>
          </a:p>
        </p:txBody>
      </p:sp>
    </p:spTree>
    <p:extLst>
      <p:ext uri="{BB962C8B-B14F-4D97-AF65-F5344CB8AC3E}">
        <p14:creationId xmlns:p14="http://schemas.microsoft.com/office/powerpoint/2010/main" val="130357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https://www.fns.usda.gov/snap/thriftyfoodplan</a:t>
            </a:r>
          </a:p>
          <a:p>
            <a:r>
              <a:rPr lang="en-US" dirty="0"/>
              <a:t>https://www.census.gov/topics/income-poverty/poverty/guidance/poverty-measures.html</a:t>
            </a:r>
          </a:p>
          <a:p>
            <a:endParaRPr lang="en-US" dirty="0"/>
          </a:p>
        </p:txBody>
      </p:sp>
      <p:sp>
        <p:nvSpPr>
          <p:cNvPr id="4" name="Slide Number Placeholder 3"/>
          <p:cNvSpPr>
            <a:spLocks noGrp="1"/>
          </p:cNvSpPr>
          <p:nvPr>
            <p:ph type="sldNum" sz="quarter" idx="5"/>
          </p:nvPr>
        </p:nvSpPr>
        <p:spPr/>
        <p:txBody>
          <a:bodyPr/>
          <a:lstStyle/>
          <a:p>
            <a:fld id="{6A7DE667-2185-4511-9317-C839319514EE}" type="slidenum">
              <a:rPr lang="en-US" smtClean="0"/>
              <a:t>9</a:t>
            </a:fld>
            <a:endParaRPr lang="en-US"/>
          </a:p>
        </p:txBody>
      </p:sp>
    </p:spTree>
    <p:extLst>
      <p:ext uri="{BB962C8B-B14F-4D97-AF65-F5344CB8AC3E}">
        <p14:creationId xmlns:p14="http://schemas.microsoft.com/office/powerpoint/2010/main" val="2078432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https://www.fns.usda.gov/snap/thriftyfoodplan</a:t>
            </a:r>
          </a:p>
          <a:p>
            <a:r>
              <a:rPr lang="en-US" dirty="0"/>
              <a:t>https://www.census.gov/topics/income-poverty/poverty/guidance/poverty-measures.html</a:t>
            </a:r>
          </a:p>
          <a:p>
            <a:endParaRPr lang="en-US" dirty="0"/>
          </a:p>
        </p:txBody>
      </p:sp>
      <p:sp>
        <p:nvSpPr>
          <p:cNvPr id="4" name="Slide Number Placeholder 3"/>
          <p:cNvSpPr>
            <a:spLocks noGrp="1"/>
          </p:cNvSpPr>
          <p:nvPr>
            <p:ph type="sldNum" sz="quarter" idx="5"/>
          </p:nvPr>
        </p:nvSpPr>
        <p:spPr/>
        <p:txBody>
          <a:bodyPr/>
          <a:lstStyle/>
          <a:p>
            <a:fld id="{6A7DE667-2185-4511-9317-C839319514EE}" type="slidenum">
              <a:rPr lang="en-US" smtClean="0"/>
              <a:t>10</a:t>
            </a:fld>
            <a:endParaRPr lang="en-US"/>
          </a:p>
        </p:txBody>
      </p:sp>
    </p:spTree>
    <p:extLst>
      <p:ext uri="{BB962C8B-B14F-4D97-AF65-F5344CB8AC3E}">
        <p14:creationId xmlns:p14="http://schemas.microsoft.com/office/powerpoint/2010/main" val="424912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https://unitedwaynca.org/blog/child-poverty-in-america/</a:t>
            </a:r>
          </a:p>
          <a:p>
            <a:r>
              <a:rPr lang="en-US" dirty="0"/>
              <a:t>https://www.nccp.org/publication/childhood-and-intergenerational-poverty/</a:t>
            </a:r>
          </a:p>
          <a:p>
            <a:r>
              <a:rPr lang="en-US" dirty="0"/>
              <a:t>https://www.researchgate.net/figure/Factors-influencing-information-poverty-In-this-model-information-poverty-is-shaped_fig2_334908139</a:t>
            </a:r>
          </a:p>
          <a:p>
            <a:r>
              <a:rPr lang="en-US" dirty="0"/>
              <a:t>https://sistersofcharitysc.com/poverty-study/</a:t>
            </a:r>
          </a:p>
          <a:p>
            <a:r>
              <a:rPr lang="en-US" dirty="0"/>
              <a:t>https://www.tandfonline.com/doi/full/10.1080/1331677X.2020.1780144</a:t>
            </a:r>
          </a:p>
          <a:p>
            <a:r>
              <a:rPr lang="en-US" dirty="0"/>
              <a:t>https://ywcaspokane.org/race-poverty-and-access-to-wellbeing-in-america/</a:t>
            </a:r>
          </a:p>
          <a:p>
            <a:r>
              <a:rPr lang="en-US" dirty="0"/>
              <a:t>https://www.huffpost.com/entry/better-understanding-pare_b_3000089</a:t>
            </a:r>
          </a:p>
        </p:txBody>
      </p:sp>
      <p:sp>
        <p:nvSpPr>
          <p:cNvPr id="4" name="Slide Number Placeholder 3"/>
          <p:cNvSpPr>
            <a:spLocks noGrp="1"/>
          </p:cNvSpPr>
          <p:nvPr>
            <p:ph type="sldNum" sz="quarter" idx="5"/>
          </p:nvPr>
        </p:nvSpPr>
        <p:spPr/>
        <p:txBody>
          <a:bodyPr/>
          <a:lstStyle/>
          <a:p>
            <a:fld id="{6A7DE667-2185-4511-9317-C839319514EE}" type="slidenum">
              <a:rPr lang="en-US" smtClean="0"/>
              <a:t>12</a:t>
            </a:fld>
            <a:endParaRPr lang="en-US"/>
          </a:p>
        </p:txBody>
      </p:sp>
    </p:spTree>
    <p:extLst>
      <p:ext uri="{BB962C8B-B14F-4D97-AF65-F5344CB8AC3E}">
        <p14:creationId xmlns:p14="http://schemas.microsoft.com/office/powerpoint/2010/main" val="198455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https://www.thoughtco.com/maslows-hierarchy-of-needs-4582571</a:t>
            </a:r>
          </a:p>
        </p:txBody>
      </p:sp>
      <p:sp>
        <p:nvSpPr>
          <p:cNvPr id="4" name="Slide Number Placeholder 3"/>
          <p:cNvSpPr>
            <a:spLocks noGrp="1"/>
          </p:cNvSpPr>
          <p:nvPr>
            <p:ph type="sldNum" sz="quarter" idx="5"/>
          </p:nvPr>
        </p:nvSpPr>
        <p:spPr/>
        <p:txBody>
          <a:bodyPr/>
          <a:lstStyle/>
          <a:p>
            <a:fld id="{6A7DE667-2185-4511-9317-C839319514EE}" type="slidenum">
              <a:rPr lang="en-US" smtClean="0"/>
              <a:t>13</a:t>
            </a:fld>
            <a:endParaRPr lang="en-US"/>
          </a:p>
        </p:txBody>
      </p:sp>
    </p:spTree>
    <p:extLst>
      <p:ext uri="{BB962C8B-B14F-4D97-AF65-F5344CB8AC3E}">
        <p14:creationId xmlns:p14="http://schemas.microsoft.com/office/powerpoint/2010/main" val="595831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ealth.gov/healthypeople/priority-areas/social-determinants-health/literature-summaries/poverty#:~:text=Across%20the%20lifespan%2C%20residents%20of,mortality%2C%20and%20lower%20life%20expectancy.&amp;text=Children%20make%20up%20the%20largest%20age%20group%20of%20those%20experiencing%20poverty.</a:t>
            </a:r>
          </a:p>
          <a:p>
            <a:endParaRPr lang="en-US" dirty="0"/>
          </a:p>
          <a:p>
            <a:r>
              <a:rPr lang="en-US" dirty="0"/>
              <a:t>https://www.census.gov/newsroom/stories/poverty-awareness-month.html</a:t>
            </a:r>
          </a:p>
          <a:p>
            <a:r>
              <a:rPr lang="en-US" dirty="0"/>
              <a:t>https://www.kff.org/other/state-indicator/poverty-rate-by-raceethnicity/?currentTimeframe=0&amp;sortModel=%7B%22colId%22:%22Location%22,%22sort%22:%22asc%22%7D</a:t>
            </a:r>
          </a:p>
          <a:p>
            <a:endParaRPr lang="en-US" dirty="0"/>
          </a:p>
          <a:p>
            <a:pPr algn="l">
              <a:buFont typeface="Arial" panose="020B0604020202020204" pitchFamily="34" charset="0"/>
              <a:buChar char="•"/>
            </a:pPr>
            <a:r>
              <a:rPr lang="en-US" b="0" i="0" dirty="0" err="1">
                <a:solidFill>
                  <a:srgbClr val="1F1F1F"/>
                </a:solidFill>
                <a:effectLst/>
                <a:latin typeface="Google Sans"/>
              </a:rPr>
              <a:t>hronic</a:t>
            </a:r>
            <a:r>
              <a:rPr lang="en-US" b="0" i="0" dirty="0">
                <a:solidFill>
                  <a:srgbClr val="1F1F1F"/>
                </a:solidFill>
                <a:effectLst/>
                <a:latin typeface="Google Sans"/>
              </a:rPr>
              <a:t> diseases</a:t>
            </a:r>
          </a:p>
          <a:p>
            <a:pPr marL="742950" lvl="1" indent="-285750" algn="l">
              <a:buFont typeface="Arial" panose="020B0604020202020204" pitchFamily="34" charset="0"/>
              <a:buChar char="•"/>
            </a:pPr>
            <a:r>
              <a:rPr lang="en-US" b="0" i="0" dirty="0">
                <a:solidFill>
                  <a:srgbClr val="1F1F1F"/>
                </a:solidFill>
                <a:effectLst/>
                <a:latin typeface="Google Sans"/>
              </a:rPr>
              <a:t>U.S. Census Bureau, "Income, Poverty, and Health Insurance Coverage in the United States: 2021"</a:t>
            </a:r>
          </a:p>
          <a:p>
            <a:pPr marL="742950" lvl="1" indent="-285750" algn="l">
              <a:buFont typeface="Arial" panose="020B0604020202020204" pitchFamily="34" charset="0"/>
              <a:buChar char="•"/>
            </a:pPr>
            <a:r>
              <a:rPr lang="en-US" b="0" i="0" dirty="0">
                <a:solidFill>
                  <a:srgbClr val="1F1F1F"/>
                </a:solidFill>
                <a:effectLst/>
                <a:latin typeface="Google Sans"/>
              </a:rPr>
              <a:t>Centers for Disease Control and Prevention, "Chronic Disease Overview"</a:t>
            </a:r>
          </a:p>
          <a:p>
            <a:pPr marL="742950" lvl="1" indent="-285750" algn="l">
              <a:buFont typeface="Arial" panose="020B0604020202020204" pitchFamily="34" charset="0"/>
              <a:buChar char="•"/>
            </a:pPr>
            <a:r>
              <a:rPr lang="en-US" b="0" i="0" dirty="0">
                <a:solidFill>
                  <a:srgbClr val="1F1F1F"/>
                </a:solidFill>
                <a:effectLst/>
                <a:latin typeface="Google Sans"/>
              </a:rPr>
              <a:t>National Institutes of Health, "Chronic Disease"</a:t>
            </a:r>
          </a:p>
          <a:p>
            <a:pPr marL="742950" lvl="1" indent="-285750" algn="l">
              <a:buFont typeface="Arial" panose="020B0604020202020204" pitchFamily="34" charset="0"/>
              <a:buChar char="•"/>
            </a:pPr>
            <a:r>
              <a:rPr lang="en-US" b="0" i="0" dirty="0">
                <a:solidFill>
                  <a:srgbClr val="1F1F1F"/>
                </a:solidFill>
                <a:effectLst/>
                <a:latin typeface="Google Sans"/>
              </a:rPr>
              <a:t>American Public Health Association, "Chronic Disease Prevention and Control"</a:t>
            </a:r>
          </a:p>
          <a:p>
            <a:pPr algn="l">
              <a:buFont typeface="Arial" panose="020B0604020202020204" pitchFamily="34" charset="0"/>
              <a:buChar char="•"/>
            </a:pPr>
            <a:r>
              <a:rPr lang="en-US" b="0" i="0" dirty="0">
                <a:solidFill>
                  <a:srgbClr val="1F1F1F"/>
                </a:solidFill>
                <a:effectLst/>
                <a:latin typeface="Google Sans"/>
              </a:rPr>
              <a:t>Mental illness</a:t>
            </a:r>
          </a:p>
          <a:p>
            <a:pPr marL="742950" lvl="1" indent="-285750" algn="l">
              <a:buFont typeface="Arial" panose="020B0604020202020204" pitchFamily="34" charset="0"/>
              <a:buChar char="•"/>
            </a:pPr>
            <a:r>
              <a:rPr lang="en-US" b="0" i="0" dirty="0">
                <a:solidFill>
                  <a:srgbClr val="1F1F1F"/>
                </a:solidFill>
                <a:effectLst/>
                <a:latin typeface="Google Sans"/>
              </a:rPr>
              <a:t>U.S. Census Bureau, "Income, Poverty, and Health Insurance Coverage in the United States: 2021"</a:t>
            </a:r>
          </a:p>
          <a:p>
            <a:pPr marL="742950" lvl="1" indent="-285750" algn="l">
              <a:buFont typeface="Arial" panose="020B0604020202020204" pitchFamily="34" charset="0"/>
              <a:buChar char="•"/>
            </a:pPr>
            <a:r>
              <a:rPr lang="en-US" b="0" i="0" dirty="0">
                <a:solidFill>
                  <a:srgbClr val="1F1F1F"/>
                </a:solidFill>
                <a:effectLst/>
                <a:latin typeface="Google Sans"/>
              </a:rPr>
              <a:t>Centers for Disease Control and Prevention, "Mental Illness"</a:t>
            </a:r>
          </a:p>
          <a:p>
            <a:pPr marL="742950" lvl="1" indent="-285750" algn="l">
              <a:buFont typeface="Arial" panose="020B0604020202020204" pitchFamily="34" charset="0"/>
              <a:buChar char="•"/>
            </a:pPr>
            <a:r>
              <a:rPr lang="en-US" b="0" i="0" dirty="0">
                <a:solidFill>
                  <a:srgbClr val="1F1F1F"/>
                </a:solidFill>
                <a:effectLst/>
                <a:latin typeface="Google Sans"/>
              </a:rPr>
              <a:t>National Institutes of Health, "Mental Illness"</a:t>
            </a:r>
          </a:p>
          <a:p>
            <a:pPr marL="742950" lvl="1" indent="-285750" algn="l">
              <a:buFont typeface="Arial" panose="020B0604020202020204" pitchFamily="34" charset="0"/>
              <a:buChar char="•"/>
            </a:pPr>
            <a:r>
              <a:rPr lang="en-US" b="0" i="0" dirty="0">
                <a:solidFill>
                  <a:srgbClr val="1F1F1F"/>
                </a:solidFill>
                <a:effectLst/>
                <a:latin typeface="Google Sans"/>
              </a:rPr>
              <a:t>American Public Health Association, "Mental Health"</a:t>
            </a:r>
          </a:p>
          <a:p>
            <a:pPr algn="l">
              <a:buFont typeface="Arial" panose="020B0604020202020204" pitchFamily="34" charset="0"/>
              <a:buChar char="•"/>
            </a:pPr>
            <a:r>
              <a:rPr lang="en-US" b="0" i="0" dirty="0">
                <a:solidFill>
                  <a:srgbClr val="1F1F1F"/>
                </a:solidFill>
                <a:effectLst/>
                <a:latin typeface="Google Sans"/>
              </a:rPr>
              <a:t>Injuries</a:t>
            </a:r>
          </a:p>
          <a:p>
            <a:pPr marL="742950" lvl="1" indent="-285750" algn="l">
              <a:buFont typeface="Arial" panose="020B0604020202020204" pitchFamily="34" charset="0"/>
              <a:buChar char="•"/>
            </a:pPr>
            <a:r>
              <a:rPr lang="en-US" b="0" i="0" dirty="0">
                <a:solidFill>
                  <a:srgbClr val="1F1F1F"/>
                </a:solidFill>
                <a:effectLst/>
                <a:latin typeface="Google Sans"/>
              </a:rPr>
              <a:t>U.S. Census Bureau, "Income, Poverty, and Health Insurance Coverage in the United States: 2021"</a:t>
            </a:r>
          </a:p>
          <a:p>
            <a:pPr marL="742950" lvl="1" indent="-285750" algn="l">
              <a:buFont typeface="Arial" panose="020B0604020202020204" pitchFamily="34" charset="0"/>
              <a:buChar char="•"/>
            </a:pPr>
            <a:r>
              <a:rPr lang="en-US" b="0" i="0" dirty="0">
                <a:solidFill>
                  <a:srgbClr val="1F1F1F"/>
                </a:solidFill>
                <a:effectLst/>
                <a:latin typeface="Google Sans"/>
              </a:rPr>
              <a:t>Centers for Disease Control and Prevention, "Injury Prevention"</a:t>
            </a:r>
          </a:p>
          <a:p>
            <a:pPr marL="742950" lvl="1" indent="-285750" algn="l">
              <a:buFont typeface="Arial" panose="020B0604020202020204" pitchFamily="34" charset="0"/>
              <a:buChar char="•"/>
            </a:pPr>
            <a:r>
              <a:rPr lang="en-US" b="0" i="0" dirty="0">
                <a:solidFill>
                  <a:srgbClr val="1F1F1F"/>
                </a:solidFill>
                <a:effectLst/>
                <a:latin typeface="Google Sans"/>
              </a:rPr>
              <a:t>National Institutes of Health, "Injury Prevention"</a:t>
            </a:r>
          </a:p>
          <a:p>
            <a:pPr marL="742950" lvl="1" indent="-285750" algn="l">
              <a:buFont typeface="Arial" panose="020B0604020202020204" pitchFamily="34" charset="0"/>
              <a:buChar char="•"/>
            </a:pPr>
            <a:r>
              <a:rPr lang="en-US" b="0" i="0" dirty="0">
                <a:solidFill>
                  <a:srgbClr val="1F1F1F"/>
                </a:solidFill>
                <a:effectLst/>
                <a:latin typeface="Google Sans"/>
              </a:rPr>
              <a:t>American Public Health Association, "Injury Prevention"</a:t>
            </a:r>
          </a:p>
          <a:p>
            <a:pPr algn="l">
              <a:buFont typeface="Arial" panose="020B0604020202020204" pitchFamily="34" charset="0"/>
              <a:buChar char="•"/>
            </a:pPr>
            <a:r>
              <a:rPr lang="en-US" b="0" i="0" dirty="0">
                <a:solidFill>
                  <a:srgbClr val="1F1F1F"/>
                </a:solidFill>
                <a:effectLst/>
                <a:latin typeface="Google Sans"/>
              </a:rPr>
              <a:t>Premature death</a:t>
            </a:r>
          </a:p>
          <a:p>
            <a:pPr marL="742950" lvl="1" indent="-285750" algn="l">
              <a:buFont typeface="Arial" panose="020B0604020202020204" pitchFamily="34" charset="0"/>
              <a:buChar char="•"/>
            </a:pPr>
            <a:r>
              <a:rPr lang="en-US" b="0" i="0" dirty="0">
                <a:solidFill>
                  <a:srgbClr val="1F1F1F"/>
                </a:solidFill>
                <a:effectLst/>
                <a:latin typeface="Google Sans"/>
              </a:rPr>
              <a:t>U.S. Census Bureau, "Income, Poverty, and Health Insurance Coverage in the United States: 2021"</a:t>
            </a:r>
          </a:p>
          <a:p>
            <a:pPr marL="742950" lvl="1" indent="-285750" algn="l">
              <a:buFont typeface="Arial" panose="020B0604020202020204" pitchFamily="34" charset="0"/>
              <a:buChar char="•"/>
            </a:pPr>
            <a:r>
              <a:rPr lang="en-US" b="0" i="0" dirty="0">
                <a:solidFill>
                  <a:srgbClr val="1F1F1F"/>
                </a:solidFill>
                <a:effectLst/>
                <a:latin typeface="Google Sans"/>
              </a:rPr>
              <a:t>Centers for Disease Control and Prevention, "Premature Death"</a:t>
            </a:r>
          </a:p>
          <a:p>
            <a:pPr marL="742950" lvl="1" indent="-285750" algn="l">
              <a:buFont typeface="Arial" panose="020B0604020202020204" pitchFamily="34" charset="0"/>
              <a:buChar char="•"/>
            </a:pPr>
            <a:r>
              <a:rPr lang="en-US" b="0" i="0" dirty="0">
                <a:solidFill>
                  <a:srgbClr val="1F1F1F"/>
                </a:solidFill>
                <a:effectLst/>
                <a:latin typeface="Google Sans"/>
              </a:rPr>
              <a:t>National Institutes of Health, "Premature Death"</a:t>
            </a:r>
          </a:p>
          <a:p>
            <a:pPr marL="742950" lvl="1" indent="-285750" algn="l">
              <a:buFont typeface="Arial" panose="020B0604020202020204" pitchFamily="34" charset="0"/>
              <a:buChar char="•"/>
            </a:pPr>
            <a:r>
              <a:rPr lang="en-US" b="0" i="0" dirty="0">
                <a:solidFill>
                  <a:srgbClr val="1F1F1F"/>
                </a:solidFill>
                <a:effectLst/>
                <a:latin typeface="Google Sans"/>
              </a:rPr>
              <a:t>American Public Health Association, "Premature Death"</a:t>
            </a:r>
          </a:p>
          <a:p>
            <a:pPr algn="l">
              <a:buFont typeface="Arial" panose="020B0604020202020204" pitchFamily="34" charset="0"/>
              <a:buChar char="•"/>
            </a:pPr>
            <a:r>
              <a:rPr lang="en-US" b="0" i="0" dirty="0">
                <a:solidFill>
                  <a:srgbClr val="1F1F1F"/>
                </a:solidFill>
                <a:effectLst/>
                <a:latin typeface="Google Sans"/>
              </a:rPr>
              <a:t>Birth rates</a:t>
            </a:r>
          </a:p>
          <a:p>
            <a:pPr marL="742950" lvl="1" indent="-285750" algn="l">
              <a:buFont typeface="Arial" panose="020B0604020202020204" pitchFamily="34" charset="0"/>
              <a:buChar char="•"/>
            </a:pPr>
            <a:r>
              <a:rPr lang="en-US" b="0" i="0" dirty="0">
                <a:solidFill>
                  <a:srgbClr val="1F1F1F"/>
                </a:solidFill>
                <a:effectLst/>
                <a:latin typeface="Google Sans"/>
              </a:rPr>
              <a:t>U.S. Census Bureau, "Income, Poverty, and Health Insurance Coverage in the United States: 2021"</a:t>
            </a:r>
          </a:p>
          <a:p>
            <a:pPr marL="742950" lvl="1" indent="-285750" algn="l">
              <a:buFont typeface="Arial" panose="020B0604020202020204" pitchFamily="34" charset="0"/>
              <a:buChar char="•"/>
            </a:pPr>
            <a:r>
              <a:rPr lang="en-US" b="0" i="0" dirty="0">
                <a:solidFill>
                  <a:srgbClr val="1F1F1F"/>
                </a:solidFill>
                <a:effectLst/>
                <a:latin typeface="Google Sans"/>
              </a:rPr>
              <a:t>Centers for Disease Control and Prevention, "Birth Rates"</a:t>
            </a:r>
          </a:p>
          <a:p>
            <a:pPr marL="742950" lvl="1" indent="-285750" algn="l">
              <a:buFont typeface="Arial" panose="020B0604020202020204" pitchFamily="34" charset="0"/>
              <a:buChar char="•"/>
            </a:pPr>
            <a:r>
              <a:rPr lang="en-US" b="0" i="0" dirty="0">
                <a:solidFill>
                  <a:srgbClr val="1F1F1F"/>
                </a:solidFill>
                <a:effectLst/>
                <a:latin typeface="Google Sans"/>
              </a:rPr>
              <a:t>National Institutes of Health, "Birth Rates"</a:t>
            </a:r>
          </a:p>
          <a:p>
            <a:pPr marL="742950" lvl="1" indent="-285750" algn="l">
              <a:buFont typeface="Arial" panose="020B0604020202020204" pitchFamily="34" charset="0"/>
              <a:buChar char="•"/>
            </a:pPr>
            <a:r>
              <a:rPr lang="en-US" b="0" i="0" dirty="0">
                <a:solidFill>
                  <a:srgbClr val="1F1F1F"/>
                </a:solidFill>
                <a:effectLst/>
                <a:latin typeface="Google Sans"/>
              </a:rPr>
              <a:t>American Public Health Association, "Birth Rates"</a:t>
            </a:r>
          </a:p>
          <a:p>
            <a:endParaRPr lang="en-US" dirty="0"/>
          </a:p>
        </p:txBody>
      </p:sp>
      <p:sp>
        <p:nvSpPr>
          <p:cNvPr id="4" name="Slide Number Placeholder 3"/>
          <p:cNvSpPr>
            <a:spLocks noGrp="1"/>
          </p:cNvSpPr>
          <p:nvPr>
            <p:ph type="sldNum" sz="quarter" idx="5"/>
          </p:nvPr>
        </p:nvSpPr>
        <p:spPr/>
        <p:txBody>
          <a:bodyPr/>
          <a:lstStyle/>
          <a:p>
            <a:fld id="{6A7DE667-2185-4511-9317-C839319514EE}" type="slidenum">
              <a:rPr lang="en-US" smtClean="0"/>
              <a:t>14</a:t>
            </a:fld>
            <a:endParaRPr lang="en-US"/>
          </a:p>
        </p:txBody>
      </p:sp>
    </p:spTree>
    <p:extLst>
      <p:ext uri="{BB962C8B-B14F-4D97-AF65-F5344CB8AC3E}">
        <p14:creationId xmlns:p14="http://schemas.microsoft.com/office/powerpoint/2010/main" val="274637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76D04DB-B74E-4781-98AC-D1C0E233D7C7}" type="slidenum">
              <a:rPr lang="en-US" altLang="en-US" smtClean="0"/>
              <a:pPr>
                <a:defRPr/>
              </a:pPr>
              <a:t>‹#›</a:t>
            </a:fld>
            <a:endParaRPr lang="en-US" altLang="en-US"/>
          </a:p>
        </p:txBody>
      </p:sp>
      <p:cxnSp>
        <p:nvCxnSpPr>
          <p:cNvPr id="8" name="Straight Connector 7">
            <a:extLst>
              <a:ext uri="{FF2B5EF4-FFF2-40B4-BE49-F238E27FC236}">
                <a16:creationId xmlns:a16="http://schemas.microsoft.com/office/drawing/2014/main" id="{D9D9A11F-6FD6-4E96-B330-D9A5232EC639}"/>
              </a:ext>
            </a:extLst>
          </p:cNvPr>
          <p:cNvCxnSpPr/>
          <p:nvPr userDrawn="1"/>
        </p:nvCxnSpPr>
        <p:spPr bwMode="auto">
          <a:xfrm>
            <a:off x="0" y="1066800"/>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2224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11201400" cy="4881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769C21F-FC3D-4BFC-BFAC-A2A5FAD69A47}" type="slidenum">
              <a:rPr lang="en-US" altLang="en-US" smtClean="0"/>
              <a:pPr>
                <a:defRPr/>
              </a:pPr>
              <a:t>‹#›</a:t>
            </a:fld>
            <a:endParaRPr lang="en-US" altLang="en-US"/>
          </a:p>
        </p:txBody>
      </p:sp>
      <p:sp>
        <p:nvSpPr>
          <p:cNvPr id="8" name="Title 7">
            <a:extLst>
              <a:ext uri="{FF2B5EF4-FFF2-40B4-BE49-F238E27FC236}">
                <a16:creationId xmlns:a16="http://schemas.microsoft.com/office/drawing/2014/main" id="{F820694E-2473-4693-8C60-322A3AA93469}"/>
              </a:ext>
            </a:extLst>
          </p:cNvPr>
          <p:cNvSpPr>
            <a:spLocks noGrp="1"/>
          </p:cNvSpPr>
          <p:nvPr>
            <p:ph type="title"/>
          </p:nvPr>
        </p:nvSpPr>
        <p:spPr>
          <a:xfrm>
            <a:off x="2514600" y="136525"/>
            <a:ext cx="9144000" cy="777875"/>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841200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B378ECC-06A5-4E32-B2DD-2A28096F2F83}" type="slidenum">
              <a:rPr lang="en-US" altLang="en-US" smtClean="0"/>
              <a:pPr>
                <a:defRPr/>
              </a:pPr>
              <a:t>‹#›</a:t>
            </a:fld>
            <a:endParaRPr lang="en-US" altLang="en-US"/>
          </a:p>
        </p:txBody>
      </p:sp>
    </p:spTree>
    <p:extLst>
      <p:ext uri="{BB962C8B-B14F-4D97-AF65-F5344CB8AC3E}">
        <p14:creationId xmlns:p14="http://schemas.microsoft.com/office/powerpoint/2010/main" val="292916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136525"/>
            <a:ext cx="9220200" cy="777875"/>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381000" y="1295400"/>
            <a:ext cx="5638800" cy="4881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295400"/>
            <a:ext cx="5638800" cy="4881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9E66CF5-2D30-41C7-9BD7-0D845EBC43A9}" type="slidenum">
              <a:rPr lang="en-US" altLang="en-US" smtClean="0"/>
              <a:pPr>
                <a:defRPr/>
              </a:pPr>
              <a:t>‹#›</a:t>
            </a:fld>
            <a:endParaRPr lang="en-US" altLang="en-US"/>
          </a:p>
        </p:txBody>
      </p:sp>
    </p:spTree>
    <p:extLst>
      <p:ext uri="{BB962C8B-B14F-4D97-AF65-F5344CB8AC3E}">
        <p14:creationId xmlns:p14="http://schemas.microsoft.com/office/powerpoint/2010/main" val="126035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210755"/>
            <a:ext cx="5616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034667"/>
            <a:ext cx="5616575" cy="41549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69024" y="1210755"/>
            <a:ext cx="561657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040418"/>
            <a:ext cx="5638800" cy="41549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CAA84654-5546-4957-890C-7D60183DB849}" type="slidenum">
              <a:rPr lang="en-US" altLang="en-US" smtClean="0"/>
              <a:pPr>
                <a:defRPr/>
              </a:pPr>
              <a:t>‹#›</a:t>
            </a:fld>
            <a:endParaRPr lang="en-US" altLang="en-US"/>
          </a:p>
        </p:txBody>
      </p:sp>
      <p:sp>
        <p:nvSpPr>
          <p:cNvPr id="11" name="Title 10">
            <a:extLst>
              <a:ext uri="{FF2B5EF4-FFF2-40B4-BE49-F238E27FC236}">
                <a16:creationId xmlns:a16="http://schemas.microsoft.com/office/drawing/2014/main" id="{6B9CAAF5-D7FE-4D00-9E72-00D414AD0531}"/>
              </a:ext>
            </a:extLst>
          </p:cNvPr>
          <p:cNvSpPr>
            <a:spLocks noGrp="1"/>
          </p:cNvSpPr>
          <p:nvPr>
            <p:ph type="title"/>
          </p:nvPr>
        </p:nvSpPr>
        <p:spPr>
          <a:xfrm>
            <a:off x="2590800" y="186638"/>
            <a:ext cx="9194798" cy="727761"/>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3320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0EE9665A-4625-42DB-A2BE-538566035F11}" type="slidenum">
              <a:rPr lang="en-US" altLang="en-US" smtClean="0"/>
              <a:pPr>
                <a:defRPr/>
              </a:pPr>
              <a:t>‹#›</a:t>
            </a:fld>
            <a:endParaRPr lang="en-US" altLang="en-US"/>
          </a:p>
        </p:txBody>
      </p:sp>
      <p:sp>
        <p:nvSpPr>
          <p:cNvPr id="7" name="Title 6">
            <a:extLst>
              <a:ext uri="{FF2B5EF4-FFF2-40B4-BE49-F238E27FC236}">
                <a16:creationId xmlns:a16="http://schemas.microsoft.com/office/drawing/2014/main" id="{74DAD26A-AF25-4A79-B162-350F1BAD1B69}"/>
              </a:ext>
            </a:extLst>
          </p:cNvPr>
          <p:cNvSpPr>
            <a:spLocks noGrp="1"/>
          </p:cNvSpPr>
          <p:nvPr>
            <p:ph type="title"/>
          </p:nvPr>
        </p:nvSpPr>
        <p:spPr>
          <a:xfrm>
            <a:off x="2590800" y="152340"/>
            <a:ext cx="9372600" cy="762060"/>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66292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5349437A-CCB4-4089-9045-539EA47E97A9}" type="slidenum">
              <a:rPr lang="en-US" altLang="en-US" smtClean="0"/>
              <a:pPr>
                <a:defRPr/>
              </a:pPr>
              <a:t>‹#›</a:t>
            </a:fld>
            <a:endParaRPr lang="en-US" altLang="en-US"/>
          </a:p>
        </p:txBody>
      </p:sp>
    </p:spTree>
    <p:extLst>
      <p:ext uri="{BB962C8B-B14F-4D97-AF65-F5344CB8AC3E}">
        <p14:creationId xmlns:p14="http://schemas.microsoft.com/office/powerpoint/2010/main" val="90681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4038601" cy="1371600"/>
          </a:xfrm>
        </p:spPr>
        <p:txBody>
          <a:bodyPr anchor="b"/>
          <a:lstStyle>
            <a:lvl1pPr>
              <a:defRPr sz="3200" b="1"/>
            </a:lvl1pPr>
          </a:lstStyle>
          <a:p>
            <a:r>
              <a:rPr lang="en-US" dirty="0"/>
              <a:t>Click to edit Master title style</a:t>
            </a:r>
          </a:p>
        </p:txBody>
      </p:sp>
      <p:sp>
        <p:nvSpPr>
          <p:cNvPr id="3" name="Content Placeholder 2"/>
          <p:cNvSpPr>
            <a:spLocks noGrp="1"/>
          </p:cNvSpPr>
          <p:nvPr>
            <p:ph idx="1"/>
          </p:nvPr>
        </p:nvSpPr>
        <p:spPr>
          <a:xfrm>
            <a:off x="5183188" y="1219200"/>
            <a:ext cx="6475412" cy="4641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0" y="2590800"/>
            <a:ext cx="4038601" cy="3278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D11C55B-0BF2-446A-ACF3-B8D6926FE962}" type="slidenum">
              <a:rPr lang="en-US" altLang="en-US" smtClean="0"/>
              <a:pPr>
                <a:defRPr/>
              </a:pPr>
              <a:t>‹#›</a:t>
            </a:fld>
            <a:endParaRPr lang="en-US" altLang="en-US"/>
          </a:p>
        </p:txBody>
      </p:sp>
    </p:spTree>
    <p:extLst>
      <p:ext uri="{BB962C8B-B14F-4D97-AF65-F5344CB8AC3E}">
        <p14:creationId xmlns:p14="http://schemas.microsoft.com/office/powerpoint/2010/main" val="280522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C4F2321-09CD-7145-979D-28C685B36A06}"/>
              </a:ext>
            </a:extLst>
          </p:cNvPr>
          <p:cNvSpPr>
            <a:spLocks noGrp="1"/>
          </p:cNvSpPr>
          <p:nvPr>
            <p:ph idx="1"/>
          </p:nvPr>
        </p:nvSpPr>
        <p:spPr>
          <a:xfrm>
            <a:off x="299282" y="1253331"/>
            <a:ext cx="10515600" cy="43513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6" name="Title Placeholder 1">
            <a:extLst>
              <a:ext uri="{FF2B5EF4-FFF2-40B4-BE49-F238E27FC236}">
                <a16:creationId xmlns:a16="http://schemas.microsoft.com/office/drawing/2014/main" id="{22819AE5-E682-8B4A-B76E-4C18BF9A0095}"/>
              </a:ext>
            </a:extLst>
          </p:cNvPr>
          <p:cNvSpPr>
            <a:spLocks noGrp="1"/>
          </p:cNvSpPr>
          <p:nvPr>
            <p:ph type="title"/>
          </p:nvPr>
        </p:nvSpPr>
        <p:spPr>
          <a:xfrm>
            <a:off x="2590800" y="329531"/>
            <a:ext cx="9448800" cy="618120"/>
          </a:xfrm>
          <a:prstGeom prst="rect">
            <a:avLst/>
          </a:prstGeom>
        </p:spPr>
        <p:txBody>
          <a:bodyPr vert="horz" lIns="91440" tIns="45720" rIns="91440" bIns="45720" rtlCol="0" anchor="t" anchorCtr="0">
            <a:noAutofit/>
          </a:bodyPr>
          <a:lstStyle>
            <a:lvl1pPr>
              <a:defRPr sz="4400" b="1" i="0">
                <a:latin typeface="+mj-lt"/>
              </a:defRPr>
            </a:lvl1pPr>
          </a:lstStyle>
          <a:p>
            <a:r>
              <a:rPr lang="en-US" dirty="0"/>
              <a:t>Click to edit Master title style</a:t>
            </a:r>
          </a:p>
        </p:txBody>
      </p:sp>
      <p:sp>
        <p:nvSpPr>
          <p:cNvPr id="4" name="Rectangle 3">
            <a:extLst>
              <a:ext uri="{FF2B5EF4-FFF2-40B4-BE49-F238E27FC236}">
                <a16:creationId xmlns:a16="http://schemas.microsoft.com/office/drawing/2014/main" id="{94F2E63D-A220-8F48-BEA0-6704BBA8D390}"/>
              </a:ext>
            </a:extLst>
          </p:cNvPr>
          <p:cNvSpPr/>
          <p:nvPr userDrawn="1"/>
        </p:nvSpPr>
        <p:spPr>
          <a:xfrm>
            <a:off x="-36131" y="-420398"/>
            <a:ext cx="3645278" cy="218201"/>
          </a:xfrm>
          <a:prstGeom prst="rect">
            <a:avLst/>
          </a:prstGeom>
        </p:spPr>
        <p:txBody>
          <a:bodyPr wrap="square">
            <a:spAutoFit/>
          </a:bodyPr>
          <a:lstStyle/>
          <a:p>
            <a:pPr lvl="0" algn="l"/>
            <a:r>
              <a:rPr lang="en-US" sz="818">
                <a:solidFill>
                  <a:schemeClr val="bg1">
                    <a:lumMod val="65000"/>
                  </a:schemeClr>
                </a:solidFill>
                <a:latin typeface="Avenir Next" panose="020B0503020202020204" pitchFamily="34" charset="0"/>
              </a:rPr>
              <a:t>BREAKER SLIDE</a:t>
            </a:r>
          </a:p>
        </p:txBody>
      </p:sp>
    </p:spTree>
    <p:extLst>
      <p:ext uri="{BB962C8B-B14F-4D97-AF65-F5344CB8AC3E}">
        <p14:creationId xmlns:p14="http://schemas.microsoft.com/office/powerpoint/2010/main" val="400945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77F2CFA-A671-4FFD-A46D-4F6C6BB3FB51}" type="slidenum">
              <a:rPr lang="en-US" altLang="en-US" smtClean="0"/>
              <a:pPr>
                <a:defRPr/>
              </a:pPr>
              <a:t>‹#›</a:t>
            </a:fld>
            <a:endParaRPr lang="en-US" altLang="en-US"/>
          </a:p>
        </p:txBody>
      </p:sp>
      <p:pic>
        <p:nvPicPr>
          <p:cNvPr id="7" name="Picture 2">
            <a:extLst>
              <a:ext uri="{FF2B5EF4-FFF2-40B4-BE49-F238E27FC236}">
                <a16:creationId xmlns:a16="http://schemas.microsoft.com/office/drawing/2014/main" id="{65701881-BC1E-4055-91BC-2116C5C9D7E1}"/>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04800" y="0"/>
            <a:ext cx="7239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4DF82496-45D5-40B5-B97D-3944984759FC}"/>
              </a:ext>
            </a:extLst>
          </p:cNvPr>
          <p:cNvCxnSpPr/>
          <p:nvPr userDrawn="1"/>
        </p:nvCxnSpPr>
        <p:spPr bwMode="auto">
          <a:xfrm>
            <a:off x="0" y="1270794"/>
            <a:ext cx="12192000" cy="0"/>
          </a:xfrm>
          <a:prstGeom prst="line">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p:cxnSp>
        <p:nvCxnSpPr>
          <p:cNvPr id="9" name="Straight Connector 8">
            <a:extLst>
              <a:ext uri="{FF2B5EF4-FFF2-40B4-BE49-F238E27FC236}">
                <a16:creationId xmlns:a16="http://schemas.microsoft.com/office/drawing/2014/main" id="{B4D28489-0422-4DC7-94CF-3D9C2AC4BBA2}"/>
              </a:ext>
            </a:extLst>
          </p:cNvPr>
          <p:cNvCxnSpPr/>
          <p:nvPr userDrawn="1"/>
        </p:nvCxnSpPr>
        <p:spPr bwMode="auto">
          <a:xfrm>
            <a:off x="0" y="1066800"/>
            <a:ext cx="12192000" cy="0"/>
          </a:xfrm>
          <a:prstGeom prst="line">
            <a:avLst/>
          </a:prstGeom>
          <a:ln w="15875">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8587210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hyperlink" Target="http://www.livingwage.mit.edu/" TargetMode="External"/><Relationship Id="rId2" Type="http://schemas.openxmlformats.org/officeDocument/2006/relationships/hyperlink" Target="http://www.unitedforalice.org/national-overview"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2F95E-2DDF-4BBC-8113-6DC162BC2EC9}"/>
              </a:ext>
            </a:extLst>
          </p:cNvPr>
          <p:cNvSpPr>
            <a:spLocks noGrp="1"/>
          </p:cNvSpPr>
          <p:nvPr>
            <p:ph type="ctrTitle"/>
          </p:nvPr>
        </p:nvSpPr>
        <p:spPr/>
        <p:txBody>
          <a:bodyPr>
            <a:normAutofit fontScale="90000"/>
          </a:bodyPr>
          <a:lstStyle/>
          <a:p>
            <a:r>
              <a:rPr lang="en-US" b="1" dirty="0">
                <a:latin typeface="Abadi" panose="020B0604020104020204" pitchFamily="34" charset="0"/>
              </a:rPr>
              <a:t>Poverty vs a Living Wage: How Understanding Helps Us </a:t>
            </a:r>
          </a:p>
        </p:txBody>
      </p:sp>
      <p:sp>
        <p:nvSpPr>
          <p:cNvPr id="3" name="Subtitle 2">
            <a:extLst>
              <a:ext uri="{FF2B5EF4-FFF2-40B4-BE49-F238E27FC236}">
                <a16:creationId xmlns:a16="http://schemas.microsoft.com/office/drawing/2014/main" id="{48AC798B-85D6-4507-87B5-93DF8B09A28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8257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2AE149-578B-DC31-67B0-114344862F2B}"/>
              </a:ext>
            </a:extLst>
          </p:cNvPr>
          <p:cNvSpPr>
            <a:spLocks noGrp="1"/>
          </p:cNvSpPr>
          <p:nvPr>
            <p:ph idx="1"/>
          </p:nvPr>
        </p:nvSpPr>
        <p:spPr>
          <a:xfrm>
            <a:off x="299282" y="1253332"/>
            <a:ext cx="11206918" cy="1002890"/>
          </a:xfrm>
          <a:solidFill>
            <a:schemeClr val="accent1">
              <a:lumMod val="20000"/>
              <a:lumOff val="80000"/>
            </a:schemeClr>
          </a:solidFill>
        </p:spPr>
        <p:txBody>
          <a:bodyPr anchor="ctr">
            <a:normAutofit/>
          </a:bodyPr>
          <a:lstStyle/>
          <a:p>
            <a:pPr marL="0" indent="0" algn="ctr">
              <a:buNone/>
            </a:pPr>
            <a:r>
              <a:rPr lang="en-US" b="1" dirty="0"/>
              <a:t>Poverty Threshold Breakdown Family of 4*</a:t>
            </a:r>
          </a:p>
        </p:txBody>
      </p:sp>
      <p:sp>
        <p:nvSpPr>
          <p:cNvPr id="3" name="Title 2">
            <a:extLst>
              <a:ext uri="{FF2B5EF4-FFF2-40B4-BE49-F238E27FC236}">
                <a16:creationId xmlns:a16="http://schemas.microsoft.com/office/drawing/2014/main" id="{4EB8E717-9831-AD9C-17BA-6573A5DA970D}"/>
              </a:ext>
            </a:extLst>
          </p:cNvPr>
          <p:cNvSpPr>
            <a:spLocks noGrp="1"/>
          </p:cNvSpPr>
          <p:nvPr>
            <p:ph type="title"/>
          </p:nvPr>
        </p:nvSpPr>
        <p:spPr/>
        <p:txBody>
          <a:bodyPr/>
          <a:lstStyle/>
          <a:p>
            <a:r>
              <a:rPr lang="en-US" dirty="0"/>
              <a:t>How is Poverty Calculated?</a:t>
            </a:r>
          </a:p>
        </p:txBody>
      </p:sp>
      <p:sp>
        <p:nvSpPr>
          <p:cNvPr id="7" name="TextBox 6">
            <a:extLst>
              <a:ext uri="{FF2B5EF4-FFF2-40B4-BE49-F238E27FC236}">
                <a16:creationId xmlns:a16="http://schemas.microsoft.com/office/drawing/2014/main" id="{DEC80552-70FF-17E1-9B94-3CC209477DA4}"/>
              </a:ext>
            </a:extLst>
          </p:cNvPr>
          <p:cNvSpPr txBox="1"/>
          <p:nvPr/>
        </p:nvSpPr>
        <p:spPr>
          <a:xfrm>
            <a:off x="228600" y="6427113"/>
            <a:ext cx="9420028" cy="261610"/>
          </a:xfrm>
          <a:prstGeom prst="rect">
            <a:avLst/>
          </a:prstGeom>
          <a:noFill/>
        </p:spPr>
        <p:txBody>
          <a:bodyPr wrap="square" rtlCol="0">
            <a:spAutoFit/>
          </a:bodyPr>
          <a:lstStyle/>
          <a:p>
            <a:pPr algn="l"/>
            <a:r>
              <a:rPr lang="en-US" sz="1100" dirty="0"/>
              <a:t>Sources: </a:t>
            </a:r>
            <a:r>
              <a:rPr lang="en-US" sz="1100" dirty="0">
                <a:solidFill>
                  <a:srgbClr val="1F1F1F"/>
                </a:solidFill>
                <a:latin typeface="Google Sans"/>
              </a:rPr>
              <a:t>HHS, United States Census Bureau, USDA</a:t>
            </a:r>
            <a:endParaRPr lang="en-US" sz="1100" dirty="0"/>
          </a:p>
        </p:txBody>
      </p:sp>
      <p:graphicFrame>
        <p:nvGraphicFramePr>
          <p:cNvPr id="5" name="Table 4">
            <a:extLst>
              <a:ext uri="{FF2B5EF4-FFF2-40B4-BE49-F238E27FC236}">
                <a16:creationId xmlns:a16="http://schemas.microsoft.com/office/drawing/2014/main" id="{490389A9-0ACD-899A-2DDD-A6828906EB4D}"/>
              </a:ext>
            </a:extLst>
          </p:cNvPr>
          <p:cNvGraphicFramePr>
            <a:graphicFrameLocks noGrp="1"/>
          </p:cNvGraphicFramePr>
          <p:nvPr>
            <p:extLst>
              <p:ext uri="{D42A27DB-BD31-4B8C-83A1-F6EECF244321}">
                <p14:modId xmlns:p14="http://schemas.microsoft.com/office/powerpoint/2010/main" val="149794512"/>
              </p:ext>
            </p:extLst>
          </p:nvPr>
        </p:nvGraphicFramePr>
        <p:xfrm>
          <a:off x="1066800" y="2590800"/>
          <a:ext cx="7238999" cy="3472699"/>
        </p:xfrm>
        <a:graphic>
          <a:graphicData uri="http://schemas.openxmlformats.org/drawingml/2006/table">
            <a:tbl>
              <a:tblPr>
                <a:effectLst>
                  <a:outerShdw blurRad="50800" dist="38100" dir="13500000" algn="br" rotWithShape="0">
                    <a:prstClr val="black">
                      <a:alpha val="40000"/>
                    </a:prstClr>
                  </a:outerShdw>
                </a:effectLst>
                <a:tableStyleId>{125E5076-3810-47DD-B79F-674D7AD40C01}</a:tableStyleId>
              </a:tblPr>
              <a:tblGrid>
                <a:gridCol w="3399785">
                  <a:extLst>
                    <a:ext uri="{9D8B030D-6E8A-4147-A177-3AD203B41FA5}">
                      <a16:colId xmlns:a16="http://schemas.microsoft.com/office/drawing/2014/main" val="2887755157"/>
                    </a:ext>
                  </a:extLst>
                </a:gridCol>
                <a:gridCol w="1919607">
                  <a:extLst>
                    <a:ext uri="{9D8B030D-6E8A-4147-A177-3AD203B41FA5}">
                      <a16:colId xmlns:a16="http://schemas.microsoft.com/office/drawing/2014/main" val="3039991080"/>
                    </a:ext>
                  </a:extLst>
                </a:gridCol>
                <a:gridCol w="1919607">
                  <a:extLst>
                    <a:ext uri="{9D8B030D-6E8A-4147-A177-3AD203B41FA5}">
                      <a16:colId xmlns:a16="http://schemas.microsoft.com/office/drawing/2014/main" val="1070400404"/>
                    </a:ext>
                  </a:extLst>
                </a:gridCol>
              </a:tblGrid>
              <a:tr h="335831">
                <a:tc>
                  <a:txBody>
                    <a:bodyPr/>
                    <a:lstStyle/>
                    <a:p>
                      <a:pPr algn="ctr" fontAlgn="b"/>
                      <a:r>
                        <a:rPr lang="en-US" sz="2000" b="1" u="none" strike="noStrike" dirty="0">
                          <a:solidFill>
                            <a:schemeClr val="tx1"/>
                          </a:solidFill>
                          <a:effectLst/>
                        </a:rPr>
                        <a:t>Measure</a:t>
                      </a:r>
                      <a:endParaRPr lang="en-US" sz="2000" b="1" i="0" u="none" strike="noStrike" dirty="0">
                        <a:solidFill>
                          <a:schemeClr val="tx1"/>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solidFill>
                            <a:schemeClr val="tx1"/>
                          </a:solidFill>
                          <a:effectLst/>
                        </a:rPr>
                        <a:t>Annual Amount</a:t>
                      </a:r>
                      <a:endParaRPr lang="en-US" sz="2000" b="1" i="0" u="none" strike="noStrike" dirty="0">
                        <a:solidFill>
                          <a:schemeClr val="tx1"/>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a:solidFill>
                            <a:schemeClr val="tx1"/>
                          </a:solidFill>
                          <a:effectLst/>
                          <a:latin typeface="Calibri" panose="020F0502020204030204" pitchFamily="34" charset="0"/>
                        </a:rPr>
                        <a:t>Monthly Amount</a:t>
                      </a: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9606237"/>
                  </a:ext>
                </a:extLst>
              </a:tr>
              <a:tr h="445724">
                <a:tc>
                  <a:txBody>
                    <a:bodyPr/>
                    <a:lstStyle/>
                    <a:p>
                      <a:pPr algn="l" fontAlgn="b"/>
                      <a:r>
                        <a:rPr lang="en-US" sz="2400" b="1" u="none" strike="noStrike" dirty="0">
                          <a:solidFill>
                            <a:schemeClr val="bg1"/>
                          </a:solidFill>
                          <a:effectLst/>
                        </a:rPr>
                        <a:t>Total </a:t>
                      </a:r>
                      <a:endParaRPr lang="en-US" sz="2400" b="1"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i="0" u="none" strike="noStrike" dirty="0">
                          <a:solidFill>
                            <a:schemeClr val="bg1"/>
                          </a:solidFill>
                          <a:effectLst/>
                          <a:latin typeface="Calibri" panose="020F0502020204030204" pitchFamily="34" charset="0"/>
                        </a:rPr>
                        <a:t>$30,000</a:t>
                      </a: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i="0" u="none" strike="noStrike" dirty="0">
                          <a:solidFill>
                            <a:schemeClr val="bg1"/>
                          </a:solidFill>
                          <a:effectLst/>
                          <a:latin typeface="Calibri" panose="020F0502020204030204" pitchFamily="34" charset="0"/>
                        </a:rPr>
                        <a:t>$2,500</a:t>
                      </a: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528338"/>
                  </a:ext>
                </a:extLst>
              </a:tr>
              <a:tr h="555617">
                <a:tc>
                  <a:txBody>
                    <a:bodyPr/>
                    <a:lstStyle/>
                    <a:p>
                      <a:pPr algn="l" fontAlgn="b"/>
                      <a:r>
                        <a:rPr lang="en-US" sz="2400" b="0" i="1" u="none" strike="noStrike" dirty="0">
                          <a:solidFill>
                            <a:schemeClr val="bg1"/>
                          </a:solidFill>
                          <a:effectLst/>
                        </a:rPr>
                        <a:t>Food </a:t>
                      </a:r>
                      <a:r>
                        <a:rPr lang="en-US" sz="2000" b="0" i="1" u="none" strike="noStrike" dirty="0">
                          <a:solidFill>
                            <a:schemeClr val="bg1"/>
                          </a:solidFill>
                          <a:effectLst/>
                        </a:rPr>
                        <a:t>(Thrifty Food Plan x3)</a:t>
                      </a:r>
                      <a:endParaRPr lang="en-US" sz="2400" b="0" i="1"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1" u="none" strike="noStrike" dirty="0">
                          <a:solidFill>
                            <a:schemeClr val="bg1"/>
                          </a:solidFill>
                          <a:effectLst/>
                        </a:rPr>
                        <a:t>$11,556</a:t>
                      </a:r>
                      <a:endParaRPr lang="en-US" sz="2800" b="0" i="1" u="none" strike="noStrike" dirty="0">
                        <a:solidFill>
                          <a:schemeClr val="bg1"/>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1" u="none" strike="noStrike" dirty="0">
                          <a:solidFill>
                            <a:schemeClr val="bg1"/>
                          </a:solidFill>
                          <a:effectLst/>
                          <a:latin typeface="Calibri" panose="020F0502020204030204" pitchFamily="34" charset="0"/>
                        </a:rPr>
                        <a:t>$963</a:t>
                      </a: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933363"/>
                  </a:ext>
                </a:extLst>
              </a:tr>
              <a:tr h="445724">
                <a:tc>
                  <a:txBody>
                    <a:bodyPr/>
                    <a:lstStyle/>
                    <a:p>
                      <a:pPr algn="l" fontAlgn="b"/>
                      <a:r>
                        <a:rPr lang="en-US" sz="2400" b="0" i="1" u="none" strike="noStrike" dirty="0">
                          <a:solidFill>
                            <a:schemeClr val="bg1"/>
                          </a:solidFill>
                          <a:effectLst/>
                        </a:rPr>
                        <a:t>Housing</a:t>
                      </a:r>
                      <a:endParaRPr lang="en-US" sz="2400" b="0" i="1"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1" u="none" strike="noStrike" dirty="0">
                          <a:solidFill>
                            <a:schemeClr val="bg1"/>
                          </a:solidFill>
                          <a:effectLst/>
                          <a:latin typeface="Calibri" panose="020F0502020204030204" pitchFamily="34" charset="0"/>
                        </a:rPr>
                        <a:t>$10,262</a:t>
                      </a: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1" u="none" strike="noStrike" dirty="0">
                          <a:solidFill>
                            <a:schemeClr val="bg1"/>
                          </a:solidFill>
                          <a:effectLst/>
                          <a:latin typeface="Calibri" panose="020F0502020204030204" pitchFamily="34" charset="0"/>
                        </a:rPr>
                        <a:t>$855</a:t>
                      </a: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0360407"/>
                  </a:ext>
                </a:extLst>
              </a:tr>
              <a:tr h="555617">
                <a:tc>
                  <a:txBody>
                    <a:bodyPr/>
                    <a:lstStyle/>
                    <a:p>
                      <a:pPr algn="l" fontAlgn="b"/>
                      <a:r>
                        <a:rPr lang="en-US" sz="2400" b="0" i="1" u="none" strike="noStrike" dirty="0">
                          <a:solidFill>
                            <a:schemeClr val="bg1"/>
                          </a:solidFill>
                          <a:effectLst/>
                        </a:rPr>
                        <a:t>Clothing</a:t>
                      </a:r>
                      <a:endParaRPr lang="en-US" sz="2400" b="0" i="1"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1" u="none" strike="noStrike" dirty="0">
                          <a:solidFill>
                            <a:schemeClr val="bg1"/>
                          </a:solidFill>
                          <a:effectLst/>
                          <a:latin typeface="Calibri" panose="020F0502020204030204" pitchFamily="34" charset="0"/>
                        </a:rPr>
                        <a:t>$1,262</a:t>
                      </a: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1" u="none" strike="noStrike" dirty="0">
                          <a:solidFill>
                            <a:schemeClr val="bg1"/>
                          </a:solidFill>
                          <a:effectLst/>
                          <a:latin typeface="Calibri" panose="020F0502020204030204" pitchFamily="34" charset="0"/>
                        </a:rPr>
                        <a:t>$105</a:t>
                      </a: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2545094"/>
                  </a:ext>
                </a:extLst>
              </a:tr>
              <a:tr h="555617">
                <a:tc>
                  <a:txBody>
                    <a:bodyPr/>
                    <a:lstStyle/>
                    <a:p>
                      <a:pPr algn="l" fontAlgn="b"/>
                      <a:r>
                        <a:rPr lang="en-US" sz="2400" b="0" i="1" u="none" strike="noStrike" dirty="0">
                          <a:solidFill>
                            <a:schemeClr val="bg1"/>
                          </a:solidFill>
                          <a:effectLst/>
                        </a:rPr>
                        <a:t>Transportation</a:t>
                      </a:r>
                      <a:endParaRPr lang="en-US" sz="2400" b="0" i="1"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1" u="none" strike="noStrike" dirty="0">
                          <a:solidFill>
                            <a:schemeClr val="bg1"/>
                          </a:solidFill>
                          <a:effectLst/>
                          <a:latin typeface="Calibri" panose="020F0502020204030204" pitchFamily="34" charset="0"/>
                        </a:rPr>
                        <a:t>$3,000</a:t>
                      </a: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1" u="none" strike="noStrike" dirty="0">
                          <a:solidFill>
                            <a:schemeClr val="bg1"/>
                          </a:solidFill>
                          <a:effectLst/>
                          <a:latin typeface="Calibri" panose="020F0502020204030204" pitchFamily="34" charset="0"/>
                        </a:rPr>
                        <a:t>$250</a:t>
                      </a: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987012"/>
                  </a:ext>
                </a:extLst>
              </a:tr>
              <a:tr h="555617">
                <a:tc>
                  <a:txBody>
                    <a:bodyPr/>
                    <a:lstStyle/>
                    <a:p>
                      <a:pPr algn="l" fontAlgn="b"/>
                      <a:r>
                        <a:rPr lang="en-US" sz="2400" b="0" i="1" u="none" strike="noStrike" dirty="0">
                          <a:solidFill>
                            <a:schemeClr val="bg1"/>
                          </a:solidFill>
                          <a:effectLst/>
                        </a:rPr>
                        <a:t>Other</a:t>
                      </a:r>
                      <a:endParaRPr lang="en-US" sz="2400" b="0" i="1"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1" u="none" strike="noStrike" dirty="0">
                          <a:solidFill>
                            <a:schemeClr val="bg1"/>
                          </a:solidFill>
                          <a:effectLst/>
                          <a:latin typeface="Calibri" panose="020F0502020204030204" pitchFamily="34" charset="0"/>
                        </a:rPr>
                        <a:t>$5,182</a:t>
                      </a: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1" u="none" strike="noStrike" dirty="0">
                          <a:solidFill>
                            <a:schemeClr val="bg1"/>
                          </a:solidFill>
                          <a:effectLst/>
                          <a:latin typeface="Calibri" panose="020F0502020204030204" pitchFamily="34" charset="0"/>
                        </a:rPr>
                        <a:t>$432</a:t>
                      </a: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5384673"/>
                  </a:ext>
                </a:extLst>
              </a:tr>
            </a:tbl>
          </a:graphicData>
        </a:graphic>
      </p:graphicFrame>
      <p:sp>
        <p:nvSpPr>
          <p:cNvPr id="8" name="Content Placeholder 2">
            <a:extLst>
              <a:ext uri="{FF2B5EF4-FFF2-40B4-BE49-F238E27FC236}">
                <a16:creationId xmlns:a16="http://schemas.microsoft.com/office/drawing/2014/main" id="{9E08382D-5887-695D-9A0C-894272F7197B}"/>
              </a:ext>
            </a:extLst>
          </p:cNvPr>
          <p:cNvSpPr txBox="1">
            <a:spLocks/>
          </p:cNvSpPr>
          <p:nvPr/>
        </p:nvSpPr>
        <p:spPr>
          <a:xfrm>
            <a:off x="8991600" y="2717553"/>
            <a:ext cx="2514600" cy="3704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2"/>
                </a:solidFill>
              </a:rPr>
              <a:t>Other = </a:t>
            </a:r>
            <a:r>
              <a:rPr lang="en-US" sz="2400" i="1" dirty="0">
                <a:solidFill>
                  <a:schemeClr val="accent2"/>
                </a:solidFill>
              </a:rPr>
              <a:t>savings, retirement, childcare, entertainment, kids activities, cell phone, etc.</a:t>
            </a:r>
          </a:p>
          <a:p>
            <a:pPr marL="0" indent="0">
              <a:buFont typeface="Arial" panose="020B0604020202020204" pitchFamily="34" charset="0"/>
              <a:buNone/>
            </a:pPr>
            <a:endParaRPr lang="en-US" sz="2400" i="1" dirty="0">
              <a:solidFill>
                <a:schemeClr val="accent2"/>
              </a:solidFill>
            </a:endParaRPr>
          </a:p>
          <a:p>
            <a:pPr marL="0" indent="0">
              <a:buFont typeface="Arial" panose="020B0604020202020204" pitchFamily="34" charset="0"/>
              <a:buNone/>
            </a:pPr>
            <a:r>
              <a:rPr lang="en-US" sz="1600" i="1" dirty="0">
                <a:solidFill>
                  <a:schemeClr val="bg1">
                    <a:lumMod val="75000"/>
                  </a:schemeClr>
                </a:solidFill>
              </a:rPr>
              <a:t>*estimating certain category breakdown</a:t>
            </a:r>
          </a:p>
        </p:txBody>
      </p:sp>
    </p:spTree>
    <p:extLst>
      <p:ext uri="{BB962C8B-B14F-4D97-AF65-F5344CB8AC3E}">
        <p14:creationId xmlns:p14="http://schemas.microsoft.com/office/powerpoint/2010/main" val="138068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2019EC-A942-4C47-E351-E332E0D2B071}"/>
              </a:ext>
            </a:extLst>
          </p:cNvPr>
          <p:cNvSpPr>
            <a:spLocks noGrp="1"/>
          </p:cNvSpPr>
          <p:nvPr>
            <p:ph idx="1"/>
          </p:nvPr>
        </p:nvSpPr>
        <p:spPr>
          <a:xfrm>
            <a:off x="457200" y="1295400"/>
            <a:ext cx="5257800" cy="4881563"/>
          </a:xfrm>
        </p:spPr>
        <p:txBody>
          <a:bodyPr>
            <a:normAutofit fontScale="92500" lnSpcReduction="10000"/>
          </a:bodyPr>
          <a:lstStyle/>
          <a:p>
            <a:pPr marL="0" indent="0">
              <a:buNone/>
            </a:pPr>
            <a:r>
              <a:rPr lang="en-US" b="1" dirty="0"/>
              <a:t>Healthy People 2030 </a:t>
            </a:r>
            <a:r>
              <a:rPr lang="en-US" dirty="0"/>
              <a:t>(HHS lead initiative to be roadmap for improving the health of all Americans)</a:t>
            </a:r>
          </a:p>
          <a:p>
            <a:endParaRPr lang="en-US" dirty="0"/>
          </a:p>
          <a:p>
            <a:pPr marL="0" indent="0">
              <a:buNone/>
            </a:pPr>
            <a:r>
              <a:rPr lang="en-US" b="1" dirty="0"/>
              <a:t>5 Areas</a:t>
            </a:r>
          </a:p>
          <a:p>
            <a:pPr marL="514350" indent="-514350">
              <a:buFont typeface="+mj-lt"/>
              <a:buAutoNum type="arabicPeriod"/>
            </a:pPr>
            <a:r>
              <a:rPr lang="en-US" dirty="0"/>
              <a:t>Economic Stability</a:t>
            </a:r>
          </a:p>
          <a:p>
            <a:pPr marL="514350" indent="-514350">
              <a:buFont typeface="+mj-lt"/>
              <a:buAutoNum type="arabicPeriod"/>
            </a:pPr>
            <a:r>
              <a:rPr lang="en-US" dirty="0"/>
              <a:t>Education Access and Quality</a:t>
            </a:r>
          </a:p>
          <a:p>
            <a:pPr marL="514350" indent="-514350">
              <a:buFont typeface="+mj-lt"/>
              <a:buAutoNum type="arabicPeriod"/>
            </a:pPr>
            <a:r>
              <a:rPr lang="en-US" dirty="0"/>
              <a:t>Health Care Access and Quality</a:t>
            </a:r>
          </a:p>
          <a:p>
            <a:pPr marL="514350" indent="-514350">
              <a:buFont typeface="+mj-lt"/>
              <a:buAutoNum type="arabicPeriod"/>
            </a:pPr>
            <a:r>
              <a:rPr lang="en-US" dirty="0"/>
              <a:t>Neighborhood and Built Environment</a:t>
            </a:r>
          </a:p>
          <a:p>
            <a:pPr marL="514350" indent="-514350">
              <a:buFont typeface="+mj-lt"/>
              <a:buAutoNum type="arabicPeriod"/>
            </a:pPr>
            <a:r>
              <a:rPr lang="en-US" dirty="0"/>
              <a:t>Social and Community Context</a:t>
            </a:r>
          </a:p>
        </p:txBody>
      </p:sp>
      <p:sp>
        <p:nvSpPr>
          <p:cNvPr id="3" name="Title 2">
            <a:extLst>
              <a:ext uri="{FF2B5EF4-FFF2-40B4-BE49-F238E27FC236}">
                <a16:creationId xmlns:a16="http://schemas.microsoft.com/office/drawing/2014/main" id="{17D46DC2-4892-0048-B674-E1A25792C834}"/>
              </a:ext>
            </a:extLst>
          </p:cNvPr>
          <p:cNvSpPr>
            <a:spLocks noGrp="1"/>
          </p:cNvSpPr>
          <p:nvPr>
            <p:ph type="title"/>
          </p:nvPr>
        </p:nvSpPr>
        <p:spPr/>
        <p:txBody>
          <a:bodyPr/>
          <a:lstStyle/>
          <a:p>
            <a:r>
              <a:rPr lang="en-US" dirty="0"/>
              <a:t>Social Detriments of Health</a:t>
            </a:r>
          </a:p>
        </p:txBody>
      </p:sp>
      <p:pic>
        <p:nvPicPr>
          <p:cNvPr id="7" name="Picture 6">
            <a:extLst>
              <a:ext uri="{FF2B5EF4-FFF2-40B4-BE49-F238E27FC236}">
                <a16:creationId xmlns:a16="http://schemas.microsoft.com/office/drawing/2014/main" id="{4E81EA7D-40E1-7699-2E61-74EA0951F3B9}"/>
              </a:ext>
            </a:extLst>
          </p:cNvPr>
          <p:cNvPicPr>
            <a:picLocks noChangeAspect="1"/>
          </p:cNvPicPr>
          <p:nvPr/>
        </p:nvPicPr>
        <p:blipFill>
          <a:blip r:embed="rId2"/>
          <a:stretch>
            <a:fillRect/>
          </a:stretch>
        </p:blipFill>
        <p:spPr>
          <a:xfrm>
            <a:off x="5884390" y="1295400"/>
            <a:ext cx="5613100" cy="5413093"/>
          </a:xfrm>
          <a:prstGeom prst="rect">
            <a:avLst/>
          </a:prstGeom>
        </p:spPr>
      </p:pic>
    </p:spTree>
    <p:extLst>
      <p:ext uri="{BB962C8B-B14F-4D97-AF65-F5344CB8AC3E}">
        <p14:creationId xmlns:p14="http://schemas.microsoft.com/office/powerpoint/2010/main" val="2663126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1D8E0B-B57C-9E42-C6FB-FA83DD365B0C}"/>
              </a:ext>
            </a:extLst>
          </p:cNvPr>
          <p:cNvSpPr>
            <a:spLocks noGrp="1"/>
          </p:cNvSpPr>
          <p:nvPr>
            <p:ph idx="1"/>
          </p:nvPr>
        </p:nvSpPr>
        <p:spPr>
          <a:xfrm>
            <a:off x="299282" y="1253331"/>
            <a:ext cx="11054518" cy="727869"/>
          </a:xfrm>
          <a:solidFill>
            <a:schemeClr val="accent4"/>
          </a:solidFill>
        </p:spPr>
        <p:txBody>
          <a:bodyPr/>
          <a:lstStyle/>
          <a:p>
            <a:pPr marL="0" indent="0">
              <a:buNone/>
            </a:pPr>
            <a:r>
              <a:rPr lang="en-US" b="1" dirty="0"/>
              <a:t>Causes of poverty are complex</a:t>
            </a:r>
          </a:p>
          <a:p>
            <a:pPr marL="0" indent="0">
              <a:buNone/>
            </a:pPr>
            <a:endParaRPr lang="en-US" b="1" dirty="0"/>
          </a:p>
        </p:txBody>
      </p:sp>
      <p:sp>
        <p:nvSpPr>
          <p:cNvPr id="3" name="Title 2">
            <a:extLst>
              <a:ext uri="{FF2B5EF4-FFF2-40B4-BE49-F238E27FC236}">
                <a16:creationId xmlns:a16="http://schemas.microsoft.com/office/drawing/2014/main" id="{DAD1C5E9-D07C-02AF-8ED9-0B20E322CD4F}"/>
              </a:ext>
            </a:extLst>
          </p:cNvPr>
          <p:cNvSpPr>
            <a:spLocks noGrp="1"/>
          </p:cNvSpPr>
          <p:nvPr>
            <p:ph type="title"/>
          </p:nvPr>
        </p:nvSpPr>
        <p:spPr/>
        <p:txBody>
          <a:bodyPr/>
          <a:lstStyle/>
          <a:p>
            <a:r>
              <a:rPr lang="en-US" dirty="0"/>
              <a:t>Causes of Poverty</a:t>
            </a:r>
          </a:p>
        </p:txBody>
      </p:sp>
      <p:graphicFrame>
        <p:nvGraphicFramePr>
          <p:cNvPr id="4" name="Diagram 3">
            <a:extLst>
              <a:ext uri="{FF2B5EF4-FFF2-40B4-BE49-F238E27FC236}">
                <a16:creationId xmlns:a16="http://schemas.microsoft.com/office/drawing/2014/main" id="{763EAACB-DE0F-A8E8-96B2-C841BA6F2E50}"/>
              </a:ext>
            </a:extLst>
          </p:cNvPr>
          <p:cNvGraphicFramePr/>
          <p:nvPr>
            <p:extLst>
              <p:ext uri="{D42A27DB-BD31-4B8C-83A1-F6EECF244321}">
                <p14:modId xmlns:p14="http://schemas.microsoft.com/office/powerpoint/2010/main" val="4271107559"/>
              </p:ext>
            </p:extLst>
          </p:nvPr>
        </p:nvGraphicFramePr>
        <p:xfrm>
          <a:off x="-514995" y="1981200"/>
          <a:ext cx="5644318" cy="4547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D6BA24E0-945D-B336-84B5-A8A6F93048D2}"/>
              </a:ext>
            </a:extLst>
          </p:cNvPr>
          <p:cNvGraphicFramePr/>
          <p:nvPr>
            <p:extLst>
              <p:ext uri="{D42A27DB-BD31-4B8C-83A1-F6EECF244321}">
                <p14:modId xmlns:p14="http://schemas.microsoft.com/office/powerpoint/2010/main" val="505064721"/>
              </p:ext>
            </p:extLst>
          </p:nvPr>
        </p:nvGraphicFramePr>
        <p:xfrm>
          <a:off x="4419600" y="3305521"/>
          <a:ext cx="3987800" cy="28955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ontent Placeholder 1">
            <a:extLst>
              <a:ext uri="{FF2B5EF4-FFF2-40B4-BE49-F238E27FC236}">
                <a16:creationId xmlns:a16="http://schemas.microsoft.com/office/drawing/2014/main" id="{71D01FD5-C87E-E0CD-9DDC-898CDEA6CC7D}"/>
              </a:ext>
            </a:extLst>
          </p:cNvPr>
          <p:cNvSpPr txBox="1">
            <a:spLocks/>
          </p:cNvSpPr>
          <p:nvPr/>
        </p:nvSpPr>
        <p:spPr>
          <a:xfrm>
            <a:off x="5225902" y="2182652"/>
            <a:ext cx="2707859" cy="97046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i="1" dirty="0">
                <a:solidFill>
                  <a:schemeClr val="accent5"/>
                </a:solidFill>
              </a:rPr>
              <a:t>Most poverty research finds poverty is cyclical</a:t>
            </a:r>
          </a:p>
        </p:txBody>
      </p:sp>
      <p:sp>
        <p:nvSpPr>
          <p:cNvPr id="9" name="Content Placeholder 1">
            <a:extLst>
              <a:ext uri="{FF2B5EF4-FFF2-40B4-BE49-F238E27FC236}">
                <a16:creationId xmlns:a16="http://schemas.microsoft.com/office/drawing/2014/main" id="{B8346D83-7500-49F4-6BCE-70012A20FBC1}"/>
              </a:ext>
            </a:extLst>
          </p:cNvPr>
          <p:cNvSpPr txBox="1">
            <a:spLocks/>
          </p:cNvSpPr>
          <p:nvPr/>
        </p:nvSpPr>
        <p:spPr>
          <a:xfrm>
            <a:off x="8442841" y="3153121"/>
            <a:ext cx="3749157" cy="3375347"/>
          </a:xfrm>
          <a:prstGeom prst="rect">
            <a:avLst/>
          </a:prstGeom>
        </p:spPr>
        <p:txBody>
          <a:bodyPr vert="horz" lIns="91440" tIns="45720" rIns="91440" bIns="45720" numCol="2"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chemeClr val="accent5"/>
                </a:solidFill>
              </a:rPr>
              <a:t>Access to Resources</a:t>
            </a:r>
          </a:p>
          <a:p>
            <a:pPr marL="0" indent="0" algn="ctr">
              <a:buFont typeface="Arial" panose="020B0604020202020204" pitchFamily="34" charset="0"/>
              <a:buNone/>
            </a:pPr>
            <a:r>
              <a:rPr lang="en-US" sz="2000" i="1" dirty="0">
                <a:solidFill>
                  <a:schemeClr val="accent5"/>
                </a:solidFill>
              </a:rPr>
              <a:t>Unemployment</a:t>
            </a:r>
          </a:p>
          <a:p>
            <a:pPr marL="0" indent="0" algn="ctr">
              <a:buFont typeface="Arial" panose="020B0604020202020204" pitchFamily="34" charset="0"/>
              <a:buNone/>
            </a:pPr>
            <a:r>
              <a:rPr lang="en-US" sz="2000" i="1" dirty="0">
                <a:solidFill>
                  <a:schemeClr val="accent5"/>
                </a:solidFill>
              </a:rPr>
              <a:t>Education</a:t>
            </a:r>
          </a:p>
          <a:p>
            <a:pPr marL="0" indent="0" algn="ctr">
              <a:buFont typeface="Arial" panose="020B0604020202020204" pitchFamily="34" charset="0"/>
              <a:buNone/>
            </a:pPr>
            <a:r>
              <a:rPr lang="en-US" sz="2000" i="1" dirty="0">
                <a:solidFill>
                  <a:schemeClr val="accent5"/>
                </a:solidFill>
              </a:rPr>
              <a:t>Healthcare</a:t>
            </a:r>
          </a:p>
          <a:p>
            <a:pPr marL="0" indent="0" algn="ctr">
              <a:buFont typeface="Arial" panose="020B0604020202020204" pitchFamily="34" charset="0"/>
              <a:buNone/>
            </a:pPr>
            <a:r>
              <a:rPr lang="en-US" sz="2000" i="1" dirty="0">
                <a:solidFill>
                  <a:schemeClr val="accent5"/>
                </a:solidFill>
              </a:rPr>
              <a:t>Discrimination</a:t>
            </a:r>
          </a:p>
          <a:p>
            <a:pPr marL="0" indent="0" algn="ctr">
              <a:buFont typeface="Arial" panose="020B0604020202020204" pitchFamily="34" charset="0"/>
              <a:buNone/>
            </a:pPr>
            <a:r>
              <a:rPr lang="en-US" sz="2000" i="1" dirty="0">
                <a:solidFill>
                  <a:schemeClr val="accent5"/>
                </a:solidFill>
              </a:rPr>
              <a:t>Corruption</a:t>
            </a:r>
          </a:p>
          <a:p>
            <a:pPr marL="0" indent="0" algn="ctr">
              <a:buFont typeface="Arial" panose="020B0604020202020204" pitchFamily="34" charset="0"/>
              <a:buNone/>
            </a:pPr>
            <a:r>
              <a:rPr lang="en-US" sz="2000" i="1" dirty="0">
                <a:solidFill>
                  <a:schemeClr val="accent5"/>
                </a:solidFill>
              </a:rPr>
              <a:t>Infrastructure</a:t>
            </a:r>
          </a:p>
          <a:p>
            <a:pPr marL="0" indent="0" algn="ctr">
              <a:buFont typeface="Arial" panose="020B0604020202020204" pitchFamily="34" charset="0"/>
              <a:buNone/>
            </a:pPr>
            <a:r>
              <a:rPr lang="en-US" sz="2000" i="1" dirty="0">
                <a:solidFill>
                  <a:schemeClr val="accent5"/>
                </a:solidFill>
              </a:rPr>
              <a:t>Family structure</a:t>
            </a:r>
          </a:p>
          <a:p>
            <a:pPr marL="0" indent="0" algn="ctr">
              <a:buFont typeface="Arial" panose="020B0604020202020204" pitchFamily="34" charset="0"/>
              <a:buNone/>
            </a:pPr>
            <a:r>
              <a:rPr lang="en-US" sz="2000" i="1" dirty="0">
                <a:solidFill>
                  <a:schemeClr val="accent5"/>
                </a:solidFill>
              </a:rPr>
              <a:t>Health problems</a:t>
            </a:r>
          </a:p>
          <a:p>
            <a:pPr marL="0" indent="0" algn="ctr">
              <a:buFont typeface="Arial" panose="020B0604020202020204" pitchFamily="34" charset="0"/>
              <a:buNone/>
            </a:pPr>
            <a:r>
              <a:rPr lang="en-US" sz="2000" i="1" dirty="0">
                <a:solidFill>
                  <a:schemeClr val="accent5"/>
                </a:solidFill>
              </a:rPr>
              <a:t>Food</a:t>
            </a:r>
          </a:p>
          <a:p>
            <a:pPr marL="0" indent="0" algn="ctr">
              <a:buFont typeface="Arial" panose="020B0604020202020204" pitchFamily="34" charset="0"/>
              <a:buNone/>
            </a:pPr>
            <a:r>
              <a:rPr lang="en-US" sz="2000" i="1" dirty="0">
                <a:solidFill>
                  <a:schemeClr val="accent5"/>
                </a:solidFill>
              </a:rPr>
              <a:t>Political Unrest</a:t>
            </a:r>
          </a:p>
          <a:p>
            <a:pPr marL="0" indent="0" algn="ctr">
              <a:buFont typeface="Arial" panose="020B0604020202020204" pitchFamily="34" charset="0"/>
              <a:buNone/>
            </a:pPr>
            <a:r>
              <a:rPr lang="en-US" sz="2000" i="1" dirty="0">
                <a:solidFill>
                  <a:schemeClr val="accent5"/>
                </a:solidFill>
              </a:rPr>
              <a:t>Opportunity</a:t>
            </a:r>
          </a:p>
          <a:p>
            <a:pPr marL="0" indent="0" algn="ctr">
              <a:buFont typeface="Arial" panose="020B0604020202020204" pitchFamily="34" charset="0"/>
              <a:buNone/>
            </a:pPr>
            <a:r>
              <a:rPr lang="en-US" sz="2000" i="1" dirty="0">
                <a:solidFill>
                  <a:schemeClr val="accent5"/>
                </a:solidFill>
              </a:rPr>
              <a:t>Awareness </a:t>
            </a:r>
          </a:p>
          <a:p>
            <a:pPr marL="0" indent="0" algn="ctr">
              <a:buFont typeface="Arial" panose="020B0604020202020204" pitchFamily="34" charset="0"/>
              <a:buNone/>
            </a:pPr>
            <a:r>
              <a:rPr lang="en-US" sz="2000" i="1" dirty="0">
                <a:solidFill>
                  <a:schemeClr val="accent5"/>
                </a:solidFill>
              </a:rPr>
              <a:t>Inclusion</a:t>
            </a:r>
          </a:p>
          <a:p>
            <a:pPr marL="0" indent="0" algn="ctr">
              <a:buFont typeface="Arial" panose="020B0604020202020204" pitchFamily="34" charset="0"/>
              <a:buNone/>
            </a:pPr>
            <a:r>
              <a:rPr lang="en-US" sz="2000" i="1" dirty="0">
                <a:solidFill>
                  <a:schemeClr val="accent5"/>
                </a:solidFill>
              </a:rPr>
              <a:t>Affordable housing</a:t>
            </a:r>
          </a:p>
          <a:p>
            <a:pPr marL="0" indent="0" algn="ctr">
              <a:buFont typeface="Arial" panose="020B0604020202020204" pitchFamily="34" charset="0"/>
              <a:buNone/>
            </a:pPr>
            <a:r>
              <a:rPr lang="en-US" sz="2000" i="1" dirty="0">
                <a:solidFill>
                  <a:schemeClr val="accent5"/>
                </a:solidFill>
              </a:rPr>
              <a:t>Transportation</a:t>
            </a:r>
          </a:p>
          <a:p>
            <a:pPr marL="0" indent="0" algn="ctr">
              <a:buFont typeface="Arial" panose="020B0604020202020204" pitchFamily="34" charset="0"/>
              <a:buNone/>
            </a:pPr>
            <a:endParaRPr lang="en-US" sz="2000" i="1" dirty="0">
              <a:solidFill>
                <a:schemeClr val="accent5"/>
              </a:solidFill>
            </a:endParaRPr>
          </a:p>
          <a:p>
            <a:pPr marL="0" indent="0" algn="ctr">
              <a:buFont typeface="Arial" panose="020B0604020202020204" pitchFamily="34" charset="0"/>
              <a:buNone/>
            </a:pPr>
            <a:endParaRPr lang="en-US" sz="2000" i="1" dirty="0">
              <a:solidFill>
                <a:schemeClr val="accent5"/>
              </a:solidFill>
            </a:endParaRPr>
          </a:p>
        </p:txBody>
      </p:sp>
      <p:sp>
        <p:nvSpPr>
          <p:cNvPr id="12" name="Content Placeholder 1">
            <a:extLst>
              <a:ext uri="{FF2B5EF4-FFF2-40B4-BE49-F238E27FC236}">
                <a16:creationId xmlns:a16="http://schemas.microsoft.com/office/drawing/2014/main" id="{13AD82D4-7079-18B2-1694-4476D73F3AFD}"/>
              </a:ext>
            </a:extLst>
          </p:cNvPr>
          <p:cNvSpPr txBox="1">
            <a:spLocks/>
          </p:cNvSpPr>
          <p:nvPr/>
        </p:nvSpPr>
        <p:spPr>
          <a:xfrm>
            <a:off x="8839200" y="2158126"/>
            <a:ext cx="2707859" cy="970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b="1" i="1" dirty="0">
                <a:solidFill>
                  <a:schemeClr val="accent5"/>
                </a:solidFill>
              </a:rPr>
              <a:t>Frequent Cited Reasons for Poverty</a:t>
            </a:r>
          </a:p>
        </p:txBody>
      </p:sp>
      <p:sp>
        <p:nvSpPr>
          <p:cNvPr id="6" name="TextBox 5">
            <a:extLst>
              <a:ext uri="{FF2B5EF4-FFF2-40B4-BE49-F238E27FC236}">
                <a16:creationId xmlns:a16="http://schemas.microsoft.com/office/drawing/2014/main" id="{A2822BEA-316D-A04E-C0AA-6AD66B64B88D}"/>
              </a:ext>
            </a:extLst>
          </p:cNvPr>
          <p:cNvSpPr txBox="1"/>
          <p:nvPr/>
        </p:nvSpPr>
        <p:spPr>
          <a:xfrm>
            <a:off x="228600" y="6427113"/>
            <a:ext cx="9420028" cy="430887"/>
          </a:xfrm>
          <a:prstGeom prst="rect">
            <a:avLst/>
          </a:prstGeom>
          <a:noFill/>
        </p:spPr>
        <p:txBody>
          <a:bodyPr wrap="square" rtlCol="0">
            <a:spAutoFit/>
          </a:bodyPr>
          <a:lstStyle/>
          <a:p>
            <a:pPr algn="l"/>
            <a:r>
              <a:rPr lang="en-US" sz="1100" dirty="0"/>
              <a:t>Sources: </a:t>
            </a:r>
            <a:r>
              <a:rPr lang="en-US" sz="1100" dirty="0">
                <a:solidFill>
                  <a:srgbClr val="1F1F1F"/>
                </a:solidFill>
                <a:latin typeface="Google Sans"/>
              </a:rPr>
              <a:t>United Way, </a:t>
            </a:r>
            <a:r>
              <a:rPr lang="en-US" sz="1100" dirty="0" err="1">
                <a:solidFill>
                  <a:srgbClr val="1F1F1F"/>
                </a:solidFill>
                <a:latin typeface="Google Sans"/>
              </a:rPr>
              <a:t>NCCP</a:t>
            </a:r>
            <a:r>
              <a:rPr lang="en-US" sz="1100" dirty="0">
                <a:solidFill>
                  <a:srgbClr val="1F1F1F"/>
                </a:solidFill>
                <a:latin typeface="Google Sans"/>
              </a:rPr>
              <a:t>, Research Gate, Sisters of Charity, YMCA, </a:t>
            </a:r>
            <a:r>
              <a:rPr lang="en-US" sz="1100" b="0" i="0" dirty="0">
                <a:solidFill>
                  <a:srgbClr val="1F1F1F"/>
                </a:solidFill>
                <a:effectLst/>
                <a:latin typeface="Google Sans"/>
              </a:rPr>
              <a:t>APA</a:t>
            </a:r>
          </a:p>
          <a:p>
            <a:endParaRPr lang="en-US" sz="1100" dirty="0"/>
          </a:p>
        </p:txBody>
      </p:sp>
    </p:spTree>
    <p:extLst>
      <p:ext uri="{BB962C8B-B14F-4D97-AF65-F5344CB8AC3E}">
        <p14:creationId xmlns:p14="http://schemas.microsoft.com/office/powerpoint/2010/main" val="1530783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1D8E0B-B57C-9E42-C6FB-FA83DD365B0C}"/>
              </a:ext>
            </a:extLst>
          </p:cNvPr>
          <p:cNvSpPr>
            <a:spLocks noGrp="1"/>
          </p:cNvSpPr>
          <p:nvPr>
            <p:ph idx="1"/>
          </p:nvPr>
        </p:nvSpPr>
        <p:spPr/>
        <p:txBody>
          <a:bodyPr/>
          <a:lstStyle/>
          <a:p>
            <a:r>
              <a:rPr lang="en-US" b="1"/>
              <a:t>“Poverty is not only a lack of money, it's a lack of sense of meaning</a:t>
            </a:r>
            <a:r>
              <a:rPr lang="en-US"/>
              <a:t>” - David Bornstein</a:t>
            </a:r>
          </a:p>
          <a:p>
            <a:endParaRPr lang="en-US"/>
          </a:p>
          <a:p>
            <a:pPr marL="0" indent="0">
              <a:buNone/>
            </a:pPr>
            <a:endParaRPr lang="en-US" dirty="0"/>
          </a:p>
        </p:txBody>
      </p:sp>
      <p:sp>
        <p:nvSpPr>
          <p:cNvPr id="3" name="Title 2">
            <a:extLst>
              <a:ext uri="{FF2B5EF4-FFF2-40B4-BE49-F238E27FC236}">
                <a16:creationId xmlns:a16="http://schemas.microsoft.com/office/drawing/2014/main" id="{DAD1C5E9-D07C-02AF-8ED9-0B20E322CD4F}"/>
              </a:ext>
            </a:extLst>
          </p:cNvPr>
          <p:cNvSpPr>
            <a:spLocks noGrp="1"/>
          </p:cNvSpPr>
          <p:nvPr>
            <p:ph type="title"/>
          </p:nvPr>
        </p:nvSpPr>
        <p:spPr/>
        <p:txBody>
          <a:bodyPr/>
          <a:lstStyle/>
          <a:p>
            <a:r>
              <a:rPr lang="en-US"/>
              <a:t>Results of Poverty</a:t>
            </a:r>
            <a:endParaRPr lang="en-US" dirty="0"/>
          </a:p>
        </p:txBody>
      </p:sp>
      <p:pic>
        <p:nvPicPr>
          <p:cNvPr id="4" name="Picture 3">
            <a:extLst>
              <a:ext uri="{FF2B5EF4-FFF2-40B4-BE49-F238E27FC236}">
                <a16:creationId xmlns:a16="http://schemas.microsoft.com/office/drawing/2014/main" id="{8F81A4E3-974C-399B-CD2D-BB9B1A5B9260}"/>
              </a:ext>
            </a:extLst>
          </p:cNvPr>
          <p:cNvPicPr>
            <a:picLocks noChangeAspect="1"/>
          </p:cNvPicPr>
          <p:nvPr/>
        </p:nvPicPr>
        <p:blipFill>
          <a:blip r:embed="rId3"/>
          <a:stretch>
            <a:fillRect/>
          </a:stretch>
        </p:blipFill>
        <p:spPr>
          <a:xfrm>
            <a:off x="3581400" y="2286000"/>
            <a:ext cx="6145257" cy="4344889"/>
          </a:xfrm>
          <a:prstGeom prst="rect">
            <a:avLst/>
          </a:prstGeom>
        </p:spPr>
      </p:pic>
      <p:sp>
        <p:nvSpPr>
          <p:cNvPr id="7" name="TextBox 6">
            <a:extLst>
              <a:ext uri="{FF2B5EF4-FFF2-40B4-BE49-F238E27FC236}">
                <a16:creationId xmlns:a16="http://schemas.microsoft.com/office/drawing/2014/main" id="{99CAE7E3-2BDE-DF4B-3211-2AC04AB27225}"/>
              </a:ext>
            </a:extLst>
          </p:cNvPr>
          <p:cNvSpPr txBox="1"/>
          <p:nvPr/>
        </p:nvSpPr>
        <p:spPr>
          <a:xfrm>
            <a:off x="228600" y="6427113"/>
            <a:ext cx="9420028" cy="430887"/>
          </a:xfrm>
          <a:prstGeom prst="rect">
            <a:avLst/>
          </a:prstGeom>
          <a:noFill/>
        </p:spPr>
        <p:txBody>
          <a:bodyPr wrap="square" rtlCol="0">
            <a:spAutoFit/>
          </a:bodyPr>
          <a:lstStyle/>
          <a:p>
            <a:pPr algn="l"/>
            <a:r>
              <a:rPr lang="en-US" sz="1100" dirty="0"/>
              <a:t>Sources: </a:t>
            </a:r>
            <a:r>
              <a:rPr lang="en-US" sz="1100" dirty="0">
                <a:solidFill>
                  <a:srgbClr val="1F1F1F"/>
                </a:solidFill>
                <a:latin typeface="Google Sans"/>
              </a:rPr>
              <a:t>ThoughtCo (image)</a:t>
            </a:r>
            <a:endParaRPr lang="en-US" sz="1100" b="0" i="0" dirty="0">
              <a:solidFill>
                <a:srgbClr val="1F1F1F"/>
              </a:solidFill>
              <a:effectLst/>
              <a:latin typeface="Google Sans"/>
            </a:endParaRPr>
          </a:p>
          <a:p>
            <a:endParaRPr lang="en-US" sz="1100" dirty="0"/>
          </a:p>
        </p:txBody>
      </p:sp>
    </p:spTree>
    <p:extLst>
      <p:ext uri="{BB962C8B-B14F-4D97-AF65-F5344CB8AC3E}">
        <p14:creationId xmlns:p14="http://schemas.microsoft.com/office/powerpoint/2010/main" val="4244041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1D8E0B-B57C-9E42-C6FB-FA83DD365B0C}"/>
              </a:ext>
            </a:extLst>
          </p:cNvPr>
          <p:cNvSpPr>
            <a:spLocks noGrp="1"/>
          </p:cNvSpPr>
          <p:nvPr>
            <p:ph idx="1"/>
          </p:nvPr>
        </p:nvSpPr>
        <p:spPr>
          <a:xfrm>
            <a:off x="299282" y="1253331"/>
            <a:ext cx="10515600" cy="956469"/>
          </a:xfrm>
        </p:spPr>
        <p:txBody>
          <a:bodyPr/>
          <a:lstStyle/>
          <a:p>
            <a:pPr marL="0" indent="0">
              <a:buNone/>
            </a:pPr>
            <a:r>
              <a:rPr lang="en-US" dirty="0"/>
              <a:t>People in Poverty (Overall) Experience a Lower Quality of Life in the United States</a:t>
            </a:r>
          </a:p>
        </p:txBody>
      </p:sp>
      <p:sp>
        <p:nvSpPr>
          <p:cNvPr id="3" name="Title 2">
            <a:extLst>
              <a:ext uri="{FF2B5EF4-FFF2-40B4-BE49-F238E27FC236}">
                <a16:creationId xmlns:a16="http://schemas.microsoft.com/office/drawing/2014/main" id="{DAD1C5E9-D07C-02AF-8ED9-0B20E322CD4F}"/>
              </a:ext>
            </a:extLst>
          </p:cNvPr>
          <p:cNvSpPr>
            <a:spLocks noGrp="1"/>
          </p:cNvSpPr>
          <p:nvPr>
            <p:ph type="title"/>
          </p:nvPr>
        </p:nvSpPr>
        <p:spPr/>
        <p:txBody>
          <a:bodyPr/>
          <a:lstStyle/>
          <a:p>
            <a:r>
              <a:rPr lang="en-US"/>
              <a:t>Results of Poverty</a:t>
            </a:r>
            <a:endParaRPr lang="en-US" dirty="0"/>
          </a:p>
        </p:txBody>
      </p:sp>
      <p:graphicFrame>
        <p:nvGraphicFramePr>
          <p:cNvPr id="4" name="Table 3">
            <a:extLst>
              <a:ext uri="{FF2B5EF4-FFF2-40B4-BE49-F238E27FC236}">
                <a16:creationId xmlns:a16="http://schemas.microsoft.com/office/drawing/2014/main" id="{522B3FB8-50BF-02B6-3900-092C53DB998A}"/>
              </a:ext>
            </a:extLst>
          </p:cNvPr>
          <p:cNvGraphicFramePr>
            <a:graphicFrameLocks noGrp="1"/>
          </p:cNvGraphicFramePr>
          <p:nvPr>
            <p:extLst>
              <p:ext uri="{D42A27DB-BD31-4B8C-83A1-F6EECF244321}">
                <p14:modId xmlns:p14="http://schemas.microsoft.com/office/powerpoint/2010/main" val="2424284621"/>
              </p:ext>
            </p:extLst>
          </p:nvPr>
        </p:nvGraphicFramePr>
        <p:xfrm>
          <a:off x="1066800" y="2590800"/>
          <a:ext cx="10058400" cy="3177285"/>
        </p:xfrm>
        <a:graphic>
          <a:graphicData uri="http://schemas.openxmlformats.org/drawingml/2006/table">
            <a:tbl>
              <a:tblPr>
                <a:effectLst>
                  <a:outerShdw blurRad="50800" dist="38100" dir="13500000" algn="br" rotWithShape="0">
                    <a:prstClr val="black">
                      <a:alpha val="40000"/>
                    </a:prstClr>
                  </a:outerShdw>
                </a:effectLst>
                <a:tableStyleId>{125E5076-3810-47DD-B79F-674D7AD40C01}</a:tableStyleId>
              </a:tblPr>
              <a:tblGrid>
                <a:gridCol w="3733800">
                  <a:extLst>
                    <a:ext uri="{9D8B030D-6E8A-4147-A177-3AD203B41FA5}">
                      <a16:colId xmlns:a16="http://schemas.microsoft.com/office/drawing/2014/main" val="2887755157"/>
                    </a:ext>
                  </a:extLst>
                </a:gridCol>
                <a:gridCol w="2108200">
                  <a:extLst>
                    <a:ext uri="{9D8B030D-6E8A-4147-A177-3AD203B41FA5}">
                      <a16:colId xmlns:a16="http://schemas.microsoft.com/office/drawing/2014/main" val="3039991080"/>
                    </a:ext>
                  </a:extLst>
                </a:gridCol>
                <a:gridCol w="2108200">
                  <a:extLst>
                    <a:ext uri="{9D8B030D-6E8A-4147-A177-3AD203B41FA5}">
                      <a16:colId xmlns:a16="http://schemas.microsoft.com/office/drawing/2014/main" val="2512172443"/>
                    </a:ext>
                  </a:extLst>
                </a:gridCol>
                <a:gridCol w="2108200">
                  <a:extLst>
                    <a:ext uri="{9D8B030D-6E8A-4147-A177-3AD203B41FA5}">
                      <a16:colId xmlns:a16="http://schemas.microsoft.com/office/drawing/2014/main" val="3183631433"/>
                    </a:ext>
                  </a:extLst>
                </a:gridCol>
              </a:tblGrid>
              <a:tr h="335831">
                <a:tc>
                  <a:txBody>
                    <a:bodyPr/>
                    <a:lstStyle/>
                    <a:p>
                      <a:pPr algn="ctr" fontAlgn="b"/>
                      <a:r>
                        <a:rPr lang="en-US" sz="2000" u="none" strike="noStrike" dirty="0">
                          <a:effectLst/>
                        </a:rPr>
                        <a:t>Measure</a:t>
                      </a:r>
                      <a:endParaRPr lang="en-US" sz="2000" b="0" i="0" u="none" strike="noStrike" dirty="0">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In Poverty</a:t>
                      </a:r>
                      <a:endParaRPr lang="en-US" sz="2000" b="0" i="0" u="none" strike="noStrike" dirty="0">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Non-Poverty</a:t>
                      </a:r>
                      <a:endParaRPr lang="en-US" sz="2000" b="0" i="0" u="none" strike="noStrike" dirty="0">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Increased Rate in Poverty</a:t>
                      </a:r>
                      <a:endParaRPr lang="en-US" sz="2000" b="0" i="0" u="none" strike="noStrike">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9606237"/>
                  </a:ext>
                </a:extLst>
              </a:tr>
              <a:tr h="445724">
                <a:tc>
                  <a:txBody>
                    <a:bodyPr/>
                    <a:lstStyle/>
                    <a:p>
                      <a:pPr algn="l" fontAlgn="b"/>
                      <a:r>
                        <a:rPr lang="en-US" sz="2000" u="none" strike="noStrike" dirty="0">
                          <a:effectLst/>
                        </a:rPr>
                        <a:t>Birth rates per 1000 Women</a:t>
                      </a:r>
                      <a:endParaRPr lang="en-US" sz="2000" b="0" i="0" u="none" strike="noStrike" dirty="0">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rPr>
                        <a:t>72</a:t>
                      </a:r>
                      <a:endParaRPr lang="en-US" sz="2800" b="1" i="0" u="none" strike="noStrike" dirty="0">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a:effectLst/>
                        </a:rPr>
                        <a:t>56</a:t>
                      </a:r>
                      <a:endParaRPr lang="en-US" sz="2800" b="1" i="0" u="none" strike="noStrike">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a:effectLst/>
                        </a:rPr>
                        <a:t>29%</a:t>
                      </a:r>
                      <a:endParaRPr lang="en-US" sz="2800" b="1" i="0" u="none" strike="noStrike">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528338"/>
                  </a:ext>
                </a:extLst>
              </a:tr>
              <a:tr h="555617">
                <a:tc>
                  <a:txBody>
                    <a:bodyPr/>
                    <a:lstStyle/>
                    <a:p>
                      <a:pPr algn="l" fontAlgn="b"/>
                      <a:r>
                        <a:rPr lang="en-US" sz="2000" u="none" strike="noStrike" dirty="0">
                          <a:effectLst/>
                        </a:rPr>
                        <a:t>Chronic Diseases % of Population</a:t>
                      </a:r>
                      <a:endParaRPr lang="en-US" sz="2000" b="0" i="0" u="none" strike="noStrike" dirty="0">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rPr>
                        <a:t>52%</a:t>
                      </a:r>
                      <a:endParaRPr lang="en-US" sz="2800" b="1" i="0" u="none" strike="noStrike" dirty="0">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rPr>
                        <a:t>38%</a:t>
                      </a:r>
                      <a:endParaRPr lang="en-US" sz="2800" b="1" i="0" u="none" strike="noStrike" dirty="0">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a:effectLst/>
                        </a:rPr>
                        <a:t>37%</a:t>
                      </a:r>
                      <a:endParaRPr lang="en-US" sz="2800" b="1" i="0" u="none" strike="noStrike">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933363"/>
                  </a:ext>
                </a:extLst>
              </a:tr>
              <a:tr h="445724">
                <a:tc>
                  <a:txBody>
                    <a:bodyPr/>
                    <a:lstStyle/>
                    <a:p>
                      <a:pPr algn="l" fontAlgn="b"/>
                      <a:r>
                        <a:rPr lang="en-US" sz="2000" u="none" strike="noStrike" dirty="0">
                          <a:effectLst/>
                        </a:rPr>
                        <a:t>Injuries % of Population</a:t>
                      </a:r>
                      <a:endParaRPr lang="en-US" sz="2000" b="0" i="0" u="none" strike="noStrike" dirty="0">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rPr>
                        <a:t>20%</a:t>
                      </a:r>
                      <a:endParaRPr lang="en-US" sz="2800" b="1" i="0" u="none" strike="noStrike" dirty="0">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a:effectLst/>
                        </a:rPr>
                        <a:t>15%</a:t>
                      </a:r>
                      <a:endParaRPr lang="en-US" sz="2800" b="1" i="0" u="none" strike="noStrike">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a:effectLst/>
                        </a:rPr>
                        <a:t>33%</a:t>
                      </a:r>
                      <a:endParaRPr lang="en-US" sz="2800" b="1" i="0" u="none" strike="noStrike">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0360407"/>
                  </a:ext>
                </a:extLst>
              </a:tr>
              <a:tr h="555617">
                <a:tc>
                  <a:txBody>
                    <a:bodyPr/>
                    <a:lstStyle/>
                    <a:p>
                      <a:pPr algn="l" fontAlgn="b"/>
                      <a:r>
                        <a:rPr lang="en-US" sz="2000" u="none" strike="noStrike" dirty="0">
                          <a:effectLst/>
                        </a:rPr>
                        <a:t>Mental Illness % of Population</a:t>
                      </a:r>
                      <a:endParaRPr lang="en-US" sz="2000" b="0" i="0" u="none" strike="noStrike" dirty="0">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rPr>
                        <a:t>25%</a:t>
                      </a:r>
                      <a:endParaRPr lang="en-US" sz="2800" b="1" i="0" u="none" strike="noStrike" dirty="0">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rPr>
                        <a:t>18%</a:t>
                      </a:r>
                      <a:endParaRPr lang="en-US" sz="2800" b="1" i="0" u="none" strike="noStrike" dirty="0">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a:effectLst/>
                        </a:rPr>
                        <a:t>39%</a:t>
                      </a:r>
                      <a:endParaRPr lang="en-US" sz="2800" b="1" i="0" u="none" strike="noStrike">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2545094"/>
                  </a:ext>
                </a:extLst>
              </a:tr>
              <a:tr h="555617">
                <a:tc>
                  <a:txBody>
                    <a:bodyPr/>
                    <a:lstStyle/>
                    <a:p>
                      <a:pPr algn="l" fontAlgn="b"/>
                      <a:r>
                        <a:rPr lang="en-US" sz="2000" u="none" strike="noStrike" dirty="0">
                          <a:effectLst/>
                        </a:rPr>
                        <a:t>Premature Death % of Population</a:t>
                      </a:r>
                      <a:endParaRPr lang="en-US" sz="2000" b="0" i="0" u="none" strike="noStrike" dirty="0">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a:effectLst/>
                        </a:rPr>
                        <a:t>12%</a:t>
                      </a:r>
                      <a:endParaRPr lang="en-US" sz="2800" b="1" i="0" u="none" strike="noStrike">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rPr>
                        <a:t>8%</a:t>
                      </a:r>
                      <a:endParaRPr lang="en-US" sz="2800" b="1" i="0" u="none" strike="noStrike" dirty="0">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rPr>
                        <a:t>50%</a:t>
                      </a:r>
                      <a:endParaRPr lang="en-US" sz="2800" b="1" i="0" u="none" strike="noStrike" dirty="0">
                        <a:solidFill>
                          <a:srgbClr val="000000"/>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987012"/>
                  </a:ext>
                </a:extLst>
              </a:tr>
            </a:tbl>
          </a:graphicData>
        </a:graphic>
      </p:graphicFrame>
      <p:sp>
        <p:nvSpPr>
          <p:cNvPr id="5" name="TextBox 4">
            <a:extLst>
              <a:ext uri="{FF2B5EF4-FFF2-40B4-BE49-F238E27FC236}">
                <a16:creationId xmlns:a16="http://schemas.microsoft.com/office/drawing/2014/main" id="{9993C537-79BC-B597-B907-A865082463AB}"/>
              </a:ext>
            </a:extLst>
          </p:cNvPr>
          <p:cNvSpPr txBox="1"/>
          <p:nvPr/>
        </p:nvSpPr>
        <p:spPr>
          <a:xfrm>
            <a:off x="228600" y="6427113"/>
            <a:ext cx="9420028" cy="430887"/>
          </a:xfrm>
          <a:prstGeom prst="rect">
            <a:avLst/>
          </a:prstGeom>
          <a:noFill/>
        </p:spPr>
        <p:txBody>
          <a:bodyPr wrap="square" rtlCol="0">
            <a:spAutoFit/>
          </a:bodyPr>
          <a:lstStyle/>
          <a:p>
            <a:pPr algn="l"/>
            <a:r>
              <a:rPr lang="en-US" sz="1100" dirty="0"/>
              <a:t>Sources: </a:t>
            </a:r>
            <a:r>
              <a:rPr lang="en-US" sz="1100" b="0" i="0" dirty="0">
                <a:solidFill>
                  <a:srgbClr val="1F1F1F"/>
                </a:solidFill>
                <a:effectLst/>
                <a:latin typeface="Google Sans"/>
              </a:rPr>
              <a:t>The U.S. Census Bureau, The Centers for Disease Control and Prevention, The National Institutes of Health, The American Public Health Association</a:t>
            </a:r>
          </a:p>
          <a:p>
            <a:endParaRPr lang="en-US" sz="1100" dirty="0"/>
          </a:p>
        </p:txBody>
      </p:sp>
    </p:spTree>
    <p:extLst>
      <p:ext uri="{BB962C8B-B14F-4D97-AF65-F5344CB8AC3E}">
        <p14:creationId xmlns:p14="http://schemas.microsoft.com/office/powerpoint/2010/main" val="298873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ED20C3-1D9C-E5DC-6BEB-19E0D8642F10}"/>
              </a:ext>
            </a:extLst>
          </p:cNvPr>
          <p:cNvSpPr>
            <a:spLocks noGrp="1"/>
          </p:cNvSpPr>
          <p:nvPr>
            <p:ph idx="1"/>
          </p:nvPr>
        </p:nvSpPr>
        <p:spPr>
          <a:xfrm>
            <a:off x="457200" y="1295400"/>
            <a:ext cx="6172202" cy="4881563"/>
          </a:xfrm>
        </p:spPr>
        <p:txBody>
          <a:bodyPr>
            <a:normAutofit fontScale="92500"/>
          </a:bodyPr>
          <a:lstStyle/>
          <a:p>
            <a:pPr marL="0" indent="0">
              <a:buNone/>
            </a:pPr>
            <a:r>
              <a:rPr lang="en-US" sz="3500" b="1" dirty="0"/>
              <a:t>Poverty and Children is especially Important</a:t>
            </a:r>
          </a:p>
          <a:p>
            <a:pPr marL="0" indent="0">
              <a:buNone/>
            </a:pPr>
            <a:endParaRPr lang="en-US" dirty="0"/>
          </a:p>
          <a:p>
            <a:pPr marL="0" indent="0">
              <a:buNone/>
            </a:pPr>
            <a:r>
              <a:rPr lang="en-US" dirty="0"/>
              <a:t>Adverse Childhood Experiences (ACEs) = CDC study that found certain events as child result in health problems, mental health problems, and risky behaviors as adults.</a:t>
            </a:r>
          </a:p>
          <a:p>
            <a:pPr marL="0" indent="0">
              <a:buNone/>
            </a:pPr>
            <a:endParaRPr lang="en-US" dirty="0"/>
          </a:p>
          <a:p>
            <a:pPr marL="0" indent="0">
              <a:buNone/>
            </a:pPr>
            <a:r>
              <a:rPr lang="en-US" dirty="0"/>
              <a:t>Summary of findings: 3 or more ACEs result in significantly higher rates of poor health and poverty </a:t>
            </a:r>
            <a:r>
              <a:rPr lang="en-US" i="1" dirty="0"/>
              <a:t>(more recent findings)</a:t>
            </a:r>
          </a:p>
        </p:txBody>
      </p:sp>
      <p:sp>
        <p:nvSpPr>
          <p:cNvPr id="3" name="Title 2">
            <a:extLst>
              <a:ext uri="{FF2B5EF4-FFF2-40B4-BE49-F238E27FC236}">
                <a16:creationId xmlns:a16="http://schemas.microsoft.com/office/drawing/2014/main" id="{DC6F07FF-6F52-481A-FC79-CE0D97F97827}"/>
              </a:ext>
            </a:extLst>
          </p:cNvPr>
          <p:cNvSpPr>
            <a:spLocks noGrp="1"/>
          </p:cNvSpPr>
          <p:nvPr>
            <p:ph type="title"/>
          </p:nvPr>
        </p:nvSpPr>
        <p:spPr/>
        <p:txBody>
          <a:bodyPr/>
          <a:lstStyle/>
          <a:p>
            <a:r>
              <a:rPr lang="en-US" dirty="0"/>
              <a:t>Poverty and Children</a:t>
            </a:r>
          </a:p>
        </p:txBody>
      </p:sp>
      <p:sp>
        <p:nvSpPr>
          <p:cNvPr id="4" name="TextBox 3">
            <a:extLst>
              <a:ext uri="{FF2B5EF4-FFF2-40B4-BE49-F238E27FC236}">
                <a16:creationId xmlns:a16="http://schemas.microsoft.com/office/drawing/2014/main" id="{B2FCCF19-E25E-0A25-847C-CCBD72A0C2BE}"/>
              </a:ext>
            </a:extLst>
          </p:cNvPr>
          <p:cNvSpPr txBox="1"/>
          <p:nvPr/>
        </p:nvSpPr>
        <p:spPr>
          <a:xfrm>
            <a:off x="228600" y="6427113"/>
            <a:ext cx="9420028" cy="261610"/>
          </a:xfrm>
          <a:prstGeom prst="rect">
            <a:avLst/>
          </a:prstGeom>
          <a:noFill/>
        </p:spPr>
        <p:txBody>
          <a:bodyPr wrap="square" rtlCol="0">
            <a:spAutoFit/>
          </a:bodyPr>
          <a:lstStyle/>
          <a:p>
            <a:pPr algn="l"/>
            <a:r>
              <a:rPr lang="en-US" sz="1100" dirty="0"/>
              <a:t>Sources: </a:t>
            </a:r>
            <a:r>
              <a:rPr lang="en-US" sz="1100" b="0" i="0" dirty="0">
                <a:solidFill>
                  <a:srgbClr val="1F1F1F"/>
                </a:solidFill>
                <a:effectLst/>
                <a:latin typeface="Google Sans"/>
              </a:rPr>
              <a:t>APA, North Carolina Medical Journal</a:t>
            </a:r>
            <a:r>
              <a:rPr lang="en-US" sz="1100" dirty="0">
                <a:solidFill>
                  <a:srgbClr val="1F1F1F"/>
                </a:solidFill>
                <a:latin typeface="Google Sans"/>
              </a:rPr>
              <a:t>, National Institute of Health</a:t>
            </a:r>
            <a:endParaRPr lang="en-US" sz="1100" dirty="0"/>
          </a:p>
        </p:txBody>
      </p:sp>
      <p:graphicFrame>
        <p:nvGraphicFramePr>
          <p:cNvPr id="6" name="Diagram 5">
            <a:extLst>
              <a:ext uri="{FF2B5EF4-FFF2-40B4-BE49-F238E27FC236}">
                <a16:creationId xmlns:a16="http://schemas.microsoft.com/office/drawing/2014/main" id="{FC8BC7A7-3B79-C449-75F4-4FF019834F46}"/>
              </a:ext>
            </a:extLst>
          </p:cNvPr>
          <p:cNvGraphicFramePr/>
          <p:nvPr>
            <p:extLst>
              <p:ext uri="{D42A27DB-BD31-4B8C-83A1-F6EECF244321}">
                <p14:modId xmlns:p14="http://schemas.microsoft.com/office/powerpoint/2010/main" val="3892624838"/>
              </p:ext>
            </p:extLst>
          </p:nvPr>
        </p:nvGraphicFramePr>
        <p:xfrm>
          <a:off x="6629402" y="2514600"/>
          <a:ext cx="5333998" cy="4174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1">
            <a:extLst>
              <a:ext uri="{FF2B5EF4-FFF2-40B4-BE49-F238E27FC236}">
                <a16:creationId xmlns:a16="http://schemas.microsoft.com/office/drawing/2014/main" id="{516EE084-0A58-EDA8-2CA4-B2A16D72E74F}"/>
              </a:ext>
            </a:extLst>
          </p:cNvPr>
          <p:cNvSpPr txBox="1">
            <a:spLocks/>
          </p:cNvSpPr>
          <p:nvPr/>
        </p:nvSpPr>
        <p:spPr>
          <a:xfrm rot="437314">
            <a:off x="7275053" y="1441205"/>
            <a:ext cx="4419600" cy="914400"/>
          </a:xfrm>
          <a:prstGeom prst="rect">
            <a:avLst/>
          </a:prstGeom>
          <a:scene3d>
            <a:camera prst="obliqueBottomRight"/>
            <a:lightRig rig="threePt" dir="t"/>
          </a:scene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effectLst>
                  <a:outerShdw blurRad="38100" dist="38100" dir="2700000" algn="tl">
                    <a:srgbClr val="000000">
                      <a:alpha val="43137"/>
                    </a:srgbClr>
                  </a:outerShdw>
                </a:effectLst>
              </a:rPr>
              <a:t>ACEs study identified 10 types of ACEs</a:t>
            </a:r>
          </a:p>
        </p:txBody>
      </p:sp>
    </p:spTree>
    <p:extLst>
      <p:ext uri="{BB962C8B-B14F-4D97-AF65-F5344CB8AC3E}">
        <p14:creationId xmlns:p14="http://schemas.microsoft.com/office/powerpoint/2010/main" val="1272154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88B7F7-131A-D8F0-64B1-E2C79D899D32}"/>
              </a:ext>
            </a:extLst>
          </p:cNvPr>
          <p:cNvSpPr>
            <a:spLocks noGrp="1"/>
          </p:cNvSpPr>
          <p:nvPr>
            <p:ph idx="1"/>
          </p:nvPr>
        </p:nvSpPr>
        <p:spPr>
          <a:xfrm>
            <a:off x="299282" y="1253330"/>
            <a:ext cx="10515600" cy="4842669"/>
          </a:xfrm>
        </p:spPr>
        <p:txBody>
          <a:bodyPr>
            <a:normAutofit fontScale="92500" lnSpcReduction="10000"/>
          </a:bodyPr>
          <a:lstStyle/>
          <a:p>
            <a:pPr marL="0" indent="0">
              <a:buNone/>
            </a:pPr>
            <a:r>
              <a:rPr lang="en-US" sz="7200" b="1" dirty="0">
                <a:solidFill>
                  <a:schemeClr val="accent5"/>
                </a:solidFill>
              </a:rPr>
              <a:t>49% </a:t>
            </a:r>
          </a:p>
          <a:p>
            <a:pPr marL="0" indent="0">
              <a:buNone/>
            </a:pPr>
            <a:r>
              <a:rPr lang="en-US" dirty="0"/>
              <a:t>of abortions in the United States are obtained by women living below the poverty line (estimated 75% form “low income”)</a:t>
            </a:r>
          </a:p>
          <a:p>
            <a:pPr marL="0" indent="0">
              <a:buNone/>
            </a:pPr>
            <a:endParaRPr lang="en-US" dirty="0"/>
          </a:p>
          <a:p>
            <a:pPr marL="0" indent="0">
              <a:buNone/>
            </a:pPr>
            <a:r>
              <a:rPr lang="en-US" dirty="0"/>
              <a:t>This means half of abortions come from 13% of the population.</a:t>
            </a:r>
          </a:p>
          <a:p>
            <a:pPr marL="0" indent="0">
              <a:buNone/>
            </a:pPr>
            <a:endParaRPr lang="en-US" dirty="0"/>
          </a:p>
          <a:p>
            <a:pPr marL="0" indent="0">
              <a:buNone/>
            </a:pPr>
            <a:r>
              <a:rPr lang="en-US" dirty="0"/>
              <a:t>Children in poverty is a national crisis</a:t>
            </a:r>
          </a:p>
          <a:p>
            <a:pPr marL="0" indent="0">
              <a:buNone/>
            </a:pPr>
            <a:endParaRPr lang="en-US" dirty="0"/>
          </a:p>
          <a:p>
            <a:pPr marL="0" indent="0">
              <a:buNone/>
            </a:pPr>
            <a:r>
              <a:rPr lang="en-US" i="1" dirty="0">
                <a:solidFill>
                  <a:schemeClr val="accent2"/>
                </a:solidFill>
              </a:rPr>
              <a:t>This is not a PRO or ANTI abortion recommendation. This is the reality that we need to discuss and understand in women’s rights </a:t>
            </a:r>
          </a:p>
        </p:txBody>
      </p:sp>
      <p:sp>
        <p:nvSpPr>
          <p:cNvPr id="3" name="Title 2">
            <a:extLst>
              <a:ext uri="{FF2B5EF4-FFF2-40B4-BE49-F238E27FC236}">
                <a16:creationId xmlns:a16="http://schemas.microsoft.com/office/drawing/2014/main" id="{F044DDE4-C473-B6EB-55A9-870CABF274BE}"/>
              </a:ext>
            </a:extLst>
          </p:cNvPr>
          <p:cNvSpPr>
            <a:spLocks noGrp="1"/>
          </p:cNvSpPr>
          <p:nvPr>
            <p:ph type="title"/>
          </p:nvPr>
        </p:nvSpPr>
        <p:spPr/>
        <p:txBody>
          <a:bodyPr/>
          <a:lstStyle/>
          <a:p>
            <a:r>
              <a:rPr lang="en-US" dirty="0"/>
              <a:t>Poverty and Abortion</a:t>
            </a:r>
          </a:p>
        </p:txBody>
      </p:sp>
      <p:sp>
        <p:nvSpPr>
          <p:cNvPr id="4" name="TextBox 3">
            <a:extLst>
              <a:ext uri="{FF2B5EF4-FFF2-40B4-BE49-F238E27FC236}">
                <a16:creationId xmlns:a16="http://schemas.microsoft.com/office/drawing/2014/main" id="{0ED0DF50-93B4-3E39-42CB-EAE8FB7D9D57}"/>
              </a:ext>
            </a:extLst>
          </p:cNvPr>
          <p:cNvSpPr txBox="1"/>
          <p:nvPr/>
        </p:nvSpPr>
        <p:spPr>
          <a:xfrm>
            <a:off x="228600" y="6427113"/>
            <a:ext cx="9420028" cy="261610"/>
          </a:xfrm>
          <a:prstGeom prst="rect">
            <a:avLst/>
          </a:prstGeom>
          <a:noFill/>
        </p:spPr>
        <p:txBody>
          <a:bodyPr wrap="square" rtlCol="0">
            <a:spAutoFit/>
          </a:bodyPr>
          <a:lstStyle/>
          <a:p>
            <a:pPr algn="l"/>
            <a:r>
              <a:rPr lang="en-US" sz="1100" dirty="0"/>
              <a:t>Sources: </a:t>
            </a:r>
            <a:r>
              <a:rPr lang="en-US" sz="1100" b="0" i="0" dirty="0">
                <a:solidFill>
                  <a:srgbClr val="1F1F1F"/>
                </a:solidFill>
                <a:effectLst/>
                <a:latin typeface="Google Sans"/>
              </a:rPr>
              <a:t>Guttmacher Institute, National Center for Health Statistics, U.S. Census Bureau</a:t>
            </a:r>
            <a:endParaRPr lang="en-US" sz="1100" dirty="0"/>
          </a:p>
        </p:txBody>
      </p:sp>
    </p:spTree>
    <p:extLst>
      <p:ext uri="{BB962C8B-B14F-4D97-AF65-F5344CB8AC3E}">
        <p14:creationId xmlns:p14="http://schemas.microsoft.com/office/powerpoint/2010/main" val="409312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B8D999A-FD4F-CEC1-91E0-E83B872C6849}"/>
              </a:ext>
            </a:extLst>
          </p:cNvPr>
          <p:cNvGraphicFramePr>
            <a:graphicFrameLocks noGrp="1"/>
          </p:cNvGraphicFramePr>
          <p:nvPr>
            <p:ph idx="1"/>
            <p:extLst>
              <p:ext uri="{D42A27DB-BD31-4B8C-83A1-F6EECF244321}">
                <p14:modId xmlns:p14="http://schemas.microsoft.com/office/powerpoint/2010/main" val="3905852984"/>
              </p:ext>
            </p:extLst>
          </p:nvPr>
        </p:nvGraphicFramePr>
        <p:xfrm>
          <a:off x="139390" y="1403071"/>
          <a:ext cx="5105400" cy="491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0178133-A274-C55F-59AD-8657CFD856CA}"/>
              </a:ext>
            </a:extLst>
          </p:cNvPr>
          <p:cNvSpPr>
            <a:spLocks noGrp="1"/>
          </p:cNvSpPr>
          <p:nvPr>
            <p:ph type="title"/>
          </p:nvPr>
        </p:nvSpPr>
        <p:spPr/>
        <p:txBody>
          <a:bodyPr/>
          <a:lstStyle/>
          <a:p>
            <a:r>
              <a:rPr lang="en-US" dirty="0"/>
              <a:t>Poverty Statistics</a:t>
            </a:r>
          </a:p>
        </p:txBody>
      </p:sp>
      <p:sp>
        <p:nvSpPr>
          <p:cNvPr id="4" name="TextBox 3">
            <a:extLst>
              <a:ext uri="{FF2B5EF4-FFF2-40B4-BE49-F238E27FC236}">
                <a16:creationId xmlns:a16="http://schemas.microsoft.com/office/drawing/2014/main" id="{670B67D9-7E82-1A5A-AD95-C0DF46A2D012}"/>
              </a:ext>
            </a:extLst>
          </p:cNvPr>
          <p:cNvSpPr txBox="1"/>
          <p:nvPr/>
        </p:nvSpPr>
        <p:spPr>
          <a:xfrm>
            <a:off x="228600" y="6427113"/>
            <a:ext cx="9420028" cy="261610"/>
          </a:xfrm>
          <a:prstGeom prst="rect">
            <a:avLst/>
          </a:prstGeom>
          <a:noFill/>
        </p:spPr>
        <p:txBody>
          <a:bodyPr wrap="square" rtlCol="0">
            <a:spAutoFit/>
          </a:bodyPr>
          <a:lstStyle/>
          <a:p>
            <a:pPr algn="l"/>
            <a:r>
              <a:rPr lang="en-US" sz="1100" dirty="0"/>
              <a:t>Sources: </a:t>
            </a:r>
            <a:r>
              <a:rPr lang="en-US" sz="1100" b="0" i="0" dirty="0">
                <a:solidFill>
                  <a:srgbClr val="1F1F1F"/>
                </a:solidFill>
                <a:effectLst/>
                <a:latin typeface="Google Sans"/>
              </a:rPr>
              <a:t>KFF, </a:t>
            </a:r>
            <a:r>
              <a:rPr lang="en-US" sz="1100" b="0" i="0" dirty="0" err="1">
                <a:solidFill>
                  <a:srgbClr val="1F1F1F"/>
                </a:solidFill>
                <a:effectLst/>
                <a:latin typeface="Google Sans"/>
              </a:rPr>
              <a:t>PPF</a:t>
            </a:r>
            <a:r>
              <a:rPr lang="en-US" sz="1100" b="0" i="0" dirty="0">
                <a:solidFill>
                  <a:srgbClr val="1F1F1F"/>
                </a:solidFill>
                <a:effectLst/>
                <a:latin typeface="Google Sans"/>
              </a:rPr>
              <a:t>, </a:t>
            </a:r>
            <a:r>
              <a:rPr lang="en-US" sz="1100" b="0" i="0" dirty="0" err="1">
                <a:solidFill>
                  <a:srgbClr val="1F1F1F"/>
                </a:solidFill>
                <a:effectLst/>
                <a:latin typeface="Google Sans"/>
              </a:rPr>
              <a:t>GBN</a:t>
            </a:r>
            <a:endParaRPr lang="en-US" sz="1100" dirty="0"/>
          </a:p>
        </p:txBody>
      </p:sp>
      <p:pic>
        <p:nvPicPr>
          <p:cNvPr id="2" name="Picture 1">
            <a:extLst>
              <a:ext uri="{FF2B5EF4-FFF2-40B4-BE49-F238E27FC236}">
                <a16:creationId xmlns:a16="http://schemas.microsoft.com/office/drawing/2014/main" id="{FA56A07F-7521-8842-C013-81F0AC48C80C}"/>
              </a:ext>
            </a:extLst>
          </p:cNvPr>
          <p:cNvPicPr>
            <a:picLocks noChangeAspect="1"/>
          </p:cNvPicPr>
          <p:nvPr/>
        </p:nvPicPr>
        <p:blipFill>
          <a:blip r:embed="rId8"/>
          <a:stretch>
            <a:fillRect/>
          </a:stretch>
        </p:blipFill>
        <p:spPr>
          <a:xfrm>
            <a:off x="5499410" y="1382627"/>
            <a:ext cx="6553200" cy="4914900"/>
          </a:xfrm>
          <a:prstGeom prst="rect">
            <a:avLst/>
          </a:prstGeom>
        </p:spPr>
      </p:pic>
    </p:spTree>
    <p:extLst>
      <p:ext uri="{BB962C8B-B14F-4D97-AF65-F5344CB8AC3E}">
        <p14:creationId xmlns:p14="http://schemas.microsoft.com/office/powerpoint/2010/main" val="3109361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C1B0-7BC7-A9B9-0C16-38A1CC185270}"/>
              </a:ext>
            </a:extLst>
          </p:cNvPr>
          <p:cNvSpPr>
            <a:spLocks noGrp="1"/>
          </p:cNvSpPr>
          <p:nvPr>
            <p:ph type="title"/>
          </p:nvPr>
        </p:nvSpPr>
        <p:spPr/>
        <p:txBody>
          <a:bodyPr/>
          <a:lstStyle/>
          <a:p>
            <a:r>
              <a:rPr lang="en-US" dirty="0"/>
              <a:t>Living Wage</a:t>
            </a:r>
          </a:p>
        </p:txBody>
      </p:sp>
      <p:sp>
        <p:nvSpPr>
          <p:cNvPr id="3" name="Text Placeholder 2">
            <a:extLst>
              <a:ext uri="{FF2B5EF4-FFF2-40B4-BE49-F238E27FC236}">
                <a16:creationId xmlns:a16="http://schemas.microsoft.com/office/drawing/2014/main" id="{D5E3DDA3-B5E6-A762-8966-7E0F170845A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98224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677CC1-3CC1-CCD6-6303-43E59576135F}"/>
              </a:ext>
            </a:extLst>
          </p:cNvPr>
          <p:cNvSpPr>
            <a:spLocks noGrp="1"/>
          </p:cNvSpPr>
          <p:nvPr>
            <p:ph idx="1"/>
          </p:nvPr>
        </p:nvSpPr>
        <p:spPr>
          <a:xfrm>
            <a:off x="299282" y="2362200"/>
            <a:ext cx="6711118" cy="4343399"/>
          </a:xfrm>
        </p:spPr>
        <p:txBody>
          <a:bodyPr/>
          <a:lstStyle/>
          <a:p>
            <a:pPr algn="l"/>
            <a:r>
              <a:rPr lang="en-US" b="0" i="0" dirty="0">
                <a:solidFill>
                  <a:srgbClr val="1F1F1F"/>
                </a:solidFill>
                <a:effectLst/>
                <a:latin typeface="Google Sans"/>
              </a:rPr>
              <a:t>The minimum income necessary for a worker to meet their basic needs and expenses, without falling into poverty. </a:t>
            </a:r>
          </a:p>
          <a:p>
            <a:pPr algn="l"/>
            <a:endParaRPr lang="en-US" dirty="0">
              <a:solidFill>
                <a:srgbClr val="1F1F1F"/>
              </a:solidFill>
              <a:latin typeface="Google Sans"/>
            </a:endParaRPr>
          </a:p>
          <a:p>
            <a:pPr algn="l"/>
            <a:r>
              <a:rPr lang="en-US" b="0" i="0" dirty="0">
                <a:solidFill>
                  <a:srgbClr val="1F1F1F"/>
                </a:solidFill>
                <a:effectLst/>
                <a:latin typeface="Google Sans"/>
              </a:rPr>
              <a:t>The living wage varies depending on the cost of living in a particular area.</a:t>
            </a:r>
          </a:p>
        </p:txBody>
      </p:sp>
      <p:sp>
        <p:nvSpPr>
          <p:cNvPr id="3" name="Title 2">
            <a:extLst>
              <a:ext uri="{FF2B5EF4-FFF2-40B4-BE49-F238E27FC236}">
                <a16:creationId xmlns:a16="http://schemas.microsoft.com/office/drawing/2014/main" id="{757BE49D-45C5-5EB8-AC59-E35BEAC8C389}"/>
              </a:ext>
            </a:extLst>
          </p:cNvPr>
          <p:cNvSpPr>
            <a:spLocks noGrp="1"/>
          </p:cNvSpPr>
          <p:nvPr>
            <p:ph type="title"/>
          </p:nvPr>
        </p:nvSpPr>
        <p:spPr/>
        <p:txBody>
          <a:bodyPr/>
          <a:lstStyle/>
          <a:p>
            <a:r>
              <a:rPr lang="en-US"/>
              <a:t>What is a Living Wage?</a:t>
            </a:r>
            <a:endParaRPr lang="en-US" dirty="0"/>
          </a:p>
        </p:txBody>
      </p:sp>
      <p:pic>
        <p:nvPicPr>
          <p:cNvPr id="4" name="Picture 3">
            <a:extLst>
              <a:ext uri="{FF2B5EF4-FFF2-40B4-BE49-F238E27FC236}">
                <a16:creationId xmlns:a16="http://schemas.microsoft.com/office/drawing/2014/main" id="{DD877756-7331-8F34-62E5-46A9E2094098}"/>
              </a:ext>
            </a:extLst>
          </p:cNvPr>
          <p:cNvPicPr>
            <a:picLocks noChangeAspect="1"/>
          </p:cNvPicPr>
          <p:nvPr/>
        </p:nvPicPr>
        <p:blipFill>
          <a:blip r:embed="rId3"/>
          <a:stretch>
            <a:fillRect/>
          </a:stretch>
        </p:blipFill>
        <p:spPr>
          <a:xfrm>
            <a:off x="6912117" y="1266582"/>
            <a:ext cx="5127483" cy="5127483"/>
          </a:xfrm>
          <a:prstGeom prst="rect">
            <a:avLst/>
          </a:prstGeom>
        </p:spPr>
      </p:pic>
      <p:sp>
        <p:nvSpPr>
          <p:cNvPr id="5" name="TextBox 4">
            <a:extLst>
              <a:ext uri="{FF2B5EF4-FFF2-40B4-BE49-F238E27FC236}">
                <a16:creationId xmlns:a16="http://schemas.microsoft.com/office/drawing/2014/main" id="{155B8271-B520-C2EF-23D2-CD3FF8DBCDD9}"/>
              </a:ext>
            </a:extLst>
          </p:cNvPr>
          <p:cNvSpPr txBox="1"/>
          <p:nvPr/>
        </p:nvSpPr>
        <p:spPr>
          <a:xfrm>
            <a:off x="533400" y="6324600"/>
            <a:ext cx="1828800" cy="276999"/>
          </a:xfrm>
          <a:prstGeom prst="rect">
            <a:avLst/>
          </a:prstGeom>
          <a:noFill/>
        </p:spPr>
        <p:txBody>
          <a:bodyPr wrap="square" rtlCol="0">
            <a:spAutoFit/>
          </a:bodyPr>
          <a:lstStyle/>
          <a:p>
            <a:r>
              <a:rPr lang="en-US" sz="1200" i="1" dirty="0"/>
              <a:t>Sources: UNC (image)</a:t>
            </a:r>
          </a:p>
        </p:txBody>
      </p:sp>
      <p:sp>
        <p:nvSpPr>
          <p:cNvPr id="6" name="Content Placeholder 1">
            <a:extLst>
              <a:ext uri="{FF2B5EF4-FFF2-40B4-BE49-F238E27FC236}">
                <a16:creationId xmlns:a16="http://schemas.microsoft.com/office/drawing/2014/main" id="{E7BF31D5-C294-93A2-3655-EDC449666BD7}"/>
              </a:ext>
            </a:extLst>
          </p:cNvPr>
          <p:cNvSpPr txBox="1">
            <a:spLocks/>
          </p:cNvSpPr>
          <p:nvPr/>
        </p:nvSpPr>
        <p:spPr>
          <a:xfrm>
            <a:off x="299282" y="1294140"/>
            <a:ext cx="6101518" cy="618120"/>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i="1" dirty="0"/>
              <a:t>Recap</a:t>
            </a:r>
          </a:p>
        </p:txBody>
      </p:sp>
    </p:spTree>
    <p:extLst>
      <p:ext uri="{BB962C8B-B14F-4D97-AF65-F5344CB8AC3E}">
        <p14:creationId xmlns:p14="http://schemas.microsoft.com/office/powerpoint/2010/main" val="254752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6C9F-C29E-4A24-929A-B096EF4C798B}"/>
              </a:ext>
            </a:extLst>
          </p:cNvPr>
          <p:cNvSpPr>
            <a:spLocks noGrp="1"/>
          </p:cNvSpPr>
          <p:nvPr>
            <p:ph type="title"/>
          </p:nvPr>
        </p:nvSpPr>
        <p:spPr>
          <a:xfrm>
            <a:off x="2672764" y="215867"/>
            <a:ext cx="9220200" cy="777875"/>
          </a:xfrm>
        </p:spPr>
        <p:txBody>
          <a:bodyPr vert="horz" lIns="91440" tIns="45720" rIns="91440" bIns="45720" rtlCol="0" anchor="t" anchorCtr="0">
            <a:noAutofit/>
          </a:bodyPr>
          <a:lstStyle/>
          <a:p>
            <a:r>
              <a:rPr lang="en-US" dirty="0"/>
              <a:t>Introduction</a:t>
            </a:r>
          </a:p>
        </p:txBody>
      </p:sp>
      <p:sp>
        <p:nvSpPr>
          <p:cNvPr id="3" name="Content Placeholder 2">
            <a:extLst>
              <a:ext uri="{FF2B5EF4-FFF2-40B4-BE49-F238E27FC236}">
                <a16:creationId xmlns:a16="http://schemas.microsoft.com/office/drawing/2014/main" id="{F3BC8D03-F23F-4B1F-A9FA-7307AF7451C2}"/>
              </a:ext>
            </a:extLst>
          </p:cNvPr>
          <p:cNvSpPr>
            <a:spLocks noGrp="1"/>
          </p:cNvSpPr>
          <p:nvPr>
            <p:ph sz="half" idx="1"/>
          </p:nvPr>
        </p:nvSpPr>
        <p:spPr>
          <a:xfrm>
            <a:off x="609600" y="4506932"/>
            <a:ext cx="4943060" cy="1928324"/>
          </a:xfrm>
        </p:spPr>
        <p:txBody>
          <a:bodyPr>
            <a:normAutofit lnSpcReduction="10000"/>
          </a:bodyPr>
          <a:lstStyle/>
          <a:p>
            <a:pPr marL="0" indent="0">
              <a:buNone/>
            </a:pPr>
            <a:r>
              <a:rPr lang="en-US" sz="1400" b="1" dirty="0">
                <a:solidFill>
                  <a:schemeClr val="accent1"/>
                </a:solidFill>
                <a:latin typeface="Avenir Next LT Pro" panose="020B0504020202020204" pitchFamily="34" charset="0"/>
              </a:rPr>
              <a:t>Proud Husband, Father of 4, Coach, and Avid DIYer. </a:t>
            </a:r>
          </a:p>
          <a:p>
            <a:pPr marL="0" indent="0">
              <a:buNone/>
            </a:pPr>
            <a:r>
              <a:rPr lang="en-US" sz="1400" b="1" dirty="0">
                <a:solidFill>
                  <a:schemeClr val="accent1"/>
                </a:solidFill>
                <a:latin typeface="Avenir Next LT Pro" panose="020B0504020202020204" pitchFamily="34" charset="0"/>
              </a:rPr>
              <a:t>Values the drive me: health, improvement, family, community, and faith</a:t>
            </a:r>
          </a:p>
          <a:p>
            <a:pPr marL="0" indent="0">
              <a:buNone/>
            </a:pPr>
            <a:r>
              <a:rPr lang="en-US" sz="1400" b="1" dirty="0">
                <a:latin typeface="Avenir Next LT Pro" panose="020B0504020202020204" pitchFamily="34" charset="0"/>
              </a:rPr>
              <a:t>Background: </a:t>
            </a:r>
            <a:r>
              <a:rPr lang="en-US" sz="1400" dirty="0">
                <a:latin typeface="Avenir Next LT Pro" panose="020B0504020202020204" pitchFamily="34" charset="0"/>
              </a:rPr>
              <a:t>Health system leadership and consulting (executive, revenue cycle, finance, automation)</a:t>
            </a:r>
          </a:p>
          <a:p>
            <a:pPr marL="0" indent="0">
              <a:buNone/>
            </a:pPr>
            <a:r>
              <a:rPr lang="en-US" sz="1400" b="1" dirty="0">
                <a:latin typeface="Avenir Next LT Pro" panose="020B0504020202020204" pitchFamily="34" charset="0"/>
              </a:rPr>
              <a:t>Chair / Board: </a:t>
            </a:r>
            <a:r>
              <a:rPr lang="en-US" sz="1400" dirty="0">
                <a:latin typeface="Avenir Next LT Pro" panose="020B0504020202020204" pitchFamily="34" charset="0"/>
              </a:rPr>
              <a:t>Local United Way, Church Finance Committee, Community Garden organization,  </a:t>
            </a:r>
            <a:r>
              <a:rPr lang="en-US" sz="1400" b="1" dirty="0">
                <a:solidFill>
                  <a:schemeClr val="accent1"/>
                </a:solidFill>
                <a:latin typeface="Avenir Next LT Pro" panose="020B0504020202020204" pitchFamily="34" charset="0"/>
              </a:rPr>
              <a:t>HFMA WI (officer rotation)</a:t>
            </a:r>
          </a:p>
        </p:txBody>
      </p:sp>
      <p:sp>
        <p:nvSpPr>
          <p:cNvPr id="4" name="Content Placeholder 3">
            <a:extLst>
              <a:ext uri="{FF2B5EF4-FFF2-40B4-BE49-F238E27FC236}">
                <a16:creationId xmlns:a16="http://schemas.microsoft.com/office/drawing/2014/main" id="{180D09FC-60EE-4BC2-89D7-5BEB0A347838}"/>
              </a:ext>
            </a:extLst>
          </p:cNvPr>
          <p:cNvSpPr>
            <a:spLocks noGrp="1"/>
          </p:cNvSpPr>
          <p:nvPr>
            <p:ph sz="half" idx="2"/>
          </p:nvPr>
        </p:nvSpPr>
        <p:spPr>
          <a:xfrm>
            <a:off x="6436074" y="4531316"/>
            <a:ext cx="4943060" cy="2256985"/>
          </a:xfrm>
        </p:spPr>
        <p:txBody>
          <a:bodyPr>
            <a:noAutofit/>
          </a:bodyPr>
          <a:lstStyle/>
          <a:p>
            <a:pPr marL="0" indent="0" algn="ctr">
              <a:buNone/>
            </a:pPr>
            <a:r>
              <a:rPr lang="en-US" sz="1800" b="1" dirty="0">
                <a:solidFill>
                  <a:schemeClr val="accent1"/>
                </a:solidFill>
                <a:latin typeface="Avenir Next LT Pro" panose="020B0504020202020204" pitchFamily="34" charset="0"/>
              </a:rPr>
              <a:t>Data</a:t>
            </a:r>
            <a:r>
              <a:rPr lang="en-US" sz="1800" b="1" dirty="0">
                <a:solidFill>
                  <a:schemeClr val="accent5"/>
                </a:solidFill>
                <a:latin typeface="Avenir Next LT Pro" panose="020B0504020202020204" pitchFamily="34" charset="0"/>
              </a:rPr>
              <a:t>, </a:t>
            </a:r>
            <a:r>
              <a:rPr lang="en-US" sz="1800" b="1" dirty="0">
                <a:solidFill>
                  <a:schemeClr val="accent1"/>
                </a:solidFill>
                <a:latin typeface="Avenir Next LT Pro" panose="020B0504020202020204" pitchFamily="34" charset="0"/>
              </a:rPr>
              <a:t>analytics and automation strategies and solutions </a:t>
            </a:r>
          </a:p>
          <a:p>
            <a:pPr marL="0" indent="0" algn="ctr">
              <a:buNone/>
            </a:pPr>
            <a:r>
              <a:rPr lang="en-US" sz="1400" dirty="0">
                <a:latin typeface="Avenir Next LT Pro" panose="020B0504020202020204" pitchFamily="34" charset="0"/>
              </a:rPr>
              <a:t>to make healthcare more proactive, higher quality and less expensive for everyone</a:t>
            </a:r>
          </a:p>
          <a:p>
            <a:pPr marL="0" indent="0" algn="ctr">
              <a:buNone/>
            </a:pPr>
            <a:r>
              <a:rPr lang="en-US" sz="1400" dirty="0">
                <a:latin typeface="Avenir Next LT Pro" panose="020B0504020202020204" pitchFamily="34" charset="0"/>
              </a:rPr>
              <a:t>Here’s why it matters: Lower Cost, Enduring, Value-Driven Results, Unrivaled Speed &amp; Efficiency</a:t>
            </a:r>
          </a:p>
        </p:txBody>
      </p:sp>
      <p:grpSp>
        <p:nvGrpSpPr>
          <p:cNvPr id="10" name="Group 9">
            <a:extLst>
              <a:ext uri="{FF2B5EF4-FFF2-40B4-BE49-F238E27FC236}">
                <a16:creationId xmlns:a16="http://schemas.microsoft.com/office/drawing/2014/main" id="{6DC3D8D1-DDCF-7F52-F0A3-EF7A75BDA0D2}"/>
              </a:ext>
            </a:extLst>
          </p:cNvPr>
          <p:cNvGrpSpPr/>
          <p:nvPr/>
        </p:nvGrpSpPr>
        <p:grpSpPr>
          <a:xfrm>
            <a:off x="619540" y="1289795"/>
            <a:ext cx="4943060" cy="2946624"/>
            <a:chOff x="6694582" y="1644545"/>
            <a:chExt cx="4943060" cy="2946624"/>
          </a:xfrm>
        </p:grpSpPr>
        <p:sp>
          <p:nvSpPr>
            <p:cNvPr id="12" name="Rectangle 11">
              <a:extLst>
                <a:ext uri="{FF2B5EF4-FFF2-40B4-BE49-F238E27FC236}">
                  <a16:creationId xmlns:a16="http://schemas.microsoft.com/office/drawing/2014/main" id="{5BAE538B-5362-B1FA-E0A3-00E9DBFB9F0A}"/>
                </a:ext>
              </a:extLst>
            </p:cNvPr>
            <p:cNvSpPr/>
            <p:nvPr/>
          </p:nvSpPr>
          <p:spPr>
            <a:xfrm flipV="1">
              <a:off x="6694582" y="1644545"/>
              <a:ext cx="4943060" cy="2924322"/>
            </a:xfrm>
            <a:prstGeom prst="rect">
              <a:avLst/>
            </a:prstGeom>
            <a:solidFill>
              <a:schemeClr val="bg1"/>
            </a:solidFill>
            <a:ln>
              <a:noFill/>
            </a:ln>
            <a:effectLst>
              <a:outerShdw blurRad="333091" sx="102000" sy="102000" algn="ctr" rotWithShape="0">
                <a:prstClr val="black">
                  <a:alpha val="90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Next LT Pro Regular" panose="020B0504020202020204" pitchFamily="34" charset="77"/>
                <a:ea typeface="+mn-ea"/>
                <a:cs typeface="+mn-cs"/>
              </a:endParaRPr>
            </a:p>
          </p:txBody>
        </p:sp>
        <p:pic>
          <p:nvPicPr>
            <p:cNvPr id="13" name="Picture 12">
              <a:extLst>
                <a:ext uri="{FF2B5EF4-FFF2-40B4-BE49-F238E27FC236}">
                  <a16:creationId xmlns:a16="http://schemas.microsoft.com/office/drawing/2014/main" id="{D289622C-D388-664C-B982-1A200763B3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97808" y="1729973"/>
              <a:ext cx="1687932" cy="1687932"/>
            </a:xfrm>
            <a:prstGeom prst="ellipse">
              <a:avLst/>
            </a:prstGeom>
            <a:effectLst/>
          </p:spPr>
        </p:pic>
        <p:sp>
          <p:nvSpPr>
            <p:cNvPr id="14" name="TextBox 13">
              <a:extLst>
                <a:ext uri="{FF2B5EF4-FFF2-40B4-BE49-F238E27FC236}">
                  <a16:creationId xmlns:a16="http://schemas.microsoft.com/office/drawing/2014/main" id="{7CC67032-5518-ED6B-19DD-EB9A5A3B8BB7}"/>
                </a:ext>
              </a:extLst>
            </p:cNvPr>
            <p:cNvSpPr txBox="1"/>
            <p:nvPr/>
          </p:nvSpPr>
          <p:spPr>
            <a:xfrm>
              <a:off x="7299117" y="3442943"/>
              <a:ext cx="388531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70C0"/>
                  </a:solidFill>
                  <a:effectLst/>
                  <a:uLnTx/>
                  <a:uFillTx/>
                  <a:latin typeface="AvenirNext LT Pro Medium" panose="020B0504020202020204" pitchFamily="34" charset="77"/>
                  <a:ea typeface="+mn-ea"/>
                  <a:cs typeface="+mn-cs"/>
                </a:rPr>
                <a:t>Jake Rouse</a:t>
              </a:r>
            </a:p>
          </p:txBody>
        </p:sp>
        <p:sp>
          <p:nvSpPr>
            <p:cNvPr id="15" name="TextBox 14">
              <a:extLst>
                <a:ext uri="{FF2B5EF4-FFF2-40B4-BE49-F238E27FC236}">
                  <a16:creationId xmlns:a16="http://schemas.microsoft.com/office/drawing/2014/main" id="{202F2744-E4EC-43EE-A92C-6AAC3521287B}"/>
                </a:ext>
              </a:extLst>
            </p:cNvPr>
            <p:cNvSpPr txBox="1"/>
            <p:nvPr/>
          </p:nvSpPr>
          <p:spPr>
            <a:xfrm>
              <a:off x="7317376" y="3729395"/>
              <a:ext cx="384879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venirNext LT Pro Regular" panose="020B0504020202020204" pitchFamily="34" charset="77"/>
                  <a:ea typeface="+mn-ea"/>
                  <a:cs typeface="+mn-cs"/>
                </a:rPr>
                <a:t>Principal Consultant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err="1">
                  <a:ln>
                    <a:noFill/>
                  </a:ln>
                  <a:solidFill>
                    <a:schemeClr val="accent1"/>
                  </a:solidFill>
                  <a:effectLst/>
                  <a:uLnTx/>
                  <a:uFillTx/>
                  <a:latin typeface="AvenirNext LT Pro Regular" panose="020B0504020202020204" pitchFamily="34" charset="77"/>
                </a:rPr>
                <a:t>Jacob.rouse@amitech</a:t>
              </a:r>
              <a:r>
                <a:rPr lang="en-US" sz="1600" i="1" dirty="0">
                  <a:solidFill>
                    <a:schemeClr val="accent1"/>
                  </a:solidFill>
                  <a:latin typeface="AvenirNext LT Pro Regular" panose="020B0504020202020204" pitchFamily="34" charset="77"/>
                </a:rPr>
                <a:t>solutions.com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solidFill>
                    <a:srgbClr val="000000"/>
                  </a:solidFill>
                  <a:latin typeface="AvenirNext LT Pro Regular" panose="020B0504020202020204" pitchFamily="34" charset="77"/>
                </a:rPr>
                <a:t>763-227-0651</a:t>
              </a:r>
              <a:endParaRPr kumimoji="0" lang="en-US" sz="1600" b="0" i="0" u="none" strike="noStrike" kern="1200" cap="none" spc="0" normalizeH="0" baseline="0" noProof="0" dirty="0">
                <a:ln>
                  <a:noFill/>
                </a:ln>
                <a:solidFill>
                  <a:srgbClr val="000000"/>
                </a:solidFill>
                <a:effectLst/>
                <a:uLnTx/>
                <a:uFillTx/>
                <a:latin typeface="AvenirNext LT Pro Regular" panose="020B0504020202020204" pitchFamily="34" charset="77"/>
                <a:ea typeface="+mn-ea"/>
                <a:cs typeface="+mn-cs"/>
              </a:endParaRPr>
            </a:p>
          </p:txBody>
        </p:sp>
      </p:grpSp>
      <p:grpSp>
        <p:nvGrpSpPr>
          <p:cNvPr id="20" name="Group 19">
            <a:extLst>
              <a:ext uri="{FF2B5EF4-FFF2-40B4-BE49-F238E27FC236}">
                <a16:creationId xmlns:a16="http://schemas.microsoft.com/office/drawing/2014/main" id="{C5CAB019-9B76-FD8E-0DA7-B417B062F208}"/>
              </a:ext>
            </a:extLst>
          </p:cNvPr>
          <p:cNvGrpSpPr/>
          <p:nvPr/>
        </p:nvGrpSpPr>
        <p:grpSpPr>
          <a:xfrm>
            <a:off x="6436074" y="1292816"/>
            <a:ext cx="4943060" cy="2971800"/>
            <a:chOff x="4666462" y="-354496"/>
            <a:chExt cx="4943060" cy="2971800"/>
          </a:xfrm>
        </p:grpSpPr>
        <p:grpSp>
          <p:nvGrpSpPr>
            <p:cNvPr id="17" name="Group 16">
              <a:extLst>
                <a:ext uri="{FF2B5EF4-FFF2-40B4-BE49-F238E27FC236}">
                  <a16:creationId xmlns:a16="http://schemas.microsoft.com/office/drawing/2014/main" id="{BBDC3D32-FAF0-24F4-7449-F8486D7C05EC}"/>
                </a:ext>
              </a:extLst>
            </p:cNvPr>
            <p:cNvGrpSpPr/>
            <p:nvPr/>
          </p:nvGrpSpPr>
          <p:grpSpPr>
            <a:xfrm>
              <a:off x="4666462" y="-354496"/>
              <a:ext cx="4943060" cy="2971800"/>
              <a:chOff x="5362429" y="2695220"/>
              <a:chExt cx="4943060" cy="2971800"/>
            </a:xfrm>
          </p:grpSpPr>
          <p:sp>
            <p:nvSpPr>
              <p:cNvPr id="16" name="Rectangle 15">
                <a:extLst>
                  <a:ext uri="{FF2B5EF4-FFF2-40B4-BE49-F238E27FC236}">
                    <a16:creationId xmlns:a16="http://schemas.microsoft.com/office/drawing/2014/main" id="{F6C0E9A8-1E43-0FD1-225A-C3153D406BAE}"/>
                  </a:ext>
                </a:extLst>
              </p:cNvPr>
              <p:cNvSpPr/>
              <p:nvPr/>
            </p:nvSpPr>
            <p:spPr>
              <a:xfrm flipV="1">
                <a:off x="5362429" y="2695220"/>
                <a:ext cx="4943060" cy="2971800"/>
              </a:xfrm>
              <a:prstGeom prst="rect">
                <a:avLst/>
              </a:prstGeom>
              <a:solidFill>
                <a:schemeClr val="bg1"/>
              </a:solidFill>
              <a:ln>
                <a:noFill/>
              </a:ln>
              <a:effectLst>
                <a:outerShdw blurRad="333091" sx="102000" sy="102000" algn="ctr" rotWithShape="0">
                  <a:prstClr val="black">
                    <a:alpha val="90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panose="020B0504020202020204" pitchFamily="34" charset="0"/>
                </a:endParaRPr>
              </a:p>
            </p:txBody>
          </p:sp>
          <p:pic>
            <p:nvPicPr>
              <p:cNvPr id="5" name="Picture 4">
                <a:extLst>
                  <a:ext uri="{FF2B5EF4-FFF2-40B4-BE49-F238E27FC236}">
                    <a16:creationId xmlns:a16="http://schemas.microsoft.com/office/drawing/2014/main" id="{0B5A6F56-FABB-41BE-8EDF-799D0D6192A9}"/>
                  </a:ext>
                </a:extLst>
              </p:cNvPr>
              <p:cNvPicPr>
                <a:picLocks noChangeAspect="1"/>
              </p:cNvPicPr>
              <p:nvPr/>
            </p:nvPicPr>
            <p:blipFill>
              <a:blip r:embed="rId3"/>
              <a:stretch>
                <a:fillRect/>
              </a:stretch>
            </p:blipFill>
            <p:spPr>
              <a:xfrm>
                <a:off x="6181318" y="3403245"/>
                <a:ext cx="3243790" cy="777875"/>
              </a:xfrm>
              <a:prstGeom prst="rect">
                <a:avLst/>
              </a:prstGeom>
            </p:spPr>
          </p:pic>
        </p:grpSp>
        <p:sp>
          <p:nvSpPr>
            <p:cNvPr id="19" name="Content Placeholder 3">
              <a:extLst>
                <a:ext uri="{FF2B5EF4-FFF2-40B4-BE49-F238E27FC236}">
                  <a16:creationId xmlns:a16="http://schemas.microsoft.com/office/drawing/2014/main" id="{E3295DAD-81DA-CE4A-D1CA-B70C1F4FCA9B}"/>
                </a:ext>
              </a:extLst>
            </p:cNvPr>
            <p:cNvSpPr txBox="1">
              <a:spLocks/>
            </p:cNvSpPr>
            <p:nvPr/>
          </p:nvSpPr>
          <p:spPr>
            <a:xfrm>
              <a:off x="5631901" y="1358474"/>
              <a:ext cx="3003690" cy="4862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accent5"/>
                  </a:solidFill>
                </a:rPr>
                <a:t>healthcare can and should</a:t>
              </a:r>
            </a:p>
            <a:p>
              <a:pPr marL="0" indent="0" algn="ctr">
                <a:buNone/>
              </a:pPr>
              <a:r>
                <a:rPr lang="en-US" sz="2000" b="1" dirty="0">
                  <a:solidFill>
                    <a:schemeClr val="accent5"/>
                  </a:solidFill>
                </a:rPr>
                <a:t>be better</a:t>
              </a:r>
            </a:p>
          </p:txBody>
        </p:sp>
      </p:grpSp>
    </p:spTree>
    <p:extLst>
      <p:ext uri="{BB962C8B-B14F-4D97-AF65-F5344CB8AC3E}">
        <p14:creationId xmlns:p14="http://schemas.microsoft.com/office/powerpoint/2010/main" val="940056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6E8C6D-40F0-4B75-873E-9598D0D1C4BF}"/>
              </a:ext>
            </a:extLst>
          </p:cNvPr>
          <p:cNvSpPr>
            <a:spLocks noGrp="1"/>
          </p:cNvSpPr>
          <p:nvPr>
            <p:ph idx="1"/>
          </p:nvPr>
        </p:nvSpPr>
        <p:spPr/>
        <p:txBody>
          <a:bodyPr/>
          <a:lstStyle/>
          <a:p>
            <a:pPr marL="0" indent="0">
              <a:buNone/>
              <a:defRPr/>
            </a:pPr>
            <a:r>
              <a:rPr lang="en-US" b="1" dirty="0"/>
              <a:t>Per capita increases since 1989 to 2019 (30 years)</a:t>
            </a:r>
          </a:p>
          <a:p>
            <a:pPr marL="0" indent="0">
              <a:buNone/>
              <a:defRPr/>
            </a:pPr>
            <a:r>
              <a:rPr lang="en-US" b="1" dirty="0">
                <a:solidFill>
                  <a:schemeClr val="accent1"/>
                </a:solidFill>
              </a:rPr>
              <a:t>	</a:t>
            </a:r>
            <a:r>
              <a:rPr lang="en-US" sz="2454" b="1" dirty="0">
                <a:solidFill>
                  <a:schemeClr val="accent1"/>
                </a:solidFill>
              </a:rPr>
              <a:t>318%</a:t>
            </a:r>
            <a:r>
              <a:rPr lang="en-US" b="1" dirty="0">
                <a:solidFill>
                  <a:schemeClr val="accent1"/>
                </a:solidFill>
              </a:rPr>
              <a:t> 	</a:t>
            </a:r>
            <a:r>
              <a:rPr lang="en-US" b="1" dirty="0"/>
              <a:t>= </a:t>
            </a:r>
            <a:r>
              <a:rPr lang="en-US" dirty="0"/>
              <a:t>Income increase</a:t>
            </a:r>
          </a:p>
          <a:p>
            <a:pPr marL="0" indent="0">
              <a:buNone/>
              <a:defRPr/>
            </a:pPr>
            <a:endParaRPr lang="en-US" sz="136" dirty="0"/>
          </a:p>
          <a:p>
            <a:pPr marL="0" indent="0">
              <a:buNone/>
              <a:defRPr/>
            </a:pPr>
            <a:r>
              <a:rPr lang="en-US" b="1" dirty="0">
                <a:solidFill>
                  <a:schemeClr val="accent1"/>
                </a:solidFill>
              </a:rPr>
              <a:t>	</a:t>
            </a:r>
            <a:r>
              <a:rPr lang="en-US" sz="2454" b="1" dirty="0">
                <a:solidFill>
                  <a:schemeClr val="accent1"/>
                </a:solidFill>
              </a:rPr>
              <a:t>460% </a:t>
            </a:r>
            <a:r>
              <a:rPr lang="en-US" sz="2454" dirty="0"/>
              <a:t>	</a:t>
            </a:r>
            <a:r>
              <a:rPr lang="en-US" dirty="0"/>
              <a:t>= Healthcare consumption expense increase</a:t>
            </a:r>
          </a:p>
          <a:p>
            <a:pPr marL="0" indent="0">
              <a:buNone/>
              <a:defRPr/>
            </a:pPr>
            <a:r>
              <a:rPr lang="en-US" dirty="0"/>
              <a:t>	</a:t>
            </a:r>
            <a:r>
              <a:rPr lang="en-US" sz="2454" b="1" dirty="0">
                <a:solidFill>
                  <a:schemeClr val="accent1"/>
                </a:solidFill>
              </a:rPr>
              <a:t>814%	</a:t>
            </a:r>
            <a:r>
              <a:rPr lang="en-US" b="1" dirty="0"/>
              <a:t>= </a:t>
            </a:r>
            <a:r>
              <a:rPr lang="en-US" dirty="0"/>
              <a:t>Prescription drugs consumption</a:t>
            </a:r>
          </a:p>
          <a:p>
            <a:pPr marL="0" indent="0">
              <a:buNone/>
              <a:defRPr/>
            </a:pPr>
            <a:endParaRPr lang="en-US" sz="136" dirty="0"/>
          </a:p>
          <a:p>
            <a:pPr marL="0" indent="0">
              <a:buNone/>
              <a:defRPr/>
            </a:pPr>
            <a:r>
              <a:rPr lang="en-US" dirty="0"/>
              <a:t>	</a:t>
            </a:r>
            <a:r>
              <a:rPr lang="en-US" sz="2454" b="1" dirty="0">
                <a:solidFill>
                  <a:schemeClr val="accent1"/>
                </a:solidFill>
              </a:rPr>
              <a:t>474%</a:t>
            </a:r>
            <a:r>
              <a:rPr lang="en-US" b="1" dirty="0">
                <a:solidFill>
                  <a:schemeClr val="accent1"/>
                </a:solidFill>
              </a:rPr>
              <a:t>	</a:t>
            </a:r>
            <a:r>
              <a:rPr lang="en-US" b="1" dirty="0"/>
              <a:t>= </a:t>
            </a:r>
            <a:r>
              <a:rPr lang="en-US" dirty="0"/>
              <a:t>4-year university expense increase </a:t>
            </a:r>
            <a:r>
              <a:rPr lang="en-US" sz="1364" i="1" dirty="0"/>
              <a:t>(498% public, 428% private)</a:t>
            </a:r>
            <a:endParaRPr lang="en-US" i="1" dirty="0"/>
          </a:p>
        </p:txBody>
      </p:sp>
      <p:sp>
        <p:nvSpPr>
          <p:cNvPr id="3" name="Title 2">
            <a:extLst>
              <a:ext uri="{FF2B5EF4-FFF2-40B4-BE49-F238E27FC236}">
                <a16:creationId xmlns:a16="http://schemas.microsoft.com/office/drawing/2014/main" id="{9C0C1EDC-28B8-4FD6-926A-4BF0FF6936C9}"/>
              </a:ext>
            </a:extLst>
          </p:cNvPr>
          <p:cNvSpPr>
            <a:spLocks noGrp="1"/>
          </p:cNvSpPr>
          <p:nvPr>
            <p:ph type="title"/>
          </p:nvPr>
        </p:nvSpPr>
        <p:spPr/>
        <p:txBody>
          <a:bodyPr/>
          <a:lstStyle/>
          <a:p>
            <a:r>
              <a:rPr lang="en-US" altLang="en-US" dirty="0"/>
              <a:t>Long Term Inflation Trends</a:t>
            </a:r>
            <a:endParaRPr lang="en-US" dirty="0"/>
          </a:p>
        </p:txBody>
      </p:sp>
      <p:sp>
        <p:nvSpPr>
          <p:cNvPr id="4" name="TextBox 3">
            <a:extLst>
              <a:ext uri="{FF2B5EF4-FFF2-40B4-BE49-F238E27FC236}">
                <a16:creationId xmlns:a16="http://schemas.microsoft.com/office/drawing/2014/main" id="{57BA58DF-668A-7701-C81C-22143223EB76}"/>
              </a:ext>
            </a:extLst>
          </p:cNvPr>
          <p:cNvSpPr txBox="1"/>
          <p:nvPr/>
        </p:nvSpPr>
        <p:spPr>
          <a:xfrm>
            <a:off x="533400" y="6324600"/>
            <a:ext cx="2819400" cy="276999"/>
          </a:xfrm>
          <a:prstGeom prst="rect">
            <a:avLst/>
          </a:prstGeom>
          <a:noFill/>
        </p:spPr>
        <p:txBody>
          <a:bodyPr wrap="square" rtlCol="0">
            <a:spAutoFit/>
          </a:bodyPr>
          <a:lstStyle/>
          <a:p>
            <a:r>
              <a:rPr lang="en-US" sz="1200" i="1" dirty="0"/>
              <a:t>Sources: </a:t>
            </a:r>
            <a:r>
              <a:rPr lang="en-US" sz="1200" i="1" dirty="0" err="1"/>
              <a:t>PNREAP</a:t>
            </a:r>
            <a:r>
              <a:rPr lang="en-US" sz="1200" i="1" dirty="0"/>
              <a:t>, CMS, NCES</a:t>
            </a:r>
          </a:p>
        </p:txBody>
      </p:sp>
    </p:spTree>
    <p:extLst>
      <p:ext uri="{BB962C8B-B14F-4D97-AF65-F5344CB8AC3E}">
        <p14:creationId xmlns:p14="http://schemas.microsoft.com/office/powerpoint/2010/main" val="1813253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7510-FE5A-29BC-8EA0-59C924FE717F}"/>
              </a:ext>
            </a:extLst>
          </p:cNvPr>
          <p:cNvSpPr>
            <a:spLocks noGrp="1"/>
          </p:cNvSpPr>
          <p:nvPr>
            <p:ph type="title"/>
          </p:nvPr>
        </p:nvSpPr>
        <p:spPr/>
        <p:txBody>
          <a:bodyPr/>
          <a:lstStyle/>
          <a:p>
            <a:r>
              <a:rPr lang="en-US" dirty="0"/>
              <a:t>United Way: ALICE</a:t>
            </a:r>
          </a:p>
        </p:txBody>
      </p:sp>
      <p:graphicFrame>
        <p:nvGraphicFramePr>
          <p:cNvPr id="4" name="Content Placeholder 3">
            <a:extLst>
              <a:ext uri="{FF2B5EF4-FFF2-40B4-BE49-F238E27FC236}">
                <a16:creationId xmlns:a16="http://schemas.microsoft.com/office/drawing/2014/main" id="{7994712D-9B9B-CD8C-F7FA-408C9A1D3A2F}"/>
              </a:ext>
            </a:extLst>
          </p:cNvPr>
          <p:cNvGraphicFramePr>
            <a:graphicFrameLocks noGrp="1"/>
          </p:cNvGraphicFramePr>
          <p:nvPr>
            <p:ph idx="1"/>
            <p:extLst>
              <p:ext uri="{D42A27DB-BD31-4B8C-83A1-F6EECF244321}">
                <p14:modId xmlns:p14="http://schemas.microsoft.com/office/powerpoint/2010/main" val="3490453259"/>
              </p:ext>
            </p:extLst>
          </p:nvPr>
        </p:nvGraphicFramePr>
        <p:xfrm>
          <a:off x="457200" y="1295401"/>
          <a:ext cx="112014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7F141201-81F8-6B63-AE58-10F8927C93DC}"/>
              </a:ext>
            </a:extLst>
          </p:cNvPr>
          <p:cNvSpPr txBox="1">
            <a:spLocks/>
          </p:cNvSpPr>
          <p:nvPr/>
        </p:nvSpPr>
        <p:spPr>
          <a:xfrm>
            <a:off x="457200" y="4114800"/>
            <a:ext cx="11201400" cy="206216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Income above the Federal Poverty Level (FPL)</a:t>
            </a:r>
          </a:p>
          <a:p>
            <a:r>
              <a:rPr lang="en-US" dirty="0"/>
              <a:t>ALICE households earn too much to qualify as “poor” but are still unable to cover basic household expenses.</a:t>
            </a:r>
          </a:p>
          <a:p>
            <a:endParaRPr lang="en-US" dirty="0"/>
          </a:p>
          <a:p>
            <a:r>
              <a:rPr lang="en-US" dirty="0"/>
              <a:t>The project began in New Jersey in 2013 </a:t>
            </a:r>
          </a:p>
          <a:p>
            <a:r>
              <a:rPr lang="en-US" dirty="0"/>
              <a:t>Individual research in United Ways in 41 states</a:t>
            </a:r>
          </a:p>
          <a:p>
            <a:endParaRPr lang="en-US" dirty="0"/>
          </a:p>
        </p:txBody>
      </p:sp>
      <p:pic>
        <p:nvPicPr>
          <p:cNvPr id="8194" name="Picture 2" descr="Home | UnitedForALICE">
            <a:extLst>
              <a:ext uri="{FF2B5EF4-FFF2-40B4-BE49-F238E27FC236}">
                <a16:creationId xmlns:a16="http://schemas.microsoft.com/office/drawing/2014/main" id="{21BDCB6A-60BC-AD74-6B8D-CE9ADF352C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0200" y="5395914"/>
            <a:ext cx="2343150" cy="1162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413EC6-96EC-E646-ABE8-B122F2DADCDF}"/>
              </a:ext>
            </a:extLst>
          </p:cNvPr>
          <p:cNvSpPr txBox="1"/>
          <p:nvPr/>
        </p:nvSpPr>
        <p:spPr>
          <a:xfrm>
            <a:off x="533400" y="6324600"/>
            <a:ext cx="1828800" cy="276999"/>
          </a:xfrm>
          <a:prstGeom prst="rect">
            <a:avLst/>
          </a:prstGeom>
          <a:noFill/>
        </p:spPr>
        <p:txBody>
          <a:bodyPr wrap="square" rtlCol="0">
            <a:spAutoFit/>
          </a:bodyPr>
          <a:lstStyle/>
          <a:p>
            <a:r>
              <a:rPr lang="en-US" sz="1200" i="1" dirty="0"/>
              <a:t>Sources: United Way</a:t>
            </a:r>
          </a:p>
        </p:txBody>
      </p:sp>
    </p:spTree>
    <p:extLst>
      <p:ext uri="{BB962C8B-B14F-4D97-AF65-F5344CB8AC3E}">
        <p14:creationId xmlns:p14="http://schemas.microsoft.com/office/powerpoint/2010/main" val="840803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7510-FE5A-29BC-8EA0-59C924FE717F}"/>
              </a:ext>
            </a:extLst>
          </p:cNvPr>
          <p:cNvSpPr>
            <a:spLocks noGrp="1"/>
          </p:cNvSpPr>
          <p:nvPr>
            <p:ph type="title"/>
          </p:nvPr>
        </p:nvSpPr>
        <p:spPr/>
        <p:txBody>
          <a:bodyPr/>
          <a:lstStyle/>
          <a:p>
            <a:r>
              <a:rPr lang="en-US" dirty="0"/>
              <a:t>United Way: ALICE Statistics</a:t>
            </a:r>
          </a:p>
        </p:txBody>
      </p:sp>
      <p:pic>
        <p:nvPicPr>
          <p:cNvPr id="8194" name="Picture 2" descr="Home | UnitedForALICE">
            <a:extLst>
              <a:ext uri="{FF2B5EF4-FFF2-40B4-BE49-F238E27FC236}">
                <a16:creationId xmlns:a16="http://schemas.microsoft.com/office/drawing/2014/main" id="{21BDCB6A-60BC-AD74-6B8D-CE9ADF352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800" y="76200"/>
            <a:ext cx="1905000" cy="9447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413EC6-96EC-E646-ABE8-B122F2DADCDF}"/>
              </a:ext>
            </a:extLst>
          </p:cNvPr>
          <p:cNvSpPr txBox="1"/>
          <p:nvPr/>
        </p:nvSpPr>
        <p:spPr>
          <a:xfrm>
            <a:off x="533400" y="6324600"/>
            <a:ext cx="7467600" cy="276999"/>
          </a:xfrm>
          <a:prstGeom prst="rect">
            <a:avLst/>
          </a:prstGeom>
          <a:noFill/>
        </p:spPr>
        <p:txBody>
          <a:bodyPr wrap="square" rtlCol="0">
            <a:spAutoFit/>
          </a:bodyPr>
          <a:lstStyle/>
          <a:p>
            <a:r>
              <a:rPr lang="en-US" sz="1200" i="1" dirty="0"/>
              <a:t>Sources: United Way, </a:t>
            </a:r>
            <a:r>
              <a:rPr lang="en-US" sz="1200" b="0" i="1" dirty="0">
                <a:solidFill>
                  <a:srgbClr val="1F1F1F"/>
                </a:solidFill>
                <a:effectLst/>
              </a:rPr>
              <a:t>U.S. Census Bureau, the Bureau of Labor Statistics, and the American Community Survey</a:t>
            </a:r>
            <a:endParaRPr lang="en-US" sz="1200" i="1" dirty="0"/>
          </a:p>
        </p:txBody>
      </p:sp>
      <p:sp>
        <p:nvSpPr>
          <p:cNvPr id="5" name="Content Placeholder 4">
            <a:extLst>
              <a:ext uri="{FF2B5EF4-FFF2-40B4-BE49-F238E27FC236}">
                <a16:creationId xmlns:a16="http://schemas.microsoft.com/office/drawing/2014/main" id="{FB09B61F-D5F6-2EC9-5D50-D6E29EC9D373}"/>
              </a:ext>
            </a:extLst>
          </p:cNvPr>
          <p:cNvSpPr>
            <a:spLocks noGrp="1"/>
          </p:cNvSpPr>
          <p:nvPr>
            <p:ph idx="1"/>
          </p:nvPr>
        </p:nvSpPr>
        <p:spPr>
          <a:xfrm>
            <a:off x="914400" y="3429000"/>
            <a:ext cx="10744200" cy="2895599"/>
          </a:xfrm>
        </p:spPr>
        <p:txBody>
          <a:bodyPr>
            <a:normAutofit/>
          </a:bodyPr>
          <a:lstStyle/>
          <a:p>
            <a:pPr algn="l"/>
            <a:r>
              <a:rPr lang="en-US" dirty="0">
                <a:solidFill>
                  <a:srgbClr val="1F1F1F"/>
                </a:solidFill>
                <a:latin typeface="Google Sans"/>
              </a:rPr>
              <a:t>Percent </a:t>
            </a:r>
            <a:r>
              <a:rPr lang="en-US" b="0" i="0" dirty="0">
                <a:solidFill>
                  <a:srgbClr val="1F1F1F"/>
                </a:solidFill>
                <a:effectLst/>
                <a:latin typeface="Google Sans"/>
              </a:rPr>
              <a:t>U.S. households are ALICE households </a:t>
            </a:r>
            <a:r>
              <a:rPr lang="en-US" b="1" i="0" dirty="0">
                <a:solidFill>
                  <a:srgbClr val="1F1F1F"/>
                </a:solidFill>
                <a:effectLst/>
                <a:latin typeface="Google Sans"/>
              </a:rPr>
              <a:t>but NOT Poverty </a:t>
            </a:r>
          </a:p>
          <a:p>
            <a:pPr lvl="1"/>
            <a:r>
              <a:rPr lang="en-US" b="0" i="0" dirty="0">
                <a:solidFill>
                  <a:srgbClr val="1F1F1F"/>
                </a:solidFill>
                <a:effectLst/>
                <a:latin typeface="Google Sans"/>
              </a:rPr>
              <a:t>ALICE households has increased in all 50 states and the District of Columbia.</a:t>
            </a:r>
          </a:p>
          <a:p>
            <a:pPr algn="l"/>
            <a:endParaRPr lang="en-US" b="0" i="0" dirty="0">
              <a:solidFill>
                <a:srgbClr val="1F1F1F"/>
              </a:solidFill>
              <a:effectLst/>
              <a:latin typeface="Google Sans"/>
            </a:endParaRPr>
          </a:p>
          <a:p>
            <a:pPr algn="l"/>
            <a:r>
              <a:rPr lang="en-US" b="0" i="0" dirty="0">
                <a:solidFill>
                  <a:srgbClr val="1F1F1F"/>
                </a:solidFill>
                <a:effectLst/>
                <a:latin typeface="Google Sans"/>
              </a:rPr>
              <a:t>ALICE households are more likely to be headed by women, people of color, and people with disabilities. They are also more likely to live in rural areas and to have lower levels of education</a:t>
            </a:r>
          </a:p>
          <a:p>
            <a:endParaRPr lang="en-US" dirty="0"/>
          </a:p>
        </p:txBody>
      </p:sp>
      <p:graphicFrame>
        <p:nvGraphicFramePr>
          <p:cNvPr id="6" name="Diagram 5">
            <a:extLst>
              <a:ext uri="{FF2B5EF4-FFF2-40B4-BE49-F238E27FC236}">
                <a16:creationId xmlns:a16="http://schemas.microsoft.com/office/drawing/2014/main" id="{2C9B10D5-B240-EADB-2AF3-AE92044DE269}"/>
              </a:ext>
            </a:extLst>
          </p:cNvPr>
          <p:cNvGraphicFramePr/>
          <p:nvPr>
            <p:extLst>
              <p:ext uri="{D42A27DB-BD31-4B8C-83A1-F6EECF244321}">
                <p14:modId xmlns:p14="http://schemas.microsoft.com/office/powerpoint/2010/main" val="3367838766"/>
              </p:ext>
            </p:extLst>
          </p:nvPr>
        </p:nvGraphicFramePr>
        <p:xfrm>
          <a:off x="0" y="1176866"/>
          <a:ext cx="11563350" cy="22521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C0FBE718-DE69-DC13-0465-1991D65D2021}"/>
              </a:ext>
            </a:extLst>
          </p:cNvPr>
          <p:cNvSpPr txBox="1"/>
          <p:nvPr/>
        </p:nvSpPr>
        <p:spPr>
          <a:xfrm>
            <a:off x="2800350" y="1216306"/>
            <a:ext cx="1676400" cy="461665"/>
          </a:xfrm>
          <a:prstGeom prst="rect">
            <a:avLst/>
          </a:prstGeom>
          <a:noFill/>
        </p:spPr>
        <p:txBody>
          <a:bodyPr wrap="square" rtlCol="0">
            <a:spAutoFit/>
          </a:bodyPr>
          <a:lstStyle/>
          <a:p>
            <a:pPr algn="ctr"/>
            <a:r>
              <a:rPr lang="en-US" sz="2400" b="1" dirty="0"/>
              <a:t>2018</a:t>
            </a:r>
            <a:endParaRPr lang="en-US" b="1" dirty="0"/>
          </a:p>
        </p:txBody>
      </p:sp>
      <p:sp>
        <p:nvSpPr>
          <p:cNvPr id="10" name="TextBox 9">
            <a:extLst>
              <a:ext uri="{FF2B5EF4-FFF2-40B4-BE49-F238E27FC236}">
                <a16:creationId xmlns:a16="http://schemas.microsoft.com/office/drawing/2014/main" id="{A49C58D6-1CF1-3BEB-6882-3A46521E2D52}"/>
              </a:ext>
            </a:extLst>
          </p:cNvPr>
          <p:cNvSpPr txBox="1"/>
          <p:nvPr/>
        </p:nvSpPr>
        <p:spPr>
          <a:xfrm>
            <a:off x="6877052" y="1216306"/>
            <a:ext cx="1676400" cy="461665"/>
          </a:xfrm>
          <a:prstGeom prst="rect">
            <a:avLst/>
          </a:prstGeom>
          <a:noFill/>
        </p:spPr>
        <p:txBody>
          <a:bodyPr wrap="square" rtlCol="0">
            <a:spAutoFit/>
          </a:bodyPr>
          <a:lstStyle/>
          <a:p>
            <a:pPr algn="ctr"/>
            <a:r>
              <a:rPr lang="en-US" sz="2400" b="1" dirty="0"/>
              <a:t>2021</a:t>
            </a:r>
            <a:endParaRPr lang="en-US" b="1" dirty="0"/>
          </a:p>
        </p:txBody>
      </p:sp>
    </p:spTree>
    <p:extLst>
      <p:ext uri="{BB962C8B-B14F-4D97-AF65-F5344CB8AC3E}">
        <p14:creationId xmlns:p14="http://schemas.microsoft.com/office/powerpoint/2010/main" val="2830109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E10F8DB-4F75-C666-9500-5B5496BB2B53}"/>
              </a:ext>
            </a:extLst>
          </p:cNvPr>
          <p:cNvPicPr>
            <a:picLocks noChangeAspect="1"/>
          </p:cNvPicPr>
          <p:nvPr/>
        </p:nvPicPr>
        <p:blipFill>
          <a:blip r:embed="rId3"/>
          <a:stretch>
            <a:fillRect/>
          </a:stretch>
        </p:blipFill>
        <p:spPr>
          <a:xfrm>
            <a:off x="3957054" y="1219200"/>
            <a:ext cx="8087892" cy="5257800"/>
          </a:xfrm>
          <a:prstGeom prst="rect">
            <a:avLst/>
          </a:prstGeom>
        </p:spPr>
      </p:pic>
      <p:sp>
        <p:nvSpPr>
          <p:cNvPr id="2" name="Title 1">
            <a:extLst>
              <a:ext uri="{FF2B5EF4-FFF2-40B4-BE49-F238E27FC236}">
                <a16:creationId xmlns:a16="http://schemas.microsoft.com/office/drawing/2014/main" id="{79E07510-FE5A-29BC-8EA0-59C924FE717F}"/>
              </a:ext>
            </a:extLst>
          </p:cNvPr>
          <p:cNvSpPr>
            <a:spLocks noGrp="1"/>
          </p:cNvSpPr>
          <p:nvPr>
            <p:ph type="title"/>
          </p:nvPr>
        </p:nvSpPr>
        <p:spPr/>
        <p:txBody>
          <a:bodyPr/>
          <a:lstStyle/>
          <a:p>
            <a:r>
              <a:rPr lang="en-US" dirty="0"/>
              <a:t>United Way: ALICE Statistics</a:t>
            </a:r>
          </a:p>
        </p:txBody>
      </p:sp>
      <p:pic>
        <p:nvPicPr>
          <p:cNvPr id="8194" name="Picture 2" descr="Home | UnitedForALICE">
            <a:extLst>
              <a:ext uri="{FF2B5EF4-FFF2-40B4-BE49-F238E27FC236}">
                <a16:creationId xmlns:a16="http://schemas.microsoft.com/office/drawing/2014/main" id="{21BDCB6A-60BC-AD74-6B8D-CE9ADF352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0800" y="76200"/>
            <a:ext cx="1905000" cy="9447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413EC6-96EC-E646-ABE8-B122F2DADCDF}"/>
              </a:ext>
            </a:extLst>
          </p:cNvPr>
          <p:cNvSpPr txBox="1"/>
          <p:nvPr/>
        </p:nvSpPr>
        <p:spPr>
          <a:xfrm>
            <a:off x="533400" y="6324600"/>
            <a:ext cx="7467600" cy="276999"/>
          </a:xfrm>
          <a:prstGeom prst="rect">
            <a:avLst/>
          </a:prstGeom>
          <a:noFill/>
        </p:spPr>
        <p:txBody>
          <a:bodyPr wrap="square" rtlCol="0">
            <a:spAutoFit/>
          </a:bodyPr>
          <a:lstStyle/>
          <a:p>
            <a:r>
              <a:rPr lang="en-US" sz="1200" i="1" dirty="0"/>
              <a:t>Sources: United Way, </a:t>
            </a:r>
            <a:r>
              <a:rPr lang="en-US" sz="1200" b="0" i="1" dirty="0">
                <a:solidFill>
                  <a:srgbClr val="1F1F1F"/>
                </a:solidFill>
                <a:effectLst/>
              </a:rPr>
              <a:t>U.S. Census Bureau, the Bureau of Labor Statistics, and the American Community Survey</a:t>
            </a:r>
            <a:endParaRPr lang="en-US" sz="1200" i="1" dirty="0"/>
          </a:p>
        </p:txBody>
      </p:sp>
      <p:sp>
        <p:nvSpPr>
          <p:cNvPr id="5" name="Content Placeholder 4">
            <a:extLst>
              <a:ext uri="{FF2B5EF4-FFF2-40B4-BE49-F238E27FC236}">
                <a16:creationId xmlns:a16="http://schemas.microsoft.com/office/drawing/2014/main" id="{FB09B61F-D5F6-2EC9-5D50-D6E29EC9D373}"/>
              </a:ext>
            </a:extLst>
          </p:cNvPr>
          <p:cNvSpPr>
            <a:spLocks noGrp="1"/>
          </p:cNvSpPr>
          <p:nvPr>
            <p:ph idx="1"/>
          </p:nvPr>
        </p:nvSpPr>
        <p:spPr>
          <a:xfrm>
            <a:off x="304800" y="1219200"/>
            <a:ext cx="3352800" cy="5105399"/>
          </a:xfrm>
        </p:spPr>
        <p:txBody>
          <a:bodyPr>
            <a:normAutofit/>
          </a:bodyPr>
          <a:lstStyle/>
          <a:p>
            <a:pPr marL="0" indent="0">
              <a:buNone/>
            </a:pPr>
            <a:r>
              <a:rPr lang="en-US" b="1" dirty="0">
                <a:solidFill>
                  <a:schemeClr val="accent2"/>
                </a:solidFill>
              </a:rPr>
              <a:t>Knowledge at your fingers: </a:t>
            </a:r>
            <a:r>
              <a:rPr lang="en-US" sz="2400" b="1" dirty="0">
                <a:solidFill>
                  <a:schemeClr val="accent2"/>
                </a:solidFill>
              </a:rPr>
              <a:t>www.unitedforalice.org/national-overview</a:t>
            </a:r>
          </a:p>
          <a:p>
            <a:endParaRPr lang="en-US" dirty="0"/>
          </a:p>
          <a:p>
            <a:r>
              <a:rPr lang="en-US" dirty="0"/>
              <a:t>Takeaway: slide and dice ability to understand financial needs out our population</a:t>
            </a:r>
          </a:p>
        </p:txBody>
      </p:sp>
    </p:spTree>
    <p:extLst>
      <p:ext uri="{BB962C8B-B14F-4D97-AF65-F5344CB8AC3E}">
        <p14:creationId xmlns:p14="http://schemas.microsoft.com/office/powerpoint/2010/main" val="308058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6888B-056A-3AFB-0029-C9D1D01B7C8A}"/>
              </a:ext>
            </a:extLst>
          </p:cNvPr>
          <p:cNvSpPr>
            <a:spLocks noGrp="1"/>
          </p:cNvSpPr>
          <p:nvPr>
            <p:ph type="title"/>
          </p:nvPr>
        </p:nvSpPr>
        <p:spPr/>
        <p:txBody>
          <a:bodyPr/>
          <a:lstStyle/>
          <a:p>
            <a:r>
              <a:rPr lang="en-US" dirty="0"/>
              <a:t>MIT Living Wage</a:t>
            </a:r>
          </a:p>
        </p:txBody>
      </p:sp>
      <p:sp>
        <p:nvSpPr>
          <p:cNvPr id="3" name="Content Placeholder 2">
            <a:extLst>
              <a:ext uri="{FF2B5EF4-FFF2-40B4-BE49-F238E27FC236}">
                <a16:creationId xmlns:a16="http://schemas.microsoft.com/office/drawing/2014/main" id="{614750D0-414E-B38A-5C93-03B525EC0CAF}"/>
              </a:ext>
            </a:extLst>
          </p:cNvPr>
          <p:cNvSpPr>
            <a:spLocks noGrp="1"/>
          </p:cNvSpPr>
          <p:nvPr>
            <p:ph idx="1"/>
          </p:nvPr>
        </p:nvSpPr>
        <p:spPr>
          <a:xfrm>
            <a:off x="457200" y="1295400"/>
            <a:ext cx="4267200" cy="5029200"/>
          </a:xfrm>
        </p:spPr>
        <p:txBody>
          <a:bodyPr>
            <a:normAutofit fontScale="92500" lnSpcReduction="10000"/>
          </a:bodyPr>
          <a:lstStyle/>
          <a:p>
            <a:pPr marL="0" indent="0">
              <a:buNone/>
            </a:pPr>
            <a:r>
              <a:rPr lang="en-US" b="1" dirty="0">
                <a:solidFill>
                  <a:schemeClr val="accent2"/>
                </a:solidFill>
              </a:rPr>
              <a:t>Knowledge at your fingers: livingwage.mit.edu</a:t>
            </a:r>
          </a:p>
          <a:p>
            <a:endParaRPr lang="en-US" dirty="0"/>
          </a:p>
          <a:p>
            <a:pPr marL="0" indent="0">
              <a:buNone/>
            </a:pPr>
            <a:r>
              <a:rPr lang="en-US" dirty="0"/>
              <a:t>Table to right is for Calumet County</a:t>
            </a:r>
          </a:p>
          <a:p>
            <a:pPr marL="0" indent="0">
              <a:buNone/>
            </a:pPr>
            <a:endParaRPr lang="en-US" dirty="0"/>
          </a:p>
          <a:p>
            <a:pPr marL="0" indent="0">
              <a:buNone/>
            </a:pPr>
            <a:r>
              <a:rPr lang="en-US" dirty="0"/>
              <a:t>Family of 4 Monthly Budget</a:t>
            </a:r>
          </a:p>
          <a:p>
            <a:r>
              <a:rPr lang="en-US" b="1" dirty="0"/>
              <a:t>$985 </a:t>
            </a:r>
            <a:r>
              <a:rPr lang="en-US" dirty="0"/>
              <a:t>= Food</a:t>
            </a:r>
          </a:p>
          <a:p>
            <a:r>
              <a:rPr lang="en-US" b="1" dirty="0"/>
              <a:t>$904 </a:t>
            </a:r>
            <a:r>
              <a:rPr lang="en-US" dirty="0"/>
              <a:t>= Housing</a:t>
            </a:r>
          </a:p>
          <a:p>
            <a:endParaRPr lang="en-US" dirty="0"/>
          </a:p>
          <a:p>
            <a:r>
              <a:rPr lang="en-US" dirty="0"/>
              <a:t>2 Kids = $1,663 / month child care</a:t>
            </a:r>
          </a:p>
        </p:txBody>
      </p:sp>
      <p:pic>
        <p:nvPicPr>
          <p:cNvPr id="5" name="Picture 4">
            <a:extLst>
              <a:ext uri="{FF2B5EF4-FFF2-40B4-BE49-F238E27FC236}">
                <a16:creationId xmlns:a16="http://schemas.microsoft.com/office/drawing/2014/main" id="{9B1B3512-5C14-B15B-AAF7-3D6ABDB74790}"/>
              </a:ext>
            </a:extLst>
          </p:cNvPr>
          <p:cNvPicPr>
            <a:picLocks noChangeAspect="1"/>
          </p:cNvPicPr>
          <p:nvPr/>
        </p:nvPicPr>
        <p:blipFill>
          <a:blip r:embed="rId3"/>
          <a:stretch>
            <a:fillRect/>
          </a:stretch>
        </p:blipFill>
        <p:spPr>
          <a:xfrm>
            <a:off x="4908395" y="1143000"/>
            <a:ext cx="7021260" cy="5434176"/>
          </a:xfrm>
          <a:prstGeom prst="rect">
            <a:avLst/>
          </a:prstGeom>
        </p:spPr>
      </p:pic>
      <p:sp>
        <p:nvSpPr>
          <p:cNvPr id="6" name="TextBox 5">
            <a:extLst>
              <a:ext uri="{FF2B5EF4-FFF2-40B4-BE49-F238E27FC236}">
                <a16:creationId xmlns:a16="http://schemas.microsoft.com/office/drawing/2014/main" id="{0DAB7DB5-AE18-FDAE-3697-D92755EFF9E8}"/>
              </a:ext>
            </a:extLst>
          </p:cNvPr>
          <p:cNvSpPr txBox="1"/>
          <p:nvPr/>
        </p:nvSpPr>
        <p:spPr>
          <a:xfrm>
            <a:off x="533400" y="6324600"/>
            <a:ext cx="1828800" cy="276999"/>
          </a:xfrm>
          <a:prstGeom prst="rect">
            <a:avLst/>
          </a:prstGeom>
          <a:noFill/>
        </p:spPr>
        <p:txBody>
          <a:bodyPr wrap="square" rtlCol="0">
            <a:spAutoFit/>
          </a:bodyPr>
          <a:lstStyle/>
          <a:p>
            <a:r>
              <a:rPr lang="en-US" sz="1200" i="1" dirty="0"/>
              <a:t>Sources: MIT</a:t>
            </a:r>
          </a:p>
        </p:txBody>
      </p:sp>
    </p:spTree>
    <p:extLst>
      <p:ext uri="{BB962C8B-B14F-4D97-AF65-F5344CB8AC3E}">
        <p14:creationId xmlns:p14="http://schemas.microsoft.com/office/powerpoint/2010/main" val="278708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C1B0-7BC7-A9B9-0C16-38A1CC185270}"/>
              </a:ext>
            </a:extLst>
          </p:cNvPr>
          <p:cNvSpPr>
            <a:spLocks noGrp="1"/>
          </p:cNvSpPr>
          <p:nvPr>
            <p:ph type="title"/>
          </p:nvPr>
        </p:nvSpPr>
        <p:spPr/>
        <p:txBody>
          <a:bodyPr/>
          <a:lstStyle/>
          <a:p>
            <a:r>
              <a:rPr lang="en-US" dirty="0"/>
              <a:t>Recap and Grounding</a:t>
            </a:r>
          </a:p>
        </p:txBody>
      </p:sp>
      <p:sp>
        <p:nvSpPr>
          <p:cNvPr id="3" name="Text Placeholder 2">
            <a:extLst>
              <a:ext uri="{FF2B5EF4-FFF2-40B4-BE49-F238E27FC236}">
                <a16:creationId xmlns:a16="http://schemas.microsoft.com/office/drawing/2014/main" id="{D5E3DDA3-B5E6-A762-8966-7E0F170845A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42198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00" name="Content Placeholder 2">
            <a:extLst>
              <a:ext uri="{FF2B5EF4-FFF2-40B4-BE49-F238E27FC236}">
                <a16:creationId xmlns:a16="http://schemas.microsoft.com/office/drawing/2014/main" id="{4213E6DB-D72F-8A9E-0D31-6C8E00C4A8E7}"/>
              </a:ext>
            </a:extLst>
          </p:cNvPr>
          <p:cNvGraphicFramePr>
            <a:graphicFrameLocks noGrp="1"/>
          </p:cNvGraphicFramePr>
          <p:nvPr>
            <p:ph idx="1"/>
            <p:extLst>
              <p:ext uri="{D42A27DB-BD31-4B8C-83A1-F6EECF244321}">
                <p14:modId xmlns:p14="http://schemas.microsoft.com/office/powerpoint/2010/main" val="2917588466"/>
              </p:ext>
            </p:extLst>
          </p:nvPr>
        </p:nvGraphicFramePr>
        <p:xfrm>
          <a:off x="299282" y="1447800"/>
          <a:ext cx="11206918" cy="508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8" name="Title 1"/>
          <p:cNvSpPr>
            <a:spLocks noGrp="1"/>
          </p:cNvSpPr>
          <p:nvPr>
            <p:ph type="title"/>
          </p:nvPr>
        </p:nvSpPr>
        <p:spPr/>
        <p:txBody>
          <a:bodyPr/>
          <a:lstStyle/>
          <a:p>
            <a:r>
              <a:rPr lang="en-US" altLang="en-US" sz="3200" dirty="0"/>
              <a:t>Why Is This Topic Important? </a:t>
            </a:r>
          </a:p>
        </p:txBody>
      </p:sp>
    </p:spTree>
    <p:extLst>
      <p:ext uri="{BB962C8B-B14F-4D97-AF65-F5344CB8AC3E}">
        <p14:creationId xmlns:p14="http://schemas.microsoft.com/office/powerpoint/2010/main" val="2989599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B035E9-1776-D6E7-495A-DE2BB2968C71}"/>
              </a:ext>
            </a:extLst>
          </p:cNvPr>
          <p:cNvSpPr>
            <a:spLocks noGrp="1"/>
          </p:cNvSpPr>
          <p:nvPr>
            <p:ph type="title"/>
          </p:nvPr>
        </p:nvSpPr>
        <p:spPr/>
        <p:txBody>
          <a:bodyPr/>
          <a:lstStyle/>
          <a:p>
            <a:r>
              <a:rPr lang="en-US" dirty="0"/>
              <a:t>Recap of Needs</a:t>
            </a:r>
          </a:p>
        </p:txBody>
      </p:sp>
      <p:graphicFrame>
        <p:nvGraphicFramePr>
          <p:cNvPr id="4" name="Diagram 3">
            <a:extLst>
              <a:ext uri="{FF2B5EF4-FFF2-40B4-BE49-F238E27FC236}">
                <a16:creationId xmlns:a16="http://schemas.microsoft.com/office/drawing/2014/main" id="{0B63CEB8-C097-7510-00E2-E6EFCB4610F4}"/>
              </a:ext>
            </a:extLst>
          </p:cNvPr>
          <p:cNvGraphicFramePr/>
          <p:nvPr>
            <p:extLst>
              <p:ext uri="{D42A27DB-BD31-4B8C-83A1-F6EECF244321}">
                <p14:modId xmlns:p14="http://schemas.microsoft.com/office/powerpoint/2010/main" val="3731441886"/>
              </p:ext>
            </p:extLst>
          </p:nvPr>
        </p:nvGraphicFramePr>
        <p:xfrm>
          <a:off x="533400" y="1524000"/>
          <a:ext cx="11201400" cy="461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1247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B035E9-1776-D6E7-495A-DE2BB2968C71}"/>
              </a:ext>
            </a:extLst>
          </p:cNvPr>
          <p:cNvSpPr>
            <a:spLocks noGrp="1"/>
          </p:cNvSpPr>
          <p:nvPr>
            <p:ph type="title"/>
          </p:nvPr>
        </p:nvSpPr>
        <p:spPr/>
        <p:txBody>
          <a:bodyPr/>
          <a:lstStyle/>
          <a:p>
            <a:r>
              <a:rPr lang="en-US" dirty="0"/>
              <a:t>Comparison</a:t>
            </a:r>
          </a:p>
        </p:txBody>
      </p:sp>
      <p:graphicFrame>
        <p:nvGraphicFramePr>
          <p:cNvPr id="5" name="Table 4">
            <a:extLst>
              <a:ext uri="{FF2B5EF4-FFF2-40B4-BE49-F238E27FC236}">
                <a16:creationId xmlns:a16="http://schemas.microsoft.com/office/drawing/2014/main" id="{7E6EA5E6-8B2E-7670-B72C-BBDAC7C4F40D}"/>
              </a:ext>
            </a:extLst>
          </p:cNvPr>
          <p:cNvGraphicFramePr>
            <a:graphicFrameLocks noGrp="1"/>
          </p:cNvGraphicFramePr>
          <p:nvPr>
            <p:extLst>
              <p:ext uri="{D42A27DB-BD31-4B8C-83A1-F6EECF244321}">
                <p14:modId xmlns:p14="http://schemas.microsoft.com/office/powerpoint/2010/main" val="2363789751"/>
              </p:ext>
            </p:extLst>
          </p:nvPr>
        </p:nvGraphicFramePr>
        <p:xfrm>
          <a:off x="1143000" y="1524000"/>
          <a:ext cx="9143999" cy="3200237"/>
        </p:xfrm>
        <a:graphic>
          <a:graphicData uri="http://schemas.openxmlformats.org/drawingml/2006/table">
            <a:tbl>
              <a:tblPr>
                <a:effectLst>
                  <a:outerShdw blurRad="50800" dist="38100" dir="13500000" algn="br" rotWithShape="0">
                    <a:prstClr val="black">
                      <a:alpha val="40000"/>
                    </a:prstClr>
                  </a:outerShdw>
                </a:effectLst>
                <a:tableStyleId>{125E5076-3810-47DD-B79F-674D7AD40C01}</a:tableStyleId>
              </a:tblPr>
              <a:tblGrid>
                <a:gridCol w="3394364">
                  <a:extLst>
                    <a:ext uri="{9D8B030D-6E8A-4147-A177-3AD203B41FA5}">
                      <a16:colId xmlns:a16="http://schemas.microsoft.com/office/drawing/2014/main" val="2887755157"/>
                    </a:ext>
                  </a:extLst>
                </a:gridCol>
                <a:gridCol w="1916545">
                  <a:extLst>
                    <a:ext uri="{9D8B030D-6E8A-4147-A177-3AD203B41FA5}">
                      <a16:colId xmlns:a16="http://schemas.microsoft.com/office/drawing/2014/main" val="3039991080"/>
                    </a:ext>
                  </a:extLst>
                </a:gridCol>
                <a:gridCol w="1916545">
                  <a:extLst>
                    <a:ext uri="{9D8B030D-6E8A-4147-A177-3AD203B41FA5}">
                      <a16:colId xmlns:a16="http://schemas.microsoft.com/office/drawing/2014/main" val="1070400404"/>
                    </a:ext>
                  </a:extLst>
                </a:gridCol>
                <a:gridCol w="1916545">
                  <a:extLst>
                    <a:ext uri="{9D8B030D-6E8A-4147-A177-3AD203B41FA5}">
                      <a16:colId xmlns:a16="http://schemas.microsoft.com/office/drawing/2014/main" val="3408373325"/>
                    </a:ext>
                  </a:extLst>
                </a:gridCol>
              </a:tblGrid>
              <a:tr h="335831">
                <a:tc>
                  <a:txBody>
                    <a:bodyPr/>
                    <a:lstStyle/>
                    <a:p>
                      <a:pPr algn="ctr" fontAlgn="b"/>
                      <a:r>
                        <a:rPr lang="en-US" sz="2000" b="1" u="none" strike="noStrike" dirty="0">
                          <a:solidFill>
                            <a:schemeClr val="tx1"/>
                          </a:solidFill>
                          <a:effectLst/>
                        </a:rPr>
                        <a:t>Measure</a:t>
                      </a:r>
                      <a:endParaRPr lang="en-US" sz="2000" b="1" i="0" u="none" strike="noStrike" dirty="0">
                        <a:solidFill>
                          <a:schemeClr val="tx1"/>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solidFill>
                            <a:schemeClr val="tx1"/>
                          </a:solidFill>
                          <a:effectLst/>
                        </a:rPr>
                        <a:t>Poverty </a:t>
                      </a:r>
                    </a:p>
                    <a:p>
                      <a:pPr algn="ctr" fontAlgn="b"/>
                      <a:r>
                        <a:rPr lang="en-US" sz="2000" b="1" u="none" strike="noStrike" dirty="0">
                          <a:solidFill>
                            <a:schemeClr val="tx1"/>
                          </a:solidFill>
                          <a:effectLst/>
                        </a:rPr>
                        <a:t>Monthly Amount</a:t>
                      </a:r>
                      <a:endParaRPr lang="en-US" sz="2000" b="1" i="0" u="none" strike="noStrike" dirty="0">
                        <a:solidFill>
                          <a:schemeClr val="tx1"/>
                        </a:solidFill>
                        <a:effectLst/>
                        <a:latin typeface="Calibri" panose="020F0502020204030204" pitchFamily="34" charset="0"/>
                      </a:endParaRP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a:solidFill>
                            <a:schemeClr val="tx1"/>
                          </a:solidFill>
                          <a:effectLst/>
                          <a:latin typeface="Calibri" panose="020F0502020204030204" pitchFamily="34" charset="0"/>
                        </a:rPr>
                        <a:t>MIT Living Wage Monthly Amount</a:t>
                      </a: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a:solidFill>
                            <a:schemeClr val="tx1"/>
                          </a:solidFill>
                          <a:effectLst/>
                          <a:latin typeface="Calibri" panose="020F0502020204030204" pitchFamily="34" charset="0"/>
                        </a:rPr>
                        <a:t>% Difference</a:t>
                      </a:r>
                    </a:p>
                  </a:txBody>
                  <a:tcPr marL="9386" marR="9386" marT="9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9606237"/>
                  </a:ext>
                </a:extLst>
              </a:tr>
              <a:tr h="445724">
                <a:tc>
                  <a:txBody>
                    <a:bodyPr/>
                    <a:lstStyle/>
                    <a:p>
                      <a:pPr algn="l" fontAlgn="b"/>
                      <a:r>
                        <a:rPr lang="en-US" sz="2400" b="1" u="none" strike="noStrike" dirty="0">
                          <a:solidFill>
                            <a:schemeClr val="bg1"/>
                          </a:solidFill>
                          <a:effectLst/>
                        </a:rPr>
                        <a:t>Total </a:t>
                      </a:r>
                      <a:endParaRPr lang="en-US" sz="2400" b="1"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800" b="1" i="0" u="none" strike="noStrike" dirty="0">
                          <a:solidFill>
                            <a:srgbClr val="FFFFFF"/>
                          </a:solidFill>
                          <a:effectLst/>
                          <a:latin typeface="Calibri" panose="020F0502020204030204" pitchFamily="34" charset="0"/>
                        </a:rPr>
                        <a:t> $      2,500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800" b="1" i="0" u="none" strike="noStrike">
                          <a:solidFill>
                            <a:srgbClr val="FFFFFF"/>
                          </a:solidFill>
                          <a:effectLst/>
                          <a:latin typeface="Calibri" panose="020F0502020204030204" pitchFamily="34" charset="0"/>
                        </a:rPr>
                        <a:t> $      6,365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800" b="1" i="0" u="none" strike="noStrike">
                          <a:solidFill>
                            <a:srgbClr val="FFFFFF"/>
                          </a:solidFill>
                          <a:effectLst/>
                          <a:latin typeface="Calibri" panose="020F0502020204030204" pitchFamily="34" charset="0"/>
                        </a:rPr>
                        <a:t>255%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528338"/>
                  </a:ext>
                </a:extLst>
              </a:tr>
              <a:tr h="555617">
                <a:tc>
                  <a:txBody>
                    <a:bodyPr/>
                    <a:lstStyle/>
                    <a:p>
                      <a:pPr algn="l" fontAlgn="b"/>
                      <a:r>
                        <a:rPr lang="en-US" sz="2400" b="0" i="1" u="none" strike="noStrike" dirty="0">
                          <a:solidFill>
                            <a:schemeClr val="bg1"/>
                          </a:solidFill>
                          <a:effectLst/>
                        </a:rPr>
                        <a:t>Food</a:t>
                      </a:r>
                      <a:endParaRPr lang="en-US" sz="2400" b="0" i="1"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800" b="1" i="0" u="none" strike="noStrike" dirty="0">
                          <a:solidFill>
                            <a:srgbClr val="FFFFFF"/>
                          </a:solidFill>
                          <a:effectLst/>
                          <a:latin typeface="Calibri" panose="020F0502020204030204" pitchFamily="34" charset="0"/>
                        </a:rPr>
                        <a:t> $          963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800" b="1" i="0" u="none" strike="noStrike" dirty="0">
                          <a:solidFill>
                            <a:srgbClr val="FFFFFF"/>
                          </a:solidFill>
                          <a:effectLst/>
                          <a:latin typeface="Calibri" panose="020F0502020204030204" pitchFamily="34" charset="0"/>
                        </a:rPr>
                        <a:t> $          984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800" b="1" i="0" u="none" strike="noStrike">
                          <a:solidFill>
                            <a:srgbClr val="FFFFFF"/>
                          </a:solidFill>
                          <a:effectLst/>
                          <a:latin typeface="Calibri" panose="020F0502020204030204" pitchFamily="34" charset="0"/>
                        </a:rPr>
                        <a:t>102%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933363"/>
                  </a:ext>
                </a:extLst>
              </a:tr>
              <a:tr h="445724">
                <a:tc>
                  <a:txBody>
                    <a:bodyPr/>
                    <a:lstStyle/>
                    <a:p>
                      <a:pPr algn="l" fontAlgn="b"/>
                      <a:r>
                        <a:rPr lang="en-US" sz="2400" b="0" i="1" u="none" strike="noStrike" dirty="0">
                          <a:solidFill>
                            <a:schemeClr val="bg1"/>
                          </a:solidFill>
                          <a:effectLst/>
                        </a:rPr>
                        <a:t>Housing</a:t>
                      </a:r>
                      <a:endParaRPr lang="en-US" sz="2400" b="0" i="1"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800" b="1" i="0" u="none" strike="noStrike">
                          <a:solidFill>
                            <a:srgbClr val="FFFFFF"/>
                          </a:solidFill>
                          <a:effectLst/>
                          <a:latin typeface="Calibri" panose="020F0502020204030204" pitchFamily="34" charset="0"/>
                        </a:rPr>
                        <a:t> $          855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800" b="1" i="0" u="none" strike="noStrike" dirty="0">
                          <a:solidFill>
                            <a:srgbClr val="FFFFFF"/>
                          </a:solidFill>
                          <a:effectLst/>
                          <a:latin typeface="Calibri" panose="020F0502020204030204" pitchFamily="34" charset="0"/>
                        </a:rPr>
                        <a:t> $          904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800" b="1" i="0" u="none" strike="noStrike">
                          <a:solidFill>
                            <a:srgbClr val="FFFFFF"/>
                          </a:solidFill>
                          <a:effectLst/>
                          <a:latin typeface="Calibri" panose="020F0502020204030204" pitchFamily="34" charset="0"/>
                        </a:rPr>
                        <a:t>106%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0360407"/>
                  </a:ext>
                </a:extLst>
              </a:tr>
              <a:tr h="555617">
                <a:tc>
                  <a:txBody>
                    <a:bodyPr/>
                    <a:lstStyle/>
                    <a:p>
                      <a:pPr algn="l" fontAlgn="b"/>
                      <a:r>
                        <a:rPr lang="en-US" sz="2400" b="0" i="1" u="none" strike="noStrike" dirty="0">
                          <a:solidFill>
                            <a:schemeClr val="bg1"/>
                          </a:solidFill>
                          <a:effectLst/>
                        </a:rPr>
                        <a:t>Transportation</a:t>
                      </a:r>
                      <a:endParaRPr lang="en-US" sz="2400" b="0" i="1"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800" b="1" i="0" u="none" strike="noStrike">
                          <a:solidFill>
                            <a:srgbClr val="FFFFFF"/>
                          </a:solidFill>
                          <a:effectLst/>
                          <a:latin typeface="Calibri" panose="020F0502020204030204" pitchFamily="34" charset="0"/>
                        </a:rPr>
                        <a:t> $          250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800" b="1" i="0" u="none" strike="noStrike" dirty="0">
                          <a:solidFill>
                            <a:srgbClr val="FFFFFF"/>
                          </a:solidFill>
                          <a:effectLst/>
                          <a:latin typeface="Calibri" panose="020F0502020204030204" pitchFamily="34" charset="0"/>
                        </a:rPr>
                        <a:t> $      1,180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800" b="1" i="0" u="none" strike="noStrike" dirty="0">
                          <a:solidFill>
                            <a:srgbClr val="FFFFFF"/>
                          </a:solidFill>
                          <a:effectLst/>
                          <a:latin typeface="Calibri" panose="020F0502020204030204" pitchFamily="34" charset="0"/>
                        </a:rPr>
                        <a:t>472%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987012"/>
                  </a:ext>
                </a:extLst>
              </a:tr>
              <a:tr h="555617">
                <a:tc>
                  <a:txBody>
                    <a:bodyPr/>
                    <a:lstStyle/>
                    <a:p>
                      <a:pPr algn="l" fontAlgn="b"/>
                      <a:r>
                        <a:rPr lang="en-US" sz="2400" b="0" i="1" u="none" strike="noStrike" dirty="0">
                          <a:solidFill>
                            <a:schemeClr val="bg1"/>
                          </a:solidFill>
                          <a:effectLst/>
                        </a:rPr>
                        <a:t>Other</a:t>
                      </a:r>
                      <a:endParaRPr lang="en-US" sz="2400" b="0" i="1"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800" b="1" i="0" u="none" strike="noStrike">
                          <a:solidFill>
                            <a:srgbClr val="FFFFFF"/>
                          </a:solidFill>
                          <a:effectLst/>
                          <a:latin typeface="Calibri" panose="020F0502020204030204" pitchFamily="34" charset="0"/>
                        </a:rPr>
                        <a:t> $          432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800" b="1" i="0" u="none" strike="noStrike" dirty="0">
                          <a:solidFill>
                            <a:srgbClr val="FFFFFF"/>
                          </a:solidFill>
                          <a:effectLst/>
                          <a:latin typeface="Calibri" panose="020F0502020204030204" pitchFamily="34" charset="0"/>
                        </a:rPr>
                        <a:t> $      3,296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800" b="1" i="0" u="none" strike="noStrike" dirty="0">
                          <a:solidFill>
                            <a:srgbClr val="FFFFFF"/>
                          </a:solidFill>
                          <a:effectLst/>
                          <a:latin typeface="Calibri" panose="020F0502020204030204" pitchFamily="34" charset="0"/>
                        </a:rPr>
                        <a:t>763%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5384673"/>
                  </a:ext>
                </a:extLst>
              </a:tr>
            </a:tbl>
          </a:graphicData>
        </a:graphic>
      </p:graphicFrame>
    </p:spTree>
    <p:extLst>
      <p:ext uri="{BB962C8B-B14F-4D97-AF65-F5344CB8AC3E}">
        <p14:creationId xmlns:p14="http://schemas.microsoft.com/office/powerpoint/2010/main" val="2507719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C1B0-7BC7-A9B9-0C16-38A1CC185270}"/>
              </a:ext>
            </a:extLst>
          </p:cNvPr>
          <p:cNvSpPr>
            <a:spLocks noGrp="1"/>
          </p:cNvSpPr>
          <p:nvPr>
            <p:ph type="title"/>
          </p:nvPr>
        </p:nvSpPr>
        <p:spPr/>
        <p:txBody>
          <a:bodyPr/>
          <a:lstStyle/>
          <a:p>
            <a:r>
              <a:rPr lang="en-US" dirty="0"/>
              <a:t>How Can We Use this Knowledge to Address issues and Improve Population Health</a:t>
            </a:r>
          </a:p>
        </p:txBody>
      </p:sp>
      <p:sp>
        <p:nvSpPr>
          <p:cNvPr id="3" name="Text Placeholder 2">
            <a:extLst>
              <a:ext uri="{FF2B5EF4-FFF2-40B4-BE49-F238E27FC236}">
                <a16:creationId xmlns:a16="http://schemas.microsoft.com/office/drawing/2014/main" id="{D5E3DDA3-B5E6-A762-8966-7E0F170845A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244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677CC1-3CC1-CCD6-6303-43E59576135F}"/>
              </a:ext>
            </a:extLst>
          </p:cNvPr>
          <p:cNvSpPr>
            <a:spLocks noGrp="1"/>
          </p:cNvSpPr>
          <p:nvPr>
            <p:ph idx="1"/>
          </p:nvPr>
        </p:nvSpPr>
        <p:spPr>
          <a:xfrm>
            <a:off x="299282" y="2362200"/>
            <a:ext cx="6711118" cy="4343399"/>
          </a:xfrm>
        </p:spPr>
        <p:txBody>
          <a:bodyPr/>
          <a:lstStyle/>
          <a:p>
            <a:pPr algn="l"/>
            <a:r>
              <a:rPr lang="en-US" b="0" i="0" dirty="0">
                <a:solidFill>
                  <a:srgbClr val="1F1F1F"/>
                </a:solidFill>
                <a:effectLst/>
                <a:latin typeface="Google Sans"/>
              </a:rPr>
              <a:t>The minimum income necessary for a worker to meet their basic needs and expenses, without falling into poverty. </a:t>
            </a:r>
          </a:p>
          <a:p>
            <a:pPr algn="l"/>
            <a:endParaRPr lang="en-US" dirty="0">
              <a:solidFill>
                <a:srgbClr val="1F1F1F"/>
              </a:solidFill>
              <a:latin typeface="Google Sans"/>
            </a:endParaRPr>
          </a:p>
          <a:p>
            <a:pPr algn="l"/>
            <a:r>
              <a:rPr lang="en-US" b="0" i="0" dirty="0">
                <a:solidFill>
                  <a:srgbClr val="1F1F1F"/>
                </a:solidFill>
                <a:effectLst/>
                <a:latin typeface="Google Sans"/>
              </a:rPr>
              <a:t>The living wage varies depending on the cost of living in a particular area.</a:t>
            </a:r>
          </a:p>
        </p:txBody>
      </p:sp>
      <p:sp>
        <p:nvSpPr>
          <p:cNvPr id="3" name="Title 2">
            <a:extLst>
              <a:ext uri="{FF2B5EF4-FFF2-40B4-BE49-F238E27FC236}">
                <a16:creationId xmlns:a16="http://schemas.microsoft.com/office/drawing/2014/main" id="{757BE49D-45C5-5EB8-AC59-E35BEAC8C389}"/>
              </a:ext>
            </a:extLst>
          </p:cNvPr>
          <p:cNvSpPr>
            <a:spLocks noGrp="1"/>
          </p:cNvSpPr>
          <p:nvPr>
            <p:ph type="title"/>
          </p:nvPr>
        </p:nvSpPr>
        <p:spPr/>
        <p:txBody>
          <a:bodyPr/>
          <a:lstStyle/>
          <a:p>
            <a:r>
              <a:rPr lang="en-US" dirty="0"/>
              <a:t>What is a Living Wage?</a:t>
            </a:r>
          </a:p>
        </p:txBody>
      </p:sp>
      <p:pic>
        <p:nvPicPr>
          <p:cNvPr id="4" name="Picture 3">
            <a:extLst>
              <a:ext uri="{FF2B5EF4-FFF2-40B4-BE49-F238E27FC236}">
                <a16:creationId xmlns:a16="http://schemas.microsoft.com/office/drawing/2014/main" id="{DD877756-7331-8F34-62E5-46A9E2094098}"/>
              </a:ext>
            </a:extLst>
          </p:cNvPr>
          <p:cNvPicPr>
            <a:picLocks noChangeAspect="1"/>
          </p:cNvPicPr>
          <p:nvPr/>
        </p:nvPicPr>
        <p:blipFill>
          <a:blip r:embed="rId3"/>
          <a:stretch>
            <a:fillRect/>
          </a:stretch>
        </p:blipFill>
        <p:spPr>
          <a:xfrm>
            <a:off x="6912117" y="1266582"/>
            <a:ext cx="5127483" cy="5127483"/>
          </a:xfrm>
          <a:prstGeom prst="rect">
            <a:avLst/>
          </a:prstGeom>
        </p:spPr>
      </p:pic>
      <p:sp>
        <p:nvSpPr>
          <p:cNvPr id="5" name="TextBox 4">
            <a:extLst>
              <a:ext uri="{FF2B5EF4-FFF2-40B4-BE49-F238E27FC236}">
                <a16:creationId xmlns:a16="http://schemas.microsoft.com/office/drawing/2014/main" id="{155B8271-B520-C2EF-23D2-CD3FF8DBCDD9}"/>
              </a:ext>
            </a:extLst>
          </p:cNvPr>
          <p:cNvSpPr txBox="1"/>
          <p:nvPr/>
        </p:nvSpPr>
        <p:spPr>
          <a:xfrm>
            <a:off x="533400" y="6324600"/>
            <a:ext cx="1828800" cy="276999"/>
          </a:xfrm>
          <a:prstGeom prst="rect">
            <a:avLst/>
          </a:prstGeom>
          <a:noFill/>
        </p:spPr>
        <p:txBody>
          <a:bodyPr wrap="square" rtlCol="0">
            <a:spAutoFit/>
          </a:bodyPr>
          <a:lstStyle/>
          <a:p>
            <a:r>
              <a:rPr lang="en-US" sz="1200" i="1" dirty="0"/>
              <a:t>Sources: UNC (image)</a:t>
            </a:r>
          </a:p>
        </p:txBody>
      </p:sp>
    </p:spTree>
    <p:extLst>
      <p:ext uri="{BB962C8B-B14F-4D97-AF65-F5344CB8AC3E}">
        <p14:creationId xmlns:p14="http://schemas.microsoft.com/office/powerpoint/2010/main" val="2109988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8FB326-D472-A36F-A9B1-9F1CB392DCBD}"/>
              </a:ext>
            </a:extLst>
          </p:cNvPr>
          <p:cNvSpPr>
            <a:spLocks noGrp="1"/>
          </p:cNvSpPr>
          <p:nvPr>
            <p:ph idx="1"/>
          </p:nvPr>
        </p:nvSpPr>
        <p:spPr>
          <a:xfrm>
            <a:off x="299282" y="1253330"/>
            <a:ext cx="10673518" cy="4918869"/>
          </a:xfrm>
        </p:spPr>
        <p:txBody>
          <a:bodyPr>
            <a:normAutofit fontScale="85000" lnSpcReduction="20000"/>
          </a:bodyPr>
          <a:lstStyle/>
          <a:p>
            <a:pPr marL="0" indent="0" algn="l">
              <a:lnSpc>
                <a:spcPct val="110000"/>
              </a:lnSpc>
              <a:buNone/>
            </a:pPr>
            <a:r>
              <a:rPr lang="en-US" sz="4300" b="1" i="0" dirty="0">
                <a:solidFill>
                  <a:schemeClr val="accent2"/>
                </a:solidFill>
                <a:effectLst/>
                <a:latin typeface="Google Sans"/>
              </a:rPr>
              <a:t>Create Macro and Micro Economic and Social Incentive Structure to:</a:t>
            </a:r>
          </a:p>
          <a:p>
            <a:pPr algn="l">
              <a:lnSpc>
                <a:spcPct val="110000"/>
              </a:lnSpc>
              <a:buFont typeface="Arial" panose="020B0604020202020204" pitchFamily="34" charset="0"/>
              <a:buChar char="•"/>
            </a:pPr>
            <a:r>
              <a:rPr lang="en-US" b="0" i="0" dirty="0">
                <a:solidFill>
                  <a:srgbClr val="1F1F1F"/>
                </a:solidFill>
                <a:effectLst/>
                <a:latin typeface="Google Sans"/>
              </a:rPr>
              <a:t>Expand access to health care</a:t>
            </a:r>
          </a:p>
          <a:p>
            <a:pPr algn="l">
              <a:lnSpc>
                <a:spcPct val="110000"/>
              </a:lnSpc>
              <a:buFont typeface="Arial" panose="020B0604020202020204" pitchFamily="34" charset="0"/>
              <a:buChar char="•"/>
            </a:pPr>
            <a:r>
              <a:rPr lang="en-US" b="0" i="0" dirty="0">
                <a:solidFill>
                  <a:srgbClr val="1F1F1F"/>
                </a:solidFill>
                <a:effectLst/>
                <a:latin typeface="Google Sans"/>
              </a:rPr>
              <a:t>Provide healthy food options</a:t>
            </a:r>
          </a:p>
          <a:p>
            <a:pPr algn="l">
              <a:lnSpc>
                <a:spcPct val="110000"/>
              </a:lnSpc>
              <a:buFont typeface="Arial" panose="020B0604020202020204" pitchFamily="34" charset="0"/>
              <a:buChar char="•"/>
            </a:pPr>
            <a:r>
              <a:rPr lang="en-US" b="0" i="0" dirty="0">
                <a:solidFill>
                  <a:srgbClr val="1F1F1F"/>
                </a:solidFill>
                <a:effectLst/>
                <a:latin typeface="Google Sans"/>
              </a:rPr>
              <a:t>Promote physical activity</a:t>
            </a:r>
          </a:p>
          <a:p>
            <a:pPr algn="l">
              <a:lnSpc>
                <a:spcPct val="110000"/>
              </a:lnSpc>
              <a:buFont typeface="Arial" panose="020B0604020202020204" pitchFamily="34" charset="0"/>
              <a:buChar char="•"/>
            </a:pPr>
            <a:r>
              <a:rPr lang="en-US" b="0" i="0" dirty="0">
                <a:solidFill>
                  <a:srgbClr val="1F1F1F"/>
                </a:solidFill>
                <a:effectLst/>
                <a:latin typeface="Google Sans"/>
              </a:rPr>
              <a:t>Reduce stress</a:t>
            </a:r>
          </a:p>
          <a:p>
            <a:pPr algn="l">
              <a:lnSpc>
                <a:spcPct val="110000"/>
              </a:lnSpc>
              <a:buFont typeface="Arial" panose="020B0604020202020204" pitchFamily="34" charset="0"/>
              <a:buChar char="•"/>
            </a:pPr>
            <a:r>
              <a:rPr lang="en-US" b="0" i="0" dirty="0">
                <a:solidFill>
                  <a:srgbClr val="1F1F1F"/>
                </a:solidFill>
                <a:effectLst/>
                <a:latin typeface="Google Sans"/>
              </a:rPr>
              <a:t>Address environmental hazards</a:t>
            </a:r>
          </a:p>
          <a:p>
            <a:pPr>
              <a:lnSpc>
                <a:spcPct val="110000"/>
              </a:lnSpc>
            </a:pPr>
            <a:r>
              <a:rPr lang="en-US" dirty="0"/>
              <a:t>Increase access to education</a:t>
            </a:r>
          </a:p>
          <a:p>
            <a:pPr>
              <a:lnSpc>
                <a:spcPct val="110000"/>
              </a:lnSpc>
            </a:pPr>
            <a:r>
              <a:rPr lang="en-US" dirty="0"/>
              <a:t>Create jobs</a:t>
            </a:r>
          </a:p>
          <a:p>
            <a:pPr>
              <a:lnSpc>
                <a:spcPct val="110000"/>
              </a:lnSpc>
            </a:pPr>
            <a:r>
              <a:rPr lang="en-US" dirty="0"/>
              <a:t>Create affordable house</a:t>
            </a:r>
          </a:p>
        </p:txBody>
      </p:sp>
      <p:sp>
        <p:nvSpPr>
          <p:cNvPr id="3" name="Title 2">
            <a:extLst>
              <a:ext uri="{FF2B5EF4-FFF2-40B4-BE49-F238E27FC236}">
                <a16:creationId xmlns:a16="http://schemas.microsoft.com/office/drawing/2014/main" id="{22AD9E14-E040-6927-A41A-3BD67F0287CD}"/>
              </a:ext>
            </a:extLst>
          </p:cNvPr>
          <p:cNvSpPr>
            <a:spLocks noGrp="1"/>
          </p:cNvSpPr>
          <p:nvPr>
            <p:ph type="title"/>
          </p:nvPr>
        </p:nvSpPr>
        <p:spPr/>
        <p:txBody>
          <a:bodyPr/>
          <a:lstStyle/>
          <a:p>
            <a:r>
              <a:rPr lang="en-US" dirty="0"/>
              <a:t>How to Address</a:t>
            </a:r>
          </a:p>
        </p:txBody>
      </p:sp>
      <p:pic>
        <p:nvPicPr>
          <p:cNvPr id="5" name="Picture 4">
            <a:extLst>
              <a:ext uri="{FF2B5EF4-FFF2-40B4-BE49-F238E27FC236}">
                <a16:creationId xmlns:a16="http://schemas.microsoft.com/office/drawing/2014/main" id="{0886C33F-B500-83E4-A553-41496B741D7D}"/>
              </a:ext>
            </a:extLst>
          </p:cNvPr>
          <p:cNvPicPr>
            <a:picLocks noChangeAspect="1"/>
          </p:cNvPicPr>
          <p:nvPr/>
        </p:nvPicPr>
        <p:blipFill>
          <a:blip r:embed="rId3"/>
          <a:stretch>
            <a:fillRect/>
          </a:stretch>
        </p:blipFill>
        <p:spPr>
          <a:xfrm>
            <a:off x="7162800" y="2743200"/>
            <a:ext cx="2857500" cy="2381250"/>
          </a:xfrm>
          <a:prstGeom prst="rect">
            <a:avLst/>
          </a:prstGeom>
        </p:spPr>
      </p:pic>
    </p:spTree>
    <p:extLst>
      <p:ext uri="{BB962C8B-B14F-4D97-AF65-F5344CB8AC3E}">
        <p14:creationId xmlns:p14="http://schemas.microsoft.com/office/powerpoint/2010/main" val="394974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771890-FA9F-9737-392C-D14CE6793B56}"/>
              </a:ext>
            </a:extLst>
          </p:cNvPr>
          <p:cNvSpPr>
            <a:spLocks noGrp="1"/>
          </p:cNvSpPr>
          <p:nvPr>
            <p:ph type="title"/>
          </p:nvPr>
        </p:nvSpPr>
        <p:spPr/>
        <p:txBody>
          <a:bodyPr/>
          <a:lstStyle/>
          <a:p>
            <a:r>
              <a:rPr lang="en-US" sz="4000" dirty="0"/>
              <a:t>Factor to Consider While Approaching Work </a:t>
            </a:r>
          </a:p>
        </p:txBody>
      </p:sp>
      <p:sp>
        <p:nvSpPr>
          <p:cNvPr id="2" name="Content Placeholder 1">
            <a:extLst>
              <a:ext uri="{FF2B5EF4-FFF2-40B4-BE49-F238E27FC236}">
                <a16:creationId xmlns:a16="http://schemas.microsoft.com/office/drawing/2014/main" id="{21EB93BF-1F25-CAA7-37B4-7A043D23B047}"/>
              </a:ext>
            </a:extLst>
          </p:cNvPr>
          <p:cNvSpPr>
            <a:spLocks noGrp="1"/>
          </p:cNvSpPr>
          <p:nvPr>
            <p:ph sz="half" idx="1"/>
          </p:nvPr>
        </p:nvSpPr>
        <p:spPr>
          <a:solidFill>
            <a:schemeClr val="accent5">
              <a:lumMod val="20000"/>
              <a:lumOff val="80000"/>
            </a:schemeClr>
          </a:solidFill>
          <a:effectLst>
            <a:outerShdw blurRad="50800" dist="38100" dir="13500000" algn="br" rotWithShape="0">
              <a:prstClr val="black">
                <a:alpha val="40000"/>
              </a:prstClr>
            </a:outerShdw>
          </a:effectLst>
        </p:spPr>
        <p:txBody>
          <a:bodyPr>
            <a:normAutofit/>
          </a:bodyPr>
          <a:lstStyle/>
          <a:p>
            <a:pPr marL="0" indent="0" algn="ctr">
              <a:buNone/>
            </a:pPr>
            <a:r>
              <a:rPr lang="en-US" sz="4800" b="1" dirty="0">
                <a:solidFill>
                  <a:schemeClr val="accent1"/>
                </a:solidFill>
              </a:rPr>
              <a:t>CORE COMPETENCIES</a:t>
            </a:r>
          </a:p>
          <a:p>
            <a:pPr marL="0" indent="0" algn="ctr">
              <a:buNone/>
            </a:pPr>
            <a:endParaRPr lang="en-US" b="1" dirty="0">
              <a:solidFill>
                <a:schemeClr val="accent1"/>
              </a:solidFill>
            </a:endParaRPr>
          </a:p>
          <a:p>
            <a:pPr marL="457200" lvl="1" indent="0" algn="ctr">
              <a:buNone/>
            </a:pPr>
            <a:r>
              <a:rPr lang="en-US" dirty="0"/>
              <a:t>Skills, knowledge, and abilities that an organization does best and that give it a competitive advantage</a:t>
            </a:r>
          </a:p>
          <a:p>
            <a:pPr algn="ctr"/>
            <a:endParaRPr lang="en-US" dirty="0"/>
          </a:p>
        </p:txBody>
      </p:sp>
      <p:sp>
        <p:nvSpPr>
          <p:cNvPr id="4" name="Content Placeholder 3">
            <a:extLst>
              <a:ext uri="{FF2B5EF4-FFF2-40B4-BE49-F238E27FC236}">
                <a16:creationId xmlns:a16="http://schemas.microsoft.com/office/drawing/2014/main" id="{70D97A46-0948-6355-A529-F0BA08DA9A61}"/>
              </a:ext>
            </a:extLst>
          </p:cNvPr>
          <p:cNvSpPr>
            <a:spLocks noGrp="1"/>
          </p:cNvSpPr>
          <p:nvPr>
            <p:ph sz="half" idx="2"/>
          </p:nvPr>
        </p:nvSpPr>
        <p:spPr>
          <a:solidFill>
            <a:schemeClr val="accent6">
              <a:lumMod val="20000"/>
              <a:lumOff val="80000"/>
            </a:schemeClr>
          </a:solidFill>
          <a:effectLst>
            <a:outerShdw blurRad="50800" dist="38100" dir="13500000" algn="br" rotWithShape="0">
              <a:prstClr val="black">
                <a:alpha val="40000"/>
              </a:prstClr>
            </a:outerShdw>
          </a:effectLst>
        </p:spPr>
        <p:txBody>
          <a:bodyPr>
            <a:normAutofit/>
          </a:bodyPr>
          <a:lstStyle/>
          <a:p>
            <a:pPr marL="0" indent="0" algn="ctr">
              <a:buNone/>
            </a:pPr>
            <a:r>
              <a:rPr lang="en-US" b="1" dirty="0"/>
              <a:t>Why Important?</a:t>
            </a:r>
          </a:p>
          <a:p>
            <a:pPr marL="457200" lvl="1" indent="0" algn="ctr">
              <a:buNone/>
            </a:pPr>
            <a:endParaRPr lang="en-US" dirty="0"/>
          </a:p>
          <a:p>
            <a:pPr marL="457200" lvl="1" indent="0" algn="ctr">
              <a:buNone/>
            </a:pPr>
            <a:r>
              <a:rPr lang="en-US" dirty="0"/>
              <a:t>Allows your organization to focus on what they do best and partner with others to fill in the gaps.</a:t>
            </a:r>
          </a:p>
          <a:p>
            <a:pPr marL="457200" lvl="1" indent="0" algn="ctr">
              <a:buNone/>
            </a:pPr>
            <a:endParaRPr lang="en-US" dirty="0"/>
          </a:p>
          <a:p>
            <a:pPr marL="457200" lvl="1" indent="0" algn="ctr">
              <a:buNone/>
            </a:pPr>
            <a:r>
              <a:rPr lang="en-US" dirty="0"/>
              <a:t>Faster and more impactful results</a:t>
            </a:r>
          </a:p>
          <a:p>
            <a:pPr lvl="1" algn="ctr"/>
            <a:endParaRPr lang="en-US" dirty="0"/>
          </a:p>
          <a:p>
            <a:pPr marL="0" indent="0" algn="ctr">
              <a:buNone/>
            </a:pPr>
            <a:r>
              <a:rPr lang="en-US" b="1" dirty="0"/>
              <a:t>YOUR ORGANIZAITON IS NOT AN EXPERT ON EVERYTHING</a:t>
            </a:r>
          </a:p>
          <a:p>
            <a:endParaRPr lang="en-US" dirty="0"/>
          </a:p>
        </p:txBody>
      </p:sp>
    </p:spTree>
    <p:extLst>
      <p:ext uri="{BB962C8B-B14F-4D97-AF65-F5344CB8AC3E}">
        <p14:creationId xmlns:p14="http://schemas.microsoft.com/office/powerpoint/2010/main" val="1881994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D139CC-AE4C-ED96-7C28-C66C58487495}"/>
              </a:ext>
            </a:extLst>
          </p:cNvPr>
          <p:cNvSpPr>
            <a:spLocks noGrp="1"/>
          </p:cNvSpPr>
          <p:nvPr>
            <p:ph idx="1"/>
          </p:nvPr>
        </p:nvSpPr>
        <p:spPr>
          <a:xfrm>
            <a:off x="299282" y="1253331"/>
            <a:ext cx="10515600" cy="1032669"/>
          </a:xfrm>
        </p:spPr>
        <p:txBody>
          <a:bodyPr/>
          <a:lstStyle/>
          <a:p>
            <a:pPr marL="0" indent="0">
              <a:buNone/>
            </a:pPr>
            <a:r>
              <a:rPr lang="en-US" dirty="0"/>
              <a:t>Previous Employer</a:t>
            </a:r>
          </a:p>
        </p:txBody>
      </p:sp>
      <p:sp>
        <p:nvSpPr>
          <p:cNvPr id="3" name="Title 2">
            <a:extLst>
              <a:ext uri="{FF2B5EF4-FFF2-40B4-BE49-F238E27FC236}">
                <a16:creationId xmlns:a16="http://schemas.microsoft.com/office/drawing/2014/main" id="{4B6CEB8C-D2A0-C012-ABEF-6F421BD5DCDA}"/>
              </a:ext>
            </a:extLst>
          </p:cNvPr>
          <p:cNvSpPr>
            <a:spLocks noGrp="1"/>
          </p:cNvSpPr>
          <p:nvPr>
            <p:ph type="title"/>
          </p:nvPr>
        </p:nvSpPr>
        <p:spPr/>
        <p:txBody>
          <a:bodyPr/>
          <a:lstStyle/>
          <a:p>
            <a:r>
              <a:rPr lang="en-US" dirty="0"/>
              <a:t>Success Story</a:t>
            </a:r>
          </a:p>
        </p:txBody>
      </p:sp>
      <p:graphicFrame>
        <p:nvGraphicFramePr>
          <p:cNvPr id="4" name="Diagram 3">
            <a:extLst>
              <a:ext uri="{FF2B5EF4-FFF2-40B4-BE49-F238E27FC236}">
                <a16:creationId xmlns:a16="http://schemas.microsoft.com/office/drawing/2014/main" id="{054D87B3-713D-BA49-34F7-B0EE0270AAFD}"/>
              </a:ext>
            </a:extLst>
          </p:cNvPr>
          <p:cNvGraphicFramePr/>
          <p:nvPr>
            <p:extLst>
              <p:ext uri="{D42A27DB-BD31-4B8C-83A1-F6EECF244321}">
                <p14:modId xmlns:p14="http://schemas.microsoft.com/office/powerpoint/2010/main" val="2090305441"/>
              </p:ext>
            </p:extLst>
          </p:nvPr>
        </p:nvGraphicFramePr>
        <p:xfrm>
          <a:off x="299282" y="1253331"/>
          <a:ext cx="11206918" cy="5528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3610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635776-6EFC-85A3-EEF7-E15D8C7FD873}"/>
              </a:ext>
            </a:extLst>
          </p:cNvPr>
          <p:cNvSpPr>
            <a:spLocks noGrp="1"/>
          </p:cNvSpPr>
          <p:nvPr>
            <p:ph idx="1"/>
          </p:nvPr>
        </p:nvSpPr>
        <p:spPr/>
        <p:txBody>
          <a:bodyPr/>
          <a:lstStyle/>
          <a:p>
            <a:r>
              <a:rPr lang="en-US" dirty="0"/>
              <a:t>Familiarize Yourself with United Way ALICE reporting</a:t>
            </a:r>
          </a:p>
          <a:p>
            <a:endParaRPr lang="en-US" dirty="0"/>
          </a:p>
          <a:p>
            <a:r>
              <a:rPr lang="en-US" dirty="0"/>
              <a:t>Bookmark</a:t>
            </a:r>
          </a:p>
          <a:p>
            <a:pPr lvl="1"/>
            <a:r>
              <a:rPr lang="en-US" dirty="0">
                <a:hlinkClick r:id="rId2"/>
              </a:rPr>
              <a:t>www.unitedforalice.org/national-overview</a:t>
            </a:r>
            <a:endParaRPr lang="en-US" dirty="0"/>
          </a:p>
          <a:p>
            <a:pPr lvl="1"/>
            <a:r>
              <a:rPr lang="en-US" dirty="0">
                <a:hlinkClick r:id="rId3"/>
              </a:rPr>
              <a:t>www.livingwage.mit.edu</a:t>
            </a:r>
            <a:endParaRPr lang="en-US" dirty="0"/>
          </a:p>
          <a:p>
            <a:pPr lvl="1"/>
            <a:endParaRPr lang="en-US" dirty="0"/>
          </a:p>
          <a:p>
            <a:r>
              <a:rPr lang="en-US" dirty="0"/>
              <a:t>Be able to speak to Poverty statistics and trends in your community</a:t>
            </a:r>
          </a:p>
        </p:txBody>
      </p:sp>
      <p:sp>
        <p:nvSpPr>
          <p:cNvPr id="3" name="Title 2">
            <a:extLst>
              <a:ext uri="{FF2B5EF4-FFF2-40B4-BE49-F238E27FC236}">
                <a16:creationId xmlns:a16="http://schemas.microsoft.com/office/drawing/2014/main" id="{EF63710E-C500-04A0-C538-CFDB5B62C253}"/>
              </a:ext>
            </a:extLst>
          </p:cNvPr>
          <p:cNvSpPr>
            <a:spLocks noGrp="1"/>
          </p:cNvSpPr>
          <p:nvPr>
            <p:ph type="title"/>
          </p:nvPr>
        </p:nvSpPr>
        <p:spPr/>
        <p:txBody>
          <a:bodyPr/>
          <a:lstStyle/>
          <a:p>
            <a:r>
              <a:rPr lang="en-US" sz="4000" dirty="0"/>
              <a:t>FOR YOU: Immediate Action Recomendations</a:t>
            </a:r>
          </a:p>
        </p:txBody>
      </p:sp>
    </p:spTree>
    <p:extLst>
      <p:ext uri="{BB962C8B-B14F-4D97-AF65-F5344CB8AC3E}">
        <p14:creationId xmlns:p14="http://schemas.microsoft.com/office/powerpoint/2010/main" val="2203642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635776-6EFC-85A3-EEF7-E15D8C7FD873}"/>
              </a:ext>
            </a:extLst>
          </p:cNvPr>
          <p:cNvSpPr>
            <a:spLocks noGrp="1"/>
          </p:cNvSpPr>
          <p:nvPr>
            <p:ph idx="1"/>
          </p:nvPr>
        </p:nvSpPr>
        <p:spPr/>
        <p:txBody>
          <a:bodyPr/>
          <a:lstStyle/>
          <a:p>
            <a:r>
              <a:rPr lang="en-US" dirty="0"/>
              <a:t>Contact local United Way to host workshop</a:t>
            </a:r>
          </a:p>
          <a:p>
            <a:pPr lvl="1"/>
            <a:r>
              <a:rPr lang="en-US" dirty="0"/>
              <a:t>Needs of community</a:t>
            </a:r>
          </a:p>
          <a:p>
            <a:pPr lvl="1"/>
            <a:r>
              <a:rPr lang="en-US" dirty="0"/>
              <a:t>Community research</a:t>
            </a:r>
          </a:p>
          <a:p>
            <a:pPr lvl="1"/>
            <a:r>
              <a:rPr lang="en-US" dirty="0"/>
              <a:t>Community organization assets (list or organizations focused on specific community needs)</a:t>
            </a:r>
          </a:p>
          <a:p>
            <a:pPr lvl="1"/>
            <a:endParaRPr lang="en-US" dirty="0"/>
          </a:p>
          <a:p>
            <a:r>
              <a:rPr lang="en-US" dirty="0"/>
              <a:t>Evaluate the demographic questions you are asking patients and have a clear and concise WHY you are asking / what you will do with the information</a:t>
            </a:r>
          </a:p>
          <a:p>
            <a:pPr lvl="1"/>
            <a:r>
              <a:rPr lang="en-US" dirty="0">
                <a:solidFill>
                  <a:schemeClr val="accent1"/>
                </a:solidFill>
              </a:rPr>
              <a:t>ROLE PLAY FOR TRAINING</a:t>
            </a:r>
          </a:p>
        </p:txBody>
      </p:sp>
      <p:sp>
        <p:nvSpPr>
          <p:cNvPr id="3" name="Title 2">
            <a:extLst>
              <a:ext uri="{FF2B5EF4-FFF2-40B4-BE49-F238E27FC236}">
                <a16:creationId xmlns:a16="http://schemas.microsoft.com/office/drawing/2014/main" id="{EF63710E-C500-04A0-C538-CFDB5B62C253}"/>
              </a:ext>
            </a:extLst>
          </p:cNvPr>
          <p:cNvSpPr>
            <a:spLocks noGrp="1"/>
          </p:cNvSpPr>
          <p:nvPr>
            <p:ph type="title"/>
          </p:nvPr>
        </p:nvSpPr>
        <p:spPr/>
        <p:txBody>
          <a:bodyPr/>
          <a:lstStyle/>
          <a:p>
            <a:r>
              <a:rPr lang="en-US" sz="4000" dirty="0"/>
              <a:t>FOR YOU: Within 1 Month Recommendations</a:t>
            </a:r>
          </a:p>
        </p:txBody>
      </p:sp>
    </p:spTree>
    <p:extLst>
      <p:ext uri="{BB962C8B-B14F-4D97-AF65-F5344CB8AC3E}">
        <p14:creationId xmlns:p14="http://schemas.microsoft.com/office/powerpoint/2010/main" val="2668638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E18DD1-343B-EF10-77AD-C1F2E66DDC30}"/>
              </a:ext>
            </a:extLst>
          </p:cNvPr>
          <p:cNvSpPr>
            <a:spLocks noGrp="1"/>
          </p:cNvSpPr>
          <p:nvPr>
            <p:ph idx="1"/>
          </p:nvPr>
        </p:nvSpPr>
        <p:spPr>
          <a:xfrm>
            <a:off x="457200" y="1295400"/>
            <a:ext cx="11201400" cy="5181600"/>
          </a:xfrm>
        </p:spPr>
        <p:txBody>
          <a:bodyPr>
            <a:normAutofit/>
          </a:bodyPr>
          <a:lstStyle/>
          <a:p>
            <a:pPr>
              <a:lnSpc>
                <a:spcPct val="100000"/>
              </a:lnSpc>
            </a:pPr>
            <a:r>
              <a:rPr lang="en-US" b="1" dirty="0"/>
              <a:t>Use Data</a:t>
            </a:r>
          </a:p>
          <a:p>
            <a:pPr>
              <a:lnSpc>
                <a:spcPct val="100000"/>
              </a:lnSpc>
            </a:pPr>
            <a:r>
              <a:rPr lang="en-US" b="1" dirty="0"/>
              <a:t>PDSA</a:t>
            </a:r>
            <a:r>
              <a:rPr lang="en-US" dirty="0"/>
              <a:t> 1 segment of population with a community partner</a:t>
            </a:r>
          </a:p>
          <a:p>
            <a:pPr>
              <a:lnSpc>
                <a:spcPct val="100000"/>
              </a:lnSpc>
            </a:pPr>
            <a:r>
              <a:rPr lang="en-US" b="1" dirty="0"/>
              <a:t>Objectively Evaluate Living Wage of Staff</a:t>
            </a:r>
          </a:p>
          <a:p>
            <a:pPr lvl="1">
              <a:lnSpc>
                <a:spcPct val="100000"/>
              </a:lnSpc>
            </a:pPr>
            <a:r>
              <a:rPr lang="en-US" dirty="0"/>
              <a:t>NOTE: ANSWER CANNOT BE INCREASE WAGES AND STAFFING</a:t>
            </a:r>
          </a:p>
          <a:p>
            <a:pPr>
              <a:lnSpc>
                <a:spcPct val="100000"/>
              </a:lnSpc>
            </a:pPr>
            <a:r>
              <a:rPr lang="en-US" b="1" i="0" dirty="0">
                <a:solidFill>
                  <a:srgbClr val="1F1F1F"/>
                </a:solidFill>
                <a:effectLst/>
                <a:latin typeface="Google Sans"/>
              </a:rPr>
              <a:t>Advocate</a:t>
            </a:r>
          </a:p>
          <a:p>
            <a:pPr lvl="1">
              <a:lnSpc>
                <a:spcPct val="100000"/>
              </a:lnSpc>
            </a:pPr>
            <a:r>
              <a:rPr lang="en-US" b="0" i="0" dirty="0">
                <a:solidFill>
                  <a:srgbClr val="1F1F1F"/>
                </a:solidFill>
                <a:effectLst/>
                <a:latin typeface="Google Sans"/>
              </a:rPr>
              <a:t>Policy changes do not happen without people driving change</a:t>
            </a:r>
          </a:p>
          <a:p>
            <a:pPr>
              <a:lnSpc>
                <a:spcPct val="100000"/>
              </a:lnSpc>
            </a:pPr>
            <a:r>
              <a:rPr lang="en-US" b="1" dirty="0">
                <a:solidFill>
                  <a:srgbClr val="1F1F1F"/>
                </a:solidFill>
                <a:latin typeface="Google Sans"/>
              </a:rPr>
              <a:t>Volunteer</a:t>
            </a:r>
          </a:p>
          <a:p>
            <a:pPr lvl="1">
              <a:lnSpc>
                <a:spcPct val="100000"/>
              </a:lnSpc>
            </a:pPr>
            <a:r>
              <a:rPr lang="en-US" dirty="0">
                <a:solidFill>
                  <a:srgbClr val="1F1F1F"/>
                </a:solidFill>
                <a:latin typeface="Google Sans"/>
              </a:rPr>
              <a:t>Go face to face with struggles in your community</a:t>
            </a:r>
          </a:p>
          <a:p>
            <a:pPr>
              <a:lnSpc>
                <a:spcPct val="100000"/>
              </a:lnSpc>
            </a:pPr>
            <a:r>
              <a:rPr lang="en-US" b="1" i="0" dirty="0">
                <a:solidFill>
                  <a:srgbClr val="1F1F1F"/>
                </a:solidFill>
                <a:effectLst/>
                <a:latin typeface="Google Sans"/>
              </a:rPr>
              <a:t>Create a patient navigator program</a:t>
            </a:r>
          </a:p>
          <a:p>
            <a:pPr lvl="1">
              <a:lnSpc>
                <a:spcPct val="100000"/>
              </a:lnSpc>
            </a:pPr>
            <a:r>
              <a:rPr lang="en-US" dirty="0">
                <a:solidFill>
                  <a:srgbClr val="1F1F1F"/>
                </a:solidFill>
                <a:latin typeface="Google Sans"/>
              </a:rPr>
              <a:t>How can you guide patients towards assets in your community</a:t>
            </a:r>
          </a:p>
        </p:txBody>
      </p:sp>
      <p:sp>
        <p:nvSpPr>
          <p:cNvPr id="3" name="Title 2">
            <a:extLst>
              <a:ext uri="{FF2B5EF4-FFF2-40B4-BE49-F238E27FC236}">
                <a16:creationId xmlns:a16="http://schemas.microsoft.com/office/drawing/2014/main" id="{EA0C00E6-60DD-D192-D2CC-9C4DC745D68C}"/>
              </a:ext>
            </a:extLst>
          </p:cNvPr>
          <p:cNvSpPr>
            <a:spLocks noGrp="1"/>
          </p:cNvSpPr>
          <p:nvPr>
            <p:ph type="title"/>
          </p:nvPr>
        </p:nvSpPr>
        <p:spPr/>
        <p:txBody>
          <a:bodyPr>
            <a:noAutofit/>
          </a:bodyPr>
          <a:lstStyle/>
          <a:p>
            <a:r>
              <a:rPr lang="en-US" sz="3600" dirty="0"/>
              <a:t>FOR YOU: Roadmap Items Recommendations</a:t>
            </a:r>
          </a:p>
        </p:txBody>
      </p:sp>
    </p:spTree>
    <p:extLst>
      <p:ext uri="{BB962C8B-B14F-4D97-AF65-F5344CB8AC3E}">
        <p14:creationId xmlns:p14="http://schemas.microsoft.com/office/powerpoint/2010/main" val="3976394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430FE0-332B-E296-7561-A7663E87526D}"/>
              </a:ext>
            </a:extLst>
          </p:cNvPr>
          <p:cNvSpPr>
            <a:spLocks noGrp="1"/>
          </p:cNvSpPr>
          <p:nvPr>
            <p:ph idx="1"/>
          </p:nvPr>
        </p:nvSpPr>
        <p:spPr/>
        <p:txBody>
          <a:bodyPr>
            <a:normAutofit/>
          </a:bodyPr>
          <a:lstStyle/>
          <a:p>
            <a:pPr marL="0" indent="0">
              <a:buNone/>
            </a:pPr>
            <a:r>
              <a:rPr lang="en-US" sz="4000" b="1" dirty="0"/>
              <a:t>PARTNER</a:t>
            </a:r>
          </a:p>
          <a:p>
            <a:pPr lvl="1"/>
            <a:r>
              <a:rPr lang="en-US" sz="3600" dirty="0"/>
              <a:t>In community</a:t>
            </a:r>
          </a:p>
          <a:p>
            <a:pPr lvl="1"/>
            <a:r>
              <a:rPr lang="en-US" sz="3600" dirty="0"/>
              <a:t>With research </a:t>
            </a:r>
          </a:p>
          <a:p>
            <a:endParaRPr lang="en-US" sz="4000" b="1" dirty="0"/>
          </a:p>
          <a:p>
            <a:pPr marL="0" indent="0">
              <a:buNone/>
            </a:pPr>
            <a:r>
              <a:rPr lang="en-US" sz="4000" b="1" dirty="0"/>
              <a:t>DON’T</a:t>
            </a:r>
          </a:p>
          <a:p>
            <a:pPr lvl="1"/>
            <a:r>
              <a:rPr lang="en-US" sz="3600" dirty="0"/>
              <a:t>Recreate wheel</a:t>
            </a:r>
          </a:p>
          <a:p>
            <a:pPr lvl="1"/>
            <a:r>
              <a:rPr lang="en-US" sz="3600" dirty="0"/>
              <a:t>Do nothing</a:t>
            </a:r>
          </a:p>
        </p:txBody>
      </p:sp>
      <p:sp>
        <p:nvSpPr>
          <p:cNvPr id="3" name="Title 2">
            <a:extLst>
              <a:ext uri="{FF2B5EF4-FFF2-40B4-BE49-F238E27FC236}">
                <a16:creationId xmlns:a16="http://schemas.microsoft.com/office/drawing/2014/main" id="{667E09D5-2B55-23B8-5CB8-FA2F386DC08D}"/>
              </a:ext>
            </a:extLst>
          </p:cNvPr>
          <p:cNvSpPr>
            <a:spLocks noGrp="1"/>
          </p:cNvSpPr>
          <p:nvPr>
            <p:ph type="title"/>
          </p:nvPr>
        </p:nvSpPr>
        <p:spPr/>
        <p:txBody>
          <a:bodyPr/>
          <a:lstStyle/>
          <a:p>
            <a:r>
              <a:rPr lang="en-US" dirty="0"/>
              <a:t>Final Takeaways</a:t>
            </a:r>
          </a:p>
        </p:txBody>
      </p:sp>
    </p:spTree>
    <p:extLst>
      <p:ext uri="{BB962C8B-B14F-4D97-AF65-F5344CB8AC3E}">
        <p14:creationId xmlns:p14="http://schemas.microsoft.com/office/powerpoint/2010/main" val="629646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6C9F-C29E-4A24-929A-B096EF4C798B}"/>
              </a:ext>
            </a:extLst>
          </p:cNvPr>
          <p:cNvSpPr>
            <a:spLocks noGrp="1"/>
          </p:cNvSpPr>
          <p:nvPr>
            <p:ph type="title"/>
          </p:nvPr>
        </p:nvSpPr>
        <p:spPr>
          <a:xfrm>
            <a:off x="2672764" y="215867"/>
            <a:ext cx="9220200" cy="777875"/>
          </a:xfrm>
        </p:spPr>
        <p:txBody>
          <a:bodyPr/>
          <a:lstStyle/>
          <a:p>
            <a:r>
              <a:rPr lang="en-US" dirty="0">
                <a:latin typeface="Avenir Next LT Pro" panose="020B0504020202020204" pitchFamily="34" charset="0"/>
              </a:rPr>
              <a:t>Thank You</a:t>
            </a:r>
          </a:p>
        </p:txBody>
      </p:sp>
      <p:grpSp>
        <p:nvGrpSpPr>
          <p:cNvPr id="10" name="Group 9">
            <a:extLst>
              <a:ext uri="{FF2B5EF4-FFF2-40B4-BE49-F238E27FC236}">
                <a16:creationId xmlns:a16="http://schemas.microsoft.com/office/drawing/2014/main" id="{6DC3D8D1-DDCF-7F52-F0A3-EF7A75BDA0D2}"/>
              </a:ext>
            </a:extLst>
          </p:cNvPr>
          <p:cNvGrpSpPr/>
          <p:nvPr/>
        </p:nvGrpSpPr>
        <p:grpSpPr>
          <a:xfrm>
            <a:off x="7467599" y="1220812"/>
            <a:ext cx="4306548" cy="2971800"/>
            <a:chOff x="6694582" y="1644545"/>
            <a:chExt cx="4306548" cy="2971800"/>
          </a:xfrm>
        </p:grpSpPr>
        <p:sp>
          <p:nvSpPr>
            <p:cNvPr id="12" name="Rectangle 11">
              <a:extLst>
                <a:ext uri="{FF2B5EF4-FFF2-40B4-BE49-F238E27FC236}">
                  <a16:creationId xmlns:a16="http://schemas.microsoft.com/office/drawing/2014/main" id="{5BAE538B-5362-B1FA-E0A3-00E9DBFB9F0A}"/>
                </a:ext>
              </a:extLst>
            </p:cNvPr>
            <p:cNvSpPr/>
            <p:nvPr/>
          </p:nvSpPr>
          <p:spPr>
            <a:xfrm flipV="1">
              <a:off x="6694582" y="1644545"/>
              <a:ext cx="4306548" cy="2971800"/>
            </a:xfrm>
            <a:prstGeom prst="rect">
              <a:avLst/>
            </a:prstGeom>
            <a:solidFill>
              <a:schemeClr val="bg1"/>
            </a:solidFill>
            <a:ln>
              <a:noFill/>
            </a:ln>
            <a:effectLst>
              <a:outerShdw blurRad="333091" sx="102000" sy="102000" algn="ctr" rotWithShape="0">
                <a:prstClr val="black">
                  <a:alpha val="90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Next LT Pro Regular" panose="020B0504020202020204" pitchFamily="34" charset="77"/>
                <a:ea typeface="+mn-ea"/>
                <a:cs typeface="+mn-cs"/>
              </a:endParaRPr>
            </a:p>
          </p:txBody>
        </p:sp>
        <p:pic>
          <p:nvPicPr>
            <p:cNvPr id="13" name="Picture 12">
              <a:extLst>
                <a:ext uri="{FF2B5EF4-FFF2-40B4-BE49-F238E27FC236}">
                  <a16:creationId xmlns:a16="http://schemas.microsoft.com/office/drawing/2014/main" id="{D289622C-D388-664C-B982-1A200763B3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03842" y="1707671"/>
              <a:ext cx="1687932" cy="1687932"/>
            </a:xfrm>
            <a:prstGeom prst="ellipse">
              <a:avLst/>
            </a:prstGeom>
            <a:effectLst/>
          </p:spPr>
        </p:pic>
        <p:sp>
          <p:nvSpPr>
            <p:cNvPr id="14" name="TextBox 13">
              <a:extLst>
                <a:ext uri="{FF2B5EF4-FFF2-40B4-BE49-F238E27FC236}">
                  <a16:creationId xmlns:a16="http://schemas.microsoft.com/office/drawing/2014/main" id="{7CC67032-5518-ED6B-19DD-EB9A5A3B8BB7}"/>
                </a:ext>
              </a:extLst>
            </p:cNvPr>
            <p:cNvSpPr txBox="1"/>
            <p:nvPr/>
          </p:nvSpPr>
          <p:spPr>
            <a:xfrm>
              <a:off x="6805151" y="3420641"/>
              <a:ext cx="388531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70C0"/>
                  </a:solidFill>
                  <a:effectLst/>
                  <a:uLnTx/>
                  <a:uFillTx/>
                  <a:latin typeface="AvenirNext LT Pro Medium" panose="020B0504020202020204" pitchFamily="34" charset="77"/>
                  <a:ea typeface="+mn-ea"/>
                  <a:cs typeface="+mn-cs"/>
                </a:rPr>
                <a:t>Jake Rouse</a:t>
              </a:r>
            </a:p>
          </p:txBody>
        </p:sp>
        <p:sp>
          <p:nvSpPr>
            <p:cNvPr id="15" name="TextBox 14">
              <a:extLst>
                <a:ext uri="{FF2B5EF4-FFF2-40B4-BE49-F238E27FC236}">
                  <a16:creationId xmlns:a16="http://schemas.microsoft.com/office/drawing/2014/main" id="{202F2744-E4EC-43EE-A92C-6AAC3521287B}"/>
                </a:ext>
              </a:extLst>
            </p:cNvPr>
            <p:cNvSpPr txBox="1"/>
            <p:nvPr/>
          </p:nvSpPr>
          <p:spPr>
            <a:xfrm>
              <a:off x="6823410" y="3707093"/>
              <a:ext cx="384879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venirNext LT Pro Regular" panose="020B0504020202020204" pitchFamily="34" charset="77"/>
                  <a:ea typeface="+mn-ea"/>
                  <a:cs typeface="+mn-cs"/>
                </a:rPr>
                <a:t>Principal Consultant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err="1">
                  <a:ln>
                    <a:noFill/>
                  </a:ln>
                  <a:solidFill>
                    <a:schemeClr val="accent1"/>
                  </a:solidFill>
                  <a:effectLst/>
                  <a:uLnTx/>
                  <a:uFillTx/>
                  <a:latin typeface="AvenirNext LT Pro Regular" panose="020B0504020202020204" pitchFamily="34" charset="77"/>
                </a:rPr>
                <a:t>Jacob.rouse@amitech</a:t>
              </a:r>
              <a:r>
                <a:rPr lang="en-US" sz="1600" i="1" dirty="0">
                  <a:solidFill>
                    <a:schemeClr val="accent1"/>
                  </a:solidFill>
                  <a:latin typeface="AvenirNext LT Pro Regular" panose="020B0504020202020204" pitchFamily="34" charset="77"/>
                </a:rPr>
                <a:t>solutions.com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solidFill>
                    <a:srgbClr val="000000"/>
                  </a:solidFill>
                  <a:latin typeface="AvenirNext LT Pro Regular" panose="020B0504020202020204" pitchFamily="34" charset="77"/>
                </a:rPr>
                <a:t>763-227-0651</a:t>
              </a:r>
              <a:endParaRPr kumimoji="0" lang="en-US" sz="1600" b="0" i="0" u="none" strike="noStrike" kern="1200" cap="none" spc="0" normalizeH="0" baseline="0" noProof="0" dirty="0">
                <a:ln>
                  <a:noFill/>
                </a:ln>
                <a:solidFill>
                  <a:srgbClr val="000000"/>
                </a:solidFill>
                <a:effectLst/>
                <a:uLnTx/>
                <a:uFillTx/>
                <a:latin typeface="AvenirNext LT Pro Regular" panose="020B0504020202020204" pitchFamily="34" charset="77"/>
                <a:ea typeface="+mn-ea"/>
                <a:cs typeface="+mn-cs"/>
              </a:endParaRPr>
            </a:p>
          </p:txBody>
        </p:sp>
      </p:grpSp>
      <p:grpSp>
        <p:nvGrpSpPr>
          <p:cNvPr id="20" name="Group 19">
            <a:extLst>
              <a:ext uri="{FF2B5EF4-FFF2-40B4-BE49-F238E27FC236}">
                <a16:creationId xmlns:a16="http://schemas.microsoft.com/office/drawing/2014/main" id="{C5CAB019-9B76-FD8E-0DA7-B417B062F208}"/>
              </a:ext>
            </a:extLst>
          </p:cNvPr>
          <p:cNvGrpSpPr/>
          <p:nvPr/>
        </p:nvGrpSpPr>
        <p:grpSpPr>
          <a:xfrm>
            <a:off x="7467600" y="4635190"/>
            <a:ext cx="4306547" cy="2006943"/>
            <a:chOff x="4639961" y="346095"/>
            <a:chExt cx="4306547" cy="2006943"/>
          </a:xfrm>
        </p:grpSpPr>
        <p:grpSp>
          <p:nvGrpSpPr>
            <p:cNvPr id="17" name="Group 16">
              <a:extLst>
                <a:ext uri="{FF2B5EF4-FFF2-40B4-BE49-F238E27FC236}">
                  <a16:creationId xmlns:a16="http://schemas.microsoft.com/office/drawing/2014/main" id="{BBDC3D32-FAF0-24F4-7449-F8486D7C05EC}"/>
                </a:ext>
              </a:extLst>
            </p:cNvPr>
            <p:cNvGrpSpPr/>
            <p:nvPr/>
          </p:nvGrpSpPr>
          <p:grpSpPr>
            <a:xfrm>
              <a:off x="4639961" y="346095"/>
              <a:ext cx="4306547" cy="2006943"/>
              <a:chOff x="5335928" y="3395811"/>
              <a:chExt cx="4306547" cy="2006943"/>
            </a:xfrm>
          </p:grpSpPr>
          <p:sp>
            <p:nvSpPr>
              <p:cNvPr id="16" name="Rectangle 15">
                <a:extLst>
                  <a:ext uri="{FF2B5EF4-FFF2-40B4-BE49-F238E27FC236}">
                    <a16:creationId xmlns:a16="http://schemas.microsoft.com/office/drawing/2014/main" id="{F6C0E9A8-1E43-0FD1-225A-C3153D406BAE}"/>
                  </a:ext>
                </a:extLst>
              </p:cNvPr>
              <p:cNvSpPr/>
              <p:nvPr/>
            </p:nvSpPr>
            <p:spPr>
              <a:xfrm flipV="1">
                <a:off x="5335928" y="3395811"/>
                <a:ext cx="4306547" cy="2006943"/>
              </a:xfrm>
              <a:prstGeom prst="rect">
                <a:avLst/>
              </a:prstGeom>
              <a:solidFill>
                <a:schemeClr val="bg1"/>
              </a:solidFill>
              <a:ln>
                <a:noFill/>
              </a:ln>
              <a:effectLst>
                <a:outerShdw blurRad="333091" sx="102000" sy="102000" algn="ctr" rotWithShape="0">
                  <a:prstClr val="black">
                    <a:alpha val="90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panose="020B0504020202020204" pitchFamily="34" charset="0"/>
                </a:endParaRPr>
              </a:p>
            </p:txBody>
          </p:sp>
          <p:pic>
            <p:nvPicPr>
              <p:cNvPr id="5" name="Picture 4">
                <a:extLst>
                  <a:ext uri="{FF2B5EF4-FFF2-40B4-BE49-F238E27FC236}">
                    <a16:creationId xmlns:a16="http://schemas.microsoft.com/office/drawing/2014/main" id="{0B5A6F56-FABB-41BE-8EDF-799D0D6192A9}"/>
                  </a:ext>
                </a:extLst>
              </p:cNvPr>
              <p:cNvPicPr>
                <a:picLocks noChangeAspect="1"/>
              </p:cNvPicPr>
              <p:nvPr/>
            </p:nvPicPr>
            <p:blipFill>
              <a:blip r:embed="rId3"/>
              <a:stretch>
                <a:fillRect/>
              </a:stretch>
            </p:blipFill>
            <p:spPr>
              <a:xfrm>
                <a:off x="5867307" y="3403245"/>
                <a:ext cx="3243790" cy="777875"/>
              </a:xfrm>
              <a:prstGeom prst="rect">
                <a:avLst/>
              </a:prstGeom>
            </p:spPr>
          </p:pic>
        </p:grpSp>
        <p:sp>
          <p:nvSpPr>
            <p:cNvPr id="19" name="Content Placeholder 3">
              <a:extLst>
                <a:ext uri="{FF2B5EF4-FFF2-40B4-BE49-F238E27FC236}">
                  <a16:creationId xmlns:a16="http://schemas.microsoft.com/office/drawing/2014/main" id="{E3295DAD-81DA-CE4A-D1CA-B70C1F4FCA9B}"/>
                </a:ext>
              </a:extLst>
            </p:cNvPr>
            <p:cNvSpPr txBox="1">
              <a:spLocks/>
            </p:cNvSpPr>
            <p:nvPr/>
          </p:nvSpPr>
          <p:spPr>
            <a:xfrm>
              <a:off x="5317890" y="1358474"/>
              <a:ext cx="3003690" cy="4862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accent5"/>
                  </a:solidFill>
                </a:rPr>
                <a:t>Healthcare data, analytics and automation strategies and solutions </a:t>
              </a:r>
            </a:p>
          </p:txBody>
        </p:sp>
      </p:grpSp>
      <p:pic>
        <p:nvPicPr>
          <p:cNvPr id="4" name="Picture 3" descr="A qr code on a white background&#10;&#10;Description automatically generated with medium confidence">
            <a:extLst>
              <a:ext uri="{FF2B5EF4-FFF2-40B4-BE49-F238E27FC236}">
                <a16:creationId xmlns:a16="http://schemas.microsoft.com/office/drawing/2014/main" id="{DF0AA945-713F-A060-56F5-A585146F6A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1283938"/>
            <a:ext cx="4043569" cy="5241813"/>
          </a:xfrm>
          <a:prstGeom prst="rect">
            <a:avLst/>
          </a:prstGeom>
        </p:spPr>
      </p:pic>
    </p:spTree>
    <p:extLst>
      <p:ext uri="{BB962C8B-B14F-4D97-AF65-F5344CB8AC3E}">
        <p14:creationId xmlns:p14="http://schemas.microsoft.com/office/powerpoint/2010/main" val="204319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E4EC-FFA6-07D2-7E9F-8E18092CA8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1F9B01-3D14-5110-41FA-14A8F0FB42F8}"/>
              </a:ext>
            </a:extLst>
          </p:cNvPr>
          <p:cNvSpPr>
            <a:spLocks noGrp="1"/>
          </p:cNvSpPr>
          <p:nvPr>
            <p:ph idx="1"/>
          </p:nvPr>
        </p:nvSpPr>
        <p:spPr/>
        <p:txBody>
          <a:bodyPr/>
          <a:lstStyle/>
          <a:p>
            <a:pPr marL="0" marR="0">
              <a:lnSpc>
                <a:spcPct val="115000"/>
              </a:lnSpc>
              <a:spcBef>
                <a:spcPts val="0"/>
              </a:spcBef>
              <a:spcAft>
                <a:spcPts val="1000"/>
              </a:spcAft>
            </a:pPr>
            <a:r>
              <a:rPr lang="en-US" b="1" dirty="0">
                <a:solidFill>
                  <a:schemeClr val="accent1"/>
                </a:solidFill>
              </a:rPr>
              <a:t>Learning objectives	</a:t>
            </a:r>
          </a:p>
          <a:p>
            <a:pPr marL="457200" lvl="1">
              <a:lnSpc>
                <a:spcPct val="115000"/>
              </a:lnSpc>
              <a:spcBef>
                <a:spcPts val="0"/>
              </a:spcBef>
              <a:spcAft>
                <a:spcPts val="1000"/>
              </a:spcAft>
            </a:pPr>
            <a:r>
              <a:rPr lang="en-US" dirty="0">
                <a:solidFill>
                  <a:schemeClr val="accent1"/>
                </a:solidFill>
              </a:rPr>
              <a:t>Understand difference between poverty and living wage</a:t>
            </a:r>
          </a:p>
          <a:p>
            <a:pPr marL="457200" lvl="1">
              <a:lnSpc>
                <a:spcPct val="115000"/>
              </a:lnSpc>
              <a:spcBef>
                <a:spcPts val="0"/>
              </a:spcBef>
              <a:spcAft>
                <a:spcPts val="1000"/>
              </a:spcAft>
            </a:pPr>
            <a:r>
              <a:rPr lang="en-US" dirty="0">
                <a:solidFill>
                  <a:schemeClr val="accent1"/>
                </a:solidFill>
              </a:rPr>
              <a:t>Understand the health impact of poverty</a:t>
            </a:r>
          </a:p>
          <a:p>
            <a:pPr marL="457200" lvl="1">
              <a:lnSpc>
                <a:spcPct val="115000"/>
              </a:lnSpc>
              <a:spcBef>
                <a:spcPts val="0"/>
              </a:spcBef>
              <a:spcAft>
                <a:spcPts val="1000"/>
              </a:spcAft>
            </a:pPr>
            <a:r>
              <a:rPr lang="en-US" dirty="0">
                <a:solidFill>
                  <a:schemeClr val="accent1"/>
                </a:solidFill>
              </a:rPr>
              <a:t>Understand the true financial needs and strains of those we serve</a:t>
            </a:r>
          </a:p>
          <a:p>
            <a:pPr marL="457200" lvl="1">
              <a:lnSpc>
                <a:spcPct val="115000"/>
              </a:lnSpc>
              <a:spcBef>
                <a:spcPts val="0"/>
              </a:spcBef>
              <a:spcAft>
                <a:spcPts val="1000"/>
              </a:spcAft>
            </a:pPr>
            <a:r>
              <a:rPr lang="en-US" dirty="0">
                <a:solidFill>
                  <a:schemeClr val="accent1"/>
                </a:solidFill>
              </a:rPr>
              <a:t>Review strategies to understand the needs of your population</a:t>
            </a:r>
          </a:p>
        </p:txBody>
      </p:sp>
    </p:spTree>
    <p:extLst>
      <p:ext uri="{BB962C8B-B14F-4D97-AF65-F5344CB8AC3E}">
        <p14:creationId xmlns:p14="http://schemas.microsoft.com/office/powerpoint/2010/main" val="152662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C1B0-7BC7-A9B9-0C16-38A1CC185270}"/>
              </a:ext>
            </a:extLst>
          </p:cNvPr>
          <p:cNvSpPr>
            <a:spLocks noGrp="1"/>
          </p:cNvSpPr>
          <p:nvPr>
            <p:ph type="title"/>
          </p:nvPr>
        </p:nvSpPr>
        <p:spPr/>
        <p:txBody>
          <a:bodyPr/>
          <a:lstStyle/>
          <a:p>
            <a:r>
              <a:rPr lang="en-US" dirty="0"/>
              <a:t>Poverty</a:t>
            </a:r>
          </a:p>
        </p:txBody>
      </p:sp>
      <p:sp>
        <p:nvSpPr>
          <p:cNvPr id="3" name="Text Placeholder 2">
            <a:extLst>
              <a:ext uri="{FF2B5EF4-FFF2-40B4-BE49-F238E27FC236}">
                <a16:creationId xmlns:a16="http://schemas.microsoft.com/office/drawing/2014/main" id="{D5E3DDA3-B5E6-A762-8966-7E0F170845A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334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F8A79F-8F05-072C-636F-6671E7AC5DC1}"/>
              </a:ext>
            </a:extLst>
          </p:cNvPr>
          <p:cNvSpPr>
            <a:spLocks noGrp="1"/>
          </p:cNvSpPr>
          <p:nvPr>
            <p:ph idx="1"/>
          </p:nvPr>
        </p:nvSpPr>
        <p:spPr>
          <a:xfrm>
            <a:off x="299282" y="1253331"/>
            <a:ext cx="11587918" cy="5275138"/>
          </a:xfrm>
        </p:spPr>
        <p:txBody>
          <a:bodyPr>
            <a:normAutofit fontScale="77500" lnSpcReduction="20000"/>
          </a:bodyPr>
          <a:lstStyle/>
          <a:p>
            <a:pPr marL="0" indent="0" algn="l">
              <a:lnSpc>
                <a:spcPct val="120000"/>
              </a:lnSpc>
              <a:buNone/>
            </a:pPr>
            <a:r>
              <a:rPr lang="en-US" sz="3500" b="1" i="0" dirty="0">
                <a:solidFill>
                  <a:srgbClr val="000000"/>
                </a:solidFill>
                <a:effectLst/>
                <a:latin typeface="Arial" panose="020B0604020202020204" pitchFamily="34" charset="0"/>
              </a:rPr>
              <a:t>Poverty is about not having enough money to meet basic needs including food, clothing and shelter. It is also about much more than not having enough money.</a:t>
            </a:r>
          </a:p>
          <a:p>
            <a:pPr algn="l">
              <a:lnSpc>
                <a:spcPct val="120000"/>
              </a:lnSpc>
            </a:pPr>
            <a:endParaRPr lang="en-US" b="0" i="0" dirty="0">
              <a:solidFill>
                <a:srgbClr val="000000"/>
              </a:solidFill>
              <a:effectLst/>
              <a:latin typeface="Arial" panose="020B0604020202020204" pitchFamily="34" charset="0"/>
            </a:endParaRPr>
          </a:p>
          <a:p>
            <a:pPr marL="0" indent="0" algn="l">
              <a:lnSpc>
                <a:spcPct val="120000"/>
              </a:lnSpc>
              <a:buNone/>
            </a:pPr>
            <a:r>
              <a:rPr lang="en-US" b="1" i="0" dirty="0">
                <a:solidFill>
                  <a:srgbClr val="000000"/>
                </a:solidFill>
                <a:effectLst/>
                <a:latin typeface="Arial" panose="020B0604020202020204" pitchFamily="34" charset="0"/>
              </a:rPr>
              <a:t>The World Bank Organization describes poverty in this way:</a:t>
            </a:r>
          </a:p>
          <a:p>
            <a:pPr marL="0" indent="0" algn="l">
              <a:lnSpc>
                <a:spcPct val="120000"/>
              </a:lnSpc>
              <a:buNone/>
            </a:pPr>
            <a:r>
              <a:rPr lang="en-US" sz="2600" b="0" i="1" dirty="0">
                <a:solidFill>
                  <a:srgbClr val="000000"/>
                </a:solidFill>
                <a:effectLst/>
                <a:latin typeface="Arial" panose="020B0604020202020204" pitchFamily="34" charset="0"/>
              </a:rPr>
              <a:t>“Poverty is hunger. Poverty is lack of shelter. Poverty is being sick and not being able to see a doctor. Poverty is not having access to school and not knowing how to read. Poverty is not having a job, is fear for the future, living one day at a time.</a:t>
            </a:r>
            <a:endParaRPr lang="en-US" sz="2600" b="0" i="0" dirty="0">
              <a:solidFill>
                <a:srgbClr val="000000"/>
              </a:solidFill>
              <a:effectLst/>
              <a:latin typeface="Arial" panose="020B0604020202020204" pitchFamily="34" charset="0"/>
            </a:endParaRPr>
          </a:p>
          <a:p>
            <a:pPr marL="0" indent="0" algn="l">
              <a:lnSpc>
                <a:spcPct val="120000"/>
              </a:lnSpc>
              <a:buNone/>
            </a:pPr>
            <a:r>
              <a:rPr lang="en-US" sz="2600" b="0" i="1" dirty="0">
                <a:solidFill>
                  <a:srgbClr val="000000"/>
                </a:solidFill>
                <a:effectLst/>
                <a:latin typeface="Arial" panose="020B0604020202020204" pitchFamily="34" charset="0"/>
              </a:rPr>
              <a:t>Poverty has many faces, changing from place to place and across time, and has been described in many ways.  Most often, poverty is a situation people want to escape. So poverty is a call to action -- for the poor and the wealthy alike -- a call to change the world so that many more may have enough to eat, adequate shelter, access to education and health, protection from violence, and a voice in what happens in their communities.”</a:t>
            </a:r>
            <a:endParaRPr lang="en-US" sz="2600" b="0" i="0" dirty="0">
              <a:solidFill>
                <a:srgbClr val="000000"/>
              </a:solidFill>
              <a:effectLst/>
              <a:latin typeface="Arial" panose="020B0604020202020204" pitchFamily="34" charset="0"/>
            </a:endParaRPr>
          </a:p>
        </p:txBody>
      </p:sp>
      <p:sp>
        <p:nvSpPr>
          <p:cNvPr id="3" name="Title 2">
            <a:extLst>
              <a:ext uri="{FF2B5EF4-FFF2-40B4-BE49-F238E27FC236}">
                <a16:creationId xmlns:a16="http://schemas.microsoft.com/office/drawing/2014/main" id="{07416057-87D5-60E3-B529-B995D2C1C731}"/>
              </a:ext>
            </a:extLst>
          </p:cNvPr>
          <p:cNvSpPr>
            <a:spLocks noGrp="1"/>
          </p:cNvSpPr>
          <p:nvPr>
            <p:ph type="title"/>
          </p:nvPr>
        </p:nvSpPr>
        <p:spPr/>
        <p:txBody>
          <a:bodyPr/>
          <a:lstStyle/>
          <a:p>
            <a:r>
              <a:rPr lang="en-US" dirty="0"/>
              <a:t>Poverty: What is?</a:t>
            </a:r>
          </a:p>
        </p:txBody>
      </p:sp>
      <p:sp>
        <p:nvSpPr>
          <p:cNvPr id="5" name="TextBox 4">
            <a:extLst>
              <a:ext uri="{FF2B5EF4-FFF2-40B4-BE49-F238E27FC236}">
                <a16:creationId xmlns:a16="http://schemas.microsoft.com/office/drawing/2014/main" id="{AF803E75-01DA-DD45-C01F-BBB874B63D87}"/>
              </a:ext>
            </a:extLst>
          </p:cNvPr>
          <p:cNvSpPr txBox="1"/>
          <p:nvPr/>
        </p:nvSpPr>
        <p:spPr>
          <a:xfrm>
            <a:off x="228600" y="6427113"/>
            <a:ext cx="9420028" cy="261610"/>
          </a:xfrm>
          <a:prstGeom prst="rect">
            <a:avLst/>
          </a:prstGeom>
          <a:noFill/>
        </p:spPr>
        <p:txBody>
          <a:bodyPr wrap="square" rtlCol="0">
            <a:spAutoFit/>
          </a:bodyPr>
          <a:lstStyle/>
          <a:p>
            <a:pPr algn="l"/>
            <a:r>
              <a:rPr lang="en-US" sz="1100" dirty="0"/>
              <a:t>Sources: </a:t>
            </a:r>
            <a:r>
              <a:rPr lang="en-US" sz="1100" dirty="0">
                <a:solidFill>
                  <a:srgbClr val="1F1F1F"/>
                </a:solidFill>
                <a:latin typeface="Google Sans"/>
              </a:rPr>
              <a:t>World Bank Organization, </a:t>
            </a:r>
            <a:r>
              <a:rPr lang="en-US" sz="1100" dirty="0" err="1">
                <a:solidFill>
                  <a:srgbClr val="1F1F1F"/>
                </a:solidFill>
                <a:latin typeface="Google Sans"/>
              </a:rPr>
              <a:t>GNB</a:t>
            </a:r>
            <a:endParaRPr lang="en-US" sz="1100" dirty="0"/>
          </a:p>
        </p:txBody>
      </p:sp>
    </p:spTree>
    <p:extLst>
      <p:ext uri="{BB962C8B-B14F-4D97-AF65-F5344CB8AC3E}">
        <p14:creationId xmlns:p14="http://schemas.microsoft.com/office/powerpoint/2010/main" val="385714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2AE149-578B-DC31-67B0-114344862F2B}"/>
              </a:ext>
            </a:extLst>
          </p:cNvPr>
          <p:cNvSpPr>
            <a:spLocks noGrp="1"/>
          </p:cNvSpPr>
          <p:nvPr>
            <p:ph idx="1"/>
          </p:nvPr>
        </p:nvSpPr>
        <p:spPr>
          <a:xfrm>
            <a:off x="299282" y="1253332"/>
            <a:ext cx="8844718" cy="1002890"/>
          </a:xfrm>
          <a:solidFill>
            <a:schemeClr val="accent1">
              <a:lumMod val="20000"/>
              <a:lumOff val="80000"/>
            </a:schemeClr>
          </a:solidFill>
        </p:spPr>
        <p:txBody>
          <a:bodyPr>
            <a:normAutofit/>
          </a:bodyPr>
          <a:lstStyle/>
          <a:p>
            <a:pPr marL="0" indent="0">
              <a:buNone/>
            </a:pPr>
            <a:r>
              <a:rPr lang="en-US" dirty="0"/>
              <a:t>Calculated by the U.S. Census Bureau using the official poverty measure</a:t>
            </a:r>
          </a:p>
          <a:p>
            <a:endParaRPr lang="en-US" dirty="0"/>
          </a:p>
        </p:txBody>
      </p:sp>
      <p:sp>
        <p:nvSpPr>
          <p:cNvPr id="3" name="Title 2">
            <a:extLst>
              <a:ext uri="{FF2B5EF4-FFF2-40B4-BE49-F238E27FC236}">
                <a16:creationId xmlns:a16="http://schemas.microsoft.com/office/drawing/2014/main" id="{4EB8E717-9831-AD9C-17BA-6573A5DA970D}"/>
              </a:ext>
            </a:extLst>
          </p:cNvPr>
          <p:cNvSpPr>
            <a:spLocks noGrp="1"/>
          </p:cNvSpPr>
          <p:nvPr>
            <p:ph type="title"/>
          </p:nvPr>
        </p:nvSpPr>
        <p:spPr/>
        <p:txBody>
          <a:bodyPr/>
          <a:lstStyle/>
          <a:p>
            <a:r>
              <a:rPr lang="en-US" dirty="0"/>
              <a:t>How is Poverty Calculated?</a:t>
            </a:r>
          </a:p>
        </p:txBody>
      </p:sp>
      <p:sp>
        <p:nvSpPr>
          <p:cNvPr id="4" name="Content Placeholder 1">
            <a:extLst>
              <a:ext uri="{FF2B5EF4-FFF2-40B4-BE49-F238E27FC236}">
                <a16:creationId xmlns:a16="http://schemas.microsoft.com/office/drawing/2014/main" id="{5A1C1E6F-DA5F-9FAC-4B13-C509FD18CD71}"/>
              </a:ext>
            </a:extLst>
          </p:cNvPr>
          <p:cNvSpPr txBox="1">
            <a:spLocks/>
          </p:cNvSpPr>
          <p:nvPr/>
        </p:nvSpPr>
        <p:spPr>
          <a:xfrm>
            <a:off x="299282" y="2881400"/>
            <a:ext cx="11435518" cy="618120"/>
          </a:xfrm>
          <a:prstGeom prst="rect">
            <a:avLst/>
          </a:prstGeom>
          <a:solidFill>
            <a:schemeClr val="bg1">
              <a:lumMod val="85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Calculation:</a:t>
            </a:r>
          </a:p>
        </p:txBody>
      </p:sp>
      <p:pic>
        <p:nvPicPr>
          <p:cNvPr id="6" name="Picture 5">
            <a:extLst>
              <a:ext uri="{FF2B5EF4-FFF2-40B4-BE49-F238E27FC236}">
                <a16:creationId xmlns:a16="http://schemas.microsoft.com/office/drawing/2014/main" id="{2D0691CF-BF22-F6E3-9973-CBC4D03444A6}"/>
              </a:ext>
            </a:extLst>
          </p:cNvPr>
          <p:cNvPicPr>
            <a:picLocks noChangeAspect="1"/>
          </p:cNvPicPr>
          <p:nvPr/>
        </p:nvPicPr>
        <p:blipFill>
          <a:blip r:embed="rId3"/>
          <a:stretch>
            <a:fillRect/>
          </a:stretch>
        </p:blipFill>
        <p:spPr>
          <a:xfrm>
            <a:off x="9372600" y="1258128"/>
            <a:ext cx="2241755" cy="1002890"/>
          </a:xfrm>
          <a:prstGeom prst="rect">
            <a:avLst/>
          </a:prstGeom>
        </p:spPr>
      </p:pic>
      <p:sp>
        <p:nvSpPr>
          <p:cNvPr id="5" name="Content Placeholder 1">
            <a:extLst>
              <a:ext uri="{FF2B5EF4-FFF2-40B4-BE49-F238E27FC236}">
                <a16:creationId xmlns:a16="http://schemas.microsoft.com/office/drawing/2014/main" id="{9AA7EE1B-E134-02E6-4890-89D78BEC36E0}"/>
              </a:ext>
            </a:extLst>
          </p:cNvPr>
          <p:cNvSpPr txBox="1">
            <a:spLocks/>
          </p:cNvSpPr>
          <p:nvPr/>
        </p:nvSpPr>
        <p:spPr>
          <a:xfrm>
            <a:off x="299282" y="3657600"/>
            <a:ext cx="10591800" cy="25145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b="1" i="0" dirty="0">
                <a:solidFill>
                  <a:schemeClr val="accent1"/>
                </a:solidFill>
                <a:effectLst/>
                <a:latin typeface="Google Sans"/>
              </a:rPr>
              <a:t>Poverty</a:t>
            </a:r>
            <a:r>
              <a:rPr lang="en-US" b="0" i="0" dirty="0">
                <a:solidFill>
                  <a:schemeClr val="accent1"/>
                </a:solidFill>
                <a:effectLst/>
                <a:latin typeface="Google Sans"/>
              </a:rPr>
              <a:t>    </a:t>
            </a:r>
            <a:r>
              <a:rPr lang="en-US" b="1" i="0" dirty="0">
                <a:solidFill>
                  <a:schemeClr val="accent1"/>
                </a:solidFill>
                <a:effectLst/>
                <a:latin typeface="Google Sans"/>
              </a:rPr>
              <a:t>=</a:t>
            </a:r>
            <a:r>
              <a:rPr lang="en-US" b="0" i="0" dirty="0">
                <a:solidFill>
                  <a:schemeClr val="accent1"/>
                </a:solidFill>
                <a:effectLst/>
                <a:latin typeface="Google Sans"/>
              </a:rPr>
              <a:t>    Family income   </a:t>
            </a:r>
            <a:r>
              <a:rPr lang="en-US" b="1" i="0" dirty="0">
                <a:solidFill>
                  <a:schemeClr val="accent1"/>
                </a:solidFill>
                <a:effectLst/>
                <a:latin typeface="Google Sans"/>
              </a:rPr>
              <a:t>- </a:t>
            </a:r>
            <a:r>
              <a:rPr lang="en-US" b="0" i="0" dirty="0">
                <a:solidFill>
                  <a:schemeClr val="accent1"/>
                </a:solidFill>
                <a:effectLst/>
                <a:latin typeface="Google Sans"/>
              </a:rPr>
              <a:t>   Poverty threshold</a:t>
            </a:r>
          </a:p>
          <a:p>
            <a:pPr marL="0" indent="0" algn="l">
              <a:buNone/>
            </a:pPr>
            <a:endParaRPr lang="en-US" dirty="0">
              <a:solidFill>
                <a:srgbClr val="1F1F1F"/>
              </a:solidFill>
              <a:latin typeface="Google Sans"/>
            </a:endParaRPr>
          </a:p>
          <a:p>
            <a:pPr marL="0" indent="0" algn="l">
              <a:buNone/>
            </a:pPr>
            <a:r>
              <a:rPr lang="en-US" b="0" i="0" dirty="0">
                <a:solidFill>
                  <a:srgbClr val="1F1F1F"/>
                </a:solidFill>
                <a:effectLst/>
                <a:latin typeface="Google Sans"/>
              </a:rPr>
              <a:t>Anything less than 0 is considered poverty</a:t>
            </a:r>
          </a:p>
          <a:p>
            <a:pPr marL="0" indent="0" algn="l">
              <a:buNone/>
            </a:pPr>
            <a:endParaRPr lang="en-US" b="0" i="0" dirty="0">
              <a:solidFill>
                <a:srgbClr val="1F1F1F"/>
              </a:solidFill>
              <a:effectLst/>
              <a:latin typeface="Google Sans"/>
            </a:endParaRPr>
          </a:p>
          <a:p>
            <a:pPr marL="0" indent="0">
              <a:buNone/>
            </a:pPr>
            <a:r>
              <a:rPr lang="en-US" dirty="0"/>
              <a:t>*</a:t>
            </a:r>
            <a:r>
              <a:rPr lang="en-US" b="1" dirty="0"/>
              <a:t>$30,000 </a:t>
            </a:r>
            <a:r>
              <a:rPr lang="en-US" dirty="0"/>
              <a:t>= poverty threshold for a family of four in 2023</a:t>
            </a:r>
          </a:p>
        </p:txBody>
      </p:sp>
      <p:sp>
        <p:nvSpPr>
          <p:cNvPr id="7" name="TextBox 6">
            <a:extLst>
              <a:ext uri="{FF2B5EF4-FFF2-40B4-BE49-F238E27FC236}">
                <a16:creationId xmlns:a16="http://schemas.microsoft.com/office/drawing/2014/main" id="{328F3247-D5AF-A76B-186B-C6AAFD7119AE}"/>
              </a:ext>
            </a:extLst>
          </p:cNvPr>
          <p:cNvSpPr txBox="1"/>
          <p:nvPr/>
        </p:nvSpPr>
        <p:spPr>
          <a:xfrm>
            <a:off x="228600" y="6427113"/>
            <a:ext cx="9420028" cy="261610"/>
          </a:xfrm>
          <a:prstGeom prst="rect">
            <a:avLst/>
          </a:prstGeom>
          <a:noFill/>
        </p:spPr>
        <p:txBody>
          <a:bodyPr wrap="square" rtlCol="0">
            <a:spAutoFit/>
          </a:bodyPr>
          <a:lstStyle/>
          <a:p>
            <a:pPr algn="l"/>
            <a:r>
              <a:rPr lang="en-US" sz="1100" dirty="0"/>
              <a:t>Sources: </a:t>
            </a:r>
            <a:r>
              <a:rPr lang="en-US" sz="1100" dirty="0">
                <a:solidFill>
                  <a:srgbClr val="1F1F1F"/>
                </a:solidFill>
                <a:latin typeface="Google Sans"/>
              </a:rPr>
              <a:t>HHS, United States Census Bureau, </a:t>
            </a:r>
            <a:r>
              <a:rPr lang="en-US" sz="1100" dirty="0" err="1">
                <a:solidFill>
                  <a:srgbClr val="1F1F1F"/>
                </a:solidFill>
                <a:latin typeface="Google Sans"/>
              </a:rPr>
              <a:t>Healthcare.Gov</a:t>
            </a:r>
            <a:endParaRPr lang="en-US" sz="1100" dirty="0"/>
          </a:p>
        </p:txBody>
      </p:sp>
    </p:spTree>
    <p:extLst>
      <p:ext uri="{BB962C8B-B14F-4D97-AF65-F5344CB8AC3E}">
        <p14:creationId xmlns:p14="http://schemas.microsoft.com/office/powerpoint/2010/main" val="163133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2AE149-578B-DC31-67B0-114344862F2B}"/>
              </a:ext>
            </a:extLst>
          </p:cNvPr>
          <p:cNvSpPr>
            <a:spLocks noGrp="1"/>
          </p:cNvSpPr>
          <p:nvPr>
            <p:ph idx="1"/>
          </p:nvPr>
        </p:nvSpPr>
        <p:spPr>
          <a:xfrm>
            <a:off x="299282" y="1253332"/>
            <a:ext cx="8844718" cy="1002890"/>
          </a:xfrm>
          <a:solidFill>
            <a:schemeClr val="accent1">
              <a:lumMod val="20000"/>
              <a:lumOff val="80000"/>
            </a:schemeClr>
          </a:solidFill>
        </p:spPr>
        <p:txBody>
          <a:bodyPr anchor="ctr">
            <a:normAutofit/>
          </a:bodyPr>
          <a:lstStyle/>
          <a:p>
            <a:pPr marL="0" indent="0" algn="ctr">
              <a:buNone/>
            </a:pPr>
            <a:r>
              <a:rPr lang="en-US" b="1" dirty="0"/>
              <a:t>Family Income</a:t>
            </a:r>
          </a:p>
        </p:txBody>
      </p:sp>
      <p:sp>
        <p:nvSpPr>
          <p:cNvPr id="3" name="Title 2">
            <a:extLst>
              <a:ext uri="{FF2B5EF4-FFF2-40B4-BE49-F238E27FC236}">
                <a16:creationId xmlns:a16="http://schemas.microsoft.com/office/drawing/2014/main" id="{4EB8E717-9831-AD9C-17BA-6573A5DA970D}"/>
              </a:ext>
            </a:extLst>
          </p:cNvPr>
          <p:cNvSpPr>
            <a:spLocks noGrp="1"/>
          </p:cNvSpPr>
          <p:nvPr>
            <p:ph type="title"/>
          </p:nvPr>
        </p:nvSpPr>
        <p:spPr/>
        <p:txBody>
          <a:bodyPr/>
          <a:lstStyle/>
          <a:p>
            <a:r>
              <a:rPr lang="en-US" dirty="0"/>
              <a:t>How is Poverty Calculated?</a:t>
            </a:r>
          </a:p>
        </p:txBody>
      </p:sp>
      <p:sp>
        <p:nvSpPr>
          <p:cNvPr id="4" name="Content Placeholder 1">
            <a:extLst>
              <a:ext uri="{FF2B5EF4-FFF2-40B4-BE49-F238E27FC236}">
                <a16:creationId xmlns:a16="http://schemas.microsoft.com/office/drawing/2014/main" id="{5A1C1E6F-DA5F-9FAC-4B13-C509FD18CD71}"/>
              </a:ext>
            </a:extLst>
          </p:cNvPr>
          <p:cNvSpPr txBox="1">
            <a:spLocks/>
          </p:cNvSpPr>
          <p:nvPr/>
        </p:nvSpPr>
        <p:spPr>
          <a:xfrm>
            <a:off x="299282" y="2561903"/>
            <a:ext cx="11435518" cy="38388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Based on a family's pretax cash income</a:t>
            </a:r>
          </a:p>
          <a:p>
            <a:pPr lvl="1"/>
            <a:r>
              <a:rPr lang="en-US" i="1" dirty="0"/>
              <a:t>Excludes</a:t>
            </a:r>
          </a:p>
          <a:p>
            <a:pPr lvl="2"/>
            <a:r>
              <a:rPr lang="en-US" i="1" dirty="0"/>
              <a:t>Non-cash benefits from housing subsidies</a:t>
            </a:r>
          </a:p>
          <a:p>
            <a:pPr lvl="2"/>
            <a:r>
              <a:rPr lang="en-US" i="1" dirty="0"/>
              <a:t>Supplemental Nutrition Assistance Program (SNAP)</a:t>
            </a:r>
          </a:p>
          <a:p>
            <a:pPr lvl="2"/>
            <a:r>
              <a:rPr lang="en-US" i="1" dirty="0"/>
              <a:t>Other forms of government relief</a:t>
            </a:r>
          </a:p>
          <a:p>
            <a:endParaRPr lang="en-US" dirty="0"/>
          </a:p>
          <a:p>
            <a:r>
              <a:rPr lang="en-US" dirty="0"/>
              <a:t>Family income scale is based on family size</a:t>
            </a:r>
          </a:p>
          <a:p>
            <a:endParaRPr lang="en-US" dirty="0"/>
          </a:p>
          <a:p>
            <a:r>
              <a:rPr lang="en-US" dirty="0"/>
              <a:t>Assuming Family of 4 keeping 100% of </a:t>
            </a:r>
            <a:r>
              <a:rPr lang="en-US" b="1" dirty="0"/>
              <a:t>$30,000</a:t>
            </a:r>
            <a:r>
              <a:rPr lang="en-US" dirty="0"/>
              <a:t>: </a:t>
            </a:r>
            <a:r>
              <a:rPr lang="en-US" b="1" dirty="0">
                <a:solidFill>
                  <a:schemeClr val="accent1"/>
                </a:solidFill>
              </a:rPr>
              <a:t>$2,500 / month</a:t>
            </a:r>
          </a:p>
          <a:p>
            <a:pPr lvl="1"/>
            <a:endParaRPr lang="en-US" b="1" dirty="0">
              <a:solidFill>
                <a:schemeClr val="accent1"/>
              </a:solidFill>
            </a:endParaRPr>
          </a:p>
          <a:p>
            <a:endParaRPr lang="en-US" dirty="0"/>
          </a:p>
        </p:txBody>
      </p:sp>
      <p:pic>
        <p:nvPicPr>
          <p:cNvPr id="6" name="Picture 5">
            <a:extLst>
              <a:ext uri="{FF2B5EF4-FFF2-40B4-BE49-F238E27FC236}">
                <a16:creationId xmlns:a16="http://schemas.microsoft.com/office/drawing/2014/main" id="{2D0691CF-BF22-F6E3-9973-CBC4D03444A6}"/>
              </a:ext>
            </a:extLst>
          </p:cNvPr>
          <p:cNvPicPr>
            <a:picLocks noChangeAspect="1"/>
          </p:cNvPicPr>
          <p:nvPr/>
        </p:nvPicPr>
        <p:blipFill>
          <a:blip r:embed="rId3"/>
          <a:stretch>
            <a:fillRect/>
          </a:stretch>
        </p:blipFill>
        <p:spPr>
          <a:xfrm>
            <a:off x="9372600" y="1258128"/>
            <a:ext cx="2241755" cy="1002890"/>
          </a:xfrm>
          <a:prstGeom prst="rect">
            <a:avLst/>
          </a:prstGeom>
        </p:spPr>
      </p:pic>
      <p:sp>
        <p:nvSpPr>
          <p:cNvPr id="5" name="TextBox 4">
            <a:extLst>
              <a:ext uri="{FF2B5EF4-FFF2-40B4-BE49-F238E27FC236}">
                <a16:creationId xmlns:a16="http://schemas.microsoft.com/office/drawing/2014/main" id="{AF6841E2-C717-6723-829B-F8E98AC29829}"/>
              </a:ext>
            </a:extLst>
          </p:cNvPr>
          <p:cNvSpPr txBox="1"/>
          <p:nvPr/>
        </p:nvSpPr>
        <p:spPr>
          <a:xfrm>
            <a:off x="228600" y="6427113"/>
            <a:ext cx="9420028" cy="261610"/>
          </a:xfrm>
          <a:prstGeom prst="rect">
            <a:avLst/>
          </a:prstGeom>
          <a:noFill/>
        </p:spPr>
        <p:txBody>
          <a:bodyPr wrap="square" rtlCol="0">
            <a:spAutoFit/>
          </a:bodyPr>
          <a:lstStyle/>
          <a:p>
            <a:pPr algn="l"/>
            <a:r>
              <a:rPr lang="en-US" sz="1100" dirty="0"/>
              <a:t>Sources: </a:t>
            </a:r>
            <a:r>
              <a:rPr lang="en-US" sz="1100" dirty="0">
                <a:solidFill>
                  <a:srgbClr val="1F1F1F"/>
                </a:solidFill>
                <a:latin typeface="Google Sans"/>
              </a:rPr>
              <a:t>HHS, United States Census Bureau</a:t>
            </a:r>
            <a:endParaRPr lang="en-US" sz="1100" dirty="0"/>
          </a:p>
        </p:txBody>
      </p:sp>
    </p:spTree>
    <p:extLst>
      <p:ext uri="{BB962C8B-B14F-4D97-AF65-F5344CB8AC3E}">
        <p14:creationId xmlns:p14="http://schemas.microsoft.com/office/powerpoint/2010/main" val="279579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2AE149-578B-DC31-67B0-114344862F2B}"/>
              </a:ext>
            </a:extLst>
          </p:cNvPr>
          <p:cNvSpPr>
            <a:spLocks noGrp="1"/>
          </p:cNvSpPr>
          <p:nvPr>
            <p:ph idx="1"/>
          </p:nvPr>
        </p:nvSpPr>
        <p:spPr>
          <a:xfrm>
            <a:off x="299282" y="1253332"/>
            <a:ext cx="8844718" cy="1002890"/>
          </a:xfrm>
          <a:solidFill>
            <a:schemeClr val="accent1">
              <a:lumMod val="20000"/>
              <a:lumOff val="80000"/>
            </a:schemeClr>
          </a:solidFill>
        </p:spPr>
        <p:txBody>
          <a:bodyPr anchor="ctr">
            <a:normAutofit/>
          </a:bodyPr>
          <a:lstStyle/>
          <a:p>
            <a:pPr marL="0" indent="0" algn="ctr">
              <a:buNone/>
            </a:pPr>
            <a:r>
              <a:rPr lang="en-US" b="1" dirty="0"/>
              <a:t>Poverty Threshold</a:t>
            </a:r>
          </a:p>
        </p:txBody>
      </p:sp>
      <p:sp>
        <p:nvSpPr>
          <p:cNvPr id="3" name="Title 2">
            <a:extLst>
              <a:ext uri="{FF2B5EF4-FFF2-40B4-BE49-F238E27FC236}">
                <a16:creationId xmlns:a16="http://schemas.microsoft.com/office/drawing/2014/main" id="{4EB8E717-9831-AD9C-17BA-6573A5DA970D}"/>
              </a:ext>
            </a:extLst>
          </p:cNvPr>
          <p:cNvSpPr>
            <a:spLocks noGrp="1"/>
          </p:cNvSpPr>
          <p:nvPr>
            <p:ph type="title"/>
          </p:nvPr>
        </p:nvSpPr>
        <p:spPr/>
        <p:txBody>
          <a:bodyPr/>
          <a:lstStyle/>
          <a:p>
            <a:r>
              <a:rPr lang="en-US" dirty="0"/>
              <a:t>How is Poverty Calculated?</a:t>
            </a:r>
          </a:p>
        </p:txBody>
      </p:sp>
      <p:sp>
        <p:nvSpPr>
          <p:cNvPr id="4" name="Content Placeholder 1">
            <a:extLst>
              <a:ext uri="{FF2B5EF4-FFF2-40B4-BE49-F238E27FC236}">
                <a16:creationId xmlns:a16="http://schemas.microsoft.com/office/drawing/2014/main" id="{5A1C1E6F-DA5F-9FAC-4B13-C509FD18CD71}"/>
              </a:ext>
            </a:extLst>
          </p:cNvPr>
          <p:cNvSpPr txBox="1">
            <a:spLocks/>
          </p:cNvSpPr>
          <p:nvPr/>
        </p:nvSpPr>
        <p:spPr>
          <a:xfrm>
            <a:off x="299282" y="3137684"/>
            <a:ext cx="11435518" cy="80469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0000"/>
              </a:lnSpc>
              <a:buNone/>
            </a:pPr>
            <a:r>
              <a:rPr lang="en-US" b="1" i="0" dirty="0">
                <a:solidFill>
                  <a:schemeClr val="accent1"/>
                </a:solidFill>
                <a:effectLst/>
                <a:latin typeface="Google Sans"/>
              </a:rPr>
              <a:t>(3 times the cost of food) + (additional allowances for shelter, clothing, transportation, and other necessities)</a:t>
            </a:r>
          </a:p>
        </p:txBody>
      </p:sp>
      <p:pic>
        <p:nvPicPr>
          <p:cNvPr id="6" name="Picture 5">
            <a:extLst>
              <a:ext uri="{FF2B5EF4-FFF2-40B4-BE49-F238E27FC236}">
                <a16:creationId xmlns:a16="http://schemas.microsoft.com/office/drawing/2014/main" id="{2D0691CF-BF22-F6E3-9973-CBC4D03444A6}"/>
              </a:ext>
            </a:extLst>
          </p:cNvPr>
          <p:cNvPicPr>
            <a:picLocks noChangeAspect="1"/>
          </p:cNvPicPr>
          <p:nvPr/>
        </p:nvPicPr>
        <p:blipFill>
          <a:blip r:embed="rId3"/>
          <a:stretch>
            <a:fillRect/>
          </a:stretch>
        </p:blipFill>
        <p:spPr>
          <a:xfrm>
            <a:off x="9372600" y="1258128"/>
            <a:ext cx="2241755" cy="1002890"/>
          </a:xfrm>
          <a:prstGeom prst="rect">
            <a:avLst/>
          </a:prstGeom>
        </p:spPr>
      </p:pic>
      <p:sp>
        <p:nvSpPr>
          <p:cNvPr id="7" name="TextBox 6">
            <a:extLst>
              <a:ext uri="{FF2B5EF4-FFF2-40B4-BE49-F238E27FC236}">
                <a16:creationId xmlns:a16="http://schemas.microsoft.com/office/drawing/2014/main" id="{DEC80552-70FF-17E1-9B94-3CC209477DA4}"/>
              </a:ext>
            </a:extLst>
          </p:cNvPr>
          <p:cNvSpPr txBox="1"/>
          <p:nvPr/>
        </p:nvSpPr>
        <p:spPr>
          <a:xfrm>
            <a:off x="228600" y="6427113"/>
            <a:ext cx="9420028" cy="261610"/>
          </a:xfrm>
          <a:prstGeom prst="rect">
            <a:avLst/>
          </a:prstGeom>
          <a:noFill/>
        </p:spPr>
        <p:txBody>
          <a:bodyPr wrap="square" rtlCol="0">
            <a:spAutoFit/>
          </a:bodyPr>
          <a:lstStyle/>
          <a:p>
            <a:pPr algn="l"/>
            <a:r>
              <a:rPr lang="en-US" sz="1100" dirty="0"/>
              <a:t>Sources: </a:t>
            </a:r>
            <a:r>
              <a:rPr lang="en-US" sz="1100" dirty="0">
                <a:solidFill>
                  <a:srgbClr val="1F1F1F"/>
                </a:solidFill>
                <a:latin typeface="Google Sans"/>
              </a:rPr>
              <a:t>HHS, United States Census Bureau</a:t>
            </a:r>
            <a:endParaRPr lang="en-US" sz="1100" dirty="0"/>
          </a:p>
        </p:txBody>
      </p:sp>
      <p:sp>
        <p:nvSpPr>
          <p:cNvPr id="9" name="Content Placeholder 1">
            <a:extLst>
              <a:ext uri="{FF2B5EF4-FFF2-40B4-BE49-F238E27FC236}">
                <a16:creationId xmlns:a16="http://schemas.microsoft.com/office/drawing/2014/main" id="{CEF327C7-AEB9-AC69-0544-9D189C0E7F10}"/>
              </a:ext>
            </a:extLst>
          </p:cNvPr>
          <p:cNvSpPr txBox="1">
            <a:spLocks/>
          </p:cNvSpPr>
          <p:nvPr/>
        </p:nvSpPr>
        <p:spPr>
          <a:xfrm>
            <a:off x="299282" y="2438400"/>
            <a:ext cx="11435518" cy="618120"/>
          </a:xfrm>
          <a:prstGeom prst="rect">
            <a:avLst/>
          </a:prstGeom>
          <a:solidFill>
            <a:schemeClr val="bg1">
              <a:lumMod val="85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Calculation:</a:t>
            </a:r>
          </a:p>
        </p:txBody>
      </p:sp>
      <p:sp>
        <p:nvSpPr>
          <p:cNvPr id="10" name="Content Placeholder 1">
            <a:extLst>
              <a:ext uri="{FF2B5EF4-FFF2-40B4-BE49-F238E27FC236}">
                <a16:creationId xmlns:a16="http://schemas.microsoft.com/office/drawing/2014/main" id="{BFEC9932-AC08-7FC6-C646-E8D36FF66F76}"/>
              </a:ext>
            </a:extLst>
          </p:cNvPr>
          <p:cNvSpPr txBox="1">
            <a:spLocks/>
          </p:cNvSpPr>
          <p:nvPr/>
        </p:nvSpPr>
        <p:spPr>
          <a:xfrm>
            <a:off x="299282" y="3926966"/>
            <a:ext cx="11435518" cy="232143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0000"/>
              </a:lnSpc>
              <a:buNone/>
            </a:pPr>
            <a:endParaRPr lang="en-US" b="0" i="0" dirty="0">
              <a:solidFill>
                <a:srgbClr val="1F1F1F"/>
              </a:solidFill>
              <a:effectLst/>
              <a:latin typeface="Google Sans"/>
            </a:endParaRPr>
          </a:p>
          <a:p>
            <a:pPr marL="0" indent="0" algn="l">
              <a:lnSpc>
                <a:spcPct val="120000"/>
              </a:lnSpc>
              <a:buNone/>
            </a:pPr>
            <a:r>
              <a:rPr lang="en-US" b="0" i="0" dirty="0">
                <a:solidFill>
                  <a:srgbClr val="1F1F1F"/>
                </a:solidFill>
                <a:effectLst/>
                <a:latin typeface="Google Sans"/>
              </a:rPr>
              <a:t>The cost of food is determined by the U.S. Department of Agriculture, and the additional allowances are based on family size and composition.</a:t>
            </a:r>
          </a:p>
          <a:p>
            <a:pPr marL="0" indent="0" algn="l">
              <a:lnSpc>
                <a:spcPct val="120000"/>
              </a:lnSpc>
              <a:buNone/>
            </a:pPr>
            <a:endParaRPr lang="en-US" b="0" i="0" dirty="0">
              <a:solidFill>
                <a:srgbClr val="1F1F1F"/>
              </a:solidFill>
              <a:effectLst/>
              <a:latin typeface="Google Sans"/>
            </a:endParaRPr>
          </a:p>
          <a:p>
            <a:pPr marL="0" indent="0" algn="l">
              <a:lnSpc>
                <a:spcPct val="120000"/>
              </a:lnSpc>
              <a:buNone/>
            </a:pPr>
            <a:r>
              <a:rPr lang="en-US" b="1" dirty="0">
                <a:solidFill>
                  <a:srgbClr val="1F1F1F"/>
                </a:solidFill>
                <a:latin typeface="Google Sans"/>
              </a:rPr>
              <a:t>C</a:t>
            </a:r>
            <a:r>
              <a:rPr lang="en-US" b="1" i="0" dirty="0">
                <a:solidFill>
                  <a:srgbClr val="1F1F1F"/>
                </a:solidFill>
                <a:effectLst/>
                <a:latin typeface="Google Sans"/>
              </a:rPr>
              <a:t>riticism</a:t>
            </a:r>
            <a:r>
              <a:rPr lang="en-US" b="0" i="0" dirty="0">
                <a:solidFill>
                  <a:srgbClr val="1F1F1F"/>
                </a:solidFill>
                <a:effectLst/>
                <a:latin typeface="Google Sans"/>
              </a:rPr>
              <a:t>: does not take into account the cost of housing or cost of childcare</a:t>
            </a:r>
            <a:endParaRPr lang="en-US" dirty="0"/>
          </a:p>
        </p:txBody>
      </p:sp>
    </p:spTree>
    <p:extLst>
      <p:ext uri="{BB962C8B-B14F-4D97-AF65-F5344CB8AC3E}">
        <p14:creationId xmlns:p14="http://schemas.microsoft.com/office/powerpoint/2010/main" val="2623174196"/>
      </p:ext>
    </p:extLst>
  </p:cSld>
  <p:clrMapOvr>
    <a:masterClrMapping/>
  </p:clrMapOvr>
</p:sld>
</file>

<file path=ppt/theme/theme1.xml><?xml version="1.0" encoding="utf-8"?>
<a:theme xmlns:a="http://schemas.openxmlformats.org/drawingml/2006/main" name="template-hfma-powerpoin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3484</TotalTime>
  <Words>3351</Words>
  <Application>Microsoft Office PowerPoint</Application>
  <PresentationFormat>Widescreen</PresentationFormat>
  <Paragraphs>466</Paragraphs>
  <Slides>37</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Abadi</vt:lpstr>
      <vt:lpstr>Arial</vt:lpstr>
      <vt:lpstr>Avenir Next</vt:lpstr>
      <vt:lpstr>Avenir Next LT Pro</vt:lpstr>
      <vt:lpstr>AvenirNext LT Pro Medium</vt:lpstr>
      <vt:lpstr>AvenirNext LT Pro Regular</vt:lpstr>
      <vt:lpstr>Calibri</vt:lpstr>
      <vt:lpstr>Calibri Light</vt:lpstr>
      <vt:lpstr>Google Sans</vt:lpstr>
      <vt:lpstr>template-hfma-powerpoint</vt:lpstr>
      <vt:lpstr>Poverty vs a Living Wage: How Understanding Helps Us </vt:lpstr>
      <vt:lpstr>Introduction</vt:lpstr>
      <vt:lpstr>What is a Living Wage?</vt:lpstr>
      <vt:lpstr>PowerPoint Presentation</vt:lpstr>
      <vt:lpstr>Poverty</vt:lpstr>
      <vt:lpstr>Poverty: What is?</vt:lpstr>
      <vt:lpstr>How is Poverty Calculated?</vt:lpstr>
      <vt:lpstr>How is Poverty Calculated?</vt:lpstr>
      <vt:lpstr>How is Poverty Calculated?</vt:lpstr>
      <vt:lpstr>How is Poverty Calculated?</vt:lpstr>
      <vt:lpstr>Social Detriments of Health</vt:lpstr>
      <vt:lpstr>Causes of Poverty</vt:lpstr>
      <vt:lpstr>Results of Poverty</vt:lpstr>
      <vt:lpstr>Results of Poverty</vt:lpstr>
      <vt:lpstr>Poverty and Children</vt:lpstr>
      <vt:lpstr>Poverty and Abortion</vt:lpstr>
      <vt:lpstr>Poverty Statistics</vt:lpstr>
      <vt:lpstr>Living Wage</vt:lpstr>
      <vt:lpstr>What is a Living Wage?</vt:lpstr>
      <vt:lpstr>Long Term Inflation Trends</vt:lpstr>
      <vt:lpstr>United Way: ALICE</vt:lpstr>
      <vt:lpstr>United Way: ALICE Statistics</vt:lpstr>
      <vt:lpstr>United Way: ALICE Statistics</vt:lpstr>
      <vt:lpstr>MIT Living Wage</vt:lpstr>
      <vt:lpstr>Recap and Grounding</vt:lpstr>
      <vt:lpstr>Why Is This Topic Important? </vt:lpstr>
      <vt:lpstr>Recap of Needs</vt:lpstr>
      <vt:lpstr>Comparison</vt:lpstr>
      <vt:lpstr>How Can We Use this Knowledge to Address issues and Improve Population Health</vt:lpstr>
      <vt:lpstr>How to Address</vt:lpstr>
      <vt:lpstr>Factor to Consider While Approaching Work </vt:lpstr>
      <vt:lpstr>Success Story</vt:lpstr>
      <vt:lpstr>FOR YOU: Immediate Action Recomendations</vt:lpstr>
      <vt:lpstr>FOR YOU: Within 1 Month Recommendations</vt:lpstr>
      <vt:lpstr>FOR YOU: Roadmap Items Recommendations</vt:lpstr>
      <vt:lpstr>Final 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template-hfma-powerpoint</dc:title>
  <dc:subject>&amp;lt;p&amp;gt;* * *  &amp;lt;/p&amp;gt;</dc:subject>
  <dc:creator>BUILTIN BUILTIN</dc:creator>
  <dc:description>&amp;lt;p&amp;gt;* * *  &amp;lt;/p&amp;gt;</dc:description>
  <cp:lastModifiedBy>Nolan, Colleen</cp:lastModifiedBy>
  <cp:revision>13</cp:revision>
  <dcterms:created xsi:type="dcterms:W3CDTF">2010-02-22T19:46:41Z</dcterms:created>
  <dcterms:modified xsi:type="dcterms:W3CDTF">2023-05-25T15:33:04Z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Language">
    <vt:i4>1033</vt:i4>
  </property>
  <property fmtid="{D5CDD505-2E9C-101B-9397-08002B2CF9AE}" pid="3" name="EktQuickLink">
    <vt:lpwstr>DownloadAsset.aspx?id=3470</vt:lpwstr>
  </property>
  <property fmtid="{D5CDD505-2E9C-101B-9397-08002B2CF9AE}" pid="4" name="EktContentType">
    <vt:i4>101</vt:i4>
  </property>
  <property fmtid="{D5CDD505-2E9C-101B-9397-08002B2CF9AE}" pid="5" name="EktFolderName">
    <vt:lpwstr/>
  </property>
  <property fmtid="{D5CDD505-2E9C-101B-9397-08002B2CF9AE}" pid="6" name="EktCmsPath">
    <vt:lpwstr>&amp;lt;p&amp;gt;* * *  &amp;lt;/p&amp;gt;</vt:lpwstr>
  </property>
  <property fmtid="{D5CDD505-2E9C-101B-9397-08002B2CF9AE}" pid="7" name="EktExpiryType">
    <vt:i4>1</vt:i4>
  </property>
  <property fmtid="{D5CDD505-2E9C-101B-9397-08002B2CF9AE}" pid="8" name="EktDateCreated">
    <vt:filetime>2010-02-23T01:47:44Z</vt:filetime>
  </property>
  <property fmtid="{D5CDD505-2E9C-101B-9397-08002B2CF9AE}" pid="9" name="EktDateModified">
    <vt:filetime>2010-04-13T01:11:13Z</vt:filetime>
  </property>
  <property fmtid="{D5CDD505-2E9C-101B-9397-08002B2CF9AE}" pid="10" name="EktTaxCategory">
    <vt:lpwstr/>
  </property>
  <property fmtid="{D5CDD505-2E9C-101B-9397-08002B2CF9AE}" pid="11" name="EktCmsSize">
    <vt:i4>167936</vt:i4>
  </property>
  <property fmtid="{D5CDD505-2E9C-101B-9397-08002B2CF9AE}" pid="12" name="EktSearchable">
    <vt:i4>1</vt:i4>
  </property>
  <property fmtid="{D5CDD505-2E9C-101B-9397-08002B2CF9AE}" pid="13" name="EktEDescription">
    <vt:lpwstr>Summary &amp;lt;p&amp;gt;* * *  &amp;lt;/p&amp;gt;</vt:lpwstr>
  </property>
  <property fmtid="{D5CDD505-2E9C-101B-9397-08002B2CF9AE}" pid="14" name="ekttaxonomyenabled">
    <vt:i4>1</vt:i4>
  </property>
  <property fmtid="{D5CDD505-2E9C-101B-9397-08002B2CF9AE}" pid="15" name="EktiFrame_Height">
    <vt:i4>500</vt:i4>
  </property>
  <property fmtid="{D5CDD505-2E9C-101B-9397-08002B2CF9AE}" pid="16" name="EktContentSubType">
    <vt:i4>0</vt:i4>
  </property>
  <property fmtid="{D5CDD505-2E9C-101B-9397-08002B2CF9AE}" pid="17" name="EktPrimary_Knowledge_Center">
    <vt:lpwstr/>
  </property>
  <property fmtid="{D5CDD505-2E9C-101B-9397-08002B2CF9AE}" pid="18" name="EktiFrame_Url">
    <vt:lpwstr/>
  </property>
</Properties>
</file>