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7" r:id="rId1"/>
    <p:sldMasterId id="2147483721" r:id="rId2"/>
  </p:sldMasterIdLst>
  <p:notesMasterIdLst>
    <p:notesMasterId r:id="rId56"/>
  </p:notesMasterIdLst>
  <p:handoutMasterIdLst>
    <p:handoutMasterId r:id="rId57"/>
  </p:handoutMasterIdLst>
  <p:sldIdLst>
    <p:sldId id="258" r:id="rId3"/>
    <p:sldId id="275" r:id="rId4"/>
    <p:sldId id="257" r:id="rId5"/>
    <p:sldId id="297" r:id="rId6"/>
    <p:sldId id="360" r:id="rId7"/>
    <p:sldId id="261" r:id="rId8"/>
    <p:sldId id="298" r:id="rId9"/>
    <p:sldId id="299" r:id="rId10"/>
    <p:sldId id="283" r:id="rId11"/>
    <p:sldId id="292" r:id="rId12"/>
    <p:sldId id="330" r:id="rId13"/>
    <p:sldId id="282" r:id="rId14"/>
    <p:sldId id="300" r:id="rId15"/>
    <p:sldId id="331" r:id="rId16"/>
    <p:sldId id="301" r:id="rId17"/>
    <p:sldId id="302" r:id="rId18"/>
    <p:sldId id="303" r:id="rId19"/>
    <p:sldId id="304" r:id="rId20"/>
    <p:sldId id="333" r:id="rId21"/>
    <p:sldId id="332" r:id="rId22"/>
    <p:sldId id="305" r:id="rId23"/>
    <p:sldId id="334" r:id="rId24"/>
    <p:sldId id="355" r:id="rId25"/>
    <p:sldId id="337" r:id="rId26"/>
    <p:sldId id="338" r:id="rId27"/>
    <p:sldId id="339" r:id="rId28"/>
    <p:sldId id="280" r:id="rId29"/>
    <p:sldId id="342" r:id="rId30"/>
    <p:sldId id="327" r:id="rId31"/>
    <p:sldId id="343" r:id="rId32"/>
    <p:sldId id="352" r:id="rId33"/>
    <p:sldId id="356" r:id="rId34"/>
    <p:sldId id="357" r:id="rId35"/>
    <p:sldId id="354" r:id="rId36"/>
    <p:sldId id="295" r:id="rId37"/>
    <p:sldId id="293" r:id="rId38"/>
    <p:sldId id="276" r:id="rId39"/>
    <p:sldId id="348" r:id="rId40"/>
    <p:sldId id="312" r:id="rId41"/>
    <p:sldId id="313" r:id="rId42"/>
    <p:sldId id="314" r:id="rId43"/>
    <p:sldId id="315" r:id="rId44"/>
    <p:sldId id="316" r:id="rId45"/>
    <p:sldId id="317" r:id="rId46"/>
    <p:sldId id="344" r:id="rId47"/>
    <p:sldId id="345" r:id="rId48"/>
    <p:sldId id="346" r:id="rId49"/>
    <p:sldId id="347" r:id="rId50"/>
    <p:sldId id="306" r:id="rId51"/>
    <p:sldId id="307" r:id="rId52"/>
    <p:sldId id="349" r:id="rId53"/>
    <p:sldId id="350" r:id="rId54"/>
    <p:sldId id="341" r:id="rId55"/>
  </p:sldIdLst>
  <p:sldSz cx="9144000" cy="6858000" type="screen4x3"/>
  <p:notesSz cx="6858000" cy="9144000"/>
  <p:defaultTextStyle>
    <a:defPPr>
      <a:defRPr lang="en-US"/>
    </a:defPPr>
    <a:lvl1pPr algn="l" rtl="0" fontAlgn="base">
      <a:spcBef>
        <a:spcPct val="0"/>
      </a:spcBef>
      <a:spcAft>
        <a:spcPct val="0"/>
      </a:spcAft>
      <a:defRPr sz="1200" kern="1200">
        <a:solidFill>
          <a:schemeClr val="tx1"/>
        </a:solidFill>
        <a:latin typeface="Tahoma" pitchFamily="34" charset="0"/>
        <a:ea typeface="+mn-ea"/>
        <a:cs typeface="+mn-cs"/>
      </a:defRPr>
    </a:lvl1pPr>
    <a:lvl2pPr marL="457200" algn="l" rtl="0" fontAlgn="base">
      <a:spcBef>
        <a:spcPct val="0"/>
      </a:spcBef>
      <a:spcAft>
        <a:spcPct val="0"/>
      </a:spcAft>
      <a:defRPr sz="1200" kern="1200">
        <a:solidFill>
          <a:schemeClr val="tx1"/>
        </a:solidFill>
        <a:latin typeface="Tahoma" pitchFamily="34" charset="0"/>
        <a:ea typeface="+mn-ea"/>
        <a:cs typeface="+mn-cs"/>
      </a:defRPr>
    </a:lvl2pPr>
    <a:lvl3pPr marL="914400" algn="l" rtl="0" fontAlgn="base">
      <a:spcBef>
        <a:spcPct val="0"/>
      </a:spcBef>
      <a:spcAft>
        <a:spcPct val="0"/>
      </a:spcAft>
      <a:defRPr sz="1200" kern="1200">
        <a:solidFill>
          <a:schemeClr val="tx1"/>
        </a:solidFill>
        <a:latin typeface="Tahoma" pitchFamily="34" charset="0"/>
        <a:ea typeface="+mn-ea"/>
        <a:cs typeface="+mn-cs"/>
      </a:defRPr>
    </a:lvl3pPr>
    <a:lvl4pPr marL="1371600" algn="l" rtl="0" fontAlgn="base">
      <a:spcBef>
        <a:spcPct val="0"/>
      </a:spcBef>
      <a:spcAft>
        <a:spcPct val="0"/>
      </a:spcAft>
      <a:defRPr sz="1200" kern="1200">
        <a:solidFill>
          <a:schemeClr val="tx1"/>
        </a:solidFill>
        <a:latin typeface="Tahoma" pitchFamily="34" charset="0"/>
        <a:ea typeface="+mn-ea"/>
        <a:cs typeface="+mn-cs"/>
      </a:defRPr>
    </a:lvl4pPr>
    <a:lvl5pPr marL="1828800" algn="l" rtl="0" fontAlgn="base">
      <a:spcBef>
        <a:spcPct val="0"/>
      </a:spcBef>
      <a:spcAft>
        <a:spcPct val="0"/>
      </a:spcAft>
      <a:defRPr sz="1200" kern="1200">
        <a:solidFill>
          <a:schemeClr val="tx1"/>
        </a:solidFill>
        <a:latin typeface="Tahoma" pitchFamily="34" charset="0"/>
        <a:ea typeface="+mn-ea"/>
        <a:cs typeface="+mn-cs"/>
      </a:defRPr>
    </a:lvl5pPr>
    <a:lvl6pPr marL="2286000" algn="l" defTabSz="914400" rtl="0" eaLnBrk="1" latinLnBrk="0" hangingPunct="1">
      <a:defRPr sz="1200" kern="1200">
        <a:solidFill>
          <a:schemeClr val="tx1"/>
        </a:solidFill>
        <a:latin typeface="Tahoma" pitchFamily="34" charset="0"/>
        <a:ea typeface="+mn-ea"/>
        <a:cs typeface="+mn-cs"/>
      </a:defRPr>
    </a:lvl6pPr>
    <a:lvl7pPr marL="2743200" algn="l" defTabSz="914400" rtl="0" eaLnBrk="1" latinLnBrk="0" hangingPunct="1">
      <a:defRPr sz="1200" kern="1200">
        <a:solidFill>
          <a:schemeClr val="tx1"/>
        </a:solidFill>
        <a:latin typeface="Tahoma" pitchFamily="34" charset="0"/>
        <a:ea typeface="+mn-ea"/>
        <a:cs typeface="+mn-cs"/>
      </a:defRPr>
    </a:lvl7pPr>
    <a:lvl8pPr marL="3200400" algn="l" defTabSz="914400" rtl="0" eaLnBrk="1" latinLnBrk="0" hangingPunct="1">
      <a:defRPr sz="1200" kern="1200">
        <a:solidFill>
          <a:schemeClr val="tx1"/>
        </a:solidFill>
        <a:latin typeface="Tahoma" pitchFamily="34" charset="0"/>
        <a:ea typeface="+mn-ea"/>
        <a:cs typeface="+mn-cs"/>
      </a:defRPr>
    </a:lvl8pPr>
    <a:lvl9pPr marL="3657600" algn="l" defTabSz="914400" rtl="0" eaLnBrk="1" latinLnBrk="0" hangingPunct="1">
      <a:defRPr sz="1200" kern="1200">
        <a:solidFill>
          <a:schemeClr val="tx1"/>
        </a:solidFill>
        <a:latin typeface="Tahoma"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mulvany" initials="dm" lastIdx="29"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264C8"/>
    <a:srgbClr val="3366CC"/>
    <a:srgbClr val="004A82"/>
    <a:srgbClr val="EAEAEA"/>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48" autoAdjust="0"/>
    <p:restoredTop sz="96503" autoAdjust="0"/>
  </p:normalViewPr>
  <p:slideViewPr>
    <p:cSldViewPr>
      <p:cViewPr varScale="1">
        <p:scale>
          <a:sx n="76" d="100"/>
          <a:sy n="76" d="100"/>
        </p:scale>
        <p:origin x="-26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handoutMaster" Target="handoutMasters/handoutMaster1.xml"/><Relationship Id="rId61"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a:lvl1pPr>
          </a:lstStyle>
          <a:p>
            <a:pPr>
              <a:defRPr/>
            </a:pPr>
            <a:endParaRPr lang="en-US" dirty="0"/>
          </a:p>
        </p:txBody>
      </p:sp>
      <p:sp>
        <p:nvSpPr>
          <p:cNvPr id="10035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04124FCD-523B-4E34-AC18-F29725D02AD6}" type="datetimeFigureOut">
              <a:rPr lang="en-US"/>
              <a:pPr>
                <a:defRPr/>
              </a:pPr>
              <a:t>10/30/2013</a:t>
            </a:fld>
            <a:endParaRPr lang="en-US" dirty="0"/>
          </a:p>
        </p:txBody>
      </p:sp>
      <p:sp>
        <p:nvSpPr>
          <p:cNvPr id="10035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dirty="0"/>
            </a:lvl1pPr>
          </a:lstStyle>
          <a:p>
            <a:pPr>
              <a:defRPr/>
            </a:pPr>
            <a:endParaRPr lang="en-US" dirty="0"/>
          </a:p>
        </p:txBody>
      </p:sp>
      <p:sp>
        <p:nvSpPr>
          <p:cNvPr id="10035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7DB5694-56E4-4FFF-8841-625FB4346DD9}"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a:latin typeface="Arial" charset="0"/>
              </a:defRPr>
            </a:lvl1pPr>
          </a:lstStyle>
          <a:p>
            <a:pPr>
              <a:defRPr/>
            </a:pPr>
            <a:endParaRPr lang="en-US" dirty="0"/>
          </a:p>
        </p:txBody>
      </p:sp>
      <p:sp>
        <p:nvSpPr>
          <p:cNvPr id="10035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dirty="0">
                <a:latin typeface="Arial" charset="0"/>
              </a:defRPr>
            </a:lvl1pPr>
          </a:lstStyle>
          <a:p>
            <a:pPr>
              <a:defRPr/>
            </a:pPr>
            <a:endParaRPr lang="en-US" dirty="0"/>
          </a:p>
        </p:txBody>
      </p:sp>
      <p:sp>
        <p:nvSpPr>
          <p:cNvPr id="583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0035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035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dirty="0">
                <a:latin typeface="Arial" charset="0"/>
              </a:defRPr>
            </a:lvl1pPr>
          </a:lstStyle>
          <a:p>
            <a:pPr>
              <a:defRPr/>
            </a:pPr>
            <a:endParaRPr lang="en-US" dirty="0"/>
          </a:p>
        </p:txBody>
      </p:sp>
      <p:sp>
        <p:nvSpPr>
          <p:cNvPr id="10035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5FCB1B9D-2FED-4E35-BCF4-05A991E00880}"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59396" name="Slide Number Placeholder 3"/>
          <p:cNvSpPr>
            <a:spLocks noGrp="1"/>
          </p:cNvSpPr>
          <p:nvPr>
            <p:ph type="sldNum" sz="quarter" idx="5"/>
          </p:nvPr>
        </p:nvSpPr>
        <p:spPr>
          <a:noFill/>
        </p:spPr>
        <p:txBody>
          <a:bodyPr/>
          <a:lstStyle/>
          <a:p>
            <a:fld id="{B3DBB187-94B4-42D4-94C7-980C3C0762EA}" type="slidenum">
              <a:rPr lang="en-US" smtClean="0">
                <a:latin typeface="Arial" pitchFamily="34" charset="0"/>
              </a:rPr>
              <a:pPr/>
              <a:t>1</a:t>
            </a:fld>
            <a:endParaRPr lang="en-US" dirty="0"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C2E23986-2C63-4AF6-A576-C346D443BE39}" type="slidenum">
              <a:rPr lang="en-US" smtClean="0">
                <a:latin typeface="Arial" pitchFamily="34" charset="0"/>
              </a:rPr>
              <a:pPr/>
              <a:t>25</a:t>
            </a:fld>
            <a:endParaRPr lang="en-US" dirty="0" smtClean="0">
              <a:latin typeface="Arial" pitchFamily="34"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8CECB6EC-632B-4528-AE82-3745C8AAA519}" type="slidenum">
              <a:rPr lang="en-US" smtClean="0">
                <a:latin typeface="Arial" pitchFamily="34" charset="0"/>
              </a:rPr>
              <a:pPr/>
              <a:t>26</a:t>
            </a:fld>
            <a:endParaRPr lang="en-US" dirty="0" smtClean="0">
              <a:latin typeface="Arial" pitchFamily="34"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40243F54-4D83-4A83-9E6B-985474966ED1}" type="slidenum">
              <a:rPr lang="en-US">
                <a:latin typeface="Arial" pitchFamily="34" charset="0"/>
              </a:rPr>
              <a:pPr algn="r"/>
              <a:t>27</a:t>
            </a:fld>
            <a:endParaRPr lang="en-US" dirty="0">
              <a:latin typeface="Arial" pitchFamily="34"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AACFAA7-91CB-4B1D-8910-FE3E43D6D39B}" type="slidenum">
              <a:rPr lang="en-US">
                <a:latin typeface="Arial" pitchFamily="34" charset="0"/>
              </a:rPr>
              <a:pPr algn="r"/>
              <a:t>36</a:t>
            </a:fld>
            <a:endParaRPr lang="en-US" dirty="0">
              <a:latin typeface="Arial" pitchFamily="34"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r>
              <a:rPr lang="en-US" dirty="0" smtClean="0">
                <a:latin typeface="Arial" pitchFamily="34" charset="0"/>
              </a:rPr>
              <a:t>The full text of the bill is available at http://www.rules.house.gov/</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F2352A6-C71A-4E2B-93C1-2B77A75ED628}" type="slidenum">
              <a:rPr lang="en-US">
                <a:latin typeface="Arial" pitchFamily="34" charset="0"/>
              </a:rPr>
              <a:pPr algn="r"/>
              <a:t>4</a:t>
            </a:fld>
            <a:endParaRPr lang="en-US" dirty="0">
              <a:latin typeface="Arial" pitchFamily="34"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C65CAA83-4BBC-4509-9D8F-2BA0A2012E2E}" type="slidenum">
              <a:rPr lang="en-US">
                <a:latin typeface="Arial" pitchFamily="34" charset="0"/>
              </a:rPr>
              <a:pPr algn="r"/>
              <a:t>5</a:t>
            </a:fld>
            <a:endParaRPr lang="en-US" dirty="0">
              <a:latin typeface="Arial" pitchFamily="34"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32927FDA-D04F-44D1-8641-86ADEA4F1E93}" type="slidenum">
              <a:rPr lang="en-US" smtClean="0">
                <a:latin typeface="Arial" pitchFamily="34" charset="0"/>
              </a:rPr>
              <a:pPr/>
              <a:t>6</a:t>
            </a:fld>
            <a:endParaRPr lang="en-US" dirty="0" smtClean="0">
              <a:latin typeface="Arial" pitchFamily="34"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a:buFontTx/>
              <a:buChar char="-"/>
            </a:pPr>
            <a:endParaRPr lang="en-US" dirty="0"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AC2F7BDE-95CB-47BD-990F-B3AAB6565402}" type="slidenum">
              <a:rPr lang="en-US">
                <a:latin typeface="Arial" pitchFamily="34" charset="0"/>
              </a:rPr>
              <a:pPr algn="r"/>
              <a:t>9</a:t>
            </a:fld>
            <a:endParaRPr lang="en-US" dirty="0">
              <a:latin typeface="Arial" pitchFamily="34"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C9E4B9F8-7885-4220-92C4-20ED8223E6EB}" type="slidenum">
              <a:rPr lang="en-US">
                <a:latin typeface="Arial" pitchFamily="34" charset="0"/>
              </a:rPr>
              <a:pPr algn="r"/>
              <a:t>10</a:t>
            </a:fld>
            <a:endParaRPr lang="en-US" dirty="0">
              <a:latin typeface="Arial" pitchFamily="34"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49F4DD45-478E-48B3-82A3-E4345FC1BE21}" type="slidenum">
              <a:rPr lang="en-US">
                <a:latin typeface="Arial" pitchFamily="34" charset="0"/>
              </a:rPr>
              <a:pPr algn="r"/>
              <a:t>12</a:t>
            </a:fld>
            <a:endParaRPr lang="en-US" dirty="0">
              <a:latin typeface="Arial" pitchFamily="34"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AB5C6516-8C2F-40EF-8198-437CC9956897}" type="slidenum">
              <a:rPr lang="en-US" smtClean="0">
                <a:latin typeface="Arial" pitchFamily="34" charset="0"/>
              </a:rPr>
              <a:pPr/>
              <a:t>23</a:t>
            </a:fld>
            <a:endParaRPr lang="en-US" dirty="0" smtClean="0">
              <a:latin typeface="Arial" pitchFamily="34"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7D66E6E3-9359-4A29-9033-C8E243E3CEAB}" type="slidenum">
              <a:rPr lang="en-US" smtClean="0">
                <a:latin typeface="Arial" pitchFamily="34" charset="0"/>
              </a:rPr>
              <a:pPr/>
              <a:t>24</a:t>
            </a:fld>
            <a:endParaRPr lang="en-US" dirty="0" smtClean="0">
              <a:latin typeface="Arial" pitchFamily="34"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descr="left"/>
          <p:cNvPicPr>
            <a:picLocks noChangeAspect="1" noChangeArrowheads="1"/>
          </p:cNvPicPr>
          <p:nvPr/>
        </p:nvPicPr>
        <p:blipFill>
          <a:blip r:embed="rId2" cstate="print"/>
          <a:srcRect/>
          <a:stretch>
            <a:fillRect/>
          </a:stretch>
        </p:blipFill>
        <p:spPr bwMode="auto">
          <a:xfrm>
            <a:off x="0" y="0"/>
            <a:ext cx="9144000" cy="803275"/>
          </a:xfrm>
          <a:prstGeom prst="rect">
            <a:avLst/>
          </a:prstGeom>
          <a:noFill/>
          <a:ln w="9525">
            <a:noFill/>
            <a:miter lim="800000"/>
            <a:headEnd/>
            <a:tailEnd/>
          </a:ln>
        </p:spPr>
      </p:pic>
      <p:pic>
        <p:nvPicPr>
          <p:cNvPr id="4" name="Picture 20" descr="left"/>
          <p:cNvPicPr>
            <a:picLocks noChangeAspect="1" noChangeArrowheads="1"/>
          </p:cNvPicPr>
          <p:nvPr/>
        </p:nvPicPr>
        <p:blipFill>
          <a:blip r:embed="rId2" cstate="print"/>
          <a:srcRect/>
          <a:stretch>
            <a:fillRect/>
          </a:stretch>
        </p:blipFill>
        <p:spPr bwMode="auto">
          <a:xfrm>
            <a:off x="0" y="6054725"/>
            <a:ext cx="9144000" cy="803275"/>
          </a:xfrm>
          <a:prstGeom prst="rect">
            <a:avLst/>
          </a:prstGeom>
          <a:noFill/>
          <a:ln w="9525">
            <a:noFill/>
            <a:miter lim="800000"/>
            <a:headEnd/>
            <a:tailEnd/>
          </a:ln>
        </p:spPr>
      </p:pic>
      <p:sp>
        <p:nvSpPr>
          <p:cNvPr id="65555" name="Rectangle 19"/>
          <p:cNvSpPr>
            <a:spLocks noGrp="1" noChangeArrowheads="1"/>
          </p:cNvSpPr>
          <p:nvPr>
            <p:ph type="subTitle" sz="quarter" idx="1"/>
          </p:nvPr>
        </p:nvSpPr>
        <p:spPr>
          <a:xfrm>
            <a:off x="838200" y="3886200"/>
            <a:ext cx="7543800" cy="1371600"/>
          </a:xfrm>
          <a:ln w="57150">
            <a:solidFill>
              <a:srgbClr val="FF9900"/>
            </a:solidFill>
          </a:ln>
        </p:spPr>
        <p:txBody>
          <a:bodyPr anchor="ctr"/>
          <a:lstStyle>
            <a:lvl1pPr marL="0" indent="0" algn="ctr">
              <a:buFont typeface="Wingdings" pitchFamily="2" charset="2"/>
              <a:buNone/>
              <a:defRPr b="1">
                <a:solidFill>
                  <a:srgbClr val="336699"/>
                </a:solidFill>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381000"/>
            <a:ext cx="2000250" cy="5334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381000"/>
            <a:ext cx="5848350" cy="5334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001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752600"/>
            <a:ext cx="3924300"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752600"/>
            <a:ext cx="3924300"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35305CF-B1D1-4A10-8006-D15510286E02}"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21D8A8B-7DBD-494E-BC39-6C0CF69CD8E9}"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3F59C9E-97FC-4F05-84C6-A6BEF708E94D}"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FDD798C-0538-4A59-BCEE-F6920C8EEA04}"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5E84E988-66BA-474D-8A11-A5E78CE894F5}"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A751BB21-47AA-4BF3-B13B-74793B54527A}"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416F398E-F4AE-47AF-9AC0-EE3229E67801}"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1C420FB-48F1-431A-B258-C48F5F6DF1E4}"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F95C034-B4BD-49F6-8D6B-D781D3126A13}"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581E2C7-783F-4FBB-919D-3BD42EB1724A}" type="slidenum">
              <a:rPr lang="en-US"/>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0060ADA-7120-4675-B9E7-B6395FDAFCFE}"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752600"/>
            <a:ext cx="39243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752600"/>
            <a:ext cx="39243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14"/>
          <p:cNvSpPr>
            <a:spLocks noGrp="1" noChangeArrowheads="1"/>
          </p:cNvSpPr>
          <p:nvPr>
            <p:ph type="title"/>
          </p:nvPr>
        </p:nvSpPr>
        <p:spPr bwMode="auto">
          <a:xfrm>
            <a:off x="533400" y="381000"/>
            <a:ext cx="8001000" cy="1143000"/>
          </a:xfrm>
          <a:prstGeom prst="rect">
            <a:avLst/>
          </a:prstGeom>
          <a:noFill/>
          <a:ln w="57150">
            <a:solidFill>
              <a:srgbClr val="FF9900"/>
            </a:solid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15"/>
          <p:cNvSpPr>
            <a:spLocks noGrp="1" noChangeArrowheads="1"/>
          </p:cNvSpPr>
          <p:nvPr>
            <p:ph type="body" idx="1"/>
          </p:nvPr>
        </p:nvSpPr>
        <p:spPr bwMode="auto">
          <a:xfrm>
            <a:off x="533400" y="1752600"/>
            <a:ext cx="8001000" cy="396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2052" name="Picture 16" descr="left"/>
          <p:cNvPicPr>
            <a:picLocks noChangeAspect="1" noChangeArrowheads="1"/>
          </p:cNvPicPr>
          <p:nvPr userDrawn="1"/>
        </p:nvPicPr>
        <p:blipFill>
          <a:blip r:embed="rId15" cstate="print"/>
          <a:srcRect/>
          <a:stretch>
            <a:fillRect/>
          </a:stretch>
        </p:blipFill>
        <p:spPr bwMode="auto">
          <a:xfrm>
            <a:off x="0" y="6096000"/>
            <a:ext cx="9144000" cy="762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282" r:id="rId1"/>
    <p:sldLayoutId id="2147484259" r:id="rId2"/>
    <p:sldLayoutId id="2147484260" r:id="rId3"/>
    <p:sldLayoutId id="2147484261" r:id="rId4"/>
    <p:sldLayoutId id="2147484262" r:id="rId5"/>
    <p:sldLayoutId id="2147484263" r:id="rId6"/>
    <p:sldLayoutId id="2147484264" r:id="rId7"/>
    <p:sldLayoutId id="2147484265" r:id="rId8"/>
    <p:sldLayoutId id="2147484266" r:id="rId9"/>
    <p:sldLayoutId id="2147484267" r:id="rId10"/>
    <p:sldLayoutId id="2147484268" r:id="rId11"/>
    <p:sldLayoutId id="2147484269" r:id="rId12"/>
    <p:sldLayoutId id="2147484270" r:id="rId13"/>
  </p:sldLayoutIdLst>
  <p:hf hdr="0" ftr="0" dt="0"/>
  <p:txStyles>
    <p:titleStyle>
      <a:lvl1pPr algn="ctr" rtl="0" eaLnBrk="0" fontAlgn="base" hangingPunct="0">
        <a:spcBef>
          <a:spcPct val="0"/>
        </a:spcBef>
        <a:spcAft>
          <a:spcPct val="0"/>
        </a:spcAft>
        <a:defRPr sz="3600" b="1">
          <a:solidFill>
            <a:srgbClr val="336699"/>
          </a:solidFill>
          <a:latin typeface="+mj-lt"/>
          <a:ea typeface="+mj-ea"/>
          <a:cs typeface="+mj-cs"/>
        </a:defRPr>
      </a:lvl1pPr>
      <a:lvl2pPr algn="ctr" rtl="0" eaLnBrk="0" fontAlgn="base" hangingPunct="0">
        <a:spcBef>
          <a:spcPct val="0"/>
        </a:spcBef>
        <a:spcAft>
          <a:spcPct val="0"/>
        </a:spcAft>
        <a:defRPr sz="3600" b="1">
          <a:solidFill>
            <a:srgbClr val="336699"/>
          </a:solidFill>
          <a:latin typeface="Arial" charset="0"/>
        </a:defRPr>
      </a:lvl2pPr>
      <a:lvl3pPr algn="ctr" rtl="0" eaLnBrk="0" fontAlgn="base" hangingPunct="0">
        <a:spcBef>
          <a:spcPct val="0"/>
        </a:spcBef>
        <a:spcAft>
          <a:spcPct val="0"/>
        </a:spcAft>
        <a:defRPr sz="3600" b="1">
          <a:solidFill>
            <a:srgbClr val="336699"/>
          </a:solidFill>
          <a:latin typeface="Arial" charset="0"/>
        </a:defRPr>
      </a:lvl3pPr>
      <a:lvl4pPr algn="ctr" rtl="0" eaLnBrk="0" fontAlgn="base" hangingPunct="0">
        <a:spcBef>
          <a:spcPct val="0"/>
        </a:spcBef>
        <a:spcAft>
          <a:spcPct val="0"/>
        </a:spcAft>
        <a:defRPr sz="3600" b="1">
          <a:solidFill>
            <a:srgbClr val="336699"/>
          </a:solidFill>
          <a:latin typeface="Arial" charset="0"/>
        </a:defRPr>
      </a:lvl4pPr>
      <a:lvl5pPr algn="ctr" rtl="0" eaLnBrk="0" fontAlgn="base" hangingPunct="0">
        <a:spcBef>
          <a:spcPct val="0"/>
        </a:spcBef>
        <a:spcAft>
          <a:spcPct val="0"/>
        </a:spcAft>
        <a:defRPr sz="3600" b="1">
          <a:solidFill>
            <a:srgbClr val="336699"/>
          </a:solidFill>
          <a:latin typeface="Arial" charset="0"/>
        </a:defRPr>
      </a:lvl5pPr>
      <a:lvl6pPr marL="457200" algn="ctr" rtl="0" fontAlgn="base">
        <a:spcBef>
          <a:spcPct val="0"/>
        </a:spcBef>
        <a:spcAft>
          <a:spcPct val="0"/>
        </a:spcAft>
        <a:defRPr sz="3600" b="1">
          <a:solidFill>
            <a:srgbClr val="336699"/>
          </a:solidFill>
          <a:latin typeface="Arial" charset="0"/>
        </a:defRPr>
      </a:lvl6pPr>
      <a:lvl7pPr marL="914400" algn="ctr" rtl="0" fontAlgn="base">
        <a:spcBef>
          <a:spcPct val="0"/>
        </a:spcBef>
        <a:spcAft>
          <a:spcPct val="0"/>
        </a:spcAft>
        <a:defRPr sz="3600" b="1">
          <a:solidFill>
            <a:srgbClr val="336699"/>
          </a:solidFill>
          <a:latin typeface="Arial" charset="0"/>
        </a:defRPr>
      </a:lvl7pPr>
      <a:lvl8pPr marL="1371600" algn="ctr" rtl="0" fontAlgn="base">
        <a:spcBef>
          <a:spcPct val="0"/>
        </a:spcBef>
        <a:spcAft>
          <a:spcPct val="0"/>
        </a:spcAft>
        <a:defRPr sz="3600" b="1">
          <a:solidFill>
            <a:srgbClr val="336699"/>
          </a:solidFill>
          <a:latin typeface="Arial" charset="0"/>
        </a:defRPr>
      </a:lvl8pPr>
      <a:lvl9pPr marL="1828800" algn="ctr" rtl="0" fontAlgn="base">
        <a:spcBef>
          <a:spcPct val="0"/>
        </a:spcBef>
        <a:spcAft>
          <a:spcPct val="0"/>
        </a:spcAft>
        <a:defRPr sz="3600" b="1">
          <a:solidFill>
            <a:srgbClr val="336699"/>
          </a:solidFill>
          <a:latin typeface="Arial" charset="0"/>
        </a:defRPr>
      </a:lvl9pPr>
    </p:titleStyle>
    <p:bodyStyle>
      <a:lvl1pPr marL="342900" indent="-342900" algn="l" rtl="0" eaLnBrk="0" fontAlgn="base" hangingPunct="0">
        <a:spcBef>
          <a:spcPct val="20000"/>
        </a:spcBef>
        <a:spcAft>
          <a:spcPct val="0"/>
        </a:spcAft>
        <a:buClr>
          <a:srgbClr val="FF9900"/>
        </a:buClr>
        <a:buFont typeface="Wingdings" pitchFamily="2" charset="2"/>
        <a:buChar char="Ø"/>
        <a:defRPr sz="3200">
          <a:solidFill>
            <a:srgbClr val="000000"/>
          </a:solidFill>
          <a:latin typeface="+mn-lt"/>
          <a:ea typeface="+mn-ea"/>
          <a:cs typeface="+mn-cs"/>
        </a:defRPr>
      </a:lvl1pPr>
      <a:lvl2pPr marL="742950" indent="-285750" algn="l" rtl="0" eaLnBrk="0" fontAlgn="base" hangingPunct="0">
        <a:spcBef>
          <a:spcPct val="20000"/>
        </a:spcBef>
        <a:spcAft>
          <a:spcPct val="0"/>
        </a:spcAft>
        <a:buClr>
          <a:srgbClr val="336699"/>
        </a:buClr>
        <a:buFont typeface="Wingdings" pitchFamily="2" charset="2"/>
        <a:buChar char="§"/>
        <a:defRPr sz="3200">
          <a:solidFill>
            <a:srgbClr val="000000"/>
          </a:solidFill>
          <a:latin typeface="+mn-lt"/>
        </a:defRPr>
      </a:lvl2pPr>
      <a:lvl3pPr marL="1143000" indent="-228600" algn="l" rtl="0" eaLnBrk="0" fontAlgn="base" hangingPunct="0">
        <a:spcBef>
          <a:spcPct val="20000"/>
        </a:spcBef>
        <a:spcAft>
          <a:spcPct val="0"/>
        </a:spcAft>
        <a:buClr>
          <a:srgbClr val="FF9900"/>
        </a:buClr>
        <a:buFont typeface="Wingdings" pitchFamily="2" charset="2"/>
        <a:buChar char="ü"/>
        <a:defRPr sz="3200">
          <a:solidFill>
            <a:srgbClr val="000000"/>
          </a:solidFill>
          <a:latin typeface="+mn-lt"/>
        </a:defRPr>
      </a:lvl3pPr>
      <a:lvl4pPr marL="1600200" indent="-228600" algn="l" rtl="0" eaLnBrk="0" fontAlgn="base" hangingPunct="0">
        <a:spcBef>
          <a:spcPct val="20000"/>
        </a:spcBef>
        <a:spcAft>
          <a:spcPct val="0"/>
        </a:spcAft>
        <a:buClr>
          <a:srgbClr val="FF9900"/>
        </a:buClr>
        <a:buFont typeface="Monotype Sorts"/>
        <a:buChar char="u"/>
        <a:defRPr sz="3200">
          <a:solidFill>
            <a:srgbClr val="000000"/>
          </a:solidFill>
          <a:latin typeface="+mn-lt"/>
        </a:defRPr>
      </a:lvl4pPr>
      <a:lvl5pPr marL="2057400" indent="-228600" algn="l" rtl="0" eaLnBrk="0" fontAlgn="base" hangingPunct="0">
        <a:spcBef>
          <a:spcPct val="20000"/>
        </a:spcBef>
        <a:spcAft>
          <a:spcPct val="0"/>
        </a:spcAft>
        <a:buClr>
          <a:srgbClr val="336699"/>
        </a:buClr>
        <a:buChar char="•"/>
        <a:defRPr sz="3200">
          <a:solidFill>
            <a:srgbClr val="000000"/>
          </a:solidFill>
          <a:latin typeface="+mn-lt"/>
        </a:defRPr>
      </a:lvl5pPr>
      <a:lvl6pPr marL="2514600" indent="-228600" algn="l" rtl="0" fontAlgn="base">
        <a:spcBef>
          <a:spcPct val="20000"/>
        </a:spcBef>
        <a:spcAft>
          <a:spcPct val="0"/>
        </a:spcAft>
        <a:buClr>
          <a:srgbClr val="336699"/>
        </a:buClr>
        <a:buChar char="•"/>
        <a:defRPr sz="3200">
          <a:solidFill>
            <a:srgbClr val="000000"/>
          </a:solidFill>
          <a:latin typeface="+mn-lt"/>
        </a:defRPr>
      </a:lvl6pPr>
      <a:lvl7pPr marL="2971800" indent="-228600" algn="l" rtl="0" fontAlgn="base">
        <a:spcBef>
          <a:spcPct val="20000"/>
        </a:spcBef>
        <a:spcAft>
          <a:spcPct val="0"/>
        </a:spcAft>
        <a:buClr>
          <a:srgbClr val="336699"/>
        </a:buClr>
        <a:buChar char="•"/>
        <a:defRPr sz="3200">
          <a:solidFill>
            <a:srgbClr val="000000"/>
          </a:solidFill>
          <a:latin typeface="+mn-lt"/>
        </a:defRPr>
      </a:lvl7pPr>
      <a:lvl8pPr marL="3429000" indent="-228600" algn="l" rtl="0" fontAlgn="base">
        <a:spcBef>
          <a:spcPct val="20000"/>
        </a:spcBef>
        <a:spcAft>
          <a:spcPct val="0"/>
        </a:spcAft>
        <a:buClr>
          <a:srgbClr val="336699"/>
        </a:buClr>
        <a:buChar char="•"/>
        <a:defRPr sz="3200">
          <a:solidFill>
            <a:srgbClr val="000000"/>
          </a:solidFill>
          <a:latin typeface="+mn-lt"/>
        </a:defRPr>
      </a:lvl8pPr>
      <a:lvl9pPr marL="3886200" indent="-228600" algn="l" rtl="0" fontAlgn="base">
        <a:spcBef>
          <a:spcPct val="20000"/>
        </a:spcBef>
        <a:spcAft>
          <a:spcPct val="0"/>
        </a:spcAft>
        <a:buClr>
          <a:srgbClr val="336699"/>
        </a:buClr>
        <a:buChar char="•"/>
        <a:defRPr sz="32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dirty="0">
                <a:solidFill>
                  <a:schemeClr val="tx1">
                    <a:tint val="75000"/>
                  </a:schemeClr>
                </a:solidFill>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dirty="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39F2DBE-F4E1-44B0-AF13-52F0D349378A}"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271" r:id="rId1"/>
    <p:sldLayoutId id="2147484272" r:id="rId2"/>
    <p:sldLayoutId id="2147484273" r:id="rId3"/>
    <p:sldLayoutId id="2147484274" r:id="rId4"/>
    <p:sldLayoutId id="2147484275" r:id="rId5"/>
    <p:sldLayoutId id="2147484276" r:id="rId6"/>
    <p:sldLayoutId id="2147484277" r:id="rId7"/>
    <p:sldLayoutId id="2147484278" r:id="rId8"/>
    <p:sldLayoutId id="2147484279" r:id="rId9"/>
    <p:sldLayoutId id="2147484280" r:id="rId10"/>
    <p:sldLayoutId id="2147484281"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www.cms.gov/Medicare/Medicare-Fee-for-Service-Payment/AcuteInpatientPPS/Downloads/FY2014-FR-DSH-Supplemental-File.zip"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hyperlink" Target="http://www.hfma.org/Templates/InteriorMaster.aspx?id=33642"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hyperlink" Target="http://www.hfma.org/hfm/2009archives/month04/HFM0409Cover_Shoemaker.htm" TargetMode="External"/><Relationship Id="rId5" Type="http://schemas.openxmlformats.org/officeDocument/2006/relationships/hyperlink" Target="http://www.hfma.org/hfm/2006archives/month04/feature0406.htm" TargetMode="External"/><Relationship Id="rId4" Type="http://schemas.openxmlformats.org/officeDocument/2006/relationships/hyperlink" Target="http://www.hfma.org/Templates/InteriorMaster.aspx?id=33451"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8.xml"/><Relationship Id="rId1" Type="http://schemas.openxmlformats.org/officeDocument/2006/relationships/vmlDrawing" Target="../drawings/vmlDrawing1.vml"/><Relationship Id="rId5" Type="http://schemas.openxmlformats.org/officeDocument/2006/relationships/hyperlink" Target="http://www.gpo.gov/fdsys/pkg/FR-2013-08-19/pdf/2013-18956.pdf" TargetMode="External"/><Relationship Id="rId4"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5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3" Type="http://schemas.openxmlformats.org/officeDocument/2006/relationships/hyperlink" Target="http://www.gpo.gov/fdsys/pkg/FR-2013-08-19/pdf/2013-18956.pdf" TargetMode="External"/><Relationship Id="rId2" Type="http://schemas.openxmlformats.org/officeDocument/2006/relationships/hyperlink" Target="http://www.gpo.gov/fdsys/pkg/FR-2013-10-03/pdf/2013-24209.pdf"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idx="4294967295"/>
          </p:nvPr>
        </p:nvSpPr>
        <p:spPr>
          <a:xfrm>
            <a:off x="685800" y="1447800"/>
            <a:ext cx="7772400" cy="1143000"/>
          </a:xfrm>
        </p:spPr>
        <p:txBody>
          <a:bodyPr/>
          <a:lstStyle/>
          <a:p>
            <a:pPr eaLnBrk="1" hangingPunct="1"/>
            <a:r>
              <a:rPr lang="en-US" sz="3200" dirty="0" smtClean="0"/>
              <a:t>HFMA’s Regulatory Sound Bites</a:t>
            </a:r>
            <a:endParaRPr lang="en-US" sz="2800" dirty="0" smtClean="0">
              <a:solidFill>
                <a:schemeClr val="tx1"/>
              </a:solidFill>
            </a:endParaRPr>
          </a:p>
        </p:txBody>
      </p:sp>
      <p:sp>
        <p:nvSpPr>
          <p:cNvPr id="5123" name="Rectangle 3"/>
          <p:cNvSpPr>
            <a:spLocks noGrp="1" noChangeArrowheads="1"/>
          </p:cNvSpPr>
          <p:nvPr>
            <p:ph type="subTitle" idx="1"/>
          </p:nvPr>
        </p:nvSpPr>
        <p:spPr>
          <a:xfrm>
            <a:off x="304800" y="3886200"/>
            <a:ext cx="8382000" cy="1371600"/>
          </a:xfrm>
        </p:spPr>
        <p:txBody>
          <a:bodyPr/>
          <a:lstStyle/>
          <a:p>
            <a:pPr eaLnBrk="1" hangingPunct="1"/>
            <a:r>
              <a:rPr lang="en-US" sz="1800" dirty="0" smtClean="0"/>
              <a:t>An Overview of the Final 2014 Inpatient Prospective Payment Rule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457200" y="90488"/>
            <a:ext cx="8229600" cy="563562"/>
          </a:xfrm>
          <a:ln>
            <a:noFill/>
          </a:ln>
        </p:spPr>
        <p:txBody>
          <a:bodyPr lIns="91436" tIns="45716" rIns="91436" bIns="45716"/>
          <a:lstStyle/>
          <a:p>
            <a:pPr eaLnBrk="1" hangingPunct="1"/>
            <a:r>
              <a:rPr lang="en-US" dirty="0" smtClean="0"/>
              <a:t>Quality Data for Payment Update</a:t>
            </a:r>
          </a:p>
        </p:txBody>
      </p:sp>
      <p:sp>
        <p:nvSpPr>
          <p:cNvPr id="13315" name="Line 3"/>
          <p:cNvSpPr>
            <a:spLocks noChangeShapeType="1"/>
          </p:cNvSpPr>
          <p:nvPr/>
        </p:nvSpPr>
        <p:spPr bwMode="auto">
          <a:xfrm>
            <a:off x="0" y="838200"/>
            <a:ext cx="9144000" cy="0"/>
          </a:xfrm>
          <a:prstGeom prst="line">
            <a:avLst/>
          </a:prstGeom>
          <a:noFill/>
          <a:ln w="9525">
            <a:solidFill>
              <a:schemeClr val="tx1"/>
            </a:solidFill>
            <a:round/>
            <a:headEnd/>
            <a:tailEnd/>
          </a:ln>
        </p:spPr>
        <p:txBody>
          <a:bodyPr/>
          <a:lstStyle/>
          <a:p>
            <a:endParaRPr lang="en-US" dirty="0"/>
          </a:p>
        </p:txBody>
      </p:sp>
      <p:sp>
        <p:nvSpPr>
          <p:cNvPr id="13316" name="Rectangle 6"/>
          <p:cNvSpPr>
            <a:spLocks noChangeArrowheads="1"/>
          </p:cNvSpPr>
          <p:nvPr/>
        </p:nvSpPr>
        <p:spPr bwMode="auto">
          <a:xfrm>
            <a:off x="609600" y="1371600"/>
            <a:ext cx="3733800" cy="4495800"/>
          </a:xfrm>
          <a:prstGeom prst="rect">
            <a:avLst/>
          </a:prstGeom>
          <a:noFill/>
          <a:ln w="9525" algn="ctr">
            <a:solidFill>
              <a:schemeClr val="tx1"/>
            </a:solidFill>
            <a:miter lim="800000"/>
            <a:headEnd/>
            <a:tailEnd/>
          </a:ln>
        </p:spPr>
        <p:txBody>
          <a:bodyPr wrap="none"/>
          <a:lstStyle/>
          <a:p>
            <a:endParaRPr lang="en-US" sz="2400" dirty="0"/>
          </a:p>
        </p:txBody>
      </p:sp>
      <p:sp>
        <p:nvSpPr>
          <p:cNvPr id="12293" name="TextBox 7"/>
          <p:cNvSpPr txBox="1">
            <a:spLocks noChangeArrowheads="1"/>
          </p:cNvSpPr>
          <p:nvPr/>
        </p:nvSpPr>
        <p:spPr bwMode="auto">
          <a:xfrm>
            <a:off x="685800" y="1371600"/>
            <a:ext cx="3657600" cy="4494213"/>
          </a:xfrm>
          <a:prstGeom prst="rect">
            <a:avLst/>
          </a:prstGeom>
          <a:noFill/>
          <a:ln w="9525">
            <a:noFill/>
            <a:miter lim="800000"/>
            <a:headEnd/>
            <a:tailEnd/>
          </a:ln>
        </p:spPr>
        <p:txBody>
          <a:bodyPr>
            <a:spAutoFit/>
          </a:bodyPr>
          <a:lstStyle/>
          <a:p>
            <a:pPr marL="115888" indent="-115888">
              <a:buFont typeface="Arial" pitchFamily="34" charset="0"/>
              <a:buChar char="•"/>
              <a:defRPr/>
            </a:pPr>
            <a:r>
              <a:rPr lang="en-US" sz="1100" b="1" dirty="0">
                <a:cs typeface="Tahoma" pitchFamily="34" charset="0"/>
              </a:rPr>
              <a:t>HCAHPS survey measure: </a:t>
            </a:r>
            <a:br>
              <a:rPr lang="en-US" sz="1100" b="1" dirty="0">
                <a:cs typeface="Tahoma" pitchFamily="34" charset="0"/>
              </a:rPr>
            </a:br>
            <a:r>
              <a:rPr lang="en-US" sz="1100" dirty="0">
                <a:cs typeface="Tahoma" pitchFamily="34" charset="0"/>
              </a:rPr>
              <a:t>NQF-endorsed 3-Item Care Transition Measure (CTM-3) (NQF #0228)</a:t>
            </a:r>
          </a:p>
          <a:p>
            <a:pPr>
              <a:buFont typeface="Arial" pitchFamily="34" charset="0"/>
              <a:buChar char="•"/>
              <a:defRPr/>
            </a:pPr>
            <a:endParaRPr lang="en-US" sz="1100" dirty="0">
              <a:cs typeface="Tahoma" pitchFamily="34" charset="0"/>
            </a:endParaRPr>
          </a:p>
          <a:p>
            <a:pPr>
              <a:buFont typeface="Arial" pitchFamily="34" charset="0"/>
              <a:buChar char="•"/>
              <a:defRPr/>
            </a:pPr>
            <a:r>
              <a:rPr lang="en-US" sz="1100" b="1" dirty="0"/>
              <a:t> Three claims-based measures</a:t>
            </a:r>
            <a:r>
              <a:rPr lang="en-US" sz="1100" dirty="0"/>
              <a:t>:</a:t>
            </a:r>
          </a:p>
          <a:p>
            <a:pPr>
              <a:buFont typeface="Arial" pitchFamily="34" charset="0"/>
              <a:buChar char="•"/>
              <a:defRPr/>
            </a:pPr>
            <a:endParaRPr lang="en-US" sz="1100" dirty="0"/>
          </a:p>
          <a:p>
            <a:pPr marL="682625" lvl="1" indent="-173038">
              <a:buFont typeface="Wingdings" pitchFamily="2" charset="2"/>
              <a:buChar char="v"/>
              <a:defRPr/>
            </a:pPr>
            <a:r>
              <a:rPr lang="en-US" sz="1100" dirty="0"/>
              <a:t>Hip/Knee Complication: Hospital-level risk-standardized complication rate (RSCR) following elective primary total hip arthroplasty (THA) and total knee arthroplasty (TKA) (NQF#1550)</a:t>
            </a:r>
            <a:br>
              <a:rPr lang="en-US" sz="1100" dirty="0"/>
            </a:br>
            <a:endParaRPr lang="en-US" sz="1100" dirty="0"/>
          </a:p>
          <a:p>
            <a:pPr marL="687388" lvl="1" indent="-177800">
              <a:buFont typeface="Wingdings" pitchFamily="2" charset="2"/>
              <a:buChar char="v"/>
              <a:defRPr/>
            </a:pPr>
            <a:r>
              <a:rPr lang="en-US" sz="1100" dirty="0"/>
              <a:t>Hip/Knee Readmission: Hospital-Level 30-Day All-Cause Risk-Standardized Readmission Rate (RSRR) Following Elective Total Hip Arthroplasty (THA) and Total Knee Arthroplasty (TKA) (NQF #1551) </a:t>
            </a:r>
            <a:br>
              <a:rPr lang="en-US" sz="1100" dirty="0"/>
            </a:br>
            <a:endParaRPr lang="en-US" sz="1100" dirty="0"/>
          </a:p>
          <a:p>
            <a:pPr marL="682625" lvl="1" indent="-173038">
              <a:buFont typeface="Wingdings" pitchFamily="2" charset="2"/>
              <a:buChar char="v"/>
              <a:defRPr/>
            </a:pPr>
            <a:r>
              <a:rPr lang="en-US" sz="1100" dirty="0"/>
              <a:t>Hospital-Wide Readmission (tentative NQF #1789) </a:t>
            </a:r>
          </a:p>
          <a:p>
            <a:pPr lvl="1">
              <a:buFont typeface="Wingdings" pitchFamily="2" charset="2"/>
              <a:buChar char="v"/>
              <a:defRPr/>
            </a:pPr>
            <a:endParaRPr lang="en-US" sz="1100" dirty="0"/>
          </a:p>
          <a:p>
            <a:pPr marL="115888" indent="-115888">
              <a:buFont typeface="Arial" pitchFamily="34" charset="0"/>
              <a:buChar char="•"/>
              <a:defRPr/>
            </a:pPr>
            <a:r>
              <a:rPr lang="en-US" sz="1100" b="1" dirty="0"/>
              <a:t>New Chart-Abstracted Measure</a:t>
            </a:r>
            <a:r>
              <a:rPr lang="en-US" sz="1100" dirty="0"/>
              <a:t>: </a:t>
            </a:r>
          </a:p>
          <a:p>
            <a:pPr marL="115888" indent="-115888">
              <a:defRPr/>
            </a:pPr>
            <a:r>
              <a:rPr lang="en-US" sz="1100" dirty="0"/>
              <a:t> 	Elective Delivery Prior to 39 Completed Weeks Gestation: Percentage of babies electively delivered prior to 39 completed weeks gestation (NQF #0469) </a:t>
            </a:r>
            <a:br>
              <a:rPr lang="en-US" sz="1100" dirty="0"/>
            </a:br>
            <a:endParaRPr lang="en-US" sz="1100" dirty="0"/>
          </a:p>
        </p:txBody>
      </p:sp>
      <p:sp>
        <p:nvSpPr>
          <p:cNvPr id="13318" name="TextBox 8"/>
          <p:cNvSpPr txBox="1">
            <a:spLocks noChangeArrowheads="1"/>
          </p:cNvSpPr>
          <p:nvPr/>
        </p:nvSpPr>
        <p:spPr bwMode="auto">
          <a:xfrm>
            <a:off x="609600" y="990600"/>
            <a:ext cx="3581400" cy="261938"/>
          </a:xfrm>
          <a:prstGeom prst="rect">
            <a:avLst/>
          </a:prstGeom>
          <a:noFill/>
          <a:ln w="9525">
            <a:noFill/>
            <a:miter lim="800000"/>
            <a:headEnd/>
            <a:tailEnd/>
          </a:ln>
        </p:spPr>
        <p:txBody>
          <a:bodyPr>
            <a:spAutoFit/>
          </a:bodyPr>
          <a:lstStyle/>
          <a:p>
            <a:pPr algn="ctr"/>
            <a:r>
              <a:rPr lang="en-US" sz="1100" b="1" u="sng" dirty="0">
                <a:cs typeface="Tahoma" pitchFamily="34" charset="0"/>
              </a:rPr>
              <a:t>Additional IQR Program Measures for FY15</a:t>
            </a:r>
          </a:p>
        </p:txBody>
      </p:sp>
      <p:sp>
        <p:nvSpPr>
          <p:cNvPr id="13319" name="Rectangle 10"/>
          <p:cNvSpPr>
            <a:spLocks noChangeArrowheads="1"/>
          </p:cNvSpPr>
          <p:nvPr/>
        </p:nvSpPr>
        <p:spPr bwMode="auto">
          <a:xfrm>
            <a:off x="5029200" y="1371600"/>
            <a:ext cx="3657600" cy="4495800"/>
          </a:xfrm>
          <a:prstGeom prst="rect">
            <a:avLst/>
          </a:prstGeom>
          <a:solidFill>
            <a:schemeClr val="bg1"/>
          </a:solidFill>
          <a:ln w="9525" algn="ctr">
            <a:solidFill>
              <a:schemeClr val="tx1"/>
            </a:solidFill>
            <a:miter lim="800000"/>
            <a:headEnd/>
            <a:tailEnd/>
          </a:ln>
        </p:spPr>
        <p:txBody>
          <a:bodyPr wrap="none"/>
          <a:lstStyle/>
          <a:p>
            <a:pPr>
              <a:buFont typeface="Arial" pitchFamily="34" charset="0"/>
              <a:buChar char="•"/>
            </a:pPr>
            <a:endParaRPr lang="en-US" sz="1100" dirty="0"/>
          </a:p>
          <a:p>
            <a:r>
              <a:rPr lang="en-US" sz="1000" dirty="0">
                <a:cs typeface="Tahoma" pitchFamily="34" charset="0"/>
              </a:rPr>
              <a:t> </a:t>
            </a:r>
            <a:endParaRPr lang="en-US" sz="1000" dirty="0"/>
          </a:p>
          <a:p>
            <a:endParaRPr lang="en-US" sz="1000" dirty="0"/>
          </a:p>
        </p:txBody>
      </p:sp>
      <p:sp>
        <p:nvSpPr>
          <p:cNvPr id="13320" name="TextBox 11"/>
          <p:cNvSpPr txBox="1">
            <a:spLocks noChangeArrowheads="1"/>
          </p:cNvSpPr>
          <p:nvPr/>
        </p:nvSpPr>
        <p:spPr bwMode="auto">
          <a:xfrm>
            <a:off x="5638800" y="990600"/>
            <a:ext cx="2895600" cy="261938"/>
          </a:xfrm>
          <a:prstGeom prst="rect">
            <a:avLst/>
          </a:prstGeom>
          <a:noFill/>
          <a:ln w="9525">
            <a:noFill/>
            <a:miter lim="800000"/>
            <a:headEnd/>
            <a:tailEnd/>
          </a:ln>
        </p:spPr>
        <p:txBody>
          <a:bodyPr>
            <a:spAutoFit/>
          </a:bodyPr>
          <a:lstStyle/>
          <a:p>
            <a:pPr algn="ctr"/>
            <a:r>
              <a:rPr lang="en-US" sz="1100" b="1" u="sng" dirty="0"/>
              <a:t>IQR Program Measures for the FY16</a:t>
            </a:r>
          </a:p>
        </p:txBody>
      </p:sp>
      <p:sp>
        <p:nvSpPr>
          <p:cNvPr id="12297" name="TextBox 14"/>
          <p:cNvSpPr txBox="1">
            <a:spLocks noChangeArrowheads="1"/>
          </p:cNvSpPr>
          <p:nvPr/>
        </p:nvSpPr>
        <p:spPr bwMode="auto">
          <a:xfrm>
            <a:off x="5105400" y="1371600"/>
            <a:ext cx="3733800" cy="4648200"/>
          </a:xfrm>
          <a:prstGeom prst="rect">
            <a:avLst/>
          </a:prstGeom>
          <a:noFill/>
          <a:ln w="9525">
            <a:noFill/>
            <a:miter lim="800000"/>
            <a:headEnd/>
            <a:tailEnd/>
          </a:ln>
        </p:spPr>
        <p:txBody>
          <a:bodyPr>
            <a:spAutoFit/>
          </a:bodyPr>
          <a:lstStyle/>
          <a:p>
            <a:pPr marL="115888" indent="-115888">
              <a:buFont typeface="Arial" pitchFamily="34" charset="0"/>
              <a:buChar char="•"/>
              <a:defRPr/>
            </a:pPr>
            <a:r>
              <a:rPr lang="en-US" dirty="0"/>
              <a:t>CMS adopted the Safe Surgery Checklist Use measure for FY16</a:t>
            </a:r>
          </a:p>
          <a:p>
            <a:pPr>
              <a:buFont typeface="Arial" pitchFamily="34" charset="0"/>
              <a:buChar char="•"/>
              <a:defRPr/>
            </a:pPr>
            <a:endParaRPr lang="en-US" dirty="0"/>
          </a:p>
          <a:p>
            <a:pPr>
              <a:buFont typeface="Arial" pitchFamily="34" charset="0"/>
              <a:buChar char="•"/>
              <a:defRPr/>
            </a:pPr>
            <a:r>
              <a:rPr lang="en-US" dirty="0"/>
              <a:t>  Not NQF-endorsed</a:t>
            </a:r>
          </a:p>
          <a:p>
            <a:pPr>
              <a:defRPr/>
            </a:pPr>
            <a:endParaRPr lang="en-US" dirty="0"/>
          </a:p>
          <a:p>
            <a:pPr marL="173038" indent="-173038">
              <a:buFont typeface="Arial" pitchFamily="34" charset="0"/>
              <a:buChar char="•"/>
              <a:defRPr/>
            </a:pPr>
            <a:r>
              <a:rPr lang="en-US" dirty="0"/>
              <a:t>Structural measure assesses whether a hospital outpatient department utilizes a Safe Surgery checklist that assesses whether effective communication and safe practices are performed during three distinct perioperative periods:</a:t>
            </a:r>
            <a:br>
              <a:rPr lang="en-US" dirty="0"/>
            </a:br>
            <a:endParaRPr lang="en-US" dirty="0"/>
          </a:p>
          <a:p>
            <a:pPr lvl="2" indent="-231775">
              <a:buFont typeface="Wingdings" pitchFamily="2" charset="2"/>
              <a:buChar char="v"/>
              <a:defRPr/>
            </a:pPr>
            <a:r>
              <a:rPr lang="en-US" dirty="0"/>
              <a:t>prior to the administration of   anesthesia</a:t>
            </a:r>
          </a:p>
          <a:p>
            <a:pPr marL="857250" lvl="2" indent="-174625">
              <a:buFont typeface="Wingdings" pitchFamily="2" charset="2"/>
              <a:buChar char="v"/>
              <a:defRPr/>
            </a:pPr>
            <a:r>
              <a:rPr lang="en-US" dirty="0"/>
              <a:t> prior to skin incision</a:t>
            </a:r>
          </a:p>
          <a:p>
            <a:pPr lvl="2" indent="-231775">
              <a:buFont typeface="Wingdings" pitchFamily="2" charset="2"/>
              <a:buChar char="v"/>
              <a:defRPr/>
            </a:pPr>
            <a:r>
              <a:rPr lang="en-US" dirty="0"/>
              <a:t>period of closure of incision and prior to the patient leaving operating room</a:t>
            </a:r>
          </a:p>
          <a:p>
            <a:pPr>
              <a:defRPr/>
            </a:pPr>
            <a:endParaRPr lang="en-US" dirty="0"/>
          </a:p>
          <a:p>
            <a:pPr marL="111125" indent="-111125">
              <a:buFont typeface="Arial" pitchFamily="34" charset="0"/>
              <a:buChar char="•"/>
              <a:defRPr/>
            </a:pPr>
            <a:r>
              <a:rPr lang="en-US" dirty="0"/>
              <a:t>CMS adopted all program measures adopted in previously, with the exception of seven that it removed and one that it suspended. CMS finalizes five new claims-based measures for a total of 57</a:t>
            </a:r>
          </a:p>
          <a:p>
            <a:pPr marL="111125">
              <a:defRPr/>
            </a:pPr>
            <a:r>
              <a:rPr lang="en-US" dirty="0"/>
              <a:t>measures for FY16. </a:t>
            </a:r>
          </a:p>
          <a:p>
            <a:pPr marL="0" lvl="1">
              <a:buFont typeface="Wingdings" pitchFamily="2" charset="2"/>
              <a:buChar char="v"/>
              <a:defRPr/>
            </a:pPr>
            <a:endParaRPr lang="en-US" dirty="0"/>
          </a:p>
          <a:p>
            <a:pPr marL="0" lvl="1">
              <a:buFont typeface="Wingdings" pitchFamily="2" charset="2"/>
              <a:buNone/>
              <a:defRPr/>
            </a:pPr>
            <a:endParaRPr lang="en-US" sz="1000" dirty="0"/>
          </a:p>
          <a:p>
            <a:pPr marL="0" lvl="1">
              <a:buFont typeface="Wingdings" pitchFamily="2" charset="2"/>
              <a:buChar char="v"/>
              <a:defRPr/>
            </a:pPr>
            <a:endParaRPr lang="en-US" sz="1000" dirty="0"/>
          </a:p>
        </p:txBody>
      </p:sp>
      <p:sp>
        <p:nvSpPr>
          <p:cNvPr id="13322" name="Slide Number Placeholder 10"/>
          <p:cNvSpPr txBox="1">
            <a:spLocks/>
          </p:cNvSpPr>
          <p:nvPr/>
        </p:nvSpPr>
        <p:spPr bwMode="auto">
          <a:xfrm>
            <a:off x="8077200" y="6172200"/>
            <a:ext cx="533400" cy="533400"/>
          </a:xfrm>
          <a:prstGeom prst="rect">
            <a:avLst/>
          </a:prstGeom>
          <a:noFill/>
          <a:ln w="9525">
            <a:noFill/>
            <a:miter lim="800000"/>
            <a:headEnd/>
            <a:tailEnd/>
          </a:ln>
        </p:spPr>
        <p:txBody>
          <a:bodyPr/>
          <a:lstStyle/>
          <a:p>
            <a:pPr algn="ctr"/>
            <a:r>
              <a:rPr lang="en-US" sz="1600" dirty="0"/>
              <a:t>8</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457200" y="90488"/>
            <a:ext cx="8229600" cy="563562"/>
          </a:xfrm>
          <a:prstGeom prst="rect">
            <a:avLst/>
          </a:prstGeom>
          <a:noFill/>
          <a:ln w="57150">
            <a:noFill/>
            <a:miter lim="800000"/>
            <a:headEnd/>
            <a:tailEnd/>
          </a:ln>
        </p:spPr>
        <p:txBody>
          <a:bodyPr lIns="91436" tIns="45716" rIns="91436" bIns="45716" anchor="ctr"/>
          <a:lstStyle/>
          <a:p>
            <a:pPr algn="ctr">
              <a:defRPr/>
            </a:pPr>
            <a:r>
              <a:rPr lang="en-US" sz="3600" b="1" kern="0" dirty="0">
                <a:solidFill>
                  <a:srgbClr val="336699"/>
                </a:solidFill>
                <a:latin typeface="+mj-lt"/>
                <a:ea typeface="+mj-ea"/>
                <a:cs typeface="+mj-cs"/>
              </a:rPr>
              <a:t>Quality Data for Payment Update</a:t>
            </a:r>
          </a:p>
        </p:txBody>
      </p:sp>
      <p:sp>
        <p:nvSpPr>
          <p:cNvPr id="4" name="Rectangle 10"/>
          <p:cNvSpPr>
            <a:spLocks noChangeArrowheads="1"/>
          </p:cNvSpPr>
          <p:nvPr/>
        </p:nvSpPr>
        <p:spPr bwMode="auto">
          <a:xfrm>
            <a:off x="152400" y="990600"/>
            <a:ext cx="4191000" cy="4724400"/>
          </a:xfrm>
          <a:prstGeom prst="rect">
            <a:avLst/>
          </a:prstGeom>
          <a:solidFill>
            <a:schemeClr val="bg1"/>
          </a:solidFill>
          <a:ln w="9525" algn="ctr">
            <a:solidFill>
              <a:schemeClr val="tx1"/>
            </a:solidFill>
            <a:miter lim="800000"/>
            <a:headEnd/>
            <a:tailEnd/>
          </a:ln>
        </p:spPr>
        <p:txBody>
          <a:bodyPr wrap="none"/>
          <a:lstStyle/>
          <a:p>
            <a:pPr marL="115888" indent="-115888">
              <a:buFont typeface="Arial" pitchFamily="34" charset="0"/>
              <a:buChar char="•"/>
              <a:defRPr/>
            </a:pPr>
            <a:r>
              <a:rPr lang="en-US" dirty="0"/>
              <a:t>CMS adopting all of the Hospital IQR Program Measures </a:t>
            </a:r>
            <a:br>
              <a:rPr lang="en-US" dirty="0"/>
            </a:br>
            <a:r>
              <a:rPr lang="en-US" dirty="0"/>
              <a:t>adopted in previous payment determinations, with the </a:t>
            </a:r>
          </a:p>
          <a:p>
            <a:pPr marL="115888" indent="-115888">
              <a:defRPr/>
            </a:pPr>
            <a:r>
              <a:rPr lang="en-US" dirty="0"/>
              <a:t>  exception of seven measures (six chart abstracted</a:t>
            </a:r>
          </a:p>
          <a:p>
            <a:pPr indent="115888">
              <a:defRPr/>
            </a:pPr>
            <a:r>
              <a:rPr lang="en-US" dirty="0"/>
              <a:t>measures and 1 structural measure) that  it is removing </a:t>
            </a:r>
          </a:p>
          <a:p>
            <a:pPr marL="173038" indent="-57150">
              <a:defRPr/>
            </a:pPr>
            <a:r>
              <a:rPr lang="en-US" dirty="0"/>
              <a:t>and one measure being suspended (one chart abstracted</a:t>
            </a:r>
          </a:p>
          <a:p>
            <a:pPr indent="115888">
              <a:defRPr/>
            </a:pPr>
            <a:r>
              <a:rPr lang="en-US" dirty="0"/>
              <a:t>measure).</a:t>
            </a:r>
          </a:p>
          <a:p>
            <a:pPr>
              <a:defRPr/>
            </a:pPr>
            <a:endParaRPr lang="en-US" dirty="0"/>
          </a:p>
          <a:p>
            <a:pPr lvl="1">
              <a:buFont typeface="Wingdings" pitchFamily="2" charset="2"/>
              <a:buChar char="v"/>
              <a:defRPr/>
            </a:pPr>
            <a:r>
              <a:rPr lang="en-US" dirty="0"/>
              <a:t> Acute Myocardial Infarction</a:t>
            </a:r>
          </a:p>
          <a:p>
            <a:pPr lvl="2">
              <a:buFont typeface="Courier New" pitchFamily="49" charset="0"/>
              <a:buChar char="o"/>
              <a:defRPr/>
            </a:pPr>
            <a:r>
              <a:rPr lang="en-US" dirty="0"/>
              <a:t>  AMI-2 Aspirin prescribed at discharge</a:t>
            </a:r>
          </a:p>
          <a:p>
            <a:pPr lvl="2">
              <a:buFont typeface="Courier New" pitchFamily="49" charset="0"/>
              <a:buChar char="o"/>
              <a:defRPr/>
            </a:pPr>
            <a:r>
              <a:rPr lang="en-US" dirty="0"/>
              <a:t>  AMI-10 Statin prescribed at discharge</a:t>
            </a:r>
          </a:p>
          <a:p>
            <a:pPr lvl="1">
              <a:buFont typeface="Wingdings" pitchFamily="2" charset="2"/>
              <a:buChar char="v"/>
              <a:defRPr/>
            </a:pPr>
            <a:r>
              <a:rPr lang="en-US" dirty="0"/>
              <a:t> Pneumonia</a:t>
            </a:r>
          </a:p>
          <a:p>
            <a:pPr lvl="2">
              <a:buFont typeface="Courier New" pitchFamily="49" charset="0"/>
              <a:buChar char="o"/>
              <a:defRPr/>
            </a:pPr>
            <a:r>
              <a:rPr lang="en-US" dirty="0"/>
              <a:t>  PN-3b Blood culture performed in the </a:t>
            </a:r>
          </a:p>
          <a:p>
            <a:pPr lvl="2">
              <a:defRPr/>
            </a:pPr>
            <a:r>
              <a:rPr lang="en-US" dirty="0"/>
              <a:t>    emergency department prior to first </a:t>
            </a:r>
          </a:p>
          <a:p>
            <a:pPr lvl="2">
              <a:defRPr/>
            </a:pPr>
            <a:r>
              <a:rPr lang="en-US" dirty="0"/>
              <a:t>    antibiotic received in hospital</a:t>
            </a:r>
          </a:p>
          <a:p>
            <a:pPr lvl="1">
              <a:buFont typeface="Wingdings" pitchFamily="2" charset="2"/>
              <a:buChar char="v"/>
              <a:defRPr/>
            </a:pPr>
            <a:r>
              <a:rPr lang="en-US" dirty="0"/>
              <a:t> Heart Failure</a:t>
            </a:r>
          </a:p>
          <a:p>
            <a:pPr lvl="2">
              <a:buFont typeface="Courier New" pitchFamily="49" charset="0"/>
              <a:buChar char="o"/>
              <a:defRPr/>
            </a:pPr>
            <a:r>
              <a:rPr lang="en-US" dirty="0"/>
              <a:t>  HF-1 Discharge instructions</a:t>
            </a:r>
          </a:p>
          <a:p>
            <a:pPr lvl="2">
              <a:buFont typeface="Courier New" pitchFamily="49" charset="0"/>
              <a:buChar char="o"/>
              <a:defRPr/>
            </a:pPr>
            <a:r>
              <a:rPr lang="en-US" dirty="0"/>
              <a:t>  HF-3 ACEI or ARB for LVSD</a:t>
            </a:r>
          </a:p>
          <a:p>
            <a:pPr lvl="1">
              <a:buFont typeface="Wingdings" pitchFamily="2" charset="2"/>
              <a:buChar char="v"/>
              <a:defRPr/>
            </a:pPr>
            <a:r>
              <a:rPr lang="en-US" dirty="0"/>
              <a:t> Surgical Care Improvement Project</a:t>
            </a:r>
          </a:p>
          <a:p>
            <a:pPr lvl="2">
              <a:buFont typeface="Courier New" pitchFamily="49" charset="0"/>
              <a:buChar char="o"/>
              <a:defRPr/>
            </a:pPr>
            <a:r>
              <a:rPr lang="en-US" dirty="0"/>
              <a:t>  SCIP-Inf-10 Surgery patients with </a:t>
            </a:r>
          </a:p>
          <a:p>
            <a:pPr lvl="2">
              <a:defRPr/>
            </a:pPr>
            <a:r>
              <a:rPr lang="en-US" dirty="0"/>
              <a:t>    perioperative temperature management</a:t>
            </a:r>
          </a:p>
          <a:p>
            <a:pPr marL="685800" lvl="1" indent="-228600">
              <a:buFont typeface="Wingdings" pitchFamily="2" charset="2"/>
              <a:buChar char="v"/>
              <a:defRPr/>
            </a:pPr>
            <a:r>
              <a:rPr lang="en-US" dirty="0"/>
              <a:t> Immunization </a:t>
            </a:r>
            <a:r>
              <a:rPr lang="en-US" dirty="0">
                <a:solidFill>
                  <a:srgbClr val="FF0000"/>
                </a:solidFill>
              </a:rPr>
              <a:t>(suspended)</a:t>
            </a:r>
          </a:p>
          <a:p>
            <a:pPr marL="1143000" lvl="2" indent="-228600">
              <a:buFont typeface="Courier New" pitchFamily="49" charset="0"/>
              <a:buChar char="o"/>
              <a:defRPr/>
            </a:pPr>
            <a:r>
              <a:rPr lang="en-US" dirty="0"/>
              <a:t>IMM-1 Immunization for pneumonia</a:t>
            </a:r>
          </a:p>
          <a:p>
            <a:pPr marL="685800" lvl="1" indent="-228600">
              <a:buFont typeface="Wingdings" pitchFamily="2" charset="2"/>
              <a:buChar char="v"/>
              <a:defRPr/>
            </a:pPr>
            <a:r>
              <a:rPr lang="en-US" dirty="0"/>
              <a:t> Structural Measure</a:t>
            </a:r>
          </a:p>
          <a:p>
            <a:pPr marL="1143000" lvl="2" indent="-228600">
              <a:buFont typeface="Courier New" pitchFamily="49" charset="0"/>
              <a:buChar char="o"/>
              <a:defRPr/>
            </a:pPr>
            <a:r>
              <a:rPr lang="en-US" dirty="0"/>
              <a:t>Participation in a systematic clinical </a:t>
            </a:r>
          </a:p>
          <a:p>
            <a:pPr marL="1143000" lvl="2" indent="-228600">
              <a:defRPr/>
            </a:pPr>
            <a:r>
              <a:rPr lang="en-US" dirty="0"/>
              <a:t>    database registry for stroke care</a:t>
            </a:r>
          </a:p>
        </p:txBody>
      </p:sp>
      <p:sp>
        <p:nvSpPr>
          <p:cNvPr id="14340" name="TextBox 11"/>
          <p:cNvSpPr txBox="1">
            <a:spLocks noChangeArrowheads="1"/>
          </p:cNvSpPr>
          <p:nvPr/>
        </p:nvSpPr>
        <p:spPr bwMode="auto">
          <a:xfrm>
            <a:off x="5105400" y="685800"/>
            <a:ext cx="2895600" cy="261938"/>
          </a:xfrm>
          <a:prstGeom prst="rect">
            <a:avLst/>
          </a:prstGeom>
          <a:noFill/>
          <a:ln w="9525">
            <a:noFill/>
            <a:miter lim="800000"/>
            <a:headEnd/>
            <a:tailEnd/>
          </a:ln>
        </p:spPr>
        <p:txBody>
          <a:bodyPr>
            <a:spAutoFit/>
          </a:bodyPr>
          <a:lstStyle/>
          <a:p>
            <a:pPr algn="ctr"/>
            <a:r>
              <a:rPr lang="en-US" sz="1100" b="1" u="sng" dirty="0"/>
              <a:t>Electronic Clinical Quality Reporting</a:t>
            </a:r>
          </a:p>
        </p:txBody>
      </p:sp>
      <p:sp>
        <p:nvSpPr>
          <p:cNvPr id="14341" name="Rectangle 10"/>
          <p:cNvSpPr>
            <a:spLocks noChangeArrowheads="1"/>
          </p:cNvSpPr>
          <p:nvPr/>
        </p:nvSpPr>
        <p:spPr bwMode="auto">
          <a:xfrm>
            <a:off x="4724400" y="990600"/>
            <a:ext cx="4191000" cy="4648200"/>
          </a:xfrm>
          <a:prstGeom prst="rect">
            <a:avLst/>
          </a:prstGeom>
          <a:solidFill>
            <a:schemeClr val="bg1"/>
          </a:solidFill>
          <a:ln w="9525" algn="ctr">
            <a:solidFill>
              <a:schemeClr val="tx1"/>
            </a:solidFill>
            <a:miter lim="800000"/>
            <a:headEnd/>
            <a:tailEnd/>
          </a:ln>
        </p:spPr>
        <p:txBody>
          <a:bodyPr wrap="none"/>
          <a:lstStyle/>
          <a:p>
            <a:pPr marL="115888" indent="-115888">
              <a:buFont typeface="Arial" pitchFamily="34" charset="0"/>
              <a:buChar char="•"/>
              <a:defRPr/>
            </a:pPr>
            <a:r>
              <a:rPr lang="en-US" dirty="0"/>
              <a:t>CMS believes that collection and reporting of data through</a:t>
            </a:r>
            <a:br>
              <a:rPr lang="en-US" dirty="0"/>
            </a:br>
            <a:r>
              <a:rPr lang="en-US" dirty="0"/>
              <a:t>health information technology will greatly simplify and </a:t>
            </a:r>
          </a:p>
          <a:p>
            <a:pPr marL="115888">
              <a:defRPr/>
            </a:pPr>
            <a:r>
              <a:rPr lang="en-US" dirty="0"/>
              <a:t>streamline reporting for many CMS quality reporting </a:t>
            </a:r>
            <a:br>
              <a:rPr lang="en-US" dirty="0"/>
            </a:br>
            <a:r>
              <a:rPr lang="en-US" dirty="0"/>
              <a:t>programs.</a:t>
            </a:r>
          </a:p>
          <a:p>
            <a:pPr>
              <a:defRPr/>
            </a:pPr>
            <a:endParaRPr lang="en-US" dirty="0"/>
          </a:p>
          <a:p>
            <a:pPr>
              <a:buFont typeface="Arial" pitchFamily="34" charset="0"/>
              <a:buChar char="•"/>
              <a:defRPr/>
            </a:pPr>
            <a:r>
              <a:rPr lang="en-US" dirty="0"/>
              <a:t> As health information technology evolves and infrastructure</a:t>
            </a:r>
          </a:p>
          <a:p>
            <a:pPr indent="115888">
              <a:defRPr/>
            </a:pPr>
            <a:r>
              <a:rPr lang="en-US" dirty="0"/>
              <a:t>is expanded, CMS will have capacity to accept electronic </a:t>
            </a:r>
          </a:p>
          <a:p>
            <a:pPr indent="115888">
              <a:defRPr/>
            </a:pPr>
            <a:r>
              <a:rPr lang="en-US" dirty="0"/>
              <a:t>reporting of many of the chart abstracted measures that are</a:t>
            </a:r>
          </a:p>
          <a:p>
            <a:pPr indent="115888">
              <a:defRPr/>
            </a:pPr>
            <a:r>
              <a:rPr lang="en-US" dirty="0"/>
              <a:t>currently part of the Hospital IQR Program.</a:t>
            </a:r>
          </a:p>
          <a:p>
            <a:pPr>
              <a:defRPr/>
            </a:pPr>
            <a:endParaRPr lang="en-US" dirty="0"/>
          </a:p>
          <a:p>
            <a:pPr marL="57150" indent="-57150">
              <a:buFont typeface="Arial" pitchFamily="34" charset="0"/>
              <a:buChar char="•"/>
              <a:defRPr/>
            </a:pPr>
            <a:r>
              <a:rPr lang="en-US" dirty="0"/>
              <a:t> CMS will allow optional electronic submission of the STK, </a:t>
            </a:r>
            <a:br>
              <a:rPr lang="en-US" dirty="0"/>
            </a:br>
            <a:r>
              <a:rPr lang="en-US" dirty="0"/>
              <a:t> VTE, ED, and PC measure sets for the FY16 payment </a:t>
            </a:r>
          </a:p>
          <a:p>
            <a:pPr marL="115888">
              <a:defRPr/>
            </a:pPr>
            <a:r>
              <a:rPr lang="en-US" dirty="0"/>
              <a:t>Determination.</a:t>
            </a:r>
          </a:p>
          <a:p>
            <a:pPr>
              <a:defRPr/>
            </a:pPr>
            <a:endParaRPr lang="en-US" dirty="0"/>
          </a:p>
          <a:p>
            <a:pPr>
              <a:buFont typeface="Arial" pitchFamily="34" charset="0"/>
              <a:buChar char="•"/>
              <a:defRPr/>
            </a:pPr>
            <a:r>
              <a:rPr lang="en-US" dirty="0"/>
              <a:t> CMS intends to add 5 new measures to be collected via</a:t>
            </a:r>
          </a:p>
          <a:p>
            <a:pPr indent="115888">
              <a:defRPr/>
            </a:pPr>
            <a:r>
              <a:rPr lang="en-US" dirty="0"/>
              <a:t>EHRs in the future: </a:t>
            </a:r>
            <a:br>
              <a:rPr lang="en-US" dirty="0"/>
            </a:br>
            <a:endParaRPr lang="en-US" dirty="0"/>
          </a:p>
          <a:p>
            <a:pPr lvl="1">
              <a:buFont typeface="Arial" pitchFamily="34" charset="0"/>
              <a:buChar char="•"/>
              <a:defRPr/>
            </a:pPr>
            <a:r>
              <a:rPr lang="en-US" dirty="0"/>
              <a:t> Severe Sepsis and Septic Shock Management </a:t>
            </a:r>
            <a:br>
              <a:rPr lang="en-US" dirty="0"/>
            </a:br>
            <a:r>
              <a:rPr lang="en-US" dirty="0"/>
              <a:t>  Bundle NQF #0500</a:t>
            </a:r>
          </a:p>
          <a:p>
            <a:pPr lvl="1">
              <a:buFont typeface="Arial" pitchFamily="34" charset="0"/>
              <a:buChar char="•"/>
              <a:defRPr/>
            </a:pPr>
            <a:r>
              <a:rPr lang="en-US" dirty="0"/>
              <a:t> PC–02 Cesarean Section NQF #0471</a:t>
            </a:r>
          </a:p>
          <a:p>
            <a:pPr lvl="1">
              <a:buFont typeface="Arial" pitchFamily="34" charset="0"/>
              <a:buChar char="•"/>
              <a:defRPr/>
            </a:pPr>
            <a:r>
              <a:rPr lang="en-US" dirty="0"/>
              <a:t>PC–05 Exclusive Breast Milk Feeding NQF #0480</a:t>
            </a:r>
          </a:p>
          <a:p>
            <a:pPr lvl="1">
              <a:buFont typeface="Arial" pitchFamily="34" charset="0"/>
              <a:buChar char="•"/>
              <a:defRPr/>
            </a:pPr>
            <a:r>
              <a:rPr lang="en-US" dirty="0"/>
              <a:t> Healthy Term Newborn NQF #0716</a:t>
            </a:r>
          </a:p>
          <a:p>
            <a:pPr lvl="1">
              <a:buFont typeface="Arial" pitchFamily="34" charset="0"/>
              <a:buChar char="•"/>
              <a:defRPr/>
            </a:pPr>
            <a:r>
              <a:rPr lang="en-US" dirty="0"/>
              <a:t> Hearing Screening Prior to Hospital Discharge </a:t>
            </a:r>
          </a:p>
          <a:p>
            <a:pPr lvl="1">
              <a:defRPr/>
            </a:pPr>
            <a:r>
              <a:rPr lang="en-US" dirty="0"/>
              <a:t>  NQF #1354</a:t>
            </a:r>
          </a:p>
          <a:p>
            <a:pPr lvl="1">
              <a:defRPr/>
            </a:pPr>
            <a:endParaRPr lang="en-US" dirty="0"/>
          </a:p>
          <a:p>
            <a:pPr>
              <a:defRPr/>
            </a:pPr>
            <a:endParaRPr lang="en-US" dirty="0"/>
          </a:p>
        </p:txBody>
      </p:sp>
      <p:sp>
        <p:nvSpPr>
          <p:cNvPr id="14342" name="TextBox 9"/>
          <p:cNvSpPr txBox="1">
            <a:spLocks noChangeArrowheads="1"/>
          </p:cNvSpPr>
          <p:nvPr/>
        </p:nvSpPr>
        <p:spPr bwMode="auto">
          <a:xfrm>
            <a:off x="228600" y="5791200"/>
            <a:ext cx="4114800" cy="276225"/>
          </a:xfrm>
          <a:prstGeom prst="rect">
            <a:avLst/>
          </a:prstGeom>
          <a:noFill/>
          <a:ln w="9525">
            <a:noFill/>
            <a:miter lim="800000"/>
            <a:headEnd/>
            <a:tailEnd/>
          </a:ln>
        </p:spPr>
        <p:txBody>
          <a:bodyPr>
            <a:spAutoFit/>
          </a:bodyPr>
          <a:lstStyle/>
          <a:p>
            <a:r>
              <a:rPr lang="en-US" dirty="0"/>
              <a:t>See Appendix 4 for FY16 Hospital IQR quality measures</a:t>
            </a:r>
          </a:p>
        </p:txBody>
      </p:sp>
      <p:sp>
        <p:nvSpPr>
          <p:cNvPr id="14343" name="TextBox 13"/>
          <p:cNvSpPr txBox="1">
            <a:spLocks noChangeArrowheads="1"/>
          </p:cNvSpPr>
          <p:nvPr/>
        </p:nvSpPr>
        <p:spPr bwMode="auto">
          <a:xfrm>
            <a:off x="533400" y="685800"/>
            <a:ext cx="3657600" cy="261938"/>
          </a:xfrm>
          <a:prstGeom prst="rect">
            <a:avLst/>
          </a:prstGeom>
          <a:noFill/>
          <a:ln w="9525">
            <a:noFill/>
            <a:miter lim="800000"/>
            <a:headEnd/>
            <a:tailEnd/>
          </a:ln>
        </p:spPr>
        <p:txBody>
          <a:bodyPr>
            <a:spAutoFit/>
          </a:bodyPr>
          <a:lstStyle/>
          <a:p>
            <a:r>
              <a:rPr lang="en-US" sz="1100" b="1" u="sng" dirty="0"/>
              <a:t>Adopted IQR Program Measures for FY16</a:t>
            </a:r>
          </a:p>
        </p:txBody>
      </p:sp>
      <p:sp>
        <p:nvSpPr>
          <p:cNvPr id="14344" name="TextBox 11"/>
          <p:cNvSpPr txBox="1">
            <a:spLocks noChangeArrowheads="1"/>
          </p:cNvSpPr>
          <p:nvPr/>
        </p:nvSpPr>
        <p:spPr bwMode="auto">
          <a:xfrm>
            <a:off x="8229600" y="6172200"/>
            <a:ext cx="296863" cy="338138"/>
          </a:xfrm>
          <a:prstGeom prst="rect">
            <a:avLst/>
          </a:prstGeom>
          <a:noFill/>
          <a:ln w="9525">
            <a:noFill/>
            <a:miter lim="800000"/>
            <a:headEnd/>
            <a:tailEnd/>
          </a:ln>
        </p:spPr>
        <p:txBody>
          <a:bodyPr wrap="none">
            <a:spAutoFit/>
          </a:bodyPr>
          <a:lstStyle/>
          <a:p>
            <a:r>
              <a:rPr lang="en-US" sz="1600" dirty="0"/>
              <a:t>9</a:t>
            </a:r>
          </a:p>
        </p:txBody>
      </p:sp>
      <p:cxnSp>
        <p:nvCxnSpPr>
          <p:cNvPr id="14345" name="Straight Connector 9"/>
          <p:cNvCxnSpPr>
            <a:cxnSpLocks noChangeShapeType="1"/>
          </p:cNvCxnSpPr>
          <p:nvPr/>
        </p:nvCxnSpPr>
        <p:spPr bwMode="auto">
          <a:xfrm>
            <a:off x="0" y="609600"/>
            <a:ext cx="9144000" cy="0"/>
          </a:xfrm>
          <a:prstGeom prst="line">
            <a:avLst/>
          </a:prstGeom>
          <a:noFill/>
          <a:ln w="9525" algn="ctr">
            <a:solidFill>
              <a:schemeClr val="tx1"/>
            </a:solidFill>
            <a:miter lim="800000"/>
            <a:headEnd/>
            <a:tailEnd/>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457200" y="90488"/>
            <a:ext cx="8229600" cy="563562"/>
          </a:xfrm>
          <a:ln>
            <a:noFill/>
          </a:ln>
        </p:spPr>
        <p:txBody>
          <a:bodyPr lIns="91436" tIns="45716" rIns="91436" bIns="45716"/>
          <a:lstStyle/>
          <a:p>
            <a:pPr eaLnBrk="1" hangingPunct="1"/>
            <a:r>
              <a:rPr lang="en-US" dirty="0" smtClean="0"/>
              <a:t>Wage Index </a:t>
            </a:r>
          </a:p>
        </p:txBody>
      </p:sp>
      <p:sp>
        <p:nvSpPr>
          <p:cNvPr id="15363" name="Line 3"/>
          <p:cNvSpPr>
            <a:spLocks noChangeShapeType="1"/>
          </p:cNvSpPr>
          <p:nvPr/>
        </p:nvSpPr>
        <p:spPr bwMode="auto">
          <a:xfrm>
            <a:off x="0" y="958850"/>
            <a:ext cx="9144000" cy="0"/>
          </a:xfrm>
          <a:prstGeom prst="line">
            <a:avLst/>
          </a:prstGeom>
          <a:noFill/>
          <a:ln w="9525">
            <a:solidFill>
              <a:schemeClr val="tx1"/>
            </a:solidFill>
            <a:round/>
            <a:headEnd/>
            <a:tailEnd/>
          </a:ln>
        </p:spPr>
        <p:txBody>
          <a:bodyPr/>
          <a:lstStyle/>
          <a:p>
            <a:endParaRPr lang="en-US" dirty="0"/>
          </a:p>
        </p:txBody>
      </p:sp>
      <p:sp>
        <p:nvSpPr>
          <p:cNvPr id="15364" name="Text Box 4"/>
          <p:cNvSpPr txBox="1">
            <a:spLocks noChangeArrowheads="1"/>
          </p:cNvSpPr>
          <p:nvPr/>
        </p:nvSpPr>
        <p:spPr bwMode="auto">
          <a:xfrm>
            <a:off x="4559300" y="1035050"/>
            <a:ext cx="184150" cy="307975"/>
          </a:xfrm>
          <a:prstGeom prst="rect">
            <a:avLst/>
          </a:prstGeom>
          <a:noFill/>
          <a:ln w="9525">
            <a:noFill/>
            <a:miter lim="800000"/>
            <a:headEnd/>
            <a:tailEnd/>
          </a:ln>
        </p:spPr>
        <p:txBody>
          <a:bodyPr wrap="none">
            <a:spAutoFit/>
          </a:bodyPr>
          <a:lstStyle/>
          <a:p>
            <a:pPr algn="ctr"/>
            <a:endParaRPr lang="en-US" sz="1400" b="1" i="1" dirty="0">
              <a:latin typeface="Arial" pitchFamily="34" charset="0"/>
            </a:endParaRPr>
          </a:p>
        </p:txBody>
      </p:sp>
      <p:sp>
        <p:nvSpPr>
          <p:cNvPr id="15365" name="Text Box 5"/>
          <p:cNvSpPr txBox="1">
            <a:spLocks noChangeArrowheads="1"/>
          </p:cNvSpPr>
          <p:nvPr/>
        </p:nvSpPr>
        <p:spPr bwMode="auto">
          <a:xfrm>
            <a:off x="228600" y="1981200"/>
            <a:ext cx="3429000" cy="461963"/>
          </a:xfrm>
          <a:prstGeom prst="rect">
            <a:avLst/>
          </a:prstGeom>
          <a:noFill/>
          <a:ln w="9525">
            <a:noFill/>
            <a:miter lim="800000"/>
            <a:headEnd/>
            <a:tailEnd/>
          </a:ln>
        </p:spPr>
        <p:txBody>
          <a:bodyPr>
            <a:spAutoFit/>
          </a:bodyPr>
          <a:lstStyle/>
          <a:p>
            <a:pPr>
              <a:spcBef>
                <a:spcPct val="50000"/>
              </a:spcBef>
            </a:pPr>
            <a:endParaRPr lang="en-US" sz="2400" dirty="0"/>
          </a:p>
        </p:txBody>
      </p:sp>
      <p:sp>
        <p:nvSpPr>
          <p:cNvPr id="15366" name="Text Box 6"/>
          <p:cNvSpPr txBox="1">
            <a:spLocks noChangeArrowheads="1"/>
          </p:cNvSpPr>
          <p:nvPr/>
        </p:nvSpPr>
        <p:spPr bwMode="auto">
          <a:xfrm>
            <a:off x="1143000" y="1219200"/>
            <a:ext cx="1608138" cy="304800"/>
          </a:xfrm>
          <a:prstGeom prst="rect">
            <a:avLst/>
          </a:prstGeom>
          <a:noFill/>
          <a:ln w="9525">
            <a:noFill/>
            <a:miter lim="800000"/>
            <a:headEnd/>
            <a:tailEnd/>
          </a:ln>
        </p:spPr>
        <p:txBody>
          <a:bodyPr>
            <a:spAutoFit/>
          </a:bodyPr>
          <a:lstStyle/>
          <a:p>
            <a:r>
              <a:rPr lang="en-US" sz="1400" b="1" u="sng" dirty="0">
                <a:latin typeface="Arial" pitchFamily="34" charset="0"/>
              </a:rPr>
              <a:t>IPPS  Provisions</a:t>
            </a:r>
          </a:p>
        </p:txBody>
      </p:sp>
      <p:sp>
        <p:nvSpPr>
          <p:cNvPr id="15367" name="AutoShape 9"/>
          <p:cNvSpPr>
            <a:spLocks noChangeArrowheads="1"/>
          </p:cNvSpPr>
          <p:nvPr/>
        </p:nvSpPr>
        <p:spPr bwMode="auto">
          <a:xfrm>
            <a:off x="4343400" y="2895600"/>
            <a:ext cx="762000" cy="990600"/>
          </a:xfrm>
          <a:prstGeom prst="rightArrow">
            <a:avLst>
              <a:gd name="adj1" fmla="val 50000"/>
              <a:gd name="adj2" fmla="val 25000"/>
            </a:avLst>
          </a:prstGeom>
          <a:solidFill>
            <a:srgbClr val="00FFFF"/>
          </a:solidFill>
          <a:ln w="9525">
            <a:solidFill>
              <a:schemeClr val="tx1"/>
            </a:solidFill>
            <a:miter lim="800000"/>
            <a:headEnd/>
            <a:tailEnd/>
          </a:ln>
        </p:spPr>
        <p:txBody>
          <a:bodyPr wrap="none" anchor="ctr"/>
          <a:lstStyle/>
          <a:p>
            <a:endParaRPr lang="en-US" sz="2400" dirty="0"/>
          </a:p>
        </p:txBody>
      </p:sp>
      <p:sp>
        <p:nvSpPr>
          <p:cNvPr id="15368" name="Text Box 11"/>
          <p:cNvSpPr txBox="1">
            <a:spLocks noChangeArrowheads="1"/>
          </p:cNvSpPr>
          <p:nvPr/>
        </p:nvSpPr>
        <p:spPr bwMode="auto">
          <a:xfrm>
            <a:off x="5791200" y="1219200"/>
            <a:ext cx="2420938" cy="307975"/>
          </a:xfrm>
          <a:prstGeom prst="rect">
            <a:avLst/>
          </a:prstGeom>
          <a:noFill/>
          <a:ln w="9525">
            <a:noFill/>
            <a:miter lim="800000"/>
            <a:headEnd/>
            <a:tailEnd/>
          </a:ln>
        </p:spPr>
        <p:txBody>
          <a:bodyPr>
            <a:spAutoFit/>
          </a:bodyPr>
          <a:lstStyle/>
          <a:p>
            <a:r>
              <a:rPr lang="en-US" sz="1400" b="1" u="sng" dirty="0">
                <a:latin typeface="Arial" pitchFamily="34" charset="0"/>
              </a:rPr>
              <a:t>Implications for Hospitals </a:t>
            </a:r>
            <a:endParaRPr lang="en-US" sz="1400" b="1" u="sng" dirty="0">
              <a:solidFill>
                <a:srgbClr val="FF0000"/>
              </a:solidFill>
              <a:latin typeface="Arial" pitchFamily="34" charset="0"/>
            </a:endParaRPr>
          </a:p>
        </p:txBody>
      </p:sp>
      <p:sp>
        <p:nvSpPr>
          <p:cNvPr id="13324" name="TextBox 16"/>
          <p:cNvSpPr txBox="1">
            <a:spLocks noChangeArrowheads="1"/>
          </p:cNvSpPr>
          <p:nvPr/>
        </p:nvSpPr>
        <p:spPr bwMode="auto">
          <a:xfrm>
            <a:off x="381000" y="1600200"/>
            <a:ext cx="3657600" cy="1384300"/>
          </a:xfrm>
          <a:prstGeom prst="rect">
            <a:avLst/>
          </a:prstGeom>
          <a:noFill/>
          <a:ln w="9525">
            <a:noFill/>
            <a:miter lim="800000"/>
            <a:headEnd/>
            <a:tailEnd/>
          </a:ln>
        </p:spPr>
        <p:txBody>
          <a:bodyPr>
            <a:spAutoFit/>
          </a:bodyPr>
          <a:lstStyle/>
          <a:p>
            <a:pPr marL="115888" indent="-115888">
              <a:buFont typeface="Arial" pitchFamily="34" charset="0"/>
              <a:buChar char="•"/>
              <a:defRPr/>
            </a:pPr>
            <a:r>
              <a:rPr lang="en-US" dirty="0"/>
              <a:t>For FY14, the wage index will continue to be calculated and assigned to hospitals on the basis of the labor market area in which the hospital is located.</a:t>
            </a:r>
          </a:p>
          <a:p>
            <a:pPr>
              <a:defRPr/>
            </a:pPr>
            <a:endParaRPr lang="en-US" dirty="0"/>
          </a:p>
          <a:p>
            <a:pPr marL="115888" indent="-115888">
              <a:buFont typeface="Arial" pitchFamily="34" charset="0"/>
              <a:buChar char="•"/>
              <a:defRPr/>
            </a:pPr>
            <a:r>
              <a:rPr lang="en-US" dirty="0"/>
              <a:t>CMS defines hospital labor market areas based on the Core-Based Statistical Areas (CBSAs) </a:t>
            </a:r>
            <a:endParaRPr lang="en-US" dirty="0">
              <a:cs typeface="Tahoma" pitchFamily="34" charset="0"/>
            </a:endParaRPr>
          </a:p>
        </p:txBody>
      </p:sp>
      <p:sp>
        <p:nvSpPr>
          <p:cNvPr id="15370" name="TextBox 17"/>
          <p:cNvSpPr txBox="1">
            <a:spLocks noChangeArrowheads="1"/>
          </p:cNvSpPr>
          <p:nvPr/>
        </p:nvSpPr>
        <p:spPr bwMode="auto">
          <a:xfrm>
            <a:off x="838200" y="4572000"/>
            <a:ext cx="2971800" cy="646113"/>
          </a:xfrm>
          <a:prstGeom prst="rect">
            <a:avLst/>
          </a:prstGeom>
          <a:noFill/>
          <a:ln w="9525">
            <a:noFill/>
            <a:miter lim="800000"/>
            <a:headEnd/>
            <a:tailEnd/>
          </a:ln>
        </p:spPr>
        <p:txBody>
          <a:bodyPr>
            <a:spAutoFit/>
          </a:bodyPr>
          <a:lstStyle/>
          <a:p>
            <a:pPr marL="231775" indent="-174625">
              <a:buFont typeface="Wingdings" pitchFamily="2" charset="2"/>
              <a:buChar char="v"/>
            </a:pPr>
            <a:r>
              <a:rPr lang="en-US" dirty="0"/>
              <a:t>The FY14 national average hourly wage (unadjusted for occupational mix) is </a:t>
            </a:r>
            <a:r>
              <a:rPr lang="en-US" b="1" dirty="0"/>
              <a:t>$38.3998</a:t>
            </a:r>
            <a:r>
              <a:rPr lang="en-US" dirty="0"/>
              <a:t>.</a:t>
            </a:r>
            <a:endParaRPr lang="en-US" b="1" dirty="0"/>
          </a:p>
        </p:txBody>
      </p:sp>
      <p:sp>
        <p:nvSpPr>
          <p:cNvPr id="15371" name="Rectangle 13"/>
          <p:cNvSpPr>
            <a:spLocks noChangeArrowheads="1"/>
          </p:cNvSpPr>
          <p:nvPr/>
        </p:nvSpPr>
        <p:spPr bwMode="auto">
          <a:xfrm>
            <a:off x="381000" y="1524000"/>
            <a:ext cx="3657600" cy="4038600"/>
          </a:xfrm>
          <a:prstGeom prst="rect">
            <a:avLst/>
          </a:prstGeom>
          <a:noFill/>
          <a:ln w="9525" algn="ctr">
            <a:solidFill>
              <a:schemeClr val="tx1"/>
            </a:solidFill>
            <a:miter lim="800000"/>
            <a:headEnd/>
            <a:tailEnd/>
          </a:ln>
        </p:spPr>
        <p:txBody>
          <a:bodyPr wrap="none"/>
          <a:lstStyle/>
          <a:p>
            <a:endParaRPr lang="en-US" sz="2400" dirty="0"/>
          </a:p>
        </p:txBody>
      </p:sp>
      <p:sp>
        <p:nvSpPr>
          <p:cNvPr id="15372" name="Slide Number Placeholder 10"/>
          <p:cNvSpPr txBox="1">
            <a:spLocks/>
          </p:cNvSpPr>
          <p:nvPr/>
        </p:nvSpPr>
        <p:spPr bwMode="auto">
          <a:xfrm>
            <a:off x="8077200" y="6172200"/>
            <a:ext cx="609600" cy="685800"/>
          </a:xfrm>
          <a:prstGeom prst="rect">
            <a:avLst/>
          </a:prstGeom>
          <a:noFill/>
          <a:ln w="9525">
            <a:noFill/>
            <a:miter lim="800000"/>
            <a:headEnd/>
            <a:tailEnd/>
          </a:ln>
        </p:spPr>
        <p:txBody>
          <a:bodyPr/>
          <a:lstStyle/>
          <a:p>
            <a:pPr algn="ctr"/>
            <a:r>
              <a:rPr lang="en-US" sz="1600" dirty="0"/>
              <a:t>10</a:t>
            </a:r>
          </a:p>
        </p:txBody>
      </p:sp>
      <p:sp>
        <p:nvSpPr>
          <p:cNvPr id="15373" name="TextBox 17"/>
          <p:cNvSpPr txBox="1">
            <a:spLocks noChangeArrowheads="1"/>
          </p:cNvSpPr>
          <p:nvPr/>
        </p:nvSpPr>
        <p:spPr bwMode="auto">
          <a:xfrm>
            <a:off x="457200" y="2971800"/>
            <a:ext cx="3200400" cy="1570038"/>
          </a:xfrm>
          <a:prstGeom prst="rect">
            <a:avLst/>
          </a:prstGeom>
          <a:noFill/>
          <a:ln w="9525">
            <a:noFill/>
            <a:miter lim="800000"/>
            <a:headEnd/>
            <a:tailEnd/>
          </a:ln>
        </p:spPr>
        <p:txBody>
          <a:bodyPr>
            <a:spAutoFit/>
          </a:bodyPr>
          <a:lstStyle/>
          <a:p>
            <a:pPr marL="630238" lvl="1" indent="-168275">
              <a:buFont typeface="Wingdings" pitchFamily="2" charset="2"/>
              <a:buChar char="v"/>
            </a:pPr>
            <a:r>
              <a:rPr lang="en-US" dirty="0"/>
              <a:t>The FY14 wage index values are based on the data collected from the Medicare cost reports submitted by hospitals for cost reporting periods beginning in FY10 (the FY13 wage indices were based on data from cost reporting periods beginning during FY09).</a:t>
            </a:r>
          </a:p>
        </p:txBody>
      </p:sp>
      <p:sp>
        <p:nvSpPr>
          <p:cNvPr id="15374" name="Rectangle 27"/>
          <p:cNvSpPr>
            <a:spLocks noChangeArrowheads="1"/>
          </p:cNvSpPr>
          <p:nvPr/>
        </p:nvSpPr>
        <p:spPr bwMode="auto">
          <a:xfrm>
            <a:off x="5334000" y="1524000"/>
            <a:ext cx="3276600" cy="4038600"/>
          </a:xfrm>
          <a:prstGeom prst="rect">
            <a:avLst/>
          </a:prstGeom>
          <a:solidFill>
            <a:schemeClr val="bg1"/>
          </a:solidFill>
          <a:ln w="9525" algn="ctr">
            <a:solidFill>
              <a:schemeClr val="tx1"/>
            </a:solidFill>
            <a:miter lim="800000"/>
            <a:headEnd/>
            <a:tailEnd/>
          </a:ln>
        </p:spPr>
        <p:txBody>
          <a:bodyPr wrap="none"/>
          <a:lstStyle/>
          <a:p>
            <a:endParaRPr lang="en-US" sz="2400" dirty="0"/>
          </a:p>
        </p:txBody>
      </p:sp>
      <p:sp>
        <p:nvSpPr>
          <p:cNvPr id="29" name="TextBox 28"/>
          <p:cNvSpPr txBox="1"/>
          <p:nvPr/>
        </p:nvSpPr>
        <p:spPr>
          <a:xfrm>
            <a:off x="5410200" y="1676400"/>
            <a:ext cx="3124200" cy="3970338"/>
          </a:xfrm>
          <a:prstGeom prst="rect">
            <a:avLst/>
          </a:prstGeom>
          <a:noFill/>
        </p:spPr>
        <p:txBody>
          <a:bodyPr>
            <a:spAutoFit/>
          </a:bodyPr>
          <a:lstStyle/>
          <a:p>
            <a:pPr>
              <a:buFont typeface="Arial" pitchFamily="34" charset="0"/>
              <a:buChar char="•"/>
              <a:defRPr/>
            </a:pPr>
            <a:r>
              <a:rPr lang="en-US" dirty="0"/>
              <a:t> Providers should complete the occupational mix index survey.</a:t>
            </a:r>
          </a:p>
          <a:p>
            <a:pPr>
              <a:defRPr/>
            </a:pPr>
            <a:r>
              <a:rPr lang="en-US" dirty="0"/>
              <a:t> </a:t>
            </a:r>
          </a:p>
          <a:p>
            <a:pPr marL="682625" lvl="1" indent="-225425">
              <a:buFont typeface="Wingdings" pitchFamily="2" charset="2"/>
              <a:buChar char="v"/>
              <a:defRPr/>
            </a:pPr>
            <a:r>
              <a:rPr lang="en-US" dirty="0"/>
              <a:t>In the FY11 IPPS/LTCH PPS proposed rule and final rule, beginning with the new 2010 occupational mix survey, CMS required hospitals that do not submit occupational mix data to provide an explanation for not complying.</a:t>
            </a:r>
          </a:p>
          <a:p>
            <a:pPr lvl="1">
              <a:defRPr/>
            </a:pPr>
            <a:endParaRPr lang="en-US" dirty="0"/>
          </a:p>
          <a:p>
            <a:pPr marL="682625" lvl="1" indent="-173038">
              <a:buFont typeface="Wingdings" pitchFamily="2" charset="2"/>
              <a:buChar char="v"/>
              <a:defRPr/>
            </a:pPr>
            <a:r>
              <a:rPr lang="en-US" dirty="0"/>
              <a:t>CMS instructed fiscal intermediaries/MACs to continue gathering this information as part of the FY14 wage index desk review process. CMS will review these data for future analysis and consideration of potential penalties for noncompliant hospitals.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457200" y="90488"/>
            <a:ext cx="8229600" cy="563562"/>
          </a:xfrm>
          <a:prstGeom prst="rect">
            <a:avLst/>
          </a:prstGeom>
          <a:noFill/>
          <a:ln w="57150">
            <a:noFill/>
            <a:miter lim="800000"/>
            <a:headEnd/>
            <a:tailEnd/>
          </a:ln>
        </p:spPr>
        <p:txBody>
          <a:bodyPr lIns="91436" tIns="45716" rIns="91436" bIns="45716" anchor="ctr"/>
          <a:lstStyle/>
          <a:p>
            <a:pPr algn="ctr">
              <a:defRPr/>
            </a:pPr>
            <a:r>
              <a:rPr lang="en-US" sz="3600" b="1" kern="0" dirty="0">
                <a:solidFill>
                  <a:srgbClr val="336699"/>
                </a:solidFill>
                <a:latin typeface="+mj-lt"/>
                <a:ea typeface="+mj-ea"/>
                <a:cs typeface="+mj-cs"/>
              </a:rPr>
              <a:t>Hospital Readmissions Reduction</a:t>
            </a:r>
          </a:p>
        </p:txBody>
      </p:sp>
      <p:cxnSp>
        <p:nvCxnSpPr>
          <p:cNvPr id="16387" name="Straight Connector 5"/>
          <p:cNvCxnSpPr>
            <a:cxnSpLocks noChangeShapeType="1"/>
          </p:cNvCxnSpPr>
          <p:nvPr/>
        </p:nvCxnSpPr>
        <p:spPr bwMode="auto">
          <a:xfrm>
            <a:off x="0" y="685800"/>
            <a:ext cx="9144000" cy="0"/>
          </a:xfrm>
          <a:prstGeom prst="line">
            <a:avLst/>
          </a:prstGeom>
          <a:noFill/>
          <a:ln w="9525" algn="ctr">
            <a:solidFill>
              <a:schemeClr val="tx1"/>
            </a:solidFill>
            <a:miter lim="800000"/>
            <a:headEnd/>
            <a:tailEnd/>
          </a:ln>
        </p:spPr>
      </p:cxnSp>
      <p:sp>
        <p:nvSpPr>
          <p:cNvPr id="16388" name="TextBox 8"/>
          <p:cNvSpPr txBox="1">
            <a:spLocks noChangeArrowheads="1"/>
          </p:cNvSpPr>
          <p:nvPr/>
        </p:nvSpPr>
        <p:spPr bwMode="auto">
          <a:xfrm>
            <a:off x="457200" y="1524000"/>
            <a:ext cx="2743200" cy="461963"/>
          </a:xfrm>
          <a:prstGeom prst="rect">
            <a:avLst/>
          </a:prstGeom>
          <a:noFill/>
          <a:ln w="9525">
            <a:noFill/>
            <a:miter lim="800000"/>
            <a:headEnd/>
            <a:tailEnd/>
          </a:ln>
        </p:spPr>
        <p:txBody>
          <a:bodyPr>
            <a:spAutoFit/>
          </a:bodyPr>
          <a:lstStyle/>
          <a:p>
            <a:endParaRPr lang="en-US" sz="2400" dirty="0"/>
          </a:p>
        </p:txBody>
      </p:sp>
      <p:sp>
        <p:nvSpPr>
          <p:cNvPr id="16389" name="Rectangle 11"/>
          <p:cNvSpPr>
            <a:spLocks noChangeArrowheads="1"/>
          </p:cNvSpPr>
          <p:nvPr/>
        </p:nvSpPr>
        <p:spPr bwMode="auto">
          <a:xfrm>
            <a:off x="228600" y="990600"/>
            <a:ext cx="3886200" cy="5029200"/>
          </a:xfrm>
          <a:prstGeom prst="rect">
            <a:avLst/>
          </a:prstGeom>
          <a:solidFill>
            <a:schemeClr val="bg1"/>
          </a:solidFill>
          <a:ln w="9525" algn="ctr">
            <a:solidFill>
              <a:schemeClr val="tx1"/>
            </a:solidFill>
            <a:miter lim="800000"/>
            <a:headEnd/>
            <a:tailEnd/>
          </a:ln>
        </p:spPr>
        <p:txBody>
          <a:bodyPr wrap="none"/>
          <a:lstStyle/>
          <a:p>
            <a:endParaRPr lang="en-US" sz="2400" dirty="0"/>
          </a:p>
        </p:txBody>
      </p:sp>
      <p:sp>
        <p:nvSpPr>
          <p:cNvPr id="14342" name="TextBox 12"/>
          <p:cNvSpPr txBox="1">
            <a:spLocks noChangeArrowheads="1"/>
          </p:cNvSpPr>
          <p:nvPr/>
        </p:nvSpPr>
        <p:spPr bwMode="auto">
          <a:xfrm>
            <a:off x="304800" y="990600"/>
            <a:ext cx="3810000" cy="6002338"/>
          </a:xfrm>
          <a:prstGeom prst="rect">
            <a:avLst/>
          </a:prstGeom>
          <a:noFill/>
          <a:ln w="9525">
            <a:noFill/>
            <a:miter lim="800000"/>
            <a:headEnd/>
            <a:tailEnd/>
          </a:ln>
        </p:spPr>
        <p:txBody>
          <a:bodyPr>
            <a:spAutoFit/>
          </a:bodyPr>
          <a:lstStyle/>
          <a:p>
            <a:pPr marL="115888" indent="-115888">
              <a:buFont typeface="Arial" pitchFamily="34" charset="0"/>
              <a:buChar char="•"/>
              <a:defRPr/>
            </a:pPr>
            <a:r>
              <a:rPr lang="en-US" sz="1300" dirty="0"/>
              <a:t>The Hospital Readmissions Reduction Program requires a reduction to a hospital’s base operating DRG payment amount to account for excess readmissions of selected applicable conditions: </a:t>
            </a:r>
            <a:br>
              <a:rPr lang="en-US" sz="1300" dirty="0"/>
            </a:br>
            <a:endParaRPr lang="en-US" sz="1300" dirty="0"/>
          </a:p>
          <a:p>
            <a:pPr lvl="1" indent="52388">
              <a:buFont typeface="Wingdings" pitchFamily="2" charset="2"/>
              <a:buChar char="v"/>
              <a:defRPr/>
            </a:pPr>
            <a:r>
              <a:rPr lang="en-US" sz="1300" dirty="0"/>
              <a:t> Acute Myocardial Infarction (AMI)</a:t>
            </a:r>
          </a:p>
          <a:p>
            <a:pPr lvl="1">
              <a:buFont typeface="Wingdings" pitchFamily="2" charset="2"/>
              <a:buChar char="v"/>
              <a:defRPr/>
            </a:pPr>
            <a:r>
              <a:rPr lang="en-US" sz="1300" dirty="0"/>
              <a:t> Heart Failure (HF)</a:t>
            </a:r>
          </a:p>
          <a:p>
            <a:pPr lvl="1">
              <a:buFont typeface="Wingdings" pitchFamily="2" charset="2"/>
              <a:buChar char="v"/>
              <a:defRPr/>
            </a:pPr>
            <a:r>
              <a:rPr lang="en-US" sz="1300" dirty="0"/>
              <a:t> Pneumonia (PN)</a:t>
            </a:r>
          </a:p>
          <a:p>
            <a:pPr>
              <a:defRPr/>
            </a:pPr>
            <a:endParaRPr lang="en-US" sz="1300" dirty="0"/>
          </a:p>
          <a:p>
            <a:pPr marL="115888" indent="-115888">
              <a:buFont typeface="Arial" pitchFamily="34" charset="0"/>
              <a:buChar char="•"/>
              <a:defRPr/>
            </a:pPr>
            <a:r>
              <a:rPr lang="en-US" sz="1300" dirty="0"/>
              <a:t>Minimum number of discharges for each applicable conditions is 25.</a:t>
            </a:r>
            <a:br>
              <a:rPr lang="en-US" sz="1300" dirty="0"/>
            </a:br>
            <a:endParaRPr lang="en-US" sz="1300" dirty="0"/>
          </a:p>
          <a:p>
            <a:pPr marL="115888" indent="-115888">
              <a:buFont typeface="Arial" pitchFamily="34" charset="0"/>
              <a:buChar char="•"/>
              <a:defRPr/>
            </a:pPr>
            <a:r>
              <a:rPr lang="en-US" sz="1300" dirty="0"/>
              <a:t>Will result in a 0.2 percent decrease, approximately -$227 million, in payments to </a:t>
            </a:r>
            <a:r>
              <a:rPr lang="en-US" sz="1400" dirty="0"/>
              <a:t> </a:t>
            </a:r>
            <a:r>
              <a:rPr lang="en-US" sz="1300" dirty="0"/>
              <a:t>hospitals overall for FY14.</a:t>
            </a:r>
          </a:p>
          <a:p>
            <a:pPr>
              <a:defRPr/>
            </a:pPr>
            <a:endParaRPr lang="en-US" sz="1300" dirty="0"/>
          </a:p>
          <a:p>
            <a:pPr marL="111125" indent="-111125">
              <a:buFont typeface="Arial" pitchFamily="34" charset="0"/>
              <a:buChar char="•"/>
              <a:defRPr/>
            </a:pPr>
            <a:r>
              <a:rPr lang="en-US" sz="1300" dirty="0"/>
              <a:t>Data collected from July 1, 2009, to June 30, 2012, will be used  to calculate the excess readmission ratio and readmission payment adjustment factors for FY14. </a:t>
            </a:r>
            <a:br>
              <a:rPr lang="en-US" sz="1300" dirty="0"/>
            </a:br>
            <a:endParaRPr lang="en-US" sz="1300" dirty="0"/>
          </a:p>
          <a:p>
            <a:pPr marL="115888" indent="-115888">
              <a:buFont typeface="Arial" pitchFamily="34" charset="0"/>
              <a:buChar char="•"/>
              <a:defRPr/>
            </a:pPr>
            <a:r>
              <a:rPr lang="en-US" sz="1300" dirty="0"/>
              <a:t>Maximum reduction to hospitals with excess readmissions will increase from 1% of base operating payments in FY13 to 2% in FY14.</a:t>
            </a:r>
          </a:p>
          <a:p>
            <a:pPr marL="115888" indent="-115888">
              <a:defRPr/>
            </a:pPr>
            <a:r>
              <a:rPr lang="en-US" sz="1300" dirty="0"/>
              <a:t/>
            </a:r>
            <a:br>
              <a:rPr lang="en-US" sz="1300" dirty="0"/>
            </a:br>
            <a:endParaRPr lang="en-US" sz="1300" dirty="0"/>
          </a:p>
          <a:p>
            <a:pPr marL="573088" lvl="1" indent="-115888">
              <a:defRPr/>
            </a:pPr>
            <a:endParaRPr lang="en-US" sz="1100" dirty="0"/>
          </a:p>
          <a:p>
            <a:pPr>
              <a:defRPr/>
            </a:pPr>
            <a:endParaRPr lang="en-US" sz="1100" dirty="0"/>
          </a:p>
          <a:p>
            <a:pPr>
              <a:defRPr/>
            </a:pPr>
            <a:endParaRPr lang="en-US" sz="1100" dirty="0"/>
          </a:p>
        </p:txBody>
      </p:sp>
      <p:sp>
        <p:nvSpPr>
          <p:cNvPr id="16391" name="Rectangle 14"/>
          <p:cNvSpPr>
            <a:spLocks noChangeArrowheads="1"/>
          </p:cNvSpPr>
          <p:nvPr/>
        </p:nvSpPr>
        <p:spPr bwMode="auto">
          <a:xfrm>
            <a:off x="5486400" y="1066800"/>
            <a:ext cx="3429000" cy="4724400"/>
          </a:xfrm>
          <a:prstGeom prst="rect">
            <a:avLst/>
          </a:prstGeom>
          <a:solidFill>
            <a:schemeClr val="bg1"/>
          </a:solidFill>
          <a:ln w="9525" algn="ctr">
            <a:solidFill>
              <a:schemeClr val="tx1"/>
            </a:solidFill>
            <a:miter lim="800000"/>
            <a:headEnd/>
            <a:tailEnd/>
          </a:ln>
        </p:spPr>
        <p:txBody>
          <a:bodyPr wrap="none"/>
          <a:lstStyle/>
          <a:p>
            <a:endParaRPr lang="en-US" sz="2400" dirty="0"/>
          </a:p>
        </p:txBody>
      </p:sp>
      <p:sp>
        <p:nvSpPr>
          <p:cNvPr id="16392" name="TextBox 15"/>
          <p:cNvSpPr txBox="1">
            <a:spLocks noChangeArrowheads="1"/>
          </p:cNvSpPr>
          <p:nvPr/>
        </p:nvSpPr>
        <p:spPr bwMode="auto">
          <a:xfrm>
            <a:off x="5638800" y="1219200"/>
            <a:ext cx="3124200" cy="1169988"/>
          </a:xfrm>
          <a:prstGeom prst="rect">
            <a:avLst/>
          </a:prstGeom>
          <a:noFill/>
          <a:ln w="9525">
            <a:noFill/>
            <a:miter lim="800000"/>
            <a:headEnd/>
            <a:tailEnd/>
          </a:ln>
        </p:spPr>
        <p:txBody>
          <a:bodyPr>
            <a:spAutoFit/>
          </a:bodyPr>
          <a:lstStyle/>
          <a:p>
            <a:pPr marL="115888" indent="-115888">
              <a:buFont typeface="Arial" pitchFamily="34" charset="0"/>
              <a:buChar char="•"/>
            </a:pPr>
            <a:r>
              <a:rPr lang="en-US" sz="1400" dirty="0"/>
              <a:t>Hospitals should work to understand the readmission drivers within their patient population and put programs in place to mitigate these issues.</a:t>
            </a:r>
          </a:p>
        </p:txBody>
      </p:sp>
      <p:sp>
        <p:nvSpPr>
          <p:cNvPr id="16393" name="Right Arrow 16"/>
          <p:cNvSpPr>
            <a:spLocks noChangeArrowheads="1"/>
          </p:cNvSpPr>
          <p:nvPr/>
        </p:nvSpPr>
        <p:spPr bwMode="auto">
          <a:xfrm>
            <a:off x="4343400" y="2438400"/>
            <a:ext cx="990600" cy="762000"/>
          </a:xfrm>
          <a:prstGeom prst="rightArrow">
            <a:avLst>
              <a:gd name="adj1" fmla="val 50000"/>
              <a:gd name="adj2" fmla="val 50002"/>
            </a:avLst>
          </a:prstGeom>
          <a:solidFill>
            <a:schemeClr val="accent1"/>
          </a:solidFill>
          <a:ln w="9525" algn="ctr">
            <a:solidFill>
              <a:schemeClr val="tx1"/>
            </a:solidFill>
            <a:miter lim="800000"/>
            <a:headEnd/>
            <a:tailEnd/>
          </a:ln>
        </p:spPr>
        <p:txBody>
          <a:bodyPr wrap="none"/>
          <a:lstStyle/>
          <a:p>
            <a:endParaRPr lang="en-US" sz="2400" dirty="0"/>
          </a:p>
        </p:txBody>
      </p:sp>
      <p:sp>
        <p:nvSpPr>
          <p:cNvPr id="16394" name="TextBox 17"/>
          <p:cNvSpPr txBox="1">
            <a:spLocks noChangeArrowheads="1"/>
          </p:cNvSpPr>
          <p:nvPr/>
        </p:nvSpPr>
        <p:spPr bwMode="auto">
          <a:xfrm>
            <a:off x="609600" y="685800"/>
            <a:ext cx="2743200" cy="276225"/>
          </a:xfrm>
          <a:prstGeom prst="rect">
            <a:avLst/>
          </a:prstGeom>
          <a:noFill/>
          <a:ln w="9525">
            <a:noFill/>
            <a:miter lim="800000"/>
            <a:headEnd/>
            <a:tailEnd/>
          </a:ln>
        </p:spPr>
        <p:txBody>
          <a:bodyPr>
            <a:spAutoFit/>
          </a:bodyPr>
          <a:lstStyle/>
          <a:p>
            <a:pPr algn="ctr"/>
            <a:r>
              <a:rPr lang="en-US" b="1" u="sng" dirty="0"/>
              <a:t>IPPS Provisions</a:t>
            </a:r>
          </a:p>
        </p:txBody>
      </p:sp>
      <p:sp>
        <p:nvSpPr>
          <p:cNvPr id="16395" name="TextBox 18"/>
          <p:cNvSpPr txBox="1">
            <a:spLocks noChangeArrowheads="1"/>
          </p:cNvSpPr>
          <p:nvPr/>
        </p:nvSpPr>
        <p:spPr bwMode="auto">
          <a:xfrm>
            <a:off x="5943600" y="762000"/>
            <a:ext cx="2362200" cy="276225"/>
          </a:xfrm>
          <a:prstGeom prst="rect">
            <a:avLst/>
          </a:prstGeom>
          <a:noFill/>
          <a:ln w="9525">
            <a:noFill/>
            <a:miter lim="800000"/>
            <a:headEnd/>
            <a:tailEnd/>
          </a:ln>
        </p:spPr>
        <p:txBody>
          <a:bodyPr>
            <a:spAutoFit/>
          </a:bodyPr>
          <a:lstStyle/>
          <a:p>
            <a:r>
              <a:rPr lang="en-US" b="1" u="sng" dirty="0"/>
              <a:t>Implications for Hospitals</a:t>
            </a:r>
            <a:r>
              <a:rPr lang="en-US" b="1" dirty="0"/>
              <a:t> </a:t>
            </a:r>
          </a:p>
        </p:txBody>
      </p:sp>
      <p:sp>
        <p:nvSpPr>
          <p:cNvPr id="16396" name="Slide Number Placeholder 10"/>
          <p:cNvSpPr txBox="1">
            <a:spLocks/>
          </p:cNvSpPr>
          <p:nvPr/>
        </p:nvSpPr>
        <p:spPr bwMode="auto">
          <a:xfrm>
            <a:off x="7924800" y="6248400"/>
            <a:ext cx="762000" cy="609600"/>
          </a:xfrm>
          <a:prstGeom prst="rect">
            <a:avLst/>
          </a:prstGeom>
          <a:noFill/>
          <a:ln w="9525">
            <a:noFill/>
            <a:miter lim="800000"/>
            <a:headEnd/>
            <a:tailEnd/>
          </a:ln>
        </p:spPr>
        <p:txBody>
          <a:bodyPr/>
          <a:lstStyle/>
          <a:p>
            <a:pPr algn="ctr"/>
            <a:endParaRPr lang="en-US" sz="1600" dirty="0"/>
          </a:p>
        </p:txBody>
      </p:sp>
      <p:sp>
        <p:nvSpPr>
          <p:cNvPr id="16397" name="Rectangle 12"/>
          <p:cNvSpPr>
            <a:spLocks noChangeArrowheads="1"/>
          </p:cNvSpPr>
          <p:nvPr/>
        </p:nvSpPr>
        <p:spPr bwMode="auto">
          <a:xfrm>
            <a:off x="8229600" y="6248400"/>
            <a:ext cx="409575" cy="338138"/>
          </a:xfrm>
          <a:prstGeom prst="rect">
            <a:avLst/>
          </a:prstGeom>
          <a:noFill/>
          <a:ln w="9525">
            <a:noFill/>
            <a:miter lim="800000"/>
            <a:headEnd/>
            <a:tailEnd/>
          </a:ln>
        </p:spPr>
        <p:txBody>
          <a:bodyPr wrap="none">
            <a:spAutoFit/>
          </a:bodyPr>
          <a:lstStyle/>
          <a:p>
            <a:r>
              <a:rPr lang="en-US" sz="1600" dirty="0"/>
              <a:t>11</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33400" y="228600"/>
            <a:ext cx="8001000" cy="584200"/>
          </a:xfrm>
          <a:prstGeom prst="rect">
            <a:avLst/>
          </a:prstGeom>
        </p:spPr>
        <p:txBody>
          <a:bodyPr>
            <a:spAutoFit/>
          </a:bodyPr>
          <a:lstStyle/>
          <a:p>
            <a:pPr algn="ctr">
              <a:defRPr/>
            </a:pPr>
            <a:r>
              <a:rPr lang="en-US" sz="3200" b="1" kern="0" dirty="0">
                <a:solidFill>
                  <a:srgbClr val="336699"/>
                </a:solidFill>
                <a:latin typeface="+mn-lt"/>
              </a:rPr>
              <a:t>Hospital Readmissions Reduction</a:t>
            </a:r>
          </a:p>
        </p:txBody>
      </p:sp>
      <p:sp>
        <p:nvSpPr>
          <p:cNvPr id="9" name="Rectangle 8"/>
          <p:cNvSpPr/>
          <p:nvPr/>
        </p:nvSpPr>
        <p:spPr bwMode="auto">
          <a:xfrm>
            <a:off x="152400" y="914400"/>
            <a:ext cx="8610600" cy="5105400"/>
          </a:xfrm>
          <a:prstGeom prst="rect">
            <a:avLst/>
          </a:prstGeom>
          <a:solidFill>
            <a:schemeClr val="bg1"/>
          </a:solidFill>
          <a:ln w="9525" cap="flat" cmpd="sng" algn="ctr">
            <a:solidFill>
              <a:schemeClr val="tx1"/>
            </a:solidFill>
            <a:prstDash val="solid"/>
            <a:miter lim="800000"/>
            <a:headEnd type="none" w="med" len="med"/>
            <a:tailEnd type="none" w="med" len="med"/>
          </a:ln>
          <a:effectLst/>
        </p:spPr>
        <p:txBody>
          <a:bodyPr wrap="none"/>
          <a:lstStyle/>
          <a:p>
            <a:pPr marL="115888" indent="-115888">
              <a:buFont typeface="Arial" pitchFamily="34" charset="0"/>
              <a:buChar char="•"/>
              <a:defRPr/>
            </a:pPr>
            <a:endParaRPr lang="en-US" dirty="0"/>
          </a:p>
          <a:p>
            <a:pPr marL="115888" indent="-115888">
              <a:defRPr/>
            </a:pPr>
            <a:endParaRPr lang="en-US" dirty="0"/>
          </a:p>
          <a:p>
            <a:pPr marL="228600" indent="-228600">
              <a:defRPr/>
            </a:pPr>
            <a:endParaRPr lang="en-US" dirty="0"/>
          </a:p>
          <a:p>
            <a:pPr marL="228600" indent="-228600">
              <a:defRPr/>
            </a:pPr>
            <a:r>
              <a:rPr lang="en-US" dirty="0"/>
              <a:t> </a:t>
            </a:r>
          </a:p>
          <a:p>
            <a:pPr marL="228600" indent="-228600">
              <a:defRPr/>
            </a:pPr>
            <a:endParaRPr lang="en-US" dirty="0"/>
          </a:p>
          <a:p>
            <a:pPr marL="228600" indent="-228600">
              <a:defRPr/>
            </a:pPr>
            <a:r>
              <a:rPr lang="en-US" dirty="0"/>
              <a:t> </a:t>
            </a:r>
          </a:p>
        </p:txBody>
      </p:sp>
      <p:cxnSp>
        <p:nvCxnSpPr>
          <p:cNvPr id="17412" name="Straight Connector 10"/>
          <p:cNvCxnSpPr>
            <a:cxnSpLocks noChangeShapeType="1"/>
          </p:cNvCxnSpPr>
          <p:nvPr/>
        </p:nvCxnSpPr>
        <p:spPr bwMode="auto">
          <a:xfrm>
            <a:off x="0" y="685800"/>
            <a:ext cx="8991600" cy="0"/>
          </a:xfrm>
          <a:prstGeom prst="line">
            <a:avLst/>
          </a:prstGeom>
          <a:noFill/>
          <a:ln w="9525" algn="ctr">
            <a:solidFill>
              <a:schemeClr val="tx1"/>
            </a:solidFill>
            <a:miter lim="800000"/>
            <a:headEnd/>
            <a:tailEnd/>
          </a:ln>
        </p:spPr>
      </p:cxnSp>
      <p:sp>
        <p:nvSpPr>
          <p:cNvPr id="12" name="Rectangle 11"/>
          <p:cNvSpPr/>
          <p:nvPr/>
        </p:nvSpPr>
        <p:spPr bwMode="auto">
          <a:xfrm>
            <a:off x="381000" y="990600"/>
            <a:ext cx="8229600" cy="4724400"/>
          </a:xfrm>
          <a:prstGeom prst="rect">
            <a:avLst/>
          </a:prstGeom>
          <a:solidFill>
            <a:schemeClr val="bg1"/>
          </a:solidFill>
          <a:ln w="9525" cap="flat" cmpd="sng" algn="ctr">
            <a:solidFill>
              <a:schemeClr val="tx1"/>
            </a:solidFill>
            <a:prstDash val="solid"/>
            <a:miter lim="800000"/>
            <a:headEnd type="none" w="med" len="med"/>
            <a:tailEnd type="none" w="med" len="med"/>
          </a:ln>
          <a:effectLst/>
        </p:spPr>
        <p:txBody>
          <a:bodyPr wrap="none"/>
          <a:lstStyle/>
          <a:p>
            <a:pPr marL="171450" indent="-171450">
              <a:buFont typeface="Arial" pitchFamily="34" charset="0"/>
              <a:buChar char="•"/>
              <a:defRPr/>
            </a:pPr>
            <a:r>
              <a:rPr lang="en-US" sz="1400" dirty="0"/>
              <a:t>CMS identified planned readmissions for procedures and treatments for exclusion </a:t>
            </a:r>
          </a:p>
          <a:p>
            <a:pPr marL="115888" indent="-4763">
              <a:defRPr/>
            </a:pPr>
            <a:r>
              <a:rPr lang="en-US" sz="1400" dirty="0"/>
              <a:t> from the readmission Measures.</a:t>
            </a:r>
          </a:p>
          <a:p>
            <a:pPr marL="742950" indent="-280988">
              <a:defRPr/>
            </a:pPr>
            <a:endParaRPr lang="en-US" sz="1400" dirty="0"/>
          </a:p>
          <a:p>
            <a:pPr marL="682625" lvl="1" indent="-220663">
              <a:buFont typeface="Wingdings" pitchFamily="2" charset="2"/>
              <a:buChar char="v"/>
              <a:defRPr/>
            </a:pPr>
            <a:r>
              <a:rPr lang="en-US" sz="1400" dirty="0"/>
              <a:t>Developed an expanded “planned readmission algorithm” in the CMS </a:t>
            </a:r>
            <a:br>
              <a:rPr lang="en-US" sz="1400" dirty="0"/>
            </a:br>
            <a:r>
              <a:rPr lang="en-US" sz="1400" dirty="0"/>
              <a:t>Planned Readmission Algorithm Version 2.1 Report </a:t>
            </a:r>
          </a:p>
          <a:p>
            <a:pPr marL="512763" lvl="1" indent="-50800">
              <a:buFont typeface="Wingdings" pitchFamily="2" charset="2"/>
              <a:buChar char="v"/>
              <a:defRPr/>
            </a:pPr>
            <a:r>
              <a:rPr lang="en-US" sz="1400" dirty="0"/>
              <a:t> Will apply the algorithm to the AMI, HF, and PN measures for FY14</a:t>
            </a:r>
          </a:p>
          <a:p>
            <a:pPr marL="115888" indent="-115888">
              <a:defRPr/>
            </a:pPr>
            <a:endParaRPr lang="en-US" sz="1400" dirty="0"/>
          </a:p>
          <a:p>
            <a:pPr marL="171450" indent="-171450">
              <a:buFont typeface="Arial" pitchFamily="34" charset="0"/>
              <a:buChar char="•"/>
              <a:defRPr/>
            </a:pPr>
            <a:r>
              <a:rPr lang="en-US" sz="1400" dirty="0"/>
              <a:t>For FY15, CMS has expanded applicable conditions to include:</a:t>
            </a:r>
            <a:br>
              <a:rPr lang="en-US" sz="1400" dirty="0"/>
            </a:br>
            <a:endParaRPr lang="en-US" sz="1400" dirty="0"/>
          </a:p>
          <a:p>
            <a:pPr lvl="1" indent="115888">
              <a:buFont typeface="Wingdings" pitchFamily="2" charset="2"/>
              <a:buChar char="v"/>
              <a:defRPr/>
            </a:pPr>
            <a:r>
              <a:rPr lang="en-US" sz="1400" dirty="0"/>
              <a:t> Total Hip Arthroplasty (THA) and TKA (Total </a:t>
            </a:r>
          </a:p>
          <a:p>
            <a:pPr lvl="1" indent="115888">
              <a:defRPr/>
            </a:pPr>
            <a:r>
              <a:rPr lang="en-US" sz="1400" dirty="0"/>
              <a:t>  Knee </a:t>
            </a:r>
            <a:r>
              <a:rPr lang="en-US" sz="1400" dirty="0" smtClean="0"/>
              <a:t>Arthroplasty</a:t>
            </a:r>
            <a:r>
              <a:rPr lang="en-US" sz="1400" dirty="0" smtClean="0"/>
              <a:t>)</a:t>
            </a:r>
            <a:endParaRPr lang="en-US" sz="1400" dirty="0"/>
          </a:p>
          <a:p>
            <a:pPr lvl="1" indent="115888">
              <a:buFont typeface="Wingdings" pitchFamily="2" charset="2"/>
              <a:buChar char="v"/>
              <a:defRPr/>
            </a:pPr>
            <a:r>
              <a:rPr lang="en-US" sz="1400" dirty="0"/>
              <a:t> Chronic obstructive pulmonary disease</a:t>
            </a:r>
          </a:p>
          <a:p>
            <a:pPr lvl="1" indent="115888">
              <a:defRPr/>
            </a:pPr>
            <a:r>
              <a:rPr lang="en-US" sz="1400" dirty="0"/>
              <a:t> (COPD)</a:t>
            </a:r>
          </a:p>
          <a:p>
            <a:pPr lvl="1" indent="115888">
              <a:defRPr/>
            </a:pPr>
            <a:endParaRPr lang="en-US" sz="1400" dirty="0"/>
          </a:p>
          <a:p>
            <a:pPr indent="115888">
              <a:buFont typeface="Arial" pitchFamily="34" charset="0"/>
              <a:buChar char="•"/>
              <a:defRPr/>
            </a:pPr>
            <a:r>
              <a:rPr lang="en-US" sz="1400" dirty="0"/>
              <a:t> HHS Secretary can exempt Maryland hospitals from the Hospital Readmissions Reduction Program.</a:t>
            </a:r>
            <a:br>
              <a:rPr lang="en-US" sz="1400" dirty="0"/>
            </a:br>
            <a:endParaRPr lang="en-US" sz="1400" dirty="0"/>
          </a:p>
          <a:p>
            <a:pPr lvl="1" indent="115888">
              <a:buFont typeface="Wingdings" pitchFamily="2" charset="2"/>
              <a:buChar char="v"/>
              <a:defRPr/>
            </a:pPr>
            <a:r>
              <a:rPr lang="en-US" sz="1400" dirty="0"/>
              <a:t> In order for state to receive the waiver of participation, final report must be submitted</a:t>
            </a:r>
          </a:p>
          <a:p>
            <a:pPr lvl="1" indent="115888">
              <a:defRPr/>
            </a:pPr>
            <a:r>
              <a:rPr lang="en-US" sz="1400" dirty="0"/>
              <a:t>  by June each year.</a:t>
            </a:r>
          </a:p>
          <a:p>
            <a:pPr lvl="1" indent="115888">
              <a:buFont typeface="Wingdings" pitchFamily="2" charset="2"/>
              <a:buChar char="v"/>
              <a:defRPr/>
            </a:pPr>
            <a:endParaRPr lang="en-US" sz="1400" dirty="0"/>
          </a:p>
        </p:txBody>
      </p:sp>
      <p:sp>
        <p:nvSpPr>
          <p:cNvPr id="17414" name="Rectangle 5"/>
          <p:cNvSpPr>
            <a:spLocks noChangeArrowheads="1"/>
          </p:cNvSpPr>
          <p:nvPr/>
        </p:nvSpPr>
        <p:spPr bwMode="auto">
          <a:xfrm>
            <a:off x="8077200" y="6248400"/>
            <a:ext cx="485775" cy="338138"/>
          </a:xfrm>
          <a:prstGeom prst="rect">
            <a:avLst/>
          </a:prstGeom>
          <a:noFill/>
          <a:ln w="9525">
            <a:noFill/>
            <a:miter lim="800000"/>
            <a:headEnd/>
            <a:tailEnd/>
          </a:ln>
        </p:spPr>
        <p:txBody>
          <a:bodyPr>
            <a:spAutoFit/>
          </a:bodyPr>
          <a:lstStyle/>
          <a:p>
            <a:r>
              <a:rPr lang="en-US" sz="1600" dirty="0"/>
              <a:t>12</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457200" y="152400"/>
            <a:ext cx="8229600" cy="563563"/>
          </a:xfrm>
          <a:prstGeom prst="rect">
            <a:avLst/>
          </a:prstGeom>
          <a:noFill/>
          <a:ln w="57150">
            <a:noFill/>
            <a:miter lim="800000"/>
            <a:headEnd/>
            <a:tailEnd/>
          </a:ln>
        </p:spPr>
        <p:txBody>
          <a:bodyPr lIns="91436" tIns="45716" rIns="91436" bIns="45716" anchor="ctr"/>
          <a:lstStyle/>
          <a:p>
            <a:pPr algn="ctr">
              <a:defRPr/>
            </a:pPr>
            <a:r>
              <a:rPr lang="en-US" sz="3600" b="1" kern="0" dirty="0" smtClean="0">
                <a:solidFill>
                  <a:srgbClr val="336699"/>
                </a:solidFill>
                <a:latin typeface="+mj-lt"/>
                <a:ea typeface="+mj-ea"/>
                <a:cs typeface="+mj-cs"/>
              </a:rPr>
              <a:t>Value-Based </a:t>
            </a:r>
            <a:r>
              <a:rPr lang="en-US" sz="3600" b="1" kern="0" dirty="0">
                <a:solidFill>
                  <a:srgbClr val="336699"/>
                </a:solidFill>
                <a:latin typeface="+mj-lt"/>
                <a:ea typeface="+mj-ea"/>
                <a:cs typeface="+mj-cs"/>
              </a:rPr>
              <a:t>Purchasing </a:t>
            </a:r>
          </a:p>
        </p:txBody>
      </p:sp>
      <p:cxnSp>
        <p:nvCxnSpPr>
          <p:cNvPr id="18435" name="Straight Connector 3"/>
          <p:cNvCxnSpPr>
            <a:cxnSpLocks noChangeShapeType="1"/>
          </p:cNvCxnSpPr>
          <p:nvPr/>
        </p:nvCxnSpPr>
        <p:spPr bwMode="auto">
          <a:xfrm>
            <a:off x="0" y="762000"/>
            <a:ext cx="9144000" cy="0"/>
          </a:xfrm>
          <a:prstGeom prst="line">
            <a:avLst/>
          </a:prstGeom>
          <a:noFill/>
          <a:ln w="9525" algn="ctr">
            <a:solidFill>
              <a:schemeClr val="tx1"/>
            </a:solidFill>
            <a:miter lim="800000"/>
            <a:headEnd/>
            <a:tailEnd/>
          </a:ln>
        </p:spPr>
      </p:cxnSp>
      <p:sp>
        <p:nvSpPr>
          <p:cNvPr id="15364" name="TextBox 9"/>
          <p:cNvSpPr txBox="1">
            <a:spLocks noChangeArrowheads="1"/>
          </p:cNvSpPr>
          <p:nvPr/>
        </p:nvSpPr>
        <p:spPr bwMode="auto">
          <a:xfrm>
            <a:off x="304800" y="914400"/>
            <a:ext cx="8458200" cy="3908425"/>
          </a:xfrm>
          <a:prstGeom prst="rect">
            <a:avLst/>
          </a:prstGeom>
          <a:noFill/>
          <a:ln w="9525">
            <a:noFill/>
            <a:miter lim="800000"/>
            <a:headEnd/>
            <a:tailEnd/>
          </a:ln>
        </p:spPr>
        <p:txBody>
          <a:bodyPr>
            <a:spAutoFit/>
          </a:bodyPr>
          <a:lstStyle/>
          <a:p>
            <a:pPr marL="288925" indent="-173038">
              <a:buFont typeface="Arial" pitchFamily="34" charset="0"/>
              <a:buChar char="•"/>
              <a:defRPr/>
            </a:pPr>
            <a:r>
              <a:rPr lang="en-US" sz="1800" dirty="0"/>
              <a:t>Under Hospital Value-based Purchasing Program (VBP), value-based incentive payments are made in a fiscal year to hospitals that meet performance standards established for a performance period for such fiscal year. </a:t>
            </a:r>
            <a:br>
              <a:rPr lang="en-US" sz="1800" dirty="0"/>
            </a:br>
            <a:endParaRPr lang="en-US" sz="1800" dirty="0"/>
          </a:p>
          <a:p>
            <a:pPr marL="288925" indent="-288925">
              <a:buFont typeface="Arial" pitchFamily="34" charset="0"/>
              <a:buChar char="•"/>
              <a:defRPr/>
            </a:pPr>
            <a:r>
              <a:rPr lang="en-US" sz="1800" dirty="0"/>
              <a:t>ACA directs the Secretary to begin making value-based incentive payments under the Hospital Inpatient VBP Program for discharges occurring on or after October 1, 2012. </a:t>
            </a:r>
          </a:p>
          <a:p>
            <a:pPr>
              <a:defRPr/>
            </a:pPr>
            <a:endParaRPr lang="en-US" sz="1800" dirty="0"/>
          </a:p>
          <a:p>
            <a:pPr lvl="1">
              <a:buFont typeface="Wingdings" pitchFamily="2" charset="2"/>
              <a:buChar char="v"/>
              <a:defRPr/>
            </a:pPr>
            <a:r>
              <a:rPr lang="en-US" sz="1800" b="1" dirty="0"/>
              <a:t>The applicable percentage for FY14 is 1.25%</a:t>
            </a:r>
          </a:p>
          <a:p>
            <a:pPr lvl="1">
              <a:buFont typeface="Wingdings" pitchFamily="2" charset="2"/>
              <a:buChar char="v"/>
              <a:defRPr/>
            </a:pPr>
            <a:r>
              <a:rPr lang="en-US" sz="1800" dirty="0"/>
              <a:t> The applicable percentage for FY15 is 1.5%</a:t>
            </a:r>
          </a:p>
          <a:p>
            <a:pPr lvl="1">
              <a:buFont typeface="Wingdings" pitchFamily="2" charset="2"/>
              <a:buChar char="v"/>
              <a:defRPr/>
            </a:pPr>
            <a:r>
              <a:rPr lang="en-US" sz="1800" dirty="0"/>
              <a:t> The applicable percentage for FY16 is 1.75%</a:t>
            </a:r>
          </a:p>
          <a:p>
            <a:pPr lvl="1">
              <a:buFont typeface="Wingdings" pitchFamily="2" charset="2"/>
              <a:buChar char="v"/>
              <a:defRPr/>
            </a:pPr>
            <a:r>
              <a:rPr lang="en-US" sz="1800" dirty="0"/>
              <a:t> The applicable percentage for FY17 and  subsequent years is 2%</a:t>
            </a:r>
          </a:p>
          <a:p>
            <a:pPr>
              <a:buFont typeface="Arial" pitchFamily="34" charset="0"/>
              <a:buChar char="•"/>
              <a:defRPr/>
            </a:pPr>
            <a:endParaRPr lang="en-US" sz="1600" dirty="0"/>
          </a:p>
          <a:p>
            <a:pPr>
              <a:defRPr/>
            </a:pPr>
            <a:endParaRPr lang="en-US" sz="1600" dirty="0"/>
          </a:p>
        </p:txBody>
      </p:sp>
      <p:sp>
        <p:nvSpPr>
          <p:cNvPr id="18437" name="Slide Number Placeholder 10"/>
          <p:cNvSpPr txBox="1">
            <a:spLocks/>
          </p:cNvSpPr>
          <p:nvPr/>
        </p:nvSpPr>
        <p:spPr bwMode="auto">
          <a:xfrm>
            <a:off x="7924800" y="6248400"/>
            <a:ext cx="762000" cy="609600"/>
          </a:xfrm>
          <a:prstGeom prst="rect">
            <a:avLst/>
          </a:prstGeom>
          <a:noFill/>
          <a:ln w="9525">
            <a:noFill/>
            <a:miter lim="800000"/>
            <a:headEnd/>
            <a:tailEnd/>
          </a:ln>
        </p:spPr>
        <p:txBody>
          <a:bodyPr/>
          <a:lstStyle/>
          <a:p>
            <a:pPr algn="ctr"/>
            <a:r>
              <a:rPr lang="en-US" sz="1600" dirty="0"/>
              <a:t>13</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457200" y="152400"/>
            <a:ext cx="8229600" cy="563563"/>
          </a:xfrm>
          <a:prstGeom prst="rect">
            <a:avLst/>
          </a:prstGeom>
          <a:noFill/>
          <a:ln w="57150">
            <a:noFill/>
            <a:miter lim="800000"/>
            <a:headEnd/>
            <a:tailEnd/>
          </a:ln>
        </p:spPr>
        <p:txBody>
          <a:bodyPr lIns="91436" tIns="45716" rIns="91436" bIns="45716" anchor="ctr"/>
          <a:lstStyle/>
          <a:p>
            <a:pPr algn="ctr">
              <a:defRPr/>
            </a:pPr>
            <a:r>
              <a:rPr lang="en-US" sz="3600" b="1" kern="0" dirty="0" smtClean="0">
                <a:solidFill>
                  <a:srgbClr val="336699"/>
                </a:solidFill>
                <a:latin typeface="+mj-lt"/>
                <a:ea typeface="+mj-ea"/>
                <a:cs typeface="+mj-cs"/>
              </a:rPr>
              <a:t>Value-Based </a:t>
            </a:r>
            <a:r>
              <a:rPr lang="en-US" sz="3600" b="1" kern="0" dirty="0">
                <a:solidFill>
                  <a:srgbClr val="336699"/>
                </a:solidFill>
                <a:latin typeface="+mj-lt"/>
                <a:ea typeface="+mj-ea"/>
                <a:cs typeface="+mj-cs"/>
              </a:rPr>
              <a:t>Purchasing </a:t>
            </a:r>
          </a:p>
        </p:txBody>
      </p:sp>
      <p:cxnSp>
        <p:nvCxnSpPr>
          <p:cNvPr id="19459" name="Straight Connector 3"/>
          <p:cNvCxnSpPr>
            <a:cxnSpLocks noChangeShapeType="1"/>
          </p:cNvCxnSpPr>
          <p:nvPr/>
        </p:nvCxnSpPr>
        <p:spPr bwMode="auto">
          <a:xfrm>
            <a:off x="0" y="685800"/>
            <a:ext cx="9144000" cy="0"/>
          </a:xfrm>
          <a:prstGeom prst="line">
            <a:avLst/>
          </a:prstGeom>
          <a:noFill/>
          <a:ln w="9525" algn="ctr">
            <a:solidFill>
              <a:schemeClr val="tx1"/>
            </a:solidFill>
            <a:miter lim="800000"/>
            <a:headEnd/>
            <a:tailEnd/>
          </a:ln>
        </p:spPr>
      </p:cxnSp>
      <p:sp>
        <p:nvSpPr>
          <p:cNvPr id="16388" name="TextBox 5"/>
          <p:cNvSpPr txBox="1">
            <a:spLocks noChangeArrowheads="1"/>
          </p:cNvSpPr>
          <p:nvPr/>
        </p:nvSpPr>
        <p:spPr bwMode="auto">
          <a:xfrm>
            <a:off x="228600" y="838200"/>
            <a:ext cx="8686800" cy="4062413"/>
          </a:xfrm>
          <a:prstGeom prst="rect">
            <a:avLst/>
          </a:prstGeom>
          <a:noFill/>
          <a:ln w="9525">
            <a:noFill/>
            <a:miter lim="800000"/>
            <a:headEnd/>
            <a:tailEnd/>
          </a:ln>
        </p:spPr>
        <p:txBody>
          <a:bodyPr>
            <a:spAutoFit/>
          </a:bodyPr>
          <a:lstStyle/>
          <a:p>
            <a:pPr>
              <a:defRPr/>
            </a:pPr>
            <a:r>
              <a:rPr lang="en-US" sz="1400" b="1" i="1" u="sng" dirty="0"/>
              <a:t>FY14</a:t>
            </a:r>
          </a:p>
          <a:p>
            <a:pPr>
              <a:defRPr/>
            </a:pPr>
            <a:endParaRPr lang="en-US" sz="1400" dirty="0"/>
          </a:p>
          <a:p>
            <a:pPr>
              <a:buFont typeface="Arial" pitchFamily="34" charset="0"/>
              <a:buChar char="•"/>
              <a:defRPr/>
            </a:pPr>
            <a:r>
              <a:rPr lang="en-US" sz="1400" dirty="0"/>
              <a:t> </a:t>
            </a:r>
            <a:r>
              <a:rPr lang="en-US" sz="1600" dirty="0"/>
              <a:t>CMS estimates that the total amount available for performance-based incentive</a:t>
            </a:r>
          </a:p>
          <a:p>
            <a:pPr marL="115888">
              <a:defRPr/>
            </a:pPr>
            <a:r>
              <a:rPr lang="en-US" sz="1600" dirty="0"/>
              <a:t>payments for </a:t>
            </a:r>
            <a:r>
              <a:rPr lang="en-US" sz="1600" dirty="0" smtClean="0"/>
              <a:t>FY14 will </a:t>
            </a:r>
            <a:r>
              <a:rPr lang="en-US" sz="1600" dirty="0"/>
              <a:t>be approximately $1.1 billion.</a:t>
            </a:r>
          </a:p>
          <a:p>
            <a:pPr>
              <a:defRPr/>
            </a:pPr>
            <a:endParaRPr lang="en-US" sz="1600" dirty="0"/>
          </a:p>
          <a:p>
            <a:pPr marL="115888" indent="-115888">
              <a:buFont typeface="Arial" pitchFamily="34" charset="0"/>
              <a:buChar char="•"/>
              <a:defRPr/>
            </a:pPr>
            <a:r>
              <a:rPr lang="en-US" sz="1600" dirty="0"/>
              <a:t>All hospitals will have a 1.25% reduction in their payments and those qualifying for the incentives will share in the $1.1 billion pool.</a:t>
            </a:r>
          </a:p>
          <a:p>
            <a:pPr>
              <a:defRPr/>
            </a:pPr>
            <a:endParaRPr lang="en-US" sz="1600" dirty="0"/>
          </a:p>
          <a:p>
            <a:pPr>
              <a:buFont typeface="Arial" pitchFamily="34" charset="0"/>
              <a:buChar char="•"/>
              <a:defRPr/>
            </a:pPr>
            <a:r>
              <a:rPr lang="en-US" sz="1600" dirty="0"/>
              <a:t> FY14 Baseline and Performance Periods:</a:t>
            </a:r>
          </a:p>
          <a:p>
            <a:pPr>
              <a:defRPr/>
            </a:pPr>
            <a:endParaRPr lang="en-US" sz="1400" dirty="0"/>
          </a:p>
          <a:p>
            <a:pPr>
              <a:defRPr/>
            </a:pPr>
            <a:endParaRPr lang="en-US" sz="1400" dirty="0"/>
          </a:p>
          <a:p>
            <a:pPr lvl="1">
              <a:buFont typeface="Wingdings" pitchFamily="2" charset="2"/>
              <a:buChar char="v"/>
              <a:defRPr/>
            </a:pPr>
            <a:endParaRPr lang="en-US" sz="1400" dirty="0"/>
          </a:p>
          <a:p>
            <a:pPr>
              <a:defRPr/>
            </a:pPr>
            <a:endParaRPr lang="en-US" sz="1400" dirty="0"/>
          </a:p>
          <a:p>
            <a:pPr>
              <a:defRPr/>
            </a:pPr>
            <a:r>
              <a:rPr lang="en-US" b="1" dirty="0"/>
              <a:t/>
            </a:r>
            <a:br>
              <a:rPr lang="en-US" b="1" dirty="0"/>
            </a:br>
            <a:endParaRPr lang="en-US" b="1" dirty="0"/>
          </a:p>
          <a:p>
            <a:pPr>
              <a:defRPr/>
            </a:pPr>
            <a:endParaRPr lang="en-US" sz="1400" dirty="0"/>
          </a:p>
          <a:p>
            <a:pPr>
              <a:defRPr/>
            </a:pPr>
            <a:endParaRPr lang="en-US" sz="2400" dirty="0"/>
          </a:p>
        </p:txBody>
      </p:sp>
      <p:sp>
        <p:nvSpPr>
          <p:cNvPr id="19461" name="Slide Number Placeholder 10"/>
          <p:cNvSpPr txBox="1">
            <a:spLocks/>
          </p:cNvSpPr>
          <p:nvPr/>
        </p:nvSpPr>
        <p:spPr bwMode="auto">
          <a:xfrm>
            <a:off x="7924800" y="6248400"/>
            <a:ext cx="762000" cy="609600"/>
          </a:xfrm>
          <a:prstGeom prst="rect">
            <a:avLst/>
          </a:prstGeom>
          <a:noFill/>
          <a:ln w="9525">
            <a:noFill/>
            <a:miter lim="800000"/>
            <a:headEnd/>
            <a:tailEnd/>
          </a:ln>
        </p:spPr>
        <p:txBody>
          <a:bodyPr/>
          <a:lstStyle/>
          <a:p>
            <a:pPr algn="ctr"/>
            <a:r>
              <a:rPr lang="en-US" sz="1600" dirty="0"/>
              <a:t>14</a:t>
            </a:r>
          </a:p>
        </p:txBody>
      </p:sp>
      <p:graphicFrame>
        <p:nvGraphicFramePr>
          <p:cNvPr id="8" name="Table 7"/>
          <p:cNvGraphicFramePr>
            <a:graphicFrameLocks noGrp="1"/>
          </p:cNvGraphicFramePr>
          <p:nvPr/>
        </p:nvGraphicFramePr>
        <p:xfrm>
          <a:off x="609600" y="3200400"/>
          <a:ext cx="7391401" cy="1752600"/>
        </p:xfrm>
        <a:graphic>
          <a:graphicData uri="http://schemas.openxmlformats.org/drawingml/2006/table">
            <a:tbl>
              <a:tblPr firstRow="1" bandRow="1">
                <a:tableStyleId>{5C22544A-7EE6-4342-B048-85BDC9FD1C3A}</a:tableStyleId>
              </a:tblPr>
              <a:tblGrid>
                <a:gridCol w="2111829"/>
                <a:gridCol w="2639786"/>
                <a:gridCol w="2639786"/>
              </a:tblGrid>
              <a:tr h="468047">
                <a:tc>
                  <a:txBody>
                    <a:bodyPr/>
                    <a:lstStyle/>
                    <a:p>
                      <a:pPr algn="ctr"/>
                      <a:r>
                        <a:rPr lang="en-US" sz="1200" b="1" kern="1200" dirty="0" smtClean="0">
                          <a:solidFill>
                            <a:schemeClr val="lt1"/>
                          </a:solidFill>
                          <a:latin typeface="+mn-lt"/>
                          <a:ea typeface="+mn-ea"/>
                          <a:cs typeface="+mn-cs"/>
                        </a:rPr>
                        <a:t>Measure Domain</a:t>
                      </a:r>
                      <a:endParaRPr lang="en-US" sz="1200" b="1" dirty="0"/>
                    </a:p>
                  </a:txBody>
                  <a:tcPr/>
                </a:tc>
                <a:tc>
                  <a:txBody>
                    <a:bodyPr/>
                    <a:lstStyle/>
                    <a:p>
                      <a:pPr algn="ctr"/>
                      <a:r>
                        <a:rPr lang="en-US" sz="1200" b="1" kern="1200" dirty="0" smtClean="0">
                          <a:solidFill>
                            <a:schemeClr val="lt1"/>
                          </a:solidFill>
                          <a:latin typeface="+mn-lt"/>
                          <a:ea typeface="+mn-ea"/>
                          <a:cs typeface="+mn-cs"/>
                        </a:rPr>
                        <a:t>Baseline Period</a:t>
                      </a:r>
                      <a:endParaRPr lang="en-US" sz="1200" dirty="0"/>
                    </a:p>
                  </a:txBody>
                  <a:tcPr/>
                </a:tc>
                <a:tc>
                  <a:txBody>
                    <a:bodyPr/>
                    <a:lstStyle/>
                    <a:p>
                      <a:pPr algn="ctr"/>
                      <a:r>
                        <a:rPr lang="en-US" sz="1200" b="1" kern="1200" dirty="0" smtClean="0">
                          <a:solidFill>
                            <a:schemeClr val="lt1"/>
                          </a:solidFill>
                          <a:latin typeface="+mn-lt"/>
                          <a:ea typeface="+mn-ea"/>
                          <a:cs typeface="+mn-cs"/>
                        </a:rPr>
                        <a:t>Performance Period</a:t>
                      </a:r>
                      <a:endParaRPr lang="en-US" sz="1200" dirty="0"/>
                    </a:p>
                  </a:txBody>
                  <a:tcPr/>
                </a:tc>
              </a:tr>
              <a:tr h="468047">
                <a:tc>
                  <a:txBody>
                    <a:bodyPr/>
                    <a:lstStyle/>
                    <a:p>
                      <a:r>
                        <a:rPr lang="en-US" sz="1200" kern="1200" dirty="0" smtClean="0">
                          <a:solidFill>
                            <a:schemeClr val="dk1"/>
                          </a:solidFill>
                          <a:latin typeface="+mn-lt"/>
                          <a:ea typeface="+mn-ea"/>
                          <a:cs typeface="+mn-cs"/>
                        </a:rPr>
                        <a:t>Clinical Process of Care</a:t>
                      </a:r>
                      <a:endParaRPr lang="en-US" sz="1200" dirty="0"/>
                    </a:p>
                  </a:txBody>
                  <a:tcPr/>
                </a:tc>
                <a:tc>
                  <a:txBody>
                    <a:bodyPr/>
                    <a:lstStyle/>
                    <a:p>
                      <a:r>
                        <a:rPr lang="en-US" sz="1200" kern="1200" dirty="0" smtClean="0">
                          <a:solidFill>
                            <a:schemeClr val="dk1"/>
                          </a:solidFill>
                          <a:latin typeface="+mn-lt"/>
                          <a:ea typeface="+mn-ea"/>
                          <a:cs typeface="+mn-cs"/>
                        </a:rPr>
                        <a:t>April 1, 2010 – December 31, 2010 </a:t>
                      </a:r>
                      <a:endParaRPr lang="en-US" sz="1200" kern="1200" dirty="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dk1"/>
                          </a:solidFill>
                          <a:latin typeface="+mn-lt"/>
                          <a:ea typeface="+mn-ea"/>
                          <a:cs typeface="+mn-cs"/>
                        </a:rPr>
                        <a:t>April 1, 2012 – December 31, 2012 </a:t>
                      </a:r>
                    </a:p>
                    <a:p>
                      <a:endParaRPr lang="en-US" sz="1200" dirty="0"/>
                    </a:p>
                  </a:txBody>
                  <a:tcPr/>
                </a:tc>
              </a:tr>
              <a:tr h="408253">
                <a:tc>
                  <a:txBody>
                    <a:bodyPr/>
                    <a:lstStyle/>
                    <a:p>
                      <a:r>
                        <a:rPr lang="en-US" sz="1200" kern="1200" dirty="0" smtClean="0">
                          <a:solidFill>
                            <a:schemeClr val="dk1"/>
                          </a:solidFill>
                          <a:latin typeface="+mn-lt"/>
                          <a:ea typeface="+mn-ea"/>
                          <a:cs typeface="+mn-cs"/>
                        </a:rPr>
                        <a:t>Patient Experience of Care</a:t>
                      </a:r>
                      <a:endParaRPr lang="en-US" sz="1200" dirty="0"/>
                    </a:p>
                  </a:txBody>
                  <a:tcPr/>
                </a:tc>
                <a:tc>
                  <a:txBody>
                    <a:bodyPr/>
                    <a:lstStyle/>
                    <a:p>
                      <a:r>
                        <a:rPr lang="en-US" sz="1200" kern="1200" dirty="0" smtClean="0">
                          <a:solidFill>
                            <a:schemeClr val="dk1"/>
                          </a:solidFill>
                          <a:latin typeface="+mn-lt"/>
                          <a:ea typeface="+mn-ea"/>
                          <a:cs typeface="+mn-cs"/>
                        </a:rPr>
                        <a:t>April 1, 2010 – December 31, 2010 </a:t>
                      </a:r>
                      <a:endParaRPr lang="en-US" sz="1200" dirty="0"/>
                    </a:p>
                  </a:txBody>
                  <a:tcPr/>
                </a:tc>
                <a:tc>
                  <a:txBody>
                    <a:bodyPr/>
                    <a:lstStyle/>
                    <a:p>
                      <a:r>
                        <a:rPr lang="en-US" sz="1200" kern="1200" dirty="0" smtClean="0">
                          <a:solidFill>
                            <a:schemeClr val="dk1"/>
                          </a:solidFill>
                          <a:latin typeface="+mn-lt"/>
                          <a:ea typeface="+mn-ea"/>
                          <a:cs typeface="+mn-cs"/>
                        </a:rPr>
                        <a:t>April 1, 2012 – December 31, 2012 </a:t>
                      </a:r>
                      <a:endParaRPr lang="en-US" sz="1200" dirty="0"/>
                    </a:p>
                  </a:txBody>
                  <a:tcPr/>
                </a:tc>
              </a:tr>
              <a:tr h="408253">
                <a:tc>
                  <a:txBody>
                    <a:bodyPr/>
                    <a:lstStyle/>
                    <a:p>
                      <a:r>
                        <a:rPr lang="en-US" sz="1200" kern="1200" dirty="0" smtClean="0">
                          <a:solidFill>
                            <a:schemeClr val="dk1"/>
                          </a:solidFill>
                          <a:latin typeface="+mn-lt"/>
                          <a:ea typeface="+mn-ea"/>
                          <a:cs typeface="+mn-cs"/>
                        </a:rPr>
                        <a:t>Outcome Mortality</a:t>
                      </a:r>
                      <a:endParaRPr lang="en-US" sz="1200" dirty="0"/>
                    </a:p>
                  </a:txBody>
                  <a:tcPr/>
                </a:tc>
                <a:tc>
                  <a:txBody>
                    <a:bodyPr/>
                    <a:lstStyle/>
                    <a:p>
                      <a:r>
                        <a:rPr lang="en-US" sz="1200" kern="1200" dirty="0" smtClean="0">
                          <a:solidFill>
                            <a:schemeClr val="dk1"/>
                          </a:solidFill>
                          <a:latin typeface="+mn-lt"/>
                          <a:ea typeface="+mn-ea"/>
                          <a:cs typeface="+mn-cs"/>
                        </a:rPr>
                        <a:t>July 1, 2009 – June 30, 2010 </a:t>
                      </a:r>
                      <a:endParaRPr lang="en-US" sz="1200" dirty="0"/>
                    </a:p>
                  </a:txBody>
                  <a:tcPr/>
                </a:tc>
                <a:tc>
                  <a:txBody>
                    <a:bodyPr/>
                    <a:lstStyle/>
                    <a:p>
                      <a:r>
                        <a:rPr lang="en-US" sz="1200" kern="1200" dirty="0" smtClean="0">
                          <a:solidFill>
                            <a:schemeClr val="dk1"/>
                          </a:solidFill>
                          <a:latin typeface="+mn-lt"/>
                          <a:ea typeface="+mn-ea"/>
                          <a:cs typeface="+mn-cs"/>
                        </a:rPr>
                        <a:t>July 1, 2011 – June 30, 2012 </a:t>
                      </a:r>
                      <a:endParaRPr lang="en-US" sz="1200" dirty="0"/>
                    </a:p>
                  </a:txBody>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457200" y="152400"/>
            <a:ext cx="8229600" cy="563563"/>
          </a:xfrm>
          <a:prstGeom prst="rect">
            <a:avLst/>
          </a:prstGeom>
          <a:noFill/>
          <a:ln w="57150">
            <a:noFill/>
            <a:miter lim="800000"/>
            <a:headEnd/>
            <a:tailEnd/>
          </a:ln>
        </p:spPr>
        <p:txBody>
          <a:bodyPr lIns="91436" tIns="45716" rIns="91436" bIns="45716" anchor="ctr"/>
          <a:lstStyle/>
          <a:p>
            <a:pPr algn="ctr">
              <a:defRPr/>
            </a:pPr>
            <a:r>
              <a:rPr lang="en-US" sz="3600" b="1" kern="0" dirty="0" smtClean="0">
                <a:solidFill>
                  <a:srgbClr val="336699"/>
                </a:solidFill>
                <a:latin typeface="+mj-lt"/>
                <a:ea typeface="+mj-ea"/>
                <a:cs typeface="+mj-cs"/>
              </a:rPr>
              <a:t>Value-Based </a:t>
            </a:r>
            <a:r>
              <a:rPr lang="en-US" sz="3600" b="1" kern="0" dirty="0">
                <a:solidFill>
                  <a:srgbClr val="336699"/>
                </a:solidFill>
                <a:latin typeface="+mj-lt"/>
                <a:ea typeface="+mj-ea"/>
                <a:cs typeface="+mj-cs"/>
              </a:rPr>
              <a:t>Purchasing </a:t>
            </a:r>
          </a:p>
        </p:txBody>
      </p:sp>
      <p:cxnSp>
        <p:nvCxnSpPr>
          <p:cNvPr id="20483" name="Straight Connector 3"/>
          <p:cNvCxnSpPr>
            <a:cxnSpLocks noChangeShapeType="1"/>
          </p:cNvCxnSpPr>
          <p:nvPr/>
        </p:nvCxnSpPr>
        <p:spPr bwMode="auto">
          <a:xfrm>
            <a:off x="0" y="762000"/>
            <a:ext cx="9144000" cy="0"/>
          </a:xfrm>
          <a:prstGeom prst="line">
            <a:avLst/>
          </a:prstGeom>
          <a:noFill/>
          <a:ln w="9525" algn="ctr">
            <a:solidFill>
              <a:schemeClr val="tx1"/>
            </a:solidFill>
            <a:miter lim="800000"/>
            <a:headEnd/>
            <a:tailEnd/>
          </a:ln>
        </p:spPr>
      </p:cxnSp>
      <p:sp>
        <p:nvSpPr>
          <p:cNvPr id="6" name="TextBox 5"/>
          <p:cNvSpPr txBox="1"/>
          <p:nvPr/>
        </p:nvSpPr>
        <p:spPr>
          <a:xfrm>
            <a:off x="152400" y="914400"/>
            <a:ext cx="8534400" cy="4953000"/>
          </a:xfrm>
          <a:prstGeom prst="rect">
            <a:avLst/>
          </a:prstGeom>
          <a:noFill/>
        </p:spPr>
        <p:txBody>
          <a:bodyPr>
            <a:spAutoFit/>
          </a:bodyPr>
          <a:lstStyle/>
          <a:p>
            <a:pPr>
              <a:buFont typeface="Arial" pitchFamily="34" charset="0"/>
              <a:buChar char="•"/>
              <a:defRPr/>
            </a:pPr>
            <a:r>
              <a:rPr lang="en-US" sz="1600" dirty="0">
                <a:latin typeface="+mn-lt"/>
              </a:rPr>
              <a:t> </a:t>
            </a:r>
            <a:r>
              <a:rPr lang="en-US" sz="1600" dirty="0">
                <a:ea typeface="Tahoma" pitchFamily="34" charset="0"/>
                <a:cs typeface="Tahoma" pitchFamily="34" charset="0"/>
              </a:rPr>
              <a:t>For FY14, CMS has adopted 17 measures for the Hospital VBP Program, including:</a:t>
            </a:r>
          </a:p>
          <a:p>
            <a:pPr>
              <a:defRPr/>
            </a:pPr>
            <a:endParaRPr lang="en-US" sz="1600" dirty="0">
              <a:ea typeface="Tahoma" pitchFamily="34" charset="0"/>
              <a:cs typeface="Tahoma" pitchFamily="34" charset="0"/>
            </a:endParaRPr>
          </a:p>
          <a:p>
            <a:pPr marL="741363" lvl="1" indent="-231775">
              <a:buFont typeface="Wingdings" pitchFamily="2" charset="2"/>
              <a:buChar char="v"/>
              <a:defRPr/>
            </a:pPr>
            <a:r>
              <a:rPr lang="en-US" sz="1600" dirty="0">
                <a:ea typeface="Tahoma" pitchFamily="34" charset="0"/>
                <a:cs typeface="Tahoma" pitchFamily="34" charset="0"/>
              </a:rPr>
              <a:t>12 clinical process of care measures from FY13 Hospital VBP Program </a:t>
            </a:r>
          </a:p>
          <a:p>
            <a:pPr marL="741363" lvl="1" indent="-231775">
              <a:buFont typeface="Wingdings" pitchFamily="2" charset="2"/>
              <a:buChar char="v"/>
              <a:defRPr/>
            </a:pPr>
            <a:r>
              <a:rPr lang="en-US" sz="1600" dirty="0">
                <a:ea typeface="Tahoma" pitchFamily="34" charset="0"/>
                <a:cs typeface="Tahoma" pitchFamily="34" charset="0"/>
              </a:rPr>
              <a:t>HCAHPS measure adopted for the FY13 Hospital VBP Program</a:t>
            </a:r>
          </a:p>
          <a:p>
            <a:pPr marL="741363" lvl="1" indent="-231775">
              <a:buFont typeface="Wingdings" pitchFamily="2" charset="2"/>
              <a:buChar char="v"/>
              <a:defRPr/>
            </a:pPr>
            <a:r>
              <a:rPr lang="en-US" sz="1600" dirty="0">
                <a:ea typeface="Tahoma" pitchFamily="34" charset="0"/>
                <a:cs typeface="Tahoma" pitchFamily="34" charset="0"/>
              </a:rPr>
              <a:t>1 new clinical process of care measure (SCIP-Inf-9: Postoperative Urinary Catheter Removal on Postoperative Day 1 or 2) </a:t>
            </a:r>
          </a:p>
          <a:p>
            <a:pPr marL="741363" lvl="1" indent="-231775">
              <a:buFont typeface="Wingdings" pitchFamily="2" charset="2"/>
              <a:buChar char="v"/>
              <a:defRPr/>
            </a:pPr>
            <a:r>
              <a:rPr lang="en-US" sz="1600" dirty="0">
                <a:ea typeface="Tahoma" pitchFamily="34" charset="0"/>
                <a:cs typeface="Tahoma" pitchFamily="34" charset="0"/>
              </a:rPr>
              <a:t>3 mortality outcome measures (Acute Myocardial Infarction (AMI) 30-Day Mortality Rate, Heart Failure (HF) 30-Day Mortality Rate, Pneumonia (PN) 30-Day Mortality Rate)</a:t>
            </a:r>
          </a:p>
          <a:p>
            <a:pPr>
              <a:defRPr/>
            </a:pPr>
            <a:endParaRPr lang="en-US" sz="1600" dirty="0">
              <a:ea typeface="Tahoma" pitchFamily="34" charset="0"/>
              <a:cs typeface="Tahoma" pitchFamily="34" charset="0"/>
            </a:endParaRPr>
          </a:p>
          <a:p>
            <a:pPr marL="115888" indent="-115888">
              <a:buFont typeface="Arial" pitchFamily="34" charset="0"/>
              <a:buChar char="•"/>
              <a:defRPr/>
            </a:pPr>
            <a:r>
              <a:rPr lang="en-US" sz="1600" dirty="0">
                <a:ea typeface="Tahoma" pitchFamily="34" charset="0"/>
                <a:cs typeface="Tahoma" pitchFamily="34" charset="0"/>
              </a:rPr>
              <a:t>Although CMS previously adopted 8 HAC measures, 2 AHRQ composite measures, and a Medicare Spending Per Beneficiary Measure for the FY14 Hospital VBP Program, it has suspended the effective date of these measures, with the result that they will not be included.</a:t>
            </a:r>
          </a:p>
          <a:p>
            <a:pPr marL="115888" indent="-115888">
              <a:buFont typeface="Arial" pitchFamily="34" charset="0"/>
              <a:buChar char="•"/>
              <a:defRPr/>
            </a:pPr>
            <a:endParaRPr lang="en-US" sz="1600" dirty="0">
              <a:ea typeface="Tahoma" pitchFamily="34" charset="0"/>
              <a:cs typeface="Tahoma" pitchFamily="34" charset="0"/>
            </a:endParaRPr>
          </a:p>
          <a:p>
            <a:pPr marL="573088" lvl="1" indent="-115888">
              <a:buFont typeface="Wingdings" pitchFamily="2" charset="2"/>
              <a:buChar char="v"/>
              <a:defRPr/>
            </a:pPr>
            <a:r>
              <a:rPr lang="en-US" sz="1600" dirty="0"/>
              <a:t>MSPB measure and AHRQ composite measure </a:t>
            </a:r>
            <a:r>
              <a:rPr lang="en-US" sz="1600" dirty="0">
                <a:ea typeface="Tahoma" pitchFamily="34" charset="0"/>
                <a:cs typeface="Tahoma" pitchFamily="34" charset="0"/>
              </a:rPr>
              <a:t>delayed until FY15</a:t>
            </a:r>
          </a:p>
          <a:p>
            <a:pPr>
              <a:defRPr/>
            </a:pPr>
            <a:endParaRPr lang="en-US" sz="1600" dirty="0">
              <a:latin typeface="+mn-lt"/>
            </a:endParaRPr>
          </a:p>
          <a:p>
            <a:pPr>
              <a:defRPr/>
            </a:pPr>
            <a:endParaRPr lang="en-US" dirty="0">
              <a:latin typeface="+mn-lt"/>
            </a:endParaRPr>
          </a:p>
          <a:p>
            <a:pPr>
              <a:defRPr/>
            </a:pPr>
            <a:endParaRPr lang="en-US" dirty="0">
              <a:latin typeface="+mn-lt"/>
            </a:endParaRPr>
          </a:p>
          <a:p>
            <a:pPr>
              <a:defRPr/>
            </a:pPr>
            <a:endParaRPr lang="en-US" dirty="0">
              <a:latin typeface="+mn-lt"/>
            </a:endParaRPr>
          </a:p>
        </p:txBody>
      </p:sp>
      <p:sp>
        <p:nvSpPr>
          <p:cNvPr id="20485" name="Slide Number Placeholder 10"/>
          <p:cNvSpPr txBox="1">
            <a:spLocks/>
          </p:cNvSpPr>
          <p:nvPr/>
        </p:nvSpPr>
        <p:spPr bwMode="auto">
          <a:xfrm>
            <a:off x="7924800" y="6248400"/>
            <a:ext cx="762000" cy="609600"/>
          </a:xfrm>
          <a:prstGeom prst="rect">
            <a:avLst/>
          </a:prstGeom>
          <a:noFill/>
          <a:ln w="9525">
            <a:noFill/>
            <a:miter lim="800000"/>
            <a:headEnd/>
            <a:tailEnd/>
          </a:ln>
        </p:spPr>
        <p:txBody>
          <a:bodyPr/>
          <a:lstStyle/>
          <a:p>
            <a:pPr algn="ctr"/>
            <a:r>
              <a:rPr lang="en-US" sz="1600" dirty="0"/>
              <a:t>15</a:t>
            </a:r>
          </a:p>
        </p:txBody>
      </p:sp>
      <p:sp>
        <p:nvSpPr>
          <p:cNvPr id="20486" name="TextBox 7"/>
          <p:cNvSpPr txBox="1">
            <a:spLocks noChangeArrowheads="1"/>
          </p:cNvSpPr>
          <p:nvPr/>
        </p:nvSpPr>
        <p:spPr bwMode="auto">
          <a:xfrm>
            <a:off x="228600" y="5562600"/>
            <a:ext cx="4953000" cy="276225"/>
          </a:xfrm>
          <a:prstGeom prst="rect">
            <a:avLst/>
          </a:prstGeom>
          <a:noFill/>
          <a:ln w="9525">
            <a:noFill/>
            <a:miter lim="800000"/>
            <a:headEnd/>
            <a:tailEnd/>
          </a:ln>
        </p:spPr>
        <p:txBody>
          <a:bodyPr>
            <a:spAutoFit/>
          </a:bodyPr>
          <a:lstStyle/>
          <a:p>
            <a:r>
              <a:rPr lang="en-US" dirty="0"/>
              <a:t>See Appendix 5 for FY14 Hospital VBP Program Measures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457200" y="152400"/>
            <a:ext cx="8229600" cy="563563"/>
          </a:xfrm>
          <a:prstGeom prst="rect">
            <a:avLst/>
          </a:prstGeom>
          <a:noFill/>
          <a:ln w="57150">
            <a:noFill/>
            <a:miter lim="800000"/>
            <a:headEnd/>
            <a:tailEnd/>
          </a:ln>
        </p:spPr>
        <p:txBody>
          <a:bodyPr lIns="91436" tIns="45716" rIns="91436" bIns="45716" anchor="ctr"/>
          <a:lstStyle/>
          <a:p>
            <a:pPr algn="ctr">
              <a:defRPr/>
            </a:pPr>
            <a:r>
              <a:rPr lang="en-US" sz="3600" b="1" kern="0" dirty="0" smtClean="0">
                <a:solidFill>
                  <a:srgbClr val="336699"/>
                </a:solidFill>
                <a:latin typeface="+mj-lt"/>
                <a:ea typeface="+mj-ea"/>
                <a:cs typeface="+mj-cs"/>
              </a:rPr>
              <a:t>Value-Based </a:t>
            </a:r>
            <a:r>
              <a:rPr lang="en-US" sz="3600" b="1" kern="0" dirty="0">
                <a:solidFill>
                  <a:srgbClr val="336699"/>
                </a:solidFill>
                <a:latin typeface="+mj-lt"/>
                <a:ea typeface="+mj-ea"/>
                <a:cs typeface="+mj-cs"/>
              </a:rPr>
              <a:t>Purchasing </a:t>
            </a:r>
          </a:p>
        </p:txBody>
      </p:sp>
      <p:cxnSp>
        <p:nvCxnSpPr>
          <p:cNvPr id="21507" name="Straight Connector 5"/>
          <p:cNvCxnSpPr>
            <a:cxnSpLocks noChangeShapeType="1"/>
          </p:cNvCxnSpPr>
          <p:nvPr/>
        </p:nvCxnSpPr>
        <p:spPr bwMode="auto">
          <a:xfrm>
            <a:off x="0" y="762000"/>
            <a:ext cx="9144000" cy="0"/>
          </a:xfrm>
          <a:prstGeom prst="line">
            <a:avLst/>
          </a:prstGeom>
          <a:noFill/>
          <a:ln w="9525" algn="ctr">
            <a:solidFill>
              <a:schemeClr val="tx1"/>
            </a:solidFill>
            <a:miter lim="800000"/>
            <a:headEnd/>
            <a:tailEnd/>
          </a:ln>
        </p:spPr>
      </p:cxnSp>
      <p:sp>
        <p:nvSpPr>
          <p:cNvPr id="18436" name="TextBox 10"/>
          <p:cNvSpPr txBox="1">
            <a:spLocks noChangeArrowheads="1"/>
          </p:cNvSpPr>
          <p:nvPr/>
        </p:nvSpPr>
        <p:spPr bwMode="auto">
          <a:xfrm>
            <a:off x="228600" y="838200"/>
            <a:ext cx="8458200" cy="6002338"/>
          </a:xfrm>
          <a:prstGeom prst="rect">
            <a:avLst/>
          </a:prstGeom>
          <a:noFill/>
          <a:ln w="9525">
            <a:noFill/>
            <a:miter lim="800000"/>
            <a:headEnd/>
            <a:tailEnd/>
          </a:ln>
        </p:spPr>
        <p:txBody>
          <a:bodyPr>
            <a:spAutoFit/>
          </a:bodyPr>
          <a:lstStyle/>
          <a:p>
            <a:pPr>
              <a:defRPr/>
            </a:pPr>
            <a:r>
              <a:rPr lang="en-US" sz="1400" b="1" i="1" u="sng" dirty="0">
                <a:cs typeface="Tahoma" pitchFamily="34" charset="0"/>
              </a:rPr>
              <a:t>FY15</a:t>
            </a:r>
            <a:r>
              <a:rPr lang="en-US" sz="1400" u="sng" dirty="0">
                <a:cs typeface="Tahoma" pitchFamily="34" charset="0"/>
              </a:rPr>
              <a:t> </a:t>
            </a:r>
          </a:p>
          <a:p>
            <a:pPr marL="115888" indent="-115888">
              <a:buFont typeface="Arial" pitchFamily="34" charset="0"/>
              <a:buChar char="•"/>
              <a:defRPr/>
            </a:pPr>
            <a:r>
              <a:rPr lang="en-US" sz="1600" dirty="0"/>
              <a:t>For the FY15 VBP Program, CMS adopted 12 Clinical Process of Care measures, one Patient Experience of Care measure in the form of the HCAHPS survey, 5 Outcome </a:t>
            </a:r>
            <a:r>
              <a:rPr lang="en-US" sz="1600" dirty="0" smtClean="0"/>
              <a:t>measures (including </a:t>
            </a:r>
            <a:r>
              <a:rPr lang="en-US" sz="1600" dirty="0"/>
              <a:t>three 30-day mortality measures, the AHRQ PSI composite measure, and the CLABSI </a:t>
            </a:r>
            <a:r>
              <a:rPr lang="en-US" sz="1600" dirty="0" smtClean="0"/>
              <a:t>measure), </a:t>
            </a:r>
            <a:r>
              <a:rPr lang="en-US" sz="1600" dirty="0"/>
              <a:t>and one Efficiency measure.</a:t>
            </a:r>
          </a:p>
          <a:p>
            <a:pPr>
              <a:defRPr/>
            </a:pPr>
            <a:endParaRPr lang="en-US" sz="1600" dirty="0"/>
          </a:p>
          <a:p>
            <a:pPr>
              <a:defRPr/>
            </a:pPr>
            <a:endParaRPr lang="en-US" sz="1600" dirty="0"/>
          </a:p>
          <a:p>
            <a:pPr>
              <a:defRPr/>
            </a:pPr>
            <a:endParaRPr lang="en-US" sz="1600" dirty="0">
              <a:cs typeface="Tahoma" pitchFamily="34" charset="0"/>
            </a:endParaRPr>
          </a:p>
          <a:p>
            <a:pPr>
              <a:defRPr/>
            </a:pPr>
            <a:endParaRPr lang="en-US" sz="1600" dirty="0">
              <a:cs typeface="Tahoma" pitchFamily="34" charset="0"/>
            </a:endParaRPr>
          </a:p>
          <a:p>
            <a:pPr>
              <a:defRPr/>
            </a:pPr>
            <a:endParaRPr lang="en-US" sz="1600" dirty="0">
              <a:cs typeface="Tahoma" pitchFamily="34" charset="0"/>
            </a:endParaRPr>
          </a:p>
          <a:p>
            <a:pPr>
              <a:defRPr/>
            </a:pPr>
            <a:endParaRPr lang="en-US" sz="1600" dirty="0">
              <a:cs typeface="Tahoma" pitchFamily="34" charset="0"/>
            </a:endParaRPr>
          </a:p>
          <a:p>
            <a:pPr>
              <a:defRPr/>
            </a:pPr>
            <a:endParaRPr lang="en-US" sz="1600" dirty="0">
              <a:cs typeface="Tahoma" pitchFamily="34" charset="0"/>
            </a:endParaRPr>
          </a:p>
          <a:p>
            <a:pPr>
              <a:buFont typeface="Arial" pitchFamily="34" charset="0"/>
              <a:buChar char="•"/>
              <a:defRPr/>
            </a:pPr>
            <a:r>
              <a:rPr lang="en-US" sz="1600" dirty="0"/>
              <a:t> CMS removed the following measures for FY15:</a:t>
            </a:r>
            <a:br>
              <a:rPr lang="en-US" sz="1600" dirty="0"/>
            </a:br>
            <a:endParaRPr lang="en-US" sz="1600" dirty="0"/>
          </a:p>
          <a:p>
            <a:pPr lvl="1">
              <a:buFont typeface="Wingdings" pitchFamily="2" charset="2"/>
              <a:buChar char="v"/>
              <a:defRPr/>
            </a:pPr>
            <a:r>
              <a:rPr lang="en-US" sz="1600" dirty="0"/>
              <a:t> SCIP-Inf-10 </a:t>
            </a:r>
          </a:p>
          <a:p>
            <a:pPr lvl="1">
              <a:buFont typeface="Wingdings" pitchFamily="2" charset="2"/>
              <a:buChar char="v"/>
              <a:defRPr/>
            </a:pPr>
            <a:r>
              <a:rPr lang="en-US" sz="1600" dirty="0"/>
              <a:t> AMI-10</a:t>
            </a:r>
          </a:p>
          <a:p>
            <a:pPr lvl="1">
              <a:buFont typeface="Wingdings" pitchFamily="2" charset="2"/>
              <a:buChar char="v"/>
              <a:defRPr/>
            </a:pPr>
            <a:r>
              <a:rPr lang="en-US" sz="1600" dirty="0"/>
              <a:t> SCIP-VTE-1</a:t>
            </a:r>
          </a:p>
          <a:p>
            <a:pPr lvl="1">
              <a:defRPr/>
            </a:pPr>
            <a:endParaRPr lang="en-US" sz="1600" dirty="0"/>
          </a:p>
          <a:p>
            <a:pPr>
              <a:defRPr/>
            </a:pPr>
            <a:r>
              <a:rPr lang="en-US" sz="1100" b="1" dirty="0"/>
              <a:t>Note</a:t>
            </a:r>
            <a:r>
              <a:rPr lang="en-US" b="1" dirty="0"/>
              <a:t>: </a:t>
            </a:r>
            <a:r>
              <a:rPr lang="en-US" dirty="0"/>
              <a:t>two of the three measures (SCIP-Inf-10 and AMI-10 ) that CMS says it removed from the </a:t>
            </a:r>
            <a:r>
              <a:rPr lang="en-US" dirty="0" smtClean="0"/>
              <a:t>Value-Based </a:t>
            </a:r>
            <a:r>
              <a:rPr lang="en-US" dirty="0"/>
              <a:t>Purchasing Measure Set for FY15, are also not included in the measure set published for FY14 (Appendix 5). </a:t>
            </a:r>
          </a:p>
          <a:p>
            <a:pPr lvl="1">
              <a:defRPr/>
            </a:pPr>
            <a:endParaRPr lang="en-US" sz="1400" dirty="0"/>
          </a:p>
          <a:p>
            <a:pPr>
              <a:defRPr/>
            </a:pPr>
            <a:endParaRPr lang="en-US" sz="1400" dirty="0"/>
          </a:p>
          <a:p>
            <a:pPr marL="461963" indent="47625">
              <a:defRPr/>
            </a:pPr>
            <a:endParaRPr lang="en-US" dirty="0"/>
          </a:p>
          <a:p>
            <a:pPr marL="461963" indent="47625">
              <a:defRPr/>
            </a:pPr>
            <a:endParaRPr lang="en-US" dirty="0"/>
          </a:p>
          <a:p>
            <a:pPr marL="461963" indent="47625">
              <a:defRPr/>
            </a:pPr>
            <a:endParaRPr lang="en-US" dirty="0"/>
          </a:p>
          <a:p>
            <a:pPr>
              <a:defRPr/>
            </a:pPr>
            <a:endParaRPr lang="en-US" dirty="0"/>
          </a:p>
        </p:txBody>
      </p:sp>
      <p:sp>
        <p:nvSpPr>
          <p:cNvPr id="21509" name="Slide Number Placeholder 10"/>
          <p:cNvSpPr txBox="1">
            <a:spLocks/>
          </p:cNvSpPr>
          <p:nvPr/>
        </p:nvSpPr>
        <p:spPr bwMode="auto">
          <a:xfrm>
            <a:off x="7924800" y="6248400"/>
            <a:ext cx="762000" cy="609600"/>
          </a:xfrm>
          <a:prstGeom prst="rect">
            <a:avLst/>
          </a:prstGeom>
          <a:noFill/>
          <a:ln w="9525">
            <a:noFill/>
            <a:miter lim="800000"/>
            <a:headEnd/>
            <a:tailEnd/>
          </a:ln>
        </p:spPr>
        <p:txBody>
          <a:bodyPr/>
          <a:lstStyle/>
          <a:p>
            <a:pPr algn="ctr"/>
            <a:r>
              <a:rPr lang="en-US" sz="1600" dirty="0"/>
              <a:t>16</a:t>
            </a:r>
          </a:p>
        </p:txBody>
      </p:sp>
      <p:pic>
        <p:nvPicPr>
          <p:cNvPr id="21510" name="Picture 9"/>
          <p:cNvPicPr>
            <a:picLocks noChangeAspect="1" noChangeArrowheads="1"/>
          </p:cNvPicPr>
          <p:nvPr/>
        </p:nvPicPr>
        <p:blipFill>
          <a:blip r:embed="rId2" cstate="print"/>
          <a:srcRect/>
          <a:stretch>
            <a:fillRect/>
          </a:stretch>
        </p:blipFill>
        <p:spPr bwMode="auto">
          <a:xfrm>
            <a:off x="533400" y="2209800"/>
            <a:ext cx="7815263" cy="1479550"/>
          </a:xfrm>
          <a:prstGeom prst="rect">
            <a:avLst/>
          </a:prstGeom>
          <a:noFill/>
          <a:ln w="9525">
            <a:noFill/>
            <a:miter lim="800000"/>
            <a:headEnd/>
            <a:tailEnd/>
          </a:ln>
        </p:spPr>
      </p:pic>
      <p:sp>
        <p:nvSpPr>
          <p:cNvPr id="21511" name="TextBox 12"/>
          <p:cNvSpPr txBox="1">
            <a:spLocks noChangeArrowheads="1"/>
          </p:cNvSpPr>
          <p:nvPr/>
        </p:nvSpPr>
        <p:spPr bwMode="auto">
          <a:xfrm>
            <a:off x="152400" y="5715000"/>
            <a:ext cx="6934200" cy="276225"/>
          </a:xfrm>
          <a:prstGeom prst="rect">
            <a:avLst/>
          </a:prstGeom>
          <a:noFill/>
          <a:ln w="9525">
            <a:noFill/>
            <a:miter lim="800000"/>
            <a:headEnd/>
            <a:tailEnd/>
          </a:ln>
        </p:spPr>
        <p:txBody>
          <a:bodyPr>
            <a:spAutoFit/>
          </a:bodyPr>
          <a:lstStyle/>
          <a:p>
            <a:r>
              <a:rPr lang="en-US" dirty="0"/>
              <a:t>See Appendix 6 for FY15 VBP Program Measures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ChangeArrowheads="1"/>
          </p:cNvSpPr>
          <p:nvPr/>
        </p:nvSpPr>
        <p:spPr bwMode="auto">
          <a:xfrm>
            <a:off x="381000" y="838200"/>
            <a:ext cx="8534400" cy="338138"/>
          </a:xfrm>
          <a:prstGeom prst="rect">
            <a:avLst/>
          </a:prstGeom>
          <a:noFill/>
          <a:ln w="9525">
            <a:noFill/>
            <a:miter lim="800000"/>
            <a:headEnd/>
            <a:tailEnd/>
          </a:ln>
        </p:spPr>
        <p:txBody>
          <a:bodyPr>
            <a:spAutoFit/>
          </a:bodyPr>
          <a:lstStyle/>
          <a:p>
            <a:pPr>
              <a:buFont typeface="Arial" pitchFamily="34" charset="0"/>
              <a:buChar char="•"/>
            </a:pPr>
            <a:r>
              <a:rPr lang="en-US" sz="1600" dirty="0"/>
              <a:t> </a:t>
            </a:r>
            <a:r>
              <a:rPr lang="en-US" sz="1400" dirty="0"/>
              <a:t>FY15 Baseline and Performance Periods:</a:t>
            </a:r>
          </a:p>
        </p:txBody>
      </p:sp>
      <p:sp>
        <p:nvSpPr>
          <p:cNvPr id="4" name="TextBox 3"/>
          <p:cNvSpPr txBox="1"/>
          <p:nvPr/>
        </p:nvSpPr>
        <p:spPr>
          <a:xfrm>
            <a:off x="228600" y="228600"/>
            <a:ext cx="8001000" cy="646113"/>
          </a:xfrm>
          <a:prstGeom prst="rect">
            <a:avLst/>
          </a:prstGeom>
          <a:noFill/>
        </p:spPr>
        <p:txBody>
          <a:bodyPr>
            <a:spAutoFit/>
          </a:bodyPr>
          <a:lstStyle/>
          <a:p>
            <a:pPr algn="ctr">
              <a:defRPr/>
            </a:pPr>
            <a:r>
              <a:rPr lang="en-US" sz="3600" b="1" kern="0" dirty="0" smtClean="0">
                <a:solidFill>
                  <a:srgbClr val="336699"/>
                </a:solidFill>
                <a:latin typeface="Arial" pitchFamily="34" charset="0"/>
                <a:cs typeface="Arial" pitchFamily="34" charset="0"/>
              </a:rPr>
              <a:t>Value-Based </a:t>
            </a:r>
            <a:r>
              <a:rPr lang="en-US" sz="3600" b="1" kern="0" dirty="0">
                <a:solidFill>
                  <a:srgbClr val="336699"/>
                </a:solidFill>
                <a:latin typeface="Arial" pitchFamily="34" charset="0"/>
                <a:cs typeface="Arial" pitchFamily="34" charset="0"/>
              </a:rPr>
              <a:t>Purchasing </a:t>
            </a:r>
          </a:p>
        </p:txBody>
      </p:sp>
      <p:graphicFrame>
        <p:nvGraphicFramePr>
          <p:cNvPr id="6" name="Table 5"/>
          <p:cNvGraphicFramePr>
            <a:graphicFrameLocks noGrp="1"/>
          </p:cNvGraphicFramePr>
          <p:nvPr/>
        </p:nvGraphicFramePr>
        <p:xfrm>
          <a:off x="609600" y="1295400"/>
          <a:ext cx="7467599" cy="4069079"/>
        </p:xfrm>
        <a:graphic>
          <a:graphicData uri="http://schemas.openxmlformats.org/drawingml/2006/table">
            <a:tbl>
              <a:tblPr firstRow="1" bandRow="1">
                <a:tableStyleId>{5C22544A-7EE6-4342-B048-85BDC9FD1C3A}</a:tableStyleId>
              </a:tblPr>
              <a:tblGrid>
                <a:gridCol w="2722562"/>
                <a:gridCol w="2411412"/>
                <a:gridCol w="2333625"/>
              </a:tblGrid>
              <a:tr h="594981">
                <a:tc>
                  <a:txBody>
                    <a:bodyPr/>
                    <a:lstStyle/>
                    <a:p>
                      <a:r>
                        <a:rPr lang="en-US" sz="1400" b="1" kern="1200" dirty="0" smtClean="0">
                          <a:solidFill>
                            <a:schemeClr val="lt1"/>
                          </a:solidFill>
                          <a:latin typeface="+mn-lt"/>
                          <a:ea typeface="+mn-ea"/>
                          <a:cs typeface="+mn-cs"/>
                        </a:rPr>
                        <a:t>Measure Domain</a:t>
                      </a:r>
                      <a:endParaRPr lang="en-US" sz="1400" dirty="0"/>
                    </a:p>
                  </a:txBody>
                  <a:tcPr/>
                </a:tc>
                <a:tc>
                  <a:txBody>
                    <a:bodyPr/>
                    <a:lstStyle/>
                    <a:p>
                      <a:r>
                        <a:rPr lang="en-US" sz="1400" b="1" kern="1200" dirty="0" smtClean="0">
                          <a:solidFill>
                            <a:schemeClr val="lt1"/>
                          </a:solidFill>
                          <a:latin typeface="+mn-lt"/>
                          <a:ea typeface="+mn-ea"/>
                          <a:cs typeface="+mn-cs"/>
                        </a:rPr>
                        <a:t>Baseline Period</a:t>
                      </a:r>
                      <a:endParaRPr lang="en-US" sz="1400" dirty="0"/>
                    </a:p>
                  </a:txBody>
                  <a:tcPr/>
                </a:tc>
                <a:tc>
                  <a:txBody>
                    <a:bodyPr/>
                    <a:lstStyle/>
                    <a:p>
                      <a:r>
                        <a:rPr lang="en-US" sz="1400" b="1" kern="1200" dirty="0" smtClean="0">
                          <a:solidFill>
                            <a:schemeClr val="lt1"/>
                          </a:solidFill>
                          <a:latin typeface="+mn-lt"/>
                          <a:ea typeface="+mn-ea"/>
                          <a:cs typeface="+mn-cs"/>
                        </a:rPr>
                        <a:t>Performance Period</a:t>
                      </a:r>
                      <a:endParaRPr lang="en-US" sz="1400" dirty="0"/>
                    </a:p>
                  </a:txBody>
                  <a:tcPr/>
                </a:tc>
              </a:tr>
              <a:tr h="519878">
                <a:tc>
                  <a:txBody>
                    <a:bodyPr/>
                    <a:lstStyle/>
                    <a:p>
                      <a:r>
                        <a:rPr lang="en-US" sz="1400" kern="1200" dirty="0" smtClean="0">
                          <a:solidFill>
                            <a:schemeClr val="dk1"/>
                          </a:solidFill>
                          <a:latin typeface="+mn-lt"/>
                          <a:ea typeface="+mn-ea"/>
                          <a:cs typeface="+mn-cs"/>
                        </a:rPr>
                        <a:t>Clinical Process of Care</a:t>
                      </a:r>
                      <a:endParaRPr lang="en-US" sz="1400" dirty="0"/>
                    </a:p>
                  </a:txBody>
                  <a:tcPr/>
                </a:tc>
                <a:tc>
                  <a:txBody>
                    <a:bodyPr/>
                    <a:lstStyle/>
                    <a:p>
                      <a:r>
                        <a:rPr lang="en-US" sz="1400" kern="1200" dirty="0" smtClean="0">
                          <a:solidFill>
                            <a:schemeClr val="dk1"/>
                          </a:solidFill>
                          <a:latin typeface="+mn-lt"/>
                          <a:ea typeface="+mn-ea"/>
                          <a:cs typeface="+mn-cs"/>
                        </a:rPr>
                        <a:t>January 1, 2011 – December 31, 2011 </a:t>
                      </a:r>
                      <a:endParaRPr lang="en-US" sz="1400" dirty="0"/>
                    </a:p>
                  </a:txBody>
                  <a:tcPr/>
                </a:tc>
                <a:tc>
                  <a:txBody>
                    <a:bodyPr/>
                    <a:lstStyle/>
                    <a:p>
                      <a:r>
                        <a:rPr lang="en-US" sz="1400" kern="1200" dirty="0" smtClean="0">
                          <a:solidFill>
                            <a:schemeClr val="dk1"/>
                          </a:solidFill>
                          <a:latin typeface="+mn-lt"/>
                          <a:ea typeface="+mn-ea"/>
                          <a:cs typeface="+mn-cs"/>
                        </a:rPr>
                        <a:t>January 1, 2013 – December 31, 2013 </a:t>
                      </a:r>
                      <a:endParaRPr lang="en-US" sz="1400" dirty="0"/>
                    </a:p>
                  </a:txBody>
                  <a:tcPr/>
                </a:tc>
              </a:tr>
              <a:tr h="519878">
                <a:tc>
                  <a:txBody>
                    <a:bodyPr/>
                    <a:lstStyle/>
                    <a:p>
                      <a:r>
                        <a:rPr lang="en-US" sz="1400" kern="1200" dirty="0" smtClean="0">
                          <a:solidFill>
                            <a:schemeClr val="dk1"/>
                          </a:solidFill>
                          <a:latin typeface="+mn-lt"/>
                          <a:ea typeface="+mn-ea"/>
                          <a:cs typeface="+mn-cs"/>
                        </a:rPr>
                        <a:t>Patient Experience of Care</a:t>
                      </a:r>
                      <a:endParaRPr lang="en-US" sz="1400" dirty="0"/>
                    </a:p>
                  </a:txBody>
                  <a:tcPr/>
                </a:tc>
                <a:tc>
                  <a:txBody>
                    <a:bodyPr/>
                    <a:lstStyle/>
                    <a:p>
                      <a:r>
                        <a:rPr lang="en-US" sz="1400" kern="1200" dirty="0" smtClean="0">
                          <a:solidFill>
                            <a:schemeClr val="dk1"/>
                          </a:solidFill>
                          <a:latin typeface="+mn-lt"/>
                          <a:ea typeface="+mn-ea"/>
                          <a:cs typeface="+mn-cs"/>
                        </a:rPr>
                        <a:t>January 1, 2011 – December 31, 2011 </a:t>
                      </a:r>
                      <a:endParaRPr lang="en-US" sz="1400" dirty="0"/>
                    </a:p>
                  </a:txBody>
                  <a:tcPr/>
                </a:tc>
                <a:tc>
                  <a:txBody>
                    <a:bodyPr/>
                    <a:lstStyle/>
                    <a:p>
                      <a:r>
                        <a:rPr lang="en-US" sz="1400" kern="1200" dirty="0" smtClean="0">
                          <a:solidFill>
                            <a:schemeClr val="dk1"/>
                          </a:solidFill>
                          <a:latin typeface="+mn-lt"/>
                          <a:ea typeface="+mn-ea"/>
                          <a:cs typeface="+mn-cs"/>
                        </a:rPr>
                        <a:t>January 1, 2013 – December 31, 2013 </a:t>
                      </a:r>
                      <a:endParaRPr lang="en-US" sz="1400" dirty="0"/>
                    </a:p>
                  </a:txBody>
                  <a:tcPr/>
                </a:tc>
              </a:tr>
              <a:tr h="1162080">
                <a:tc>
                  <a:txBody>
                    <a:bodyPr/>
                    <a:lstStyle/>
                    <a:p>
                      <a:r>
                        <a:rPr lang="en-US" sz="1400" kern="1200" dirty="0" smtClean="0">
                          <a:solidFill>
                            <a:schemeClr val="dk1"/>
                          </a:solidFill>
                          <a:latin typeface="+mn-lt"/>
                          <a:ea typeface="+mn-ea"/>
                          <a:cs typeface="+mn-cs"/>
                        </a:rPr>
                        <a:t>Outcome</a:t>
                      </a:r>
                    </a:p>
                    <a:p>
                      <a:pPr lvl="1">
                        <a:buFont typeface="Arial" pitchFamily="34" charset="0"/>
                        <a:buChar char="•"/>
                      </a:pPr>
                      <a:r>
                        <a:rPr lang="en-US" sz="1400" kern="1200" baseline="0" dirty="0" smtClean="0">
                          <a:solidFill>
                            <a:schemeClr val="dk1"/>
                          </a:solidFill>
                          <a:latin typeface="+mn-lt"/>
                          <a:ea typeface="+mn-ea"/>
                          <a:cs typeface="+mn-cs"/>
                        </a:rPr>
                        <a:t> </a:t>
                      </a:r>
                      <a:r>
                        <a:rPr lang="en-US" sz="1400" kern="1200" dirty="0" smtClean="0">
                          <a:solidFill>
                            <a:schemeClr val="dk1"/>
                          </a:solidFill>
                          <a:latin typeface="+mn-lt"/>
                          <a:ea typeface="+mn-ea"/>
                          <a:cs typeface="+mn-cs"/>
                        </a:rPr>
                        <a:t>Mortality</a:t>
                      </a:r>
                    </a:p>
                    <a:p>
                      <a:pPr lvl="1">
                        <a:buFont typeface="Arial" pitchFamily="34" charset="0"/>
                        <a:buNone/>
                      </a:pPr>
                      <a:r>
                        <a:rPr lang="en-US" sz="1400" kern="1200" dirty="0" smtClean="0">
                          <a:solidFill>
                            <a:schemeClr val="dk1"/>
                          </a:solidFill>
                          <a:latin typeface="+mn-lt"/>
                          <a:ea typeface="+mn-ea"/>
                          <a:cs typeface="+mn-cs"/>
                        </a:rPr>
                        <a:t> </a:t>
                      </a:r>
                    </a:p>
                    <a:p>
                      <a:pPr lvl="1">
                        <a:buFont typeface="Arial" pitchFamily="34" charset="0"/>
                        <a:buChar char="•"/>
                      </a:pPr>
                      <a:r>
                        <a:rPr lang="en-US" sz="1400" kern="1200" dirty="0" smtClean="0">
                          <a:solidFill>
                            <a:schemeClr val="dk1"/>
                          </a:solidFill>
                          <a:latin typeface="+mn-lt"/>
                          <a:ea typeface="+mn-ea"/>
                          <a:cs typeface="+mn-cs"/>
                        </a:rPr>
                        <a:t>AHRQ</a:t>
                      </a:r>
                    </a:p>
                    <a:p>
                      <a:pPr lvl="1">
                        <a:buFont typeface="Arial" pitchFamily="34" charset="0"/>
                        <a:buNone/>
                      </a:pP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latin typeface="+mn-lt"/>
                          <a:ea typeface="+mn-ea"/>
                          <a:cs typeface="+mn-cs"/>
                        </a:rPr>
                        <a:t>October 1, 2010 – June 30, 2011</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latin typeface="+mn-lt"/>
                          <a:ea typeface="+mn-ea"/>
                          <a:cs typeface="+mn-cs"/>
                        </a:rPr>
                        <a:t>October 15, 2010 – June 30, 2011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latin typeface="+mn-lt"/>
                          <a:ea typeface="+mn-ea"/>
                          <a:cs typeface="+mn-cs"/>
                        </a:rPr>
                        <a:t>October 1, 2012 – June 30, 2013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latin typeface="+mn-lt"/>
                          <a:ea typeface="+mn-ea"/>
                          <a:cs typeface="+mn-cs"/>
                        </a:rPr>
                        <a:t>October 15, 2012 – June 30, 2013 </a:t>
                      </a:r>
                    </a:p>
                  </a:txBody>
                  <a:tcPr/>
                </a:tc>
              </a:tr>
              <a:tr h="538317">
                <a:tc>
                  <a:txBody>
                    <a:bodyPr/>
                    <a:lstStyle/>
                    <a:p>
                      <a:pPr lvl="1">
                        <a:buFont typeface="Arial" pitchFamily="34" charset="0"/>
                        <a:buChar char="•"/>
                      </a:pPr>
                      <a:r>
                        <a:rPr lang="en-US" sz="1400" dirty="0" smtClean="0"/>
                        <a:t> </a:t>
                      </a:r>
                      <a:r>
                        <a:rPr lang="en-US" sz="1400" kern="1200" dirty="0" smtClean="0">
                          <a:solidFill>
                            <a:schemeClr val="dk1"/>
                          </a:solidFill>
                          <a:latin typeface="+mn-lt"/>
                          <a:ea typeface="+mn-ea"/>
                          <a:cs typeface="+mn-cs"/>
                        </a:rPr>
                        <a:t>CLABSI</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latin typeface="+mn-lt"/>
                          <a:ea typeface="+mn-ea"/>
                          <a:cs typeface="+mn-cs"/>
                        </a:rPr>
                        <a:t>January 1, 2011–December 31, 2011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latin typeface="+mn-lt"/>
                          <a:ea typeface="+mn-ea"/>
                          <a:cs typeface="+mn-cs"/>
                        </a:rPr>
                        <a:t>February 1, 2013–December 31, 2013</a:t>
                      </a:r>
                    </a:p>
                  </a:txBody>
                  <a:tcPr/>
                </a:tc>
              </a:tr>
              <a:tr h="733945">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400" kern="1200" dirty="0" smtClean="0">
                          <a:solidFill>
                            <a:schemeClr val="dk1"/>
                          </a:solidFill>
                          <a:latin typeface="+mn-lt"/>
                          <a:ea typeface="+mn-ea"/>
                          <a:cs typeface="+mn-cs"/>
                        </a:rPr>
                        <a:t>Efficiency</a:t>
                      </a:r>
                    </a:p>
                    <a:p>
                      <a:pPr marL="563563" lvl="1" indent="-101600">
                        <a:buFont typeface="Arial" pitchFamily="34" charset="0"/>
                        <a:buChar char="•"/>
                      </a:pPr>
                      <a:r>
                        <a:rPr lang="en-US" sz="1400" kern="1200" dirty="0" smtClean="0">
                          <a:solidFill>
                            <a:schemeClr val="dk1"/>
                          </a:solidFill>
                          <a:latin typeface="+mn-lt"/>
                          <a:ea typeface="+mn-ea"/>
                          <a:cs typeface="+mn-cs"/>
                        </a:rPr>
                        <a:t>Medicare Spending Per    Beneficiary -1</a:t>
                      </a:r>
                      <a:endParaRPr lang="en-US" sz="1400" dirty="0"/>
                    </a:p>
                  </a:txBody>
                  <a:tcPr/>
                </a:tc>
                <a:tc>
                  <a:txBody>
                    <a:bodyPr/>
                    <a:lstStyle/>
                    <a:p>
                      <a:r>
                        <a:rPr lang="en-US" sz="1400" kern="1200" dirty="0" smtClean="0">
                          <a:solidFill>
                            <a:schemeClr val="dk1"/>
                          </a:solidFill>
                          <a:latin typeface="+mj-lt"/>
                          <a:ea typeface="+mn-ea"/>
                          <a:cs typeface="+mn-cs"/>
                        </a:rPr>
                        <a:t>May 1, 2011 – December 31, 2011</a:t>
                      </a:r>
                      <a:endParaRPr lang="en-US" sz="1400" dirty="0">
                        <a:latin typeface="+mj-lt"/>
                      </a:endParaRPr>
                    </a:p>
                  </a:txBody>
                  <a:tcPr/>
                </a:tc>
                <a:tc>
                  <a:txBody>
                    <a:bodyPr/>
                    <a:lstStyle/>
                    <a:p>
                      <a:r>
                        <a:rPr lang="en-US" sz="1400" kern="1200" dirty="0" smtClean="0">
                          <a:solidFill>
                            <a:schemeClr val="dk1"/>
                          </a:solidFill>
                          <a:latin typeface="+mj-lt"/>
                          <a:ea typeface="+mn-ea"/>
                          <a:cs typeface="+mn-cs"/>
                        </a:rPr>
                        <a:t>May 1, 2013 – December 31, 2013</a:t>
                      </a:r>
                      <a:endParaRPr lang="en-US" sz="1400" dirty="0">
                        <a:latin typeface="+mj-lt"/>
                      </a:endParaRPr>
                    </a:p>
                  </a:txBody>
                  <a:tcPr/>
                </a:tc>
              </a:tr>
            </a:tbl>
          </a:graphicData>
        </a:graphic>
      </p:graphicFrame>
      <p:sp>
        <p:nvSpPr>
          <p:cNvPr id="22562" name="Rectangle 6"/>
          <p:cNvSpPr>
            <a:spLocks noChangeArrowheads="1"/>
          </p:cNvSpPr>
          <p:nvPr/>
        </p:nvSpPr>
        <p:spPr bwMode="auto">
          <a:xfrm>
            <a:off x="8153400" y="6248400"/>
            <a:ext cx="609600" cy="338138"/>
          </a:xfrm>
          <a:prstGeom prst="rect">
            <a:avLst/>
          </a:prstGeom>
          <a:noFill/>
          <a:ln w="9525">
            <a:noFill/>
            <a:miter lim="800000"/>
            <a:headEnd/>
            <a:tailEnd/>
          </a:ln>
        </p:spPr>
        <p:txBody>
          <a:bodyPr>
            <a:spAutoFit/>
          </a:bodyPr>
          <a:lstStyle/>
          <a:p>
            <a:r>
              <a:rPr lang="en-US" sz="1600" dirty="0"/>
              <a:t>17</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subTitle" idx="1"/>
          </p:nvPr>
        </p:nvSpPr>
        <p:spPr>
          <a:xfrm>
            <a:off x="838200" y="1600200"/>
            <a:ext cx="7543800" cy="3810000"/>
          </a:xfrm>
        </p:spPr>
        <p:txBody>
          <a:bodyPr anchor="t"/>
          <a:lstStyle/>
          <a:p>
            <a:pPr algn="l" eaLnBrk="1" hangingPunct="1"/>
            <a:r>
              <a:rPr lang="en-US" sz="1600" dirty="0" smtClean="0"/>
              <a:t>Dear Member,</a:t>
            </a:r>
          </a:p>
          <a:p>
            <a:pPr algn="l" eaLnBrk="1" hangingPunct="1"/>
            <a:endParaRPr lang="en-US" sz="1600" dirty="0" smtClean="0"/>
          </a:p>
          <a:p>
            <a:pPr algn="l" eaLnBrk="1" hangingPunct="1"/>
            <a:r>
              <a:rPr lang="en-US" sz="1600" dirty="0" smtClean="0"/>
              <a:t>This presentation provides a summary of recent regulatory acts and highlights the features that most affect acute care hospitals.  It also offers a guide to HFMA resources you can use to navigate your organization through the complicated economic and regulatory environment.  </a:t>
            </a:r>
          </a:p>
          <a:p>
            <a:pPr algn="l" eaLnBrk="1" hangingPunct="1"/>
            <a:endParaRPr lang="en-US" sz="1600" dirty="0" smtClean="0"/>
          </a:p>
          <a:p>
            <a:pPr algn="l" eaLnBrk="1" hangingPunct="1"/>
            <a:r>
              <a:rPr lang="en-US" sz="1600" dirty="0" smtClean="0"/>
              <a:t>Please feel free to use this presentation to educate your staff and other hospital stakeholders.  If HFMA can be of additional assistance in any way, please do not hesitate to contact us.</a:t>
            </a:r>
          </a:p>
          <a:p>
            <a:pPr algn="l" eaLnBrk="1" hangingPunct="1"/>
            <a:endParaRPr lang="en-US" sz="1600" dirty="0" smtClean="0"/>
          </a:p>
          <a:p>
            <a:pPr algn="l" eaLnBrk="1" hangingPunct="1"/>
            <a:r>
              <a:rPr lang="en-US" sz="1600" dirty="0" smtClean="0"/>
              <a:t>Warmest Regards, </a:t>
            </a:r>
          </a:p>
          <a:p>
            <a:pPr algn="l" eaLnBrk="1" hangingPunct="1"/>
            <a:r>
              <a:rPr lang="en-US" sz="1600" dirty="0" smtClean="0"/>
              <a:t>HFMA</a:t>
            </a:r>
          </a:p>
        </p:txBody>
      </p:sp>
      <p:sp>
        <p:nvSpPr>
          <p:cNvPr id="6147" name="Slide Number Placeholder 10"/>
          <p:cNvSpPr txBox="1">
            <a:spLocks/>
          </p:cNvSpPr>
          <p:nvPr/>
        </p:nvSpPr>
        <p:spPr bwMode="auto">
          <a:xfrm>
            <a:off x="7696200" y="6324600"/>
            <a:ext cx="990600" cy="396875"/>
          </a:xfrm>
          <a:prstGeom prst="rect">
            <a:avLst/>
          </a:prstGeom>
          <a:noFill/>
          <a:ln w="9525">
            <a:noFill/>
            <a:miter lim="800000"/>
            <a:headEnd/>
            <a:tailEnd/>
          </a:ln>
        </p:spPr>
        <p:txBody>
          <a:bodyPr/>
          <a:lstStyle/>
          <a:p>
            <a:pPr algn="ctr"/>
            <a:endParaRPr lang="en-US" sz="1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0"/>
            <a:ext cx="8229600" cy="646113"/>
          </a:xfrm>
          <a:prstGeom prst="rect">
            <a:avLst/>
          </a:prstGeom>
          <a:noFill/>
        </p:spPr>
        <p:txBody>
          <a:bodyPr>
            <a:spAutoFit/>
          </a:bodyPr>
          <a:lstStyle/>
          <a:p>
            <a:pPr algn="ctr">
              <a:defRPr/>
            </a:pPr>
            <a:r>
              <a:rPr lang="en-US" sz="3600" b="1" kern="0" dirty="0" smtClean="0">
                <a:solidFill>
                  <a:srgbClr val="336699"/>
                </a:solidFill>
                <a:latin typeface="Arial" pitchFamily="34" charset="0"/>
                <a:cs typeface="Arial" pitchFamily="34" charset="0"/>
              </a:rPr>
              <a:t>Value-Based </a:t>
            </a:r>
            <a:r>
              <a:rPr lang="en-US" sz="3600" b="1" kern="0" dirty="0">
                <a:solidFill>
                  <a:srgbClr val="336699"/>
                </a:solidFill>
                <a:latin typeface="Arial" pitchFamily="34" charset="0"/>
                <a:cs typeface="Arial" pitchFamily="34" charset="0"/>
              </a:rPr>
              <a:t>Purchasing</a:t>
            </a:r>
            <a:r>
              <a:rPr lang="en-US" sz="3600" b="1" kern="0" dirty="0">
                <a:solidFill>
                  <a:srgbClr val="336699"/>
                </a:solidFill>
              </a:rPr>
              <a:t> </a:t>
            </a:r>
          </a:p>
        </p:txBody>
      </p:sp>
      <p:sp>
        <p:nvSpPr>
          <p:cNvPr id="8" name="Rectangle 7"/>
          <p:cNvSpPr/>
          <p:nvPr/>
        </p:nvSpPr>
        <p:spPr>
          <a:xfrm>
            <a:off x="304800" y="685800"/>
            <a:ext cx="8458200" cy="3786188"/>
          </a:xfrm>
          <a:prstGeom prst="rect">
            <a:avLst/>
          </a:prstGeom>
        </p:spPr>
        <p:txBody>
          <a:bodyPr>
            <a:spAutoFit/>
          </a:bodyPr>
          <a:lstStyle/>
          <a:p>
            <a:pPr>
              <a:defRPr/>
            </a:pPr>
            <a:r>
              <a:rPr lang="en-US" dirty="0"/>
              <a:t> </a:t>
            </a:r>
            <a:r>
              <a:rPr lang="en-US" sz="1600" b="1" i="1" u="sng" dirty="0"/>
              <a:t>FY16</a:t>
            </a:r>
          </a:p>
          <a:p>
            <a:pPr>
              <a:buFont typeface="Arial" pitchFamily="34" charset="0"/>
              <a:buChar char="•"/>
              <a:defRPr/>
            </a:pPr>
            <a:r>
              <a:rPr lang="en-US" sz="1600" dirty="0"/>
              <a:t> CMS is adopting the following new measures for FY16</a:t>
            </a:r>
          </a:p>
          <a:p>
            <a:pPr lvl="1">
              <a:buFont typeface="Wingdings" pitchFamily="2" charset="2"/>
              <a:buChar char="v"/>
              <a:defRPr/>
            </a:pPr>
            <a:r>
              <a:rPr lang="en-US" sz="1600" dirty="0"/>
              <a:t> One  new clinical process measure </a:t>
            </a:r>
          </a:p>
          <a:p>
            <a:pPr lvl="2">
              <a:buFont typeface="Courier New" pitchFamily="49" charset="0"/>
              <a:buChar char="o"/>
              <a:defRPr/>
            </a:pPr>
            <a:r>
              <a:rPr lang="en-US" sz="1600" dirty="0"/>
              <a:t> IMM-2 influenza immunization</a:t>
            </a:r>
          </a:p>
          <a:p>
            <a:pPr lvl="1">
              <a:buFont typeface="Wingdings" pitchFamily="2" charset="2"/>
              <a:buChar char="v"/>
              <a:defRPr/>
            </a:pPr>
            <a:r>
              <a:rPr lang="en-US" sz="1600" dirty="0"/>
              <a:t> Two new healthcare-associated infection measures </a:t>
            </a:r>
          </a:p>
          <a:p>
            <a:pPr lvl="2">
              <a:buFont typeface="Courier New" pitchFamily="49" charset="0"/>
              <a:buChar char="o"/>
              <a:defRPr/>
            </a:pPr>
            <a:r>
              <a:rPr lang="en-US" sz="1600" dirty="0"/>
              <a:t> Catheter-Associated Urinary Tract Infection (CAUTI) </a:t>
            </a:r>
          </a:p>
          <a:p>
            <a:pPr lvl="2">
              <a:buFont typeface="Courier New" pitchFamily="49" charset="0"/>
              <a:buChar char="o"/>
              <a:defRPr/>
            </a:pPr>
            <a:r>
              <a:rPr lang="en-US" sz="1600" dirty="0"/>
              <a:t> Surgical Site Infection (SSI), which is stratified into two separate surgery sites</a:t>
            </a:r>
            <a:endParaRPr lang="en-US" sz="1600" b="1" i="1" u="sng" dirty="0"/>
          </a:p>
          <a:p>
            <a:pPr>
              <a:buFont typeface="Arial" pitchFamily="34" charset="0"/>
              <a:buChar char="•"/>
              <a:defRPr/>
            </a:pPr>
            <a:endParaRPr lang="en-US" sz="1600" dirty="0"/>
          </a:p>
          <a:p>
            <a:pPr>
              <a:buFont typeface="Arial" pitchFamily="34" charset="0"/>
              <a:buChar char="•"/>
              <a:defRPr/>
            </a:pPr>
            <a:r>
              <a:rPr lang="en-US" sz="1600" dirty="0"/>
              <a:t> CMS will remove the following measures from the Hospital VBP Program for FY16:</a:t>
            </a:r>
          </a:p>
          <a:p>
            <a:pPr lvl="1">
              <a:buFont typeface="Wingdings" pitchFamily="2" charset="2"/>
              <a:buChar char="v"/>
              <a:defRPr/>
            </a:pPr>
            <a:r>
              <a:rPr lang="en-US" sz="1600" dirty="0"/>
              <a:t> AMI-8a: Primary PCI Received within 90 Minutes of Hospital Arrival</a:t>
            </a:r>
          </a:p>
          <a:p>
            <a:pPr marL="682625" indent="-220663">
              <a:buFont typeface="Wingdings" pitchFamily="2" charset="2"/>
              <a:buChar char="v"/>
              <a:defRPr/>
            </a:pPr>
            <a:r>
              <a:rPr lang="en-US" sz="1600" dirty="0"/>
              <a:t>PN-3b, Blood Cultures Performed in the Emergency Department Prior to Initial Antibiotic Received in Hospital </a:t>
            </a:r>
          </a:p>
          <a:p>
            <a:pPr marL="461963" indent="163513">
              <a:buFont typeface="Wingdings" pitchFamily="2" charset="2"/>
              <a:buChar char="v"/>
              <a:defRPr/>
            </a:pPr>
            <a:r>
              <a:rPr lang="en-US" sz="1600" dirty="0"/>
              <a:t> HF-1, Discharge Instructions </a:t>
            </a:r>
          </a:p>
          <a:p>
            <a:pPr marL="461963" indent="47625">
              <a:buFont typeface="Wingdings" pitchFamily="2" charset="2"/>
              <a:buChar char="v"/>
              <a:defRPr/>
            </a:pPr>
            <a:r>
              <a:rPr lang="en-US" sz="1600" dirty="0"/>
              <a:t> SCIP-Inf-1  </a:t>
            </a:r>
          </a:p>
          <a:p>
            <a:pPr marL="461963" indent="47625">
              <a:buFont typeface="Wingdings" pitchFamily="2" charset="2"/>
              <a:buChar char="v"/>
              <a:defRPr/>
            </a:pPr>
            <a:r>
              <a:rPr lang="en-US" sz="1600" dirty="0"/>
              <a:t> SCIP-Inf-4</a:t>
            </a:r>
          </a:p>
        </p:txBody>
      </p:sp>
      <p:cxnSp>
        <p:nvCxnSpPr>
          <p:cNvPr id="23556" name="Straight Connector 13"/>
          <p:cNvCxnSpPr>
            <a:cxnSpLocks noChangeShapeType="1"/>
          </p:cNvCxnSpPr>
          <p:nvPr/>
        </p:nvCxnSpPr>
        <p:spPr bwMode="auto">
          <a:xfrm>
            <a:off x="0" y="609600"/>
            <a:ext cx="9144000" cy="0"/>
          </a:xfrm>
          <a:prstGeom prst="line">
            <a:avLst/>
          </a:prstGeom>
          <a:noFill/>
          <a:ln w="9525" algn="ctr">
            <a:solidFill>
              <a:schemeClr val="tx1"/>
            </a:solidFill>
            <a:miter lim="800000"/>
            <a:headEnd/>
            <a:tailEnd/>
          </a:ln>
        </p:spPr>
      </p:cxnSp>
      <p:sp>
        <p:nvSpPr>
          <p:cNvPr id="23557" name="TextBox 16"/>
          <p:cNvSpPr txBox="1">
            <a:spLocks noChangeArrowheads="1"/>
          </p:cNvSpPr>
          <p:nvPr/>
        </p:nvSpPr>
        <p:spPr bwMode="auto">
          <a:xfrm>
            <a:off x="304800" y="5715000"/>
            <a:ext cx="7620000" cy="276225"/>
          </a:xfrm>
          <a:prstGeom prst="rect">
            <a:avLst/>
          </a:prstGeom>
          <a:noFill/>
          <a:ln w="9525">
            <a:noFill/>
            <a:miter lim="800000"/>
            <a:headEnd/>
            <a:tailEnd/>
          </a:ln>
        </p:spPr>
        <p:txBody>
          <a:bodyPr>
            <a:spAutoFit/>
          </a:bodyPr>
          <a:lstStyle/>
          <a:p>
            <a:r>
              <a:rPr lang="en-US" dirty="0"/>
              <a:t>See Appendix 7 for FY16 VBP Program Measures</a:t>
            </a:r>
          </a:p>
        </p:txBody>
      </p:sp>
      <p:sp>
        <p:nvSpPr>
          <p:cNvPr id="23558" name="Rectangle 8"/>
          <p:cNvSpPr>
            <a:spLocks noChangeArrowheads="1"/>
          </p:cNvSpPr>
          <p:nvPr/>
        </p:nvSpPr>
        <p:spPr bwMode="auto">
          <a:xfrm>
            <a:off x="228600" y="4648200"/>
            <a:ext cx="8153400" cy="830263"/>
          </a:xfrm>
          <a:prstGeom prst="rect">
            <a:avLst/>
          </a:prstGeom>
          <a:noFill/>
          <a:ln w="9525">
            <a:noFill/>
            <a:miter lim="800000"/>
            <a:headEnd/>
            <a:tailEnd/>
          </a:ln>
        </p:spPr>
        <p:txBody>
          <a:bodyPr>
            <a:spAutoFit/>
          </a:bodyPr>
          <a:lstStyle/>
          <a:p>
            <a:pPr marL="231775" indent="-174625">
              <a:buFont typeface="Arial" pitchFamily="34" charset="0"/>
              <a:buChar char="•"/>
            </a:pPr>
            <a:r>
              <a:rPr lang="en-US" sz="1600" dirty="0"/>
              <a:t>CMS is considering the inclusion of additional measures in the efficiency domain for Hospital IQR Program and the Hospital VBP Program.</a:t>
            </a:r>
          </a:p>
          <a:p>
            <a:pPr marL="231775" indent="-174625"/>
            <a:r>
              <a:rPr lang="en-US" sz="1600" dirty="0"/>
              <a:t> </a:t>
            </a:r>
          </a:p>
        </p:txBody>
      </p:sp>
      <p:sp>
        <p:nvSpPr>
          <p:cNvPr id="23559" name="Rectangle 6"/>
          <p:cNvSpPr>
            <a:spLocks noChangeArrowheads="1"/>
          </p:cNvSpPr>
          <p:nvPr/>
        </p:nvSpPr>
        <p:spPr bwMode="auto">
          <a:xfrm>
            <a:off x="8305800" y="6248400"/>
            <a:ext cx="409575" cy="338138"/>
          </a:xfrm>
          <a:prstGeom prst="rect">
            <a:avLst/>
          </a:prstGeom>
          <a:noFill/>
          <a:ln w="9525">
            <a:noFill/>
            <a:miter lim="800000"/>
            <a:headEnd/>
            <a:tailEnd/>
          </a:ln>
        </p:spPr>
        <p:txBody>
          <a:bodyPr wrap="none">
            <a:spAutoFit/>
          </a:bodyPr>
          <a:lstStyle/>
          <a:p>
            <a:r>
              <a:rPr lang="en-US" sz="1600" dirty="0"/>
              <a:t>18</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457200" y="152400"/>
            <a:ext cx="8229600" cy="563563"/>
          </a:xfrm>
          <a:prstGeom prst="rect">
            <a:avLst/>
          </a:prstGeom>
          <a:noFill/>
          <a:ln w="57150">
            <a:noFill/>
            <a:miter lim="800000"/>
            <a:headEnd/>
            <a:tailEnd/>
          </a:ln>
        </p:spPr>
        <p:txBody>
          <a:bodyPr lIns="91436" tIns="45716" rIns="91436" bIns="45716" anchor="ctr"/>
          <a:lstStyle/>
          <a:p>
            <a:pPr algn="ctr">
              <a:defRPr/>
            </a:pPr>
            <a:r>
              <a:rPr lang="en-US" sz="3600" b="1" kern="0" dirty="0" smtClean="0">
                <a:solidFill>
                  <a:srgbClr val="336699"/>
                </a:solidFill>
                <a:latin typeface="+mj-lt"/>
                <a:ea typeface="+mj-ea"/>
                <a:cs typeface="+mj-cs"/>
              </a:rPr>
              <a:t>Value-Based </a:t>
            </a:r>
            <a:r>
              <a:rPr lang="en-US" sz="3600" b="1" kern="0" dirty="0">
                <a:solidFill>
                  <a:srgbClr val="336699"/>
                </a:solidFill>
                <a:latin typeface="+mj-lt"/>
                <a:ea typeface="+mj-ea"/>
                <a:cs typeface="+mj-cs"/>
              </a:rPr>
              <a:t>Purchasing </a:t>
            </a:r>
          </a:p>
        </p:txBody>
      </p:sp>
      <p:cxnSp>
        <p:nvCxnSpPr>
          <p:cNvPr id="24579" name="Straight Connector 3"/>
          <p:cNvCxnSpPr>
            <a:cxnSpLocks noChangeShapeType="1"/>
          </p:cNvCxnSpPr>
          <p:nvPr/>
        </p:nvCxnSpPr>
        <p:spPr bwMode="auto">
          <a:xfrm>
            <a:off x="0" y="762000"/>
            <a:ext cx="9144000" cy="0"/>
          </a:xfrm>
          <a:prstGeom prst="line">
            <a:avLst/>
          </a:prstGeom>
          <a:noFill/>
          <a:ln w="9525" algn="ctr">
            <a:solidFill>
              <a:schemeClr val="tx1"/>
            </a:solidFill>
            <a:miter lim="800000"/>
            <a:headEnd/>
            <a:tailEnd/>
          </a:ln>
        </p:spPr>
      </p:cxnSp>
      <p:sp>
        <p:nvSpPr>
          <p:cNvPr id="24580" name="Slide Number Placeholder 10"/>
          <p:cNvSpPr txBox="1">
            <a:spLocks/>
          </p:cNvSpPr>
          <p:nvPr/>
        </p:nvSpPr>
        <p:spPr bwMode="auto">
          <a:xfrm>
            <a:off x="8001000" y="6248400"/>
            <a:ext cx="762000" cy="609600"/>
          </a:xfrm>
          <a:prstGeom prst="rect">
            <a:avLst/>
          </a:prstGeom>
          <a:noFill/>
          <a:ln w="9525">
            <a:noFill/>
            <a:miter lim="800000"/>
            <a:headEnd/>
            <a:tailEnd/>
          </a:ln>
        </p:spPr>
        <p:txBody>
          <a:bodyPr/>
          <a:lstStyle/>
          <a:p>
            <a:pPr algn="ctr"/>
            <a:r>
              <a:rPr lang="en-US" sz="1600" dirty="0"/>
              <a:t>19</a:t>
            </a:r>
          </a:p>
        </p:txBody>
      </p:sp>
      <p:graphicFrame>
        <p:nvGraphicFramePr>
          <p:cNvPr id="7" name="Table 6"/>
          <p:cNvGraphicFramePr>
            <a:graphicFrameLocks noGrp="1"/>
          </p:cNvGraphicFramePr>
          <p:nvPr/>
        </p:nvGraphicFramePr>
        <p:xfrm>
          <a:off x="685800" y="1219200"/>
          <a:ext cx="7239000" cy="2895600"/>
        </p:xfrm>
        <a:graphic>
          <a:graphicData uri="http://schemas.openxmlformats.org/drawingml/2006/table">
            <a:tbl>
              <a:tblPr firstRow="1" bandRow="1">
                <a:tableStyleId>{5C22544A-7EE6-4342-B048-85BDC9FD1C3A}</a:tableStyleId>
              </a:tblPr>
              <a:tblGrid>
                <a:gridCol w="2643452"/>
                <a:gridCol w="2643452"/>
                <a:gridCol w="1952096"/>
              </a:tblGrid>
              <a:tr h="274320">
                <a:tc>
                  <a:txBody>
                    <a:bodyPr/>
                    <a:lstStyle/>
                    <a:p>
                      <a:r>
                        <a:rPr lang="en-US" sz="1400" b="1" kern="1200" dirty="0" smtClean="0">
                          <a:solidFill>
                            <a:schemeClr val="lt1"/>
                          </a:solidFill>
                          <a:latin typeface="+mn-lt"/>
                          <a:ea typeface="+mn-ea"/>
                          <a:cs typeface="+mn-cs"/>
                        </a:rPr>
                        <a:t>Measure Domain</a:t>
                      </a:r>
                      <a:endParaRPr lang="en-US" sz="1400" dirty="0"/>
                    </a:p>
                  </a:txBody>
                  <a:tcPr/>
                </a:tc>
                <a:tc>
                  <a:txBody>
                    <a:bodyPr/>
                    <a:lstStyle/>
                    <a:p>
                      <a:r>
                        <a:rPr lang="en-US" sz="1400" b="1" kern="1200" dirty="0" smtClean="0">
                          <a:solidFill>
                            <a:schemeClr val="lt1"/>
                          </a:solidFill>
                          <a:latin typeface="+mn-lt"/>
                          <a:ea typeface="+mn-ea"/>
                          <a:cs typeface="+mn-cs"/>
                        </a:rPr>
                        <a:t>Baseline Period</a:t>
                      </a:r>
                      <a:endParaRPr lang="en-US" sz="1400" dirty="0"/>
                    </a:p>
                  </a:txBody>
                  <a:tcPr/>
                </a:tc>
                <a:tc>
                  <a:txBody>
                    <a:bodyPr/>
                    <a:lstStyle/>
                    <a:p>
                      <a:r>
                        <a:rPr lang="en-US" sz="1400" b="1" kern="1200" dirty="0" smtClean="0">
                          <a:solidFill>
                            <a:schemeClr val="lt1"/>
                          </a:solidFill>
                          <a:latin typeface="+mn-lt"/>
                          <a:ea typeface="+mn-ea"/>
                          <a:cs typeface="+mn-cs"/>
                        </a:rPr>
                        <a:t>Performance Period</a:t>
                      </a:r>
                      <a:endParaRPr lang="en-US" sz="1400" dirty="0"/>
                    </a:p>
                  </a:txBody>
                  <a:tcPr/>
                </a:tc>
              </a:tr>
              <a:tr h="361950">
                <a:tc>
                  <a:txBody>
                    <a:bodyPr/>
                    <a:lstStyle/>
                    <a:p>
                      <a:r>
                        <a:rPr lang="en-US" sz="1400" kern="1200" dirty="0" smtClean="0">
                          <a:solidFill>
                            <a:schemeClr val="dk1"/>
                          </a:solidFill>
                          <a:latin typeface="+mn-lt"/>
                          <a:ea typeface="+mn-ea"/>
                          <a:cs typeface="+mn-cs"/>
                        </a:rPr>
                        <a:t>Clinical Process of Care</a:t>
                      </a:r>
                      <a:endParaRPr lang="en-US" sz="1400" dirty="0"/>
                    </a:p>
                  </a:txBody>
                  <a:tcPr/>
                </a:tc>
                <a:tc>
                  <a:txBody>
                    <a:bodyPr/>
                    <a:lstStyle/>
                    <a:p>
                      <a:pPr eaLnBrk="0" hangingPunct="0"/>
                      <a:r>
                        <a:rPr lang="en-US" sz="1400" kern="1200" dirty="0" smtClean="0">
                          <a:solidFill>
                            <a:schemeClr val="dk1"/>
                          </a:solidFill>
                          <a:latin typeface="+mn-lt"/>
                          <a:ea typeface="+mn-ea"/>
                          <a:cs typeface="+mn-cs"/>
                        </a:rPr>
                        <a:t>January 1, 2012 –</a:t>
                      </a:r>
                    </a:p>
                    <a:p>
                      <a:r>
                        <a:rPr lang="en-US" sz="1400" kern="1200" dirty="0" smtClean="0">
                          <a:solidFill>
                            <a:schemeClr val="dk1"/>
                          </a:solidFill>
                          <a:latin typeface="+mn-lt"/>
                          <a:ea typeface="+mn-ea"/>
                          <a:cs typeface="+mn-cs"/>
                        </a:rPr>
                        <a:t>December 31, 2012</a:t>
                      </a:r>
                      <a:endParaRPr lang="en-US" sz="1400" dirty="0"/>
                    </a:p>
                  </a:txBody>
                  <a:tcPr/>
                </a:tc>
                <a:tc>
                  <a:txBody>
                    <a:bodyPr/>
                    <a:lstStyle/>
                    <a:p>
                      <a:pPr eaLnBrk="0" hangingPunct="0"/>
                      <a:r>
                        <a:rPr lang="en-US" sz="1400" kern="1200" dirty="0" smtClean="0">
                          <a:solidFill>
                            <a:schemeClr val="dk1"/>
                          </a:solidFill>
                          <a:latin typeface="+mn-lt"/>
                          <a:ea typeface="+mn-ea"/>
                          <a:cs typeface="+mn-cs"/>
                        </a:rPr>
                        <a:t>January 1, 2014 –</a:t>
                      </a:r>
                    </a:p>
                    <a:p>
                      <a:r>
                        <a:rPr lang="en-US" sz="1400" kern="1200" dirty="0" smtClean="0">
                          <a:solidFill>
                            <a:schemeClr val="dk1"/>
                          </a:solidFill>
                          <a:latin typeface="+mn-lt"/>
                          <a:ea typeface="+mn-ea"/>
                          <a:cs typeface="+mn-cs"/>
                        </a:rPr>
                        <a:t>December 31, 2014</a:t>
                      </a:r>
                      <a:endParaRPr lang="en-US" sz="1400" dirty="0"/>
                    </a:p>
                  </a:txBody>
                  <a:tcPr/>
                </a:tc>
              </a:tr>
              <a:tr h="361950">
                <a:tc>
                  <a:txBody>
                    <a:bodyPr/>
                    <a:lstStyle/>
                    <a:p>
                      <a:pPr marL="0" marR="0">
                        <a:spcBef>
                          <a:spcPts val="0"/>
                        </a:spcBef>
                        <a:spcAft>
                          <a:spcPts val="0"/>
                        </a:spcAft>
                      </a:pPr>
                      <a:r>
                        <a:rPr lang="en-US" sz="1400" kern="1200" dirty="0" smtClean="0">
                          <a:solidFill>
                            <a:schemeClr val="dk1"/>
                          </a:solidFill>
                          <a:latin typeface="+mn-lt"/>
                          <a:ea typeface="+mn-ea"/>
                          <a:cs typeface="+mn-cs"/>
                        </a:rPr>
                        <a:t>Patient Experience of Care</a:t>
                      </a:r>
                      <a:endParaRPr lang="en-US" sz="1400" dirty="0">
                        <a:latin typeface="Times New Roman"/>
                        <a:ea typeface="Times New Roman"/>
                      </a:endParaRPr>
                    </a:p>
                  </a:txBody>
                  <a:tcPr marL="68580" marR="68580" marT="0" marB="0"/>
                </a:tc>
                <a:tc>
                  <a:txBody>
                    <a:bodyPr/>
                    <a:lstStyle/>
                    <a:p>
                      <a:pPr eaLnBrk="0" hangingPunct="0"/>
                      <a:r>
                        <a:rPr lang="en-US" sz="1400" kern="1200" dirty="0" smtClean="0">
                          <a:solidFill>
                            <a:schemeClr val="dk1"/>
                          </a:solidFill>
                          <a:latin typeface="+mn-lt"/>
                          <a:ea typeface="+mn-ea"/>
                          <a:cs typeface="+mn-cs"/>
                        </a:rPr>
                        <a:t>January 1, 2012 –</a:t>
                      </a:r>
                    </a:p>
                    <a:p>
                      <a:r>
                        <a:rPr lang="en-US" sz="1400" kern="1200" dirty="0" smtClean="0">
                          <a:solidFill>
                            <a:schemeClr val="dk1"/>
                          </a:solidFill>
                          <a:latin typeface="+mn-lt"/>
                          <a:ea typeface="+mn-ea"/>
                          <a:cs typeface="+mn-cs"/>
                        </a:rPr>
                        <a:t>December 31, 2012</a:t>
                      </a:r>
                      <a:endParaRPr lang="en-US" sz="1400" dirty="0">
                        <a:solidFill>
                          <a:srgbClr val="000000"/>
                        </a:solidFill>
                        <a:latin typeface="Arial"/>
                        <a:ea typeface="Times New Roman"/>
                      </a:endParaRPr>
                    </a:p>
                  </a:txBody>
                  <a:tcPr marL="68580" marR="68580" marT="0" marB="0"/>
                </a:tc>
                <a:tc>
                  <a:txBody>
                    <a:bodyPr/>
                    <a:lstStyle/>
                    <a:p>
                      <a:pPr eaLnBrk="0" hangingPunct="0"/>
                      <a:r>
                        <a:rPr lang="en-US" sz="1400" kern="1200" dirty="0" smtClean="0">
                          <a:solidFill>
                            <a:schemeClr val="dk1"/>
                          </a:solidFill>
                          <a:latin typeface="+mn-lt"/>
                          <a:ea typeface="+mn-ea"/>
                          <a:cs typeface="+mn-cs"/>
                        </a:rPr>
                        <a:t>January 1, 2014 –</a:t>
                      </a:r>
                    </a:p>
                    <a:p>
                      <a:r>
                        <a:rPr lang="en-US" sz="1400" kern="1200" dirty="0" smtClean="0">
                          <a:solidFill>
                            <a:schemeClr val="dk1"/>
                          </a:solidFill>
                          <a:latin typeface="+mn-lt"/>
                          <a:ea typeface="+mn-ea"/>
                          <a:cs typeface="+mn-cs"/>
                        </a:rPr>
                        <a:t>December 31, 2014</a:t>
                      </a:r>
                      <a:endParaRPr lang="en-US" sz="1400" dirty="0"/>
                    </a:p>
                  </a:txBody>
                  <a:tcPr/>
                </a:tc>
              </a:tr>
              <a:tr h="361950">
                <a:tc>
                  <a:txBody>
                    <a:bodyPr/>
                    <a:lstStyle/>
                    <a:p>
                      <a:r>
                        <a:rPr lang="en-US" sz="1400" kern="1200" dirty="0" smtClean="0">
                          <a:solidFill>
                            <a:schemeClr val="dk1"/>
                          </a:solidFill>
                          <a:latin typeface="+mn-lt"/>
                          <a:ea typeface="+mn-ea"/>
                          <a:cs typeface="+mn-cs"/>
                        </a:rPr>
                        <a:t>Efficiency</a:t>
                      </a:r>
                      <a:endParaRPr lang="en-US" sz="1400" dirty="0"/>
                    </a:p>
                  </a:txBody>
                  <a:tcPr/>
                </a:tc>
                <a:tc>
                  <a:txBody>
                    <a:bodyPr/>
                    <a:lstStyle/>
                    <a:p>
                      <a:pPr eaLnBrk="0" hangingPunct="0"/>
                      <a:r>
                        <a:rPr lang="en-US" sz="1400" kern="1200" dirty="0" smtClean="0">
                          <a:solidFill>
                            <a:schemeClr val="dk1"/>
                          </a:solidFill>
                          <a:latin typeface="+mn-lt"/>
                          <a:ea typeface="+mn-ea"/>
                          <a:cs typeface="+mn-cs"/>
                        </a:rPr>
                        <a:t>January 1, 2012 –</a:t>
                      </a:r>
                    </a:p>
                    <a:p>
                      <a:r>
                        <a:rPr lang="en-US" sz="1400" kern="1200" dirty="0" smtClean="0">
                          <a:solidFill>
                            <a:schemeClr val="dk1"/>
                          </a:solidFill>
                          <a:latin typeface="+mn-lt"/>
                          <a:ea typeface="+mn-ea"/>
                          <a:cs typeface="+mn-cs"/>
                        </a:rPr>
                        <a:t>December 31, 2012</a:t>
                      </a:r>
                      <a:endParaRPr lang="en-US" sz="1400" dirty="0"/>
                    </a:p>
                  </a:txBody>
                  <a:tcPr/>
                </a:tc>
                <a:tc>
                  <a:txBody>
                    <a:bodyPr/>
                    <a:lstStyle/>
                    <a:p>
                      <a:pPr marL="0" marR="0" eaLnBrk="0" hangingPunct="0">
                        <a:lnSpc>
                          <a:spcPts val="1360"/>
                        </a:lnSpc>
                        <a:spcBef>
                          <a:spcPts val="0"/>
                        </a:spcBef>
                        <a:spcAft>
                          <a:spcPts val="0"/>
                        </a:spcAft>
                      </a:pPr>
                      <a:r>
                        <a:rPr lang="en-US" sz="1400" dirty="0">
                          <a:latin typeface="+mn-lt"/>
                          <a:ea typeface="Times New Roman"/>
                        </a:rPr>
                        <a:t>January</a:t>
                      </a:r>
                      <a:r>
                        <a:rPr lang="en-US" sz="1400" spc="-15" dirty="0">
                          <a:latin typeface="+mn-lt"/>
                          <a:ea typeface="Times New Roman"/>
                        </a:rPr>
                        <a:t> </a:t>
                      </a:r>
                      <a:r>
                        <a:rPr lang="en-US" sz="1400" dirty="0">
                          <a:latin typeface="+mn-lt"/>
                          <a:ea typeface="Times New Roman"/>
                        </a:rPr>
                        <a:t>1,</a:t>
                      </a:r>
                      <a:r>
                        <a:rPr lang="en-US" sz="1400" spc="-10" dirty="0">
                          <a:latin typeface="+mn-lt"/>
                          <a:ea typeface="Times New Roman"/>
                        </a:rPr>
                        <a:t> </a:t>
                      </a:r>
                      <a:r>
                        <a:rPr lang="en-US" sz="1400" dirty="0">
                          <a:latin typeface="+mn-lt"/>
                          <a:ea typeface="Times New Roman"/>
                        </a:rPr>
                        <a:t>2014</a:t>
                      </a:r>
                      <a:r>
                        <a:rPr lang="en-US" sz="1400" spc="-15" dirty="0">
                          <a:latin typeface="+mn-lt"/>
                          <a:ea typeface="Times New Roman"/>
                        </a:rPr>
                        <a:t> </a:t>
                      </a:r>
                      <a:r>
                        <a:rPr lang="en-US" sz="1400" dirty="0">
                          <a:latin typeface="+mn-lt"/>
                          <a:ea typeface="Times New Roman"/>
                        </a:rPr>
                        <a:t>–</a:t>
                      </a:r>
                    </a:p>
                    <a:p>
                      <a:pPr marL="0" marR="0">
                        <a:spcBef>
                          <a:spcPts val="0"/>
                        </a:spcBef>
                        <a:spcAft>
                          <a:spcPts val="0"/>
                        </a:spcAft>
                      </a:pPr>
                      <a:r>
                        <a:rPr lang="en-US" sz="1400" dirty="0">
                          <a:solidFill>
                            <a:srgbClr val="000000"/>
                          </a:solidFill>
                          <a:latin typeface="+mn-lt"/>
                          <a:ea typeface="Times New Roman"/>
                        </a:rPr>
                        <a:t>Dece</a:t>
                      </a:r>
                      <a:r>
                        <a:rPr lang="en-US" sz="1400" spc="-10" dirty="0">
                          <a:solidFill>
                            <a:srgbClr val="000000"/>
                          </a:solidFill>
                          <a:latin typeface="+mn-lt"/>
                          <a:ea typeface="Times New Roman"/>
                        </a:rPr>
                        <a:t>m</a:t>
                      </a:r>
                      <a:r>
                        <a:rPr lang="en-US" sz="1400" dirty="0">
                          <a:solidFill>
                            <a:srgbClr val="000000"/>
                          </a:solidFill>
                          <a:latin typeface="+mn-lt"/>
                          <a:ea typeface="Times New Roman"/>
                        </a:rPr>
                        <a:t>ber</a:t>
                      </a:r>
                      <a:r>
                        <a:rPr lang="en-US" sz="1400" spc="-25" dirty="0">
                          <a:solidFill>
                            <a:srgbClr val="000000"/>
                          </a:solidFill>
                          <a:latin typeface="+mn-lt"/>
                          <a:ea typeface="Times New Roman"/>
                        </a:rPr>
                        <a:t> </a:t>
                      </a:r>
                      <a:r>
                        <a:rPr lang="en-US" sz="1400" dirty="0">
                          <a:solidFill>
                            <a:srgbClr val="000000"/>
                          </a:solidFill>
                          <a:latin typeface="+mn-lt"/>
                          <a:ea typeface="Times New Roman"/>
                        </a:rPr>
                        <a:t>31,</a:t>
                      </a:r>
                      <a:r>
                        <a:rPr lang="en-US" sz="1400" spc="-25" dirty="0">
                          <a:solidFill>
                            <a:srgbClr val="000000"/>
                          </a:solidFill>
                          <a:latin typeface="+mn-lt"/>
                          <a:ea typeface="Times New Roman"/>
                        </a:rPr>
                        <a:t> </a:t>
                      </a:r>
                      <a:r>
                        <a:rPr lang="en-US" sz="1400" dirty="0">
                          <a:solidFill>
                            <a:srgbClr val="000000"/>
                          </a:solidFill>
                          <a:latin typeface="+mn-lt"/>
                          <a:ea typeface="Times New Roman"/>
                        </a:rPr>
                        <a:t>2014</a:t>
                      </a:r>
                    </a:p>
                  </a:txBody>
                  <a:tcPr marL="68580" marR="68580" marT="0" marB="0"/>
                </a:tc>
              </a:tr>
              <a:tr h="361950">
                <a:tc>
                  <a:txBody>
                    <a:bodyPr/>
                    <a:lstStyle/>
                    <a:p>
                      <a:r>
                        <a:rPr lang="en-US" sz="1400" kern="1200" dirty="0" smtClean="0">
                          <a:solidFill>
                            <a:schemeClr val="dk1"/>
                          </a:solidFill>
                          <a:latin typeface="+mn-lt"/>
                          <a:ea typeface="+mn-ea"/>
                          <a:cs typeface="+mn-cs"/>
                        </a:rPr>
                        <a:t>Mortality</a:t>
                      </a:r>
                      <a:endParaRPr lang="en-US" sz="1400" dirty="0"/>
                    </a:p>
                  </a:txBody>
                  <a:tcPr/>
                </a:tc>
                <a:tc>
                  <a:txBody>
                    <a:bodyPr/>
                    <a:lstStyle/>
                    <a:p>
                      <a:r>
                        <a:rPr lang="en-US" sz="1400" kern="1200" dirty="0" smtClean="0">
                          <a:solidFill>
                            <a:schemeClr val="dk1"/>
                          </a:solidFill>
                          <a:latin typeface="+mn-lt"/>
                          <a:ea typeface="+mn-ea"/>
                          <a:cs typeface="+mn-cs"/>
                        </a:rPr>
                        <a:t>October 1, 2010–June 30, 2011</a:t>
                      </a:r>
                      <a:endParaRPr lang="en-US" sz="1400" dirty="0"/>
                    </a:p>
                  </a:txBody>
                  <a:tcPr/>
                </a:tc>
                <a:tc>
                  <a:txBody>
                    <a:bodyPr/>
                    <a:lstStyle/>
                    <a:p>
                      <a:r>
                        <a:rPr lang="en-US" sz="1400" kern="1200" dirty="0" smtClean="0">
                          <a:solidFill>
                            <a:schemeClr val="dk1"/>
                          </a:solidFill>
                          <a:latin typeface="+mn-lt"/>
                          <a:ea typeface="+mn-ea"/>
                          <a:cs typeface="+mn-cs"/>
                        </a:rPr>
                        <a:t>October 1, 2012–June 30, 2014</a:t>
                      </a:r>
                      <a:endParaRPr lang="en-US" sz="1400" dirty="0"/>
                    </a:p>
                  </a:txBody>
                  <a:tcPr/>
                </a:tc>
              </a:tr>
              <a:tr h="441960">
                <a:tc>
                  <a:txBody>
                    <a:bodyPr/>
                    <a:lstStyle/>
                    <a:p>
                      <a:r>
                        <a:rPr lang="en-US" sz="1400" kern="1200" dirty="0" smtClean="0">
                          <a:solidFill>
                            <a:schemeClr val="dk1"/>
                          </a:solidFill>
                          <a:latin typeface="+mn-lt"/>
                          <a:ea typeface="+mn-ea"/>
                          <a:cs typeface="+mn-cs"/>
                        </a:rPr>
                        <a:t>AHRQ PSI</a:t>
                      </a:r>
                      <a:endParaRPr lang="en-US" sz="1400" dirty="0"/>
                    </a:p>
                  </a:txBody>
                  <a:tcPr/>
                </a:tc>
                <a:tc>
                  <a:txBody>
                    <a:bodyPr/>
                    <a:lstStyle/>
                    <a:p>
                      <a:r>
                        <a:rPr lang="en-US" sz="1400" kern="1200" dirty="0" smtClean="0">
                          <a:solidFill>
                            <a:schemeClr val="dk1"/>
                          </a:solidFill>
                          <a:latin typeface="+mn-lt"/>
                          <a:ea typeface="+mn-ea"/>
                          <a:cs typeface="+mn-cs"/>
                        </a:rPr>
                        <a:t>October 15, 2010–June 30, 2011</a:t>
                      </a:r>
                      <a:endParaRPr lang="en-US" sz="1400" dirty="0"/>
                    </a:p>
                  </a:txBody>
                  <a:tcPr/>
                </a:tc>
                <a:tc>
                  <a:txBody>
                    <a:bodyPr/>
                    <a:lstStyle/>
                    <a:p>
                      <a:r>
                        <a:rPr lang="en-US" sz="1400" kern="1200" dirty="0" smtClean="0">
                          <a:solidFill>
                            <a:schemeClr val="dk1"/>
                          </a:solidFill>
                          <a:latin typeface="+mn-lt"/>
                          <a:ea typeface="+mn-ea"/>
                          <a:cs typeface="+mn-cs"/>
                        </a:rPr>
                        <a:t>October 15, 2012–June 30, 2014</a:t>
                      </a:r>
                      <a:endParaRPr lang="en-US" sz="1400" dirty="0"/>
                    </a:p>
                  </a:txBody>
                  <a:tcPr/>
                </a:tc>
              </a:tr>
            </a:tbl>
          </a:graphicData>
        </a:graphic>
      </p:graphicFrame>
      <p:sp>
        <p:nvSpPr>
          <p:cNvPr id="24611" name="TextBox 8"/>
          <p:cNvSpPr txBox="1">
            <a:spLocks noChangeArrowheads="1"/>
          </p:cNvSpPr>
          <p:nvPr/>
        </p:nvSpPr>
        <p:spPr bwMode="auto">
          <a:xfrm>
            <a:off x="457200" y="762000"/>
            <a:ext cx="7543800" cy="338138"/>
          </a:xfrm>
          <a:prstGeom prst="rect">
            <a:avLst/>
          </a:prstGeom>
          <a:noFill/>
          <a:ln w="9525">
            <a:noFill/>
            <a:miter lim="800000"/>
            <a:headEnd/>
            <a:tailEnd/>
          </a:ln>
        </p:spPr>
        <p:txBody>
          <a:bodyPr>
            <a:spAutoFit/>
          </a:bodyPr>
          <a:lstStyle/>
          <a:p>
            <a:pPr>
              <a:buFont typeface="Arial" pitchFamily="34" charset="0"/>
              <a:buChar char="•"/>
            </a:pPr>
            <a:r>
              <a:rPr lang="en-US" sz="1600" dirty="0"/>
              <a:t> </a:t>
            </a:r>
            <a:r>
              <a:rPr lang="en-US" sz="1400" dirty="0"/>
              <a:t>FY16 Baseline and Performance Periods:</a:t>
            </a:r>
          </a:p>
        </p:txBody>
      </p:sp>
      <p:sp>
        <p:nvSpPr>
          <p:cNvPr id="24612" name="Rectangle 8"/>
          <p:cNvSpPr>
            <a:spLocks noChangeArrowheads="1"/>
          </p:cNvSpPr>
          <p:nvPr/>
        </p:nvSpPr>
        <p:spPr bwMode="auto">
          <a:xfrm>
            <a:off x="609600" y="4343400"/>
            <a:ext cx="7162800" cy="307975"/>
          </a:xfrm>
          <a:prstGeom prst="rect">
            <a:avLst/>
          </a:prstGeom>
          <a:noFill/>
          <a:ln w="9525">
            <a:noFill/>
            <a:miter lim="800000"/>
            <a:headEnd/>
            <a:tailEnd/>
          </a:ln>
        </p:spPr>
        <p:txBody>
          <a:bodyPr>
            <a:spAutoFit/>
          </a:bodyPr>
          <a:lstStyle/>
          <a:p>
            <a:pPr>
              <a:buFont typeface="Arial" pitchFamily="34" charset="0"/>
              <a:buChar char="•"/>
            </a:pPr>
            <a:r>
              <a:rPr lang="en-US" sz="1400" dirty="0"/>
              <a:t> FY16 Baseline and Performance Period for CLABSI, CAUTI, and SSI</a:t>
            </a:r>
          </a:p>
        </p:txBody>
      </p:sp>
      <p:sp>
        <p:nvSpPr>
          <p:cNvPr id="24613" name="Rectangle 8"/>
          <p:cNvSpPr>
            <a:spLocks noChangeArrowheads="1"/>
          </p:cNvSpPr>
          <p:nvPr/>
        </p:nvSpPr>
        <p:spPr bwMode="auto">
          <a:xfrm>
            <a:off x="685800" y="4648200"/>
            <a:ext cx="7162800" cy="1292225"/>
          </a:xfrm>
          <a:prstGeom prst="rect">
            <a:avLst/>
          </a:prstGeom>
          <a:noFill/>
          <a:ln w="9525">
            <a:noFill/>
            <a:miter lim="800000"/>
            <a:headEnd/>
            <a:tailEnd/>
          </a:ln>
        </p:spPr>
        <p:txBody>
          <a:bodyPr>
            <a:spAutoFit/>
          </a:bodyPr>
          <a:lstStyle/>
          <a:p>
            <a:pPr marL="633413" lvl="1" indent="-120650">
              <a:buFont typeface="Wingdings" pitchFamily="2" charset="2"/>
              <a:buChar char="q"/>
            </a:pPr>
            <a:r>
              <a:rPr lang="en-US" sz="1300" dirty="0"/>
              <a:t> The final FY16 baseline and performance periods for Central-Line </a:t>
            </a:r>
            <a:r>
              <a:rPr lang="en-US" sz="1300" dirty="0" smtClean="0"/>
              <a:t>Associated </a:t>
            </a:r>
            <a:r>
              <a:rPr lang="en-US" sz="1300" dirty="0"/>
              <a:t>Blood Stream Infection (CLABSI), Surgical Site Infection (SSI), and </a:t>
            </a:r>
            <a:r>
              <a:rPr lang="en-US" sz="1300" dirty="0" smtClean="0"/>
              <a:t>Catheter-Associated </a:t>
            </a:r>
            <a:r>
              <a:rPr lang="en-US" sz="1300" dirty="0"/>
              <a:t>Urinary Tract Infection (CAUTI) were inadvertently omitted from the FY14 IPPS final rule. The proposed periods appear in the FY14 OPPS proposed rule, published in the July 19, 2013, </a:t>
            </a:r>
            <a:r>
              <a:rPr lang="en-US" sz="1300" i="1" dirty="0"/>
              <a:t>Federal Register</a:t>
            </a:r>
            <a:r>
              <a:rPr lang="en-US" sz="1300" dirty="0"/>
              <a:t>. The final periods may appear in the FY14 OPPS final rule.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52400"/>
            <a:ext cx="8153400" cy="646113"/>
          </a:xfrm>
          <a:prstGeom prst="rect">
            <a:avLst/>
          </a:prstGeom>
          <a:noFill/>
        </p:spPr>
        <p:txBody>
          <a:bodyPr>
            <a:spAutoFit/>
          </a:bodyPr>
          <a:lstStyle/>
          <a:p>
            <a:pPr algn="ctr">
              <a:defRPr/>
            </a:pPr>
            <a:r>
              <a:rPr lang="en-US" sz="3600" b="1" kern="0" dirty="0" smtClean="0">
                <a:solidFill>
                  <a:srgbClr val="336699"/>
                </a:solidFill>
                <a:latin typeface="+mn-lt"/>
              </a:rPr>
              <a:t>Value-Based </a:t>
            </a:r>
            <a:r>
              <a:rPr lang="en-US" sz="3600" b="1" kern="0" dirty="0">
                <a:solidFill>
                  <a:srgbClr val="336699"/>
                </a:solidFill>
                <a:latin typeface="+mn-lt"/>
              </a:rPr>
              <a:t>Purchasing </a:t>
            </a:r>
          </a:p>
        </p:txBody>
      </p:sp>
      <p:cxnSp>
        <p:nvCxnSpPr>
          <p:cNvPr id="25603" name="Straight Connector 8"/>
          <p:cNvCxnSpPr>
            <a:cxnSpLocks noChangeShapeType="1"/>
          </p:cNvCxnSpPr>
          <p:nvPr/>
        </p:nvCxnSpPr>
        <p:spPr bwMode="auto">
          <a:xfrm>
            <a:off x="152400" y="762000"/>
            <a:ext cx="8991600" cy="0"/>
          </a:xfrm>
          <a:prstGeom prst="line">
            <a:avLst/>
          </a:prstGeom>
          <a:noFill/>
          <a:ln w="9525" algn="ctr">
            <a:solidFill>
              <a:schemeClr val="tx1"/>
            </a:solidFill>
            <a:miter lim="800000"/>
            <a:headEnd/>
            <a:tailEnd/>
          </a:ln>
        </p:spPr>
      </p:cxnSp>
      <p:cxnSp>
        <p:nvCxnSpPr>
          <p:cNvPr id="25604" name="Straight Connector 10"/>
          <p:cNvCxnSpPr>
            <a:cxnSpLocks noChangeShapeType="1"/>
          </p:cNvCxnSpPr>
          <p:nvPr/>
        </p:nvCxnSpPr>
        <p:spPr bwMode="auto">
          <a:xfrm flipH="1">
            <a:off x="0" y="762000"/>
            <a:ext cx="152400" cy="0"/>
          </a:xfrm>
          <a:prstGeom prst="line">
            <a:avLst/>
          </a:prstGeom>
          <a:noFill/>
          <a:ln w="9525" algn="ctr">
            <a:solidFill>
              <a:schemeClr val="tx1"/>
            </a:solidFill>
            <a:miter lim="800000"/>
            <a:headEnd/>
            <a:tailEnd/>
          </a:ln>
        </p:spPr>
      </p:cxnSp>
      <p:sp>
        <p:nvSpPr>
          <p:cNvPr id="25605" name="TextBox 14"/>
          <p:cNvSpPr txBox="1">
            <a:spLocks noChangeArrowheads="1"/>
          </p:cNvSpPr>
          <p:nvPr/>
        </p:nvSpPr>
        <p:spPr bwMode="auto">
          <a:xfrm>
            <a:off x="152400" y="838200"/>
            <a:ext cx="8077200" cy="338138"/>
          </a:xfrm>
          <a:prstGeom prst="rect">
            <a:avLst/>
          </a:prstGeom>
          <a:noFill/>
          <a:ln w="9525">
            <a:noFill/>
            <a:miter lim="800000"/>
            <a:headEnd/>
            <a:tailEnd/>
          </a:ln>
        </p:spPr>
        <p:txBody>
          <a:bodyPr>
            <a:spAutoFit/>
          </a:bodyPr>
          <a:lstStyle/>
          <a:p>
            <a:pPr>
              <a:buFont typeface="Arial" pitchFamily="34" charset="0"/>
              <a:buChar char="•"/>
            </a:pPr>
            <a:r>
              <a:rPr lang="en-US" sz="1600" dirty="0"/>
              <a:t> Finalized Domain Weights</a:t>
            </a:r>
          </a:p>
        </p:txBody>
      </p:sp>
      <p:graphicFrame>
        <p:nvGraphicFramePr>
          <p:cNvPr id="17" name="Table 16"/>
          <p:cNvGraphicFramePr>
            <a:graphicFrameLocks noGrp="1"/>
          </p:cNvGraphicFramePr>
          <p:nvPr/>
        </p:nvGraphicFramePr>
        <p:xfrm>
          <a:off x="990600" y="2819400"/>
          <a:ext cx="5257800" cy="1325878"/>
        </p:xfrm>
        <a:graphic>
          <a:graphicData uri="http://schemas.openxmlformats.org/drawingml/2006/table">
            <a:tbl>
              <a:tblPr/>
              <a:tblGrid>
                <a:gridCol w="2743200"/>
                <a:gridCol w="2514600"/>
              </a:tblGrid>
              <a:tr h="378823">
                <a:tc gridSpan="2">
                  <a:txBody>
                    <a:bodyPr/>
                    <a:lstStyle/>
                    <a:p>
                      <a:pPr marL="0" marR="0" algn="ctr">
                        <a:spcBef>
                          <a:spcPts val="0"/>
                        </a:spcBef>
                        <a:spcAft>
                          <a:spcPts val="0"/>
                        </a:spcAft>
                      </a:pPr>
                      <a:r>
                        <a:rPr lang="en-US" sz="1200" b="1" dirty="0">
                          <a:solidFill>
                            <a:srgbClr val="000000"/>
                          </a:solidFill>
                          <a:latin typeface="Times New Roman"/>
                          <a:ea typeface="Times New Roman"/>
                          <a:cs typeface="Times New Roman"/>
                        </a:rPr>
                        <a:t>Final Domain Weights for the FY15 Hospital VBP Program for Hospitals Receiving a Score on All Proposed Domains</a:t>
                      </a:r>
                      <a:endParaRPr lang="en-US"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60">
                      <a:fgClr>
                        <a:srgbClr val="FFFFFF"/>
                      </a:fgClr>
                      <a:bgClr>
                        <a:srgbClr val="737373"/>
                      </a:bgClr>
                    </a:pattFill>
                  </a:tcPr>
                </a:tc>
                <a:tc hMerge="1">
                  <a:txBody>
                    <a:bodyPr/>
                    <a:lstStyle/>
                    <a:p>
                      <a:endParaRPr lang="en-US"/>
                    </a:p>
                  </a:txBody>
                  <a:tcPr/>
                </a:tc>
              </a:tr>
              <a:tr h="189411">
                <a:tc>
                  <a:txBody>
                    <a:bodyPr/>
                    <a:lstStyle/>
                    <a:p>
                      <a:pPr marL="0" marR="0" algn="ctr">
                        <a:spcBef>
                          <a:spcPts val="0"/>
                        </a:spcBef>
                        <a:spcAft>
                          <a:spcPts val="0"/>
                        </a:spcAft>
                      </a:pPr>
                      <a:r>
                        <a:rPr lang="en-US" sz="1200" b="1" dirty="0">
                          <a:latin typeface="Times New Roman"/>
                          <a:ea typeface="Times New Roman"/>
                          <a:cs typeface="Times New Roman"/>
                        </a:rPr>
                        <a:t>Domain</a:t>
                      </a:r>
                      <a:endParaRPr lang="en-US"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dirty="0">
                          <a:latin typeface="Times New Roman"/>
                          <a:ea typeface="Times New Roman"/>
                          <a:cs typeface="Times New Roman"/>
                        </a:rPr>
                        <a:t>Weight</a:t>
                      </a:r>
                      <a:endParaRPr lang="en-US"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9411">
                <a:tc>
                  <a:txBody>
                    <a:bodyPr/>
                    <a:lstStyle/>
                    <a:p>
                      <a:pPr marL="0" marR="0">
                        <a:spcBef>
                          <a:spcPts val="0"/>
                        </a:spcBef>
                        <a:spcAft>
                          <a:spcPts val="0"/>
                        </a:spcAft>
                      </a:pPr>
                      <a:r>
                        <a:rPr lang="en-US" sz="1200" dirty="0">
                          <a:latin typeface="Times New Roman"/>
                          <a:ea typeface="Times New Roman"/>
                          <a:cs typeface="Times New Roman"/>
                        </a:rPr>
                        <a:t>Clinical Process of Care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latin typeface="Times New Roman"/>
                          <a:ea typeface="Times New Roman"/>
                          <a:cs typeface="Times New Roman"/>
                        </a:rPr>
                        <a:t>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9411">
                <a:tc>
                  <a:txBody>
                    <a:bodyPr/>
                    <a:lstStyle/>
                    <a:p>
                      <a:pPr marL="0" marR="0">
                        <a:spcBef>
                          <a:spcPts val="0"/>
                        </a:spcBef>
                        <a:spcAft>
                          <a:spcPts val="0"/>
                        </a:spcAft>
                      </a:pPr>
                      <a:r>
                        <a:rPr lang="en-US" sz="1200" dirty="0">
                          <a:latin typeface="Times New Roman"/>
                          <a:ea typeface="Times New Roman"/>
                          <a:cs typeface="Times New Roman"/>
                        </a:rPr>
                        <a:t>Patient Experience of Care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latin typeface="Times New Roman"/>
                          <a:ea typeface="Times New Roman"/>
                          <a:cs typeface="Times New Roman"/>
                        </a:rPr>
                        <a:t>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9411">
                <a:tc>
                  <a:txBody>
                    <a:bodyPr/>
                    <a:lstStyle/>
                    <a:p>
                      <a:pPr marL="0" marR="0">
                        <a:spcBef>
                          <a:spcPts val="0"/>
                        </a:spcBef>
                        <a:spcAft>
                          <a:spcPts val="0"/>
                        </a:spcAft>
                      </a:pPr>
                      <a:r>
                        <a:rPr lang="en-US" sz="1200" dirty="0">
                          <a:latin typeface="Times New Roman"/>
                          <a:ea typeface="Times New Roman"/>
                          <a:cs typeface="Times New Roman"/>
                        </a:rPr>
                        <a:t>Outcome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latin typeface="Times New Roman"/>
                          <a:ea typeface="Times New Roman"/>
                          <a:cs typeface="Times New Roman"/>
                        </a:rPr>
                        <a:t>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9411">
                <a:tc>
                  <a:txBody>
                    <a:bodyPr/>
                    <a:lstStyle/>
                    <a:p>
                      <a:pPr marL="0" marR="0">
                        <a:spcBef>
                          <a:spcPts val="0"/>
                        </a:spcBef>
                        <a:spcAft>
                          <a:spcPts val="0"/>
                        </a:spcAft>
                      </a:pPr>
                      <a:r>
                        <a:rPr lang="en-US" sz="1200" dirty="0">
                          <a:latin typeface="Times New Roman"/>
                          <a:ea typeface="Times New Roman"/>
                          <a:cs typeface="Times New Roman"/>
                        </a:rPr>
                        <a:t>Efficiency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latin typeface="Times New Roman"/>
                          <a:ea typeface="Times New Roman"/>
                          <a:cs typeface="Times New Roman"/>
                        </a:rPr>
                        <a:t>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5628" name="Rectangle 26"/>
          <p:cNvSpPr>
            <a:spLocks noChangeArrowheads="1"/>
          </p:cNvSpPr>
          <p:nvPr/>
        </p:nvSpPr>
        <p:spPr bwMode="auto">
          <a:xfrm>
            <a:off x="0" y="228600"/>
            <a:ext cx="9144000" cy="457200"/>
          </a:xfrm>
          <a:prstGeom prst="rect">
            <a:avLst/>
          </a:prstGeom>
          <a:noFill/>
          <a:ln w="9525">
            <a:noFill/>
            <a:miter lim="800000"/>
            <a:headEnd/>
            <a:tailEnd/>
          </a:ln>
        </p:spPr>
        <p:txBody>
          <a:bodyPr wrap="none" anchor="ctr">
            <a:spAutoFit/>
          </a:bodyPr>
          <a:lstStyle/>
          <a:p>
            <a:pPr eaLnBrk="0" hangingPunct="0"/>
            <a:endParaRPr lang="en-US" dirty="0"/>
          </a:p>
        </p:txBody>
      </p:sp>
      <p:graphicFrame>
        <p:nvGraphicFramePr>
          <p:cNvPr id="10" name="Table 9"/>
          <p:cNvGraphicFramePr>
            <a:graphicFrameLocks noGrp="1"/>
          </p:cNvGraphicFramePr>
          <p:nvPr/>
        </p:nvGraphicFramePr>
        <p:xfrm>
          <a:off x="990600" y="1295400"/>
          <a:ext cx="5257800" cy="1275080"/>
        </p:xfrm>
        <a:graphic>
          <a:graphicData uri="http://schemas.openxmlformats.org/drawingml/2006/table">
            <a:tbl>
              <a:tblPr/>
              <a:tblGrid>
                <a:gridCol w="2704011"/>
                <a:gridCol w="2553789"/>
              </a:tblGrid>
              <a:tr h="441960">
                <a:tc gridSpan="2">
                  <a:txBody>
                    <a:bodyPr/>
                    <a:lstStyle/>
                    <a:p>
                      <a:pPr marL="0" marR="0" algn="ctr">
                        <a:spcBef>
                          <a:spcPts val="0"/>
                        </a:spcBef>
                        <a:spcAft>
                          <a:spcPts val="0"/>
                        </a:spcAft>
                      </a:pPr>
                      <a:r>
                        <a:rPr lang="en-US" sz="1200" b="1" dirty="0">
                          <a:solidFill>
                            <a:srgbClr val="000000"/>
                          </a:solidFill>
                          <a:latin typeface="Times New Roman"/>
                          <a:ea typeface="Times New Roman"/>
                          <a:cs typeface="Times New Roman"/>
                        </a:rPr>
                        <a:t>Finalized Domain Weights for the FY14 Hospital VBP Program for Hospitals Receiving a Score on All Proposed Domains</a:t>
                      </a:r>
                      <a:endParaRPr lang="en-US"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60">
                      <a:fgClr>
                        <a:srgbClr val="FFFFFF"/>
                      </a:fgClr>
                      <a:bgClr>
                        <a:srgbClr val="737373"/>
                      </a:bgClr>
                    </a:pattFill>
                  </a:tcPr>
                </a:tc>
                <a:tc hMerge="1">
                  <a:txBody>
                    <a:bodyPr/>
                    <a:lstStyle/>
                    <a:p>
                      <a:endParaRPr lang="en-US"/>
                    </a:p>
                  </a:txBody>
                  <a:tcPr/>
                </a:tc>
              </a:tr>
              <a:tr h="208280">
                <a:tc>
                  <a:txBody>
                    <a:bodyPr/>
                    <a:lstStyle/>
                    <a:p>
                      <a:pPr marL="0" marR="0" algn="ctr">
                        <a:spcBef>
                          <a:spcPts val="0"/>
                        </a:spcBef>
                        <a:spcAft>
                          <a:spcPts val="0"/>
                        </a:spcAft>
                      </a:pPr>
                      <a:r>
                        <a:rPr lang="en-US" sz="1200" b="1" dirty="0">
                          <a:latin typeface="Times New Roman"/>
                          <a:ea typeface="Times New Roman"/>
                          <a:cs typeface="Times New Roman"/>
                        </a:rPr>
                        <a:t>Domain</a:t>
                      </a:r>
                      <a:endParaRPr lang="en-US"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dirty="0">
                          <a:latin typeface="Times New Roman"/>
                          <a:ea typeface="Times New Roman"/>
                          <a:cs typeface="Times New Roman"/>
                        </a:rPr>
                        <a:t>Weight</a:t>
                      </a:r>
                      <a:endParaRPr lang="en-US"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280">
                <a:tc>
                  <a:txBody>
                    <a:bodyPr/>
                    <a:lstStyle/>
                    <a:p>
                      <a:pPr marL="0" marR="0">
                        <a:spcBef>
                          <a:spcPts val="0"/>
                        </a:spcBef>
                        <a:spcAft>
                          <a:spcPts val="0"/>
                        </a:spcAft>
                      </a:pPr>
                      <a:r>
                        <a:rPr lang="en-US" sz="1200" dirty="0">
                          <a:latin typeface="Times New Roman"/>
                          <a:ea typeface="Times New Roman"/>
                          <a:cs typeface="Times New Roman"/>
                        </a:rPr>
                        <a:t>Clinical Process of Care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latin typeface="Times New Roman"/>
                          <a:ea typeface="Times New Roman"/>
                          <a:cs typeface="Times New Roman"/>
                        </a:rPr>
                        <a:t>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280">
                <a:tc>
                  <a:txBody>
                    <a:bodyPr/>
                    <a:lstStyle/>
                    <a:p>
                      <a:pPr marL="0" marR="0">
                        <a:spcBef>
                          <a:spcPts val="0"/>
                        </a:spcBef>
                        <a:spcAft>
                          <a:spcPts val="0"/>
                        </a:spcAft>
                      </a:pPr>
                      <a:r>
                        <a:rPr lang="en-US" sz="1200" dirty="0">
                          <a:latin typeface="Times New Roman"/>
                          <a:ea typeface="Times New Roman"/>
                          <a:cs typeface="Times New Roman"/>
                        </a:rPr>
                        <a:t>Patient Experience of Care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latin typeface="Times New Roman"/>
                          <a:ea typeface="Times New Roman"/>
                          <a:cs typeface="Times New Roman"/>
                        </a:rPr>
                        <a:t>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280">
                <a:tc>
                  <a:txBody>
                    <a:bodyPr/>
                    <a:lstStyle/>
                    <a:p>
                      <a:pPr marL="0" marR="0">
                        <a:spcBef>
                          <a:spcPts val="0"/>
                        </a:spcBef>
                        <a:spcAft>
                          <a:spcPts val="0"/>
                        </a:spcAft>
                      </a:pPr>
                      <a:r>
                        <a:rPr lang="en-US" sz="1200" dirty="0">
                          <a:latin typeface="Times New Roman"/>
                          <a:ea typeface="Times New Roman"/>
                          <a:cs typeface="Times New Roman"/>
                        </a:rPr>
                        <a:t>Outcome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latin typeface="Times New Roman"/>
                          <a:ea typeface="Times New Roman"/>
                          <a:cs typeface="Times New Roman"/>
                        </a:rPr>
                        <a:t>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1" name="Table 10"/>
          <p:cNvGraphicFramePr>
            <a:graphicFrameLocks noGrp="1"/>
          </p:cNvGraphicFramePr>
          <p:nvPr/>
        </p:nvGraphicFramePr>
        <p:xfrm>
          <a:off x="990600" y="4343400"/>
          <a:ext cx="5295900" cy="1397000"/>
        </p:xfrm>
        <a:graphic>
          <a:graphicData uri="http://schemas.openxmlformats.org/drawingml/2006/table">
            <a:tbl>
              <a:tblPr/>
              <a:tblGrid>
                <a:gridCol w="2760628"/>
                <a:gridCol w="2535272"/>
              </a:tblGrid>
              <a:tr h="508000">
                <a:tc gridSpan="2">
                  <a:txBody>
                    <a:bodyPr/>
                    <a:lstStyle/>
                    <a:p>
                      <a:pPr marL="944563" marR="0" lvl="0" indent="-311150" algn="l" defTabSz="914400" rtl="0" eaLnBrk="0" fontAlgn="base" latinLnBrk="0" hangingPunct="0">
                        <a:lnSpc>
                          <a:spcPts val="1375"/>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cs typeface="Times New Roman" pitchFamily="18" charset="0"/>
                        </a:rPr>
                        <a:t>Finalized Domain Weights for the FY16 Hospital VBP Program for Hospitals Receiving a Score on All Proposal Domains</a:t>
                      </a:r>
                      <a:endParaRPr kumimoji="0" lang="en-US"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pct60">
                      <a:fgClr>
                        <a:srgbClr val="FFFFFF"/>
                      </a:fgClr>
                      <a:bgClr>
                        <a:srgbClr val="737373"/>
                      </a:bgClr>
                    </a:pattFill>
                  </a:tcPr>
                </a:tc>
                <a:tc hMerge="1">
                  <a:txBody>
                    <a:bodyPr/>
                    <a:lstStyle/>
                    <a:p>
                      <a:endParaRPr lang="en-US"/>
                    </a:p>
                  </a:txBody>
                  <a:tcPr/>
                </a:tc>
              </a:tr>
              <a:tr h="84336">
                <a:tc>
                  <a:txBody>
                    <a:bodyPr/>
                    <a:lstStyle/>
                    <a:p>
                      <a:pPr marL="0" marR="0" lvl="0" indent="0" algn="ctr" defTabSz="914400" rtl="0" eaLnBrk="0" fontAlgn="base" latinLnBrk="0" hangingPunct="0">
                        <a:lnSpc>
                          <a:spcPts val="1375"/>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cs typeface="Times New Roman" pitchFamily="18" charset="0"/>
                        </a:rPr>
                        <a:t>Domain</a:t>
                      </a:r>
                      <a:endParaRPr kumimoji="0" lang="en-US"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2113" marR="0" lvl="0" indent="0" algn="ctr" defTabSz="914400" rtl="0" eaLnBrk="0" fontAlgn="base" latinLnBrk="0" hangingPunct="0">
                        <a:lnSpc>
                          <a:spcPts val="1375"/>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cs typeface="Times New Roman" pitchFamily="18" charset="0"/>
                        </a:rPr>
                        <a:t>Weight</a:t>
                      </a:r>
                      <a:endParaRPr kumimoji="0" lang="en-US"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5076">
                <a:tc>
                  <a:txBody>
                    <a:bodyPr/>
                    <a:lstStyle/>
                    <a:p>
                      <a:pPr marL="63500" marR="0" lvl="0" indent="0" algn="l" defTabSz="914400" rtl="0" eaLnBrk="0" fontAlgn="base" latinLnBrk="0" hangingPunct="0">
                        <a:lnSpc>
                          <a:spcPts val="1363"/>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Clinical Process of Care</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57213" marR="0" lvl="0" indent="0" algn="ctr" defTabSz="914400" rtl="0" eaLnBrk="0" fontAlgn="base" latinLnBrk="0" hangingPunct="0">
                        <a:lnSpc>
                          <a:spcPts val="1363"/>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10 Percent</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4336">
                <a:tc>
                  <a:txBody>
                    <a:bodyPr/>
                    <a:lstStyle/>
                    <a:p>
                      <a:pPr marL="63500" marR="0" lvl="0" indent="0" algn="l" defTabSz="914400" rtl="0" eaLnBrk="0" fontAlgn="base" latinLnBrk="0" hangingPunct="0">
                        <a:lnSpc>
                          <a:spcPts val="1363"/>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Patient Experience of Care</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55625" marR="0" lvl="0" indent="0" algn="ctr" defTabSz="914400" rtl="0" eaLnBrk="0" fontAlgn="base" latinLnBrk="0" hangingPunct="0">
                        <a:lnSpc>
                          <a:spcPts val="1363"/>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25 Percent</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3213">
                <a:tc>
                  <a:txBody>
                    <a:bodyPr/>
                    <a:lstStyle/>
                    <a:p>
                      <a:pPr marL="63500" marR="0" lvl="0" indent="0" algn="l" defTabSz="914400" rtl="0" eaLnBrk="0" fontAlgn="base" latinLnBrk="0" hangingPunct="0">
                        <a:lnSpc>
                          <a:spcPts val="1363"/>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Outcome</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55625" marR="0" lvl="0" indent="0" algn="ctr" defTabSz="914400" rtl="0" eaLnBrk="0" fontAlgn="base" latinLnBrk="0" hangingPunct="0">
                        <a:lnSpc>
                          <a:spcPts val="1363"/>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40 Percent</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5076">
                <a:tc>
                  <a:txBody>
                    <a:bodyPr/>
                    <a:lstStyle/>
                    <a:p>
                      <a:pPr marL="63500" marR="0" lvl="0" indent="0" algn="l" defTabSz="914400" rtl="0" eaLnBrk="0" fontAlgn="base" latinLnBrk="0" hangingPunct="0">
                        <a:lnSpc>
                          <a:spcPts val="1363"/>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Efficiency</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57213" marR="0" lvl="0" indent="0" algn="ctr" defTabSz="914400" rtl="0" eaLnBrk="0" fontAlgn="base" latinLnBrk="0" hangingPunct="0">
                        <a:lnSpc>
                          <a:spcPts val="1363"/>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25 Percent</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5670" name="Rectangle 11"/>
          <p:cNvSpPr>
            <a:spLocks noChangeArrowheads="1"/>
          </p:cNvSpPr>
          <p:nvPr/>
        </p:nvSpPr>
        <p:spPr bwMode="auto">
          <a:xfrm>
            <a:off x="8305800" y="6172200"/>
            <a:ext cx="409575" cy="338138"/>
          </a:xfrm>
          <a:prstGeom prst="rect">
            <a:avLst/>
          </a:prstGeom>
          <a:noFill/>
          <a:ln w="9525">
            <a:noFill/>
            <a:miter lim="800000"/>
            <a:headEnd/>
            <a:tailEnd/>
          </a:ln>
        </p:spPr>
        <p:txBody>
          <a:bodyPr wrap="none">
            <a:spAutoFit/>
          </a:bodyPr>
          <a:lstStyle/>
          <a:p>
            <a:r>
              <a:rPr lang="en-US" sz="1600" dirty="0"/>
              <a:t>20</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533400" y="152400"/>
            <a:ext cx="8229600" cy="411163"/>
          </a:xfrm>
          <a:ln>
            <a:noFill/>
          </a:ln>
        </p:spPr>
        <p:txBody>
          <a:bodyPr lIns="91436" tIns="45716" rIns="91436" bIns="45716"/>
          <a:lstStyle/>
          <a:p>
            <a:pPr eaLnBrk="1" hangingPunct="1"/>
            <a:r>
              <a:rPr lang="en-US" dirty="0" smtClean="0"/>
              <a:t>Disproportionate Share </a:t>
            </a:r>
          </a:p>
        </p:txBody>
      </p:sp>
      <p:sp>
        <p:nvSpPr>
          <p:cNvPr id="26627" name="Line 3"/>
          <p:cNvSpPr>
            <a:spLocks noChangeShapeType="1"/>
          </p:cNvSpPr>
          <p:nvPr/>
        </p:nvSpPr>
        <p:spPr bwMode="auto">
          <a:xfrm>
            <a:off x="0" y="685800"/>
            <a:ext cx="9144000" cy="0"/>
          </a:xfrm>
          <a:prstGeom prst="line">
            <a:avLst/>
          </a:prstGeom>
          <a:noFill/>
          <a:ln w="9525">
            <a:solidFill>
              <a:schemeClr val="tx1"/>
            </a:solidFill>
            <a:round/>
            <a:headEnd/>
            <a:tailEnd/>
          </a:ln>
        </p:spPr>
        <p:txBody>
          <a:bodyPr/>
          <a:lstStyle/>
          <a:p>
            <a:endParaRPr lang="en-US" dirty="0"/>
          </a:p>
        </p:txBody>
      </p:sp>
      <p:sp>
        <p:nvSpPr>
          <p:cNvPr id="26628" name="Text Box 5"/>
          <p:cNvSpPr txBox="1">
            <a:spLocks noChangeArrowheads="1"/>
          </p:cNvSpPr>
          <p:nvPr/>
        </p:nvSpPr>
        <p:spPr bwMode="auto">
          <a:xfrm>
            <a:off x="304800" y="1981200"/>
            <a:ext cx="3733800" cy="461963"/>
          </a:xfrm>
          <a:prstGeom prst="rect">
            <a:avLst/>
          </a:prstGeom>
          <a:noFill/>
          <a:ln w="9525">
            <a:noFill/>
            <a:miter lim="800000"/>
            <a:headEnd/>
            <a:tailEnd/>
          </a:ln>
        </p:spPr>
        <p:txBody>
          <a:bodyPr>
            <a:spAutoFit/>
          </a:bodyPr>
          <a:lstStyle/>
          <a:p>
            <a:pPr>
              <a:spcBef>
                <a:spcPct val="50000"/>
              </a:spcBef>
            </a:pPr>
            <a:endParaRPr lang="en-US" sz="2400" dirty="0"/>
          </a:p>
        </p:txBody>
      </p:sp>
      <p:sp>
        <p:nvSpPr>
          <p:cNvPr id="26629" name="Rectangle 18"/>
          <p:cNvSpPr>
            <a:spLocks noChangeArrowheads="1"/>
          </p:cNvSpPr>
          <p:nvPr/>
        </p:nvSpPr>
        <p:spPr bwMode="auto">
          <a:xfrm>
            <a:off x="76200" y="762000"/>
            <a:ext cx="8991600" cy="5257800"/>
          </a:xfrm>
          <a:prstGeom prst="rect">
            <a:avLst/>
          </a:prstGeom>
          <a:noFill/>
          <a:ln w="9525" algn="ctr">
            <a:solidFill>
              <a:schemeClr val="tx1"/>
            </a:solidFill>
            <a:miter lim="800000"/>
            <a:headEnd/>
            <a:tailEnd/>
          </a:ln>
        </p:spPr>
        <p:txBody>
          <a:bodyPr wrap="none"/>
          <a:lstStyle/>
          <a:p>
            <a:endParaRPr lang="en-US" sz="2400" dirty="0"/>
          </a:p>
        </p:txBody>
      </p:sp>
      <p:sp>
        <p:nvSpPr>
          <p:cNvPr id="26630" name="Text Box 8"/>
          <p:cNvSpPr txBox="1">
            <a:spLocks noChangeArrowheads="1"/>
          </p:cNvSpPr>
          <p:nvPr/>
        </p:nvSpPr>
        <p:spPr bwMode="auto">
          <a:xfrm>
            <a:off x="5257800" y="3048000"/>
            <a:ext cx="3505200" cy="276225"/>
          </a:xfrm>
          <a:prstGeom prst="rect">
            <a:avLst/>
          </a:prstGeom>
          <a:noFill/>
          <a:ln w="9525">
            <a:noFill/>
            <a:miter lim="800000"/>
            <a:headEnd/>
            <a:tailEnd/>
          </a:ln>
        </p:spPr>
        <p:txBody>
          <a:bodyPr>
            <a:spAutoFit/>
          </a:bodyPr>
          <a:lstStyle/>
          <a:p>
            <a:endParaRPr lang="en-US" dirty="0"/>
          </a:p>
        </p:txBody>
      </p:sp>
      <p:sp>
        <p:nvSpPr>
          <p:cNvPr id="26631" name="Text Box 8"/>
          <p:cNvSpPr txBox="1">
            <a:spLocks noChangeArrowheads="1"/>
          </p:cNvSpPr>
          <p:nvPr/>
        </p:nvSpPr>
        <p:spPr bwMode="auto">
          <a:xfrm>
            <a:off x="5410200" y="3200400"/>
            <a:ext cx="3505200" cy="276225"/>
          </a:xfrm>
          <a:prstGeom prst="rect">
            <a:avLst/>
          </a:prstGeom>
          <a:noFill/>
          <a:ln w="9525">
            <a:noFill/>
            <a:miter lim="800000"/>
            <a:headEnd/>
            <a:tailEnd/>
          </a:ln>
        </p:spPr>
        <p:txBody>
          <a:bodyPr>
            <a:spAutoFit/>
          </a:bodyPr>
          <a:lstStyle/>
          <a:p>
            <a:endParaRPr lang="en-US" dirty="0"/>
          </a:p>
        </p:txBody>
      </p:sp>
      <p:sp>
        <p:nvSpPr>
          <p:cNvPr id="26632" name="Slide Number Placeholder 10"/>
          <p:cNvSpPr txBox="1">
            <a:spLocks/>
          </p:cNvSpPr>
          <p:nvPr/>
        </p:nvSpPr>
        <p:spPr bwMode="auto">
          <a:xfrm>
            <a:off x="7924800" y="6248400"/>
            <a:ext cx="762000" cy="609600"/>
          </a:xfrm>
          <a:prstGeom prst="rect">
            <a:avLst/>
          </a:prstGeom>
          <a:noFill/>
          <a:ln w="9525">
            <a:noFill/>
            <a:miter lim="800000"/>
            <a:headEnd/>
            <a:tailEnd/>
          </a:ln>
        </p:spPr>
        <p:txBody>
          <a:bodyPr/>
          <a:lstStyle/>
          <a:p>
            <a:pPr algn="ctr"/>
            <a:endParaRPr lang="en-US" sz="1600" dirty="0"/>
          </a:p>
        </p:txBody>
      </p:sp>
      <p:sp>
        <p:nvSpPr>
          <p:cNvPr id="21" name="Rectangle 20"/>
          <p:cNvSpPr/>
          <p:nvPr/>
        </p:nvSpPr>
        <p:spPr>
          <a:xfrm>
            <a:off x="228600" y="838200"/>
            <a:ext cx="8382000" cy="4400550"/>
          </a:xfrm>
          <a:prstGeom prst="rect">
            <a:avLst/>
          </a:prstGeom>
        </p:spPr>
        <p:txBody>
          <a:bodyPr>
            <a:spAutoFit/>
          </a:bodyPr>
          <a:lstStyle/>
          <a:p>
            <a:pPr marL="115888" indent="-115888">
              <a:buFont typeface="Arial" pitchFamily="34" charset="0"/>
              <a:buChar char="•"/>
              <a:defRPr/>
            </a:pPr>
            <a:r>
              <a:rPr lang="en-US" sz="1400" dirty="0"/>
              <a:t>Beginning in FY14, DSHs will receive 25 percent of amount they previously would have received under the current statutory formula for Medicare DSH payments.</a:t>
            </a:r>
          </a:p>
          <a:p>
            <a:pPr>
              <a:defRPr/>
            </a:pPr>
            <a:endParaRPr lang="en-US" sz="1400" dirty="0"/>
          </a:p>
          <a:p>
            <a:pPr marL="115888" indent="-115888">
              <a:buFont typeface="Arial" pitchFamily="34" charset="0"/>
              <a:buChar char="•"/>
              <a:defRPr/>
            </a:pPr>
            <a:r>
              <a:rPr lang="en-US" sz="1400" dirty="0"/>
              <a:t>75 percent of what otherwise would have been paid as Medicare DSH </a:t>
            </a:r>
            <a:r>
              <a:rPr lang="en-US" sz="1400" dirty="0" smtClean="0"/>
              <a:t>payments, </a:t>
            </a:r>
            <a:r>
              <a:rPr lang="en-US" sz="1400" dirty="0"/>
              <a:t>reduced for changes in the percentage of individuals under age 65 who are uninsured, will become available to make additional payments to each hospital that qualifies for Medicare DSH payments and that has uncompensated care. </a:t>
            </a:r>
          </a:p>
          <a:p>
            <a:pPr>
              <a:defRPr/>
            </a:pPr>
            <a:endParaRPr lang="en-US" sz="1400" dirty="0"/>
          </a:p>
          <a:p>
            <a:pPr marL="115888" indent="-115888">
              <a:buFont typeface="Arial" pitchFamily="34" charset="0"/>
              <a:buChar char="•"/>
              <a:tabLst>
                <a:tab pos="115888" algn="l"/>
              </a:tabLst>
              <a:defRPr/>
            </a:pPr>
            <a:r>
              <a:rPr lang="en-US" sz="1400" dirty="0"/>
              <a:t>Each Medicare DSH hospital will receive its additional amount based on its share of the total amount of uncompensated care for all Medicare DSH hospitals for given time period.</a:t>
            </a:r>
          </a:p>
          <a:p>
            <a:pPr marL="115888" indent="-115888">
              <a:buFont typeface="Arial" pitchFamily="34" charset="0"/>
              <a:buChar char="•"/>
              <a:tabLst>
                <a:tab pos="115888" algn="l"/>
              </a:tabLst>
              <a:defRPr/>
            </a:pPr>
            <a:endParaRPr lang="en-US" sz="1400" dirty="0"/>
          </a:p>
          <a:p>
            <a:pPr marL="115888" indent="-115888">
              <a:buFont typeface="Arial" pitchFamily="34" charset="0"/>
              <a:buChar char="•"/>
              <a:tabLst>
                <a:tab pos="0" algn="l"/>
              </a:tabLst>
              <a:defRPr/>
            </a:pPr>
            <a:r>
              <a:rPr lang="en-US" sz="1400" dirty="0"/>
              <a:t>For FY14 and each subsequent fiscal year, HHS Secretary shall pay an additional amount equal to the product of three factors to subsection (d) hospitals.</a:t>
            </a:r>
          </a:p>
          <a:p>
            <a:pPr marL="115888" indent="-115888">
              <a:buFont typeface="Arial" pitchFamily="34" charset="0"/>
              <a:buChar char="•"/>
              <a:tabLst>
                <a:tab pos="0" algn="l"/>
              </a:tabLst>
              <a:defRPr/>
            </a:pPr>
            <a:endParaRPr lang="en-US" sz="1400" dirty="0"/>
          </a:p>
          <a:p>
            <a:pPr marL="1139825" lvl="2" indent="-220663">
              <a:buFont typeface="Wingdings" pitchFamily="2" charset="2"/>
              <a:buChar char="v"/>
              <a:tabLst>
                <a:tab pos="0" algn="l"/>
              </a:tabLst>
              <a:defRPr/>
            </a:pPr>
            <a:r>
              <a:rPr lang="en-US" sz="1400" dirty="0"/>
              <a:t>Factor 1: Difference between CMS’s estimates of: the amount that would have been paid in Medicare DSH payments for FY14 and subsequent years, in the absence of new payment provision; and the amount of empirically justified Medicare DSH payments that are made for FY14 and subsequent years, which takes into account the requirement to reduce Medicare DSH payments by 75 percent.</a:t>
            </a:r>
            <a:br>
              <a:rPr lang="en-US" sz="1400" dirty="0"/>
            </a:br>
            <a:endParaRPr lang="en-US" sz="1400" dirty="0"/>
          </a:p>
        </p:txBody>
      </p:sp>
      <p:sp>
        <p:nvSpPr>
          <p:cNvPr id="26634" name="TextBox 9"/>
          <p:cNvSpPr txBox="1">
            <a:spLocks noChangeArrowheads="1"/>
          </p:cNvSpPr>
          <p:nvPr/>
        </p:nvSpPr>
        <p:spPr bwMode="auto">
          <a:xfrm>
            <a:off x="8305800" y="6248400"/>
            <a:ext cx="409575" cy="338138"/>
          </a:xfrm>
          <a:prstGeom prst="rect">
            <a:avLst/>
          </a:prstGeom>
          <a:noFill/>
          <a:ln w="9525">
            <a:noFill/>
            <a:miter lim="800000"/>
            <a:headEnd/>
            <a:tailEnd/>
          </a:ln>
        </p:spPr>
        <p:txBody>
          <a:bodyPr wrap="none">
            <a:spAutoFit/>
          </a:bodyPr>
          <a:lstStyle/>
          <a:p>
            <a:r>
              <a:rPr lang="en-US" sz="1600" dirty="0"/>
              <a:t>21</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533400" y="152400"/>
            <a:ext cx="8229600" cy="411163"/>
          </a:xfrm>
          <a:ln>
            <a:noFill/>
          </a:ln>
        </p:spPr>
        <p:txBody>
          <a:bodyPr lIns="91436" tIns="45716" rIns="91436" bIns="45716"/>
          <a:lstStyle/>
          <a:p>
            <a:pPr eaLnBrk="1" hangingPunct="1"/>
            <a:r>
              <a:rPr lang="en-US" dirty="0" smtClean="0"/>
              <a:t>Disproportionate Share </a:t>
            </a:r>
          </a:p>
        </p:txBody>
      </p:sp>
      <p:sp>
        <p:nvSpPr>
          <p:cNvPr id="27651" name="Line 3"/>
          <p:cNvSpPr>
            <a:spLocks noChangeShapeType="1"/>
          </p:cNvSpPr>
          <p:nvPr/>
        </p:nvSpPr>
        <p:spPr bwMode="auto">
          <a:xfrm>
            <a:off x="0" y="685800"/>
            <a:ext cx="9144000" cy="0"/>
          </a:xfrm>
          <a:prstGeom prst="line">
            <a:avLst/>
          </a:prstGeom>
          <a:noFill/>
          <a:ln w="9525">
            <a:solidFill>
              <a:schemeClr val="tx1"/>
            </a:solidFill>
            <a:round/>
            <a:headEnd/>
            <a:tailEnd/>
          </a:ln>
        </p:spPr>
        <p:txBody>
          <a:bodyPr/>
          <a:lstStyle/>
          <a:p>
            <a:endParaRPr lang="en-US" dirty="0"/>
          </a:p>
        </p:txBody>
      </p:sp>
      <p:sp>
        <p:nvSpPr>
          <p:cNvPr id="27652" name="Text Box 5"/>
          <p:cNvSpPr txBox="1">
            <a:spLocks noChangeArrowheads="1"/>
          </p:cNvSpPr>
          <p:nvPr/>
        </p:nvSpPr>
        <p:spPr bwMode="auto">
          <a:xfrm>
            <a:off x="304800" y="1981200"/>
            <a:ext cx="3733800" cy="461963"/>
          </a:xfrm>
          <a:prstGeom prst="rect">
            <a:avLst/>
          </a:prstGeom>
          <a:noFill/>
          <a:ln w="9525">
            <a:noFill/>
            <a:miter lim="800000"/>
            <a:headEnd/>
            <a:tailEnd/>
          </a:ln>
        </p:spPr>
        <p:txBody>
          <a:bodyPr>
            <a:spAutoFit/>
          </a:bodyPr>
          <a:lstStyle/>
          <a:p>
            <a:pPr>
              <a:spcBef>
                <a:spcPct val="50000"/>
              </a:spcBef>
            </a:pPr>
            <a:endParaRPr lang="en-US" sz="2400" dirty="0"/>
          </a:p>
        </p:txBody>
      </p:sp>
      <p:sp>
        <p:nvSpPr>
          <p:cNvPr id="27653" name="Rectangle 18"/>
          <p:cNvSpPr>
            <a:spLocks noChangeArrowheads="1"/>
          </p:cNvSpPr>
          <p:nvPr/>
        </p:nvSpPr>
        <p:spPr bwMode="auto">
          <a:xfrm>
            <a:off x="152400" y="762000"/>
            <a:ext cx="8839200" cy="5181600"/>
          </a:xfrm>
          <a:prstGeom prst="rect">
            <a:avLst/>
          </a:prstGeom>
          <a:noFill/>
          <a:ln w="9525" algn="ctr">
            <a:solidFill>
              <a:schemeClr val="tx1"/>
            </a:solidFill>
            <a:miter lim="800000"/>
            <a:headEnd/>
            <a:tailEnd/>
          </a:ln>
        </p:spPr>
        <p:txBody>
          <a:bodyPr wrap="none"/>
          <a:lstStyle/>
          <a:p>
            <a:endParaRPr lang="en-US" sz="2400" dirty="0"/>
          </a:p>
        </p:txBody>
      </p:sp>
      <p:sp>
        <p:nvSpPr>
          <p:cNvPr id="27654" name="Text Box 8"/>
          <p:cNvSpPr txBox="1">
            <a:spLocks noChangeArrowheads="1"/>
          </p:cNvSpPr>
          <p:nvPr/>
        </p:nvSpPr>
        <p:spPr bwMode="auto">
          <a:xfrm>
            <a:off x="5257800" y="3048000"/>
            <a:ext cx="3505200" cy="276225"/>
          </a:xfrm>
          <a:prstGeom prst="rect">
            <a:avLst/>
          </a:prstGeom>
          <a:noFill/>
          <a:ln w="9525">
            <a:noFill/>
            <a:miter lim="800000"/>
            <a:headEnd/>
            <a:tailEnd/>
          </a:ln>
        </p:spPr>
        <p:txBody>
          <a:bodyPr>
            <a:spAutoFit/>
          </a:bodyPr>
          <a:lstStyle/>
          <a:p>
            <a:endParaRPr lang="en-US" dirty="0"/>
          </a:p>
        </p:txBody>
      </p:sp>
      <p:sp>
        <p:nvSpPr>
          <p:cNvPr id="27655" name="Text Box 8"/>
          <p:cNvSpPr txBox="1">
            <a:spLocks noChangeArrowheads="1"/>
          </p:cNvSpPr>
          <p:nvPr/>
        </p:nvSpPr>
        <p:spPr bwMode="auto">
          <a:xfrm>
            <a:off x="5410200" y="3200400"/>
            <a:ext cx="3505200" cy="276225"/>
          </a:xfrm>
          <a:prstGeom prst="rect">
            <a:avLst/>
          </a:prstGeom>
          <a:noFill/>
          <a:ln w="9525">
            <a:noFill/>
            <a:miter lim="800000"/>
            <a:headEnd/>
            <a:tailEnd/>
          </a:ln>
        </p:spPr>
        <p:txBody>
          <a:bodyPr>
            <a:spAutoFit/>
          </a:bodyPr>
          <a:lstStyle/>
          <a:p>
            <a:endParaRPr lang="en-US" dirty="0"/>
          </a:p>
        </p:txBody>
      </p:sp>
      <p:sp>
        <p:nvSpPr>
          <p:cNvPr id="27656" name="Slide Number Placeholder 10"/>
          <p:cNvSpPr txBox="1">
            <a:spLocks/>
          </p:cNvSpPr>
          <p:nvPr/>
        </p:nvSpPr>
        <p:spPr bwMode="auto">
          <a:xfrm>
            <a:off x="8305800" y="6172200"/>
            <a:ext cx="457200" cy="381000"/>
          </a:xfrm>
          <a:prstGeom prst="rect">
            <a:avLst/>
          </a:prstGeom>
          <a:noFill/>
          <a:ln w="9525">
            <a:noFill/>
            <a:miter lim="800000"/>
            <a:headEnd/>
            <a:tailEnd/>
          </a:ln>
        </p:spPr>
        <p:txBody>
          <a:bodyPr/>
          <a:lstStyle/>
          <a:p>
            <a:pPr algn="ctr"/>
            <a:r>
              <a:rPr lang="en-US" sz="1600" dirty="0"/>
              <a:t>22</a:t>
            </a:r>
          </a:p>
        </p:txBody>
      </p:sp>
      <p:sp>
        <p:nvSpPr>
          <p:cNvPr id="27657" name="Rectangle 9"/>
          <p:cNvSpPr>
            <a:spLocks noChangeArrowheads="1"/>
          </p:cNvSpPr>
          <p:nvPr/>
        </p:nvSpPr>
        <p:spPr bwMode="auto">
          <a:xfrm>
            <a:off x="228600" y="685800"/>
            <a:ext cx="8686800" cy="5416550"/>
          </a:xfrm>
          <a:prstGeom prst="rect">
            <a:avLst/>
          </a:prstGeom>
          <a:noFill/>
          <a:ln w="9525">
            <a:noFill/>
            <a:miter lim="800000"/>
            <a:headEnd/>
            <a:tailEnd/>
          </a:ln>
        </p:spPr>
        <p:txBody>
          <a:bodyPr>
            <a:spAutoFit/>
          </a:bodyPr>
          <a:lstStyle/>
          <a:p>
            <a:pPr marL="173038" indent="-115888">
              <a:buFont typeface="Arial" pitchFamily="34" charset="0"/>
              <a:buChar char="•"/>
            </a:pPr>
            <a:endParaRPr lang="en-US" sz="1400" dirty="0"/>
          </a:p>
          <a:p>
            <a:pPr marL="173038" indent="-115888">
              <a:buFont typeface="Arial" pitchFamily="34" charset="0"/>
              <a:buChar char="•"/>
            </a:pPr>
            <a:endParaRPr lang="en-US" sz="1400" dirty="0"/>
          </a:p>
          <a:p>
            <a:pPr marL="173038" indent="-115888">
              <a:buFont typeface="Arial" pitchFamily="34" charset="0"/>
              <a:buChar char="•"/>
            </a:pPr>
            <a:endParaRPr lang="en-US" sz="1400" dirty="0"/>
          </a:p>
          <a:p>
            <a:pPr marL="173038" indent="-115888">
              <a:buFont typeface="Arial" pitchFamily="34" charset="0"/>
              <a:buChar char="•"/>
            </a:pPr>
            <a:endParaRPr lang="en-US" sz="1400" dirty="0"/>
          </a:p>
          <a:p>
            <a:pPr marL="173038" indent="-115888">
              <a:buFont typeface="Arial" pitchFamily="34" charset="0"/>
              <a:buChar char="•"/>
            </a:pPr>
            <a:endParaRPr lang="en-US" sz="1400" dirty="0"/>
          </a:p>
          <a:p>
            <a:pPr marL="173038" indent="-115888">
              <a:buFont typeface="Arial" pitchFamily="34" charset="0"/>
              <a:buChar char="•"/>
            </a:pPr>
            <a:endParaRPr lang="en-US" sz="1400" dirty="0"/>
          </a:p>
          <a:p>
            <a:pPr marL="173038" indent="-115888">
              <a:buFont typeface="Arial" pitchFamily="34" charset="0"/>
              <a:buChar char="•"/>
            </a:pPr>
            <a:endParaRPr lang="en-US" sz="1400" dirty="0"/>
          </a:p>
          <a:p>
            <a:pPr marL="173038" indent="-115888">
              <a:buFont typeface="Arial" pitchFamily="34" charset="0"/>
              <a:buChar char="•"/>
            </a:pPr>
            <a:endParaRPr lang="en-US" sz="1400" dirty="0"/>
          </a:p>
          <a:p>
            <a:pPr marL="173038" indent="-115888"/>
            <a:endParaRPr lang="en-US" sz="1400" dirty="0"/>
          </a:p>
          <a:p>
            <a:pPr marL="173038" indent="-115888">
              <a:buFont typeface="Arial" pitchFamily="34" charset="0"/>
              <a:buChar char="•"/>
            </a:pPr>
            <a:endParaRPr lang="en-US" sz="1400" dirty="0"/>
          </a:p>
          <a:p>
            <a:pPr marL="173038" indent="-115888">
              <a:buFont typeface="Arial" pitchFamily="34" charset="0"/>
              <a:buChar char="•"/>
            </a:pPr>
            <a:r>
              <a:rPr lang="en-US" sz="1400" dirty="0"/>
              <a:t>Hospitals </a:t>
            </a:r>
            <a:r>
              <a:rPr lang="en-US" sz="1400" dirty="0" smtClean="0"/>
              <a:t>that are </a:t>
            </a:r>
            <a:r>
              <a:rPr lang="en-US" sz="1400" dirty="0"/>
              <a:t>not eligible to receive empirically justified Medicare DSH payments in FY14 and subsequent years will not receive uncompensated care payments for those respective years.</a:t>
            </a:r>
          </a:p>
          <a:p>
            <a:pPr marL="173038" indent="-115888">
              <a:buFont typeface="Arial" pitchFamily="34" charset="0"/>
              <a:buChar char="•"/>
            </a:pPr>
            <a:endParaRPr lang="en-US" sz="1400" dirty="0"/>
          </a:p>
          <a:p>
            <a:pPr marL="173038" indent="-115888">
              <a:buFont typeface="Arial" pitchFamily="34" charset="0"/>
              <a:buChar char="•"/>
            </a:pPr>
            <a:r>
              <a:rPr lang="en-US" sz="1400" dirty="0"/>
              <a:t>CMS will make a determination concerning eligibility for interim uncompensated care payments based on each hospital’s estimated DSH status for FY14 or applicable year.</a:t>
            </a:r>
          </a:p>
          <a:p>
            <a:pPr marL="173038" indent="-115888">
              <a:buFont typeface="Arial" pitchFamily="34" charset="0"/>
              <a:buChar char="•"/>
            </a:pPr>
            <a:endParaRPr lang="en-US" sz="1400" dirty="0"/>
          </a:p>
          <a:p>
            <a:pPr marL="173038" indent="-115888">
              <a:buFont typeface="Arial" pitchFamily="34" charset="0"/>
              <a:buChar char="•"/>
            </a:pPr>
            <a:r>
              <a:rPr lang="en-US" sz="1400" dirty="0"/>
              <a:t> Payments will be made on a per claim basis instead of pass-through basis.</a:t>
            </a:r>
          </a:p>
          <a:p>
            <a:pPr marL="173038" indent="-115888">
              <a:buFont typeface="Arial" pitchFamily="34" charset="0"/>
              <a:buChar char="•"/>
            </a:pPr>
            <a:endParaRPr lang="en-US" sz="1400" dirty="0"/>
          </a:p>
          <a:p>
            <a:pPr marL="173038" indent="-115888">
              <a:buFont typeface="Arial" pitchFamily="34" charset="0"/>
              <a:buChar char="•"/>
            </a:pPr>
            <a:r>
              <a:rPr lang="en-US" sz="1400" dirty="0"/>
              <a:t>Interim payments are made for each claim based on the best available data concerning each hospital’s eligibility for DSH payments and the appropriate level of such payments.</a:t>
            </a:r>
          </a:p>
          <a:p>
            <a:pPr marL="173038" indent="-115888">
              <a:buFont typeface="Arial" pitchFamily="34" charset="0"/>
              <a:buChar char="•"/>
            </a:pPr>
            <a:endParaRPr lang="en-US" sz="1400" dirty="0"/>
          </a:p>
          <a:p>
            <a:pPr marL="173038" indent="-115888">
              <a:buFont typeface="Arial" pitchFamily="34" charset="0"/>
              <a:buChar char="•"/>
            </a:pPr>
            <a:r>
              <a:rPr lang="en-US" sz="1400" dirty="0"/>
              <a:t>Final determination of eligibility for Medicare DSH payments and the final empirically justified payment adjustments for eligible hospitals settled on cost report.</a:t>
            </a:r>
          </a:p>
          <a:p>
            <a:pPr marL="173038" indent="-115888"/>
            <a:endParaRPr lang="en-US" dirty="0"/>
          </a:p>
          <a:p>
            <a:pPr marL="173038" indent="-115888">
              <a:buFont typeface="Arial" pitchFamily="34" charset="0"/>
              <a:buChar char="•"/>
            </a:pPr>
            <a:endParaRPr lang="en-US" dirty="0"/>
          </a:p>
        </p:txBody>
      </p:sp>
      <p:sp>
        <p:nvSpPr>
          <p:cNvPr id="27658" name="Rectangle 10"/>
          <p:cNvSpPr>
            <a:spLocks noChangeArrowheads="1"/>
          </p:cNvSpPr>
          <p:nvPr/>
        </p:nvSpPr>
        <p:spPr bwMode="auto">
          <a:xfrm>
            <a:off x="381000" y="914400"/>
            <a:ext cx="8382000" cy="2032000"/>
          </a:xfrm>
          <a:prstGeom prst="rect">
            <a:avLst/>
          </a:prstGeom>
          <a:noFill/>
          <a:ln w="9525">
            <a:noFill/>
            <a:miter lim="800000"/>
            <a:headEnd/>
            <a:tailEnd/>
          </a:ln>
        </p:spPr>
        <p:txBody>
          <a:bodyPr>
            <a:spAutoFit/>
          </a:bodyPr>
          <a:lstStyle/>
          <a:p>
            <a:pPr marL="1139825" lvl="2" indent="-220663">
              <a:buFont typeface="Wingdings" pitchFamily="2" charset="2"/>
              <a:buChar char="v"/>
              <a:tabLst>
                <a:tab pos="0" algn="l"/>
              </a:tabLst>
            </a:pPr>
            <a:r>
              <a:rPr lang="en-US" sz="1400" dirty="0"/>
              <a:t> Factor 2: For FY14 through FY17, 1 minus percent change in percent of individuals under the age of 65 who are uninsured, determined by comparing the percent of those individuals who are uninsured in 2013, the last year before coverage expansion under the ACA, minus 0.1 percent for FY14, and minus 0.2 percent for FY15 through FY17.</a:t>
            </a:r>
          </a:p>
          <a:p>
            <a:pPr marL="1139825" lvl="2" indent="-220663">
              <a:buFont typeface="Wingdings" pitchFamily="2" charset="2"/>
              <a:buChar char="v"/>
              <a:tabLst>
                <a:tab pos="0" algn="l"/>
              </a:tabLst>
            </a:pPr>
            <a:endParaRPr lang="en-US" sz="1400" dirty="0"/>
          </a:p>
          <a:p>
            <a:pPr marL="1139825" lvl="2" indent="-220663">
              <a:buFont typeface="Wingdings" pitchFamily="2" charset="2"/>
              <a:buChar char="v"/>
              <a:tabLst>
                <a:tab pos="0" algn="l"/>
              </a:tabLst>
            </a:pPr>
            <a:r>
              <a:rPr lang="en-US" sz="1400" dirty="0"/>
              <a:t> Factor 3: Represents a hospital’s uncompensated care amount for a given time period relative to the uncompensated care amount for that same time period for all hospitals that receive Medicare DSH payments in that fiscal year, expressed as a percent.</a:t>
            </a:r>
          </a:p>
          <a:p>
            <a:pPr marL="1139825" lvl="2" indent="-220663">
              <a:buFont typeface="Wingdings" pitchFamily="2" charset="2"/>
              <a:buChar char="v"/>
              <a:tabLst>
                <a:tab pos="0" algn="l"/>
              </a:tabLst>
            </a:pPr>
            <a:endParaRPr lang="en-US" sz="1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533400" y="152400"/>
            <a:ext cx="8229600" cy="411163"/>
          </a:xfrm>
          <a:ln>
            <a:noFill/>
          </a:ln>
        </p:spPr>
        <p:txBody>
          <a:bodyPr lIns="91436" tIns="45716" rIns="91436" bIns="45716"/>
          <a:lstStyle/>
          <a:p>
            <a:pPr eaLnBrk="1" hangingPunct="1"/>
            <a:r>
              <a:rPr lang="en-US" dirty="0" smtClean="0"/>
              <a:t>Disproportionate Share </a:t>
            </a:r>
          </a:p>
        </p:txBody>
      </p:sp>
      <p:sp>
        <p:nvSpPr>
          <p:cNvPr id="28675" name="Line 3"/>
          <p:cNvSpPr>
            <a:spLocks noChangeShapeType="1"/>
          </p:cNvSpPr>
          <p:nvPr/>
        </p:nvSpPr>
        <p:spPr bwMode="auto">
          <a:xfrm>
            <a:off x="0" y="685800"/>
            <a:ext cx="9144000" cy="0"/>
          </a:xfrm>
          <a:prstGeom prst="line">
            <a:avLst/>
          </a:prstGeom>
          <a:noFill/>
          <a:ln w="9525">
            <a:solidFill>
              <a:schemeClr val="tx1"/>
            </a:solidFill>
            <a:round/>
            <a:headEnd/>
            <a:tailEnd/>
          </a:ln>
        </p:spPr>
        <p:txBody>
          <a:bodyPr/>
          <a:lstStyle/>
          <a:p>
            <a:endParaRPr lang="en-US" dirty="0"/>
          </a:p>
        </p:txBody>
      </p:sp>
      <p:sp>
        <p:nvSpPr>
          <p:cNvPr id="28676" name="Text Box 5"/>
          <p:cNvSpPr txBox="1">
            <a:spLocks noChangeArrowheads="1"/>
          </p:cNvSpPr>
          <p:nvPr/>
        </p:nvSpPr>
        <p:spPr bwMode="auto">
          <a:xfrm>
            <a:off x="304800" y="1981200"/>
            <a:ext cx="3733800" cy="461963"/>
          </a:xfrm>
          <a:prstGeom prst="rect">
            <a:avLst/>
          </a:prstGeom>
          <a:noFill/>
          <a:ln w="9525">
            <a:noFill/>
            <a:miter lim="800000"/>
            <a:headEnd/>
            <a:tailEnd/>
          </a:ln>
        </p:spPr>
        <p:txBody>
          <a:bodyPr>
            <a:spAutoFit/>
          </a:bodyPr>
          <a:lstStyle/>
          <a:p>
            <a:pPr>
              <a:spcBef>
                <a:spcPct val="50000"/>
              </a:spcBef>
            </a:pPr>
            <a:endParaRPr lang="en-US" sz="2400" dirty="0"/>
          </a:p>
        </p:txBody>
      </p:sp>
      <p:sp>
        <p:nvSpPr>
          <p:cNvPr id="28677" name="Rectangle 18"/>
          <p:cNvSpPr>
            <a:spLocks noChangeArrowheads="1"/>
          </p:cNvSpPr>
          <p:nvPr/>
        </p:nvSpPr>
        <p:spPr bwMode="auto">
          <a:xfrm>
            <a:off x="76200" y="762000"/>
            <a:ext cx="8991600" cy="5257800"/>
          </a:xfrm>
          <a:prstGeom prst="rect">
            <a:avLst/>
          </a:prstGeom>
          <a:noFill/>
          <a:ln w="9525" algn="ctr">
            <a:solidFill>
              <a:schemeClr val="tx1"/>
            </a:solidFill>
            <a:miter lim="800000"/>
            <a:headEnd/>
            <a:tailEnd/>
          </a:ln>
        </p:spPr>
        <p:txBody>
          <a:bodyPr wrap="none"/>
          <a:lstStyle/>
          <a:p>
            <a:endParaRPr lang="en-US" sz="2400" dirty="0"/>
          </a:p>
        </p:txBody>
      </p:sp>
      <p:sp>
        <p:nvSpPr>
          <p:cNvPr id="28678" name="Text Box 8"/>
          <p:cNvSpPr txBox="1">
            <a:spLocks noChangeArrowheads="1"/>
          </p:cNvSpPr>
          <p:nvPr/>
        </p:nvSpPr>
        <p:spPr bwMode="auto">
          <a:xfrm>
            <a:off x="5257800" y="3048000"/>
            <a:ext cx="3505200" cy="276225"/>
          </a:xfrm>
          <a:prstGeom prst="rect">
            <a:avLst/>
          </a:prstGeom>
          <a:noFill/>
          <a:ln w="9525">
            <a:noFill/>
            <a:miter lim="800000"/>
            <a:headEnd/>
            <a:tailEnd/>
          </a:ln>
        </p:spPr>
        <p:txBody>
          <a:bodyPr>
            <a:spAutoFit/>
          </a:bodyPr>
          <a:lstStyle/>
          <a:p>
            <a:endParaRPr lang="en-US" dirty="0"/>
          </a:p>
        </p:txBody>
      </p:sp>
      <p:sp>
        <p:nvSpPr>
          <p:cNvPr id="28679" name="Text Box 8"/>
          <p:cNvSpPr txBox="1">
            <a:spLocks noChangeArrowheads="1"/>
          </p:cNvSpPr>
          <p:nvPr/>
        </p:nvSpPr>
        <p:spPr bwMode="auto">
          <a:xfrm>
            <a:off x="5410200" y="3200400"/>
            <a:ext cx="3505200" cy="276225"/>
          </a:xfrm>
          <a:prstGeom prst="rect">
            <a:avLst/>
          </a:prstGeom>
          <a:noFill/>
          <a:ln w="9525">
            <a:noFill/>
            <a:miter lim="800000"/>
            <a:headEnd/>
            <a:tailEnd/>
          </a:ln>
        </p:spPr>
        <p:txBody>
          <a:bodyPr>
            <a:spAutoFit/>
          </a:bodyPr>
          <a:lstStyle/>
          <a:p>
            <a:endParaRPr lang="en-US" dirty="0"/>
          </a:p>
        </p:txBody>
      </p:sp>
      <p:sp>
        <p:nvSpPr>
          <p:cNvPr id="28680" name="Slide Number Placeholder 10"/>
          <p:cNvSpPr txBox="1">
            <a:spLocks/>
          </p:cNvSpPr>
          <p:nvPr/>
        </p:nvSpPr>
        <p:spPr bwMode="auto">
          <a:xfrm>
            <a:off x="8229600" y="6172200"/>
            <a:ext cx="533400" cy="457200"/>
          </a:xfrm>
          <a:prstGeom prst="rect">
            <a:avLst/>
          </a:prstGeom>
          <a:noFill/>
          <a:ln w="9525">
            <a:noFill/>
            <a:miter lim="800000"/>
            <a:headEnd/>
            <a:tailEnd/>
          </a:ln>
        </p:spPr>
        <p:txBody>
          <a:bodyPr/>
          <a:lstStyle/>
          <a:p>
            <a:pPr algn="ctr"/>
            <a:r>
              <a:rPr lang="en-US" sz="1600" dirty="0"/>
              <a:t>23</a:t>
            </a:r>
          </a:p>
        </p:txBody>
      </p:sp>
      <p:sp>
        <p:nvSpPr>
          <p:cNvPr id="28681" name="Rectangle 9"/>
          <p:cNvSpPr>
            <a:spLocks noChangeArrowheads="1"/>
          </p:cNvSpPr>
          <p:nvPr/>
        </p:nvSpPr>
        <p:spPr bwMode="auto">
          <a:xfrm>
            <a:off x="228600" y="838200"/>
            <a:ext cx="8686800" cy="461963"/>
          </a:xfrm>
          <a:prstGeom prst="rect">
            <a:avLst/>
          </a:prstGeom>
          <a:noFill/>
          <a:ln w="9525">
            <a:noFill/>
            <a:miter lim="800000"/>
            <a:headEnd/>
            <a:tailEnd/>
          </a:ln>
        </p:spPr>
        <p:txBody>
          <a:bodyPr>
            <a:spAutoFit/>
          </a:bodyPr>
          <a:lstStyle/>
          <a:p>
            <a:pPr marL="173038" indent="-115888"/>
            <a:endParaRPr lang="en-US" dirty="0"/>
          </a:p>
          <a:p>
            <a:pPr marL="173038" indent="-115888">
              <a:buFont typeface="Arial" pitchFamily="34" charset="0"/>
              <a:buChar char="•"/>
            </a:pPr>
            <a:endParaRPr lang="en-US" dirty="0"/>
          </a:p>
        </p:txBody>
      </p:sp>
      <p:sp>
        <p:nvSpPr>
          <p:cNvPr id="11" name="Rectangle 10"/>
          <p:cNvSpPr/>
          <p:nvPr/>
        </p:nvSpPr>
        <p:spPr>
          <a:xfrm>
            <a:off x="228600" y="838200"/>
            <a:ext cx="8763000" cy="5262563"/>
          </a:xfrm>
          <a:prstGeom prst="rect">
            <a:avLst/>
          </a:prstGeom>
        </p:spPr>
        <p:txBody>
          <a:bodyPr>
            <a:spAutoFit/>
          </a:bodyPr>
          <a:lstStyle/>
          <a:p>
            <a:pPr marL="173038" indent="-115888">
              <a:buFont typeface="Arial" pitchFamily="34" charset="0"/>
              <a:buChar char="•"/>
              <a:defRPr/>
            </a:pPr>
            <a:r>
              <a:rPr lang="en-US" sz="1400" dirty="0"/>
              <a:t>CMS interim final rule published in the October 3, 2013, </a:t>
            </a:r>
            <a:r>
              <a:rPr lang="en-US" sz="1400" i="1" dirty="0"/>
              <a:t>Federal Register:</a:t>
            </a:r>
          </a:p>
          <a:p>
            <a:pPr marL="173038" indent="-115888">
              <a:buFont typeface="Arial" pitchFamily="34" charset="0"/>
              <a:buChar char="•"/>
              <a:defRPr/>
            </a:pPr>
            <a:endParaRPr lang="en-US" sz="1400" i="1" dirty="0"/>
          </a:p>
          <a:p>
            <a:pPr marL="682625" lvl="1" indent="-173038">
              <a:buFont typeface="Wingdings" pitchFamily="2" charset="2"/>
              <a:buChar char="v"/>
              <a:defRPr/>
            </a:pPr>
            <a:r>
              <a:rPr lang="en-US" sz="1400" dirty="0"/>
              <a:t> Revised certain operational considerations for hospitals with Medicare cost reports spanning more than one fiscal year</a:t>
            </a:r>
            <a:br>
              <a:rPr lang="en-US" sz="1400" dirty="0"/>
            </a:br>
            <a:endParaRPr lang="en-US" sz="1400" dirty="0"/>
          </a:p>
          <a:p>
            <a:pPr marL="630238" lvl="1" indent="-115888">
              <a:buFont typeface="Wingdings" pitchFamily="2" charset="2"/>
              <a:buChar char="v"/>
              <a:defRPr/>
            </a:pPr>
            <a:r>
              <a:rPr lang="en-US" sz="1400" dirty="0"/>
              <a:t> Made changes to the data that will be used in the uncompensated care calculation to ensure that data from Indian Health Services are included in </a:t>
            </a:r>
            <a:r>
              <a:rPr lang="en-US" sz="1400" dirty="0" smtClean="0"/>
              <a:t>factors </a:t>
            </a:r>
            <a:r>
              <a:rPr lang="en-US" sz="1400" dirty="0"/>
              <a:t>1 and 3</a:t>
            </a:r>
          </a:p>
          <a:p>
            <a:pPr>
              <a:defRPr/>
            </a:pPr>
            <a:endParaRPr lang="en-US" sz="1400" dirty="0"/>
          </a:p>
          <a:p>
            <a:pPr>
              <a:buFont typeface="Arial" pitchFamily="34" charset="0"/>
              <a:buChar char="•"/>
              <a:defRPr/>
            </a:pPr>
            <a:r>
              <a:rPr lang="en-US" sz="1400" dirty="0"/>
              <a:t> Policy adopted in the FY14 IPPS/LTCH PPS final rule inconsistent with longstanding cost reporting</a:t>
            </a:r>
          </a:p>
          <a:p>
            <a:pPr marL="115888">
              <a:defRPr/>
            </a:pPr>
            <a:r>
              <a:rPr lang="en-US" sz="1400" dirty="0"/>
              <a:t>requirements.</a:t>
            </a:r>
          </a:p>
          <a:p>
            <a:pPr marL="115888">
              <a:defRPr/>
            </a:pPr>
            <a:endParaRPr lang="en-US" sz="1400" i="1" dirty="0"/>
          </a:p>
          <a:p>
            <a:pPr marL="573088" lvl="1" indent="-115888">
              <a:buFont typeface="Arial" pitchFamily="34" charset="0"/>
              <a:buChar char="•"/>
              <a:defRPr/>
            </a:pPr>
            <a:r>
              <a:rPr lang="en-US" sz="1400" dirty="0"/>
              <a:t>For hospitals with cost reporting periods not concurrent with the </a:t>
            </a:r>
            <a:r>
              <a:rPr lang="en-US" sz="1400" dirty="0" smtClean="0"/>
              <a:t>federal </a:t>
            </a:r>
            <a:r>
              <a:rPr lang="en-US" sz="1400" dirty="0"/>
              <a:t>fiscal year, the policy adopted in the final rule departs from cost reporting requirements by reconciling interim uncompensated care payments made for discharges occurring during the hospital’s 2013 cost reporting period on its 2014 cost report.</a:t>
            </a:r>
          </a:p>
          <a:p>
            <a:pPr marL="115888" indent="-115888">
              <a:defRPr/>
            </a:pPr>
            <a:endParaRPr lang="en-US" sz="1400" dirty="0"/>
          </a:p>
          <a:p>
            <a:pPr>
              <a:buFont typeface="Arial" pitchFamily="34" charset="0"/>
              <a:buChar char="•"/>
              <a:defRPr/>
            </a:pPr>
            <a:r>
              <a:rPr lang="en-US" sz="1400" dirty="0"/>
              <a:t> Finalized policy of reconciling uncompensated care payments for hospitals with cost reporting periods</a:t>
            </a:r>
          </a:p>
          <a:p>
            <a:pPr marL="115888">
              <a:defRPr/>
            </a:pPr>
            <a:r>
              <a:rPr lang="en-US" sz="1400" dirty="0"/>
              <a:t>that begin after October 1, 2013, would not work as intended for majority of IPPS hospitals with cost reporting periods not concurrent with the </a:t>
            </a:r>
            <a:r>
              <a:rPr lang="en-US" sz="1400" dirty="0" smtClean="0"/>
              <a:t>federal </a:t>
            </a:r>
            <a:r>
              <a:rPr lang="en-US" sz="1400" dirty="0"/>
              <a:t>fiscal year.</a:t>
            </a:r>
          </a:p>
          <a:p>
            <a:pPr marL="115888">
              <a:defRPr/>
            </a:pPr>
            <a:endParaRPr lang="en-US" sz="1400" dirty="0"/>
          </a:p>
          <a:p>
            <a:pPr marL="115888">
              <a:defRPr/>
            </a:pPr>
            <a:endParaRPr lang="en-US" sz="1400" dirty="0"/>
          </a:p>
          <a:p>
            <a:pPr marL="115888">
              <a:defRPr/>
            </a:pPr>
            <a:r>
              <a:rPr lang="en-US" sz="1400" dirty="0"/>
              <a:t/>
            </a:r>
            <a:br>
              <a:rPr lang="en-US" sz="1400" dirty="0"/>
            </a:br>
            <a:endParaRPr lang="en-US" sz="1400" dirty="0"/>
          </a:p>
          <a:p>
            <a:pPr>
              <a:buFont typeface="Arial" pitchFamily="34" charset="0"/>
              <a:buChar char="•"/>
              <a:defRPr/>
            </a:pPr>
            <a:endParaRPr lang="en-US" sz="1400" i="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533400" y="152400"/>
            <a:ext cx="8229600" cy="411163"/>
          </a:xfrm>
          <a:ln>
            <a:noFill/>
          </a:ln>
        </p:spPr>
        <p:txBody>
          <a:bodyPr lIns="91436" tIns="45716" rIns="91436" bIns="45716"/>
          <a:lstStyle/>
          <a:p>
            <a:pPr eaLnBrk="1" hangingPunct="1"/>
            <a:r>
              <a:rPr lang="en-US" dirty="0" smtClean="0"/>
              <a:t>Disproportionate Share </a:t>
            </a:r>
          </a:p>
        </p:txBody>
      </p:sp>
      <p:sp>
        <p:nvSpPr>
          <p:cNvPr id="29699" name="Line 3"/>
          <p:cNvSpPr>
            <a:spLocks noChangeShapeType="1"/>
          </p:cNvSpPr>
          <p:nvPr/>
        </p:nvSpPr>
        <p:spPr bwMode="auto">
          <a:xfrm>
            <a:off x="0" y="685800"/>
            <a:ext cx="9144000" cy="0"/>
          </a:xfrm>
          <a:prstGeom prst="line">
            <a:avLst/>
          </a:prstGeom>
          <a:noFill/>
          <a:ln w="9525">
            <a:solidFill>
              <a:schemeClr val="tx1"/>
            </a:solidFill>
            <a:round/>
            <a:headEnd/>
            <a:tailEnd/>
          </a:ln>
        </p:spPr>
        <p:txBody>
          <a:bodyPr/>
          <a:lstStyle/>
          <a:p>
            <a:endParaRPr lang="en-US" dirty="0"/>
          </a:p>
        </p:txBody>
      </p:sp>
      <p:sp>
        <p:nvSpPr>
          <p:cNvPr id="29700" name="Text Box 5"/>
          <p:cNvSpPr txBox="1">
            <a:spLocks noChangeArrowheads="1"/>
          </p:cNvSpPr>
          <p:nvPr/>
        </p:nvSpPr>
        <p:spPr bwMode="auto">
          <a:xfrm>
            <a:off x="304800" y="1981200"/>
            <a:ext cx="3733800" cy="461963"/>
          </a:xfrm>
          <a:prstGeom prst="rect">
            <a:avLst/>
          </a:prstGeom>
          <a:noFill/>
          <a:ln w="9525">
            <a:noFill/>
            <a:miter lim="800000"/>
            <a:headEnd/>
            <a:tailEnd/>
          </a:ln>
        </p:spPr>
        <p:txBody>
          <a:bodyPr>
            <a:spAutoFit/>
          </a:bodyPr>
          <a:lstStyle/>
          <a:p>
            <a:pPr>
              <a:spcBef>
                <a:spcPct val="50000"/>
              </a:spcBef>
            </a:pPr>
            <a:endParaRPr lang="en-US" sz="2400" dirty="0"/>
          </a:p>
        </p:txBody>
      </p:sp>
      <p:sp>
        <p:nvSpPr>
          <p:cNvPr id="29701" name="Rectangle 18"/>
          <p:cNvSpPr>
            <a:spLocks noChangeArrowheads="1"/>
          </p:cNvSpPr>
          <p:nvPr/>
        </p:nvSpPr>
        <p:spPr bwMode="auto">
          <a:xfrm>
            <a:off x="76200" y="762000"/>
            <a:ext cx="8991600" cy="5257800"/>
          </a:xfrm>
          <a:prstGeom prst="rect">
            <a:avLst/>
          </a:prstGeom>
          <a:noFill/>
          <a:ln w="9525" algn="ctr">
            <a:solidFill>
              <a:schemeClr val="tx1"/>
            </a:solidFill>
            <a:miter lim="800000"/>
            <a:headEnd/>
            <a:tailEnd/>
          </a:ln>
        </p:spPr>
        <p:txBody>
          <a:bodyPr wrap="none"/>
          <a:lstStyle/>
          <a:p>
            <a:endParaRPr lang="en-US" sz="2400" dirty="0"/>
          </a:p>
        </p:txBody>
      </p:sp>
      <p:sp>
        <p:nvSpPr>
          <p:cNvPr id="29702" name="Text Box 8"/>
          <p:cNvSpPr txBox="1">
            <a:spLocks noChangeArrowheads="1"/>
          </p:cNvSpPr>
          <p:nvPr/>
        </p:nvSpPr>
        <p:spPr bwMode="auto">
          <a:xfrm>
            <a:off x="5257800" y="3048000"/>
            <a:ext cx="3505200" cy="276225"/>
          </a:xfrm>
          <a:prstGeom prst="rect">
            <a:avLst/>
          </a:prstGeom>
          <a:noFill/>
          <a:ln w="9525">
            <a:noFill/>
            <a:miter lim="800000"/>
            <a:headEnd/>
            <a:tailEnd/>
          </a:ln>
        </p:spPr>
        <p:txBody>
          <a:bodyPr>
            <a:spAutoFit/>
          </a:bodyPr>
          <a:lstStyle/>
          <a:p>
            <a:endParaRPr lang="en-US" dirty="0"/>
          </a:p>
        </p:txBody>
      </p:sp>
      <p:sp>
        <p:nvSpPr>
          <p:cNvPr id="29703" name="Text Box 8"/>
          <p:cNvSpPr txBox="1">
            <a:spLocks noChangeArrowheads="1"/>
          </p:cNvSpPr>
          <p:nvPr/>
        </p:nvSpPr>
        <p:spPr bwMode="auto">
          <a:xfrm>
            <a:off x="5410200" y="3200400"/>
            <a:ext cx="3505200" cy="276225"/>
          </a:xfrm>
          <a:prstGeom prst="rect">
            <a:avLst/>
          </a:prstGeom>
          <a:noFill/>
          <a:ln w="9525">
            <a:noFill/>
            <a:miter lim="800000"/>
            <a:headEnd/>
            <a:tailEnd/>
          </a:ln>
        </p:spPr>
        <p:txBody>
          <a:bodyPr>
            <a:spAutoFit/>
          </a:bodyPr>
          <a:lstStyle/>
          <a:p>
            <a:endParaRPr lang="en-US" dirty="0"/>
          </a:p>
        </p:txBody>
      </p:sp>
      <p:sp>
        <p:nvSpPr>
          <p:cNvPr id="29704" name="Slide Number Placeholder 10"/>
          <p:cNvSpPr txBox="1">
            <a:spLocks/>
          </p:cNvSpPr>
          <p:nvPr/>
        </p:nvSpPr>
        <p:spPr bwMode="auto">
          <a:xfrm>
            <a:off x="8001000" y="6172200"/>
            <a:ext cx="685800" cy="457200"/>
          </a:xfrm>
          <a:prstGeom prst="rect">
            <a:avLst/>
          </a:prstGeom>
          <a:noFill/>
          <a:ln w="9525">
            <a:noFill/>
            <a:miter lim="800000"/>
            <a:headEnd/>
            <a:tailEnd/>
          </a:ln>
        </p:spPr>
        <p:txBody>
          <a:bodyPr/>
          <a:lstStyle/>
          <a:p>
            <a:pPr algn="ctr"/>
            <a:r>
              <a:rPr lang="en-US" sz="1600" dirty="0"/>
              <a:t>24</a:t>
            </a:r>
          </a:p>
        </p:txBody>
      </p:sp>
      <p:sp>
        <p:nvSpPr>
          <p:cNvPr id="29705" name="Rectangle 9"/>
          <p:cNvSpPr>
            <a:spLocks noChangeArrowheads="1"/>
          </p:cNvSpPr>
          <p:nvPr/>
        </p:nvSpPr>
        <p:spPr bwMode="auto">
          <a:xfrm>
            <a:off x="228600" y="838200"/>
            <a:ext cx="8686800" cy="461963"/>
          </a:xfrm>
          <a:prstGeom prst="rect">
            <a:avLst/>
          </a:prstGeom>
          <a:noFill/>
          <a:ln w="9525">
            <a:noFill/>
            <a:miter lim="800000"/>
            <a:headEnd/>
            <a:tailEnd/>
          </a:ln>
        </p:spPr>
        <p:txBody>
          <a:bodyPr>
            <a:spAutoFit/>
          </a:bodyPr>
          <a:lstStyle/>
          <a:p>
            <a:pPr marL="173038" indent="-115888"/>
            <a:endParaRPr lang="en-US" dirty="0"/>
          </a:p>
          <a:p>
            <a:pPr marL="173038" indent="-115888">
              <a:buFont typeface="Arial" pitchFamily="34" charset="0"/>
              <a:buChar char="•"/>
            </a:pPr>
            <a:endParaRPr lang="en-US" dirty="0"/>
          </a:p>
        </p:txBody>
      </p:sp>
      <p:sp>
        <p:nvSpPr>
          <p:cNvPr id="12" name="Rectangle 11"/>
          <p:cNvSpPr/>
          <p:nvPr/>
        </p:nvSpPr>
        <p:spPr>
          <a:xfrm>
            <a:off x="228600" y="838200"/>
            <a:ext cx="8763000" cy="5616575"/>
          </a:xfrm>
          <a:prstGeom prst="rect">
            <a:avLst/>
          </a:prstGeom>
        </p:spPr>
        <p:txBody>
          <a:bodyPr>
            <a:spAutoFit/>
          </a:bodyPr>
          <a:lstStyle/>
          <a:p>
            <a:pPr>
              <a:buFont typeface="Arial" pitchFamily="34" charset="0"/>
              <a:buChar char="•"/>
              <a:defRPr/>
            </a:pPr>
            <a:r>
              <a:rPr lang="en-US" dirty="0"/>
              <a:t> </a:t>
            </a:r>
            <a:r>
              <a:rPr lang="en-US" sz="1400" dirty="0"/>
              <a:t>As a solution, CMS will: </a:t>
            </a:r>
            <a:br>
              <a:rPr lang="en-US" sz="1400" dirty="0"/>
            </a:br>
            <a:endParaRPr lang="en-US" sz="1400" dirty="0"/>
          </a:p>
          <a:p>
            <a:pPr marL="687388" lvl="1" indent="-225425">
              <a:buFont typeface="Wingdings" pitchFamily="2" charset="2"/>
              <a:buChar char="v"/>
              <a:tabLst>
                <a:tab pos="568325" algn="l"/>
              </a:tabLst>
              <a:defRPr/>
            </a:pPr>
            <a:r>
              <a:rPr lang="en-US" sz="1400" dirty="0"/>
              <a:t>Align final payments for the uncompensated care payment with each hospital’s cost reporting periods</a:t>
            </a:r>
            <a:br>
              <a:rPr lang="en-US" sz="1400" dirty="0"/>
            </a:br>
            <a:endParaRPr lang="en-US" sz="1400" dirty="0"/>
          </a:p>
          <a:p>
            <a:pPr marL="682625" lvl="1" indent="-220663">
              <a:buFont typeface="Wingdings" pitchFamily="2" charset="2"/>
              <a:buChar char="v"/>
              <a:defRPr/>
            </a:pPr>
            <a:r>
              <a:rPr lang="en-US" sz="1400" dirty="0"/>
              <a:t>Reconcile interim uncompensated care payment amounts on the hospital’s cost report for the proportion of the cost reporting period that overlaps a </a:t>
            </a:r>
            <a:r>
              <a:rPr lang="en-US" sz="1400" dirty="0" smtClean="0"/>
              <a:t>federal </a:t>
            </a:r>
            <a:r>
              <a:rPr lang="en-US" sz="1400" dirty="0"/>
              <a:t>fiscal year and in which the interim payments were made or should have been made</a:t>
            </a:r>
          </a:p>
          <a:p>
            <a:pPr marL="625475" lvl="1" indent="-163513">
              <a:defRPr/>
            </a:pPr>
            <a:endParaRPr lang="en-US" sz="1400" dirty="0"/>
          </a:p>
          <a:p>
            <a:pPr marL="115888" indent="-115888">
              <a:buFont typeface="Arial" pitchFamily="34" charset="0"/>
              <a:buChar char="•"/>
              <a:defRPr/>
            </a:pPr>
            <a:r>
              <a:rPr lang="en-US" sz="1400" dirty="0"/>
              <a:t>Final uncompensated care payment amounts included on cost report spanning two </a:t>
            </a:r>
            <a:r>
              <a:rPr lang="en-US" sz="1400" dirty="0" smtClean="0"/>
              <a:t>federal </a:t>
            </a:r>
            <a:r>
              <a:rPr lang="en-US" sz="1400" dirty="0"/>
              <a:t>fiscal years would be the pro rata share of the uncompensated care payment associated with each </a:t>
            </a:r>
            <a:r>
              <a:rPr lang="en-US" sz="1400" dirty="0" smtClean="0"/>
              <a:t>federal </a:t>
            </a:r>
            <a:r>
              <a:rPr lang="en-US" sz="1400" dirty="0"/>
              <a:t>fiscal year.</a:t>
            </a:r>
            <a:br>
              <a:rPr lang="en-US" sz="1400" dirty="0"/>
            </a:br>
            <a:endParaRPr lang="en-US" sz="1400" dirty="0"/>
          </a:p>
          <a:p>
            <a:pPr marL="115888" indent="-115888">
              <a:buFont typeface="Arial" pitchFamily="34" charset="0"/>
              <a:buChar char="•"/>
              <a:defRPr/>
            </a:pPr>
            <a:r>
              <a:rPr lang="en-US" sz="1400" dirty="0"/>
              <a:t>Pro rata share is determined based on the proportion of the applicable </a:t>
            </a:r>
            <a:r>
              <a:rPr lang="en-US" sz="1400" dirty="0" smtClean="0"/>
              <a:t>federal </a:t>
            </a:r>
            <a:r>
              <a:rPr lang="en-US" sz="1400" dirty="0"/>
              <a:t>fiscal year included in cost reporting period.</a:t>
            </a:r>
          </a:p>
          <a:p>
            <a:pPr marL="115888" indent="-115888">
              <a:buFont typeface="Arial" pitchFamily="34" charset="0"/>
              <a:buChar char="•"/>
              <a:defRPr/>
            </a:pPr>
            <a:endParaRPr lang="en-US" sz="1400" dirty="0"/>
          </a:p>
          <a:p>
            <a:pPr marL="115888" indent="-115888">
              <a:buFont typeface="Arial" pitchFamily="34" charset="0"/>
              <a:buChar char="•"/>
              <a:defRPr/>
            </a:pPr>
            <a:r>
              <a:rPr lang="en-US" sz="1400" dirty="0"/>
              <a:t>Hospitals with cost reporting periods spanning more than one </a:t>
            </a:r>
            <a:r>
              <a:rPr lang="en-US" sz="1400" dirty="0" smtClean="0"/>
              <a:t>federal </a:t>
            </a:r>
            <a:r>
              <a:rPr lang="en-US" sz="1400" dirty="0"/>
              <a:t>fiscal year eligible for the respective pro rata shares of uncompensated care payment if eligible for DSH in that cost reporting period.</a:t>
            </a:r>
          </a:p>
          <a:p>
            <a:pPr>
              <a:defRPr/>
            </a:pPr>
            <a:endParaRPr lang="en-US" sz="1400" dirty="0"/>
          </a:p>
          <a:p>
            <a:pPr marL="115888" indent="-115888">
              <a:buFont typeface="Arial" pitchFamily="34" charset="0"/>
              <a:buChar char="•"/>
              <a:defRPr/>
            </a:pPr>
            <a:r>
              <a:rPr lang="en-US" sz="1400" dirty="0"/>
              <a:t>If ineligible for DSH in that cost reporting period, the hospital is ineligible to receive the respective pro rata share of uncompensated care payment from the respective </a:t>
            </a:r>
            <a:r>
              <a:rPr lang="en-US" sz="1400" dirty="0" smtClean="0"/>
              <a:t>federal </a:t>
            </a:r>
            <a:r>
              <a:rPr lang="en-US" sz="1400" dirty="0"/>
              <a:t>fiscal year (or years).</a:t>
            </a:r>
          </a:p>
          <a:p>
            <a:pPr marL="115888" indent="-115888">
              <a:buFont typeface="Arial" pitchFamily="34" charset="0"/>
              <a:buChar char="•"/>
              <a:defRPr/>
            </a:pPr>
            <a:endParaRPr lang="en-US" sz="1400" dirty="0"/>
          </a:p>
          <a:p>
            <a:pPr marL="512763" indent="-512763">
              <a:defRPr/>
            </a:pPr>
            <a:r>
              <a:rPr lang="en-US" b="1" dirty="0"/>
              <a:t>Note</a:t>
            </a:r>
            <a:r>
              <a:rPr lang="en-US" dirty="0"/>
              <a:t>:  CMS has updated the DSH file, which can be found at:  </a:t>
            </a:r>
            <a:r>
              <a:rPr lang="en-US" u="sng" dirty="0">
                <a:hlinkClick r:id="rId3"/>
              </a:rPr>
              <a:t>http://www.cms.gov/Medicare/Medicare-Fee-for-Service Payment/AcuteInpatientPPS/Downloads/FY2014-FR-DSH-Supplemental-File.zip</a:t>
            </a:r>
            <a:endParaRPr lang="en-US" dirty="0"/>
          </a:p>
          <a:p>
            <a:pPr marL="115888" indent="-115888">
              <a:defRPr/>
            </a:pPr>
            <a:endParaRPr lang="en-US" sz="1400" dirty="0"/>
          </a:p>
          <a:p>
            <a:pPr>
              <a:defRPr/>
            </a:pPr>
            <a:endParaRPr lang="en-US" sz="1400" dirty="0"/>
          </a:p>
          <a:p>
            <a:pPr>
              <a:defRPr/>
            </a:pP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a:xfrm>
            <a:off x="533400" y="152400"/>
            <a:ext cx="8153400" cy="563563"/>
          </a:xfrm>
          <a:ln>
            <a:noFill/>
          </a:ln>
        </p:spPr>
        <p:txBody>
          <a:bodyPr lIns="91436" tIns="45716" rIns="91436" bIns="45716"/>
          <a:lstStyle/>
          <a:p>
            <a:pPr eaLnBrk="1" hangingPunct="1"/>
            <a:r>
              <a:rPr lang="en-US" dirty="0" smtClean="0"/>
              <a:t>GME Payments</a:t>
            </a:r>
          </a:p>
        </p:txBody>
      </p:sp>
      <p:sp>
        <p:nvSpPr>
          <p:cNvPr id="30723" name="Line 3"/>
          <p:cNvSpPr>
            <a:spLocks noChangeShapeType="1"/>
          </p:cNvSpPr>
          <p:nvPr/>
        </p:nvSpPr>
        <p:spPr bwMode="auto">
          <a:xfrm>
            <a:off x="0" y="685800"/>
            <a:ext cx="9144000" cy="0"/>
          </a:xfrm>
          <a:prstGeom prst="line">
            <a:avLst/>
          </a:prstGeom>
          <a:noFill/>
          <a:ln w="9525">
            <a:solidFill>
              <a:schemeClr val="tx1"/>
            </a:solidFill>
            <a:round/>
            <a:headEnd/>
            <a:tailEnd/>
          </a:ln>
        </p:spPr>
        <p:txBody>
          <a:bodyPr/>
          <a:lstStyle/>
          <a:p>
            <a:endParaRPr lang="en-US" dirty="0"/>
          </a:p>
        </p:txBody>
      </p:sp>
      <p:sp>
        <p:nvSpPr>
          <p:cNvPr id="30724" name="Text Box 5"/>
          <p:cNvSpPr txBox="1">
            <a:spLocks noChangeArrowheads="1"/>
          </p:cNvSpPr>
          <p:nvPr/>
        </p:nvSpPr>
        <p:spPr bwMode="auto">
          <a:xfrm>
            <a:off x="1066800" y="1981200"/>
            <a:ext cx="2438400" cy="461963"/>
          </a:xfrm>
          <a:prstGeom prst="rect">
            <a:avLst/>
          </a:prstGeom>
          <a:noFill/>
          <a:ln w="9525">
            <a:noFill/>
            <a:miter lim="800000"/>
            <a:headEnd/>
            <a:tailEnd/>
          </a:ln>
        </p:spPr>
        <p:txBody>
          <a:bodyPr>
            <a:spAutoFit/>
          </a:bodyPr>
          <a:lstStyle/>
          <a:p>
            <a:pPr>
              <a:spcBef>
                <a:spcPct val="50000"/>
              </a:spcBef>
            </a:pPr>
            <a:endParaRPr lang="en-US" sz="2400" dirty="0"/>
          </a:p>
        </p:txBody>
      </p:sp>
      <p:sp>
        <p:nvSpPr>
          <p:cNvPr id="28681" name="TextBox 16"/>
          <p:cNvSpPr txBox="1">
            <a:spLocks noChangeArrowheads="1"/>
          </p:cNvSpPr>
          <p:nvPr/>
        </p:nvSpPr>
        <p:spPr bwMode="auto">
          <a:xfrm>
            <a:off x="228600" y="838200"/>
            <a:ext cx="8305800" cy="4694238"/>
          </a:xfrm>
          <a:prstGeom prst="rect">
            <a:avLst/>
          </a:prstGeom>
          <a:noFill/>
          <a:ln w="9525">
            <a:noFill/>
            <a:miter lim="800000"/>
            <a:headEnd/>
            <a:tailEnd/>
          </a:ln>
        </p:spPr>
        <p:txBody>
          <a:bodyPr>
            <a:spAutoFit/>
          </a:bodyPr>
          <a:lstStyle/>
          <a:p>
            <a:pPr marL="115888" indent="-115888">
              <a:buFont typeface="Arial" pitchFamily="34" charset="0"/>
              <a:buChar char="•"/>
              <a:defRPr/>
            </a:pPr>
            <a:r>
              <a:rPr lang="en-US" sz="1400" dirty="0"/>
              <a:t>CMS revised the GME policy addressing inpatient labor and delivery days in the inpatient Medicare utilization calculation.</a:t>
            </a:r>
          </a:p>
          <a:p>
            <a:pPr marL="115888" indent="-115888">
              <a:defRPr/>
            </a:pPr>
            <a:endParaRPr lang="en-US" sz="1400" dirty="0"/>
          </a:p>
          <a:p>
            <a:pPr marL="115888" indent="-115888">
              <a:buFont typeface="Arial" pitchFamily="34" charset="0"/>
              <a:buChar char="•"/>
              <a:defRPr/>
            </a:pPr>
            <a:r>
              <a:rPr lang="en-US" sz="1400" dirty="0"/>
              <a:t>Because labor and delivery days </a:t>
            </a:r>
            <a:r>
              <a:rPr lang="en-US" sz="1400" dirty="0" smtClean="0"/>
              <a:t>are considered </a:t>
            </a:r>
            <a:r>
              <a:rPr lang="en-US" sz="1400" dirty="0"/>
              <a:t>inpatient days for DSH purposes, they should be considered inpatient days for purposes of determining the Medicare share for direct GME payments.</a:t>
            </a:r>
          </a:p>
          <a:p>
            <a:pPr marL="115888" indent="-115888">
              <a:buFont typeface="Arial" pitchFamily="34" charset="0"/>
              <a:buChar char="•"/>
              <a:defRPr/>
            </a:pPr>
            <a:endParaRPr lang="en-US" sz="1400" dirty="0"/>
          </a:p>
          <a:p>
            <a:pPr marL="115888" indent="-115888">
              <a:buFont typeface="Arial" pitchFamily="34" charset="0"/>
              <a:buChar char="•"/>
              <a:defRPr/>
            </a:pPr>
            <a:r>
              <a:rPr lang="en-US" sz="1400" dirty="0"/>
              <a:t>CMS finalized proposal to include patient days associated with maternity patients who have been admitted as inpatients and are receiving ancillary labor and delivery services at time the inpatient routine census is taken, regardless of whether the patient:</a:t>
            </a:r>
            <a:br>
              <a:rPr lang="en-US" sz="1400" dirty="0"/>
            </a:br>
            <a:endParaRPr lang="en-US" sz="1400" dirty="0"/>
          </a:p>
          <a:p>
            <a:pPr marL="573088" lvl="1" indent="-115888">
              <a:buFont typeface="Wingdings" pitchFamily="2" charset="2"/>
              <a:buChar char="v"/>
              <a:defRPr/>
            </a:pPr>
            <a:r>
              <a:rPr lang="en-US" sz="1400" dirty="0"/>
              <a:t> Actually occupied a routine bed prior to occupying an ancillary labor and delivery bed </a:t>
            </a:r>
            <a:br>
              <a:rPr lang="en-US" sz="1400" dirty="0"/>
            </a:br>
            <a:endParaRPr lang="en-US" sz="1400" dirty="0"/>
          </a:p>
          <a:p>
            <a:pPr marL="625475" lvl="1" indent="-163513">
              <a:buFont typeface="Wingdings" pitchFamily="2" charset="2"/>
              <a:buChar char="v"/>
              <a:defRPr/>
            </a:pPr>
            <a:r>
              <a:rPr lang="en-US" sz="1400" dirty="0"/>
              <a:t>Occupies a ‘‘maternity suite’’ in which labor, delivery, recovery, and postpartum care all take place in the same room, in the Medicare utilization calculation for cost reporting periods beginning on or after October 1, 2013</a:t>
            </a:r>
          </a:p>
          <a:p>
            <a:pPr marL="625475" lvl="1" indent="-163513">
              <a:defRPr/>
            </a:pPr>
            <a:endParaRPr lang="en-US" sz="1400" dirty="0"/>
          </a:p>
          <a:p>
            <a:pPr marL="115888" indent="-115888">
              <a:buFont typeface="Arial" pitchFamily="34" charset="0"/>
              <a:buChar char="•"/>
              <a:defRPr/>
            </a:pPr>
            <a:r>
              <a:rPr lang="en-US" sz="1400" dirty="0"/>
              <a:t>CMS notes that final policy does not impact Medicare payments calculated on a reasonable cost basis for routine inpatient services.</a:t>
            </a:r>
          </a:p>
          <a:p>
            <a:pPr marL="115888" indent="-115888">
              <a:buFont typeface="Arial" pitchFamily="34" charset="0"/>
              <a:buChar char="•"/>
              <a:defRPr/>
            </a:pPr>
            <a:endParaRPr lang="en-US" sz="1400" dirty="0"/>
          </a:p>
          <a:p>
            <a:pPr marL="115888" indent="-115888">
              <a:buFont typeface="Arial" pitchFamily="34" charset="0"/>
              <a:buChar char="•"/>
              <a:defRPr/>
            </a:pPr>
            <a:endParaRPr lang="en-US" sz="1100" dirty="0"/>
          </a:p>
          <a:p>
            <a:pPr>
              <a:defRPr/>
            </a:pPr>
            <a:endParaRPr lang="en-US" sz="1100" dirty="0"/>
          </a:p>
          <a:p>
            <a:pPr>
              <a:defRPr/>
            </a:pPr>
            <a:endParaRPr lang="en-US" sz="1100" dirty="0"/>
          </a:p>
        </p:txBody>
      </p:sp>
      <p:sp>
        <p:nvSpPr>
          <p:cNvPr id="30726" name="Slide Number Placeholder 10"/>
          <p:cNvSpPr txBox="1">
            <a:spLocks/>
          </p:cNvSpPr>
          <p:nvPr/>
        </p:nvSpPr>
        <p:spPr bwMode="auto">
          <a:xfrm>
            <a:off x="8153400" y="6172200"/>
            <a:ext cx="533400" cy="457200"/>
          </a:xfrm>
          <a:prstGeom prst="rect">
            <a:avLst/>
          </a:prstGeom>
          <a:noFill/>
          <a:ln w="9525">
            <a:noFill/>
            <a:miter lim="800000"/>
            <a:headEnd/>
            <a:tailEnd/>
          </a:ln>
        </p:spPr>
        <p:txBody>
          <a:bodyPr/>
          <a:lstStyle/>
          <a:p>
            <a:pPr algn="ctr"/>
            <a:r>
              <a:rPr lang="en-US" sz="1600" dirty="0"/>
              <a:t>25</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533400" y="152400"/>
            <a:ext cx="8153400" cy="563563"/>
          </a:xfrm>
          <a:prstGeom prst="rect">
            <a:avLst/>
          </a:prstGeom>
          <a:noFill/>
          <a:ln w="57150">
            <a:noFill/>
            <a:miter lim="800000"/>
            <a:headEnd/>
            <a:tailEnd/>
          </a:ln>
        </p:spPr>
        <p:txBody>
          <a:bodyPr lIns="91436" tIns="45716" rIns="91436" bIns="45716" anchor="ctr"/>
          <a:lstStyle/>
          <a:p>
            <a:pPr algn="ctr">
              <a:defRPr/>
            </a:pPr>
            <a:r>
              <a:rPr lang="en-US" sz="3600" b="1" kern="0" dirty="0">
                <a:solidFill>
                  <a:srgbClr val="336699"/>
                </a:solidFill>
                <a:latin typeface="+mj-lt"/>
                <a:ea typeface="+mj-ea"/>
                <a:cs typeface="+mj-cs"/>
              </a:rPr>
              <a:t>HAC Reduction Program</a:t>
            </a:r>
          </a:p>
        </p:txBody>
      </p:sp>
      <p:cxnSp>
        <p:nvCxnSpPr>
          <p:cNvPr id="31747" name="Straight Connector 6"/>
          <p:cNvCxnSpPr>
            <a:cxnSpLocks noChangeShapeType="1"/>
          </p:cNvCxnSpPr>
          <p:nvPr/>
        </p:nvCxnSpPr>
        <p:spPr bwMode="auto">
          <a:xfrm>
            <a:off x="0" y="762000"/>
            <a:ext cx="9144000" cy="0"/>
          </a:xfrm>
          <a:prstGeom prst="line">
            <a:avLst/>
          </a:prstGeom>
          <a:noFill/>
          <a:ln w="9525" algn="ctr">
            <a:solidFill>
              <a:schemeClr val="tx1"/>
            </a:solidFill>
            <a:miter lim="800000"/>
            <a:headEnd/>
            <a:tailEnd/>
          </a:ln>
        </p:spPr>
      </p:cxnSp>
      <p:sp>
        <p:nvSpPr>
          <p:cNvPr id="31748" name="Slide Number Placeholder 10"/>
          <p:cNvSpPr txBox="1">
            <a:spLocks/>
          </p:cNvSpPr>
          <p:nvPr/>
        </p:nvSpPr>
        <p:spPr bwMode="auto">
          <a:xfrm>
            <a:off x="8077200" y="6172200"/>
            <a:ext cx="609600" cy="533400"/>
          </a:xfrm>
          <a:prstGeom prst="rect">
            <a:avLst/>
          </a:prstGeom>
          <a:noFill/>
          <a:ln w="9525">
            <a:noFill/>
            <a:miter lim="800000"/>
            <a:headEnd/>
            <a:tailEnd/>
          </a:ln>
        </p:spPr>
        <p:txBody>
          <a:bodyPr/>
          <a:lstStyle/>
          <a:p>
            <a:pPr algn="ctr"/>
            <a:r>
              <a:rPr lang="en-US" sz="1600" dirty="0"/>
              <a:t>26</a:t>
            </a:r>
          </a:p>
        </p:txBody>
      </p:sp>
      <p:sp>
        <p:nvSpPr>
          <p:cNvPr id="7" name="Rectangle 3"/>
          <p:cNvSpPr txBox="1">
            <a:spLocks noChangeArrowheads="1"/>
          </p:cNvSpPr>
          <p:nvPr/>
        </p:nvSpPr>
        <p:spPr>
          <a:xfrm>
            <a:off x="457200" y="990600"/>
            <a:ext cx="8229600" cy="4876800"/>
          </a:xfrm>
          <a:prstGeom prst="rect">
            <a:avLst/>
          </a:prstGeom>
        </p:spPr>
        <p:txBody>
          <a:bodyPr/>
          <a:lstStyle/>
          <a:p>
            <a:pPr marL="342900" indent="-342900" eaLnBrk="0" hangingPunct="0">
              <a:lnSpc>
                <a:spcPct val="90000"/>
              </a:lnSpc>
              <a:spcBef>
                <a:spcPct val="20000"/>
              </a:spcBef>
              <a:buClr>
                <a:srgbClr val="FF9900"/>
              </a:buClr>
              <a:buFont typeface="Wingdings" pitchFamily="2" charset="2"/>
              <a:buNone/>
              <a:defRPr/>
            </a:pPr>
            <a:endParaRPr lang="en-US" sz="2800" kern="0" dirty="0">
              <a:solidFill>
                <a:srgbClr val="000000"/>
              </a:solidFill>
            </a:endParaRPr>
          </a:p>
          <a:p>
            <a:pPr marL="742950" lvl="1" indent="-285750" eaLnBrk="0" hangingPunct="0">
              <a:lnSpc>
                <a:spcPct val="90000"/>
              </a:lnSpc>
              <a:spcBef>
                <a:spcPct val="20000"/>
              </a:spcBef>
              <a:buClr>
                <a:srgbClr val="336699"/>
              </a:buClr>
              <a:buFont typeface="Wingdings" pitchFamily="2" charset="2"/>
              <a:buChar char="§"/>
              <a:defRPr/>
            </a:pPr>
            <a:endParaRPr lang="en-US" sz="1000" kern="0" dirty="0">
              <a:solidFill>
                <a:srgbClr val="000000"/>
              </a:solidFill>
            </a:endParaRPr>
          </a:p>
          <a:p>
            <a:pPr marL="742950" lvl="1" indent="-285750" eaLnBrk="0" hangingPunct="0">
              <a:lnSpc>
                <a:spcPct val="90000"/>
              </a:lnSpc>
              <a:spcBef>
                <a:spcPct val="20000"/>
              </a:spcBef>
              <a:buClr>
                <a:srgbClr val="336699"/>
              </a:buClr>
              <a:buFont typeface="Wingdings" pitchFamily="2" charset="2"/>
              <a:buChar char="§"/>
              <a:defRPr/>
            </a:pPr>
            <a:endParaRPr lang="en-US" sz="1000" kern="0" dirty="0">
              <a:solidFill>
                <a:srgbClr val="000000"/>
              </a:solidFill>
              <a:latin typeface="+mn-lt"/>
            </a:endParaRPr>
          </a:p>
          <a:p>
            <a:pPr marL="742950" lvl="1" indent="-285750" eaLnBrk="0" hangingPunct="0">
              <a:lnSpc>
                <a:spcPct val="90000"/>
              </a:lnSpc>
              <a:spcBef>
                <a:spcPct val="20000"/>
              </a:spcBef>
              <a:buClr>
                <a:srgbClr val="336699"/>
              </a:buClr>
              <a:buFont typeface="Wingdings" pitchFamily="2" charset="2"/>
              <a:buChar char="§"/>
              <a:defRPr/>
            </a:pPr>
            <a:endParaRPr lang="en-US" sz="1000" kern="0" dirty="0">
              <a:solidFill>
                <a:srgbClr val="000000"/>
              </a:solidFill>
            </a:endParaRPr>
          </a:p>
          <a:p>
            <a:pPr marL="342900" indent="-342900" eaLnBrk="0" hangingPunct="0">
              <a:lnSpc>
                <a:spcPct val="90000"/>
              </a:lnSpc>
              <a:spcBef>
                <a:spcPct val="20000"/>
              </a:spcBef>
              <a:buClr>
                <a:srgbClr val="FF9900"/>
              </a:buClr>
              <a:buFont typeface="Wingdings" pitchFamily="2" charset="2"/>
              <a:buChar char="Ø"/>
              <a:defRPr/>
            </a:pPr>
            <a:endParaRPr lang="en-US" kern="0" dirty="0">
              <a:solidFill>
                <a:srgbClr val="000000"/>
              </a:solidFill>
            </a:endParaRPr>
          </a:p>
          <a:p>
            <a:pPr marL="342900" indent="-342900" eaLnBrk="0" hangingPunct="0">
              <a:lnSpc>
                <a:spcPct val="90000"/>
              </a:lnSpc>
              <a:spcBef>
                <a:spcPct val="20000"/>
              </a:spcBef>
              <a:buClr>
                <a:srgbClr val="FF9900"/>
              </a:buClr>
              <a:buFont typeface="Wingdings" pitchFamily="2" charset="2"/>
              <a:buChar char="Ø"/>
              <a:defRPr/>
            </a:pPr>
            <a:endParaRPr lang="en-US" sz="1400" kern="0" dirty="0">
              <a:solidFill>
                <a:srgbClr val="000000"/>
              </a:solidFill>
              <a:latin typeface="+mn-lt"/>
            </a:endParaRPr>
          </a:p>
          <a:p>
            <a:pPr marL="342900" indent="-342900" eaLnBrk="0" hangingPunct="0">
              <a:lnSpc>
                <a:spcPct val="90000"/>
              </a:lnSpc>
              <a:spcBef>
                <a:spcPct val="20000"/>
              </a:spcBef>
              <a:buClr>
                <a:srgbClr val="FF9900"/>
              </a:buClr>
              <a:buFont typeface="Wingdings" pitchFamily="2" charset="2"/>
              <a:buChar char="Ø"/>
              <a:defRPr/>
            </a:pPr>
            <a:endParaRPr lang="en-US" sz="1400" kern="0" dirty="0">
              <a:solidFill>
                <a:srgbClr val="000000"/>
              </a:solidFill>
              <a:latin typeface="+mn-lt"/>
            </a:endParaRPr>
          </a:p>
        </p:txBody>
      </p:sp>
      <p:sp>
        <p:nvSpPr>
          <p:cNvPr id="32774" name="Rectangle 7"/>
          <p:cNvSpPr>
            <a:spLocks noChangeArrowheads="1"/>
          </p:cNvSpPr>
          <p:nvPr/>
        </p:nvSpPr>
        <p:spPr bwMode="auto">
          <a:xfrm>
            <a:off x="152400" y="914400"/>
            <a:ext cx="8839200" cy="5200650"/>
          </a:xfrm>
          <a:prstGeom prst="rect">
            <a:avLst/>
          </a:prstGeom>
          <a:noFill/>
          <a:ln w="9525">
            <a:noFill/>
            <a:miter lim="800000"/>
            <a:headEnd/>
            <a:tailEnd/>
          </a:ln>
        </p:spPr>
        <p:txBody>
          <a:bodyPr>
            <a:spAutoFit/>
          </a:bodyPr>
          <a:lstStyle/>
          <a:p>
            <a:pPr marL="231775" indent="-174625">
              <a:buFont typeface="Arial" pitchFamily="34" charset="0"/>
              <a:buChar char="•"/>
              <a:defRPr/>
            </a:pPr>
            <a:r>
              <a:rPr lang="en-US" sz="1400" dirty="0"/>
              <a:t>CMS has undertaken a number of initiatives to reduce the number of hospital-acquired conditions (HACs) among Medicare beneficiaries.</a:t>
            </a:r>
          </a:p>
          <a:p>
            <a:pPr>
              <a:buFont typeface="Arial" pitchFamily="34" charset="0"/>
              <a:buChar char="•"/>
              <a:defRPr/>
            </a:pPr>
            <a:endParaRPr lang="en-US" sz="1400" dirty="0"/>
          </a:p>
          <a:p>
            <a:pPr marL="231775" indent="-231775">
              <a:buFont typeface="Arial" pitchFamily="34" charset="0"/>
              <a:buChar char="•"/>
              <a:defRPr/>
            </a:pPr>
            <a:r>
              <a:rPr lang="en-US" sz="1400" dirty="0"/>
              <a:t>In the FY11 IPPS/LTCH PPS final rule, CMS adopted 8 HAC measures into the Hospital Inpatient Quality Reporting (IQR) Program for FY12 payment determination.</a:t>
            </a:r>
          </a:p>
          <a:p>
            <a:pPr>
              <a:buFont typeface="Arial" pitchFamily="34" charset="0"/>
              <a:buChar char="•"/>
              <a:defRPr/>
            </a:pPr>
            <a:endParaRPr lang="en-US" sz="1400" dirty="0"/>
          </a:p>
          <a:p>
            <a:pPr marL="231775" indent="-231775">
              <a:buFont typeface="Arial" pitchFamily="34" charset="0"/>
              <a:buChar char="•"/>
              <a:defRPr/>
            </a:pPr>
            <a:r>
              <a:rPr lang="en-US" sz="1400" dirty="0"/>
              <a:t>ACA establishes adjustment to hospital payments for HACs, or a HAC Reduction program, under which payments to applicable hospitals adjusted to provide incentive to reduce HACs, effective for discharges beginning on October 1, 2014, and subsequent program years.</a:t>
            </a:r>
          </a:p>
          <a:p>
            <a:pPr>
              <a:buFont typeface="Arial" pitchFamily="34" charset="0"/>
              <a:buChar char="•"/>
              <a:defRPr/>
            </a:pPr>
            <a:endParaRPr lang="en-US" sz="1400" dirty="0"/>
          </a:p>
          <a:p>
            <a:pPr indent="231775">
              <a:buFont typeface="Arial" pitchFamily="34" charset="0"/>
              <a:buChar char="•"/>
              <a:defRPr/>
            </a:pPr>
            <a:r>
              <a:rPr lang="en-US" sz="1400" dirty="0"/>
              <a:t>In the first year of the program, FY15, CMS  will use measures that are part of the IQR program. </a:t>
            </a:r>
          </a:p>
          <a:p>
            <a:pPr>
              <a:buFont typeface="Arial" pitchFamily="34" charset="0"/>
              <a:buChar char="•"/>
              <a:defRPr/>
            </a:pPr>
            <a:endParaRPr lang="en-US" sz="1400" dirty="0"/>
          </a:p>
          <a:p>
            <a:pPr marL="231775" indent="-231775">
              <a:buFont typeface="Arial" pitchFamily="34" charset="0"/>
              <a:buChar char="•"/>
              <a:defRPr/>
            </a:pPr>
            <a:r>
              <a:rPr lang="en-US" sz="1400" dirty="0"/>
              <a:t>Measures will be grouped into two separate domains (Domain 1 and Domain 2) to calculate a total HAC score in order to determine the payment adjustment.</a:t>
            </a:r>
          </a:p>
          <a:p>
            <a:pPr>
              <a:buFont typeface="Arial" pitchFamily="34" charset="0"/>
              <a:buChar char="•"/>
              <a:defRPr/>
            </a:pPr>
            <a:endParaRPr lang="en-US" sz="1400" dirty="0"/>
          </a:p>
          <a:p>
            <a:pPr indent="115888">
              <a:buFont typeface="Arial" pitchFamily="34" charset="0"/>
              <a:buChar char="•"/>
              <a:defRPr/>
            </a:pPr>
            <a:r>
              <a:rPr lang="en-US" sz="1400" dirty="0"/>
              <a:t> CMS adopting the PSI-90 composite for Domain 1, and the CDC measures for Domain 2</a:t>
            </a:r>
          </a:p>
          <a:p>
            <a:pPr lvl="2">
              <a:defRPr/>
            </a:pPr>
            <a:endParaRPr lang="en-US" sz="1400" dirty="0"/>
          </a:p>
          <a:p>
            <a:pPr marL="1146175" lvl="2" indent="-231775">
              <a:buFont typeface="Wingdings" pitchFamily="2" charset="2"/>
              <a:buChar char="v"/>
              <a:defRPr/>
            </a:pPr>
            <a:r>
              <a:rPr lang="en-US" sz="1400" dirty="0"/>
              <a:t>PSI-90 both NQF-endorsed and fully supported by the Measures Application Partnership (MAP)    for the HAC Reduction Program</a:t>
            </a:r>
            <a:br>
              <a:rPr lang="en-US" sz="1400" dirty="0"/>
            </a:br>
            <a:endParaRPr lang="en-US" sz="1400" dirty="0"/>
          </a:p>
          <a:p>
            <a:pPr lvl="2">
              <a:buFont typeface="Wingdings" pitchFamily="2" charset="2"/>
              <a:buChar char="v"/>
              <a:defRPr/>
            </a:pPr>
            <a:r>
              <a:rPr lang="en-US" sz="1400" dirty="0"/>
              <a:t> Appropriately encourages robust hospital attention to patient safety events</a:t>
            </a:r>
          </a:p>
          <a:p>
            <a:pPr>
              <a:buFont typeface="Wingdings" pitchFamily="2" charset="2"/>
              <a:buChar char="v"/>
              <a:defRPr/>
            </a:pPr>
            <a:endParaRPr lang="en-US" sz="1400" dirty="0"/>
          </a:p>
          <a:p>
            <a:pPr>
              <a:buFont typeface="Arial" pitchFamily="34" charset="0"/>
              <a:buChar char="•"/>
              <a:defRPr/>
            </a:pPr>
            <a:endParaRPr lang="en-US" dirty="0"/>
          </a:p>
          <a:p>
            <a:pPr>
              <a:defRPr/>
            </a:pP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533400" y="152400"/>
            <a:ext cx="8153400" cy="563563"/>
          </a:xfrm>
          <a:prstGeom prst="rect">
            <a:avLst/>
          </a:prstGeom>
          <a:noFill/>
          <a:ln w="57150">
            <a:noFill/>
            <a:miter lim="800000"/>
            <a:headEnd/>
            <a:tailEnd/>
          </a:ln>
        </p:spPr>
        <p:txBody>
          <a:bodyPr lIns="91436" tIns="45716" rIns="91436" bIns="45716" anchor="ctr"/>
          <a:lstStyle/>
          <a:p>
            <a:pPr algn="ctr">
              <a:defRPr/>
            </a:pPr>
            <a:r>
              <a:rPr lang="en-US" sz="3600" b="1" kern="0" dirty="0">
                <a:solidFill>
                  <a:srgbClr val="336699"/>
                </a:solidFill>
                <a:latin typeface="+mj-lt"/>
                <a:ea typeface="+mj-ea"/>
                <a:cs typeface="+mj-cs"/>
              </a:rPr>
              <a:t>HAC Reduction Program</a:t>
            </a:r>
          </a:p>
        </p:txBody>
      </p:sp>
      <p:cxnSp>
        <p:nvCxnSpPr>
          <p:cNvPr id="32771" name="Straight Connector 6"/>
          <p:cNvCxnSpPr>
            <a:cxnSpLocks noChangeShapeType="1"/>
          </p:cNvCxnSpPr>
          <p:nvPr/>
        </p:nvCxnSpPr>
        <p:spPr bwMode="auto">
          <a:xfrm>
            <a:off x="0" y="762000"/>
            <a:ext cx="9144000" cy="0"/>
          </a:xfrm>
          <a:prstGeom prst="line">
            <a:avLst/>
          </a:prstGeom>
          <a:noFill/>
          <a:ln w="9525" algn="ctr">
            <a:solidFill>
              <a:schemeClr val="tx1"/>
            </a:solidFill>
            <a:miter lim="800000"/>
            <a:headEnd/>
            <a:tailEnd/>
          </a:ln>
        </p:spPr>
      </p:cxnSp>
      <p:sp>
        <p:nvSpPr>
          <p:cNvPr id="32772" name="Slide Number Placeholder 10"/>
          <p:cNvSpPr txBox="1">
            <a:spLocks/>
          </p:cNvSpPr>
          <p:nvPr/>
        </p:nvSpPr>
        <p:spPr bwMode="auto">
          <a:xfrm>
            <a:off x="8077200" y="6172200"/>
            <a:ext cx="685800" cy="533400"/>
          </a:xfrm>
          <a:prstGeom prst="rect">
            <a:avLst/>
          </a:prstGeom>
          <a:noFill/>
          <a:ln w="9525">
            <a:noFill/>
            <a:miter lim="800000"/>
            <a:headEnd/>
            <a:tailEnd/>
          </a:ln>
        </p:spPr>
        <p:txBody>
          <a:bodyPr/>
          <a:lstStyle/>
          <a:p>
            <a:pPr algn="ctr"/>
            <a:r>
              <a:rPr lang="en-US" sz="1600" dirty="0"/>
              <a:t>27</a:t>
            </a:r>
          </a:p>
        </p:txBody>
      </p:sp>
      <p:sp>
        <p:nvSpPr>
          <p:cNvPr id="7" name="Rectangle 3"/>
          <p:cNvSpPr txBox="1">
            <a:spLocks noChangeArrowheads="1"/>
          </p:cNvSpPr>
          <p:nvPr/>
        </p:nvSpPr>
        <p:spPr>
          <a:xfrm>
            <a:off x="457200" y="990600"/>
            <a:ext cx="8229600" cy="4876800"/>
          </a:xfrm>
          <a:prstGeom prst="rect">
            <a:avLst/>
          </a:prstGeom>
        </p:spPr>
        <p:txBody>
          <a:bodyPr/>
          <a:lstStyle/>
          <a:p>
            <a:pPr marL="342900" indent="-342900" eaLnBrk="0" hangingPunct="0">
              <a:lnSpc>
                <a:spcPct val="90000"/>
              </a:lnSpc>
              <a:spcBef>
                <a:spcPct val="20000"/>
              </a:spcBef>
              <a:buClr>
                <a:srgbClr val="FF9900"/>
              </a:buClr>
              <a:buFont typeface="Wingdings" pitchFamily="2" charset="2"/>
              <a:buNone/>
              <a:defRPr/>
            </a:pPr>
            <a:endParaRPr lang="en-US" sz="2800" kern="0" dirty="0">
              <a:solidFill>
                <a:srgbClr val="000000"/>
              </a:solidFill>
            </a:endParaRPr>
          </a:p>
          <a:p>
            <a:pPr marL="742950" lvl="1" indent="-285750" eaLnBrk="0" hangingPunct="0">
              <a:lnSpc>
                <a:spcPct val="90000"/>
              </a:lnSpc>
              <a:spcBef>
                <a:spcPct val="20000"/>
              </a:spcBef>
              <a:buClr>
                <a:srgbClr val="336699"/>
              </a:buClr>
              <a:buFont typeface="Wingdings" pitchFamily="2" charset="2"/>
              <a:buChar char="§"/>
              <a:defRPr/>
            </a:pPr>
            <a:endParaRPr lang="en-US" sz="1000" kern="0" dirty="0">
              <a:solidFill>
                <a:srgbClr val="000000"/>
              </a:solidFill>
            </a:endParaRPr>
          </a:p>
          <a:p>
            <a:pPr marL="742950" lvl="1" indent="-285750" eaLnBrk="0" hangingPunct="0">
              <a:lnSpc>
                <a:spcPct val="90000"/>
              </a:lnSpc>
              <a:spcBef>
                <a:spcPct val="20000"/>
              </a:spcBef>
              <a:buClr>
                <a:srgbClr val="336699"/>
              </a:buClr>
              <a:buFont typeface="Wingdings" pitchFamily="2" charset="2"/>
              <a:buChar char="§"/>
              <a:defRPr/>
            </a:pPr>
            <a:endParaRPr lang="en-US" sz="1000" kern="0" dirty="0">
              <a:solidFill>
                <a:srgbClr val="000000"/>
              </a:solidFill>
              <a:latin typeface="+mn-lt"/>
            </a:endParaRPr>
          </a:p>
          <a:p>
            <a:pPr marL="742950" lvl="1" indent="-285750" eaLnBrk="0" hangingPunct="0">
              <a:lnSpc>
                <a:spcPct val="90000"/>
              </a:lnSpc>
              <a:spcBef>
                <a:spcPct val="20000"/>
              </a:spcBef>
              <a:buClr>
                <a:srgbClr val="336699"/>
              </a:buClr>
              <a:buFont typeface="Wingdings" pitchFamily="2" charset="2"/>
              <a:buChar char="§"/>
              <a:defRPr/>
            </a:pPr>
            <a:endParaRPr lang="en-US" sz="1000" kern="0" dirty="0">
              <a:solidFill>
                <a:srgbClr val="000000"/>
              </a:solidFill>
            </a:endParaRPr>
          </a:p>
          <a:p>
            <a:pPr marL="342900" indent="-342900" eaLnBrk="0" hangingPunct="0">
              <a:lnSpc>
                <a:spcPct val="90000"/>
              </a:lnSpc>
              <a:spcBef>
                <a:spcPct val="20000"/>
              </a:spcBef>
              <a:buClr>
                <a:srgbClr val="FF9900"/>
              </a:buClr>
              <a:buFont typeface="Wingdings" pitchFamily="2" charset="2"/>
              <a:buChar char="Ø"/>
              <a:defRPr/>
            </a:pPr>
            <a:endParaRPr lang="en-US" kern="0" dirty="0">
              <a:solidFill>
                <a:srgbClr val="000000"/>
              </a:solidFill>
            </a:endParaRPr>
          </a:p>
          <a:p>
            <a:pPr marL="342900" indent="-342900" eaLnBrk="0" hangingPunct="0">
              <a:lnSpc>
                <a:spcPct val="90000"/>
              </a:lnSpc>
              <a:spcBef>
                <a:spcPct val="20000"/>
              </a:spcBef>
              <a:buClr>
                <a:srgbClr val="FF9900"/>
              </a:buClr>
              <a:buFont typeface="Wingdings" pitchFamily="2" charset="2"/>
              <a:buChar char="Ø"/>
              <a:defRPr/>
            </a:pPr>
            <a:endParaRPr lang="en-US" sz="1400" kern="0" dirty="0">
              <a:solidFill>
                <a:srgbClr val="000000"/>
              </a:solidFill>
              <a:latin typeface="+mn-lt"/>
            </a:endParaRPr>
          </a:p>
          <a:p>
            <a:pPr marL="342900" indent="-342900" eaLnBrk="0" hangingPunct="0">
              <a:lnSpc>
                <a:spcPct val="90000"/>
              </a:lnSpc>
              <a:spcBef>
                <a:spcPct val="20000"/>
              </a:spcBef>
              <a:buClr>
                <a:srgbClr val="FF9900"/>
              </a:buClr>
              <a:buFont typeface="Wingdings" pitchFamily="2" charset="2"/>
              <a:buChar char="Ø"/>
              <a:defRPr/>
            </a:pPr>
            <a:endParaRPr lang="en-US" sz="1400" kern="0" dirty="0">
              <a:solidFill>
                <a:srgbClr val="000000"/>
              </a:solidFill>
              <a:latin typeface="+mn-lt"/>
            </a:endParaRPr>
          </a:p>
        </p:txBody>
      </p:sp>
      <p:sp>
        <p:nvSpPr>
          <p:cNvPr id="32774" name="Rectangle 11"/>
          <p:cNvSpPr>
            <a:spLocks noChangeArrowheads="1"/>
          </p:cNvSpPr>
          <p:nvPr/>
        </p:nvSpPr>
        <p:spPr bwMode="auto">
          <a:xfrm>
            <a:off x="457200" y="763588"/>
            <a:ext cx="8534400" cy="5692775"/>
          </a:xfrm>
          <a:prstGeom prst="rect">
            <a:avLst/>
          </a:prstGeom>
          <a:noFill/>
          <a:ln w="9525">
            <a:noFill/>
            <a:miter lim="800000"/>
            <a:headEnd/>
            <a:tailEnd/>
          </a:ln>
        </p:spPr>
        <p:txBody>
          <a:bodyPr anchor="ctr">
            <a:spAutoFit/>
          </a:bodyPr>
          <a:lstStyle/>
          <a:p>
            <a:pPr eaLnBrk="0" hangingPunct="0"/>
            <a:r>
              <a:rPr lang="en-US" sz="1300" b="1" i="1" u="sng" dirty="0">
                <a:cs typeface="Times New Roman" pitchFamily="18" charset="0"/>
              </a:rPr>
              <a:t>Domain 1</a:t>
            </a:r>
            <a:endParaRPr lang="en-US" sz="1300" b="1" dirty="0"/>
          </a:p>
          <a:p>
            <a:pPr>
              <a:buFont typeface="Arial" pitchFamily="34" charset="0"/>
              <a:buChar char="•"/>
            </a:pPr>
            <a:r>
              <a:rPr lang="en-US" sz="1300" dirty="0"/>
              <a:t> PSI-90 One Composite of 8 component indicators </a:t>
            </a:r>
          </a:p>
          <a:p>
            <a:pPr lvl="1"/>
            <a:r>
              <a:rPr lang="en-US" sz="1300" dirty="0"/>
              <a:t>PSI-3 (Pressure ulcer rate)</a:t>
            </a:r>
          </a:p>
          <a:p>
            <a:pPr lvl="1"/>
            <a:r>
              <a:rPr lang="en-US" sz="1300" dirty="0"/>
              <a:t>PSI-6 (Iatrogenic </a:t>
            </a:r>
            <a:r>
              <a:rPr lang="en-US" sz="1300" dirty="0"/>
              <a:t>pneumathorax</a:t>
            </a:r>
            <a:r>
              <a:rPr lang="en-US" sz="1300" dirty="0"/>
              <a:t> rate)</a:t>
            </a:r>
          </a:p>
          <a:p>
            <a:pPr lvl="1"/>
            <a:r>
              <a:rPr lang="en-US" sz="1300" dirty="0"/>
              <a:t>PSI-7 (Central venous catheter-related blood stream infections rate)</a:t>
            </a:r>
          </a:p>
          <a:p>
            <a:pPr lvl="1"/>
            <a:r>
              <a:rPr lang="en-US" sz="1300" dirty="0"/>
              <a:t>PSI-8 (Postoperative hip fracture rate)</a:t>
            </a:r>
          </a:p>
          <a:p>
            <a:pPr lvl="1"/>
            <a:r>
              <a:rPr lang="en-US" sz="1300" dirty="0"/>
              <a:t>PSI-12 (Postoperative PE/DVT rate)</a:t>
            </a:r>
          </a:p>
          <a:p>
            <a:pPr lvl="1"/>
            <a:r>
              <a:rPr lang="en-US" sz="1300" dirty="0"/>
              <a:t>PSI-13 (Postoperative sepsis rate)</a:t>
            </a:r>
          </a:p>
          <a:p>
            <a:pPr lvl="1"/>
            <a:r>
              <a:rPr lang="en-US" sz="1300" dirty="0"/>
              <a:t>PSI-14 (Wound dehiscence rate)</a:t>
            </a:r>
          </a:p>
          <a:p>
            <a:pPr lvl="1"/>
            <a:r>
              <a:rPr lang="en-US" sz="1300" dirty="0"/>
              <a:t>PS-15 (accidental puncture &amp; laceration rate)</a:t>
            </a:r>
          </a:p>
          <a:p>
            <a:pPr lvl="1" eaLnBrk="0" hangingPunct="0">
              <a:buFontTx/>
              <a:buChar char="•"/>
            </a:pPr>
            <a:endParaRPr lang="en-US" sz="1300" dirty="0">
              <a:cs typeface="Times New Roman" pitchFamily="18" charset="0"/>
            </a:endParaRPr>
          </a:p>
          <a:p>
            <a:r>
              <a:rPr lang="en-US" sz="1300" b="1" i="1" u="sng" dirty="0"/>
              <a:t>Domain 2</a:t>
            </a:r>
            <a:endParaRPr lang="en-US" sz="1300" b="1" dirty="0"/>
          </a:p>
          <a:p>
            <a:r>
              <a:rPr lang="en-US" sz="1300" dirty="0"/>
              <a:t>CMS will use the following CDC NHSN measures:</a:t>
            </a:r>
          </a:p>
          <a:p>
            <a:pPr>
              <a:buFont typeface="Arial" pitchFamily="34" charset="0"/>
              <a:buChar char="•"/>
            </a:pPr>
            <a:r>
              <a:rPr lang="en-US" sz="1300" dirty="0"/>
              <a:t>  For FY15 (onward)</a:t>
            </a:r>
          </a:p>
          <a:p>
            <a:pPr lvl="1">
              <a:buFont typeface="Wingdings" pitchFamily="2" charset="2"/>
              <a:buChar char="v"/>
            </a:pPr>
            <a:r>
              <a:rPr lang="en-US" sz="1300" dirty="0"/>
              <a:t> Catheter-associated urinary tract infection (CAUTI) </a:t>
            </a:r>
          </a:p>
          <a:p>
            <a:pPr lvl="1">
              <a:buFont typeface="Wingdings" pitchFamily="2" charset="2"/>
              <a:buChar char="v"/>
            </a:pPr>
            <a:r>
              <a:rPr lang="en-US" sz="1300" dirty="0"/>
              <a:t> Central line-associated blood stream infection (CLABSI) </a:t>
            </a:r>
            <a:br>
              <a:rPr lang="en-US" sz="1300" dirty="0"/>
            </a:br>
            <a:endParaRPr lang="en-US" sz="1300" dirty="0"/>
          </a:p>
          <a:p>
            <a:r>
              <a:rPr lang="en-US" sz="1300" dirty="0"/>
              <a:t>For FY16 (onward)</a:t>
            </a:r>
          </a:p>
          <a:p>
            <a:pPr lvl="1">
              <a:buFont typeface="Wingdings" pitchFamily="2" charset="2"/>
              <a:buChar char="v"/>
            </a:pPr>
            <a:r>
              <a:rPr lang="en-US" sz="1300" dirty="0"/>
              <a:t> Surgical Site Infection (SSI)</a:t>
            </a:r>
          </a:p>
          <a:p>
            <a:r>
              <a:rPr lang="en-US" sz="1300" i="1" dirty="0"/>
              <a:t> </a:t>
            </a:r>
            <a:endParaRPr lang="en-US" sz="1300" dirty="0"/>
          </a:p>
          <a:p>
            <a:r>
              <a:rPr lang="en-US" sz="1300" dirty="0"/>
              <a:t>For FY17 (onward)</a:t>
            </a:r>
          </a:p>
          <a:p>
            <a:pPr lvl="1">
              <a:buFont typeface="Wingdings" pitchFamily="2" charset="2"/>
              <a:buChar char="v"/>
            </a:pPr>
            <a:r>
              <a:rPr lang="en-US" sz="1300" dirty="0"/>
              <a:t> </a:t>
            </a:r>
            <a:r>
              <a:rPr lang="en-US" sz="1300" dirty="0"/>
              <a:t>Methicillin</a:t>
            </a:r>
            <a:r>
              <a:rPr lang="en-US" sz="1300" dirty="0"/>
              <a:t>-resistant staphylococcus </a:t>
            </a:r>
            <a:r>
              <a:rPr lang="en-US" sz="1300" dirty="0"/>
              <a:t>aureus</a:t>
            </a:r>
            <a:r>
              <a:rPr lang="en-US" sz="1300" dirty="0"/>
              <a:t> (MRSA) </a:t>
            </a:r>
            <a:r>
              <a:rPr lang="en-US" sz="1300" dirty="0"/>
              <a:t>Bactermia</a:t>
            </a:r>
            <a:r>
              <a:rPr lang="en-US" sz="1300" dirty="0"/>
              <a:t> </a:t>
            </a:r>
          </a:p>
          <a:p>
            <a:pPr lvl="1">
              <a:buFont typeface="Wingdings" pitchFamily="2" charset="2"/>
              <a:buChar char="v"/>
            </a:pPr>
            <a:r>
              <a:rPr lang="en-US" sz="1300" dirty="0"/>
              <a:t> Clostridium </a:t>
            </a:r>
            <a:r>
              <a:rPr lang="en-US" sz="1300" dirty="0"/>
              <a:t>difficile</a:t>
            </a:r>
            <a:r>
              <a:rPr lang="en-US" sz="1300" dirty="0"/>
              <a:t> (C-</a:t>
            </a:r>
            <a:r>
              <a:rPr lang="en-US" sz="1300" dirty="0"/>
              <a:t>difficile</a:t>
            </a:r>
            <a:r>
              <a:rPr lang="en-US" sz="1300" dirty="0"/>
              <a:t>)</a:t>
            </a:r>
          </a:p>
          <a:p>
            <a:pPr lvl="1">
              <a:buFont typeface="Arial" pitchFamily="34" charset="0"/>
              <a:buChar char="•"/>
            </a:pPr>
            <a:endParaRPr lang="en-US" sz="1300" dirty="0">
              <a:cs typeface="Times New Roman" pitchFamily="18" charset="0"/>
            </a:endParaRPr>
          </a:p>
          <a:p>
            <a:pPr lvl="1" eaLnBrk="0" hangingPunct="0"/>
            <a:endParaRPr lang="en-US" sz="1300" dirty="0"/>
          </a:p>
          <a:p>
            <a:pPr lvl="1" eaLnBrk="0" hangingPunct="0"/>
            <a:endParaRPr lang="en-US" sz="900" dirty="0"/>
          </a:p>
          <a:p>
            <a:pPr lvl="1" eaLnBrk="0" hangingPunct="0"/>
            <a:endParaRPr lang="en-US" sz="900" dirty="0"/>
          </a:p>
          <a:p>
            <a:pPr eaLnBrk="0" hangingPunct="0"/>
            <a:endParaRPr lang="en-US" sz="900" dirty="0"/>
          </a:p>
          <a:p>
            <a:pPr eaLnBrk="0" hangingPunct="0"/>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a:xfrm>
            <a:off x="685800" y="1600200"/>
            <a:ext cx="7772400" cy="3925888"/>
          </a:xfrm>
        </p:spPr>
        <p:txBody>
          <a:bodyPr/>
          <a:lstStyle/>
          <a:p>
            <a:pPr eaLnBrk="1" hangingPunct="1"/>
            <a:r>
              <a:rPr lang="en-US" dirty="0" smtClean="0"/>
              <a:t>Review the 2014 Final Medicare Inpatient Prospective Payment Rule</a:t>
            </a:r>
            <a:endParaRPr lang="en-US" sz="1000" dirty="0" smtClean="0"/>
          </a:p>
          <a:p>
            <a:r>
              <a:rPr lang="en-US" dirty="0" smtClean="0"/>
              <a:t>Identify HFMA Resources for Addressing These Changes</a:t>
            </a:r>
          </a:p>
          <a:p>
            <a:pPr eaLnBrk="1" hangingPunct="1">
              <a:buFont typeface="Wingdings" pitchFamily="2" charset="2"/>
              <a:buNone/>
            </a:pPr>
            <a:endParaRPr lang="en-US" sz="1000" dirty="0" smtClean="0"/>
          </a:p>
        </p:txBody>
      </p:sp>
      <p:sp>
        <p:nvSpPr>
          <p:cNvPr id="7171" name="Rectangle 5"/>
          <p:cNvSpPr>
            <a:spLocks noGrp="1" noChangeArrowheads="1"/>
          </p:cNvSpPr>
          <p:nvPr>
            <p:ph type="title"/>
          </p:nvPr>
        </p:nvSpPr>
        <p:spPr>
          <a:xfrm>
            <a:off x="457200" y="274638"/>
            <a:ext cx="8229600" cy="563562"/>
          </a:xfrm>
          <a:ln>
            <a:noFill/>
          </a:ln>
        </p:spPr>
        <p:txBody>
          <a:bodyPr lIns="91436" tIns="45716" rIns="91436" bIns="45716"/>
          <a:lstStyle/>
          <a:p>
            <a:pPr eaLnBrk="1" hangingPunct="1"/>
            <a:r>
              <a:rPr lang="en-US" dirty="0" smtClean="0"/>
              <a:t>Presentation Objectives</a:t>
            </a:r>
          </a:p>
        </p:txBody>
      </p:sp>
      <p:sp>
        <p:nvSpPr>
          <p:cNvPr id="7172" name="Line 6"/>
          <p:cNvSpPr>
            <a:spLocks noChangeShapeType="1"/>
          </p:cNvSpPr>
          <p:nvPr/>
        </p:nvSpPr>
        <p:spPr bwMode="auto">
          <a:xfrm>
            <a:off x="0" y="1143000"/>
            <a:ext cx="9144000" cy="0"/>
          </a:xfrm>
          <a:prstGeom prst="line">
            <a:avLst/>
          </a:prstGeom>
          <a:noFill/>
          <a:ln w="9525">
            <a:solidFill>
              <a:schemeClr val="tx1"/>
            </a:solidFill>
            <a:round/>
            <a:headEnd/>
            <a:tailEnd/>
          </a:ln>
        </p:spPr>
        <p:txBody>
          <a:bodyPr/>
          <a:lstStyle/>
          <a:p>
            <a:endParaRPr lang="en-US" dirty="0"/>
          </a:p>
        </p:txBody>
      </p:sp>
      <p:sp>
        <p:nvSpPr>
          <p:cNvPr id="7173" name="Slide Number Placeholder 10"/>
          <p:cNvSpPr txBox="1">
            <a:spLocks/>
          </p:cNvSpPr>
          <p:nvPr/>
        </p:nvSpPr>
        <p:spPr bwMode="auto">
          <a:xfrm>
            <a:off x="7924800" y="6248400"/>
            <a:ext cx="762000" cy="609600"/>
          </a:xfrm>
          <a:prstGeom prst="rect">
            <a:avLst/>
          </a:prstGeom>
          <a:noFill/>
          <a:ln w="9525">
            <a:noFill/>
            <a:miter lim="800000"/>
            <a:headEnd/>
            <a:tailEnd/>
          </a:ln>
        </p:spPr>
        <p:txBody>
          <a:bodyPr/>
          <a:lstStyle/>
          <a:p>
            <a:pPr algn="ctr"/>
            <a:r>
              <a:rPr lang="en-US" sz="1600" dirty="0"/>
              <a:t>1</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533400" y="152400"/>
            <a:ext cx="8153400" cy="563563"/>
          </a:xfrm>
          <a:prstGeom prst="rect">
            <a:avLst/>
          </a:prstGeom>
          <a:noFill/>
          <a:ln w="57150">
            <a:noFill/>
            <a:miter lim="800000"/>
            <a:headEnd/>
            <a:tailEnd/>
          </a:ln>
        </p:spPr>
        <p:txBody>
          <a:bodyPr lIns="91436" tIns="45716" rIns="91436" bIns="45716" anchor="ctr"/>
          <a:lstStyle/>
          <a:p>
            <a:pPr algn="ctr">
              <a:defRPr/>
            </a:pPr>
            <a:r>
              <a:rPr lang="en-US" sz="3600" b="1" kern="0" dirty="0">
                <a:solidFill>
                  <a:srgbClr val="336699"/>
                </a:solidFill>
                <a:latin typeface="+mj-lt"/>
                <a:ea typeface="+mj-ea"/>
                <a:cs typeface="+mj-cs"/>
              </a:rPr>
              <a:t>HAC Reduction Program</a:t>
            </a:r>
          </a:p>
        </p:txBody>
      </p:sp>
      <p:cxnSp>
        <p:nvCxnSpPr>
          <p:cNvPr id="33795" name="Straight Connector 6"/>
          <p:cNvCxnSpPr>
            <a:cxnSpLocks noChangeShapeType="1"/>
          </p:cNvCxnSpPr>
          <p:nvPr/>
        </p:nvCxnSpPr>
        <p:spPr bwMode="auto">
          <a:xfrm>
            <a:off x="0" y="762000"/>
            <a:ext cx="9144000" cy="0"/>
          </a:xfrm>
          <a:prstGeom prst="line">
            <a:avLst/>
          </a:prstGeom>
          <a:noFill/>
          <a:ln w="9525" algn="ctr">
            <a:solidFill>
              <a:schemeClr val="tx1"/>
            </a:solidFill>
            <a:miter lim="800000"/>
            <a:headEnd/>
            <a:tailEnd/>
          </a:ln>
        </p:spPr>
      </p:cxnSp>
      <p:sp>
        <p:nvSpPr>
          <p:cNvPr id="33796" name="Slide Number Placeholder 10"/>
          <p:cNvSpPr txBox="1">
            <a:spLocks/>
          </p:cNvSpPr>
          <p:nvPr/>
        </p:nvSpPr>
        <p:spPr bwMode="auto">
          <a:xfrm>
            <a:off x="8229600" y="6172200"/>
            <a:ext cx="457200" cy="457200"/>
          </a:xfrm>
          <a:prstGeom prst="rect">
            <a:avLst/>
          </a:prstGeom>
          <a:noFill/>
          <a:ln w="9525">
            <a:noFill/>
            <a:miter lim="800000"/>
            <a:headEnd/>
            <a:tailEnd/>
          </a:ln>
        </p:spPr>
        <p:txBody>
          <a:bodyPr/>
          <a:lstStyle/>
          <a:p>
            <a:pPr algn="ctr"/>
            <a:r>
              <a:rPr lang="en-US" sz="1600" dirty="0"/>
              <a:t>28</a:t>
            </a:r>
          </a:p>
        </p:txBody>
      </p:sp>
      <p:sp>
        <p:nvSpPr>
          <p:cNvPr id="7" name="Rectangle 3"/>
          <p:cNvSpPr txBox="1">
            <a:spLocks noChangeArrowheads="1"/>
          </p:cNvSpPr>
          <p:nvPr/>
        </p:nvSpPr>
        <p:spPr>
          <a:xfrm>
            <a:off x="228600" y="914400"/>
            <a:ext cx="8458200" cy="4953000"/>
          </a:xfrm>
          <a:prstGeom prst="rect">
            <a:avLst/>
          </a:prstGeom>
        </p:spPr>
        <p:txBody>
          <a:bodyPr/>
          <a:lstStyle/>
          <a:p>
            <a:pPr marL="342900" indent="-342900" eaLnBrk="0" hangingPunct="0">
              <a:lnSpc>
                <a:spcPct val="90000"/>
              </a:lnSpc>
              <a:spcBef>
                <a:spcPct val="20000"/>
              </a:spcBef>
              <a:buClr>
                <a:srgbClr val="FF9900"/>
              </a:buClr>
              <a:buFont typeface="Wingdings" pitchFamily="2" charset="2"/>
              <a:buNone/>
              <a:defRPr/>
            </a:pPr>
            <a:endParaRPr lang="en-US" sz="2800" kern="0" dirty="0">
              <a:solidFill>
                <a:srgbClr val="000000"/>
              </a:solidFill>
            </a:endParaRPr>
          </a:p>
          <a:p>
            <a:pPr marL="742950" lvl="1" indent="-285750" eaLnBrk="0" hangingPunct="0">
              <a:lnSpc>
                <a:spcPct val="90000"/>
              </a:lnSpc>
              <a:spcBef>
                <a:spcPct val="20000"/>
              </a:spcBef>
              <a:buClr>
                <a:srgbClr val="336699"/>
              </a:buClr>
              <a:buFont typeface="Wingdings" pitchFamily="2" charset="2"/>
              <a:buChar char="§"/>
              <a:defRPr/>
            </a:pPr>
            <a:endParaRPr lang="en-US" sz="1000" kern="0" dirty="0">
              <a:solidFill>
                <a:srgbClr val="000000"/>
              </a:solidFill>
            </a:endParaRPr>
          </a:p>
          <a:p>
            <a:pPr marL="742950" lvl="1" indent="-285750" eaLnBrk="0" hangingPunct="0">
              <a:lnSpc>
                <a:spcPct val="90000"/>
              </a:lnSpc>
              <a:spcBef>
                <a:spcPct val="20000"/>
              </a:spcBef>
              <a:buClr>
                <a:srgbClr val="336699"/>
              </a:buClr>
              <a:buFont typeface="Wingdings" pitchFamily="2" charset="2"/>
              <a:buChar char="§"/>
              <a:defRPr/>
            </a:pPr>
            <a:endParaRPr lang="en-US" sz="1000" kern="0" dirty="0">
              <a:solidFill>
                <a:srgbClr val="000000"/>
              </a:solidFill>
              <a:latin typeface="+mn-lt"/>
            </a:endParaRPr>
          </a:p>
          <a:p>
            <a:pPr marL="742950" lvl="1" indent="-285750" eaLnBrk="0" hangingPunct="0">
              <a:lnSpc>
                <a:spcPct val="90000"/>
              </a:lnSpc>
              <a:spcBef>
                <a:spcPct val="20000"/>
              </a:spcBef>
              <a:buClr>
                <a:srgbClr val="336699"/>
              </a:buClr>
              <a:buFont typeface="Wingdings" pitchFamily="2" charset="2"/>
              <a:buChar char="§"/>
              <a:defRPr/>
            </a:pPr>
            <a:endParaRPr lang="en-US" sz="1000" kern="0" dirty="0">
              <a:solidFill>
                <a:srgbClr val="000000"/>
              </a:solidFill>
            </a:endParaRPr>
          </a:p>
          <a:p>
            <a:pPr marL="342900" indent="-342900" eaLnBrk="0" hangingPunct="0">
              <a:lnSpc>
                <a:spcPct val="90000"/>
              </a:lnSpc>
              <a:spcBef>
                <a:spcPct val="20000"/>
              </a:spcBef>
              <a:buClr>
                <a:srgbClr val="FF9900"/>
              </a:buClr>
              <a:buFont typeface="Wingdings" pitchFamily="2" charset="2"/>
              <a:buChar char="Ø"/>
              <a:defRPr/>
            </a:pPr>
            <a:endParaRPr lang="en-US" kern="0" dirty="0">
              <a:solidFill>
                <a:srgbClr val="000000"/>
              </a:solidFill>
            </a:endParaRPr>
          </a:p>
          <a:p>
            <a:pPr marL="342900" indent="-342900" eaLnBrk="0" hangingPunct="0">
              <a:lnSpc>
                <a:spcPct val="90000"/>
              </a:lnSpc>
              <a:spcBef>
                <a:spcPct val="20000"/>
              </a:spcBef>
              <a:buClr>
                <a:srgbClr val="FF9900"/>
              </a:buClr>
              <a:buFont typeface="Wingdings" pitchFamily="2" charset="2"/>
              <a:buChar char="Ø"/>
              <a:defRPr/>
            </a:pPr>
            <a:endParaRPr lang="en-US" sz="1400" kern="0" dirty="0">
              <a:solidFill>
                <a:srgbClr val="000000"/>
              </a:solidFill>
              <a:latin typeface="+mn-lt"/>
            </a:endParaRPr>
          </a:p>
          <a:p>
            <a:pPr marL="342900" indent="-342900" eaLnBrk="0" hangingPunct="0">
              <a:lnSpc>
                <a:spcPct val="90000"/>
              </a:lnSpc>
              <a:spcBef>
                <a:spcPct val="20000"/>
              </a:spcBef>
              <a:buClr>
                <a:srgbClr val="FF9900"/>
              </a:buClr>
              <a:buFont typeface="Wingdings" pitchFamily="2" charset="2"/>
              <a:buChar char="Ø"/>
              <a:defRPr/>
            </a:pPr>
            <a:endParaRPr lang="en-US" sz="1400" kern="0" dirty="0">
              <a:solidFill>
                <a:srgbClr val="000000"/>
              </a:solidFill>
              <a:latin typeface="+mn-lt"/>
            </a:endParaRPr>
          </a:p>
        </p:txBody>
      </p:sp>
      <p:sp>
        <p:nvSpPr>
          <p:cNvPr id="33798" name="Rectangle 11"/>
          <p:cNvSpPr>
            <a:spLocks noChangeArrowheads="1"/>
          </p:cNvSpPr>
          <p:nvPr/>
        </p:nvSpPr>
        <p:spPr bwMode="auto">
          <a:xfrm>
            <a:off x="152400" y="914400"/>
            <a:ext cx="8686800" cy="830263"/>
          </a:xfrm>
          <a:prstGeom prst="rect">
            <a:avLst/>
          </a:prstGeom>
          <a:noFill/>
          <a:ln w="9525">
            <a:noFill/>
            <a:miter lim="800000"/>
            <a:headEnd/>
            <a:tailEnd/>
          </a:ln>
        </p:spPr>
        <p:txBody>
          <a:bodyPr anchor="ctr">
            <a:spAutoFit/>
          </a:bodyPr>
          <a:lstStyle/>
          <a:p>
            <a:pPr lvl="1" eaLnBrk="0" hangingPunct="0"/>
            <a:endParaRPr lang="en-US" sz="900" dirty="0"/>
          </a:p>
          <a:p>
            <a:pPr lvl="1" eaLnBrk="0" hangingPunct="0"/>
            <a:endParaRPr lang="en-US" sz="900" dirty="0"/>
          </a:p>
          <a:p>
            <a:pPr lvl="1" eaLnBrk="0" hangingPunct="0"/>
            <a:endParaRPr lang="en-US" sz="900" dirty="0"/>
          </a:p>
          <a:p>
            <a:pPr eaLnBrk="0" hangingPunct="0"/>
            <a:endParaRPr lang="en-US" sz="900" dirty="0"/>
          </a:p>
          <a:p>
            <a:pPr eaLnBrk="0" hangingPunct="0"/>
            <a:endParaRPr lang="en-US" dirty="0"/>
          </a:p>
        </p:txBody>
      </p:sp>
      <p:sp>
        <p:nvSpPr>
          <p:cNvPr id="8" name="Rectangle 7"/>
          <p:cNvSpPr/>
          <p:nvPr/>
        </p:nvSpPr>
        <p:spPr>
          <a:xfrm>
            <a:off x="152400" y="838200"/>
            <a:ext cx="8686800" cy="4894263"/>
          </a:xfrm>
          <a:prstGeom prst="rect">
            <a:avLst/>
          </a:prstGeom>
        </p:spPr>
        <p:txBody>
          <a:bodyPr>
            <a:spAutoFit/>
          </a:bodyPr>
          <a:lstStyle/>
          <a:p>
            <a:pPr>
              <a:defRPr/>
            </a:pPr>
            <a:r>
              <a:rPr lang="en-US" b="1" i="1" u="sng" dirty="0"/>
              <a:t>Scoring  Methodology</a:t>
            </a:r>
            <a:endParaRPr lang="en-US" dirty="0"/>
          </a:p>
          <a:p>
            <a:pPr marL="115888" indent="-115888">
              <a:buFont typeface="Arial" pitchFamily="34" charset="0"/>
              <a:buChar char="•"/>
              <a:defRPr/>
            </a:pPr>
            <a:r>
              <a:rPr lang="en-US" dirty="0"/>
              <a:t>CMS will use a scoring methodology similar to achievement scoring methodology currently used under the Hospital VBP Program.</a:t>
            </a:r>
          </a:p>
          <a:p>
            <a:pPr>
              <a:defRPr/>
            </a:pPr>
            <a:endParaRPr lang="en-US" dirty="0"/>
          </a:p>
          <a:p>
            <a:pPr>
              <a:buFont typeface="Arial" pitchFamily="34" charset="0"/>
              <a:buChar char="•"/>
              <a:defRPr/>
            </a:pPr>
            <a:r>
              <a:rPr lang="en-US" dirty="0"/>
              <a:t> Scoring will begin at minimum value for each measure rather than 75th percentile, as proposed. </a:t>
            </a:r>
          </a:p>
          <a:p>
            <a:pPr>
              <a:buFont typeface="Arial" pitchFamily="34" charset="0"/>
              <a:buChar char="•"/>
              <a:defRPr/>
            </a:pPr>
            <a:endParaRPr lang="en-US" dirty="0"/>
          </a:p>
          <a:p>
            <a:pPr>
              <a:buFont typeface="Arial" pitchFamily="34" charset="0"/>
              <a:buChar char="•"/>
              <a:defRPr/>
            </a:pPr>
            <a:r>
              <a:rPr lang="en-US" dirty="0"/>
              <a:t> The finalized methodology will assess top quartile of applicable hospitals for HACs based on Total HAC Score.</a:t>
            </a:r>
          </a:p>
          <a:p>
            <a:pPr>
              <a:buFont typeface="Arial" pitchFamily="34" charset="0"/>
              <a:buChar char="•"/>
              <a:defRPr/>
            </a:pPr>
            <a:endParaRPr lang="en-US" dirty="0"/>
          </a:p>
          <a:p>
            <a:pPr marL="115888" indent="-115888">
              <a:buFont typeface="Arial" pitchFamily="34" charset="0"/>
              <a:buChar char="•"/>
              <a:defRPr/>
            </a:pPr>
            <a:r>
              <a:rPr lang="en-US" dirty="0"/>
              <a:t>CMS will calculate a Total HAC Score for each hospital by using the hospital’s performance score on each measure within a    domain to determine a score for each domain, then multiplying each domain score by the following weights: </a:t>
            </a:r>
          </a:p>
          <a:p>
            <a:pPr>
              <a:buFont typeface="Arial" pitchFamily="34" charset="0"/>
              <a:buChar char="•"/>
              <a:defRPr/>
            </a:pPr>
            <a:endParaRPr lang="en-US" dirty="0"/>
          </a:p>
          <a:p>
            <a:pPr lvl="1">
              <a:buFont typeface="Wingdings" pitchFamily="2" charset="2"/>
              <a:buChar char="v"/>
              <a:defRPr/>
            </a:pPr>
            <a:r>
              <a:rPr lang="en-US" dirty="0"/>
              <a:t> Domain 1 - (AHRQ PSI-90) = 35 percent</a:t>
            </a:r>
          </a:p>
          <a:p>
            <a:pPr lvl="1">
              <a:buFont typeface="Wingdings" pitchFamily="2" charset="2"/>
              <a:buChar char="v"/>
              <a:defRPr/>
            </a:pPr>
            <a:r>
              <a:rPr lang="en-US" dirty="0"/>
              <a:t> Domain 2 - (CDC NHSN Measures) = 65 percent</a:t>
            </a:r>
          </a:p>
          <a:p>
            <a:pPr lvl="1">
              <a:defRPr/>
            </a:pPr>
            <a:endParaRPr lang="en-US" dirty="0"/>
          </a:p>
          <a:p>
            <a:pPr marL="111125" indent="-111125">
              <a:buFont typeface="Arial" pitchFamily="34" charset="0"/>
              <a:buChar char="•"/>
              <a:defRPr/>
            </a:pPr>
            <a:r>
              <a:rPr lang="en-US" dirty="0"/>
              <a:t>Weighted domain scores will be combined to determine the Total HAC Score. </a:t>
            </a:r>
          </a:p>
          <a:p>
            <a:pPr>
              <a:buFont typeface="Arial" pitchFamily="34" charset="0"/>
              <a:buChar char="•"/>
              <a:defRPr/>
            </a:pPr>
            <a:endParaRPr lang="en-US" dirty="0"/>
          </a:p>
          <a:p>
            <a:pPr marL="115888" indent="-115888">
              <a:buFont typeface="Arial" pitchFamily="34" charset="0"/>
              <a:buChar char="•"/>
              <a:defRPr/>
            </a:pPr>
            <a:r>
              <a:rPr lang="en-US" dirty="0"/>
              <a:t>CMS will use hospital’s Total HAC Score to determine top quartile of subsection (d) hospitals (applicable hospitals) that will be subject to payment adjustment beginning with discharges on or after October 1, 2014.</a:t>
            </a:r>
          </a:p>
          <a:p>
            <a:pPr>
              <a:buFont typeface="Arial" pitchFamily="34" charset="0"/>
              <a:buChar char="•"/>
              <a:defRPr/>
            </a:pPr>
            <a:endParaRPr lang="en-US" b="1" dirty="0"/>
          </a:p>
          <a:p>
            <a:pPr>
              <a:defRPr/>
            </a:pPr>
            <a:r>
              <a:rPr lang="en-US" b="1" i="1" u="sng" dirty="0"/>
              <a:t>Maryland Exemption </a:t>
            </a:r>
            <a:endParaRPr lang="en-US" b="1" dirty="0"/>
          </a:p>
          <a:p>
            <a:pPr marL="57150" indent="-57150">
              <a:buFont typeface="Arial" pitchFamily="34" charset="0"/>
              <a:buChar char="•"/>
              <a:defRPr/>
            </a:pPr>
            <a:r>
              <a:rPr lang="en-US" dirty="0"/>
              <a:t> Secretary may exempt hospitals if the state submits an annual report to HHS Secretary describing how a similar program in the state achieves or surpasses the measured results in terms of patient health outcomes and cost savings.</a:t>
            </a:r>
          </a:p>
          <a:p>
            <a:pPr>
              <a:buFont typeface="Arial" pitchFamily="34" charset="0"/>
              <a:buChar char="•"/>
              <a:defRPr/>
            </a:pPr>
            <a:endParaRPr lang="en-US" dirty="0"/>
          </a:p>
          <a:p>
            <a:pPr marL="115888" indent="-115888">
              <a:buFont typeface="Arial" pitchFamily="34" charset="0"/>
              <a:buChar char="•"/>
              <a:defRPr/>
            </a:pPr>
            <a:r>
              <a:rPr lang="en-US" dirty="0"/>
              <a:t>CMS will establish criteria for evaluation of Maryland’s annual report to the HHS Secretary to determine whether Maryland   will be exempted from the application of payment adjustments under this program.</a:t>
            </a:r>
          </a:p>
          <a:p>
            <a:pPr>
              <a:defRPr/>
            </a:pP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533400" y="152400"/>
            <a:ext cx="8153400" cy="563563"/>
          </a:xfrm>
          <a:prstGeom prst="rect">
            <a:avLst/>
          </a:prstGeom>
          <a:noFill/>
          <a:ln w="57150">
            <a:noFill/>
            <a:miter lim="800000"/>
            <a:headEnd/>
            <a:tailEnd/>
          </a:ln>
        </p:spPr>
        <p:txBody>
          <a:bodyPr lIns="91436" tIns="45716" rIns="91436" bIns="45716" anchor="ctr"/>
          <a:lstStyle/>
          <a:p>
            <a:pPr algn="ctr">
              <a:defRPr/>
            </a:pPr>
            <a:r>
              <a:rPr lang="en-US" sz="3600" b="1" kern="0" dirty="0">
                <a:solidFill>
                  <a:srgbClr val="336699"/>
                </a:solidFill>
                <a:latin typeface="+mj-lt"/>
                <a:ea typeface="+mj-ea"/>
                <a:cs typeface="+mj-cs"/>
              </a:rPr>
              <a:t>HAC Reduction Program</a:t>
            </a:r>
          </a:p>
        </p:txBody>
      </p:sp>
      <p:cxnSp>
        <p:nvCxnSpPr>
          <p:cNvPr id="34819" name="Straight Connector 6"/>
          <p:cNvCxnSpPr>
            <a:cxnSpLocks noChangeShapeType="1"/>
          </p:cNvCxnSpPr>
          <p:nvPr/>
        </p:nvCxnSpPr>
        <p:spPr bwMode="auto">
          <a:xfrm>
            <a:off x="0" y="762000"/>
            <a:ext cx="9144000" cy="0"/>
          </a:xfrm>
          <a:prstGeom prst="line">
            <a:avLst/>
          </a:prstGeom>
          <a:noFill/>
          <a:ln w="9525" algn="ctr">
            <a:solidFill>
              <a:schemeClr val="tx1"/>
            </a:solidFill>
            <a:miter lim="800000"/>
            <a:headEnd/>
            <a:tailEnd/>
          </a:ln>
        </p:spPr>
      </p:cxnSp>
      <p:sp>
        <p:nvSpPr>
          <p:cNvPr id="34820" name="Slide Number Placeholder 10"/>
          <p:cNvSpPr txBox="1">
            <a:spLocks/>
          </p:cNvSpPr>
          <p:nvPr/>
        </p:nvSpPr>
        <p:spPr bwMode="auto">
          <a:xfrm>
            <a:off x="8153400" y="6172200"/>
            <a:ext cx="533400" cy="381000"/>
          </a:xfrm>
          <a:prstGeom prst="rect">
            <a:avLst/>
          </a:prstGeom>
          <a:noFill/>
          <a:ln w="9525">
            <a:noFill/>
            <a:miter lim="800000"/>
            <a:headEnd/>
            <a:tailEnd/>
          </a:ln>
        </p:spPr>
        <p:txBody>
          <a:bodyPr/>
          <a:lstStyle/>
          <a:p>
            <a:pPr algn="ctr"/>
            <a:r>
              <a:rPr lang="en-US" sz="1600" dirty="0"/>
              <a:t>29</a:t>
            </a:r>
          </a:p>
        </p:txBody>
      </p:sp>
      <p:sp>
        <p:nvSpPr>
          <p:cNvPr id="7" name="Rectangle 3"/>
          <p:cNvSpPr txBox="1">
            <a:spLocks noChangeArrowheads="1"/>
          </p:cNvSpPr>
          <p:nvPr/>
        </p:nvSpPr>
        <p:spPr>
          <a:xfrm>
            <a:off x="457200" y="990600"/>
            <a:ext cx="8229600" cy="4876800"/>
          </a:xfrm>
          <a:prstGeom prst="rect">
            <a:avLst/>
          </a:prstGeom>
        </p:spPr>
        <p:txBody>
          <a:bodyPr/>
          <a:lstStyle/>
          <a:p>
            <a:pPr marL="342900" indent="-342900" eaLnBrk="0" hangingPunct="0">
              <a:lnSpc>
                <a:spcPct val="90000"/>
              </a:lnSpc>
              <a:spcBef>
                <a:spcPct val="20000"/>
              </a:spcBef>
              <a:buClr>
                <a:srgbClr val="FF9900"/>
              </a:buClr>
              <a:buFont typeface="Wingdings" pitchFamily="2" charset="2"/>
              <a:buNone/>
              <a:defRPr/>
            </a:pPr>
            <a:endParaRPr lang="en-US" sz="2800" kern="0" dirty="0">
              <a:solidFill>
                <a:srgbClr val="000000"/>
              </a:solidFill>
            </a:endParaRPr>
          </a:p>
          <a:p>
            <a:pPr marL="742950" lvl="1" indent="-285750" eaLnBrk="0" hangingPunct="0">
              <a:lnSpc>
                <a:spcPct val="90000"/>
              </a:lnSpc>
              <a:spcBef>
                <a:spcPct val="20000"/>
              </a:spcBef>
              <a:buClr>
                <a:srgbClr val="336699"/>
              </a:buClr>
              <a:buFont typeface="Wingdings" pitchFamily="2" charset="2"/>
              <a:buChar char="§"/>
              <a:defRPr/>
            </a:pPr>
            <a:endParaRPr lang="en-US" sz="1000" kern="0" dirty="0">
              <a:solidFill>
                <a:srgbClr val="000000"/>
              </a:solidFill>
            </a:endParaRPr>
          </a:p>
          <a:p>
            <a:pPr marL="742950" lvl="1" indent="-285750" eaLnBrk="0" hangingPunct="0">
              <a:lnSpc>
                <a:spcPct val="90000"/>
              </a:lnSpc>
              <a:spcBef>
                <a:spcPct val="20000"/>
              </a:spcBef>
              <a:buClr>
                <a:srgbClr val="336699"/>
              </a:buClr>
              <a:buFont typeface="Wingdings" pitchFamily="2" charset="2"/>
              <a:buChar char="§"/>
              <a:defRPr/>
            </a:pPr>
            <a:endParaRPr lang="en-US" sz="1000" kern="0" dirty="0">
              <a:solidFill>
                <a:srgbClr val="000000"/>
              </a:solidFill>
              <a:latin typeface="+mn-lt"/>
            </a:endParaRPr>
          </a:p>
          <a:p>
            <a:pPr marL="742950" lvl="1" indent="-285750" eaLnBrk="0" hangingPunct="0">
              <a:lnSpc>
                <a:spcPct val="90000"/>
              </a:lnSpc>
              <a:spcBef>
                <a:spcPct val="20000"/>
              </a:spcBef>
              <a:buClr>
                <a:srgbClr val="336699"/>
              </a:buClr>
              <a:buFont typeface="Wingdings" pitchFamily="2" charset="2"/>
              <a:buChar char="§"/>
              <a:defRPr/>
            </a:pPr>
            <a:endParaRPr lang="en-US" sz="1000" kern="0" dirty="0">
              <a:solidFill>
                <a:srgbClr val="000000"/>
              </a:solidFill>
            </a:endParaRPr>
          </a:p>
          <a:p>
            <a:pPr marL="342900" indent="-342900" eaLnBrk="0" hangingPunct="0">
              <a:lnSpc>
                <a:spcPct val="90000"/>
              </a:lnSpc>
              <a:spcBef>
                <a:spcPct val="20000"/>
              </a:spcBef>
              <a:buClr>
                <a:srgbClr val="FF9900"/>
              </a:buClr>
              <a:buFont typeface="Wingdings" pitchFamily="2" charset="2"/>
              <a:buChar char="Ø"/>
              <a:defRPr/>
            </a:pPr>
            <a:endParaRPr lang="en-US" kern="0" dirty="0">
              <a:solidFill>
                <a:srgbClr val="000000"/>
              </a:solidFill>
            </a:endParaRPr>
          </a:p>
          <a:p>
            <a:pPr marL="342900" indent="-342900" eaLnBrk="0" hangingPunct="0">
              <a:lnSpc>
                <a:spcPct val="90000"/>
              </a:lnSpc>
              <a:spcBef>
                <a:spcPct val="20000"/>
              </a:spcBef>
              <a:buClr>
                <a:srgbClr val="FF9900"/>
              </a:buClr>
              <a:buFont typeface="Wingdings" pitchFamily="2" charset="2"/>
              <a:buChar char="Ø"/>
              <a:defRPr/>
            </a:pPr>
            <a:endParaRPr lang="en-US" sz="1400" kern="0" dirty="0">
              <a:solidFill>
                <a:srgbClr val="000000"/>
              </a:solidFill>
              <a:latin typeface="+mn-lt"/>
            </a:endParaRPr>
          </a:p>
          <a:p>
            <a:pPr marL="342900" indent="-342900" eaLnBrk="0" hangingPunct="0">
              <a:lnSpc>
                <a:spcPct val="90000"/>
              </a:lnSpc>
              <a:spcBef>
                <a:spcPct val="20000"/>
              </a:spcBef>
              <a:buClr>
                <a:srgbClr val="FF9900"/>
              </a:buClr>
              <a:buFont typeface="Wingdings" pitchFamily="2" charset="2"/>
              <a:buChar char="Ø"/>
              <a:defRPr/>
            </a:pPr>
            <a:endParaRPr lang="en-US" sz="1400" kern="0" dirty="0">
              <a:solidFill>
                <a:srgbClr val="000000"/>
              </a:solidFill>
              <a:latin typeface="+mn-lt"/>
            </a:endParaRPr>
          </a:p>
        </p:txBody>
      </p:sp>
      <p:sp>
        <p:nvSpPr>
          <p:cNvPr id="34822" name="Rectangle 11"/>
          <p:cNvSpPr>
            <a:spLocks noChangeArrowheads="1"/>
          </p:cNvSpPr>
          <p:nvPr/>
        </p:nvSpPr>
        <p:spPr bwMode="auto">
          <a:xfrm>
            <a:off x="381000" y="990600"/>
            <a:ext cx="8153400" cy="276225"/>
          </a:xfrm>
          <a:prstGeom prst="rect">
            <a:avLst/>
          </a:prstGeom>
          <a:noFill/>
          <a:ln w="9525">
            <a:noFill/>
            <a:miter lim="800000"/>
            <a:headEnd/>
            <a:tailEnd/>
          </a:ln>
        </p:spPr>
        <p:txBody>
          <a:bodyPr anchor="ctr">
            <a:spAutoFit/>
          </a:bodyPr>
          <a:lstStyle/>
          <a:p>
            <a:pPr eaLnBrk="0" hangingPunct="0"/>
            <a:endParaRPr lang="en-US" dirty="0"/>
          </a:p>
        </p:txBody>
      </p:sp>
      <p:sp>
        <p:nvSpPr>
          <p:cNvPr id="34823" name="Rectangle 1"/>
          <p:cNvSpPr>
            <a:spLocks noChangeArrowheads="1"/>
          </p:cNvSpPr>
          <p:nvPr/>
        </p:nvSpPr>
        <p:spPr bwMode="auto">
          <a:xfrm>
            <a:off x="0" y="0"/>
            <a:ext cx="9144000" cy="457200"/>
          </a:xfrm>
          <a:prstGeom prst="rect">
            <a:avLst/>
          </a:prstGeom>
          <a:noFill/>
          <a:ln w="9525">
            <a:noFill/>
            <a:miter lim="800000"/>
            <a:headEnd/>
            <a:tailEnd/>
          </a:ln>
        </p:spPr>
        <p:txBody>
          <a:bodyPr wrap="none" tIns="0" bIns="0" anchor="ctr">
            <a:spAutoFit/>
          </a:bodyPr>
          <a:lstStyle/>
          <a:p>
            <a:pPr eaLnBrk="0" hangingPunct="0"/>
            <a:endParaRPr lang="en-US" dirty="0"/>
          </a:p>
        </p:txBody>
      </p:sp>
      <p:sp>
        <p:nvSpPr>
          <p:cNvPr id="34824" name="TextBox 8"/>
          <p:cNvSpPr txBox="1">
            <a:spLocks noChangeArrowheads="1"/>
          </p:cNvSpPr>
          <p:nvPr/>
        </p:nvSpPr>
        <p:spPr bwMode="auto">
          <a:xfrm>
            <a:off x="381000" y="1066800"/>
            <a:ext cx="5029200" cy="338138"/>
          </a:xfrm>
          <a:prstGeom prst="rect">
            <a:avLst/>
          </a:prstGeom>
          <a:noFill/>
          <a:ln w="9525">
            <a:noFill/>
            <a:miter lim="800000"/>
            <a:headEnd/>
            <a:tailEnd/>
          </a:ln>
        </p:spPr>
        <p:txBody>
          <a:bodyPr>
            <a:spAutoFit/>
          </a:bodyPr>
          <a:lstStyle/>
          <a:p>
            <a:r>
              <a:rPr lang="en-US" sz="1600" b="1" i="1" dirty="0"/>
              <a:t>HAC Measure Data Collection Period</a:t>
            </a:r>
          </a:p>
        </p:txBody>
      </p:sp>
      <p:graphicFrame>
        <p:nvGraphicFramePr>
          <p:cNvPr id="10" name="Table 9"/>
          <p:cNvGraphicFramePr>
            <a:graphicFrameLocks noGrp="1"/>
          </p:cNvGraphicFramePr>
          <p:nvPr/>
        </p:nvGraphicFramePr>
        <p:xfrm>
          <a:off x="1295400" y="1752600"/>
          <a:ext cx="6858000" cy="1732280"/>
        </p:xfrm>
        <a:graphic>
          <a:graphicData uri="http://schemas.openxmlformats.org/drawingml/2006/table">
            <a:tbl>
              <a:tblPr firstRow="1" bandRow="1">
                <a:tableStyleId>{5C22544A-7EE6-4342-B048-85BDC9FD1C3A}</a:tableStyleId>
              </a:tblPr>
              <a:tblGrid>
                <a:gridCol w="3429000"/>
                <a:gridCol w="3429000"/>
              </a:tblGrid>
              <a:tr h="380274">
                <a:tc>
                  <a:txBody>
                    <a:bodyPr/>
                    <a:lstStyle/>
                    <a:p>
                      <a:pPr algn="ctr"/>
                      <a:r>
                        <a:rPr lang="en-US" dirty="0" smtClean="0"/>
                        <a:t>Measures</a:t>
                      </a:r>
                      <a:endParaRPr lang="en-US" dirty="0"/>
                    </a:p>
                  </a:txBody>
                  <a:tcPr/>
                </a:tc>
                <a:tc>
                  <a:txBody>
                    <a:bodyPr/>
                    <a:lstStyle/>
                    <a:p>
                      <a:pPr algn="ctr"/>
                      <a:r>
                        <a:rPr lang="en-US" dirty="0" smtClean="0"/>
                        <a:t>Collection</a:t>
                      </a:r>
                      <a:r>
                        <a:rPr lang="en-US" baseline="0" dirty="0" smtClean="0"/>
                        <a:t> Period</a:t>
                      </a:r>
                      <a:endParaRPr lang="en-US" dirty="0"/>
                    </a:p>
                  </a:txBody>
                  <a:tcPr/>
                </a:tc>
              </a:tr>
              <a:tr h="6865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Times New Roman"/>
                          <a:ea typeface="Calibri"/>
                          <a:cs typeface="Times New Roman"/>
                        </a:rPr>
                        <a:t>AHRQ (Domain 1)</a:t>
                      </a:r>
                      <a:endParaRPr lang="en-US" sz="1600" dirty="0" smtClean="0">
                        <a:latin typeface="Calibri"/>
                        <a:ea typeface="Calibri"/>
                        <a:cs typeface="Times New Roman"/>
                      </a:endParaRPr>
                    </a:p>
                    <a:p>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Times New Roman"/>
                          <a:ea typeface="Calibri"/>
                          <a:cs typeface="Times New Roman"/>
                        </a:rPr>
                        <a:t>July 1, 2011, through June 30, 2013</a:t>
                      </a:r>
                      <a:endParaRPr lang="en-US" sz="1600" dirty="0" smtClean="0">
                        <a:latin typeface="Calibri"/>
                        <a:ea typeface="Calibri"/>
                        <a:cs typeface="Times New Roman"/>
                      </a:endParaRPr>
                    </a:p>
                    <a:p>
                      <a:endParaRPr lang="en-US" sz="1600" dirty="0"/>
                    </a:p>
                  </a:txBody>
                  <a:tcPr/>
                </a:tc>
              </a:tr>
              <a:tr h="6654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Times New Roman"/>
                          <a:ea typeface="Calibri"/>
                          <a:cs typeface="Times New Roman"/>
                        </a:rPr>
                        <a:t>CDC HAI Measures (Domain 2)</a:t>
                      </a:r>
                      <a:endParaRPr lang="en-US" sz="1600" dirty="0" smtClean="0">
                        <a:latin typeface="Calibri"/>
                        <a:ea typeface="Calibri"/>
                        <a:cs typeface="Times New Roman"/>
                      </a:endParaRPr>
                    </a:p>
                    <a:p>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Times New Roman"/>
                          <a:ea typeface="Calibri"/>
                          <a:cs typeface="Times New Roman"/>
                        </a:rPr>
                        <a:t>CYs 2012 and 2013</a:t>
                      </a:r>
                      <a:endParaRPr lang="en-US" sz="1600" dirty="0" smtClean="0">
                        <a:latin typeface="Calibri"/>
                        <a:ea typeface="Calibri"/>
                        <a:cs typeface="Times New Roman"/>
                      </a:endParaRPr>
                    </a:p>
                    <a:p>
                      <a:endParaRPr lang="en-US" sz="1600" dirty="0"/>
                    </a:p>
                  </a:txBody>
                  <a:tcPr/>
                </a:tc>
              </a:tr>
            </a:tbl>
          </a:graphicData>
        </a:graphic>
      </p:graphicFrame>
      <p:sp>
        <p:nvSpPr>
          <p:cNvPr id="34839" name="Rectangle 3"/>
          <p:cNvSpPr>
            <a:spLocks noChangeArrowheads="1"/>
          </p:cNvSpPr>
          <p:nvPr/>
        </p:nvSpPr>
        <p:spPr bwMode="auto">
          <a:xfrm>
            <a:off x="609600" y="4140200"/>
            <a:ext cx="7467600" cy="1168400"/>
          </a:xfrm>
          <a:prstGeom prst="rect">
            <a:avLst/>
          </a:prstGeom>
          <a:noFill/>
          <a:ln w="9525">
            <a:noFill/>
            <a:miter lim="800000"/>
            <a:headEnd/>
            <a:tailEnd/>
          </a:ln>
        </p:spPr>
        <p:txBody>
          <a:bodyPr tIns="0" bIns="0" anchor="ctr">
            <a:spAutoFit/>
          </a:bodyPr>
          <a:lstStyle/>
          <a:p>
            <a:pPr eaLnBrk="0" hangingPunct="0"/>
            <a:r>
              <a:rPr lang="en-US" sz="1600" b="1" i="1" dirty="0">
                <a:ea typeface="Calibri" pitchFamily="34" charset="0"/>
                <a:cs typeface="Melior" charset="0"/>
              </a:rPr>
              <a:t>HAC Weights </a:t>
            </a:r>
          </a:p>
          <a:p>
            <a:pPr eaLnBrk="0" hangingPunct="0"/>
            <a:endParaRPr lang="en-US" sz="1600" dirty="0">
              <a:ea typeface="Calibri" pitchFamily="34" charset="0"/>
              <a:cs typeface="Melior" charset="0"/>
            </a:endParaRPr>
          </a:p>
          <a:p>
            <a:pPr eaLnBrk="0" hangingPunct="0">
              <a:buFontTx/>
              <a:buChar char="•"/>
            </a:pPr>
            <a:r>
              <a:rPr lang="en-US" sz="1600" dirty="0">
                <a:ea typeface="Calibri" pitchFamily="34" charset="0"/>
                <a:cs typeface="Melior" charset="0"/>
              </a:rPr>
              <a:t> Domain 1 Measures: 35%</a:t>
            </a:r>
            <a:endParaRPr lang="en-US" sz="1600" dirty="0">
              <a:ea typeface="Calibri" pitchFamily="34" charset="0"/>
              <a:cs typeface="Times New Roman" pitchFamily="18" charset="0"/>
            </a:endParaRPr>
          </a:p>
          <a:p>
            <a:pPr eaLnBrk="0" hangingPunct="0">
              <a:buFontTx/>
              <a:buChar char="•"/>
            </a:pPr>
            <a:r>
              <a:rPr lang="en-US" sz="1600" dirty="0">
                <a:ea typeface="Calibri" pitchFamily="34" charset="0"/>
                <a:cs typeface="Melior" charset="0"/>
              </a:rPr>
              <a:t> Domain 2 Measures: 65%</a:t>
            </a:r>
            <a:endParaRPr lang="en-US" sz="1600" dirty="0"/>
          </a:p>
          <a:p>
            <a:pPr eaLnBrk="0" hangingPunct="0"/>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533400" y="152400"/>
            <a:ext cx="8153400" cy="563563"/>
          </a:xfrm>
          <a:prstGeom prst="rect">
            <a:avLst/>
          </a:prstGeom>
          <a:noFill/>
          <a:ln w="57150">
            <a:noFill/>
            <a:miter lim="800000"/>
            <a:headEnd/>
            <a:tailEnd/>
          </a:ln>
        </p:spPr>
        <p:txBody>
          <a:bodyPr lIns="91436" tIns="45716" rIns="91436" bIns="45716" anchor="ctr"/>
          <a:lstStyle/>
          <a:p>
            <a:pPr algn="ctr">
              <a:defRPr/>
            </a:pPr>
            <a:r>
              <a:rPr lang="en-US" sz="3600" b="1" kern="0" dirty="0">
                <a:solidFill>
                  <a:srgbClr val="336699"/>
                </a:solidFill>
                <a:latin typeface="+mj-lt"/>
                <a:ea typeface="+mj-ea"/>
                <a:cs typeface="+mj-cs"/>
              </a:rPr>
              <a:t>2-Midnight Rule</a:t>
            </a:r>
          </a:p>
        </p:txBody>
      </p:sp>
      <p:cxnSp>
        <p:nvCxnSpPr>
          <p:cNvPr id="35843" name="Straight Connector 6"/>
          <p:cNvCxnSpPr>
            <a:cxnSpLocks noChangeShapeType="1"/>
          </p:cNvCxnSpPr>
          <p:nvPr/>
        </p:nvCxnSpPr>
        <p:spPr bwMode="auto">
          <a:xfrm>
            <a:off x="0" y="762000"/>
            <a:ext cx="9144000" cy="0"/>
          </a:xfrm>
          <a:prstGeom prst="line">
            <a:avLst/>
          </a:prstGeom>
          <a:noFill/>
          <a:ln w="9525" algn="ctr">
            <a:solidFill>
              <a:schemeClr val="tx1"/>
            </a:solidFill>
            <a:miter lim="800000"/>
            <a:headEnd/>
            <a:tailEnd/>
          </a:ln>
        </p:spPr>
      </p:cxnSp>
      <p:sp>
        <p:nvSpPr>
          <p:cNvPr id="35844" name="Slide Number Placeholder 10"/>
          <p:cNvSpPr txBox="1">
            <a:spLocks/>
          </p:cNvSpPr>
          <p:nvPr/>
        </p:nvSpPr>
        <p:spPr bwMode="auto">
          <a:xfrm>
            <a:off x="8153400" y="6172200"/>
            <a:ext cx="533400" cy="381000"/>
          </a:xfrm>
          <a:prstGeom prst="rect">
            <a:avLst/>
          </a:prstGeom>
          <a:noFill/>
          <a:ln w="9525">
            <a:noFill/>
            <a:miter lim="800000"/>
            <a:headEnd/>
            <a:tailEnd/>
          </a:ln>
        </p:spPr>
        <p:txBody>
          <a:bodyPr/>
          <a:lstStyle/>
          <a:p>
            <a:pPr algn="ctr"/>
            <a:r>
              <a:rPr lang="en-US" sz="1600" dirty="0"/>
              <a:t>30</a:t>
            </a:r>
          </a:p>
        </p:txBody>
      </p:sp>
      <p:sp>
        <p:nvSpPr>
          <p:cNvPr id="7" name="Rectangle 3"/>
          <p:cNvSpPr txBox="1">
            <a:spLocks noChangeArrowheads="1"/>
          </p:cNvSpPr>
          <p:nvPr/>
        </p:nvSpPr>
        <p:spPr>
          <a:xfrm>
            <a:off x="457200" y="990600"/>
            <a:ext cx="8229600" cy="4876800"/>
          </a:xfrm>
          <a:prstGeom prst="rect">
            <a:avLst/>
          </a:prstGeom>
        </p:spPr>
        <p:txBody>
          <a:bodyPr/>
          <a:lstStyle/>
          <a:p>
            <a:pPr marL="342900" indent="-342900" eaLnBrk="0" hangingPunct="0">
              <a:lnSpc>
                <a:spcPct val="90000"/>
              </a:lnSpc>
              <a:spcBef>
                <a:spcPct val="20000"/>
              </a:spcBef>
              <a:buClr>
                <a:srgbClr val="FF9900"/>
              </a:buClr>
              <a:buFont typeface="Wingdings" pitchFamily="2" charset="2"/>
              <a:buNone/>
              <a:defRPr/>
            </a:pPr>
            <a:endParaRPr lang="en-US" sz="2800" kern="0" dirty="0">
              <a:solidFill>
                <a:srgbClr val="000000"/>
              </a:solidFill>
            </a:endParaRPr>
          </a:p>
          <a:p>
            <a:pPr marL="742950" lvl="1" indent="-285750" eaLnBrk="0" hangingPunct="0">
              <a:lnSpc>
                <a:spcPct val="90000"/>
              </a:lnSpc>
              <a:spcBef>
                <a:spcPct val="20000"/>
              </a:spcBef>
              <a:buClr>
                <a:srgbClr val="336699"/>
              </a:buClr>
              <a:buFont typeface="Wingdings" pitchFamily="2" charset="2"/>
              <a:buChar char="§"/>
              <a:defRPr/>
            </a:pPr>
            <a:endParaRPr lang="en-US" sz="1000" kern="0" dirty="0">
              <a:solidFill>
                <a:srgbClr val="000000"/>
              </a:solidFill>
            </a:endParaRPr>
          </a:p>
          <a:p>
            <a:pPr marL="742950" lvl="1" indent="-285750" eaLnBrk="0" hangingPunct="0">
              <a:lnSpc>
                <a:spcPct val="90000"/>
              </a:lnSpc>
              <a:spcBef>
                <a:spcPct val="20000"/>
              </a:spcBef>
              <a:buClr>
                <a:srgbClr val="336699"/>
              </a:buClr>
              <a:buFont typeface="Wingdings" pitchFamily="2" charset="2"/>
              <a:buChar char="§"/>
              <a:defRPr/>
            </a:pPr>
            <a:endParaRPr lang="en-US" sz="1000" kern="0" dirty="0">
              <a:solidFill>
                <a:srgbClr val="000000"/>
              </a:solidFill>
              <a:latin typeface="+mn-lt"/>
            </a:endParaRPr>
          </a:p>
          <a:p>
            <a:pPr marL="742950" lvl="1" indent="-285750" eaLnBrk="0" hangingPunct="0">
              <a:lnSpc>
                <a:spcPct val="90000"/>
              </a:lnSpc>
              <a:spcBef>
                <a:spcPct val="20000"/>
              </a:spcBef>
              <a:buClr>
                <a:srgbClr val="336699"/>
              </a:buClr>
              <a:buFont typeface="Wingdings" pitchFamily="2" charset="2"/>
              <a:buChar char="§"/>
              <a:defRPr/>
            </a:pPr>
            <a:endParaRPr lang="en-US" sz="1000" kern="0" dirty="0">
              <a:solidFill>
                <a:srgbClr val="000000"/>
              </a:solidFill>
            </a:endParaRPr>
          </a:p>
          <a:p>
            <a:pPr marL="342900" indent="-342900" eaLnBrk="0" hangingPunct="0">
              <a:lnSpc>
                <a:spcPct val="90000"/>
              </a:lnSpc>
              <a:spcBef>
                <a:spcPct val="20000"/>
              </a:spcBef>
              <a:buClr>
                <a:srgbClr val="FF9900"/>
              </a:buClr>
              <a:buFont typeface="Wingdings" pitchFamily="2" charset="2"/>
              <a:buChar char="Ø"/>
              <a:defRPr/>
            </a:pPr>
            <a:endParaRPr lang="en-US" kern="0" dirty="0">
              <a:solidFill>
                <a:srgbClr val="000000"/>
              </a:solidFill>
            </a:endParaRPr>
          </a:p>
          <a:p>
            <a:pPr marL="342900" indent="-342900" eaLnBrk="0" hangingPunct="0">
              <a:lnSpc>
                <a:spcPct val="90000"/>
              </a:lnSpc>
              <a:spcBef>
                <a:spcPct val="20000"/>
              </a:spcBef>
              <a:buClr>
                <a:srgbClr val="FF9900"/>
              </a:buClr>
              <a:buFont typeface="Wingdings" pitchFamily="2" charset="2"/>
              <a:buChar char="Ø"/>
              <a:defRPr/>
            </a:pPr>
            <a:endParaRPr lang="en-US" sz="1400" kern="0" dirty="0">
              <a:solidFill>
                <a:srgbClr val="000000"/>
              </a:solidFill>
              <a:latin typeface="+mn-lt"/>
            </a:endParaRPr>
          </a:p>
          <a:p>
            <a:pPr marL="342900" indent="-342900" eaLnBrk="0" hangingPunct="0">
              <a:lnSpc>
                <a:spcPct val="90000"/>
              </a:lnSpc>
              <a:spcBef>
                <a:spcPct val="20000"/>
              </a:spcBef>
              <a:buClr>
                <a:srgbClr val="FF9900"/>
              </a:buClr>
              <a:buFont typeface="Wingdings" pitchFamily="2" charset="2"/>
              <a:buChar char="Ø"/>
              <a:defRPr/>
            </a:pPr>
            <a:endParaRPr lang="en-US" sz="1400" kern="0" dirty="0">
              <a:solidFill>
                <a:srgbClr val="000000"/>
              </a:solidFill>
              <a:latin typeface="+mn-lt"/>
            </a:endParaRPr>
          </a:p>
        </p:txBody>
      </p:sp>
      <p:sp>
        <p:nvSpPr>
          <p:cNvPr id="35846" name="Rectangle 11"/>
          <p:cNvSpPr>
            <a:spLocks noChangeArrowheads="1"/>
          </p:cNvSpPr>
          <p:nvPr/>
        </p:nvSpPr>
        <p:spPr bwMode="auto">
          <a:xfrm>
            <a:off x="0" y="990600"/>
            <a:ext cx="8153400" cy="276225"/>
          </a:xfrm>
          <a:prstGeom prst="rect">
            <a:avLst/>
          </a:prstGeom>
          <a:noFill/>
          <a:ln w="9525">
            <a:noFill/>
            <a:miter lim="800000"/>
            <a:headEnd/>
            <a:tailEnd/>
          </a:ln>
        </p:spPr>
        <p:txBody>
          <a:bodyPr anchor="ctr">
            <a:spAutoFit/>
          </a:bodyPr>
          <a:lstStyle/>
          <a:p>
            <a:pPr eaLnBrk="0" hangingPunct="0"/>
            <a:endParaRPr lang="en-US" dirty="0"/>
          </a:p>
        </p:txBody>
      </p:sp>
      <p:sp>
        <p:nvSpPr>
          <p:cNvPr id="35847" name="Rectangle 1"/>
          <p:cNvSpPr>
            <a:spLocks noChangeArrowheads="1"/>
          </p:cNvSpPr>
          <p:nvPr/>
        </p:nvSpPr>
        <p:spPr bwMode="auto">
          <a:xfrm>
            <a:off x="0" y="0"/>
            <a:ext cx="9144000" cy="457200"/>
          </a:xfrm>
          <a:prstGeom prst="rect">
            <a:avLst/>
          </a:prstGeom>
          <a:noFill/>
          <a:ln w="9525">
            <a:noFill/>
            <a:miter lim="800000"/>
            <a:headEnd/>
            <a:tailEnd/>
          </a:ln>
        </p:spPr>
        <p:txBody>
          <a:bodyPr wrap="none" tIns="0" bIns="0" anchor="ctr">
            <a:spAutoFit/>
          </a:bodyPr>
          <a:lstStyle/>
          <a:p>
            <a:pPr eaLnBrk="0" hangingPunct="0"/>
            <a:endParaRPr lang="en-US" dirty="0"/>
          </a:p>
        </p:txBody>
      </p:sp>
      <p:sp>
        <p:nvSpPr>
          <p:cNvPr id="11" name="TextBox 10"/>
          <p:cNvSpPr txBox="1"/>
          <p:nvPr/>
        </p:nvSpPr>
        <p:spPr>
          <a:xfrm>
            <a:off x="533400" y="990600"/>
            <a:ext cx="7924800" cy="5308600"/>
          </a:xfrm>
          <a:prstGeom prst="rect">
            <a:avLst/>
          </a:prstGeom>
          <a:noFill/>
        </p:spPr>
        <p:txBody>
          <a:bodyPr>
            <a:spAutoFit/>
          </a:bodyPr>
          <a:lstStyle/>
          <a:p>
            <a:pPr marL="111125" indent="-111125">
              <a:buFont typeface="Arial" pitchFamily="34" charset="0"/>
              <a:buChar char="•"/>
              <a:defRPr/>
            </a:pPr>
            <a:r>
              <a:rPr lang="en-US" sz="1500" dirty="0"/>
              <a:t>CMS clarifies the rules governing physician orders of hospital inpatient admissions for payment under Medicare Part A. </a:t>
            </a:r>
          </a:p>
          <a:p>
            <a:pPr>
              <a:buFont typeface="Arial" pitchFamily="34" charset="0"/>
              <a:buChar char="•"/>
              <a:defRPr/>
            </a:pPr>
            <a:endParaRPr lang="en-US" sz="1500" dirty="0"/>
          </a:p>
          <a:p>
            <a:pPr marL="111125" indent="-111125">
              <a:buFont typeface="Arial" pitchFamily="34" charset="0"/>
              <a:buChar char="•"/>
              <a:defRPr/>
            </a:pPr>
            <a:r>
              <a:rPr lang="en-US" sz="1500" dirty="0"/>
              <a:t>CMS clarifies that an individual becomes an inpatient of a hospital, including a critical access hospital (CAH), when formally admitted as such pursuant to an order for inpatient admission by a physician or other qualified practitioner.</a:t>
            </a:r>
          </a:p>
          <a:p>
            <a:pPr>
              <a:buFont typeface="Arial" pitchFamily="34" charset="0"/>
              <a:buChar char="•"/>
              <a:defRPr/>
            </a:pPr>
            <a:endParaRPr lang="en-US" sz="1500" dirty="0"/>
          </a:p>
          <a:p>
            <a:pPr lvl="1">
              <a:buFont typeface="Wingdings" pitchFamily="2" charset="2"/>
              <a:buChar char="v"/>
              <a:defRPr/>
            </a:pPr>
            <a:r>
              <a:rPr lang="en-US" sz="1500" dirty="0"/>
              <a:t> Order required for payment of hospital inpatient services under Medicare Part A</a:t>
            </a:r>
          </a:p>
          <a:p>
            <a:pPr lvl="1">
              <a:defRPr/>
            </a:pPr>
            <a:endParaRPr lang="en-US" sz="1500" dirty="0"/>
          </a:p>
          <a:p>
            <a:pPr marL="111125" indent="-111125">
              <a:buFont typeface="Arial" pitchFamily="34" charset="0"/>
              <a:buChar char="•"/>
              <a:defRPr/>
            </a:pPr>
            <a:r>
              <a:rPr lang="en-US" sz="1500" dirty="0"/>
              <a:t>Regulation needed in response to concern about recent increases in the length of time that Medicare beneficiaries spend as hospital outpatients receiving observation services.</a:t>
            </a:r>
          </a:p>
          <a:p>
            <a:pPr>
              <a:defRPr/>
            </a:pPr>
            <a:r>
              <a:rPr lang="en-US" sz="1500" dirty="0"/>
              <a:t> </a:t>
            </a:r>
          </a:p>
          <a:p>
            <a:pPr marL="111125" indent="-111125">
              <a:buFont typeface="Arial" pitchFamily="34" charset="0"/>
              <a:buChar char="•"/>
              <a:defRPr/>
            </a:pPr>
            <a:r>
              <a:rPr lang="en-US" sz="1500" dirty="0"/>
              <a:t>If a physician expects a beneficiary’s surgical procedure, diagnostic </a:t>
            </a:r>
            <a:r>
              <a:rPr lang="en-US" sz="1500" dirty="0" smtClean="0"/>
              <a:t>test, </a:t>
            </a:r>
            <a:r>
              <a:rPr lang="en-US" sz="1500" dirty="0"/>
              <a:t>or other treatment to require a stay in the hospital lasting at least two midnights, and admits the beneficiary to the hospital based on that expectation, it is generally appropriate that the hospital receive Medicare Part A payment.</a:t>
            </a:r>
          </a:p>
          <a:p>
            <a:pPr marL="111125" indent="-111125">
              <a:buFont typeface="Arial" pitchFamily="34" charset="0"/>
              <a:buChar char="•"/>
              <a:defRPr/>
            </a:pPr>
            <a:endParaRPr lang="en-US" sz="1500" dirty="0"/>
          </a:p>
          <a:p>
            <a:pPr marL="111125" indent="-111125">
              <a:buFont typeface="Arial" pitchFamily="34" charset="0"/>
              <a:buChar char="•"/>
              <a:defRPr/>
            </a:pPr>
            <a:r>
              <a:rPr lang="en-US" sz="1500" dirty="0"/>
              <a:t> A formal order of inpatient admission is required to begin inpatient status, but physician permitted to consider all time a patient has already spent in the hospital as an outpatient receiving observation services, or receiving care in the emergency department, operating room, or other treatment area in guiding their two-midnight expectation.</a:t>
            </a:r>
          </a:p>
          <a:p>
            <a:pPr>
              <a:buFont typeface="Arial" pitchFamily="34" charset="0"/>
              <a:buChar char="•"/>
              <a:defRPr/>
            </a:pPr>
            <a:endParaRPr lang="en-US" dirty="0"/>
          </a:p>
          <a:p>
            <a:pPr>
              <a:defRPr/>
            </a:pPr>
            <a:r>
              <a:rPr lang="en-US" dirty="0"/>
              <a:t>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533400" y="152400"/>
            <a:ext cx="8153400" cy="563563"/>
          </a:xfrm>
          <a:prstGeom prst="rect">
            <a:avLst/>
          </a:prstGeom>
          <a:noFill/>
          <a:ln w="57150">
            <a:noFill/>
            <a:miter lim="800000"/>
            <a:headEnd/>
            <a:tailEnd/>
          </a:ln>
        </p:spPr>
        <p:txBody>
          <a:bodyPr lIns="91436" tIns="45716" rIns="91436" bIns="45716" anchor="ctr"/>
          <a:lstStyle/>
          <a:p>
            <a:pPr algn="ctr">
              <a:defRPr/>
            </a:pPr>
            <a:r>
              <a:rPr lang="en-US" sz="3600" b="1" kern="0" dirty="0">
                <a:solidFill>
                  <a:srgbClr val="336699"/>
                </a:solidFill>
                <a:latin typeface="+mj-lt"/>
                <a:ea typeface="+mj-ea"/>
                <a:cs typeface="+mj-cs"/>
              </a:rPr>
              <a:t>2-Midnight Rule</a:t>
            </a:r>
          </a:p>
        </p:txBody>
      </p:sp>
      <p:cxnSp>
        <p:nvCxnSpPr>
          <p:cNvPr id="36867" name="Straight Connector 6"/>
          <p:cNvCxnSpPr>
            <a:cxnSpLocks noChangeShapeType="1"/>
          </p:cNvCxnSpPr>
          <p:nvPr/>
        </p:nvCxnSpPr>
        <p:spPr bwMode="auto">
          <a:xfrm>
            <a:off x="0" y="762000"/>
            <a:ext cx="9144000" cy="0"/>
          </a:xfrm>
          <a:prstGeom prst="line">
            <a:avLst/>
          </a:prstGeom>
          <a:noFill/>
          <a:ln w="9525" algn="ctr">
            <a:solidFill>
              <a:schemeClr val="tx1"/>
            </a:solidFill>
            <a:miter lim="800000"/>
            <a:headEnd/>
            <a:tailEnd/>
          </a:ln>
        </p:spPr>
      </p:cxnSp>
      <p:sp>
        <p:nvSpPr>
          <p:cNvPr id="36868" name="Slide Number Placeholder 10"/>
          <p:cNvSpPr txBox="1">
            <a:spLocks/>
          </p:cNvSpPr>
          <p:nvPr/>
        </p:nvSpPr>
        <p:spPr bwMode="auto">
          <a:xfrm>
            <a:off x="8153400" y="6172200"/>
            <a:ext cx="533400" cy="381000"/>
          </a:xfrm>
          <a:prstGeom prst="rect">
            <a:avLst/>
          </a:prstGeom>
          <a:noFill/>
          <a:ln w="9525">
            <a:noFill/>
            <a:miter lim="800000"/>
            <a:headEnd/>
            <a:tailEnd/>
          </a:ln>
        </p:spPr>
        <p:txBody>
          <a:bodyPr/>
          <a:lstStyle/>
          <a:p>
            <a:pPr algn="ctr"/>
            <a:r>
              <a:rPr lang="en-US" sz="1600" dirty="0"/>
              <a:t>31</a:t>
            </a:r>
          </a:p>
        </p:txBody>
      </p:sp>
      <p:sp>
        <p:nvSpPr>
          <p:cNvPr id="7" name="Rectangle 3"/>
          <p:cNvSpPr txBox="1">
            <a:spLocks noChangeArrowheads="1"/>
          </p:cNvSpPr>
          <p:nvPr/>
        </p:nvSpPr>
        <p:spPr>
          <a:xfrm>
            <a:off x="457200" y="990600"/>
            <a:ext cx="8229600" cy="4876800"/>
          </a:xfrm>
          <a:prstGeom prst="rect">
            <a:avLst/>
          </a:prstGeom>
        </p:spPr>
        <p:txBody>
          <a:bodyPr/>
          <a:lstStyle/>
          <a:p>
            <a:pPr marL="342900" indent="-342900" eaLnBrk="0" hangingPunct="0">
              <a:lnSpc>
                <a:spcPct val="90000"/>
              </a:lnSpc>
              <a:spcBef>
                <a:spcPct val="20000"/>
              </a:spcBef>
              <a:buClr>
                <a:srgbClr val="FF9900"/>
              </a:buClr>
              <a:buFont typeface="Wingdings" pitchFamily="2" charset="2"/>
              <a:buNone/>
              <a:defRPr/>
            </a:pPr>
            <a:endParaRPr lang="en-US" sz="2800" kern="0" dirty="0">
              <a:solidFill>
                <a:srgbClr val="000000"/>
              </a:solidFill>
            </a:endParaRPr>
          </a:p>
          <a:p>
            <a:pPr marL="742950" lvl="1" indent="-285750" eaLnBrk="0" hangingPunct="0">
              <a:lnSpc>
                <a:spcPct val="90000"/>
              </a:lnSpc>
              <a:spcBef>
                <a:spcPct val="20000"/>
              </a:spcBef>
              <a:buClr>
                <a:srgbClr val="336699"/>
              </a:buClr>
              <a:buFont typeface="Wingdings" pitchFamily="2" charset="2"/>
              <a:buChar char="§"/>
              <a:defRPr/>
            </a:pPr>
            <a:endParaRPr lang="en-US" sz="1000" kern="0" dirty="0">
              <a:solidFill>
                <a:srgbClr val="000000"/>
              </a:solidFill>
            </a:endParaRPr>
          </a:p>
          <a:p>
            <a:pPr marL="742950" lvl="1" indent="-285750" eaLnBrk="0" hangingPunct="0">
              <a:lnSpc>
                <a:spcPct val="90000"/>
              </a:lnSpc>
              <a:spcBef>
                <a:spcPct val="20000"/>
              </a:spcBef>
              <a:buClr>
                <a:srgbClr val="336699"/>
              </a:buClr>
              <a:buFont typeface="Wingdings" pitchFamily="2" charset="2"/>
              <a:buChar char="§"/>
              <a:defRPr/>
            </a:pPr>
            <a:endParaRPr lang="en-US" sz="1000" kern="0" dirty="0">
              <a:solidFill>
                <a:srgbClr val="000000"/>
              </a:solidFill>
              <a:latin typeface="+mn-lt"/>
            </a:endParaRPr>
          </a:p>
          <a:p>
            <a:pPr marL="742950" lvl="1" indent="-285750" eaLnBrk="0" hangingPunct="0">
              <a:lnSpc>
                <a:spcPct val="90000"/>
              </a:lnSpc>
              <a:spcBef>
                <a:spcPct val="20000"/>
              </a:spcBef>
              <a:buClr>
                <a:srgbClr val="336699"/>
              </a:buClr>
              <a:buFont typeface="Wingdings" pitchFamily="2" charset="2"/>
              <a:buChar char="§"/>
              <a:defRPr/>
            </a:pPr>
            <a:endParaRPr lang="en-US" sz="1000" kern="0" dirty="0">
              <a:solidFill>
                <a:srgbClr val="000000"/>
              </a:solidFill>
            </a:endParaRPr>
          </a:p>
          <a:p>
            <a:pPr marL="342900" indent="-342900" eaLnBrk="0" hangingPunct="0">
              <a:lnSpc>
                <a:spcPct val="90000"/>
              </a:lnSpc>
              <a:spcBef>
                <a:spcPct val="20000"/>
              </a:spcBef>
              <a:buClr>
                <a:srgbClr val="FF9900"/>
              </a:buClr>
              <a:buFont typeface="Wingdings" pitchFamily="2" charset="2"/>
              <a:buChar char="Ø"/>
              <a:defRPr/>
            </a:pPr>
            <a:endParaRPr lang="en-US" kern="0" dirty="0">
              <a:solidFill>
                <a:srgbClr val="000000"/>
              </a:solidFill>
            </a:endParaRPr>
          </a:p>
          <a:p>
            <a:pPr marL="342900" indent="-342900" eaLnBrk="0" hangingPunct="0">
              <a:lnSpc>
                <a:spcPct val="90000"/>
              </a:lnSpc>
              <a:spcBef>
                <a:spcPct val="20000"/>
              </a:spcBef>
              <a:buClr>
                <a:srgbClr val="FF9900"/>
              </a:buClr>
              <a:buFont typeface="Wingdings" pitchFamily="2" charset="2"/>
              <a:buChar char="Ø"/>
              <a:defRPr/>
            </a:pPr>
            <a:endParaRPr lang="en-US" sz="1400" kern="0" dirty="0">
              <a:solidFill>
                <a:srgbClr val="000000"/>
              </a:solidFill>
              <a:latin typeface="+mn-lt"/>
            </a:endParaRPr>
          </a:p>
          <a:p>
            <a:pPr marL="342900" indent="-342900" eaLnBrk="0" hangingPunct="0">
              <a:lnSpc>
                <a:spcPct val="90000"/>
              </a:lnSpc>
              <a:spcBef>
                <a:spcPct val="20000"/>
              </a:spcBef>
              <a:buClr>
                <a:srgbClr val="FF9900"/>
              </a:buClr>
              <a:buFont typeface="Wingdings" pitchFamily="2" charset="2"/>
              <a:buChar char="Ø"/>
              <a:defRPr/>
            </a:pPr>
            <a:endParaRPr lang="en-US" sz="1400" kern="0" dirty="0">
              <a:solidFill>
                <a:srgbClr val="000000"/>
              </a:solidFill>
              <a:latin typeface="+mn-lt"/>
            </a:endParaRPr>
          </a:p>
        </p:txBody>
      </p:sp>
      <p:sp>
        <p:nvSpPr>
          <p:cNvPr id="36870" name="Rectangle 11"/>
          <p:cNvSpPr>
            <a:spLocks noChangeArrowheads="1"/>
          </p:cNvSpPr>
          <p:nvPr/>
        </p:nvSpPr>
        <p:spPr bwMode="auto">
          <a:xfrm>
            <a:off x="0" y="990600"/>
            <a:ext cx="8153400" cy="276225"/>
          </a:xfrm>
          <a:prstGeom prst="rect">
            <a:avLst/>
          </a:prstGeom>
          <a:noFill/>
          <a:ln w="9525">
            <a:noFill/>
            <a:miter lim="800000"/>
            <a:headEnd/>
            <a:tailEnd/>
          </a:ln>
        </p:spPr>
        <p:txBody>
          <a:bodyPr anchor="ctr">
            <a:spAutoFit/>
          </a:bodyPr>
          <a:lstStyle/>
          <a:p>
            <a:pPr eaLnBrk="0" hangingPunct="0"/>
            <a:endParaRPr lang="en-US" dirty="0"/>
          </a:p>
        </p:txBody>
      </p:sp>
      <p:sp>
        <p:nvSpPr>
          <p:cNvPr id="36871" name="Rectangle 1"/>
          <p:cNvSpPr>
            <a:spLocks noChangeArrowheads="1"/>
          </p:cNvSpPr>
          <p:nvPr/>
        </p:nvSpPr>
        <p:spPr bwMode="auto">
          <a:xfrm>
            <a:off x="0" y="0"/>
            <a:ext cx="9144000" cy="457200"/>
          </a:xfrm>
          <a:prstGeom prst="rect">
            <a:avLst/>
          </a:prstGeom>
          <a:noFill/>
          <a:ln w="9525">
            <a:noFill/>
            <a:miter lim="800000"/>
            <a:headEnd/>
            <a:tailEnd/>
          </a:ln>
        </p:spPr>
        <p:txBody>
          <a:bodyPr wrap="none" tIns="0" bIns="0" anchor="ctr">
            <a:spAutoFit/>
          </a:bodyPr>
          <a:lstStyle/>
          <a:p>
            <a:pPr eaLnBrk="0" hangingPunct="0"/>
            <a:endParaRPr lang="en-US" dirty="0"/>
          </a:p>
        </p:txBody>
      </p:sp>
      <p:sp>
        <p:nvSpPr>
          <p:cNvPr id="11" name="TextBox 10"/>
          <p:cNvSpPr txBox="1"/>
          <p:nvPr/>
        </p:nvSpPr>
        <p:spPr>
          <a:xfrm>
            <a:off x="228600" y="914400"/>
            <a:ext cx="8534400" cy="3246438"/>
          </a:xfrm>
          <a:prstGeom prst="rect">
            <a:avLst/>
          </a:prstGeom>
          <a:noFill/>
        </p:spPr>
        <p:txBody>
          <a:bodyPr>
            <a:spAutoFit/>
          </a:bodyPr>
          <a:lstStyle/>
          <a:p>
            <a:pPr>
              <a:buFont typeface="Arial" pitchFamily="34" charset="0"/>
              <a:buChar char="•"/>
              <a:defRPr/>
            </a:pPr>
            <a:r>
              <a:rPr lang="en-US" sz="1500" dirty="0"/>
              <a:t> CMS will continue applying the timely filing restriction to the billing of all Part B inpatient services, under which claims for Part B services must be filed within 1 year from the date of service.</a:t>
            </a:r>
            <a:br>
              <a:rPr lang="en-US" sz="1500" dirty="0"/>
            </a:br>
            <a:endParaRPr lang="en-US" sz="1500" dirty="0"/>
          </a:p>
          <a:p>
            <a:pPr marL="111125" indent="-111125">
              <a:buFont typeface="Arial" pitchFamily="34" charset="0"/>
              <a:buChar char="•"/>
              <a:defRPr/>
            </a:pPr>
            <a:r>
              <a:rPr lang="en-US" sz="1600" dirty="0"/>
              <a:t>Hospitals will be permitted to follow the Part B billing timeframes established in CMS Ruling-1455-R after the effective date of the final rule (October 1, 2013), provided that:</a:t>
            </a:r>
          </a:p>
          <a:p>
            <a:pPr marL="111125" indent="-111125">
              <a:buFont typeface="Arial" pitchFamily="34" charset="0"/>
              <a:buChar char="•"/>
              <a:defRPr/>
            </a:pPr>
            <a:endParaRPr lang="en-US" sz="1600" dirty="0"/>
          </a:p>
          <a:p>
            <a:pPr marL="800100" lvl="1" indent="-342900">
              <a:buFont typeface="+mj-lt"/>
              <a:buAutoNum type="arabicPeriod"/>
              <a:defRPr/>
            </a:pPr>
            <a:r>
              <a:rPr lang="en-US" sz="1600" dirty="0"/>
              <a:t>The Part A claim denial was one to which the ruling originally applied; or </a:t>
            </a:r>
          </a:p>
          <a:p>
            <a:pPr marL="800100" lvl="1" indent="-342900">
              <a:buFont typeface="+mj-lt"/>
              <a:buAutoNum type="arabicPeriod"/>
              <a:defRPr/>
            </a:pPr>
            <a:r>
              <a:rPr lang="en-US" sz="1600" dirty="0"/>
              <a:t>The Part A inpatient claims has a date of admission before October 1, 2013, and is denied after September 30, 2013, on the grounds that although hospital outpatient services would have been reasonable and necessary, the inpatient admission was not. </a:t>
            </a:r>
            <a:br>
              <a:rPr lang="en-US" sz="1600" dirty="0"/>
            </a:br>
            <a:endParaRPr lang="en-US" sz="1600" dirty="0"/>
          </a:p>
          <a:p>
            <a:pPr marL="60325" indent="-60325">
              <a:buFont typeface="Arial" pitchFamily="34" charset="0"/>
              <a:buChar char="•"/>
              <a:defRPr/>
            </a:pPr>
            <a:endParaRPr lang="en-US" sz="16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533400" y="152400"/>
            <a:ext cx="8153400" cy="563563"/>
          </a:xfrm>
          <a:prstGeom prst="rect">
            <a:avLst/>
          </a:prstGeom>
          <a:noFill/>
          <a:ln w="57150">
            <a:noFill/>
            <a:miter lim="800000"/>
            <a:headEnd/>
            <a:tailEnd/>
          </a:ln>
        </p:spPr>
        <p:txBody>
          <a:bodyPr lIns="91436" tIns="45716" rIns="91436" bIns="45716" anchor="ctr"/>
          <a:lstStyle/>
          <a:p>
            <a:pPr algn="ctr">
              <a:defRPr/>
            </a:pPr>
            <a:r>
              <a:rPr lang="en-US" sz="3600" b="1" kern="0" dirty="0">
                <a:solidFill>
                  <a:srgbClr val="336699"/>
                </a:solidFill>
                <a:latin typeface="+mj-lt"/>
                <a:ea typeface="+mj-ea"/>
                <a:cs typeface="+mj-cs"/>
              </a:rPr>
              <a:t>Other Updates</a:t>
            </a:r>
          </a:p>
        </p:txBody>
      </p:sp>
      <p:cxnSp>
        <p:nvCxnSpPr>
          <p:cNvPr id="37891" name="Straight Connector 6"/>
          <p:cNvCxnSpPr>
            <a:cxnSpLocks noChangeShapeType="1"/>
          </p:cNvCxnSpPr>
          <p:nvPr/>
        </p:nvCxnSpPr>
        <p:spPr bwMode="auto">
          <a:xfrm>
            <a:off x="0" y="762000"/>
            <a:ext cx="9144000" cy="0"/>
          </a:xfrm>
          <a:prstGeom prst="line">
            <a:avLst/>
          </a:prstGeom>
          <a:noFill/>
          <a:ln w="9525" algn="ctr">
            <a:solidFill>
              <a:schemeClr val="tx1"/>
            </a:solidFill>
            <a:miter lim="800000"/>
            <a:headEnd/>
            <a:tailEnd/>
          </a:ln>
        </p:spPr>
      </p:cxnSp>
      <p:sp>
        <p:nvSpPr>
          <p:cNvPr id="37892" name="Slide Number Placeholder 10"/>
          <p:cNvSpPr txBox="1">
            <a:spLocks/>
          </p:cNvSpPr>
          <p:nvPr/>
        </p:nvSpPr>
        <p:spPr bwMode="auto">
          <a:xfrm>
            <a:off x="8077200" y="6096000"/>
            <a:ext cx="685800" cy="304800"/>
          </a:xfrm>
          <a:prstGeom prst="rect">
            <a:avLst/>
          </a:prstGeom>
          <a:noFill/>
          <a:ln w="9525">
            <a:noFill/>
            <a:miter lim="800000"/>
            <a:headEnd/>
            <a:tailEnd/>
          </a:ln>
        </p:spPr>
        <p:txBody>
          <a:bodyPr/>
          <a:lstStyle/>
          <a:p>
            <a:pPr algn="ctr"/>
            <a:r>
              <a:rPr lang="en-US" sz="1600" dirty="0"/>
              <a:t>32</a:t>
            </a:r>
          </a:p>
        </p:txBody>
      </p:sp>
      <p:sp>
        <p:nvSpPr>
          <p:cNvPr id="7" name="Rectangle 3"/>
          <p:cNvSpPr txBox="1">
            <a:spLocks noChangeArrowheads="1"/>
          </p:cNvSpPr>
          <p:nvPr/>
        </p:nvSpPr>
        <p:spPr>
          <a:xfrm>
            <a:off x="457200" y="990600"/>
            <a:ext cx="8229600" cy="4876800"/>
          </a:xfrm>
          <a:prstGeom prst="rect">
            <a:avLst/>
          </a:prstGeom>
        </p:spPr>
        <p:txBody>
          <a:bodyPr/>
          <a:lstStyle/>
          <a:p>
            <a:pPr marL="342900" indent="-342900" eaLnBrk="0" hangingPunct="0">
              <a:lnSpc>
                <a:spcPct val="90000"/>
              </a:lnSpc>
              <a:spcBef>
                <a:spcPct val="20000"/>
              </a:spcBef>
              <a:buClr>
                <a:srgbClr val="FF9900"/>
              </a:buClr>
              <a:buFont typeface="Wingdings" pitchFamily="2" charset="2"/>
              <a:buNone/>
              <a:defRPr/>
            </a:pPr>
            <a:endParaRPr lang="en-US" sz="2800" kern="0" dirty="0">
              <a:solidFill>
                <a:srgbClr val="000000"/>
              </a:solidFill>
            </a:endParaRPr>
          </a:p>
          <a:p>
            <a:pPr marL="742950" lvl="1" indent="-285750" eaLnBrk="0" hangingPunct="0">
              <a:lnSpc>
                <a:spcPct val="90000"/>
              </a:lnSpc>
              <a:spcBef>
                <a:spcPct val="20000"/>
              </a:spcBef>
              <a:buClr>
                <a:srgbClr val="336699"/>
              </a:buClr>
              <a:buFont typeface="Wingdings" pitchFamily="2" charset="2"/>
              <a:buChar char="§"/>
              <a:defRPr/>
            </a:pPr>
            <a:endParaRPr lang="en-US" sz="1000" kern="0" dirty="0">
              <a:solidFill>
                <a:srgbClr val="000000"/>
              </a:solidFill>
            </a:endParaRPr>
          </a:p>
          <a:p>
            <a:pPr marL="742950" lvl="1" indent="-285750" eaLnBrk="0" hangingPunct="0">
              <a:lnSpc>
                <a:spcPct val="90000"/>
              </a:lnSpc>
              <a:spcBef>
                <a:spcPct val="20000"/>
              </a:spcBef>
              <a:buClr>
                <a:srgbClr val="336699"/>
              </a:buClr>
              <a:buFont typeface="Wingdings" pitchFamily="2" charset="2"/>
              <a:buChar char="§"/>
              <a:defRPr/>
            </a:pPr>
            <a:endParaRPr lang="en-US" sz="1000" kern="0" dirty="0">
              <a:solidFill>
                <a:srgbClr val="000000"/>
              </a:solidFill>
              <a:latin typeface="+mn-lt"/>
            </a:endParaRPr>
          </a:p>
          <a:p>
            <a:pPr marL="742950" lvl="1" indent="-285750" eaLnBrk="0" hangingPunct="0">
              <a:lnSpc>
                <a:spcPct val="90000"/>
              </a:lnSpc>
              <a:spcBef>
                <a:spcPct val="20000"/>
              </a:spcBef>
              <a:buClr>
                <a:srgbClr val="336699"/>
              </a:buClr>
              <a:buFont typeface="Wingdings" pitchFamily="2" charset="2"/>
              <a:buChar char="§"/>
              <a:defRPr/>
            </a:pPr>
            <a:endParaRPr lang="en-US" sz="1000" kern="0" dirty="0">
              <a:solidFill>
                <a:srgbClr val="000000"/>
              </a:solidFill>
            </a:endParaRPr>
          </a:p>
          <a:p>
            <a:pPr marL="342900" indent="-342900" eaLnBrk="0" hangingPunct="0">
              <a:lnSpc>
                <a:spcPct val="90000"/>
              </a:lnSpc>
              <a:spcBef>
                <a:spcPct val="20000"/>
              </a:spcBef>
              <a:buClr>
                <a:srgbClr val="FF9900"/>
              </a:buClr>
              <a:buFont typeface="Wingdings" pitchFamily="2" charset="2"/>
              <a:buChar char="Ø"/>
              <a:defRPr/>
            </a:pPr>
            <a:endParaRPr lang="en-US" sz="1400" kern="0" dirty="0">
              <a:solidFill>
                <a:srgbClr val="000000"/>
              </a:solidFill>
              <a:latin typeface="+mn-lt"/>
            </a:endParaRPr>
          </a:p>
          <a:p>
            <a:pPr marL="342900" indent="-342900" eaLnBrk="0" hangingPunct="0">
              <a:lnSpc>
                <a:spcPct val="90000"/>
              </a:lnSpc>
              <a:spcBef>
                <a:spcPct val="20000"/>
              </a:spcBef>
              <a:buClr>
                <a:srgbClr val="FF9900"/>
              </a:buClr>
              <a:buFont typeface="Wingdings" pitchFamily="2" charset="2"/>
              <a:buChar char="Ø"/>
              <a:defRPr/>
            </a:pPr>
            <a:endParaRPr lang="en-US" sz="1400" kern="0" dirty="0">
              <a:solidFill>
                <a:srgbClr val="000000"/>
              </a:solidFill>
              <a:latin typeface="+mn-lt"/>
            </a:endParaRPr>
          </a:p>
        </p:txBody>
      </p:sp>
      <p:sp>
        <p:nvSpPr>
          <p:cNvPr id="37894" name="Rectangle 11"/>
          <p:cNvSpPr>
            <a:spLocks noChangeArrowheads="1"/>
          </p:cNvSpPr>
          <p:nvPr/>
        </p:nvSpPr>
        <p:spPr bwMode="auto">
          <a:xfrm>
            <a:off x="381000" y="990600"/>
            <a:ext cx="8153400" cy="276225"/>
          </a:xfrm>
          <a:prstGeom prst="rect">
            <a:avLst/>
          </a:prstGeom>
          <a:noFill/>
          <a:ln w="9525">
            <a:noFill/>
            <a:miter lim="800000"/>
            <a:headEnd/>
            <a:tailEnd/>
          </a:ln>
        </p:spPr>
        <p:txBody>
          <a:bodyPr anchor="ctr">
            <a:spAutoFit/>
          </a:bodyPr>
          <a:lstStyle/>
          <a:p>
            <a:pPr eaLnBrk="0" hangingPunct="0"/>
            <a:endParaRPr lang="en-US" dirty="0"/>
          </a:p>
        </p:txBody>
      </p:sp>
      <p:sp>
        <p:nvSpPr>
          <p:cNvPr id="37895" name="Rectangle 1"/>
          <p:cNvSpPr>
            <a:spLocks noChangeArrowheads="1"/>
          </p:cNvSpPr>
          <p:nvPr/>
        </p:nvSpPr>
        <p:spPr bwMode="auto">
          <a:xfrm>
            <a:off x="0" y="0"/>
            <a:ext cx="9144000" cy="457200"/>
          </a:xfrm>
          <a:prstGeom prst="rect">
            <a:avLst/>
          </a:prstGeom>
          <a:noFill/>
          <a:ln w="9525">
            <a:noFill/>
            <a:miter lim="800000"/>
            <a:headEnd/>
            <a:tailEnd/>
          </a:ln>
        </p:spPr>
        <p:txBody>
          <a:bodyPr wrap="none" tIns="0" bIns="0" anchor="ctr">
            <a:spAutoFit/>
          </a:bodyPr>
          <a:lstStyle/>
          <a:p>
            <a:pPr eaLnBrk="0" hangingPunct="0"/>
            <a:endParaRPr lang="en-US" dirty="0"/>
          </a:p>
        </p:txBody>
      </p:sp>
      <p:sp>
        <p:nvSpPr>
          <p:cNvPr id="11" name="TextBox 10"/>
          <p:cNvSpPr txBox="1"/>
          <p:nvPr/>
        </p:nvSpPr>
        <p:spPr>
          <a:xfrm>
            <a:off x="152400" y="1041400"/>
            <a:ext cx="7543800" cy="5816600"/>
          </a:xfrm>
          <a:prstGeom prst="rect">
            <a:avLst/>
          </a:prstGeom>
          <a:noFill/>
        </p:spPr>
        <p:txBody>
          <a:bodyPr>
            <a:spAutoFit/>
          </a:bodyPr>
          <a:lstStyle/>
          <a:p>
            <a:pPr>
              <a:defRPr/>
            </a:pPr>
            <a:r>
              <a:rPr lang="en-US" sz="1800" b="1" i="1" dirty="0"/>
              <a:t>Additional Policy Changes</a:t>
            </a:r>
          </a:p>
          <a:p>
            <a:pPr>
              <a:defRPr/>
            </a:pPr>
            <a:endParaRPr lang="en-US" sz="1800" b="1" i="1" dirty="0"/>
          </a:p>
          <a:p>
            <a:pPr marL="231775" indent="-231775">
              <a:buFont typeface="Arial" pitchFamily="34" charset="0"/>
              <a:buChar char="•"/>
              <a:defRPr/>
            </a:pPr>
            <a:r>
              <a:rPr lang="en-US" sz="1600" dirty="0"/>
              <a:t>The final rule finalizes new quality reporting measures for LTCHs, PPS-Exempt Cancer Hospitals, and Inpatient Psychiatric Facilities in 2015 and beyond.</a:t>
            </a:r>
          </a:p>
          <a:p>
            <a:pPr marL="231775" indent="-231775">
              <a:buFont typeface="Arial" pitchFamily="34" charset="0"/>
              <a:buChar char="•"/>
              <a:defRPr/>
            </a:pPr>
            <a:endParaRPr lang="en-US" sz="1600" dirty="0"/>
          </a:p>
          <a:p>
            <a:pPr marL="231775" indent="-231775">
              <a:buFont typeface="Arial" pitchFamily="34" charset="0"/>
              <a:buChar char="•"/>
              <a:defRPr/>
            </a:pPr>
            <a:r>
              <a:rPr lang="en-US" sz="1600" dirty="0"/>
              <a:t>The Medicare-Dependent, Small Rural Hospital (MDH) program will no longer be in effect in. Beginning in FY14, all hospitals that previously qualified for MDH status will no longer have MDH status and will be paid based solely on the Federal rate.</a:t>
            </a:r>
          </a:p>
          <a:p>
            <a:pPr marL="231775" indent="-231775">
              <a:defRPr/>
            </a:pPr>
            <a:endParaRPr lang="en-US" sz="1600" dirty="0"/>
          </a:p>
          <a:p>
            <a:pPr marL="231775" indent="-231775">
              <a:buFont typeface="Arial" pitchFamily="34" charset="0"/>
              <a:buChar char="•"/>
              <a:defRPr/>
            </a:pPr>
            <a:r>
              <a:rPr lang="en-US" sz="1600" dirty="0"/>
              <a:t>Revising Medicare’s policy for payment of Part B hospital inpatient services following the denial of a Part A hospital inpatient claim on the basis that the inpatient admission was not reasonable and necessary, but hospital outpatient services would have been reasonable and necessary in treating the beneficiary.</a:t>
            </a:r>
          </a:p>
          <a:p>
            <a:pPr marL="231775" indent="-231775">
              <a:defRPr/>
            </a:pPr>
            <a:endParaRPr lang="en-US" sz="1600" dirty="0"/>
          </a:p>
          <a:p>
            <a:pPr marL="688975" lvl="1" indent="-231775">
              <a:buFont typeface="Wingdings" pitchFamily="2" charset="2"/>
              <a:buChar char="v"/>
              <a:defRPr/>
            </a:pPr>
            <a:r>
              <a:rPr lang="en-US" sz="1600" dirty="0"/>
              <a:t>Final policy estimated to result in an approximately $4.6 billion decrease in Medicare program expenditures over 5 years</a:t>
            </a:r>
            <a:endParaRPr lang="en-US" sz="1600" b="1" i="1" dirty="0"/>
          </a:p>
          <a:p>
            <a:pPr>
              <a:defRPr/>
            </a:pPr>
            <a:endParaRPr lang="en-US" sz="1800" b="1" i="1" dirty="0"/>
          </a:p>
          <a:p>
            <a:pPr>
              <a:defRPr/>
            </a:pPr>
            <a:endParaRPr lang="en-US" sz="1800" b="1" i="1" dirty="0"/>
          </a:p>
          <a:p>
            <a:pPr>
              <a:defRPr/>
            </a:pPr>
            <a:endParaRPr lang="en-US" sz="1800" b="1" dirty="0"/>
          </a:p>
          <a:p>
            <a:pPr>
              <a:defRPr/>
            </a:pPr>
            <a:endParaRPr lang="en-US" sz="1800" b="1" dirty="0"/>
          </a:p>
          <a:p>
            <a:pPr>
              <a:defRPr/>
            </a:pPr>
            <a:endParaRPr lang="en-US" dirty="0"/>
          </a:p>
          <a:p>
            <a:pPr>
              <a:defRPr/>
            </a:pP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Line 2"/>
          <p:cNvSpPr>
            <a:spLocks noChangeShapeType="1"/>
          </p:cNvSpPr>
          <p:nvPr/>
        </p:nvSpPr>
        <p:spPr bwMode="auto">
          <a:xfrm>
            <a:off x="0" y="533400"/>
            <a:ext cx="9144000" cy="0"/>
          </a:xfrm>
          <a:prstGeom prst="line">
            <a:avLst/>
          </a:prstGeom>
          <a:noFill/>
          <a:ln w="9525">
            <a:solidFill>
              <a:schemeClr val="tx1"/>
            </a:solidFill>
            <a:round/>
            <a:headEnd/>
            <a:tailEnd/>
          </a:ln>
        </p:spPr>
        <p:txBody>
          <a:bodyPr/>
          <a:lstStyle/>
          <a:p>
            <a:endParaRPr lang="en-US" dirty="0"/>
          </a:p>
        </p:txBody>
      </p:sp>
      <p:sp>
        <p:nvSpPr>
          <p:cNvPr id="38915" name="Text Box 3"/>
          <p:cNvSpPr txBox="1">
            <a:spLocks noChangeArrowheads="1"/>
          </p:cNvSpPr>
          <p:nvPr/>
        </p:nvSpPr>
        <p:spPr bwMode="auto">
          <a:xfrm>
            <a:off x="228600" y="2362200"/>
            <a:ext cx="4038600" cy="457200"/>
          </a:xfrm>
          <a:prstGeom prst="rect">
            <a:avLst/>
          </a:prstGeom>
          <a:noFill/>
          <a:ln w="9525">
            <a:noFill/>
            <a:miter lim="800000"/>
            <a:headEnd/>
            <a:tailEnd/>
          </a:ln>
        </p:spPr>
        <p:txBody>
          <a:bodyPr>
            <a:spAutoFit/>
          </a:bodyPr>
          <a:lstStyle/>
          <a:p>
            <a:pPr>
              <a:spcBef>
                <a:spcPct val="50000"/>
              </a:spcBef>
            </a:pPr>
            <a:endParaRPr lang="en-US" sz="2400" dirty="0"/>
          </a:p>
        </p:txBody>
      </p:sp>
      <p:sp>
        <p:nvSpPr>
          <p:cNvPr id="38916" name="Rectangle 4"/>
          <p:cNvSpPr>
            <a:spLocks noGrp="1" noChangeArrowheads="1"/>
          </p:cNvSpPr>
          <p:nvPr>
            <p:ph type="title"/>
          </p:nvPr>
        </p:nvSpPr>
        <p:spPr>
          <a:xfrm>
            <a:off x="152400" y="0"/>
            <a:ext cx="8915400" cy="563563"/>
          </a:xfrm>
          <a:ln>
            <a:noFill/>
          </a:ln>
        </p:spPr>
        <p:txBody>
          <a:bodyPr lIns="91436" tIns="45716" rIns="91436" bIns="45716"/>
          <a:lstStyle/>
          <a:p>
            <a:r>
              <a:rPr lang="en-US" dirty="0" smtClean="0"/>
              <a:t>HFMA Resources</a:t>
            </a:r>
          </a:p>
        </p:txBody>
      </p:sp>
      <p:sp>
        <p:nvSpPr>
          <p:cNvPr id="38917" name="Text Box 5"/>
          <p:cNvSpPr txBox="1">
            <a:spLocks noChangeArrowheads="1"/>
          </p:cNvSpPr>
          <p:nvPr/>
        </p:nvSpPr>
        <p:spPr bwMode="auto">
          <a:xfrm>
            <a:off x="304800" y="990600"/>
            <a:ext cx="8534400" cy="8170863"/>
          </a:xfrm>
          <a:prstGeom prst="rect">
            <a:avLst/>
          </a:prstGeom>
          <a:noFill/>
          <a:ln w="9525">
            <a:solidFill>
              <a:schemeClr val="tx1"/>
            </a:solidFill>
            <a:miter lim="800000"/>
            <a:headEnd/>
            <a:tailEnd/>
          </a:ln>
        </p:spPr>
        <p:txBody>
          <a:bodyPr>
            <a:spAutoFit/>
          </a:bodyPr>
          <a:lstStyle/>
          <a:p>
            <a:r>
              <a:rPr lang="en-US" sz="1300" dirty="0"/>
              <a:t>HFMA provides additional information on the following:</a:t>
            </a:r>
          </a:p>
          <a:p>
            <a:endParaRPr lang="en-US" sz="1300" dirty="0"/>
          </a:p>
          <a:p>
            <a:r>
              <a:rPr lang="en-US" sz="1300" b="1" dirty="0"/>
              <a:t>IIPS Final Rule:</a:t>
            </a:r>
          </a:p>
          <a:p>
            <a:r>
              <a:rPr lang="en-US" b="1" u="sng" dirty="0">
                <a:solidFill>
                  <a:schemeClr val="hlink"/>
                </a:solidFill>
              </a:rPr>
              <a:t>HFMA’s Medicare’s Final Inpatient Payment Rule for FY14  September Webinar</a:t>
            </a:r>
          </a:p>
          <a:p>
            <a:r>
              <a:rPr lang="en-US" dirty="0"/>
              <a:t>Larry Goldberg provides commentary on the 2014 final Medicare rule.</a:t>
            </a:r>
            <a:endParaRPr lang="en-US" b="1" i="1" dirty="0">
              <a:solidFill>
                <a:srgbClr val="3366CC"/>
              </a:solidFill>
            </a:endParaRPr>
          </a:p>
          <a:p>
            <a:endParaRPr lang="en-US" sz="1300" b="1" dirty="0"/>
          </a:p>
          <a:p>
            <a:r>
              <a:rPr lang="en-US" sz="1300" b="1" dirty="0"/>
              <a:t>Value-Based Purchasing:</a:t>
            </a:r>
          </a:p>
          <a:p>
            <a:r>
              <a:rPr lang="en-US" b="1" dirty="0">
                <a:solidFill>
                  <a:srgbClr val="FF0000"/>
                </a:solidFill>
                <a:hlinkClick r:id="rId3"/>
              </a:rPr>
              <a:t>Hospital  Inpatient Value-Based Purchasing Program Fact Sheet</a:t>
            </a:r>
            <a:endParaRPr lang="en-US" b="1" dirty="0">
              <a:solidFill>
                <a:srgbClr val="FF0000"/>
              </a:solidFill>
            </a:endParaRPr>
          </a:p>
          <a:p>
            <a:r>
              <a:rPr lang="en-US" dirty="0"/>
              <a:t>Discusses the value-based purchasing program, including scoring methodologies, thresholds, benchmark targets, and measures.</a:t>
            </a:r>
          </a:p>
          <a:p>
            <a:endParaRPr lang="en-US" sz="1300" dirty="0"/>
          </a:p>
          <a:p>
            <a:r>
              <a:rPr lang="en-US" b="1" u="sng" dirty="0">
                <a:solidFill>
                  <a:srgbClr val="FF0000"/>
                </a:solidFill>
              </a:rPr>
              <a:t>Hospital Value-Based Reimbursement Resource</a:t>
            </a:r>
          </a:p>
          <a:p>
            <a:r>
              <a:rPr lang="en-US" dirty="0"/>
              <a:t>Information on CMS’s quality improvement initiatives related to, value-based purchasing, readmissions, and hospital acquired conditions.</a:t>
            </a:r>
          </a:p>
          <a:p>
            <a:endParaRPr lang="en-US" sz="1300" b="1" dirty="0"/>
          </a:p>
          <a:p>
            <a:r>
              <a:rPr lang="en-US" sz="1300" b="1" dirty="0"/>
              <a:t>Hospital Readmissions:</a:t>
            </a:r>
          </a:p>
          <a:p>
            <a:r>
              <a:rPr lang="en-US" b="1" dirty="0">
                <a:solidFill>
                  <a:srgbClr val="FF0000"/>
                </a:solidFill>
                <a:hlinkClick r:id="rId4"/>
              </a:rPr>
              <a:t>Hospital Readmissions Reduction Program Overview</a:t>
            </a:r>
            <a:endParaRPr lang="en-US" b="1" dirty="0">
              <a:solidFill>
                <a:srgbClr val="FF0000"/>
              </a:solidFill>
            </a:endParaRPr>
          </a:p>
          <a:p>
            <a:r>
              <a:rPr lang="en-US" dirty="0"/>
              <a:t>Provides a summary of the various aspects of the Hospital Readmissions Reduction Program.</a:t>
            </a:r>
          </a:p>
          <a:p>
            <a:endParaRPr lang="en-US" dirty="0"/>
          </a:p>
          <a:p>
            <a:r>
              <a:rPr lang="en-US" sz="1300" b="1" dirty="0"/>
              <a:t>Two-Midnight Rule:</a:t>
            </a:r>
          </a:p>
          <a:p>
            <a:r>
              <a:rPr lang="en-US" b="1" u="sng" dirty="0">
                <a:solidFill>
                  <a:srgbClr val="FF0000"/>
                </a:solidFill>
              </a:rPr>
              <a:t>CMS’s Two-Midnight Rule: How will it Impact Short Stay Cases?</a:t>
            </a:r>
          </a:p>
          <a:p>
            <a:r>
              <a:rPr lang="en-US" dirty="0"/>
              <a:t>Joe </a:t>
            </a:r>
            <a:r>
              <a:rPr lang="en-US" dirty="0"/>
              <a:t>Becht</a:t>
            </a:r>
            <a:r>
              <a:rPr lang="en-US" dirty="0"/>
              <a:t>, Hugh Aaron, and Joe </a:t>
            </a:r>
            <a:r>
              <a:rPr lang="en-US" dirty="0"/>
              <a:t>McMenamin</a:t>
            </a:r>
            <a:r>
              <a:rPr lang="en-US" dirty="0"/>
              <a:t> explains the two midnight rule and explains the implications for hospitals.</a:t>
            </a:r>
          </a:p>
          <a:p>
            <a:endParaRPr lang="en-US" sz="1300" dirty="0"/>
          </a:p>
          <a:p>
            <a:r>
              <a:rPr lang="en-US" b="1" u="sng" dirty="0">
                <a:solidFill>
                  <a:srgbClr val="FF0000"/>
                </a:solidFill>
              </a:rPr>
              <a:t>CMS’s Open Door Forum</a:t>
            </a:r>
          </a:p>
          <a:p>
            <a:r>
              <a:rPr lang="en-US" dirty="0"/>
              <a:t>Summary of CMS’s September 26, 2013, two-midnight rule open door forum call.</a:t>
            </a:r>
            <a:r>
              <a:rPr lang="en-US" sz="1300" b="1" dirty="0"/>
              <a:t/>
            </a:r>
            <a:br>
              <a:rPr lang="en-US" sz="1300" b="1" dirty="0"/>
            </a:br>
            <a:endParaRPr lang="en-US" sz="1300" b="1" dirty="0"/>
          </a:p>
          <a:p>
            <a:endParaRPr lang="en-US" sz="1300" b="1" dirty="0"/>
          </a:p>
          <a:p>
            <a:endParaRPr lang="en-US" sz="1300" b="1" dirty="0"/>
          </a:p>
          <a:p>
            <a:endParaRPr lang="en-US" sz="1300" dirty="0"/>
          </a:p>
          <a:p>
            <a:endParaRPr lang="en-US" sz="1300" dirty="0"/>
          </a:p>
          <a:p>
            <a:endParaRPr lang="en-US" sz="1300" dirty="0"/>
          </a:p>
          <a:p>
            <a:endParaRPr lang="en-US" sz="1300" dirty="0"/>
          </a:p>
          <a:p>
            <a:endParaRPr lang="en-US" dirty="0"/>
          </a:p>
          <a:p>
            <a:endParaRPr lang="en-US" dirty="0"/>
          </a:p>
          <a:p>
            <a:endParaRPr lang="en-US" b="1" dirty="0"/>
          </a:p>
          <a:p>
            <a:endParaRPr lang="en-US" dirty="0"/>
          </a:p>
          <a:p>
            <a:endParaRPr lang="en-US" dirty="0"/>
          </a:p>
          <a:p>
            <a:endParaRPr lang="en-US" dirty="0"/>
          </a:p>
          <a:p>
            <a:endParaRPr lang="en-US" dirty="0"/>
          </a:p>
          <a:p>
            <a:endParaRPr lang="en-US" b="1" dirty="0">
              <a:solidFill>
                <a:srgbClr val="3366CC"/>
              </a:solidFill>
              <a:hlinkClick r:id="rId5"/>
            </a:endParaRPr>
          </a:p>
          <a:p>
            <a:endParaRPr lang="en-US" dirty="0"/>
          </a:p>
          <a:p>
            <a:endParaRPr lang="en-US" sz="1400" dirty="0">
              <a:hlinkClick r:id="rId6"/>
            </a:endParaRPr>
          </a:p>
        </p:txBody>
      </p:sp>
      <p:sp>
        <p:nvSpPr>
          <p:cNvPr id="38918" name="Text Box 6"/>
          <p:cNvSpPr txBox="1">
            <a:spLocks noChangeArrowheads="1"/>
          </p:cNvSpPr>
          <p:nvPr/>
        </p:nvSpPr>
        <p:spPr bwMode="auto">
          <a:xfrm>
            <a:off x="2028825" y="609600"/>
            <a:ext cx="5243513" cy="304800"/>
          </a:xfrm>
          <a:prstGeom prst="rect">
            <a:avLst/>
          </a:prstGeom>
          <a:noFill/>
          <a:ln w="9525">
            <a:noFill/>
            <a:miter lim="800000"/>
            <a:headEnd/>
            <a:tailEnd/>
          </a:ln>
        </p:spPr>
        <p:txBody>
          <a:bodyPr wrap="none">
            <a:spAutoFit/>
          </a:bodyPr>
          <a:lstStyle/>
          <a:p>
            <a:pPr algn="ctr"/>
            <a:r>
              <a:rPr lang="en-US" sz="1400" i="1" dirty="0">
                <a:latin typeface="Arial" pitchFamily="34" charset="0"/>
              </a:rPr>
              <a:t>Links to HFMA Resources Addressing IPPS-Related Challenges</a:t>
            </a:r>
          </a:p>
        </p:txBody>
      </p:sp>
      <p:sp>
        <p:nvSpPr>
          <p:cNvPr id="38919" name="Slide Number Placeholder 10"/>
          <p:cNvSpPr txBox="1">
            <a:spLocks/>
          </p:cNvSpPr>
          <p:nvPr/>
        </p:nvSpPr>
        <p:spPr bwMode="auto">
          <a:xfrm>
            <a:off x="7543800" y="6248400"/>
            <a:ext cx="762000" cy="609600"/>
          </a:xfrm>
          <a:prstGeom prst="rect">
            <a:avLst/>
          </a:prstGeom>
          <a:noFill/>
          <a:ln w="9525">
            <a:noFill/>
            <a:miter lim="800000"/>
            <a:headEnd/>
            <a:tailEnd/>
          </a:ln>
        </p:spPr>
        <p:txBody>
          <a:bodyPr/>
          <a:lstStyle/>
          <a:p>
            <a:pPr algn="ctr"/>
            <a:endParaRPr lang="en-US" sz="1600" dirty="0"/>
          </a:p>
        </p:txBody>
      </p:sp>
      <p:sp>
        <p:nvSpPr>
          <p:cNvPr id="38920" name="Slide Number Placeholder 10"/>
          <p:cNvSpPr txBox="1">
            <a:spLocks/>
          </p:cNvSpPr>
          <p:nvPr/>
        </p:nvSpPr>
        <p:spPr bwMode="auto">
          <a:xfrm>
            <a:off x="8077200" y="6096000"/>
            <a:ext cx="762000" cy="533400"/>
          </a:xfrm>
          <a:prstGeom prst="rect">
            <a:avLst/>
          </a:prstGeom>
          <a:noFill/>
          <a:ln w="9525">
            <a:noFill/>
            <a:miter lim="800000"/>
            <a:headEnd/>
            <a:tailEnd/>
          </a:ln>
        </p:spPr>
        <p:txBody>
          <a:bodyPr/>
          <a:lstStyle/>
          <a:p>
            <a:pPr algn="ctr"/>
            <a:r>
              <a:rPr lang="en-US" sz="1600" dirty="0"/>
              <a:t>33</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Line 2"/>
          <p:cNvSpPr>
            <a:spLocks noChangeShapeType="1"/>
          </p:cNvSpPr>
          <p:nvPr/>
        </p:nvSpPr>
        <p:spPr bwMode="auto">
          <a:xfrm>
            <a:off x="0" y="914400"/>
            <a:ext cx="9144000" cy="0"/>
          </a:xfrm>
          <a:prstGeom prst="line">
            <a:avLst/>
          </a:prstGeom>
          <a:noFill/>
          <a:ln w="9525">
            <a:solidFill>
              <a:schemeClr val="tx1"/>
            </a:solidFill>
            <a:round/>
            <a:headEnd/>
            <a:tailEnd/>
          </a:ln>
        </p:spPr>
        <p:txBody>
          <a:bodyPr/>
          <a:lstStyle/>
          <a:p>
            <a:endParaRPr lang="en-US" dirty="0"/>
          </a:p>
        </p:txBody>
      </p:sp>
      <p:sp>
        <p:nvSpPr>
          <p:cNvPr id="39939" name="Text Box 3"/>
          <p:cNvSpPr txBox="1">
            <a:spLocks noChangeArrowheads="1"/>
          </p:cNvSpPr>
          <p:nvPr/>
        </p:nvSpPr>
        <p:spPr bwMode="auto">
          <a:xfrm>
            <a:off x="228600" y="2362200"/>
            <a:ext cx="4038600" cy="457200"/>
          </a:xfrm>
          <a:prstGeom prst="rect">
            <a:avLst/>
          </a:prstGeom>
          <a:noFill/>
          <a:ln w="9525">
            <a:noFill/>
            <a:miter lim="800000"/>
            <a:headEnd/>
            <a:tailEnd/>
          </a:ln>
        </p:spPr>
        <p:txBody>
          <a:bodyPr>
            <a:spAutoFit/>
          </a:bodyPr>
          <a:lstStyle/>
          <a:p>
            <a:pPr>
              <a:spcBef>
                <a:spcPct val="50000"/>
              </a:spcBef>
            </a:pPr>
            <a:endParaRPr lang="en-US" sz="2400" dirty="0"/>
          </a:p>
        </p:txBody>
      </p:sp>
      <p:sp>
        <p:nvSpPr>
          <p:cNvPr id="39940" name="Text Box 8"/>
          <p:cNvSpPr txBox="1">
            <a:spLocks noChangeArrowheads="1"/>
          </p:cNvSpPr>
          <p:nvPr/>
        </p:nvSpPr>
        <p:spPr bwMode="auto">
          <a:xfrm>
            <a:off x="3276600" y="1828800"/>
            <a:ext cx="2438400" cy="3662363"/>
          </a:xfrm>
          <a:prstGeom prst="rect">
            <a:avLst/>
          </a:prstGeom>
          <a:noFill/>
          <a:ln w="9525">
            <a:noFill/>
            <a:miter lim="800000"/>
            <a:headEnd/>
            <a:tailEnd/>
          </a:ln>
        </p:spPr>
        <p:txBody>
          <a:bodyPr>
            <a:spAutoFit/>
          </a:bodyPr>
          <a:lstStyle/>
          <a:p>
            <a:pPr algn="ctr">
              <a:buFontTx/>
              <a:buChar char="•"/>
            </a:pPr>
            <a:endParaRPr lang="en-US" dirty="0"/>
          </a:p>
          <a:p>
            <a:pPr algn="ctr">
              <a:buFontTx/>
              <a:buChar char="•"/>
            </a:pPr>
            <a:endParaRPr lang="en-US" dirty="0"/>
          </a:p>
          <a:p>
            <a:pPr algn="ctr"/>
            <a:r>
              <a:rPr lang="en-US" sz="1600" dirty="0"/>
              <a:t>Chad Mulvany</a:t>
            </a:r>
          </a:p>
          <a:p>
            <a:pPr algn="ctr"/>
            <a:r>
              <a:rPr lang="en-US" sz="1600" dirty="0"/>
              <a:t>Technical Director</a:t>
            </a:r>
          </a:p>
          <a:p>
            <a:pPr algn="ctr"/>
            <a:r>
              <a:rPr lang="en-US" sz="1600" dirty="0"/>
              <a:t>HFMA</a:t>
            </a:r>
          </a:p>
          <a:p>
            <a:pPr algn="ctr"/>
            <a:endParaRPr lang="en-US" sz="1600" dirty="0"/>
          </a:p>
          <a:p>
            <a:pPr algn="ctr"/>
            <a:r>
              <a:rPr lang="en-US" sz="1600" dirty="0"/>
              <a:t>1825 K Street, NW</a:t>
            </a:r>
          </a:p>
          <a:p>
            <a:pPr algn="ctr"/>
            <a:r>
              <a:rPr lang="en-US" sz="1600" dirty="0"/>
              <a:t>Suite 900</a:t>
            </a:r>
          </a:p>
          <a:p>
            <a:pPr algn="ctr"/>
            <a:r>
              <a:rPr lang="en-US" sz="1600" dirty="0"/>
              <a:t>Washington, D.C. 20006</a:t>
            </a:r>
          </a:p>
          <a:p>
            <a:pPr algn="ctr"/>
            <a:endParaRPr lang="en-US" sz="1600" dirty="0"/>
          </a:p>
          <a:p>
            <a:pPr algn="ctr"/>
            <a:r>
              <a:rPr lang="en-US" sz="1600" dirty="0"/>
              <a:t>Office: 202.238-3453</a:t>
            </a:r>
          </a:p>
          <a:p>
            <a:pPr algn="ctr"/>
            <a:r>
              <a:rPr lang="en-US" sz="1600" dirty="0"/>
              <a:t>Email: dmulvany@hfma.org</a:t>
            </a:r>
          </a:p>
          <a:p>
            <a:pPr algn="ctr"/>
            <a:endParaRPr lang="en-US" sz="1600" dirty="0">
              <a:solidFill>
                <a:schemeClr val="hlink"/>
              </a:solidFill>
            </a:endParaRPr>
          </a:p>
          <a:p>
            <a:pPr algn="ctr">
              <a:buFontTx/>
              <a:buChar char="•"/>
            </a:pPr>
            <a:endParaRPr lang="en-US" sz="1600" dirty="0">
              <a:solidFill>
                <a:schemeClr val="hlink"/>
              </a:solidFill>
            </a:endParaRPr>
          </a:p>
        </p:txBody>
      </p:sp>
      <p:sp>
        <p:nvSpPr>
          <p:cNvPr id="39941" name="Rectangle 10"/>
          <p:cNvSpPr>
            <a:spLocks noGrp="1" noChangeArrowheads="1"/>
          </p:cNvSpPr>
          <p:nvPr>
            <p:ph type="title" idx="4294967295"/>
          </p:nvPr>
        </p:nvSpPr>
        <p:spPr>
          <a:xfrm>
            <a:off x="0" y="0"/>
            <a:ext cx="8915400" cy="563563"/>
          </a:xfrm>
          <a:ln>
            <a:noFill/>
          </a:ln>
        </p:spPr>
        <p:txBody>
          <a:bodyPr lIns="91436" tIns="45716" rIns="91436" bIns="45716"/>
          <a:lstStyle/>
          <a:p>
            <a:pPr eaLnBrk="1" hangingPunct="1"/>
            <a:r>
              <a:rPr lang="en-US" dirty="0" smtClean="0"/>
              <a:t/>
            </a:r>
            <a:br>
              <a:rPr lang="en-US" dirty="0" smtClean="0"/>
            </a:br>
            <a:r>
              <a:rPr lang="en-US" dirty="0" smtClean="0"/>
              <a:t>QUESTIONS</a:t>
            </a:r>
          </a:p>
        </p:txBody>
      </p:sp>
      <p:sp>
        <p:nvSpPr>
          <p:cNvPr id="39942" name="Text Box 11"/>
          <p:cNvSpPr txBox="1">
            <a:spLocks noChangeArrowheads="1"/>
          </p:cNvSpPr>
          <p:nvPr/>
        </p:nvSpPr>
        <p:spPr bwMode="auto">
          <a:xfrm>
            <a:off x="1828800" y="1219200"/>
            <a:ext cx="5656263" cy="581025"/>
          </a:xfrm>
          <a:prstGeom prst="rect">
            <a:avLst/>
          </a:prstGeom>
          <a:noFill/>
          <a:ln w="9525">
            <a:noFill/>
            <a:miter lim="800000"/>
            <a:headEnd/>
            <a:tailEnd/>
          </a:ln>
        </p:spPr>
        <p:txBody>
          <a:bodyPr>
            <a:spAutoFit/>
          </a:bodyPr>
          <a:lstStyle/>
          <a:p>
            <a:pPr algn="ctr"/>
            <a:r>
              <a:rPr lang="en-US" sz="1600" dirty="0"/>
              <a:t>For questions regarding this presentation or the final IPPS Rule, please contact:</a:t>
            </a:r>
          </a:p>
        </p:txBody>
      </p:sp>
      <p:sp>
        <p:nvSpPr>
          <p:cNvPr id="39943" name="Slide Number Placeholder 10"/>
          <p:cNvSpPr txBox="1">
            <a:spLocks/>
          </p:cNvSpPr>
          <p:nvPr/>
        </p:nvSpPr>
        <p:spPr bwMode="auto">
          <a:xfrm>
            <a:off x="8077200" y="6172200"/>
            <a:ext cx="685800" cy="533400"/>
          </a:xfrm>
          <a:prstGeom prst="rect">
            <a:avLst/>
          </a:prstGeom>
          <a:noFill/>
          <a:ln w="9525">
            <a:noFill/>
            <a:miter lim="800000"/>
            <a:headEnd/>
            <a:tailEnd/>
          </a:ln>
        </p:spPr>
        <p:txBody>
          <a:bodyPr/>
          <a:lstStyle/>
          <a:p>
            <a:pPr algn="ctr"/>
            <a:r>
              <a:rPr lang="en-US" sz="1600" dirty="0"/>
              <a:t>34</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533400" y="152400"/>
            <a:ext cx="8001000" cy="914400"/>
          </a:xfrm>
        </p:spPr>
        <p:txBody>
          <a:bodyPr/>
          <a:lstStyle/>
          <a:p>
            <a:r>
              <a:rPr lang="en-US" dirty="0" smtClean="0"/>
              <a:t>Appendices</a:t>
            </a:r>
          </a:p>
        </p:txBody>
      </p:sp>
      <p:sp>
        <p:nvSpPr>
          <p:cNvPr id="40963" name="Rectangle 3"/>
          <p:cNvSpPr>
            <a:spLocks noGrp="1" noChangeArrowheads="1"/>
          </p:cNvSpPr>
          <p:nvPr>
            <p:ph type="body" idx="1"/>
          </p:nvPr>
        </p:nvSpPr>
        <p:spPr>
          <a:xfrm>
            <a:off x="533400" y="1219200"/>
            <a:ext cx="8153400" cy="4648200"/>
          </a:xfrm>
        </p:spPr>
        <p:txBody>
          <a:bodyPr/>
          <a:lstStyle/>
          <a:p>
            <a:pPr>
              <a:lnSpc>
                <a:spcPct val="90000"/>
              </a:lnSpc>
            </a:pPr>
            <a:r>
              <a:rPr lang="en-US" sz="2800" dirty="0" smtClean="0"/>
              <a:t>Appendix I: Final IPPS Base Rates/Standard Operating Amounts </a:t>
            </a:r>
          </a:p>
          <a:p>
            <a:pPr>
              <a:lnSpc>
                <a:spcPct val="90000"/>
              </a:lnSpc>
            </a:pPr>
            <a:r>
              <a:rPr lang="en-US" sz="2800" dirty="0" smtClean="0"/>
              <a:t>Appendix II: Standard Federal </a:t>
            </a:r>
            <a:r>
              <a:rPr lang="en-US" sz="2800" dirty="0" smtClean="0">
                <a:solidFill>
                  <a:schemeClr val="tx1"/>
                </a:solidFill>
              </a:rPr>
              <a:t>Capital Rates</a:t>
            </a:r>
            <a:endParaRPr lang="en-US" sz="2800" dirty="0" smtClean="0"/>
          </a:p>
          <a:p>
            <a:pPr>
              <a:lnSpc>
                <a:spcPct val="90000"/>
              </a:lnSpc>
            </a:pPr>
            <a:r>
              <a:rPr lang="en-US" sz="2800" dirty="0" smtClean="0"/>
              <a:t>Appendix III: FY15 </a:t>
            </a:r>
            <a:r>
              <a:rPr lang="en-US" sz="2800" dirty="0" smtClean="0">
                <a:solidFill>
                  <a:schemeClr val="tx1"/>
                </a:solidFill>
              </a:rPr>
              <a:t>Hospital IQR Quality Measures</a:t>
            </a:r>
            <a:r>
              <a:rPr lang="en-US" sz="2800" dirty="0" smtClean="0"/>
              <a:t> </a:t>
            </a:r>
          </a:p>
          <a:p>
            <a:pPr>
              <a:lnSpc>
                <a:spcPct val="90000"/>
              </a:lnSpc>
            </a:pPr>
            <a:r>
              <a:rPr lang="en-US" sz="2800" dirty="0" smtClean="0"/>
              <a:t>Appendix IV: FY16 Hospital IQR Quality Measures</a:t>
            </a:r>
          </a:p>
          <a:p>
            <a:pPr>
              <a:lnSpc>
                <a:spcPct val="90000"/>
              </a:lnSpc>
            </a:pPr>
            <a:r>
              <a:rPr lang="en-US" sz="2800" dirty="0" smtClean="0"/>
              <a:t>Appendix V: FY14 Hospital VBP Program Measures</a:t>
            </a:r>
          </a:p>
          <a:p>
            <a:pPr>
              <a:lnSpc>
                <a:spcPct val="90000"/>
              </a:lnSpc>
            </a:pPr>
            <a:r>
              <a:rPr lang="en-US" sz="2800" dirty="0" smtClean="0"/>
              <a:t>Appendix VI: FY15 Hospital VBP Program Measures</a:t>
            </a:r>
          </a:p>
        </p:txBody>
      </p:sp>
      <p:sp>
        <p:nvSpPr>
          <p:cNvPr id="40964" name="Slide Number Placeholder 10"/>
          <p:cNvSpPr txBox="1">
            <a:spLocks/>
          </p:cNvSpPr>
          <p:nvPr/>
        </p:nvSpPr>
        <p:spPr bwMode="auto">
          <a:xfrm>
            <a:off x="8229600" y="6096000"/>
            <a:ext cx="457200" cy="457200"/>
          </a:xfrm>
          <a:prstGeom prst="rect">
            <a:avLst/>
          </a:prstGeom>
          <a:noFill/>
          <a:ln w="9525">
            <a:noFill/>
            <a:miter lim="800000"/>
            <a:headEnd/>
            <a:tailEnd/>
          </a:ln>
        </p:spPr>
        <p:txBody>
          <a:bodyPr/>
          <a:lstStyle/>
          <a:p>
            <a:pPr algn="ctr"/>
            <a:r>
              <a:rPr lang="en-US" sz="1600" dirty="0"/>
              <a:t>35</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533400" y="152400"/>
            <a:ext cx="8001000" cy="914400"/>
          </a:xfrm>
        </p:spPr>
        <p:txBody>
          <a:bodyPr/>
          <a:lstStyle/>
          <a:p>
            <a:r>
              <a:rPr lang="en-US" dirty="0" smtClean="0"/>
              <a:t>Appendices</a:t>
            </a:r>
          </a:p>
        </p:txBody>
      </p:sp>
      <p:sp>
        <p:nvSpPr>
          <p:cNvPr id="41987" name="Rectangle 3"/>
          <p:cNvSpPr>
            <a:spLocks noGrp="1" noChangeArrowheads="1"/>
          </p:cNvSpPr>
          <p:nvPr>
            <p:ph type="body" idx="1"/>
          </p:nvPr>
        </p:nvSpPr>
        <p:spPr>
          <a:xfrm>
            <a:off x="533400" y="1295400"/>
            <a:ext cx="8153400" cy="4648200"/>
          </a:xfrm>
        </p:spPr>
        <p:txBody>
          <a:bodyPr/>
          <a:lstStyle/>
          <a:p>
            <a:pPr>
              <a:lnSpc>
                <a:spcPct val="90000"/>
              </a:lnSpc>
            </a:pPr>
            <a:r>
              <a:rPr lang="en-US" sz="2800" dirty="0" smtClean="0">
                <a:solidFill>
                  <a:schemeClr val="tx1"/>
                </a:solidFill>
              </a:rPr>
              <a:t>Appendix VII: FY16 Hospital VBP Program Measures</a:t>
            </a:r>
          </a:p>
        </p:txBody>
      </p:sp>
      <p:sp>
        <p:nvSpPr>
          <p:cNvPr id="41988" name="Slide Number Placeholder 10"/>
          <p:cNvSpPr txBox="1">
            <a:spLocks/>
          </p:cNvSpPr>
          <p:nvPr/>
        </p:nvSpPr>
        <p:spPr bwMode="auto">
          <a:xfrm>
            <a:off x="8001000" y="6172200"/>
            <a:ext cx="838200" cy="457200"/>
          </a:xfrm>
          <a:prstGeom prst="rect">
            <a:avLst/>
          </a:prstGeom>
          <a:noFill/>
          <a:ln w="9525">
            <a:noFill/>
            <a:miter lim="800000"/>
            <a:headEnd/>
            <a:tailEnd/>
          </a:ln>
        </p:spPr>
        <p:txBody>
          <a:bodyPr/>
          <a:lstStyle/>
          <a:p>
            <a:pPr algn="ctr"/>
            <a:r>
              <a:rPr lang="en-US" sz="1600" dirty="0"/>
              <a:t>36</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09600" y="152400"/>
            <a:ext cx="7924800" cy="914400"/>
          </a:xfrm>
          <a:noFill/>
        </p:spPr>
        <p:txBody>
          <a:bodyPr/>
          <a:lstStyle/>
          <a:p>
            <a:r>
              <a:rPr lang="en-US" sz="2400" dirty="0" smtClean="0"/>
              <a:t>Appendix I: Final IPPS Base Rates/Standard Operating Amounts</a:t>
            </a:r>
            <a:endParaRPr lang="en-US" sz="2400" dirty="0" smtClean="0">
              <a:solidFill>
                <a:schemeClr val="tx1"/>
              </a:solidFill>
            </a:endParaRPr>
          </a:p>
        </p:txBody>
      </p:sp>
      <p:sp>
        <p:nvSpPr>
          <p:cNvPr id="43011" name="Rectangle 3"/>
          <p:cNvSpPr>
            <a:spLocks noGrp="1" noChangeArrowheads="1"/>
          </p:cNvSpPr>
          <p:nvPr>
            <p:ph type="body" sz="half" idx="1"/>
          </p:nvPr>
        </p:nvSpPr>
        <p:spPr>
          <a:xfrm>
            <a:off x="533400" y="1143000"/>
            <a:ext cx="7924800" cy="4876800"/>
          </a:xfrm>
          <a:noFill/>
        </p:spPr>
        <p:txBody>
          <a:bodyPr/>
          <a:lstStyle/>
          <a:p>
            <a:pPr algn="ctr">
              <a:buFont typeface="Wingdings" pitchFamily="2" charset="2"/>
              <a:buNone/>
            </a:pPr>
            <a:r>
              <a:rPr lang="en-US" sz="1000" b="1" dirty="0" smtClean="0"/>
              <a:t>National Adjusted Operating Standardized Amounts</a:t>
            </a:r>
          </a:p>
          <a:p>
            <a:pPr algn="ctr">
              <a:buFont typeface="Wingdings" pitchFamily="2" charset="2"/>
              <a:buNone/>
            </a:pPr>
            <a:r>
              <a:rPr lang="en-US" sz="1000" b="1" dirty="0" smtClean="0"/>
              <a:t>(69.6 Percent Labor Share/30.4 Percent Non-labor if Wage Index Is Greater Than 1.0000)</a:t>
            </a:r>
          </a:p>
          <a:p>
            <a:pPr algn="ctr"/>
            <a:endParaRPr lang="en-US" sz="1000" b="1" dirty="0" smtClean="0">
              <a:latin typeface="Tahoma" pitchFamily="34" charset="0"/>
            </a:endParaRPr>
          </a:p>
          <a:p>
            <a:pPr algn="ctr"/>
            <a:endParaRPr lang="en-US" sz="1000" dirty="0" smtClean="0">
              <a:latin typeface="Tahoma" pitchFamily="34" charset="0"/>
            </a:endParaRPr>
          </a:p>
        </p:txBody>
      </p:sp>
      <p:sp>
        <p:nvSpPr>
          <p:cNvPr id="43012" name="Text Box 35"/>
          <p:cNvSpPr txBox="1">
            <a:spLocks noChangeArrowheads="1"/>
          </p:cNvSpPr>
          <p:nvPr/>
        </p:nvSpPr>
        <p:spPr bwMode="auto">
          <a:xfrm>
            <a:off x="1828800" y="4495800"/>
            <a:ext cx="4876800" cy="400050"/>
          </a:xfrm>
          <a:prstGeom prst="rect">
            <a:avLst/>
          </a:prstGeom>
          <a:noFill/>
          <a:ln w="9525">
            <a:noFill/>
            <a:miter lim="800000"/>
            <a:headEnd/>
            <a:tailEnd/>
          </a:ln>
        </p:spPr>
        <p:txBody>
          <a:bodyPr>
            <a:spAutoFit/>
          </a:bodyPr>
          <a:lstStyle/>
          <a:p>
            <a:pPr algn="ctr">
              <a:spcBef>
                <a:spcPct val="50000"/>
              </a:spcBef>
            </a:pPr>
            <a:r>
              <a:rPr lang="en-US" sz="1000" b="1" dirty="0"/>
              <a:t>Adjusted Operating Standardized Amounts for Puerto Rico, Labor/</a:t>
            </a:r>
            <a:r>
              <a:rPr lang="en-US" sz="1000" b="1" dirty="0"/>
              <a:t>Nonlabor</a:t>
            </a:r>
            <a:endParaRPr lang="en-US" sz="1000" b="1" dirty="0"/>
          </a:p>
        </p:txBody>
      </p:sp>
      <p:sp>
        <p:nvSpPr>
          <p:cNvPr id="43013" name="Slide Number Placeholder 10"/>
          <p:cNvSpPr txBox="1">
            <a:spLocks/>
          </p:cNvSpPr>
          <p:nvPr/>
        </p:nvSpPr>
        <p:spPr bwMode="auto">
          <a:xfrm>
            <a:off x="8077200" y="6172200"/>
            <a:ext cx="609600" cy="457200"/>
          </a:xfrm>
          <a:prstGeom prst="rect">
            <a:avLst/>
          </a:prstGeom>
          <a:noFill/>
          <a:ln w="9525">
            <a:noFill/>
            <a:miter lim="800000"/>
            <a:headEnd/>
            <a:tailEnd/>
          </a:ln>
        </p:spPr>
        <p:txBody>
          <a:bodyPr/>
          <a:lstStyle/>
          <a:p>
            <a:pPr algn="ctr"/>
            <a:r>
              <a:rPr lang="en-US" sz="1600" dirty="0"/>
              <a:t>37</a:t>
            </a:r>
          </a:p>
        </p:txBody>
      </p:sp>
      <p:pic>
        <p:nvPicPr>
          <p:cNvPr id="43014" name="Picture 10"/>
          <p:cNvPicPr>
            <a:picLocks noChangeAspect="1" noChangeArrowheads="1"/>
          </p:cNvPicPr>
          <p:nvPr/>
        </p:nvPicPr>
        <p:blipFill>
          <a:blip r:embed="rId2" cstate="print"/>
          <a:srcRect/>
          <a:stretch>
            <a:fillRect/>
          </a:stretch>
        </p:blipFill>
        <p:spPr bwMode="auto">
          <a:xfrm>
            <a:off x="1371600" y="1600200"/>
            <a:ext cx="5715000" cy="1143000"/>
          </a:xfrm>
          <a:prstGeom prst="rect">
            <a:avLst/>
          </a:prstGeom>
          <a:noFill/>
          <a:ln w="9525">
            <a:noFill/>
            <a:miter lim="800000"/>
            <a:headEnd/>
            <a:tailEnd/>
          </a:ln>
        </p:spPr>
      </p:pic>
      <p:sp>
        <p:nvSpPr>
          <p:cNvPr id="11" name="Rectangle 10"/>
          <p:cNvSpPr/>
          <p:nvPr/>
        </p:nvSpPr>
        <p:spPr>
          <a:xfrm>
            <a:off x="1143000" y="2819400"/>
            <a:ext cx="6324600" cy="1016000"/>
          </a:xfrm>
          <a:prstGeom prst="rect">
            <a:avLst/>
          </a:prstGeom>
        </p:spPr>
        <p:txBody>
          <a:bodyPr>
            <a:spAutoFit/>
          </a:bodyPr>
          <a:lstStyle/>
          <a:p>
            <a:pPr algn="ctr">
              <a:defRPr/>
            </a:pPr>
            <a:r>
              <a:rPr lang="en-US" sz="1000" b="1" dirty="0">
                <a:latin typeface="+mn-lt"/>
              </a:rPr>
              <a:t>National Adjusted Operating Standardized Amounts </a:t>
            </a:r>
          </a:p>
          <a:p>
            <a:pPr algn="ctr">
              <a:defRPr/>
            </a:pPr>
            <a:r>
              <a:rPr lang="en-US" sz="1000" b="1" dirty="0">
                <a:latin typeface="+mn-lt"/>
              </a:rPr>
              <a:t>(62 Percent Labor Share/38 Percent Non-labor Share if Wage Index Is Less Than or Equal To 1.0000)</a:t>
            </a:r>
          </a:p>
          <a:p>
            <a:pPr algn="ctr">
              <a:defRPr/>
            </a:pPr>
            <a:endParaRPr lang="en-US" sz="1000" b="1" dirty="0">
              <a:latin typeface="+mn-lt"/>
            </a:endParaRPr>
          </a:p>
          <a:p>
            <a:pPr algn="ctr">
              <a:defRPr/>
            </a:pPr>
            <a:endParaRPr lang="en-US" sz="1000" b="1" dirty="0">
              <a:latin typeface="+mn-lt"/>
            </a:endParaRPr>
          </a:p>
          <a:p>
            <a:pPr algn="ctr">
              <a:defRPr/>
            </a:pPr>
            <a:endParaRPr lang="en-US" sz="1000" b="1" dirty="0">
              <a:latin typeface="+mn-lt"/>
            </a:endParaRPr>
          </a:p>
          <a:p>
            <a:pPr algn="ctr">
              <a:defRPr/>
            </a:pPr>
            <a:endParaRPr lang="en-US" sz="1000" dirty="0">
              <a:latin typeface="+mn-lt"/>
            </a:endParaRPr>
          </a:p>
        </p:txBody>
      </p:sp>
      <p:pic>
        <p:nvPicPr>
          <p:cNvPr id="43016" name="Picture 12"/>
          <p:cNvPicPr>
            <a:picLocks noChangeAspect="1" noChangeArrowheads="1"/>
          </p:cNvPicPr>
          <p:nvPr/>
        </p:nvPicPr>
        <p:blipFill>
          <a:blip r:embed="rId3" cstate="print"/>
          <a:srcRect/>
          <a:stretch>
            <a:fillRect/>
          </a:stretch>
        </p:blipFill>
        <p:spPr bwMode="auto">
          <a:xfrm>
            <a:off x="1143000" y="3200400"/>
            <a:ext cx="6172200" cy="1295400"/>
          </a:xfrm>
          <a:prstGeom prst="rect">
            <a:avLst/>
          </a:prstGeom>
          <a:noFill/>
          <a:ln w="9525">
            <a:noFill/>
            <a:miter lim="800000"/>
            <a:headEnd/>
            <a:tailEnd/>
          </a:ln>
        </p:spPr>
      </p:pic>
      <p:graphicFrame>
        <p:nvGraphicFramePr>
          <p:cNvPr id="17" name="Table 16"/>
          <p:cNvGraphicFramePr>
            <a:graphicFrameLocks noGrp="1"/>
          </p:cNvGraphicFramePr>
          <p:nvPr/>
        </p:nvGraphicFramePr>
        <p:xfrm>
          <a:off x="1371600" y="4953000"/>
          <a:ext cx="5943600" cy="736092"/>
        </p:xfrm>
        <a:graphic>
          <a:graphicData uri="http://schemas.openxmlformats.org/drawingml/2006/table">
            <a:tbl>
              <a:tblPr/>
              <a:tblGrid>
                <a:gridCol w="838200"/>
                <a:gridCol w="1173480"/>
                <a:gridCol w="1188720"/>
                <a:gridCol w="1268730"/>
                <a:gridCol w="1474470"/>
              </a:tblGrid>
              <a:tr h="0">
                <a:tc>
                  <a:txBody>
                    <a:bodyPr/>
                    <a:lstStyle/>
                    <a:p>
                      <a:pPr marL="0" marR="0">
                        <a:lnSpc>
                          <a:spcPct val="115000"/>
                        </a:lnSpc>
                        <a:spcBef>
                          <a:spcPts val="0"/>
                        </a:spcBef>
                        <a:spcAft>
                          <a:spcPts val="0"/>
                        </a:spcAft>
                      </a:pPr>
                      <a:endParaRPr lang="en-US" sz="1050" dirty="0">
                        <a:latin typeface="Calibri"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1050" b="1" dirty="0">
                          <a:latin typeface="Calibri" pitchFamily="34" charset="0"/>
                          <a:ea typeface="Calibri"/>
                          <a:cs typeface="Times New Roman"/>
                        </a:rPr>
                        <a:t>Rates if Wage Index is Greater </a:t>
                      </a:r>
                      <a:r>
                        <a:rPr lang="en-US" sz="1050" b="1" dirty="0" smtClean="0">
                          <a:latin typeface="Calibri" pitchFamily="34" charset="0"/>
                          <a:ea typeface="Calibri"/>
                          <a:cs typeface="Times New Roman"/>
                        </a:rPr>
                        <a:t>than</a:t>
                      </a:r>
                      <a:r>
                        <a:rPr lang="en-US" sz="1050" b="1" baseline="0" dirty="0" smtClean="0">
                          <a:latin typeface="Calibri" pitchFamily="34" charset="0"/>
                          <a:ea typeface="Calibri"/>
                          <a:cs typeface="Times New Roman"/>
                        </a:rPr>
                        <a:t> </a:t>
                      </a:r>
                      <a:r>
                        <a:rPr lang="en-US" sz="1050" b="1" dirty="0" smtClean="0">
                          <a:latin typeface="Calibri" pitchFamily="34" charset="0"/>
                          <a:ea typeface="Calibri"/>
                          <a:cs typeface="Times New Roman"/>
                        </a:rPr>
                        <a:t>1</a:t>
                      </a:r>
                      <a:endParaRPr lang="en-US" sz="1050" b="1" dirty="0">
                        <a:latin typeface="Calibri"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050" b="1" dirty="0">
                          <a:latin typeface="Calibri" pitchFamily="34" charset="0"/>
                          <a:ea typeface="Calibri"/>
                          <a:cs typeface="Times New Roman"/>
                        </a:rPr>
                        <a:t>Rates if Wage Index is Less than or Equal to 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120777">
                <a:tc>
                  <a:txBody>
                    <a:bodyPr/>
                    <a:lstStyle/>
                    <a:p>
                      <a:pPr marL="0" marR="0">
                        <a:lnSpc>
                          <a:spcPct val="115000"/>
                        </a:lnSpc>
                        <a:spcBef>
                          <a:spcPts val="0"/>
                        </a:spcBef>
                        <a:spcAft>
                          <a:spcPts val="0"/>
                        </a:spcAft>
                      </a:pPr>
                      <a:endParaRPr lang="en-US" sz="1050" dirty="0">
                        <a:latin typeface="Calibri"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b="1" dirty="0">
                          <a:latin typeface="Calibri" pitchFamily="34" charset="0"/>
                          <a:ea typeface="Calibri"/>
                          <a:cs typeface="Times New Roman"/>
                        </a:rPr>
                        <a:t>Labor</a:t>
                      </a:r>
                      <a:endParaRPr lang="en-US" sz="1050" dirty="0">
                        <a:latin typeface="Calibri"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b="1" dirty="0">
                          <a:latin typeface="Calibri" pitchFamily="34" charset="0"/>
                          <a:ea typeface="Calibri"/>
                          <a:cs typeface="Times New Roman"/>
                        </a:rPr>
                        <a:t>Nonlabor</a:t>
                      </a:r>
                      <a:endParaRPr lang="en-US" sz="1050" dirty="0">
                        <a:latin typeface="Calibri"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b="1" dirty="0">
                          <a:latin typeface="Calibri" pitchFamily="34" charset="0"/>
                          <a:ea typeface="Calibri"/>
                          <a:cs typeface="Times New Roman"/>
                        </a:rPr>
                        <a:t>Labor</a:t>
                      </a:r>
                      <a:endParaRPr lang="en-US" sz="1050" dirty="0">
                        <a:latin typeface="Calibri"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b="1" dirty="0">
                          <a:latin typeface="Calibri" pitchFamily="34" charset="0"/>
                          <a:ea typeface="Calibri"/>
                          <a:cs typeface="Times New Roman"/>
                        </a:rPr>
                        <a:t>Nonlabor</a:t>
                      </a:r>
                      <a:endParaRPr lang="en-US" sz="1050" dirty="0">
                        <a:latin typeface="Calibri"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1050" b="1" dirty="0">
                          <a:latin typeface="Calibri" pitchFamily="34" charset="0"/>
                          <a:ea typeface="Calibri"/>
                          <a:cs typeface="Times New Roman"/>
                        </a:rPr>
                        <a:t>National</a:t>
                      </a:r>
                      <a:endParaRPr lang="en-US" sz="1050" dirty="0">
                        <a:latin typeface="Calibri"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50" dirty="0">
                          <a:latin typeface="Calibri" pitchFamily="34" charset="0"/>
                          <a:ea typeface="Calibri"/>
                          <a:cs typeface="Times New Roman"/>
                        </a:rPr>
                        <a:t>Not Applicable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50" dirty="0">
                          <a:latin typeface="Calibri" pitchFamily="34" charset="0"/>
                          <a:ea typeface="Calibri"/>
                          <a:cs typeface="Times New Roman"/>
                        </a:rPr>
                        <a:t>Not Applicable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dirty="0">
                          <a:latin typeface="Calibri" pitchFamily="34" charset="0"/>
                          <a:ea typeface="Calibri"/>
                          <a:cs typeface="Times New Roman"/>
                        </a:rPr>
                        <a:t>$3,329.57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dirty="0">
                          <a:latin typeface="Calibri" pitchFamily="34" charset="0"/>
                          <a:ea typeface="Calibri"/>
                          <a:cs typeface="Times New Roman"/>
                        </a:rPr>
                        <a:t>$2,040.71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1050" b="1" dirty="0">
                          <a:latin typeface="Calibri" pitchFamily="34" charset="0"/>
                          <a:ea typeface="Calibri"/>
                          <a:cs typeface="Times New Roman"/>
                        </a:rPr>
                        <a:t>Puerto Rico</a:t>
                      </a:r>
                      <a:endParaRPr lang="en-US" sz="1050" dirty="0">
                        <a:latin typeface="Calibri"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50" dirty="0">
                          <a:latin typeface="Calibri" pitchFamily="34" charset="0"/>
                          <a:ea typeface="Calibri"/>
                          <a:cs typeface="Times New Roman"/>
                        </a:rPr>
                        <a:t>$1,608.90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50" dirty="0">
                          <a:latin typeface="Calibri" pitchFamily="34" charset="0"/>
                          <a:ea typeface="Calibri"/>
                          <a:cs typeface="Times New Roman"/>
                        </a:rPr>
                        <a:t>$936.82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dirty="0">
                          <a:latin typeface="Calibri" pitchFamily="34" charset="0"/>
                          <a:ea typeface="Calibri"/>
                          <a:cs typeface="Times New Roman"/>
                        </a:rPr>
                        <a:t>$1,578.35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dirty="0">
                          <a:latin typeface="Calibri" pitchFamily="34" charset="0"/>
                          <a:ea typeface="Calibri"/>
                          <a:cs typeface="Times New Roman"/>
                        </a:rPr>
                        <a:t>$967.37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8"/>
          <p:cNvGraphicFramePr>
            <a:graphicFrameLocks noChangeAspect="1"/>
          </p:cNvGraphicFramePr>
          <p:nvPr/>
        </p:nvGraphicFramePr>
        <p:xfrm>
          <a:off x="1524000" y="2209800"/>
          <a:ext cx="6019800" cy="2514600"/>
        </p:xfrm>
        <a:graphic>
          <a:graphicData uri="http://schemas.openxmlformats.org/presentationml/2006/ole">
            <p:oleObj spid="_x0000_s1026" name="Chart" r:id="rId4" imgW="6096000" imgH="4069169" progId="MSGraph.Chart.8">
              <p:embed followColorScheme="full"/>
            </p:oleObj>
          </a:graphicData>
        </a:graphic>
      </p:graphicFrame>
      <p:sp>
        <p:nvSpPr>
          <p:cNvPr id="1027" name="Rectangle 9"/>
          <p:cNvSpPr>
            <a:spLocks noGrp="1" noChangeArrowheads="1"/>
          </p:cNvSpPr>
          <p:nvPr>
            <p:ph type="title" idx="4294967295"/>
          </p:nvPr>
        </p:nvSpPr>
        <p:spPr>
          <a:xfrm>
            <a:off x="304800" y="168275"/>
            <a:ext cx="8229600" cy="563563"/>
          </a:xfrm>
          <a:ln>
            <a:noFill/>
          </a:ln>
        </p:spPr>
        <p:txBody>
          <a:bodyPr lIns="91436" tIns="45716" rIns="91436" bIns="45716"/>
          <a:lstStyle/>
          <a:p>
            <a:pPr eaLnBrk="1" hangingPunct="1"/>
            <a:r>
              <a:rPr lang="en-US" dirty="0" smtClean="0"/>
              <a:t>Mixed Impact</a:t>
            </a:r>
          </a:p>
        </p:txBody>
      </p:sp>
      <p:sp>
        <p:nvSpPr>
          <p:cNvPr id="1028" name="Line 10"/>
          <p:cNvSpPr>
            <a:spLocks noChangeShapeType="1"/>
          </p:cNvSpPr>
          <p:nvPr/>
        </p:nvSpPr>
        <p:spPr bwMode="auto">
          <a:xfrm>
            <a:off x="0" y="762000"/>
            <a:ext cx="9144000" cy="0"/>
          </a:xfrm>
          <a:prstGeom prst="line">
            <a:avLst/>
          </a:prstGeom>
          <a:noFill/>
          <a:ln w="9525">
            <a:solidFill>
              <a:schemeClr val="tx1"/>
            </a:solidFill>
            <a:round/>
            <a:headEnd/>
            <a:tailEnd/>
          </a:ln>
        </p:spPr>
        <p:txBody>
          <a:bodyPr/>
          <a:lstStyle/>
          <a:p>
            <a:endParaRPr lang="en-US" dirty="0"/>
          </a:p>
        </p:txBody>
      </p:sp>
      <p:sp>
        <p:nvSpPr>
          <p:cNvPr id="1029" name="Text Box 11"/>
          <p:cNvSpPr txBox="1">
            <a:spLocks noChangeArrowheads="1"/>
          </p:cNvSpPr>
          <p:nvPr/>
        </p:nvSpPr>
        <p:spPr bwMode="auto">
          <a:xfrm>
            <a:off x="544513" y="838200"/>
            <a:ext cx="7967662" cy="307975"/>
          </a:xfrm>
          <a:prstGeom prst="rect">
            <a:avLst/>
          </a:prstGeom>
          <a:noFill/>
          <a:ln w="9525">
            <a:noFill/>
            <a:miter lim="800000"/>
            <a:headEnd/>
            <a:tailEnd/>
          </a:ln>
        </p:spPr>
        <p:txBody>
          <a:bodyPr wrap="none">
            <a:spAutoFit/>
          </a:bodyPr>
          <a:lstStyle/>
          <a:p>
            <a:pPr algn="ctr"/>
            <a:r>
              <a:rPr lang="en-US" sz="1400" b="1" i="1" dirty="0">
                <a:latin typeface="Arial" pitchFamily="34" charset="0"/>
              </a:rPr>
              <a:t>The Final Rule Increases Payments to All Facilities, except rural and non-teaching hospitals</a:t>
            </a:r>
          </a:p>
        </p:txBody>
      </p:sp>
      <p:sp>
        <p:nvSpPr>
          <p:cNvPr id="1030" name="Text Box 9"/>
          <p:cNvSpPr txBox="1">
            <a:spLocks noChangeArrowheads="1"/>
          </p:cNvSpPr>
          <p:nvPr/>
        </p:nvSpPr>
        <p:spPr bwMode="auto">
          <a:xfrm>
            <a:off x="2971800" y="1219200"/>
            <a:ext cx="3200400" cy="457200"/>
          </a:xfrm>
          <a:prstGeom prst="rect">
            <a:avLst/>
          </a:prstGeom>
          <a:noFill/>
          <a:ln w="9525">
            <a:noFill/>
            <a:miter lim="800000"/>
            <a:headEnd/>
            <a:tailEnd/>
          </a:ln>
        </p:spPr>
        <p:txBody>
          <a:bodyPr>
            <a:spAutoFit/>
          </a:bodyPr>
          <a:lstStyle/>
          <a:p>
            <a:pPr algn="ctr"/>
            <a:r>
              <a:rPr lang="en-US" b="1" dirty="0">
                <a:latin typeface="Arial" pitchFamily="34" charset="0"/>
              </a:rPr>
              <a:t>Reimbursement Impact of the 2014 </a:t>
            </a:r>
          </a:p>
          <a:p>
            <a:pPr algn="ctr"/>
            <a:r>
              <a:rPr lang="en-US" b="1" u="sng" dirty="0">
                <a:latin typeface="Arial" pitchFamily="34" charset="0"/>
              </a:rPr>
              <a:t>Final IPPS Rule</a:t>
            </a:r>
          </a:p>
        </p:txBody>
      </p:sp>
      <p:sp>
        <p:nvSpPr>
          <p:cNvPr id="1031" name="Line 10"/>
          <p:cNvSpPr>
            <a:spLocks noChangeShapeType="1"/>
          </p:cNvSpPr>
          <p:nvPr/>
        </p:nvSpPr>
        <p:spPr bwMode="auto">
          <a:xfrm>
            <a:off x="2819400" y="1981200"/>
            <a:ext cx="0" cy="2057400"/>
          </a:xfrm>
          <a:prstGeom prst="line">
            <a:avLst/>
          </a:prstGeom>
          <a:noFill/>
          <a:ln w="12700" cap="rnd">
            <a:solidFill>
              <a:schemeClr val="tx1"/>
            </a:solidFill>
            <a:prstDash val="sysDot"/>
            <a:round/>
            <a:headEnd/>
            <a:tailEnd/>
          </a:ln>
        </p:spPr>
        <p:txBody>
          <a:bodyPr/>
          <a:lstStyle/>
          <a:p>
            <a:endParaRPr lang="en-US" dirty="0"/>
          </a:p>
        </p:txBody>
      </p:sp>
      <p:sp>
        <p:nvSpPr>
          <p:cNvPr id="1032" name="Line 11"/>
          <p:cNvSpPr>
            <a:spLocks noChangeShapeType="1"/>
          </p:cNvSpPr>
          <p:nvPr/>
        </p:nvSpPr>
        <p:spPr bwMode="auto">
          <a:xfrm>
            <a:off x="5410200" y="1981200"/>
            <a:ext cx="0" cy="2057400"/>
          </a:xfrm>
          <a:prstGeom prst="line">
            <a:avLst/>
          </a:prstGeom>
          <a:noFill/>
          <a:ln w="12700" cap="rnd">
            <a:solidFill>
              <a:schemeClr val="tx1"/>
            </a:solidFill>
            <a:prstDash val="sysDot"/>
            <a:round/>
            <a:headEnd/>
            <a:tailEnd/>
          </a:ln>
        </p:spPr>
        <p:txBody>
          <a:bodyPr/>
          <a:lstStyle/>
          <a:p>
            <a:endParaRPr lang="en-US" dirty="0"/>
          </a:p>
        </p:txBody>
      </p:sp>
      <p:grpSp>
        <p:nvGrpSpPr>
          <p:cNvPr id="1033" name="Group 31"/>
          <p:cNvGrpSpPr>
            <a:grpSpLocks/>
          </p:cNvGrpSpPr>
          <p:nvPr/>
        </p:nvGrpSpPr>
        <p:grpSpPr bwMode="auto">
          <a:xfrm>
            <a:off x="2362200" y="3962400"/>
            <a:ext cx="4846638" cy="1524000"/>
            <a:chOff x="1392" y="2592"/>
            <a:chExt cx="3053" cy="960"/>
          </a:xfrm>
        </p:grpSpPr>
        <p:sp>
          <p:nvSpPr>
            <p:cNvPr id="1038" name="Text Box 12"/>
            <p:cNvSpPr txBox="1">
              <a:spLocks noChangeArrowheads="1"/>
            </p:cNvSpPr>
            <p:nvPr/>
          </p:nvSpPr>
          <p:spPr bwMode="auto">
            <a:xfrm rot="-5400000">
              <a:off x="1164" y="2862"/>
              <a:ext cx="630" cy="173"/>
            </a:xfrm>
            <a:prstGeom prst="rect">
              <a:avLst/>
            </a:prstGeom>
            <a:noFill/>
            <a:ln w="9525">
              <a:noFill/>
              <a:miter lim="800000"/>
              <a:headEnd/>
              <a:tailEnd/>
            </a:ln>
          </p:spPr>
          <p:txBody>
            <a:bodyPr wrap="none">
              <a:spAutoFit/>
            </a:bodyPr>
            <a:lstStyle/>
            <a:p>
              <a:r>
                <a:rPr lang="en-US" dirty="0"/>
                <a:t>All Hospitals</a:t>
              </a:r>
            </a:p>
          </p:txBody>
        </p:sp>
        <p:sp>
          <p:nvSpPr>
            <p:cNvPr id="1039" name="Text Box 13"/>
            <p:cNvSpPr txBox="1">
              <a:spLocks noChangeArrowheads="1"/>
            </p:cNvSpPr>
            <p:nvPr/>
          </p:nvSpPr>
          <p:spPr bwMode="auto">
            <a:xfrm rot="-5400000">
              <a:off x="1725" y="2691"/>
              <a:ext cx="371" cy="173"/>
            </a:xfrm>
            <a:prstGeom prst="rect">
              <a:avLst/>
            </a:prstGeom>
            <a:noFill/>
            <a:ln w="9525">
              <a:noFill/>
              <a:miter lim="800000"/>
              <a:headEnd/>
              <a:tailEnd/>
            </a:ln>
          </p:spPr>
          <p:txBody>
            <a:bodyPr wrap="none">
              <a:spAutoFit/>
            </a:bodyPr>
            <a:lstStyle/>
            <a:p>
              <a:r>
                <a:rPr lang="en-US" dirty="0"/>
                <a:t>Urban</a:t>
              </a:r>
            </a:p>
          </p:txBody>
        </p:sp>
        <p:sp>
          <p:nvSpPr>
            <p:cNvPr id="1040" name="Text Box 14"/>
            <p:cNvSpPr txBox="1">
              <a:spLocks noChangeArrowheads="1"/>
            </p:cNvSpPr>
            <p:nvPr/>
          </p:nvSpPr>
          <p:spPr bwMode="auto">
            <a:xfrm rot="-5400000">
              <a:off x="1843" y="3013"/>
              <a:ext cx="905" cy="173"/>
            </a:xfrm>
            <a:prstGeom prst="rect">
              <a:avLst/>
            </a:prstGeom>
            <a:noFill/>
            <a:ln w="9525">
              <a:noFill/>
              <a:miter lim="800000"/>
              <a:headEnd/>
              <a:tailEnd/>
            </a:ln>
          </p:spPr>
          <p:txBody>
            <a:bodyPr wrap="none">
              <a:spAutoFit/>
            </a:bodyPr>
            <a:lstStyle/>
            <a:p>
              <a:r>
                <a:rPr lang="en-US" dirty="0"/>
                <a:t>Large Urban Areas</a:t>
              </a:r>
            </a:p>
          </p:txBody>
        </p:sp>
        <p:sp>
          <p:nvSpPr>
            <p:cNvPr id="1041" name="Text Box 15"/>
            <p:cNvSpPr txBox="1">
              <a:spLocks noChangeArrowheads="1"/>
            </p:cNvSpPr>
            <p:nvPr/>
          </p:nvSpPr>
          <p:spPr bwMode="auto">
            <a:xfrm rot="-5400000">
              <a:off x="2249" y="2983"/>
              <a:ext cx="956" cy="173"/>
            </a:xfrm>
            <a:prstGeom prst="rect">
              <a:avLst/>
            </a:prstGeom>
            <a:noFill/>
            <a:ln w="9525">
              <a:noFill/>
              <a:miter lim="800000"/>
              <a:headEnd/>
              <a:tailEnd/>
            </a:ln>
          </p:spPr>
          <p:txBody>
            <a:bodyPr>
              <a:spAutoFit/>
            </a:bodyPr>
            <a:lstStyle/>
            <a:p>
              <a:r>
                <a:rPr lang="en-US" dirty="0"/>
                <a:t>Other Urban Areas</a:t>
              </a:r>
            </a:p>
          </p:txBody>
        </p:sp>
        <p:sp>
          <p:nvSpPr>
            <p:cNvPr id="1042" name="Text Box 16"/>
            <p:cNvSpPr txBox="1">
              <a:spLocks noChangeArrowheads="1"/>
            </p:cNvSpPr>
            <p:nvPr/>
          </p:nvSpPr>
          <p:spPr bwMode="auto">
            <a:xfrm rot="-5400000">
              <a:off x="2833" y="3119"/>
              <a:ext cx="651" cy="174"/>
            </a:xfrm>
            <a:prstGeom prst="rect">
              <a:avLst/>
            </a:prstGeom>
            <a:noFill/>
            <a:ln w="9525">
              <a:noFill/>
              <a:miter lim="800000"/>
              <a:headEnd/>
              <a:tailEnd/>
            </a:ln>
          </p:spPr>
          <p:txBody>
            <a:bodyPr>
              <a:spAutoFit/>
            </a:bodyPr>
            <a:lstStyle/>
            <a:p>
              <a:r>
                <a:rPr lang="en-US" dirty="0"/>
                <a:t>Rural Areas</a:t>
              </a:r>
            </a:p>
          </p:txBody>
        </p:sp>
        <p:sp>
          <p:nvSpPr>
            <p:cNvPr id="1043" name="Text Box 17"/>
            <p:cNvSpPr txBox="1">
              <a:spLocks noChangeArrowheads="1"/>
            </p:cNvSpPr>
            <p:nvPr/>
          </p:nvSpPr>
          <p:spPr bwMode="auto">
            <a:xfrm rot="-5400000">
              <a:off x="3238" y="2906"/>
              <a:ext cx="705" cy="173"/>
            </a:xfrm>
            <a:prstGeom prst="rect">
              <a:avLst/>
            </a:prstGeom>
            <a:noFill/>
            <a:ln w="9525">
              <a:noFill/>
              <a:miter lim="800000"/>
              <a:headEnd/>
              <a:tailEnd/>
            </a:ln>
          </p:spPr>
          <p:txBody>
            <a:bodyPr wrap="none">
              <a:spAutoFit/>
            </a:bodyPr>
            <a:lstStyle/>
            <a:p>
              <a:r>
                <a:rPr lang="en-US" dirty="0"/>
                <a:t>Non-Teaching</a:t>
              </a:r>
            </a:p>
          </p:txBody>
        </p:sp>
        <p:sp>
          <p:nvSpPr>
            <p:cNvPr id="1044" name="Text Box 18"/>
            <p:cNvSpPr txBox="1">
              <a:spLocks noChangeArrowheads="1"/>
            </p:cNvSpPr>
            <p:nvPr/>
          </p:nvSpPr>
          <p:spPr bwMode="auto">
            <a:xfrm rot="-5400000">
              <a:off x="3569" y="2959"/>
              <a:ext cx="811" cy="173"/>
            </a:xfrm>
            <a:prstGeom prst="rect">
              <a:avLst/>
            </a:prstGeom>
            <a:noFill/>
            <a:ln w="9525">
              <a:noFill/>
              <a:miter lim="800000"/>
              <a:headEnd/>
              <a:tailEnd/>
            </a:ln>
          </p:spPr>
          <p:txBody>
            <a:bodyPr wrap="none">
              <a:spAutoFit/>
            </a:bodyPr>
            <a:lstStyle/>
            <a:p>
              <a:r>
                <a:rPr lang="en-US" dirty="0"/>
                <a:t>&gt; 100 Residents</a:t>
              </a:r>
            </a:p>
          </p:txBody>
        </p:sp>
        <p:sp>
          <p:nvSpPr>
            <p:cNvPr id="1045" name="Text Box 19"/>
            <p:cNvSpPr txBox="1">
              <a:spLocks noChangeArrowheads="1"/>
            </p:cNvSpPr>
            <p:nvPr/>
          </p:nvSpPr>
          <p:spPr bwMode="auto">
            <a:xfrm rot="-5400000">
              <a:off x="3918" y="2994"/>
              <a:ext cx="881" cy="173"/>
            </a:xfrm>
            <a:prstGeom prst="rect">
              <a:avLst/>
            </a:prstGeom>
            <a:noFill/>
            <a:ln w="9525">
              <a:noFill/>
              <a:miter lim="800000"/>
              <a:headEnd/>
              <a:tailEnd/>
            </a:ln>
          </p:spPr>
          <p:txBody>
            <a:bodyPr wrap="none">
              <a:spAutoFit/>
            </a:bodyPr>
            <a:lstStyle/>
            <a:p>
              <a:r>
                <a:rPr lang="en-US" dirty="0"/>
                <a:t>&lt;= 100 Residents</a:t>
              </a:r>
            </a:p>
          </p:txBody>
        </p:sp>
      </p:grpSp>
      <p:sp>
        <p:nvSpPr>
          <p:cNvPr id="1034" name="Text Box 33"/>
          <p:cNvSpPr txBox="1">
            <a:spLocks noChangeArrowheads="1"/>
          </p:cNvSpPr>
          <p:nvPr/>
        </p:nvSpPr>
        <p:spPr bwMode="auto">
          <a:xfrm>
            <a:off x="5867400" y="1828800"/>
            <a:ext cx="1095375" cy="244475"/>
          </a:xfrm>
          <a:prstGeom prst="rect">
            <a:avLst/>
          </a:prstGeom>
          <a:noFill/>
          <a:ln w="9525">
            <a:noFill/>
            <a:miter lim="800000"/>
            <a:headEnd/>
            <a:tailEnd/>
          </a:ln>
        </p:spPr>
        <p:txBody>
          <a:bodyPr>
            <a:spAutoFit/>
          </a:bodyPr>
          <a:lstStyle/>
          <a:p>
            <a:pPr algn="ctr"/>
            <a:r>
              <a:rPr lang="en-US" sz="1000" u="sng" dirty="0">
                <a:latin typeface="Arial" pitchFamily="34" charset="0"/>
              </a:rPr>
              <a:t>Teaching Status</a:t>
            </a:r>
          </a:p>
        </p:txBody>
      </p:sp>
      <p:sp>
        <p:nvSpPr>
          <p:cNvPr id="1035" name="Text Box 34"/>
          <p:cNvSpPr txBox="1">
            <a:spLocks noChangeArrowheads="1"/>
          </p:cNvSpPr>
          <p:nvPr/>
        </p:nvSpPr>
        <p:spPr bwMode="auto">
          <a:xfrm>
            <a:off x="3357563" y="1828800"/>
            <a:ext cx="1138237" cy="244475"/>
          </a:xfrm>
          <a:prstGeom prst="rect">
            <a:avLst/>
          </a:prstGeom>
          <a:noFill/>
          <a:ln w="9525">
            <a:noFill/>
            <a:miter lim="800000"/>
            <a:headEnd/>
            <a:tailEnd/>
          </a:ln>
        </p:spPr>
        <p:txBody>
          <a:bodyPr wrap="none">
            <a:spAutoFit/>
          </a:bodyPr>
          <a:lstStyle/>
          <a:p>
            <a:pPr algn="ctr"/>
            <a:r>
              <a:rPr lang="en-US" sz="1000" u="sng" dirty="0">
                <a:latin typeface="Arial" pitchFamily="34" charset="0"/>
              </a:rPr>
              <a:t>Geographic Area</a:t>
            </a:r>
          </a:p>
        </p:txBody>
      </p:sp>
      <p:sp>
        <p:nvSpPr>
          <p:cNvPr id="1036" name="Text Box 10"/>
          <p:cNvSpPr txBox="1">
            <a:spLocks noChangeArrowheads="1"/>
          </p:cNvSpPr>
          <p:nvPr/>
        </p:nvSpPr>
        <p:spPr bwMode="auto">
          <a:xfrm>
            <a:off x="838200" y="5638800"/>
            <a:ext cx="8105775" cy="276225"/>
          </a:xfrm>
          <a:prstGeom prst="rect">
            <a:avLst/>
          </a:prstGeom>
          <a:noFill/>
          <a:ln w="9525">
            <a:noFill/>
            <a:miter lim="800000"/>
            <a:headEnd/>
            <a:tailEnd/>
          </a:ln>
        </p:spPr>
        <p:txBody>
          <a:bodyPr>
            <a:spAutoFit/>
          </a:bodyPr>
          <a:lstStyle/>
          <a:p>
            <a:pPr algn="ctr"/>
            <a:r>
              <a:rPr lang="en-US" dirty="0"/>
              <a:t>Source: </a:t>
            </a:r>
            <a:r>
              <a:rPr lang="en-US" dirty="0">
                <a:hlinkClick r:id="rId5"/>
              </a:rPr>
              <a:t>http://www.gpo.gov/fdsys/pkg/FR-2013-08-19/pdf/2013-18956.pdf</a:t>
            </a:r>
            <a:r>
              <a:rPr lang="en-US" dirty="0"/>
              <a:t> pgs. 51021-51022  </a:t>
            </a:r>
          </a:p>
        </p:txBody>
      </p:sp>
      <p:sp>
        <p:nvSpPr>
          <p:cNvPr id="1037" name="Slide Number Placeholder 10"/>
          <p:cNvSpPr txBox="1">
            <a:spLocks/>
          </p:cNvSpPr>
          <p:nvPr/>
        </p:nvSpPr>
        <p:spPr bwMode="auto">
          <a:xfrm>
            <a:off x="8001000" y="6172200"/>
            <a:ext cx="838200" cy="320675"/>
          </a:xfrm>
          <a:prstGeom prst="rect">
            <a:avLst/>
          </a:prstGeom>
          <a:noFill/>
          <a:ln w="9525">
            <a:noFill/>
            <a:miter lim="800000"/>
            <a:headEnd/>
            <a:tailEnd/>
          </a:ln>
        </p:spPr>
        <p:txBody>
          <a:bodyPr/>
          <a:lstStyle/>
          <a:p>
            <a:pPr algn="ctr"/>
            <a:r>
              <a:rPr lang="en-US" sz="1600" dirty="0"/>
              <a:t>2</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sz="3200" dirty="0" smtClean="0"/>
              <a:t>Appendix 2: Final IPPS Base Rate</a:t>
            </a:r>
            <a:br>
              <a:rPr lang="en-US" sz="3200" dirty="0" smtClean="0"/>
            </a:br>
            <a:r>
              <a:rPr lang="en-US" sz="3200" dirty="0" smtClean="0"/>
              <a:t>Standard Federal Capital Rate</a:t>
            </a:r>
          </a:p>
        </p:txBody>
      </p:sp>
      <p:sp>
        <p:nvSpPr>
          <p:cNvPr id="44035" name="Text Box 5"/>
          <p:cNvSpPr txBox="1">
            <a:spLocks noChangeArrowheads="1"/>
          </p:cNvSpPr>
          <p:nvPr/>
        </p:nvSpPr>
        <p:spPr bwMode="auto">
          <a:xfrm>
            <a:off x="1905000" y="1828800"/>
            <a:ext cx="4648200" cy="457200"/>
          </a:xfrm>
          <a:prstGeom prst="rect">
            <a:avLst/>
          </a:prstGeom>
          <a:noFill/>
          <a:ln w="9525">
            <a:noFill/>
            <a:miter lim="800000"/>
            <a:headEnd/>
            <a:tailEnd/>
          </a:ln>
        </p:spPr>
        <p:txBody>
          <a:bodyPr>
            <a:spAutoFit/>
          </a:bodyPr>
          <a:lstStyle/>
          <a:p>
            <a:endParaRPr lang="en-US" sz="2400" dirty="0"/>
          </a:p>
        </p:txBody>
      </p:sp>
      <p:sp>
        <p:nvSpPr>
          <p:cNvPr id="44036" name="Slide Number Placeholder 10"/>
          <p:cNvSpPr txBox="1">
            <a:spLocks/>
          </p:cNvSpPr>
          <p:nvPr/>
        </p:nvSpPr>
        <p:spPr bwMode="auto">
          <a:xfrm>
            <a:off x="8001000" y="6172200"/>
            <a:ext cx="762000" cy="457200"/>
          </a:xfrm>
          <a:prstGeom prst="rect">
            <a:avLst/>
          </a:prstGeom>
          <a:noFill/>
          <a:ln w="9525">
            <a:noFill/>
            <a:miter lim="800000"/>
            <a:headEnd/>
            <a:tailEnd/>
          </a:ln>
        </p:spPr>
        <p:txBody>
          <a:bodyPr/>
          <a:lstStyle/>
          <a:p>
            <a:pPr algn="ctr"/>
            <a:r>
              <a:rPr lang="en-US" sz="1600" dirty="0"/>
              <a:t>38</a:t>
            </a:r>
          </a:p>
        </p:txBody>
      </p:sp>
      <p:pic>
        <p:nvPicPr>
          <p:cNvPr id="44037" name="Picture 6"/>
          <p:cNvPicPr>
            <a:picLocks noGrp="1" noChangeAspect="1" noChangeArrowheads="1"/>
          </p:cNvPicPr>
          <p:nvPr>
            <p:ph idx="1"/>
          </p:nvPr>
        </p:nvPicPr>
        <p:blipFill>
          <a:blip r:embed="rId2" cstate="print"/>
          <a:srcRect/>
          <a:stretch>
            <a:fillRect/>
          </a:stretch>
        </p:blipFill>
        <p:spPr>
          <a:xfrm>
            <a:off x="762000" y="2590800"/>
            <a:ext cx="7580313" cy="990600"/>
          </a:xfr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609600" y="152400"/>
            <a:ext cx="8077200" cy="990600"/>
          </a:xfrm>
        </p:spPr>
        <p:txBody>
          <a:bodyPr/>
          <a:lstStyle/>
          <a:p>
            <a:r>
              <a:rPr lang="en-US" sz="3200" dirty="0" smtClean="0"/>
              <a:t>Appendix 3: FY15 Hospital IQR Quality Measures</a:t>
            </a:r>
          </a:p>
        </p:txBody>
      </p:sp>
      <p:sp>
        <p:nvSpPr>
          <p:cNvPr id="45059"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eaLnBrk="0" hangingPunct="0"/>
            <a:endParaRPr lang="en-US" sz="2400" dirty="0"/>
          </a:p>
        </p:txBody>
      </p:sp>
      <p:sp>
        <p:nvSpPr>
          <p:cNvPr id="45060" name="Slide Number Placeholder 10"/>
          <p:cNvSpPr txBox="1">
            <a:spLocks/>
          </p:cNvSpPr>
          <p:nvPr/>
        </p:nvSpPr>
        <p:spPr bwMode="auto">
          <a:xfrm>
            <a:off x="8077200" y="6248400"/>
            <a:ext cx="838200" cy="609600"/>
          </a:xfrm>
          <a:prstGeom prst="rect">
            <a:avLst/>
          </a:prstGeom>
          <a:noFill/>
          <a:ln w="9525">
            <a:noFill/>
            <a:miter lim="800000"/>
            <a:headEnd/>
            <a:tailEnd/>
          </a:ln>
        </p:spPr>
        <p:txBody>
          <a:bodyPr/>
          <a:lstStyle/>
          <a:p>
            <a:pPr algn="ctr"/>
            <a:r>
              <a:rPr lang="en-US" sz="1600" dirty="0"/>
              <a:t>39</a:t>
            </a:r>
          </a:p>
        </p:txBody>
      </p:sp>
      <p:graphicFrame>
        <p:nvGraphicFramePr>
          <p:cNvPr id="6" name="Table 5"/>
          <p:cNvGraphicFramePr>
            <a:graphicFrameLocks noGrp="1"/>
          </p:cNvGraphicFramePr>
          <p:nvPr/>
        </p:nvGraphicFramePr>
        <p:xfrm>
          <a:off x="2590800" y="1365250"/>
          <a:ext cx="4038600" cy="4429891"/>
        </p:xfrm>
        <a:graphic>
          <a:graphicData uri="http://schemas.openxmlformats.org/drawingml/2006/table">
            <a:tbl>
              <a:tblPr/>
              <a:tblGrid>
                <a:gridCol w="1226916"/>
                <a:gridCol w="2811684"/>
              </a:tblGrid>
              <a:tr h="291017">
                <a:tc>
                  <a:txBody>
                    <a:bodyPr/>
                    <a:lstStyle/>
                    <a:p>
                      <a:pPr marL="0" marR="0">
                        <a:lnSpc>
                          <a:spcPct val="115000"/>
                        </a:lnSpc>
                        <a:spcBef>
                          <a:spcPts val="0"/>
                        </a:spcBef>
                        <a:spcAft>
                          <a:spcPts val="0"/>
                        </a:spcAft>
                      </a:pPr>
                      <a:r>
                        <a:rPr lang="en-US" sz="800" b="1" dirty="0" smtClean="0">
                          <a:latin typeface="TimesNewRoman,Bold"/>
                          <a:ea typeface="Calibri"/>
                          <a:cs typeface="TimesNewRoman,Bold"/>
                        </a:rPr>
                        <a:t>Topic</a:t>
                      </a:r>
                      <a:endParaRPr lang="en-US" sz="1100" dirty="0">
                        <a:latin typeface="Calibri"/>
                        <a:ea typeface="Calibri"/>
                        <a:cs typeface="Times New Roman"/>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b="1" dirty="0">
                          <a:latin typeface="TimesNewRoman,Bold"/>
                          <a:ea typeface="Calibri"/>
                          <a:cs typeface="TimesNewRoman,Bold"/>
                        </a:rPr>
                        <a:t>Hospital IQR Program Measures for FY15 Payment Determination and Subsequent Years</a:t>
                      </a:r>
                      <a:endParaRPr lang="en-US" sz="1100" dirty="0">
                        <a:latin typeface="Calibri"/>
                        <a:ea typeface="Calibri"/>
                        <a:cs typeface="Times New Roman"/>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5508">
                <a:tc gridSpan="2">
                  <a:txBody>
                    <a:bodyPr/>
                    <a:lstStyle/>
                    <a:p>
                      <a:pPr marL="0" marR="0">
                        <a:lnSpc>
                          <a:spcPct val="115000"/>
                        </a:lnSpc>
                        <a:spcBef>
                          <a:spcPts val="0"/>
                        </a:spcBef>
                        <a:spcAft>
                          <a:spcPts val="0"/>
                        </a:spcAft>
                      </a:pPr>
                      <a:r>
                        <a:rPr lang="en-US" sz="800" dirty="0">
                          <a:latin typeface="TimesNewRoman"/>
                          <a:ea typeface="Calibri"/>
                          <a:cs typeface="TimesNewRoman"/>
                        </a:rPr>
                        <a:t>Acute Myocardial Infarction (AMI) Measures</a:t>
                      </a:r>
                      <a:endParaRPr lang="en-US" sz="1100" dirty="0">
                        <a:latin typeface="Calibri"/>
                        <a:ea typeface="Calibri"/>
                        <a:cs typeface="Times New Roman"/>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200074">
                <a:tc>
                  <a:txBody>
                    <a:bodyPr/>
                    <a:lstStyle/>
                    <a:p>
                      <a:pPr marL="0" marR="0">
                        <a:lnSpc>
                          <a:spcPct val="115000"/>
                        </a:lnSpc>
                        <a:spcBef>
                          <a:spcPts val="0"/>
                        </a:spcBef>
                        <a:spcAft>
                          <a:spcPts val="0"/>
                        </a:spcAft>
                      </a:pPr>
                      <a:endParaRPr lang="en-US" sz="1100" dirty="0">
                        <a:latin typeface="Calibri"/>
                        <a:ea typeface="Calibri"/>
                        <a:cs typeface="Times New Roman"/>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Symbol"/>
                        <a:buChar char=""/>
                      </a:pPr>
                      <a:r>
                        <a:rPr lang="en-US" sz="800" dirty="0">
                          <a:latin typeface="TimesNewRoman"/>
                          <a:ea typeface="Calibri"/>
                          <a:cs typeface="TimesNewRoman"/>
                        </a:rPr>
                        <a:t>AMI-2 Aspirin prescribed at discharge</a:t>
                      </a:r>
                      <a:endParaRPr lang="en-US" sz="1100" dirty="0">
                        <a:latin typeface="Calibri"/>
                        <a:ea typeface="Calibri"/>
                        <a:cs typeface="Times New Roman"/>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1017">
                <a:tc>
                  <a:txBody>
                    <a:bodyPr/>
                    <a:lstStyle/>
                    <a:p>
                      <a:pPr marL="0" marR="0">
                        <a:lnSpc>
                          <a:spcPct val="115000"/>
                        </a:lnSpc>
                        <a:spcBef>
                          <a:spcPts val="0"/>
                        </a:spcBef>
                        <a:spcAft>
                          <a:spcPts val="0"/>
                        </a:spcAft>
                      </a:pPr>
                      <a:endParaRPr lang="en-US" sz="1100" dirty="0">
                        <a:latin typeface="Calibri"/>
                        <a:ea typeface="Calibri"/>
                        <a:cs typeface="Times New Roman"/>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Symbol"/>
                        <a:buChar char=""/>
                      </a:pPr>
                      <a:r>
                        <a:rPr lang="en-US" sz="800" dirty="0">
                          <a:latin typeface="TimesNewRoman"/>
                          <a:ea typeface="Calibri"/>
                          <a:cs typeface="TimesNewRoman"/>
                        </a:rPr>
                        <a:t>AMI-7a Fibrinolytic (thrombolytic) agent received within 30 minutes of hospital arrival</a:t>
                      </a:r>
                      <a:endParaRPr lang="en-US" sz="1100" dirty="0">
                        <a:latin typeface="Calibri"/>
                        <a:ea typeface="Calibri"/>
                        <a:cs typeface="Times New Roman"/>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1017">
                <a:tc>
                  <a:txBody>
                    <a:bodyPr/>
                    <a:lstStyle/>
                    <a:p>
                      <a:pPr marL="0" marR="0">
                        <a:lnSpc>
                          <a:spcPct val="115000"/>
                        </a:lnSpc>
                        <a:spcBef>
                          <a:spcPts val="0"/>
                        </a:spcBef>
                        <a:spcAft>
                          <a:spcPts val="0"/>
                        </a:spcAft>
                      </a:pPr>
                      <a:endParaRPr lang="en-US" sz="1100" dirty="0">
                        <a:latin typeface="Calibri"/>
                        <a:ea typeface="Calibri"/>
                        <a:cs typeface="Times New Roman"/>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Symbol"/>
                        <a:buChar char=""/>
                      </a:pPr>
                      <a:r>
                        <a:rPr lang="en-US" sz="800" dirty="0">
                          <a:latin typeface="TimesNewRoman"/>
                          <a:ea typeface="Calibri"/>
                          <a:cs typeface="TimesNewRoman"/>
                        </a:rPr>
                        <a:t>AMI-8a Timing of Receipt of Primary Percutaneous Coronary Intervention (PCI)</a:t>
                      </a:r>
                      <a:endParaRPr lang="en-US" sz="1100" dirty="0">
                        <a:latin typeface="Calibri"/>
                        <a:ea typeface="Calibri"/>
                        <a:cs typeface="Times New Roman"/>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74">
                <a:tc>
                  <a:txBody>
                    <a:bodyPr/>
                    <a:lstStyle/>
                    <a:p>
                      <a:pPr marL="0" marR="0">
                        <a:lnSpc>
                          <a:spcPct val="115000"/>
                        </a:lnSpc>
                        <a:spcBef>
                          <a:spcPts val="0"/>
                        </a:spcBef>
                        <a:spcAft>
                          <a:spcPts val="0"/>
                        </a:spcAft>
                      </a:pPr>
                      <a:endParaRPr lang="en-US" sz="1100" dirty="0">
                        <a:latin typeface="Calibri"/>
                        <a:ea typeface="Calibri"/>
                        <a:cs typeface="Times New Roman"/>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Symbol"/>
                        <a:buChar char=""/>
                      </a:pPr>
                      <a:r>
                        <a:rPr lang="en-US" sz="800" dirty="0">
                          <a:latin typeface="TimesNewRoman"/>
                          <a:ea typeface="Calibri"/>
                          <a:cs typeface="TimesNewRoman"/>
                        </a:rPr>
                        <a:t>AMI-10 Statin Prescribed at Discharge</a:t>
                      </a:r>
                      <a:endParaRPr lang="en-US" sz="1100" dirty="0">
                        <a:latin typeface="Calibri"/>
                        <a:ea typeface="Calibri"/>
                        <a:cs typeface="Times New Roman"/>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5508">
                <a:tc gridSpan="2">
                  <a:txBody>
                    <a:bodyPr/>
                    <a:lstStyle/>
                    <a:p>
                      <a:pPr marL="0" marR="0">
                        <a:lnSpc>
                          <a:spcPct val="115000"/>
                        </a:lnSpc>
                        <a:spcBef>
                          <a:spcPts val="0"/>
                        </a:spcBef>
                        <a:spcAft>
                          <a:spcPts val="0"/>
                        </a:spcAft>
                      </a:pPr>
                      <a:r>
                        <a:rPr lang="en-US" sz="800" dirty="0">
                          <a:latin typeface="TimesNewRoman"/>
                          <a:ea typeface="Calibri"/>
                          <a:cs typeface="TimesNewRoman"/>
                        </a:rPr>
                        <a:t>Heart Failure (HF) Measures</a:t>
                      </a:r>
                      <a:endParaRPr lang="en-US" sz="1100" dirty="0">
                        <a:latin typeface="Calibri"/>
                        <a:ea typeface="Calibri"/>
                        <a:cs typeface="Times New Roman"/>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189521">
                <a:tc>
                  <a:txBody>
                    <a:bodyPr/>
                    <a:lstStyle/>
                    <a:p>
                      <a:pPr marL="0" marR="0">
                        <a:lnSpc>
                          <a:spcPct val="115000"/>
                        </a:lnSpc>
                        <a:spcBef>
                          <a:spcPts val="0"/>
                        </a:spcBef>
                        <a:spcAft>
                          <a:spcPts val="0"/>
                        </a:spcAft>
                      </a:pPr>
                      <a:endParaRPr lang="en-US" sz="1100" dirty="0">
                        <a:latin typeface="Calibri"/>
                        <a:ea typeface="Calibri"/>
                        <a:cs typeface="Times New Roman"/>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Symbol"/>
                        <a:buChar char=""/>
                      </a:pPr>
                      <a:r>
                        <a:rPr lang="en-US" sz="800" dirty="0">
                          <a:latin typeface="TimesNewRoman"/>
                          <a:ea typeface="Calibri"/>
                          <a:cs typeface="TimesNewRoman"/>
                        </a:rPr>
                        <a:t>HF-1 Discharge instructions</a:t>
                      </a:r>
                      <a:endParaRPr lang="en-US" sz="1100" dirty="0">
                        <a:latin typeface="Calibri"/>
                        <a:ea typeface="Calibri"/>
                        <a:cs typeface="Times New Roman"/>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74">
                <a:tc>
                  <a:txBody>
                    <a:bodyPr/>
                    <a:lstStyle/>
                    <a:p>
                      <a:pPr marL="0" marR="0">
                        <a:lnSpc>
                          <a:spcPct val="115000"/>
                        </a:lnSpc>
                        <a:spcBef>
                          <a:spcPts val="0"/>
                        </a:spcBef>
                        <a:spcAft>
                          <a:spcPts val="0"/>
                        </a:spcAft>
                      </a:pPr>
                      <a:endParaRPr lang="en-US" sz="1100" dirty="0">
                        <a:latin typeface="Calibri"/>
                        <a:ea typeface="Calibri"/>
                        <a:cs typeface="Times New Roman"/>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Symbol"/>
                        <a:buChar char=""/>
                      </a:pPr>
                      <a:r>
                        <a:rPr lang="en-US" sz="800" kern="1200" baseline="0" dirty="0" smtClean="0">
                          <a:solidFill>
                            <a:schemeClr val="tx1"/>
                          </a:solidFill>
                          <a:latin typeface="+mn-lt"/>
                          <a:ea typeface="+mn-ea"/>
                          <a:cs typeface="+mn-cs"/>
                        </a:rPr>
                        <a:t>HF-2 Evaluation of left ventricular systolic function</a:t>
                      </a:r>
                      <a:endParaRPr lang="en-US" sz="800" dirty="0">
                        <a:latin typeface="Calibri"/>
                        <a:ea typeface="Calibri"/>
                        <a:cs typeface="Times New Roman"/>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2118">
                <a:tc>
                  <a:txBody>
                    <a:bodyPr/>
                    <a:lstStyle/>
                    <a:p>
                      <a:pPr marL="0" marR="0">
                        <a:lnSpc>
                          <a:spcPct val="115000"/>
                        </a:lnSpc>
                        <a:spcBef>
                          <a:spcPts val="0"/>
                        </a:spcBef>
                        <a:spcAft>
                          <a:spcPts val="0"/>
                        </a:spcAft>
                      </a:pPr>
                      <a:endParaRPr lang="en-US" sz="1100" dirty="0">
                        <a:latin typeface="Calibri"/>
                        <a:ea typeface="Calibri"/>
                        <a:cs typeface="Times New Roman"/>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Symbol"/>
                        <a:buChar char=""/>
                      </a:pPr>
                      <a:r>
                        <a:rPr lang="en-US" sz="800" dirty="0">
                          <a:latin typeface="TimesNewRoman"/>
                          <a:ea typeface="Calibri"/>
                          <a:cs typeface="TimesNewRoman"/>
                        </a:rPr>
                        <a:t>HF-3 Angiotensin Converting Enzyme Inhibitor (ACE-I) or Angiotensin II Receptor Blocker (ARB) for left ventricular systolic dysfunction</a:t>
                      </a:r>
                      <a:endParaRPr lang="en-US" sz="1100" dirty="0">
                        <a:latin typeface="Calibri"/>
                        <a:ea typeface="Calibri"/>
                        <a:cs typeface="Times New Roman"/>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5508">
                <a:tc gridSpan="2">
                  <a:txBody>
                    <a:bodyPr/>
                    <a:lstStyle/>
                    <a:p>
                      <a:pPr marL="0" marR="0">
                        <a:lnSpc>
                          <a:spcPct val="115000"/>
                        </a:lnSpc>
                        <a:spcBef>
                          <a:spcPts val="0"/>
                        </a:spcBef>
                        <a:spcAft>
                          <a:spcPts val="0"/>
                        </a:spcAft>
                      </a:pPr>
                      <a:r>
                        <a:rPr lang="en-US" sz="800" dirty="0">
                          <a:latin typeface="TimesNewRoman"/>
                          <a:ea typeface="Calibri"/>
                          <a:cs typeface="TimesNewRoman"/>
                        </a:rPr>
                        <a:t>Stroke (STK) Measure Set</a:t>
                      </a:r>
                      <a:endParaRPr lang="en-US" sz="1100" dirty="0">
                        <a:latin typeface="Calibri"/>
                        <a:ea typeface="Calibri"/>
                        <a:cs typeface="Times New Roman"/>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200074">
                <a:tc>
                  <a:txBody>
                    <a:bodyPr/>
                    <a:lstStyle/>
                    <a:p>
                      <a:pPr marL="0" marR="0">
                        <a:lnSpc>
                          <a:spcPct val="115000"/>
                        </a:lnSpc>
                        <a:spcBef>
                          <a:spcPts val="0"/>
                        </a:spcBef>
                        <a:spcAft>
                          <a:spcPts val="0"/>
                        </a:spcAft>
                      </a:pPr>
                      <a:endParaRPr lang="en-US" sz="1100" dirty="0">
                        <a:latin typeface="Calibri"/>
                        <a:ea typeface="Calibri"/>
                        <a:cs typeface="Times New Roman"/>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Symbol"/>
                        <a:buChar char=""/>
                      </a:pPr>
                      <a:r>
                        <a:rPr lang="en-US" sz="800" dirty="0">
                          <a:latin typeface="TimesNewRoman"/>
                          <a:ea typeface="Calibri"/>
                          <a:cs typeface="TimesNewRoman"/>
                        </a:rPr>
                        <a:t>STK-1VTE prophylaxis</a:t>
                      </a:r>
                      <a:endParaRPr lang="en-US" sz="1100" dirty="0">
                        <a:latin typeface="Calibri"/>
                        <a:ea typeface="Calibri"/>
                        <a:cs typeface="Times New Roman"/>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9521">
                <a:tc>
                  <a:txBody>
                    <a:bodyPr/>
                    <a:lstStyle/>
                    <a:p>
                      <a:pPr marL="0" marR="0">
                        <a:lnSpc>
                          <a:spcPct val="115000"/>
                        </a:lnSpc>
                        <a:spcBef>
                          <a:spcPts val="0"/>
                        </a:spcBef>
                        <a:spcAft>
                          <a:spcPts val="0"/>
                        </a:spcAft>
                      </a:pPr>
                      <a:endParaRPr lang="en-US" sz="1100" dirty="0">
                        <a:latin typeface="Calibri"/>
                        <a:ea typeface="Calibri"/>
                        <a:cs typeface="Times New Roman"/>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Symbol"/>
                        <a:buChar char=""/>
                      </a:pPr>
                      <a:r>
                        <a:rPr lang="en-US" sz="800" dirty="0">
                          <a:latin typeface="TimesNewRoman"/>
                          <a:ea typeface="Calibri"/>
                          <a:cs typeface="TimesNewRoman"/>
                        </a:rPr>
                        <a:t>STK-2 Antithrombotic therapy for ischemic stroke</a:t>
                      </a:r>
                      <a:endParaRPr lang="en-US" sz="1100" dirty="0">
                        <a:latin typeface="Calibri"/>
                        <a:ea typeface="Calibri"/>
                        <a:cs typeface="Times New Roman"/>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74">
                <a:tc>
                  <a:txBody>
                    <a:bodyPr/>
                    <a:lstStyle/>
                    <a:p>
                      <a:pPr marL="0" marR="0">
                        <a:lnSpc>
                          <a:spcPct val="115000"/>
                        </a:lnSpc>
                        <a:spcBef>
                          <a:spcPts val="0"/>
                        </a:spcBef>
                        <a:spcAft>
                          <a:spcPts val="0"/>
                        </a:spcAft>
                      </a:pPr>
                      <a:endParaRPr lang="en-US" sz="1100" dirty="0">
                        <a:latin typeface="Calibri"/>
                        <a:ea typeface="Calibri"/>
                        <a:cs typeface="Times New Roman"/>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Symbol"/>
                        <a:buChar char=""/>
                      </a:pPr>
                      <a:r>
                        <a:rPr lang="en-US" sz="800" dirty="0">
                          <a:latin typeface="TimesNewRoman"/>
                          <a:ea typeface="Calibri"/>
                          <a:cs typeface="TimesNewRoman"/>
                        </a:rPr>
                        <a:t>STK-3 Anticoagulation therapy for Afib/flutter</a:t>
                      </a:r>
                      <a:endParaRPr lang="en-US" sz="1100" dirty="0">
                        <a:latin typeface="Calibri"/>
                        <a:ea typeface="Calibri"/>
                        <a:cs typeface="Times New Roman"/>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1017">
                <a:tc>
                  <a:txBody>
                    <a:bodyPr/>
                    <a:lstStyle/>
                    <a:p>
                      <a:pPr marL="0" marR="0">
                        <a:lnSpc>
                          <a:spcPct val="115000"/>
                        </a:lnSpc>
                        <a:spcBef>
                          <a:spcPts val="0"/>
                        </a:spcBef>
                        <a:spcAft>
                          <a:spcPts val="0"/>
                        </a:spcAft>
                      </a:pPr>
                      <a:endParaRPr lang="en-US" sz="1100" dirty="0">
                        <a:latin typeface="Calibri"/>
                        <a:ea typeface="Calibri"/>
                        <a:cs typeface="Times New Roman"/>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Symbol"/>
                        <a:buChar char=""/>
                      </a:pPr>
                      <a:r>
                        <a:rPr lang="en-US" sz="800" dirty="0">
                          <a:latin typeface="TimesNewRoman"/>
                          <a:ea typeface="Calibri"/>
                          <a:cs typeface="TimesNewRoman"/>
                        </a:rPr>
                        <a:t>STK-4 Thrombolytic therapy for acute ischemic stroke</a:t>
                      </a:r>
                      <a:endParaRPr lang="en-US" sz="1100" dirty="0">
                        <a:latin typeface="Calibri"/>
                        <a:ea typeface="Calibri"/>
                        <a:cs typeface="Times New Roman"/>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1017">
                <a:tc>
                  <a:txBody>
                    <a:bodyPr/>
                    <a:lstStyle/>
                    <a:p>
                      <a:pPr marL="0" marR="0">
                        <a:lnSpc>
                          <a:spcPct val="115000"/>
                        </a:lnSpc>
                        <a:spcBef>
                          <a:spcPts val="0"/>
                        </a:spcBef>
                        <a:spcAft>
                          <a:spcPts val="0"/>
                        </a:spcAft>
                      </a:pPr>
                      <a:endParaRPr lang="en-US" sz="1100" dirty="0">
                        <a:latin typeface="Calibri"/>
                        <a:ea typeface="Calibri"/>
                        <a:cs typeface="Times New Roman"/>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Symbol"/>
                        <a:buChar char=""/>
                      </a:pPr>
                      <a:r>
                        <a:rPr lang="en-US" sz="800" dirty="0">
                          <a:latin typeface="TimesNewRoman"/>
                          <a:ea typeface="Calibri"/>
                          <a:cs typeface="TimesNewRoman"/>
                        </a:rPr>
                        <a:t>STK-5 Antithrombotic therapy by the end of hospital day 2</a:t>
                      </a:r>
                      <a:endParaRPr lang="en-US" sz="1100" dirty="0">
                        <a:latin typeface="Calibri"/>
                        <a:ea typeface="Calibri"/>
                        <a:cs typeface="Times New Roman"/>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74">
                <a:tc>
                  <a:txBody>
                    <a:bodyPr/>
                    <a:lstStyle/>
                    <a:p>
                      <a:pPr marL="0" marR="0">
                        <a:lnSpc>
                          <a:spcPct val="115000"/>
                        </a:lnSpc>
                        <a:spcBef>
                          <a:spcPts val="0"/>
                        </a:spcBef>
                        <a:spcAft>
                          <a:spcPts val="0"/>
                        </a:spcAft>
                      </a:pPr>
                      <a:endParaRPr lang="en-US" sz="1100" dirty="0">
                        <a:latin typeface="Calibri"/>
                        <a:ea typeface="Calibri"/>
                        <a:cs typeface="Times New Roman"/>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Symbol"/>
                        <a:buChar char=""/>
                      </a:pPr>
                      <a:r>
                        <a:rPr lang="en-US" sz="800" dirty="0">
                          <a:latin typeface="TimesNewRoman"/>
                          <a:ea typeface="Calibri"/>
                          <a:cs typeface="TimesNewRoman"/>
                        </a:rPr>
                        <a:t>STK-6 Discharged on Statin</a:t>
                      </a:r>
                      <a:endParaRPr lang="en-US" sz="1100" dirty="0">
                        <a:latin typeface="Calibri"/>
                        <a:ea typeface="Calibri"/>
                        <a:cs typeface="Times New Roman"/>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74">
                <a:tc>
                  <a:txBody>
                    <a:bodyPr/>
                    <a:lstStyle/>
                    <a:p>
                      <a:pPr marL="0" marR="0">
                        <a:lnSpc>
                          <a:spcPct val="115000"/>
                        </a:lnSpc>
                        <a:spcBef>
                          <a:spcPts val="0"/>
                        </a:spcBef>
                        <a:spcAft>
                          <a:spcPts val="0"/>
                        </a:spcAft>
                      </a:pPr>
                      <a:endParaRPr lang="en-US" sz="1100" dirty="0">
                        <a:latin typeface="Calibri"/>
                        <a:ea typeface="Calibri"/>
                        <a:cs typeface="Times New Roman"/>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Symbol"/>
                        <a:buChar char=""/>
                      </a:pPr>
                      <a:r>
                        <a:rPr lang="en-US" sz="800" dirty="0">
                          <a:latin typeface="TimesNewRoman"/>
                          <a:ea typeface="Calibri"/>
                          <a:cs typeface="TimesNewRoman"/>
                        </a:rPr>
                        <a:t>STK-8 Stroke education</a:t>
                      </a:r>
                      <a:endParaRPr lang="en-US" sz="1100" dirty="0">
                        <a:latin typeface="Calibri"/>
                        <a:ea typeface="Calibri"/>
                        <a:cs typeface="Times New Roman"/>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74">
                <a:tc>
                  <a:txBody>
                    <a:bodyPr/>
                    <a:lstStyle/>
                    <a:p>
                      <a:pPr marL="0" marR="0">
                        <a:lnSpc>
                          <a:spcPct val="115000"/>
                        </a:lnSpc>
                        <a:spcBef>
                          <a:spcPts val="0"/>
                        </a:spcBef>
                        <a:spcAft>
                          <a:spcPts val="0"/>
                        </a:spcAft>
                      </a:pPr>
                      <a:endParaRPr lang="en-US" sz="1100" dirty="0">
                        <a:latin typeface="Calibri"/>
                        <a:ea typeface="Calibri"/>
                        <a:cs typeface="Times New Roman"/>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Symbol"/>
                        <a:buChar char=""/>
                      </a:pPr>
                      <a:r>
                        <a:rPr lang="en-US" sz="800" dirty="0">
                          <a:latin typeface="TimesNewRoman"/>
                          <a:ea typeface="Calibri"/>
                          <a:cs typeface="TimesNewRoman"/>
                        </a:rPr>
                        <a:t> STK-10 Assessed for rehab</a:t>
                      </a:r>
                      <a:endParaRPr lang="en-US" sz="1100" dirty="0">
                        <a:latin typeface="Calibri"/>
                        <a:ea typeface="Calibri"/>
                        <a:cs typeface="Times New Roman"/>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533400" y="152400"/>
            <a:ext cx="8001000" cy="990600"/>
          </a:xfrm>
        </p:spPr>
        <p:txBody>
          <a:bodyPr/>
          <a:lstStyle/>
          <a:p>
            <a:r>
              <a:rPr lang="en-US" sz="3200" dirty="0" smtClean="0"/>
              <a:t>Appendix 3: FY15 Hospital IQR Quality Measures (Continued)</a:t>
            </a:r>
          </a:p>
        </p:txBody>
      </p:sp>
      <p:sp>
        <p:nvSpPr>
          <p:cNvPr id="46083"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eaLnBrk="0" hangingPunct="0"/>
            <a:endParaRPr lang="en-US" sz="2400" dirty="0"/>
          </a:p>
        </p:txBody>
      </p:sp>
      <p:sp>
        <p:nvSpPr>
          <p:cNvPr id="46084" name="Slide Number Placeholder 10"/>
          <p:cNvSpPr txBox="1">
            <a:spLocks/>
          </p:cNvSpPr>
          <p:nvPr/>
        </p:nvSpPr>
        <p:spPr bwMode="auto">
          <a:xfrm>
            <a:off x="8001000" y="6248400"/>
            <a:ext cx="762000" cy="609600"/>
          </a:xfrm>
          <a:prstGeom prst="rect">
            <a:avLst/>
          </a:prstGeom>
          <a:noFill/>
          <a:ln w="9525">
            <a:noFill/>
            <a:miter lim="800000"/>
            <a:headEnd/>
            <a:tailEnd/>
          </a:ln>
        </p:spPr>
        <p:txBody>
          <a:bodyPr/>
          <a:lstStyle/>
          <a:p>
            <a:pPr algn="ctr"/>
            <a:r>
              <a:rPr lang="en-US" sz="1600" dirty="0"/>
              <a:t>40</a:t>
            </a:r>
          </a:p>
        </p:txBody>
      </p:sp>
      <p:pic>
        <p:nvPicPr>
          <p:cNvPr id="46085" name="Picture 64"/>
          <p:cNvPicPr>
            <a:picLocks noChangeAspect="1" noChangeArrowheads="1"/>
          </p:cNvPicPr>
          <p:nvPr/>
        </p:nvPicPr>
        <p:blipFill>
          <a:blip r:embed="rId2" cstate="print"/>
          <a:srcRect/>
          <a:stretch>
            <a:fillRect/>
          </a:stretch>
        </p:blipFill>
        <p:spPr bwMode="auto">
          <a:xfrm>
            <a:off x="762000" y="1295400"/>
            <a:ext cx="7620000" cy="1098550"/>
          </a:xfrm>
          <a:prstGeom prst="rect">
            <a:avLst/>
          </a:prstGeom>
          <a:noFill/>
          <a:ln w="9525">
            <a:noFill/>
            <a:miter lim="800000"/>
            <a:headEnd/>
            <a:tailEnd/>
          </a:ln>
        </p:spPr>
      </p:pic>
      <p:pic>
        <p:nvPicPr>
          <p:cNvPr id="46086" name="Picture 67"/>
          <p:cNvPicPr>
            <a:picLocks noChangeAspect="1" noChangeArrowheads="1"/>
          </p:cNvPicPr>
          <p:nvPr/>
        </p:nvPicPr>
        <p:blipFill>
          <a:blip r:embed="rId3" cstate="print"/>
          <a:srcRect/>
          <a:stretch>
            <a:fillRect/>
          </a:stretch>
        </p:blipFill>
        <p:spPr bwMode="auto">
          <a:xfrm>
            <a:off x="838200" y="2362200"/>
            <a:ext cx="7620000" cy="3114675"/>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609600" y="152400"/>
            <a:ext cx="8001000" cy="914400"/>
          </a:xfrm>
        </p:spPr>
        <p:txBody>
          <a:bodyPr/>
          <a:lstStyle/>
          <a:p>
            <a:r>
              <a:rPr lang="en-US" sz="3200" dirty="0" smtClean="0"/>
              <a:t>Appendix 3: FY15 Hospital IQR Quality Measures (Continued)</a:t>
            </a:r>
          </a:p>
        </p:txBody>
      </p:sp>
      <p:sp>
        <p:nvSpPr>
          <p:cNvPr id="47107" name="Rectangle 1"/>
          <p:cNvSpPr>
            <a:spLocks noChangeArrowheads="1"/>
          </p:cNvSpPr>
          <p:nvPr/>
        </p:nvSpPr>
        <p:spPr bwMode="auto">
          <a:xfrm>
            <a:off x="0" y="152400"/>
            <a:ext cx="9144000" cy="457200"/>
          </a:xfrm>
          <a:prstGeom prst="rect">
            <a:avLst/>
          </a:prstGeom>
          <a:noFill/>
          <a:ln w="9525">
            <a:noFill/>
            <a:miter lim="800000"/>
            <a:headEnd/>
            <a:tailEnd/>
          </a:ln>
        </p:spPr>
        <p:txBody>
          <a:bodyPr wrap="none" anchor="ctr">
            <a:spAutoFit/>
          </a:bodyPr>
          <a:lstStyle/>
          <a:p>
            <a:pPr eaLnBrk="0" hangingPunct="0"/>
            <a:endParaRPr lang="en-US" sz="2400" dirty="0"/>
          </a:p>
        </p:txBody>
      </p:sp>
      <p:sp>
        <p:nvSpPr>
          <p:cNvPr id="47108" name="Slide Number Placeholder 10"/>
          <p:cNvSpPr txBox="1">
            <a:spLocks/>
          </p:cNvSpPr>
          <p:nvPr/>
        </p:nvSpPr>
        <p:spPr bwMode="auto">
          <a:xfrm>
            <a:off x="8001000" y="6248400"/>
            <a:ext cx="762000" cy="609600"/>
          </a:xfrm>
          <a:prstGeom prst="rect">
            <a:avLst/>
          </a:prstGeom>
          <a:noFill/>
          <a:ln w="9525">
            <a:noFill/>
            <a:miter lim="800000"/>
            <a:headEnd/>
            <a:tailEnd/>
          </a:ln>
        </p:spPr>
        <p:txBody>
          <a:bodyPr/>
          <a:lstStyle/>
          <a:p>
            <a:pPr algn="ctr"/>
            <a:r>
              <a:rPr lang="en-US" sz="1600" dirty="0"/>
              <a:t>41</a:t>
            </a:r>
          </a:p>
        </p:txBody>
      </p:sp>
      <p:pic>
        <p:nvPicPr>
          <p:cNvPr id="47109" name="Picture 80"/>
          <p:cNvPicPr>
            <a:picLocks noChangeAspect="1" noChangeArrowheads="1"/>
          </p:cNvPicPr>
          <p:nvPr/>
        </p:nvPicPr>
        <p:blipFill>
          <a:blip r:embed="rId2" cstate="print"/>
          <a:srcRect/>
          <a:stretch>
            <a:fillRect/>
          </a:stretch>
        </p:blipFill>
        <p:spPr bwMode="auto">
          <a:xfrm>
            <a:off x="762000" y="1295400"/>
            <a:ext cx="7543800" cy="4616450"/>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533400" y="228600"/>
            <a:ext cx="8001000" cy="1143000"/>
          </a:xfrm>
        </p:spPr>
        <p:txBody>
          <a:bodyPr/>
          <a:lstStyle/>
          <a:p>
            <a:r>
              <a:rPr lang="en-US" sz="3200" dirty="0" smtClean="0"/>
              <a:t>Appendix 3: FY15 Hospital IQR Quality Measures (Continued)</a:t>
            </a:r>
          </a:p>
        </p:txBody>
      </p:sp>
      <p:sp>
        <p:nvSpPr>
          <p:cNvPr id="48131" name="Slide Number Placeholder 10"/>
          <p:cNvSpPr txBox="1">
            <a:spLocks/>
          </p:cNvSpPr>
          <p:nvPr/>
        </p:nvSpPr>
        <p:spPr bwMode="auto">
          <a:xfrm>
            <a:off x="8001000" y="6248400"/>
            <a:ext cx="762000" cy="609600"/>
          </a:xfrm>
          <a:prstGeom prst="rect">
            <a:avLst/>
          </a:prstGeom>
          <a:noFill/>
          <a:ln w="9525">
            <a:noFill/>
            <a:miter lim="800000"/>
            <a:headEnd/>
            <a:tailEnd/>
          </a:ln>
        </p:spPr>
        <p:txBody>
          <a:bodyPr/>
          <a:lstStyle/>
          <a:p>
            <a:pPr algn="ctr"/>
            <a:r>
              <a:rPr lang="en-US" sz="1600" dirty="0"/>
              <a:t>42</a:t>
            </a:r>
          </a:p>
        </p:txBody>
      </p:sp>
      <p:pic>
        <p:nvPicPr>
          <p:cNvPr id="48132" name="Picture 69"/>
          <p:cNvPicPr>
            <a:picLocks noChangeAspect="1" noChangeArrowheads="1"/>
          </p:cNvPicPr>
          <p:nvPr/>
        </p:nvPicPr>
        <p:blipFill>
          <a:blip r:embed="rId2" cstate="print"/>
          <a:srcRect/>
          <a:stretch>
            <a:fillRect/>
          </a:stretch>
        </p:blipFill>
        <p:spPr bwMode="auto">
          <a:xfrm>
            <a:off x="762000" y="1752600"/>
            <a:ext cx="7691438" cy="2109788"/>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dirty="0" smtClean="0"/>
              <a:t>Appendix 4: FY16 Hospital IQR Quality Measures</a:t>
            </a:r>
          </a:p>
        </p:txBody>
      </p:sp>
      <p:pic>
        <p:nvPicPr>
          <p:cNvPr id="49155" name="Picture 2"/>
          <p:cNvPicPr>
            <a:picLocks noGrp="1" noChangeAspect="1" noChangeArrowheads="1"/>
          </p:cNvPicPr>
          <p:nvPr>
            <p:ph idx="1"/>
          </p:nvPr>
        </p:nvPicPr>
        <p:blipFill>
          <a:blip r:embed="rId2" cstate="print"/>
          <a:srcRect/>
          <a:stretch>
            <a:fillRect/>
          </a:stretch>
        </p:blipFill>
        <p:spPr>
          <a:xfrm>
            <a:off x="1039813" y="1768475"/>
            <a:ext cx="6988175" cy="3930650"/>
          </a:xfrm>
          <a:noFill/>
        </p:spPr>
      </p:pic>
      <p:sp>
        <p:nvSpPr>
          <p:cNvPr id="49156" name="TextBox 4"/>
          <p:cNvSpPr txBox="1">
            <a:spLocks noChangeArrowheads="1"/>
          </p:cNvSpPr>
          <p:nvPr/>
        </p:nvSpPr>
        <p:spPr bwMode="auto">
          <a:xfrm>
            <a:off x="8229600" y="6248400"/>
            <a:ext cx="533400" cy="338138"/>
          </a:xfrm>
          <a:prstGeom prst="rect">
            <a:avLst/>
          </a:prstGeom>
          <a:noFill/>
          <a:ln w="9525">
            <a:noFill/>
            <a:miter lim="800000"/>
            <a:headEnd/>
            <a:tailEnd/>
          </a:ln>
        </p:spPr>
        <p:txBody>
          <a:bodyPr>
            <a:spAutoFit/>
          </a:bodyPr>
          <a:lstStyle/>
          <a:p>
            <a:r>
              <a:rPr lang="en-US" sz="1600" dirty="0"/>
              <a:t>43</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dirty="0" smtClean="0"/>
              <a:t>Appendix 4: FY16 Hospital IQR Quality Measures (Continued)</a:t>
            </a:r>
          </a:p>
        </p:txBody>
      </p:sp>
      <p:pic>
        <p:nvPicPr>
          <p:cNvPr id="50179" name="Picture 2"/>
          <p:cNvPicPr>
            <a:picLocks noGrp="1" noChangeAspect="1" noChangeArrowheads="1"/>
          </p:cNvPicPr>
          <p:nvPr>
            <p:ph idx="1"/>
          </p:nvPr>
        </p:nvPicPr>
        <p:blipFill>
          <a:blip r:embed="rId2" cstate="print"/>
          <a:srcRect/>
          <a:stretch>
            <a:fillRect/>
          </a:stretch>
        </p:blipFill>
        <p:spPr>
          <a:xfrm>
            <a:off x="1104900" y="1793875"/>
            <a:ext cx="6858000" cy="3879850"/>
          </a:xfrm>
          <a:noFill/>
        </p:spPr>
      </p:pic>
      <p:sp>
        <p:nvSpPr>
          <p:cNvPr id="50180" name="TextBox 6"/>
          <p:cNvSpPr txBox="1">
            <a:spLocks noChangeArrowheads="1"/>
          </p:cNvSpPr>
          <p:nvPr/>
        </p:nvSpPr>
        <p:spPr bwMode="auto">
          <a:xfrm flipH="1">
            <a:off x="8229600" y="6248400"/>
            <a:ext cx="563563" cy="338138"/>
          </a:xfrm>
          <a:prstGeom prst="rect">
            <a:avLst/>
          </a:prstGeom>
          <a:noFill/>
          <a:ln w="9525">
            <a:noFill/>
            <a:miter lim="800000"/>
            <a:headEnd/>
            <a:tailEnd/>
          </a:ln>
        </p:spPr>
        <p:txBody>
          <a:bodyPr>
            <a:spAutoFit/>
          </a:bodyPr>
          <a:lstStyle/>
          <a:p>
            <a:r>
              <a:rPr lang="en-US" sz="1600" dirty="0"/>
              <a:t>44</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dirty="0" smtClean="0"/>
              <a:t>Appendix 4: FY16 Hospital IQR Quality Measures (Continued)</a:t>
            </a:r>
          </a:p>
        </p:txBody>
      </p:sp>
      <p:pic>
        <p:nvPicPr>
          <p:cNvPr id="51203" name="Picture 2"/>
          <p:cNvPicPr>
            <a:picLocks noGrp="1" noChangeAspect="1" noChangeArrowheads="1"/>
          </p:cNvPicPr>
          <p:nvPr>
            <p:ph idx="1"/>
          </p:nvPr>
        </p:nvPicPr>
        <p:blipFill>
          <a:blip r:embed="rId2" cstate="print"/>
          <a:srcRect/>
          <a:stretch>
            <a:fillRect/>
          </a:stretch>
        </p:blipFill>
        <p:spPr>
          <a:xfrm>
            <a:off x="1198563" y="1752600"/>
            <a:ext cx="6670675" cy="3962400"/>
          </a:xfrm>
          <a:noFill/>
        </p:spPr>
      </p:pic>
      <p:sp>
        <p:nvSpPr>
          <p:cNvPr id="51204" name="TextBox 5"/>
          <p:cNvSpPr txBox="1">
            <a:spLocks noChangeArrowheads="1"/>
          </p:cNvSpPr>
          <p:nvPr/>
        </p:nvSpPr>
        <p:spPr bwMode="auto">
          <a:xfrm>
            <a:off x="8229600" y="6172200"/>
            <a:ext cx="488950" cy="338138"/>
          </a:xfrm>
          <a:prstGeom prst="rect">
            <a:avLst/>
          </a:prstGeom>
          <a:noFill/>
          <a:ln w="9525">
            <a:noFill/>
            <a:miter lim="800000"/>
            <a:headEnd/>
            <a:tailEnd/>
          </a:ln>
        </p:spPr>
        <p:txBody>
          <a:bodyPr>
            <a:spAutoFit/>
          </a:bodyPr>
          <a:lstStyle/>
          <a:p>
            <a:r>
              <a:rPr lang="en-US" sz="1600" dirty="0"/>
              <a:t>45</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dirty="0" smtClean="0"/>
              <a:t>Appendix 4: FY16 Hospital IQR Quality Measures (Continued)</a:t>
            </a:r>
          </a:p>
        </p:txBody>
      </p:sp>
      <p:pic>
        <p:nvPicPr>
          <p:cNvPr id="52227" name="Picture 2"/>
          <p:cNvPicPr>
            <a:picLocks noGrp="1" noChangeAspect="1" noChangeArrowheads="1"/>
          </p:cNvPicPr>
          <p:nvPr>
            <p:ph idx="1"/>
          </p:nvPr>
        </p:nvPicPr>
        <p:blipFill>
          <a:blip r:embed="rId2" cstate="print"/>
          <a:srcRect/>
          <a:stretch>
            <a:fillRect/>
          </a:stretch>
        </p:blipFill>
        <p:spPr>
          <a:xfrm>
            <a:off x="838200" y="1981200"/>
            <a:ext cx="6926263" cy="1303338"/>
          </a:xfrm>
          <a:noFill/>
        </p:spPr>
      </p:pic>
      <p:pic>
        <p:nvPicPr>
          <p:cNvPr id="52228" name="Picture 3"/>
          <p:cNvPicPr>
            <a:picLocks noChangeAspect="1" noChangeArrowheads="1"/>
          </p:cNvPicPr>
          <p:nvPr/>
        </p:nvPicPr>
        <p:blipFill>
          <a:blip r:embed="rId3" cstate="print"/>
          <a:srcRect/>
          <a:stretch>
            <a:fillRect/>
          </a:stretch>
        </p:blipFill>
        <p:spPr bwMode="auto">
          <a:xfrm>
            <a:off x="914400" y="3276600"/>
            <a:ext cx="6858000" cy="1116013"/>
          </a:xfrm>
          <a:prstGeom prst="rect">
            <a:avLst/>
          </a:prstGeom>
          <a:noFill/>
          <a:ln w="9525">
            <a:noFill/>
            <a:miter lim="800000"/>
            <a:headEnd/>
            <a:tailEnd/>
          </a:ln>
        </p:spPr>
      </p:pic>
      <p:sp>
        <p:nvSpPr>
          <p:cNvPr id="52229" name="TextBox 6"/>
          <p:cNvSpPr txBox="1">
            <a:spLocks noChangeArrowheads="1"/>
          </p:cNvSpPr>
          <p:nvPr/>
        </p:nvSpPr>
        <p:spPr bwMode="auto">
          <a:xfrm>
            <a:off x="8229600" y="6172200"/>
            <a:ext cx="533400" cy="338138"/>
          </a:xfrm>
          <a:prstGeom prst="rect">
            <a:avLst/>
          </a:prstGeom>
          <a:noFill/>
          <a:ln w="9525">
            <a:noFill/>
            <a:miter lim="800000"/>
            <a:headEnd/>
            <a:tailEnd/>
          </a:ln>
        </p:spPr>
        <p:txBody>
          <a:bodyPr>
            <a:spAutoFit/>
          </a:bodyPr>
          <a:lstStyle/>
          <a:p>
            <a:r>
              <a:rPr lang="en-US" sz="1600" dirty="0"/>
              <a:t>46</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685800" y="152400"/>
            <a:ext cx="7696200" cy="685800"/>
          </a:xfrm>
          <a:prstGeom prst="rect">
            <a:avLst/>
          </a:prstGeom>
          <a:noFill/>
          <a:ln w="57150">
            <a:solidFill>
              <a:srgbClr val="FF9900"/>
            </a:solidFill>
            <a:miter lim="800000"/>
            <a:headEnd/>
            <a:tailEnd/>
          </a:ln>
        </p:spPr>
        <p:txBody>
          <a:bodyPr anchor="ctr"/>
          <a:lstStyle/>
          <a:p>
            <a:pPr algn="ctr" eaLnBrk="0" hangingPunct="0"/>
            <a:r>
              <a:rPr lang="en-US" sz="2800" b="1" dirty="0">
                <a:solidFill>
                  <a:srgbClr val="336699"/>
                </a:solidFill>
                <a:latin typeface="Arial" pitchFamily="34" charset="0"/>
              </a:rPr>
              <a:t>Appendix 5: FY14 VBP Measures</a:t>
            </a:r>
          </a:p>
        </p:txBody>
      </p:sp>
      <p:sp>
        <p:nvSpPr>
          <p:cNvPr id="53251" name="Slide Number Placeholder 10"/>
          <p:cNvSpPr txBox="1">
            <a:spLocks/>
          </p:cNvSpPr>
          <p:nvPr/>
        </p:nvSpPr>
        <p:spPr bwMode="auto">
          <a:xfrm>
            <a:off x="8077200" y="6248400"/>
            <a:ext cx="685800" cy="609600"/>
          </a:xfrm>
          <a:prstGeom prst="rect">
            <a:avLst/>
          </a:prstGeom>
          <a:noFill/>
          <a:ln w="9525">
            <a:noFill/>
            <a:miter lim="800000"/>
            <a:headEnd/>
            <a:tailEnd/>
          </a:ln>
        </p:spPr>
        <p:txBody>
          <a:bodyPr/>
          <a:lstStyle/>
          <a:p>
            <a:pPr algn="ctr"/>
            <a:r>
              <a:rPr lang="en-US" sz="1600" dirty="0"/>
              <a:t>47</a:t>
            </a:r>
          </a:p>
        </p:txBody>
      </p:sp>
      <p:pic>
        <p:nvPicPr>
          <p:cNvPr id="53252" name="Picture 6"/>
          <p:cNvPicPr>
            <a:picLocks noChangeAspect="1" noChangeArrowheads="1"/>
          </p:cNvPicPr>
          <p:nvPr/>
        </p:nvPicPr>
        <p:blipFill>
          <a:blip r:embed="rId2" cstate="print"/>
          <a:srcRect/>
          <a:stretch>
            <a:fillRect/>
          </a:stretch>
        </p:blipFill>
        <p:spPr bwMode="auto">
          <a:xfrm>
            <a:off x="914400" y="990600"/>
            <a:ext cx="6527800" cy="3243263"/>
          </a:xfrm>
          <a:prstGeom prst="rect">
            <a:avLst/>
          </a:prstGeom>
          <a:noFill/>
          <a:ln w="9525">
            <a:noFill/>
            <a:miter lim="800000"/>
            <a:headEnd/>
            <a:tailEnd/>
          </a:ln>
        </p:spPr>
      </p:pic>
      <p:pic>
        <p:nvPicPr>
          <p:cNvPr id="53253" name="Picture 7"/>
          <p:cNvPicPr>
            <a:picLocks noChangeAspect="1" noChangeArrowheads="1"/>
          </p:cNvPicPr>
          <p:nvPr/>
        </p:nvPicPr>
        <p:blipFill>
          <a:blip r:embed="rId3" cstate="print"/>
          <a:srcRect/>
          <a:stretch>
            <a:fillRect/>
          </a:stretch>
        </p:blipFill>
        <p:spPr bwMode="auto">
          <a:xfrm>
            <a:off x="914400" y="4267200"/>
            <a:ext cx="6553200" cy="1260475"/>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9"/>
          <p:cNvSpPr>
            <a:spLocks noGrp="1" noChangeArrowheads="1"/>
          </p:cNvSpPr>
          <p:nvPr>
            <p:ph type="title" idx="4294967295"/>
          </p:nvPr>
        </p:nvSpPr>
        <p:spPr>
          <a:xfrm>
            <a:off x="304800" y="0"/>
            <a:ext cx="8229600" cy="563563"/>
          </a:xfrm>
          <a:ln>
            <a:noFill/>
          </a:ln>
        </p:spPr>
        <p:txBody>
          <a:bodyPr lIns="91436" tIns="45716" rIns="91436" bIns="45716"/>
          <a:lstStyle/>
          <a:p>
            <a:pPr eaLnBrk="1" hangingPunct="1"/>
            <a:r>
              <a:rPr lang="en-US" dirty="0" smtClean="0"/>
              <a:t>Operating Base Rates</a:t>
            </a:r>
          </a:p>
        </p:txBody>
      </p:sp>
      <p:sp>
        <p:nvSpPr>
          <p:cNvPr id="8195" name="Line 10"/>
          <p:cNvSpPr>
            <a:spLocks noChangeShapeType="1"/>
          </p:cNvSpPr>
          <p:nvPr/>
        </p:nvSpPr>
        <p:spPr bwMode="auto">
          <a:xfrm>
            <a:off x="0" y="533400"/>
            <a:ext cx="9144000" cy="0"/>
          </a:xfrm>
          <a:prstGeom prst="line">
            <a:avLst/>
          </a:prstGeom>
          <a:noFill/>
          <a:ln w="9525">
            <a:solidFill>
              <a:schemeClr val="tx1"/>
            </a:solidFill>
            <a:round/>
            <a:headEnd/>
            <a:tailEnd/>
          </a:ln>
        </p:spPr>
        <p:txBody>
          <a:bodyPr/>
          <a:lstStyle/>
          <a:p>
            <a:endParaRPr lang="en-US" dirty="0"/>
          </a:p>
        </p:txBody>
      </p:sp>
      <p:sp>
        <p:nvSpPr>
          <p:cNvPr id="8196" name="Text Box 11"/>
          <p:cNvSpPr txBox="1">
            <a:spLocks noChangeArrowheads="1"/>
          </p:cNvSpPr>
          <p:nvPr/>
        </p:nvSpPr>
        <p:spPr bwMode="auto">
          <a:xfrm>
            <a:off x="2362200" y="533400"/>
            <a:ext cx="4054475" cy="307975"/>
          </a:xfrm>
          <a:prstGeom prst="rect">
            <a:avLst/>
          </a:prstGeom>
          <a:noFill/>
          <a:ln w="9525">
            <a:noFill/>
            <a:miter lim="800000"/>
            <a:headEnd/>
            <a:tailEnd/>
          </a:ln>
        </p:spPr>
        <p:txBody>
          <a:bodyPr>
            <a:spAutoFit/>
          </a:bodyPr>
          <a:lstStyle/>
          <a:p>
            <a:pPr algn="ctr"/>
            <a:r>
              <a:rPr lang="en-US" sz="1400" b="1" i="1" dirty="0">
                <a:latin typeface="Arial" pitchFamily="34" charset="0"/>
              </a:rPr>
              <a:t>CMS Is Adjusting the Market-Basket Update  </a:t>
            </a:r>
          </a:p>
        </p:txBody>
      </p:sp>
      <p:sp>
        <p:nvSpPr>
          <p:cNvPr id="8197" name="Text Box 12"/>
          <p:cNvSpPr txBox="1">
            <a:spLocks noChangeArrowheads="1"/>
          </p:cNvSpPr>
          <p:nvPr/>
        </p:nvSpPr>
        <p:spPr bwMode="auto">
          <a:xfrm>
            <a:off x="228600" y="2362200"/>
            <a:ext cx="4038600" cy="457200"/>
          </a:xfrm>
          <a:prstGeom prst="rect">
            <a:avLst/>
          </a:prstGeom>
          <a:noFill/>
          <a:ln w="9525">
            <a:noFill/>
            <a:miter lim="800000"/>
            <a:headEnd/>
            <a:tailEnd/>
          </a:ln>
        </p:spPr>
        <p:txBody>
          <a:bodyPr>
            <a:spAutoFit/>
          </a:bodyPr>
          <a:lstStyle/>
          <a:p>
            <a:pPr>
              <a:spcBef>
                <a:spcPct val="50000"/>
              </a:spcBef>
            </a:pPr>
            <a:endParaRPr lang="en-US" sz="2400" dirty="0"/>
          </a:p>
        </p:txBody>
      </p:sp>
      <p:sp>
        <p:nvSpPr>
          <p:cNvPr id="8198" name="Text Box 13"/>
          <p:cNvSpPr txBox="1">
            <a:spLocks noChangeArrowheads="1"/>
          </p:cNvSpPr>
          <p:nvPr/>
        </p:nvSpPr>
        <p:spPr bwMode="auto">
          <a:xfrm>
            <a:off x="1219200" y="762000"/>
            <a:ext cx="1546225" cy="304800"/>
          </a:xfrm>
          <a:prstGeom prst="rect">
            <a:avLst/>
          </a:prstGeom>
          <a:noFill/>
          <a:ln w="9525">
            <a:noFill/>
            <a:miter lim="800000"/>
            <a:headEnd/>
            <a:tailEnd/>
          </a:ln>
        </p:spPr>
        <p:txBody>
          <a:bodyPr wrap="none">
            <a:spAutoFit/>
          </a:bodyPr>
          <a:lstStyle/>
          <a:p>
            <a:r>
              <a:rPr lang="en-US" sz="1400" b="1" u="sng" dirty="0">
                <a:latin typeface="Arial" pitchFamily="34" charset="0"/>
              </a:rPr>
              <a:t>IPPS Provisions</a:t>
            </a:r>
          </a:p>
        </p:txBody>
      </p:sp>
      <p:sp>
        <p:nvSpPr>
          <p:cNvPr id="8199" name="AutoShape 17"/>
          <p:cNvSpPr>
            <a:spLocks noChangeArrowheads="1"/>
          </p:cNvSpPr>
          <p:nvPr/>
        </p:nvSpPr>
        <p:spPr bwMode="auto">
          <a:xfrm>
            <a:off x="4267200" y="2514600"/>
            <a:ext cx="762000" cy="990600"/>
          </a:xfrm>
          <a:prstGeom prst="rightArrow">
            <a:avLst>
              <a:gd name="adj1" fmla="val 50000"/>
              <a:gd name="adj2" fmla="val 25000"/>
            </a:avLst>
          </a:prstGeom>
          <a:solidFill>
            <a:srgbClr val="00FFFF"/>
          </a:solidFill>
          <a:ln w="9525">
            <a:solidFill>
              <a:schemeClr val="tx1"/>
            </a:solidFill>
            <a:miter lim="800000"/>
            <a:headEnd/>
            <a:tailEnd/>
          </a:ln>
        </p:spPr>
        <p:txBody>
          <a:bodyPr wrap="none" anchor="ctr"/>
          <a:lstStyle/>
          <a:p>
            <a:endParaRPr lang="en-US" sz="2400" dirty="0"/>
          </a:p>
        </p:txBody>
      </p:sp>
      <p:sp>
        <p:nvSpPr>
          <p:cNvPr id="8200" name="Text Box 18"/>
          <p:cNvSpPr txBox="1">
            <a:spLocks noChangeArrowheads="1"/>
          </p:cNvSpPr>
          <p:nvPr/>
        </p:nvSpPr>
        <p:spPr bwMode="auto">
          <a:xfrm>
            <a:off x="5181600" y="1219200"/>
            <a:ext cx="3754438" cy="2678113"/>
          </a:xfrm>
          <a:prstGeom prst="rect">
            <a:avLst/>
          </a:prstGeom>
          <a:noFill/>
          <a:ln w="9525">
            <a:solidFill>
              <a:schemeClr val="tx1"/>
            </a:solidFill>
            <a:miter lim="800000"/>
            <a:headEnd/>
            <a:tailEnd/>
          </a:ln>
        </p:spPr>
        <p:txBody>
          <a:bodyPr>
            <a:spAutoFit/>
          </a:bodyPr>
          <a:lstStyle/>
          <a:p>
            <a:pPr marL="173038" indent="-173038">
              <a:buFont typeface="Arial" pitchFamily="34" charset="0"/>
              <a:buChar char="•"/>
            </a:pPr>
            <a:r>
              <a:rPr lang="en-US" sz="1400" dirty="0"/>
              <a:t>IPPS rate increase required by statute, along with other payment </a:t>
            </a:r>
            <a:r>
              <a:rPr lang="en-US" sz="1400" dirty="0" smtClean="0"/>
              <a:t>changes, </a:t>
            </a:r>
            <a:r>
              <a:rPr lang="en-US" sz="1400" dirty="0"/>
              <a:t>will increase hospital operating payments by an estimated $498 million in FY14, or 0.5 percent.</a:t>
            </a:r>
            <a:br>
              <a:rPr lang="en-US" sz="1400" dirty="0"/>
            </a:br>
            <a:endParaRPr lang="en-US" sz="1400" dirty="0"/>
          </a:p>
          <a:p>
            <a:pPr marL="173038" indent="-173038">
              <a:buFont typeface="Arial" pitchFamily="34" charset="0"/>
              <a:buChar char="•"/>
            </a:pPr>
            <a:r>
              <a:rPr lang="en-US" sz="1400" dirty="0"/>
              <a:t>CMS will continue with the recoupment adjustments of -0.8 percent ATRA documentation and coding adjustment through FY17 to recoup the $11 billion required by the legislation.</a:t>
            </a:r>
            <a:br>
              <a:rPr lang="en-US" sz="1400" dirty="0"/>
            </a:br>
            <a:endParaRPr lang="en-US" sz="1400" dirty="0"/>
          </a:p>
        </p:txBody>
      </p:sp>
      <p:sp>
        <p:nvSpPr>
          <p:cNvPr id="8201" name="Text Box 19"/>
          <p:cNvSpPr txBox="1">
            <a:spLocks noChangeArrowheads="1"/>
          </p:cNvSpPr>
          <p:nvPr/>
        </p:nvSpPr>
        <p:spPr bwMode="auto">
          <a:xfrm>
            <a:off x="6096000" y="838200"/>
            <a:ext cx="1905000" cy="307975"/>
          </a:xfrm>
          <a:prstGeom prst="rect">
            <a:avLst/>
          </a:prstGeom>
          <a:noFill/>
          <a:ln w="9525">
            <a:noFill/>
            <a:miter lim="800000"/>
            <a:headEnd/>
            <a:tailEnd/>
          </a:ln>
        </p:spPr>
        <p:txBody>
          <a:bodyPr>
            <a:spAutoFit/>
          </a:bodyPr>
          <a:lstStyle/>
          <a:p>
            <a:pPr algn="ctr"/>
            <a:r>
              <a:rPr lang="en-US" sz="1400" b="1" u="sng" dirty="0">
                <a:latin typeface="Arial" pitchFamily="34" charset="0"/>
              </a:rPr>
              <a:t>IPPS Provisions</a:t>
            </a:r>
          </a:p>
        </p:txBody>
      </p:sp>
      <p:sp>
        <p:nvSpPr>
          <p:cNvPr id="8202" name="Text Box 17"/>
          <p:cNvSpPr txBox="1">
            <a:spLocks noChangeArrowheads="1"/>
          </p:cNvSpPr>
          <p:nvPr/>
        </p:nvSpPr>
        <p:spPr bwMode="auto">
          <a:xfrm>
            <a:off x="228600" y="5638800"/>
            <a:ext cx="4267200" cy="523875"/>
          </a:xfrm>
          <a:prstGeom prst="rect">
            <a:avLst/>
          </a:prstGeom>
          <a:noFill/>
          <a:ln w="9525">
            <a:noFill/>
            <a:miter lim="800000"/>
            <a:headEnd/>
            <a:tailEnd/>
          </a:ln>
        </p:spPr>
        <p:txBody>
          <a:bodyPr>
            <a:spAutoFit/>
          </a:bodyPr>
          <a:lstStyle/>
          <a:p>
            <a:r>
              <a:rPr lang="en-US" sz="1400" dirty="0">
                <a:latin typeface="Calibri" pitchFamily="34" charset="0"/>
              </a:rPr>
              <a:t>Notes:</a:t>
            </a:r>
          </a:p>
          <a:p>
            <a:r>
              <a:rPr lang="en-US" sz="1400" dirty="0">
                <a:latin typeface="Calibri" pitchFamily="34" charset="0"/>
              </a:rPr>
              <a:t>1. See Appendix 1 for final operating rates </a:t>
            </a:r>
          </a:p>
        </p:txBody>
      </p:sp>
      <p:sp>
        <p:nvSpPr>
          <p:cNvPr id="8203" name="Slide Number Placeholder 10"/>
          <p:cNvSpPr txBox="1">
            <a:spLocks/>
          </p:cNvSpPr>
          <p:nvPr/>
        </p:nvSpPr>
        <p:spPr bwMode="auto">
          <a:xfrm>
            <a:off x="8001000" y="6248400"/>
            <a:ext cx="762000" cy="609600"/>
          </a:xfrm>
          <a:prstGeom prst="rect">
            <a:avLst/>
          </a:prstGeom>
          <a:noFill/>
          <a:ln w="9525">
            <a:noFill/>
            <a:miter lim="800000"/>
            <a:headEnd/>
            <a:tailEnd/>
          </a:ln>
        </p:spPr>
        <p:txBody>
          <a:bodyPr/>
          <a:lstStyle/>
          <a:p>
            <a:pPr algn="ctr"/>
            <a:r>
              <a:rPr lang="en-US" sz="1600" dirty="0"/>
              <a:t>3</a:t>
            </a:r>
          </a:p>
        </p:txBody>
      </p:sp>
      <p:sp>
        <p:nvSpPr>
          <p:cNvPr id="8204" name="Rectangle 14"/>
          <p:cNvSpPr>
            <a:spLocks noChangeArrowheads="1"/>
          </p:cNvSpPr>
          <p:nvPr/>
        </p:nvSpPr>
        <p:spPr bwMode="auto">
          <a:xfrm>
            <a:off x="381000" y="1066800"/>
            <a:ext cx="3733800" cy="292100"/>
          </a:xfrm>
          <a:prstGeom prst="rect">
            <a:avLst/>
          </a:prstGeom>
          <a:noFill/>
          <a:ln w="9525">
            <a:noFill/>
            <a:miter lim="800000"/>
            <a:headEnd/>
            <a:tailEnd/>
          </a:ln>
        </p:spPr>
        <p:txBody>
          <a:bodyPr>
            <a:spAutoFit/>
          </a:bodyPr>
          <a:lstStyle/>
          <a:p>
            <a:pPr marL="111125" indent="-111125"/>
            <a:endParaRPr lang="en-US" sz="1300" dirty="0"/>
          </a:p>
        </p:txBody>
      </p:sp>
      <p:sp>
        <p:nvSpPr>
          <p:cNvPr id="8205" name="Rectangle 15"/>
          <p:cNvSpPr>
            <a:spLocks noChangeArrowheads="1"/>
          </p:cNvSpPr>
          <p:nvPr/>
        </p:nvSpPr>
        <p:spPr bwMode="auto">
          <a:xfrm>
            <a:off x="304800" y="1066800"/>
            <a:ext cx="3733800" cy="4572000"/>
          </a:xfrm>
          <a:prstGeom prst="rect">
            <a:avLst/>
          </a:prstGeom>
          <a:solidFill>
            <a:schemeClr val="bg1"/>
          </a:solidFill>
          <a:ln w="9525" algn="ctr">
            <a:solidFill>
              <a:schemeClr val="tx1"/>
            </a:solidFill>
            <a:miter lim="800000"/>
            <a:headEnd/>
            <a:tailEnd/>
          </a:ln>
        </p:spPr>
        <p:txBody>
          <a:bodyPr wrap="none"/>
          <a:lstStyle/>
          <a:p>
            <a:endParaRPr lang="en-US" sz="2400" dirty="0"/>
          </a:p>
        </p:txBody>
      </p:sp>
      <p:sp>
        <p:nvSpPr>
          <p:cNvPr id="17" name="TextBox 16"/>
          <p:cNvSpPr txBox="1"/>
          <p:nvPr/>
        </p:nvSpPr>
        <p:spPr>
          <a:xfrm>
            <a:off x="228600" y="1066800"/>
            <a:ext cx="3886200" cy="4554538"/>
          </a:xfrm>
          <a:prstGeom prst="rect">
            <a:avLst/>
          </a:prstGeom>
          <a:noFill/>
        </p:spPr>
        <p:txBody>
          <a:bodyPr>
            <a:spAutoFit/>
          </a:bodyPr>
          <a:lstStyle/>
          <a:p>
            <a:pPr marL="111125" indent="-111125">
              <a:buFont typeface="Arial" pitchFamily="34" charset="0"/>
              <a:buChar char="•"/>
              <a:defRPr/>
            </a:pPr>
            <a:r>
              <a:rPr lang="en-US" sz="1300" dirty="0"/>
              <a:t>The FY14 market basket rate of increase is 2.5%..</a:t>
            </a:r>
            <a:br>
              <a:rPr lang="en-US" sz="1300" dirty="0"/>
            </a:br>
            <a:endParaRPr lang="en-US" sz="1300" dirty="0"/>
          </a:p>
          <a:p>
            <a:pPr marL="111125" indent="-111125">
              <a:buFont typeface="Arial" pitchFamily="34" charset="0"/>
              <a:buChar char="•"/>
              <a:defRPr/>
            </a:pPr>
            <a:r>
              <a:rPr lang="en-US" sz="1300" dirty="0"/>
              <a:t>The FY14 IPPS payment rate update is:</a:t>
            </a:r>
          </a:p>
          <a:p>
            <a:pPr marL="568325" lvl="1" indent="-111125">
              <a:buFont typeface="Arial" pitchFamily="34" charset="0"/>
              <a:buChar char="•"/>
              <a:defRPr/>
            </a:pPr>
            <a:r>
              <a:rPr lang="en-US" sz="1400" b="1" dirty="0"/>
              <a:t>0.7</a:t>
            </a:r>
            <a:r>
              <a:rPr lang="en-US" sz="1400" dirty="0"/>
              <a:t>% for hospitals submitting quality data</a:t>
            </a:r>
          </a:p>
          <a:p>
            <a:pPr marL="514350" lvl="1" indent="-57150">
              <a:buFont typeface="Arial" pitchFamily="34" charset="0"/>
              <a:buChar char="•"/>
              <a:defRPr/>
            </a:pPr>
            <a:r>
              <a:rPr lang="en-US" sz="1400" dirty="0"/>
              <a:t> </a:t>
            </a:r>
            <a:r>
              <a:rPr lang="en-US" sz="1400" b="1" dirty="0"/>
              <a:t>-1.3 </a:t>
            </a:r>
            <a:r>
              <a:rPr lang="en-US" sz="1400" dirty="0"/>
              <a:t>% for hospitals not submitting quality data</a:t>
            </a:r>
            <a:br>
              <a:rPr lang="en-US" sz="1400" dirty="0"/>
            </a:br>
            <a:endParaRPr lang="en-US" sz="1300" dirty="0"/>
          </a:p>
          <a:p>
            <a:pPr marL="461963" indent="-174625">
              <a:buFont typeface="Arial" pitchFamily="34" charset="0"/>
              <a:buChar char="•"/>
              <a:defRPr/>
            </a:pPr>
            <a:r>
              <a:rPr lang="en-US" sz="1300" dirty="0"/>
              <a:t>The market basket rate-of-increase of 2.5% will be reduced further by:</a:t>
            </a:r>
          </a:p>
          <a:p>
            <a:pPr marL="919163" lvl="1" indent="-174625">
              <a:buFont typeface="Arial" pitchFamily="34" charset="0"/>
              <a:buChar char="•"/>
              <a:defRPr/>
            </a:pPr>
            <a:r>
              <a:rPr lang="en-US" sz="1300" dirty="0"/>
              <a:t>0.8% ACA adjustments  </a:t>
            </a:r>
            <a:r>
              <a:rPr lang="en-US" sz="1300" b="1" dirty="0"/>
              <a:t> </a:t>
            </a:r>
          </a:p>
          <a:p>
            <a:pPr marL="919163" lvl="1" indent="-174625">
              <a:buFont typeface="Arial" pitchFamily="34" charset="0"/>
              <a:buChar char="•"/>
              <a:defRPr/>
            </a:pPr>
            <a:r>
              <a:rPr lang="en-US" sz="1300" dirty="0"/>
              <a:t>0.2% admission and medical review criteria adjustment (2-midnight rule)</a:t>
            </a:r>
          </a:p>
          <a:p>
            <a:pPr marL="919163" lvl="1" indent="-174625">
              <a:buFont typeface="Arial" pitchFamily="34" charset="0"/>
              <a:buChar char="•"/>
              <a:defRPr/>
            </a:pPr>
            <a:r>
              <a:rPr lang="en-US" sz="1300" dirty="0"/>
              <a:t>0.8 ATRA recoupment adjustment</a:t>
            </a:r>
            <a:br>
              <a:rPr lang="en-US" sz="1300" dirty="0"/>
            </a:br>
            <a:endParaRPr lang="en-US" sz="1300" b="1" dirty="0"/>
          </a:p>
          <a:p>
            <a:pPr marL="461963" indent="-174625">
              <a:buFont typeface="Arial" pitchFamily="34" charset="0"/>
              <a:buChar char="•"/>
              <a:defRPr/>
            </a:pPr>
            <a:r>
              <a:rPr lang="en-US" sz="1300" b="1" dirty="0"/>
              <a:t>Resulting in an overall payment increase  of </a:t>
            </a:r>
            <a:r>
              <a:rPr lang="en-US" sz="1300" b="1" i="1" dirty="0"/>
              <a:t>0.7 percent. </a:t>
            </a:r>
            <a:br>
              <a:rPr lang="en-US" sz="1300" b="1" i="1" dirty="0"/>
            </a:br>
            <a:endParaRPr lang="en-US" sz="1300" b="1" i="1" dirty="0"/>
          </a:p>
          <a:p>
            <a:pPr marL="461963" indent="-174625">
              <a:buFont typeface="Arial" pitchFamily="34" charset="0"/>
              <a:buChar char="•"/>
              <a:defRPr/>
            </a:pPr>
            <a:r>
              <a:rPr lang="en-US" sz="1300" dirty="0"/>
              <a:t>Update does not include the  impact of the 2% reduction to Medicare payments from the sequestration.</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685800" y="152400"/>
            <a:ext cx="7696200" cy="685800"/>
          </a:xfrm>
          <a:prstGeom prst="rect">
            <a:avLst/>
          </a:prstGeom>
          <a:noFill/>
          <a:ln w="57150">
            <a:solidFill>
              <a:srgbClr val="FF9900"/>
            </a:solidFill>
            <a:miter lim="800000"/>
            <a:headEnd/>
            <a:tailEnd/>
          </a:ln>
        </p:spPr>
        <p:txBody>
          <a:bodyPr anchor="ctr"/>
          <a:lstStyle/>
          <a:p>
            <a:pPr algn="ctr" eaLnBrk="0" hangingPunct="0"/>
            <a:r>
              <a:rPr lang="en-US" sz="2800" b="1" dirty="0">
                <a:solidFill>
                  <a:srgbClr val="336699"/>
                </a:solidFill>
                <a:latin typeface="Arial" pitchFamily="34" charset="0"/>
              </a:rPr>
              <a:t>Appendix 6: FY15 VBP Measures</a:t>
            </a:r>
          </a:p>
        </p:txBody>
      </p:sp>
      <p:sp>
        <p:nvSpPr>
          <p:cNvPr id="54275" name="Slide Number Placeholder 10"/>
          <p:cNvSpPr txBox="1">
            <a:spLocks/>
          </p:cNvSpPr>
          <p:nvPr/>
        </p:nvSpPr>
        <p:spPr bwMode="auto">
          <a:xfrm>
            <a:off x="8001000" y="6248400"/>
            <a:ext cx="762000" cy="609600"/>
          </a:xfrm>
          <a:prstGeom prst="rect">
            <a:avLst/>
          </a:prstGeom>
          <a:noFill/>
          <a:ln w="9525">
            <a:noFill/>
            <a:miter lim="800000"/>
            <a:headEnd/>
            <a:tailEnd/>
          </a:ln>
        </p:spPr>
        <p:txBody>
          <a:bodyPr/>
          <a:lstStyle/>
          <a:p>
            <a:pPr algn="ctr"/>
            <a:r>
              <a:rPr lang="en-US" sz="1600" dirty="0"/>
              <a:t>48</a:t>
            </a:r>
          </a:p>
        </p:txBody>
      </p:sp>
      <p:pic>
        <p:nvPicPr>
          <p:cNvPr id="54276" name="Picture 11"/>
          <p:cNvPicPr>
            <a:picLocks noChangeAspect="1" noChangeArrowheads="1"/>
          </p:cNvPicPr>
          <p:nvPr/>
        </p:nvPicPr>
        <p:blipFill>
          <a:blip r:embed="rId2" cstate="print"/>
          <a:srcRect/>
          <a:stretch>
            <a:fillRect/>
          </a:stretch>
        </p:blipFill>
        <p:spPr bwMode="auto">
          <a:xfrm>
            <a:off x="914400" y="1066800"/>
            <a:ext cx="6705600" cy="2990850"/>
          </a:xfrm>
          <a:prstGeom prst="rect">
            <a:avLst/>
          </a:prstGeom>
          <a:noFill/>
          <a:ln w="9525">
            <a:noFill/>
            <a:miter lim="800000"/>
            <a:headEnd/>
            <a:tailEnd/>
          </a:ln>
        </p:spPr>
      </p:pic>
      <p:pic>
        <p:nvPicPr>
          <p:cNvPr id="54277" name="Picture 12"/>
          <p:cNvPicPr>
            <a:picLocks noChangeAspect="1" noChangeArrowheads="1"/>
          </p:cNvPicPr>
          <p:nvPr/>
        </p:nvPicPr>
        <p:blipFill>
          <a:blip r:embed="rId3" cstate="print"/>
          <a:srcRect/>
          <a:stretch>
            <a:fillRect/>
          </a:stretch>
        </p:blipFill>
        <p:spPr bwMode="auto">
          <a:xfrm>
            <a:off x="914400" y="4114800"/>
            <a:ext cx="6718300" cy="927100"/>
          </a:xfrm>
          <a:prstGeom prst="rect">
            <a:avLst/>
          </a:prstGeom>
          <a:noFill/>
          <a:ln w="9525">
            <a:noFill/>
            <a:miter lim="800000"/>
            <a:headEnd/>
            <a:tailEnd/>
          </a:ln>
        </p:spPr>
      </p:pic>
      <p:pic>
        <p:nvPicPr>
          <p:cNvPr id="54278" name="Picture 13"/>
          <p:cNvPicPr>
            <a:picLocks noChangeAspect="1" noChangeArrowheads="1"/>
          </p:cNvPicPr>
          <p:nvPr/>
        </p:nvPicPr>
        <p:blipFill>
          <a:blip r:embed="rId4" cstate="print"/>
          <a:srcRect/>
          <a:stretch>
            <a:fillRect/>
          </a:stretch>
        </p:blipFill>
        <p:spPr bwMode="auto">
          <a:xfrm>
            <a:off x="838200" y="5181600"/>
            <a:ext cx="6705600" cy="457200"/>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685800" y="152400"/>
            <a:ext cx="7696200" cy="685800"/>
          </a:xfrm>
          <a:prstGeom prst="rect">
            <a:avLst/>
          </a:prstGeom>
          <a:noFill/>
          <a:ln w="57150">
            <a:solidFill>
              <a:srgbClr val="FF9900"/>
            </a:solidFill>
            <a:miter lim="800000"/>
            <a:headEnd/>
            <a:tailEnd/>
          </a:ln>
        </p:spPr>
        <p:txBody>
          <a:bodyPr anchor="ctr"/>
          <a:lstStyle/>
          <a:p>
            <a:pPr algn="ctr" eaLnBrk="0" hangingPunct="0"/>
            <a:r>
              <a:rPr lang="en-US" sz="2800" b="1" dirty="0">
                <a:solidFill>
                  <a:srgbClr val="336699"/>
                </a:solidFill>
                <a:latin typeface="Arial" pitchFamily="34" charset="0"/>
              </a:rPr>
              <a:t>Appendix 7: FY16 VBP Measures </a:t>
            </a:r>
          </a:p>
        </p:txBody>
      </p:sp>
      <p:sp>
        <p:nvSpPr>
          <p:cNvPr id="55299" name="Slide Number Placeholder 10"/>
          <p:cNvSpPr txBox="1">
            <a:spLocks/>
          </p:cNvSpPr>
          <p:nvPr/>
        </p:nvSpPr>
        <p:spPr bwMode="auto">
          <a:xfrm>
            <a:off x="8001000" y="6248400"/>
            <a:ext cx="762000" cy="609600"/>
          </a:xfrm>
          <a:prstGeom prst="rect">
            <a:avLst/>
          </a:prstGeom>
          <a:noFill/>
          <a:ln w="9525">
            <a:noFill/>
            <a:miter lim="800000"/>
            <a:headEnd/>
            <a:tailEnd/>
          </a:ln>
        </p:spPr>
        <p:txBody>
          <a:bodyPr/>
          <a:lstStyle/>
          <a:p>
            <a:pPr algn="ctr"/>
            <a:r>
              <a:rPr lang="en-US" sz="1600" dirty="0"/>
              <a:t>49</a:t>
            </a:r>
          </a:p>
        </p:txBody>
      </p:sp>
      <p:pic>
        <p:nvPicPr>
          <p:cNvPr id="55300" name="Picture 6"/>
          <p:cNvPicPr>
            <a:picLocks noChangeAspect="1" noChangeArrowheads="1"/>
          </p:cNvPicPr>
          <p:nvPr/>
        </p:nvPicPr>
        <p:blipFill>
          <a:blip r:embed="rId2" cstate="print"/>
          <a:srcRect/>
          <a:stretch>
            <a:fillRect/>
          </a:stretch>
        </p:blipFill>
        <p:spPr bwMode="auto">
          <a:xfrm>
            <a:off x="914400" y="1447800"/>
            <a:ext cx="7086600" cy="2627313"/>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685800" y="152400"/>
            <a:ext cx="7696200" cy="914400"/>
          </a:xfrm>
          <a:prstGeom prst="rect">
            <a:avLst/>
          </a:prstGeom>
          <a:noFill/>
          <a:ln w="57150">
            <a:solidFill>
              <a:srgbClr val="FF9900"/>
            </a:solidFill>
            <a:miter lim="800000"/>
            <a:headEnd/>
            <a:tailEnd/>
          </a:ln>
        </p:spPr>
        <p:txBody>
          <a:bodyPr anchor="ctr"/>
          <a:lstStyle/>
          <a:p>
            <a:pPr algn="ctr" eaLnBrk="0" hangingPunct="0"/>
            <a:r>
              <a:rPr lang="en-US" sz="2800" b="1" dirty="0">
                <a:solidFill>
                  <a:srgbClr val="336699"/>
                </a:solidFill>
                <a:latin typeface="Arial" pitchFamily="34" charset="0"/>
              </a:rPr>
              <a:t>Appendix 7: FY16 VBP Measures (Continued)</a:t>
            </a:r>
          </a:p>
        </p:txBody>
      </p:sp>
      <p:sp>
        <p:nvSpPr>
          <p:cNvPr id="56323" name="Slide Number Placeholder 10"/>
          <p:cNvSpPr txBox="1">
            <a:spLocks/>
          </p:cNvSpPr>
          <p:nvPr/>
        </p:nvSpPr>
        <p:spPr bwMode="auto">
          <a:xfrm>
            <a:off x="8001000" y="6248400"/>
            <a:ext cx="762000" cy="609600"/>
          </a:xfrm>
          <a:prstGeom prst="rect">
            <a:avLst/>
          </a:prstGeom>
          <a:noFill/>
          <a:ln w="9525">
            <a:noFill/>
            <a:miter lim="800000"/>
            <a:headEnd/>
            <a:tailEnd/>
          </a:ln>
        </p:spPr>
        <p:txBody>
          <a:bodyPr/>
          <a:lstStyle/>
          <a:p>
            <a:pPr algn="ctr"/>
            <a:r>
              <a:rPr lang="en-US" sz="1600" dirty="0"/>
              <a:t>50</a:t>
            </a:r>
          </a:p>
        </p:txBody>
      </p:sp>
      <p:pic>
        <p:nvPicPr>
          <p:cNvPr id="56324" name="Picture 2"/>
          <p:cNvPicPr>
            <a:picLocks noChangeAspect="1" noChangeArrowheads="1"/>
          </p:cNvPicPr>
          <p:nvPr/>
        </p:nvPicPr>
        <p:blipFill>
          <a:blip r:embed="rId2" cstate="print"/>
          <a:srcRect/>
          <a:stretch>
            <a:fillRect/>
          </a:stretch>
        </p:blipFill>
        <p:spPr bwMode="auto">
          <a:xfrm>
            <a:off x="1066800" y="1295400"/>
            <a:ext cx="6791325" cy="2971800"/>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dirty="0" smtClean="0"/>
              <a:t>Other Resources</a:t>
            </a:r>
          </a:p>
        </p:txBody>
      </p:sp>
      <p:sp>
        <p:nvSpPr>
          <p:cNvPr id="57347" name="Content Placeholder 2"/>
          <p:cNvSpPr>
            <a:spLocks noGrp="1"/>
          </p:cNvSpPr>
          <p:nvPr>
            <p:ph idx="1"/>
          </p:nvPr>
        </p:nvSpPr>
        <p:spPr>
          <a:xfrm>
            <a:off x="304800" y="1752600"/>
            <a:ext cx="8458200" cy="3962400"/>
          </a:xfrm>
        </p:spPr>
        <p:txBody>
          <a:bodyPr/>
          <a:lstStyle/>
          <a:p>
            <a:pPr>
              <a:buFont typeface="Wingdings" pitchFamily="2" charset="2"/>
              <a:buNone/>
            </a:pPr>
            <a:endParaRPr lang="en-US" sz="1800" dirty="0" smtClean="0">
              <a:hlinkClick r:id="rId2"/>
            </a:endParaRPr>
          </a:p>
          <a:p>
            <a:r>
              <a:rPr lang="en-US" sz="1800" dirty="0" smtClean="0"/>
              <a:t>FY14 IPPS Changes to Cost Reporting Related to Disproportionate Share Hospital Uncompensated Care Payments. October 3, 2013, </a:t>
            </a:r>
            <a:r>
              <a:rPr lang="en-US" sz="1800" i="1" dirty="0" smtClean="0"/>
              <a:t>Federal Register.</a:t>
            </a:r>
            <a:r>
              <a:rPr lang="en-US" sz="1800" dirty="0" smtClean="0"/>
              <a:t> </a:t>
            </a:r>
            <a:r>
              <a:rPr lang="en-US" sz="1800" dirty="0" smtClean="0">
                <a:hlinkClick r:id="rId2"/>
              </a:rPr>
              <a:t>http://www.gpo.gov/fdsys/pkg/FR-2013-10-03/pdf/2013-24209.pdf</a:t>
            </a:r>
            <a:r>
              <a:rPr lang="en-US" sz="1800" dirty="0" smtClean="0"/>
              <a:t/>
            </a:r>
            <a:br>
              <a:rPr lang="en-US" sz="1800" dirty="0" smtClean="0"/>
            </a:br>
            <a:endParaRPr lang="en-US" sz="1800" dirty="0" smtClean="0"/>
          </a:p>
          <a:p>
            <a:r>
              <a:rPr lang="en-US" sz="1800" dirty="0" smtClean="0"/>
              <a:t>FY14 IPPS Final Rule. August 19, 2013, </a:t>
            </a:r>
            <a:r>
              <a:rPr lang="en-US" sz="1800" i="1" dirty="0" smtClean="0"/>
              <a:t>Federal Register.</a:t>
            </a:r>
            <a:endParaRPr lang="en-US" i="1" dirty="0" smtClean="0"/>
          </a:p>
          <a:p>
            <a:pPr lvl="1">
              <a:buFont typeface="Wingdings" pitchFamily="2" charset="2"/>
              <a:buNone/>
            </a:pPr>
            <a:r>
              <a:rPr lang="en-US" sz="1800" dirty="0" smtClean="0">
                <a:hlinkClick r:id="rId3"/>
              </a:rPr>
              <a:t>http://www.gpo.gov/fdsys/pkg/FR-2013-08-19/pdf/2013-18956.pdf</a:t>
            </a:r>
            <a:endParaRPr lang="en-US" sz="1800" dirty="0" smtClean="0"/>
          </a:p>
          <a:p>
            <a:pPr>
              <a:buFont typeface="Wingdings" pitchFamily="2" charset="2"/>
              <a:buNone/>
            </a:pPr>
            <a:endParaRPr lang="en-US" dirty="0" smtClean="0"/>
          </a:p>
          <a:p>
            <a:endParaRPr lang="en-US" dirty="0" smtClean="0"/>
          </a:p>
        </p:txBody>
      </p:sp>
      <p:sp>
        <p:nvSpPr>
          <p:cNvPr id="57348" name="TextBox 3"/>
          <p:cNvSpPr txBox="1">
            <a:spLocks noChangeArrowheads="1"/>
          </p:cNvSpPr>
          <p:nvPr/>
        </p:nvSpPr>
        <p:spPr bwMode="auto">
          <a:xfrm>
            <a:off x="8229600" y="6172200"/>
            <a:ext cx="488950" cy="338138"/>
          </a:xfrm>
          <a:prstGeom prst="rect">
            <a:avLst/>
          </a:prstGeom>
          <a:noFill/>
          <a:ln w="9525">
            <a:noFill/>
            <a:miter lim="800000"/>
            <a:headEnd/>
            <a:tailEnd/>
          </a:ln>
        </p:spPr>
        <p:txBody>
          <a:bodyPr>
            <a:spAutoFit/>
          </a:bodyPr>
          <a:lstStyle/>
          <a:p>
            <a:r>
              <a:rPr lang="en-US" sz="1600" dirty="0"/>
              <a:t>51</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104775"/>
            <a:ext cx="8229600" cy="563563"/>
          </a:xfrm>
          <a:ln>
            <a:noFill/>
          </a:ln>
        </p:spPr>
        <p:txBody>
          <a:bodyPr lIns="91436" tIns="45716" rIns="91436" bIns="45716"/>
          <a:lstStyle/>
          <a:p>
            <a:pPr eaLnBrk="1" hangingPunct="1"/>
            <a:r>
              <a:rPr lang="en-US" dirty="0" smtClean="0"/>
              <a:t>Capital Base Rates and Payments </a:t>
            </a:r>
          </a:p>
        </p:txBody>
      </p:sp>
      <p:sp>
        <p:nvSpPr>
          <p:cNvPr id="9219" name="Line 3"/>
          <p:cNvSpPr>
            <a:spLocks noChangeShapeType="1"/>
          </p:cNvSpPr>
          <p:nvPr/>
        </p:nvSpPr>
        <p:spPr bwMode="auto">
          <a:xfrm>
            <a:off x="0" y="866775"/>
            <a:ext cx="9144000" cy="0"/>
          </a:xfrm>
          <a:prstGeom prst="line">
            <a:avLst/>
          </a:prstGeom>
          <a:noFill/>
          <a:ln w="9525">
            <a:solidFill>
              <a:schemeClr val="tx1"/>
            </a:solidFill>
            <a:round/>
            <a:headEnd/>
            <a:tailEnd/>
          </a:ln>
        </p:spPr>
        <p:txBody>
          <a:bodyPr/>
          <a:lstStyle/>
          <a:p>
            <a:endParaRPr lang="en-US" dirty="0"/>
          </a:p>
        </p:txBody>
      </p:sp>
      <p:sp>
        <p:nvSpPr>
          <p:cNvPr id="9220" name="Text Box 4"/>
          <p:cNvSpPr txBox="1">
            <a:spLocks noChangeArrowheads="1"/>
          </p:cNvSpPr>
          <p:nvPr/>
        </p:nvSpPr>
        <p:spPr bwMode="auto">
          <a:xfrm>
            <a:off x="1490664" y="914400"/>
            <a:ext cx="6067431" cy="307777"/>
          </a:xfrm>
          <a:prstGeom prst="rect">
            <a:avLst/>
          </a:prstGeom>
          <a:noFill/>
          <a:ln w="9525">
            <a:noFill/>
            <a:miter lim="800000"/>
            <a:headEnd/>
            <a:tailEnd/>
          </a:ln>
        </p:spPr>
        <p:txBody>
          <a:bodyPr wrap="none">
            <a:spAutoFit/>
          </a:bodyPr>
          <a:lstStyle/>
          <a:p>
            <a:pPr algn="ctr"/>
            <a:r>
              <a:rPr lang="en-US" sz="1400" b="1" i="1" dirty="0">
                <a:latin typeface="Arial" pitchFamily="34" charset="0"/>
              </a:rPr>
              <a:t>Capital Payments Are Increased by an Estimated </a:t>
            </a:r>
            <a:r>
              <a:rPr lang="en-US" sz="1400" b="1" i="1" dirty="0" smtClean="0">
                <a:latin typeface="Arial" pitchFamily="34" charset="0"/>
              </a:rPr>
              <a:t> 1.6 Percent in FY14</a:t>
            </a:r>
            <a:endParaRPr lang="en-US" sz="1400" b="1" i="1" dirty="0">
              <a:latin typeface="Arial" pitchFamily="34" charset="0"/>
            </a:endParaRPr>
          </a:p>
        </p:txBody>
      </p:sp>
      <p:sp>
        <p:nvSpPr>
          <p:cNvPr id="9221" name="Text Box 5"/>
          <p:cNvSpPr txBox="1">
            <a:spLocks noChangeArrowheads="1"/>
          </p:cNvSpPr>
          <p:nvPr/>
        </p:nvSpPr>
        <p:spPr bwMode="auto">
          <a:xfrm>
            <a:off x="228600" y="2362200"/>
            <a:ext cx="4038600" cy="457200"/>
          </a:xfrm>
          <a:prstGeom prst="rect">
            <a:avLst/>
          </a:prstGeom>
          <a:noFill/>
          <a:ln w="9525">
            <a:noFill/>
            <a:miter lim="800000"/>
            <a:headEnd/>
            <a:tailEnd/>
          </a:ln>
        </p:spPr>
        <p:txBody>
          <a:bodyPr>
            <a:spAutoFit/>
          </a:bodyPr>
          <a:lstStyle/>
          <a:p>
            <a:pPr>
              <a:spcBef>
                <a:spcPct val="50000"/>
              </a:spcBef>
            </a:pPr>
            <a:endParaRPr lang="en-US" sz="2400" dirty="0"/>
          </a:p>
        </p:txBody>
      </p:sp>
      <p:sp>
        <p:nvSpPr>
          <p:cNvPr id="9222" name="Text Box 6"/>
          <p:cNvSpPr txBox="1">
            <a:spLocks noChangeArrowheads="1"/>
          </p:cNvSpPr>
          <p:nvPr/>
        </p:nvSpPr>
        <p:spPr bwMode="auto">
          <a:xfrm>
            <a:off x="1143000" y="1219200"/>
            <a:ext cx="1546225" cy="304800"/>
          </a:xfrm>
          <a:prstGeom prst="rect">
            <a:avLst/>
          </a:prstGeom>
          <a:noFill/>
          <a:ln w="9525">
            <a:noFill/>
            <a:miter lim="800000"/>
            <a:headEnd/>
            <a:tailEnd/>
          </a:ln>
        </p:spPr>
        <p:txBody>
          <a:bodyPr>
            <a:spAutoFit/>
          </a:bodyPr>
          <a:lstStyle/>
          <a:p>
            <a:r>
              <a:rPr lang="en-US" sz="1400" b="1" u="sng" dirty="0">
                <a:latin typeface="Arial" pitchFamily="34" charset="0"/>
              </a:rPr>
              <a:t>IPPS Provisions</a:t>
            </a:r>
          </a:p>
        </p:txBody>
      </p:sp>
      <p:sp>
        <p:nvSpPr>
          <p:cNvPr id="8199" name="Text Box 7"/>
          <p:cNvSpPr txBox="1">
            <a:spLocks noChangeArrowheads="1"/>
          </p:cNvSpPr>
          <p:nvPr/>
        </p:nvSpPr>
        <p:spPr bwMode="auto">
          <a:xfrm>
            <a:off x="457200" y="1600200"/>
            <a:ext cx="3810000" cy="3292475"/>
          </a:xfrm>
          <a:prstGeom prst="rect">
            <a:avLst/>
          </a:prstGeom>
          <a:noFill/>
          <a:ln w="9525">
            <a:solidFill>
              <a:schemeClr val="tx1"/>
            </a:solidFill>
            <a:miter lim="800000"/>
            <a:headEnd/>
            <a:tailEnd/>
          </a:ln>
        </p:spPr>
        <p:txBody>
          <a:bodyPr>
            <a:spAutoFit/>
          </a:bodyPr>
          <a:lstStyle/>
          <a:p>
            <a:pPr marL="115888" indent="-115888">
              <a:buFont typeface="Arial" pitchFamily="34" charset="0"/>
              <a:buChar char="•"/>
              <a:defRPr/>
            </a:pPr>
            <a:r>
              <a:rPr lang="en-US" sz="1400" dirty="0"/>
              <a:t>CMS established an FY14 update of 0.9% in determining the FY13 capital federal rate for all hospitals.</a:t>
            </a:r>
          </a:p>
          <a:p>
            <a:pPr>
              <a:defRPr/>
            </a:pPr>
            <a:endParaRPr lang="en-US" sz="1400" dirty="0"/>
          </a:p>
          <a:p>
            <a:pPr marL="115888" indent="-115888">
              <a:buFont typeface="Arial" pitchFamily="34" charset="0"/>
              <a:buChar char="•"/>
              <a:defRPr/>
            </a:pPr>
            <a:r>
              <a:rPr lang="en-US" sz="1400" dirty="0"/>
              <a:t>Combined effect of all the changes will increase the FY14 national capital federal rate by 1.90 percent compared to the FY13 national capital federal rate.</a:t>
            </a:r>
            <a:br>
              <a:rPr lang="en-US" sz="1400" dirty="0"/>
            </a:br>
            <a:endParaRPr lang="en-US" dirty="0"/>
          </a:p>
          <a:p>
            <a:pPr marL="173038" indent="-115888">
              <a:buFont typeface="Arial" pitchFamily="34" charset="0"/>
              <a:buChar char="•"/>
              <a:defRPr/>
            </a:pPr>
            <a:r>
              <a:rPr lang="en-US" sz="1400" dirty="0"/>
              <a:t>Capital rate established at </a:t>
            </a:r>
            <a:r>
              <a:rPr lang="en-US" sz="1400" b="1" dirty="0"/>
              <a:t>$429.31 </a:t>
            </a:r>
            <a:r>
              <a:rPr lang="en-US" sz="1400" dirty="0"/>
              <a:t>for FY14.</a:t>
            </a:r>
          </a:p>
          <a:p>
            <a:pPr marL="173038" indent="-115888">
              <a:buFont typeface="Arial" pitchFamily="34" charset="0"/>
              <a:buChar char="•"/>
              <a:defRPr/>
            </a:pPr>
            <a:endParaRPr lang="en-US" sz="1400" dirty="0"/>
          </a:p>
          <a:p>
            <a:pPr marL="173038" indent="-115888">
              <a:buFont typeface="Arial" pitchFamily="34" charset="0"/>
              <a:buChar char="•"/>
              <a:defRPr/>
            </a:pPr>
            <a:r>
              <a:rPr lang="en-US" sz="1400" dirty="0"/>
              <a:t> Estimated </a:t>
            </a:r>
            <a:r>
              <a:rPr lang="en-US" sz="1400" b="1" dirty="0"/>
              <a:t>$134 million </a:t>
            </a:r>
            <a:r>
              <a:rPr lang="en-US" sz="1400" dirty="0"/>
              <a:t>increase in FY14 capital payments (or 1.6 percent change)</a:t>
            </a:r>
          </a:p>
          <a:p>
            <a:pPr marL="173038" indent="-115888">
              <a:buFont typeface="Arial" pitchFamily="34" charset="0"/>
              <a:buChar char="•"/>
              <a:defRPr/>
            </a:pPr>
            <a:endParaRPr lang="en-US" sz="1400" dirty="0"/>
          </a:p>
        </p:txBody>
      </p:sp>
      <p:sp>
        <p:nvSpPr>
          <p:cNvPr id="9224" name="AutoShape 10"/>
          <p:cNvSpPr>
            <a:spLocks noChangeArrowheads="1"/>
          </p:cNvSpPr>
          <p:nvPr/>
        </p:nvSpPr>
        <p:spPr bwMode="auto">
          <a:xfrm>
            <a:off x="4343400" y="2743200"/>
            <a:ext cx="762000" cy="990600"/>
          </a:xfrm>
          <a:prstGeom prst="rightArrow">
            <a:avLst>
              <a:gd name="adj1" fmla="val 50000"/>
              <a:gd name="adj2" fmla="val 25000"/>
            </a:avLst>
          </a:prstGeom>
          <a:solidFill>
            <a:srgbClr val="00FFFF"/>
          </a:solidFill>
          <a:ln w="9525">
            <a:solidFill>
              <a:schemeClr val="tx1"/>
            </a:solidFill>
            <a:miter lim="800000"/>
            <a:headEnd/>
            <a:tailEnd/>
          </a:ln>
        </p:spPr>
        <p:txBody>
          <a:bodyPr wrap="none" anchor="ctr"/>
          <a:lstStyle/>
          <a:p>
            <a:endParaRPr lang="en-US" sz="2400" dirty="0"/>
          </a:p>
        </p:txBody>
      </p:sp>
      <p:sp>
        <p:nvSpPr>
          <p:cNvPr id="9225" name="Text Box 11"/>
          <p:cNvSpPr txBox="1">
            <a:spLocks noChangeArrowheads="1"/>
          </p:cNvSpPr>
          <p:nvPr/>
        </p:nvSpPr>
        <p:spPr bwMode="auto">
          <a:xfrm>
            <a:off x="5181600" y="1600200"/>
            <a:ext cx="3602038" cy="954088"/>
          </a:xfrm>
          <a:prstGeom prst="rect">
            <a:avLst/>
          </a:prstGeom>
          <a:noFill/>
          <a:ln w="9525">
            <a:solidFill>
              <a:schemeClr val="tx1"/>
            </a:solidFill>
            <a:miter lim="800000"/>
            <a:headEnd/>
            <a:tailEnd/>
          </a:ln>
        </p:spPr>
        <p:txBody>
          <a:bodyPr>
            <a:spAutoFit/>
          </a:bodyPr>
          <a:lstStyle/>
          <a:p>
            <a:pPr>
              <a:buFontTx/>
              <a:buChar char="•"/>
            </a:pPr>
            <a:endParaRPr lang="en-US" sz="1400" dirty="0"/>
          </a:p>
          <a:p>
            <a:pPr>
              <a:buFontTx/>
              <a:buChar char="•"/>
            </a:pPr>
            <a:endParaRPr lang="en-US" sz="1400" dirty="0"/>
          </a:p>
          <a:p>
            <a:pPr>
              <a:buFontTx/>
              <a:buChar char="•"/>
            </a:pPr>
            <a:endParaRPr lang="en-US" sz="1400" dirty="0"/>
          </a:p>
          <a:p>
            <a:pPr>
              <a:buFontTx/>
              <a:buChar char="•"/>
            </a:pPr>
            <a:endParaRPr lang="en-US" sz="1400" dirty="0"/>
          </a:p>
        </p:txBody>
      </p:sp>
      <p:sp>
        <p:nvSpPr>
          <p:cNvPr id="9226" name="Text Box 12"/>
          <p:cNvSpPr txBox="1">
            <a:spLocks noChangeArrowheads="1"/>
          </p:cNvSpPr>
          <p:nvPr/>
        </p:nvSpPr>
        <p:spPr bwMode="auto">
          <a:xfrm>
            <a:off x="5867400" y="1295400"/>
            <a:ext cx="2349500" cy="307975"/>
          </a:xfrm>
          <a:prstGeom prst="rect">
            <a:avLst/>
          </a:prstGeom>
          <a:noFill/>
          <a:ln w="9525">
            <a:noFill/>
            <a:miter lim="800000"/>
            <a:headEnd/>
            <a:tailEnd/>
          </a:ln>
        </p:spPr>
        <p:txBody>
          <a:bodyPr>
            <a:spAutoFit/>
          </a:bodyPr>
          <a:lstStyle/>
          <a:p>
            <a:r>
              <a:rPr lang="en-US" sz="1400" b="1" u="sng" dirty="0">
                <a:latin typeface="Arial" pitchFamily="34" charset="0"/>
              </a:rPr>
              <a:t>Implications for Hospitals</a:t>
            </a:r>
          </a:p>
        </p:txBody>
      </p:sp>
      <p:sp>
        <p:nvSpPr>
          <p:cNvPr id="9227" name="Text Box 17"/>
          <p:cNvSpPr txBox="1">
            <a:spLocks noChangeArrowheads="1"/>
          </p:cNvSpPr>
          <p:nvPr/>
        </p:nvSpPr>
        <p:spPr bwMode="auto">
          <a:xfrm>
            <a:off x="304800" y="5562600"/>
            <a:ext cx="4114800" cy="461963"/>
          </a:xfrm>
          <a:prstGeom prst="rect">
            <a:avLst/>
          </a:prstGeom>
          <a:noFill/>
          <a:ln w="9525">
            <a:noFill/>
            <a:miter lim="800000"/>
            <a:headEnd/>
            <a:tailEnd/>
          </a:ln>
        </p:spPr>
        <p:txBody>
          <a:bodyPr>
            <a:spAutoFit/>
          </a:bodyPr>
          <a:lstStyle/>
          <a:p>
            <a:r>
              <a:rPr lang="en-US" dirty="0"/>
              <a:t>Notes:</a:t>
            </a:r>
          </a:p>
          <a:p>
            <a:r>
              <a:rPr lang="en-US" dirty="0"/>
              <a:t>1. See Appendix 2 for FY14 standard federal capital rates</a:t>
            </a:r>
          </a:p>
        </p:txBody>
      </p:sp>
      <p:sp>
        <p:nvSpPr>
          <p:cNvPr id="9228" name="TextBox 11"/>
          <p:cNvSpPr txBox="1">
            <a:spLocks noChangeArrowheads="1"/>
          </p:cNvSpPr>
          <p:nvPr/>
        </p:nvSpPr>
        <p:spPr bwMode="auto">
          <a:xfrm>
            <a:off x="5334000" y="1752600"/>
            <a:ext cx="3200400" cy="738188"/>
          </a:xfrm>
          <a:prstGeom prst="rect">
            <a:avLst/>
          </a:prstGeom>
          <a:noFill/>
          <a:ln w="9525">
            <a:noFill/>
            <a:miter lim="800000"/>
            <a:headEnd/>
            <a:tailEnd/>
          </a:ln>
        </p:spPr>
        <p:txBody>
          <a:bodyPr>
            <a:spAutoFit/>
          </a:bodyPr>
          <a:lstStyle/>
          <a:p>
            <a:pPr marL="173038" indent="-115888">
              <a:buFont typeface="Arial" pitchFamily="34" charset="0"/>
              <a:buChar char="•"/>
            </a:pPr>
            <a:r>
              <a:rPr lang="en-US" sz="1400" dirty="0"/>
              <a:t>Additional negative adjustments for documentation and coding should be anticipated.</a:t>
            </a:r>
            <a:endParaRPr lang="en-US" sz="1400" dirty="0">
              <a:solidFill>
                <a:srgbClr val="FF0000"/>
              </a:solidFill>
            </a:endParaRPr>
          </a:p>
        </p:txBody>
      </p:sp>
      <p:sp>
        <p:nvSpPr>
          <p:cNvPr id="9229" name="Slide Number Placeholder 10"/>
          <p:cNvSpPr txBox="1">
            <a:spLocks/>
          </p:cNvSpPr>
          <p:nvPr/>
        </p:nvSpPr>
        <p:spPr bwMode="auto">
          <a:xfrm>
            <a:off x="8001000" y="6096000"/>
            <a:ext cx="762000" cy="609600"/>
          </a:xfrm>
          <a:prstGeom prst="rect">
            <a:avLst/>
          </a:prstGeom>
          <a:noFill/>
          <a:ln w="9525">
            <a:noFill/>
            <a:miter lim="800000"/>
            <a:headEnd/>
            <a:tailEnd/>
          </a:ln>
        </p:spPr>
        <p:txBody>
          <a:bodyPr/>
          <a:lstStyle/>
          <a:p>
            <a:pPr algn="ctr"/>
            <a:r>
              <a:rPr lang="en-US" sz="1600" dirty="0"/>
              <a:t>4</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8"/>
          <p:cNvSpPr>
            <a:spLocks noGrp="1"/>
          </p:cNvSpPr>
          <p:nvPr>
            <p:ph idx="1"/>
          </p:nvPr>
        </p:nvSpPr>
        <p:spPr>
          <a:xfrm>
            <a:off x="457200" y="914400"/>
            <a:ext cx="8001000" cy="4648200"/>
          </a:xfrm>
        </p:spPr>
        <p:txBody>
          <a:bodyPr/>
          <a:lstStyle/>
          <a:p>
            <a:r>
              <a:rPr lang="en-US" sz="1600" dirty="0" smtClean="0"/>
              <a:t>CMS calculated a final outlier fixed-loss cost threshold for FY14 equal to the prospective payment rate for the MS–DRG, plus any IME, empirically justified Medicare DSH payments, estimated uncompensated care payment, and any add-on payments for new technology, plus </a:t>
            </a:r>
            <a:r>
              <a:rPr lang="en-US" sz="1600" b="1" dirty="0" smtClean="0"/>
              <a:t>$21,748. </a:t>
            </a:r>
            <a:r>
              <a:rPr lang="en-US" sz="1600" dirty="0" smtClean="0"/>
              <a:t>The current amount is $21,821.</a:t>
            </a:r>
            <a:r>
              <a:rPr lang="en-US" sz="1600" b="1" dirty="0" smtClean="0"/>
              <a:t/>
            </a:r>
            <a:br>
              <a:rPr lang="en-US" sz="1600" b="1" dirty="0" smtClean="0"/>
            </a:br>
            <a:endParaRPr lang="en-US" sz="1600" b="1" dirty="0" smtClean="0"/>
          </a:p>
          <a:p>
            <a:r>
              <a:rPr lang="en-US" sz="1600" dirty="0" smtClean="0"/>
              <a:t>FY14 threshold is lower than the FY14 proposed outlier threshold of $24,140.</a:t>
            </a:r>
          </a:p>
          <a:p>
            <a:pPr>
              <a:buFont typeface="Wingdings" pitchFamily="2" charset="2"/>
              <a:buNone/>
            </a:pPr>
            <a:endParaRPr lang="en-US" sz="1600" b="1" dirty="0" smtClean="0">
              <a:latin typeface="Tahoma" pitchFamily="34" charset="0"/>
              <a:cs typeface="Tahoma" pitchFamily="34" charset="0"/>
            </a:endParaRPr>
          </a:p>
          <a:p>
            <a:r>
              <a:rPr lang="en-US" sz="1600" dirty="0" smtClean="0"/>
              <a:t>CMS believes that taking into consideration uncompensated care payments in the calculation of the outlier threshold contributed to a lower final fixed loss outlier threshold for FY14.</a:t>
            </a:r>
          </a:p>
          <a:p>
            <a:pPr>
              <a:buFont typeface="Wingdings" pitchFamily="2" charset="2"/>
              <a:buNone/>
            </a:pPr>
            <a:endParaRPr lang="en-US" sz="1600" dirty="0" smtClean="0"/>
          </a:p>
          <a:p>
            <a:r>
              <a:rPr lang="en-US" sz="1600" dirty="0" smtClean="0"/>
              <a:t>CMS projects that the thresholds for FY14 will result in outlier payments that will equal 5.1 percent of operating DRG payments and 6.07 percent of capital payments based on the federal rate.</a:t>
            </a:r>
            <a:r>
              <a:rPr lang="en-US" sz="1600" dirty="0" smtClean="0">
                <a:latin typeface="Tahoma" pitchFamily="34" charset="0"/>
                <a:cs typeface="Tahoma" pitchFamily="34" charset="0"/>
              </a:rPr>
              <a:t/>
            </a:r>
            <a:br>
              <a:rPr lang="en-US" sz="1600" dirty="0" smtClean="0">
                <a:latin typeface="Tahoma" pitchFamily="34" charset="0"/>
                <a:cs typeface="Tahoma" pitchFamily="34" charset="0"/>
              </a:rPr>
            </a:br>
            <a:endParaRPr lang="en-US" sz="1600" dirty="0" smtClean="0">
              <a:latin typeface="Tahoma" pitchFamily="34" charset="0"/>
              <a:cs typeface="Tahoma" pitchFamily="34" charset="0"/>
            </a:endParaRPr>
          </a:p>
          <a:p>
            <a:pPr>
              <a:buFont typeface="Wingdings" pitchFamily="2" charset="2"/>
              <a:buNone/>
            </a:pPr>
            <a:endParaRPr lang="en-US" sz="1800" dirty="0" smtClean="0"/>
          </a:p>
          <a:p>
            <a:pPr>
              <a:buFont typeface="Wingdings" pitchFamily="2" charset="2"/>
              <a:buNone/>
            </a:pPr>
            <a:endParaRPr lang="en-US" sz="1800" dirty="0" smtClean="0"/>
          </a:p>
        </p:txBody>
      </p:sp>
      <p:sp>
        <p:nvSpPr>
          <p:cNvPr id="10243" name="Rectangle 2"/>
          <p:cNvSpPr>
            <a:spLocks noGrp="1" noChangeArrowheads="1"/>
          </p:cNvSpPr>
          <p:nvPr>
            <p:ph type="title"/>
          </p:nvPr>
        </p:nvSpPr>
        <p:spPr>
          <a:xfrm>
            <a:off x="457200" y="228600"/>
            <a:ext cx="8229600" cy="685800"/>
          </a:xfrm>
          <a:ln>
            <a:noFill/>
          </a:ln>
        </p:spPr>
        <p:txBody>
          <a:bodyPr lIns="91436" tIns="45716" rIns="91436" bIns="45716"/>
          <a:lstStyle/>
          <a:p>
            <a:pPr eaLnBrk="1" hangingPunct="1"/>
            <a:r>
              <a:rPr lang="en-US" dirty="0" smtClean="0"/>
              <a:t>Outlier Payments</a:t>
            </a:r>
          </a:p>
        </p:txBody>
      </p:sp>
      <p:cxnSp>
        <p:nvCxnSpPr>
          <p:cNvPr id="10244" name="Straight Connector 9"/>
          <p:cNvCxnSpPr>
            <a:cxnSpLocks noChangeShapeType="1"/>
          </p:cNvCxnSpPr>
          <p:nvPr/>
        </p:nvCxnSpPr>
        <p:spPr bwMode="auto">
          <a:xfrm>
            <a:off x="0" y="838200"/>
            <a:ext cx="9144000" cy="0"/>
          </a:xfrm>
          <a:prstGeom prst="line">
            <a:avLst/>
          </a:prstGeom>
          <a:noFill/>
          <a:ln w="9525" algn="ctr">
            <a:solidFill>
              <a:schemeClr val="tx1"/>
            </a:solidFill>
            <a:miter lim="800000"/>
            <a:headEnd/>
            <a:tailEnd/>
          </a:ln>
        </p:spPr>
      </p:cxnSp>
      <p:sp>
        <p:nvSpPr>
          <p:cNvPr id="10245" name="Slide Number Placeholder 10"/>
          <p:cNvSpPr txBox="1">
            <a:spLocks/>
          </p:cNvSpPr>
          <p:nvPr/>
        </p:nvSpPr>
        <p:spPr bwMode="auto">
          <a:xfrm>
            <a:off x="8077200" y="6172200"/>
            <a:ext cx="609600" cy="685800"/>
          </a:xfrm>
          <a:prstGeom prst="rect">
            <a:avLst/>
          </a:prstGeom>
          <a:noFill/>
          <a:ln w="9525">
            <a:noFill/>
            <a:miter lim="800000"/>
            <a:headEnd/>
            <a:tailEnd/>
          </a:ln>
        </p:spPr>
        <p:txBody>
          <a:bodyPr/>
          <a:lstStyle/>
          <a:p>
            <a:pPr algn="ctr"/>
            <a:r>
              <a:rPr lang="en-US" sz="1600" dirty="0"/>
              <a:t>5</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457200" y="90488"/>
            <a:ext cx="8229600" cy="563562"/>
          </a:xfrm>
          <a:prstGeom prst="rect">
            <a:avLst/>
          </a:prstGeom>
          <a:noFill/>
          <a:ln w="57150">
            <a:noFill/>
            <a:miter lim="800000"/>
            <a:headEnd/>
            <a:tailEnd/>
          </a:ln>
        </p:spPr>
        <p:txBody>
          <a:bodyPr lIns="91436" tIns="45716" rIns="91436" bIns="45716" anchor="ctr"/>
          <a:lstStyle/>
          <a:p>
            <a:pPr algn="ctr">
              <a:defRPr/>
            </a:pPr>
            <a:r>
              <a:rPr lang="en-US" sz="3600" b="1" kern="0" dirty="0">
                <a:solidFill>
                  <a:srgbClr val="336699"/>
                </a:solidFill>
                <a:latin typeface="+mj-lt"/>
                <a:ea typeface="+mj-ea"/>
                <a:cs typeface="+mj-cs"/>
              </a:rPr>
              <a:t>Quality Data for Payment Update</a:t>
            </a:r>
          </a:p>
        </p:txBody>
      </p:sp>
      <p:cxnSp>
        <p:nvCxnSpPr>
          <p:cNvPr id="11267" name="Straight Connector 3"/>
          <p:cNvCxnSpPr>
            <a:cxnSpLocks noChangeShapeType="1"/>
          </p:cNvCxnSpPr>
          <p:nvPr/>
        </p:nvCxnSpPr>
        <p:spPr bwMode="auto">
          <a:xfrm>
            <a:off x="0" y="685800"/>
            <a:ext cx="9144000" cy="0"/>
          </a:xfrm>
          <a:prstGeom prst="line">
            <a:avLst/>
          </a:prstGeom>
          <a:noFill/>
          <a:ln w="9525" algn="ctr">
            <a:solidFill>
              <a:schemeClr val="tx1"/>
            </a:solidFill>
            <a:miter lim="800000"/>
            <a:headEnd/>
            <a:tailEnd/>
          </a:ln>
        </p:spPr>
      </p:cxnSp>
      <p:sp>
        <p:nvSpPr>
          <p:cNvPr id="11268" name="TextBox 5"/>
          <p:cNvSpPr txBox="1">
            <a:spLocks noChangeArrowheads="1"/>
          </p:cNvSpPr>
          <p:nvPr/>
        </p:nvSpPr>
        <p:spPr bwMode="auto">
          <a:xfrm>
            <a:off x="228600" y="838200"/>
            <a:ext cx="8610600" cy="5170488"/>
          </a:xfrm>
          <a:prstGeom prst="rect">
            <a:avLst/>
          </a:prstGeom>
          <a:noFill/>
          <a:ln w="9525">
            <a:noFill/>
            <a:miter lim="800000"/>
            <a:headEnd/>
            <a:tailEnd/>
          </a:ln>
        </p:spPr>
        <p:txBody>
          <a:bodyPr>
            <a:spAutoFit/>
          </a:bodyPr>
          <a:lstStyle/>
          <a:p>
            <a:pPr marL="231775" indent="-231775">
              <a:buFont typeface="Arial" pitchFamily="34" charset="0"/>
              <a:buChar char="•"/>
              <a:defRPr/>
            </a:pPr>
            <a:r>
              <a:rPr lang="en-US" sz="1800" dirty="0"/>
              <a:t>For FY14, CMS suspended data collection for four measures </a:t>
            </a:r>
            <a:r>
              <a:rPr lang="en-US" sz="1800" dirty="0" smtClean="0"/>
              <a:t>(beginning </a:t>
            </a:r>
            <a:r>
              <a:rPr lang="en-US" sz="1800" dirty="0"/>
              <a:t>with January 1, 2012, </a:t>
            </a:r>
            <a:r>
              <a:rPr lang="en-US" sz="1800" dirty="0" smtClean="0"/>
              <a:t>discharges), </a:t>
            </a:r>
            <a:r>
              <a:rPr lang="en-US" sz="1800" dirty="0"/>
              <a:t>affecting the FY14 payment determination and subsequent years.</a:t>
            </a:r>
            <a:br>
              <a:rPr lang="en-US" sz="1800" dirty="0"/>
            </a:br>
            <a:endParaRPr lang="en-US" sz="1800" dirty="0"/>
          </a:p>
          <a:p>
            <a:pPr>
              <a:buFont typeface="Arial" pitchFamily="34" charset="0"/>
              <a:buChar char="•"/>
              <a:defRPr/>
            </a:pPr>
            <a:r>
              <a:rPr lang="en-US" sz="1800" dirty="0"/>
              <a:t> These measures include:</a:t>
            </a:r>
          </a:p>
          <a:p>
            <a:pPr>
              <a:defRPr/>
            </a:pPr>
            <a:endParaRPr lang="en-US" sz="1800" dirty="0"/>
          </a:p>
          <a:p>
            <a:pPr lvl="1">
              <a:buFont typeface="Wingdings" pitchFamily="2" charset="2"/>
              <a:buChar char="v"/>
              <a:defRPr/>
            </a:pPr>
            <a:r>
              <a:rPr lang="en-US" sz="1800" dirty="0"/>
              <a:t>Acute Myocardial Infarction (AMI) </a:t>
            </a:r>
          </a:p>
          <a:p>
            <a:pPr lvl="2">
              <a:buFont typeface="Courier New" pitchFamily="49" charset="0"/>
              <a:buChar char="o"/>
              <a:defRPr/>
            </a:pPr>
            <a:r>
              <a:rPr lang="en-US" sz="1800" dirty="0"/>
              <a:t> AMI-1 Aspirin at arrival </a:t>
            </a:r>
          </a:p>
          <a:p>
            <a:pPr lvl="2">
              <a:buFont typeface="Courier New" pitchFamily="49" charset="0"/>
              <a:buChar char="o"/>
              <a:defRPr/>
            </a:pPr>
            <a:r>
              <a:rPr lang="en-US" sz="1800" dirty="0"/>
              <a:t> AMI-3 ACEI/ARB for left ventricular systolic dysfunction </a:t>
            </a:r>
          </a:p>
          <a:p>
            <a:pPr lvl="2">
              <a:buFont typeface="Courier New" pitchFamily="49" charset="0"/>
              <a:buChar char="o"/>
              <a:defRPr/>
            </a:pPr>
            <a:r>
              <a:rPr lang="en-US" sz="1800" dirty="0"/>
              <a:t> AMI-5 Beta-blocker prescribed at discharge</a:t>
            </a:r>
          </a:p>
          <a:p>
            <a:pPr lvl="2">
              <a:buFont typeface="Courier New" pitchFamily="49" charset="0"/>
              <a:buChar char="o"/>
              <a:defRPr/>
            </a:pPr>
            <a:endParaRPr lang="en-US" sz="1800" dirty="0"/>
          </a:p>
          <a:p>
            <a:pPr lvl="1">
              <a:buFont typeface="Wingdings" pitchFamily="2" charset="2"/>
              <a:buChar char="v"/>
              <a:defRPr/>
            </a:pPr>
            <a:r>
              <a:rPr lang="en-US" sz="1800" dirty="0"/>
              <a:t>  Surgical Care Improvement Project (SCIP) </a:t>
            </a:r>
          </a:p>
          <a:p>
            <a:pPr lvl="2">
              <a:buFont typeface="Courier New" pitchFamily="49" charset="0"/>
              <a:buChar char="o"/>
              <a:defRPr/>
            </a:pPr>
            <a:r>
              <a:rPr lang="en-US" sz="1800" dirty="0"/>
              <a:t> SCIP INF-6 Appropriate Hair Removal 	</a:t>
            </a:r>
          </a:p>
          <a:p>
            <a:pPr lvl="1">
              <a:buFont typeface="Wingdings" pitchFamily="2" charset="2"/>
              <a:buChar char="v"/>
              <a:defRPr/>
            </a:pPr>
            <a:endParaRPr lang="en-US" sz="1800" dirty="0"/>
          </a:p>
          <a:p>
            <a:pPr marL="173038" indent="-173038">
              <a:buFont typeface="Arial" pitchFamily="34" charset="0"/>
              <a:buChar char="•"/>
              <a:defRPr/>
            </a:pPr>
            <a:r>
              <a:rPr lang="en-US" sz="1800" dirty="0"/>
              <a:t>CMS says the suspension of data collection for these four measures will be continued unless it has evidence that performance on the measures is in danger of declining</a:t>
            </a:r>
          </a:p>
          <a:p>
            <a:pPr>
              <a:defRPr/>
            </a:pPr>
            <a:endParaRPr lang="en-US" dirty="0"/>
          </a:p>
          <a:p>
            <a:pPr>
              <a:defRPr/>
            </a:pPr>
            <a:endParaRPr lang="en-US" dirty="0"/>
          </a:p>
        </p:txBody>
      </p:sp>
      <p:sp>
        <p:nvSpPr>
          <p:cNvPr id="11269" name="Slide Number Placeholder 10"/>
          <p:cNvSpPr txBox="1">
            <a:spLocks/>
          </p:cNvSpPr>
          <p:nvPr/>
        </p:nvSpPr>
        <p:spPr bwMode="auto">
          <a:xfrm>
            <a:off x="8153400" y="6172200"/>
            <a:ext cx="457200" cy="533400"/>
          </a:xfrm>
          <a:prstGeom prst="rect">
            <a:avLst/>
          </a:prstGeom>
          <a:noFill/>
          <a:ln w="9525">
            <a:noFill/>
            <a:miter lim="800000"/>
            <a:headEnd/>
            <a:tailEnd/>
          </a:ln>
        </p:spPr>
        <p:txBody>
          <a:bodyPr/>
          <a:lstStyle/>
          <a:p>
            <a:pPr algn="ctr"/>
            <a:r>
              <a:rPr lang="en-US" sz="1600" dirty="0"/>
              <a:t>6</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457200" y="228600"/>
            <a:ext cx="8229600" cy="425450"/>
          </a:xfrm>
          <a:ln>
            <a:noFill/>
          </a:ln>
        </p:spPr>
        <p:txBody>
          <a:bodyPr lIns="91436" tIns="45716" rIns="91436" bIns="45716"/>
          <a:lstStyle/>
          <a:p>
            <a:pPr eaLnBrk="1" hangingPunct="1"/>
            <a:r>
              <a:rPr lang="en-US" dirty="0" smtClean="0"/>
              <a:t>Quality Data for Payment Update</a:t>
            </a:r>
          </a:p>
        </p:txBody>
      </p:sp>
      <p:sp>
        <p:nvSpPr>
          <p:cNvPr id="12291" name="Line 3"/>
          <p:cNvSpPr>
            <a:spLocks noChangeShapeType="1"/>
          </p:cNvSpPr>
          <p:nvPr/>
        </p:nvSpPr>
        <p:spPr bwMode="auto">
          <a:xfrm>
            <a:off x="0" y="762000"/>
            <a:ext cx="9144000" cy="0"/>
          </a:xfrm>
          <a:prstGeom prst="line">
            <a:avLst/>
          </a:prstGeom>
          <a:noFill/>
          <a:ln w="9525">
            <a:solidFill>
              <a:schemeClr val="tx1"/>
            </a:solidFill>
            <a:round/>
            <a:headEnd/>
            <a:tailEnd/>
          </a:ln>
        </p:spPr>
        <p:txBody>
          <a:bodyPr/>
          <a:lstStyle/>
          <a:p>
            <a:endParaRPr lang="en-US" dirty="0"/>
          </a:p>
        </p:txBody>
      </p:sp>
      <p:sp>
        <p:nvSpPr>
          <p:cNvPr id="12292" name="Text Box 4"/>
          <p:cNvSpPr txBox="1">
            <a:spLocks noChangeArrowheads="1"/>
          </p:cNvSpPr>
          <p:nvPr/>
        </p:nvSpPr>
        <p:spPr bwMode="auto">
          <a:xfrm>
            <a:off x="1447800" y="914400"/>
            <a:ext cx="6316663" cy="307975"/>
          </a:xfrm>
          <a:prstGeom prst="rect">
            <a:avLst/>
          </a:prstGeom>
          <a:noFill/>
          <a:ln w="9525">
            <a:noFill/>
            <a:miter lim="800000"/>
            <a:headEnd/>
            <a:tailEnd/>
          </a:ln>
        </p:spPr>
        <p:txBody>
          <a:bodyPr wrap="none">
            <a:spAutoFit/>
          </a:bodyPr>
          <a:lstStyle/>
          <a:p>
            <a:pPr algn="ctr"/>
            <a:r>
              <a:rPr lang="en-US" sz="1400" b="1" i="1" dirty="0">
                <a:latin typeface="Arial" pitchFamily="34" charset="0"/>
              </a:rPr>
              <a:t>The rule finalizes a total of 59 measures for FY15 and subsequent years</a:t>
            </a:r>
          </a:p>
        </p:txBody>
      </p:sp>
      <p:sp>
        <p:nvSpPr>
          <p:cNvPr id="12293" name="AutoShape 9"/>
          <p:cNvSpPr>
            <a:spLocks noChangeArrowheads="1"/>
          </p:cNvSpPr>
          <p:nvPr/>
        </p:nvSpPr>
        <p:spPr bwMode="auto">
          <a:xfrm>
            <a:off x="4114800" y="2133600"/>
            <a:ext cx="762000" cy="990600"/>
          </a:xfrm>
          <a:prstGeom prst="rightArrow">
            <a:avLst>
              <a:gd name="adj1" fmla="val 50000"/>
              <a:gd name="adj2" fmla="val 25000"/>
            </a:avLst>
          </a:prstGeom>
          <a:solidFill>
            <a:srgbClr val="00FFFF"/>
          </a:solidFill>
          <a:ln w="9525">
            <a:solidFill>
              <a:schemeClr val="tx1"/>
            </a:solidFill>
            <a:miter lim="800000"/>
            <a:headEnd/>
            <a:tailEnd/>
          </a:ln>
        </p:spPr>
        <p:txBody>
          <a:bodyPr wrap="none" anchor="ctr"/>
          <a:lstStyle/>
          <a:p>
            <a:endParaRPr lang="en-US" sz="2400" dirty="0"/>
          </a:p>
        </p:txBody>
      </p:sp>
      <p:sp>
        <p:nvSpPr>
          <p:cNvPr id="12294" name="Text Box 11"/>
          <p:cNvSpPr txBox="1">
            <a:spLocks noChangeArrowheads="1"/>
          </p:cNvSpPr>
          <p:nvPr/>
        </p:nvSpPr>
        <p:spPr bwMode="auto">
          <a:xfrm>
            <a:off x="5638800" y="1219200"/>
            <a:ext cx="2514600" cy="307975"/>
          </a:xfrm>
          <a:prstGeom prst="rect">
            <a:avLst/>
          </a:prstGeom>
          <a:noFill/>
          <a:ln w="9525">
            <a:noFill/>
            <a:miter lim="800000"/>
            <a:headEnd/>
            <a:tailEnd/>
          </a:ln>
        </p:spPr>
        <p:txBody>
          <a:bodyPr>
            <a:spAutoFit/>
          </a:bodyPr>
          <a:lstStyle/>
          <a:p>
            <a:r>
              <a:rPr lang="en-US" sz="1400" b="1" u="sng" dirty="0">
                <a:latin typeface="Arial" pitchFamily="34" charset="0"/>
              </a:rPr>
              <a:t>Implications for Hospitals</a:t>
            </a:r>
          </a:p>
        </p:txBody>
      </p:sp>
      <p:sp>
        <p:nvSpPr>
          <p:cNvPr id="12295" name="Text Box 17"/>
          <p:cNvSpPr txBox="1">
            <a:spLocks noChangeArrowheads="1"/>
          </p:cNvSpPr>
          <p:nvPr/>
        </p:nvSpPr>
        <p:spPr bwMode="auto">
          <a:xfrm flipH="1">
            <a:off x="152400" y="5638800"/>
            <a:ext cx="4038600" cy="228600"/>
          </a:xfrm>
          <a:prstGeom prst="rect">
            <a:avLst/>
          </a:prstGeom>
          <a:noFill/>
          <a:ln w="9525">
            <a:noFill/>
            <a:miter lim="800000"/>
            <a:headEnd/>
            <a:tailEnd/>
          </a:ln>
        </p:spPr>
        <p:txBody>
          <a:bodyPr/>
          <a:lstStyle/>
          <a:p>
            <a:r>
              <a:rPr lang="en-US" sz="1100" dirty="0"/>
              <a:t>See Appendix 3 for FY15 Hospital IQR quality measures</a:t>
            </a:r>
          </a:p>
          <a:p>
            <a:endParaRPr lang="en-US" dirty="0"/>
          </a:p>
          <a:p>
            <a:endParaRPr lang="en-US" dirty="0">
              <a:latin typeface="Arial" pitchFamily="34" charset="0"/>
            </a:endParaRPr>
          </a:p>
        </p:txBody>
      </p:sp>
      <p:sp>
        <p:nvSpPr>
          <p:cNvPr id="11273" name="TextBox 20"/>
          <p:cNvSpPr txBox="1">
            <a:spLocks noChangeArrowheads="1"/>
          </p:cNvSpPr>
          <p:nvPr/>
        </p:nvSpPr>
        <p:spPr bwMode="auto">
          <a:xfrm>
            <a:off x="5334000" y="1676400"/>
            <a:ext cx="3276600" cy="1169988"/>
          </a:xfrm>
          <a:prstGeom prst="rect">
            <a:avLst/>
          </a:prstGeom>
          <a:noFill/>
          <a:ln w="9525">
            <a:noFill/>
            <a:miter lim="800000"/>
            <a:headEnd/>
            <a:tailEnd/>
          </a:ln>
        </p:spPr>
        <p:txBody>
          <a:bodyPr>
            <a:spAutoFit/>
          </a:bodyPr>
          <a:lstStyle/>
          <a:p>
            <a:pPr marL="115888" indent="-115888">
              <a:buFont typeface="Arial" pitchFamily="34" charset="0"/>
              <a:buChar char="•"/>
              <a:defRPr/>
            </a:pPr>
            <a:r>
              <a:rPr lang="en-US" dirty="0"/>
              <a:t>Providers should make sure they can collect and submit the additional quality measures.</a:t>
            </a:r>
          </a:p>
          <a:p>
            <a:pPr>
              <a:buFont typeface="Arial" pitchFamily="34" charset="0"/>
              <a:buChar char="•"/>
              <a:defRPr/>
            </a:pPr>
            <a:endParaRPr lang="en-US" dirty="0"/>
          </a:p>
          <a:p>
            <a:pPr marL="173038" indent="-173038">
              <a:buFont typeface="Arial" pitchFamily="34" charset="0"/>
              <a:buChar char="•"/>
              <a:defRPr/>
            </a:pPr>
            <a:r>
              <a:rPr lang="en-US" dirty="0"/>
              <a:t>Processes should be in place to improve performance for each measure.</a:t>
            </a:r>
          </a:p>
          <a:p>
            <a:pPr>
              <a:buFont typeface="Arial" pitchFamily="34" charset="0"/>
              <a:buChar char="•"/>
              <a:defRPr/>
            </a:pPr>
            <a:endParaRPr lang="en-US" sz="1000" dirty="0"/>
          </a:p>
        </p:txBody>
      </p:sp>
      <p:sp>
        <p:nvSpPr>
          <p:cNvPr id="23" name="TextBox 22"/>
          <p:cNvSpPr txBox="1"/>
          <p:nvPr/>
        </p:nvSpPr>
        <p:spPr>
          <a:xfrm>
            <a:off x="1295400" y="1219200"/>
            <a:ext cx="1676400" cy="307975"/>
          </a:xfrm>
          <a:prstGeom prst="rect">
            <a:avLst/>
          </a:prstGeom>
          <a:noFill/>
        </p:spPr>
        <p:txBody>
          <a:bodyPr>
            <a:spAutoFit/>
          </a:bodyPr>
          <a:lstStyle/>
          <a:p>
            <a:pPr>
              <a:defRPr/>
            </a:pPr>
            <a:r>
              <a:rPr lang="en-US" sz="1400" b="1" u="sng" dirty="0">
                <a:latin typeface="+mn-lt"/>
              </a:rPr>
              <a:t>IPPS Provisions</a:t>
            </a:r>
          </a:p>
        </p:txBody>
      </p:sp>
      <p:sp>
        <p:nvSpPr>
          <p:cNvPr id="12298" name="Rectangle 18"/>
          <p:cNvSpPr>
            <a:spLocks noChangeArrowheads="1"/>
          </p:cNvSpPr>
          <p:nvPr/>
        </p:nvSpPr>
        <p:spPr bwMode="auto">
          <a:xfrm>
            <a:off x="304800" y="1676400"/>
            <a:ext cx="3352800" cy="3657600"/>
          </a:xfrm>
          <a:prstGeom prst="rect">
            <a:avLst/>
          </a:prstGeom>
          <a:noFill/>
          <a:ln w="9525" algn="ctr">
            <a:solidFill>
              <a:schemeClr val="bg1"/>
            </a:solidFill>
            <a:miter lim="800000"/>
            <a:headEnd/>
            <a:tailEnd/>
          </a:ln>
        </p:spPr>
        <p:txBody>
          <a:bodyPr wrap="none"/>
          <a:lstStyle/>
          <a:p>
            <a:endParaRPr lang="en-US" sz="2400" dirty="0"/>
          </a:p>
        </p:txBody>
      </p:sp>
      <p:sp>
        <p:nvSpPr>
          <p:cNvPr id="12299" name="Rectangle 19"/>
          <p:cNvSpPr>
            <a:spLocks noChangeArrowheads="1"/>
          </p:cNvSpPr>
          <p:nvPr/>
        </p:nvSpPr>
        <p:spPr bwMode="auto">
          <a:xfrm>
            <a:off x="152400" y="1600200"/>
            <a:ext cx="3581400" cy="3733800"/>
          </a:xfrm>
          <a:prstGeom prst="rect">
            <a:avLst/>
          </a:prstGeom>
          <a:solidFill>
            <a:srgbClr val="FFFFFF"/>
          </a:solidFill>
          <a:ln w="9525" algn="ctr">
            <a:solidFill>
              <a:schemeClr val="tx1"/>
            </a:solidFill>
            <a:miter lim="800000"/>
            <a:headEnd/>
            <a:tailEnd/>
          </a:ln>
        </p:spPr>
        <p:txBody>
          <a:bodyPr wrap="none" rIns="0"/>
          <a:lstStyle/>
          <a:p>
            <a:endParaRPr lang="en-US" sz="2400" dirty="0"/>
          </a:p>
        </p:txBody>
      </p:sp>
      <p:sp>
        <p:nvSpPr>
          <p:cNvPr id="11277" name="TextBox 21"/>
          <p:cNvSpPr txBox="1">
            <a:spLocks noChangeArrowheads="1"/>
          </p:cNvSpPr>
          <p:nvPr/>
        </p:nvSpPr>
        <p:spPr bwMode="auto">
          <a:xfrm>
            <a:off x="228600" y="1676400"/>
            <a:ext cx="3352800" cy="3478213"/>
          </a:xfrm>
          <a:prstGeom prst="rect">
            <a:avLst/>
          </a:prstGeom>
          <a:noFill/>
          <a:ln w="9525">
            <a:noFill/>
            <a:miter lim="800000"/>
            <a:headEnd/>
            <a:tailEnd/>
          </a:ln>
        </p:spPr>
        <p:txBody>
          <a:bodyPr>
            <a:spAutoFit/>
          </a:bodyPr>
          <a:lstStyle/>
          <a:p>
            <a:pPr marL="173038" indent="-115888">
              <a:buFont typeface="Arial" pitchFamily="34" charset="0"/>
              <a:buChar char="•"/>
              <a:defRPr/>
            </a:pPr>
            <a:r>
              <a:rPr lang="en-US" sz="1100" dirty="0"/>
              <a:t>For FY15 </a:t>
            </a:r>
            <a:r>
              <a:rPr lang="en-US" sz="1100" dirty="0">
                <a:cs typeface="Tahoma" pitchFamily="34" charset="0"/>
              </a:rPr>
              <a:t>CMS adopted all Hospital IQR Program measures adopted in previous payment determinations, with the exception </a:t>
            </a:r>
            <a:r>
              <a:rPr lang="en-US" sz="1100" dirty="0" smtClean="0">
                <a:cs typeface="Tahoma" pitchFamily="34" charset="0"/>
              </a:rPr>
              <a:t>of 17 </a:t>
            </a:r>
            <a:r>
              <a:rPr lang="en-US" sz="1100" dirty="0">
                <a:cs typeface="Tahoma" pitchFamily="34" charset="0"/>
              </a:rPr>
              <a:t>measures.</a:t>
            </a:r>
          </a:p>
          <a:p>
            <a:pPr>
              <a:buFont typeface="Arial" pitchFamily="34" charset="0"/>
              <a:buChar char="•"/>
              <a:defRPr/>
            </a:pPr>
            <a:endParaRPr lang="en-US" sz="1100" dirty="0">
              <a:cs typeface="Tahoma" pitchFamily="34" charset="0"/>
            </a:endParaRPr>
          </a:p>
          <a:p>
            <a:pPr lvl="1">
              <a:buFont typeface="Wingdings" pitchFamily="2" charset="2"/>
              <a:buChar char="v"/>
              <a:defRPr/>
            </a:pPr>
            <a:r>
              <a:rPr lang="en-US" sz="1100" dirty="0">
                <a:cs typeface="Tahoma" pitchFamily="34" charset="0"/>
              </a:rPr>
              <a:t> Measures that CMS is removing include:</a:t>
            </a:r>
          </a:p>
          <a:p>
            <a:pPr lvl="2">
              <a:buFont typeface="Wingdings" pitchFamily="2" charset="2"/>
              <a:buChar char="§"/>
              <a:defRPr/>
            </a:pPr>
            <a:r>
              <a:rPr lang="en-US" sz="1100" dirty="0">
                <a:cs typeface="Tahoma" pitchFamily="34" charset="0"/>
              </a:rPr>
              <a:t>1 chart-abstracted measure </a:t>
            </a:r>
          </a:p>
          <a:p>
            <a:pPr lvl="2">
              <a:buFont typeface="Wingdings" pitchFamily="2" charset="2"/>
              <a:buChar char="§"/>
              <a:defRPr/>
            </a:pPr>
            <a:r>
              <a:rPr lang="en-US" sz="1100" dirty="0">
                <a:cs typeface="Tahoma" pitchFamily="34" charset="0"/>
              </a:rPr>
              <a:t>16 claims-based measures </a:t>
            </a:r>
          </a:p>
          <a:p>
            <a:pPr>
              <a:defRPr/>
            </a:pPr>
            <a:endParaRPr lang="en-US" sz="1100" dirty="0">
              <a:cs typeface="Tahoma" pitchFamily="34" charset="0"/>
            </a:endParaRPr>
          </a:p>
          <a:p>
            <a:pPr marL="231775" indent="-115888">
              <a:buFont typeface="Arial" pitchFamily="34" charset="0"/>
              <a:buChar char="•"/>
              <a:defRPr/>
            </a:pPr>
            <a:r>
              <a:rPr lang="en-US" sz="1100" dirty="0">
                <a:cs typeface="Tahoma" pitchFamily="34" charset="0"/>
              </a:rPr>
              <a:t>For FY15, and subsequent years, the 59 measures that CMS is finalizing include:</a:t>
            </a:r>
          </a:p>
          <a:p>
            <a:pPr>
              <a:defRPr/>
            </a:pPr>
            <a:endParaRPr lang="en-US" sz="1100" dirty="0">
              <a:cs typeface="Tahoma" pitchFamily="34" charset="0"/>
            </a:endParaRPr>
          </a:p>
          <a:p>
            <a:pPr marL="798513" lvl="1" indent="-168275">
              <a:buFont typeface="Wingdings" pitchFamily="2" charset="2"/>
              <a:buChar char="v"/>
              <a:defRPr/>
            </a:pPr>
            <a:r>
              <a:rPr lang="en-US" sz="1100" dirty="0">
                <a:cs typeface="Tahoma" pitchFamily="34" charset="0"/>
              </a:rPr>
              <a:t>New survey-based measure items for inclusion in the HCAHPS survey measure</a:t>
            </a:r>
          </a:p>
          <a:p>
            <a:pPr marL="798513" lvl="1" indent="-173038">
              <a:buFont typeface="Wingdings" pitchFamily="2" charset="2"/>
              <a:buChar char="v"/>
              <a:defRPr/>
            </a:pPr>
            <a:r>
              <a:rPr lang="en-US" sz="1100" dirty="0">
                <a:cs typeface="Tahoma" pitchFamily="34" charset="0"/>
              </a:rPr>
              <a:t>3 claims-based measures</a:t>
            </a:r>
          </a:p>
          <a:p>
            <a:pPr marL="798513" lvl="1" indent="-173038">
              <a:buFont typeface="Wingdings" pitchFamily="2" charset="2"/>
              <a:buChar char="v"/>
              <a:defRPr/>
            </a:pPr>
            <a:r>
              <a:rPr lang="en-US" sz="1100" dirty="0">
                <a:cs typeface="Tahoma" pitchFamily="34" charset="0"/>
              </a:rPr>
              <a:t>1 chart-abstracted measure</a:t>
            </a:r>
          </a:p>
          <a:p>
            <a:pPr>
              <a:defRPr/>
            </a:pPr>
            <a:endParaRPr lang="en-US" sz="1100" dirty="0">
              <a:cs typeface="Tahoma" pitchFamily="34" charset="0"/>
            </a:endParaRPr>
          </a:p>
          <a:p>
            <a:pPr marL="231775" indent="-115888">
              <a:buFont typeface="Arial" pitchFamily="34" charset="0"/>
              <a:buChar char="•"/>
              <a:defRPr/>
            </a:pPr>
            <a:r>
              <a:rPr lang="en-US" sz="1100" dirty="0">
                <a:cs typeface="Tahoma" pitchFamily="34" charset="0"/>
              </a:rPr>
              <a:t> Total of 59 measures for the FY15 payment determination and subsequent years.</a:t>
            </a:r>
          </a:p>
        </p:txBody>
      </p:sp>
      <p:sp>
        <p:nvSpPr>
          <p:cNvPr id="12301" name="Rectangle 15"/>
          <p:cNvSpPr>
            <a:spLocks noChangeArrowheads="1"/>
          </p:cNvSpPr>
          <p:nvPr/>
        </p:nvSpPr>
        <p:spPr bwMode="auto">
          <a:xfrm>
            <a:off x="5257800" y="1676400"/>
            <a:ext cx="3352800" cy="3657600"/>
          </a:xfrm>
          <a:prstGeom prst="rect">
            <a:avLst/>
          </a:prstGeom>
          <a:noFill/>
          <a:ln w="9525" algn="ctr">
            <a:solidFill>
              <a:schemeClr val="tx1"/>
            </a:solidFill>
            <a:miter lim="800000"/>
            <a:headEnd/>
            <a:tailEnd/>
          </a:ln>
        </p:spPr>
        <p:txBody>
          <a:bodyPr wrap="none"/>
          <a:lstStyle/>
          <a:p>
            <a:endParaRPr lang="en-US" sz="2400" dirty="0"/>
          </a:p>
        </p:txBody>
      </p:sp>
      <p:sp>
        <p:nvSpPr>
          <p:cNvPr id="12302" name="Slide Number Placeholder 10"/>
          <p:cNvSpPr txBox="1">
            <a:spLocks/>
          </p:cNvSpPr>
          <p:nvPr/>
        </p:nvSpPr>
        <p:spPr bwMode="auto">
          <a:xfrm>
            <a:off x="8001000" y="6248400"/>
            <a:ext cx="762000" cy="609600"/>
          </a:xfrm>
          <a:prstGeom prst="rect">
            <a:avLst/>
          </a:prstGeom>
          <a:noFill/>
          <a:ln w="9525">
            <a:noFill/>
            <a:miter lim="800000"/>
            <a:headEnd/>
            <a:tailEnd/>
          </a:ln>
        </p:spPr>
        <p:txBody>
          <a:bodyPr/>
          <a:lstStyle/>
          <a:p>
            <a:pPr algn="ctr"/>
            <a:r>
              <a:rPr lang="en-US" sz="1600" dirty="0"/>
              <a:t>7</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HFMA">
  <a:themeElements>
    <a:clrScheme name="HFMA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HFM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HFMA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HFMA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HFMA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HFMA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HFMA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HFMA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HFMA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8740</TotalTime>
  <Words>4212</Words>
  <Application>Microsoft Office PowerPoint</Application>
  <PresentationFormat>On-screen Show (4:3)</PresentationFormat>
  <Paragraphs>814</Paragraphs>
  <Slides>53</Slides>
  <Notes>14</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53</vt:i4>
      </vt:variant>
    </vt:vector>
  </HeadingPairs>
  <TitlesOfParts>
    <vt:vector size="56" baseType="lpstr">
      <vt:lpstr>HFMA</vt:lpstr>
      <vt:lpstr>Custom Design</vt:lpstr>
      <vt:lpstr>Chart</vt:lpstr>
      <vt:lpstr>HFMA’s Regulatory Sound Bites</vt:lpstr>
      <vt:lpstr>Slide 2</vt:lpstr>
      <vt:lpstr>Presentation Objectives</vt:lpstr>
      <vt:lpstr>Mixed Impact</vt:lpstr>
      <vt:lpstr>Operating Base Rates</vt:lpstr>
      <vt:lpstr>Capital Base Rates and Payments </vt:lpstr>
      <vt:lpstr>Outlier Payments</vt:lpstr>
      <vt:lpstr>Slide 8</vt:lpstr>
      <vt:lpstr>Quality Data for Payment Update</vt:lpstr>
      <vt:lpstr>Quality Data for Payment Update</vt:lpstr>
      <vt:lpstr>Slide 11</vt:lpstr>
      <vt:lpstr>Wage Index </vt:lpstr>
      <vt:lpstr>Slide 13</vt:lpstr>
      <vt:lpstr>Slide 14</vt:lpstr>
      <vt:lpstr>Slide 15</vt:lpstr>
      <vt:lpstr>Slide 16</vt:lpstr>
      <vt:lpstr>Slide 17</vt:lpstr>
      <vt:lpstr>Slide 18</vt:lpstr>
      <vt:lpstr>Slide 19</vt:lpstr>
      <vt:lpstr>Slide 20</vt:lpstr>
      <vt:lpstr>Slide 21</vt:lpstr>
      <vt:lpstr>Slide 22</vt:lpstr>
      <vt:lpstr>Disproportionate Share </vt:lpstr>
      <vt:lpstr>Disproportionate Share </vt:lpstr>
      <vt:lpstr>Disproportionate Share </vt:lpstr>
      <vt:lpstr>Disproportionate Share </vt:lpstr>
      <vt:lpstr>GME Payments</vt:lpstr>
      <vt:lpstr>Slide 28</vt:lpstr>
      <vt:lpstr>Slide 29</vt:lpstr>
      <vt:lpstr>Slide 30</vt:lpstr>
      <vt:lpstr>Slide 31</vt:lpstr>
      <vt:lpstr>Slide 32</vt:lpstr>
      <vt:lpstr>Slide 33</vt:lpstr>
      <vt:lpstr>Slide 34</vt:lpstr>
      <vt:lpstr>HFMA Resources</vt:lpstr>
      <vt:lpstr> QUESTIONS</vt:lpstr>
      <vt:lpstr>Appendices</vt:lpstr>
      <vt:lpstr>Appendices</vt:lpstr>
      <vt:lpstr>Appendix I: Final IPPS Base Rates/Standard Operating Amounts</vt:lpstr>
      <vt:lpstr>Appendix 2: Final IPPS Base Rate Standard Federal Capital Rate</vt:lpstr>
      <vt:lpstr>Appendix 3: FY15 Hospital IQR Quality Measures</vt:lpstr>
      <vt:lpstr>Appendix 3: FY15 Hospital IQR Quality Measures (Continued)</vt:lpstr>
      <vt:lpstr>Appendix 3: FY15 Hospital IQR Quality Measures (Continued)</vt:lpstr>
      <vt:lpstr>Appendix 3: FY15 Hospital IQR Quality Measures (Continued)</vt:lpstr>
      <vt:lpstr>Appendix 4: FY16 Hospital IQR Quality Measures</vt:lpstr>
      <vt:lpstr>Appendix 4: FY16 Hospital IQR Quality Measures (Continued)</vt:lpstr>
      <vt:lpstr>Appendix 4: FY16 Hospital IQR Quality Measures (Continued)</vt:lpstr>
      <vt:lpstr>Appendix 4: FY16 Hospital IQR Quality Measures (Continued)</vt:lpstr>
      <vt:lpstr>Slide 49</vt:lpstr>
      <vt:lpstr>Slide 50</vt:lpstr>
      <vt:lpstr>Slide 51</vt:lpstr>
      <vt:lpstr>Slide 52</vt:lpstr>
      <vt:lpstr>Other Resources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HFMA&amp;#39;s Regulatory Sound Bites: An Overview of the FY13 IPPS Final Rule (September 2012)</dc:title>
  <dc:creator>Practices Group Healthcare Financial</dc:creator>
  <cp:lastModifiedBy>rlewis</cp:lastModifiedBy>
  <cp:revision>625</cp:revision>
  <cp:lastPrinted>1601-01-01T00:00:00Z</cp:lastPrinted>
  <dcterms:created xsi:type="dcterms:W3CDTF">2002-07-08T19:32:52Z</dcterms:created>
  <dcterms:modified xsi:type="dcterms:W3CDTF">2013-10-30T13:20:30Z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EktContentLanguage">
    <vt:i4>1033</vt:i4>
  </property>
  <property fmtid="{D5CDD505-2E9C-101B-9397-08002B2CF9AE}" pid="3" name="EktQuickLink">
    <vt:lpwstr>DownloadAsset.aspx?id=34133</vt:lpwstr>
  </property>
  <property fmtid="{D5CDD505-2E9C-101B-9397-08002B2CF9AE}" pid="4" name="EktContentType">
    <vt:i4>101</vt:i4>
  </property>
  <property fmtid="{D5CDD505-2E9C-101B-9397-08002B2CF9AE}" pid="5" name="EktContentSubType">
    <vt:i4>0</vt:i4>
  </property>
  <property fmtid="{D5CDD505-2E9C-101B-9397-08002B2CF9AE}" pid="6" name="EktFolderName">
    <vt:lpwstr/>
  </property>
  <property fmtid="{D5CDD505-2E9C-101B-9397-08002B2CF9AE}" pid="7" name="EktCmsPath">
    <vt:lpwstr/>
  </property>
  <property fmtid="{D5CDD505-2E9C-101B-9397-08002B2CF9AE}" pid="8" name="EktExpiryType">
    <vt:i4>1</vt:i4>
  </property>
  <property fmtid="{D5CDD505-2E9C-101B-9397-08002B2CF9AE}" pid="9" name="EktDateCreated">
    <vt:filetime>2012-09-05T15:30:50Z</vt:filetime>
  </property>
  <property fmtid="{D5CDD505-2E9C-101B-9397-08002B2CF9AE}" pid="10" name="EktDateModified">
    <vt:filetime>2012-09-05T15:35:05Z</vt:filetime>
  </property>
  <property fmtid="{D5CDD505-2E9C-101B-9397-08002B2CF9AE}" pid="11" name="EktTaxCategory">
    <vt:lpwstr> #eksep#  #eksep# \Knowledge Center \Payment, Reimbursement, and Managed Care #eksep# \Knowledge Center \Payment, Reimbursement, and Managed Care\Medicare Reimbursement #eksep# </vt:lpwstr>
  </property>
  <property fmtid="{D5CDD505-2E9C-101B-9397-08002B2CF9AE}" pid="12" name="EktDisabledTaxCategory">
    <vt:lpwstr/>
  </property>
  <property fmtid="{D5CDD505-2E9C-101B-9397-08002B2CF9AE}" pid="13" name="EktCmsSize">
    <vt:i4>1580544</vt:i4>
  </property>
  <property fmtid="{D5CDD505-2E9C-101B-9397-08002B2CF9AE}" pid="14" name="EktSearchable">
    <vt:i4>1</vt:i4>
  </property>
  <property fmtid="{D5CDD505-2E9C-101B-9397-08002B2CF9AE}" pid="15" name="EktEDescription">
    <vt:lpwstr>&amp;lt;p&amp;gt;Appendix 3: FY15 Hospital IQR Quality Measures Topic Hospital IQR Program Measures for FY15 Payment Determination and Subsequent Years Acute Myocardial Infarction (AMI) Measures AMI-2 Aspirin prescribed at discharge AMI-7a Fibrinolytic (thromboly</vt:lpwstr>
  </property>
  <property fmtid="{D5CDD505-2E9C-101B-9397-08002B2CF9AE}" pid="16" name="EktiFrame_Height">
    <vt:i4>500</vt:i4>
  </property>
</Properties>
</file>