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365" r:id="rId3"/>
    <p:sldId id="258" r:id="rId4"/>
    <p:sldId id="3305" r:id="rId5"/>
    <p:sldId id="3321" r:id="rId6"/>
    <p:sldId id="3329" r:id="rId7"/>
    <p:sldId id="3326" r:id="rId8"/>
    <p:sldId id="3330" r:id="rId9"/>
    <p:sldId id="3307" r:id="rId10"/>
    <p:sldId id="3334" r:id="rId11"/>
    <p:sldId id="3335" r:id="rId12"/>
    <p:sldId id="3337" r:id="rId13"/>
    <p:sldId id="3338" r:id="rId14"/>
    <p:sldId id="3339" r:id="rId15"/>
    <p:sldId id="3333" r:id="rId16"/>
    <p:sldId id="3343" r:id="rId17"/>
    <p:sldId id="3342" r:id="rId18"/>
    <p:sldId id="3317" r:id="rId19"/>
    <p:sldId id="3344" r:id="rId20"/>
    <p:sldId id="3345" r:id="rId21"/>
    <p:sldId id="3346" r:id="rId22"/>
    <p:sldId id="3347" r:id="rId23"/>
    <p:sldId id="3348" r:id="rId24"/>
    <p:sldId id="3349" r:id="rId25"/>
    <p:sldId id="3350" r:id="rId26"/>
    <p:sldId id="3351" r:id="rId27"/>
    <p:sldId id="3353" r:id="rId28"/>
    <p:sldId id="3331" r:id="rId29"/>
    <p:sldId id="3224" r:id="rId30"/>
    <p:sldId id="3363" r:id="rId31"/>
    <p:sldId id="3236" r:id="rId32"/>
    <p:sldId id="3364" r:id="rId33"/>
    <p:sldId id="3361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92" autoAdjust="0"/>
  </p:normalViewPr>
  <p:slideViewPr>
    <p:cSldViewPr>
      <p:cViewPr varScale="1">
        <p:scale>
          <a:sx n="99" d="100"/>
          <a:sy n="99" d="100"/>
        </p:scale>
        <p:origin x="996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8EF72F-381E-411F-92E5-8BD9AF358BA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BE6774-7461-4635-905D-8B614CDC5191}">
      <dgm:prSet phldrT="[Text]"/>
      <dgm:spPr/>
      <dgm:t>
        <a:bodyPr/>
        <a:lstStyle/>
        <a:p>
          <a:r>
            <a:rPr lang="en-US" b="1" dirty="0">
              <a:latin typeface="Avenir Next" panose="020B0503020202020204"/>
            </a:rPr>
            <a:t>Know as Obamacare</a:t>
          </a:r>
          <a:endParaRPr lang="en-US" dirty="0">
            <a:latin typeface="Avenir Next" panose="020B0503020202020204"/>
          </a:endParaRPr>
        </a:p>
      </dgm:t>
    </dgm:pt>
    <dgm:pt modelId="{965A4683-22A2-4884-9BFC-25335881AEA5}" type="parTrans" cxnId="{5724CDEC-5FEA-463C-B09D-DCA277A88186}">
      <dgm:prSet/>
      <dgm:spPr/>
      <dgm:t>
        <a:bodyPr/>
        <a:lstStyle/>
        <a:p>
          <a:endParaRPr lang="en-US">
            <a:latin typeface="Avenir Next" panose="020B0503020202020204"/>
          </a:endParaRPr>
        </a:p>
      </dgm:t>
    </dgm:pt>
    <dgm:pt modelId="{44871472-48F7-42F1-A1DC-DBAC17820950}" type="sibTrans" cxnId="{5724CDEC-5FEA-463C-B09D-DCA277A88186}">
      <dgm:prSet/>
      <dgm:spPr/>
      <dgm:t>
        <a:bodyPr/>
        <a:lstStyle/>
        <a:p>
          <a:endParaRPr lang="en-US">
            <a:latin typeface="Avenir Next" panose="020B0503020202020204"/>
          </a:endParaRPr>
        </a:p>
      </dgm:t>
    </dgm:pt>
    <dgm:pt modelId="{035BBA49-DBDB-4690-BB31-241212C11F43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i="1">
              <a:latin typeface="Avenir Next" panose="020B0503020202020204"/>
            </a:rPr>
            <a:t>Patient Protection and Affordable Care Act, ACA</a:t>
          </a:r>
          <a:endParaRPr lang="en-US" i="1" dirty="0">
            <a:latin typeface="Avenir Next" panose="020B0503020202020204"/>
          </a:endParaRPr>
        </a:p>
      </dgm:t>
    </dgm:pt>
    <dgm:pt modelId="{A92213C5-5466-4C08-B499-BB852FDFAD00}" type="parTrans" cxnId="{F796F3DA-C615-478C-BBA4-0217F5B888BA}">
      <dgm:prSet/>
      <dgm:spPr/>
      <dgm:t>
        <a:bodyPr/>
        <a:lstStyle/>
        <a:p>
          <a:endParaRPr lang="en-US">
            <a:latin typeface="Avenir Next" panose="020B0503020202020204"/>
          </a:endParaRPr>
        </a:p>
      </dgm:t>
    </dgm:pt>
    <dgm:pt modelId="{5F6D404F-FE2B-49D4-BE1F-52F43D0FF465}" type="sibTrans" cxnId="{F796F3DA-C615-478C-BBA4-0217F5B888BA}">
      <dgm:prSet/>
      <dgm:spPr/>
      <dgm:t>
        <a:bodyPr/>
        <a:lstStyle/>
        <a:p>
          <a:endParaRPr lang="en-US">
            <a:latin typeface="Avenir Next" panose="020B0503020202020204"/>
          </a:endParaRPr>
        </a:p>
      </dgm:t>
    </dgm:pt>
    <dgm:pt modelId="{891FAA07-4A75-4A35-949A-437F35921922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b="0" i="1" dirty="0">
              <a:solidFill>
                <a:srgbClr val="1F1F1F"/>
              </a:solidFill>
              <a:effectLst/>
              <a:latin typeface="Avenir Next" panose="020B0503020202020204"/>
            </a:rPr>
            <a:t>Associated: Health Care and Education Reconciliation Act of 2010, Comprehensive 1099 Taxpayer Protection and Repayment of Exchange Subsidy Overpayments Act of 2011, Tax Cuts and Jobs Act of 2017</a:t>
          </a:r>
        </a:p>
      </dgm:t>
    </dgm:pt>
    <dgm:pt modelId="{A0A96899-60BF-4AC8-A968-9E904F629682}" type="parTrans" cxnId="{38982360-A122-4E9E-AF19-8DFD2D1B7BDA}">
      <dgm:prSet/>
      <dgm:spPr/>
      <dgm:t>
        <a:bodyPr/>
        <a:lstStyle/>
        <a:p>
          <a:endParaRPr lang="en-US">
            <a:latin typeface="Avenir Next" panose="020B0503020202020204"/>
          </a:endParaRPr>
        </a:p>
      </dgm:t>
    </dgm:pt>
    <dgm:pt modelId="{85EC8796-4C64-4C6C-B957-1912C59243C5}" type="sibTrans" cxnId="{38982360-A122-4E9E-AF19-8DFD2D1B7BDA}">
      <dgm:prSet/>
      <dgm:spPr/>
      <dgm:t>
        <a:bodyPr/>
        <a:lstStyle/>
        <a:p>
          <a:endParaRPr lang="en-US">
            <a:latin typeface="Avenir Next" panose="020B0503020202020204"/>
          </a:endParaRPr>
        </a:p>
      </dgm:t>
    </dgm:pt>
    <dgm:pt modelId="{71F0F185-8529-4E42-A27D-F1B2CD1493B0}">
      <dgm:prSet/>
      <dgm:spPr/>
      <dgm:t>
        <a:bodyPr/>
        <a:lstStyle/>
        <a:p>
          <a:r>
            <a:rPr lang="en-US" b="1" dirty="0">
              <a:latin typeface="Avenir Next" panose="020B0503020202020204"/>
            </a:rPr>
            <a:t>Signed: March 2010 by President Barack Obama</a:t>
          </a:r>
        </a:p>
      </dgm:t>
    </dgm:pt>
    <dgm:pt modelId="{72AC71F9-1AB6-49F2-8768-A29A4E182CF6}" type="parTrans" cxnId="{C310782B-47BF-4997-B5D1-08DB7C67D4CF}">
      <dgm:prSet/>
      <dgm:spPr/>
      <dgm:t>
        <a:bodyPr/>
        <a:lstStyle/>
        <a:p>
          <a:endParaRPr lang="en-US">
            <a:latin typeface="Avenir Next" panose="020B0503020202020204"/>
          </a:endParaRPr>
        </a:p>
      </dgm:t>
    </dgm:pt>
    <dgm:pt modelId="{8AE463E4-806E-4D81-A21C-3094A42DD2D2}" type="sibTrans" cxnId="{C310782B-47BF-4997-B5D1-08DB7C67D4CF}">
      <dgm:prSet/>
      <dgm:spPr/>
      <dgm:t>
        <a:bodyPr/>
        <a:lstStyle/>
        <a:p>
          <a:endParaRPr lang="en-US">
            <a:latin typeface="Avenir Next" panose="020B0503020202020204"/>
          </a:endParaRPr>
        </a:p>
      </dgm:t>
    </dgm:pt>
    <dgm:pt modelId="{DCEE6712-3E60-4618-95E2-8A964E3D333D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i="1" dirty="0">
              <a:latin typeface="Avenir Next" panose="020B0503020202020204"/>
            </a:rPr>
            <a:t>13 years of legislation what has altered or </a:t>
          </a:r>
          <a:r>
            <a:rPr lang="en-US" i="1">
              <a:latin typeface="Avenir Next" panose="020B0503020202020204"/>
            </a:rPr>
            <a:t>added element</a:t>
          </a:r>
          <a:endParaRPr lang="en-US" i="1" dirty="0">
            <a:latin typeface="Avenir Next" panose="020B0503020202020204"/>
          </a:endParaRPr>
        </a:p>
      </dgm:t>
    </dgm:pt>
    <dgm:pt modelId="{79E7EDB3-6EBF-463F-BC48-A1118572E3B3}" type="parTrans" cxnId="{224902EB-4895-489E-93C9-635407B97CFF}">
      <dgm:prSet/>
      <dgm:spPr/>
      <dgm:t>
        <a:bodyPr/>
        <a:lstStyle/>
        <a:p>
          <a:endParaRPr lang="en-US">
            <a:latin typeface="Avenir Next" panose="020B0503020202020204"/>
          </a:endParaRPr>
        </a:p>
      </dgm:t>
    </dgm:pt>
    <dgm:pt modelId="{95D0B55E-C066-479E-92DA-D0DD3F0C61C6}" type="sibTrans" cxnId="{224902EB-4895-489E-93C9-635407B97CFF}">
      <dgm:prSet/>
      <dgm:spPr/>
      <dgm:t>
        <a:bodyPr/>
        <a:lstStyle/>
        <a:p>
          <a:endParaRPr lang="en-US">
            <a:latin typeface="Avenir Next" panose="020B0503020202020204"/>
          </a:endParaRPr>
        </a:p>
      </dgm:t>
    </dgm:pt>
    <dgm:pt modelId="{5BBDB2CA-2ACF-43F7-8AD9-1CE325293F1A}">
      <dgm:prSet/>
      <dgm:spPr/>
      <dgm:t>
        <a:bodyPr/>
        <a:lstStyle/>
        <a:p>
          <a:r>
            <a:rPr lang="en-US" b="1" dirty="0">
              <a:latin typeface="Avenir Next" panose="020B0503020202020204"/>
            </a:rPr>
            <a:t>906 pages (original law)</a:t>
          </a:r>
        </a:p>
      </dgm:t>
    </dgm:pt>
    <dgm:pt modelId="{A4E017F3-C185-4524-BA03-F22208E291AD}" type="parTrans" cxnId="{4C5CA2A0-D1AA-415F-B60F-3A88F2CA6CB4}">
      <dgm:prSet/>
      <dgm:spPr/>
      <dgm:t>
        <a:bodyPr/>
        <a:lstStyle/>
        <a:p>
          <a:endParaRPr lang="en-US">
            <a:latin typeface="Avenir Next" panose="020B0503020202020204"/>
          </a:endParaRPr>
        </a:p>
      </dgm:t>
    </dgm:pt>
    <dgm:pt modelId="{45ADA30A-EEB3-4AF9-A05E-3F05DCD8D1B8}" type="sibTrans" cxnId="{4C5CA2A0-D1AA-415F-B60F-3A88F2CA6CB4}">
      <dgm:prSet/>
      <dgm:spPr/>
      <dgm:t>
        <a:bodyPr/>
        <a:lstStyle/>
        <a:p>
          <a:endParaRPr lang="en-US">
            <a:latin typeface="Avenir Next" panose="020B0503020202020204"/>
          </a:endParaRPr>
        </a:p>
      </dgm:t>
    </dgm:pt>
    <dgm:pt modelId="{77CE9ED6-FDB9-4ACF-802E-172C11373A64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b="1" i="1" dirty="0">
              <a:solidFill>
                <a:schemeClr val="accent2"/>
              </a:solidFill>
              <a:latin typeface="Avenir Next" panose="020B0503020202020204"/>
            </a:rPr>
            <a:t>13,000 pages of regulations that impact ACA</a:t>
          </a:r>
        </a:p>
      </dgm:t>
    </dgm:pt>
    <dgm:pt modelId="{61C122C6-8F23-4BD5-A63F-CAEDCB271B77}" type="parTrans" cxnId="{C8E8C0BE-7165-43B5-B7E3-119D7B1B5069}">
      <dgm:prSet/>
      <dgm:spPr/>
      <dgm:t>
        <a:bodyPr/>
        <a:lstStyle/>
        <a:p>
          <a:endParaRPr lang="en-US">
            <a:latin typeface="Avenir Next" panose="020B0503020202020204"/>
          </a:endParaRPr>
        </a:p>
      </dgm:t>
    </dgm:pt>
    <dgm:pt modelId="{9C6AB6C4-6AC9-4ECE-99C3-D08D8DC756F0}" type="sibTrans" cxnId="{C8E8C0BE-7165-43B5-B7E3-119D7B1B5069}">
      <dgm:prSet/>
      <dgm:spPr/>
      <dgm:t>
        <a:bodyPr/>
        <a:lstStyle/>
        <a:p>
          <a:endParaRPr lang="en-US">
            <a:latin typeface="Avenir Next" panose="020B0503020202020204"/>
          </a:endParaRPr>
        </a:p>
      </dgm:t>
    </dgm:pt>
    <dgm:pt modelId="{CDFC8A4D-AF9C-42E7-BC7F-8DFAE9210498}" type="pres">
      <dgm:prSet presAssocID="{E58EF72F-381E-411F-92E5-8BD9AF358BAD}" presName="linear" presStyleCnt="0">
        <dgm:presLayoutVars>
          <dgm:dir/>
          <dgm:animLvl val="lvl"/>
          <dgm:resizeHandles val="exact"/>
        </dgm:presLayoutVars>
      </dgm:prSet>
      <dgm:spPr/>
    </dgm:pt>
    <dgm:pt modelId="{EF19F701-C67B-470C-B30F-56DC9370E6F1}" type="pres">
      <dgm:prSet presAssocID="{3FBE6774-7461-4635-905D-8B614CDC5191}" presName="parentLin" presStyleCnt="0"/>
      <dgm:spPr/>
    </dgm:pt>
    <dgm:pt modelId="{8C1E6179-BA3E-4EBE-BEE0-13EC6D66A876}" type="pres">
      <dgm:prSet presAssocID="{3FBE6774-7461-4635-905D-8B614CDC5191}" presName="parentLeftMargin" presStyleLbl="node1" presStyleIdx="0" presStyleCnt="3"/>
      <dgm:spPr/>
    </dgm:pt>
    <dgm:pt modelId="{7A371E28-DF8E-4FEC-9CDA-16BC61B28A7C}" type="pres">
      <dgm:prSet presAssocID="{3FBE6774-7461-4635-905D-8B614CDC519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0D01DEF-41E4-4C84-B62B-B6CF5E45F5EA}" type="pres">
      <dgm:prSet presAssocID="{3FBE6774-7461-4635-905D-8B614CDC5191}" presName="negativeSpace" presStyleCnt="0"/>
      <dgm:spPr/>
    </dgm:pt>
    <dgm:pt modelId="{49B26FB6-AB9F-480B-8B1D-EDB9C539B293}" type="pres">
      <dgm:prSet presAssocID="{3FBE6774-7461-4635-905D-8B614CDC5191}" presName="childText" presStyleLbl="conFgAcc1" presStyleIdx="0" presStyleCnt="3">
        <dgm:presLayoutVars>
          <dgm:bulletEnabled val="1"/>
        </dgm:presLayoutVars>
      </dgm:prSet>
      <dgm:spPr/>
    </dgm:pt>
    <dgm:pt modelId="{77811534-9678-4EDB-8395-EAB07C34832E}" type="pres">
      <dgm:prSet presAssocID="{44871472-48F7-42F1-A1DC-DBAC17820950}" presName="spaceBetweenRectangles" presStyleCnt="0"/>
      <dgm:spPr/>
    </dgm:pt>
    <dgm:pt modelId="{562DA50D-DDD2-4F96-82B9-D689C9AA78A0}" type="pres">
      <dgm:prSet presAssocID="{71F0F185-8529-4E42-A27D-F1B2CD1493B0}" presName="parentLin" presStyleCnt="0"/>
      <dgm:spPr/>
    </dgm:pt>
    <dgm:pt modelId="{78B4C7A5-0E0E-4E47-AC5F-1DEA4DBF6DF2}" type="pres">
      <dgm:prSet presAssocID="{71F0F185-8529-4E42-A27D-F1B2CD1493B0}" presName="parentLeftMargin" presStyleLbl="node1" presStyleIdx="0" presStyleCnt="3"/>
      <dgm:spPr/>
    </dgm:pt>
    <dgm:pt modelId="{82E12793-E242-4B34-8C2C-9CBF35687F32}" type="pres">
      <dgm:prSet presAssocID="{71F0F185-8529-4E42-A27D-F1B2CD1493B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62819A1-3CDD-4653-B72F-EA348E84542D}" type="pres">
      <dgm:prSet presAssocID="{71F0F185-8529-4E42-A27D-F1B2CD1493B0}" presName="negativeSpace" presStyleCnt="0"/>
      <dgm:spPr/>
    </dgm:pt>
    <dgm:pt modelId="{9069265A-4180-49B3-9592-55FCA2C0EF89}" type="pres">
      <dgm:prSet presAssocID="{71F0F185-8529-4E42-A27D-F1B2CD1493B0}" presName="childText" presStyleLbl="conFgAcc1" presStyleIdx="1" presStyleCnt="3">
        <dgm:presLayoutVars>
          <dgm:bulletEnabled val="1"/>
        </dgm:presLayoutVars>
      </dgm:prSet>
      <dgm:spPr/>
    </dgm:pt>
    <dgm:pt modelId="{C8E4BC87-5082-417F-9621-FF8DA98EAFC5}" type="pres">
      <dgm:prSet presAssocID="{8AE463E4-806E-4D81-A21C-3094A42DD2D2}" presName="spaceBetweenRectangles" presStyleCnt="0"/>
      <dgm:spPr/>
    </dgm:pt>
    <dgm:pt modelId="{BB6E208F-015F-4205-B452-B236F5A37D8A}" type="pres">
      <dgm:prSet presAssocID="{5BBDB2CA-2ACF-43F7-8AD9-1CE325293F1A}" presName="parentLin" presStyleCnt="0"/>
      <dgm:spPr/>
    </dgm:pt>
    <dgm:pt modelId="{BE5479D1-C3C5-4301-85A7-B3A9983111A5}" type="pres">
      <dgm:prSet presAssocID="{5BBDB2CA-2ACF-43F7-8AD9-1CE325293F1A}" presName="parentLeftMargin" presStyleLbl="node1" presStyleIdx="1" presStyleCnt="3"/>
      <dgm:spPr/>
    </dgm:pt>
    <dgm:pt modelId="{3E394B2B-58CC-4832-9C33-1645545C004A}" type="pres">
      <dgm:prSet presAssocID="{5BBDB2CA-2ACF-43F7-8AD9-1CE325293F1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1345E45-ECA0-4849-9A2E-92CCD71CD62A}" type="pres">
      <dgm:prSet presAssocID="{5BBDB2CA-2ACF-43F7-8AD9-1CE325293F1A}" presName="negativeSpace" presStyleCnt="0"/>
      <dgm:spPr/>
    </dgm:pt>
    <dgm:pt modelId="{2B488B22-B77F-4B46-8970-B89C6F0FDD89}" type="pres">
      <dgm:prSet presAssocID="{5BBDB2CA-2ACF-43F7-8AD9-1CE325293F1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1875603-C820-4319-BFB7-6F14F82B516C}" type="presOf" srcId="{3FBE6774-7461-4635-905D-8B614CDC5191}" destId="{8C1E6179-BA3E-4EBE-BEE0-13EC6D66A876}" srcOrd="0" destOrd="0" presId="urn:microsoft.com/office/officeart/2005/8/layout/list1"/>
    <dgm:cxn modelId="{0EE74F25-FB79-4BD6-94CD-1138BEE0CE99}" type="presOf" srcId="{71F0F185-8529-4E42-A27D-F1B2CD1493B0}" destId="{82E12793-E242-4B34-8C2C-9CBF35687F32}" srcOrd="1" destOrd="0" presId="urn:microsoft.com/office/officeart/2005/8/layout/list1"/>
    <dgm:cxn modelId="{C310782B-47BF-4997-B5D1-08DB7C67D4CF}" srcId="{E58EF72F-381E-411F-92E5-8BD9AF358BAD}" destId="{71F0F185-8529-4E42-A27D-F1B2CD1493B0}" srcOrd="1" destOrd="0" parTransId="{72AC71F9-1AB6-49F2-8768-A29A4E182CF6}" sibTransId="{8AE463E4-806E-4D81-A21C-3094A42DD2D2}"/>
    <dgm:cxn modelId="{18893335-C605-4370-BE9C-D786A8C4F83F}" type="presOf" srcId="{DCEE6712-3E60-4618-95E2-8A964E3D333D}" destId="{9069265A-4180-49B3-9592-55FCA2C0EF89}" srcOrd="0" destOrd="0" presId="urn:microsoft.com/office/officeart/2005/8/layout/list1"/>
    <dgm:cxn modelId="{38982360-A122-4E9E-AF19-8DFD2D1B7BDA}" srcId="{3FBE6774-7461-4635-905D-8B614CDC5191}" destId="{891FAA07-4A75-4A35-949A-437F35921922}" srcOrd="1" destOrd="0" parTransId="{A0A96899-60BF-4AC8-A968-9E904F629682}" sibTransId="{85EC8796-4C64-4C6C-B957-1912C59243C5}"/>
    <dgm:cxn modelId="{36816145-3BA8-437A-8A50-C87905EAC944}" type="presOf" srcId="{5BBDB2CA-2ACF-43F7-8AD9-1CE325293F1A}" destId="{BE5479D1-C3C5-4301-85A7-B3A9983111A5}" srcOrd="0" destOrd="0" presId="urn:microsoft.com/office/officeart/2005/8/layout/list1"/>
    <dgm:cxn modelId="{4DDF366A-B317-40CB-B474-38C3BE9D2CB5}" type="presOf" srcId="{891FAA07-4A75-4A35-949A-437F35921922}" destId="{49B26FB6-AB9F-480B-8B1D-EDB9C539B293}" srcOrd="0" destOrd="1" presId="urn:microsoft.com/office/officeart/2005/8/layout/list1"/>
    <dgm:cxn modelId="{94F16E84-2A39-4D94-A91A-CE55A5FD8011}" type="presOf" srcId="{5BBDB2CA-2ACF-43F7-8AD9-1CE325293F1A}" destId="{3E394B2B-58CC-4832-9C33-1645545C004A}" srcOrd="1" destOrd="0" presId="urn:microsoft.com/office/officeart/2005/8/layout/list1"/>
    <dgm:cxn modelId="{4C5CA2A0-D1AA-415F-B60F-3A88F2CA6CB4}" srcId="{E58EF72F-381E-411F-92E5-8BD9AF358BAD}" destId="{5BBDB2CA-2ACF-43F7-8AD9-1CE325293F1A}" srcOrd="2" destOrd="0" parTransId="{A4E017F3-C185-4524-BA03-F22208E291AD}" sibTransId="{45ADA30A-EEB3-4AF9-A05E-3F05DCD8D1B8}"/>
    <dgm:cxn modelId="{50B9E9A1-6EAD-41C9-BDEF-0C0EE1A7CE4C}" type="presOf" srcId="{71F0F185-8529-4E42-A27D-F1B2CD1493B0}" destId="{78B4C7A5-0E0E-4E47-AC5F-1DEA4DBF6DF2}" srcOrd="0" destOrd="0" presId="urn:microsoft.com/office/officeart/2005/8/layout/list1"/>
    <dgm:cxn modelId="{1CBCE9BD-1C18-4399-B23E-A4928DF23602}" type="presOf" srcId="{3FBE6774-7461-4635-905D-8B614CDC5191}" destId="{7A371E28-DF8E-4FEC-9CDA-16BC61B28A7C}" srcOrd="1" destOrd="0" presId="urn:microsoft.com/office/officeart/2005/8/layout/list1"/>
    <dgm:cxn modelId="{C8E8C0BE-7165-43B5-B7E3-119D7B1B5069}" srcId="{5BBDB2CA-2ACF-43F7-8AD9-1CE325293F1A}" destId="{77CE9ED6-FDB9-4ACF-802E-172C11373A64}" srcOrd="0" destOrd="0" parTransId="{61C122C6-8F23-4BD5-A63F-CAEDCB271B77}" sibTransId="{9C6AB6C4-6AC9-4ECE-99C3-D08D8DC756F0}"/>
    <dgm:cxn modelId="{F796F3DA-C615-478C-BBA4-0217F5B888BA}" srcId="{3FBE6774-7461-4635-905D-8B614CDC5191}" destId="{035BBA49-DBDB-4690-BB31-241212C11F43}" srcOrd="0" destOrd="0" parTransId="{A92213C5-5466-4C08-B499-BB852FDFAD00}" sibTransId="{5F6D404F-FE2B-49D4-BE1F-52F43D0FF465}"/>
    <dgm:cxn modelId="{224902EB-4895-489E-93C9-635407B97CFF}" srcId="{71F0F185-8529-4E42-A27D-F1B2CD1493B0}" destId="{DCEE6712-3E60-4618-95E2-8A964E3D333D}" srcOrd="0" destOrd="0" parTransId="{79E7EDB3-6EBF-463F-BC48-A1118572E3B3}" sibTransId="{95D0B55E-C066-479E-92DA-D0DD3F0C61C6}"/>
    <dgm:cxn modelId="{5724CDEC-5FEA-463C-B09D-DCA277A88186}" srcId="{E58EF72F-381E-411F-92E5-8BD9AF358BAD}" destId="{3FBE6774-7461-4635-905D-8B614CDC5191}" srcOrd="0" destOrd="0" parTransId="{965A4683-22A2-4884-9BFC-25335881AEA5}" sibTransId="{44871472-48F7-42F1-A1DC-DBAC17820950}"/>
    <dgm:cxn modelId="{C4709BED-E279-4FE4-AC1F-DB7CAEF9C48E}" type="presOf" srcId="{035BBA49-DBDB-4690-BB31-241212C11F43}" destId="{49B26FB6-AB9F-480B-8B1D-EDB9C539B293}" srcOrd="0" destOrd="0" presId="urn:microsoft.com/office/officeart/2005/8/layout/list1"/>
    <dgm:cxn modelId="{B05229EE-A385-4F66-AD78-15E2FA066D6A}" type="presOf" srcId="{77CE9ED6-FDB9-4ACF-802E-172C11373A64}" destId="{2B488B22-B77F-4B46-8970-B89C6F0FDD89}" srcOrd="0" destOrd="0" presId="urn:microsoft.com/office/officeart/2005/8/layout/list1"/>
    <dgm:cxn modelId="{CF3B42F9-DBEC-4087-BD86-2E44AE7AF119}" type="presOf" srcId="{E58EF72F-381E-411F-92E5-8BD9AF358BAD}" destId="{CDFC8A4D-AF9C-42E7-BC7F-8DFAE9210498}" srcOrd="0" destOrd="0" presId="urn:microsoft.com/office/officeart/2005/8/layout/list1"/>
    <dgm:cxn modelId="{4DE3FA39-1EC3-4413-B0AA-0CF046FAF1B9}" type="presParOf" srcId="{CDFC8A4D-AF9C-42E7-BC7F-8DFAE9210498}" destId="{EF19F701-C67B-470C-B30F-56DC9370E6F1}" srcOrd="0" destOrd="0" presId="urn:microsoft.com/office/officeart/2005/8/layout/list1"/>
    <dgm:cxn modelId="{DF64D989-2D06-423C-BAD1-FF2EE48F0811}" type="presParOf" srcId="{EF19F701-C67B-470C-B30F-56DC9370E6F1}" destId="{8C1E6179-BA3E-4EBE-BEE0-13EC6D66A876}" srcOrd="0" destOrd="0" presId="urn:microsoft.com/office/officeart/2005/8/layout/list1"/>
    <dgm:cxn modelId="{B259852B-C403-4B59-9EDA-E00091EDBD89}" type="presParOf" srcId="{EF19F701-C67B-470C-B30F-56DC9370E6F1}" destId="{7A371E28-DF8E-4FEC-9CDA-16BC61B28A7C}" srcOrd="1" destOrd="0" presId="urn:microsoft.com/office/officeart/2005/8/layout/list1"/>
    <dgm:cxn modelId="{0D10DEB0-F141-4A79-91CE-0A511F0118DB}" type="presParOf" srcId="{CDFC8A4D-AF9C-42E7-BC7F-8DFAE9210498}" destId="{C0D01DEF-41E4-4C84-B62B-B6CF5E45F5EA}" srcOrd="1" destOrd="0" presId="urn:microsoft.com/office/officeart/2005/8/layout/list1"/>
    <dgm:cxn modelId="{A7816FF9-BD44-44C8-A8AF-77FBD68CAFB4}" type="presParOf" srcId="{CDFC8A4D-AF9C-42E7-BC7F-8DFAE9210498}" destId="{49B26FB6-AB9F-480B-8B1D-EDB9C539B293}" srcOrd="2" destOrd="0" presId="urn:microsoft.com/office/officeart/2005/8/layout/list1"/>
    <dgm:cxn modelId="{1786E691-9430-4F9E-B360-DDDC23745C80}" type="presParOf" srcId="{CDFC8A4D-AF9C-42E7-BC7F-8DFAE9210498}" destId="{77811534-9678-4EDB-8395-EAB07C34832E}" srcOrd="3" destOrd="0" presId="urn:microsoft.com/office/officeart/2005/8/layout/list1"/>
    <dgm:cxn modelId="{E498543A-C50E-433E-BAB5-EC2DB16B4CE2}" type="presParOf" srcId="{CDFC8A4D-AF9C-42E7-BC7F-8DFAE9210498}" destId="{562DA50D-DDD2-4F96-82B9-D689C9AA78A0}" srcOrd="4" destOrd="0" presId="urn:microsoft.com/office/officeart/2005/8/layout/list1"/>
    <dgm:cxn modelId="{A164ADE9-A3C4-4D9F-BFC5-FF762B8E03BE}" type="presParOf" srcId="{562DA50D-DDD2-4F96-82B9-D689C9AA78A0}" destId="{78B4C7A5-0E0E-4E47-AC5F-1DEA4DBF6DF2}" srcOrd="0" destOrd="0" presId="urn:microsoft.com/office/officeart/2005/8/layout/list1"/>
    <dgm:cxn modelId="{F17FDBC5-6E54-424F-AD02-E35BFA4085DB}" type="presParOf" srcId="{562DA50D-DDD2-4F96-82B9-D689C9AA78A0}" destId="{82E12793-E242-4B34-8C2C-9CBF35687F32}" srcOrd="1" destOrd="0" presId="urn:microsoft.com/office/officeart/2005/8/layout/list1"/>
    <dgm:cxn modelId="{DBF1E4C2-8E9A-4266-B1E2-DEA3212CBFEB}" type="presParOf" srcId="{CDFC8A4D-AF9C-42E7-BC7F-8DFAE9210498}" destId="{862819A1-3CDD-4653-B72F-EA348E84542D}" srcOrd="5" destOrd="0" presId="urn:microsoft.com/office/officeart/2005/8/layout/list1"/>
    <dgm:cxn modelId="{23CC91B7-49E5-4BF5-B135-B94A8593766F}" type="presParOf" srcId="{CDFC8A4D-AF9C-42E7-BC7F-8DFAE9210498}" destId="{9069265A-4180-49B3-9592-55FCA2C0EF89}" srcOrd="6" destOrd="0" presId="urn:microsoft.com/office/officeart/2005/8/layout/list1"/>
    <dgm:cxn modelId="{84586D50-A322-4981-866F-C495387AFA89}" type="presParOf" srcId="{CDFC8A4D-AF9C-42E7-BC7F-8DFAE9210498}" destId="{C8E4BC87-5082-417F-9621-FF8DA98EAFC5}" srcOrd="7" destOrd="0" presId="urn:microsoft.com/office/officeart/2005/8/layout/list1"/>
    <dgm:cxn modelId="{6CD29116-A868-4713-A8B0-E19120F6F2FC}" type="presParOf" srcId="{CDFC8A4D-AF9C-42E7-BC7F-8DFAE9210498}" destId="{BB6E208F-015F-4205-B452-B236F5A37D8A}" srcOrd="8" destOrd="0" presId="urn:microsoft.com/office/officeart/2005/8/layout/list1"/>
    <dgm:cxn modelId="{3E040B9A-69EC-4E67-A28B-7E67583E1147}" type="presParOf" srcId="{BB6E208F-015F-4205-B452-B236F5A37D8A}" destId="{BE5479D1-C3C5-4301-85A7-B3A9983111A5}" srcOrd="0" destOrd="0" presId="urn:microsoft.com/office/officeart/2005/8/layout/list1"/>
    <dgm:cxn modelId="{6D1C201C-F340-4660-AF9B-EEF7D8D16929}" type="presParOf" srcId="{BB6E208F-015F-4205-B452-B236F5A37D8A}" destId="{3E394B2B-58CC-4832-9C33-1645545C004A}" srcOrd="1" destOrd="0" presId="urn:microsoft.com/office/officeart/2005/8/layout/list1"/>
    <dgm:cxn modelId="{01B0FE50-6573-4F6F-9F1F-83BFD7CF31D0}" type="presParOf" srcId="{CDFC8A4D-AF9C-42E7-BC7F-8DFAE9210498}" destId="{A1345E45-ECA0-4849-9A2E-92CCD71CD62A}" srcOrd="9" destOrd="0" presId="urn:microsoft.com/office/officeart/2005/8/layout/list1"/>
    <dgm:cxn modelId="{831E8888-A259-4476-B349-4669C411A1CD}" type="presParOf" srcId="{CDFC8A4D-AF9C-42E7-BC7F-8DFAE9210498}" destId="{2B488B22-B77F-4B46-8970-B89C6F0FDD8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A38768-9D32-4EF8-AFF8-FDAE8AF2CDE6}" type="doc">
      <dgm:prSet loTypeId="urn:microsoft.com/office/officeart/2005/8/layout/hList6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6CAA51-4E3E-4C29-BD5D-699250F0BC8A}">
      <dgm:prSet phldrT="[Text]" custT="1"/>
      <dgm:spPr/>
      <dgm:t>
        <a:bodyPr/>
        <a:lstStyle/>
        <a:p>
          <a:pPr>
            <a:buNone/>
          </a:pPr>
          <a:r>
            <a:rPr lang="en-US" sz="1400" i="1" dirty="0">
              <a:solidFill>
                <a:schemeClr val="bg1">
                  <a:lumMod val="85000"/>
                </a:schemeClr>
              </a:solidFill>
            </a:rPr>
            <a:t>Make affordable health insurance available to more people. The law provides consumers with subsidies (“premium tax credits”) that lower costs for households with incomes between 100% and 400% of the federal poverty level (FPL). </a:t>
          </a:r>
        </a:p>
      </dgm:t>
    </dgm:pt>
    <dgm:pt modelId="{587962B6-8E4E-41E4-9F35-8A10E3610086}" type="parTrans" cxnId="{089DD8E7-9C7D-49AE-B59C-6980C6A61A97}">
      <dgm:prSet/>
      <dgm:spPr/>
      <dgm:t>
        <a:bodyPr/>
        <a:lstStyle/>
        <a:p>
          <a:endParaRPr lang="en-US"/>
        </a:p>
      </dgm:t>
    </dgm:pt>
    <dgm:pt modelId="{A990D8AA-B65C-4FB4-B9D6-8275FC5A51E5}" type="sibTrans" cxnId="{089DD8E7-9C7D-49AE-B59C-6980C6A61A97}">
      <dgm:prSet/>
      <dgm:spPr/>
      <dgm:t>
        <a:bodyPr/>
        <a:lstStyle/>
        <a:p>
          <a:endParaRPr lang="en-US"/>
        </a:p>
      </dgm:t>
    </dgm:pt>
    <dgm:pt modelId="{E37DFB84-9D91-409D-93B6-821CAF3529E9}">
      <dgm:prSet/>
      <dgm:spPr/>
      <dgm:t>
        <a:bodyPr/>
        <a:lstStyle/>
        <a:p>
          <a:r>
            <a:rPr lang="en-US" sz="36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Expand the Medicaid Program </a:t>
          </a:r>
        </a:p>
      </dgm:t>
    </dgm:pt>
    <dgm:pt modelId="{908F9D3F-B326-4532-96B2-E8CB3A19FE5E}" type="parTrans" cxnId="{1E939A41-CDD5-4230-B881-CD1C0144533B}">
      <dgm:prSet/>
      <dgm:spPr/>
      <dgm:t>
        <a:bodyPr/>
        <a:lstStyle/>
        <a:p>
          <a:endParaRPr lang="en-US"/>
        </a:p>
      </dgm:t>
    </dgm:pt>
    <dgm:pt modelId="{1C976F9C-F800-4259-9409-9B49EE64FC8C}" type="sibTrans" cxnId="{1E939A41-CDD5-4230-B881-CD1C0144533B}">
      <dgm:prSet/>
      <dgm:spPr/>
      <dgm:t>
        <a:bodyPr/>
        <a:lstStyle/>
        <a:p>
          <a:endParaRPr lang="en-US"/>
        </a:p>
      </dgm:t>
    </dgm:pt>
    <dgm:pt modelId="{CB6E7BAC-E441-487B-8CD4-6D7DF6EE4E09}">
      <dgm:prSet/>
      <dgm:spPr/>
      <dgm:t>
        <a:bodyPr/>
        <a:lstStyle/>
        <a:p>
          <a:r>
            <a:rPr lang="en-US" sz="36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Support Innovative and Lower Cost</a:t>
          </a:r>
        </a:p>
      </dgm:t>
    </dgm:pt>
    <dgm:pt modelId="{A02A2E8F-A16C-4BE7-99E0-00B9F5A46A22}" type="parTrans" cxnId="{FD57DFE8-16AF-4644-9705-169ED88881AF}">
      <dgm:prSet/>
      <dgm:spPr/>
      <dgm:t>
        <a:bodyPr/>
        <a:lstStyle/>
        <a:p>
          <a:endParaRPr lang="en-US"/>
        </a:p>
      </dgm:t>
    </dgm:pt>
    <dgm:pt modelId="{152F930A-137E-4C7C-9B86-2B1CCB50F305}" type="sibTrans" cxnId="{FD57DFE8-16AF-4644-9705-169ED88881AF}">
      <dgm:prSet/>
      <dgm:spPr/>
      <dgm:t>
        <a:bodyPr/>
        <a:lstStyle/>
        <a:p>
          <a:endParaRPr lang="en-US"/>
        </a:p>
      </dgm:t>
    </dgm:pt>
    <dgm:pt modelId="{BC3A4BD5-E96C-4DA6-9913-867C5D9ACB55}">
      <dgm:prSet phldrT="[Text]"/>
      <dgm:spPr/>
      <dgm:t>
        <a:bodyPr/>
        <a:lstStyle/>
        <a:p>
          <a:r>
            <a:rPr lang="en-US" sz="36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Health Insurance More Affordable for More People</a:t>
          </a:r>
        </a:p>
      </dgm:t>
    </dgm:pt>
    <dgm:pt modelId="{33DC5AB4-DD21-4725-898C-9C82BEA16F9B}" type="parTrans" cxnId="{86081B5B-ADC2-473C-8992-43E5406F1BD5}">
      <dgm:prSet/>
      <dgm:spPr/>
      <dgm:t>
        <a:bodyPr/>
        <a:lstStyle/>
        <a:p>
          <a:endParaRPr lang="en-US"/>
        </a:p>
      </dgm:t>
    </dgm:pt>
    <dgm:pt modelId="{BA399892-6DDA-4E29-9785-3048FD5D51B8}" type="sibTrans" cxnId="{86081B5B-ADC2-473C-8992-43E5406F1BD5}">
      <dgm:prSet/>
      <dgm:spPr/>
      <dgm:t>
        <a:bodyPr/>
        <a:lstStyle/>
        <a:p>
          <a:endParaRPr lang="en-US"/>
        </a:p>
      </dgm:t>
    </dgm:pt>
    <dgm:pt modelId="{E028BE76-7150-4A2B-8D15-ACF160EA395E}">
      <dgm:prSet custT="1"/>
      <dgm:spPr/>
      <dgm:t>
        <a:bodyPr/>
        <a:lstStyle/>
        <a:p>
          <a:pPr>
            <a:buNone/>
          </a:pPr>
          <a:r>
            <a:rPr lang="en-US" sz="1400" i="1" dirty="0">
              <a:solidFill>
                <a:schemeClr val="bg1">
                  <a:lumMod val="85000"/>
                </a:schemeClr>
              </a:solidFill>
            </a:rPr>
            <a:t>Cover all adults with income below 138% of the FPL. Not all states have expanded their Medicaid programs.</a:t>
          </a:r>
        </a:p>
      </dgm:t>
    </dgm:pt>
    <dgm:pt modelId="{FEC1DE92-A05D-4D24-8C3F-213E3ACDA0F4}" type="parTrans" cxnId="{90B456EA-20F7-4237-AC96-1BEEC4411331}">
      <dgm:prSet/>
      <dgm:spPr/>
      <dgm:t>
        <a:bodyPr/>
        <a:lstStyle/>
        <a:p>
          <a:endParaRPr lang="en-US"/>
        </a:p>
      </dgm:t>
    </dgm:pt>
    <dgm:pt modelId="{5E444888-F7D0-402D-81AB-24E584EC0203}" type="sibTrans" cxnId="{90B456EA-20F7-4237-AC96-1BEEC4411331}">
      <dgm:prSet/>
      <dgm:spPr/>
      <dgm:t>
        <a:bodyPr/>
        <a:lstStyle/>
        <a:p>
          <a:endParaRPr lang="en-US"/>
        </a:p>
      </dgm:t>
    </dgm:pt>
    <dgm:pt modelId="{8212CA4D-806E-4C1A-8044-88E8C4D8924B}">
      <dgm:prSet custT="1"/>
      <dgm:spPr/>
      <dgm:t>
        <a:bodyPr/>
        <a:lstStyle/>
        <a:p>
          <a:pPr>
            <a:buNone/>
          </a:pPr>
          <a:r>
            <a:rPr lang="en-US" sz="1400" i="1" dirty="0">
              <a:solidFill>
                <a:schemeClr val="bg1">
                  <a:lumMod val="85000"/>
                </a:schemeClr>
              </a:solidFill>
            </a:rPr>
            <a:t> Promote innovative medical care delivery methods designed to lower the costs of health care generally.</a:t>
          </a:r>
        </a:p>
      </dgm:t>
    </dgm:pt>
    <dgm:pt modelId="{BBF8098D-714C-4F04-ADA1-DE21918859B6}" type="parTrans" cxnId="{C9BDF1B1-9814-412D-921D-577B3C18391D}">
      <dgm:prSet/>
      <dgm:spPr/>
      <dgm:t>
        <a:bodyPr/>
        <a:lstStyle/>
        <a:p>
          <a:endParaRPr lang="en-US"/>
        </a:p>
      </dgm:t>
    </dgm:pt>
    <dgm:pt modelId="{9C64ABE9-7999-4AEC-A8A9-7683A748A998}" type="sibTrans" cxnId="{C9BDF1B1-9814-412D-921D-577B3C18391D}">
      <dgm:prSet/>
      <dgm:spPr/>
      <dgm:t>
        <a:bodyPr/>
        <a:lstStyle/>
        <a:p>
          <a:endParaRPr lang="en-US"/>
        </a:p>
      </dgm:t>
    </dgm:pt>
    <dgm:pt modelId="{B985A24A-1205-4821-B313-07CB1EA44869}" type="pres">
      <dgm:prSet presAssocID="{ADA38768-9D32-4EF8-AFF8-FDAE8AF2CDE6}" presName="Name0" presStyleCnt="0">
        <dgm:presLayoutVars>
          <dgm:dir/>
          <dgm:resizeHandles val="exact"/>
        </dgm:presLayoutVars>
      </dgm:prSet>
      <dgm:spPr/>
    </dgm:pt>
    <dgm:pt modelId="{3665A835-3D45-4F5C-B60A-2032D10B3156}" type="pres">
      <dgm:prSet presAssocID="{BC3A4BD5-E96C-4DA6-9913-867C5D9ACB55}" presName="node" presStyleLbl="node1" presStyleIdx="0" presStyleCnt="3">
        <dgm:presLayoutVars>
          <dgm:bulletEnabled val="1"/>
        </dgm:presLayoutVars>
      </dgm:prSet>
      <dgm:spPr/>
    </dgm:pt>
    <dgm:pt modelId="{0645E624-1468-4697-8EC8-7196F543F5A6}" type="pres">
      <dgm:prSet presAssocID="{BA399892-6DDA-4E29-9785-3048FD5D51B8}" presName="sibTrans" presStyleCnt="0"/>
      <dgm:spPr/>
    </dgm:pt>
    <dgm:pt modelId="{367C60F5-0E95-4FDA-B8F9-50245D659B22}" type="pres">
      <dgm:prSet presAssocID="{E37DFB84-9D91-409D-93B6-821CAF3529E9}" presName="node" presStyleLbl="node1" presStyleIdx="1" presStyleCnt="3">
        <dgm:presLayoutVars>
          <dgm:bulletEnabled val="1"/>
        </dgm:presLayoutVars>
      </dgm:prSet>
      <dgm:spPr/>
    </dgm:pt>
    <dgm:pt modelId="{924B00BB-CA90-4B55-B447-3B42C9FFD2D9}" type="pres">
      <dgm:prSet presAssocID="{1C976F9C-F800-4259-9409-9B49EE64FC8C}" presName="sibTrans" presStyleCnt="0"/>
      <dgm:spPr/>
    </dgm:pt>
    <dgm:pt modelId="{BF6B46B1-B66F-41D1-BA3F-D8719B52BEAE}" type="pres">
      <dgm:prSet presAssocID="{CB6E7BAC-E441-487B-8CD4-6D7DF6EE4E09}" presName="node" presStyleLbl="node1" presStyleIdx="2" presStyleCnt="3">
        <dgm:presLayoutVars>
          <dgm:bulletEnabled val="1"/>
        </dgm:presLayoutVars>
      </dgm:prSet>
      <dgm:spPr/>
    </dgm:pt>
  </dgm:ptLst>
  <dgm:cxnLst>
    <dgm:cxn modelId="{0F457F2D-3F5F-4AC2-A032-12F485992476}" type="presOf" srcId="{E37DFB84-9D91-409D-93B6-821CAF3529E9}" destId="{367C60F5-0E95-4FDA-B8F9-50245D659B22}" srcOrd="0" destOrd="0" presId="urn:microsoft.com/office/officeart/2005/8/layout/hList6"/>
    <dgm:cxn modelId="{86081B5B-ADC2-473C-8992-43E5406F1BD5}" srcId="{ADA38768-9D32-4EF8-AFF8-FDAE8AF2CDE6}" destId="{BC3A4BD5-E96C-4DA6-9913-867C5D9ACB55}" srcOrd="0" destOrd="0" parTransId="{33DC5AB4-DD21-4725-898C-9C82BEA16F9B}" sibTransId="{BA399892-6DDA-4E29-9785-3048FD5D51B8}"/>
    <dgm:cxn modelId="{8DAB5961-B30A-4F9E-AA70-FC43765C0B71}" type="presOf" srcId="{8212CA4D-806E-4C1A-8044-88E8C4D8924B}" destId="{BF6B46B1-B66F-41D1-BA3F-D8719B52BEAE}" srcOrd="0" destOrd="1" presId="urn:microsoft.com/office/officeart/2005/8/layout/hList6"/>
    <dgm:cxn modelId="{1E939A41-CDD5-4230-B881-CD1C0144533B}" srcId="{ADA38768-9D32-4EF8-AFF8-FDAE8AF2CDE6}" destId="{E37DFB84-9D91-409D-93B6-821CAF3529E9}" srcOrd="1" destOrd="0" parTransId="{908F9D3F-B326-4532-96B2-E8CB3A19FE5E}" sibTransId="{1C976F9C-F800-4259-9409-9B49EE64FC8C}"/>
    <dgm:cxn modelId="{A3D55E4B-F7EC-45E2-ADDB-318C267D74F9}" type="presOf" srcId="{E028BE76-7150-4A2B-8D15-ACF160EA395E}" destId="{367C60F5-0E95-4FDA-B8F9-50245D659B22}" srcOrd="0" destOrd="1" presId="urn:microsoft.com/office/officeart/2005/8/layout/hList6"/>
    <dgm:cxn modelId="{C9BDF1B1-9814-412D-921D-577B3C18391D}" srcId="{CB6E7BAC-E441-487B-8CD4-6D7DF6EE4E09}" destId="{8212CA4D-806E-4C1A-8044-88E8C4D8924B}" srcOrd="0" destOrd="0" parTransId="{BBF8098D-714C-4F04-ADA1-DE21918859B6}" sibTransId="{9C64ABE9-7999-4AEC-A8A9-7683A748A998}"/>
    <dgm:cxn modelId="{1D99EAC1-8872-454E-9E33-93EDFFE5B649}" type="presOf" srcId="{2B6CAA51-4E3E-4C29-BD5D-699250F0BC8A}" destId="{3665A835-3D45-4F5C-B60A-2032D10B3156}" srcOrd="0" destOrd="1" presId="urn:microsoft.com/office/officeart/2005/8/layout/hList6"/>
    <dgm:cxn modelId="{B6409BC3-E5B0-40FC-88F4-E9C0FEE0BA33}" type="presOf" srcId="{CB6E7BAC-E441-487B-8CD4-6D7DF6EE4E09}" destId="{BF6B46B1-B66F-41D1-BA3F-D8719B52BEAE}" srcOrd="0" destOrd="0" presId="urn:microsoft.com/office/officeart/2005/8/layout/hList6"/>
    <dgm:cxn modelId="{089DD8E7-9C7D-49AE-B59C-6980C6A61A97}" srcId="{BC3A4BD5-E96C-4DA6-9913-867C5D9ACB55}" destId="{2B6CAA51-4E3E-4C29-BD5D-699250F0BC8A}" srcOrd="0" destOrd="0" parTransId="{587962B6-8E4E-41E4-9F35-8A10E3610086}" sibTransId="{A990D8AA-B65C-4FB4-B9D6-8275FC5A51E5}"/>
    <dgm:cxn modelId="{FD57DFE8-16AF-4644-9705-169ED88881AF}" srcId="{ADA38768-9D32-4EF8-AFF8-FDAE8AF2CDE6}" destId="{CB6E7BAC-E441-487B-8CD4-6D7DF6EE4E09}" srcOrd="2" destOrd="0" parTransId="{A02A2E8F-A16C-4BE7-99E0-00B9F5A46A22}" sibTransId="{152F930A-137E-4C7C-9B86-2B1CCB50F305}"/>
    <dgm:cxn modelId="{90B456EA-20F7-4237-AC96-1BEEC4411331}" srcId="{E37DFB84-9D91-409D-93B6-821CAF3529E9}" destId="{E028BE76-7150-4A2B-8D15-ACF160EA395E}" srcOrd="0" destOrd="0" parTransId="{FEC1DE92-A05D-4D24-8C3F-213E3ACDA0F4}" sibTransId="{5E444888-F7D0-402D-81AB-24E584EC0203}"/>
    <dgm:cxn modelId="{2D6C53EC-AEC1-4BE1-A30E-EEC75723C462}" type="presOf" srcId="{BC3A4BD5-E96C-4DA6-9913-867C5D9ACB55}" destId="{3665A835-3D45-4F5C-B60A-2032D10B3156}" srcOrd="0" destOrd="0" presId="urn:microsoft.com/office/officeart/2005/8/layout/hList6"/>
    <dgm:cxn modelId="{55D932FA-73F4-4DFD-BD89-9B4AC67F1D87}" type="presOf" srcId="{ADA38768-9D32-4EF8-AFF8-FDAE8AF2CDE6}" destId="{B985A24A-1205-4821-B313-07CB1EA44869}" srcOrd="0" destOrd="0" presId="urn:microsoft.com/office/officeart/2005/8/layout/hList6"/>
    <dgm:cxn modelId="{CCB7B9F4-3EF8-485F-AF77-FD2A4F6BA0B6}" type="presParOf" srcId="{B985A24A-1205-4821-B313-07CB1EA44869}" destId="{3665A835-3D45-4F5C-B60A-2032D10B3156}" srcOrd="0" destOrd="0" presId="urn:microsoft.com/office/officeart/2005/8/layout/hList6"/>
    <dgm:cxn modelId="{136D4696-5929-49C1-A328-ECE46A0AEA53}" type="presParOf" srcId="{B985A24A-1205-4821-B313-07CB1EA44869}" destId="{0645E624-1468-4697-8EC8-7196F543F5A6}" srcOrd="1" destOrd="0" presId="urn:microsoft.com/office/officeart/2005/8/layout/hList6"/>
    <dgm:cxn modelId="{B518A8E6-4516-4DE3-9B12-855FF632E960}" type="presParOf" srcId="{B985A24A-1205-4821-B313-07CB1EA44869}" destId="{367C60F5-0E95-4FDA-B8F9-50245D659B22}" srcOrd="2" destOrd="0" presId="urn:microsoft.com/office/officeart/2005/8/layout/hList6"/>
    <dgm:cxn modelId="{C07EFE5D-BDFE-4AF5-AA6C-EBD107482E4B}" type="presParOf" srcId="{B985A24A-1205-4821-B313-07CB1EA44869}" destId="{924B00BB-CA90-4B55-B447-3B42C9FFD2D9}" srcOrd="3" destOrd="0" presId="urn:microsoft.com/office/officeart/2005/8/layout/hList6"/>
    <dgm:cxn modelId="{04BCB02D-DF03-4E45-9D41-CB69D7EA53AB}" type="presParOf" srcId="{B985A24A-1205-4821-B313-07CB1EA44869}" destId="{BF6B46B1-B66F-41D1-BA3F-D8719B52BEA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B19250-D318-4FD7-A8A3-B31D67908D4B}" type="doc">
      <dgm:prSet loTypeId="urn:microsoft.com/office/officeart/2005/8/layout/hList7" loCatId="process" qsTypeId="urn:microsoft.com/office/officeart/2005/8/quickstyle/simple5" qsCatId="simple" csTypeId="urn:microsoft.com/office/officeart/2005/8/colors/accent1_2" csCatId="accent1" phldr="1"/>
      <dgm:spPr/>
    </dgm:pt>
    <dgm:pt modelId="{C588A4AC-F10B-4F57-A1C0-8360D11BD372}">
      <dgm:prSet phldrT="[Text]" custT="1"/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en-US" sz="2000" b="1" i="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Individual Mandate </a:t>
          </a:r>
        </a:p>
      </dgm:t>
    </dgm:pt>
    <dgm:pt modelId="{24BFDE0B-9553-4121-B7E5-8F72ABD01B41}" type="parTrans" cxnId="{A516D558-57C0-434E-A2C8-77681DD243C2}">
      <dgm:prSet/>
      <dgm:spPr/>
      <dgm:t>
        <a:bodyPr/>
        <a:lstStyle/>
        <a:p>
          <a:endParaRPr lang="en-US"/>
        </a:p>
      </dgm:t>
    </dgm:pt>
    <dgm:pt modelId="{6E6346DA-EE57-4D03-B7FE-6C46DF072AC1}" type="sibTrans" cxnId="{A516D558-57C0-434E-A2C8-77681DD243C2}">
      <dgm:prSet/>
      <dgm:spPr/>
      <dgm:t>
        <a:bodyPr/>
        <a:lstStyle/>
        <a:p>
          <a:endParaRPr lang="en-US"/>
        </a:p>
      </dgm:t>
    </dgm:pt>
    <dgm:pt modelId="{215DC40F-D05E-4900-BE36-ABEF80E79629}">
      <dgm:prSet custT="1"/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en-US" sz="2000" b="1" i="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Health Insurance Exchanges </a:t>
          </a:r>
        </a:p>
      </dgm:t>
    </dgm:pt>
    <dgm:pt modelId="{2999718B-4817-4B08-A8F8-F432A991ABE6}" type="parTrans" cxnId="{CA1BD156-E629-42CC-B28D-899FC172A3C7}">
      <dgm:prSet/>
      <dgm:spPr/>
      <dgm:t>
        <a:bodyPr/>
        <a:lstStyle/>
        <a:p>
          <a:endParaRPr lang="en-US"/>
        </a:p>
      </dgm:t>
    </dgm:pt>
    <dgm:pt modelId="{2192B2CE-BD5B-4EB5-A66C-6E97EACB2684}" type="sibTrans" cxnId="{CA1BD156-E629-42CC-B28D-899FC172A3C7}">
      <dgm:prSet/>
      <dgm:spPr/>
      <dgm:t>
        <a:bodyPr/>
        <a:lstStyle/>
        <a:p>
          <a:endParaRPr lang="en-US"/>
        </a:p>
      </dgm:t>
    </dgm:pt>
    <dgm:pt modelId="{862CA0D1-F92E-4259-BCD0-836D61F99064}">
      <dgm:prSet custT="1"/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en-US" sz="2000" b="1" i="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"/>
            </a:rPr>
            <a:t>Medicaid Expansion </a:t>
          </a:r>
        </a:p>
      </dgm:t>
    </dgm:pt>
    <dgm:pt modelId="{913FCEE2-C324-478C-AAC7-A536B750F1F2}" type="parTrans" cxnId="{ABD2114C-3D4F-4DB1-8CAE-3E6711BE255C}">
      <dgm:prSet/>
      <dgm:spPr/>
      <dgm:t>
        <a:bodyPr/>
        <a:lstStyle/>
        <a:p>
          <a:endParaRPr lang="en-US"/>
        </a:p>
      </dgm:t>
    </dgm:pt>
    <dgm:pt modelId="{3389D6A8-643C-4556-8FCA-30E34F6A343A}" type="sibTrans" cxnId="{ABD2114C-3D4F-4DB1-8CAE-3E6711BE255C}">
      <dgm:prSet/>
      <dgm:spPr/>
      <dgm:t>
        <a:bodyPr/>
        <a:lstStyle/>
        <a:p>
          <a:endParaRPr lang="en-US"/>
        </a:p>
      </dgm:t>
    </dgm:pt>
    <dgm:pt modelId="{F5E0451E-1A92-4954-9A67-3519EDA60713}">
      <dgm:prSet custT="1"/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en-US" sz="2000" b="1" i="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Pre-Existing Conditions</a:t>
          </a:r>
        </a:p>
      </dgm:t>
    </dgm:pt>
    <dgm:pt modelId="{8013F61D-2B51-4447-A70E-D6C0E22001EB}" type="parTrans" cxnId="{4133177A-8664-4730-9F44-E7F5B5316992}">
      <dgm:prSet/>
      <dgm:spPr/>
      <dgm:t>
        <a:bodyPr/>
        <a:lstStyle/>
        <a:p>
          <a:endParaRPr lang="en-US"/>
        </a:p>
      </dgm:t>
    </dgm:pt>
    <dgm:pt modelId="{95BF2951-CB81-4756-8251-3B2D954EE0CC}" type="sibTrans" cxnId="{4133177A-8664-4730-9F44-E7F5B5316992}">
      <dgm:prSet/>
      <dgm:spPr/>
      <dgm:t>
        <a:bodyPr/>
        <a:lstStyle/>
        <a:p>
          <a:endParaRPr lang="en-US"/>
        </a:p>
      </dgm:t>
    </dgm:pt>
    <dgm:pt modelId="{CDF46C34-D960-48DA-9F04-E81DB5DF6E86}">
      <dgm:prSet custT="1"/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en-US" sz="2000" b="1" i="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Essential Health Benefits </a:t>
          </a:r>
        </a:p>
      </dgm:t>
    </dgm:pt>
    <dgm:pt modelId="{00D70C10-5A38-460D-B280-B4BECC6040B2}" type="parTrans" cxnId="{8B33D299-3C54-4572-90A2-584D019A4338}">
      <dgm:prSet/>
      <dgm:spPr/>
      <dgm:t>
        <a:bodyPr/>
        <a:lstStyle/>
        <a:p>
          <a:endParaRPr lang="en-US"/>
        </a:p>
      </dgm:t>
    </dgm:pt>
    <dgm:pt modelId="{6591FC3B-8ADE-4E5E-AF33-291D2E80C0D2}" type="sibTrans" cxnId="{8B33D299-3C54-4572-90A2-584D019A4338}">
      <dgm:prSet/>
      <dgm:spPr/>
      <dgm:t>
        <a:bodyPr/>
        <a:lstStyle/>
        <a:p>
          <a:endParaRPr lang="en-US"/>
        </a:p>
      </dgm:t>
    </dgm:pt>
    <dgm:pt modelId="{EB8BB591-0B23-48CF-9917-D90CC34DBA2D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400" b="0" i="1" dirty="0"/>
            <a:t>Online marketplaces where individuals and small businesses can shop and purchase health insurance. </a:t>
          </a:r>
        </a:p>
      </dgm:t>
    </dgm:pt>
    <dgm:pt modelId="{92BA9B93-030E-43D5-B136-84809BDE2C52}" type="parTrans" cxnId="{0E51339C-4626-4332-BE6E-6080C794440F}">
      <dgm:prSet/>
      <dgm:spPr/>
      <dgm:t>
        <a:bodyPr/>
        <a:lstStyle/>
        <a:p>
          <a:endParaRPr lang="en-US"/>
        </a:p>
      </dgm:t>
    </dgm:pt>
    <dgm:pt modelId="{02626013-C798-4543-905E-A6DAFC0AF376}" type="sibTrans" cxnId="{0E51339C-4626-4332-BE6E-6080C794440F}">
      <dgm:prSet/>
      <dgm:spPr/>
      <dgm:t>
        <a:bodyPr/>
        <a:lstStyle/>
        <a:p>
          <a:endParaRPr lang="en-US"/>
        </a:p>
      </dgm:t>
    </dgm:pt>
    <dgm:pt modelId="{4AF3F020-DCB3-4CB5-805E-6A989DDD7DB8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400" b="0" i="1" dirty="0">
              <a:latin typeface="Avenir Next"/>
            </a:rPr>
            <a:t>Expanded Medicaid for low-income Americans. </a:t>
          </a:r>
        </a:p>
      </dgm:t>
    </dgm:pt>
    <dgm:pt modelId="{3C414A61-EB4B-4AF6-A844-83EEC92FE7E3}" type="parTrans" cxnId="{8B1EE53B-F598-4F69-9C4C-929FEFFE7517}">
      <dgm:prSet/>
      <dgm:spPr/>
      <dgm:t>
        <a:bodyPr/>
        <a:lstStyle/>
        <a:p>
          <a:endParaRPr lang="en-US"/>
        </a:p>
      </dgm:t>
    </dgm:pt>
    <dgm:pt modelId="{5F0CBBBF-7D46-40B2-A841-502A47ECDB9F}" type="sibTrans" cxnId="{8B1EE53B-F598-4F69-9C4C-929FEFFE7517}">
      <dgm:prSet/>
      <dgm:spPr/>
      <dgm:t>
        <a:bodyPr/>
        <a:lstStyle/>
        <a:p>
          <a:endParaRPr lang="en-US"/>
        </a:p>
      </dgm:t>
    </dgm:pt>
    <dgm:pt modelId="{A2CE2499-28D1-43AB-9BE2-9C1D9BFEAF11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400" b="0" i="1" dirty="0"/>
            <a:t>Prohibited insurers from denying coverage or charging higher premiums to people with pre-existing conditions. </a:t>
          </a:r>
        </a:p>
      </dgm:t>
    </dgm:pt>
    <dgm:pt modelId="{D9DF8B05-A37D-4392-ACAE-08E896A35374}" type="parTrans" cxnId="{5F37AE1A-59F5-4459-B6E1-31310D2E4094}">
      <dgm:prSet/>
      <dgm:spPr/>
      <dgm:t>
        <a:bodyPr/>
        <a:lstStyle/>
        <a:p>
          <a:endParaRPr lang="en-US"/>
        </a:p>
      </dgm:t>
    </dgm:pt>
    <dgm:pt modelId="{3AEB776C-9838-4024-ACA6-F2AD9860F47F}" type="sibTrans" cxnId="{5F37AE1A-59F5-4459-B6E1-31310D2E4094}">
      <dgm:prSet/>
      <dgm:spPr/>
      <dgm:t>
        <a:bodyPr/>
        <a:lstStyle/>
        <a:p>
          <a:endParaRPr lang="en-US"/>
        </a:p>
      </dgm:t>
    </dgm:pt>
    <dgm:pt modelId="{531C9D23-3C0E-4211-9623-27D795689FB6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400" b="0" i="1" dirty="0"/>
            <a:t>Requires all health plans to cover a set of essential health benefits (doctor visits, hospital stays, prescription). </a:t>
          </a:r>
        </a:p>
      </dgm:t>
    </dgm:pt>
    <dgm:pt modelId="{B8476A86-095D-43BA-A827-A58F6544F9E1}" type="parTrans" cxnId="{19F9E801-0E29-4189-9FBE-5D8B60C8A8C1}">
      <dgm:prSet/>
      <dgm:spPr/>
      <dgm:t>
        <a:bodyPr/>
        <a:lstStyle/>
        <a:p>
          <a:endParaRPr lang="en-US"/>
        </a:p>
      </dgm:t>
    </dgm:pt>
    <dgm:pt modelId="{980CB999-72A4-4D34-B57E-EF6A8CDC20AE}" type="sibTrans" cxnId="{19F9E801-0E29-4189-9FBE-5D8B60C8A8C1}">
      <dgm:prSet/>
      <dgm:spPr/>
      <dgm:t>
        <a:bodyPr/>
        <a:lstStyle/>
        <a:p>
          <a:endParaRPr lang="en-US"/>
        </a:p>
      </dgm:t>
    </dgm:pt>
    <dgm:pt modelId="{28C6C1A7-EB96-4A68-A730-1B5FDC8D2D16}">
      <dgm:prSet phldrT="[Text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400" b="0" i="1" dirty="0"/>
            <a:t>Requires most Americans to have health insurance or pay a penalty</a:t>
          </a:r>
          <a:r>
            <a:rPr lang="en-US" sz="1000" b="0" i="0" dirty="0"/>
            <a:t>. </a:t>
          </a:r>
          <a:endParaRPr lang="en-US" sz="1000" dirty="0"/>
        </a:p>
      </dgm:t>
    </dgm:pt>
    <dgm:pt modelId="{B1C8082A-DEB0-4EB4-B1DB-65E15E12559B}" type="sibTrans" cxnId="{1030C4B2-0264-4906-AFB6-4CB148A90016}">
      <dgm:prSet/>
      <dgm:spPr/>
      <dgm:t>
        <a:bodyPr/>
        <a:lstStyle/>
        <a:p>
          <a:endParaRPr lang="en-US"/>
        </a:p>
      </dgm:t>
    </dgm:pt>
    <dgm:pt modelId="{A2F1AC18-55A8-4D87-822D-E23B50235806}" type="parTrans" cxnId="{1030C4B2-0264-4906-AFB6-4CB148A90016}">
      <dgm:prSet/>
      <dgm:spPr/>
      <dgm:t>
        <a:bodyPr/>
        <a:lstStyle/>
        <a:p>
          <a:endParaRPr lang="en-US"/>
        </a:p>
      </dgm:t>
    </dgm:pt>
    <dgm:pt modelId="{45FBD3C3-31B3-4001-BBFA-8EF332EA09C3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2000" b="1" i="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Health Information Technology</a:t>
          </a:r>
          <a:endParaRPr lang="en-US" sz="2000" b="0" i="1" dirty="0"/>
        </a:p>
      </dgm:t>
    </dgm:pt>
    <dgm:pt modelId="{DB8D4D50-FFC2-4AFA-B934-6A461704B2F9}" type="parTrans" cxnId="{1470587C-A54F-4473-8087-E76746886F00}">
      <dgm:prSet/>
      <dgm:spPr/>
      <dgm:t>
        <a:bodyPr/>
        <a:lstStyle/>
        <a:p>
          <a:endParaRPr lang="en-US"/>
        </a:p>
      </dgm:t>
    </dgm:pt>
    <dgm:pt modelId="{50B1F61F-1320-4C0F-9ABE-1DADB6BBADCD}" type="sibTrans" cxnId="{1470587C-A54F-4473-8087-E76746886F00}">
      <dgm:prSet/>
      <dgm:spPr/>
      <dgm:t>
        <a:bodyPr/>
        <a:lstStyle/>
        <a:p>
          <a:endParaRPr lang="en-US"/>
        </a:p>
      </dgm:t>
    </dgm:pt>
    <dgm:pt modelId="{0B83A94A-63E6-4FBB-9CE1-FAE46FC5D097}">
      <dgm:prSet custT="1"/>
      <dgm:spPr/>
      <dgm:t>
        <a:bodyPr/>
        <a:lstStyle/>
        <a:p>
          <a:r>
            <a:rPr lang="en-US" sz="1400" b="0" i="1" dirty="0"/>
            <a:t>Provisions designed to improve the use of HIT in healthcare</a:t>
          </a:r>
          <a:endParaRPr lang="en-US" sz="1400" dirty="0"/>
        </a:p>
      </dgm:t>
    </dgm:pt>
    <dgm:pt modelId="{9BB70824-E4F3-4254-AB50-7F0FD1E339B5}" type="parTrans" cxnId="{36F1EADB-44BE-4D6D-903E-BDA890722F3D}">
      <dgm:prSet/>
      <dgm:spPr/>
      <dgm:t>
        <a:bodyPr/>
        <a:lstStyle/>
        <a:p>
          <a:endParaRPr lang="en-US"/>
        </a:p>
      </dgm:t>
    </dgm:pt>
    <dgm:pt modelId="{71729DAD-9482-450C-9764-8CA2F2E61FCB}" type="sibTrans" cxnId="{36F1EADB-44BE-4D6D-903E-BDA890722F3D}">
      <dgm:prSet/>
      <dgm:spPr/>
      <dgm:t>
        <a:bodyPr/>
        <a:lstStyle/>
        <a:p>
          <a:endParaRPr lang="en-US"/>
        </a:p>
      </dgm:t>
    </dgm:pt>
    <dgm:pt modelId="{94EEFE38-1A47-46CF-9D45-AC964F410D51}" type="pres">
      <dgm:prSet presAssocID="{14B19250-D318-4FD7-A8A3-B31D67908D4B}" presName="Name0" presStyleCnt="0">
        <dgm:presLayoutVars>
          <dgm:dir/>
          <dgm:resizeHandles val="exact"/>
        </dgm:presLayoutVars>
      </dgm:prSet>
      <dgm:spPr/>
    </dgm:pt>
    <dgm:pt modelId="{A109D0E9-1929-4E24-ABDF-B67AE7EC25E2}" type="pres">
      <dgm:prSet presAssocID="{14B19250-D318-4FD7-A8A3-B31D67908D4B}" presName="fgShape" presStyleLbl="fgShp" presStyleIdx="0" presStyleCnt="1"/>
      <dgm:spPr/>
    </dgm:pt>
    <dgm:pt modelId="{ADA86DA9-8273-438F-89D5-702926E35B7D}" type="pres">
      <dgm:prSet presAssocID="{14B19250-D318-4FD7-A8A3-B31D67908D4B}" presName="linComp" presStyleCnt="0"/>
      <dgm:spPr/>
    </dgm:pt>
    <dgm:pt modelId="{AE357FC2-4DAF-4237-943C-0112B98D79E3}" type="pres">
      <dgm:prSet presAssocID="{C588A4AC-F10B-4F57-A1C0-8360D11BD372}" presName="compNode" presStyleCnt="0"/>
      <dgm:spPr/>
    </dgm:pt>
    <dgm:pt modelId="{E976733C-711D-4FA9-856D-148FDCB978F7}" type="pres">
      <dgm:prSet presAssocID="{C588A4AC-F10B-4F57-A1C0-8360D11BD372}" presName="bkgdShape" presStyleLbl="node1" presStyleIdx="0" presStyleCnt="6"/>
      <dgm:spPr/>
    </dgm:pt>
    <dgm:pt modelId="{79198FD5-D100-4E90-9C20-DA0CB937E633}" type="pres">
      <dgm:prSet presAssocID="{C588A4AC-F10B-4F57-A1C0-8360D11BD372}" presName="nodeTx" presStyleLbl="node1" presStyleIdx="0" presStyleCnt="6">
        <dgm:presLayoutVars>
          <dgm:bulletEnabled val="1"/>
        </dgm:presLayoutVars>
      </dgm:prSet>
      <dgm:spPr/>
    </dgm:pt>
    <dgm:pt modelId="{43002784-C1FB-4340-88C9-AF9B1C4C3AB2}" type="pres">
      <dgm:prSet presAssocID="{C588A4AC-F10B-4F57-A1C0-8360D11BD372}" presName="invisiNode" presStyleLbl="node1" presStyleIdx="0" presStyleCnt="6"/>
      <dgm:spPr/>
    </dgm:pt>
    <dgm:pt modelId="{D8D3F5FB-58B7-450E-95F8-799917DB1A80}" type="pres">
      <dgm:prSet presAssocID="{C588A4AC-F10B-4F57-A1C0-8360D11BD372}" presName="imagNode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udge male with solid fill"/>
        </a:ext>
      </dgm:extLst>
    </dgm:pt>
    <dgm:pt modelId="{B4D159AC-52F2-4E4D-BD44-4B444E2B62C9}" type="pres">
      <dgm:prSet presAssocID="{6E6346DA-EE57-4D03-B7FE-6C46DF072AC1}" presName="sibTrans" presStyleLbl="sibTrans2D1" presStyleIdx="0" presStyleCnt="0"/>
      <dgm:spPr/>
    </dgm:pt>
    <dgm:pt modelId="{751C2D77-8A7D-49B2-B977-1C3A2E194240}" type="pres">
      <dgm:prSet presAssocID="{215DC40F-D05E-4900-BE36-ABEF80E79629}" presName="compNode" presStyleCnt="0"/>
      <dgm:spPr/>
    </dgm:pt>
    <dgm:pt modelId="{E55E5713-FDAB-4C1F-B4A1-235FDE1463B9}" type="pres">
      <dgm:prSet presAssocID="{215DC40F-D05E-4900-BE36-ABEF80E79629}" presName="bkgdShape" presStyleLbl="node1" presStyleIdx="1" presStyleCnt="6"/>
      <dgm:spPr/>
    </dgm:pt>
    <dgm:pt modelId="{24793CE3-3A5E-4AB6-BC36-801771D511E3}" type="pres">
      <dgm:prSet presAssocID="{215DC40F-D05E-4900-BE36-ABEF80E79629}" presName="nodeTx" presStyleLbl="node1" presStyleIdx="1" presStyleCnt="6">
        <dgm:presLayoutVars>
          <dgm:bulletEnabled val="1"/>
        </dgm:presLayoutVars>
      </dgm:prSet>
      <dgm:spPr/>
    </dgm:pt>
    <dgm:pt modelId="{87B179BA-C780-4400-863E-8546F7CA9D82}" type="pres">
      <dgm:prSet presAssocID="{215DC40F-D05E-4900-BE36-ABEF80E79629}" presName="invisiNode" presStyleLbl="node1" presStyleIdx="1" presStyleCnt="6"/>
      <dgm:spPr/>
    </dgm:pt>
    <dgm:pt modelId="{9C93C95C-1653-4F48-9444-1FC09F0170CE}" type="pres">
      <dgm:prSet presAssocID="{215DC40F-D05E-4900-BE36-ABEF80E79629}" presName="imagNode" presStyleLbl="fgImgPlac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ansfer with solid fill"/>
        </a:ext>
      </dgm:extLst>
    </dgm:pt>
    <dgm:pt modelId="{FC424486-F319-40A1-AFAD-172801D489FE}" type="pres">
      <dgm:prSet presAssocID="{2192B2CE-BD5B-4EB5-A66C-6E97EACB2684}" presName="sibTrans" presStyleLbl="sibTrans2D1" presStyleIdx="0" presStyleCnt="0"/>
      <dgm:spPr/>
    </dgm:pt>
    <dgm:pt modelId="{AC753ECD-1B9B-4E14-B7A6-F52CB1D2D922}" type="pres">
      <dgm:prSet presAssocID="{862CA0D1-F92E-4259-BCD0-836D61F99064}" presName="compNode" presStyleCnt="0"/>
      <dgm:spPr/>
    </dgm:pt>
    <dgm:pt modelId="{28572FC4-4449-4DAC-89A3-C2192613F435}" type="pres">
      <dgm:prSet presAssocID="{862CA0D1-F92E-4259-BCD0-836D61F99064}" presName="bkgdShape" presStyleLbl="node1" presStyleIdx="2" presStyleCnt="6"/>
      <dgm:spPr/>
    </dgm:pt>
    <dgm:pt modelId="{51ADDB55-6EBC-4233-9245-0511C8F288F2}" type="pres">
      <dgm:prSet presAssocID="{862CA0D1-F92E-4259-BCD0-836D61F99064}" presName="nodeTx" presStyleLbl="node1" presStyleIdx="2" presStyleCnt="6">
        <dgm:presLayoutVars>
          <dgm:bulletEnabled val="1"/>
        </dgm:presLayoutVars>
      </dgm:prSet>
      <dgm:spPr/>
    </dgm:pt>
    <dgm:pt modelId="{4463412E-F1CB-4B5C-856D-A0C6ABCEF641}" type="pres">
      <dgm:prSet presAssocID="{862CA0D1-F92E-4259-BCD0-836D61F99064}" presName="invisiNode" presStyleLbl="node1" presStyleIdx="2" presStyleCnt="6"/>
      <dgm:spPr/>
    </dgm:pt>
    <dgm:pt modelId="{6E18D66A-734E-4B42-8329-0F1BDB60F5F4}" type="pres">
      <dgm:prSet presAssocID="{862CA0D1-F92E-4259-BCD0-836D61F99064}" presName="imagNode" presStyleLbl="fgImgPlac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al with solid fill"/>
        </a:ext>
      </dgm:extLst>
    </dgm:pt>
    <dgm:pt modelId="{B0FE3E8D-718B-4E3A-9673-E40F589BE63A}" type="pres">
      <dgm:prSet presAssocID="{3389D6A8-643C-4556-8FCA-30E34F6A343A}" presName="sibTrans" presStyleLbl="sibTrans2D1" presStyleIdx="0" presStyleCnt="0"/>
      <dgm:spPr/>
    </dgm:pt>
    <dgm:pt modelId="{E8320CD5-A5E9-4836-8B75-BC6D0E2F43BD}" type="pres">
      <dgm:prSet presAssocID="{F5E0451E-1A92-4954-9A67-3519EDA60713}" presName="compNode" presStyleCnt="0"/>
      <dgm:spPr/>
    </dgm:pt>
    <dgm:pt modelId="{F32D0CA4-690E-4DB4-8457-DE60C8043CF3}" type="pres">
      <dgm:prSet presAssocID="{F5E0451E-1A92-4954-9A67-3519EDA60713}" presName="bkgdShape" presStyleLbl="node1" presStyleIdx="3" presStyleCnt="6"/>
      <dgm:spPr/>
    </dgm:pt>
    <dgm:pt modelId="{63E18146-3103-4C16-A37B-C8F1B0D69505}" type="pres">
      <dgm:prSet presAssocID="{F5E0451E-1A92-4954-9A67-3519EDA60713}" presName="nodeTx" presStyleLbl="node1" presStyleIdx="3" presStyleCnt="6">
        <dgm:presLayoutVars>
          <dgm:bulletEnabled val="1"/>
        </dgm:presLayoutVars>
      </dgm:prSet>
      <dgm:spPr/>
    </dgm:pt>
    <dgm:pt modelId="{D12BC949-354F-4F14-8027-DDAA642128F7}" type="pres">
      <dgm:prSet presAssocID="{F5E0451E-1A92-4954-9A67-3519EDA60713}" presName="invisiNode" presStyleLbl="node1" presStyleIdx="3" presStyleCnt="6"/>
      <dgm:spPr/>
    </dgm:pt>
    <dgm:pt modelId="{22DB5855-0AE7-4962-A9C7-264183D0EB84}" type="pres">
      <dgm:prSet presAssocID="{F5E0451E-1A92-4954-9A67-3519EDA60713}" presName="imagNode" presStyleLbl="fgImgPlac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ield Tick with solid fill"/>
        </a:ext>
      </dgm:extLst>
    </dgm:pt>
    <dgm:pt modelId="{3E26428C-E78A-47FA-98A6-9CA454D90FE5}" type="pres">
      <dgm:prSet presAssocID="{95BF2951-CB81-4756-8251-3B2D954EE0CC}" presName="sibTrans" presStyleLbl="sibTrans2D1" presStyleIdx="0" presStyleCnt="0"/>
      <dgm:spPr/>
    </dgm:pt>
    <dgm:pt modelId="{96C15277-8A40-4EEE-811D-B17DC122E1F3}" type="pres">
      <dgm:prSet presAssocID="{CDF46C34-D960-48DA-9F04-E81DB5DF6E86}" presName="compNode" presStyleCnt="0"/>
      <dgm:spPr/>
    </dgm:pt>
    <dgm:pt modelId="{74792346-FBFE-4EA4-9245-5ADB124A6EA6}" type="pres">
      <dgm:prSet presAssocID="{CDF46C34-D960-48DA-9F04-E81DB5DF6E86}" presName="bkgdShape" presStyleLbl="node1" presStyleIdx="4" presStyleCnt="6"/>
      <dgm:spPr/>
    </dgm:pt>
    <dgm:pt modelId="{FE91FF9D-87E5-493E-A527-C3E0B7464CC9}" type="pres">
      <dgm:prSet presAssocID="{CDF46C34-D960-48DA-9F04-E81DB5DF6E86}" presName="nodeTx" presStyleLbl="node1" presStyleIdx="4" presStyleCnt="6">
        <dgm:presLayoutVars>
          <dgm:bulletEnabled val="1"/>
        </dgm:presLayoutVars>
      </dgm:prSet>
      <dgm:spPr/>
    </dgm:pt>
    <dgm:pt modelId="{37E4A46C-4DE8-40EA-9C99-36A8B3FBE522}" type="pres">
      <dgm:prSet presAssocID="{CDF46C34-D960-48DA-9F04-E81DB5DF6E86}" presName="invisiNode" presStyleLbl="node1" presStyleIdx="4" presStyleCnt="6"/>
      <dgm:spPr/>
    </dgm:pt>
    <dgm:pt modelId="{2EFE9834-D8AE-49BE-8B66-F26EF99C649A}" type="pres">
      <dgm:prSet presAssocID="{CDF46C34-D960-48DA-9F04-E81DB5DF6E86}" presName="imagNode" presStyleLbl="fgImgPlac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 female with solid fill"/>
        </a:ext>
      </dgm:extLst>
    </dgm:pt>
    <dgm:pt modelId="{9A27729D-FCA8-491F-A306-96714C792D62}" type="pres">
      <dgm:prSet presAssocID="{6591FC3B-8ADE-4E5E-AF33-291D2E80C0D2}" presName="sibTrans" presStyleLbl="sibTrans2D1" presStyleIdx="0" presStyleCnt="0"/>
      <dgm:spPr/>
    </dgm:pt>
    <dgm:pt modelId="{1991B785-7992-4836-97A0-77464A0EACD6}" type="pres">
      <dgm:prSet presAssocID="{45FBD3C3-31B3-4001-BBFA-8EF332EA09C3}" presName="compNode" presStyleCnt="0"/>
      <dgm:spPr/>
    </dgm:pt>
    <dgm:pt modelId="{81B9BCD8-7B82-4288-BDF1-C50AFF7FBB8C}" type="pres">
      <dgm:prSet presAssocID="{45FBD3C3-31B3-4001-BBFA-8EF332EA09C3}" presName="bkgdShape" presStyleLbl="node1" presStyleIdx="5" presStyleCnt="6"/>
      <dgm:spPr/>
    </dgm:pt>
    <dgm:pt modelId="{15048DAE-68EB-48B4-841D-C2CA1421CE21}" type="pres">
      <dgm:prSet presAssocID="{45FBD3C3-31B3-4001-BBFA-8EF332EA09C3}" presName="nodeTx" presStyleLbl="node1" presStyleIdx="5" presStyleCnt="6">
        <dgm:presLayoutVars>
          <dgm:bulletEnabled val="1"/>
        </dgm:presLayoutVars>
      </dgm:prSet>
      <dgm:spPr/>
    </dgm:pt>
    <dgm:pt modelId="{EA43FC95-1F7E-4CE0-BAC7-C605E82BFA4C}" type="pres">
      <dgm:prSet presAssocID="{45FBD3C3-31B3-4001-BBFA-8EF332EA09C3}" presName="invisiNode" presStyleLbl="node1" presStyleIdx="5" presStyleCnt="6"/>
      <dgm:spPr/>
    </dgm:pt>
    <dgm:pt modelId="{81E21BE7-57C2-4075-BFA9-0A4516145D86}" type="pres">
      <dgm:prSet presAssocID="{45FBD3C3-31B3-4001-BBFA-8EF332EA09C3}" presName="imagNode" presStyleLbl="fgImgPlac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 with solid fill"/>
        </a:ext>
      </dgm:extLst>
    </dgm:pt>
  </dgm:ptLst>
  <dgm:cxnLst>
    <dgm:cxn modelId="{19F9E801-0E29-4189-9FBE-5D8B60C8A8C1}" srcId="{CDF46C34-D960-48DA-9F04-E81DB5DF6E86}" destId="{531C9D23-3C0E-4211-9623-27D795689FB6}" srcOrd="0" destOrd="0" parTransId="{B8476A86-095D-43BA-A827-A58F6544F9E1}" sibTransId="{980CB999-72A4-4D34-B57E-EF6A8CDC20AE}"/>
    <dgm:cxn modelId="{D7DC1A05-3F43-4FA0-A23C-315EAC4FA9C5}" type="presOf" srcId="{2192B2CE-BD5B-4EB5-A66C-6E97EACB2684}" destId="{FC424486-F319-40A1-AFAD-172801D489FE}" srcOrd="0" destOrd="0" presId="urn:microsoft.com/office/officeart/2005/8/layout/hList7"/>
    <dgm:cxn modelId="{009A6405-CB45-4DCA-8068-5ED42FD917A6}" type="presOf" srcId="{CDF46C34-D960-48DA-9F04-E81DB5DF6E86}" destId="{74792346-FBFE-4EA4-9245-5ADB124A6EA6}" srcOrd="0" destOrd="0" presId="urn:microsoft.com/office/officeart/2005/8/layout/hList7"/>
    <dgm:cxn modelId="{2C309B18-8C34-4A13-9378-976D0DB574AF}" type="presOf" srcId="{A2CE2499-28D1-43AB-9BE2-9C1D9BFEAF11}" destId="{63E18146-3103-4C16-A37B-C8F1B0D69505}" srcOrd="1" destOrd="1" presId="urn:microsoft.com/office/officeart/2005/8/layout/hList7"/>
    <dgm:cxn modelId="{5F37AE1A-59F5-4459-B6E1-31310D2E4094}" srcId="{F5E0451E-1A92-4954-9A67-3519EDA60713}" destId="{A2CE2499-28D1-43AB-9BE2-9C1D9BFEAF11}" srcOrd="0" destOrd="0" parTransId="{D9DF8B05-A37D-4392-ACAE-08E896A35374}" sibTransId="{3AEB776C-9838-4024-ACA6-F2AD9860F47F}"/>
    <dgm:cxn modelId="{0E77131E-79E4-4A32-85E4-2A0404C64019}" type="presOf" srcId="{6591FC3B-8ADE-4E5E-AF33-291D2E80C0D2}" destId="{9A27729D-FCA8-491F-A306-96714C792D62}" srcOrd="0" destOrd="0" presId="urn:microsoft.com/office/officeart/2005/8/layout/hList7"/>
    <dgm:cxn modelId="{C4E21128-47E4-47E5-8225-9D840EEE3107}" type="presOf" srcId="{0B83A94A-63E6-4FBB-9CE1-FAE46FC5D097}" destId="{81B9BCD8-7B82-4288-BDF1-C50AFF7FBB8C}" srcOrd="0" destOrd="1" presId="urn:microsoft.com/office/officeart/2005/8/layout/hList7"/>
    <dgm:cxn modelId="{428E7A2A-2D1A-4EF7-9303-531727182D46}" type="presOf" srcId="{45FBD3C3-31B3-4001-BBFA-8EF332EA09C3}" destId="{81B9BCD8-7B82-4288-BDF1-C50AFF7FBB8C}" srcOrd="0" destOrd="0" presId="urn:microsoft.com/office/officeart/2005/8/layout/hList7"/>
    <dgm:cxn modelId="{60E8EF2A-9B89-4F8A-A76F-611E0714A9BB}" type="presOf" srcId="{862CA0D1-F92E-4259-BCD0-836D61F99064}" destId="{28572FC4-4449-4DAC-89A3-C2192613F435}" srcOrd="0" destOrd="0" presId="urn:microsoft.com/office/officeart/2005/8/layout/hList7"/>
    <dgm:cxn modelId="{8B1EE53B-F598-4F69-9C4C-929FEFFE7517}" srcId="{862CA0D1-F92E-4259-BCD0-836D61F99064}" destId="{4AF3F020-DCB3-4CB5-805E-6A989DDD7DB8}" srcOrd="0" destOrd="0" parTransId="{3C414A61-EB4B-4AF6-A844-83EEC92FE7E3}" sibTransId="{5F0CBBBF-7D46-40B2-A841-502A47ECDB9F}"/>
    <dgm:cxn modelId="{73770461-BED6-42D7-9B05-D7783B8E71E3}" type="presOf" srcId="{6E6346DA-EE57-4D03-B7FE-6C46DF072AC1}" destId="{B4D159AC-52F2-4E4D-BD44-4B444E2B62C9}" srcOrd="0" destOrd="0" presId="urn:microsoft.com/office/officeart/2005/8/layout/hList7"/>
    <dgm:cxn modelId="{E22AA641-79A5-42A4-A24E-69A19D0D39E4}" type="presOf" srcId="{C588A4AC-F10B-4F57-A1C0-8360D11BD372}" destId="{79198FD5-D100-4E90-9C20-DA0CB937E633}" srcOrd="1" destOrd="0" presId="urn:microsoft.com/office/officeart/2005/8/layout/hList7"/>
    <dgm:cxn modelId="{4AB6A062-1FA7-446B-B3C2-E593BA00D534}" type="presOf" srcId="{CDF46C34-D960-48DA-9F04-E81DB5DF6E86}" destId="{FE91FF9D-87E5-493E-A527-C3E0B7464CC9}" srcOrd="1" destOrd="0" presId="urn:microsoft.com/office/officeart/2005/8/layout/hList7"/>
    <dgm:cxn modelId="{AF092367-5FE9-4293-93EE-5679C37ADA85}" type="presOf" srcId="{EB8BB591-0B23-48CF-9917-D90CC34DBA2D}" destId="{E55E5713-FDAB-4C1F-B4A1-235FDE1463B9}" srcOrd="0" destOrd="1" presId="urn:microsoft.com/office/officeart/2005/8/layout/hList7"/>
    <dgm:cxn modelId="{6A31E747-C06B-4D13-9A79-4D2CFC0D1AE7}" type="presOf" srcId="{215DC40F-D05E-4900-BE36-ABEF80E79629}" destId="{E55E5713-FDAB-4C1F-B4A1-235FDE1463B9}" srcOrd="0" destOrd="0" presId="urn:microsoft.com/office/officeart/2005/8/layout/hList7"/>
    <dgm:cxn modelId="{DB0B0F68-CF1D-4CDF-9784-D7850A6E9477}" type="presOf" srcId="{0B83A94A-63E6-4FBB-9CE1-FAE46FC5D097}" destId="{15048DAE-68EB-48B4-841D-C2CA1421CE21}" srcOrd="1" destOrd="1" presId="urn:microsoft.com/office/officeart/2005/8/layout/hList7"/>
    <dgm:cxn modelId="{71F0794A-9D1C-4C5E-8955-83803F0447C1}" type="presOf" srcId="{F5E0451E-1A92-4954-9A67-3519EDA60713}" destId="{F32D0CA4-690E-4DB4-8457-DE60C8043CF3}" srcOrd="0" destOrd="0" presId="urn:microsoft.com/office/officeart/2005/8/layout/hList7"/>
    <dgm:cxn modelId="{ABD2114C-3D4F-4DB1-8CAE-3E6711BE255C}" srcId="{14B19250-D318-4FD7-A8A3-B31D67908D4B}" destId="{862CA0D1-F92E-4259-BCD0-836D61F99064}" srcOrd="2" destOrd="0" parTransId="{913FCEE2-C324-478C-AAC7-A536B750F1F2}" sibTransId="{3389D6A8-643C-4556-8FCA-30E34F6A343A}"/>
    <dgm:cxn modelId="{3765754D-101A-46A0-8385-DB3821EF806E}" type="presOf" srcId="{F5E0451E-1A92-4954-9A67-3519EDA60713}" destId="{63E18146-3103-4C16-A37B-C8F1B0D69505}" srcOrd="1" destOrd="0" presId="urn:microsoft.com/office/officeart/2005/8/layout/hList7"/>
    <dgm:cxn modelId="{954E276F-8C65-4287-8C27-34BDD446CD39}" type="presOf" srcId="{EB8BB591-0B23-48CF-9917-D90CC34DBA2D}" destId="{24793CE3-3A5E-4AB6-BC36-801771D511E3}" srcOrd="1" destOrd="1" presId="urn:microsoft.com/office/officeart/2005/8/layout/hList7"/>
    <dgm:cxn modelId="{CA1BD156-E629-42CC-B28D-899FC172A3C7}" srcId="{14B19250-D318-4FD7-A8A3-B31D67908D4B}" destId="{215DC40F-D05E-4900-BE36-ABEF80E79629}" srcOrd="1" destOrd="0" parTransId="{2999718B-4817-4B08-A8F8-F432A991ABE6}" sibTransId="{2192B2CE-BD5B-4EB5-A66C-6E97EACB2684}"/>
    <dgm:cxn modelId="{A516D558-57C0-434E-A2C8-77681DD243C2}" srcId="{14B19250-D318-4FD7-A8A3-B31D67908D4B}" destId="{C588A4AC-F10B-4F57-A1C0-8360D11BD372}" srcOrd="0" destOrd="0" parTransId="{24BFDE0B-9553-4121-B7E5-8F72ABD01B41}" sibTransId="{6E6346DA-EE57-4D03-B7FE-6C46DF072AC1}"/>
    <dgm:cxn modelId="{4133177A-8664-4730-9F44-E7F5B5316992}" srcId="{14B19250-D318-4FD7-A8A3-B31D67908D4B}" destId="{F5E0451E-1A92-4954-9A67-3519EDA60713}" srcOrd="3" destOrd="0" parTransId="{8013F61D-2B51-4447-A70E-D6C0E22001EB}" sibTransId="{95BF2951-CB81-4756-8251-3B2D954EE0CC}"/>
    <dgm:cxn modelId="{1470587C-A54F-4473-8087-E76746886F00}" srcId="{14B19250-D318-4FD7-A8A3-B31D67908D4B}" destId="{45FBD3C3-31B3-4001-BBFA-8EF332EA09C3}" srcOrd="5" destOrd="0" parTransId="{DB8D4D50-FFC2-4AFA-B934-6A461704B2F9}" sibTransId="{50B1F61F-1320-4C0F-9ABE-1DADB6BBADCD}"/>
    <dgm:cxn modelId="{0171FE87-DF6C-406C-BDFF-753244EA8C4D}" type="presOf" srcId="{4AF3F020-DCB3-4CB5-805E-6A989DDD7DB8}" destId="{51ADDB55-6EBC-4233-9245-0511C8F288F2}" srcOrd="1" destOrd="1" presId="urn:microsoft.com/office/officeart/2005/8/layout/hList7"/>
    <dgm:cxn modelId="{3DA30B92-8CB7-49B8-B8C9-CA16898F00B2}" type="presOf" srcId="{45FBD3C3-31B3-4001-BBFA-8EF332EA09C3}" destId="{15048DAE-68EB-48B4-841D-C2CA1421CE21}" srcOrd="1" destOrd="0" presId="urn:microsoft.com/office/officeart/2005/8/layout/hList7"/>
    <dgm:cxn modelId="{8B33D299-3C54-4572-90A2-584D019A4338}" srcId="{14B19250-D318-4FD7-A8A3-B31D67908D4B}" destId="{CDF46C34-D960-48DA-9F04-E81DB5DF6E86}" srcOrd="4" destOrd="0" parTransId="{00D70C10-5A38-460D-B280-B4BECC6040B2}" sibTransId="{6591FC3B-8ADE-4E5E-AF33-291D2E80C0D2}"/>
    <dgm:cxn modelId="{0E51339C-4626-4332-BE6E-6080C794440F}" srcId="{215DC40F-D05E-4900-BE36-ABEF80E79629}" destId="{EB8BB591-0B23-48CF-9917-D90CC34DBA2D}" srcOrd="0" destOrd="0" parTransId="{92BA9B93-030E-43D5-B136-84809BDE2C52}" sibTransId="{02626013-C798-4543-905E-A6DAFC0AF376}"/>
    <dgm:cxn modelId="{1030C4B2-0264-4906-AFB6-4CB148A90016}" srcId="{C588A4AC-F10B-4F57-A1C0-8360D11BD372}" destId="{28C6C1A7-EB96-4A68-A730-1B5FDC8D2D16}" srcOrd="0" destOrd="0" parTransId="{A2F1AC18-55A8-4D87-822D-E23B50235806}" sibTransId="{B1C8082A-DEB0-4EB4-B1DB-65E15E12559B}"/>
    <dgm:cxn modelId="{56C54CB3-EDB0-4EBD-B9E4-DA13251185A6}" type="presOf" srcId="{14B19250-D318-4FD7-A8A3-B31D67908D4B}" destId="{94EEFE38-1A47-46CF-9D45-AC964F410D51}" srcOrd="0" destOrd="0" presId="urn:microsoft.com/office/officeart/2005/8/layout/hList7"/>
    <dgm:cxn modelId="{B40B8EB4-2EA1-4081-9A7F-30092DAE2CCB}" type="presOf" srcId="{28C6C1A7-EB96-4A68-A730-1B5FDC8D2D16}" destId="{79198FD5-D100-4E90-9C20-DA0CB937E633}" srcOrd="1" destOrd="1" presId="urn:microsoft.com/office/officeart/2005/8/layout/hList7"/>
    <dgm:cxn modelId="{55D3D0C0-4DEE-424A-8429-B3905EF0068C}" type="presOf" srcId="{215DC40F-D05E-4900-BE36-ABEF80E79629}" destId="{24793CE3-3A5E-4AB6-BC36-801771D511E3}" srcOrd="1" destOrd="0" presId="urn:microsoft.com/office/officeart/2005/8/layout/hList7"/>
    <dgm:cxn modelId="{A363D5C5-1426-4567-B5D1-BE8F24E80C7B}" type="presOf" srcId="{A2CE2499-28D1-43AB-9BE2-9C1D9BFEAF11}" destId="{F32D0CA4-690E-4DB4-8457-DE60C8043CF3}" srcOrd="0" destOrd="1" presId="urn:microsoft.com/office/officeart/2005/8/layout/hList7"/>
    <dgm:cxn modelId="{0B8E0CC7-156B-49BC-B527-9CF0333DB42D}" type="presOf" srcId="{3389D6A8-643C-4556-8FCA-30E34F6A343A}" destId="{B0FE3E8D-718B-4E3A-9673-E40F589BE63A}" srcOrd="0" destOrd="0" presId="urn:microsoft.com/office/officeart/2005/8/layout/hList7"/>
    <dgm:cxn modelId="{36F1EADB-44BE-4D6D-903E-BDA890722F3D}" srcId="{45FBD3C3-31B3-4001-BBFA-8EF332EA09C3}" destId="{0B83A94A-63E6-4FBB-9CE1-FAE46FC5D097}" srcOrd="0" destOrd="0" parTransId="{9BB70824-E4F3-4254-AB50-7F0FD1E339B5}" sibTransId="{71729DAD-9482-450C-9764-8CA2F2E61FCB}"/>
    <dgm:cxn modelId="{9F8EA8E9-0634-4D31-A674-F968669746D2}" type="presOf" srcId="{28C6C1A7-EB96-4A68-A730-1B5FDC8D2D16}" destId="{E976733C-711D-4FA9-856D-148FDCB978F7}" srcOrd="0" destOrd="1" presId="urn:microsoft.com/office/officeart/2005/8/layout/hList7"/>
    <dgm:cxn modelId="{41A1F5EF-39A0-4C27-99D0-225A0963C3EB}" type="presOf" srcId="{531C9D23-3C0E-4211-9623-27D795689FB6}" destId="{74792346-FBFE-4EA4-9245-5ADB124A6EA6}" srcOrd="0" destOrd="1" presId="urn:microsoft.com/office/officeart/2005/8/layout/hList7"/>
    <dgm:cxn modelId="{113597F0-E76E-4E01-A205-9F4079C9D343}" type="presOf" srcId="{C588A4AC-F10B-4F57-A1C0-8360D11BD372}" destId="{E976733C-711D-4FA9-856D-148FDCB978F7}" srcOrd="0" destOrd="0" presId="urn:microsoft.com/office/officeart/2005/8/layout/hList7"/>
    <dgm:cxn modelId="{FFC2C8F3-0A10-4BE7-B473-159380FA9A19}" type="presOf" srcId="{4AF3F020-DCB3-4CB5-805E-6A989DDD7DB8}" destId="{28572FC4-4449-4DAC-89A3-C2192613F435}" srcOrd="0" destOrd="1" presId="urn:microsoft.com/office/officeart/2005/8/layout/hList7"/>
    <dgm:cxn modelId="{DA9F97F4-E3F1-410B-B1AE-FCE44750B89D}" type="presOf" srcId="{862CA0D1-F92E-4259-BCD0-836D61F99064}" destId="{51ADDB55-6EBC-4233-9245-0511C8F288F2}" srcOrd="1" destOrd="0" presId="urn:microsoft.com/office/officeart/2005/8/layout/hList7"/>
    <dgm:cxn modelId="{7F905EF9-A65E-4E68-AD79-C436C9E6DE0C}" type="presOf" srcId="{95BF2951-CB81-4756-8251-3B2D954EE0CC}" destId="{3E26428C-E78A-47FA-98A6-9CA454D90FE5}" srcOrd="0" destOrd="0" presId="urn:microsoft.com/office/officeart/2005/8/layout/hList7"/>
    <dgm:cxn modelId="{BB76EEFF-71F6-4237-82B6-8D4FD750D059}" type="presOf" srcId="{531C9D23-3C0E-4211-9623-27D795689FB6}" destId="{FE91FF9D-87E5-493E-A527-C3E0B7464CC9}" srcOrd="1" destOrd="1" presId="urn:microsoft.com/office/officeart/2005/8/layout/hList7"/>
    <dgm:cxn modelId="{ADED6C65-C7F4-481B-92F8-4B45BF33EE2B}" type="presParOf" srcId="{94EEFE38-1A47-46CF-9D45-AC964F410D51}" destId="{A109D0E9-1929-4E24-ABDF-B67AE7EC25E2}" srcOrd="0" destOrd="0" presId="urn:microsoft.com/office/officeart/2005/8/layout/hList7"/>
    <dgm:cxn modelId="{7A4ED6FB-41E7-4CEA-B5F8-648138F0CB34}" type="presParOf" srcId="{94EEFE38-1A47-46CF-9D45-AC964F410D51}" destId="{ADA86DA9-8273-438F-89D5-702926E35B7D}" srcOrd="1" destOrd="0" presId="urn:microsoft.com/office/officeart/2005/8/layout/hList7"/>
    <dgm:cxn modelId="{4D68FFB2-530E-4587-9630-9F93386927F5}" type="presParOf" srcId="{ADA86DA9-8273-438F-89D5-702926E35B7D}" destId="{AE357FC2-4DAF-4237-943C-0112B98D79E3}" srcOrd="0" destOrd="0" presId="urn:microsoft.com/office/officeart/2005/8/layout/hList7"/>
    <dgm:cxn modelId="{5CC0A6FA-1C33-4AAD-92B4-7BBBD2EA7AF8}" type="presParOf" srcId="{AE357FC2-4DAF-4237-943C-0112B98D79E3}" destId="{E976733C-711D-4FA9-856D-148FDCB978F7}" srcOrd="0" destOrd="0" presId="urn:microsoft.com/office/officeart/2005/8/layout/hList7"/>
    <dgm:cxn modelId="{06C7458F-A578-431D-81E3-6B1B49BE73E7}" type="presParOf" srcId="{AE357FC2-4DAF-4237-943C-0112B98D79E3}" destId="{79198FD5-D100-4E90-9C20-DA0CB937E633}" srcOrd="1" destOrd="0" presId="urn:microsoft.com/office/officeart/2005/8/layout/hList7"/>
    <dgm:cxn modelId="{33BAA5C8-BFC5-45B9-B625-457B7E44939D}" type="presParOf" srcId="{AE357FC2-4DAF-4237-943C-0112B98D79E3}" destId="{43002784-C1FB-4340-88C9-AF9B1C4C3AB2}" srcOrd="2" destOrd="0" presId="urn:microsoft.com/office/officeart/2005/8/layout/hList7"/>
    <dgm:cxn modelId="{3AFE442F-4AD2-49BC-A45A-A6880E1A4562}" type="presParOf" srcId="{AE357FC2-4DAF-4237-943C-0112B98D79E3}" destId="{D8D3F5FB-58B7-450E-95F8-799917DB1A80}" srcOrd="3" destOrd="0" presId="urn:microsoft.com/office/officeart/2005/8/layout/hList7"/>
    <dgm:cxn modelId="{D0E534CF-CAD1-43FC-A8C6-690BB8F95C2E}" type="presParOf" srcId="{ADA86DA9-8273-438F-89D5-702926E35B7D}" destId="{B4D159AC-52F2-4E4D-BD44-4B444E2B62C9}" srcOrd="1" destOrd="0" presId="urn:microsoft.com/office/officeart/2005/8/layout/hList7"/>
    <dgm:cxn modelId="{05C15684-E6A3-49F4-9822-5EF4DC8322F2}" type="presParOf" srcId="{ADA86DA9-8273-438F-89D5-702926E35B7D}" destId="{751C2D77-8A7D-49B2-B977-1C3A2E194240}" srcOrd="2" destOrd="0" presId="urn:microsoft.com/office/officeart/2005/8/layout/hList7"/>
    <dgm:cxn modelId="{B271C58F-2DAC-43AA-BE41-968D323E9BF9}" type="presParOf" srcId="{751C2D77-8A7D-49B2-B977-1C3A2E194240}" destId="{E55E5713-FDAB-4C1F-B4A1-235FDE1463B9}" srcOrd="0" destOrd="0" presId="urn:microsoft.com/office/officeart/2005/8/layout/hList7"/>
    <dgm:cxn modelId="{CAB2790F-0AA9-477E-A107-FC57D443DDE7}" type="presParOf" srcId="{751C2D77-8A7D-49B2-B977-1C3A2E194240}" destId="{24793CE3-3A5E-4AB6-BC36-801771D511E3}" srcOrd="1" destOrd="0" presId="urn:microsoft.com/office/officeart/2005/8/layout/hList7"/>
    <dgm:cxn modelId="{DA469100-9D4D-46EA-921F-4E04C5521EEF}" type="presParOf" srcId="{751C2D77-8A7D-49B2-B977-1C3A2E194240}" destId="{87B179BA-C780-4400-863E-8546F7CA9D82}" srcOrd="2" destOrd="0" presId="urn:microsoft.com/office/officeart/2005/8/layout/hList7"/>
    <dgm:cxn modelId="{8C8FDA0C-5226-4260-9F19-95B51AD433B4}" type="presParOf" srcId="{751C2D77-8A7D-49B2-B977-1C3A2E194240}" destId="{9C93C95C-1653-4F48-9444-1FC09F0170CE}" srcOrd="3" destOrd="0" presId="urn:microsoft.com/office/officeart/2005/8/layout/hList7"/>
    <dgm:cxn modelId="{1BDA9681-5019-4FCC-9FF7-783AA8DE610F}" type="presParOf" srcId="{ADA86DA9-8273-438F-89D5-702926E35B7D}" destId="{FC424486-F319-40A1-AFAD-172801D489FE}" srcOrd="3" destOrd="0" presId="urn:microsoft.com/office/officeart/2005/8/layout/hList7"/>
    <dgm:cxn modelId="{2126F737-C7E0-4635-B758-705A8EE6D927}" type="presParOf" srcId="{ADA86DA9-8273-438F-89D5-702926E35B7D}" destId="{AC753ECD-1B9B-4E14-B7A6-F52CB1D2D922}" srcOrd="4" destOrd="0" presId="urn:microsoft.com/office/officeart/2005/8/layout/hList7"/>
    <dgm:cxn modelId="{1B01E42B-CE5F-4C06-9F2E-BBAA277FAFF0}" type="presParOf" srcId="{AC753ECD-1B9B-4E14-B7A6-F52CB1D2D922}" destId="{28572FC4-4449-4DAC-89A3-C2192613F435}" srcOrd="0" destOrd="0" presId="urn:microsoft.com/office/officeart/2005/8/layout/hList7"/>
    <dgm:cxn modelId="{B2562497-863E-413A-998A-93292F5DA299}" type="presParOf" srcId="{AC753ECD-1B9B-4E14-B7A6-F52CB1D2D922}" destId="{51ADDB55-6EBC-4233-9245-0511C8F288F2}" srcOrd="1" destOrd="0" presId="urn:microsoft.com/office/officeart/2005/8/layout/hList7"/>
    <dgm:cxn modelId="{CA7AA794-02AD-4EA6-9547-28A070EF04B4}" type="presParOf" srcId="{AC753ECD-1B9B-4E14-B7A6-F52CB1D2D922}" destId="{4463412E-F1CB-4B5C-856D-A0C6ABCEF641}" srcOrd="2" destOrd="0" presId="urn:microsoft.com/office/officeart/2005/8/layout/hList7"/>
    <dgm:cxn modelId="{FD905BE2-D526-44ED-A504-4359D7AD68AD}" type="presParOf" srcId="{AC753ECD-1B9B-4E14-B7A6-F52CB1D2D922}" destId="{6E18D66A-734E-4B42-8329-0F1BDB60F5F4}" srcOrd="3" destOrd="0" presId="urn:microsoft.com/office/officeart/2005/8/layout/hList7"/>
    <dgm:cxn modelId="{E24CAA4E-6789-4773-9CEC-9286DB163DD9}" type="presParOf" srcId="{ADA86DA9-8273-438F-89D5-702926E35B7D}" destId="{B0FE3E8D-718B-4E3A-9673-E40F589BE63A}" srcOrd="5" destOrd="0" presId="urn:microsoft.com/office/officeart/2005/8/layout/hList7"/>
    <dgm:cxn modelId="{8FB0715F-DAF2-4F68-AFB4-2F5BA9F5DFD5}" type="presParOf" srcId="{ADA86DA9-8273-438F-89D5-702926E35B7D}" destId="{E8320CD5-A5E9-4836-8B75-BC6D0E2F43BD}" srcOrd="6" destOrd="0" presId="urn:microsoft.com/office/officeart/2005/8/layout/hList7"/>
    <dgm:cxn modelId="{398B91A4-60A4-4459-8897-AE8435F7E840}" type="presParOf" srcId="{E8320CD5-A5E9-4836-8B75-BC6D0E2F43BD}" destId="{F32D0CA4-690E-4DB4-8457-DE60C8043CF3}" srcOrd="0" destOrd="0" presId="urn:microsoft.com/office/officeart/2005/8/layout/hList7"/>
    <dgm:cxn modelId="{86F57026-7951-49BE-AAD1-5706CBF05677}" type="presParOf" srcId="{E8320CD5-A5E9-4836-8B75-BC6D0E2F43BD}" destId="{63E18146-3103-4C16-A37B-C8F1B0D69505}" srcOrd="1" destOrd="0" presId="urn:microsoft.com/office/officeart/2005/8/layout/hList7"/>
    <dgm:cxn modelId="{63233153-21FE-45B0-835B-944CB8983A3B}" type="presParOf" srcId="{E8320CD5-A5E9-4836-8B75-BC6D0E2F43BD}" destId="{D12BC949-354F-4F14-8027-DDAA642128F7}" srcOrd="2" destOrd="0" presId="urn:microsoft.com/office/officeart/2005/8/layout/hList7"/>
    <dgm:cxn modelId="{1DEB4113-910C-41CA-88EB-F6DD61FF9B86}" type="presParOf" srcId="{E8320CD5-A5E9-4836-8B75-BC6D0E2F43BD}" destId="{22DB5855-0AE7-4962-A9C7-264183D0EB84}" srcOrd="3" destOrd="0" presId="urn:microsoft.com/office/officeart/2005/8/layout/hList7"/>
    <dgm:cxn modelId="{F8A8F2AE-229D-48BA-9E5B-0D42216E3CD8}" type="presParOf" srcId="{ADA86DA9-8273-438F-89D5-702926E35B7D}" destId="{3E26428C-E78A-47FA-98A6-9CA454D90FE5}" srcOrd="7" destOrd="0" presId="urn:microsoft.com/office/officeart/2005/8/layout/hList7"/>
    <dgm:cxn modelId="{5CD79CB8-9EED-4889-848A-E41457D8ADAA}" type="presParOf" srcId="{ADA86DA9-8273-438F-89D5-702926E35B7D}" destId="{96C15277-8A40-4EEE-811D-B17DC122E1F3}" srcOrd="8" destOrd="0" presId="urn:microsoft.com/office/officeart/2005/8/layout/hList7"/>
    <dgm:cxn modelId="{68AC1113-488B-4798-9EB1-2B55703F3E82}" type="presParOf" srcId="{96C15277-8A40-4EEE-811D-B17DC122E1F3}" destId="{74792346-FBFE-4EA4-9245-5ADB124A6EA6}" srcOrd="0" destOrd="0" presId="urn:microsoft.com/office/officeart/2005/8/layout/hList7"/>
    <dgm:cxn modelId="{1DE1DAFD-EF7C-4DC9-A1F3-73DA6E68D8ED}" type="presParOf" srcId="{96C15277-8A40-4EEE-811D-B17DC122E1F3}" destId="{FE91FF9D-87E5-493E-A527-C3E0B7464CC9}" srcOrd="1" destOrd="0" presId="urn:microsoft.com/office/officeart/2005/8/layout/hList7"/>
    <dgm:cxn modelId="{B10EEAAE-E861-4F10-BDE4-179A706290C4}" type="presParOf" srcId="{96C15277-8A40-4EEE-811D-B17DC122E1F3}" destId="{37E4A46C-4DE8-40EA-9C99-36A8B3FBE522}" srcOrd="2" destOrd="0" presId="urn:microsoft.com/office/officeart/2005/8/layout/hList7"/>
    <dgm:cxn modelId="{C16F05A6-4C3B-45CB-A584-B57A5D935636}" type="presParOf" srcId="{96C15277-8A40-4EEE-811D-B17DC122E1F3}" destId="{2EFE9834-D8AE-49BE-8B66-F26EF99C649A}" srcOrd="3" destOrd="0" presId="urn:microsoft.com/office/officeart/2005/8/layout/hList7"/>
    <dgm:cxn modelId="{F8D714E4-E3B3-46E8-BFA5-96C90483C846}" type="presParOf" srcId="{ADA86DA9-8273-438F-89D5-702926E35B7D}" destId="{9A27729D-FCA8-491F-A306-96714C792D62}" srcOrd="9" destOrd="0" presId="urn:microsoft.com/office/officeart/2005/8/layout/hList7"/>
    <dgm:cxn modelId="{9A26ABE2-FE31-4DF1-B411-C814C2CC48A5}" type="presParOf" srcId="{ADA86DA9-8273-438F-89D5-702926E35B7D}" destId="{1991B785-7992-4836-97A0-77464A0EACD6}" srcOrd="10" destOrd="0" presId="urn:microsoft.com/office/officeart/2005/8/layout/hList7"/>
    <dgm:cxn modelId="{13ABF0F3-32CF-4DDE-8302-E7DA16C3B0B3}" type="presParOf" srcId="{1991B785-7992-4836-97A0-77464A0EACD6}" destId="{81B9BCD8-7B82-4288-BDF1-C50AFF7FBB8C}" srcOrd="0" destOrd="0" presId="urn:microsoft.com/office/officeart/2005/8/layout/hList7"/>
    <dgm:cxn modelId="{35BEF3EE-2C3C-44CB-9140-D626EC579D94}" type="presParOf" srcId="{1991B785-7992-4836-97A0-77464A0EACD6}" destId="{15048DAE-68EB-48B4-841D-C2CA1421CE21}" srcOrd="1" destOrd="0" presId="urn:microsoft.com/office/officeart/2005/8/layout/hList7"/>
    <dgm:cxn modelId="{8583B610-37FA-44FA-8B19-332B3FB9C134}" type="presParOf" srcId="{1991B785-7992-4836-97A0-77464A0EACD6}" destId="{EA43FC95-1F7E-4CE0-BAC7-C605E82BFA4C}" srcOrd="2" destOrd="0" presId="urn:microsoft.com/office/officeart/2005/8/layout/hList7"/>
    <dgm:cxn modelId="{08304940-680E-446B-A8E5-1A2C198556D4}" type="presParOf" srcId="{1991B785-7992-4836-97A0-77464A0EACD6}" destId="{81E21BE7-57C2-4075-BFA9-0A4516145D8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5111BD-DA38-40E6-9014-BDF9FC2C30C7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D886EB-3C76-4BF9-A3FC-962ABF58BB98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Food Transparancy</a:t>
          </a:r>
          <a:endParaRPr lang="en-US" dirty="0">
            <a:solidFill>
              <a:schemeClr val="bg1"/>
            </a:solidFill>
          </a:endParaRPr>
        </a:p>
      </dgm:t>
    </dgm:pt>
    <dgm:pt modelId="{CB22C5BF-714F-4D30-8753-AC2331905C92}" type="parTrans" cxnId="{FBA4AC1B-844B-4CC2-86F1-C7EBB15C3266}">
      <dgm:prSet/>
      <dgm:spPr/>
      <dgm:t>
        <a:bodyPr/>
        <a:lstStyle/>
        <a:p>
          <a:endParaRPr lang="en-US"/>
        </a:p>
      </dgm:t>
    </dgm:pt>
    <dgm:pt modelId="{BBBA303E-6CFA-499C-89FB-89E9170397B4}" type="sibTrans" cxnId="{FBA4AC1B-844B-4CC2-86F1-C7EBB15C3266}">
      <dgm:prSet/>
      <dgm:spPr/>
      <dgm:t>
        <a:bodyPr/>
        <a:lstStyle/>
        <a:p>
          <a:endParaRPr lang="en-US"/>
        </a:p>
      </dgm:t>
    </dgm:pt>
    <dgm:pt modelId="{411E06B3-6A57-4E22-ACB2-8E451B30A1E7}">
      <dgm:prSet/>
      <dgm:spPr/>
      <dgm:t>
        <a:bodyPr/>
        <a:lstStyle/>
        <a:p>
          <a:r>
            <a:rPr lang="en-US" dirty="0"/>
            <a:t>Restaurants are now required to post calorie counts on their menus</a:t>
          </a:r>
        </a:p>
      </dgm:t>
    </dgm:pt>
    <dgm:pt modelId="{D9F865C0-CB12-49FB-8E6D-6580C2A5353C}" type="parTrans" cxnId="{3A2FF17A-1057-4E2F-AFD8-D87AA0BFBE9E}">
      <dgm:prSet/>
      <dgm:spPr/>
      <dgm:t>
        <a:bodyPr/>
        <a:lstStyle/>
        <a:p>
          <a:endParaRPr lang="en-US"/>
        </a:p>
      </dgm:t>
    </dgm:pt>
    <dgm:pt modelId="{2722FC71-682E-4FF3-AF1B-A50CE34540E7}" type="sibTrans" cxnId="{3A2FF17A-1057-4E2F-AFD8-D87AA0BFBE9E}">
      <dgm:prSet/>
      <dgm:spPr/>
      <dgm:t>
        <a:bodyPr/>
        <a:lstStyle/>
        <a:p>
          <a:endParaRPr lang="en-US"/>
        </a:p>
      </dgm:t>
    </dgm:pt>
    <dgm:pt modelId="{69551BB7-F612-451B-B607-C2E9B3794E59}">
      <dgm:prSet/>
      <dgm:spPr/>
      <dgm:t>
        <a:bodyPr/>
        <a:lstStyle/>
        <a:p>
          <a:r>
            <a:rPr lang="en-US" dirty="0"/>
            <a:t>Grocery stores are now required to post nutrition information on the front of food packages</a:t>
          </a:r>
        </a:p>
      </dgm:t>
    </dgm:pt>
    <dgm:pt modelId="{A26476EC-719F-4930-8955-409C349CFE84}" type="parTrans" cxnId="{DDB03D04-9810-44FA-A478-628D6F36F4DC}">
      <dgm:prSet/>
      <dgm:spPr/>
      <dgm:t>
        <a:bodyPr/>
        <a:lstStyle/>
        <a:p>
          <a:endParaRPr lang="en-US"/>
        </a:p>
      </dgm:t>
    </dgm:pt>
    <dgm:pt modelId="{C66DC0F9-C3DE-4AF2-9289-CE45A1779FF4}" type="sibTrans" cxnId="{DDB03D04-9810-44FA-A478-628D6F36F4DC}">
      <dgm:prSet/>
      <dgm:spPr/>
      <dgm:t>
        <a:bodyPr/>
        <a:lstStyle/>
        <a:p>
          <a:endParaRPr lang="en-US"/>
        </a:p>
      </dgm:t>
    </dgm:pt>
    <dgm:pt modelId="{0C2C2B25-0130-40E4-A5D4-3948DFDCC6DF}">
      <dgm:prSet/>
      <dgm:spPr/>
      <dgm:t>
        <a:bodyPr/>
        <a:lstStyle/>
        <a:p>
          <a:r>
            <a:rPr lang="en-US" dirty="0"/>
            <a:t>Food manufacturers are now required to list all ingredients on food labels</a:t>
          </a:r>
        </a:p>
      </dgm:t>
    </dgm:pt>
    <dgm:pt modelId="{BAC80167-9543-4E37-BB0F-4DA03B7F7F77}" type="parTrans" cxnId="{533C3B4B-B90C-47F4-B208-D174633254C0}">
      <dgm:prSet/>
      <dgm:spPr/>
      <dgm:t>
        <a:bodyPr/>
        <a:lstStyle/>
        <a:p>
          <a:endParaRPr lang="en-US"/>
        </a:p>
      </dgm:t>
    </dgm:pt>
    <dgm:pt modelId="{799717C9-9C0E-4267-AB20-65273D268B22}" type="sibTrans" cxnId="{533C3B4B-B90C-47F4-B208-D174633254C0}">
      <dgm:prSet/>
      <dgm:spPr/>
      <dgm:t>
        <a:bodyPr/>
        <a:lstStyle/>
        <a:p>
          <a:endParaRPr lang="en-US"/>
        </a:p>
      </dgm:t>
    </dgm:pt>
    <dgm:pt modelId="{529197B7-C9AA-4391-8E64-0B899EB4117F}">
      <dgm:prSet/>
      <dgm:spPr/>
      <dgm:t>
        <a:bodyPr/>
        <a:lstStyle/>
        <a:p>
          <a:r>
            <a:rPr lang="en-US" dirty="0"/>
            <a:t>Food companies are now prohibited from using certain misleading terms on food labels, such as "natural" or "healthy.“</a:t>
          </a:r>
        </a:p>
      </dgm:t>
    </dgm:pt>
    <dgm:pt modelId="{11CF6767-A10C-4AA1-9A95-0769C08B221F}" type="parTrans" cxnId="{F725DCF7-4CF3-407A-8D46-37B9E3A041DC}">
      <dgm:prSet/>
      <dgm:spPr/>
      <dgm:t>
        <a:bodyPr/>
        <a:lstStyle/>
        <a:p>
          <a:endParaRPr lang="en-US"/>
        </a:p>
      </dgm:t>
    </dgm:pt>
    <dgm:pt modelId="{D6C4CB87-48F9-4730-9CED-4A7CBAE7706F}" type="sibTrans" cxnId="{F725DCF7-4CF3-407A-8D46-37B9E3A041DC}">
      <dgm:prSet/>
      <dgm:spPr/>
      <dgm:t>
        <a:bodyPr/>
        <a:lstStyle/>
        <a:p>
          <a:endParaRPr lang="en-US"/>
        </a:p>
      </dgm:t>
    </dgm:pt>
    <dgm:pt modelId="{2D0DF563-4531-4C94-9E8C-DDA61B67B861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Mental Health Parity</a:t>
          </a:r>
        </a:p>
      </dgm:t>
    </dgm:pt>
    <dgm:pt modelId="{31F4B34D-ADFB-4C11-8A76-997FD54C1EA0}" type="parTrans" cxnId="{3C1CDD8C-C897-4657-AB01-66F47257ECA5}">
      <dgm:prSet/>
      <dgm:spPr/>
      <dgm:t>
        <a:bodyPr/>
        <a:lstStyle/>
        <a:p>
          <a:endParaRPr lang="en-US"/>
        </a:p>
      </dgm:t>
    </dgm:pt>
    <dgm:pt modelId="{B6C47288-B8CF-4E92-BBC1-789F4D337B1F}" type="sibTrans" cxnId="{3C1CDD8C-C897-4657-AB01-66F47257ECA5}">
      <dgm:prSet/>
      <dgm:spPr/>
      <dgm:t>
        <a:bodyPr/>
        <a:lstStyle/>
        <a:p>
          <a:endParaRPr lang="en-US"/>
        </a:p>
      </dgm:t>
    </dgm:pt>
    <dgm:pt modelId="{B17E504A-E05D-45D9-A0C5-CA071F38AFEC}">
      <dgm:prSet/>
      <dgm:spPr/>
      <dgm:t>
        <a:bodyPr/>
        <a:lstStyle/>
        <a:p>
          <a:r>
            <a:rPr lang="en-US" dirty="0"/>
            <a:t>Requires health insurance plans to cover mental health services at the same level as they cover physical health services. </a:t>
          </a:r>
        </a:p>
      </dgm:t>
    </dgm:pt>
    <dgm:pt modelId="{CB968E08-3DED-466C-83DC-F61239A59B6F}" type="parTrans" cxnId="{2EAE3911-6100-43B1-A56F-ED93F823CC4C}">
      <dgm:prSet/>
      <dgm:spPr/>
      <dgm:t>
        <a:bodyPr/>
        <a:lstStyle/>
        <a:p>
          <a:endParaRPr lang="en-US"/>
        </a:p>
      </dgm:t>
    </dgm:pt>
    <dgm:pt modelId="{F736F144-2FCF-4C8B-909C-79A3DBB73A14}" type="sibTrans" cxnId="{2EAE3911-6100-43B1-A56F-ED93F823CC4C}">
      <dgm:prSet/>
      <dgm:spPr/>
      <dgm:t>
        <a:bodyPr/>
        <a:lstStyle/>
        <a:p>
          <a:endParaRPr lang="en-US"/>
        </a:p>
      </dgm:t>
    </dgm:pt>
    <dgm:pt modelId="{0E1FAD4F-BF6F-4967-909C-3D72BE8E7C16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Women’s Health</a:t>
          </a:r>
        </a:p>
      </dgm:t>
    </dgm:pt>
    <dgm:pt modelId="{49848A84-067C-4C75-A4FB-4AFB987DD3F3}" type="parTrans" cxnId="{542327D9-E3C2-478C-BE6E-D5659176EDEC}">
      <dgm:prSet/>
      <dgm:spPr/>
      <dgm:t>
        <a:bodyPr/>
        <a:lstStyle/>
        <a:p>
          <a:endParaRPr lang="en-US"/>
        </a:p>
      </dgm:t>
    </dgm:pt>
    <dgm:pt modelId="{936C749E-7CBB-4400-A7C4-AAD2839FDBA2}" type="sibTrans" cxnId="{542327D9-E3C2-478C-BE6E-D5659176EDEC}">
      <dgm:prSet/>
      <dgm:spPr/>
      <dgm:t>
        <a:bodyPr/>
        <a:lstStyle/>
        <a:p>
          <a:endParaRPr lang="en-US"/>
        </a:p>
      </dgm:t>
    </dgm:pt>
    <dgm:pt modelId="{7F64DF55-A622-467F-AC88-7EC4801AB9DE}">
      <dgm:prSet/>
      <dgm:spPr/>
      <dgm:t>
        <a:bodyPr/>
        <a:lstStyle/>
        <a:p>
          <a:r>
            <a:rPr lang="en-US" dirty="0"/>
            <a:t>Requires health insurance plans to cover contraception and maternity care.</a:t>
          </a:r>
        </a:p>
      </dgm:t>
    </dgm:pt>
    <dgm:pt modelId="{79BAB6B3-06AF-4C22-97A0-BF711AB910A5}" type="parTrans" cxnId="{13DAC3B9-D938-4FF6-A282-7A5D377B28D0}">
      <dgm:prSet/>
      <dgm:spPr/>
      <dgm:t>
        <a:bodyPr/>
        <a:lstStyle/>
        <a:p>
          <a:endParaRPr lang="en-US"/>
        </a:p>
      </dgm:t>
    </dgm:pt>
    <dgm:pt modelId="{F18EDE72-7D7B-4917-85CD-E1CD1357940C}" type="sibTrans" cxnId="{13DAC3B9-D938-4FF6-A282-7A5D377B28D0}">
      <dgm:prSet/>
      <dgm:spPr/>
      <dgm:t>
        <a:bodyPr/>
        <a:lstStyle/>
        <a:p>
          <a:endParaRPr lang="en-US"/>
        </a:p>
      </dgm:t>
    </dgm:pt>
    <dgm:pt modelId="{7DBBE403-73FE-4211-9E48-E3C754CC6438}" type="pres">
      <dgm:prSet presAssocID="{205111BD-DA38-40E6-9014-BDF9FC2C30C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BD66291-06C7-4661-A1BE-392DA734179B}" type="pres">
      <dgm:prSet presAssocID="{5DD886EB-3C76-4BF9-A3FC-962ABF58BB98}" presName="root" presStyleCnt="0"/>
      <dgm:spPr/>
    </dgm:pt>
    <dgm:pt modelId="{4C5A09A6-6094-478B-9168-655F78711446}" type="pres">
      <dgm:prSet presAssocID="{5DD886EB-3C76-4BF9-A3FC-962ABF58BB98}" presName="rootComposite" presStyleCnt="0"/>
      <dgm:spPr/>
    </dgm:pt>
    <dgm:pt modelId="{A42F22B4-EC7A-449F-B423-E889F14FE5A1}" type="pres">
      <dgm:prSet presAssocID="{5DD886EB-3C76-4BF9-A3FC-962ABF58BB98}" presName="rootText" presStyleLbl="node1" presStyleIdx="0" presStyleCnt="3" custScaleX="196261"/>
      <dgm:spPr/>
    </dgm:pt>
    <dgm:pt modelId="{E5758EAB-46CD-4215-AEF9-0F150484B78C}" type="pres">
      <dgm:prSet presAssocID="{5DD886EB-3C76-4BF9-A3FC-962ABF58BB98}" presName="rootConnector" presStyleLbl="node1" presStyleIdx="0" presStyleCnt="3"/>
      <dgm:spPr/>
    </dgm:pt>
    <dgm:pt modelId="{DEB6C5B3-C66D-416E-B32F-78411802C891}" type="pres">
      <dgm:prSet presAssocID="{5DD886EB-3C76-4BF9-A3FC-962ABF58BB98}" presName="childShape" presStyleCnt="0"/>
      <dgm:spPr/>
    </dgm:pt>
    <dgm:pt modelId="{9046990F-9F9F-4121-8EDD-5B84F438028B}" type="pres">
      <dgm:prSet presAssocID="{D9F865C0-CB12-49FB-8E6D-6580C2A5353C}" presName="Name13" presStyleLbl="parChTrans1D2" presStyleIdx="0" presStyleCnt="6"/>
      <dgm:spPr/>
    </dgm:pt>
    <dgm:pt modelId="{7C2E8D5E-C64D-4371-8EEF-85B72656756C}" type="pres">
      <dgm:prSet presAssocID="{411E06B3-6A57-4E22-ACB2-8E451B30A1E7}" presName="childText" presStyleLbl="bgAcc1" presStyleIdx="0" presStyleCnt="6" custScaleX="179779" custLinFactNeighborX="-3241" custLinFactNeighborY="3518">
        <dgm:presLayoutVars>
          <dgm:bulletEnabled val="1"/>
        </dgm:presLayoutVars>
      </dgm:prSet>
      <dgm:spPr/>
    </dgm:pt>
    <dgm:pt modelId="{DFF84143-7940-4A91-B9A2-745C1CBECF74}" type="pres">
      <dgm:prSet presAssocID="{A26476EC-719F-4930-8955-409C349CFE84}" presName="Name13" presStyleLbl="parChTrans1D2" presStyleIdx="1" presStyleCnt="6"/>
      <dgm:spPr/>
    </dgm:pt>
    <dgm:pt modelId="{AC697CB5-E0E3-42B2-B2DB-D95ACF9663BE}" type="pres">
      <dgm:prSet presAssocID="{69551BB7-F612-451B-B607-C2E9B3794E59}" presName="childText" presStyleLbl="bgAcc1" presStyleIdx="1" presStyleCnt="6" custScaleX="179779" custLinFactNeighborX="-3241" custLinFactNeighborY="3518">
        <dgm:presLayoutVars>
          <dgm:bulletEnabled val="1"/>
        </dgm:presLayoutVars>
      </dgm:prSet>
      <dgm:spPr/>
    </dgm:pt>
    <dgm:pt modelId="{E56B3B1A-2C65-4497-95E0-0CCE570EFE51}" type="pres">
      <dgm:prSet presAssocID="{BAC80167-9543-4E37-BB0F-4DA03B7F7F77}" presName="Name13" presStyleLbl="parChTrans1D2" presStyleIdx="2" presStyleCnt="6"/>
      <dgm:spPr/>
    </dgm:pt>
    <dgm:pt modelId="{782D098E-6FF1-4D67-857E-788BE6C3B62D}" type="pres">
      <dgm:prSet presAssocID="{0C2C2B25-0130-40E4-A5D4-3948DFDCC6DF}" presName="childText" presStyleLbl="bgAcc1" presStyleIdx="2" presStyleCnt="6" custScaleX="179779">
        <dgm:presLayoutVars>
          <dgm:bulletEnabled val="1"/>
        </dgm:presLayoutVars>
      </dgm:prSet>
      <dgm:spPr/>
    </dgm:pt>
    <dgm:pt modelId="{C4A6A65E-976A-4E29-9CE5-E13007E89D04}" type="pres">
      <dgm:prSet presAssocID="{11CF6767-A10C-4AA1-9A95-0769C08B221F}" presName="Name13" presStyleLbl="parChTrans1D2" presStyleIdx="3" presStyleCnt="6"/>
      <dgm:spPr/>
    </dgm:pt>
    <dgm:pt modelId="{1C04B085-621F-4D0D-9D9E-B055781A8356}" type="pres">
      <dgm:prSet presAssocID="{529197B7-C9AA-4391-8E64-0B899EB4117F}" presName="childText" presStyleLbl="bgAcc1" presStyleIdx="3" presStyleCnt="6" custScaleX="179779">
        <dgm:presLayoutVars>
          <dgm:bulletEnabled val="1"/>
        </dgm:presLayoutVars>
      </dgm:prSet>
      <dgm:spPr/>
    </dgm:pt>
    <dgm:pt modelId="{9B998005-FE99-470D-90A3-C78537813E9C}" type="pres">
      <dgm:prSet presAssocID="{2D0DF563-4531-4C94-9E8C-DDA61B67B861}" presName="root" presStyleCnt="0"/>
      <dgm:spPr/>
    </dgm:pt>
    <dgm:pt modelId="{9A5CF377-D3BC-4F6B-9FE1-246ED380FBDF}" type="pres">
      <dgm:prSet presAssocID="{2D0DF563-4531-4C94-9E8C-DDA61B67B861}" presName="rootComposite" presStyleCnt="0"/>
      <dgm:spPr/>
    </dgm:pt>
    <dgm:pt modelId="{16EDE1A7-57A8-428C-ABBA-7B656FABE76D}" type="pres">
      <dgm:prSet presAssocID="{2D0DF563-4531-4C94-9E8C-DDA61B67B861}" presName="rootText" presStyleLbl="node1" presStyleIdx="1" presStyleCnt="3" custScaleX="196261"/>
      <dgm:spPr/>
    </dgm:pt>
    <dgm:pt modelId="{2CCA2F0A-0399-4B45-8118-FA45E635408A}" type="pres">
      <dgm:prSet presAssocID="{2D0DF563-4531-4C94-9E8C-DDA61B67B861}" presName="rootConnector" presStyleLbl="node1" presStyleIdx="1" presStyleCnt="3"/>
      <dgm:spPr/>
    </dgm:pt>
    <dgm:pt modelId="{34F2C782-1E78-4E70-897D-F3722F0463C9}" type="pres">
      <dgm:prSet presAssocID="{2D0DF563-4531-4C94-9E8C-DDA61B67B861}" presName="childShape" presStyleCnt="0"/>
      <dgm:spPr/>
    </dgm:pt>
    <dgm:pt modelId="{51DCA4A4-9F13-40F6-A368-757517E16D46}" type="pres">
      <dgm:prSet presAssocID="{CB968E08-3DED-466C-83DC-F61239A59B6F}" presName="Name13" presStyleLbl="parChTrans1D2" presStyleIdx="4" presStyleCnt="6"/>
      <dgm:spPr/>
    </dgm:pt>
    <dgm:pt modelId="{CC8BE3BA-300A-4C61-A553-CA124A028299}" type="pres">
      <dgm:prSet presAssocID="{B17E504A-E05D-45D9-A0C5-CA071F38AFEC}" presName="childText" presStyleLbl="bgAcc1" presStyleIdx="4" presStyleCnt="6" custScaleX="179779">
        <dgm:presLayoutVars>
          <dgm:bulletEnabled val="1"/>
        </dgm:presLayoutVars>
      </dgm:prSet>
      <dgm:spPr/>
    </dgm:pt>
    <dgm:pt modelId="{7EC35C3E-2F69-461F-A01D-E336CFA23219}" type="pres">
      <dgm:prSet presAssocID="{0E1FAD4F-BF6F-4967-909C-3D72BE8E7C16}" presName="root" presStyleCnt="0"/>
      <dgm:spPr/>
    </dgm:pt>
    <dgm:pt modelId="{A9BCD336-C507-4A7F-B5FD-F0FA25982279}" type="pres">
      <dgm:prSet presAssocID="{0E1FAD4F-BF6F-4967-909C-3D72BE8E7C16}" presName="rootComposite" presStyleCnt="0"/>
      <dgm:spPr/>
    </dgm:pt>
    <dgm:pt modelId="{52AC2B3D-EC47-412C-95D1-91A853DFE982}" type="pres">
      <dgm:prSet presAssocID="{0E1FAD4F-BF6F-4967-909C-3D72BE8E7C16}" presName="rootText" presStyleLbl="node1" presStyleIdx="2" presStyleCnt="3" custScaleX="196261"/>
      <dgm:spPr/>
    </dgm:pt>
    <dgm:pt modelId="{655BFA93-D943-44BF-BB6E-D7B0746EE2CE}" type="pres">
      <dgm:prSet presAssocID="{0E1FAD4F-BF6F-4967-909C-3D72BE8E7C16}" presName="rootConnector" presStyleLbl="node1" presStyleIdx="2" presStyleCnt="3"/>
      <dgm:spPr/>
    </dgm:pt>
    <dgm:pt modelId="{A1FA0CFC-E746-4709-8BE4-DE92B2ED1CD9}" type="pres">
      <dgm:prSet presAssocID="{0E1FAD4F-BF6F-4967-909C-3D72BE8E7C16}" presName="childShape" presStyleCnt="0"/>
      <dgm:spPr/>
    </dgm:pt>
    <dgm:pt modelId="{86FEB6EA-BE1B-4813-9E58-7E876E5F50A9}" type="pres">
      <dgm:prSet presAssocID="{79BAB6B3-06AF-4C22-97A0-BF711AB910A5}" presName="Name13" presStyleLbl="parChTrans1D2" presStyleIdx="5" presStyleCnt="6"/>
      <dgm:spPr/>
    </dgm:pt>
    <dgm:pt modelId="{D4A5A170-5F94-4549-B31D-688F823FE423}" type="pres">
      <dgm:prSet presAssocID="{7F64DF55-A622-467F-AC88-7EC4801AB9DE}" presName="childText" presStyleLbl="bgAcc1" presStyleIdx="5" presStyleCnt="6" custScaleX="179779">
        <dgm:presLayoutVars>
          <dgm:bulletEnabled val="1"/>
        </dgm:presLayoutVars>
      </dgm:prSet>
      <dgm:spPr/>
    </dgm:pt>
  </dgm:ptLst>
  <dgm:cxnLst>
    <dgm:cxn modelId="{DDB03D04-9810-44FA-A478-628D6F36F4DC}" srcId="{5DD886EB-3C76-4BF9-A3FC-962ABF58BB98}" destId="{69551BB7-F612-451B-B607-C2E9B3794E59}" srcOrd="1" destOrd="0" parTransId="{A26476EC-719F-4930-8955-409C349CFE84}" sibTransId="{C66DC0F9-C3DE-4AF2-9289-CE45A1779FF4}"/>
    <dgm:cxn modelId="{4B05B60E-86A5-420D-A48A-569AC73B09B7}" type="presOf" srcId="{CB968E08-3DED-466C-83DC-F61239A59B6F}" destId="{51DCA4A4-9F13-40F6-A368-757517E16D46}" srcOrd="0" destOrd="0" presId="urn:microsoft.com/office/officeart/2005/8/layout/hierarchy3"/>
    <dgm:cxn modelId="{2EAE3911-6100-43B1-A56F-ED93F823CC4C}" srcId="{2D0DF563-4531-4C94-9E8C-DDA61B67B861}" destId="{B17E504A-E05D-45D9-A0C5-CA071F38AFEC}" srcOrd="0" destOrd="0" parTransId="{CB968E08-3DED-466C-83DC-F61239A59B6F}" sibTransId="{F736F144-2FCF-4C8B-909C-79A3DBB73A14}"/>
    <dgm:cxn modelId="{D6E65216-6962-4131-BF6F-2E1131676A26}" type="presOf" srcId="{B17E504A-E05D-45D9-A0C5-CA071F38AFEC}" destId="{CC8BE3BA-300A-4C61-A553-CA124A028299}" srcOrd="0" destOrd="0" presId="urn:microsoft.com/office/officeart/2005/8/layout/hierarchy3"/>
    <dgm:cxn modelId="{FBA4AC1B-844B-4CC2-86F1-C7EBB15C3266}" srcId="{205111BD-DA38-40E6-9014-BDF9FC2C30C7}" destId="{5DD886EB-3C76-4BF9-A3FC-962ABF58BB98}" srcOrd="0" destOrd="0" parTransId="{CB22C5BF-714F-4D30-8753-AC2331905C92}" sibTransId="{BBBA303E-6CFA-499C-89FB-89E9170397B4}"/>
    <dgm:cxn modelId="{ACACA629-E5C6-430C-8376-4B92211460F8}" type="presOf" srcId="{D9F865C0-CB12-49FB-8E6D-6580C2A5353C}" destId="{9046990F-9F9F-4121-8EDD-5B84F438028B}" srcOrd="0" destOrd="0" presId="urn:microsoft.com/office/officeart/2005/8/layout/hierarchy3"/>
    <dgm:cxn modelId="{057E742C-3F5A-4F77-8518-C25E0649BFC6}" type="presOf" srcId="{0C2C2B25-0130-40E4-A5D4-3948DFDCC6DF}" destId="{782D098E-6FF1-4D67-857E-788BE6C3B62D}" srcOrd="0" destOrd="0" presId="urn:microsoft.com/office/officeart/2005/8/layout/hierarchy3"/>
    <dgm:cxn modelId="{533C3B4B-B90C-47F4-B208-D174633254C0}" srcId="{5DD886EB-3C76-4BF9-A3FC-962ABF58BB98}" destId="{0C2C2B25-0130-40E4-A5D4-3948DFDCC6DF}" srcOrd="2" destOrd="0" parTransId="{BAC80167-9543-4E37-BB0F-4DA03B7F7F77}" sibTransId="{799717C9-9C0E-4267-AB20-65273D268B22}"/>
    <dgm:cxn modelId="{E48A9673-186E-4B7F-B862-6E9F27ECD131}" type="presOf" srcId="{11CF6767-A10C-4AA1-9A95-0769C08B221F}" destId="{C4A6A65E-976A-4E29-9CE5-E13007E89D04}" srcOrd="0" destOrd="0" presId="urn:microsoft.com/office/officeart/2005/8/layout/hierarchy3"/>
    <dgm:cxn modelId="{A043B376-6ACD-4CC8-BE8F-6B9068C80430}" type="presOf" srcId="{205111BD-DA38-40E6-9014-BDF9FC2C30C7}" destId="{7DBBE403-73FE-4211-9E48-E3C754CC6438}" srcOrd="0" destOrd="0" presId="urn:microsoft.com/office/officeart/2005/8/layout/hierarchy3"/>
    <dgm:cxn modelId="{3A2FF17A-1057-4E2F-AFD8-D87AA0BFBE9E}" srcId="{5DD886EB-3C76-4BF9-A3FC-962ABF58BB98}" destId="{411E06B3-6A57-4E22-ACB2-8E451B30A1E7}" srcOrd="0" destOrd="0" parTransId="{D9F865C0-CB12-49FB-8E6D-6580C2A5353C}" sibTransId="{2722FC71-682E-4FF3-AF1B-A50CE34540E7}"/>
    <dgm:cxn modelId="{CE98D583-ACBA-4C4D-ADD5-FB365E39810A}" type="presOf" srcId="{2D0DF563-4531-4C94-9E8C-DDA61B67B861}" destId="{2CCA2F0A-0399-4B45-8118-FA45E635408A}" srcOrd="1" destOrd="0" presId="urn:microsoft.com/office/officeart/2005/8/layout/hierarchy3"/>
    <dgm:cxn modelId="{3C1CDD8C-C897-4657-AB01-66F47257ECA5}" srcId="{205111BD-DA38-40E6-9014-BDF9FC2C30C7}" destId="{2D0DF563-4531-4C94-9E8C-DDA61B67B861}" srcOrd="1" destOrd="0" parTransId="{31F4B34D-ADFB-4C11-8A76-997FD54C1EA0}" sibTransId="{B6C47288-B8CF-4E92-BBC1-789F4D337B1F}"/>
    <dgm:cxn modelId="{98BFFA92-573D-4E16-BC93-2C78718CFF11}" type="presOf" srcId="{5DD886EB-3C76-4BF9-A3FC-962ABF58BB98}" destId="{E5758EAB-46CD-4215-AEF9-0F150484B78C}" srcOrd="1" destOrd="0" presId="urn:microsoft.com/office/officeart/2005/8/layout/hierarchy3"/>
    <dgm:cxn modelId="{B4193194-99C8-4889-A2CA-E90B86B400C7}" type="presOf" srcId="{5DD886EB-3C76-4BF9-A3FC-962ABF58BB98}" destId="{A42F22B4-EC7A-449F-B423-E889F14FE5A1}" srcOrd="0" destOrd="0" presId="urn:microsoft.com/office/officeart/2005/8/layout/hierarchy3"/>
    <dgm:cxn modelId="{D0840C99-1D32-400C-BD73-59C079104AC2}" type="presOf" srcId="{7F64DF55-A622-467F-AC88-7EC4801AB9DE}" destId="{D4A5A170-5F94-4549-B31D-688F823FE423}" srcOrd="0" destOrd="0" presId="urn:microsoft.com/office/officeart/2005/8/layout/hierarchy3"/>
    <dgm:cxn modelId="{682EC39C-B3FF-4ADD-9170-5F65969B2A16}" type="presOf" srcId="{79BAB6B3-06AF-4C22-97A0-BF711AB910A5}" destId="{86FEB6EA-BE1B-4813-9E58-7E876E5F50A9}" srcOrd="0" destOrd="0" presId="urn:microsoft.com/office/officeart/2005/8/layout/hierarchy3"/>
    <dgm:cxn modelId="{E299D2A5-618B-4F59-B65D-F6ED59D8DED7}" type="presOf" srcId="{529197B7-C9AA-4391-8E64-0B899EB4117F}" destId="{1C04B085-621F-4D0D-9D9E-B055781A8356}" srcOrd="0" destOrd="0" presId="urn:microsoft.com/office/officeart/2005/8/layout/hierarchy3"/>
    <dgm:cxn modelId="{13DAC3B9-D938-4FF6-A282-7A5D377B28D0}" srcId="{0E1FAD4F-BF6F-4967-909C-3D72BE8E7C16}" destId="{7F64DF55-A622-467F-AC88-7EC4801AB9DE}" srcOrd="0" destOrd="0" parTransId="{79BAB6B3-06AF-4C22-97A0-BF711AB910A5}" sibTransId="{F18EDE72-7D7B-4917-85CD-E1CD1357940C}"/>
    <dgm:cxn modelId="{74974EBC-8457-4188-B453-3C67CC446767}" type="presOf" srcId="{69551BB7-F612-451B-B607-C2E9B3794E59}" destId="{AC697CB5-E0E3-42B2-B2DB-D95ACF9663BE}" srcOrd="0" destOrd="0" presId="urn:microsoft.com/office/officeart/2005/8/layout/hierarchy3"/>
    <dgm:cxn modelId="{6A2C57C6-1282-419F-BFE4-D0C11ACC1575}" type="presOf" srcId="{A26476EC-719F-4930-8955-409C349CFE84}" destId="{DFF84143-7940-4A91-B9A2-745C1CBECF74}" srcOrd="0" destOrd="0" presId="urn:microsoft.com/office/officeart/2005/8/layout/hierarchy3"/>
    <dgm:cxn modelId="{DE344ED6-E9D7-4637-83AB-6D4969BB009F}" type="presOf" srcId="{0E1FAD4F-BF6F-4967-909C-3D72BE8E7C16}" destId="{52AC2B3D-EC47-412C-95D1-91A853DFE982}" srcOrd="0" destOrd="0" presId="urn:microsoft.com/office/officeart/2005/8/layout/hierarchy3"/>
    <dgm:cxn modelId="{542327D9-E3C2-478C-BE6E-D5659176EDEC}" srcId="{205111BD-DA38-40E6-9014-BDF9FC2C30C7}" destId="{0E1FAD4F-BF6F-4967-909C-3D72BE8E7C16}" srcOrd="2" destOrd="0" parTransId="{49848A84-067C-4C75-A4FB-4AFB987DD3F3}" sibTransId="{936C749E-7CBB-4400-A7C4-AAD2839FDBA2}"/>
    <dgm:cxn modelId="{415713E1-108E-4496-B23A-D8326FFE394B}" type="presOf" srcId="{0E1FAD4F-BF6F-4967-909C-3D72BE8E7C16}" destId="{655BFA93-D943-44BF-BB6E-D7B0746EE2CE}" srcOrd="1" destOrd="0" presId="urn:microsoft.com/office/officeart/2005/8/layout/hierarchy3"/>
    <dgm:cxn modelId="{6B7B42F2-25A1-4832-A399-5A205F9CC8DA}" type="presOf" srcId="{BAC80167-9543-4E37-BB0F-4DA03B7F7F77}" destId="{E56B3B1A-2C65-4497-95E0-0CCE570EFE51}" srcOrd="0" destOrd="0" presId="urn:microsoft.com/office/officeart/2005/8/layout/hierarchy3"/>
    <dgm:cxn modelId="{B70BC8F2-3707-4BDA-A57C-BB2C213ABCCC}" type="presOf" srcId="{411E06B3-6A57-4E22-ACB2-8E451B30A1E7}" destId="{7C2E8D5E-C64D-4371-8EEF-85B72656756C}" srcOrd="0" destOrd="0" presId="urn:microsoft.com/office/officeart/2005/8/layout/hierarchy3"/>
    <dgm:cxn modelId="{D343D4F5-4119-45BF-8C50-99583EDFD41E}" type="presOf" srcId="{2D0DF563-4531-4C94-9E8C-DDA61B67B861}" destId="{16EDE1A7-57A8-428C-ABBA-7B656FABE76D}" srcOrd="0" destOrd="0" presId="urn:microsoft.com/office/officeart/2005/8/layout/hierarchy3"/>
    <dgm:cxn modelId="{F725DCF7-4CF3-407A-8D46-37B9E3A041DC}" srcId="{5DD886EB-3C76-4BF9-A3FC-962ABF58BB98}" destId="{529197B7-C9AA-4391-8E64-0B899EB4117F}" srcOrd="3" destOrd="0" parTransId="{11CF6767-A10C-4AA1-9A95-0769C08B221F}" sibTransId="{D6C4CB87-48F9-4730-9CED-4A7CBAE7706F}"/>
    <dgm:cxn modelId="{10256358-D18A-4275-A7FF-8C90D754118F}" type="presParOf" srcId="{7DBBE403-73FE-4211-9E48-E3C754CC6438}" destId="{7BD66291-06C7-4661-A1BE-392DA734179B}" srcOrd="0" destOrd="0" presId="urn:microsoft.com/office/officeart/2005/8/layout/hierarchy3"/>
    <dgm:cxn modelId="{B4C3520F-330B-4B7D-B8F7-B1CE4C799AC6}" type="presParOf" srcId="{7BD66291-06C7-4661-A1BE-392DA734179B}" destId="{4C5A09A6-6094-478B-9168-655F78711446}" srcOrd="0" destOrd="0" presId="urn:microsoft.com/office/officeart/2005/8/layout/hierarchy3"/>
    <dgm:cxn modelId="{8B67D230-5570-4AD0-84F1-F9D6FDD2DD9E}" type="presParOf" srcId="{4C5A09A6-6094-478B-9168-655F78711446}" destId="{A42F22B4-EC7A-449F-B423-E889F14FE5A1}" srcOrd="0" destOrd="0" presId="urn:microsoft.com/office/officeart/2005/8/layout/hierarchy3"/>
    <dgm:cxn modelId="{BA76CC5B-FFDA-4EF5-B384-BB2E455500D4}" type="presParOf" srcId="{4C5A09A6-6094-478B-9168-655F78711446}" destId="{E5758EAB-46CD-4215-AEF9-0F150484B78C}" srcOrd="1" destOrd="0" presId="urn:microsoft.com/office/officeart/2005/8/layout/hierarchy3"/>
    <dgm:cxn modelId="{4DCF2EBD-BDE1-47C4-9F08-BA4E60B6F54B}" type="presParOf" srcId="{7BD66291-06C7-4661-A1BE-392DA734179B}" destId="{DEB6C5B3-C66D-416E-B32F-78411802C891}" srcOrd="1" destOrd="0" presId="urn:microsoft.com/office/officeart/2005/8/layout/hierarchy3"/>
    <dgm:cxn modelId="{13B72536-C80A-4491-AF41-6CE86AF3336B}" type="presParOf" srcId="{DEB6C5B3-C66D-416E-B32F-78411802C891}" destId="{9046990F-9F9F-4121-8EDD-5B84F438028B}" srcOrd="0" destOrd="0" presId="urn:microsoft.com/office/officeart/2005/8/layout/hierarchy3"/>
    <dgm:cxn modelId="{292675EE-BCD3-43DB-9441-B5CD0EF709C5}" type="presParOf" srcId="{DEB6C5B3-C66D-416E-B32F-78411802C891}" destId="{7C2E8D5E-C64D-4371-8EEF-85B72656756C}" srcOrd="1" destOrd="0" presId="urn:microsoft.com/office/officeart/2005/8/layout/hierarchy3"/>
    <dgm:cxn modelId="{FD607928-07C4-4023-A79E-3D381B2E7807}" type="presParOf" srcId="{DEB6C5B3-C66D-416E-B32F-78411802C891}" destId="{DFF84143-7940-4A91-B9A2-745C1CBECF74}" srcOrd="2" destOrd="0" presId="urn:microsoft.com/office/officeart/2005/8/layout/hierarchy3"/>
    <dgm:cxn modelId="{EABD824B-0506-4F1F-8DF2-EACBE64A05BC}" type="presParOf" srcId="{DEB6C5B3-C66D-416E-B32F-78411802C891}" destId="{AC697CB5-E0E3-42B2-B2DB-D95ACF9663BE}" srcOrd="3" destOrd="0" presId="urn:microsoft.com/office/officeart/2005/8/layout/hierarchy3"/>
    <dgm:cxn modelId="{FAF0123E-5AC1-46EA-BE06-82C743A6CBEB}" type="presParOf" srcId="{DEB6C5B3-C66D-416E-B32F-78411802C891}" destId="{E56B3B1A-2C65-4497-95E0-0CCE570EFE51}" srcOrd="4" destOrd="0" presId="urn:microsoft.com/office/officeart/2005/8/layout/hierarchy3"/>
    <dgm:cxn modelId="{22BF1300-774E-4D8A-A251-42293BE1C31F}" type="presParOf" srcId="{DEB6C5B3-C66D-416E-B32F-78411802C891}" destId="{782D098E-6FF1-4D67-857E-788BE6C3B62D}" srcOrd="5" destOrd="0" presId="urn:microsoft.com/office/officeart/2005/8/layout/hierarchy3"/>
    <dgm:cxn modelId="{723AA794-EA07-4632-A7CB-297070576AA4}" type="presParOf" srcId="{DEB6C5B3-C66D-416E-B32F-78411802C891}" destId="{C4A6A65E-976A-4E29-9CE5-E13007E89D04}" srcOrd="6" destOrd="0" presId="urn:microsoft.com/office/officeart/2005/8/layout/hierarchy3"/>
    <dgm:cxn modelId="{666E1B7E-57B3-4013-9582-4547E796B038}" type="presParOf" srcId="{DEB6C5B3-C66D-416E-B32F-78411802C891}" destId="{1C04B085-621F-4D0D-9D9E-B055781A8356}" srcOrd="7" destOrd="0" presId="urn:microsoft.com/office/officeart/2005/8/layout/hierarchy3"/>
    <dgm:cxn modelId="{22939AC8-1B06-40C1-BC05-8F7F5969C7D7}" type="presParOf" srcId="{7DBBE403-73FE-4211-9E48-E3C754CC6438}" destId="{9B998005-FE99-470D-90A3-C78537813E9C}" srcOrd="1" destOrd="0" presId="urn:microsoft.com/office/officeart/2005/8/layout/hierarchy3"/>
    <dgm:cxn modelId="{F1B0D78B-83A8-464E-97BF-1C97C7160690}" type="presParOf" srcId="{9B998005-FE99-470D-90A3-C78537813E9C}" destId="{9A5CF377-D3BC-4F6B-9FE1-246ED380FBDF}" srcOrd="0" destOrd="0" presId="urn:microsoft.com/office/officeart/2005/8/layout/hierarchy3"/>
    <dgm:cxn modelId="{624E3FF6-C361-4BB3-A9C6-10061555C855}" type="presParOf" srcId="{9A5CF377-D3BC-4F6B-9FE1-246ED380FBDF}" destId="{16EDE1A7-57A8-428C-ABBA-7B656FABE76D}" srcOrd="0" destOrd="0" presId="urn:microsoft.com/office/officeart/2005/8/layout/hierarchy3"/>
    <dgm:cxn modelId="{F05E4502-8E83-4427-9F55-50F33B5A914E}" type="presParOf" srcId="{9A5CF377-D3BC-4F6B-9FE1-246ED380FBDF}" destId="{2CCA2F0A-0399-4B45-8118-FA45E635408A}" srcOrd="1" destOrd="0" presId="urn:microsoft.com/office/officeart/2005/8/layout/hierarchy3"/>
    <dgm:cxn modelId="{1798E7AA-77E3-434D-979E-321C9FFF0D32}" type="presParOf" srcId="{9B998005-FE99-470D-90A3-C78537813E9C}" destId="{34F2C782-1E78-4E70-897D-F3722F0463C9}" srcOrd="1" destOrd="0" presId="urn:microsoft.com/office/officeart/2005/8/layout/hierarchy3"/>
    <dgm:cxn modelId="{B9B75493-FD45-4C99-BA2A-790217F3607E}" type="presParOf" srcId="{34F2C782-1E78-4E70-897D-F3722F0463C9}" destId="{51DCA4A4-9F13-40F6-A368-757517E16D46}" srcOrd="0" destOrd="0" presId="urn:microsoft.com/office/officeart/2005/8/layout/hierarchy3"/>
    <dgm:cxn modelId="{CEC9CF83-22DD-450D-B004-DA20E5680332}" type="presParOf" srcId="{34F2C782-1E78-4E70-897D-F3722F0463C9}" destId="{CC8BE3BA-300A-4C61-A553-CA124A028299}" srcOrd="1" destOrd="0" presId="urn:microsoft.com/office/officeart/2005/8/layout/hierarchy3"/>
    <dgm:cxn modelId="{DED418C5-55A2-4C8A-AD23-BAB5BF35B0B4}" type="presParOf" srcId="{7DBBE403-73FE-4211-9E48-E3C754CC6438}" destId="{7EC35C3E-2F69-461F-A01D-E336CFA23219}" srcOrd="2" destOrd="0" presId="urn:microsoft.com/office/officeart/2005/8/layout/hierarchy3"/>
    <dgm:cxn modelId="{8581CDE8-6B0E-489F-B358-09DDCF25056D}" type="presParOf" srcId="{7EC35C3E-2F69-461F-A01D-E336CFA23219}" destId="{A9BCD336-C507-4A7F-B5FD-F0FA25982279}" srcOrd="0" destOrd="0" presId="urn:microsoft.com/office/officeart/2005/8/layout/hierarchy3"/>
    <dgm:cxn modelId="{80761C31-79A9-4E7A-92B5-3BB2D4930163}" type="presParOf" srcId="{A9BCD336-C507-4A7F-B5FD-F0FA25982279}" destId="{52AC2B3D-EC47-412C-95D1-91A853DFE982}" srcOrd="0" destOrd="0" presId="urn:microsoft.com/office/officeart/2005/8/layout/hierarchy3"/>
    <dgm:cxn modelId="{6336895A-3654-449A-9EA4-824624CA4C9C}" type="presParOf" srcId="{A9BCD336-C507-4A7F-B5FD-F0FA25982279}" destId="{655BFA93-D943-44BF-BB6E-D7B0746EE2CE}" srcOrd="1" destOrd="0" presId="urn:microsoft.com/office/officeart/2005/8/layout/hierarchy3"/>
    <dgm:cxn modelId="{58B80235-F77C-457E-9445-04808FF707D3}" type="presParOf" srcId="{7EC35C3E-2F69-461F-A01D-E336CFA23219}" destId="{A1FA0CFC-E746-4709-8BE4-DE92B2ED1CD9}" srcOrd="1" destOrd="0" presId="urn:microsoft.com/office/officeart/2005/8/layout/hierarchy3"/>
    <dgm:cxn modelId="{4BF31CAF-49F4-4FC1-9C4C-2F50D1C60368}" type="presParOf" srcId="{A1FA0CFC-E746-4709-8BE4-DE92B2ED1CD9}" destId="{86FEB6EA-BE1B-4813-9E58-7E876E5F50A9}" srcOrd="0" destOrd="0" presId="urn:microsoft.com/office/officeart/2005/8/layout/hierarchy3"/>
    <dgm:cxn modelId="{6DA02379-DA23-4D9F-9611-D67EA5E7E463}" type="presParOf" srcId="{A1FA0CFC-E746-4709-8BE4-DE92B2ED1CD9}" destId="{D4A5A170-5F94-4549-B31D-688F823FE42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B19250-D318-4FD7-A8A3-B31D67908D4B}" type="doc">
      <dgm:prSet loTypeId="urn:microsoft.com/office/officeart/2005/8/layout/hList7" loCatId="process" qsTypeId="urn:microsoft.com/office/officeart/2005/8/quickstyle/simple5" qsCatId="simple" csTypeId="urn:microsoft.com/office/officeart/2005/8/colors/accent1_2" csCatId="accent1" phldr="1"/>
      <dgm:spPr/>
    </dgm:pt>
    <dgm:pt modelId="{C588A4AC-F10B-4F57-A1C0-8360D11BD372}">
      <dgm:prSet phldrT="[Text]" custT="1"/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en-US" sz="2000" b="1" i="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Individual Mandate</a:t>
          </a:r>
        </a:p>
      </dgm:t>
    </dgm:pt>
    <dgm:pt modelId="{24BFDE0B-9553-4121-B7E5-8F72ABD01B41}" type="parTrans" cxnId="{A516D558-57C0-434E-A2C8-77681DD243C2}">
      <dgm:prSet/>
      <dgm:spPr/>
      <dgm:t>
        <a:bodyPr/>
        <a:lstStyle/>
        <a:p>
          <a:endParaRPr lang="en-US"/>
        </a:p>
      </dgm:t>
    </dgm:pt>
    <dgm:pt modelId="{6E6346DA-EE57-4D03-B7FE-6C46DF072AC1}" type="sibTrans" cxnId="{A516D558-57C0-434E-A2C8-77681DD243C2}">
      <dgm:prSet/>
      <dgm:spPr/>
      <dgm:t>
        <a:bodyPr/>
        <a:lstStyle/>
        <a:p>
          <a:endParaRPr lang="en-US"/>
        </a:p>
      </dgm:t>
    </dgm:pt>
    <dgm:pt modelId="{215DC40F-D05E-4900-BE36-ABEF80E79629}">
      <dgm:prSet custT="1"/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en-US" sz="2000" b="1" i="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Health Insurance Exchanges </a:t>
          </a:r>
          <a:r>
            <a:rPr lang="en-US" sz="1400" b="0" i="1" dirty="0"/>
            <a:t> </a:t>
          </a:r>
          <a:endParaRPr lang="en-US" sz="2000" b="1" i="0" dirty="0">
            <a:solidFill>
              <a:schemeClr val="accent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99718B-4817-4B08-A8F8-F432A991ABE6}" type="parTrans" cxnId="{CA1BD156-E629-42CC-B28D-899FC172A3C7}">
      <dgm:prSet/>
      <dgm:spPr/>
      <dgm:t>
        <a:bodyPr/>
        <a:lstStyle/>
        <a:p>
          <a:endParaRPr lang="en-US"/>
        </a:p>
      </dgm:t>
    </dgm:pt>
    <dgm:pt modelId="{2192B2CE-BD5B-4EB5-A66C-6E97EACB2684}" type="sibTrans" cxnId="{CA1BD156-E629-42CC-B28D-899FC172A3C7}">
      <dgm:prSet/>
      <dgm:spPr/>
      <dgm:t>
        <a:bodyPr/>
        <a:lstStyle/>
        <a:p>
          <a:endParaRPr lang="en-US"/>
        </a:p>
      </dgm:t>
    </dgm:pt>
    <dgm:pt modelId="{862CA0D1-F92E-4259-BCD0-836D61F99064}">
      <dgm:prSet custT="1"/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en-US" sz="2000" b="1" i="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"/>
            </a:rPr>
            <a:t>Medicaid Expansion </a:t>
          </a:r>
        </a:p>
      </dgm:t>
    </dgm:pt>
    <dgm:pt modelId="{913FCEE2-C324-478C-AAC7-A536B750F1F2}" type="parTrans" cxnId="{ABD2114C-3D4F-4DB1-8CAE-3E6711BE255C}">
      <dgm:prSet/>
      <dgm:spPr/>
      <dgm:t>
        <a:bodyPr/>
        <a:lstStyle/>
        <a:p>
          <a:endParaRPr lang="en-US"/>
        </a:p>
      </dgm:t>
    </dgm:pt>
    <dgm:pt modelId="{3389D6A8-643C-4556-8FCA-30E34F6A343A}" type="sibTrans" cxnId="{ABD2114C-3D4F-4DB1-8CAE-3E6711BE255C}">
      <dgm:prSet/>
      <dgm:spPr/>
      <dgm:t>
        <a:bodyPr/>
        <a:lstStyle/>
        <a:p>
          <a:endParaRPr lang="en-US"/>
        </a:p>
      </dgm:t>
    </dgm:pt>
    <dgm:pt modelId="{F5E0451E-1A92-4954-9A67-3519EDA60713}">
      <dgm:prSet custT="1"/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en-US" sz="2000" b="1" i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Pre-Existing Conditions</a:t>
          </a:r>
          <a:r>
            <a:rPr lang="en-US" sz="1400" b="0" i="1"/>
            <a:t> </a:t>
          </a:r>
          <a:endParaRPr lang="en-US" sz="2000" b="1" i="0" dirty="0">
            <a:solidFill>
              <a:schemeClr val="accent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13F61D-2B51-4447-A70E-D6C0E22001EB}" type="parTrans" cxnId="{4133177A-8664-4730-9F44-E7F5B5316992}">
      <dgm:prSet/>
      <dgm:spPr/>
      <dgm:t>
        <a:bodyPr/>
        <a:lstStyle/>
        <a:p>
          <a:endParaRPr lang="en-US"/>
        </a:p>
      </dgm:t>
    </dgm:pt>
    <dgm:pt modelId="{95BF2951-CB81-4756-8251-3B2D954EE0CC}" type="sibTrans" cxnId="{4133177A-8664-4730-9F44-E7F5B5316992}">
      <dgm:prSet/>
      <dgm:spPr/>
      <dgm:t>
        <a:bodyPr/>
        <a:lstStyle/>
        <a:p>
          <a:endParaRPr lang="en-US"/>
        </a:p>
      </dgm:t>
    </dgm:pt>
    <dgm:pt modelId="{CDF46C34-D960-48DA-9F04-E81DB5DF6E86}">
      <dgm:prSet custT="1"/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en-US" sz="2000" b="1" i="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Essential Health Benefits </a:t>
          </a:r>
        </a:p>
      </dgm:t>
    </dgm:pt>
    <dgm:pt modelId="{00D70C10-5A38-460D-B280-B4BECC6040B2}" type="parTrans" cxnId="{8B33D299-3C54-4572-90A2-584D019A4338}">
      <dgm:prSet/>
      <dgm:spPr/>
      <dgm:t>
        <a:bodyPr/>
        <a:lstStyle/>
        <a:p>
          <a:endParaRPr lang="en-US"/>
        </a:p>
      </dgm:t>
    </dgm:pt>
    <dgm:pt modelId="{6591FC3B-8ADE-4E5E-AF33-291D2E80C0D2}" type="sibTrans" cxnId="{8B33D299-3C54-4572-90A2-584D019A4338}">
      <dgm:prSet/>
      <dgm:spPr/>
      <dgm:t>
        <a:bodyPr/>
        <a:lstStyle/>
        <a:p>
          <a:endParaRPr lang="en-US"/>
        </a:p>
      </dgm:t>
    </dgm:pt>
    <dgm:pt modelId="{45FBD3C3-31B3-4001-BBFA-8EF332EA09C3}">
      <dgm:prSet custT="1"/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en-US" sz="2000" b="1" i="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Health Information Technology</a:t>
          </a:r>
          <a:endParaRPr lang="en-US" sz="2000" b="0" i="1" dirty="0"/>
        </a:p>
      </dgm:t>
    </dgm:pt>
    <dgm:pt modelId="{DB8D4D50-FFC2-4AFA-B934-6A461704B2F9}" type="parTrans" cxnId="{1470587C-A54F-4473-8087-E76746886F00}">
      <dgm:prSet/>
      <dgm:spPr/>
      <dgm:t>
        <a:bodyPr/>
        <a:lstStyle/>
        <a:p>
          <a:endParaRPr lang="en-US"/>
        </a:p>
      </dgm:t>
    </dgm:pt>
    <dgm:pt modelId="{50B1F61F-1320-4C0F-9ABE-1DADB6BBADCD}" type="sibTrans" cxnId="{1470587C-A54F-4473-8087-E76746886F00}">
      <dgm:prSet/>
      <dgm:spPr/>
      <dgm:t>
        <a:bodyPr/>
        <a:lstStyle/>
        <a:p>
          <a:endParaRPr lang="en-US"/>
        </a:p>
      </dgm:t>
    </dgm:pt>
    <dgm:pt modelId="{94EEFE38-1A47-46CF-9D45-AC964F410D51}" type="pres">
      <dgm:prSet presAssocID="{14B19250-D318-4FD7-A8A3-B31D67908D4B}" presName="Name0" presStyleCnt="0">
        <dgm:presLayoutVars>
          <dgm:dir/>
          <dgm:resizeHandles val="exact"/>
        </dgm:presLayoutVars>
      </dgm:prSet>
      <dgm:spPr/>
    </dgm:pt>
    <dgm:pt modelId="{A109D0E9-1929-4E24-ABDF-B67AE7EC25E2}" type="pres">
      <dgm:prSet presAssocID="{14B19250-D318-4FD7-A8A3-B31D67908D4B}" presName="fgShape" presStyleLbl="fgShp" presStyleIdx="0" presStyleCnt="1"/>
      <dgm:spPr/>
    </dgm:pt>
    <dgm:pt modelId="{ADA86DA9-8273-438F-89D5-702926E35B7D}" type="pres">
      <dgm:prSet presAssocID="{14B19250-D318-4FD7-A8A3-B31D67908D4B}" presName="linComp" presStyleCnt="0"/>
      <dgm:spPr/>
    </dgm:pt>
    <dgm:pt modelId="{AE357FC2-4DAF-4237-943C-0112B98D79E3}" type="pres">
      <dgm:prSet presAssocID="{C588A4AC-F10B-4F57-A1C0-8360D11BD372}" presName="compNode" presStyleCnt="0"/>
      <dgm:spPr/>
    </dgm:pt>
    <dgm:pt modelId="{E976733C-711D-4FA9-856D-148FDCB978F7}" type="pres">
      <dgm:prSet presAssocID="{C588A4AC-F10B-4F57-A1C0-8360D11BD372}" presName="bkgdShape" presStyleLbl="node1" presStyleIdx="0" presStyleCnt="6"/>
      <dgm:spPr/>
    </dgm:pt>
    <dgm:pt modelId="{79198FD5-D100-4E90-9C20-DA0CB937E633}" type="pres">
      <dgm:prSet presAssocID="{C588A4AC-F10B-4F57-A1C0-8360D11BD372}" presName="nodeTx" presStyleLbl="node1" presStyleIdx="0" presStyleCnt="6">
        <dgm:presLayoutVars>
          <dgm:bulletEnabled val="1"/>
        </dgm:presLayoutVars>
      </dgm:prSet>
      <dgm:spPr/>
    </dgm:pt>
    <dgm:pt modelId="{43002784-C1FB-4340-88C9-AF9B1C4C3AB2}" type="pres">
      <dgm:prSet presAssocID="{C588A4AC-F10B-4F57-A1C0-8360D11BD372}" presName="invisiNode" presStyleLbl="node1" presStyleIdx="0" presStyleCnt="6"/>
      <dgm:spPr/>
    </dgm:pt>
    <dgm:pt modelId="{D8D3F5FB-58B7-450E-95F8-799917DB1A80}" type="pres">
      <dgm:prSet presAssocID="{C588A4AC-F10B-4F57-A1C0-8360D11BD372}" presName="imagNode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udge male with solid fill"/>
        </a:ext>
      </dgm:extLst>
    </dgm:pt>
    <dgm:pt modelId="{B4D159AC-52F2-4E4D-BD44-4B444E2B62C9}" type="pres">
      <dgm:prSet presAssocID="{6E6346DA-EE57-4D03-B7FE-6C46DF072AC1}" presName="sibTrans" presStyleLbl="sibTrans2D1" presStyleIdx="0" presStyleCnt="0"/>
      <dgm:spPr/>
    </dgm:pt>
    <dgm:pt modelId="{751C2D77-8A7D-49B2-B977-1C3A2E194240}" type="pres">
      <dgm:prSet presAssocID="{215DC40F-D05E-4900-BE36-ABEF80E79629}" presName="compNode" presStyleCnt="0"/>
      <dgm:spPr/>
    </dgm:pt>
    <dgm:pt modelId="{E55E5713-FDAB-4C1F-B4A1-235FDE1463B9}" type="pres">
      <dgm:prSet presAssocID="{215DC40F-D05E-4900-BE36-ABEF80E79629}" presName="bkgdShape" presStyleLbl="node1" presStyleIdx="1" presStyleCnt="6"/>
      <dgm:spPr/>
    </dgm:pt>
    <dgm:pt modelId="{24793CE3-3A5E-4AB6-BC36-801771D511E3}" type="pres">
      <dgm:prSet presAssocID="{215DC40F-D05E-4900-BE36-ABEF80E79629}" presName="nodeTx" presStyleLbl="node1" presStyleIdx="1" presStyleCnt="6">
        <dgm:presLayoutVars>
          <dgm:bulletEnabled val="1"/>
        </dgm:presLayoutVars>
      </dgm:prSet>
      <dgm:spPr/>
    </dgm:pt>
    <dgm:pt modelId="{87B179BA-C780-4400-863E-8546F7CA9D82}" type="pres">
      <dgm:prSet presAssocID="{215DC40F-D05E-4900-BE36-ABEF80E79629}" presName="invisiNode" presStyleLbl="node1" presStyleIdx="1" presStyleCnt="6"/>
      <dgm:spPr/>
    </dgm:pt>
    <dgm:pt modelId="{9C93C95C-1653-4F48-9444-1FC09F0170CE}" type="pres">
      <dgm:prSet presAssocID="{215DC40F-D05E-4900-BE36-ABEF80E79629}" presName="imagNode" presStyleLbl="fgImgPlac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ansfer with solid fill"/>
        </a:ext>
      </dgm:extLst>
    </dgm:pt>
    <dgm:pt modelId="{FC424486-F319-40A1-AFAD-172801D489FE}" type="pres">
      <dgm:prSet presAssocID="{2192B2CE-BD5B-4EB5-A66C-6E97EACB2684}" presName="sibTrans" presStyleLbl="sibTrans2D1" presStyleIdx="0" presStyleCnt="0"/>
      <dgm:spPr/>
    </dgm:pt>
    <dgm:pt modelId="{AC753ECD-1B9B-4E14-B7A6-F52CB1D2D922}" type="pres">
      <dgm:prSet presAssocID="{862CA0D1-F92E-4259-BCD0-836D61F99064}" presName="compNode" presStyleCnt="0"/>
      <dgm:spPr/>
    </dgm:pt>
    <dgm:pt modelId="{28572FC4-4449-4DAC-89A3-C2192613F435}" type="pres">
      <dgm:prSet presAssocID="{862CA0D1-F92E-4259-BCD0-836D61F99064}" presName="bkgdShape" presStyleLbl="node1" presStyleIdx="2" presStyleCnt="6"/>
      <dgm:spPr/>
    </dgm:pt>
    <dgm:pt modelId="{51ADDB55-6EBC-4233-9245-0511C8F288F2}" type="pres">
      <dgm:prSet presAssocID="{862CA0D1-F92E-4259-BCD0-836D61F99064}" presName="nodeTx" presStyleLbl="node1" presStyleIdx="2" presStyleCnt="6">
        <dgm:presLayoutVars>
          <dgm:bulletEnabled val="1"/>
        </dgm:presLayoutVars>
      </dgm:prSet>
      <dgm:spPr/>
    </dgm:pt>
    <dgm:pt modelId="{4463412E-F1CB-4B5C-856D-A0C6ABCEF641}" type="pres">
      <dgm:prSet presAssocID="{862CA0D1-F92E-4259-BCD0-836D61F99064}" presName="invisiNode" presStyleLbl="node1" presStyleIdx="2" presStyleCnt="6"/>
      <dgm:spPr/>
    </dgm:pt>
    <dgm:pt modelId="{6E18D66A-734E-4B42-8329-0F1BDB60F5F4}" type="pres">
      <dgm:prSet presAssocID="{862CA0D1-F92E-4259-BCD0-836D61F99064}" presName="imagNode" presStyleLbl="fgImgPlac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al with solid fill"/>
        </a:ext>
      </dgm:extLst>
    </dgm:pt>
    <dgm:pt modelId="{B0FE3E8D-718B-4E3A-9673-E40F589BE63A}" type="pres">
      <dgm:prSet presAssocID="{3389D6A8-643C-4556-8FCA-30E34F6A343A}" presName="sibTrans" presStyleLbl="sibTrans2D1" presStyleIdx="0" presStyleCnt="0"/>
      <dgm:spPr/>
    </dgm:pt>
    <dgm:pt modelId="{E8320CD5-A5E9-4836-8B75-BC6D0E2F43BD}" type="pres">
      <dgm:prSet presAssocID="{F5E0451E-1A92-4954-9A67-3519EDA60713}" presName="compNode" presStyleCnt="0"/>
      <dgm:spPr/>
    </dgm:pt>
    <dgm:pt modelId="{F32D0CA4-690E-4DB4-8457-DE60C8043CF3}" type="pres">
      <dgm:prSet presAssocID="{F5E0451E-1A92-4954-9A67-3519EDA60713}" presName="bkgdShape" presStyleLbl="node1" presStyleIdx="3" presStyleCnt="6"/>
      <dgm:spPr/>
    </dgm:pt>
    <dgm:pt modelId="{63E18146-3103-4C16-A37B-C8F1B0D69505}" type="pres">
      <dgm:prSet presAssocID="{F5E0451E-1A92-4954-9A67-3519EDA60713}" presName="nodeTx" presStyleLbl="node1" presStyleIdx="3" presStyleCnt="6">
        <dgm:presLayoutVars>
          <dgm:bulletEnabled val="1"/>
        </dgm:presLayoutVars>
      </dgm:prSet>
      <dgm:spPr/>
    </dgm:pt>
    <dgm:pt modelId="{D12BC949-354F-4F14-8027-DDAA642128F7}" type="pres">
      <dgm:prSet presAssocID="{F5E0451E-1A92-4954-9A67-3519EDA60713}" presName="invisiNode" presStyleLbl="node1" presStyleIdx="3" presStyleCnt="6"/>
      <dgm:spPr/>
    </dgm:pt>
    <dgm:pt modelId="{22DB5855-0AE7-4962-A9C7-264183D0EB84}" type="pres">
      <dgm:prSet presAssocID="{F5E0451E-1A92-4954-9A67-3519EDA60713}" presName="imagNode" presStyleLbl="fgImgPlac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ield Tick with solid fill"/>
        </a:ext>
      </dgm:extLst>
    </dgm:pt>
    <dgm:pt modelId="{3E26428C-E78A-47FA-98A6-9CA454D90FE5}" type="pres">
      <dgm:prSet presAssocID="{95BF2951-CB81-4756-8251-3B2D954EE0CC}" presName="sibTrans" presStyleLbl="sibTrans2D1" presStyleIdx="0" presStyleCnt="0"/>
      <dgm:spPr/>
    </dgm:pt>
    <dgm:pt modelId="{96C15277-8A40-4EEE-811D-B17DC122E1F3}" type="pres">
      <dgm:prSet presAssocID="{CDF46C34-D960-48DA-9F04-E81DB5DF6E86}" presName="compNode" presStyleCnt="0"/>
      <dgm:spPr/>
    </dgm:pt>
    <dgm:pt modelId="{74792346-FBFE-4EA4-9245-5ADB124A6EA6}" type="pres">
      <dgm:prSet presAssocID="{CDF46C34-D960-48DA-9F04-E81DB5DF6E86}" presName="bkgdShape" presStyleLbl="node1" presStyleIdx="4" presStyleCnt="6"/>
      <dgm:spPr/>
    </dgm:pt>
    <dgm:pt modelId="{FE91FF9D-87E5-493E-A527-C3E0B7464CC9}" type="pres">
      <dgm:prSet presAssocID="{CDF46C34-D960-48DA-9F04-E81DB5DF6E86}" presName="nodeTx" presStyleLbl="node1" presStyleIdx="4" presStyleCnt="6">
        <dgm:presLayoutVars>
          <dgm:bulletEnabled val="1"/>
        </dgm:presLayoutVars>
      </dgm:prSet>
      <dgm:spPr/>
    </dgm:pt>
    <dgm:pt modelId="{37E4A46C-4DE8-40EA-9C99-36A8B3FBE522}" type="pres">
      <dgm:prSet presAssocID="{CDF46C34-D960-48DA-9F04-E81DB5DF6E86}" presName="invisiNode" presStyleLbl="node1" presStyleIdx="4" presStyleCnt="6"/>
      <dgm:spPr/>
    </dgm:pt>
    <dgm:pt modelId="{2EFE9834-D8AE-49BE-8B66-F26EF99C649A}" type="pres">
      <dgm:prSet presAssocID="{CDF46C34-D960-48DA-9F04-E81DB5DF6E86}" presName="imagNode" presStyleLbl="fgImgPlac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 female with solid fill"/>
        </a:ext>
      </dgm:extLst>
    </dgm:pt>
    <dgm:pt modelId="{9A27729D-FCA8-491F-A306-96714C792D62}" type="pres">
      <dgm:prSet presAssocID="{6591FC3B-8ADE-4E5E-AF33-291D2E80C0D2}" presName="sibTrans" presStyleLbl="sibTrans2D1" presStyleIdx="0" presStyleCnt="0"/>
      <dgm:spPr/>
    </dgm:pt>
    <dgm:pt modelId="{1991B785-7992-4836-97A0-77464A0EACD6}" type="pres">
      <dgm:prSet presAssocID="{45FBD3C3-31B3-4001-BBFA-8EF332EA09C3}" presName="compNode" presStyleCnt="0"/>
      <dgm:spPr/>
    </dgm:pt>
    <dgm:pt modelId="{81B9BCD8-7B82-4288-BDF1-C50AFF7FBB8C}" type="pres">
      <dgm:prSet presAssocID="{45FBD3C3-31B3-4001-BBFA-8EF332EA09C3}" presName="bkgdShape" presStyleLbl="node1" presStyleIdx="5" presStyleCnt="6"/>
      <dgm:spPr/>
    </dgm:pt>
    <dgm:pt modelId="{15048DAE-68EB-48B4-841D-C2CA1421CE21}" type="pres">
      <dgm:prSet presAssocID="{45FBD3C3-31B3-4001-BBFA-8EF332EA09C3}" presName="nodeTx" presStyleLbl="node1" presStyleIdx="5" presStyleCnt="6">
        <dgm:presLayoutVars>
          <dgm:bulletEnabled val="1"/>
        </dgm:presLayoutVars>
      </dgm:prSet>
      <dgm:spPr/>
    </dgm:pt>
    <dgm:pt modelId="{EA43FC95-1F7E-4CE0-BAC7-C605E82BFA4C}" type="pres">
      <dgm:prSet presAssocID="{45FBD3C3-31B3-4001-BBFA-8EF332EA09C3}" presName="invisiNode" presStyleLbl="node1" presStyleIdx="5" presStyleCnt="6"/>
      <dgm:spPr/>
    </dgm:pt>
    <dgm:pt modelId="{81E21BE7-57C2-4075-BFA9-0A4516145D86}" type="pres">
      <dgm:prSet presAssocID="{45FBD3C3-31B3-4001-BBFA-8EF332EA09C3}" presName="imagNode" presStyleLbl="fgImgPlac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 with solid fill"/>
        </a:ext>
      </dgm:extLst>
    </dgm:pt>
  </dgm:ptLst>
  <dgm:cxnLst>
    <dgm:cxn modelId="{D7DC1A05-3F43-4FA0-A23C-315EAC4FA9C5}" type="presOf" srcId="{2192B2CE-BD5B-4EB5-A66C-6E97EACB2684}" destId="{FC424486-F319-40A1-AFAD-172801D489FE}" srcOrd="0" destOrd="0" presId="urn:microsoft.com/office/officeart/2005/8/layout/hList7"/>
    <dgm:cxn modelId="{009A6405-CB45-4DCA-8068-5ED42FD917A6}" type="presOf" srcId="{CDF46C34-D960-48DA-9F04-E81DB5DF6E86}" destId="{74792346-FBFE-4EA4-9245-5ADB124A6EA6}" srcOrd="0" destOrd="0" presId="urn:microsoft.com/office/officeart/2005/8/layout/hList7"/>
    <dgm:cxn modelId="{0E77131E-79E4-4A32-85E4-2A0404C64019}" type="presOf" srcId="{6591FC3B-8ADE-4E5E-AF33-291D2E80C0D2}" destId="{9A27729D-FCA8-491F-A306-96714C792D62}" srcOrd="0" destOrd="0" presId="urn:microsoft.com/office/officeart/2005/8/layout/hList7"/>
    <dgm:cxn modelId="{428E7A2A-2D1A-4EF7-9303-531727182D46}" type="presOf" srcId="{45FBD3C3-31B3-4001-BBFA-8EF332EA09C3}" destId="{81B9BCD8-7B82-4288-BDF1-C50AFF7FBB8C}" srcOrd="0" destOrd="0" presId="urn:microsoft.com/office/officeart/2005/8/layout/hList7"/>
    <dgm:cxn modelId="{60E8EF2A-9B89-4F8A-A76F-611E0714A9BB}" type="presOf" srcId="{862CA0D1-F92E-4259-BCD0-836D61F99064}" destId="{28572FC4-4449-4DAC-89A3-C2192613F435}" srcOrd="0" destOrd="0" presId="urn:microsoft.com/office/officeart/2005/8/layout/hList7"/>
    <dgm:cxn modelId="{73770461-BED6-42D7-9B05-D7783B8E71E3}" type="presOf" srcId="{6E6346DA-EE57-4D03-B7FE-6C46DF072AC1}" destId="{B4D159AC-52F2-4E4D-BD44-4B444E2B62C9}" srcOrd="0" destOrd="0" presId="urn:microsoft.com/office/officeart/2005/8/layout/hList7"/>
    <dgm:cxn modelId="{E22AA641-79A5-42A4-A24E-69A19D0D39E4}" type="presOf" srcId="{C588A4AC-F10B-4F57-A1C0-8360D11BD372}" destId="{79198FD5-D100-4E90-9C20-DA0CB937E633}" srcOrd="1" destOrd="0" presId="urn:microsoft.com/office/officeart/2005/8/layout/hList7"/>
    <dgm:cxn modelId="{4AB6A062-1FA7-446B-B3C2-E593BA00D534}" type="presOf" srcId="{CDF46C34-D960-48DA-9F04-E81DB5DF6E86}" destId="{FE91FF9D-87E5-493E-A527-C3E0B7464CC9}" srcOrd="1" destOrd="0" presId="urn:microsoft.com/office/officeart/2005/8/layout/hList7"/>
    <dgm:cxn modelId="{6A31E747-C06B-4D13-9A79-4D2CFC0D1AE7}" type="presOf" srcId="{215DC40F-D05E-4900-BE36-ABEF80E79629}" destId="{E55E5713-FDAB-4C1F-B4A1-235FDE1463B9}" srcOrd="0" destOrd="0" presId="urn:microsoft.com/office/officeart/2005/8/layout/hList7"/>
    <dgm:cxn modelId="{71F0794A-9D1C-4C5E-8955-83803F0447C1}" type="presOf" srcId="{F5E0451E-1A92-4954-9A67-3519EDA60713}" destId="{F32D0CA4-690E-4DB4-8457-DE60C8043CF3}" srcOrd="0" destOrd="0" presId="urn:microsoft.com/office/officeart/2005/8/layout/hList7"/>
    <dgm:cxn modelId="{ABD2114C-3D4F-4DB1-8CAE-3E6711BE255C}" srcId="{14B19250-D318-4FD7-A8A3-B31D67908D4B}" destId="{862CA0D1-F92E-4259-BCD0-836D61F99064}" srcOrd="2" destOrd="0" parTransId="{913FCEE2-C324-478C-AAC7-A536B750F1F2}" sibTransId="{3389D6A8-643C-4556-8FCA-30E34F6A343A}"/>
    <dgm:cxn modelId="{3765754D-101A-46A0-8385-DB3821EF806E}" type="presOf" srcId="{F5E0451E-1A92-4954-9A67-3519EDA60713}" destId="{63E18146-3103-4C16-A37B-C8F1B0D69505}" srcOrd="1" destOrd="0" presId="urn:microsoft.com/office/officeart/2005/8/layout/hList7"/>
    <dgm:cxn modelId="{CA1BD156-E629-42CC-B28D-899FC172A3C7}" srcId="{14B19250-D318-4FD7-A8A3-B31D67908D4B}" destId="{215DC40F-D05E-4900-BE36-ABEF80E79629}" srcOrd="1" destOrd="0" parTransId="{2999718B-4817-4B08-A8F8-F432A991ABE6}" sibTransId="{2192B2CE-BD5B-4EB5-A66C-6E97EACB2684}"/>
    <dgm:cxn modelId="{A516D558-57C0-434E-A2C8-77681DD243C2}" srcId="{14B19250-D318-4FD7-A8A3-B31D67908D4B}" destId="{C588A4AC-F10B-4F57-A1C0-8360D11BD372}" srcOrd="0" destOrd="0" parTransId="{24BFDE0B-9553-4121-B7E5-8F72ABD01B41}" sibTransId="{6E6346DA-EE57-4D03-B7FE-6C46DF072AC1}"/>
    <dgm:cxn modelId="{4133177A-8664-4730-9F44-E7F5B5316992}" srcId="{14B19250-D318-4FD7-A8A3-B31D67908D4B}" destId="{F5E0451E-1A92-4954-9A67-3519EDA60713}" srcOrd="3" destOrd="0" parTransId="{8013F61D-2B51-4447-A70E-D6C0E22001EB}" sibTransId="{95BF2951-CB81-4756-8251-3B2D954EE0CC}"/>
    <dgm:cxn modelId="{1470587C-A54F-4473-8087-E76746886F00}" srcId="{14B19250-D318-4FD7-A8A3-B31D67908D4B}" destId="{45FBD3C3-31B3-4001-BBFA-8EF332EA09C3}" srcOrd="5" destOrd="0" parTransId="{DB8D4D50-FFC2-4AFA-B934-6A461704B2F9}" sibTransId="{50B1F61F-1320-4C0F-9ABE-1DADB6BBADCD}"/>
    <dgm:cxn modelId="{3DA30B92-8CB7-49B8-B8C9-CA16898F00B2}" type="presOf" srcId="{45FBD3C3-31B3-4001-BBFA-8EF332EA09C3}" destId="{15048DAE-68EB-48B4-841D-C2CA1421CE21}" srcOrd="1" destOrd="0" presId="urn:microsoft.com/office/officeart/2005/8/layout/hList7"/>
    <dgm:cxn modelId="{8B33D299-3C54-4572-90A2-584D019A4338}" srcId="{14B19250-D318-4FD7-A8A3-B31D67908D4B}" destId="{CDF46C34-D960-48DA-9F04-E81DB5DF6E86}" srcOrd="4" destOrd="0" parTransId="{00D70C10-5A38-460D-B280-B4BECC6040B2}" sibTransId="{6591FC3B-8ADE-4E5E-AF33-291D2E80C0D2}"/>
    <dgm:cxn modelId="{56C54CB3-EDB0-4EBD-B9E4-DA13251185A6}" type="presOf" srcId="{14B19250-D318-4FD7-A8A3-B31D67908D4B}" destId="{94EEFE38-1A47-46CF-9D45-AC964F410D51}" srcOrd="0" destOrd="0" presId="urn:microsoft.com/office/officeart/2005/8/layout/hList7"/>
    <dgm:cxn modelId="{55D3D0C0-4DEE-424A-8429-B3905EF0068C}" type="presOf" srcId="{215DC40F-D05E-4900-BE36-ABEF80E79629}" destId="{24793CE3-3A5E-4AB6-BC36-801771D511E3}" srcOrd="1" destOrd="0" presId="urn:microsoft.com/office/officeart/2005/8/layout/hList7"/>
    <dgm:cxn modelId="{0B8E0CC7-156B-49BC-B527-9CF0333DB42D}" type="presOf" srcId="{3389D6A8-643C-4556-8FCA-30E34F6A343A}" destId="{B0FE3E8D-718B-4E3A-9673-E40F589BE63A}" srcOrd="0" destOrd="0" presId="urn:microsoft.com/office/officeart/2005/8/layout/hList7"/>
    <dgm:cxn modelId="{113597F0-E76E-4E01-A205-9F4079C9D343}" type="presOf" srcId="{C588A4AC-F10B-4F57-A1C0-8360D11BD372}" destId="{E976733C-711D-4FA9-856D-148FDCB978F7}" srcOrd="0" destOrd="0" presId="urn:microsoft.com/office/officeart/2005/8/layout/hList7"/>
    <dgm:cxn modelId="{DA9F97F4-E3F1-410B-B1AE-FCE44750B89D}" type="presOf" srcId="{862CA0D1-F92E-4259-BCD0-836D61F99064}" destId="{51ADDB55-6EBC-4233-9245-0511C8F288F2}" srcOrd="1" destOrd="0" presId="urn:microsoft.com/office/officeart/2005/8/layout/hList7"/>
    <dgm:cxn modelId="{7F905EF9-A65E-4E68-AD79-C436C9E6DE0C}" type="presOf" srcId="{95BF2951-CB81-4756-8251-3B2D954EE0CC}" destId="{3E26428C-E78A-47FA-98A6-9CA454D90FE5}" srcOrd="0" destOrd="0" presId="urn:microsoft.com/office/officeart/2005/8/layout/hList7"/>
    <dgm:cxn modelId="{ADED6C65-C7F4-481B-92F8-4B45BF33EE2B}" type="presParOf" srcId="{94EEFE38-1A47-46CF-9D45-AC964F410D51}" destId="{A109D0E9-1929-4E24-ABDF-B67AE7EC25E2}" srcOrd="0" destOrd="0" presId="urn:microsoft.com/office/officeart/2005/8/layout/hList7"/>
    <dgm:cxn modelId="{7A4ED6FB-41E7-4CEA-B5F8-648138F0CB34}" type="presParOf" srcId="{94EEFE38-1A47-46CF-9D45-AC964F410D51}" destId="{ADA86DA9-8273-438F-89D5-702926E35B7D}" srcOrd="1" destOrd="0" presId="urn:microsoft.com/office/officeart/2005/8/layout/hList7"/>
    <dgm:cxn modelId="{4D68FFB2-530E-4587-9630-9F93386927F5}" type="presParOf" srcId="{ADA86DA9-8273-438F-89D5-702926E35B7D}" destId="{AE357FC2-4DAF-4237-943C-0112B98D79E3}" srcOrd="0" destOrd="0" presId="urn:microsoft.com/office/officeart/2005/8/layout/hList7"/>
    <dgm:cxn modelId="{5CC0A6FA-1C33-4AAD-92B4-7BBBD2EA7AF8}" type="presParOf" srcId="{AE357FC2-4DAF-4237-943C-0112B98D79E3}" destId="{E976733C-711D-4FA9-856D-148FDCB978F7}" srcOrd="0" destOrd="0" presId="urn:microsoft.com/office/officeart/2005/8/layout/hList7"/>
    <dgm:cxn modelId="{06C7458F-A578-431D-81E3-6B1B49BE73E7}" type="presParOf" srcId="{AE357FC2-4DAF-4237-943C-0112B98D79E3}" destId="{79198FD5-D100-4E90-9C20-DA0CB937E633}" srcOrd="1" destOrd="0" presId="urn:microsoft.com/office/officeart/2005/8/layout/hList7"/>
    <dgm:cxn modelId="{33BAA5C8-BFC5-45B9-B625-457B7E44939D}" type="presParOf" srcId="{AE357FC2-4DAF-4237-943C-0112B98D79E3}" destId="{43002784-C1FB-4340-88C9-AF9B1C4C3AB2}" srcOrd="2" destOrd="0" presId="urn:microsoft.com/office/officeart/2005/8/layout/hList7"/>
    <dgm:cxn modelId="{3AFE442F-4AD2-49BC-A45A-A6880E1A4562}" type="presParOf" srcId="{AE357FC2-4DAF-4237-943C-0112B98D79E3}" destId="{D8D3F5FB-58B7-450E-95F8-799917DB1A80}" srcOrd="3" destOrd="0" presId="urn:microsoft.com/office/officeart/2005/8/layout/hList7"/>
    <dgm:cxn modelId="{D0E534CF-CAD1-43FC-A8C6-690BB8F95C2E}" type="presParOf" srcId="{ADA86DA9-8273-438F-89D5-702926E35B7D}" destId="{B4D159AC-52F2-4E4D-BD44-4B444E2B62C9}" srcOrd="1" destOrd="0" presId="urn:microsoft.com/office/officeart/2005/8/layout/hList7"/>
    <dgm:cxn modelId="{05C15684-E6A3-49F4-9822-5EF4DC8322F2}" type="presParOf" srcId="{ADA86DA9-8273-438F-89D5-702926E35B7D}" destId="{751C2D77-8A7D-49B2-B977-1C3A2E194240}" srcOrd="2" destOrd="0" presId="urn:microsoft.com/office/officeart/2005/8/layout/hList7"/>
    <dgm:cxn modelId="{B271C58F-2DAC-43AA-BE41-968D323E9BF9}" type="presParOf" srcId="{751C2D77-8A7D-49B2-B977-1C3A2E194240}" destId="{E55E5713-FDAB-4C1F-B4A1-235FDE1463B9}" srcOrd="0" destOrd="0" presId="urn:microsoft.com/office/officeart/2005/8/layout/hList7"/>
    <dgm:cxn modelId="{CAB2790F-0AA9-477E-A107-FC57D443DDE7}" type="presParOf" srcId="{751C2D77-8A7D-49B2-B977-1C3A2E194240}" destId="{24793CE3-3A5E-4AB6-BC36-801771D511E3}" srcOrd="1" destOrd="0" presId="urn:microsoft.com/office/officeart/2005/8/layout/hList7"/>
    <dgm:cxn modelId="{DA469100-9D4D-46EA-921F-4E04C5521EEF}" type="presParOf" srcId="{751C2D77-8A7D-49B2-B977-1C3A2E194240}" destId="{87B179BA-C780-4400-863E-8546F7CA9D82}" srcOrd="2" destOrd="0" presId="urn:microsoft.com/office/officeart/2005/8/layout/hList7"/>
    <dgm:cxn modelId="{8C8FDA0C-5226-4260-9F19-95B51AD433B4}" type="presParOf" srcId="{751C2D77-8A7D-49B2-B977-1C3A2E194240}" destId="{9C93C95C-1653-4F48-9444-1FC09F0170CE}" srcOrd="3" destOrd="0" presId="urn:microsoft.com/office/officeart/2005/8/layout/hList7"/>
    <dgm:cxn modelId="{1BDA9681-5019-4FCC-9FF7-783AA8DE610F}" type="presParOf" srcId="{ADA86DA9-8273-438F-89D5-702926E35B7D}" destId="{FC424486-F319-40A1-AFAD-172801D489FE}" srcOrd="3" destOrd="0" presId="urn:microsoft.com/office/officeart/2005/8/layout/hList7"/>
    <dgm:cxn modelId="{2126F737-C7E0-4635-B758-705A8EE6D927}" type="presParOf" srcId="{ADA86DA9-8273-438F-89D5-702926E35B7D}" destId="{AC753ECD-1B9B-4E14-B7A6-F52CB1D2D922}" srcOrd="4" destOrd="0" presId="urn:microsoft.com/office/officeart/2005/8/layout/hList7"/>
    <dgm:cxn modelId="{1B01E42B-CE5F-4C06-9F2E-BBAA277FAFF0}" type="presParOf" srcId="{AC753ECD-1B9B-4E14-B7A6-F52CB1D2D922}" destId="{28572FC4-4449-4DAC-89A3-C2192613F435}" srcOrd="0" destOrd="0" presId="urn:microsoft.com/office/officeart/2005/8/layout/hList7"/>
    <dgm:cxn modelId="{B2562497-863E-413A-998A-93292F5DA299}" type="presParOf" srcId="{AC753ECD-1B9B-4E14-B7A6-F52CB1D2D922}" destId="{51ADDB55-6EBC-4233-9245-0511C8F288F2}" srcOrd="1" destOrd="0" presId="urn:microsoft.com/office/officeart/2005/8/layout/hList7"/>
    <dgm:cxn modelId="{CA7AA794-02AD-4EA6-9547-28A070EF04B4}" type="presParOf" srcId="{AC753ECD-1B9B-4E14-B7A6-F52CB1D2D922}" destId="{4463412E-F1CB-4B5C-856D-A0C6ABCEF641}" srcOrd="2" destOrd="0" presId="urn:microsoft.com/office/officeart/2005/8/layout/hList7"/>
    <dgm:cxn modelId="{FD905BE2-D526-44ED-A504-4359D7AD68AD}" type="presParOf" srcId="{AC753ECD-1B9B-4E14-B7A6-F52CB1D2D922}" destId="{6E18D66A-734E-4B42-8329-0F1BDB60F5F4}" srcOrd="3" destOrd="0" presId="urn:microsoft.com/office/officeart/2005/8/layout/hList7"/>
    <dgm:cxn modelId="{E24CAA4E-6789-4773-9CEC-9286DB163DD9}" type="presParOf" srcId="{ADA86DA9-8273-438F-89D5-702926E35B7D}" destId="{B0FE3E8D-718B-4E3A-9673-E40F589BE63A}" srcOrd="5" destOrd="0" presId="urn:microsoft.com/office/officeart/2005/8/layout/hList7"/>
    <dgm:cxn modelId="{8FB0715F-DAF2-4F68-AFB4-2F5BA9F5DFD5}" type="presParOf" srcId="{ADA86DA9-8273-438F-89D5-702926E35B7D}" destId="{E8320CD5-A5E9-4836-8B75-BC6D0E2F43BD}" srcOrd="6" destOrd="0" presId="urn:microsoft.com/office/officeart/2005/8/layout/hList7"/>
    <dgm:cxn modelId="{398B91A4-60A4-4459-8897-AE8435F7E840}" type="presParOf" srcId="{E8320CD5-A5E9-4836-8B75-BC6D0E2F43BD}" destId="{F32D0CA4-690E-4DB4-8457-DE60C8043CF3}" srcOrd="0" destOrd="0" presId="urn:microsoft.com/office/officeart/2005/8/layout/hList7"/>
    <dgm:cxn modelId="{86F57026-7951-49BE-AAD1-5706CBF05677}" type="presParOf" srcId="{E8320CD5-A5E9-4836-8B75-BC6D0E2F43BD}" destId="{63E18146-3103-4C16-A37B-C8F1B0D69505}" srcOrd="1" destOrd="0" presId="urn:microsoft.com/office/officeart/2005/8/layout/hList7"/>
    <dgm:cxn modelId="{63233153-21FE-45B0-835B-944CB8983A3B}" type="presParOf" srcId="{E8320CD5-A5E9-4836-8B75-BC6D0E2F43BD}" destId="{D12BC949-354F-4F14-8027-DDAA642128F7}" srcOrd="2" destOrd="0" presId="urn:microsoft.com/office/officeart/2005/8/layout/hList7"/>
    <dgm:cxn modelId="{1DEB4113-910C-41CA-88EB-F6DD61FF9B86}" type="presParOf" srcId="{E8320CD5-A5E9-4836-8B75-BC6D0E2F43BD}" destId="{22DB5855-0AE7-4962-A9C7-264183D0EB84}" srcOrd="3" destOrd="0" presId="urn:microsoft.com/office/officeart/2005/8/layout/hList7"/>
    <dgm:cxn modelId="{F8A8F2AE-229D-48BA-9E5B-0D42216E3CD8}" type="presParOf" srcId="{ADA86DA9-8273-438F-89D5-702926E35B7D}" destId="{3E26428C-E78A-47FA-98A6-9CA454D90FE5}" srcOrd="7" destOrd="0" presId="urn:microsoft.com/office/officeart/2005/8/layout/hList7"/>
    <dgm:cxn modelId="{5CD79CB8-9EED-4889-848A-E41457D8ADAA}" type="presParOf" srcId="{ADA86DA9-8273-438F-89D5-702926E35B7D}" destId="{96C15277-8A40-4EEE-811D-B17DC122E1F3}" srcOrd="8" destOrd="0" presId="urn:microsoft.com/office/officeart/2005/8/layout/hList7"/>
    <dgm:cxn modelId="{68AC1113-488B-4798-9EB1-2B55703F3E82}" type="presParOf" srcId="{96C15277-8A40-4EEE-811D-B17DC122E1F3}" destId="{74792346-FBFE-4EA4-9245-5ADB124A6EA6}" srcOrd="0" destOrd="0" presId="urn:microsoft.com/office/officeart/2005/8/layout/hList7"/>
    <dgm:cxn modelId="{1DE1DAFD-EF7C-4DC9-A1F3-73DA6E68D8ED}" type="presParOf" srcId="{96C15277-8A40-4EEE-811D-B17DC122E1F3}" destId="{FE91FF9D-87E5-493E-A527-C3E0B7464CC9}" srcOrd="1" destOrd="0" presId="urn:microsoft.com/office/officeart/2005/8/layout/hList7"/>
    <dgm:cxn modelId="{B10EEAAE-E861-4F10-BDE4-179A706290C4}" type="presParOf" srcId="{96C15277-8A40-4EEE-811D-B17DC122E1F3}" destId="{37E4A46C-4DE8-40EA-9C99-36A8B3FBE522}" srcOrd="2" destOrd="0" presId="urn:microsoft.com/office/officeart/2005/8/layout/hList7"/>
    <dgm:cxn modelId="{C16F05A6-4C3B-45CB-A584-B57A5D935636}" type="presParOf" srcId="{96C15277-8A40-4EEE-811D-B17DC122E1F3}" destId="{2EFE9834-D8AE-49BE-8B66-F26EF99C649A}" srcOrd="3" destOrd="0" presId="urn:microsoft.com/office/officeart/2005/8/layout/hList7"/>
    <dgm:cxn modelId="{F8D714E4-E3B3-46E8-BFA5-96C90483C846}" type="presParOf" srcId="{ADA86DA9-8273-438F-89D5-702926E35B7D}" destId="{9A27729D-FCA8-491F-A306-96714C792D62}" srcOrd="9" destOrd="0" presId="urn:microsoft.com/office/officeart/2005/8/layout/hList7"/>
    <dgm:cxn modelId="{9A26ABE2-FE31-4DF1-B411-C814C2CC48A5}" type="presParOf" srcId="{ADA86DA9-8273-438F-89D5-702926E35B7D}" destId="{1991B785-7992-4836-97A0-77464A0EACD6}" srcOrd="10" destOrd="0" presId="urn:microsoft.com/office/officeart/2005/8/layout/hList7"/>
    <dgm:cxn modelId="{13ABF0F3-32CF-4DDE-8302-E7DA16C3B0B3}" type="presParOf" srcId="{1991B785-7992-4836-97A0-77464A0EACD6}" destId="{81B9BCD8-7B82-4288-BDF1-C50AFF7FBB8C}" srcOrd="0" destOrd="0" presId="urn:microsoft.com/office/officeart/2005/8/layout/hList7"/>
    <dgm:cxn modelId="{35BEF3EE-2C3C-44CB-9140-D626EC579D94}" type="presParOf" srcId="{1991B785-7992-4836-97A0-77464A0EACD6}" destId="{15048DAE-68EB-48B4-841D-C2CA1421CE21}" srcOrd="1" destOrd="0" presId="urn:microsoft.com/office/officeart/2005/8/layout/hList7"/>
    <dgm:cxn modelId="{8583B610-37FA-44FA-8B19-332B3FB9C134}" type="presParOf" srcId="{1991B785-7992-4836-97A0-77464A0EACD6}" destId="{EA43FC95-1F7E-4CE0-BAC7-C605E82BFA4C}" srcOrd="2" destOrd="0" presId="urn:microsoft.com/office/officeart/2005/8/layout/hList7"/>
    <dgm:cxn modelId="{08304940-680E-446B-A8E5-1A2C198556D4}" type="presParOf" srcId="{1991B785-7992-4836-97A0-77464A0EACD6}" destId="{81E21BE7-57C2-4075-BFA9-0A4516145D8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26FB6-AB9F-480B-8B1D-EDB9C539B293}">
      <dsp:nvSpPr>
        <dsp:cNvPr id="0" name=""/>
        <dsp:cNvSpPr/>
      </dsp:nvSpPr>
      <dsp:spPr>
        <a:xfrm>
          <a:off x="0" y="350498"/>
          <a:ext cx="11658600" cy="1819125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4837" tIns="437388" rIns="90483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i="1" kern="1200">
              <a:latin typeface="Avenir Next" panose="020B0503020202020204"/>
            </a:rPr>
            <a:t>Patient Protection and Affordable Care Act, ACA</a:t>
          </a:r>
          <a:endParaRPr lang="en-US" sz="2100" i="1" kern="1200" dirty="0">
            <a:latin typeface="Avenir Next" panose="020B0503020202020204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1" kern="1200" dirty="0">
              <a:solidFill>
                <a:srgbClr val="1F1F1F"/>
              </a:solidFill>
              <a:effectLst/>
              <a:latin typeface="Avenir Next" panose="020B0503020202020204"/>
            </a:rPr>
            <a:t>Associated: Health Care and Education Reconciliation Act of 2010, Comprehensive 1099 Taxpayer Protection and Repayment of Exchange Subsidy Overpayments Act of 2011, Tax Cuts and Jobs Act of 2017</a:t>
          </a:r>
        </a:p>
      </dsp:txBody>
      <dsp:txXfrm>
        <a:off x="0" y="350498"/>
        <a:ext cx="11658600" cy="1819125"/>
      </dsp:txXfrm>
    </dsp:sp>
    <dsp:sp modelId="{7A371E28-DF8E-4FEC-9CDA-16BC61B28A7C}">
      <dsp:nvSpPr>
        <dsp:cNvPr id="0" name=""/>
        <dsp:cNvSpPr/>
      </dsp:nvSpPr>
      <dsp:spPr>
        <a:xfrm>
          <a:off x="582930" y="40538"/>
          <a:ext cx="816102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467" tIns="0" rIns="30846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Avenir Next" panose="020B0503020202020204"/>
            </a:rPr>
            <a:t>Know as Obamacare</a:t>
          </a:r>
          <a:endParaRPr lang="en-US" sz="2100" kern="1200" dirty="0">
            <a:latin typeface="Avenir Next" panose="020B0503020202020204"/>
          </a:endParaRPr>
        </a:p>
      </dsp:txBody>
      <dsp:txXfrm>
        <a:off x="613192" y="70800"/>
        <a:ext cx="8100496" cy="559396"/>
      </dsp:txXfrm>
    </dsp:sp>
    <dsp:sp modelId="{9069265A-4180-49B3-9592-55FCA2C0EF89}">
      <dsp:nvSpPr>
        <dsp:cNvPr id="0" name=""/>
        <dsp:cNvSpPr/>
      </dsp:nvSpPr>
      <dsp:spPr>
        <a:xfrm>
          <a:off x="0" y="2592984"/>
          <a:ext cx="11658600" cy="893025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4837" tIns="437388" rIns="90483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i="1" kern="1200" dirty="0">
              <a:latin typeface="Avenir Next" panose="020B0503020202020204"/>
            </a:rPr>
            <a:t>13 years of legislation what has altered or </a:t>
          </a:r>
          <a:r>
            <a:rPr lang="en-US" sz="2100" i="1" kern="1200">
              <a:latin typeface="Avenir Next" panose="020B0503020202020204"/>
            </a:rPr>
            <a:t>added element</a:t>
          </a:r>
          <a:endParaRPr lang="en-US" sz="2100" i="1" kern="1200" dirty="0">
            <a:latin typeface="Avenir Next" panose="020B0503020202020204"/>
          </a:endParaRPr>
        </a:p>
      </dsp:txBody>
      <dsp:txXfrm>
        <a:off x="0" y="2592984"/>
        <a:ext cx="11658600" cy="893025"/>
      </dsp:txXfrm>
    </dsp:sp>
    <dsp:sp modelId="{82E12793-E242-4B34-8C2C-9CBF35687F32}">
      <dsp:nvSpPr>
        <dsp:cNvPr id="0" name=""/>
        <dsp:cNvSpPr/>
      </dsp:nvSpPr>
      <dsp:spPr>
        <a:xfrm>
          <a:off x="582930" y="2283024"/>
          <a:ext cx="816102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467" tIns="0" rIns="30846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Avenir Next" panose="020B0503020202020204"/>
            </a:rPr>
            <a:t>Signed: March 2010 by President Barack Obama</a:t>
          </a:r>
        </a:p>
      </dsp:txBody>
      <dsp:txXfrm>
        <a:off x="613192" y="2313286"/>
        <a:ext cx="8100496" cy="559396"/>
      </dsp:txXfrm>
    </dsp:sp>
    <dsp:sp modelId="{2B488B22-B77F-4B46-8970-B89C6F0FDD89}">
      <dsp:nvSpPr>
        <dsp:cNvPr id="0" name=""/>
        <dsp:cNvSpPr/>
      </dsp:nvSpPr>
      <dsp:spPr>
        <a:xfrm>
          <a:off x="0" y="3909369"/>
          <a:ext cx="11658600" cy="893025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4837" tIns="437388" rIns="90483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i="1" kern="1200" dirty="0">
              <a:solidFill>
                <a:schemeClr val="accent2"/>
              </a:solidFill>
              <a:latin typeface="Avenir Next" panose="020B0503020202020204"/>
            </a:rPr>
            <a:t>13,000 pages of regulations that impact ACA</a:t>
          </a:r>
        </a:p>
      </dsp:txBody>
      <dsp:txXfrm>
        <a:off x="0" y="3909369"/>
        <a:ext cx="11658600" cy="893025"/>
      </dsp:txXfrm>
    </dsp:sp>
    <dsp:sp modelId="{3E394B2B-58CC-4832-9C33-1645545C004A}">
      <dsp:nvSpPr>
        <dsp:cNvPr id="0" name=""/>
        <dsp:cNvSpPr/>
      </dsp:nvSpPr>
      <dsp:spPr>
        <a:xfrm>
          <a:off x="582930" y="3599409"/>
          <a:ext cx="816102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467" tIns="0" rIns="30846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Avenir Next" panose="020B0503020202020204"/>
            </a:rPr>
            <a:t>906 pages (original law)</a:t>
          </a:r>
        </a:p>
      </dsp:txBody>
      <dsp:txXfrm>
        <a:off x="613192" y="3629671"/>
        <a:ext cx="8100496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5A835-3D45-4F5C-B60A-2032D10B3156}">
      <dsp:nvSpPr>
        <dsp:cNvPr id="0" name=""/>
        <dsp:cNvSpPr/>
      </dsp:nvSpPr>
      <dsp:spPr>
        <a:xfrm rot="16200000">
          <a:off x="-262030" y="263500"/>
          <a:ext cx="4348163" cy="382116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Health Insurance More Affordable for More People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i="1" kern="1200" dirty="0">
              <a:solidFill>
                <a:schemeClr val="bg1">
                  <a:lumMod val="85000"/>
                </a:schemeClr>
              </a:solidFill>
            </a:rPr>
            <a:t>Make affordable health insurance available to more people. The law provides consumers with subsidies (“premium tax credits”) that lower costs for households with incomes between 100% and 400% of the federal poverty level (FPL). </a:t>
          </a:r>
        </a:p>
      </dsp:txBody>
      <dsp:txXfrm rot="5400000">
        <a:off x="1471" y="869632"/>
        <a:ext cx="3821162" cy="2608897"/>
      </dsp:txXfrm>
    </dsp:sp>
    <dsp:sp modelId="{367C60F5-0E95-4FDA-B8F9-50245D659B22}">
      <dsp:nvSpPr>
        <dsp:cNvPr id="0" name=""/>
        <dsp:cNvSpPr/>
      </dsp:nvSpPr>
      <dsp:spPr>
        <a:xfrm rot="16200000">
          <a:off x="3845718" y="263500"/>
          <a:ext cx="4348163" cy="382116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Expand the Medicaid Program 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i="1" kern="1200" dirty="0">
              <a:solidFill>
                <a:schemeClr val="bg1">
                  <a:lumMod val="85000"/>
                </a:schemeClr>
              </a:solidFill>
            </a:rPr>
            <a:t>Cover all adults with income below 138% of the FPL. Not all states have expanded their Medicaid programs.</a:t>
          </a:r>
        </a:p>
      </dsp:txBody>
      <dsp:txXfrm rot="5400000">
        <a:off x="4109219" y="869632"/>
        <a:ext cx="3821162" cy="2608897"/>
      </dsp:txXfrm>
    </dsp:sp>
    <dsp:sp modelId="{BF6B46B1-B66F-41D1-BA3F-D8719B52BEAE}">
      <dsp:nvSpPr>
        <dsp:cNvPr id="0" name=""/>
        <dsp:cNvSpPr/>
      </dsp:nvSpPr>
      <dsp:spPr>
        <a:xfrm rot="16200000">
          <a:off x="7953467" y="263500"/>
          <a:ext cx="4348163" cy="382116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Support Innovative and Lower Cost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i="1" kern="1200" dirty="0">
              <a:solidFill>
                <a:schemeClr val="bg1">
                  <a:lumMod val="85000"/>
                </a:schemeClr>
              </a:solidFill>
            </a:rPr>
            <a:t> Promote innovative medical care delivery methods designed to lower the costs of health care generally.</a:t>
          </a:r>
        </a:p>
      </dsp:txBody>
      <dsp:txXfrm rot="5400000">
        <a:off x="8216968" y="869632"/>
        <a:ext cx="3821162" cy="26088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6733C-711D-4FA9-856D-148FDCB978F7}">
      <dsp:nvSpPr>
        <dsp:cNvPr id="0" name=""/>
        <dsp:cNvSpPr/>
      </dsp:nvSpPr>
      <dsp:spPr>
        <a:xfrm>
          <a:off x="141" y="0"/>
          <a:ext cx="1883271" cy="5333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b="1" i="0" kern="1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Individual Mandate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0" i="1" kern="1200" dirty="0"/>
            <a:t>Requires most Americans to have health insurance or pay a penalty</a:t>
          </a:r>
          <a:r>
            <a:rPr lang="en-US" sz="1000" b="0" i="0" kern="1200" dirty="0"/>
            <a:t>. </a:t>
          </a:r>
          <a:endParaRPr lang="en-US" sz="1000" kern="1200" dirty="0"/>
        </a:p>
      </dsp:txBody>
      <dsp:txXfrm>
        <a:off x="141" y="2133599"/>
        <a:ext cx="1883271" cy="2133599"/>
      </dsp:txXfrm>
    </dsp:sp>
    <dsp:sp modelId="{D8D3F5FB-58B7-450E-95F8-799917DB1A80}">
      <dsp:nvSpPr>
        <dsp:cNvPr id="0" name=""/>
        <dsp:cNvSpPr/>
      </dsp:nvSpPr>
      <dsp:spPr>
        <a:xfrm>
          <a:off x="56639" y="320039"/>
          <a:ext cx="1770274" cy="177622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55E5713-FDAB-4C1F-B4A1-235FDE1463B9}">
      <dsp:nvSpPr>
        <dsp:cNvPr id="0" name=""/>
        <dsp:cNvSpPr/>
      </dsp:nvSpPr>
      <dsp:spPr>
        <a:xfrm>
          <a:off x="1939910" y="0"/>
          <a:ext cx="1883271" cy="5333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b="1" i="0" kern="1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Health Insurance Exchanges 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0" i="1" kern="1200" dirty="0"/>
            <a:t>Online marketplaces where individuals and small businesses can shop and purchase health insurance. </a:t>
          </a:r>
        </a:p>
      </dsp:txBody>
      <dsp:txXfrm>
        <a:off x="1939910" y="2133599"/>
        <a:ext cx="1883271" cy="2133599"/>
      </dsp:txXfrm>
    </dsp:sp>
    <dsp:sp modelId="{9C93C95C-1653-4F48-9444-1FC09F0170CE}">
      <dsp:nvSpPr>
        <dsp:cNvPr id="0" name=""/>
        <dsp:cNvSpPr/>
      </dsp:nvSpPr>
      <dsp:spPr>
        <a:xfrm>
          <a:off x="1996408" y="320039"/>
          <a:ext cx="1770274" cy="177622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8572FC4-4449-4DAC-89A3-C2192613F435}">
      <dsp:nvSpPr>
        <dsp:cNvPr id="0" name=""/>
        <dsp:cNvSpPr/>
      </dsp:nvSpPr>
      <dsp:spPr>
        <a:xfrm>
          <a:off x="3879679" y="0"/>
          <a:ext cx="1883271" cy="5333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b="1" i="0" kern="1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"/>
            </a:rPr>
            <a:t>Medicaid Expansion 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0" i="1" kern="1200" dirty="0">
              <a:latin typeface="Avenir Next"/>
            </a:rPr>
            <a:t>Expanded Medicaid for low-income Americans. </a:t>
          </a:r>
        </a:p>
      </dsp:txBody>
      <dsp:txXfrm>
        <a:off x="3879679" y="2133599"/>
        <a:ext cx="1883271" cy="2133599"/>
      </dsp:txXfrm>
    </dsp:sp>
    <dsp:sp modelId="{6E18D66A-734E-4B42-8329-0F1BDB60F5F4}">
      <dsp:nvSpPr>
        <dsp:cNvPr id="0" name=""/>
        <dsp:cNvSpPr/>
      </dsp:nvSpPr>
      <dsp:spPr>
        <a:xfrm>
          <a:off x="3936177" y="320039"/>
          <a:ext cx="1770274" cy="177622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32D0CA4-690E-4DB4-8457-DE60C8043CF3}">
      <dsp:nvSpPr>
        <dsp:cNvPr id="0" name=""/>
        <dsp:cNvSpPr/>
      </dsp:nvSpPr>
      <dsp:spPr>
        <a:xfrm>
          <a:off x="5819449" y="0"/>
          <a:ext cx="1883271" cy="5333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b="1" i="0" kern="1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Pre-Existing Conditions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0" i="1" kern="1200" dirty="0"/>
            <a:t>Prohibited insurers from denying coverage or charging higher premiums to people with pre-existing conditions. </a:t>
          </a:r>
        </a:p>
      </dsp:txBody>
      <dsp:txXfrm>
        <a:off x="5819449" y="2133599"/>
        <a:ext cx="1883271" cy="2133599"/>
      </dsp:txXfrm>
    </dsp:sp>
    <dsp:sp modelId="{22DB5855-0AE7-4962-A9C7-264183D0EB84}">
      <dsp:nvSpPr>
        <dsp:cNvPr id="0" name=""/>
        <dsp:cNvSpPr/>
      </dsp:nvSpPr>
      <dsp:spPr>
        <a:xfrm>
          <a:off x="5875947" y="320039"/>
          <a:ext cx="1770274" cy="1776221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4792346-FBFE-4EA4-9245-5ADB124A6EA6}">
      <dsp:nvSpPr>
        <dsp:cNvPr id="0" name=""/>
        <dsp:cNvSpPr/>
      </dsp:nvSpPr>
      <dsp:spPr>
        <a:xfrm>
          <a:off x="7759218" y="0"/>
          <a:ext cx="1883271" cy="5333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b="1" i="0" kern="1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Essential Health Benefits 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0" i="1" kern="1200" dirty="0"/>
            <a:t>Requires all health plans to cover a set of essential health benefits (doctor visits, hospital stays, prescription). </a:t>
          </a:r>
        </a:p>
      </dsp:txBody>
      <dsp:txXfrm>
        <a:off x="7759218" y="2133599"/>
        <a:ext cx="1883271" cy="2133599"/>
      </dsp:txXfrm>
    </dsp:sp>
    <dsp:sp modelId="{2EFE9834-D8AE-49BE-8B66-F26EF99C649A}">
      <dsp:nvSpPr>
        <dsp:cNvPr id="0" name=""/>
        <dsp:cNvSpPr/>
      </dsp:nvSpPr>
      <dsp:spPr>
        <a:xfrm>
          <a:off x="7815716" y="320039"/>
          <a:ext cx="1770274" cy="1776221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1B9BCD8-7B82-4288-BDF1-C50AFF7FBB8C}">
      <dsp:nvSpPr>
        <dsp:cNvPr id="0" name=""/>
        <dsp:cNvSpPr/>
      </dsp:nvSpPr>
      <dsp:spPr>
        <a:xfrm>
          <a:off x="9698987" y="0"/>
          <a:ext cx="1883271" cy="5333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b="1" i="0" kern="1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Health Information Technology</a:t>
          </a:r>
          <a:endParaRPr lang="en-US" sz="2000" b="0" i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1" kern="1200" dirty="0"/>
            <a:t>Provisions designed to improve the use of HIT in healthcare</a:t>
          </a:r>
          <a:endParaRPr lang="en-US" sz="1400" kern="1200" dirty="0"/>
        </a:p>
      </dsp:txBody>
      <dsp:txXfrm>
        <a:off x="9698987" y="2133599"/>
        <a:ext cx="1883271" cy="2133599"/>
      </dsp:txXfrm>
    </dsp:sp>
    <dsp:sp modelId="{81E21BE7-57C2-4075-BFA9-0A4516145D86}">
      <dsp:nvSpPr>
        <dsp:cNvPr id="0" name=""/>
        <dsp:cNvSpPr/>
      </dsp:nvSpPr>
      <dsp:spPr>
        <a:xfrm>
          <a:off x="9755485" y="320039"/>
          <a:ext cx="1770274" cy="1776221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109D0E9-1929-4E24-ABDF-B67AE7EC25E2}">
      <dsp:nvSpPr>
        <dsp:cNvPr id="0" name=""/>
        <dsp:cNvSpPr/>
      </dsp:nvSpPr>
      <dsp:spPr>
        <a:xfrm>
          <a:off x="463295" y="4267199"/>
          <a:ext cx="10655808" cy="800099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F22B4-EC7A-449F-B423-E889F14FE5A1}">
      <dsp:nvSpPr>
        <dsp:cNvPr id="0" name=""/>
        <dsp:cNvSpPr/>
      </dsp:nvSpPr>
      <dsp:spPr>
        <a:xfrm>
          <a:off x="334727" y="200"/>
          <a:ext cx="3539108" cy="9016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bg1"/>
              </a:solidFill>
            </a:rPr>
            <a:t>Food Transparancy</a:t>
          </a:r>
          <a:endParaRPr lang="en-US" sz="3000" kern="1200" dirty="0">
            <a:solidFill>
              <a:schemeClr val="bg1"/>
            </a:solidFill>
          </a:endParaRPr>
        </a:p>
      </dsp:txBody>
      <dsp:txXfrm>
        <a:off x="361135" y="26608"/>
        <a:ext cx="3486292" cy="848817"/>
      </dsp:txXfrm>
    </dsp:sp>
    <dsp:sp modelId="{9046990F-9F9F-4121-8EDD-5B84F438028B}">
      <dsp:nvSpPr>
        <dsp:cNvPr id="0" name=""/>
        <dsp:cNvSpPr/>
      </dsp:nvSpPr>
      <dsp:spPr>
        <a:xfrm>
          <a:off x="688638" y="901833"/>
          <a:ext cx="307155" cy="707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7944"/>
              </a:lnTo>
              <a:lnTo>
                <a:pt x="307155" y="7079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2E8D5E-C64D-4371-8EEF-85B72656756C}">
      <dsp:nvSpPr>
        <dsp:cNvPr id="0" name=""/>
        <dsp:cNvSpPr/>
      </dsp:nvSpPr>
      <dsp:spPr>
        <a:xfrm>
          <a:off x="995794" y="1158961"/>
          <a:ext cx="2593515" cy="9016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Restaurants are now required to post calorie counts on their menus</a:t>
          </a:r>
        </a:p>
      </dsp:txBody>
      <dsp:txXfrm>
        <a:off x="1022202" y="1185369"/>
        <a:ext cx="2540699" cy="848817"/>
      </dsp:txXfrm>
    </dsp:sp>
    <dsp:sp modelId="{DFF84143-7940-4A91-B9A2-745C1CBECF74}">
      <dsp:nvSpPr>
        <dsp:cNvPr id="0" name=""/>
        <dsp:cNvSpPr/>
      </dsp:nvSpPr>
      <dsp:spPr>
        <a:xfrm>
          <a:off x="688638" y="901833"/>
          <a:ext cx="307155" cy="1834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4985"/>
              </a:lnTo>
              <a:lnTo>
                <a:pt x="307155" y="18349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697CB5-E0E3-42B2-B2DB-D95ACF9663BE}">
      <dsp:nvSpPr>
        <dsp:cNvPr id="0" name=""/>
        <dsp:cNvSpPr/>
      </dsp:nvSpPr>
      <dsp:spPr>
        <a:xfrm>
          <a:off x="995794" y="2286002"/>
          <a:ext cx="2593515" cy="9016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Grocery stores are now required to post nutrition information on the front of food packages</a:t>
          </a:r>
        </a:p>
      </dsp:txBody>
      <dsp:txXfrm>
        <a:off x="1022202" y="2312410"/>
        <a:ext cx="2540699" cy="848817"/>
      </dsp:txXfrm>
    </dsp:sp>
    <dsp:sp modelId="{E56B3B1A-2C65-4497-95E0-0CCE570EFE51}">
      <dsp:nvSpPr>
        <dsp:cNvPr id="0" name=""/>
        <dsp:cNvSpPr/>
      </dsp:nvSpPr>
      <dsp:spPr>
        <a:xfrm>
          <a:off x="688638" y="901833"/>
          <a:ext cx="353910" cy="2930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0307"/>
              </a:lnTo>
              <a:lnTo>
                <a:pt x="353910" y="29303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2D098E-6FF1-4D67-857E-788BE6C3B62D}">
      <dsp:nvSpPr>
        <dsp:cNvPr id="0" name=""/>
        <dsp:cNvSpPr/>
      </dsp:nvSpPr>
      <dsp:spPr>
        <a:xfrm>
          <a:off x="1042549" y="3381324"/>
          <a:ext cx="2593515" cy="9016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Food manufacturers are now required to list all ingredients on food labels</a:t>
          </a:r>
        </a:p>
      </dsp:txBody>
      <dsp:txXfrm>
        <a:off x="1068957" y="3407732"/>
        <a:ext cx="2540699" cy="848817"/>
      </dsp:txXfrm>
    </dsp:sp>
    <dsp:sp modelId="{C4A6A65E-976A-4E29-9CE5-E13007E89D04}">
      <dsp:nvSpPr>
        <dsp:cNvPr id="0" name=""/>
        <dsp:cNvSpPr/>
      </dsp:nvSpPr>
      <dsp:spPr>
        <a:xfrm>
          <a:off x="688638" y="901833"/>
          <a:ext cx="353910" cy="4057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7349"/>
              </a:lnTo>
              <a:lnTo>
                <a:pt x="353910" y="40573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04B085-621F-4D0D-9D9E-B055781A8356}">
      <dsp:nvSpPr>
        <dsp:cNvPr id="0" name=""/>
        <dsp:cNvSpPr/>
      </dsp:nvSpPr>
      <dsp:spPr>
        <a:xfrm>
          <a:off x="1042549" y="4508366"/>
          <a:ext cx="2593515" cy="9016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Food companies are now prohibited from using certain misleading terms on food labels, such as "natural" or "healthy.“</a:t>
          </a:r>
        </a:p>
      </dsp:txBody>
      <dsp:txXfrm>
        <a:off x="1068957" y="4534774"/>
        <a:ext cx="2540699" cy="848817"/>
      </dsp:txXfrm>
    </dsp:sp>
    <dsp:sp modelId="{16EDE1A7-57A8-428C-ABBA-7B656FABE76D}">
      <dsp:nvSpPr>
        <dsp:cNvPr id="0" name=""/>
        <dsp:cNvSpPr/>
      </dsp:nvSpPr>
      <dsp:spPr>
        <a:xfrm>
          <a:off x="4324652" y="200"/>
          <a:ext cx="3539108" cy="9016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bg1"/>
              </a:solidFill>
            </a:rPr>
            <a:t>Mental Health Parity</a:t>
          </a:r>
        </a:p>
      </dsp:txBody>
      <dsp:txXfrm>
        <a:off x="4351060" y="26608"/>
        <a:ext cx="3486292" cy="848817"/>
      </dsp:txXfrm>
    </dsp:sp>
    <dsp:sp modelId="{51DCA4A4-9F13-40F6-A368-757517E16D46}">
      <dsp:nvSpPr>
        <dsp:cNvPr id="0" name=""/>
        <dsp:cNvSpPr/>
      </dsp:nvSpPr>
      <dsp:spPr>
        <a:xfrm>
          <a:off x="4678563" y="901833"/>
          <a:ext cx="353910" cy="676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6224"/>
              </a:lnTo>
              <a:lnTo>
                <a:pt x="353910" y="6762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8BE3BA-300A-4C61-A553-CA124A028299}">
      <dsp:nvSpPr>
        <dsp:cNvPr id="0" name=""/>
        <dsp:cNvSpPr/>
      </dsp:nvSpPr>
      <dsp:spPr>
        <a:xfrm>
          <a:off x="5032474" y="1127241"/>
          <a:ext cx="2593515" cy="9016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Requires health insurance plans to cover mental health services at the same level as they cover physical health services. </a:t>
          </a:r>
        </a:p>
      </dsp:txBody>
      <dsp:txXfrm>
        <a:off x="5058882" y="1153649"/>
        <a:ext cx="2540699" cy="848817"/>
      </dsp:txXfrm>
    </dsp:sp>
    <dsp:sp modelId="{52AC2B3D-EC47-412C-95D1-91A853DFE982}">
      <dsp:nvSpPr>
        <dsp:cNvPr id="0" name=""/>
        <dsp:cNvSpPr/>
      </dsp:nvSpPr>
      <dsp:spPr>
        <a:xfrm>
          <a:off x="8314577" y="200"/>
          <a:ext cx="3539108" cy="9016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bg1"/>
              </a:solidFill>
            </a:rPr>
            <a:t>Women’s Health</a:t>
          </a:r>
        </a:p>
      </dsp:txBody>
      <dsp:txXfrm>
        <a:off x="8340985" y="26608"/>
        <a:ext cx="3486292" cy="848817"/>
      </dsp:txXfrm>
    </dsp:sp>
    <dsp:sp modelId="{86FEB6EA-BE1B-4813-9E58-7E876E5F50A9}">
      <dsp:nvSpPr>
        <dsp:cNvPr id="0" name=""/>
        <dsp:cNvSpPr/>
      </dsp:nvSpPr>
      <dsp:spPr>
        <a:xfrm>
          <a:off x="8668488" y="901833"/>
          <a:ext cx="353910" cy="676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6224"/>
              </a:lnTo>
              <a:lnTo>
                <a:pt x="353910" y="6762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A5A170-5F94-4549-B31D-688F823FE423}">
      <dsp:nvSpPr>
        <dsp:cNvPr id="0" name=""/>
        <dsp:cNvSpPr/>
      </dsp:nvSpPr>
      <dsp:spPr>
        <a:xfrm>
          <a:off x="9022399" y="1127241"/>
          <a:ext cx="2593515" cy="9016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Requires health insurance plans to cover contraception and maternity care.</a:t>
          </a:r>
        </a:p>
      </dsp:txBody>
      <dsp:txXfrm>
        <a:off x="9048807" y="1153649"/>
        <a:ext cx="2540699" cy="8488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6733C-711D-4FA9-856D-148FDCB978F7}">
      <dsp:nvSpPr>
        <dsp:cNvPr id="0" name=""/>
        <dsp:cNvSpPr/>
      </dsp:nvSpPr>
      <dsp:spPr>
        <a:xfrm>
          <a:off x="141" y="0"/>
          <a:ext cx="1883271" cy="3276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b="1" i="0" kern="1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Individual Mandate</a:t>
          </a:r>
        </a:p>
      </dsp:txBody>
      <dsp:txXfrm>
        <a:off x="141" y="1310640"/>
        <a:ext cx="1883271" cy="1310640"/>
      </dsp:txXfrm>
    </dsp:sp>
    <dsp:sp modelId="{D8D3F5FB-58B7-450E-95F8-799917DB1A80}">
      <dsp:nvSpPr>
        <dsp:cNvPr id="0" name=""/>
        <dsp:cNvSpPr/>
      </dsp:nvSpPr>
      <dsp:spPr>
        <a:xfrm>
          <a:off x="396223" y="196595"/>
          <a:ext cx="1091107" cy="109110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55E5713-FDAB-4C1F-B4A1-235FDE1463B9}">
      <dsp:nvSpPr>
        <dsp:cNvPr id="0" name=""/>
        <dsp:cNvSpPr/>
      </dsp:nvSpPr>
      <dsp:spPr>
        <a:xfrm>
          <a:off x="1939910" y="0"/>
          <a:ext cx="1883271" cy="3276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b="1" i="0" kern="1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Health Insurance Exchanges </a:t>
          </a:r>
          <a:r>
            <a:rPr lang="en-US" sz="1400" b="0" i="1" kern="1200" dirty="0"/>
            <a:t> </a:t>
          </a:r>
          <a:endParaRPr lang="en-US" sz="2000" b="1" i="0" kern="1200" dirty="0">
            <a:solidFill>
              <a:schemeClr val="accent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39910" y="1310640"/>
        <a:ext cx="1883271" cy="1310640"/>
      </dsp:txXfrm>
    </dsp:sp>
    <dsp:sp modelId="{9C93C95C-1653-4F48-9444-1FC09F0170CE}">
      <dsp:nvSpPr>
        <dsp:cNvPr id="0" name=""/>
        <dsp:cNvSpPr/>
      </dsp:nvSpPr>
      <dsp:spPr>
        <a:xfrm>
          <a:off x="2335992" y="196595"/>
          <a:ext cx="1091107" cy="109110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8572FC4-4449-4DAC-89A3-C2192613F435}">
      <dsp:nvSpPr>
        <dsp:cNvPr id="0" name=""/>
        <dsp:cNvSpPr/>
      </dsp:nvSpPr>
      <dsp:spPr>
        <a:xfrm>
          <a:off x="3879679" y="0"/>
          <a:ext cx="1883271" cy="3276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b="1" i="0" kern="1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"/>
            </a:rPr>
            <a:t>Medicaid Expansion </a:t>
          </a:r>
        </a:p>
      </dsp:txBody>
      <dsp:txXfrm>
        <a:off x="3879679" y="1310640"/>
        <a:ext cx="1883271" cy="1310640"/>
      </dsp:txXfrm>
    </dsp:sp>
    <dsp:sp modelId="{6E18D66A-734E-4B42-8329-0F1BDB60F5F4}">
      <dsp:nvSpPr>
        <dsp:cNvPr id="0" name=""/>
        <dsp:cNvSpPr/>
      </dsp:nvSpPr>
      <dsp:spPr>
        <a:xfrm>
          <a:off x="4275761" y="196595"/>
          <a:ext cx="1091107" cy="109110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32D0CA4-690E-4DB4-8457-DE60C8043CF3}">
      <dsp:nvSpPr>
        <dsp:cNvPr id="0" name=""/>
        <dsp:cNvSpPr/>
      </dsp:nvSpPr>
      <dsp:spPr>
        <a:xfrm>
          <a:off x="5819449" y="0"/>
          <a:ext cx="1883271" cy="3276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b="1" i="0" kern="120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Pre-Existing Conditions</a:t>
          </a:r>
          <a:r>
            <a:rPr lang="en-US" sz="1400" b="0" i="1" kern="1200"/>
            <a:t> </a:t>
          </a:r>
          <a:endParaRPr lang="en-US" sz="2000" b="1" i="0" kern="1200" dirty="0">
            <a:solidFill>
              <a:schemeClr val="accent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19449" y="1310640"/>
        <a:ext cx="1883271" cy="1310640"/>
      </dsp:txXfrm>
    </dsp:sp>
    <dsp:sp modelId="{22DB5855-0AE7-4962-A9C7-264183D0EB84}">
      <dsp:nvSpPr>
        <dsp:cNvPr id="0" name=""/>
        <dsp:cNvSpPr/>
      </dsp:nvSpPr>
      <dsp:spPr>
        <a:xfrm>
          <a:off x="6215530" y="196595"/>
          <a:ext cx="1091107" cy="1091107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4792346-FBFE-4EA4-9245-5ADB124A6EA6}">
      <dsp:nvSpPr>
        <dsp:cNvPr id="0" name=""/>
        <dsp:cNvSpPr/>
      </dsp:nvSpPr>
      <dsp:spPr>
        <a:xfrm>
          <a:off x="7759218" y="0"/>
          <a:ext cx="1883271" cy="3276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b="1" i="0" kern="1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Essential Health Benefits </a:t>
          </a:r>
        </a:p>
      </dsp:txBody>
      <dsp:txXfrm>
        <a:off x="7759218" y="1310640"/>
        <a:ext cx="1883271" cy="1310640"/>
      </dsp:txXfrm>
    </dsp:sp>
    <dsp:sp modelId="{2EFE9834-D8AE-49BE-8B66-F26EF99C649A}">
      <dsp:nvSpPr>
        <dsp:cNvPr id="0" name=""/>
        <dsp:cNvSpPr/>
      </dsp:nvSpPr>
      <dsp:spPr>
        <a:xfrm>
          <a:off x="8155299" y="196595"/>
          <a:ext cx="1091107" cy="1091107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1B9BCD8-7B82-4288-BDF1-C50AFF7FBB8C}">
      <dsp:nvSpPr>
        <dsp:cNvPr id="0" name=""/>
        <dsp:cNvSpPr/>
      </dsp:nvSpPr>
      <dsp:spPr>
        <a:xfrm>
          <a:off x="9698987" y="0"/>
          <a:ext cx="1883271" cy="3276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b="1" i="0" kern="1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Health Information Technology</a:t>
          </a:r>
          <a:endParaRPr lang="en-US" sz="2000" b="0" i="1" kern="1200" dirty="0"/>
        </a:p>
      </dsp:txBody>
      <dsp:txXfrm>
        <a:off x="9698987" y="1310640"/>
        <a:ext cx="1883271" cy="1310640"/>
      </dsp:txXfrm>
    </dsp:sp>
    <dsp:sp modelId="{81E21BE7-57C2-4075-BFA9-0A4516145D86}">
      <dsp:nvSpPr>
        <dsp:cNvPr id="0" name=""/>
        <dsp:cNvSpPr/>
      </dsp:nvSpPr>
      <dsp:spPr>
        <a:xfrm>
          <a:off x="10095069" y="196595"/>
          <a:ext cx="1091107" cy="1091107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109D0E9-1929-4E24-ABDF-B67AE7EC25E2}">
      <dsp:nvSpPr>
        <dsp:cNvPr id="0" name=""/>
        <dsp:cNvSpPr/>
      </dsp:nvSpPr>
      <dsp:spPr>
        <a:xfrm>
          <a:off x="463295" y="2621280"/>
          <a:ext cx="10655808" cy="491490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CDBC3B-26B8-4176-A87A-993A5DE69B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0385AB-8D22-489F-BF33-52895412A5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49212-4D75-49F7-A7AC-1EEE1E063FAA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9E470-ADD6-47F1-B9DB-E6F51FB403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0E412A-B83C-497D-B38B-75247420A7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3BB58-176D-435B-AFED-775C80229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15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16262-EEFD-4508-9B35-0857C3A2EB55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DE667-2185-4511-9317-C83931951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20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hs.gov/healthcare/about-the-aca/index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KFF. (2018, December 17). </a:t>
            </a:r>
            <a:r>
              <a:rPr lang="en-US" i="1" dirty="0">
                <a:effectLst/>
              </a:rPr>
              <a:t>Summary of the affordable care act</a:t>
            </a:r>
            <a:r>
              <a:rPr lang="en-US" dirty="0">
                <a:effectLst/>
              </a:rPr>
              <a:t>. KFF. Retrieved September 10, 2022, from https://www.kff.org/health-reform/fact-sheet/summary-of-the-affordable-care-act/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DE667-2185-4511-9317-C839319514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28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U.S. Department of Health &amp; Human Services. (2023). About the Affordable Care Act. Retrieved from </a:t>
            </a:r>
            <a:r>
              <a:rPr lang="en-US" b="0" i="0" u="sng" dirty="0">
                <a:effectLst/>
                <a:latin typeface="Söhne"/>
                <a:hlinkClick r:id="rId3"/>
              </a:rPr>
              <a:t>https://www.hhs.gov/healthcare/about-the-aca/index.html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DE667-2185-4511-9317-C839319514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55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DE667-2185-4511-9317-C839319514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67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https://www.kff.org/health-reform/issue-brief/explaining-health-care-reform-risk-adjustment-reinsurance-and-risk-corridors/</a:t>
            </a:r>
          </a:p>
          <a:p>
            <a:r>
              <a:rPr lang="en-US" dirty="0"/>
              <a:t>https://www.kff.org/policy-watch/as-aca-marketplace-enrollment-reaches-record-high-fewer-are-buying-individual-market-coverage-elsewhere/</a:t>
            </a:r>
          </a:p>
          <a:p>
            <a:r>
              <a:rPr lang="en-US" dirty="0"/>
              <a:t>https://www.kff.org/private-insurance/issue-brief/insurer-participation-on-the-aca-marketplaces-2014-2021/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DE667-2185-4511-9317-C839319514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29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Snyder and Robin </a:t>
            </a:r>
            <a:r>
              <a:rPr lang="en-US" dirty="0" err="1">
                <a:effectLst/>
              </a:rPr>
              <a:t>Rudowitz</a:t>
            </a:r>
            <a:r>
              <a:rPr lang="en-US" dirty="0">
                <a:effectLst/>
              </a:rPr>
              <a:t> Published: May 20, 2015 L. (2016, December 21). </a:t>
            </a:r>
            <a:r>
              <a:rPr lang="en-US" i="1" dirty="0">
                <a:effectLst/>
              </a:rPr>
              <a:t>Medicaid financing: How does it work and what are the implications?</a:t>
            </a:r>
            <a:r>
              <a:rPr lang="en-US" dirty="0">
                <a:effectLst/>
              </a:rPr>
              <a:t> KFF. Retrieved September 10, 2022, from https://www.kff.org/medicaid/issue-brief/medicaid-financing-how-does-it-work-and-what-are-the-implications/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Center on Budget and Policy Priorities. (2022). </a:t>
            </a:r>
            <a:r>
              <a:rPr lang="en-US" i="1" dirty="0">
                <a:effectLst/>
              </a:rPr>
              <a:t>Policy basics: Introduction to Medicaid</a:t>
            </a:r>
            <a:r>
              <a:rPr lang="en-US" dirty="0">
                <a:effectLst/>
              </a:rPr>
              <a:t>. Center on Budget and Policy Priorities. Retrieved September 10, 2022, from https://www.cbpp.org/research/health/introduction-to-medicaid </a:t>
            </a:r>
          </a:p>
          <a:p>
            <a:r>
              <a:rPr lang="en-US" dirty="0"/>
              <a:t>https://www.kff.org/medicaid/state-indicator/federalstate-share-of-spending/?currentTimeframe=0&amp;sortModel=%7B%22colId%22:%22Location%22,%22sort%22:%22asc%22%7D</a:t>
            </a:r>
          </a:p>
          <a:p>
            <a:r>
              <a:rPr lang="en-US" dirty="0"/>
              <a:t>https://www.kff.org/medicaid/issue-brief/status-of-state-medicaid-expansion-decisions-interactive-map/</a:t>
            </a:r>
          </a:p>
          <a:p>
            <a:r>
              <a:rPr lang="en-US" dirty="0"/>
              <a:t>https://www.ncbi.nlm.nih.gov/books/NBK500098/</a:t>
            </a:r>
          </a:p>
          <a:p>
            <a:r>
              <a:rPr lang="en-US" dirty="0"/>
              <a:t>https://www.kff.org/medicaid/issue-brief/trends-in-state-medicaid-programs-looking-back-and-looking-ahead/view/print/</a:t>
            </a:r>
          </a:p>
          <a:p>
            <a:r>
              <a:rPr lang="en-US" dirty="0"/>
              <a:t>https://www.kff.org/medicaid/state-indicator/federal-matching-rate-and-multiplier/?currentTimeframe=15&amp;sortModel=%7B%22colId%22:%22Location%22,%22sort%22:%22asc%22%7D</a:t>
            </a:r>
          </a:p>
          <a:p>
            <a:r>
              <a:rPr lang="en-US" dirty="0"/>
              <a:t>https://www.macpac.gov/subtopic/medicaids-share-of-state-budgets/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DE667-2185-4511-9317-C839319514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35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https://www.healthit.gov/data/quickstats#:~:text=As%20of%202021%2C%20nearly%209,a%20consistent%20trend%20since%202015.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DE667-2185-4511-9317-C839319514E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09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Graph:</a:t>
            </a:r>
          </a:p>
          <a:p>
            <a:r>
              <a:rPr lang="en-US" dirty="0"/>
              <a:t>Research Excel Document “Healthcare Affordability” authored by Jacob Rouse</a:t>
            </a:r>
          </a:p>
          <a:p>
            <a:endParaRPr lang="en-US" dirty="0"/>
          </a:p>
          <a:p>
            <a:r>
              <a:rPr lang="en-US" b="1" dirty="0"/>
              <a:t>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U.S. Centers for Medicare and Medicaid Services. (2020). </a:t>
            </a:r>
            <a:r>
              <a:rPr lang="en-US" dirty="0" err="1"/>
              <a:t>NHE</a:t>
            </a:r>
            <a:r>
              <a:rPr lang="en-US" dirty="0"/>
              <a:t> Summary, including share of GDP, CY 1960-2019. U.S. Centers for Medicare and Medicaid Services. Retrieved December 13, 2021, from https://www.cms.gov/Research-Statistics-Data-and-Systems/Statistics-Trends-and-Reports/NationalHealthExpendData/NationalHealthAccountsHistorical.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U.S. Centers for Medicare and Medicaid Services. (2020). NATIONAL HEALTH EXPENDITURES BY TYPE OF SERVICE AND SOURCE OF FUNDS:  CALENDAR YEARS 1960 to 2019. Retrieved December 13, 2021, from https://www.cms.gov/Research-Statistics-Data-and-Systems/Statistics-Trends-and-Reports/NationalHealthExpendData/NationalHealthAccountsHistorical.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U.S. Centers for Medicare and Medicaid Services. (2020). National Health Expenditure Data: Historical. U.S. Centers for Medicare and Medicaid Services. Retrieved December 13, 2021, from https://www.cms.gov/Research-Statistics-Data-and-Systems/Statistics-Trends-and-Reports/NationalHealthExpendData/NationalHealthAccountsHistorical. Table 2 National Health Expenditure Amounts and Annual Percent Change by Type of Expenditure: Calendar Years 2012-2028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U.S. Centers for Medicare and Medicaid Services. (2020). National Health Expenditure Data: Historical. U.S. Centers for Medicare and Medicaid Services. Retrieved December 13, 2021, from https://www.cms.gov/Research-Statistics-Data-and-Systems/Statistics-Trends-and-Reports/NationalHealthExpendData/NationalHealthAccountsHistorical. Table 1: National Health Expenditures and Selected Economic Indicators, Levels and Annual Percent Change: Calendar Years 2012-2028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United States Congressional Budget Office. (2021). Budget and Economic Data. Congressional Budget Office. Retrieved December 13, 2021, from https://www.cbo.gov/data/budget-economic-data#4.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Other 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Bureau of Economic Analysis. (2021). </a:t>
            </a:r>
            <a:r>
              <a:rPr lang="en-US" i="1" dirty="0">
                <a:effectLst/>
              </a:rPr>
              <a:t>Health care</a:t>
            </a:r>
            <a:r>
              <a:rPr lang="en-US" dirty="0">
                <a:effectLst/>
              </a:rPr>
              <a:t>. Health Care | U.S. Bureau of Economic Analysis (BEA). Retrieved December 3, 2021, from https://www.bea.gov/data/special-topics/health-care.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Published by Jenny Yang, &amp; 8, S. (2021, September 8). </a:t>
            </a:r>
            <a:r>
              <a:rPr lang="en-US" i="1" dirty="0">
                <a:effectLst/>
              </a:rPr>
              <a:t>U.S. health spending as share of GDP 1960-2020</a:t>
            </a:r>
            <a:r>
              <a:rPr lang="en-US" dirty="0">
                <a:effectLst/>
              </a:rPr>
              <a:t>. Statista. Retrieved December 3, 2021, from https://www.statista.com/statistics/184968/us-health-expenditure-as-percent-of-gdp-since-1960/.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Centers for Medicare &amp; Medicaid Services. (2020). </a:t>
            </a:r>
            <a:r>
              <a:rPr lang="en-US" i="1" dirty="0">
                <a:effectLst/>
              </a:rPr>
              <a:t>National Health Expenditure Data (Historical)</a:t>
            </a:r>
            <a:r>
              <a:rPr lang="en-US" dirty="0">
                <a:effectLst/>
              </a:rPr>
              <a:t>. Centers for Medicare &amp; Medicaid Services. Retrieved December 3, 2021, from https://www.cms.gov/Research-Statistics-Data-and-Systems/Statistics-Trends-and-Reports/NationalHealthExpendData/NationalHealthAccountsHistorical#:~:text=U.S.%20health%20care%20spending%20grew,spending%20accounted%20for%2017.7%20percent.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49FC6-4ADC-F046-A462-F3206DD8612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56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6D04DB-B74E-4781-98AC-D1C0E233D7C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D9A11F-6FD6-4E96-B330-D9A5232EC639}"/>
              </a:ext>
            </a:extLst>
          </p:cNvPr>
          <p:cNvCxnSpPr/>
          <p:nvPr userDrawn="1"/>
        </p:nvCxnSpPr>
        <p:spPr bwMode="auto">
          <a:xfrm>
            <a:off x="0" y="1066800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24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C4F2321-09CD-7145-979D-28C685B36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282" y="1253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22819AE5-E682-8B4A-B76E-4C18BF9A0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29531"/>
            <a:ext cx="9448800" cy="6181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F2E63D-A220-8F48-BEA0-6704BBA8D390}"/>
              </a:ext>
            </a:extLst>
          </p:cNvPr>
          <p:cNvSpPr/>
          <p:nvPr userDrawn="1"/>
        </p:nvSpPr>
        <p:spPr>
          <a:xfrm>
            <a:off x="-36131" y="-420398"/>
            <a:ext cx="3645278" cy="218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818">
                <a:solidFill>
                  <a:schemeClr val="bg1">
                    <a:lumMod val="65000"/>
                  </a:schemeClr>
                </a:solidFill>
                <a:latin typeface="Avenir Next" panose="020B0503020202020204" pitchFamily="34" charset="0"/>
              </a:rPr>
              <a:t>BREAKER SLIDE</a:t>
            </a:r>
          </a:p>
        </p:txBody>
      </p:sp>
    </p:spTree>
    <p:extLst>
      <p:ext uri="{BB962C8B-B14F-4D97-AF65-F5344CB8AC3E}">
        <p14:creationId xmlns:p14="http://schemas.microsoft.com/office/powerpoint/2010/main" val="400945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11201400" cy="4881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9C21F-FC3D-4BFC-BFAC-A2A5FAD69A4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820694E-2473-4693-8C60-322A3AA93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136525"/>
            <a:ext cx="9144000" cy="77787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1200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78ECC-06A5-4E32-B2DD-2A28096F2F8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16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36525"/>
            <a:ext cx="9220200" cy="77787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5638800" cy="4881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95400"/>
            <a:ext cx="5638800" cy="4881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66CF5-2D30-41C7-9BD7-0D845EBC43A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357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10755"/>
            <a:ext cx="56165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034667"/>
            <a:ext cx="5616575" cy="41549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9024" y="1210755"/>
            <a:ext cx="561657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40418"/>
            <a:ext cx="5638800" cy="41549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84654-5546-4957-890C-7D60183DB84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B9CAAF5-D7FE-4D00-9E72-00D414AD0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186638"/>
            <a:ext cx="9194798" cy="72776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3208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10755"/>
            <a:ext cx="5616575" cy="823912"/>
          </a:xfrm>
          <a:solidFill>
            <a:schemeClr val="accent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195603"/>
            <a:ext cx="5616575" cy="39940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9024" y="1210755"/>
            <a:ext cx="5616574" cy="823912"/>
          </a:xfrm>
          <a:solidFill>
            <a:schemeClr val="accent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3200" b="1" dirty="0">
                <a:solidFill>
                  <a:srgbClr val="FFC000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95602"/>
            <a:ext cx="5638800" cy="39998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84654-5546-4957-890C-7D60183DB84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B9CAAF5-D7FE-4D00-9E72-00D414AD0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186638"/>
            <a:ext cx="9194798" cy="72776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749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9665A-4625-42DB-A2BE-538566035F1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4DAD26A-AF25-4A79-B162-350F1BAD1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152340"/>
            <a:ext cx="9372600" cy="76206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2925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9437A-CCB4-4089-9045-539EA47E97A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81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4038601" cy="13716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219200"/>
            <a:ext cx="6475412" cy="4641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590800"/>
            <a:ext cx="4038601" cy="3278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11C55B-0BF2-446A-ACF3-B8D6926FE96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522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7F2CFA-A671-4FFD-A46D-4F6C6BB3FB5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5701881-BC1E-4055-91BC-2116C5C9D7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7239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F82496-45D5-40B5-B97D-3944984759FC}"/>
              </a:ext>
            </a:extLst>
          </p:cNvPr>
          <p:cNvCxnSpPr/>
          <p:nvPr userDrawn="1"/>
        </p:nvCxnSpPr>
        <p:spPr bwMode="auto">
          <a:xfrm>
            <a:off x="0" y="1270794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D28489-0422-4DC7-94CF-3D9C2AC4BBA2}"/>
              </a:ext>
            </a:extLst>
          </p:cNvPr>
          <p:cNvCxnSpPr/>
          <p:nvPr userDrawn="1"/>
        </p:nvCxnSpPr>
        <p:spPr bwMode="auto">
          <a:xfrm>
            <a:off x="0" y="1066800"/>
            <a:ext cx="12192000" cy="0"/>
          </a:xfrm>
          <a:prstGeom prst="line">
            <a:avLst/>
          </a:prstGeom>
          <a:ln w="15875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872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8" r:id="rId6"/>
    <p:sldLayoutId id="2147483834" r:id="rId7"/>
    <p:sldLayoutId id="2147483835" r:id="rId8"/>
    <p:sldLayoutId id="2147483836" r:id="rId9"/>
    <p:sldLayoutId id="214748383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2F95E-2DDF-4BBC-8113-6DC162BC2E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badi" panose="020B0604020104020204" pitchFamily="34" charset="0"/>
              </a:rPr>
              <a:t>Affordable Care Act - What Is It?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AC798B-85D6-4507-87B5-93DF8B09A2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570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32902A-215A-32AB-B61F-F3D3579E4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Goal: encourage people to get health insurance</a:t>
            </a:r>
          </a:p>
          <a:p>
            <a:endParaRPr lang="en-US" dirty="0"/>
          </a:p>
          <a:p>
            <a:r>
              <a:rPr lang="en-US" dirty="0"/>
              <a:t>Requiring (most) Americans to </a:t>
            </a:r>
            <a:r>
              <a:rPr lang="en-US" b="1" dirty="0">
                <a:solidFill>
                  <a:schemeClr val="accent1"/>
                </a:solidFill>
              </a:rPr>
              <a:t>have health insurance or pay a penalty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Penalty eliminated in 2019 </a:t>
            </a:r>
            <a:r>
              <a:rPr lang="en-US" dirty="0"/>
              <a:t>but mandate itself remains in effect</a:t>
            </a:r>
          </a:p>
          <a:p>
            <a:pPr lvl="1"/>
            <a:r>
              <a:rPr lang="en-US" b="0" i="1" dirty="0">
                <a:solidFill>
                  <a:srgbClr val="1F1F1F"/>
                </a:solidFill>
                <a:effectLst/>
                <a:latin typeface="Google Sans"/>
              </a:rPr>
              <a:t>Tax Cuts and Jobs Act 2017</a:t>
            </a: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FE7BA2-7DBD-66BC-2015-85FDB6711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Mandate: Summary</a:t>
            </a:r>
          </a:p>
        </p:txBody>
      </p:sp>
    </p:spTree>
    <p:extLst>
      <p:ext uri="{BB962C8B-B14F-4D97-AF65-F5344CB8AC3E}">
        <p14:creationId xmlns:p14="http://schemas.microsoft.com/office/powerpoint/2010/main" val="158709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AFBE5A-BB17-991A-636F-B8C456D231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en-US" dirty="0"/>
              <a:t>Positives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32902A-215A-32AB-B61F-F3D3579E47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Spread the risk of healthcare costs across a larger pool of people.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F26957-92CF-1FB9-D079-949A25F12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Negatives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1B68F3-DCC2-2931-FD6D-6A056081E11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Diffucult to know the impact on national coverage </a:t>
            </a:r>
          </a:p>
          <a:p>
            <a:endParaRPr lang="en-US" dirty="0"/>
          </a:p>
          <a:p>
            <a:r>
              <a:rPr lang="en-US" dirty="0"/>
              <a:t>Difficult to enforce</a:t>
            </a:r>
          </a:p>
          <a:p>
            <a:endParaRPr lang="en-US" dirty="0"/>
          </a:p>
          <a:p>
            <a:r>
              <a:rPr lang="en-US" dirty="0"/>
              <a:t>Perceptions of fairness and government overreach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FE7BA2-7DBD-66BC-2015-85FDB6711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Individual Mandate: Positives and Negatives</a:t>
            </a:r>
          </a:p>
        </p:txBody>
      </p:sp>
    </p:spTree>
    <p:extLst>
      <p:ext uri="{BB962C8B-B14F-4D97-AF65-F5344CB8AC3E}">
        <p14:creationId xmlns:p14="http://schemas.microsoft.com/office/powerpoint/2010/main" val="1237363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7C34F-E37D-7B4B-3F9B-8AC3BEE4F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93800"/>
            <a:ext cx="9144000" cy="2387600"/>
          </a:xfrm>
        </p:spPr>
        <p:txBody>
          <a:bodyPr/>
          <a:lstStyle/>
          <a:p>
            <a:r>
              <a:rPr lang="en-US" b="1" dirty="0"/>
              <a:t>Health Insurance Exchange</a:t>
            </a:r>
          </a:p>
        </p:txBody>
      </p:sp>
    </p:spTree>
    <p:extLst>
      <p:ext uri="{BB962C8B-B14F-4D97-AF65-F5344CB8AC3E}">
        <p14:creationId xmlns:p14="http://schemas.microsoft.com/office/powerpoint/2010/main" val="506512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32902A-215A-32AB-B61F-F3D3579E4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282" y="1253331"/>
            <a:ext cx="10515600" cy="5275138"/>
          </a:xfrm>
        </p:spPr>
        <p:txBody>
          <a:bodyPr>
            <a:normAutofit/>
          </a:bodyPr>
          <a:lstStyle/>
          <a:p>
            <a:r>
              <a:rPr lang="en-US" dirty="0"/>
              <a:t>Goal: offer a </a:t>
            </a:r>
            <a:r>
              <a:rPr lang="en-US" b="1" dirty="0">
                <a:solidFill>
                  <a:schemeClr val="accent1"/>
                </a:solidFill>
              </a:rPr>
              <a:t>marketplace</a:t>
            </a:r>
            <a:r>
              <a:rPr lang="en-US" dirty="0"/>
              <a:t> where individuals and small businesses can </a:t>
            </a:r>
            <a:r>
              <a:rPr lang="en-US" b="1" dirty="0">
                <a:solidFill>
                  <a:schemeClr val="accent1"/>
                </a:solidFill>
              </a:rPr>
              <a:t>shop for and compare health insurance</a:t>
            </a:r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Temporary insurers incentives </a:t>
            </a:r>
            <a:r>
              <a:rPr lang="en-US" dirty="0"/>
              <a:t>to offer products on exchange</a:t>
            </a:r>
          </a:p>
          <a:p>
            <a:pPr lvl="1"/>
            <a:r>
              <a:rPr lang="en-US" b="1" dirty="0"/>
              <a:t>Risk corridor payments</a:t>
            </a:r>
            <a:r>
              <a:rPr lang="en-US" dirty="0"/>
              <a:t>: cover losses in early years</a:t>
            </a:r>
          </a:p>
          <a:p>
            <a:pPr lvl="1"/>
            <a:r>
              <a:rPr lang="en-US" b="1" dirty="0"/>
              <a:t>Reinsurance payments</a:t>
            </a:r>
            <a:r>
              <a:rPr lang="en-US" dirty="0"/>
              <a:t>: cover cost of higher risk individuals</a:t>
            </a:r>
          </a:p>
          <a:p>
            <a:pPr lvl="1"/>
            <a:endParaRPr lang="en-US" dirty="0"/>
          </a:p>
          <a:p>
            <a:r>
              <a:rPr lang="en-US" dirty="0"/>
              <a:t>Creation of nonprofit health insurance entity, the "Consumer Operated and Oriented Plan" (“</a:t>
            </a:r>
            <a:r>
              <a:rPr lang="en-US" b="1" dirty="0">
                <a:solidFill>
                  <a:schemeClr val="accent1"/>
                </a:solidFill>
              </a:rPr>
              <a:t>CO-OP</a:t>
            </a:r>
            <a:r>
              <a:rPr lang="en-US" dirty="0"/>
              <a:t>“)</a:t>
            </a:r>
          </a:p>
          <a:p>
            <a:pPr lvl="1"/>
            <a:endParaRPr lang="en-US" dirty="0"/>
          </a:p>
          <a:p>
            <a:r>
              <a:rPr lang="en-US" b="1" dirty="0"/>
              <a:t> American Rescue Plan Act (</a:t>
            </a:r>
            <a:r>
              <a:rPr lang="en-US" b="1" dirty="0" err="1"/>
              <a:t>ARPA</a:t>
            </a:r>
            <a:r>
              <a:rPr lang="en-US" b="1" dirty="0"/>
              <a:t>)</a:t>
            </a:r>
          </a:p>
          <a:p>
            <a:pPr lvl="1"/>
            <a:r>
              <a:rPr lang="en-US" dirty="0"/>
              <a:t>Increased subsidy funding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FE7BA2-7DBD-66BC-2015-85FDB6711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Health Insurance Exchange</a:t>
            </a:r>
            <a:r>
              <a:rPr lang="en-US" dirty="0"/>
              <a:t>: Summary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F88227-053F-C297-0E15-1CA46FC88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629" y="4904231"/>
            <a:ext cx="3760432" cy="195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80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61A05F-D633-73B4-CE34-0226393562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Positives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730D9-3DE4-5911-B07E-7FB029494A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Insurance platform promoting </a:t>
            </a:r>
          </a:p>
          <a:p>
            <a:pPr lvl="1"/>
            <a:r>
              <a:rPr lang="en-US" dirty="0"/>
              <a:t>Competition</a:t>
            </a:r>
          </a:p>
          <a:p>
            <a:pPr lvl="1"/>
            <a:r>
              <a:rPr lang="en-US" dirty="0"/>
              <a:t>Comparison</a:t>
            </a:r>
          </a:p>
          <a:p>
            <a:pPr lvl="1"/>
            <a:r>
              <a:rPr lang="en-US" dirty="0"/>
              <a:t>Choice</a:t>
            </a:r>
          </a:p>
          <a:p>
            <a:pPr lvl="1"/>
            <a:endParaRPr lang="en-US" dirty="0"/>
          </a:p>
          <a:p>
            <a:r>
              <a:rPr lang="en-US" b="1" dirty="0"/>
              <a:t>Affordable option for more Americans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96C027-7F18-E2E2-6EB8-2BDBB53784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Negatives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09AA78-FAB9-501F-41E0-D2F75A94D7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95602"/>
            <a:ext cx="5638800" cy="447576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High Premiums: </a:t>
            </a:r>
            <a:r>
              <a:rPr lang="en-US" dirty="0"/>
              <a:t>health insurance is expensive even in this model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Lower enrollment than expected </a:t>
            </a:r>
            <a:r>
              <a:rPr lang="en-US" dirty="0"/>
              <a:t>(specifically </a:t>
            </a:r>
            <a:r>
              <a:rPr lang="en-US" dirty="0" err="1"/>
              <a:t>CO-OPs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b="1" dirty="0"/>
              <a:t>4 of 23 </a:t>
            </a:r>
            <a:r>
              <a:rPr lang="en-US" b="1" dirty="0" err="1"/>
              <a:t>CO-OPs</a:t>
            </a:r>
            <a:r>
              <a:rPr lang="en-US" b="1" dirty="0"/>
              <a:t> remained by 2017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What happened: low prices put on marketplace to grow members, losses not sustainable, </a:t>
            </a:r>
            <a:r>
              <a:rPr lang="en-US" b="1" dirty="0" err="1">
                <a:solidFill>
                  <a:schemeClr val="accent1"/>
                </a:solidFill>
              </a:rPr>
              <a:t>CO-OPs</a:t>
            </a:r>
            <a:r>
              <a:rPr lang="en-US" b="1" dirty="0">
                <a:solidFill>
                  <a:schemeClr val="accent1"/>
                </a:solidFill>
              </a:rPr>
              <a:t> failed</a:t>
            </a:r>
          </a:p>
          <a:p>
            <a:endParaRPr lang="en-US" dirty="0"/>
          </a:p>
          <a:p>
            <a:r>
              <a:rPr lang="en-US" dirty="0"/>
              <a:t>Enrollees steady decrease until 2020 (COVID funding)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5725D1E-6332-6236-78CA-13A5FD590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Health Insurance Exchange: Positives and Negatives</a:t>
            </a:r>
          </a:p>
        </p:txBody>
      </p:sp>
    </p:spTree>
    <p:extLst>
      <p:ext uri="{BB962C8B-B14F-4D97-AF65-F5344CB8AC3E}">
        <p14:creationId xmlns:p14="http://schemas.microsoft.com/office/powerpoint/2010/main" val="4103289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7C34F-E37D-7B4B-3F9B-8AC3BEE4F4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Medicaid Expansion </a:t>
            </a:r>
          </a:p>
        </p:txBody>
      </p:sp>
    </p:spTree>
    <p:extLst>
      <p:ext uri="{BB962C8B-B14F-4D97-AF65-F5344CB8AC3E}">
        <p14:creationId xmlns:p14="http://schemas.microsoft.com/office/powerpoint/2010/main" val="3300833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61A05F-D633-73B4-CE34-0226393562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Medicaid?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730D9-3DE4-5911-B07E-7FB029494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0" y="2195603"/>
            <a:ext cx="5616575" cy="447575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45000"/>
              </a:lnSpc>
            </a:pPr>
            <a:r>
              <a:rPr lang="en-US" b="1" dirty="0"/>
              <a:t>Health coverage </a:t>
            </a:r>
          </a:p>
          <a:p>
            <a:pPr lvl="1">
              <a:lnSpc>
                <a:spcPct val="145000"/>
              </a:lnSpc>
            </a:pPr>
            <a:r>
              <a:rPr lang="en-US" dirty="0"/>
              <a:t>Focused on: Low-income adults, Children (32M+), Pregnant women, Elderly adults (8M+), People with disabilities (10M+). </a:t>
            </a:r>
          </a:p>
          <a:p>
            <a:pPr>
              <a:lnSpc>
                <a:spcPct val="145000"/>
              </a:lnSpc>
            </a:pPr>
            <a:r>
              <a:rPr lang="en-US" b="1" dirty="0"/>
              <a:t>Administered by states, governed federally</a:t>
            </a:r>
          </a:p>
          <a:p>
            <a:pPr>
              <a:lnSpc>
                <a:spcPct val="145000"/>
              </a:lnSpc>
            </a:pPr>
            <a:r>
              <a:rPr lang="en-US" b="1" dirty="0"/>
              <a:t>Funding Basics: $1 of state funding = $1 federal (minimum) </a:t>
            </a:r>
          </a:p>
          <a:p>
            <a:pPr lvl="1">
              <a:lnSpc>
                <a:spcPct val="145000"/>
              </a:lnSpc>
            </a:pPr>
            <a:r>
              <a:rPr lang="en-US" dirty="0"/>
              <a:t>$1.00 to $1.90 average pre-ACA</a:t>
            </a:r>
          </a:p>
          <a:p>
            <a:pPr lvl="1">
              <a:lnSpc>
                <a:spcPct val="145000"/>
              </a:lnSpc>
            </a:pPr>
            <a:r>
              <a:rPr lang="en-US" dirty="0"/>
              <a:t>3rd largest program in federal budget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96C027-7F18-E2E2-6EB8-2BDBB53784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ACA Impact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09AA78-FAB9-501F-41E0-D2F75A94D79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Increased individual eligibility 138% Federal Poverty Level</a:t>
            </a:r>
          </a:p>
          <a:p>
            <a:endParaRPr lang="en-US" sz="2400" dirty="0"/>
          </a:p>
          <a:p>
            <a:r>
              <a:rPr lang="en-US" sz="2400" dirty="0"/>
              <a:t>Increased federal funding</a:t>
            </a:r>
          </a:p>
          <a:p>
            <a:pPr lvl="1"/>
            <a:r>
              <a:rPr lang="en-US" sz="2000" dirty="0"/>
              <a:t>Initial: fund 100% (dropping to 90%) of all new members</a:t>
            </a:r>
          </a:p>
          <a:p>
            <a:pPr lvl="1"/>
            <a:endParaRPr lang="en-US" sz="2000" dirty="0"/>
          </a:p>
          <a:p>
            <a:r>
              <a:rPr lang="en-US" sz="2400" dirty="0"/>
              <a:t>National Funding Ratio (State to Federal): $1.90 to $2.23 (2022)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5725D1E-6332-6236-78CA-13A5FD590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Medicaid Expansion</a:t>
            </a:r>
            <a:r>
              <a:rPr lang="en-US" dirty="0"/>
              <a:t>: Summary</a:t>
            </a:r>
          </a:p>
        </p:txBody>
      </p:sp>
    </p:spTree>
    <p:extLst>
      <p:ext uri="{BB962C8B-B14F-4D97-AF65-F5344CB8AC3E}">
        <p14:creationId xmlns:p14="http://schemas.microsoft.com/office/powerpoint/2010/main" val="1861282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61A05F-D633-73B4-CE34-0226393562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Positives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730D9-3DE4-5911-B07E-7FB029494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0" y="2195603"/>
            <a:ext cx="5616575" cy="191919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Increased Coverage Options for Americans</a:t>
            </a:r>
          </a:p>
          <a:p>
            <a:r>
              <a:rPr lang="en-US" dirty="0"/>
              <a:t>EVERY STATE has increased Medicaid coverage </a:t>
            </a:r>
          </a:p>
          <a:p>
            <a:pPr lvl="1"/>
            <a:r>
              <a:rPr lang="en-US" i="1" dirty="0"/>
              <a:t>Including 12 states that did not accept increased federal funding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96C027-7F18-E2E2-6EB8-2BDBB53784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Negatives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09AA78-FAB9-501F-41E0-D2F75A94D79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Expantion funding: Uncertainty</a:t>
            </a:r>
          </a:p>
          <a:p>
            <a:pPr lvl="1"/>
            <a:r>
              <a:rPr lang="en-US" sz="2000" i="1" dirty="0"/>
              <a:t>Current Snapshot: 69% vs 65% (pre-ACA) of Medicaid is federally funded</a:t>
            </a:r>
          </a:p>
          <a:p>
            <a:endParaRPr lang="en-US" dirty="0"/>
          </a:p>
          <a:p>
            <a:r>
              <a:rPr lang="en-US" dirty="0"/>
              <a:t>Program financial sustainability</a:t>
            </a:r>
          </a:p>
          <a:p>
            <a:endParaRPr lang="en-US" dirty="0"/>
          </a:p>
          <a:p>
            <a:r>
              <a:rPr lang="en-US" dirty="0"/>
              <a:t>Health system reimbursement for care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5725D1E-6332-6236-78CA-13A5FD590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Medicaid Expansion: Positives and Negatives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F1B1B1-7654-F7AF-C87B-C0D5D622F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77" y="4185568"/>
            <a:ext cx="5422420" cy="257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4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7C34F-E37D-7B4B-3F9B-8AC3BEE4F4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Pre-Existing Conditions</a:t>
            </a:r>
          </a:p>
        </p:txBody>
      </p:sp>
    </p:spTree>
    <p:extLst>
      <p:ext uri="{BB962C8B-B14F-4D97-AF65-F5344CB8AC3E}">
        <p14:creationId xmlns:p14="http://schemas.microsoft.com/office/powerpoint/2010/main" val="3378685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32902A-215A-32AB-B61F-F3D3579E4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Protection for Individuals </a:t>
            </a:r>
          </a:p>
          <a:p>
            <a:pPr lvl="1"/>
            <a:r>
              <a:rPr lang="en-US" dirty="0"/>
              <a:t>Prohibits health insurance companies from denying coverage or charging more for coverage based on pre-existing conditions. </a:t>
            </a:r>
          </a:p>
          <a:p>
            <a:pPr lvl="1"/>
            <a:endParaRPr lang="en-US" dirty="0"/>
          </a:p>
          <a:p>
            <a:r>
              <a:rPr lang="en-US" dirty="0"/>
              <a:t>Goal: decrease uninsured population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FE7BA2-7DBD-66BC-2015-85FDB6711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Pre-Existing Conditions: Summary</a:t>
            </a:r>
          </a:p>
        </p:txBody>
      </p:sp>
    </p:spTree>
    <p:extLst>
      <p:ext uri="{BB962C8B-B14F-4D97-AF65-F5344CB8AC3E}">
        <p14:creationId xmlns:p14="http://schemas.microsoft.com/office/powerpoint/2010/main" val="3499478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D6C9F-C29E-4A24-929A-B096EF4C7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764" y="215867"/>
            <a:ext cx="9220200" cy="777875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C8D03-F23F-4B1F-A9FA-7307AF745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4506932"/>
            <a:ext cx="4943060" cy="19283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chemeClr val="accent1"/>
                </a:solidFill>
                <a:latin typeface="Avenir Next LT Pro" panose="020B0504020202020204" pitchFamily="34" charset="0"/>
              </a:rPr>
              <a:t>Proud Husband, Father of 4, Coach, and Avid DIYer. 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accent1"/>
                </a:solidFill>
                <a:latin typeface="Avenir Next LT Pro" panose="020B0504020202020204" pitchFamily="34" charset="0"/>
              </a:rPr>
              <a:t>Values the drive me: health, improvement, family, community, and faith</a:t>
            </a:r>
          </a:p>
          <a:p>
            <a:pPr marL="0" indent="0">
              <a:buNone/>
            </a:pPr>
            <a:r>
              <a:rPr lang="en-US" sz="1400" b="1" dirty="0">
                <a:latin typeface="Avenir Next LT Pro" panose="020B0504020202020204" pitchFamily="34" charset="0"/>
              </a:rPr>
              <a:t>Background: </a:t>
            </a:r>
            <a:r>
              <a:rPr lang="en-US" sz="1400" dirty="0">
                <a:latin typeface="Avenir Next LT Pro" panose="020B0504020202020204" pitchFamily="34" charset="0"/>
              </a:rPr>
              <a:t>Health system leadership and consulting (executive, revenue cycle, finance, automation)</a:t>
            </a:r>
          </a:p>
          <a:p>
            <a:pPr marL="0" indent="0">
              <a:buNone/>
            </a:pPr>
            <a:r>
              <a:rPr lang="en-US" sz="1400" b="1" dirty="0">
                <a:latin typeface="Avenir Next LT Pro" panose="020B0504020202020204" pitchFamily="34" charset="0"/>
              </a:rPr>
              <a:t>Chair / Board: </a:t>
            </a:r>
            <a:r>
              <a:rPr lang="en-US" sz="1400" dirty="0">
                <a:latin typeface="Avenir Next LT Pro" panose="020B0504020202020204" pitchFamily="34" charset="0"/>
              </a:rPr>
              <a:t>Local United Way, Church Finance Committee, Community Garden organization,  </a:t>
            </a:r>
            <a:r>
              <a:rPr lang="en-US" sz="1400" b="1" dirty="0">
                <a:solidFill>
                  <a:schemeClr val="accent1"/>
                </a:solidFill>
                <a:latin typeface="Avenir Next LT Pro" panose="020B0504020202020204" pitchFamily="34" charset="0"/>
              </a:rPr>
              <a:t>HFMA WI (officer rotation)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D09FC-60EE-4BC2-89D7-5BEB0A347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6074" y="4531316"/>
            <a:ext cx="4943060" cy="22569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1" dirty="0">
                <a:solidFill>
                  <a:schemeClr val="accent1"/>
                </a:solidFill>
                <a:latin typeface="Avenir Next LT Pro" panose="020B0504020202020204" pitchFamily="34" charset="0"/>
              </a:rPr>
              <a:t>Data</a:t>
            </a:r>
            <a:r>
              <a:rPr lang="en-US" sz="1800" b="1" dirty="0">
                <a:solidFill>
                  <a:schemeClr val="accent5"/>
                </a:solidFill>
                <a:latin typeface="Avenir Next LT Pro" panose="020B0504020202020204" pitchFamily="34" charset="0"/>
              </a:rPr>
              <a:t>, </a:t>
            </a:r>
            <a:r>
              <a:rPr lang="en-US" sz="1800" b="1" dirty="0">
                <a:solidFill>
                  <a:schemeClr val="accent1"/>
                </a:solidFill>
                <a:latin typeface="Avenir Next LT Pro" panose="020B0504020202020204" pitchFamily="34" charset="0"/>
              </a:rPr>
              <a:t>analytics and automation strategies and solutions </a:t>
            </a:r>
          </a:p>
          <a:p>
            <a:pPr marL="0" indent="0" algn="ctr">
              <a:buNone/>
            </a:pPr>
            <a:r>
              <a:rPr lang="en-US" sz="1400" dirty="0">
                <a:latin typeface="Avenir Next LT Pro" panose="020B0504020202020204" pitchFamily="34" charset="0"/>
              </a:rPr>
              <a:t>to make healthcare more proactive, higher quality and less expensive for everyone</a:t>
            </a:r>
          </a:p>
          <a:p>
            <a:pPr marL="0" indent="0" algn="ctr">
              <a:buNone/>
            </a:pPr>
            <a:r>
              <a:rPr lang="en-US" sz="1400" dirty="0">
                <a:latin typeface="Avenir Next LT Pro" panose="020B0504020202020204" pitchFamily="34" charset="0"/>
              </a:rPr>
              <a:t>Here’s why it matters: Lower Cost, Enduring, Value-Driven Results, Unrivaled Speed &amp; Efficiency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C3D8D1-DDCF-7F52-F0A3-EF7A75BDA0D2}"/>
              </a:ext>
            </a:extLst>
          </p:cNvPr>
          <p:cNvGrpSpPr/>
          <p:nvPr/>
        </p:nvGrpSpPr>
        <p:grpSpPr>
          <a:xfrm>
            <a:off x="619540" y="1289795"/>
            <a:ext cx="4943060" cy="2946624"/>
            <a:chOff x="6694582" y="1644545"/>
            <a:chExt cx="4943060" cy="294662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BAE538B-5362-B1FA-E0A3-00E9DBFB9F0A}"/>
                </a:ext>
              </a:extLst>
            </p:cNvPr>
            <p:cNvSpPr/>
            <p:nvPr/>
          </p:nvSpPr>
          <p:spPr>
            <a:xfrm flipV="1">
              <a:off x="6694582" y="1644545"/>
              <a:ext cx="4943060" cy="29243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33091" sx="102000" sy="102000" algn="ctr" rotWithShape="0">
                <a:prstClr val="black">
                  <a:alpha val="9003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Next LT Pro Regular" panose="020B0504020202020204" pitchFamily="34" charset="77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289622C-D388-664C-B982-1A200763B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97808" y="1729973"/>
              <a:ext cx="1687932" cy="1687932"/>
            </a:xfrm>
            <a:prstGeom prst="ellipse">
              <a:avLst/>
            </a:prstGeom>
            <a:effectLst/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CC67032-5518-ED6B-19DD-EB9A5A3B8BB7}"/>
                </a:ext>
              </a:extLst>
            </p:cNvPr>
            <p:cNvSpPr txBox="1"/>
            <p:nvPr/>
          </p:nvSpPr>
          <p:spPr>
            <a:xfrm>
              <a:off x="7299117" y="3442943"/>
              <a:ext cx="38853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venirNext LT Pro Medium" panose="020B0504020202020204" pitchFamily="34" charset="77"/>
                  <a:ea typeface="+mn-ea"/>
                  <a:cs typeface="+mn-cs"/>
                </a:rPr>
                <a:t>Jake Rouse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2F2744-E4EC-43EE-A92C-6AAC3521287B}"/>
                </a:ext>
              </a:extLst>
            </p:cNvPr>
            <p:cNvSpPr txBox="1"/>
            <p:nvPr/>
          </p:nvSpPr>
          <p:spPr>
            <a:xfrm>
              <a:off x="7317376" y="3729395"/>
              <a:ext cx="384879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Next LT Pro Regular" panose="020B0504020202020204" pitchFamily="34" charset="77"/>
                  <a:ea typeface="+mn-ea"/>
                  <a:cs typeface="+mn-cs"/>
                </a:rPr>
                <a:t>Principal Consultant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venirNext LT Pro Regular" panose="020B0504020202020204" pitchFamily="34" charset="77"/>
                </a:rPr>
                <a:t>Jacob.rouse@amitech</a:t>
              </a:r>
              <a:r>
                <a:rPr lang="en-US" sz="1600" i="1" dirty="0">
                  <a:solidFill>
                    <a:schemeClr val="accent1"/>
                  </a:solidFill>
                  <a:latin typeface="AvenirNext LT Pro Regular" panose="020B0504020202020204" pitchFamily="34" charset="77"/>
                </a:rPr>
                <a:t>solutions.com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i="1" dirty="0">
                  <a:solidFill>
                    <a:srgbClr val="000000"/>
                  </a:solidFill>
                  <a:latin typeface="AvenirNext LT Pro Regular" panose="020B0504020202020204" pitchFamily="34" charset="77"/>
                </a:rPr>
                <a:t>763-227-0651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Next LT Pro Regular" panose="020B0504020202020204" pitchFamily="34" charset="77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5CAB019-9B76-FD8E-0DA7-B417B062F208}"/>
              </a:ext>
            </a:extLst>
          </p:cNvPr>
          <p:cNvGrpSpPr/>
          <p:nvPr/>
        </p:nvGrpSpPr>
        <p:grpSpPr>
          <a:xfrm>
            <a:off x="6436074" y="1292816"/>
            <a:ext cx="4943060" cy="2971800"/>
            <a:chOff x="4666462" y="-354496"/>
            <a:chExt cx="4943060" cy="29718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BDC3D32-FAF0-24F4-7449-F8486D7C05EC}"/>
                </a:ext>
              </a:extLst>
            </p:cNvPr>
            <p:cNvGrpSpPr/>
            <p:nvPr/>
          </p:nvGrpSpPr>
          <p:grpSpPr>
            <a:xfrm>
              <a:off x="4666462" y="-354496"/>
              <a:ext cx="4943060" cy="2971800"/>
              <a:chOff x="5362429" y="2695220"/>
              <a:chExt cx="4943060" cy="29718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6C0E9A8-1E43-0FD1-225A-C3153D406BAE}"/>
                  </a:ext>
                </a:extLst>
              </p:cNvPr>
              <p:cNvSpPr/>
              <p:nvPr/>
            </p:nvSpPr>
            <p:spPr>
              <a:xfrm flipV="1">
                <a:off x="5362429" y="2695220"/>
                <a:ext cx="4943060" cy="2971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33091" sx="102000" sy="102000" algn="ctr" rotWithShape="0">
                  <a:prstClr val="black">
                    <a:alpha val="9003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" panose="020B0504020202020204" pitchFamily="34" charset="0"/>
                </a:endParaRPr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0B5A6F56-FABB-41BE-8EDF-799D0D6192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81318" y="3403245"/>
                <a:ext cx="3243790" cy="777875"/>
              </a:xfrm>
              <a:prstGeom prst="rect">
                <a:avLst/>
              </a:prstGeom>
            </p:spPr>
          </p:pic>
        </p:grpSp>
        <p:sp>
          <p:nvSpPr>
            <p:cNvPr id="19" name="Content Placeholder 3">
              <a:extLst>
                <a:ext uri="{FF2B5EF4-FFF2-40B4-BE49-F238E27FC236}">
                  <a16:creationId xmlns:a16="http://schemas.microsoft.com/office/drawing/2014/main" id="{E3295DAD-81DA-CE4A-D1CA-B70C1F4FCA9B}"/>
                </a:ext>
              </a:extLst>
            </p:cNvPr>
            <p:cNvSpPr txBox="1">
              <a:spLocks/>
            </p:cNvSpPr>
            <p:nvPr/>
          </p:nvSpPr>
          <p:spPr>
            <a:xfrm>
              <a:off x="5631901" y="1358474"/>
              <a:ext cx="3003690" cy="48629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b="1" dirty="0">
                  <a:solidFill>
                    <a:schemeClr val="accent5"/>
                  </a:solidFill>
                </a:rPr>
                <a:t>healthcare can and should</a:t>
              </a:r>
            </a:p>
            <a:p>
              <a:pPr marL="0" indent="0" algn="ctr">
                <a:buNone/>
              </a:pPr>
              <a:r>
                <a:rPr lang="en-US" sz="2000" b="1" dirty="0">
                  <a:solidFill>
                    <a:schemeClr val="accent5"/>
                  </a:solidFill>
                </a:rPr>
                <a:t>be better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5656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AFBE5A-BB17-991A-636F-B8C456D231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en-US" dirty="0"/>
              <a:t>Positives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32902A-215A-32AB-B61F-F3D3579E47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Affordability for people with pre-existing conditions</a:t>
            </a:r>
          </a:p>
          <a:p>
            <a:endParaRPr lang="en-US" dirty="0"/>
          </a:p>
          <a:p>
            <a:r>
              <a:rPr lang="en-US" dirty="0"/>
              <a:t>Access for pe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ople with pre-existing conditions.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F26957-92CF-1FB9-D079-949A25F12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Negatives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1B68F3-DCC2-2931-FD6D-6A056081E11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Increased the cost of health insurance for some</a:t>
            </a:r>
          </a:p>
          <a:p>
            <a:pPr lvl="1"/>
            <a:r>
              <a:rPr lang="en-US" i="1" dirty="0"/>
              <a:t>Insurance profitability is an actuary equation that requires cost shifting</a:t>
            </a:r>
          </a:p>
          <a:p>
            <a:pPr lvl="1"/>
            <a:endParaRPr lang="en-US" dirty="0"/>
          </a:p>
          <a:p>
            <a:r>
              <a:rPr lang="en-US" dirty="0"/>
              <a:t>Reason insurers leaving the health exchnage market</a:t>
            </a:r>
          </a:p>
          <a:p>
            <a:endParaRPr lang="en-US" dirty="0"/>
          </a:p>
          <a:p>
            <a:r>
              <a:rPr lang="en-US" dirty="0"/>
              <a:t>Legal battles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FE7BA2-7DBD-66BC-2015-85FDB6711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Individual Mandate: Positives and Negatives</a:t>
            </a:r>
          </a:p>
        </p:txBody>
      </p:sp>
    </p:spTree>
    <p:extLst>
      <p:ext uri="{BB962C8B-B14F-4D97-AF65-F5344CB8AC3E}">
        <p14:creationId xmlns:p14="http://schemas.microsoft.com/office/powerpoint/2010/main" val="34806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7C34F-E37D-7B4B-3F9B-8AC3BEE4F4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Essential Health Benefits </a:t>
            </a:r>
          </a:p>
        </p:txBody>
      </p:sp>
    </p:spTree>
    <p:extLst>
      <p:ext uri="{BB962C8B-B14F-4D97-AF65-F5344CB8AC3E}">
        <p14:creationId xmlns:p14="http://schemas.microsoft.com/office/powerpoint/2010/main" val="1183621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32902A-215A-32AB-B61F-F3D3579E4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282" y="1253331"/>
            <a:ext cx="10978318" cy="270907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Protection for Individuals </a:t>
            </a:r>
          </a:p>
          <a:p>
            <a:pPr lvl="1"/>
            <a:r>
              <a:rPr lang="en-US" dirty="0"/>
              <a:t>Requires health insurance plans (individual and small group markets) essential health benefits (</a:t>
            </a:r>
            <a:r>
              <a:rPr lang="en-US" dirty="0" err="1"/>
              <a:t>EHBs</a:t>
            </a:r>
            <a:r>
              <a:rPr lang="en-US" dirty="0"/>
              <a:t>). </a:t>
            </a:r>
          </a:p>
          <a:p>
            <a:endParaRPr lang="en-US" dirty="0"/>
          </a:p>
          <a:p>
            <a:r>
              <a:rPr lang="en-US" dirty="0"/>
              <a:t>Goal: ensure that all Americans have access to appropriate care when covered by health insurance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FE7BA2-7DBD-66BC-2015-85FDB6711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Essential Health Benefits</a:t>
            </a:r>
            <a:r>
              <a:rPr lang="en-US" dirty="0"/>
              <a:t>: Summary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95D33DD5-4BB3-9C23-4C15-1E7A26A2AAC4}"/>
              </a:ext>
            </a:extLst>
          </p:cNvPr>
          <p:cNvSpPr txBox="1">
            <a:spLocks/>
          </p:cNvSpPr>
          <p:nvPr/>
        </p:nvSpPr>
        <p:spPr>
          <a:xfrm>
            <a:off x="381000" y="4495799"/>
            <a:ext cx="10896600" cy="20326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numCol="2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b="1" i="1" dirty="0"/>
              <a:t>List of </a:t>
            </a:r>
            <a:r>
              <a:rPr lang="en-US" sz="1900" b="1" i="1" dirty="0" err="1"/>
              <a:t>EHBs</a:t>
            </a:r>
            <a:endParaRPr lang="en-US" sz="1900" b="1" i="1" dirty="0"/>
          </a:p>
          <a:p>
            <a:pPr lvl="1"/>
            <a:r>
              <a:rPr lang="en-US" sz="1600" b="1" i="1" dirty="0"/>
              <a:t>Ambulatory patient services</a:t>
            </a:r>
            <a:r>
              <a:rPr lang="en-US" sz="1600" i="1" dirty="0"/>
              <a:t>: This includes doctor's visits, outpatient surgery, and diagnostic tests.</a:t>
            </a:r>
          </a:p>
          <a:p>
            <a:pPr lvl="1"/>
            <a:r>
              <a:rPr lang="en-US" sz="1600" b="1" i="1" dirty="0"/>
              <a:t>Emergency services</a:t>
            </a:r>
            <a:r>
              <a:rPr lang="en-US" sz="1600" i="1" dirty="0"/>
              <a:t>: This includes care you receive at an emergency room, even if you don't have health insurance.</a:t>
            </a:r>
          </a:p>
          <a:p>
            <a:pPr lvl="1"/>
            <a:r>
              <a:rPr lang="en-US" sz="1600" b="1" i="1" dirty="0"/>
              <a:t>Hospitalization</a:t>
            </a:r>
            <a:r>
              <a:rPr lang="en-US" sz="1600" i="1" dirty="0"/>
              <a:t>: This includes inpatient care, such as stays in a hospital bed.</a:t>
            </a:r>
          </a:p>
          <a:p>
            <a:pPr lvl="1"/>
            <a:r>
              <a:rPr lang="en-US" sz="1600" b="1" i="1" dirty="0"/>
              <a:t>Maternity and newborn care</a:t>
            </a:r>
            <a:r>
              <a:rPr lang="en-US" sz="1600" i="1" dirty="0"/>
              <a:t>: This includes care for pregnant women and their newborns.</a:t>
            </a:r>
          </a:p>
          <a:p>
            <a:pPr lvl="1"/>
            <a:r>
              <a:rPr lang="en-US" sz="1600" b="1" i="1" dirty="0"/>
              <a:t>Mental health and substance abuse services</a:t>
            </a:r>
            <a:r>
              <a:rPr lang="en-US" sz="1600" i="1" dirty="0"/>
              <a:t>: This includes counseling and therapy for mental health conditions and addiction.</a:t>
            </a:r>
          </a:p>
          <a:p>
            <a:pPr lvl="1"/>
            <a:r>
              <a:rPr lang="en-US" sz="1600" b="1" i="1" dirty="0"/>
              <a:t>Prescription drugs</a:t>
            </a:r>
            <a:r>
              <a:rPr lang="en-US" sz="1600" i="1" dirty="0"/>
              <a:t>: This includes coverage for prescription medications.</a:t>
            </a:r>
          </a:p>
          <a:p>
            <a:pPr lvl="1"/>
            <a:r>
              <a:rPr lang="en-US" sz="1600" b="1" i="1" dirty="0"/>
              <a:t>Rehabilitative and habilitative services and devices</a:t>
            </a:r>
            <a:r>
              <a:rPr lang="en-US" sz="1600" i="1" dirty="0"/>
              <a:t>: This includes care for people who have disabilities, such as physical therapy and wheelchairs.</a:t>
            </a:r>
          </a:p>
          <a:p>
            <a:pPr lvl="1"/>
            <a:r>
              <a:rPr lang="en-US" sz="1600" b="1" i="1" dirty="0"/>
              <a:t>Laboratory services</a:t>
            </a:r>
            <a:r>
              <a:rPr lang="en-US" sz="1600" i="1" dirty="0"/>
              <a:t>: This includes blood tests, urinalysis, and other tests that are used to diagnose and treat medical conditions.</a:t>
            </a:r>
          </a:p>
          <a:p>
            <a:pPr lvl="1"/>
            <a:r>
              <a:rPr lang="en-US" sz="1600" b="1" i="1" dirty="0"/>
              <a:t>Preventive and wellness services</a:t>
            </a:r>
            <a:r>
              <a:rPr lang="en-US" sz="1600" i="1" dirty="0"/>
              <a:t>: This includes services that help you stay healthy, such as annual physicals and vaccinations.</a:t>
            </a:r>
          </a:p>
          <a:p>
            <a:pPr lvl="1"/>
            <a:r>
              <a:rPr lang="en-US" sz="1600" b="1" i="1" dirty="0"/>
              <a:t>Pediatric services, including oral and vision care</a:t>
            </a:r>
            <a:r>
              <a:rPr lang="en-US" sz="1600" i="1" dirty="0"/>
              <a:t>: This includes care for children, such as well-child visits and dental care.</a:t>
            </a:r>
          </a:p>
        </p:txBody>
      </p:sp>
    </p:spTree>
    <p:extLst>
      <p:ext uri="{BB962C8B-B14F-4D97-AF65-F5344CB8AC3E}">
        <p14:creationId xmlns:p14="http://schemas.microsoft.com/office/powerpoint/2010/main" val="1001910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AFBE5A-BB17-991A-636F-B8C456D231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en-US" dirty="0"/>
              <a:t>Positives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32902A-215A-32AB-B61F-F3D3579E47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Standardization and affordability for basic services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F26957-92CF-1FB9-D079-949A25F12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Negatives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1B68F3-DCC2-2931-FD6D-6A056081E11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Increased the cost of health insurance for some</a:t>
            </a:r>
          </a:p>
          <a:p>
            <a:pPr lvl="1"/>
            <a:r>
              <a:rPr lang="en-US" i="1" dirty="0"/>
              <a:t>Insurance profitability is an actuary equation that requires cost shifting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FE7BA2-7DBD-66BC-2015-85FDB6711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Essential Health Benefits: Positives and Negatives</a:t>
            </a:r>
          </a:p>
        </p:txBody>
      </p:sp>
    </p:spTree>
    <p:extLst>
      <p:ext uri="{BB962C8B-B14F-4D97-AF65-F5344CB8AC3E}">
        <p14:creationId xmlns:p14="http://schemas.microsoft.com/office/powerpoint/2010/main" val="635410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7C34F-E37D-7B4B-3F9B-8AC3BEE4F4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Health Information Technology (HIT)</a:t>
            </a:r>
          </a:p>
        </p:txBody>
      </p:sp>
    </p:spTree>
    <p:extLst>
      <p:ext uri="{BB962C8B-B14F-4D97-AF65-F5344CB8AC3E}">
        <p14:creationId xmlns:p14="http://schemas.microsoft.com/office/powerpoint/2010/main" val="3763899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32902A-215A-32AB-B61F-F3D3579E4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1F1F1F"/>
                </a:solidFill>
                <a:latin typeface="Google Sans"/>
              </a:rPr>
              <a:t>F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unding for the development, adoption, and regulating  of HIT</a:t>
            </a:r>
          </a:p>
          <a:p>
            <a:pPr lvl="1"/>
            <a:r>
              <a:rPr lang="en-US" b="1" i="0" dirty="0">
                <a:solidFill>
                  <a:srgbClr val="1F1F1F"/>
                </a:solidFill>
                <a:effectLst/>
                <a:latin typeface="Google Sans"/>
              </a:rPr>
              <a:t>Meaningful use</a:t>
            </a:r>
          </a:p>
          <a:p>
            <a:pPr lvl="2"/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Funds to assist EHR adoption.</a:t>
            </a:r>
          </a:p>
          <a:p>
            <a:pPr lvl="2"/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$34.7B federal funds</a:t>
            </a:r>
          </a:p>
          <a:p>
            <a:pPr lvl="1"/>
            <a:r>
              <a:rPr lang="en-US" b="1" i="0" dirty="0">
                <a:solidFill>
                  <a:srgbClr val="1F1F1F"/>
                </a:solidFill>
                <a:effectLst/>
                <a:latin typeface="Google Sans"/>
              </a:rPr>
              <a:t>Health Information Technology for Economic and Clinical Health (HITECH) Act</a:t>
            </a:r>
            <a:endParaRPr lang="en-US" b="1" dirty="0">
              <a:solidFill>
                <a:srgbClr val="1F1F1F"/>
              </a:solidFill>
              <a:latin typeface="Google Sans"/>
            </a:endParaRPr>
          </a:p>
          <a:p>
            <a:pPr lvl="2"/>
            <a:r>
              <a:rPr lang="en-US" dirty="0">
                <a:solidFill>
                  <a:srgbClr val="1F1F1F"/>
                </a:solidFill>
                <a:latin typeface="Google Sans"/>
              </a:rPr>
              <a:t>Interoperable EHR systems and for the protection of patient privacy and security. </a:t>
            </a:r>
          </a:p>
          <a:p>
            <a:pPr lvl="2"/>
            <a:r>
              <a:rPr lang="en-US" dirty="0">
                <a:solidFill>
                  <a:srgbClr val="1F1F1F"/>
                </a:solidFill>
                <a:latin typeface="Google Sans"/>
              </a:rPr>
              <a:t>Created the Office of the National Coordinator for Health Information Technology (ONC), </a:t>
            </a:r>
          </a:p>
          <a:p>
            <a:pPr lvl="1"/>
            <a:r>
              <a:rPr lang="en-US" b="1" dirty="0">
                <a:solidFill>
                  <a:srgbClr val="1F1F1F"/>
                </a:solidFill>
                <a:latin typeface="Google Sans"/>
              </a:rPr>
              <a:t>Outcomes</a:t>
            </a:r>
          </a:p>
          <a:p>
            <a:pPr lvl="2"/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Requires health plans to provide patients with electronic copies of their health records</a:t>
            </a:r>
          </a:p>
          <a:p>
            <a:pPr lvl="2"/>
            <a:r>
              <a:rPr lang="en-US" dirty="0">
                <a:solidFill>
                  <a:srgbClr val="1F1F1F"/>
                </a:solidFill>
                <a:latin typeface="Google Sans"/>
              </a:rPr>
              <a:t>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equires health information exchanges (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HIEs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) to be established in all states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FE7BA2-7DBD-66BC-2015-85FDB6711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HIT</a:t>
            </a:r>
            <a:r>
              <a:rPr lang="en-US" dirty="0"/>
              <a:t>: 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7D981E-E903-92E2-2984-8BBA4F915B09}"/>
              </a:ext>
            </a:extLst>
          </p:cNvPr>
          <p:cNvSpPr txBox="1"/>
          <p:nvPr/>
        </p:nvSpPr>
        <p:spPr>
          <a:xfrm>
            <a:off x="533400" y="6324600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Sources: HealthIT.gov, CMS</a:t>
            </a:r>
          </a:p>
        </p:txBody>
      </p:sp>
    </p:spTree>
    <p:extLst>
      <p:ext uri="{BB962C8B-B14F-4D97-AF65-F5344CB8AC3E}">
        <p14:creationId xmlns:p14="http://schemas.microsoft.com/office/powerpoint/2010/main" val="1026359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AFBE5A-BB17-991A-636F-B8C456D231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en-US" dirty="0"/>
              <a:t>Positives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32902A-215A-32AB-B61F-F3D3579E47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Healthcare needs data and technology standardization and governance</a:t>
            </a:r>
          </a:p>
          <a:p>
            <a:endParaRPr lang="en-US" b="1" dirty="0"/>
          </a:p>
          <a:p>
            <a:r>
              <a:rPr lang="en-US" b="1" dirty="0"/>
              <a:t>As of 2021, 90%+ of physician practices and hospitals using certified electronic health records </a:t>
            </a:r>
          </a:p>
          <a:p>
            <a:endParaRPr lang="en-US" b="1" dirty="0"/>
          </a:p>
          <a:p>
            <a:r>
              <a:rPr lang="en-US" b="1" dirty="0"/>
              <a:t>We have lot of data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F26957-92CF-1FB9-D079-949A25F12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Negatives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1B68F3-DCC2-2931-FD6D-6A056081E11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Healthcare is NOT less expensive or producing better outcomes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FE7BA2-7DBD-66BC-2015-85FDB6711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HIT: Positives and Negatives</a:t>
            </a:r>
          </a:p>
        </p:txBody>
      </p:sp>
    </p:spTree>
    <p:extLst>
      <p:ext uri="{BB962C8B-B14F-4D97-AF65-F5344CB8AC3E}">
        <p14:creationId xmlns:p14="http://schemas.microsoft.com/office/powerpoint/2010/main" val="1863105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7C34F-E37D-7B4B-3F9B-8AC3BEE4F4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Less Discussed Elements</a:t>
            </a:r>
          </a:p>
        </p:txBody>
      </p:sp>
    </p:spTree>
    <p:extLst>
      <p:ext uri="{BB962C8B-B14F-4D97-AF65-F5344CB8AC3E}">
        <p14:creationId xmlns:p14="http://schemas.microsoft.com/office/powerpoint/2010/main" val="3221396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C7748A-EDB4-FA76-0F56-86AF08189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ACA: Less Discussed Elements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D77CAFD-79E4-9037-4172-382C08E7E5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4956746"/>
              </p:ext>
            </p:extLst>
          </p:nvPr>
        </p:nvGraphicFramePr>
        <p:xfrm>
          <a:off x="76200" y="1311275"/>
          <a:ext cx="12188414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3758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625F2E-AE4F-A74A-B1CE-09E0DA3C7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Takeaways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391655-C9B1-4004-87EE-4B693270CE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35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E4D52C-1B37-4120-931E-0823A584F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objectives	</a:t>
            </a:r>
          </a:p>
          <a:p>
            <a:pPr marL="457200"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the most key elements of this enormous bill</a:t>
            </a:r>
          </a:p>
          <a:p>
            <a:pPr marL="457200"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were some positives of the ACA</a:t>
            </a:r>
          </a:p>
          <a:p>
            <a:pPr marL="457200"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were some negatives of the ACA</a:t>
            </a:r>
          </a:p>
          <a:p>
            <a:pPr marL="457200"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Whats does “get rid of Obama Care” really mean?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AB4ADC-E8BF-4789-9C30-FE1A39716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Presentation 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8953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FB525-3F91-2116-07F2-46BD48DE0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73" y="2375566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More Americans Have Coverage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8610BE-3567-3074-1FF2-171CAD5C9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028" y="1371600"/>
            <a:ext cx="6945647" cy="4930987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57B78EBF-36BC-8BD8-F37F-FD32A9CD3C66}"/>
              </a:ext>
            </a:extLst>
          </p:cNvPr>
          <p:cNvSpPr txBox="1">
            <a:spLocks/>
          </p:cNvSpPr>
          <p:nvPr/>
        </p:nvSpPr>
        <p:spPr>
          <a:xfrm>
            <a:off x="2590800" y="329531"/>
            <a:ext cx="9448800" cy="6181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400" b="1" i="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Result 1 of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4975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30E9CE-F7D0-412A-91FD-3629C3894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Result 2 of 2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93B863-5BEA-4712-B9D1-75E8682B8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07554"/>
            <a:ext cx="3280859" cy="7446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$4.5 Trillion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87F0C0-30DE-CBAC-A900-97436F5FB3FC}"/>
              </a:ext>
            </a:extLst>
          </p:cNvPr>
          <p:cNvGrpSpPr/>
          <p:nvPr/>
        </p:nvGrpSpPr>
        <p:grpSpPr>
          <a:xfrm>
            <a:off x="457515" y="4456149"/>
            <a:ext cx="3370209" cy="1733520"/>
            <a:chOff x="7712722" y="5174021"/>
            <a:chExt cx="3370209" cy="1733520"/>
          </a:xfrm>
        </p:grpSpPr>
        <p:sp>
          <p:nvSpPr>
            <p:cNvPr id="12" name="Content Placeholder 5">
              <a:extLst>
                <a:ext uri="{FF2B5EF4-FFF2-40B4-BE49-F238E27FC236}">
                  <a16:creationId xmlns:a16="http://schemas.microsoft.com/office/drawing/2014/main" id="{409D1402-84D4-46FB-B87A-A9B3A13FEEE5}"/>
                </a:ext>
              </a:extLst>
            </p:cNvPr>
            <p:cNvSpPr txBox="1">
              <a:spLocks/>
            </p:cNvSpPr>
            <p:nvPr/>
          </p:nvSpPr>
          <p:spPr>
            <a:xfrm>
              <a:off x="7712722" y="5174021"/>
              <a:ext cx="3280859" cy="944627"/>
            </a:xfrm>
            <a:prstGeom prst="rect">
              <a:avLst/>
            </a:prstGeom>
          </p:spPr>
          <p:txBody>
            <a:bodyPr vert="horz" lIns="62345" tIns="31173" rIns="62345" bIns="31173" rtlCol="0">
              <a:normAutofit fontScale="92500" lnSpcReduction="10000"/>
            </a:bodyPr>
            <a:lstStyle>
              <a:lvl1pPr marL="335288" indent="-335288" algn="l" defTabSz="1341150" rtl="0" eaLnBrk="1" latinLnBrk="0" hangingPunct="1">
                <a:lnSpc>
                  <a:spcPct val="90000"/>
                </a:lnSpc>
                <a:spcBef>
                  <a:spcPts val="1467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Avenir Next" panose="020B0503020202020204" pitchFamily="34" charset="0"/>
                  <a:ea typeface="+mn-ea"/>
                  <a:cs typeface="+mn-cs"/>
                </a:defRPr>
              </a:lvl1pPr>
              <a:lvl2pPr marL="1005863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Next" panose="020B0503020202020204" pitchFamily="34" charset="0"/>
                  <a:ea typeface="+mn-ea"/>
                  <a:cs typeface="+mn-cs"/>
                </a:defRPr>
              </a:lvl2pPr>
              <a:lvl3pPr marL="1676438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Next" panose="020B0503020202020204" pitchFamily="34" charset="0"/>
                  <a:ea typeface="+mn-ea"/>
                  <a:cs typeface="+mn-cs"/>
                </a:defRPr>
              </a:lvl3pPr>
              <a:lvl4pPr marL="2347013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Next" panose="020B0503020202020204" pitchFamily="34" charset="0"/>
                  <a:ea typeface="+mn-ea"/>
                  <a:cs typeface="+mn-cs"/>
                </a:defRPr>
              </a:lvl4pPr>
              <a:lvl5pPr marL="3017589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Next" panose="020B0503020202020204" pitchFamily="34" charset="0"/>
                  <a:ea typeface="+mn-ea"/>
                  <a:cs typeface="+mn-cs"/>
                </a:defRPr>
              </a:lvl5pPr>
              <a:lvl6pPr marL="3688164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358739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029314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699890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72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29%</a:t>
              </a:r>
            </a:p>
          </p:txBody>
        </p:sp>
        <p:sp>
          <p:nvSpPr>
            <p:cNvPr id="19" name="Content Placeholder 5">
              <a:extLst>
                <a:ext uri="{FF2B5EF4-FFF2-40B4-BE49-F238E27FC236}">
                  <a16:creationId xmlns:a16="http://schemas.microsoft.com/office/drawing/2014/main" id="{F4E04532-6A65-48E6-910A-DF3012BDB845}"/>
                </a:ext>
              </a:extLst>
            </p:cNvPr>
            <p:cNvSpPr txBox="1">
              <a:spLocks/>
            </p:cNvSpPr>
            <p:nvPr/>
          </p:nvSpPr>
          <p:spPr>
            <a:xfrm>
              <a:off x="7802072" y="6067196"/>
              <a:ext cx="3280859" cy="840345"/>
            </a:xfrm>
            <a:prstGeom prst="rect">
              <a:avLst/>
            </a:prstGeom>
          </p:spPr>
          <p:txBody>
            <a:bodyPr vert="horz" lIns="62345" tIns="31173" rIns="62345" bIns="31173" rtlCol="0">
              <a:normAutofit fontScale="92500" lnSpcReduction="10000"/>
            </a:bodyPr>
            <a:lstStyle>
              <a:lvl1pPr marL="335288" indent="-335288" algn="l" defTabSz="1341150" rtl="0" eaLnBrk="1" latinLnBrk="0" hangingPunct="1">
                <a:lnSpc>
                  <a:spcPct val="90000"/>
                </a:lnSpc>
                <a:spcBef>
                  <a:spcPts val="1467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Avenir Next" panose="020B0503020202020204" pitchFamily="34" charset="0"/>
                  <a:ea typeface="+mn-ea"/>
                  <a:cs typeface="+mn-cs"/>
                </a:defRPr>
              </a:lvl1pPr>
              <a:lvl2pPr marL="1005863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Next" panose="020B0503020202020204" pitchFamily="34" charset="0"/>
                  <a:ea typeface="+mn-ea"/>
                  <a:cs typeface="+mn-cs"/>
                </a:defRPr>
              </a:lvl2pPr>
              <a:lvl3pPr marL="1676438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Next" panose="020B0503020202020204" pitchFamily="34" charset="0"/>
                  <a:ea typeface="+mn-ea"/>
                  <a:cs typeface="+mn-cs"/>
                </a:defRPr>
              </a:lvl3pPr>
              <a:lvl4pPr marL="2347013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Next" panose="020B0503020202020204" pitchFamily="34" charset="0"/>
                  <a:ea typeface="+mn-ea"/>
                  <a:cs typeface="+mn-cs"/>
                </a:defRPr>
              </a:lvl4pPr>
              <a:lvl5pPr marL="3017589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Next" panose="020B0503020202020204" pitchFamily="34" charset="0"/>
                  <a:ea typeface="+mn-ea"/>
                  <a:cs typeface="+mn-cs"/>
                </a:defRPr>
              </a:lvl5pPr>
              <a:lvl6pPr marL="3688164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358739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029314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699890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b="1" dirty="0"/>
                <a:t>Increase in Per Capita Healthcare Spend (Adjusted for Inflation)  from 2010 to 2022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ACE754C-4810-C5E6-6DFD-F2F8B35D0F17}"/>
              </a:ext>
            </a:extLst>
          </p:cNvPr>
          <p:cNvGrpSpPr/>
          <p:nvPr/>
        </p:nvGrpSpPr>
        <p:grpSpPr>
          <a:xfrm>
            <a:off x="380999" y="2987498"/>
            <a:ext cx="3357375" cy="1213367"/>
            <a:chOff x="4082517" y="5003749"/>
            <a:chExt cx="3357375" cy="1213367"/>
          </a:xfrm>
        </p:grpSpPr>
        <p:sp>
          <p:nvSpPr>
            <p:cNvPr id="11" name="Content Placeholder 5">
              <a:extLst>
                <a:ext uri="{FF2B5EF4-FFF2-40B4-BE49-F238E27FC236}">
                  <a16:creationId xmlns:a16="http://schemas.microsoft.com/office/drawing/2014/main" id="{44EC2677-9554-402E-83DB-30432BED6F9A}"/>
                </a:ext>
              </a:extLst>
            </p:cNvPr>
            <p:cNvSpPr txBox="1">
              <a:spLocks/>
            </p:cNvSpPr>
            <p:nvPr/>
          </p:nvSpPr>
          <p:spPr>
            <a:xfrm>
              <a:off x="4082517" y="5003749"/>
              <a:ext cx="3280859" cy="1092543"/>
            </a:xfrm>
            <a:prstGeom prst="rect">
              <a:avLst/>
            </a:prstGeom>
          </p:spPr>
          <p:txBody>
            <a:bodyPr vert="horz" lIns="62345" tIns="31173" rIns="62345" bIns="31173" rtlCol="0">
              <a:normAutofit/>
            </a:bodyPr>
            <a:lstStyle>
              <a:lvl1pPr marL="335288" indent="-335288" algn="l" defTabSz="1341150" rtl="0" eaLnBrk="1" latinLnBrk="0" hangingPunct="1">
                <a:lnSpc>
                  <a:spcPct val="90000"/>
                </a:lnSpc>
                <a:spcBef>
                  <a:spcPts val="1467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Avenir Next" panose="020B0503020202020204" pitchFamily="34" charset="0"/>
                  <a:ea typeface="+mn-ea"/>
                  <a:cs typeface="+mn-cs"/>
                </a:defRPr>
              </a:lvl1pPr>
              <a:lvl2pPr marL="1005863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Next" panose="020B0503020202020204" pitchFamily="34" charset="0"/>
                  <a:ea typeface="+mn-ea"/>
                  <a:cs typeface="+mn-cs"/>
                </a:defRPr>
              </a:lvl2pPr>
              <a:lvl3pPr marL="1676438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Next" panose="020B0503020202020204" pitchFamily="34" charset="0"/>
                  <a:ea typeface="+mn-ea"/>
                  <a:cs typeface="+mn-cs"/>
                </a:defRPr>
              </a:lvl3pPr>
              <a:lvl4pPr marL="2347013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Next" panose="020B0503020202020204" pitchFamily="34" charset="0"/>
                  <a:ea typeface="+mn-ea"/>
                  <a:cs typeface="+mn-cs"/>
                </a:defRPr>
              </a:lvl4pPr>
              <a:lvl5pPr marL="3017589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Next" panose="020B0503020202020204" pitchFamily="34" charset="0"/>
                  <a:ea typeface="+mn-ea"/>
                  <a:cs typeface="+mn-cs"/>
                </a:defRPr>
              </a:lvl5pPr>
              <a:lvl6pPr marL="3688164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358739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029314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699890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40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$13,500</a:t>
              </a:r>
              <a:endPara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Content Placeholder 5">
              <a:extLst>
                <a:ext uri="{FF2B5EF4-FFF2-40B4-BE49-F238E27FC236}">
                  <a16:creationId xmlns:a16="http://schemas.microsoft.com/office/drawing/2014/main" id="{99815BAA-1734-4B7A-AD18-81D4E3BC9B3B}"/>
                </a:ext>
              </a:extLst>
            </p:cNvPr>
            <p:cNvSpPr txBox="1">
              <a:spLocks/>
            </p:cNvSpPr>
            <p:nvPr/>
          </p:nvSpPr>
          <p:spPr>
            <a:xfrm>
              <a:off x="4159033" y="5638784"/>
              <a:ext cx="3280859" cy="578332"/>
            </a:xfrm>
            <a:prstGeom prst="rect">
              <a:avLst/>
            </a:prstGeom>
          </p:spPr>
          <p:txBody>
            <a:bodyPr vert="horz" lIns="62345" tIns="31173" rIns="62345" bIns="31173" rtlCol="0">
              <a:normAutofit/>
            </a:bodyPr>
            <a:lstStyle>
              <a:lvl1pPr marL="335288" indent="-335288" algn="l" defTabSz="1341150" rtl="0" eaLnBrk="1" latinLnBrk="0" hangingPunct="1">
                <a:lnSpc>
                  <a:spcPct val="90000"/>
                </a:lnSpc>
                <a:spcBef>
                  <a:spcPts val="1467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Avenir Next" panose="020B0503020202020204" pitchFamily="34" charset="0"/>
                  <a:ea typeface="+mn-ea"/>
                  <a:cs typeface="+mn-cs"/>
                </a:defRPr>
              </a:lvl1pPr>
              <a:lvl2pPr marL="1005863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Next" panose="020B0503020202020204" pitchFamily="34" charset="0"/>
                  <a:ea typeface="+mn-ea"/>
                  <a:cs typeface="+mn-cs"/>
                </a:defRPr>
              </a:lvl2pPr>
              <a:lvl3pPr marL="1676438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Next" panose="020B0503020202020204" pitchFamily="34" charset="0"/>
                  <a:ea typeface="+mn-ea"/>
                  <a:cs typeface="+mn-cs"/>
                </a:defRPr>
              </a:lvl3pPr>
              <a:lvl4pPr marL="2347013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Next" panose="020B0503020202020204" pitchFamily="34" charset="0"/>
                  <a:ea typeface="+mn-ea"/>
                  <a:cs typeface="+mn-cs"/>
                </a:defRPr>
              </a:lvl4pPr>
              <a:lvl5pPr marL="3017589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Next" panose="020B0503020202020204" pitchFamily="34" charset="0"/>
                  <a:ea typeface="+mn-ea"/>
                  <a:cs typeface="+mn-cs"/>
                </a:defRPr>
              </a:lvl5pPr>
              <a:lvl6pPr marL="3688164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358739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029314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699890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dirty="0"/>
                <a:t>Estimated 2022 United States projected healthcare spend / person</a:t>
              </a:r>
            </a:p>
          </p:txBody>
        </p:sp>
      </p:grp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AC93713D-B5D2-4800-B2BE-42EA1B5FC1B9}"/>
              </a:ext>
            </a:extLst>
          </p:cNvPr>
          <p:cNvSpPr txBox="1">
            <a:spLocks/>
          </p:cNvSpPr>
          <p:nvPr/>
        </p:nvSpPr>
        <p:spPr>
          <a:xfrm>
            <a:off x="381000" y="2207249"/>
            <a:ext cx="3280859" cy="744685"/>
          </a:xfrm>
          <a:prstGeom prst="rect">
            <a:avLst/>
          </a:prstGeom>
        </p:spPr>
        <p:txBody>
          <a:bodyPr vert="horz" lIns="62345" tIns="31173" rIns="62345" bIns="31173" rtlCol="0">
            <a:normAutofit/>
          </a:bodyPr>
          <a:lstStyle>
            <a:lvl1pPr marL="335288" indent="-335288" algn="l" defTabSz="1341150" rtl="0" eaLnBrk="1" latinLnBrk="0" hangingPunct="1">
              <a:lnSpc>
                <a:spcPct val="90000"/>
              </a:lnSpc>
              <a:spcBef>
                <a:spcPts val="14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1005863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676438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2347013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3017589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3688164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8739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29314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99890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/>
              <a:t>Estimated 2022 United States projected healthcare spend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D50CA5-49B0-B17F-419A-ED9CC53F8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057" y="1243326"/>
            <a:ext cx="7712649" cy="508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39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14CC86-E429-73A4-E83C-DDEFFFD0D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11201400" cy="7778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accent2"/>
                </a:solidFill>
              </a:rPr>
              <a:t>Whats does “get rid of Obama Care” really mean?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43A290-3C9C-8244-9AAE-DBFB822B3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Question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18CE6EB7-3CA1-0A6F-4786-2E991F48E4B3}"/>
              </a:ext>
            </a:extLst>
          </p:cNvPr>
          <p:cNvSpPr txBox="1">
            <a:spLocks/>
          </p:cNvSpPr>
          <p:nvPr/>
        </p:nvSpPr>
        <p:spPr>
          <a:xfrm>
            <a:off x="838200" y="2362200"/>
            <a:ext cx="11201400" cy="777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13,000 pages of legislation to remove, update, replace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algn="ctr"/>
            <a:endParaRPr lang="en-US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BAAD7227-1098-8172-C733-108E67B39F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187421"/>
              </p:ext>
            </p:extLst>
          </p:nvPr>
        </p:nvGraphicFramePr>
        <p:xfrm>
          <a:off x="304800" y="3276600"/>
          <a:ext cx="115824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38226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D6C9F-C29E-4A24-929A-B096EF4C7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764" y="215867"/>
            <a:ext cx="9220200" cy="777875"/>
          </a:xfrm>
        </p:spPr>
        <p:txBody>
          <a:bodyPr/>
          <a:lstStyle/>
          <a:p>
            <a:r>
              <a:rPr lang="en-US" dirty="0">
                <a:latin typeface="Avenir Next LT Pro" panose="020B0504020202020204" pitchFamily="34" charset="0"/>
              </a:rPr>
              <a:t>Thank you!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C3D8D1-DDCF-7F52-F0A3-EF7A75BDA0D2}"/>
              </a:ext>
            </a:extLst>
          </p:cNvPr>
          <p:cNvGrpSpPr/>
          <p:nvPr/>
        </p:nvGrpSpPr>
        <p:grpSpPr>
          <a:xfrm>
            <a:off x="7467599" y="1220812"/>
            <a:ext cx="4306548" cy="2971800"/>
            <a:chOff x="6694582" y="1644545"/>
            <a:chExt cx="4306548" cy="29718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BAE538B-5362-B1FA-E0A3-00E9DBFB9F0A}"/>
                </a:ext>
              </a:extLst>
            </p:cNvPr>
            <p:cNvSpPr/>
            <p:nvPr/>
          </p:nvSpPr>
          <p:spPr>
            <a:xfrm flipV="1">
              <a:off x="6694582" y="1644545"/>
              <a:ext cx="4306548" cy="297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33091" sx="102000" sy="102000" algn="ctr" rotWithShape="0">
                <a:prstClr val="black">
                  <a:alpha val="9003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Next LT Pro Regular" panose="020B0504020202020204" pitchFamily="34" charset="77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289622C-D388-664C-B982-1A200763B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03842" y="1707671"/>
              <a:ext cx="1687932" cy="1687932"/>
            </a:xfrm>
            <a:prstGeom prst="ellipse">
              <a:avLst/>
            </a:prstGeom>
            <a:effectLst/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CC67032-5518-ED6B-19DD-EB9A5A3B8BB7}"/>
                </a:ext>
              </a:extLst>
            </p:cNvPr>
            <p:cNvSpPr txBox="1"/>
            <p:nvPr/>
          </p:nvSpPr>
          <p:spPr>
            <a:xfrm>
              <a:off x="6805151" y="3420641"/>
              <a:ext cx="38853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venirNext LT Pro Medium" panose="020B0504020202020204" pitchFamily="34" charset="77"/>
                  <a:ea typeface="+mn-ea"/>
                  <a:cs typeface="+mn-cs"/>
                </a:rPr>
                <a:t>Jake Rouse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2F2744-E4EC-43EE-A92C-6AAC3521287B}"/>
                </a:ext>
              </a:extLst>
            </p:cNvPr>
            <p:cNvSpPr txBox="1"/>
            <p:nvPr/>
          </p:nvSpPr>
          <p:spPr>
            <a:xfrm>
              <a:off x="6823410" y="3707093"/>
              <a:ext cx="384879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Next LT Pro Regular" panose="020B0504020202020204" pitchFamily="34" charset="77"/>
                  <a:ea typeface="+mn-ea"/>
                  <a:cs typeface="+mn-cs"/>
                </a:rPr>
                <a:t>Principal Consultant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venirNext LT Pro Regular" panose="020B0504020202020204" pitchFamily="34" charset="77"/>
                </a:rPr>
                <a:t>Jacob.rouse@amitech</a:t>
              </a:r>
              <a:r>
                <a:rPr lang="en-US" sz="1600" i="1" dirty="0">
                  <a:solidFill>
                    <a:schemeClr val="accent1"/>
                  </a:solidFill>
                  <a:latin typeface="AvenirNext LT Pro Regular" panose="020B0504020202020204" pitchFamily="34" charset="77"/>
                </a:rPr>
                <a:t>solutions.com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i="1" dirty="0">
                  <a:solidFill>
                    <a:srgbClr val="000000"/>
                  </a:solidFill>
                  <a:latin typeface="AvenirNext LT Pro Regular" panose="020B0504020202020204" pitchFamily="34" charset="77"/>
                </a:rPr>
                <a:t>763-227-0651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Next LT Pro Regular" panose="020B0504020202020204" pitchFamily="34" charset="77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5CAB019-9B76-FD8E-0DA7-B417B062F208}"/>
              </a:ext>
            </a:extLst>
          </p:cNvPr>
          <p:cNvGrpSpPr/>
          <p:nvPr/>
        </p:nvGrpSpPr>
        <p:grpSpPr>
          <a:xfrm>
            <a:off x="7467600" y="4635190"/>
            <a:ext cx="4306547" cy="2006943"/>
            <a:chOff x="4639961" y="346095"/>
            <a:chExt cx="4306547" cy="200694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BDC3D32-FAF0-24F4-7449-F8486D7C05EC}"/>
                </a:ext>
              </a:extLst>
            </p:cNvPr>
            <p:cNvGrpSpPr/>
            <p:nvPr/>
          </p:nvGrpSpPr>
          <p:grpSpPr>
            <a:xfrm>
              <a:off x="4639961" y="346095"/>
              <a:ext cx="4306547" cy="2006943"/>
              <a:chOff x="5335928" y="3395811"/>
              <a:chExt cx="4306547" cy="2006943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6C0E9A8-1E43-0FD1-225A-C3153D406BAE}"/>
                  </a:ext>
                </a:extLst>
              </p:cNvPr>
              <p:cNvSpPr/>
              <p:nvPr/>
            </p:nvSpPr>
            <p:spPr>
              <a:xfrm flipV="1">
                <a:off x="5335928" y="3395811"/>
                <a:ext cx="4306547" cy="20069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33091" sx="102000" sy="102000" algn="ctr" rotWithShape="0">
                  <a:prstClr val="black">
                    <a:alpha val="9003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" panose="020B0504020202020204" pitchFamily="34" charset="0"/>
                </a:endParaRPr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0B5A6F56-FABB-41BE-8EDF-799D0D6192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67307" y="3403245"/>
                <a:ext cx="3243790" cy="777875"/>
              </a:xfrm>
              <a:prstGeom prst="rect">
                <a:avLst/>
              </a:prstGeom>
            </p:spPr>
          </p:pic>
        </p:grpSp>
        <p:sp>
          <p:nvSpPr>
            <p:cNvPr id="19" name="Content Placeholder 3">
              <a:extLst>
                <a:ext uri="{FF2B5EF4-FFF2-40B4-BE49-F238E27FC236}">
                  <a16:creationId xmlns:a16="http://schemas.microsoft.com/office/drawing/2014/main" id="{E3295DAD-81DA-CE4A-D1CA-B70C1F4FCA9B}"/>
                </a:ext>
              </a:extLst>
            </p:cNvPr>
            <p:cNvSpPr txBox="1">
              <a:spLocks/>
            </p:cNvSpPr>
            <p:nvPr/>
          </p:nvSpPr>
          <p:spPr>
            <a:xfrm>
              <a:off x="5317890" y="1358474"/>
              <a:ext cx="3003690" cy="48629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b="1" dirty="0">
                  <a:solidFill>
                    <a:schemeClr val="accent5"/>
                  </a:solidFill>
                </a:rPr>
                <a:t>Healthcare data, analytics and automation strategies and solutions </a:t>
              </a:r>
            </a:p>
          </p:txBody>
        </p:sp>
      </p:grpSp>
      <p:pic>
        <p:nvPicPr>
          <p:cNvPr id="4" name="Picture 3" descr="A qr code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DF0AA945-713F-A060-56F5-A585146F6A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283938"/>
            <a:ext cx="4043569" cy="524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94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01484E-5C0B-8D6A-082F-FF99FADDF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Healthcare is Complicated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B862F1-9163-8BF4-E91C-5BDA16565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24000"/>
            <a:ext cx="7962900" cy="44825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035A988-C6CA-E080-F4A9-92B796A60686}"/>
              </a:ext>
            </a:extLst>
          </p:cNvPr>
          <p:cNvSpPr txBox="1">
            <a:spLocks/>
          </p:cNvSpPr>
          <p:nvPr/>
        </p:nvSpPr>
        <p:spPr>
          <a:xfrm>
            <a:off x="3505200" y="4191001"/>
            <a:ext cx="4800600" cy="1193408"/>
          </a:xfrm>
          <a:prstGeom prst="rect">
            <a:avLst/>
          </a:prstGeom>
          <a:solidFill>
            <a:schemeClr val="tx1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bg1"/>
                </a:solidFill>
              </a:rPr>
              <a:t>“Nobody knew healthcare could be so complicated”</a:t>
            </a:r>
          </a:p>
        </p:txBody>
      </p:sp>
    </p:spTree>
    <p:extLst>
      <p:ext uri="{BB962C8B-B14F-4D97-AF65-F5344CB8AC3E}">
        <p14:creationId xmlns:p14="http://schemas.microsoft.com/office/powerpoint/2010/main" val="92108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7C34F-E37D-7B4B-3F9B-8AC3BEE4F4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Affordable Healthcare Act Summary</a:t>
            </a:r>
          </a:p>
        </p:txBody>
      </p:sp>
    </p:spTree>
    <p:extLst>
      <p:ext uri="{BB962C8B-B14F-4D97-AF65-F5344CB8AC3E}">
        <p14:creationId xmlns:p14="http://schemas.microsoft.com/office/powerpoint/2010/main" val="3223575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8D044A-A00E-B88B-E4D0-67DE18396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FB652C4-8CE0-F6BD-3A5D-F536DC0FAD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7874217"/>
              </p:ext>
            </p:extLst>
          </p:nvPr>
        </p:nvGraphicFramePr>
        <p:xfrm>
          <a:off x="228600" y="1295400"/>
          <a:ext cx="11658600" cy="4842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6168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66774F6-46EE-906B-1991-CB012070EE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551457"/>
              </p:ext>
            </p:extLst>
          </p:nvPr>
        </p:nvGraphicFramePr>
        <p:xfrm>
          <a:off x="0" y="1828800"/>
          <a:ext cx="12039600" cy="434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1F4BF08-205E-9D6D-97EF-05E492ECE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Goals (As Stated by HHS)</a:t>
            </a:r>
          </a:p>
        </p:txBody>
      </p:sp>
    </p:spTree>
    <p:extLst>
      <p:ext uri="{BB962C8B-B14F-4D97-AF65-F5344CB8AC3E}">
        <p14:creationId xmlns:p14="http://schemas.microsoft.com/office/powerpoint/2010/main" val="3666316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11735E8-3CE7-376C-8CFB-D563744032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615122"/>
              </p:ext>
            </p:extLst>
          </p:nvPr>
        </p:nvGraphicFramePr>
        <p:xfrm>
          <a:off x="304800" y="1219201"/>
          <a:ext cx="11582400" cy="533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4E3AF5A-72A0-B126-2962-A11B579AF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ACA: Key Elements</a:t>
            </a:r>
          </a:p>
        </p:txBody>
      </p:sp>
    </p:spTree>
    <p:extLst>
      <p:ext uri="{BB962C8B-B14F-4D97-AF65-F5344CB8AC3E}">
        <p14:creationId xmlns:p14="http://schemas.microsoft.com/office/powerpoint/2010/main" val="2060718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7C34F-E37D-7B4B-3F9B-8AC3BEE4F4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Individual Mandate</a:t>
            </a:r>
          </a:p>
        </p:txBody>
      </p:sp>
    </p:spTree>
    <p:extLst>
      <p:ext uri="{BB962C8B-B14F-4D97-AF65-F5344CB8AC3E}">
        <p14:creationId xmlns:p14="http://schemas.microsoft.com/office/powerpoint/2010/main" val="2057764600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-hfma-powerpoi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6841</TotalTime>
  <Words>2456</Words>
  <Application>Microsoft Office PowerPoint</Application>
  <PresentationFormat>Widescreen</PresentationFormat>
  <Paragraphs>261</Paragraphs>
  <Slides>33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Abadi</vt:lpstr>
      <vt:lpstr>Arial</vt:lpstr>
      <vt:lpstr>Avenir Next</vt:lpstr>
      <vt:lpstr>Avenir Next LT Pro</vt:lpstr>
      <vt:lpstr>AvenirNext LT Pro Medium</vt:lpstr>
      <vt:lpstr>AvenirNext LT Pro Regular</vt:lpstr>
      <vt:lpstr>Calibri</vt:lpstr>
      <vt:lpstr>Calibri Light</vt:lpstr>
      <vt:lpstr>Google Sans</vt:lpstr>
      <vt:lpstr>Söhne</vt:lpstr>
      <vt:lpstr>template-hfma-powerpoint</vt:lpstr>
      <vt:lpstr>Affordable Care Act - What Is It? </vt:lpstr>
      <vt:lpstr>Introduction</vt:lpstr>
      <vt:lpstr>Presentation Description</vt:lpstr>
      <vt:lpstr>Healthcare is Complicated</vt:lpstr>
      <vt:lpstr>Affordable Healthcare Act Summary</vt:lpstr>
      <vt:lpstr>Summary</vt:lpstr>
      <vt:lpstr>Goals (As Stated by HHS)</vt:lpstr>
      <vt:lpstr>ACA: Key Elements</vt:lpstr>
      <vt:lpstr>Individual Mandate</vt:lpstr>
      <vt:lpstr>Individual Mandate: Summary</vt:lpstr>
      <vt:lpstr>Individual Mandate: Positives and Negatives</vt:lpstr>
      <vt:lpstr>Health Insurance Exchange</vt:lpstr>
      <vt:lpstr>Health Insurance Exchange: Summary</vt:lpstr>
      <vt:lpstr>Health Insurance Exchange: Positives and Negatives</vt:lpstr>
      <vt:lpstr>Medicaid Expansion </vt:lpstr>
      <vt:lpstr>Medicaid Expansion: Summary</vt:lpstr>
      <vt:lpstr>Medicaid Expansion: Positives and Negatives</vt:lpstr>
      <vt:lpstr>Pre-Existing Conditions</vt:lpstr>
      <vt:lpstr>Pre-Existing Conditions: Summary</vt:lpstr>
      <vt:lpstr>Individual Mandate: Positives and Negatives</vt:lpstr>
      <vt:lpstr>Essential Health Benefits </vt:lpstr>
      <vt:lpstr>Essential Health Benefits: Summary</vt:lpstr>
      <vt:lpstr>Essential Health Benefits: Positives and Negatives</vt:lpstr>
      <vt:lpstr>Health Information Technology (HIT)</vt:lpstr>
      <vt:lpstr>HIT: Summary</vt:lpstr>
      <vt:lpstr>HIT: Positives and Negatives</vt:lpstr>
      <vt:lpstr>Less Discussed Elements</vt:lpstr>
      <vt:lpstr>ACA: Less Discussed Elements</vt:lpstr>
      <vt:lpstr>Final Takeaways</vt:lpstr>
      <vt:lpstr>More Americans Have Coverage</vt:lpstr>
      <vt:lpstr>Result 2 of 2</vt:lpstr>
      <vt:lpstr>Final Question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template-hfma-powerpoint</dc:title>
  <dc:subject>&amp;lt;p&amp;gt;* * *  &amp;lt;/p&amp;gt;</dc:subject>
  <dc:creator>BUILTIN BUILTIN</dc:creator>
  <dc:description>&amp;lt;p&amp;gt;* * *  &amp;lt;/p&amp;gt;</dc:description>
  <cp:lastModifiedBy>Nolan, Colleen</cp:lastModifiedBy>
  <cp:revision>14</cp:revision>
  <dcterms:created xsi:type="dcterms:W3CDTF">2010-02-22T19:46:41Z</dcterms:created>
  <dcterms:modified xsi:type="dcterms:W3CDTF">2023-05-25T15:38:04Z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ktContentLanguage">
    <vt:i4>1033</vt:i4>
  </property>
  <property fmtid="{D5CDD505-2E9C-101B-9397-08002B2CF9AE}" pid="3" name="EktQuickLink">
    <vt:lpwstr>DownloadAsset.aspx?id=3470</vt:lpwstr>
  </property>
  <property fmtid="{D5CDD505-2E9C-101B-9397-08002B2CF9AE}" pid="4" name="EktContentType">
    <vt:i4>101</vt:i4>
  </property>
  <property fmtid="{D5CDD505-2E9C-101B-9397-08002B2CF9AE}" pid="5" name="EktFolderName">
    <vt:lpwstr/>
  </property>
  <property fmtid="{D5CDD505-2E9C-101B-9397-08002B2CF9AE}" pid="6" name="EktCmsPath">
    <vt:lpwstr>&amp;lt;p&amp;gt;* * *  &amp;lt;/p&amp;gt;</vt:lpwstr>
  </property>
  <property fmtid="{D5CDD505-2E9C-101B-9397-08002B2CF9AE}" pid="7" name="EktExpiryType">
    <vt:i4>1</vt:i4>
  </property>
  <property fmtid="{D5CDD505-2E9C-101B-9397-08002B2CF9AE}" pid="8" name="EktDateCreated">
    <vt:filetime>2010-02-23T01:47:44Z</vt:filetime>
  </property>
  <property fmtid="{D5CDD505-2E9C-101B-9397-08002B2CF9AE}" pid="9" name="EktDateModified">
    <vt:filetime>2010-04-13T01:11:13Z</vt:filetime>
  </property>
  <property fmtid="{D5CDD505-2E9C-101B-9397-08002B2CF9AE}" pid="10" name="EktTaxCategory">
    <vt:lpwstr/>
  </property>
  <property fmtid="{D5CDD505-2E9C-101B-9397-08002B2CF9AE}" pid="11" name="EktCmsSize">
    <vt:i4>167936</vt:i4>
  </property>
  <property fmtid="{D5CDD505-2E9C-101B-9397-08002B2CF9AE}" pid="12" name="EktSearchable">
    <vt:i4>1</vt:i4>
  </property>
  <property fmtid="{D5CDD505-2E9C-101B-9397-08002B2CF9AE}" pid="13" name="EktEDescription">
    <vt:lpwstr>Summary &amp;lt;p&amp;gt;* * *  &amp;lt;/p&amp;gt;</vt:lpwstr>
  </property>
  <property fmtid="{D5CDD505-2E9C-101B-9397-08002B2CF9AE}" pid="14" name="ekttaxonomyenabled">
    <vt:i4>1</vt:i4>
  </property>
  <property fmtid="{D5CDD505-2E9C-101B-9397-08002B2CF9AE}" pid="15" name="EktiFrame_Height">
    <vt:i4>500</vt:i4>
  </property>
  <property fmtid="{D5CDD505-2E9C-101B-9397-08002B2CF9AE}" pid="16" name="EktContentSubType">
    <vt:i4>0</vt:i4>
  </property>
  <property fmtid="{D5CDD505-2E9C-101B-9397-08002B2CF9AE}" pid="17" name="EktPrimary_Knowledge_Center">
    <vt:lpwstr/>
  </property>
  <property fmtid="{D5CDD505-2E9C-101B-9397-08002B2CF9AE}" pid="18" name="EktiFrame_Url">
    <vt:lpwstr/>
  </property>
</Properties>
</file>