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6" r:id="rId5"/>
    <p:sldId id="262" r:id="rId6"/>
    <p:sldId id="267" r:id="rId7"/>
    <p:sldId id="265" r:id="rId8"/>
    <p:sldId id="264" r:id="rId9"/>
    <p:sldId id="268" r:id="rId10"/>
    <p:sldId id="269" r:id="rId11"/>
    <p:sldId id="270" r:id="rId12"/>
    <p:sldId id="263" r:id="rId13"/>
    <p:sldId id="259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>
            <a:extLst>
              <a:ext uri="{FF2B5EF4-FFF2-40B4-BE49-F238E27FC236}">
                <a16:creationId xmlns:a16="http://schemas.microsoft.com/office/drawing/2014/main" id="{FC9122C2-C3C8-5549-BFDB-1787399C84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60960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E22853-004A-F11A-DF9A-87C031D483D5}"/>
              </a:ext>
            </a:extLst>
          </p:cNvPr>
          <p:cNvCxnSpPr/>
          <p:nvPr userDrawn="1"/>
        </p:nvCxnSpPr>
        <p:spPr bwMode="auto">
          <a:xfrm>
            <a:off x="0" y="1066800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A616F86D-6013-1FA3-9420-A633CD622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ACFE5CC-6039-290F-BD11-3EF0D13CD0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3894A8CE-AC8F-42CC-5DAD-C3E6CD47F3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97B66-832A-466A-A991-92DDC3B8D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8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1F05972-72C8-E570-A9B0-BFC9142302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2653713-F2D2-1740-897D-88B5D03716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FD35981-5ADB-88E3-2EC2-BB7E9660A9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DEE61-591A-4421-AE0A-55D9BC9B63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32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219200"/>
            <a:ext cx="21717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219200"/>
            <a:ext cx="63627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1A2E136-1A93-E60C-8C67-37F5DFE569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6398E92-55B2-C978-1E2F-3B74AF472A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584CC1E-3291-153A-5FB5-50DBDE772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E08D9-9C7E-4145-A06E-0ED08F316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32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A50DB54-8A08-6CF4-C31F-C7A763BBA2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70DF4C0-5F04-CDB2-D9AB-22FFEFBA3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303FEE18-D8CC-6AF5-2ACF-7D292D7C6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7E8A-9F1D-4AE2-95DD-9338407C65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7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7BB9B6D-B6BC-EECB-E300-262F9D2616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DF89CA9-FD49-3351-2C5F-5DFA6676A9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31255ACB-42CC-4A30-2B04-F269850243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28C64-E7D9-449B-9CEC-F970BB066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81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FDD5889-BD43-F681-BE10-1B88A5935A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74F8013-A7B3-6A13-23EF-AA01256C80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3D9A6B6-BFDD-1484-1805-C2A7FF082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73A71-1856-4D79-AE2A-2B53E14A50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047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ED23D95-C976-EA64-A0BB-F24C869E26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31590E2-382E-DE4A-AF3E-71DAE73ED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55FA3BBF-A2A8-60F1-1D0D-C59C3DC436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0FE32-944B-43FF-BC64-7E4B4A554A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86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0B458C32-4741-6B7A-48F3-EF92AC4FC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1B531108-72EE-1FF7-7CBA-51F961850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9FA7BDB-4BCC-CFE9-68BE-0AB004C228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80804-38E4-4EDD-B95F-FF49D6FD1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42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BAF7D117-9542-3352-D972-71DC0E2F35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F63A2B4-B651-A15F-9FB8-609D110016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F770AE5-E9F2-EC40-056E-2C2E95F92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32618-9A45-4FBD-A5EF-DD7F57C34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0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37ED089-63BF-AAEC-BBD0-21C4BB326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79F8B308-34A5-E36B-F185-2E76C5D4F6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510D0CD-5E70-27C2-A711-A6534597A7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95DE-1BC8-4173-924A-299FF54E44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900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96140CB-156C-7CF8-6719-368F721D5B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751EC4C-2EE2-B337-E249-D26F2261C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A2F5496-68C0-243B-483F-325FCE0920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DA8AF-B947-478F-9CB7-0BE8F0144C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68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968D9E66-EA9C-F4B0-B9BF-EC564400D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192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600CE4B6-E0E5-FC4D-F9DB-D2A158CA5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103BDAF-286D-A019-BA63-1A3916EE34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6699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7DBC76A4-1EA8-72BB-C7D0-11316F6679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6699"/>
                </a:solidFill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5" name="Rectangle 11">
            <a:extLst>
              <a:ext uri="{FF2B5EF4-FFF2-40B4-BE49-F238E27FC236}">
                <a16:creationId xmlns:a16="http://schemas.microsoft.com/office/drawing/2014/main" id="{C5942E96-8EB7-0F95-85A5-9BBCC6D602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29400"/>
            <a:ext cx="2133600" cy="228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6699"/>
                </a:solidFill>
              </a:defRPr>
            </a:lvl1pPr>
          </a:lstStyle>
          <a:p>
            <a:pPr>
              <a:defRPr/>
            </a:pPr>
            <a:fld id="{18D3C48E-8087-4A96-9320-BF262B89B7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2">
            <a:extLst>
              <a:ext uri="{FF2B5EF4-FFF2-40B4-BE49-F238E27FC236}">
                <a16:creationId xmlns:a16="http://schemas.microsoft.com/office/drawing/2014/main" id="{4FEBA43E-039A-0D35-73B7-5D1C0F42B3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60960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1094523-1E83-D479-B819-0CE29E7E79B3}"/>
              </a:ext>
            </a:extLst>
          </p:cNvPr>
          <p:cNvCxnSpPr/>
          <p:nvPr userDrawn="1"/>
        </p:nvCxnSpPr>
        <p:spPr bwMode="auto">
          <a:xfrm>
            <a:off x="0" y="1410494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0E3F84-A027-2E9F-0BDC-B0A788D6068D}"/>
              </a:ext>
            </a:extLst>
          </p:cNvPr>
          <p:cNvCxnSpPr/>
          <p:nvPr userDrawn="1"/>
        </p:nvCxnSpPr>
        <p:spPr bwMode="auto">
          <a:xfrm>
            <a:off x="0" y="1066800"/>
            <a:ext cx="9144000" cy="0"/>
          </a:xfrm>
          <a:prstGeom prst="line">
            <a:avLst/>
          </a:prstGeom>
          <a:ln w="15875"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99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9900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irsten.wild@att.net" TargetMode="External"/><Relationship Id="rId2" Type="http://schemas.openxmlformats.org/officeDocument/2006/relationships/hyperlink" Target="mailto:kirsten@wildconsultinginc.ne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128E5E3-69C3-739E-A9A4-1AF86CD621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54125"/>
            <a:ext cx="7772400" cy="29368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Medicare Part B Overpayments to Critical Access Hospitals and Providers</a:t>
            </a:r>
            <a:endParaRPr lang="en-US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3174A75-E302-76B6-DC7C-BD70B94CA9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371600"/>
          </a:xfrm>
        </p:spPr>
        <p:txBody>
          <a:bodyPr/>
          <a:lstStyle/>
          <a:p>
            <a:pPr eaLnBrk="1" hangingPunct="1"/>
            <a:r>
              <a:rPr lang="en-US" altLang="en-US"/>
              <a:t>Wild Consulting, Inc. </a:t>
            </a:r>
          </a:p>
          <a:p>
            <a:pPr eaLnBrk="1" hangingPunct="1"/>
            <a:r>
              <a:rPr lang="en-US" altLang="en-US"/>
              <a:t>May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8E1ED61-6C09-B05F-EC7C-4E323129A6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altLang="en-US"/>
              <a:t>CMS Response to OIG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695CC-9E38-9720-8414-B52E94410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45720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Will direct MACs: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to recover improperly paid amounts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identify relevant providers and notify them of the overpayments and 60-day rule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Educate providers (MLN)</a:t>
            </a:r>
          </a:p>
          <a:p>
            <a:pPr lvl="1">
              <a:defRPr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Will not implement claim system edits to prevent and detect overpayments for professional services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Edits are inaccurate – cannot match Part A and Part B by provider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Duplicate claims submitted months apart (1 year window) and would have to withhold payment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/>
              <a:t>Limited resources – low dollar amount</a:t>
            </a:r>
          </a:p>
          <a:p>
            <a:pPr marL="457200" lvl="1" indent="0">
              <a:buFontTx/>
              <a:buNone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273056C-2413-DA7C-09F6-BC266EABCA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r>
              <a:rPr lang="en-US" altLang="en-US"/>
              <a:t>OIG Response to CMS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EF67462-0D01-9F08-43FD-9FE56AA678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362200"/>
            <a:ext cx="8686800" cy="4267200"/>
          </a:xfrm>
        </p:spPr>
        <p:txBody>
          <a:bodyPr/>
          <a:lstStyle/>
          <a:p>
            <a:r>
              <a:rPr lang="en-US" altLang="en-US" sz="2400"/>
              <a:t>Conduct post-payment reviews of professional claim data</a:t>
            </a:r>
          </a:p>
          <a:p>
            <a:endParaRPr lang="en-US" altLang="en-US" sz="2400"/>
          </a:p>
          <a:p>
            <a:r>
              <a:rPr lang="en-US" altLang="en-US" sz="2400"/>
              <a:t>Could recoup payments from providers</a:t>
            </a:r>
          </a:p>
          <a:p>
            <a:endParaRPr lang="en-US" altLang="en-US" sz="2400"/>
          </a:p>
          <a:p>
            <a:r>
              <a:rPr lang="en-US" altLang="en-US" sz="2400"/>
              <a:t>Reimburse beneficiaries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F0FD700-A64E-3074-57B8-6A3802DEC3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r>
              <a:rPr lang="en-US" altLang="en-US"/>
              <a:t>Take Aways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196C7811-67A9-05A6-F7D9-D98FBD0C83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133600"/>
            <a:ext cx="8686800" cy="4495800"/>
          </a:xfrm>
        </p:spPr>
        <p:txBody>
          <a:bodyPr/>
          <a:lstStyle/>
          <a:p>
            <a:endParaRPr lang="en-US" altLang="en-US"/>
          </a:p>
          <a:p>
            <a:r>
              <a:rPr lang="en-US" altLang="en-US" sz="2400"/>
              <a:t>Edits are not in place, and won’t be going forward</a:t>
            </a:r>
          </a:p>
          <a:p>
            <a:endParaRPr lang="en-US" altLang="en-US" sz="2400"/>
          </a:p>
          <a:p>
            <a:r>
              <a:rPr lang="en-US" altLang="en-US" sz="2400"/>
              <a:t>Conduct your own audit and quantify?</a:t>
            </a:r>
          </a:p>
          <a:p>
            <a:endParaRPr lang="en-US" altLang="en-US" sz="2400"/>
          </a:p>
          <a:p>
            <a:r>
              <a:rPr lang="en-US" altLang="en-US" sz="2400"/>
              <a:t>Awareness of OIG Audits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DF4C3E2-BB4B-8626-4359-C99ED3D946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OIG Audits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D2F8412-FB8F-F7A1-BCA1-2228233703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209800"/>
            <a:ext cx="8686800" cy="4419600"/>
          </a:xfrm>
        </p:spPr>
        <p:txBody>
          <a:bodyPr/>
          <a:lstStyle/>
          <a:p>
            <a:pPr>
              <a:defRPr/>
            </a:pPr>
            <a:endParaRPr lang="en-US" altLang="en-US" sz="2000" dirty="0"/>
          </a:p>
          <a:p>
            <a:pPr>
              <a:defRPr/>
            </a:pPr>
            <a:r>
              <a:rPr lang="en-US" altLang="en-US" sz="2000" dirty="0"/>
              <a:t>CMS Conditions of Participation (CoP) for </a:t>
            </a:r>
            <a:r>
              <a:rPr lang="en-US" altLang="en-US" sz="2000" u="sng" dirty="0"/>
              <a:t>Critical Access Hospitals </a:t>
            </a:r>
            <a:r>
              <a:rPr lang="en-US" altLang="en-US" sz="2000" dirty="0"/>
              <a:t>(CAH) Update – Proposed Rule – </a:t>
            </a:r>
            <a:r>
              <a:rPr lang="en-US" altLang="en-US" sz="2000" dirty="0">
                <a:highlight>
                  <a:srgbClr val="C0C0C0"/>
                </a:highlight>
              </a:rPr>
              <a:t>July 2022</a:t>
            </a:r>
          </a:p>
          <a:p>
            <a:pPr>
              <a:defRPr/>
            </a:pPr>
            <a:endParaRPr lang="en-US" altLang="en-US" sz="2000" dirty="0"/>
          </a:p>
          <a:p>
            <a:pPr>
              <a:defRPr/>
            </a:pPr>
            <a:r>
              <a:rPr lang="en-US" altLang="en-US" sz="2000" i="1" dirty="0"/>
              <a:t>“Medicare Could Have Saved Billions at </a:t>
            </a:r>
            <a:r>
              <a:rPr lang="en-US" altLang="en-US" sz="2000" i="1" u="sng" dirty="0"/>
              <a:t>Critical Access Hospitals</a:t>
            </a:r>
            <a:r>
              <a:rPr lang="en-US" altLang="en-US" sz="2000" i="1" dirty="0"/>
              <a:t> if Swing-bed Services were Reimbursed using the Skilled Nursing Facility Prospective Payment System Rates” </a:t>
            </a:r>
            <a:r>
              <a:rPr lang="en-US" altLang="en-US" sz="2000" dirty="0"/>
              <a:t>– </a:t>
            </a:r>
            <a:r>
              <a:rPr lang="en-US" altLang="en-US" sz="2000" dirty="0">
                <a:highlight>
                  <a:srgbClr val="C0C0C0"/>
                </a:highlight>
              </a:rPr>
              <a:t>March 2015</a:t>
            </a:r>
          </a:p>
          <a:p>
            <a:pPr>
              <a:defRPr/>
            </a:pPr>
            <a:endParaRPr lang="en-US" altLang="en-US" sz="2000" dirty="0"/>
          </a:p>
          <a:p>
            <a:pPr>
              <a:defRPr/>
            </a:pPr>
            <a:r>
              <a:rPr lang="en-US" altLang="en-US" sz="2000" i="1" dirty="0"/>
              <a:t>“Medicare Part B Overpaid and Beneficiaries Incurred Cost-Share Overcharges of Over $1 Million for the Same Professional Services”  </a:t>
            </a:r>
            <a:r>
              <a:rPr lang="en-US" altLang="en-US" sz="2000" dirty="0"/>
              <a:t>- </a:t>
            </a:r>
            <a:r>
              <a:rPr lang="en-US" altLang="en-US" sz="2000" dirty="0">
                <a:highlight>
                  <a:srgbClr val="C0C0C0"/>
                </a:highlight>
              </a:rPr>
              <a:t>September 2022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D68CD-CA1F-1B43-0CE9-A31F7078717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1676400"/>
            <a:ext cx="8458200" cy="49530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US" altLang="en-US" dirty="0"/>
          </a:p>
          <a:p>
            <a:pPr marL="0" indent="0" algn="ctr">
              <a:buFontTx/>
              <a:buNone/>
              <a:defRPr/>
            </a:pPr>
            <a:endParaRPr lang="en-US" altLang="en-US" dirty="0"/>
          </a:p>
          <a:p>
            <a:pPr marL="0" indent="0" algn="ctr">
              <a:buFontTx/>
              <a:buNone/>
              <a:defRPr/>
            </a:pPr>
            <a:r>
              <a:rPr lang="en-US" altLang="en-US" sz="2000" dirty="0"/>
              <a:t>Kirsten Ruzic Wild, RN, BSN, MBA, CHC</a:t>
            </a:r>
          </a:p>
          <a:p>
            <a:pPr marL="0" indent="0" algn="ctr">
              <a:buFontTx/>
              <a:buNone/>
              <a:defRPr/>
            </a:pPr>
            <a:r>
              <a:rPr lang="en-US" altLang="en-US" sz="2000" dirty="0">
                <a:hlinkClick r:id="rId2"/>
              </a:rPr>
              <a:t>kirsten@wildconsultinginc.net</a:t>
            </a:r>
            <a:endParaRPr lang="en-US" altLang="en-US" sz="2000" dirty="0"/>
          </a:p>
          <a:p>
            <a:pPr marL="0" indent="0" algn="ctr">
              <a:buFontTx/>
              <a:buNone/>
              <a:defRPr/>
            </a:pPr>
            <a:r>
              <a:rPr lang="en-US" altLang="en-US" sz="2000" dirty="0">
                <a:hlinkClick r:id="rId3"/>
              </a:rPr>
              <a:t>Kirsten.wild@att.net</a:t>
            </a:r>
            <a:endParaRPr lang="en-US" altLang="en-US" sz="2000" dirty="0"/>
          </a:p>
          <a:p>
            <a:pPr marL="0" indent="0" algn="ctr">
              <a:buFontTx/>
              <a:buNone/>
              <a:defRPr/>
            </a:pPr>
            <a:r>
              <a:rPr lang="en-US" altLang="en-US" sz="2000" dirty="0"/>
              <a:t>262.993.4747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3C2BE862-C8AB-9765-5093-4A4E4733E5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85800"/>
          </a:xfrm>
        </p:spPr>
        <p:txBody>
          <a:bodyPr/>
          <a:lstStyle/>
          <a:p>
            <a:r>
              <a:rPr lang="en-US" altLang="en-US"/>
              <a:t>Critical Access Hospitals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0B3F78FD-5E3B-7437-5DBC-C8BA74BDAB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438400"/>
            <a:ext cx="8686800" cy="4191000"/>
          </a:xfrm>
        </p:spPr>
        <p:txBody>
          <a:bodyPr/>
          <a:lstStyle/>
          <a:p>
            <a:r>
              <a:rPr lang="en-US" altLang="en-US" sz="2200"/>
              <a:t>Rural Flexibility Program through Balanced Budget Act of 1997</a:t>
            </a:r>
          </a:p>
          <a:p>
            <a:endParaRPr lang="en-US" altLang="en-US" sz="2200"/>
          </a:p>
          <a:p>
            <a:r>
              <a:rPr lang="en-US" altLang="en-US" sz="2200"/>
              <a:t>Created Critical Access Hospital (CAH) in response to over 400 rural hospital closures in 1980s -1990s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2000"/>
              <a:t>Reduce financial vulnerability of rural hospitals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2000"/>
              <a:t>Improve access to health care in rural communities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2000"/>
              <a:t>Cost-based reimbursement</a:t>
            </a:r>
          </a:p>
          <a:p>
            <a:pPr lvl="1"/>
            <a:endParaRPr lang="en-US" altLang="en-US" sz="2000"/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BB109A9-6836-0797-5599-24A0406D6F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85800"/>
          </a:xfrm>
        </p:spPr>
        <p:txBody>
          <a:bodyPr/>
          <a:lstStyle/>
          <a:p>
            <a:r>
              <a:rPr lang="en-US" altLang="en-US"/>
              <a:t>CAH Designation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4D7BEA9-C448-D401-B049-29CED9568D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8686800" cy="4724400"/>
          </a:xfrm>
        </p:spPr>
        <p:txBody>
          <a:bodyPr/>
          <a:lstStyle/>
          <a:p>
            <a:pPr>
              <a:defRPr/>
            </a:pPr>
            <a:endParaRPr lang="en-US" altLang="en-US" sz="2400" dirty="0">
              <a:solidFill>
                <a:srgbClr val="333333"/>
              </a:solidFill>
              <a:latin typeface="Verdana" panose="020B0604030504040204" pitchFamily="34" charset="0"/>
            </a:endParaRPr>
          </a:p>
          <a:p>
            <a:pPr>
              <a:defRPr/>
            </a:pPr>
            <a:r>
              <a:rPr lang="en-US" altLang="en-US" sz="2000" dirty="0">
                <a:solidFill>
                  <a:srgbClr val="333333"/>
                </a:solidFill>
              </a:rPr>
              <a:t>Have 25 or fewer acute care inpatient beds</a:t>
            </a:r>
          </a:p>
          <a:p>
            <a:pPr>
              <a:defRPr/>
            </a:pPr>
            <a:endParaRPr lang="en-US" altLang="en-US" sz="2000" dirty="0">
              <a:solidFill>
                <a:srgbClr val="333333"/>
              </a:solidFill>
            </a:endParaRPr>
          </a:p>
          <a:p>
            <a:pPr>
              <a:defRPr/>
            </a:pPr>
            <a:r>
              <a:rPr lang="en-US" altLang="en-US" sz="2000" dirty="0">
                <a:solidFill>
                  <a:srgbClr val="333333"/>
                </a:solidFill>
              </a:rPr>
              <a:t>Be located more than 35 miles from another hospital (exceptions)</a:t>
            </a:r>
            <a:endParaRPr lang="en-US" altLang="en-US" sz="2000" dirty="0">
              <a:solidFill>
                <a:srgbClr val="333333"/>
              </a:solidFill>
              <a:highlight>
                <a:srgbClr val="FFFF00"/>
              </a:highlight>
            </a:endParaRPr>
          </a:p>
          <a:p>
            <a:pPr>
              <a:defRPr/>
            </a:pPr>
            <a:endParaRPr lang="en-US" altLang="en-US" sz="2000" dirty="0">
              <a:solidFill>
                <a:srgbClr val="333333"/>
              </a:solidFill>
            </a:endParaRPr>
          </a:p>
          <a:p>
            <a:pPr>
              <a:defRPr/>
            </a:pPr>
            <a:r>
              <a:rPr lang="en-US" altLang="en-US" sz="2000" dirty="0">
                <a:solidFill>
                  <a:srgbClr val="333333"/>
                </a:solidFill>
              </a:rPr>
              <a:t>Maintain an annual average length of stay of 96 hours or less for acute care patients</a:t>
            </a:r>
          </a:p>
          <a:p>
            <a:pPr>
              <a:defRPr/>
            </a:pPr>
            <a:endParaRPr lang="en-US" altLang="en-US" sz="2000" dirty="0">
              <a:solidFill>
                <a:srgbClr val="333333"/>
              </a:solidFill>
            </a:endParaRPr>
          </a:p>
          <a:p>
            <a:pPr>
              <a:defRPr/>
            </a:pPr>
            <a:r>
              <a:rPr lang="en-US" altLang="en-US" sz="2000" dirty="0">
                <a:solidFill>
                  <a:srgbClr val="333333"/>
                </a:solidFill>
              </a:rPr>
              <a:t>Provide 24/7 emergency care services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C7BE9FC-AC40-6E90-C2B2-46F925B1E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r>
              <a:rPr lang="en-US" altLang="en-US"/>
              <a:t>CAH Payment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D90F657-4095-16CF-89B7-2D9B09C51D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8686800" cy="49530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/>
              <a:t>Standard Payment Method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/>
              <a:t>101% of reasonable costs for outpatient, reduced by deductible/coinsurance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 i="1"/>
              <a:t>CAH not paid for costs of practitioner services for outpatients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/>
              <a:t>Medicare Physician fee Schedule (MPFS) facility rate</a:t>
            </a:r>
          </a:p>
          <a:p>
            <a:pPr lvl="2"/>
            <a:endParaRPr lang="en-US" altLang="en-US" sz="160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/>
              <a:t>Optional (Elective) Payment Method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 i="1"/>
              <a:t>CAH paid for both facility and professional services for outpatients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 i="1"/>
              <a:t>Practitioners reassign (855R) rights to bill for services to CAH </a:t>
            </a:r>
            <a:r>
              <a:rPr lang="en-US" altLang="en-US" sz="1600"/>
              <a:t>- CAH is paid 115% of MPFS facility rate, less deductible/coinsurance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/>
              <a:t>CAH sends to MAC and practitioner signs attestation that will not bill Part B MAC for outpatient services at CAH (PECOS)</a:t>
            </a:r>
          </a:p>
          <a:p>
            <a:pPr lvl="3">
              <a:buFont typeface="Wingdings" panose="05000000000000000000" pitchFamily="2" charset="2"/>
              <a:buChar char="ü"/>
            </a:pPr>
            <a:endParaRPr lang="en-US" altLang="en-US" sz="120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altLang="en-US" sz="1600"/>
              <a:t>Practitioners can elect to file claims for profees through MAC for Parts A and B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D38F3E3-9B17-9A19-14C9-4AB7470A2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85800"/>
          </a:xfrm>
        </p:spPr>
        <p:txBody>
          <a:bodyPr/>
          <a:lstStyle/>
          <a:p>
            <a:r>
              <a:rPr lang="en-US" altLang="en-US"/>
              <a:t>OIG Objective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61F335A-A28F-B9F2-B3A5-0B8CE4BE03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133600"/>
            <a:ext cx="8686800" cy="4495800"/>
          </a:xfrm>
        </p:spPr>
        <p:txBody>
          <a:bodyPr/>
          <a:lstStyle/>
          <a:p>
            <a:endParaRPr lang="en-US" altLang="en-US" sz="2000"/>
          </a:p>
          <a:p>
            <a:r>
              <a:rPr lang="en-US" altLang="en-US" sz="2000"/>
              <a:t>Report issued Sept 2022 (A-06-21-05003)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800"/>
              <a:t>To determine whether Medicare Part B payments to CAHs for professional services, and to health care practitioners for the same services complied with federal requirements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800"/>
              <a:t>Medicare should not pay both a CAH and health care practitioner for professional services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altLang="en-US" sz="2000"/>
          </a:p>
          <a:p>
            <a:r>
              <a:rPr lang="en-US" altLang="en-US" sz="2000"/>
              <a:t>Audit Period:  March 1, 2018 – February 28, 2021 </a:t>
            </a:r>
          </a:p>
          <a:p>
            <a:endParaRPr lang="en-US" altLang="en-US" sz="2000"/>
          </a:p>
          <a:p>
            <a:r>
              <a:rPr lang="en-US" altLang="en-US" sz="2000"/>
              <a:t>3 year period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5A1FE3B-7226-9AB5-1C84-4A5FB6C44A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altLang="en-US"/>
              <a:t>OIG Findings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6AC1346-964D-E623-312D-1A60CDE895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133600"/>
            <a:ext cx="8686800" cy="4495800"/>
          </a:xfrm>
        </p:spPr>
        <p:txBody>
          <a:bodyPr/>
          <a:lstStyle/>
          <a:p>
            <a:r>
              <a:rPr lang="en-US" altLang="en-US" sz="2200"/>
              <a:t>Provided services to same beneficiaries on the same dates of service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800"/>
              <a:t>20,013 claims submitted by CAHs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800" u="sng"/>
              <a:t>20,013 claims submitted by health care practitioners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1800"/>
              <a:t>40,026 Medicare Part B claims </a:t>
            </a:r>
          </a:p>
          <a:p>
            <a:endParaRPr lang="en-US" altLang="en-US" sz="2200"/>
          </a:p>
          <a:p>
            <a:r>
              <a:rPr lang="en-US" altLang="en-US" sz="2200"/>
              <a:t>Medicare overpaid CAHs $1 million and $872,858 to practitioners </a:t>
            </a:r>
          </a:p>
          <a:p>
            <a:endParaRPr lang="en-US" altLang="en-US" sz="2200"/>
          </a:p>
          <a:p>
            <a:r>
              <a:rPr lang="en-US" altLang="en-US" sz="2200"/>
              <a:t>Beneficiaries cost sharing 		$245,148  CAH</a:t>
            </a:r>
          </a:p>
          <a:p>
            <a:pPr marL="1828800" lvl="4" indent="0">
              <a:buFontTx/>
              <a:buNone/>
            </a:pPr>
            <a:r>
              <a:rPr lang="en-US" altLang="en-US" sz="2200"/>
              <a:t>			</a:t>
            </a:r>
            <a:r>
              <a:rPr lang="en-US" altLang="en-US" sz="2200" u="sng"/>
              <a:t>$293,876  Profees</a:t>
            </a:r>
          </a:p>
          <a:p>
            <a:pPr marL="1828800" lvl="4" indent="0">
              <a:buFontTx/>
              <a:buNone/>
            </a:pPr>
            <a:r>
              <a:rPr lang="en-US" altLang="en-US" sz="2200"/>
              <a:t>			$539,024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A1EDFEA-294F-0640-4D42-38F9305F7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85800"/>
          </a:xfrm>
        </p:spPr>
        <p:txBody>
          <a:bodyPr/>
          <a:lstStyle/>
          <a:p>
            <a:r>
              <a:rPr lang="en-US" altLang="en-US"/>
              <a:t>OIG Findings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C3CAEF04-62EA-ECEB-B38E-64EF787D09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4648200"/>
          </a:xfrm>
        </p:spPr>
        <p:txBody>
          <a:bodyPr/>
          <a:lstStyle/>
          <a:p>
            <a:endParaRPr lang="en-US" altLang="en-US" sz="2200"/>
          </a:p>
          <a:p>
            <a:r>
              <a:rPr lang="en-US" altLang="en-US" sz="2200"/>
              <a:t>Medicare Part B paid CAHs for professional services by practitioners for same services provided at the CAH during and outpatient encounter</a:t>
            </a:r>
          </a:p>
          <a:p>
            <a:endParaRPr lang="en-US" altLang="en-US" sz="2200"/>
          </a:p>
          <a:p>
            <a:r>
              <a:rPr lang="en-US" altLang="en-US" sz="2200"/>
              <a:t>Same beneficiary, same DOS, same professional service</a:t>
            </a:r>
          </a:p>
          <a:p>
            <a:endParaRPr lang="en-US" altLang="en-US" sz="2200"/>
          </a:p>
          <a:p>
            <a:r>
              <a:rPr lang="en-US" altLang="en-US" sz="2200"/>
              <a:t>Duplicate claims</a:t>
            </a:r>
          </a:p>
          <a:p>
            <a:endParaRPr lang="en-US" altLang="en-US" sz="2200"/>
          </a:p>
          <a:p>
            <a:r>
              <a:rPr lang="en-US" altLang="en-US" sz="2200"/>
              <a:t>OIG identifies as Overpayments –  60-day rule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B036403-79C1-1AD2-197E-C3BAC736B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r>
              <a:rPr lang="en-US" altLang="en-US"/>
              <a:t>60-Day Rule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A19CC2D6-4EB3-97EF-2176-5ABC815E42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686800" cy="4572000"/>
          </a:xfrm>
        </p:spPr>
        <p:txBody>
          <a:bodyPr/>
          <a:lstStyle/>
          <a:p>
            <a:endParaRPr lang="en-US" altLang="en-US" sz="2400"/>
          </a:p>
          <a:p>
            <a:r>
              <a:rPr lang="en-US" altLang="en-US" sz="2400"/>
              <a:t>Reasonable diligence to identify Over-payments</a:t>
            </a:r>
          </a:p>
          <a:p>
            <a:endParaRPr lang="en-US" altLang="en-US" sz="2400"/>
          </a:p>
          <a:p>
            <a:r>
              <a:rPr lang="en-US" altLang="en-US" sz="2400"/>
              <a:t>6-year look back period</a:t>
            </a:r>
          </a:p>
          <a:p>
            <a:endParaRPr lang="en-US" altLang="en-US" sz="2400"/>
          </a:p>
          <a:p>
            <a:r>
              <a:rPr lang="en-US" altLang="en-US" sz="2400"/>
              <a:t>Must report/return overpayments by no later than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2000"/>
              <a:t>60 days after identifying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sz="2000"/>
              <a:t>The date any corresponding cost report is due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D108945-1088-088F-300F-BDAE9689B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838200"/>
          </a:xfrm>
        </p:spPr>
        <p:txBody>
          <a:bodyPr/>
          <a:lstStyle/>
          <a:p>
            <a:r>
              <a:rPr lang="en-US" altLang="en-US"/>
              <a:t>OIG Recommendations to CMS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D6A2409-672D-3495-9025-BBFF573C03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686800" cy="4572000"/>
          </a:xfrm>
        </p:spPr>
        <p:txBody>
          <a:bodyPr/>
          <a:lstStyle/>
          <a:p>
            <a:endParaRPr lang="en-US" altLang="en-US" sz="2400"/>
          </a:p>
          <a:p>
            <a:r>
              <a:rPr lang="en-US" altLang="en-US" sz="2400"/>
              <a:t>Direct the MACs to recover the respective overpayments from CAHs and providers</a:t>
            </a:r>
          </a:p>
          <a:p>
            <a:endParaRPr lang="en-US" altLang="en-US" sz="2400"/>
          </a:p>
          <a:p>
            <a:r>
              <a:rPr lang="en-US" altLang="en-US" sz="2400"/>
              <a:t>Develop claim system edits to prevent and detect overpayments for professional services</a:t>
            </a:r>
          </a:p>
          <a:p>
            <a:endParaRPr lang="en-US" altLang="en-US" sz="2400"/>
          </a:p>
          <a:p>
            <a:r>
              <a:rPr lang="en-US" altLang="en-US" sz="2400"/>
              <a:t>Direct MACs to provide education to CAHs and providers on their obligation to bill services correctly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-hfma-powerpoint">
  <a:themeElements>
    <a:clrScheme name="template-hfma-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-hfma-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template-hfma-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-hfma-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-hfma-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7794</TotalTime>
  <Words>686</Words>
  <Application>Microsoft Office PowerPoint</Application>
  <PresentationFormat>On-screen Show (4:3)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template-hfma-powerpoint</vt:lpstr>
      <vt:lpstr>Medicare Part B Overpayments to Critical Access Hospitals and Providers</vt:lpstr>
      <vt:lpstr>Critical Access Hospitals</vt:lpstr>
      <vt:lpstr>CAH Designation</vt:lpstr>
      <vt:lpstr>CAH Payment</vt:lpstr>
      <vt:lpstr>OIG Objective</vt:lpstr>
      <vt:lpstr>OIG Findings</vt:lpstr>
      <vt:lpstr>OIG Findings</vt:lpstr>
      <vt:lpstr>60-Day Rule</vt:lpstr>
      <vt:lpstr>OIG Recommendations to CMS</vt:lpstr>
      <vt:lpstr>CMS Response to OIG</vt:lpstr>
      <vt:lpstr>OIG Response to CMS</vt:lpstr>
      <vt:lpstr>Take Aways</vt:lpstr>
      <vt:lpstr>OIG Audits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template-hfma-powerpoint</dc:title>
  <dc:subject>&amp;lt;p&amp;gt;* * *  &amp;lt;/p&amp;gt;</dc:subject>
  <dc:creator>BUILTIN BUILTIN</dc:creator>
  <dc:description>&amp;lt;p&amp;gt;* * *  &amp;lt;/p&amp;gt;</dc:description>
  <cp:lastModifiedBy>Nolan, Colleen</cp:lastModifiedBy>
  <cp:revision>62</cp:revision>
  <dcterms:created xsi:type="dcterms:W3CDTF">2010-02-22T19:46:41Z</dcterms:created>
  <dcterms:modified xsi:type="dcterms:W3CDTF">2023-05-25T15:44:54Z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ktContentLanguage">
    <vt:i4>1033</vt:i4>
  </property>
  <property fmtid="{D5CDD505-2E9C-101B-9397-08002B2CF9AE}" pid="3" name="EktQuickLink">
    <vt:lpwstr>DownloadAsset.aspx?id=3470</vt:lpwstr>
  </property>
  <property fmtid="{D5CDD505-2E9C-101B-9397-08002B2CF9AE}" pid="4" name="EktContentType">
    <vt:i4>101</vt:i4>
  </property>
  <property fmtid="{D5CDD505-2E9C-101B-9397-08002B2CF9AE}" pid="5" name="EktFolderName">
    <vt:lpwstr/>
  </property>
  <property fmtid="{D5CDD505-2E9C-101B-9397-08002B2CF9AE}" pid="6" name="EktCmsPath">
    <vt:lpwstr>&amp;lt;p&amp;gt;* * *  &amp;lt;/p&amp;gt;</vt:lpwstr>
  </property>
  <property fmtid="{D5CDD505-2E9C-101B-9397-08002B2CF9AE}" pid="7" name="EktExpiryType">
    <vt:i4>1</vt:i4>
  </property>
  <property fmtid="{D5CDD505-2E9C-101B-9397-08002B2CF9AE}" pid="8" name="EktDateCreated">
    <vt:filetime>2010-02-23T01:47:44Z</vt:filetime>
  </property>
  <property fmtid="{D5CDD505-2E9C-101B-9397-08002B2CF9AE}" pid="9" name="EktDateModified">
    <vt:filetime>2010-04-13T01:11:13Z</vt:filetime>
  </property>
  <property fmtid="{D5CDD505-2E9C-101B-9397-08002B2CF9AE}" pid="10" name="EktTaxCategory">
    <vt:lpwstr/>
  </property>
  <property fmtid="{D5CDD505-2E9C-101B-9397-08002B2CF9AE}" pid="11" name="EktCmsSize">
    <vt:i4>167936</vt:i4>
  </property>
  <property fmtid="{D5CDD505-2E9C-101B-9397-08002B2CF9AE}" pid="12" name="EktSearchable">
    <vt:i4>1</vt:i4>
  </property>
  <property fmtid="{D5CDD505-2E9C-101B-9397-08002B2CF9AE}" pid="13" name="EktEDescription">
    <vt:lpwstr>Summary &amp;lt;p&amp;gt;* * *  &amp;lt;/p&amp;gt;</vt:lpwstr>
  </property>
  <property fmtid="{D5CDD505-2E9C-101B-9397-08002B2CF9AE}" pid="14" name="ekttaxonomyenabled">
    <vt:i4>1</vt:i4>
  </property>
  <property fmtid="{D5CDD505-2E9C-101B-9397-08002B2CF9AE}" pid="15" name="EktiFrame_Height">
    <vt:i4>500</vt:i4>
  </property>
  <property fmtid="{D5CDD505-2E9C-101B-9397-08002B2CF9AE}" pid="16" name="EktContentSubType">
    <vt:i4>0</vt:i4>
  </property>
  <property fmtid="{D5CDD505-2E9C-101B-9397-08002B2CF9AE}" pid="17" name="EktPrimary_Knowledge_Center">
    <vt:lpwstr/>
  </property>
  <property fmtid="{D5CDD505-2E9C-101B-9397-08002B2CF9AE}" pid="18" name="EktiFrame_Url">
    <vt:lpwstr/>
  </property>
</Properties>
</file>