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>
            <a:extLst>
              <a:ext uri="{FF2B5EF4-FFF2-40B4-BE49-F238E27FC236}">
                <a16:creationId xmlns:a16="http://schemas.microsoft.com/office/drawing/2014/main" id="{FF35C411-5D69-FEA3-44D6-498615298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81280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523CA4D-7FE7-F4B6-C240-CC1E8386241E}"/>
              </a:ext>
            </a:extLst>
          </p:cNvPr>
          <p:cNvCxnSpPr/>
          <p:nvPr/>
        </p:nvCxnSpPr>
        <p:spPr bwMode="auto">
          <a:xfrm>
            <a:off x="0" y="1066800"/>
            <a:ext cx="12192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2A187D61-E909-18A1-918C-FCA1BF1E0F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C1C8B781-E30E-A066-073C-74390911B1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1EDAF64D-0C1F-C5B6-5BD8-8B863FAD5A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4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85DDF35-96B1-C4E8-C799-278156D734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1455498-DF33-5A2F-D8B7-B8FD705505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3B7CE80-13E9-DC75-F024-87D460E95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19200"/>
            <a:ext cx="28956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219200"/>
            <a:ext cx="84836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1E44920-C56F-3387-2827-1C38895F72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A80528A-7431-BD2E-38C6-5B52819D34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8F30ABC-9844-0CE6-ECE3-0E127E186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85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639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91AAAF2-7BEF-5A61-2D2F-2ED39E0D0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8F83671-4403-11A2-CC2E-06A36868F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BFACB6C-C4CB-DD55-6F2F-761EBCE54B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6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AC814D3-DF5B-FD4E-4D27-EC112F7546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0D8072B-52B4-EAD0-5D31-037D3FE006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90CFE2C0-500A-FD80-91D4-22A0A72DD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2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5689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0"/>
            <a:ext cx="5689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D6ED18E-BFFA-43AB-4655-9E5CE23EE0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804435E-CE3E-1BB0-FDF2-9DB7534FE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C6ACC56-064F-4D93-8A53-2DF3BA1236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9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5B7022AB-0B9A-2067-DC1E-FDAF792AF6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61E8428A-B632-2C0D-1082-84560D5CF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ABEE0823-3C0E-3E53-EAAB-DAE11A3F04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8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5F885E64-0DFB-04B3-F655-03EAF79A1F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1C75E41-A220-4FF7-6664-BDD39B4528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0832FD8-9123-6E2A-7CD4-9BF3B33BAA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2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CFF25177-0A83-260D-9D78-DB391E280A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C64A288B-5428-19BD-098A-74A84010C0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DB4844D-3AD1-5C9C-D097-7E9F2C487C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6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EDDF13A-A2BF-C2C9-E140-07D35DFA0C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76FD11B-FCA7-2933-EC67-CF56C445AB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4B49AF7-5F07-2E4B-21BD-36364CADAC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63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4509A57-2846-D0B9-1F4F-76B9C655F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DD23476-77DE-79DF-5DF7-30F42E8380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B9D9BD5-8AD7-AECC-3F0C-EA62B54A2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9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8E22766E-2F66-2F3A-2966-56C583402B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19200"/>
            <a:ext cx="1097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4DC77E80-9106-ACE5-9DE9-9DC897383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1158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0FEC406B-F969-3273-C1DC-103512BFC4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629400"/>
            <a:ext cx="28448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6699"/>
                </a:solidFill>
                <a:effectLst/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58C9F93D-C4EE-CCA7-E786-C204A2E578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629400"/>
            <a:ext cx="38608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6699"/>
                </a:solidFill>
                <a:effectLst/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582BA0E0-55F8-148C-545A-7A219D5E605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629400"/>
            <a:ext cx="28448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6699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pic>
        <p:nvPicPr>
          <p:cNvPr id="1031" name="Picture 2">
            <a:extLst>
              <a:ext uri="{FF2B5EF4-FFF2-40B4-BE49-F238E27FC236}">
                <a16:creationId xmlns:a16="http://schemas.microsoft.com/office/drawing/2014/main" id="{4A84F95F-528B-6EC7-E75E-FE2FCD56C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81280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E5D93B5-C8B0-83B4-58B2-4D60F48FB3E5}"/>
              </a:ext>
            </a:extLst>
          </p:cNvPr>
          <p:cNvCxnSpPr/>
          <p:nvPr/>
        </p:nvCxnSpPr>
        <p:spPr bwMode="auto">
          <a:xfrm>
            <a:off x="0" y="1270794"/>
            <a:ext cx="1219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76C1A8D-2B4C-3077-EB73-3F72FC1D8A28}"/>
              </a:ext>
            </a:extLst>
          </p:cNvPr>
          <p:cNvCxnSpPr/>
          <p:nvPr/>
        </p:nvCxnSpPr>
        <p:spPr bwMode="auto">
          <a:xfrm>
            <a:off x="0" y="1066800"/>
            <a:ext cx="12192000" cy="0"/>
          </a:xfrm>
          <a:prstGeom prst="line">
            <a:avLst/>
          </a:prstGeom>
          <a:ln w="15875"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11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99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dconsultinginc.net/" TargetMode="External"/><Relationship Id="rId2" Type="http://schemas.openxmlformats.org/officeDocument/2006/relationships/hyperlink" Target="mailto:kirsten@wildconsultinginc.ne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B953DEE8-FEEA-D1D3-CCBA-4D9D1FFBE8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OIG Review of Payment Model for Provider-Based Facilities</a:t>
            </a: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0B3D19C2-D217-50CC-3184-873D02E21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242815"/>
            <a:ext cx="8534400" cy="1752600"/>
          </a:xfrm>
        </p:spPr>
        <p:txBody>
          <a:bodyPr/>
          <a:lstStyle/>
          <a:p>
            <a:r>
              <a:rPr lang="en-US" dirty="0"/>
              <a:t>Wild Consulting, Inc.</a:t>
            </a:r>
          </a:p>
          <a:p>
            <a:r>
              <a:rPr lang="en-US" dirty="0"/>
              <a:t>May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10438130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368935" rIns="0" bIns="0" rtlCol="0">
            <a:spAutoFit/>
          </a:bodyPr>
          <a:lstStyle/>
          <a:p>
            <a:pPr marL="771525">
              <a:lnSpc>
                <a:spcPct val="100000"/>
              </a:lnSpc>
              <a:spcBef>
                <a:spcPts val="2905"/>
              </a:spcBef>
            </a:pPr>
            <a:r>
              <a:rPr spc="-10" dirty="0"/>
              <a:t>Findings: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79979"/>
            <a:ext cx="9732645" cy="131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rebuchet MS"/>
                <a:cs typeface="Trebuchet MS"/>
              </a:rPr>
              <a:t>Services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performed</a:t>
            </a:r>
            <a:r>
              <a:rPr sz="2400" spc="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in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freestanding</a:t>
            </a:r>
            <a:r>
              <a:rPr sz="2400" spc="3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clinic</a:t>
            </a:r>
            <a:r>
              <a:rPr sz="2400" spc="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(not </a:t>
            </a:r>
            <a:r>
              <a:rPr sz="2400" spc="-35" dirty="0">
                <a:latin typeface="Trebuchet MS"/>
                <a:cs typeface="Trebuchet MS"/>
              </a:rPr>
              <a:t>PB-</a:t>
            </a:r>
            <a:r>
              <a:rPr sz="2400" dirty="0">
                <a:latin typeface="Trebuchet MS"/>
                <a:cs typeface="Trebuchet MS"/>
              </a:rPr>
              <a:t>clinic),</a:t>
            </a:r>
            <a:r>
              <a:rPr sz="2400" spc="2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meaning: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50" dirty="0">
              <a:latin typeface="Trebuchet MS"/>
              <a:cs typeface="Trebuchet MS"/>
            </a:endParaRPr>
          </a:p>
          <a:p>
            <a:pPr marL="469900" marR="5080">
              <a:lnSpc>
                <a:spcPts val="2340"/>
              </a:lnSpc>
            </a:pPr>
            <a:r>
              <a:rPr sz="2200" spc="-10" dirty="0">
                <a:latin typeface="Trebuchet MS"/>
                <a:cs typeface="Trebuchet MS"/>
              </a:rPr>
              <a:t>Physicians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paid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at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rates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for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freestanding</a:t>
            </a:r>
            <a:r>
              <a:rPr sz="2200" spc="-9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Physician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Fee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Schedule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(PFS)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spc="-25" dirty="0">
                <a:latin typeface="Trebuchet MS"/>
                <a:cs typeface="Trebuchet MS"/>
              </a:rPr>
              <a:t>and </a:t>
            </a:r>
            <a:r>
              <a:rPr sz="2200" dirty="0">
                <a:latin typeface="Trebuchet MS"/>
                <a:cs typeface="Trebuchet MS"/>
              </a:rPr>
              <a:t>hospitals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not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paid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under</a:t>
            </a:r>
            <a:r>
              <a:rPr sz="2200" spc="-70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OPPS</a:t>
            </a:r>
            <a:endParaRPr sz="22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1885" y="3997197"/>
            <a:ext cx="6937375" cy="103297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080" indent="39370">
              <a:lnSpc>
                <a:spcPts val="2350"/>
              </a:lnSpc>
              <a:spcBef>
                <a:spcPts val="415"/>
              </a:spcBef>
            </a:pPr>
            <a:r>
              <a:rPr sz="2200" dirty="0">
                <a:latin typeface="Trebuchet MS"/>
                <a:cs typeface="Trebuchet MS"/>
              </a:rPr>
              <a:t>Medicare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Program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could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have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realized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cost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savings </a:t>
            </a:r>
            <a:r>
              <a:rPr sz="2200" dirty="0">
                <a:latin typeface="Trebuchet MS"/>
                <a:cs typeface="Trebuchet MS"/>
              </a:rPr>
              <a:t>Medicare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beneficiaries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could</a:t>
            </a:r>
            <a:r>
              <a:rPr sz="2200" spc="-7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have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realized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cost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savings</a:t>
            </a:r>
            <a:endParaRPr sz="2200" dirty="0">
              <a:latin typeface="Trebuchet MS"/>
              <a:cs typeface="Trebuchet MS"/>
            </a:endParaRPr>
          </a:p>
          <a:p>
            <a:pPr marL="4499610">
              <a:lnSpc>
                <a:spcPct val="100000"/>
              </a:lnSpc>
              <a:spcBef>
                <a:spcPts val="175"/>
              </a:spcBef>
            </a:pPr>
            <a:r>
              <a:rPr sz="22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Combined</a:t>
            </a:r>
            <a:r>
              <a:rPr sz="2200" u="sng" spc="-12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savings</a:t>
            </a:r>
            <a:endParaRPr sz="22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21967" y="3997197"/>
            <a:ext cx="1843405" cy="10204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495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Trebuchet MS"/>
                <a:cs typeface="Trebuchet MS"/>
              </a:rPr>
              <a:t>$</a:t>
            </a:r>
            <a:r>
              <a:rPr sz="2200" dirty="0">
                <a:latin typeface="Trebuchet MS"/>
                <a:cs typeface="Trebuchet MS"/>
              </a:rPr>
              <a:t>1.3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billion</a:t>
            </a:r>
            <a:endParaRPr sz="2200" dirty="0">
              <a:latin typeface="Trebuchet MS"/>
              <a:cs typeface="Trebuchet MS"/>
            </a:endParaRPr>
          </a:p>
          <a:p>
            <a:pPr marL="305435">
              <a:lnSpc>
                <a:spcPts val="2495"/>
              </a:lnSpc>
            </a:pPr>
            <a:r>
              <a:rPr sz="22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$334</a:t>
            </a:r>
            <a:r>
              <a:rPr sz="2200" u="sng" spc="-7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million</a:t>
            </a:r>
            <a:endParaRPr sz="2200" dirty="0">
              <a:latin typeface="Trebuchet MS"/>
              <a:cs typeface="Trebuchet MS"/>
            </a:endParaRPr>
          </a:p>
          <a:p>
            <a:pPr marL="171450">
              <a:lnSpc>
                <a:spcPct val="100000"/>
              </a:lnSpc>
              <a:spcBef>
                <a:spcPts val="204"/>
              </a:spcBef>
            </a:pPr>
            <a:r>
              <a:rPr sz="2200" dirty="0">
                <a:latin typeface="Trebuchet MS"/>
                <a:cs typeface="Trebuchet MS"/>
              </a:rPr>
              <a:t>1.6</a:t>
            </a:r>
            <a:r>
              <a:rPr sz="2200" spc="-4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billion</a:t>
            </a:r>
            <a:endParaRPr sz="22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6939" y="5710529"/>
            <a:ext cx="89789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500" i="1" dirty="0">
                <a:latin typeface="Trebuchet MS"/>
                <a:cs typeface="Trebuchet MS"/>
              </a:rPr>
              <a:t>Beneficiary</a:t>
            </a:r>
            <a:r>
              <a:rPr sz="1500" i="1" spc="-2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cost</a:t>
            </a:r>
            <a:r>
              <a:rPr sz="1500" i="1" spc="-2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sharing</a:t>
            </a:r>
            <a:r>
              <a:rPr sz="1500" i="1" spc="-2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would</a:t>
            </a:r>
            <a:r>
              <a:rPr sz="1500" i="1" spc="-2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actually</a:t>
            </a:r>
            <a:r>
              <a:rPr sz="1500" i="1" spc="-25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be</a:t>
            </a:r>
            <a:r>
              <a:rPr sz="1500" i="1" spc="-2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lower</a:t>
            </a:r>
            <a:r>
              <a:rPr sz="1500" i="1" spc="-3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as</a:t>
            </a:r>
            <a:r>
              <a:rPr sz="1500" i="1" spc="-5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would</a:t>
            </a:r>
            <a:r>
              <a:rPr sz="1500" i="1" spc="-25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be</a:t>
            </a:r>
            <a:r>
              <a:rPr sz="1500" i="1" spc="-2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based</a:t>
            </a:r>
            <a:r>
              <a:rPr sz="1500" i="1" spc="-1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only</a:t>
            </a:r>
            <a:r>
              <a:rPr sz="1500" i="1" spc="-15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on</a:t>
            </a:r>
            <a:r>
              <a:rPr sz="1500" i="1" spc="-1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freestanding</a:t>
            </a:r>
            <a:r>
              <a:rPr sz="1500" i="1" spc="-10" dirty="0">
                <a:latin typeface="Trebuchet MS"/>
                <a:cs typeface="Trebuchet MS"/>
              </a:rPr>
              <a:t> </a:t>
            </a:r>
            <a:r>
              <a:rPr sz="1500" i="1" dirty="0">
                <a:latin typeface="Trebuchet MS"/>
                <a:cs typeface="Trebuchet MS"/>
              </a:rPr>
              <a:t>facility</a:t>
            </a:r>
            <a:r>
              <a:rPr sz="1500" i="1" spc="-10" dirty="0">
                <a:latin typeface="Trebuchet MS"/>
                <a:cs typeface="Trebuchet MS"/>
              </a:rPr>
              <a:t> </a:t>
            </a:r>
            <a:r>
              <a:rPr sz="1500" i="1" spc="-20" dirty="0">
                <a:latin typeface="Trebuchet MS"/>
                <a:cs typeface="Trebuchet MS"/>
              </a:rPr>
              <a:t>rate</a:t>
            </a:r>
            <a:endParaRPr sz="15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100">
              <a:latin typeface="Times New Roman"/>
              <a:cs typeface="Times New Roman"/>
            </a:endParaRPr>
          </a:p>
          <a:p>
            <a:pPr marL="2526030">
              <a:lnSpc>
                <a:spcPct val="100000"/>
              </a:lnSpc>
              <a:spcBef>
                <a:spcPts val="3345"/>
              </a:spcBef>
            </a:pP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Quality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7273" y="1768830"/>
            <a:ext cx="6002655" cy="1263166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MedPac</a:t>
            </a:r>
            <a:r>
              <a:rPr sz="2000" spc="-13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Report:</a:t>
            </a:r>
            <a:endParaRPr sz="2000" dirty="0">
              <a:latin typeface="Trebuchet MS"/>
              <a:cs typeface="Trebuchet MS"/>
            </a:endParaRPr>
          </a:p>
          <a:p>
            <a:pPr marL="698500" marR="5080" lvl="1" indent="-228600">
              <a:lnSpc>
                <a:spcPts val="2160"/>
              </a:lnSpc>
              <a:spcBef>
                <a:spcPts val="525"/>
              </a:spcBef>
              <a:buFont typeface="Wingdings"/>
              <a:buChar char=""/>
              <a:tabLst>
                <a:tab pos="698500" algn="l"/>
              </a:tabLst>
            </a:pPr>
            <a:r>
              <a:rPr sz="2000" i="1" dirty="0">
                <a:latin typeface="Trebuchet MS"/>
                <a:cs typeface="Trebuchet MS"/>
              </a:rPr>
              <a:t>Increased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payments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to</a:t>
            </a:r>
            <a:r>
              <a:rPr sz="2000" i="1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provider-</a:t>
            </a:r>
            <a:r>
              <a:rPr sz="2000" i="1" spc="-10" dirty="0">
                <a:latin typeface="Trebuchet MS"/>
                <a:cs typeface="Trebuchet MS"/>
              </a:rPr>
              <a:t>based </a:t>
            </a:r>
            <a:r>
              <a:rPr sz="2000" i="1" dirty="0">
                <a:latin typeface="Trebuchet MS"/>
                <a:cs typeface="Trebuchet MS"/>
              </a:rPr>
              <a:t>facilities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did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not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result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clear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benefits,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spc="-20" dirty="0">
                <a:latin typeface="Trebuchet MS"/>
                <a:cs typeface="Trebuchet MS"/>
              </a:rPr>
              <a:t>such </a:t>
            </a:r>
            <a:r>
              <a:rPr sz="2000" i="1" dirty="0">
                <a:latin typeface="Trebuchet MS"/>
                <a:cs typeface="Trebuchet MS"/>
              </a:rPr>
              <a:t>as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improved</a:t>
            </a:r>
            <a:r>
              <a:rPr sz="2000" i="1" spc="-5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quality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of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care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for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10" dirty="0">
                <a:latin typeface="Trebuchet MS"/>
                <a:cs typeface="Trebuchet MS"/>
              </a:rPr>
              <a:t>beneficiaries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7273" y="3456279"/>
            <a:ext cx="5912485" cy="15252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2014</a:t>
            </a:r>
            <a:r>
              <a:rPr sz="2000" spc="-9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MedPac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Report:</a:t>
            </a:r>
            <a:endParaRPr sz="2000" dirty="0">
              <a:latin typeface="Trebuchet MS"/>
              <a:cs typeface="Trebuchet MS"/>
            </a:endParaRPr>
          </a:p>
          <a:p>
            <a:pPr marL="698500" marR="5080" lvl="1" indent="-228600">
              <a:lnSpc>
                <a:spcPct val="90000"/>
              </a:lnSpc>
              <a:spcBef>
                <a:spcPts val="505"/>
              </a:spcBef>
              <a:buFont typeface="Wingdings"/>
              <a:buChar char=""/>
              <a:tabLst>
                <a:tab pos="698500" algn="l"/>
              </a:tabLst>
            </a:pPr>
            <a:r>
              <a:rPr sz="2000" i="1" dirty="0">
                <a:latin typeface="Trebuchet MS"/>
                <a:cs typeface="Trebuchet MS"/>
              </a:rPr>
              <a:t>Medicare</a:t>
            </a:r>
            <a:r>
              <a:rPr sz="2000" i="1" spc="-5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should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be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prudent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purchaser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spc="-25" dirty="0">
                <a:latin typeface="Trebuchet MS"/>
                <a:cs typeface="Trebuchet MS"/>
              </a:rPr>
              <a:t>and </a:t>
            </a:r>
            <a:r>
              <a:rPr sz="2000" i="1" dirty="0">
                <a:latin typeface="Trebuchet MS"/>
                <a:cs typeface="Trebuchet MS"/>
              </a:rPr>
              <a:t>should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not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pay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more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for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service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spc="-25" dirty="0">
                <a:latin typeface="Trebuchet MS"/>
                <a:cs typeface="Trebuchet MS"/>
              </a:rPr>
              <a:t>one </a:t>
            </a:r>
            <a:r>
              <a:rPr sz="2000" i="1" dirty="0">
                <a:latin typeface="Trebuchet MS"/>
                <a:cs typeface="Trebuchet MS"/>
              </a:rPr>
              <a:t>setting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than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another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if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the</a:t>
            </a:r>
            <a:r>
              <a:rPr sz="2000" i="1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same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spc="-10" dirty="0">
                <a:latin typeface="Trebuchet MS"/>
                <a:cs typeface="Trebuchet MS"/>
              </a:rPr>
              <a:t>service </a:t>
            </a:r>
            <a:r>
              <a:rPr sz="2000" i="1" dirty="0">
                <a:latin typeface="Trebuchet MS"/>
                <a:cs typeface="Trebuchet MS"/>
              </a:rPr>
              <a:t>could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be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safely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provided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different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spc="-10" dirty="0">
                <a:latin typeface="Trebuchet MS"/>
                <a:cs typeface="Trebuchet MS"/>
              </a:rPr>
              <a:t>settings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400">
              <a:latin typeface="Times New Roman"/>
              <a:cs typeface="Times New Roman"/>
            </a:endParaRPr>
          </a:p>
          <a:p>
            <a:pPr marL="901065" marR="628015" indent="1271270" algn="r">
              <a:lnSpc>
                <a:spcPts val="4750"/>
              </a:lnSpc>
            </a:pPr>
            <a:r>
              <a:rPr sz="4400" spc="-35" dirty="0">
                <a:solidFill>
                  <a:srgbClr val="FFFFFF"/>
                </a:solidFill>
                <a:latin typeface="Trebuchet MS"/>
                <a:cs typeface="Trebuchet MS"/>
              </a:rPr>
              <a:t>Payment </a:t>
            </a:r>
            <a:r>
              <a:rPr sz="4400" dirty="0">
                <a:solidFill>
                  <a:srgbClr val="FFFFFF"/>
                </a:solidFill>
                <a:latin typeface="Trebuchet MS"/>
                <a:cs typeface="Trebuchet MS"/>
              </a:rPr>
              <a:t>Adjusters</a:t>
            </a:r>
            <a:r>
              <a:rPr sz="44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spc="-25" dirty="0">
                <a:solidFill>
                  <a:srgbClr val="FFFFFF"/>
                </a:solidFill>
                <a:latin typeface="Trebuchet MS"/>
                <a:cs typeface="Trebuchet MS"/>
              </a:rPr>
              <a:t>and </a:t>
            </a: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Equalizers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0" y="1839467"/>
            <a:ext cx="5965190" cy="3048912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0665" marR="53340" indent="-227965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Attempt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more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closely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align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Medicare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payments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Provider-</a:t>
            </a:r>
            <a:r>
              <a:rPr sz="2000" dirty="0">
                <a:latin typeface="Trebuchet MS"/>
                <a:cs typeface="Trebuchet MS"/>
              </a:rPr>
              <a:t>Based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facilities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with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freestanding facilities</a:t>
            </a:r>
            <a:endParaRPr sz="2000" dirty="0">
              <a:latin typeface="Trebuchet MS"/>
              <a:cs typeface="Trebuchet MS"/>
            </a:endParaRPr>
          </a:p>
          <a:p>
            <a:pPr marL="698500" marR="5080" lvl="1" indent="-228600">
              <a:lnSpc>
                <a:spcPts val="2160"/>
              </a:lnSpc>
              <a:spcBef>
                <a:spcPts val="490"/>
              </a:spcBef>
              <a:buFont typeface="Wingdings"/>
              <a:buChar char=""/>
              <a:tabLst>
                <a:tab pos="698500" algn="l"/>
              </a:tabLst>
            </a:pPr>
            <a:r>
              <a:rPr sz="2000" dirty="0">
                <a:latin typeface="Trebuchet MS"/>
                <a:cs typeface="Trebuchet MS"/>
              </a:rPr>
              <a:t>In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CY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2018,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40%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reduction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payment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of</a:t>
            </a:r>
            <a:r>
              <a:rPr sz="2000" spc="-20" dirty="0">
                <a:latin typeface="Trebuchet MS"/>
                <a:cs typeface="Trebuchet MS"/>
              </a:rPr>
              <a:t> OPPS </a:t>
            </a:r>
            <a:r>
              <a:rPr sz="2000" dirty="0">
                <a:latin typeface="Trebuchet MS"/>
                <a:cs typeface="Trebuchet MS"/>
              </a:rPr>
              <a:t>(nonexcepted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facilities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–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started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billing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for </a:t>
            </a:r>
            <a:r>
              <a:rPr sz="2000" spc="-10" dirty="0">
                <a:latin typeface="Trebuchet MS"/>
                <a:cs typeface="Trebuchet MS"/>
              </a:rPr>
              <a:t>provider-</a:t>
            </a:r>
            <a:r>
              <a:rPr sz="2000" dirty="0">
                <a:latin typeface="Trebuchet MS"/>
                <a:cs typeface="Trebuchet MS"/>
              </a:rPr>
              <a:t>based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services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after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November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2015)</a:t>
            </a:r>
            <a:endParaRPr sz="2000" dirty="0">
              <a:latin typeface="Trebuchet MS"/>
              <a:cs typeface="Trebuchet MS"/>
            </a:endParaRPr>
          </a:p>
          <a:p>
            <a:pPr marL="698500" marR="40005" lvl="1" indent="-228600">
              <a:lnSpc>
                <a:spcPts val="2160"/>
              </a:lnSpc>
              <a:spcBef>
                <a:spcPts val="505"/>
              </a:spcBef>
              <a:buFont typeface="Wingdings"/>
              <a:buChar char=""/>
              <a:tabLst>
                <a:tab pos="698500" algn="l"/>
              </a:tabLst>
            </a:pPr>
            <a:r>
              <a:rPr sz="2000" dirty="0">
                <a:latin typeface="Trebuchet MS"/>
                <a:cs typeface="Trebuchet MS"/>
              </a:rPr>
              <a:t>In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CY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2019,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the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40%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reduction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applied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both </a:t>
            </a:r>
            <a:r>
              <a:rPr sz="2000" dirty="0">
                <a:latin typeface="Trebuchet MS"/>
                <a:cs typeface="Trebuchet MS"/>
              </a:rPr>
              <a:t>nonexcepted</a:t>
            </a:r>
            <a:r>
              <a:rPr sz="2000" spc="-8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excepted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facilities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to </a:t>
            </a:r>
            <a:r>
              <a:rPr sz="2000" dirty="0">
                <a:latin typeface="Trebuchet MS"/>
                <a:cs typeface="Trebuchet MS"/>
              </a:rPr>
              <a:t>equalize</a:t>
            </a:r>
            <a:r>
              <a:rPr sz="2000" spc="-7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payment</a:t>
            </a:r>
            <a:r>
              <a:rPr sz="2000" spc="-7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between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them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235"/>
              </a:spcBef>
              <a:buFont typeface="Wingdings"/>
              <a:buChar char=""/>
              <a:tabLst>
                <a:tab pos="698500" algn="l"/>
              </a:tabLst>
            </a:pP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others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539750" rIns="0" bIns="0" rtlCol="0">
            <a:spAutoFit/>
          </a:bodyPr>
          <a:lstStyle/>
          <a:p>
            <a:pPr marR="31750" algn="r">
              <a:lnSpc>
                <a:spcPts val="5015"/>
              </a:lnSpc>
              <a:spcBef>
                <a:spcPts val="4250"/>
              </a:spcBef>
            </a:pPr>
            <a:r>
              <a:rPr sz="4400" spc="-25" dirty="0">
                <a:solidFill>
                  <a:srgbClr val="FFFFFF"/>
                </a:solidFill>
                <a:latin typeface="Trebuchet MS"/>
                <a:cs typeface="Trebuchet MS"/>
              </a:rPr>
              <a:t>OIG</a:t>
            </a:r>
            <a:endParaRPr sz="4400">
              <a:latin typeface="Trebuchet MS"/>
              <a:cs typeface="Trebuchet MS"/>
            </a:endParaRPr>
          </a:p>
          <a:p>
            <a:pPr marL="381635">
              <a:lnSpc>
                <a:spcPts val="5015"/>
              </a:lnSpc>
            </a:pP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Recommendations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7273" y="1974852"/>
            <a:ext cx="5693410" cy="115443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40665" marR="5080" indent="-227965">
              <a:lnSpc>
                <a:spcPct val="90000"/>
              </a:lnSpc>
              <a:spcBef>
                <a:spcPts val="34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b="1" i="1" dirty="0">
                <a:latin typeface="Trebuchet MS"/>
                <a:cs typeface="Trebuchet MS"/>
              </a:rPr>
              <a:t>Even</a:t>
            </a:r>
            <a:r>
              <a:rPr sz="2000" b="1" i="1" spc="-3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after</a:t>
            </a:r>
            <a:r>
              <a:rPr sz="2000" b="1" i="1" spc="-2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implementation</a:t>
            </a:r>
            <a:r>
              <a:rPr sz="2000" b="1" i="1" spc="-7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of</a:t>
            </a:r>
            <a:r>
              <a:rPr sz="2000" b="1" i="1" spc="-2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CMS</a:t>
            </a:r>
            <a:r>
              <a:rPr sz="2000" b="1" i="1" spc="-25" dirty="0">
                <a:latin typeface="Trebuchet MS"/>
                <a:cs typeface="Trebuchet MS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adjusters </a:t>
            </a:r>
            <a:r>
              <a:rPr sz="2000" b="1" i="1" dirty="0">
                <a:latin typeface="Trebuchet MS"/>
                <a:cs typeface="Trebuchet MS"/>
              </a:rPr>
              <a:t>and</a:t>
            </a:r>
            <a:r>
              <a:rPr sz="2000" b="1" i="1" spc="-1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equalizers,</a:t>
            </a:r>
            <a:r>
              <a:rPr sz="2000" b="1" i="1" spc="-45" dirty="0">
                <a:latin typeface="Trebuchet MS"/>
                <a:cs typeface="Trebuchet MS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Provider-</a:t>
            </a:r>
            <a:r>
              <a:rPr sz="2000" b="1" i="1" dirty="0">
                <a:latin typeface="Trebuchet MS"/>
                <a:cs typeface="Trebuchet MS"/>
              </a:rPr>
              <a:t>Based</a:t>
            </a:r>
            <a:r>
              <a:rPr sz="2000" b="1" i="1" spc="-40" dirty="0">
                <a:latin typeface="Trebuchet MS"/>
                <a:cs typeface="Trebuchet MS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facilities </a:t>
            </a:r>
            <a:r>
              <a:rPr sz="2000" b="1" i="1" dirty="0">
                <a:latin typeface="Trebuchet MS"/>
                <a:cs typeface="Trebuchet MS"/>
              </a:rPr>
              <a:t>continue</a:t>
            </a:r>
            <a:r>
              <a:rPr sz="2000" b="1" i="1" spc="-4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to</a:t>
            </a:r>
            <a:r>
              <a:rPr sz="2000" b="1" i="1" spc="-2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receive</a:t>
            </a:r>
            <a:r>
              <a:rPr sz="2000" b="1" i="1" spc="-5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higher</a:t>
            </a:r>
            <a:r>
              <a:rPr sz="2000" b="1" i="1" spc="-3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payments</a:t>
            </a:r>
            <a:r>
              <a:rPr sz="2000" b="1" i="1" spc="-4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for</a:t>
            </a:r>
            <a:r>
              <a:rPr sz="2000" b="1" i="1" spc="-5" dirty="0">
                <a:latin typeface="Trebuchet MS"/>
                <a:cs typeface="Trebuchet MS"/>
              </a:rPr>
              <a:t> </a:t>
            </a:r>
            <a:r>
              <a:rPr sz="2000" b="1" i="1" spc="-25" dirty="0">
                <a:latin typeface="Trebuchet MS"/>
                <a:cs typeface="Trebuchet MS"/>
              </a:rPr>
              <a:t>E&amp;M </a:t>
            </a:r>
            <a:r>
              <a:rPr sz="2000" b="1" i="1" dirty="0">
                <a:latin typeface="Trebuchet MS"/>
                <a:cs typeface="Trebuchet MS"/>
              </a:rPr>
              <a:t>services</a:t>
            </a:r>
            <a:r>
              <a:rPr sz="2000" b="1" i="1" spc="-7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than</a:t>
            </a:r>
            <a:r>
              <a:rPr sz="2000" b="1" i="1" spc="-2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freestanding</a:t>
            </a:r>
            <a:r>
              <a:rPr sz="2000" b="1" i="1" spc="-45" dirty="0">
                <a:latin typeface="Trebuchet MS"/>
                <a:cs typeface="Trebuchet MS"/>
              </a:rPr>
              <a:t> </a:t>
            </a:r>
            <a:r>
              <a:rPr sz="2000" b="1" i="1" spc="-10" dirty="0">
                <a:latin typeface="Trebuchet MS"/>
                <a:cs typeface="Trebuchet MS"/>
              </a:rPr>
              <a:t>facilities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7273" y="3422545"/>
            <a:ext cx="5629910" cy="612347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0665" marR="5080" indent="-227965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CMS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pursue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legislative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or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regulatory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changes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to </a:t>
            </a:r>
            <a:r>
              <a:rPr sz="2000" dirty="0">
                <a:latin typeface="Trebuchet MS"/>
                <a:cs typeface="Trebuchet MS"/>
              </a:rPr>
              <a:t>lower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costs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Medicare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beneficiaries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7273" y="4328155"/>
            <a:ext cx="6065520" cy="60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ts val="228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By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equalizing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payments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for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E&amp;M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services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between</a:t>
            </a:r>
            <a:endParaRPr sz="2000" dirty="0">
              <a:latin typeface="Trebuchet MS"/>
              <a:cs typeface="Trebuchet MS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Trebuchet MS"/>
                <a:cs typeface="Trebuchet MS"/>
              </a:rPr>
              <a:t>Provider</a:t>
            </a:r>
            <a:r>
              <a:rPr sz="2000" spc="-8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Based-facilities</a:t>
            </a:r>
            <a:r>
              <a:rPr sz="2000" spc="-7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freestanding</a:t>
            </a:r>
            <a:r>
              <a:rPr sz="2000" spc="-90" dirty="0"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facilities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100">
              <a:latin typeface="Times New Roman"/>
              <a:cs typeface="Times New Roman"/>
            </a:endParaRPr>
          </a:p>
          <a:p>
            <a:pPr marL="240029" algn="ctr">
              <a:lnSpc>
                <a:spcPct val="100000"/>
              </a:lnSpc>
              <a:spcBef>
                <a:spcPts val="3345"/>
              </a:spcBef>
            </a:pPr>
            <a:r>
              <a:rPr sz="4400" dirty="0">
                <a:solidFill>
                  <a:srgbClr val="FFFFFF"/>
                </a:solidFill>
                <a:latin typeface="Trebuchet MS"/>
                <a:cs typeface="Trebuchet MS"/>
              </a:rPr>
              <a:t>CMS </a:t>
            </a: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Response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7273" y="2549779"/>
            <a:ext cx="5270500" cy="60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ts val="228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Continue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monitor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impact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of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this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policy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to</a:t>
            </a:r>
            <a:endParaRPr sz="2000" dirty="0">
              <a:latin typeface="Trebuchet MS"/>
              <a:cs typeface="Trebuchet MS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Trebuchet MS"/>
                <a:cs typeface="Trebuchet MS"/>
              </a:rPr>
              <a:t>ensure….access</a:t>
            </a:r>
            <a:r>
              <a:rPr sz="2000" spc="-8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quality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care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7273" y="3625418"/>
            <a:ext cx="5772150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ts val="228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Necessary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changes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require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legislative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action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and</a:t>
            </a:r>
            <a:endParaRPr sz="2000" dirty="0">
              <a:latin typeface="Trebuchet MS"/>
              <a:cs typeface="Trebuchet MS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Trebuchet MS"/>
                <a:cs typeface="Trebuchet MS"/>
              </a:rPr>
              <a:t>proposals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</a:t>
            </a:r>
            <a:r>
              <a:rPr sz="2000" spc="-20" dirty="0">
                <a:latin typeface="Trebuchet MS"/>
                <a:cs typeface="Trebuchet MS"/>
              </a:rPr>
              <a:t> President’s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Budget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340360" rIns="0" bIns="0" rtlCol="0">
            <a:spAutoFit/>
          </a:bodyPr>
          <a:lstStyle/>
          <a:p>
            <a:pPr marL="1515745" marR="629285" indent="1706880" algn="r">
              <a:lnSpc>
                <a:spcPts val="4750"/>
              </a:lnSpc>
              <a:spcBef>
                <a:spcPts val="2680"/>
              </a:spcBef>
            </a:pPr>
            <a:r>
              <a:rPr sz="4400" spc="-30" dirty="0">
                <a:solidFill>
                  <a:srgbClr val="FFFFFF"/>
                </a:solidFill>
                <a:latin typeface="Trebuchet MS"/>
                <a:cs typeface="Trebuchet MS"/>
              </a:rPr>
              <a:t>Wild </a:t>
            </a: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Consulting,</a:t>
            </a:r>
            <a:endParaRPr sz="4400">
              <a:latin typeface="Trebuchet MS"/>
              <a:cs typeface="Trebuchet MS"/>
            </a:endParaRPr>
          </a:p>
          <a:p>
            <a:pPr marR="631190" algn="r">
              <a:lnSpc>
                <a:spcPts val="4685"/>
              </a:lnSpc>
            </a:pPr>
            <a:r>
              <a:rPr sz="4400" spc="-20" dirty="0">
                <a:solidFill>
                  <a:srgbClr val="FFFFFF"/>
                </a:solidFill>
                <a:latin typeface="Trebuchet MS"/>
                <a:cs typeface="Trebuchet MS"/>
              </a:rPr>
              <a:t>Inc.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7273" y="2013759"/>
            <a:ext cx="5547995" cy="185102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Kirsten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Ruzic</a:t>
            </a:r>
            <a:r>
              <a:rPr sz="24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Wild,</a:t>
            </a:r>
            <a:r>
              <a:rPr sz="24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RN,</a:t>
            </a:r>
            <a:r>
              <a:rPr sz="24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BSN,</a:t>
            </a:r>
            <a:r>
              <a:rPr sz="2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MBA,</a:t>
            </a:r>
            <a:r>
              <a:rPr sz="24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Trebuchet MS"/>
                <a:cs typeface="Trebuchet MS"/>
              </a:rPr>
              <a:t>CHC</a:t>
            </a:r>
            <a:endParaRPr sz="24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715"/>
              </a:spcBef>
              <a:buFont typeface="Arial"/>
              <a:buChar char="•"/>
              <a:tabLst>
                <a:tab pos="241300" algn="l"/>
              </a:tabLst>
            </a:pPr>
            <a:r>
              <a:rPr sz="24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2"/>
              </a:rPr>
              <a:t>kirsten@wildconsultinginc.net</a:t>
            </a:r>
            <a:endParaRPr sz="24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  <a:hlinkClick r:id="rId3"/>
              </a:rPr>
              <a:t>www.wildconsultinginc.net</a:t>
            </a:r>
            <a:endParaRPr sz="24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70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solidFill>
                  <a:srgbClr val="FFFFFF"/>
                </a:solidFill>
                <a:latin typeface="Trebuchet MS"/>
                <a:cs typeface="Trebuchet MS"/>
              </a:rPr>
              <a:t>262.993.4747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10438130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422275" rIns="0" bIns="0" rtlCol="0">
            <a:spAutoFit/>
          </a:bodyPr>
          <a:lstStyle/>
          <a:p>
            <a:pPr marL="996315">
              <a:lnSpc>
                <a:spcPct val="100000"/>
              </a:lnSpc>
              <a:spcBef>
                <a:spcPts val="3325"/>
              </a:spcBef>
            </a:pPr>
            <a:r>
              <a:rPr sz="3200" dirty="0"/>
              <a:t>OIG</a:t>
            </a:r>
            <a:r>
              <a:rPr sz="3200" spc="-5" dirty="0"/>
              <a:t> </a:t>
            </a:r>
            <a:r>
              <a:rPr sz="3200" spc="-10" dirty="0"/>
              <a:t>Objective: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2254122"/>
            <a:ext cx="9991725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rebuchet MS"/>
                <a:cs typeface="Trebuchet MS"/>
              </a:rPr>
              <a:t>Report</a:t>
            </a:r>
            <a:r>
              <a:rPr sz="2400" spc="-2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issued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June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2022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spc="-15" dirty="0">
                <a:latin typeface="Trebuchet MS"/>
                <a:cs typeface="Trebuchet MS"/>
              </a:rPr>
              <a:t>(A-</a:t>
            </a:r>
            <a:r>
              <a:rPr sz="2400" spc="-10" dirty="0">
                <a:latin typeface="Trebuchet MS"/>
                <a:cs typeface="Trebuchet MS"/>
              </a:rPr>
              <a:t>07-18-02815)</a:t>
            </a:r>
            <a:endParaRPr sz="2400" dirty="0">
              <a:latin typeface="Trebuchet MS"/>
              <a:cs typeface="Trebuchet MS"/>
            </a:endParaRPr>
          </a:p>
          <a:p>
            <a:pPr marL="698500" lvl="1" indent="-229235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699135" algn="l"/>
              </a:tabLst>
            </a:pPr>
            <a:r>
              <a:rPr sz="2000" dirty="0">
                <a:latin typeface="Trebuchet MS"/>
                <a:cs typeface="Trebuchet MS"/>
              </a:rPr>
              <a:t>Identify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potential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cost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savings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both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the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Medicare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program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its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beneficiaries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9235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699135" algn="l"/>
              </a:tabLst>
            </a:pPr>
            <a:r>
              <a:rPr sz="2000" dirty="0">
                <a:latin typeface="Trebuchet MS"/>
                <a:cs typeface="Trebuchet MS"/>
              </a:rPr>
              <a:t>By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comparing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payments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made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for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certain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E&amp;M</a:t>
            </a:r>
            <a:r>
              <a:rPr sz="2000" spc="-10" dirty="0">
                <a:latin typeface="Trebuchet MS"/>
                <a:cs typeface="Trebuchet MS"/>
              </a:rPr>
              <a:t> services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9235">
              <a:lnSpc>
                <a:spcPct val="100000"/>
              </a:lnSpc>
              <a:spcBef>
                <a:spcPts val="25"/>
              </a:spcBef>
              <a:buFont typeface="Wingdings"/>
              <a:buChar char=""/>
              <a:tabLst>
                <a:tab pos="699135" algn="l"/>
              </a:tabLst>
            </a:pPr>
            <a:r>
              <a:rPr sz="2000" dirty="0">
                <a:latin typeface="Trebuchet MS"/>
                <a:cs typeface="Trebuchet MS"/>
              </a:rPr>
              <a:t>Performed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at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provider-</a:t>
            </a:r>
            <a:r>
              <a:rPr sz="20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based</a:t>
            </a:r>
            <a:r>
              <a:rPr sz="2000" u="sng" spc="-7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vs.</a:t>
            </a:r>
            <a:r>
              <a:rPr sz="2000" u="sng" spc="-3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freestanding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facilities</a:t>
            </a:r>
            <a:endParaRPr sz="2000" dirty="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Wingdings"/>
              <a:buChar char=""/>
            </a:pPr>
            <a:endParaRPr sz="32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rebuchet MS"/>
                <a:cs typeface="Trebuchet MS"/>
              </a:rPr>
              <a:t>Dates</a:t>
            </a:r>
            <a:r>
              <a:rPr sz="2400" spc="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of</a:t>
            </a:r>
            <a:r>
              <a:rPr sz="2400" spc="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Service for</a:t>
            </a:r>
            <a:r>
              <a:rPr sz="2400" spc="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CY</a:t>
            </a:r>
            <a:r>
              <a:rPr sz="2400" spc="-40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2010-</a:t>
            </a:r>
            <a:r>
              <a:rPr sz="2400" spc="-20" dirty="0">
                <a:latin typeface="Trebuchet MS"/>
                <a:cs typeface="Trebuchet MS"/>
              </a:rPr>
              <a:t>2017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32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rebuchet MS"/>
                <a:cs typeface="Trebuchet MS"/>
              </a:rPr>
              <a:t>In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8 states (CA,</a:t>
            </a:r>
            <a:r>
              <a:rPr sz="2400" spc="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CO,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FL,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LA,</a:t>
            </a:r>
            <a:r>
              <a:rPr sz="2400" spc="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MI,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MO,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NY,</a:t>
            </a:r>
            <a:r>
              <a:rPr sz="2400" spc="-25" dirty="0">
                <a:latin typeface="Trebuchet MS"/>
                <a:cs typeface="Trebuchet MS"/>
              </a:rPr>
              <a:t> TX)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FFFFF"/>
              </a:buClr>
              <a:buFont typeface="Arial"/>
              <a:buChar char="•"/>
            </a:pPr>
            <a:endParaRPr sz="3200" dirty="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4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Quantify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payment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differences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6450">
              <a:latin typeface="Times New Roman"/>
              <a:cs typeface="Times New Roman"/>
            </a:endParaRPr>
          </a:p>
          <a:p>
            <a:pPr marL="1434465" marR="630555" indent="222250">
              <a:lnSpc>
                <a:spcPts val="4750"/>
              </a:lnSpc>
            </a:pPr>
            <a:r>
              <a:rPr sz="4400" spc="-25" dirty="0">
                <a:solidFill>
                  <a:srgbClr val="FFFFFF"/>
                </a:solidFill>
                <a:latin typeface="Trebuchet MS"/>
                <a:cs typeface="Trebuchet MS"/>
              </a:rPr>
              <a:t>Regulatory </a:t>
            </a: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Background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1873" y="1292732"/>
            <a:ext cx="5912485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05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800" dirty="0">
                <a:latin typeface="Trebuchet MS"/>
                <a:cs typeface="Trebuchet MS"/>
              </a:rPr>
              <a:t>Medicare</a:t>
            </a:r>
            <a:r>
              <a:rPr sz="1800" spc="-4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Part</a:t>
            </a:r>
            <a:r>
              <a:rPr sz="1800" spc="-4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4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physicians’</a:t>
            </a:r>
            <a:r>
              <a:rPr sz="1800" spc="-1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services,</a:t>
            </a:r>
            <a:r>
              <a:rPr sz="1800" spc="-4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outpatient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care,</a:t>
            </a:r>
            <a:endParaRPr sz="1800" dirty="0">
              <a:latin typeface="Trebuchet MS"/>
              <a:cs typeface="Trebuchet MS"/>
            </a:endParaRPr>
          </a:p>
          <a:p>
            <a:pPr marL="241300">
              <a:lnSpc>
                <a:spcPts val="2050"/>
              </a:lnSpc>
            </a:pPr>
            <a:r>
              <a:rPr sz="1800" dirty="0">
                <a:latin typeface="Trebuchet MS"/>
                <a:cs typeface="Trebuchet MS"/>
              </a:rPr>
              <a:t>some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90" dirty="0">
                <a:latin typeface="Trebuchet MS"/>
                <a:cs typeface="Trebuchet MS"/>
              </a:rPr>
              <a:t>PT,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OT,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and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home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health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1873" y="1945487"/>
            <a:ext cx="6047105" cy="7943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40665" marR="5080" indent="-227965">
              <a:lnSpc>
                <a:spcPct val="90100"/>
              </a:lnSpc>
              <a:spcBef>
                <a:spcPts val="31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Trebuchet MS"/>
                <a:cs typeface="Trebuchet MS"/>
              </a:rPr>
              <a:t>Provisions</a:t>
            </a:r>
            <a:r>
              <a:rPr sz="1800" spc="-5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of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Social</a:t>
            </a:r>
            <a:r>
              <a:rPr sz="1800" spc="-4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Security</a:t>
            </a:r>
            <a:r>
              <a:rPr sz="1800" spc="-1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Act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(SSA)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give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CMS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authority </a:t>
            </a:r>
            <a:r>
              <a:rPr sz="1800" dirty="0">
                <a:latin typeface="Trebuchet MS"/>
                <a:cs typeface="Trebuchet MS"/>
              </a:rPr>
              <a:t>to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develop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payment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systems</a:t>
            </a:r>
            <a:r>
              <a:rPr sz="1800" spc="-4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and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rules,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e.g.,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OPPS</a:t>
            </a:r>
            <a:r>
              <a:rPr sz="1800" spc="-40" dirty="0">
                <a:latin typeface="Trebuchet MS"/>
                <a:cs typeface="Trebuchet MS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and PFS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9073" y="3012185"/>
            <a:ext cx="5582285" cy="7937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66700" marR="30480" indent="-228600">
              <a:lnSpc>
                <a:spcPct val="90000"/>
              </a:lnSpc>
              <a:spcBef>
                <a:spcPts val="315"/>
              </a:spcBef>
              <a:buFont typeface="Wingdings"/>
              <a:buChar char=""/>
              <a:tabLst>
                <a:tab pos="266700" algn="l"/>
              </a:tabLst>
            </a:pPr>
            <a:r>
              <a:rPr sz="18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Physician</a:t>
            </a:r>
            <a:r>
              <a:rPr sz="1800" u="sng" spc="-5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Fee</a:t>
            </a:r>
            <a:r>
              <a:rPr sz="1800" u="sng" spc="-3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Schedule</a:t>
            </a:r>
            <a:r>
              <a:rPr sz="1800" u="sng" spc="-2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b="1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(PFS)</a:t>
            </a:r>
            <a:r>
              <a:rPr sz="1800" b="1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personally</a:t>
            </a:r>
            <a:r>
              <a:rPr sz="1800" spc="-3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furnished </a:t>
            </a:r>
            <a:r>
              <a:rPr sz="1800" dirty="0">
                <a:latin typeface="Trebuchet MS"/>
                <a:cs typeface="Trebuchet MS"/>
              </a:rPr>
              <a:t>services</a:t>
            </a:r>
            <a:r>
              <a:rPr sz="1800" spc="-4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that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contribute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directly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to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diagnosis</a:t>
            </a:r>
            <a:r>
              <a:rPr sz="1800" spc="-45" dirty="0">
                <a:latin typeface="Trebuchet MS"/>
                <a:cs typeface="Trebuchet MS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or </a:t>
            </a:r>
            <a:r>
              <a:rPr sz="1800" dirty="0">
                <a:latin typeface="Trebuchet MS"/>
                <a:cs typeface="Trebuchet MS"/>
              </a:rPr>
              <a:t>treatment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of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beneficiary</a:t>
            </a:r>
            <a:r>
              <a:rPr sz="1800" spc="-15" baseline="25462" dirty="0">
                <a:latin typeface="Trebuchet MS"/>
                <a:cs typeface="Trebuchet MS"/>
              </a:rPr>
              <a:t>1</a:t>
            </a:r>
            <a:endParaRPr sz="1800" baseline="25462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99073" y="4126483"/>
            <a:ext cx="5321935" cy="104076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66700" marR="30480" indent="-228600">
              <a:lnSpc>
                <a:spcPts val="1939"/>
              </a:lnSpc>
              <a:spcBef>
                <a:spcPts val="345"/>
              </a:spcBef>
              <a:buFont typeface="Wingdings"/>
              <a:buChar char=""/>
              <a:tabLst>
                <a:tab pos="266700" algn="l"/>
              </a:tabLst>
            </a:pPr>
            <a:r>
              <a:rPr sz="18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Outpatient</a:t>
            </a:r>
            <a:r>
              <a:rPr sz="1800" u="sng" spc="-7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Prospective</a:t>
            </a:r>
            <a:r>
              <a:rPr sz="1800" u="sng" spc="-8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Payment</a:t>
            </a:r>
            <a:r>
              <a:rPr sz="1800" u="sng" spc="-7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System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b="1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(OPPS)</a:t>
            </a:r>
            <a:r>
              <a:rPr sz="1800" dirty="0">
                <a:latin typeface="Trebuchet MS"/>
                <a:cs typeface="Trebuchet MS"/>
              </a:rPr>
              <a:t>(effective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2000)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–payment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to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hospitals</a:t>
            </a:r>
            <a:r>
              <a:rPr sz="1800" spc="-55" dirty="0">
                <a:latin typeface="Trebuchet MS"/>
                <a:cs typeface="Trebuchet MS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for </a:t>
            </a:r>
            <a:r>
              <a:rPr sz="1800" dirty="0">
                <a:latin typeface="Trebuchet MS"/>
                <a:cs typeface="Trebuchet MS"/>
              </a:rPr>
              <a:t>costs</a:t>
            </a:r>
            <a:r>
              <a:rPr sz="1800" spc="-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related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to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delivery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of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patient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care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services </a:t>
            </a:r>
            <a:r>
              <a:rPr sz="1800" dirty="0">
                <a:latin typeface="Trebuchet MS"/>
                <a:cs typeface="Trebuchet MS"/>
              </a:rPr>
              <a:t>(specifically</a:t>
            </a:r>
            <a:r>
              <a:rPr sz="1800" spc="-7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excludes</a:t>
            </a:r>
            <a:r>
              <a:rPr sz="1800" spc="-5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physician</a:t>
            </a:r>
            <a:r>
              <a:rPr sz="1800" spc="-5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services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r>
              <a:rPr sz="18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75" baseline="25462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800" baseline="25462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1873" y="5562396"/>
            <a:ext cx="3164840" cy="501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aseline="24305" dirty="0">
                <a:latin typeface="Trebuchet MS"/>
                <a:cs typeface="Trebuchet MS"/>
              </a:rPr>
              <a:t>1</a:t>
            </a:r>
            <a:r>
              <a:rPr sz="1200" spc="157" baseline="2430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(42</a:t>
            </a:r>
            <a:r>
              <a:rPr sz="1200" spc="-3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CFR</a:t>
            </a:r>
            <a:r>
              <a:rPr sz="1200" spc="-2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§§ 419.2,</a:t>
            </a:r>
            <a:r>
              <a:rPr sz="1200" spc="-20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419.22(a)</a:t>
            </a:r>
            <a:r>
              <a:rPr sz="1200" spc="-40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and</a:t>
            </a:r>
            <a:r>
              <a:rPr sz="1200" spc="-35" dirty="0">
                <a:latin typeface="Trebuchet MS"/>
                <a:cs typeface="Trebuchet MS"/>
              </a:rPr>
              <a:t> </a:t>
            </a:r>
            <a:r>
              <a:rPr sz="1200" spc="-10" dirty="0">
                <a:latin typeface="Trebuchet MS"/>
                <a:cs typeface="Trebuchet MS"/>
              </a:rPr>
              <a:t>415.102(a))</a:t>
            </a:r>
            <a:endParaRPr sz="1200" dirty="0">
              <a:latin typeface="Trebuchet MS"/>
              <a:cs typeface="Trebuchet MS"/>
            </a:endParaRPr>
          </a:p>
          <a:p>
            <a:pPr marL="38100">
              <a:lnSpc>
                <a:spcPct val="100000"/>
              </a:lnSpc>
              <a:spcBef>
                <a:spcPts val="865"/>
              </a:spcBef>
            </a:pPr>
            <a:r>
              <a:rPr sz="1200" baseline="24305" dirty="0">
                <a:latin typeface="Trebuchet MS"/>
                <a:cs typeface="Trebuchet MS"/>
              </a:rPr>
              <a:t>2</a:t>
            </a:r>
            <a:r>
              <a:rPr sz="1200" spc="187" baseline="24305" dirty="0">
                <a:latin typeface="Trebuchet MS"/>
                <a:cs typeface="Trebuchet MS"/>
              </a:rPr>
              <a:t> </a:t>
            </a:r>
            <a:r>
              <a:rPr sz="1200" spc="-10" dirty="0">
                <a:latin typeface="Trebuchet MS"/>
                <a:cs typeface="Trebuchet MS"/>
              </a:rPr>
              <a:t>(415.102(a))</a:t>
            </a:r>
            <a:endParaRPr sz="1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566420" rIns="0" bIns="0" rtlCol="0">
            <a:spAutoFit/>
          </a:bodyPr>
          <a:lstStyle/>
          <a:p>
            <a:pPr marR="629920" algn="r">
              <a:lnSpc>
                <a:spcPts val="5015"/>
              </a:lnSpc>
              <a:spcBef>
                <a:spcPts val="4460"/>
              </a:spcBef>
            </a:pPr>
            <a:r>
              <a:rPr sz="4400" dirty="0">
                <a:solidFill>
                  <a:srgbClr val="FFFFFF"/>
                </a:solidFill>
                <a:latin typeface="Trebuchet MS"/>
                <a:cs typeface="Trebuchet MS"/>
              </a:rPr>
              <a:t>“Provider</a:t>
            </a:r>
            <a:r>
              <a:rPr sz="4400" spc="-2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400" spc="-50" dirty="0">
                <a:solidFill>
                  <a:srgbClr val="FFFFFF"/>
                </a:solidFill>
                <a:latin typeface="Trebuchet MS"/>
                <a:cs typeface="Trebuchet MS"/>
              </a:rPr>
              <a:t>–</a:t>
            </a:r>
            <a:endParaRPr sz="4400">
              <a:latin typeface="Trebuchet MS"/>
              <a:cs typeface="Trebuchet MS"/>
            </a:endParaRPr>
          </a:p>
          <a:p>
            <a:pPr marR="629920" algn="r">
              <a:lnSpc>
                <a:spcPts val="4750"/>
              </a:lnSpc>
            </a:pP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Based”</a:t>
            </a:r>
            <a:endParaRPr sz="4400">
              <a:latin typeface="Trebuchet MS"/>
              <a:cs typeface="Trebuchet MS"/>
            </a:endParaRPr>
          </a:p>
          <a:p>
            <a:pPr marR="628650" algn="r">
              <a:lnSpc>
                <a:spcPts val="5015"/>
              </a:lnSpc>
            </a:pP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Definition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5818" y="1371600"/>
            <a:ext cx="6412230" cy="184023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40665" marR="264795" indent="-227965">
              <a:lnSpc>
                <a:spcPts val="1730"/>
              </a:lnSpc>
              <a:spcBef>
                <a:spcPts val="31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dirty="0">
                <a:latin typeface="Trebuchet MS"/>
                <a:cs typeface="Trebuchet MS"/>
              </a:rPr>
              <a:t>Since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the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beginning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of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Medicare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Program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(1960’s)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some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hospitals </a:t>
            </a:r>
            <a:r>
              <a:rPr sz="1600" dirty="0">
                <a:latin typeface="Trebuchet MS"/>
                <a:cs typeface="Trebuchet MS"/>
              </a:rPr>
              <a:t>were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known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as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“main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providers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”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of</a:t>
            </a:r>
            <a:r>
              <a:rPr sz="16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care</a:t>
            </a:r>
            <a:endParaRPr sz="1600" dirty="0">
              <a:latin typeface="Trebuchet MS"/>
              <a:cs typeface="Trebuchet MS"/>
            </a:endParaRPr>
          </a:p>
          <a:p>
            <a:pPr marL="240665" marR="5080" indent="-227965">
              <a:lnSpc>
                <a:spcPts val="173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dirty="0">
                <a:latin typeface="Trebuchet MS"/>
                <a:cs typeface="Trebuchet MS"/>
              </a:rPr>
              <a:t>These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hospitals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also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owned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and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operated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other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facilities </a:t>
            </a:r>
            <a:r>
              <a:rPr sz="1600" dirty="0">
                <a:latin typeface="Trebuchet MS"/>
                <a:cs typeface="Trebuchet MS"/>
              </a:rPr>
              <a:t>(subordinate),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e.g.,</a:t>
            </a:r>
            <a:r>
              <a:rPr sz="1600" spc="-7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physician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clinics,</a:t>
            </a:r>
            <a:r>
              <a:rPr sz="1600" spc="-6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both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financially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and</a:t>
            </a:r>
            <a:r>
              <a:rPr sz="1600" spc="-7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clinically </a:t>
            </a:r>
            <a:r>
              <a:rPr sz="1600" dirty="0">
                <a:latin typeface="Trebuchet MS"/>
                <a:cs typeface="Trebuchet MS"/>
              </a:rPr>
              <a:t>integrated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with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b="1" dirty="0">
                <a:latin typeface="Trebuchet MS"/>
                <a:cs typeface="Trebuchet MS"/>
              </a:rPr>
              <a:t>“</a:t>
            </a:r>
            <a:r>
              <a:rPr sz="1600" b="1" u="sng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main</a:t>
            </a:r>
            <a:r>
              <a:rPr sz="1600" b="1" u="sng" spc="-5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1600" b="1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provider</a:t>
            </a:r>
            <a:r>
              <a:rPr sz="1600" b="1" spc="-10" dirty="0">
                <a:latin typeface="Trebuchet MS"/>
                <a:cs typeface="Trebuchet MS"/>
              </a:rPr>
              <a:t>”</a:t>
            </a:r>
            <a:endParaRPr sz="1600" dirty="0">
              <a:latin typeface="Trebuchet MS"/>
              <a:cs typeface="Trebuchet MS"/>
            </a:endParaRPr>
          </a:p>
          <a:p>
            <a:pPr marL="240665" marR="349250" indent="-227965">
              <a:lnSpc>
                <a:spcPts val="1730"/>
              </a:lnSpc>
              <a:spcBef>
                <a:spcPts val="99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dirty="0">
                <a:latin typeface="Trebuchet MS"/>
                <a:cs typeface="Trebuchet MS"/>
              </a:rPr>
              <a:t>So,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these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subordinate</a:t>
            </a:r>
            <a:r>
              <a:rPr sz="1600" spc="-2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facilities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were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permitted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to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be</a:t>
            </a:r>
            <a:r>
              <a:rPr sz="1600" spc="-20" dirty="0">
                <a:latin typeface="Trebuchet MS"/>
                <a:cs typeface="Trebuchet MS"/>
              </a:rPr>
              <a:t> </a:t>
            </a:r>
            <a:r>
              <a:rPr sz="1600" b="1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provider-</a:t>
            </a:r>
            <a:r>
              <a:rPr sz="1600" b="1" spc="-10" dirty="0">
                <a:latin typeface="Trebuchet MS"/>
                <a:cs typeface="Trebuchet MS"/>
              </a:rPr>
              <a:t> </a:t>
            </a:r>
            <a:r>
              <a:rPr sz="1600" b="1" u="sng" spc="-1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based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8395" y="3352800"/>
            <a:ext cx="6438265" cy="306451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40665" marR="5080" indent="-227965">
              <a:lnSpc>
                <a:spcPts val="1730"/>
              </a:lnSpc>
              <a:spcBef>
                <a:spcPts val="31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dirty="0">
                <a:latin typeface="Trebuchet MS"/>
                <a:cs typeface="Trebuchet MS"/>
              </a:rPr>
              <a:t>Implementation</a:t>
            </a:r>
            <a:r>
              <a:rPr sz="1600" spc="-2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of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OPPS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in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2000,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CMS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established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and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implemented </a:t>
            </a:r>
            <a:r>
              <a:rPr sz="1600" dirty="0">
                <a:latin typeface="Trebuchet MS"/>
                <a:cs typeface="Trebuchet MS"/>
              </a:rPr>
              <a:t>regulations</a:t>
            </a:r>
            <a:r>
              <a:rPr sz="1600" spc="-1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to</a:t>
            </a:r>
            <a:r>
              <a:rPr sz="1600" spc="-2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define</a:t>
            </a:r>
            <a:r>
              <a:rPr sz="1600" spc="-10" dirty="0">
                <a:latin typeface="Trebuchet MS"/>
                <a:cs typeface="Trebuchet MS"/>
              </a:rPr>
              <a:t> </a:t>
            </a:r>
            <a:r>
              <a:rPr sz="1600" b="1" spc="-10" dirty="0">
                <a:latin typeface="Trebuchet MS"/>
                <a:cs typeface="Trebuchet MS"/>
              </a:rPr>
              <a:t>“provider-</a:t>
            </a:r>
            <a:r>
              <a:rPr sz="1600" b="1" dirty="0">
                <a:latin typeface="Trebuchet MS"/>
                <a:cs typeface="Trebuchet MS"/>
              </a:rPr>
              <a:t>based”</a:t>
            </a:r>
            <a:r>
              <a:rPr sz="1600" b="1" spc="15" dirty="0">
                <a:latin typeface="Trebuchet MS"/>
                <a:cs typeface="Trebuchet MS"/>
              </a:rPr>
              <a:t> </a:t>
            </a:r>
            <a:r>
              <a:rPr sz="1600" b="1" dirty="0">
                <a:latin typeface="Trebuchet MS"/>
                <a:cs typeface="Trebuchet MS"/>
              </a:rPr>
              <a:t>(</a:t>
            </a:r>
            <a:r>
              <a:rPr sz="1600" dirty="0">
                <a:latin typeface="Trebuchet MS"/>
                <a:cs typeface="Trebuchet MS"/>
              </a:rPr>
              <a:t>42</a:t>
            </a:r>
            <a:r>
              <a:rPr sz="1600" spc="-2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CFR</a:t>
            </a:r>
            <a:r>
              <a:rPr sz="1600" spc="-2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§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413.65)</a:t>
            </a:r>
            <a:endParaRPr sz="1600" dirty="0">
              <a:latin typeface="Trebuchet MS"/>
              <a:cs typeface="Trebuchet MS"/>
            </a:endParaRPr>
          </a:p>
          <a:p>
            <a:pPr marL="698500" marR="66675" lvl="1" indent="-228600">
              <a:lnSpc>
                <a:spcPts val="1730"/>
              </a:lnSpc>
              <a:spcBef>
                <a:spcPts val="489"/>
              </a:spcBef>
              <a:buFont typeface="Wingdings"/>
              <a:buChar char=""/>
              <a:tabLst>
                <a:tab pos="698500" algn="l"/>
              </a:tabLst>
            </a:pPr>
            <a:r>
              <a:rPr sz="1600" spc="-10" dirty="0">
                <a:latin typeface="Trebuchet MS"/>
                <a:cs typeface="Trebuchet MS"/>
              </a:rPr>
              <a:t>Physician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practices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owned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by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hospital</a:t>
            </a:r>
            <a:r>
              <a:rPr sz="1600" spc="-2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as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hospital</a:t>
            </a:r>
            <a:r>
              <a:rPr sz="1600" spc="-2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outpatient </a:t>
            </a:r>
            <a:r>
              <a:rPr sz="1600" dirty="0">
                <a:latin typeface="Trebuchet MS"/>
                <a:cs typeface="Trebuchet MS"/>
              </a:rPr>
              <a:t>department</a:t>
            </a:r>
            <a:r>
              <a:rPr sz="1600" spc="-10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(HOPD)</a:t>
            </a:r>
            <a:endParaRPr sz="1600" dirty="0">
              <a:latin typeface="Trebuchet MS"/>
              <a:cs typeface="Trebuchet MS"/>
            </a:endParaRPr>
          </a:p>
          <a:p>
            <a:pPr marL="698500" lvl="1" indent="-228600">
              <a:lnSpc>
                <a:spcPts val="1825"/>
              </a:lnSpc>
              <a:spcBef>
                <a:spcPts val="284"/>
              </a:spcBef>
              <a:buFont typeface="Wingdings"/>
              <a:buChar char=""/>
              <a:tabLst>
                <a:tab pos="698500" algn="l"/>
              </a:tabLst>
            </a:pPr>
            <a:r>
              <a:rPr sz="1600" dirty="0">
                <a:latin typeface="Trebuchet MS"/>
                <a:cs typeface="Trebuchet MS"/>
              </a:rPr>
              <a:t>Must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operate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under</a:t>
            </a:r>
            <a:r>
              <a:rPr sz="1600" spc="-7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the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name,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ownership,</a:t>
            </a:r>
            <a:r>
              <a:rPr sz="1600" spc="-6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financial,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spc="-25" dirty="0">
                <a:latin typeface="Trebuchet MS"/>
                <a:cs typeface="Trebuchet MS"/>
              </a:rPr>
              <a:t>and</a:t>
            </a:r>
            <a:endParaRPr sz="1600" dirty="0">
              <a:latin typeface="Trebuchet MS"/>
              <a:cs typeface="Trebuchet MS"/>
            </a:endParaRPr>
          </a:p>
          <a:p>
            <a:pPr marL="698500">
              <a:lnSpc>
                <a:spcPts val="1825"/>
              </a:lnSpc>
            </a:pPr>
            <a:r>
              <a:rPr sz="1600" spc="-10" dirty="0">
                <a:latin typeface="Trebuchet MS"/>
                <a:cs typeface="Trebuchet MS"/>
              </a:rPr>
              <a:t>administrative</a:t>
            </a:r>
            <a:r>
              <a:rPr sz="1600" spc="-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control</a:t>
            </a:r>
            <a:r>
              <a:rPr sz="1600" spc="-1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of</a:t>
            </a:r>
            <a:r>
              <a:rPr sz="1600" spc="-2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hospital</a:t>
            </a:r>
            <a:endParaRPr sz="1600" dirty="0">
              <a:latin typeface="Trebuchet MS"/>
              <a:cs typeface="Trebuchet MS"/>
            </a:endParaRPr>
          </a:p>
          <a:p>
            <a:pPr marL="698500" marR="647700" lvl="1" indent="-228600">
              <a:lnSpc>
                <a:spcPts val="1730"/>
              </a:lnSpc>
              <a:spcBef>
                <a:spcPts val="525"/>
              </a:spcBef>
              <a:buFont typeface="Wingdings"/>
              <a:buChar char=""/>
              <a:tabLst>
                <a:tab pos="698500" algn="l"/>
              </a:tabLst>
            </a:pPr>
            <a:r>
              <a:rPr sz="1600" dirty="0">
                <a:latin typeface="Trebuchet MS"/>
                <a:cs typeface="Trebuchet MS"/>
              </a:rPr>
              <a:t>Financial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operations</a:t>
            </a:r>
            <a:r>
              <a:rPr sz="1600" spc="-2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must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be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fully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integrated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with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spc="-20" dirty="0">
                <a:latin typeface="Trebuchet MS"/>
                <a:cs typeface="Trebuchet MS"/>
              </a:rPr>
              <a:t>main </a:t>
            </a:r>
            <a:r>
              <a:rPr sz="1600" spc="-10" dirty="0">
                <a:latin typeface="Trebuchet MS"/>
                <a:cs typeface="Trebuchet MS"/>
              </a:rPr>
              <a:t>provider</a:t>
            </a:r>
            <a:endParaRPr sz="1600" dirty="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270"/>
              </a:spcBef>
              <a:buFont typeface="Wingdings"/>
              <a:buChar char=""/>
              <a:tabLst>
                <a:tab pos="698500" algn="l"/>
              </a:tabLst>
            </a:pPr>
            <a:r>
              <a:rPr sz="1600" dirty="0">
                <a:latin typeface="Trebuchet MS"/>
                <a:cs typeface="Trebuchet MS"/>
              </a:rPr>
              <a:t>Evidenced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by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shared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income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and</a:t>
            </a:r>
            <a:r>
              <a:rPr sz="1600" spc="-6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expenses</a:t>
            </a:r>
            <a:endParaRPr sz="1600" dirty="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315"/>
              </a:spcBef>
              <a:buFont typeface="Wingdings"/>
              <a:buChar char=""/>
              <a:tabLst>
                <a:tab pos="698500" algn="l"/>
              </a:tabLst>
            </a:pPr>
            <a:r>
              <a:rPr sz="1600" dirty="0">
                <a:latin typeface="Trebuchet MS"/>
                <a:cs typeface="Trebuchet MS"/>
              </a:rPr>
              <a:t>Costs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of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HOPD</a:t>
            </a:r>
            <a:r>
              <a:rPr sz="1600" spc="-4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must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be</a:t>
            </a:r>
            <a:r>
              <a:rPr sz="1600" spc="-5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reported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in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main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provider</a:t>
            </a:r>
            <a:r>
              <a:rPr sz="1600" spc="-1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cost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center</a:t>
            </a:r>
            <a:endParaRPr sz="1600" dirty="0">
              <a:latin typeface="Trebuchet MS"/>
              <a:cs typeface="Trebuchet MS"/>
            </a:endParaRPr>
          </a:p>
          <a:p>
            <a:pPr marL="698500" marR="240029" lvl="1" indent="-228600">
              <a:lnSpc>
                <a:spcPts val="1730"/>
              </a:lnSpc>
              <a:spcBef>
                <a:spcPts val="530"/>
              </a:spcBef>
              <a:buFont typeface="Wingdings"/>
              <a:buChar char=""/>
              <a:tabLst>
                <a:tab pos="698500" algn="l"/>
              </a:tabLst>
            </a:pPr>
            <a:r>
              <a:rPr sz="1600" dirty="0">
                <a:latin typeface="Trebuchet MS"/>
                <a:cs typeface="Trebuchet MS"/>
              </a:rPr>
              <a:t>Must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submit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an</a:t>
            </a:r>
            <a:r>
              <a:rPr sz="1600" spc="-4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attestation</a:t>
            </a:r>
            <a:r>
              <a:rPr sz="1600" spc="-3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that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facility</a:t>
            </a:r>
            <a:r>
              <a:rPr sz="1600" spc="-2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meets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all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regulatory </a:t>
            </a:r>
            <a:r>
              <a:rPr sz="1600" dirty="0">
                <a:latin typeface="Trebuchet MS"/>
                <a:cs typeface="Trebuchet MS"/>
              </a:rPr>
              <a:t>requirements</a:t>
            </a:r>
            <a:r>
              <a:rPr sz="1600" spc="-2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(42</a:t>
            </a:r>
            <a:r>
              <a:rPr sz="1600" spc="-50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CFR</a:t>
            </a:r>
            <a:r>
              <a:rPr sz="1600" spc="-1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§</a:t>
            </a:r>
            <a:r>
              <a:rPr sz="1600" spc="-3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413.65(b))</a:t>
            </a:r>
            <a:endParaRPr sz="1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6250">
              <a:latin typeface="Times New Roman"/>
              <a:cs typeface="Times New Roman"/>
            </a:endParaRPr>
          </a:p>
          <a:p>
            <a:pPr marR="631190" algn="r">
              <a:lnSpc>
                <a:spcPts val="4675"/>
              </a:lnSpc>
            </a:pPr>
            <a:r>
              <a:rPr sz="4100" spc="-10" dirty="0">
                <a:solidFill>
                  <a:srgbClr val="FFFFFF"/>
                </a:solidFill>
                <a:latin typeface="Trebuchet MS"/>
                <a:cs typeface="Trebuchet MS"/>
              </a:rPr>
              <a:t>“Freestanding”</a:t>
            </a:r>
            <a:endParaRPr sz="4100">
              <a:latin typeface="Trebuchet MS"/>
              <a:cs typeface="Trebuchet MS"/>
            </a:endParaRPr>
          </a:p>
          <a:p>
            <a:pPr marR="628650" algn="r">
              <a:lnSpc>
                <a:spcPts val="4675"/>
              </a:lnSpc>
            </a:pPr>
            <a:r>
              <a:rPr sz="4100" spc="-10" dirty="0">
                <a:solidFill>
                  <a:srgbClr val="FFFFFF"/>
                </a:solidFill>
                <a:latin typeface="Trebuchet MS"/>
                <a:cs typeface="Trebuchet MS"/>
              </a:rPr>
              <a:t>Definition</a:t>
            </a:r>
            <a:endParaRPr sz="41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7273" y="2539111"/>
            <a:ext cx="6049645" cy="215123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0665" marR="5080" indent="-227965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An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entity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that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furnishes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health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care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services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to </a:t>
            </a:r>
            <a:r>
              <a:rPr sz="2000" dirty="0">
                <a:latin typeface="Trebuchet MS"/>
                <a:cs typeface="Trebuchet MS"/>
              </a:rPr>
              <a:t>Medicare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beneficiaries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“that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not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integrated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with </a:t>
            </a:r>
            <a:r>
              <a:rPr sz="2000" dirty="0">
                <a:latin typeface="Trebuchet MS"/>
                <a:cs typeface="Trebuchet MS"/>
              </a:rPr>
              <a:t>any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other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entity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main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30" dirty="0">
                <a:latin typeface="Trebuchet MS"/>
                <a:cs typeface="Trebuchet MS"/>
              </a:rPr>
              <a:t>provider,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department </a:t>
            </a:r>
            <a:r>
              <a:rPr sz="2000" dirty="0">
                <a:latin typeface="Trebuchet MS"/>
                <a:cs typeface="Trebuchet MS"/>
              </a:rPr>
              <a:t>of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30" dirty="0">
                <a:latin typeface="Trebuchet MS"/>
                <a:cs typeface="Trebuchet MS"/>
              </a:rPr>
              <a:t>provider,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remote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location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of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hospital, </a:t>
            </a:r>
            <a:r>
              <a:rPr sz="2000" dirty="0">
                <a:latin typeface="Trebuchet MS"/>
                <a:cs typeface="Trebuchet MS"/>
              </a:rPr>
              <a:t>satellite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facilities,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or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 provider-</a:t>
            </a:r>
            <a:r>
              <a:rPr sz="2000" dirty="0">
                <a:latin typeface="Trebuchet MS"/>
                <a:cs typeface="Trebuchet MS"/>
              </a:rPr>
              <a:t>based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entity”</a:t>
            </a:r>
            <a:endParaRPr sz="2000" dirty="0">
              <a:latin typeface="Trebuchet MS"/>
              <a:cs typeface="Trebuchet MS"/>
            </a:endParaRPr>
          </a:p>
          <a:p>
            <a:pPr marL="240665" marR="569595" indent="-227965">
              <a:lnSpc>
                <a:spcPts val="2160"/>
              </a:lnSpc>
              <a:spcBef>
                <a:spcPts val="994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20" dirty="0">
                <a:latin typeface="Trebuchet MS"/>
                <a:cs typeface="Trebuchet MS"/>
              </a:rPr>
              <a:t>Provider-</a:t>
            </a:r>
            <a:r>
              <a:rPr sz="2000" dirty="0">
                <a:latin typeface="Trebuchet MS"/>
                <a:cs typeface="Trebuchet MS"/>
              </a:rPr>
              <a:t>based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freestanding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are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Medicare </a:t>
            </a:r>
            <a:r>
              <a:rPr sz="2000" dirty="0">
                <a:latin typeface="Trebuchet MS"/>
                <a:cs typeface="Trebuchet MS"/>
              </a:rPr>
              <a:t>billing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status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types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10438130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368935" rIns="0" bIns="0" rtlCol="0">
            <a:spAutoFit/>
          </a:bodyPr>
          <a:lstStyle/>
          <a:p>
            <a:pPr marL="771525">
              <a:lnSpc>
                <a:spcPct val="100000"/>
              </a:lnSpc>
              <a:spcBef>
                <a:spcPts val="2905"/>
              </a:spcBef>
            </a:pPr>
            <a:r>
              <a:rPr dirty="0"/>
              <a:t>Payment</a:t>
            </a:r>
            <a:r>
              <a:rPr spc="-204" dirty="0"/>
              <a:t> </a:t>
            </a:r>
            <a:r>
              <a:rPr spc="-10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4877" y="2357373"/>
            <a:ext cx="5074285" cy="1087120"/>
          </a:xfrm>
          <a:prstGeom prst="rect">
            <a:avLst/>
          </a:prstGeom>
          <a:solidFill>
            <a:srgbClr val="EF9315"/>
          </a:solidFill>
        </p:spPr>
        <p:txBody>
          <a:bodyPr vert="horz" wrap="square" lIns="0" tIns="90805" rIns="0" bIns="0" rtlCol="0">
            <a:spAutoFit/>
          </a:bodyPr>
          <a:lstStyle/>
          <a:p>
            <a:pPr marL="450215" marR="443865" algn="ctr">
              <a:lnSpc>
                <a:spcPts val="2090"/>
              </a:lnSpc>
              <a:spcBef>
                <a:spcPts val="715"/>
              </a:spcBef>
            </a:pP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E&amp;M</a:t>
            </a:r>
            <a:r>
              <a:rPr sz="20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services</a:t>
            </a:r>
            <a:r>
              <a:rPr sz="20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provided</a:t>
            </a:r>
            <a:r>
              <a:rPr sz="20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in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2000" spc="-10" dirty="0">
                <a:latin typeface="Trebuchet MS"/>
                <a:cs typeface="Trebuchet MS"/>
              </a:rPr>
              <a:t>provider- </a:t>
            </a:r>
            <a:r>
              <a:rPr sz="2000" dirty="0">
                <a:latin typeface="Trebuchet MS"/>
                <a:cs typeface="Trebuchet MS"/>
              </a:rPr>
              <a:t>based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facility</a:t>
            </a:r>
            <a:r>
              <a:rPr sz="20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receive</a:t>
            </a:r>
            <a:r>
              <a:rPr sz="20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payments</a:t>
            </a:r>
            <a:endParaRPr sz="2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20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2</a:t>
            </a:r>
            <a:r>
              <a:rPr sz="2000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claims</a:t>
            </a:r>
            <a:r>
              <a:rPr sz="20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rebuchet MS"/>
                <a:cs typeface="Trebuchet MS"/>
              </a:rPr>
              <a:t>for: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4877" y="3444494"/>
            <a:ext cx="5074285" cy="2470785"/>
          </a:xfrm>
          <a:prstGeom prst="rect">
            <a:avLst/>
          </a:prstGeom>
          <a:solidFill>
            <a:srgbClr val="F8DCCC">
              <a:alpha val="90194"/>
            </a:srgbClr>
          </a:solidFill>
        </p:spPr>
        <p:txBody>
          <a:bodyPr vert="horz" wrap="square" lIns="0" tIns="97155" rIns="0" bIns="0" rtlCol="0">
            <a:spAutoFit/>
          </a:bodyPr>
          <a:lstStyle/>
          <a:p>
            <a:pPr marL="341630" marR="899160" indent="-228600">
              <a:lnSpc>
                <a:spcPts val="2090"/>
              </a:lnSpc>
              <a:spcBef>
                <a:spcPts val="765"/>
              </a:spcBef>
              <a:buChar char="•"/>
              <a:tabLst>
                <a:tab pos="341630" algn="l"/>
              </a:tabLst>
            </a:pPr>
            <a:r>
              <a:rPr sz="2000" dirty="0">
                <a:latin typeface="Trebuchet MS"/>
                <a:cs typeface="Trebuchet MS"/>
              </a:rPr>
              <a:t>OPPS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services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for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costs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related </a:t>
            </a:r>
            <a:r>
              <a:rPr sz="2000" spc="-25" dirty="0">
                <a:latin typeface="Trebuchet MS"/>
                <a:cs typeface="Trebuchet MS"/>
              </a:rPr>
              <a:t>to </a:t>
            </a:r>
            <a:r>
              <a:rPr sz="2000" dirty="0">
                <a:latin typeface="Trebuchet MS"/>
                <a:cs typeface="Trebuchet MS"/>
              </a:rPr>
              <a:t>patient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care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services</a:t>
            </a:r>
            <a:endParaRPr sz="2000">
              <a:latin typeface="Trebuchet MS"/>
              <a:cs typeface="Trebuchet MS"/>
            </a:endParaRPr>
          </a:p>
          <a:p>
            <a:pPr marL="341630" marR="283210" indent="-228600">
              <a:lnSpc>
                <a:spcPct val="87100"/>
              </a:lnSpc>
              <a:spcBef>
                <a:spcPts val="340"/>
              </a:spcBef>
              <a:buChar char="•"/>
              <a:tabLst>
                <a:tab pos="341630" algn="l"/>
              </a:tabLst>
            </a:pPr>
            <a:r>
              <a:rPr sz="2000" dirty="0">
                <a:latin typeface="Trebuchet MS"/>
                <a:cs typeface="Trebuchet MS"/>
              </a:rPr>
              <a:t>PFS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for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services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furnished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directly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by </a:t>
            </a:r>
            <a:r>
              <a:rPr sz="2000" dirty="0">
                <a:latin typeface="Trebuchet MS"/>
                <a:cs typeface="Trebuchet MS"/>
              </a:rPr>
              <a:t>physician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to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treat/diagnose;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includes </a:t>
            </a:r>
            <a:r>
              <a:rPr sz="2000" dirty="0">
                <a:latin typeface="Trebuchet MS"/>
                <a:cs typeface="Trebuchet MS"/>
              </a:rPr>
              <a:t>malpractice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insurance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expense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but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0" dirty="0">
                <a:latin typeface="Trebuchet MS"/>
                <a:cs typeface="Trebuchet MS"/>
              </a:rPr>
              <a:t>a </a:t>
            </a:r>
            <a:r>
              <a:rPr sz="2000" dirty="0">
                <a:latin typeface="Trebuchet MS"/>
                <a:cs typeface="Trebuchet MS"/>
              </a:rPr>
              <a:t>reduced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amount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(when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compared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to </a:t>
            </a:r>
            <a:r>
              <a:rPr sz="2000" dirty="0">
                <a:latin typeface="Trebuchet MS"/>
                <a:cs typeface="Trebuchet MS"/>
              </a:rPr>
              <a:t>expense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reimbursed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free-</a:t>
            </a:r>
            <a:r>
              <a:rPr sz="2000" spc="-10" dirty="0">
                <a:latin typeface="Trebuchet MS"/>
                <a:cs typeface="Trebuchet MS"/>
              </a:rPr>
              <a:t>standing facility)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44741" y="2357373"/>
            <a:ext cx="5074285" cy="1087120"/>
          </a:xfrm>
          <a:prstGeom prst="rect">
            <a:avLst/>
          </a:prstGeom>
          <a:solidFill>
            <a:srgbClr val="EF9315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791845" marR="206375" indent="-577850">
              <a:lnSpc>
                <a:spcPts val="2090"/>
              </a:lnSpc>
            </a:pP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E&amp;M</a:t>
            </a:r>
            <a:r>
              <a:rPr sz="20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services</a:t>
            </a:r>
            <a:r>
              <a:rPr sz="20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provided</a:t>
            </a:r>
            <a:r>
              <a:rPr sz="20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in a</a:t>
            </a:r>
            <a:r>
              <a:rPr sz="20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free-standing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facility</a:t>
            </a:r>
            <a:r>
              <a:rPr sz="20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FFFF"/>
                </a:solidFill>
                <a:latin typeface="Trebuchet MS"/>
                <a:cs typeface="Trebuchet MS"/>
              </a:rPr>
              <a:t>receive</a:t>
            </a:r>
            <a:r>
              <a:rPr sz="20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1</a:t>
            </a:r>
            <a:r>
              <a:rPr sz="20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payment</a:t>
            </a:r>
            <a:r>
              <a:rPr sz="20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rebuchet MS"/>
                <a:cs typeface="Trebuchet MS"/>
              </a:rPr>
              <a:t>for: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4741" y="3444494"/>
            <a:ext cx="5074285" cy="2470785"/>
          </a:xfrm>
          <a:prstGeom prst="rect">
            <a:avLst/>
          </a:prstGeom>
          <a:solidFill>
            <a:srgbClr val="F8DCCC">
              <a:alpha val="90194"/>
            </a:srgbClr>
          </a:solidFill>
        </p:spPr>
        <p:txBody>
          <a:bodyPr vert="horz" wrap="square" lIns="0" tIns="93980" rIns="0" bIns="0" rtlCol="0">
            <a:spAutoFit/>
          </a:bodyPr>
          <a:lstStyle/>
          <a:p>
            <a:pPr marL="341630" marR="730250" indent="-228600">
              <a:lnSpc>
                <a:spcPct val="87300"/>
              </a:lnSpc>
              <a:spcBef>
                <a:spcPts val="740"/>
              </a:spcBef>
              <a:buChar char="•"/>
              <a:tabLst>
                <a:tab pos="342265" algn="l"/>
              </a:tabLst>
            </a:pPr>
            <a:r>
              <a:rPr sz="2000" dirty="0">
                <a:latin typeface="Trebuchet MS"/>
                <a:cs typeface="Trebuchet MS"/>
              </a:rPr>
              <a:t>PFS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(non-</a:t>
            </a:r>
            <a:r>
              <a:rPr sz="2000" dirty="0">
                <a:latin typeface="Trebuchet MS"/>
                <a:cs typeface="Trebuchet MS"/>
              </a:rPr>
              <a:t>facility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rate) –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physician’s </a:t>
            </a:r>
            <a:r>
              <a:rPr sz="2000" dirty="0">
                <a:latin typeface="Trebuchet MS"/>
                <a:cs typeface="Trebuchet MS"/>
              </a:rPr>
              <a:t>work,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practice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expense,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and </a:t>
            </a:r>
            <a:r>
              <a:rPr sz="2000" dirty="0">
                <a:latin typeface="Trebuchet MS"/>
                <a:cs typeface="Trebuchet MS"/>
              </a:rPr>
              <a:t>malpractice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insurance</a:t>
            </a:r>
            <a:endParaRPr sz="2000">
              <a:latin typeface="Trebuchet MS"/>
              <a:cs typeface="Trebuchet MS"/>
            </a:endParaRPr>
          </a:p>
          <a:p>
            <a:pPr marL="341630" marR="424815" indent="-228600">
              <a:lnSpc>
                <a:spcPts val="2090"/>
              </a:lnSpc>
              <a:spcBef>
                <a:spcPts val="370"/>
              </a:spcBef>
              <a:buChar char="•"/>
              <a:tabLst>
                <a:tab pos="342265" algn="l"/>
              </a:tabLst>
            </a:pPr>
            <a:r>
              <a:rPr sz="2000" dirty="0">
                <a:latin typeface="Trebuchet MS"/>
                <a:cs typeface="Trebuchet MS"/>
              </a:rPr>
              <a:t>Hospitals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integrate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physician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practice </a:t>
            </a:r>
            <a:r>
              <a:rPr sz="2000" dirty="0">
                <a:latin typeface="Trebuchet MS"/>
                <a:cs typeface="Trebuchet MS"/>
              </a:rPr>
              <a:t>into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hospital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operations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finances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39467"/>
            <a:ext cx="4965700" cy="317944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6450">
              <a:latin typeface="Times New Roman"/>
              <a:cs typeface="Times New Roman"/>
            </a:endParaRPr>
          </a:p>
          <a:p>
            <a:pPr marL="1091565" marR="626745" indent="969010">
              <a:lnSpc>
                <a:spcPts val="4750"/>
              </a:lnSpc>
            </a:pPr>
            <a:r>
              <a:rPr sz="4400" spc="-10" dirty="0">
                <a:solidFill>
                  <a:srgbClr val="FFFFFF"/>
                </a:solidFill>
                <a:latin typeface="Trebuchet MS"/>
                <a:cs typeface="Trebuchet MS"/>
              </a:rPr>
              <a:t>Medicare Beneficiaries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7273" y="2412619"/>
            <a:ext cx="5939155" cy="894476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0665" marR="5080" indent="-227965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The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2</a:t>
            </a:r>
            <a:r>
              <a:rPr sz="2000" spc="15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dirty="0">
                <a:uFill>
                  <a:solidFill>
                    <a:srgbClr val="FFFFFF"/>
                  </a:solidFill>
                </a:uFill>
                <a:latin typeface="Trebuchet MS"/>
                <a:cs typeface="Trebuchet MS"/>
              </a:rPr>
              <a:t>claims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from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Provider-</a:t>
            </a:r>
            <a:r>
              <a:rPr sz="2000" dirty="0">
                <a:latin typeface="Trebuchet MS"/>
                <a:cs typeface="Trebuchet MS"/>
              </a:rPr>
              <a:t>Based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facilities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means </a:t>
            </a:r>
            <a:r>
              <a:rPr sz="2000" dirty="0">
                <a:latin typeface="Trebuchet MS"/>
                <a:cs typeface="Trebuchet MS"/>
              </a:rPr>
              <a:t>Medicare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Beneficiaries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make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2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co-</a:t>
            </a:r>
            <a:r>
              <a:rPr sz="2000" spc="-10" dirty="0">
                <a:latin typeface="Trebuchet MS"/>
                <a:cs typeface="Trebuchet MS"/>
              </a:rPr>
              <a:t>insurance </a:t>
            </a:r>
            <a:r>
              <a:rPr sz="2000" dirty="0">
                <a:latin typeface="Trebuchet MS"/>
                <a:cs typeface="Trebuchet MS"/>
              </a:rPr>
              <a:t>payments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for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1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office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visit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7273" y="3763136"/>
            <a:ext cx="5991225" cy="612347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0665" marR="5080" indent="-227965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rebuchet MS"/>
                <a:cs typeface="Trebuchet MS"/>
              </a:rPr>
              <a:t>Cost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sharing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amount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generally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20%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of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both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OPPS </a:t>
            </a:r>
            <a:r>
              <a:rPr sz="2000" dirty="0">
                <a:latin typeface="Trebuchet MS"/>
                <a:cs typeface="Trebuchet MS"/>
              </a:rPr>
              <a:t>and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PFS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amounts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508219"/>
            <a:ext cx="10515600" cy="1726755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368935" rIns="0" bIns="0" rtlCol="0">
            <a:spAutoFit/>
          </a:bodyPr>
          <a:lstStyle/>
          <a:p>
            <a:pPr marL="771525">
              <a:lnSpc>
                <a:spcPct val="100000"/>
              </a:lnSpc>
              <a:spcBef>
                <a:spcPts val="2905"/>
              </a:spcBef>
            </a:pPr>
            <a:r>
              <a:rPr dirty="0"/>
              <a:t>Previous</a:t>
            </a:r>
            <a:r>
              <a:rPr spc="-80" dirty="0"/>
              <a:t> </a:t>
            </a:r>
            <a:r>
              <a:rPr dirty="0"/>
              <a:t>Reports</a:t>
            </a:r>
            <a:r>
              <a:rPr spc="-70" dirty="0"/>
              <a:t> </a:t>
            </a:r>
            <a:r>
              <a:rPr dirty="0"/>
              <a:t>re:</a:t>
            </a:r>
            <a:r>
              <a:rPr spc="-70" dirty="0"/>
              <a:t> </a:t>
            </a:r>
            <a:r>
              <a:rPr spc="-30" dirty="0"/>
              <a:t>Provider-</a:t>
            </a:r>
            <a:r>
              <a:rPr dirty="0"/>
              <a:t>Based</a:t>
            </a:r>
            <a:r>
              <a:rPr spc="-85" dirty="0"/>
              <a:t> </a:t>
            </a:r>
            <a:r>
              <a:rPr spc="-10" dirty="0"/>
              <a:t>Payments</a:t>
            </a:r>
          </a:p>
        </p:txBody>
      </p:sp>
      <p:sp>
        <p:nvSpPr>
          <p:cNvPr id="3" name="object 3"/>
          <p:cNvSpPr/>
          <p:nvPr/>
        </p:nvSpPr>
        <p:spPr>
          <a:xfrm>
            <a:off x="681227" y="2336292"/>
            <a:ext cx="10831195" cy="0"/>
          </a:xfrm>
          <a:custGeom>
            <a:avLst/>
            <a:gdLst/>
            <a:ahLst/>
            <a:cxnLst/>
            <a:rect l="l" t="t" r="r" b="b"/>
            <a:pathLst>
              <a:path w="10831195">
                <a:moveTo>
                  <a:pt x="0" y="0"/>
                </a:moveTo>
                <a:lnTo>
                  <a:pt x="10831068" y="0"/>
                </a:lnTo>
              </a:path>
            </a:pathLst>
          </a:custGeom>
          <a:ln w="12700">
            <a:solidFill>
              <a:srgbClr val="C1B5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1227" y="3236976"/>
            <a:ext cx="10831195" cy="0"/>
          </a:xfrm>
          <a:custGeom>
            <a:avLst/>
            <a:gdLst/>
            <a:ahLst/>
            <a:cxnLst/>
            <a:rect l="l" t="t" r="r" b="b"/>
            <a:pathLst>
              <a:path w="10831195">
                <a:moveTo>
                  <a:pt x="0" y="0"/>
                </a:moveTo>
                <a:lnTo>
                  <a:pt x="10831068" y="0"/>
                </a:lnTo>
              </a:path>
            </a:pathLst>
          </a:custGeom>
          <a:ln w="12700">
            <a:solidFill>
              <a:srgbClr val="C1B5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1227" y="4136135"/>
            <a:ext cx="10831195" cy="0"/>
          </a:xfrm>
          <a:custGeom>
            <a:avLst/>
            <a:gdLst/>
            <a:ahLst/>
            <a:cxnLst/>
            <a:rect l="l" t="t" r="r" b="b"/>
            <a:pathLst>
              <a:path w="10831195">
                <a:moveTo>
                  <a:pt x="0" y="0"/>
                </a:moveTo>
                <a:lnTo>
                  <a:pt x="10831068" y="0"/>
                </a:lnTo>
              </a:path>
            </a:pathLst>
          </a:custGeom>
          <a:ln w="12700">
            <a:solidFill>
              <a:srgbClr val="C1B5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1227" y="5035296"/>
            <a:ext cx="10831195" cy="0"/>
          </a:xfrm>
          <a:custGeom>
            <a:avLst/>
            <a:gdLst/>
            <a:ahLst/>
            <a:cxnLst/>
            <a:rect l="l" t="t" r="r" b="b"/>
            <a:pathLst>
              <a:path w="10831195">
                <a:moveTo>
                  <a:pt x="0" y="0"/>
                </a:moveTo>
                <a:lnTo>
                  <a:pt x="10831068" y="0"/>
                </a:lnTo>
              </a:path>
            </a:pathLst>
          </a:custGeom>
          <a:ln w="12700">
            <a:solidFill>
              <a:srgbClr val="C1B5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2348" y="2359913"/>
            <a:ext cx="10437495" cy="339836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6095">
              <a:lnSpc>
                <a:spcPts val="2290"/>
              </a:lnSpc>
              <a:spcBef>
                <a:spcPts val="459"/>
              </a:spcBef>
            </a:pPr>
            <a:r>
              <a:rPr sz="2200" dirty="0">
                <a:latin typeface="Trebuchet MS"/>
                <a:cs typeface="Trebuchet MS"/>
              </a:rPr>
              <a:t>3</a:t>
            </a:r>
            <a:r>
              <a:rPr sz="2200" spc="-11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Medicare</a:t>
            </a:r>
            <a:r>
              <a:rPr sz="2200" spc="-70" dirty="0">
                <a:latin typeface="Trebuchet MS"/>
                <a:cs typeface="Trebuchet MS"/>
              </a:rPr>
              <a:t> </a:t>
            </a:r>
            <a:r>
              <a:rPr sz="2200" spc="-30" dirty="0">
                <a:latin typeface="Trebuchet MS"/>
                <a:cs typeface="Trebuchet MS"/>
              </a:rPr>
              <a:t>Payment</a:t>
            </a:r>
            <a:r>
              <a:rPr sz="2200" spc="-13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Advisory</a:t>
            </a:r>
            <a:r>
              <a:rPr sz="2200" spc="-7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Commission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spc="-25" dirty="0">
                <a:latin typeface="Trebuchet MS"/>
                <a:cs typeface="Trebuchet MS"/>
              </a:rPr>
              <a:t>(MedPAC)</a:t>
            </a:r>
            <a:r>
              <a:rPr sz="2200" spc="-6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reports</a:t>
            </a:r>
            <a:r>
              <a:rPr sz="2200" spc="-7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to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Congress</a:t>
            </a:r>
            <a:r>
              <a:rPr sz="2200" spc="-5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–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2012, </a:t>
            </a:r>
            <a:r>
              <a:rPr sz="2200" dirty="0">
                <a:latin typeface="Trebuchet MS"/>
                <a:cs typeface="Trebuchet MS"/>
              </a:rPr>
              <a:t>2014,</a:t>
            </a:r>
            <a:r>
              <a:rPr sz="2200" spc="-70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2017</a:t>
            </a:r>
            <a:endParaRPr sz="22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140"/>
              </a:spcBef>
            </a:pPr>
            <a:r>
              <a:rPr sz="2200" dirty="0">
                <a:latin typeface="Trebuchet MS"/>
                <a:cs typeface="Trebuchet MS"/>
              </a:rPr>
              <a:t>1</a:t>
            </a:r>
            <a:r>
              <a:rPr sz="2200" spc="-7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Previous</a:t>
            </a:r>
            <a:r>
              <a:rPr sz="2200" spc="-5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OIG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Report</a:t>
            </a:r>
            <a:r>
              <a:rPr sz="2200" spc="-6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-</a:t>
            </a:r>
            <a:r>
              <a:rPr sz="2200" spc="-60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1999</a:t>
            </a:r>
            <a:endParaRPr sz="2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500" dirty="0">
              <a:latin typeface="Trebuchet MS"/>
              <a:cs typeface="Trebuchet MS"/>
            </a:endParaRPr>
          </a:p>
          <a:p>
            <a:pPr marL="12700">
              <a:lnSpc>
                <a:spcPts val="2465"/>
              </a:lnSpc>
              <a:spcBef>
                <a:spcPts val="1540"/>
              </a:spcBef>
            </a:pPr>
            <a:r>
              <a:rPr sz="2200" dirty="0">
                <a:latin typeface="Trebuchet MS"/>
                <a:cs typeface="Trebuchet MS"/>
              </a:rPr>
              <a:t>“Hospitals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were</a:t>
            </a:r>
            <a:r>
              <a:rPr sz="2200" spc="-10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increasingly</a:t>
            </a:r>
            <a:r>
              <a:rPr sz="2200" spc="-9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purchasing</a:t>
            </a:r>
            <a:r>
              <a:rPr sz="2200" spc="-8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physician</a:t>
            </a:r>
            <a:r>
              <a:rPr sz="2200" spc="-9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practices</a:t>
            </a:r>
            <a:r>
              <a:rPr sz="2200" spc="-10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and</a:t>
            </a:r>
            <a:r>
              <a:rPr sz="2200" spc="-10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operating</a:t>
            </a:r>
            <a:r>
              <a:rPr sz="2200" spc="-8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them</a:t>
            </a:r>
            <a:r>
              <a:rPr sz="2200" spc="-105" dirty="0">
                <a:latin typeface="Trebuchet MS"/>
                <a:cs typeface="Trebuchet MS"/>
              </a:rPr>
              <a:t> </a:t>
            </a:r>
            <a:r>
              <a:rPr sz="2200" spc="-25" dirty="0">
                <a:latin typeface="Trebuchet MS"/>
                <a:cs typeface="Trebuchet MS"/>
              </a:rPr>
              <a:t>as</a:t>
            </a:r>
            <a:endParaRPr sz="2200" dirty="0">
              <a:latin typeface="Trebuchet MS"/>
              <a:cs typeface="Trebuchet MS"/>
            </a:endParaRPr>
          </a:p>
          <a:p>
            <a:pPr marL="12700">
              <a:lnSpc>
                <a:spcPts val="2465"/>
              </a:lnSpc>
            </a:pPr>
            <a:r>
              <a:rPr sz="2200" spc="-20" dirty="0">
                <a:latin typeface="Trebuchet MS"/>
                <a:cs typeface="Trebuchet MS"/>
              </a:rPr>
              <a:t>provider-</a:t>
            </a:r>
            <a:r>
              <a:rPr sz="2200" dirty="0">
                <a:latin typeface="Trebuchet MS"/>
                <a:cs typeface="Trebuchet MS"/>
              </a:rPr>
              <a:t>based</a:t>
            </a:r>
            <a:r>
              <a:rPr sz="2200" spc="-5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facilities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because</a:t>
            </a:r>
            <a:r>
              <a:rPr sz="2200" spc="-7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of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their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higher</a:t>
            </a:r>
            <a:r>
              <a:rPr sz="2200" spc="-7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payment</a:t>
            </a:r>
            <a:r>
              <a:rPr sz="2200" spc="-6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rates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and”</a:t>
            </a:r>
            <a:endParaRPr sz="2200" dirty="0">
              <a:latin typeface="Trebuchet MS"/>
              <a:cs typeface="Trebuchet MS"/>
            </a:endParaRPr>
          </a:p>
          <a:p>
            <a:pPr marL="12700">
              <a:lnSpc>
                <a:spcPts val="2465"/>
              </a:lnSpc>
              <a:spcBef>
                <a:spcPts val="2155"/>
              </a:spcBef>
            </a:pPr>
            <a:r>
              <a:rPr sz="2200" dirty="0">
                <a:latin typeface="Trebuchet MS"/>
                <a:cs typeface="Trebuchet MS"/>
              </a:rPr>
              <a:t>“Medicare</a:t>
            </a:r>
            <a:r>
              <a:rPr sz="2200" spc="-10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payments</a:t>
            </a:r>
            <a:r>
              <a:rPr sz="2200" spc="-9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and</a:t>
            </a:r>
            <a:r>
              <a:rPr sz="2200" spc="-11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beneficiary</a:t>
            </a:r>
            <a:r>
              <a:rPr sz="2200" spc="-11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coinsurance</a:t>
            </a:r>
            <a:r>
              <a:rPr sz="2200" spc="-9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payments</a:t>
            </a:r>
            <a:r>
              <a:rPr sz="2200" spc="-11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were</a:t>
            </a:r>
            <a:r>
              <a:rPr sz="2200" spc="-10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substantially</a:t>
            </a:r>
            <a:endParaRPr sz="2200" dirty="0">
              <a:latin typeface="Trebuchet MS"/>
              <a:cs typeface="Trebuchet MS"/>
            </a:endParaRPr>
          </a:p>
          <a:p>
            <a:pPr marL="12700">
              <a:lnSpc>
                <a:spcPts val="2465"/>
              </a:lnSpc>
            </a:pPr>
            <a:r>
              <a:rPr sz="2200" dirty="0">
                <a:latin typeface="Trebuchet MS"/>
                <a:cs typeface="Trebuchet MS"/>
              </a:rPr>
              <a:t>higher</a:t>
            </a:r>
            <a:r>
              <a:rPr sz="2200" spc="-6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in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provider-</a:t>
            </a:r>
            <a:r>
              <a:rPr sz="2200" dirty="0">
                <a:latin typeface="Trebuchet MS"/>
                <a:cs typeface="Trebuchet MS"/>
              </a:rPr>
              <a:t>based</a:t>
            </a:r>
            <a:r>
              <a:rPr sz="2200" spc="-4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facilities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than</a:t>
            </a:r>
            <a:r>
              <a:rPr sz="2200" spc="-60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for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same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services</a:t>
            </a:r>
            <a:r>
              <a:rPr sz="2200" spc="-6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in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dirty="0">
                <a:latin typeface="Trebuchet MS"/>
                <a:cs typeface="Trebuchet MS"/>
              </a:rPr>
              <a:t>freestanding</a:t>
            </a:r>
            <a:r>
              <a:rPr sz="2200" spc="-5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facilities</a:t>
            </a:r>
            <a:r>
              <a:rPr sz="2200" spc="-10" dirty="0">
                <a:solidFill>
                  <a:srgbClr val="FFFFFF"/>
                </a:solidFill>
                <a:latin typeface="Trebuchet MS"/>
                <a:cs typeface="Trebuchet MS"/>
              </a:rPr>
              <a:t>”</a:t>
            </a:r>
            <a:endParaRPr sz="2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609600"/>
            <a:ext cx="10438130" cy="1369060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31775" rIns="0" bIns="0" rtlCol="0">
            <a:spAutoFit/>
          </a:bodyPr>
          <a:lstStyle/>
          <a:p>
            <a:pPr marL="771525">
              <a:lnSpc>
                <a:spcPct val="100000"/>
              </a:lnSpc>
              <a:spcBef>
                <a:spcPts val="1825"/>
              </a:spcBef>
            </a:pPr>
            <a:r>
              <a:rPr sz="2800" dirty="0">
                <a:latin typeface="Arial"/>
                <a:cs typeface="Arial"/>
              </a:rPr>
              <a:t>Medicare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Payment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Advisory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Commission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(MedPAC)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304800" y="2104732"/>
            <a:ext cx="11582400" cy="4133311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marR="314960" indent="-228600" algn="just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241300" algn="l"/>
              </a:tabLst>
            </a:pPr>
            <a:r>
              <a:rPr sz="1800" dirty="0"/>
              <a:t>Independent</a:t>
            </a:r>
            <a:r>
              <a:rPr sz="1800" spc="-20" dirty="0"/>
              <a:t> </a:t>
            </a:r>
            <a:r>
              <a:rPr sz="1800" dirty="0"/>
              <a:t>(nonpartisan)</a:t>
            </a:r>
            <a:r>
              <a:rPr sz="1800" spc="-50" dirty="0"/>
              <a:t> </a:t>
            </a:r>
            <a:r>
              <a:rPr sz="1800" dirty="0"/>
              <a:t>congressional</a:t>
            </a:r>
            <a:r>
              <a:rPr sz="1800" spc="-40" dirty="0"/>
              <a:t> </a:t>
            </a:r>
            <a:r>
              <a:rPr sz="1800" dirty="0"/>
              <a:t>agency</a:t>
            </a:r>
            <a:r>
              <a:rPr sz="1800" spc="-25" dirty="0"/>
              <a:t> </a:t>
            </a:r>
            <a:r>
              <a:rPr sz="1800" dirty="0"/>
              <a:t>(legislative)</a:t>
            </a:r>
            <a:r>
              <a:rPr sz="1800" spc="-40" dirty="0"/>
              <a:t> </a:t>
            </a:r>
            <a:r>
              <a:rPr sz="1800" dirty="0"/>
              <a:t>established</a:t>
            </a:r>
            <a:r>
              <a:rPr sz="1800" spc="-35" dirty="0"/>
              <a:t> </a:t>
            </a:r>
            <a:r>
              <a:rPr sz="1800" dirty="0"/>
              <a:t>by</a:t>
            </a:r>
            <a:r>
              <a:rPr sz="1800" spc="-20" dirty="0"/>
              <a:t> </a:t>
            </a:r>
            <a:r>
              <a:rPr sz="1800" spc="-25" dirty="0"/>
              <a:t>the </a:t>
            </a:r>
            <a:r>
              <a:rPr sz="1800" dirty="0"/>
              <a:t>Balanced</a:t>
            </a:r>
            <a:r>
              <a:rPr sz="1800" spc="-30" dirty="0"/>
              <a:t> </a:t>
            </a:r>
            <a:r>
              <a:rPr sz="1800" dirty="0"/>
              <a:t>Budget</a:t>
            </a:r>
            <a:r>
              <a:rPr sz="1800" spc="-85" dirty="0"/>
              <a:t> </a:t>
            </a:r>
            <a:r>
              <a:rPr sz="1800" dirty="0"/>
              <a:t>Act</a:t>
            </a:r>
            <a:r>
              <a:rPr sz="1800" spc="-10" dirty="0"/>
              <a:t> </a:t>
            </a:r>
            <a:r>
              <a:rPr sz="1800" dirty="0"/>
              <a:t>of</a:t>
            </a:r>
            <a:r>
              <a:rPr sz="1800" spc="-10" dirty="0"/>
              <a:t> </a:t>
            </a:r>
            <a:r>
              <a:rPr sz="1800" dirty="0"/>
              <a:t>1997</a:t>
            </a:r>
            <a:r>
              <a:rPr sz="1800" spc="-20" dirty="0"/>
              <a:t> </a:t>
            </a:r>
            <a:r>
              <a:rPr sz="1800" dirty="0"/>
              <a:t>to</a:t>
            </a:r>
            <a:r>
              <a:rPr sz="1800" spc="-15" dirty="0"/>
              <a:t> </a:t>
            </a:r>
            <a:r>
              <a:rPr sz="1800" dirty="0"/>
              <a:t>advise the</a:t>
            </a:r>
            <a:r>
              <a:rPr sz="1800" spc="-15" dirty="0"/>
              <a:t> </a:t>
            </a:r>
            <a:r>
              <a:rPr sz="1800" dirty="0"/>
              <a:t>U.S.</a:t>
            </a:r>
            <a:r>
              <a:rPr sz="1800" spc="-15" dirty="0"/>
              <a:t> </a:t>
            </a:r>
            <a:r>
              <a:rPr sz="1800" dirty="0"/>
              <a:t>Congress</a:t>
            </a:r>
            <a:r>
              <a:rPr sz="1800" spc="-15" dirty="0"/>
              <a:t> </a:t>
            </a:r>
            <a:r>
              <a:rPr sz="1800" dirty="0"/>
              <a:t>on issues</a:t>
            </a:r>
            <a:r>
              <a:rPr sz="1800" spc="-25" dirty="0"/>
              <a:t> </a:t>
            </a:r>
            <a:r>
              <a:rPr sz="1800" dirty="0"/>
              <a:t>affecting</a:t>
            </a:r>
            <a:r>
              <a:rPr sz="1800" spc="-40" dirty="0"/>
              <a:t> </a:t>
            </a:r>
            <a:r>
              <a:rPr sz="1800" spc="-25" dirty="0"/>
              <a:t>the </a:t>
            </a:r>
            <a:r>
              <a:rPr sz="1800" dirty="0"/>
              <a:t>Medicare</a:t>
            </a:r>
            <a:r>
              <a:rPr sz="1800" spc="-20" dirty="0"/>
              <a:t> </a:t>
            </a:r>
            <a:r>
              <a:rPr sz="1800" spc="-10" dirty="0"/>
              <a:t>program</a:t>
            </a:r>
          </a:p>
          <a:p>
            <a:pPr marL="698500" lvl="1" indent="-229235">
              <a:lnSpc>
                <a:spcPts val="1825"/>
              </a:lnSpc>
              <a:spcBef>
                <a:spcPts val="285"/>
              </a:spcBef>
              <a:buFont typeface="Wingdings"/>
              <a:buChar char=""/>
              <a:tabLst>
                <a:tab pos="699135" algn="l"/>
              </a:tabLst>
            </a:pP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payments</a:t>
            </a:r>
            <a:r>
              <a:rPr sz="160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600" spc="-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private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health</a:t>
            </a:r>
            <a:r>
              <a:rPr sz="1600" spc="-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plans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participating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in</a:t>
            </a:r>
            <a:r>
              <a:rPr sz="160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Medicare</a:t>
            </a:r>
            <a:r>
              <a:rPr sz="1600" spc="-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providers</a:t>
            </a:r>
            <a:r>
              <a:rPr sz="160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in</a:t>
            </a:r>
            <a:r>
              <a:rPr sz="1600" spc="-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Medicare’s</a:t>
            </a:r>
            <a:r>
              <a:rPr sz="160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traditional</a:t>
            </a:r>
            <a:r>
              <a:rPr sz="160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fee-</a:t>
            </a:r>
            <a:r>
              <a:rPr sz="1600" spc="-20" dirty="0">
                <a:solidFill>
                  <a:srgbClr val="1F1F1F"/>
                </a:solidFill>
                <a:latin typeface="Arial"/>
                <a:cs typeface="Arial"/>
              </a:rPr>
              <a:t>for-</a:t>
            </a:r>
            <a:endParaRPr sz="1600" dirty="0">
              <a:latin typeface="Arial"/>
              <a:cs typeface="Arial"/>
            </a:endParaRPr>
          </a:p>
          <a:p>
            <a:pPr marL="698500">
              <a:lnSpc>
                <a:spcPts val="1825"/>
              </a:lnSpc>
            </a:pP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service</a:t>
            </a:r>
            <a:r>
              <a:rPr sz="1600" b="0" spc="-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program;</a:t>
            </a:r>
            <a:r>
              <a:rPr sz="1600" b="0" spc="-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analysis</a:t>
            </a:r>
            <a:r>
              <a:rPr sz="1600" b="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600" b="0" spc="-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policy</a:t>
            </a:r>
            <a:r>
              <a:rPr sz="1600" b="0" spc="-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advice</a:t>
            </a:r>
            <a:r>
              <a:rPr sz="1600" b="0" spc="-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on</a:t>
            </a:r>
            <a:r>
              <a:rPr sz="1600" b="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dirty="0">
                <a:solidFill>
                  <a:srgbClr val="1F1F1F"/>
                </a:solidFill>
                <a:latin typeface="Arial"/>
                <a:cs typeface="Arial"/>
              </a:rPr>
              <a:t>Medicare</a:t>
            </a:r>
            <a:r>
              <a:rPr sz="1600" b="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b="0" spc="-10" dirty="0">
                <a:solidFill>
                  <a:srgbClr val="1F1F1F"/>
                </a:solidFill>
                <a:latin typeface="Arial"/>
                <a:cs typeface="Arial"/>
              </a:rPr>
              <a:t>program</a:t>
            </a:r>
            <a:endParaRPr sz="16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310"/>
              </a:spcBef>
              <a:buFont typeface="Wingdings"/>
              <a:buChar char=""/>
              <a:tabLst>
                <a:tab pos="699135" algn="l"/>
              </a:tabLst>
            </a:pP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provides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information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on</a:t>
            </a:r>
            <a:r>
              <a:rPr sz="160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access</a:t>
            </a:r>
            <a:r>
              <a:rPr sz="160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600" spc="-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care,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quality</a:t>
            </a:r>
            <a:r>
              <a:rPr sz="1600" spc="-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care,</a:t>
            </a:r>
            <a:r>
              <a:rPr sz="160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60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other</a:t>
            </a:r>
            <a:r>
              <a:rPr sz="160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issues</a:t>
            </a:r>
            <a:r>
              <a:rPr sz="1600" spc="-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affecting</a:t>
            </a:r>
            <a:r>
              <a:rPr sz="160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Medicare.</a:t>
            </a:r>
            <a:endParaRPr sz="1600" dirty="0">
              <a:latin typeface="Arial"/>
              <a:cs typeface="Arial"/>
            </a:endParaRPr>
          </a:p>
          <a:p>
            <a:pPr marL="240665" marR="212090" indent="-227965">
              <a:lnSpc>
                <a:spcPts val="1939"/>
              </a:lnSpc>
              <a:spcBef>
                <a:spcPts val="103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800" dirty="0"/>
              <a:t>Commission</a:t>
            </a:r>
            <a:r>
              <a:rPr sz="1800" spc="-10" dirty="0"/>
              <a:t> </a:t>
            </a:r>
            <a:r>
              <a:rPr sz="1800" dirty="0"/>
              <a:t>has</a:t>
            </a:r>
            <a:r>
              <a:rPr sz="1800" spc="-20" dirty="0"/>
              <a:t> </a:t>
            </a:r>
            <a:r>
              <a:rPr sz="1800" dirty="0"/>
              <a:t>17</a:t>
            </a:r>
            <a:r>
              <a:rPr sz="1800" spc="-25" dirty="0"/>
              <a:t> </a:t>
            </a:r>
            <a:r>
              <a:rPr sz="1800" dirty="0"/>
              <a:t>members</a:t>
            </a:r>
            <a:r>
              <a:rPr sz="1800" spc="-20" dirty="0"/>
              <a:t> </a:t>
            </a:r>
            <a:r>
              <a:rPr sz="1800" dirty="0"/>
              <a:t>with</a:t>
            </a:r>
            <a:r>
              <a:rPr sz="1800" spc="-50" dirty="0"/>
              <a:t> </a:t>
            </a:r>
            <a:r>
              <a:rPr sz="1800" dirty="0"/>
              <a:t>diverse</a:t>
            </a:r>
            <a:r>
              <a:rPr sz="1800" spc="25" dirty="0"/>
              <a:t> </a:t>
            </a:r>
            <a:r>
              <a:rPr sz="1800" dirty="0"/>
              <a:t>expertise</a:t>
            </a:r>
            <a:r>
              <a:rPr sz="1800" spc="-5" dirty="0"/>
              <a:t> </a:t>
            </a:r>
            <a:r>
              <a:rPr sz="1800" dirty="0"/>
              <a:t>in</a:t>
            </a:r>
            <a:r>
              <a:rPr sz="1800" spc="-15" dirty="0"/>
              <a:t> </a:t>
            </a:r>
            <a:r>
              <a:rPr sz="1800" dirty="0"/>
              <a:t>the</a:t>
            </a:r>
            <a:r>
              <a:rPr sz="1800" spc="-30" dirty="0"/>
              <a:t> </a:t>
            </a:r>
            <a:r>
              <a:rPr sz="1800" dirty="0"/>
              <a:t>financing</a:t>
            </a:r>
            <a:r>
              <a:rPr sz="1800" spc="-20" dirty="0"/>
              <a:t> </a:t>
            </a:r>
            <a:r>
              <a:rPr sz="1800" dirty="0"/>
              <a:t>and</a:t>
            </a:r>
            <a:r>
              <a:rPr sz="1800" spc="-20" dirty="0"/>
              <a:t> </a:t>
            </a:r>
            <a:r>
              <a:rPr sz="1800" dirty="0"/>
              <a:t>delivery</a:t>
            </a:r>
            <a:r>
              <a:rPr sz="1800" spc="15" dirty="0"/>
              <a:t> </a:t>
            </a:r>
            <a:r>
              <a:rPr sz="1800" dirty="0"/>
              <a:t>of</a:t>
            </a:r>
            <a:r>
              <a:rPr sz="1800" spc="-15" dirty="0"/>
              <a:t> </a:t>
            </a:r>
            <a:r>
              <a:rPr sz="1800" spc="-10" dirty="0"/>
              <a:t>health </a:t>
            </a:r>
            <a:r>
              <a:rPr sz="1800" dirty="0"/>
              <a:t>care</a:t>
            </a:r>
            <a:r>
              <a:rPr sz="1800" spc="-45" dirty="0"/>
              <a:t> </a:t>
            </a:r>
            <a:r>
              <a:rPr sz="1800" dirty="0"/>
              <a:t>services</a:t>
            </a:r>
            <a:r>
              <a:rPr sz="1800" spc="-5" dirty="0"/>
              <a:t> </a:t>
            </a:r>
            <a:r>
              <a:rPr sz="1800" dirty="0"/>
              <a:t>–</a:t>
            </a:r>
            <a:r>
              <a:rPr sz="1800" spc="-45" dirty="0"/>
              <a:t> </a:t>
            </a:r>
            <a:r>
              <a:rPr sz="1800" dirty="0"/>
              <a:t>MDs,</a:t>
            </a:r>
            <a:r>
              <a:rPr sz="1800" spc="-40" dirty="0"/>
              <a:t> </a:t>
            </a:r>
            <a:r>
              <a:rPr sz="1800" dirty="0"/>
              <a:t>MPH,</a:t>
            </a:r>
            <a:r>
              <a:rPr sz="1800" spc="-45" dirty="0"/>
              <a:t> </a:t>
            </a:r>
            <a:r>
              <a:rPr sz="1800" dirty="0"/>
              <a:t>Medical</a:t>
            </a:r>
            <a:r>
              <a:rPr sz="1800" spc="-40" dirty="0"/>
              <a:t> </a:t>
            </a:r>
            <a:r>
              <a:rPr sz="1800" dirty="0"/>
              <a:t>Schools/Universities,</a:t>
            </a:r>
            <a:r>
              <a:rPr sz="1800" spc="-15" dirty="0"/>
              <a:t> </a:t>
            </a:r>
            <a:r>
              <a:rPr sz="1800" dirty="0"/>
              <a:t>insurance</a:t>
            </a:r>
            <a:r>
              <a:rPr sz="1800" spc="-45" dirty="0"/>
              <a:t> </a:t>
            </a:r>
            <a:r>
              <a:rPr sz="1800" dirty="0"/>
              <a:t>carrier,</a:t>
            </a:r>
            <a:r>
              <a:rPr sz="1800" spc="-25" dirty="0"/>
              <a:t> </a:t>
            </a:r>
            <a:r>
              <a:rPr sz="1800" spc="-20" dirty="0"/>
              <a:t>etc.</a:t>
            </a:r>
            <a:endParaRPr sz="1800" dirty="0"/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Char char="•"/>
              <a:tabLst>
                <a:tab pos="240665" algn="l"/>
                <a:tab pos="241300" algn="l"/>
              </a:tabLst>
            </a:pP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Meet</a:t>
            </a:r>
            <a:r>
              <a:rPr sz="1800" b="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publicly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800" b="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discuss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policy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issues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800" b="0" spc="-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formulate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recommendations</a:t>
            </a:r>
            <a:r>
              <a:rPr sz="1800" b="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800" b="0" spc="-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800" b="0" spc="-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Congress</a:t>
            </a:r>
            <a:endParaRPr sz="1800" dirty="0">
              <a:latin typeface="Arial"/>
              <a:cs typeface="Arial"/>
            </a:endParaRPr>
          </a:p>
          <a:p>
            <a:pPr marL="240665" marR="446405" indent="-227965">
              <a:lnSpc>
                <a:spcPts val="1939"/>
              </a:lnSpc>
              <a:spcBef>
                <a:spcPts val="1030"/>
              </a:spcBef>
              <a:buChar char="•"/>
              <a:tabLst>
                <a:tab pos="240665" algn="l"/>
                <a:tab pos="241300" algn="l"/>
              </a:tabLst>
            </a:pP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Discussions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with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staff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from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congressional</a:t>
            </a:r>
            <a:r>
              <a:rPr sz="1800" b="0" spc="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committees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800" b="0" spc="-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Centers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for</a:t>
            </a:r>
            <a:r>
              <a:rPr sz="1800" b="0" spc="-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Medicare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&amp;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Medicaid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Services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(CMS),</a:t>
            </a:r>
            <a:r>
              <a:rPr sz="1800" b="0" spc="-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health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care</a:t>
            </a:r>
            <a:r>
              <a:rPr sz="1800" b="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researchers, health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care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providers,</a:t>
            </a:r>
            <a:r>
              <a:rPr sz="1800" b="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beneficiary </a:t>
            </a:r>
            <a:r>
              <a:rPr sz="1800" b="0" spc="-10" dirty="0">
                <a:solidFill>
                  <a:srgbClr val="1F1F1F"/>
                </a:solidFill>
                <a:latin typeface="Arial"/>
                <a:cs typeface="Arial"/>
              </a:rPr>
              <a:t>advocates</a:t>
            </a:r>
            <a:endParaRPr sz="18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65"/>
              </a:spcBef>
              <a:buChar char="•"/>
              <a:tabLst>
                <a:tab pos="240665" algn="l"/>
                <a:tab pos="241300" algn="l"/>
              </a:tabLst>
            </a:pP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Release</a:t>
            </a:r>
            <a:r>
              <a:rPr sz="1800" b="0" spc="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2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reports</a:t>
            </a:r>
            <a:r>
              <a:rPr sz="1800" b="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year</a:t>
            </a:r>
            <a:r>
              <a:rPr sz="1800" b="0" spc="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800" b="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Congress</a:t>
            </a:r>
            <a:r>
              <a:rPr sz="1800" b="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–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March</a:t>
            </a:r>
            <a:r>
              <a:rPr sz="1800" b="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800" b="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800" b="0" spc="-20" dirty="0">
                <a:solidFill>
                  <a:srgbClr val="1F1F1F"/>
                </a:solidFill>
                <a:latin typeface="Arial"/>
                <a:cs typeface="Arial"/>
              </a:rPr>
              <a:t> June</a:t>
            </a:r>
            <a:endParaRPr sz="1800" dirty="0">
              <a:latin typeface="Arial"/>
              <a:cs typeface="Arial"/>
            </a:endParaRPr>
          </a:p>
          <a:p>
            <a:pPr marL="240665" indent="-227965">
              <a:lnSpc>
                <a:spcPts val="2055"/>
              </a:lnSpc>
              <a:spcBef>
                <a:spcPts val="7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800" dirty="0"/>
              <a:t>Comment</a:t>
            </a:r>
            <a:r>
              <a:rPr sz="1800" spc="-10" dirty="0"/>
              <a:t> </a:t>
            </a:r>
            <a:r>
              <a:rPr sz="1800" dirty="0"/>
              <a:t>on</a:t>
            </a:r>
            <a:r>
              <a:rPr sz="1800" spc="-10" dirty="0"/>
              <a:t> </a:t>
            </a:r>
            <a:r>
              <a:rPr sz="1800" dirty="0"/>
              <a:t>reports</a:t>
            </a:r>
            <a:r>
              <a:rPr sz="1800" spc="-5" dirty="0"/>
              <a:t> </a:t>
            </a:r>
            <a:r>
              <a:rPr sz="1800" dirty="0"/>
              <a:t>and</a:t>
            </a:r>
            <a:r>
              <a:rPr sz="1800" spc="-15" dirty="0"/>
              <a:t> </a:t>
            </a:r>
            <a:r>
              <a:rPr sz="1800" dirty="0"/>
              <a:t>proposed</a:t>
            </a:r>
            <a:r>
              <a:rPr sz="1800" spc="-10" dirty="0"/>
              <a:t> </a:t>
            </a:r>
            <a:r>
              <a:rPr sz="1800" dirty="0"/>
              <a:t>regulations</a:t>
            </a:r>
            <a:r>
              <a:rPr sz="1800" spc="-20" dirty="0"/>
              <a:t> </a:t>
            </a:r>
            <a:r>
              <a:rPr sz="1800" dirty="0"/>
              <a:t>issued</a:t>
            </a:r>
            <a:r>
              <a:rPr sz="1800" spc="-5" dirty="0"/>
              <a:t> </a:t>
            </a:r>
            <a:r>
              <a:rPr sz="1800" dirty="0"/>
              <a:t>by</a:t>
            </a:r>
            <a:r>
              <a:rPr sz="1800" spc="-30" dirty="0"/>
              <a:t> </a:t>
            </a:r>
            <a:r>
              <a:rPr sz="1800" dirty="0"/>
              <a:t>the</a:t>
            </a:r>
            <a:r>
              <a:rPr sz="1800" spc="-10" dirty="0"/>
              <a:t> </a:t>
            </a:r>
            <a:r>
              <a:rPr sz="1800" dirty="0"/>
              <a:t>Secretary</a:t>
            </a:r>
            <a:r>
              <a:rPr sz="1800" spc="10" dirty="0"/>
              <a:t> </a:t>
            </a:r>
            <a:r>
              <a:rPr sz="1800" dirty="0"/>
              <a:t>of</a:t>
            </a:r>
            <a:r>
              <a:rPr sz="1800" spc="-10" dirty="0"/>
              <a:t> </a:t>
            </a:r>
            <a:r>
              <a:rPr sz="1800" dirty="0"/>
              <a:t>the</a:t>
            </a:r>
            <a:r>
              <a:rPr sz="1800" spc="-10" dirty="0"/>
              <a:t> </a:t>
            </a:r>
            <a:r>
              <a:rPr sz="1800" dirty="0"/>
              <a:t>Department</a:t>
            </a:r>
            <a:r>
              <a:rPr sz="1800" spc="5" dirty="0"/>
              <a:t> </a:t>
            </a:r>
            <a:r>
              <a:rPr sz="1800" spc="-25" dirty="0"/>
              <a:t>of</a:t>
            </a:r>
            <a:endParaRPr sz="1800" dirty="0"/>
          </a:p>
          <a:p>
            <a:pPr marL="241300">
              <a:lnSpc>
                <a:spcPts val="2055"/>
              </a:lnSpc>
            </a:pPr>
            <a:r>
              <a:rPr sz="1800" dirty="0"/>
              <a:t>Health</a:t>
            </a:r>
            <a:r>
              <a:rPr sz="1800" spc="-40" dirty="0"/>
              <a:t> </a:t>
            </a:r>
            <a:r>
              <a:rPr sz="1800" dirty="0"/>
              <a:t>and</a:t>
            </a:r>
            <a:r>
              <a:rPr sz="1800" spc="-45" dirty="0"/>
              <a:t> </a:t>
            </a:r>
            <a:r>
              <a:rPr sz="1800" dirty="0"/>
              <a:t>Human</a:t>
            </a:r>
            <a:r>
              <a:rPr sz="1800" spc="-40" dirty="0"/>
              <a:t> </a:t>
            </a:r>
            <a:r>
              <a:rPr sz="1800" dirty="0"/>
              <a:t>Services,</a:t>
            </a:r>
            <a:r>
              <a:rPr sz="1800" spc="10" dirty="0"/>
              <a:t> </a:t>
            </a:r>
            <a:r>
              <a:rPr sz="1800" spc="-10" dirty="0"/>
              <a:t>testimony,</a:t>
            </a:r>
            <a:r>
              <a:rPr sz="1800" spc="-25" dirty="0"/>
              <a:t> </a:t>
            </a:r>
            <a:r>
              <a:rPr sz="1800" dirty="0"/>
              <a:t>and</a:t>
            </a:r>
            <a:r>
              <a:rPr sz="1800" spc="-35" dirty="0"/>
              <a:t> </a:t>
            </a:r>
            <a:r>
              <a:rPr sz="1800" dirty="0"/>
              <a:t>briefings</a:t>
            </a:r>
            <a:r>
              <a:rPr sz="1800" spc="-50" dirty="0"/>
              <a:t> </a:t>
            </a:r>
            <a:r>
              <a:rPr sz="1800" dirty="0"/>
              <a:t>for</a:t>
            </a:r>
            <a:r>
              <a:rPr sz="1800" spc="-45" dirty="0"/>
              <a:t> </a:t>
            </a:r>
            <a:r>
              <a:rPr sz="1800" dirty="0"/>
              <a:t>congressional</a:t>
            </a:r>
            <a:r>
              <a:rPr sz="1800" spc="-45" dirty="0"/>
              <a:t> </a:t>
            </a:r>
            <a:r>
              <a:rPr sz="1800" spc="-10" dirty="0"/>
              <a:t>staff</a:t>
            </a:r>
            <a:endParaRPr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-hfma-powerpoint">
  <a:themeElements>
    <a:clrScheme name="template-hfma-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-hfma-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template-hfma-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</TotalTime>
  <Words>1102</Words>
  <Application>Microsoft Office PowerPoint</Application>
  <PresentationFormat>Widescreen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</vt:lpstr>
      <vt:lpstr>template-hfma-powerpoint</vt:lpstr>
      <vt:lpstr>OIG Review of Payment Model for Provider-Based Facilities</vt:lpstr>
      <vt:lpstr>OIG Objective:</vt:lpstr>
      <vt:lpstr>PowerPoint Presentation</vt:lpstr>
      <vt:lpstr>PowerPoint Presentation</vt:lpstr>
      <vt:lpstr>PowerPoint Presentation</vt:lpstr>
      <vt:lpstr>Payment Models</vt:lpstr>
      <vt:lpstr>PowerPoint Presentation</vt:lpstr>
      <vt:lpstr>Previous Reports re: Provider-Based Payments</vt:lpstr>
      <vt:lpstr>Medicare Payment Advisory Commission (MedPAC)</vt:lpstr>
      <vt:lpstr>Findings: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OIG Review of Payment Model for Provider-Based Facilities</dc:title>
  <dc:creator>Kirsten Wild</dc:creator>
  <cp:lastModifiedBy>Nolan, Colleen</cp:lastModifiedBy>
  <cp:revision>2</cp:revision>
  <dcterms:created xsi:type="dcterms:W3CDTF">2023-05-15T15:42:41Z</dcterms:created>
  <dcterms:modified xsi:type="dcterms:W3CDTF">2023-05-25T15:36:17Z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2023-05-10T00:00:00Z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2023-05-15T00:00:00Z</vt:filetime>
  </property>
  <property fmtid="{D5CDD505-2E9C-101B-9397-08002B2CF9AE}" pid="5" name="Producer">
    <vt:lpwstr>Microsoft® PowerPoint® for Microsoft 365</vt:lpwstr>
  </property>
</Properties>
</file>