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721" r:id="rId2"/>
  </p:sldMasterIdLst>
  <p:notesMasterIdLst>
    <p:notesMasterId r:id="rId54"/>
  </p:notesMasterIdLst>
  <p:handoutMasterIdLst>
    <p:handoutMasterId r:id="rId55"/>
  </p:handoutMasterIdLst>
  <p:sldIdLst>
    <p:sldId id="258" r:id="rId3"/>
    <p:sldId id="257" r:id="rId4"/>
    <p:sldId id="297" r:id="rId5"/>
    <p:sldId id="360" r:id="rId6"/>
    <p:sldId id="408" r:id="rId7"/>
    <p:sldId id="261" r:id="rId8"/>
    <p:sldId id="387" r:id="rId9"/>
    <p:sldId id="382" r:id="rId10"/>
    <p:sldId id="355" r:id="rId11"/>
    <p:sldId id="411" r:id="rId12"/>
    <p:sldId id="436" r:id="rId13"/>
    <p:sldId id="406" r:id="rId14"/>
    <p:sldId id="407" r:id="rId15"/>
    <p:sldId id="280" r:id="rId16"/>
    <p:sldId id="283" r:id="rId17"/>
    <p:sldId id="412" r:id="rId18"/>
    <p:sldId id="330" r:id="rId19"/>
    <p:sldId id="367" r:id="rId20"/>
    <p:sldId id="300" r:id="rId21"/>
    <p:sldId id="437" r:id="rId22"/>
    <p:sldId id="302" r:id="rId23"/>
    <p:sldId id="416" r:id="rId24"/>
    <p:sldId id="438" r:id="rId25"/>
    <p:sldId id="391" r:id="rId26"/>
    <p:sldId id="392" r:id="rId27"/>
    <p:sldId id="440" r:id="rId28"/>
    <p:sldId id="342" r:id="rId29"/>
    <p:sldId id="428" r:id="rId30"/>
    <p:sldId id="403" r:id="rId31"/>
    <p:sldId id="425" r:id="rId32"/>
    <p:sldId id="426" r:id="rId33"/>
    <p:sldId id="276" r:id="rId34"/>
    <p:sldId id="312" r:id="rId35"/>
    <p:sldId id="429" r:id="rId36"/>
    <p:sldId id="313" r:id="rId37"/>
    <p:sldId id="430" r:id="rId38"/>
    <p:sldId id="398" r:id="rId39"/>
    <p:sldId id="399" r:id="rId40"/>
    <p:sldId id="400" r:id="rId41"/>
    <p:sldId id="401" r:id="rId42"/>
    <p:sldId id="431" r:id="rId43"/>
    <p:sldId id="314" r:id="rId44"/>
    <p:sldId id="432" r:id="rId45"/>
    <p:sldId id="433" r:id="rId46"/>
    <p:sldId id="434" r:id="rId47"/>
    <p:sldId id="415" r:id="rId48"/>
    <p:sldId id="421" r:id="rId49"/>
    <p:sldId id="422" r:id="rId50"/>
    <p:sldId id="423" r:id="rId51"/>
    <p:sldId id="424" r:id="rId52"/>
    <p:sldId id="341" r:id="rId53"/>
  </p:sldIdLst>
  <p:sldSz cx="9144000" cy="6858000" type="screen4x3"/>
  <p:notesSz cx="6881813" cy="9296400"/>
  <p:defaultTextStyle>
    <a:defPPr>
      <a:defRPr lang="en-US"/>
    </a:defPPr>
    <a:lvl1pPr algn="l" rtl="0" fontAlgn="base">
      <a:spcBef>
        <a:spcPct val="0"/>
      </a:spcBef>
      <a:spcAft>
        <a:spcPct val="0"/>
      </a:spcAft>
      <a:defRPr sz="1200" kern="1200">
        <a:solidFill>
          <a:schemeClr val="tx1"/>
        </a:solidFill>
        <a:latin typeface="Tahoma" pitchFamily="34" charset="0"/>
        <a:ea typeface="+mn-ea"/>
        <a:cs typeface="+mn-cs"/>
      </a:defRPr>
    </a:lvl1pPr>
    <a:lvl2pPr marL="457200" algn="l" rtl="0" fontAlgn="base">
      <a:spcBef>
        <a:spcPct val="0"/>
      </a:spcBef>
      <a:spcAft>
        <a:spcPct val="0"/>
      </a:spcAft>
      <a:defRPr sz="1200" kern="1200">
        <a:solidFill>
          <a:schemeClr val="tx1"/>
        </a:solidFill>
        <a:latin typeface="Tahoma" pitchFamily="34" charset="0"/>
        <a:ea typeface="+mn-ea"/>
        <a:cs typeface="+mn-cs"/>
      </a:defRPr>
    </a:lvl2pPr>
    <a:lvl3pPr marL="914400" algn="l" rtl="0" fontAlgn="base">
      <a:spcBef>
        <a:spcPct val="0"/>
      </a:spcBef>
      <a:spcAft>
        <a:spcPct val="0"/>
      </a:spcAft>
      <a:defRPr sz="1200" kern="1200">
        <a:solidFill>
          <a:schemeClr val="tx1"/>
        </a:solidFill>
        <a:latin typeface="Tahoma" pitchFamily="34" charset="0"/>
        <a:ea typeface="+mn-ea"/>
        <a:cs typeface="+mn-cs"/>
      </a:defRPr>
    </a:lvl3pPr>
    <a:lvl4pPr marL="1371600" algn="l" rtl="0" fontAlgn="base">
      <a:spcBef>
        <a:spcPct val="0"/>
      </a:spcBef>
      <a:spcAft>
        <a:spcPct val="0"/>
      </a:spcAft>
      <a:defRPr sz="1200" kern="1200">
        <a:solidFill>
          <a:schemeClr val="tx1"/>
        </a:solidFill>
        <a:latin typeface="Tahoma" pitchFamily="34" charset="0"/>
        <a:ea typeface="+mn-ea"/>
        <a:cs typeface="+mn-cs"/>
      </a:defRPr>
    </a:lvl4pPr>
    <a:lvl5pPr marL="1828800" algn="l" rtl="0" fontAlgn="base">
      <a:spcBef>
        <a:spcPct val="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Tahoma" pitchFamily="34" charset="0"/>
        <a:ea typeface="+mn-ea"/>
        <a:cs typeface="+mn-cs"/>
      </a:defRPr>
    </a:lvl6pPr>
    <a:lvl7pPr marL="2743200" algn="l" defTabSz="914400" rtl="0" eaLnBrk="1" latinLnBrk="0" hangingPunct="1">
      <a:defRPr sz="1200" kern="1200">
        <a:solidFill>
          <a:schemeClr val="tx1"/>
        </a:solidFill>
        <a:latin typeface="Tahoma" pitchFamily="34" charset="0"/>
        <a:ea typeface="+mn-ea"/>
        <a:cs typeface="+mn-cs"/>
      </a:defRPr>
    </a:lvl7pPr>
    <a:lvl8pPr marL="3200400" algn="l" defTabSz="914400" rtl="0" eaLnBrk="1" latinLnBrk="0" hangingPunct="1">
      <a:defRPr sz="1200" kern="1200">
        <a:solidFill>
          <a:schemeClr val="tx1"/>
        </a:solidFill>
        <a:latin typeface="Tahoma" pitchFamily="34" charset="0"/>
        <a:ea typeface="+mn-ea"/>
        <a:cs typeface="+mn-cs"/>
      </a:defRPr>
    </a:lvl8pPr>
    <a:lvl9pPr marL="3657600" algn="l" defTabSz="914400" rtl="0" eaLnBrk="1" latinLnBrk="0" hangingPunct="1">
      <a:defRPr sz="1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ulvany" initials="dm" lastIdx="94" clrIdx="0"/>
  <p:cmAuthor id="1" name="rlewis" initials="r" lastIdx="13" clrIdx="1"/>
  <p:cmAuthor id="2" name="cmilazzo" initials="cm" lastIdx="11" clrIdx="2"/>
  <p:cmAuthor id="3" name="Chad Mulvany" initials="CM" lastIdx="8" clrIdx="3">
    <p:extLst/>
  </p:cmAuthor>
  <p:cmAuthor id="4" name="Rosalind Y. Lewis" initials="RYL" lastIdx="5"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004F8A"/>
    <a:srgbClr val="00589A"/>
    <a:srgbClr val="1A3F68"/>
    <a:srgbClr val="004A82"/>
    <a:srgbClr val="3264C8"/>
    <a:srgbClr val="005A9E"/>
    <a:srgbClr val="FF9933"/>
    <a:srgbClr val="005DA2"/>
    <a:srgbClr val="008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6560" autoAdjust="0"/>
  </p:normalViewPr>
  <p:slideViewPr>
    <p:cSldViewPr>
      <p:cViewPr varScale="1">
        <p:scale>
          <a:sx n="82" d="100"/>
          <a:sy n="82" d="100"/>
        </p:scale>
        <p:origin x="146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dirty="0"/>
            </a:lvl1pPr>
          </a:lstStyle>
          <a:p>
            <a:pPr>
              <a:defRPr/>
            </a:pPr>
            <a:endParaRPr lang="en-US" dirty="0"/>
          </a:p>
        </p:txBody>
      </p:sp>
      <p:sp>
        <p:nvSpPr>
          <p:cNvPr id="100355" name="Rectangle 3"/>
          <p:cNvSpPr>
            <a:spLocks noGrp="1" noChangeArrowheads="1"/>
          </p:cNvSpPr>
          <p:nvPr>
            <p:ph type="dt" sz="quarter" idx="1"/>
          </p:nvPr>
        </p:nvSpPr>
        <p:spPr bwMode="auto">
          <a:xfrm>
            <a:off x="3898102" y="0"/>
            <a:ext cx="2982119"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fld id="{04124FCD-523B-4E34-AC18-F29725D02AD6}" type="datetimeFigureOut">
              <a:rPr lang="en-US"/>
              <a:pPr>
                <a:defRPr/>
              </a:pPr>
              <a:t>11/16/2017</a:t>
            </a:fld>
            <a:endParaRPr lang="en-US" dirty="0"/>
          </a:p>
        </p:txBody>
      </p:sp>
      <p:sp>
        <p:nvSpPr>
          <p:cNvPr id="100356"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dirty="0"/>
            </a:lvl1pPr>
          </a:lstStyle>
          <a:p>
            <a:pPr>
              <a:defRPr/>
            </a:pPr>
            <a:endParaRPr lang="en-US" dirty="0"/>
          </a:p>
        </p:txBody>
      </p:sp>
      <p:sp>
        <p:nvSpPr>
          <p:cNvPr id="100357"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vl1pPr>
          </a:lstStyle>
          <a:p>
            <a:pPr>
              <a:defRPr/>
            </a:pPr>
            <a:fld id="{07DB5694-56E4-4FFF-8841-625FB4346DD9}" type="slidenum">
              <a:rPr lang="en-US"/>
              <a:pPr>
                <a:defRPr/>
              </a:pPr>
              <a:t>‹#›</a:t>
            </a:fld>
            <a:endParaRPr lang="en-US" dirty="0"/>
          </a:p>
        </p:txBody>
      </p:sp>
    </p:spTree>
    <p:extLst>
      <p:ext uri="{BB962C8B-B14F-4D97-AF65-F5344CB8AC3E}">
        <p14:creationId xmlns:p14="http://schemas.microsoft.com/office/powerpoint/2010/main" val="20313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dirty="0">
                <a:latin typeface="Arial" charset="0"/>
              </a:defRPr>
            </a:lvl1pPr>
          </a:lstStyle>
          <a:p>
            <a:pPr>
              <a:defRPr/>
            </a:pPr>
            <a:endParaRPr lang="en-US" dirty="0"/>
          </a:p>
        </p:txBody>
      </p:sp>
      <p:sp>
        <p:nvSpPr>
          <p:cNvPr id="10035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dirty="0">
                <a:latin typeface="Arial" charset="0"/>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dirty="0">
                <a:latin typeface="Arial" charset="0"/>
              </a:defRPr>
            </a:lvl1pPr>
          </a:lstStyle>
          <a:p>
            <a:pPr>
              <a:defRPr/>
            </a:pPr>
            <a:endParaRPr lang="en-US" dirty="0"/>
          </a:p>
        </p:txBody>
      </p:sp>
      <p:sp>
        <p:nvSpPr>
          <p:cNvPr id="10035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atin typeface="Arial" charset="0"/>
              </a:defRPr>
            </a:lvl1pPr>
          </a:lstStyle>
          <a:p>
            <a:pPr>
              <a:defRPr/>
            </a:pPr>
            <a:fld id="{5FCB1B9D-2FED-4E35-BCF4-05A991E00880}" type="slidenum">
              <a:rPr lang="en-US"/>
              <a:pPr>
                <a:defRPr/>
              </a:pPr>
              <a:t>‹#›</a:t>
            </a:fld>
            <a:endParaRPr lang="en-US" dirty="0"/>
          </a:p>
        </p:txBody>
      </p:sp>
    </p:spTree>
    <p:extLst>
      <p:ext uri="{BB962C8B-B14F-4D97-AF65-F5344CB8AC3E}">
        <p14:creationId xmlns:p14="http://schemas.microsoft.com/office/powerpoint/2010/main" val="607307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p:spPr>
        <p:txBody>
          <a:bodyPr/>
          <a:lstStyle/>
          <a:p>
            <a:fld id="{B3DBB187-94B4-42D4-94C7-980C3C0762EA}" type="slidenum">
              <a:rPr lang="en-US" smtClean="0">
                <a:latin typeface="Arial" pitchFamily="34" charset="0"/>
              </a:rPr>
              <a:pPr/>
              <a:t>1</a:t>
            </a:fld>
            <a:endParaRPr lang="en-US" dirty="0">
              <a:latin typeface="Arial" pitchFamily="34" charset="0"/>
            </a:endParaRPr>
          </a:p>
        </p:txBody>
      </p:sp>
    </p:spTree>
    <p:extLst>
      <p:ext uri="{BB962C8B-B14F-4D97-AF65-F5344CB8AC3E}">
        <p14:creationId xmlns:p14="http://schemas.microsoft.com/office/powerpoint/2010/main" val="221719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3164" tIns="46582" rIns="93164" bIns="46582" anchor="b"/>
          <a:lstStyle/>
          <a:p>
            <a:pPr algn="r"/>
            <a:fld id="{FF2352A6-C71A-4E2B-93C1-2B77A75ED628}" type="slidenum">
              <a:rPr lang="en-US">
                <a:latin typeface="Arial" pitchFamily="34" charset="0"/>
              </a:rPr>
              <a:pPr algn="r"/>
              <a:t>3</a:t>
            </a:fld>
            <a:endParaRPr lang="en-US" dirty="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422643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3164" tIns="46582" rIns="93164" bIns="46582" anchor="b"/>
          <a:lstStyle/>
          <a:p>
            <a:pPr algn="r"/>
            <a:fld id="{C65CAA83-4BBC-4509-9D8F-2BA0A2012E2E}" type="slidenum">
              <a:rPr lang="en-US">
                <a:latin typeface="Arial" pitchFamily="34" charset="0"/>
              </a:rPr>
              <a:pPr algn="r"/>
              <a:t>4</a:t>
            </a:fld>
            <a:endParaRPr lang="en-US" dirty="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306530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2927FDA-D04F-44D1-8641-86ADEA4F1E93}" type="slidenum">
              <a:rPr lang="en-US" smtClean="0">
                <a:latin typeface="Arial" pitchFamily="34" charset="0"/>
              </a:rPr>
              <a:pPr/>
              <a:t>6</a:t>
            </a:fld>
            <a:endParaRPr lang="en-US" dirty="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buFontTx/>
              <a:buChar char="-"/>
            </a:pPr>
            <a:endParaRPr lang="en-US" dirty="0">
              <a:latin typeface="Arial" pitchFamily="34" charset="0"/>
            </a:endParaRPr>
          </a:p>
        </p:txBody>
      </p:sp>
    </p:spTree>
    <p:extLst>
      <p:ext uri="{BB962C8B-B14F-4D97-AF65-F5344CB8AC3E}">
        <p14:creationId xmlns:p14="http://schemas.microsoft.com/office/powerpoint/2010/main" val="340890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B5C6516-8C2F-40EF-8198-437CC9956897}" type="slidenum">
              <a:rPr lang="en-US" smtClean="0">
                <a:latin typeface="Arial" pitchFamily="34" charset="0"/>
              </a:rPr>
              <a:pPr/>
              <a:t>9</a:t>
            </a:fld>
            <a:endParaRPr lang="en-US" dirty="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04551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3164" tIns="46582" rIns="93164" bIns="46582" anchor="b"/>
          <a:lstStyle/>
          <a:p>
            <a:pPr algn="r"/>
            <a:fld id="{40243F54-4D83-4A83-9E6B-985474966ED1}" type="slidenum">
              <a:rPr lang="en-US">
                <a:latin typeface="Arial" pitchFamily="34" charset="0"/>
              </a:rPr>
              <a:pPr algn="r"/>
              <a:t>14</a:t>
            </a:fld>
            <a:endParaRPr lang="en-US" dirty="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91637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3164" tIns="46582" rIns="93164" bIns="46582" anchor="b"/>
          <a:lstStyle/>
          <a:p>
            <a:pPr algn="r"/>
            <a:fld id="{AC2F7BDE-95CB-47BD-990F-B3AAB6565402}" type="slidenum">
              <a:rPr lang="en-US">
                <a:latin typeface="Arial" pitchFamily="34" charset="0"/>
              </a:rPr>
              <a:pPr algn="r"/>
              <a:t>15</a:t>
            </a:fld>
            <a:endParaRPr lang="en-US" dirty="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7233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descr="left"/>
          <p:cNvPicPr>
            <a:picLocks noChangeAspect="1" noChangeArrowheads="1"/>
          </p:cNvPicPr>
          <p:nvPr/>
        </p:nvPicPr>
        <p:blipFill>
          <a:blip r:embed="rId2" cstate="print"/>
          <a:srcRect/>
          <a:stretch>
            <a:fillRect/>
          </a:stretch>
        </p:blipFill>
        <p:spPr bwMode="auto">
          <a:xfrm>
            <a:off x="0" y="0"/>
            <a:ext cx="9144000" cy="803275"/>
          </a:xfrm>
          <a:prstGeom prst="rect">
            <a:avLst/>
          </a:prstGeom>
          <a:noFill/>
          <a:ln w="9525">
            <a:noFill/>
            <a:miter lim="800000"/>
            <a:headEnd/>
            <a:tailEnd/>
          </a:ln>
        </p:spPr>
      </p:pic>
      <p:pic>
        <p:nvPicPr>
          <p:cNvPr id="4" name="Picture 20" descr="left"/>
          <p:cNvPicPr>
            <a:picLocks noChangeAspect="1" noChangeArrowheads="1"/>
          </p:cNvPicPr>
          <p:nvPr/>
        </p:nvPicPr>
        <p:blipFill>
          <a:blip r:embed="rId2" cstate="print"/>
          <a:srcRect/>
          <a:stretch>
            <a:fillRect/>
          </a:stretch>
        </p:blipFill>
        <p:spPr bwMode="auto">
          <a:xfrm>
            <a:off x="0" y="6054725"/>
            <a:ext cx="9144000" cy="803275"/>
          </a:xfrm>
          <a:prstGeom prst="rect">
            <a:avLst/>
          </a:prstGeom>
          <a:noFill/>
          <a:ln w="9525">
            <a:noFill/>
            <a:miter lim="800000"/>
            <a:headEnd/>
            <a:tailEnd/>
          </a:ln>
        </p:spPr>
      </p:pic>
      <p:sp>
        <p:nvSpPr>
          <p:cNvPr id="65555" name="Rectangle 19"/>
          <p:cNvSpPr>
            <a:spLocks noGrp="1" noChangeArrowheads="1"/>
          </p:cNvSpPr>
          <p:nvPr>
            <p:ph type="subTitle" sz="quarter" idx="1"/>
          </p:nvPr>
        </p:nvSpPr>
        <p:spPr>
          <a:xfrm>
            <a:off x="838200" y="3886200"/>
            <a:ext cx="7543800" cy="1371600"/>
          </a:xfrm>
          <a:ln w="57150">
            <a:solidFill>
              <a:srgbClr val="FF9900"/>
            </a:solidFill>
          </a:ln>
        </p:spPr>
        <p:txBody>
          <a:bodyPr anchor="ctr"/>
          <a:lstStyle>
            <a:lvl1pPr marL="0" indent="0" algn="ctr">
              <a:buFont typeface="Wingdings" pitchFamily="2" charset="2"/>
              <a:buNone/>
              <a:defRPr b="1">
                <a:solidFill>
                  <a:srgbClr val="336699"/>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43000"/>
          </a:xfrm>
        </p:spPr>
        <p:txBody>
          <a:bodyPr/>
          <a:lstStyle/>
          <a:p>
            <a:r>
              <a:rPr lang="en-US"/>
              <a:t>Click to edit Master title style</a:t>
            </a:r>
          </a:p>
        </p:txBody>
      </p:sp>
      <p:sp>
        <p:nvSpPr>
          <p:cNvPr id="3" name="Text Placeholder 2"/>
          <p:cNvSpPr>
            <a:spLocks noGrp="1"/>
          </p:cNvSpPr>
          <p:nvPr>
            <p:ph type="body" sz="half" idx="1"/>
          </p:nvPr>
        </p:nvSpPr>
        <p:spPr>
          <a:xfrm>
            <a:off x="533400" y="1752600"/>
            <a:ext cx="39243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752600"/>
            <a:ext cx="39243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F6D671-009E-41BD-9AA5-E8BB06A2E4C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5305CF-B1D1-4A10-8006-D15510286E0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1D8A8B-7DBD-494E-BC39-6C0CF69CD8E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F59C9E-97FC-4F05-84C6-A6BEF708E94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DD798C-0538-4A59-BCEE-F6920C8EEA0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E84E988-66BA-474D-8A11-A5E78CE894F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751BB21-47AA-4BF3-B13B-74793B54527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16F398E-F4AE-47AF-9AC0-EE3229E6780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1C420FB-48F1-431A-B258-C48F5F6DF1E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95C034-B4BD-49F6-8D6B-D781D3126A1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81E2C7-783F-4FBB-919D-3BD42EB1724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060ADA-7120-4675-B9E7-B6395FDAFCF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3924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752600"/>
            <a:ext cx="3924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4"/>
          <p:cNvSpPr>
            <a:spLocks noGrp="1" noChangeArrowheads="1"/>
          </p:cNvSpPr>
          <p:nvPr>
            <p:ph type="title"/>
          </p:nvPr>
        </p:nvSpPr>
        <p:spPr bwMode="auto">
          <a:xfrm>
            <a:off x="533400" y="381000"/>
            <a:ext cx="8001000" cy="1143000"/>
          </a:xfrm>
          <a:prstGeom prst="rect">
            <a:avLst/>
          </a:prstGeom>
          <a:noFill/>
          <a:ln w="57150">
            <a:solidFill>
              <a:srgbClr val="FF9900"/>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15"/>
          <p:cNvSpPr>
            <a:spLocks noGrp="1" noChangeArrowheads="1"/>
          </p:cNvSpPr>
          <p:nvPr>
            <p:ph type="body" idx="1"/>
          </p:nvPr>
        </p:nvSpPr>
        <p:spPr bwMode="auto">
          <a:xfrm>
            <a:off x="533400" y="1752600"/>
            <a:ext cx="8001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2" name="Picture 16" descr="left"/>
          <p:cNvPicPr>
            <a:picLocks noChangeAspect="1" noChangeArrowheads="1"/>
          </p:cNvPicPr>
          <p:nvPr userDrawn="1"/>
        </p:nvPicPr>
        <p:blipFill>
          <a:blip r:embed="rId16" cstate="print"/>
          <a:srcRect/>
          <a:stretch>
            <a:fillRect/>
          </a:stretch>
        </p:blipFill>
        <p:spPr bwMode="auto">
          <a:xfrm>
            <a:off x="0" y="6096000"/>
            <a:ext cx="91440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2"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83" r:id="rId14"/>
  </p:sldLayoutIdLst>
  <p:hf hdr="0" ftr="0" dt="0"/>
  <p:txStyles>
    <p:title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Ø"/>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336699"/>
        </a:buClr>
        <a:buFont typeface="Wingdings" pitchFamily="2" charset="2"/>
        <a:buChar char="§"/>
        <a:defRPr sz="3200">
          <a:solidFill>
            <a:srgbClr val="000000"/>
          </a:solidFill>
          <a:latin typeface="+mn-lt"/>
        </a:defRPr>
      </a:lvl2pPr>
      <a:lvl3pPr marL="1143000" indent="-228600" algn="l" rtl="0" eaLnBrk="0" fontAlgn="base" hangingPunct="0">
        <a:spcBef>
          <a:spcPct val="20000"/>
        </a:spcBef>
        <a:spcAft>
          <a:spcPct val="0"/>
        </a:spcAft>
        <a:buClr>
          <a:srgbClr val="FF9900"/>
        </a:buClr>
        <a:buFont typeface="Wingdings" pitchFamily="2" charset="2"/>
        <a:buChar char="ü"/>
        <a:defRPr sz="3200">
          <a:solidFill>
            <a:srgbClr val="000000"/>
          </a:solidFill>
          <a:latin typeface="+mn-lt"/>
        </a:defRPr>
      </a:lvl3pPr>
      <a:lvl4pPr marL="1600200" indent="-228600" algn="l" rtl="0" eaLnBrk="0" fontAlgn="base" hangingPunct="0">
        <a:spcBef>
          <a:spcPct val="20000"/>
        </a:spcBef>
        <a:spcAft>
          <a:spcPct val="0"/>
        </a:spcAft>
        <a:buClr>
          <a:srgbClr val="FF9900"/>
        </a:buClr>
        <a:buFont typeface="Monotype Sorts"/>
        <a:buChar char="u"/>
        <a:defRPr sz="3200">
          <a:solidFill>
            <a:srgbClr val="000000"/>
          </a:solidFill>
          <a:latin typeface="+mn-lt"/>
        </a:defRPr>
      </a:lvl4pPr>
      <a:lvl5pPr marL="2057400" indent="-228600" algn="l" rtl="0" eaLnBrk="0" fontAlgn="base" hangingPunct="0">
        <a:spcBef>
          <a:spcPct val="20000"/>
        </a:spcBef>
        <a:spcAft>
          <a:spcPct val="0"/>
        </a:spcAft>
        <a:buClr>
          <a:srgbClr val="336699"/>
        </a:buClr>
        <a:buChar char="•"/>
        <a:defRPr sz="3200">
          <a:solidFill>
            <a:srgbClr val="000000"/>
          </a:solidFill>
          <a:latin typeface="+mn-lt"/>
        </a:defRPr>
      </a:lvl5pPr>
      <a:lvl6pPr marL="2514600" indent="-228600" algn="l" rtl="0" fontAlgn="base">
        <a:spcBef>
          <a:spcPct val="20000"/>
        </a:spcBef>
        <a:spcAft>
          <a:spcPct val="0"/>
        </a:spcAft>
        <a:buClr>
          <a:srgbClr val="336699"/>
        </a:buClr>
        <a:buChar char="•"/>
        <a:defRPr sz="3200">
          <a:solidFill>
            <a:srgbClr val="000000"/>
          </a:solidFill>
          <a:latin typeface="+mn-lt"/>
        </a:defRPr>
      </a:lvl6pPr>
      <a:lvl7pPr marL="2971800" indent="-228600" algn="l" rtl="0" fontAlgn="base">
        <a:spcBef>
          <a:spcPct val="20000"/>
        </a:spcBef>
        <a:spcAft>
          <a:spcPct val="0"/>
        </a:spcAft>
        <a:buClr>
          <a:srgbClr val="336699"/>
        </a:buClr>
        <a:buChar char="•"/>
        <a:defRPr sz="3200">
          <a:solidFill>
            <a:srgbClr val="000000"/>
          </a:solidFill>
          <a:latin typeface="+mn-lt"/>
        </a:defRPr>
      </a:lvl7pPr>
      <a:lvl8pPr marL="3429000" indent="-228600" algn="l" rtl="0" fontAlgn="base">
        <a:spcBef>
          <a:spcPct val="20000"/>
        </a:spcBef>
        <a:spcAft>
          <a:spcPct val="0"/>
        </a:spcAft>
        <a:buClr>
          <a:srgbClr val="336699"/>
        </a:buClr>
        <a:buChar char="•"/>
        <a:defRPr sz="3200">
          <a:solidFill>
            <a:srgbClr val="000000"/>
          </a:solidFill>
          <a:latin typeface="+mn-lt"/>
        </a:defRPr>
      </a:lvl8pPr>
      <a:lvl9pPr marL="3886200" indent="-228600" algn="l" rtl="0" fontAlgn="base">
        <a:spcBef>
          <a:spcPct val="20000"/>
        </a:spcBef>
        <a:spcAft>
          <a:spcPct val="0"/>
        </a:spcAft>
        <a:buClr>
          <a:srgbClr val="336699"/>
        </a:buClr>
        <a:buChar char="•"/>
        <a:defRPr sz="3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9F2DBE-F4E1-44B0-AF13-52F0D34937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qualityindicators.ahrq.gov/Modules/PSI_TechSpec_ICD09_v60.aspx"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hyperlink" Target="https://www.gpo.gov/fdsys/pkg/FR-2017-08-14/pdf/2017-16434.pdf" TargetMode="Externa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www.hfma.org/Content.aspx?id=55425" TargetMode="External"/><Relationship Id="rId2" Type="http://schemas.openxmlformats.org/officeDocument/2006/relationships/hyperlink" Target="https://www.gpo.gov/fdsys/pkg/FR-2017-08-14/pdf/2017-16434.pdf" TargetMode="External"/><Relationship Id="rId1" Type="http://schemas.openxmlformats.org/officeDocument/2006/relationships/slideLayout" Target="../slideLayouts/slideLayout3.xml"/><Relationship Id="rId5" Type="http://schemas.openxmlformats.org/officeDocument/2006/relationships/hyperlink" Target="http://www.hfma.org/policy/" TargetMode="External"/><Relationship Id="rId4" Type="http://schemas.openxmlformats.org/officeDocument/2006/relationships/hyperlink" Target="http://www.hfma.org/Content.aspx?id=5518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1447800"/>
            <a:ext cx="7772400" cy="1143000"/>
          </a:xfrm>
        </p:spPr>
        <p:txBody>
          <a:bodyPr/>
          <a:lstStyle/>
          <a:p>
            <a:pPr eaLnBrk="1" hangingPunct="1"/>
            <a:r>
              <a:rPr lang="en-US" sz="3200" dirty="0"/>
              <a:t>HFMA’s Regulatory Sound Bites</a:t>
            </a:r>
            <a:endParaRPr lang="en-US" sz="2800" dirty="0">
              <a:solidFill>
                <a:schemeClr val="tx1"/>
              </a:solidFill>
            </a:endParaRPr>
          </a:p>
        </p:txBody>
      </p:sp>
      <p:sp>
        <p:nvSpPr>
          <p:cNvPr id="5123" name="Rectangle 3"/>
          <p:cNvSpPr>
            <a:spLocks noGrp="1" noChangeArrowheads="1"/>
          </p:cNvSpPr>
          <p:nvPr>
            <p:ph type="subTitle" idx="1"/>
          </p:nvPr>
        </p:nvSpPr>
        <p:spPr>
          <a:xfrm>
            <a:off x="304800" y="3886200"/>
            <a:ext cx="8534400" cy="1371600"/>
          </a:xfrm>
        </p:spPr>
        <p:txBody>
          <a:bodyPr/>
          <a:lstStyle/>
          <a:p>
            <a:pPr eaLnBrk="1" hangingPunct="1"/>
            <a:r>
              <a:rPr lang="en-US" sz="1800" dirty="0"/>
              <a:t>An Overview of the Final 2018 Inpatient Prospective Payment System Rule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A5117-875B-413F-A497-4351994BF0FD}"/>
              </a:ext>
            </a:extLst>
          </p:cNvPr>
          <p:cNvSpPr>
            <a:spLocks noGrp="1"/>
          </p:cNvSpPr>
          <p:nvPr>
            <p:ph idx="1"/>
          </p:nvPr>
        </p:nvSpPr>
        <p:spPr>
          <a:xfrm>
            <a:off x="152400" y="990598"/>
            <a:ext cx="8877300" cy="5105402"/>
          </a:xfrm>
        </p:spPr>
        <p:txBody>
          <a:bodyPr/>
          <a:lstStyle/>
          <a:p>
            <a:pPr>
              <a:buClrTx/>
              <a:buFont typeface="Tahoma" panose="020B060403050404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Beginning in FY18, the statute permits the use of a data source other than the CBO estimates to determine the percent change in the rate of uninsurance as part of the calculation of Factor 2.</a:t>
            </a:r>
          </a:p>
          <a:p>
            <a:pPr marL="0" indent="0">
              <a:buClr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ClrTx/>
              <a:buFont typeface="Tahoma" panose="020B060403050404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CMS uses uninsured estimates produced by the Office of the Actuary as part of the development of the National Health Expenditure Accounts in the calculation of Factor 2. </a:t>
            </a:r>
            <a:r>
              <a:rPr lang="en-US" sz="1600" i="1" u="sng" dirty="0">
                <a:latin typeface="Tahoma" panose="020B0604030504040204" pitchFamily="34" charset="0"/>
                <a:ea typeface="Tahoma" panose="020B0604030504040204" pitchFamily="34" charset="0"/>
                <a:cs typeface="Tahoma" panose="020B0604030504040204" pitchFamily="34" charset="0"/>
              </a:rPr>
              <a:t>This explains the one-time increase in the DSH-UC payment pool.</a:t>
            </a:r>
          </a:p>
          <a:p>
            <a:pPr>
              <a:buClrTx/>
              <a:buFont typeface="Tahoma" panose="020B060403050404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a:buClrTx/>
              <a:buFont typeface="Tahoma" panose="020B060403050404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For FY18, CMS also incorporates data from Worksheet S–10 in the calculation of hospitals’ share of uncompensated care, by combining data on uncompensated care costs from the worksheet for FY14 with proxy data regarding a hospital’s share of low-income insured days for FYs 2012 and 2013, to determine Factor 3.</a:t>
            </a:r>
          </a:p>
          <a:p>
            <a:pPr marL="0" lv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Tx/>
            </a:pPr>
            <a:r>
              <a:rPr lang="en-US" sz="1600" dirty="0">
                <a:latin typeface="Tahoma" panose="020B0604030504040204" pitchFamily="34" charset="0"/>
                <a:ea typeface="Tahoma" panose="020B0604030504040204" pitchFamily="34" charset="0"/>
                <a:cs typeface="Tahoma" panose="020B0604030504040204" pitchFamily="34" charset="0"/>
              </a:rPr>
              <a:t>CMS will continue to use data from three cost reporting periods to calculate Factor 3, which will gradually incorporate uncompensated care data from Worksheet S–10.</a:t>
            </a:r>
          </a:p>
          <a:p>
            <a:pPr marL="457200" lvl="1" indent="0">
              <a:buClr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Tx/>
            </a:pPr>
            <a:r>
              <a:rPr lang="en-US" sz="1600" dirty="0">
                <a:latin typeface="Tahoma" panose="020B0604030504040204" pitchFamily="34" charset="0"/>
                <a:ea typeface="Tahoma" panose="020B0604030504040204" pitchFamily="34" charset="0"/>
                <a:cs typeface="Tahoma" panose="020B0604030504040204" pitchFamily="34" charset="0"/>
              </a:rPr>
              <a:t>While CMS expects to carry forward the transition schedule for incorporating Worksheet S-10 data into the uncompensated care distribution methodology, its decision in the final rule only applies to FY18.</a:t>
            </a:r>
          </a:p>
          <a:p>
            <a:pPr marL="457200" lvl="1" indent="0">
              <a:buClrTx/>
              <a:buNone/>
              <a:defRPr/>
            </a:pP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AF3A9AC7-F801-4959-8621-0924F3FA9FDC}"/>
              </a:ext>
            </a:extLst>
          </p:cNvPr>
          <p:cNvSpPr/>
          <p:nvPr/>
        </p:nvSpPr>
        <p:spPr>
          <a:xfrm>
            <a:off x="395773" y="228600"/>
            <a:ext cx="8276253" cy="646331"/>
          </a:xfrm>
          <a:prstGeom prst="rect">
            <a:avLst/>
          </a:prstGeom>
        </p:spPr>
        <p:txBody>
          <a:bodyPr wrap="square">
            <a:spAutoFit/>
          </a:bodyPr>
          <a:lstStyle/>
          <a:p>
            <a:pPr algn="ctr"/>
            <a:r>
              <a:rPr lang="en-US" sz="3600" b="1" dirty="0">
                <a:solidFill>
                  <a:srgbClr val="00589A"/>
                </a:solidFill>
                <a:latin typeface="+mj-lt"/>
              </a:rPr>
              <a:t>Disproportionate Share </a:t>
            </a:r>
          </a:p>
        </p:txBody>
      </p:sp>
      <p:cxnSp>
        <p:nvCxnSpPr>
          <p:cNvPr id="14" name="Straight Connector 13">
            <a:extLst>
              <a:ext uri="{FF2B5EF4-FFF2-40B4-BE49-F238E27FC236}">
                <a16:creationId xmlns:a16="http://schemas.microsoft.com/office/drawing/2014/main" id="{EF1C3418-D564-4443-BFA5-4D84C4432F1C}"/>
              </a:ext>
            </a:extLst>
          </p:cNvPr>
          <p:cNvCxnSpPr>
            <a:cxnSpLocks/>
          </p:cNvCxnSpPr>
          <p:nvPr/>
        </p:nvCxnSpPr>
        <p:spPr bwMode="auto">
          <a:xfrm>
            <a:off x="0" y="874931"/>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 name="Rectangle 1">
            <a:extLst>
              <a:ext uri="{FF2B5EF4-FFF2-40B4-BE49-F238E27FC236}">
                <a16:creationId xmlns:a16="http://schemas.microsoft.com/office/drawing/2014/main" id="{73234680-8316-4E79-898B-D0B7889AD487}"/>
              </a:ext>
            </a:extLst>
          </p:cNvPr>
          <p:cNvSpPr/>
          <p:nvPr/>
        </p:nvSpPr>
        <p:spPr bwMode="auto">
          <a:xfrm>
            <a:off x="114299" y="990598"/>
            <a:ext cx="8915401" cy="510540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6" name="Slide Number Placeholder 10">
            <a:extLst>
              <a:ext uri="{FF2B5EF4-FFF2-40B4-BE49-F238E27FC236}">
                <a16:creationId xmlns:a16="http://schemas.microsoft.com/office/drawing/2014/main" id="{20061DEE-27D5-4F1B-8099-BC7F615D33F0}"/>
              </a:ext>
            </a:extLst>
          </p:cNvPr>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9</a:t>
            </a:r>
          </a:p>
        </p:txBody>
      </p:sp>
    </p:spTree>
    <p:extLst>
      <p:ext uri="{BB962C8B-B14F-4D97-AF65-F5344CB8AC3E}">
        <p14:creationId xmlns:p14="http://schemas.microsoft.com/office/powerpoint/2010/main" val="201266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CD9FB-DFA4-4DCA-87F3-17883B64D0C8}"/>
              </a:ext>
            </a:extLst>
          </p:cNvPr>
          <p:cNvSpPr>
            <a:spLocks noGrp="1"/>
          </p:cNvSpPr>
          <p:nvPr>
            <p:ph type="sldNum" sz="quarter" idx="12"/>
          </p:nvPr>
        </p:nvSpPr>
        <p:spPr>
          <a:xfrm>
            <a:off x="8161520" y="6324600"/>
            <a:ext cx="525279" cy="396875"/>
          </a:xfrm>
        </p:spPr>
        <p:txBody>
          <a:bodyPr/>
          <a:lstStyle/>
          <a:p>
            <a:pPr>
              <a:defRPr/>
            </a:pPr>
            <a:r>
              <a:rPr lang="en-US" sz="1600" dirty="0"/>
              <a:t>10</a:t>
            </a:r>
          </a:p>
        </p:txBody>
      </p:sp>
      <p:sp>
        <p:nvSpPr>
          <p:cNvPr id="8" name="Line 6">
            <a:extLst>
              <a:ext uri="{FF2B5EF4-FFF2-40B4-BE49-F238E27FC236}">
                <a16:creationId xmlns:a16="http://schemas.microsoft.com/office/drawing/2014/main" id="{754C2297-0358-4D60-9C97-686FF51990AB}"/>
              </a:ext>
            </a:extLst>
          </p:cNvPr>
          <p:cNvSpPr>
            <a:spLocks noChangeShapeType="1"/>
          </p:cNvSpPr>
          <p:nvPr/>
        </p:nvSpPr>
        <p:spPr bwMode="auto">
          <a:xfrm>
            <a:off x="0" y="838200"/>
            <a:ext cx="9144000" cy="0"/>
          </a:xfrm>
          <a:prstGeom prst="line">
            <a:avLst/>
          </a:prstGeom>
          <a:noFill/>
          <a:ln w="9525">
            <a:solidFill>
              <a:schemeClr val="tx1"/>
            </a:solidFill>
            <a:round/>
            <a:headEnd/>
            <a:tailEnd/>
          </a:ln>
        </p:spPr>
        <p:txBody>
          <a:bodyPr/>
          <a:lstStyle/>
          <a:p>
            <a:endParaRPr lang="en-US" dirty="0"/>
          </a:p>
        </p:txBody>
      </p:sp>
      <p:sp>
        <p:nvSpPr>
          <p:cNvPr id="10" name="Rectangle 2">
            <a:extLst>
              <a:ext uri="{FF2B5EF4-FFF2-40B4-BE49-F238E27FC236}">
                <a16:creationId xmlns:a16="http://schemas.microsoft.com/office/drawing/2014/main" id="{0D55598A-0175-43B3-89D9-768B77009BED}"/>
              </a:ext>
            </a:extLst>
          </p:cNvPr>
          <p:cNvSpPr txBox="1">
            <a:spLocks noChangeArrowheads="1"/>
          </p:cNvSpPr>
          <p:nvPr/>
        </p:nvSpPr>
        <p:spPr bwMode="auto">
          <a:xfrm>
            <a:off x="228600" y="152400"/>
            <a:ext cx="8423275" cy="639763"/>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kern="0" dirty="0"/>
              <a:t>UC-DSH Allocation</a:t>
            </a:r>
          </a:p>
        </p:txBody>
      </p:sp>
      <p:sp>
        <p:nvSpPr>
          <p:cNvPr id="11" name="TextBox 11">
            <a:extLst>
              <a:ext uri="{FF2B5EF4-FFF2-40B4-BE49-F238E27FC236}">
                <a16:creationId xmlns:a16="http://schemas.microsoft.com/office/drawing/2014/main" id="{2E65346E-F7FF-4082-9EEC-F212CE0F1352}"/>
              </a:ext>
            </a:extLst>
          </p:cNvPr>
          <p:cNvSpPr txBox="1">
            <a:spLocks noChangeArrowheads="1"/>
          </p:cNvSpPr>
          <p:nvPr/>
        </p:nvSpPr>
        <p:spPr bwMode="auto">
          <a:xfrm>
            <a:off x="192833" y="904454"/>
            <a:ext cx="8951167" cy="523220"/>
          </a:xfrm>
          <a:prstGeom prst="rect">
            <a:avLst/>
          </a:prstGeom>
          <a:noFill/>
          <a:ln w="9525">
            <a:noFill/>
            <a:miter lim="800000"/>
            <a:headEnd/>
            <a:tailEnd/>
          </a:ln>
        </p:spPr>
        <p:txBody>
          <a:bodyPr wrap="square">
            <a:spAutoFit/>
          </a:bodyPr>
          <a:lstStyle/>
          <a:p>
            <a:pPr algn="ctr"/>
            <a:r>
              <a:rPr lang="en-US" sz="1400" i="1" dirty="0">
                <a:latin typeface="Calibri" pitchFamily="34" charset="0"/>
                <a:ea typeface="ＭＳ Ｐゴシック" pitchFamily="34" charset="-128"/>
              </a:rPr>
              <a:t>ACA Reduces DSH Payments to 25%, Reallocating A Portion Back to Hospitals Based on the Percentage Who Remain Uninsured</a:t>
            </a:r>
          </a:p>
        </p:txBody>
      </p:sp>
      <p:graphicFrame>
        <p:nvGraphicFramePr>
          <p:cNvPr id="13" name="Chart 7">
            <a:extLst>
              <a:ext uri="{FF2B5EF4-FFF2-40B4-BE49-F238E27FC236}">
                <a16:creationId xmlns:a16="http://schemas.microsoft.com/office/drawing/2014/main" id="{5228594D-5148-41C8-8DA9-02D0AA62F97A}"/>
              </a:ext>
            </a:extLst>
          </p:cNvPr>
          <p:cNvGraphicFramePr>
            <a:graphicFrameLocks/>
          </p:cNvGraphicFramePr>
          <p:nvPr>
            <p:extLst>
              <p:ext uri="{D42A27DB-BD31-4B8C-83A1-F6EECF244321}">
                <p14:modId xmlns:p14="http://schemas.microsoft.com/office/powerpoint/2010/main" val="826416382"/>
              </p:ext>
            </p:extLst>
          </p:nvPr>
        </p:nvGraphicFramePr>
        <p:xfrm>
          <a:off x="1508760" y="2571750"/>
          <a:ext cx="1479949" cy="2595563"/>
        </p:xfrm>
        <a:graphic>
          <a:graphicData uri="http://schemas.openxmlformats.org/presentationml/2006/ole">
            <mc:AlternateContent xmlns:mc="http://schemas.openxmlformats.org/markup-compatibility/2006">
              <mc:Choice xmlns:v="urn:schemas-microsoft-com:vml" Requires="v">
                <p:oleObj spid="_x0000_s47181" name="Worksheet" r:id="rId3" imgW="6477069" imgH="4274884" progId="Excel.Sheet.8">
                  <p:embed/>
                </p:oleObj>
              </mc:Choice>
              <mc:Fallback>
                <p:oleObj name="Worksheet" r:id="rId3" imgW="6477069" imgH="4274884" progId="Excel.Sheet.8">
                  <p:embed/>
                  <p:pic>
                    <p:nvPicPr>
                      <p:cNvPr id="24" name="Chart 7"/>
                      <p:cNvPicPr>
                        <a:picLocks noChangeArrowheads="1"/>
                      </p:cNvPicPr>
                      <p:nvPr/>
                    </p:nvPicPr>
                    <p:blipFill>
                      <a:blip r:embed="rId4"/>
                      <a:srcRect/>
                      <a:stretch>
                        <a:fillRect/>
                      </a:stretch>
                    </p:blipFill>
                    <p:spPr bwMode="auto">
                      <a:xfrm>
                        <a:off x="1508760" y="2571750"/>
                        <a:ext cx="1479949" cy="2595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a:extLst>
              <a:ext uri="{FF2B5EF4-FFF2-40B4-BE49-F238E27FC236}">
                <a16:creationId xmlns:a16="http://schemas.microsoft.com/office/drawing/2014/main" id="{0576FC77-525D-4862-B206-CF4E8FD4FD48}"/>
              </a:ext>
            </a:extLst>
          </p:cNvPr>
          <p:cNvSpPr/>
          <p:nvPr/>
        </p:nvSpPr>
        <p:spPr bwMode="auto">
          <a:xfrm>
            <a:off x="4760747" y="2611901"/>
            <a:ext cx="1648914" cy="254191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dirty="0">
                <a:ea typeface="ＭＳ Ｐゴシック" pitchFamily="48" charset="-128"/>
              </a:rPr>
              <a:t>1-.</a:t>
            </a:r>
            <a:r>
              <a:rPr lang="en-US" dirty="0"/>
              <a:t>4179</a:t>
            </a:r>
            <a:r>
              <a:rPr lang="en-US" dirty="0">
                <a:ea typeface="ＭＳ Ｐゴシック" pitchFamily="48" charset="-128"/>
              </a:rPr>
              <a:t>-.002 =</a:t>
            </a:r>
            <a:r>
              <a:rPr lang="en-US" dirty="0"/>
              <a:t>.5821 </a:t>
            </a:r>
            <a:endParaRPr lang="en-US" dirty="0">
              <a:ea typeface="ＭＳ Ｐゴシック" pitchFamily="48" charset="-128"/>
            </a:endParaRPr>
          </a:p>
          <a:p>
            <a:pPr algn="ctr">
              <a:defRPr/>
            </a:pPr>
            <a:r>
              <a:rPr lang="en-US" dirty="0">
                <a:ea typeface="ＭＳ Ｐゴシック" pitchFamily="48" charset="-128"/>
              </a:rPr>
              <a:t>.</a:t>
            </a:r>
            <a:r>
              <a:rPr lang="en-US" dirty="0"/>
              <a:t>5821</a:t>
            </a:r>
            <a:r>
              <a:rPr lang="en-US" dirty="0">
                <a:ea typeface="ＭＳ Ｐゴシック" pitchFamily="48" charset="-128"/>
              </a:rPr>
              <a:t>*$12.0 B =</a:t>
            </a:r>
          </a:p>
          <a:p>
            <a:pPr algn="ctr">
              <a:defRPr/>
            </a:pPr>
            <a:r>
              <a:rPr lang="en-US" dirty="0">
                <a:ea typeface="ＭＳ Ｐゴシック" pitchFamily="48" charset="-128"/>
              </a:rPr>
              <a:t>$6.96 Billion</a:t>
            </a:r>
          </a:p>
        </p:txBody>
      </p:sp>
      <p:sp>
        <p:nvSpPr>
          <p:cNvPr id="16" name="Rectangle 15">
            <a:extLst>
              <a:ext uri="{FF2B5EF4-FFF2-40B4-BE49-F238E27FC236}">
                <a16:creationId xmlns:a16="http://schemas.microsoft.com/office/drawing/2014/main" id="{058B4989-9826-4562-9D22-D00A134CF8F7}"/>
              </a:ext>
            </a:extLst>
          </p:cNvPr>
          <p:cNvSpPr/>
          <p:nvPr/>
        </p:nvSpPr>
        <p:spPr bwMode="auto">
          <a:xfrm>
            <a:off x="6532984" y="2611901"/>
            <a:ext cx="1849016" cy="25688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dirty="0">
                <a:ea typeface="ＭＳ Ｐゴシック" pitchFamily="48" charset="-128"/>
              </a:rPr>
              <a:t>The Pool Is Allocated to Hospitals as a Percentage of Total Indigent on Care (Based On Medicaid and SSI Days) Provided by All DSH Hospitals</a:t>
            </a:r>
          </a:p>
        </p:txBody>
      </p:sp>
      <p:sp>
        <p:nvSpPr>
          <p:cNvPr id="18" name="Pentagon 7">
            <a:extLst>
              <a:ext uri="{FF2B5EF4-FFF2-40B4-BE49-F238E27FC236}">
                <a16:creationId xmlns:a16="http://schemas.microsoft.com/office/drawing/2014/main" id="{EDFEA0F2-FD8F-4710-922B-B47C5079D675}"/>
              </a:ext>
            </a:extLst>
          </p:cNvPr>
          <p:cNvSpPr/>
          <p:nvPr/>
        </p:nvSpPr>
        <p:spPr bwMode="auto">
          <a:xfrm>
            <a:off x="1223011" y="1677477"/>
            <a:ext cx="1828800" cy="609600"/>
          </a:xfrm>
          <a:prstGeom prst="homePlat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ea typeface="ＭＳ Ｐゴシック" pitchFamily="48" charset="-128"/>
            </a:endParaRPr>
          </a:p>
        </p:txBody>
      </p:sp>
      <p:sp>
        <p:nvSpPr>
          <p:cNvPr id="19" name="TextBox 5">
            <a:extLst>
              <a:ext uri="{FF2B5EF4-FFF2-40B4-BE49-F238E27FC236}">
                <a16:creationId xmlns:a16="http://schemas.microsoft.com/office/drawing/2014/main" id="{E36C1F25-AA73-47E5-8944-8301BB7642A5}"/>
              </a:ext>
            </a:extLst>
          </p:cNvPr>
          <p:cNvSpPr txBox="1">
            <a:spLocks noChangeArrowheads="1"/>
          </p:cNvSpPr>
          <p:nvPr/>
        </p:nvSpPr>
        <p:spPr bwMode="auto">
          <a:xfrm>
            <a:off x="1171893" y="1712347"/>
            <a:ext cx="1879918" cy="461665"/>
          </a:xfrm>
          <a:prstGeom prst="rect">
            <a:avLst/>
          </a:prstGeom>
          <a:noFill/>
          <a:ln w="9525">
            <a:noFill/>
            <a:miter lim="800000"/>
            <a:headEnd/>
            <a:tailEnd/>
          </a:ln>
        </p:spPr>
        <p:txBody>
          <a:bodyPr wrap="square">
            <a:spAutoFit/>
          </a:bodyPr>
          <a:lstStyle/>
          <a:p>
            <a:pPr algn="ctr"/>
            <a:r>
              <a:rPr lang="en-US" sz="1200" dirty="0">
                <a:latin typeface="Calibri" pitchFamily="34" charset="0"/>
              </a:rPr>
              <a:t>Step 1: </a:t>
            </a:r>
          </a:p>
          <a:p>
            <a:pPr algn="ctr"/>
            <a:r>
              <a:rPr lang="en-US" sz="1200" u="sng" dirty="0">
                <a:latin typeface="Calibri" pitchFamily="34" charset="0"/>
              </a:rPr>
              <a:t>Determine DSH Reduction</a:t>
            </a:r>
          </a:p>
        </p:txBody>
      </p:sp>
      <p:sp>
        <p:nvSpPr>
          <p:cNvPr id="20" name="TextBox 19">
            <a:extLst>
              <a:ext uri="{FF2B5EF4-FFF2-40B4-BE49-F238E27FC236}">
                <a16:creationId xmlns:a16="http://schemas.microsoft.com/office/drawing/2014/main" id="{59D4E916-D7B2-4CAF-B469-834F8208E8B7}"/>
              </a:ext>
            </a:extLst>
          </p:cNvPr>
          <p:cNvSpPr txBox="1"/>
          <p:nvPr/>
        </p:nvSpPr>
        <p:spPr>
          <a:xfrm>
            <a:off x="1897947" y="2611901"/>
            <a:ext cx="933269" cy="461665"/>
          </a:xfrm>
          <a:prstGeom prst="rect">
            <a:avLst/>
          </a:prstGeom>
          <a:noFill/>
        </p:spPr>
        <p:txBody>
          <a:bodyPr wrap="none" rtlCol="0">
            <a:spAutoFit/>
          </a:bodyPr>
          <a:lstStyle/>
          <a:p>
            <a:pPr algn="ctr"/>
            <a:r>
              <a:rPr lang="en-US" u="sng" dirty="0"/>
              <a:t>DSH Funds</a:t>
            </a:r>
          </a:p>
          <a:p>
            <a:pPr algn="ctr"/>
            <a:r>
              <a:rPr lang="en-US" i="1" dirty="0"/>
              <a:t>$, Millions</a:t>
            </a:r>
          </a:p>
        </p:txBody>
      </p:sp>
      <p:sp>
        <p:nvSpPr>
          <p:cNvPr id="21" name="Chevron 6">
            <a:extLst>
              <a:ext uri="{FF2B5EF4-FFF2-40B4-BE49-F238E27FC236}">
                <a16:creationId xmlns:a16="http://schemas.microsoft.com/office/drawing/2014/main" id="{EB683AB6-B220-40D4-9C36-4198F825AC8F}"/>
              </a:ext>
            </a:extLst>
          </p:cNvPr>
          <p:cNvSpPr/>
          <p:nvPr/>
        </p:nvSpPr>
        <p:spPr bwMode="auto">
          <a:xfrm>
            <a:off x="3102929" y="1712347"/>
            <a:ext cx="1580064" cy="570266"/>
          </a:xfrm>
          <a:prstGeom prst="chevron">
            <a:avLst>
              <a:gd name="adj" fmla="val 30465"/>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a:r>
              <a:rPr lang="en-US" sz="900" dirty="0">
                <a:latin typeface="Calibri" pitchFamily="34" charset="0"/>
              </a:rPr>
              <a:t>Step 2: </a:t>
            </a:r>
          </a:p>
          <a:p>
            <a:pPr algn="ctr"/>
            <a:r>
              <a:rPr lang="en-US" sz="900" dirty="0">
                <a:latin typeface="Calibri" pitchFamily="34" charset="0"/>
              </a:rPr>
              <a:t>Determine Remaining </a:t>
            </a:r>
            <a:r>
              <a:rPr lang="en-US" sz="900" u="sng" dirty="0">
                <a:latin typeface="Calibri" pitchFamily="34" charset="0"/>
              </a:rPr>
              <a:t>Uninsured</a:t>
            </a:r>
          </a:p>
        </p:txBody>
      </p:sp>
      <p:sp>
        <p:nvSpPr>
          <p:cNvPr id="22" name="Chevron 5">
            <a:extLst>
              <a:ext uri="{FF2B5EF4-FFF2-40B4-BE49-F238E27FC236}">
                <a16:creationId xmlns:a16="http://schemas.microsoft.com/office/drawing/2014/main" id="{A43F9AE2-F948-4050-8D68-A1550E10EB21}"/>
              </a:ext>
            </a:extLst>
          </p:cNvPr>
          <p:cNvSpPr/>
          <p:nvPr/>
        </p:nvSpPr>
        <p:spPr bwMode="auto">
          <a:xfrm>
            <a:off x="4703208" y="1689165"/>
            <a:ext cx="1778659" cy="621239"/>
          </a:xfrm>
          <a:prstGeom prst="chevron">
            <a:avLst>
              <a:gd name="adj" fmla="val 30465"/>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a:r>
              <a:rPr lang="en-US" dirty="0">
                <a:latin typeface="Calibri" pitchFamily="34" charset="0"/>
              </a:rPr>
              <a:t>Step 3: </a:t>
            </a:r>
          </a:p>
          <a:p>
            <a:pPr algn="ctr"/>
            <a:r>
              <a:rPr lang="en-US" dirty="0">
                <a:latin typeface="Calibri" pitchFamily="34" charset="0"/>
              </a:rPr>
              <a:t>Determine Funding </a:t>
            </a:r>
            <a:r>
              <a:rPr lang="en-US" u="sng" dirty="0">
                <a:latin typeface="Calibri" pitchFamily="34" charset="0"/>
              </a:rPr>
              <a:t>For Reallocation</a:t>
            </a:r>
          </a:p>
        </p:txBody>
      </p:sp>
      <p:sp>
        <p:nvSpPr>
          <p:cNvPr id="23" name="Chevron 4">
            <a:extLst>
              <a:ext uri="{FF2B5EF4-FFF2-40B4-BE49-F238E27FC236}">
                <a16:creationId xmlns:a16="http://schemas.microsoft.com/office/drawing/2014/main" id="{CB48992A-B0D9-4FDB-A482-359595D65628}"/>
              </a:ext>
            </a:extLst>
          </p:cNvPr>
          <p:cNvSpPr/>
          <p:nvPr/>
        </p:nvSpPr>
        <p:spPr bwMode="auto">
          <a:xfrm>
            <a:off x="6481867" y="1677477"/>
            <a:ext cx="1823933" cy="609600"/>
          </a:xfrm>
          <a:prstGeom prst="chevron">
            <a:avLst>
              <a:gd name="adj" fmla="val 30465"/>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a:r>
              <a:rPr lang="en-US" dirty="0">
                <a:latin typeface="Calibri" pitchFamily="34" charset="0"/>
              </a:rPr>
              <a:t>Step 4: </a:t>
            </a:r>
          </a:p>
          <a:p>
            <a:pPr algn="ctr"/>
            <a:r>
              <a:rPr lang="en-US" dirty="0">
                <a:latin typeface="Calibri" pitchFamily="34" charset="0"/>
              </a:rPr>
              <a:t>Allocate Funding to </a:t>
            </a:r>
          </a:p>
          <a:p>
            <a:pPr algn="ctr"/>
            <a:r>
              <a:rPr lang="en-US" u="sng" dirty="0">
                <a:latin typeface="Calibri" pitchFamily="34" charset="0"/>
              </a:rPr>
              <a:t>DSH Hospitals</a:t>
            </a:r>
          </a:p>
        </p:txBody>
      </p:sp>
      <p:graphicFrame>
        <p:nvGraphicFramePr>
          <p:cNvPr id="25" name="Chart 8">
            <a:extLst>
              <a:ext uri="{FF2B5EF4-FFF2-40B4-BE49-F238E27FC236}">
                <a16:creationId xmlns:a16="http://schemas.microsoft.com/office/drawing/2014/main" id="{84F510A2-6B7F-4925-91B5-99B8F0C148A6}"/>
              </a:ext>
            </a:extLst>
          </p:cNvPr>
          <p:cNvGraphicFramePr>
            <a:graphicFrameLocks/>
          </p:cNvGraphicFramePr>
          <p:nvPr>
            <p:extLst>
              <p:ext uri="{D42A27DB-BD31-4B8C-83A1-F6EECF244321}">
                <p14:modId xmlns:p14="http://schemas.microsoft.com/office/powerpoint/2010/main" val="3965346535"/>
              </p:ext>
            </p:extLst>
          </p:nvPr>
        </p:nvGraphicFramePr>
        <p:xfrm>
          <a:off x="3133171" y="2586830"/>
          <a:ext cx="1570037" cy="2622550"/>
        </p:xfrm>
        <a:graphic>
          <a:graphicData uri="http://schemas.openxmlformats.org/presentationml/2006/ole">
            <mc:AlternateContent xmlns:mc="http://schemas.openxmlformats.org/markup-compatibility/2006">
              <mc:Choice xmlns:v="urn:schemas-microsoft-com:vml" Requires="v">
                <p:oleObj spid="_x0000_s47182" name="Worksheet" r:id="rId5" imgW="4023468" imgH="3528144" progId="Excel.Sheet.8">
                  <p:embed/>
                </p:oleObj>
              </mc:Choice>
              <mc:Fallback>
                <p:oleObj name="Worksheet" r:id="rId5" imgW="4023468" imgH="3528144" progId="Excel.Sheet.8">
                  <p:embed/>
                  <p:pic>
                    <p:nvPicPr>
                      <p:cNvPr id="21" name="Chart 8"/>
                      <p:cNvPicPr>
                        <a:picLocks noChangeArrowheads="1"/>
                      </p:cNvPicPr>
                      <p:nvPr/>
                    </p:nvPicPr>
                    <p:blipFill>
                      <a:blip r:embed="rId6"/>
                      <a:srcRect/>
                      <a:stretch>
                        <a:fillRect/>
                      </a:stretch>
                    </p:blipFill>
                    <p:spPr bwMode="auto">
                      <a:xfrm>
                        <a:off x="3133171" y="2586830"/>
                        <a:ext cx="1570037" cy="2622550"/>
                      </a:xfrm>
                      <a:prstGeom prst="rect">
                        <a:avLst/>
                      </a:prstGeom>
                      <a:solidFill>
                        <a:schemeClr val="bg1"/>
                      </a:solidFill>
                    </p:spPr>
                  </p:pic>
                </p:oleObj>
              </mc:Fallback>
            </mc:AlternateContent>
          </a:graphicData>
        </a:graphic>
      </p:graphicFrame>
      <p:cxnSp>
        <p:nvCxnSpPr>
          <p:cNvPr id="28" name="Straight Arrow Connector 27">
            <a:extLst>
              <a:ext uri="{FF2B5EF4-FFF2-40B4-BE49-F238E27FC236}">
                <a16:creationId xmlns:a16="http://schemas.microsoft.com/office/drawing/2014/main" id="{D95D9C58-6B76-4FC2-B371-210A41433CE8}"/>
              </a:ext>
            </a:extLst>
          </p:cNvPr>
          <p:cNvCxnSpPr/>
          <p:nvPr/>
        </p:nvCxnSpPr>
        <p:spPr bwMode="auto">
          <a:xfrm>
            <a:off x="3810000" y="3934599"/>
            <a:ext cx="381000" cy="369095"/>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9" name="Rectangle 11">
            <a:extLst>
              <a:ext uri="{FF2B5EF4-FFF2-40B4-BE49-F238E27FC236}">
                <a16:creationId xmlns:a16="http://schemas.microsoft.com/office/drawing/2014/main" id="{736B1673-9C24-4286-A643-CD71D64C3600}"/>
              </a:ext>
            </a:extLst>
          </p:cNvPr>
          <p:cNvSpPr>
            <a:spLocks noChangeArrowheads="1"/>
          </p:cNvSpPr>
          <p:nvPr/>
        </p:nvSpPr>
        <p:spPr bwMode="auto">
          <a:xfrm>
            <a:off x="3886200" y="3657600"/>
            <a:ext cx="817008" cy="276999"/>
          </a:xfrm>
          <a:prstGeom prst="rect">
            <a:avLst/>
          </a:prstGeom>
          <a:noFill/>
          <a:ln w="9525">
            <a:noFill/>
            <a:miter lim="800000"/>
            <a:headEnd/>
            <a:tailEnd/>
          </a:ln>
        </p:spPr>
        <p:txBody>
          <a:bodyPr wrap="square">
            <a:spAutoFit/>
          </a:bodyPr>
          <a:lstStyle/>
          <a:p>
            <a:pPr algn="ctr"/>
            <a:r>
              <a:rPr lang="en-US" b="1" dirty="0"/>
              <a:t>∆.4179</a:t>
            </a:r>
          </a:p>
        </p:txBody>
      </p:sp>
    </p:spTree>
    <p:extLst>
      <p:ext uri="{BB962C8B-B14F-4D97-AF65-F5344CB8AC3E}">
        <p14:creationId xmlns:p14="http://schemas.microsoft.com/office/powerpoint/2010/main" val="351655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4800" y="0"/>
            <a:ext cx="8839200" cy="990600"/>
          </a:xfrm>
          <a:prstGeom prst="rect">
            <a:avLst/>
          </a:prstGeom>
          <a:ln>
            <a:noFill/>
          </a:ln>
        </p:spPr>
        <p:txBody>
          <a:bodyPr lIns="91436" tIns="45716" rIns="91436" bIns="45716"/>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6699"/>
                </a:solidFill>
                <a:effectLst/>
                <a:uLnTx/>
                <a:uFillTx/>
                <a:latin typeface="+mj-lt"/>
                <a:ea typeface="+mj-ea"/>
                <a:cs typeface="+mj-cs"/>
              </a:rPr>
              <a:t>Documentation</a:t>
            </a:r>
            <a:r>
              <a:rPr kumimoji="0" lang="en-US" sz="3600" b="1" i="0" u="none" strike="noStrike" kern="0" cap="none" spc="0" normalizeH="0" noProof="0" dirty="0">
                <a:ln>
                  <a:noFill/>
                </a:ln>
                <a:solidFill>
                  <a:srgbClr val="336699"/>
                </a:solidFill>
                <a:effectLst/>
                <a:uLnTx/>
                <a:uFillTx/>
                <a:latin typeface="+mj-lt"/>
                <a:ea typeface="+mj-ea"/>
                <a:cs typeface="+mj-cs"/>
              </a:rPr>
              <a:t> &amp; Coding Adjustment</a:t>
            </a:r>
            <a:r>
              <a:rPr kumimoji="0" lang="en-US" sz="3600" b="1" i="0" u="none" strike="noStrike" kern="0" cap="none" spc="0" normalizeH="0" baseline="0" noProof="0" dirty="0">
                <a:ln>
                  <a:noFill/>
                </a:ln>
                <a:solidFill>
                  <a:srgbClr val="336699"/>
                </a:solidFill>
                <a:effectLst/>
                <a:uLnTx/>
                <a:uFillTx/>
                <a:latin typeface="+mj-lt"/>
                <a:ea typeface="+mj-ea"/>
                <a:cs typeface="+mj-cs"/>
              </a:rPr>
              <a:t> </a:t>
            </a:r>
          </a:p>
        </p:txBody>
      </p:sp>
      <p:cxnSp>
        <p:nvCxnSpPr>
          <p:cNvPr id="8" name="Straight Connector 7"/>
          <p:cNvCxnSpPr/>
          <p:nvPr/>
        </p:nvCxnSpPr>
        <p:spPr bwMode="auto">
          <a:xfrm>
            <a:off x="0" y="7620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5"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11</a:t>
            </a:r>
          </a:p>
        </p:txBody>
      </p:sp>
      <p:sp>
        <p:nvSpPr>
          <p:cNvPr id="2" name="Rectangle 1">
            <a:extLst>
              <a:ext uri="{FF2B5EF4-FFF2-40B4-BE49-F238E27FC236}">
                <a16:creationId xmlns:a16="http://schemas.microsoft.com/office/drawing/2014/main" id="{E5EC1873-522B-4FCE-883B-C4DB77B2DA9E}"/>
              </a:ext>
            </a:extLst>
          </p:cNvPr>
          <p:cNvSpPr/>
          <p:nvPr/>
        </p:nvSpPr>
        <p:spPr bwMode="auto">
          <a:xfrm>
            <a:off x="320351" y="990600"/>
            <a:ext cx="8382000" cy="48006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4" name="Rectangle 3">
            <a:extLst>
              <a:ext uri="{FF2B5EF4-FFF2-40B4-BE49-F238E27FC236}">
                <a16:creationId xmlns:a16="http://schemas.microsoft.com/office/drawing/2014/main" id="{77720DB9-4424-402A-810E-761CBCC7E203}"/>
              </a:ext>
            </a:extLst>
          </p:cNvPr>
          <p:cNvSpPr/>
          <p:nvPr/>
        </p:nvSpPr>
        <p:spPr>
          <a:xfrm>
            <a:off x="457200" y="1143001"/>
            <a:ext cx="8153400" cy="3970318"/>
          </a:xfrm>
          <a:prstGeom prst="rect">
            <a:avLst/>
          </a:prstGeom>
        </p:spPr>
        <p:txBody>
          <a:bodyPr wrap="square">
            <a:spAutoFit/>
          </a:bodyPr>
          <a:lstStyle/>
          <a:p>
            <a:pPr marL="342900" lvl="0" indent="-342900" eaLnBrk="0" hangingPunct="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In FY18, CMS is beginning a six-year process required by statute to restore prior payment adjustments removed from the IPPS rates to recoup $11 billion in additional IPPS payments attributable to documentation and coding.</a:t>
            </a:r>
          </a:p>
          <a:p>
            <a:pPr marL="342900" lvl="0" indent="-342900" eaLnBrk="0" hangingPunct="0">
              <a:spcBef>
                <a:spcPts val="0"/>
              </a:spcBef>
              <a:spcAft>
                <a:spcPts val="0"/>
              </a:spcAft>
              <a:buFont typeface="Arial" panose="020B0604020202020204" pitchFamily="34" charset="0"/>
              <a:buChar char="•"/>
              <a:tabLst>
                <a:tab pos="457200" algn="l"/>
              </a:tabLst>
            </a:pPr>
            <a:endParaRPr lang="en-US" sz="1800" dirty="0">
              <a:solidFill>
                <a:srgbClr val="000000"/>
              </a:solidFill>
              <a:ea typeface="Tahoma" panose="020B0604030504040204" pitchFamily="34" charset="0"/>
              <a:cs typeface="Tahoma" panose="020B0604030504040204" pitchFamily="34" charset="0"/>
            </a:endParaRPr>
          </a:p>
          <a:p>
            <a:pPr marL="285750" indent="-285750" eaLnBrk="0" hangingPunct="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As required by the 21</a:t>
            </a:r>
            <a:r>
              <a:rPr lang="en-US" sz="1800" baseline="30000" dirty="0">
                <a:solidFill>
                  <a:srgbClr val="000000"/>
                </a:solidFill>
                <a:ea typeface="Tahoma" panose="020B0604030504040204" pitchFamily="34" charset="0"/>
                <a:cs typeface="Tahoma" panose="020B0604030504040204" pitchFamily="34" charset="0"/>
              </a:rPr>
              <a:t>st</a:t>
            </a:r>
            <a:r>
              <a:rPr lang="en-US" sz="1800" dirty="0">
                <a:solidFill>
                  <a:srgbClr val="000000"/>
                </a:solidFill>
                <a:ea typeface="Tahoma" panose="020B0604030504040204" pitchFamily="34" charset="0"/>
                <a:cs typeface="Tahoma" panose="020B0604030504040204" pitchFamily="34" charset="0"/>
              </a:rPr>
              <a:t> Century Cures Act, CMS proposed and is finalizing an adjustment of </a:t>
            </a:r>
            <a:r>
              <a:rPr lang="en-US" sz="1800" b="1" dirty="0">
                <a:solidFill>
                  <a:srgbClr val="000000"/>
                </a:solidFill>
                <a:ea typeface="Tahoma" panose="020B0604030504040204" pitchFamily="34" charset="0"/>
                <a:cs typeface="Tahoma" panose="020B0604030504040204" pitchFamily="34" charset="0"/>
              </a:rPr>
              <a:t>+0.4588</a:t>
            </a:r>
            <a:r>
              <a:rPr lang="en-US" sz="1800" dirty="0">
                <a:solidFill>
                  <a:srgbClr val="000000"/>
                </a:solidFill>
                <a:ea typeface="Tahoma" panose="020B0604030504040204" pitchFamily="34" charset="0"/>
                <a:cs typeface="Tahoma" panose="020B0604030504040204" pitchFamily="34" charset="0"/>
              </a:rPr>
              <a:t> percentage points as the FY18 installment in the six-year process to restore prior payment adjustments to the IPPS standardized amounts.</a:t>
            </a:r>
            <a:endParaRPr lang="en-US" sz="1800" dirty="0">
              <a:ea typeface="Tahoma" panose="020B0604030504040204" pitchFamily="34" charset="0"/>
              <a:cs typeface="Tahoma" panose="020B0604030504040204" pitchFamily="34" charset="0"/>
            </a:endParaRPr>
          </a:p>
          <a:p>
            <a:pPr lvl="0" eaLnBrk="0" hangingPunct="0">
              <a:spcBef>
                <a:spcPts val="0"/>
              </a:spcBef>
              <a:spcAft>
                <a:spcPts val="0"/>
              </a:spcAft>
              <a:tabLst>
                <a:tab pos="457200" algn="l"/>
              </a:tabLst>
            </a:pPr>
            <a:endParaRPr lang="en-US" sz="1800" dirty="0">
              <a:ea typeface="Tahoma" panose="020B0604030504040204" pitchFamily="34" charset="0"/>
              <a:cs typeface="Tahoma" panose="020B0604030504040204" pitchFamily="34" charset="0"/>
            </a:endParaRPr>
          </a:p>
          <a:p>
            <a:pPr marL="342900" lvl="0" indent="-342900" eaLnBrk="0" hangingPunct="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This adjustment represents the amount of the increase in aggregate payments as a result of not completing the prospective adjustment authorized until FY13.</a:t>
            </a:r>
          </a:p>
          <a:p>
            <a:pPr lvl="0" eaLnBrk="0" hangingPunct="0">
              <a:spcBef>
                <a:spcPts val="0"/>
              </a:spcBef>
              <a:spcAft>
                <a:spcPts val="0"/>
              </a:spcAft>
              <a:tabLst>
                <a:tab pos="457200" algn="l"/>
              </a:tabLst>
            </a:pPr>
            <a:endParaRPr lang="en-US" sz="18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766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a:off x="0" y="808658"/>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4" name="Rectangle 2"/>
          <p:cNvSpPr txBox="1">
            <a:spLocks noChangeArrowheads="1"/>
          </p:cNvSpPr>
          <p:nvPr/>
        </p:nvSpPr>
        <p:spPr>
          <a:xfrm>
            <a:off x="113522" y="214606"/>
            <a:ext cx="8772331" cy="594052"/>
          </a:xfrm>
          <a:prstGeom prst="rect">
            <a:avLst/>
          </a:prstGeom>
          <a:ln>
            <a:noFill/>
          </a:ln>
        </p:spPr>
        <p:txBody>
          <a:bodyPr lIns="91436" tIns="45716" rIns="91436" bIns="45716"/>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b="1" kern="0" dirty="0">
                <a:solidFill>
                  <a:srgbClr val="336699"/>
                </a:solidFill>
                <a:latin typeface="+mj-lt"/>
                <a:ea typeface="+mj-ea"/>
                <a:cs typeface="+mj-cs"/>
              </a:rPr>
              <a:t>Two Midnight Payment Reduction Reversal</a:t>
            </a:r>
            <a:r>
              <a:rPr kumimoji="0" lang="en-US" sz="3200" b="1" i="0" u="none" strike="noStrike" kern="0" cap="none" spc="0" normalizeH="0" baseline="0" noProof="0" dirty="0">
                <a:ln>
                  <a:noFill/>
                </a:ln>
                <a:solidFill>
                  <a:srgbClr val="336699"/>
                </a:solidFill>
                <a:effectLst/>
                <a:uLnTx/>
                <a:uFillTx/>
                <a:latin typeface="+mj-lt"/>
                <a:ea typeface="+mj-ea"/>
                <a:cs typeface="+mj-cs"/>
              </a:rPr>
              <a:t> </a:t>
            </a:r>
          </a:p>
        </p:txBody>
      </p:sp>
      <p:sp>
        <p:nvSpPr>
          <p:cNvPr id="5"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12</a:t>
            </a:r>
          </a:p>
        </p:txBody>
      </p:sp>
      <p:sp>
        <p:nvSpPr>
          <p:cNvPr id="4" name="Rectangle 3">
            <a:extLst>
              <a:ext uri="{FF2B5EF4-FFF2-40B4-BE49-F238E27FC236}">
                <a16:creationId xmlns:a16="http://schemas.microsoft.com/office/drawing/2014/main" id="{6C369D32-D28A-49CA-87C1-D64C3BEA5E2F}"/>
              </a:ext>
            </a:extLst>
          </p:cNvPr>
          <p:cNvSpPr/>
          <p:nvPr/>
        </p:nvSpPr>
        <p:spPr bwMode="auto">
          <a:xfrm>
            <a:off x="381000" y="990600"/>
            <a:ext cx="8504853" cy="48768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6" name="Rectangle 5">
            <a:extLst>
              <a:ext uri="{FF2B5EF4-FFF2-40B4-BE49-F238E27FC236}">
                <a16:creationId xmlns:a16="http://schemas.microsoft.com/office/drawing/2014/main" id="{3B39C638-F180-4F1C-99D0-9850B3EE6BD8}"/>
              </a:ext>
            </a:extLst>
          </p:cNvPr>
          <p:cNvSpPr/>
          <p:nvPr/>
        </p:nvSpPr>
        <p:spPr>
          <a:xfrm>
            <a:off x="495300" y="1066086"/>
            <a:ext cx="8153400" cy="3693319"/>
          </a:xfrm>
          <a:prstGeom prst="rect">
            <a:avLst/>
          </a:prstGeom>
        </p:spPr>
        <p:txBody>
          <a:bodyPr wrap="square">
            <a:spAutoFit/>
          </a:bodyPr>
          <a:lstStyle/>
          <a:p>
            <a:pPr marL="342900" lvl="0" indent="-342900" eaLnBrk="0" hangingPunct="0">
              <a:spcBef>
                <a:spcPts val="0"/>
              </a:spcBef>
              <a:spcAft>
                <a:spcPts val="0"/>
              </a:spcAft>
              <a:buFont typeface="Tahoma" panose="020B0604030504040204" pitchFamily="34" charset="0"/>
              <a:buChar char="•"/>
              <a:tabLst>
                <a:tab pos="457200" algn="l"/>
              </a:tabLst>
            </a:pPr>
            <a:r>
              <a:rPr lang="en-US" sz="1800" dirty="0">
                <a:solidFill>
                  <a:srgbClr val="000000"/>
                </a:solidFill>
                <a:ea typeface="Tahoma" panose="020B0604030504040204" pitchFamily="34" charset="0"/>
                <a:cs typeface="Times New Roman" panose="02020603050405020304" pitchFamily="18" charset="0"/>
              </a:rPr>
              <a:t>CMS is finalizing its proposal to remove the 0.6 percent adjustment applied to FY17 IPPS rates from the FY18 IPPS rates.</a:t>
            </a:r>
          </a:p>
          <a:p>
            <a:pPr lvl="0" eaLnBrk="0" hangingPunct="0">
              <a:spcBef>
                <a:spcPts val="0"/>
              </a:spcBef>
              <a:spcAft>
                <a:spcPts val="0"/>
              </a:spcAft>
              <a:tabLst>
                <a:tab pos="457200" algn="l"/>
              </a:tabLst>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eaLnBrk="0" hangingPunct="0">
              <a:spcBef>
                <a:spcPts val="0"/>
              </a:spcBef>
              <a:spcAft>
                <a:spcPts val="0"/>
              </a:spcAft>
              <a:buFont typeface="Wingdings" panose="05000000000000000000" pitchFamily="2" charset="2"/>
              <a:buChar char=""/>
              <a:tabLst>
                <a:tab pos="914400" algn="l"/>
              </a:tabLst>
            </a:pPr>
            <a:r>
              <a:rPr lang="en-US" sz="1800" dirty="0">
                <a:solidFill>
                  <a:srgbClr val="000000"/>
                </a:solidFill>
                <a:ea typeface="Tahoma" panose="020B0604030504040204" pitchFamily="34" charset="0"/>
              </a:rPr>
              <a:t>Adjustment removes the one-time increase to FY17 rates that CMS made to compensate hospitals for a 0.2 percent adjustment made to FY14 IPPS rates, and maintained on rates for FY15 and FY16.</a:t>
            </a:r>
          </a:p>
          <a:p>
            <a:pPr lvl="1" eaLnBrk="0" hangingPunct="0">
              <a:spcBef>
                <a:spcPts val="0"/>
              </a:spcBef>
              <a:spcAft>
                <a:spcPts val="0"/>
              </a:spcAft>
              <a:tabLst>
                <a:tab pos="914400" algn="l"/>
              </a:tabLst>
            </a:pPr>
            <a:endParaRPr lang="en-US" sz="1800" dirty="0">
              <a:latin typeface="Times New Roman" panose="02020603050405020304" pitchFamily="18" charset="0"/>
              <a:ea typeface="Times New Roman" panose="02020603050405020304" pitchFamily="18" charset="0"/>
            </a:endParaRPr>
          </a:p>
          <a:p>
            <a:pPr marL="342900" lvl="0" indent="-342900" eaLnBrk="0" hangingPunct="0">
              <a:spcBef>
                <a:spcPts val="0"/>
              </a:spcBef>
              <a:spcAft>
                <a:spcPts val="0"/>
              </a:spcAft>
              <a:buFont typeface="Tahoma" panose="020B0604030504040204" pitchFamily="34" charset="0"/>
              <a:buChar char="•"/>
              <a:tabLst>
                <a:tab pos="457200" algn="l"/>
              </a:tabLst>
            </a:pPr>
            <a:r>
              <a:rPr lang="en-US" sz="1800" dirty="0">
                <a:solidFill>
                  <a:srgbClr val="000000"/>
                </a:solidFill>
                <a:ea typeface="Tahoma" panose="020B0604030504040204" pitchFamily="34" charset="0"/>
                <a:cs typeface="Times New Roman" panose="02020603050405020304" pitchFamily="18" charset="0"/>
              </a:rPr>
              <a:t>Hospitals that closed or converted to other hospital types, were no longer being paid under the IPPS in FY17, and were not compensated by the one-time adjustment of +0.6 percent, can work with MACs to receive a cost report adjustment for any revenues lost as a result of the 2-midnight rule adjustment.  </a:t>
            </a:r>
          </a:p>
          <a:p>
            <a:pPr lvl="0" eaLnBrk="0" hangingPunct="0">
              <a:spcBef>
                <a:spcPts val="0"/>
              </a:spcBef>
              <a:spcAft>
                <a:spcPts val="0"/>
              </a:spcAft>
              <a:tabLst>
                <a:tab pos="457200" algn="l"/>
              </a:tabLst>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78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152400"/>
            <a:ext cx="8153400" cy="563563"/>
          </a:xfrm>
          <a:ln>
            <a:noFill/>
          </a:ln>
        </p:spPr>
        <p:txBody>
          <a:bodyPr lIns="91436" tIns="45716" rIns="91436" bIns="45716"/>
          <a:lstStyle/>
          <a:p>
            <a:pPr eaLnBrk="1" hangingPunct="1"/>
            <a:r>
              <a:rPr lang="en-US" dirty="0"/>
              <a:t>IME Payment Adjustment</a:t>
            </a:r>
          </a:p>
        </p:txBody>
      </p:sp>
      <p:sp>
        <p:nvSpPr>
          <p:cNvPr id="30723" name="Line 3"/>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dirty="0"/>
          </a:p>
        </p:txBody>
      </p:sp>
      <p:sp>
        <p:nvSpPr>
          <p:cNvPr id="30724" name="Text Box 5"/>
          <p:cNvSpPr txBox="1">
            <a:spLocks noChangeArrowheads="1"/>
          </p:cNvSpPr>
          <p:nvPr/>
        </p:nvSpPr>
        <p:spPr bwMode="auto">
          <a:xfrm>
            <a:off x="1066800" y="1981200"/>
            <a:ext cx="24384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30726" name="Slide Number Placeholder 10"/>
          <p:cNvSpPr txBox="1">
            <a:spLocks/>
          </p:cNvSpPr>
          <p:nvPr/>
        </p:nvSpPr>
        <p:spPr bwMode="auto">
          <a:xfrm>
            <a:off x="8153400" y="6248400"/>
            <a:ext cx="533400" cy="457200"/>
          </a:xfrm>
          <a:prstGeom prst="rect">
            <a:avLst/>
          </a:prstGeom>
          <a:noFill/>
          <a:ln w="9525">
            <a:noFill/>
            <a:miter lim="800000"/>
            <a:headEnd/>
            <a:tailEnd/>
          </a:ln>
        </p:spPr>
        <p:txBody>
          <a:bodyPr/>
          <a:lstStyle/>
          <a:p>
            <a:pPr algn="ctr"/>
            <a:r>
              <a:rPr lang="en-US" sz="1600" dirty="0"/>
              <a:t>13</a:t>
            </a:r>
          </a:p>
        </p:txBody>
      </p:sp>
      <p:sp>
        <p:nvSpPr>
          <p:cNvPr id="2" name="Rectangle 1">
            <a:extLst>
              <a:ext uri="{FF2B5EF4-FFF2-40B4-BE49-F238E27FC236}">
                <a16:creationId xmlns:a16="http://schemas.microsoft.com/office/drawing/2014/main" id="{386B17B6-38D6-42B6-A0E0-A1B69A0B110A}"/>
              </a:ext>
            </a:extLst>
          </p:cNvPr>
          <p:cNvSpPr/>
          <p:nvPr/>
        </p:nvSpPr>
        <p:spPr bwMode="auto">
          <a:xfrm>
            <a:off x="228600" y="990600"/>
            <a:ext cx="8610600" cy="47244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3" name="Rectangle 2">
            <a:extLst>
              <a:ext uri="{FF2B5EF4-FFF2-40B4-BE49-F238E27FC236}">
                <a16:creationId xmlns:a16="http://schemas.microsoft.com/office/drawing/2014/main" id="{37FE3EFC-C579-4A36-84C4-6CC05093F044}"/>
              </a:ext>
            </a:extLst>
          </p:cNvPr>
          <p:cNvSpPr/>
          <p:nvPr/>
        </p:nvSpPr>
        <p:spPr>
          <a:xfrm>
            <a:off x="381000" y="1143000"/>
            <a:ext cx="7924800" cy="4647426"/>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tabLst>
                <a:tab pos="457200" algn="l"/>
              </a:tabLst>
            </a:pPr>
            <a:endParaRPr lang="en-US" sz="2400" dirty="0">
              <a:solidFill>
                <a:srgbClr val="000000"/>
              </a:solidFill>
              <a:ea typeface="Times New Roman" panose="02020603050405020304" pitchFamily="18"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2400" dirty="0">
                <a:solidFill>
                  <a:srgbClr val="000000"/>
                </a:solidFill>
                <a:ea typeface="Times New Roman" panose="02020603050405020304" pitchFamily="18" charset="0"/>
                <a:cs typeface="Times New Roman" panose="02020603050405020304" pitchFamily="18" charset="0"/>
              </a:rPr>
              <a:t>Pursuant to statute, for discharges occurring in FY18, CMS continues to apply the IME adjustment factor of 5.5 percent for every approximately 10-percent increase in a hospital’s resident-to-bed ratio.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endParaRPr lang="en-US" sz="1100"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pPr>
            <a:r>
              <a:rPr lang="en-US" sz="1100" dirty="0">
                <a:solidFill>
                  <a:srgbClr val="000000"/>
                </a:solidFill>
                <a:ea typeface="Times New Roman" panose="02020603050405020304" pitchFamily="18" charset="0"/>
                <a:cs typeface="Times New Roman" panose="02020603050405020304" pitchFamily="18" charset="0"/>
              </a:rPr>
              <a:t>See section 1886(d)(5)(B) of the Act which provides for an IME formula multiplier of 1.35 for discharges occurring on or after October 1, 2007. </a:t>
            </a:r>
            <a:endParaRPr lang="en-US" sz="11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8001000" cy="1143000"/>
          </a:xfrm>
          <a:ln>
            <a:noFill/>
          </a:ln>
        </p:spPr>
        <p:txBody>
          <a:bodyPr lIns="91436" tIns="45716" rIns="91436" bIns="45716"/>
          <a:lstStyle/>
          <a:p>
            <a:pPr eaLnBrk="1" hangingPunct="1"/>
            <a:br>
              <a:rPr lang="en-US" dirty="0">
                <a:solidFill>
                  <a:srgbClr val="00589A"/>
                </a:solidFill>
              </a:rPr>
            </a:br>
            <a:endParaRPr lang="en-US" dirty="0"/>
          </a:p>
        </p:txBody>
      </p:sp>
      <p:sp>
        <p:nvSpPr>
          <p:cNvPr id="12302"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14</a:t>
            </a:r>
          </a:p>
        </p:txBody>
      </p:sp>
      <p:cxnSp>
        <p:nvCxnSpPr>
          <p:cNvPr id="24" name="Straight Connector 23"/>
          <p:cNvCxnSpPr/>
          <p:nvPr/>
        </p:nvCxnSpPr>
        <p:spPr bwMode="auto">
          <a:xfrm>
            <a:off x="0" y="71101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 name="TextBox 6"/>
          <p:cNvSpPr txBox="1"/>
          <p:nvPr/>
        </p:nvSpPr>
        <p:spPr>
          <a:xfrm>
            <a:off x="457200" y="64684"/>
            <a:ext cx="8382000" cy="646331"/>
          </a:xfrm>
          <a:prstGeom prst="rect">
            <a:avLst/>
          </a:prstGeom>
          <a:noFill/>
        </p:spPr>
        <p:txBody>
          <a:bodyPr wrap="square" rtlCol="0">
            <a:spAutoFit/>
          </a:bodyPr>
          <a:lstStyle/>
          <a:p>
            <a:pPr algn="ctr"/>
            <a:r>
              <a:rPr lang="en-US" sz="3600" b="1" dirty="0">
                <a:solidFill>
                  <a:srgbClr val="00589A"/>
                </a:solidFill>
                <a:latin typeface="+mj-lt"/>
              </a:rPr>
              <a:t>Inpatient Quality Reporting Program</a:t>
            </a:r>
          </a:p>
        </p:txBody>
      </p:sp>
      <p:sp>
        <p:nvSpPr>
          <p:cNvPr id="4" name="Rectangle 3">
            <a:extLst>
              <a:ext uri="{FF2B5EF4-FFF2-40B4-BE49-F238E27FC236}">
                <a16:creationId xmlns:a16="http://schemas.microsoft.com/office/drawing/2014/main" id="{23277782-1B22-4827-969A-1BC7DA694B39}"/>
              </a:ext>
            </a:extLst>
          </p:cNvPr>
          <p:cNvSpPr/>
          <p:nvPr/>
        </p:nvSpPr>
        <p:spPr bwMode="auto">
          <a:xfrm>
            <a:off x="228600" y="787215"/>
            <a:ext cx="8686800" cy="5156385"/>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5" name="Rectangle 4">
            <a:extLst>
              <a:ext uri="{FF2B5EF4-FFF2-40B4-BE49-F238E27FC236}">
                <a16:creationId xmlns:a16="http://schemas.microsoft.com/office/drawing/2014/main" id="{44324B41-B699-4199-B1EC-EBA7BBD6E34A}"/>
              </a:ext>
            </a:extLst>
          </p:cNvPr>
          <p:cNvSpPr/>
          <p:nvPr/>
        </p:nvSpPr>
        <p:spPr>
          <a:xfrm>
            <a:off x="304800" y="939615"/>
            <a:ext cx="8458199" cy="5029710"/>
          </a:xfrm>
          <a:prstGeom prst="rect">
            <a:avLst/>
          </a:prstGeom>
        </p:spPr>
        <p:txBody>
          <a:bodyPr wrap="square">
            <a:spAutoFit/>
          </a:bodyPr>
          <a:lstStyle/>
          <a:p>
            <a:pPr marL="342900" lvl="0" indent="-342900" eaLnBrk="0" hangingPunct="0">
              <a:spcBef>
                <a:spcPts val="0"/>
              </a:spcBef>
              <a:spcAft>
                <a:spcPts val="0"/>
              </a:spcAft>
              <a:buFont typeface="Tahoma" panose="020B0604030504040204" pitchFamily="34" charset="0"/>
              <a:buChar char="•"/>
              <a:tabLst>
                <a:tab pos="457200" algn="l"/>
              </a:tabLst>
            </a:pPr>
            <a:r>
              <a:rPr lang="en-US" sz="1600" dirty="0">
                <a:solidFill>
                  <a:srgbClr val="000000"/>
                </a:solidFill>
                <a:ea typeface="Tahoma" panose="020B0604030504040204" pitchFamily="34" charset="0"/>
                <a:cs typeface="Times New Roman" panose="02020603050405020304" pitchFamily="18" charset="0"/>
              </a:rPr>
              <a:t>CMS finalizes several changes to the Hospital IQR Program, including refinements to two existing measures for the FY20 payment determination, a new voluntary readmission measure, and changes to requirements with respect to reporting of electronic clinical quality measures (eCQMs) that align with changes to the Medicare and Medicaid EHR Incentive Program.</a:t>
            </a:r>
          </a:p>
          <a:p>
            <a:pPr lvl="0" eaLnBrk="0" hangingPunct="0">
              <a:spcBef>
                <a:spcPts val="0"/>
              </a:spcBef>
              <a:spcAft>
                <a:spcPts val="0"/>
              </a:spcAft>
              <a:tabLst>
                <a:tab pos="4572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eaLnBrk="0" hangingPunct="0">
              <a:spcBef>
                <a:spcPts val="0"/>
              </a:spcBef>
              <a:spcAft>
                <a:spcPts val="0"/>
              </a:spcAft>
              <a:buFont typeface="Courier New" panose="02070309020205020404" pitchFamily="49" charset="0"/>
              <a:buChar char="o"/>
              <a:tabLst>
                <a:tab pos="914400" algn="l"/>
              </a:tabLst>
            </a:pPr>
            <a:r>
              <a:rPr lang="en-US" sz="1600" dirty="0">
                <a:solidFill>
                  <a:srgbClr val="000000"/>
                </a:solidFill>
                <a:ea typeface="Tahoma" panose="020B0604030504040204" pitchFamily="34" charset="0"/>
                <a:cs typeface="Times New Roman" panose="02020603050405020304" pitchFamily="18" charset="0"/>
              </a:rPr>
              <a:t>CMS adopts refinements to the following existing IQR Program measures, beginning with the FY20 payment determination:</a:t>
            </a:r>
          </a:p>
          <a:p>
            <a:pPr lvl="1" eaLnBrk="0" hangingPunct="0">
              <a:spcBef>
                <a:spcPts val="0"/>
              </a:spcBef>
              <a:spcAft>
                <a:spcPts val="0"/>
              </a:spcAft>
              <a:tabLst>
                <a:tab pos="9144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200150" lvl="2" indent="-285750" eaLnBrk="0" hangingPunct="0">
              <a:spcBef>
                <a:spcPts val="0"/>
              </a:spcBef>
              <a:spcAft>
                <a:spcPts val="0"/>
              </a:spcAft>
              <a:buFont typeface="Wingdings" panose="05000000000000000000" pitchFamily="2" charset="2"/>
              <a:buChar char="§"/>
              <a:tabLst>
                <a:tab pos="1371600" algn="l"/>
              </a:tabLst>
            </a:pPr>
            <a:r>
              <a:rPr lang="en-US" sz="1600" b="1" dirty="0">
                <a:solidFill>
                  <a:srgbClr val="000000"/>
                </a:solidFill>
                <a:ea typeface="Tahoma" panose="020B0604030504040204" pitchFamily="34" charset="0"/>
                <a:cs typeface="Times New Roman" panose="02020603050405020304" pitchFamily="18" charset="0"/>
              </a:rPr>
              <a:t>HCAHPS Pain Management - </a:t>
            </a:r>
            <a:r>
              <a:rPr lang="en-US" sz="1600" dirty="0">
                <a:solidFill>
                  <a:srgbClr val="000000"/>
                </a:solidFill>
                <a:ea typeface="Tahoma" panose="020B0604030504040204" pitchFamily="34" charset="0"/>
                <a:cs typeface="Times New Roman" panose="02020603050405020304" pitchFamily="18" charset="0"/>
              </a:rPr>
              <a:t>The pain management questions on the HCAHPS survey will be modified to focus on the hospital’s communication with patients about the patients’ pain during the inpatient stay, and the composite measure will be renamed “Communication About Pain.” </a:t>
            </a:r>
          </a:p>
          <a:p>
            <a:pPr lvl="2" eaLnBrk="0" hangingPunct="0">
              <a:spcBef>
                <a:spcPts val="0"/>
              </a:spcBef>
              <a:spcAft>
                <a:spcPts val="0"/>
              </a:spcAft>
              <a:tabLst>
                <a:tab pos="13716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657350" lvl="3" indent="-285750" eaLnBrk="0" hangingPunct="0">
              <a:spcBef>
                <a:spcPts val="0"/>
              </a:spcBef>
              <a:spcAft>
                <a:spcPts val="0"/>
              </a:spcAft>
              <a:buFont typeface="Wingdings" panose="05000000000000000000" pitchFamily="2" charset="2"/>
              <a:buChar char="v"/>
              <a:tabLst>
                <a:tab pos="1828800" algn="l"/>
              </a:tabLst>
            </a:pPr>
            <a:r>
              <a:rPr lang="en-US" sz="1400" dirty="0">
                <a:solidFill>
                  <a:srgbClr val="000000"/>
                </a:solidFill>
                <a:ea typeface="Tahoma" panose="020B0604030504040204" pitchFamily="34" charset="0"/>
                <a:cs typeface="Times New Roman" panose="02020603050405020304" pitchFamily="18" charset="0"/>
              </a:rPr>
              <a:t>New questions will be applicable to patients beginning with January 1, 2018, discharges.</a:t>
            </a:r>
          </a:p>
          <a:p>
            <a:pPr marL="1657350" lvl="3" indent="-285750" eaLnBrk="0" hangingPunct="0">
              <a:spcBef>
                <a:spcPts val="0"/>
              </a:spcBef>
              <a:spcAft>
                <a:spcPts val="0"/>
              </a:spcAft>
              <a:buFont typeface="Wingdings" panose="05000000000000000000" pitchFamily="2" charset="2"/>
              <a:buChar char="v"/>
              <a:tabLst>
                <a:tab pos="1828800" algn="l"/>
              </a:tabLst>
            </a:pPr>
            <a:endParaRPr lang="en-US" sz="1400" dirty="0">
              <a:solidFill>
                <a:srgbClr val="000000"/>
              </a:solidFill>
              <a:ea typeface="Tahoma" panose="020B0604030504040204" pitchFamily="34" charset="0"/>
              <a:cs typeface="Times New Roman" panose="02020603050405020304" pitchFamily="18" charset="0"/>
            </a:endParaRPr>
          </a:p>
          <a:p>
            <a:pPr marL="1657350" lvl="3" indent="-285750" eaLnBrk="0" hangingPunct="0">
              <a:spcBef>
                <a:spcPts val="0"/>
              </a:spcBef>
              <a:spcAft>
                <a:spcPts val="0"/>
              </a:spcAft>
              <a:buFont typeface="Wingdings" panose="05000000000000000000" pitchFamily="2" charset="2"/>
              <a:buChar char="v"/>
              <a:tabLst>
                <a:tab pos="1828800" algn="l"/>
              </a:tabLst>
            </a:pPr>
            <a:r>
              <a:rPr lang="en-US" sz="1400" dirty="0">
                <a:solidFill>
                  <a:srgbClr val="000000"/>
                </a:solidFill>
                <a:ea typeface="Tahoma" panose="020B0604030504040204" pitchFamily="34" charset="0"/>
                <a:cs typeface="Times New Roman" panose="02020603050405020304" pitchFamily="18" charset="0"/>
              </a:rPr>
              <a:t>In a change from the proposed rule, public reporting of performance on new HCAHPS communication about pain composite measure on </a:t>
            </a:r>
            <a:r>
              <a:rPr lang="en-US" sz="1400" i="1" dirty="0">
                <a:solidFill>
                  <a:srgbClr val="000000"/>
                </a:solidFill>
                <a:ea typeface="Tahoma" panose="020B0604030504040204" pitchFamily="34" charset="0"/>
                <a:cs typeface="Times New Roman" panose="02020603050405020304" pitchFamily="18" charset="0"/>
              </a:rPr>
              <a:t>Hospital Compare </a:t>
            </a:r>
            <a:r>
              <a:rPr lang="en-US" sz="1400" dirty="0">
                <a:solidFill>
                  <a:srgbClr val="000000"/>
                </a:solidFill>
                <a:ea typeface="Tahoma" panose="020B0604030504040204" pitchFamily="34" charset="0"/>
                <a:cs typeface="Times New Roman" panose="02020603050405020304" pitchFamily="18" charset="0"/>
              </a:rPr>
              <a:t>will begin October 2020, using 2019 data.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8757" y="2112502"/>
            <a:ext cx="184666" cy="276999"/>
          </a:xfrm>
          <a:prstGeom prst="rect">
            <a:avLst/>
          </a:prstGeom>
          <a:noFill/>
        </p:spPr>
        <p:txBody>
          <a:bodyPr wrap="none" rtlCol="0">
            <a:spAutoFit/>
          </a:bodyPr>
          <a:lstStyle/>
          <a:p>
            <a:endParaRPr lang="en-US" dirty="0"/>
          </a:p>
        </p:txBody>
      </p:sp>
      <p:sp>
        <p:nvSpPr>
          <p:cNvPr id="8" name="TextBox 7"/>
          <p:cNvSpPr txBox="1"/>
          <p:nvPr/>
        </p:nvSpPr>
        <p:spPr>
          <a:xfrm>
            <a:off x="1526544" y="1440897"/>
            <a:ext cx="184666" cy="276999"/>
          </a:xfrm>
          <a:prstGeom prst="rect">
            <a:avLst/>
          </a:prstGeom>
          <a:noFill/>
        </p:spPr>
        <p:txBody>
          <a:bodyPr wrap="none" rtlCol="0">
            <a:spAutoFit/>
          </a:bodyPr>
          <a:lstStyle/>
          <a:p>
            <a:endParaRPr lang="en-US" dirty="0"/>
          </a:p>
        </p:txBody>
      </p:sp>
      <p:cxnSp>
        <p:nvCxnSpPr>
          <p:cNvPr id="3" name="Straight Connector 2">
            <a:extLst>
              <a:ext uri="{FF2B5EF4-FFF2-40B4-BE49-F238E27FC236}">
                <a16:creationId xmlns:a16="http://schemas.microsoft.com/office/drawing/2014/main" id="{B9209CCB-99AD-4FC0-8CA8-B69F939B7E42}"/>
              </a:ext>
            </a:extLst>
          </p:cNvPr>
          <p:cNvCxnSpPr>
            <a:cxnSpLocks/>
          </p:cNvCxnSpPr>
          <p:nvPr/>
        </p:nvCxnSpPr>
        <p:spPr bwMode="auto">
          <a:xfrm>
            <a:off x="-76200" y="788539"/>
            <a:ext cx="92202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Rectangle 11">
            <a:extLst>
              <a:ext uri="{FF2B5EF4-FFF2-40B4-BE49-F238E27FC236}">
                <a16:creationId xmlns:a16="http://schemas.microsoft.com/office/drawing/2014/main" id="{5BC17FFF-C56F-4F87-B69A-A2B43137966D}"/>
              </a:ext>
            </a:extLst>
          </p:cNvPr>
          <p:cNvSpPr/>
          <p:nvPr/>
        </p:nvSpPr>
        <p:spPr>
          <a:xfrm>
            <a:off x="381000" y="142208"/>
            <a:ext cx="8095775" cy="646331"/>
          </a:xfrm>
          <a:prstGeom prst="rect">
            <a:avLst/>
          </a:prstGeom>
        </p:spPr>
        <p:txBody>
          <a:bodyPr wrap="square">
            <a:spAutoFit/>
          </a:bodyPr>
          <a:lstStyle/>
          <a:p>
            <a:pPr algn="ctr"/>
            <a:r>
              <a:rPr lang="en-US" sz="3600" b="1" dirty="0">
                <a:solidFill>
                  <a:srgbClr val="00589A"/>
                </a:solidFill>
                <a:latin typeface="Arial" panose="020B0604020202020204" pitchFamily="34" charset="0"/>
                <a:cs typeface="Arial" panose="020B0604020202020204" pitchFamily="34" charset="0"/>
              </a:rPr>
              <a:t>Inpatient Quality Reporting Program</a:t>
            </a:r>
          </a:p>
        </p:txBody>
      </p:sp>
      <p:sp>
        <p:nvSpPr>
          <p:cNvPr id="2" name="Rectangle 1">
            <a:extLst>
              <a:ext uri="{FF2B5EF4-FFF2-40B4-BE49-F238E27FC236}">
                <a16:creationId xmlns:a16="http://schemas.microsoft.com/office/drawing/2014/main" id="{E67B27F0-67CC-4163-96F6-21DDCE5ACB3C}"/>
              </a:ext>
            </a:extLst>
          </p:cNvPr>
          <p:cNvSpPr/>
          <p:nvPr/>
        </p:nvSpPr>
        <p:spPr bwMode="auto">
          <a:xfrm>
            <a:off x="190500" y="914400"/>
            <a:ext cx="8686800" cy="51054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5" name="Rectangle 4">
            <a:extLst>
              <a:ext uri="{FF2B5EF4-FFF2-40B4-BE49-F238E27FC236}">
                <a16:creationId xmlns:a16="http://schemas.microsoft.com/office/drawing/2014/main" id="{809D10A0-74F6-4BAE-B33E-A656EEDAAA11}"/>
              </a:ext>
            </a:extLst>
          </p:cNvPr>
          <p:cNvSpPr/>
          <p:nvPr/>
        </p:nvSpPr>
        <p:spPr>
          <a:xfrm>
            <a:off x="304800" y="990600"/>
            <a:ext cx="8382000" cy="4541564"/>
          </a:xfrm>
          <a:prstGeom prst="rect">
            <a:avLst/>
          </a:prstGeom>
        </p:spPr>
        <p:txBody>
          <a:bodyPr wrap="square">
            <a:spAutoFit/>
          </a:bodyPr>
          <a:lstStyle/>
          <a:p>
            <a:pPr marL="1200150" lvl="2" indent="-285750">
              <a:spcBef>
                <a:spcPts val="0"/>
              </a:spcBef>
              <a:spcAft>
                <a:spcPts val="0"/>
              </a:spcAft>
              <a:buFont typeface="Wingdings" panose="05000000000000000000" pitchFamily="2" charset="2"/>
              <a:buChar char="§"/>
              <a:tabLst>
                <a:tab pos="914400" algn="l"/>
              </a:tabLst>
            </a:pPr>
            <a:r>
              <a:rPr lang="en-US" sz="1600" b="1" dirty="0">
                <a:solidFill>
                  <a:srgbClr val="000000"/>
                </a:solidFill>
                <a:ea typeface="Tahoma" panose="020B0604030504040204" pitchFamily="34" charset="0"/>
                <a:cs typeface="Times New Roman" panose="02020603050405020304" pitchFamily="18" charset="0"/>
              </a:rPr>
              <a:t>Stroke Mortality Measure - </a:t>
            </a:r>
            <a:r>
              <a:rPr lang="en-US" sz="1600" dirty="0">
                <a:solidFill>
                  <a:srgbClr val="000000"/>
                </a:solidFill>
                <a:ea typeface="Tahoma" panose="020B0604030504040204" pitchFamily="34" charset="0"/>
                <a:cs typeface="Times New Roman" panose="02020603050405020304" pitchFamily="18" charset="0"/>
              </a:rPr>
              <a:t>CMS finalizes the proposed refinements to the 30-day stroke mortality measure for the FY23 payment determination. </a:t>
            </a:r>
          </a:p>
          <a:p>
            <a:pPr lvl="1">
              <a:spcBef>
                <a:spcPts val="0"/>
              </a:spcBef>
              <a:spcAft>
                <a:spcPts val="0"/>
              </a:spcAft>
              <a:tabLst>
                <a:tab pos="9144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657350" lvl="3" indent="-285750">
              <a:spcBef>
                <a:spcPts val="0"/>
              </a:spcBef>
              <a:spcAft>
                <a:spcPts val="0"/>
              </a:spcAft>
              <a:buFont typeface="Wingdings" panose="05000000000000000000" pitchFamily="2" charset="2"/>
              <a:buChar char="v"/>
              <a:tabLst>
                <a:tab pos="1371600" algn="l"/>
              </a:tabLst>
            </a:pPr>
            <a:r>
              <a:rPr lang="en-US" sz="1600" dirty="0">
                <a:solidFill>
                  <a:srgbClr val="000000"/>
                </a:solidFill>
                <a:ea typeface="Times New Roman" panose="02020603050405020304" pitchFamily="18" charset="0"/>
                <a:cs typeface="Times New Roman" panose="02020603050405020304" pitchFamily="18" charset="0"/>
              </a:rPr>
              <a:t>The measure will be modified to include the National Institutes of Health Stroke Scale in the measure risk adjustment, and other changes are made that reduce the number of risk adjustment variables overall from 42 to 20. </a:t>
            </a:r>
          </a:p>
          <a:p>
            <a:pPr lvl="2">
              <a:spcBef>
                <a:spcPts val="0"/>
              </a:spcBef>
              <a:spcAft>
                <a:spcPts val="0"/>
              </a:spcAft>
              <a:tabLst>
                <a:tab pos="13716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657350" lvl="3" indent="-285750">
              <a:spcBef>
                <a:spcPts val="0"/>
              </a:spcBef>
              <a:spcAft>
                <a:spcPts val="0"/>
              </a:spcAft>
              <a:buFont typeface="Wingdings" panose="05000000000000000000" pitchFamily="2" charset="2"/>
              <a:buChar char="v"/>
              <a:tabLst>
                <a:tab pos="1371600" algn="l"/>
              </a:tabLst>
            </a:pPr>
            <a:r>
              <a:rPr lang="en-US" sz="1600" dirty="0">
                <a:solidFill>
                  <a:srgbClr val="000000"/>
                </a:solidFill>
                <a:ea typeface="Times New Roman" panose="02020603050405020304" pitchFamily="18" charset="0"/>
                <a:cs typeface="Times New Roman" panose="02020603050405020304" pitchFamily="18" charset="0"/>
              </a:rPr>
              <a:t>CMS plans to provide hospitals with dry-run results on the refined measure in the confidential hospital feedback reports prior to implementation of the measure for FY23. </a:t>
            </a:r>
          </a:p>
          <a:p>
            <a:pPr marL="1657350" lvl="3" indent="-285750">
              <a:spcBef>
                <a:spcPts val="0"/>
              </a:spcBef>
              <a:spcAft>
                <a:spcPts val="0"/>
              </a:spcAft>
              <a:buFont typeface="Wingdings" panose="05000000000000000000" pitchFamily="2" charset="2"/>
              <a:buChar char="v"/>
              <a:tabLst>
                <a:tab pos="1371600" algn="l"/>
              </a:tabLst>
            </a:pPr>
            <a:endParaRPr lang="en-US" sz="1600" dirty="0">
              <a:solidFill>
                <a:srgbClr val="000000"/>
              </a:solidFill>
              <a:ea typeface="Times New Roman" panose="02020603050405020304" pitchFamily="18" charset="0"/>
              <a:cs typeface="Times New Roman" panose="02020603050405020304" pitchFamily="18" charset="0"/>
            </a:endParaRPr>
          </a:p>
          <a:p>
            <a:pPr marL="1657350" lvl="3" indent="-285750">
              <a:spcBef>
                <a:spcPts val="0"/>
              </a:spcBef>
              <a:spcAft>
                <a:spcPts val="0"/>
              </a:spcAft>
              <a:buFont typeface="Wingdings" panose="05000000000000000000" pitchFamily="2" charset="2"/>
              <a:buChar char="v"/>
              <a:tabLst>
                <a:tab pos="1371600" algn="l"/>
              </a:tabLst>
            </a:pPr>
            <a:r>
              <a:rPr lang="en-US" sz="1600" dirty="0">
                <a:solidFill>
                  <a:srgbClr val="000000"/>
                </a:solidFill>
                <a:ea typeface="Times New Roman" panose="02020603050405020304" pitchFamily="18" charset="0"/>
                <a:cs typeface="Times New Roman" panose="02020603050405020304" pitchFamily="18" charset="0"/>
              </a:rPr>
              <a:t>CMS anticipates using claims data for discharges occurring between October 1, 2017, and June 30, 2020, for the dry run calculations which would be provided during calendar year 2021. </a:t>
            </a:r>
          </a:p>
          <a:p>
            <a:pPr lvl="4">
              <a:spcBef>
                <a:spcPts val="0"/>
              </a:spcBef>
              <a:spcAft>
                <a:spcPts val="0"/>
              </a:spcAft>
              <a:tabLst>
                <a:tab pos="2286000" algn="l"/>
              </a:tabLst>
            </a:pPr>
            <a:endParaRPr lang="en-US" sz="1600" dirty="0">
              <a:latin typeface="Times New Roman" panose="02020603050405020304" pitchFamily="18" charset="0"/>
              <a:ea typeface="Times New Roman" panose="02020603050405020304" pitchFamily="18" charset="0"/>
            </a:endParaRPr>
          </a:p>
          <a:p>
            <a:pPr marL="2114550" lvl="4" indent="-285750">
              <a:spcBef>
                <a:spcPts val="0"/>
              </a:spcBef>
              <a:spcAft>
                <a:spcPts val="0"/>
              </a:spcAft>
              <a:buFont typeface="Wingdings" panose="05000000000000000000" pitchFamily="2" charset="2"/>
              <a:buChar char="Ø"/>
              <a:tabLst>
                <a:tab pos="2286000" algn="l"/>
              </a:tabLst>
            </a:pPr>
            <a:r>
              <a:rPr lang="en-US" sz="1600" dirty="0">
                <a:solidFill>
                  <a:srgbClr val="000000"/>
                </a:solidFill>
                <a:ea typeface="Times New Roman" panose="02020603050405020304" pitchFamily="18" charset="0"/>
                <a:cs typeface="Times New Roman" panose="02020603050405020304" pitchFamily="18" charset="0"/>
              </a:rPr>
              <a:t>The claims data will not be publicly reported. </a:t>
            </a:r>
            <a:endParaRPr lang="en-US" sz="1600" dirty="0">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10">
            <a:extLst>
              <a:ext uri="{FF2B5EF4-FFF2-40B4-BE49-F238E27FC236}">
                <a16:creationId xmlns:a16="http://schemas.microsoft.com/office/drawing/2014/main" id="{2CD4EE4F-4B2B-4D41-97BA-3EF9632408D4}"/>
              </a:ext>
            </a:extLst>
          </p:cNvPr>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15</a:t>
            </a:r>
          </a:p>
        </p:txBody>
      </p:sp>
    </p:spTree>
    <p:extLst>
      <p:ext uri="{BB962C8B-B14F-4D97-AF65-F5344CB8AC3E}">
        <p14:creationId xmlns:p14="http://schemas.microsoft.com/office/powerpoint/2010/main" val="91796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90488"/>
            <a:ext cx="8229600" cy="563562"/>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Inpatient Quality Reporting Program</a:t>
            </a:r>
          </a:p>
        </p:txBody>
      </p:sp>
      <p:cxnSp>
        <p:nvCxnSpPr>
          <p:cNvPr id="14" name="Straight Connector 13"/>
          <p:cNvCxnSpPr/>
          <p:nvPr/>
        </p:nvCxnSpPr>
        <p:spPr bwMode="auto">
          <a:xfrm>
            <a:off x="0" y="6858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3" name="Rectangle 32"/>
          <p:cNvSpPr/>
          <p:nvPr/>
        </p:nvSpPr>
        <p:spPr>
          <a:xfrm>
            <a:off x="190500" y="2094130"/>
            <a:ext cx="4305300" cy="830997"/>
          </a:xfrm>
          <a:prstGeom prst="rect">
            <a:avLst/>
          </a:prstGeom>
        </p:spPr>
        <p:txBody>
          <a:bodyPr wrap="square">
            <a:spAutoFit/>
          </a:bodyPr>
          <a:lstStyle/>
          <a:p>
            <a:pPr marL="111125" lvl="0"/>
            <a:endParaRPr lang="en-US" dirty="0"/>
          </a:p>
          <a:p>
            <a:pPr marL="111125" lvl="0"/>
            <a:endParaRPr lang="en-US" dirty="0"/>
          </a:p>
          <a:p>
            <a:pPr marL="111125" lvl="0"/>
            <a:endParaRPr lang="en-US" dirty="0"/>
          </a:p>
          <a:p>
            <a:pPr marL="111125" lvl="0"/>
            <a:endParaRPr lang="en-US" dirty="0"/>
          </a:p>
        </p:txBody>
      </p:sp>
      <p:sp>
        <p:nvSpPr>
          <p:cNvPr id="3" name="Rectangle 2">
            <a:extLst>
              <a:ext uri="{FF2B5EF4-FFF2-40B4-BE49-F238E27FC236}">
                <a16:creationId xmlns:a16="http://schemas.microsoft.com/office/drawing/2014/main" id="{E59C53AC-95D4-48BB-84F4-12E82A624500}"/>
              </a:ext>
            </a:extLst>
          </p:cNvPr>
          <p:cNvSpPr/>
          <p:nvPr/>
        </p:nvSpPr>
        <p:spPr bwMode="auto">
          <a:xfrm>
            <a:off x="190500" y="838200"/>
            <a:ext cx="8772797" cy="51054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4" name="Rectangle 3">
            <a:extLst>
              <a:ext uri="{FF2B5EF4-FFF2-40B4-BE49-F238E27FC236}">
                <a16:creationId xmlns:a16="http://schemas.microsoft.com/office/drawing/2014/main" id="{FBFEA753-D4A6-4301-B8F0-58CA0220AAE4}"/>
              </a:ext>
            </a:extLst>
          </p:cNvPr>
          <p:cNvSpPr/>
          <p:nvPr/>
        </p:nvSpPr>
        <p:spPr>
          <a:xfrm>
            <a:off x="304800" y="990600"/>
            <a:ext cx="8382000" cy="5173852"/>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tabLst>
                <a:tab pos="457200" algn="l"/>
              </a:tabLst>
            </a:pPr>
            <a:r>
              <a:rPr lang="en-US" sz="1600" dirty="0">
                <a:solidFill>
                  <a:srgbClr val="000000"/>
                </a:solidFill>
                <a:ea typeface="Times New Roman" panose="02020603050405020304" pitchFamily="18" charset="0"/>
                <a:cs typeface="Times New Roman" panose="02020603050405020304" pitchFamily="18" charset="0"/>
              </a:rPr>
              <a:t>CMS finalizes its proposal to add a new measure to the IQR Program for voluntary reporting, the </a:t>
            </a:r>
            <a:r>
              <a:rPr lang="en-US" sz="1600" b="1" i="1" dirty="0">
                <a:solidFill>
                  <a:srgbClr val="000000"/>
                </a:solidFill>
                <a:ea typeface="Times New Roman" panose="02020603050405020304" pitchFamily="18" charset="0"/>
                <a:cs typeface="Times New Roman" panose="02020603050405020304" pitchFamily="18" charset="0"/>
              </a:rPr>
              <a:t>Hybrid Hospital-Wide Readmission Measure with Claims and Electronic Health Record (EHR) Data</a:t>
            </a:r>
            <a:r>
              <a:rPr lang="en-US" sz="1600" dirty="0">
                <a:solidFill>
                  <a:srgbClr val="000000"/>
                </a:solidFill>
                <a:ea typeface="Times New Roman" panose="02020603050405020304" pitchFamily="18" charset="0"/>
                <a:cs typeface="Times New Roman" panose="02020603050405020304" pitchFamily="18" charset="0"/>
              </a:rPr>
              <a:t>. </a:t>
            </a:r>
          </a:p>
          <a:p>
            <a:pPr lvl="0">
              <a:spcBef>
                <a:spcPts val="0"/>
              </a:spcBef>
              <a:spcAft>
                <a:spcPts val="0"/>
              </a:spcAft>
              <a:tabLst>
                <a:tab pos="4572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600" dirty="0">
                <a:solidFill>
                  <a:srgbClr val="000000"/>
                </a:solidFill>
                <a:ea typeface="Times New Roman" panose="02020603050405020304" pitchFamily="18" charset="0"/>
                <a:cs typeface="Times New Roman" panose="02020603050405020304" pitchFamily="18" charset="0"/>
              </a:rPr>
              <a:t>Measure combines claims data with patient data extracted from hospital EHRs, and was endorsed by NQF in December 2016 (NQF #2879)</a:t>
            </a:r>
          </a:p>
          <a:p>
            <a:pPr lvl="1">
              <a:spcBef>
                <a:spcPts val="0"/>
              </a:spcBef>
              <a:spcAft>
                <a:spcPts val="0"/>
              </a:spcAft>
              <a:tabLst>
                <a:tab pos="914400" algn="l"/>
              </a:tabLst>
            </a:pPr>
            <a:r>
              <a:rPr lang="en-US" sz="1600" dirty="0">
                <a:solidFill>
                  <a:srgbClr val="000000"/>
                </a:solidFill>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600" dirty="0">
                <a:solidFill>
                  <a:srgbClr val="000000"/>
                </a:solidFill>
                <a:ea typeface="Times New Roman" panose="02020603050405020304" pitchFamily="18" charset="0"/>
                <a:cs typeface="Times New Roman" panose="02020603050405020304" pitchFamily="18" charset="0"/>
              </a:rPr>
              <a:t>CMS considering proposing this measure as required IQR Program measure as early as the FY23 payment determination (CY21 reporting period)</a:t>
            </a:r>
          </a:p>
          <a:p>
            <a:pPr marL="742950" lvl="1" indent="-285750">
              <a:spcBef>
                <a:spcPts val="0"/>
              </a:spcBef>
              <a:spcAft>
                <a:spcPts val="0"/>
              </a:spcAft>
              <a:buFont typeface="Courier New" panose="02070309020205020404" pitchFamily="49" charset="0"/>
              <a:buChar char="o"/>
              <a:tabLst>
                <a:tab pos="9144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spcBef>
                <a:spcPts val="0"/>
              </a:spcBef>
              <a:spcAft>
                <a:spcPts val="0"/>
              </a:spcAft>
              <a:buFont typeface="Wingdings" panose="05000000000000000000" pitchFamily="2" charset="2"/>
              <a:buChar char=""/>
              <a:tabLst>
                <a:tab pos="1371600" algn="l"/>
              </a:tabLst>
            </a:pPr>
            <a:r>
              <a:rPr lang="en-US" sz="1600" dirty="0">
                <a:solidFill>
                  <a:srgbClr val="000000"/>
                </a:solidFill>
                <a:ea typeface="Times New Roman" panose="02020603050405020304" pitchFamily="18" charset="0"/>
                <a:cs typeface="Times New Roman" panose="02020603050405020304" pitchFamily="18" charset="0"/>
              </a:rPr>
              <a:t>If finalized, hospitals required to submit core clinical data elements from EHRs as early as 2020 to support a dry run of measure</a:t>
            </a:r>
          </a:p>
          <a:p>
            <a:pPr lvl="2">
              <a:spcBef>
                <a:spcPts val="0"/>
              </a:spcBef>
              <a:spcAft>
                <a:spcPts val="0"/>
              </a:spcAft>
              <a:tabLst>
                <a:tab pos="1371600" algn="l"/>
              </a:tabLst>
            </a:pPr>
            <a:endParaRPr lang="en-US" sz="1600" dirty="0">
              <a:latin typeface="Times New Roman" panose="02020603050405020304" pitchFamily="18" charset="0"/>
              <a:ea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600" dirty="0">
                <a:solidFill>
                  <a:srgbClr val="000000"/>
                </a:solidFill>
                <a:ea typeface="Times New Roman" panose="02020603050405020304" pitchFamily="18" charset="0"/>
                <a:cs typeface="Times New Roman" panose="02020603050405020304" pitchFamily="18" charset="0"/>
              </a:rPr>
              <a:t>Voluntary reporting of data on measure will occur for discharges from January 1, 2018, through June 30, 2018. </a:t>
            </a:r>
            <a:endPar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tabLst>
                <a:tab pos="457200" algn="l"/>
              </a:tabLst>
            </a:pPr>
            <a:endParaRPr lang="en-US" dirty="0">
              <a:solidFill>
                <a:srgbClr val="000000"/>
              </a:solidFill>
              <a:ea typeface="Times New Roman" panose="02020603050405020304" pitchFamily="18"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endParaRPr lang="en-US" dirty="0">
              <a:solidFill>
                <a:srgbClr val="000000"/>
              </a:solidFill>
              <a:ea typeface="Times New Roman" panose="02020603050405020304" pitchFamily="18" charset="0"/>
              <a:cs typeface="Times New Roman" panose="02020603050405020304" pitchFamily="18" charset="0"/>
            </a:endParaRPr>
          </a:p>
          <a:p>
            <a:pPr lvl="0">
              <a:spcBef>
                <a:spcPts val="0"/>
              </a:spcBef>
              <a:spcAft>
                <a:spcPts val="0"/>
              </a:spcAft>
              <a:tabLst>
                <a:tab pos="457200" algn="l"/>
              </a:tabLst>
            </a:pPr>
            <a:endParaRPr lang="en-US" dirty="0">
              <a:solidFill>
                <a:srgbClr val="000000"/>
              </a:solidFill>
              <a:ea typeface="Times New Roman" panose="02020603050405020304" pitchFamily="18" charset="0"/>
              <a:cs typeface="Times New Roman" panose="02020603050405020304" pitchFamily="18" charset="0"/>
            </a:endParaRPr>
          </a:p>
          <a:p>
            <a:pPr lvl="0">
              <a:spcBef>
                <a:spcPts val="0"/>
              </a:spcBef>
              <a:spcAft>
                <a:spcPts val="0"/>
              </a:spcAft>
              <a:tabLst>
                <a:tab pos="457200" algn="l"/>
              </a:tabLst>
            </a:pPr>
            <a:r>
              <a:rPr lang="en-US" dirty="0">
                <a:solidFill>
                  <a:srgbClr val="000000"/>
                </a:solidFill>
                <a:ea typeface="Times New Roman" panose="02020603050405020304" pitchFamily="18" charset="0"/>
                <a:cs typeface="Times New Roman" panose="02020603050405020304" pitchFamily="18" charset="0"/>
              </a:rPr>
              <a:t>See </a:t>
            </a:r>
            <a:r>
              <a:rPr lang="en-US" b="1" dirty="0">
                <a:solidFill>
                  <a:srgbClr val="000000"/>
                </a:solidFill>
                <a:ea typeface="Times New Roman" panose="02020603050405020304" pitchFamily="18" charset="0"/>
                <a:cs typeface="Times New Roman" panose="02020603050405020304" pitchFamily="18" charset="0"/>
              </a:rPr>
              <a:t>Appendix 3 </a:t>
            </a:r>
            <a:r>
              <a:rPr lang="en-US" dirty="0">
                <a:solidFill>
                  <a:srgbClr val="000000"/>
                </a:solidFill>
                <a:ea typeface="Times New Roman" panose="02020603050405020304" pitchFamily="18" charset="0"/>
                <a:cs typeface="Times New Roman" panose="02020603050405020304" pitchFamily="18" charset="0"/>
              </a:rPr>
              <a:t>for a list of 13 data clinical elements drawn from EHRs used in risk adjusting this measure, units of measurement, and time window for first captured values.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8F9EF943-5E5F-4045-8E78-01C6E185A757}"/>
              </a:ext>
            </a:extLst>
          </p:cNvPr>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4759" y="53173"/>
            <a:ext cx="8229600" cy="563562"/>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Inpatient Quality Reporting Program</a:t>
            </a:r>
          </a:p>
        </p:txBody>
      </p:sp>
      <p:sp>
        <p:nvSpPr>
          <p:cNvPr id="3" name="Line 3"/>
          <p:cNvSpPr>
            <a:spLocks noChangeShapeType="1"/>
          </p:cNvSpPr>
          <p:nvPr/>
        </p:nvSpPr>
        <p:spPr bwMode="auto">
          <a:xfrm>
            <a:off x="0" y="685800"/>
            <a:ext cx="8915400" cy="0"/>
          </a:xfrm>
          <a:prstGeom prst="line">
            <a:avLst/>
          </a:prstGeom>
          <a:noFill/>
          <a:ln w="9525">
            <a:solidFill>
              <a:schemeClr val="tx1"/>
            </a:solidFill>
            <a:round/>
            <a:headEnd/>
            <a:tailEnd/>
          </a:ln>
        </p:spPr>
        <p:txBody>
          <a:bodyPr/>
          <a:lstStyle/>
          <a:p>
            <a:endParaRPr lang="en-US" dirty="0"/>
          </a:p>
        </p:txBody>
      </p:sp>
      <p:sp>
        <p:nvSpPr>
          <p:cNvPr id="4" name="Rectangle 3">
            <a:extLst>
              <a:ext uri="{FF2B5EF4-FFF2-40B4-BE49-F238E27FC236}">
                <a16:creationId xmlns:a16="http://schemas.microsoft.com/office/drawing/2014/main" id="{BB10769C-0DB3-4E5A-BE0D-99D09EBE56B2}"/>
              </a:ext>
            </a:extLst>
          </p:cNvPr>
          <p:cNvSpPr/>
          <p:nvPr/>
        </p:nvSpPr>
        <p:spPr bwMode="auto">
          <a:xfrm>
            <a:off x="228600" y="838200"/>
            <a:ext cx="8712925" cy="5029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F4C981F3-E7DF-4ED7-8B0B-71659F90D120}"/>
              </a:ext>
            </a:extLst>
          </p:cNvPr>
          <p:cNvSpPr/>
          <p:nvPr/>
        </p:nvSpPr>
        <p:spPr>
          <a:xfrm>
            <a:off x="304800" y="942479"/>
            <a:ext cx="8610600" cy="5216813"/>
          </a:xfrm>
          <a:prstGeom prst="rect">
            <a:avLst/>
          </a:prstGeom>
        </p:spPr>
        <p:txBody>
          <a:bodyPr wrap="square">
            <a:spAutoFit/>
          </a:bodyPr>
          <a:lstStyle/>
          <a:p>
            <a:pPr marL="171450" indent="-171450">
              <a:buFont typeface="Arial" panose="020B0604020202020204" pitchFamily="34" charset="0"/>
              <a:buChar char="•"/>
            </a:pPr>
            <a:r>
              <a:rPr lang="en-US" sz="1600" b="1" u="sng" dirty="0"/>
              <a:t>Electronic Clinical Quality Measures</a:t>
            </a:r>
            <a:r>
              <a:rPr lang="en-US" sz="1600" dirty="0"/>
              <a:t>: CMS modifies previously finalized policies for reporting of eCQMs in 2017 (for the FY19 payment determination) and in 2018 (for the FY20 payment determination) to provide for a greater reduction in reporting burden than what was proposed.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For both 2017 and 2018 reporting periods (FY19 and FY20 payment, respectively) hospitals must report only </a:t>
            </a:r>
            <a:r>
              <a:rPr lang="en-US" sz="1600" b="1" dirty="0"/>
              <a:t>one</a:t>
            </a:r>
            <a:r>
              <a:rPr lang="en-US" sz="1600" dirty="0"/>
              <a:t> self-selected quarter of data for four self-selected eCQMs out of the 15 available. </a:t>
            </a:r>
          </a:p>
          <a:p>
            <a:pPr marL="171450" indent="-171450">
              <a:buFont typeface="Arial" panose="020B0604020202020204" pitchFamily="34" charset="0"/>
              <a:buChar char="•"/>
            </a:pPr>
            <a:endParaRPr lang="en-US" sz="1600" dirty="0"/>
          </a:p>
          <a:p>
            <a:pPr marL="742950" lvl="1" indent="-285750">
              <a:buFont typeface="Courier New" panose="02070309020205020404" pitchFamily="49" charset="0"/>
              <a:buChar char="o"/>
            </a:pPr>
            <a:r>
              <a:rPr lang="en-US" sz="1600" dirty="0"/>
              <a:t>Consistent with requirements in place for 2016 reporting period (2018 payment) except under the final rule, hospitals may choose any quarter for reporting, whereas for 2016, they were limited to last two calendar quarters of the year. </a:t>
            </a:r>
          </a:p>
          <a:p>
            <a:pPr lvl="1"/>
            <a:endParaRPr lang="en-US" sz="1600" dirty="0"/>
          </a:p>
          <a:p>
            <a:pPr marL="171450" indent="-171450">
              <a:buFont typeface="Arial" panose="020B0604020202020204" pitchFamily="34" charset="0"/>
              <a:buChar char="•"/>
            </a:pPr>
            <a:r>
              <a:rPr lang="en-US" sz="1600" dirty="0"/>
              <a:t>For the 2017 and 2018 reporting years (2019 and 2020 payment determinations), CMS finalizes proposals to require that EHR technology be certified to all 15 available eCQMs.</a:t>
            </a:r>
            <a:br>
              <a:rPr lang="en-US" sz="1600" dirty="0"/>
            </a:br>
            <a:r>
              <a:rPr lang="en-US" sz="1600" dirty="0"/>
              <a:t> </a:t>
            </a:r>
          </a:p>
          <a:p>
            <a:pPr marL="742950" lvl="1" indent="-285750">
              <a:buFont typeface="Courier New" panose="02070309020205020404" pitchFamily="49" charset="0"/>
              <a:buChar char="o"/>
            </a:pPr>
            <a:r>
              <a:rPr lang="en-US" sz="1600" dirty="0"/>
              <a:t>Recertification is not required each time technology is updated to capture more recent eCQM specifications. </a:t>
            </a:r>
          </a:p>
          <a:p>
            <a:pPr marL="742950" lvl="1" indent="-285750">
              <a:buFont typeface="Courier New" panose="02070309020205020404" pitchFamily="49" charset="0"/>
              <a:buChar char="o"/>
            </a:pPr>
            <a:endParaRPr lang="en-US" sz="1600" dirty="0"/>
          </a:p>
          <a:p>
            <a:pPr marL="742950" lvl="1" indent="-285750">
              <a:buFont typeface="Courier New" panose="02070309020205020404" pitchFamily="49" charset="0"/>
              <a:buChar char="o"/>
            </a:pPr>
            <a:r>
              <a:rPr lang="en-US" sz="1600" dirty="0"/>
              <a:t>Hospitals are required to use most recent version of the eCQM specifications.</a:t>
            </a:r>
            <a:r>
              <a:rPr lang="en-US" dirty="0"/>
              <a:t> </a:t>
            </a:r>
            <a:endParaRPr lang="en-US" sz="1400" dirty="0"/>
          </a:p>
          <a:p>
            <a:pPr lvl="1"/>
            <a:endParaRPr lang="en-US" sz="1300" dirty="0"/>
          </a:p>
        </p:txBody>
      </p:sp>
      <p:sp>
        <p:nvSpPr>
          <p:cNvPr id="9" name="Slide Number Placeholder 10">
            <a:extLst>
              <a:ext uri="{FF2B5EF4-FFF2-40B4-BE49-F238E27FC236}">
                <a16:creationId xmlns:a16="http://schemas.microsoft.com/office/drawing/2014/main" id="{2174EF9D-D5ED-47D8-A4DC-D0ED5B8A5C9A}"/>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17</a:t>
            </a:r>
          </a:p>
        </p:txBody>
      </p:sp>
    </p:spTree>
    <p:extLst>
      <p:ext uri="{BB962C8B-B14F-4D97-AF65-F5344CB8AC3E}">
        <p14:creationId xmlns:p14="http://schemas.microsoft.com/office/powerpoint/2010/main" val="401751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76200"/>
            <a:ext cx="8839200" cy="685800"/>
          </a:xfrm>
          <a:prstGeom prst="rect">
            <a:avLst/>
          </a:prstGeom>
          <a:noFill/>
          <a:ln w="57150">
            <a:noFill/>
            <a:miter lim="800000"/>
            <a:headEnd/>
            <a:tailEnd/>
          </a:ln>
        </p:spPr>
        <p:txBody>
          <a:bodyPr lIns="91436" tIns="45716" rIns="91436" bIns="45716" anchor="ctr"/>
          <a:lstStyle/>
          <a:p>
            <a:pPr>
              <a:defRPr/>
            </a:pPr>
            <a:r>
              <a:rPr lang="en-US" sz="3300" b="1" kern="0" dirty="0">
                <a:solidFill>
                  <a:srgbClr val="336699"/>
                </a:solidFill>
                <a:latin typeface="+mj-lt"/>
                <a:ea typeface="+mj-ea"/>
                <a:cs typeface="+mj-cs"/>
              </a:rPr>
              <a:t>Hospital Readmissions Reduction Program</a:t>
            </a:r>
          </a:p>
        </p:txBody>
      </p:sp>
      <p:cxnSp>
        <p:nvCxnSpPr>
          <p:cNvPr id="16387" name="Straight Connector 5"/>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16388" name="TextBox 8"/>
          <p:cNvSpPr txBox="1">
            <a:spLocks noChangeArrowheads="1"/>
          </p:cNvSpPr>
          <p:nvPr/>
        </p:nvSpPr>
        <p:spPr bwMode="auto">
          <a:xfrm>
            <a:off x="457200" y="1524000"/>
            <a:ext cx="2743200" cy="461963"/>
          </a:xfrm>
          <a:prstGeom prst="rect">
            <a:avLst/>
          </a:prstGeom>
          <a:noFill/>
          <a:ln w="9525">
            <a:noFill/>
            <a:miter lim="800000"/>
            <a:headEnd/>
            <a:tailEnd/>
          </a:ln>
        </p:spPr>
        <p:txBody>
          <a:bodyPr>
            <a:spAutoFit/>
          </a:bodyPr>
          <a:lstStyle/>
          <a:p>
            <a:endParaRPr lang="en-US" sz="2400" dirty="0"/>
          </a:p>
        </p:txBody>
      </p:sp>
      <p:sp>
        <p:nvSpPr>
          <p:cNvPr id="16396"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18</a:t>
            </a:r>
          </a:p>
        </p:txBody>
      </p:sp>
      <p:sp>
        <p:nvSpPr>
          <p:cNvPr id="4" name="Rectangle 3">
            <a:extLst>
              <a:ext uri="{FF2B5EF4-FFF2-40B4-BE49-F238E27FC236}">
                <a16:creationId xmlns:a16="http://schemas.microsoft.com/office/drawing/2014/main" id="{8F9C0761-DB80-4A5D-A934-9CF0F6CB246F}"/>
              </a:ext>
            </a:extLst>
          </p:cNvPr>
          <p:cNvSpPr/>
          <p:nvPr/>
        </p:nvSpPr>
        <p:spPr bwMode="auto">
          <a:xfrm>
            <a:off x="228600" y="830491"/>
            <a:ext cx="8686800" cy="51054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4FCE1811-2AE4-46EF-9605-73F4F41001BE}"/>
              </a:ext>
            </a:extLst>
          </p:cNvPr>
          <p:cNvSpPr/>
          <p:nvPr/>
        </p:nvSpPr>
        <p:spPr>
          <a:xfrm>
            <a:off x="304800" y="990600"/>
            <a:ext cx="8534400" cy="4154984"/>
          </a:xfrm>
          <a:prstGeom prst="rect">
            <a:avLst/>
          </a:prstGeom>
        </p:spPr>
        <p:txBody>
          <a:bodyPr wrap="square">
            <a:spAutoFit/>
          </a:bodyPr>
          <a:lstStyle/>
          <a:p>
            <a:endParaRPr lang="en-US" sz="1800" dirty="0"/>
          </a:p>
          <a:p>
            <a:pPr marL="285750" indent="-285750">
              <a:buFont typeface="Arial" panose="020B0604020202020204" pitchFamily="34" charset="0"/>
              <a:buChar char="•"/>
            </a:pPr>
            <a:r>
              <a:rPr lang="en-US" sz="1800" dirty="0"/>
              <a:t>The HRRP will reduce FY18 payments to an estimated 2,577 hospitals by $556 million, an increase of $24 million over estimated FY17 savings. </a:t>
            </a:r>
          </a:p>
          <a:p>
            <a:endParaRPr lang="en-US" sz="1800" dirty="0"/>
          </a:p>
          <a:p>
            <a:pPr marL="285750" lvl="0" indent="-285750">
              <a:buFont typeface="Arial" panose="020B0604020202020204" pitchFamily="34" charset="0"/>
              <a:buChar char="•"/>
            </a:pPr>
            <a:r>
              <a:rPr lang="en-US" sz="1800" dirty="0"/>
              <a:t>For FY18, CMS retains same six conditions and the same methodology for calculating the HRRP reduction. </a:t>
            </a:r>
          </a:p>
          <a:p>
            <a:pPr lvl="0"/>
            <a:endParaRPr lang="en-US" sz="1800" dirty="0"/>
          </a:p>
          <a:p>
            <a:pPr marL="285750" indent="-285750">
              <a:buFont typeface="Arial" panose="020B0604020202020204" pitchFamily="34" charset="0"/>
              <a:buChar char="•"/>
            </a:pPr>
            <a:r>
              <a:rPr lang="en-US" sz="1800" dirty="0"/>
              <a:t>Excess readmissions ratios and the FY18 payment adjustment (including aggregate payments for excess readmissions and aggregate payments for all discharges) will be based on data from the 3-year period of July 1, 2013, through June 30, 2016 (the “applicable period”).  </a:t>
            </a:r>
          </a:p>
          <a:p>
            <a:pPr marL="282575" lvl="0" indent="-282575"/>
            <a:endParaRPr lang="en-US" sz="1800" dirty="0"/>
          </a:p>
          <a:p>
            <a:pPr marL="282575" indent="-282575">
              <a:buFont typeface="Arial" panose="020B0604020202020204" pitchFamily="34" charset="0"/>
              <a:buChar char="•"/>
            </a:pPr>
            <a:r>
              <a:rPr lang="en-US" sz="1800" dirty="0"/>
              <a:t>Hospitals may request an exception to Hospital readmissions Reduction Program (HRRP) under extraordinary circumstances.</a:t>
            </a:r>
          </a:p>
          <a:p>
            <a:pPr lvl="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1413589"/>
            <a:ext cx="7772400" cy="3925888"/>
          </a:xfrm>
        </p:spPr>
        <p:txBody>
          <a:bodyPr/>
          <a:lstStyle/>
          <a:p>
            <a:pPr eaLnBrk="1" hangingPunct="1">
              <a:buClrTx/>
              <a:buFont typeface="Arial" panose="020B0604020202020204" pitchFamily="34" charset="0"/>
              <a:buChar char="•"/>
            </a:pPr>
            <a:r>
              <a:rPr lang="en-US" sz="2800" dirty="0"/>
              <a:t>Review the 2018 Final Medicare Inpatient Prospective Payment System (IPPS) Rule</a:t>
            </a:r>
          </a:p>
          <a:p>
            <a:endParaRPr lang="en-US" dirty="0"/>
          </a:p>
          <a:p>
            <a:pPr eaLnBrk="1" hangingPunct="1">
              <a:buFont typeface="Wingdings" pitchFamily="2" charset="2"/>
              <a:buNone/>
            </a:pPr>
            <a:endParaRPr lang="en-US" sz="1000" dirty="0"/>
          </a:p>
        </p:txBody>
      </p:sp>
      <p:sp>
        <p:nvSpPr>
          <p:cNvPr id="7171" name="Rectangle 5"/>
          <p:cNvSpPr>
            <a:spLocks noGrp="1" noChangeArrowheads="1"/>
          </p:cNvSpPr>
          <p:nvPr>
            <p:ph type="title"/>
          </p:nvPr>
        </p:nvSpPr>
        <p:spPr>
          <a:xfrm>
            <a:off x="457200" y="274638"/>
            <a:ext cx="8229600" cy="563562"/>
          </a:xfrm>
          <a:ln>
            <a:noFill/>
          </a:ln>
        </p:spPr>
        <p:txBody>
          <a:bodyPr lIns="91436" tIns="45716" rIns="91436" bIns="45716"/>
          <a:lstStyle/>
          <a:p>
            <a:pPr eaLnBrk="1" hangingPunct="1"/>
            <a:r>
              <a:rPr lang="en-US" dirty="0"/>
              <a:t>Presentation Objectives</a:t>
            </a:r>
          </a:p>
        </p:txBody>
      </p:sp>
      <p:sp>
        <p:nvSpPr>
          <p:cNvPr id="7172" name="Line 6"/>
          <p:cNvSpPr>
            <a:spLocks noChangeShapeType="1"/>
          </p:cNvSpPr>
          <p:nvPr/>
        </p:nvSpPr>
        <p:spPr bwMode="auto">
          <a:xfrm>
            <a:off x="0" y="990600"/>
            <a:ext cx="9144000" cy="0"/>
          </a:xfrm>
          <a:prstGeom prst="line">
            <a:avLst/>
          </a:prstGeom>
          <a:noFill/>
          <a:ln w="9525">
            <a:solidFill>
              <a:schemeClr val="tx1"/>
            </a:solidFill>
            <a:round/>
            <a:headEnd/>
            <a:tailEnd/>
          </a:ln>
        </p:spPr>
        <p:txBody>
          <a:bodyPr/>
          <a:lstStyle/>
          <a:p>
            <a:endParaRPr lang="en-US" dirty="0"/>
          </a:p>
        </p:txBody>
      </p:sp>
      <p:sp>
        <p:nvSpPr>
          <p:cNvPr id="7173" name="Slide Number Placeholder 10"/>
          <p:cNvSpPr txBox="1">
            <a:spLocks/>
          </p:cNvSpPr>
          <p:nvPr/>
        </p:nvSpPr>
        <p:spPr bwMode="auto">
          <a:xfrm>
            <a:off x="7924800" y="6248400"/>
            <a:ext cx="990600" cy="609600"/>
          </a:xfrm>
          <a:prstGeom prst="rect">
            <a:avLst/>
          </a:prstGeom>
          <a:noFill/>
          <a:ln w="9525">
            <a:noFill/>
            <a:miter lim="800000"/>
            <a:headEnd/>
            <a:tailEnd/>
          </a:ln>
        </p:spPr>
        <p:txBody>
          <a:bodyPr/>
          <a:lstStyle/>
          <a:p>
            <a:pPr algn="ctr"/>
            <a:r>
              <a:rPr lang="en-US" sz="1600" dirty="0"/>
              <a:t>1</a:t>
            </a:r>
          </a:p>
        </p:txBody>
      </p:sp>
      <p:sp>
        <p:nvSpPr>
          <p:cNvPr id="10"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824E40-F3F3-438C-B591-7543751CF523}"/>
              </a:ext>
            </a:extLst>
          </p:cNvPr>
          <p:cNvSpPr txBox="1">
            <a:spLocks noChangeArrowheads="1"/>
          </p:cNvSpPr>
          <p:nvPr/>
        </p:nvSpPr>
        <p:spPr bwMode="auto">
          <a:xfrm>
            <a:off x="152400" y="76200"/>
            <a:ext cx="8839200" cy="685800"/>
          </a:xfrm>
          <a:prstGeom prst="rect">
            <a:avLst/>
          </a:prstGeom>
          <a:noFill/>
          <a:ln w="57150">
            <a:noFill/>
            <a:miter lim="800000"/>
            <a:headEnd/>
            <a:tailEnd/>
          </a:ln>
        </p:spPr>
        <p:txBody>
          <a:bodyPr lIns="91436" tIns="45716" rIns="91436" bIns="45716" anchor="ctr"/>
          <a:lstStyle/>
          <a:p>
            <a:pPr>
              <a:defRPr/>
            </a:pPr>
            <a:r>
              <a:rPr lang="en-US" sz="3300" b="1" kern="0" dirty="0">
                <a:solidFill>
                  <a:srgbClr val="336699"/>
                </a:solidFill>
                <a:latin typeface="+mj-lt"/>
                <a:ea typeface="+mj-ea"/>
                <a:cs typeface="+mj-cs"/>
              </a:rPr>
              <a:t>Hospital Readmissions Reduction Program</a:t>
            </a:r>
          </a:p>
        </p:txBody>
      </p:sp>
      <p:cxnSp>
        <p:nvCxnSpPr>
          <p:cNvPr id="5" name="Straight Connector 4">
            <a:extLst>
              <a:ext uri="{FF2B5EF4-FFF2-40B4-BE49-F238E27FC236}">
                <a16:creationId xmlns:a16="http://schemas.microsoft.com/office/drawing/2014/main" id="{57B116E7-DAC0-4B4C-8B0B-A3A1BF7E5C96}"/>
              </a:ext>
            </a:extLst>
          </p:cNvPr>
          <p:cNvCxnSpPr>
            <a:cxnSpLocks/>
          </p:cNvCxnSpPr>
          <p:nvPr/>
        </p:nvCxnSpPr>
        <p:spPr bwMode="auto">
          <a:xfrm>
            <a:off x="0" y="6858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 name="Rectangle 6">
            <a:extLst>
              <a:ext uri="{FF2B5EF4-FFF2-40B4-BE49-F238E27FC236}">
                <a16:creationId xmlns:a16="http://schemas.microsoft.com/office/drawing/2014/main" id="{10E616FE-F1FA-44F3-AD22-5CF804ECF0DA}"/>
              </a:ext>
            </a:extLst>
          </p:cNvPr>
          <p:cNvSpPr/>
          <p:nvPr/>
        </p:nvSpPr>
        <p:spPr>
          <a:xfrm>
            <a:off x="171450" y="704850"/>
            <a:ext cx="8915400" cy="5554623"/>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sz="1400" dirty="0">
                <a:ea typeface="Tahoma" panose="020B0604030504040204" pitchFamily="34" charset="0"/>
                <a:cs typeface="Tahoma" panose="020B0604030504040204" pitchFamily="34" charset="0"/>
              </a:rPr>
              <a:t>The 21</a:t>
            </a:r>
            <a:r>
              <a:rPr lang="en-US" sz="1400" baseline="30000" dirty="0">
                <a:ea typeface="Tahoma" panose="020B0604030504040204" pitchFamily="34" charset="0"/>
                <a:cs typeface="Tahoma" panose="020B0604030504040204" pitchFamily="34" charset="0"/>
              </a:rPr>
              <a:t>st</a:t>
            </a:r>
            <a:r>
              <a:rPr lang="en-US" sz="1400" dirty="0">
                <a:ea typeface="Tahoma" panose="020B0604030504040204" pitchFamily="34" charset="0"/>
                <a:cs typeface="Tahoma" panose="020B0604030504040204" pitchFamily="34" charset="0"/>
              </a:rPr>
              <a:t> Century Cures Act (P.L. 114-255) requires the Secretary to assign hospitals to peer groups based on the proportion of Medicare inpatients who are full-benefit Medicare and Medicaid dual eligibles, and to develop a methodology that allows for separate comparisons of readmissions rates for hospitals within these groups.</a:t>
            </a:r>
          </a:p>
          <a:p>
            <a:pPr marL="285750" marR="0" indent="-285750">
              <a:spcBef>
                <a:spcPts val="0"/>
              </a:spcBef>
              <a:spcAft>
                <a:spcPts val="0"/>
              </a:spcAft>
              <a:buFont typeface="Arial" panose="020B0604020202020204" pitchFamily="34" charset="0"/>
              <a:buChar char="•"/>
            </a:pPr>
            <a:endParaRPr lang="en-US" sz="1400" dirty="0">
              <a:ea typeface="Tahoma" panose="020B0604030504040204" pitchFamily="34" charset="0"/>
              <a:cs typeface="Tahoma" panose="020B0604030504040204" pitchFamily="34" charset="0"/>
            </a:endParaRPr>
          </a:p>
          <a:p>
            <a:pPr marL="285750" indent="-285750">
              <a:spcBef>
                <a:spcPts val="0"/>
              </a:spcBef>
              <a:spcAft>
                <a:spcPts val="0"/>
              </a:spcAft>
              <a:buFont typeface="Arial" panose="020B0604020202020204" pitchFamily="34" charset="0"/>
              <a:buChar char="•"/>
            </a:pPr>
            <a:r>
              <a:rPr lang="en-US" sz="1400" dirty="0">
                <a:ea typeface="Tahoma" panose="020B0604030504040204" pitchFamily="34" charset="0"/>
                <a:cs typeface="Tahoma" panose="020B0604030504040204" pitchFamily="34" charset="0"/>
              </a:rPr>
              <a:t>CMS finalizes its proposal to identify dual eligible beneficiaries using data from the Medicare Modernization Act (MMA) file of dual eligibility. </a:t>
            </a:r>
          </a:p>
          <a:p>
            <a:pPr marL="285750" indent="-285750">
              <a:spcBef>
                <a:spcPts val="0"/>
              </a:spcBef>
              <a:spcAft>
                <a:spcPts val="0"/>
              </a:spcAft>
              <a:buFont typeface="Arial" panose="020B0604020202020204" pitchFamily="34" charset="0"/>
              <a:buChar char="•"/>
            </a:pPr>
            <a:endParaRPr lang="en-US" sz="1400" dirty="0">
              <a:ea typeface="Tahoma" panose="020B0604030504040204" pitchFamily="34" charset="0"/>
              <a:cs typeface="Tahoma" panose="020B0604030504040204" pitchFamily="34" charset="0"/>
            </a:endParaRPr>
          </a:p>
          <a:p>
            <a:pPr marL="742950" lvl="1" indent="-285750">
              <a:spcBef>
                <a:spcPts val="0"/>
              </a:spcBef>
              <a:spcAft>
                <a:spcPts val="0"/>
              </a:spcAft>
              <a:buFont typeface="Wingdings" panose="05000000000000000000" pitchFamily="2" charset="2"/>
              <a:buChar char="§"/>
            </a:pPr>
            <a:r>
              <a:rPr lang="en-US" sz="1400" dirty="0">
                <a:ea typeface="Tahoma" panose="020B0604030504040204" pitchFamily="34" charset="0"/>
                <a:cs typeface="Tahoma" panose="020B0604030504040204" pitchFamily="34" charset="0"/>
              </a:rPr>
              <a:t>This file is also used for administration of Part D benefits. </a:t>
            </a:r>
          </a:p>
          <a:p>
            <a:pPr marL="742950" lvl="1" indent="-285750">
              <a:spcBef>
                <a:spcPts val="0"/>
              </a:spcBef>
              <a:spcAft>
                <a:spcPts val="0"/>
              </a:spcAft>
              <a:buFont typeface="Wingdings" panose="05000000000000000000" pitchFamily="2" charset="2"/>
              <a:buChar char="§"/>
            </a:pPr>
            <a:r>
              <a:rPr lang="en-US" sz="1400" dirty="0">
                <a:ea typeface="Tahoma" panose="020B0604030504040204" pitchFamily="34" charset="0"/>
                <a:cs typeface="Tahoma" panose="020B0604030504040204" pitchFamily="34" charset="0"/>
              </a:rPr>
              <a:t>A beneficiary is counted as a full-benefit dual patient if they are identified as having full-benefit dual status in the state MMA files for the month during which they were discharged from the hospital.</a:t>
            </a:r>
          </a:p>
          <a:p>
            <a:pPr lvl="1">
              <a:spcBef>
                <a:spcPts val="0"/>
              </a:spcBef>
              <a:spcAft>
                <a:spcPts val="0"/>
              </a:spcAft>
            </a:pPr>
            <a:endParaRPr lang="en-US" sz="1400" dirty="0">
              <a:ea typeface="Tahoma" panose="020B0604030504040204" pitchFamily="34" charset="0"/>
              <a:cs typeface="Tahoma" panose="020B0604030504040204" pitchFamily="34" charset="0"/>
            </a:endParaRPr>
          </a:p>
          <a:p>
            <a:pPr marL="171450" indent="-171450">
              <a:spcBef>
                <a:spcPts val="0"/>
              </a:spcBef>
              <a:spcAft>
                <a:spcPts val="0"/>
              </a:spcAft>
              <a:buFont typeface="Arial" panose="020B0604020202020204" pitchFamily="34" charset="0"/>
              <a:buChar char="•"/>
            </a:pPr>
            <a:r>
              <a:rPr lang="en-US" sz="1400" dirty="0">
                <a:ea typeface="Tahoma" panose="020B0604030504040204" pitchFamily="34" charset="0"/>
                <a:cs typeface="Tahoma" panose="020B0604030504040204" pitchFamily="34" charset="0"/>
              </a:rPr>
              <a:t>The number of stays attributed to dual eligibles will be divided by the total number of inpatient stays by beneficiaries enrolled in fee-for-service Medicare or Medicare Advantage. </a:t>
            </a:r>
          </a:p>
          <a:p>
            <a:pPr marL="171450" indent="-171450">
              <a:spcBef>
                <a:spcPts val="0"/>
              </a:spcBef>
              <a:spcAft>
                <a:spcPts val="0"/>
              </a:spcAft>
              <a:buFont typeface="Arial" panose="020B0604020202020204" pitchFamily="34" charset="0"/>
              <a:buChar char="•"/>
            </a:pPr>
            <a:endParaRPr lang="en-US" sz="1400" dirty="0">
              <a:ea typeface="Tahoma" panose="020B0604030504040204" pitchFamily="34" charset="0"/>
              <a:cs typeface="Tahoma" panose="020B0604030504040204" pitchFamily="34" charset="0"/>
            </a:endParaRPr>
          </a:p>
          <a:p>
            <a:pPr marL="171450" indent="-171450">
              <a:spcBef>
                <a:spcPts val="0"/>
              </a:spcBef>
              <a:spcAft>
                <a:spcPts val="0"/>
              </a:spcAft>
              <a:buFont typeface="Arial" panose="020B0604020202020204" pitchFamily="34" charset="0"/>
              <a:buChar char="•"/>
            </a:pPr>
            <a:r>
              <a:rPr lang="en-US" sz="1400" dirty="0">
                <a:ea typeface="Tahoma" panose="020B0604030504040204" pitchFamily="34" charset="0"/>
                <a:cs typeface="Tahoma" panose="020B0604030504040204" pitchFamily="34" charset="0"/>
              </a:rPr>
              <a:t>The HRRP 3-year applicable period will be used in calculating the proportion of dual eligible stays. </a:t>
            </a:r>
          </a:p>
          <a:p>
            <a:r>
              <a:rPr lang="en-US" sz="1400" dirty="0">
                <a:ea typeface="Tahoma" panose="020B0604030504040204" pitchFamily="34" charset="0"/>
                <a:cs typeface="Tahoma" panose="020B0604030504040204" pitchFamily="34" charset="0"/>
              </a:rPr>
              <a:t> </a:t>
            </a:r>
          </a:p>
          <a:p>
            <a:pPr marL="171450" indent="-171450">
              <a:spcBef>
                <a:spcPts val="0"/>
              </a:spcBef>
              <a:spcAft>
                <a:spcPts val="0"/>
              </a:spcAft>
              <a:buFont typeface="Arial" panose="020B0604020202020204" pitchFamily="34" charset="0"/>
              <a:buChar char="•"/>
            </a:pPr>
            <a:r>
              <a:rPr lang="en-US" sz="1400" dirty="0">
                <a:ea typeface="Tahoma" panose="020B0604030504040204" pitchFamily="34" charset="0"/>
                <a:cs typeface="Tahoma" panose="020B0604030504040204" pitchFamily="34" charset="0"/>
              </a:rPr>
              <a:t>Hospitals will be grouped by quintiles (five peer groups). </a:t>
            </a:r>
          </a:p>
          <a:p>
            <a:pPr marL="171450" indent="-171450">
              <a:spcBef>
                <a:spcPts val="0"/>
              </a:spcBef>
              <a:spcAft>
                <a:spcPts val="0"/>
              </a:spcAft>
              <a:buFont typeface="Arial" panose="020B0604020202020204" pitchFamily="34" charset="0"/>
              <a:buChar char="•"/>
            </a:pPr>
            <a:endParaRPr lang="en-US" sz="1400" dirty="0">
              <a:ea typeface="Tahoma" panose="020B0604030504040204" pitchFamily="34" charset="0"/>
              <a:cs typeface="Tahoma" panose="020B0604030504040204" pitchFamily="34" charset="0"/>
            </a:endParaRPr>
          </a:p>
          <a:p>
            <a:pPr marL="171450" indent="-171450">
              <a:spcBef>
                <a:spcPts val="0"/>
              </a:spcBef>
              <a:spcAft>
                <a:spcPts val="0"/>
              </a:spcAft>
              <a:buFont typeface="Arial" panose="020B0604020202020204" pitchFamily="34" charset="0"/>
              <a:buChar char="•"/>
            </a:pPr>
            <a:r>
              <a:rPr lang="en-US" sz="1400" dirty="0">
                <a:ea typeface="Tahoma" panose="020B0604030504040204" pitchFamily="34" charset="0"/>
                <a:cs typeface="Tahoma" panose="020B0604030504040204" pitchFamily="34" charset="0"/>
              </a:rPr>
              <a:t>Using the five peer groups, CMS will calculate the payment adjustment using a peer group-specific threshold in place of the current formula, which compares a hospital’s excess readmission ratio (ERR) </a:t>
            </a:r>
            <a:r>
              <a:rPr lang="en-US" sz="1400" dirty="0"/>
              <a:t>to a threshold of 1.000.</a:t>
            </a:r>
          </a:p>
          <a:p>
            <a:pPr marL="171450" indent="-171450">
              <a:spcBef>
                <a:spcPts val="0"/>
              </a:spcBef>
              <a:spcAft>
                <a:spcPts val="0"/>
              </a:spcAft>
              <a:buFont typeface="Arial" panose="020B0604020202020204" pitchFamily="34" charset="0"/>
              <a:buChar char="•"/>
            </a:pPr>
            <a:endParaRPr lang="en-US" sz="1400" dirty="0"/>
          </a:p>
          <a:p>
            <a:pPr marR="0">
              <a:spcBef>
                <a:spcPts val="0"/>
              </a:spcBef>
              <a:spcAft>
                <a:spcPts val="0"/>
              </a:spcAft>
            </a:pPr>
            <a:r>
              <a:rPr lang="en-US" sz="1400" dirty="0"/>
              <a:t>CMS adopts its preferred approach to replace the current standard of 1.000 with the </a:t>
            </a:r>
            <a:r>
              <a:rPr lang="en-US" sz="1400" u="sng" dirty="0"/>
              <a:t>median ERR for the hospital’s peer group.</a:t>
            </a:r>
            <a:endParaRPr lang="en-US" sz="1400" dirty="0">
              <a:latin typeface="Times New Roman" panose="02020603050405020304" pitchFamily="18" charset="0"/>
              <a:ea typeface="Times New Roman" panose="02020603050405020304" pitchFamily="18" charset="0"/>
            </a:endParaRPr>
          </a:p>
        </p:txBody>
      </p:sp>
      <p:sp>
        <p:nvSpPr>
          <p:cNvPr id="8" name="Slide Number Placeholder 10">
            <a:extLst>
              <a:ext uri="{FF2B5EF4-FFF2-40B4-BE49-F238E27FC236}">
                <a16:creationId xmlns:a16="http://schemas.microsoft.com/office/drawing/2014/main" id="{A29E1199-785C-4FD4-9AD2-72EC8BCCA3B0}"/>
              </a:ext>
            </a:extLst>
          </p:cNvPr>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19</a:t>
            </a:r>
          </a:p>
        </p:txBody>
      </p:sp>
    </p:spTree>
    <p:extLst>
      <p:ext uri="{BB962C8B-B14F-4D97-AF65-F5344CB8AC3E}">
        <p14:creationId xmlns:p14="http://schemas.microsoft.com/office/powerpoint/2010/main" val="257618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Value-Based Purchasing Program </a:t>
            </a:r>
          </a:p>
        </p:txBody>
      </p:sp>
      <p:cxnSp>
        <p:nvCxnSpPr>
          <p:cNvPr id="19459" name="Straight Connector 3"/>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19461"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20</a:t>
            </a:r>
          </a:p>
        </p:txBody>
      </p:sp>
      <p:sp>
        <p:nvSpPr>
          <p:cNvPr id="3" name="Rectangle 2">
            <a:extLst>
              <a:ext uri="{FF2B5EF4-FFF2-40B4-BE49-F238E27FC236}">
                <a16:creationId xmlns:a16="http://schemas.microsoft.com/office/drawing/2014/main" id="{59E29B1B-2512-4049-BBBF-7E8001BD8E3C}"/>
              </a:ext>
            </a:extLst>
          </p:cNvPr>
          <p:cNvSpPr/>
          <p:nvPr/>
        </p:nvSpPr>
        <p:spPr bwMode="auto">
          <a:xfrm>
            <a:off x="182724" y="820262"/>
            <a:ext cx="8778551" cy="5281959"/>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TextBox 5">
            <a:extLst>
              <a:ext uri="{FF2B5EF4-FFF2-40B4-BE49-F238E27FC236}">
                <a16:creationId xmlns:a16="http://schemas.microsoft.com/office/drawing/2014/main" id="{6CD98A4E-DD26-4244-BA1A-2AF24D9AF9EB}"/>
              </a:ext>
            </a:extLst>
          </p:cNvPr>
          <p:cNvSpPr txBox="1">
            <a:spLocks noChangeArrowheads="1"/>
          </p:cNvSpPr>
          <p:nvPr/>
        </p:nvSpPr>
        <p:spPr bwMode="auto">
          <a:xfrm>
            <a:off x="304800" y="908180"/>
            <a:ext cx="8534400" cy="2631490"/>
          </a:xfrm>
          <a:prstGeom prst="rect">
            <a:avLst/>
          </a:prstGeom>
          <a:noFill/>
          <a:ln w="9525">
            <a:noFill/>
            <a:miter lim="800000"/>
            <a:headEnd/>
            <a:tailEnd/>
          </a:ln>
        </p:spPr>
        <p:txBody>
          <a:bodyPr wrap="square">
            <a:spAutoFit/>
          </a:bodyPr>
          <a:lstStyle/>
          <a:p>
            <a:pPr marL="285750" indent="-285750">
              <a:buFont typeface="Arial"/>
              <a:buChar char="•"/>
              <a:defRPr/>
            </a:pPr>
            <a:r>
              <a:rPr lang="en-US" sz="1500" dirty="0">
                <a:ea typeface="Tahoma" panose="020B0604030504040204" pitchFamily="34" charset="0"/>
                <a:cs typeface="Tahoma" panose="020B0604030504040204" pitchFamily="34" charset="0"/>
              </a:rPr>
              <a:t>The Value-Based Purchasing (VBP) program is budget neutral and will redistribute about </a:t>
            </a:r>
            <a:r>
              <a:rPr lang="en-US" sz="1500" b="1" dirty="0">
                <a:ea typeface="Tahoma" panose="020B0604030504040204" pitchFamily="34" charset="0"/>
                <a:cs typeface="Tahoma" panose="020B0604030504040204" pitchFamily="34" charset="0"/>
              </a:rPr>
              <a:t>$1.9 billion </a:t>
            </a:r>
            <a:r>
              <a:rPr lang="en-US" sz="1500" dirty="0">
                <a:ea typeface="Tahoma" panose="020B0604030504040204" pitchFamily="34" charset="0"/>
                <a:cs typeface="Tahoma" panose="020B0604030504040204" pitchFamily="34" charset="0"/>
              </a:rPr>
              <a:t>based on hospitals’ performance scores. This represents 2% of base operating MS-DRG payments.</a:t>
            </a:r>
          </a:p>
          <a:p>
            <a:pPr marL="285750" indent="-285750">
              <a:buFont typeface="Arial" panose="020B0604020202020204" pitchFamily="34" charset="0"/>
              <a:buChar char="•"/>
              <a:defRPr/>
            </a:pPr>
            <a:endParaRPr lang="en-US" sz="15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US" sz="1500" dirty="0">
                <a:ea typeface="Tahoma" panose="020B0604030504040204" pitchFamily="34" charset="0"/>
                <a:cs typeface="Tahoma" panose="020B0604030504040204" pitchFamily="34" charset="0"/>
              </a:rPr>
              <a:t>For FY18, CMS adopts several changes for Hospital VBP Program, including: </a:t>
            </a:r>
          </a:p>
          <a:p>
            <a:pPr lvl="1">
              <a:defRPr/>
            </a:pPr>
            <a:endParaRPr lang="en-US" sz="1500" dirty="0">
              <a:ea typeface="Tahoma" panose="020B0604030504040204" pitchFamily="34" charset="0"/>
              <a:cs typeface="Tahoma" panose="020B0604030504040204" pitchFamily="34" charset="0"/>
            </a:endParaRPr>
          </a:p>
          <a:p>
            <a:pPr marL="742950" lvl="1" indent="-285750">
              <a:buFont typeface="Courier New" panose="02070309020205020404" pitchFamily="49" charset="0"/>
              <a:buChar char="o"/>
              <a:defRPr/>
            </a:pPr>
            <a:r>
              <a:rPr lang="en-US" sz="1500" dirty="0">
                <a:ea typeface="Tahoma" panose="020B0604030504040204" pitchFamily="34" charset="0"/>
                <a:cs typeface="Tahoma" panose="020B0604030504040204" pitchFamily="34" charset="0"/>
              </a:rPr>
              <a:t>Removal (in FY19) and replacement (in FY23) of PSI-90 patient safety composite measure </a:t>
            </a:r>
          </a:p>
          <a:p>
            <a:pPr marL="742950" lvl="1" indent="-285750">
              <a:buFont typeface="Arial" panose="020B0604020202020204" pitchFamily="34" charset="0"/>
              <a:buChar char="•"/>
              <a:defRPr/>
            </a:pPr>
            <a:endParaRPr lang="en-US" sz="1500" dirty="0"/>
          </a:p>
          <a:p>
            <a:pPr marL="1200150" lvl="2" indent="-285750">
              <a:buFont typeface="Wingdings" charset="2"/>
              <a:buChar char="§"/>
              <a:defRPr/>
            </a:pPr>
            <a:r>
              <a:rPr lang="en-US" sz="1500" dirty="0"/>
              <a:t>An ICD-10 version of the current measure is not being developed, and CMS could not calculate performance scores for the measure for FY19</a:t>
            </a:r>
          </a:p>
          <a:p>
            <a:pPr marL="1200150" lvl="2" indent="-285750">
              <a:buFont typeface="Wingdings" charset="2"/>
              <a:buChar char="§"/>
              <a:defRPr/>
            </a:pPr>
            <a:endParaRPr lang="en-US" sz="1500" dirty="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Value-Based Purchasing Program </a:t>
            </a:r>
          </a:p>
        </p:txBody>
      </p:sp>
      <p:cxnSp>
        <p:nvCxnSpPr>
          <p:cNvPr id="4" name="Straight Connector 3"/>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8" name="TextBox 7"/>
          <p:cNvSpPr txBox="1"/>
          <p:nvPr/>
        </p:nvSpPr>
        <p:spPr>
          <a:xfrm>
            <a:off x="5996266" y="5287361"/>
            <a:ext cx="184666" cy="276999"/>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22EBA8AB-66B0-49BC-9242-B03D37C67ECB}"/>
              </a:ext>
            </a:extLst>
          </p:cNvPr>
          <p:cNvSpPr/>
          <p:nvPr/>
        </p:nvSpPr>
        <p:spPr bwMode="auto">
          <a:xfrm>
            <a:off x="76199" y="868362"/>
            <a:ext cx="8851641" cy="500124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6F80F6B1-0E5F-4F75-B643-F034626F2B66}"/>
              </a:ext>
            </a:extLst>
          </p:cNvPr>
          <p:cNvSpPr/>
          <p:nvPr/>
        </p:nvSpPr>
        <p:spPr>
          <a:xfrm>
            <a:off x="0" y="1140797"/>
            <a:ext cx="8915400" cy="4955203"/>
          </a:xfrm>
          <a:prstGeom prst="rect">
            <a:avLst/>
          </a:prstGeom>
        </p:spPr>
        <p:txBody>
          <a:bodyPr wrap="square">
            <a:spAutoFit/>
          </a:bodyPr>
          <a:lstStyle/>
          <a:p>
            <a:pPr marL="742950" lvl="1" indent="-285750">
              <a:buFont typeface="Courier New"/>
              <a:buChar char="o"/>
              <a:defRPr/>
            </a:pPr>
            <a:r>
              <a:rPr lang="en-US" sz="1500" dirty="0">
                <a:ea typeface="Tahoma" panose="020B0604030504040204" pitchFamily="34" charset="0"/>
                <a:cs typeface="Tahoma" panose="020B0604030504040204" pitchFamily="34" charset="0"/>
              </a:rPr>
              <a:t>Addition of a </a:t>
            </a:r>
            <a:r>
              <a:rPr lang="en-US" sz="1500" b="1" dirty="0"/>
              <a:t>30-day pneumonia episode </a:t>
            </a:r>
            <a:r>
              <a:rPr lang="en-US" sz="1500" b="1" dirty="0">
                <a:ea typeface="Tahoma" panose="020B0604030504040204" pitchFamily="34" charset="0"/>
                <a:cs typeface="Tahoma" panose="020B0604030504040204" pitchFamily="34" charset="0"/>
              </a:rPr>
              <a:t>payment</a:t>
            </a:r>
            <a:r>
              <a:rPr lang="en-US" sz="1500" dirty="0">
                <a:ea typeface="Tahoma" panose="020B0604030504040204" pitchFamily="34" charset="0"/>
                <a:cs typeface="Tahoma" panose="020B0604030504040204" pitchFamily="34" charset="0"/>
              </a:rPr>
              <a:t> measure beginning with FY22 payment</a:t>
            </a:r>
          </a:p>
          <a:p>
            <a:pPr marL="742950" lvl="1" indent="-285750">
              <a:buFont typeface="Courier New"/>
              <a:buChar char="o"/>
              <a:defRPr/>
            </a:pPr>
            <a:endParaRPr lang="en-US" sz="1500" dirty="0">
              <a:ea typeface="Tahoma" panose="020B0604030504040204" pitchFamily="34" charset="0"/>
              <a:cs typeface="Tahoma" panose="020B0604030504040204" pitchFamily="34" charset="0"/>
            </a:endParaRPr>
          </a:p>
          <a:p>
            <a:pPr marL="1200150" lvl="2" indent="-285750">
              <a:buFont typeface="Wingdings" charset="2"/>
              <a:buChar char="§"/>
              <a:defRPr/>
            </a:pPr>
            <a:r>
              <a:rPr lang="en-US" sz="1500" dirty="0"/>
              <a:t>VBP Program performance period will begin August 2018 </a:t>
            </a:r>
          </a:p>
          <a:p>
            <a:pPr marL="1200150" lvl="2" indent="-285750">
              <a:buFont typeface="Wingdings" charset="2"/>
              <a:buChar char="§"/>
              <a:defRPr/>
            </a:pPr>
            <a:endParaRPr lang="en-US" sz="1500" dirty="0"/>
          </a:p>
          <a:p>
            <a:pPr marL="1200150" lvl="2" indent="-285750">
              <a:buFont typeface="Wingdings" charset="2"/>
              <a:buChar char="§"/>
              <a:defRPr/>
            </a:pPr>
            <a:r>
              <a:rPr lang="en-US" sz="1500" dirty="0"/>
              <a:t>Final rule discusses specifications for this measure, which are similar to 30-day payment measures for Acute myocardial infarction (AMI) and Heart Failure (HF) previously adopted for VBP Program beginning with FY21 payment</a:t>
            </a:r>
          </a:p>
          <a:p>
            <a:pPr marL="1200150" lvl="2" indent="-285750">
              <a:buFont typeface="Wingdings" charset="2"/>
              <a:buChar char="§"/>
              <a:defRPr/>
            </a:pPr>
            <a:endParaRPr lang="en-US" sz="1500" dirty="0"/>
          </a:p>
          <a:p>
            <a:pPr marL="1200150" lvl="2" indent="-285750">
              <a:buFont typeface="Wingdings" charset="2"/>
              <a:buChar char="§"/>
              <a:defRPr/>
            </a:pPr>
            <a:r>
              <a:rPr lang="en-US" sz="1500" dirty="0"/>
              <a:t>For FY22, a 36-month baseline period (July 1, 2013-June 30, 2016) and a 23-month performance period (August 1, 2018-June 30, 2020) will be used for measure</a:t>
            </a:r>
          </a:p>
          <a:p>
            <a:pPr marL="1200150" lvl="2" indent="-285750">
              <a:buFont typeface="Wingdings" charset="2"/>
              <a:buChar char="§"/>
              <a:defRPr/>
            </a:pPr>
            <a:endParaRPr lang="en-US" sz="1500" dirty="0"/>
          </a:p>
          <a:p>
            <a:pPr marL="1200150" lvl="2" indent="-285750">
              <a:buFont typeface="Wingdings" charset="2"/>
              <a:buChar char="§"/>
              <a:defRPr/>
            </a:pPr>
            <a:r>
              <a:rPr lang="en-US" sz="1500" dirty="0"/>
              <a:t>For FY23, the performance period will be expanded to 35 months (August 1, 2018-June 30, 2021) and the 36-month baseline period will remain July 1, 2013-June 30, 2016. </a:t>
            </a:r>
          </a:p>
          <a:p>
            <a:pPr marL="1200150" lvl="2" indent="-285750">
              <a:buFont typeface="Wingdings" charset="2"/>
              <a:buChar char="§"/>
              <a:defRPr/>
            </a:pPr>
            <a:endParaRPr lang="en-US" sz="1500" dirty="0"/>
          </a:p>
          <a:p>
            <a:pPr marL="1200150" lvl="2" indent="-285750">
              <a:buFont typeface="Wingdings" charset="2"/>
              <a:buChar char="§"/>
              <a:defRPr/>
            </a:pPr>
            <a:r>
              <a:rPr lang="en-US" sz="1500" dirty="0"/>
              <a:t>A full 36-month performance period will begin for FY24, defined as beginning on July 1</a:t>
            </a:r>
            <a:r>
              <a:rPr lang="en-US" sz="1500" baseline="30000" dirty="0"/>
              <a:t>st</a:t>
            </a:r>
            <a:r>
              <a:rPr lang="en-US" sz="1500" dirty="0"/>
              <a:t> 5 years prior to the applicable fiscal year, and ending on the June 30</a:t>
            </a:r>
            <a:r>
              <a:rPr lang="en-US" sz="1500" baseline="30000" dirty="0"/>
              <a:t>th</a:t>
            </a:r>
            <a:r>
              <a:rPr lang="en-US" sz="1500" dirty="0"/>
              <a:t> 2 years prior. </a:t>
            </a:r>
          </a:p>
          <a:p>
            <a:pPr marL="1200150" lvl="2" indent="-285750">
              <a:buFont typeface="Wingdings" charset="2"/>
              <a:buChar char="§"/>
              <a:defRPr/>
            </a:pPr>
            <a:endParaRPr lang="en-US" sz="1500" dirty="0"/>
          </a:p>
          <a:p>
            <a:pPr marL="1200150" lvl="2" indent="-285750">
              <a:buFont typeface="Wingdings" charset="2"/>
              <a:buChar char="§"/>
              <a:defRPr/>
            </a:pPr>
            <a:r>
              <a:rPr lang="en-US" sz="1500" dirty="0"/>
              <a:t>The baseline period will begin July 1</a:t>
            </a:r>
            <a:r>
              <a:rPr lang="en-US" sz="1500" baseline="30000" dirty="0"/>
              <a:t>st</a:t>
            </a:r>
            <a:r>
              <a:rPr lang="en-US" sz="1500" dirty="0"/>
              <a:t> 10 years prior to the applicable fiscal year, and end on the June 30</a:t>
            </a:r>
            <a:r>
              <a:rPr lang="en-US" sz="1500" baseline="30000" dirty="0"/>
              <a:t>th</a:t>
            </a:r>
            <a:r>
              <a:rPr lang="en-US" sz="1500" dirty="0"/>
              <a:t> 7 years prior. </a:t>
            </a:r>
          </a:p>
          <a:p>
            <a:pPr marL="1200150" lvl="2" indent="-285750">
              <a:buFont typeface="Wingdings" charset="2"/>
              <a:buChar char="§"/>
              <a:defRPr/>
            </a:pPr>
            <a:endParaRPr lang="en-US" sz="1500" dirty="0"/>
          </a:p>
          <a:p>
            <a:pPr>
              <a:defRPr/>
            </a:pPr>
            <a:endParaRPr lang="en-US" sz="1600" dirty="0">
              <a:ea typeface="Tahoma" panose="020B0604030504040204" pitchFamily="34" charset="0"/>
              <a:cs typeface="Tahoma" panose="020B0604030504040204" pitchFamily="34" charset="0"/>
            </a:endParaRPr>
          </a:p>
        </p:txBody>
      </p:sp>
      <p:sp>
        <p:nvSpPr>
          <p:cNvPr id="9" name="Slide Number Placeholder 10">
            <a:extLst>
              <a:ext uri="{FF2B5EF4-FFF2-40B4-BE49-F238E27FC236}">
                <a16:creationId xmlns:a16="http://schemas.microsoft.com/office/drawing/2014/main" id="{B52AAB97-E56E-482D-B01F-057A00EB4F53}"/>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21</a:t>
            </a:r>
          </a:p>
        </p:txBody>
      </p:sp>
    </p:spTree>
    <p:extLst>
      <p:ext uri="{BB962C8B-B14F-4D97-AF65-F5344CB8AC3E}">
        <p14:creationId xmlns:p14="http://schemas.microsoft.com/office/powerpoint/2010/main" val="422740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Value-Based Purchasing Program </a:t>
            </a:r>
          </a:p>
        </p:txBody>
      </p:sp>
      <p:cxnSp>
        <p:nvCxnSpPr>
          <p:cNvPr id="4" name="Straight Connector 3"/>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8" name="TextBox 7"/>
          <p:cNvSpPr txBox="1"/>
          <p:nvPr/>
        </p:nvSpPr>
        <p:spPr>
          <a:xfrm>
            <a:off x="5996266" y="5287361"/>
            <a:ext cx="184666" cy="276999"/>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22EBA8AB-66B0-49BC-9242-B03D37C67ECB}"/>
              </a:ext>
            </a:extLst>
          </p:cNvPr>
          <p:cNvSpPr/>
          <p:nvPr/>
        </p:nvSpPr>
        <p:spPr bwMode="auto">
          <a:xfrm>
            <a:off x="76199" y="868362"/>
            <a:ext cx="8851641" cy="500124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6F80F6B1-0E5F-4F75-B643-F034626F2B66}"/>
              </a:ext>
            </a:extLst>
          </p:cNvPr>
          <p:cNvSpPr/>
          <p:nvPr/>
        </p:nvSpPr>
        <p:spPr>
          <a:xfrm>
            <a:off x="0" y="940836"/>
            <a:ext cx="8915400" cy="5309146"/>
          </a:xfrm>
          <a:prstGeom prst="rect">
            <a:avLst/>
          </a:prstGeom>
        </p:spPr>
        <p:txBody>
          <a:bodyPr wrap="square">
            <a:spAutoFit/>
          </a:bodyPr>
          <a:lstStyle/>
          <a:p>
            <a:pPr lvl="2">
              <a:defRPr/>
            </a:pPr>
            <a:endParaRPr lang="en-US" sz="1500" dirty="0"/>
          </a:p>
          <a:p>
            <a:pPr marL="742950" lvl="1" indent="-285750">
              <a:buFont typeface="Courier New"/>
              <a:buChar char="o"/>
              <a:defRPr/>
            </a:pPr>
            <a:r>
              <a:rPr lang="en-US" sz="1500" dirty="0"/>
              <a:t>Addition of the Agency for Healthcare Research and Quality (AHRQ) </a:t>
            </a:r>
            <a:r>
              <a:rPr lang="en-US" sz="1500" b="1" dirty="0"/>
              <a:t>Patient Safety and Adverse Events composite measure (NQF#0531)</a:t>
            </a:r>
            <a:r>
              <a:rPr lang="en-US" sz="1500" dirty="0"/>
              <a:t> to the VBP Program beginning with FY23. </a:t>
            </a:r>
            <a:endParaRPr lang="en-US" sz="1500" dirty="0">
              <a:ea typeface="Tahoma" panose="020B0604030504040204" pitchFamily="34" charset="0"/>
              <a:cs typeface="Tahoma" panose="020B0604030504040204" pitchFamily="34" charset="0"/>
            </a:endParaRPr>
          </a:p>
          <a:p>
            <a:pPr marL="285750" indent="-285750">
              <a:buFont typeface="Wingdings" charset="2"/>
              <a:buChar char="§"/>
              <a:defRPr/>
            </a:pPr>
            <a:endParaRPr lang="en-US" sz="1500" dirty="0">
              <a:ea typeface="Tahoma" panose="020B0604030504040204" pitchFamily="34" charset="0"/>
              <a:cs typeface="Tahoma" panose="020B0604030504040204" pitchFamily="34" charset="0"/>
            </a:endParaRPr>
          </a:p>
          <a:p>
            <a:pPr marL="1200150" lvl="2" indent="-285750">
              <a:buFont typeface="Wingdings" charset="2"/>
              <a:buChar char="§"/>
              <a:defRPr/>
            </a:pPr>
            <a:r>
              <a:rPr lang="en-US" sz="1500" dirty="0"/>
              <a:t>This measure is also referred to as “modified PSI 90,” and was adopted for the IQR Program beginning with the FY18 payment determination. </a:t>
            </a:r>
          </a:p>
          <a:p>
            <a:pPr marL="742950" lvl="1" indent="-285750">
              <a:buFont typeface="Courier New"/>
              <a:buChar char="o"/>
              <a:defRPr/>
            </a:pPr>
            <a:endParaRPr lang="en-US" sz="1500" dirty="0"/>
          </a:p>
          <a:p>
            <a:pPr marL="1657350" lvl="3" indent="-285750">
              <a:buFont typeface="Wingdings" panose="05000000000000000000" pitchFamily="2" charset="2"/>
              <a:buChar char="§"/>
              <a:defRPr/>
            </a:pPr>
            <a:r>
              <a:rPr lang="en-US" sz="1500" dirty="0"/>
              <a:t>The measure specifications can be found on the AHRQ website at: </a:t>
            </a:r>
            <a:r>
              <a:rPr lang="en-US" sz="1500" u="sng" dirty="0">
                <a:hlinkClick r:id="rId2"/>
              </a:rPr>
              <a:t>https://www.qualityindicators.ahrq.gov/Modules/PSI_TechSpec_ICD09_v60.aspx</a:t>
            </a:r>
            <a:endParaRPr lang="en-US" sz="1500" u="sng" dirty="0"/>
          </a:p>
          <a:p>
            <a:pPr lvl="2">
              <a:defRPr/>
            </a:pPr>
            <a:endParaRPr lang="en-US" sz="1500" dirty="0">
              <a:solidFill>
                <a:srgbClr val="FF0000"/>
              </a:solidFill>
              <a:ea typeface="Tahoma" panose="020B0604030504040204" pitchFamily="34" charset="0"/>
              <a:cs typeface="Tahoma" panose="020B0604030504040204" pitchFamily="34" charset="0"/>
            </a:endParaRPr>
          </a:p>
          <a:p>
            <a:pPr marL="2114550" lvl="4" indent="-285750">
              <a:buFont typeface="Wingdings" charset="2"/>
              <a:buChar char="v"/>
              <a:defRPr/>
            </a:pPr>
            <a:r>
              <a:rPr lang="en-US" sz="1500" dirty="0"/>
              <a:t>(An ICD-10 specified version of this measure does not yet appear to be publicly available; the rule does not address this issue.) </a:t>
            </a:r>
          </a:p>
          <a:p>
            <a:pPr marL="2114550" lvl="4" indent="-285750">
              <a:buFont typeface="Wingdings" charset="2"/>
              <a:buChar char="v"/>
              <a:defRPr/>
            </a:pPr>
            <a:endParaRPr lang="en-US" sz="1500" dirty="0"/>
          </a:p>
          <a:p>
            <a:pPr marL="1143000" lvl="2" indent="-228600">
              <a:spcBef>
                <a:spcPts val="0"/>
              </a:spcBef>
              <a:spcAft>
                <a:spcPts val="0"/>
              </a:spcAft>
              <a:buFont typeface="Wingdings" panose="05000000000000000000" pitchFamily="2" charset="2"/>
              <a:buChar char=""/>
              <a:tabLst>
                <a:tab pos="1371600" algn="l"/>
              </a:tabLst>
            </a:pPr>
            <a:r>
              <a:rPr lang="en-US" sz="1400" dirty="0">
                <a:solidFill>
                  <a:srgbClr val="000000"/>
                </a:solidFill>
                <a:ea typeface="Times New Roman" panose="02020603050405020304" pitchFamily="18" charset="0"/>
                <a:cs typeface="Times New Roman" panose="02020603050405020304" pitchFamily="18" charset="0"/>
              </a:rPr>
              <a:t>For FY 23, 21-month baseline period for this measure (October 1, 2015-June 30, 2017) and a 24-month performance period (July 1, 2019-June 30, 2021) is adopted.</a:t>
            </a:r>
          </a:p>
          <a:p>
            <a:pPr lvl="2">
              <a:spcBef>
                <a:spcPts val="0"/>
              </a:spcBef>
              <a:spcAft>
                <a:spcPts val="0"/>
              </a:spcAft>
              <a:tabLst>
                <a:tab pos="1371600" algn="l"/>
              </a:tabLst>
            </a:pPr>
            <a:r>
              <a:rPr lang="en-US" sz="1400" dirty="0">
                <a:solidFill>
                  <a:srgbClr val="000000"/>
                </a:solidFill>
                <a:ea typeface="Times New Roman" panose="02020603050405020304" pitchFamily="18" charset="0"/>
                <a:cs typeface="Times New Roman" panose="02020603050405020304" pitchFamily="18" charset="0"/>
              </a:rPr>
              <a:t> </a:t>
            </a:r>
            <a:endParaRPr lang="en-US" sz="1400" dirty="0"/>
          </a:p>
          <a:p>
            <a:pPr marL="1143000" lvl="2" indent="-228600">
              <a:spcBef>
                <a:spcPts val="0"/>
              </a:spcBef>
              <a:spcAft>
                <a:spcPts val="0"/>
              </a:spcAft>
              <a:buFont typeface="Wingdings" panose="05000000000000000000" pitchFamily="2" charset="2"/>
              <a:buChar char=""/>
              <a:tabLst>
                <a:tab pos="1371600" algn="l"/>
              </a:tabLst>
            </a:pPr>
            <a:r>
              <a:rPr lang="en-US" sz="1400" dirty="0">
                <a:solidFill>
                  <a:srgbClr val="000000"/>
                </a:solidFill>
                <a:ea typeface="Times New Roman" panose="02020603050405020304" pitchFamily="18" charset="0"/>
                <a:cs typeface="Times New Roman" panose="02020603050405020304" pitchFamily="18" charset="0"/>
              </a:rPr>
              <a:t>For FY 2024 and subsequent years, the baseline and performance periods will be 24 months.</a:t>
            </a:r>
          </a:p>
          <a:p>
            <a:pPr lvl="2">
              <a:spcBef>
                <a:spcPts val="0"/>
              </a:spcBef>
              <a:spcAft>
                <a:spcPts val="0"/>
              </a:spcAft>
              <a:tabLst>
                <a:tab pos="1371600" algn="l"/>
              </a:tabLst>
            </a:pPr>
            <a:endParaRPr lang="en-US" sz="1400" dirty="0"/>
          </a:p>
          <a:p>
            <a:pPr marL="1143000" lvl="2" indent="-228600">
              <a:spcBef>
                <a:spcPts val="0"/>
              </a:spcBef>
              <a:spcAft>
                <a:spcPts val="0"/>
              </a:spcAft>
              <a:buFont typeface="Wingdings" panose="05000000000000000000" pitchFamily="2" charset="2"/>
              <a:buChar char=""/>
              <a:tabLst>
                <a:tab pos="1371600" algn="l"/>
              </a:tabLst>
            </a:pPr>
            <a:r>
              <a:rPr lang="en-US" sz="1400" dirty="0">
                <a:solidFill>
                  <a:srgbClr val="000000"/>
                </a:solidFill>
                <a:ea typeface="Times New Roman" panose="02020603050405020304" pitchFamily="18" charset="0"/>
                <a:cs typeface="Times New Roman" panose="02020603050405020304" pitchFamily="18" charset="0"/>
              </a:rPr>
              <a:t>The baseline period will begin on July 1</a:t>
            </a:r>
            <a:r>
              <a:rPr lang="en-US" sz="1400" baseline="30000" dirty="0">
                <a:solidFill>
                  <a:srgbClr val="000000"/>
                </a:solidFill>
                <a:ea typeface="Times New Roman" panose="02020603050405020304" pitchFamily="18" charset="0"/>
                <a:cs typeface="Times New Roman" panose="02020603050405020304" pitchFamily="18" charset="0"/>
              </a:rPr>
              <a:t>st</a:t>
            </a:r>
            <a:r>
              <a:rPr lang="en-US" sz="1400" dirty="0">
                <a:solidFill>
                  <a:srgbClr val="000000"/>
                </a:solidFill>
                <a:ea typeface="Times New Roman" panose="02020603050405020304" pitchFamily="18" charset="0"/>
                <a:cs typeface="Times New Roman" panose="02020603050405020304" pitchFamily="18" charset="0"/>
              </a:rPr>
              <a:t> 8 years prior to the payment year, and end on June 30</a:t>
            </a:r>
            <a:r>
              <a:rPr lang="en-US" sz="1400" baseline="30000" dirty="0">
                <a:solidFill>
                  <a:srgbClr val="000000"/>
                </a:solidFill>
                <a:ea typeface="Times New Roman" panose="02020603050405020304" pitchFamily="18" charset="0"/>
                <a:cs typeface="Times New Roman" panose="02020603050405020304" pitchFamily="18" charset="0"/>
              </a:rPr>
              <a:t>th</a:t>
            </a:r>
            <a:r>
              <a:rPr lang="en-US" sz="1400" dirty="0">
                <a:solidFill>
                  <a:srgbClr val="000000"/>
                </a:solidFill>
                <a:ea typeface="Times New Roman" panose="02020603050405020304" pitchFamily="18" charset="0"/>
                <a:cs typeface="Times New Roman" panose="02020603050405020304" pitchFamily="18" charset="0"/>
              </a:rPr>
              <a:t> 6 years prior.</a:t>
            </a:r>
            <a:endParaRPr lang="en-US" sz="1400" dirty="0">
              <a:cs typeface="Times New Roman" panose="02020603050405020304" pitchFamily="18" charset="0"/>
            </a:endParaRPr>
          </a:p>
          <a:p>
            <a:pPr marL="2114550" lvl="4" indent="-285750">
              <a:buFont typeface="Wingdings" charset="2"/>
              <a:buChar char="v"/>
              <a:defRPr/>
            </a:pPr>
            <a:endParaRPr lang="en-US" sz="1500" dirty="0"/>
          </a:p>
          <a:p>
            <a:pPr>
              <a:defRPr/>
            </a:pPr>
            <a:endParaRPr lang="en-US" sz="1600" dirty="0">
              <a:ea typeface="Tahoma" panose="020B0604030504040204" pitchFamily="34" charset="0"/>
              <a:cs typeface="Tahoma" panose="020B0604030504040204" pitchFamily="34" charset="0"/>
            </a:endParaRPr>
          </a:p>
        </p:txBody>
      </p:sp>
      <p:sp>
        <p:nvSpPr>
          <p:cNvPr id="9" name="Slide Number Placeholder 10">
            <a:extLst>
              <a:ext uri="{FF2B5EF4-FFF2-40B4-BE49-F238E27FC236}">
                <a16:creationId xmlns:a16="http://schemas.microsoft.com/office/drawing/2014/main" id="{B52AAB97-E56E-482D-B01F-057A00EB4F53}"/>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22</a:t>
            </a:r>
          </a:p>
        </p:txBody>
      </p:sp>
    </p:spTree>
    <p:extLst>
      <p:ext uri="{BB962C8B-B14F-4D97-AF65-F5344CB8AC3E}">
        <p14:creationId xmlns:p14="http://schemas.microsoft.com/office/powerpoint/2010/main" val="407159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762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Value-Based Purchasing Program</a:t>
            </a:r>
          </a:p>
        </p:txBody>
      </p:sp>
      <p:cxnSp>
        <p:nvCxnSpPr>
          <p:cNvPr id="4" name="Straight Connector 3"/>
          <p:cNvCxnSpPr/>
          <p:nvPr/>
        </p:nvCxnSpPr>
        <p:spPr bwMode="auto">
          <a:xfrm>
            <a:off x="0" y="639763"/>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8" name="Rectangle 7"/>
          <p:cNvSpPr/>
          <p:nvPr/>
        </p:nvSpPr>
        <p:spPr>
          <a:xfrm>
            <a:off x="181947" y="784181"/>
            <a:ext cx="8047653" cy="338554"/>
          </a:xfrm>
          <a:prstGeom prst="rect">
            <a:avLst/>
          </a:prstGeom>
        </p:spPr>
        <p:txBody>
          <a:bodyPr wrap="square">
            <a:spAutoFit/>
          </a:bodyPr>
          <a:lstStyle/>
          <a:p>
            <a:pPr marL="285750" indent="-285750">
              <a:buFont typeface="Arial" panose="020B0604020202020204" pitchFamily="34" charset="0"/>
              <a:buChar char="•"/>
            </a:pPr>
            <a:r>
              <a:rPr lang="en-US" sz="1600" dirty="0"/>
              <a:t>Baseline and performance periods finalized for FY19 are listed in the table below.</a:t>
            </a:r>
          </a:p>
        </p:txBody>
      </p:sp>
      <p:sp>
        <p:nvSpPr>
          <p:cNvPr id="3" name="TextBox 2"/>
          <p:cNvSpPr txBox="1"/>
          <p:nvPr/>
        </p:nvSpPr>
        <p:spPr>
          <a:xfrm>
            <a:off x="181947" y="5638800"/>
            <a:ext cx="8229600" cy="276999"/>
          </a:xfrm>
          <a:prstGeom prst="rect">
            <a:avLst/>
          </a:prstGeom>
          <a:noFill/>
        </p:spPr>
        <p:txBody>
          <a:bodyPr wrap="square" rtlCol="0">
            <a:spAutoFit/>
          </a:bodyPr>
          <a:lstStyle/>
          <a:p>
            <a:r>
              <a:rPr lang="en-US" b="1" dirty="0"/>
              <a:t>See Appendices 5, 6, 7, &amp; 8 for FY20, FY21, FY22, &amp; FY23 VBP Baseline and Performance Periods  </a:t>
            </a:r>
          </a:p>
        </p:txBody>
      </p:sp>
      <p:sp>
        <p:nvSpPr>
          <p:cNvPr id="9" name="Slide Number Placeholder 10"/>
          <p:cNvSpPr txBox="1">
            <a:spLocks/>
          </p:cNvSpPr>
          <p:nvPr/>
        </p:nvSpPr>
        <p:spPr bwMode="auto">
          <a:xfrm>
            <a:off x="8135984" y="6324600"/>
            <a:ext cx="838200" cy="381000"/>
          </a:xfrm>
          <a:prstGeom prst="rect">
            <a:avLst/>
          </a:prstGeom>
          <a:noFill/>
          <a:ln w="9525">
            <a:noFill/>
            <a:miter lim="800000"/>
            <a:headEnd/>
            <a:tailEnd/>
          </a:ln>
        </p:spPr>
        <p:txBody>
          <a:bodyPr/>
          <a:lstStyle/>
          <a:p>
            <a:pPr algn="ctr"/>
            <a:r>
              <a:rPr lang="en-US" sz="1600" dirty="0"/>
              <a:t>23</a:t>
            </a:r>
          </a:p>
        </p:txBody>
      </p:sp>
      <p:pic>
        <p:nvPicPr>
          <p:cNvPr id="7" name="Picture 6">
            <a:extLst>
              <a:ext uri="{FF2B5EF4-FFF2-40B4-BE49-F238E27FC236}">
                <a16:creationId xmlns:a16="http://schemas.microsoft.com/office/drawing/2014/main" id="{8448A23D-C862-4649-A4CD-2E91686E9DDD}"/>
              </a:ext>
            </a:extLst>
          </p:cNvPr>
          <p:cNvPicPr>
            <a:picLocks noChangeAspect="1"/>
          </p:cNvPicPr>
          <p:nvPr/>
        </p:nvPicPr>
        <p:blipFill>
          <a:blip r:embed="rId2"/>
          <a:stretch>
            <a:fillRect/>
          </a:stretch>
        </p:blipFill>
        <p:spPr>
          <a:xfrm>
            <a:off x="181947" y="3779604"/>
            <a:ext cx="8617396" cy="1195905"/>
          </a:xfrm>
          <a:prstGeom prst="rect">
            <a:avLst/>
          </a:prstGeom>
        </p:spPr>
      </p:pic>
      <p:pic>
        <p:nvPicPr>
          <p:cNvPr id="12" name="Picture 11">
            <a:extLst>
              <a:ext uri="{FF2B5EF4-FFF2-40B4-BE49-F238E27FC236}">
                <a16:creationId xmlns:a16="http://schemas.microsoft.com/office/drawing/2014/main" id="{E7B30E76-872A-4728-A9C5-52C9A80738C4}"/>
              </a:ext>
            </a:extLst>
          </p:cNvPr>
          <p:cNvPicPr>
            <a:picLocks noChangeAspect="1"/>
          </p:cNvPicPr>
          <p:nvPr/>
        </p:nvPicPr>
        <p:blipFill>
          <a:blip r:embed="rId3"/>
          <a:stretch>
            <a:fillRect/>
          </a:stretch>
        </p:blipFill>
        <p:spPr>
          <a:xfrm>
            <a:off x="181947" y="1431021"/>
            <a:ext cx="8938417" cy="2437683"/>
          </a:xfrm>
          <a:prstGeom prst="rect">
            <a:avLst/>
          </a:prstGeom>
        </p:spPr>
      </p:pic>
    </p:spTree>
    <p:extLst>
      <p:ext uri="{BB962C8B-B14F-4D97-AF65-F5344CB8AC3E}">
        <p14:creationId xmlns:p14="http://schemas.microsoft.com/office/powerpoint/2010/main" val="165703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762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Value-Based Purchasing Program </a:t>
            </a:r>
          </a:p>
        </p:txBody>
      </p:sp>
      <p:cxnSp>
        <p:nvCxnSpPr>
          <p:cNvPr id="8" name="Straight Connector 7"/>
          <p:cNvCxnSpPr/>
          <p:nvPr/>
        </p:nvCxnSpPr>
        <p:spPr bwMode="auto">
          <a:xfrm>
            <a:off x="76200" y="639446"/>
            <a:ext cx="9067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 name="Rectangle 3"/>
          <p:cNvSpPr/>
          <p:nvPr/>
        </p:nvSpPr>
        <p:spPr>
          <a:xfrm>
            <a:off x="406400" y="874299"/>
            <a:ext cx="8280400" cy="1708160"/>
          </a:xfrm>
          <a:prstGeom prst="rect">
            <a:avLst/>
          </a:prstGeom>
        </p:spPr>
        <p:txBody>
          <a:bodyPr wrap="square">
            <a:spAutoFit/>
          </a:bodyPr>
          <a:lstStyle/>
          <a:p>
            <a:pPr marL="285750" indent="-285750">
              <a:buFont typeface="Wingdings" panose="05000000000000000000" pitchFamily="2" charset="2"/>
              <a:buChar char="Ø"/>
            </a:pPr>
            <a:r>
              <a:rPr lang="en-US" sz="1600" b="1" dirty="0">
                <a:ea typeface="Tahoma" panose="020B0604030504040204" pitchFamily="34" charset="0"/>
                <a:cs typeface="Tahoma" panose="020B0604030504040204" pitchFamily="34" charset="0"/>
              </a:rPr>
              <a:t>Domain Weights</a:t>
            </a:r>
          </a:p>
          <a:p>
            <a:pPr marL="285750" indent="-285750">
              <a:buFont typeface="Wingdings" panose="05000000000000000000" pitchFamily="2" charset="2"/>
              <a:buChar char="Ø"/>
            </a:pPr>
            <a:endParaRPr lang="en-US" sz="1400" b="1"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500" dirty="0"/>
              <a:t>CMS did not propose any changes to the domain weights for the FY18 and FY19 program years. </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CMS will retain the equal weight of 25 percent for each of the four domains in the FY20 program year and subsequent years for hospitals that receive a score in all domains.</a:t>
            </a:r>
            <a:endParaRPr lang="en-US" sz="1500" b="1" dirty="0">
              <a:ea typeface="Tahoma" panose="020B0604030504040204" pitchFamily="34" charset="0"/>
              <a:cs typeface="Tahoma" panose="020B0604030504040204" pitchFamily="34" charset="0"/>
            </a:endParaRPr>
          </a:p>
        </p:txBody>
      </p:sp>
      <p:sp>
        <p:nvSpPr>
          <p:cNvPr id="7" name="Slide Number Placeholder 10"/>
          <p:cNvSpPr txBox="1">
            <a:spLocks/>
          </p:cNvSpPr>
          <p:nvPr/>
        </p:nvSpPr>
        <p:spPr bwMode="auto">
          <a:xfrm>
            <a:off x="8066314" y="6248400"/>
            <a:ext cx="838200" cy="381000"/>
          </a:xfrm>
          <a:prstGeom prst="rect">
            <a:avLst/>
          </a:prstGeom>
          <a:noFill/>
          <a:ln w="9525">
            <a:noFill/>
            <a:miter lim="800000"/>
            <a:headEnd/>
            <a:tailEnd/>
          </a:ln>
        </p:spPr>
        <p:txBody>
          <a:bodyPr/>
          <a:lstStyle/>
          <a:p>
            <a:pPr algn="ctr"/>
            <a:r>
              <a:rPr lang="en-US" sz="1600" dirty="0"/>
              <a:t>24</a:t>
            </a:r>
          </a:p>
        </p:txBody>
      </p:sp>
      <p:pic>
        <p:nvPicPr>
          <p:cNvPr id="2" name="Picture 1">
            <a:extLst>
              <a:ext uri="{FF2B5EF4-FFF2-40B4-BE49-F238E27FC236}">
                <a16:creationId xmlns:a16="http://schemas.microsoft.com/office/drawing/2014/main" id="{63C4A4CB-73EA-4357-86ED-D4247383F8BD}"/>
              </a:ext>
            </a:extLst>
          </p:cNvPr>
          <p:cNvPicPr>
            <a:picLocks noChangeAspect="1"/>
          </p:cNvPicPr>
          <p:nvPr/>
        </p:nvPicPr>
        <p:blipFill>
          <a:blip r:embed="rId2"/>
          <a:stretch>
            <a:fillRect/>
          </a:stretch>
        </p:blipFill>
        <p:spPr>
          <a:xfrm>
            <a:off x="2057400" y="2749996"/>
            <a:ext cx="3886200" cy="2873666"/>
          </a:xfrm>
          <a:prstGeom prst="rect">
            <a:avLst/>
          </a:prstGeom>
        </p:spPr>
      </p:pic>
      <p:sp>
        <p:nvSpPr>
          <p:cNvPr id="5" name="TextBox 4">
            <a:extLst>
              <a:ext uri="{FF2B5EF4-FFF2-40B4-BE49-F238E27FC236}">
                <a16:creationId xmlns:a16="http://schemas.microsoft.com/office/drawing/2014/main" id="{71411D29-B8C2-49ED-937E-41FE59816B2E}"/>
              </a:ext>
            </a:extLst>
          </p:cNvPr>
          <p:cNvSpPr txBox="1"/>
          <p:nvPr/>
        </p:nvSpPr>
        <p:spPr>
          <a:xfrm>
            <a:off x="118706" y="5791199"/>
            <a:ext cx="5156200" cy="276999"/>
          </a:xfrm>
          <a:prstGeom prst="rect">
            <a:avLst/>
          </a:prstGeom>
          <a:noFill/>
        </p:spPr>
        <p:txBody>
          <a:bodyPr wrap="square" rtlCol="0">
            <a:spAutoFit/>
          </a:bodyPr>
          <a:lstStyle/>
          <a:p>
            <a:r>
              <a:rPr lang="en-US" dirty="0"/>
              <a:t>See </a:t>
            </a:r>
            <a:r>
              <a:rPr lang="en-US" b="1" dirty="0"/>
              <a:t>Appendix 9 </a:t>
            </a:r>
            <a:r>
              <a:rPr lang="en-US" dirty="0"/>
              <a:t>for 2017-2023 VBP Program Measures and Domains</a:t>
            </a:r>
          </a:p>
        </p:txBody>
      </p:sp>
    </p:spTree>
    <p:extLst>
      <p:ext uri="{BB962C8B-B14F-4D97-AF65-F5344CB8AC3E}">
        <p14:creationId xmlns:p14="http://schemas.microsoft.com/office/powerpoint/2010/main" val="153589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94242A-F7C0-4CE5-999F-71E291D147BA}"/>
              </a:ext>
            </a:extLst>
          </p:cNvPr>
          <p:cNvGraphicFramePr>
            <a:graphicFrameLocks noGrp="1"/>
          </p:cNvGraphicFramePr>
          <p:nvPr>
            <p:extLst>
              <p:ext uri="{D42A27DB-BD31-4B8C-83A1-F6EECF244321}">
                <p14:modId xmlns:p14="http://schemas.microsoft.com/office/powerpoint/2010/main" val="2707398845"/>
              </p:ext>
            </p:extLst>
          </p:nvPr>
        </p:nvGraphicFramePr>
        <p:xfrm>
          <a:off x="266700" y="1204302"/>
          <a:ext cx="8743950" cy="4785018"/>
        </p:xfrm>
        <a:graphic>
          <a:graphicData uri="http://schemas.openxmlformats.org/drawingml/2006/table">
            <a:tbl>
              <a:tblPr firstRow="1" bandRow="1">
                <a:tableStyleId>{5C22544A-7EE6-4342-B048-85BDC9FD1C3A}</a:tableStyleId>
              </a:tblPr>
              <a:tblGrid>
                <a:gridCol w="4081853">
                  <a:extLst>
                    <a:ext uri="{9D8B030D-6E8A-4147-A177-3AD203B41FA5}">
                      <a16:colId xmlns:a16="http://schemas.microsoft.com/office/drawing/2014/main" val="1507282437"/>
                    </a:ext>
                  </a:extLst>
                </a:gridCol>
                <a:gridCol w="290122">
                  <a:extLst>
                    <a:ext uri="{9D8B030D-6E8A-4147-A177-3AD203B41FA5}">
                      <a16:colId xmlns:a16="http://schemas.microsoft.com/office/drawing/2014/main" val="64415623"/>
                    </a:ext>
                  </a:extLst>
                </a:gridCol>
                <a:gridCol w="4371975">
                  <a:extLst>
                    <a:ext uri="{9D8B030D-6E8A-4147-A177-3AD203B41FA5}">
                      <a16:colId xmlns:a16="http://schemas.microsoft.com/office/drawing/2014/main" val="958334146"/>
                    </a:ext>
                  </a:extLst>
                </a:gridCol>
              </a:tblGrid>
              <a:tr h="192152">
                <a:tc gridSpan="3">
                  <a:txBody>
                    <a:bodyPr/>
                    <a:lstStyle/>
                    <a:p>
                      <a:pPr lvl="1" algn="ctr"/>
                      <a:r>
                        <a:rPr lang="en-US" sz="1200" dirty="0"/>
                        <a:t>PREVIOUSLY ADOPTED AND NEWLY FINALIZED MINIMUM CASE NUMBER REQUIREMENTS FOR THE FY 2019 PROGRAM YEAR AND SUBSEQUENT YEARS</a:t>
                      </a:r>
                      <a:endPar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tc hMerge="1">
                  <a:txBody>
                    <a:bodyPr/>
                    <a:lstStyle/>
                    <a:p>
                      <a:pPr lvl="1" algn="l"/>
                      <a:endPar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08708340"/>
                  </a:ext>
                </a:extLst>
              </a:tr>
              <a:tr h="192152">
                <a:tc gridSpan="2">
                  <a:txBody>
                    <a:bodyPr/>
                    <a:lstStyle/>
                    <a:p>
                      <a:pPr lvl="1" algn="l"/>
                      <a:r>
                        <a:rPr lang="en-US" sz="1200" b="1" dirty="0">
                          <a:solidFill>
                            <a:srgbClr val="7030A0"/>
                          </a:solidFill>
                        </a:rPr>
                        <a:t>Measure Short Name </a:t>
                      </a:r>
                      <a:endPar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sz="1200" dirty="0"/>
                    </a:p>
                  </a:txBody>
                  <a:tcPr/>
                </a:tc>
                <a:tc>
                  <a:txBody>
                    <a:bodyPr/>
                    <a:lstStyle/>
                    <a:p>
                      <a:pPr lvl="1" algn="l"/>
                      <a:r>
                        <a:rPr lang="en-US" sz="1200" b="1" dirty="0">
                          <a:solidFill>
                            <a:srgbClr val="7030A0"/>
                          </a:solidFill>
                        </a:rPr>
                        <a:t>Minimum Number of Cases </a:t>
                      </a:r>
                      <a:endPar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60246224"/>
                  </a:ext>
                </a:extLst>
              </a:tr>
              <a:tr h="192152">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2"/>
                          </a:solidFill>
                          <a:latin typeface="Tahoma" panose="020B0604030504040204" pitchFamily="34" charset="0"/>
                          <a:ea typeface="Tahoma" panose="020B0604030504040204" pitchFamily="34" charset="0"/>
                          <a:cs typeface="Tahoma" panose="020B0604030504040204" pitchFamily="34" charset="0"/>
                        </a:rPr>
                        <a:t>Person and Community Engagement Domain </a:t>
                      </a:r>
                    </a:p>
                  </a:txBody>
                  <a:tcPr/>
                </a:tc>
                <a:tc hMerge="1">
                  <a:txBody>
                    <a:bodyPr/>
                    <a:lstStyle/>
                    <a:p>
                      <a:endParaRPr lang="en-US" sz="10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3956644608"/>
                  </a:ext>
                </a:extLst>
              </a:tr>
              <a:tr h="192152">
                <a:tc>
                  <a:txBody>
                    <a:bodyPr/>
                    <a:lstStyle/>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HCAHPS</a:t>
                      </a:r>
                    </a:p>
                  </a:txBody>
                  <a:tcPr/>
                </a:tc>
                <a:tc gridSpan="2">
                  <a:txBody>
                    <a:bodyPr/>
                    <a:lstStyle/>
                    <a:p>
                      <a:r>
                        <a:rPr lang="en-US" sz="900" dirty="0">
                          <a:latin typeface="Tahoma" panose="020B0604030504040204" pitchFamily="34" charset="0"/>
                          <a:ea typeface="Tahoma" panose="020B0604030504040204" pitchFamily="34" charset="0"/>
                          <a:cs typeface="Tahoma" panose="020B0604030504040204" pitchFamily="34" charset="0"/>
                        </a:rPr>
                        <a:t>Hospitals must report a minimum number of 100 completed HCAHP surveys.</a:t>
                      </a:r>
                    </a:p>
                  </a:txBody>
                  <a:tcPr/>
                </a:tc>
                <a:tc hMerge="1">
                  <a:txBody>
                    <a:bodyPr/>
                    <a:lstStyle/>
                    <a:p>
                      <a:endParaRPr lang="en-US"/>
                    </a:p>
                  </a:txBody>
                  <a:tcPr/>
                </a:tc>
                <a:extLst>
                  <a:ext uri="{0D108BD9-81ED-4DB2-BD59-A6C34878D82A}">
                    <a16:rowId xmlns:a16="http://schemas.microsoft.com/office/drawing/2014/main" val="355690512"/>
                  </a:ext>
                </a:extLst>
              </a:tr>
              <a:tr h="192152">
                <a:tc gridSpan="3">
                  <a:txBody>
                    <a:bodyPr/>
                    <a:lstStyle/>
                    <a:p>
                      <a:pPr marL="3200400" lvl="7" indent="0">
                        <a:buFontTx/>
                        <a:buNone/>
                      </a:pPr>
                      <a:r>
                        <a:rPr lang="en-US" sz="900" b="1" dirty="0">
                          <a:solidFill>
                            <a:schemeClr val="tx2"/>
                          </a:solidFill>
                          <a:latin typeface="Tahoma" panose="020B0604030504040204" pitchFamily="34" charset="0"/>
                          <a:ea typeface="Tahoma" panose="020B0604030504040204" pitchFamily="34" charset="0"/>
                          <a:cs typeface="Tahoma" panose="020B0604030504040204" pitchFamily="34" charset="0"/>
                        </a:rPr>
                        <a:t>Clinical Care Domain </a:t>
                      </a:r>
                    </a:p>
                  </a:txBody>
                  <a:tcPr/>
                </a:tc>
                <a:tc hMerge="1">
                  <a:txBody>
                    <a:bodyPr/>
                    <a:lstStyle/>
                    <a:p>
                      <a:endParaRPr lang="en-US" dirty="0"/>
                    </a:p>
                  </a:txBody>
                  <a:tcPr anchor="ctr"/>
                </a:tc>
                <a:tc hMerge="1">
                  <a:txBody>
                    <a:bodyPr/>
                    <a:lstStyle/>
                    <a:p>
                      <a:endParaRPr lang="en-US"/>
                    </a:p>
                  </a:txBody>
                  <a:tcPr/>
                </a:tc>
                <a:extLst>
                  <a:ext uri="{0D108BD9-81ED-4DB2-BD59-A6C34878D82A}">
                    <a16:rowId xmlns:a16="http://schemas.microsoft.com/office/drawing/2014/main" val="2087246954"/>
                  </a:ext>
                </a:extLst>
              </a:tr>
              <a:tr h="768229">
                <a:tc>
                  <a:txBody>
                    <a:bodyPr/>
                    <a:lstStyle/>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MORT–30–AMI</a:t>
                      </a:r>
                    </a:p>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MORT–30–HF</a:t>
                      </a:r>
                    </a:p>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MORT–30–PN (updated cohort)</a:t>
                      </a:r>
                    </a:p>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MORT–30–COPD</a:t>
                      </a:r>
                    </a:p>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MORT–30–CABG</a:t>
                      </a:r>
                    </a:p>
                    <a:p>
                      <a:pPr marL="171450" indent="-171450">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THA/TKA</a:t>
                      </a:r>
                    </a:p>
                  </a:txBody>
                  <a:tcPr/>
                </a:tc>
                <a:tc gridSpan="2">
                  <a:txBody>
                    <a:bodyPr/>
                    <a:lstStyle/>
                    <a:p>
                      <a:r>
                        <a:rPr lang="en-US" sz="900" dirty="0">
                          <a:latin typeface="Tahoma" panose="020B0604030504040204" pitchFamily="34" charset="0"/>
                          <a:ea typeface="Tahoma" panose="020B0604030504040204" pitchFamily="34" charset="0"/>
                          <a:cs typeface="Tahoma" panose="020B0604030504040204" pitchFamily="34" charset="0"/>
                        </a:rPr>
                        <a:t>Hospitals must report a minimum number of 25 cases.</a:t>
                      </a:r>
                    </a:p>
                  </a:txBody>
                  <a:tcPr anchor="ctr"/>
                </a:tc>
                <a:tc hMerge="1">
                  <a:txBody>
                    <a:bodyPr/>
                    <a:lstStyle/>
                    <a:p>
                      <a:endParaRPr lang="en-US"/>
                    </a:p>
                  </a:txBody>
                  <a:tcPr/>
                </a:tc>
                <a:extLst>
                  <a:ext uri="{0D108BD9-81ED-4DB2-BD59-A6C34878D82A}">
                    <a16:rowId xmlns:a16="http://schemas.microsoft.com/office/drawing/2014/main" val="29952398"/>
                  </a:ext>
                </a:extLst>
              </a:tr>
              <a:tr h="350178">
                <a:tc gridSpan="3">
                  <a:txBody>
                    <a:bodyPr/>
                    <a:lstStyle/>
                    <a:p>
                      <a:pPr marL="3657600" marR="0" lvl="8"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2"/>
                          </a:solidFill>
                          <a:latin typeface="Tahoma" panose="020B0604030504040204" pitchFamily="34" charset="0"/>
                          <a:ea typeface="Tahoma" panose="020B0604030504040204" pitchFamily="34" charset="0"/>
                          <a:cs typeface="Tahoma" panose="020B0604030504040204" pitchFamily="34" charset="0"/>
                        </a:rPr>
                        <a:t>Safety Domain </a:t>
                      </a:r>
                    </a:p>
                  </a:txBody>
                  <a:tcPr/>
                </a:tc>
                <a:tc hMerge="1">
                  <a:txBody>
                    <a:bodyPr/>
                    <a:lstStyle/>
                    <a:p>
                      <a:endParaRPr lang="en-US" sz="10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a:p>
                  </a:txBody>
                  <a:tcPr/>
                </a:tc>
                <a:extLst>
                  <a:ext uri="{0D108BD9-81ED-4DB2-BD59-A6C34878D82A}">
                    <a16:rowId xmlns:a16="http://schemas.microsoft.com/office/drawing/2014/main" val="3571389"/>
                  </a:ext>
                </a:extLst>
              </a:tr>
              <a:tr h="0">
                <a:tc>
                  <a:txBody>
                    <a:bodyPr/>
                    <a:lstStyle/>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CAUTI</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CLABSI</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Colon and Abdominal Hysterectomy SSI</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MRSA Bacteremia</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CDI</a:t>
                      </a:r>
                    </a:p>
                  </a:txBody>
                  <a:tcPr/>
                </a:tc>
                <a:tc gridSpan="2">
                  <a:txBody>
                    <a:bodyPr/>
                    <a:lstStyle/>
                    <a:p>
                      <a:r>
                        <a:rPr lang="en-US" sz="900" dirty="0">
                          <a:latin typeface="Tahoma" panose="020B0604030504040204" pitchFamily="34" charset="0"/>
                          <a:ea typeface="Tahoma" panose="020B0604030504040204" pitchFamily="34" charset="0"/>
                          <a:cs typeface="Tahoma" panose="020B0604030504040204" pitchFamily="34" charset="0"/>
                        </a:rPr>
                        <a:t>Hospitals have a minimum of 1.000 predicted infections as calculated by the CDC.</a:t>
                      </a:r>
                    </a:p>
                  </a:txBody>
                  <a:tcPr/>
                </a:tc>
                <a:tc hMerge="1">
                  <a:txBody>
                    <a:bodyPr/>
                    <a:lstStyle/>
                    <a:p>
                      <a:endParaRPr lang="en-US"/>
                    </a:p>
                  </a:txBody>
                  <a:tcPr/>
                </a:tc>
                <a:extLst>
                  <a:ext uri="{0D108BD9-81ED-4DB2-BD59-A6C34878D82A}">
                    <a16:rowId xmlns:a16="http://schemas.microsoft.com/office/drawing/2014/main" val="2158511547"/>
                  </a:ext>
                </a:extLst>
              </a:tr>
              <a:tr h="0">
                <a:tc>
                  <a:txBody>
                    <a:bodyPr/>
                    <a:lstStyle/>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Patient Safety and Adverse Events (Composite)</a:t>
                      </a:r>
                    </a:p>
                  </a:txBody>
                  <a:tcPr/>
                </a:tc>
                <a:tc gridSpan="2">
                  <a:txBody>
                    <a:bodyPr/>
                    <a:lstStyle/>
                    <a:p>
                      <a:r>
                        <a:rPr lang="en-US" sz="900" dirty="0">
                          <a:latin typeface="Tahoma" panose="020B0604030504040204" pitchFamily="34" charset="0"/>
                          <a:ea typeface="Tahoma" panose="020B0604030504040204" pitchFamily="34" charset="0"/>
                          <a:cs typeface="Tahoma" panose="020B0604030504040204" pitchFamily="34" charset="0"/>
                        </a:rPr>
                        <a:t>Hospitals must report a minimum of three eligible cases on any one underlying indicator. </a:t>
                      </a:r>
                    </a:p>
                  </a:txBody>
                  <a:tcPr/>
                </a:tc>
                <a:tc hMerge="1">
                  <a:txBody>
                    <a:bodyPr/>
                    <a:lstStyle/>
                    <a:p>
                      <a:endParaRPr lang="en-US"/>
                    </a:p>
                  </a:txBody>
                  <a:tcPr/>
                </a:tc>
                <a:extLst>
                  <a:ext uri="{0D108BD9-81ED-4DB2-BD59-A6C34878D82A}">
                    <a16:rowId xmlns:a16="http://schemas.microsoft.com/office/drawing/2014/main" val="3223020969"/>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PC–01</a:t>
                      </a:r>
                      <a:endParaRPr kumimoji="0" lang="en-US" sz="9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t>Hospitals must report a minimum of 10 cases.</a:t>
                      </a:r>
                      <a:endParaRPr kumimoji="0" lang="en-US" sz="9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2376418090"/>
                  </a:ext>
                </a:extLst>
              </a:tr>
              <a:tr h="0">
                <a:tc gridSpan="3">
                  <a:txBody>
                    <a:bodyPr/>
                    <a:lstStyle/>
                    <a:p>
                      <a:pPr marL="0" lvl="0" indent="0" algn="ctr">
                        <a:buFont typeface="Arial" panose="020B0604020202020204" pitchFamily="34" charset="0"/>
                        <a:buNone/>
                      </a:pPr>
                      <a:r>
                        <a:rPr lang="en-US" sz="900" b="1" dirty="0">
                          <a:solidFill>
                            <a:schemeClr val="tx2"/>
                          </a:solidFill>
                        </a:rPr>
                        <a:t> Efficiency and Cost Reduction Domain</a:t>
                      </a:r>
                      <a:endParaRPr lang="en-US" sz="900" b="1" dirty="0">
                        <a:solidFill>
                          <a:schemeClr val="tx2"/>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sz="1000" dirty="0"/>
                    </a:p>
                  </a:txBody>
                  <a:tcPr/>
                </a:tc>
                <a:tc hMerge="1">
                  <a:txBody>
                    <a:bodyPr/>
                    <a:lstStyle/>
                    <a:p>
                      <a:endParaRPr lang="en-US"/>
                    </a:p>
                  </a:txBody>
                  <a:tcPr/>
                </a:tc>
                <a:extLst>
                  <a:ext uri="{0D108BD9-81ED-4DB2-BD59-A6C34878D82A}">
                    <a16:rowId xmlns:a16="http://schemas.microsoft.com/office/drawing/2014/main" val="1785931575"/>
                  </a:ext>
                </a:extLst>
              </a:tr>
              <a:tr h="0">
                <a:tc>
                  <a:txBody>
                    <a:bodyPr/>
                    <a:lstStyle/>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MSPB</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AMI Payment</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HF Payment</a:t>
                      </a:r>
                    </a:p>
                    <a:p>
                      <a:pPr marL="171450" lvl="0" indent="-171450" algn="l">
                        <a:buFont typeface="Arial" panose="020B0604020202020204" pitchFamily="34" charset="0"/>
                        <a:buChar char="•"/>
                      </a:pPr>
                      <a:r>
                        <a:rPr lang="en-US" sz="900" dirty="0">
                          <a:latin typeface="Tahoma" panose="020B0604030504040204" pitchFamily="34" charset="0"/>
                          <a:ea typeface="Tahoma" panose="020B0604030504040204" pitchFamily="34" charset="0"/>
                          <a:cs typeface="Tahoma" panose="020B0604030504040204" pitchFamily="34" charset="0"/>
                        </a:rPr>
                        <a:t>PN Payment *</a:t>
                      </a:r>
                      <a:endParaRPr lang="en-US" sz="900" b="1" dirty="0">
                        <a:solidFill>
                          <a:schemeClr val="tx2"/>
                        </a:solidFill>
                        <a:latin typeface="Tahoma" panose="020B0604030504040204" pitchFamily="34" charset="0"/>
                        <a:ea typeface="Tahoma" panose="020B0604030504040204" pitchFamily="34" charset="0"/>
                        <a:cs typeface="Tahoma" panose="020B0604030504040204" pitchFamily="34" charset="0"/>
                      </a:endParaRPr>
                    </a:p>
                  </a:txBody>
                  <a:tcPr/>
                </a:tc>
                <a:tc gridSpan="2">
                  <a:txBody>
                    <a:bodyPr/>
                    <a:lstStyle/>
                    <a:p>
                      <a:r>
                        <a:rPr lang="en-US" sz="900" dirty="0">
                          <a:latin typeface="Tahoma" panose="020B0604030504040204" pitchFamily="34" charset="0"/>
                          <a:ea typeface="Tahoma" panose="020B0604030504040204" pitchFamily="34" charset="0"/>
                          <a:cs typeface="Tahoma" panose="020B0604030504040204" pitchFamily="34" charset="0"/>
                        </a:rPr>
                        <a:t>Hospitals must report a minimum number of 25 cases.</a:t>
                      </a:r>
                    </a:p>
                  </a:txBody>
                  <a:tcPr/>
                </a:tc>
                <a:tc hMerge="1">
                  <a:txBody>
                    <a:bodyPr/>
                    <a:lstStyle/>
                    <a:p>
                      <a:endParaRPr lang="en-US"/>
                    </a:p>
                  </a:txBody>
                  <a:tcPr/>
                </a:tc>
                <a:extLst>
                  <a:ext uri="{0D108BD9-81ED-4DB2-BD59-A6C34878D82A}">
                    <a16:rowId xmlns:a16="http://schemas.microsoft.com/office/drawing/2014/main" val="1125941866"/>
                  </a:ext>
                </a:extLst>
              </a:tr>
            </a:tbl>
          </a:graphicData>
        </a:graphic>
      </p:graphicFrame>
      <p:sp>
        <p:nvSpPr>
          <p:cNvPr id="4" name="Rectangle 2">
            <a:extLst>
              <a:ext uri="{FF2B5EF4-FFF2-40B4-BE49-F238E27FC236}">
                <a16:creationId xmlns:a16="http://schemas.microsoft.com/office/drawing/2014/main" id="{8EFAA230-6B2E-40D4-A312-26CDAB1B4DBE}"/>
              </a:ext>
            </a:extLst>
          </p:cNvPr>
          <p:cNvSpPr txBox="1">
            <a:spLocks noChangeArrowheads="1"/>
          </p:cNvSpPr>
          <p:nvPr/>
        </p:nvSpPr>
        <p:spPr bwMode="auto">
          <a:xfrm>
            <a:off x="381000" y="23327"/>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Value-Based Purchasing Program </a:t>
            </a:r>
          </a:p>
        </p:txBody>
      </p:sp>
      <p:cxnSp>
        <p:nvCxnSpPr>
          <p:cNvPr id="10" name="Straight Connector 9">
            <a:extLst>
              <a:ext uri="{FF2B5EF4-FFF2-40B4-BE49-F238E27FC236}">
                <a16:creationId xmlns:a16="http://schemas.microsoft.com/office/drawing/2014/main" id="{4E9E4006-22C5-4238-A4B8-F91EB74E2D1E}"/>
              </a:ext>
            </a:extLst>
          </p:cNvPr>
          <p:cNvCxnSpPr>
            <a:cxnSpLocks/>
          </p:cNvCxnSpPr>
          <p:nvPr/>
        </p:nvCxnSpPr>
        <p:spPr bwMode="auto">
          <a:xfrm>
            <a:off x="76200" y="586890"/>
            <a:ext cx="9067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Rectangle 11">
            <a:extLst>
              <a:ext uri="{FF2B5EF4-FFF2-40B4-BE49-F238E27FC236}">
                <a16:creationId xmlns:a16="http://schemas.microsoft.com/office/drawing/2014/main" id="{42DBF4CF-CA34-40EB-BF5E-A98BB2146DF6}"/>
              </a:ext>
            </a:extLst>
          </p:cNvPr>
          <p:cNvSpPr/>
          <p:nvPr/>
        </p:nvSpPr>
        <p:spPr>
          <a:xfrm>
            <a:off x="187001" y="688788"/>
            <a:ext cx="8801100" cy="461665"/>
          </a:xfrm>
          <a:prstGeom prst="rect">
            <a:avLst/>
          </a:prstGeom>
        </p:spPr>
        <p:txBody>
          <a:bodyPr wrap="square">
            <a:spAutoFit/>
          </a:bodyPr>
          <a:lstStyle/>
          <a:p>
            <a:pPr marL="285750" indent="-285750">
              <a:buFont typeface="Arial" panose="020B0604020202020204" pitchFamily="34" charset="0"/>
              <a:buChar char="•"/>
            </a:pPr>
            <a:r>
              <a:rPr lang="en-US" dirty="0">
                <a:ea typeface="Tahoma" panose="020B0604030504040204" pitchFamily="34" charset="0"/>
                <a:cs typeface="Tahoma" panose="020B0604030504040204" pitchFamily="34" charset="0"/>
              </a:rPr>
              <a:t>CMS  finalizes its proposal that hospitals must report a minimum number of 25 cases per measure in order to receive a measure score on the condition-specific payment measures as proposed.</a:t>
            </a:r>
            <a:r>
              <a:rPr lang="en-US" dirty="0"/>
              <a:t> </a:t>
            </a:r>
            <a:endParaRPr lang="en-US" dirty="0">
              <a:ea typeface="Tahoma" panose="020B0604030504040204" pitchFamily="34" charset="0"/>
              <a:cs typeface="Tahoma" panose="020B0604030504040204" pitchFamily="34" charset="0"/>
            </a:endParaRPr>
          </a:p>
        </p:txBody>
      </p:sp>
      <p:sp>
        <p:nvSpPr>
          <p:cNvPr id="14" name="Slide Number Placeholder 10">
            <a:extLst>
              <a:ext uri="{FF2B5EF4-FFF2-40B4-BE49-F238E27FC236}">
                <a16:creationId xmlns:a16="http://schemas.microsoft.com/office/drawing/2014/main" id="{414D5B5A-9445-4B60-9125-A9A30ACC0242}"/>
              </a:ext>
            </a:extLst>
          </p:cNvPr>
          <p:cNvSpPr txBox="1">
            <a:spLocks/>
          </p:cNvSpPr>
          <p:nvPr/>
        </p:nvSpPr>
        <p:spPr bwMode="auto">
          <a:xfrm>
            <a:off x="8014996" y="6248400"/>
            <a:ext cx="838200" cy="320675"/>
          </a:xfrm>
          <a:prstGeom prst="rect">
            <a:avLst/>
          </a:prstGeom>
          <a:noFill/>
          <a:ln w="9525">
            <a:noFill/>
            <a:miter lim="800000"/>
            <a:headEnd/>
            <a:tailEnd/>
          </a:ln>
        </p:spPr>
        <p:txBody>
          <a:bodyPr/>
          <a:lstStyle/>
          <a:p>
            <a:pPr algn="ctr"/>
            <a:r>
              <a:rPr lang="en-US" sz="1600" dirty="0"/>
              <a:t>25</a:t>
            </a:r>
          </a:p>
        </p:txBody>
      </p:sp>
    </p:spTree>
    <p:extLst>
      <p:ext uri="{BB962C8B-B14F-4D97-AF65-F5344CB8AC3E}">
        <p14:creationId xmlns:p14="http://schemas.microsoft.com/office/powerpoint/2010/main" val="3139020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HAC Reduction Program</a:t>
            </a:r>
          </a:p>
        </p:txBody>
      </p:sp>
      <p:cxnSp>
        <p:nvCxnSpPr>
          <p:cNvPr id="31747"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1748" name="Slide Number Placeholder 10"/>
          <p:cNvSpPr txBox="1">
            <a:spLocks/>
          </p:cNvSpPr>
          <p:nvPr/>
        </p:nvSpPr>
        <p:spPr bwMode="auto">
          <a:xfrm>
            <a:off x="8229600" y="6324600"/>
            <a:ext cx="609600" cy="533400"/>
          </a:xfrm>
          <a:prstGeom prst="rect">
            <a:avLst/>
          </a:prstGeom>
          <a:noFill/>
          <a:ln w="9525">
            <a:noFill/>
            <a:miter lim="800000"/>
            <a:headEnd/>
            <a:tailEnd/>
          </a:ln>
        </p:spPr>
        <p:txBody>
          <a:bodyPr/>
          <a:lstStyle/>
          <a:p>
            <a:pPr algn="ctr"/>
            <a:r>
              <a:rPr lang="en-US" sz="1600" dirty="0"/>
              <a:t>26</a:t>
            </a:r>
          </a:p>
        </p:txBody>
      </p:sp>
      <p:sp>
        <p:nvSpPr>
          <p:cNvPr id="2" name="Rectangle 1"/>
          <p:cNvSpPr/>
          <p:nvPr/>
        </p:nvSpPr>
        <p:spPr>
          <a:xfrm>
            <a:off x="259080" y="815528"/>
            <a:ext cx="7818120" cy="338554"/>
          </a:xfrm>
          <a:prstGeom prst="rect">
            <a:avLst/>
          </a:prstGeom>
        </p:spPr>
        <p:txBody>
          <a:bodyPr wrap="square">
            <a:spAutoFit/>
          </a:bodyPr>
          <a:lstStyle/>
          <a:p>
            <a:endParaRPr lang="en-US" sz="1600" dirty="0">
              <a:ea typeface="Tahoma" panose="020B0604030504040204" pitchFamily="34" charset="0"/>
              <a:cs typeface="Tahoma" panose="020B0604030504040204" pitchFamily="34" charset="0"/>
            </a:endParaRPr>
          </a:p>
        </p:txBody>
      </p:sp>
      <p:sp>
        <p:nvSpPr>
          <p:cNvPr id="5" name="Rectangle 4"/>
          <p:cNvSpPr/>
          <p:nvPr/>
        </p:nvSpPr>
        <p:spPr>
          <a:xfrm>
            <a:off x="152400" y="914400"/>
            <a:ext cx="8534400" cy="3323987"/>
          </a:xfrm>
          <a:prstGeom prst="rect">
            <a:avLst/>
          </a:prstGeom>
        </p:spPr>
        <p:txBody>
          <a:bodyPr wrap="square">
            <a:spAutoFit/>
          </a:bodyPr>
          <a:lstStyle/>
          <a:p>
            <a:pPr marL="171450" indent="-171450">
              <a:buFont typeface="Arial"/>
              <a:buChar char="•"/>
            </a:pPr>
            <a:r>
              <a:rPr lang="en-US" sz="1500" dirty="0"/>
              <a:t>CMS does not provide a specific number for the level of savings achieved by the HAC program, although it is reasonable to assume that the savings from year-to-year are relatively stable, and will not increase in FY18 relative to FY17 as the payment penalty will always apply to 25 percent of hospitals on an annual basis.  </a:t>
            </a:r>
          </a:p>
          <a:p>
            <a:endParaRPr lang="en-US" sz="1500" dirty="0"/>
          </a:p>
          <a:p>
            <a:pPr marL="171450" indent="-171450">
              <a:buFont typeface="Arial"/>
              <a:buChar char="•"/>
            </a:pPr>
            <a:r>
              <a:rPr lang="en-US" sz="1500" dirty="0"/>
              <a:t>CMS adopts time periods for the FY20 HAC Reduction Program and modifies changes to the extraordinary circumstances exceptions beginning in FY18. </a:t>
            </a:r>
          </a:p>
          <a:p>
            <a:pPr marL="171450" indent="-171450">
              <a:buFont typeface="Arial"/>
              <a:buChar char="•"/>
            </a:pPr>
            <a:endParaRPr lang="en-US" sz="1500" dirty="0"/>
          </a:p>
          <a:p>
            <a:pPr marL="171450" indent="-171450">
              <a:buFont typeface="Arial"/>
              <a:buChar char="•"/>
            </a:pPr>
            <a:endParaRPr lang="en-US" sz="1500" dirty="0"/>
          </a:p>
          <a:p>
            <a:pPr marL="171450" indent="-171450">
              <a:buFont typeface="Arial"/>
              <a:buChar char="•"/>
            </a:pPr>
            <a:endParaRPr lang="en-US" sz="1500" dirty="0"/>
          </a:p>
          <a:p>
            <a:pPr marL="171450" indent="-171450">
              <a:buFont typeface="Arial"/>
              <a:buChar char="•"/>
            </a:pPr>
            <a:endParaRPr lang="en-US" sz="1500" dirty="0"/>
          </a:p>
          <a:p>
            <a:endParaRPr lang="en-US" sz="1500" dirty="0"/>
          </a:p>
          <a:p>
            <a:br>
              <a:rPr lang="en-US" sz="1500" dirty="0"/>
            </a:br>
            <a:endParaRPr lang="en-US" sz="1500" dirty="0"/>
          </a:p>
        </p:txBody>
      </p:sp>
      <p:pic>
        <p:nvPicPr>
          <p:cNvPr id="8" name="Picture 7">
            <a:extLst>
              <a:ext uri="{FF2B5EF4-FFF2-40B4-BE49-F238E27FC236}">
                <a16:creationId xmlns:a16="http://schemas.microsoft.com/office/drawing/2014/main" id="{CE5913B5-B4F8-487D-82D7-66B64FDB90BE}"/>
              </a:ext>
            </a:extLst>
          </p:cNvPr>
          <p:cNvPicPr>
            <a:picLocks noChangeAspect="1"/>
          </p:cNvPicPr>
          <p:nvPr/>
        </p:nvPicPr>
        <p:blipFill>
          <a:blip r:embed="rId2"/>
          <a:stretch>
            <a:fillRect/>
          </a:stretch>
        </p:blipFill>
        <p:spPr>
          <a:xfrm>
            <a:off x="183502" y="2693778"/>
            <a:ext cx="8819423" cy="2848014"/>
          </a:xfrm>
          <a:prstGeom prst="rect">
            <a:avLst/>
          </a:prstGeom>
        </p:spPr>
      </p:pic>
      <p:sp>
        <p:nvSpPr>
          <p:cNvPr id="4" name="TextBox 3">
            <a:extLst>
              <a:ext uri="{FF2B5EF4-FFF2-40B4-BE49-F238E27FC236}">
                <a16:creationId xmlns:a16="http://schemas.microsoft.com/office/drawing/2014/main" id="{BEEAC0D7-5310-4471-B73F-177F66FF78E0}"/>
              </a:ext>
            </a:extLst>
          </p:cNvPr>
          <p:cNvSpPr txBox="1"/>
          <p:nvPr/>
        </p:nvSpPr>
        <p:spPr>
          <a:xfrm>
            <a:off x="114300" y="5710395"/>
            <a:ext cx="8839200" cy="276999"/>
          </a:xfrm>
          <a:prstGeom prst="rect">
            <a:avLst/>
          </a:prstGeom>
          <a:noFill/>
        </p:spPr>
        <p:txBody>
          <a:bodyPr wrap="square" rtlCol="0">
            <a:spAutoFit/>
          </a:bodyPr>
          <a:lstStyle/>
          <a:p>
            <a:r>
              <a:rPr lang="en-US" dirty="0"/>
              <a:t>See </a:t>
            </a:r>
            <a:r>
              <a:rPr lang="en-US" b="1" dirty="0"/>
              <a:t>Appendix 10 </a:t>
            </a:r>
            <a:r>
              <a:rPr lang="en-US" dirty="0"/>
              <a:t>for 2015-2020 HAC Reduction Program Measures, Performance Periods, and Domain Weights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DCCDF7-D726-454F-933B-6F632C472F47}"/>
              </a:ext>
            </a:extLst>
          </p:cNvPr>
          <p:cNvSpPr txBox="1">
            <a:spLocks noChangeArrowheads="1"/>
          </p:cNvSpPr>
          <p:nvPr/>
        </p:nvSpPr>
        <p:spPr bwMode="auto">
          <a:xfrm>
            <a:off x="4572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HAC Reduction Program</a:t>
            </a:r>
          </a:p>
        </p:txBody>
      </p:sp>
      <p:cxnSp>
        <p:nvCxnSpPr>
          <p:cNvPr id="3" name="Straight Connector 6">
            <a:extLst>
              <a:ext uri="{FF2B5EF4-FFF2-40B4-BE49-F238E27FC236}">
                <a16:creationId xmlns:a16="http://schemas.microsoft.com/office/drawing/2014/main" id="{E0B3C3E6-4898-4A34-BE96-046F7E58E1FA}"/>
              </a:ext>
            </a:extLst>
          </p:cNvPr>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4" name="Rectangle 3">
            <a:extLst>
              <a:ext uri="{FF2B5EF4-FFF2-40B4-BE49-F238E27FC236}">
                <a16:creationId xmlns:a16="http://schemas.microsoft.com/office/drawing/2014/main" id="{04B6ADE2-F5BE-47DA-8383-8376F58BB498}"/>
              </a:ext>
            </a:extLst>
          </p:cNvPr>
          <p:cNvSpPr/>
          <p:nvPr/>
        </p:nvSpPr>
        <p:spPr bwMode="auto">
          <a:xfrm>
            <a:off x="266700" y="914400"/>
            <a:ext cx="8534400" cy="48768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5" name="Rectangle 4">
            <a:extLst>
              <a:ext uri="{FF2B5EF4-FFF2-40B4-BE49-F238E27FC236}">
                <a16:creationId xmlns:a16="http://schemas.microsoft.com/office/drawing/2014/main" id="{D72624A9-47C5-4396-8B3B-5996E3839A33}"/>
              </a:ext>
            </a:extLst>
          </p:cNvPr>
          <p:cNvSpPr/>
          <p:nvPr/>
        </p:nvSpPr>
        <p:spPr>
          <a:xfrm>
            <a:off x="533400" y="1066801"/>
            <a:ext cx="8077200" cy="3850285"/>
          </a:xfrm>
          <a:prstGeom prst="rect">
            <a:avLst/>
          </a:prstGeom>
        </p:spPr>
        <p:txBody>
          <a:bodyPr wrap="square">
            <a:spAutoFit/>
          </a:bodyPr>
          <a:lstStyle/>
          <a:p>
            <a:pPr>
              <a:lnSpc>
                <a:spcPct val="107000"/>
              </a:lnSpc>
              <a:spcBef>
                <a:spcPts val="0"/>
              </a:spcBef>
              <a:spcAft>
                <a:spcPts val="0"/>
              </a:spcAft>
            </a:pPr>
            <a:r>
              <a:rPr lang="en-US" sz="2000" b="1" dirty="0">
                <a:solidFill>
                  <a:srgbClr val="000000"/>
                </a:solidFill>
                <a:ea typeface="Times New Roman" panose="02020603050405020304" pitchFamily="18" charset="0"/>
                <a:cs typeface="Times New Roman" panose="02020603050405020304" pitchFamily="18" charset="0"/>
              </a:rPr>
              <a:t>Data Collection Time Periods for FY20 HAC Reduction Program Measures</a:t>
            </a:r>
          </a:p>
          <a:p>
            <a:pPr>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0"/>
              </a:spcAft>
              <a:buFont typeface="Arial" panose="020B0604020202020204" pitchFamily="34" charset="0"/>
              <a:buChar char="•"/>
              <a:tabLst>
                <a:tab pos="914400" algn="l"/>
              </a:tabLst>
            </a:pPr>
            <a:r>
              <a:rPr lang="en-US" sz="2000" dirty="0">
                <a:solidFill>
                  <a:srgbClr val="000000"/>
                </a:solidFill>
                <a:ea typeface="Times New Roman" panose="02020603050405020304" pitchFamily="18" charset="0"/>
                <a:cs typeface="Times New Roman" panose="02020603050405020304" pitchFamily="18" charset="0"/>
              </a:rPr>
              <a:t>CMS finalizes that a two-year period will be used for all  program measures.</a:t>
            </a:r>
          </a:p>
          <a:p>
            <a:pPr lvl="1">
              <a:spcBef>
                <a:spcPts val="0"/>
              </a:spcBef>
              <a:spcAft>
                <a:spcPts val="0"/>
              </a:spcAft>
              <a:tabLst>
                <a:tab pos="914400" algn="l"/>
              </a:tabLst>
            </a:pPr>
            <a:endParaRPr lang="en-US" sz="2000" dirty="0">
              <a:cs typeface="Times New Roman" panose="02020603050405020304" pitchFamily="18" charset="0"/>
            </a:endParaRPr>
          </a:p>
          <a:p>
            <a:pPr marL="742950" lvl="1" indent="-285750">
              <a:spcBef>
                <a:spcPts val="0"/>
              </a:spcBef>
              <a:spcAft>
                <a:spcPts val="0"/>
              </a:spcAft>
              <a:buFont typeface="Arial" panose="020B0604020202020204" pitchFamily="34" charset="0"/>
              <a:buChar char="•"/>
              <a:tabLst>
                <a:tab pos="914400" algn="l"/>
              </a:tabLst>
            </a:pPr>
            <a:r>
              <a:rPr lang="en-US" sz="2000" dirty="0">
                <a:solidFill>
                  <a:srgbClr val="000000"/>
                </a:solidFill>
                <a:ea typeface="Times New Roman" panose="02020603050405020304" pitchFamily="18" charset="0"/>
                <a:cs typeface="Times New Roman" panose="02020603050405020304" pitchFamily="18" charset="0"/>
              </a:rPr>
              <a:t>Domain 1 Patient Safety and Adverse Events composite measure will have a data collection period of July 1, 2016, through June 30, 2018.</a:t>
            </a:r>
          </a:p>
          <a:p>
            <a:pPr lvl="1">
              <a:spcBef>
                <a:spcPts val="0"/>
              </a:spcBef>
              <a:spcAft>
                <a:spcPts val="0"/>
              </a:spcAft>
              <a:tabLst>
                <a:tab pos="914400" algn="l"/>
              </a:tabLst>
            </a:pPr>
            <a:endParaRPr lang="en-US" sz="2000" dirty="0">
              <a:cs typeface="Times New Roman" panose="02020603050405020304" pitchFamily="18" charset="0"/>
            </a:endParaRPr>
          </a:p>
          <a:p>
            <a:pPr marL="742950" lvl="1" indent="-285750">
              <a:spcBef>
                <a:spcPts val="0"/>
              </a:spcBef>
              <a:spcAft>
                <a:spcPts val="0"/>
              </a:spcAft>
              <a:buFont typeface="Arial" panose="020B0604020202020204" pitchFamily="34" charset="0"/>
              <a:buChar char="•"/>
              <a:tabLst>
                <a:tab pos="914400" algn="l"/>
              </a:tabLst>
            </a:pPr>
            <a:r>
              <a:rPr lang="en-US" sz="2000" dirty="0">
                <a:solidFill>
                  <a:srgbClr val="000000"/>
                </a:solidFill>
                <a:ea typeface="Times New Roman" panose="02020603050405020304" pitchFamily="18" charset="0"/>
                <a:cs typeface="Times New Roman" panose="02020603050405020304" pitchFamily="18" charset="0"/>
              </a:rPr>
              <a:t>For the CDC NHSN measures in Domain 2, a two-year period will be calendar years 2017 and 2018.</a:t>
            </a:r>
            <a:endParaRPr lang="en-US" sz="2000" dirty="0">
              <a:effectLst/>
              <a:cs typeface="Times New Roman" panose="02020603050405020304" pitchFamily="18" charset="0"/>
            </a:endParaRPr>
          </a:p>
        </p:txBody>
      </p:sp>
      <p:sp>
        <p:nvSpPr>
          <p:cNvPr id="9" name="Slide Number Placeholder 10">
            <a:extLst>
              <a:ext uri="{FF2B5EF4-FFF2-40B4-BE49-F238E27FC236}">
                <a16:creationId xmlns:a16="http://schemas.microsoft.com/office/drawing/2014/main" id="{67782EC7-104A-4033-965F-AE61D9E6145B}"/>
              </a:ext>
            </a:extLst>
          </p:cNvPr>
          <p:cNvSpPr txBox="1">
            <a:spLocks/>
          </p:cNvSpPr>
          <p:nvPr/>
        </p:nvSpPr>
        <p:spPr bwMode="auto">
          <a:xfrm>
            <a:off x="8197720" y="6203302"/>
            <a:ext cx="609600" cy="685800"/>
          </a:xfrm>
          <a:prstGeom prst="rect">
            <a:avLst/>
          </a:prstGeom>
          <a:noFill/>
          <a:ln w="9525">
            <a:noFill/>
            <a:miter lim="800000"/>
            <a:headEnd/>
            <a:tailEnd/>
          </a:ln>
        </p:spPr>
        <p:txBody>
          <a:bodyPr/>
          <a:lstStyle/>
          <a:p>
            <a:pPr algn="ctr"/>
            <a:r>
              <a:rPr lang="en-US" sz="1600" dirty="0"/>
              <a:t>27</a:t>
            </a:r>
          </a:p>
        </p:txBody>
      </p:sp>
    </p:spTree>
    <p:extLst>
      <p:ext uri="{BB962C8B-B14F-4D97-AF65-F5344CB8AC3E}">
        <p14:creationId xmlns:p14="http://schemas.microsoft.com/office/powerpoint/2010/main" val="2293843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25666"/>
            <a:ext cx="8001000" cy="774224"/>
          </a:xfrm>
          <a:prstGeom prst="rect">
            <a:avLst/>
          </a:prstGeom>
          <a:noFill/>
          <a:ln w="57150">
            <a:noFill/>
            <a:miter lim="800000"/>
            <a:headEnd/>
            <a:tailEnd/>
          </a:ln>
        </p:spPr>
        <p:txBody>
          <a:bodyPr lIns="91436" tIns="45716" rIns="91436" bIns="45716" anchor="ctr"/>
          <a:lstStyle/>
          <a:p>
            <a:pPr algn="ctr">
              <a:defRPr/>
            </a:pPr>
            <a:endParaRPr lang="en-US" sz="2800" b="1" kern="0" dirty="0">
              <a:solidFill>
                <a:srgbClr val="336699"/>
              </a:solidFill>
              <a:latin typeface="+mj-lt"/>
              <a:ea typeface="+mj-ea"/>
              <a:cs typeface="+mj-cs"/>
            </a:endParaRPr>
          </a:p>
        </p:txBody>
      </p:sp>
      <p:cxnSp>
        <p:nvCxnSpPr>
          <p:cNvPr id="4" name="Straight Connector 3"/>
          <p:cNvCxnSpPr/>
          <p:nvPr/>
        </p:nvCxnSpPr>
        <p:spPr bwMode="auto">
          <a:xfrm>
            <a:off x="9286" y="614065"/>
            <a:ext cx="9134714"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 name="Slide Number Placeholder 10"/>
          <p:cNvSpPr txBox="1">
            <a:spLocks/>
          </p:cNvSpPr>
          <p:nvPr/>
        </p:nvSpPr>
        <p:spPr bwMode="auto">
          <a:xfrm>
            <a:off x="8077200" y="6248400"/>
            <a:ext cx="838200" cy="381000"/>
          </a:xfrm>
          <a:prstGeom prst="rect">
            <a:avLst/>
          </a:prstGeom>
          <a:noFill/>
          <a:ln w="9525">
            <a:noFill/>
            <a:miter lim="800000"/>
            <a:headEnd/>
            <a:tailEnd/>
          </a:ln>
        </p:spPr>
        <p:txBody>
          <a:bodyPr/>
          <a:lstStyle/>
          <a:p>
            <a:pPr algn="ctr"/>
            <a:r>
              <a:rPr lang="en-US" sz="1600" dirty="0"/>
              <a:t>28</a:t>
            </a:r>
          </a:p>
        </p:txBody>
      </p:sp>
      <p:sp>
        <p:nvSpPr>
          <p:cNvPr id="3" name="Rectangle 2"/>
          <p:cNvSpPr/>
          <p:nvPr/>
        </p:nvSpPr>
        <p:spPr>
          <a:xfrm>
            <a:off x="76200" y="152400"/>
            <a:ext cx="8915400" cy="461665"/>
          </a:xfrm>
          <a:prstGeom prst="rect">
            <a:avLst/>
          </a:prstGeom>
        </p:spPr>
        <p:txBody>
          <a:bodyPr wrap="square">
            <a:spAutoFit/>
          </a:bodyPr>
          <a:lstStyle/>
          <a:p>
            <a:pPr algn="ctr">
              <a:defRPr/>
            </a:pPr>
            <a:r>
              <a:rPr lang="en-US" sz="2400" b="1" kern="0" dirty="0">
                <a:solidFill>
                  <a:srgbClr val="336699"/>
                </a:solidFill>
              </a:rPr>
              <a:t>Rural Community Hospital Demonstration Program</a:t>
            </a:r>
          </a:p>
        </p:txBody>
      </p:sp>
      <p:sp>
        <p:nvSpPr>
          <p:cNvPr id="5" name="Rectangle 4">
            <a:extLst>
              <a:ext uri="{FF2B5EF4-FFF2-40B4-BE49-F238E27FC236}">
                <a16:creationId xmlns:a16="http://schemas.microsoft.com/office/drawing/2014/main" id="{3D0CACDF-3663-43A8-BF3A-F577A51242ED}"/>
              </a:ext>
            </a:extLst>
          </p:cNvPr>
          <p:cNvSpPr/>
          <p:nvPr/>
        </p:nvSpPr>
        <p:spPr bwMode="auto">
          <a:xfrm>
            <a:off x="136849" y="724337"/>
            <a:ext cx="8839200" cy="5201082"/>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7DB3F3FA-C443-468A-B94F-E850E2510714}"/>
              </a:ext>
            </a:extLst>
          </p:cNvPr>
          <p:cNvSpPr/>
          <p:nvPr/>
        </p:nvSpPr>
        <p:spPr>
          <a:xfrm>
            <a:off x="136849" y="770346"/>
            <a:ext cx="8714014" cy="4616648"/>
          </a:xfrm>
          <a:prstGeom prst="rect">
            <a:avLst/>
          </a:prstGeom>
        </p:spPr>
        <p:txBody>
          <a:bodyPr wrap="square">
            <a:spAutoFit/>
          </a:bodyPr>
          <a:lstStyle/>
          <a:p>
            <a:pPr lvl="0">
              <a:spcBef>
                <a:spcPts val="0"/>
              </a:spcBef>
              <a:spcAft>
                <a:spcPts val="0"/>
              </a:spcAft>
              <a:tabLst>
                <a:tab pos="457200" algn="l"/>
              </a:tabLst>
            </a:pPr>
            <a:endParaRPr lang="en-US" sz="14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Under the demonstration,  a rural community hospital in rural areas of 10 states with low population densities (as identified by the Secretary) is paid reasonable cost for covered inpatient hospital services furnished to Medicare beneficiaries.</a:t>
            </a:r>
          </a:p>
          <a:p>
            <a:pPr marL="342900" lvl="0" indent="-342900">
              <a:spcBef>
                <a:spcPts val="0"/>
              </a:spcBef>
              <a:spcAft>
                <a:spcPts val="0"/>
              </a:spcAft>
              <a:buFont typeface="Arial" panose="020B0604020202020204" pitchFamily="34" charset="0"/>
              <a:buChar char="•"/>
              <a:tabLst>
                <a:tab pos="457200" algn="l"/>
              </a:tabLst>
            </a:pPr>
            <a:endParaRPr lang="en-US" sz="14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Original demonstration was required to begin on January 1, 2005, and last five years.</a:t>
            </a:r>
          </a:p>
          <a:p>
            <a:pPr marL="342900" lvl="0" indent="-342900">
              <a:spcBef>
                <a:spcPts val="0"/>
              </a:spcBef>
              <a:spcAft>
                <a:spcPts val="0"/>
              </a:spcAft>
              <a:buFont typeface="Arial" panose="020B0604020202020204" pitchFamily="34" charset="0"/>
              <a:buChar char="•"/>
              <a:tabLst>
                <a:tab pos="457200" algn="l"/>
              </a:tabLst>
            </a:pPr>
            <a:endParaRPr lang="en-US" sz="14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ACA extended the program for additional five years.</a:t>
            </a:r>
          </a:p>
          <a:p>
            <a:pPr lvl="0">
              <a:spcBef>
                <a:spcPts val="0"/>
              </a:spcBef>
              <a:spcAft>
                <a:spcPts val="0"/>
              </a:spcAft>
              <a:tabLst>
                <a:tab pos="457200" algn="l"/>
              </a:tabLst>
            </a:pPr>
            <a:endParaRPr lang="en-US" sz="14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The 21</a:t>
            </a:r>
            <a:r>
              <a:rPr lang="en-US" sz="1400" baseline="30000" dirty="0">
                <a:solidFill>
                  <a:srgbClr val="000000"/>
                </a:solidFill>
                <a:ea typeface="Times New Roman" panose="02020603050405020304" pitchFamily="18" charset="0"/>
                <a:cs typeface="Times New Roman" panose="02020603050405020304" pitchFamily="18" charset="0"/>
              </a:rPr>
              <a:t>st</a:t>
            </a:r>
            <a:r>
              <a:rPr lang="en-US" sz="1400" dirty="0">
                <a:solidFill>
                  <a:srgbClr val="000000"/>
                </a:solidFill>
                <a:ea typeface="Times New Roman" panose="02020603050405020304" pitchFamily="18" charset="0"/>
                <a:cs typeface="Times New Roman" panose="02020603050405020304" pitchFamily="18" charset="0"/>
              </a:rPr>
              <a:t> Century Cures Act extended the program for five more years.</a:t>
            </a:r>
          </a:p>
          <a:p>
            <a:pPr lvl="0">
              <a:spcBef>
                <a:spcPts val="0"/>
              </a:spcBef>
              <a:spcAft>
                <a:spcPts val="0"/>
              </a:spcAft>
              <a:tabLst>
                <a:tab pos="457200" algn="l"/>
              </a:tabLst>
            </a:pPr>
            <a:endParaRPr lang="en-US" sz="14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CMS distinguishes among hospitals participating in the Demonstration during different periods by cohort: </a:t>
            </a:r>
          </a:p>
          <a:p>
            <a:pPr marL="342900" lvl="0" indent="-342900">
              <a:spcBef>
                <a:spcPts val="0"/>
              </a:spcBef>
              <a:spcAft>
                <a:spcPts val="0"/>
              </a:spcAft>
              <a:buFont typeface="Arial" panose="020B0604020202020204" pitchFamily="34" charset="0"/>
              <a:buChar char="•"/>
              <a:tabLst>
                <a:tab pos="457200" algn="l"/>
              </a:tabLst>
            </a:pPr>
            <a:endParaRPr lang="en-US" sz="1400" dirty="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400" dirty="0">
                <a:solidFill>
                  <a:srgbClr val="000000"/>
                </a:solidFill>
                <a:ea typeface="Times New Roman" panose="02020603050405020304" pitchFamily="18" charset="0"/>
                <a:cs typeface="Times New Roman" panose="02020603050405020304" pitchFamily="18" charset="0"/>
              </a:rPr>
              <a:t>Cohort 1 – The 7 originally participating hospitals (selected in 2004 or 2008) that ended their scheduled five-year periods of performance on a rolling basis during FY15 under the ACA extension.</a:t>
            </a:r>
          </a:p>
          <a:p>
            <a:pPr lvl="1">
              <a:spcBef>
                <a:spcPts val="0"/>
              </a:spcBef>
              <a:spcAft>
                <a:spcPts val="0"/>
              </a:spcAft>
              <a:tabLst>
                <a:tab pos="914400" algn="l"/>
              </a:tabLst>
            </a:pPr>
            <a:endParaRPr lang="en-US" sz="1400" dirty="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400" dirty="0">
                <a:solidFill>
                  <a:srgbClr val="000000"/>
                </a:solidFill>
                <a:ea typeface="Times New Roman" panose="02020603050405020304" pitchFamily="18" charset="0"/>
                <a:cs typeface="Times New Roman" panose="02020603050405020304" pitchFamily="18" charset="0"/>
              </a:rPr>
              <a:t>Cohort 2 – The 14 hospitals that began participating in demo under the ACA authority, and ended scheduled five-year periods of performance on a rolling basis from April 30, 2016, through December 31, 2016. (CMS notes that one hospital in Cohort 2 closed in October 2015).</a:t>
            </a:r>
            <a:endParaRPr lang="en-US" sz="1400" dirty="0">
              <a:cs typeface="Times New Roman" panose="02020603050405020304" pitchFamily="18" charset="0"/>
            </a:endParaRPr>
          </a:p>
        </p:txBody>
      </p:sp>
    </p:spTree>
    <p:extLst>
      <p:ext uri="{BB962C8B-B14F-4D97-AF65-F5344CB8AC3E}">
        <p14:creationId xmlns:p14="http://schemas.microsoft.com/office/powerpoint/2010/main" val="87940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extLst>
              <p:ext uri="{D42A27DB-BD31-4B8C-83A1-F6EECF244321}">
                <p14:modId xmlns:p14="http://schemas.microsoft.com/office/powerpoint/2010/main" val="1053088812"/>
              </p:ext>
            </p:extLst>
          </p:nvPr>
        </p:nvGraphicFramePr>
        <p:xfrm>
          <a:off x="457200" y="2152937"/>
          <a:ext cx="8208818" cy="3429000"/>
        </p:xfrm>
        <a:graphic>
          <a:graphicData uri="http://schemas.openxmlformats.org/presentationml/2006/ole">
            <mc:AlternateContent xmlns:mc="http://schemas.openxmlformats.org/markup-compatibility/2006">
              <mc:Choice xmlns:v="urn:schemas-microsoft-com:vml" Requires="v">
                <p:oleObj spid="_x0000_s1231" name="Chart" r:id="rId4" imgW="6095928" imgH="4069008" progId="MSGraph.Chart.8">
                  <p:embed followColorScheme="full"/>
                </p:oleObj>
              </mc:Choice>
              <mc:Fallback>
                <p:oleObj name="Chart" r:id="rId4" imgW="6095928" imgH="4069008" progId="MSGraph.Chart.8">
                  <p:embed followColorScheme="full"/>
                  <p:pic>
                    <p:nvPicPr>
                      <p:cNvPr id="0" name="Picture 33"/>
                      <p:cNvPicPr>
                        <a:picLocks noChangeAspect="1" noChangeArrowheads="1"/>
                      </p:cNvPicPr>
                      <p:nvPr/>
                    </p:nvPicPr>
                    <p:blipFill>
                      <a:blip r:embed="rId5"/>
                      <a:srcRect/>
                      <a:stretch>
                        <a:fillRect/>
                      </a:stretch>
                    </p:blipFill>
                    <p:spPr bwMode="auto">
                      <a:xfrm>
                        <a:off x="457200" y="2152937"/>
                        <a:ext cx="8208818" cy="3429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27" name="Rectangle 9"/>
          <p:cNvSpPr>
            <a:spLocks noGrp="1" noChangeArrowheads="1"/>
          </p:cNvSpPr>
          <p:nvPr>
            <p:ph type="title" idx="4294967295"/>
          </p:nvPr>
        </p:nvSpPr>
        <p:spPr>
          <a:xfrm>
            <a:off x="304800" y="168275"/>
            <a:ext cx="8229600" cy="563563"/>
          </a:xfrm>
          <a:ln>
            <a:noFill/>
          </a:ln>
        </p:spPr>
        <p:txBody>
          <a:bodyPr lIns="91436" tIns="45716" rIns="91436" bIns="45716"/>
          <a:lstStyle/>
          <a:p>
            <a:pPr eaLnBrk="1" hangingPunct="1"/>
            <a:r>
              <a:rPr lang="en-US" dirty="0"/>
              <a:t>Modest Increase</a:t>
            </a:r>
          </a:p>
        </p:txBody>
      </p:sp>
      <p:sp>
        <p:nvSpPr>
          <p:cNvPr id="1028" name="Line 10"/>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dirty="0"/>
          </a:p>
        </p:txBody>
      </p:sp>
      <p:sp>
        <p:nvSpPr>
          <p:cNvPr id="1029" name="Text Box 11"/>
          <p:cNvSpPr txBox="1">
            <a:spLocks noChangeArrowheads="1"/>
          </p:cNvSpPr>
          <p:nvPr/>
        </p:nvSpPr>
        <p:spPr bwMode="auto">
          <a:xfrm>
            <a:off x="1768617" y="838200"/>
            <a:ext cx="5519460" cy="307777"/>
          </a:xfrm>
          <a:prstGeom prst="rect">
            <a:avLst/>
          </a:prstGeom>
          <a:noFill/>
          <a:ln w="9525">
            <a:noFill/>
            <a:miter lim="800000"/>
            <a:headEnd/>
            <a:tailEnd/>
          </a:ln>
        </p:spPr>
        <p:txBody>
          <a:bodyPr wrap="none">
            <a:spAutoFit/>
          </a:bodyPr>
          <a:lstStyle/>
          <a:p>
            <a:pPr algn="ctr"/>
            <a:r>
              <a:rPr lang="en-US" sz="1400" b="1" i="1" dirty="0">
                <a:latin typeface="Arial" pitchFamily="34" charset="0"/>
              </a:rPr>
              <a:t>The Final Rule Increases Payments to the Following Facilities</a:t>
            </a:r>
          </a:p>
        </p:txBody>
      </p:sp>
      <p:sp>
        <p:nvSpPr>
          <p:cNvPr id="1030" name="Text Box 9"/>
          <p:cNvSpPr txBox="1">
            <a:spLocks noChangeArrowheads="1"/>
          </p:cNvSpPr>
          <p:nvPr/>
        </p:nvSpPr>
        <p:spPr bwMode="auto">
          <a:xfrm>
            <a:off x="2971800" y="1219200"/>
            <a:ext cx="3200400" cy="457200"/>
          </a:xfrm>
          <a:prstGeom prst="rect">
            <a:avLst/>
          </a:prstGeom>
          <a:noFill/>
          <a:ln w="9525">
            <a:noFill/>
            <a:miter lim="800000"/>
            <a:headEnd/>
            <a:tailEnd/>
          </a:ln>
        </p:spPr>
        <p:txBody>
          <a:bodyPr>
            <a:spAutoFit/>
          </a:bodyPr>
          <a:lstStyle/>
          <a:p>
            <a:pPr algn="ctr"/>
            <a:r>
              <a:rPr lang="en-US" b="1" dirty="0">
                <a:latin typeface="Arial" pitchFamily="34" charset="0"/>
              </a:rPr>
              <a:t>Reimbursement Impact of the 2018 </a:t>
            </a:r>
          </a:p>
          <a:p>
            <a:pPr algn="ctr"/>
            <a:r>
              <a:rPr lang="en-US" b="1" u="sng" dirty="0">
                <a:latin typeface="Arial" pitchFamily="34" charset="0"/>
              </a:rPr>
              <a:t>Final IPPS Rule</a:t>
            </a:r>
          </a:p>
        </p:txBody>
      </p:sp>
      <p:sp>
        <p:nvSpPr>
          <p:cNvPr id="1032" name="Line 11"/>
          <p:cNvSpPr>
            <a:spLocks noChangeShapeType="1"/>
          </p:cNvSpPr>
          <p:nvPr/>
        </p:nvSpPr>
        <p:spPr bwMode="auto">
          <a:xfrm flipH="1">
            <a:off x="4800600" y="2209568"/>
            <a:ext cx="0" cy="2057400"/>
          </a:xfrm>
          <a:prstGeom prst="line">
            <a:avLst/>
          </a:prstGeom>
          <a:noFill/>
          <a:ln w="12700" cap="rnd">
            <a:solidFill>
              <a:schemeClr val="tx1"/>
            </a:solidFill>
            <a:prstDash val="sysDot"/>
            <a:round/>
            <a:headEnd/>
            <a:tailEnd/>
          </a:ln>
        </p:spPr>
        <p:txBody>
          <a:bodyPr/>
          <a:lstStyle/>
          <a:p>
            <a:endParaRPr lang="en-US" dirty="0"/>
          </a:p>
        </p:txBody>
      </p:sp>
      <p:grpSp>
        <p:nvGrpSpPr>
          <p:cNvPr id="1033" name="Group 31"/>
          <p:cNvGrpSpPr>
            <a:grpSpLocks/>
          </p:cNvGrpSpPr>
          <p:nvPr/>
        </p:nvGrpSpPr>
        <p:grpSpPr bwMode="auto">
          <a:xfrm>
            <a:off x="1751202" y="4115490"/>
            <a:ext cx="6164288" cy="1524460"/>
            <a:chOff x="1032" y="2590"/>
            <a:chExt cx="3632" cy="946"/>
          </a:xfrm>
        </p:grpSpPr>
        <p:sp>
          <p:nvSpPr>
            <p:cNvPr id="1038" name="Text Box 12"/>
            <p:cNvSpPr txBox="1">
              <a:spLocks noChangeArrowheads="1"/>
            </p:cNvSpPr>
            <p:nvPr/>
          </p:nvSpPr>
          <p:spPr bwMode="auto">
            <a:xfrm rot="16200000">
              <a:off x="804" y="2818"/>
              <a:ext cx="630" cy="173"/>
            </a:xfrm>
            <a:prstGeom prst="rect">
              <a:avLst/>
            </a:prstGeom>
            <a:noFill/>
            <a:ln w="9525">
              <a:noFill/>
              <a:miter lim="800000"/>
              <a:headEnd/>
              <a:tailEnd/>
            </a:ln>
          </p:spPr>
          <p:txBody>
            <a:bodyPr wrap="none">
              <a:spAutoFit/>
            </a:bodyPr>
            <a:lstStyle/>
            <a:p>
              <a:r>
                <a:rPr lang="en-US" dirty="0"/>
                <a:t>All Hospitals</a:t>
              </a:r>
            </a:p>
          </p:txBody>
        </p:sp>
        <p:sp>
          <p:nvSpPr>
            <p:cNvPr id="1039" name="Text Box 13"/>
            <p:cNvSpPr txBox="1">
              <a:spLocks noChangeArrowheads="1"/>
            </p:cNvSpPr>
            <p:nvPr/>
          </p:nvSpPr>
          <p:spPr bwMode="auto">
            <a:xfrm rot="16200000">
              <a:off x="1487" y="2719"/>
              <a:ext cx="432" cy="174"/>
            </a:xfrm>
            <a:prstGeom prst="rect">
              <a:avLst/>
            </a:prstGeom>
            <a:noFill/>
            <a:ln w="9525">
              <a:noFill/>
              <a:miter lim="800000"/>
              <a:headEnd/>
              <a:tailEnd/>
            </a:ln>
          </p:spPr>
          <p:txBody>
            <a:bodyPr wrap="square">
              <a:spAutoFit/>
            </a:bodyPr>
            <a:lstStyle/>
            <a:p>
              <a:r>
                <a:rPr lang="en-US" dirty="0"/>
                <a:t>Urban</a:t>
              </a:r>
            </a:p>
          </p:txBody>
        </p:sp>
        <p:sp>
          <p:nvSpPr>
            <p:cNvPr id="1040" name="Text Box 14"/>
            <p:cNvSpPr txBox="1">
              <a:spLocks noChangeArrowheads="1"/>
            </p:cNvSpPr>
            <p:nvPr/>
          </p:nvSpPr>
          <p:spPr bwMode="auto">
            <a:xfrm rot="16200000">
              <a:off x="2117" y="2720"/>
              <a:ext cx="340" cy="174"/>
            </a:xfrm>
            <a:prstGeom prst="rect">
              <a:avLst/>
            </a:prstGeom>
            <a:noFill/>
            <a:ln w="9525">
              <a:noFill/>
              <a:miter lim="800000"/>
              <a:headEnd/>
              <a:tailEnd/>
            </a:ln>
          </p:spPr>
          <p:txBody>
            <a:bodyPr wrap="square">
              <a:spAutoFit/>
            </a:bodyPr>
            <a:lstStyle/>
            <a:p>
              <a:r>
                <a:rPr lang="en-US" dirty="0"/>
                <a:t>Rural</a:t>
              </a:r>
            </a:p>
          </p:txBody>
        </p:sp>
        <p:sp>
          <p:nvSpPr>
            <p:cNvPr id="1043" name="Text Box 17"/>
            <p:cNvSpPr txBox="1">
              <a:spLocks noChangeArrowheads="1"/>
            </p:cNvSpPr>
            <p:nvPr/>
          </p:nvSpPr>
          <p:spPr bwMode="auto">
            <a:xfrm rot="16200000">
              <a:off x="3012" y="2954"/>
              <a:ext cx="705" cy="173"/>
            </a:xfrm>
            <a:prstGeom prst="rect">
              <a:avLst/>
            </a:prstGeom>
            <a:noFill/>
            <a:ln w="9525">
              <a:noFill/>
              <a:miter lim="800000"/>
              <a:headEnd/>
              <a:tailEnd/>
            </a:ln>
          </p:spPr>
          <p:txBody>
            <a:bodyPr wrap="none">
              <a:spAutoFit/>
            </a:bodyPr>
            <a:lstStyle/>
            <a:p>
              <a:r>
                <a:rPr lang="en-US" dirty="0"/>
                <a:t>Non-Teaching</a:t>
              </a:r>
            </a:p>
          </p:txBody>
        </p:sp>
        <p:sp>
          <p:nvSpPr>
            <p:cNvPr id="1044" name="Text Box 18"/>
            <p:cNvSpPr txBox="1">
              <a:spLocks noChangeArrowheads="1"/>
            </p:cNvSpPr>
            <p:nvPr/>
          </p:nvSpPr>
          <p:spPr bwMode="auto">
            <a:xfrm rot="16200000">
              <a:off x="3538" y="3005"/>
              <a:ext cx="899" cy="163"/>
            </a:xfrm>
            <a:prstGeom prst="rect">
              <a:avLst/>
            </a:prstGeom>
            <a:noFill/>
            <a:ln w="9525">
              <a:noFill/>
              <a:miter lim="800000"/>
              <a:headEnd/>
              <a:tailEnd/>
            </a:ln>
          </p:spPr>
          <p:txBody>
            <a:bodyPr wrap="square">
              <a:spAutoFit/>
            </a:bodyPr>
            <a:lstStyle/>
            <a:p>
              <a:r>
                <a:rPr lang="en-US" dirty="0"/>
                <a:t>&lt;= 100 Residents</a:t>
              </a:r>
            </a:p>
          </p:txBody>
        </p:sp>
        <p:sp>
          <p:nvSpPr>
            <p:cNvPr id="1045" name="Text Box 19"/>
            <p:cNvSpPr txBox="1">
              <a:spLocks noChangeArrowheads="1"/>
            </p:cNvSpPr>
            <p:nvPr/>
          </p:nvSpPr>
          <p:spPr bwMode="auto">
            <a:xfrm rot="16200000">
              <a:off x="4169" y="3005"/>
              <a:ext cx="816" cy="174"/>
            </a:xfrm>
            <a:prstGeom prst="rect">
              <a:avLst/>
            </a:prstGeom>
            <a:noFill/>
            <a:ln w="9525">
              <a:noFill/>
              <a:miter lim="800000"/>
              <a:headEnd/>
              <a:tailEnd/>
            </a:ln>
          </p:spPr>
          <p:txBody>
            <a:bodyPr wrap="none">
              <a:spAutoFit/>
            </a:bodyPr>
            <a:lstStyle/>
            <a:p>
              <a:r>
                <a:rPr lang="en-US" dirty="0"/>
                <a:t>&gt; 100 Residents</a:t>
              </a:r>
            </a:p>
          </p:txBody>
        </p:sp>
      </p:grpSp>
      <p:sp>
        <p:nvSpPr>
          <p:cNvPr id="1034" name="Text Box 33"/>
          <p:cNvSpPr txBox="1">
            <a:spLocks noChangeArrowheads="1"/>
          </p:cNvSpPr>
          <p:nvPr/>
        </p:nvSpPr>
        <p:spPr bwMode="auto">
          <a:xfrm>
            <a:off x="5867400" y="1828800"/>
            <a:ext cx="1095375" cy="244475"/>
          </a:xfrm>
          <a:prstGeom prst="rect">
            <a:avLst/>
          </a:prstGeom>
          <a:noFill/>
          <a:ln w="9525">
            <a:noFill/>
            <a:miter lim="800000"/>
            <a:headEnd/>
            <a:tailEnd/>
          </a:ln>
        </p:spPr>
        <p:txBody>
          <a:bodyPr>
            <a:spAutoFit/>
          </a:bodyPr>
          <a:lstStyle/>
          <a:p>
            <a:pPr algn="ctr"/>
            <a:r>
              <a:rPr lang="en-US" sz="1000" u="sng" dirty="0">
                <a:latin typeface="Arial" pitchFamily="34" charset="0"/>
              </a:rPr>
              <a:t>Teaching Status</a:t>
            </a:r>
          </a:p>
        </p:txBody>
      </p:sp>
      <p:sp>
        <p:nvSpPr>
          <p:cNvPr id="1035" name="Text Box 34"/>
          <p:cNvSpPr txBox="1">
            <a:spLocks noChangeArrowheads="1"/>
          </p:cNvSpPr>
          <p:nvPr/>
        </p:nvSpPr>
        <p:spPr bwMode="auto">
          <a:xfrm>
            <a:off x="2819400" y="1828800"/>
            <a:ext cx="1138237" cy="244475"/>
          </a:xfrm>
          <a:prstGeom prst="rect">
            <a:avLst/>
          </a:prstGeom>
          <a:noFill/>
          <a:ln w="9525">
            <a:noFill/>
            <a:miter lim="800000"/>
            <a:headEnd/>
            <a:tailEnd/>
          </a:ln>
        </p:spPr>
        <p:txBody>
          <a:bodyPr wrap="none">
            <a:spAutoFit/>
          </a:bodyPr>
          <a:lstStyle/>
          <a:p>
            <a:pPr algn="ctr"/>
            <a:r>
              <a:rPr lang="en-US" sz="1000" u="sng" dirty="0">
                <a:latin typeface="Arial" pitchFamily="34" charset="0"/>
              </a:rPr>
              <a:t>Geographic Area</a:t>
            </a:r>
          </a:p>
        </p:txBody>
      </p:sp>
      <p:sp>
        <p:nvSpPr>
          <p:cNvPr id="1036" name="Text Box 10"/>
          <p:cNvSpPr txBox="1">
            <a:spLocks noChangeArrowheads="1"/>
          </p:cNvSpPr>
          <p:nvPr/>
        </p:nvSpPr>
        <p:spPr bwMode="auto">
          <a:xfrm>
            <a:off x="809625" y="5661075"/>
            <a:ext cx="8105775" cy="276999"/>
          </a:xfrm>
          <a:prstGeom prst="rect">
            <a:avLst/>
          </a:prstGeom>
          <a:noFill/>
          <a:ln w="9525">
            <a:noFill/>
            <a:miter lim="800000"/>
            <a:headEnd/>
            <a:tailEnd/>
          </a:ln>
        </p:spPr>
        <p:txBody>
          <a:bodyPr>
            <a:spAutoFit/>
          </a:bodyPr>
          <a:lstStyle/>
          <a:p>
            <a:r>
              <a:rPr lang="en-US" dirty="0"/>
              <a:t>Source: </a:t>
            </a:r>
            <a:r>
              <a:rPr lang="en-US" dirty="0">
                <a:hlinkClick r:id="rId6"/>
              </a:rPr>
              <a:t>https://www.gpo.gov/fdsys/pkg/FR-2017-08-14/pdf/2017-16434.pdf</a:t>
            </a:r>
            <a:r>
              <a:rPr lang="en-US" dirty="0"/>
              <a:t> pgs. 38552-38554</a:t>
            </a:r>
          </a:p>
        </p:txBody>
      </p:sp>
      <p:sp>
        <p:nvSpPr>
          <p:cNvPr id="18"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304800"/>
            <a:ext cx="8001000" cy="774224"/>
          </a:xfrm>
          <a:prstGeom prst="rect">
            <a:avLst/>
          </a:prstGeom>
          <a:noFill/>
          <a:ln w="57150">
            <a:noFill/>
            <a:miter lim="800000"/>
            <a:headEnd/>
            <a:tailEnd/>
          </a:ln>
        </p:spPr>
        <p:txBody>
          <a:bodyPr lIns="91436" tIns="45716" rIns="91436" bIns="45716" anchor="ctr"/>
          <a:lstStyle/>
          <a:p>
            <a:pPr algn="ctr">
              <a:defRPr/>
            </a:pPr>
            <a:endParaRPr lang="en-US" sz="2800" b="1" kern="0" dirty="0">
              <a:solidFill>
                <a:srgbClr val="336699"/>
              </a:solidFill>
              <a:latin typeface="+mj-lt"/>
              <a:ea typeface="+mj-ea"/>
              <a:cs typeface="+mj-cs"/>
            </a:endParaRPr>
          </a:p>
        </p:txBody>
      </p:sp>
      <p:sp>
        <p:nvSpPr>
          <p:cNvPr id="3" name="Rectangle 2"/>
          <p:cNvSpPr/>
          <p:nvPr/>
        </p:nvSpPr>
        <p:spPr>
          <a:xfrm>
            <a:off x="76200" y="152400"/>
            <a:ext cx="8915400" cy="461665"/>
          </a:xfrm>
          <a:prstGeom prst="rect">
            <a:avLst/>
          </a:prstGeom>
        </p:spPr>
        <p:txBody>
          <a:bodyPr wrap="square">
            <a:spAutoFit/>
          </a:bodyPr>
          <a:lstStyle/>
          <a:p>
            <a:pPr algn="ctr">
              <a:defRPr/>
            </a:pPr>
            <a:r>
              <a:rPr lang="en-US" sz="2400" b="1" kern="0" dirty="0">
                <a:solidFill>
                  <a:srgbClr val="336699"/>
                </a:solidFill>
              </a:rPr>
              <a:t>Rural Community Hospital Demonstration Program</a:t>
            </a:r>
          </a:p>
        </p:txBody>
      </p:sp>
      <p:cxnSp>
        <p:nvCxnSpPr>
          <p:cNvPr id="4" name="Straight Connector 3"/>
          <p:cNvCxnSpPr/>
          <p:nvPr/>
        </p:nvCxnSpPr>
        <p:spPr bwMode="auto">
          <a:xfrm>
            <a:off x="9286" y="762000"/>
            <a:ext cx="9134714"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 name="Rectangle 6">
            <a:extLst>
              <a:ext uri="{FF2B5EF4-FFF2-40B4-BE49-F238E27FC236}">
                <a16:creationId xmlns:a16="http://schemas.microsoft.com/office/drawing/2014/main" id="{E57E81C6-4698-4ECC-99BF-941FD2E8D212}"/>
              </a:ext>
            </a:extLst>
          </p:cNvPr>
          <p:cNvSpPr/>
          <p:nvPr/>
        </p:nvSpPr>
        <p:spPr bwMode="auto">
          <a:xfrm>
            <a:off x="228600" y="909936"/>
            <a:ext cx="8686800" cy="495746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4E21B833-2F5D-4425-AF9C-2DFFEF93DFC5}"/>
              </a:ext>
            </a:extLst>
          </p:cNvPr>
          <p:cNvSpPr/>
          <p:nvPr/>
        </p:nvSpPr>
        <p:spPr>
          <a:xfrm>
            <a:off x="228600" y="990600"/>
            <a:ext cx="8763000" cy="3570208"/>
          </a:xfrm>
          <a:prstGeom prst="rect">
            <a:avLst/>
          </a:prstGeom>
        </p:spPr>
        <p:txBody>
          <a:bodyPr wrap="square">
            <a:spAutoFit/>
          </a:bodyPr>
          <a:lstStyle/>
          <a:p>
            <a:pPr marL="742950" lvl="1" indent="-285750">
              <a:buFont typeface="Courier New" panose="02070309020205020404" pitchFamily="49" charset="0"/>
              <a:buChar char="o"/>
            </a:pPr>
            <a:r>
              <a:rPr lang="en-US" sz="1400" dirty="0">
                <a:solidFill>
                  <a:srgbClr val="000000"/>
                </a:solidFill>
                <a:ea typeface="Times New Roman" panose="02020603050405020304" pitchFamily="18" charset="0"/>
                <a:cs typeface="Times New Roman" panose="02020603050405020304" pitchFamily="18" charset="0"/>
              </a:rPr>
              <a:t>Cohort 3 – Newly selected participating hospitals under 21</a:t>
            </a:r>
            <a:r>
              <a:rPr lang="en-US" sz="1400" baseline="30000" dirty="0">
                <a:solidFill>
                  <a:srgbClr val="000000"/>
                </a:solidFill>
                <a:ea typeface="Times New Roman" panose="02020603050405020304" pitchFamily="18" charset="0"/>
                <a:cs typeface="Times New Roman" panose="02020603050405020304" pitchFamily="18" charset="0"/>
              </a:rPr>
              <a:t>st</a:t>
            </a:r>
            <a:r>
              <a:rPr lang="en-US" sz="1400" dirty="0">
                <a:solidFill>
                  <a:srgbClr val="000000"/>
                </a:solidFill>
                <a:ea typeface="Times New Roman" panose="02020603050405020304" pitchFamily="18" charset="0"/>
                <a:cs typeface="Times New Roman" panose="02020603050405020304" pitchFamily="18" charset="0"/>
              </a:rPr>
              <a:t> Century Cures Act mandate beginning in FY18.</a:t>
            </a:r>
            <a:endParaRPr lang="en-US" sz="1400" dirty="0"/>
          </a:p>
          <a:p>
            <a:endParaRPr lang="en-US" sz="1400" dirty="0"/>
          </a:p>
          <a:p>
            <a:pPr marL="171450" indent="-171450">
              <a:buFont typeface="Arial"/>
              <a:buChar char="•"/>
            </a:pPr>
            <a:r>
              <a:rPr lang="en-US" sz="1400" dirty="0"/>
              <a:t>In final rule, CMS will permit participating hospitals to begin Cures Act 5-year extension on the day after end of the prior performance period.  </a:t>
            </a:r>
          </a:p>
          <a:p>
            <a:pPr marL="171450" indent="-171450">
              <a:buFont typeface="Arial"/>
              <a:buChar char="•"/>
            </a:pPr>
            <a:endParaRPr lang="en-US" sz="1400" dirty="0"/>
          </a:p>
          <a:p>
            <a:pPr marL="742950" lvl="1" indent="-285750">
              <a:buFont typeface="Courier New" panose="02070309020205020404" pitchFamily="49" charset="0"/>
              <a:buChar char="o"/>
            </a:pPr>
            <a:r>
              <a:rPr lang="en-US" sz="1400" dirty="0"/>
              <a:t>For example, if a hospital’s 5-year ACA period ended on June 30, 2015, the hospital may begin the five-year Cures Act extension period on July 1, 2015, under finalized policy. </a:t>
            </a:r>
          </a:p>
          <a:p>
            <a:pPr marL="742950" lvl="1" indent="-285750">
              <a:buFont typeface="Courier New" panose="02070309020205020404" pitchFamily="49" charset="0"/>
              <a:buChar char="o"/>
            </a:pPr>
            <a:endParaRPr lang="en-US" sz="1400" dirty="0"/>
          </a:p>
          <a:p>
            <a:pPr marL="285750" indent="-285750">
              <a:buFont typeface="Arial" panose="020B0604020202020204" pitchFamily="34" charset="0"/>
              <a:buChar char="•"/>
            </a:pPr>
            <a:r>
              <a:rPr lang="en-US" sz="1400" dirty="0"/>
              <a:t>On April 17, 2017, CMS released its solicitation for Cohort 3 participants in the Rural Community Hospital demonstration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Eligible hospitals had until May 17, 2017, to submit applications.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CMS had not finalized selection process as of the date of publication of the final rule.</a:t>
            </a:r>
          </a:p>
          <a:p>
            <a:r>
              <a:rPr lang="en-US" sz="1600" dirty="0"/>
              <a:t> </a:t>
            </a:r>
          </a:p>
        </p:txBody>
      </p:sp>
      <p:sp>
        <p:nvSpPr>
          <p:cNvPr id="9" name="Slide Number Placeholder 10">
            <a:extLst>
              <a:ext uri="{FF2B5EF4-FFF2-40B4-BE49-F238E27FC236}">
                <a16:creationId xmlns:a16="http://schemas.microsoft.com/office/drawing/2014/main" id="{DA61BE40-DA31-45BB-AC21-E12F539DA593}"/>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29</a:t>
            </a:r>
          </a:p>
        </p:txBody>
      </p:sp>
    </p:spTree>
    <p:extLst>
      <p:ext uri="{BB962C8B-B14F-4D97-AF65-F5344CB8AC3E}">
        <p14:creationId xmlns:p14="http://schemas.microsoft.com/office/powerpoint/2010/main" val="52810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258147"/>
            <a:ext cx="8001000" cy="774224"/>
          </a:xfrm>
          <a:prstGeom prst="rect">
            <a:avLst/>
          </a:prstGeom>
          <a:noFill/>
          <a:ln w="57150">
            <a:noFill/>
            <a:miter lim="800000"/>
            <a:headEnd/>
            <a:tailEnd/>
          </a:ln>
        </p:spPr>
        <p:txBody>
          <a:bodyPr lIns="91436" tIns="45716" rIns="91436" bIns="45716" anchor="ctr"/>
          <a:lstStyle/>
          <a:p>
            <a:pPr algn="ctr">
              <a:defRPr/>
            </a:pPr>
            <a:endParaRPr lang="en-US" sz="2800" b="1" kern="0" dirty="0">
              <a:solidFill>
                <a:srgbClr val="336699"/>
              </a:solidFill>
              <a:latin typeface="+mj-lt"/>
              <a:ea typeface="+mj-ea"/>
              <a:cs typeface="+mj-cs"/>
            </a:endParaRPr>
          </a:p>
        </p:txBody>
      </p:sp>
      <p:sp>
        <p:nvSpPr>
          <p:cNvPr id="3" name="Rectangle 2"/>
          <p:cNvSpPr/>
          <p:nvPr/>
        </p:nvSpPr>
        <p:spPr>
          <a:xfrm>
            <a:off x="76200" y="152400"/>
            <a:ext cx="8915400" cy="461665"/>
          </a:xfrm>
          <a:prstGeom prst="rect">
            <a:avLst/>
          </a:prstGeom>
        </p:spPr>
        <p:txBody>
          <a:bodyPr wrap="square">
            <a:spAutoFit/>
          </a:bodyPr>
          <a:lstStyle/>
          <a:p>
            <a:pPr algn="ctr">
              <a:defRPr/>
            </a:pPr>
            <a:r>
              <a:rPr lang="en-US" sz="2400" b="1" kern="0" dirty="0">
                <a:solidFill>
                  <a:srgbClr val="336699"/>
                </a:solidFill>
              </a:rPr>
              <a:t>Medicare-Dependent Small Rural Hospital Program</a:t>
            </a:r>
          </a:p>
        </p:txBody>
      </p:sp>
      <p:cxnSp>
        <p:nvCxnSpPr>
          <p:cNvPr id="4" name="Straight Connector 3"/>
          <p:cNvCxnSpPr/>
          <p:nvPr/>
        </p:nvCxnSpPr>
        <p:spPr bwMode="auto">
          <a:xfrm>
            <a:off x="0" y="685800"/>
            <a:ext cx="9134714"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 name="Rectangle 5">
            <a:extLst>
              <a:ext uri="{FF2B5EF4-FFF2-40B4-BE49-F238E27FC236}">
                <a16:creationId xmlns:a16="http://schemas.microsoft.com/office/drawing/2014/main" id="{033D2178-A2A3-452F-AA2D-32E4F8CBCE5E}"/>
              </a:ext>
            </a:extLst>
          </p:cNvPr>
          <p:cNvSpPr/>
          <p:nvPr/>
        </p:nvSpPr>
        <p:spPr bwMode="auto">
          <a:xfrm>
            <a:off x="190500" y="777351"/>
            <a:ext cx="8686800" cy="51054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C61D1800-B97A-4C71-B652-C7ED499EFEA1}"/>
              </a:ext>
            </a:extLst>
          </p:cNvPr>
          <p:cNvSpPr/>
          <p:nvPr/>
        </p:nvSpPr>
        <p:spPr>
          <a:xfrm>
            <a:off x="228600" y="914400"/>
            <a:ext cx="8458200" cy="4939814"/>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tabLst>
                <a:tab pos="457200" algn="l"/>
              </a:tabLst>
            </a:pPr>
            <a:r>
              <a:rPr lang="en-US" sz="1500" dirty="0">
                <a:solidFill>
                  <a:srgbClr val="000000"/>
                </a:solidFill>
                <a:ea typeface="Times New Roman" panose="02020603050405020304" pitchFamily="18" charset="0"/>
                <a:cs typeface="Times New Roman" panose="02020603050405020304" pitchFamily="18" charset="0"/>
              </a:rPr>
              <a:t>Section 205 of MACRA extended Medicare-Dependent Small Rural Hospital (MDH) Program through the end of FY17.</a:t>
            </a:r>
          </a:p>
          <a:p>
            <a:pPr lvl="0">
              <a:spcBef>
                <a:spcPts val="0"/>
              </a:spcBef>
              <a:spcAft>
                <a:spcPts val="0"/>
              </a:spcAft>
              <a:tabLst>
                <a:tab pos="457200" algn="l"/>
              </a:tabLst>
            </a:pPr>
            <a:endParaRPr lang="en-US" sz="15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500" dirty="0">
                <a:solidFill>
                  <a:srgbClr val="000000"/>
                </a:solidFill>
                <a:ea typeface="Times New Roman" panose="02020603050405020304" pitchFamily="18" charset="0"/>
                <a:cs typeface="Times New Roman" panose="02020603050405020304" pitchFamily="18" charset="0"/>
              </a:rPr>
              <a:t>Legislation extending or making the MDH program permanent has not been enacted into law by the date of final rule.</a:t>
            </a:r>
          </a:p>
          <a:p>
            <a:pPr lvl="0">
              <a:spcBef>
                <a:spcPts val="0"/>
              </a:spcBef>
              <a:spcAft>
                <a:spcPts val="0"/>
              </a:spcAft>
              <a:tabLst>
                <a:tab pos="457200" algn="l"/>
              </a:tabLst>
            </a:pPr>
            <a:endParaRPr lang="en-US" sz="1500" dirty="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500" dirty="0">
                <a:solidFill>
                  <a:srgbClr val="000000"/>
                </a:solidFill>
                <a:ea typeface="Times New Roman" panose="02020603050405020304" pitchFamily="18" charset="0"/>
                <a:cs typeface="Times New Roman" panose="02020603050405020304" pitchFamily="18" charset="0"/>
              </a:rPr>
              <a:t>For discharges occurring on or after October 1, 2017, all hospitals that previously qualified for MDH status will be paid based on the Federal rate.</a:t>
            </a:r>
          </a:p>
          <a:p>
            <a:pPr lvl="1">
              <a:spcBef>
                <a:spcPts val="0"/>
              </a:spcBef>
              <a:spcAft>
                <a:spcPts val="0"/>
              </a:spcAft>
              <a:tabLst>
                <a:tab pos="914400" algn="l"/>
              </a:tabLst>
            </a:pPr>
            <a:endParaRPr lang="en-US" sz="15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500" dirty="0">
                <a:solidFill>
                  <a:srgbClr val="000000"/>
                </a:solidFill>
                <a:ea typeface="Times New Roman" panose="02020603050405020304" pitchFamily="18" charset="0"/>
                <a:cs typeface="Times New Roman" panose="02020603050405020304" pitchFamily="18" charset="0"/>
              </a:rPr>
              <a:t>MDH are allowed to apply for sole community hospital (SCH) status before the MDH program expires, and make that status, if approved, effective the day after the expiration of MDH program.</a:t>
            </a:r>
          </a:p>
          <a:p>
            <a:pPr lvl="0">
              <a:spcBef>
                <a:spcPts val="0"/>
              </a:spcBef>
              <a:spcAft>
                <a:spcPts val="0"/>
              </a:spcAft>
              <a:tabLst>
                <a:tab pos="457200" algn="l"/>
              </a:tabLst>
            </a:pPr>
            <a:endParaRPr lang="en-US" sz="15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500" dirty="0">
                <a:solidFill>
                  <a:srgbClr val="000000"/>
                </a:solidFill>
                <a:ea typeface="Times New Roman" panose="02020603050405020304" pitchFamily="18" charset="0"/>
                <a:cs typeface="Times New Roman" panose="02020603050405020304" pitchFamily="18" charset="0"/>
              </a:rPr>
              <a:t>For an MDH to receive SCH status effective October 1, 2017, it must apply for SCH status at least 30 days before the MDH program expires (i.e., before September 1, 2017).</a:t>
            </a:r>
          </a:p>
          <a:p>
            <a:pPr lvl="0">
              <a:spcBef>
                <a:spcPts val="0"/>
              </a:spcBef>
              <a:spcAft>
                <a:spcPts val="0"/>
              </a:spcAft>
              <a:tabLst>
                <a:tab pos="457200" algn="l"/>
              </a:tabLst>
            </a:pPr>
            <a:endParaRPr lang="en-US" sz="15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500" dirty="0">
                <a:solidFill>
                  <a:srgbClr val="000000"/>
                </a:solidFill>
                <a:ea typeface="Times New Roman" panose="02020603050405020304" pitchFamily="18" charset="0"/>
                <a:cs typeface="Times New Roman" panose="02020603050405020304" pitchFamily="18" charset="0"/>
              </a:rPr>
              <a:t>An MDH must also specify in request that if approved as an SCH, that status would be effective October 1, 2017.</a:t>
            </a:r>
          </a:p>
          <a:p>
            <a:pPr lvl="0">
              <a:spcBef>
                <a:spcPts val="0"/>
              </a:spcBef>
              <a:spcAft>
                <a:spcPts val="0"/>
              </a:spcAft>
              <a:tabLst>
                <a:tab pos="457200" algn="l"/>
              </a:tabLst>
            </a:pPr>
            <a:endParaRPr lang="en-US" sz="1500" dirty="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500" dirty="0">
                <a:solidFill>
                  <a:srgbClr val="000000"/>
                </a:solidFill>
                <a:ea typeface="Times New Roman" panose="02020603050405020304" pitchFamily="18" charset="0"/>
                <a:cs typeface="Times New Roman" panose="02020603050405020304" pitchFamily="18" charset="0"/>
              </a:rPr>
              <a:t>If the MDH applies after the September 1, 2017, deadline, the usual effective date rules for SCH status would apply (i.e., 30 days after the date of CMS’ written notice of approval).</a:t>
            </a:r>
            <a:endParaRPr lang="en-US" sz="1500" dirty="0">
              <a:effectLst/>
              <a:cs typeface="Times New Roman" panose="02020603050405020304" pitchFamily="18" charset="0"/>
            </a:endParaRPr>
          </a:p>
        </p:txBody>
      </p:sp>
      <p:sp>
        <p:nvSpPr>
          <p:cNvPr id="9" name="Slide Number Placeholder 10">
            <a:extLst>
              <a:ext uri="{FF2B5EF4-FFF2-40B4-BE49-F238E27FC236}">
                <a16:creationId xmlns:a16="http://schemas.microsoft.com/office/drawing/2014/main" id="{7899B4E6-4CE8-4682-A449-F8E2A67C0ECD}"/>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30</a:t>
            </a:r>
          </a:p>
        </p:txBody>
      </p:sp>
    </p:spTree>
    <p:extLst>
      <p:ext uri="{BB962C8B-B14F-4D97-AF65-F5344CB8AC3E}">
        <p14:creationId xmlns:p14="http://schemas.microsoft.com/office/powerpoint/2010/main" val="272755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28600" y="1066800"/>
            <a:ext cx="8763000" cy="4648200"/>
          </a:xfrm>
        </p:spPr>
        <p:txBody>
          <a:bodyPr/>
          <a:lstStyle/>
          <a:p>
            <a:pPr>
              <a:lnSpc>
                <a:spcPct val="90000"/>
              </a:lnSpc>
              <a:buClrTx/>
              <a:buFont typeface="Tahoma" panose="020B060403050404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Appendix 1: IPPS Base Rates/Standard Operating Amounts</a:t>
            </a:r>
          </a:p>
          <a:p>
            <a:pPr>
              <a:lnSpc>
                <a:spcPct val="90000"/>
              </a:lnSpc>
              <a:buClrTx/>
              <a:buFont typeface="Tahoma" panose="020B060403050404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Appendix 2: Standard Federal Capital Rate</a:t>
            </a:r>
          </a:p>
          <a:p>
            <a:pPr>
              <a:lnSpc>
                <a:spcPct val="90000"/>
              </a:lnSpc>
              <a:buClrTx/>
              <a:buFont typeface="Tahoma" panose="020B060403050404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Appendix 3: </a:t>
            </a:r>
            <a:r>
              <a:rPr lang="en-US" sz="2400" dirty="0"/>
              <a:t>Hybrid Hospital-Wide Readmission Core Clinical Data Elements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90000"/>
              </a:lnSpc>
              <a:buClrTx/>
              <a:buFont typeface="Tahoma" panose="020B060403050404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Appendix 4: FY20 </a:t>
            </a:r>
            <a:r>
              <a:rPr lang="en-US" sz="2400" dirty="0"/>
              <a:t>Hospital IQR Measures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90000"/>
              </a:lnSpc>
              <a:buClrTx/>
              <a:buFont typeface="Tahoma" panose="020B060403050404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Appendix 5: </a:t>
            </a:r>
            <a:r>
              <a:rPr lang="en-US" sz="2400" dirty="0"/>
              <a:t>FY20 VBP Baseline and Performance Periods </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90000"/>
              </a:lnSpc>
              <a:buClrTx/>
              <a:buFont typeface="Tahoma" panose="020B060403050404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Appendix 6:</a:t>
            </a:r>
            <a:r>
              <a:rPr lang="en-US" sz="2400" dirty="0"/>
              <a:t> FY21 VBP Baseline and Performance Periods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buClrTx/>
              <a:buFont typeface="Tahoma" panose="020B060403050404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Appendix 7:</a:t>
            </a:r>
            <a:r>
              <a:rPr lang="en-US" sz="2400" dirty="0">
                <a:latin typeface="Tahoma" panose="020B0604030504040204" pitchFamily="34" charset="0"/>
                <a:ea typeface="Tahoma" panose="020B0604030504040204" pitchFamily="34" charset="0"/>
                <a:cs typeface="Tahoma" panose="020B0604030504040204" pitchFamily="34" charset="0"/>
              </a:rPr>
              <a:t> FY22 VBP Baseline and Performance Periods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buClrTx/>
              <a:buFont typeface="Tahoma" panose="020B060403050404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Appendix 8: </a:t>
            </a:r>
            <a:r>
              <a:rPr lang="en-US" sz="2400" dirty="0">
                <a:latin typeface="Tahoma" panose="020B0604030504040204" pitchFamily="34" charset="0"/>
                <a:ea typeface="Tahoma" panose="020B0604030504040204" pitchFamily="34" charset="0"/>
                <a:cs typeface="Tahoma" panose="020B0604030504040204" pitchFamily="34" charset="0"/>
              </a:rPr>
              <a:t>FY23 VBP Baseline and Performance Periods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buClrTx/>
              <a:buFont typeface="Tahoma" panose="020B060403050404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Appendix 9:</a:t>
            </a:r>
            <a:r>
              <a:rPr lang="en-US" sz="2400" dirty="0">
                <a:latin typeface="Tahoma" panose="020B0604030504040204" pitchFamily="34" charset="0"/>
                <a:ea typeface="Tahoma" panose="020B0604030504040204" pitchFamily="34" charset="0"/>
                <a:cs typeface="Tahoma" panose="020B0604030504040204" pitchFamily="34" charset="0"/>
              </a:rPr>
              <a:t> 2017-2023 VBP Program Measures and Domains</a:t>
            </a:r>
          </a:p>
          <a:p>
            <a:pPr>
              <a:lnSpc>
                <a:spcPct val="90000"/>
              </a:lnSpc>
              <a:buClrTx/>
              <a:buFont typeface="Tahoma" panose="020B060403050404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Appendix 10: </a:t>
            </a:r>
            <a:r>
              <a:rPr lang="en-US" sz="2400" dirty="0">
                <a:latin typeface="Tahoma" panose="020B0604030504040204" pitchFamily="34" charset="0"/>
                <a:ea typeface="Tahoma" panose="020B0604030504040204" pitchFamily="34" charset="0"/>
                <a:cs typeface="Tahoma" panose="020B0604030504040204" pitchFamily="34" charset="0"/>
              </a:rPr>
              <a:t>HAC Program Measures, Performance Periods, and Domain Weights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buNone/>
            </a:pPr>
            <a:endParaRPr lang="en-US" sz="2400" dirty="0"/>
          </a:p>
          <a:p>
            <a:pPr>
              <a:lnSpc>
                <a:spcPct val="90000"/>
              </a:lnSpc>
            </a:pPr>
            <a:endParaRPr lang="en-US" sz="2400" dirty="0"/>
          </a:p>
          <a:p>
            <a:pPr>
              <a:lnSpc>
                <a:spcPct val="90000"/>
              </a:lnSpc>
            </a:pPr>
            <a:endParaRPr lang="en-US" sz="2800" dirty="0"/>
          </a:p>
        </p:txBody>
      </p:sp>
      <p:sp>
        <p:nvSpPr>
          <p:cNvPr id="40964" name="Slide Number Placeholder 10"/>
          <p:cNvSpPr txBox="1">
            <a:spLocks/>
          </p:cNvSpPr>
          <p:nvPr/>
        </p:nvSpPr>
        <p:spPr bwMode="auto">
          <a:xfrm>
            <a:off x="8229600" y="6096000"/>
            <a:ext cx="457200" cy="457200"/>
          </a:xfrm>
          <a:prstGeom prst="rect">
            <a:avLst/>
          </a:prstGeom>
          <a:noFill/>
          <a:ln w="9525">
            <a:noFill/>
            <a:miter lim="800000"/>
            <a:headEnd/>
            <a:tailEnd/>
          </a:ln>
        </p:spPr>
        <p:txBody>
          <a:bodyPr/>
          <a:lstStyle/>
          <a:p>
            <a:pPr algn="ctr"/>
            <a:endParaRPr lang="en-US" sz="1600" dirty="0"/>
          </a:p>
        </p:txBody>
      </p:sp>
      <p:sp>
        <p:nvSpPr>
          <p:cNvPr id="7" name="Rectangle 10"/>
          <p:cNvSpPr>
            <a:spLocks noGrp="1" noChangeArrowheads="1"/>
          </p:cNvSpPr>
          <p:nvPr>
            <p:ph type="title" idx="4294967295"/>
          </p:nvPr>
        </p:nvSpPr>
        <p:spPr>
          <a:xfrm>
            <a:off x="304800" y="152400"/>
            <a:ext cx="8686800" cy="685800"/>
          </a:xfrm>
          <a:ln>
            <a:noFill/>
          </a:ln>
        </p:spPr>
        <p:txBody>
          <a:bodyPr lIns="91436" tIns="45716" rIns="91436" bIns="45716"/>
          <a:lstStyle/>
          <a:p>
            <a:pPr eaLnBrk="1" hangingPunct="1"/>
            <a:r>
              <a:rPr lang="en-US" dirty="0"/>
              <a:t>Appendices</a:t>
            </a:r>
          </a:p>
        </p:txBody>
      </p:sp>
      <p:sp>
        <p:nvSpPr>
          <p:cNvPr id="8" name="Line 2"/>
          <p:cNvSpPr>
            <a:spLocks noChangeShapeType="1"/>
          </p:cNvSpPr>
          <p:nvPr/>
        </p:nvSpPr>
        <p:spPr bwMode="auto">
          <a:xfrm>
            <a:off x="0" y="914400"/>
            <a:ext cx="9144000" cy="0"/>
          </a:xfrm>
          <a:prstGeom prst="line">
            <a:avLst/>
          </a:prstGeom>
          <a:noFill/>
          <a:ln w="9525">
            <a:solidFill>
              <a:schemeClr val="tx1"/>
            </a:solidFill>
            <a:round/>
            <a:headEnd/>
            <a:tailEnd/>
          </a:ln>
        </p:spPr>
        <p:txBody>
          <a:bodyPr/>
          <a:lstStyle/>
          <a:p>
            <a:endParaRPr lang="en-US" dirty="0"/>
          </a:p>
        </p:txBody>
      </p:sp>
      <p:sp>
        <p:nvSpPr>
          <p:cNvPr id="6" name="Slide Number Placeholder 10"/>
          <p:cNvSpPr txBox="1">
            <a:spLocks/>
          </p:cNvSpPr>
          <p:nvPr/>
        </p:nvSpPr>
        <p:spPr bwMode="auto">
          <a:xfrm>
            <a:off x="8153400" y="6254931"/>
            <a:ext cx="838200" cy="381000"/>
          </a:xfrm>
          <a:prstGeom prst="rect">
            <a:avLst/>
          </a:prstGeom>
          <a:noFill/>
          <a:ln w="9525">
            <a:noFill/>
            <a:miter lim="800000"/>
            <a:headEnd/>
            <a:tailEnd/>
          </a:ln>
        </p:spPr>
        <p:txBody>
          <a:bodyPr/>
          <a:lstStyle/>
          <a:p>
            <a:pPr algn="ctr"/>
            <a:r>
              <a:rPr lang="en-US" sz="1600" dirty="0"/>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half" idx="1"/>
          </p:nvPr>
        </p:nvSpPr>
        <p:spPr>
          <a:xfrm>
            <a:off x="153955" y="990600"/>
            <a:ext cx="8305800" cy="5029200"/>
          </a:xfrm>
          <a:noFill/>
        </p:spPr>
        <p:txBody>
          <a:bodyPr/>
          <a:lstStyle/>
          <a:p>
            <a:pPr algn="ctr">
              <a:buFont typeface="Wingdings" pitchFamily="2" charset="2"/>
              <a:buNone/>
            </a:pPr>
            <a:endParaRPr lang="en-US" sz="1000" b="1" dirty="0"/>
          </a:p>
          <a:p>
            <a:pPr algn="ctr"/>
            <a:endParaRPr lang="en-US" sz="1000" b="1" dirty="0">
              <a:latin typeface="Tahoma" pitchFamily="34" charset="0"/>
            </a:endParaRPr>
          </a:p>
          <a:p>
            <a:pPr algn="ctr"/>
            <a:endParaRPr lang="en-US" sz="1000" dirty="0">
              <a:latin typeface="Tahoma" pitchFamily="34" charset="0"/>
            </a:endParaRPr>
          </a:p>
        </p:txBody>
      </p:sp>
      <p:sp>
        <p:nvSpPr>
          <p:cNvPr id="43013" name="Slide Number Placeholder 10"/>
          <p:cNvSpPr txBox="1">
            <a:spLocks/>
          </p:cNvSpPr>
          <p:nvPr/>
        </p:nvSpPr>
        <p:spPr bwMode="auto">
          <a:xfrm>
            <a:off x="8077200" y="6172200"/>
            <a:ext cx="609600" cy="457200"/>
          </a:xfrm>
          <a:prstGeom prst="rect">
            <a:avLst/>
          </a:prstGeom>
          <a:noFill/>
          <a:ln w="9525">
            <a:noFill/>
            <a:miter lim="800000"/>
            <a:headEnd/>
            <a:tailEnd/>
          </a:ln>
        </p:spPr>
        <p:txBody>
          <a:bodyPr/>
          <a:lstStyle/>
          <a:p>
            <a:pPr algn="ctr"/>
            <a:endParaRPr lang="en-US" sz="1600" dirty="0"/>
          </a:p>
        </p:txBody>
      </p:sp>
      <p:sp>
        <p:nvSpPr>
          <p:cNvPr id="17" name="Rectangle 10"/>
          <p:cNvSpPr>
            <a:spLocks noGrp="1" noChangeArrowheads="1"/>
          </p:cNvSpPr>
          <p:nvPr>
            <p:ph type="title" idx="4294967295"/>
          </p:nvPr>
        </p:nvSpPr>
        <p:spPr>
          <a:xfrm>
            <a:off x="304800" y="152400"/>
            <a:ext cx="8686800" cy="838200"/>
          </a:xfrm>
          <a:ln>
            <a:noFill/>
          </a:ln>
        </p:spPr>
        <p:txBody>
          <a:bodyPr lIns="91436" tIns="45716" rIns="91436" bIns="45716"/>
          <a:lstStyle/>
          <a:p>
            <a:pPr eaLnBrk="1" hangingPunct="1"/>
            <a:r>
              <a:rPr lang="en-US" sz="2800" dirty="0"/>
              <a:t>Appendix 1: IPPS Base Rates/Standard Operating Amounts</a:t>
            </a:r>
          </a:p>
        </p:txBody>
      </p:sp>
      <p:cxnSp>
        <p:nvCxnSpPr>
          <p:cNvPr id="19" name="Straight Connector 18"/>
          <p:cNvCxnSpPr/>
          <p:nvPr/>
        </p:nvCxnSpPr>
        <p:spPr bwMode="auto">
          <a:xfrm>
            <a:off x="0" y="9906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Slide Number Placeholder 10"/>
          <p:cNvSpPr txBox="1">
            <a:spLocks/>
          </p:cNvSpPr>
          <p:nvPr/>
        </p:nvSpPr>
        <p:spPr bwMode="auto">
          <a:xfrm>
            <a:off x="8162109" y="6308725"/>
            <a:ext cx="838200" cy="320675"/>
          </a:xfrm>
          <a:prstGeom prst="rect">
            <a:avLst/>
          </a:prstGeom>
          <a:noFill/>
          <a:ln w="9525">
            <a:noFill/>
            <a:miter lim="800000"/>
            <a:headEnd/>
            <a:tailEnd/>
          </a:ln>
        </p:spPr>
        <p:txBody>
          <a:bodyPr/>
          <a:lstStyle/>
          <a:p>
            <a:pPr algn="ctr"/>
            <a:r>
              <a:rPr lang="en-US" sz="1600" dirty="0"/>
              <a:t>32</a:t>
            </a:r>
          </a:p>
        </p:txBody>
      </p:sp>
      <p:graphicFrame>
        <p:nvGraphicFramePr>
          <p:cNvPr id="5" name="Table 4">
            <a:extLst>
              <a:ext uri="{FF2B5EF4-FFF2-40B4-BE49-F238E27FC236}">
                <a16:creationId xmlns:a16="http://schemas.microsoft.com/office/drawing/2014/main" id="{02ADCC07-F42D-48F8-994E-592CE25C71CC}"/>
              </a:ext>
            </a:extLst>
          </p:cNvPr>
          <p:cNvGraphicFramePr>
            <a:graphicFrameLocks noGrp="1"/>
          </p:cNvGraphicFramePr>
          <p:nvPr>
            <p:extLst>
              <p:ext uri="{D42A27DB-BD31-4B8C-83A1-F6EECF244321}">
                <p14:modId xmlns:p14="http://schemas.microsoft.com/office/powerpoint/2010/main" val="1274711156"/>
              </p:ext>
            </p:extLst>
          </p:nvPr>
        </p:nvGraphicFramePr>
        <p:xfrm>
          <a:off x="152400" y="1116239"/>
          <a:ext cx="8534400" cy="2132427"/>
        </p:xfrm>
        <a:graphic>
          <a:graphicData uri="http://schemas.openxmlformats.org/drawingml/2006/table">
            <a:tbl>
              <a:tblPr firstRow="1" firstCol="1" bandRow="1">
                <a:tableStyleId>{5C22544A-7EE6-4342-B048-85BDC9FD1C3A}</a:tableStyleId>
              </a:tblPr>
              <a:tblGrid>
                <a:gridCol w="786524">
                  <a:extLst>
                    <a:ext uri="{9D8B030D-6E8A-4147-A177-3AD203B41FA5}">
                      <a16:colId xmlns:a16="http://schemas.microsoft.com/office/drawing/2014/main" val="2442808665"/>
                    </a:ext>
                  </a:extLst>
                </a:gridCol>
                <a:gridCol w="812234">
                  <a:extLst>
                    <a:ext uri="{9D8B030D-6E8A-4147-A177-3AD203B41FA5}">
                      <a16:colId xmlns:a16="http://schemas.microsoft.com/office/drawing/2014/main" val="2393235260"/>
                    </a:ext>
                  </a:extLst>
                </a:gridCol>
                <a:gridCol w="998813">
                  <a:extLst>
                    <a:ext uri="{9D8B030D-6E8A-4147-A177-3AD203B41FA5}">
                      <a16:colId xmlns:a16="http://schemas.microsoft.com/office/drawing/2014/main" val="2459577902"/>
                    </a:ext>
                  </a:extLst>
                </a:gridCol>
                <a:gridCol w="837287">
                  <a:extLst>
                    <a:ext uri="{9D8B030D-6E8A-4147-A177-3AD203B41FA5}">
                      <a16:colId xmlns:a16="http://schemas.microsoft.com/office/drawing/2014/main" val="1799857861"/>
                    </a:ext>
                  </a:extLst>
                </a:gridCol>
                <a:gridCol w="926290">
                  <a:extLst>
                    <a:ext uri="{9D8B030D-6E8A-4147-A177-3AD203B41FA5}">
                      <a16:colId xmlns:a16="http://schemas.microsoft.com/office/drawing/2014/main" val="2196859456"/>
                    </a:ext>
                  </a:extLst>
                </a:gridCol>
                <a:gridCol w="1684464">
                  <a:extLst>
                    <a:ext uri="{9D8B030D-6E8A-4147-A177-3AD203B41FA5}">
                      <a16:colId xmlns:a16="http://schemas.microsoft.com/office/drawing/2014/main" val="2424578640"/>
                    </a:ext>
                  </a:extLst>
                </a:gridCol>
                <a:gridCol w="1195937">
                  <a:extLst>
                    <a:ext uri="{9D8B030D-6E8A-4147-A177-3AD203B41FA5}">
                      <a16:colId xmlns:a16="http://schemas.microsoft.com/office/drawing/2014/main" val="323553262"/>
                    </a:ext>
                  </a:extLst>
                </a:gridCol>
                <a:gridCol w="1292851">
                  <a:extLst>
                    <a:ext uri="{9D8B030D-6E8A-4147-A177-3AD203B41FA5}">
                      <a16:colId xmlns:a16="http://schemas.microsoft.com/office/drawing/2014/main" val="3923122401"/>
                    </a:ext>
                  </a:extLst>
                </a:gridCol>
              </a:tblGrid>
              <a:tr h="647114">
                <a:tc gridSpan="8">
                  <a:txBody>
                    <a:bodyPr/>
                    <a:lstStyle/>
                    <a:p>
                      <a:pPr marL="0" marR="0" algn="ctr">
                        <a:spcBef>
                          <a:spcPts val="0"/>
                        </a:spcBef>
                        <a:spcAft>
                          <a:spcPts val="0"/>
                        </a:spcAft>
                      </a:pPr>
                      <a:r>
                        <a:rPr lang="en-US" sz="1100" dirty="0">
                          <a:effectLst/>
                        </a:rPr>
                        <a:t>TABLE 1A.  NATIONAL ADJUSTED OPERATING</a:t>
                      </a:r>
                      <a:endParaRPr lang="en-US" sz="1200" dirty="0">
                        <a:effectLst/>
                      </a:endParaRPr>
                    </a:p>
                    <a:p>
                      <a:pPr marL="0" marR="0" algn="ctr">
                        <a:spcBef>
                          <a:spcPts val="0"/>
                        </a:spcBef>
                        <a:spcAft>
                          <a:spcPts val="0"/>
                        </a:spcAft>
                      </a:pPr>
                      <a:r>
                        <a:rPr lang="en-US" sz="1100" dirty="0">
                          <a:effectLst/>
                        </a:rPr>
                        <a:t>STANDARDIZED AMOUNTS; LABOR/NONLABOR (68.3 PERCENT LABOR </a:t>
                      </a:r>
                      <a:endParaRPr lang="en-US" sz="1200" dirty="0">
                        <a:effectLst/>
                      </a:endParaRPr>
                    </a:p>
                    <a:p>
                      <a:pPr marL="0" marR="0" algn="ctr">
                        <a:spcBef>
                          <a:spcPts val="0"/>
                        </a:spcBef>
                        <a:spcAft>
                          <a:spcPts val="0"/>
                        </a:spcAft>
                      </a:pPr>
                      <a:r>
                        <a:rPr lang="en-US" sz="1100" dirty="0">
                          <a:effectLst/>
                        </a:rPr>
                        <a:t>SHARE/31.7 PERCENT NONLABOR SHARE IF WAGE INDEX IS </a:t>
                      </a:r>
                      <a:endParaRPr lang="en-US" sz="1200" dirty="0">
                        <a:effectLst/>
                      </a:endParaRPr>
                    </a:p>
                    <a:p>
                      <a:pPr marL="0" marR="0" algn="ctr">
                        <a:spcBef>
                          <a:spcPts val="0"/>
                        </a:spcBef>
                        <a:spcAft>
                          <a:spcPts val="0"/>
                        </a:spcAft>
                      </a:pPr>
                      <a:r>
                        <a:rPr lang="en-US" sz="1100" dirty="0">
                          <a:effectLst/>
                        </a:rPr>
                        <a:t>GREATER THAN 1.0)—FY 2018</a:t>
                      </a:r>
                      <a:endParaRPr lang="en-US" sz="1200" dirty="0">
                        <a:effectLst/>
                        <a:latin typeface="Arial" panose="020B0604020202020204" pitchFamily="34" charset="0"/>
                        <a:ea typeface="Times New Roman" panose="02020603050405020304" pitchFamily="18" charset="0"/>
                      </a:endParaRPr>
                    </a:p>
                  </a:txBody>
                  <a:tcPr marL="66752" marR="667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6665418"/>
                  </a:ext>
                </a:extLst>
              </a:tr>
              <a:tr h="970670">
                <a:tc gridSpan="2">
                  <a:txBody>
                    <a:bodyPr/>
                    <a:lstStyle/>
                    <a:p>
                      <a:pPr marL="0" marR="0" algn="l">
                        <a:spcBef>
                          <a:spcPts val="0"/>
                        </a:spcBef>
                        <a:spcAft>
                          <a:spcPts val="0"/>
                        </a:spcAft>
                      </a:pPr>
                      <a:r>
                        <a:rPr lang="en-US" sz="1100" dirty="0">
                          <a:effectLst/>
                        </a:rPr>
                        <a:t>Hospital Submitted </a:t>
                      </a:r>
                      <a:endParaRPr lang="en-US" sz="1200" dirty="0">
                        <a:effectLst/>
                      </a:endParaRPr>
                    </a:p>
                    <a:p>
                      <a:pPr marL="0" marR="0" algn="l">
                        <a:spcBef>
                          <a:spcPts val="0"/>
                        </a:spcBef>
                        <a:spcAft>
                          <a:spcPts val="0"/>
                        </a:spcAft>
                      </a:pPr>
                      <a:r>
                        <a:rPr lang="en-US" sz="1100" dirty="0">
                          <a:effectLst/>
                        </a:rPr>
                        <a:t>Quality Data and is </a:t>
                      </a:r>
                      <a:endParaRPr lang="en-US" sz="1200" dirty="0">
                        <a:effectLst/>
                      </a:endParaRPr>
                    </a:p>
                    <a:p>
                      <a:pPr marL="0" marR="0" algn="l">
                        <a:spcBef>
                          <a:spcPts val="0"/>
                        </a:spcBef>
                        <a:spcAft>
                          <a:spcPts val="0"/>
                        </a:spcAft>
                      </a:pPr>
                      <a:r>
                        <a:rPr lang="en-US" sz="1100" dirty="0">
                          <a:effectLst/>
                        </a:rPr>
                        <a:t>a Meaningful EHR User (Update = 1.35 Percent)</a:t>
                      </a:r>
                      <a:endParaRPr lang="en-US" sz="1200" dirty="0">
                        <a:effectLst/>
                        <a:latin typeface="Arial" panose="020B0604020202020204" pitchFamily="34" charset="0"/>
                        <a:ea typeface="Times New Roman" panose="02020603050405020304" pitchFamily="18" charset="0"/>
                      </a:endParaRPr>
                    </a:p>
                  </a:txBody>
                  <a:tcPr marL="66752" marR="66752" marT="0" marB="0"/>
                </a:tc>
                <a:tc hMerge="1">
                  <a:txBody>
                    <a:bodyPr/>
                    <a:lstStyle/>
                    <a:p>
                      <a:endParaRPr lang="en-US"/>
                    </a:p>
                  </a:txBody>
                  <a:tcPr/>
                </a:tc>
                <a:tc gridSpan="2">
                  <a:txBody>
                    <a:bodyPr/>
                    <a:lstStyle/>
                    <a:p>
                      <a:pPr marL="0" marR="0" algn="l">
                        <a:spcBef>
                          <a:spcPts val="0"/>
                        </a:spcBef>
                        <a:spcAft>
                          <a:spcPts val="0"/>
                        </a:spcAft>
                      </a:pPr>
                      <a:r>
                        <a:rPr lang="en-US" sz="1100" dirty="0">
                          <a:effectLst/>
                        </a:rPr>
                        <a:t>Hospital Submitted Quality </a:t>
                      </a:r>
                      <a:endParaRPr lang="en-US" sz="1200" dirty="0">
                        <a:effectLst/>
                      </a:endParaRPr>
                    </a:p>
                    <a:p>
                      <a:pPr marL="0" marR="0" algn="l">
                        <a:spcBef>
                          <a:spcPts val="0"/>
                        </a:spcBef>
                        <a:spcAft>
                          <a:spcPts val="0"/>
                        </a:spcAft>
                      </a:pPr>
                      <a:r>
                        <a:rPr lang="en-US" sz="1100" dirty="0">
                          <a:effectLst/>
                        </a:rPr>
                        <a:t>Data and is NOT a</a:t>
                      </a:r>
                      <a:endParaRPr lang="en-US" sz="1200" dirty="0">
                        <a:effectLst/>
                      </a:endParaRPr>
                    </a:p>
                    <a:p>
                      <a:pPr marL="0" marR="0" algn="l">
                        <a:spcBef>
                          <a:spcPts val="0"/>
                        </a:spcBef>
                        <a:spcAft>
                          <a:spcPts val="0"/>
                        </a:spcAft>
                      </a:pPr>
                      <a:r>
                        <a:rPr lang="en-US" sz="1100" dirty="0">
                          <a:effectLst/>
                        </a:rPr>
                        <a:t>Meaningful EHR User </a:t>
                      </a:r>
                      <a:endParaRPr lang="en-US" sz="1200" dirty="0">
                        <a:effectLst/>
                      </a:endParaRPr>
                    </a:p>
                    <a:p>
                      <a:pPr marL="0" marR="0" algn="l">
                        <a:spcBef>
                          <a:spcPts val="0"/>
                        </a:spcBef>
                        <a:spcAft>
                          <a:spcPts val="0"/>
                        </a:spcAft>
                      </a:pPr>
                      <a:r>
                        <a:rPr lang="en-US" sz="1100" dirty="0">
                          <a:effectLst/>
                        </a:rPr>
                        <a:t>(Update = -0.675 Percent)</a:t>
                      </a:r>
                      <a:endParaRPr lang="en-US" sz="1200" dirty="0">
                        <a:effectLst/>
                        <a:latin typeface="Arial" panose="020B0604020202020204" pitchFamily="34" charset="0"/>
                        <a:ea typeface="Times New Roman" panose="02020603050405020304" pitchFamily="18" charset="0"/>
                      </a:endParaRPr>
                    </a:p>
                  </a:txBody>
                  <a:tcPr marL="66752" marR="66752" marT="0" marB="0"/>
                </a:tc>
                <a:tc hMerge="1">
                  <a:txBody>
                    <a:bodyPr/>
                    <a:lstStyle/>
                    <a:p>
                      <a:endParaRPr lang="en-US"/>
                    </a:p>
                  </a:txBody>
                  <a:tcPr/>
                </a:tc>
                <a:tc gridSpan="2">
                  <a:txBody>
                    <a:bodyPr/>
                    <a:lstStyle/>
                    <a:p>
                      <a:pPr marL="0" marR="0" algn="l">
                        <a:spcBef>
                          <a:spcPts val="0"/>
                        </a:spcBef>
                        <a:spcAft>
                          <a:spcPts val="0"/>
                        </a:spcAft>
                      </a:pPr>
                      <a:r>
                        <a:rPr lang="en-US" sz="1100" dirty="0">
                          <a:effectLst/>
                        </a:rPr>
                        <a:t>Hospital Did NOT Submit Quality Data</a:t>
                      </a:r>
                      <a:endParaRPr lang="en-US" sz="1200" dirty="0">
                        <a:effectLst/>
                      </a:endParaRPr>
                    </a:p>
                    <a:p>
                      <a:pPr marL="0" marR="0" algn="l">
                        <a:spcBef>
                          <a:spcPts val="0"/>
                        </a:spcBef>
                        <a:spcAft>
                          <a:spcPts val="0"/>
                        </a:spcAft>
                      </a:pPr>
                      <a:r>
                        <a:rPr lang="en-US" sz="1100" dirty="0">
                          <a:effectLst/>
                        </a:rPr>
                        <a:t>and is a Meaningful EHR User </a:t>
                      </a:r>
                      <a:endParaRPr lang="en-US" sz="1200" dirty="0">
                        <a:effectLst/>
                      </a:endParaRPr>
                    </a:p>
                    <a:p>
                      <a:pPr marL="0" marR="0" algn="l">
                        <a:spcBef>
                          <a:spcPts val="0"/>
                        </a:spcBef>
                        <a:spcAft>
                          <a:spcPts val="0"/>
                        </a:spcAft>
                      </a:pPr>
                      <a:r>
                        <a:rPr lang="en-US" sz="1100" dirty="0">
                          <a:effectLst/>
                        </a:rPr>
                        <a:t>(Update = 0.675 Percent)</a:t>
                      </a:r>
                      <a:endParaRPr lang="en-US" sz="1200" dirty="0">
                        <a:effectLst/>
                        <a:latin typeface="Arial" panose="020B0604020202020204" pitchFamily="34" charset="0"/>
                        <a:ea typeface="Times New Roman" panose="02020603050405020304" pitchFamily="18" charset="0"/>
                      </a:endParaRPr>
                    </a:p>
                  </a:txBody>
                  <a:tcPr marL="66752" marR="66752" marT="0" marB="0"/>
                </a:tc>
                <a:tc hMerge="1">
                  <a:txBody>
                    <a:bodyPr/>
                    <a:lstStyle/>
                    <a:p>
                      <a:endParaRPr lang="en-US"/>
                    </a:p>
                  </a:txBody>
                  <a:tcPr/>
                </a:tc>
                <a:tc gridSpan="2">
                  <a:txBody>
                    <a:bodyPr/>
                    <a:lstStyle/>
                    <a:p>
                      <a:pPr marL="0" marR="0" algn="l">
                        <a:spcBef>
                          <a:spcPts val="0"/>
                        </a:spcBef>
                        <a:spcAft>
                          <a:spcPts val="0"/>
                        </a:spcAft>
                      </a:pPr>
                      <a:r>
                        <a:rPr lang="en-US" sz="1100" dirty="0">
                          <a:effectLst/>
                        </a:rPr>
                        <a:t>Hospital Did NOT Submit Quality </a:t>
                      </a:r>
                      <a:endParaRPr lang="en-US" sz="1200" dirty="0">
                        <a:effectLst/>
                      </a:endParaRPr>
                    </a:p>
                    <a:p>
                      <a:pPr marL="0" marR="0" algn="l">
                        <a:spcBef>
                          <a:spcPts val="0"/>
                        </a:spcBef>
                        <a:spcAft>
                          <a:spcPts val="0"/>
                        </a:spcAft>
                      </a:pPr>
                      <a:r>
                        <a:rPr lang="en-US" sz="1100" dirty="0">
                          <a:effectLst/>
                        </a:rPr>
                        <a:t>Data and is NOT a Meaningful </a:t>
                      </a:r>
                      <a:endParaRPr lang="en-US" sz="1200" dirty="0">
                        <a:effectLst/>
                      </a:endParaRPr>
                    </a:p>
                    <a:p>
                      <a:pPr marL="0" marR="0" algn="l">
                        <a:spcBef>
                          <a:spcPts val="0"/>
                        </a:spcBef>
                        <a:spcAft>
                          <a:spcPts val="0"/>
                        </a:spcAft>
                      </a:pPr>
                      <a:r>
                        <a:rPr lang="en-US" sz="1100" dirty="0">
                          <a:effectLst/>
                        </a:rPr>
                        <a:t>EHR User (Update = - 1.35 Percent)</a:t>
                      </a:r>
                      <a:endParaRPr lang="en-US" sz="1200" dirty="0">
                        <a:effectLst/>
                        <a:latin typeface="Arial" panose="020B0604020202020204" pitchFamily="34" charset="0"/>
                        <a:ea typeface="Times New Roman" panose="02020603050405020304" pitchFamily="18" charset="0"/>
                      </a:endParaRPr>
                    </a:p>
                  </a:txBody>
                  <a:tcPr marL="66752" marR="66752" marT="0" marB="0"/>
                </a:tc>
                <a:tc hMerge="1">
                  <a:txBody>
                    <a:bodyPr/>
                    <a:lstStyle/>
                    <a:p>
                      <a:endParaRPr lang="en-US"/>
                    </a:p>
                  </a:txBody>
                  <a:tcPr/>
                </a:tc>
                <a:extLst>
                  <a:ext uri="{0D108BD9-81ED-4DB2-BD59-A6C34878D82A}">
                    <a16:rowId xmlns:a16="http://schemas.microsoft.com/office/drawing/2014/main" val="3505420239"/>
                  </a:ext>
                </a:extLst>
              </a:tr>
              <a:tr h="161778">
                <a:tc>
                  <a:txBody>
                    <a:bodyPr/>
                    <a:lstStyle/>
                    <a:p>
                      <a:pPr marL="0" marR="0" algn="l">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6752" marR="66752" marT="0" marB="0" anchor="ctr"/>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6752" marR="66752" marT="0" marB="0" anchor="ctr"/>
                </a:tc>
                <a:extLst>
                  <a:ext uri="{0D108BD9-81ED-4DB2-BD59-A6C34878D82A}">
                    <a16:rowId xmlns:a16="http://schemas.microsoft.com/office/drawing/2014/main" val="3725099173"/>
                  </a:ext>
                </a:extLst>
              </a:tr>
              <a:tr h="323557">
                <a:tc>
                  <a:txBody>
                    <a:bodyPr/>
                    <a:lstStyle/>
                    <a:p>
                      <a:pPr marL="0" marR="0" algn="l">
                        <a:spcBef>
                          <a:spcPts val="0"/>
                        </a:spcBef>
                        <a:spcAft>
                          <a:spcPts val="0"/>
                        </a:spcAft>
                      </a:pPr>
                      <a:r>
                        <a:rPr lang="en-US" sz="1100" dirty="0">
                          <a:effectLst/>
                        </a:rPr>
                        <a:t>$3,806.04</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$1,766.49</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$3,729.99</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$1,731.20</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$3,780.69</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$1,754.73</a:t>
                      </a:r>
                      <a:endParaRPr lang="en-US" sz="1200" dirty="0">
                        <a:effectLst/>
                        <a:latin typeface="Arial" panose="020B0604020202020204" pitchFamily="34" charset="0"/>
                        <a:ea typeface="Times New Roman" panose="02020603050405020304" pitchFamily="18" charset="0"/>
                      </a:endParaRPr>
                    </a:p>
                  </a:txBody>
                  <a:tcPr marL="66752" marR="66752" marT="0" marB="0"/>
                </a:tc>
                <a:tc>
                  <a:txBody>
                    <a:bodyPr/>
                    <a:lstStyle/>
                    <a:p>
                      <a:pPr marL="0" marR="0" algn="ctr">
                        <a:spcBef>
                          <a:spcPts val="0"/>
                        </a:spcBef>
                        <a:spcAft>
                          <a:spcPts val="0"/>
                        </a:spcAft>
                      </a:pPr>
                      <a:r>
                        <a:rPr lang="en-US" sz="1100" dirty="0">
                          <a:effectLst/>
                        </a:rPr>
                        <a:t>$3,704.65</a:t>
                      </a:r>
                      <a:endParaRPr lang="en-US" sz="1200" dirty="0">
                        <a:effectLst/>
                        <a:latin typeface="Arial" panose="020B0604020202020204" pitchFamily="34" charset="0"/>
                        <a:ea typeface="Times New Roman" panose="02020603050405020304" pitchFamily="18" charset="0"/>
                      </a:endParaRPr>
                    </a:p>
                  </a:txBody>
                  <a:tcPr marL="66752" marR="66752" marT="0" marB="0" anchor="ctr"/>
                </a:tc>
                <a:tc>
                  <a:txBody>
                    <a:bodyPr/>
                    <a:lstStyle/>
                    <a:p>
                      <a:pPr marL="0" marR="0" algn="ctr">
                        <a:spcBef>
                          <a:spcPts val="0"/>
                        </a:spcBef>
                        <a:spcAft>
                          <a:spcPts val="0"/>
                        </a:spcAft>
                      </a:pPr>
                      <a:r>
                        <a:rPr lang="en-US" sz="1100" dirty="0">
                          <a:effectLst/>
                        </a:rPr>
                        <a:t>$1,719.43</a:t>
                      </a:r>
                      <a:endParaRPr lang="en-US" sz="1200" dirty="0">
                        <a:effectLst/>
                        <a:latin typeface="Arial" panose="020B0604020202020204" pitchFamily="34" charset="0"/>
                        <a:ea typeface="Times New Roman" panose="02020603050405020304" pitchFamily="18" charset="0"/>
                      </a:endParaRPr>
                    </a:p>
                  </a:txBody>
                  <a:tcPr marL="66752" marR="66752" marT="0" marB="0" anchor="ctr"/>
                </a:tc>
                <a:extLst>
                  <a:ext uri="{0D108BD9-81ED-4DB2-BD59-A6C34878D82A}">
                    <a16:rowId xmlns:a16="http://schemas.microsoft.com/office/drawing/2014/main" val="493915477"/>
                  </a:ext>
                </a:extLst>
              </a:tr>
            </a:tbl>
          </a:graphicData>
        </a:graphic>
      </p:graphicFrame>
      <p:graphicFrame>
        <p:nvGraphicFramePr>
          <p:cNvPr id="8" name="Table 7">
            <a:extLst>
              <a:ext uri="{FF2B5EF4-FFF2-40B4-BE49-F238E27FC236}">
                <a16:creationId xmlns:a16="http://schemas.microsoft.com/office/drawing/2014/main" id="{EA17E243-E5D0-4638-9ED5-7A0FF1B01CA3}"/>
              </a:ext>
            </a:extLst>
          </p:cNvPr>
          <p:cNvGraphicFramePr>
            <a:graphicFrameLocks noGrp="1"/>
          </p:cNvGraphicFramePr>
          <p:nvPr>
            <p:extLst>
              <p:ext uri="{D42A27DB-BD31-4B8C-83A1-F6EECF244321}">
                <p14:modId xmlns:p14="http://schemas.microsoft.com/office/powerpoint/2010/main" val="1828530589"/>
              </p:ext>
            </p:extLst>
          </p:nvPr>
        </p:nvGraphicFramePr>
        <p:xfrm>
          <a:off x="152401" y="3603627"/>
          <a:ext cx="8534399" cy="1671973"/>
        </p:xfrm>
        <a:graphic>
          <a:graphicData uri="http://schemas.openxmlformats.org/drawingml/2006/table">
            <a:tbl>
              <a:tblPr firstRow="1" firstCol="1" bandRow="1">
                <a:tableStyleId>{5C22544A-7EE6-4342-B048-85BDC9FD1C3A}</a:tableStyleId>
              </a:tblPr>
              <a:tblGrid>
                <a:gridCol w="1025116">
                  <a:extLst>
                    <a:ext uri="{9D8B030D-6E8A-4147-A177-3AD203B41FA5}">
                      <a16:colId xmlns:a16="http://schemas.microsoft.com/office/drawing/2014/main" val="4034229709"/>
                    </a:ext>
                  </a:extLst>
                </a:gridCol>
                <a:gridCol w="1025116">
                  <a:extLst>
                    <a:ext uri="{9D8B030D-6E8A-4147-A177-3AD203B41FA5}">
                      <a16:colId xmlns:a16="http://schemas.microsoft.com/office/drawing/2014/main" val="875458541"/>
                    </a:ext>
                  </a:extLst>
                </a:gridCol>
                <a:gridCol w="1025116">
                  <a:extLst>
                    <a:ext uri="{9D8B030D-6E8A-4147-A177-3AD203B41FA5}">
                      <a16:colId xmlns:a16="http://schemas.microsoft.com/office/drawing/2014/main" val="2738867875"/>
                    </a:ext>
                  </a:extLst>
                </a:gridCol>
                <a:gridCol w="1025116">
                  <a:extLst>
                    <a:ext uri="{9D8B030D-6E8A-4147-A177-3AD203B41FA5}">
                      <a16:colId xmlns:a16="http://schemas.microsoft.com/office/drawing/2014/main" val="2458387058"/>
                    </a:ext>
                  </a:extLst>
                </a:gridCol>
                <a:gridCol w="1075892">
                  <a:extLst>
                    <a:ext uri="{9D8B030D-6E8A-4147-A177-3AD203B41FA5}">
                      <a16:colId xmlns:a16="http://schemas.microsoft.com/office/drawing/2014/main" val="3109111439"/>
                    </a:ext>
                  </a:extLst>
                </a:gridCol>
                <a:gridCol w="1239196">
                  <a:extLst>
                    <a:ext uri="{9D8B030D-6E8A-4147-A177-3AD203B41FA5}">
                      <a16:colId xmlns:a16="http://schemas.microsoft.com/office/drawing/2014/main" val="3852144713"/>
                    </a:ext>
                  </a:extLst>
                </a:gridCol>
                <a:gridCol w="861811">
                  <a:extLst>
                    <a:ext uri="{9D8B030D-6E8A-4147-A177-3AD203B41FA5}">
                      <a16:colId xmlns:a16="http://schemas.microsoft.com/office/drawing/2014/main" val="3674488374"/>
                    </a:ext>
                  </a:extLst>
                </a:gridCol>
                <a:gridCol w="1257036">
                  <a:extLst>
                    <a:ext uri="{9D8B030D-6E8A-4147-A177-3AD203B41FA5}">
                      <a16:colId xmlns:a16="http://schemas.microsoft.com/office/drawing/2014/main" val="1262603192"/>
                    </a:ext>
                  </a:extLst>
                </a:gridCol>
              </a:tblGrid>
              <a:tr h="510601">
                <a:tc gridSpan="8">
                  <a:txBody>
                    <a:bodyPr/>
                    <a:lstStyle/>
                    <a:p>
                      <a:pPr marL="0" marR="0" algn="ctr">
                        <a:spcBef>
                          <a:spcPts val="0"/>
                        </a:spcBef>
                        <a:spcAft>
                          <a:spcPts val="0"/>
                        </a:spcAft>
                      </a:pPr>
                      <a:r>
                        <a:rPr lang="en-US" sz="1100" dirty="0">
                          <a:effectLst/>
                        </a:rPr>
                        <a:t>TABLE 1B.  NATIONAL ADJUSTED OPERATING STANDARDIZED AMOUNTS,</a:t>
                      </a:r>
                      <a:endParaRPr lang="en-US" sz="1200" dirty="0">
                        <a:effectLst/>
                      </a:endParaRPr>
                    </a:p>
                    <a:p>
                      <a:pPr marL="0" marR="0" algn="ctr">
                        <a:spcBef>
                          <a:spcPts val="0"/>
                        </a:spcBef>
                        <a:spcAft>
                          <a:spcPts val="0"/>
                        </a:spcAft>
                      </a:pPr>
                      <a:r>
                        <a:rPr lang="en-US" sz="1100" dirty="0">
                          <a:effectLst/>
                        </a:rPr>
                        <a:t>LABOR/NONLABOR (62 PERCENT LABOR SHARE/38 PERCENT NONLABOR SHARE IF</a:t>
                      </a:r>
                      <a:endParaRPr lang="en-US" sz="1200" dirty="0">
                        <a:effectLst/>
                      </a:endParaRPr>
                    </a:p>
                    <a:p>
                      <a:pPr marL="0" marR="0" algn="ctr">
                        <a:spcBef>
                          <a:spcPts val="0"/>
                        </a:spcBef>
                        <a:spcAft>
                          <a:spcPts val="0"/>
                        </a:spcAft>
                      </a:pPr>
                      <a:r>
                        <a:rPr lang="en-US" sz="1100" dirty="0">
                          <a:effectLst/>
                        </a:rPr>
                        <a:t>WAGE INDEX LESS THAN OR EQUAL TO 1.0)—FY 2018</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9299140"/>
                  </a:ext>
                </a:extLst>
              </a:tr>
              <a:tr h="815873">
                <a:tc gridSpan="2">
                  <a:txBody>
                    <a:bodyPr/>
                    <a:lstStyle/>
                    <a:p>
                      <a:pPr marL="0" marR="0" algn="l">
                        <a:spcBef>
                          <a:spcPts val="0"/>
                        </a:spcBef>
                        <a:spcAft>
                          <a:spcPts val="0"/>
                        </a:spcAft>
                      </a:pPr>
                      <a:r>
                        <a:rPr lang="en-US" sz="1100" dirty="0">
                          <a:effectLst/>
                        </a:rPr>
                        <a:t>Hospital Submitted Quality</a:t>
                      </a:r>
                      <a:endParaRPr lang="en-US" sz="1200" dirty="0">
                        <a:effectLst/>
                      </a:endParaRPr>
                    </a:p>
                    <a:p>
                      <a:pPr marL="0" marR="0" algn="l">
                        <a:spcBef>
                          <a:spcPts val="0"/>
                        </a:spcBef>
                        <a:spcAft>
                          <a:spcPts val="0"/>
                        </a:spcAft>
                      </a:pPr>
                      <a:r>
                        <a:rPr lang="en-US" sz="1100" dirty="0">
                          <a:effectLst/>
                        </a:rPr>
                        <a:t>Data and is a Meaningful</a:t>
                      </a:r>
                    </a:p>
                    <a:p>
                      <a:pPr marL="0" marR="0" algn="l">
                        <a:spcBef>
                          <a:spcPts val="0"/>
                        </a:spcBef>
                        <a:spcAft>
                          <a:spcPts val="0"/>
                        </a:spcAft>
                      </a:pPr>
                      <a:r>
                        <a:rPr lang="en-US" sz="1100" dirty="0">
                          <a:effectLst/>
                        </a:rPr>
                        <a:t>EHR User</a:t>
                      </a:r>
                      <a:r>
                        <a:rPr lang="en-US" sz="1200" dirty="0">
                          <a:effectLst/>
                        </a:rPr>
                        <a:t> </a:t>
                      </a:r>
                      <a:r>
                        <a:rPr lang="en-US" sz="1100" dirty="0">
                          <a:effectLst/>
                        </a:rPr>
                        <a:t>(Update = 1.35 Percent)</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l">
                        <a:spcBef>
                          <a:spcPts val="0"/>
                        </a:spcBef>
                        <a:spcAft>
                          <a:spcPts val="0"/>
                        </a:spcAft>
                      </a:pPr>
                      <a:r>
                        <a:rPr lang="en-US" sz="1100" dirty="0">
                          <a:effectLst/>
                        </a:rPr>
                        <a:t>Hospital Submitted Quality</a:t>
                      </a:r>
                      <a:endParaRPr lang="en-US" sz="1200" dirty="0">
                        <a:effectLst/>
                      </a:endParaRPr>
                    </a:p>
                    <a:p>
                      <a:pPr marL="0" marR="0" algn="l">
                        <a:spcBef>
                          <a:spcPts val="0"/>
                        </a:spcBef>
                        <a:spcAft>
                          <a:spcPts val="0"/>
                        </a:spcAft>
                      </a:pPr>
                      <a:r>
                        <a:rPr lang="en-US" sz="1100" dirty="0">
                          <a:effectLst/>
                        </a:rPr>
                        <a:t>Data and is a NOT a</a:t>
                      </a:r>
                      <a:endParaRPr lang="en-US" sz="1200" dirty="0">
                        <a:effectLst/>
                      </a:endParaRPr>
                    </a:p>
                    <a:p>
                      <a:pPr marL="0" marR="0" algn="l">
                        <a:spcBef>
                          <a:spcPts val="0"/>
                        </a:spcBef>
                        <a:spcAft>
                          <a:spcPts val="0"/>
                        </a:spcAft>
                      </a:pPr>
                      <a:r>
                        <a:rPr lang="en-US" sz="1100" dirty="0">
                          <a:effectLst/>
                        </a:rPr>
                        <a:t>Meaningful EHR User</a:t>
                      </a:r>
                      <a:endParaRPr lang="en-US" sz="1200" dirty="0">
                        <a:effectLst/>
                      </a:endParaRPr>
                    </a:p>
                    <a:p>
                      <a:pPr marL="0" marR="0" algn="l">
                        <a:spcBef>
                          <a:spcPts val="0"/>
                        </a:spcBef>
                        <a:spcAft>
                          <a:spcPts val="0"/>
                        </a:spcAft>
                      </a:pPr>
                      <a:r>
                        <a:rPr lang="en-US" sz="1100" dirty="0">
                          <a:effectLst/>
                        </a:rPr>
                        <a:t>(Update = -0.675 Percent)</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l">
                        <a:spcBef>
                          <a:spcPts val="0"/>
                        </a:spcBef>
                        <a:spcAft>
                          <a:spcPts val="0"/>
                        </a:spcAft>
                      </a:pPr>
                      <a:r>
                        <a:rPr lang="en-US" sz="1100" dirty="0">
                          <a:effectLst/>
                        </a:rPr>
                        <a:t>Hospital Did NOT Submit Quality</a:t>
                      </a:r>
                      <a:endParaRPr lang="en-US" sz="1200" dirty="0">
                        <a:effectLst/>
                      </a:endParaRPr>
                    </a:p>
                    <a:p>
                      <a:pPr marL="0" marR="0" algn="l">
                        <a:spcBef>
                          <a:spcPts val="0"/>
                        </a:spcBef>
                        <a:spcAft>
                          <a:spcPts val="0"/>
                        </a:spcAft>
                      </a:pPr>
                      <a:r>
                        <a:rPr lang="en-US" sz="1100" dirty="0">
                          <a:effectLst/>
                        </a:rPr>
                        <a:t>Data and is a Meaningful EHR</a:t>
                      </a:r>
                      <a:endParaRPr lang="en-US" sz="1200" dirty="0">
                        <a:effectLst/>
                      </a:endParaRPr>
                    </a:p>
                    <a:p>
                      <a:pPr marL="0" marR="0" algn="l">
                        <a:spcBef>
                          <a:spcPts val="0"/>
                        </a:spcBef>
                        <a:spcAft>
                          <a:spcPts val="0"/>
                        </a:spcAft>
                      </a:pPr>
                      <a:r>
                        <a:rPr lang="en-US" sz="1100" dirty="0">
                          <a:effectLst/>
                        </a:rPr>
                        <a:t>User (Update = 0.675 Percent)</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l">
                        <a:spcBef>
                          <a:spcPts val="0"/>
                        </a:spcBef>
                        <a:spcAft>
                          <a:spcPts val="0"/>
                        </a:spcAft>
                      </a:pPr>
                      <a:r>
                        <a:rPr lang="en-US" sz="1100" dirty="0">
                          <a:effectLst/>
                        </a:rPr>
                        <a:t>Hospital Did NOT Submit</a:t>
                      </a:r>
                      <a:endParaRPr lang="en-US" sz="1200" dirty="0">
                        <a:effectLst/>
                      </a:endParaRPr>
                    </a:p>
                    <a:p>
                      <a:pPr marL="0" marR="0" algn="l">
                        <a:spcBef>
                          <a:spcPts val="0"/>
                        </a:spcBef>
                        <a:spcAft>
                          <a:spcPts val="0"/>
                        </a:spcAft>
                      </a:pPr>
                      <a:r>
                        <a:rPr lang="en-US" sz="1100" dirty="0">
                          <a:effectLst/>
                        </a:rPr>
                        <a:t>Quality Data and is NOT a</a:t>
                      </a:r>
                      <a:endParaRPr lang="en-US" sz="1200" dirty="0">
                        <a:effectLst/>
                      </a:endParaRPr>
                    </a:p>
                    <a:p>
                      <a:pPr marL="0" marR="0" algn="l">
                        <a:spcBef>
                          <a:spcPts val="0"/>
                        </a:spcBef>
                        <a:spcAft>
                          <a:spcPts val="0"/>
                        </a:spcAft>
                      </a:pPr>
                      <a:r>
                        <a:rPr lang="en-US" sz="1100" dirty="0">
                          <a:effectLst/>
                        </a:rPr>
                        <a:t>Meaningful EHR User</a:t>
                      </a:r>
                      <a:endParaRPr lang="en-US" sz="1200" dirty="0">
                        <a:effectLst/>
                      </a:endParaRPr>
                    </a:p>
                    <a:p>
                      <a:pPr marL="0" marR="0" algn="l">
                        <a:spcBef>
                          <a:spcPts val="0"/>
                        </a:spcBef>
                        <a:spcAft>
                          <a:spcPts val="0"/>
                        </a:spcAft>
                      </a:pPr>
                      <a:r>
                        <a:rPr lang="en-US" sz="1100" dirty="0">
                          <a:effectLst/>
                        </a:rPr>
                        <a:t>(Update = - 1.35 Percent)</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84470347"/>
                  </a:ext>
                </a:extLst>
              </a:tr>
              <a:tr h="175299">
                <a:tc>
                  <a:txBody>
                    <a:bodyPr/>
                    <a:lstStyle/>
                    <a:p>
                      <a:pPr marL="0" marR="0" algn="l">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97299998"/>
                  </a:ext>
                </a:extLst>
              </a:tr>
              <a:tr h="170200">
                <a:tc>
                  <a:txBody>
                    <a:bodyPr/>
                    <a:lstStyle/>
                    <a:p>
                      <a:pPr marL="0" marR="0" algn="l">
                        <a:spcBef>
                          <a:spcPts val="0"/>
                        </a:spcBef>
                        <a:spcAft>
                          <a:spcPts val="0"/>
                        </a:spcAft>
                      </a:pPr>
                      <a:r>
                        <a:rPr lang="en-US" sz="1100" dirty="0">
                          <a:effectLst/>
                        </a:rPr>
                        <a:t>$3,454.97</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$2,117.56</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$3,385.94</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$2,075.25</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$3,431.96</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$2,103.46</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$3,362.93</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$2,061.15</a:t>
                      </a:r>
                      <a:endParaRPr lang="en-US" sz="12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22256709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E2E14244-B66B-4BDA-AC89-077237BD28C3}"/>
              </a:ext>
            </a:extLst>
          </p:cNvPr>
          <p:cNvSpPr txBox="1">
            <a:spLocks noChangeArrowheads="1"/>
          </p:cNvSpPr>
          <p:nvPr/>
        </p:nvSpPr>
        <p:spPr bwMode="auto">
          <a:xfrm>
            <a:off x="304800" y="152400"/>
            <a:ext cx="8686800" cy="8382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800" kern="0" dirty="0"/>
              <a:t>Appendix 1: IPPS Base Rates/Standard Operating Amounts - Continued</a:t>
            </a:r>
          </a:p>
        </p:txBody>
      </p:sp>
      <p:cxnSp>
        <p:nvCxnSpPr>
          <p:cNvPr id="6" name="Straight Connector 5">
            <a:extLst>
              <a:ext uri="{FF2B5EF4-FFF2-40B4-BE49-F238E27FC236}">
                <a16:creationId xmlns:a16="http://schemas.microsoft.com/office/drawing/2014/main" id="{5356A7DF-8E90-41E7-AA5E-B67928EC11FA}"/>
              </a:ext>
            </a:extLst>
          </p:cNvPr>
          <p:cNvCxnSpPr/>
          <p:nvPr/>
        </p:nvCxnSpPr>
        <p:spPr bwMode="auto">
          <a:xfrm>
            <a:off x="0" y="9906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7" name="Table 6">
            <a:extLst>
              <a:ext uri="{FF2B5EF4-FFF2-40B4-BE49-F238E27FC236}">
                <a16:creationId xmlns:a16="http://schemas.microsoft.com/office/drawing/2014/main" id="{91E0A0FE-500D-4DF4-8E34-10E163848041}"/>
              </a:ext>
            </a:extLst>
          </p:cNvPr>
          <p:cNvGraphicFramePr>
            <a:graphicFrameLocks noGrp="1"/>
          </p:cNvGraphicFramePr>
          <p:nvPr>
            <p:extLst>
              <p:ext uri="{D42A27DB-BD31-4B8C-83A1-F6EECF244321}">
                <p14:modId xmlns:p14="http://schemas.microsoft.com/office/powerpoint/2010/main" val="2761488940"/>
              </p:ext>
            </p:extLst>
          </p:nvPr>
        </p:nvGraphicFramePr>
        <p:xfrm>
          <a:off x="609600" y="1447800"/>
          <a:ext cx="7391400" cy="2621595"/>
        </p:xfrm>
        <a:graphic>
          <a:graphicData uri="http://schemas.openxmlformats.org/drawingml/2006/table">
            <a:tbl>
              <a:tblPr firstRow="1" firstCol="1" bandRow="1">
                <a:tableStyleId>{5C22544A-7EE6-4342-B048-85BDC9FD1C3A}</a:tableStyleId>
              </a:tblPr>
              <a:tblGrid>
                <a:gridCol w="949867">
                  <a:extLst>
                    <a:ext uri="{9D8B030D-6E8A-4147-A177-3AD203B41FA5}">
                      <a16:colId xmlns:a16="http://schemas.microsoft.com/office/drawing/2014/main" val="2413761160"/>
                    </a:ext>
                  </a:extLst>
                </a:gridCol>
                <a:gridCol w="1364935">
                  <a:extLst>
                    <a:ext uri="{9D8B030D-6E8A-4147-A177-3AD203B41FA5}">
                      <a16:colId xmlns:a16="http://schemas.microsoft.com/office/drawing/2014/main" val="1182801574"/>
                    </a:ext>
                  </a:extLst>
                </a:gridCol>
                <a:gridCol w="1980352">
                  <a:extLst>
                    <a:ext uri="{9D8B030D-6E8A-4147-A177-3AD203B41FA5}">
                      <a16:colId xmlns:a16="http://schemas.microsoft.com/office/drawing/2014/main" val="33402851"/>
                    </a:ext>
                  </a:extLst>
                </a:gridCol>
                <a:gridCol w="1261168">
                  <a:extLst>
                    <a:ext uri="{9D8B030D-6E8A-4147-A177-3AD203B41FA5}">
                      <a16:colId xmlns:a16="http://schemas.microsoft.com/office/drawing/2014/main" val="2161247605"/>
                    </a:ext>
                  </a:extLst>
                </a:gridCol>
                <a:gridCol w="1835078">
                  <a:extLst>
                    <a:ext uri="{9D8B030D-6E8A-4147-A177-3AD203B41FA5}">
                      <a16:colId xmlns:a16="http://schemas.microsoft.com/office/drawing/2014/main" val="1447143226"/>
                    </a:ext>
                  </a:extLst>
                </a:gridCol>
              </a:tblGrid>
              <a:tr h="860555">
                <a:tc gridSpan="5">
                  <a:txBody>
                    <a:bodyPr/>
                    <a:lstStyle/>
                    <a:p>
                      <a:pPr marL="0" marR="49530" algn="ctr">
                        <a:spcBef>
                          <a:spcPts val="0"/>
                        </a:spcBef>
                        <a:spcAft>
                          <a:spcPts val="0"/>
                        </a:spcAft>
                      </a:pPr>
                      <a:r>
                        <a:rPr lang="en-US" sz="1100" dirty="0">
                          <a:effectLst/>
                        </a:rPr>
                        <a:t>TABLE 1C.  ADJUSTED OPERATING STANDARDIZED AMOUNTS FOR PUERTO RICO, LABOR/NONLABOR (NATIONAL:  62 PERCENT LABOR SHARE/38 PERCENT</a:t>
                      </a:r>
                      <a:endParaRPr lang="en-US" sz="1200" dirty="0">
                        <a:effectLst/>
                      </a:endParaRPr>
                    </a:p>
                    <a:p>
                      <a:pPr marL="0" marR="0" algn="ctr">
                        <a:spcBef>
                          <a:spcPts val="0"/>
                        </a:spcBef>
                        <a:spcAft>
                          <a:spcPts val="0"/>
                        </a:spcAft>
                      </a:pPr>
                      <a:r>
                        <a:rPr lang="en-US" sz="1100" dirty="0">
                          <a:effectLst/>
                        </a:rPr>
                        <a:t>NONLABOR SHARE BECAUSEWAGE INDEX IS LESS THAN OR EQUAL TO 1)—FY 2018</a:t>
                      </a:r>
                      <a:endParaRPr lang="en-US" sz="1200" dirty="0">
                        <a:effectLst/>
                        <a:latin typeface="Arial" panose="020B0604020202020204" pitchFamily="34"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5689498"/>
                  </a:ext>
                </a:extLst>
              </a:tr>
              <a:tr h="637267">
                <a:tc>
                  <a:txBody>
                    <a:bodyPr/>
                    <a:lstStyle/>
                    <a:p>
                      <a:endParaRPr lang="en-US" sz="1000" dirty="0">
                        <a:effectLst/>
                        <a:latin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1100" dirty="0">
                          <a:effectLst/>
                        </a:rPr>
                        <a:t>Rates if Wage Index Greater Than 1</a:t>
                      </a:r>
                      <a:endParaRPr lang="en-US" sz="1200" dirty="0">
                        <a:effectLst/>
                        <a:latin typeface="Arial" panose="020B0604020202020204" pitchFamily="34"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49530" algn="ctr">
                        <a:spcBef>
                          <a:spcPts val="0"/>
                        </a:spcBef>
                        <a:spcAft>
                          <a:spcPts val="0"/>
                        </a:spcAft>
                      </a:pPr>
                      <a:r>
                        <a:rPr lang="en-US" sz="1100" dirty="0">
                          <a:effectLst/>
                        </a:rPr>
                        <a:t>Rates if Wage Index Less Than or Equal to 1</a:t>
                      </a:r>
                      <a:endParaRPr lang="en-US" sz="1200" dirty="0">
                        <a:effectLst/>
                        <a:latin typeface="Arial" panose="020B0604020202020204" pitchFamily="34"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605131181"/>
                  </a:ext>
                </a:extLst>
              </a:tr>
              <a:tr h="215138">
                <a:tc>
                  <a:txBody>
                    <a:bodyPr/>
                    <a:lstStyle/>
                    <a:p>
                      <a:endParaRPr lang="en-US" sz="1000" dirty="0">
                        <a:effectLst/>
                        <a:latin typeface="Times New Roman" panose="02020603050405020304" pitchFamily="18" charset="0"/>
                      </a:endParaRPr>
                    </a:p>
                  </a:txBody>
                  <a:tcPr marL="68580" marR="68580" marT="0" marB="0" anchor="ctr"/>
                </a:tc>
                <a:tc>
                  <a:txBody>
                    <a:bodyPr/>
                    <a:lstStyle/>
                    <a:p>
                      <a:pPr marL="0" marR="1143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143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1430" algn="ctr">
                        <a:spcBef>
                          <a:spcPts val="0"/>
                        </a:spcBef>
                        <a:spcAft>
                          <a:spcPts val="0"/>
                        </a:spcAft>
                      </a:pPr>
                      <a:r>
                        <a:rPr lang="en-US" sz="1100" dirty="0">
                          <a:effectLst/>
                        </a:rPr>
                        <a:t>Labor</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1430" algn="ctr">
                        <a:spcBef>
                          <a:spcPts val="0"/>
                        </a:spcBef>
                        <a:spcAft>
                          <a:spcPts val="0"/>
                        </a:spcAft>
                      </a:pPr>
                      <a:r>
                        <a:rPr lang="en-US" sz="1100" dirty="0">
                          <a:effectLst/>
                        </a:rPr>
                        <a:t>Nonlabor</a:t>
                      </a:r>
                      <a:endParaRPr lang="en-US" sz="12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1322697"/>
                  </a:ext>
                </a:extLst>
              </a:tr>
              <a:tr h="469393">
                <a:tc>
                  <a:txBody>
                    <a:bodyPr/>
                    <a:lstStyle/>
                    <a:p>
                      <a:pPr marL="0" marR="0">
                        <a:spcBef>
                          <a:spcPts val="0"/>
                        </a:spcBef>
                        <a:spcAft>
                          <a:spcPts val="0"/>
                        </a:spcAft>
                      </a:pPr>
                      <a:r>
                        <a:rPr lang="en-US" sz="1100" dirty="0">
                          <a:effectLst/>
                        </a:rPr>
                        <a:t>National</a:t>
                      </a:r>
                      <a:r>
                        <a:rPr lang="en-US" sz="1100" baseline="30000" dirty="0">
                          <a:effectLst/>
                        </a:rPr>
                        <a:t>1</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11430" algn="ctr">
                        <a:spcBef>
                          <a:spcPts val="0"/>
                        </a:spcBef>
                        <a:spcAft>
                          <a:spcPts val="0"/>
                        </a:spcAft>
                      </a:pPr>
                      <a:r>
                        <a:rPr lang="en-US" sz="1100" dirty="0">
                          <a:effectLst/>
                        </a:rPr>
                        <a:t>Not Applicable</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Not Applicable</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15240" algn="ctr">
                        <a:spcBef>
                          <a:spcPts val="0"/>
                        </a:spcBef>
                        <a:spcAft>
                          <a:spcPts val="0"/>
                        </a:spcAft>
                      </a:pPr>
                      <a:r>
                        <a:rPr lang="en-US" sz="1100" dirty="0">
                          <a:effectLst/>
                        </a:rPr>
                        <a:t>$3,454.97</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$2,117.56</a:t>
                      </a:r>
                      <a:endParaRPr lang="en-US" sz="12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895830971"/>
                  </a:ext>
                </a:extLst>
              </a:tr>
              <a:tr h="439242">
                <a:tc gridSpan="5">
                  <a:txBody>
                    <a:bodyPr/>
                    <a:lstStyle/>
                    <a:p>
                      <a:pPr marL="0" marR="0">
                        <a:spcBef>
                          <a:spcPts val="0"/>
                        </a:spcBef>
                        <a:spcAft>
                          <a:spcPts val="0"/>
                        </a:spcAft>
                      </a:pPr>
                      <a:r>
                        <a:rPr lang="en-US" sz="1100" baseline="30000" dirty="0">
                          <a:effectLst/>
                        </a:rPr>
                        <a:t>1</a:t>
                      </a:r>
                      <a:r>
                        <a:rPr lang="en-US" sz="1100" dirty="0">
                          <a:effectLst/>
                        </a:rPr>
                        <a:t>For FY 2017, there are no CBSAs in Puerto Rico with a national wage index greater than 1.</a:t>
                      </a:r>
                      <a:endParaRPr lang="en-US" sz="1200" dirty="0">
                        <a:effectLst/>
                        <a:latin typeface="Arial" panose="020B0604020202020204" pitchFamily="34"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0671805"/>
                  </a:ext>
                </a:extLst>
              </a:tr>
            </a:tbl>
          </a:graphicData>
        </a:graphic>
      </p:graphicFrame>
      <p:sp>
        <p:nvSpPr>
          <p:cNvPr id="8" name="Slide Number Placeholder 10">
            <a:extLst>
              <a:ext uri="{FF2B5EF4-FFF2-40B4-BE49-F238E27FC236}">
                <a16:creationId xmlns:a16="http://schemas.microsoft.com/office/drawing/2014/main" id="{202F2727-9F96-4C9F-8685-ECD9F9AE724F}"/>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33</a:t>
            </a:r>
          </a:p>
        </p:txBody>
      </p:sp>
    </p:spTree>
    <p:extLst>
      <p:ext uri="{BB962C8B-B14F-4D97-AF65-F5344CB8AC3E}">
        <p14:creationId xmlns:p14="http://schemas.microsoft.com/office/powerpoint/2010/main" val="2153407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1905000" y="1828800"/>
            <a:ext cx="4648200" cy="457200"/>
          </a:xfrm>
          <a:prstGeom prst="rect">
            <a:avLst/>
          </a:prstGeom>
          <a:noFill/>
          <a:ln w="9525">
            <a:noFill/>
            <a:miter lim="800000"/>
            <a:headEnd/>
            <a:tailEnd/>
          </a:ln>
        </p:spPr>
        <p:txBody>
          <a:bodyPr>
            <a:spAutoFit/>
          </a:bodyPr>
          <a:lstStyle/>
          <a:p>
            <a:endParaRPr lang="en-US" sz="2400" dirty="0"/>
          </a:p>
        </p:txBody>
      </p:sp>
      <p:sp>
        <p:nvSpPr>
          <p:cNvPr id="44036" name="Slide Number Placeholder 10"/>
          <p:cNvSpPr txBox="1">
            <a:spLocks/>
          </p:cNvSpPr>
          <p:nvPr/>
        </p:nvSpPr>
        <p:spPr bwMode="auto">
          <a:xfrm>
            <a:off x="8153400" y="6248400"/>
            <a:ext cx="762000" cy="457200"/>
          </a:xfrm>
          <a:prstGeom prst="rect">
            <a:avLst/>
          </a:prstGeom>
          <a:noFill/>
          <a:ln w="9525">
            <a:noFill/>
            <a:miter lim="800000"/>
            <a:headEnd/>
            <a:tailEnd/>
          </a:ln>
        </p:spPr>
        <p:txBody>
          <a:bodyPr/>
          <a:lstStyle/>
          <a:p>
            <a:pPr algn="ctr"/>
            <a:r>
              <a:rPr lang="en-US" sz="1600" dirty="0"/>
              <a:t>34</a:t>
            </a:r>
          </a:p>
        </p:txBody>
      </p:sp>
      <p:sp>
        <p:nvSpPr>
          <p:cNvPr id="9" name="Rectangle 10"/>
          <p:cNvSpPr>
            <a:spLocks noGrp="1" noChangeArrowheads="1"/>
          </p:cNvSpPr>
          <p:nvPr>
            <p:ph type="title" idx="4294967295"/>
          </p:nvPr>
        </p:nvSpPr>
        <p:spPr>
          <a:xfrm>
            <a:off x="228600" y="304800"/>
            <a:ext cx="8686800" cy="838200"/>
          </a:xfrm>
          <a:ln>
            <a:noFill/>
          </a:ln>
        </p:spPr>
        <p:txBody>
          <a:bodyPr lIns="91436" tIns="45716" rIns="91436" bIns="45716"/>
          <a:lstStyle/>
          <a:p>
            <a:pPr eaLnBrk="1" hangingPunct="1"/>
            <a:r>
              <a:rPr lang="en-US" sz="2800" dirty="0"/>
              <a:t>Appendix 2: FY18 Standard Federal Capital Rate</a:t>
            </a:r>
          </a:p>
        </p:txBody>
      </p:sp>
      <p:cxnSp>
        <p:nvCxnSpPr>
          <p:cNvPr id="10" name="Straight Connector 9"/>
          <p:cNvCxnSpPr/>
          <p:nvPr/>
        </p:nvCxnSpPr>
        <p:spPr bwMode="auto">
          <a:xfrm>
            <a:off x="0" y="12192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6" name="Table 5">
            <a:extLst>
              <a:ext uri="{FF2B5EF4-FFF2-40B4-BE49-F238E27FC236}">
                <a16:creationId xmlns:a16="http://schemas.microsoft.com/office/drawing/2014/main" id="{1E03A916-A5F4-49C8-AC72-44DC462864A7}"/>
              </a:ext>
            </a:extLst>
          </p:cNvPr>
          <p:cNvGraphicFramePr>
            <a:graphicFrameLocks noGrp="1"/>
          </p:cNvGraphicFramePr>
          <p:nvPr>
            <p:extLst>
              <p:ext uri="{D42A27DB-BD31-4B8C-83A1-F6EECF244321}">
                <p14:modId xmlns:p14="http://schemas.microsoft.com/office/powerpoint/2010/main" val="1681298711"/>
              </p:ext>
            </p:extLst>
          </p:nvPr>
        </p:nvGraphicFramePr>
        <p:xfrm>
          <a:off x="1905000" y="1882775"/>
          <a:ext cx="4267200" cy="806450"/>
        </p:xfrm>
        <a:graphic>
          <a:graphicData uri="http://schemas.openxmlformats.org/drawingml/2006/table">
            <a:tbl>
              <a:tblPr firstRow="1" firstCol="1" bandRow="1">
                <a:tableStyleId>{5C22544A-7EE6-4342-B048-85BDC9FD1C3A}</a:tableStyleId>
              </a:tblPr>
              <a:tblGrid>
                <a:gridCol w="2712448">
                  <a:extLst>
                    <a:ext uri="{9D8B030D-6E8A-4147-A177-3AD203B41FA5}">
                      <a16:colId xmlns:a16="http://schemas.microsoft.com/office/drawing/2014/main" val="3529973822"/>
                    </a:ext>
                  </a:extLst>
                </a:gridCol>
                <a:gridCol w="1554752">
                  <a:extLst>
                    <a:ext uri="{9D8B030D-6E8A-4147-A177-3AD203B41FA5}">
                      <a16:colId xmlns:a16="http://schemas.microsoft.com/office/drawing/2014/main" val="2096325379"/>
                    </a:ext>
                  </a:extLst>
                </a:gridCol>
              </a:tblGrid>
              <a:tr h="364490">
                <a:tc gridSpan="2">
                  <a:txBody>
                    <a:bodyPr/>
                    <a:lstStyle/>
                    <a:p>
                      <a:pPr marL="0" marR="0" algn="ctr">
                        <a:spcBef>
                          <a:spcPts val="0"/>
                        </a:spcBef>
                        <a:spcAft>
                          <a:spcPts val="0"/>
                        </a:spcAft>
                      </a:pPr>
                      <a:r>
                        <a:rPr lang="en-US" sz="1100" dirty="0">
                          <a:effectLst/>
                        </a:rPr>
                        <a:t>TABLE 1D.  CAPITAL</a:t>
                      </a:r>
                      <a:endParaRPr lang="en-US" sz="1200" dirty="0">
                        <a:effectLst/>
                      </a:endParaRPr>
                    </a:p>
                    <a:p>
                      <a:pPr marL="0" marR="0" algn="ctr">
                        <a:spcBef>
                          <a:spcPts val="0"/>
                        </a:spcBef>
                        <a:spcAft>
                          <a:spcPts val="0"/>
                        </a:spcAft>
                      </a:pPr>
                      <a:r>
                        <a:rPr lang="en-US" sz="1100" dirty="0">
                          <a:effectLst/>
                        </a:rPr>
                        <a:t>STANDARD FEDERAL PAYMENT RATE</a:t>
                      </a:r>
                      <a:endParaRPr lang="en-US" sz="1200" dirty="0">
                        <a:effectLst/>
                        <a:latin typeface="Arial" panose="020B0604020202020204" pitchFamily="34"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393426439"/>
                  </a:ext>
                </a:extLst>
              </a:tr>
              <a:tr h="182880">
                <a:tc>
                  <a:txBody>
                    <a:bodyPr/>
                    <a:lstStyle/>
                    <a:p>
                      <a:endParaRPr lang="en-US" sz="1000" dirty="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rPr>
                        <a:t>Rate</a:t>
                      </a:r>
                      <a:endParaRPr lang="en-US" sz="12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00645150"/>
                  </a:ext>
                </a:extLst>
              </a:tr>
              <a:tr h="259080">
                <a:tc>
                  <a:txBody>
                    <a:bodyPr/>
                    <a:lstStyle/>
                    <a:p>
                      <a:pPr marL="0" marR="91440">
                        <a:spcBef>
                          <a:spcPts val="0"/>
                        </a:spcBef>
                        <a:spcAft>
                          <a:spcPts val="0"/>
                        </a:spcAft>
                      </a:pPr>
                      <a:r>
                        <a:rPr lang="en-US" sz="1100" dirty="0">
                          <a:effectLst/>
                        </a:rPr>
                        <a:t>National</a:t>
                      </a:r>
                      <a:endParaRPr lang="en-US" sz="12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$453.95</a:t>
                      </a:r>
                      <a:endParaRPr lang="en-US" sz="12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47664452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34EB7704-DB19-400E-8E45-95244BA048BB}"/>
              </a:ext>
            </a:extLst>
          </p:cNvPr>
          <p:cNvSpPr txBox="1">
            <a:spLocks noChangeArrowheads="1"/>
          </p:cNvSpPr>
          <p:nvPr/>
        </p:nvSpPr>
        <p:spPr bwMode="auto">
          <a:xfrm>
            <a:off x="251927" y="228600"/>
            <a:ext cx="8686800" cy="8382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400" dirty="0"/>
              <a:t>Appendix 3: Hybrid Hospital-Wide Readmission Core Clinical Data Elements</a:t>
            </a:r>
            <a:endParaRPr lang="en-US" sz="2400" kern="0" dirty="0"/>
          </a:p>
        </p:txBody>
      </p:sp>
      <p:pic>
        <p:nvPicPr>
          <p:cNvPr id="6" name="Content Placeholder 5">
            <a:extLst>
              <a:ext uri="{FF2B5EF4-FFF2-40B4-BE49-F238E27FC236}">
                <a16:creationId xmlns:a16="http://schemas.microsoft.com/office/drawing/2014/main" id="{65B1E4B8-A8CE-4035-8AEC-258BDD9FA0B8}"/>
              </a:ext>
            </a:extLst>
          </p:cNvPr>
          <p:cNvPicPr>
            <a:picLocks noGrp="1" noChangeAspect="1"/>
          </p:cNvPicPr>
          <p:nvPr>
            <p:ph idx="1"/>
          </p:nvPr>
        </p:nvPicPr>
        <p:blipFill>
          <a:blip r:embed="rId2"/>
          <a:stretch>
            <a:fillRect/>
          </a:stretch>
        </p:blipFill>
        <p:spPr>
          <a:xfrm>
            <a:off x="251927" y="1676400"/>
            <a:ext cx="8153400" cy="2483250"/>
          </a:xfrm>
          <a:prstGeom prst="rect">
            <a:avLst/>
          </a:prstGeom>
        </p:spPr>
      </p:pic>
      <p:cxnSp>
        <p:nvCxnSpPr>
          <p:cNvPr id="7" name="Straight Connector 6">
            <a:extLst>
              <a:ext uri="{FF2B5EF4-FFF2-40B4-BE49-F238E27FC236}">
                <a16:creationId xmlns:a16="http://schemas.microsoft.com/office/drawing/2014/main" id="{7351BA34-398C-49AB-87DC-C0CA76F6F28F}"/>
              </a:ext>
            </a:extLst>
          </p:cNvPr>
          <p:cNvCxnSpPr/>
          <p:nvPr/>
        </p:nvCxnSpPr>
        <p:spPr bwMode="auto">
          <a:xfrm>
            <a:off x="0" y="10668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5" name="Slide Number Placeholder 10">
            <a:extLst>
              <a:ext uri="{FF2B5EF4-FFF2-40B4-BE49-F238E27FC236}">
                <a16:creationId xmlns:a16="http://schemas.microsoft.com/office/drawing/2014/main" id="{E0E84D52-9266-4F19-912D-30A1112F1778}"/>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35</a:t>
            </a:r>
          </a:p>
        </p:txBody>
      </p:sp>
    </p:spTree>
    <p:extLst>
      <p:ext uri="{BB962C8B-B14F-4D97-AF65-F5344CB8AC3E}">
        <p14:creationId xmlns:p14="http://schemas.microsoft.com/office/powerpoint/2010/main" val="408243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bwMode="auto">
          <a:xfrm>
            <a:off x="228600" y="304800"/>
            <a:ext cx="8686800" cy="8382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800" kern="0" dirty="0"/>
              <a:t>Appendix 4: FY20 Hospital IQR Measures</a:t>
            </a:r>
          </a:p>
        </p:txBody>
      </p:sp>
      <p:cxnSp>
        <p:nvCxnSpPr>
          <p:cNvPr id="9" name="Straight Connector 8"/>
          <p:cNvCxnSpPr/>
          <p:nvPr/>
        </p:nvCxnSpPr>
        <p:spPr bwMode="auto">
          <a:xfrm>
            <a:off x="0" y="12954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Slide Number Placeholder 10"/>
          <p:cNvSpPr txBox="1">
            <a:spLocks/>
          </p:cNvSpPr>
          <p:nvPr/>
        </p:nvSpPr>
        <p:spPr bwMode="auto">
          <a:xfrm>
            <a:off x="8077200" y="6248400"/>
            <a:ext cx="838200" cy="320675"/>
          </a:xfrm>
          <a:prstGeom prst="rect">
            <a:avLst/>
          </a:prstGeom>
          <a:noFill/>
          <a:ln w="9525">
            <a:noFill/>
            <a:miter lim="800000"/>
            <a:headEnd/>
            <a:tailEnd/>
          </a:ln>
        </p:spPr>
        <p:txBody>
          <a:bodyPr/>
          <a:lstStyle/>
          <a:p>
            <a:pPr algn="ctr"/>
            <a:r>
              <a:rPr lang="en-US" sz="1600" dirty="0"/>
              <a:t>36</a:t>
            </a:r>
          </a:p>
        </p:txBody>
      </p:sp>
      <p:pic>
        <p:nvPicPr>
          <p:cNvPr id="5" name="Picture 4">
            <a:extLst>
              <a:ext uri="{FF2B5EF4-FFF2-40B4-BE49-F238E27FC236}">
                <a16:creationId xmlns:a16="http://schemas.microsoft.com/office/drawing/2014/main" id="{F3F9AD66-05CC-4BAE-A970-473787BB6CF9}"/>
              </a:ext>
            </a:extLst>
          </p:cNvPr>
          <p:cNvPicPr>
            <a:picLocks noChangeAspect="1"/>
          </p:cNvPicPr>
          <p:nvPr/>
        </p:nvPicPr>
        <p:blipFill>
          <a:blip r:embed="rId2"/>
          <a:stretch>
            <a:fillRect/>
          </a:stretch>
        </p:blipFill>
        <p:spPr>
          <a:xfrm>
            <a:off x="0" y="1438224"/>
            <a:ext cx="9144000" cy="3981551"/>
          </a:xfrm>
          <a:prstGeom prst="rect">
            <a:avLst/>
          </a:prstGeom>
        </p:spPr>
      </p:pic>
    </p:spTree>
    <p:extLst>
      <p:ext uri="{BB962C8B-B14F-4D97-AF65-F5344CB8AC3E}">
        <p14:creationId xmlns:p14="http://schemas.microsoft.com/office/powerpoint/2010/main" val="2722298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bwMode="auto">
          <a:xfrm>
            <a:off x="228600" y="190501"/>
            <a:ext cx="8686800" cy="8382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400" kern="0" dirty="0"/>
              <a:t>Appendix 4: FY20 Hospital IQR Measures - Continued</a:t>
            </a:r>
          </a:p>
        </p:txBody>
      </p:sp>
      <p:cxnSp>
        <p:nvCxnSpPr>
          <p:cNvPr id="5" name="Straight Connector 4"/>
          <p:cNvCxnSpPr/>
          <p:nvPr/>
        </p:nvCxnSpPr>
        <p:spPr bwMode="auto">
          <a:xfrm>
            <a:off x="0" y="12192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 name="Slide Number Placeholder 10"/>
          <p:cNvSpPr txBox="1">
            <a:spLocks/>
          </p:cNvSpPr>
          <p:nvPr/>
        </p:nvSpPr>
        <p:spPr bwMode="auto">
          <a:xfrm>
            <a:off x="8299580" y="6324600"/>
            <a:ext cx="838200" cy="381000"/>
          </a:xfrm>
          <a:prstGeom prst="rect">
            <a:avLst/>
          </a:prstGeom>
          <a:noFill/>
          <a:ln w="9525">
            <a:noFill/>
            <a:miter lim="800000"/>
            <a:headEnd/>
            <a:tailEnd/>
          </a:ln>
        </p:spPr>
        <p:txBody>
          <a:bodyPr/>
          <a:lstStyle/>
          <a:p>
            <a:pPr algn="ctr"/>
            <a:r>
              <a:rPr lang="en-US" sz="1600" dirty="0"/>
              <a:t>37</a:t>
            </a:r>
          </a:p>
        </p:txBody>
      </p:sp>
      <p:pic>
        <p:nvPicPr>
          <p:cNvPr id="8" name="Picture 7">
            <a:extLst>
              <a:ext uri="{FF2B5EF4-FFF2-40B4-BE49-F238E27FC236}">
                <a16:creationId xmlns:a16="http://schemas.microsoft.com/office/drawing/2014/main" id="{EAF85935-7BF5-4EBE-B7A8-E8EB20D3F414}"/>
              </a:ext>
            </a:extLst>
          </p:cNvPr>
          <p:cNvPicPr>
            <a:picLocks noChangeAspect="1"/>
          </p:cNvPicPr>
          <p:nvPr/>
        </p:nvPicPr>
        <p:blipFill>
          <a:blip r:embed="rId2"/>
          <a:stretch>
            <a:fillRect/>
          </a:stretch>
        </p:blipFill>
        <p:spPr>
          <a:xfrm>
            <a:off x="0" y="1178527"/>
            <a:ext cx="9144000" cy="4500946"/>
          </a:xfrm>
          <a:prstGeom prst="rect">
            <a:avLst/>
          </a:prstGeom>
        </p:spPr>
      </p:pic>
    </p:spTree>
    <p:extLst>
      <p:ext uri="{BB962C8B-B14F-4D97-AF65-F5344CB8AC3E}">
        <p14:creationId xmlns:p14="http://schemas.microsoft.com/office/powerpoint/2010/main" val="3859468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bwMode="auto">
          <a:xfrm>
            <a:off x="228600" y="190500"/>
            <a:ext cx="8686800" cy="952499"/>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400" kern="0" dirty="0"/>
              <a:t>Appendix 4: FY20 Hospital IQR Measures - Continued</a:t>
            </a:r>
          </a:p>
        </p:txBody>
      </p:sp>
      <p:cxnSp>
        <p:nvCxnSpPr>
          <p:cNvPr id="8" name="Straight Connector 7"/>
          <p:cNvCxnSpPr/>
          <p:nvPr/>
        </p:nvCxnSpPr>
        <p:spPr bwMode="auto">
          <a:xfrm>
            <a:off x="76200" y="1219200"/>
            <a:ext cx="9067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5" name="Slide Number Placeholder 10"/>
          <p:cNvSpPr txBox="1">
            <a:spLocks/>
          </p:cNvSpPr>
          <p:nvPr/>
        </p:nvSpPr>
        <p:spPr bwMode="auto">
          <a:xfrm>
            <a:off x="8201297" y="6324600"/>
            <a:ext cx="870857" cy="333103"/>
          </a:xfrm>
          <a:prstGeom prst="rect">
            <a:avLst/>
          </a:prstGeom>
          <a:noFill/>
          <a:ln w="9525">
            <a:noFill/>
            <a:miter lim="800000"/>
            <a:headEnd/>
            <a:tailEnd/>
          </a:ln>
        </p:spPr>
        <p:txBody>
          <a:bodyPr/>
          <a:lstStyle/>
          <a:p>
            <a:pPr algn="ctr"/>
            <a:r>
              <a:rPr lang="en-US" sz="1600" dirty="0"/>
              <a:t>38</a:t>
            </a:r>
          </a:p>
        </p:txBody>
      </p:sp>
      <p:pic>
        <p:nvPicPr>
          <p:cNvPr id="6" name="Picture 5">
            <a:extLst>
              <a:ext uri="{FF2B5EF4-FFF2-40B4-BE49-F238E27FC236}">
                <a16:creationId xmlns:a16="http://schemas.microsoft.com/office/drawing/2014/main" id="{BB5AC400-FF51-467E-BDAC-704E7D5F7168}"/>
              </a:ext>
            </a:extLst>
          </p:cNvPr>
          <p:cNvPicPr>
            <a:picLocks noChangeAspect="1"/>
          </p:cNvPicPr>
          <p:nvPr/>
        </p:nvPicPr>
        <p:blipFill>
          <a:blip r:embed="rId2"/>
          <a:stretch>
            <a:fillRect/>
          </a:stretch>
        </p:blipFill>
        <p:spPr>
          <a:xfrm>
            <a:off x="0" y="1269749"/>
            <a:ext cx="9144000" cy="4318502"/>
          </a:xfrm>
          <a:prstGeom prst="rect">
            <a:avLst/>
          </a:prstGeom>
        </p:spPr>
      </p:pic>
    </p:spTree>
    <p:extLst>
      <p:ext uri="{BB962C8B-B14F-4D97-AF65-F5344CB8AC3E}">
        <p14:creationId xmlns:p14="http://schemas.microsoft.com/office/powerpoint/2010/main" val="12918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idx="4294967295"/>
          </p:nvPr>
        </p:nvSpPr>
        <p:spPr>
          <a:xfrm>
            <a:off x="381000" y="0"/>
            <a:ext cx="8229600" cy="563563"/>
          </a:xfrm>
          <a:ln>
            <a:noFill/>
          </a:ln>
        </p:spPr>
        <p:txBody>
          <a:bodyPr lIns="91436" tIns="45716" rIns="91436" bIns="45716"/>
          <a:lstStyle/>
          <a:p>
            <a:pPr eaLnBrk="1" hangingPunct="1"/>
            <a:r>
              <a:rPr lang="en-US" dirty="0"/>
              <a:t>Operating Base Rates</a:t>
            </a:r>
          </a:p>
        </p:txBody>
      </p:sp>
      <p:sp>
        <p:nvSpPr>
          <p:cNvPr id="8195" name="Line 10"/>
          <p:cNvSpPr>
            <a:spLocks noChangeShapeType="1"/>
          </p:cNvSpPr>
          <p:nvPr/>
        </p:nvSpPr>
        <p:spPr bwMode="auto">
          <a:xfrm>
            <a:off x="0" y="609600"/>
            <a:ext cx="9144000" cy="0"/>
          </a:xfrm>
          <a:prstGeom prst="line">
            <a:avLst/>
          </a:prstGeom>
          <a:noFill/>
          <a:ln w="9525">
            <a:solidFill>
              <a:schemeClr val="tx1"/>
            </a:solidFill>
            <a:round/>
            <a:headEnd/>
            <a:tailEnd/>
          </a:ln>
        </p:spPr>
        <p:txBody>
          <a:bodyPr/>
          <a:lstStyle/>
          <a:p>
            <a:endParaRPr lang="en-US" dirty="0"/>
          </a:p>
        </p:txBody>
      </p:sp>
      <p:sp>
        <p:nvSpPr>
          <p:cNvPr id="8196" name="Text Box 11"/>
          <p:cNvSpPr txBox="1">
            <a:spLocks noChangeArrowheads="1"/>
          </p:cNvSpPr>
          <p:nvPr/>
        </p:nvSpPr>
        <p:spPr bwMode="auto">
          <a:xfrm>
            <a:off x="1295400" y="609600"/>
            <a:ext cx="6553199" cy="461665"/>
          </a:xfrm>
          <a:prstGeom prst="rect">
            <a:avLst/>
          </a:prstGeom>
          <a:noFill/>
          <a:ln w="9525">
            <a:noFill/>
            <a:miter lim="800000"/>
            <a:headEnd/>
            <a:tailEnd/>
          </a:ln>
        </p:spPr>
        <p:txBody>
          <a:bodyPr wrap="square">
            <a:spAutoFit/>
          </a:bodyPr>
          <a:lstStyle/>
          <a:p>
            <a:pPr algn="ctr"/>
            <a:r>
              <a:rPr lang="en-US" sz="2400" b="1" i="1" dirty="0">
                <a:latin typeface="Arial" pitchFamily="34" charset="0"/>
              </a:rPr>
              <a:t>CMS Is Adjusting the Market Basket Update  </a:t>
            </a:r>
          </a:p>
        </p:txBody>
      </p:sp>
      <p:sp>
        <p:nvSpPr>
          <p:cNvPr id="8197" name="Text Box 12"/>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8198" name="Text Box 13"/>
          <p:cNvSpPr txBox="1">
            <a:spLocks noChangeArrowheads="1"/>
          </p:cNvSpPr>
          <p:nvPr/>
        </p:nvSpPr>
        <p:spPr bwMode="auto">
          <a:xfrm>
            <a:off x="3276600" y="1066800"/>
            <a:ext cx="2542684" cy="461665"/>
          </a:xfrm>
          <a:prstGeom prst="rect">
            <a:avLst/>
          </a:prstGeom>
          <a:noFill/>
          <a:ln w="9525">
            <a:noFill/>
            <a:miter lim="800000"/>
            <a:headEnd/>
            <a:tailEnd/>
          </a:ln>
        </p:spPr>
        <p:txBody>
          <a:bodyPr wrap="none">
            <a:spAutoFit/>
          </a:bodyPr>
          <a:lstStyle/>
          <a:p>
            <a:pPr algn="ctr"/>
            <a:r>
              <a:rPr lang="en-US" sz="2400" b="1" u="sng" dirty="0">
                <a:latin typeface="Arial" pitchFamily="34" charset="0"/>
              </a:rPr>
              <a:t>IPPS Provisions</a:t>
            </a:r>
          </a:p>
        </p:txBody>
      </p:sp>
      <p:sp>
        <p:nvSpPr>
          <p:cNvPr id="8202" name="Text Box 17"/>
          <p:cNvSpPr txBox="1">
            <a:spLocks noChangeArrowheads="1"/>
          </p:cNvSpPr>
          <p:nvPr/>
        </p:nvSpPr>
        <p:spPr bwMode="auto">
          <a:xfrm>
            <a:off x="228600" y="5791200"/>
            <a:ext cx="4876800" cy="276999"/>
          </a:xfrm>
          <a:prstGeom prst="rect">
            <a:avLst/>
          </a:prstGeom>
          <a:noFill/>
          <a:ln w="9525">
            <a:noFill/>
            <a:miter lim="800000"/>
            <a:headEnd/>
            <a:tailEnd/>
          </a:ln>
        </p:spPr>
        <p:txBody>
          <a:bodyPr wrap="square">
            <a:spAutoFit/>
          </a:bodyPr>
          <a:lstStyle/>
          <a:p>
            <a:r>
              <a:rPr lang="en-US" dirty="0">
                <a:ea typeface="Tahoma" pitchFamily="34" charset="0"/>
                <a:cs typeface="Tahoma" pitchFamily="34" charset="0"/>
              </a:rPr>
              <a:t>See </a:t>
            </a:r>
            <a:r>
              <a:rPr lang="en-US" b="1" dirty="0">
                <a:ea typeface="Tahoma" pitchFamily="34" charset="0"/>
                <a:cs typeface="Tahoma" pitchFamily="34" charset="0"/>
              </a:rPr>
              <a:t>Appendix 1</a:t>
            </a:r>
            <a:r>
              <a:rPr lang="en-US" dirty="0">
                <a:ea typeface="Tahoma" pitchFamily="34" charset="0"/>
                <a:cs typeface="Tahoma" pitchFamily="34" charset="0"/>
              </a:rPr>
              <a:t> for final IPPS FY18 base and operating rates. </a:t>
            </a:r>
          </a:p>
        </p:txBody>
      </p:sp>
      <p:sp>
        <p:nvSpPr>
          <p:cNvPr id="8204" name="Rectangle 14"/>
          <p:cNvSpPr>
            <a:spLocks noChangeArrowheads="1"/>
          </p:cNvSpPr>
          <p:nvPr/>
        </p:nvSpPr>
        <p:spPr bwMode="auto">
          <a:xfrm>
            <a:off x="381000" y="914400"/>
            <a:ext cx="3886200" cy="292388"/>
          </a:xfrm>
          <a:prstGeom prst="rect">
            <a:avLst/>
          </a:prstGeom>
          <a:noFill/>
          <a:ln w="9525">
            <a:noFill/>
            <a:miter lim="800000"/>
            <a:headEnd/>
            <a:tailEnd/>
          </a:ln>
        </p:spPr>
        <p:txBody>
          <a:bodyPr wrap="square">
            <a:spAutoFit/>
          </a:bodyPr>
          <a:lstStyle/>
          <a:p>
            <a:pPr marL="111125" indent="-111125"/>
            <a:endParaRPr lang="en-US" sz="1300" dirty="0"/>
          </a:p>
        </p:txBody>
      </p:sp>
      <p:sp>
        <p:nvSpPr>
          <p:cNvPr id="17" name="TextBox 16"/>
          <p:cNvSpPr txBox="1"/>
          <p:nvPr/>
        </p:nvSpPr>
        <p:spPr>
          <a:xfrm>
            <a:off x="304800" y="1680865"/>
            <a:ext cx="8534400" cy="3416320"/>
          </a:xfrm>
          <a:prstGeom prst="rect">
            <a:avLst/>
          </a:prstGeom>
          <a:noFill/>
          <a:ln>
            <a:solidFill>
              <a:schemeClr val="tx1"/>
            </a:solidFill>
          </a:ln>
        </p:spPr>
        <p:txBody>
          <a:bodyPr wrap="square">
            <a:spAutoFit/>
          </a:bodyPr>
          <a:lstStyle/>
          <a:p>
            <a:pPr marL="111125" indent="-111125">
              <a:buFont typeface="Arial" pitchFamily="34" charset="0"/>
              <a:buChar char="•"/>
              <a:defRPr/>
            </a:pPr>
            <a:r>
              <a:rPr lang="en-US" sz="1800" dirty="0"/>
              <a:t>The FY18 market basket update is </a:t>
            </a:r>
            <a:r>
              <a:rPr lang="en-US" sz="1800" b="1" dirty="0"/>
              <a:t>2.7%</a:t>
            </a:r>
            <a:r>
              <a:rPr lang="en-US" sz="1800" dirty="0"/>
              <a:t> </a:t>
            </a:r>
            <a:br>
              <a:rPr lang="en-US" sz="1800" dirty="0"/>
            </a:br>
            <a:endParaRPr lang="en-US" sz="1800" dirty="0"/>
          </a:p>
          <a:p>
            <a:pPr marL="744538" lvl="1">
              <a:defRPr/>
            </a:pPr>
            <a:r>
              <a:rPr lang="en-US" sz="1800" dirty="0"/>
              <a:t>The payment rate update factors are summarized below:</a:t>
            </a:r>
          </a:p>
          <a:p>
            <a:pPr marL="1487488" lvl="2" indent="-285750">
              <a:buFont typeface="Courier New" panose="02070309020205020404" pitchFamily="49" charset="0"/>
              <a:buChar char="o"/>
              <a:defRPr/>
            </a:pPr>
            <a:r>
              <a:rPr lang="en-US" sz="1800" dirty="0"/>
              <a:t>-0.6 % multifactor productivity adjustment</a:t>
            </a:r>
          </a:p>
          <a:p>
            <a:pPr marL="1487488" lvl="2" indent="-285750">
              <a:buFont typeface="Courier New" panose="02070309020205020404" pitchFamily="49" charset="0"/>
              <a:buChar char="o"/>
              <a:defRPr/>
            </a:pPr>
            <a:r>
              <a:rPr lang="en-US" sz="1800" dirty="0"/>
              <a:t>-0.75% Affordable Care Act (ACA) update adjustment mandate</a:t>
            </a:r>
            <a:r>
              <a:rPr lang="en-US" sz="1800" b="1" dirty="0"/>
              <a:t> </a:t>
            </a:r>
          </a:p>
          <a:p>
            <a:pPr marL="1487488" lvl="2" indent="-285750">
              <a:buFont typeface="Courier New" panose="02070309020205020404" pitchFamily="49" charset="0"/>
              <a:buChar char="o"/>
              <a:defRPr/>
            </a:pPr>
            <a:r>
              <a:rPr lang="en-US" sz="1800" dirty="0"/>
              <a:t>+0.4588 documentation and coding adjustment required by 21</a:t>
            </a:r>
            <a:r>
              <a:rPr lang="en-US" sz="1800" baseline="30000" dirty="0"/>
              <a:t>st</a:t>
            </a:r>
            <a:r>
              <a:rPr lang="en-US" sz="1800" dirty="0"/>
              <a:t> Century Cures Act</a:t>
            </a:r>
          </a:p>
          <a:p>
            <a:pPr marL="1487488" lvl="2" indent="-285750">
              <a:buFont typeface="Courier New" panose="02070309020205020404" pitchFamily="49" charset="0"/>
              <a:buChar char="o"/>
              <a:defRPr/>
            </a:pPr>
            <a:r>
              <a:rPr lang="en-US" sz="1800" dirty="0"/>
              <a:t>-0.6 “2 Midnight” adjustment</a:t>
            </a:r>
            <a:br>
              <a:rPr lang="en-US" sz="1800" dirty="0"/>
            </a:br>
            <a:endParaRPr lang="en-US" sz="1800" b="1" dirty="0"/>
          </a:p>
          <a:p>
            <a:r>
              <a:rPr lang="en-US" sz="1800" dirty="0"/>
              <a:t>Resulting in a net increase in national standardized amounts (before application of budget neutrality factors</a:t>
            </a:r>
            <a:r>
              <a:rPr lang="en-US" sz="1800" i="1" dirty="0"/>
              <a:t> </a:t>
            </a:r>
            <a:r>
              <a:rPr lang="en-US" sz="1800" dirty="0"/>
              <a:t>of </a:t>
            </a:r>
            <a:r>
              <a:rPr lang="en-US" sz="1800" b="1" dirty="0"/>
              <a:t>1.2 %</a:t>
            </a:r>
            <a:r>
              <a:rPr lang="en-US" sz="1800" i="1" dirty="0"/>
              <a:t> </a:t>
            </a:r>
          </a:p>
          <a:p>
            <a:endParaRPr lang="en-US" sz="1800" b="1" dirty="0"/>
          </a:p>
        </p:txBody>
      </p:sp>
      <p:sp>
        <p:nvSpPr>
          <p:cNvPr id="10"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bwMode="auto">
          <a:xfrm>
            <a:off x="228600" y="190501"/>
            <a:ext cx="8915400" cy="8382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400" kern="0" dirty="0"/>
              <a:t>Appendix 4: FY20 Hospital IQR Measures - Continued</a:t>
            </a:r>
          </a:p>
        </p:txBody>
      </p:sp>
      <p:cxnSp>
        <p:nvCxnSpPr>
          <p:cNvPr id="8" name="Straight Connector 7"/>
          <p:cNvCxnSpPr/>
          <p:nvPr/>
        </p:nvCxnSpPr>
        <p:spPr bwMode="auto">
          <a:xfrm flipV="1">
            <a:off x="0" y="1012936"/>
            <a:ext cx="9029700" cy="1576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 name="Slide Number Placeholder 10"/>
          <p:cNvSpPr txBox="1">
            <a:spLocks/>
          </p:cNvSpPr>
          <p:nvPr/>
        </p:nvSpPr>
        <p:spPr bwMode="auto">
          <a:xfrm>
            <a:off x="8077200" y="6324600"/>
            <a:ext cx="838200" cy="381000"/>
          </a:xfrm>
          <a:prstGeom prst="rect">
            <a:avLst/>
          </a:prstGeom>
          <a:noFill/>
          <a:ln w="9525">
            <a:noFill/>
            <a:miter lim="800000"/>
            <a:headEnd/>
            <a:tailEnd/>
          </a:ln>
        </p:spPr>
        <p:txBody>
          <a:bodyPr/>
          <a:lstStyle/>
          <a:p>
            <a:pPr algn="ctr"/>
            <a:r>
              <a:rPr lang="en-US" sz="1600" dirty="0"/>
              <a:t>39</a:t>
            </a:r>
          </a:p>
        </p:txBody>
      </p:sp>
      <p:pic>
        <p:nvPicPr>
          <p:cNvPr id="10" name="Picture 9">
            <a:extLst>
              <a:ext uri="{FF2B5EF4-FFF2-40B4-BE49-F238E27FC236}">
                <a16:creationId xmlns:a16="http://schemas.microsoft.com/office/drawing/2014/main" id="{1AC27568-D0C5-4B81-9A48-3ADC5547B67C}"/>
              </a:ext>
            </a:extLst>
          </p:cNvPr>
          <p:cNvPicPr>
            <a:picLocks noChangeAspect="1"/>
          </p:cNvPicPr>
          <p:nvPr/>
        </p:nvPicPr>
        <p:blipFill>
          <a:blip r:embed="rId2"/>
          <a:stretch>
            <a:fillRect/>
          </a:stretch>
        </p:blipFill>
        <p:spPr>
          <a:xfrm>
            <a:off x="0" y="1424100"/>
            <a:ext cx="9144000" cy="4009800"/>
          </a:xfrm>
          <a:prstGeom prst="rect">
            <a:avLst/>
          </a:prstGeom>
        </p:spPr>
      </p:pic>
    </p:spTree>
    <p:extLst>
      <p:ext uri="{BB962C8B-B14F-4D97-AF65-F5344CB8AC3E}">
        <p14:creationId xmlns:p14="http://schemas.microsoft.com/office/powerpoint/2010/main" val="305481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610B5E32-8E73-4108-9ABB-ED66D2B1B22B}"/>
              </a:ext>
            </a:extLst>
          </p:cNvPr>
          <p:cNvSpPr txBox="1">
            <a:spLocks noChangeArrowheads="1"/>
          </p:cNvSpPr>
          <p:nvPr/>
        </p:nvSpPr>
        <p:spPr bwMode="auto">
          <a:xfrm>
            <a:off x="228600" y="190501"/>
            <a:ext cx="8915400" cy="8382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400" kern="0" dirty="0"/>
              <a:t>Appendix 4: FY20 Hospital IQR Measures - Continued</a:t>
            </a:r>
          </a:p>
        </p:txBody>
      </p:sp>
      <p:cxnSp>
        <p:nvCxnSpPr>
          <p:cNvPr id="6" name="Straight Connector 5">
            <a:extLst>
              <a:ext uri="{FF2B5EF4-FFF2-40B4-BE49-F238E27FC236}">
                <a16:creationId xmlns:a16="http://schemas.microsoft.com/office/drawing/2014/main" id="{52601885-ED65-407E-9E65-D09DD5E909CA}"/>
              </a:ext>
            </a:extLst>
          </p:cNvPr>
          <p:cNvCxnSpPr>
            <a:cxnSpLocks/>
          </p:cNvCxnSpPr>
          <p:nvPr/>
        </p:nvCxnSpPr>
        <p:spPr bwMode="auto">
          <a:xfrm>
            <a:off x="158620" y="1028701"/>
            <a:ext cx="898538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B2C84BD1-A66C-4523-AFE3-30AC622F3036}"/>
              </a:ext>
            </a:extLst>
          </p:cNvPr>
          <p:cNvPicPr>
            <a:picLocks noChangeAspect="1"/>
          </p:cNvPicPr>
          <p:nvPr/>
        </p:nvPicPr>
        <p:blipFill>
          <a:blip r:embed="rId2"/>
          <a:stretch>
            <a:fillRect/>
          </a:stretch>
        </p:blipFill>
        <p:spPr>
          <a:xfrm>
            <a:off x="0" y="1447800"/>
            <a:ext cx="9144000" cy="2323896"/>
          </a:xfrm>
          <a:prstGeom prst="rect">
            <a:avLst/>
          </a:prstGeom>
        </p:spPr>
      </p:pic>
      <p:sp>
        <p:nvSpPr>
          <p:cNvPr id="5" name="Slide Number Placeholder 10">
            <a:extLst>
              <a:ext uri="{FF2B5EF4-FFF2-40B4-BE49-F238E27FC236}">
                <a16:creationId xmlns:a16="http://schemas.microsoft.com/office/drawing/2014/main" id="{941C23D6-7F52-4E63-9400-47FF04871DB5}"/>
              </a:ext>
            </a:extLst>
          </p:cNvPr>
          <p:cNvSpPr txBox="1">
            <a:spLocks/>
          </p:cNvSpPr>
          <p:nvPr/>
        </p:nvSpPr>
        <p:spPr bwMode="auto">
          <a:xfrm>
            <a:off x="8229600" y="6324600"/>
            <a:ext cx="609600" cy="685800"/>
          </a:xfrm>
          <a:prstGeom prst="rect">
            <a:avLst/>
          </a:prstGeom>
          <a:noFill/>
          <a:ln w="9525">
            <a:noFill/>
            <a:miter lim="800000"/>
            <a:headEnd/>
            <a:tailEnd/>
          </a:ln>
        </p:spPr>
        <p:txBody>
          <a:bodyPr/>
          <a:lstStyle/>
          <a:p>
            <a:pPr algn="ctr"/>
            <a:r>
              <a:rPr lang="en-US" sz="1600" dirty="0"/>
              <a:t>40</a:t>
            </a:r>
          </a:p>
        </p:txBody>
      </p:sp>
    </p:spTree>
    <p:extLst>
      <p:ext uri="{BB962C8B-B14F-4D97-AF65-F5344CB8AC3E}">
        <p14:creationId xmlns:p14="http://schemas.microsoft.com/office/powerpoint/2010/main" val="1400236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ChangeArrowheads="1"/>
          </p:cNvSpPr>
          <p:nvPr/>
        </p:nvSpPr>
        <p:spPr bwMode="auto">
          <a:xfrm>
            <a:off x="0" y="112067"/>
            <a:ext cx="9144000" cy="461665"/>
          </a:xfrm>
          <a:prstGeom prst="rect">
            <a:avLst/>
          </a:prstGeom>
          <a:noFill/>
          <a:ln w="9525">
            <a:noFill/>
            <a:miter lim="800000"/>
            <a:headEnd/>
            <a:tailEnd/>
          </a:ln>
        </p:spPr>
        <p:txBody>
          <a:bodyPr wrap="square" anchor="ctr">
            <a:spAutoFit/>
          </a:bodyPr>
          <a:lstStyle/>
          <a:p>
            <a:pPr eaLnBrk="0" hangingPunct="0"/>
            <a:endParaRPr lang="en-US" sz="2400" dirty="0"/>
          </a:p>
        </p:txBody>
      </p:sp>
      <p:sp>
        <p:nvSpPr>
          <p:cNvPr id="10" name="Rectangle 10"/>
          <p:cNvSpPr>
            <a:spLocks noGrp="1" noChangeArrowheads="1"/>
          </p:cNvSpPr>
          <p:nvPr>
            <p:ph type="title" idx="4294967295"/>
          </p:nvPr>
        </p:nvSpPr>
        <p:spPr>
          <a:xfrm>
            <a:off x="228600" y="152400"/>
            <a:ext cx="8763000" cy="990600"/>
          </a:xfrm>
          <a:ln>
            <a:noFill/>
          </a:ln>
        </p:spPr>
        <p:txBody>
          <a:bodyPr lIns="91436" tIns="45716" rIns="91436" bIns="45716"/>
          <a:lstStyle/>
          <a:p>
            <a:pPr eaLnBrk="1" hangingPunct="1"/>
            <a:r>
              <a:rPr lang="en-US" sz="2200" dirty="0"/>
              <a:t>Appendix 5: FY20 VBP Baseline and Performance Periods </a:t>
            </a:r>
          </a:p>
        </p:txBody>
      </p:sp>
      <p:cxnSp>
        <p:nvCxnSpPr>
          <p:cNvPr id="13" name="Straight Connector 12"/>
          <p:cNvCxnSpPr/>
          <p:nvPr/>
        </p:nvCxnSpPr>
        <p:spPr bwMode="auto">
          <a:xfrm>
            <a:off x="0" y="10668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2" name="Picture 1">
            <a:extLst>
              <a:ext uri="{FF2B5EF4-FFF2-40B4-BE49-F238E27FC236}">
                <a16:creationId xmlns:a16="http://schemas.microsoft.com/office/drawing/2014/main" id="{5EBE9232-B0F3-47A2-8729-A4C175BDC591}"/>
              </a:ext>
            </a:extLst>
          </p:cNvPr>
          <p:cNvPicPr>
            <a:picLocks noChangeAspect="1"/>
          </p:cNvPicPr>
          <p:nvPr/>
        </p:nvPicPr>
        <p:blipFill>
          <a:blip r:embed="rId2"/>
          <a:stretch>
            <a:fillRect/>
          </a:stretch>
        </p:blipFill>
        <p:spPr>
          <a:xfrm>
            <a:off x="0" y="1371600"/>
            <a:ext cx="9144000" cy="3250513"/>
          </a:xfrm>
          <a:prstGeom prst="rect">
            <a:avLst/>
          </a:prstGeom>
        </p:spPr>
      </p:pic>
      <p:sp>
        <p:nvSpPr>
          <p:cNvPr id="8" name="Slide Number Placeholder 10">
            <a:extLst>
              <a:ext uri="{FF2B5EF4-FFF2-40B4-BE49-F238E27FC236}">
                <a16:creationId xmlns:a16="http://schemas.microsoft.com/office/drawing/2014/main" id="{F8A03DE0-687D-4AE2-91D2-7AE72204CFC2}"/>
              </a:ext>
            </a:extLst>
          </p:cNvPr>
          <p:cNvSpPr txBox="1">
            <a:spLocks/>
          </p:cNvSpPr>
          <p:nvPr/>
        </p:nvSpPr>
        <p:spPr bwMode="auto">
          <a:xfrm>
            <a:off x="8153400" y="6325235"/>
            <a:ext cx="838200" cy="609600"/>
          </a:xfrm>
          <a:prstGeom prst="rect">
            <a:avLst/>
          </a:prstGeom>
          <a:noFill/>
          <a:ln w="9525">
            <a:noFill/>
            <a:miter lim="800000"/>
            <a:headEnd/>
            <a:tailEnd/>
          </a:ln>
        </p:spPr>
        <p:txBody>
          <a:bodyPr/>
          <a:lstStyle/>
          <a:p>
            <a:pPr algn="ctr"/>
            <a:r>
              <a:rPr lang="en-US" sz="1600" dirty="0"/>
              <a:t>41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B8DCFED9-76E9-4801-8332-9E37B2057789}"/>
              </a:ext>
            </a:extLst>
          </p:cNvPr>
          <p:cNvSpPr txBox="1">
            <a:spLocks noChangeArrowheads="1"/>
          </p:cNvSpPr>
          <p:nvPr/>
        </p:nvSpPr>
        <p:spPr bwMode="auto">
          <a:xfrm>
            <a:off x="228600" y="152400"/>
            <a:ext cx="8763000" cy="9906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200" kern="0" dirty="0"/>
              <a:t>Appendix 6: FY21 VBP Baseline and Performance Periods</a:t>
            </a:r>
          </a:p>
        </p:txBody>
      </p:sp>
      <p:cxnSp>
        <p:nvCxnSpPr>
          <p:cNvPr id="6" name="Straight Connector 5">
            <a:extLst>
              <a:ext uri="{FF2B5EF4-FFF2-40B4-BE49-F238E27FC236}">
                <a16:creationId xmlns:a16="http://schemas.microsoft.com/office/drawing/2014/main" id="{A56FF054-D1B3-4BBE-8073-A72AAF4A4D45}"/>
              </a:ext>
            </a:extLst>
          </p:cNvPr>
          <p:cNvCxnSpPr/>
          <p:nvPr/>
        </p:nvCxnSpPr>
        <p:spPr bwMode="auto">
          <a:xfrm>
            <a:off x="0" y="9144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1C5FEF8D-D8E8-455D-B03D-88B946D8C09A}"/>
              </a:ext>
            </a:extLst>
          </p:cNvPr>
          <p:cNvPicPr>
            <a:picLocks noChangeAspect="1"/>
          </p:cNvPicPr>
          <p:nvPr/>
        </p:nvPicPr>
        <p:blipFill>
          <a:blip r:embed="rId2"/>
          <a:stretch>
            <a:fillRect/>
          </a:stretch>
        </p:blipFill>
        <p:spPr>
          <a:xfrm>
            <a:off x="-13218" y="1295400"/>
            <a:ext cx="9029700" cy="3376981"/>
          </a:xfrm>
          <a:prstGeom prst="rect">
            <a:avLst/>
          </a:prstGeom>
        </p:spPr>
      </p:pic>
      <p:sp>
        <p:nvSpPr>
          <p:cNvPr id="8" name="Slide Number Placeholder 10">
            <a:extLst>
              <a:ext uri="{FF2B5EF4-FFF2-40B4-BE49-F238E27FC236}">
                <a16:creationId xmlns:a16="http://schemas.microsoft.com/office/drawing/2014/main" id="{510E8593-DE6E-4C90-9151-FF3880622DBA}"/>
              </a:ext>
            </a:extLst>
          </p:cNvPr>
          <p:cNvSpPr txBox="1">
            <a:spLocks/>
          </p:cNvSpPr>
          <p:nvPr/>
        </p:nvSpPr>
        <p:spPr bwMode="auto">
          <a:xfrm>
            <a:off x="8153400" y="6325235"/>
            <a:ext cx="838200" cy="609600"/>
          </a:xfrm>
          <a:prstGeom prst="rect">
            <a:avLst/>
          </a:prstGeom>
          <a:noFill/>
          <a:ln w="9525">
            <a:noFill/>
            <a:miter lim="800000"/>
            <a:headEnd/>
            <a:tailEnd/>
          </a:ln>
        </p:spPr>
        <p:txBody>
          <a:bodyPr/>
          <a:lstStyle/>
          <a:p>
            <a:pPr algn="ctr"/>
            <a:r>
              <a:rPr lang="en-US" sz="1600" dirty="0"/>
              <a:t>42</a:t>
            </a:r>
          </a:p>
        </p:txBody>
      </p:sp>
    </p:spTree>
    <p:extLst>
      <p:ext uri="{BB962C8B-B14F-4D97-AF65-F5344CB8AC3E}">
        <p14:creationId xmlns:p14="http://schemas.microsoft.com/office/powerpoint/2010/main" val="1757613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2E798FFE-C845-4072-8DFC-900844FB20C9}"/>
              </a:ext>
            </a:extLst>
          </p:cNvPr>
          <p:cNvSpPr txBox="1">
            <a:spLocks noChangeArrowheads="1"/>
          </p:cNvSpPr>
          <p:nvPr/>
        </p:nvSpPr>
        <p:spPr bwMode="auto">
          <a:xfrm>
            <a:off x="228600" y="152400"/>
            <a:ext cx="8763000" cy="9906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200" kern="0" dirty="0"/>
              <a:t>Appendix 7: FY22 VBP Baseline and Performance Periods</a:t>
            </a:r>
          </a:p>
        </p:txBody>
      </p:sp>
      <p:cxnSp>
        <p:nvCxnSpPr>
          <p:cNvPr id="5" name="Straight Connector 4">
            <a:extLst>
              <a:ext uri="{FF2B5EF4-FFF2-40B4-BE49-F238E27FC236}">
                <a16:creationId xmlns:a16="http://schemas.microsoft.com/office/drawing/2014/main" id="{487E395C-56EB-44A8-9A2D-B8F0FF062745}"/>
              </a:ext>
            </a:extLst>
          </p:cNvPr>
          <p:cNvCxnSpPr>
            <a:cxnSpLocks/>
          </p:cNvCxnSpPr>
          <p:nvPr/>
        </p:nvCxnSpPr>
        <p:spPr bwMode="auto">
          <a:xfrm>
            <a:off x="0" y="9144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C2763B8C-7012-4E00-BD52-4DBC3F5B59AF}"/>
              </a:ext>
            </a:extLst>
          </p:cNvPr>
          <p:cNvPicPr>
            <a:picLocks noChangeAspect="1"/>
          </p:cNvPicPr>
          <p:nvPr/>
        </p:nvPicPr>
        <p:blipFill>
          <a:blip r:embed="rId2"/>
          <a:stretch>
            <a:fillRect/>
          </a:stretch>
        </p:blipFill>
        <p:spPr>
          <a:xfrm>
            <a:off x="37322" y="1341157"/>
            <a:ext cx="8857861" cy="2949370"/>
          </a:xfrm>
          <a:prstGeom prst="rect">
            <a:avLst/>
          </a:prstGeom>
        </p:spPr>
      </p:pic>
      <p:pic>
        <p:nvPicPr>
          <p:cNvPr id="10" name="Picture 9">
            <a:extLst>
              <a:ext uri="{FF2B5EF4-FFF2-40B4-BE49-F238E27FC236}">
                <a16:creationId xmlns:a16="http://schemas.microsoft.com/office/drawing/2014/main" id="{BABE0606-5F91-4D8D-BA80-0F4D2A39CCA5}"/>
              </a:ext>
            </a:extLst>
          </p:cNvPr>
          <p:cNvPicPr>
            <a:picLocks noChangeAspect="1"/>
          </p:cNvPicPr>
          <p:nvPr/>
        </p:nvPicPr>
        <p:blipFill>
          <a:blip r:embed="rId3"/>
          <a:stretch>
            <a:fillRect/>
          </a:stretch>
        </p:blipFill>
        <p:spPr>
          <a:xfrm>
            <a:off x="171061" y="4327691"/>
            <a:ext cx="8878077" cy="1131796"/>
          </a:xfrm>
          <a:prstGeom prst="rect">
            <a:avLst/>
          </a:prstGeom>
        </p:spPr>
      </p:pic>
      <p:sp>
        <p:nvSpPr>
          <p:cNvPr id="6" name="Slide Number Placeholder 10">
            <a:extLst>
              <a:ext uri="{FF2B5EF4-FFF2-40B4-BE49-F238E27FC236}">
                <a16:creationId xmlns:a16="http://schemas.microsoft.com/office/drawing/2014/main" id="{48880F7A-219A-4732-899C-B0087FF53D8E}"/>
              </a:ext>
            </a:extLst>
          </p:cNvPr>
          <p:cNvSpPr txBox="1">
            <a:spLocks/>
          </p:cNvSpPr>
          <p:nvPr/>
        </p:nvSpPr>
        <p:spPr bwMode="auto">
          <a:xfrm>
            <a:off x="8153400" y="6325235"/>
            <a:ext cx="838200" cy="609600"/>
          </a:xfrm>
          <a:prstGeom prst="rect">
            <a:avLst/>
          </a:prstGeom>
          <a:noFill/>
          <a:ln w="9525">
            <a:noFill/>
            <a:miter lim="800000"/>
            <a:headEnd/>
            <a:tailEnd/>
          </a:ln>
        </p:spPr>
        <p:txBody>
          <a:bodyPr/>
          <a:lstStyle/>
          <a:p>
            <a:pPr algn="ctr"/>
            <a:r>
              <a:rPr lang="en-US" sz="1600" dirty="0"/>
              <a:t>43</a:t>
            </a:r>
          </a:p>
        </p:txBody>
      </p:sp>
    </p:spTree>
    <p:extLst>
      <p:ext uri="{BB962C8B-B14F-4D97-AF65-F5344CB8AC3E}">
        <p14:creationId xmlns:p14="http://schemas.microsoft.com/office/powerpoint/2010/main" val="2104501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96D42DF9-62F7-45A3-A789-CC6C3D368F1D}"/>
              </a:ext>
            </a:extLst>
          </p:cNvPr>
          <p:cNvSpPr txBox="1">
            <a:spLocks noChangeArrowheads="1"/>
          </p:cNvSpPr>
          <p:nvPr/>
        </p:nvSpPr>
        <p:spPr bwMode="auto">
          <a:xfrm>
            <a:off x="228600" y="152400"/>
            <a:ext cx="8763000" cy="9906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200" kern="0" dirty="0"/>
              <a:t>Appendix 8: FY23 VBP Baseline and Performance Periods </a:t>
            </a:r>
          </a:p>
        </p:txBody>
      </p:sp>
      <p:cxnSp>
        <p:nvCxnSpPr>
          <p:cNvPr id="5" name="Straight Connector 4">
            <a:extLst>
              <a:ext uri="{FF2B5EF4-FFF2-40B4-BE49-F238E27FC236}">
                <a16:creationId xmlns:a16="http://schemas.microsoft.com/office/drawing/2014/main" id="{5743F6CB-5E22-431A-BD70-6C46A25AEF23}"/>
              </a:ext>
            </a:extLst>
          </p:cNvPr>
          <p:cNvCxnSpPr>
            <a:cxnSpLocks/>
          </p:cNvCxnSpPr>
          <p:nvPr/>
        </p:nvCxnSpPr>
        <p:spPr bwMode="auto">
          <a:xfrm>
            <a:off x="0" y="9144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6" name="Picture 5">
            <a:extLst>
              <a:ext uri="{FF2B5EF4-FFF2-40B4-BE49-F238E27FC236}">
                <a16:creationId xmlns:a16="http://schemas.microsoft.com/office/drawing/2014/main" id="{1943C2C4-F0DB-41F6-8600-56DE6C09677B}"/>
              </a:ext>
            </a:extLst>
          </p:cNvPr>
          <p:cNvPicPr>
            <a:picLocks noChangeAspect="1"/>
          </p:cNvPicPr>
          <p:nvPr/>
        </p:nvPicPr>
        <p:blipFill>
          <a:blip r:embed="rId2"/>
          <a:stretch>
            <a:fillRect/>
          </a:stretch>
        </p:blipFill>
        <p:spPr>
          <a:xfrm>
            <a:off x="46653" y="1295400"/>
            <a:ext cx="8801763" cy="3964136"/>
          </a:xfrm>
          <a:prstGeom prst="rect">
            <a:avLst/>
          </a:prstGeom>
        </p:spPr>
      </p:pic>
      <p:sp>
        <p:nvSpPr>
          <p:cNvPr id="7" name="Slide Number Placeholder 10">
            <a:extLst>
              <a:ext uri="{FF2B5EF4-FFF2-40B4-BE49-F238E27FC236}">
                <a16:creationId xmlns:a16="http://schemas.microsoft.com/office/drawing/2014/main" id="{60630471-35ED-4322-BF22-CE4AF3754162}"/>
              </a:ext>
            </a:extLst>
          </p:cNvPr>
          <p:cNvSpPr txBox="1">
            <a:spLocks/>
          </p:cNvSpPr>
          <p:nvPr/>
        </p:nvSpPr>
        <p:spPr bwMode="auto">
          <a:xfrm>
            <a:off x="8153400" y="6325235"/>
            <a:ext cx="838200" cy="609600"/>
          </a:xfrm>
          <a:prstGeom prst="rect">
            <a:avLst/>
          </a:prstGeom>
          <a:noFill/>
          <a:ln w="9525">
            <a:noFill/>
            <a:miter lim="800000"/>
            <a:headEnd/>
            <a:tailEnd/>
          </a:ln>
        </p:spPr>
        <p:txBody>
          <a:bodyPr/>
          <a:lstStyle/>
          <a:p>
            <a:pPr algn="ctr"/>
            <a:r>
              <a:rPr lang="en-US" sz="1600" dirty="0"/>
              <a:t>44</a:t>
            </a:r>
          </a:p>
        </p:txBody>
      </p:sp>
    </p:spTree>
    <p:extLst>
      <p:ext uri="{BB962C8B-B14F-4D97-AF65-F5344CB8AC3E}">
        <p14:creationId xmlns:p14="http://schemas.microsoft.com/office/powerpoint/2010/main" val="1648099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90056"/>
            <a:ext cx="8763000" cy="563563"/>
          </a:xfrm>
          <a:prstGeom prst="rect">
            <a:avLst/>
          </a:prstGeom>
          <a:noFill/>
          <a:ln w="57150">
            <a:noFill/>
            <a:miter lim="800000"/>
            <a:headEnd/>
            <a:tailEnd/>
          </a:ln>
        </p:spPr>
        <p:txBody>
          <a:bodyPr lIns="91436" tIns="45716" rIns="91436" bIns="45716" anchor="ctr"/>
          <a:lstStyle/>
          <a:p>
            <a:pPr algn="ctr">
              <a:defRPr/>
            </a:pPr>
            <a:r>
              <a:rPr lang="en-US" sz="2400" b="1" kern="0" dirty="0">
                <a:solidFill>
                  <a:srgbClr val="336699"/>
                </a:solidFill>
              </a:rPr>
              <a:t>Appendix 9: VBP Program Measures and Domains</a:t>
            </a:r>
          </a:p>
        </p:txBody>
      </p:sp>
      <p:cxnSp>
        <p:nvCxnSpPr>
          <p:cNvPr id="4" name="Straight Connector 3"/>
          <p:cNvCxnSpPr>
            <a:cxnSpLocks noChangeShapeType="1"/>
          </p:cNvCxnSpPr>
          <p:nvPr/>
        </p:nvCxnSpPr>
        <p:spPr bwMode="auto">
          <a:xfrm>
            <a:off x="0" y="914400"/>
            <a:ext cx="9144000" cy="0"/>
          </a:xfrm>
          <a:prstGeom prst="line">
            <a:avLst/>
          </a:prstGeom>
          <a:noFill/>
          <a:ln w="9525" algn="ctr">
            <a:solidFill>
              <a:schemeClr val="tx1"/>
            </a:solidFill>
            <a:miter lim="800000"/>
            <a:headEnd/>
            <a:tailEnd/>
          </a:ln>
        </p:spPr>
      </p:cxnSp>
      <p:sp>
        <p:nvSpPr>
          <p:cNvPr id="7" name="TextBox 6"/>
          <p:cNvSpPr txBox="1"/>
          <p:nvPr/>
        </p:nvSpPr>
        <p:spPr>
          <a:xfrm>
            <a:off x="228600" y="1165712"/>
            <a:ext cx="6477000" cy="338554"/>
          </a:xfrm>
          <a:prstGeom prst="rect">
            <a:avLst/>
          </a:prstGeom>
          <a:noFill/>
        </p:spPr>
        <p:txBody>
          <a:bodyPr wrap="square" rtlCol="0">
            <a:spAutoFit/>
          </a:bodyPr>
          <a:lstStyle/>
          <a:p>
            <a:r>
              <a:rPr lang="en-US" sz="1600" b="1" dirty="0"/>
              <a:t>VBP Measures and Domains 2017-2023 </a:t>
            </a:r>
          </a:p>
        </p:txBody>
      </p:sp>
      <p:graphicFrame>
        <p:nvGraphicFramePr>
          <p:cNvPr id="2" name="Table 1">
            <a:extLst>
              <a:ext uri="{FF2B5EF4-FFF2-40B4-BE49-F238E27FC236}">
                <a16:creationId xmlns:a16="http://schemas.microsoft.com/office/drawing/2014/main" id="{F0DE8068-D56E-4FEC-B8F8-464303BB2123}"/>
              </a:ext>
            </a:extLst>
          </p:cNvPr>
          <p:cNvGraphicFramePr>
            <a:graphicFrameLocks noGrp="1"/>
          </p:cNvGraphicFramePr>
          <p:nvPr>
            <p:extLst>
              <p:ext uri="{D42A27DB-BD31-4B8C-83A1-F6EECF244321}">
                <p14:modId xmlns:p14="http://schemas.microsoft.com/office/powerpoint/2010/main" val="4186833686"/>
              </p:ext>
            </p:extLst>
          </p:nvPr>
        </p:nvGraphicFramePr>
        <p:xfrm>
          <a:off x="381000" y="1828800"/>
          <a:ext cx="8305800" cy="3821432"/>
        </p:xfrm>
        <a:graphic>
          <a:graphicData uri="http://schemas.openxmlformats.org/drawingml/2006/table">
            <a:tbl>
              <a:tblPr firstRow="1" firstCol="1" lastRow="1" lastCol="1" bandRow="1" bandCol="1">
                <a:tableStyleId>{5C22544A-7EE6-4342-B048-85BDC9FD1C3A}</a:tableStyleId>
              </a:tblPr>
              <a:tblGrid>
                <a:gridCol w="3403674">
                  <a:extLst>
                    <a:ext uri="{9D8B030D-6E8A-4147-A177-3AD203B41FA5}">
                      <a16:colId xmlns:a16="http://schemas.microsoft.com/office/drawing/2014/main" val="1964891937"/>
                    </a:ext>
                  </a:extLst>
                </a:gridCol>
                <a:gridCol w="1050908">
                  <a:extLst>
                    <a:ext uri="{9D8B030D-6E8A-4147-A177-3AD203B41FA5}">
                      <a16:colId xmlns:a16="http://schemas.microsoft.com/office/drawing/2014/main" val="4106288057"/>
                    </a:ext>
                  </a:extLst>
                </a:gridCol>
                <a:gridCol w="153107">
                  <a:extLst>
                    <a:ext uri="{9D8B030D-6E8A-4147-A177-3AD203B41FA5}">
                      <a16:colId xmlns:a16="http://schemas.microsoft.com/office/drawing/2014/main" val="736541461"/>
                    </a:ext>
                  </a:extLst>
                </a:gridCol>
                <a:gridCol w="153107">
                  <a:extLst>
                    <a:ext uri="{9D8B030D-6E8A-4147-A177-3AD203B41FA5}">
                      <a16:colId xmlns:a16="http://schemas.microsoft.com/office/drawing/2014/main" val="2567823044"/>
                    </a:ext>
                  </a:extLst>
                </a:gridCol>
                <a:gridCol w="854316">
                  <a:extLst>
                    <a:ext uri="{9D8B030D-6E8A-4147-A177-3AD203B41FA5}">
                      <a16:colId xmlns:a16="http://schemas.microsoft.com/office/drawing/2014/main" val="1116670796"/>
                    </a:ext>
                  </a:extLst>
                </a:gridCol>
                <a:gridCol w="896896">
                  <a:extLst>
                    <a:ext uri="{9D8B030D-6E8A-4147-A177-3AD203B41FA5}">
                      <a16:colId xmlns:a16="http://schemas.microsoft.com/office/drawing/2014/main" val="4150116208"/>
                    </a:ext>
                  </a:extLst>
                </a:gridCol>
                <a:gridCol w="896896">
                  <a:extLst>
                    <a:ext uri="{9D8B030D-6E8A-4147-A177-3AD203B41FA5}">
                      <a16:colId xmlns:a16="http://schemas.microsoft.com/office/drawing/2014/main" val="3294453253"/>
                    </a:ext>
                  </a:extLst>
                </a:gridCol>
                <a:gridCol w="896896">
                  <a:extLst>
                    <a:ext uri="{9D8B030D-6E8A-4147-A177-3AD203B41FA5}">
                      <a16:colId xmlns:a16="http://schemas.microsoft.com/office/drawing/2014/main" val="2922818171"/>
                    </a:ext>
                  </a:extLst>
                </a:gridCol>
              </a:tblGrid>
              <a:tr h="660824">
                <a:tc gridSpan="8">
                  <a:txBody>
                    <a:bodyPr/>
                    <a:lstStyle/>
                    <a:p>
                      <a:pPr marL="0" marR="0" algn="ctr">
                        <a:spcBef>
                          <a:spcPts val="0"/>
                        </a:spcBef>
                        <a:spcAft>
                          <a:spcPts val="0"/>
                        </a:spcAft>
                      </a:pPr>
                      <a:r>
                        <a:rPr lang="en-US" sz="1100" dirty="0">
                          <a:effectLst/>
                        </a:rPr>
                        <a:t>Summary Table VBP-1: Measures and Domains for selected payment years </a:t>
                      </a:r>
                      <a:endParaRPr lang="en-US" sz="1200" dirty="0">
                        <a:effectLst/>
                      </a:endParaRPr>
                    </a:p>
                    <a:p>
                      <a:pPr marL="0" marR="0" algn="ctr">
                        <a:spcBef>
                          <a:spcPts val="0"/>
                        </a:spcBef>
                        <a:spcAft>
                          <a:spcPts val="0"/>
                        </a:spcAft>
                      </a:pPr>
                      <a:r>
                        <a:rPr lang="en-US" sz="1100" dirty="0">
                          <a:effectLst/>
                        </a:rPr>
                        <a:t> </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7751970"/>
                  </a:ext>
                </a:extLst>
              </a:tr>
              <a:tr h="881099">
                <a:tc>
                  <a:txBody>
                    <a:bodyPr/>
                    <a:lstStyle/>
                    <a:p>
                      <a:pPr marL="0" marR="0">
                        <a:spcBef>
                          <a:spcPts val="0"/>
                        </a:spcBef>
                        <a:spcAft>
                          <a:spcPts val="0"/>
                        </a:spcAft>
                      </a:pPr>
                      <a:r>
                        <a:rPr lang="en-US" sz="1100" dirty="0">
                          <a:effectLst/>
                        </a:rPr>
                        <a:t>Measure </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2017</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dirty="0">
                          <a:effectLst/>
                        </a:rPr>
                        <a:t>2018</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100" dirty="0">
                          <a:effectLst/>
                        </a:rPr>
                        <a:t>2019/</a:t>
                      </a:r>
                      <a:endParaRPr lang="en-US" sz="1200" dirty="0">
                        <a:effectLst/>
                      </a:endParaRPr>
                    </a:p>
                    <a:p>
                      <a:pPr marL="0" marR="0" algn="ctr">
                        <a:spcBef>
                          <a:spcPts val="0"/>
                        </a:spcBef>
                        <a:spcAft>
                          <a:spcPts val="0"/>
                        </a:spcAft>
                      </a:pPr>
                      <a:r>
                        <a:rPr lang="en-US" sz="1100" dirty="0">
                          <a:effectLst/>
                        </a:rPr>
                        <a:t>2020</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2021</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2022</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2023</a:t>
                      </a:r>
                      <a:endParaRPr lang="en-US" sz="12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0875655"/>
                  </a:ext>
                </a:extLst>
              </a:tr>
              <a:tr h="517312">
                <a:tc gridSpan="8">
                  <a:txBody>
                    <a:bodyPr/>
                    <a:lstStyle/>
                    <a:p>
                      <a:pPr marL="0" marR="0" algn="ctr">
                        <a:spcBef>
                          <a:spcPts val="0"/>
                        </a:spcBef>
                        <a:spcAft>
                          <a:spcPts val="0"/>
                        </a:spcAft>
                      </a:pPr>
                      <a:r>
                        <a:rPr lang="en-US" sz="1100" dirty="0">
                          <a:effectLst/>
                        </a:rPr>
                        <a:t>Clinical Care–Process (removed beginning 2018)</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079833"/>
                  </a:ext>
                </a:extLst>
              </a:tr>
              <a:tr h="660824">
                <a:tc>
                  <a:txBody>
                    <a:bodyPr/>
                    <a:lstStyle/>
                    <a:p>
                      <a:pPr marL="0" marR="0">
                        <a:spcBef>
                          <a:spcPts val="0"/>
                        </a:spcBef>
                        <a:spcAft>
                          <a:spcPts val="0"/>
                        </a:spcAft>
                      </a:pPr>
                      <a:r>
                        <a:rPr lang="en-US" sz="1100" dirty="0">
                          <a:effectLst/>
                        </a:rPr>
                        <a:t>AMI-7a Fibrinolytic Therapy Received Within 30 Minutes of Hospital Arrival</a:t>
                      </a:r>
                      <a:endParaRPr lang="en-US" sz="1200" dirty="0">
                        <a:effectLst/>
                        <a:latin typeface="Arial" panose="020B0604020202020204" pitchFamily="34"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100" dirty="0">
                          <a:effectLst/>
                        </a:rPr>
                        <a:t>X</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gridSpan="5">
                  <a:txBody>
                    <a:bodyPr/>
                    <a:lstStyle/>
                    <a:p>
                      <a:pPr marL="0" marR="0" algn="ctr">
                        <a:spcBef>
                          <a:spcPts val="0"/>
                        </a:spcBef>
                        <a:spcAft>
                          <a:spcPts val="0"/>
                        </a:spcAft>
                      </a:pPr>
                      <a:r>
                        <a:rPr lang="en-US" sz="1100" dirty="0">
                          <a:effectLst/>
                        </a:rPr>
                        <a:t>Removed</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995074"/>
                  </a:ext>
                </a:extLst>
              </a:tr>
              <a:tr h="440549">
                <a:tc>
                  <a:txBody>
                    <a:bodyPr/>
                    <a:lstStyle/>
                    <a:p>
                      <a:pPr marL="0" marR="0">
                        <a:spcBef>
                          <a:spcPts val="0"/>
                        </a:spcBef>
                        <a:spcAft>
                          <a:spcPts val="0"/>
                        </a:spcAft>
                      </a:pPr>
                      <a:r>
                        <a:rPr lang="en-US" sz="1100" dirty="0">
                          <a:effectLst/>
                        </a:rPr>
                        <a:t>IMM-2 Influenza Immunization</a:t>
                      </a:r>
                      <a:endParaRPr lang="en-US" sz="1200" dirty="0">
                        <a:effectLst/>
                        <a:latin typeface="Arial" panose="020B0604020202020204" pitchFamily="34"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100" dirty="0">
                          <a:effectLst/>
                        </a:rPr>
                        <a:t>X</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gridSpan="5">
                  <a:txBody>
                    <a:bodyPr/>
                    <a:lstStyle/>
                    <a:p>
                      <a:pPr marL="0" marR="0" algn="ctr">
                        <a:spcBef>
                          <a:spcPts val="0"/>
                        </a:spcBef>
                        <a:spcAft>
                          <a:spcPts val="0"/>
                        </a:spcAft>
                      </a:pPr>
                      <a:r>
                        <a:rPr lang="en-US" sz="1100" dirty="0">
                          <a:effectLst/>
                        </a:rPr>
                        <a:t>Removed</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4390710"/>
                  </a:ext>
                </a:extLst>
              </a:tr>
              <a:tr h="660824">
                <a:tc>
                  <a:txBody>
                    <a:bodyPr/>
                    <a:lstStyle/>
                    <a:p>
                      <a:pPr marL="0" marR="0">
                        <a:spcBef>
                          <a:spcPts val="0"/>
                        </a:spcBef>
                        <a:spcAft>
                          <a:spcPts val="0"/>
                        </a:spcAft>
                      </a:pPr>
                      <a:r>
                        <a:rPr lang="en-US" sz="1100" dirty="0">
                          <a:effectLst/>
                        </a:rPr>
                        <a:t>Perinatal Care: elective delivery &lt; 39 completed weeks gestation</a:t>
                      </a:r>
                      <a:endParaRPr lang="en-US" sz="1200" dirty="0">
                        <a:effectLst/>
                        <a:latin typeface="Arial" panose="020B0604020202020204" pitchFamily="34"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100" dirty="0">
                          <a:effectLst/>
                        </a:rPr>
                        <a:t>X</a:t>
                      </a:r>
                      <a:endParaRPr lang="en-US" sz="12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US"/>
                    </a:p>
                  </a:txBody>
                  <a:tcPr/>
                </a:tc>
                <a:tc gridSpan="5">
                  <a:txBody>
                    <a:bodyPr/>
                    <a:lstStyle/>
                    <a:p>
                      <a:pPr marL="0" marR="0" algn="ctr">
                        <a:spcBef>
                          <a:spcPts val="0"/>
                        </a:spcBef>
                        <a:spcAft>
                          <a:spcPts val="0"/>
                        </a:spcAft>
                      </a:pPr>
                      <a:r>
                        <a:rPr lang="en-US" sz="1100" dirty="0">
                          <a:effectLst/>
                        </a:rPr>
                        <a:t>Moved to Safety domain</a:t>
                      </a:r>
                      <a:endParaRPr lang="en-US" sz="1200" dirty="0">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0996302"/>
                  </a:ext>
                </a:extLst>
              </a:tr>
            </a:tbl>
          </a:graphicData>
        </a:graphic>
      </p:graphicFrame>
      <p:sp>
        <p:nvSpPr>
          <p:cNvPr id="6" name="Slide Number Placeholder 10">
            <a:extLst>
              <a:ext uri="{FF2B5EF4-FFF2-40B4-BE49-F238E27FC236}">
                <a16:creationId xmlns:a16="http://schemas.microsoft.com/office/drawing/2014/main" id="{0DA087BB-8543-4AC0-9868-91B92FA2368F}"/>
              </a:ext>
            </a:extLst>
          </p:cNvPr>
          <p:cNvSpPr txBox="1">
            <a:spLocks/>
          </p:cNvSpPr>
          <p:nvPr/>
        </p:nvSpPr>
        <p:spPr bwMode="auto">
          <a:xfrm>
            <a:off x="8153400" y="6325235"/>
            <a:ext cx="838200" cy="609600"/>
          </a:xfrm>
          <a:prstGeom prst="rect">
            <a:avLst/>
          </a:prstGeom>
          <a:noFill/>
          <a:ln w="9525">
            <a:noFill/>
            <a:miter lim="800000"/>
            <a:headEnd/>
            <a:tailEnd/>
          </a:ln>
        </p:spPr>
        <p:txBody>
          <a:bodyPr/>
          <a:lstStyle/>
          <a:p>
            <a:pPr algn="ctr"/>
            <a:r>
              <a:rPr lang="en-US" sz="1600" dirty="0"/>
              <a:t>45</a:t>
            </a:r>
          </a:p>
        </p:txBody>
      </p:sp>
    </p:spTree>
    <p:extLst>
      <p:ext uri="{BB962C8B-B14F-4D97-AF65-F5344CB8AC3E}">
        <p14:creationId xmlns:p14="http://schemas.microsoft.com/office/powerpoint/2010/main" val="2768679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179776"/>
            <a:ext cx="8534400" cy="563563"/>
          </a:xfrm>
          <a:prstGeom prst="rect">
            <a:avLst/>
          </a:prstGeom>
          <a:noFill/>
          <a:ln w="57150">
            <a:noFill/>
            <a:miter lim="800000"/>
            <a:headEnd/>
            <a:tailEnd/>
          </a:ln>
        </p:spPr>
        <p:txBody>
          <a:bodyPr lIns="91436" tIns="45716" rIns="91436" bIns="45716" anchor="ctr"/>
          <a:lstStyle/>
          <a:p>
            <a:pPr>
              <a:defRPr/>
            </a:pPr>
            <a:r>
              <a:rPr lang="en-US" sz="2200" b="1" kern="0" dirty="0">
                <a:solidFill>
                  <a:srgbClr val="336699"/>
                </a:solidFill>
                <a:latin typeface="+mj-lt"/>
                <a:ea typeface="+mj-ea"/>
                <a:cs typeface="+mj-cs"/>
              </a:rPr>
              <a:t>Appendix 9: VBP Program Measures and Domains - Continued </a:t>
            </a:r>
          </a:p>
        </p:txBody>
      </p:sp>
      <p:cxnSp>
        <p:nvCxnSpPr>
          <p:cNvPr id="4" name="Straight Connector 3"/>
          <p:cNvCxnSpPr>
            <a:cxnSpLocks noChangeShapeType="1"/>
          </p:cNvCxnSpPr>
          <p:nvPr/>
        </p:nvCxnSpPr>
        <p:spPr bwMode="auto">
          <a:xfrm>
            <a:off x="0" y="743339"/>
            <a:ext cx="9144000" cy="0"/>
          </a:xfrm>
          <a:prstGeom prst="line">
            <a:avLst/>
          </a:prstGeom>
          <a:noFill/>
          <a:ln w="9525" algn="ctr">
            <a:solidFill>
              <a:schemeClr val="tx1"/>
            </a:solidFill>
            <a:miter lim="800000"/>
            <a:headEnd/>
            <a:tailEnd/>
          </a:ln>
        </p:spPr>
      </p:cxnSp>
      <p:graphicFrame>
        <p:nvGraphicFramePr>
          <p:cNvPr id="2" name="Table 1">
            <a:extLst>
              <a:ext uri="{FF2B5EF4-FFF2-40B4-BE49-F238E27FC236}">
                <a16:creationId xmlns:a16="http://schemas.microsoft.com/office/drawing/2014/main" id="{D9E43E55-5D37-4AEB-B9BE-2E9D470F39CB}"/>
              </a:ext>
            </a:extLst>
          </p:cNvPr>
          <p:cNvGraphicFramePr>
            <a:graphicFrameLocks noGrp="1"/>
          </p:cNvGraphicFramePr>
          <p:nvPr>
            <p:extLst>
              <p:ext uri="{D42A27DB-BD31-4B8C-83A1-F6EECF244321}">
                <p14:modId xmlns:p14="http://schemas.microsoft.com/office/powerpoint/2010/main" val="1238168588"/>
              </p:ext>
            </p:extLst>
          </p:nvPr>
        </p:nvGraphicFramePr>
        <p:xfrm>
          <a:off x="990600" y="1544352"/>
          <a:ext cx="6629399" cy="4080135"/>
        </p:xfrm>
        <a:graphic>
          <a:graphicData uri="http://schemas.openxmlformats.org/drawingml/2006/table">
            <a:tbl>
              <a:tblPr firstRow="1" firstCol="1" lastRow="1" lastCol="1" bandRow="1" bandCol="1">
                <a:tableStyleId>{5C22544A-7EE6-4342-B048-85BDC9FD1C3A}</a:tableStyleId>
              </a:tblPr>
              <a:tblGrid>
                <a:gridCol w="2493158">
                  <a:extLst>
                    <a:ext uri="{9D8B030D-6E8A-4147-A177-3AD203B41FA5}">
                      <a16:colId xmlns:a16="http://schemas.microsoft.com/office/drawing/2014/main" val="385635228"/>
                    </a:ext>
                  </a:extLst>
                </a:gridCol>
                <a:gridCol w="769781">
                  <a:extLst>
                    <a:ext uri="{9D8B030D-6E8A-4147-A177-3AD203B41FA5}">
                      <a16:colId xmlns:a16="http://schemas.microsoft.com/office/drawing/2014/main" val="4213242476"/>
                    </a:ext>
                  </a:extLst>
                </a:gridCol>
                <a:gridCol w="769781">
                  <a:extLst>
                    <a:ext uri="{9D8B030D-6E8A-4147-A177-3AD203B41FA5}">
                      <a16:colId xmlns:a16="http://schemas.microsoft.com/office/drawing/2014/main" val="3351391086"/>
                    </a:ext>
                  </a:extLst>
                </a:gridCol>
                <a:gridCol w="625778">
                  <a:extLst>
                    <a:ext uri="{9D8B030D-6E8A-4147-A177-3AD203B41FA5}">
                      <a16:colId xmlns:a16="http://schemas.microsoft.com/office/drawing/2014/main" val="3407127990"/>
                    </a:ext>
                  </a:extLst>
                </a:gridCol>
                <a:gridCol w="656967">
                  <a:extLst>
                    <a:ext uri="{9D8B030D-6E8A-4147-A177-3AD203B41FA5}">
                      <a16:colId xmlns:a16="http://schemas.microsoft.com/office/drawing/2014/main" val="2689294867"/>
                    </a:ext>
                  </a:extLst>
                </a:gridCol>
                <a:gridCol w="656967">
                  <a:extLst>
                    <a:ext uri="{9D8B030D-6E8A-4147-A177-3AD203B41FA5}">
                      <a16:colId xmlns:a16="http://schemas.microsoft.com/office/drawing/2014/main" val="1693120847"/>
                    </a:ext>
                  </a:extLst>
                </a:gridCol>
                <a:gridCol w="656967">
                  <a:extLst>
                    <a:ext uri="{9D8B030D-6E8A-4147-A177-3AD203B41FA5}">
                      <a16:colId xmlns:a16="http://schemas.microsoft.com/office/drawing/2014/main" val="963710208"/>
                    </a:ext>
                  </a:extLst>
                </a:gridCol>
              </a:tblGrid>
              <a:tr h="204892">
                <a:tc gridSpan="7">
                  <a:txBody>
                    <a:bodyPr/>
                    <a:lstStyle/>
                    <a:p>
                      <a:pPr marL="0" marR="0" algn="ctr">
                        <a:spcBef>
                          <a:spcPts val="0"/>
                        </a:spcBef>
                        <a:spcAft>
                          <a:spcPts val="0"/>
                        </a:spcAft>
                      </a:pPr>
                      <a:r>
                        <a:rPr lang="en-US" sz="600" dirty="0">
                          <a:effectLst/>
                        </a:rPr>
                        <a:t>Clinical Care–Outcomes (labeled as ‘Clinical Care’ beginning 2018)</a:t>
                      </a:r>
                      <a:endParaRPr lang="en-US" sz="700" dirty="0">
                        <a:effectLst/>
                        <a:latin typeface="Arial" panose="020B0604020202020204" pitchFamily="34" charset="0"/>
                        <a:ea typeface="Times New Roman" panose="02020603050405020304" pitchFamily="18" charset="0"/>
                      </a:endParaRPr>
                    </a:p>
                  </a:txBody>
                  <a:tcPr marL="40337" marR="403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1572611"/>
                  </a:ext>
                </a:extLst>
              </a:tr>
              <a:tr h="185245">
                <a:tc>
                  <a:txBody>
                    <a:bodyPr/>
                    <a:lstStyle/>
                    <a:p>
                      <a:pPr marL="0" marR="0">
                        <a:spcBef>
                          <a:spcPts val="0"/>
                        </a:spcBef>
                        <a:spcAft>
                          <a:spcPts val="0"/>
                        </a:spcAft>
                      </a:pPr>
                      <a:r>
                        <a:rPr lang="en-US" sz="600" dirty="0">
                          <a:effectLst/>
                        </a:rPr>
                        <a:t>Acute Myocardial Infarction (AMI) 30-day mortality rate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4268806008"/>
                  </a:ext>
                </a:extLst>
              </a:tr>
              <a:tr h="185245">
                <a:tc>
                  <a:txBody>
                    <a:bodyPr/>
                    <a:lstStyle/>
                    <a:p>
                      <a:pPr marL="0" marR="0">
                        <a:spcBef>
                          <a:spcPts val="0"/>
                        </a:spcBef>
                        <a:spcAft>
                          <a:spcPts val="0"/>
                        </a:spcAft>
                      </a:pPr>
                      <a:r>
                        <a:rPr lang="en-US" sz="600" dirty="0">
                          <a:effectLst/>
                        </a:rPr>
                        <a:t>Heart Failure (HF) 30-day mortality rate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95062937"/>
                  </a:ext>
                </a:extLst>
              </a:tr>
              <a:tr h="185245">
                <a:tc>
                  <a:txBody>
                    <a:bodyPr/>
                    <a:lstStyle/>
                    <a:p>
                      <a:pPr marL="0" marR="0">
                        <a:spcBef>
                          <a:spcPts val="0"/>
                        </a:spcBef>
                        <a:spcAft>
                          <a:spcPts val="0"/>
                        </a:spcAft>
                      </a:pPr>
                      <a:r>
                        <a:rPr lang="en-US" sz="600" dirty="0">
                          <a:effectLst/>
                        </a:rPr>
                        <a:t>Pneumonia (PN) 30- day mortality rate</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108569401"/>
                  </a:ext>
                </a:extLst>
              </a:tr>
              <a:tr h="370489">
                <a:tc>
                  <a:txBody>
                    <a:bodyPr/>
                    <a:lstStyle/>
                    <a:p>
                      <a:pPr marL="0" marR="0">
                        <a:spcBef>
                          <a:spcPts val="0"/>
                        </a:spcBef>
                        <a:spcAft>
                          <a:spcPts val="0"/>
                        </a:spcAft>
                      </a:pPr>
                      <a:r>
                        <a:rPr lang="en-US" sz="600" dirty="0">
                          <a:effectLst/>
                        </a:rPr>
                        <a:t>Complication rate for elective primary total hip arthroplasty/total knee arthroplasty</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446544794"/>
                  </a:ext>
                </a:extLst>
              </a:tr>
              <a:tr h="277866">
                <a:tc>
                  <a:txBody>
                    <a:bodyPr/>
                    <a:lstStyle/>
                    <a:p>
                      <a:pPr marL="0" marR="0">
                        <a:spcBef>
                          <a:spcPts val="0"/>
                        </a:spcBef>
                        <a:spcAft>
                          <a:spcPts val="0"/>
                        </a:spcAft>
                      </a:pPr>
                      <a:r>
                        <a:rPr lang="en-US" sz="600" dirty="0">
                          <a:effectLst/>
                        </a:rPr>
                        <a:t>Chronic Obstructive Pulmonary Disease (COPD) 30-day mortality rate</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1995966275"/>
                  </a:ext>
                </a:extLst>
              </a:tr>
              <a:tr h="95212">
                <a:tc>
                  <a:txBody>
                    <a:bodyPr/>
                    <a:lstStyle/>
                    <a:p>
                      <a:pPr marL="0" marR="0">
                        <a:spcBef>
                          <a:spcPts val="0"/>
                        </a:spcBef>
                        <a:spcAft>
                          <a:spcPts val="0"/>
                        </a:spcAft>
                      </a:pPr>
                      <a:r>
                        <a:rPr lang="en-US" sz="600" dirty="0">
                          <a:effectLst/>
                        </a:rPr>
                        <a:t>CABG 30-day mortality rate</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2918998898"/>
                  </a:ext>
                </a:extLst>
              </a:tr>
              <a:tr h="182790">
                <a:tc gridSpan="6">
                  <a:txBody>
                    <a:bodyPr/>
                    <a:lstStyle/>
                    <a:p>
                      <a:pPr marL="0" marR="0" algn="ctr">
                        <a:spcBef>
                          <a:spcPts val="0"/>
                        </a:spcBef>
                        <a:spcAft>
                          <a:spcPts val="0"/>
                        </a:spcAft>
                      </a:pPr>
                      <a:r>
                        <a:rPr lang="en-US" sz="600" dirty="0">
                          <a:effectLst/>
                        </a:rPr>
                        <a:t>Safety</a:t>
                      </a:r>
                      <a:endParaRPr lang="en-US" sz="700" dirty="0">
                        <a:effectLst/>
                        <a:latin typeface="Arial" panose="020B0604020202020204" pitchFamily="34" charset="0"/>
                        <a:ea typeface="Times New Roman" panose="02020603050405020304" pitchFamily="18" charset="0"/>
                      </a:endParaRPr>
                    </a:p>
                  </a:txBody>
                  <a:tcPr marL="40337" marR="403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1612620329"/>
                  </a:ext>
                </a:extLst>
              </a:tr>
              <a:tr h="185245">
                <a:tc>
                  <a:txBody>
                    <a:bodyPr/>
                    <a:lstStyle/>
                    <a:p>
                      <a:pPr marL="0" marR="0">
                        <a:spcBef>
                          <a:spcPts val="0"/>
                        </a:spcBef>
                        <a:spcAft>
                          <a:spcPts val="0"/>
                        </a:spcAft>
                      </a:pPr>
                      <a:r>
                        <a:rPr lang="en-US" sz="600" dirty="0">
                          <a:effectLst/>
                        </a:rPr>
                        <a:t>AHRQ PSI–90 patient safety composite</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gridSpan="4">
                  <a:txBody>
                    <a:bodyPr/>
                    <a:lstStyle/>
                    <a:p>
                      <a:pPr marL="0" marR="0" algn="ctr">
                        <a:spcBef>
                          <a:spcPts val="0"/>
                        </a:spcBef>
                        <a:spcAft>
                          <a:spcPts val="0"/>
                        </a:spcAft>
                      </a:pPr>
                      <a:r>
                        <a:rPr lang="en-US" sz="600" dirty="0">
                          <a:effectLst/>
                        </a:rPr>
                        <a:t>Removed</a:t>
                      </a:r>
                      <a:endParaRPr lang="en-US" sz="700" dirty="0">
                        <a:effectLst/>
                        <a:latin typeface="Arial" panose="020B0604020202020204" pitchFamily="34" charset="0"/>
                        <a:ea typeface="Times New Roman" panose="02020603050405020304" pitchFamily="18" charset="0"/>
                      </a:endParaRPr>
                    </a:p>
                  </a:txBody>
                  <a:tcPr marL="40337" marR="4033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8632577"/>
                  </a:ext>
                </a:extLst>
              </a:tr>
              <a:tr h="185245">
                <a:tc>
                  <a:txBody>
                    <a:bodyPr/>
                    <a:lstStyle/>
                    <a:p>
                      <a:pPr marL="0" marR="0">
                        <a:spcBef>
                          <a:spcPts val="0"/>
                        </a:spcBef>
                        <a:spcAft>
                          <a:spcPts val="0"/>
                        </a:spcAft>
                      </a:pPr>
                      <a:r>
                        <a:rPr lang="en-US" sz="600" dirty="0">
                          <a:effectLst/>
                        </a:rPr>
                        <a:t>Patient Safety and Adverse Events composite</a:t>
                      </a:r>
                      <a:endParaRPr lang="en-US" sz="700" dirty="0">
                        <a:effectLst/>
                        <a:latin typeface="Arial" panose="020B0604020202020204" pitchFamily="34" charset="0"/>
                        <a:ea typeface="Times New Roman" panose="02020603050405020304" pitchFamily="18" charset="0"/>
                      </a:endParaRPr>
                    </a:p>
                  </a:txBody>
                  <a:tcPr marL="40337" marR="40337" marT="0" marB="0"/>
                </a:tc>
                <a:tc gridSpan="5">
                  <a:txBody>
                    <a:bodyPr/>
                    <a:lstStyle/>
                    <a:p>
                      <a:pPr marL="0" marR="0" algn="ctr">
                        <a:spcBef>
                          <a:spcPts val="0"/>
                        </a:spcBef>
                        <a:spcAft>
                          <a:spcPts val="0"/>
                        </a:spcAft>
                      </a:pPr>
                      <a:r>
                        <a:rPr lang="en-US" sz="600" dirty="0">
                          <a:effectLst/>
                        </a:rPr>
                        <a:t> </a:t>
                      </a:r>
                      <a:endParaRPr lang="en-US" sz="700" dirty="0">
                        <a:effectLst/>
                        <a:latin typeface="Arial" panose="020B0604020202020204" pitchFamily="34" charset="0"/>
                        <a:ea typeface="Times New Roman" panose="02020603050405020304" pitchFamily="18" charset="0"/>
                      </a:endParaRPr>
                    </a:p>
                  </a:txBody>
                  <a:tcPr marL="40337" marR="4033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938346049"/>
                  </a:ext>
                </a:extLst>
              </a:tr>
              <a:tr h="257682">
                <a:tc>
                  <a:txBody>
                    <a:bodyPr/>
                    <a:lstStyle/>
                    <a:p>
                      <a:pPr marL="0" marR="0">
                        <a:spcBef>
                          <a:spcPts val="0"/>
                        </a:spcBef>
                        <a:spcAft>
                          <a:spcPts val="0"/>
                        </a:spcAft>
                      </a:pPr>
                      <a:r>
                        <a:rPr lang="en-US" sz="600" dirty="0">
                          <a:effectLst/>
                        </a:rPr>
                        <a:t>Central Line Associated Blood Stream Infection (CLABSI)</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3031525006"/>
                  </a:ext>
                </a:extLst>
              </a:tr>
              <a:tr h="185245">
                <a:tc>
                  <a:txBody>
                    <a:bodyPr/>
                    <a:lstStyle/>
                    <a:p>
                      <a:pPr marL="0" marR="0">
                        <a:spcBef>
                          <a:spcPts val="0"/>
                        </a:spcBef>
                        <a:spcAft>
                          <a:spcPts val="0"/>
                        </a:spcAft>
                      </a:pPr>
                      <a:r>
                        <a:rPr lang="en-US" sz="600" dirty="0">
                          <a:effectLst/>
                        </a:rPr>
                        <a:t>Catheter Associated Urinary Tract Infection (CAUTI)</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2134005832"/>
                  </a:ext>
                </a:extLst>
              </a:tr>
              <a:tr h="429470">
                <a:tc>
                  <a:txBody>
                    <a:bodyPr/>
                    <a:lstStyle/>
                    <a:p>
                      <a:r>
                        <a:rPr lang="en-US" sz="600" dirty="0">
                          <a:effectLst/>
                        </a:rPr>
                        <a:t>Surgical Site Infection: </a:t>
                      </a:r>
                    </a:p>
                    <a:p>
                      <a:r>
                        <a:rPr lang="en-US" sz="600" dirty="0">
                          <a:effectLst/>
                        </a:rPr>
                        <a:t>	Colon</a:t>
                      </a:r>
                    </a:p>
                    <a:p>
                      <a:r>
                        <a:rPr lang="en-US" sz="600" dirty="0">
                          <a:effectLst/>
                        </a:rPr>
                        <a:t>	Abdominal hysterectomy</a:t>
                      </a:r>
                      <a:endParaRPr lang="en-US" sz="600" dirty="0">
                        <a:effectLst/>
                        <a:latin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690105838"/>
                  </a:ext>
                </a:extLst>
              </a:tr>
              <a:tr h="277866">
                <a:tc>
                  <a:txBody>
                    <a:bodyPr/>
                    <a:lstStyle/>
                    <a:p>
                      <a:pPr marL="0" marR="0">
                        <a:spcBef>
                          <a:spcPts val="0"/>
                        </a:spcBef>
                        <a:spcAft>
                          <a:spcPts val="0"/>
                        </a:spcAft>
                      </a:pPr>
                      <a:r>
                        <a:rPr lang="en-US" sz="600" dirty="0">
                          <a:effectLst/>
                        </a:rPr>
                        <a:t>Methicillin-Resistant Staphylococcus Aureus (MRSA) Bacteremia </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4163691944"/>
                  </a:ext>
                </a:extLst>
              </a:tr>
              <a:tr h="185245">
                <a:tc>
                  <a:txBody>
                    <a:bodyPr/>
                    <a:lstStyle/>
                    <a:p>
                      <a:pPr marL="0" marR="0">
                        <a:spcBef>
                          <a:spcPts val="0"/>
                        </a:spcBef>
                        <a:spcAft>
                          <a:spcPts val="0"/>
                        </a:spcAft>
                      </a:pPr>
                      <a:r>
                        <a:rPr lang="en-US" sz="600" dirty="0">
                          <a:effectLst/>
                        </a:rPr>
                        <a:t>Clostridium Difficile infection (CDI)</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2971526347"/>
                  </a:ext>
                </a:extLst>
              </a:tr>
              <a:tr h="687153">
                <a:tc>
                  <a:txBody>
                    <a:bodyPr/>
                    <a:lstStyle/>
                    <a:p>
                      <a:pPr marL="0" marR="0">
                        <a:spcBef>
                          <a:spcPts val="0"/>
                        </a:spcBef>
                        <a:spcAft>
                          <a:spcPts val="0"/>
                        </a:spcAft>
                      </a:pPr>
                      <a:r>
                        <a:rPr lang="en-US" sz="600" dirty="0">
                          <a:effectLst/>
                        </a:rPr>
                        <a:t>Perinatal Care: elective delivery &lt; 39 completed weeks gestation (moved from Clinical Care – Process)</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In Clinical Care – Process domain</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tc>
                  <a:txBody>
                    <a:bodyPr/>
                    <a:lstStyle/>
                    <a:p>
                      <a:pPr marL="0" marR="0" algn="ctr">
                        <a:spcBef>
                          <a:spcPts val="0"/>
                        </a:spcBef>
                        <a:spcAft>
                          <a:spcPts val="0"/>
                        </a:spcAft>
                      </a:pPr>
                      <a:r>
                        <a:rPr lang="en-US" sz="600" dirty="0">
                          <a:effectLst/>
                        </a:rPr>
                        <a:t>X</a:t>
                      </a:r>
                      <a:endParaRPr lang="en-US" sz="700" dirty="0">
                        <a:effectLst/>
                        <a:latin typeface="Arial" panose="020B0604020202020204" pitchFamily="34" charset="0"/>
                        <a:ea typeface="Times New Roman" panose="02020603050405020304" pitchFamily="18" charset="0"/>
                      </a:endParaRPr>
                    </a:p>
                  </a:txBody>
                  <a:tcPr marL="40337" marR="40337" marT="0" marB="0"/>
                </a:tc>
                <a:extLst>
                  <a:ext uri="{0D108BD9-81ED-4DB2-BD59-A6C34878D82A}">
                    <a16:rowId xmlns:a16="http://schemas.microsoft.com/office/drawing/2014/main" val="3478528763"/>
                  </a:ext>
                </a:extLst>
              </a:tr>
            </a:tbl>
          </a:graphicData>
        </a:graphic>
      </p:graphicFrame>
      <p:sp>
        <p:nvSpPr>
          <p:cNvPr id="6" name="TextBox 5">
            <a:extLst>
              <a:ext uri="{FF2B5EF4-FFF2-40B4-BE49-F238E27FC236}">
                <a16:creationId xmlns:a16="http://schemas.microsoft.com/office/drawing/2014/main" id="{E6483F69-6B22-400F-BD01-FFD77A54C3E7}"/>
              </a:ext>
            </a:extLst>
          </p:cNvPr>
          <p:cNvSpPr txBox="1"/>
          <p:nvPr/>
        </p:nvSpPr>
        <p:spPr>
          <a:xfrm>
            <a:off x="228600" y="983899"/>
            <a:ext cx="6477000" cy="338554"/>
          </a:xfrm>
          <a:prstGeom prst="rect">
            <a:avLst/>
          </a:prstGeom>
          <a:noFill/>
        </p:spPr>
        <p:txBody>
          <a:bodyPr wrap="square" rtlCol="0">
            <a:spAutoFit/>
          </a:bodyPr>
          <a:lstStyle/>
          <a:p>
            <a:r>
              <a:rPr lang="en-US" sz="1600" b="1" dirty="0"/>
              <a:t>VBP Measures and Domains 2017-2023 </a:t>
            </a:r>
          </a:p>
        </p:txBody>
      </p:sp>
      <p:sp>
        <p:nvSpPr>
          <p:cNvPr id="7" name="Slide Number Placeholder 10">
            <a:extLst>
              <a:ext uri="{FF2B5EF4-FFF2-40B4-BE49-F238E27FC236}">
                <a16:creationId xmlns:a16="http://schemas.microsoft.com/office/drawing/2014/main" id="{BC6E82E9-FEDC-472F-8B9A-49F3600E1CFF}"/>
              </a:ext>
            </a:extLst>
          </p:cNvPr>
          <p:cNvSpPr txBox="1">
            <a:spLocks/>
          </p:cNvSpPr>
          <p:nvPr/>
        </p:nvSpPr>
        <p:spPr bwMode="auto">
          <a:xfrm>
            <a:off x="8153400" y="6267061"/>
            <a:ext cx="838200" cy="609600"/>
          </a:xfrm>
          <a:prstGeom prst="rect">
            <a:avLst/>
          </a:prstGeom>
          <a:noFill/>
          <a:ln w="9525">
            <a:noFill/>
            <a:miter lim="800000"/>
            <a:headEnd/>
            <a:tailEnd/>
          </a:ln>
        </p:spPr>
        <p:txBody>
          <a:bodyPr/>
          <a:lstStyle/>
          <a:p>
            <a:pPr algn="ctr"/>
            <a:r>
              <a:rPr lang="en-US" sz="1600" dirty="0"/>
              <a:t>46</a:t>
            </a:r>
          </a:p>
        </p:txBody>
      </p:sp>
    </p:spTree>
    <p:extLst>
      <p:ext uri="{BB962C8B-B14F-4D97-AF65-F5344CB8AC3E}">
        <p14:creationId xmlns:p14="http://schemas.microsoft.com/office/powerpoint/2010/main" val="1286532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6200" y="216641"/>
            <a:ext cx="8953500" cy="563563"/>
          </a:xfrm>
          <a:prstGeom prst="rect">
            <a:avLst/>
          </a:prstGeom>
          <a:noFill/>
          <a:ln w="57150">
            <a:noFill/>
            <a:miter lim="800000"/>
            <a:headEnd/>
            <a:tailEnd/>
          </a:ln>
        </p:spPr>
        <p:txBody>
          <a:bodyPr lIns="91436" tIns="45716" rIns="91436" bIns="45716" anchor="ctr"/>
          <a:lstStyle/>
          <a:p>
            <a:pPr algn="ctr">
              <a:defRPr/>
            </a:pPr>
            <a:r>
              <a:rPr lang="en-US" sz="2200" b="1" kern="0" dirty="0">
                <a:solidFill>
                  <a:srgbClr val="336699"/>
                </a:solidFill>
                <a:latin typeface="+mj-lt"/>
                <a:ea typeface="+mj-ea"/>
                <a:cs typeface="+mj-cs"/>
              </a:rPr>
              <a:t>Appendix 9: VBP Program Measures and Domains – Continued </a:t>
            </a:r>
          </a:p>
        </p:txBody>
      </p:sp>
      <p:cxnSp>
        <p:nvCxnSpPr>
          <p:cNvPr id="4" name="Straight Connector 3"/>
          <p:cNvCxnSpPr>
            <a:cxnSpLocks noChangeShapeType="1"/>
          </p:cNvCxnSpPr>
          <p:nvPr/>
        </p:nvCxnSpPr>
        <p:spPr bwMode="auto">
          <a:xfrm>
            <a:off x="0" y="762616"/>
            <a:ext cx="9144000" cy="0"/>
          </a:xfrm>
          <a:prstGeom prst="line">
            <a:avLst/>
          </a:prstGeom>
          <a:noFill/>
          <a:ln w="9525" algn="ctr">
            <a:solidFill>
              <a:schemeClr val="tx1"/>
            </a:solidFill>
            <a:miter lim="800000"/>
            <a:headEnd/>
            <a:tailEnd/>
          </a:ln>
        </p:spPr>
      </p:cxnSp>
      <p:graphicFrame>
        <p:nvGraphicFramePr>
          <p:cNvPr id="2" name="Table 1">
            <a:extLst>
              <a:ext uri="{FF2B5EF4-FFF2-40B4-BE49-F238E27FC236}">
                <a16:creationId xmlns:a16="http://schemas.microsoft.com/office/drawing/2014/main" id="{21A15733-46B8-499C-8894-979EE9440B0B}"/>
              </a:ext>
            </a:extLst>
          </p:cNvPr>
          <p:cNvGraphicFramePr>
            <a:graphicFrameLocks noGrp="1"/>
          </p:cNvGraphicFramePr>
          <p:nvPr>
            <p:extLst>
              <p:ext uri="{D42A27DB-BD31-4B8C-83A1-F6EECF244321}">
                <p14:modId xmlns:p14="http://schemas.microsoft.com/office/powerpoint/2010/main" val="3475535200"/>
              </p:ext>
            </p:extLst>
          </p:nvPr>
        </p:nvGraphicFramePr>
        <p:xfrm>
          <a:off x="838200" y="1361353"/>
          <a:ext cx="6934201" cy="4511634"/>
        </p:xfrm>
        <a:graphic>
          <a:graphicData uri="http://schemas.openxmlformats.org/drawingml/2006/table">
            <a:tbl>
              <a:tblPr firstRow="1" firstCol="1" lastRow="1" lastCol="1" bandRow="1" bandCol="1">
                <a:tableStyleId>{5C22544A-7EE6-4342-B048-85BDC9FD1C3A}</a:tableStyleId>
              </a:tblPr>
              <a:tblGrid>
                <a:gridCol w="2607787">
                  <a:extLst>
                    <a:ext uri="{9D8B030D-6E8A-4147-A177-3AD203B41FA5}">
                      <a16:colId xmlns:a16="http://schemas.microsoft.com/office/drawing/2014/main" val="1731836511"/>
                    </a:ext>
                  </a:extLst>
                </a:gridCol>
                <a:gridCol w="805172">
                  <a:extLst>
                    <a:ext uri="{9D8B030D-6E8A-4147-A177-3AD203B41FA5}">
                      <a16:colId xmlns:a16="http://schemas.microsoft.com/office/drawing/2014/main" val="3638484100"/>
                    </a:ext>
                  </a:extLst>
                </a:gridCol>
                <a:gridCol w="805172">
                  <a:extLst>
                    <a:ext uri="{9D8B030D-6E8A-4147-A177-3AD203B41FA5}">
                      <a16:colId xmlns:a16="http://schemas.microsoft.com/office/drawing/2014/main" val="3022306849"/>
                    </a:ext>
                  </a:extLst>
                </a:gridCol>
                <a:gridCol w="654551">
                  <a:extLst>
                    <a:ext uri="{9D8B030D-6E8A-4147-A177-3AD203B41FA5}">
                      <a16:colId xmlns:a16="http://schemas.microsoft.com/office/drawing/2014/main" val="2230687036"/>
                    </a:ext>
                  </a:extLst>
                </a:gridCol>
                <a:gridCol w="687173">
                  <a:extLst>
                    <a:ext uri="{9D8B030D-6E8A-4147-A177-3AD203B41FA5}">
                      <a16:colId xmlns:a16="http://schemas.microsoft.com/office/drawing/2014/main" val="1357885280"/>
                    </a:ext>
                  </a:extLst>
                </a:gridCol>
                <a:gridCol w="687173">
                  <a:extLst>
                    <a:ext uri="{9D8B030D-6E8A-4147-A177-3AD203B41FA5}">
                      <a16:colId xmlns:a16="http://schemas.microsoft.com/office/drawing/2014/main" val="3359862733"/>
                    </a:ext>
                  </a:extLst>
                </a:gridCol>
                <a:gridCol w="687173">
                  <a:extLst>
                    <a:ext uri="{9D8B030D-6E8A-4147-A177-3AD203B41FA5}">
                      <a16:colId xmlns:a16="http://schemas.microsoft.com/office/drawing/2014/main" val="520473760"/>
                    </a:ext>
                  </a:extLst>
                </a:gridCol>
              </a:tblGrid>
              <a:tr h="276533">
                <a:tc gridSpan="7">
                  <a:txBody>
                    <a:bodyPr/>
                    <a:lstStyle/>
                    <a:p>
                      <a:pPr marL="0" marR="0" algn="ctr">
                        <a:spcBef>
                          <a:spcPts val="0"/>
                        </a:spcBef>
                        <a:spcAft>
                          <a:spcPts val="0"/>
                        </a:spcAft>
                      </a:pPr>
                      <a:r>
                        <a:rPr lang="en-US" sz="800" dirty="0">
                          <a:effectLst/>
                        </a:rPr>
                        <a:t>Patient and Caregiver Centered Experience of Care/Care Coordination</a:t>
                      </a:r>
                      <a:endParaRPr lang="en-US" sz="900" dirty="0">
                        <a:effectLst/>
                      </a:endParaRPr>
                    </a:p>
                    <a:p>
                      <a:pPr marL="0" marR="0" algn="ctr">
                        <a:spcBef>
                          <a:spcPts val="0"/>
                        </a:spcBef>
                        <a:spcAft>
                          <a:spcPts val="0"/>
                        </a:spcAft>
                      </a:pPr>
                      <a:r>
                        <a:rPr lang="en-US" sz="800" dirty="0">
                          <a:effectLst/>
                        </a:rPr>
                        <a:t>(Person and Community Engagement)</a:t>
                      </a:r>
                      <a:endParaRPr lang="en-US" sz="900" dirty="0">
                        <a:effectLst/>
                        <a:latin typeface="Arial" panose="020B0604020202020204" pitchFamily="34" charset="0"/>
                        <a:ea typeface="Times New Roman" panose="02020603050405020304" pitchFamily="18" charset="0"/>
                      </a:endParaRPr>
                    </a:p>
                  </a:txBody>
                  <a:tcPr marL="50075" marR="500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597927"/>
                  </a:ext>
                </a:extLst>
              </a:tr>
              <a:tr h="277581">
                <a:tc gridSpan="7">
                  <a:txBody>
                    <a:bodyPr/>
                    <a:lstStyle/>
                    <a:p>
                      <a:pPr marL="0" marR="0">
                        <a:spcBef>
                          <a:spcPts val="0"/>
                        </a:spcBef>
                        <a:spcAft>
                          <a:spcPts val="0"/>
                        </a:spcAft>
                      </a:pPr>
                      <a:r>
                        <a:rPr lang="en-US" sz="700" dirty="0">
                          <a:effectLst/>
                        </a:rPr>
                        <a:t>Hospital Consumer Assessment of Healthcare Providers and Systems (HCAHPS)</a:t>
                      </a:r>
                      <a:endParaRPr lang="en-US" sz="900" dirty="0">
                        <a:effectLst/>
                        <a:latin typeface="Arial" panose="020B0604020202020204" pitchFamily="34" charset="0"/>
                        <a:ea typeface="Times New Roman" panose="02020603050405020304" pitchFamily="18" charset="0"/>
                      </a:endParaRPr>
                    </a:p>
                  </a:txBody>
                  <a:tcPr marL="50075" marR="500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9272056"/>
                  </a:ext>
                </a:extLst>
              </a:tr>
              <a:tr h="2461726">
                <a:tc>
                  <a:txBody>
                    <a:bodyPr/>
                    <a:lstStyle/>
                    <a:p>
                      <a:pPr marL="0" marR="0">
                        <a:spcBef>
                          <a:spcPts val="0"/>
                        </a:spcBef>
                        <a:spcAft>
                          <a:spcPts val="0"/>
                        </a:spcAft>
                      </a:pPr>
                      <a:r>
                        <a:rPr lang="en-US" sz="700" dirty="0">
                          <a:effectLst/>
                        </a:rPr>
                        <a:t>8 Dimensions: </a:t>
                      </a:r>
                      <a:endParaRPr lang="en-US" sz="900" dirty="0">
                        <a:effectLst/>
                      </a:endParaRPr>
                    </a:p>
                    <a:p>
                      <a:pPr marL="342900" lvl="0" indent="-342900">
                        <a:buFont typeface="Symbol" panose="05050102010706020507" pitchFamily="18" charset="2"/>
                        <a:buChar char=""/>
                      </a:pPr>
                      <a:r>
                        <a:rPr lang="en-US" sz="700" dirty="0">
                          <a:effectLst/>
                        </a:rPr>
                        <a:t>Communication with Nurses</a:t>
                      </a:r>
                    </a:p>
                    <a:p>
                      <a:pPr marL="342900" lvl="0" indent="-342900">
                        <a:buFont typeface="Symbol" panose="05050102010706020507" pitchFamily="18" charset="2"/>
                        <a:buChar char=""/>
                      </a:pPr>
                      <a:r>
                        <a:rPr lang="en-US" sz="700" dirty="0">
                          <a:effectLst/>
                        </a:rPr>
                        <a:t>Communication with Doctors</a:t>
                      </a:r>
                    </a:p>
                    <a:p>
                      <a:pPr marL="342900" lvl="0" indent="-342900">
                        <a:buFont typeface="Symbol" panose="05050102010706020507" pitchFamily="18" charset="2"/>
                        <a:buChar char=""/>
                      </a:pPr>
                      <a:r>
                        <a:rPr lang="en-US" sz="700" dirty="0">
                          <a:effectLst/>
                        </a:rPr>
                        <a:t>Responsiveness of Hospital Staff </a:t>
                      </a:r>
                    </a:p>
                    <a:p>
                      <a:pPr marL="342900" lvl="0" indent="-342900">
                        <a:buFont typeface="Symbol" panose="05050102010706020507" pitchFamily="18" charset="2"/>
                        <a:buChar char=""/>
                      </a:pPr>
                      <a:r>
                        <a:rPr lang="en-US" sz="700" dirty="0">
                          <a:effectLst/>
                        </a:rPr>
                        <a:t>Pain Management (before 2018) *</a:t>
                      </a:r>
                    </a:p>
                    <a:p>
                      <a:pPr marL="342900" marR="87630" lvl="0" indent="-342900">
                        <a:spcBef>
                          <a:spcPts val="0"/>
                        </a:spcBef>
                        <a:spcAft>
                          <a:spcPts val="0"/>
                        </a:spcAft>
                        <a:buFont typeface="Symbol" panose="05050102010706020507" pitchFamily="18" charset="2"/>
                        <a:buChar char=""/>
                      </a:pPr>
                      <a:r>
                        <a:rPr lang="en-US" sz="700" dirty="0">
                          <a:effectLst/>
                        </a:rPr>
                        <a:t>Communication About Medicines</a:t>
                      </a:r>
                    </a:p>
                    <a:p>
                      <a:pPr marL="342900" lvl="0" indent="-342900">
                        <a:buFont typeface="Symbol" panose="05050102010706020507" pitchFamily="18" charset="2"/>
                        <a:buChar char=""/>
                      </a:pPr>
                      <a:r>
                        <a:rPr lang="en-US" sz="700" dirty="0">
                          <a:effectLst/>
                        </a:rPr>
                        <a:t>Cleanliness and Quietness of Hospital                              Environment</a:t>
                      </a:r>
                    </a:p>
                    <a:p>
                      <a:pPr marL="342900" lvl="0" indent="-342900">
                        <a:buFont typeface="Symbol" panose="05050102010706020507" pitchFamily="18" charset="2"/>
                        <a:buChar char=""/>
                      </a:pPr>
                      <a:r>
                        <a:rPr lang="en-US" sz="700" dirty="0">
                          <a:effectLst/>
                        </a:rPr>
                        <a:t>Discharge Information</a:t>
                      </a:r>
                    </a:p>
                    <a:p>
                      <a:pPr marL="342900" lvl="0" indent="-342900">
                        <a:buFont typeface="Symbol" panose="05050102010706020507" pitchFamily="18" charset="2"/>
                        <a:buChar char=""/>
                      </a:pPr>
                      <a:r>
                        <a:rPr lang="en-US" sz="700" dirty="0">
                          <a:effectLst/>
                        </a:rPr>
                        <a:t>Overall Rating of Hospital</a:t>
                      </a:r>
                    </a:p>
                    <a:p>
                      <a:pPr marL="342900" lvl="0" indent="-342900">
                        <a:buFont typeface="Symbol" panose="05050102010706020507" pitchFamily="18" charset="2"/>
                        <a:buChar char=""/>
                      </a:pPr>
                      <a:r>
                        <a:rPr lang="en-US" sz="800" dirty="0">
                          <a:effectLst/>
                        </a:rPr>
                        <a:t>3-Item Care Transition measure (beginning 2018)</a:t>
                      </a:r>
                      <a:endParaRPr lang="en-US" sz="700" dirty="0">
                        <a:effectLst/>
                        <a:latin typeface="Times New Roman" panose="02020603050405020304" pitchFamily="18" charset="0"/>
                      </a:endParaRPr>
                    </a:p>
                  </a:txBody>
                  <a:tcPr marL="50075" marR="50075" marT="0" marB="0" anchor="b"/>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nchor="ctr"/>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nchor="ctr"/>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nchor="ctr"/>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nchor="ctr"/>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nchor="ctr"/>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nchor="ctr"/>
                </a:tc>
                <a:extLst>
                  <a:ext uri="{0D108BD9-81ED-4DB2-BD59-A6C34878D82A}">
                    <a16:rowId xmlns:a16="http://schemas.microsoft.com/office/drawing/2014/main" val="1204444291"/>
                  </a:ext>
                </a:extLst>
              </a:tr>
              <a:tr h="138267">
                <a:tc gridSpan="6">
                  <a:txBody>
                    <a:bodyPr/>
                    <a:lstStyle/>
                    <a:p>
                      <a:pPr marL="0" marR="0" algn="ctr">
                        <a:spcBef>
                          <a:spcPts val="0"/>
                        </a:spcBef>
                        <a:spcAft>
                          <a:spcPts val="0"/>
                        </a:spcAft>
                      </a:pPr>
                      <a:r>
                        <a:rPr lang="en-US" sz="800" dirty="0">
                          <a:effectLst/>
                        </a:rPr>
                        <a:t>Efficiency and Cost Reduction</a:t>
                      </a:r>
                      <a:endParaRPr lang="en-US" sz="900" dirty="0">
                        <a:effectLst/>
                        <a:latin typeface="Arial" panose="020B0604020202020204" pitchFamily="34" charset="0"/>
                        <a:ea typeface="Times New Roman" panose="02020603050405020304" pitchFamily="18" charset="0"/>
                      </a:endParaRPr>
                    </a:p>
                  </a:txBody>
                  <a:tcPr marL="50075" marR="500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extLst>
                  <a:ext uri="{0D108BD9-81ED-4DB2-BD59-A6C34878D82A}">
                    <a16:rowId xmlns:a16="http://schemas.microsoft.com/office/drawing/2014/main" val="1248200200"/>
                  </a:ext>
                </a:extLst>
              </a:tr>
              <a:tr h="276533">
                <a:tc>
                  <a:txBody>
                    <a:bodyPr/>
                    <a:lstStyle/>
                    <a:p>
                      <a:pPr marL="0" marR="0">
                        <a:spcBef>
                          <a:spcPts val="0"/>
                        </a:spcBef>
                        <a:spcAft>
                          <a:spcPts val="0"/>
                        </a:spcAft>
                      </a:pPr>
                      <a:r>
                        <a:rPr lang="en-US" sz="800" dirty="0">
                          <a:effectLst/>
                        </a:rPr>
                        <a:t>Medicare Spending per Beneficiary</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extLst>
                  <a:ext uri="{0D108BD9-81ED-4DB2-BD59-A6C34878D82A}">
                    <a16:rowId xmlns:a16="http://schemas.microsoft.com/office/drawing/2014/main" val="1639616688"/>
                  </a:ext>
                </a:extLst>
              </a:tr>
              <a:tr h="276533">
                <a:tc>
                  <a:txBody>
                    <a:bodyPr/>
                    <a:lstStyle/>
                    <a:p>
                      <a:pPr marL="0" marR="0">
                        <a:spcBef>
                          <a:spcPts val="0"/>
                        </a:spcBef>
                        <a:spcAft>
                          <a:spcPts val="0"/>
                        </a:spcAft>
                      </a:pPr>
                      <a:r>
                        <a:rPr lang="en-US" sz="800" dirty="0">
                          <a:effectLst/>
                        </a:rPr>
                        <a:t>AMI payment per 30-day episode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extLst>
                  <a:ext uri="{0D108BD9-81ED-4DB2-BD59-A6C34878D82A}">
                    <a16:rowId xmlns:a16="http://schemas.microsoft.com/office/drawing/2014/main" val="2399623639"/>
                  </a:ext>
                </a:extLst>
              </a:tr>
              <a:tr h="276533">
                <a:tc>
                  <a:txBody>
                    <a:bodyPr/>
                    <a:lstStyle/>
                    <a:p>
                      <a:pPr marL="0" marR="0">
                        <a:spcBef>
                          <a:spcPts val="0"/>
                        </a:spcBef>
                        <a:spcAft>
                          <a:spcPts val="0"/>
                        </a:spcAft>
                      </a:pPr>
                      <a:r>
                        <a:rPr lang="en-US" sz="800" dirty="0">
                          <a:effectLst/>
                        </a:rPr>
                        <a:t>HF payment per 30-day episode</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extLst>
                  <a:ext uri="{0D108BD9-81ED-4DB2-BD59-A6C34878D82A}">
                    <a16:rowId xmlns:a16="http://schemas.microsoft.com/office/drawing/2014/main" val="1583351253"/>
                  </a:ext>
                </a:extLst>
              </a:tr>
              <a:tr h="276533">
                <a:tc>
                  <a:txBody>
                    <a:bodyPr/>
                    <a:lstStyle/>
                    <a:p>
                      <a:pPr marL="0" marR="0">
                        <a:spcBef>
                          <a:spcPts val="0"/>
                        </a:spcBef>
                        <a:spcAft>
                          <a:spcPts val="0"/>
                        </a:spcAft>
                      </a:pPr>
                      <a:r>
                        <a:rPr lang="en-US" sz="800" dirty="0">
                          <a:effectLst/>
                        </a:rPr>
                        <a:t>Pneumonia (PN) payment per 30-day episode</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8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 </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tc>
                  <a:txBody>
                    <a:bodyPr/>
                    <a:lstStyle/>
                    <a:p>
                      <a:pPr marL="0" marR="0" algn="ctr">
                        <a:spcBef>
                          <a:spcPts val="0"/>
                        </a:spcBef>
                        <a:spcAft>
                          <a:spcPts val="0"/>
                        </a:spcAft>
                      </a:pPr>
                      <a:r>
                        <a:rPr lang="en-US" sz="700" dirty="0">
                          <a:effectLst/>
                        </a:rPr>
                        <a:t>X</a:t>
                      </a:r>
                      <a:endParaRPr lang="en-US" sz="900" dirty="0">
                        <a:effectLst/>
                        <a:latin typeface="Arial" panose="020B0604020202020204" pitchFamily="34" charset="0"/>
                        <a:ea typeface="Times New Roman" panose="02020603050405020304" pitchFamily="18" charset="0"/>
                      </a:endParaRPr>
                    </a:p>
                  </a:txBody>
                  <a:tcPr marL="50075" marR="50075" marT="0" marB="0"/>
                </a:tc>
                <a:extLst>
                  <a:ext uri="{0D108BD9-81ED-4DB2-BD59-A6C34878D82A}">
                    <a16:rowId xmlns:a16="http://schemas.microsoft.com/office/drawing/2014/main" val="3043953061"/>
                  </a:ext>
                </a:extLst>
              </a:tr>
              <a:tr h="251395">
                <a:tc gridSpan="7">
                  <a:txBody>
                    <a:bodyPr/>
                    <a:lstStyle/>
                    <a:p>
                      <a:pPr marL="0" marR="0">
                        <a:spcBef>
                          <a:spcPts val="0"/>
                        </a:spcBef>
                        <a:spcAft>
                          <a:spcPts val="0"/>
                        </a:spcAft>
                      </a:pPr>
                      <a:r>
                        <a:rPr lang="en-US" sz="700" dirty="0">
                          <a:effectLst/>
                        </a:rPr>
                        <a:t>*The pain management component of HCAHPS was removed beginning with the FY 2018 payment determination. </a:t>
                      </a:r>
                      <a:endParaRPr lang="en-US" sz="900" dirty="0">
                        <a:effectLst/>
                        <a:latin typeface="Arial" panose="020B0604020202020204" pitchFamily="34" charset="0"/>
                        <a:ea typeface="Times New Roman" panose="02020603050405020304" pitchFamily="18" charset="0"/>
                      </a:endParaRPr>
                    </a:p>
                  </a:txBody>
                  <a:tcPr marL="50075" marR="500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547333"/>
                  </a:ext>
                </a:extLst>
              </a:tr>
            </a:tbl>
          </a:graphicData>
        </a:graphic>
      </p:graphicFrame>
      <p:sp>
        <p:nvSpPr>
          <p:cNvPr id="6" name="TextBox 5">
            <a:extLst>
              <a:ext uri="{FF2B5EF4-FFF2-40B4-BE49-F238E27FC236}">
                <a16:creationId xmlns:a16="http://schemas.microsoft.com/office/drawing/2014/main" id="{778FE248-F04F-4964-BC16-76D61FECB9DE}"/>
              </a:ext>
            </a:extLst>
          </p:cNvPr>
          <p:cNvSpPr txBox="1"/>
          <p:nvPr/>
        </p:nvSpPr>
        <p:spPr>
          <a:xfrm>
            <a:off x="228600" y="930500"/>
            <a:ext cx="6477000" cy="338554"/>
          </a:xfrm>
          <a:prstGeom prst="rect">
            <a:avLst/>
          </a:prstGeom>
          <a:noFill/>
        </p:spPr>
        <p:txBody>
          <a:bodyPr wrap="square" rtlCol="0">
            <a:spAutoFit/>
          </a:bodyPr>
          <a:lstStyle/>
          <a:p>
            <a:r>
              <a:rPr lang="en-US" sz="1600" b="1" dirty="0"/>
              <a:t>VBP Measures and Domains 2017-2023 </a:t>
            </a:r>
          </a:p>
        </p:txBody>
      </p:sp>
      <p:sp>
        <p:nvSpPr>
          <p:cNvPr id="7" name="Slide Number Placeholder 10">
            <a:extLst>
              <a:ext uri="{FF2B5EF4-FFF2-40B4-BE49-F238E27FC236}">
                <a16:creationId xmlns:a16="http://schemas.microsoft.com/office/drawing/2014/main" id="{294C9080-42C3-411E-8C9C-2F89B31FA3CA}"/>
              </a:ext>
            </a:extLst>
          </p:cNvPr>
          <p:cNvSpPr txBox="1">
            <a:spLocks/>
          </p:cNvSpPr>
          <p:nvPr/>
        </p:nvSpPr>
        <p:spPr bwMode="auto">
          <a:xfrm>
            <a:off x="8191500" y="6257731"/>
            <a:ext cx="838200" cy="609600"/>
          </a:xfrm>
          <a:prstGeom prst="rect">
            <a:avLst/>
          </a:prstGeom>
          <a:noFill/>
          <a:ln w="9525">
            <a:noFill/>
            <a:miter lim="800000"/>
            <a:headEnd/>
            <a:tailEnd/>
          </a:ln>
        </p:spPr>
        <p:txBody>
          <a:bodyPr/>
          <a:lstStyle/>
          <a:p>
            <a:pPr algn="ctr"/>
            <a:r>
              <a:rPr lang="en-US" sz="1600" dirty="0"/>
              <a:t>47</a:t>
            </a:r>
          </a:p>
        </p:txBody>
      </p:sp>
    </p:spTree>
    <p:extLst>
      <p:ext uri="{BB962C8B-B14F-4D97-AF65-F5344CB8AC3E}">
        <p14:creationId xmlns:p14="http://schemas.microsoft.com/office/powerpoint/2010/main" val="1339264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p:cNvCxnSpPr>
            <a:cxnSpLocks noChangeShapeType="1"/>
          </p:cNvCxnSpPr>
          <p:nvPr/>
        </p:nvCxnSpPr>
        <p:spPr bwMode="auto">
          <a:xfrm>
            <a:off x="0" y="914400"/>
            <a:ext cx="9144000" cy="0"/>
          </a:xfrm>
          <a:prstGeom prst="line">
            <a:avLst/>
          </a:prstGeom>
          <a:noFill/>
          <a:ln w="9525" algn="ctr">
            <a:solidFill>
              <a:schemeClr val="tx1"/>
            </a:solidFill>
            <a:miter lim="800000"/>
            <a:headEnd/>
            <a:tailEnd/>
          </a:ln>
        </p:spPr>
      </p:cxnSp>
      <p:graphicFrame>
        <p:nvGraphicFramePr>
          <p:cNvPr id="5" name="Table 4">
            <a:extLst>
              <a:ext uri="{FF2B5EF4-FFF2-40B4-BE49-F238E27FC236}">
                <a16:creationId xmlns:a16="http://schemas.microsoft.com/office/drawing/2014/main" id="{42DE8E04-1957-4460-A4E4-C06FAE2940BB}"/>
              </a:ext>
            </a:extLst>
          </p:cNvPr>
          <p:cNvGraphicFramePr>
            <a:graphicFrameLocks noGrp="1"/>
          </p:cNvGraphicFramePr>
          <p:nvPr>
            <p:extLst>
              <p:ext uri="{D42A27DB-BD31-4B8C-83A1-F6EECF244321}">
                <p14:modId xmlns:p14="http://schemas.microsoft.com/office/powerpoint/2010/main" val="946019322"/>
              </p:ext>
            </p:extLst>
          </p:nvPr>
        </p:nvGraphicFramePr>
        <p:xfrm>
          <a:off x="457200" y="1295400"/>
          <a:ext cx="8000999" cy="3548899"/>
        </p:xfrm>
        <a:graphic>
          <a:graphicData uri="http://schemas.openxmlformats.org/drawingml/2006/table">
            <a:tbl>
              <a:tblPr firstRow="1" firstCol="1" bandRow="1">
                <a:tableStyleId>{5C22544A-7EE6-4342-B048-85BDC9FD1C3A}</a:tableStyleId>
              </a:tblPr>
              <a:tblGrid>
                <a:gridCol w="3057494">
                  <a:extLst>
                    <a:ext uri="{9D8B030D-6E8A-4147-A177-3AD203B41FA5}">
                      <a16:colId xmlns:a16="http://schemas.microsoft.com/office/drawing/2014/main" val="77594586"/>
                    </a:ext>
                  </a:extLst>
                </a:gridCol>
                <a:gridCol w="848020">
                  <a:extLst>
                    <a:ext uri="{9D8B030D-6E8A-4147-A177-3AD203B41FA5}">
                      <a16:colId xmlns:a16="http://schemas.microsoft.com/office/drawing/2014/main" val="1292895620"/>
                    </a:ext>
                  </a:extLst>
                </a:gridCol>
                <a:gridCol w="816359">
                  <a:extLst>
                    <a:ext uri="{9D8B030D-6E8A-4147-A177-3AD203B41FA5}">
                      <a16:colId xmlns:a16="http://schemas.microsoft.com/office/drawing/2014/main" val="3121534836"/>
                    </a:ext>
                  </a:extLst>
                </a:gridCol>
                <a:gridCol w="816359">
                  <a:extLst>
                    <a:ext uri="{9D8B030D-6E8A-4147-A177-3AD203B41FA5}">
                      <a16:colId xmlns:a16="http://schemas.microsoft.com/office/drawing/2014/main" val="2590668230"/>
                    </a:ext>
                  </a:extLst>
                </a:gridCol>
                <a:gridCol w="816359">
                  <a:extLst>
                    <a:ext uri="{9D8B030D-6E8A-4147-A177-3AD203B41FA5}">
                      <a16:colId xmlns:a16="http://schemas.microsoft.com/office/drawing/2014/main" val="2231406695"/>
                    </a:ext>
                  </a:extLst>
                </a:gridCol>
                <a:gridCol w="823204">
                  <a:extLst>
                    <a:ext uri="{9D8B030D-6E8A-4147-A177-3AD203B41FA5}">
                      <a16:colId xmlns:a16="http://schemas.microsoft.com/office/drawing/2014/main" val="2153366694"/>
                    </a:ext>
                  </a:extLst>
                </a:gridCol>
                <a:gridCol w="823204">
                  <a:extLst>
                    <a:ext uri="{9D8B030D-6E8A-4147-A177-3AD203B41FA5}">
                      <a16:colId xmlns:a16="http://schemas.microsoft.com/office/drawing/2014/main" val="1587964750"/>
                    </a:ext>
                  </a:extLst>
                </a:gridCol>
              </a:tblGrid>
              <a:tr h="1082714">
                <a:tc gridSpan="7">
                  <a:txBody>
                    <a:bodyPr/>
                    <a:lstStyle/>
                    <a:p>
                      <a:pPr marL="9525" marR="0" algn="ctr">
                        <a:spcBef>
                          <a:spcPts val="0"/>
                        </a:spcBef>
                        <a:spcAft>
                          <a:spcPts val="1200"/>
                        </a:spcAft>
                      </a:pPr>
                      <a:br>
                        <a:rPr lang="en-US" sz="1100" dirty="0">
                          <a:effectLst/>
                        </a:rPr>
                      </a:br>
                      <a:r>
                        <a:rPr lang="en-US" sz="1100" dirty="0">
                          <a:effectLst/>
                        </a:rPr>
                        <a:t>Summary Table: HAC Reduction Program Measures, Performance Periods, and Domain Weights </a:t>
                      </a:r>
                    </a:p>
                    <a:p>
                      <a:pPr marL="9525" marR="0" algn="ctr">
                        <a:spcBef>
                          <a:spcPts val="0"/>
                        </a:spcBef>
                        <a:spcAft>
                          <a:spcPts val="12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4583901"/>
                  </a:ext>
                </a:extLst>
              </a:tr>
              <a:tr h="441107">
                <a:tc>
                  <a:txBody>
                    <a:bodyPr/>
                    <a:lstStyle/>
                    <a:p>
                      <a:pPr marL="457200" marR="0">
                        <a:spcBef>
                          <a:spcPts val="0"/>
                        </a:spcBef>
                        <a:spcAft>
                          <a:spcPts val="12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pPr>
                      <a:r>
                        <a:rPr lang="en-US" sz="1100" dirty="0">
                          <a:effectLst/>
                        </a:rPr>
                        <a:t>FY 2015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pPr>
                      <a:r>
                        <a:rPr lang="en-US" sz="1100" dirty="0">
                          <a:effectLst/>
                        </a:rPr>
                        <a:t>FY 2016</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pPr>
                      <a:r>
                        <a:rPr lang="en-US" sz="1100" dirty="0">
                          <a:effectLst/>
                        </a:rPr>
                        <a:t>FY 2017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pPr>
                      <a:r>
                        <a:rPr lang="en-US" sz="1100" dirty="0">
                          <a:effectLst/>
                        </a:rPr>
                        <a:t>FY 2018</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pPr>
                      <a:r>
                        <a:rPr lang="en-US" sz="1100" dirty="0">
                          <a:effectLst/>
                        </a:rPr>
                        <a:t>FY 2019</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pPr>
                      <a:r>
                        <a:rPr lang="en-US" sz="1100" dirty="0">
                          <a:effectLst/>
                        </a:rPr>
                        <a:t>FY 2020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801529"/>
                  </a:ext>
                </a:extLst>
              </a:tr>
              <a:tr h="220552">
                <a:tc gridSpan="7">
                  <a:txBody>
                    <a:bodyPr/>
                    <a:lstStyle/>
                    <a:p>
                      <a:pPr marL="9525" marR="0" algn="ctr">
                        <a:spcBef>
                          <a:spcPts val="0"/>
                        </a:spcBef>
                        <a:spcAft>
                          <a:spcPts val="1200"/>
                        </a:spcAft>
                      </a:pPr>
                      <a:r>
                        <a:rPr lang="en-US" sz="1100" dirty="0">
                          <a:effectLst/>
                        </a:rPr>
                        <a:t>Domain 1: AHRQ Patient Safety Indicators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3955447"/>
                  </a:ext>
                </a:extLst>
              </a:tr>
              <a:tr h="240604">
                <a:tc>
                  <a:txBody>
                    <a:bodyPr/>
                    <a:lstStyle/>
                    <a:p>
                      <a:pPr marR="0">
                        <a:spcBef>
                          <a:spcPts val="0"/>
                        </a:spcBef>
                        <a:spcAft>
                          <a:spcPts val="1200"/>
                        </a:spcAft>
                      </a:pPr>
                      <a:r>
                        <a:rPr lang="en-US" sz="1100" dirty="0">
                          <a:effectLst/>
                        </a:rPr>
                        <a:t>PSI-90 composite (see note)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tabLst>
                          <a:tab pos="-63500" algn="l"/>
                        </a:tabLst>
                      </a:pPr>
                      <a:r>
                        <a:rPr lang="en-US" sz="11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tabLst>
                          <a:tab pos="549275" algn="l"/>
                        </a:tabLst>
                      </a:pPr>
                      <a:r>
                        <a:rPr lang="en-US" sz="11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28575" marR="0" algn="ctr">
                        <a:spcBef>
                          <a:spcPts val="0"/>
                        </a:spcBef>
                        <a:spcAft>
                          <a:spcPts val="1200"/>
                        </a:spcAft>
                        <a:tabLst>
                          <a:tab pos="549275" algn="l"/>
                        </a:tabLst>
                      </a:pPr>
                      <a:r>
                        <a:rPr lang="en-US" sz="11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8822458"/>
                  </a:ext>
                </a:extLst>
              </a:tr>
              <a:tr h="661659">
                <a:tc>
                  <a:txBody>
                    <a:bodyPr/>
                    <a:lstStyle/>
                    <a:p>
                      <a:pPr marR="0">
                        <a:spcBef>
                          <a:spcPts val="0"/>
                        </a:spcBef>
                        <a:spcAft>
                          <a:spcPts val="1200"/>
                        </a:spcAft>
                      </a:pPr>
                      <a:r>
                        <a:rPr lang="en-US" sz="1100" dirty="0">
                          <a:effectLst/>
                        </a:rPr>
                        <a:t>Patient Safety and Adverse Events Composite/modified PSI 90 (see note)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X</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X</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X</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0963012"/>
                  </a:ext>
                </a:extLst>
              </a:tr>
              <a:tr h="661659">
                <a:tc>
                  <a:txBody>
                    <a:bodyPr/>
                    <a:lstStyle/>
                    <a:p>
                      <a:pPr marR="0">
                        <a:spcBef>
                          <a:spcPts val="0"/>
                        </a:spcBef>
                        <a:spcAft>
                          <a:spcPts val="1200"/>
                        </a:spcAft>
                      </a:pPr>
                      <a:r>
                        <a:rPr lang="en-US" sz="1100" dirty="0">
                          <a:effectLst/>
                        </a:rPr>
                        <a:t>Applicable Time Period/Performance Period</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7/1/11-</a:t>
                      </a:r>
                    </a:p>
                    <a:p>
                      <a:pPr algn="ctr">
                        <a:spcAft>
                          <a:spcPts val="1200"/>
                        </a:spcAft>
                        <a:tabLst>
                          <a:tab pos="-63500" algn="l"/>
                        </a:tabLst>
                      </a:pPr>
                      <a:r>
                        <a:rPr lang="en-US" sz="1100" dirty="0">
                          <a:effectLst/>
                        </a:rPr>
                        <a:t>6/30/13</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7/1/12-</a:t>
                      </a:r>
                    </a:p>
                    <a:p>
                      <a:pPr algn="ctr">
                        <a:spcAft>
                          <a:spcPts val="1200"/>
                        </a:spcAft>
                        <a:tabLst>
                          <a:tab pos="-63500" algn="l"/>
                        </a:tabLst>
                      </a:pPr>
                      <a:r>
                        <a:rPr lang="en-US" sz="1100" dirty="0">
                          <a:effectLst/>
                        </a:rPr>
                        <a:t>6/30/14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7/1/13-</a:t>
                      </a:r>
                    </a:p>
                    <a:p>
                      <a:pPr algn="ctr">
                        <a:spcAft>
                          <a:spcPts val="1200"/>
                        </a:spcAft>
                        <a:tabLst>
                          <a:tab pos="-63500" algn="l"/>
                        </a:tabLst>
                      </a:pPr>
                      <a:r>
                        <a:rPr lang="en-US" sz="1100" dirty="0">
                          <a:effectLst/>
                        </a:rPr>
                        <a:t>6/30/15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7/1/14- 9/30/15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10/1/15-6/30/17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125730" algn="l"/>
                        </a:tabLst>
                      </a:pPr>
                      <a:r>
                        <a:rPr lang="en-US" sz="1100" dirty="0">
                          <a:effectLst/>
                        </a:rPr>
                        <a:t>7/1/16-6/30/18</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191838"/>
                  </a:ext>
                </a:extLst>
              </a:tr>
              <a:tr h="240604">
                <a:tc>
                  <a:txBody>
                    <a:bodyPr/>
                    <a:lstStyle/>
                    <a:p>
                      <a:pPr marR="0">
                        <a:spcBef>
                          <a:spcPts val="0"/>
                        </a:spcBef>
                        <a:spcAft>
                          <a:spcPts val="1200"/>
                        </a:spcAft>
                      </a:pPr>
                      <a:r>
                        <a:rPr lang="en-US" sz="1100" dirty="0">
                          <a:effectLst/>
                        </a:rPr>
                        <a:t>Domain 1 weight</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63500" algn="l"/>
                        </a:tabLst>
                      </a:pPr>
                      <a:r>
                        <a:rPr lang="en-US" sz="1100" dirty="0">
                          <a:effectLst/>
                        </a:rPr>
                        <a:t>35%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549275" algn="l"/>
                        </a:tabLst>
                      </a:pPr>
                      <a:r>
                        <a:rPr lang="en-US" sz="1100" dirty="0">
                          <a:effectLst/>
                        </a:rPr>
                        <a:t>25%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Aft>
                          <a:spcPts val="1200"/>
                        </a:spcAft>
                        <a:tabLst>
                          <a:tab pos="549275" algn="l"/>
                        </a:tabLst>
                      </a:pPr>
                      <a:r>
                        <a:rPr lang="en-US" sz="1100" dirty="0">
                          <a:effectLst/>
                        </a:rPr>
                        <a:t>15%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7326872"/>
                  </a:ext>
                </a:extLst>
              </a:tr>
            </a:tbl>
          </a:graphicData>
        </a:graphic>
      </p:graphicFrame>
      <p:sp>
        <p:nvSpPr>
          <p:cNvPr id="7" name="Slide Number Placeholder 10">
            <a:extLst>
              <a:ext uri="{FF2B5EF4-FFF2-40B4-BE49-F238E27FC236}">
                <a16:creationId xmlns:a16="http://schemas.microsoft.com/office/drawing/2014/main" id="{D28201E7-94E0-43B9-BE5B-6F5BEA9F76C7}"/>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48</a:t>
            </a:r>
          </a:p>
        </p:txBody>
      </p:sp>
      <p:sp>
        <p:nvSpPr>
          <p:cNvPr id="8" name="Rectangle 2">
            <a:extLst>
              <a:ext uri="{FF2B5EF4-FFF2-40B4-BE49-F238E27FC236}">
                <a16:creationId xmlns:a16="http://schemas.microsoft.com/office/drawing/2014/main" id="{69998F3C-18F0-4E26-800E-6C2E966E6752}"/>
              </a:ext>
            </a:extLst>
          </p:cNvPr>
          <p:cNvSpPr txBox="1">
            <a:spLocks noChangeArrowheads="1"/>
          </p:cNvSpPr>
          <p:nvPr/>
        </p:nvSpPr>
        <p:spPr bwMode="auto">
          <a:xfrm>
            <a:off x="457200" y="122237"/>
            <a:ext cx="8153400" cy="563563"/>
          </a:xfrm>
          <a:prstGeom prst="rect">
            <a:avLst/>
          </a:prstGeom>
          <a:noFill/>
          <a:ln w="57150">
            <a:noFill/>
            <a:miter lim="800000"/>
            <a:headEnd/>
            <a:tailEnd/>
          </a:ln>
        </p:spPr>
        <p:txBody>
          <a:bodyPr lIns="91436" tIns="45716" rIns="91436" bIns="45716" anchor="ctr"/>
          <a:lstStyle/>
          <a:p>
            <a:pPr algn="ctr">
              <a:defRPr/>
            </a:pPr>
            <a:endParaRPr lang="en-US" sz="3600" b="1" kern="0" dirty="0">
              <a:solidFill>
                <a:srgbClr val="336699"/>
              </a:solidFill>
              <a:latin typeface="+mj-lt"/>
              <a:ea typeface="+mj-ea"/>
              <a:cs typeface="+mj-cs"/>
            </a:endParaRPr>
          </a:p>
        </p:txBody>
      </p:sp>
      <p:sp>
        <p:nvSpPr>
          <p:cNvPr id="9" name="Rectangle 10">
            <a:extLst>
              <a:ext uri="{FF2B5EF4-FFF2-40B4-BE49-F238E27FC236}">
                <a16:creationId xmlns:a16="http://schemas.microsoft.com/office/drawing/2014/main" id="{853442C7-0493-4226-9C9A-ED4B8BFA806D}"/>
              </a:ext>
            </a:extLst>
          </p:cNvPr>
          <p:cNvSpPr txBox="1">
            <a:spLocks noChangeArrowheads="1"/>
          </p:cNvSpPr>
          <p:nvPr/>
        </p:nvSpPr>
        <p:spPr bwMode="auto">
          <a:xfrm>
            <a:off x="76200" y="17262"/>
            <a:ext cx="8686800" cy="9906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000" kern="0" dirty="0"/>
              <a:t>Appendix 10: HAC Program Measures, Performance Standards and Domain Weights</a:t>
            </a:r>
          </a:p>
        </p:txBody>
      </p:sp>
    </p:spTree>
    <p:extLst>
      <p:ext uri="{BB962C8B-B14F-4D97-AF65-F5344CB8AC3E}">
        <p14:creationId xmlns:p14="http://schemas.microsoft.com/office/powerpoint/2010/main" val="144368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457200" y="145256"/>
            <a:ext cx="8229600" cy="563563"/>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kern="0" dirty="0"/>
              <a:t>Final Operating Rates</a:t>
            </a:r>
          </a:p>
        </p:txBody>
      </p:sp>
      <p:cxnSp>
        <p:nvCxnSpPr>
          <p:cNvPr id="4" name="Straight Connector 3"/>
          <p:cNvCxnSpPr/>
          <p:nvPr/>
        </p:nvCxnSpPr>
        <p:spPr bwMode="auto">
          <a:xfrm>
            <a:off x="0" y="8382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8" name="Table 7"/>
          <p:cNvGraphicFramePr>
            <a:graphicFrameLocks noGrp="1"/>
          </p:cNvGraphicFramePr>
          <p:nvPr>
            <p:extLst>
              <p:ext uri="{D42A27DB-BD31-4B8C-83A1-F6EECF244321}">
                <p14:modId xmlns:p14="http://schemas.microsoft.com/office/powerpoint/2010/main" val="3410493456"/>
              </p:ext>
            </p:extLst>
          </p:nvPr>
        </p:nvGraphicFramePr>
        <p:xfrm>
          <a:off x="266700" y="1050566"/>
          <a:ext cx="8610600" cy="4650504"/>
        </p:xfrm>
        <a:graphic>
          <a:graphicData uri="http://schemas.openxmlformats.org/drawingml/2006/table">
            <a:tbl>
              <a:tblPr firstRow="1" firstCol="1" bandRow="1">
                <a:tableStyleId>{5C22544A-7EE6-4342-B048-85BDC9FD1C3A}</a:tableStyleId>
              </a:tblPr>
              <a:tblGrid>
                <a:gridCol w="1722120">
                  <a:extLst>
                    <a:ext uri="{9D8B030D-6E8A-4147-A177-3AD203B41FA5}">
                      <a16:colId xmlns:a16="http://schemas.microsoft.com/office/drawing/2014/main" val="20000"/>
                    </a:ext>
                  </a:extLst>
                </a:gridCol>
                <a:gridCol w="1775001">
                  <a:extLst>
                    <a:ext uri="{9D8B030D-6E8A-4147-A177-3AD203B41FA5}">
                      <a16:colId xmlns:a16="http://schemas.microsoft.com/office/drawing/2014/main" val="20001"/>
                    </a:ext>
                  </a:extLst>
                </a:gridCol>
                <a:gridCol w="1669239">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464252">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100" b="1" dirty="0">
                          <a:solidFill>
                            <a:schemeClr val="tx1"/>
                          </a:solidFill>
                          <a:effectLst/>
                        </a:rPr>
                        <a:t>Standardized Operating Amounts</a:t>
                      </a:r>
                    </a:p>
                    <a:p>
                      <a:pPr marL="0" marR="0" algn="ctr">
                        <a:lnSpc>
                          <a:spcPct val="107000"/>
                        </a:lnSpc>
                        <a:spcBef>
                          <a:spcPts val="0"/>
                        </a:spcBef>
                        <a:spcAft>
                          <a:spcPts val="0"/>
                        </a:spcAft>
                      </a:pPr>
                      <a:r>
                        <a:rPr lang="en-US" sz="1100" b="1" dirty="0">
                          <a:solidFill>
                            <a:schemeClr val="tx1"/>
                          </a:solidFill>
                          <a:effectLst/>
                        </a:rPr>
                        <a:t>Wage Index &gt; 1</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1"/>
                          </a:solidFill>
                          <a:effectLst/>
                        </a:rPr>
                        <a:t>Standardized Operating Amounts</a:t>
                      </a:r>
                    </a:p>
                    <a:p>
                      <a:pPr marL="0" marR="0" algn="ctr">
                        <a:lnSpc>
                          <a:spcPct val="107000"/>
                        </a:lnSpc>
                        <a:spcBef>
                          <a:spcPts val="0"/>
                        </a:spcBef>
                        <a:spcAft>
                          <a:spcPts val="0"/>
                        </a:spcAft>
                      </a:pPr>
                      <a:r>
                        <a:rPr lang="en-US" sz="1100" b="1" dirty="0">
                          <a:solidFill>
                            <a:schemeClr val="tx1"/>
                          </a:solidFill>
                          <a:effectLst/>
                        </a:rPr>
                        <a:t>Wage Index &lt;/=1</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21549">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Labor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Non-Labor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Labor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Non-Labor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27622">
                <a:tc>
                  <a:txBody>
                    <a:bodyPr/>
                    <a:lstStyle/>
                    <a:p>
                      <a:pPr marL="0" marR="0">
                        <a:lnSpc>
                          <a:spcPct val="107000"/>
                        </a:lnSpc>
                        <a:spcBef>
                          <a:spcPts val="0"/>
                        </a:spcBef>
                        <a:spcAft>
                          <a:spcPts val="0"/>
                        </a:spcAft>
                      </a:pPr>
                      <a:r>
                        <a:rPr lang="en-US" sz="1100" b="1" dirty="0">
                          <a:solidFill>
                            <a:schemeClr val="tx1"/>
                          </a:solidFill>
                          <a:effectLst/>
                        </a:rPr>
                        <a:t>Submitted Quality Data and Is a Meaningful User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$3,806.04</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$1,766.49</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rPr>
                        <a:t>    </a:t>
                      </a:r>
                      <a:r>
                        <a:rPr lang="en-US" sz="1100" kern="1200" dirty="0">
                          <a:solidFill>
                            <a:schemeClr val="dk1"/>
                          </a:solidFill>
                          <a:effectLst/>
                          <a:latin typeface="+mn-lt"/>
                          <a:ea typeface="+mn-ea"/>
                          <a:cs typeface="+mn-cs"/>
                        </a:rPr>
                        <a:t>$3,454.97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rPr>
                        <a:t>     </a:t>
                      </a:r>
                      <a:r>
                        <a:rPr lang="en-US" sz="1100" kern="1200" dirty="0">
                          <a:solidFill>
                            <a:schemeClr val="dk1"/>
                          </a:solidFill>
                          <a:effectLst/>
                          <a:latin typeface="+mn-lt"/>
                          <a:ea typeface="+mn-ea"/>
                          <a:cs typeface="+mn-cs"/>
                        </a:rPr>
                        <a:t>$2,117.56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90943">
                <a:tc>
                  <a:txBody>
                    <a:bodyPr/>
                    <a:lstStyle/>
                    <a:p>
                      <a:pPr marL="0" marR="0">
                        <a:lnSpc>
                          <a:spcPct val="107000"/>
                        </a:lnSpc>
                        <a:spcBef>
                          <a:spcPts val="0"/>
                        </a:spcBef>
                        <a:spcAft>
                          <a:spcPts val="0"/>
                        </a:spcAft>
                      </a:pPr>
                      <a:r>
                        <a:rPr lang="en-US" sz="1100" b="1" dirty="0">
                          <a:solidFill>
                            <a:schemeClr val="tx1"/>
                          </a:solidFill>
                          <a:effectLst/>
                        </a:rPr>
                        <a:t>Did Not Submit Quality Data and Is a Meaningful User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$3,780.69</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$1,754.73</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200" dirty="0">
                          <a:solidFill>
                            <a:schemeClr val="dk1"/>
                          </a:solidFill>
                          <a:effectLst/>
                          <a:latin typeface="+mn-lt"/>
                          <a:ea typeface="+mn-ea"/>
                          <a:cs typeface="+mn-cs"/>
                        </a:rPr>
                        <a:t>$3,431.96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rPr>
                        <a:t>     </a:t>
                      </a:r>
                      <a:r>
                        <a:rPr lang="en-US" sz="1100" kern="1200" dirty="0">
                          <a:solidFill>
                            <a:schemeClr val="dk1"/>
                          </a:solidFill>
                          <a:effectLst/>
                          <a:latin typeface="+mn-lt"/>
                          <a:ea typeface="+mn-ea"/>
                          <a:cs typeface="+mn-cs"/>
                        </a:rPr>
                        <a:t>$2,103.46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90943">
                <a:tc>
                  <a:txBody>
                    <a:bodyPr/>
                    <a:lstStyle/>
                    <a:p>
                      <a:pPr marL="0" marR="0">
                        <a:lnSpc>
                          <a:spcPct val="107000"/>
                        </a:lnSpc>
                        <a:spcBef>
                          <a:spcPts val="0"/>
                        </a:spcBef>
                        <a:spcAft>
                          <a:spcPts val="0"/>
                        </a:spcAft>
                      </a:pPr>
                      <a:r>
                        <a:rPr lang="en-US" sz="1100" b="1" dirty="0">
                          <a:solidFill>
                            <a:schemeClr val="tx1"/>
                          </a:solidFill>
                          <a:effectLst/>
                        </a:rPr>
                        <a:t>Submitted Quality Data and Is Not a Meaningful User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$3,729.99</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$1,731.20</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200" dirty="0">
                          <a:solidFill>
                            <a:schemeClr val="dk1"/>
                          </a:solidFill>
                          <a:effectLst/>
                          <a:latin typeface="+mn-lt"/>
                          <a:ea typeface="+mn-ea"/>
                          <a:cs typeface="+mn-cs"/>
                        </a:rPr>
                        <a:t>$3,385.94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rPr>
                        <a:t>    </a:t>
                      </a:r>
                      <a:r>
                        <a:rPr lang="en-US" sz="1100" kern="1200" dirty="0">
                          <a:solidFill>
                            <a:schemeClr val="dk1"/>
                          </a:solidFill>
                          <a:effectLst/>
                          <a:latin typeface="+mn-lt"/>
                          <a:ea typeface="+mn-ea"/>
                          <a:cs typeface="+mn-cs"/>
                        </a:rPr>
                        <a:t>$2,075.25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90943">
                <a:tc>
                  <a:txBody>
                    <a:bodyPr/>
                    <a:lstStyle/>
                    <a:p>
                      <a:pPr marL="0" marR="0">
                        <a:lnSpc>
                          <a:spcPct val="107000"/>
                        </a:lnSpc>
                        <a:spcBef>
                          <a:spcPts val="0"/>
                        </a:spcBef>
                        <a:spcAft>
                          <a:spcPts val="0"/>
                        </a:spcAft>
                      </a:pPr>
                      <a:r>
                        <a:rPr lang="en-US" sz="1100" b="1" dirty="0">
                          <a:solidFill>
                            <a:schemeClr val="tx1"/>
                          </a:solidFill>
                          <a:effectLst/>
                        </a:rPr>
                        <a:t>Did Not Submit Quality Data and Is a Not Meaningful User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$3,704.65</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j-lt"/>
                        </a:rPr>
                        <a:t>   </a:t>
                      </a:r>
                      <a:r>
                        <a:rPr lang="en-US" sz="1100" kern="1200" dirty="0">
                          <a:solidFill>
                            <a:schemeClr val="dk1"/>
                          </a:solidFill>
                          <a:effectLst/>
                          <a:latin typeface="+mj-lt"/>
                          <a:ea typeface="+mn-ea"/>
                          <a:cs typeface="+mn-cs"/>
                        </a:rPr>
                        <a:t>$1,719.43</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200" dirty="0">
                          <a:solidFill>
                            <a:schemeClr val="dk1"/>
                          </a:solidFill>
                          <a:effectLst/>
                          <a:latin typeface="+mn-lt"/>
                          <a:ea typeface="+mn-ea"/>
                          <a:cs typeface="+mn-cs"/>
                        </a:rPr>
                        <a:t>$3,362.93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rPr>
                        <a:t>    </a:t>
                      </a:r>
                      <a:r>
                        <a:rPr lang="en-US" sz="1100" kern="1200" dirty="0">
                          <a:solidFill>
                            <a:schemeClr val="dk1"/>
                          </a:solidFill>
                          <a:effectLst/>
                          <a:latin typeface="+mn-lt"/>
                          <a:ea typeface="+mn-ea"/>
                          <a:cs typeface="+mn-cs"/>
                        </a:rPr>
                        <a:t>$2,061.15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64252">
                <a:tc>
                  <a:txBody>
                    <a:bodyPr/>
                    <a:lstStyle/>
                    <a:p>
                      <a:pPr marL="0" marR="0">
                        <a:lnSpc>
                          <a:spcPct val="107000"/>
                        </a:lnSpc>
                        <a:spcBef>
                          <a:spcPts val="0"/>
                        </a:spcBef>
                        <a:spcAft>
                          <a:spcPts val="0"/>
                        </a:spcAft>
                      </a:pPr>
                      <a:r>
                        <a:rPr lang="en-US" sz="1100" b="1" dirty="0">
                          <a:solidFill>
                            <a:schemeClr val="tx1"/>
                          </a:solidFill>
                          <a:effectLst/>
                        </a:rPr>
                        <a:t>Puerto Rico</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rPr>
                        <a:t>     </a:t>
                      </a:r>
                      <a:r>
                        <a:rPr lang="en-US" sz="1100" kern="1200" dirty="0">
                          <a:solidFill>
                            <a:schemeClr val="dk1"/>
                          </a:solidFill>
                          <a:effectLst/>
                          <a:latin typeface="+mn-lt"/>
                          <a:ea typeface="+mn-ea"/>
                          <a:cs typeface="+mn-cs"/>
                        </a:rPr>
                        <a:t>$3,454.97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700"/>
                        </a:lnSpc>
                        <a:spcBef>
                          <a:spcPts val="35"/>
                        </a:spcBef>
                        <a:spcAft>
                          <a:spcPts val="0"/>
                        </a:spcAft>
                      </a:pPr>
                      <a:r>
                        <a:rPr lang="en-US" sz="1100" kern="1200" dirty="0">
                          <a:solidFill>
                            <a:schemeClr val="dk1"/>
                          </a:solidFill>
                          <a:effectLst/>
                          <a:latin typeface="+mn-lt"/>
                          <a:ea typeface="+mn-ea"/>
                          <a:cs typeface="+mn-cs"/>
                        </a:rPr>
                        <a:t>$2,117.56</a:t>
                      </a:r>
                      <a:r>
                        <a:rPr lang="en-US" sz="1100" dirty="0">
                          <a:effectLst/>
                          <a:latin typeface="+mn-lt"/>
                        </a:rPr>
                        <a:t> </a:t>
                      </a:r>
                    </a:p>
                  </a:txBody>
                  <a:tcPr marL="68580" marR="68580" marT="0" marB="0" anchor="b"/>
                </a:tc>
                <a:extLst>
                  <a:ext uri="{0D108BD9-81ED-4DB2-BD59-A6C34878D82A}">
                    <a16:rowId xmlns:a16="http://schemas.microsoft.com/office/drawing/2014/main" val="10006"/>
                  </a:ext>
                </a:extLst>
              </a:tr>
            </a:tbl>
          </a:graphicData>
        </a:graphic>
      </p:graphicFrame>
      <p:sp>
        <p:nvSpPr>
          <p:cNvPr id="5"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4</a:t>
            </a:r>
          </a:p>
        </p:txBody>
      </p:sp>
    </p:spTree>
    <p:extLst>
      <p:ext uri="{BB962C8B-B14F-4D97-AF65-F5344CB8AC3E}">
        <p14:creationId xmlns:p14="http://schemas.microsoft.com/office/powerpoint/2010/main" val="1838544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153400" cy="563563"/>
          </a:xfrm>
          <a:prstGeom prst="rect">
            <a:avLst/>
          </a:prstGeom>
          <a:noFill/>
          <a:ln w="57150">
            <a:noFill/>
            <a:miter lim="800000"/>
            <a:headEnd/>
            <a:tailEnd/>
          </a:ln>
        </p:spPr>
        <p:txBody>
          <a:bodyPr lIns="91436" tIns="45716" rIns="91436" bIns="45716" anchor="ctr"/>
          <a:lstStyle/>
          <a:p>
            <a:pPr algn="ctr">
              <a:defRPr/>
            </a:pPr>
            <a:endParaRPr lang="en-US" sz="3600" b="1" kern="0" dirty="0">
              <a:solidFill>
                <a:srgbClr val="336699"/>
              </a:solidFill>
              <a:latin typeface="+mj-lt"/>
              <a:ea typeface="+mj-ea"/>
              <a:cs typeface="+mj-cs"/>
            </a:endParaRPr>
          </a:p>
        </p:txBody>
      </p:sp>
      <p:cxnSp>
        <p:nvCxnSpPr>
          <p:cNvPr id="3" name="Straight Connector 6"/>
          <p:cNvCxnSpPr>
            <a:cxnSpLocks noChangeShapeType="1"/>
          </p:cNvCxnSpPr>
          <p:nvPr/>
        </p:nvCxnSpPr>
        <p:spPr bwMode="auto">
          <a:xfrm>
            <a:off x="76201" y="990600"/>
            <a:ext cx="9144000" cy="0"/>
          </a:xfrm>
          <a:prstGeom prst="line">
            <a:avLst/>
          </a:prstGeom>
          <a:noFill/>
          <a:ln w="9525" algn="ctr">
            <a:solidFill>
              <a:schemeClr val="tx1"/>
            </a:solidFill>
            <a:miter lim="800000"/>
            <a:headEnd/>
            <a:tailEnd/>
          </a:ln>
        </p:spPr>
      </p:cxnSp>
      <p:graphicFrame>
        <p:nvGraphicFramePr>
          <p:cNvPr id="6" name="Table 5">
            <a:extLst>
              <a:ext uri="{FF2B5EF4-FFF2-40B4-BE49-F238E27FC236}">
                <a16:creationId xmlns:a16="http://schemas.microsoft.com/office/drawing/2014/main" id="{719DF9F2-D212-48B7-9B2A-FB51DDF428E8}"/>
              </a:ext>
            </a:extLst>
          </p:cNvPr>
          <p:cNvGraphicFramePr>
            <a:graphicFrameLocks noGrp="1"/>
          </p:cNvGraphicFramePr>
          <p:nvPr>
            <p:extLst>
              <p:ext uri="{D42A27DB-BD31-4B8C-83A1-F6EECF244321}">
                <p14:modId xmlns:p14="http://schemas.microsoft.com/office/powerpoint/2010/main" val="893201846"/>
              </p:ext>
            </p:extLst>
          </p:nvPr>
        </p:nvGraphicFramePr>
        <p:xfrm>
          <a:off x="457200" y="1265238"/>
          <a:ext cx="8016551" cy="4308786"/>
        </p:xfrm>
        <a:graphic>
          <a:graphicData uri="http://schemas.openxmlformats.org/drawingml/2006/table">
            <a:tbl>
              <a:tblPr firstRow="1" firstCol="1" bandRow="1">
                <a:tableStyleId>{5C22544A-7EE6-4342-B048-85BDC9FD1C3A}</a:tableStyleId>
              </a:tblPr>
              <a:tblGrid>
                <a:gridCol w="3063436">
                  <a:extLst>
                    <a:ext uri="{9D8B030D-6E8A-4147-A177-3AD203B41FA5}">
                      <a16:colId xmlns:a16="http://schemas.microsoft.com/office/drawing/2014/main" val="1311396019"/>
                    </a:ext>
                  </a:extLst>
                </a:gridCol>
                <a:gridCol w="849669">
                  <a:extLst>
                    <a:ext uri="{9D8B030D-6E8A-4147-A177-3AD203B41FA5}">
                      <a16:colId xmlns:a16="http://schemas.microsoft.com/office/drawing/2014/main" val="3745856396"/>
                    </a:ext>
                  </a:extLst>
                </a:gridCol>
                <a:gridCol w="817946">
                  <a:extLst>
                    <a:ext uri="{9D8B030D-6E8A-4147-A177-3AD203B41FA5}">
                      <a16:colId xmlns:a16="http://schemas.microsoft.com/office/drawing/2014/main" val="473044083"/>
                    </a:ext>
                  </a:extLst>
                </a:gridCol>
                <a:gridCol w="817946">
                  <a:extLst>
                    <a:ext uri="{9D8B030D-6E8A-4147-A177-3AD203B41FA5}">
                      <a16:colId xmlns:a16="http://schemas.microsoft.com/office/drawing/2014/main" val="4277097779"/>
                    </a:ext>
                  </a:extLst>
                </a:gridCol>
                <a:gridCol w="817946">
                  <a:extLst>
                    <a:ext uri="{9D8B030D-6E8A-4147-A177-3AD203B41FA5}">
                      <a16:colId xmlns:a16="http://schemas.microsoft.com/office/drawing/2014/main" val="471853508"/>
                    </a:ext>
                  </a:extLst>
                </a:gridCol>
                <a:gridCol w="824804">
                  <a:extLst>
                    <a:ext uri="{9D8B030D-6E8A-4147-A177-3AD203B41FA5}">
                      <a16:colId xmlns:a16="http://schemas.microsoft.com/office/drawing/2014/main" val="3806953858"/>
                    </a:ext>
                  </a:extLst>
                </a:gridCol>
                <a:gridCol w="824804">
                  <a:extLst>
                    <a:ext uri="{9D8B030D-6E8A-4147-A177-3AD203B41FA5}">
                      <a16:colId xmlns:a16="http://schemas.microsoft.com/office/drawing/2014/main" val="1802480012"/>
                    </a:ext>
                  </a:extLst>
                </a:gridCol>
              </a:tblGrid>
              <a:tr h="150872">
                <a:tc gridSpan="7">
                  <a:txBody>
                    <a:bodyPr/>
                    <a:lstStyle/>
                    <a:p>
                      <a:pPr marR="0" algn="ctr">
                        <a:spcBef>
                          <a:spcPts val="0"/>
                        </a:spcBef>
                        <a:spcAft>
                          <a:spcPts val="1200"/>
                        </a:spcAft>
                        <a:tabLst>
                          <a:tab pos="549275" algn="l"/>
                        </a:tabLst>
                      </a:pPr>
                      <a:r>
                        <a:rPr lang="en-US" sz="1000" dirty="0">
                          <a:effectLst/>
                        </a:rPr>
                        <a:t>Domain 2: CDC HAI Measures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6357045"/>
                  </a:ext>
                </a:extLst>
              </a:tr>
              <a:tr h="301743">
                <a:tc>
                  <a:txBody>
                    <a:bodyPr/>
                    <a:lstStyle/>
                    <a:p>
                      <a:pPr marR="0">
                        <a:spcBef>
                          <a:spcPts val="0"/>
                        </a:spcBef>
                        <a:spcAft>
                          <a:spcPts val="1200"/>
                        </a:spcAft>
                      </a:pPr>
                      <a:r>
                        <a:rPr lang="en-US" sz="1000" dirty="0">
                          <a:effectLst/>
                        </a:rPr>
                        <a:t>Central Line-associated Blood Stream Infection (CLABSI)</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63500"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extLst>
                  <a:ext uri="{0D108BD9-81ED-4DB2-BD59-A6C34878D82A}">
                    <a16:rowId xmlns:a16="http://schemas.microsoft.com/office/drawing/2014/main" val="3857006260"/>
                  </a:ext>
                </a:extLst>
              </a:tr>
              <a:tr h="301743">
                <a:tc>
                  <a:txBody>
                    <a:bodyPr/>
                    <a:lstStyle/>
                    <a:p>
                      <a:pPr marR="0">
                        <a:spcBef>
                          <a:spcPts val="0"/>
                        </a:spcBef>
                        <a:spcAft>
                          <a:spcPts val="1200"/>
                        </a:spcAft>
                      </a:pPr>
                      <a:r>
                        <a:rPr lang="en-US" sz="1000" dirty="0">
                          <a:effectLst/>
                        </a:rPr>
                        <a:t>Catheter-associated Urinary Tract Infection (CAUTI)</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63500"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extLst>
                  <a:ext uri="{0D108BD9-81ED-4DB2-BD59-A6C34878D82A}">
                    <a16:rowId xmlns:a16="http://schemas.microsoft.com/office/drawing/2014/main" val="1889396514"/>
                  </a:ext>
                </a:extLst>
              </a:tr>
              <a:tr h="842074">
                <a:tc>
                  <a:txBody>
                    <a:bodyPr/>
                    <a:lstStyle/>
                    <a:p>
                      <a:pPr marR="0">
                        <a:spcBef>
                          <a:spcPts val="0"/>
                        </a:spcBef>
                        <a:spcAft>
                          <a:spcPts val="1200"/>
                        </a:spcAft>
                      </a:pPr>
                      <a:r>
                        <a:rPr lang="en-US" sz="1000" dirty="0">
                          <a:effectLst/>
                        </a:rPr>
                        <a:t>Surgical Site Infection (SSI):</a:t>
                      </a:r>
                    </a:p>
                    <a:p>
                      <a:pPr marR="0">
                        <a:spcBef>
                          <a:spcPts val="0"/>
                        </a:spcBef>
                        <a:spcAft>
                          <a:spcPts val="1200"/>
                        </a:spcAft>
                      </a:pPr>
                      <a:r>
                        <a:rPr lang="en-US" sz="1000" dirty="0">
                          <a:effectLst/>
                        </a:rPr>
                        <a:t>◦ SSI Following Colon Surgery</a:t>
                      </a:r>
                    </a:p>
                    <a:p>
                      <a:pPr marR="0">
                        <a:spcBef>
                          <a:spcPts val="0"/>
                        </a:spcBef>
                        <a:spcAft>
                          <a:spcPts val="1200"/>
                        </a:spcAft>
                      </a:pPr>
                      <a:r>
                        <a:rPr lang="en-US" sz="1000" dirty="0">
                          <a:effectLst/>
                        </a:rPr>
                        <a:t>◦ SSI Following Abdominal Hysterectomy</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extLst>
                  <a:ext uri="{0D108BD9-81ED-4DB2-BD59-A6C34878D82A}">
                    <a16:rowId xmlns:a16="http://schemas.microsoft.com/office/drawing/2014/main" val="3951471736"/>
                  </a:ext>
                </a:extLst>
              </a:tr>
              <a:tr h="421038">
                <a:tc>
                  <a:txBody>
                    <a:bodyPr/>
                    <a:lstStyle/>
                    <a:p>
                      <a:pPr marR="0">
                        <a:spcBef>
                          <a:spcPts val="0"/>
                        </a:spcBef>
                        <a:spcAft>
                          <a:spcPts val="1200"/>
                        </a:spcAft>
                      </a:pPr>
                      <a:r>
                        <a:rPr lang="en-US" sz="1000" dirty="0">
                          <a:effectLst/>
                        </a:rPr>
                        <a:t>Methicillin-resistant staphylococcus aureus (MRSA)</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extLst>
                  <a:ext uri="{0D108BD9-81ED-4DB2-BD59-A6C34878D82A}">
                    <a16:rowId xmlns:a16="http://schemas.microsoft.com/office/drawing/2014/main" val="1081835628"/>
                  </a:ext>
                </a:extLst>
              </a:tr>
              <a:tr h="150872">
                <a:tc>
                  <a:txBody>
                    <a:bodyPr/>
                    <a:lstStyle/>
                    <a:p>
                      <a:r>
                        <a:rPr lang="en-US" sz="1000" dirty="0">
                          <a:effectLst/>
                        </a:rPr>
                        <a:t>Clostridium difficile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49275" algn="l"/>
                        </a:tabLst>
                      </a:pPr>
                      <a:r>
                        <a:rPr lang="en-US" sz="1000" dirty="0">
                          <a:effectLst/>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49275" algn="l"/>
                        </a:tabLst>
                      </a:pPr>
                      <a:r>
                        <a:rPr lang="en-US" sz="1000" dirty="0">
                          <a:effectLst/>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X</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tc>
                  <a:txBody>
                    <a:bodyPr/>
                    <a:lstStyle/>
                    <a:p>
                      <a:pPr marL="0" marR="0" algn="ctr">
                        <a:spcBef>
                          <a:spcPts val="0"/>
                        </a:spcBef>
                        <a:spcAft>
                          <a:spcPts val="0"/>
                        </a:spcAft>
                      </a:pPr>
                      <a:r>
                        <a:rPr lang="en-US" sz="1000" dirty="0">
                          <a:effectLst/>
                        </a:rPr>
                        <a:t>X</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35" marR="59835" marT="0" marB="0"/>
                </a:tc>
                <a:extLst>
                  <a:ext uri="{0D108BD9-81ED-4DB2-BD59-A6C34878D82A}">
                    <a16:rowId xmlns:a16="http://schemas.microsoft.com/office/drawing/2014/main" val="2122708048"/>
                  </a:ext>
                </a:extLst>
              </a:tr>
              <a:tr h="561383">
                <a:tc>
                  <a:txBody>
                    <a:bodyPr/>
                    <a:lstStyle/>
                    <a:p>
                      <a:r>
                        <a:rPr lang="en-US" sz="1000" dirty="0">
                          <a:effectLst/>
                        </a:rPr>
                        <a:t>Applicable Time Period/(Performance Period)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60070" algn="l"/>
                        </a:tabLst>
                      </a:pPr>
                      <a:r>
                        <a:rPr lang="en-US" sz="1000" dirty="0">
                          <a:effectLst/>
                        </a:rPr>
                        <a:t>1/1/12-12/31/13</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60070" algn="l"/>
                        </a:tabLst>
                      </a:pPr>
                      <a:r>
                        <a:rPr lang="en-US" sz="1000" dirty="0">
                          <a:effectLst/>
                        </a:rPr>
                        <a:t>1/1/13-12/31/14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60070" algn="l"/>
                        </a:tabLst>
                      </a:pPr>
                      <a:r>
                        <a:rPr lang="en-US" sz="1000" dirty="0">
                          <a:effectLst/>
                        </a:rPr>
                        <a:t>1/1/14-12/31/15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60070" algn="l"/>
                        </a:tabLst>
                      </a:pPr>
                      <a:r>
                        <a:rPr lang="en-US" sz="1000" dirty="0">
                          <a:effectLst/>
                        </a:rPr>
                        <a:t>1/1/15-12/31/16</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60070" algn="l"/>
                        </a:tabLst>
                      </a:pPr>
                      <a:r>
                        <a:rPr lang="en-US" sz="1000" dirty="0">
                          <a:effectLst/>
                        </a:rPr>
                        <a:t>1/1/16-12/31/17</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indent="17145" algn="ctr">
                        <a:tabLst>
                          <a:tab pos="560070" algn="l"/>
                        </a:tabLst>
                      </a:pPr>
                      <a:r>
                        <a:rPr lang="en-US" sz="1000" dirty="0">
                          <a:effectLst/>
                        </a:rPr>
                        <a:t>1/1/17-12/31/18</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extLst>
                  <a:ext uri="{0D108BD9-81ED-4DB2-BD59-A6C34878D82A}">
                    <a16:rowId xmlns:a16="http://schemas.microsoft.com/office/drawing/2014/main" val="2961564837"/>
                  </a:ext>
                </a:extLst>
              </a:tr>
              <a:tr h="150872">
                <a:tc>
                  <a:txBody>
                    <a:bodyPr/>
                    <a:lstStyle/>
                    <a:p>
                      <a:r>
                        <a:rPr lang="en-US" sz="1000" dirty="0">
                          <a:effectLst/>
                        </a:rPr>
                        <a:t>Domain 2 weight</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63500" algn="l"/>
                        </a:tabLst>
                      </a:pPr>
                      <a:r>
                        <a:rPr lang="en-US" sz="1000" dirty="0">
                          <a:effectLst/>
                        </a:rPr>
                        <a:t>65%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75%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85%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a:txBody>
                    <a:bodyPr/>
                    <a:lstStyle/>
                    <a:p>
                      <a:pPr marR="0" indent="17145" algn="ctr">
                        <a:spcBef>
                          <a:spcPts val="0"/>
                        </a:spcBef>
                        <a:spcAft>
                          <a:spcPts val="1200"/>
                        </a:spcAft>
                        <a:tabLst>
                          <a:tab pos="549275" algn="l"/>
                        </a:tabLst>
                      </a:pPr>
                      <a:r>
                        <a:rPr lang="en-US" sz="1000" dirty="0">
                          <a:effectLst/>
                        </a:rPr>
                        <a:t>*</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extLst>
                  <a:ext uri="{0D108BD9-81ED-4DB2-BD59-A6C34878D82A}">
                    <a16:rowId xmlns:a16="http://schemas.microsoft.com/office/drawing/2014/main" val="3459763661"/>
                  </a:ext>
                </a:extLst>
              </a:tr>
              <a:tr h="280691">
                <a:tc gridSpan="7">
                  <a:txBody>
                    <a:bodyPr/>
                    <a:lstStyle/>
                    <a:p>
                      <a:pPr>
                        <a:spcAft>
                          <a:spcPts val="1200"/>
                        </a:spcAft>
                        <a:tabLst>
                          <a:tab pos="549275" algn="l"/>
                        </a:tabLst>
                      </a:pPr>
                      <a:r>
                        <a:rPr lang="en-US" sz="1000" dirty="0">
                          <a:effectLst/>
                        </a:rPr>
                        <a:t>*CMS did not propose or discuss domain weightings for FY 2018; presumably the FY 2017 weights continue.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4971592"/>
                  </a:ext>
                </a:extLst>
              </a:tr>
              <a:tr h="1136800">
                <a:tc gridSpan="7">
                  <a:txBody>
                    <a:bodyPr/>
                    <a:lstStyle/>
                    <a:p>
                      <a:pPr>
                        <a:spcAft>
                          <a:spcPts val="1200"/>
                        </a:spcAft>
                      </a:pPr>
                      <a:r>
                        <a:rPr lang="en-US" sz="900" dirty="0">
                          <a:effectLst/>
                        </a:rPr>
                        <a:t>Note: PSI-90 is a composite of eight PSI measures: PSI-3 (pressure ulcer rate), PSI-6 (iatrogenic pneumothorax rate), PSI-7 (central venous catheter related blood stream infections rate), PSI-8 (postoperative hip fracture rate), PSI-12 (postoperative pulmonary embolism (PE) or deep vein thrombosis (DVT rate), PSI-13 (postoperative sepsis rate), PSI-14 (wound dehiscence rate), and PSI-15 (accidental puncture or laceration rate). The Patient Safety and Adverse Events composite “modified PSI 90” removed PS-07; added PSI-9 (postoperative hemorrhage or hematoma rate), PSI-10 (physiologic and metabolic derangement rate), and PSI-11 (postoperative respiratory failure rate); re-specified the PSI-12 and PSI-15 rates; and changed the weighting of component indicators.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59835" marR="598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1378899"/>
                  </a:ext>
                </a:extLst>
              </a:tr>
            </a:tbl>
          </a:graphicData>
        </a:graphic>
      </p:graphicFrame>
      <p:sp>
        <p:nvSpPr>
          <p:cNvPr id="8" name="Slide Number Placeholder 10">
            <a:extLst>
              <a:ext uri="{FF2B5EF4-FFF2-40B4-BE49-F238E27FC236}">
                <a16:creationId xmlns:a16="http://schemas.microsoft.com/office/drawing/2014/main" id="{B763C7C0-645B-4CB2-84D1-7161D30D838C}"/>
              </a:ext>
            </a:extLst>
          </p:cNvPr>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49</a:t>
            </a:r>
          </a:p>
        </p:txBody>
      </p:sp>
      <p:sp>
        <p:nvSpPr>
          <p:cNvPr id="10" name="Rectangle 10">
            <a:extLst>
              <a:ext uri="{FF2B5EF4-FFF2-40B4-BE49-F238E27FC236}">
                <a16:creationId xmlns:a16="http://schemas.microsoft.com/office/drawing/2014/main" id="{C85567C7-64B1-4E22-BFB1-AB1D6969187A}"/>
              </a:ext>
            </a:extLst>
          </p:cNvPr>
          <p:cNvSpPr txBox="1">
            <a:spLocks noChangeArrowheads="1"/>
          </p:cNvSpPr>
          <p:nvPr/>
        </p:nvSpPr>
        <p:spPr bwMode="auto">
          <a:xfrm>
            <a:off x="190500" y="152400"/>
            <a:ext cx="8686800" cy="9906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a:lstStyle>
          <a:p>
            <a:pPr eaLnBrk="1" hangingPunct="1"/>
            <a:r>
              <a:rPr lang="en-US" sz="2000" kern="0" dirty="0"/>
              <a:t>Appendix 10: HAC Program Measures, Performance Standards and Domain Weights - Continued</a:t>
            </a:r>
          </a:p>
        </p:txBody>
      </p:sp>
    </p:spTree>
    <p:extLst>
      <p:ext uri="{BB962C8B-B14F-4D97-AF65-F5344CB8AC3E}">
        <p14:creationId xmlns:p14="http://schemas.microsoft.com/office/powerpoint/2010/main" val="4095950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228600" y="1447800"/>
            <a:ext cx="8458200" cy="4038600"/>
          </a:xfrm>
        </p:spPr>
        <p:txBody>
          <a:bodyPr/>
          <a:lstStyle/>
          <a:p>
            <a:pPr>
              <a:buNone/>
            </a:pPr>
            <a:endParaRPr lang="en-US" sz="1800" dirty="0"/>
          </a:p>
          <a:p>
            <a:pPr>
              <a:buClrTx/>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FY18 IPPS Final Rule, August 14, 2017, </a:t>
            </a:r>
            <a:r>
              <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Federal Register</a:t>
            </a:r>
            <a:endParaRPr lang="en-US" sz="2000" i="1" dirty="0">
              <a:latin typeface="Tahoma" panose="020B0604030504040204" pitchFamily="34" charset="0"/>
              <a:ea typeface="Tahoma" panose="020B0604030504040204" pitchFamily="34" charset="0"/>
              <a:cs typeface="Tahoma" panose="020B0604030504040204" pitchFamily="34" charset="0"/>
            </a:endParaRPr>
          </a:p>
          <a:p>
            <a:pPr marL="0" indent="0">
              <a:buClrTx/>
              <a:buNone/>
            </a:pPr>
            <a:endParaRPr lang="en-US" sz="2000" i="1" dirty="0">
              <a:latin typeface="Tahoma" panose="020B0604030504040204" pitchFamily="34" charset="0"/>
              <a:ea typeface="Tahoma" panose="020B0604030504040204" pitchFamily="34" charset="0"/>
              <a:cs typeface="Tahoma" panose="020B0604030504040204" pitchFamily="34" charset="0"/>
            </a:endParaRPr>
          </a:p>
          <a:p>
            <a:pPr>
              <a:buClrTx/>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HFMA FY18 IPPS Final Rule </a:t>
            </a:r>
            <a:r>
              <a:rPr lang="en-US" sz="2000" dirty="0">
                <a:latin typeface="Tahoma" panose="020B0604030504040204" pitchFamily="34" charset="0"/>
                <a:ea typeface="Tahoma" panose="020B0604030504040204" pitchFamily="34" charset="0"/>
                <a:cs typeface="Tahoma" panose="020B0604030504040204" pitchFamily="34" charset="0"/>
                <a:hlinkClick r:id="rId3"/>
              </a:rPr>
              <a:t>Summary</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ClrTx/>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buClrTx/>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HFMA FY18 IPPS Final Rule </a:t>
            </a:r>
            <a:r>
              <a:rPr lang="en-US" sz="2000" dirty="0">
                <a:latin typeface="Tahoma" panose="020B0604030504040204" pitchFamily="34" charset="0"/>
                <a:ea typeface="Tahoma" panose="020B0604030504040204" pitchFamily="34" charset="0"/>
                <a:cs typeface="Tahoma" panose="020B0604030504040204" pitchFamily="34" charset="0"/>
                <a:hlinkClick r:id="rId4"/>
              </a:rPr>
              <a:t>Executive Summary </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ClrTx/>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buClrTx/>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HFMA’s </a:t>
            </a:r>
            <a:r>
              <a:rPr lang="en-US" sz="2000" dirty="0">
                <a:latin typeface="Tahoma" panose="020B0604030504040204" pitchFamily="34" charset="0"/>
                <a:ea typeface="Tahoma" panose="020B0604030504040204" pitchFamily="34" charset="0"/>
                <a:cs typeface="Tahoma" panose="020B0604030504040204" pitchFamily="34" charset="0"/>
                <a:hlinkClick r:id="rId5"/>
              </a:rPr>
              <a:t>Medicare Regulatory Resources</a:t>
            </a:r>
            <a:r>
              <a:rPr lang="en-US" sz="2000" dirty="0">
                <a:latin typeface="Tahoma" panose="020B0604030504040204" pitchFamily="34" charset="0"/>
                <a:ea typeface="Tahoma" panose="020B0604030504040204" pitchFamily="34" charset="0"/>
                <a:cs typeface="Tahoma" panose="020B0604030504040204" pitchFamily="34" charset="0"/>
              </a:rPr>
              <a:t> Page</a:t>
            </a:r>
            <a:endParaRPr lang="en-US" sz="2000" dirty="0"/>
          </a:p>
          <a:p>
            <a:pPr>
              <a:buNone/>
            </a:pPr>
            <a:endParaRPr lang="en-US" sz="1800" dirty="0"/>
          </a:p>
          <a:p>
            <a:pPr marL="0" indent="0">
              <a:buNone/>
            </a:pPr>
            <a:endParaRPr lang="en-US" dirty="0"/>
          </a:p>
        </p:txBody>
      </p:sp>
      <p:sp>
        <p:nvSpPr>
          <p:cNvPr id="5" name="Rectangle 10"/>
          <p:cNvSpPr txBox="1">
            <a:spLocks noChangeArrowheads="1"/>
          </p:cNvSpPr>
          <p:nvPr/>
        </p:nvSpPr>
        <p:spPr bwMode="auto">
          <a:xfrm>
            <a:off x="152400" y="63137"/>
            <a:ext cx="8839200" cy="1371600"/>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6699"/>
                </a:solidFill>
                <a:effectLst/>
                <a:uLnTx/>
                <a:uFillTx/>
                <a:latin typeface="+mj-lt"/>
                <a:ea typeface="+mj-ea"/>
                <a:cs typeface="+mj-cs"/>
              </a:rPr>
              <a:t>FY18 IPPS Resources</a:t>
            </a:r>
          </a:p>
        </p:txBody>
      </p:sp>
      <p:cxnSp>
        <p:nvCxnSpPr>
          <p:cNvPr id="9" name="Straight Connector 8"/>
          <p:cNvCxnSpPr/>
          <p:nvPr/>
        </p:nvCxnSpPr>
        <p:spPr bwMode="auto">
          <a:xfrm>
            <a:off x="0" y="11430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 name="Slide Number Placeholder 10"/>
          <p:cNvSpPr txBox="1">
            <a:spLocks/>
          </p:cNvSpPr>
          <p:nvPr/>
        </p:nvSpPr>
        <p:spPr bwMode="auto">
          <a:xfrm>
            <a:off x="8240486" y="6248400"/>
            <a:ext cx="838200" cy="457200"/>
          </a:xfrm>
          <a:prstGeom prst="rect">
            <a:avLst/>
          </a:prstGeom>
          <a:noFill/>
          <a:ln w="9525">
            <a:noFill/>
            <a:miter lim="800000"/>
            <a:headEnd/>
            <a:tailEnd/>
          </a:ln>
        </p:spPr>
        <p:txBody>
          <a:bodyPr/>
          <a:lstStyle/>
          <a:p>
            <a:pPr algn="ctr"/>
            <a:r>
              <a:rPr lang="en-US" sz="1600" dirty="0"/>
              <a:t>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04775"/>
            <a:ext cx="8229600" cy="563563"/>
          </a:xfrm>
          <a:ln>
            <a:noFill/>
          </a:ln>
        </p:spPr>
        <p:txBody>
          <a:bodyPr lIns="91436" tIns="45716" rIns="91436" bIns="45716"/>
          <a:lstStyle/>
          <a:p>
            <a:pPr eaLnBrk="1" hangingPunct="1"/>
            <a:r>
              <a:rPr lang="en-US" dirty="0"/>
              <a:t>Capital Base Rates and Payments </a:t>
            </a:r>
          </a:p>
        </p:txBody>
      </p:sp>
      <p:sp>
        <p:nvSpPr>
          <p:cNvPr id="9219" name="Line 3"/>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dirty="0"/>
          </a:p>
        </p:txBody>
      </p:sp>
      <p:sp>
        <p:nvSpPr>
          <p:cNvPr id="9221" name="Text Box 5"/>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9227" name="Text Box 17"/>
          <p:cNvSpPr txBox="1">
            <a:spLocks noChangeArrowheads="1"/>
          </p:cNvSpPr>
          <p:nvPr/>
        </p:nvSpPr>
        <p:spPr bwMode="auto">
          <a:xfrm>
            <a:off x="344610" y="5560367"/>
            <a:ext cx="4572000" cy="461665"/>
          </a:xfrm>
          <a:prstGeom prst="rect">
            <a:avLst/>
          </a:prstGeom>
          <a:noFill/>
          <a:ln w="9525">
            <a:noFill/>
            <a:miter lim="800000"/>
            <a:headEnd/>
            <a:tailEnd/>
          </a:ln>
        </p:spPr>
        <p:txBody>
          <a:bodyPr wrap="square">
            <a:spAutoFit/>
          </a:bodyPr>
          <a:lstStyle/>
          <a:p>
            <a:endParaRPr lang="en-US" dirty="0"/>
          </a:p>
          <a:p>
            <a:r>
              <a:rPr lang="en-US" dirty="0"/>
              <a:t>See </a:t>
            </a:r>
            <a:r>
              <a:rPr lang="en-US" b="1" dirty="0"/>
              <a:t>Appendix 2</a:t>
            </a:r>
            <a:r>
              <a:rPr lang="en-US" dirty="0"/>
              <a:t> for FY18 standard federal capital rates</a:t>
            </a:r>
          </a:p>
        </p:txBody>
      </p:sp>
      <p:sp>
        <p:nvSpPr>
          <p:cNvPr id="9229" name="Slide Number Placeholder 10"/>
          <p:cNvSpPr txBox="1">
            <a:spLocks/>
          </p:cNvSpPr>
          <p:nvPr/>
        </p:nvSpPr>
        <p:spPr bwMode="auto">
          <a:xfrm>
            <a:off x="8001000" y="6096000"/>
            <a:ext cx="762000" cy="609600"/>
          </a:xfrm>
          <a:prstGeom prst="rect">
            <a:avLst/>
          </a:prstGeom>
          <a:noFill/>
          <a:ln w="9525">
            <a:noFill/>
            <a:miter lim="800000"/>
            <a:headEnd/>
            <a:tailEnd/>
          </a:ln>
        </p:spPr>
        <p:txBody>
          <a:bodyPr/>
          <a:lstStyle/>
          <a:p>
            <a:pPr algn="ctr"/>
            <a:endParaRPr lang="en-US" sz="1600" dirty="0"/>
          </a:p>
        </p:txBody>
      </p:sp>
      <p:sp>
        <p:nvSpPr>
          <p:cNvPr id="9" name="Slide Number Placeholder 10"/>
          <p:cNvSpPr txBox="1">
            <a:spLocks/>
          </p:cNvSpPr>
          <p:nvPr/>
        </p:nvSpPr>
        <p:spPr bwMode="auto">
          <a:xfrm>
            <a:off x="8024949" y="6252754"/>
            <a:ext cx="762000" cy="609600"/>
          </a:xfrm>
          <a:prstGeom prst="rect">
            <a:avLst/>
          </a:prstGeom>
          <a:noFill/>
          <a:ln w="9525">
            <a:noFill/>
            <a:miter lim="800000"/>
            <a:headEnd/>
            <a:tailEnd/>
          </a:ln>
        </p:spPr>
        <p:txBody>
          <a:bodyPr/>
          <a:lstStyle/>
          <a:p>
            <a:pPr algn="ctr"/>
            <a:endParaRPr lang="en-US" sz="1600" dirty="0"/>
          </a:p>
        </p:txBody>
      </p:sp>
      <p:sp>
        <p:nvSpPr>
          <p:cNvPr id="10"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5</a:t>
            </a:r>
          </a:p>
        </p:txBody>
      </p:sp>
      <p:sp>
        <p:nvSpPr>
          <p:cNvPr id="3" name="Rectangle 2">
            <a:extLst>
              <a:ext uri="{FF2B5EF4-FFF2-40B4-BE49-F238E27FC236}">
                <a16:creationId xmlns:a16="http://schemas.microsoft.com/office/drawing/2014/main" id="{4B9698E2-FAE5-48DF-A0AD-98D03587EA9A}"/>
              </a:ext>
            </a:extLst>
          </p:cNvPr>
          <p:cNvSpPr/>
          <p:nvPr/>
        </p:nvSpPr>
        <p:spPr bwMode="auto">
          <a:xfrm>
            <a:off x="276808" y="936171"/>
            <a:ext cx="8686800" cy="40386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C0E88100-D250-481B-8EB3-E079C05BD8C9}"/>
              </a:ext>
            </a:extLst>
          </p:cNvPr>
          <p:cNvSpPr/>
          <p:nvPr/>
        </p:nvSpPr>
        <p:spPr bwMode="auto">
          <a:xfrm>
            <a:off x="344610" y="1405353"/>
            <a:ext cx="8442339" cy="4233447"/>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11" name="Rectangle 10">
            <a:extLst>
              <a:ext uri="{FF2B5EF4-FFF2-40B4-BE49-F238E27FC236}">
                <a16:creationId xmlns:a16="http://schemas.microsoft.com/office/drawing/2014/main" id="{F2C5E3BE-8468-4E78-938D-11DE4B7F3BE1}"/>
              </a:ext>
            </a:extLst>
          </p:cNvPr>
          <p:cNvSpPr/>
          <p:nvPr/>
        </p:nvSpPr>
        <p:spPr>
          <a:xfrm>
            <a:off x="457201" y="1524000"/>
            <a:ext cx="8077200" cy="2026389"/>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tabLst>
                <a:tab pos="457200" algn="l"/>
              </a:tabLst>
            </a:pPr>
            <a:r>
              <a:rPr lang="en-US" sz="2000" dirty="0">
                <a:solidFill>
                  <a:srgbClr val="000000"/>
                </a:solidFill>
                <a:ea typeface="Tahoma" panose="020B0604030504040204" pitchFamily="34" charset="0"/>
                <a:cs typeface="Tahoma" panose="020B0604030504040204" pitchFamily="34" charset="0"/>
              </a:rPr>
              <a:t>CMS established a national capital federal rate of </a:t>
            </a:r>
            <a:r>
              <a:rPr lang="en-US" sz="2000" b="1" dirty="0">
                <a:solidFill>
                  <a:srgbClr val="000000"/>
                </a:solidFill>
                <a:ea typeface="Tahoma" panose="020B0604030504040204" pitchFamily="34" charset="0"/>
                <a:cs typeface="Tahoma" panose="020B0604030504040204" pitchFamily="34" charset="0"/>
              </a:rPr>
              <a:t>$453.95 </a:t>
            </a:r>
            <a:r>
              <a:rPr lang="en-US" sz="2000" dirty="0">
                <a:solidFill>
                  <a:srgbClr val="000000"/>
                </a:solidFill>
                <a:ea typeface="Tahoma" panose="020B0604030504040204" pitchFamily="34" charset="0"/>
                <a:cs typeface="Tahoma" panose="020B0604030504040204" pitchFamily="34" charset="0"/>
              </a:rPr>
              <a:t>for FY18. </a:t>
            </a:r>
          </a:p>
          <a:p>
            <a:pPr marL="342900" lvl="0" indent="-342900">
              <a:spcBef>
                <a:spcPts val="0"/>
              </a:spcBef>
              <a:spcAft>
                <a:spcPts val="0"/>
              </a:spcAft>
              <a:buFont typeface="Arial" panose="020B0604020202020204" pitchFamily="34" charset="0"/>
              <a:buChar char="•"/>
              <a:tabLst>
                <a:tab pos="457200" algn="l"/>
              </a:tabLst>
            </a:pPr>
            <a:endParaRPr lang="en-US" sz="2000" dirty="0">
              <a:ea typeface="Tahoma" panose="020B0604030504040204" pitchFamily="34" charset="0"/>
              <a:cs typeface="Tahoma" panose="020B0604030504040204" pitchFamily="34" charset="0"/>
            </a:endParaRPr>
          </a:p>
          <a:p>
            <a:pPr marL="342900" lvl="0" indent="-342900">
              <a:spcBef>
                <a:spcPts val="0"/>
              </a:spcBef>
              <a:spcAft>
                <a:spcPts val="0"/>
              </a:spcAft>
              <a:buFont typeface="Arial" panose="020B0604020202020204" pitchFamily="34" charset="0"/>
              <a:buChar char="•"/>
              <a:tabLst>
                <a:tab pos="457200" algn="l"/>
              </a:tabLst>
            </a:pPr>
            <a:r>
              <a:rPr lang="en-US" sz="2000" dirty="0">
                <a:solidFill>
                  <a:srgbClr val="000000"/>
                </a:solidFill>
                <a:ea typeface="Tahoma" panose="020B0604030504040204" pitchFamily="34" charset="0"/>
                <a:cs typeface="Tahoma" panose="020B0604030504040204" pitchFamily="34" charset="0"/>
              </a:rPr>
              <a:t>For FY18, the national capital federal rate will increase by </a:t>
            </a:r>
            <a:r>
              <a:rPr lang="en-US" sz="2000" b="1" dirty="0">
                <a:solidFill>
                  <a:srgbClr val="000000"/>
                </a:solidFill>
                <a:ea typeface="Tahoma" panose="020B0604030504040204" pitchFamily="34" charset="0"/>
                <a:cs typeface="Tahoma" panose="020B0604030504040204" pitchFamily="34" charset="0"/>
              </a:rPr>
              <a:t>1.60%</a:t>
            </a:r>
            <a:r>
              <a:rPr lang="en-US" sz="2000" dirty="0">
                <a:solidFill>
                  <a:srgbClr val="000000"/>
                </a:solidFill>
                <a:ea typeface="Tahoma" panose="020B0604030504040204" pitchFamily="34" charset="0"/>
                <a:cs typeface="Tahoma" panose="020B0604030504040204" pitchFamily="34" charset="0"/>
              </a:rPr>
              <a:t>, compared to the FY17 national capital federal rate (</a:t>
            </a:r>
            <a:r>
              <a:rPr lang="en-US" sz="2000" b="1" dirty="0">
                <a:solidFill>
                  <a:srgbClr val="000000"/>
                </a:solidFill>
                <a:ea typeface="Tahoma" panose="020B0604030504040204" pitchFamily="34" charset="0"/>
                <a:cs typeface="Tahoma" panose="020B0604030504040204" pitchFamily="34" charset="0"/>
              </a:rPr>
              <a:t>$446.79)</a:t>
            </a:r>
            <a:r>
              <a:rPr lang="en-US" sz="2000" dirty="0">
                <a:solidFill>
                  <a:srgbClr val="000000"/>
                </a:solidFill>
                <a:ea typeface="Tahoma" panose="020B0604030504040204" pitchFamily="34" charset="0"/>
                <a:cs typeface="Tahoma" panose="020B0604030504040204" pitchFamily="34" charset="0"/>
              </a:rPr>
              <a:t>. </a:t>
            </a:r>
            <a:endParaRPr lang="en-US" sz="2000" dirty="0">
              <a:ea typeface="Tahoma" panose="020B0604030504040204" pitchFamily="34" charset="0"/>
              <a:cs typeface="Tahoma" panose="020B0604030504040204" pitchFamily="34" charset="0"/>
            </a:endParaRPr>
          </a:p>
          <a:p>
            <a:pPr marL="0" marR="0">
              <a:lnSpc>
                <a:spcPct val="107000"/>
              </a:lnSpc>
              <a:spcBef>
                <a:spcPts val="0"/>
              </a:spcBef>
              <a:spcAft>
                <a:spcPts val="800"/>
              </a:spcAft>
            </a:pPr>
            <a:r>
              <a:rPr lang="en-US" sz="2400" dirty="0">
                <a:ea typeface="Tahoma" panose="020B0604030504040204" pitchFamily="34" charset="0"/>
                <a:cs typeface="Tahoma" panose="020B0604030504040204" pitchFamily="34" charset="0"/>
              </a:rPr>
              <a:t> </a:t>
            </a:r>
            <a:endParaRPr lang="en-US" sz="2400" dirty="0">
              <a:effectLst/>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152400"/>
            <a:ext cx="8229600" cy="609600"/>
          </a:xfrm>
          <a:prstGeom prst="rect">
            <a:avLst/>
          </a:prstGeom>
          <a:ln>
            <a:noFill/>
          </a:ln>
        </p:spPr>
        <p:txBody>
          <a:bodyPr lIns="91436" tIns="45716" rIns="91436" bIns="4571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6699"/>
                </a:solidFill>
                <a:effectLst/>
                <a:uLnTx/>
                <a:uFillTx/>
                <a:latin typeface="+mj-lt"/>
                <a:ea typeface="+mj-ea"/>
                <a:cs typeface="+mj-cs"/>
              </a:rPr>
              <a:t>Outlier Payments</a:t>
            </a:r>
          </a:p>
        </p:txBody>
      </p:sp>
      <p:cxnSp>
        <p:nvCxnSpPr>
          <p:cNvPr id="9" name="Straight Connector 8"/>
          <p:cNvCxnSpPr/>
          <p:nvPr/>
        </p:nvCxnSpPr>
        <p:spPr bwMode="auto">
          <a:xfrm>
            <a:off x="0" y="8382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5"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endParaRPr lang="en-US" sz="1600" dirty="0"/>
          </a:p>
        </p:txBody>
      </p:sp>
      <p:sp>
        <p:nvSpPr>
          <p:cNvPr id="8"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6</a:t>
            </a:r>
          </a:p>
        </p:txBody>
      </p:sp>
      <p:sp>
        <p:nvSpPr>
          <p:cNvPr id="10" name="Rectangle 9">
            <a:extLst>
              <a:ext uri="{FF2B5EF4-FFF2-40B4-BE49-F238E27FC236}">
                <a16:creationId xmlns:a16="http://schemas.microsoft.com/office/drawing/2014/main" id="{1F546204-48CB-4DFB-AE06-EA22F8C4B995}"/>
              </a:ext>
            </a:extLst>
          </p:cNvPr>
          <p:cNvSpPr/>
          <p:nvPr/>
        </p:nvSpPr>
        <p:spPr bwMode="auto">
          <a:xfrm>
            <a:off x="304800" y="990600"/>
            <a:ext cx="8610600" cy="48006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11" name="Rectangle 10">
            <a:extLst>
              <a:ext uri="{FF2B5EF4-FFF2-40B4-BE49-F238E27FC236}">
                <a16:creationId xmlns:a16="http://schemas.microsoft.com/office/drawing/2014/main" id="{27E0288F-C23F-4A13-AC12-864477286C00}"/>
              </a:ext>
            </a:extLst>
          </p:cNvPr>
          <p:cNvSpPr/>
          <p:nvPr/>
        </p:nvSpPr>
        <p:spPr>
          <a:xfrm>
            <a:off x="609600" y="1295400"/>
            <a:ext cx="8001000" cy="4247317"/>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For FY18, the final outlier fixed-loss threshold will be </a:t>
            </a:r>
            <a:r>
              <a:rPr lang="en-US" sz="1800" b="1" dirty="0">
                <a:solidFill>
                  <a:srgbClr val="000000"/>
                </a:solidFill>
                <a:ea typeface="Tahoma" panose="020B0604030504040204" pitchFamily="34" charset="0"/>
                <a:cs typeface="Tahoma" panose="020B0604030504040204" pitchFamily="34" charset="0"/>
              </a:rPr>
              <a:t>$26,601</a:t>
            </a:r>
            <a:r>
              <a:rPr lang="en-US" sz="1800" dirty="0">
                <a:solidFill>
                  <a:srgbClr val="000000"/>
                </a:solidFill>
                <a:ea typeface="Tahoma" panose="020B0604030504040204" pitchFamily="34" charset="0"/>
                <a:cs typeface="Tahoma" panose="020B0604030504040204" pitchFamily="34" charset="0"/>
              </a:rPr>
              <a:t>. </a:t>
            </a:r>
            <a:endParaRPr lang="en-US" sz="1800" dirty="0">
              <a:ea typeface="Tahoma" panose="020B0604030504040204" pitchFamily="34" charset="0"/>
              <a:cs typeface="Tahoma" panose="020B0604030504040204" pitchFamily="34" charset="0"/>
            </a:endParaRPr>
          </a:p>
          <a:p>
            <a:pPr marL="800100" lvl="1" indent="-34290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This is an increase from </a:t>
            </a:r>
            <a:r>
              <a:rPr lang="en-US" sz="1800" b="1" dirty="0">
                <a:solidFill>
                  <a:srgbClr val="000000"/>
                </a:solidFill>
                <a:ea typeface="Tahoma" panose="020B0604030504040204" pitchFamily="34" charset="0"/>
                <a:cs typeface="Tahoma" panose="020B0604030504040204" pitchFamily="34" charset="0"/>
              </a:rPr>
              <a:t>$23,573 </a:t>
            </a:r>
            <a:r>
              <a:rPr lang="en-US" sz="1800" dirty="0">
                <a:solidFill>
                  <a:srgbClr val="000000"/>
                </a:solidFill>
                <a:ea typeface="Tahoma" panose="020B0604030504040204" pitchFamily="34" charset="0"/>
                <a:cs typeface="Tahoma" panose="020B0604030504040204" pitchFamily="34" charset="0"/>
              </a:rPr>
              <a:t>in FY17 which will decrease outlier payments.</a:t>
            </a:r>
          </a:p>
          <a:p>
            <a:pPr lvl="1">
              <a:spcBef>
                <a:spcPts val="0"/>
              </a:spcBef>
              <a:spcAft>
                <a:spcPts val="0"/>
              </a:spcAft>
              <a:tabLst>
                <a:tab pos="457200" algn="l"/>
              </a:tabLst>
            </a:pPr>
            <a:r>
              <a:rPr lang="en-US" sz="1800" dirty="0">
                <a:solidFill>
                  <a:srgbClr val="000000"/>
                </a:solidFill>
                <a:ea typeface="Tahoma" panose="020B0604030504040204" pitchFamily="34" charset="0"/>
                <a:cs typeface="Tahoma" panose="020B0604030504040204" pitchFamily="34" charset="0"/>
              </a:rPr>
              <a:t> </a:t>
            </a:r>
          </a:p>
          <a:p>
            <a:pPr marL="342900" lvl="0" indent="-34290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To qualify for outlier payments for high cost cases, a case must have costs greater than the sum of the prospective payment rate for the DRG, plus IME, DSH, and new technology add-on payments, plus the “outlier threshold” or “fixed-loss” amount.</a:t>
            </a:r>
          </a:p>
          <a:p>
            <a:pPr lvl="0">
              <a:spcBef>
                <a:spcPts val="0"/>
              </a:spcBef>
              <a:spcAft>
                <a:spcPts val="0"/>
              </a:spcAft>
              <a:tabLst>
                <a:tab pos="457200" algn="l"/>
              </a:tabLst>
            </a:pPr>
            <a:endParaRPr lang="en-US" sz="1800" dirty="0">
              <a:ea typeface="Tahoma" panose="020B0604030504040204" pitchFamily="34" charset="0"/>
              <a:cs typeface="Tahoma" panose="020B0604030504040204" pitchFamily="34" charset="0"/>
            </a:endParaRPr>
          </a:p>
          <a:p>
            <a:pPr marL="342900" lvl="0" indent="-342900">
              <a:spcBef>
                <a:spcPts val="0"/>
              </a:spcBef>
              <a:spcAft>
                <a:spcPts val="0"/>
              </a:spcAft>
              <a:buFont typeface="Arial" panose="020B0604020202020204" pitchFamily="34" charset="0"/>
              <a:buChar char="•"/>
              <a:tabLst>
                <a:tab pos="457200" algn="l"/>
              </a:tabLst>
            </a:pPr>
            <a:r>
              <a:rPr lang="en-US" sz="1800" dirty="0">
                <a:solidFill>
                  <a:srgbClr val="000000"/>
                </a:solidFill>
                <a:ea typeface="Tahoma" panose="020B0604030504040204" pitchFamily="34" charset="0"/>
                <a:cs typeface="Tahoma" panose="020B0604030504040204" pitchFamily="34" charset="0"/>
              </a:rPr>
              <a:t>The sum of these components is the outlier “fixed-loss cost threshold” applicable to a case. To determine whether the costs of a case exceed the fixed-loss cost threshold, a hospital’s total covered charges billed for the case are converted to estimated costs using the hospital’s cost-to-charge ratio.</a:t>
            </a:r>
          </a:p>
          <a:p>
            <a:pPr lvl="0">
              <a:spcBef>
                <a:spcPts val="0"/>
              </a:spcBef>
              <a:spcAft>
                <a:spcPts val="0"/>
              </a:spcAft>
              <a:tabLst>
                <a:tab pos="457200" algn="l"/>
              </a:tabLst>
            </a:pPr>
            <a:endParaRPr lang="en-US" sz="1800" dirty="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90488"/>
            <a:ext cx="8229600" cy="563562"/>
          </a:xfrm>
          <a:prstGeom prst="rect">
            <a:avLst/>
          </a:prstGeom>
          <a:noFill/>
          <a:ln w="57150">
            <a:noFill/>
            <a:miter lim="800000"/>
            <a:headEnd/>
            <a:tailEnd/>
          </a:ln>
        </p:spPr>
        <p:txBody>
          <a:bodyPr vert="horz" wrap="square" lIns="91436" tIns="45716" rIns="91436" bIns="457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6699"/>
                </a:solidFill>
                <a:effectLst/>
                <a:uLnTx/>
                <a:uFillTx/>
                <a:latin typeface="+mj-lt"/>
                <a:ea typeface="+mj-ea"/>
                <a:cs typeface="+mj-cs"/>
              </a:rPr>
              <a:t>Wage Index </a:t>
            </a:r>
          </a:p>
        </p:txBody>
      </p:sp>
      <p:cxnSp>
        <p:nvCxnSpPr>
          <p:cNvPr id="4" name="Straight Connector 3"/>
          <p:cNvCxnSpPr/>
          <p:nvPr/>
        </p:nvCxnSpPr>
        <p:spPr bwMode="auto">
          <a:xfrm>
            <a:off x="0" y="685800"/>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 name="Slide Number Placeholder 10"/>
          <p:cNvSpPr txBox="1">
            <a:spLocks/>
          </p:cNvSpPr>
          <p:nvPr/>
        </p:nvSpPr>
        <p:spPr bwMode="auto">
          <a:xfrm>
            <a:off x="8077200" y="6172200"/>
            <a:ext cx="609600" cy="685800"/>
          </a:xfrm>
          <a:prstGeom prst="rect">
            <a:avLst/>
          </a:prstGeom>
          <a:noFill/>
          <a:ln w="9525">
            <a:noFill/>
            <a:miter lim="800000"/>
            <a:headEnd/>
            <a:tailEnd/>
          </a:ln>
        </p:spPr>
        <p:txBody>
          <a:bodyPr/>
          <a:lstStyle/>
          <a:p>
            <a:pPr algn="ctr"/>
            <a:endParaRPr lang="en-US" sz="1600" dirty="0"/>
          </a:p>
        </p:txBody>
      </p:sp>
      <p:sp>
        <p:nvSpPr>
          <p:cNvPr id="7"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7</a:t>
            </a:r>
          </a:p>
        </p:txBody>
      </p:sp>
      <p:sp>
        <p:nvSpPr>
          <p:cNvPr id="3" name="Rectangle 2">
            <a:extLst>
              <a:ext uri="{FF2B5EF4-FFF2-40B4-BE49-F238E27FC236}">
                <a16:creationId xmlns:a16="http://schemas.microsoft.com/office/drawing/2014/main" id="{2FEC90D7-26DF-46D7-8177-3AE0C5B9C05E}"/>
              </a:ext>
            </a:extLst>
          </p:cNvPr>
          <p:cNvSpPr/>
          <p:nvPr/>
        </p:nvSpPr>
        <p:spPr bwMode="auto">
          <a:xfrm>
            <a:off x="304800" y="838200"/>
            <a:ext cx="8610600" cy="51054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96B7950C-676C-446D-98AD-52874A46375E}"/>
              </a:ext>
            </a:extLst>
          </p:cNvPr>
          <p:cNvSpPr/>
          <p:nvPr/>
        </p:nvSpPr>
        <p:spPr>
          <a:xfrm>
            <a:off x="533400" y="914401"/>
            <a:ext cx="7924800" cy="5201424"/>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tabLst>
                <a:tab pos="457200" algn="l"/>
              </a:tabLst>
            </a:pPr>
            <a:r>
              <a:rPr lang="en-US" sz="1800" dirty="0">
                <a:solidFill>
                  <a:srgbClr val="000000"/>
                </a:solidFill>
                <a:ea typeface="Times New Roman" panose="02020603050405020304" pitchFamily="18" charset="0"/>
                <a:cs typeface="Times New Roman" panose="02020603050405020304" pitchFamily="18" charset="0"/>
              </a:rPr>
              <a:t>For FY18, CMS applies the wage index to the labor-related share of 62 percent of the national standardized amount for hospitals with wage indices less than 1, and 68.3 percent of the national standardized amount for hospitals with wage indices greater than 1.0. </a:t>
            </a:r>
          </a:p>
          <a:p>
            <a:pPr lvl="0">
              <a:spcBef>
                <a:spcPts val="0"/>
              </a:spcBef>
              <a:spcAft>
                <a:spcPts val="0"/>
              </a:spcAft>
              <a:tabLst>
                <a:tab pos="457200" algn="l"/>
              </a:tabLs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800" dirty="0">
                <a:solidFill>
                  <a:srgbClr val="000000"/>
                </a:solidFill>
                <a:ea typeface="Times New Roman" panose="02020603050405020304" pitchFamily="18" charset="0"/>
                <a:cs typeface="Times New Roman" panose="02020603050405020304" pitchFamily="18" charset="0"/>
              </a:rPr>
              <a:t>Tables 1A, 1B, and 1C reflect the national labor-related share, which is also applicable to Puerto Rico hospitals. </a:t>
            </a:r>
          </a:p>
          <a:p>
            <a:pPr lvl="1">
              <a:spcBef>
                <a:spcPts val="0"/>
              </a:spcBef>
              <a:spcAft>
                <a:spcPts val="0"/>
              </a:spcAft>
              <a:tabLst>
                <a:tab pos="914400" algn="l"/>
              </a:tabLs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Bef>
                <a:spcPts val="0"/>
              </a:spcBef>
              <a:spcAft>
                <a:spcPts val="0"/>
              </a:spcAft>
              <a:buFont typeface="Courier New" panose="02070309020205020404" pitchFamily="49" charset="0"/>
              <a:buChar char="o"/>
              <a:tabLst>
                <a:tab pos="914400" algn="l"/>
              </a:tabLst>
            </a:pPr>
            <a:r>
              <a:rPr lang="en-US" sz="1800" dirty="0">
                <a:solidFill>
                  <a:srgbClr val="000000"/>
                </a:solidFill>
                <a:ea typeface="Times New Roman" panose="02020603050405020304" pitchFamily="18" charset="0"/>
                <a:cs typeface="Times New Roman" panose="02020603050405020304" pitchFamily="18" charset="0"/>
              </a:rPr>
              <a:t> These tables are also found in Appendix I of this presentation.</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endParaRPr lang="en-US" sz="1800" dirty="0">
              <a:solidFill>
                <a:srgbClr val="000000"/>
              </a:solidFill>
              <a:ea typeface="Times New Roman" panose="02020603050405020304" pitchFamily="18"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800" dirty="0">
                <a:solidFill>
                  <a:srgbClr val="000000"/>
                </a:solidFill>
                <a:ea typeface="Times New Roman" panose="02020603050405020304" pitchFamily="18" charset="0"/>
                <a:cs typeface="Times New Roman" panose="02020603050405020304" pitchFamily="18" charset="0"/>
              </a:rPr>
              <a:t>Applications for FY19 reclassifications were due to the Medicare Geographic Reclassification Review Board by September 1, 2017, which is also the deadline for canceling a previous wage index reclassification withdrawal or termination.  </a:t>
            </a:r>
          </a:p>
          <a:p>
            <a:pPr lvl="0">
              <a:spcBef>
                <a:spcPts val="0"/>
              </a:spcBef>
              <a:spcAft>
                <a:spcPts val="0"/>
              </a:spcAft>
              <a:tabLst>
                <a:tab pos="457200" algn="l"/>
              </a:tabLst>
            </a:pP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tabLst>
                <a:tab pos="457200" algn="l"/>
              </a:tabLst>
            </a:pPr>
            <a:endParaRPr lang="en-US" sz="1100" b="1" dirty="0">
              <a:solidFill>
                <a:srgbClr val="000000"/>
              </a:solidFill>
              <a:ea typeface="Times New Roman" panose="02020603050405020304" pitchFamily="18" charset="0"/>
              <a:cs typeface="Times New Roman" panose="02020603050405020304" pitchFamily="18" charset="0"/>
            </a:endParaRPr>
          </a:p>
          <a:p>
            <a:pPr>
              <a:spcBef>
                <a:spcPts val="0"/>
              </a:spcBef>
              <a:spcAft>
                <a:spcPts val="0"/>
              </a:spcAft>
              <a:tabLst>
                <a:tab pos="457200" algn="l"/>
              </a:tabLst>
            </a:pPr>
            <a:r>
              <a:rPr lang="en-US" sz="1100" b="1" dirty="0">
                <a:solidFill>
                  <a:srgbClr val="000000"/>
                </a:solidFill>
                <a:ea typeface="Times New Roman" panose="02020603050405020304" pitchFamily="18" charset="0"/>
                <a:cs typeface="Times New Roman" panose="02020603050405020304" pitchFamily="18" charset="0"/>
              </a:rPr>
              <a:t>Footnote:</a:t>
            </a:r>
            <a:r>
              <a:rPr lang="en-US" sz="1100" dirty="0">
                <a:solidFill>
                  <a:srgbClr val="000000"/>
                </a:solidFill>
                <a:ea typeface="Times New Roman" panose="02020603050405020304" pitchFamily="18" charset="0"/>
                <a:cs typeface="Times New Roman" panose="02020603050405020304" pitchFamily="18" charset="0"/>
              </a:rPr>
              <a:t> FY18 wage index values are based on the data collected from the Medicare cost reports submitted by hospitals for cost reporting periods beginning in FY14 (the FY17 wage indexes were based on data from cost reporting periods beginning during FY13). </a:t>
            </a:r>
            <a:endParaRPr lang="en-US" sz="1100" dirty="0">
              <a:latin typeface="Times New Roman" panose="02020603050405020304" pitchFamily="18" charset="0"/>
              <a:ea typeface="Times New Roman" panose="02020603050405020304" pitchFamily="18" charset="0"/>
            </a:endParaRPr>
          </a:p>
          <a:p>
            <a:pPr lvl="0">
              <a:spcBef>
                <a:spcPts val="0"/>
              </a:spcBef>
              <a:spcAft>
                <a:spcPts val="0"/>
              </a:spcAft>
              <a:tabLst>
                <a:tab pos="457200" algn="l"/>
              </a:tabLst>
            </a:pP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0"/>
              </a:spcBef>
              <a:spcAft>
                <a:spcPts val="0"/>
              </a:spcAft>
              <a:tabLst>
                <a:tab pos="457200" algn="l"/>
              </a:tabLs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229600" cy="411163"/>
          </a:xfrm>
          <a:ln>
            <a:noFill/>
          </a:ln>
        </p:spPr>
        <p:txBody>
          <a:bodyPr lIns="91436" tIns="45716" rIns="91436" bIns="45716"/>
          <a:lstStyle/>
          <a:p>
            <a:pPr eaLnBrk="1" hangingPunct="1"/>
            <a:r>
              <a:rPr lang="en-US" dirty="0"/>
              <a:t>Disproportionate Share </a:t>
            </a:r>
          </a:p>
        </p:txBody>
      </p:sp>
      <p:sp>
        <p:nvSpPr>
          <p:cNvPr id="26627" name="Line 3"/>
          <p:cNvSpPr>
            <a:spLocks noChangeShapeType="1"/>
          </p:cNvSpPr>
          <p:nvPr/>
        </p:nvSpPr>
        <p:spPr bwMode="auto">
          <a:xfrm>
            <a:off x="38100" y="685800"/>
            <a:ext cx="9144000" cy="0"/>
          </a:xfrm>
          <a:prstGeom prst="line">
            <a:avLst/>
          </a:prstGeom>
          <a:noFill/>
          <a:ln w="9525">
            <a:solidFill>
              <a:schemeClr val="tx1"/>
            </a:solidFill>
            <a:round/>
            <a:headEnd/>
            <a:tailEnd/>
          </a:ln>
        </p:spPr>
        <p:txBody>
          <a:bodyPr/>
          <a:lstStyle/>
          <a:p>
            <a:endParaRPr lang="en-US" dirty="0"/>
          </a:p>
        </p:txBody>
      </p:sp>
      <p:sp>
        <p:nvSpPr>
          <p:cNvPr id="26628" name="Text Box 5"/>
          <p:cNvSpPr txBox="1">
            <a:spLocks noChangeArrowheads="1"/>
          </p:cNvSpPr>
          <p:nvPr/>
        </p:nvSpPr>
        <p:spPr bwMode="auto">
          <a:xfrm>
            <a:off x="304800" y="1981200"/>
            <a:ext cx="37338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26629" name="Rectangle 18"/>
          <p:cNvSpPr>
            <a:spLocks noChangeArrowheads="1"/>
          </p:cNvSpPr>
          <p:nvPr/>
        </p:nvSpPr>
        <p:spPr bwMode="auto">
          <a:xfrm>
            <a:off x="228600" y="762001"/>
            <a:ext cx="8686800" cy="5257799"/>
          </a:xfrm>
          <a:prstGeom prst="rect">
            <a:avLst/>
          </a:prstGeom>
          <a:noFill/>
          <a:ln w="9525" algn="ctr">
            <a:solidFill>
              <a:schemeClr val="tx1"/>
            </a:solidFill>
            <a:miter lim="800000"/>
            <a:headEnd/>
            <a:tailEnd/>
          </a:ln>
        </p:spPr>
        <p:txBody>
          <a:bodyPr wrap="none"/>
          <a:lstStyle/>
          <a:p>
            <a:endParaRPr lang="en-US" sz="2400" dirty="0"/>
          </a:p>
        </p:txBody>
      </p:sp>
      <p:sp>
        <p:nvSpPr>
          <p:cNvPr id="26630" name="Text Box 8"/>
          <p:cNvSpPr txBox="1">
            <a:spLocks noChangeArrowheads="1"/>
          </p:cNvSpPr>
          <p:nvPr/>
        </p:nvSpPr>
        <p:spPr bwMode="auto">
          <a:xfrm>
            <a:off x="5257800" y="3048000"/>
            <a:ext cx="3505200" cy="276225"/>
          </a:xfrm>
          <a:prstGeom prst="rect">
            <a:avLst/>
          </a:prstGeom>
          <a:noFill/>
          <a:ln w="9525">
            <a:noFill/>
            <a:miter lim="800000"/>
            <a:headEnd/>
            <a:tailEnd/>
          </a:ln>
        </p:spPr>
        <p:txBody>
          <a:bodyPr>
            <a:spAutoFit/>
          </a:bodyPr>
          <a:lstStyle/>
          <a:p>
            <a:endParaRPr lang="en-US" dirty="0"/>
          </a:p>
        </p:txBody>
      </p:sp>
      <p:sp>
        <p:nvSpPr>
          <p:cNvPr id="26631" name="Text Box 8"/>
          <p:cNvSpPr txBox="1">
            <a:spLocks noChangeArrowheads="1"/>
          </p:cNvSpPr>
          <p:nvPr/>
        </p:nvSpPr>
        <p:spPr bwMode="auto">
          <a:xfrm>
            <a:off x="5410200" y="3200400"/>
            <a:ext cx="3505200" cy="276225"/>
          </a:xfrm>
          <a:prstGeom prst="rect">
            <a:avLst/>
          </a:prstGeom>
          <a:noFill/>
          <a:ln w="9525">
            <a:noFill/>
            <a:miter lim="800000"/>
            <a:headEnd/>
            <a:tailEnd/>
          </a:ln>
        </p:spPr>
        <p:txBody>
          <a:bodyPr>
            <a:spAutoFit/>
          </a:bodyPr>
          <a:lstStyle/>
          <a:p>
            <a:endParaRPr lang="en-US" dirty="0"/>
          </a:p>
        </p:txBody>
      </p:sp>
      <p:sp>
        <p:nvSpPr>
          <p:cNvPr id="26632"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endParaRPr lang="en-US" sz="1600" dirty="0"/>
          </a:p>
        </p:txBody>
      </p:sp>
      <p:sp>
        <p:nvSpPr>
          <p:cNvPr id="21" name="Rectangle 20"/>
          <p:cNvSpPr/>
          <p:nvPr/>
        </p:nvSpPr>
        <p:spPr>
          <a:xfrm>
            <a:off x="228600" y="808038"/>
            <a:ext cx="8534400" cy="6586418"/>
          </a:xfrm>
          <a:prstGeom prst="rect">
            <a:avLst/>
          </a:prstGeom>
        </p:spPr>
        <p:txBody>
          <a:bodyPr wrap="square">
            <a:spAutoFit/>
          </a:bodyPr>
          <a:lstStyle/>
          <a:p>
            <a:pPr marL="285750" indent="-285750">
              <a:buFont typeface="Arial" panose="020B0604020202020204" pitchFamily="34" charset="0"/>
              <a:buChar char="•"/>
              <a:defRPr/>
            </a:pPr>
            <a:r>
              <a:rPr lang="en-US" sz="1500" dirty="0"/>
              <a:t>CMS continues to make interim DSH payments equal to 25 percent of what the DSH payment would have been absent the ACA changes. </a:t>
            </a:r>
          </a:p>
          <a:p>
            <a:pPr marL="285750" indent="-285750">
              <a:buFont typeface="Arial" panose="020B0604020202020204" pitchFamily="34" charset="0"/>
              <a:buChar char="•"/>
              <a:defRPr/>
            </a:pPr>
            <a:endParaRPr lang="en-US" sz="1500" dirty="0"/>
          </a:p>
          <a:p>
            <a:pPr marL="285750" indent="-285750">
              <a:buFont typeface="Arial" panose="020B0604020202020204" pitchFamily="34" charset="0"/>
              <a:buChar char="•"/>
              <a:defRPr/>
            </a:pPr>
            <a:r>
              <a:rPr lang="en-US" sz="1500" dirty="0">
                <a:ea typeface="Tahoma" panose="020B0604030504040204" pitchFamily="34" charset="0"/>
                <a:cs typeface="Tahoma" panose="020B0604030504040204" pitchFamily="34" charset="0"/>
              </a:rPr>
              <a:t>Based on the June 2017 estimate, the estimate for empirically justified Medicare DSH payments for FY18, with the application of section 1886(r)(1) of the Act, is approximately </a:t>
            </a:r>
            <a:r>
              <a:rPr lang="en-US" sz="1500" b="1" dirty="0">
                <a:ea typeface="Tahoma" panose="020B0604030504040204" pitchFamily="34" charset="0"/>
                <a:cs typeface="Tahoma" panose="020B0604030504040204" pitchFamily="34" charset="0"/>
              </a:rPr>
              <a:t>$3.888 billion </a:t>
            </a:r>
            <a:r>
              <a:rPr lang="en-US" sz="1500" dirty="0">
                <a:ea typeface="Tahoma" panose="020B0604030504040204" pitchFamily="34" charset="0"/>
                <a:cs typeface="Tahoma" panose="020B0604030504040204" pitchFamily="34" charset="0"/>
              </a:rPr>
              <a:t>(or 25 percent of the total amount of estimated Medicare DSH payments for FY18).</a:t>
            </a:r>
          </a:p>
          <a:p>
            <a:pPr marL="285750" indent="-285750">
              <a:buFont typeface="Arial" panose="020B0604020202020204" pitchFamily="34" charset="0"/>
              <a:buChar char="•"/>
              <a:defRPr/>
            </a:pPr>
            <a:endParaRPr lang="en-US" sz="15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US" sz="1500" dirty="0"/>
              <a:t>Therefore, in the final rule, Factor 1 for FY18 is </a:t>
            </a:r>
            <a:r>
              <a:rPr lang="en-US" sz="1500" b="1" dirty="0"/>
              <a:t>$11.665 billion</a:t>
            </a:r>
            <a:r>
              <a:rPr lang="en-US" sz="1500" dirty="0"/>
              <a:t>, which is equal to 75 percent of the total amount of estimated Medicare DSH payments for FY18 ($15.553 billion - $3.888 billion ).</a:t>
            </a:r>
            <a:br>
              <a:rPr lang="en-US" sz="1500" b="1" dirty="0"/>
            </a:br>
            <a:endParaRPr lang="en-US" sz="1500" b="1" dirty="0"/>
          </a:p>
          <a:p>
            <a:pPr>
              <a:tabLst>
                <a:tab pos="115888" algn="l"/>
              </a:tabLst>
              <a:defRPr/>
            </a:pPr>
            <a:r>
              <a:rPr lang="en-US" sz="1500" dirty="0"/>
              <a:t>The uncompensated care portion of the DSH payment amount for each DSH hospital is the product of three factors:</a:t>
            </a:r>
          </a:p>
          <a:p>
            <a:pPr>
              <a:tabLst>
                <a:tab pos="115888" algn="l"/>
              </a:tabLst>
              <a:defRPr/>
            </a:pPr>
            <a:endParaRPr lang="en-US" sz="1500" dirty="0"/>
          </a:p>
          <a:p>
            <a:pPr marL="742950" lvl="1" indent="-285750">
              <a:buFont typeface="Wingdings" panose="05000000000000000000" pitchFamily="2" charset="2"/>
              <a:buChar char="v"/>
            </a:pPr>
            <a:r>
              <a:rPr lang="en-US" sz="1500" dirty="0"/>
              <a:t>Factor 1 equals 75 percent of the aggregate DSH payments that would be made under section 1886(d)(5)(F) without application of the DSH changes made by the ACA</a:t>
            </a:r>
          </a:p>
          <a:p>
            <a:pPr marL="742950" lvl="1" indent="-285750">
              <a:buFont typeface="Wingdings" panose="05000000000000000000" pitchFamily="2" charset="2"/>
              <a:buChar char="v"/>
            </a:pPr>
            <a:r>
              <a:rPr lang="en-US" sz="1500" dirty="0"/>
              <a:t>Factor 2 reduces the amount based on the ratio of the percent of the population who are insured in the most recent period following implementation of the ACA to the percent of the population who were insured in a base year prior to ACA implementation</a:t>
            </a:r>
          </a:p>
          <a:p>
            <a:pPr marL="742950" lvl="1" indent="-285750">
              <a:buFont typeface="Wingdings" panose="05000000000000000000" pitchFamily="2" charset="2"/>
              <a:buChar char="v"/>
            </a:pPr>
            <a:r>
              <a:rPr lang="en-US" sz="1500" dirty="0"/>
              <a:t>Factor 3 is determined by a hospital’s uncompensated care amount for a given time period relative to the uncompensated care amount for that same time period for all hospitals that receive Medicare DSH payments in that fiscal year, expressed as a percentage. </a:t>
            </a:r>
          </a:p>
          <a:p>
            <a:pPr>
              <a:defRPr/>
            </a:pPr>
            <a:endParaRPr lang="en-US" sz="1400" dirty="0"/>
          </a:p>
          <a:p>
            <a:pPr>
              <a:defRPr/>
            </a:pPr>
            <a:endParaRPr lang="en-US" sz="1400" dirty="0"/>
          </a:p>
          <a:p>
            <a:pPr>
              <a:defRPr/>
            </a:pPr>
            <a:endParaRPr lang="en-US" sz="1600" dirty="0"/>
          </a:p>
          <a:p>
            <a:pPr marL="285750" indent="-285750">
              <a:buFont typeface="Arial" panose="020B0604020202020204" pitchFamily="34" charset="0"/>
              <a:buChar char="•"/>
              <a:defRPr/>
            </a:pPr>
            <a:endParaRPr lang="en-US" sz="1600" dirty="0"/>
          </a:p>
          <a:p>
            <a:pPr>
              <a:defRPr/>
            </a:pPr>
            <a:endParaRPr lang="en-US" sz="1600" dirty="0"/>
          </a:p>
          <a:p>
            <a:pPr>
              <a:defRPr/>
            </a:pPr>
            <a:endParaRPr lang="en-US" sz="1600" dirty="0"/>
          </a:p>
        </p:txBody>
      </p:sp>
      <p:sp>
        <p:nvSpPr>
          <p:cNvPr id="10"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endParaRPr lang="en-US" sz="1600" dirty="0"/>
          </a:p>
        </p:txBody>
      </p:sp>
      <p:sp>
        <p:nvSpPr>
          <p:cNvPr id="11" name="Slide Number Placeholder 10"/>
          <p:cNvSpPr txBox="1">
            <a:spLocks/>
          </p:cNvSpPr>
          <p:nvPr/>
        </p:nvSpPr>
        <p:spPr bwMode="auto">
          <a:xfrm>
            <a:off x="8077200" y="6172200"/>
            <a:ext cx="838200" cy="381000"/>
          </a:xfrm>
          <a:prstGeom prst="rect">
            <a:avLst/>
          </a:prstGeom>
          <a:noFill/>
          <a:ln w="9525">
            <a:noFill/>
            <a:miter lim="800000"/>
            <a:headEnd/>
            <a:tailEnd/>
          </a:ln>
        </p:spPr>
        <p:txBody>
          <a:bodyPr/>
          <a:lstStyle/>
          <a:p>
            <a:pPr algn="ctr"/>
            <a:r>
              <a:rPr lang="en-US" sz="1600" dirty="0"/>
              <a:t>8</a:t>
            </a:r>
          </a:p>
        </p:txBody>
      </p:sp>
    </p:spTree>
  </p:cSld>
  <p:clrMapOvr>
    <a:masterClrMapping/>
  </p:clrMapOvr>
</p:sld>
</file>

<file path=ppt/theme/theme1.xml><?xml version="1.0" encoding="utf-8"?>
<a:theme xmlns:a="http://schemas.openxmlformats.org/drawingml/2006/main" name="HFMA">
  <a:themeElements>
    <a:clrScheme name="HFM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HF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FM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HFM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HFM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HFM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HFM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HFM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HFM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18547</TotalTime>
  <Words>5164</Words>
  <Application>Microsoft Office PowerPoint</Application>
  <PresentationFormat>On-screen Show (4:3)</PresentationFormat>
  <Paragraphs>829</Paragraphs>
  <Slides>51</Slides>
  <Notes>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51</vt:i4>
      </vt:variant>
    </vt:vector>
  </HeadingPairs>
  <TitlesOfParts>
    <vt:vector size="64" baseType="lpstr">
      <vt:lpstr>ＭＳ Ｐゴシック</vt:lpstr>
      <vt:lpstr>Arial</vt:lpstr>
      <vt:lpstr>Calibri</vt:lpstr>
      <vt:lpstr>Courier New</vt:lpstr>
      <vt:lpstr>Monotype Sorts</vt:lpstr>
      <vt:lpstr>Symbol</vt:lpstr>
      <vt:lpstr>Tahoma</vt:lpstr>
      <vt:lpstr>Times New Roman</vt:lpstr>
      <vt:lpstr>Wingdings</vt:lpstr>
      <vt:lpstr>HFMA</vt:lpstr>
      <vt:lpstr>Custom Design</vt:lpstr>
      <vt:lpstr>Chart</vt:lpstr>
      <vt:lpstr>Worksheet</vt:lpstr>
      <vt:lpstr>HFMA’s Regulatory Sound Bites</vt:lpstr>
      <vt:lpstr>Presentation Objectives</vt:lpstr>
      <vt:lpstr>Modest Increase</vt:lpstr>
      <vt:lpstr>Operating Base Rates</vt:lpstr>
      <vt:lpstr>PowerPoint Presentation</vt:lpstr>
      <vt:lpstr>Capital Base Rates and Payments </vt:lpstr>
      <vt:lpstr>PowerPoint Presentation</vt:lpstr>
      <vt:lpstr>PowerPoint Presentation</vt:lpstr>
      <vt:lpstr>Disproportionate Share </vt:lpstr>
      <vt:lpstr>PowerPoint Presentation</vt:lpstr>
      <vt:lpstr>PowerPoint Presentation</vt:lpstr>
      <vt:lpstr>PowerPoint Presentation</vt:lpstr>
      <vt:lpstr>PowerPoint Presentation</vt:lpstr>
      <vt:lpstr>IME Payment Adjustment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Appendix 1: IPPS Base Rates/Standard Operating Amounts</vt:lpstr>
      <vt:lpstr>PowerPoint Presentation</vt:lpstr>
      <vt:lpstr>Appendix 2: FY18 Standard Federal Capital Rate</vt:lpstr>
      <vt:lpstr>PowerPoint Presentation</vt:lpstr>
      <vt:lpstr>PowerPoint Presentation</vt:lpstr>
      <vt:lpstr>PowerPoint Presentation</vt:lpstr>
      <vt:lpstr>PowerPoint Presentation</vt:lpstr>
      <vt:lpstr>PowerPoint Presentation</vt:lpstr>
      <vt:lpstr>PowerPoint Presentation</vt:lpstr>
      <vt:lpstr>Appendix 5: FY20 VBP Baseline and Performance Periods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HFMA&amp;#39;s Regulatory Sound Bites: An Overview of the FY13 IPPS Final Rule (September 2012)</dc:title>
  <dc:creator>Practices Group Healthcare Financial</dc:creator>
  <cp:lastModifiedBy>Rosalind Y. Lewis</cp:lastModifiedBy>
  <cp:revision>1237</cp:revision>
  <cp:lastPrinted>2017-10-23T17:15:06Z</cp:lastPrinted>
  <dcterms:created xsi:type="dcterms:W3CDTF">2002-07-08T19:32:52Z</dcterms:created>
  <dcterms:modified xsi:type="dcterms:W3CDTF">2017-11-16T18:32:16Z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DownloadAsset.aspx?id=34133</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
  </property>
  <property fmtid="{D5CDD505-2E9C-101B-9397-08002B2CF9AE}" pid="8" name="EktExpiryType">
    <vt:i4>1</vt:i4>
  </property>
  <property fmtid="{D5CDD505-2E9C-101B-9397-08002B2CF9AE}" pid="9" name="EktDateCreated">
    <vt:filetime>2012-09-05T15:30:50Z</vt:filetime>
  </property>
  <property fmtid="{D5CDD505-2E9C-101B-9397-08002B2CF9AE}" pid="10" name="EktDateModified">
    <vt:filetime>2012-09-05T15:35:05Z</vt:filetime>
  </property>
  <property fmtid="{D5CDD505-2E9C-101B-9397-08002B2CF9AE}" pid="11" name="EktTaxCategory">
    <vt:lpwstr> #eksep#  #eksep# \Knowledge Center \Payment, Reimbursement, and Managed Care #eksep# \Knowledge Center \Payment, Reimbursement, and Managed Care\Medicare Reimbursement #eksep# </vt:lpwstr>
  </property>
  <property fmtid="{D5CDD505-2E9C-101B-9397-08002B2CF9AE}" pid="12" name="EktDisabledTaxCategory">
    <vt:lpwstr/>
  </property>
  <property fmtid="{D5CDD505-2E9C-101B-9397-08002B2CF9AE}" pid="13" name="EktCmsSize">
    <vt:i4>1580544</vt:i4>
  </property>
  <property fmtid="{D5CDD505-2E9C-101B-9397-08002B2CF9AE}" pid="14" name="EktSearchable">
    <vt:i4>1</vt:i4>
  </property>
  <property fmtid="{D5CDD505-2E9C-101B-9397-08002B2CF9AE}" pid="15" name="EktEDescription">
    <vt:lpwstr>&amp;lt;p&amp;gt;Appendix 3: FY15 Hospital IQR Quality Measures Topic Hospital IQR Program Measures for FY15 Payment Determination and Subsequent Years Acute Myocardial Infarction (AMI) Measures AMI-2 Aspirin prescribed at discharge AMI-7a Fibrinolytic (thromboly</vt:lpwstr>
  </property>
  <property fmtid="{D5CDD505-2E9C-101B-9397-08002B2CF9AE}" pid="16" name="EktiFrame_Height">
    <vt:i4>500</vt:i4>
  </property>
</Properties>
</file>