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7" r:id="rId1"/>
    <p:sldMasterId id="2147483721" r:id="rId2"/>
  </p:sldMasterIdLst>
  <p:notesMasterIdLst>
    <p:notesMasterId r:id="rId10"/>
  </p:notesMasterIdLst>
  <p:handoutMasterIdLst>
    <p:handoutMasterId r:id="rId11"/>
  </p:handoutMasterIdLst>
  <p:sldIdLst>
    <p:sldId id="451" r:id="rId3"/>
    <p:sldId id="441" r:id="rId4"/>
    <p:sldId id="456" r:id="rId5"/>
    <p:sldId id="455" r:id="rId6"/>
    <p:sldId id="453" r:id="rId7"/>
    <p:sldId id="458" r:id="rId8"/>
    <p:sldId id="450" r:id="rId9"/>
  </p:sldIdLst>
  <p:sldSz cx="9144000" cy="6858000" type="screen4x3"/>
  <p:notesSz cx="6881813" cy="9296400"/>
  <p:defaultTextStyle>
    <a:defPPr>
      <a:defRPr lang="en-US"/>
    </a:defPPr>
    <a:lvl1pPr algn="l" rtl="0" fontAlgn="base">
      <a:spcBef>
        <a:spcPct val="0"/>
      </a:spcBef>
      <a:spcAft>
        <a:spcPct val="0"/>
      </a:spcAft>
      <a:defRPr sz="1200" kern="1200">
        <a:solidFill>
          <a:schemeClr val="tx1"/>
        </a:solidFill>
        <a:latin typeface="Tahoma" pitchFamily="34" charset="0"/>
        <a:ea typeface="+mn-ea"/>
        <a:cs typeface="+mn-cs"/>
      </a:defRPr>
    </a:lvl1pPr>
    <a:lvl2pPr marL="457200" algn="l" rtl="0" fontAlgn="base">
      <a:spcBef>
        <a:spcPct val="0"/>
      </a:spcBef>
      <a:spcAft>
        <a:spcPct val="0"/>
      </a:spcAft>
      <a:defRPr sz="1200" kern="1200">
        <a:solidFill>
          <a:schemeClr val="tx1"/>
        </a:solidFill>
        <a:latin typeface="Tahoma" pitchFamily="34" charset="0"/>
        <a:ea typeface="+mn-ea"/>
        <a:cs typeface="+mn-cs"/>
      </a:defRPr>
    </a:lvl2pPr>
    <a:lvl3pPr marL="914400" algn="l" rtl="0" fontAlgn="base">
      <a:spcBef>
        <a:spcPct val="0"/>
      </a:spcBef>
      <a:spcAft>
        <a:spcPct val="0"/>
      </a:spcAft>
      <a:defRPr sz="1200" kern="1200">
        <a:solidFill>
          <a:schemeClr val="tx1"/>
        </a:solidFill>
        <a:latin typeface="Tahoma" pitchFamily="34" charset="0"/>
        <a:ea typeface="+mn-ea"/>
        <a:cs typeface="+mn-cs"/>
      </a:defRPr>
    </a:lvl3pPr>
    <a:lvl4pPr marL="1371600" algn="l" rtl="0" fontAlgn="base">
      <a:spcBef>
        <a:spcPct val="0"/>
      </a:spcBef>
      <a:spcAft>
        <a:spcPct val="0"/>
      </a:spcAft>
      <a:defRPr sz="1200" kern="1200">
        <a:solidFill>
          <a:schemeClr val="tx1"/>
        </a:solidFill>
        <a:latin typeface="Tahoma" pitchFamily="34" charset="0"/>
        <a:ea typeface="+mn-ea"/>
        <a:cs typeface="+mn-cs"/>
      </a:defRPr>
    </a:lvl4pPr>
    <a:lvl5pPr marL="1828800" algn="l" rtl="0" fontAlgn="base">
      <a:spcBef>
        <a:spcPct val="0"/>
      </a:spcBef>
      <a:spcAft>
        <a:spcPct val="0"/>
      </a:spcAft>
      <a:defRPr sz="1200" kern="1200">
        <a:solidFill>
          <a:schemeClr val="tx1"/>
        </a:solidFill>
        <a:latin typeface="Tahoma" pitchFamily="34" charset="0"/>
        <a:ea typeface="+mn-ea"/>
        <a:cs typeface="+mn-cs"/>
      </a:defRPr>
    </a:lvl5pPr>
    <a:lvl6pPr marL="2286000" algn="l" defTabSz="914400" rtl="0" eaLnBrk="1" latinLnBrk="0" hangingPunct="1">
      <a:defRPr sz="1200" kern="1200">
        <a:solidFill>
          <a:schemeClr val="tx1"/>
        </a:solidFill>
        <a:latin typeface="Tahoma" pitchFamily="34" charset="0"/>
        <a:ea typeface="+mn-ea"/>
        <a:cs typeface="+mn-cs"/>
      </a:defRPr>
    </a:lvl6pPr>
    <a:lvl7pPr marL="2743200" algn="l" defTabSz="914400" rtl="0" eaLnBrk="1" latinLnBrk="0" hangingPunct="1">
      <a:defRPr sz="1200" kern="1200">
        <a:solidFill>
          <a:schemeClr val="tx1"/>
        </a:solidFill>
        <a:latin typeface="Tahoma" pitchFamily="34" charset="0"/>
        <a:ea typeface="+mn-ea"/>
        <a:cs typeface="+mn-cs"/>
      </a:defRPr>
    </a:lvl7pPr>
    <a:lvl8pPr marL="3200400" algn="l" defTabSz="914400" rtl="0" eaLnBrk="1" latinLnBrk="0" hangingPunct="1">
      <a:defRPr sz="1200" kern="1200">
        <a:solidFill>
          <a:schemeClr val="tx1"/>
        </a:solidFill>
        <a:latin typeface="Tahoma" pitchFamily="34" charset="0"/>
        <a:ea typeface="+mn-ea"/>
        <a:cs typeface="+mn-cs"/>
      </a:defRPr>
    </a:lvl8pPr>
    <a:lvl9pPr marL="3657600" algn="l" defTabSz="914400" rtl="0" eaLnBrk="1" latinLnBrk="0" hangingPunct="1">
      <a:defRPr sz="1200"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mulvany" initials="dm" lastIdx="94" clrIdx="0"/>
  <p:cmAuthor id="1" name="rlewis" initials="r" lastIdx="13" clrIdx="1"/>
  <p:cmAuthor id="2" name="cmilazzo" initials="cm" lastIdx="11" clrIdx="2"/>
  <p:cmAuthor id="3" name="Chad Mulvany" initials="CM" lastIdx="8" clrIdx="3">
    <p:extLst/>
  </p:cmAuthor>
  <p:cmAuthor id="4" name="Rosalind Y. Lewis" initials="RYL" lastIdx="5" clrIdx="4">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0A8"/>
    <a:srgbClr val="004F8A"/>
    <a:srgbClr val="00589A"/>
    <a:srgbClr val="1A3F68"/>
    <a:srgbClr val="004A82"/>
    <a:srgbClr val="3264C8"/>
    <a:srgbClr val="005A9E"/>
    <a:srgbClr val="FF9933"/>
    <a:srgbClr val="005DA2"/>
    <a:srgbClr val="0086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48" autoAdjust="0"/>
    <p:restoredTop sz="96560" autoAdjust="0"/>
  </p:normalViewPr>
  <p:slideViewPr>
    <p:cSldViewPr>
      <p:cViewPr varScale="1">
        <p:scale>
          <a:sx n="83" d="100"/>
          <a:sy n="83" d="100"/>
        </p:scale>
        <p:origin x="1445" y="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0354" name="Rectangle 2"/>
          <p:cNvSpPr>
            <a:spLocks noGrp="1" noChangeArrowheads="1"/>
          </p:cNvSpPr>
          <p:nvPr>
            <p:ph type="hdr" sz="quarter"/>
          </p:nvPr>
        </p:nvSpPr>
        <p:spPr bwMode="auto">
          <a:xfrm>
            <a:off x="0" y="0"/>
            <a:ext cx="2982119" cy="464820"/>
          </a:xfrm>
          <a:prstGeom prst="rect">
            <a:avLst/>
          </a:prstGeom>
          <a:noFill/>
          <a:ln w="9525">
            <a:noFill/>
            <a:miter lim="800000"/>
            <a:headEnd/>
            <a:tailEnd/>
          </a:ln>
          <a:effectLst/>
        </p:spPr>
        <p:txBody>
          <a:bodyPr vert="horz" wrap="square" lIns="93164" tIns="46582" rIns="93164" bIns="46582" numCol="1" anchor="t" anchorCtr="0" compatLnSpc="1">
            <a:prstTxWarp prst="textNoShape">
              <a:avLst/>
            </a:prstTxWarp>
          </a:bodyPr>
          <a:lstStyle>
            <a:lvl1pPr>
              <a:defRPr sz="1200" dirty="0"/>
            </a:lvl1pPr>
          </a:lstStyle>
          <a:p>
            <a:pPr>
              <a:defRPr/>
            </a:pPr>
            <a:endParaRPr lang="en-US" dirty="0"/>
          </a:p>
        </p:txBody>
      </p:sp>
      <p:sp>
        <p:nvSpPr>
          <p:cNvPr id="100355" name="Rectangle 3"/>
          <p:cNvSpPr>
            <a:spLocks noGrp="1" noChangeArrowheads="1"/>
          </p:cNvSpPr>
          <p:nvPr>
            <p:ph type="dt" sz="quarter" idx="1"/>
          </p:nvPr>
        </p:nvSpPr>
        <p:spPr bwMode="auto">
          <a:xfrm>
            <a:off x="3898102" y="0"/>
            <a:ext cx="2982119" cy="464820"/>
          </a:xfrm>
          <a:prstGeom prst="rect">
            <a:avLst/>
          </a:prstGeom>
          <a:noFill/>
          <a:ln w="9525">
            <a:noFill/>
            <a:miter lim="800000"/>
            <a:headEnd/>
            <a:tailEnd/>
          </a:ln>
          <a:effectLst/>
        </p:spPr>
        <p:txBody>
          <a:bodyPr vert="horz" wrap="square" lIns="93164" tIns="46582" rIns="93164" bIns="46582" numCol="1" anchor="t" anchorCtr="0" compatLnSpc="1">
            <a:prstTxWarp prst="textNoShape">
              <a:avLst/>
            </a:prstTxWarp>
          </a:bodyPr>
          <a:lstStyle>
            <a:lvl1pPr algn="r">
              <a:defRPr sz="1200"/>
            </a:lvl1pPr>
          </a:lstStyle>
          <a:p>
            <a:pPr>
              <a:defRPr/>
            </a:pPr>
            <a:fld id="{04124FCD-523B-4E34-AC18-F29725D02AD6}" type="datetimeFigureOut">
              <a:rPr lang="en-US"/>
              <a:pPr>
                <a:defRPr/>
              </a:pPr>
              <a:t>4/27/2018</a:t>
            </a:fld>
            <a:endParaRPr lang="en-US" dirty="0"/>
          </a:p>
        </p:txBody>
      </p:sp>
      <p:sp>
        <p:nvSpPr>
          <p:cNvPr id="100356" name="Rectangle 4"/>
          <p:cNvSpPr>
            <a:spLocks noGrp="1" noChangeArrowheads="1"/>
          </p:cNvSpPr>
          <p:nvPr>
            <p:ph type="ftr" sz="quarter" idx="2"/>
          </p:nvPr>
        </p:nvSpPr>
        <p:spPr bwMode="auto">
          <a:xfrm>
            <a:off x="0" y="8829967"/>
            <a:ext cx="2982119" cy="464820"/>
          </a:xfrm>
          <a:prstGeom prst="rect">
            <a:avLst/>
          </a:prstGeom>
          <a:noFill/>
          <a:ln w="9525">
            <a:noFill/>
            <a:miter lim="800000"/>
            <a:headEnd/>
            <a:tailEnd/>
          </a:ln>
          <a:effectLst/>
        </p:spPr>
        <p:txBody>
          <a:bodyPr vert="horz" wrap="square" lIns="93164" tIns="46582" rIns="93164" bIns="46582" numCol="1" anchor="b" anchorCtr="0" compatLnSpc="1">
            <a:prstTxWarp prst="textNoShape">
              <a:avLst/>
            </a:prstTxWarp>
          </a:bodyPr>
          <a:lstStyle>
            <a:lvl1pPr>
              <a:defRPr sz="1200" dirty="0"/>
            </a:lvl1pPr>
          </a:lstStyle>
          <a:p>
            <a:pPr>
              <a:defRPr/>
            </a:pPr>
            <a:endParaRPr lang="en-US" dirty="0"/>
          </a:p>
        </p:txBody>
      </p:sp>
      <p:sp>
        <p:nvSpPr>
          <p:cNvPr id="100357" name="Rectangle 5"/>
          <p:cNvSpPr>
            <a:spLocks noGrp="1" noChangeArrowheads="1"/>
          </p:cNvSpPr>
          <p:nvPr>
            <p:ph type="sldNum" sz="quarter" idx="3"/>
          </p:nvPr>
        </p:nvSpPr>
        <p:spPr bwMode="auto">
          <a:xfrm>
            <a:off x="3898102" y="8829967"/>
            <a:ext cx="2982119" cy="464820"/>
          </a:xfrm>
          <a:prstGeom prst="rect">
            <a:avLst/>
          </a:prstGeom>
          <a:noFill/>
          <a:ln w="9525">
            <a:noFill/>
            <a:miter lim="800000"/>
            <a:headEnd/>
            <a:tailEnd/>
          </a:ln>
          <a:effectLst/>
        </p:spPr>
        <p:txBody>
          <a:bodyPr vert="horz" wrap="square" lIns="93164" tIns="46582" rIns="93164" bIns="46582" numCol="1" anchor="b" anchorCtr="0" compatLnSpc="1">
            <a:prstTxWarp prst="textNoShape">
              <a:avLst/>
            </a:prstTxWarp>
          </a:bodyPr>
          <a:lstStyle>
            <a:lvl1pPr algn="r">
              <a:defRPr sz="1200"/>
            </a:lvl1pPr>
          </a:lstStyle>
          <a:p>
            <a:pPr>
              <a:defRPr/>
            </a:pPr>
            <a:fld id="{07DB5694-56E4-4FFF-8841-625FB4346DD9}" type="slidenum">
              <a:rPr lang="en-US"/>
              <a:pPr>
                <a:defRPr/>
              </a:pPr>
              <a:t>‹#›</a:t>
            </a:fld>
            <a:endParaRPr lang="en-US" dirty="0"/>
          </a:p>
        </p:txBody>
      </p:sp>
    </p:spTree>
    <p:extLst>
      <p:ext uri="{BB962C8B-B14F-4D97-AF65-F5344CB8AC3E}">
        <p14:creationId xmlns:p14="http://schemas.microsoft.com/office/powerpoint/2010/main" val="2031360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0354" name="Rectangle 2"/>
          <p:cNvSpPr>
            <a:spLocks noGrp="1" noChangeArrowheads="1"/>
          </p:cNvSpPr>
          <p:nvPr>
            <p:ph type="hdr" sz="quarter"/>
          </p:nvPr>
        </p:nvSpPr>
        <p:spPr bwMode="auto">
          <a:xfrm>
            <a:off x="0" y="0"/>
            <a:ext cx="2982119" cy="464820"/>
          </a:xfrm>
          <a:prstGeom prst="rect">
            <a:avLst/>
          </a:prstGeom>
          <a:noFill/>
          <a:ln w="9525">
            <a:noFill/>
            <a:miter lim="800000"/>
            <a:headEnd/>
            <a:tailEnd/>
          </a:ln>
          <a:effectLst/>
        </p:spPr>
        <p:txBody>
          <a:bodyPr vert="horz" wrap="square" lIns="93164" tIns="46582" rIns="93164" bIns="46582" numCol="1" anchor="t" anchorCtr="0" compatLnSpc="1">
            <a:prstTxWarp prst="textNoShape">
              <a:avLst/>
            </a:prstTxWarp>
          </a:bodyPr>
          <a:lstStyle>
            <a:lvl1pPr>
              <a:defRPr sz="1200" dirty="0">
                <a:latin typeface="Arial" charset="0"/>
              </a:defRPr>
            </a:lvl1pPr>
          </a:lstStyle>
          <a:p>
            <a:pPr>
              <a:defRPr/>
            </a:pPr>
            <a:endParaRPr lang="en-US" dirty="0"/>
          </a:p>
        </p:txBody>
      </p:sp>
      <p:sp>
        <p:nvSpPr>
          <p:cNvPr id="100355" name="Rectangle 3"/>
          <p:cNvSpPr>
            <a:spLocks noGrp="1" noChangeArrowheads="1"/>
          </p:cNvSpPr>
          <p:nvPr>
            <p:ph type="dt" idx="1"/>
          </p:nvPr>
        </p:nvSpPr>
        <p:spPr bwMode="auto">
          <a:xfrm>
            <a:off x="3898102" y="0"/>
            <a:ext cx="2982119" cy="464820"/>
          </a:xfrm>
          <a:prstGeom prst="rect">
            <a:avLst/>
          </a:prstGeom>
          <a:noFill/>
          <a:ln w="9525">
            <a:noFill/>
            <a:miter lim="800000"/>
            <a:headEnd/>
            <a:tailEnd/>
          </a:ln>
          <a:effectLst/>
        </p:spPr>
        <p:txBody>
          <a:bodyPr vert="horz" wrap="square" lIns="93164" tIns="46582" rIns="93164" bIns="46582" numCol="1" anchor="t" anchorCtr="0" compatLnSpc="1">
            <a:prstTxWarp prst="textNoShape">
              <a:avLst/>
            </a:prstTxWarp>
          </a:bodyPr>
          <a:lstStyle>
            <a:lvl1pPr algn="r">
              <a:defRPr sz="1200" dirty="0">
                <a:latin typeface="Arial" charset="0"/>
              </a:defRPr>
            </a:lvl1pPr>
          </a:lstStyle>
          <a:p>
            <a:pPr>
              <a:defRPr/>
            </a:pPr>
            <a:endParaRPr lang="en-US" dirty="0"/>
          </a:p>
        </p:txBody>
      </p:sp>
      <p:sp>
        <p:nvSpPr>
          <p:cNvPr id="58372" name="Rectangle 4"/>
          <p:cNvSpPr>
            <a:spLocks noGrp="1" noRot="1" noChangeAspect="1" noChangeArrowheads="1" noTextEdit="1"/>
          </p:cNvSpPr>
          <p:nvPr>
            <p:ph type="sldImg" idx="2"/>
          </p:nvPr>
        </p:nvSpPr>
        <p:spPr bwMode="auto">
          <a:xfrm>
            <a:off x="1117600" y="696913"/>
            <a:ext cx="4646613" cy="3486150"/>
          </a:xfrm>
          <a:prstGeom prst="rect">
            <a:avLst/>
          </a:prstGeom>
          <a:noFill/>
          <a:ln w="9525">
            <a:solidFill>
              <a:srgbClr val="000000"/>
            </a:solidFill>
            <a:miter lim="800000"/>
            <a:headEnd/>
            <a:tailEnd/>
          </a:ln>
        </p:spPr>
      </p:sp>
      <p:sp>
        <p:nvSpPr>
          <p:cNvPr id="100357" name="Rectangle 5"/>
          <p:cNvSpPr>
            <a:spLocks noGrp="1" noChangeArrowheads="1"/>
          </p:cNvSpPr>
          <p:nvPr>
            <p:ph type="body" sz="quarter" idx="3"/>
          </p:nvPr>
        </p:nvSpPr>
        <p:spPr bwMode="auto">
          <a:xfrm>
            <a:off x="688182" y="4415790"/>
            <a:ext cx="5505450" cy="4183380"/>
          </a:xfrm>
          <a:prstGeom prst="rect">
            <a:avLst/>
          </a:prstGeom>
          <a:noFill/>
          <a:ln w="9525">
            <a:noFill/>
            <a:miter lim="800000"/>
            <a:headEnd/>
            <a:tailEnd/>
          </a:ln>
          <a:effectLst/>
        </p:spPr>
        <p:txBody>
          <a:bodyPr vert="horz" wrap="square" lIns="93164" tIns="46582" rIns="93164" bIns="46582"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0358" name="Rectangle 6"/>
          <p:cNvSpPr>
            <a:spLocks noGrp="1" noChangeArrowheads="1"/>
          </p:cNvSpPr>
          <p:nvPr>
            <p:ph type="ftr" sz="quarter" idx="4"/>
          </p:nvPr>
        </p:nvSpPr>
        <p:spPr bwMode="auto">
          <a:xfrm>
            <a:off x="0" y="8829967"/>
            <a:ext cx="2982119" cy="464820"/>
          </a:xfrm>
          <a:prstGeom prst="rect">
            <a:avLst/>
          </a:prstGeom>
          <a:noFill/>
          <a:ln w="9525">
            <a:noFill/>
            <a:miter lim="800000"/>
            <a:headEnd/>
            <a:tailEnd/>
          </a:ln>
          <a:effectLst/>
        </p:spPr>
        <p:txBody>
          <a:bodyPr vert="horz" wrap="square" lIns="93164" tIns="46582" rIns="93164" bIns="46582" numCol="1" anchor="b" anchorCtr="0" compatLnSpc="1">
            <a:prstTxWarp prst="textNoShape">
              <a:avLst/>
            </a:prstTxWarp>
          </a:bodyPr>
          <a:lstStyle>
            <a:lvl1pPr>
              <a:defRPr sz="1200" dirty="0">
                <a:latin typeface="Arial" charset="0"/>
              </a:defRPr>
            </a:lvl1pPr>
          </a:lstStyle>
          <a:p>
            <a:pPr>
              <a:defRPr/>
            </a:pPr>
            <a:endParaRPr lang="en-US" dirty="0"/>
          </a:p>
        </p:txBody>
      </p:sp>
      <p:sp>
        <p:nvSpPr>
          <p:cNvPr id="100359" name="Rectangle 7"/>
          <p:cNvSpPr>
            <a:spLocks noGrp="1" noChangeArrowheads="1"/>
          </p:cNvSpPr>
          <p:nvPr>
            <p:ph type="sldNum" sz="quarter" idx="5"/>
          </p:nvPr>
        </p:nvSpPr>
        <p:spPr bwMode="auto">
          <a:xfrm>
            <a:off x="3898102" y="8829967"/>
            <a:ext cx="2982119" cy="464820"/>
          </a:xfrm>
          <a:prstGeom prst="rect">
            <a:avLst/>
          </a:prstGeom>
          <a:noFill/>
          <a:ln w="9525">
            <a:noFill/>
            <a:miter lim="800000"/>
            <a:headEnd/>
            <a:tailEnd/>
          </a:ln>
          <a:effectLst/>
        </p:spPr>
        <p:txBody>
          <a:bodyPr vert="horz" wrap="square" lIns="93164" tIns="46582" rIns="93164" bIns="46582" numCol="1" anchor="b" anchorCtr="0" compatLnSpc="1">
            <a:prstTxWarp prst="textNoShape">
              <a:avLst/>
            </a:prstTxWarp>
          </a:bodyPr>
          <a:lstStyle>
            <a:lvl1pPr algn="r">
              <a:defRPr sz="1200">
                <a:latin typeface="Arial" charset="0"/>
              </a:defRPr>
            </a:lvl1pPr>
          </a:lstStyle>
          <a:p>
            <a:pPr>
              <a:defRPr/>
            </a:pPr>
            <a:fld id="{5FCB1B9D-2FED-4E35-BCF4-05A991E00880}" type="slidenum">
              <a:rPr lang="en-US"/>
              <a:pPr>
                <a:defRPr/>
              </a:pPr>
              <a:t>‹#›</a:t>
            </a:fld>
            <a:endParaRPr lang="en-US" dirty="0"/>
          </a:p>
        </p:txBody>
      </p:sp>
    </p:spTree>
    <p:extLst>
      <p:ext uri="{BB962C8B-B14F-4D97-AF65-F5344CB8AC3E}">
        <p14:creationId xmlns:p14="http://schemas.microsoft.com/office/powerpoint/2010/main" val="6073071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3" name="Picture 17" descr="left"/>
          <p:cNvPicPr>
            <a:picLocks noChangeAspect="1" noChangeArrowheads="1"/>
          </p:cNvPicPr>
          <p:nvPr/>
        </p:nvPicPr>
        <p:blipFill>
          <a:blip r:embed="rId2" cstate="print"/>
          <a:srcRect/>
          <a:stretch>
            <a:fillRect/>
          </a:stretch>
        </p:blipFill>
        <p:spPr bwMode="auto">
          <a:xfrm>
            <a:off x="0" y="0"/>
            <a:ext cx="9144000" cy="803275"/>
          </a:xfrm>
          <a:prstGeom prst="rect">
            <a:avLst/>
          </a:prstGeom>
          <a:noFill/>
          <a:ln w="9525">
            <a:noFill/>
            <a:miter lim="800000"/>
            <a:headEnd/>
            <a:tailEnd/>
          </a:ln>
        </p:spPr>
      </p:pic>
      <p:pic>
        <p:nvPicPr>
          <p:cNvPr id="4" name="Picture 20" descr="left"/>
          <p:cNvPicPr>
            <a:picLocks noChangeAspect="1" noChangeArrowheads="1"/>
          </p:cNvPicPr>
          <p:nvPr/>
        </p:nvPicPr>
        <p:blipFill>
          <a:blip r:embed="rId2" cstate="print"/>
          <a:srcRect/>
          <a:stretch>
            <a:fillRect/>
          </a:stretch>
        </p:blipFill>
        <p:spPr bwMode="auto">
          <a:xfrm>
            <a:off x="0" y="6054725"/>
            <a:ext cx="9144000" cy="803275"/>
          </a:xfrm>
          <a:prstGeom prst="rect">
            <a:avLst/>
          </a:prstGeom>
          <a:noFill/>
          <a:ln w="9525">
            <a:noFill/>
            <a:miter lim="800000"/>
            <a:headEnd/>
            <a:tailEnd/>
          </a:ln>
        </p:spPr>
      </p:pic>
      <p:sp>
        <p:nvSpPr>
          <p:cNvPr id="65555" name="Rectangle 19"/>
          <p:cNvSpPr>
            <a:spLocks noGrp="1" noChangeArrowheads="1"/>
          </p:cNvSpPr>
          <p:nvPr>
            <p:ph type="subTitle" sz="quarter" idx="1"/>
          </p:nvPr>
        </p:nvSpPr>
        <p:spPr>
          <a:xfrm>
            <a:off x="838200" y="3886200"/>
            <a:ext cx="7543800" cy="1371600"/>
          </a:xfrm>
          <a:ln w="57150">
            <a:solidFill>
              <a:srgbClr val="FF9900"/>
            </a:solidFill>
          </a:ln>
        </p:spPr>
        <p:txBody>
          <a:bodyPr anchor="ctr"/>
          <a:lstStyle>
            <a:lvl1pPr marL="0" indent="0" algn="ctr">
              <a:buFont typeface="Wingdings" pitchFamily="2" charset="2"/>
              <a:buNone/>
              <a:defRPr b="1">
                <a:solidFill>
                  <a:srgbClr val="336699"/>
                </a:solidFill>
              </a:defRPr>
            </a:lvl1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4150" y="381000"/>
            <a:ext cx="2000250" cy="5334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3400" y="381000"/>
            <a:ext cx="5848350" cy="5334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001000" cy="1143000"/>
          </a:xfrm>
        </p:spPr>
        <p:txBody>
          <a:bodyPr/>
          <a:lstStyle/>
          <a:p>
            <a:r>
              <a:rPr lang="en-US"/>
              <a:t>Click to edit Master title style</a:t>
            </a:r>
          </a:p>
        </p:txBody>
      </p:sp>
      <p:sp>
        <p:nvSpPr>
          <p:cNvPr id="3" name="Text Placeholder 2"/>
          <p:cNvSpPr>
            <a:spLocks noGrp="1"/>
          </p:cNvSpPr>
          <p:nvPr>
            <p:ph type="body" sz="half" idx="1"/>
          </p:nvPr>
        </p:nvSpPr>
        <p:spPr>
          <a:xfrm>
            <a:off x="533400" y="1752600"/>
            <a:ext cx="3924300" cy="3962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0100" y="1752600"/>
            <a:ext cx="3924300" cy="3962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D35305CF-B1D1-4A10-8006-D15510286E02}" type="slidenum">
              <a:rPr lang="en-US"/>
              <a:pPr>
                <a:defRPr/>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F21D8A8B-7DBD-494E-BC39-6C0CF69CD8E9}" type="slidenum">
              <a:rPr lang="en-US"/>
              <a:pPr>
                <a:defRPr/>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13F59C9E-97FC-4F05-84C6-A6BEF708E94D}" type="slidenum">
              <a:rPr lang="en-US"/>
              <a:pPr>
                <a:defRPr/>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2FDD798C-0538-4A59-BCEE-F6920C8EEA04}" type="slidenum">
              <a:rPr lang="en-US"/>
              <a:pPr>
                <a:defRPr/>
              </a:pPr>
              <a:t>‹#›</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5E84E988-66BA-474D-8A11-A5E78CE894F5}" type="slidenum">
              <a:rPr lang="en-US"/>
              <a:pPr>
                <a:defRPr/>
              </a:pPr>
              <a:t>‹#›</a:t>
            </a:fld>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A751BB21-47AA-4BF3-B13B-74793B54527A}"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416F398E-F4AE-47AF-9AC0-EE3229E67801}" type="slidenum">
              <a:rPr lang="en-US"/>
              <a:pPr>
                <a:defRPr/>
              </a:pPr>
              <a:t>‹#›</a:t>
            </a:fld>
            <a:endParaRPr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C1C420FB-48F1-431A-B258-C48F5F6DF1E4}" type="slidenum">
              <a:rPr lang="en-US"/>
              <a:pPr>
                <a:defRPr/>
              </a:pPr>
              <a:t>‹#›</a:t>
            </a:fld>
            <a:endParaRPr 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2F95C034-B4BD-49F6-8D6B-D781D3126A13}" type="slidenum">
              <a:rPr lang="en-US"/>
              <a:pPr>
                <a:defRPr/>
              </a:pPr>
              <a:t>‹#›</a:t>
            </a:fld>
            <a:endParaRPr 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7581E2C7-783F-4FBB-919D-3BD42EB1724A}" type="slidenum">
              <a:rPr lang="en-US"/>
              <a:pPr>
                <a:defRPr/>
              </a:pPr>
              <a:t>‹#›</a:t>
            </a:fld>
            <a:endParaRPr 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E0060ADA-7120-4675-B9E7-B6395FDAFCFE}"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3400" y="1752600"/>
            <a:ext cx="3924300" cy="3962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0100" y="1752600"/>
            <a:ext cx="3924300" cy="3962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14"/>
          <p:cNvSpPr>
            <a:spLocks noGrp="1" noChangeArrowheads="1"/>
          </p:cNvSpPr>
          <p:nvPr>
            <p:ph type="title"/>
          </p:nvPr>
        </p:nvSpPr>
        <p:spPr bwMode="auto">
          <a:xfrm>
            <a:off x="533400" y="381000"/>
            <a:ext cx="8001000" cy="1143000"/>
          </a:xfrm>
          <a:prstGeom prst="rect">
            <a:avLst/>
          </a:prstGeom>
          <a:noFill/>
          <a:ln w="57150">
            <a:solidFill>
              <a:srgbClr val="FF9900"/>
            </a:solid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1" name="Rectangle 15"/>
          <p:cNvSpPr>
            <a:spLocks noGrp="1" noChangeArrowheads="1"/>
          </p:cNvSpPr>
          <p:nvPr>
            <p:ph type="body" idx="1"/>
          </p:nvPr>
        </p:nvSpPr>
        <p:spPr bwMode="auto">
          <a:xfrm>
            <a:off x="533400" y="1752600"/>
            <a:ext cx="8001000" cy="3962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2052" name="Picture 16" descr="left"/>
          <p:cNvPicPr>
            <a:picLocks noChangeAspect="1" noChangeArrowheads="1"/>
          </p:cNvPicPr>
          <p:nvPr userDrawn="1"/>
        </p:nvPicPr>
        <p:blipFill>
          <a:blip r:embed="rId15" cstate="print"/>
          <a:srcRect/>
          <a:stretch>
            <a:fillRect/>
          </a:stretch>
        </p:blipFill>
        <p:spPr bwMode="auto">
          <a:xfrm>
            <a:off x="0" y="6096000"/>
            <a:ext cx="9144000" cy="762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282" r:id="rId1"/>
    <p:sldLayoutId id="2147484259" r:id="rId2"/>
    <p:sldLayoutId id="2147484260" r:id="rId3"/>
    <p:sldLayoutId id="2147484261" r:id="rId4"/>
    <p:sldLayoutId id="2147484262" r:id="rId5"/>
    <p:sldLayoutId id="2147484263" r:id="rId6"/>
    <p:sldLayoutId id="2147484264" r:id="rId7"/>
    <p:sldLayoutId id="2147484265" r:id="rId8"/>
    <p:sldLayoutId id="2147484266" r:id="rId9"/>
    <p:sldLayoutId id="2147484267" r:id="rId10"/>
    <p:sldLayoutId id="2147484268" r:id="rId11"/>
    <p:sldLayoutId id="2147484269" r:id="rId12"/>
    <p:sldLayoutId id="2147484270" r:id="rId13"/>
  </p:sldLayoutIdLst>
  <p:hf hdr="0" ftr="0" dt="0"/>
  <p:txStyles>
    <p:titleStyle>
      <a:lvl1pPr algn="ctr" rtl="0" eaLnBrk="0" fontAlgn="base" hangingPunct="0">
        <a:spcBef>
          <a:spcPct val="0"/>
        </a:spcBef>
        <a:spcAft>
          <a:spcPct val="0"/>
        </a:spcAft>
        <a:defRPr sz="3600" b="1">
          <a:solidFill>
            <a:srgbClr val="336699"/>
          </a:solidFill>
          <a:latin typeface="+mj-lt"/>
          <a:ea typeface="+mj-ea"/>
          <a:cs typeface="+mj-cs"/>
        </a:defRPr>
      </a:lvl1pPr>
      <a:lvl2pPr algn="ctr" rtl="0" eaLnBrk="0" fontAlgn="base" hangingPunct="0">
        <a:spcBef>
          <a:spcPct val="0"/>
        </a:spcBef>
        <a:spcAft>
          <a:spcPct val="0"/>
        </a:spcAft>
        <a:defRPr sz="3600" b="1">
          <a:solidFill>
            <a:srgbClr val="336699"/>
          </a:solidFill>
          <a:latin typeface="Arial" charset="0"/>
        </a:defRPr>
      </a:lvl2pPr>
      <a:lvl3pPr algn="ctr" rtl="0" eaLnBrk="0" fontAlgn="base" hangingPunct="0">
        <a:spcBef>
          <a:spcPct val="0"/>
        </a:spcBef>
        <a:spcAft>
          <a:spcPct val="0"/>
        </a:spcAft>
        <a:defRPr sz="3600" b="1">
          <a:solidFill>
            <a:srgbClr val="336699"/>
          </a:solidFill>
          <a:latin typeface="Arial" charset="0"/>
        </a:defRPr>
      </a:lvl3pPr>
      <a:lvl4pPr algn="ctr" rtl="0" eaLnBrk="0" fontAlgn="base" hangingPunct="0">
        <a:spcBef>
          <a:spcPct val="0"/>
        </a:spcBef>
        <a:spcAft>
          <a:spcPct val="0"/>
        </a:spcAft>
        <a:defRPr sz="3600" b="1">
          <a:solidFill>
            <a:srgbClr val="336699"/>
          </a:solidFill>
          <a:latin typeface="Arial" charset="0"/>
        </a:defRPr>
      </a:lvl4pPr>
      <a:lvl5pPr algn="ctr" rtl="0" eaLnBrk="0" fontAlgn="base" hangingPunct="0">
        <a:spcBef>
          <a:spcPct val="0"/>
        </a:spcBef>
        <a:spcAft>
          <a:spcPct val="0"/>
        </a:spcAft>
        <a:defRPr sz="3600" b="1">
          <a:solidFill>
            <a:srgbClr val="336699"/>
          </a:solidFill>
          <a:latin typeface="Arial" charset="0"/>
        </a:defRPr>
      </a:lvl5pPr>
      <a:lvl6pPr marL="457200" algn="ctr" rtl="0" fontAlgn="base">
        <a:spcBef>
          <a:spcPct val="0"/>
        </a:spcBef>
        <a:spcAft>
          <a:spcPct val="0"/>
        </a:spcAft>
        <a:defRPr sz="3600" b="1">
          <a:solidFill>
            <a:srgbClr val="336699"/>
          </a:solidFill>
          <a:latin typeface="Arial" charset="0"/>
        </a:defRPr>
      </a:lvl6pPr>
      <a:lvl7pPr marL="914400" algn="ctr" rtl="0" fontAlgn="base">
        <a:spcBef>
          <a:spcPct val="0"/>
        </a:spcBef>
        <a:spcAft>
          <a:spcPct val="0"/>
        </a:spcAft>
        <a:defRPr sz="3600" b="1">
          <a:solidFill>
            <a:srgbClr val="336699"/>
          </a:solidFill>
          <a:latin typeface="Arial" charset="0"/>
        </a:defRPr>
      </a:lvl7pPr>
      <a:lvl8pPr marL="1371600" algn="ctr" rtl="0" fontAlgn="base">
        <a:spcBef>
          <a:spcPct val="0"/>
        </a:spcBef>
        <a:spcAft>
          <a:spcPct val="0"/>
        </a:spcAft>
        <a:defRPr sz="3600" b="1">
          <a:solidFill>
            <a:srgbClr val="336699"/>
          </a:solidFill>
          <a:latin typeface="Arial" charset="0"/>
        </a:defRPr>
      </a:lvl8pPr>
      <a:lvl9pPr marL="1828800" algn="ctr" rtl="0" fontAlgn="base">
        <a:spcBef>
          <a:spcPct val="0"/>
        </a:spcBef>
        <a:spcAft>
          <a:spcPct val="0"/>
        </a:spcAft>
        <a:defRPr sz="3600" b="1">
          <a:solidFill>
            <a:srgbClr val="336699"/>
          </a:solidFill>
          <a:latin typeface="Arial" charset="0"/>
        </a:defRPr>
      </a:lvl9pPr>
    </p:titleStyle>
    <p:bodyStyle>
      <a:lvl1pPr marL="342900" indent="-342900" algn="l" rtl="0" eaLnBrk="0" fontAlgn="base" hangingPunct="0">
        <a:spcBef>
          <a:spcPct val="20000"/>
        </a:spcBef>
        <a:spcAft>
          <a:spcPct val="0"/>
        </a:spcAft>
        <a:buClr>
          <a:srgbClr val="FF9900"/>
        </a:buClr>
        <a:buFont typeface="Wingdings" pitchFamily="2" charset="2"/>
        <a:buChar char="Ø"/>
        <a:defRPr sz="3200">
          <a:solidFill>
            <a:srgbClr val="000000"/>
          </a:solidFill>
          <a:latin typeface="+mn-lt"/>
          <a:ea typeface="+mn-ea"/>
          <a:cs typeface="+mn-cs"/>
        </a:defRPr>
      </a:lvl1pPr>
      <a:lvl2pPr marL="742950" indent="-285750" algn="l" rtl="0" eaLnBrk="0" fontAlgn="base" hangingPunct="0">
        <a:spcBef>
          <a:spcPct val="20000"/>
        </a:spcBef>
        <a:spcAft>
          <a:spcPct val="0"/>
        </a:spcAft>
        <a:buClr>
          <a:srgbClr val="336699"/>
        </a:buClr>
        <a:buFont typeface="Wingdings" pitchFamily="2" charset="2"/>
        <a:buChar char="§"/>
        <a:defRPr sz="3200">
          <a:solidFill>
            <a:srgbClr val="000000"/>
          </a:solidFill>
          <a:latin typeface="+mn-lt"/>
        </a:defRPr>
      </a:lvl2pPr>
      <a:lvl3pPr marL="1143000" indent="-228600" algn="l" rtl="0" eaLnBrk="0" fontAlgn="base" hangingPunct="0">
        <a:spcBef>
          <a:spcPct val="20000"/>
        </a:spcBef>
        <a:spcAft>
          <a:spcPct val="0"/>
        </a:spcAft>
        <a:buClr>
          <a:srgbClr val="FF9900"/>
        </a:buClr>
        <a:buFont typeface="Wingdings" pitchFamily="2" charset="2"/>
        <a:buChar char="ü"/>
        <a:defRPr sz="3200">
          <a:solidFill>
            <a:srgbClr val="000000"/>
          </a:solidFill>
          <a:latin typeface="+mn-lt"/>
        </a:defRPr>
      </a:lvl3pPr>
      <a:lvl4pPr marL="1600200" indent="-228600" algn="l" rtl="0" eaLnBrk="0" fontAlgn="base" hangingPunct="0">
        <a:spcBef>
          <a:spcPct val="20000"/>
        </a:spcBef>
        <a:spcAft>
          <a:spcPct val="0"/>
        </a:spcAft>
        <a:buClr>
          <a:srgbClr val="FF9900"/>
        </a:buClr>
        <a:buFont typeface="Monotype Sorts"/>
        <a:buChar char="u"/>
        <a:defRPr sz="3200">
          <a:solidFill>
            <a:srgbClr val="000000"/>
          </a:solidFill>
          <a:latin typeface="+mn-lt"/>
        </a:defRPr>
      </a:lvl4pPr>
      <a:lvl5pPr marL="2057400" indent="-228600" algn="l" rtl="0" eaLnBrk="0" fontAlgn="base" hangingPunct="0">
        <a:spcBef>
          <a:spcPct val="20000"/>
        </a:spcBef>
        <a:spcAft>
          <a:spcPct val="0"/>
        </a:spcAft>
        <a:buClr>
          <a:srgbClr val="336699"/>
        </a:buClr>
        <a:buChar char="•"/>
        <a:defRPr sz="3200">
          <a:solidFill>
            <a:srgbClr val="000000"/>
          </a:solidFill>
          <a:latin typeface="+mn-lt"/>
        </a:defRPr>
      </a:lvl5pPr>
      <a:lvl6pPr marL="2514600" indent="-228600" algn="l" rtl="0" fontAlgn="base">
        <a:spcBef>
          <a:spcPct val="20000"/>
        </a:spcBef>
        <a:spcAft>
          <a:spcPct val="0"/>
        </a:spcAft>
        <a:buClr>
          <a:srgbClr val="336699"/>
        </a:buClr>
        <a:buChar char="•"/>
        <a:defRPr sz="3200">
          <a:solidFill>
            <a:srgbClr val="000000"/>
          </a:solidFill>
          <a:latin typeface="+mn-lt"/>
        </a:defRPr>
      </a:lvl6pPr>
      <a:lvl7pPr marL="2971800" indent="-228600" algn="l" rtl="0" fontAlgn="base">
        <a:spcBef>
          <a:spcPct val="20000"/>
        </a:spcBef>
        <a:spcAft>
          <a:spcPct val="0"/>
        </a:spcAft>
        <a:buClr>
          <a:srgbClr val="336699"/>
        </a:buClr>
        <a:buChar char="•"/>
        <a:defRPr sz="3200">
          <a:solidFill>
            <a:srgbClr val="000000"/>
          </a:solidFill>
          <a:latin typeface="+mn-lt"/>
        </a:defRPr>
      </a:lvl7pPr>
      <a:lvl8pPr marL="3429000" indent="-228600" algn="l" rtl="0" fontAlgn="base">
        <a:spcBef>
          <a:spcPct val="20000"/>
        </a:spcBef>
        <a:spcAft>
          <a:spcPct val="0"/>
        </a:spcAft>
        <a:buClr>
          <a:srgbClr val="336699"/>
        </a:buClr>
        <a:buChar char="•"/>
        <a:defRPr sz="3200">
          <a:solidFill>
            <a:srgbClr val="000000"/>
          </a:solidFill>
          <a:latin typeface="+mn-lt"/>
        </a:defRPr>
      </a:lvl8pPr>
      <a:lvl9pPr marL="3886200" indent="-228600" algn="l" rtl="0" fontAlgn="base">
        <a:spcBef>
          <a:spcPct val="20000"/>
        </a:spcBef>
        <a:spcAft>
          <a:spcPct val="0"/>
        </a:spcAft>
        <a:buClr>
          <a:srgbClr val="336699"/>
        </a:buClr>
        <a:buChar char="•"/>
        <a:defRPr sz="32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3075"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dirty="0">
                <a:solidFill>
                  <a:schemeClr val="tx1">
                    <a:tint val="75000"/>
                  </a:schemeClr>
                </a:solidFill>
              </a:defRPr>
            </a:lvl1pPr>
          </a:lstStyle>
          <a:p>
            <a:pPr>
              <a:defRPr/>
            </a:pP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dirty="0">
                <a:solidFill>
                  <a:schemeClr val="tx1">
                    <a:tint val="75000"/>
                  </a:schemeClr>
                </a:solidFill>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D39F2DBE-F4E1-44B0-AF13-52F0D349378A}"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4271" r:id="rId1"/>
    <p:sldLayoutId id="2147484272" r:id="rId2"/>
    <p:sldLayoutId id="2147484273" r:id="rId3"/>
    <p:sldLayoutId id="2147484274" r:id="rId4"/>
    <p:sldLayoutId id="2147484275" r:id="rId5"/>
    <p:sldLayoutId id="2147484276" r:id="rId6"/>
    <p:sldLayoutId id="2147484277" r:id="rId7"/>
    <p:sldLayoutId id="2147484278" r:id="rId8"/>
    <p:sldLayoutId id="2147484279" r:id="rId9"/>
    <p:sldLayoutId id="2147484280" r:id="rId10"/>
    <p:sldLayoutId id="2147484281"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s://www.gpo.gov/fdsys/pkg/FR-2018-04-16/pdf/2018-07179.pdf" TargetMode="External"/><Relationship Id="rId2" Type="http://schemas.openxmlformats.org/officeDocument/2006/relationships/hyperlink" Target="http://www.hfma.org/WorkArea/DownloadAsset.aspx?id=60494" TargetMode="External"/><Relationship Id="rId1" Type="http://schemas.openxmlformats.org/officeDocument/2006/relationships/slideLayout" Target="../slideLayouts/slideLayout3.xml"/><Relationship Id="rId6" Type="http://schemas.openxmlformats.org/officeDocument/2006/relationships/hyperlink" Target="http://www.hfma.org/Content.aspx?id=60258&amp;utm_source=Real%20Magnet&amp;utm_medium=email&amp;utm_campaign=124728761" TargetMode="External"/><Relationship Id="rId5" Type="http://schemas.openxmlformats.org/officeDocument/2006/relationships/hyperlink" Target="https://www.cms.gov/Medicare/Health-Plans/MedicareAdvtgSpecRateStats/Downloads/Announcement2019.pdf" TargetMode="External"/><Relationship Id="rId4" Type="http://schemas.openxmlformats.org/officeDocument/2006/relationships/hyperlink" Target="https://www.cms.gov/Newsroom/MediaReleaseDatabase/Fact-sheets/2018-Fact-sheets-items/2018-04-02.html?DLPage=1&amp;DLEntries=10&amp;DLSort=0&amp;DLSortDir=descendin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684ED7A7-3951-4617-B2AB-194B0CE45E35}"/>
              </a:ext>
            </a:extLst>
          </p:cNvPr>
          <p:cNvSpPr>
            <a:spLocks noGrp="1"/>
          </p:cNvSpPr>
          <p:nvPr>
            <p:ph type="subTitle" sz="quarter" idx="1"/>
          </p:nvPr>
        </p:nvSpPr>
        <p:spPr>
          <a:xfrm>
            <a:off x="762000" y="1143000"/>
            <a:ext cx="7543800" cy="1143000"/>
          </a:xfrm>
        </p:spPr>
        <p:txBody>
          <a:bodyPr/>
          <a:lstStyle/>
          <a:p>
            <a:r>
              <a:rPr lang="en-US" dirty="0"/>
              <a:t>HFMA Regulatory Overview</a:t>
            </a:r>
          </a:p>
          <a:p>
            <a:endParaRPr lang="en-US" dirty="0"/>
          </a:p>
        </p:txBody>
      </p:sp>
      <p:sp>
        <p:nvSpPr>
          <p:cNvPr id="4" name="Rectangle 3">
            <a:extLst>
              <a:ext uri="{FF2B5EF4-FFF2-40B4-BE49-F238E27FC236}">
                <a16:creationId xmlns:a16="http://schemas.microsoft.com/office/drawing/2014/main" id="{E89CA3E1-6D1B-487D-8DB0-254602C8B3EA}"/>
              </a:ext>
            </a:extLst>
          </p:cNvPr>
          <p:cNvSpPr txBox="1">
            <a:spLocks noChangeArrowheads="1"/>
          </p:cNvSpPr>
          <p:nvPr/>
        </p:nvSpPr>
        <p:spPr bwMode="auto">
          <a:xfrm>
            <a:off x="304800" y="2547730"/>
            <a:ext cx="8534400" cy="3200400"/>
          </a:xfrm>
          <a:prstGeom prst="rect">
            <a:avLst/>
          </a:prstGeom>
          <a:noFill/>
          <a:ln w="57150">
            <a:solidFill>
              <a:srgbClr val="FF9900"/>
            </a:solidFill>
            <a:miter lim="800000"/>
            <a:headEnd/>
            <a:tailEnd/>
          </a:ln>
        </p:spPr>
        <p:txBody>
          <a:bodyPr vert="horz" wrap="square" lIns="91440" tIns="45720" rIns="91440" bIns="45720" numCol="1" anchor="ctr" anchorCtr="0" compatLnSpc="1">
            <a:prstTxWarp prst="textNoShape">
              <a:avLst/>
            </a:prstTxWarp>
          </a:bodyPr>
          <a:lstStyle>
            <a:lvl1pPr marL="0" indent="0" algn="ctr" rtl="0" eaLnBrk="0" fontAlgn="base" hangingPunct="0">
              <a:spcBef>
                <a:spcPct val="20000"/>
              </a:spcBef>
              <a:spcAft>
                <a:spcPct val="0"/>
              </a:spcAft>
              <a:buClr>
                <a:srgbClr val="FF9900"/>
              </a:buClr>
              <a:buFont typeface="Wingdings" pitchFamily="2" charset="2"/>
              <a:buNone/>
              <a:defRPr sz="3200" b="1">
                <a:solidFill>
                  <a:srgbClr val="336699"/>
                </a:solidFill>
                <a:latin typeface="+mn-lt"/>
                <a:ea typeface="+mn-ea"/>
                <a:cs typeface="+mn-cs"/>
              </a:defRPr>
            </a:lvl1pPr>
            <a:lvl2pPr marL="742950" indent="-285750" algn="l" rtl="0" eaLnBrk="0" fontAlgn="base" hangingPunct="0">
              <a:spcBef>
                <a:spcPct val="20000"/>
              </a:spcBef>
              <a:spcAft>
                <a:spcPct val="0"/>
              </a:spcAft>
              <a:buClr>
                <a:srgbClr val="336699"/>
              </a:buClr>
              <a:buFont typeface="Wingdings" pitchFamily="2" charset="2"/>
              <a:buChar char="§"/>
              <a:defRPr sz="3200">
                <a:solidFill>
                  <a:srgbClr val="000000"/>
                </a:solidFill>
                <a:latin typeface="+mn-lt"/>
              </a:defRPr>
            </a:lvl2pPr>
            <a:lvl3pPr marL="1143000" indent="-228600" algn="l" rtl="0" eaLnBrk="0" fontAlgn="base" hangingPunct="0">
              <a:spcBef>
                <a:spcPct val="20000"/>
              </a:spcBef>
              <a:spcAft>
                <a:spcPct val="0"/>
              </a:spcAft>
              <a:buClr>
                <a:srgbClr val="FF9900"/>
              </a:buClr>
              <a:buFont typeface="Wingdings" pitchFamily="2" charset="2"/>
              <a:buChar char="ü"/>
              <a:defRPr sz="3200">
                <a:solidFill>
                  <a:srgbClr val="000000"/>
                </a:solidFill>
                <a:latin typeface="+mn-lt"/>
              </a:defRPr>
            </a:lvl3pPr>
            <a:lvl4pPr marL="1600200" indent="-228600" algn="l" rtl="0" eaLnBrk="0" fontAlgn="base" hangingPunct="0">
              <a:spcBef>
                <a:spcPct val="20000"/>
              </a:spcBef>
              <a:spcAft>
                <a:spcPct val="0"/>
              </a:spcAft>
              <a:buClr>
                <a:srgbClr val="FF9900"/>
              </a:buClr>
              <a:buFont typeface="Monotype Sorts"/>
              <a:buChar char="u"/>
              <a:defRPr sz="3200">
                <a:solidFill>
                  <a:srgbClr val="000000"/>
                </a:solidFill>
                <a:latin typeface="+mn-lt"/>
              </a:defRPr>
            </a:lvl4pPr>
            <a:lvl5pPr marL="2057400" indent="-228600" algn="l" rtl="0" eaLnBrk="0" fontAlgn="base" hangingPunct="0">
              <a:spcBef>
                <a:spcPct val="20000"/>
              </a:spcBef>
              <a:spcAft>
                <a:spcPct val="0"/>
              </a:spcAft>
              <a:buClr>
                <a:srgbClr val="336699"/>
              </a:buClr>
              <a:buChar char="•"/>
              <a:defRPr sz="3200">
                <a:solidFill>
                  <a:srgbClr val="000000"/>
                </a:solidFill>
                <a:latin typeface="+mn-lt"/>
              </a:defRPr>
            </a:lvl5pPr>
            <a:lvl6pPr marL="2514600" indent="-228600" algn="l" rtl="0" fontAlgn="base">
              <a:spcBef>
                <a:spcPct val="20000"/>
              </a:spcBef>
              <a:spcAft>
                <a:spcPct val="0"/>
              </a:spcAft>
              <a:buClr>
                <a:srgbClr val="336699"/>
              </a:buClr>
              <a:buChar char="•"/>
              <a:defRPr sz="3200">
                <a:solidFill>
                  <a:srgbClr val="000000"/>
                </a:solidFill>
                <a:latin typeface="+mn-lt"/>
              </a:defRPr>
            </a:lvl6pPr>
            <a:lvl7pPr marL="2971800" indent="-228600" algn="l" rtl="0" fontAlgn="base">
              <a:spcBef>
                <a:spcPct val="20000"/>
              </a:spcBef>
              <a:spcAft>
                <a:spcPct val="0"/>
              </a:spcAft>
              <a:buClr>
                <a:srgbClr val="336699"/>
              </a:buClr>
              <a:buChar char="•"/>
              <a:defRPr sz="3200">
                <a:solidFill>
                  <a:srgbClr val="000000"/>
                </a:solidFill>
                <a:latin typeface="+mn-lt"/>
              </a:defRPr>
            </a:lvl7pPr>
            <a:lvl8pPr marL="3429000" indent="-228600" algn="l" rtl="0" fontAlgn="base">
              <a:spcBef>
                <a:spcPct val="20000"/>
              </a:spcBef>
              <a:spcAft>
                <a:spcPct val="0"/>
              </a:spcAft>
              <a:buClr>
                <a:srgbClr val="336699"/>
              </a:buClr>
              <a:buChar char="•"/>
              <a:defRPr sz="3200">
                <a:solidFill>
                  <a:srgbClr val="000000"/>
                </a:solidFill>
                <a:latin typeface="+mn-lt"/>
              </a:defRPr>
            </a:lvl8pPr>
            <a:lvl9pPr marL="3886200" indent="-228600" algn="l" rtl="0" fontAlgn="base">
              <a:spcBef>
                <a:spcPct val="20000"/>
              </a:spcBef>
              <a:spcAft>
                <a:spcPct val="0"/>
              </a:spcAft>
              <a:buClr>
                <a:srgbClr val="336699"/>
              </a:buClr>
              <a:buChar char="•"/>
              <a:defRPr sz="3200">
                <a:solidFill>
                  <a:srgbClr val="000000"/>
                </a:solidFill>
                <a:latin typeface="+mn-lt"/>
              </a:defRPr>
            </a:lvl9pPr>
          </a:lstStyle>
          <a:p>
            <a:pPr marL="342900" indent="-342900" algn="l">
              <a:buFont typeface="Arial" panose="020B0604020202020204" pitchFamily="34" charset="0"/>
              <a:buChar char="•"/>
            </a:pPr>
            <a:endParaRPr lang="en-US" sz="2000" kern="0" dirty="0"/>
          </a:p>
          <a:p>
            <a:pPr marL="342900" indent="-342900" algn="l">
              <a:buFont typeface="Arial" panose="020B0604020202020204" pitchFamily="34" charset="0"/>
              <a:buChar char="•"/>
            </a:pPr>
            <a:endParaRPr lang="en-US" sz="2000" kern="0" dirty="0"/>
          </a:p>
          <a:p>
            <a:pPr marL="342900" indent="-342900" algn="l">
              <a:buFont typeface="Arial" panose="020B0604020202020204" pitchFamily="34" charset="0"/>
              <a:buChar char="•"/>
            </a:pPr>
            <a:endParaRPr lang="en-US" sz="2000" kern="0" dirty="0"/>
          </a:p>
          <a:p>
            <a:endParaRPr lang="en-US" sz="2400" kern="0" dirty="0"/>
          </a:p>
          <a:p>
            <a:r>
              <a:rPr lang="en-US" sz="2400" kern="0" dirty="0"/>
              <a:t>Medicare Advantage</a:t>
            </a:r>
          </a:p>
          <a:p>
            <a:pPr marL="342900" indent="-342900" algn="l">
              <a:buFont typeface="Arial" panose="020B0604020202020204" pitchFamily="34" charset="0"/>
              <a:buChar char="•"/>
            </a:pPr>
            <a:endParaRPr lang="en-US" sz="2000" kern="0" dirty="0"/>
          </a:p>
          <a:p>
            <a:pPr algn="l"/>
            <a:r>
              <a:rPr lang="en-US" sz="2000" kern="0" dirty="0"/>
              <a:t>An Overview of the Medicare Program; Contract Year 2019 Policy and Technical Changes to the Medicare Advantage, Medicare Cost Plan, Medicare Fee-for-Service, the Medicare Prescription Drug Benefit Programs, and the PACE Program   </a:t>
            </a:r>
          </a:p>
          <a:p>
            <a:pPr marL="342900" indent="-342900" algn="l">
              <a:buFont typeface="Arial" panose="020B0604020202020204" pitchFamily="34" charset="0"/>
              <a:buChar char="•"/>
            </a:pPr>
            <a:endParaRPr lang="en-US" sz="2000" kern="0" dirty="0"/>
          </a:p>
          <a:p>
            <a:pPr marL="342900" indent="-342900" algn="l">
              <a:buFont typeface="Arial" panose="020B0604020202020204" pitchFamily="34" charset="0"/>
              <a:buChar char="•"/>
            </a:pPr>
            <a:endParaRPr lang="en-US" sz="2000" kern="0" dirty="0"/>
          </a:p>
          <a:p>
            <a:pPr marL="342900" indent="-342900" algn="l">
              <a:buFont typeface="Arial" panose="020B0604020202020204" pitchFamily="34" charset="0"/>
              <a:buChar char="•"/>
            </a:pPr>
            <a:endParaRPr lang="en-US" sz="2000" kern="0" dirty="0"/>
          </a:p>
          <a:p>
            <a:pPr marL="342900" indent="-342900">
              <a:buFont typeface="Arial" panose="020B0604020202020204" pitchFamily="34" charset="0"/>
              <a:buChar char="•"/>
            </a:pPr>
            <a:endParaRPr lang="en-US" sz="2000" kern="0" dirty="0"/>
          </a:p>
        </p:txBody>
      </p:sp>
    </p:spTree>
    <p:extLst>
      <p:ext uri="{BB962C8B-B14F-4D97-AF65-F5344CB8AC3E}">
        <p14:creationId xmlns:p14="http://schemas.microsoft.com/office/powerpoint/2010/main" val="39080946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AD1448-B217-4E42-B75D-DA73490D9328}"/>
              </a:ext>
            </a:extLst>
          </p:cNvPr>
          <p:cNvSpPr>
            <a:spLocks noGrp="1"/>
          </p:cNvSpPr>
          <p:nvPr>
            <p:ph type="title"/>
          </p:nvPr>
        </p:nvSpPr>
        <p:spPr/>
        <p:txBody>
          <a:bodyPr/>
          <a:lstStyle/>
          <a:p>
            <a:r>
              <a:rPr lang="en-US" dirty="0"/>
              <a:t>Major Provisions</a:t>
            </a:r>
          </a:p>
        </p:txBody>
      </p:sp>
      <p:sp>
        <p:nvSpPr>
          <p:cNvPr id="3" name="Content Placeholder 2">
            <a:extLst>
              <a:ext uri="{FF2B5EF4-FFF2-40B4-BE49-F238E27FC236}">
                <a16:creationId xmlns:a16="http://schemas.microsoft.com/office/drawing/2014/main" id="{07C39E60-67F5-4454-AB1D-9243DD4B203D}"/>
              </a:ext>
            </a:extLst>
          </p:cNvPr>
          <p:cNvSpPr>
            <a:spLocks noGrp="1"/>
          </p:cNvSpPr>
          <p:nvPr>
            <p:ph idx="1"/>
          </p:nvPr>
        </p:nvSpPr>
        <p:spPr>
          <a:xfrm>
            <a:off x="533400" y="1752600"/>
            <a:ext cx="8001000" cy="3962400"/>
          </a:xfrm>
        </p:spPr>
        <p:txBody>
          <a:bodyPr/>
          <a:lstStyle/>
          <a:p>
            <a:pPr>
              <a:buFont typeface="Arial" panose="020B0604020202020204" pitchFamily="34" charset="0"/>
              <a:buChar char="•"/>
            </a:pPr>
            <a:r>
              <a:rPr lang="en-US" sz="2000" dirty="0"/>
              <a:t>Implementation of the Comprehensive Addiction &amp; Recovery Act of 2016 (CARA)</a:t>
            </a:r>
          </a:p>
          <a:p>
            <a:pPr>
              <a:buFont typeface="Arial" panose="020B0604020202020204" pitchFamily="34" charset="0"/>
              <a:buChar char="•"/>
            </a:pPr>
            <a:endParaRPr lang="en-US" sz="2000" dirty="0"/>
          </a:p>
          <a:p>
            <a:pPr>
              <a:buFont typeface="Arial" panose="020B0604020202020204" pitchFamily="34" charset="0"/>
              <a:buChar char="•"/>
            </a:pPr>
            <a:r>
              <a:rPr lang="en-US" sz="2000" dirty="0"/>
              <a:t>Revisions to Timing &amp; Method of Disclosure Requirements</a:t>
            </a:r>
          </a:p>
          <a:p>
            <a:pPr>
              <a:buFont typeface="Arial" panose="020B0604020202020204" pitchFamily="34" charset="0"/>
              <a:buChar char="•"/>
            </a:pPr>
            <a:endParaRPr lang="en-US" sz="2000" dirty="0"/>
          </a:p>
          <a:p>
            <a:pPr>
              <a:buFont typeface="Arial" panose="020B0604020202020204" pitchFamily="34" charset="0"/>
              <a:buChar char="•"/>
            </a:pPr>
            <a:r>
              <a:rPr lang="en-US" sz="2000" dirty="0"/>
              <a:t>Preclusion List Requirements for Prescribers in Part D &amp; Individuals &amp; Entities in Medicare Advantage (MA) </a:t>
            </a:r>
          </a:p>
          <a:p>
            <a:pPr>
              <a:buFont typeface="Arial" panose="020B0604020202020204" pitchFamily="34" charset="0"/>
              <a:buChar char="•"/>
            </a:pPr>
            <a:endParaRPr lang="en-US" sz="2000" dirty="0"/>
          </a:p>
          <a:p>
            <a:pPr>
              <a:buFont typeface="Arial" panose="020B0604020202020204" pitchFamily="34" charset="0"/>
              <a:buChar char="•"/>
            </a:pPr>
            <a:endParaRPr lang="en-US" sz="2000" dirty="0"/>
          </a:p>
        </p:txBody>
      </p:sp>
    </p:spTree>
    <p:extLst>
      <p:ext uri="{BB962C8B-B14F-4D97-AF65-F5344CB8AC3E}">
        <p14:creationId xmlns:p14="http://schemas.microsoft.com/office/powerpoint/2010/main" val="4977598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1"/>
          </p:nvPr>
        </p:nvSpPr>
        <p:spPr>
          <a:xfrm>
            <a:off x="644387" y="1342667"/>
            <a:ext cx="7772400" cy="4524729"/>
          </a:xfrm>
        </p:spPr>
        <p:txBody>
          <a:bodyPr/>
          <a:lstStyle/>
          <a:p>
            <a:pPr eaLnBrk="1" hangingPunct="1">
              <a:buFont typeface="Arial" panose="020B0604020202020204" pitchFamily="34" charset="0"/>
              <a:buChar char="•"/>
            </a:pPr>
            <a:r>
              <a:rPr lang="en-US" sz="1400" dirty="0"/>
              <a:t>CMS finalized with modifications to implement the provisions of CARA into the current Part D drug management programs: Overutilization Monitoring System (OMS) &amp; Opioid Drug Utilization Review (DUR).  </a:t>
            </a:r>
          </a:p>
          <a:p>
            <a:pPr marL="0" indent="0" eaLnBrk="1" hangingPunct="1">
              <a:buNone/>
            </a:pPr>
            <a:endParaRPr lang="en-US" sz="1400" dirty="0"/>
          </a:p>
          <a:p>
            <a:pPr eaLnBrk="1" hangingPunct="1">
              <a:buFont typeface="Arial" panose="020B0604020202020204" pitchFamily="34" charset="0"/>
              <a:buChar char="•"/>
            </a:pPr>
            <a:r>
              <a:rPr lang="en-US" sz="1400" dirty="0"/>
              <a:t>Part D plan sponsors may establish a program for beneficiaries at-risk for prescription drug abuse including case management and ability to limit access.</a:t>
            </a:r>
          </a:p>
          <a:p>
            <a:pPr lvl="1" eaLnBrk="1" hangingPunct="1">
              <a:buFont typeface="Courier New" panose="02070309020205020404" pitchFamily="49" charset="0"/>
              <a:buChar char="o"/>
            </a:pPr>
            <a:r>
              <a:rPr lang="en-US" sz="1400" dirty="0"/>
              <a:t>Implement a claim edit to prevent further coverage and abuse</a:t>
            </a:r>
          </a:p>
          <a:p>
            <a:pPr lvl="1" eaLnBrk="1" hangingPunct="1">
              <a:buFont typeface="Courier New" panose="02070309020205020404" pitchFamily="49" charset="0"/>
              <a:buChar char="o"/>
            </a:pPr>
            <a:r>
              <a:rPr lang="en-US" sz="1400" dirty="0"/>
              <a:t>Lock-in requirement applied to beneficiary’s coverage that limits access to frequently abused drugs</a:t>
            </a:r>
          </a:p>
          <a:p>
            <a:pPr marL="457200" lvl="1" indent="0" eaLnBrk="1" hangingPunct="1">
              <a:buNone/>
            </a:pPr>
            <a:endParaRPr lang="en-US" sz="1400" dirty="0"/>
          </a:p>
          <a:p>
            <a:pPr eaLnBrk="1" hangingPunct="1">
              <a:buFont typeface="Arial" panose="020B0604020202020204" pitchFamily="34" charset="0"/>
              <a:buChar char="•"/>
            </a:pPr>
            <a:r>
              <a:rPr lang="en-US" sz="1400" dirty="0"/>
              <a:t>Exempted beneficiaries</a:t>
            </a:r>
          </a:p>
          <a:p>
            <a:pPr lvl="1" eaLnBrk="1" hangingPunct="1">
              <a:buFont typeface="Courier New" panose="02070309020205020404" pitchFamily="49" charset="0"/>
              <a:buChar char="o"/>
            </a:pPr>
            <a:r>
              <a:rPr lang="en-US" sz="1400" dirty="0"/>
              <a:t>Individuals being treated for active cancer-related pain</a:t>
            </a:r>
          </a:p>
          <a:p>
            <a:pPr lvl="1" eaLnBrk="1" hangingPunct="1">
              <a:buFont typeface="Courier New" panose="02070309020205020404" pitchFamily="49" charset="0"/>
              <a:buChar char="o"/>
            </a:pPr>
            <a:r>
              <a:rPr lang="en-US" sz="1400" dirty="0"/>
              <a:t>Enrollee who has elected to receive hospice care or is receiving palliative or end-of-life care</a:t>
            </a:r>
          </a:p>
          <a:p>
            <a:pPr lvl="1" eaLnBrk="1" hangingPunct="1">
              <a:buFont typeface="Courier New" panose="02070309020205020404" pitchFamily="49" charset="0"/>
              <a:buChar char="o"/>
            </a:pPr>
            <a:r>
              <a:rPr lang="en-US" sz="1400" dirty="0"/>
              <a:t>Resident of a long-term care facility, intermediate care facility for mentally disabled, or another facility for which frequently abused drugs are dispensed through a contract with a single pharmacy</a:t>
            </a:r>
          </a:p>
          <a:p>
            <a:pPr lvl="1" eaLnBrk="1" hangingPunct="1">
              <a:buFont typeface="Courier New" panose="02070309020205020404" pitchFamily="49" charset="0"/>
              <a:buChar char="o"/>
            </a:pPr>
            <a:endParaRPr lang="en-US" sz="1400" dirty="0"/>
          </a:p>
          <a:p>
            <a:pPr eaLnBrk="1" hangingPunct="1">
              <a:buFont typeface="Arial" panose="020B0604020202020204" pitchFamily="34" charset="0"/>
              <a:buChar char="•"/>
            </a:pPr>
            <a:endParaRPr lang="en-US" sz="1400" dirty="0"/>
          </a:p>
          <a:p>
            <a:pPr eaLnBrk="1" hangingPunct="1">
              <a:buFont typeface="Arial" panose="020B0604020202020204" pitchFamily="34" charset="0"/>
              <a:buChar char="•"/>
            </a:pPr>
            <a:endParaRPr lang="en-US" sz="1400" dirty="0"/>
          </a:p>
          <a:p>
            <a:pPr eaLnBrk="1" hangingPunct="1">
              <a:buFont typeface="Arial" panose="020B0604020202020204" pitchFamily="34" charset="0"/>
              <a:buChar char="•"/>
            </a:pPr>
            <a:endParaRPr lang="en-US" sz="1400" dirty="0"/>
          </a:p>
          <a:p>
            <a:pPr eaLnBrk="1" hangingPunct="1">
              <a:buFont typeface="Arial" panose="020B0604020202020204" pitchFamily="34" charset="0"/>
              <a:buChar char="•"/>
            </a:pPr>
            <a:endParaRPr lang="en-US" sz="1400" dirty="0"/>
          </a:p>
        </p:txBody>
      </p:sp>
      <p:sp>
        <p:nvSpPr>
          <p:cNvPr id="7172" name="Line 6"/>
          <p:cNvSpPr>
            <a:spLocks noChangeShapeType="1"/>
          </p:cNvSpPr>
          <p:nvPr/>
        </p:nvSpPr>
        <p:spPr bwMode="auto">
          <a:xfrm>
            <a:off x="0" y="990600"/>
            <a:ext cx="9144000" cy="0"/>
          </a:xfrm>
          <a:prstGeom prst="line">
            <a:avLst/>
          </a:prstGeom>
          <a:noFill/>
          <a:ln w="9525">
            <a:solidFill>
              <a:schemeClr val="tx1"/>
            </a:solidFill>
            <a:round/>
            <a:headEnd/>
            <a:tailEnd/>
          </a:ln>
        </p:spPr>
        <p:txBody>
          <a:bodyPr/>
          <a:lstStyle/>
          <a:p>
            <a:endParaRPr lang="en-US" dirty="0"/>
          </a:p>
        </p:txBody>
      </p:sp>
      <p:sp>
        <p:nvSpPr>
          <p:cNvPr id="9" name="Rectangle 8">
            <a:extLst>
              <a:ext uri="{FF2B5EF4-FFF2-40B4-BE49-F238E27FC236}">
                <a16:creationId xmlns:a16="http://schemas.microsoft.com/office/drawing/2014/main" id="{CD434AE3-6AB7-4E94-B87B-422D37CE64F8}"/>
              </a:ext>
            </a:extLst>
          </p:cNvPr>
          <p:cNvSpPr/>
          <p:nvPr/>
        </p:nvSpPr>
        <p:spPr>
          <a:xfrm>
            <a:off x="76200" y="152400"/>
            <a:ext cx="8915400" cy="830997"/>
          </a:xfrm>
          <a:prstGeom prst="rect">
            <a:avLst/>
          </a:prstGeom>
        </p:spPr>
        <p:txBody>
          <a:bodyPr wrap="square">
            <a:spAutoFit/>
          </a:bodyPr>
          <a:lstStyle/>
          <a:p>
            <a:pPr algn="ctr">
              <a:defRPr/>
            </a:pPr>
            <a:r>
              <a:rPr lang="en-US" sz="2400" b="1" kern="0" dirty="0">
                <a:solidFill>
                  <a:srgbClr val="336699"/>
                </a:solidFill>
              </a:rPr>
              <a:t>Implementation of the Comprehensive Addiction &amp; Recover Act of 2016 (CARA)</a:t>
            </a:r>
          </a:p>
        </p:txBody>
      </p:sp>
    </p:spTree>
    <p:extLst>
      <p:ext uri="{BB962C8B-B14F-4D97-AF65-F5344CB8AC3E}">
        <p14:creationId xmlns:p14="http://schemas.microsoft.com/office/powerpoint/2010/main" val="1748412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1"/>
          </p:nvPr>
        </p:nvSpPr>
        <p:spPr>
          <a:xfrm>
            <a:off x="644387" y="1342668"/>
            <a:ext cx="7772400" cy="3925888"/>
          </a:xfrm>
        </p:spPr>
        <p:txBody>
          <a:bodyPr/>
          <a:lstStyle/>
          <a:p>
            <a:pPr eaLnBrk="1" hangingPunct="1">
              <a:buFont typeface="Arial" panose="020B0604020202020204" pitchFamily="34" charset="0"/>
              <a:buChar char="•"/>
            </a:pPr>
            <a:r>
              <a:rPr lang="en-US" sz="1600" dirty="0"/>
              <a:t>CMS finalized the proposal for a change to the timeline that must be met in disclosing certain types of information to enrollees and allows more flexibility in method of delivery.</a:t>
            </a:r>
          </a:p>
          <a:p>
            <a:pPr eaLnBrk="1" hangingPunct="1">
              <a:buFont typeface="Arial" panose="020B0604020202020204" pitchFamily="34" charset="0"/>
              <a:buChar char="•"/>
            </a:pPr>
            <a:endParaRPr lang="en-US" sz="1600" dirty="0"/>
          </a:p>
          <a:p>
            <a:pPr eaLnBrk="1" hangingPunct="1">
              <a:buFont typeface="Arial" panose="020B0604020202020204" pitchFamily="34" charset="0"/>
              <a:buChar char="•"/>
            </a:pPr>
            <a:r>
              <a:rPr lang="en-US" sz="1600" dirty="0"/>
              <a:t>Evidence of Coverage (EOC), provider or pharmacy directory, and formulary will now be  required to be provided by the first day of the annual enrollment period instead of 15 days prior.  Plans are required to provide hardcopy mailings of the Annual Notice of Change (ANOC) 15 days prior to the open enrollment period.</a:t>
            </a:r>
          </a:p>
          <a:p>
            <a:pPr eaLnBrk="1" hangingPunct="1">
              <a:buFont typeface="Arial" panose="020B0604020202020204" pitchFamily="34" charset="0"/>
              <a:buChar char="•"/>
            </a:pPr>
            <a:endParaRPr lang="en-US" sz="1600" dirty="0"/>
          </a:p>
          <a:p>
            <a:pPr eaLnBrk="1" hangingPunct="1">
              <a:buFont typeface="Arial" panose="020B0604020202020204" pitchFamily="34" charset="0"/>
              <a:buChar char="•"/>
            </a:pPr>
            <a:r>
              <a:rPr lang="en-US" sz="1600" dirty="0"/>
              <a:t>Plans may post certain documents electronically, including the EOC, and provide a hardcopy only upon request.</a:t>
            </a:r>
          </a:p>
          <a:p>
            <a:pPr eaLnBrk="1" hangingPunct="1">
              <a:buFont typeface="Arial" panose="020B0604020202020204" pitchFamily="34" charset="0"/>
              <a:buChar char="•"/>
            </a:pPr>
            <a:endParaRPr lang="en-US" sz="1600" dirty="0"/>
          </a:p>
          <a:p>
            <a:pPr eaLnBrk="1" hangingPunct="1">
              <a:buFont typeface="Arial" panose="020B0604020202020204" pitchFamily="34" charset="0"/>
              <a:buChar char="•"/>
            </a:pPr>
            <a:endParaRPr lang="en-US" sz="1400" dirty="0"/>
          </a:p>
        </p:txBody>
      </p:sp>
      <p:sp>
        <p:nvSpPr>
          <p:cNvPr id="7172" name="Line 6"/>
          <p:cNvSpPr>
            <a:spLocks noChangeShapeType="1"/>
          </p:cNvSpPr>
          <p:nvPr/>
        </p:nvSpPr>
        <p:spPr bwMode="auto">
          <a:xfrm>
            <a:off x="0" y="990600"/>
            <a:ext cx="9144000" cy="0"/>
          </a:xfrm>
          <a:prstGeom prst="line">
            <a:avLst/>
          </a:prstGeom>
          <a:noFill/>
          <a:ln w="9525">
            <a:solidFill>
              <a:schemeClr val="tx1"/>
            </a:solidFill>
            <a:round/>
            <a:headEnd/>
            <a:tailEnd/>
          </a:ln>
        </p:spPr>
        <p:txBody>
          <a:bodyPr/>
          <a:lstStyle/>
          <a:p>
            <a:endParaRPr lang="en-US" dirty="0"/>
          </a:p>
        </p:txBody>
      </p:sp>
      <p:sp>
        <p:nvSpPr>
          <p:cNvPr id="9" name="Rectangle 8">
            <a:extLst>
              <a:ext uri="{FF2B5EF4-FFF2-40B4-BE49-F238E27FC236}">
                <a16:creationId xmlns:a16="http://schemas.microsoft.com/office/drawing/2014/main" id="{CD434AE3-6AB7-4E94-B87B-422D37CE64F8}"/>
              </a:ext>
            </a:extLst>
          </p:cNvPr>
          <p:cNvSpPr/>
          <p:nvPr/>
        </p:nvSpPr>
        <p:spPr>
          <a:xfrm>
            <a:off x="76200" y="152400"/>
            <a:ext cx="8915400" cy="461665"/>
          </a:xfrm>
          <a:prstGeom prst="rect">
            <a:avLst/>
          </a:prstGeom>
        </p:spPr>
        <p:txBody>
          <a:bodyPr wrap="square">
            <a:spAutoFit/>
          </a:bodyPr>
          <a:lstStyle/>
          <a:p>
            <a:pPr algn="ctr">
              <a:defRPr/>
            </a:pPr>
            <a:r>
              <a:rPr lang="en-US" sz="2400" b="1" kern="0" dirty="0">
                <a:solidFill>
                  <a:srgbClr val="336699"/>
                </a:solidFill>
              </a:rPr>
              <a:t>Revisions to Timing &amp; Method Disclosure Requirements</a:t>
            </a:r>
          </a:p>
        </p:txBody>
      </p:sp>
    </p:spTree>
    <p:extLst>
      <p:ext uri="{BB962C8B-B14F-4D97-AF65-F5344CB8AC3E}">
        <p14:creationId xmlns:p14="http://schemas.microsoft.com/office/powerpoint/2010/main" val="13789133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1"/>
          </p:nvPr>
        </p:nvSpPr>
        <p:spPr>
          <a:xfrm>
            <a:off x="644387" y="1342668"/>
            <a:ext cx="7772400" cy="3925888"/>
          </a:xfrm>
        </p:spPr>
        <p:txBody>
          <a:bodyPr/>
          <a:lstStyle/>
          <a:p>
            <a:pPr eaLnBrk="1" hangingPunct="1">
              <a:buFont typeface="Arial" panose="020B0604020202020204" pitchFamily="34" charset="0"/>
              <a:buChar char="•"/>
            </a:pPr>
            <a:r>
              <a:rPr lang="en-US" sz="1400" dirty="0"/>
              <a:t>CMS finalized the proposal to eliminate the requirement that providers and suppliers be enrolled in the Medicare program in order to provide services to enrollees.  CMS will use a “Preclusion List”  policy in lieu of current enrollment requirements for providers and suppliers.</a:t>
            </a:r>
          </a:p>
          <a:p>
            <a:pPr eaLnBrk="1" hangingPunct="1">
              <a:buFont typeface="Arial" panose="020B0604020202020204" pitchFamily="34" charset="0"/>
              <a:buChar char="•"/>
            </a:pPr>
            <a:endParaRPr lang="en-US" sz="1400" dirty="0"/>
          </a:p>
          <a:p>
            <a:pPr eaLnBrk="1" hangingPunct="1">
              <a:buFont typeface="Arial" panose="020B0604020202020204" pitchFamily="34" charset="0"/>
              <a:buChar char="•"/>
            </a:pPr>
            <a:r>
              <a:rPr lang="en-US" sz="1400" dirty="0"/>
              <a:t>CMS will compile a Preclusion List of individuals or entities who are currently revoked from Medicare, are under a reenrollment bar, and CMS determines the underlying conduct that led to the revocations is detrimental; or have engaged in behavior for which CMS could have revoked the prescriber to the extent applicable if they had been enrolled in Medicare, and CMS determines the underlying conduct that would have led to revocations is detrimental to the Medicare program. </a:t>
            </a:r>
          </a:p>
          <a:p>
            <a:pPr eaLnBrk="1" hangingPunct="1">
              <a:buFont typeface="Arial" panose="020B0604020202020204" pitchFamily="34" charset="0"/>
              <a:buChar char="•"/>
            </a:pPr>
            <a:endParaRPr lang="en-US" sz="1400" dirty="0"/>
          </a:p>
          <a:p>
            <a:pPr eaLnBrk="1" hangingPunct="1">
              <a:buFont typeface="Arial" panose="020B0604020202020204" pitchFamily="34" charset="0"/>
              <a:buChar char="•"/>
            </a:pPr>
            <a:r>
              <a:rPr lang="en-US" sz="1400" dirty="0"/>
              <a:t>MAOs and prescribers are required to deny claims by individuals or entities on the preclusion list.  There is no exception for emergency or urgently needed services.</a:t>
            </a:r>
          </a:p>
          <a:p>
            <a:pPr eaLnBrk="1" hangingPunct="1">
              <a:buFont typeface="Arial" panose="020B0604020202020204" pitchFamily="34" charset="0"/>
              <a:buChar char="•"/>
            </a:pPr>
            <a:endParaRPr lang="en-US" sz="1400" dirty="0"/>
          </a:p>
          <a:p>
            <a:pPr eaLnBrk="1" hangingPunct="1">
              <a:buFont typeface="Arial" panose="020B0604020202020204" pitchFamily="34" charset="0"/>
              <a:buChar char="•"/>
            </a:pPr>
            <a:endParaRPr lang="en-US" sz="1400" dirty="0"/>
          </a:p>
        </p:txBody>
      </p:sp>
      <p:sp>
        <p:nvSpPr>
          <p:cNvPr id="7172" name="Line 6"/>
          <p:cNvSpPr>
            <a:spLocks noChangeShapeType="1"/>
          </p:cNvSpPr>
          <p:nvPr/>
        </p:nvSpPr>
        <p:spPr bwMode="auto">
          <a:xfrm>
            <a:off x="0" y="990600"/>
            <a:ext cx="9144000" cy="0"/>
          </a:xfrm>
          <a:prstGeom prst="line">
            <a:avLst/>
          </a:prstGeom>
          <a:noFill/>
          <a:ln w="9525">
            <a:solidFill>
              <a:schemeClr val="tx1"/>
            </a:solidFill>
            <a:round/>
            <a:headEnd/>
            <a:tailEnd/>
          </a:ln>
        </p:spPr>
        <p:txBody>
          <a:bodyPr/>
          <a:lstStyle/>
          <a:p>
            <a:endParaRPr lang="en-US" dirty="0"/>
          </a:p>
        </p:txBody>
      </p:sp>
      <p:sp>
        <p:nvSpPr>
          <p:cNvPr id="9" name="Rectangle 8">
            <a:extLst>
              <a:ext uri="{FF2B5EF4-FFF2-40B4-BE49-F238E27FC236}">
                <a16:creationId xmlns:a16="http://schemas.microsoft.com/office/drawing/2014/main" id="{CD434AE3-6AB7-4E94-B87B-422D37CE64F8}"/>
              </a:ext>
            </a:extLst>
          </p:cNvPr>
          <p:cNvSpPr/>
          <p:nvPr/>
        </p:nvSpPr>
        <p:spPr>
          <a:xfrm>
            <a:off x="76200" y="152400"/>
            <a:ext cx="8915400" cy="1200329"/>
          </a:xfrm>
          <a:prstGeom prst="rect">
            <a:avLst/>
          </a:prstGeom>
        </p:spPr>
        <p:txBody>
          <a:bodyPr wrap="square">
            <a:spAutoFit/>
          </a:bodyPr>
          <a:lstStyle/>
          <a:p>
            <a:pPr algn="ctr">
              <a:defRPr/>
            </a:pPr>
            <a:r>
              <a:rPr lang="en-US" sz="2400" b="1" dirty="0">
                <a:solidFill>
                  <a:srgbClr val="0060A8"/>
                </a:solidFill>
                <a:latin typeface="+mj-lt"/>
              </a:rPr>
              <a:t>Preclusion List Requirements for Prescribers in Part D &amp; Individuals &amp; Entities in MA </a:t>
            </a:r>
          </a:p>
          <a:p>
            <a:pPr algn="ctr">
              <a:defRPr/>
            </a:pPr>
            <a:endParaRPr lang="en-US" sz="2400" b="1" kern="0" dirty="0">
              <a:solidFill>
                <a:srgbClr val="336699"/>
              </a:solidFill>
            </a:endParaRPr>
          </a:p>
        </p:txBody>
      </p:sp>
    </p:spTree>
    <p:extLst>
      <p:ext uri="{BB962C8B-B14F-4D97-AF65-F5344CB8AC3E}">
        <p14:creationId xmlns:p14="http://schemas.microsoft.com/office/powerpoint/2010/main" val="7275385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1"/>
          </p:nvPr>
        </p:nvSpPr>
        <p:spPr>
          <a:xfrm>
            <a:off x="644387" y="1342668"/>
            <a:ext cx="7772400" cy="3925888"/>
          </a:xfrm>
        </p:spPr>
        <p:txBody>
          <a:bodyPr/>
          <a:lstStyle/>
          <a:p>
            <a:pPr eaLnBrk="1" hangingPunct="1">
              <a:buFont typeface="Arial" panose="020B0604020202020204" pitchFamily="34" charset="0"/>
              <a:buChar char="•"/>
            </a:pPr>
            <a:r>
              <a:rPr lang="en-US" sz="1600" dirty="0"/>
              <a:t>CMS finalized the proposal to codify key aspects of the Star Ratings methodology for MA and Part D programs beginning with measurement periods in contract year 2019.  This includes the addition of new measures.  CMS acknowledges the rulemaking process may prolong the process of adding new measures but sates that this provision balances some needs including greater transparency.  </a:t>
            </a:r>
          </a:p>
          <a:p>
            <a:pPr marL="0" indent="0" eaLnBrk="1" hangingPunct="1">
              <a:buNone/>
            </a:pPr>
            <a:endParaRPr lang="en-US" sz="1600" dirty="0"/>
          </a:p>
          <a:p>
            <a:pPr eaLnBrk="1" hangingPunct="1">
              <a:buFont typeface="Arial" panose="020B0604020202020204" pitchFamily="34" charset="0"/>
              <a:buChar char="•"/>
            </a:pPr>
            <a:r>
              <a:rPr lang="en-US" sz="1600" dirty="0"/>
              <a:t>CMS adopted the proposal to modify the assignment of Star Ratings when there is a contract consolidation.  Effective on or after January 1, 2019, CMS will assign Star Ratings based on the enrollment-weighted mean of the measure scores of the remaining and consumed contracts.  </a:t>
            </a:r>
          </a:p>
          <a:p>
            <a:pPr eaLnBrk="1" hangingPunct="1">
              <a:buFont typeface="Arial" panose="020B0604020202020204" pitchFamily="34" charset="0"/>
              <a:buChar char="•"/>
            </a:pPr>
            <a:endParaRPr lang="en-US" sz="1400" dirty="0"/>
          </a:p>
          <a:p>
            <a:pPr eaLnBrk="1" hangingPunct="1">
              <a:buFont typeface="Arial" panose="020B0604020202020204" pitchFamily="34" charset="0"/>
              <a:buChar char="•"/>
            </a:pPr>
            <a:endParaRPr lang="en-US" sz="1400" dirty="0"/>
          </a:p>
          <a:p>
            <a:pPr eaLnBrk="1" hangingPunct="1">
              <a:buFont typeface="Arial" panose="020B0604020202020204" pitchFamily="34" charset="0"/>
              <a:buChar char="•"/>
            </a:pPr>
            <a:endParaRPr lang="en-US" sz="1400" dirty="0"/>
          </a:p>
        </p:txBody>
      </p:sp>
      <p:sp>
        <p:nvSpPr>
          <p:cNvPr id="7172" name="Line 6"/>
          <p:cNvSpPr>
            <a:spLocks noChangeShapeType="1"/>
          </p:cNvSpPr>
          <p:nvPr/>
        </p:nvSpPr>
        <p:spPr bwMode="auto">
          <a:xfrm>
            <a:off x="0" y="990600"/>
            <a:ext cx="9144000" cy="0"/>
          </a:xfrm>
          <a:prstGeom prst="line">
            <a:avLst/>
          </a:prstGeom>
          <a:noFill/>
          <a:ln w="9525">
            <a:solidFill>
              <a:schemeClr val="tx1"/>
            </a:solidFill>
            <a:round/>
            <a:headEnd/>
            <a:tailEnd/>
          </a:ln>
        </p:spPr>
        <p:txBody>
          <a:bodyPr/>
          <a:lstStyle/>
          <a:p>
            <a:endParaRPr lang="en-US" dirty="0"/>
          </a:p>
        </p:txBody>
      </p:sp>
      <p:sp>
        <p:nvSpPr>
          <p:cNvPr id="10" name="Slide Number Placeholder 10"/>
          <p:cNvSpPr txBox="1">
            <a:spLocks/>
          </p:cNvSpPr>
          <p:nvPr/>
        </p:nvSpPr>
        <p:spPr bwMode="auto">
          <a:xfrm>
            <a:off x="8077200" y="6172200"/>
            <a:ext cx="838200" cy="381000"/>
          </a:xfrm>
          <a:prstGeom prst="rect">
            <a:avLst/>
          </a:prstGeom>
          <a:noFill/>
          <a:ln w="9525">
            <a:noFill/>
            <a:miter lim="800000"/>
            <a:headEnd/>
            <a:tailEnd/>
          </a:ln>
        </p:spPr>
        <p:txBody>
          <a:bodyPr/>
          <a:lstStyle/>
          <a:p>
            <a:pPr algn="ctr"/>
            <a:endParaRPr lang="en-US" sz="1600" dirty="0"/>
          </a:p>
        </p:txBody>
      </p:sp>
      <p:sp>
        <p:nvSpPr>
          <p:cNvPr id="9" name="Rectangle 8">
            <a:extLst>
              <a:ext uri="{FF2B5EF4-FFF2-40B4-BE49-F238E27FC236}">
                <a16:creationId xmlns:a16="http://schemas.microsoft.com/office/drawing/2014/main" id="{CD434AE3-6AB7-4E94-B87B-422D37CE64F8}"/>
              </a:ext>
            </a:extLst>
          </p:cNvPr>
          <p:cNvSpPr/>
          <p:nvPr/>
        </p:nvSpPr>
        <p:spPr>
          <a:xfrm>
            <a:off x="76200" y="152400"/>
            <a:ext cx="8915400" cy="461665"/>
          </a:xfrm>
          <a:prstGeom prst="rect">
            <a:avLst/>
          </a:prstGeom>
        </p:spPr>
        <p:txBody>
          <a:bodyPr wrap="square">
            <a:spAutoFit/>
          </a:bodyPr>
          <a:lstStyle/>
          <a:p>
            <a:pPr algn="ctr">
              <a:defRPr/>
            </a:pPr>
            <a:r>
              <a:rPr lang="en-US" sz="2400" b="1" kern="0" dirty="0">
                <a:solidFill>
                  <a:srgbClr val="336699"/>
                </a:solidFill>
              </a:rPr>
              <a:t>STAR Ratings Modifications</a:t>
            </a:r>
          </a:p>
        </p:txBody>
      </p:sp>
    </p:spTree>
    <p:extLst>
      <p:ext uri="{BB962C8B-B14F-4D97-AF65-F5344CB8AC3E}">
        <p14:creationId xmlns:p14="http://schemas.microsoft.com/office/powerpoint/2010/main" val="3647516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1"/>
          </p:nvPr>
        </p:nvSpPr>
        <p:spPr>
          <a:xfrm>
            <a:off x="190500" y="1252332"/>
            <a:ext cx="8763000" cy="4674703"/>
          </a:xfrm>
        </p:spPr>
        <p:txBody>
          <a:bodyPr/>
          <a:lstStyle/>
          <a:p>
            <a:pPr eaLnBrk="1" hangingPunct="1">
              <a:buFont typeface="Arial" panose="020B0604020202020204" pitchFamily="34" charset="0"/>
              <a:buChar char="•"/>
            </a:pPr>
            <a:r>
              <a:rPr lang="en-US" sz="1600" dirty="0"/>
              <a:t>Full </a:t>
            </a:r>
            <a:r>
              <a:rPr lang="en-US" sz="1600" dirty="0">
                <a:hlinkClick r:id="rId2"/>
              </a:rPr>
              <a:t>summary</a:t>
            </a:r>
            <a:r>
              <a:rPr lang="en-US" sz="1600" dirty="0"/>
              <a:t> of the final rule.</a:t>
            </a:r>
          </a:p>
          <a:p>
            <a:pPr marL="0" indent="0" eaLnBrk="1" hangingPunct="1">
              <a:buNone/>
            </a:pPr>
            <a:endParaRPr lang="en-US" sz="1600" dirty="0"/>
          </a:p>
          <a:p>
            <a:pPr eaLnBrk="1" hangingPunct="1">
              <a:buFont typeface="Arial" panose="020B0604020202020204" pitchFamily="34" charset="0"/>
              <a:buChar char="•"/>
            </a:pPr>
            <a:r>
              <a:rPr lang="en-US" sz="1600" dirty="0">
                <a:hlinkClick r:id="rId3"/>
              </a:rPr>
              <a:t>Final rule</a:t>
            </a:r>
            <a:r>
              <a:rPr lang="en-US" sz="1600" dirty="0"/>
              <a:t>, published in the April 16, 2018, </a:t>
            </a:r>
            <a:r>
              <a:rPr lang="en-US" sz="1600" i="1" dirty="0"/>
              <a:t>Federal Register.</a:t>
            </a:r>
            <a:br>
              <a:rPr lang="en-US" sz="1600" i="1" dirty="0"/>
            </a:br>
            <a:endParaRPr lang="en-US" sz="1600" i="1" dirty="0"/>
          </a:p>
          <a:p>
            <a:pPr eaLnBrk="1" hangingPunct="1">
              <a:buFont typeface="Arial" panose="020B0604020202020204" pitchFamily="34" charset="0"/>
              <a:buChar char="•"/>
            </a:pPr>
            <a:r>
              <a:rPr lang="en-US" sz="1600" dirty="0"/>
              <a:t>CMS Fact Sheet, </a:t>
            </a:r>
            <a:r>
              <a:rPr lang="en-US" sz="1600" i="1" dirty="0">
                <a:hlinkClick r:id="rId4"/>
              </a:rPr>
              <a:t>CMS Finalizes Policy Changes and Updates for Medicare Advantage and the Prescription Drug Benefit Program for Contract Year 2019 (CMS-4182-F)</a:t>
            </a:r>
            <a:r>
              <a:rPr lang="en-US" sz="1600" i="1" dirty="0"/>
              <a:t>.</a:t>
            </a:r>
            <a:br>
              <a:rPr lang="en-US" sz="1600" dirty="0"/>
            </a:br>
            <a:endParaRPr lang="en-US" sz="1600" dirty="0"/>
          </a:p>
          <a:p>
            <a:pPr eaLnBrk="1" hangingPunct="1">
              <a:buFont typeface="Arial" panose="020B0604020202020204" pitchFamily="34" charset="0"/>
              <a:buChar char="•"/>
            </a:pPr>
            <a:r>
              <a:rPr lang="en-US" sz="1600" dirty="0"/>
              <a:t>April 2, 2018</a:t>
            </a:r>
            <a:r>
              <a:rPr lang="en-US" sz="1600" i="1" dirty="0"/>
              <a:t>, </a:t>
            </a:r>
            <a:r>
              <a:rPr lang="en-US" sz="1600" i="1" dirty="0">
                <a:hlinkClick r:id="rId5"/>
              </a:rPr>
              <a:t>Announcement of Calendar Year (CY) 2019 Medicare Advantage Capitation Rates and Medicare Advantage and Part D Payment Policies and Final Call Letter</a:t>
            </a:r>
            <a:r>
              <a:rPr lang="en-US" sz="1600" dirty="0"/>
              <a:t>. </a:t>
            </a:r>
          </a:p>
          <a:p>
            <a:pPr marL="57150" indent="0" eaLnBrk="1" hangingPunct="1">
              <a:buNone/>
            </a:pPr>
            <a:r>
              <a:rPr lang="en-US" sz="1600" dirty="0">
                <a:hlinkClick r:id="rId5"/>
              </a:rPr>
              <a:t>        </a:t>
            </a:r>
            <a:endParaRPr lang="en-US" sz="1600" u="sng" dirty="0">
              <a:solidFill>
                <a:srgbClr val="0060A8"/>
              </a:solidFill>
              <a:hlinkClick r:id="rId6"/>
            </a:endParaRPr>
          </a:p>
          <a:p>
            <a:pPr eaLnBrk="1" hangingPunct="1">
              <a:buFont typeface="Arial" panose="020B0604020202020204" pitchFamily="34" charset="0"/>
              <a:buChar char="•"/>
            </a:pPr>
            <a:r>
              <a:rPr lang="en-US" sz="1600" dirty="0">
                <a:solidFill>
                  <a:schemeClr val="tx1"/>
                </a:solidFill>
              </a:rPr>
              <a:t>Read HFMA Business News article, </a:t>
            </a:r>
            <a:r>
              <a:rPr lang="en-US" sz="1600" i="1" dirty="0">
                <a:hlinkClick r:id="rId6"/>
              </a:rPr>
              <a:t>Medicare Advantage Rates, Policies Draw Insurer Praise</a:t>
            </a:r>
            <a:r>
              <a:rPr lang="en-US" sz="1600" b="1" dirty="0"/>
              <a:t>, </a:t>
            </a:r>
            <a:r>
              <a:rPr lang="en-US" sz="1600" dirty="0">
                <a:solidFill>
                  <a:schemeClr val="tx1"/>
                </a:solidFill>
              </a:rPr>
              <a:t>for additional insight.</a:t>
            </a:r>
            <a:r>
              <a:rPr lang="en-US" sz="1600" dirty="0">
                <a:solidFill>
                  <a:srgbClr val="0060A8"/>
                </a:solidFill>
              </a:rPr>
              <a:t> </a:t>
            </a:r>
          </a:p>
          <a:p>
            <a:pPr marL="0" indent="0" eaLnBrk="1" hangingPunct="1">
              <a:buNone/>
            </a:pPr>
            <a:endParaRPr lang="en-US" sz="1600" dirty="0"/>
          </a:p>
          <a:p>
            <a:pPr eaLnBrk="1" hangingPunct="1">
              <a:buNone/>
            </a:pPr>
            <a:endParaRPr lang="en-US" sz="1000" dirty="0"/>
          </a:p>
        </p:txBody>
      </p:sp>
      <p:sp>
        <p:nvSpPr>
          <p:cNvPr id="7171" name="Rectangle 5"/>
          <p:cNvSpPr>
            <a:spLocks noGrp="1" noChangeArrowheads="1"/>
          </p:cNvSpPr>
          <p:nvPr>
            <p:ph type="title"/>
          </p:nvPr>
        </p:nvSpPr>
        <p:spPr>
          <a:xfrm>
            <a:off x="457200" y="274638"/>
            <a:ext cx="8229600" cy="563562"/>
          </a:xfrm>
          <a:ln>
            <a:noFill/>
          </a:ln>
        </p:spPr>
        <p:txBody>
          <a:bodyPr lIns="91436" tIns="45716" rIns="91436" bIns="45716"/>
          <a:lstStyle/>
          <a:p>
            <a:pPr eaLnBrk="1" hangingPunct="1"/>
            <a:r>
              <a:rPr lang="en-US" dirty="0"/>
              <a:t>Helpful Links</a:t>
            </a:r>
          </a:p>
        </p:txBody>
      </p:sp>
      <p:sp>
        <p:nvSpPr>
          <p:cNvPr id="7172" name="Line 6"/>
          <p:cNvSpPr>
            <a:spLocks noChangeShapeType="1"/>
          </p:cNvSpPr>
          <p:nvPr/>
        </p:nvSpPr>
        <p:spPr bwMode="auto">
          <a:xfrm>
            <a:off x="0" y="990600"/>
            <a:ext cx="9144000" cy="0"/>
          </a:xfrm>
          <a:prstGeom prst="line">
            <a:avLst/>
          </a:prstGeom>
          <a:noFill/>
          <a:ln w="9525">
            <a:solidFill>
              <a:schemeClr val="tx1"/>
            </a:solidFill>
            <a:round/>
            <a:headEnd/>
            <a:tailEnd/>
          </a:ln>
        </p:spPr>
        <p:txBody>
          <a:bodyPr/>
          <a:lstStyle/>
          <a:p>
            <a:endParaRPr lang="en-US" dirty="0"/>
          </a:p>
        </p:txBody>
      </p:sp>
    </p:spTree>
    <p:extLst>
      <p:ext uri="{BB962C8B-B14F-4D97-AF65-F5344CB8AC3E}">
        <p14:creationId xmlns:p14="http://schemas.microsoft.com/office/powerpoint/2010/main" val="3185411687"/>
      </p:ext>
    </p:extLst>
  </p:cSld>
  <p:clrMapOvr>
    <a:masterClrMapping/>
  </p:clrMapOvr>
</p:sld>
</file>

<file path=ppt/theme/theme1.xml><?xml version="1.0" encoding="utf-8"?>
<a:theme xmlns:a="http://schemas.openxmlformats.org/drawingml/2006/main" name="HFMA">
  <a:themeElements>
    <a:clrScheme name="HFMA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HFM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HFMA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HFMA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HFMA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HFMA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HFMA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HFMA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HFMA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18936</TotalTime>
  <Words>652</Words>
  <Application>Microsoft Office PowerPoint</Application>
  <PresentationFormat>On-screen Show (4:3)</PresentationFormat>
  <Paragraphs>55</Paragraphs>
  <Slides>7</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7</vt:i4>
      </vt:variant>
    </vt:vector>
  </HeadingPairs>
  <TitlesOfParts>
    <vt:vector size="15" baseType="lpstr">
      <vt:lpstr>Arial</vt:lpstr>
      <vt:lpstr>Calibri</vt:lpstr>
      <vt:lpstr>Courier New</vt:lpstr>
      <vt:lpstr>Monotype Sorts</vt:lpstr>
      <vt:lpstr>Tahoma</vt:lpstr>
      <vt:lpstr>Wingdings</vt:lpstr>
      <vt:lpstr>HFMA</vt:lpstr>
      <vt:lpstr>Custom Design</vt:lpstr>
      <vt:lpstr>PowerPoint Presentation</vt:lpstr>
      <vt:lpstr>Major Provisions</vt:lpstr>
      <vt:lpstr>PowerPoint Presentation</vt:lpstr>
      <vt:lpstr>PowerPoint Presentation</vt:lpstr>
      <vt:lpstr>PowerPoint Presentation</vt:lpstr>
      <vt:lpstr>PowerPoint Presentation</vt:lpstr>
      <vt:lpstr>Helpful Links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HFMA&amp;#39;s Regulatory Sound Bites: An Overview of the FY13 IPPS Final Rule (September 2012)</dc:title>
  <dc:creator>Practices Group Healthcare Financial</dc:creator>
  <cp:lastModifiedBy>Rosalind Y. Lewis</cp:lastModifiedBy>
  <cp:revision>1293</cp:revision>
  <cp:lastPrinted>2017-10-23T17:15:06Z</cp:lastPrinted>
  <dcterms:created xsi:type="dcterms:W3CDTF">2002-07-08T19:32:52Z</dcterms:created>
  <dcterms:modified xsi:type="dcterms:W3CDTF">2018-04-27T18:31:35Z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EktContentLanguage">
    <vt:i4>1033</vt:i4>
  </property>
  <property fmtid="{D5CDD505-2E9C-101B-9397-08002B2CF9AE}" pid="3" name="EktQuickLink">
    <vt:lpwstr>DownloadAsset.aspx?id=34133</vt:lpwstr>
  </property>
  <property fmtid="{D5CDD505-2E9C-101B-9397-08002B2CF9AE}" pid="4" name="EktContentType">
    <vt:i4>101</vt:i4>
  </property>
  <property fmtid="{D5CDD505-2E9C-101B-9397-08002B2CF9AE}" pid="5" name="EktContentSubType">
    <vt:i4>0</vt:i4>
  </property>
  <property fmtid="{D5CDD505-2E9C-101B-9397-08002B2CF9AE}" pid="6" name="EktFolderName">
    <vt:lpwstr/>
  </property>
  <property fmtid="{D5CDD505-2E9C-101B-9397-08002B2CF9AE}" pid="7" name="EktCmsPath">
    <vt:lpwstr/>
  </property>
  <property fmtid="{D5CDD505-2E9C-101B-9397-08002B2CF9AE}" pid="8" name="EktExpiryType">
    <vt:i4>1</vt:i4>
  </property>
  <property fmtid="{D5CDD505-2E9C-101B-9397-08002B2CF9AE}" pid="9" name="EktDateCreated">
    <vt:filetime>2012-09-05T15:30:50Z</vt:filetime>
  </property>
  <property fmtid="{D5CDD505-2E9C-101B-9397-08002B2CF9AE}" pid="10" name="EktDateModified">
    <vt:filetime>2012-09-05T15:35:05Z</vt:filetime>
  </property>
  <property fmtid="{D5CDD505-2E9C-101B-9397-08002B2CF9AE}" pid="11" name="EktTaxCategory">
    <vt:lpwstr> #eksep#  #eksep# \Knowledge Center \Payment, Reimbursement, and Managed Care #eksep# \Knowledge Center \Payment, Reimbursement, and Managed Care\Medicare Reimbursement #eksep# </vt:lpwstr>
  </property>
  <property fmtid="{D5CDD505-2E9C-101B-9397-08002B2CF9AE}" pid="12" name="EktDisabledTaxCategory">
    <vt:lpwstr/>
  </property>
  <property fmtid="{D5CDD505-2E9C-101B-9397-08002B2CF9AE}" pid="13" name="EktCmsSize">
    <vt:i4>1580544</vt:i4>
  </property>
  <property fmtid="{D5CDD505-2E9C-101B-9397-08002B2CF9AE}" pid="14" name="EktSearchable">
    <vt:i4>1</vt:i4>
  </property>
  <property fmtid="{D5CDD505-2E9C-101B-9397-08002B2CF9AE}" pid="15" name="EktEDescription">
    <vt:lpwstr>&amp;lt;p&amp;gt;Appendix 3: FY15 Hospital IQR Quality Measures Topic Hospital IQR Program Measures for FY15 Payment Determination and Subsequent Years Acute Myocardial Infarction (AMI) Measures AMI-2 Aspirin prescribed at discharge AMI-7a Fibrinolytic (thromboly</vt:lpwstr>
  </property>
  <property fmtid="{D5CDD505-2E9C-101B-9397-08002B2CF9AE}" pid="16" name="EktiFrame_Height">
    <vt:i4>500</vt:i4>
  </property>
</Properties>
</file>