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4"/>
  </p:sldMasterIdLst>
  <p:notesMasterIdLst>
    <p:notesMasterId r:id="rId18"/>
  </p:notesMasterIdLst>
  <p:sldIdLst>
    <p:sldId id="1151" r:id="rId5"/>
    <p:sldId id="990" r:id="rId6"/>
    <p:sldId id="1142" r:id="rId7"/>
    <p:sldId id="1112" r:id="rId8"/>
    <p:sldId id="816" r:id="rId9"/>
    <p:sldId id="824" r:id="rId10"/>
    <p:sldId id="1136" r:id="rId11"/>
    <p:sldId id="1143" r:id="rId12"/>
    <p:sldId id="1154" r:id="rId13"/>
    <p:sldId id="1156" r:id="rId14"/>
    <p:sldId id="1148" r:id="rId15"/>
    <p:sldId id="1155" r:id="rId16"/>
    <p:sldId id="1157" r:id="rId17"/>
  </p:sldIdLst>
  <p:sldSz cx="9144000" cy="6858000" type="screen4x3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antha Garrett" initials="SG" lastIdx="10" clrIdx="0">
    <p:extLst>
      <p:ext uri="{19B8F6BF-5375-455C-9EA6-DF929625EA0E}">
        <p15:presenceInfo xmlns:p15="http://schemas.microsoft.com/office/powerpoint/2012/main" userId="S::sgarrett@contessahealth.com::b464bf0a-46d4-4888-9ce8-784e509d5c08" providerId="AD"/>
      </p:ext>
    </p:extLst>
  </p:cmAuthor>
  <p:cmAuthor id="2" name="Kendall Hagood" initials="KH" lastIdx="3" clrIdx="1">
    <p:extLst>
      <p:ext uri="{19B8F6BF-5375-455C-9EA6-DF929625EA0E}">
        <p15:presenceInfo xmlns:p15="http://schemas.microsoft.com/office/powerpoint/2012/main" userId="S::khagood@contessahealth.com::10ac198f-f35f-44bc-a8dc-93984e06a88d" providerId="AD"/>
      </p:ext>
    </p:extLst>
  </p:cmAuthor>
  <p:cmAuthor id="3" name="Sophie Polakowski" initials="SP" lastIdx="2" clrIdx="2">
    <p:extLst>
      <p:ext uri="{19B8F6BF-5375-455C-9EA6-DF929625EA0E}">
        <p15:presenceInfo xmlns:p15="http://schemas.microsoft.com/office/powerpoint/2012/main" userId="S::spolakowski@contessahealth.com::4f010e07-2fc7-415a-84a6-8984011b5dcd" providerId="AD"/>
      </p:ext>
    </p:extLst>
  </p:cmAuthor>
  <p:cmAuthor id="4" name="Schlough, Deidra" initials="SD" lastIdx="7" clrIdx="3">
    <p:extLst>
      <p:ext uri="{19B8F6BF-5375-455C-9EA6-DF929625EA0E}">
        <p15:presenceInfo xmlns:p15="http://schemas.microsoft.com/office/powerpoint/2012/main" userId="S-1-5-21-2000478354-1637723038-1606980848-1823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51"/>
    <a:srgbClr val="D5225D"/>
    <a:srgbClr val="A01946"/>
    <a:srgbClr val="000000"/>
    <a:srgbClr val="F2F2F2"/>
    <a:srgbClr val="FFFFFF"/>
    <a:srgbClr val="FFC209"/>
    <a:srgbClr val="EC1D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3011" autoAdjust="0"/>
  </p:normalViewPr>
  <p:slideViewPr>
    <p:cSldViewPr snapToGrid="0">
      <p:cViewPr varScale="1">
        <p:scale>
          <a:sx n="114" d="100"/>
          <a:sy n="114" d="100"/>
        </p:scale>
        <p:origin x="144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00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82" tIns="46241" rIns="92482" bIns="4624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82" tIns="46241" rIns="92482" bIns="46241" rtlCol="0"/>
          <a:lstStyle>
            <a:lvl1pPr algn="r">
              <a:defRPr sz="1200"/>
            </a:lvl1pPr>
          </a:lstStyle>
          <a:p>
            <a:fld id="{DCDED499-EC0E-4F6E-9C0A-5A8DF5D22B6F}" type="datetimeFigureOut">
              <a:rPr lang="en-US" smtClean="0"/>
              <a:t>5/25/2023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2" tIns="46241" rIns="92482" bIns="4624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4"/>
          </a:xfrm>
          <a:prstGeom prst="rect">
            <a:avLst/>
          </a:prstGeom>
        </p:spPr>
        <p:txBody>
          <a:bodyPr vert="horz" lIns="92482" tIns="46241" rIns="92482" bIns="4624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82" tIns="46241" rIns="92482" bIns="4624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82" tIns="46241" rIns="92482" bIns="46241" rtlCol="0" anchor="b"/>
          <a:lstStyle>
            <a:lvl1pPr algn="r">
              <a:defRPr sz="1200"/>
            </a:lvl1pPr>
          </a:lstStyle>
          <a:p>
            <a:fld id="{64061A64-1774-4151-B668-E465AF5708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350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820E7C8-268E-5646-A084-408B5923EFA5}"/>
              </a:ext>
            </a:extLst>
          </p:cNvPr>
          <p:cNvSpPr/>
          <p:nvPr userDrawn="1"/>
        </p:nvSpPr>
        <p:spPr>
          <a:xfrm>
            <a:off x="0" y="1"/>
            <a:ext cx="9144000" cy="6125898"/>
          </a:xfrm>
          <a:prstGeom prst="rect">
            <a:avLst/>
          </a:prstGeom>
          <a:solidFill>
            <a:srgbClr val="003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800" b="0" i="0" dirty="0">
              <a:latin typeface="Verdana Regular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F4770285-8D55-B049-B9E1-686D8EE830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4099" y="1422094"/>
            <a:ext cx="7055738" cy="836487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400" spc="-1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C679A04-D40D-544D-A850-7C10846AEF18}"/>
              </a:ext>
            </a:extLst>
          </p:cNvPr>
          <p:cNvCxnSpPr>
            <a:cxnSpLocks/>
          </p:cNvCxnSpPr>
          <p:nvPr userDrawn="1"/>
        </p:nvCxnSpPr>
        <p:spPr>
          <a:xfrm>
            <a:off x="525130" y="1422095"/>
            <a:ext cx="0" cy="1251591"/>
          </a:xfrm>
          <a:prstGeom prst="line">
            <a:avLst/>
          </a:prstGeom>
          <a:ln w="38100">
            <a:solidFill>
              <a:srgbClr val="D5225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ubtitle 2">
            <a:extLst>
              <a:ext uri="{FF2B5EF4-FFF2-40B4-BE49-F238E27FC236}">
                <a16:creationId xmlns:a16="http://schemas.microsoft.com/office/drawing/2014/main" id="{CB482A7B-4A4D-CA4F-A445-676D6F2AA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5898" y="2836376"/>
            <a:ext cx="5099402" cy="453147"/>
          </a:xfrm>
          <a:prstGeom prst="rect">
            <a:avLst/>
          </a:prstGeom>
        </p:spPr>
        <p:txBody>
          <a:bodyPr/>
          <a:lstStyle>
            <a:lvl1pPr algn="l">
              <a:defRPr sz="2000" spc="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A2CC641-2676-4DBC-BCAA-6EB078C2DA2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6639" y="5306592"/>
            <a:ext cx="2759075" cy="132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669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EE0FE59-7EDD-164E-A8FE-855393CE8AA8}"/>
              </a:ext>
            </a:extLst>
          </p:cNvPr>
          <p:cNvSpPr/>
          <p:nvPr userDrawn="1"/>
        </p:nvSpPr>
        <p:spPr>
          <a:xfrm>
            <a:off x="0" y="6439547"/>
            <a:ext cx="9144000" cy="418453"/>
          </a:xfrm>
          <a:prstGeom prst="rect">
            <a:avLst/>
          </a:prstGeom>
          <a:solidFill>
            <a:srgbClr val="003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800" b="0" i="0" dirty="0">
              <a:latin typeface="Verdana Regular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1552D93-E50F-8646-8CE3-EDA5F617A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173" y="424504"/>
            <a:ext cx="8077853" cy="71132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781D85F-91EE-C142-8E0B-2FDDC05BC09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7174" y="1135823"/>
            <a:ext cx="8077853" cy="5071248"/>
          </a:xfrm>
          <a:prstGeom prst="rect">
            <a:avLst/>
          </a:prstGeom>
        </p:spPr>
        <p:txBody>
          <a:bodyPr/>
          <a:lstStyle>
            <a:lvl1pPr algn="l">
              <a:defRPr sz="2000" b="0" i="0">
                <a:latin typeface="Verdana Regular"/>
              </a:defRPr>
            </a:lvl1pPr>
            <a:lvl2pPr algn="l">
              <a:defRPr sz="1800" b="0" i="0">
                <a:latin typeface="Verdana Regular"/>
              </a:defRPr>
            </a:lvl2pPr>
            <a:lvl3pPr algn="l">
              <a:defRPr sz="1600" b="0" i="0">
                <a:latin typeface="Verdana Regular"/>
              </a:defRPr>
            </a:lvl3pPr>
            <a:lvl4pPr algn="l">
              <a:defRPr sz="1600" b="0" i="0">
                <a:latin typeface="Verdana Regular"/>
              </a:defRPr>
            </a:lvl4pPr>
            <a:lvl5pPr algn="l">
              <a:defRPr sz="1600" b="0" i="0">
                <a:latin typeface="Verdana Regular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AC851AB-AED4-124E-84A8-41D3A17AC90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ABD6A7-647E-486E-8FD8-8FF0E6288D0C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75795" y="5921026"/>
            <a:ext cx="2203312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793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781D85F-91EE-C142-8E0B-2FDDC05BC09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7174" y="1135824"/>
            <a:ext cx="8077853" cy="5158650"/>
          </a:xfrm>
          <a:prstGeom prst="rect">
            <a:avLst/>
          </a:prstGeom>
        </p:spPr>
        <p:txBody>
          <a:bodyPr/>
          <a:lstStyle>
            <a:lvl1pPr algn="l">
              <a:defRPr sz="2000" b="0" i="0">
                <a:latin typeface="Verdana Regular"/>
              </a:defRPr>
            </a:lvl1pPr>
            <a:lvl2pPr algn="l">
              <a:defRPr sz="1800" b="0" i="0">
                <a:latin typeface="Verdana Regular"/>
              </a:defRPr>
            </a:lvl2pPr>
            <a:lvl3pPr algn="l">
              <a:defRPr sz="1600" b="0" i="0">
                <a:latin typeface="Verdana Regular"/>
              </a:defRPr>
            </a:lvl3pPr>
            <a:lvl4pPr algn="l">
              <a:defRPr sz="1600" b="0" i="0">
                <a:latin typeface="Verdana Regular"/>
              </a:defRPr>
            </a:lvl4pPr>
            <a:lvl5pPr algn="l">
              <a:defRPr sz="1600" b="0" i="0">
                <a:latin typeface="Verdana Regular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65027" y="6337992"/>
            <a:ext cx="448804" cy="448804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EE0FE59-7EDD-164E-A8FE-855393CE8AA8}"/>
              </a:ext>
            </a:extLst>
          </p:cNvPr>
          <p:cNvSpPr/>
          <p:nvPr userDrawn="1"/>
        </p:nvSpPr>
        <p:spPr>
          <a:xfrm>
            <a:off x="0" y="-1"/>
            <a:ext cx="9144000" cy="867905"/>
          </a:xfrm>
          <a:prstGeom prst="rect">
            <a:avLst/>
          </a:prstGeom>
          <a:solidFill>
            <a:srgbClr val="003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800" b="0" i="0" dirty="0">
              <a:latin typeface="Verdana Regular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21552D93-E50F-8646-8CE3-EDA5F617A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173" y="234074"/>
            <a:ext cx="8077853" cy="71132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C679A04-D40D-544D-A850-7C10846AEF18}"/>
              </a:ext>
            </a:extLst>
          </p:cNvPr>
          <p:cNvCxnSpPr>
            <a:cxnSpLocks/>
          </p:cNvCxnSpPr>
          <p:nvPr userDrawn="1"/>
        </p:nvCxnSpPr>
        <p:spPr>
          <a:xfrm>
            <a:off x="348552" y="296067"/>
            <a:ext cx="0" cy="416855"/>
          </a:xfrm>
          <a:prstGeom prst="line">
            <a:avLst/>
          </a:prstGeom>
          <a:ln w="38100">
            <a:solidFill>
              <a:srgbClr val="D5225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851AB-AED4-124E-84A8-41D3A17AC90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18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66055A-75D3-487F-81E2-BBC6476CB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538913"/>
            <a:ext cx="2133600" cy="31908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Quicksand Medium" panose="00000600000000000000" pitchFamily="2" charset="0"/>
              </a:defRPr>
            </a:lvl1pPr>
          </a:lstStyle>
          <a:p>
            <a:pPr algn="l"/>
            <a:fld id="{D63598BC-9EA8-C94A-8CF1-DE836A32B330}" type="slidenum">
              <a:rPr lang="en-US" smtClean="0"/>
              <a:pPr algn="l"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758515-D65A-44DA-968B-764988DEA9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0659" y="6291632"/>
            <a:ext cx="1734214" cy="38460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AE4BAC2-2911-4C18-98B1-A194F8D26524}"/>
              </a:ext>
            </a:extLst>
          </p:cNvPr>
          <p:cNvCxnSpPr/>
          <p:nvPr userDrawn="1"/>
        </p:nvCxnSpPr>
        <p:spPr>
          <a:xfrm>
            <a:off x="0" y="867654"/>
            <a:ext cx="9144000" cy="0"/>
          </a:xfrm>
          <a:prstGeom prst="line">
            <a:avLst/>
          </a:prstGeom>
          <a:ln w="38100">
            <a:solidFill>
              <a:srgbClr val="612B5D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C69E96-F0BE-4767-805F-FE360BB6C89B}"/>
              </a:ext>
            </a:extLst>
          </p:cNvPr>
          <p:cNvCxnSpPr>
            <a:cxnSpLocks/>
          </p:cNvCxnSpPr>
          <p:nvPr userDrawn="1"/>
        </p:nvCxnSpPr>
        <p:spPr>
          <a:xfrm>
            <a:off x="0" y="6529890"/>
            <a:ext cx="6719977" cy="9023"/>
          </a:xfrm>
          <a:prstGeom prst="line">
            <a:avLst/>
          </a:prstGeom>
          <a:ln w="38100">
            <a:solidFill>
              <a:srgbClr val="612B5D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6193F04-377B-453D-A31D-AE63EE7B885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27113" y="1173163"/>
            <a:ext cx="7167562" cy="560387"/>
          </a:xfrm>
        </p:spPr>
        <p:txBody>
          <a:bodyPr/>
          <a:lstStyle>
            <a:lvl1pPr marL="0" indent="0" algn="ctr">
              <a:buNone/>
              <a:defRPr sz="20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/>
              <a:t>Summarize your slide here</a:t>
            </a:r>
          </a:p>
          <a:p>
            <a:pPr lvl="1"/>
            <a:endParaRPr lang="en-US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5266B255-6565-4E27-A126-81C3805B162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93630" y="2013319"/>
            <a:ext cx="7634378" cy="3959225"/>
          </a:xfr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0A57A5B-1515-4588-AAD8-BE9F2DA5E8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7979" y="46550"/>
            <a:ext cx="7981726" cy="890213"/>
          </a:xfrm>
        </p:spPr>
        <p:txBody>
          <a:bodyPr lIns="0" rIns="0">
            <a:normAutofit/>
          </a:bodyPr>
          <a:lstStyle>
            <a:lvl1pPr algn="l">
              <a:defRPr sz="2600" b="1" u="none" baseline="0">
                <a:solidFill>
                  <a:srgbClr val="612B5D"/>
                </a:solidFill>
                <a:latin typeface="Quicksand Regular" panose="00000500000000000000" pitchFamily="2" charset="0"/>
                <a:cs typeface="Quicksand Regular" panose="000005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5619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30">
            <a:extLst>
              <a:ext uri="{FF2B5EF4-FFF2-40B4-BE49-F238E27FC236}">
                <a16:creationId xmlns:a16="http://schemas.microsoft.com/office/drawing/2014/main" id="{545CCB05-8CC8-405C-B7BA-BD04B6EC5702}"/>
              </a:ext>
            </a:extLst>
          </p:cNvPr>
          <p:cNvSpPr/>
          <p:nvPr userDrawn="1"/>
        </p:nvSpPr>
        <p:spPr>
          <a:xfrm>
            <a:off x="189781" y="2309026"/>
            <a:ext cx="6720877" cy="316257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bIns="0" rtlCol="0" anchor="ctr"/>
          <a:lstStyle/>
          <a:p>
            <a:endParaRPr lang="en-US" sz="1400" b="1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AE4BAC2-2911-4C18-98B1-A194F8D26524}"/>
              </a:ext>
            </a:extLst>
          </p:cNvPr>
          <p:cNvCxnSpPr/>
          <p:nvPr userDrawn="1"/>
        </p:nvCxnSpPr>
        <p:spPr>
          <a:xfrm>
            <a:off x="0" y="867654"/>
            <a:ext cx="9144000" cy="0"/>
          </a:xfrm>
          <a:prstGeom prst="line">
            <a:avLst/>
          </a:prstGeom>
          <a:ln w="38100">
            <a:solidFill>
              <a:srgbClr val="612B5D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528A83B-8315-4A65-B74F-74AD7A6E9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51826"/>
            <a:ext cx="6297562" cy="3070980"/>
          </a:xfrm>
        </p:spPr>
        <p:txBody>
          <a:bodyPr>
            <a:noAutofit/>
          </a:bodyPr>
          <a:lstStyle>
            <a:lvl1pPr>
              <a:defRPr sz="1800">
                <a:solidFill>
                  <a:srgbClr val="636872"/>
                </a:solidFill>
                <a:latin typeface="Quicksand Regular" panose="00000500000000000000" pitchFamily="2" charset="0"/>
              </a:defRPr>
            </a:lvl1pPr>
            <a:lvl2pPr>
              <a:defRPr sz="1600">
                <a:solidFill>
                  <a:srgbClr val="636872"/>
                </a:solidFill>
                <a:latin typeface="Quicksand Regular" panose="00000500000000000000" pitchFamily="2" charset="0"/>
              </a:defRPr>
            </a:lvl2pPr>
            <a:lvl3pPr>
              <a:defRPr sz="1400">
                <a:solidFill>
                  <a:srgbClr val="636872"/>
                </a:solidFill>
                <a:latin typeface="Quicksand Regular" panose="00000500000000000000" pitchFamily="2" charset="0"/>
              </a:defRPr>
            </a:lvl3pPr>
            <a:lvl4pPr>
              <a:defRPr>
                <a:solidFill>
                  <a:srgbClr val="636872"/>
                </a:solidFill>
                <a:latin typeface="Quicksand Regular" panose="00000500000000000000" pitchFamily="2" charset="0"/>
              </a:defRPr>
            </a:lvl4pPr>
            <a:lvl5pPr>
              <a:defRPr>
                <a:solidFill>
                  <a:srgbClr val="636872"/>
                </a:solidFill>
                <a:latin typeface="Quicksand Regular" panose="00000500000000000000" pitchFamily="2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70258F-6B0B-4020-A96D-87D76543FF6B}"/>
              </a:ext>
            </a:extLst>
          </p:cNvPr>
          <p:cNvSpPr/>
          <p:nvPr userDrawn="1"/>
        </p:nvSpPr>
        <p:spPr>
          <a:xfrm>
            <a:off x="6874931" y="877486"/>
            <a:ext cx="2278901" cy="5198849"/>
          </a:xfrm>
          <a:prstGeom prst="rect">
            <a:avLst/>
          </a:prstGeom>
          <a:solidFill>
            <a:srgbClr val="3E1E45"/>
          </a:solidFill>
          <a:ln>
            <a:solidFill>
              <a:srgbClr val="3E1E4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1DAF60E-F09B-4449-830C-2535A293381C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910659" y="1294545"/>
            <a:ext cx="1986690" cy="4528261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accent6"/>
                </a:solidFill>
                <a:latin typeface="Quicksand Regular" panose="00000500000000000000" pitchFamily="2" charset="0"/>
              </a:defRPr>
            </a:lvl1pPr>
            <a:lvl2pPr>
              <a:defRPr>
                <a:solidFill>
                  <a:srgbClr val="636872"/>
                </a:solidFill>
                <a:latin typeface="Quicksand Regular" panose="00000500000000000000" pitchFamily="2" charset="0"/>
              </a:defRPr>
            </a:lvl2pPr>
            <a:lvl3pPr>
              <a:defRPr>
                <a:solidFill>
                  <a:srgbClr val="636872"/>
                </a:solidFill>
                <a:latin typeface="Quicksand Regular" panose="00000500000000000000" pitchFamily="2" charset="0"/>
              </a:defRPr>
            </a:lvl3pPr>
            <a:lvl4pPr>
              <a:defRPr>
                <a:solidFill>
                  <a:srgbClr val="636872"/>
                </a:solidFill>
                <a:latin typeface="Quicksand Regular" panose="00000500000000000000" pitchFamily="2" charset="0"/>
              </a:defRPr>
            </a:lvl4pPr>
            <a:lvl5pPr>
              <a:defRPr>
                <a:solidFill>
                  <a:srgbClr val="636872"/>
                </a:solidFill>
                <a:latin typeface="Quicksand Regular" panose="00000500000000000000" pitchFamily="2" charset="0"/>
              </a:defRPr>
            </a:lvl5pPr>
          </a:lstStyle>
          <a:p>
            <a:pPr lvl="0"/>
            <a:r>
              <a:rPr lang="en-US"/>
              <a:t>Gold Icons go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D560A9D5-8F0F-4368-9FFC-270FC461864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1294545"/>
            <a:ext cx="6196976" cy="887938"/>
          </a:xfrm>
        </p:spPr>
        <p:txBody>
          <a:bodyPr>
            <a:noAutofit/>
          </a:bodyPr>
          <a:lstStyle>
            <a:lvl1pPr marL="0" indent="0" algn="ctr">
              <a:buNone/>
              <a:defRPr sz="20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/>
              <a:t>Summarize your slide here</a:t>
            </a:r>
          </a:p>
          <a:p>
            <a:pPr lvl="1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79A94D-A4A1-4DC1-B747-52A50C7546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6053" y="2326277"/>
            <a:ext cx="3640948" cy="313405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Headline for text/chart/or icons below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4C534A9-9FF3-422E-8CA8-BC0600C26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538913"/>
            <a:ext cx="2133600" cy="319088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Quicksand Medium" panose="00000600000000000000" pitchFamily="2" charset="0"/>
              </a:defRPr>
            </a:lvl1pPr>
          </a:lstStyle>
          <a:p>
            <a:pPr algn="l"/>
            <a:fld id="{D63598BC-9EA8-C94A-8CF1-DE836A32B330}" type="slidenum">
              <a:rPr lang="en-US" smtClean="0"/>
              <a:pPr algn="l"/>
              <a:t>‹#›</a:t>
            </a:fld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87EC74D-C765-4755-9F53-BCC8CCDD9A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0659" y="6291632"/>
            <a:ext cx="1734214" cy="384606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770CA05-5D0E-4D32-8125-25E7F7D9A76D}"/>
              </a:ext>
            </a:extLst>
          </p:cNvPr>
          <p:cNvCxnSpPr>
            <a:cxnSpLocks/>
          </p:cNvCxnSpPr>
          <p:nvPr userDrawn="1"/>
        </p:nvCxnSpPr>
        <p:spPr>
          <a:xfrm>
            <a:off x="0" y="6529890"/>
            <a:ext cx="6719977" cy="9023"/>
          </a:xfrm>
          <a:prstGeom prst="line">
            <a:avLst/>
          </a:prstGeom>
          <a:ln w="38100">
            <a:solidFill>
              <a:srgbClr val="612B5D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:a16="http://schemas.microsoft.com/office/drawing/2014/main" id="{FE0DF818-AB31-4827-9E46-B4E5FB160B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7979" y="46550"/>
            <a:ext cx="7981726" cy="890213"/>
          </a:xfrm>
        </p:spPr>
        <p:txBody>
          <a:bodyPr lIns="0" rIns="0">
            <a:normAutofit/>
          </a:bodyPr>
          <a:lstStyle>
            <a:lvl1pPr algn="l">
              <a:defRPr sz="2600" b="1" u="none" baseline="0">
                <a:solidFill>
                  <a:srgbClr val="612B5D"/>
                </a:solidFill>
                <a:latin typeface="Quicksand Regular" panose="00000500000000000000" pitchFamily="2" charset="0"/>
                <a:cs typeface="Quicksand Regular" panose="000005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32683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/>
        <p:txBody>
          <a:bodyPr/>
          <a:lstStyle>
            <a:lvl2pPr>
              <a:defRPr/>
            </a:lvl2pPr>
            <a:lvl3pPr>
              <a:defRPr/>
            </a:lvl3pPr>
          </a:lstStyle>
          <a:p>
            <a:pPr lvl="0"/>
            <a:r>
              <a:rPr lang="en-CA"/>
              <a:t>First Level Text</a:t>
            </a:r>
          </a:p>
          <a:p>
            <a:pPr lvl="1"/>
            <a:r>
              <a:rPr lang="en-CA"/>
              <a:t>Second Level Text</a:t>
            </a:r>
          </a:p>
          <a:p>
            <a:pPr lvl="2"/>
            <a:r>
              <a:rPr lang="en-CA"/>
              <a:t>Third Level Text</a:t>
            </a:r>
          </a:p>
          <a:p>
            <a:pPr lvl="3"/>
            <a:r>
              <a:rPr lang="en-CA"/>
              <a:t>Fourth Level Text</a:t>
            </a:r>
          </a:p>
          <a:p>
            <a:pPr lvl="4"/>
            <a:r>
              <a:rPr lang="en-CA"/>
              <a:t>Fifth Level Text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994" y="1162050"/>
            <a:ext cx="8228012" cy="0"/>
          </a:xfrm>
          <a:prstGeom prst="line">
            <a:avLst/>
          </a:prstGeom>
          <a:ln w="95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D2C01D4-FE2E-44B9-9D43-44FD2AA14B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1353" y="6208421"/>
            <a:ext cx="2054200" cy="481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95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-Content-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507239"/>
            <a:ext cx="8534400" cy="472437"/>
          </a:xfrm>
        </p:spPr>
        <p:txBody>
          <a:bodyPr wrap="square">
            <a:spAutoFit/>
          </a:bodyPr>
          <a:lstStyle>
            <a:lvl1pPr>
              <a:defRPr sz="2600" b="0" i="0">
                <a:solidFill>
                  <a:schemeClr val="tx2"/>
                </a:solidFill>
                <a:latin typeface="Quicksand Medium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61547"/>
            <a:ext cx="8534400" cy="1606081"/>
          </a:xfrm>
        </p:spPr>
        <p:txBody>
          <a:bodyPr/>
          <a:lstStyle>
            <a:lvl1pPr>
              <a:buClr>
                <a:schemeClr val="bg2"/>
              </a:buClr>
              <a:buSzPct val="120000"/>
              <a:buFont typeface="Arial"/>
              <a:buChar char="•"/>
              <a:defRPr sz="2000" b="0" i="0">
                <a:solidFill>
                  <a:schemeClr val="tx1"/>
                </a:solidFill>
                <a:latin typeface="Quicksand" pitchFamily="2" charset="77"/>
              </a:defRPr>
            </a:lvl1pPr>
            <a:lvl2pPr>
              <a:buClr>
                <a:schemeClr val="bg2"/>
              </a:buClr>
              <a:defRPr sz="1800" b="0" i="0">
                <a:solidFill>
                  <a:schemeClr val="tx1"/>
                </a:solidFill>
                <a:latin typeface="Quicksand" pitchFamily="2" charset="77"/>
              </a:defRPr>
            </a:lvl2pPr>
            <a:lvl3pPr>
              <a:buClr>
                <a:schemeClr val="bg2"/>
              </a:buClr>
              <a:defRPr sz="1600" b="0" i="0">
                <a:solidFill>
                  <a:schemeClr val="tx1"/>
                </a:solidFill>
                <a:latin typeface="Quicksand" pitchFamily="2" charset="77"/>
              </a:defRPr>
            </a:lvl3pPr>
            <a:lvl4pPr>
              <a:buClr>
                <a:schemeClr val="bg2"/>
              </a:buClr>
              <a:defRPr sz="1600" b="0" i="0">
                <a:solidFill>
                  <a:schemeClr val="tx1"/>
                </a:solidFill>
                <a:latin typeface="Quicksand" pitchFamily="2" charset="77"/>
              </a:defRPr>
            </a:lvl4pPr>
            <a:lvl5pPr>
              <a:buClr>
                <a:schemeClr val="bg2"/>
              </a:buClr>
              <a:defRPr sz="1600" b="0" i="0">
                <a:solidFill>
                  <a:schemeClr val="tx1"/>
                </a:solidFill>
                <a:latin typeface="Quicksand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idx="10"/>
          </p:nvPr>
        </p:nvSpPr>
        <p:spPr>
          <a:xfrm>
            <a:off x="304800" y="1349926"/>
            <a:ext cx="8534400" cy="416781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2200" b="0" i="0" cap="none">
                <a:solidFill>
                  <a:schemeClr val="bg2"/>
                </a:solidFill>
                <a:latin typeface="Quicksand Medium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2271690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-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507239"/>
            <a:ext cx="8534400" cy="472437"/>
          </a:xfrm>
        </p:spPr>
        <p:txBody>
          <a:bodyPr wrap="square">
            <a:spAutoFit/>
          </a:bodyPr>
          <a:lstStyle>
            <a:lvl1pPr>
              <a:defRPr sz="2600" b="0" i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idx="10"/>
          </p:nvPr>
        </p:nvSpPr>
        <p:spPr>
          <a:xfrm>
            <a:off x="304800" y="1349926"/>
            <a:ext cx="8534400" cy="416781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2200" b="0" i="0" cap="none">
                <a:solidFill>
                  <a:schemeClr val="bg2"/>
                </a:solidFill>
                <a:latin typeface="Quicksand Medium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19679819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7">
            <a:extLst>
              <a:ext uri="{FF2B5EF4-FFF2-40B4-BE49-F238E27FC236}">
                <a16:creationId xmlns:a16="http://schemas.microsoft.com/office/drawing/2014/main" id="{66CC797D-F12A-DB46-92E6-48B253C19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772" y="203082"/>
            <a:ext cx="7886700" cy="711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59088" y="6464838"/>
            <a:ext cx="3535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3F5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fld id="{AAC851AB-AED4-124E-84A8-41D3A17AC90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855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609585" rtl="0" eaLnBrk="1" latinLnBrk="0" hangingPunct="1">
        <a:lnSpc>
          <a:spcPct val="100000"/>
        </a:lnSpc>
        <a:spcBef>
          <a:spcPct val="0"/>
        </a:spcBef>
        <a:buNone/>
        <a:defRPr sz="3000" b="1" kern="1200" spc="-100" baseline="0">
          <a:solidFill>
            <a:srgbClr val="003F5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 indent="0" algn="l" defTabSz="609585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1123935" indent="-514350" algn="l" defTabSz="6095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38339" indent="0" algn="l" defTabSz="609585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4099" y="961698"/>
            <a:ext cx="7055738" cy="1529254"/>
          </a:xfrm>
        </p:spPr>
        <p:txBody>
          <a:bodyPr/>
          <a:lstStyle/>
          <a:p>
            <a:r>
              <a:rPr lang="en-US" dirty="0"/>
              <a:t>Home Recovery Care/ Hospital at Home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5007" y="2836375"/>
            <a:ext cx="7840717" cy="1535927"/>
          </a:xfrm>
        </p:spPr>
        <p:txBody>
          <a:bodyPr/>
          <a:lstStyle/>
          <a:p>
            <a:r>
              <a:rPr lang="en-US" dirty="0"/>
              <a:t>Swetha Gudibanda MD, Medical Director HRC, Hospitalist</a:t>
            </a:r>
          </a:p>
          <a:p>
            <a:r>
              <a:rPr lang="en-US" dirty="0"/>
              <a:t>Adam Gingery, Director of Finance/Chief Financial Officer</a:t>
            </a:r>
          </a:p>
          <a:p>
            <a:r>
              <a:rPr lang="en-US" dirty="0"/>
              <a:t>Mary Newman, Core Line Administrator Hospital Medicine</a:t>
            </a:r>
          </a:p>
          <a:p>
            <a:endParaRPr lang="en-US" dirty="0"/>
          </a:p>
          <a:p>
            <a:r>
              <a:rPr lang="en-US" dirty="0"/>
              <a:t>Marshfield Clinic Health 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527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Testimonial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87174" y="991893"/>
            <a:ext cx="8077853" cy="5215178"/>
          </a:xfrm>
        </p:spPr>
        <p:txBody>
          <a:bodyPr/>
          <a:lstStyle/>
          <a:p>
            <a:pPr lvl="0"/>
            <a:endParaRPr lang="en-US" dirty="0">
              <a:solidFill>
                <a:srgbClr val="000000">
                  <a:lumMod val="65000"/>
                  <a:lumOff val="35000"/>
                </a:srgbClr>
              </a:solidFill>
              <a:latin typeface="Calibri" panose="020F0502020204030204"/>
            </a:endParaRPr>
          </a:p>
          <a:p>
            <a:r>
              <a:rPr lang="en-US" dirty="0"/>
              <a:t>We admitted an immunocompromised patient with COVID pneumonia</a:t>
            </a:r>
          </a:p>
          <a:p>
            <a:r>
              <a:rPr lang="en-US" dirty="0"/>
              <a:t>	Patient was initially admitted to hospital with COVID pneumonia  requiring 6-10L O2. Patient wanted to go home to his family, saturations improved slightly so he transferred home to complete his hospitalization</a:t>
            </a:r>
          </a:p>
          <a:p>
            <a:r>
              <a:rPr lang="en-US" dirty="0"/>
              <a:t>	Within 3 days of being home, he had O2 </a:t>
            </a:r>
            <a:r>
              <a:rPr lang="en-US" dirty="0" err="1"/>
              <a:t>sats</a:t>
            </a:r>
            <a:r>
              <a:rPr lang="en-US" dirty="0"/>
              <a:t> of 98% on 2L</a:t>
            </a:r>
          </a:p>
          <a:p>
            <a:endParaRPr lang="en-US" dirty="0"/>
          </a:p>
          <a:p>
            <a:r>
              <a:rPr lang="en-US" dirty="0"/>
              <a:t>Patient comments:  </a:t>
            </a:r>
            <a:r>
              <a:rPr lang="en-US" sz="2400" b="1" i="1" dirty="0"/>
              <a:t>“I thought I would die in the hospital without seeing my family;  you made me  come home and helped me get better. Home recovery care also took care of my wife and my daughter. Thank you all. This program is the best. I would recommend this to everyone.”</a:t>
            </a:r>
          </a:p>
          <a:p>
            <a:pPr lvl="0"/>
            <a:endParaRPr lang="en-US" dirty="0">
              <a:solidFill>
                <a:srgbClr val="000000">
                  <a:lumMod val="65000"/>
                  <a:lumOff val="35000"/>
                </a:srgbClr>
              </a:solidFill>
              <a:latin typeface="Calibri" panose="020F050202020403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851AB-AED4-124E-84A8-41D3A17AC90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170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Pandemic response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87174" y="991893"/>
            <a:ext cx="8077853" cy="521517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COVID-19 pandemic accelerated the need and demand for hospital care at home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CMS approved Marshfield Clinic’s Home Recovery Care program as a Public Health Emergency Waiver for Medicare Fee-For-Service patients in December 2020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This expansion has proven to be a vital resource in the wake of the COVID-19 pandemic. CMS offered a much need expansion and Marshfield Clinic was able to serve more patients at home while reserving inpatient beds for the more acute patients.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During this time, we introduced a new model called Completing Hospitalization at Home</a:t>
            </a:r>
          </a:p>
          <a:p>
            <a:pPr marL="1466835" lvl="1" indent="-342900"/>
            <a:r>
              <a:rPr lang="en-US" dirty="0"/>
              <a:t>We can now transfer stable patients from hospital to home helping our system to add more capacity with out adding any over head costs</a:t>
            </a:r>
          </a:p>
          <a:p>
            <a:pPr marL="1466835" lvl="1" indent="-342900"/>
            <a:r>
              <a:rPr lang="en-US" dirty="0"/>
              <a:t>SNF level patients can also be served with this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851AB-AED4-124E-84A8-41D3A17AC90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334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Future of Hospital at Home Program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87174" y="991893"/>
            <a:ext cx="8077853" cy="5215178"/>
          </a:xfrm>
        </p:spPr>
        <p:txBody>
          <a:bodyPr/>
          <a:lstStyle/>
          <a:p>
            <a:pPr lvl="0"/>
            <a:endParaRPr lang="en-US" dirty="0">
              <a:solidFill>
                <a:srgbClr val="000000">
                  <a:lumMod val="65000"/>
                  <a:lumOff val="35000"/>
                </a:srgbClr>
              </a:solidFill>
              <a:latin typeface="Calibri" panose="020F0502020204030204"/>
            </a:endParaRPr>
          </a:p>
          <a:p>
            <a:r>
              <a:rPr lang="en-US" dirty="0"/>
              <a:t>After widespread and rapid adoption of virtual care during the PHE, CMS fee-for-service waivers have undoubtedly helped boost awareness and adoption of hospital-at-home services throughout the pandemic. We are hoping to see more health plans offering this value based, low cost care to their members.</a:t>
            </a:r>
          </a:p>
          <a:p>
            <a:pPr lvl="0"/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  <a:p>
            <a:pPr lvl="0"/>
            <a:r>
              <a:rPr lang="en-US" dirty="0">
                <a:solidFill>
                  <a:srgbClr val="000000">
                    <a:lumMod val="65000"/>
                    <a:lumOff val="35000"/>
                  </a:srgbClr>
                </a:solidFill>
              </a:rPr>
              <a:t>Security Health Plan is one of the first health plans in the nation to offer this program to their members. At the American Tele-Association meeting, MCHS participated in a panelist discussion. We are proud to see where MCHS is standing with our integrated technology and Hospital at Home program.</a:t>
            </a:r>
          </a:p>
          <a:p>
            <a:pPr lvl="0"/>
            <a:endParaRPr lang="en-US" dirty="0">
              <a:solidFill>
                <a:srgbClr val="000000">
                  <a:lumMod val="65000"/>
                  <a:lumOff val="35000"/>
                </a:srgbClr>
              </a:solidFill>
              <a:latin typeface="Calibri" panose="020F050202020403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851AB-AED4-124E-84A8-41D3A17AC90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06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87174" y="991893"/>
            <a:ext cx="8077853" cy="5215178"/>
          </a:xfrm>
        </p:spPr>
        <p:txBody>
          <a:bodyPr/>
          <a:lstStyle/>
          <a:p>
            <a:pPr lvl="0"/>
            <a:endParaRPr lang="en-US" dirty="0">
              <a:solidFill>
                <a:srgbClr val="000000">
                  <a:lumMod val="65000"/>
                  <a:lumOff val="35000"/>
                </a:srgbClr>
              </a:solidFill>
              <a:latin typeface="Calibri" panose="020F0502020204030204"/>
            </a:endParaRPr>
          </a:p>
          <a:p>
            <a:endParaRPr lang="en-US" dirty="0">
              <a:solidFill>
                <a:srgbClr val="000000">
                  <a:lumMod val="65000"/>
                  <a:lumOff val="35000"/>
                </a:srgbClr>
              </a:solidFill>
              <a:latin typeface="Calibri" panose="020F0502020204030204"/>
            </a:endParaRPr>
          </a:p>
          <a:p>
            <a:pPr algn="ctr"/>
            <a:r>
              <a:rPr lang="en-US" sz="4000" dirty="0">
                <a:solidFill>
                  <a:srgbClr val="000000">
                    <a:lumMod val="65000"/>
                    <a:lumOff val="3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Thank you for your attention- and</a:t>
            </a:r>
          </a:p>
          <a:p>
            <a:pPr algn="ctr"/>
            <a:r>
              <a:rPr lang="en-US" sz="4000" dirty="0">
                <a:solidFill>
                  <a:srgbClr val="000000">
                    <a:lumMod val="65000"/>
                    <a:lumOff val="3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 welcome your questions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851AB-AED4-124E-84A8-41D3A17AC90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53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E7273-C204-4B44-839E-39C9C707A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174" y="171790"/>
            <a:ext cx="8077853" cy="711320"/>
          </a:xfrm>
        </p:spPr>
        <p:txBody>
          <a:bodyPr>
            <a:normAutofit fontScale="90000"/>
          </a:bodyPr>
          <a:lstStyle/>
          <a:p>
            <a:r>
              <a:rPr lang="en-US" dirty="0"/>
              <a:t>Modernized Approach to Care Delivery Drives Better Outcomes &amp; Well-Being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F1718C-2DAA-4CE4-BD64-93A5807F795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59088" y="6464838"/>
            <a:ext cx="435862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C851AB-AED4-124E-84A8-41D3A17AC90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  <a:ea typeface="Verdana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charset="0"/>
              <a:ea typeface="Verdana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16CB33-3DF0-4475-AFE4-1493F2DFA0EF}"/>
              </a:ext>
            </a:extLst>
          </p:cNvPr>
          <p:cNvSpPr/>
          <p:nvPr/>
        </p:nvSpPr>
        <p:spPr bwMode="gray">
          <a:xfrm>
            <a:off x="2042541" y="1316476"/>
            <a:ext cx="5058918" cy="417316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>
            <a:outerShdw blurRad="190500" sx="95000" sy="95000" algn="ctr" rotWithShape="0">
              <a:prstClr val="black">
                <a:alpha val="40000"/>
              </a:prstClr>
            </a:outerShdw>
          </a:effectLst>
        </p:spPr>
        <p:txBody>
          <a:bodyPr wrap="square" tIns="91440" bIns="91440" rtlCol="0" anchor="ctr" anchorCtr="1">
            <a:noAutofit/>
          </a:bodyPr>
          <a:lstStyle/>
          <a:p>
            <a:pPr marL="0" marR="0" lvl="0" indent="0" algn="ctr" defTabSz="5438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60657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CADF090-B1BE-4D88-8EC7-D32E4B9620A5}"/>
              </a:ext>
            </a:extLst>
          </p:cNvPr>
          <p:cNvGrpSpPr/>
          <p:nvPr/>
        </p:nvGrpSpPr>
        <p:grpSpPr>
          <a:xfrm>
            <a:off x="2097027" y="2356746"/>
            <a:ext cx="4949946" cy="2725877"/>
            <a:chOff x="2097027" y="2776196"/>
            <a:chExt cx="4949946" cy="2725877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F079E6DA-D19C-4DF9-8003-CE05BE90ADD7}"/>
                </a:ext>
              </a:extLst>
            </p:cNvPr>
            <p:cNvGrpSpPr/>
            <p:nvPr/>
          </p:nvGrpSpPr>
          <p:grpSpPr>
            <a:xfrm>
              <a:off x="2097027" y="2776196"/>
              <a:ext cx="4949946" cy="807913"/>
              <a:chOff x="2407923" y="2351693"/>
              <a:chExt cx="4949946" cy="807913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B0FF2FE-AC21-4737-A42E-B39C6D685509}"/>
                  </a:ext>
                </a:extLst>
              </p:cNvPr>
              <p:cNvSpPr txBox="1"/>
              <p:nvPr/>
            </p:nvSpPr>
            <p:spPr>
              <a:xfrm>
                <a:off x="2407923" y="2351693"/>
                <a:ext cx="1920240" cy="807913"/>
              </a:xfrm>
              <a:prstGeom prst="rect">
                <a:avLst/>
              </a:prstGeom>
              <a:noFill/>
            </p:spPr>
            <p:txBody>
              <a:bodyPr wrap="square" rtlCol="0" anchor="t" anchorCtr="0"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3F51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90%+ 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3F51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06570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PATIENT </a:t>
                </a:r>
                <a:b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06570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</a:br>
                <a: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06570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SATISFACTION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60657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739C2F8-7A23-4B45-9EBE-B141BB49A000}"/>
                  </a:ext>
                </a:extLst>
              </p:cNvPr>
              <p:cNvSpPr txBox="1"/>
              <p:nvPr/>
            </p:nvSpPr>
            <p:spPr>
              <a:xfrm>
                <a:off x="3918204" y="2351693"/>
                <a:ext cx="1920240" cy="807913"/>
              </a:xfrm>
              <a:prstGeom prst="rect">
                <a:avLst/>
              </a:prstGeom>
              <a:noFill/>
            </p:spPr>
            <p:txBody>
              <a:bodyPr wrap="square" rtlCol="0" anchor="t" anchorCtr="0"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3F51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44% 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3F51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06570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REDUCTION IN READMISSIONS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60657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endParaRP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D8A18DB-9F27-48D9-8E45-672A140F6853}"/>
                  </a:ext>
                </a:extLst>
              </p:cNvPr>
              <p:cNvSpPr txBox="1"/>
              <p:nvPr/>
            </p:nvSpPr>
            <p:spPr>
              <a:xfrm>
                <a:off x="5437629" y="2351693"/>
                <a:ext cx="1920240" cy="807913"/>
              </a:xfrm>
              <a:prstGeom prst="rect">
                <a:avLst/>
              </a:prstGeom>
              <a:noFill/>
            </p:spPr>
            <p:txBody>
              <a:bodyPr wrap="square" rtlCol="0" anchor="t" anchorCtr="0"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3F51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35% 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3F51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06570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REDUCTION IN </a:t>
                </a:r>
                <a:b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06570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</a:br>
                <a: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06570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MEAN LOS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60657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99F23A4-01C3-40E5-A1B6-5B62986305B4}"/>
                </a:ext>
              </a:extLst>
            </p:cNvPr>
            <p:cNvGrpSpPr/>
            <p:nvPr/>
          </p:nvGrpSpPr>
          <p:grpSpPr>
            <a:xfrm>
              <a:off x="2422782" y="4555660"/>
              <a:ext cx="4352922" cy="946413"/>
              <a:chOff x="2733678" y="2351693"/>
              <a:chExt cx="4352922" cy="946413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79C602F-EB8A-4221-994E-208C0D86F9B2}"/>
                  </a:ext>
                </a:extLst>
              </p:cNvPr>
              <p:cNvSpPr txBox="1"/>
              <p:nvPr/>
            </p:nvSpPr>
            <p:spPr>
              <a:xfrm>
                <a:off x="2733678" y="2351693"/>
                <a:ext cx="1233403" cy="946413"/>
              </a:xfrm>
              <a:prstGeom prst="rect">
                <a:avLst/>
              </a:prstGeom>
              <a:noFill/>
            </p:spPr>
            <p:txBody>
              <a:bodyPr wrap="square" rtlCol="0" anchor="t" anchorCtr="0"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D5225D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~2 hrs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D5225D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06570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AVG TIME TO</a:t>
                </a:r>
                <a:b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06570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</a:br>
                <a: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06570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ADMIT A PATIENT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60657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9583A97-25D4-4F7E-8088-37D51E0F1587}"/>
                  </a:ext>
                </a:extLst>
              </p:cNvPr>
              <p:cNvSpPr txBox="1"/>
              <p:nvPr/>
            </p:nvSpPr>
            <p:spPr>
              <a:xfrm>
                <a:off x="4261622" y="2351693"/>
                <a:ext cx="1233403" cy="807913"/>
              </a:xfrm>
              <a:prstGeom prst="rect">
                <a:avLst/>
              </a:prstGeom>
              <a:noFill/>
            </p:spPr>
            <p:txBody>
              <a:bodyPr wrap="square" rtlCol="0" anchor="t" anchorCtr="0"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D5225D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93%</a:t>
                </a: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B68A65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 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60657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06570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ACCEPTANCE </a:t>
                </a:r>
                <a:b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06570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</a:br>
                <a: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06570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RATE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60657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endParaRP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65DC086-674C-4816-B9CC-F5DB3784552B}"/>
                  </a:ext>
                </a:extLst>
              </p:cNvPr>
              <p:cNvSpPr txBox="1"/>
              <p:nvPr/>
            </p:nvSpPr>
            <p:spPr>
              <a:xfrm>
                <a:off x="5781048" y="2351693"/>
                <a:ext cx="1305552" cy="946413"/>
              </a:xfrm>
              <a:prstGeom prst="rect">
                <a:avLst/>
              </a:prstGeom>
              <a:noFill/>
            </p:spPr>
            <p:txBody>
              <a:bodyPr wrap="square" rtlCol="0" anchor="t" anchorCtr="0"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D5225D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100%</a:t>
                </a:r>
                <a:r>
                  <a:rPr kumimoji="0" lang="en-US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B68A65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 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60657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06570"/>
                    </a:solidFill>
                    <a:effectLst/>
                    <a:uLnTx/>
                    <a:uFillTx/>
                    <a:latin typeface="Verdana" panose="020B0604030504040204" pitchFamily="34" charset="0"/>
                    <a:ea typeface="Verdana" panose="020B0604030504040204" pitchFamily="34" charset="0"/>
                    <a:cs typeface="Arial"/>
                  </a:rPr>
                  <a:t>HEALTH ASSESSMENTS COMPLETED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60657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endParaRPr>
              </a:p>
            </p:txBody>
          </p:sp>
        </p:grp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CCE65F5C-0536-47DE-9F19-4E5D9244BF4A}"/>
              </a:ext>
            </a:extLst>
          </p:cNvPr>
          <p:cNvSpPr txBox="1"/>
          <p:nvPr/>
        </p:nvSpPr>
        <p:spPr>
          <a:xfrm>
            <a:off x="2979769" y="1132065"/>
            <a:ext cx="3132524" cy="355482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t" anchorCtr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D5225D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HRC Performance Results</a:t>
            </a:r>
          </a:p>
        </p:txBody>
      </p:sp>
      <p:sp>
        <p:nvSpPr>
          <p:cNvPr id="16" name="Rounded Rectangle 14">
            <a:extLst>
              <a:ext uri="{FF2B5EF4-FFF2-40B4-BE49-F238E27FC236}">
                <a16:creationId xmlns:a16="http://schemas.microsoft.com/office/drawing/2014/main" id="{F7DB9944-BE81-4ABC-8DB3-4909E7ED6286}"/>
              </a:ext>
            </a:extLst>
          </p:cNvPr>
          <p:cNvSpPr/>
          <p:nvPr/>
        </p:nvSpPr>
        <p:spPr bwMode="gray">
          <a:xfrm>
            <a:off x="3037742" y="1870469"/>
            <a:ext cx="3068516" cy="385113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 Black"/>
              </a:rPr>
              <a:t>QUALITY METRICS</a:t>
            </a:r>
          </a:p>
        </p:txBody>
      </p:sp>
      <p:sp>
        <p:nvSpPr>
          <p:cNvPr id="17" name="Rounded Rectangle 15">
            <a:extLst>
              <a:ext uri="{FF2B5EF4-FFF2-40B4-BE49-F238E27FC236}">
                <a16:creationId xmlns:a16="http://schemas.microsoft.com/office/drawing/2014/main" id="{5612DCF3-FE23-4F13-9A73-445441C033FC}"/>
              </a:ext>
            </a:extLst>
          </p:cNvPr>
          <p:cNvSpPr/>
          <p:nvPr/>
        </p:nvSpPr>
        <p:spPr bwMode="gray">
          <a:xfrm>
            <a:off x="3037742" y="3649933"/>
            <a:ext cx="3068516" cy="385113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 Black"/>
              </a:rPr>
              <a:t>OPERATIONAL METRICS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9DBB445-AFF3-4ADA-AC09-05AF7CC2EC84}"/>
              </a:ext>
            </a:extLst>
          </p:cNvPr>
          <p:cNvGrpSpPr/>
          <p:nvPr/>
        </p:nvGrpSpPr>
        <p:grpSpPr>
          <a:xfrm>
            <a:off x="0" y="1942089"/>
            <a:ext cx="2359152" cy="2576609"/>
            <a:chOff x="0" y="2151797"/>
            <a:chExt cx="2359152" cy="2576609"/>
          </a:xfrm>
        </p:grpSpPr>
        <p:sp>
          <p:nvSpPr>
            <p:cNvPr id="19" name="Pentagon 16">
              <a:extLst>
                <a:ext uri="{FF2B5EF4-FFF2-40B4-BE49-F238E27FC236}">
                  <a16:creationId xmlns:a16="http://schemas.microsoft.com/office/drawing/2014/main" id="{EA0566F8-2DA3-4793-B6C7-969FD76F4906}"/>
                </a:ext>
              </a:extLst>
            </p:cNvPr>
            <p:cNvSpPr/>
            <p:nvPr/>
          </p:nvSpPr>
          <p:spPr bwMode="gray">
            <a:xfrm>
              <a:off x="0" y="2561278"/>
              <a:ext cx="2359152" cy="2167128"/>
            </a:xfrm>
            <a:prstGeom prst="homePlate">
              <a:avLst>
                <a:gd name="adj" fmla="val 20042"/>
              </a:avLst>
            </a:prstGeom>
            <a:solidFill>
              <a:schemeClr val="bg1">
                <a:lumMod val="95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9144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 Black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2637FDF-0943-4BEB-835D-CBB98CB6EAC8}"/>
                </a:ext>
              </a:extLst>
            </p:cNvPr>
            <p:cNvSpPr txBox="1"/>
            <p:nvPr/>
          </p:nvSpPr>
          <p:spPr>
            <a:xfrm>
              <a:off x="479675" y="2151797"/>
              <a:ext cx="840999" cy="384721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3F51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rPr>
                <a:t>SAFE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25056BD-30FD-4788-A87B-532C66063AF7}"/>
                </a:ext>
              </a:extLst>
            </p:cNvPr>
            <p:cNvSpPr txBox="1"/>
            <p:nvPr/>
          </p:nvSpPr>
          <p:spPr>
            <a:xfrm>
              <a:off x="63630" y="2875401"/>
              <a:ext cx="2200656" cy="13542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D5225D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60657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rPr>
                <a:t>Well-defined clinical model</a:t>
              </a:r>
            </a:p>
            <a:p>
              <a:pPr marL="171450" marR="0" lvl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D5225D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60657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rPr>
                <a:t>Evidence based protocols</a:t>
              </a:r>
            </a:p>
            <a:p>
              <a:pPr marL="171450" marR="0" lvl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D5225D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60657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rPr>
                <a:t>Coordinated care delivery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21B9FDB-33C2-4B68-A0A2-F33E165E4E8D}"/>
              </a:ext>
            </a:extLst>
          </p:cNvPr>
          <p:cNvGrpSpPr/>
          <p:nvPr/>
        </p:nvGrpSpPr>
        <p:grpSpPr>
          <a:xfrm>
            <a:off x="6775704" y="1942089"/>
            <a:ext cx="2498925" cy="2576609"/>
            <a:chOff x="6775704" y="2151797"/>
            <a:chExt cx="2498925" cy="2576609"/>
          </a:xfrm>
        </p:grpSpPr>
        <p:sp>
          <p:nvSpPr>
            <p:cNvPr id="23" name="Pentagon 19">
              <a:extLst>
                <a:ext uri="{FF2B5EF4-FFF2-40B4-BE49-F238E27FC236}">
                  <a16:creationId xmlns:a16="http://schemas.microsoft.com/office/drawing/2014/main" id="{C7DD6279-2AAB-4D86-84FD-77F2E86557D5}"/>
                </a:ext>
              </a:extLst>
            </p:cNvPr>
            <p:cNvSpPr/>
            <p:nvPr/>
          </p:nvSpPr>
          <p:spPr bwMode="gray">
            <a:xfrm flipH="1">
              <a:off x="6775704" y="2561278"/>
              <a:ext cx="2359152" cy="2167128"/>
            </a:xfrm>
            <a:prstGeom prst="homePlate">
              <a:avLst>
                <a:gd name="adj" fmla="val 20042"/>
              </a:avLst>
            </a:prstGeom>
            <a:solidFill>
              <a:schemeClr val="bg1">
                <a:lumMod val="95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9144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 Black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12B0C06-0671-4082-BCFB-23CA27937412}"/>
                </a:ext>
              </a:extLst>
            </p:cNvPr>
            <p:cNvSpPr txBox="1"/>
            <p:nvPr/>
          </p:nvSpPr>
          <p:spPr>
            <a:xfrm>
              <a:off x="7474906" y="2151797"/>
              <a:ext cx="1563698" cy="384721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3F51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rPr>
                <a:t>SEAMLESS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27C60E8-CEC9-4B6A-AB6D-43FEFD42CCDA}"/>
                </a:ext>
              </a:extLst>
            </p:cNvPr>
            <p:cNvSpPr txBox="1"/>
            <p:nvPr/>
          </p:nvSpPr>
          <p:spPr>
            <a:xfrm>
              <a:off x="7156704" y="2670696"/>
              <a:ext cx="2117925" cy="15388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D5225D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60657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rPr>
                <a:t>Administered with existing ancillary providers</a:t>
              </a:r>
            </a:p>
            <a:p>
              <a:pPr marL="171450" marR="0" lvl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D5225D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60657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rPr>
                <a:t>Coordinates with clinical initiatives</a:t>
              </a:r>
            </a:p>
            <a:p>
              <a:pPr marL="171450" marR="0" lvl="0" indent="-17145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D5225D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606570"/>
                  </a:solidFill>
                  <a:effectLst/>
                  <a:uLnTx/>
                  <a:uFillTx/>
                  <a:latin typeface="Verdana" panose="020B0604030504040204" pitchFamily="34" charset="0"/>
                  <a:ea typeface="Verdana" panose="020B0604030504040204" pitchFamily="34" charset="0"/>
                  <a:cs typeface="Arial"/>
                </a:rPr>
                <a:t>No incremental administrative burden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5C1387F9-6149-47B7-B5F0-C2EC97292A53}"/>
              </a:ext>
            </a:extLst>
          </p:cNvPr>
          <p:cNvSpPr txBox="1"/>
          <p:nvPr/>
        </p:nvSpPr>
        <p:spPr>
          <a:xfrm>
            <a:off x="561683" y="5667653"/>
            <a:ext cx="8011487" cy="426286"/>
          </a:xfrm>
          <a:prstGeom prst="rect">
            <a:avLst/>
          </a:prstGeom>
          <a:noFill/>
          <a:ln w="19050">
            <a:noFill/>
            <a:prstDash val="sysDash"/>
          </a:ln>
        </p:spPr>
        <p:txBody>
          <a:bodyPr wrap="square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Contessa &amp; Marshfield Clinic’s Home Recovery Care program was recently featured in a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</a:b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New England Journal of Medicine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article detailing the success and outcomes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of the first 300+ patients seen in Marshfield, Wisconsin.</a:t>
            </a:r>
            <a:endParaRPr kumimoji="0" lang="en-US" sz="12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628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Home Recovery Program- Care Model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program launched in 2016 at the Marshfield Medical Center in Marshfield and has since expanded to our Medical Centers in  Minocqua and Weston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foundation of our model is a </a:t>
            </a:r>
            <a:r>
              <a:rPr lang="en-US" b="1" dirty="0"/>
              <a:t>multi-disciplinary care team </a:t>
            </a:r>
            <a:r>
              <a:rPr lang="en-US" dirty="0"/>
              <a:t>including:</a:t>
            </a:r>
          </a:p>
          <a:p>
            <a:pPr marL="1466835" lvl="1" indent="-342900"/>
            <a:r>
              <a:rPr lang="en-US" dirty="0"/>
              <a:t>Hospitalist MD’s and APC’s</a:t>
            </a:r>
          </a:p>
          <a:p>
            <a:pPr marL="1466835" lvl="1" indent="-342900"/>
            <a:r>
              <a:rPr lang="en-US" dirty="0"/>
              <a:t>Recovery Care Coordinators</a:t>
            </a:r>
          </a:p>
          <a:p>
            <a:pPr marL="1466835" lvl="1" indent="-342900"/>
            <a:r>
              <a:rPr lang="en-US" dirty="0"/>
              <a:t>Virtual Care Unit Coordinators</a:t>
            </a:r>
          </a:p>
          <a:p>
            <a:pPr marL="1466835" lvl="1" indent="-342900"/>
            <a:r>
              <a:rPr lang="en-US" dirty="0"/>
              <a:t>Acute home care RNs</a:t>
            </a:r>
          </a:p>
          <a:p>
            <a:pPr marL="1466835" lvl="1" indent="-342900"/>
            <a:r>
              <a:rPr lang="en-US" dirty="0"/>
              <a:t>Pharmacists</a:t>
            </a:r>
          </a:p>
          <a:p>
            <a:pPr marL="1466835" lvl="1" indent="-342900"/>
            <a:r>
              <a:rPr lang="en-US" dirty="0"/>
              <a:t>Social workers/Case Managers</a:t>
            </a:r>
          </a:p>
          <a:p>
            <a:pPr marL="1466835" lvl="1" indent="-342900"/>
            <a:r>
              <a:rPr lang="en-US" dirty="0"/>
              <a:t>Rehab therapists: Speech, Physical and Occupational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Care coordination </a:t>
            </a:r>
            <a:r>
              <a:rPr lang="en-US" dirty="0"/>
              <a:t>is also empowered through the use of a </a:t>
            </a:r>
            <a:r>
              <a:rPr lang="en-US" b="1" dirty="0"/>
              <a:t>telehealth platform</a:t>
            </a:r>
            <a:r>
              <a:rPr lang="en-US" dirty="0"/>
              <a:t>, allowing providers to virtually round on patients and track vital signs from Bluetooth devices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851AB-AED4-124E-84A8-41D3A17AC90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80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5" name="Straight Connector 114" descr="cc">
            <a:extLst>
              <a:ext uri="{FF2B5EF4-FFF2-40B4-BE49-F238E27FC236}">
                <a16:creationId xmlns:a16="http://schemas.microsoft.com/office/drawing/2014/main" id="{6D9ECFF5-648D-4FDE-B5C7-6FC02F63B9B0}"/>
              </a:ext>
            </a:extLst>
          </p:cNvPr>
          <p:cNvCxnSpPr/>
          <p:nvPr/>
        </p:nvCxnSpPr>
        <p:spPr>
          <a:xfrm>
            <a:off x="1516575" y="2650614"/>
            <a:ext cx="1188720" cy="0"/>
          </a:xfrm>
          <a:prstGeom prst="line">
            <a:avLst/>
          </a:prstGeom>
          <a:ln w="38100" cmpd="sng">
            <a:solidFill>
              <a:schemeClr val="accent1"/>
            </a:solidFill>
            <a:headEnd type="none"/>
            <a:tailEnd type="non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C0267B5-EF67-46B3-BC15-7C1FEFF0D00E}"/>
              </a:ext>
            </a:extLst>
          </p:cNvPr>
          <p:cNvCxnSpPr>
            <a:cxnSpLocks/>
          </p:cNvCxnSpPr>
          <p:nvPr/>
        </p:nvCxnSpPr>
        <p:spPr>
          <a:xfrm>
            <a:off x="4839238" y="3607510"/>
            <a:ext cx="1631410" cy="0"/>
          </a:xfrm>
          <a:prstGeom prst="line">
            <a:avLst/>
          </a:prstGeom>
          <a:ln w="25400" cmpd="sng">
            <a:solidFill>
              <a:schemeClr val="accent1"/>
            </a:solidFill>
            <a:headEnd type="none"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Rectangle 78">
            <a:extLst>
              <a:ext uri="{FF2B5EF4-FFF2-40B4-BE49-F238E27FC236}">
                <a16:creationId xmlns:a16="http://schemas.microsoft.com/office/drawing/2014/main" id="{012F9773-034C-4821-B7E9-90E4ED166FB0}"/>
              </a:ext>
            </a:extLst>
          </p:cNvPr>
          <p:cNvSpPr/>
          <p:nvPr/>
        </p:nvSpPr>
        <p:spPr bwMode="gray">
          <a:xfrm>
            <a:off x="6661751" y="5357772"/>
            <a:ext cx="2364261" cy="54415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accent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Quicksand" pitchFamily="2" charset="77"/>
              <a:ea typeface="+mn-ea"/>
              <a:cs typeface="Arial Black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7E2A6B3C-E2BF-407B-A3A0-6BF977367F8F}"/>
              </a:ext>
            </a:extLst>
          </p:cNvPr>
          <p:cNvSpPr/>
          <p:nvPr/>
        </p:nvSpPr>
        <p:spPr bwMode="gray">
          <a:xfrm>
            <a:off x="6671537" y="2618549"/>
            <a:ext cx="2354475" cy="63400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accent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Quicksand" pitchFamily="2" charset="77"/>
              <a:ea typeface="+mn-ea"/>
              <a:cs typeface="Arial Black"/>
            </a:endParaRPr>
          </a:p>
        </p:txBody>
      </p:sp>
      <p:sp>
        <p:nvSpPr>
          <p:cNvPr id="57" name="Oval 56" descr="cc">
            <a:extLst>
              <a:ext uri="{FF2B5EF4-FFF2-40B4-BE49-F238E27FC236}">
                <a16:creationId xmlns:a16="http://schemas.microsoft.com/office/drawing/2014/main" id="{F665069E-6417-41ED-8C71-AAC3BA47BC9A}"/>
              </a:ext>
            </a:extLst>
          </p:cNvPr>
          <p:cNvSpPr/>
          <p:nvPr/>
        </p:nvSpPr>
        <p:spPr bwMode="gray">
          <a:xfrm>
            <a:off x="777803" y="2313831"/>
            <a:ext cx="685800" cy="685800"/>
          </a:xfrm>
          <a:prstGeom prst="ellipse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Quicksand" pitchFamily="2" charset="77"/>
              <a:ea typeface="+mn-ea"/>
              <a:cs typeface="Arial Black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A81E4D-BC36-4F55-8FA4-6B26FE083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1" y="178451"/>
            <a:ext cx="8638837" cy="71132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Home Recovery Care Addresses Approximately 40% </a:t>
            </a:r>
            <a:br>
              <a:rPr lang="en-US" sz="2400" dirty="0">
                <a:solidFill>
                  <a:schemeClr val="accent2"/>
                </a:solidFill>
              </a:rPr>
            </a:br>
            <a:r>
              <a:rPr lang="en-US" sz="2400" dirty="0">
                <a:solidFill>
                  <a:schemeClr val="accent2"/>
                </a:solidFill>
              </a:rPr>
              <a:t>of Hospitalizations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603A60-35BB-47A0-BE8B-A5C71DF64D3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7970" y="912902"/>
            <a:ext cx="8077853" cy="5071248"/>
          </a:xfrm>
        </p:spPr>
        <p:txBody>
          <a:bodyPr/>
          <a:lstStyle/>
          <a:p>
            <a:pPr lvl="0" algn="ctr" defTabSz="685800">
              <a:defRPr/>
            </a:pPr>
            <a:r>
              <a:rPr lang="en-US" sz="1800" dirty="0">
                <a:solidFill>
                  <a:schemeClr val="accent1"/>
                </a:solidFill>
              </a:rPr>
              <a:t> Home Recovery Care clinical model delivers all the essential elements of inpatient care in the safety and comfort of a patient’s home </a:t>
            </a:r>
          </a:p>
          <a:p>
            <a:pPr lvl="0" algn="ctr" defTabSz="685800">
              <a:defRPr/>
            </a:pPr>
            <a:endParaRPr lang="en-US" sz="8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EFD0685-EEFE-4B01-B4A6-2104EE15DD4D}"/>
              </a:ext>
            </a:extLst>
          </p:cNvPr>
          <p:cNvCxnSpPr/>
          <p:nvPr/>
        </p:nvCxnSpPr>
        <p:spPr bwMode="auto">
          <a:xfrm>
            <a:off x="313068" y="1972825"/>
            <a:ext cx="8534400" cy="0"/>
          </a:xfrm>
          <a:prstGeom prst="line">
            <a:avLst/>
          </a:prstGeom>
          <a:noFill/>
          <a:ln w="38100" cap="rnd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0CB9C902-DF7E-4AB2-95BD-E8938624B4E4}"/>
              </a:ext>
            </a:extLst>
          </p:cNvPr>
          <p:cNvSpPr txBox="1"/>
          <p:nvPr/>
        </p:nvSpPr>
        <p:spPr>
          <a:xfrm>
            <a:off x="313068" y="1652319"/>
            <a:ext cx="2712488" cy="326243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3F51"/>
                </a:solidFill>
                <a:effectLst/>
                <a:uLnTx/>
                <a:uFillTx/>
                <a:latin typeface="Quicksand Medium" pitchFamily="2" charset="77"/>
                <a:ea typeface="ＭＳ Ｐゴシック" charset="-128"/>
                <a:cs typeface="Arial"/>
              </a:rPr>
              <a:t>CLINICAL MODEL</a:t>
            </a: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43396BC8-A154-4409-A229-C2A6CD9EEC21}"/>
              </a:ext>
            </a:extLst>
          </p:cNvPr>
          <p:cNvSpPr txBox="1">
            <a:spLocks/>
          </p:cNvSpPr>
          <p:nvPr/>
        </p:nvSpPr>
        <p:spPr>
          <a:xfrm>
            <a:off x="203454" y="3766954"/>
            <a:ext cx="843812" cy="328729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67752"/>
              </a:buClr>
              <a:buSzPct val="70000"/>
              <a:buFontTx/>
              <a:buNone/>
              <a:tabLst/>
              <a:defRPr/>
            </a:pPr>
            <a:r>
              <a:rPr kumimoji="0" lang="en-US" sz="1000" b="1" i="0" u="none" strike="noStrike" kern="200" cap="none" spc="0" normalizeH="0" baseline="0" noProof="0" dirty="0">
                <a:ln>
                  <a:noFill/>
                </a:ln>
                <a:solidFill>
                  <a:srgbClr val="003F51"/>
                </a:solidFill>
                <a:effectLst/>
                <a:uLnTx/>
                <a:uFillTx/>
                <a:latin typeface="Quicksand" panose="00000500000000000000" pitchFamily="2" charset="0"/>
                <a:ea typeface="+mj-ea"/>
                <a:cs typeface="+mj-cs"/>
              </a:rPr>
              <a:t>Patient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D5F495BA-5039-4322-89CD-AFD7FBC62734}"/>
              </a:ext>
            </a:extLst>
          </p:cNvPr>
          <p:cNvCxnSpPr>
            <a:cxnSpLocks/>
          </p:cNvCxnSpPr>
          <p:nvPr/>
        </p:nvCxnSpPr>
        <p:spPr>
          <a:xfrm flipH="1">
            <a:off x="4854878" y="2306992"/>
            <a:ext cx="427050" cy="1280620"/>
          </a:xfrm>
          <a:prstGeom prst="line">
            <a:avLst/>
          </a:prstGeom>
          <a:ln w="25400" cmpd="sng">
            <a:solidFill>
              <a:schemeClr val="accent1"/>
            </a:solidFill>
            <a:headEnd type="none"/>
            <a:tailEnd type="non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C66D2AD-704B-4C3F-96C3-1BDDEFEE021E}"/>
              </a:ext>
            </a:extLst>
          </p:cNvPr>
          <p:cNvCxnSpPr>
            <a:cxnSpLocks/>
          </p:cNvCxnSpPr>
          <p:nvPr/>
        </p:nvCxnSpPr>
        <p:spPr>
          <a:xfrm>
            <a:off x="4847864" y="3605500"/>
            <a:ext cx="434064" cy="1390793"/>
          </a:xfrm>
          <a:prstGeom prst="line">
            <a:avLst/>
          </a:prstGeom>
          <a:ln w="25400" cmpd="sng">
            <a:solidFill>
              <a:schemeClr val="accent1"/>
            </a:solidFill>
            <a:headEnd type="none"/>
            <a:tailEnd type="non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 descr="cc">
            <a:extLst>
              <a:ext uri="{FF2B5EF4-FFF2-40B4-BE49-F238E27FC236}">
                <a16:creationId xmlns:a16="http://schemas.microsoft.com/office/drawing/2014/main" id="{E81AF506-31C8-4E8A-8564-6EB149B070E6}"/>
              </a:ext>
            </a:extLst>
          </p:cNvPr>
          <p:cNvCxnSpPr/>
          <p:nvPr/>
        </p:nvCxnSpPr>
        <p:spPr>
          <a:xfrm>
            <a:off x="5281928" y="4996293"/>
            <a:ext cx="1188720" cy="0"/>
          </a:xfrm>
          <a:prstGeom prst="line">
            <a:avLst/>
          </a:prstGeom>
          <a:ln w="25400" cmpd="sng">
            <a:solidFill>
              <a:schemeClr val="accent1"/>
            </a:solidFill>
            <a:headEnd type="none"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 descr="cc">
            <a:extLst>
              <a:ext uri="{FF2B5EF4-FFF2-40B4-BE49-F238E27FC236}">
                <a16:creationId xmlns:a16="http://schemas.microsoft.com/office/drawing/2014/main" id="{1929B093-F523-4211-A5C9-C02D6974E4B5}"/>
              </a:ext>
            </a:extLst>
          </p:cNvPr>
          <p:cNvCxnSpPr/>
          <p:nvPr/>
        </p:nvCxnSpPr>
        <p:spPr>
          <a:xfrm>
            <a:off x="5281928" y="2294862"/>
            <a:ext cx="1188720" cy="0"/>
          </a:xfrm>
          <a:prstGeom prst="line">
            <a:avLst/>
          </a:prstGeom>
          <a:ln w="25400" cmpd="sng">
            <a:solidFill>
              <a:schemeClr val="accent1"/>
            </a:solidFill>
            <a:headEnd type="none"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Oval 69" descr="cc">
            <a:extLst>
              <a:ext uri="{FF2B5EF4-FFF2-40B4-BE49-F238E27FC236}">
                <a16:creationId xmlns:a16="http://schemas.microsoft.com/office/drawing/2014/main" id="{998C258D-C87A-4229-BBDA-DB4E35D8A95E}"/>
              </a:ext>
            </a:extLst>
          </p:cNvPr>
          <p:cNvSpPr/>
          <p:nvPr/>
        </p:nvSpPr>
        <p:spPr bwMode="gray">
          <a:xfrm>
            <a:off x="5556248" y="4676562"/>
            <a:ext cx="640080" cy="640080"/>
          </a:xfrm>
          <a:prstGeom prst="ellipse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Quicksand" pitchFamily="2" charset="77"/>
              <a:ea typeface="+mn-ea"/>
              <a:cs typeface="Arial Black"/>
            </a:endParaRPr>
          </a:p>
        </p:txBody>
      </p:sp>
      <p:sp>
        <p:nvSpPr>
          <p:cNvPr id="75" name="TextBox 74" descr="cc">
            <a:extLst>
              <a:ext uri="{FF2B5EF4-FFF2-40B4-BE49-F238E27FC236}">
                <a16:creationId xmlns:a16="http://schemas.microsoft.com/office/drawing/2014/main" id="{EC5B89E2-35D1-4A0F-B2C0-D5F46FB03DEC}"/>
              </a:ext>
            </a:extLst>
          </p:cNvPr>
          <p:cNvSpPr txBox="1"/>
          <p:nvPr/>
        </p:nvSpPr>
        <p:spPr>
          <a:xfrm>
            <a:off x="6671537" y="2629754"/>
            <a:ext cx="2445919" cy="677108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sng" strike="noStrike" kern="1200" cap="none" spc="0" normalizeH="0" baseline="0" noProof="0" dirty="0">
                <a:ln>
                  <a:noFill/>
                </a:ln>
                <a:solidFill>
                  <a:srgbClr val="003F51"/>
                </a:solidFill>
                <a:effectLst/>
                <a:uLnTx/>
                <a:uFillTx/>
                <a:latin typeface="Quicksand" pitchFamily="2" charset="77"/>
                <a:ea typeface="+mn-ea"/>
                <a:cs typeface="Arial"/>
              </a:rPr>
              <a:t>Completing Hospital at Home Model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606570"/>
              </a:solidFill>
              <a:effectLst/>
              <a:uLnTx/>
              <a:uFillTx/>
              <a:latin typeface="Quicksand" pitchFamily="2" charset="77"/>
              <a:ea typeface="+mn-ea"/>
              <a:cs typeface="Arial"/>
            </a:endParaRPr>
          </a:p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D5225D"/>
                </a:solidFill>
                <a:effectLst/>
                <a:uLnTx/>
                <a:uFillTx/>
                <a:latin typeface="Quicksand" pitchFamily="2" charset="77"/>
                <a:ea typeface="+mn-ea"/>
                <a:cs typeface="Arial"/>
              </a:rPr>
              <a:t>Completion of hospitalization in the home utilizing hospital replacement services</a:t>
            </a:r>
          </a:p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1200" cap="none" spc="0" normalizeH="0" baseline="0" noProof="0" dirty="0">
              <a:ln>
                <a:noFill/>
              </a:ln>
              <a:solidFill>
                <a:srgbClr val="606570"/>
              </a:solidFill>
              <a:effectLst/>
              <a:uLnTx/>
              <a:uFillTx/>
              <a:latin typeface="Quicksand" pitchFamily="2" charset="77"/>
              <a:ea typeface="+mn-ea"/>
              <a:cs typeface="Arial"/>
            </a:endParaRPr>
          </a:p>
        </p:txBody>
      </p:sp>
      <p:sp>
        <p:nvSpPr>
          <p:cNvPr id="76" name="TextBox 75" descr="cc">
            <a:extLst>
              <a:ext uri="{FF2B5EF4-FFF2-40B4-BE49-F238E27FC236}">
                <a16:creationId xmlns:a16="http://schemas.microsoft.com/office/drawing/2014/main" id="{B3380F3C-9966-4151-9215-71F76C68ED23}"/>
              </a:ext>
            </a:extLst>
          </p:cNvPr>
          <p:cNvSpPr txBox="1"/>
          <p:nvPr/>
        </p:nvSpPr>
        <p:spPr>
          <a:xfrm>
            <a:off x="6706147" y="5343112"/>
            <a:ext cx="2319863" cy="545534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sng" strike="noStrike" kern="1200" cap="none" spc="0" normalizeH="0" baseline="0" noProof="0" dirty="0">
                <a:ln>
                  <a:noFill/>
                </a:ln>
                <a:solidFill>
                  <a:srgbClr val="003F51"/>
                </a:solidFill>
                <a:effectLst/>
                <a:uLnTx/>
                <a:uFillTx/>
                <a:latin typeface="Quicksand" pitchFamily="2" charset="77"/>
                <a:ea typeface="+mn-ea"/>
                <a:cs typeface="Arial"/>
              </a:rPr>
              <a:t>Post-Acute Model</a:t>
            </a:r>
          </a:p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1200" cap="none" spc="0" normalizeH="0" baseline="0" noProof="0" dirty="0">
              <a:ln>
                <a:noFill/>
              </a:ln>
              <a:solidFill>
                <a:srgbClr val="606570"/>
              </a:solidFill>
              <a:effectLst/>
              <a:uLnTx/>
              <a:uFillTx/>
              <a:latin typeface="Quicksand" pitchFamily="2" charset="77"/>
              <a:ea typeface="+mn-ea"/>
              <a:cs typeface="Arial"/>
            </a:endParaRPr>
          </a:p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D5225D"/>
                </a:solidFill>
                <a:effectLst/>
                <a:uLnTx/>
                <a:uFillTx/>
                <a:latin typeface="Quicksand" pitchFamily="2" charset="77"/>
                <a:ea typeface="+mn-ea"/>
                <a:cs typeface="Arial"/>
              </a:rPr>
              <a:t>SNF Replacement Services </a:t>
            </a:r>
            <a:b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D5225D"/>
                </a:solidFill>
                <a:effectLst/>
                <a:uLnTx/>
                <a:uFillTx/>
                <a:latin typeface="Quicksand" pitchFamily="2" charset="77"/>
                <a:ea typeface="+mn-ea"/>
                <a:cs typeface="Arial"/>
              </a:rPr>
            </a:b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D5225D"/>
                </a:solidFill>
                <a:effectLst/>
                <a:uLnTx/>
                <a:uFillTx/>
                <a:latin typeface="Quicksand" pitchFamily="2" charset="77"/>
                <a:ea typeface="+mn-ea"/>
                <a:cs typeface="Arial"/>
              </a:rPr>
              <a:t>(60-day episode / ~720 DRGs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B68A65"/>
                </a:solidFill>
                <a:effectLst/>
                <a:uLnTx/>
                <a:uFillTx/>
                <a:latin typeface="Quicksand" pitchFamily="2" charset="77"/>
                <a:ea typeface="+mn-ea"/>
                <a:cs typeface="Arial"/>
              </a:rPr>
              <a:t>)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3713F6C-A9A9-4F1D-B727-3FABA202C286}"/>
              </a:ext>
            </a:extLst>
          </p:cNvPr>
          <p:cNvSpPr/>
          <p:nvPr/>
        </p:nvSpPr>
        <p:spPr bwMode="gray">
          <a:xfrm>
            <a:off x="6671538" y="3955795"/>
            <a:ext cx="2354474" cy="54553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accent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Quicksand" pitchFamily="2" charset="77"/>
              <a:ea typeface="+mn-ea"/>
              <a:cs typeface="Arial Black"/>
            </a:endParaRPr>
          </a:p>
        </p:txBody>
      </p:sp>
      <p:sp>
        <p:nvSpPr>
          <p:cNvPr id="67" name="TextBox 66" descr="cc">
            <a:extLst>
              <a:ext uri="{FF2B5EF4-FFF2-40B4-BE49-F238E27FC236}">
                <a16:creationId xmlns:a16="http://schemas.microsoft.com/office/drawing/2014/main" id="{30C55799-E975-43DD-9F9D-87E220BB890A}"/>
              </a:ext>
            </a:extLst>
          </p:cNvPr>
          <p:cNvSpPr txBox="1"/>
          <p:nvPr/>
        </p:nvSpPr>
        <p:spPr>
          <a:xfrm>
            <a:off x="6706148" y="3955795"/>
            <a:ext cx="2319864" cy="545534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sng" strike="noStrike" kern="1200" cap="none" spc="0" normalizeH="0" baseline="0" noProof="0" dirty="0">
                <a:ln>
                  <a:noFill/>
                </a:ln>
                <a:solidFill>
                  <a:srgbClr val="003F51"/>
                </a:solidFill>
                <a:effectLst/>
                <a:uLnTx/>
                <a:uFillTx/>
                <a:latin typeface="Quicksand" pitchFamily="2" charset="77"/>
                <a:ea typeface="+mn-ea"/>
                <a:cs typeface="Arial"/>
              </a:rPr>
              <a:t>Observation &amp; Acute Model</a:t>
            </a:r>
          </a:p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" b="1" i="0" u="none" strike="noStrike" kern="1200" cap="none" spc="0" normalizeH="0" baseline="0" noProof="0" dirty="0">
              <a:ln>
                <a:noFill/>
              </a:ln>
              <a:solidFill>
                <a:srgbClr val="606570"/>
              </a:solidFill>
              <a:effectLst/>
              <a:uLnTx/>
              <a:uFillTx/>
              <a:latin typeface="Quicksand" pitchFamily="2" charset="77"/>
              <a:ea typeface="+mn-ea"/>
              <a:cs typeface="Arial"/>
            </a:endParaRPr>
          </a:p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D5225D"/>
                </a:solidFill>
                <a:effectLst/>
                <a:uLnTx/>
                <a:uFillTx/>
                <a:latin typeface="Quicksand" pitchFamily="2" charset="77"/>
                <a:ea typeface="+mn-ea"/>
                <a:cs typeface="Arial"/>
              </a:rPr>
              <a:t>Hospital Replacement Services </a:t>
            </a:r>
            <a:b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D5225D"/>
                </a:solidFill>
                <a:effectLst/>
                <a:uLnTx/>
                <a:uFillTx/>
                <a:latin typeface="Quicksand" pitchFamily="2" charset="77"/>
                <a:ea typeface="+mn-ea"/>
                <a:cs typeface="Arial"/>
              </a:rPr>
            </a:b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D5225D"/>
                </a:solidFill>
                <a:effectLst/>
                <a:uLnTx/>
                <a:uFillTx/>
                <a:latin typeface="Quicksand" pitchFamily="2" charset="77"/>
                <a:ea typeface="+mn-ea"/>
                <a:cs typeface="Arial"/>
              </a:rPr>
              <a:t>(Up to 30-day episode / ~150 DRGs)</a:t>
            </a:r>
          </a:p>
        </p:txBody>
      </p:sp>
      <p:sp>
        <p:nvSpPr>
          <p:cNvPr id="48" name="Left Bracket 47">
            <a:extLst>
              <a:ext uri="{FF2B5EF4-FFF2-40B4-BE49-F238E27FC236}">
                <a16:creationId xmlns:a16="http://schemas.microsoft.com/office/drawing/2014/main" id="{CC75B85C-7F23-4C8E-A907-5A00EFA29C5A}"/>
              </a:ext>
            </a:extLst>
          </p:cNvPr>
          <p:cNvSpPr/>
          <p:nvPr/>
        </p:nvSpPr>
        <p:spPr bwMode="auto">
          <a:xfrm rot="16200000">
            <a:off x="1990705" y="4351157"/>
            <a:ext cx="96718" cy="2186335"/>
          </a:xfrm>
          <a:prstGeom prst="leftBracket">
            <a:avLst/>
          </a:prstGeom>
          <a:noFill/>
          <a:ln w="19050" cap="rnd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9351FAE-AA0E-4204-B6A1-9C7D531EF431}"/>
              </a:ext>
            </a:extLst>
          </p:cNvPr>
          <p:cNvSpPr txBox="1"/>
          <p:nvPr/>
        </p:nvSpPr>
        <p:spPr>
          <a:xfrm>
            <a:off x="1189732" y="5275748"/>
            <a:ext cx="1717374" cy="365932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3F51"/>
                </a:solidFill>
                <a:effectLst/>
                <a:uLnTx/>
                <a:uFillTx/>
                <a:latin typeface="Quicksand" pitchFamily="2" charset="77"/>
                <a:ea typeface="+mn-ea"/>
                <a:cs typeface="Arial"/>
              </a:rPr>
              <a:t>Multiple Admitting Sites / Portals of Entry into HRC</a:t>
            </a:r>
          </a:p>
        </p:txBody>
      </p:sp>
      <p:pic>
        <p:nvPicPr>
          <p:cNvPr id="78" name="Picture 77">
            <a:extLst>
              <a:ext uri="{FF2B5EF4-FFF2-40B4-BE49-F238E27FC236}">
                <a16:creationId xmlns:a16="http://schemas.microsoft.com/office/drawing/2014/main" id="{D0C1D822-D11C-4964-ACF3-72F8C1DBF7B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497" y="3393068"/>
            <a:ext cx="758613" cy="408257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EEAC34C6-8D60-437C-B776-7F19DF1CBDE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496" y="2087804"/>
            <a:ext cx="758613" cy="408257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id="{AAF5DF73-6ADD-42CE-87E7-615D639ABED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496" y="4811865"/>
            <a:ext cx="758613" cy="408257"/>
          </a:xfrm>
          <a:prstGeom prst="rect">
            <a:avLst/>
          </a:prstGeom>
        </p:spPr>
      </p:pic>
      <p:cxnSp>
        <p:nvCxnSpPr>
          <p:cNvPr id="84" name="Straight Connector 83" descr="cc">
            <a:extLst>
              <a:ext uri="{FF2B5EF4-FFF2-40B4-BE49-F238E27FC236}">
                <a16:creationId xmlns:a16="http://schemas.microsoft.com/office/drawing/2014/main" id="{210134B9-E10E-47B4-9953-1BE0B558A321}"/>
              </a:ext>
            </a:extLst>
          </p:cNvPr>
          <p:cNvCxnSpPr>
            <a:cxnSpLocks/>
          </p:cNvCxnSpPr>
          <p:nvPr/>
        </p:nvCxnSpPr>
        <p:spPr>
          <a:xfrm rot="10800000">
            <a:off x="2697895" y="2642622"/>
            <a:ext cx="418424" cy="1005840"/>
          </a:xfrm>
          <a:prstGeom prst="line">
            <a:avLst/>
          </a:prstGeom>
          <a:ln w="25400" cmpd="sng">
            <a:solidFill>
              <a:schemeClr val="accent1"/>
            </a:solidFill>
            <a:headEnd type="none"/>
            <a:tailEnd type="non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 descr="cc">
            <a:extLst>
              <a:ext uri="{FF2B5EF4-FFF2-40B4-BE49-F238E27FC236}">
                <a16:creationId xmlns:a16="http://schemas.microsoft.com/office/drawing/2014/main" id="{0F41748F-FF29-451B-801C-9439EB142C6C}"/>
              </a:ext>
            </a:extLst>
          </p:cNvPr>
          <p:cNvCxnSpPr/>
          <p:nvPr/>
        </p:nvCxnSpPr>
        <p:spPr>
          <a:xfrm>
            <a:off x="1544863" y="4627106"/>
            <a:ext cx="1188720" cy="0"/>
          </a:xfrm>
          <a:prstGeom prst="line">
            <a:avLst/>
          </a:prstGeom>
          <a:ln w="38100" cmpd="sng">
            <a:solidFill>
              <a:schemeClr val="accent1"/>
            </a:solidFill>
            <a:headEnd type="none"/>
            <a:tailEnd type="non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Oval 86" descr="cc">
            <a:extLst>
              <a:ext uri="{FF2B5EF4-FFF2-40B4-BE49-F238E27FC236}">
                <a16:creationId xmlns:a16="http://schemas.microsoft.com/office/drawing/2014/main" id="{2A44E1C0-F228-4BEA-B606-8F361ABD9E0C}"/>
              </a:ext>
            </a:extLst>
          </p:cNvPr>
          <p:cNvSpPr/>
          <p:nvPr/>
        </p:nvSpPr>
        <p:spPr bwMode="gray">
          <a:xfrm>
            <a:off x="1770829" y="4281031"/>
            <a:ext cx="685800" cy="685800"/>
          </a:xfrm>
          <a:prstGeom prst="ellipse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 Regular"/>
              <a:ea typeface="+mn-ea"/>
              <a:cs typeface="Arial Black"/>
            </a:endParaRPr>
          </a:p>
        </p:txBody>
      </p:sp>
      <p:sp>
        <p:nvSpPr>
          <p:cNvPr id="89" name="Oval 88" descr="cc">
            <a:extLst>
              <a:ext uri="{FF2B5EF4-FFF2-40B4-BE49-F238E27FC236}">
                <a16:creationId xmlns:a16="http://schemas.microsoft.com/office/drawing/2014/main" id="{2A609382-CF8F-4A52-8493-E7ECAB0D6BE0}"/>
              </a:ext>
            </a:extLst>
          </p:cNvPr>
          <p:cNvSpPr/>
          <p:nvPr/>
        </p:nvSpPr>
        <p:spPr bwMode="gray">
          <a:xfrm>
            <a:off x="1805335" y="2345847"/>
            <a:ext cx="640080" cy="640080"/>
          </a:xfrm>
          <a:prstGeom prst="ellipse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 Regular"/>
              <a:ea typeface="+mn-ea"/>
              <a:cs typeface="Arial Black"/>
            </a:endParaRPr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D4368B10-5355-40A4-B4B2-59953CF442A9}"/>
              </a:ext>
            </a:extLst>
          </p:cNvPr>
          <p:cNvCxnSpPr>
            <a:cxnSpLocks/>
          </p:cNvCxnSpPr>
          <p:nvPr/>
        </p:nvCxnSpPr>
        <p:spPr>
          <a:xfrm rot="13500000">
            <a:off x="2710878" y="3639231"/>
            <a:ext cx="418424" cy="1005840"/>
          </a:xfrm>
          <a:prstGeom prst="line">
            <a:avLst/>
          </a:prstGeom>
          <a:ln w="25400" cmpd="sng">
            <a:solidFill>
              <a:schemeClr val="accent1"/>
            </a:solidFill>
            <a:headEnd type="none"/>
            <a:tailEnd type="non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TextBox 90" descr="cc">
            <a:extLst>
              <a:ext uri="{FF2B5EF4-FFF2-40B4-BE49-F238E27FC236}">
                <a16:creationId xmlns:a16="http://schemas.microsoft.com/office/drawing/2014/main" id="{6915A531-1D12-4FC1-908A-B70675899BB1}"/>
              </a:ext>
            </a:extLst>
          </p:cNvPr>
          <p:cNvSpPr txBox="1"/>
          <p:nvPr/>
        </p:nvSpPr>
        <p:spPr>
          <a:xfrm>
            <a:off x="1742609" y="2819438"/>
            <a:ext cx="765532" cy="326243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3F51"/>
                </a:solidFill>
                <a:effectLst/>
                <a:uLnTx/>
                <a:uFillTx/>
                <a:latin typeface="Quicksand" panose="00000500000000000000" pitchFamily="2" charset="0"/>
                <a:ea typeface="+mn-ea"/>
                <a:cs typeface="Arial"/>
              </a:rPr>
              <a:t>Physician Clinic</a:t>
            </a:r>
          </a:p>
        </p:txBody>
      </p:sp>
      <p:sp>
        <p:nvSpPr>
          <p:cNvPr id="92" name="TextBox 91" descr="cc">
            <a:extLst>
              <a:ext uri="{FF2B5EF4-FFF2-40B4-BE49-F238E27FC236}">
                <a16:creationId xmlns:a16="http://schemas.microsoft.com/office/drawing/2014/main" id="{8A633EA8-1B9F-435F-BEA2-B413DAB03222}"/>
              </a:ext>
            </a:extLst>
          </p:cNvPr>
          <p:cNvSpPr txBox="1"/>
          <p:nvPr/>
        </p:nvSpPr>
        <p:spPr>
          <a:xfrm>
            <a:off x="1615914" y="4769001"/>
            <a:ext cx="1018922" cy="209288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3F51"/>
                </a:solidFill>
                <a:effectLst/>
                <a:uLnTx/>
                <a:uFillTx/>
                <a:latin typeface="Quicksand" panose="00000500000000000000" pitchFamily="2" charset="0"/>
                <a:ea typeface="+mn-ea"/>
                <a:cs typeface="Arial"/>
              </a:rPr>
              <a:t>Urgent Care</a:t>
            </a:r>
          </a:p>
        </p:txBody>
      </p:sp>
      <p:sp>
        <p:nvSpPr>
          <p:cNvPr id="93" name="TextBox 92" descr="cc">
            <a:extLst>
              <a:ext uri="{FF2B5EF4-FFF2-40B4-BE49-F238E27FC236}">
                <a16:creationId xmlns:a16="http://schemas.microsoft.com/office/drawing/2014/main" id="{C5C8F651-3097-438A-8A1C-9D856A5006AF}"/>
              </a:ext>
            </a:extLst>
          </p:cNvPr>
          <p:cNvSpPr txBox="1"/>
          <p:nvPr/>
        </p:nvSpPr>
        <p:spPr>
          <a:xfrm>
            <a:off x="3315227" y="3861305"/>
            <a:ext cx="1356185" cy="618631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3F51"/>
                </a:solidFill>
                <a:effectLst/>
                <a:uLnTx/>
                <a:uFillTx/>
                <a:latin typeface="Quicksand" panose="00000500000000000000" pitchFamily="2" charset="0"/>
                <a:ea typeface="+mn-ea"/>
                <a:cs typeface="Arial"/>
              </a:rPr>
              <a:t>Patient evaluated by Provider and Contessa RCC</a:t>
            </a:r>
            <a:b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3F51"/>
                </a:solidFill>
                <a:effectLst/>
                <a:uLnTx/>
                <a:uFillTx/>
                <a:latin typeface="Quicksand" panose="00000500000000000000" pitchFamily="2" charset="0"/>
                <a:ea typeface="+mn-ea"/>
                <a:cs typeface="Arial"/>
              </a:rPr>
            </a:br>
            <a:r>
              <a:rPr kumimoji="0" lang="en-US" sz="600" b="0" i="1" u="none" strike="noStrike" kern="1200" cap="none" spc="0" normalizeH="0" baseline="0" noProof="0" dirty="0">
                <a:ln>
                  <a:noFill/>
                </a:ln>
                <a:solidFill>
                  <a:srgbClr val="003F51"/>
                </a:solidFill>
                <a:effectLst/>
                <a:uLnTx/>
                <a:uFillTx/>
                <a:latin typeface="Quicksand" panose="00000500000000000000" pitchFamily="2" charset="0"/>
                <a:ea typeface="+mn-ea"/>
                <a:cs typeface="Arial"/>
              </a:rPr>
              <a:t>(meets inpatient / enrollment criteria)</a:t>
            </a:r>
            <a:endParaRPr kumimoji="0" lang="en-US" sz="800" b="0" i="1" u="none" strike="noStrike" kern="1200" cap="none" spc="0" normalizeH="0" baseline="0" noProof="0" dirty="0">
              <a:ln>
                <a:noFill/>
              </a:ln>
              <a:solidFill>
                <a:srgbClr val="003F51"/>
              </a:solidFill>
              <a:effectLst/>
              <a:uLnTx/>
              <a:uFillTx/>
              <a:latin typeface="Quicksand" panose="00000500000000000000" pitchFamily="2" charset="0"/>
              <a:ea typeface="+mn-ea"/>
              <a:cs typeface="Arial"/>
            </a:endParaRPr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7ABBDE41-B990-4B14-A982-B8CE5B1C8E57}"/>
              </a:ext>
            </a:extLst>
          </p:cNvPr>
          <p:cNvCxnSpPr/>
          <p:nvPr/>
        </p:nvCxnSpPr>
        <p:spPr>
          <a:xfrm>
            <a:off x="1122125" y="3656485"/>
            <a:ext cx="2194560" cy="0"/>
          </a:xfrm>
          <a:prstGeom prst="line">
            <a:avLst/>
          </a:prstGeom>
          <a:ln w="25400" cmpd="sng">
            <a:solidFill>
              <a:schemeClr val="accent1"/>
            </a:solidFill>
            <a:headEnd type="none"/>
            <a:tailEnd type="triangl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Oval 94" descr="cc">
            <a:extLst>
              <a:ext uri="{FF2B5EF4-FFF2-40B4-BE49-F238E27FC236}">
                <a16:creationId xmlns:a16="http://schemas.microsoft.com/office/drawing/2014/main" id="{7F53A42D-81E6-48D5-97C9-07FCDECADF17}"/>
              </a:ext>
            </a:extLst>
          </p:cNvPr>
          <p:cNvSpPr/>
          <p:nvPr/>
        </p:nvSpPr>
        <p:spPr bwMode="gray">
          <a:xfrm>
            <a:off x="1805335" y="3352257"/>
            <a:ext cx="640080" cy="640080"/>
          </a:xfrm>
          <a:prstGeom prst="ellipse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 Regular"/>
              <a:ea typeface="+mn-ea"/>
              <a:cs typeface="Arial Black"/>
            </a:endParaRP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C93D5A5B-CE93-4E39-9F60-B92109FDA6C8}"/>
              </a:ext>
            </a:extLst>
          </p:cNvPr>
          <p:cNvCxnSpPr>
            <a:cxnSpLocks/>
          </p:cNvCxnSpPr>
          <p:nvPr/>
        </p:nvCxnSpPr>
        <p:spPr>
          <a:xfrm>
            <a:off x="1126439" y="3647857"/>
            <a:ext cx="418424" cy="1005840"/>
          </a:xfrm>
          <a:prstGeom prst="line">
            <a:avLst/>
          </a:prstGeom>
          <a:ln w="25400" cmpd="sng">
            <a:solidFill>
              <a:schemeClr val="accent1"/>
            </a:solidFill>
            <a:headEnd type="none"/>
            <a:tailEnd type="non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289EBB36-7230-4624-9B75-7A5839D43D73}"/>
              </a:ext>
            </a:extLst>
          </p:cNvPr>
          <p:cNvCxnSpPr>
            <a:cxnSpLocks/>
          </p:cNvCxnSpPr>
          <p:nvPr/>
        </p:nvCxnSpPr>
        <p:spPr>
          <a:xfrm rot="2700000">
            <a:off x="1122082" y="2651248"/>
            <a:ext cx="418424" cy="1005840"/>
          </a:xfrm>
          <a:prstGeom prst="line">
            <a:avLst/>
          </a:prstGeom>
          <a:ln w="25400" cmpd="sng">
            <a:solidFill>
              <a:schemeClr val="accent1"/>
            </a:solidFill>
            <a:headEnd type="none"/>
            <a:tailEnd type="none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8" name="Picture 97">
            <a:extLst>
              <a:ext uri="{FF2B5EF4-FFF2-40B4-BE49-F238E27FC236}">
                <a16:creationId xmlns:a16="http://schemas.microsoft.com/office/drawing/2014/main" id="{ECBC136B-D90E-4070-A188-35F3225A7B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9907" y="2375591"/>
            <a:ext cx="599730" cy="444462"/>
          </a:xfrm>
          <a:prstGeom prst="rect">
            <a:avLst/>
          </a:prstGeom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23041326-57CF-4CF8-BA48-85B6E7FD95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7705" y="3359375"/>
            <a:ext cx="527613" cy="454031"/>
          </a:xfrm>
          <a:prstGeom prst="rect">
            <a:avLst/>
          </a:prstGeom>
        </p:spPr>
      </p:pic>
      <p:pic>
        <p:nvPicPr>
          <p:cNvPr id="100" name="Picture 99">
            <a:extLst>
              <a:ext uri="{FF2B5EF4-FFF2-40B4-BE49-F238E27FC236}">
                <a16:creationId xmlns:a16="http://schemas.microsoft.com/office/drawing/2014/main" id="{2DC0B29B-F4CF-4ABF-B902-15B423D57B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86582" y="4492546"/>
            <a:ext cx="618492" cy="287342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16FCD412-A92B-4CEC-B0B7-4805464C63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98484" y="3076221"/>
            <a:ext cx="539958" cy="696262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90E41924-8F70-4B0D-BC29-F428B4825AE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63909" y="3072592"/>
            <a:ext cx="550114" cy="699611"/>
          </a:xfrm>
          <a:prstGeom prst="rect">
            <a:avLst/>
          </a:prstGeom>
        </p:spPr>
      </p:pic>
      <p:sp>
        <p:nvSpPr>
          <p:cNvPr id="103" name="TextBox 102" descr="cc">
            <a:extLst>
              <a:ext uri="{FF2B5EF4-FFF2-40B4-BE49-F238E27FC236}">
                <a16:creationId xmlns:a16="http://schemas.microsoft.com/office/drawing/2014/main" id="{C923965A-03E6-40FC-BE6B-D2A275A3E1D2}"/>
              </a:ext>
            </a:extLst>
          </p:cNvPr>
          <p:cNvSpPr txBox="1"/>
          <p:nvPr/>
        </p:nvSpPr>
        <p:spPr>
          <a:xfrm>
            <a:off x="1625644" y="3839418"/>
            <a:ext cx="1018922" cy="209288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3F51"/>
                </a:solidFill>
                <a:effectLst/>
                <a:uLnTx/>
                <a:uFillTx/>
                <a:latin typeface="Quicksand" panose="00000500000000000000" pitchFamily="2" charset="0"/>
                <a:ea typeface="+mn-ea"/>
                <a:cs typeface="Arial"/>
              </a:rPr>
              <a:t>Hospital ED</a:t>
            </a:r>
          </a:p>
        </p:txBody>
      </p:sp>
      <p:pic>
        <p:nvPicPr>
          <p:cNvPr id="104" name="Picture 2" descr="Image result for marshfield clinic logo">
            <a:extLst>
              <a:ext uri="{FF2B5EF4-FFF2-40B4-BE49-F238E27FC236}">
                <a16:creationId xmlns:a16="http://schemas.microsoft.com/office/drawing/2014/main" id="{361D5CC2-1203-4C84-B3B3-3217115B44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312" y="4022095"/>
            <a:ext cx="883247" cy="184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395572F5-A7B6-484B-B6FB-B7058B3D421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0444" y="3270238"/>
            <a:ext cx="480331" cy="506476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817E1978-1E91-44BF-849F-F3574B51903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49604" y="2056796"/>
            <a:ext cx="504713" cy="470275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ADD09AD1-0794-4718-925C-E8EE9852A86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33952" y="3369143"/>
            <a:ext cx="504713" cy="470275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83B21E73-E931-4882-988E-49AE0E10E22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01899" y="4756247"/>
            <a:ext cx="504713" cy="470275"/>
          </a:xfrm>
          <a:prstGeom prst="rect">
            <a:avLst/>
          </a:prstGeom>
        </p:spPr>
      </p:pic>
      <p:sp>
        <p:nvSpPr>
          <p:cNvPr id="109" name="Oval 108" descr="cc">
            <a:extLst>
              <a:ext uri="{FF2B5EF4-FFF2-40B4-BE49-F238E27FC236}">
                <a16:creationId xmlns:a16="http://schemas.microsoft.com/office/drawing/2014/main" id="{26DCE97A-2345-45AF-A72B-48FBD6411AC4}"/>
              </a:ext>
            </a:extLst>
          </p:cNvPr>
          <p:cNvSpPr/>
          <p:nvPr/>
        </p:nvSpPr>
        <p:spPr bwMode="gray">
          <a:xfrm>
            <a:off x="5523198" y="4737170"/>
            <a:ext cx="640080" cy="640080"/>
          </a:xfrm>
          <a:prstGeom prst="ellipse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 Regular"/>
              <a:ea typeface="+mn-ea"/>
              <a:cs typeface="Arial Black"/>
            </a:endParaRPr>
          </a:p>
        </p:txBody>
      </p:sp>
      <p:pic>
        <p:nvPicPr>
          <p:cNvPr id="110" name="Picture 109">
            <a:extLst>
              <a:ext uri="{FF2B5EF4-FFF2-40B4-BE49-F238E27FC236}">
                <a16:creationId xmlns:a16="http://schemas.microsoft.com/office/drawing/2014/main" id="{174B792E-E9DB-4B7D-B633-DFD21391AB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9431" y="4753145"/>
            <a:ext cx="527613" cy="454031"/>
          </a:xfrm>
          <a:prstGeom prst="rect">
            <a:avLst/>
          </a:prstGeom>
        </p:spPr>
      </p:pic>
      <p:sp>
        <p:nvSpPr>
          <p:cNvPr id="111" name="Oval 110" descr="cc">
            <a:extLst>
              <a:ext uri="{FF2B5EF4-FFF2-40B4-BE49-F238E27FC236}">
                <a16:creationId xmlns:a16="http://schemas.microsoft.com/office/drawing/2014/main" id="{58A364C7-C98D-4028-8DC1-A96C6E367070}"/>
              </a:ext>
            </a:extLst>
          </p:cNvPr>
          <p:cNvSpPr/>
          <p:nvPr/>
        </p:nvSpPr>
        <p:spPr bwMode="gray">
          <a:xfrm>
            <a:off x="5558933" y="2020716"/>
            <a:ext cx="640080" cy="640080"/>
          </a:xfrm>
          <a:prstGeom prst="ellipse">
            <a:avLst/>
          </a:prstGeom>
          <a:solidFill>
            <a:schemeClr val="bg1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 Regular"/>
              <a:ea typeface="+mn-ea"/>
              <a:cs typeface="Arial Black"/>
            </a:endParaRPr>
          </a:p>
        </p:txBody>
      </p:sp>
      <p:pic>
        <p:nvPicPr>
          <p:cNvPr id="112" name="Picture 111">
            <a:extLst>
              <a:ext uri="{FF2B5EF4-FFF2-40B4-BE49-F238E27FC236}">
                <a16:creationId xmlns:a16="http://schemas.microsoft.com/office/drawing/2014/main" id="{8BFE39E4-D844-46E9-B49E-4DCB0B3C40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5166" y="2036691"/>
            <a:ext cx="527613" cy="454031"/>
          </a:xfrm>
          <a:prstGeom prst="rect">
            <a:avLst/>
          </a:prstGeom>
        </p:spPr>
      </p:pic>
      <p:sp>
        <p:nvSpPr>
          <p:cNvPr id="113" name="TextBox 112" descr="cc">
            <a:extLst>
              <a:ext uri="{FF2B5EF4-FFF2-40B4-BE49-F238E27FC236}">
                <a16:creationId xmlns:a16="http://schemas.microsoft.com/office/drawing/2014/main" id="{A780CE77-0324-4A23-9152-8D55DBB671A1}"/>
              </a:ext>
            </a:extLst>
          </p:cNvPr>
          <p:cNvSpPr txBox="1"/>
          <p:nvPr/>
        </p:nvSpPr>
        <p:spPr>
          <a:xfrm>
            <a:off x="5366827" y="5241036"/>
            <a:ext cx="1018922" cy="209288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3F51"/>
                </a:solidFill>
                <a:effectLst/>
                <a:uLnTx/>
                <a:uFillTx/>
                <a:latin typeface="Quicksand" panose="00000500000000000000" pitchFamily="2" charset="0"/>
                <a:ea typeface="+mn-ea"/>
                <a:cs typeface="Arial"/>
              </a:rPr>
              <a:t>Hospital</a:t>
            </a:r>
          </a:p>
        </p:txBody>
      </p:sp>
      <p:sp>
        <p:nvSpPr>
          <p:cNvPr id="114" name="TextBox 113" descr="cc">
            <a:extLst>
              <a:ext uri="{FF2B5EF4-FFF2-40B4-BE49-F238E27FC236}">
                <a16:creationId xmlns:a16="http://schemas.microsoft.com/office/drawing/2014/main" id="{3FC45AD1-CBB4-4961-9A6C-247F2676FA98}"/>
              </a:ext>
            </a:extLst>
          </p:cNvPr>
          <p:cNvSpPr txBox="1"/>
          <p:nvPr/>
        </p:nvSpPr>
        <p:spPr>
          <a:xfrm>
            <a:off x="5366827" y="2499168"/>
            <a:ext cx="1018922" cy="209288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3F51"/>
                </a:solidFill>
                <a:effectLst/>
                <a:uLnTx/>
                <a:uFillTx/>
                <a:latin typeface="Quicksand" panose="00000500000000000000" pitchFamily="2" charset="0"/>
                <a:ea typeface="+mn-ea"/>
                <a:cs typeface="Arial"/>
              </a:rPr>
              <a:t>Hospital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C43EC23-97BA-477D-AB27-D2DA2AE5C74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C851AB-AED4-124E-84A8-41D3A17AC90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  <a:ea typeface="Verdana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charset="0"/>
              <a:ea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655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D7647-412B-4A3D-A943-27EC22252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173" y="281891"/>
            <a:ext cx="8077853" cy="711320"/>
          </a:xfrm>
        </p:spPr>
        <p:txBody>
          <a:bodyPr>
            <a:normAutofit fontScale="90000"/>
          </a:bodyPr>
          <a:lstStyle/>
          <a:p>
            <a:r>
              <a:rPr lang="en-US" dirty="0"/>
              <a:t>Extensive Focus on Clinical Protocol Development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5D13B-F335-4C99-A964-A2D1C5C6025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59088" y="6464838"/>
            <a:ext cx="437301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C851AB-AED4-124E-84A8-41D3A17AC90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  <a:ea typeface="Verdana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charset="0"/>
              <a:ea typeface="Verdana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678F92E-3978-4BAF-9B59-8691CA8664E9}"/>
              </a:ext>
            </a:extLst>
          </p:cNvPr>
          <p:cNvSpPr txBox="1">
            <a:spLocks/>
          </p:cNvSpPr>
          <p:nvPr/>
        </p:nvSpPr>
        <p:spPr>
          <a:xfrm>
            <a:off x="242888" y="1308753"/>
            <a:ext cx="8658224" cy="457061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0" fontAlgn="base" latinLnBrk="0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B68A65"/>
              </a:buClr>
              <a:buSzPct val="120000"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Marshfield &amp; Contessa’s evidence-based protocols can address 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~40% of hospital discharges</a:t>
            </a:r>
          </a:p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AC0BD5-60E0-4539-A009-3F4208731E5F}"/>
              </a:ext>
            </a:extLst>
          </p:cNvPr>
          <p:cNvSpPr/>
          <p:nvPr/>
        </p:nvSpPr>
        <p:spPr bwMode="gray">
          <a:xfrm>
            <a:off x="6193290" y="2117323"/>
            <a:ext cx="2619639" cy="3729804"/>
          </a:xfrm>
          <a:prstGeom prst="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Arial Black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36CF121-C809-49AF-B1CF-2576D2723ADC}"/>
              </a:ext>
            </a:extLst>
          </p:cNvPr>
          <p:cNvSpPr txBox="1">
            <a:spLocks/>
          </p:cNvSpPr>
          <p:nvPr/>
        </p:nvSpPr>
        <p:spPr>
          <a:xfrm>
            <a:off x="694803" y="2158830"/>
            <a:ext cx="2459574" cy="240912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200" cap="all" spc="250" normalizeH="0" baseline="0" noProof="0" dirty="0">
                <a:ln>
                  <a:noFill/>
                </a:ln>
                <a:solidFill>
                  <a:srgbClr val="003F5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ACUTE Medical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15F603-1F56-44FF-AD55-71462A974010}"/>
              </a:ext>
            </a:extLst>
          </p:cNvPr>
          <p:cNvCxnSpPr/>
          <p:nvPr/>
        </p:nvCxnSpPr>
        <p:spPr>
          <a:xfrm>
            <a:off x="783162" y="2522645"/>
            <a:ext cx="2338439" cy="0"/>
          </a:xfrm>
          <a:prstGeom prst="line">
            <a:avLst/>
          </a:prstGeom>
          <a:ln w="38100" cmpd="sng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B4753675-7055-464B-83BC-5DE54BE0D7DE}"/>
              </a:ext>
            </a:extLst>
          </p:cNvPr>
          <p:cNvSpPr txBox="1">
            <a:spLocks/>
          </p:cNvSpPr>
          <p:nvPr/>
        </p:nvSpPr>
        <p:spPr>
          <a:xfrm>
            <a:off x="3457555" y="2158830"/>
            <a:ext cx="2459574" cy="240912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200" cap="all" spc="250" normalizeH="0" baseline="0" noProof="0" dirty="0">
                <a:ln>
                  <a:noFill/>
                </a:ln>
                <a:solidFill>
                  <a:srgbClr val="003F5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Post-Acute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D0C6B5B-09E9-45C9-9D03-03532E584C8E}"/>
              </a:ext>
            </a:extLst>
          </p:cNvPr>
          <p:cNvCxnSpPr/>
          <p:nvPr/>
        </p:nvCxnSpPr>
        <p:spPr>
          <a:xfrm>
            <a:off x="3545914" y="2522645"/>
            <a:ext cx="2338439" cy="0"/>
          </a:xfrm>
          <a:prstGeom prst="line">
            <a:avLst/>
          </a:prstGeom>
          <a:ln w="38100" cmpd="sng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E0CE2E84-A48F-4434-BD86-22C534DE5B06}"/>
              </a:ext>
            </a:extLst>
          </p:cNvPr>
          <p:cNvSpPr txBox="1">
            <a:spLocks/>
          </p:cNvSpPr>
          <p:nvPr/>
        </p:nvSpPr>
        <p:spPr>
          <a:xfrm>
            <a:off x="694808" y="2671747"/>
            <a:ext cx="2426793" cy="3406919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67752"/>
              </a:buClr>
              <a:buSzPct val="70000"/>
              <a:buFontTx/>
              <a:buNone/>
              <a:tabLst/>
              <a:defRPr/>
            </a:pPr>
            <a:r>
              <a:rPr kumimoji="0" lang="en-US" sz="1200" b="1" i="0" u="none" strike="noStrike" kern="200" cap="none" spc="0" normalizeH="0" baseline="0" noProof="0" dirty="0">
                <a:ln>
                  <a:noFill/>
                </a:ln>
                <a:solidFill>
                  <a:srgbClr val="60657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COPD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67752"/>
              </a:buClr>
              <a:buSzPct val="70000"/>
              <a:buFontTx/>
              <a:buNone/>
              <a:tabLst/>
              <a:defRPr/>
            </a:pPr>
            <a:r>
              <a:rPr kumimoji="0" lang="en-US" sz="1200" b="1" i="0" u="none" strike="noStrike" kern="200" cap="none" spc="0" normalizeH="0" baseline="0" noProof="0" dirty="0">
                <a:ln>
                  <a:noFill/>
                </a:ln>
                <a:solidFill>
                  <a:srgbClr val="60657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CHF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67752"/>
              </a:buClr>
              <a:buSzPct val="70000"/>
              <a:buFontTx/>
              <a:buNone/>
              <a:tabLst/>
              <a:defRPr/>
            </a:pPr>
            <a:r>
              <a:rPr kumimoji="0" lang="en-US" sz="1200" b="1" i="0" u="none" strike="noStrike" kern="200" cap="none" spc="0" normalizeH="0" baseline="0" noProof="0" dirty="0">
                <a:ln>
                  <a:noFill/>
                </a:ln>
                <a:solidFill>
                  <a:srgbClr val="60657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Pneumonia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67752"/>
              </a:buClr>
              <a:buSzPct val="70000"/>
              <a:buFontTx/>
              <a:buNone/>
              <a:tabLst/>
              <a:defRPr/>
            </a:pPr>
            <a:r>
              <a:rPr kumimoji="0" lang="en-US" sz="1200" b="1" i="0" u="none" strike="noStrike" kern="200" cap="none" spc="0" normalizeH="0" baseline="0" noProof="0" dirty="0">
                <a:ln>
                  <a:noFill/>
                </a:ln>
                <a:solidFill>
                  <a:srgbClr val="60657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UTI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67752"/>
              </a:buClr>
              <a:buSzPct val="70000"/>
              <a:buFontTx/>
              <a:buNone/>
              <a:tabLst/>
              <a:defRPr/>
            </a:pPr>
            <a:r>
              <a:rPr kumimoji="0" lang="en-US" sz="1200" b="1" i="0" u="none" strike="noStrike" kern="200" cap="none" spc="0" normalizeH="0" baseline="0" noProof="0" dirty="0">
                <a:ln>
                  <a:noFill/>
                </a:ln>
                <a:solidFill>
                  <a:srgbClr val="60657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Cellulitis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67752"/>
              </a:buClr>
              <a:buSzPct val="70000"/>
              <a:buFontTx/>
              <a:buNone/>
              <a:tabLst/>
              <a:defRPr/>
            </a:pPr>
            <a:r>
              <a:rPr kumimoji="0" lang="en-US" sz="1200" b="1" i="0" u="none" strike="noStrike" kern="200" cap="none" spc="0" normalizeH="0" baseline="0" noProof="0" dirty="0">
                <a:ln>
                  <a:noFill/>
                </a:ln>
                <a:solidFill>
                  <a:srgbClr val="60657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DVT / PE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67752"/>
              </a:buClr>
              <a:buSzPct val="70000"/>
              <a:buFontTx/>
              <a:buNone/>
              <a:tabLst/>
              <a:defRPr/>
            </a:pPr>
            <a:r>
              <a:rPr kumimoji="0" lang="en-US" sz="1200" b="1" i="0" u="none" strike="noStrike" kern="200" cap="none" spc="0" normalizeH="0" baseline="0" noProof="0" dirty="0">
                <a:ln>
                  <a:noFill/>
                </a:ln>
                <a:solidFill>
                  <a:srgbClr val="60657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Asthma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67752"/>
              </a:buClr>
              <a:buSzPct val="70000"/>
              <a:buFontTx/>
              <a:buNone/>
              <a:tabLst/>
              <a:defRPr/>
            </a:pPr>
            <a:r>
              <a:rPr kumimoji="0" lang="en-US" sz="1200" b="1" i="0" u="none" strike="noStrike" kern="200" cap="none" spc="0" normalizeH="0" baseline="0" noProof="0" dirty="0">
                <a:ln>
                  <a:noFill/>
                </a:ln>
                <a:solidFill>
                  <a:srgbClr val="60657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Dehydration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67752"/>
              </a:buClr>
              <a:buSzPct val="70000"/>
              <a:buFontTx/>
              <a:buNone/>
              <a:tabLst/>
              <a:defRPr/>
            </a:pPr>
            <a:r>
              <a:rPr kumimoji="0" lang="en-US" sz="1200" b="1" i="0" u="none" strike="noStrike" kern="200" cap="none" spc="0" normalizeH="0" baseline="0" noProof="0" dirty="0">
                <a:ln>
                  <a:noFill/>
                </a:ln>
                <a:solidFill>
                  <a:srgbClr val="60657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General Medicine Protocol for any patient that could be safely treated at home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F2CAE21-B0B5-4AE0-B27E-737949B2DB32}"/>
              </a:ext>
            </a:extLst>
          </p:cNvPr>
          <p:cNvSpPr txBox="1">
            <a:spLocks/>
          </p:cNvSpPr>
          <p:nvPr/>
        </p:nvSpPr>
        <p:spPr>
          <a:xfrm>
            <a:off x="3447586" y="2703859"/>
            <a:ext cx="2420379" cy="2964461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67752"/>
              </a:buClr>
              <a:buSzPct val="70000"/>
              <a:buFontTx/>
              <a:buNone/>
              <a:tabLst/>
              <a:defRPr/>
            </a:pPr>
            <a:r>
              <a:rPr kumimoji="0" lang="en-US" sz="1200" b="1" i="0" u="none" strike="noStrike" kern="200" cap="none" spc="0" normalizeH="0" baseline="0" noProof="0" dirty="0">
                <a:ln>
                  <a:noFill/>
                </a:ln>
                <a:solidFill>
                  <a:srgbClr val="60657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All conditions where patients are able to be treated safely at home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67752"/>
              </a:buClr>
              <a:buSzPct val="70000"/>
              <a:buFontTx/>
              <a:buNone/>
              <a:tabLst/>
              <a:defRPr/>
            </a:pPr>
            <a:r>
              <a:rPr kumimoji="0" lang="en-US" sz="1200" b="1" i="0" u="none" strike="noStrike" kern="200" cap="none" spc="0" normalizeH="0" baseline="0" noProof="0" dirty="0">
                <a:ln>
                  <a:noFill/>
                </a:ln>
                <a:solidFill>
                  <a:srgbClr val="60657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Limited exclusionary criteria</a:t>
            </a:r>
          </a:p>
        </p:txBody>
      </p:sp>
      <p:sp>
        <p:nvSpPr>
          <p:cNvPr id="13" name="Callout: Up Arrow 12">
            <a:extLst>
              <a:ext uri="{FF2B5EF4-FFF2-40B4-BE49-F238E27FC236}">
                <a16:creationId xmlns:a16="http://schemas.microsoft.com/office/drawing/2014/main" id="{A536CA63-0D6C-4F2C-888B-296C0F0D7AE8}"/>
              </a:ext>
            </a:extLst>
          </p:cNvPr>
          <p:cNvSpPr/>
          <p:nvPr/>
        </p:nvSpPr>
        <p:spPr>
          <a:xfrm>
            <a:off x="558976" y="5629377"/>
            <a:ext cx="2787856" cy="446234"/>
          </a:xfrm>
          <a:prstGeom prst="upArrowCallou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Includes 44 episodes &amp; 151 DRGs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A5BA11C8-07CB-4E47-B665-3F419AE69D99}"/>
              </a:ext>
            </a:extLst>
          </p:cNvPr>
          <p:cNvGraphicFramePr>
            <a:graphicFrameLocks noGrp="1"/>
          </p:cNvGraphicFramePr>
          <p:nvPr/>
        </p:nvGraphicFramePr>
        <p:xfrm>
          <a:off x="6275050" y="2691846"/>
          <a:ext cx="2437125" cy="2903612"/>
        </p:xfrm>
        <a:graphic>
          <a:graphicData uri="http://schemas.openxmlformats.org/drawingml/2006/table">
            <a:tbl>
              <a:tblPr/>
              <a:tblGrid>
                <a:gridCol w="1341750">
                  <a:extLst>
                    <a:ext uri="{9D8B030D-6E8A-4147-A177-3AD203B41FA5}">
                      <a16:colId xmlns:a16="http://schemas.microsoft.com/office/drawing/2014/main" val="228774284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495302798"/>
                    </a:ext>
                  </a:extLst>
                </a:gridCol>
              </a:tblGrid>
              <a:tr h="276300">
                <a:tc>
                  <a:txBody>
                    <a:bodyPr/>
                    <a:lstStyle/>
                    <a:p>
                      <a:pPr marL="117475" indent="0" algn="l" rtl="0" fontAlgn="ctr">
                        <a:buFont typeface="+mj-lt"/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Pneumonia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0325" indent="0" algn="ctr" rtl="0" fontAlgn="ctr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2036796"/>
                  </a:ext>
                </a:extLst>
              </a:tr>
              <a:tr h="305384">
                <a:tc>
                  <a:txBody>
                    <a:bodyPr/>
                    <a:lstStyle/>
                    <a:p>
                      <a:pPr marL="117475" indent="0" algn="l" defTabSz="457200" rtl="0" eaLnBrk="1" fontAlgn="ctr" latinLnBrk="0" hangingPunct="1">
                        <a:buFont typeface="+mj-lt"/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Cellulitis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0325" indent="0" algn="ctr" defTabSz="457200" rtl="0" eaLnBrk="1" fontAlgn="ctr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14%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382496"/>
                  </a:ext>
                </a:extLst>
              </a:tr>
              <a:tr h="269029">
                <a:tc>
                  <a:txBody>
                    <a:bodyPr/>
                    <a:lstStyle/>
                    <a:p>
                      <a:pPr marL="107950" indent="0" algn="l" rtl="0" fontAlgn="ctr">
                        <a:buFont typeface="+mj-lt"/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CHF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0325" indent="0" algn="ctr" defTabSz="457200" rtl="0" eaLnBrk="1" fontAlgn="ctr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13%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296903"/>
                  </a:ext>
                </a:extLst>
              </a:tr>
              <a:tr h="283571">
                <a:tc>
                  <a:txBody>
                    <a:bodyPr/>
                    <a:lstStyle/>
                    <a:p>
                      <a:pPr marL="107950" indent="0" algn="l" defTabSz="685800" rtl="0" eaLnBrk="1" fontAlgn="ctr" latinLnBrk="0" hangingPunct="1">
                        <a:buFont typeface="+mj-lt"/>
                        <a:buNone/>
                      </a:pPr>
                      <a:r>
                        <a:rPr lang="en-US" sz="12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COPD 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0325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10%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786088"/>
                  </a:ext>
                </a:extLst>
              </a:tr>
              <a:tr h="283571">
                <a:tc>
                  <a:txBody>
                    <a:bodyPr/>
                    <a:lstStyle/>
                    <a:p>
                      <a:pPr marL="107950" indent="0" algn="l" rtl="0" fontAlgn="ctr">
                        <a:buFont typeface="+mj-lt"/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UTI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0325" indent="0" algn="ctr" defTabSz="457200" rtl="0" eaLnBrk="1" fontAlgn="ctr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10%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7086493"/>
                  </a:ext>
                </a:extLst>
              </a:tr>
              <a:tr h="305385">
                <a:tc>
                  <a:txBody>
                    <a:bodyPr/>
                    <a:lstStyle/>
                    <a:p>
                      <a:pPr marL="107950" indent="0" algn="l" rtl="0" fontAlgn="ctr">
                        <a:buFont typeface="+mj-lt"/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DVT/PE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0325" indent="0" algn="ctr" defTabSz="457200" rtl="0" eaLnBrk="1" fontAlgn="ctr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9383948"/>
                  </a:ext>
                </a:extLst>
              </a:tr>
              <a:tr h="295093">
                <a:tc>
                  <a:txBody>
                    <a:bodyPr/>
                    <a:lstStyle/>
                    <a:p>
                      <a:pPr marL="107950" indent="0" algn="l" rtl="0" fontAlgn="ctr">
                        <a:buFont typeface="+mj-lt"/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Asthma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0325" indent="0" algn="ctr" defTabSz="457200" rtl="0" eaLnBrk="1" fontAlgn="ctr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5%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6328730"/>
                  </a:ext>
                </a:extLst>
              </a:tr>
              <a:tr h="295093">
                <a:tc>
                  <a:txBody>
                    <a:bodyPr/>
                    <a:lstStyle/>
                    <a:p>
                      <a:pPr marL="107950" indent="0" algn="l" rtl="0" fontAlgn="ctr">
                        <a:buFont typeface="+mj-lt"/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Gastro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0325" indent="0" algn="ctr" defTabSz="457200" rtl="0" eaLnBrk="1" fontAlgn="ctr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4%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7688268"/>
                  </a:ext>
                </a:extLst>
              </a:tr>
              <a:tr h="295093">
                <a:tc>
                  <a:txBody>
                    <a:bodyPr/>
                    <a:lstStyle/>
                    <a:p>
                      <a:pPr marL="107950" indent="0" algn="l" rtl="0" fontAlgn="ctr">
                        <a:buFont typeface="+mj-lt"/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Renal Failure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0325" indent="0" algn="ctr" defTabSz="457200" rtl="0" eaLnBrk="1" fontAlgn="ctr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8859746"/>
                  </a:ext>
                </a:extLst>
              </a:tr>
              <a:tr h="295093">
                <a:tc>
                  <a:txBody>
                    <a:bodyPr/>
                    <a:lstStyle/>
                    <a:p>
                      <a:pPr marL="107950" indent="0" algn="l" rtl="0" fontAlgn="ctr">
                        <a:buFont typeface="+mj-lt"/>
                        <a:buNone/>
                      </a:pPr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Other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0325" indent="0" algn="ctr" defTabSz="457200" rtl="0" eaLnBrk="1" fontAlgn="ctr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21%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4696537"/>
                  </a:ext>
                </a:extLst>
              </a:tr>
            </a:tbl>
          </a:graphicData>
        </a:graphic>
      </p:graphicFrame>
      <p:sp>
        <p:nvSpPr>
          <p:cNvPr id="15" name="Title 1">
            <a:extLst>
              <a:ext uri="{FF2B5EF4-FFF2-40B4-BE49-F238E27FC236}">
                <a16:creationId xmlns:a16="http://schemas.microsoft.com/office/drawing/2014/main" id="{5F0DF83F-B534-4FD4-8345-553524D7C8A0}"/>
              </a:ext>
            </a:extLst>
          </p:cNvPr>
          <p:cNvSpPr txBox="1">
            <a:spLocks/>
          </p:cNvSpPr>
          <p:nvPr/>
        </p:nvSpPr>
        <p:spPr>
          <a:xfrm>
            <a:off x="6242454" y="2187088"/>
            <a:ext cx="2420379" cy="341476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900"/>
              </a:spcAft>
              <a:buClr>
                <a:srgbClr val="A67752"/>
              </a:buClr>
              <a:buSzPct val="70000"/>
              <a:buFontTx/>
              <a:buNone/>
              <a:tabLst/>
              <a:defRPr/>
            </a:pPr>
            <a:r>
              <a:rPr kumimoji="0" lang="en-US" sz="1200" b="1" i="0" u="none" strike="noStrike" kern="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Top DRGs treated in HRC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755D5E8-F140-4C79-8423-DBDC5E69CD92}"/>
              </a:ext>
            </a:extLst>
          </p:cNvPr>
          <p:cNvCxnSpPr/>
          <p:nvPr/>
        </p:nvCxnSpPr>
        <p:spPr>
          <a:xfrm>
            <a:off x="6324394" y="2528564"/>
            <a:ext cx="2338439" cy="0"/>
          </a:xfrm>
          <a:prstGeom prst="line">
            <a:avLst/>
          </a:prstGeom>
          <a:ln w="381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3323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9C134-93C7-4151-AE85-086E5D7E9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Clinical Eligibility Guidelines &amp; Admission Health &amp; Home Assessment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CE43AB-E07C-4270-828F-9A8849FD4064}"/>
              </a:ext>
            </a:extLst>
          </p:cNvPr>
          <p:cNvSpPr/>
          <p:nvPr/>
        </p:nvSpPr>
        <p:spPr>
          <a:xfrm>
            <a:off x="4667616" y="1485176"/>
            <a:ext cx="4277865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Home Arrangements and Patient Safety</a:t>
            </a:r>
          </a:p>
          <a:p>
            <a:pPr marL="284163" marR="0" lvl="0" indent="-171450" algn="l" defTabSz="914400" rtl="0" eaLnBrk="1" fontAlgn="auto" latinLnBrk="0" hangingPunct="1"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Cellular connectivity </a:t>
            </a:r>
          </a:p>
          <a:p>
            <a:pPr marL="284163" marR="0" lvl="0" indent="-171450" algn="l" defTabSz="914400" rtl="0" eaLnBrk="1" fontAlgn="auto" latinLnBrk="0" hangingPunct="1"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Home safety (firearms, drug use, smoking &amp; oxygen use)</a:t>
            </a:r>
          </a:p>
          <a:p>
            <a:pPr marL="284163" marR="0" lvl="0" indent="-171450" algn="l" defTabSz="914400" rtl="0" eaLnBrk="1" fontAlgn="auto" latinLnBrk="0" hangingPunct="1"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Proper utilities to support home care (telephone, electricity, running water, access to refrigeration)</a:t>
            </a:r>
          </a:p>
          <a:p>
            <a:pPr marL="0" marR="0" lvl="0" indent="0" algn="l" defTabSz="914400" rtl="0" eaLnBrk="1" fontAlgn="auto" latinLnBrk="0" hangingPunct="1"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Special Home Considerations</a:t>
            </a:r>
          </a:p>
          <a:p>
            <a:pPr marL="284163" marR="0" lvl="0" indent="-171450" algn="l" defTabSz="914400" rtl="0" eaLnBrk="1" fontAlgn="auto" latinLnBrk="0" hangingPunct="1"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Existing home health/caregiver services &amp; support</a:t>
            </a:r>
          </a:p>
          <a:p>
            <a:pPr marL="284163" marR="0" lvl="0" indent="-171450" algn="l" defTabSz="914400" rtl="0" eaLnBrk="1" fontAlgn="auto" latinLnBrk="0" hangingPunct="1"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Activities of daily living </a:t>
            </a:r>
          </a:p>
          <a:p>
            <a:pPr marL="284163" marR="0" lvl="0" indent="-171450" algn="l" defTabSz="914400" rtl="0" eaLnBrk="1" fontAlgn="auto" latinLnBrk="0" hangingPunct="1"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Use of DME </a:t>
            </a:r>
          </a:p>
          <a:p>
            <a:pPr marL="0" marR="0" lvl="0" indent="0" algn="l" defTabSz="914400" rtl="0" eaLnBrk="1" fontAlgn="auto" latinLnBrk="0" hangingPunct="1"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Prior Hospitalizations, ED Visits, and Comorbidities </a:t>
            </a:r>
          </a:p>
          <a:p>
            <a:pPr marL="284163" marR="0" lvl="0" indent="-171450" algn="l" defTabSz="914400" rtl="0" eaLnBrk="1" fontAlgn="auto" latinLnBrk="0" hangingPunct="1"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Code Status </a:t>
            </a:r>
          </a:p>
          <a:p>
            <a:pPr marL="284163" marR="0" lvl="0" indent="-171450" algn="l" defTabSz="914400" rtl="0" eaLnBrk="1" fontAlgn="auto" latinLnBrk="0" hangingPunct="1"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Advanced directives</a:t>
            </a:r>
          </a:p>
          <a:p>
            <a:pPr marL="284163" marR="0" lvl="0" indent="-171450" algn="l" defTabSz="914400" rtl="0" eaLnBrk="1" fontAlgn="auto" latinLnBrk="0" hangingPunct="1"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Height, weight, allergies</a:t>
            </a:r>
          </a:p>
          <a:p>
            <a:pPr marL="284163" marR="0" lvl="0" indent="-171450" algn="l" defTabSz="914400" rtl="0" eaLnBrk="1" fontAlgn="auto" latinLnBrk="0" hangingPunct="1"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Falls Assessment</a:t>
            </a:r>
          </a:p>
          <a:p>
            <a:pPr marL="0" marR="0" lvl="0" indent="0" algn="l" defTabSz="914400" rtl="0" eaLnBrk="1" fontAlgn="auto" latinLnBrk="0" hangingPunct="1"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*PROMIS: Functional Status Assessment</a:t>
            </a:r>
          </a:p>
          <a:p>
            <a:pPr marL="284163" indent="-171450" defTabSz="914400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srgbClr val="63687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Quality of life</a:t>
            </a:r>
          </a:p>
          <a:p>
            <a:pPr marL="284163" indent="-171450" defTabSz="914400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srgbClr val="63687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Mental health</a:t>
            </a:r>
          </a:p>
          <a:p>
            <a:pPr marL="284163" indent="-171450" defTabSz="914400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srgbClr val="63687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Physical health </a:t>
            </a:r>
          </a:p>
          <a:p>
            <a:pPr marL="284163" indent="-171450" defTabSz="914400"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srgbClr val="63687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Caregiver Psychosocial Assessment</a:t>
            </a:r>
          </a:p>
          <a:p>
            <a:pPr marL="0" marR="0" lvl="0" indent="0" algn="l" defTabSz="914400" rtl="0" eaLnBrk="1" fontAlgn="auto" latinLnBrk="0" hangingPunct="1"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endParaRPr lang="en-US" sz="1400" dirty="0">
              <a:solidFill>
                <a:srgbClr val="606570"/>
              </a:solidFill>
              <a:latin typeface="Quicksand" pitchFamily="2" charset="77"/>
              <a:ea typeface="+mj-ea"/>
            </a:endParaRPr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05A3659A-162A-4EA5-8A1F-A19C184DAE3A}"/>
              </a:ext>
            </a:extLst>
          </p:cNvPr>
          <p:cNvSpPr/>
          <p:nvPr/>
        </p:nvSpPr>
        <p:spPr>
          <a:xfrm>
            <a:off x="4637432" y="1225650"/>
            <a:ext cx="4279392" cy="286324"/>
          </a:xfrm>
          <a:prstGeom prst="round2Same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Admission Health &amp; Home Assessment Key Topics</a:t>
            </a:r>
            <a:endParaRPr kumimoji="0" lang="en-US" sz="1100" b="1" i="0" u="none" strike="noStrike" kern="120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10F6A7B6-2F51-4693-AD38-394F59A74D54}"/>
              </a:ext>
            </a:extLst>
          </p:cNvPr>
          <p:cNvSpPr/>
          <p:nvPr/>
        </p:nvSpPr>
        <p:spPr>
          <a:xfrm>
            <a:off x="227178" y="1224557"/>
            <a:ext cx="4279392" cy="286324"/>
          </a:xfrm>
          <a:prstGeom prst="round2Same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Clinical Eligibility Guidelines</a:t>
            </a:r>
            <a:endParaRPr kumimoji="0" lang="en-US" sz="1100" b="1" i="0" u="none" strike="noStrike" kern="120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633A1F-5855-46B7-89D6-954E2491F37D}"/>
              </a:ext>
            </a:extLst>
          </p:cNvPr>
          <p:cNvSpPr/>
          <p:nvPr/>
        </p:nvSpPr>
        <p:spPr>
          <a:xfrm>
            <a:off x="247855" y="1487131"/>
            <a:ext cx="4279392" cy="287258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Verdana"/>
                <a:cs typeface="Verdana"/>
              </a:rPr>
              <a:t>HRC will determine eligibility to make the referral process easier for inpatient teams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B68A65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112395" marR="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/>
                <a:ea typeface="Verdana"/>
                <a:cs typeface="Verdana"/>
              </a:rPr>
              <a:t>The following conditions will not be eligible:</a:t>
            </a:r>
          </a:p>
          <a:p>
            <a:pPr marL="283845" marR="0" lvl="0" indent="-1714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/>
                <a:ea typeface="Verdana"/>
                <a:cs typeface="Verdana"/>
              </a:rPr>
              <a:t>Pregnancy​</a:t>
            </a:r>
          </a:p>
          <a:p>
            <a:pPr marL="283845" marR="0" lvl="0" indent="-1714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/>
                <a:ea typeface="Verdana"/>
                <a:cs typeface="Verdana"/>
              </a:rPr>
              <a:t>Need for IV narcotics ​</a:t>
            </a:r>
          </a:p>
          <a:p>
            <a:pPr marL="283845" marR="0" lvl="0" indent="-1714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/>
                <a:ea typeface="Verdana"/>
                <a:cs typeface="Verdana"/>
              </a:rPr>
              <a:t>Nursing home residents​</a:t>
            </a:r>
          </a:p>
          <a:p>
            <a:pPr marL="283845" marR="0" lvl="0" indent="-17145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/>
                <a:ea typeface="Verdana"/>
                <a:cs typeface="Verdana"/>
              </a:rPr>
              <a:t>Patients residing outside of 30-mile radius or 30 mins from tertiary facility</a:t>
            </a:r>
          </a:p>
          <a:p>
            <a:pPr marL="283845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/>
                <a:ea typeface="Verdana"/>
                <a:cs typeface="Verdana"/>
              </a:rPr>
              <a:t>Certain insurance plans – detailed list to be provided</a:t>
            </a:r>
          </a:p>
          <a:p>
            <a:pPr marL="283845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636872"/>
                </a:solidFill>
                <a:effectLst/>
                <a:uLnTx/>
                <a:uFillTx/>
                <a:latin typeface="Verdana"/>
                <a:ea typeface="Verdana"/>
                <a:cs typeface="Verdana"/>
              </a:rPr>
              <a:t>Unsafe home environment or inadequate support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B07D01E0-1568-4DF9-9701-0EB787BD2AD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59088" y="6464838"/>
            <a:ext cx="437301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C851AB-AED4-124E-84A8-41D3A17AC90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  <a:ea typeface="Verdana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charset="0"/>
              <a:ea typeface="Verdana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B8ECEEF-78F1-407F-99A6-766B3D8AB5D2}"/>
              </a:ext>
            </a:extLst>
          </p:cNvPr>
          <p:cNvSpPr/>
          <p:nvPr/>
        </p:nvSpPr>
        <p:spPr>
          <a:xfrm>
            <a:off x="-58723" y="6128288"/>
            <a:ext cx="6173622" cy="365125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Note: </a:t>
            </a:r>
            <a:r>
              <a:rPr kumimoji="0" lang="en-US" sz="85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List of topics presented above is not exhaustive and is provided for discussion purposes only.</a:t>
            </a:r>
            <a:br>
              <a:rPr kumimoji="0" lang="en-US" sz="85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kumimoji="0" lang="en-US" sz="85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*For Completing Hospitalization at </a:t>
            </a:r>
            <a:r>
              <a:rPr kumimoji="0" lang="en-US" sz="850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Hom</a:t>
            </a:r>
            <a:r>
              <a:rPr lang="en-US" sz="85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 (</a:t>
            </a:r>
            <a:r>
              <a:rPr lang="en-US" sz="850" i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cHaH</a:t>
            </a:r>
            <a:r>
              <a:rPr lang="en-US" sz="85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 model, No PROMIS, but BIMS will apply</a:t>
            </a:r>
            <a:endParaRPr kumimoji="0" lang="en-US" sz="85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958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E7273-C204-4B44-839E-39C9C707A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174" y="171790"/>
            <a:ext cx="8077853" cy="711320"/>
          </a:xfrm>
        </p:spPr>
        <p:txBody>
          <a:bodyPr>
            <a:normAutofit fontScale="90000"/>
          </a:bodyPr>
          <a:lstStyle/>
          <a:p>
            <a:r>
              <a:rPr lang="en-US" dirty="0"/>
              <a:t>Telehealth System Allows Patient and Care Team to Easily Connect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F1718C-2DAA-4CE4-BD64-93A5807F795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59088" y="6464838"/>
            <a:ext cx="435862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C851AB-AED4-124E-84A8-41D3A17AC90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charset="0"/>
                <a:ea typeface="Verdana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 charset="0"/>
              <a:ea typeface="Verdana" charset="0"/>
            </a:endParaRP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06A9BBF6-E1DD-4CD8-9B99-862C0D578F43}"/>
              </a:ext>
            </a:extLst>
          </p:cNvPr>
          <p:cNvSpPr txBox="1">
            <a:spLocks/>
          </p:cNvSpPr>
          <p:nvPr/>
        </p:nvSpPr>
        <p:spPr>
          <a:xfrm>
            <a:off x="387174" y="1024045"/>
            <a:ext cx="8454822" cy="819539"/>
          </a:xfrm>
          <a:prstGeom prst="rect">
            <a:avLst/>
          </a:prstGeom>
        </p:spPr>
        <p:txBody>
          <a:bodyPr>
            <a:noAutofit/>
          </a:bodyPr>
          <a:lstStyle>
            <a:lvl1pPr marL="284163" indent="-284163" algn="l" rtl="0" eaLnBrk="0" fontAlgn="base" hangingPunct="0">
              <a:lnSpc>
                <a:spcPct val="95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20000"/>
              <a:buFont typeface="Arial"/>
              <a:buChar char="•"/>
              <a:defRPr sz="2000" b="0" i="0">
                <a:solidFill>
                  <a:schemeClr val="tx1"/>
                </a:solidFill>
                <a:latin typeface="Quicksand" pitchFamily="2" charset="77"/>
                <a:ea typeface="ＭＳ Ｐゴシック" charset="-128"/>
                <a:cs typeface="Arial"/>
              </a:defRPr>
            </a:lvl1pPr>
            <a:lvl2pPr marL="742950" indent="-285750" algn="l" rtl="0" eaLnBrk="0" fontAlgn="base" hangingPunct="0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chemeClr val="bg2"/>
              </a:buClr>
              <a:buChar char="–"/>
              <a:defRPr sz="1800" b="0" i="0">
                <a:solidFill>
                  <a:schemeClr val="tx1"/>
                </a:solidFill>
                <a:latin typeface="Quicksand" pitchFamily="2" charset="77"/>
                <a:ea typeface="ＭＳ Ｐゴシック" pitchFamily="23" charset="-128"/>
                <a:cs typeface="Arial"/>
              </a:defRPr>
            </a:lvl2pPr>
            <a:lvl3pPr marL="1143000" indent="-228600" algn="l" rtl="0" eaLnBrk="0" fontAlgn="base" hangingPunct="0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chemeClr val="bg2"/>
              </a:buClr>
              <a:buChar char="•"/>
              <a:defRPr sz="1600" b="0" i="0">
                <a:solidFill>
                  <a:schemeClr val="tx1"/>
                </a:solidFill>
                <a:latin typeface="Quicksand" pitchFamily="2" charset="77"/>
                <a:ea typeface="ＭＳ Ｐゴシック" pitchFamily="23" charset="-128"/>
                <a:cs typeface="Arial"/>
              </a:defRPr>
            </a:lvl3pPr>
            <a:lvl4pPr marL="1600200" indent="-228600" algn="l" rtl="0" eaLnBrk="0" fontAlgn="base" hangingPunct="0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chemeClr val="bg2"/>
              </a:buClr>
              <a:buChar char="–"/>
              <a:defRPr sz="1600" b="0" i="0">
                <a:solidFill>
                  <a:schemeClr val="tx1"/>
                </a:solidFill>
                <a:latin typeface="Quicksand" pitchFamily="2" charset="77"/>
                <a:ea typeface="ＭＳ Ｐゴシック" pitchFamily="23" charset="-128"/>
                <a:cs typeface="Arial"/>
              </a:defRPr>
            </a:lvl4pPr>
            <a:lvl5pPr marL="2057400" indent="-228600" algn="l" rtl="0" eaLnBrk="0" fontAlgn="base" hangingPunct="0">
              <a:lnSpc>
                <a:spcPct val="95000"/>
              </a:lnSpc>
              <a:spcBef>
                <a:spcPts val="0"/>
              </a:spcBef>
              <a:spcAft>
                <a:spcPts val="500"/>
              </a:spcAft>
              <a:buClr>
                <a:schemeClr val="bg2"/>
              </a:buClr>
              <a:buChar char="»"/>
              <a:defRPr sz="1600" b="0" i="0">
                <a:solidFill>
                  <a:schemeClr val="tx1"/>
                </a:solidFill>
                <a:latin typeface="Quicksand" pitchFamily="2" charset="77"/>
                <a:ea typeface="ＭＳ Ｐゴシック" pitchFamily="23" charset="-128"/>
                <a:cs typeface="Arial"/>
              </a:defRPr>
            </a:lvl5pPr>
            <a:lvl6pPr marL="2514600" indent="-228600" algn="l" rtl="0" fontAlgn="base">
              <a:lnSpc>
                <a:spcPct val="95000"/>
              </a:lnSpc>
              <a:spcBef>
                <a:spcPct val="0"/>
              </a:spcBef>
              <a:spcAft>
                <a:spcPct val="25000"/>
              </a:spcAft>
              <a:buClr>
                <a:schemeClr val="accent1"/>
              </a:buClr>
              <a:buChar char="»"/>
              <a:defRPr>
                <a:solidFill>
                  <a:schemeClr val="tx1"/>
                </a:solidFill>
                <a:latin typeface="+mn-lt"/>
                <a:ea typeface="ＭＳ Ｐゴシック" pitchFamily="23" charset="-128"/>
              </a:defRPr>
            </a:lvl6pPr>
            <a:lvl7pPr marL="2971800" indent="-228600" algn="l" rtl="0" fontAlgn="base">
              <a:lnSpc>
                <a:spcPct val="95000"/>
              </a:lnSpc>
              <a:spcBef>
                <a:spcPct val="0"/>
              </a:spcBef>
              <a:spcAft>
                <a:spcPct val="25000"/>
              </a:spcAft>
              <a:buClr>
                <a:schemeClr val="accent1"/>
              </a:buClr>
              <a:buChar char="»"/>
              <a:defRPr>
                <a:solidFill>
                  <a:schemeClr val="tx1"/>
                </a:solidFill>
                <a:latin typeface="+mn-lt"/>
                <a:ea typeface="ＭＳ Ｐゴシック" pitchFamily="23" charset="-128"/>
              </a:defRPr>
            </a:lvl7pPr>
            <a:lvl8pPr marL="3429000" indent="-228600" algn="l" rtl="0" fontAlgn="base">
              <a:lnSpc>
                <a:spcPct val="95000"/>
              </a:lnSpc>
              <a:spcBef>
                <a:spcPct val="0"/>
              </a:spcBef>
              <a:spcAft>
                <a:spcPct val="25000"/>
              </a:spcAft>
              <a:buClr>
                <a:schemeClr val="accent1"/>
              </a:buClr>
              <a:buChar char="»"/>
              <a:defRPr>
                <a:solidFill>
                  <a:schemeClr val="tx1"/>
                </a:solidFill>
                <a:latin typeface="+mn-lt"/>
                <a:ea typeface="ＭＳ Ｐゴシック" pitchFamily="23" charset="-128"/>
              </a:defRPr>
            </a:lvl8pPr>
            <a:lvl9pPr marL="3886200" indent="-228600" algn="l" rtl="0" fontAlgn="base">
              <a:lnSpc>
                <a:spcPct val="95000"/>
              </a:lnSpc>
              <a:spcBef>
                <a:spcPct val="0"/>
              </a:spcBef>
              <a:spcAft>
                <a:spcPct val="25000"/>
              </a:spcAft>
              <a:buClr>
                <a:schemeClr val="accent1"/>
              </a:buClr>
              <a:buChar char="»"/>
              <a:defRPr>
                <a:solidFill>
                  <a:schemeClr val="tx1"/>
                </a:solidFill>
                <a:latin typeface="+mn-lt"/>
                <a:ea typeface="ＭＳ Ｐゴシック" pitchFamily="23" charset="-128"/>
              </a:defRPr>
            </a:lvl9pPr>
          </a:lstStyle>
          <a:p>
            <a:pPr marL="0" indent="0" algn="ctr" defTabSz="914400">
              <a:buNone/>
            </a:pPr>
            <a:r>
              <a:rPr lang="en-US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Patients are equipped with a telehealth system allowing them to connect seamlessly with their provider, Registered Nurse and Recovery Care Coordinator</a:t>
            </a: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BFF17CF4-070A-47BB-807F-2DEDCF43409A}"/>
              </a:ext>
            </a:extLst>
          </p:cNvPr>
          <p:cNvSpPr txBox="1">
            <a:spLocks/>
          </p:cNvSpPr>
          <p:nvPr/>
        </p:nvSpPr>
        <p:spPr>
          <a:xfrm>
            <a:off x="1173763" y="1707288"/>
            <a:ext cx="4140109" cy="240912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200" cap="all" spc="25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Telehealth Platform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428168B-DF84-4FC3-9D86-7BC2729C1F02}"/>
              </a:ext>
            </a:extLst>
          </p:cNvPr>
          <p:cNvCxnSpPr>
            <a:cxnSpLocks/>
          </p:cNvCxnSpPr>
          <p:nvPr/>
        </p:nvCxnSpPr>
        <p:spPr>
          <a:xfrm>
            <a:off x="1217415" y="2045624"/>
            <a:ext cx="3383280" cy="0"/>
          </a:xfrm>
          <a:prstGeom prst="line">
            <a:avLst/>
          </a:prstGeom>
          <a:ln w="38100" cmpd="sng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Content Placeholder 1">
            <a:extLst>
              <a:ext uri="{FF2B5EF4-FFF2-40B4-BE49-F238E27FC236}">
                <a16:creationId xmlns:a16="http://schemas.microsoft.com/office/drawing/2014/main" id="{41689245-B23A-4EAD-9548-ACD782762285}"/>
              </a:ext>
            </a:extLst>
          </p:cNvPr>
          <p:cNvSpPr txBox="1">
            <a:spLocks/>
          </p:cNvSpPr>
          <p:nvPr/>
        </p:nvSpPr>
        <p:spPr>
          <a:xfrm>
            <a:off x="1081824" y="2191559"/>
            <a:ext cx="3809915" cy="228740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228600">
              <a:spcAft>
                <a:spcPts val="200"/>
              </a:spcAft>
              <a:defRPr/>
            </a:pPr>
            <a:r>
              <a:rPr lang="en-US" sz="1100" b="1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High resolution audio/visual capabilities</a:t>
            </a:r>
          </a:p>
          <a:p>
            <a:pPr marL="457200" indent="-228600">
              <a:spcAft>
                <a:spcPts val="200"/>
              </a:spcAft>
              <a:defRPr/>
            </a:pPr>
            <a:r>
              <a:rPr lang="en-US" sz="1100" b="1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Biometric data monitoring</a:t>
            </a:r>
            <a:r>
              <a:rPr lang="en-US" sz="1100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(data is pushed into native EMR)</a:t>
            </a:r>
          </a:p>
          <a:p>
            <a:pPr marL="800100" lvl="1" indent="-228600">
              <a:spcAft>
                <a:spcPts val="200"/>
              </a:spcAft>
              <a:buFont typeface="Quicksand Regular" panose="00000500000000000000" pitchFamily="2" charset="0"/>
              <a:buChar char="‐"/>
              <a:defRPr/>
            </a:pPr>
            <a:r>
              <a:rPr lang="en-US" sz="1050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Blood pressure</a:t>
            </a:r>
          </a:p>
          <a:p>
            <a:pPr marL="800100" lvl="1" indent="-228600">
              <a:spcAft>
                <a:spcPts val="200"/>
              </a:spcAft>
              <a:buFont typeface="Quicksand Regular" panose="00000500000000000000" pitchFamily="2" charset="0"/>
              <a:buChar char="‐"/>
              <a:defRPr/>
            </a:pPr>
            <a:r>
              <a:rPr lang="en-US" sz="1050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Pulse</a:t>
            </a:r>
          </a:p>
          <a:p>
            <a:pPr marL="800100" lvl="1" indent="-228600">
              <a:spcAft>
                <a:spcPts val="200"/>
              </a:spcAft>
              <a:buFont typeface="Quicksand Regular" panose="00000500000000000000" pitchFamily="2" charset="0"/>
              <a:buChar char="‐"/>
              <a:defRPr/>
            </a:pPr>
            <a:r>
              <a:rPr lang="en-US" sz="1050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Pulse oximetry</a:t>
            </a:r>
          </a:p>
          <a:p>
            <a:pPr marL="800100" lvl="1" indent="-228600">
              <a:spcAft>
                <a:spcPts val="200"/>
              </a:spcAft>
              <a:buFont typeface="Quicksand Regular" panose="00000500000000000000" pitchFamily="2" charset="0"/>
              <a:buChar char="‐"/>
              <a:defRPr/>
            </a:pPr>
            <a:r>
              <a:rPr lang="en-US" sz="1050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Glucose</a:t>
            </a:r>
          </a:p>
          <a:p>
            <a:pPr marL="800100" lvl="1" indent="-228600">
              <a:spcAft>
                <a:spcPts val="200"/>
              </a:spcAft>
              <a:buFont typeface="Quicksand Regular" panose="00000500000000000000" pitchFamily="2" charset="0"/>
              <a:buChar char="‐"/>
              <a:defRPr/>
            </a:pPr>
            <a:r>
              <a:rPr lang="en-US" sz="1050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Weight</a:t>
            </a:r>
          </a:p>
          <a:p>
            <a:pPr marL="457200" lvl="1" indent="-228600">
              <a:spcBef>
                <a:spcPts val="750"/>
              </a:spcBef>
              <a:spcAft>
                <a:spcPts val="200"/>
              </a:spcAft>
              <a:defRPr/>
            </a:pPr>
            <a:r>
              <a:rPr lang="en-US" sz="1100" b="1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Virtual stethoscope</a:t>
            </a:r>
            <a:endParaRPr lang="en-US" sz="1200" b="1" dirty="0">
              <a:solidFill>
                <a:srgbClr val="71727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lvl="1" indent="-228600">
              <a:spcBef>
                <a:spcPts val="750"/>
              </a:spcBef>
              <a:spcAft>
                <a:spcPts val="200"/>
              </a:spcAft>
              <a:defRPr/>
            </a:pPr>
            <a:r>
              <a:rPr lang="en-US" sz="1100" b="1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Contessa specific assessments</a:t>
            </a:r>
          </a:p>
          <a:p>
            <a:pPr marL="457200" lvl="1" indent="-228600">
              <a:spcBef>
                <a:spcPts val="750"/>
              </a:spcBef>
              <a:spcAft>
                <a:spcPts val="200"/>
              </a:spcAft>
              <a:defRPr/>
            </a:pPr>
            <a:r>
              <a:rPr lang="en-US" sz="1100" b="1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Patient health summary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71727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71500" marR="0" lvl="0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300"/>
              </a:spcAft>
              <a:buClrTx/>
              <a:buSzTx/>
              <a:buFont typeface="Times New Roman" panose="02020603050405020304" pitchFamily="18" charset="0"/>
              <a:buChar char="−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71727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E1E45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50069D0-9490-4006-A4F7-84825D82C7DC}"/>
              </a:ext>
            </a:extLst>
          </p:cNvPr>
          <p:cNvSpPr/>
          <p:nvPr/>
        </p:nvSpPr>
        <p:spPr>
          <a:xfrm>
            <a:off x="4891739" y="1707433"/>
            <a:ext cx="3223959" cy="323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200" cap="all" spc="25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Virtual Assessments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DBF7C6E-40F5-49E5-91E4-6169A3A3E412}"/>
              </a:ext>
            </a:extLst>
          </p:cNvPr>
          <p:cNvCxnSpPr>
            <a:cxnSpLocks/>
          </p:cNvCxnSpPr>
          <p:nvPr/>
        </p:nvCxnSpPr>
        <p:spPr>
          <a:xfrm>
            <a:off x="4887146" y="2045624"/>
            <a:ext cx="3200400" cy="0"/>
          </a:xfrm>
          <a:prstGeom prst="line">
            <a:avLst/>
          </a:prstGeom>
          <a:ln w="38100" cmpd="sng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DF597984-F06F-4621-A1C5-CDC921224CEC}"/>
              </a:ext>
            </a:extLst>
          </p:cNvPr>
          <p:cNvSpPr txBox="1">
            <a:spLocks/>
          </p:cNvSpPr>
          <p:nvPr/>
        </p:nvSpPr>
        <p:spPr>
          <a:xfrm>
            <a:off x="4650203" y="2191559"/>
            <a:ext cx="3674286" cy="2287408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22860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Virtual rounding with Admitting Provider</a:t>
            </a:r>
            <a:endParaRPr lang="en-US" sz="1200" b="1" dirty="0">
              <a:solidFill>
                <a:srgbClr val="71727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00100" lvl="1" indent="-228600">
              <a:spcAft>
                <a:spcPts val="600"/>
              </a:spcAft>
              <a:buFont typeface="Quicksand Regular" panose="00000500000000000000" pitchFamily="2" charset="0"/>
              <a:buChar char="‐"/>
              <a:defRPr/>
            </a:pPr>
            <a:r>
              <a:rPr lang="en-US" sz="1050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Acute Care RN in home </a:t>
            </a:r>
            <a:br>
              <a:rPr lang="en-US" sz="1050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050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during rounding</a:t>
            </a:r>
          </a:p>
          <a:p>
            <a:pPr marL="457200" lvl="0" indent="-22860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RCC coordinates scheduling for patients / providers</a:t>
            </a:r>
          </a:p>
          <a:p>
            <a:pPr marL="457200" lvl="0" indent="-228600">
              <a:spcAft>
                <a:spcPts val="600"/>
              </a:spcAft>
              <a:defRPr/>
            </a:pPr>
            <a:r>
              <a:rPr lang="en-US" sz="1100" b="1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24/7 on-call coverage:</a:t>
            </a:r>
          </a:p>
          <a:p>
            <a:pPr marL="800100" lvl="1" indent="-228600">
              <a:spcAft>
                <a:spcPts val="600"/>
              </a:spcAft>
              <a:buFont typeface="Quicksand Regular" panose="00000500000000000000" pitchFamily="2" charset="0"/>
              <a:buChar char="‐"/>
              <a:defRPr/>
            </a:pPr>
            <a:r>
              <a:rPr lang="en-US" sz="1050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Admitting Provider</a:t>
            </a:r>
          </a:p>
          <a:p>
            <a:pPr marL="800100" lvl="1" indent="-228600">
              <a:spcAft>
                <a:spcPts val="600"/>
              </a:spcAft>
              <a:buFont typeface="Quicksand Regular" panose="00000500000000000000" pitchFamily="2" charset="0"/>
              <a:buChar char="‐"/>
              <a:defRPr/>
            </a:pPr>
            <a:r>
              <a:rPr lang="en-US" sz="1050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Acute Care RN</a:t>
            </a:r>
          </a:p>
          <a:p>
            <a:pPr marL="800100" lvl="1" indent="-228600">
              <a:spcAft>
                <a:spcPts val="600"/>
              </a:spcAft>
              <a:buFont typeface="Quicksand Regular" panose="00000500000000000000" pitchFamily="2" charset="0"/>
              <a:buChar char="‐"/>
              <a:defRPr/>
            </a:pPr>
            <a:r>
              <a:rPr lang="en-US" sz="1050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RCC</a:t>
            </a:r>
          </a:p>
          <a:p>
            <a:pPr marL="457200" lvl="0" indent="-228600">
              <a:spcAft>
                <a:spcPts val="600"/>
              </a:spcAft>
              <a:defRPr/>
            </a:pPr>
            <a:r>
              <a:rPr lang="en-US" sz="1100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All providers document in native EMR systems</a:t>
            </a:r>
          </a:p>
          <a:p>
            <a:pPr marL="457200" indent="-228600">
              <a:spcAft>
                <a:spcPts val="600"/>
              </a:spcAft>
              <a:defRPr/>
            </a:pPr>
            <a:r>
              <a:rPr lang="en-US" sz="1100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Telehealth platform data pushed to other provider EMRs </a:t>
            </a:r>
            <a:r>
              <a:rPr lang="en-US" sz="1050" dirty="0">
                <a:solidFill>
                  <a:srgbClr val="7172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(as system capability allows)</a:t>
            </a:r>
          </a:p>
        </p:txBody>
      </p:sp>
      <p:pic>
        <p:nvPicPr>
          <p:cNvPr id="36" name="PC Portal">
            <a:extLst>
              <a:ext uri="{FF2B5EF4-FFF2-40B4-BE49-F238E27FC236}">
                <a16:creationId xmlns:a16="http://schemas.microsoft.com/office/drawing/2014/main" id="{8A9FB5FC-0391-4392-8CE2-F6355E35886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01" r="23318"/>
          <a:stretch/>
        </p:blipFill>
        <p:spPr>
          <a:xfrm>
            <a:off x="-70700" y="4990985"/>
            <a:ext cx="1754983" cy="1353815"/>
          </a:xfrm>
          <a:prstGeom prst="rect">
            <a:avLst/>
          </a:prstGeom>
        </p:spPr>
      </p:pic>
      <p:pic>
        <p:nvPicPr>
          <p:cNvPr id="37" name="Picture 2">
            <a:extLst>
              <a:ext uri="{FF2B5EF4-FFF2-40B4-BE49-F238E27FC236}">
                <a16:creationId xmlns:a16="http://schemas.microsoft.com/office/drawing/2014/main" id="{0770162C-003D-42C2-8E98-A5E8540B6A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173"/>
          <a:stretch/>
        </p:blipFill>
        <p:spPr bwMode="auto">
          <a:xfrm>
            <a:off x="1906754" y="4990985"/>
            <a:ext cx="807344" cy="1353816"/>
          </a:xfrm>
          <a:prstGeom prst="rect">
            <a:avLst/>
          </a:prstGeom>
          <a:noFill/>
          <a:ln>
            <a:noFill/>
          </a:ln>
          <a:effectLst>
            <a:outerShdw blurRad="431800" dist="50800" dir="2700000" sx="101000" sy="101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2" descr="Telehealth System">
            <a:extLst>
              <a:ext uri="{FF2B5EF4-FFF2-40B4-BE49-F238E27FC236}">
                <a16:creationId xmlns:a16="http://schemas.microsoft.com/office/drawing/2014/main" id="{B8FF2D0D-0E65-4082-9E2F-C6BEAD6980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407" y="1488780"/>
            <a:ext cx="829253" cy="829253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062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173" y="424503"/>
            <a:ext cx="8077854" cy="1342303"/>
          </a:xfrm>
        </p:spPr>
        <p:txBody>
          <a:bodyPr>
            <a:normAutofit/>
          </a:bodyPr>
          <a:lstStyle/>
          <a:p>
            <a:r>
              <a:rPr lang="en-US" sz="2400" dirty="0"/>
              <a:t>Major benefits of Hospital-at-Home /home recovery care programs are improved outcomes for patients while also reducing costs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87174" y="1639614"/>
            <a:ext cx="8473047" cy="456745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Home Recovery Care allows patients to receive hospital level care in their home at prospective bundled rate, which comes at a cost savings to the health plan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Program saves 15 -30% per each episode to the health plan and our health system.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Reducing: </a:t>
            </a:r>
          </a:p>
          <a:p>
            <a:pPr marL="1466835" lvl="1" indent="-342900"/>
            <a:r>
              <a:rPr lang="en-US" dirty="0"/>
              <a:t>Readmission rates</a:t>
            </a:r>
          </a:p>
          <a:p>
            <a:pPr marL="1466835" lvl="1" indent="-342900"/>
            <a:r>
              <a:rPr lang="en-US" dirty="0"/>
              <a:t>Length of stay</a:t>
            </a:r>
          </a:p>
          <a:p>
            <a:pPr marL="1466835" lvl="1" indent="-342900"/>
            <a:r>
              <a:rPr lang="en-US" dirty="0"/>
              <a:t>Hospital acquired infections</a:t>
            </a:r>
          </a:p>
          <a:p>
            <a:pPr marL="1466835" lvl="1" indent="-342900"/>
            <a:r>
              <a:rPr lang="en-US" dirty="0"/>
              <a:t>Fall risks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Adds more capacity to our health system</a:t>
            </a:r>
          </a:p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851AB-AED4-124E-84A8-41D3A17AC90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81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for patients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Patient receives all the necessary: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Medical visits; Provider virtual visits and acute RN visits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Lab testing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Social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Physical/occupational/speech therapy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Medications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Medical transportation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Medical equipment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Medications courier services</a:t>
            </a:r>
          </a:p>
          <a:p>
            <a:endParaRPr lang="en-US" dirty="0"/>
          </a:p>
          <a:p>
            <a:r>
              <a:rPr lang="en-US" dirty="0"/>
              <a:t>Rates: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Prospective bundled rate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Reduced copay for their full 30 day episode in acute model and 60 days in SNF level model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851AB-AED4-124E-84A8-41D3A17AC90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958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owerpoint Slides BOD">
  <a:themeElements>
    <a:clrScheme name="Marshfield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5225D"/>
      </a:accent1>
      <a:accent2>
        <a:srgbClr val="003F51"/>
      </a:accent2>
      <a:accent3>
        <a:srgbClr val="123A3F"/>
      </a:accent3>
      <a:accent4>
        <a:srgbClr val="0F2839"/>
      </a:accent4>
      <a:accent5>
        <a:srgbClr val="515348"/>
      </a:accent5>
      <a:accent6>
        <a:srgbClr val="B68A65"/>
      </a:accent6>
      <a:hlink>
        <a:srgbClr val="8F6B50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CHS_PPT_template_1.2" id="{3A30F3D8-11D1-3241-9827-A147929ED736}" vid="{093B9DBC-0881-0B41-B7FC-97261D8741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6826DBD4C4204F991D3DB349011D94" ma:contentTypeVersion="16" ma:contentTypeDescription="Create a new document." ma:contentTypeScope="" ma:versionID="6092e7416e52cb8dd7d561daf88763fb">
  <xsd:schema xmlns:xsd="http://www.w3.org/2001/XMLSchema" xmlns:xs="http://www.w3.org/2001/XMLSchema" xmlns:p="http://schemas.microsoft.com/office/2006/metadata/properties" xmlns:ns2="2f9ef5ce-4059-4735-805d-00cc95d8e191" xmlns:ns3="ed09b25a-2773-4f4a-85fc-a7bb03371eca" targetNamespace="http://schemas.microsoft.com/office/2006/metadata/properties" ma:root="true" ma:fieldsID="9255ffccadc810951f05dc8323af5d1e" ns2:_="" ns3:_="">
    <xsd:import namespace="2f9ef5ce-4059-4735-805d-00cc95d8e191"/>
    <xsd:import namespace="ed09b25a-2773-4f4a-85fc-a7bb03371ec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arket" minOccurs="0"/>
                <xsd:element ref="ns3:MediaServiceEventHashCode" minOccurs="0"/>
                <xsd:element ref="ns3:MediaServiceGenerationTime" minOccurs="0"/>
                <xsd:element ref="ns3:Read_x0020_Me_x0021_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ef5ce-4059-4735-805d-00cc95d8e19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09b25a-2773-4f4a-85fc-a7bb03371e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arket" ma:index="12" nillable="true" ma:displayName="Market" ma:internalName="Market">
      <xsd:simpleType>
        <xsd:restriction base="dms:Text">
          <xsd:maxLength value="255"/>
        </xsd:restriction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Read_x0020_Me_x0021_" ma:index="15" nillable="true" ma:displayName="Information" ma:format="Dropdown" ma:internalName="Read_x0020_Me_x0021_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rket xmlns="ed09b25a-2773-4f4a-85fc-a7bb03371eca" xsi:nil="true"/>
    <Read_x0020_Me_x0021_ xmlns="ed09b25a-2773-4f4a-85fc-a7bb03371ec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8FC4A0-4840-4ED0-BC67-51FD91FCCE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ef5ce-4059-4735-805d-00cc95d8e191"/>
    <ds:schemaRef ds:uri="ed09b25a-2773-4f4a-85fc-a7bb03371e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034041-1570-4824-9CC6-26557BBEF7D7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ed09b25a-2773-4f4a-85fc-a7bb03371eca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f9ef5ce-4059-4735-805d-00cc95d8e19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EE18F33-7562-4114-A485-579906B923E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20547</TotalTime>
  <Words>1318</Words>
  <Application>Microsoft Office PowerPoint</Application>
  <PresentationFormat>On-screen Show (4:3)</PresentationFormat>
  <Paragraphs>219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Franklin Gothic Book</vt:lpstr>
      <vt:lpstr>Quicksand</vt:lpstr>
      <vt:lpstr>Quicksand Medium</vt:lpstr>
      <vt:lpstr>Quicksand Regular</vt:lpstr>
      <vt:lpstr>Times New Roman</vt:lpstr>
      <vt:lpstr>Verdana</vt:lpstr>
      <vt:lpstr>Verdana Regular</vt:lpstr>
      <vt:lpstr>Powerpoint Slides BOD</vt:lpstr>
      <vt:lpstr>Home Recovery Care/ Hospital at Home</vt:lpstr>
      <vt:lpstr>Modernized Approach to Care Delivery Drives Better Outcomes &amp; Well-Being</vt:lpstr>
      <vt:lpstr>Home Recovery Program- Care Model</vt:lpstr>
      <vt:lpstr>Home Recovery Care Addresses Approximately 40%  of Hospitalizations</vt:lpstr>
      <vt:lpstr>Extensive Focus on Clinical Protocol Development</vt:lpstr>
      <vt:lpstr>Clinical Eligibility Guidelines &amp; Admission Health &amp; Home Assessment</vt:lpstr>
      <vt:lpstr>Telehealth System Allows Patient and Care Team to Easily Connect </vt:lpstr>
      <vt:lpstr>Major benefits of Hospital-at-Home /home recovery care programs are improved outcomes for patients while also reducing costs</vt:lpstr>
      <vt:lpstr>Benefits for patients</vt:lpstr>
      <vt:lpstr>Patient Testimonial</vt:lpstr>
      <vt:lpstr>Pandemic response</vt:lpstr>
      <vt:lpstr>Future of Hospital at Home Program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Contessa / Home Recovery Care Overview</dc:title>
  <dc:creator>Collin Lopez</dc:creator>
  <cp:lastModifiedBy>Nolan, Colleen</cp:lastModifiedBy>
  <cp:revision>399</cp:revision>
  <cp:lastPrinted>2020-09-23T21:35:40Z</cp:lastPrinted>
  <dcterms:created xsi:type="dcterms:W3CDTF">2019-06-17T19:39:00Z</dcterms:created>
  <dcterms:modified xsi:type="dcterms:W3CDTF">2023-05-25T15:38:38Z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0x010100E46826DBD4C4204F991D3DB349011D94</vt:lpwstr>
  </property>
</Properties>
</file>