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  <p:sldMasterId id="214748368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253" r:id="rId4"/>
    <p:sldId id="2255" r:id="rId5"/>
    <p:sldId id="2303" r:id="rId6"/>
    <p:sldId id="2307" r:id="rId7"/>
    <p:sldId id="2301" r:id="rId8"/>
    <p:sldId id="2098" r:id="rId9"/>
    <p:sldId id="2302" r:id="rId10"/>
    <p:sldId id="2304" r:id="rId11"/>
    <p:sldId id="2305" r:id="rId12"/>
    <p:sldId id="2306" r:id="rId13"/>
    <p:sldId id="2308" r:id="rId14"/>
    <p:sldId id="269" r:id="rId15"/>
    <p:sldId id="2213" r:id="rId16"/>
    <p:sldId id="2214" r:id="rId17"/>
    <p:sldId id="2309" r:id="rId18"/>
    <p:sldId id="2313" r:id="rId19"/>
    <p:sldId id="2240" r:id="rId20"/>
    <p:sldId id="257" r:id="rId21"/>
    <p:sldId id="2312" r:id="rId22"/>
    <p:sldId id="2244" r:id="rId23"/>
    <p:sldId id="2310" r:id="rId24"/>
    <p:sldId id="2311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8B5"/>
    <a:srgbClr val="002B5C"/>
    <a:srgbClr val="002B5D"/>
    <a:srgbClr val="002E5D"/>
    <a:srgbClr val="008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B00177-D3FD-4F3F-855D-15F98F7D3AA7}" v="225" dt="2023-05-19T12:26:14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188" autoAdjust="0"/>
  </p:normalViewPr>
  <p:slideViewPr>
    <p:cSldViewPr snapToGrid="0">
      <p:cViewPr varScale="1">
        <p:scale>
          <a:sx n="79" d="100"/>
          <a:sy n="79" d="100"/>
        </p:scale>
        <p:origin x="25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JL\Downloads\Copy%20of%20SNF%20bed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# of elderly, blind, and disabled people enrolled in Medicaid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  <a:tailEnd type="triangle" w="lg" len="med"/>
            </a:ln>
            <a:effectLst/>
          </c:spPr>
          <c:marker>
            <c:symbol val="none"/>
          </c:marker>
          <c:cat>
            <c:numRef>
              <c:f>Sheet1!$A$3:$A$13</c:f>
              <c:numCache>
                <c:formatCode>General</c:formatCode>
                <c:ptCount val="11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  <c:pt idx="8">
                  <c:v>2020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Sheet1!$D$3:$D$13</c:f>
              <c:numCache>
                <c:formatCode>#,##0</c:formatCode>
                <c:ptCount val="11"/>
                <c:pt idx="0">
                  <c:v>148118</c:v>
                </c:pt>
                <c:pt idx="1">
                  <c:v>134734</c:v>
                </c:pt>
                <c:pt idx="2">
                  <c:v>180900</c:v>
                </c:pt>
                <c:pt idx="3">
                  <c:v>188200</c:v>
                </c:pt>
                <c:pt idx="4">
                  <c:v>202600</c:v>
                </c:pt>
                <c:pt idx="5">
                  <c:v>214200</c:v>
                </c:pt>
                <c:pt idx="6">
                  <c:v>219474</c:v>
                </c:pt>
                <c:pt idx="7">
                  <c:v>229707</c:v>
                </c:pt>
                <c:pt idx="8">
                  <c:v>254046</c:v>
                </c:pt>
                <c:pt idx="9">
                  <c:v>263888</c:v>
                </c:pt>
                <c:pt idx="10">
                  <c:v>270436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4F-8349-AB4A-625387E48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6332576"/>
        <c:axId val="836334656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licensed nursing home beds in WI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  <a:tailEnd type="triangle" w="lg" len="med"/>
            </a:ln>
            <a:effectLst/>
          </c:spPr>
          <c:marker>
            <c:symbol val="none"/>
          </c:marker>
          <c:cat>
            <c:numRef>
              <c:f>Sheet1!$A$3:$A$13</c:f>
              <c:numCache>
                <c:formatCode>General</c:formatCode>
                <c:ptCount val="11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  <c:pt idx="8">
                  <c:v>2020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Sheet1!$B$3:$B$13</c:f>
              <c:numCache>
                <c:formatCode>#,##0</c:formatCode>
                <c:ptCount val="11"/>
                <c:pt idx="0">
                  <c:v>40633</c:v>
                </c:pt>
                <c:pt idx="1">
                  <c:v>39146</c:v>
                </c:pt>
                <c:pt idx="2">
                  <c:v>37700</c:v>
                </c:pt>
                <c:pt idx="3">
                  <c:v>36359</c:v>
                </c:pt>
                <c:pt idx="4">
                  <c:v>35718</c:v>
                </c:pt>
                <c:pt idx="5">
                  <c:v>34835</c:v>
                </c:pt>
                <c:pt idx="6">
                  <c:v>32860</c:v>
                </c:pt>
                <c:pt idx="7">
                  <c:v>32698</c:v>
                </c:pt>
                <c:pt idx="8">
                  <c:v>30690</c:v>
                </c:pt>
                <c:pt idx="9">
                  <c:v>27102</c:v>
                </c:pt>
                <c:pt idx="10">
                  <c:v>26212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4F-8349-AB4A-625387E489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of nursing home beds occupied by Medicaid recipient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  <a:tailEnd type="triangle" w="lg" len="med"/>
            </a:ln>
            <a:effectLst/>
          </c:spPr>
          <c:marker>
            <c:symbol val="none"/>
          </c:marker>
          <c:cat>
            <c:numRef>
              <c:f>Sheet1!$A$3:$A$13</c:f>
              <c:numCache>
                <c:formatCode>General</c:formatCode>
                <c:ptCount val="11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2018</c:v>
                </c:pt>
                <c:pt idx="8">
                  <c:v>2020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Sheet1!$C$3:$C$13</c:f>
              <c:numCache>
                <c:formatCode>#,##0</c:formatCode>
                <c:ptCount val="11"/>
                <c:pt idx="0">
                  <c:v>25964</c:v>
                </c:pt>
                <c:pt idx="1">
                  <c:v>25014</c:v>
                </c:pt>
                <c:pt idx="2">
                  <c:v>23186</c:v>
                </c:pt>
                <c:pt idx="3">
                  <c:v>21452</c:v>
                </c:pt>
                <c:pt idx="4">
                  <c:v>19716</c:v>
                </c:pt>
                <c:pt idx="5">
                  <c:v>18905</c:v>
                </c:pt>
                <c:pt idx="6">
                  <c:v>16640</c:v>
                </c:pt>
                <c:pt idx="7">
                  <c:v>17415</c:v>
                </c:pt>
                <c:pt idx="8">
                  <c:v>17002</c:v>
                </c:pt>
                <c:pt idx="9">
                  <c:v>14364</c:v>
                </c:pt>
                <c:pt idx="10">
                  <c:v>9318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4F-8349-AB4A-625387E48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228672"/>
        <c:axId val="724229920"/>
      </c:lineChart>
      <c:catAx>
        <c:axId val="83633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334656"/>
        <c:crosses val="autoZero"/>
        <c:auto val="1"/>
        <c:lblAlgn val="ctr"/>
        <c:lblOffset val="100"/>
        <c:noMultiLvlLbl val="0"/>
      </c:catAx>
      <c:valAx>
        <c:axId val="83633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332576"/>
        <c:crosses val="autoZero"/>
        <c:crossBetween val="between"/>
      </c:valAx>
      <c:valAx>
        <c:axId val="724229920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228672"/>
        <c:crosses val="max"/>
        <c:crossBetween val="between"/>
      </c:valAx>
      <c:catAx>
        <c:axId val="724228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4229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Wisconsin's Hospital</a:t>
            </a:r>
            <a:r>
              <a:rPr lang="en-US" b="1" baseline="0"/>
              <a:t> Medicaid Reimbursement Falls Behind Other States, Other Providers in Wisconsin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Cost Covered by Medicaid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Hospitals - Wisconsin Medicaid Reimbursement</c:v>
                </c:pt>
                <c:pt idx="1">
                  <c:v>Hospitals - National Medicaid Average</c:v>
                </c:pt>
                <c:pt idx="2">
                  <c:v>Nursing Homes - Wisconsin Medicaid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0.67</c:v>
                </c:pt>
                <c:pt idx="1">
                  <c:v>0.88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A-4510-BB85-BC07C2F999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Losses</c:v>
                </c:pt>
              </c:strCache>
            </c:strRef>
          </c:tx>
          <c:spPr>
            <a:solidFill>
              <a:srgbClr val="CC0000">
                <a:alpha val="38039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Hospitals - Wisconsin Medicaid Reimbursement</c:v>
                </c:pt>
                <c:pt idx="1">
                  <c:v>Hospitals - National Medicaid Average</c:v>
                </c:pt>
                <c:pt idx="2">
                  <c:v>Nursing Homes - Wisconsin Medicaid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0.33</c:v>
                </c:pt>
                <c:pt idx="1">
                  <c:v>0.12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DA-4510-BB85-BC07C2F99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618367"/>
        <c:axId val="24615487"/>
      </c:barChart>
      <c:catAx>
        <c:axId val="24618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15487"/>
        <c:crosses val="autoZero"/>
        <c:auto val="1"/>
        <c:lblAlgn val="ctr"/>
        <c:lblOffset val="100"/>
        <c:noMultiLvlLbl val="0"/>
      </c:catAx>
      <c:valAx>
        <c:axId val="24615487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18367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3D2E4-B022-4D71-B22F-06A435B866F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9808D2D-B069-4ECA-9AD1-5ADCE771D845}">
      <dgm:prSet phldrT="[Text]"/>
      <dgm:spPr/>
      <dgm:t>
        <a:bodyPr/>
        <a:lstStyle/>
        <a:p>
          <a:r>
            <a:rPr lang="en-US"/>
            <a:t>Patient presents in hospital ED</a:t>
          </a:r>
        </a:p>
      </dgm:t>
    </dgm:pt>
    <dgm:pt modelId="{4F009DDF-56CE-4E6A-8369-1F5BB73A8866}" type="parTrans" cxnId="{2CB1D94E-02FB-4D54-ACDF-378A9FE02435}">
      <dgm:prSet/>
      <dgm:spPr/>
      <dgm:t>
        <a:bodyPr/>
        <a:lstStyle/>
        <a:p>
          <a:endParaRPr lang="en-US"/>
        </a:p>
      </dgm:t>
    </dgm:pt>
    <dgm:pt modelId="{192F57EC-FD9C-4455-AD17-016695FAAF30}" type="sibTrans" cxnId="{2CB1D94E-02FB-4D54-ACDF-378A9FE02435}">
      <dgm:prSet/>
      <dgm:spPr/>
      <dgm:t>
        <a:bodyPr/>
        <a:lstStyle/>
        <a:p>
          <a:endParaRPr lang="en-US"/>
        </a:p>
      </dgm:t>
    </dgm:pt>
    <dgm:pt modelId="{C3471608-6A3F-4153-9D37-CE26518A5CFB}">
      <dgm:prSet phldrT="[Text]"/>
      <dgm:spPr/>
      <dgm:t>
        <a:bodyPr/>
        <a:lstStyle/>
        <a:p>
          <a:r>
            <a:rPr lang="en-US"/>
            <a:t>Patient admitted into hospital</a:t>
          </a:r>
        </a:p>
      </dgm:t>
    </dgm:pt>
    <dgm:pt modelId="{73AB6118-0298-4146-8F58-1275D3D4FA43}" type="parTrans" cxnId="{6547DAF4-25D0-4E07-BE0F-B2E0CF9208E9}">
      <dgm:prSet/>
      <dgm:spPr/>
      <dgm:t>
        <a:bodyPr/>
        <a:lstStyle/>
        <a:p>
          <a:endParaRPr lang="en-US"/>
        </a:p>
      </dgm:t>
    </dgm:pt>
    <dgm:pt modelId="{4A2F0ACA-0715-4DA3-AAC1-C0272DDA19F3}" type="sibTrans" cxnId="{6547DAF4-25D0-4E07-BE0F-B2E0CF9208E9}">
      <dgm:prSet/>
      <dgm:spPr/>
      <dgm:t>
        <a:bodyPr/>
        <a:lstStyle/>
        <a:p>
          <a:endParaRPr lang="en-US"/>
        </a:p>
      </dgm:t>
    </dgm:pt>
    <dgm:pt modelId="{31C6FF47-69B3-498C-8017-5EC7CE5A89AE}">
      <dgm:prSet phldrT="[Text]"/>
      <dgm:spPr/>
      <dgm:t>
        <a:bodyPr/>
        <a:lstStyle/>
        <a:p>
          <a:r>
            <a:rPr lang="en-US"/>
            <a:t>Patient discharged to home or post-acute care setting</a:t>
          </a:r>
        </a:p>
      </dgm:t>
    </dgm:pt>
    <dgm:pt modelId="{BB30D8C7-39E0-4B40-8A43-0A1A1D65CA68}" type="parTrans" cxnId="{9A2AC93A-AC70-4902-A283-7C06FC246001}">
      <dgm:prSet/>
      <dgm:spPr/>
      <dgm:t>
        <a:bodyPr/>
        <a:lstStyle/>
        <a:p>
          <a:endParaRPr lang="en-US"/>
        </a:p>
      </dgm:t>
    </dgm:pt>
    <dgm:pt modelId="{E3C60BDF-54A6-4DF7-B8F8-E40B85BD9D47}" type="sibTrans" cxnId="{9A2AC93A-AC70-4902-A283-7C06FC246001}">
      <dgm:prSet/>
      <dgm:spPr/>
      <dgm:t>
        <a:bodyPr/>
        <a:lstStyle/>
        <a:p>
          <a:endParaRPr lang="en-US"/>
        </a:p>
      </dgm:t>
    </dgm:pt>
    <dgm:pt modelId="{22832213-1A36-4C52-B2F0-61AB6ADF6FEC}" type="pres">
      <dgm:prSet presAssocID="{EA23D2E4-B022-4D71-B22F-06A435B866F8}" presName="Name0" presStyleCnt="0">
        <dgm:presLayoutVars>
          <dgm:dir/>
          <dgm:resizeHandles val="exact"/>
        </dgm:presLayoutVars>
      </dgm:prSet>
      <dgm:spPr/>
    </dgm:pt>
    <dgm:pt modelId="{3DBFC687-8955-4FF2-B44C-203C758BA3BA}" type="pres">
      <dgm:prSet presAssocID="{89808D2D-B069-4ECA-9AD1-5ADCE771D845}" presName="node" presStyleLbl="node1" presStyleIdx="0" presStyleCnt="3">
        <dgm:presLayoutVars>
          <dgm:bulletEnabled val="1"/>
        </dgm:presLayoutVars>
      </dgm:prSet>
      <dgm:spPr/>
    </dgm:pt>
    <dgm:pt modelId="{0AC2BABA-3914-4A72-8546-E6597812606B}" type="pres">
      <dgm:prSet presAssocID="{192F57EC-FD9C-4455-AD17-016695FAAF30}" presName="sibTrans" presStyleLbl="sibTrans2D1" presStyleIdx="0" presStyleCnt="2"/>
      <dgm:spPr/>
    </dgm:pt>
    <dgm:pt modelId="{A38278D7-4452-4646-997E-777793A89C8A}" type="pres">
      <dgm:prSet presAssocID="{192F57EC-FD9C-4455-AD17-016695FAAF30}" presName="connectorText" presStyleLbl="sibTrans2D1" presStyleIdx="0" presStyleCnt="2"/>
      <dgm:spPr/>
    </dgm:pt>
    <dgm:pt modelId="{A73FFE5F-2427-49E9-B891-2AADF5D236E4}" type="pres">
      <dgm:prSet presAssocID="{C3471608-6A3F-4153-9D37-CE26518A5CFB}" presName="node" presStyleLbl="node1" presStyleIdx="1" presStyleCnt="3" custLinFactNeighborX="0">
        <dgm:presLayoutVars>
          <dgm:bulletEnabled val="1"/>
        </dgm:presLayoutVars>
      </dgm:prSet>
      <dgm:spPr/>
    </dgm:pt>
    <dgm:pt modelId="{5B879759-5853-408C-9D8E-A23F2800801A}" type="pres">
      <dgm:prSet presAssocID="{4A2F0ACA-0715-4DA3-AAC1-C0272DDA19F3}" presName="sibTrans" presStyleLbl="sibTrans2D1" presStyleIdx="1" presStyleCnt="2"/>
      <dgm:spPr/>
    </dgm:pt>
    <dgm:pt modelId="{A92D28FD-3A43-47F4-BBC0-459790653DD6}" type="pres">
      <dgm:prSet presAssocID="{4A2F0ACA-0715-4DA3-AAC1-C0272DDA19F3}" presName="connectorText" presStyleLbl="sibTrans2D1" presStyleIdx="1" presStyleCnt="2"/>
      <dgm:spPr/>
    </dgm:pt>
    <dgm:pt modelId="{55FB8E04-7D09-4E7F-ACD2-B44A85046E05}" type="pres">
      <dgm:prSet presAssocID="{31C6FF47-69B3-498C-8017-5EC7CE5A89AE}" presName="node" presStyleLbl="node1" presStyleIdx="2" presStyleCnt="3">
        <dgm:presLayoutVars>
          <dgm:bulletEnabled val="1"/>
        </dgm:presLayoutVars>
      </dgm:prSet>
      <dgm:spPr/>
    </dgm:pt>
  </dgm:ptLst>
  <dgm:cxnLst>
    <dgm:cxn modelId="{9E83DD02-4DB8-4BD9-9A48-91A0B2AC1474}" type="presOf" srcId="{89808D2D-B069-4ECA-9AD1-5ADCE771D845}" destId="{3DBFC687-8955-4FF2-B44C-203C758BA3BA}" srcOrd="0" destOrd="0" presId="urn:microsoft.com/office/officeart/2005/8/layout/process1"/>
    <dgm:cxn modelId="{38F1C422-EFFF-443D-8118-39FD7616AAA3}" type="presOf" srcId="{192F57EC-FD9C-4455-AD17-016695FAAF30}" destId="{0AC2BABA-3914-4A72-8546-E6597812606B}" srcOrd="0" destOrd="0" presId="urn:microsoft.com/office/officeart/2005/8/layout/process1"/>
    <dgm:cxn modelId="{E6F87023-70AC-4F20-AAD2-E2C9C4A79773}" type="presOf" srcId="{31C6FF47-69B3-498C-8017-5EC7CE5A89AE}" destId="{55FB8E04-7D09-4E7F-ACD2-B44A85046E05}" srcOrd="0" destOrd="0" presId="urn:microsoft.com/office/officeart/2005/8/layout/process1"/>
    <dgm:cxn modelId="{9A2AC93A-AC70-4902-A283-7C06FC246001}" srcId="{EA23D2E4-B022-4D71-B22F-06A435B866F8}" destId="{31C6FF47-69B3-498C-8017-5EC7CE5A89AE}" srcOrd="2" destOrd="0" parTransId="{BB30D8C7-39E0-4B40-8A43-0A1A1D65CA68}" sibTransId="{E3C60BDF-54A6-4DF7-B8F8-E40B85BD9D47}"/>
    <dgm:cxn modelId="{EC5E5440-B955-47A0-9F82-408E546ECDB7}" type="presOf" srcId="{4A2F0ACA-0715-4DA3-AAC1-C0272DDA19F3}" destId="{5B879759-5853-408C-9D8E-A23F2800801A}" srcOrd="0" destOrd="0" presId="urn:microsoft.com/office/officeart/2005/8/layout/process1"/>
    <dgm:cxn modelId="{2CB1D94E-02FB-4D54-ACDF-378A9FE02435}" srcId="{EA23D2E4-B022-4D71-B22F-06A435B866F8}" destId="{89808D2D-B069-4ECA-9AD1-5ADCE771D845}" srcOrd="0" destOrd="0" parTransId="{4F009DDF-56CE-4E6A-8369-1F5BB73A8866}" sibTransId="{192F57EC-FD9C-4455-AD17-016695FAAF30}"/>
    <dgm:cxn modelId="{6C836953-A8BA-472B-B50A-883D53465BD7}" type="presOf" srcId="{C3471608-6A3F-4153-9D37-CE26518A5CFB}" destId="{A73FFE5F-2427-49E9-B891-2AADF5D236E4}" srcOrd="0" destOrd="0" presId="urn:microsoft.com/office/officeart/2005/8/layout/process1"/>
    <dgm:cxn modelId="{CD7BFC56-EFA6-41C9-8396-5CFE7A5951CC}" type="presOf" srcId="{EA23D2E4-B022-4D71-B22F-06A435B866F8}" destId="{22832213-1A36-4C52-B2F0-61AB6ADF6FEC}" srcOrd="0" destOrd="0" presId="urn:microsoft.com/office/officeart/2005/8/layout/process1"/>
    <dgm:cxn modelId="{61395385-EE92-402B-9812-D0E3A75097B5}" type="presOf" srcId="{4A2F0ACA-0715-4DA3-AAC1-C0272DDA19F3}" destId="{A92D28FD-3A43-47F4-BBC0-459790653DD6}" srcOrd="1" destOrd="0" presId="urn:microsoft.com/office/officeart/2005/8/layout/process1"/>
    <dgm:cxn modelId="{F1176CA7-0976-4968-AC93-4A1FE104580F}" type="presOf" srcId="{192F57EC-FD9C-4455-AD17-016695FAAF30}" destId="{A38278D7-4452-4646-997E-777793A89C8A}" srcOrd="1" destOrd="0" presId="urn:microsoft.com/office/officeart/2005/8/layout/process1"/>
    <dgm:cxn modelId="{6547DAF4-25D0-4E07-BE0F-B2E0CF9208E9}" srcId="{EA23D2E4-B022-4D71-B22F-06A435B866F8}" destId="{C3471608-6A3F-4153-9D37-CE26518A5CFB}" srcOrd="1" destOrd="0" parTransId="{73AB6118-0298-4146-8F58-1275D3D4FA43}" sibTransId="{4A2F0ACA-0715-4DA3-AAC1-C0272DDA19F3}"/>
    <dgm:cxn modelId="{A19F7C05-EF50-4820-B929-5C22EBA2F1B5}" type="presParOf" srcId="{22832213-1A36-4C52-B2F0-61AB6ADF6FEC}" destId="{3DBFC687-8955-4FF2-B44C-203C758BA3BA}" srcOrd="0" destOrd="0" presId="urn:microsoft.com/office/officeart/2005/8/layout/process1"/>
    <dgm:cxn modelId="{10DCB2AB-2BFB-4A9E-B9CA-10865B2A1709}" type="presParOf" srcId="{22832213-1A36-4C52-B2F0-61AB6ADF6FEC}" destId="{0AC2BABA-3914-4A72-8546-E6597812606B}" srcOrd="1" destOrd="0" presId="urn:microsoft.com/office/officeart/2005/8/layout/process1"/>
    <dgm:cxn modelId="{32768B32-58BF-4085-8709-B3FD69670D6E}" type="presParOf" srcId="{0AC2BABA-3914-4A72-8546-E6597812606B}" destId="{A38278D7-4452-4646-997E-777793A89C8A}" srcOrd="0" destOrd="0" presId="urn:microsoft.com/office/officeart/2005/8/layout/process1"/>
    <dgm:cxn modelId="{B8C4C9C8-5514-400D-AF91-398016143DEE}" type="presParOf" srcId="{22832213-1A36-4C52-B2F0-61AB6ADF6FEC}" destId="{A73FFE5F-2427-49E9-B891-2AADF5D236E4}" srcOrd="2" destOrd="0" presId="urn:microsoft.com/office/officeart/2005/8/layout/process1"/>
    <dgm:cxn modelId="{B1D09D08-7B00-4D7B-86E4-AADA854B262B}" type="presParOf" srcId="{22832213-1A36-4C52-B2F0-61AB6ADF6FEC}" destId="{5B879759-5853-408C-9D8E-A23F2800801A}" srcOrd="3" destOrd="0" presId="urn:microsoft.com/office/officeart/2005/8/layout/process1"/>
    <dgm:cxn modelId="{CFC1D56C-E7A7-47B1-9F49-C7F5BE0F3D28}" type="presParOf" srcId="{5B879759-5853-408C-9D8E-A23F2800801A}" destId="{A92D28FD-3A43-47F4-BBC0-459790653DD6}" srcOrd="0" destOrd="0" presId="urn:microsoft.com/office/officeart/2005/8/layout/process1"/>
    <dgm:cxn modelId="{EBEB065B-8B31-41FD-9471-17EE9B666D1A}" type="presParOf" srcId="{22832213-1A36-4C52-B2F0-61AB6ADF6FEC}" destId="{55FB8E04-7D09-4E7F-ACD2-B44A85046E0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93213-DBDA-4DA5-BA23-3C009ADA669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18760A-3CFD-459F-B1AD-691B812CBC77}">
      <dgm:prSet phldrT="[Text]"/>
      <dgm:spPr/>
      <dgm:t>
        <a:bodyPr/>
        <a:lstStyle/>
        <a:p>
          <a:r>
            <a:rPr lang="en-US" dirty="0"/>
            <a:t>Advocacy </a:t>
          </a:r>
        </a:p>
      </dgm:t>
    </dgm:pt>
    <dgm:pt modelId="{3D7C1EEC-2A42-435E-B7A0-C375E60499D0}" type="parTrans" cxnId="{444D19A4-1D9F-459B-AB82-8F2DB68BA9AC}">
      <dgm:prSet/>
      <dgm:spPr/>
      <dgm:t>
        <a:bodyPr/>
        <a:lstStyle/>
        <a:p>
          <a:endParaRPr lang="en-US"/>
        </a:p>
      </dgm:t>
    </dgm:pt>
    <dgm:pt modelId="{5A97399E-DA2B-4F04-8779-087EC1D18C6F}" type="sibTrans" cxnId="{444D19A4-1D9F-459B-AB82-8F2DB68BA9AC}">
      <dgm:prSet/>
      <dgm:spPr/>
      <dgm:t>
        <a:bodyPr/>
        <a:lstStyle/>
        <a:p>
          <a:endParaRPr lang="en-US"/>
        </a:p>
      </dgm:t>
    </dgm:pt>
    <dgm:pt modelId="{C572DD74-06C1-460C-948A-5FE4F2529DC5}">
      <dgm:prSet phldrT="[Text]"/>
      <dgm:spPr/>
      <dgm:t>
        <a:bodyPr/>
        <a:lstStyle/>
        <a:p>
          <a:r>
            <a:rPr lang="en-US" dirty="0"/>
            <a:t>Lobbying</a:t>
          </a:r>
        </a:p>
      </dgm:t>
    </dgm:pt>
    <dgm:pt modelId="{B3E754CC-024F-4667-B214-ACC7F027F6DA}" type="parTrans" cxnId="{A2FCACB0-3C2A-46F5-9EBB-FB2E2375CD04}">
      <dgm:prSet/>
      <dgm:spPr/>
      <dgm:t>
        <a:bodyPr/>
        <a:lstStyle/>
        <a:p>
          <a:endParaRPr lang="en-US"/>
        </a:p>
      </dgm:t>
    </dgm:pt>
    <dgm:pt modelId="{601DF23F-C3DE-4F05-B51F-ED8CAF67FCD4}" type="sibTrans" cxnId="{A2FCACB0-3C2A-46F5-9EBB-FB2E2375CD04}">
      <dgm:prSet/>
      <dgm:spPr/>
      <dgm:t>
        <a:bodyPr/>
        <a:lstStyle/>
        <a:p>
          <a:endParaRPr lang="en-US"/>
        </a:p>
      </dgm:t>
    </dgm:pt>
    <dgm:pt modelId="{896625FC-7D75-4C0E-93D3-2A96D45E35A8}">
      <dgm:prSet phldrT="[Text]"/>
      <dgm:spPr/>
      <dgm:t>
        <a:bodyPr/>
        <a:lstStyle/>
        <a:p>
          <a:r>
            <a:rPr lang="en-US" dirty="0"/>
            <a:t>Political Engagement</a:t>
          </a:r>
        </a:p>
      </dgm:t>
    </dgm:pt>
    <dgm:pt modelId="{757F1A70-ADA1-40D3-BF29-878CB7D06795}" type="parTrans" cxnId="{8B43A4DC-E284-407F-9AD6-CB4328C6E956}">
      <dgm:prSet/>
      <dgm:spPr/>
      <dgm:t>
        <a:bodyPr/>
        <a:lstStyle/>
        <a:p>
          <a:endParaRPr lang="en-US"/>
        </a:p>
      </dgm:t>
    </dgm:pt>
    <dgm:pt modelId="{D2367D00-C2A3-43A1-AED6-6D561C23C159}" type="sibTrans" cxnId="{8B43A4DC-E284-407F-9AD6-CB4328C6E956}">
      <dgm:prSet/>
      <dgm:spPr/>
      <dgm:t>
        <a:bodyPr/>
        <a:lstStyle/>
        <a:p>
          <a:endParaRPr lang="en-US"/>
        </a:p>
      </dgm:t>
    </dgm:pt>
    <dgm:pt modelId="{BCB092E1-A9CC-45AD-8051-3E3DE545CF18}">
      <dgm:prSet phldrT="[Text]"/>
      <dgm:spPr/>
      <dgm:t>
        <a:bodyPr/>
        <a:lstStyle/>
        <a:p>
          <a:r>
            <a:rPr lang="en-US" dirty="0"/>
            <a:t>Grassroots</a:t>
          </a:r>
        </a:p>
      </dgm:t>
    </dgm:pt>
    <dgm:pt modelId="{E0D57121-6FA6-45CC-81D9-9756A83758B5}" type="parTrans" cxnId="{9F28A7BF-2A58-4262-826E-0C2E153CBB9E}">
      <dgm:prSet/>
      <dgm:spPr/>
      <dgm:t>
        <a:bodyPr/>
        <a:lstStyle/>
        <a:p>
          <a:endParaRPr lang="en-US"/>
        </a:p>
      </dgm:t>
    </dgm:pt>
    <dgm:pt modelId="{AA6222FC-9E4A-4F75-B854-A17EFD7ECB95}" type="sibTrans" cxnId="{9F28A7BF-2A58-4262-826E-0C2E153CBB9E}">
      <dgm:prSet/>
      <dgm:spPr/>
      <dgm:t>
        <a:bodyPr/>
        <a:lstStyle/>
        <a:p>
          <a:endParaRPr lang="en-US"/>
        </a:p>
      </dgm:t>
    </dgm:pt>
    <dgm:pt modelId="{3797C929-A29C-463A-9240-347C61AEB4D9}" type="pres">
      <dgm:prSet presAssocID="{0FD93213-DBDA-4DA5-BA23-3C009ADA669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0FD7D1D-8A73-4599-BAF2-1D5B06C99416}" type="pres">
      <dgm:prSet presAssocID="{8318760A-3CFD-459F-B1AD-691B812CBC77}" presName="singleCycle" presStyleCnt="0"/>
      <dgm:spPr/>
    </dgm:pt>
    <dgm:pt modelId="{6D86D00D-F106-44B9-99E5-08CE9FB96B97}" type="pres">
      <dgm:prSet presAssocID="{8318760A-3CFD-459F-B1AD-691B812CBC77}" presName="singleCenter" presStyleLbl="node1" presStyleIdx="0" presStyleCnt="4" custScaleX="138750" custScaleY="110831">
        <dgm:presLayoutVars>
          <dgm:chMax val="7"/>
          <dgm:chPref val="7"/>
        </dgm:presLayoutVars>
      </dgm:prSet>
      <dgm:spPr/>
    </dgm:pt>
    <dgm:pt modelId="{C31F9029-8A22-4AF9-89DD-0983F6096772}" type="pres">
      <dgm:prSet presAssocID="{B3E754CC-024F-4667-B214-ACC7F027F6DA}" presName="Name56" presStyleLbl="parChTrans1D2" presStyleIdx="0" presStyleCnt="3"/>
      <dgm:spPr/>
    </dgm:pt>
    <dgm:pt modelId="{BA4D423A-EF9A-4B22-B681-2239A09D6FA9}" type="pres">
      <dgm:prSet presAssocID="{C572DD74-06C1-460C-948A-5FE4F2529DC5}" presName="text0" presStyleLbl="node1" presStyleIdx="1" presStyleCnt="4" custScaleX="177239" custScaleY="150420" custRadScaleRad="99297" custRadScaleInc="678">
        <dgm:presLayoutVars>
          <dgm:bulletEnabled val="1"/>
        </dgm:presLayoutVars>
      </dgm:prSet>
      <dgm:spPr/>
    </dgm:pt>
    <dgm:pt modelId="{FEC963AF-57DD-43AD-8A64-5FE28E101485}" type="pres">
      <dgm:prSet presAssocID="{757F1A70-ADA1-40D3-BF29-878CB7D06795}" presName="Name56" presStyleLbl="parChTrans1D2" presStyleIdx="1" presStyleCnt="3"/>
      <dgm:spPr/>
    </dgm:pt>
    <dgm:pt modelId="{457C9126-2D12-42D8-9680-4D0A7829ACCA}" type="pres">
      <dgm:prSet presAssocID="{896625FC-7D75-4C0E-93D3-2A96D45E35A8}" presName="text0" presStyleLbl="node1" presStyleIdx="2" presStyleCnt="4" custScaleX="171813" custScaleY="141521" custRadScaleRad="141258" custRadScaleInc="-9776">
        <dgm:presLayoutVars>
          <dgm:bulletEnabled val="1"/>
        </dgm:presLayoutVars>
      </dgm:prSet>
      <dgm:spPr/>
    </dgm:pt>
    <dgm:pt modelId="{5A297291-1BB9-4274-BA66-E985994C3203}" type="pres">
      <dgm:prSet presAssocID="{E0D57121-6FA6-45CC-81D9-9756A83758B5}" presName="Name56" presStyleLbl="parChTrans1D2" presStyleIdx="2" presStyleCnt="3"/>
      <dgm:spPr/>
    </dgm:pt>
    <dgm:pt modelId="{6E0237F7-648C-4A9B-8E64-E6089FE0F3E2}" type="pres">
      <dgm:prSet presAssocID="{BCB092E1-A9CC-45AD-8051-3E3DE545CF18}" presName="text0" presStyleLbl="node1" presStyleIdx="3" presStyleCnt="4" custScaleX="208726" custScaleY="139447" custRadScaleRad="151020" custRadScaleInc="-3668">
        <dgm:presLayoutVars>
          <dgm:bulletEnabled val="1"/>
        </dgm:presLayoutVars>
      </dgm:prSet>
      <dgm:spPr/>
    </dgm:pt>
  </dgm:ptLst>
  <dgm:cxnLst>
    <dgm:cxn modelId="{82161E11-22C8-4422-83BD-0CEE3EC29427}" type="presOf" srcId="{B3E754CC-024F-4667-B214-ACC7F027F6DA}" destId="{C31F9029-8A22-4AF9-89DD-0983F6096772}" srcOrd="0" destOrd="0" presId="urn:microsoft.com/office/officeart/2008/layout/RadialCluster"/>
    <dgm:cxn modelId="{58C58538-6940-4C6F-B372-A0B6E14B7A3B}" type="presOf" srcId="{BCB092E1-A9CC-45AD-8051-3E3DE545CF18}" destId="{6E0237F7-648C-4A9B-8E64-E6089FE0F3E2}" srcOrd="0" destOrd="0" presId="urn:microsoft.com/office/officeart/2008/layout/RadialCluster"/>
    <dgm:cxn modelId="{6097F03B-C920-471D-9EDB-184D3AD043F0}" type="presOf" srcId="{8318760A-3CFD-459F-B1AD-691B812CBC77}" destId="{6D86D00D-F106-44B9-99E5-08CE9FB96B97}" srcOrd="0" destOrd="0" presId="urn:microsoft.com/office/officeart/2008/layout/RadialCluster"/>
    <dgm:cxn modelId="{EB06384F-A7F4-4C5B-99B6-D70336A5D101}" type="presOf" srcId="{C572DD74-06C1-460C-948A-5FE4F2529DC5}" destId="{BA4D423A-EF9A-4B22-B681-2239A09D6FA9}" srcOrd="0" destOrd="0" presId="urn:microsoft.com/office/officeart/2008/layout/RadialCluster"/>
    <dgm:cxn modelId="{CFCF99A1-2EDB-4B1D-88C6-92F2B157FE51}" type="presOf" srcId="{0FD93213-DBDA-4DA5-BA23-3C009ADA6698}" destId="{3797C929-A29C-463A-9240-347C61AEB4D9}" srcOrd="0" destOrd="0" presId="urn:microsoft.com/office/officeart/2008/layout/RadialCluster"/>
    <dgm:cxn modelId="{444D19A4-1D9F-459B-AB82-8F2DB68BA9AC}" srcId="{0FD93213-DBDA-4DA5-BA23-3C009ADA6698}" destId="{8318760A-3CFD-459F-B1AD-691B812CBC77}" srcOrd="0" destOrd="0" parTransId="{3D7C1EEC-2A42-435E-B7A0-C375E60499D0}" sibTransId="{5A97399E-DA2B-4F04-8779-087EC1D18C6F}"/>
    <dgm:cxn modelId="{A2FCACB0-3C2A-46F5-9EBB-FB2E2375CD04}" srcId="{8318760A-3CFD-459F-B1AD-691B812CBC77}" destId="{C572DD74-06C1-460C-948A-5FE4F2529DC5}" srcOrd="0" destOrd="0" parTransId="{B3E754CC-024F-4667-B214-ACC7F027F6DA}" sibTransId="{601DF23F-C3DE-4F05-B51F-ED8CAF67FCD4}"/>
    <dgm:cxn modelId="{9F28A7BF-2A58-4262-826E-0C2E153CBB9E}" srcId="{8318760A-3CFD-459F-B1AD-691B812CBC77}" destId="{BCB092E1-A9CC-45AD-8051-3E3DE545CF18}" srcOrd="2" destOrd="0" parTransId="{E0D57121-6FA6-45CC-81D9-9756A83758B5}" sibTransId="{AA6222FC-9E4A-4F75-B854-A17EFD7ECB95}"/>
    <dgm:cxn modelId="{659F80C4-5852-41F3-9546-1FD91B1D1006}" type="presOf" srcId="{757F1A70-ADA1-40D3-BF29-878CB7D06795}" destId="{FEC963AF-57DD-43AD-8A64-5FE28E101485}" srcOrd="0" destOrd="0" presId="urn:microsoft.com/office/officeart/2008/layout/RadialCluster"/>
    <dgm:cxn modelId="{8B43A4DC-E284-407F-9AD6-CB4328C6E956}" srcId="{8318760A-3CFD-459F-B1AD-691B812CBC77}" destId="{896625FC-7D75-4C0E-93D3-2A96D45E35A8}" srcOrd="1" destOrd="0" parTransId="{757F1A70-ADA1-40D3-BF29-878CB7D06795}" sibTransId="{D2367D00-C2A3-43A1-AED6-6D561C23C159}"/>
    <dgm:cxn modelId="{DDECB3E2-4596-4A99-853D-424E27CDB88D}" type="presOf" srcId="{E0D57121-6FA6-45CC-81D9-9756A83758B5}" destId="{5A297291-1BB9-4274-BA66-E985994C3203}" srcOrd="0" destOrd="0" presId="urn:microsoft.com/office/officeart/2008/layout/RadialCluster"/>
    <dgm:cxn modelId="{770A9CE5-0741-42E4-A7F7-B137666637ED}" type="presOf" srcId="{896625FC-7D75-4C0E-93D3-2A96D45E35A8}" destId="{457C9126-2D12-42D8-9680-4D0A7829ACCA}" srcOrd="0" destOrd="0" presId="urn:microsoft.com/office/officeart/2008/layout/RadialCluster"/>
    <dgm:cxn modelId="{368DC632-4020-4B62-ABFD-C7D1EC595F03}" type="presParOf" srcId="{3797C929-A29C-463A-9240-347C61AEB4D9}" destId="{00FD7D1D-8A73-4599-BAF2-1D5B06C99416}" srcOrd="0" destOrd="0" presId="urn:microsoft.com/office/officeart/2008/layout/RadialCluster"/>
    <dgm:cxn modelId="{151675A4-116B-4556-8F01-74BC7DC8C9A9}" type="presParOf" srcId="{00FD7D1D-8A73-4599-BAF2-1D5B06C99416}" destId="{6D86D00D-F106-44B9-99E5-08CE9FB96B97}" srcOrd="0" destOrd="0" presId="urn:microsoft.com/office/officeart/2008/layout/RadialCluster"/>
    <dgm:cxn modelId="{5BD88B9E-9C3E-448E-AA9C-B1402379C92F}" type="presParOf" srcId="{00FD7D1D-8A73-4599-BAF2-1D5B06C99416}" destId="{C31F9029-8A22-4AF9-89DD-0983F6096772}" srcOrd="1" destOrd="0" presId="urn:microsoft.com/office/officeart/2008/layout/RadialCluster"/>
    <dgm:cxn modelId="{05FC01EF-805C-42B4-8BBB-160D5DBD5630}" type="presParOf" srcId="{00FD7D1D-8A73-4599-BAF2-1D5B06C99416}" destId="{BA4D423A-EF9A-4B22-B681-2239A09D6FA9}" srcOrd="2" destOrd="0" presId="urn:microsoft.com/office/officeart/2008/layout/RadialCluster"/>
    <dgm:cxn modelId="{B031FDCD-A42B-4728-91BA-251CDE4BCB3B}" type="presParOf" srcId="{00FD7D1D-8A73-4599-BAF2-1D5B06C99416}" destId="{FEC963AF-57DD-43AD-8A64-5FE28E101485}" srcOrd="3" destOrd="0" presId="urn:microsoft.com/office/officeart/2008/layout/RadialCluster"/>
    <dgm:cxn modelId="{9BD56680-344B-4C08-8C78-A0DE929A9F57}" type="presParOf" srcId="{00FD7D1D-8A73-4599-BAF2-1D5B06C99416}" destId="{457C9126-2D12-42D8-9680-4D0A7829ACCA}" srcOrd="4" destOrd="0" presId="urn:microsoft.com/office/officeart/2008/layout/RadialCluster"/>
    <dgm:cxn modelId="{79955207-F4B8-4061-BD58-65FC7CC1E817}" type="presParOf" srcId="{00FD7D1D-8A73-4599-BAF2-1D5B06C99416}" destId="{5A297291-1BB9-4274-BA66-E985994C3203}" srcOrd="5" destOrd="0" presId="urn:microsoft.com/office/officeart/2008/layout/RadialCluster"/>
    <dgm:cxn modelId="{0F511EB7-C3B3-49F0-94E9-08FBCEBBB980}" type="presParOf" srcId="{00FD7D1D-8A73-4599-BAF2-1D5B06C99416}" destId="{6E0237F7-648C-4A9B-8E64-E6089FE0F3E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FC687-8955-4FF2-B44C-203C758BA3BA}">
      <dsp:nvSpPr>
        <dsp:cNvPr id="0" name=""/>
        <dsp:cNvSpPr/>
      </dsp:nvSpPr>
      <dsp:spPr>
        <a:xfrm>
          <a:off x="5357" y="249206"/>
          <a:ext cx="1601390" cy="1501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Patient presents in hospital ED</a:t>
          </a:r>
        </a:p>
      </dsp:txBody>
      <dsp:txXfrm>
        <a:off x="49329" y="293178"/>
        <a:ext cx="1513446" cy="1413359"/>
      </dsp:txXfrm>
    </dsp:sp>
    <dsp:sp modelId="{0AC2BABA-3914-4A72-8546-E6597812606B}">
      <dsp:nvSpPr>
        <dsp:cNvPr id="0" name=""/>
        <dsp:cNvSpPr/>
      </dsp:nvSpPr>
      <dsp:spPr>
        <a:xfrm>
          <a:off x="1766887" y="801286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66887" y="880715"/>
        <a:ext cx="237646" cy="238286"/>
      </dsp:txXfrm>
    </dsp:sp>
    <dsp:sp modelId="{A73FFE5F-2427-49E9-B891-2AADF5D236E4}">
      <dsp:nvSpPr>
        <dsp:cNvPr id="0" name=""/>
        <dsp:cNvSpPr/>
      </dsp:nvSpPr>
      <dsp:spPr>
        <a:xfrm>
          <a:off x="2247304" y="249206"/>
          <a:ext cx="1601390" cy="1501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Patient admitted into hospital</a:t>
          </a:r>
        </a:p>
      </dsp:txBody>
      <dsp:txXfrm>
        <a:off x="2291276" y="293178"/>
        <a:ext cx="1513446" cy="1413359"/>
      </dsp:txXfrm>
    </dsp:sp>
    <dsp:sp modelId="{5B879759-5853-408C-9D8E-A23F2800801A}">
      <dsp:nvSpPr>
        <dsp:cNvPr id="0" name=""/>
        <dsp:cNvSpPr/>
      </dsp:nvSpPr>
      <dsp:spPr>
        <a:xfrm>
          <a:off x="4008834" y="801286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008834" y="880715"/>
        <a:ext cx="237646" cy="238286"/>
      </dsp:txXfrm>
    </dsp:sp>
    <dsp:sp modelId="{55FB8E04-7D09-4E7F-ACD2-B44A85046E05}">
      <dsp:nvSpPr>
        <dsp:cNvPr id="0" name=""/>
        <dsp:cNvSpPr/>
      </dsp:nvSpPr>
      <dsp:spPr>
        <a:xfrm>
          <a:off x="4489251" y="249206"/>
          <a:ext cx="1601390" cy="1501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Patient discharged to home or post-acute care setting</a:t>
          </a:r>
        </a:p>
      </dsp:txBody>
      <dsp:txXfrm>
        <a:off x="4533223" y="293178"/>
        <a:ext cx="1513446" cy="1413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6D00D-F106-44B9-99E5-08CE9FB96B97}">
      <dsp:nvSpPr>
        <dsp:cNvPr id="0" name=""/>
        <dsp:cNvSpPr/>
      </dsp:nvSpPr>
      <dsp:spPr>
        <a:xfrm>
          <a:off x="1802799" y="1458711"/>
          <a:ext cx="1339013" cy="1069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Advocacy </a:t>
          </a:r>
        </a:p>
      </dsp:txBody>
      <dsp:txXfrm>
        <a:off x="1855012" y="1510924"/>
        <a:ext cx="1234587" cy="965154"/>
      </dsp:txXfrm>
    </dsp:sp>
    <dsp:sp modelId="{C31F9029-8A22-4AF9-89DD-0983F6096772}">
      <dsp:nvSpPr>
        <dsp:cNvPr id="0" name=""/>
        <dsp:cNvSpPr/>
      </dsp:nvSpPr>
      <dsp:spPr>
        <a:xfrm rot="16224408">
          <a:off x="2252090" y="1233102"/>
          <a:ext cx="4512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122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D423A-EF9A-4B22-B681-2239A09D6FA9}">
      <dsp:nvSpPr>
        <dsp:cNvPr id="0" name=""/>
        <dsp:cNvSpPr/>
      </dsp:nvSpPr>
      <dsp:spPr>
        <a:xfrm>
          <a:off x="1909757" y="34897"/>
          <a:ext cx="1146004" cy="972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Lobbying</a:t>
          </a:r>
        </a:p>
      </dsp:txBody>
      <dsp:txXfrm>
        <a:off x="1957235" y="82375"/>
        <a:ext cx="1051048" cy="877639"/>
      </dsp:txXfrm>
    </dsp:sp>
    <dsp:sp modelId="{FEC963AF-57DD-43AD-8A64-5FE28E101485}">
      <dsp:nvSpPr>
        <dsp:cNvPr id="0" name=""/>
        <dsp:cNvSpPr/>
      </dsp:nvSpPr>
      <dsp:spPr>
        <a:xfrm rot="1384572">
          <a:off x="3116914" y="2400706"/>
          <a:ext cx="6223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233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C9126-2D12-42D8-9680-4D0A7829ACCA}">
      <dsp:nvSpPr>
        <dsp:cNvPr id="0" name=""/>
        <dsp:cNvSpPr/>
      </dsp:nvSpPr>
      <dsp:spPr>
        <a:xfrm>
          <a:off x="3714354" y="2301793"/>
          <a:ext cx="1110920" cy="915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Political Engagement</a:t>
          </a:r>
        </a:p>
      </dsp:txBody>
      <dsp:txXfrm>
        <a:off x="3759023" y="2346462"/>
        <a:ext cx="1021582" cy="825718"/>
      </dsp:txXfrm>
    </dsp:sp>
    <dsp:sp modelId="{5A297291-1BB9-4274-BA66-E985994C3203}">
      <dsp:nvSpPr>
        <dsp:cNvPr id="0" name=""/>
        <dsp:cNvSpPr/>
      </dsp:nvSpPr>
      <dsp:spPr>
        <a:xfrm rot="9404589">
          <a:off x="1329553" y="2378627"/>
          <a:ext cx="4932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328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237F7-648C-4A9B-8E64-E6089FE0F3E2}">
      <dsp:nvSpPr>
        <dsp:cNvPr id="0" name=""/>
        <dsp:cNvSpPr/>
      </dsp:nvSpPr>
      <dsp:spPr>
        <a:xfrm>
          <a:off x="0" y="2315204"/>
          <a:ext cx="1349594" cy="901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Grassroots</a:t>
          </a:r>
        </a:p>
      </dsp:txBody>
      <dsp:txXfrm>
        <a:off x="44015" y="2359219"/>
        <a:ext cx="1261564" cy="813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0.68284</cdr:x>
      <cdr:y>0.39175</cdr:y>
    </cdr:from>
    <cdr:to>
      <cdr:x>0.79723</cdr:x>
      <cdr:y>0.50773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E263338-BBB7-1D41-A274-5E5C8CD9CD5B}"/>
            </a:ext>
          </a:extLst>
        </cdr:cNvPr>
        <cdr:cNvSpPr txBox="1"/>
      </cdr:nvSpPr>
      <cdr:spPr>
        <a:xfrm xmlns:a="http://schemas.openxmlformats.org/drawingml/2006/main">
          <a:off x="5458690" y="2105891"/>
          <a:ext cx="914400" cy="62345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4298B5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1/2020</a:t>
          </a:r>
        </a:p>
        <a:p xmlns:a="http://schemas.openxmlformats.org/drawingml/2006/main">
          <a:r>
            <a:rPr lang="en-US" sz="1600" dirty="0"/>
            <a:t>13,250</a:t>
          </a:r>
        </a:p>
      </cdr:txBody>
    </cdr:sp>
  </cdr:relSizeAnchor>
  <cdr:relSizeAnchor xmlns:cdr="http://schemas.openxmlformats.org/drawingml/2006/chartDrawing">
    <cdr:from>
      <cdr:x>0.86482</cdr:x>
      <cdr:y>0.47294</cdr:y>
    </cdr:from>
    <cdr:to>
      <cdr:x>0.96707</cdr:x>
      <cdr:y>0.58763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011068E-5CCC-A141-B547-993E2EC81034}"/>
            </a:ext>
          </a:extLst>
        </cdr:cNvPr>
        <cdr:cNvSpPr txBox="1"/>
      </cdr:nvSpPr>
      <cdr:spPr>
        <a:xfrm xmlns:a="http://schemas.openxmlformats.org/drawingml/2006/main">
          <a:off x="6913417" y="2542310"/>
          <a:ext cx="817418" cy="61652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4298B5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2/2023</a:t>
          </a:r>
        </a:p>
        <a:p xmlns:a="http://schemas.openxmlformats.org/drawingml/2006/main">
          <a:r>
            <a:rPr lang="en-US" sz="1600" dirty="0"/>
            <a:t>9,318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ECAD5A-C5C4-4CD1-A54D-37AFBAB085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840" cy="466434"/>
          </a:xfrm>
          <a:prstGeom prst="rect">
            <a:avLst/>
          </a:prstGeom>
        </p:spPr>
        <p:txBody>
          <a:bodyPr vert="horz" lIns="93155" tIns="46577" rIns="93155" bIns="4657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6F47E-ED93-4D1E-8E13-C88C8BC85D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55" tIns="46577" rIns="93155" bIns="46577" rtlCol="0"/>
          <a:lstStyle>
            <a:lvl1pPr algn="r">
              <a:defRPr sz="1300"/>
            </a:lvl1pPr>
          </a:lstStyle>
          <a:p>
            <a:fld id="{7537EF40-6E5F-48E9-BE52-529A5DD9D5EB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261BC-6C76-442E-B247-F2003209F2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829969"/>
            <a:ext cx="3037840" cy="466434"/>
          </a:xfrm>
          <a:prstGeom prst="rect">
            <a:avLst/>
          </a:prstGeom>
        </p:spPr>
        <p:txBody>
          <a:bodyPr vert="horz" lIns="93155" tIns="46577" rIns="93155" bIns="4657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1E38A-ECA5-4DA0-9FC3-A426F13E82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4"/>
          </a:xfrm>
          <a:prstGeom prst="rect">
            <a:avLst/>
          </a:prstGeom>
        </p:spPr>
        <p:txBody>
          <a:bodyPr vert="horz" lIns="93155" tIns="46577" rIns="93155" bIns="46577" rtlCol="0" anchor="b"/>
          <a:lstStyle>
            <a:lvl1pPr algn="r">
              <a:defRPr sz="1300"/>
            </a:lvl1pPr>
          </a:lstStyle>
          <a:p>
            <a:fld id="{F9A90FA9-0F2C-45CC-9BF4-9880DF341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49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2T15:17:48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1966 582 24575,'-6'0'0,"1"0"0,0 0 0,0-1 0,-10-2 0,-13-3 0,-89-5-16,1 4 0,-1 6 0,0 5 0,0 5 0,-133 29 0,168-22-70,1 5 0,1 3-1,1 3 1,2 4 0,-78 43-1,108-48 103,2 3 0,1 1 0,-60 55 0,75-58-20,1 2 0,2 1 0,1 1-1,1 1 1,-25 46 0,34-49 4,1-1 0,2 2 0,1 0 0,1 0 0,1 1 0,2 0 0,2 1 0,0-1 0,2 1 0,2 0 0,1 0 0,1 0 0,1 0 0,2-1 0,2 1 0,0-1 0,2 0 0,2 0 0,1-1 0,1-1 0,1 0 0,18 29 0,-8-22-36,1-1 1,1-1 0,2-2-1,2 0 1,38 33 0,-26-31-82,1-2 1,1-2-1,87 45 1,-70-47 31,1-2 0,1-3 1,1-3-1,1-3 0,1-3 0,0-2 1,89 4-1,-92-14 85,0-2 0,0-4 0,1-2 0,-2-2 0,1-4 0,-2-2 0,0-3 0,0-2 0,-2-3 0,60-31 0,-78 31 0,0-2 0,-1-2 0,-2-1 0,-1-2 0,-1-1 0,32-36 0,-42 37 0,-1-1 0,-1-1 0,-2-1 0,-1-1 0,-2-1 0,-1 0 0,23-67 0,-29 63 0,-2 0 0,-1 0 0,-2-1 0,-1 0 0,-2 0 0,-3-43 0,-3 33 0,-3 1 0,-1 1 0,-3-1 0,-22-68 0,5 47 0,-2 2 0,-3 0 0,-2 2 0,-4 2 0,-2 1 0,-78-90 0,42 67 0,-5 4 0,-2 3 0,-4 3 0,-4 5 0,-158-95 0,166 120-1044,30 23-4172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840" cy="466434"/>
          </a:xfrm>
          <a:prstGeom prst="rect">
            <a:avLst/>
          </a:prstGeom>
        </p:spPr>
        <p:txBody>
          <a:bodyPr vert="horz" lIns="93155" tIns="46577" rIns="93155" bIns="4657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55" tIns="46577" rIns="93155" bIns="46577" rtlCol="0"/>
          <a:lstStyle>
            <a:lvl1pPr algn="r">
              <a:defRPr sz="1300"/>
            </a:lvl1pPr>
          </a:lstStyle>
          <a:p>
            <a:fld id="{0D02AA2D-4027-427C-B601-69CB0A74A067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5" tIns="46577" rIns="93155" bIns="465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55" tIns="46577" rIns="93155" bIns="465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9"/>
            <a:ext cx="3037840" cy="466434"/>
          </a:xfrm>
          <a:prstGeom prst="rect">
            <a:avLst/>
          </a:prstGeom>
        </p:spPr>
        <p:txBody>
          <a:bodyPr vert="horz" lIns="93155" tIns="46577" rIns="93155" bIns="4657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4"/>
          </a:xfrm>
          <a:prstGeom prst="rect">
            <a:avLst/>
          </a:prstGeom>
        </p:spPr>
        <p:txBody>
          <a:bodyPr vert="horz" lIns="93155" tIns="46577" rIns="93155" bIns="46577" rtlCol="0" anchor="b"/>
          <a:lstStyle>
            <a:lvl1pPr algn="r">
              <a:defRPr sz="1300"/>
            </a:lvl1pPr>
          </a:lstStyle>
          <a:p>
            <a:fld id="{50067F00-5DE3-446A-BF49-2DD96D74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7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67F00-5DE3-446A-BF49-2DD96D742E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8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67F00-5DE3-446A-BF49-2DD96D742E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34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67F00-5DE3-446A-BF49-2DD96D742E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9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67F00-5DE3-446A-BF49-2DD96D742E5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84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67F00-5DE3-446A-BF49-2DD96D742E5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71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67F00-5DE3-446A-BF49-2DD96D742E5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76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483" y="2811436"/>
            <a:ext cx="8556418" cy="1199775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1" spc="-50" baseline="0">
                <a:solidFill>
                  <a:srgbClr val="002E5D"/>
                </a:solidFill>
              </a:defRPr>
            </a:lvl1pPr>
          </a:lstStyle>
          <a:p>
            <a:r>
              <a:rPr lang="en-US"/>
              <a:t>Prepare for Advocacy 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561" y="4444270"/>
            <a:ext cx="8556418" cy="1143000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cap="none" spc="200" baseline="0">
                <a:solidFill>
                  <a:srgbClr val="002E5D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Pre-Advocacy Day Webinar</a:t>
            </a:r>
          </a:p>
          <a:p>
            <a:r>
              <a:rPr lang="en-US"/>
              <a:t>Kyle O’Brien, Senior Vice President, Government Relations</a:t>
            </a:r>
          </a:p>
          <a:p>
            <a:r>
              <a:rPr lang="en-US"/>
              <a:t>Kari Hofer, Vice President, Advocacy</a:t>
            </a:r>
          </a:p>
          <a:p>
            <a:r>
              <a:rPr lang="en-US"/>
              <a:t>April 11, 2019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67353" y="4292124"/>
            <a:ext cx="8571548" cy="0"/>
          </a:xfrm>
          <a:prstGeom prst="line">
            <a:avLst/>
          </a:prstGeom>
          <a:ln w="25400">
            <a:solidFill>
              <a:srgbClr val="429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89ADEACE-2BC1-44E0-9203-AAE770272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33" y="302417"/>
            <a:ext cx="3717776" cy="1489096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A0724FB-C708-436C-9CA7-F1C785B0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FF3ADA-A5D2-4CF4-ABEB-F2926D2C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9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026" y="1199177"/>
            <a:ext cx="8648343" cy="3324215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B43790-9C13-42C6-A0D3-89CB020E2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829" y="128184"/>
            <a:ext cx="8648342" cy="7973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4679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60528"/>
            <a:ext cx="7355290" cy="6011671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CB8F0F-2FD3-4856-A114-EB11244F6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5650577" y="2767700"/>
            <a:ext cx="6011671" cy="7973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85244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FB0A3-6481-499F-947E-015F20E3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8C622-EE4C-4075-8844-F33AB55A7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422BECA4-FB11-4BBC-8091-1E49721A3E5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257153" y="1119116"/>
            <a:ext cx="8745537" cy="488004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DD98DA-8C7B-4041-BFDB-9A7DC47BF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829" y="128184"/>
            <a:ext cx="8648342" cy="7973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7094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D8591-3AB7-4BE4-A909-F44417D4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9E6FA-85C4-4BC2-B025-BA7C60486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FA89AD-812C-42EA-8EDD-835C228931B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8952372"/>
              </p:ext>
            </p:extLst>
          </p:nvPr>
        </p:nvGraphicFramePr>
        <p:xfrm>
          <a:off x="228600" y="1479159"/>
          <a:ext cx="8686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98426888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67615269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79091401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46921986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226837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Column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912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6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15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64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33063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918D92C-8C19-4D64-96BE-539305B1C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829" y="128184"/>
            <a:ext cx="8648342" cy="7973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18270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911D4-F150-472F-B888-C41A76BE8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599A-0EE5-427D-A033-31132A6EB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6E6A73-6ABA-4F3A-B46D-6E42FB6AF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829" y="128184"/>
            <a:ext cx="8648342" cy="7973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9380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483" y="2811436"/>
            <a:ext cx="8556418" cy="1199775"/>
          </a:xfrm>
          <a:noFill/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1" spc="-50" baseline="0">
                <a:solidFill>
                  <a:srgbClr val="002E5D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561" y="4444270"/>
            <a:ext cx="8556418" cy="1143000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cap="none" spc="200" baseline="0">
                <a:solidFill>
                  <a:srgbClr val="002E5D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Event Name Goes Here</a:t>
            </a:r>
          </a:p>
          <a:p>
            <a:r>
              <a:rPr lang="en-US"/>
              <a:t>Your Name and Title</a:t>
            </a:r>
          </a:p>
          <a:p>
            <a:r>
              <a:rPr lang="en-US"/>
              <a:t>Date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67353" y="4292124"/>
            <a:ext cx="8571548" cy="0"/>
          </a:xfrm>
          <a:prstGeom prst="line">
            <a:avLst/>
          </a:prstGeom>
          <a:ln w="25400">
            <a:solidFill>
              <a:srgbClr val="429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89ADEACE-2BC1-44E0-9203-AAE770272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33" y="302417"/>
            <a:ext cx="3717776" cy="1489096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A0724FB-C708-436C-9CA7-F1C785B0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www.wha.org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278CC77-7771-4729-9095-9AF348555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5753" y="6506660"/>
            <a:ext cx="2465387" cy="253064"/>
          </a:xfrm>
          <a:prstGeom prst="rect">
            <a:avLst/>
          </a:prstGeom>
        </p:spPr>
        <p:txBody>
          <a:bodyPr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FF3ADA-A5D2-4CF4-ABEB-F2926D2C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3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61963" indent="-261938">
              <a:buClr>
                <a:srgbClr val="00816D"/>
              </a:buClr>
              <a:buSzPct val="80000"/>
              <a:buFont typeface="Wingdings" panose="05000000000000000000" pitchFamily="2" charset="2"/>
              <a:buChar char="§"/>
              <a:defRPr/>
            </a:lvl2pPr>
            <a:lvl3pPr marL="566928" indent="-182880">
              <a:buClr>
                <a:srgbClr val="002E5D"/>
              </a:buClr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www.wha.org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65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73465" y="153818"/>
            <a:ext cx="8656890" cy="83151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3466" y="1153519"/>
            <a:ext cx="4144712" cy="3538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5823" y="1153522"/>
            <a:ext cx="4204531" cy="35381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www.wha.org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43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73465" y="162362"/>
            <a:ext cx="8594505" cy="8374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3465" y="1230756"/>
            <a:ext cx="3990885" cy="62437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0" b="1" cap="all" baseline="0">
                <a:solidFill>
                  <a:srgbClr val="00816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Column 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63439" y="1230756"/>
            <a:ext cx="4204531" cy="62437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0" b="1" cap="all" baseline="0">
                <a:solidFill>
                  <a:srgbClr val="00816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Column Title goes here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www.wha.org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8CD4F4-65F6-4021-9E55-69032847C80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466" y="1862824"/>
            <a:ext cx="3990886" cy="30082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F951AF5-B79A-4920-B074-C585C5057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40" y="1862826"/>
            <a:ext cx="4204531" cy="30082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4924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829" y="128184"/>
            <a:ext cx="8648342" cy="7973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www.wha.org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3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9175" y="275449"/>
            <a:ext cx="8746047" cy="792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61963" indent="-261938">
              <a:buClr>
                <a:srgbClr val="00816D"/>
              </a:buClr>
              <a:buSzPct val="80000"/>
              <a:buFont typeface="Wingdings" panose="05000000000000000000" pitchFamily="2" charset="2"/>
              <a:buChar char="§"/>
              <a:defRPr/>
            </a:lvl2pPr>
            <a:lvl3pPr marL="566928" indent="-182880">
              <a:buClr>
                <a:srgbClr val="002E5D"/>
              </a:buClr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64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you have a subtitle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www.wha.org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E5D"/>
                </a:solidFill>
              </a:defRPr>
            </a:lvl1pPr>
          </a:lstStyle>
          <a:p>
            <a:fld id="{C07C0F97-C1DA-4BA8-A532-F4BCD025C6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WHA logo&#10;">
            <a:extLst>
              <a:ext uri="{FF2B5EF4-FFF2-40B4-BE49-F238E27FC236}">
                <a16:creationId xmlns:a16="http://schemas.microsoft.com/office/drawing/2014/main" id="{98913873-AFF3-421D-93F6-660F44B20C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3" y="5606353"/>
            <a:ext cx="1554480" cy="62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97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www.wha.org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WHA logo&#10;">
            <a:extLst>
              <a:ext uri="{FF2B5EF4-FFF2-40B4-BE49-F238E27FC236}">
                <a16:creationId xmlns:a16="http://schemas.microsoft.com/office/drawing/2014/main" id="{5F640B7E-FD5C-4284-9386-556C452E92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60" y="6244159"/>
            <a:ext cx="1554480" cy="62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8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97026"/>
            <a:ext cx="9141619" cy="3695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428322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www.wha.org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WHA logo&#10;">
            <a:extLst>
              <a:ext uri="{FF2B5EF4-FFF2-40B4-BE49-F238E27FC236}">
                <a16:creationId xmlns:a16="http://schemas.microsoft.com/office/drawing/2014/main" id="{80D6AD83-A978-4B55-9814-295984D647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60" y="6244159"/>
            <a:ext cx="1554480" cy="62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90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268A4-48EE-45DD-9D98-5F9C3AE2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www.wha.org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D2DBF-861F-40B3-9360-27CF55115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07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www.wha.org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5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www.wha.org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WHA logo&#10;">
            <a:extLst>
              <a:ext uri="{FF2B5EF4-FFF2-40B4-BE49-F238E27FC236}">
                <a16:creationId xmlns:a16="http://schemas.microsoft.com/office/drawing/2014/main" id="{EA7111CC-F9CE-4C7E-A109-2ECC896AC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60" y="6244159"/>
            <a:ext cx="1554480" cy="62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06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C0A8-046E-45C1-B069-0E21C92F7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FB0A3-6481-499F-947E-015F20E3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www.wha.org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8C622-EE4C-4075-8844-F33AB55A7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422BECA4-FB11-4BBC-8091-1E49721A3E5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88913" y="1530350"/>
            <a:ext cx="8745537" cy="446881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42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F5C9-702D-439F-B480-39FDF1B3D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D8591-3AB7-4BE4-A909-F44417D4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www.wha.org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9E6FA-85C4-4BC2-B025-BA7C60486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FA89AD-812C-42EA-8EDD-835C228931B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34066963"/>
              </p:ext>
            </p:extLst>
          </p:nvPr>
        </p:nvGraphicFramePr>
        <p:xfrm>
          <a:off x="1524000" y="171374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9842688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761526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9091401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692198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26837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Column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912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6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15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64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330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231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1A02A-65CF-4CE9-B805-D5DF7976F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911D4-F150-472F-B888-C41A76BE8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www.wha.org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599A-0EE5-427D-A033-31132A6EB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19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>
            <a:off x="-9526" y="-7936"/>
            <a:ext cx="9163051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2B5C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>
            <a:off x="4381501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2B5C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1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73465" y="153818"/>
            <a:ext cx="8656890" cy="8315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3466" y="1153519"/>
            <a:ext cx="4144712" cy="3538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5823" y="1153522"/>
            <a:ext cx="4204531" cy="35381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09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EB20-F18E-47E3-A709-4C97C351D8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2F43-0621-4B73-A266-FC1BA979A6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818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3465" y="1230756"/>
            <a:ext cx="3990885" cy="62437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0" b="1" cap="all" baseline="0">
                <a:solidFill>
                  <a:srgbClr val="4298B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Column 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63439" y="1230756"/>
            <a:ext cx="4204531" cy="62437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0" b="1" cap="all" baseline="0">
                <a:solidFill>
                  <a:srgbClr val="4298B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Column Title goes here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8CD4F4-65F6-4021-9E55-69032847C80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466" y="1862824"/>
            <a:ext cx="3990886" cy="30082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F951AF5-B79A-4920-B074-C585C5057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40" y="1862826"/>
            <a:ext cx="4204531" cy="30082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AE2D596-BFED-4BB5-890D-0152072324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829" y="128184"/>
            <a:ext cx="8648342" cy="7973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606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829" y="128184"/>
            <a:ext cx="8648342" cy="7973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6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you have a subtitle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www.wha.org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E5D"/>
                </a:solidFill>
              </a:defRPr>
            </a:lvl1pPr>
          </a:lstStyle>
          <a:p>
            <a:fld id="{C07C0F97-C1DA-4BA8-A532-F4BCD025C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9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9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97026"/>
            <a:ext cx="9141619" cy="3695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428322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6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268A4-48EE-45DD-9D98-5F9C3AE2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D2DBF-861F-40B3-9360-27CF55115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8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02866"/>
            <a:ext cx="9144001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3686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175" y="275449"/>
            <a:ext cx="8746047" cy="792496"/>
          </a:xfrm>
          <a:prstGeom prst="rect">
            <a:avLst/>
          </a:prstGeom>
          <a:solidFill>
            <a:srgbClr val="002E5D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175" y="1260653"/>
            <a:ext cx="8648343" cy="34811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www.wha.org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8828" y="6502866"/>
            <a:ext cx="975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7C0F97-C1DA-4BA8-A532-F4BCD025C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0" r:id="rId6"/>
    <p:sldLayoutId id="2147483681" r:id="rId7"/>
    <p:sldLayoutId id="2147483679" r:id="rId8"/>
    <p:sldLayoutId id="2147483684" r:id="rId9"/>
    <p:sldLayoutId id="2147483682" r:id="rId10"/>
    <p:sldLayoutId id="2147483683" r:id="rId11"/>
    <p:sldLayoutId id="2147483685" r:id="rId12"/>
    <p:sldLayoutId id="2147483686" r:id="rId13"/>
    <p:sldLayoutId id="2147483687" r:id="rId1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spc="-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816D"/>
        </a:buClr>
        <a:buSzPct val="80000"/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02866"/>
            <a:ext cx="9144001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3686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175" y="275449"/>
            <a:ext cx="8746047" cy="792496"/>
          </a:xfrm>
          <a:prstGeom prst="rect">
            <a:avLst/>
          </a:prstGeom>
          <a:solidFill>
            <a:srgbClr val="002E5D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026" y="1417545"/>
            <a:ext cx="8648343" cy="332421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www.wha.org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8828" y="6502866"/>
            <a:ext cx="975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7C0F97-C1DA-4BA8-A532-F4BCD025C6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 descr="WHA logo&#10;">
            <a:extLst>
              <a:ext uri="{FF2B5EF4-FFF2-40B4-BE49-F238E27FC236}">
                <a16:creationId xmlns:a16="http://schemas.microsoft.com/office/drawing/2014/main" id="{40F56723-82D6-43BC-88A5-7DCDAAA6628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60" y="6244159"/>
            <a:ext cx="1554480" cy="62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3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-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816D"/>
        </a:buClr>
        <a:buSzPct val="80000"/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hribar@wha.org" TargetMode="External"/><Relationship Id="rId2" Type="http://schemas.openxmlformats.org/officeDocument/2006/relationships/hyperlink" Target="mailto:kobrien@wha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9.svg"/><Relationship Id="rId18" Type="http://schemas.openxmlformats.org/officeDocument/2006/relationships/image" Target="../media/image14.png"/><Relationship Id="rId3" Type="http://schemas.openxmlformats.org/officeDocument/2006/relationships/diagramData" Target="../diagrams/data1.xml"/><Relationship Id="rId21" Type="http://schemas.openxmlformats.org/officeDocument/2006/relationships/image" Target="../media/image17.svg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17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19" Type="http://schemas.openxmlformats.org/officeDocument/2006/relationships/image" Target="../media/image15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46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nam04.safelinks.protection.outlook.com/?url=https%3A%2F%2Fwww.wha.org%2Fworkforce-2023&amp;data=05%7C01%7Ckobrien%40wha.org%7C4e632938e7374ef6a02b08db313f7929%7Cbb6546f8a55e4ca698ec1d217b4cc9b0%7C0%7C0%7C638157921833386540%7CUnknown%7CTWFpbGZsb3d8eyJWIjoiMC4wLjAwMDAiLCJQIjoiV2luMzIiLCJBTiI6Ik1haWwiLCJXVCI6Mn0%3D%7C3000%7C%7C%7C&amp;sdata=jziQfyCPraGIQDwQcEvxUte6nrUlXTL5Oi9Xlxtsqj4%3D&amp;reserved=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Wisconsin’s Political &amp; Public Policy Environment for Healthcare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561" y="4444269"/>
            <a:ext cx="8556418" cy="1521101"/>
          </a:xfrm>
        </p:spPr>
        <p:txBody>
          <a:bodyPr>
            <a:normAutofit/>
          </a:bodyPr>
          <a:lstStyle/>
          <a:p>
            <a:r>
              <a:rPr lang="en-US" i="1" kern="0" spc="0" dirty="0">
                <a:solidFill>
                  <a:srgbClr val="002E5D"/>
                </a:solidFill>
              </a:rPr>
              <a:t>HFMA Spring Conference &amp; Annual Meeting</a:t>
            </a:r>
          </a:p>
          <a:p>
            <a:r>
              <a:rPr lang="en-US" i="1" kern="0" spc="0" dirty="0">
                <a:solidFill>
                  <a:srgbClr val="002E5D"/>
                </a:solidFill>
              </a:rPr>
              <a:t>May 19, 2023</a:t>
            </a:r>
          </a:p>
          <a:p>
            <a:endParaRPr lang="en-US" i="1" kern="0" spc="0" dirty="0"/>
          </a:p>
          <a:p>
            <a:r>
              <a:rPr lang="en-US" i="1" kern="0" spc="0" dirty="0">
                <a:solidFill>
                  <a:srgbClr val="002E5D"/>
                </a:solidFill>
              </a:rPr>
              <a:t>Kyle O’Brien</a:t>
            </a:r>
          </a:p>
          <a:p>
            <a:r>
              <a:rPr lang="en-US" i="1" kern="0" spc="0" dirty="0">
                <a:solidFill>
                  <a:srgbClr val="002E5D"/>
                </a:solidFill>
              </a:rPr>
              <a:t>Senior Vice President Government Relations</a:t>
            </a:r>
          </a:p>
        </p:txBody>
      </p:sp>
    </p:spTree>
    <p:extLst>
      <p:ext uri="{BB962C8B-B14F-4D97-AF65-F5344CB8AC3E}">
        <p14:creationId xmlns:p14="http://schemas.microsoft.com/office/powerpoint/2010/main" val="135065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787C-2765-D716-564B-55A93EF8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Priority Areas in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EA767-7F27-B79B-EE4C-7C87EFD2F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05" y="1209005"/>
            <a:ext cx="4420695" cy="3652550"/>
          </a:xfrm>
        </p:spPr>
        <p:txBody>
          <a:bodyPr>
            <a:normAutofit/>
          </a:bodyPr>
          <a:lstStyle/>
          <a:p>
            <a:r>
              <a:rPr lang="en-US" b="1" dirty="0"/>
              <a:t>Encouraging more people to enter health care careers. </a:t>
            </a:r>
          </a:p>
          <a:p>
            <a:r>
              <a:rPr lang="en-US" b="1" dirty="0"/>
              <a:t>Promoting the use of state and federal support to expand clinical experiences, utilizing the “Grow Our Own” equation.</a:t>
            </a:r>
          </a:p>
          <a:p>
            <a:r>
              <a:rPr lang="en-US" b="1" dirty="0"/>
              <a:t>Removing regulatory barriers that limit the ability for hospitals to efficiently use our workforce.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AB9BF-D373-3DC9-93BC-04B562FE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065EE-B49A-BF95-79F7-0B89FD4D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C91536-EA73-B05C-EFA8-81FE42C64C7F}"/>
              </a:ext>
            </a:extLst>
          </p:cNvPr>
          <p:cNvSpPr txBox="1"/>
          <p:nvPr/>
        </p:nvSpPr>
        <p:spPr>
          <a:xfrm>
            <a:off x="231706" y="4861555"/>
            <a:ext cx="434029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“DHS has awarded 89 total grants, spurring a greater than $56 million investment in new and expanded clinical training programs in Wisconsin.”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638F51-801D-65A2-06F0-D5B3B4702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025" y="1209005"/>
            <a:ext cx="3895389" cy="50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7BE6-37BB-1FA0-56A9-E5D01431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Regulatory Burden Impedes Access to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A2E0C-E0E9-1196-83DB-5BF560958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26" y="1417545"/>
            <a:ext cx="8648343" cy="4483525"/>
          </a:xfrm>
        </p:spPr>
        <p:txBody>
          <a:bodyPr>
            <a:normAutofit/>
          </a:bodyPr>
          <a:lstStyle/>
          <a:p>
            <a:r>
              <a:rPr lang="en-US" dirty="0"/>
              <a:t>According to the American Hospital Association, an average-size hospital requires 59 full-time-equivalent staff just to comply with federal regulations. </a:t>
            </a:r>
          </a:p>
          <a:p>
            <a:r>
              <a:rPr lang="en-US" dirty="0"/>
              <a:t>WHA has worked for years to pass legislation to streamline regulatory processes for our providers and staff. </a:t>
            </a:r>
          </a:p>
          <a:p>
            <a:r>
              <a:rPr lang="en-US" dirty="0"/>
              <a:t>But there are constantly efforts to add regulations on how hospitals provide care to patients. </a:t>
            </a:r>
          </a:p>
          <a:p>
            <a:pPr marL="0" indent="0" algn="ctr">
              <a:buNone/>
            </a:pPr>
            <a:r>
              <a:rPr lang="en-US" b="1" dirty="0"/>
              <a:t>WHA’s Regulatory Foundation</a:t>
            </a:r>
          </a:p>
          <a:p>
            <a:pPr marL="0" indent="0" algn="ctr">
              <a:buNone/>
            </a:pPr>
            <a:r>
              <a:rPr lang="en-US" b="1" dirty="0"/>
              <a:t>Legislation and rules should be the minimum necessary to protect patients and must accommodate for flexibility and innovation in care delivery.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1A4AC-E1F4-DE83-35A5-BE791432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F44CF-A4E1-A54B-2751-706CAF41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4AC0-1E94-083D-D69D-354C83A7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Issues in front of the Legislature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B1B28-3C3E-6419-715E-F6E99C667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Budget – Medicaid funding &amp; reimbursement</a:t>
            </a:r>
          </a:p>
          <a:p>
            <a:r>
              <a:rPr lang="en-US" dirty="0"/>
              <a:t>Professional licensure</a:t>
            </a:r>
          </a:p>
          <a:p>
            <a:r>
              <a:rPr lang="en-US" dirty="0"/>
              <a:t>Post-Acute Care &amp; Hospital Discharge Challenges</a:t>
            </a:r>
          </a:p>
          <a:p>
            <a:r>
              <a:rPr lang="en-US" dirty="0"/>
              <a:t>Abortion policy following the Dobbs Supreme Court decision</a:t>
            </a:r>
          </a:p>
          <a:p>
            <a:r>
              <a:rPr lang="en-US" dirty="0"/>
              <a:t>Hospital Price Transparency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30585-40F5-C540-F902-D661B075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AEDEC-2AB7-C51E-935B-5C40C509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93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5F26-8519-15F9-9781-A75649F4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types of reimbursement increases?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E3FBF-8B2E-68A2-30B8-796A13295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75" y="1260653"/>
            <a:ext cx="8648343" cy="4815407"/>
          </a:xfrm>
        </p:spPr>
        <p:txBody>
          <a:bodyPr>
            <a:normAutofit/>
          </a:bodyPr>
          <a:lstStyle/>
          <a:p>
            <a:r>
              <a:rPr lang="en-US" dirty="0"/>
              <a:t>Hospital Rate Increase</a:t>
            </a:r>
          </a:p>
          <a:p>
            <a:pPr lvl="1"/>
            <a:r>
              <a:rPr lang="en-US" dirty="0"/>
              <a:t>Disproportionate Share Hospital program</a:t>
            </a:r>
          </a:p>
          <a:p>
            <a:pPr lvl="1"/>
            <a:r>
              <a:rPr lang="en-US" dirty="0"/>
              <a:t>Rural Critical Care supplement</a:t>
            </a:r>
          </a:p>
          <a:p>
            <a:pPr lvl="1"/>
            <a:r>
              <a:rPr lang="en-US" dirty="0"/>
              <a:t>Hospital base rates</a:t>
            </a:r>
          </a:p>
          <a:p>
            <a:r>
              <a:rPr lang="en-US" dirty="0"/>
              <a:t>Provider/Professional Fee Increases</a:t>
            </a:r>
          </a:p>
          <a:p>
            <a:pPr lvl="1"/>
            <a:r>
              <a:rPr lang="en-US" dirty="0"/>
              <a:t>Primary Care</a:t>
            </a:r>
          </a:p>
          <a:p>
            <a:r>
              <a:rPr lang="en-US" dirty="0"/>
              <a:t>Delayed Discharge Reimbursement</a:t>
            </a:r>
          </a:p>
          <a:p>
            <a:r>
              <a:rPr lang="en-US" dirty="0"/>
              <a:t>Inpatient Behavioral Health Reimbursement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B3AE7-1897-5B2D-FCA6-B979FDCF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www.wha.org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65BCC-5E25-6D27-35BC-8CA8A83B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C0F97-C1DA-4BA8-A532-F4BCD025C60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B175D-8693-925F-0795-2AA223B0055B}"/>
              </a:ext>
            </a:extLst>
          </p:cNvPr>
          <p:cNvSpPr txBox="1"/>
          <p:nvPr/>
        </p:nvSpPr>
        <p:spPr>
          <a:xfrm>
            <a:off x="957129" y="4832775"/>
            <a:ext cx="74177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“We don’t expect to create a margin serving Medicaid patients, but we also shouldn’t be expected to shoulder it’s costs like we are doing today.”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Gundersen Moundview Administrator Frank Perez-Guerra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Testimony to the Joint Finance Committee on April 12,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D45CEC-2493-477B-0DF2-E6FF51EB6BE8}"/>
              </a:ext>
            </a:extLst>
          </p:cNvPr>
          <p:cNvGrpSpPr/>
          <p:nvPr/>
        </p:nvGrpSpPr>
        <p:grpSpPr>
          <a:xfrm>
            <a:off x="5116652" y="1260653"/>
            <a:ext cx="3777241" cy="3194693"/>
            <a:chOff x="5116652" y="1260653"/>
            <a:chExt cx="3777241" cy="3194693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560B07A1-D4BF-0BD9-3743-CE483A31B73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10116084"/>
                </p:ext>
              </p:extLst>
            </p:nvPr>
          </p:nvGraphicFramePr>
          <p:xfrm>
            <a:off x="5116652" y="1260653"/>
            <a:ext cx="3777241" cy="31946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BDC52EC5-FDF1-78A1-CA30-607155016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8771" y="2714248"/>
              <a:ext cx="1015035" cy="30777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$1.3 Billion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5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4196-4E48-A4AA-983F-FF90038E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Licensure Public Policy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5F96-DE8C-FCAD-3E0E-96188E15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www.wha.org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31125-B397-1E3F-2100-ED072CA5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C0F97-C1DA-4BA8-A532-F4BCD025C60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BF885-6ADF-3BA0-8056-36863EF3C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75" y="4683915"/>
            <a:ext cx="8267483" cy="1622881"/>
          </a:xfrm>
        </p:spPr>
        <p:txBody>
          <a:bodyPr>
            <a:normAutofit/>
          </a:bodyPr>
          <a:lstStyle/>
          <a:p>
            <a:r>
              <a:rPr lang="en-US" dirty="0"/>
              <a:t>New grad legislation (Assembly Bill 144) receives hearing on April 12 in Assembly Committee.</a:t>
            </a:r>
          </a:p>
          <a:p>
            <a:r>
              <a:rPr lang="en-US" dirty="0"/>
              <a:t>Other bills receiving hearings next week in Senate and Assembly committees.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AFF3E1-723A-CFDA-29AF-31E6A1A781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279" y="1692508"/>
            <a:ext cx="4138468" cy="2310403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92D1D479-10E6-9C30-435A-6A6258C9E4D4}"/>
              </a:ext>
            </a:extLst>
          </p:cNvPr>
          <p:cNvSpPr txBox="1">
            <a:spLocks/>
          </p:cNvSpPr>
          <p:nvPr/>
        </p:nvSpPr>
        <p:spPr>
          <a:xfrm>
            <a:off x="341575" y="1327595"/>
            <a:ext cx="4459737" cy="34811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1963" indent="-2619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816D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2E5D"/>
              </a:buClr>
              <a:buSzPct val="80000"/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2E5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Several proposals from the Leg Council Study Committee on Occupation Licensure move forward.</a:t>
            </a:r>
          </a:p>
          <a:p>
            <a:pPr marL="461963" marR="0" lvl="1" indent="-261938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816D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Lengthen license renewals from two years to four years.</a:t>
            </a:r>
          </a:p>
          <a:p>
            <a:pPr marL="461963" marR="0" lvl="1" indent="-261938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816D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Eliminate legal review process for certain offenses.</a:t>
            </a:r>
          </a:p>
          <a:p>
            <a:pPr marL="461963" marR="0" lvl="1" indent="-261938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816D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expedited licensure pathway for new grads.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1B1F4C-87AC-9F23-2B8C-F6D04B7EBB1F}"/>
              </a:ext>
            </a:extLst>
          </p:cNvPr>
          <p:cNvSpPr txBox="1"/>
          <p:nvPr/>
        </p:nvSpPr>
        <p:spPr>
          <a:xfrm>
            <a:off x="4717279" y="4106802"/>
            <a:ext cx="413846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WHA’s SVP Workforce &amp; Clinical Practice joined by UW Health Leigh Larson, GME and Medical Staff Administration to testify in support of Assembly Bill 144.</a:t>
            </a:r>
          </a:p>
        </p:txBody>
      </p:sp>
    </p:spTree>
    <p:extLst>
      <p:ext uri="{BB962C8B-B14F-4D97-AF65-F5344CB8AC3E}">
        <p14:creationId xmlns:p14="http://schemas.microsoft.com/office/powerpoint/2010/main" val="18468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5209-A183-1A00-12D7-0B128108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Post-Acute Care &amp; Delayed Discharges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323D0-2AFB-D9C8-A488-D0776E06E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75" y="1260653"/>
            <a:ext cx="8648343" cy="4943594"/>
          </a:xfrm>
        </p:spPr>
        <p:txBody>
          <a:bodyPr/>
          <a:lstStyle/>
          <a:p>
            <a:r>
              <a:rPr lang="en-US" dirty="0"/>
              <a:t>WHA continues to discuss challenges with avoidable days, delayed discharges in both the Assembly and Senate. </a:t>
            </a:r>
          </a:p>
          <a:p>
            <a:r>
              <a:rPr lang="en-US" dirty="0"/>
              <a:t>On April 6, GOP leadership calls meeting with WHA and various nursing home associations. Joining us:</a:t>
            </a:r>
          </a:p>
          <a:p>
            <a:pPr lvl="1"/>
            <a:r>
              <a:rPr lang="en-US" dirty="0"/>
              <a:t>Brian Stephens, President/CEO - Door County Medical Center</a:t>
            </a:r>
          </a:p>
          <a:p>
            <a:pPr lvl="1"/>
            <a:r>
              <a:rPr lang="en-US" dirty="0"/>
              <a:t>Sarah Becker, Social Services Director – Advocate Aurora Health</a:t>
            </a:r>
          </a:p>
          <a:p>
            <a:r>
              <a:rPr lang="en-US" dirty="0"/>
              <a:t>Takeaways:</a:t>
            </a:r>
          </a:p>
          <a:p>
            <a:pPr lvl="1"/>
            <a:r>
              <a:rPr lang="en-US" dirty="0"/>
              <a:t>Group asked to come back with three proposals:</a:t>
            </a:r>
          </a:p>
          <a:p>
            <a:pPr marL="945070" lvl="3" indent="-457200">
              <a:buFont typeface="+mj-lt"/>
              <a:buAutoNum type="arabicPeriod"/>
            </a:pPr>
            <a:r>
              <a:rPr lang="en-US" dirty="0"/>
              <a:t>“Crack open” the nursing home bed cap</a:t>
            </a:r>
          </a:p>
          <a:p>
            <a:pPr marL="945070" lvl="3" indent="-457200">
              <a:buFont typeface="+mj-lt"/>
              <a:buAutoNum type="arabicPeriod"/>
            </a:pPr>
            <a:r>
              <a:rPr lang="en-US" dirty="0"/>
              <a:t>Provide supplemental payments to hospitals for patients we cannot discharge</a:t>
            </a:r>
          </a:p>
          <a:p>
            <a:pPr marL="945070" lvl="3" indent="-457200">
              <a:buFont typeface="+mj-lt"/>
              <a:buAutoNum type="arabicPeriod"/>
            </a:pPr>
            <a:r>
              <a:rPr lang="en-US" dirty="0"/>
              <a:t>Develop “all encompassing rate” for patients with complex care needs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985B1-C12A-B8CB-1D84-61924A24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www.wha.org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41C89-6FC7-B104-7855-1FF9114C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C0F97-C1DA-4BA8-A532-F4BCD025C60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4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1FFD-E9AF-0F7B-A6D4-C5EA59F58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Dobbs Supreme Court Decision Results in Legal, Legislative Action to Clarify Wisconsin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BD215-27B3-A512-EC47-DFE1C9C32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75" y="1260653"/>
            <a:ext cx="3773225" cy="5038547"/>
          </a:xfrm>
        </p:spPr>
        <p:txBody>
          <a:bodyPr>
            <a:normAutofit/>
          </a:bodyPr>
          <a:lstStyle/>
          <a:p>
            <a:r>
              <a:rPr lang="en-US" dirty="0"/>
              <a:t>Following the overturning of years of federal caselaw, Wisconsin statutes passed years ago needed to be contemplated. </a:t>
            </a:r>
          </a:p>
          <a:p>
            <a:r>
              <a:rPr lang="en-US" dirty="0"/>
              <a:t>Attorney General Josh Kaul and Governor Tony Evers filed suit, stated that a statehood-era law is no longer valid.</a:t>
            </a:r>
          </a:p>
          <a:p>
            <a:r>
              <a:rPr lang="en-US" dirty="0"/>
              <a:t>Meanwhile, GOP members of the legislature circulated “exceptions” legislation.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E9362-7A59-0C6D-8DE8-20FA686F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71C07-3DF6-68CF-8EDD-10D320FF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 descr="Attorney General Josh Kaul questions enforceability of 173-year-old abortion  ban | Wisconsin Public Radio">
            <a:extLst>
              <a:ext uri="{FF2B5EF4-FFF2-40B4-BE49-F238E27FC236}">
                <a16:creationId xmlns:a16="http://schemas.microsoft.com/office/drawing/2014/main" id="{6B9E8C8A-FBE8-E1BB-4974-10B259FD4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41" y="1260652"/>
            <a:ext cx="3453422" cy="230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isconsin Republicans launch doomed abortion bill with rape, incest  exception">
            <a:extLst>
              <a:ext uri="{FF2B5EF4-FFF2-40B4-BE49-F238E27FC236}">
                <a16:creationId xmlns:a16="http://schemas.microsoft.com/office/drawing/2014/main" id="{0CD4F12F-B6A8-BF29-988E-07CEE9608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91" y="3876515"/>
            <a:ext cx="4113723" cy="23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01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DC6-60B3-6160-920F-EAFCE476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Court Changes Could Impact Healthcare Policy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61534-A945-EC98-5548-B3E68A2C7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465" y="2344338"/>
            <a:ext cx="4144712" cy="3538115"/>
          </a:xfrm>
        </p:spPr>
        <p:txBody>
          <a:bodyPr/>
          <a:lstStyle/>
          <a:p>
            <a:r>
              <a:rPr lang="en-US" dirty="0"/>
              <a:t>Wisconsin’s Supreme Court has shifted from a 4-3 (mostly) conservative majority to a liberal majority.</a:t>
            </a:r>
          </a:p>
          <a:p>
            <a:r>
              <a:rPr lang="en-US" dirty="0"/>
              <a:t>Known issues could come back into play, along with unknown issues.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3025C-BF77-B1A4-8660-41E73FD6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92D88-DD16-0296-CBB0-462C7C9F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542021-BB8C-1457-4FBE-BA0B81618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234" y="1441088"/>
            <a:ext cx="4345301" cy="460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80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23E9F-8A12-9DFA-FC92-ADBB01EB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Lawmakers Release Transparency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14557-53DC-2C5E-0E48-F0C0ED581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75" y="1260653"/>
            <a:ext cx="8667745" cy="3481107"/>
          </a:xfrm>
        </p:spPr>
        <p:txBody>
          <a:bodyPr/>
          <a:lstStyle/>
          <a:p>
            <a:r>
              <a:rPr lang="en-US" dirty="0"/>
              <a:t>May 3, four Republican State lawmakers held a press conference to unveil their </a:t>
            </a:r>
            <a:r>
              <a:rPr lang="en-US" b="1" dirty="0"/>
              <a:t>“Know Your Healthcare Costs Act”.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E627F-8570-D48B-EF9A-D673F67E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www.wha.org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93B71-195D-381B-3017-88B63129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C0F97-C1DA-4BA8-A532-F4BCD025C60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Picture of Senator Mary Felzkowski">
            <a:extLst>
              <a:ext uri="{FF2B5EF4-FFF2-40B4-BE49-F238E27FC236}">
                <a16:creationId xmlns:a16="http://schemas.microsoft.com/office/drawing/2014/main" id="{564CA8AF-B73B-C044-AE2F-EC68DB115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5" y="2218021"/>
            <a:ext cx="116586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of Senator Julian Bradley">
            <a:extLst>
              <a:ext uri="{FF2B5EF4-FFF2-40B4-BE49-F238E27FC236}">
                <a16:creationId xmlns:a16="http://schemas.microsoft.com/office/drawing/2014/main" id="{70E631CD-C7C8-A1A5-0693-7B5D82BCF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5" y="4323684"/>
            <a:ext cx="116586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of Representative Robert Brooks">
            <a:extLst>
              <a:ext uri="{FF2B5EF4-FFF2-40B4-BE49-F238E27FC236}">
                <a16:creationId xmlns:a16="http://schemas.microsoft.com/office/drawing/2014/main" id="{EDE408DB-2EEB-985B-957A-FA36F425D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99" y="2218021"/>
            <a:ext cx="116586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of Representative Donna M. Rozar">
            <a:extLst>
              <a:ext uri="{FF2B5EF4-FFF2-40B4-BE49-F238E27FC236}">
                <a16:creationId xmlns:a16="http://schemas.microsoft.com/office/drawing/2014/main" id="{BE3AD869-39A5-AE67-3144-086F4E9E1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99" y="4323684"/>
            <a:ext cx="116586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9F5592-E8A3-EB9B-9E8F-2C6C501B6FE8}"/>
              </a:ext>
            </a:extLst>
          </p:cNvPr>
          <p:cNvSpPr txBox="1"/>
          <p:nvPr/>
        </p:nvSpPr>
        <p:spPr>
          <a:xfrm>
            <a:off x="125284" y="3781706"/>
            <a:ext cx="157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Sen. Mary Felzkowski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EB9969-3267-805B-E5C0-01CEB9C4A0AA}"/>
              </a:ext>
            </a:extLst>
          </p:cNvPr>
          <p:cNvSpPr txBox="1"/>
          <p:nvPr/>
        </p:nvSpPr>
        <p:spPr>
          <a:xfrm>
            <a:off x="1701114" y="3786272"/>
            <a:ext cx="157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Rep. Rob Brooks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DECE1-5E4C-8E16-82ED-D07B2EFF9A2B}"/>
              </a:ext>
            </a:extLst>
          </p:cNvPr>
          <p:cNvSpPr txBox="1"/>
          <p:nvPr/>
        </p:nvSpPr>
        <p:spPr>
          <a:xfrm>
            <a:off x="136220" y="5908520"/>
            <a:ext cx="157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Sen. Juliann Bradley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E271B-7B6D-837E-10F3-DD04B3A48B9A}"/>
              </a:ext>
            </a:extLst>
          </p:cNvPr>
          <p:cNvSpPr txBox="1"/>
          <p:nvPr/>
        </p:nvSpPr>
        <p:spPr>
          <a:xfrm>
            <a:off x="1701114" y="5919526"/>
            <a:ext cx="157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Rep. Donna Rozar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50921-2C84-7985-9671-5CE971AA820A}"/>
              </a:ext>
            </a:extLst>
          </p:cNvPr>
          <p:cNvSpPr txBox="1"/>
          <p:nvPr/>
        </p:nvSpPr>
        <p:spPr>
          <a:xfrm>
            <a:off x="3809881" y="3180142"/>
            <a:ext cx="499291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“Wisconsin hospitals are national leaders in complying with federal transparency law and that is why WHA believes this legislation is unwarranted.”</a:t>
            </a:r>
          </a:p>
          <a:p>
            <a:endParaRPr lang="en-US" dirty="0"/>
          </a:p>
          <a:p>
            <a:pPr algn="ctr"/>
            <a:r>
              <a:rPr lang="en-US" dirty="0"/>
              <a:t>WHA President/CEO Eric Borgerding</a:t>
            </a:r>
          </a:p>
          <a:p>
            <a:pPr algn="ctr"/>
            <a:r>
              <a:rPr lang="en-US" dirty="0"/>
              <a:t>May 3, 2023 </a:t>
            </a:r>
          </a:p>
        </p:txBody>
      </p:sp>
    </p:spTree>
    <p:extLst>
      <p:ext uri="{BB962C8B-B14F-4D97-AF65-F5344CB8AC3E}">
        <p14:creationId xmlns:p14="http://schemas.microsoft.com/office/powerpoint/2010/main" val="715395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A075B-34AE-9D69-5F3B-8C5052924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on LRB 2922/2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F3AAB-04D1-3D25-9E9C-1A7F19EAC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75" y="1260653"/>
            <a:ext cx="8648343" cy="50338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Fifteen-page legislation that creates completely separate and additional state-level submission requirements and penalties for non-compliance with federal price transparency rule.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Requires fines to be paid in ten days, requires appeals to be made in ten days and requires hospitals to submit information, in a format determined by DHS, every time files are updated – at least once annually.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68D40-5121-1F47-7968-A37924B8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www.wha.org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64A32-128C-E1A9-E5C8-B0517E945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C0F97-C1DA-4BA8-A532-F4BCD025C60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A3C75A-9652-729C-C686-2366C64C1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1" y="2405062"/>
            <a:ext cx="73247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8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511C-6481-4486-51BF-E1C848091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Biggest Issues We Work on For Our Members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64989C-1E36-DAF4-C500-E8048AD61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75" y="1364383"/>
            <a:ext cx="8648343" cy="4696176"/>
          </a:xfrm>
        </p:spPr>
        <p:txBody>
          <a:bodyPr>
            <a:normAutofit/>
          </a:bodyPr>
          <a:lstStyle/>
          <a:p>
            <a:r>
              <a:rPr lang="en-US" b="1" dirty="0"/>
              <a:t>Reimbursement &amp; Coverage</a:t>
            </a:r>
          </a:p>
          <a:p>
            <a:pPr lvl="1"/>
            <a:r>
              <a:rPr lang="en-US" dirty="0"/>
              <a:t>Over 60% of hospital care is delivered to patients on a government program, Medicare or Medicaid. </a:t>
            </a:r>
          </a:p>
          <a:p>
            <a:pPr lvl="1"/>
            <a:r>
              <a:rPr lang="en-US" dirty="0"/>
              <a:t>1 in every 2 births in Wisconsin are covered by Medicaid.</a:t>
            </a:r>
          </a:p>
          <a:p>
            <a:r>
              <a:rPr lang="en-US" b="1" dirty="0"/>
              <a:t>Workforce</a:t>
            </a:r>
          </a:p>
          <a:p>
            <a:pPr lvl="1"/>
            <a:r>
              <a:rPr lang="en-US" dirty="0"/>
              <a:t>Hospital and health system workforce is impacted by all facets of government, from education/training, licensure and reimbursement policies. </a:t>
            </a:r>
          </a:p>
          <a:p>
            <a:pPr lvl="1"/>
            <a:r>
              <a:rPr lang="en-US" dirty="0"/>
              <a:t>According to our most recent workforce report, Wisconsin hospitals have a vacancy rate that has doubled between 2020 to 2021 – the most recent statewide data available.</a:t>
            </a:r>
          </a:p>
          <a:p>
            <a:r>
              <a:rPr lang="en-US" b="1" dirty="0"/>
              <a:t>Regulatory Policy</a:t>
            </a:r>
          </a:p>
          <a:p>
            <a:pPr lvl="1"/>
            <a:r>
              <a:rPr lang="en-US" dirty="0"/>
              <a:t>Hospitals are heavily regulated at both the federal and state level. WHA has worked hard to reduce regulatory burden (and cost) on our members.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C8661-D2FF-261F-FACB-538C53934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0C0C3-0298-B8DA-7D5A-DD9378FA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8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0900-084F-F3FE-756B-D483DF4A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2A9EB-21D5-8D38-8361-60E04458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EE9B4-2919-86D4-7029-8CDD15D2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833610-19FB-F34F-E10E-B85024EA8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48" y="1906894"/>
            <a:ext cx="8887104" cy="4778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D110C-B0E6-E3D6-03D5-F1D863620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509" y="1158949"/>
            <a:ext cx="3710981" cy="115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9417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5A97B-C027-3F3C-FFDE-DBF293B1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Turquoise Health Rates WI Hospitals 4.5 out of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FACF5-2784-519C-5611-9A23E0D6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www.wha.org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FFBAD-0EE0-4E9B-A410-0D683E98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C0F97-C1DA-4BA8-A532-F4BCD025C60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A7F5F-5F01-4A5D-6CCD-2A0959547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05" y="1260653"/>
            <a:ext cx="7934189" cy="43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36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F5C8-9319-401A-2B8F-3CBC6D0E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best support our work?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7ACD-C768-4647-1469-C678312F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DD18E-4A35-837B-0133-72F09E96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B2F7FC5-F34D-59FB-4DB0-362793FF56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630635"/>
              </p:ext>
            </p:extLst>
          </p:nvPr>
        </p:nvGraphicFramePr>
        <p:xfrm>
          <a:off x="2159362" y="1811065"/>
          <a:ext cx="4825275" cy="321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:a16="http://schemas.microsoft.com/office/drawing/2014/main" id="{B986E1DD-2CD7-2862-E066-700124A1B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5" y="2266950"/>
            <a:ext cx="28575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969BC8-32DF-8754-914B-163AED54A2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9793" y="2138619"/>
            <a:ext cx="2975429" cy="141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6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3C52-514C-B319-6380-C597230A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7903-7B26-58BA-C717-E01A6FC21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75" y="1688446"/>
            <a:ext cx="8648343" cy="34811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100" b="1" dirty="0">
                <a:solidFill>
                  <a:srgbClr val="FF0000"/>
                </a:solidFill>
              </a:rPr>
              <a:t>Thank you! </a:t>
            </a:r>
          </a:p>
          <a:p>
            <a:pPr marL="0" indent="0" algn="ctr">
              <a:buNone/>
            </a:pPr>
            <a:r>
              <a:rPr lang="en-US" i="1" dirty="0"/>
              <a:t>Please contact me directly at </a:t>
            </a:r>
            <a:r>
              <a:rPr lang="en-US" i="1" dirty="0">
                <a:hlinkClick r:id="rId2"/>
              </a:rPr>
              <a:t>kobrien@wha.org</a:t>
            </a:r>
            <a:r>
              <a:rPr lang="en-US" i="1" dirty="0"/>
              <a:t>. 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Stay informed by subscribing to WHA’s Valued Voice newsletter. Contact Tammy Hribar at </a:t>
            </a:r>
            <a:r>
              <a:rPr lang="en-US" i="1" dirty="0">
                <a:hlinkClick r:id="rId3"/>
              </a:rPr>
              <a:t>thribar@wha.org</a:t>
            </a:r>
            <a:r>
              <a:rPr lang="en-US" i="1" dirty="0"/>
              <a:t> to sign up.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B3D59-C5B3-24C7-7BA0-F6B903AD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9061B-C78B-4FBE-3C52-CB4F62BC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5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7511D-6E89-D3D0-2F52-981837A55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Medicaid Reimbursement Remains a Challenge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49487-9191-4BF2-22E6-88DD6FE6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55B6F-FA67-EDB1-64A5-6B0BE86A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7ECACB-2558-0370-B853-3271307F8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2" y="1257674"/>
            <a:ext cx="7432996" cy="325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5EECBB-BAF8-BDF1-45AB-6C7C991AAD1F}"/>
              </a:ext>
            </a:extLst>
          </p:cNvPr>
          <p:cNvSpPr txBox="1"/>
          <p:nvPr/>
        </p:nvSpPr>
        <p:spPr>
          <a:xfrm>
            <a:off x="489098" y="4603898"/>
            <a:ext cx="8059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 has successfully lobbied the legislature to include </a:t>
            </a:r>
            <a:r>
              <a:rPr lang="en-US" b="1" dirty="0"/>
              <a:t>over $800 million</a:t>
            </a:r>
            <a:r>
              <a:rPr lang="en-US" dirty="0"/>
              <a:t> during the last decade to improve hospital reimbursement in Wisconsin. </a:t>
            </a:r>
          </a:p>
        </p:txBody>
      </p:sp>
    </p:spTree>
    <p:extLst>
      <p:ext uri="{BB962C8B-B14F-4D97-AF65-F5344CB8AC3E}">
        <p14:creationId xmlns:p14="http://schemas.microsoft.com/office/powerpoint/2010/main" val="395884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991B-721B-0657-E553-1F08CF39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our challenges are mounting…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163AE-4854-017C-EE5F-464DDDFA4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26" y="1417545"/>
            <a:ext cx="8648343" cy="4483525"/>
          </a:xfrm>
        </p:spPr>
        <p:txBody>
          <a:bodyPr>
            <a:normAutofit/>
          </a:bodyPr>
          <a:lstStyle/>
          <a:p>
            <a:r>
              <a:rPr lang="en-US" dirty="0"/>
              <a:t>Increased pressure by the employer/payer community to reduce health care costs, while expecting hospitals to maintain their commitment to community benefits and access to care. </a:t>
            </a:r>
          </a:p>
          <a:p>
            <a:r>
              <a:rPr lang="en-US" dirty="0"/>
              <a:t>Between 2019 and 2021, the costs for both labor and supplies increased by $2.2 billion on an annual basis. Double-digit increases in the two largest expense categories for hospitals.</a:t>
            </a:r>
          </a:p>
          <a:p>
            <a:r>
              <a:rPr lang="en-US" dirty="0"/>
              <a:t>Local governments continue to pull back from commitments to services like behavioral health, substance abuse and public health.</a:t>
            </a:r>
          </a:p>
          <a:p>
            <a:r>
              <a:rPr lang="en-US" dirty="0"/>
              <a:t>Aggressive insurance company practices that are creating friction between provider, patient and payer.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61B6C-7EAA-651D-EB7A-E5ABFAF83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64EB5-6AF5-9FD0-93BC-2F21AF85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6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38EA0-7E2F-8E58-C983-8E2ABC50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/>
              <a:t>Hospital Operating Margins Nationally Remain Underwater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5BA1C-26D6-C10E-98A3-868D26332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CF78D-B25B-21DE-FA1C-44C75B96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09C66-5838-CD30-AC87-6A406CD23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4" y="1694542"/>
            <a:ext cx="7895771" cy="39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3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49B8-F74A-1A47-8277-2898D5EFB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Post-Acute Care Challenges Back-Up Hospitals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D3C76-B6D4-8885-6BE7-8884E3DD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www.wha.org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3DCAB-1065-D4D3-694A-0A94F019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C0F97-C1DA-4BA8-A532-F4BCD025C60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795599F-15E9-6C3E-7D95-B42A5D14CBA9}"/>
              </a:ext>
            </a:extLst>
          </p:cNvPr>
          <p:cNvGraphicFramePr/>
          <p:nvPr/>
        </p:nvGraphicFramePr>
        <p:xfrm>
          <a:off x="1514198" y="1145135"/>
          <a:ext cx="6096000" cy="1999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DDBC0D-1E0B-F237-181D-AF5C18F22AE0}"/>
              </a:ext>
            </a:extLst>
          </p:cNvPr>
          <p:cNvSpPr txBox="1"/>
          <p:nvPr/>
        </p:nvSpPr>
        <p:spPr>
          <a:xfrm>
            <a:off x="3737529" y="2974117"/>
            <a:ext cx="164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 typically paid one “bundled” rate for inpatient stay.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8DD2B-7CBF-5FE5-A237-18C51852B6F1}"/>
              </a:ext>
            </a:extLst>
          </p:cNvPr>
          <p:cNvSpPr txBox="1"/>
          <p:nvPr/>
        </p:nvSpPr>
        <p:spPr>
          <a:xfrm>
            <a:off x="5809885" y="2989085"/>
            <a:ext cx="184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Longer patients wait to be discharged the more staff time is consumed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010797-2420-0A92-BEC9-ECF93FBF4B61}"/>
                  </a:ext>
                </a:extLst>
              </p14:cNvPr>
              <p14:cNvContentPartPr/>
              <p14:nvPr/>
            </p14:nvContentPartPr>
            <p14:xfrm>
              <a:off x="5222075" y="1661428"/>
              <a:ext cx="864720" cy="897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010797-2420-0A92-BEC9-ECF93FBF4B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04075" y="1643421"/>
                <a:ext cx="900360" cy="932774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Graphic 18" descr="Badge with solid fill">
            <a:extLst>
              <a:ext uri="{FF2B5EF4-FFF2-40B4-BE49-F238E27FC236}">
                <a16:creationId xmlns:a16="http://schemas.microsoft.com/office/drawing/2014/main" id="{ED435271-86B2-61C7-2B7F-320683F886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04998" y="3828391"/>
            <a:ext cx="914400" cy="914400"/>
          </a:xfrm>
          <a:prstGeom prst="rect">
            <a:avLst/>
          </a:prstGeom>
        </p:spPr>
      </p:pic>
      <p:pic>
        <p:nvPicPr>
          <p:cNvPr id="21" name="Graphic 20" descr="Badge 3 with solid fill">
            <a:extLst>
              <a:ext uri="{FF2B5EF4-FFF2-40B4-BE49-F238E27FC236}">
                <a16:creationId xmlns:a16="http://schemas.microsoft.com/office/drawing/2014/main" id="{83398CD5-04F1-D4B4-CF06-A183831B27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52998" y="3828391"/>
            <a:ext cx="914400" cy="914400"/>
          </a:xfrm>
          <a:prstGeom prst="rect">
            <a:avLst/>
          </a:prstGeom>
        </p:spPr>
      </p:pic>
      <p:pic>
        <p:nvPicPr>
          <p:cNvPr id="23" name="Graphic 22" descr="Badge 1 with solid fill">
            <a:extLst>
              <a:ext uri="{FF2B5EF4-FFF2-40B4-BE49-F238E27FC236}">
                <a16:creationId xmlns:a16="http://schemas.microsoft.com/office/drawing/2014/main" id="{CDF8F0D9-EFF0-A26F-F7BC-90194F7B72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54850" y="3833629"/>
            <a:ext cx="914400" cy="914400"/>
          </a:xfrm>
          <a:prstGeom prst="rect">
            <a:avLst/>
          </a:prstGeom>
        </p:spPr>
      </p:pic>
      <p:pic>
        <p:nvPicPr>
          <p:cNvPr id="25" name="Graphic 24" descr="Sleep with solid fill">
            <a:extLst>
              <a:ext uri="{FF2B5EF4-FFF2-40B4-BE49-F238E27FC236}">
                <a16:creationId xmlns:a16="http://schemas.microsoft.com/office/drawing/2014/main" id="{59D42170-7FE4-DAFA-8B32-4E77ADC884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4401" y="4894604"/>
            <a:ext cx="914400" cy="914400"/>
          </a:xfrm>
          <a:prstGeom prst="rect">
            <a:avLst/>
          </a:prstGeom>
        </p:spPr>
      </p:pic>
      <p:pic>
        <p:nvPicPr>
          <p:cNvPr id="29" name="Graphic 28" descr="Hospital with solid fill">
            <a:extLst>
              <a:ext uri="{FF2B5EF4-FFF2-40B4-BE49-F238E27FC236}">
                <a16:creationId xmlns:a16="http://schemas.microsoft.com/office/drawing/2014/main" id="{93191722-3A46-A145-00BF-C32AA08C4A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82209" y="4913000"/>
            <a:ext cx="914400" cy="914400"/>
          </a:xfrm>
          <a:prstGeom prst="rect">
            <a:avLst/>
          </a:prstGeom>
        </p:spPr>
      </p:pic>
      <p:pic>
        <p:nvPicPr>
          <p:cNvPr id="33" name="Graphic 32" descr="Gavel with solid fill">
            <a:extLst>
              <a:ext uri="{FF2B5EF4-FFF2-40B4-BE49-F238E27FC236}">
                <a16:creationId xmlns:a16="http://schemas.microsoft.com/office/drawing/2014/main" id="{6B498E46-8304-0792-1FE9-FB88077C491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31597" y="4904653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352906E-03B0-83E0-0A5D-8447CFA6A6EE}"/>
              </a:ext>
            </a:extLst>
          </p:cNvPr>
          <p:cNvSpPr txBox="1"/>
          <p:nvPr/>
        </p:nvSpPr>
        <p:spPr>
          <a:xfrm>
            <a:off x="1227232" y="4864946"/>
            <a:ext cx="1563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Reform the nursing home bed cap to promote innovation.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2E2739-CBC7-8DF1-31BA-F5E049CA3AC9}"/>
              </a:ext>
            </a:extLst>
          </p:cNvPr>
          <p:cNvSpPr txBox="1"/>
          <p:nvPr/>
        </p:nvSpPr>
        <p:spPr>
          <a:xfrm>
            <a:off x="4180822" y="4894604"/>
            <a:ext cx="17163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a delayed discharged supplemental payment to hospitals.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212AAA-D6ED-AE82-724B-6A1075F69950}"/>
              </a:ext>
            </a:extLst>
          </p:cNvPr>
          <p:cNvSpPr txBox="1"/>
          <p:nvPr/>
        </p:nvSpPr>
        <p:spPr>
          <a:xfrm>
            <a:off x="6958218" y="4785424"/>
            <a:ext cx="19170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Reform laws that delay discharge, including the creation of a next-of-kin process for incapacitated patients.</a:t>
            </a:r>
          </a:p>
        </p:txBody>
      </p:sp>
    </p:spTree>
    <p:extLst>
      <p:ext uri="{BB962C8B-B14F-4D97-AF65-F5344CB8AC3E}">
        <p14:creationId xmlns:p14="http://schemas.microsoft.com/office/powerpoint/2010/main" val="28411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8733C7-ED5A-4D4B-B331-E0340DA5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www.wha.org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9C0B68-6382-C343-A33E-B762E198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C0F97-C1DA-4BA8-A532-F4BCD025C60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5614FF3-9C70-DC0D-449B-599461C2D9AB}"/>
              </a:ext>
            </a:extLst>
          </p:cNvPr>
          <p:cNvGraphicFramePr>
            <a:graphicFrameLocks/>
          </p:cNvGraphicFramePr>
          <p:nvPr/>
        </p:nvGraphicFramePr>
        <p:xfrm>
          <a:off x="609601" y="1023379"/>
          <a:ext cx="7994072" cy="546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0D33EB-0ADA-5147-8A9B-7E7531AF434A}"/>
              </a:ext>
            </a:extLst>
          </p:cNvPr>
          <p:cNvSpPr txBox="1"/>
          <p:nvPr/>
        </p:nvSpPr>
        <p:spPr>
          <a:xfrm>
            <a:off x="138544" y="69272"/>
            <a:ext cx="9005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EBD on Medicaid (+15,645),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Licensed NH beds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(-2,380)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B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298B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 beds occupied by Medicaid enrollee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(-3,932)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(1/2020-2/2023)</a:t>
            </a:r>
          </a:p>
        </p:txBody>
      </p:sp>
    </p:spTree>
    <p:extLst>
      <p:ext uri="{BB962C8B-B14F-4D97-AF65-F5344CB8AC3E}">
        <p14:creationId xmlns:p14="http://schemas.microsoft.com/office/powerpoint/2010/main" val="260303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B964-75B2-1276-2F32-7EA0B345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WHA’s Workforce Agenda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09D4EA-6B2E-DFFF-EACF-3D2FDDDF9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932" y="1222634"/>
            <a:ext cx="3731126" cy="478006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E57D5-5851-B4B4-BF77-BBD9ACE39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F20E7-B63E-C5F6-6309-E12502D0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8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0CDCFAB-97EE-CE3F-D2D2-EAEEC372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57" y="1222634"/>
            <a:ext cx="4069611" cy="271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D01140-0CBA-A6FB-B334-5928FD2B5A4E}"/>
              </a:ext>
            </a:extLst>
          </p:cNvPr>
          <p:cNvSpPr txBox="1"/>
          <p:nvPr/>
        </p:nvSpPr>
        <p:spPr>
          <a:xfrm>
            <a:off x="4388288" y="4068613"/>
            <a:ext cx="45879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“WHA’s 2023 Health Care Workforce Report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creates recommendations for health care employers, educators and public policymakers on how they can best support a health care workforce that meets the needs of patients in Wisconsin.”</a:t>
            </a:r>
          </a:p>
          <a:p>
            <a:pPr algn="ctr"/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- Sen. Cabral-Guevara, Rep. Moses, Sen. Hesselbein and Rep. Subeck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088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8F00E-BF5B-63AE-CF3F-E620621F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of Workforce Policy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265EC-0952-15C7-163B-789F0A8E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www.wha.org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E5026-E5FC-75BB-22EE-D55C6744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0F97-C1DA-4BA8-A532-F4BCD025C60C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8C8E92-677D-7BC5-653A-1542222CA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47" y="1294999"/>
            <a:ext cx="7113181" cy="2312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36BEE2-DF5E-F049-BED5-8B74E13F5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112" y="3607659"/>
            <a:ext cx="437935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WHA New Logo - 2018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2E5D"/>
      </a:accent1>
      <a:accent2>
        <a:srgbClr val="4298B5"/>
      </a:accent2>
      <a:accent3>
        <a:srgbClr val="00816D"/>
      </a:accent3>
      <a:accent4>
        <a:srgbClr val="00B388"/>
      </a:accent4>
      <a:accent5>
        <a:srgbClr val="FF7F32"/>
      </a:accent5>
      <a:accent6>
        <a:srgbClr val="C8102E"/>
      </a:accent6>
      <a:hlink>
        <a:srgbClr val="4298B5"/>
      </a:hlink>
      <a:folHlink>
        <a:srgbClr val="00816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WHA New Logo - 2018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2E5D"/>
      </a:accent1>
      <a:accent2>
        <a:srgbClr val="4298B5"/>
      </a:accent2>
      <a:accent3>
        <a:srgbClr val="00816D"/>
      </a:accent3>
      <a:accent4>
        <a:srgbClr val="00B388"/>
      </a:accent4>
      <a:accent5>
        <a:srgbClr val="FF7F32"/>
      </a:accent5>
      <a:accent6>
        <a:srgbClr val="C8102E"/>
      </a:accent6>
      <a:hlink>
        <a:srgbClr val="4298B5"/>
      </a:hlink>
      <a:folHlink>
        <a:srgbClr val="00816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1396</Words>
  <Application>Microsoft Office PowerPoint</Application>
  <PresentationFormat>On-screen Show (4:3)</PresentationFormat>
  <Paragraphs>179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Wingdings</vt:lpstr>
      <vt:lpstr>Retrospect</vt:lpstr>
      <vt:lpstr>1_Retrospect</vt:lpstr>
      <vt:lpstr>Wisconsin’s Political &amp; Public Policy Environment for Healthcare</vt:lpstr>
      <vt:lpstr>Biggest Issues We Work on For Our Members</vt:lpstr>
      <vt:lpstr>Medicaid Reimbursement Remains a Challenge</vt:lpstr>
      <vt:lpstr>But our challenges are mounting…</vt:lpstr>
      <vt:lpstr>Hospital Operating Margins Nationally Remain Underwater</vt:lpstr>
      <vt:lpstr>Post-Acute Care Challenges Back-Up Hospitals</vt:lpstr>
      <vt:lpstr>PowerPoint Presentation</vt:lpstr>
      <vt:lpstr>WHA’s Workforce Agenda</vt:lpstr>
      <vt:lpstr>Principles of Workforce Policy Development</vt:lpstr>
      <vt:lpstr>Priority Areas in Workforce</vt:lpstr>
      <vt:lpstr>Regulatory Burden Impedes Access to Care</vt:lpstr>
      <vt:lpstr>Current Issues in front of the Legislature</vt:lpstr>
      <vt:lpstr>What types of reimbursement increases?</vt:lpstr>
      <vt:lpstr>Licensure Public Policy</vt:lpstr>
      <vt:lpstr>Post-Acute Care &amp; Delayed Discharges</vt:lpstr>
      <vt:lpstr>Dobbs Supreme Court Decision Results in Legal, Legislative Action to Clarify Wisconsin Law</vt:lpstr>
      <vt:lpstr>Court Changes Could Impact Healthcare Policy</vt:lpstr>
      <vt:lpstr>Lawmakers Release Transparency Legislation</vt:lpstr>
      <vt:lpstr>Background on LRB 2922/2</vt:lpstr>
      <vt:lpstr>PowerPoint Presentation</vt:lpstr>
      <vt:lpstr>Turquoise Health Rates WI Hospitals 4.5 out of 5</vt:lpstr>
      <vt:lpstr>How can you best support our work? </vt:lpstr>
      <vt:lpstr>Questions/Comments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2023-05-03T17:03:08Z</dcterms:created>
  <dcterms:modified xsi:type="dcterms:W3CDTF">2023-05-25T15:39:08Z</dcterms:modified>
</cp:coreProperties>
</file>