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68" r:id="rId5"/>
    <p:sldId id="266" r:id="rId6"/>
    <p:sldId id="269" r:id="rId7"/>
    <p:sldId id="270" r:id="rId8"/>
    <p:sldId id="271" r:id="rId9"/>
    <p:sldId id="259" r:id="rId10"/>
    <p:sldId id="272" r:id="rId11"/>
    <p:sldId id="260" r:id="rId12"/>
    <p:sldId id="261" r:id="rId13"/>
    <p:sldId id="273" r:id="rId14"/>
    <p:sldId id="262" r:id="rId15"/>
    <p:sldId id="274" r:id="rId16"/>
    <p:sldId id="263" r:id="rId17"/>
    <p:sldId id="264" r:id="rId1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Backdrop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925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a3c89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a3c89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23c6f9ae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23c6f9ae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23c6f9ae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23c6f9ae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2675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a3c89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a3c89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Backdrop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947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6fa3c89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6fa3c89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23c6f9aef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23c6f9aef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Backdrop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971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299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4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931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498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23c6f9aef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23c6f9aef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Behavioral Healthcare Update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100" y="2715975"/>
            <a:ext cx="8222100" cy="22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Senator R. Creigh Deeds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April 27,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General Assembly Session – Biennial Budget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0" y="1506538"/>
            <a:ext cx="4772025" cy="2682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69900">
              <a:spcBef>
                <a:spcPts val="1200"/>
              </a:spcBef>
              <a:buSzPts val="1600"/>
            </a:pPr>
            <a:endParaRPr lang="en" sz="2000" dirty="0">
              <a:solidFill>
                <a:schemeClr val="tx1"/>
              </a:solidFill>
            </a:endParaRPr>
          </a:p>
          <a:p>
            <a:pPr marL="469900">
              <a:spcBef>
                <a:spcPts val="1200"/>
              </a:spcBef>
              <a:buSzPts val="1600"/>
            </a:pPr>
            <a:r>
              <a:rPr lang="en" sz="2000" dirty="0">
                <a:solidFill>
                  <a:schemeClr val="tx1"/>
                </a:solidFill>
              </a:rPr>
              <a:t>Budget Process</a:t>
            </a:r>
          </a:p>
          <a:p>
            <a:pPr marL="469900">
              <a:spcBef>
                <a:spcPts val="1200"/>
              </a:spcBef>
              <a:buSzPts val="1600"/>
            </a:pPr>
            <a:r>
              <a:rPr lang="en" sz="2000" dirty="0">
                <a:solidFill>
                  <a:schemeClr val="tx1"/>
                </a:solidFill>
              </a:rPr>
              <a:t>2022 Major Initiatives </a:t>
            </a:r>
          </a:p>
          <a:p>
            <a:pPr marL="127000" lvl="0" indent="0" algn="l" rtl="0">
              <a:spcBef>
                <a:spcPts val="1200"/>
              </a:spcBef>
              <a:spcAft>
                <a:spcPts val="0"/>
              </a:spcAft>
              <a:buSzPts val="1600"/>
              <a:buNone/>
            </a:pPr>
            <a:endParaRPr lang="en" sz="1900" b="1" dirty="0"/>
          </a:p>
        </p:txBody>
      </p:sp>
      <p:pic>
        <p:nvPicPr>
          <p:cNvPr id="4" name="Picture 3" descr="Angled shot of pen on a graph">
            <a:extLst>
              <a:ext uri="{FF2B5EF4-FFF2-40B4-BE49-F238E27FC236}">
                <a16:creationId xmlns:a16="http://schemas.microsoft.com/office/drawing/2014/main" id="{E1F71628-031B-B79E-A072-7D3C22E12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1436732"/>
            <a:ext cx="3744414" cy="249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64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Budget Overview – Governor’s Introduced Budget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11699" y="1229975"/>
            <a:ext cx="7909191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7000" lvl="0" indent="0" algn="l" rtl="0"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Governor Youngkin included an additional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$167.8 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million for behavioral health.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 indent="-330200">
              <a:spcBef>
                <a:spcPts val="1200"/>
              </a:spcBef>
              <a:buSzPts val="1600"/>
              <a:buChar char="●"/>
            </a:pP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Mental Health</a:t>
            </a:r>
          </a:p>
          <a:p>
            <a:pPr lvl="1" indent="-330200">
              <a:spcBef>
                <a:spcPts val="1200"/>
              </a:spcBef>
              <a:buSzPts val="1600"/>
              <a:buFont typeface="Roboto"/>
              <a:buChar char="●"/>
            </a:pPr>
            <a:r>
              <a:rPr lang="en-US" sz="1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Mental Health and Substance Use Disorder Treatment Services </a:t>
            </a:r>
          </a:p>
          <a:p>
            <a:pPr lvl="1" indent="-330200">
              <a:spcBef>
                <a:spcPts val="1200"/>
              </a:spcBef>
              <a:buSzPts val="1600"/>
              <a:buFont typeface="Roboto"/>
              <a:buChar char="●"/>
            </a:pPr>
            <a:r>
              <a:rPr lang="en-US" sz="1800" kern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Funding Salary Alignments for Critical Positions</a:t>
            </a:r>
          </a:p>
          <a:p>
            <a:pPr lvl="1" indent="-330200">
              <a:spcBef>
                <a:spcPts val="1200"/>
              </a:spcBef>
              <a:buSzPts val="1600"/>
              <a:buFont typeface="Roboto"/>
              <a:buChar char="●"/>
            </a:pPr>
            <a:r>
              <a:rPr lang="en-US" sz="1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Capital Funding</a:t>
            </a:r>
            <a:endParaRPr lang="en-US" sz="1800" kern="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0" indent="0">
              <a:spcBef>
                <a:spcPts val="1200"/>
              </a:spcBef>
              <a:buSzPts val="1600"/>
              <a:buNone/>
            </a:pPr>
            <a:endParaRPr lang="en-US" sz="16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Budget Overview – Senate Budget Priorities </a:t>
            </a:r>
            <a:endParaRPr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11699" y="1229975"/>
            <a:ext cx="8520599" cy="3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9191" lvl="0" indent="0" algn="l" rtl="0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 sz="1692" dirty="0"/>
              <a:t>The Senate Budget includes an additional </a:t>
            </a:r>
            <a:r>
              <a:rPr lang="en" sz="1692" b="1" dirty="0"/>
              <a:t>$212.3 million </a:t>
            </a:r>
            <a:r>
              <a:rPr lang="en" sz="1692" dirty="0"/>
              <a:t>in spending for behavioral health services above the Governor’s introduced budget.  </a:t>
            </a:r>
          </a:p>
          <a:p>
            <a:pPr marL="457200" lvl="0" indent="-32800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en" sz="1692" dirty="0"/>
          </a:p>
          <a:p>
            <a:pPr marL="457200" lvl="0" indent="-32800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92" dirty="0"/>
              <a:t>Investments in Community Based Services</a:t>
            </a:r>
          </a:p>
          <a:p>
            <a:pPr lvl="1" indent="-328009">
              <a:buSzPct val="100000"/>
              <a:buChar char="●"/>
            </a:pPr>
            <a:r>
              <a:rPr lang="en" sz="1492" dirty="0"/>
              <a:t>Crisis, STEP-VA, Permanent Supportive Housing, Expanding VMAP </a:t>
            </a:r>
          </a:p>
          <a:p>
            <a:pPr marL="586391" lvl="1" indent="0">
              <a:buSzPct val="100000"/>
              <a:buNone/>
            </a:pPr>
            <a:endParaRPr lang="en" sz="1492" dirty="0"/>
          </a:p>
          <a:p>
            <a:pPr marL="457200" lvl="0" indent="-32800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92" dirty="0"/>
              <a:t>Addressing Workforce Challenges</a:t>
            </a:r>
          </a:p>
          <a:p>
            <a:pPr lvl="1" indent="-328009">
              <a:buSzPct val="100000"/>
              <a:buChar char="●"/>
            </a:pPr>
            <a:r>
              <a:rPr lang="en" sz="1492" dirty="0"/>
              <a:t>Medicaid Reimbursement Rate I</a:t>
            </a:r>
            <a:r>
              <a:rPr lang="en-US" sz="1492" dirty="0"/>
              <a:t>n</a:t>
            </a:r>
            <a:r>
              <a:rPr lang="en" sz="1492" dirty="0"/>
              <a:t>creases, CSB Compensation, R</a:t>
            </a:r>
            <a:r>
              <a:rPr lang="en-US" sz="1492" dirty="0"/>
              <a:t>e</a:t>
            </a:r>
            <a:r>
              <a:rPr lang="en" sz="1492" dirty="0"/>
              <a:t>sidency Slots, Behavioral Health Loan Repayment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Budget Overview – House Budget Priorities </a:t>
            </a:r>
            <a:endParaRPr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311699" y="1229975"/>
            <a:ext cx="8520599" cy="3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9191" lvl="0" indent="0" algn="l" rtl="0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 sz="1692" dirty="0"/>
              <a:t>The House Budget maintains the bulk of the Governor’s proposals and adds funding for the following priorities:</a:t>
            </a:r>
          </a:p>
          <a:p>
            <a:pPr marL="129191" lvl="0" indent="0" algn="l" rtl="0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lang="en" sz="1692" dirty="0"/>
          </a:p>
          <a:p>
            <a:pPr marL="457200" lvl="0" indent="-32800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92" dirty="0"/>
              <a:t>A</a:t>
            </a:r>
            <a:r>
              <a:rPr lang="en-US" sz="1692" dirty="0"/>
              <a:t>d</a:t>
            </a:r>
            <a:r>
              <a:rPr lang="en" sz="1692" dirty="0"/>
              <a:t>ditional Crisis Stabilizaton Units</a:t>
            </a:r>
          </a:p>
          <a:p>
            <a:pPr marL="129191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" sz="1692" dirty="0"/>
          </a:p>
          <a:p>
            <a:pPr marL="457200" lvl="0" indent="-32800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92" dirty="0"/>
              <a:t>Staffing at Community Services Boards</a:t>
            </a:r>
          </a:p>
          <a:p>
            <a:pPr marL="129191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" sz="1692" dirty="0"/>
          </a:p>
          <a:p>
            <a:pPr marL="457200" lvl="0" indent="-32800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92" dirty="0"/>
              <a:t>M</a:t>
            </a:r>
            <a:r>
              <a:rPr lang="en-US" sz="1692" dirty="0"/>
              <a:t>e</a:t>
            </a:r>
            <a:r>
              <a:rPr lang="en" sz="1692" dirty="0"/>
              <a:t>ntal Health Services for Veterans</a:t>
            </a:r>
          </a:p>
          <a:p>
            <a:pPr marL="129191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" sz="1692" dirty="0"/>
          </a:p>
          <a:p>
            <a:pPr marL="457200" lvl="0" indent="-32800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92" dirty="0"/>
              <a:t>Children’s Behavioral Health S</a:t>
            </a:r>
            <a:r>
              <a:rPr lang="en-US" sz="1692" dirty="0"/>
              <a:t>e</a:t>
            </a:r>
            <a:r>
              <a:rPr lang="en" sz="1692" dirty="0"/>
              <a:t>rvices </a:t>
            </a:r>
            <a:endParaRPr lang="en" sz="1492" dirty="0"/>
          </a:p>
          <a:p>
            <a:pPr marL="586391" lvl="1" indent="0">
              <a:buSzPct val="100000"/>
              <a:buNone/>
            </a:pPr>
            <a:endParaRPr lang="en" sz="1492" dirty="0"/>
          </a:p>
        </p:txBody>
      </p:sp>
    </p:spTree>
    <p:extLst>
      <p:ext uri="{BB962C8B-B14F-4D97-AF65-F5344CB8AC3E}">
        <p14:creationId xmlns:p14="http://schemas.microsoft.com/office/powerpoint/2010/main" val="38260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Ongoing Budget Negotiations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General Assembly adjourned on February 25 without a budget agreement</a:t>
            </a:r>
            <a:endParaRPr sz="2500" dirty="0"/>
          </a:p>
          <a:p>
            <a:pPr marL="457200" lvl="0" indent="-387350" algn="l" rtl="0"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Special Session Process</a:t>
            </a:r>
            <a:endParaRPr sz="2500" dirty="0"/>
          </a:p>
          <a:p>
            <a:pPr marL="457200" lvl="0" indent="-387350" algn="l" rtl="0"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Timeline for Resolution</a:t>
            </a:r>
            <a:endParaRPr lang="en" sz="2500" dirty="0"/>
          </a:p>
          <a:p>
            <a:pPr marL="457200" lvl="0" indent="-387350" algn="l" rtl="0"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" sz="2500" dirty="0"/>
              <a:t>Ramifications for Delay </a:t>
            </a:r>
            <a:endParaRPr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01291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Behavioral Health Commission</a:t>
            </a:r>
          </a:p>
        </p:txBody>
      </p:sp>
      <p:pic>
        <p:nvPicPr>
          <p:cNvPr id="2" name="Picture 1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7474BAFB-8763-2905-C141-8B514C1BD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34" y="4247762"/>
            <a:ext cx="2542631" cy="519640"/>
          </a:xfrm>
          <a:prstGeom prst="rect">
            <a:avLst/>
          </a:prstGeom>
        </p:spPr>
      </p:pic>
      <p:sp>
        <p:nvSpPr>
          <p:cNvPr id="5" name="Google Shape;133;p20">
            <a:extLst>
              <a:ext uri="{FF2B5EF4-FFF2-40B4-BE49-F238E27FC236}">
                <a16:creationId xmlns:a16="http://schemas.microsoft.com/office/drawing/2014/main" id="{81DABC2D-A8B1-DE1F-96B4-C19797EDD9EA}"/>
              </a:ext>
            </a:extLst>
          </p:cNvPr>
          <p:cNvSpPr txBox="1"/>
          <p:nvPr/>
        </p:nvSpPr>
        <p:spPr>
          <a:xfrm>
            <a:off x="6036600" y="870431"/>
            <a:ext cx="31074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Membership:</a:t>
            </a:r>
            <a:endParaRPr sz="16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Senator R. Creigh Deeds, Chair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Delegate Patrick A. Hope, Vice-Chair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Delegate John G. Avoli 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Senator George L. Barker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Delegate Robert B. Bell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Delegate Emily M. Brewer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Delegate Tara A. Durant 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Senator Barbara A. Favola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Senator Emmett W. Hanger Jr.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Senator Monty Mason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Delegate Sam Rasoul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Delegate Vivian E. Watts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19;p18">
            <a:extLst>
              <a:ext uri="{FF2B5EF4-FFF2-40B4-BE49-F238E27FC236}">
                <a16:creationId xmlns:a16="http://schemas.microsoft.com/office/drawing/2014/main" id="{8EB7C690-A46F-C9EB-DAEC-F0AC2793B891}"/>
              </a:ext>
            </a:extLst>
          </p:cNvPr>
          <p:cNvSpPr txBox="1">
            <a:spLocks/>
          </p:cNvSpPr>
          <p:nvPr/>
        </p:nvSpPr>
        <p:spPr>
          <a:xfrm>
            <a:off x="311700" y="1229975"/>
            <a:ext cx="5470792" cy="3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9191">
              <a:spcBef>
                <a:spcPts val="1200"/>
              </a:spcBef>
              <a:buSzPct val="100000"/>
            </a:pPr>
            <a:r>
              <a:rPr lang="en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Behavioral Health Commission was established in 2021 to study and make improvements to Virginia’s behavioral system. </a:t>
            </a:r>
          </a:p>
          <a:p>
            <a:pPr marL="129191">
              <a:spcBef>
                <a:spcPts val="1200"/>
              </a:spcBef>
              <a:buSzPct val="100000"/>
            </a:pPr>
            <a:endParaRPr lang="en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328009">
              <a:buSzPct val="100000"/>
              <a:buFont typeface="Arial"/>
              <a:buChar char="●"/>
            </a:pPr>
            <a:r>
              <a:rPr lang="en-US" sz="1692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History </a:t>
            </a:r>
            <a:endParaRPr lang="en" sz="1692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9191">
              <a:buSzPct val="100000"/>
            </a:pPr>
            <a:endParaRPr lang="en" sz="1692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328009">
              <a:buSzPct val="100000"/>
              <a:buFont typeface="Arial"/>
              <a:buChar char="●"/>
            </a:pPr>
            <a:r>
              <a:rPr lang="en" sz="1692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Composition and Staffing</a:t>
            </a:r>
          </a:p>
          <a:p>
            <a:pPr marL="129191">
              <a:buSzPct val="100000"/>
            </a:pPr>
            <a:endParaRPr lang="en" sz="1692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328009">
              <a:buSzPct val="100000"/>
              <a:buFont typeface="Arial"/>
              <a:buChar char="●"/>
            </a:pPr>
            <a:r>
              <a:rPr lang="en-US" sz="1692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 and Oversight Functions</a:t>
            </a:r>
            <a:endParaRPr lang="en" sz="1692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9191">
              <a:buSzPct val="100000"/>
            </a:pPr>
            <a:endParaRPr lang="en" sz="1692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2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Behavioral Health Commission</a:t>
            </a:r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311700" y="1341120"/>
            <a:ext cx="8700900" cy="3189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353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500" dirty="0"/>
              <a:t>2022 Legislative Initiatives and Studies </a:t>
            </a:r>
            <a:endParaRPr sz="25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6353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 sz="2500" dirty="0"/>
              <a:t>Plans for 2023</a:t>
            </a:r>
            <a:endParaRPr sz="2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" dirty="0"/>
          </a:p>
          <a:p>
            <a:pPr marL="457200" lvl="0" indent="-36353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500" dirty="0"/>
              <a:t>How can </a:t>
            </a:r>
            <a:r>
              <a:rPr lang="en" sz="2500" i="1" dirty="0"/>
              <a:t>you </a:t>
            </a:r>
            <a:r>
              <a:rPr lang="en" sz="2500" dirty="0"/>
              <a:t>help? </a:t>
            </a:r>
          </a:p>
          <a:p>
            <a:pPr marL="93663" lvl="0" indent="0" algn="l" rtl="0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 lang="en" sz="2000" dirty="0"/>
          </a:p>
          <a:p>
            <a:pPr marL="93663" lvl="0" indent="0" algn="l" rtl="0"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US" sz="2500" dirty="0">
                <a:solidFill>
                  <a:schemeClr val="tx1"/>
                </a:solidFill>
              </a:rPr>
              <a:t>http://bhc.virginia.gov/</a:t>
            </a:r>
            <a:endParaRPr sz="2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60950" y="12578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 dirty="0"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5051700" y="2934425"/>
            <a:ext cx="3717900" cy="15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79"/>
              <a:t>Senator R. Creigh Deeds</a:t>
            </a:r>
            <a:endParaRPr sz="1779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79"/>
              <a:t>P.O. Box 5462</a:t>
            </a:r>
            <a:endParaRPr sz="1779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79"/>
              <a:t>Charlottesville, VA  22905</a:t>
            </a:r>
            <a:endParaRPr sz="1779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79"/>
              <a:t>district25@senate.virginia.gov</a:t>
            </a:r>
            <a:endParaRPr sz="17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2023 G</a:t>
            </a:r>
            <a:r>
              <a:rPr lang="en-US" b="1" dirty="0"/>
              <a:t>e</a:t>
            </a:r>
            <a:r>
              <a:rPr lang="en" b="1" dirty="0"/>
              <a:t>neral Assembly Session Legislation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2022-2024 Biennial Budget Update </a:t>
            </a:r>
            <a:endParaRPr b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House vs. Senate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Ongoing Budget Negotiations</a:t>
            </a:r>
            <a:endParaRPr sz="15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sz="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dirty="0"/>
              <a:t>Behavioral Health Commission</a:t>
            </a:r>
            <a:endParaRPr b="1" dirty="0"/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General Assembly Session - Backdrop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548640" y="1506581"/>
            <a:ext cx="4772297" cy="2682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69900">
              <a:spcBef>
                <a:spcPts val="1200"/>
              </a:spcBef>
              <a:buSzPts val="1600"/>
            </a:pPr>
            <a:r>
              <a:rPr lang="en" sz="2000" dirty="0">
                <a:solidFill>
                  <a:schemeClr val="tx1"/>
                </a:solidFill>
              </a:rPr>
              <a:t>Overburdened System</a:t>
            </a:r>
          </a:p>
          <a:p>
            <a:pPr marL="469900">
              <a:spcBef>
                <a:spcPts val="1200"/>
              </a:spcBef>
              <a:buSzPts val="1600"/>
            </a:pPr>
            <a:r>
              <a:rPr lang="en" sz="2000" dirty="0">
                <a:solidFill>
                  <a:schemeClr val="tx1"/>
                </a:solidFill>
              </a:rPr>
              <a:t>2022 Progress </a:t>
            </a:r>
          </a:p>
          <a:p>
            <a:pPr marL="469900">
              <a:spcBef>
                <a:spcPts val="1200"/>
              </a:spcBef>
              <a:buSzPts val="1600"/>
            </a:pPr>
            <a:r>
              <a:rPr lang="en" sz="2000" dirty="0">
                <a:solidFill>
                  <a:schemeClr val="tx1"/>
                </a:solidFill>
              </a:rPr>
              <a:t>Governor Youngkin’s Crisis Plan:         “Right Help, Right Now”</a:t>
            </a:r>
          </a:p>
          <a:p>
            <a:pPr marL="469900">
              <a:spcBef>
                <a:spcPts val="1200"/>
              </a:spcBef>
              <a:buSzPts val="1600"/>
            </a:pPr>
            <a:r>
              <a:rPr lang="en" sz="2000" dirty="0">
                <a:solidFill>
                  <a:schemeClr val="tx1"/>
                </a:solidFill>
              </a:rPr>
              <a:t>Political Climate</a:t>
            </a:r>
          </a:p>
          <a:p>
            <a:pPr marL="127000" lvl="0" indent="0" algn="l" rtl="0">
              <a:spcBef>
                <a:spcPts val="1200"/>
              </a:spcBef>
              <a:spcAft>
                <a:spcPts val="0"/>
              </a:spcAft>
              <a:buSzPts val="1600"/>
              <a:buNone/>
            </a:pPr>
            <a:endParaRPr lang="en" sz="1900" b="1" dirty="0"/>
          </a:p>
        </p:txBody>
      </p:sp>
      <p:pic>
        <p:nvPicPr>
          <p:cNvPr id="3" name="Picture 2" descr="A picture containing sky, outdoor, ground, road&#10;&#10;Description automatically generated">
            <a:extLst>
              <a:ext uri="{FF2B5EF4-FFF2-40B4-BE49-F238E27FC236}">
                <a16:creationId xmlns:a16="http://schemas.microsoft.com/office/drawing/2014/main" id="{B1CC1D31-1149-AA55-7E49-F7C16F5D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401" y="1767839"/>
            <a:ext cx="3203627" cy="2138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Legislation – Crisis Services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dk1"/>
                </a:solidFill>
              </a:rPr>
              <a:t>Passed</a:t>
            </a:r>
            <a:endParaRPr sz="21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Health I</a:t>
            </a:r>
            <a:r>
              <a:rPr lang="en-US" sz="1600" dirty="0"/>
              <a:t>n</a:t>
            </a:r>
            <a:r>
              <a:rPr lang="en" sz="1600" dirty="0"/>
              <a:t>surance Coverage for Mobile Crisis and Crisis Stabilization Units (SB 1347, HB 2216)</a:t>
            </a: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Alternative Transporation; Use of Restraints (SB 872)</a:t>
            </a: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T</a:t>
            </a:r>
            <a:r>
              <a:rPr lang="en-US" sz="1600" dirty="0"/>
              <a:t>DO Discharge Authorization after the Individual has Stabilized (SB 1299, HB 1976)</a:t>
            </a:r>
            <a:endParaRPr sz="1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b="1" dirty="0">
              <a:solidFill>
                <a:schemeClr val="dk1"/>
              </a:solidFill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●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Streamlining the Medical TDO Process for Intoxication (SB 1302, HB 1792)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dk1"/>
                </a:solidFill>
              </a:rPr>
              <a:t>Failed</a:t>
            </a:r>
            <a:endParaRPr sz="21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Psychiatric Emergency Departments; Certified Evaluators for Temporary Detention Orders (SB 1512) </a:t>
            </a:r>
          </a:p>
        </p:txBody>
      </p:sp>
    </p:spTree>
    <p:extLst>
      <p:ext uri="{BB962C8B-B14F-4D97-AF65-F5344CB8AC3E}">
        <p14:creationId xmlns:p14="http://schemas.microsoft.com/office/powerpoint/2010/main" val="23517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Legislation – Children’s Mental Health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Passed</a:t>
            </a:r>
            <a:endParaRPr sz="23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School-based Mental Health Professionals, Memorandums of Understanding with Providers and School Psychologists (SB 1043) </a:t>
            </a:r>
            <a:endParaRPr lang="en-US"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" sz="1600" b="1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Defining Roles of School Counselors (SB 1043, HB 2187)  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Student ID Cards – 988 Suicide and Crisis Lifeline Telephone Number (SB 1044) l</a:t>
            </a:r>
            <a:endParaRPr lang="en-US" sz="1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dk1"/>
              </a:solidFill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●"/>
              <a:tabLst/>
              <a:defRPr/>
            </a:pPr>
            <a:r>
              <a:rPr lang="en" sz="1600" dirty="0">
                <a:solidFill>
                  <a:srgbClr val="434343"/>
                </a:solidFill>
              </a:rPr>
              <a:t>Improve Teacher Training about Childhood Trauma and Helping Students 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(SB 1300)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dk1"/>
                </a:solidFill>
              </a:rPr>
              <a:t>Failed</a:t>
            </a:r>
            <a:endParaRPr sz="21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Mental Health Curriculum in K-12 Education (SB 818)</a:t>
            </a: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79956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Legislation – Access to Care and Workforce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Passed</a:t>
            </a:r>
            <a:endParaRPr sz="23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Continuity of Care through Telemedicine (SB 1119, HB 1754)</a:t>
            </a: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Enter Virginia into the Counseling Compact  (SB 802, HB 1433)</a:t>
            </a: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Mental Health Questions for Licensure (SB 970, HB 1573)</a:t>
            </a:r>
          </a:p>
          <a:p>
            <a:pPr indent="-330200">
              <a:spcBef>
                <a:spcPts val="1200"/>
              </a:spcBef>
              <a:buSzPts val="1600"/>
            </a:pPr>
            <a:r>
              <a:rPr lang="en-US" sz="1600" dirty="0"/>
              <a:t>Peer Recovery Specialists - Barrier Crimes (SB 846, HB 1525)</a:t>
            </a:r>
            <a:endParaRPr lang="en-US" sz="1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" sz="16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100" b="1" dirty="0">
              <a:solidFill>
                <a:schemeClr val="dk1"/>
              </a:solidFill>
            </a:endParaRPr>
          </a:p>
          <a:p>
            <a:pPr marL="457200" marR="0" lvl="0" indent="-330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Char char="●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of Regulations for DBHDS Licensed Providers (SB 1155, HB 2255)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</a:rPr>
              <a:t>Failed</a:t>
            </a:r>
            <a:endParaRPr sz="21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Health Coverage Mandate for Audio-only Telehealth Services (SB 1157)</a:t>
            </a: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Nework Adequacy for Mental Health Services (SB 1301, HB 1879) </a:t>
            </a:r>
          </a:p>
        </p:txBody>
      </p:sp>
    </p:spTree>
    <p:extLst>
      <p:ext uri="{BB962C8B-B14F-4D97-AF65-F5344CB8AC3E}">
        <p14:creationId xmlns:p14="http://schemas.microsoft.com/office/powerpoint/2010/main" val="136747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Legislation – Criminal Justice System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Passed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r>
              <a:rPr lang="en-US" sz="2000" kern="1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Expanding Membership on State Board of Local and Regional Jails (SB 797, HB 2438) 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</a:pPr>
            <a:endParaRPr lang="en-US" sz="2000" kern="100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>
              <a:lnSpc>
                <a:spcPct val="120000"/>
              </a:lnSpc>
            </a:pPr>
            <a:r>
              <a:rPr lang="en-US" sz="2000" dirty="0"/>
              <a:t>Sharing Information about Community Based Services (SB 1267, HB 2054) </a:t>
            </a:r>
          </a:p>
          <a:p>
            <a:pPr marL="0">
              <a:lnSpc>
                <a:spcPct val="120000"/>
              </a:lnSpc>
            </a:pPr>
            <a:endParaRPr lang="en-US" sz="2000" dirty="0"/>
          </a:p>
          <a:p>
            <a:pPr marL="0">
              <a:lnSpc>
                <a:spcPct val="120000"/>
              </a:lnSpc>
            </a:pPr>
            <a:r>
              <a:rPr lang="en-US" sz="2000" kern="1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Dissemination of Criminal </a:t>
            </a:r>
            <a:r>
              <a:rPr lang="en-US" sz="2000" kern="1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</a:t>
            </a:r>
            <a:r>
              <a:rPr lang="en-US" sz="2000" kern="1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story Record </a:t>
            </a:r>
            <a:r>
              <a:rPr lang="en-US" sz="2000" kern="1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2000" kern="1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nformation (SB 1132, HB 2313) </a:t>
            </a:r>
            <a:endParaRPr lang="en-US" sz="20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</a:endParaRPr>
          </a:p>
          <a:p>
            <a:pPr marL="342900" indent="-342900"/>
            <a:r>
              <a:rPr lang="en-US" sz="1700" kern="1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Temporary Detention Order Evaluations for Defendants Found Incompetent (SB 1507, HB 1908) </a:t>
            </a:r>
          </a:p>
          <a:p>
            <a:pPr marL="0" indent="0">
              <a:buNone/>
            </a:pPr>
            <a:endParaRPr lang="en-US"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Failed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kern="1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Comprehensive Harm </a:t>
            </a:r>
            <a:r>
              <a:rPr lang="en-US" sz="1600" kern="1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Reduction Program (HB 1774)</a:t>
            </a:r>
            <a:endParaRPr lang="en-US" sz="16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4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Legislation – CSBs and the BHC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Community Services Boards</a:t>
            </a:r>
            <a:endParaRPr sz="23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Modify Performance Contracts between DBHDS and the CSBs (SB 1169, HB 2185)</a:t>
            </a:r>
          </a:p>
          <a:p>
            <a:pPr marL="127000" lvl="0" indent="0" algn="l" rtl="0">
              <a:spcBef>
                <a:spcPts val="1200"/>
              </a:spcBef>
              <a:spcAft>
                <a:spcPts val="0"/>
              </a:spcAft>
              <a:buSzPts val="1600"/>
              <a:buNone/>
            </a:pPr>
            <a:endParaRPr sz="1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Clarifies the Purpose of the CSBs and Performance Contract Alignment (SB 1465)</a:t>
            </a:r>
            <a:endParaRPr sz="100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chemeClr val="dk1"/>
                </a:solidFill>
              </a:rPr>
              <a:t>Behavioral Health Commission</a:t>
            </a:r>
            <a:endParaRPr sz="2100" b="1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Formalizes the Process for Ensuring Input from I</a:t>
            </a:r>
            <a:r>
              <a:rPr lang="en-US" sz="1600" dirty="0"/>
              <a:t>n</a:t>
            </a:r>
            <a:r>
              <a:rPr lang="en" sz="1600" dirty="0"/>
              <a:t>dividuals with Lived Experience (HB 2182) </a:t>
            </a: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Agency Assistance and Records Access (SB 1170, HB 2156)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20775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2023 Legislation - Other</a:t>
            </a:r>
            <a:endParaRPr dirty="0"/>
          </a:p>
        </p:txBody>
      </p:sp>
      <p:sp>
        <p:nvSpPr>
          <p:cNvPr id="2" name="Google Shape;98;p15">
            <a:extLst>
              <a:ext uri="{FF2B5EF4-FFF2-40B4-BE49-F238E27FC236}">
                <a16:creationId xmlns:a16="http://schemas.microsoft.com/office/drawing/2014/main" id="{DAFBECDA-A1AB-538D-DBF0-F24A4B6881A6}"/>
              </a:ext>
            </a:extLst>
          </p:cNvPr>
          <p:cNvSpPr txBox="1">
            <a:spLocks/>
          </p:cNvSpPr>
          <p:nvPr/>
        </p:nvSpPr>
        <p:spPr>
          <a:xfrm>
            <a:off x="464100" y="13823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20000"/>
              </a:lnSpc>
              <a:buFont typeface="Roboto"/>
              <a:buNone/>
            </a:pPr>
            <a:r>
              <a:rPr lang="en-US" sz="20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Passed</a:t>
            </a:r>
          </a:p>
          <a:p>
            <a:pPr marL="0" indent="0">
              <a:lnSpc>
                <a:spcPct val="120000"/>
              </a:lnSpc>
              <a:buFont typeface="Roboto"/>
              <a:buNone/>
            </a:pPr>
            <a:endParaRPr lang="en-US"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>
              <a:lnSpc>
                <a:spcPct val="120000"/>
              </a:lnSpc>
            </a:pPr>
            <a:r>
              <a:rPr lang="en-US" sz="1600" kern="1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Requiring Office of the Chief Medical Examiner to Investigate Certain Deaths (SB 1232)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kern="10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>
              <a:lnSpc>
                <a:spcPct val="120000"/>
              </a:lnSpc>
            </a:pPr>
            <a:r>
              <a:rPr lang="en-US" sz="1600" dirty="0"/>
              <a:t>Workers’ Compensation for Law Enforcement and Firefighters for PTSD, Anxiety and Depression (SB 904, HB 1775)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</p:txBody>
      </p:sp>
      <p:sp>
        <p:nvSpPr>
          <p:cNvPr id="7" name="Google Shape;99;p15">
            <a:extLst>
              <a:ext uri="{FF2B5EF4-FFF2-40B4-BE49-F238E27FC236}">
                <a16:creationId xmlns:a16="http://schemas.microsoft.com/office/drawing/2014/main" id="{5F9AB1F5-554E-BBE6-1D7A-8DAEA9B7626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832350" y="1230313"/>
            <a:ext cx="4000500" cy="3338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indent="-342900"/>
            <a:endParaRPr lang="en-US" sz="1700" kern="100" dirty="0">
              <a:solidFill>
                <a:srgbClr val="3333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/>
            <a:r>
              <a:rPr lang="en-US" sz="1700" kern="1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of Veterans Services Mental Health and Rehabilitative Services (SB 1071, HB 1624)</a:t>
            </a:r>
          </a:p>
          <a:p>
            <a:pPr marL="0" indent="0">
              <a:buNone/>
            </a:pPr>
            <a:endParaRPr lang="en-US"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Failed</a:t>
            </a:r>
          </a:p>
          <a:p>
            <a:pPr marL="0" indent="0">
              <a:buNone/>
            </a:pPr>
            <a:endParaRPr lang="en-US" sz="16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tabLst/>
              <a:defRPr/>
            </a:pPr>
            <a:r>
              <a:rPr lang="en-US" sz="1700" kern="10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Transcranial Magnetic Stimulation Pilot Program (SB 1234, HB 1891)</a:t>
            </a:r>
            <a:endParaRPr lang="en-US" sz="20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855</Words>
  <Application>Microsoft Office PowerPoint</Application>
  <PresentationFormat>On-screen Show (16:9)</PresentationFormat>
  <Paragraphs>156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Roboto</vt:lpstr>
      <vt:lpstr>Geometric</vt:lpstr>
      <vt:lpstr>Behavioral Healthcare Update </vt:lpstr>
      <vt:lpstr>Overview</vt:lpstr>
      <vt:lpstr>2023 General Assembly Session - Backdrop</vt:lpstr>
      <vt:lpstr>2023 Legislation – Crisis Services</vt:lpstr>
      <vt:lpstr>2023 Legislation – Children’s Mental Health</vt:lpstr>
      <vt:lpstr>2023 Legislation – Access to Care and Workforce</vt:lpstr>
      <vt:lpstr>2023 Legislation – Criminal Justice System</vt:lpstr>
      <vt:lpstr>2023 Legislation – CSBs and the BHC</vt:lpstr>
      <vt:lpstr>2023 Legislation - Other</vt:lpstr>
      <vt:lpstr>2023 General Assembly Session – Biennial Budget</vt:lpstr>
      <vt:lpstr>Budget Overview – Governor’s Introduced Budget</vt:lpstr>
      <vt:lpstr>Budget Overview – Senate Budget Priorities </vt:lpstr>
      <vt:lpstr>Budget Overview – House Budget Priorities </vt:lpstr>
      <vt:lpstr>Ongoing Budget Negotiations</vt:lpstr>
      <vt:lpstr>Behavioral Health Commission</vt:lpstr>
      <vt:lpstr>Behavioral Health Commission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Health Reform 2022 General Assembly Update</dc:title>
  <dc:creator>distr</dc:creator>
  <cp:lastModifiedBy>Tracy Eppard</cp:lastModifiedBy>
  <cp:revision>43</cp:revision>
  <dcterms:modified xsi:type="dcterms:W3CDTF">2023-04-25T14:37:46Z</dcterms:modified>
</cp:coreProperties>
</file>