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5340" y="4765547"/>
            <a:ext cx="467868" cy="2255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62175" y="432308"/>
            <a:ext cx="581964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2D6C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1E36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5340" y="4765547"/>
            <a:ext cx="467868" cy="2255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2D6C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E36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23637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2D6C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2D6C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4869" y="479552"/>
            <a:ext cx="721426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2D6C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6531" y="1898395"/>
            <a:ext cx="5073650" cy="2506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1E36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490" y="2440685"/>
            <a:ext cx="3777615" cy="237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We</a:t>
            </a:r>
            <a:r>
              <a:rPr sz="1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are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predominant</a:t>
            </a:r>
            <a:r>
              <a:rPr sz="1800" spc="-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organization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for</a:t>
            </a:r>
            <a:r>
              <a:rPr sz="1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fulfilling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educational</a:t>
            </a:r>
            <a:r>
              <a:rPr sz="1800" spc="-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professional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development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needs</a:t>
            </a:r>
            <a:r>
              <a:rPr sz="1800" spc="-4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healthcare</a:t>
            </a:r>
            <a:r>
              <a:rPr sz="1800" spc="-4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financial</a:t>
            </a:r>
            <a:r>
              <a:rPr sz="1800" spc="-5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professionals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Central</a:t>
            </a:r>
            <a:r>
              <a:rPr sz="1800" spc="-5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lang="en-US" sz="1800" spc="-55" dirty="0">
                <a:solidFill>
                  <a:srgbClr val="1E3667"/>
                </a:solidFill>
                <a:latin typeface="Arial"/>
                <a:cs typeface="Arial"/>
              </a:rPr>
              <a:t>and Southern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Illinois.</a:t>
            </a:r>
            <a:endParaRPr sz="1800" dirty="0">
              <a:latin typeface="Arial"/>
              <a:cs typeface="Arial"/>
            </a:endParaRPr>
          </a:p>
          <a:p>
            <a:pPr marL="12700" marR="1143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Our</a:t>
            </a:r>
            <a:r>
              <a:rPr sz="1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membership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includes</a:t>
            </a:r>
            <a:r>
              <a:rPr sz="1800" spc="-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over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lang="en-US" sz="1800" spc="-30" dirty="0">
                <a:solidFill>
                  <a:srgbClr val="1E3667"/>
                </a:solidFill>
                <a:latin typeface="Arial"/>
                <a:cs typeface="Arial"/>
              </a:rPr>
              <a:t>2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,</a:t>
            </a:r>
            <a:r>
              <a:rPr lang="en-US" sz="1800" spc="-10" dirty="0">
                <a:solidFill>
                  <a:srgbClr val="1E3667"/>
                </a:solidFill>
                <a:latin typeface="Arial"/>
                <a:cs typeface="Arial"/>
              </a:rPr>
              <a:t>5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00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chapter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members</a:t>
            </a:r>
            <a:r>
              <a:rPr lang="en-US" sz="1800" dirty="0">
                <a:solidFill>
                  <a:srgbClr val="1E3667"/>
                </a:solidFill>
                <a:latin typeface="Arial"/>
                <a:cs typeface="Arial"/>
              </a:rPr>
              <a:t>,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lang="en-US" spc="-40" dirty="0">
                <a:solidFill>
                  <a:srgbClr val="1E3667"/>
                </a:solidFill>
                <a:latin typeface="Arial"/>
                <a:cs typeface="Arial"/>
              </a:rPr>
              <a:t>re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presenting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1</a:t>
            </a:r>
            <a:r>
              <a:rPr lang="en-US" sz="1800" spc="-25" dirty="0">
                <a:solidFill>
                  <a:srgbClr val="1E3667"/>
                </a:solidFill>
                <a:latin typeface="Arial"/>
                <a:cs typeface="Arial"/>
              </a:rPr>
              <a:t>3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0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different</a:t>
            </a:r>
            <a:r>
              <a:rPr sz="1800" spc="-7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employers.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8639" y="2434844"/>
            <a:ext cx="3656329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Our</a:t>
            </a:r>
            <a:r>
              <a:rPr sz="1800" spc="-2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chapter</a:t>
            </a:r>
            <a:r>
              <a:rPr sz="1800" spc="-2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dedicated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to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working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with</a:t>
            </a:r>
            <a:r>
              <a:rPr sz="1800" spc="-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experts</a:t>
            </a:r>
            <a:r>
              <a:rPr sz="1800" spc="-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in</a:t>
            </a:r>
            <a:r>
              <a:rPr sz="1800" spc="-4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industry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to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increase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the</a:t>
            </a:r>
            <a:r>
              <a:rPr sz="1800" spc="-5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knowledge</a:t>
            </a:r>
            <a:r>
              <a:rPr sz="1800" spc="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proficiency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in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financial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management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for</a:t>
            </a:r>
            <a:r>
              <a:rPr sz="1800" spc="-2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our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members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by</a:t>
            </a:r>
            <a:r>
              <a:rPr sz="1800" spc="-2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creating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providing</a:t>
            </a:r>
            <a:r>
              <a:rPr sz="1800" spc="-5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educational</a:t>
            </a:r>
            <a:r>
              <a:rPr sz="1800" spc="-5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programs</a:t>
            </a:r>
            <a:r>
              <a:rPr sz="1800" spc="-5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and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activities.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71800" y="1340612"/>
            <a:ext cx="507491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10" dirty="0">
                <a:solidFill>
                  <a:srgbClr val="FFFFFF"/>
                </a:solidFill>
              </a:rPr>
              <a:t>Greater Illinois </a:t>
            </a:r>
            <a:r>
              <a:rPr sz="3200" spc="3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chapter</a:t>
            </a:r>
            <a:endParaRPr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4868" y="479552"/>
            <a:ext cx="756953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E3667"/>
                </a:solidFill>
              </a:rPr>
              <a:t>Sponsoring</a:t>
            </a:r>
            <a:r>
              <a:rPr spc="20" dirty="0">
                <a:solidFill>
                  <a:srgbClr val="1E3667"/>
                </a:solidFill>
              </a:rPr>
              <a:t> </a:t>
            </a:r>
            <a:r>
              <a:rPr dirty="0"/>
              <a:t>the</a:t>
            </a:r>
            <a:r>
              <a:rPr spc="20" dirty="0"/>
              <a:t> </a:t>
            </a:r>
            <a:r>
              <a:rPr lang="en-US" spc="-10" dirty="0"/>
              <a:t>Greater Illinois </a:t>
            </a:r>
            <a:r>
              <a:rPr spc="20" dirty="0"/>
              <a:t> </a:t>
            </a:r>
            <a:r>
              <a:rPr spc="-10" dirty="0"/>
              <a:t>Chapter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6531" y="1361389"/>
            <a:ext cx="48761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1E3667"/>
                </a:solidFill>
                <a:latin typeface="Arial"/>
                <a:cs typeface="Arial"/>
              </a:rPr>
              <a:t>Help</a:t>
            </a:r>
            <a:r>
              <a:rPr sz="2200" spc="-4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E3667"/>
                </a:solidFill>
                <a:latin typeface="Arial"/>
                <a:cs typeface="Arial"/>
              </a:rPr>
              <a:t>us</a:t>
            </a:r>
            <a:r>
              <a:rPr sz="2200" spc="-4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E3667"/>
                </a:solidFill>
                <a:latin typeface="Arial"/>
                <a:cs typeface="Arial"/>
              </a:rPr>
              <a:t>reach</a:t>
            </a:r>
            <a:r>
              <a:rPr sz="2200" spc="-5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E3667"/>
                </a:solidFill>
                <a:latin typeface="Arial"/>
                <a:cs typeface="Arial"/>
              </a:rPr>
              <a:t>our</a:t>
            </a:r>
            <a:r>
              <a:rPr sz="22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E3667"/>
                </a:solidFill>
                <a:latin typeface="Arial"/>
                <a:cs typeface="Arial"/>
              </a:rPr>
              <a:t>members</a:t>
            </a:r>
            <a:r>
              <a:rPr sz="2200" spc="-1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E3667"/>
                </a:solidFill>
                <a:latin typeface="Arial"/>
                <a:cs typeface="Arial"/>
              </a:rPr>
              <a:t>far</a:t>
            </a:r>
            <a:r>
              <a:rPr sz="2200" spc="-4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E3667"/>
                </a:solidFill>
                <a:latin typeface="Arial"/>
                <a:cs typeface="Arial"/>
              </a:rPr>
              <a:t>&amp;</a:t>
            </a:r>
            <a:r>
              <a:rPr sz="2200" spc="-5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1E3667"/>
                </a:solidFill>
                <a:latin typeface="Arial"/>
                <a:cs typeface="Arial"/>
              </a:rPr>
              <a:t>wide: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</a:tabLst>
            </a:pPr>
            <a:r>
              <a:rPr dirty="0"/>
              <a:t>Revenue</a:t>
            </a:r>
            <a:r>
              <a:rPr spc="-85" dirty="0"/>
              <a:t> </a:t>
            </a:r>
            <a:r>
              <a:rPr dirty="0"/>
              <a:t>Cycle</a:t>
            </a:r>
            <a:r>
              <a:rPr spc="-80" dirty="0"/>
              <a:t> </a:t>
            </a:r>
            <a:r>
              <a:rPr spc="-10" dirty="0"/>
              <a:t>Conference</a:t>
            </a:r>
          </a:p>
          <a:p>
            <a:pPr marL="299085" indent="-286385">
              <a:lnSpc>
                <a:spcPct val="100000"/>
              </a:lnSpc>
              <a:spcBef>
                <a:spcPts val="1585"/>
              </a:spcBef>
              <a:buChar char="•"/>
              <a:tabLst>
                <a:tab pos="299085" algn="l"/>
              </a:tabLst>
            </a:pPr>
            <a:r>
              <a:rPr dirty="0"/>
              <a:t>Annual</a:t>
            </a:r>
            <a:r>
              <a:rPr spc="-75" dirty="0"/>
              <a:t> </a:t>
            </a:r>
            <a:r>
              <a:rPr dirty="0"/>
              <a:t>Conference</a:t>
            </a:r>
            <a:r>
              <a:rPr spc="-60" dirty="0"/>
              <a:t> </a:t>
            </a:r>
            <a:r>
              <a:rPr dirty="0"/>
              <a:t>(2</a:t>
            </a:r>
            <a:r>
              <a:rPr spc="-80" dirty="0"/>
              <a:t> </a:t>
            </a:r>
            <a:r>
              <a:rPr dirty="0"/>
              <a:t>day</a:t>
            </a:r>
            <a:r>
              <a:rPr spc="-70" dirty="0"/>
              <a:t> </a:t>
            </a:r>
            <a:r>
              <a:rPr spc="-10" dirty="0"/>
              <a:t>event)</a:t>
            </a:r>
          </a:p>
          <a:p>
            <a:pPr marL="299085" indent="-286385">
              <a:lnSpc>
                <a:spcPct val="100000"/>
              </a:lnSpc>
              <a:spcBef>
                <a:spcPts val="1585"/>
              </a:spcBef>
              <a:buChar char="•"/>
              <a:tabLst>
                <a:tab pos="299085" algn="l"/>
              </a:tabLst>
            </a:pPr>
            <a:r>
              <a:rPr spc="-10" dirty="0"/>
              <a:t>Women’s</a:t>
            </a:r>
            <a:r>
              <a:rPr spc="-110" dirty="0"/>
              <a:t> </a:t>
            </a:r>
            <a:r>
              <a:rPr spc="-20" dirty="0"/>
              <a:t>Event</a:t>
            </a:r>
          </a:p>
          <a:p>
            <a:pPr marL="299085" indent="-286385">
              <a:lnSpc>
                <a:spcPct val="100000"/>
              </a:lnSpc>
              <a:spcBef>
                <a:spcPts val="1585"/>
              </a:spcBef>
              <a:buChar char="•"/>
              <a:tabLst>
                <a:tab pos="299085" algn="l"/>
              </a:tabLst>
            </a:pPr>
            <a:r>
              <a:rPr dirty="0"/>
              <a:t>Roadshows</a:t>
            </a:r>
            <a:r>
              <a:rPr spc="-95" dirty="0"/>
              <a:t> </a:t>
            </a:r>
            <a:r>
              <a:rPr dirty="0"/>
              <a:t>and</a:t>
            </a:r>
            <a:r>
              <a:rPr spc="-85" dirty="0"/>
              <a:t> </a:t>
            </a:r>
            <a:r>
              <a:rPr dirty="0"/>
              <a:t>networking</a:t>
            </a:r>
            <a:r>
              <a:rPr spc="-90" dirty="0"/>
              <a:t> </a:t>
            </a:r>
            <a:r>
              <a:rPr spc="-10" dirty="0"/>
              <a:t>events</a:t>
            </a:r>
          </a:p>
          <a:p>
            <a:pPr marL="299085" indent="-286385">
              <a:lnSpc>
                <a:spcPct val="100000"/>
              </a:lnSpc>
              <a:spcBef>
                <a:spcPts val="1585"/>
              </a:spcBef>
              <a:buChar char="•"/>
              <a:tabLst>
                <a:tab pos="299085" algn="l"/>
              </a:tabLst>
            </a:pPr>
            <a:r>
              <a:rPr dirty="0"/>
              <a:t>Webinars,</a:t>
            </a:r>
            <a:r>
              <a:rPr spc="-90" dirty="0"/>
              <a:t> </a:t>
            </a:r>
            <a:r>
              <a:rPr dirty="0"/>
              <a:t>webcasts</a:t>
            </a:r>
            <a:r>
              <a:rPr spc="-95" dirty="0"/>
              <a:t> </a:t>
            </a:r>
            <a:r>
              <a:rPr dirty="0"/>
              <a:t>and</a:t>
            </a:r>
            <a:r>
              <a:rPr spc="-75" dirty="0"/>
              <a:t> </a:t>
            </a:r>
            <a:r>
              <a:rPr dirty="0"/>
              <a:t>virtual</a:t>
            </a:r>
            <a:r>
              <a:rPr spc="-95" dirty="0"/>
              <a:t> </a:t>
            </a:r>
            <a:r>
              <a:rPr spc="-10" dirty="0"/>
              <a:t>events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128003" y="1143000"/>
            <a:ext cx="2068830" cy="3375025"/>
            <a:chOff x="6128003" y="1143000"/>
            <a:chExt cx="2068830" cy="33750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8003" y="1143000"/>
              <a:ext cx="2068829" cy="33748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8079" y="1263370"/>
              <a:ext cx="562355" cy="76812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53832" y="1286002"/>
              <a:ext cx="467359" cy="648970"/>
            </a:xfrm>
            <a:custGeom>
              <a:avLst/>
              <a:gdLst/>
              <a:ahLst/>
              <a:cxnLst/>
              <a:rect l="l" t="t" r="r" b="b"/>
              <a:pathLst>
                <a:path w="467359" h="648969">
                  <a:moveTo>
                    <a:pt x="466978" y="646811"/>
                  </a:moveTo>
                  <a:lnTo>
                    <a:pt x="392660" y="645793"/>
                  </a:lnTo>
                  <a:lnTo>
                    <a:pt x="321489" y="626232"/>
                  </a:lnTo>
                  <a:lnTo>
                    <a:pt x="254586" y="589596"/>
                  </a:lnTo>
                  <a:lnTo>
                    <a:pt x="223085" y="565332"/>
                  </a:lnTo>
                  <a:lnTo>
                    <a:pt x="193071" y="537351"/>
                  </a:lnTo>
                  <a:lnTo>
                    <a:pt x="164685" y="505834"/>
                  </a:lnTo>
                  <a:lnTo>
                    <a:pt x="138066" y="470965"/>
                  </a:lnTo>
                  <a:lnTo>
                    <a:pt x="113354" y="432927"/>
                  </a:lnTo>
                  <a:lnTo>
                    <a:pt x="90690" y="391905"/>
                  </a:lnTo>
                  <a:lnTo>
                    <a:pt x="70214" y="348081"/>
                  </a:lnTo>
                  <a:lnTo>
                    <a:pt x="52065" y="301639"/>
                  </a:lnTo>
                  <a:lnTo>
                    <a:pt x="36385" y="252762"/>
                  </a:lnTo>
                  <a:lnTo>
                    <a:pt x="23312" y="201634"/>
                  </a:lnTo>
                  <a:lnTo>
                    <a:pt x="12987" y="148438"/>
                  </a:lnTo>
                  <a:lnTo>
                    <a:pt x="5551" y="93357"/>
                  </a:lnTo>
                  <a:lnTo>
                    <a:pt x="1143" y="36575"/>
                  </a:lnTo>
                  <a:lnTo>
                    <a:pt x="142" y="914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33461" y="1372946"/>
            <a:ext cx="346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First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10" dirty="0">
                <a:latin typeface="Arial"/>
                <a:cs typeface="Arial"/>
              </a:rPr>
              <a:t>Illinois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06388" y="2343099"/>
            <a:ext cx="15424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Greater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Illinois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8767" y="296671"/>
            <a:ext cx="39789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Sponsorship</a:t>
            </a:r>
            <a:r>
              <a:rPr spc="-80" dirty="0"/>
              <a:t> </a:t>
            </a:r>
            <a:r>
              <a:rPr spc="-10" dirty="0"/>
              <a:t>Benefits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8429" y="755396"/>
            <a:ext cx="8476615" cy="413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2D6C"/>
                </a:solidFill>
                <a:latin typeface="Arial Rounded MT Bold"/>
                <a:cs typeface="Arial Rounded MT Bold"/>
              </a:rPr>
              <a:t>Chapter</a:t>
            </a:r>
            <a:r>
              <a:rPr sz="2400" spc="-35" dirty="0">
                <a:solidFill>
                  <a:srgbClr val="002D6C"/>
                </a:solidFill>
                <a:latin typeface="Arial Rounded MT Bold"/>
                <a:cs typeface="Arial Rounded MT Bold"/>
              </a:rPr>
              <a:t> </a:t>
            </a:r>
            <a:r>
              <a:rPr sz="2400" spc="-10" dirty="0">
                <a:solidFill>
                  <a:srgbClr val="002D6C"/>
                </a:solidFill>
                <a:latin typeface="Arial Rounded MT Bold"/>
                <a:cs typeface="Arial Rounded MT Bold"/>
              </a:rPr>
              <a:t>Year</a:t>
            </a:r>
            <a:r>
              <a:rPr sz="2400" spc="-30" dirty="0">
                <a:solidFill>
                  <a:srgbClr val="002D6C"/>
                </a:solidFill>
                <a:latin typeface="Arial Rounded MT Bold"/>
                <a:cs typeface="Arial Rounded MT Bold"/>
              </a:rPr>
              <a:t> </a:t>
            </a:r>
            <a:r>
              <a:rPr sz="2400" dirty="0">
                <a:solidFill>
                  <a:srgbClr val="002D6C"/>
                </a:solidFill>
                <a:latin typeface="Arial Rounded MT Bold"/>
                <a:cs typeface="Arial Rounded MT Bold"/>
              </a:rPr>
              <a:t>June</a:t>
            </a:r>
            <a:r>
              <a:rPr sz="2400" spc="-35" dirty="0">
                <a:solidFill>
                  <a:srgbClr val="002D6C"/>
                </a:solidFill>
                <a:latin typeface="Arial Rounded MT Bold"/>
                <a:cs typeface="Arial Rounded MT Bold"/>
              </a:rPr>
              <a:t> </a:t>
            </a:r>
            <a:r>
              <a:rPr sz="2400" dirty="0">
                <a:solidFill>
                  <a:srgbClr val="002D6C"/>
                </a:solidFill>
                <a:latin typeface="Arial Rounded MT Bold"/>
                <a:cs typeface="Arial Rounded MT Bold"/>
              </a:rPr>
              <a:t>1,</a:t>
            </a:r>
            <a:r>
              <a:rPr sz="2400" spc="-25" dirty="0">
                <a:solidFill>
                  <a:srgbClr val="002D6C"/>
                </a:solidFill>
                <a:latin typeface="Arial Rounded MT Bold"/>
                <a:cs typeface="Arial Rounded MT Bold"/>
              </a:rPr>
              <a:t> </a:t>
            </a:r>
            <a:r>
              <a:rPr sz="2400" dirty="0">
                <a:solidFill>
                  <a:srgbClr val="002D6C"/>
                </a:solidFill>
                <a:latin typeface="Arial Rounded MT Bold"/>
                <a:cs typeface="Arial Rounded MT Bold"/>
              </a:rPr>
              <a:t>2023</a:t>
            </a:r>
            <a:r>
              <a:rPr sz="2400" spc="-25" dirty="0">
                <a:solidFill>
                  <a:srgbClr val="002D6C"/>
                </a:solidFill>
                <a:latin typeface="Arial Rounded MT Bold"/>
                <a:cs typeface="Arial Rounded MT Bold"/>
              </a:rPr>
              <a:t> </a:t>
            </a:r>
            <a:r>
              <a:rPr sz="2400" dirty="0">
                <a:solidFill>
                  <a:srgbClr val="002D6C"/>
                </a:solidFill>
                <a:latin typeface="Arial Rounded MT Bold"/>
                <a:cs typeface="Arial Rounded MT Bold"/>
              </a:rPr>
              <a:t>–</a:t>
            </a:r>
            <a:r>
              <a:rPr sz="2400" spc="-30" dirty="0">
                <a:solidFill>
                  <a:srgbClr val="002D6C"/>
                </a:solidFill>
                <a:latin typeface="Arial Rounded MT Bold"/>
                <a:cs typeface="Arial Rounded MT Bold"/>
              </a:rPr>
              <a:t> </a:t>
            </a:r>
            <a:r>
              <a:rPr sz="2400" dirty="0">
                <a:solidFill>
                  <a:srgbClr val="002D6C"/>
                </a:solidFill>
                <a:latin typeface="Arial Rounded MT Bold"/>
                <a:cs typeface="Arial Rounded MT Bold"/>
              </a:rPr>
              <a:t>May</a:t>
            </a:r>
            <a:r>
              <a:rPr sz="2400" spc="-25" dirty="0">
                <a:solidFill>
                  <a:srgbClr val="002D6C"/>
                </a:solidFill>
                <a:latin typeface="Arial Rounded MT Bold"/>
                <a:cs typeface="Arial Rounded MT Bold"/>
              </a:rPr>
              <a:t> </a:t>
            </a:r>
            <a:r>
              <a:rPr sz="2400" dirty="0">
                <a:solidFill>
                  <a:srgbClr val="002D6C"/>
                </a:solidFill>
                <a:latin typeface="Arial Rounded MT Bold"/>
                <a:cs typeface="Arial Rounded MT Bold"/>
              </a:rPr>
              <a:t>31,</a:t>
            </a:r>
            <a:r>
              <a:rPr sz="2400" spc="-35" dirty="0">
                <a:solidFill>
                  <a:srgbClr val="002D6C"/>
                </a:solidFill>
                <a:latin typeface="Arial Rounded MT Bold"/>
                <a:cs typeface="Arial Rounded MT Bold"/>
              </a:rPr>
              <a:t> </a:t>
            </a:r>
            <a:r>
              <a:rPr sz="2400" spc="-20" dirty="0">
                <a:solidFill>
                  <a:srgbClr val="002D6C"/>
                </a:solidFill>
                <a:latin typeface="Arial Rounded MT Bold"/>
                <a:cs typeface="Arial Rounded MT Bold"/>
              </a:rPr>
              <a:t>2024</a:t>
            </a:r>
            <a:endParaRPr sz="2400" dirty="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 dirty="0">
              <a:latin typeface="Arial Rounded MT Bold"/>
              <a:cs typeface="Arial Rounded MT Bold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A</a:t>
            </a:r>
            <a:r>
              <a:rPr sz="1800" spc="-1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$2,000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one-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year</a:t>
            </a:r>
            <a:r>
              <a:rPr sz="1800" spc="2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sponsorship of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lang="en-US" sz="1800" spc="-10" dirty="0">
                <a:solidFill>
                  <a:srgbClr val="1E3667"/>
                </a:solidFill>
                <a:latin typeface="Arial"/>
                <a:cs typeface="Arial"/>
              </a:rPr>
              <a:t>Greater Illinois</a:t>
            </a:r>
            <a:r>
              <a:rPr sz="1800" spc="-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chapter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includes</a:t>
            </a:r>
            <a:r>
              <a:rPr sz="1800" spc="-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following: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95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Opportunity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to</a:t>
            </a:r>
            <a:r>
              <a:rPr sz="1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present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relevant</a:t>
            </a:r>
            <a:r>
              <a:rPr sz="1800" spc="-2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content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at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one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virtual,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in-person,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or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hybrid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event.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Three</a:t>
            </a:r>
            <a:r>
              <a:rPr sz="1800" spc="-6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complimentary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meeting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registrations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for</a:t>
            </a:r>
            <a:r>
              <a:rPr sz="1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chapter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events.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Unlimited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access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HFMA</a:t>
            </a:r>
            <a:r>
              <a:rPr sz="1800" spc="-1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national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job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postings.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5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Opportunity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to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introduce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speaker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at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one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chapter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educational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event.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Recognition,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verbally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or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visually,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 at</a:t>
            </a:r>
            <a:r>
              <a:rPr sz="1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all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key</a:t>
            </a:r>
            <a:r>
              <a:rPr sz="1800" spc="-4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chapter</a:t>
            </a:r>
            <a:r>
              <a:rPr sz="1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events.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Inclusion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of</a:t>
            </a:r>
            <a:r>
              <a:rPr sz="1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your</a:t>
            </a:r>
            <a:r>
              <a:rPr sz="1800" spc="-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company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logo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on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Greater</a:t>
            </a:r>
            <a:r>
              <a:rPr sz="1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Illinois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website.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Complimentary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booth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at</a:t>
            </a:r>
            <a:r>
              <a:rPr sz="1800" spc="-4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a</a:t>
            </a:r>
            <a:r>
              <a:rPr sz="1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designated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event</a:t>
            </a:r>
            <a:r>
              <a:rPr sz="1800" spc="-2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(space</a:t>
            </a:r>
            <a:r>
              <a:rPr sz="1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permitting).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First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right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of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refusal</a:t>
            </a:r>
            <a:r>
              <a:rPr sz="1800" spc="-2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for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additional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sponsorship</a:t>
            </a:r>
            <a:r>
              <a:rPr sz="1800" spc="-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opportunities.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List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attendees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prior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each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event.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429" y="1286515"/>
            <a:ext cx="8314055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50000"/>
              </a:lnSpc>
              <a:spcBef>
                <a:spcPts val="95"/>
              </a:spcBef>
              <a:buClr>
                <a:srgbClr val="1E3667"/>
              </a:buClr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Visit</a:t>
            </a:r>
            <a:r>
              <a:rPr sz="2800" spc="-6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our</a:t>
            </a:r>
            <a:r>
              <a:rPr sz="2800" spc="-5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website</a:t>
            </a:r>
            <a:r>
              <a:rPr sz="2800" spc="-5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and</a:t>
            </a:r>
            <a:r>
              <a:rPr sz="2800" spc="-4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pay</a:t>
            </a:r>
            <a:r>
              <a:rPr sz="2800" spc="-6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with</a:t>
            </a:r>
            <a:r>
              <a:rPr sz="2800" spc="-4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a</a:t>
            </a:r>
            <a:r>
              <a:rPr sz="2800" spc="-6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credit</a:t>
            </a:r>
            <a:r>
              <a:rPr sz="2800" spc="-1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card</a:t>
            </a:r>
            <a:r>
              <a:rPr sz="2800" spc="-5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or</a:t>
            </a:r>
            <a:r>
              <a:rPr sz="2800" spc="-5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1E3667"/>
                </a:solidFill>
                <a:latin typeface="Arial"/>
                <a:cs typeface="Arial"/>
              </a:rPr>
              <a:t>you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can</a:t>
            </a:r>
            <a:r>
              <a:rPr sz="2800" spc="-5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register</a:t>
            </a:r>
            <a:r>
              <a:rPr sz="2800" spc="-5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and</a:t>
            </a:r>
            <a:r>
              <a:rPr sz="2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we</a:t>
            </a:r>
            <a:r>
              <a:rPr sz="2800" spc="-5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will</a:t>
            </a:r>
            <a:r>
              <a:rPr sz="2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send</a:t>
            </a:r>
            <a:r>
              <a:rPr sz="2800" spc="-5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you</a:t>
            </a:r>
            <a:r>
              <a:rPr sz="2800" spc="-6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an</a:t>
            </a:r>
            <a:r>
              <a:rPr sz="2800" spc="-6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invoice</a:t>
            </a:r>
            <a:r>
              <a:rPr sz="2800" spc="-5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1E3667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pay</a:t>
            </a:r>
            <a:r>
              <a:rPr sz="2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by</a:t>
            </a:r>
            <a:r>
              <a:rPr sz="2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1E3667"/>
                </a:solidFill>
                <a:latin typeface="Arial"/>
                <a:cs typeface="Arial"/>
              </a:rPr>
              <a:t>check.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0">
              <a:lnSpc>
                <a:spcPct val="100000"/>
              </a:lnSpc>
              <a:spcBef>
                <a:spcPts val="100"/>
              </a:spcBef>
            </a:pPr>
            <a:r>
              <a:rPr dirty="0"/>
              <a:t>Become</a:t>
            </a:r>
            <a:r>
              <a:rPr spc="-5" dirty="0"/>
              <a:t> </a:t>
            </a:r>
            <a:r>
              <a:rPr dirty="0"/>
              <a:t>a</a:t>
            </a:r>
            <a:r>
              <a:rPr spc="-10" dirty="0"/>
              <a:t> sponsor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1213" y="1801825"/>
            <a:ext cx="64947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dirty="0">
                <a:solidFill>
                  <a:srgbClr val="1E3667"/>
                </a:solidFill>
                <a:latin typeface="Arial Rounded MT Bold"/>
                <a:cs typeface="Arial Rounded MT Bold"/>
              </a:rPr>
              <a:t>Thank</a:t>
            </a:r>
            <a:r>
              <a:rPr sz="9600" spc="-155" dirty="0">
                <a:solidFill>
                  <a:srgbClr val="1E3667"/>
                </a:solidFill>
                <a:latin typeface="Arial Rounded MT Bold"/>
                <a:cs typeface="Arial Rounded MT Bold"/>
              </a:rPr>
              <a:t> </a:t>
            </a:r>
            <a:r>
              <a:rPr sz="9600" spc="-20" dirty="0">
                <a:solidFill>
                  <a:srgbClr val="1E3667"/>
                </a:solidFill>
                <a:latin typeface="Arial Rounded MT Bold"/>
                <a:cs typeface="Arial Rounded MT Bold"/>
              </a:rPr>
              <a:t>you!</a:t>
            </a:r>
            <a:endParaRPr sz="96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Sponsors</a:t>
            </a:r>
            <a:r>
              <a:rPr sz="3600" spc="-85" dirty="0"/>
              <a:t> </a:t>
            </a:r>
            <a:r>
              <a:rPr sz="3600" dirty="0"/>
              <a:t>make</a:t>
            </a:r>
            <a:r>
              <a:rPr sz="3600" spc="-85" dirty="0"/>
              <a:t> </a:t>
            </a:r>
            <a:r>
              <a:rPr sz="3600" dirty="0"/>
              <a:t>it</a:t>
            </a:r>
            <a:r>
              <a:rPr sz="3600" spc="-80" dirty="0"/>
              <a:t> </a:t>
            </a:r>
            <a:r>
              <a:rPr sz="3600" spc="-10" dirty="0"/>
              <a:t>possible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271</Words>
  <Application>Microsoft Office PowerPoint</Application>
  <PresentationFormat>On-screen Show (16:9)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Rounded MT Bold</vt:lpstr>
      <vt:lpstr>Calibri</vt:lpstr>
      <vt:lpstr>Office Theme</vt:lpstr>
      <vt:lpstr>Greater Illinois  chapter</vt:lpstr>
      <vt:lpstr>Sponsoring the Greater Illinois  Chapter</vt:lpstr>
      <vt:lpstr>Sponsorship Benefits</vt:lpstr>
      <vt:lpstr>Become a sponsor</vt:lpstr>
      <vt:lpstr>Sponsors make it possible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Chorvat</dc:creator>
  <cp:lastModifiedBy>Brad Willkie</cp:lastModifiedBy>
  <cp:revision>2</cp:revision>
  <dcterms:created xsi:type="dcterms:W3CDTF">2023-07-20T19:55:37Z</dcterms:created>
  <dcterms:modified xsi:type="dcterms:W3CDTF">2023-07-20T20:14:05Z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2023-07-20T00:00:00Z</vt:filetime>
  </property>
  <property fmtid="{D5CDD505-2E9C-101B-9397-08002B2CF9AE}" pid="5" name="Producer">
    <vt:lpwstr>Microsoft® PowerPoint® for Microsoft 365</vt:lpwstr>
  </property>
</Properties>
</file>