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4"/>
  </p:notesMasterIdLst>
  <p:handoutMasterIdLst>
    <p:handoutMasterId r:id="rId35"/>
  </p:handoutMasterIdLst>
  <p:sldIdLst>
    <p:sldId id="779" r:id="rId2"/>
    <p:sldId id="543" r:id="rId3"/>
    <p:sldId id="781" r:id="rId4"/>
    <p:sldId id="526" r:id="rId5"/>
    <p:sldId id="554" r:id="rId6"/>
    <p:sldId id="724" r:id="rId7"/>
    <p:sldId id="757" r:id="rId8"/>
    <p:sldId id="497" r:id="rId9"/>
    <p:sldId id="780" r:id="rId10"/>
    <p:sldId id="778" r:id="rId11"/>
    <p:sldId id="775" r:id="rId12"/>
    <p:sldId id="777" r:id="rId13"/>
    <p:sldId id="782" r:id="rId14"/>
    <p:sldId id="324" r:id="rId15"/>
    <p:sldId id="766" r:id="rId16"/>
    <p:sldId id="767" r:id="rId17"/>
    <p:sldId id="768" r:id="rId18"/>
    <p:sldId id="770" r:id="rId19"/>
    <p:sldId id="771" r:id="rId20"/>
    <p:sldId id="783" r:id="rId21"/>
    <p:sldId id="785" r:id="rId22"/>
    <p:sldId id="784" r:id="rId23"/>
    <p:sldId id="774" r:id="rId24"/>
    <p:sldId id="786" r:id="rId25"/>
    <p:sldId id="788" r:id="rId26"/>
    <p:sldId id="789" r:id="rId27"/>
    <p:sldId id="491" r:id="rId28"/>
    <p:sldId id="719" r:id="rId29"/>
    <p:sldId id="693" r:id="rId30"/>
    <p:sldId id="534" r:id="rId31"/>
    <p:sldId id="692" r:id="rId32"/>
    <p:sldId id="3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B72"/>
    <a:srgbClr val="2D3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119" d="100"/>
          <a:sy n="119" d="100"/>
        </p:scale>
        <p:origin x="8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3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147D5-6705-4D98-BA79-D52841E99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BCEC58-83F5-4477-9B57-3F46D8D6C0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FE6F7-5ED6-4872-8C77-AD1E409856D2}" type="datetimeFigureOut">
              <a:rPr lang="en-US" smtClean="0"/>
              <a:t>11/22/2022</a:t>
            </a:fld>
            <a:endParaRPr lang="en-US"/>
          </a:p>
        </p:txBody>
      </p:sp>
      <p:sp>
        <p:nvSpPr>
          <p:cNvPr id="4" name="Footer Placeholder 3">
            <a:extLst>
              <a:ext uri="{FF2B5EF4-FFF2-40B4-BE49-F238E27FC236}">
                <a16:creationId xmlns:a16="http://schemas.microsoft.com/office/drawing/2014/main" id="{051995CC-C5A0-4432-B8BF-8D8FF45D2C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F94123-AE7E-4379-A3F6-80864146D9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385FA-4F94-4068-9C09-78EF7D85B19F}" type="slidenum">
              <a:rPr lang="en-US" smtClean="0"/>
              <a:t>‹#›</a:t>
            </a:fld>
            <a:endParaRPr lang="en-US"/>
          </a:p>
        </p:txBody>
      </p:sp>
    </p:spTree>
    <p:extLst>
      <p:ext uri="{BB962C8B-B14F-4D97-AF65-F5344CB8AC3E}">
        <p14:creationId xmlns:p14="http://schemas.microsoft.com/office/powerpoint/2010/main" val="26724625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4C6F3-BB81-47A8-99E3-9BB2FDA6561A}" type="datetimeFigureOut">
              <a:rPr lang="en-US" smtClean="0"/>
              <a:t>11/22/2022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B3EBD-CF5D-4D28-B0FB-59EB85F068B5}" type="slidenum">
              <a:rPr lang="en-US" smtClean="0"/>
              <a:t>‹#›</a:t>
            </a:fld>
            <a:endParaRPr lang="en-US"/>
          </a:p>
        </p:txBody>
      </p:sp>
    </p:spTree>
    <p:extLst>
      <p:ext uri="{BB962C8B-B14F-4D97-AF65-F5344CB8AC3E}">
        <p14:creationId xmlns:p14="http://schemas.microsoft.com/office/powerpoint/2010/main" val="38063078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C8658195-333B-44CD-AD5F-53E65AEAB0D4}" type="slidenum">
              <a:rPr lang="en-US">
                <a:solidFill>
                  <a:prstClr val="black"/>
                </a:solidFill>
                <a:latin typeface="Calibri" panose="020F0502020204030204"/>
              </a:rPr>
              <a:pPr defTabSz="48330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4110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pPr defTabSz="483306">
              <a:defRPr/>
            </a:pPr>
            <a:fld id="{C8658195-333B-44CD-AD5F-53E65AEAB0D4}" type="slidenum">
              <a:rPr lang="en-US">
                <a:solidFill>
                  <a:prstClr val="black"/>
                </a:solidFill>
                <a:latin typeface="Calibri" panose="020F0502020204030204"/>
              </a:rPr>
              <a:pPr defTabSz="483306">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547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pPr defTabSz="483306">
              <a:defRPr/>
            </a:pPr>
            <a:fld id="{C8658195-333B-44CD-AD5F-53E65AEAB0D4}" type="slidenum">
              <a:rPr lang="en-US">
                <a:solidFill>
                  <a:prstClr val="black"/>
                </a:solidFill>
                <a:latin typeface="Calibri" panose="020F0502020204030204"/>
              </a:rPr>
              <a:pPr defTabSz="483306">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662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Linn </a:t>
            </a:r>
          </a:p>
          <a:p>
            <a:endParaRPr lang="en-US" dirty="0"/>
          </a:p>
          <a:p>
            <a:r>
              <a:rPr lang="en-US" dirty="0"/>
              <a:t>Here in this chart, in the 2</a:t>
            </a:r>
            <a:r>
              <a:rPr lang="en-US" baseline="30000" dirty="0"/>
              <a:t>nd</a:t>
            </a:r>
            <a:r>
              <a:rPr lang="en-US" dirty="0"/>
              <a:t> quarter of 2021, professional services businesses (like law firms) accounted for about 13.3% of the types of industries targeted by ransomware attacks. </a:t>
            </a:r>
          </a:p>
          <a:p>
            <a:r>
              <a:rPr lang="en-US" dirty="0"/>
              <a:t>We’ll talk more about what exactly  a ransomware attack is and what happens when a business suffers a ransomware attack, but for now, the takeaway here is simply that we are not immune. </a:t>
            </a:r>
          </a:p>
        </p:txBody>
      </p:sp>
      <p:sp>
        <p:nvSpPr>
          <p:cNvPr id="4" name="Slide Number Placeholder 3"/>
          <p:cNvSpPr>
            <a:spLocks noGrp="1"/>
          </p:cNvSpPr>
          <p:nvPr>
            <p:ph type="sldNum" sz="quarter" idx="5"/>
          </p:nvPr>
        </p:nvSpPr>
        <p:spPr/>
        <p:txBody>
          <a:bodyPr/>
          <a:lstStyle/>
          <a:p>
            <a:fld id="{BC40D7DE-6083-4DD6-AD18-3667BA8DA3BA}" type="slidenum">
              <a:rPr lang="en-US" smtClean="0"/>
              <a:t>7</a:t>
            </a:fld>
            <a:endParaRPr lang="en-US" dirty="0"/>
          </a:p>
        </p:txBody>
      </p:sp>
    </p:spTree>
    <p:extLst>
      <p:ext uri="{BB962C8B-B14F-4D97-AF65-F5344CB8AC3E}">
        <p14:creationId xmlns:p14="http://schemas.microsoft.com/office/powerpoint/2010/main" val="255432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Linn</a:t>
            </a:r>
          </a:p>
        </p:txBody>
      </p:sp>
      <p:sp>
        <p:nvSpPr>
          <p:cNvPr id="4" name="Slide Number Placeholder 3"/>
          <p:cNvSpPr>
            <a:spLocks noGrp="1"/>
          </p:cNvSpPr>
          <p:nvPr>
            <p:ph type="sldNum" sz="quarter" idx="5"/>
          </p:nvPr>
        </p:nvSpPr>
        <p:spPr/>
        <p:txBody>
          <a:bodyPr/>
          <a:lstStyle/>
          <a:p>
            <a:fld id="{BC40D7DE-6083-4DD6-AD18-3667BA8DA3BA}" type="slidenum">
              <a:rPr lang="en-US" smtClean="0"/>
              <a:t>14</a:t>
            </a:fld>
            <a:endParaRPr lang="en-US" dirty="0"/>
          </a:p>
        </p:txBody>
      </p:sp>
    </p:spTree>
    <p:extLst>
      <p:ext uri="{BB962C8B-B14F-4D97-AF65-F5344CB8AC3E}">
        <p14:creationId xmlns:p14="http://schemas.microsoft.com/office/powerpoint/2010/main" val="337719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Tree>
    <p:extLst>
      <p:ext uri="{BB962C8B-B14F-4D97-AF65-F5344CB8AC3E}">
        <p14:creationId xmlns:p14="http://schemas.microsoft.com/office/powerpoint/2010/main" val="419727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Tree>
    <p:extLst>
      <p:ext uri="{BB962C8B-B14F-4D97-AF65-F5344CB8AC3E}">
        <p14:creationId xmlns:p14="http://schemas.microsoft.com/office/powerpoint/2010/main" val="263716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C8658195-333B-44CD-AD5F-53E65AEAB0D4}" type="slidenum">
              <a:rPr lang="en-US">
                <a:solidFill>
                  <a:prstClr val="black"/>
                </a:solidFill>
                <a:latin typeface="Calibri" panose="020F0502020204030204"/>
              </a:rPr>
              <a:pPr defTabSz="483306">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0216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BBEB3B-CD30-4E43-8D25-92F85BB0A993}" type="slidenum">
              <a:rPr lang="en-US" smtClean="0"/>
              <a:pPr>
                <a:defRPr/>
              </a:pPr>
              <a:t>30</a:t>
            </a:fld>
            <a:endParaRPr lang="en-US" dirty="0"/>
          </a:p>
        </p:txBody>
      </p:sp>
    </p:spTree>
    <p:extLst>
      <p:ext uri="{BB962C8B-B14F-4D97-AF65-F5344CB8AC3E}">
        <p14:creationId xmlns:p14="http://schemas.microsoft.com/office/powerpoint/2010/main" val="516632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rc.com/index.cfm"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rc.com/index.cfm"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2A396F-0F5C-4362-83C7-5ED03933E42E}"/>
              </a:ext>
            </a:extLst>
          </p:cNvPr>
          <p:cNvSpPr/>
          <p:nvPr userDrawn="1"/>
        </p:nvSpPr>
        <p:spPr>
          <a:xfrm>
            <a:off x="146304" y="152400"/>
            <a:ext cx="8845296" cy="6524048"/>
          </a:xfrm>
          <a:prstGeom prst="rect">
            <a:avLst/>
          </a:prstGeom>
          <a:solidFill>
            <a:srgbClr val="2D3E4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45296" cy="31394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itle 7"/>
          <p:cNvSpPr txBox="1">
            <a:spLocks/>
          </p:cNvSpPr>
          <p:nvPr/>
        </p:nvSpPr>
        <p:spPr>
          <a:xfrm>
            <a:off x="775492" y="6484227"/>
            <a:ext cx="8118134" cy="192221"/>
          </a:xfrm>
          <a:prstGeom prst="rect">
            <a:avLst/>
          </a:prstGeom>
          <a:ln>
            <a:noFill/>
          </a:ln>
        </p:spPr>
        <p:txBody>
          <a:bodyPr vert="horz" lIns="0" tIns="0" rIns="0" bIns="0" anchor="t" anchorCtr="0">
            <a:noAutofit/>
          </a:bodyPr>
          <a:lstStyle>
            <a:lvl1pPr algn="l" rtl="0" eaLnBrk="1" latinLnBrk="0" hangingPunct="1">
              <a:spcBef>
                <a:spcPct val="0"/>
              </a:spcBef>
              <a:buNone/>
              <a:defRPr kumimoji="0" sz="4200" kern="1200">
                <a:solidFill>
                  <a:srgbClr val="56BB72"/>
                </a:solidFill>
                <a:latin typeface="Arial"/>
                <a:ea typeface="+mj-ea"/>
                <a:cs typeface="+mj-cs"/>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Georgia"/>
                <a:cs typeface="Georgia"/>
              </a:rPr>
              <a:t>Boston | Hartford | New York | Providence | Miami | Stamford | Los Angeles | </a:t>
            </a:r>
            <a:r>
              <a:rPr lang="en-US" sz="800" baseline="0" dirty="0">
                <a:solidFill>
                  <a:schemeClr val="bg1"/>
                </a:solidFill>
                <a:latin typeface="Georgia"/>
                <a:cs typeface="Georgia"/>
              </a:rPr>
              <a:t>Wilmington | Philadelphia | Albany </a:t>
            </a:r>
            <a:r>
              <a:rPr lang="en-US" sz="800" dirty="0">
                <a:solidFill>
                  <a:schemeClr val="bg1"/>
                </a:solidFill>
                <a:latin typeface="Georgia"/>
                <a:cs typeface="Georgia"/>
              </a:rPr>
              <a:t>| </a:t>
            </a:r>
            <a:r>
              <a:rPr lang="en-US" sz="800" b="1" dirty="0">
                <a:solidFill>
                  <a:schemeClr val="bg1"/>
                </a:solidFill>
                <a:latin typeface="Georgia"/>
                <a:cs typeface="Georgia"/>
              </a:rPr>
              <a:t>rc.com	                       </a:t>
            </a:r>
            <a:r>
              <a:rPr lang="en-US" sz="600" dirty="0">
                <a:solidFill>
                  <a:schemeClr val="bg1"/>
                </a:solidFill>
                <a:latin typeface="Georgia"/>
                <a:cs typeface="Georgia"/>
              </a:rPr>
              <a:t>© 2022 Robinson &amp; Cole </a:t>
            </a:r>
            <a:r>
              <a:rPr lang="en-US" sz="500" dirty="0">
                <a:solidFill>
                  <a:schemeClr val="bg1"/>
                </a:solidFill>
                <a:latin typeface="Georgia"/>
                <a:cs typeface="Georgia"/>
              </a:rPr>
              <a:t>LLP</a:t>
            </a:r>
            <a:r>
              <a:rPr lang="en-US" sz="600" dirty="0">
                <a:solidFill>
                  <a:schemeClr val="bg1"/>
                </a:solidFill>
                <a:latin typeface="Georgia"/>
                <a:cs typeface="Georgia"/>
              </a:rPr>
              <a:t> </a:t>
            </a:r>
          </a:p>
        </p:txBody>
      </p:sp>
      <p:pic>
        <p:nvPicPr>
          <p:cNvPr id="10" name="Picture 9">
            <a:extLst>
              <a:ext uri="{FF2B5EF4-FFF2-40B4-BE49-F238E27FC236}">
                <a16:creationId xmlns:a16="http://schemas.microsoft.com/office/drawing/2014/main" id="{3C730D9F-819E-4403-B4CD-CE04191C6C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8212" b="8381"/>
          <a:stretch/>
        </p:blipFill>
        <p:spPr>
          <a:xfrm>
            <a:off x="5607628" y="1645771"/>
            <a:ext cx="3383972" cy="4745885"/>
          </a:xfrm>
          <a:prstGeom prst="rect">
            <a:avLst/>
          </a:prstGeom>
        </p:spPr>
      </p:pic>
      <p:pic>
        <p:nvPicPr>
          <p:cNvPr id="17" name="Picture 16">
            <a:extLst>
              <a:ext uri="{FF2B5EF4-FFF2-40B4-BE49-F238E27FC236}">
                <a16:creationId xmlns:a16="http://schemas.microsoft.com/office/drawing/2014/main" id="{0A3CAC8A-4832-4A92-82B0-83B82FF31A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442" r="18212" b="8381"/>
          <a:stretch/>
        </p:blipFill>
        <p:spPr>
          <a:xfrm rot="10800000">
            <a:off x="1209" y="156420"/>
            <a:ext cx="3383972" cy="3272579"/>
          </a:xfrm>
          <a:prstGeom prst="rect">
            <a:avLst/>
          </a:prstGeom>
        </p:spPr>
      </p:pic>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28" y="869537"/>
            <a:ext cx="2889644" cy="336516"/>
          </a:xfrm>
          <a:prstGeom prst="rect">
            <a:avLst/>
          </a:prstGeom>
        </p:spPr>
      </p:pic>
      <p:sp>
        <p:nvSpPr>
          <p:cNvPr id="21" name="Rectangle 20">
            <a:extLst>
              <a:ext uri="{FF2B5EF4-FFF2-40B4-BE49-F238E27FC236}">
                <a16:creationId xmlns:a16="http://schemas.microsoft.com/office/drawing/2014/main" id="{38857ADF-D900-44F5-9737-96CC726F9ECE}"/>
              </a:ext>
            </a:extLst>
          </p:cNvPr>
          <p:cNvSpPr/>
          <p:nvPr userDrawn="1"/>
        </p:nvSpPr>
        <p:spPr>
          <a:xfrm>
            <a:off x="146304" y="2337848"/>
            <a:ext cx="8845296" cy="2479249"/>
          </a:xfrm>
          <a:prstGeom prst="rect">
            <a:avLst/>
          </a:prstGeom>
          <a:solidFill>
            <a:schemeClr val="bg1">
              <a:alpha val="78000"/>
            </a:schemeClr>
          </a:solidFill>
          <a:ln>
            <a:noFill/>
          </a:ln>
          <a:effectLst>
            <a:outerShdw blurRad="203200" dist="50800" dir="5400000" algn="ctr" rotWithShape="0">
              <a:srgbClr val="000000">
                <a:alpha val="21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Title 7">
            <a:extLst>
              <a:ext uri="{FF2B5EF4-FFF2-40B4-BE49-F238E27FC236}">
                <a16:creationId xmlns:a16="http://schemas.microsoft.com/office/drawing/2014/main" id="{34D094C4-48FA-47E9-AFB2-BA4FA86A0647}"/>
              </a:ext>
            </a:extLst>
          </p:cNvPr>
          <p:cNvSpPr>
            <a:spLocks noGrp="1"/>
          </p:cNvSpPr>
          <p:nvPr>
            <p:ph type="ctrTitle" hasCustomPrompt="1"/>
          </p:nvPr>
        </p:nvSpPr>
        <p:spPr>
          <a:xfrm>
            <a:off x="753546" y="2558875"/>
            <a:ext cx="7302388" cy="898680"/>
          </a:xfrm>
        </p:spPr>
        <p:txBody>
          <a:bodyPr lIns="0" tIns="0" rIns="0" bIns="0" anchor="b">
            <a:normAutofit/>
          </a:bodyPr>
          <a:lstStyle>
            <a:lvl1pPr algn="l">
              <a:defRPr sz="3300">
                <a:solidFill>
                  <a:schemeClr val="bg2">
                    <a:lumMod val="10000"/>
                  </a:schemeClr>
                </a:solidFill>
              </a:defRPr>
            </a:lvl1pPr>
          </a:lstStyle>
          <a:p>
            <a:r>
              <a:rPr lang="en-US" dirty="0"/>
              <a:t>Click</a:t>
            </a:r>
            <a:r>
              <a:rPr lang="en-US" baseline="0" dirty="0"/>
              <a:t> here to edit Master Title style</a:t>
            </a:r>
            <a:endParaRPr lang="en-US" dirty="0"/>
          </a:p>
        </p:txBody>
      </p:sp>
      <p:sp>
        <p:nvSpPr>
          <p:cNvPr id="23" name="Subtitle 8">
            <a:extLst>
              <a:ext uri="{FF2B5EF4-FFF2-40B4-BE49-F238E27FC236}">
                <a16:creationId xmlns:a16="http://schemas.microsoft.com/office/drawing/2014/main" id="{D3808708-AFFA-41C6-B2DC-2F01A06B0919}"/>
              </a:ext>
            </a:extLst>
          </p:cNvPr>
          <p:cNvSpPr>
            <a:spLocks noGrp="1"/>
          </p:cNvSpPr>
          <p:nvPr>
            <p:ph type="subTitle" idx="1" hasCustomPrompt="1"/>
          </p:nvPr>
        </p:nvSpPr>
        <p:spPr>
          <a:xfrm>
            <a:off x="772633" y="3573653"/>
            <a:ext cx="5881412" cy="300763"/>
          </a:xfrm>
        </p:spPr>
        <p:txBody>
          <a:bodyPr lIns="0" tIns="0" rIns="0" bIns="0">
            <a:normAutofit/>
          </a:bodyPr>
          <a:lstStyle>
            <a:lvl1pPr marL="0" indent="0" algn="l">
              <a:buNone/>
              <a:defRPr sz="1400" b="1" cap="all" spc="250" baseline="0">
                <a:solidFill>
                  <a:schemeClr val="bg2">
                    <a:lumMod val="1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nSpc>
                <a:spcPts val="2000"/>
              </a:lnSpc>
              <a:spcBef>
                <a:spcPts val="0"/>
              </a:spcBef>
            </a:pPr>
            <a:r>
              <a:rPr lang="en-US" sz="1600" cap="none" spc="100" dirty="0"/>
              <a:t>Click here to edit Master Subtitle style</a:t>
            </a:r>
          </a:p>
        </p:txBody>
      </p:sp>
      <p:sp>
        <p:nvSpPr>
          <p:cNvPr id="20" name="Text Placeholder 5">
            <a:extLst>
              <a:ext uri="{FF2B5EF4-FFF2-40B4-BE49-F238E27FC236}">
                <a16:creationId xmlns:a16="http://schemas.microsoft.com/office/drawing/2014/main" id="{F4F76DBB-64AC-4609-9183-B2066E5200E0}"/>
              </a:ext>
            </a:extLst>
          </p:cNvPr>
          <p:cNvSpPr>
            <a:spLocks noGrp="1"/>
          </p:cNvSpPr>
          <p:nvPr>
            <p:ph type="body" sz="quarter" idx="10" hasCustomPrompt="1"/>
          </p:nvPr>
        </p:nvSpPr>
        <p:spPr>
          <a:xfrm>
            <a:off x="780528" y="5570795"/>
            <a:ext cx="5881687" cy="371557"/>
          </a:xfrm>
        </p:spPr>
        <p:txBody>
          <a:bodyPr>
            <a:normAutofit/>
          </a:bodyPr>
          <a:lstStyle>
            <a:lvl1pPr marL="0" indent="0">
              <a:buNone/>
              <a:defRPr sz="1400">
                <a:solidFill>
                  <a:schemeClr val="bg1">
                    <a:lumMod val="95000"/>
                  </a:schemeClr>
                </a:solidFill>
              </a:defRPr>
            </a:lvl1pPr>
            <a:lvl2pPr marL="274320" indent="0">
              <a:buFont typeface="Arial" panose="020B0604020202020204" pitchFamily="34" charset="0"/>
              <a:buNone/>
              <a:defRPr sz="1400">
                <a:solidFill>
                  <a:schemeClr val="bg1"/>
                </a:solidFill>
              </a:defRPr>
            </a:lvl2pPr>
          </a:lstStyle>
          <a:p>
            <a:pPr lvl="0"/>
            <a:r>
              <a:rPr lang="en-US" dirty="0"/>
              <a:t>Presenter name | Presenter name | Presenter name</a:t>
            </a:r>
          </a:p>
        </p:txBody>
      </p:sp>
      <p:sp>
        <p:nvSpPr>
          <p:cNvPr id="5" name="Text Placeholder 4">
            <a:extLst>
              <a:ext uri="{FF2B5EF4-FFF2-40B4-BE49-F238E27FC236}">
                <a16:creationId xmlns:a16="http://schemas.microsoft.com/office/drawing/2014/main" id="{C1982E8B-6829-46AA-8E5E-269920E5253A}"/>
              </a:ext>
            </a:extLst>
          </p:cNvPr>
          <p:cNvSpPr>
            <a:spLocks noGrp="1"/>
          </p:cNvSpPr>
          <p:nvPr>
            <p:ph type="body" sz="quarter" idx="11" hasCustomPrompt="1"/>
          </p:nvPr>
        </p:nvSpPr>
        <p:spPr>
          <a:xfrm>
            <a:off x="7193655" y="5609669"/>
            <a:ext cx="1165972" cy="371557"/>
          </a:xfrm>
        </p:spPr>
        <p:txBody>
          <a:bodyPr>
            <a:normAutofit/>
          </a:bodyPr>
          <a:lstStyle>
            <a:lvl1pPr marL="0" indent="0" algn="r">
              <a:buNone/>
              <a:defRPr sz="1400">
                <a:solidFill>
                  <a:schemeClr val="bg1"/>
                </a:solidFill>
              </a:defRPr>
            </a:lvl1pPr>
          </a:lstStyle>
          <a:p>
            <a:pPr lvl="0"/>
            <a:r>
              <a:rPr lang="en-US" dirty="0"/>
              <a:t>Date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1"/>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33400"/>
            <a:ext cx="2743200" cy="5943600"/>
          </a:xfrm>
          <a:prstGeom prst="rect">
            <a:avLst/>
          </a:prstGeom>
          <a:solidFill>
            <a:schemeClr val="bg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chemeClr val="tx1"/>
                </a:solidFill>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1" name="Rectangle 20"/>
          <p:cNvSpPr>
            <a:spLocks noChangeArrowheads="1"/>
          </p:cNvSpPr>
          <p:nvPr/>
        </p:nvSpPr>
        <p:spPr bwMode="auto">
          <a:xfrm>
            <a:off x="157303" y="639633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3" name="Picture 2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6"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27"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1"/>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ctr" compatLnSpc="1"/>
          <a:lstStyle/>
          <a:p>
            <a:endParaRPr kumimoji="0" lang="en-US"/>
          </a:p>
        </p:txBody>
      </p:sp>
      <p:sp>
        <p:nvSpPr>
          <p:cNvPr id="8" name="Rectangle 7"/>
          <p:cNvSpPr/>
          <p:nvPr/>
        </p:nvSpPr>
        <p:spPr>
          <a:xfrm>
            <a:off x="152400" y="533400"/>
            <a:ext cx="2743200" cy="5953601"/>
          </a:xfrm>
          <a:prstGeom prst="rect">
            <a:avLst/>
          </a:prstGeom>
          <a:solidFill>
            <a:schemeClr val="bg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chemeClr val="tx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2" name="Rectangle 21"/>
          <p:cNvSpPr>
            <a:spLocks noChangeArrowheads="1"/>
          </p:cNvSpPr>
          <p:nvPr/>
        </p:nvSpPr>
        <p:spPr bwMode="auto">
          <a:xfrm>
            <a:off x="149352" y="639633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5" name="Picture 2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7"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28"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9"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10"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 name="Vertical Title 1"/>
          <p:cNvSpPr>
            <a:spLocks noGrp="1"/>
          </p:cNvSpPr>
          <p:nvPr>
            <p:ph type="title" orient="vert"/>
          </p:nvPr>
        </p:nvSpPr>
        <p:spPr>
          <a:xfrm>
            <a:off x="7296150" y="304801"/>
            <a:ext cx="1543050" cy="5851525"/>
          </a:xfrm>
        </p:spPr>
        <p:txBody>
          <a:bodyPr vert="eaVert"/>
          <a:lstStyle/>
          <a:p>
            <a:r>
              <a:rPr kumimoji="0" lang="en-US"/>
              <a:t>Click to edit Master title style</a:t>
            </a:r>
          </a:p>
        </p:txBody>
      </p:sp>
      <p:pic>
        <p:nvPicPr>
          <p:cNvPr id="15" name="Picture 1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8"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1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a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433" y="244906"/>
            <a:ext cx="2785367" cy="4694333"/>
          </a:xfrm>
        </p:spPr>
        <p:txBody>
          <a:bodyPr anchor="t"/>
          <a:lstStyle>
            <a:lvl1pPr>
              <a:lnSpc>
                <a:spcPct val="90000"/>
              </a:lnSpc>
              <a:defRPr sz="2200" b="1" baseline="0">
                <a:solidFill>
                  <a:schemeClr val="accent4"/>
                </a:solidFill>
                <a:latin typeface="+mj-lt"/>
                <a:cs typeface="Arial" pitchFamily="34" charset="0"/>
              </a:defRPr>
            </a:lvl1pPr>
          </a:lstStyle>
          <a:p>
            <a:r>
              <a:rPr lang="en-US"/>
              <a:t>Click to edit Master title style</a:t>
            </a:r>
            <a:endParaRPr lang="en-US" dirty="0"/>
          </a:p>
        </p:txBody>
      </p:sp>
      <p:sp>
        <p:nvSpPr>
          <p:cNvPr id="7" name="Text Placeholder 6"/>
          <p:cNvSpPr>
            <a:spLocks noGrp="1"/>
          </p:cNvSpPr>
          <p:nvPr>
            <p:ph type="body" sz="quarter" idx="11"/>
          </p:nvPr>
        </p:nvSpPr>
        <p:spPr>
          <a:xfrm>
            <a:off x="3048000" y="244906"/>
            <a:ext cx="2754864" cy="4694333"/>
          </a:xfrm>
        </p:spPr>
        <p:txBody>
          <a:bodyPr/>
          <a:lstStyle>
            <a:lvl1pPr marL="0" indent="0">
              <a:lnSpc>
                <a:spcPct val="90000"/>
              </a:lnSpc>
              <a:defRPr sz="1800" b="1" baseline="0">
                <a:solidFill>
                  <a:schemeClr val="accent4"/>
                </a:solidFill>
                <a:latin typeface="+mj-lt"/>
                <a:cs typeface="Arial" pitchFamily="34" charset="0"/>
              </a:defRPr>
            </a:lvl1pPr>
            <a:lvl2pPr>
              <a:defRPr>
                <a:latin typeface="NP Simple Bold"/>
                <a:cs typeface="NP Simple Bold"/>
              </a:defRPr>
            </a:lvl2pPr>
            <a:lvl3pPr>
              <a:defRPr>
                <a:latin typeface="NP Simple Bold"/>
                <a:cs typeface="NP Simple Bold"/>
              </a:defRPr>
            </a:lvl3pPr>
            <a:lvl4pPr>
              <a:defRPr>
                <a:latin typeface="NP Simple Bold"/>
                <a:cs typeface="NP Simple Bold"/>
              </a:defRPr>
            </a:lvl4pPr>
            <a:lvl5pPr>
              <a:defRPr>
                <a:latin typeface="NP Simple Bold"/>
                <a:cs typeface="NP Simple Bold"/>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5867400" y="244906"/>
            <a:ext cx="2819400" cy="4694333"/>
          </a:xfrm>
        </p:spPr>
        <p:txBody>
          <a:bodyPr>
            <a:normAutofit/>
          </a:bodyPr>
          <a:lstStyle>
            <a:lvl1pPr marL="0" indent="0">
              <a:lnSpc>
                <a:spcPct val="90000"/>
              </a:lnSpc>
              <a:spcAft>
                <a:spcPts val="0"/>
              </a:spcAft>
              <a:defRPr sz="1800" b="1" baseline="0">
                <a:solidFill>
                  <a:schemeClr val="accent4"/>
                </a:solidFill>
                <a:latin typeface="+mj-lt"/>
                <a:cs typeface="Arial" pitchFamily="34" charset="0"/>
              </a:defRPr>
            </a:lvl1pPr>
            <a:lvl2pPr>
              <a:defRPr>
                <a:latin typeface="NP Simple Bold"/>
                <a:cs typeface="NP Simple Bold"/>
              </a:defRPr>
            </a:lvl2pPr>
            <a:lvl3pPr>
              <a:defRPr>
                <a:latin typeface="NP Simple Bold"/>
                <a:cs typeface="NP Simple Bold"/>
              </a:defRPr>
            </a:lvl3pPr>
            <a:lvl4pPr>
              <a:defRPr>
                <a:latin typeface="NP Simple Bold"/>
                <a:cs typeface="NP Simple Bold"/>
              </a:defRPr>
            </a:lvl4pPr>
            <a:lvl5pPr>
              <a:defRPr>
                <a:latin typeface="NP Simple Bold"/>
                <a:cs typeface="NP Simple Bold"/>
              </a:defRPr>
            </a:lvl5pPr>
          </a:lstStyle>
          <a:p>
            <a:pPr lvl="0"/>
            <a:r>
              <a:rPr lang="en-US"/>
              <a:t>Click to edit Master text styles</a:t>
            </a:r>
          </a:p>
        </p:txBody>
      </p:sp>
    </p:spTree>
    <p:extLst>
      <p:ext uri="{BB962C8B-B14F-4D97-AF65-F5344CB8AC3E}">
        <p14:creationId xmlns:p14="http://schemas.microsoft.com/office/powerpoint/2010/main" val="8269378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17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2A396F-0F5C-4362-83C7-5ED03933E42E}"/>
              </a:ext>
            </a:extLst>
          </p:cNvPr>
          <p:cNvSpPr/>
          <p:nvPr userDrawn="1"/>
        </p:nvSpPr>
        <p:spPr>
          <a:xfrm>
            <a:off x="146304" y="152400"/>
            <a:ext cx="8845296" cy="6524048"/>
          </a:xfrm>
          <a:prstGeom prst="rect">
            <a:avLst/>
          </a:prstGeom>
          <a:solidFill>
            <a:srgbClr val="2D3E4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45296" cy="31394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itle 7"/>
          <p:cNvSpPr txBox="1">
            <a:spLocks/>
          </p:cNvSpPr>
          <p:nvPr/>
        </p:nvSpPr>
        <p:spPr>
          <a:xfrm>
            <a:off x="775492" y="6484227"/>
            <a:ext cx="8118134" cy="192221"/>
          </a:xfrm>
          <a:prstGeom prst="rect">
            <a:avLst/>
          </a:prstGeom>
          <a:ln>
            <a:noFill/>
          </a:ln>
        </p:spPr>
        <p:txBody>
          <a:bodyPr vert="horz" lIns="0" tIns="0" rIns="0" bIns="0" anchor="t" anchorCtr="0">
            <a:noAutofit/>
          </a:bodyPr>
          <a:lstStyle>
            <a:lvl1pPr algn="l" rtl="0" eaLnBrk="1" latinLnBrk="0" hangingPunct="1">
              <a:spcBef>
                <a:spcPct val="0"/>
              </a:spcBef>
              <a:buNone/>
              <a:defRPr kumimoji="0" sz="4200" kern="1200">
                <a:solidFill>
                  <a:srgbClr val="56BB72"/>
                </a:solidFill>
                <a:latin typeface="Arial"/>
                <a:ea typeface="+mj-ea"/>
                <a:cs typeface="+mj-cs"/>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Georgia"/>
                <a:cs typeface="Georgia"/>
              </a:rPr>
              <a:t>Boston | Hartford | New York | Providence | Miami | Stamford | Los Angeles | </a:t>
            </a:r>
            <a:r>
              <a:rPr lang="en-US" sz="800" baseline="0" dirty="0">
                <a:solidFill>
                  <a:schemeClr val="bg1"/>
                </a:solidFill>
                <a:latin typeface="Georgia"/>
                <a:cs typeface="Georgia"/>
              </a:rPr>
              <a:t>Wilmington | Philadelphia | Albany </a:t>
            </a:r>
            <a:r>
              <a:rPr lang="en-US" sz="800" dirty="0">
                <a:solidFill>
                  <a:schemeClr val="bg1"/>
                </a:solidFill>
                <a:latin typeface="Georgia"/>
                <a:cs typeface="Georgia"/>
              </a:rPr>
              <a:t>| </a:t>
            </a:r>
            <a:r>
              <a:rPr lang="en-US" sz="800" b="1" dirty="0">
                <a:solidFill>
                  <a:schemeClr val="bg1"/>
                </a:solidFill>
                <a:latin typeface="Georgia"/>
                <a:cs typeface="Georgia"/>
              </a:rPr>
              <a:t>rc.com	                       </a:t>
            </a:r>
            <a:r>
              <a:rPr lang="en-US" sz="600" dirty="0">
                <a:solidFill>
                  <a:schemeClr val="bg1"/>
                </a:solidFill>
                <a:latin typeface="Georgia"/>
                <a:cs typeface="Georgia"/>
              </a:rPr>
              <a:t>© 2022 Robinson &amp; Cole </a:t>
            </a:r>
            <a:r>
              <a:rPr lang="en-US" sz="500" dirty="0">
                <a:solidFill>
                  <a:schemeClr val="bg1"/>
                </a:solidFill>
                <a:latin typeface="Georgia"/>
                <a:cs typeface="Georgia"/>
              </a:rPr>
              <a:t>LLP</a:t>
            </a:r>
            <a:r>
              <a:rPr lang="en-US" sz="600" dirty="0">
                <a:solidFill>
                  <a:schemeClr val="bg1"/>
                </a:solidFill>
                <a:latin typeface="Georgia"/>
                <a:cs typeface="Georgia"/>
              </a:rPr>
              <a:t> </a:t>
            </a:r>
          </a:p>
        </p:txBody>
      </p:sp>
      <p:pic>
        <p:nvPicPr>
          <p:cNvPr id="10" name="Picture 9">
            <a:extLst>
              <a:ext uri="{FF2B5EF4-FFF2-40B4-BE49-F238E27FC236}">
                <a16:creationId xmlns:a16="http://schemas.microsoft.com/office/drawing/2014/main" id="{3C730D9F-819E-4403-B4CD-CE04191C6C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8212" b="8381"/>
          <a:stretch/>
        </p:blipFill>
        <p:spPr>
          <a:xfrm>
            <a:off x="5607628" y="1645771"/>
            <a:ext cx="3383972" cy="4745885"/>
          </a:xfrm>
          <a:prstGeom prst="rect">
            <a:avLst/>
          </a:prstGeom>
        </p:spPr>
      </p:pic>
      <p:pic>
        <p:nvPicPr>
          <p:cNvPr id="17" name="Picture 16">
            <a:extLst>
              <a:ext uri="{FF2B5EF4-FFF2-40B4-BE49-F238E27FC236}">
                <a16:creationId xmlns:a16="http://schemas.microsoft.com/office/drawing/2014/main" id="{0A3CAC8A-4832-4A92-82B0-83B82FF31A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442" r="18212" b="8381"/>
          <a:stretch/>
        </p:blipFill>
        <p:spPr>
          <a:xfrm rot="10800000">
            <a:off x="1209" y="156420"/>
            <a:ext cx="3383972" cy="3272579"/>
          </a:xfrm>
          <a:prstGeom prst="rect">
            <a:avLst/>
          </a:prstGeom>
        </p:spPr>
      </p:pic>
      <p:sp>
        <p:nvSpPr>
          <p:cNvPr id="4" name="Rectangle 3">
            <a:extLst>
              <a:ext uri="{FF2B5EF4-FFF2-40B4-BE49-F238E27FC236}">
                <a16:creationId xmlns:a16="http://schemas.microsoft.com/office/drawing/2014/main" id="{81DC0907-23DE-4238-B67D-B85DF51E0F3F}"/>
              </a:ext>
            </a:extLst>
          </p:cNvPr>
          <p:cNvSpPr/>
          <p:nvPr userDrawn="1"/>
        </p:nvSpPr>
        <p:spPr>
          <a:xfrm>
            <a:off x="146304" y="546755"/>
            <a:ext cx="4708500" cy="1187777"/>
          </a:xfrm>
          <a:prstGeom prst="rect">
            <a:avLst/>
          </a:prstGeom>
          <a:gradFill flip="none" rotWithShape="1">
            <a:gsLst>
              <a:gs pos="0">
                <a:schemeClr val="bg1"/>
              </a:gs>
              <a:gs pos="55000">
                <a:schemeClr val="bg1">
                  <a:alpha val="73000"/>
                </a:schemeClr>
              </a:gs>
              <a:gs pos="100000">
                <a:schemeClr val="tx1">
                  <a:lumMod val="100000"/>
                  <a:alpha val="3000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022" y="280305"/>
            <a:ext cx="2173960" cy="1720675"/>
          </a:xfrm>
          <a:prstGeom prst="rect">
            <a:avLst/>
          </a:prstGeom>
        </p:spPr>
      </p:pic>
      <p:sp>
        <p:nvSpPr>
          <p:cNvPr id="23" name="Rectangle 22">
            <a:extLst>
              <a:ext uri="{FF2B5EF4-FFF2-40B4-BE49-F238E27FC236}">
                <a16:creationId xmlns:a16="http://schemas.microsoft.com/office/drawing/2014/main" id="{660B14EE-1B92-47C6-B9A7-6EC584521B0A}"/>
              </a:ext>
            </a:extLst>
          </p:cNvPr>
          <p:cNvSpPr/>
          <p:nvPr userDrawn="1"/>
        </p:nvSpPr>
        <p:spPr>
          <a:xfrm>
            <a:off x="146304" y="2337848"/>
            <a:ext cx="8845296" cy="2479249"/>
          </a:xfrm>
          <a:prstGeom prst="rect">
            <a:avLst/>
          </a:prstGeom>
          <a:solidFill>
            <a:schemeClr val="bg1">
              <a:alpha val="78000"/>
            </a:schemeClr>
          </a:solidFill>
          <a:ln>
            <a:noFill/>
          </a:ln>
          <a:effectLst>
            <a:outerShdw blurRad="203200" dist="50800" dir="5400000" algn="ctr" rotWithShape="0">
              <a:srgbClr val="000000">
                <a:alpha val="21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itle 7">
            <a:extLst>
              <a:ext uri="{FF2B5EF4-FFF2-40B4-BE49-F238E27FC236}">
                <a16:creationId xmlns:a16="http://schemas.microsoft.com/office/drawing/2014/main" id="{5201E301-D1A0-411C-8B4A-E19C49CCA2E4}"/>
              </a:ext>
            </a:extLst>
          </p:cNvPr>
          <p:cNvSpPr>
            <a:spLocks noGrp="1"/>
          </p:cNvSpPr>
          <p:nvPr>
            <p:ph type="ctrTitle" hasCustomPrompt="1"/>
          </p:nvPr>
        </p:nvSpPr>
        <p:spPr>
          <a:xfrm>
            <a:off x="753546" y="2558875"/>
            <a:ext cx="7302388" cy="898680"/>
          </a:xfrm>
        </p:spPr>
        <p:txBody>
          <a:bodyPr lIns="0" tIns="0" rIns="0" bIns="0" anchor="b">
            <a:normAutofit/>
          </a:bodyPr>
          <a:lstStyle>
            <a:lvl1pPr algn="l">
              <a:defRPr sz="3300">
                <a:solidFill>
                  <a:schemeClr val="bg2">
                    <a:lumMod val="10000"/>
                  </a:schemeClr>
                </a:solidFill>
              </a:defRPr>
            </a:lvl1pPr>
          </a:lstStyle>
          <a:p>
            <a:r>
              <a:rPr lang="en-US" dirty="0"/>
              <a:t>Click</a:t>
            </a:r>
            <a:r>
              <a:rPr lang="en-US" baseline="0" dirty="0"/>
              <a:t> here to edit Master Title style</a:t>
            </a:r>
            <a:endParaRPr lang="en-US" dirty="0"/>
          </a:p>
        </p:txBody>
      </p:sp>
      <p:sp>
        <p:nvSpPr>
          <p:cNvPr id="25" name="Subtitle 8">
            <a:extLst>
              <a:ext uri="{FF2B5EF4-FFF2-40B4-BE49-F238E27FC236}">
                <a16:creationId xmlns:a16="http://schemas.microsoft.com/office/drawing/2014/main" id="{0D351454-1861-40F1-BE05-25096C738561}"/>
              </a:ext>
            </a:extLst>
          </p:cNvPr>
          <p:cNvSpPr>
            <a:spLocks noGrp="1"/>
          </p:cNvSpPr>
          <p:nvPr>
            <p:ph type="subTitle" idx="1" hasCustomPrompt="1"/>
          </p:nvPr>
        </p:nvSpPr>
        <p:spPr>
          <a:xfrm>
            <a:off x="772633" y="3573653"/>
            <a:ext cx="5881412" cy="300763"/>
          </a:xfrm>
        </p:spPr>
        <p:txBody>
          <a:bodyPr lIns="0" tIns="0" rIns="0" bIns="0">
            <a:normAutofit/>
          </a:bodyPr>
          <a:lstStyle>
            <a:lvl1pPr marL="0" indent="0" algn="l">
              <a:buNone/>
              <a:defRPr sz="1400" b="1" cap="all" spc="250" baseline="0">
                <a:solidFill>
                  <a:schemeClr val="bg2">
                    <a:lumMod val="1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nSpc>
                <a:spcPts val="2000"/>
              </a:lnSpc>
              <a:spcBef>
                <a:spcPts val="0"/>
              </a:spcBef>
            </a:pPr>
            <a:r>
              <a:rPr lang="en-US" sz="1600" cap="none" spc="100" dirty="0"/>
              <a:t>Click here to edit Master Subtitle style</a:t>
            </a:r>
          </a:p>
        </p:txBody>
      </p:sp>
      <p:sp>
        <p:nvSpPr>
          <p:cNvPr id="26" name="Text Placeholder 5">
            <a:extLst>
              <a:ext uri="{FF2B5EF4-FFF2-40B4-BE49-F238E27FC236}">
                <a16:creationId xmlns:a16="http://schemas.microsoft.com/office/drawing/2014/main" id="{D7405595-A260-45ED-907F-5474952CDAB7}"/>
              </a:ext>
            </a:extLst>
          </p:cNvPr>
          <p:cNvSpPr>
            <a:spLocks noGrp="1"/>
          </p:cNvSpPr>
          <p:nvPr>
            <p:ph type="body" sz="quarter" idx="10" hasCustomPrompt="1"/>
          </p:nvPr>
        </p:nvSpPr>
        <p:spPr>
          <a:xfrm>
            <a:off x="784373" y="5563216"/>
            <a:ext cx="5881687" cy="371557"/>
          </a:xfrm>
        </p:spPr>
        <p:txBody>
          <a:bodyPr>
            <a:normAutofit/>
          </a:bodyPr>
          <a:lstStyle>
            <a:lvl1pPr marL="0" indent="0">
              <a:buNone/>
              <a:defRPr sz="1400">
                <a:solidFill>
                  <a:schemeClr val="bg1"/>
                </a:solidFill>
              </a:defRPr>
            </a:lvl1pPr>
            <a:lvl2pPr marL="274320" indent="0">
              <a:buFont typeface="Arial" panose="020B0604020202020204" pitchFamily="34" charset="0"/>
              <a:buNone/>
              <a:defRPr sz="1400">
                <a:solidFill>
                  <a:schemeClr val="bg1"/>
                </a:solidFill>
              </a:defRPr>
            </a:lvl2pPr>
          </a:lstStyle>
          <a:p>
            <a:pPr lvl="0"/>
            <a:r>
              <a:rPr lang="en-US" dirty="0"/>
              <a:t>Presenter name | Presenter name | Presenter name</a:t>
            </a:r>
          </a:p>
        </p:txBody>
      </p:sp>
      <p:sp>
        <p:nvSpPr>
          <p:cNvPr id="20" name="Text Placeholder 4">
            <a:extLst>
              <a:ext uri="{FF2B5EF4-FFF2-40B4-BE49-F238E27FC236}">
                <a16:creationId xmlns:a16="http://schemas.microsoft.com/office/drawing/2014/main" id="{FDC0DCB1-D135-4126-A631-B1E1D4D7DD4D}"/>
              </a:ext>
            </a:extLst>
          </p:cNvPr>
          <p:cNvSpPr>
            <a:spLocks noGrp="1"/>
          </p:cNvSpPr>
          <p:nvPr>
            <p:ph type="body" sz="quarter" idx="11" hasCustomPrompt="1"/>
          </p:nvPr>
        </p:nvSpPr>
        <p:spPr>
          <a:xfrm>
            <a:off x="7193655" y="5575570"/>
            <a:ext cx="1165972" cy="371557"/>
          </a:xfrm>
        </p:spPr>
        <p:txBody>
          <a:bodyPr>
            <a:normAutofit/>
          </a:bodyPr>
          <a:lstStyle>
            <a:lvl1pPr marL="0" indent="0" algn="r">
              <a:buNone/>
              <a:defRPr sz="1400">
                <a:solidFill>
                  <a:schemeClr val="bg1"/>
                </a:solidFill>
              </a:defRPr>
            </a:lvl1pPr>
          </a:lstStyle>
          <a:p>
            <a:pPr lvl="0"/>
            <a:r>
              <a:rPr lang="en-US" dirty="0"/>
              <a:t>Date</a:t>
            </a:r>
          </a:p>
        </p:txBody>
      </p:sp>
    </p:spTree>
    <p:extLst>
      <p:ext uri="{BB962C8B-B14F-4D97-AF65-F5344CB8AC3E}">
        <p14:creationId xmlns:p14="http://schemas.microsoft.com/office/powerpoint/2010/main" val="269530470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8" name="Picture 1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9"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20"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extLst>
      <p:ext uri="{BB962C8B-B14F-4D97-AF65-F5344CB8AC3E}">
        <p14:creationId xmlns:p14="http://schemas.microsoft.com/office/powerpoint/2010/main" val="431776236"/>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569B3CA-B9B9-4A50-8181-D34D6114331E}"/>
              </a:ext>
            </a:extLst>
          </p:cNvPr>
          <p:cNvSpPr/>
          <p:nvPr userDrawn="1"/>
        </p:nvSpPr>
        <p:spPr>
          <a:xfrm>
            <a:off x="146304" y="152400"/>
            <a:ext cx="8845296" cy="6524048"/>
          </a:xfrm>
          <a:prstGeom prst="rect">
            <a:avLst/>
          </a:prstGeom>
          <a:solidFill>
            <a:srgbClr val="2D3E4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a:spLocks noChangeArrowheads="1"/>
          </p:cNvSpPr>
          <p:nvPr/>
        </p:nvSpPr>
        <p:spPr bwMode="auto">
          <a:xfrm>
            <a:off x="156578"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Picture 2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31"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32"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pic>
        <p:nvPicPr>
          <p:cNvPr id="18" name="Picture 17">
            <a:extLst>
              <a:ext uri="{FF2B5EF4-FFF2-40B4-BE49-F238E27FC236}">
                <a16:creationId xmlns:a16="http://schemas.microsoft.com/office/drawing/2014/main" id="{6A39833C-07C8-4646-BFE2-5A592BCDFBB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8212" b="8381"/>
          <a:stretch/>
        </p:blipFill>
        <p:spPr>
          <a:xfrm>
            <a:off x="5607628" y="1645771"/>
            <a:ext cx="3383972" cy="4745885"/>
          </a:xfrm>
          <a:prstGeom prst="rect">
            <a:avLst/>
          </a:prstGeom>
        </p:spPr>
      </p:pic>
      <p:pic>
        <p:nvPicPr>
          <p:cNvPr id="22" name="Picture 21">
            <a:extLst>
              <a:ext uri="{FF2B5EF4-FFF2-40B4-BE49-F238E27FC236}">
                <a16:creationId xmlns:a16="http://schemas.microsoft.com/office/drawing/2014/main" id="{0CC444D6-499D-48AD-AFB4-21979AEEA7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8442" r="18212" b="8381"/>
          <a:stretch/>
        </p:blipFill>
        <p:spPr>
          <a:xfrm rot="10800000">
            <a:off x="1209" y="156420"/>
            <a:ext cx="3383972" cy="3272579"/>
          </a:xfrm>
          <a:prstGeom prst="rect">
            <a:avLst/>
          </a:prstGeom>
        </p:spPr>
      </p:pic>
      <p:sp>
        <p:nvSpPr>
          <p:cNvPr id="23" name="Rectangle 22">
            <a:extLst>
              <a:ext uri="{FF2B5EF4-FFF2-40B4-BE49-F238E27FC236}">
                <a16:creationId xmlns:a16="http://schemas.microsoft.com/office/drawing/2014/main" id="{5EC9188C-80E7-48D0-BC54-23D7C4488662}"/>
              </a:ext>
            </a:extLst>
          </p:cNvPr>
          <p:cNvSpPr/>
          <p:nvPr userDrawn="1"/>
        </p:nvSpPr>
        <p:spPr>
          <a:xfrm>
            <a:off x="146304" y="2234153"/>
            <a:ext cx="8845296" cy="2220798"/>
          </a:xfrm>
          <a:prstGeom prst="rect">
            <a:avLst/>
          </a:prstGeom>
          <a:solidFill>
            <a:schemeClr val="bg1">
              <a:alpha val="78000"/>
            </a:schemeClr>
          </a:solidFill>
          <a:ln>
            <a:noFill/>
          </a:ln>
          <a:effectLst>
            <a:outerShdw blurRad="203200" dist="50800" dir="5400000" algn="ctr" rotWithShape="0">
              <a:srgbClr val="000000">
                <a:alpha val="21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itle 7">
            <a:extLst>
              <a:ext uri="{FF2B5EF4-FFF2-40B4-BE49-F238E27FC236}">
                <a16:creationId xmlns:a16="http://schemas.microsoft.com/office/drawing/2014/main" id="{076F189E-7831-4E19-A6D2-BB2A13C8DAE9}"/>
              </a:ext>
            </a:extLst>
          </p:cNvPr>
          <p:cNvSpPr>
            <a:spLocks noGrp="1"/>
          </p:cNvSpPr>
          <p:nvPr>
            <p:ph type="ctrTitle" hasCustomPrompt="1"/>
          </p:nvPr>
        </p:nvSpPr>
        <p:spPr>
          <a:xfrm>
            <a:off x="753546" y="2558875"/>
            <a:ext cx="7302388" cy="898680"/>
          </a:xfrm>
        </p:spPr>
        <p:txBody>
          <a:bodyPr lIns="0" tIns="0" rIns="0" bIns="0" anchor="b">
            <a:normAutofit/>
          </a:bodyPr>
          <a:lstStyle>
            <a:lvl1pPr algn="l">
              <a:defRPr sz="3300">
                <a:solidFill>
                  <a:schemeClr val="bg2">
                    <a:lumMod val="10000"/>
                  </a:schemeClr>
                </a:solidFill>
              </a:defRPr>
            </a:lvl1pPr>
          </a:lstStyle>
          <a:p>
            <a:r>
              <a:rPr lang="en-US" dirty="0"/>
              <a:t>Click</a:t>
            </a:r>
            <a:r>
              <a:rPr lang="en-US" baseline="0" dirty="0"/>
              <a:t> here to edit Master Title style</a:t>
            </a:r>
            <a:endParaRPr lang="en-US" dirty="0"/>
          </a:p>
        </p:txBody>
      </p:sp>
      <p:sp>
        <p:nvSpPr>
          <p:cNvPr id="25" name="Subtitle 8">
            <a:extLst>
              <a:ext uri="{FF2B5EF4-FFF2-40B4-BE49-F238E27FC236}">
                <a16:creationId xmlns:a16="http://schemas.microsoft.com/office/drawing/2014/main" id="{7581ED7C-C467-41EC-8824-B38A6FEE2648}"/>
              </a:ext>
            </a:extLst>
          </p:cNvPr>
          <p:cNvSpPr>
            <a:spLocks noGrp="1"/>
          </p:cNvSpPr>
          <p:nvPr>
            <p:ph type="subTitle" idx="1" hasCustomPrompt="1"/>
          </p:nvPr>
        </p:nvSpPr>
        <p:spPr>
          <a:xfrm>
            <a:off x="772633" y="3752762"/>
            <a:ext cx="5881412" cy="500582"/>
          </a:xfrm>
        </p:spPr>
        <p:txBody>
          <a:bodyPr lIns="0" tIns="0" rIns="0" bIns="0">
            <a:normAutofit/>
          </a:bodyPr>
          <a:lstStyle>
            <a:lvl1pPr marL="0" indent="0" algn="l">
              <a:buNone/>
              <a:defRPr sz="1400" b="1" cap="all" spc="250" baseline="0">
                <a:solidFill>
                  <a:schemeClr val="bg2">
                    <a:lumMod val="1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nSpc>
                <a:spcPts val="2000"/>
              </a:lnSpc>
              <a:spcBef>
                <a:spcPts val="0"/>
              </a:spcBef>
            </a:pPr>
            <a:r>
              <a:rPr lang="en-US" sz="1600" cap="none" spc="100" dirty="0"/>
              <a:t>Click here to edit Master Subtitle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809625"/>
          </a:xfrm>
        </p:spPr>
        <p:txBody>
          <a:bodyPr/>
          <a:lstStyle/>
          <a:p>
            <a:r>
              <a:rPr kumimoji="0" lang="en-US"/>
              <a:t>Click to edit Master title style</a:t>
            </a:r>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566672"/>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Content Placeholder 11"/>
          <p:cNvSpPr>
            <a:spLocks noGrp="1"/>
          </p:cNvSpPr>
          <p:nvPr>
            <p:ph sz="half" idx="2"/>
          </p:nvPr>
        </p:nvSpPr>
        <p:spPr>
          <a:xfrm>
            <a:off x="4800600" y="1566672"/>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4"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15"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
        <p:nvSpPr>
          <p:cNvPr id="13" name="Rectangle 12"/>
          <p:cNvSpPr>
            <a:spLocks noChangeArrowheads="1"/>
          </p:cNvSpPr>
          <p:nvPr/>
        </p:nvSpPr>
        <p:spPr bwMode="auto">
          <a:xfrm>
            <a:off x="152400" y="152400"/>
            <a:ext cx="8833104" cy="126431"/>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13" name="Rectangle 12"/>
          <p:cNvSpPr>
            <a:spLocks noChangeArrowheads="1"/>
          </p:cNvSpPr>
          <p:nvPr/>
        </p:nvSpPr>
        <p:spPr bwMode="auto">
          <a:xfrm>
            <a:off x="145923"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476826"/>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91330" y="1476826"/>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a:xfrm>
            <a:off x="301752" y="304801"/>
            <a:ext cx="8534400" cy="838200"/>
          </a:xfrm>
        </p:spPr>
        <p:txBody>
          <a:bodyPr rtlCol="0" anchor="ctr" anchorCtr="0"/>
          <a:lstStyle/>
          <a:p>
            <a:r>
              <a:rPr kumimoji="0" lang="en-US"/>
              <a:t>Click to edit Master title style</a:t>
            </a:r>
            <a:endParaRPr kumimoji="0" lang="en-US" dirty="0"/>
          </a:p>
        </p:txBody>
      </p:sp>
      <p:pic>
        <p:nvPicPr>
          <p:cNvPr id="28" name="Picture 2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30"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31"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76226"/>
            <a:ext cx="8534400" cy="914400"/>
          </a:xfrm>
        </p:spPr>
        <p:txBody>
          <a:bodyPr/>
          <a:lstStyle/>
          <a:p>
            <a:r>
              <a:rPr kumimoji="0" lang="en-US"/>
              <a:t>Click to edit Master title style</a:t>
            </a:r>
            <a:endParaRPr kumimoji="0" lang="en-US"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7"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f Note">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7"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
        <p:nvSpPr>
          <p:cNvPr id="2" name="TextBox 1">
            <a:extLst>
              <a:ext uri="{FF2B5EF4-FFF2-40B4-BE49-F238E27FC236}">
                <a16:creationId xmlns:a16="http://schemas.microsoft.com/office/drawing/2014/main" id="{F703315D-4834-41C3-80E6-19C01B2548FC}"/>
              </a:ext>
            </a:extLst>
          </p:cNvPr>
          <p:cNvSpPr txBox="1"/>
          <p:nvPr userDrawn="1"/>
        </p:nvSpPr>
        <p:spPr>
          <a:xfrm>
            <a:off x="361950" y="1527142"/>
            <a:ext cx="8394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We note that in this presentation we are only providing general information; the information contained in this presentation does not constitute legal advice. No attorney-client relationship has been created. If legal advice or other assistance is required, please contact us directly. </a:t>
            </a:r>
          </a:p>
          <a:p>
            <a:endParaRPr lang="en-US" dirty="0"/>
          </a:p>
        </p:txBody>
      </p:sp>
      <p:sp>
        <p:nvSpPr>
          <p:cNvPr id="4" name="TextBox 3">
            <a:extLst>
              <a:ext uri="{FF2B5EF4-FFF2-40B4-BE49-F238E27FC236}">
                <a16:creationId xmlns:a16="http://schemas.microsoft.com/office/drawing/2014/main" id="{9A22618F-88AF-4443-8D8C-83F78B7AB9C8}"/>
              </a:ext>
            </a:extLst>
          </p:cNvPr>
          <p:cNvSpPr txBox="1"/>
          <p:nvPr userDrawn="1"/>
        </p:nvSpPr>
        <p:spPr>
          <a:xfrm>
            <a:off x="361950" y="433632"/>
            <a:ext cx="8041064" cy="661720"/>
          </a:xfrm>
          <a:prstGeom prst="rect">
            <a:avLst/>
          </a:prstGeom>
          <a:noFill/>
        </p:spPr>
        <p:txBody>
          <a:bodyPr wrap="square" rtlCol="0">
            <a:spAutoFit/>
          </a:bodyPr>
          <a:lstStyle/>
          <a:p>
            <a:r>
              <a:rPr lang="en-US" sz="3700" dirty="0">
                <a:solidFill>
                  <a:srgbClr val="57BB72"/>
                </a:solidFill>
              </a:rPr>
              <a:t>Of Note</a:t>
            </a:r>
          </a:p>
        </p:txBody>
      </p:sp>
    </p:spTree>
    <p:extLst>
      <p:ext uri="{BB962C8B-B14F-4D97-AF65-F5344CB8AC3E}">
        <p14:creationId xmlns:p14="http://schemas.microsoft.com/office/powerpoint/2010/main" val="22015713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6220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3" name="Picture 1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5"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16"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hyperlink" Target="http://www.rc.com/index.cf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126" y="639838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316747"/>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01752" y="304800"/>
            <a:ext cx="8534400" cy="866775"/>
          </a:xfrm>
          <a:prstGeom prst="rect">
            <a:avLst/>
          </a:prstGeom>
        </p:spPr>
        <p:txBody>
          <a:bodyPr vert="horz"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27" name="Picture 26">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8" name="Footer Placeholder 4"/>
          <p:cNvSpPr>
            <a:spLocks noGrp="1"/>
          </p:cNvSpPr>
          <p:nvPr>
            <p:ph type="ftr" sz="quarter" idx="3"/>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lang="en-US"/>
          </a:p>
        </p:txBody>
      </p:sp>
      <p:sp>
        <p:nvSpPr>
          <p:cNvPr id="2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3" r:id="rId4"/>
    <p:sldLayoutId id="2147483664" r:id="rId5"/>
    <p:sldLayoutId id="2147483665" r:id="rId6"/>
    <p:sldLayoutId id="2147483666" r:id="rId7"/>
    <p:sldLayoutId id="2147483674" r:id="rId8"/>
    <p:sldLayoutId id="2147483667" r:id="rId9"/>
    <p:sldLayoutId id="2147483668" r:id="rId10"/>
    <p:sldLayoutId id="2147483669" r:id="rId11"/>
    <p:sldLayoutId id="2147483670" r:id="rId12"/>
    <p:sldLayoutId id="2147483671" r:id="rId13"/>
    <p:sldLayoutId id="2147483675" r:id="rId14"/>
  </p:sldLayoutIdLst>
  <p:transition>
    <p:wipe dir="r"/>
  </p:transition>
  <p:hf hdr="0" ftr="0" dt="0"/>
  <p:txStyles>
    <p:titleStyle>
      <a:lvl1pPr algn="l" rtl="0" eaLnBrk="1" latinLnBrk="0" hangingPunct="1">
        <a:spcBef>
          <a:spcPct val="0"/>
        </a:spcBef>
        <a:buNone/>
        <a:defRPr kumimoji="0" sz="3300" kern="1200">
          <a:solidFill>
            <a:schemeClr val="accent1"/>
          </a:solidFill>
          <a:latin typeface="Arial"/>
          <a:ea typeface="+mj-ea"/>
          <a:cs typeface="+mj-cs"/>
        </a:defRPr>
      </a:lvl1pPr>
    </p:titleStyle>
    <p:bodyStyle>
      <a:lvl1pPr marL="274320" indent="-274320" algn="l" rtl="0" eaLnBrk="1" latinLnBrk="0" hangingPunct="1">
        <a:spcBef>
          <a:spcPct val="20000"/>
        </a:spcBef>
        <a:buClr>
          <a:schemeClr val="tx1"/>
        </a:buClr>
        <a:buSzPct val="85000"/>
        <a:buFont typeface="Wingdings 2"/>
        <a:buChar char=""/>
        <a:defRPr kumimoji="0" sz="2700" kern="1200">
          <a:solidFill>
            <a:schemeClr val="tx1"/>
          </a:solidFill>
          <a:latin typeface="Arial"/>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1"/>
          </a:solidFill>
          <a:latin typeface="Arial"/>
          <a:ea typeface="+mn-ea"/>
          <a:cs typeface="+mn-cs"/>
        </a:defRPr>
      </a:lvl2pPr>
      <a:lvl3pPr marL="822960" indent="-228600" algn="l" rtl="0" eaLnBrk="1" latinLnBrk="0" hangingPunct="1">
        <a:spcBef>
          <a:spcPct val="20000"/>
        </a:spcBef>
        <a:buClr>
          <a:schemeClr val="tx1"/>
        </a:buClr>
        <a:buSzPct val="75000"/>
        <a:buFont typeface="Lucida Grande"/>
        <a:buChar char="●"/>
        <a:defRPr kumimoji="0" sz="2000" kern="1200">
          <a:solidFill>
            <a:schemeClr val="tx1"/>
          </a:solidFill>
          <a:latin typeface="Arial"/>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1"/>
          </a:solidFill>
          <a:latin typeface="Arial"/>
          <a:ea typeface="+mn-ea"/>
          <a:cs typeface="+mn-cs"/>
        </a:defRPr>
      </a:lvl4pPr>
      <a:lvl5pPr marL="1371600" indent="-228600" algn="l" rtl="0" eaLnBrk="1" latinLnBrk="0" hangingPunct="1">
        <a:spcBef>
          <a:spcPct val="20000"/>
        </a:spcBef>
        <a:buClr>
          <a:schemeClr val="tx1"/>
        </a:buClr>
        <a:buFontTx/>
        <a:buChar char="•"/>
        <a:defRPr kumimoji="0" sz="1800" kern="1200">
          <a:solidFill>
            <a:schemeClr val="tx1"/>
          </a:solidFill>
          <a:latin typeface="Arial"/>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telierdesfuturs.org/horschamp/what-if-water-got-hacked/"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ivateinternetaccess.com/blog/study-confirms-companies-with-poor-privacy-practices-are-more-likely-to-suffer-data-breach/"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thesecretrealtruth.blogspot.com/2016/10/zero-day-cms-joomla.html" TargetMode="External"/><Relationship Id="rId5" Type="http://schemas.openxmlformats.org/officeDocument/2006/relationships/image" Target="../media/image20.jpg"/><Relationship Id="rId4" Type="http://schemas.openxmlformats.org/officeDocument/2006/relationships/hyperlink" Target="http://cyberbuzz.com/smishing-vishing-phishing-3-types-fraud-need-safeguar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pngall.com/cybersecurity-png/download/4066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edium.com/iron-bastion/email-impersonation-scams-phishing-what-your-staff-can-do-6d0c12661143"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asnimnews.com/en/news/2018/12/02/1889503/iran-allocates-3-5-bln-for-medicine-medical-equipment-imports" TargetMode="External"/><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dwarkaparichay.blogspot.com/2017/03/conference-on-cyberlaw-cybersecurity.html"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iphonemod.net/digital-health.html"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en.wikipedia.org/wiki/File:Magnifying_glass_icon_mgx2.svg"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fabiusmaximus.com/2017/05/13/skip-the-hysteria-what-you-need-to-know-about-the-big-ransomware-attack/" TargetMode="Externa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arcel-waldvogel.ch/2018/09/26/ransomware-ist-anders/"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A60B-F40A-4917-9B8D-2FB4F37ABC0E}"/>
              </a:ext>
            </a:extLst>
          </p:cNvPr>
          <p:cNvSpPr>
            <a:spLocks noGrp="1"/>
          </p:cNvSpPr>
          <p:nvPr>
            <p:ph type="ctrTitle"/>
          </p:nvPr>
        </p:nvSpPr>
        <p:spPr/>
        <p:txBody>
          <a:bodyPr>
            <a:normAutofit fontScale="90000"/>
          </a:bodyPr>
          <a:lstStyle/>
          <a:p>
            <a:r>
              <a:rPr lang="en-US" b="1" dirty="0"/>
              <a:t>Recent Cybersecurity Trends In Healthcare</a:t>
            </a:r>
          </a:p>
        </p:txBody>
      </p:sp>
      <p:sp>
        <p:nvSpPr>
          <p:cNvPr id="3" name="Subtitle 2">
            <a:extLst>
              <a:ext uri="{FF2B5EF4-FFF2-40B4-BE49-F238E27FC236}">
                <a16:creationId xmlns:a16="http://schemas.microsoft.com/office/drawing/2014/main" id="{F6D4CF5D-5626-471B-A3DD-EE3E3C1A87CD}"/>
              </a:ext>
            </a:extLst>
          </p:cNvPr>
          <p:cNvSpPr>
            <a:spLocks noGrp="1"/>
          </p:cNvSpPr>
          <p:nvPr>
            <p:ph type="subTitle" idx="1"/>
          </p:nvPr>
        </p:nvSpPr>
        <p:spPr/>
        <p:txBody>
          <a:bodyPr/>
          <a:lstStyle/>
          <a:p>
            <a:r>
              <a:rPr lang="en-US" dirty="0"/>
              <a:t>Keynote address</a:t>
            </a:r>
          </a:p>
        </p:txBody>
      </p:sp>
      <p:sp>
        <p:nvSpPr>
          <p:cNvPr id="4" name="Text Placeholder 3">
            <a:extLst>
              <a:ext uri="{FF2B5EF4-FFF2-40B4-BE49-F238E27FC236}">
                <a16:creationId xmlns:a16="http://schemas.microsoft.com/office/drawing/2014/main" id="{9EB93691-2747-404E-9B33-8953D815B585}"/>
              </a:ext>
            </a:extLst>
          </p:cNvPr>
          <p:cNvSpPr>
            <a:spLocks noGrp="1"/>
          </p:cNvSpPr>
          <p:nvPr>
            <p:ph type="body" sz="quarter" idx="10"/>
          </p:nvPr>
        </p:nvSpPr>
        <p:spPr>
          <a:xfrm>
            <a:off x="780528" y="5303521"/>
            <a:ext cx="5881687" cy="638832"/>
          </a:xfrm>
        </p:spPr>
        <p:txBody>
          <a:bodyPr>
            <a:normAutofit/>
          </a:bodyPr>
          <a:lstStyle/>
          <a:p>
            <a:r>
              <a:rPr lang="en-US" dirty="0"/>
              <a:t>Linn F. Freedman, Esq.</a:t>
            </a:r>
          </a:p>
          <a:p>
            <a:r>
              <a:rPr lang="en-US" dirty="0"/>
              <a:t>HFMA MA-RI &amp; NEHIA Joint Compliance Conference</a:t>
            </a:r>
          </a:p>
        </p:txBody>
      </p:sp>
      <p:sp>
        <p:nvSpPr>
          <p:cNvPr id="5" name="Text Placeholder 4">
            <a:extLst>
              <a:ext uri="{FF2B5EF4-FFF2-40B4-BE49-F238E27FC236}">
                <a16:creationId xmlns:a16="http://schemas.microsoft.com/office/drawing/2014/main" id="{0E77B841-995F-4804-AE13-46500CECED51}"/>
              </a:ext>
            </a:extLst>
          </p:cNvPr>
          <p:cNvSpPr>
            <a:spLocks noGrp="1"/>
          </p:cNvSpPr>
          <p:nvPr>
            <p:ph type="body" sz="quarter" idx="11"/>
          </p:nvPr>
        </p:nvSpPr>
        <p:spPr>
          <a:xfrm>
            <a:off x="6235337" y="5609669"/>
            <a:ext cx="2124290" cy="371557"/>
          </a:xfrm>
        </p:spPr>
        <p:txBody>
          <a:bodyPr>
            <a:normAutofit/>
          </a:bodyPr>
          <a:lstStyle/>
          <a:p>
            <a:r>
              <a:rPr lang="en-US" dirty="0"/>
              <a:t>November 30, 2022</a:t>
            </a:r>
          </a:p>
        </p:txBody>
      </p:sp>
    </p:spTree>
    <p:extLst>
      <p:ext uri="{BB962C8B-B14F-4D97-AF65-F5344CB8AC3E}">
        <p14:creationId xmlns:p14="http://schemas.microsoft.com/office/powerpoint/2010/main" val="2553552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39DB-E731-401B-AFFA-C6FC1F27E043}"/>
              </a:ext>
            </a:extLst>
          </p:cNvPr>
          <p:cNvSpPr>
            <a:spLocks noGrp="1"/>
          </p:cNvSpPr>
          <p:nvPr>
            <p:ph type="title"/>
          </p:nvPr>
        </p:nvSpPr>
        <p:spPr/>
        <p:txBody>
          <a:bodyPr/>
          <a:lstStyle/>
          <a:p>
            <a:r>
              <a:rPr lang="en-US" b="1" dirty="0"/>
              <a:t>Recent Trends In Healthcare Attacks</a:t>
            </a:r>
          </a:p>
        </p:txBody>
      </p:sp>
      <p:sp>
        <p:nvSpPr>
          <p:cNvPr id="3" name="Content Placeholder 2">
            <a:extLst>
              <a:ext uri="{FF2B5EF4-FFF2-40B4-BE49-F238E27FC236}">
                <a16:creationId xmlns:a16="http://schemas.microsoft.com/office/drawing/2014/main" id="{0A95EBCD-8D2A-4714-8493-47CBA3262ABE}"/>
              </a:ext>
            </a:extLst>
          </p:cNvPr>
          <p:cNvSpPr>
            <a:spLocks noGrp="1"/>
          </p:cNvSpPr>
          <p:nvPr>
            <p:ph sz="quarter" idx="1"/>
          </p:nvPr>
        </p:nvSpPr>
        <p:spPr/>
        <p:txBody>
          <a:bodyPr/>
          <a:lstStyle/>
          <a:p>
            <a:r>
              <a:rPr lang="en-US" dirty="0"/>
              <a:t>Shift away from large targets towards small, midsized, and specialty facilities with weaker defenses</a:t>
            </a:r>
          </a:p>
          <a:p>
            <a:r>
              <a:rPr lang="en-US" dirty="0"/>
              <a:t>Third-party Electronic Medical Record (EMR) systems have emerged as a common target for attackers</a:t>
            </a:r>
          </a:p>
          <a:p>
            <a:r>
              <a:rPr lang="en-US" dirty="0"/>
              <a:t>Consolidation of major hospital systems with common IT systems has led to larger impacts from data breaches</a:t>
            </a:r>
          </a:p>
          <a:p>
            <a:pPr lvl="1">
              <a:buFont typeface="Wingdings" panose="05000000000000000000" pitchFamily="2" charset="2"/>
              <a:buChar char="Ø"/>
            </a:pPr>
            <a:r>
              <a:rPr lang="en-US" dirty="0"/>
              <a:t>Critical Insight Jan-June 2022 Healthcare Breach Report </a:t>
            </a:r>
          </a:p>
          <a:p>
            <a:endParaRPr lang="en-US" dirty="0"/>
          </a:p>
        </p:txBody>
      </p:sp>
    </p:spTree>
    <p:extLst>
      <p:ext uri="{BB962C8B-B14F-4D97-AF65-F5344CB8AC3E}">
        <p14:creationId xmlns:p14="http://schemas.microsoft.com/office/powerpoint/2010/main" val="231903063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CE59-8B9C-4467-8604-65DF6498800E}"/>
              </a:ext>
            </a:extLst>
          </p:cNvPr>
          <p:cNvSpPr>
            <a:spLocks noGrp="1"/>
          </p:cNvSpPr>
          <p:nvPr>
            <p:ph type="title"/>
          </p:nvPr>
        </p:nvSpPr>
        <p:spPr/>
        <p:txBody>
          <a:bodyPr/>
          <a:lstStyle/>
          <a:p>
            <a:r>
              <a:rPr lang="en-US" b="1" dirty="0"/>
              <a:t>Recent Healthcare Cyberattacks </a:t>
            </a:r>
          </a:p>
        </p:txBody>
      </p:sp>
      <p:sp>
        <p:nvSpPr>
          <p:cNvPr id="3" name="Content Placeholder 2">
            <a:extLst>
              <a:ext uri="{FF2B5EF4-FFF2-40B4-BE49-F238E27FC236}">
                <a16:creationId xmlns:a16="http://schemas.microsoft.com/office/drawing/2014/main" id="{DAEE5B84-504F-48BD-B674-904711BB8A00}"/>
              </a:ext>
            </a:extLst>
          </p:cNvPr>
          <p:cNvSpPr>
            <a:spLocks noGrp="1"/>
          </p:cNvSpPr>
          <p:nvPr>
            <p:ph sz="quarter" idx="1"/>
          </p:nvPr>
        </p:nvSpPr>
        <p:spPr/>
        <p:txBody>
          <a:bodyPr/>
          <a:lstStyle/>
          <a:p>
            <a:r>
              <a:rPr lang="en-US" dirty="0"/>
              <a:t>In October 2022, </a:t>
            </a:r>
            <a:r>
              <a:rPr lang="en-US" dirty="0" err="1"/>
              <a:t>CommonSpirit</a:t>
            </a:r>
            <a:r>
              <a:rPr lang="en-US" dirty="0"/>
              <a:t> Health, the second largest US Hospital chain, suffered a ransomware attack that affected its Electronic Medical Record (EMR) system</a:t>
            </a:r>
          </a:p>
          <a:p>
            <a:pPr lvl="1"/>
            <a:r>
              <a:rPr lang="en-US" dirty="0"/>
              <a:t>Several providers had to reschedule patient appointments </a:t>
            </a:r>
          </a:p>
          <a:p>
            <a:pPr lvl="1"/>
            <a:r>
              <a:rPr lang="en-US" dirty="0"/>
              <a:t>At least one hospital delayed critical procedures</a:t>
            </a:r>
          </a:p>
          <a:p>
            <a:pPr lvl="1"/>
            <a:r>
              <a:rPr lang="en-US" dirty="0"/>
              <a:t>At least one hospital diverted ambulances</a:t>
            </a:r>
          </a:p>
          <a:p>
            <a:pPr lvl="1"/>
            <a:endParaRPr lang="en-US" dirty="0"/>
          </a:p>
        </p:txBody>
      </p:sp>
      <p:pic>
        <p:nvPicPr>
          <p:cNvPr id="5" name="Picture 4">
            <a:extLst>
              <a:ext uri="{FF2B5EF4-FFF2-40B4-BE49-F238E27FC236}">
                <a16:creationId xmlns:a16="http://schemas.microsoft.com/office/drawing/2014/main" id="{8E6544F9-28C7-4DF7-BD5B-095447EFAB7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22288" y="4572000"/>
            <a:ext cx="3672714" cy="1680027"/>
          </a:xfrm>
          <a:prstGeom prst="rect">
            <a:avLst/>
          </a:prstGeom>
        </p:spPr>
      </p:pic>
    </p:spTree>
    <p:extLst>
      <p:ext uri="{BB962C8B-B14F-4D97-AF65-F5344CB8AC3E}">
        <p14:creationId xmlns:p14="http://schemas.microsoft.com/office/powerpoint/2010/main" val="416506432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CE59-8B9C-4467-8604-65DF6498800E}"/>
              </a:ext>
            </a:extLst>
          </p:cNvPr>
          <p:cNvSpPr>
            <a:spLocks noGrp="1"/>
          </p:cNvSpPr>
          <p:nvPr>
            <p:ph type="title"/>
          </p:nvPr>
        </p:nvSpPr>
        <p:spPr/>
        <p:txBody>
          <a:bodyPr/>
          <a:lstStyle/>
          <a:p>
            <a:r>
              <a:rPr lang="en-US" b="1" dirty="0"/>
              <a:t>Recent Healthcare Cyberattacks – Cont. </a:t>
            </a:r>
          </a:p>
        </p:txBody>
      </p:sp>
      <p:sp>
        <p:nvSpPr>
          <p:cNvPr id="3" name="Content Placeholder 2">
            <a:extLst>
              <a:ext uri="{FF2B5EF4-FFF2-40B4-BE49-F238E27FC236}">
                <a16:creationId xmlns:a16="http://schemas.microsoft.com/office/drawing/2014/main" id="{DAEE5B84-504F-48BD-B674-904711BB8A00}"/>
              </a:ext>
            </a:extLst>
          </p:cNvPr>
          <p:cNvSpPr>
            <a:spLocks noGrp="1"/>
          </p:cNvSpPr>
          <p:nvPr>
            <p:ph sz="quarter" idx="1"/>
          </p:nvPr>
        </p:nvSpPr>
        <p:spPr/>
        <p:txBody>
          <a:bodyPr/>
          <a:lstStyle/>
          <a:p>
            <a:r>
              <a:rPr lang="en-US" dirty="0"/>
              <a:t>Ascension St. Vincent’s Coastal Cardiology in Georgia is currently remediating a ransomware attack that affected its EMR systems</a:t>
            </a:r>
          </a:p>
          <a:p>
            <a:r>
              <a:rPr lang="en-US" dirty="0"/>
              <a:t>As a result</a:t>
            </a:r>
          </a:p>
          <a:p>
            <a:pPr lvl="1"/>
            <a:r>
              <a:rPr lang="en-US" dirty="0"/>
              <a:t>An unknown number of patients had their PHI stolen, including medical records, Social Security numbers, insurance, and billing information</a:t>
            </a:r>
          </a:p>
          <a:p>
            <a:pPr lvl="8"/>
            <a:endParaRPr lang="en-US" dirty="0"/>
          </a:p>
        </p:txBody>
      </p:sp>
      <p:pic>
        <p:nvPicPr>
          <p:cNvPr id="5" name="Picture 4">
            <a:extLst>
              <a:ext uri="{FF2B5EF4-FFF2-40B4-BE49-F238E27FC236}">
                <a16:creationId xmlns:a16="http://schemas.microsoft.com/office/drawing/2014/main" id="{E52BB81D-573A-4F93-AB7E-9B798384845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9654" y="4268376"/>
            <a:ext cx="2917012" cy="1461340"/>
          </a:xfrm>
          <a:prstGeom prst="rect">
            <a:avLst/>
          </a:prstGeom>
        </p:spPr>
      </p:pic>
    </p:spTree>
    <p:extLst>
      <p:ext uri="{BB962C8B-B14F-4D97-AF65-F5344CB8AC3E}">
        <p14:creationId xmlns:p14="http://schemas.microsoft.com/office/powerpoint/2010/main" val="274258904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08E3-D90A-4066-BD24-57240C364683}"/>
              </a:ext>
            </a:extLst>
          </p:cNvPr>
          <p:cNvSpPr>
            <a:spLocks noGrp="1"/>
          </p:cNvSpPr>
          <p:nvPr>
            <p:ph type="title"/>
          </p:nvPr>
        </p:nvSpPr>
        <p:spPr/>
        <p:txBody>
          <a:bodyPr/>
          <a:lstStyle/>
          <a:p>
            <a:r>
              <a:rPr lang="en-US" dirty="0"/>
              <a:t>Recent Healthcare Cyberattacks—Cont.</a:t>
            </a:r>
          </a:p>
        </p:txBody>
      </p:sp>
      <p:sp>
        <p:nvSpPr>
          <p:cNvPr id="3" name="Content Placeholder 2">
            <a:extLst>
              <a:ext uri="{FF2B5EF4-FFF2-40B4-BE49-F238E27FC236}">
                <a16:creationId xmlns:a16="http://schemas.microsoft.com/office/drawing/2014/main" id="{FAA21894-1443-4331-8225-FB27338D1BCC}"/>
              </a:ext>
            </a:extLst>
          </p:cNvPr>
          <p:cNvSpPr>
            <a:spLocks noGrp="1"/>
          </p:cNvSpPr>
          <p:nvPr>
            <p:ph sz="quarter" idx="1"/>
          </p:nvPr>
        </p:nvSpPr>
        <p:spPr/>
        <p:txBody>
          <a:bodyPr/>
          <a:lstStyle/>
          <a:p>
            <a:r>
              <a:rPr lang="en-US" dirty="0"/>
              <a:t>Shields Health Care Group</a:t>
            </a:r>
          </a:p>
          <a:p>
            <a:pPr lvl="1"/>
            <a:r>
              <a:rPr lang="en-US" dirty="0"/>
              <a:t>June, 2022</a:t>
            </a:r>
          </a:p>
          <a:p>
            <a:pPr lvl="1"/>
            <a:r>
              <a:rPr lang="en-US" dirty="0"/>
              <a:t>Affected 2,000,000 patients</a:t>
            </a:r>
          </a:p>
          <a:p>
            <a:pPr lvl="1"/>
            <a:r>
              <a:rPr lang="en-US" dirty="0"/>
              <a:t>Health information exfiltrated</a:t>
            </a:r>
          </a:p>
          <a:p>
            <a:pPr lvl="1"/>
            <a:r>
              <a:rPr lang="en-US" dirty="0"/>
              <a:t>Name, SSN, DOB, address, provider information, diagnosis, billing information, insurance information, medical and treatment information</a:t>
            </a:r>
          </a:p>
          <a:p>
            <a:pPr lvl="1"/>
            <a:r>
              <a:rPr lang="en-US" dirty="0"/>
              <a:t>Faces class action lawsuit</a:t>
            </a:r>
          </a:p>
        </p:txBody>
      </p:sp>
    </p:spTree>
    <p:extLst>
      <p:ext uri="{BB962C8B-B14F-4D97-AF65-F5344CB8AC3E}">
        <p14:creationId xmlns:p14="http://schemas.microsoft.com/office/powerpoint/2010/main" val="43909328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0140404-2723-41C7-BE38-775D7A22F3A2}"/>
              </a:ext>
            </a:extLst>
          </p:cNvPr>
          <p:cNvSpPr>
            <a:spLocks noGrp="1"/>
          </p:cNvSpPr>
          <p:nvPr>
            <p:ph type="title"/>
          </p:nvPr>
        </p:nvSpPr>
        <p:spPr/>
        <p:txBody>
          <a:bodyPr/>
          <a:lstStyle/>
          <a:p>
            <a:r>
              <a:rPr lang="en-US" altLang="en-US" b="1">
                <a:latin typeface="Arial" panose="020B0604020202020204" pitchFamily="34" charset="0"/>
              </a:rPr>
              <a:t>Ransomware</a:t>
            </a:r>
          </a:p>
        </p:txBody>
      </p:sp>
      <p:sp>
        <p:nvSpPr>
          <p:cNvPr id="51203" name="Content Placeholder 2">
            <a:extLst>
              <a:ext uri="{FF2B5EF4-FFF2-40B4-BE49-F238E27FC236}">
                <a16:creationId xmlns:a16="http://schemas.microsoft.com/office/drawing/2014/main" id="{0044C912-ED8C-4570-B3ED-8808AFE85842}"/>
              </a:ext>
            </a:extLst>
          </p:cNvPr>
          <p:cNvSpPr>
            <a:spLocks noGrp="1"/>
          </p:cNvSpPr>
          <p:nvPr>
            <p:ph sz="quarter" idx="1"/>
          </p:nvPr>
        </p:nvSpPr>
        <p:spPr>
          <a:xfrm>
            <a:off x="301625" y="1527175"/>
            <a:ext cx="8504238" cy="4572000"/>
          </a:xfrm>
        </p:spPr>
        <p:txBody>
          <a:bodyPr/>
          <a:lstStyle/>
          <a:p>
            <a:r>
              <a:rPr lang="en-US" altLang="en-US">
                <a:latin typeface="Arial" panose="020B0604020202020204" pitchFamily="34" charset="0"/>
              </a:rPr>
              <a:t>Ransomware is a type of malicious software that threatens to publish the victim's data or perpetually block access to it unless a ransom is paid (usually in bitcoin). </a:t>
            </a:r>
          </a:p>
          <a:p>
            <a:r>
              <a:rPr lang="en-US" altLang="en-US">
                <a:latin typeface="Arial" panose="020B0604020202020204" pitchFamily="34" charset="0"/>
              </a:rPr>
              <a:t>Victims are at risk of losing their files, but may also experience financial loss due to paying the ransom, lost productivity, IT costs, legal fees, network modifications, and/or the purchase of credit monitoring services for employees/patients.</a:t>
            </a:r>
          </a:p>
          <a:p>
            <a:pPr lvl="1"/>
            <a:endParaRPr lang="en-US" altLang="en-US">
              <a:latin typeface="Arial" panose="020B0604020202020204" pitchFamily="34" charset="0"/>
            </a:endParaRPr>
          </a:p>
        </p:txBody>
      </p:sp>
      <p:pic>
        <p:nvPicPr>
          <p:cNvPr id="51204" name="Picture 2" descr="C:\Users\ratti\AppData\Local\Microsoft\Windows\Temporary Internet Files\Content.IE5\EFAEONPN\Antu_bitcoin-qt.svg[1].png">
            <a:extLst>
              <a:ext uri="{FF2B5EF4-FFF2-40B4-BE49-F238E27FC236}">
                <a16:creationId xmlns:a16="http://schemas.microsoft.com/office/drawing/2014/main" id="{780D10D4-FA45-4C7C-8517-1756F500E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4ABD-E4D2-42D2-87EA-DBFA4ADE2068}"/>
              </a:ext>
            </a:extLst>
          </p:cNvPr>
          <p:cNvSpPr>
            <a:spLocks noGrp="1"/>
          </p:cNvSpPr>
          <p:nvPr>
            <p:ph type="title"/>
          </p:nvPr>
        </p:nvSpPr>
        <p:spPr/>
        <p:txBody>
          <a:bodyPr>
            <a:normAutofit fontScale="90000"/>
          </a:bodyPr>
          <a:lstStyle/>
          <a:p>
            <a:r>
              <a:rPr lang="en-US" b="1" dirty="0"/>
              <a:t>How do Ransomware Attacks Occur? </a:t>
            </a:r>
            <a:br>
              <a:rPr lang="en-US" dirty="0"/>
            </a:br>
            <a:endParaRPr lang="en-US" dirty="0"/>
          </a:p>
        </p:txBody>
      </p:sp>
      <p:sp>
        <p:nvSpPr>
          <p:cNvPr id="3" name="Content Placeholder 2">
            <a:extLst>
              <a:ext uri="{FF2B5EF4-FFF2-40B4-BE49-F238E27FC236}">
                <a16:creationId xmlns:a16="http://schemas.microsoft.com/office/drawing/2014/main" id="{555F724F-C85B-4D3F-A521-63E62A0B92C4}"/>
              </a:ext>
            </a:extLst>
          </p:cNvPr>
          <p:cNvSpPr>
            <a:spLocks noGrp="1"/>
          </p:cNvSpPr>
          <p:nvPr>
            <p:ph sz="quarter" idx="1"/>
          </p:nvPr>
        </p:nvSpPr>
        <p:spPr>
          <a:xfrm>
            <a:off x="301752" y="1143000"/>
            <a:ext cx="8503920" cy="4572000"/>
          </a:xfrm>
        </p:spPr>
        <p:txBody>
          <a:bodyPr>
            <a:normAutofit lnSpcReduction="10000"/>
          </a:bodyPr>
          <a:lstStyle/>
          <a:p>
            <a:pPr marL="0" indent="0">
              <a:buNone/>
            </a:pPr>
            <a:endParaRPr lang="en-US" dirty="0"/>
          </a:p>
          <a:p>
            <a:r>
              <a:rPr lang="en-US" dirty="0"/>
              <a:t>Phishing</a:t>
            </a:r>
          </a:p>
          <a:p>
            <a:pPr lvl="1"/>
            <a:r>
              <a:rPr lang="en-US" dirty="0"/>
              <a:t>A malicious “spam-like” message sent in large batches to broad audience </a:t>
            </a:r>
          </a:p>
          <a:p>
            <a:r>
              <a:rPr lang="en-US" dirty="0"/>
              <a:t>Spear-Phishing</a:t>
            </a:r>
          </a:p>
          <a:p>
            <a:pPr lvl="1"/>
            <a:r>
              <a:rPr lang="en-US" dirty="0"/>
              <a:t>Highly targeted email.  May appear to be from coworkers.</a:t>
            </a:r>
          </a:p>
          <a:p>
            <a:r>
              <a:rPr lang="en-US" dirty="0"/>
              <a:t>Zero-Day Vulnerabilities </a:t>
            </a:r>
          </a:p>
          <a:p>
            <a:pPr lvl="1"/>
            <a:r>
              <a:rPr lang="en-US" altLang="en-US" sz="2300" dirty="0"/>
              <a:t>Threats related to a newly discovered software vulnerability. Because the developer has just learned of the flaw, it means an official patch or update to fix the issue hasn't been released, making the vulnerability easy for hackers to exploit.</a:t>
            </a:r>
            <a:endParaRPr lang="en-US" dirty="0"/>
          </a:p>
          <a:p>
            <a:endParaRPr lang="en-US" dirty="0"/>
          </a:p>
        </p:txBody>
      </p:sp>
      <p:pic>
        <p:nvPicPr>
          <p:cNvPr id="5" name="Picture 4">
            <a:extLst>
              <a:ext uri="{FF2B5EF4-FFF2-40B4-BE49-F238E27FC236}">
                <a16:creationId xmlns:a16="http://schemas.microsoft.com/office/drawing/2014/main" id="{CFBAB29C-3AE4-481F-92B8-1C64ED1519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84607" y="727551"/>
            <a:ext cx="2400046" cy="1296211"/>
          </a:xfrm>
          <a:prstGeom prst="rect">
            <a:avLst/>
          </a:prstGeom>
        </p:spPr>
      </p:pic>
      <p:pic>
        <p:nvPicPr>
          <p:cNvPr id="8" name="Picture 7">
            <a:extLst>
              <a:ext uri="{FF2B5EF4-FFF2-40B4-BE49-F238E27FC236}">
                <a16:creationId xmlns:a16="http://schemas.microsoft.com/office/drawing/2014/main" id="{DEEFD830-79A2-4CBD-B885-A0F049666D9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29828" y="5342560"/>
            <a:ext cx="1892321" cy="992912"/>
          </a:xfrm>
          <a:prstGeom prst="rect">
            <a:avLst/>
          </a:prstGeom>
        </p:spPr>
      </p:pic>
    </p:spTree>
    <p:extLst>
      <p:ext uri="{BB962C8B-B14F-4D97-AF65-F5344CB8AC3E}">
        <p14:creationId xmlns:p14="http://schemas.microsoft.com/office/powerpoint/2010/main" val="89854312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9B17063-1C51-4482-9DB8-4B14767A1FAF}"/>
              </a:ext>
            </a:extLst>
          </p:cNvPr>
          <p:cNvSpPr>
            <a:spLocks noGrp="1"/>
          </p:cNvSpPr>
          <p:nvPr>
            <p:ph type="title"/>
          </p:nvPr>
        </p:nvSpPr>
        <p:spPr/>
        <p:txBody>
          <a:bodyPr/>
          <a:lstStyle/>
          <a:p>
            <a:r>
              <a:rPr lang="en-US" altLang="en-US" b="1" dirty="0">
                <a:latin typeface="Arial" panose="020B0604020202020204" pitchFamily="34" charset="0"/>
              </a:rPr>
              <a:t>Recent Ransomware Attacks </a:t>
            </a:r>
          </a:p>
        </p:txBody>
      </p:sp>
      <p:sp>
        <p:nvSpPr>
          <p:cNvPr id="4" name="Rectangle 1">
            <a:extLst>
              <a:ext uri="{FF2B5EF4-FFF2-40B4-BE49-F238E27FC236}">
                <a16:creationId xmlns:a16="http://schemas.microsoft.com/office/drawing/2014/main" id="{97D8FEE6-76C4-4D78-8CA2-1DC68366AFA5}"/>
              </a:ext>
            </a:extLst>
          </p:cNvPr>
          <p:cNvSpPr>
            <a:spLocks noChangeArrowheads="1"/>
          </p:cNvSpPr>
          <p:nvPr/>
        </p:nvSpPr>
        <p:spPr bwMode="auto">
          <a:xfrm>
            <a:off x="301625" y="2935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487AFC9-0A21-4FAE-B987-72A4F9D6B459}"/>
              </a:ext>
            </a:extLst>
          </p:cNvPr>
          <p:cNvPicPr>
            <a:picLocks noChangeAspect="1"/>
          </p:cNvPicPr>
          <p:nvPr/>
        </p:nvPicPr>
        <p:blipFill>
          <a:blip r:embed="rId3"/>
          <a:stretch>
            <a:fillRect/>
          </a:stretch>
        </p:blipFill>
        <p:spPr>
          <a:xfrm>
            <a:off x="549402" y="1356303"/>
            <a:ext cx="8039100" cy="4514850"/>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A156-0ACE-41D8-A7FE-A72EA8F375BF}"/>
              </a:ext>
            </a:extLst>
          </p:cNvPr>
          <p:cNvSpPr>
            <a:spLocks noGrp="1"/>
          </p:cNvSpPr>
          <p:nvPr>
            <p:ph type="title"/>
          </p:nvPr>
        </p:nvSpPr>
        <p:spPr/>
        <p:txBody>
          <a:bodyPr/>
          <a:lstStyle/>
          <a:p>
            <a:r>
              <a:rPr lang="en-US" b="1" dirty="0"/>
              <a:t>Ransomware Statistics (cont’d)</a:t>
            </a:r>
          </a:p>
        </p:txBody>
      </p:sp>
      <p:pic>
        <p:nvPicPr>
          <p:cNvPr id="6" name="Picture 5">
            <a:extLst>
              <a:ext uri="{FF2B5EF4-FFF2-40B4-BE49-F238E27FC236}">
                <a16:creationId xmlns:a16="http://schemas.microsoft.com/office/drawing/2014/main" id="{E4957EF9-6D08-4C80-9EE4-714AF9F453B1}"/>
              </a:ext>
            </a:extLst>
          </p:cNvPr>
          <p:cNvPicPr>
            <a:picLocks noChangeAspect="1"/>
          </p:cNvPicPr>
          <p:nvPr/>
        </p:nvPicPr>
        <p:blipFill>
          <a:blip r:embed="rId2"/>
          <a:stretch>
            <a:fillRect/>
          </a:stretch>
        </p:blipFill>
        <p:spPr>
          <a:xfrm>
            <a:off x="609600" y="1584775"/>
            <a:ext cx="7620000" cy="4354286"/>
          </a:xfrm>
          <a:prstGeom prst="rect">
            <a:avLst/>
          </a:prstGeom>
        </p:spPr>
      </p:pic>
    </p:spTree>
    <p:extLst>
      <p:ext uri="{BB962C8B-B14F-4D97-AF65-F5344CB8AC3E}">
        <p14:creationId xmlns:p14="http://schemas.microsoft.com/office/powerpoint/2010/main" val="344674840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CCF7-976F-461A-B19E-54F46F998FCA}"/>
              </a:ext>
            </a:extLst>
          </p:cNvPr>
          <p:cNvSpPr>
            <a:spLocks noGrp="1"/>
          </p:cNvSpPr>
          <p:nvPr>
            <p:ph type="title"/>
          </p:nvPr>
        </p:nvSpPr>
        <p:spPr/>
        <p:txBody>
          <a:bodyPr/>
          <a:lstStyle/>
          <a:p>
            <a:r>
              <a:rPr lang="en-US" b="1" dirty="0"/>
              <a:t>Ransomware Statistics (cont’d)</a:t>
            </a:r>
            <a:endParaRPr lang="en-US" dirty="0"/>
          </a:p>
        </p:txBody>
      </p:sp>
      <p:sp>
        <p:nvSpPr>
          <p:cNvPr id="3" name="Content Placeholder 2">
            <a:extLst>
              <a:ext uri="{FF2B5EF4-FFF2-40B4-BE49-F238E27FC236}">
                <a16:creationId xmlns:a16="http://schemas.microsoft.com/office/drawing/2014/main" id="{D640CEC4-9719-41D0-9162-C2F180829883}"/>
              </a:ext>
            </a:extLst>
          </p:cNvPr>
          <p:cNvSpPr>
            <a:spLocks noGrp="1"/>
          </p:cNvSpPr>
          <p:nvPr>
            <p:ph sz="quarter" idx="1"/>
          </p:nvPr>
        </p:nvSpPr>
        <p:spPr/>
        <p:txBody>
          <a:bodyPr>
            <a:normAutofit/>
          </a:bodyPr>
          <a:lstStyle/>
          <a:p>
            <a:endParaRPr lang="en-US" sz="1050" dirty="0"/>
          </a:p>
          <a:p>
            <a:endParaRPr lang="en-US" sz="1050" dirty="0"/>
          </a:p>
          <a:p>
            <a:r>
              <a:rPr lang="en-US" dirty="0"/>
              <a:t>86% of ransomware cases involve a threat of leaking exfiltrated data.</a:t>
            </a:r>
          </a:p>
          <a:p>
            <a:r>
              <a:rPr lang="en-US" dirty="0"/>
              <a:t>During Q2, continued evidence that threat actors do not honor their word as it relates to destroying exfiltrated data.</a:t>
            </a:r>
          </a:p>
          <a:p>
            <a:r>
              <a:rPr lang="en-US" dirty="0"/>
              <a:t>In Q2, the </a:t>
            </a:r>
            <a:r>
              <a:rPr lang="en-US" b="1" dirty="0"/>
              <a:t>average days of downtime</a:t>
            </a:r>
            <a:r>
              <a:rPr lang="en-US" dirty="0"/>
              <a:t> was measured at 24 days, a decrease of 8% from Q1 2022. </a:t>
            </a:r>
            <a:endParaRPr lang="en-US" sz="1050" dirty="0"/>
          </a:p>
          <a:p>
            <a:endParaRPr lang="en-US" sz="1050" dirty="0"/>
          </a:p>
          <a:p>
            <a:endParaRPr lang="en-US" sz="1050" dirty="0"/>
          </a:p>
          <a:p>
            <a:pPr marL="0" indent="0">
              <a:buNone/>
            </a:pPr>
            <a:r>
              <a:rPr lang="en-US" sz="1050" dirty="0"/>
              <a:t>*2022 Q2 </a:t>
            </a:r>
            <a:r>
              <a:rPr lang="en-US" sz="1050" dirty="0" err="1"/>
              <a:t>Coveware</a:t>
            </a:r>
            <a:r>
              <a:rPr lang="en-US" sz="1050" dirty="0"/>
              <a:t> Report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1676346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D7A2-799C-436B-BD50-CB9857B7A52F}"/>
              </a:ext>
            </a:extLst>
          </p:cNvPr>
          <p:cNvSpPr>
            <a:spLocks noGrp="1"/>
          </p:cNvSpPr>
          <p:nvPr>
            <p:ph type="title"/>
          </p:nvPr>
        </p:nvSpPr>
        <p:spPr/>
        <p:txBody>
          <a:bodyPr/>
          <a:lstStyle/>
          <a:p>
            <a:r>
              <a:rPr lang="en-US" b="1" dirty="0"/>
              <a:t>Public Shaming Websites</a:t>
            </a:r>
          </a:p>
        </p:txBody>
      </p:sp>
      <p:sp>
        <p:nvSpPr>
          <p:cNvPr id="3" name="Content Placeholder 2">
            <a:extLst>
              <a:ext uri="{FF2B5EF4-FFF2-40B4-BE49-F238E27FC236}">
                <a16:creationId xmlns:a16="http://schemas.microsoft.com/office/drawing/2014/main" id="{CDF7EE28-F7D0-42C4-9D0E-C53769F52AD7}"/>
              </a:ext>
            </a:extLst>
          </p:cNvPr>
          <p:cNvSpPr>
            <a:spLocks noGrp="1"/>
          </p:cNvSpPr>
          <p:nvPr>
            <p:ph sz="quarter" idx="1"/>
          </p:nvPr>
        </p:nvSpPr>
        <p:spPr/>
        <p:txBody>
          <a:bodyPr/>
          <a:lstStyle/>
          <a:p>
            <a:r>
              <a:rPr lang="en-US" dirty="0"/>
              <a:t>Many ransomware operators have created data leak sites to publicly shame their victims and publish the files they stole. Called “Double-extortion” attack.</a:t>
            </a:r>
          </a:p>
        </p:txBody>
      </p:sp>
      <p:pic>
        <p:nvPicPr>
          <p:cNvPr id="4" name="Picture 3">
            <a:extLst>
              <a:ext uri="{FF2B5EF4-FFF2-40B4-BE49-F238E27FC236}">
                <a16:creationId xmlns:a16="http://schemas.microsoft.com/office/drawing/2014/main" id="{C94A6AF4-D373-43EF-BC66-E9412F6ADCB0}"/>
              </a:ext>
            </a:extLst>
          </p:cNvPr>
          <p:cNvPicPr>
            <a:picLocks noChangeAspect="1"/>
          </p:cNvPicPr>
          <p:nvPr/>
        </p:nvPicPr>
        <p:blipFill>
          <a:blip r:embed="rId2"/>
          <a:stretch>
            <a:fillRect/>
          </a:stretch>
        </p:blipFill>
        <p:spPr>
          <a:xfrm>
            <a:off x="703035" y="3276566"/>
            <a:ext cx="2869600" cy="1731562"/>
          </a:xfrm>
          <a:prstGeom prst="rect">
            <a:avLst/>
          </a:prstGeom>
        </p:spPr>
      </p:pic>
      <p:pic>
        <p:nvPicPr>
          <p:cNvPr id="5" name="Picture 4">
            <a:extLst>
              <a:ext uri="{FF2B5EF4-FFF2-40B4-BE49-F238E27FC236}">
                <a16:creationId xmlns:a16="http://schemas.microsoft.com/office/drawing/2014/main" id="{1F5CD862-9B01-40BF-ADE5-E85C12F681B8}"/>
              </a:ext>
            </a:extLst>
          </p:cNvPr>
          <p:cNvPicPr>
            <a:picLocks noChangeAspect="1"/>
          </p:cNvPicPr>
          <p:nvPr/>
        </p:nvPicPr>
        <p:blipFill>
          <a:blip r:embed="rId3"/>
          <a:stretch>
            <a:fillRect/>
          </a:stretch>
        </p:blipFill>
        <p:spPr>
          <a:xfrm>
            <a:off x="4918049" y="2874684"/>
            <a:ext cx="2983823" cy="2176134"/>
          </a:xfrm>
          <a:prstGeom prst="rect">
            <a:avLst/>
          </a:prstGeom>
        </p:spPr>
      </p:pic>
    </p:spTree>
    <p:extLst>
      <p:ext uri="{BB962C8B-B14F-4D97-AF65-F5344CB8AC3E}">
        <p14:creationId xmlns:p14="http://schemas.microsoft.com/office/powerpoint/2010/main" val="288442846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EC6E8-5DE7-4D9B-A535-CB9B2DF31C94}"/>
              </a:ext>
            </a:extLst>
          </p:cNvPr>
          <p:cNvSpPr>
            <a:spLocks noGrp="1"/>
          </p:cNvSpPr>
          <p:nvPr>
            <p:ph type="title"/>
          </p:nvPr>
        </p:nvSpPr>
        <p:spPr>
          <a:xfrm>
            <a:off x="519664" y="296793"/>
            <a:ext cx="8104672" cy="857250"/>
          </a:xfrm>
        </p:spPr>
        <p:txBody>
          <a:bodyPr>
            <a:normAutofit/>
          </a:bodyPr>
          <a:lstStyle/>
          <a:p>
            <a:r>
              <a:rPr lang="en-US" b="1" dirty="0"/>
              <a:t>Recent Cyber Threats</a:t>
            </a:r>
          </a:p>
        </p:txBody>
      </p:sp>
      <p:sp>
        <p:nvSpPr>
          <p:cNvPr id="6" name="Content Placeholder 2">
            <a:extLst>
              <a:ext uri="{FF2B5EF4-FFF2-40B4-BE49-F238E27FC236}">
                <a16:creationId xmlns:a16="http://schemas.microsoft.com/office/drawing/2014/main" id="{56FCC6D3-A725-9179-9505-E763B85B2512}"/>
              </a:ext>
            </a:extLst>
          </p:cNvPr>
          <p:cNvSpPr>
            <a:spLocks noGrp="1"/>
          </p:cNvSpPr>
          <p:nvPr>
            <p:ph sz="quarter" idx="1"/>
          </p:nvPr>
        </p:nvSpPr>
        <p:spPr>
          <a:xfrm>
            <a:off x="519664" y="1653226"/>
            <a:ext cx="4672635" cy="3720628"/>
          </a:xfrm>
        </p:spPr>
        <p:txBody>
          <a:bodyPr>
            <a:normAutofit lnSpcReduction="10000"/>
          </a:bodyPr>
          <a:lstStyle/>
          <a:p>
            <a:pPr>
              <a:defRPr/>
            </a:pPr>
            <a:r>
              <a:rPr lang="en-US" sz="2000" dirty="0">
                <a:latin typeface="+mn-lt"/>
              </a:rPr>
              <a:t>Malware</a:t>
            </a:r>
          </a:p>
          <a:p>
            <a:pPr>
              <a:defRPr/>
            </a:pPr>
            <a:r>
              <a:rPr lang="en-US" sz="2000" dirty="0">
                <a:latin typeface="+mn-lt"/>
              </a:rPr>
              <a:t>Ransomware</a:t>
            </a:r>
          </a:p>
          <a:p>
            <a:pPr>
              <a:defRPr/>
            </a:pPr>
            <a:r>
              <a:rPr lang="en-US" sz="2000" dirty="0">
                <a:latin typeface="+mn-lt"/>
              </a:rPr>
              <a:t>Employee Error/Insider Threat</a:t>
            </a:r>
          </a:p>
          <a:p>
            <a:pPr>
              <a:defRPr/>
            </a:pPr>
            <a:r>
              <a:rPr lang="en-US" sz="2000" dirty="0">
                <a:latin typeface="+mn-lt"/>
              </a:rPr>
              <a:t>Technology Intrusions</a:t>
            </a:r>
          </a:p>
          <a:p>
            <a:pPr>
              <a:defRPr/>
            </a:pPr>
            <a:r>
              <a:rPr lang="en-US" sz="2000" dirty="0">
                <a:latin typeface="+mn-lt"/>
              </a:rPr>
              <a:t>Phishing/Spear-Phishing/ </a:t>
            </a:r>
            <a:r>
              <a:rPr lang="en-US" sz="2000" dirty="0" err="1">
                <a:latin typeface="+mn-lt"/>
              </a:rPr>
              <a:t>Smishing</a:t>
            </a:r>
            <a:endParaRPr lang="en-US" sz="2000" dirty="0">
              <a:latin typeface="+mn-lt"/>
            </a:endParaRPr>
          </a:p>
          <a:p>
            <a:pPr>
              <a:defRPr/>
            </a:pPr>
            <a:r>
              <a:rPr lang="en-US" sz="2000" dirty="0">
                <a:latin typeface="+mn-lt"/>
              </a:rPr>
              <a:t>Vishing/QR-</a:t>
            </a:r>
            <a:r>
              <a:rPr lang="en-US" sz="2000" dirty="0" err="1">
                <a:latin typeface="+mn-lt"/>
              </a:rPr>
              <a:t>ishing</a:t>
            </a:r>
            <a:r>
              <a:rPr lang="en-US" sz="2000" dirty="0">
                <a:latin typeface="+mn-lt"/>
              </a:rPr>
              <a:t> Schemes</a:t>
            </a:r>
          </a:p>
          <a:p>
            <a:pPr>
              <a:defRPr/>
            </a:pPr>
            <a:r>
              <a:rPr lang="en-US" sz="2000" dirty="0">
                <a:latin typeface="+mn-lt"/>
              </a:rPr>
              <a:t>Man-in-the-Middle Attacks</a:t>
            </a:r>
          </a:p>
          <a:p>
            <a:pPr>
              <a:defRPr/>
            </a:pPr>
            <a:r>
              <a:rPr lang="en-US" sz="2000" dirty="0">
                <a:latin typeface="+mn-lt"/>
              </a:rPr>
              <a:t>Wire Transfer Fraud</a:t>
            </a:r>
          </a:p>
          <a:p>
            <a:pPr>
              <a:defRPr/>
            </a:pPr>
            <a:r>
              <a:rPr lang="en-US" sz="2000" dirty="0">
                <a:latin typeface="+mn-lt"/>
              </a:rPr>
              <a:t>Internet of Medical Things</a:t>
            </a:r>
          </a:p>
          <a:p>
            <a:pPr>
              <a:defRPr/>
            </a:pPr>
            <a:r>
              <a:rPr lang="en-US" sz="2000" dirty="0">
                <a:latin typeface="+mn-lt"/>
              </a:rPr>
              <a:t>Vendors/Subcontractors – Poor Security Protocols/Standards</a:t>
            </a:r>
          </a:p>
          <a:p>
            <a:endParaRPr lang="en-US" sz="2000" dirty="0">
              <a:latin typeface="+mn-lt"/>
            </a:endParaRPr>
          </a:p>
        </p:txBody>
      </p:sp>
      <p:pic>
        <p:nvPicPr>
          <p:cNvPr id="7" name="Picture 6">
            <a:extLst>
              <a:ext uri="{FF2B5EF4-FFF2-40B4-BE49-F238E27FC236}">
                <a16:creationId xmlns:a16="http://schemas.microsoft.com/office/drawing/2014/main" id="{F3922A16-99F1-C1C8-969E-FB7E116E0B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48750" y="3429000"/>
            <a:ext cx="3667432" cy="2196898"/>
          </a:xfrm>
          <a:prstGeom prst="rect">
            <a:avLst/>
          </a:prstGeom>
        </p:spPr>
      </p:pic>
    </p:spTree>
    <p:extLst>
      <p:ext uri="{BB962C8B-B14F-4D97-AF65-F5344CB8AC3E}">
        <p14:creationId xmlns:p14="http://schemas.microsoft.com/office/powerpoint/2010/main" val="260086649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EC1F-0341-4348-A22C-4A8A38AE282D}"/>
              </a:ext>
            </a:extLst>
          </p:cNvPr>
          <p:cNvSpPr>
            <a:spLocks noGrp="1"/>
          </p:cNvSpPr>
          <p:nvPr>
            <p:ph type="title"/>
          </p:nvPr>
        </p:nvSpPr>
        <p:spPr/>
        <p:txBody>
          <a:bodyPr>
            <a:noAutofit/>
          </a:bodyPr>
          <a:lstStyle/>
          <a:p>
            <a:r>
              <a:rPr lang="en-US" sz="2000" dirty="0"/>
              <a:t>Impact of Cyber Attacks on Healthcare Entities</a:t>
            </a:r>
          </a:p>
        </p:txBody>
      </p:sp>
      <p:sp>
        <p:nvSpPr>
          <p:cNvPr id="3" name="Content Placeholder 2">
            <a:extLst>
              <a:ext uri="{FF2B5EF4-FFF2-40B4-BE49-F238E27FC236}">
                <a16:creationId xmlns:a16="http://schemas.microsoft.com/office/drawing/2014/main" id="{7E8A4E7E-A2EC-46EC-8666-507B21D93AB2}"/>
              </a:ext>
            </a:extLst>
          </p:cNvPr>
          <p:cNvSpPr>
            <a:spLocks noGrp="1"/>
          </p:cNvSpPr>
          <p:nvPr>
            <p:ph sz="quarter" idx="1"/>
          </p:nvPr>
        </p:nvSpPr>
        <p:spPr/>
        <p:txBody>
          <a:bodyPr>
            <a:normAutofit lnSpcReduction="10000"/>
          </a:bodyPr>
          <a:lstStyle/>
          <a:p>
            <a:r>
              <a:rPr lang="en-US" dirty="0" err="1"/>
              <a:t>Ponemon</a:t>
            </a:r>
            <a:r>
              <a:rPr lang="en-US" dirty="0"/>
              <a:t> Institute Report with Proofpoint</a:t>
            </a:r>
          </a:p>
          <a:p>
            <a:r>
              <a:rPr lang="en-US" dirty="0"/>
              <a:t>Issued September, 2022</a:t>
            </a:r>
          </a:p>
          <a:p>
            <a:pPr lvl="1"/>
            <a:r>
              <a:rPr lang="en-US" dirty="0"/>
              <a:t>89% of organizations had at least one cyberattack in last 12 months</a:t>
            </a:r>
          </a:p>
          <a:p>
            <a:pPr lvl="1"/>
            <a:r>
              <a:rPr lang="en-US" dirty="0"/>
              <a:t>Average total cost for the most expensive cyberattack experienced in last 12 months was $4.4M</a:t>
            </a:r>
          </a:p>
          <a:p>
            <a:pPr lvl="1"/>
            <a:r>
              <a:rPr lang="en-US" dirty="0"/>
              <a:t>Lost productivity on average was “the most significant financial consequence averaging $1.1M</a:t>
            </a:r>
          </a:p>
          <a:p>
            <a:pPr lvl="1"/>
            <a:r>
              <a:rPr lang="en-US" dirty="0"/>
              <a:t>50% of the attacks were against supply chain which disrupted patient care</a:t>
            </a:r>
          </a:p>
          <a:p>
            <a:pPr lvl="2"/>
            <a:r>
              <a:rPr lang="en-US" dirty="0"/>
              <a:t>Delay of procedures</a:t>
            </a:r>
          </a:p>
          <a:p>
            <a:pPr lvl="2"/>
            <a:r>
              <a:rPr lang="en-US" dirty="0"/>
              <a:t>Longer lengths of stay</a:t>
            </a:r>
          </a:p>
        </p:txBody>
      </p:sp>
    </p:spTree>
    <p:extLst>
      <p:ext uri="{BB962C8B-B14F-4D97-AF65-F5344CB8AC3E}">
        <p14:creationId xmlns:p14="http://schemas.microsoft.com/office/powerpoint/2010/main" val="246271831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F94D-7F9B-437C-AFD9-A71812D6B6FF}"/>
              </a:ext>
            </a:extLst>
          </p:cNvPr>
          <p:cNvSpPr>
            <a:spLocks noGrp="1"/>
          </p:cNvSpPr>
          <p:nvPr>
            <p:ph type="title"/>
          </p:nvPr>
        </p:nvSpPr>
        <p:spPr/>
        <p:txBody>
          <a:bodyPr>
            <a:normAutofit fontScale="90000"/>
          </a:bodyPr>
          <a:lstStyle/>
          <a:p>
            <a:r>
              <a:rPr lang="en-US" dirty="0"/>
              <a:t>Impact of Cyber Attacks on Healthcare Entities</a:t>
            </a:r>
          </a:p>
        </p:txBody>
      </p:sp>
      <p:sp>
        <p:nvSpPr>
          <p:cNvPr id="3" name="Content Placeholder 2">
            <a:extLst>
              <a:ext uri="{FF2B5EF4-FFF2-40B4-BE49-F238E27FC236}">
                <a16:creationId xmlns:a16="http://schemas.microsoft.com/office/drawing/2014/main" id="{5A576EEA-B914-48C3-8A82-EB069C42309E}"/>
              </a:ext>
            </a:extLst>
          </p:cNvPr>
          <p:cNvSpPr>
            <a:spLocks noGrp="1"/>
          </p:cNvSpPr>
          <p:nvPr>
            <p:ph sz="quarter" idx="1"/>
          </p:nvPr>
        </p:nvSpPr>
        <p:spPr/>
        <p:txBody>
          <a:bodyPr/>
          <a:lstStyle/>
          <a:p>
            <a:r>
              <a:rPr lang="en-US" dirty="0"/>
              <a:t>Cloud compromises and attacks in supply chain were most frequent attacks</a:t>
            </a:r>
          </a:p>
          <a:p>
            <a:pPr lvl="1"/>
            <a:r>
              <a:rPr lang="en-US" dirty="0"/>
              <a:t>Supplier impersonation</a:t>
            </a:r>
          </a:p>
          <a:p>
            <a:pPr lvl="1"/>
            <a:endParaRPr lang="en-US" dirty="0"/>
          </a:p>
          <a:p>
            <a:pPr lvl="1"/>
            <a:endParaRPr lang="en-US" dirty="0"/>
          </a:p>
        </p:txBody>
      </p:sp>
      <p:pic>
        <p:nvPicPr>
          <p:cNvPr id="5" name="Picture 4">
            <a:extLst>
              <a:ext uri="{FF2B5EF4-FFF2-40B4-BE49-F238E27FC236}">
                <a16:creationId xmlns:a16="http://schemas.microsoft.com/office/drawing/2014/main" id="{5F0DF9CC-F50B-4F4A-82C1-15AA265A30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43914" y="3272192"/>
            <a:ext cx="5267246" cy="2951496"/>
          </a:xfrm>
          <a:prstGeom prst="rect">
            <a:avLst/>
          </a:prstGeom>
        </p:spPr>
      </p:pic>
    </p:spTree>
    <p:extLst>
      <p:ext uri="{BB962C8B-B14F-4D97-AF65-F5344CB8AC3E}">
        <p14:creationId xmlns:p14="http://schemas.microsoft.com/office/powerpoint/2010/main" val="369207885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AC5E-7541-4594-8A7A-6C3C416202FF}"/>
              </a:ext>
            </a:extLst>
          </p:cNvPr>
          <p:cNvSpPr>
            <a:spLocks noGrp="1"/>
          </p:cNvSpPr>
          <p:nvPr>
            <p:ph type="title"/>
          </p:nvPr>
        </p:nvSpPr>
        <p:spPr/>
        <p:txBody>
          <a:bodyPr/>
          <a:lstStyle/>
          <a:p>
            <a:r>
              <a:rPr lang="en-US" dirty="0"/>
              <a:t>Insecure Medical Devices and Mobile Apps</a:t>
            </a:r>
          </a:p>
        </p:txBody>
      </p:sp>
      <p:sp>
        <p:nvSpPr>
          <p:cNvPr id="3" name="Content Placeholder 2">
            <a:extLst>
              <a:ext uri="{FF2B5EF4-FFF2-40B4-BE49-F238E27FC236}">
                <a16:creationId xmlns:a16="http://schemas.microsoft.com/office/drawing/2014/main" id="{FF196202-DA50-4FC5-B38D-1ECE0E2D74A5}"/>
              </a:ext>
            </a:extLst>
          </p:cNvPr>
          <p:cNvSpPr>
            <a:spLocks noGrp="1"/>
          </p:cNvSpPr>
          <p:nvPr>
            <p:ph sz="quarter" idx="1"/>
          </p:nvPr>
        </p:nvSpPr>
        <p:spPr/>
        <p:txBody>
          <a:bodyPr/>
          <a:lstStyle/>
          <a:p>
            <a:r>
              <a:rPr lang="en-US" dirty="0"/>
              <a:t>On average, health care organizations have more than 26,000 network-connected devices</a:t>
            </a:r>
          </a:p>
          <a:p>
            <a:r>
              <a:rPr lang="en-US" dirty="0"/>
              <a:t>Insecurity of these devices and connection to the Internet is significant risk to organization</a:t>
            </a:r>
          </a:p>
          <a:p>
            <a:pPr lvl="1"/>
            <a:r>
              <a:rPr lang="en-US" dirty="0"/>
              <a:t>Pacemakers</a:t>
            </a:r>
          </a:p>
          <a:p>
            <a:pPr lvl="1"/>
            <a:r>
              <a:rPr lang="en-US" dirty="0"/>
              <a:t>Infusion Pumps</a:t>
            </a:r>
          </a:p>
          <a:p>
            <a:pPr lvl="1"/>
            <a:endParaRPr lang="en-US" dirty="0"/>
          </a:p>
          <a:p>
            <a:pPr lvl="1"/>
            <a:endParaRPr lang="en-US" dirty="0"/>
          </a:p>
        </p:txBody>
      </p:sp>
      <p:pic>
        <p:nvPicPr>
          <p:cNvPr id="8" name="Picture 7">
            <a:extLst>
              <a:ext uri="{FF2B5EF4-FFF2-40B4-BE49-F238E27FC236}">
                <a16:creationId xmlns:a16="http://schemas.microsoft.com/office/drawing/2014/main" id="{460954B3-3311-4BED-AFB5-E182974F36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32648" y="3429000"/>
            <a:ext cx="4307504" cy="2670048"/>
          </a:xfrm>
          <a:prstGeom prst="rect">
            <a:avLst/>
          </a:prstGeom>
        </p:spPr>
      </p:pic>
    </p:spTree>
    <p:extLst>
      <p:ext uri="{BB962C8B-B14F-4D97-AF65-F5344CB8AC3E}">
        <p14:creationId xmlns:p14="http://schemas.microsoft.com/office/powerpoint/2010/main" val="183713580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8EFF2-AEF8-4FF0-ABEE-11D0A513BC45}"/>
              </a:ext>
            </a:extLst>
          </p:cNvPr>
          <p:cNvSpPr>
            <a:spLocks noGrp="1"/>
          </p:cNvSpPr>
          <p:nvPr>
            <p:ph idx="1"/>
          </p:nvPr>
        </p:nvSpPr>
        <p:spPr>
          <a:xfrm>
            <a:off x="468428" y="1630326"/>
            <a:ext cx="6137935" cy="4360347"/>
          </a:xfrm>
        </p:spPr>
        <p:txBody>
          <a:bodyPr vert="horz" lIns="91440" tIns="45720" rIns="91440" bIns="45720" rtlCol="0" anchor="t">
            <a:normAutofit fontScale="92500" lnSpcReduction="10000"/>
          </a:bodyPr>
          <a:lstStyle/>
          <a:p>
            <a:pPr marL="228600" indent="-228600">
              <a:lnSpc>
                <a:spcPct val="120000"/>
              </a:lnSpc>
              <a:spcBef>
                <a:spcPts val="500"/>
              </a:spcBef>
            </a:pPr>
            <a:r>
              <a:rPr lang="en-US" altLang="en-US" sz="1800" dirty="0">
                <a:latin typeface="+mj-lt"/>
                <a:cs typeface="Times New Roman" panose="02020603050405020304" pitchFamily="18" charset="0"/>
              </a:rPr>
              <a:t>Exploits via SMS, telephone calls, or text messages</a:t>
            </a:r>
          </a:p>
          <a:p>
            <a:pPr marL="228600" indent="-228600">
              <a:lnSpc>
                <a:spcPct val="120000"/>
              </a:lnSpc>
              <a:spcBef>
                <a:spcPts val="500"/>
              </a:spcBef>
            </a:pPr>
            <a:r>
              <a:rPr lang="en-US" altLang="en-US" sz="1800" dirty="0">
                <a:latin typeface="+mj-lt"/>
                <a:cs typeface="Times New Roman" panose="02020603050405020304" pitchFamily="18" charset="0"/>
              </a:rPr>
              <a:t>Vishing:</a:t>
            </a:r>
          </a:p>
          <a:p>
            <a:pPr marL="628650" lvl="2">
              <a:lnSpc>
                <a:spcPct val="120000"/>
              </a:lnSpc>
              <a:spcBef>
                <a:spcPts val="500"/>
              </a:spcBef>
            </a:pPr>
            <a:r>
              <a:rPr lang="en-US" altLang="en-US" sz="1400" dirty="0">
                <a:latin typeface="+mj-lt"/>
                <a:cs typeface="Times New Roman" panose="02020603050405020304" pitchFamily="18" charset="0"/>
              </a:rPr>
              <a:t>Often the caller will pretend to be calling from the government, tax department, police, or a bank, requesting personal information.</a:t>
            </a:r>
          </a:p>
          <a:p>
            <a:pPr marL="228600" indent="-228600">
              <a:lnSpc>
                <a:spcPct val="120000"/>
              </a:lnSpc>
              <a:spcBef>
                <a:spcPts val="500"/>
              </a:spcBef>
            </a:pPr>
            <a:r>
              <a:rPr lang="en-US" altLang="en-US" sz="1800" dirty="0">
                <a:latin typeface="+mj-lt"/>
                <a:cs typeface="Times New Roman" panose="02020603050405020304" pitchFamily="18" charset="0"/>
              </a:rPr>
              <a:t>Smishing:</a:t>
            </a:r>
          </a:p>
          <a:p>
            <a:pPr marL="628650" lvl="2">
              <a:lnSpc>
                <a:spcPct val="120000"/>
              </a:lnSpc>
              <a:spcBef>
                <a:spcPts val="500"/>
              </a:spcBef>
            </a:pPr>
            <a:r>
              <a:rPr lang="en-US" altLang="en-US" sz="1400" dirty="0">
                <a:latin typeface="+mj-lt"/>
                <a:cs typeface="Times New Roman" panose="02020603050405020304" pitchFamily="18" charset="0"/>
              </a:rPr>
              <a:t>Text messages with malicious links to webpages, email addresses, or phone numbers that when clicked may automatically open a browser window or email message or dial a number.</a:t>
            </a:r>
          </a:p>
          <a:p>
            <a:pPr marL="228600" indent="-228600">
              <a:lnSpc>
                <a:spcPct val="120000"/>
              </a:lnSpc>
              <a:spcBef>
                <a:spcPts val="500"/>
              </a:spcBef>
            </a:pPr>
            <a:r>
              <a:rPr lang="en-US" altLang="en-US" sz="1800" dirty="0" err="1">
                <a:latin typeface="+mj-lt"/>
                <a:cs typeface="Times New Roman" panose="02020603050405020304" pitchFamily="18" charset="0"/>
              </a:rPr>
              <a:t>QRishing</a:t>
            </a:r>
            <a:r>
              <a:rPr lang="en-US" altLang="en-US" sz="1800" dirty="0">
                <a:latin typeface="+mj-lt"/>
                <a:cs typeface="Times New Roman" panose="02020603050405020304" pitchFamily="18" charset="0"/>
              </a:rPr>
              <a:t>:</a:t>
            </a:r>
          </a:p>
          <a:p>
            <a:pPr marL="628650" lvl="2">
              <a:lnSpc>
                <a:spcPct val="120000"/>
              </a:lnSpc>
              <a:spcBef>
                <a:spcPts val="500"/>
              </a:spcBef>
            </a:pPr>
            <a:r>
              <a:rPr lang="en-US" altLang="en-US" sz="1400" dirty="0">
                <a:latin typeface="+mj-lt"/>
                <a:cs typeface="Times New Roman" panose="02020603050405020304" pitchFamily="18" charset="0"/>
              </a:rPr>
              <a:t>Form of phishing initiated using malicious QR codes embedded in emails, texts, posters, magazines, brochures, or menu-less restaurants.</a:t>
            </a:r>
          </a:p>
          <a:p>
            <a:pPr marL="228600" indent="-228600">
              <a:lnSpc>
                <a:spcPct val="120000"/>
              </a:lnSpc>
              <a:spcBef>
                <a:spcPts val="500"/>
              </a:spcBef>
            </a:pPr>
            <a:r>
              <a:rPr lang="en-US" altLang="en-US" sz="1800" dirty="0">
                <a:latin typeface="+mj-lt"/>
                <a:cs typeface="Times New Roman" panose="02020603050405020304" pitchFamily="18" charset="0"/>
              </a:rPr>
              <a:t>Cyber criminals want this integration of email, voice, text message, and web/mobile browser functionality to increase the likelihood that users will fall victim to social engineering and other malicious activities.</a:t>
            </a:r>
          </a:p>
        </p:txBody>
      </p:sp>
      <p:sp>
        <p:nvSpPr>
          <p:cNvPr id="3" name="Title 2">
            <a:extLst>
              <a:ext uri="{FF2B5EF4-FFF2-40B4-BE49-F238E27FC236}">
                <a16:creationId xmlns:a16="http://schemas.microsoft.com/office/drawing/2014/main" id="{E03EC6E8-5DE7-4D9B-A535-CB9B2DF31C94}"/>
              </a:ext>
            </a:extLst>
          </p:cNvPr>
          <p:cNvSpPr>
            <a:spLocks noGrp="1"/>
          </p:cNvSpPr>
          <p:nvPr>
            <p:ph type="title"/>
          </p:nvPr>
        </p:nvSpPr>
        <p:spPr>
          <a:xfrm>
            <a:off x="385516" y="499286"/>
            <a:ext cx="5348545" cy="715926"/>
          </a:xfrm>
        </p:spPr>
        <p:txBody>
          <a:bodyPr>
            <a:normAutofit fontScale="90000"/>
          </a:bodyPr>
          <a:lstStyle/>
          <a:p>
            <a:r>
              <a:rPr lang="en-US" sz="3000" b="1" dirty="0"/>
              <a:t>New Methods: Vishing, Smishing &amp; </a:t>
            </a:r>
            <a:r>
              <a:rPr lang="en-US" sz="3000" b="1" dirty="0" err="1"/>
              <a:t>QRishing</a:t>
            </a:r>
            <a:endParaRPr lang="en-US" sz="3000" b="1" dirty="0"/>
          </a:p>
        </p:txBody>
      </p:sp>
      <p:pic>
        <p:nvPicPr>
          <p:cNvPr id="6" name="Picture 5">
            <a:extLst>
              <a:ext uri="{FF2B5EF4-FFF2-40B4-BE49-F238E27FC236}">
                <a16:creationId xmlns:a16="http://schemas.microsoft.com/office/drawing/2014/main" id="{9CED709B-018E-ED3B-2E4A-63EAF9016859}"/>
              </a:ext>
            </a:extLst>
          </p:cNvPr>
          <p:cNvPicPr>
            <a:picLocks noChangeAspect="1"/>
          </p:cNvPicPr>
          <p:nvPr/>
        </p:nvPicPr>
        <p:blipFill>
          <a:blip r:embed="rId3"/>
          <a:stretch>
            <a:fillRect/>
          </a:stretch>
        </p:blipFill>
        <p:spPr>
          <a:xfrm>
            <a:off x="7032900" y="3614629"/>
            <a:ext cx="1861757" cy="1852448"/>
          </a:xfrm>
          <a:prstGeom prst="rect">
            <a:avLst/>
          </a:prstGeom>
        </p:spPr>
      </p:pic>
      <p:pic>
        <p:nvPicPr>
          <p:cNvPr id="7" name="Picture 5">
            <a:extLst>
              <a:ext uri="{FF2B5EF4-FFF2-40B4-BE49-F238E27FC236}">
                <a16:creationId xmlns:a16="http://schemas.microsoft.com/office/drawing/2014/main" id="{8360AA90-327E-5EA6-13E4-7F09B2F71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363" y="1630326"/>
            <a:ext cx="2398232" cy="179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81491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CF5E-43D2-4670-96AA-32091166CAA9}"/>
              </a:ext>
            </a:extLst>
          </p:cNvPr>
          <p:cNvSpPr>
            <a:spLocks noGrp="1"/>
          </p:cNvSpPr>
          <p:nvPr>
            <p:ph type="title"/>
          </p:nvPr>
        </p:nvSpPr>
        <p:spPr/>
        <p:txBody>
          <a:bodyPr/>
          <a:lstStyle/>
          <a:p>
            <a:r>
              <a:rPr lang="en-US" dirty="0"/>
              <a:t>Cyber Attacks Disrupt Care to Patients</a:t>
            </a:r>
          </a:p>
        </p:txBody>
      </p:sp>
      <p:sp>
        <p:nvSpPr>
          <p:cNvPr id="3" name="Content Placeholder 2">
            <a:extLst>
              <a:ext uri="{FF2B5EF4-FFF2-40B4-BE49-F238E27FC236}">
                <a16:creationId xmlns:a16="http://schemas.microsoft.com/office/drawing/2014/main" id="{45C3B06C-BCBF-4EE1-9891-F033A43CC23A}"/>
              </a:ext>
            </a:extLst>
          </p:cNvPr>
          <p:cNvSpPr>
            <a:spLocks noGrp="1"/>
          </p:cNvSpPr>
          <p:nvPr>
            <p:ph sz="quarter" idx="1"/>
          </p:nvPr>
        </p:nvSpPr>
        <p:spPr/>
        <p:txBody>
          <a:bodyPr/>
          <a:lstStyle/>
          <a:p>
            <a:r>
              <a:rPr lang="en-US" dirty="0"/>
              <a:t>Top three attacks that disrupt care</a:t>
            </a:r>
          </a:p>
          <a:p>
            <a:pPr lvl="1"/>
            <a:r>
              <a:rPr lang="en-US" dirty="0"/>
              <a:t>Supply Chain</a:t>
            </a:r>
          </a:p>
          <a:p>
            <a:pPr lvl="1"/>
            <a:r>
              <a:rPr lang="en-US" dirty="0"/>
              <a:t>Business email compromise</a:t>
            </a:r>
          </a:p>
          <a:p>
            <a:pPr lvl="1"/>
            <a:r>
              <a:rPr lang="en-US" dirty="0"/>
              <a:t>Ransomware</a:t>
            </a:r>
          </a:p>
          <a:p>
            <a:pPr lvl="0">
              <a:buClr>
                <a:srgbClr val="2D3E4E"/>
              </a:buClr>
            </a:pPr>
            <a:r>
              <a:rPr lang="en-US" dirty="0">
                <a:solidFill>
                  <a:srgbClr val="2D3E4E"/>
                </a:solidFill>
              </a:rPr>
              <a:t>Disruptions</a:t>
            </a:r>
          </a:p>
          <a:p>
            <a:pPr lvl="1">
              <a:buClr>
                <a:srgbClr val="2D3E4E"/>
              </a:buClr>
            </a:pPr>
            <a:r>
              <a:rPr lang="en-US" dirty="0">
                <a:solidFill>
                  <a:srgbClr val="2D3E4E"/>
                </a:solidFill>
              </a:rPr>
              <a:t>Delays in procedures and tests that have resulted in poor outcomes</a:t>
            </a:r>
          </a:p>
          <a:p>
            <a:pPr lvl="1">
              <a:buClr>
                <a:srgbClr val="2D3E4E"/>
              </a:buClr>
            </a:pPr>
            <a:r>
              <a:rPr lang="en-US" dirty="0">
                <a:solidFill>
                  <a:srgbClr val="2D3E4E"/>
                </a:solidFill>
              </a:rPr>
              <a:t>Longer length of stay</a:t>
            </a:r>
          </a:p>
          <a:p>
            <a:pPr lvl="1">
              <a:buClr>
                <a:srgbClr val="2D3E4E"/>
              </a:buClr>
            </a:pPr>
            <a:r>
              <a:rPr lang="en-US" dirty="0">
                <a:solidFill>
                  <a:srgbClr val="2D3E4E"/>
                </a:solidFill>
              </a:rPr>
              <a:t>Increase in diversions </a:t>
            </a:r>
          </a:p>
          <a:p>
            <a:pPr lvl="1">
              <a:buClr>
                <a:srgbClr val="2D3E4E"/>
              </a:buClr>
            </a:pPr>
            <a:r>
              <a:rPr lang="en-US" dirty="0">
                <a:solidFill>
                  <a:srgbClr val="2D3E4E"/>
                </a:solidFill>
              </a:rPr>
              <a:t>Increase in complications from medical procedures</a:t>
            </a:r>
          </a:p>
          <a:p>
            <a:pPr lvl="1">
              <a:buClr>
                <a:srgbClr val="2D3E4E"/>
              </a:buClr>
            </a:pPr>
            <a:r>
              <a:rPr lang="en-US" dirty="0">
                <a:solidFill>
                  <a:srgbClr val="2D3E4E"/>
                </a:solidFill>
              </a:rPr>
              <a:t>Increase in mortality rate</a:t>
            </a:r>
          </a:p>
          <a:p>
            <a:pPr lvl="1">
              <a:buClr>
                <a:srgbClr val="2D3E4E"/>
              </a:buClr>
            </a:pPr>
            <a:endParaRPr lang="en-US" dirty="0">
              <a:solidFill>
                <a:srgbClr val="2D3E4E"/>
              </a:solidFill>
            </a:endParaRPr>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40137084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19A6-DAE2-4FEB-92DC-8250ECDABF27}"/>
              </a:ext>
            </a:extLst>
          </p:cNvPr>
          <p:cNvSpPr>
            <a:spLocks noGrp="1"/>
          </p:cNvSpPr>
          <p:nvPr>
            <p:ph type="title"/>
          </p:nvPr>
        </p:nvSpPr>
        <p:spPr/>
        <p:txBody>
          <a:bodyPr/>
          <a:lstStyle/>
          <a:p>
            <a:r>
              <a:rPr lang="en-US" dirty="0"/>
              <a:t>Cyber Attacks Disrupt Care to Patients</a:t>
            </a:r>
          </a:p>
        </p:txBody>
      </p:sp>
      <p:sp>
        <p:nvSpPr>
          <p:cNvPr id="3" name="Content Placeholder 2">
            <a:extLst>
              <a:ext uri="{FF2B5EF4-FFF2-40B4-BE49-F238E27FC236}">
                <a16:creationId xmlns:a16="http://schemas.microsoft.com/office/drawing/2014/main" id="{EB38FA1A-BE14-4088-9F63-B6D2B449FF24}"/>
              </a:ext>
            </a:extLst>
          </p:cNvPr>
          <p:cNvSpPr>
            <a:spLocks noGrp="1"/>
          </p:cNvSpPr>
          <p:nvPr>
            <p:ph sz="quarter" idx="1"/>
          </p:nvPr>
        </p:nvSpPr>
        <p:spPr/>
        <p:txBody>
          <a:bodyPr>
            <a:normAutofit lnSpcReduction="10000"/>
          </a:bodyPr>
          <a:lstStyle/>
          <a:p>
            <a:r>
              <a:rPr lang="en-US" dirty="0"/>
              <a:t>Investigation in September of 2020 of patient death in Germany from ransomware attack</a:t>
            </a:r>
          </a:p>
          <a:p>
            <a:r>
              <a:rPr lang="en-US" dirty="0"/>
              <a:t>Following ransomware attack, patient in need of urgent medical care died after being diverted to a different hospital 20 miles away</a:t>
            </a:r>
          </a:p>
          <a:p>
            <a:r>
              <a:rPr lang="en-US" dirty="0"/>
              <a:t>Alabama hospital being sued by patient whose baby was born with severe brain injury and died during ransomware attack</a:t>
            </a:r>
          </a:p>
          <a:p>
            <a:pPr lvl="1"/>
            <a:r>
              <a:rPr lang="en-US" dirty="0"/>
              <a:t>Patient alleges hospital never told her that it was suffering a ransomware attack</a:t>
            </a:r>
          </a:p>
          <a:p>
            <a:pPr lvl="1"/>
            <a:r>
              <a:rPr lang="en-US" dirty="0"/>
              <a:t>Alleges tests weren’t available that would have shown that the umbilical cord was wrapped around baby’s neck</a:t>
            </a:r>
          </a:p>
        </p:txBody>
      </p:sp>
    </p:spTree>
    <p:extLst>
      <p:ext uri="{BB962C8B-B14F-4D97-AF65-F5344CB8AC3E}">
        <p14:creationId xmlns:p14="http://schemas.microsoft.com/office/powerpoint/2010/main" val="265365298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3852-0D19-44A5-8BCB-C535F3F670B1}"/>
              </a:ext>
            </a:extLst>
          </p:cNvPr>
          <p:cNvSpPr>
            <a:spLocks noGrp="1"/>
          </p:cNvSpPr>
          <p:nvPr>
            <p:ph type="title"/>
          </p:nvPr>
        </p:nvSpPr>
        <p:spPr/>
        <p:txBody>
          <a:bodyPr/>
          <a:lstStyle/>
          <a:p>
            <a:r>
              <a:rPr lang="en-US" dirty="0"/>
              <a:t>Mitigations</a:t>
            </a:r>
          </a:p>
        </p:txBody>
      </p:sp>
      <p:sp>
        <p:nvSpPr>
          <p:cNvPr id="3" name="Content Placeholder 2">
            <a:extLst>
              <a:ext uri="{FF2B5EF4-FFF2-40B4-BE49-F238E27FC236}">
                <a16:creationId xmlns:a16="http://schemas.microsoft.com/office/drawing/2014/main" id="{4FF03221-5682-400C-9815-A7FA143CE644}"/>
              </a:ext>
            </a:extLst>
          </p:cNvPr>
          <p:cNvSpPr>
            <a:spLocks noGrp="1"/>
          </p:cNvSpPr>
          <p:nvPr>
            <p:ph sz="quarter" idx="1"/>
          </p:nvPr>
        </p:nvSpPr>
        <p:spPr/>
        <p:txBody>
          <a:bodyPr/>
          <a:lstStyle/>
          <a:p>
            <a:r>
              <a:rPr lang="en-US" dirty="0"/>
              <a:t>Robust Cybersecurity Program</a:t>
            </a:r>
          </a:p>
          <a:p>
            <a:r>
              <a:rPr lang="en-US" dirty="0"/>
              <a:t>Threat intelligence</a:t>
            </a:r>
          </a:p>
          <a:p>
            <a:r>
              <a:rPr lang="en-US" dirty="0"/>
              <a:t>Employee Education</a:t>
            </a:r>
          </a:p>
          <a:p>
            <a:r>
              <a:rPr lang="en-US" dirty="0"/>
              <a:t>Staying abreast of Vulnerabilities through CISA, DHS and FBI</a:t>
            </a:r>
          </a:p>
          <a:p>
            <a:endParaRPr lang="en-US" dirty="0"/>
          </a:p>
        </p:txBody>
      </p:sp>
      <p:pic>
        <p:nvPicPr>
          <p:cNvPr id="5" name="Picture 4">
            <a:extLst>
              <a:ext uri="{FF2B5EF4-FFF2-40B4-BE49-F238E27FC236}">
                <a16:creationId xmlns:a16="http://schemas.microsoft.com/office/drawing/2014/main" id="{F1E6E848-549D-4592-B851-E7044C7258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1081" y="3937210"/>
            <a:ext cx="5773567" cy="1931006"/>
          </a:xfrm>
          <a:prstGeom prst="rect">
            <a:avLst/>
          </a:prstGeom>
        </p:spPr>
      </p:pic>
    </p:spTree>
    <p:extLst>
      <p:ext uri="{BB962C8B-B14F-4D97-AF65-F5344CB8AC3E}">
        <p14:creationId xmlns:p14="http://schemas.microsoft.com/office/powerpoint/2010/main" val="281067044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D8F50-41A4-4FAC-B958-8C654F697609}"/>
              </a:ext>
            </a:extLst>
          </p:cNvPr>
          <p:cNvSpPr>
            <a:spLocks noGrp="1"/>
          </p:cNvSpPr>
          <p:nvPr>
            <p:ph sz="quarter" idx="1"/>
          </p:nvPr>
        </p:nvSpPr>
        <p:spPr>
          <a:xfrm>
            <a:off x="228600" y="304800"/>
            <a:ext cx="8504238" cy="4572000"/>
          </a:xfrm>
        </p:spPr>
        <p:txBody>
          <a:bodyPr/>
          <a:lstStyle/>
          <a:p>
            <a:pPr marL="0" indent="0" algn="ctr">
              <a:buFont typeface="Wingdings 2" panose="05020102010507070707" pitchFamily="18" charset="2"/>
              <a:buNone/>
              <a:defRPr/>
            </a:pPr>
            <a:r>
              <a:rPr lang="en-US" sz="6600" b="1" dirty="0">
                <a:solidFill>
                  <a:schemeClr val="accent2">
                    <a:lumMod val="75000"/>
                  </a:schemeClr>
                </a:solidFill>
              </a:rPr>
              <a:t>OCR ENFORCEMENT ACTIONS</a:t>
            </a:r>
          </a:p>
        </p:txBody>
      </p:sp>
      <p:pic>
        <p:nvPicPr>
          <p:cNvPr id="92163" name="Picture 2" descr="C:\Users\ratti\AppData\Local\Microsoft\Windows\Temporary Internet Files\Content.IE5\EFAEONPN\600px-US-DeptOfHHS-Seal-3D.svg[1].png">
            <a:extLst>
              <a:ext uri="{FF2B5EF4-FFF2-40B4-BE49-F238E27FC236}">
                <a16:creationId xmlns:a16="http://schemas.microsoft.com/office/drawing/2014/main" id="{01CDEEB9-0265-43D0-B4DC-F3FFE937A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29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1071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1AA7D-D2C3-4DA9-A336-A4F070958767}"/>
              </a:ext>
            </a:extLst>
          </p:cNvPr>
          <p:cNvSpPr>
            <a:spLocks noGrp="1"/>
          </p:cNvSpPr>
          <p:nvPr>
            <p:ph sz="quarter" idx="1"/>
          </p:nvPr>
        </p:nvSpPr>
        <p:spPr>
          <a:xfrm>
            <a:off x="301625" y="1527175"/>
            <a:ext cx="8504238" cy="4572000"/>
          </a:xfrm>
        </p:spPr>
        <p:txBody>
          <a:bodyPr>
            <a:normAutofit fontScale="70000" lnSpcReduction="20000"/>
          </a:bodyPr>
          <a:lstStyle/>
          <a:p>
            <a:pPr marL="0" indent="0">
              <a:buFont typeface="Wingdings 2" panose="05020102010507070707" pitchFamily="18" charset="2"/>
              <a:buNone/>
              <a:defRPr/>
            </a:pPr>
            <a:r>
              <a:rPr lang="en-US" sz="4000" b="1" dirty="0">
                <a:solidFill>
                  <a:srgbClr val="002060"/>
                </a:solidFill>
              </a:rPr>
              <a:t>2021</a:t>
            </a:r>
          </a:p>
          <a:p>
            <a:pPr>
              <a:defRPr/>
            </a:pPr>
            <a:r>
              <a:rPr lang="en-US" dirty="0"/>
              <a:t>Banner Health - </a:t>
            </a:r>
            <a:r>
              <a:rPr lang="en-US" b="1" dirty="0">
                <a:solidFill>
                  <a:srgbClr val="00B050"/>
                </a:solidFill>
              </a:rPr>
              <a:t>$200,000</a:t>
            </a:r>
          </a:p>
          <a:p>
            <a:pPr>
              <a:defRPr/>
            </a:pPr>
            <a:r>
              <a:rPr lang="en-US" dirty="0"/>
              <a:t>Lifetime Healthcare Companies - </a:t>
            </a:r>
            <a:r>
              <a:rPr lang="en-US" b="1" dirty="0">
                <a:solidFill>
                  <a:srgbClr val="00B050"/>
                </a:solidFill>
              </a:rPr>
              <a:t>$5.1 Million </a:t>
            </a:r>
          </a:p>
          <a:p>
            <a:pPr>
              <a:defRPr/>
            </a:pPr>
            <a:r>
              <a:rPr lang="en-US" dirty="0"/>
              <a:t>Renown Health, P.C. - </a:t>
            </a:r>
            <a:r>
              <a:rPr lang="en-US" b="1" dirty="0">
                <a:solidFill>
                  <a:srgbClr val="00B050"/>
                </a:solidFill>
              </a:rPr>
              <a:t>$75,000</a:t>
            </a:r>
          </a:p>
          <a:p>
            <a:pPr>
              <a:defRPr/>
            </a:pPr>
            <a:r>
              <a:rPr lang="en-US" dirty="0"/>
              <a:t>Sharp HealthCare - </a:t>
            </a:r>
            <a:r>
              <a:rPr lang="en-US" b="1" dirty="0">
                <a:solidFill>
                  <a:srgbClr val="00B050"/>
                </a:solidFill>
              </a:rPr>
              <a:t>$70,000</a:t>
            </a:r>
          </a:p>
          <a:p>
            <a:pPr>
              <a:defRPr/>
            </a:pPr>
            <a:r>
              <a:rPr lang="en-US" dirty="0"/>
              <a:t>The Arbour, Inc. - </a:t>
            </a:r>
            <a:r>
              <a:rPr lang="en-US" b="1" dirty="0">
                <a:solidFill>
                  <a:srgbClr val="00B050"/>
                </a:solidFill>
              </a:rPr>
              <a:t>$65,000</a:t>
            </a:r>
          </a:p>
          <a:p>
            <a:pPr>
              <a:defRPr/>
            </a:pPr>
            <a:r>
              <a:rPr lang="en-US" dirty="0"/>
              <a:t>Village Plastic Surgery - </a:t>
            </a:r>
            <a:r>
              <a:rPr lang="en-US" b="1" dirty="0">
                <a:solidFill>
                  <a:srgbClr val="00B050"/>
                </a:solidFill>
              </a:rPr>
              <a:t>$30,000</a:t>
            </a:r>
          </a:p>
          <a:p>
            <a:pPr>
              <a:defRPr/>
            </a:pPr>
            <a:r>
              <a:rPr lang="en-US" dirty="0"/>
              <a:t>Peachstate Health Management, LLC - </a:t>
            </a:r>
            <a:r>
              <a:rPr lang="en-US" b="1" dirty="0">
                <a:solidFill>
                  <a:srgbClr val="00B050"/>
                </a:solidFill>
              </a:rPr>
              <a:t>$25,000</a:t>
            </a:r>
          </a:p>
          <a:p>
            <a:pPr>
              <a:defRPr/>
            </a:pPr>
            <a:r>
              <a:rPr lang="en-US" dirty="0"/>
              <a:t>The Diabetes, Endocrinology &amp; Lipidology Center, Inc. - </a:t>
            </a:r>
            <a:r>
              <a:rPr lang="en-US" b="1" dirty="0">
                <a:solidFill>
                  <a:srgbClr val="00B050"/>
                </a:solidFill>
              </a:rPr>
              <a:t>$5,000</a:t>
            </a:r>
          </a:p>
          <a:p>
            <a:pPr>
              <a:defRPr/>
            </a:pPr>
            <a:r>
              <a:rPr lang="en-US" dirty="0"/>
              <a:t>Children’s Hospital &amp; Medical Center - </a:t>
            </a:r>
            <a:r>
              <a:rPr lang="en-US" b="1" dirty="0">
                <a:solidFill>
                  <a:srgbClr val="00B050"/>
                </a:solidFill>
              </a:rPr>
              <a:t>$80,000</a:t>
            </a:r>
          </a:p>
          <a:p>
            <a:pPr>
              <a:defRPr/>
            </a:pPr>
            <a:r>
              <a:rPr lang="en-US" dirty="0"/>
              <a:t>Advanced Spine &amp; Pain Management - </a:t>
            </a:r>
            <a:r>
              <a:rPr lang="en-US" b="1" dirty="0">
                <a:solidFill>
                  <a:srgbClr val="00B050"/>
                </a:solidFill>
              </a:rPr>
              <a:t>$32,150</a:t>
            </a:r>
          </a:p>
          <a:p>
            <a:pPr>
              <a:defRPr/>
            </a:pPr>
            <a:r>
              <a:rPr lang="en-US" dirty="0"/>
              <a:t>Denver Retina Center, P.C. - </a:t>
            </a:r>
            <a:r>
              <a:rPr lang="en-US" b="1" dirty="0">
                <a:solidFill>
                  <a:srgbClr val="00B050"/>
                </a:solidFill>
              </a:rPr>
              <a:t>$30,000</a:t>
            </a:r>
          </a:p>
          <a:p>
            <a:pPr>
              <a:defRPr/>
            </a:pPr>
            <a:r>
              <a:rPr lang="en-US" dirty="0"/>
              <a:t>Office of Dr. Robert Glaser - </a:t>
            </a:r>
            <a:r>
              <a:rPr lang="en-US" b="1" dirty="0">
                <a:solidFill>
                  <a:srgbClr val="00B050"/>
                </a:solidFill>
              </a:rPr>
              <a:t>$100,000</a:t>
            </a:r>
          </a:p>
          <a:p>
            <a:pPr>
              <a:defRPr/>
            </a:pPr>
            <a:r>
              <a:rPr lang="en-US" dirty="0"/>
              <a:t>Rainrock Treatment Center, LLC dba Monte Nido Rainrock - </a:t>
            </a:r>
            <a:r>
              <a:rPr lang="en-US" b="1" dirty="0">
                <a:solidFill>
                  <a:srgbClr val="00B050"/>
                </a:solidFill>
              </a:rPr>
              <a:t>$160,000</a:t>
            </a:r>
          </a:p>
          <a:p>
            <a:pPr>
              <a:defRPr/>
            </a:pPr>
            <a:r>
              <a:rPr lang="en-US" dirty="0"/>
              <a:t>Wake Health Medical Group - </a:t>
            </a:r>
            <a:r>
              <a:rPr lang="en-US" b="1" dirty="0">
                <a:solidFill>
                  <a:srgbClr val="00B050"/>
                </a:solidFill>
              </a:rPr>
              <a:t>$10,000</a:t>
            </a:r>
          </a:p>
          <a:p>
            <a:pPr>
              <a:defRPr/>
            </a:pPr>
            <a:endParaRPr lang="en-US" dirty="0"/>
          </a:p>
          <a:p>
            <a:pPr>
              <a:defRPr/>
            </a:pPr>
            <a:endParaRPr lang="en-US" dirty="0"/>
          </a:p>
          <a:p>
            <a:pPr>
              <a:defRPr/>
            </a:pPr>
            <a:endParaRPr lang="en-US" dirty="0"/>
          </a:p>
          <a:p>
            <a:pPr>
              <a:defRPr/>
            </a:pPr>
            <a:endParaRPr lang="en-US" dirty="0"/>
          </a:p>
          <a:p>
            <a:pPr marL="0" indent="0">
              <a:buFont typeface="Wingdings 2" panose="05020102010507070707" pitchFamily="18" charset="2"/>
              <a:buNone/>
              <a:defRPr/>
            </a:pPr>
            <a:endParaRPr lang="en-US" dirty="0"/>
          </a:p>
          <a:p>
            <a:pPr>
              <a:defRPr/>
            </a:pPr>
            <a:endParaRPr lang="en-US" dirty="0"/>
          </a:p>
          <a:p>
            <a:pPr>
              <a:defRPr/>
            </a:pPr>
            <a:endParaRPr lang="en-US" dirty="0"/>
          </a:p>
        </p:txBody>
      </p:sp>
      <p:pic>
        <p:nvPicPr>
          <p:cNvPr id="137219" name="Picture 4">
            <a:extLst>
              <a:ext uri="{FF2B5EF4-FFF2-40B4-BE49-F238E27FC236}">
                <a16:creationId xmlns:a16="http://schemas.microsoft.com/office/drawing/2014/main" id="{8CC167E7-A86D-4B51-B531-130669C99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88" y="1497013"/>
            <a:ext cx="203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itle 1">
            <a:extLst>
              <a:ext uri="{FF2B5EF4-FFF2-40B4-BE49-F238E27FC236}">
                <a16:creationId xmlns:a16="http://schemas.microsoft.com/office/drawing/2014/main" id="{D501EBF1-C3D5-43F8-B6FE-067288F82362}"/>
              </a:ext>
            </a:extLst>
          </p:cNvPr>
          <p:cNvSpPr txBox="1">
            <a:spLocks noChangeArrowheads="1"/>
          </p:cNvSpPr>
          <p:nvPr/>
        </p:nvSpPr>
        <p:spPr bwMode="auto">
          <a:xfrm>
            <a:off x="249238" y="325438"/>
            <a:ext cx="8534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300" b="1" dirty="0">
                <a:solidFill>
                  <a:schemeClr val="accent1"/>
                </a:solidFill>
              </a:rPr>
              <a:t>HIPAA Enforcement Actions (cont’d)</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71AA-195D-4047-89FC-783859A7C268}"/>
              </a:ext>
            </a:extLst>
          </p:cNvPr>
          <p:cNvSpPr>
            <a:spLocks noGrp="1"/>
          </p:cNvSpPr>
          <p:nvPr>
            <p:ph type="title"/>
          </p:nvPr>
        </p:nvSpPr>
        <p:spPr>
          <a:xfrm>
            <a:off x="271463" y="533400"/>
            <a:ext cx="8534400" cy="866775"/>
          </a:xfrm>
        </p:spPr>
        <p:txBody>
          <a:bodyPr>
            <a:normAutofit fontScale="90000"/>
          </a:bodyPr>
          <a:lstStyle/>
          <a:p>
            <a:pPr>
              <a:defRPr/>
            </a:pPr>
            <a:r>
              <a:rPr lang="en-US" b="1" dirty="0"/>
              <a:t>HIPAA Enforcement Actions (cont’d)	</a:t>
            </a:r>
            <a:br>
              <a:rPr lang="en-US" b="1" dirty="0"/>
            </a:br>
            <a:endParaRPr lang="en-US" dirty="0"/>
          </a:p>
        </p:txBody>
      </p:sp>
      <p:sp>
        <p:nvSpPr>
          <p:cNvPr id="3" name="Content Placeholder 2">
            <a:extLst>
              <a:ext uri="{FF2B5EF4-FFF2-40B4-BE49-F238E27FC236}">
                <a16:creationId xmlns:a16="http://schemas.microsoft.com/office/drawing/2014/main" id="{58DA0FC9-F3E5-46F3-9BFA-18040231DBF1}"/>
              </a:ext>
            </a:extLst>
          </p:cNvPr>
          <p:cNvSpPr>
            <a:spLocks noGrp="1"/>
          </p:cNvSpPr>
          <p:nvPr>
            <p:ph sz="quarter" idx="1"/>
          </p:nvPr>
        </p:nvSpPr>
        <p:spPr>
          <a:xfrm>
            <a:off x="301625" y="1527175"/>
            <a:ext cx="8504238" cy="4572000"/>
          </a:xfrm>
        </p:spPr>
        <p:txBody>
          <a:bodyPr>
            <a:normAutofit fontScale="85000" lnSpcReduction="20000"/>
          </a:bodyPr>
          <a:lstStyle/>
          <a:p>
            <a:pPr marL="0" indent="0">
              <a:buFont typeface="Wingdings 2" panose="05020102010507070707" pitchFamily="18" charset="2"/>
              <a:buNone/>
              <a:defRPr/>
            </a:pPr>
            <a:r>
              <a:rPr lang="en-US" sz="4000" b="1" dirty="0">
                <a:solidFill>
                  <a:srgbClr val="002060"/>
                </a:solidFill>
              </a:rPr>
              <a:t>2022</a:t>
            </a:r>
          </a:p>
          <a:p>
            <a:pPr>
              <a:defRPr/>
            </a:pPr>
            <a:r>
              <a:rPr lang="en-US" sz="3200" dirty="0"/>
              <a:t>Dr. Donald Brockley, D.D.M - </a:t>
            </a:r>
            <a:r>
              <a:rPr lang="en-US" sz="3200" b="1" dirty="0">
                <a:solidFill>
                  <a:srgbClr val="00B050"/>
                </a:solidFill>
              </a:rPr>
              <a:t>$30,000</a:t>
            </a:r>
          </a:p>
          <a:p>
            <a:pPr>
              <a:defRPr/>
            </a:pPr>
            <a:r>
              <a:rPr lang="en-US" sz="3200" dirty="0"/>
              <a:t>Dr. U. Phillip Igbinadolor, D.M.D. &amp; Associates, P.A. - </a:t>
            </a:r>
            <a:r>
              <a:rPr lang="en-US" sz="3200" b="1" dirty="0">
                <a:solidFill>
                  <a:srgbClr val="00B050"/>
                </a:solidFill>
              </a:rPr>
              <a:t>$50,000</a:t>
            </a:r>
          </a:p>
          <a:p>
            <a:pPr>
              <a:defRPr/>
            </a:pPr>
            <a:r>
              <a:rPr lang="en-US" sz="3200" dirty="0"/>
              <a:t>Jacob and Associates - </a:t>
            </a:r>
            <a:r>
              <a:rPr lang="en-US" sz="3200" b="1" dirty="0">
                <a:solidFill>
                  <a:srgbClr val="00B050"/>
                </a:solidFill>
              </a:rPr>
              <a:t>$28,000</a:t>
            </a:r>
          </a:p>
          <a:p>
            <a:pPr>
              <a:defRPr/>
            </a:pPr>
            <a:r>
              <a:rPr lang="en-US" sz="3200" dirty="0"/>
              <a:t>Northcutt Dental-Fairhope, LLC (Northcutt Dental) - </a:t>
            </a:r>
            <a:r>
              <a:rPr lang="en-US" sz="3200" b="1" dirty="0">
                <a:solidFill>
                  <a:srgbClr val="00B050"/>
                </a:solidFill>
              </a:rPr>
              <a:t>$62,500</a:t>
            </a:r>
          </a:p>
          <a:p>
            <a:pPr>
              <a:defRPr/>
            </a:pPr>
            <a:r>
              <a:rPr lang="en-US" sz="3200" dirty="0">
                <a:solidFill>
                  <a:schemeClr val="bg2">
                    <a:lumMod val="10000"/>
                  </a:schemeClr>
                </a:solidFill>
              </a:rPr>
              <a:t>Oklahoma State University –Center for Health Services </a:t>
            </a:r>
            <a:r>
              <a:rPr lang="en-US" sz="3200" b="1" dirty="0">
                <a:solidFill>
                  <a:srgbClr val="00B050"/>
                </a:solidFill>
              </a:rPr>
              <a:t>-$875,000</a:t>
            </a:r>
          </a:p>
          <a:p>
            <a:pPr>
              <a:defRPr/>
            </a:pPr>
            <a:r>
              <a:rPr lang="en-US" sz="3200" dirty="0">
                <a:solidFill>
                  <a:schemeClr val="bg2">
                    <a:lumMod val="10000"/>
                  </a:schemeClr>
                </a:solidFill>
              </a:rPr>
              <a:t>New England Dermatology P.C. d/b/a </a:t>
            </a:r>
            <a:r>
              <a:rPr lang="en-US" sz="3200" dirty="0" err="1">
                <a:solidFill>
                  <a:schemeClr val="bg2">
                    <a:lumMod val="10000"/>
                  </a:schemeClr>
                </a:solidFill>
              </a:rPr>
              <a:t>a</a:t>
            </a:r>
            <a:r>
              <a:rPr lang="en-US" sz="3200" dirty="0">
                <a:solidFill>
                  <a:schemeClr val="bg2">
                    <a:lumMod val="10000"/>
                  </a:schemeClr>
                </a:solidFill>
              </a:rPr>
              <a:t> New England Dermatology and Laser Center </a:t>
            </a:r>
            <a:r>
              <a:rPr lang="en-US" sz="3200" b="1" dirty="0">
                <a:solidFill>
                  <a:srgbClr val="00B050"/>
                </a:solidFill>
              </a:rPr>
              <a:t>-$300,640</a:t>
            </a:r>
          </a:p>
          <a:p>
            <a:pPr>
              <a:defRPr/>
            </a:pPr>
            <a:endParaRPr lang="en-US" sz="1900" dirty="0"/>
          </a:p>
          <a:p>
            <a:pPr>
              <a:defRPr/>
            </a:pPr>
            <a:endParaRPr lang="en-US" dirty="0"/>
          </a:p>
        </p:txBody>
      </p:sp>
      <p:pic>
        <p:nvPicPr>
          <p:cNvPr id="138244" name="Picture 4">
            <a:extLst>
              <a:ext uri="{FF2B5EF4-FFF2-40B4-BE49-F238E27FC236}">
                <a16:creationId xmlns:a16="http://schemas.microsoft.com/office/drawing/2014/main" id="{0163A1A7-38FA-4396-AD66-F492E5AEC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5663" y="-57727"/>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6554-4E39-42B0-988B-83FD108357B7}"/>
              </a:ext>
            </a:extLst>
          </p:cNvPr>
          <p:cNvSpPr>
            <a:spLocks noGrp="1"/>
          </p:cNvSpPr>
          <p:nvPr>
            <p:ph type="title"/>
          </p:nvPr>
        </p:nvSpPr>
        <p:spPr/>
        <p:txBody>
          <a:bodyPr/>
          <a:lstStyle/>
          <a:p>
            <a:r>
              <a:rPr lang="en-US" dirty="0"/>
              <a:t>Top Three Risks to Healthcare Organizations</a:t>
            </a:r>
          </a:p>
        </p:txBody>
      </p:sp>
      <p:sp>
        <p:nvSpPr>
          <p:cNvPr id="3" name="Content Placeholder 2">
            <a:extLst>
              <a:ext uri="{FF2B5EF4-FFF2-40B4-BE49-F238E27FC236}">
                <a16:creationId xmlns:a16="http://schemas.microsoft.com/office/drawing/2014/main" id="{E8D50AA4-ACD9-49DF-837B-A43AFA1C9DE9}"/>
              </a:ext>
            </a:extLst>
          </p:cNvPr>
          <p:cNvSpPr>
            <a:spLocks noGrp="1"/>
          </p:cNvSpPr>
          <p:nvPr>
            <p:ph sz="quarter" idx="1"/>
          </p:nvPr>
        </p:nvSpPr>
        <p:spPr/>
        <p:txBody>
          <a:bodyPr/>
          <a:lstStyle/>
          <a:p>
            <a:r>
              <a:rPr lang="en-US" dirty="0"/>
              <a:t>According to </a:t>
            </a:r>
            <a:r>
              <a:rPr lang="en-US" dirty="0" err="1"/>
              <a:t>HealthTech</a:t>
            </a:r>
            <a:r>
              <a:rPr lang="en-US" dirty="0"/>
              <a:t> (Nov. 1, 2022) top 3 cyberthreats facing healthcare organizations</a:t>
            </a:r>
          </a:p>
          <a:p>
            <a:pPr lvl="1"/>
            <a:r>
              <a:rPr lang="en-US" dirty="0"/>
              <a:t>Phishing Attacks</a:t>
            </a:r>
          </a:p>
          <a:p>
            <a:pPr lvl="1"/>
            <a:r>
              <a:rPr lang="en-US" dirty="0"/>
              <a:t>Ransomware Attacks</a:t>
            </a:r>
          </a:p>
          <a:p>
            <a:pPr lvl="1"/>
            <a:r>
              <a:rPr lang="en-US" dirty="0"/>
              <a:t>More Attack Vectors in Medical Internet of Things devices</a:t>
            </a:r>
          </a:p>
          <a:p>
            <a:pPr lvl="1"/>
            <a:endParaRPr lang="en-US" dirty="0"/>
          </a:p>
          <a:p>
            <a:pPr lvl="1"/>
            <a:endParaRPr lang="en-US" dirty="0"/>
          </a:p>
          <a:p>
            <a:pPr lvl="7"/>
            <a:endParaRPr lang="en-US" dirty="0"/>
          </a:p>
        </p:txBody>
      </p:sp>
      <p:pic>
        <p:nvPicPr>
          <p:cNvPr id="5" name="Picture 4">
            <a:extLst>
              <a:ext uri="{FF2B5EF4-FFF2-40B4-BE49-F238E27FC236}">
                <a16:creationId xmlns:a16="http://schemas.microsoft.com/office/drawing/2014/main" id="{797113C1-1A01-448C-A0BF-0B46A3F418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8108" y="3974995"/>
            <a:ext cx="3322170" cy="1983153"/>
          </a:xfrm>
          <a:prstGeom prst="rect">
            <a:avLst/>
          </a:prstGeom>
        </p:spPr>
      </p:pic>
    </p:spTree>
    <p:extLst>
      <p:ext uri="{BB962C8B-B14F-4D97-AF65-F5344CB8AC3E}">
        <p14:creationId xmlns:p14="http://schemas.microsoft.com/office/powerpoint/2010/main" val="304897870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AB735007-2EB7-455E-9ACB-4717703411D6}"/>
              </a:ext>
            </a:extLst>
          </p:cNvPr>
          <p:cNvSpPr>
            <a:spLocks noGrp="1"/>
          </p:cNvSpPr>
          <p:nvPr>
            <p:ph type="title"/>
          </p:nvPr>
        </p:nvSpPr>
        <p:spPr/>
        <p:txBody>
          <a:bodyPr>
            <a:normAutofit/>
          </a:bodyPr>
          <a:lstStyle/>
          <a:p>
            <a:r>
              <a:rPr lang="en-US" sz="2800" b="1" dirty="0"/>
              <a:t>OCR ‘Right to Access’ Enforcement Actions </a:t>
            </a:r>
            <a:endParaRPr lang="en-US" altLang="en-US" dirty="0">
              <a:latin typeface="Arial" panose="020B0604020202020204" pitchFamily="34" charset="0"/>
            </a:endParaRPr>
          </a:p>
        </p:txBody>
      </p:sp>
      <p:sp>
        <p:nvSpPr>
          <p:cNvPr id="105475" name="Content Placeholder 2">
            <a:extLst>
              <a:ext uri="{FF2B5EF4-FFF2-40B4-BE49-F238E27FC236}">
                <a16:creationId xmlns:a16="http://schemas.microsoft.com/office/drawing/2014/main" id="{0EACF620-B491-4BB8-990C-20FE9DF41A02}"/>
              </a:ext>
            </a:extLst>
          </p:cNvPr>
          <p:cNvSpPr>
            <a:spLocks noGrp="1"/>
          </p:cNvSpPr>
          <p:nvPr>
            <p:ph sz="quarter" idx="1"/>
          </p:nvPr>
        </p:nvSpPr>
        <p:spPr>
          <a:xfrm>
            <a:off x="301625" y="1527175"/>
            <a:ext cx="6022975" cy="4688898"/>
          </a:xfrm>
        </p:spPr>
        <p:txBody>
          <a:bodyPr/>
          <a:lstStyle/>
          <a:p>
            <a:pPr marL="0" indent="0">
              <a:buFont typeface="Wingdings 2" panose="05020102010507070707" pitchFamily="18" charset="2"/>
              <a:buNone/>
            </a:pPr>
            <a:r>
              <a:rPr lang="en-US" altLang="en-US" dirty="0">
                <a:latin typeface="Arial" panose="020B0604020202020204" pitchFamily="34" charset="0"/>
              </a:rPr>
              <a:t>OCR continues to investigate under its HIPAA Right of Access Initiative </a:t>
            </a:r>
          </a:p>
          <a:p>
            <a:pPr lvl="1"/>
            <a:r>
              <a:rPr lang="en-US" altLang="en-US" dirty="0">
                <a:latin typeface="Arial" panose="020B0604020202020204" pitchFamily="34" charset="0"/>
              </a:rPr>
              <a:t>OCR has previously announced that it will vigorously enforce the rights of patients to get access to medical records promptly, without being overcharged and in the readily producible format of their choice</a:t>
            </a:r>
          </a:p>
          <a:p>
            <a:pPr lvl="1"/>
            <a:r>
              <a:rPr lang="en-US" altLang="en-US" dirty="0">
                <a:latin typeface="Arial" panose="020B0604020202020204" pitchFamily="34" charset="0"/>
              </a:rPr>
              <a:t>As of September 20, 2022, there have been 41 investigations and enforcement actions for right of access complaints </a:t>
            </a:r>
          </a:p>
        </p:txBody>
      </p:sp>
      <p:pic>
        <p:nvPicPr>
          <p:cNvPr id="105476" name="Picture 2">
            <a:extLst>
              <a:ext uri="{FF2B5EF4-FFF2-40B4-BE49-F238E27FC236}">
                <a16:creationId xmlns:a16="http://schemas.microsoft.com/office/drawing/2014/main" id="{2F1F28DA-E0E4-4104-AF18-F74D1552D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918" y="2702934"/>
            <a:ext cx="2623234" cy="159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1B26-C2C1-43E5-B6CA-34406676AB5A}"/>
              </a:ext>
            </a:extLst>
          </p:cNvPr>
          <p:cNvSpPr>
            <a:spLocks noGrp="1"/>
          </p:cNvSpPr>
          <p:nvPr>
            <p:ph type="title"/>
          </p:nvPr>
        </p:nvSpPr>
        <p:spPr/>
        <p:txBody>
          <a:bodyPr>
            <a:normAutofit fontScale="90000"/>
          </a:bodyPr>
          <a:lstStyle/>
          <a:p>
            <a:r>
              <a:rPr lang="en-US" sz="3600" b="1" dirty="0"/>
              <a:t>OCR ‘Right to Access’ Enforcement Actions (cont’d)</a:t>
            </a:r>
            <a:endParaRPr lang="en-US" dirty="0"/>
          </a:p>
        </p:txBody>
      </p:sp>
      <p:sp>
        <p:nvSpPr>
          <p:cNvPr id="3" name="Content Placeholder 2">
            <a:extLst>
              <a:ext uri="{FF2B5EF4-FFF2-40B4-BE49-F238E27FC236}">
                <a16:creationId xmlns:a16="http://schemas.microsoft.com/office/drawing/2014/main" id="{158ACF9C-9C4F-4049-B1A3-52E1F0530F88}"/>
              </a:ext>
            </a:extLst>
          </p:cNvPr>
          <p:cNvSpPr>
            <a:spLocks noGrp="1"/>
          </p:cNvSpPr>
          <p:nvPr>
            <p:ph sz="quarter" idx="1"/>
          </p:nvPr>
        </p:nvSpPr>
        <p:spPr>
          <a:xfrm>
            <a:off x="301752" y="1527048"/>
            <a:ext cx="8503920" cy="4873752"/>
          </a:xfrm>
        </p:spPr>
        <p:txBody>
          <a:bodyPr numCol="2">
            <a:normAutofit fontScale="47500" lnSpcReduction="20000"/>
          </a:bodyPr>
          <a:lstStyle/>
          <a:p>
            <a:pPr marL="514350" indent="-514350">
              <a:buFont typeface="+mj-lt"/>
              <a:buAutoNum type="arabicPeriod"/>
            </a:pPr>
            <a:r>
              <a:rPr lang="en-US" b="1" dirty="0">
                <a:solidFill>
                  <a:srgbClr val="0070C0"/>
                </a:solidFill>
              </a:rPr>
              <a:t>Bayfront Health St. Petersburg </a:t>
            </a:r>
          </a:p>
          <a:p>
            <a:pPr marL="514350" indent="-514350">
              <a:buFont typeface="+mj-lt"/>
              <a:buAutoNum type="arabicPeriod"/>
            </a:pPr>
            <a:r>
              <a:rPr lang="en-US" b="1" dirty="0">
                <a:solidFill>
                  <a:srgbClr val="0070C0"/>
                </a:solidFill>
              </a:rPr>
              <a:t>Korunda Medical, LLC</a:t>
            </a:r>
          </a:p>
          <a:p>
            <a:pPr marL="514350" indent="-514350">
              <a:buFont typeface="+mj-lt"/>
              <a:buAutoNum type="arabicPeriod"/>
            </a:pPr>
            <a:r>
              <a:rPr lang="en-US" b="1" dirty="0">
                <a:solidFill>
                  <a:srgbClr val="0070C0"/>
                </a:solidFill>
              </a:rPr>
              <a:t>Housing Works, Inc. </a:t>
            </a:r>
          </a:p>
          <a:p>
            <a:pPr marL="514350" indent="-514350">
              <a:buFont typeface="+mj-lt"/>
              <a:buAutoNum type="arabicPeriod"/>
            </a:pPr>
            <a:r>
              <a:rPr lang="en-US" b="1" dirty="0">
                <a:solidFill>
                  <a:srgbClr val="0070C0"/>
                </a:solidFill>
              </a:rPr>
              <a:t>All Inclusive Medical Services, Inc.</a:t>
            </a:r>
          </a:p>
          <a:p>
            <a:pPr marL="514350" indent="-514350">
              <a:buFont typeface="+mj-lt"/>
              <a:buAutoNum type="arabicPeriod"/>
            </a:pPr>
            <a:r>
              <a:rPr lang="en-US" b="1" dirty="0">
                <a:solidFill>
                  <a:srgbClr val="0070C0"/>
                </a:solidFill>
              </a:rPr>
              <a:t>Beth Israel Lahey Health Behavioral Services</a:t>
            </a:r>
          </a:p>
          <a:p>
            <a:pPr marL="514350" indent="-514350">
              <a:buFont typeface="+mj-lt"/>
              <a:buAutoNum type="arabicPeriod"/>
            </a:pPr>
            <a:r>
              <a:rPr lang="en-US" b="1" dirty="0">
                <a:solidFill>
                  <a:srgbClr val="0070C0"/>
                </a:solidFill>
              </a:rPr>
              <a:t>King MD</a:t>
            </a:r>
          </a:p>
          <a:p>
            <a:pPr marL="514350" indent="-514350">
              <a:buFont typeface="+mj-lt"/>
              <a:buAutoNum type="arabicPeriod"/>
            </a:pPr>
            <a:r>
              <a:rPr lang="en-US" b="1" dirty="0">
                <a:solidFill>
                  <a:srgbClr val="0070C0"/>
                </a:solidFill>
              </a:rPr>
              <a:t>Wise Psychiatry, PC</a:t>
            </a:r>
          </a:p>
          <a:p>
            <a:pPr marL="514350" indent="-514350">
              <a:buFont typeface="+mj-lt"/>
              <a:buAutoNum type="arabicPeriod"/>
            </a:pPr>
            <a:r>
              <a:rPr lang="en-US" b="1" dirty="0">
                <a:solidFill>
                  <a:srgbClr val="0070C0"/>
                </a:solidFill>
              </a:rPr>
              <a:t>St. Joseph’s Hospital and Medical Center </a:t>
            </a:r>
          </a:p>
          <a:p>
            <a:pPr marL="514350" indent="-514350">
              <a:buFont typeface="+mj-lt"/>
              <a:buAutoNum type="arabicPeriod"/>
            </a:pPr>
            <a:r>
              <a:rPr lang="en-US" b="1" dirty="0">
                <a:solidFill>
                  <a:srgbClr val="0070C0"/>
                </a:solidFill>
              </a:rPr>
              <a:t>NY Spine Medicine </a:t>
            </a:r>
          </a:p>
          <a:p>
            <a:pPr marL="514350" indent="-514350">
              <a:buFont typeface="+mj-lt"/>
              <a:buAutoNum type="arabicPeriod"/>
            </a:pPr>
            <a:r>
              <a:rPr lang="en-US" b="1" dirty="0">
                <a:solidFill>
                  <a:srgbClr val="0070C0"/>
                </a:solidFill>
              </a:rPr>
              <a:t>Riverside Psychiatric Medical Group </a:t>
            </a:r>
          </a:p>
          <a:p>
            <a:pPr marL="514350" indent="-514350">
              <a:buFont typeface="+mj-lt"/>
              <a:buAutoNum type="arabicPeriod"/>
            </a:pPr>
            <a:r>
              <a:rPr lang="en-US" b="1" dirty="0">
                <a:solidFill>
                  <a:srgbClr val="0070C0"/>
                </a:solidFill>
              </a:rPr>
              <a:t>Dr. Rajendra Bhayani </a:t>
            </a:r>
          </a:p>
          <a:p>
            <a:pPr marL="514350" indent="-514350">
              <a:buFont typeface="+mj-lt"/>
              <a:buAutoNum type="arabicPeriod"/>
            </a:pPr>
            <a:r>
              <a:rPr lang="en-US" b="1" dirty="0">
                <a:solidFill>
                  <a:srgbClr val="0070C0"/>
                </a:solidFill>
              </a:rPr>
              <a:t>University of Cincinnati Medical Center </a:t>
            </a:r>
          </a:p>
          <a:p>
            <a:pPr marL="514350" indent="-514350">
              <a:buFont typeface="+mj-lt"/>
              <a:buAutoNum type="arabicPeriod"/>
            </a:pPr>
            <a:r>
              <a:rPr lang="en-US" b="1" dirty="0">
                <a:solidFill>
                  <a:srgbClr val="0070C0"/>
                </a:solidFill>
              </a:rPr>
              <a:t>Elite Primary Care</a:t>
            </a:r>
          </a:p>
          <a:p>
            <a:pPr marL="514350" indent="-514350">
              <a:buFont typeface="+mj-lt"/>
              <a:buAutoNum type="arabicPeriod"/>
            </a:pPr>
            <a:r>
              <a:rPr lang="en-US" b="1" dirty="0">
                <a:solidFill>
                  <a:srgbClr val="0070C0"/>
                </a:solidFill>
              </a:rPr>
              <a:t>Banner Health ACE</a:t>
            </a:r>
          </a:p>
          <a:p>
            <a:pPr marL="514350" indent="-514350">
              <a:buFont typeface="+mj-lt"/>
              <a:buAutoNum type="arabicPeriod"/>
            </a:pPr>
            <a:r>
              <a:rPr lang="en-US" b="1" dirty="0">
                <a:solidFill>
                  <a:srgbClr val="0070C0"/>
                </a:solidFill>
              </a:rPr>
              <a:t>Renown Health, P.C.</a:t>
            </a:r>
          </a:p>
          <a:p>
            <a:pPr marL="514350" indent="-514350">
              <a:buFont typeface="+mj-lt"/>
              <a:buAutoNum type="arabicPeriod"/>
            </a:pPr>
            <a:r>
              <a:rPr lang="en-US" b="1" dirty="0">
                <a:solidFill>
                  <a:srgbClr val="0070C0"/>
                </a:solidFill>
              </a:rPr>
              <a:t>Sharp Rees-Stealy Medical Centers </a:t>
            </a:r>
          </a:p>
          <a:p>
            <a:pPr marL="514350" indent="-514350">
              <a:buFont typeface="+mj-lt"/>
              <a:buAutoNum type="arabicPeriod"/>
            </a:pPr>
            <a:r>
              <a:rPr lang="en-US" b="1" dirty="0">
                <a:solidFill>
                  <a:srgbClr val="0070C0"/>
                </a:solidFill>
              </a:rPr>
              <a:t>Arbour Hospital </a:t>
            </a:r>
          </a:p>
          <a:p>
            <a:pPr marL="514350" indent="-514350">
              <a:buFont typeface="+mj-lt"/>
              <a:buAutoNum type="arabicPeriod"/>
            </a:pPr>
            <a:r>
              <a:rPr lang="en-US" b="1" dirty="0">
                <a:solidFill>
                  <a:srgbClr val="0070C0"/>
                </a:solidFill>
              </a:rPr>
              <a:t>Village Plastic Surgery</a:t>
            </a:r>
          </a:p>
          <a:p>
            <a:pPr marL="514350" indent="-514350">
              <a:buFont typeface="+mj-lt"/>
              <a:buAutoNum type="arabicPeriod"/>
            </a:pPr>
            <a:r>
              <a:rPr lang="en-US" b="1" dirty="0">
                <a:solidFill>
                  <a:srgbClr val="0070C0"/>
                </a:solidFill>
              </a:rPr>
              <a:t>The Diabetes, Endocrinology &amp; Lipidology Center, Inc. </a:t>
            </a:r>
          </a:p>
          <a:p>
            <a:pPr marL="514350" indent="-514350">
              <a:buFont typeface="+mj-lt"/>
              <a:buAutoNum type="arabicPeriod"/>
            </a:pPr>
            <a:r>
              <a:rPr lang="en-US" b="1" dirty="0">
                <a:solidFill>
                  <a:srgbClr val="0070C0"/>
                </a:solidFill>
              </a:rPr>
              <a:t>Children’s Hospital &amp; Medical Center</a:t>
            </a:r>
          </a:p>
          <a:p>
            <a:pPr marL="514350" indent="-514350">
              <a:buFont typeface="+mj-lt"/>
              <a:buAutoNum type="arabicPeriod"/>
            </a:pPr>
            <a:r>
              <a:rPr lang="en-US" b="1" dirty="0">
                <a:solidFill>
                  <a:srgbClr val="0070C0"/>
                </a:solidFill>
              </a:rPr>
              <a:t>Wake Health Medical Group</a:t>
            </a:r>
          </a:p>
          <a:p>
            <a:pPr marL="514350" indent="-514350">
              <a:buFont typeface="+mj-lt"/>
              <a:buAutoNum type="arabicPeriod"/>
            </a:pPr>
            <a:r>
              <a:rPr lang="en-US" b="1" dirty="0">
                <a:solidFill>
                  <a:srgbClr val="0070C0"/>
                </a:solidFill>
              </a:rPr>
              <a:t>Denver Retina Center</a:t>
            </a:r>
          </a:p>
          <a:p>
            <a:pPr marL="514350" indent="-514350">
              <a:buFont typeface="+mj-lt"/>
              <a:buAutoNum type="arabicPeriod"/>
            </a:pPr>
            <a:r>
              <a:rPr lang="en-US" b="1" dirty="0">
                <a:solidFill>
                  <a:srgbClr val="0070C0"/>
                </a:solidFill>
              </a:rPr>
              <a:t>Advanced Spine &amp; Pain Management (ASPM) </a:t>
            </a:r>
          </a:p>
          <a:p>
            <a:pPr marL="514350" indent="-514350">
              <a:buFont typeface="+mj-lt"/>
              <a:buAutoNum type="arabicPeriod"/>
            </a:pPr>
            <a:r>
              <a:rPr lang="en-US" b="1" dirty="0">
                <a:solidFill>
                  <a:srgbClr val="0070C0"/>
                </a:solidFill>
              </a:rPr>
              <a:t>Rainrock Treatment Center, LLC dba Monte Nido Rainrock</a:t>
            </a:r>
          </a:p>
          <a:p>
            <a:pPr marL="514350" indent="-514350">
              <a:buFont typeface="+mj-lt"/>
              <a:buAutoNum type="arabicPeriod"/>
            </a:pPr>
            <a:r>
              <a:rPr lang="en-US" b="1" dirty="0">
                <a:solidFill>
                  <a:srgbClr val="0070C0"/>
                </a:solidFill>
              </a:rPr>
              <a:t>Dr. Robert Glaser</a:t>
            </a:r>
          </a:p>
          <a:p>
            <a:pPr marL="514350" indent="-514350">
              <a:buFont typeface="+mj-lt"/>
              <a:buAutoNum type="arabicPeriod"/>
              <a:defRPr/>
            </a:pPr>
            <a:r>
              <a:rPr lang="en-US" b="1" dirty="0">
                <a:solidFill>
                  <a:srgbClr val="0070C0"/>
                </a:solidFill>
              </a:rPr>
              <a:t>Dr. Donald Brockley, D.D.M.</a:t>
            </a:r>
          </a:p>
          <a:p>
            <a:pPr marL="514350" indent="-514350">
              <a:buFont typeface="+mj-lt"/>
              <a:buAutoNum type="arabicPeriod"/>
              <a:defRPr/>
            </a:pPr>
            <a:r>
              <a:rPr lang="en-US" b="1" dirty="0">
                <a:solidFill>
                  <a:srgbClr val="0070C0"/>
                </a:solidFill>
              </a:rPr>
              <a:t>Jacob and Associates</a:t>
            </a:r>
          </a:p>
          <a:p>
            <a:pPr marL="514350" indent="-514350">
              <a:buFont typeface="+mj-lt"/>
              <a:buAutoNum type="arabicPeriod"/>
              <a:defRPr/>
            </a:pPr>
            <a:r>
              <a:rPr lang="en-US" b="1" dirty="0">
                <a:solidFill>
                  <a:srgbClr val="0070C0"/>
                </a:solidFill>
              </a:rPr>
              <a:t>ACPM Podiatry</a:t>
            </a:r>
          </a:p>
          <a:p>
            <a:pPr marL="514350" indent="-514350">
              <a:buFont typeface="+mj-lt"/>
              <a:buAutoNum type="arabicPeriod"/>
              <a:defRPr/>
            </a:pPr>
            <a:r>
              <a:rPr lang="en-US" b="1" dirty="0">
                <a:solidFill>
                  <a:srgbClr val="0070C0"/>
                </a:solidFill>
              </a:rPr>
              <a:t>Associated Retina Specialists </a:t>
            </a:r>
          </a:p>
          <a:p>
            <a:pPr marL="514350" indent="-514350">
              <a:buFont typeface="+mj-lt"/>
              <a:buAutoNum type="arabicPeriod"/>
              <a:defRPr/>
            </a:pPr>
            <a:r>
              <a:rPr lang="en-US" b="1" dirty="0">
                <a:solidFill>
                  <a:srgbClr val="0070C0"/>
                </a:solidFill>
              </a:rPr>
              <a:t>Lawrence Bell, Jr. D.D.S.</a:t>
            </a:r>
          </a:p>
          <a:p>
            <a:pPr marL="514350" indent="-514350">
              <a:buFont typeface="+mj-lt"/>
              <a:buAutoNum type="arabicPeriod"/>
              <a:defRPr/>
            </a:pPr>
            <a:r>
              <a:rPr lang="en-US" b="1" dirty="0">
                <a:solidFill>
                  <a:srgbClr val="0070C0"/>
                </a:solidFill>
              </a:rPr>
              <a:t>Coastal Ear, Nose and Throat</a:t>
            </a:r>
          </a:p>
          <a:p>
            <a:pPr marL="514350" indent="-514350">
              <a:buFont typeface="+mj-lt"/>
              <a:buAutoNum type="arabicPeriod"/>
              <a:defRPr/>
            </a:pPr>
            <a:r>
              <a:rPr lang="en-US" b="1" dirty="0">
                <a:solidFill>
                  <a:srgbClr val="0070C0"/>
                </a:solidFill>
              </a:rPr>
              <a:t>Danbury Psychiatric Consultants </a:t>
            </a:r>
          </a:p>
          <a:p>
            <a:pPr marL="514350" indent="-514350">
              <a:buFont typeface="+mj-lt"/>
              <a:buAutoNum type="arabicPeriod"/>
              <a:defRPr/>
            </a:pPr>
            <a:r>
              <a:rPr lang="en-US" b="1" dirty="0">
                <a:solidFill>
                  <a:srgbClr val="0070C0"/>
                </a:solidFill>
              </a:rPr>
              <a:t>Erie County Medical Center Corporation </a:t>
            </a:r>
          </a:p>
          <a:p>
            <a:pPr marL="514350" indent="-514350">
              <a:buFont typeface="+mj-lt"/>
              <a:buAutoNum type="arabicPeriod"/>
              <a:defRPr/>
            </a:pPr>
            <a:r>
              <a:rPr lang="en-US" b="1" dirty="0">
                <a:solidFill>
                  <a:srgbClr val="0070C0"/>
                </a:solidFill>
              </a:rPr>
              <a:t>Fallbrook Family Health Center</a:t>
            </a:r>
          </a:p>
          <a:p>
            <a:pPr marL="514350" indent="-514350">
              <a:buFont typeface="+mj-lt"/>
              <a:buAutoNum type="arabicPeriod"/>
              <a:defRPr/>
            </a:pPr>
            <a:r>
              <a:rPr lang="en-US" b="1" dirty="0">
                <a:solidFill>
                  <a:srgbClr val="0070C0"/>
                </a:solidFill>
              </a:rPr>
              <a:t>Hillcrest Nursing and Rehabilitation </a:t>
            </a:r>
          </a:p>
          <a:p>
            <a:pPr marL="514350" indent="-514350">
              <a:buFont typeface="+mj-lt"/>
              <a:buAutoNum type="arabicPeriod"/>
              <a:defRPr/>
            </a:pPr>
            <a:r>
              <a:rPr lang="en-US" b="1" dirty="0" err="1">
                <a:solidFill>
                  <a:srgbClr val="0070C0"/>
                </a:solidFill>
              </a:rPr>
              <a:t>MelroseWakefield</a:t>
            </a:r>
            <a:r>
              <a:rPr lang="en-US" b="1" dirty="0">
                <a:solidFill>
                  <a:srgbClr val="0070C0"/>
                </a:solidFill>
              </a:rPr>
              <a:t> Healthcare </a:t>
            </a:r>
          </a:p>
          <a:p>
            <a:pPr marL="514350" indent="-514350">
              <a:buFont typeface="+mj-lt"/>
              <a:buAutoNum type="arabicPeriod"/>
              <a:defRPr/>
            </a:pPr>
            <a:r>
              <a:rPr lang="en-US" b="1" dirty="0">
                <a:solidFill>
                  <a:srgbClr val="0070C0"/>
                </a:solidFill>
              </a:rPr>
              <a:t>Memorial Hermann Health System </a:t>
            </a:r>
          </a:p>
          <a:p>
            <a:pPr marL="514350" indent="-514350">
              <a:buFont typeface="+mj-lt"/>
              <a:buAutoNum type="arabicPeriod"/>
              <a:defRPr/>
            </a:pPr>
            <a:r>
              <a:rPr lang="en-US" b="1" dirty="0">
                <a:solidFill>
                  <a:srgbClr val="0070C0"/>
                </a:solidFill>
              </a:rPr>
              <a:t>Southwest Surgical Associates </a:t>
            </a:r>
          </a:p>
          <a:p>
            <a:pPr marL="514350" indent="-514350">
              <a:buFont typeface="+mj-lt"/>
              <a:buAutoNum type="arabicPeriod"/>
              <a:defRPr/>
            </a:pPr>
            <a:r>
              <a:rPr lang="en-US" b="1" dirty="0">
                <a:solidFill>
                  <a:srgbClr val="0070C0"/>
                </a:solidFill>
              </a:rPr>
              <a:t>Family Dental Care, P.C. </a:t>
            </a:r>
          </a:p>
          <a:p>
            <a:pPr marL="514350" indent="-514350">
              <a:buFont typeface="+mj-lt"/>
              <a:buAutoNum type="arabicPeriod"/>
              <a:defRPr/>
            </a:pPr>
            <a:r>
              <a:rPr lang="en-US" b="1" dirty="0">
                <a:solidFill>
                  <a:srgbClr val="0070C0"/>
                </a:solidFill>
              </a:rPr>
              <a:t>Great Expressions Dental Center of Georgia, P.C. </a:t>
            </a:r>
          </a:p>
          <a:p>
            <a:pPr marL="514350" indent="-514350">
              <a:buFont typeface="+mj-lt"/>
              <a:buAutoNum type="arabicPeriod"/>
              <a:defRPr/>
            </a:pPr>
            <a:r>
              <a:rPr lang="en-US" b="1" dirty="0">
                <a:solidFill>
                  <a:srgbClr val="0070C0"/>
                </a:solidFill>
              </a:rPr>
              <a:t>B. Steven L. Hardy, D.D.S., LTD</a:t>
            </a:r>
          </a:p>
          <a:p>
            <a:pPr marL="0" indent="0">
              <a:buNone/>
            </a:pPr>
            <a:endParaRPr lang="en-US" b="1" dirty="0">
              <a:solidFill>
                <a:srgbClr val="0070C0"/>
              </a:solidFill>
            </a:endParaRPr>
          </a:p>
          <a:p>
            <a:pPr marL="0" indent="0">
              <a:buNone/>
            </a:pPr>
            <a:endParaRPr lang="en-US" b="1" dirty="0">
              <a:solidFill>
                <a:srgbClr val="0070C0"/>
              </a:solidFill>
            </a:endParaRPr>
          </a:p>
        </p:txBody>
      </p:sp>
    </p:spTree>
    <p:extLst>
      <p:ext uri="{BB962C8B-B14F-4D97-AF65-F5344CB8AC3E}">
        <p14:creationId xmlns:p14="http://schemas.microsoft.com/office/powerpoint/2010/main" val="362749499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5738" y="244475"/>
            <a:ext cx="2786062" cy="4694238"/>
          </a:xfrm>
        </p:spPr>
        <p:txBody>
          <a:bodyPr>
            <a:normAutofit/>
          </a:bodyPr>
          <a:lstStyle/>
          <a:p>
            <a:pPr eaLnBrk="1" fontAlgn="auto" hangingPunct="1">
              <a:spcAft>
                <a:spcPts val="0"/>
              </a:spcAft>
              <a:defRPr/>
            </a:pPr>
            <a:br>
              <a:rPr lang="en-US" dirty="0"/>
            </a:br>
            <a:br>
              <a:rPr lang="en-US" dirty="0"/>
            </a:br>
            <a:br>
              <a:rPr lang="en-US" dirty="0"/>
            </a:br>
            <a:br>
              <a:rPr lang="en-US" dirty="0"/>
            </a:br>
            <a:br>
              <a:rPr lang="en-US" dirty="0"/>
            </a:br>
            <a:endParaRPr lang="en-US" dirty="0"/>
          </a:p>
        </p:txBody>
      </p:sp>
      <p:sp>
        <p:nvSpPr>
          <p:cNvPr id="2" name="Content Placeholder 1"/>
          <p:cNvSpPr>
            <a:spLocks noGrp="1"/>
          </p:cNvSpPr>
          <p:nvPr>
            <p:ph type="body" sz="quarter" idx="11"/>
          </p:nvPr>
        </p:nvSpPr>
        <p:spPr>
          <a:xfrm>
            <a:off x="2781300" y="325438"/>
            <a:ext cx="2971800" cy="4694237"/>
          </a:xfrm>
        </p:spPr>
        <p:txBody>
          <a:bodyPr>
            <a:normAutofit/>
          </a:bodyPr>
          <a:lstStyle/>
          <a:p>
            <a:pPr eaLnBrk="1" fontAlgn="auto" hangingPunct="1">
              <a:spcAft>
                <a:spcPts val="0"/>
              </a:spcAft>
              <a:buFont typeface="Wingdings 2"/>
              <a:buNone/>
              <a:defRPr/>
            </a:pPr>
            <a:r>
              <a:rPr lang="en-US" dirty="0">
                <a:solidFill>
                  <a:schemeClr val="accent2"/>
                </a:solidFill>
              </a:rPr>
              <a:t>Linn Foster Freedman</a:t>
            </a:r>
          </a:p>
          <a:p>
            <a:pPr eaLnBrk="1" fontAlgn="auto" hangingPunct="1">
              <a:spcAft>
                <a:spcPts val="0"/>
              </a:spcAft>
              <a:buFont typeface="Wingdings 2"/>
              <a:buNone/>
              <a:defRPr/>
            </a:pPr>
            <a:r>
              <a:rPr lang="en-US" dirty="0">
                <a:solidFill>
                  <a:schemeClr val="accent2"/>
                </a:solidFill>
              </a:rPr>
              <a:t>lfreedman@rc.com</a:t>
            </a:r>
          </a:p>
          <a:p>
            <a:pPr eaLnBrk="1" fontAlgn="auto" hangingPunct="1">
              <a:spcAft>
                <a:spcPts val="0"/>
              </a:spcAft>
              <a:buFont typeface="Wingdings 2"/>
              <a:buChar char=""/>
              <a:defRPr/>
            </a:pPr>
            <a:endParaRPr lang="en-US" dirty="0"/>
          </a:p>
        </p:txBody>
      </p:sp>
      <p:sp>
        <p:nvSpPr>
          <p:cNvPr id="3" name="Text Placeholder 2"/>
          <p:cNvSpPr>
            <a:spLocks noGrp="1"/>
          </p:cNvSpPr>
          <p:nvPr>
            <p:ph type="body" sz="quarter" idx="12"/>
          </p:nvPr>
        </p:nvSpPr>
        <p:spPr>
          <a:xfrm>
            <a:off x="5867400" y="244475"/>
            <a:ext cx="2819400" cy="4694238"/>
          </a:xfrm>
        </p:spPr>
        <p:txBody>
          <a:bodyPr/>
          <a:lstStyle/>
          <a:p>
            <a:pPr eaLnBrk="1" fontAlgn="auto" hangingPunct="1">
              <a:buFont typeface="Wingdings 2"/>
              <a:buNone/>
              <a:defRPr/>
            </a:pPr>
            <a:r>
              <a:rPr lang="en-US" dirty="0">
                <a:solidFill>
                  <a:schemeClr val="accent2"/>
                </a:solidFill>
              </a:rPr>
              <a:t>Robinson + Cole</a:t>
            </a:r>
            <a:br>
              <a:rPr lang="en-US" dirty="0">
                <a:solidFill>
                  <a:schemeClr val="accent2"/>
                </a:solidFill>
              </a:rPr>
            </a:br>
            <a:r>
              <a:rPr lang="en-US" dirty="0">
                <a:solidFill>
                  <a:schemeClr val="accent2"/>
                </a:solidFill>
              </a:rPr>
              <a:t>One Financial Plaza</a:t>
            </a:r>
          </a:p>
          <a:p>
            <a:pPr eaLnBrk="1" fontAlgn="auto" hangingPunct="1">
              <a:buFont typeface="Wingdings 2"/>
              <a:buNone/>
              <a:defRPr/>
            </a:pPr>
            <a:r>
              <a:rPr lang="en-US" dirty="0">
                <a:solidFill>
                  <a:schemeClr val="accent2"/>
                </a:solidFill>
              </a:rPr>
              <a:t>14</a:t>
            </a:r>
            <a:r>
              <a:rPr lang="en-US" baseline="30000" dirty="0">
                <a:solidFill>
                  <a:schemeClr val="accent2"/>
                </a:solidFill>
              </a:rPr>
              <a:t>th</a:t>
            </a:r>
            <a:r>
              <a:rPr lang="en-US" dirty="0">
                <a:solidFill>
                  <a:schemeClr val="accent2"/>
                </a:solidFill>
              </a:rPr>
              <a:t> Floor</a:t>
            </a:r>
          </a:p>
          <a:p>
            <a:pPr eaLnBrk="1" fontAlgn="auto" hangingPunct="1">
              <a:buFont typeface="Wingdings 2"/>
              <a:buNone/>
              <a:defRPr/>
            </a:pPr>
            <a:r>
              <a:rPr lang="en-US" dirty="0">
                <a:solidFill>
                  <a:schemeClr val="accent2"/>
                </a:solidFill>
              </a:rPr>
              <a:t>Providence, RI 02903</a:t>
            </a:r>
          </a:p>
          <a:p>
            <a:pPr eaLnBrk="1" fontAlgn="auto" hangingPunct="1">
              <a:buFont typeface="Wingdings 2"/>
              <a:buNone/>
              <a:defRPr/>
            </a:pPr>
            <a:r>
              <a:rPr lang="en-US" dirty="0">
                <a:solidFill>
                  <a:schemeClr val="accent2"/>
                </a:solidFill>
              </a:rPr>
              <a:t>401-709-3353</a:t>
            </a:r>
          </a:p>
        </p:txBody>
      </p:sp>
      <p:sp>
        <p:nvSpPr>
          <p:cNvPr id="97285" name="Rectangle 5"/>
          <p:cNvSpPr>
            <a:spLocks noChangeArrowheads="1"/>
          </p:cNvSpPr>
          <p:nvPr/>
        </p:nvSpPr>
        <p:spPr bwMode="auto">
          <a:xfrm>
            <a:off x="2438400" y="3505200"/>
            <a:ext cx="4800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1"/>
              </a:buClr>
              <a:buSzPct val="85000"/>
              <a:buFont typeface="Wingdings 2" pitchFamily="18" charset="2"/>
              <a:buChar char=""/>
              <a:defRPr sz="2700">
                <a:solidFill>
                  <a:schemeClr val="tx1"/>
                </a:solidFill>
                <a:latin typeface="Arial" pitchFamily="34" charset="0"/>
              </a:defRPr>
            </a:lvl1pPr>
            <a:lvl2pPr marL="742950" indent="-285750" eaLnBrk="0" hangingPunct="0">
              <a:spcBef>
                <a:spcPct val="20000"/>
              </a:spcBef>
              <a:buClr>
                <a:schemeClr val="tx1"/>
              </a:buClr>
              <a:buSzPct val="70000"/>
              <a:buFont typeface="Wingdings" pitchFamily="2" charset="2"/>
              <a:buChar char=""/>
              <a:defRPr sz="2200">
                <a:solidFill>
                  <a:schemeClr val="tx2"/>
                </a:solidFill>
                <a:latin typeface="Arial" pitchFamily="34" charset="0"/>
              </a:defRPr>
            </a:lvl2pPr>
            <a:lvl3pPr marL="1143000" indent="-228600" eaLnBrk="0" hangingPunct="0">
              <a:spcBef>
                <a:spcPct val="20000"/>
              </a:spcBef>
              <a:buClr>
                <a:schemeClr val="tx1"/>
              </a:buClr>
              <a:buSzPct val="75000"/>
              <a:buFont typeface="Lucida Grande"/>
              <a:buChar char="●"/>
              <a:defRPr sz="2000">
                <a:solidFill>
                  <a:schemeClr val="tx1"/>
                </a:solidFill>
                <a:latin typeface="Arial" pitchFamily="34" charset="0"/>
              </a:defRPr>
            </a:lvl3pPr>
            <a:lvl4pPr marL="1600200" indent="-228600" eaLnBrk="0" hangingPunct="0">
              <a:spcBef>
                <a:spcPct val="20000"/>
              </a:spcBef>
              <a:buClr>
                <a:schemeClr val="tx1"/>
              </a:buClr>
              <a:buSzPct val="70000"/>
              <a:buFont typeface="Wingdings" pitchFamily="2" charset="2"/>
              <a:buChar char=""/>
              <a:defRPr sz="2000">
                <a:solidFill>
                  <a:schemeClr val="tx2"/>
                </a:solidFill>
                <a:latin typeface="Arial" pitchFamily="34" charset="0"/>
              </a:defRPr>
            </a:lvl4pPr>
            <a:lvl5pPr marL="2057400" indent="-228600" eaLnBrk="0" hangingPunct="0">
              <a:spcBef>
                <a:spcPct val="20000"/>
              </a:spcBef>
              <a:buClr>
                <a:schemeClr val="tx1"/>
              </a:buClr>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a:solidFill>
                  <a:schemeClr val="tx1"/>
                </a:solidFill>
                <a:latin typeface="Arial" pitchFamily="34" charset="0"/>
              </a:defRPr>
            </a:lvl9pPr>
          </a:lstStyle>
          <a:p>
            <a:pPr algn="ctr" eaLnBrk="1" hangingPunct="1">
              <a:spcBef>
                <a:spcPct val="0"/>
              </a:spcBef>
              <a:buClrTx/>
              <a:buSzTx/>
              <a:buFontTx/>
              <a:buNone/>
            </a:pPr>
            <a:endParaRPr lang="en-US" altLang="en-US" sz="1800" dirty="0">
              <a:solidFill>
                <a:srgbClr val="000000"/>
              </a:solidFill>
              <a:latin typeface="Times New Roman" pitchFamily="18" charset="0"/>
              <a:cs typeface="Arial" pitchFamily="34" charset="0"/>
            </a:endParaRPr>
          </a:p>
        </p:txBody>
      </p:sp>
      <p:sp>
        <p:nvSpPr>
          <p:cNvPr id="97286" name="Rectangle 8"/>
          <p:cNvSpPr>
            <a:spLocks noChangeArrowheads="1"/>
          </p:cNvSpPr>
          <p:nvPr/>
        </p:nvSpPr>
        <p:spPr bwMode="auto">
          <a:xfrm>
            <a:off x="4876800" y="3733800"/>
            <a:ext cx="3581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1"/>
              </a:buClr>
              <a:buSzPct val="85000"/>
              <a:buFont typeface="Wingdings 2" pitchFamily="18" charset="2"/>
              <a:buChar char=""/>
              <a:defRPr sz="2700">
                <a:solidFill>
                  <a:schemeClr val="tx1"/>
                </a:solidFill>
                <a:latin typeface="Arial" pitchFamily="34" charset="0"/>
              </a:defRPr>
            </a:lvl1pPr>
            <a:lvl2pPr marL="742950" indent="-285750" eaLnBrk="0" hangingPunct="0">
              <a:spcBef>
                <a:spcPct val="20000"/>
              </a:spcBef>
              <a:buClr>
                <a:schemeClr val="tx1"/>
              </a:buClr>
              <a:buSzPct val="70000"/>
              <a:buFont typeface="Wingdings" pitchFamily="2" charset="2"/>
              <a:buChar char=""/>
              <a:defRPr sz="2200">
                <a:solidFill>
                  <a:schemeClr val="tx2"/>
                </a:solidFill>
                <a:latin typeface="Arial" pitchFamily="34" charset="0"/>
              </a:defRPr>
            </a:lvl2pPr>
            <a:lvl3pPr marL="1143000" indent="-228600" eaLnBrk="0" hangingPunct="0">
              <a:spcBef>
                <a:spcPct val="20000"/>
              </a:spcBef>
              <a:buClr>
                <a:schemeClr val="tx1"/>
              </a:buClr>
              <a:buSzPct val="75000"/>
              <a:buFont typeface="Lucida Grande"/>
              <a:buChar char="●"/>
              <a:defRPr sz="2000">
                <a:solidFill>
                  <a:schemeClr val="tx1"/>
                </a:solidFill>
                <a:latin typeface="Arial" pitchFamily="34" charset="0"/>
              </a:defRPr>
            </a:lvl3pPr>
            <a:lvl4pPr marL="1600200" indent="-228600" eaLnBrk="0" hangingPunct="0">
              <a:spcBef>
                <a:spcPct val="20000"/>
              </a:spcBef>
              <a:buClr>
                <a:schemeClr val="tx1"/>
              </a:buClr>
              <a:buSzPct val="70000"/>
              <a:buFont typeface="Wingdings" pitchFamily="2" charset="2"/>
              <a:buChar char=""/>
              <a:defRPr sz="2000">
                <a:solidFill>
                  <a:schemeClr val="tx2"/>
                </a:solidFill>
                <a:latin typeface="Arial" pitchFamily="34" charset="0"/>
              </a:defRPr>
            </a:lvl4pPr>
            <a:lvl5pPr marL="2057400" indent="-228600" eaLnBrk="0" hangingPunct="0">
              <a:spcBef>
                <a:spcPct val="20000"/>
              </a:spcBef>
              <a:buClr>
                <a:schemeClr val="tx1"/>
              </a:buClr>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a:solidFill>
                  <a:schemeClr val="tx1"/>
                </a:solidFill>
                <a:latin typeface="Arial" pitchFamily="34" charset="0"/>
              </a:defRPr>
            </a:lvl9pPr>
          </a:lstStyle>
          <a:p>
            <a:pPr algn="ctr" eaLnBrk="1" hangingPunct="1">
              <a:spcBef>
                <a:spcPct val="0"/>
              </a:spcBef>
              <a:buClrTx/>
              <a:buSzTx/>
              <a:buFontTx/>
              <a:buNone/>
            </a:pPr>
            <a:endParaRPr lang="en-US" altLang="en-US" sz="2200" dirty="0">
              <a:solidFill>
                <a:srgbClr val="000000"/>
              </a:solidFill>
              <a:latin typeface="Times New Roman" pitchFamily="18" charset="0"/>
              <a:cs typeface="Arial" pitchFamily="34" charset="0"/>
            </a:endParaRPr>
          </a:p>
        </p:txBody>
      </p:sp>
      <p:sp>
        <p:nvSpPr>
          <p:cNvPr id="97287" name="Rectangle 1"/>
          <p:cNvSpPr>
            <a:spLocks noChangeArrowheads="1"/>
          </p:cNvSpPr>
          <p:nvPr/>
        </p:nvSpPr>
        <p:spPr bwMode="auto">
          <a:xfrm>
            <a:off x="1981200" y="30480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5000"/>
              <a:buFont typeface="Wingdings 2" pitchFamily="18" charset="2"/>
              <a:buChar char=""/>
              <a:defRPr sz="2700">
                <a:solidFill>
                  <a:schemeClr val="tx1"/>
                </a:solidFill>
                <a:latin typeface="Arial" pitchFamily="34" charset="0"/>
              </a:defRPr>
            </a:lvl1pPr>
            <a:lvl2pPr marL="742950" indent="-285750" eaLnBrk="0" hangingPunct="0">
              <a:spcBef>
                <a:spcPct val="20000"/>
              </a:spcBef>
              <a:buClr>
                <a:schemeClr val="tx1"/>
              </a:buClr>
              <a:buSzPct val="70000"/>
              <a:buFont typeface="Wingdings" pitchFamily="2" charset="2"/>
              <a:buChar char=""/>
              <a:defRPr sz="2200">
                <a:solidFill>
                  <a:schemeClr val="tx2"/>
                </a:solidFill>
                <a:latin typeface="Arial" pitchFamily="34" charset="0"/>
              </a:defRPr>
            </a:lvl2pPr>
            <a:lvl3pPr marL="1143000" indent="-228600" eaLnBrk="0" hangingPunct="0">
              <a:spcBef>
                <a:spcPct val="20000"/>
              </a:spcBef>
              <a:buClr>
                <a:schemeClr val="tx1"/>
              </a:buClr>
              <a:buSzPct val="75000"/>
              <a:buFont typeface="Lucida Grande"/>
              <a:buChar char="●"/>
              <a:defRPr sz="2000">
                <a:solidFill>
                  <a:schemeClr val="tx1"/>
                </a:solidFill>
                <a:latin typeface="Arial" pitchFamily="34" charset="0"/>
              </a:defRPr>
            </a:lvl3pPr>
            <a:lvl4pPr marL="1600200" indent="-228600" eaLnBrk="0" hangingPunct="0">
              <a:spcBef>
                <a:spcPct val="20000"/>
              </a:spcBef>
              <a:buClr>
                <a:schemeClr val="tx1"/>
              </a:buClr>
              <a:buSzPct val="70000"/>
              <a:buFont typeface="Wingdings" pitchFamily="2" charset="2"/>
              <a:buChar char=""/>
              <a:defRPr sz="2000">
                <a:solidFill>
                  <a:schemeClr val="tx2"/>
                </a:solidFill>
                <a:latin typeface="Arial" pitchFamily="34" charset="0"/>
              </a:defRPr>
            </a:lvl4pPr>
            <a:lvl5pPr marL="2057400" indent="-228600" eaLnBrk="0" hangingPunct="0">
              <a:spcBef>
                <a:spcPct val="20000"/>
              </a:spcBef>
              <a:buClr>
                <a:schemeClr val="tx1"/>
              </a:buClr>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a:solidFill>
                  <a:schemeClr val="tx1"/>
                </a:solidFill>
                <a:latin typeface="Arial" pitchFamily="34" charset="0"/>
              </a:defRPr>
            </a:lvl9pPr>
          </a:lstStyle>
          <a:p>
            <a:pPr algn="ctr" eaLnBrk="1" hangingPunct="1">
              <a:spcBef>
                <a:spcPct val="0"/>
              </a:spcBef>
              <a:buClrTx/>
              <a:buSzTx/>
              <a:buFontTx/>
              <a:buNone/>
            </a:pPr>
            <a:endParaRPr lang="en-US" altLang="en-US" sz="2000" dirty="0">
              <a:solidFill>
                <a:srgbClr val="000000"/>
              </a:solidFill>
              <a:latin typeface="ZapfHumnst BT" pitchFamily="34" charset="0"/>
              <a:cs typeface="Arial" pitchFamily="34" charset="0"/>
            </a:endParaRPr>
          </a:p>
          <a:p>
            <a:pPr algn="ctr" eaLnBrk="1" hangingPunct="1">
              <a:spcBef>
                <a:spcPct val="0"/>
              </a:spcBef>
              <a:buClrTx/>
              <a:buSzTx/>
              <a:buFontTx/>
              <a:buNone/>
            </a:pPr>
            <a:endParaRPr lang="en-US" altLang="en-US" sz="2000" dirty="0">
              <a:solidFill>
                <a:srgbClr val="000000"/>
              </a:solidFill>
              <a:latin typeface="Garamond" pitchFamily="18" charset="0"/>
              <a:cs typeface="Arial" pitchFamily="34" charset="0"/>
            </a:endParaRPr>
          </a:p>
        </p:txBody>
      </p:sp>
      <p:sp>
        <p:nvSpPr>
          <p:cNvPr id="97288" name="TextBox 3"/>
          <p:cNvSpPr txBox="1">
            <a:spLocks noChangeArrowheads="1"/>
          </p:cNvSpPr>
          <p:nvPr/>
        </p:nvSpPr>
        <p:spPr bwMode="auto">
          <a:xfrm>
            <a:off x="3035300" y="1735138"/>
            <a:ext cx="36814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5000"/>
              <a:buFont typeface="Wingdings 2" pitchFamily="18" charset="2"/>
              <a:buChar char=""/>
              <a:defRPr sz="2700">
                <a:solidFill>
                  <a:schemeClr val="tx1"/>
                </a:solidFill>
                <a:latin typeface="Arial" pitchFamily="34" charset="0"/>
              </a:defRPr>
            </a:lvl1pPr>
            <a:lvl2pPr marL="742950" indent="-285750" eaLnBrk="0" hangingPunct="0">
              <a:spcBef>
                <a:spcPct val="20000"/>
              </a:spcBef>
              <a:buClr>
                <a:schemeClr val="tx1"/>
              </a:buClr>
              <a:buSzPct val="70000"/>
              <a:buFont typeface="Wingdings" pitchFamily="2" charset="2"/>
              <a:buChar char=""/>
              <a:defRPr sz="2200">
                <a:solidFill>
                  <a:schemeClr val="tx2"/>
                </a:solidFill>
                <a:latin typeface="Arial" pitchFamily="34" charset="0"/>
              </a:defRPr>
            </a:lvl2pPr>
            <a:lvl3pPr marL="1143000" indent="-228600" eaLnBrk="0" hangingPunct="0">
              <a:spcBef>
                <a:spcPct val="20000"/>
              </a:spcBef>
              <a:buClr>
                <a:schemeClr val="tx1"/>
              </a:buClr>
              <a:buSzPct val="75000"/>
              <a:buFont typeface="Lucida Grande"/>
              <a:buChar char="●"/>
              <a:defRPr sz="2000">
                <a:solidFill>
                  <a:schemeClr val="tx1"/>
                </a:solidFill>
                <a:latin typeface="Arial" pitchFamily="34" charset="0"/>
              </a:defRPr>
            </a:lvl3pPr>
            <a:lvl4pPr marL="1600200" indent="-228600" eaLnBrk="0" hangingPunct="0">
              <a:spcBef>
                <a:spcPct val="20000"/>
              </a:spcBef>
              <a:buClr>
                <a:schemeClr val="tx1"/>
              </a:buClr>
              <a:buSzPct val="70000"/>
              <a:buFont typeface="Wingdings" pitchFamily="2" charset="2"/>
              <a:buChar char=""/>
              <a:defRPr sz="2000">
                <a:solidFill>
                  <a:schemeClr val="tx2"/>
                </a:solidFill>
                <a:latin typeface="Arial" pitchFamily="34" charset="0"/>
              </a:defRPr>
            </a:lvl4pPr>
            <a:lvl5pPr marL="2057400" indent="-228600" eaLnBrk="0" hangingPunct="0">
              <a:spcBef>
                <a:spcPct val="20000"/>
              </a:spcBef>
              <a:buClr>
                <a:schemeClr val="tx1"/>
              </a:buClr>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a:solidFill>
                  <a:schemeClr val="tx1"/>
                </a:solidFill>
                <a:latin typeface="Arial" pitchFamily="34" charset="0"/>
              </a:defRPr>
            </a:lvl9pPr>
          </a:lstStyle>
          <a:p>
            <a:pPr eaLnBrk="1" hangingPunct="1">
              <a:spcBef>
                <a:spcPct val="0"/>
              </a:spcBef>
              <a:buClrTx/>
              <a:buSzTx/>
              <a:buFontTx/>
              <a:buNone/>
            </a:pPr>
            <a:r>
              <a:rPr lang="en-US" altLang="en-US" sz="2800" b="1" dirty="0">
                <a:solidFill>
                  <a:srgbClr val="56BB72"/>
                </a:solidFill>
                <a:cs typeface="Arial" pitchFamily="34" charset="0"/>
              </a:rPr>
              <a:t>    Thank you</a:t>
            </a:r>
            <a:br>
              <a:rPr lang="en-US" altLang="en-US" sz="2800" b="1" dirty="0">
                <a:solidFill>
                  <a:srgbClr val="56BB72"/>
                </a:solidFill>
                <a:cs typeface="Arial" pitchFamily="34" charset="0"/>
              </a:rPr>
            </a:br>
            <a:br>
              <a:rPr lang="en-US" altLang="en-US" sz="2800" b="1" dirty="0">
                <a:solidFill>
                  <a:srgbClr val="56BB72"/>
                </a:solidFill>
                <a:cs typeface="Arial" pitchFamily="34" charset="0"/>
              </a:rPr>
            </a:br>
            <a:r>
              <a:rPr lang="en-US" altLang="en-US" sz="2800" b="1" dirty="0">
                <a:solidFill>
                  <a:srgbClr val="56BB72"/>
                </a:solidFill>
                <a:cs typeface="Arial" pitchFamily="34" charset="0"/>
              </a:rPr>
              <a:t>   QUESTIONS?</a:t>
            </a:r>
          </a:p>
          <a:p>
            <a:pPr algn="ctr" eaLnBrk="1" hangingPunct="1">
              <a:spcBef>
                <a:spcPct val="0"/>
              </a:spcBef>
              <a:buClrTx/>
              <a:buSzTx/>
              <a:buFontTx/>
              <a:buNone/>
            </a:pPr>
            <a:endParaRPr lang="en-US" altLang="en-US" sz="3600" b="1" dirty="0">
              <a:solidFill>
                <a:srgbClr val="56BB72"/>
              </a:solidFill>
              <a:cs typeface="Arial" pitchFamily="34" charset="0"/>
            </a:endParaRPr>
          </a:p>
          <a:p>
            <a:pPr algn="ctr" eaLnBrk="1" hangingPunct="1">
              <a:spcBef>
                <a:spcPct val="0"/>
              </a:spcBef>
              <a:buClrTx/>
              <a:buSzTx/>
              <a:buFontTx/>
              <a:buNone/>
            </a:pPr>
            <a:endParaRPr lang="en-US" altLang="en-US" sz="3600" dirty="0">
              <a:solidFill>
                <a:srgbClr val="56BB72"/>
              </a:solidFill>
            </a:endParaRPr>
          </a:p>
        </p:txBody>
      </p:sp>
      <p:pic>
        <p:nvPicPr>
          <p:cNvPr id="972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04800"/>
            <a:ext cx="22098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187700"/>
            <a:ext cx="4713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70161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139D4-59C6-BA88-C1F2-9B7B65B3F7E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692"/>
                    </a14:imgEffect>
                    <a14:imgEffect>
                      <a14:saturation sat="99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83405">
            <a:off x="5680649" y="3120216"/>
            <a:ext cx="3228547" cy="3160643"/>
          </a:xfrm>
          <a:prstGeom prst="rect">
            <a:avLst/>
          </a:prstGeom>
        </p:spPr>
      </p:pic>
      <p:sp>
        <p:nvSpPr>
          <p:cNvPr id="7" name="Content Placeholder 6">
            <a:extLst>
              <a:ext uri="{FF2B5EF4-FFF2-40B4-BE49-F238E27FC236}">
                <a16:creationId xmlns:a16="http://schemas.microsoft.com/office/drawing/2014/main" id="{196899A0-BF3C-451A-E133-F897E0558D37}"/>
              </a:ext>
            </a:extLst>
          </p:cNvPr>
          <p:cNvSpPr>
            <a:spLocks noGrp="1"/>
          </p:cNvSpPr>
          <p:nvPr>
            <p:ph idx="1"/>
          </p:nvPr>
        </p:nvSpPr>
        <p:spPr>
          <a:xfrm>
            <a:off x="461637" y="1562976"/>
            <a:ext cx="8013290" cy="3888375"/>
          </a:xfrm>
        </p:spPr>
        <p:txBody>
          <a:bodyPr>
            <a:normAutofit/>
          </a:bodyPr>
          <a:lstStyle/>
          <a:p>
            <a:pPr marL="0" indent="0" algn="ctr">
              <a:buNone/>
            </a:pPr>
            <a:r>
              <a:rPr lang="en-US" altLang="en-US" sz="3000" dirty="0">
                <a:latin typeface="Times New Roman" panose="02020603050405020304" pitchFamily="18" charset="0"/>
                <a:cs typeface="Times New Roman" panose="02020603050405020304" pitchFamily="18" charset="0"/>
              </a:rPr>
              <a:t>The average time to identify and contain a breach is </a:t>
            </a:r>
            <a:r>
              <a:rPr lang="en-US" altLang="en-US" sz="3000" u="sng" dirty="0">
                <a:latin typeface="Times New Roman" panose="02020603050405020304" pitchFamily="18" charset="0"/>
                <a:cs typeface="Times New Roman" panose="02020603050405020304" pitchFamily="18" charset="0"/>
              </a:rPr>
              <a:t>277 days</a:t>
            </a:r>
            <a:endParaRPr lang="en-US" altLang="en-US" sz="3000"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The top 4 most common attack vectors are</a:t>
            </a:r>
            <a:r>
              <a:rPr lang="en-US" dirty="0"/>
              <a:t>:</a:t>
            </a:r>
          </a:p>
          <a:p>
            <a:pPr marL="514350" indent="-514350" algn="just">
              <a:buFont typeface="+mj-lt"/>
              <a:buAutoNum type="arabicPeriod"/>
            </a:pPr>
            <a:r>
              <a:rPr lang="en-US" dirty="0"/>
              <a:t>Compromised credentials</a:t>
            </a:r>
          </a:p>
          <a:p>
            <a:pPr marL="514350" indent="-514350" algn="just">
              <a:buFont typeface="+mj-lt"/>
              <a:buAutoNum type="arabicPeriod"/>
            </a:pPr>
            <a:r>
              <a:rPr lang="en-US" dirty="0"/>
              <a:t>Phishing </a:t>
            </a:r>
          </a:p>
          <a:p>
            <a:pPr marL="514350" indent="-514350" algn="just">
              <a:buFont typeface="+mj-lt"/>
              <a:buAutoNum type="arabicPeriod"/>
            </a:pPr>
            <a:r>
              <a:rPr lang="en-US" dirty="0"/>
              <a:t>Cloud misconfigurations </a:t>
            </a:r>
          </a:p>
          <a:p>
            <a:pPr marL="514350" indent="-514350">
              <a:buFont typeface="+mj-lt"/>
              <a:buAutoNum type="arabicPeriod"/>
            </a:pPr>
            <a:r>
              <a:rPr lang="en-US" altLang="en-US" dirty="0"/>
              <a:t>Third-party software vulnerabilities 	</a:t>
            </a:r>
            <a:r>
              <a:rPr lang="en-US" altLang="en-US" dirty="0">
                <a:latin typeface="Times New Roman" panose="02020603050405020304" pitchFamily="18" charset="0"/>
                <a:cs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A0D6A518-F76D-416D-9905-A1BAEC6065A1}"/>
              </a:ext>
            </a:extLst>
          </p:cNvPr>
          <p:cNvSpPr txBox="1"/>
          <p:nvPr/>
        </p:nvSpPr>
        <p:spPr>
          <a:xfrm>
            <a:off x="461637" y="5613818"/>
            <a:ext cx="2314455" cy="646331"/>
          </a:xfrm>
          <a:prstGeom prst="rect">
            <a:avLst/>
          </a:prstGeom>
          <a:noFill/>
        </p:spPr>
        <p:txBody>
          <a:bodyPr wrap="square" rtlCol="0">
            <a:spAutoFit/>
          </a:bodyPr>
          <a:lstStyle/>
          <a:p>
            <a:r>
              <a:rPr lang="en-US" dirty="0"/>
              <a:t>IBM Cost of a Data Breach Report 2022</a:t>
            </a:r>
          </a:p>
        </p:txBody>
      </p:sp>
      <p:sp>
        <p:nvSpPr>
          <p:cNvPr id="2" name="Rectangle 1">
            <a:extLst>
              <a:ext uri="{FF2B5EF4-FFF2-40B4-BE49-F238E27FC236}">
                <a16:creationId xmlns:a16="http://schemas.microsoft.com/office/drawing/2014/main" id="{E0054F70-9AD4-41DE-8DF3-D68E001F70AB}"/>
              </a:ext>
            </a:extLst>
          </p:cNvPr>
          <p:cNvSpPr/>
          <p:nvPr/>
        </p:nvSpPr>
        <p:spPr>
          <a:xfrm>
            <a:off x="304801" y="568619"/>
            <a:ext cx="8229600" cy="584775"/>
          </a:xfrm>
          <a:prstGeom prst="rect">
            <a:avLst/>
          </a:prstGeom>
        </p:spPr>
        <p:txBody>
          <a:bodyPr wrap="square">
            <a:spAutoFit/>
          </a:bodyPr>
          <a:lstStyle/>
          <a:p>
            <a:r>
              <a:rPr lang="en-US" altLang="en-US" sz="3200" b="1" dirty="0">
                <a:solidFill>
                  <a:srgbClr val="00B050"/>
                </a:solidFill>
                <a:latin typeface="Arial" panose="020B0604020202020204" pitchFamily="34" charset="0"/>
                <a:cs typeface="Arial" panose="020B0604020202020204" pitchFamily="34" charset="0"/>
              </a:rPr>
              <a:t>Current Trends in Cyber Threats</a:t>
            </a:r>
            <a:endParaRPr lang="en-US" sz="3200" dirty="0">
              <a:solidFill>
                <a:srgbClr val="00B050"/>
              </a:solidFill>
            </a:endParaRPr>
          </a:p>
        </p:txBody>
      </p:sp>
    </p:spTree>
    <p:extLst>
      <p:ext uri="{BB962C8B-B14F-4D97-AF65-F5344CB8AC3E}">
        <p14:creationId xmlns:p14="http://schemas.microsoft.com/office/powerpoint/2010/main" val="56886272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EC6E8-5DE7-4D9B-A535-CB9B2DF31C94}"/>
              </a:ext>
            </a:extLst>
          </p:cNvPr>
          <p:cNvSpPr>
            <a:spLocks noGrp="1"/>
          </p:cNvSpPr>
          <p:nvPr>
            <p:ph type="title"/>
          </p:nvPr>
        </p:nvSpPr>
        <p:spPr>
          <a:xfrm>
            <a:off x="263471" y="340352"/>
            <a:ext cx="8571029" cy="857250"/>
          </a:xfrm>
        </p:spPr>
        <p:txBody>
          <a:bodyPr>
            <a:normAutofit fontScale="90000"/>
          </a:bodyPr>
          <a:lstStyle/>
          <a:p>
            <a:r>
              <a:rPr lang="en-US" b="1" dirty="0"/>
              <a:t>Average Data Breach Cost Hit Record High in 2022</a:t>
            </a:r>
          </a:p>
        </p:txBody>
      </p:sp>
      <p:sp>
        <p:nvSpPr>
          <p:cNvPr id="14" name="TextBox 13">
            <a:extLst>
              <a:ext uri="{FF2B5EF4-FFF2-40B4-BE49-F238E27FC236}">
                <a16:creationId xmlns:a16="http://schemas.microsoft.com/office/drawing/2014/main" id="{2D31C9CD-5A2C-1373-DDDD-B6CCA6F9D41A}"/>
              </a:ext>
            </a:extLst>
          </p:cNvPr>
          <p:cNvSpPr txBox="1"/>
          <p:nvPr/>
        </p:nvSpPr>
        <p:spPr>
          <a:xfrm>
            <a:off x="4361835" y="1917304"/>
            <a:ext cx="420329" cy="369332"/>
          </a:xfrm>
          <a:prstGeom prst="rect">
            <a:avLst/>
          </a:prstGeom>
          <a:noFill/>
        </p:spPr>
        <p:txBody>
          <a:bodyPr wrap="square">
            <a:spAutoFit/>
          </a:bodyPr>
          <a:lstStyle/>
          <a:p>
            <a:r>
              <a:rPr lang="en-US" altLang="en-US" i="1"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endParaRPr>
          </a:p>
        </p:txBody>
      </p:sp>
      <p:pic>
        <p:nvPicPr>
          <p:cNvPr id="8" name="Content Placeholder 7">
            <a:extLst>
              <a:ext uri="{FF2B5EF4-FFF2-40B4-BE49-F238E27FC236}">
                <a16:creationId xmlns:a16="http://schemas.microsoft.com/office/drawing/2014/main" id="{B2218546-878A-47AE-9A6D-F2372990E4BE}"/>
              </a:ext>
            </a:extLst>
          </p:cNvPr>
          <p:cNvPicPr>
            <a:picLocks noGrp="1" noChangeAspect="1"/>
          </p:cNvPicPr>
          <p:nvPr>
            <p:ph sz="quarter" idx="1"/>
          </p:nvPr>
        </p:nvPicPr>
        <p:blipFill>
          <a:blip r:embed="rId3"/>
          <a:stretch>
            <a:fillRect/>
          </a:stretch>
        </p:blipFill>
        <p:spPr>
          <a:xfrm>
            <a:off x="604062" y="1649158"/>
            <a:ext cx="3345178" cy="1274955"/>
          </a:xfrm>
          <a:prstGeom prst="rect">
            <a:avLst/>
          </a:prstGeom>
        </p:spPr>
      </p:pic>
      <p:pic>
        <p:nvPicPr>
          <p:cNvPr id="9" name="Picture 8">
            <a:extLst>
              <a:ext uri="{FF2B5EF4-FFF2-40B4-BE49-F238E27FC236}">
                <a16:creationId xmlns:a16="http://schemas.microsoft.com/office/drawing/2014/main" id="{167DFEFB-0788-48CF-8723-F547549F2CE8}"/>
              </a:ext>
            </a:extLst>
          </p:cNvPr>
          <p:cNvPicPr>
            <a:picLocks noChangeAspect="1"/>
          </p:cNvPicPr>
          <p:nvPr/>
        </p:nvPicPr>
        <p:blipFill>
          <a:blip r:embed="rId4"/>
          <a:stretch>
            <a:fillRect/>
          </a:stretch>
        </p:blipFill>
        <p:spPr>
          <a:xfrm>
            <a:off x="3976072" y="1785533"/>
            <a:ext cx="4858428" cy="4134427"/>
          </a:xfrm>
          <a:prstGeom prst="rect">
            <a:avLst/>
          </a:prstGeom>
        </p:spPr>
      </p:pic>
      <p:sp>
        <p:nvSpPr>
          <p:cNvPr id="12" name="TextBox 11">
            <a:extLst>
              <a:ext uri="{FF2B5EF4-FFF2-40B4-BE49-F238E27FC236}">
                <a16:creationId xmlns:a16="http://schemas.microsoft.com/office/drawing/2014/main" id="{5A8A272D-A5DA-425D-93AB-1A3D4EFCF09A}"/>
              </a:ext>
            </a:extLst>
          </p:cNvPr>
          <p:cNvSpPr txBox="1"/>
          <p:nvPr/>
        </p:nvSpPr>
        <p:spPr>
          <a:xfrm>
            <a:off x="406442" y="4170556"/>
            <a:ext cx="2314455" cy="646331"/>
          </a:xfrm>
          <a:prstGeom prst="rect">
            <a:avLst/>
          </a:prstGeom>
          <a:noFill/>
        </p:spPr>
        <p:txBody>
          <a:bodyPr wrap="square" rtlCol="0">
            <a:spAutoFit/>
          </a:bodyPr>
          <a:lstStyle/>
          <a:p>
            <a:r>
              <a:rPr lang="en-US" dirty="0"/>
              <a:t>IBM Cost of a Data Breach Report 2022</a:t>
            </a:r>
          </a:p>
        </p:txBody>
      </p:sp>
    </p:spTree>
    <p:extLst>
      <p:ext uri="{BB962C8B-B14F-4D97-AF65-F5344CB8AC3E}">
        <p14:creationId xmlns:p14="http://schemas.microsoft.com/office/powerpoint/2010/main" val="52885224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D5852-7171-42B1-B801-CCE1B2DD9F02}"/>
              </a:ext>
            </a:extLst>
          </p:cNvPr>
          <p:cNvSpPr>
            <a:spLocks noGrp="1"/>
          </p:cNvSpPr>
          <p:nvPr>
            <p:ph sz="quarter" idx="1"/>
          </p:nvPr>
        </p:nvSpPr>
        <p:spPr/>
        <p:txBody>
          <a:bodyPr>
            <a:normAutofit/>
          </a:bodyPr>
          <a:lstStyle/>
          <a:p>
            <a:pPr marL="0" indent="0" algn="ctr">
              <a:buNone/>
            </a:pPr>
            <a:r>
              <a:rPr lang="en-US" sz="4000" b="1" dirty="0">
                <a:solidFill>
                  <a:schemeClr val="accent1">
                    <a:lumMod val="50000"/>
                  </a:schemeClr>
                </a:solidFill>
              </a:rPr>
              <a:t>What is the biggest risk right now? </a:t>
            </a:r>
          </a:p>
        </p:txBody>
      </p:sp>
      <p:pic>
        <p:nvPicPr>
          <p:cNvPr id="5" name="Picture 4">
            <a:extLst>
              <a:ext uri="{FF2B5EF4-FFF2-40B4-BE49-F238E27FC236}">
                <a16:creationId xmlns:a16="http://schemas.microsoft.com/office/drawing/2014/main" id="{1CBAE179-DB97-4948-8FB0-2E8A797938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28421" y="3158574"/>
            <a:ext cx="4675695" cy="2417334"/>
          </a:xfrm>
          <a:prstGeom prst="rect">
            <a:avLst/>
          </a:prstGeom>
        </p:spPr>
      </p:pic>
    </p:spTree>
    <p:extLst>
      <p:ext uri="{BB962C8B-B14F-4D97-AF65-F5344CB8AC3E}">
        <p14:creationId xmlns:p14="http://schemas.microsoft.com/office/powerpoint/2010/main" val="258348591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9195-AD70-4693-A0B0-1202C8C94AE0}"/>
              </a:ext>
            </a:extLst>
          </p:cNvPr>
          <p:cNvSpPr>
            <a:spLocks noGrp="1"/>
          </p:cNvSpPr>
          <p:nvPr>
            <p:ph type="title"/>
          </p:nvPr>
        </p:nvSpPr>
        <p:spPr/>
        <p:txBody>
          <a:bodyPr/>
          <a:lstStyle/>
          <a:p>
            <a:r>
              <a:rPr lang="en-US" dirty="0"/>
              <a:t>War Between Russia &amp; Ukraine</a:t>
            </a:r>
          </a:p>
        </p:txBody>
      </p:sp>
      <p:sp>
        <p:nvSpPr>
          <p:cNvPr id="3" name="Content Placeholder 2">
            <a:extLst>
              <a:ext uri="{FF2B5EF4-FFF2-40B4-BE49-F238E27FC236}">
                <a16:creationId xmlns:a16="http://schemas.microsoft.com/office/drawing/2014/main" id="{91B83E8C-B6B7-47AB-9E24-7DCE98DB59D6}"/>
              </a:ext>
            </a:extLst>
          </p:cNvPr>
          <p:cNvSpPr>
            <a:spLocks noGrp="1"/>
          </p:cNvSpPr>
          <p:nvPr>
            <p:ph sz="quarter" idx="1"/>
          </p:nvPr>
        </p:nvSpPr>
        <p:spPr/>
        <p:txBody>
          <a:bodyPr>
            <a:normAutofit fontScale="92500" lnSpcReduction="10000"/>
          </a:bodyPr>
          <a:lstStyle/>
          <a:p>
            <a:r>
              <a:rPr lang="en-US" dirty="0"/>
              <a:t>Believe it or not, the current war between Russia &amp; Ukraine is a significant risk to all U.S. organizations</a:t>
            </a:r>
          </a:p>
          <a:p>
            <a:r>
              <a:rPr lang="en-US" dirty="0"/>
              <a:t>Russian-based hackers “APTs” pose a significant risk to U.S. organizations</a:t>
            </a:r>
          </a:p>
          <a:p>
            <a:r>
              <a:rPr lang="en-US" dirty="0"/>
              <a:t>CISA &amp; FBI have issued multiple warnings over the last few months for organizations to be extra vigilant</a:t>
            </a:r>
          </a:p>
          <a:p>
            <a:r>
              <a:rPr lang="en-US" dirty="0"/>
              <a:t>As tensions grow, and sanctions get harsher, Putin will use cyber war to fight back</a:t>
            </a:r>
          </a:p>
          <a:p>
            <a:r>
              <a:rPr lang="en-US" dirty="0"/>
              <a:t>Attacking U.S. businesses is certain</a:t>
            </a:r>
          </a:p>
          <a:p>
            <a:r>
              <a:rPr lang="en-US" dirty="0"/>
              <a:t>Reports on Russian based ransomware groups are particularly active</a:t>
            </a:r>
          </a:p>
        </p:txBody>
      </p:sp>
    </p:spTree>
    <p:extLst>
      <p:ext uri="{BB962C8B-B14F-4D97-AF65-F5344CB8AC3E}">
        <p14:creationId xmlns:p14="http://schemas.microsoft.com/office/powerpoint/2010/main" val="395179925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C8E99E3C-1F95-4A17-83A4-B635F5A745A1}"/>
              </a:ext>
            </a:extLst>
          </p:cNvPr>
          <p:cNvSpPr>
            <a:spLocks noGrp="1"/>
          </p:cNvSpPr>
          <p:nvPr>
            <p:ph sz="quarter" idx="1"/>
          </p:nvPr>
        </p:nvSpPr>
        <p:spPr>
          <a:xfrm>
            <a:off x="319881" y="204349"/>
            <a:ext cx="8504238" cy="4572000"/>
          </a:xfrm>
        </p:spPr>
        <p:txBody>
          <a:bodyPr/>
          <a:lstStyle/>
          <a:p>
            <a:pPr marL="0" indent="0" algn="ctr">
              <a:buFont typeface="Wingdings 2" panose="05020102010507070707" pitchFamily="18" charset="2"/>
              <a:buNone/>
            </a:pPr>
            <a:r>
              <a:rPr lang="en-US" altLang="en-US" b="1" dirty="0">
                <a:latin typeface="Arial" panose="020B0604020202020204" pitchFamily="34" charset="0"/>
              </a:rPr>
              <a:t>There is not a single industry which is immune to hacking. </a:t>
            </a:r>
          </a:p>
        </p:txBody>
      </p:sp>
      <p:pic>
        <p:nvPicPr>
          <p:cNvPr id="2" name="Picture 1">
            <a:extLst>
              <a:ext uri="{FF2B5EF4-FFF2-40B4-BE49-F238E27FC236}">
                <a16:creationId xmlns:a16="http://schemas.microsoft.com/office/drawing/2014/main" id="{ADC014C1-F52F-4D60-BFF2-CFB435EF648E}"/>
              </a:ext>
            </a:extLst>
          </p:cNvPr>
          <p:cNvPicPr>
            <a:picLocks noChangeAspect="1"/>
          </p:cNvPicPr>
          <p:nvPr/>
        </p:nvPicPr>
        <p:blipFill>
          <a:blip r:embed="rId3"/>
          <a:stretch>
            <a:fillRect/>
          </a:stretch>
        </p:blipFill>
        <p:spPr>
          <a:xfrm>
            <a:off x="1188719" y="1424629"/>
            <a:ext cx="7171509" cy="4889666"/>
          </a:xfrm>
          <a:prstGeom prst="rect">
            <a:avLst/>
          </a:prstGeom>
        </p:spPr>
      </p:pic>
    </p:spTree>
    <p:extLst>
      <p:ext uri="{BB962C8B-B14F-4D97-AF65-F5344CB8AC3E}">
        <p14:creationId xmlns:p14="http://schemas.microsoft.com/office/powerpoint/2010/main" val="14711819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2C46-558B-4916-B374-50352B83D150}"/>
              </a:ext>
            </a:extLst>
          </p:cNvPr>
          <p:cNvSpPr>
            <a:spLocks noGrp="1"/>
          </p:cNvSpPr>
          <p:nvPr>
            <p:ph type="title"/>
          </p:nvPr>
        </p:nvSpPr>
        <p:spPr/>
        <p:txBody>
          <a:bodyPr>
            <a:normAutofit fontScale="90000"/>
          </a:bodyPr>
          <a:lstStyle/>
          <a:p>
            <a:r>
              <a:rPr lang="en-US" dirty="0"/>
              <a:t>Recent CISA + FBI Warnings to Healthcare Organizations</a:t>
            </a:r>
          </a:p>
        </p:txBody>
      </p:sp>
      <p:sp>
        <p:nvSpPr>
          <p:cNvPr id="3" name="Content Placeholder 2">
            <a:extLst>
              <a:ext uri="{FF2B5EF4-FFF2-40B4-BE49-F238E27FC236}">
                <a16:creationId xmlns:a16="http://schemas.microsoft.com/office/drawing/2014/main" id="{AC6C7FE4-D1B0-49CB-9B9E-BB1A832ABA80}"/>
              </a:ext>
            </a:extLst>
          </p:cNvPr>
          <p:cNvSpPr>
            <a:spLocks noGrp="1"/>
          </p:cNvSpPr>
          <p:nvPr>
            <p:ph sz="quarter" idx="1"/>
          </p:nvPr>
        </p:nvSpPr>
        <p:spPr/>
        <p:txBody>
          <a:bodyPr>
            <a:normAutofit/>
          </a:bodyPr>
          <a:lstStyle/>
          <a:p>
            <a:r>
              <a:rPr lang="en-US" dirty="0"/>
              <a:t>CISA and FBI Warn of Zeppelin Ransomware Threat to Healthcare Organizations</a:t>
            </a:r>
          </a:p>
          <a:p>
            <a:pPr lvl="1">
              <a:buClr>
                <a:srgbClr val="2D3E4E"/>
              </a:buClr>
            </a:pPr>
            <a:r>
              <a:rPr lang="en-US" dirty="0">
                <a:solidFill>
                  <a:srgbClr val="2D3E4E"/>
                </a:solidFill>
              </a:rPr>
              <a:t>Health IT leaders should take steps to strengthen their security posture and mitigate the impacts of Zeppelin ransomware attacks.</a:t>
            </a:r>
            <a:endParaRPr lang="en-US" dirty="0"/>
          </a:p>
          <a:p>
            <a:r>
              <a:rPr lang="en-US" dirty="0"/>
              <a:t>November 17, 2022 CISA, FBI and DHS Warning of Hive Ransomware</a:t>
            </a:r>
          </a:p>
          <a:p>
            <a:pPr lvl="1"/>
            <a:r>
              <a:rPr lang="en-US" dirty="0"/>
              <a:t>#</a:t>
            </a:r>
            <a:r>
              <a:rPr lang="en-US" dirty="0" err="1"/>
              <a:t>StopRansomware</a:t>
            </a:r>
            <a:r>
              <a:rPr lang="en-US" dirty="0"/>
              <a:t>: Hive</a:t>
            </a:r>
          </a:p>
          <a:p>
            <a:pPr lvl="1"/>
            <a:r>
              <a:rPr lang="en-US" dirty="0"/>
              <a:t>Victimized over 1,300 organizations</a:t>
            </a:r>
          </a:p>
          <a:p>
            <a:pPr lvl="1"/>
            <a:r>
              <a:rPr lang="en-US" dirty="0"/>
              <a:t>$100 million in ransom payment</a:t>
            </a:r>
          </a:p>
          <a:p>
            <a:pPr marL="274320" lvl="1" indent="0">
              <a:buNone/>
            </a:pPr>
            <a:r>
              <a:rPr lang="en-US" dirty="0"/>
              <a:t>						</a:t>
            </a:r>
          </a:p>
        </p:txBody>
      </p:sp>
      <p:pic>
        <p:nvPicPr>
          <p:cNvPr id="5" name="Picture 4">
            <a:extLst>
              <a:ext uri="{FF2B5EF4-FFF2-40B4-BE49-F238E27FC236}">
                <a16:creationId xmlns:a16="http://schemas.microsoft.com/office/drawing/2014/main" id="{D17E121F-261C-45CA-84ED-53D580B341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84640" y="4262161"/>
            <a:ext cx="3166395" cy="1682313"/>
          </a:xfrm>
          <a:prstGeom prst="rect">
            <a:avLst/>
          </a:prstGeom>
        </p:spPr>
      </p:pic>
    </p:spTree>
    <p:extLst>
      <p:ext uri="{BB962C8B-B14F-4D97-AF65-F5344CB8AC3E}">
        <p14:creationId xmlns:p14="http://schemas.microsoft.com/office/powerpoint/2010/main" val="1523569026"/>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C PowerPoint Template">
  <a:themeElements>
    <a:clrScheme name="R+C Colors 2015">
      <a:dk1>
        <a:srgbClr val="2D3E4E"/>
      </a:dk1>
      <a:lt1>
        <a:srgbClr val="FFFFFF"/>
      </a:lt1>
      <a:dk2>
        <a:srgbClr val="495960"/>
      </a:dk2>
      <a:lt2>
        <a:srgbClr val="D7D7D8"/>
      </a:lt2>
      <a:accent1>
        <a:srgbClr val="56BB72"/>
      </a:accent1>
      <a:accent2>
        <a:srgbClr val="72A0BB"/>
      </a:accent2>
      <a:accent3>
        <a:srgbClr val="EB5A4B"/>
      </a:accent3>
      <a:accent4>
        <a:srgbClr val="FAA919"/>
      </a:accent4>
      <a:accent5>
        <a:srgbClr val="495960"/>
      </a:accent5>
      <a:accent6>
        <a:srgbClr val="93A299"/>
      </a:accent6>
      <a:hlink>
        <a:srgbClr val="56BB72"/>
      </a:hlink>
      <a:folHlink>
        <a:srgbClr val="72A0BB"/>
      </a:folHlink>
    </a:clrScheme>
    <a:fontScheme name="R+C Theme Fonts">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25A0C5-924D-4288-B15D-539FCC9E4C56}" vid="{3EFC7166-F03E-4396-AD13-307579F56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1884</Words>
  <Application>Microsoft Office PowerPoint</Application>
  <PresentationFormat>On-screen Show (4:3)</PresentationFormat>
  <Paragraphs>246</Paragraphs>
  <Slides>32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Garamond</vt:lpstr>
      <vt:lpstr>Georgia</vt:lpstr>
      <vt:lpstr>Lucida Grande</vt:lpstr>
      <vt:lpstr>NP Simple Bold</vt:lpstr>
      <vt:lpstr>Times New Roman</vt:lpstr>
      <vt:lpstr>Wingdings</vt:lpstr>
      <vt:lpstr>Wingdings 2</vt:lpstr>
      <vt:lpstr>ZapfHumnst BT</vt:lpstr>
      <vt:lpstr>R+C PowerPoint Template</vt:lpstr>
      <vt:lpstr>Recent Cybersecurity Trends In Healthcare</vt:lpstr>
      <vt:lpstr>Recent Cyber Threats</vt:lpstr>
      <vt:lpstr>Top Three Risks to Healthcare Organizations</vt:lpstr>
      <vt:lpstr>PowerPoint Presentation</vt:lpstr>
      <vt:lpstr>Average Data Breach Cost Hit Record High in 2022</vt:lpstr>
      <vt:lpstr>PowerPoint Presentation</vt:lpstr>
      <vt:lpstr>War Between Russia &amp; Ukraine</vt:lpstr>
      <vt:lpstr>PowerPoint Presentation</vt:lpstr>
      <vt:lpstr>Recent CISA + FBI Warnings to Healthcare Organizations</vt:lpstr>
      <vt:lpstr>Recent Trends In Healthcare Attacks</vt:lpstr>
      <vt:lpstr>Recent Healthcare Cyberattacks </vt:lpstr>
      <vt:lpstr>Recent Healthcare Cyberattacks – Cont. </vt:lpstr>
      <vt:lpstr>Recent Healthcare Cyberattacks—Cont.</vt:lpstr>
      <vt:lpstr>Ransomware</vt:lpstr>
      <vt:lpstr>How do Ransomware Attacks Occur?  </vt:lpstr>
      <vt:lpstr>Recent Ransomware Attacks </vt:lpstr>
      <vt:lpstr>Ransomware Statistics (cont’d)</vt:lpstr>
      <vt:lpstr>Ransomware Statistics (cont’d)</vt:lpstr>
      <vt:lpstr>Public Shaming Websites</vt:lpstr>
      <vt:lpstr>Impact of Cyber Attacks on Healthcare Entities</vt:lpstr>
      <vt:lpstr>Impact of Cyber Attacks on Healthcare Entities</vt:lpstr>
      <vt:lpstr>Insecure Medical Devices and Mobile Apps</vt:lpstr>
      <vt:lpstr>New Methods: Vishing, Smishing &amp; QRishing</vt:lpstr>
      <vt:lpstr>Cyber Attacks Disrupt Care to Patients</vt:lpstr>
      <vt:lpstr>Cyber Attacks Disrupt Care to Patients</vt:lpstr>
      <vt:lpstr>Mitigations</vt:lpstr>
      <vt:lpstr>PowerPoint Presentation</vt:lpstr>
      <vt:lpstr>PowerPoint Presentation</vt:lpstr>
      <vt:lpstr>HIPAA Enforcement Actions (cont’d)  </vt:lpstr>
      <vt:lpstr>OCR ‘Right to Access’ Enforcement Actions </vt:lpstr>
      <vt:lpstr>OCR ‘Right to Access’ Enforcement Actions (cont’d)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Cybersecurity Trends In Healthcare</dc:title>
  <dc:creator>Amy Poole</dc:creator>
  <cp:lastModifiedBy>Amy Poole</cp:lastModifiedBy>
  <cp:revision>1</cp:revision>
  <dcterms:modified xsi:type="dcterms:W3CDTF">2022-11-22T13:40:16Z</dcterms:modified>
</cp:coreProperties>
</file>