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1" r:id="rId1"/>
    <p:sldMasterId id="2147484447" r:id="rId2"/>
  </p:sldMasterIdLst>
  <p:notesMasterIdLst>
    <p:notesMasterId r:id="rId69"/>
  </p:notesMasterIdLst>
  <p:handoutMasterIdLst>
    <p:handoutMasterId r:id="rId70"/>
  </p:handoutMasterIdLst>
  <p:sldIdLst>
    <p:sldId id="256" r:id="rId3"/>
    <p:sldId id="473" r:id="rId4"/>
    <p:sldId id="594" r:id="rId5"/>
    <p:sldId id="595" r:id="rId6"/>
    <p:sldId id="680" r:id="rId7"/>
    <p:sldId id="654" r:id="rId8"/>
    <p:sldId id="257" r:id="rId9"/>
    <p:sldId id="655" r:id="rId10"/>
    <p:sldId id="656" r:id="rId11"/>
    <p:sldId id="336" r:id="rId12"/>
    <p:sldId id="302" r:id="rId13"/>
    <p:sldId id="657" r:id="rId14"/>
    <p:sldId id="487" r:id="rId15"/>
    <p:sldId id="668" r:id="rId16"/>
    <p:sldId id="658" r:id="rId17"/>
    <p:sldId id="669" r:id="rId18"/>
    <p:sldId id="581" r:id="rId19"/>
    <p:sldId id="582" r:id="rId20"/>
    <p:sldId id="546" r:id="rId21"/>
    <p:sldId id="260" r:id="rId22"/>
    <p:sldId id="438" r:id="rId23"/>
    <p:sldId id="437" r:id="rId24"/>
    <p:sldId id="589" r:id="rId25"/>
    <p:sldId id="481" r:id="rId26"/>
    <p:sldId id="682" r:id="rId27"/>
    <p:sldId id="667" r:id="rId28"/>
    <p:sldId id="590" r:id="rId29"/>
    <p:sldId id="660" r:id="rId30"/>
    <p:sldId id="661" r:id="rId31"/>
    <p:sldId id="662" r:id="rId32"/>
    <p:sldId id="467" r:id="rId33"/>
    <p:sldId id="617" r:id="rId34"/>
    <p:sldId id="742" r:id="rId35"/>
    <p:sldId id="672" r:id="rId36"/>
    <p:sldId id="607" r:id="rId37"/>
    <p:sldId id="676" r:id="rId38"/>
    <p:sldId id="664" r:id="rId39"/>
    <p:sldId id="744" r:id="rId40"/>
    <p:sldId id="611" r:id="rId41"/>
    <p:sldId id="597" r:id="rId42"/>
    <p:sldId id="596" r:id="rId43"/>
    <p:sldId id="626" r:id="rId44"/>
    <p:sldId id="673" r:id="rId45"/>
    <p:sldId id="675" r:id="rId46"/>
    <p:sldId id="628" r:id="rId47"/>
    <p:sldId id="649" r:id="rId48"/>
    <p:sldId id="637" r:id="rId49"/>
    <p:sldId id="638" r:id="rId50"/>
    <p:sldId id="639" r:id="rId51"/>
    <p:sldId id="671" r:id="rId52"/>
    <p:sldId id="677" r:id="rId53"/>
    <p:sldId id="641" r:id="rId54"/>
    <p:sldId id="642" r:id="rId55"/>
    <p:sldId id="737" r:id="rId56"/>
    <p:sldId id="678" r:id="rId57"/>
    <p:sldId id="738" r:id="rId58"/>
    <p:sldId id="643" r:id="rId59"/>
    <p:sldId id="645" r:id="rId60"/>
    <p:sldId id="644" r:id="rId61"/>
    <p:sldId id="740" r:id="rId62"/>
    <p:sldId id="630" r:id="rId63"/>
    <p:sldId id="633" r:id="rId64"/>
    <p:sldId id="634" r:id="rId65"/>
    <p:sldId id="635" r:id="rId66"/>
    <p:sldId id="636" r:id="rId67"/>
    <p:sldId id="521" r:id="rId6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an, Bobbie (IHS/OKC/AO) [C]" initials="MB([" lastIdx="1" clrIdx="0"/>
  <p:cmAuthor id="2" name="Robb, Jan (IHS/OKC/AO)" initials="RJ(" lastIdx="4" clrIdx="1">
    <p:extLst>
      <p:ext uri="{19B8F6BF-5375-455C-9EA6-DF929625EA0E}">
        <p15:presenceInfo xmlns:p15="http://schemas.microsoft.com/office/powerpoint/2012/main" userId="S-1-5-21-1547161642-606747145-682003330-16171" providerId="AD"/>
      </p:ext>
    </p:extLst>
  </p:cmAuthor>
  <p:cmAuthor id="3" name="George, Taveah (IHS/OKC/AO)" initials="GT(" lastIdx="1" clrIdx="2">
    <p:extLst>
      <p:ext uri="{19B8F6BF-5375-455C-9EA6-DF929625EA0E}">
        <p15:presenceInfo xmlns:p15="http://schemas.microsoft.com/office/powerpoint/2012/main" userId="S-1-5-21-1547161642-606747145-682003330-16236" providerId="AD"/>
      </p:ext>
    </p:extLst>
  </p:cmAuthor>
  <p:cmAuthor id="4" name="Cross, Lahree (IHS/OKC/AO) [C]" initials="CL([" lastIdx="1" clrIdx="3">
    <p:extLst>
      <p:ext uri="{19B8F6BF-5375-455C-9EA6-DF929625EA0E}">
        <p15:presenceInfo xmlns:p15="http://schemas.microsoft.com/office/powerpoint/2012/main" userId="S-1-5-21-1547161642-606747145-682003330-389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3CE"/>
    <a:srgbClr val="0AB3F1"/>
    <a:srgbClr val="B9B9B9"/>
    <a:srgbClr val="F8F8F8"/>
    <a:srgbClr val="FFFFFF"/>
    <a:srgbClr val="F7F7F7"/>
    <a:srgbClr val="7B920A"/>
    <a:srgbClr val="FFFF00"/>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33" autoAdjust="0"/>
    <p:restoredTop sz="89947" autoAdjust="0"/>
  </p:normalViewPr>
  <p:slideViewPr>
    <p:cSldViewPr>
      <p:cViewPr varScale="1">
        <p:scale>
          <a:sx n="128" d="100"/>
          <a:sy n="128" d="100"/>
        </p:scale>
        <p:origin x="188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7" y="1"/>
            <a:ext cx="4029643" cy="350281"/>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r>
              <a:rPr lang="en-US"/>
              <a:t>Indian Health System Presentation</a:t>
            </a:r>
            <a:endParaRPr lang="en-US" dirty="0"/>
          </a:p>
        </p:txBody>
      </p:sp>
      <p:sp>
        <p:nvSpPr>
          <p:cNvPr id="212995" name="Rectangle 3"/>
          <p:cNvSpPr>
            <a:spLocks noGrp="1" noChangeArrowheads="1"/>
          </p:cNvSpPr>
          <p:nvPr>
            <p:ph type="dt" sz="quarter" idx="1"/>
          </p:nvPr>
        </p:nvSpPr>
        <p:spPr bwMode="auto">
          <a:xfrm>
            <a:off x="5264637" y="1"/>
            <a:ext cx="4029641" cy="350281"/>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dirty="0"/>
          </a:p>
        </p:txBody>
      </p:sp>
      <p:sp>
        <p:nvSpPr>
          <p:cNvPr id="212996" name="Rectangle 4"/>
          <p:cNvSpPr>
            <a:spLocks noGrp="1" noChangeArrowheads="1"/>
          </p:cNvSpPr>
          <p:nvPr>
            <p:ph type="ftr" sz="quarter" idx="2"/>
          </p:nvPr>
        </p:nvSpPr>
        <p:spPr bwMode="auto">
          <a:xfrm>
            <a:off x="7" y="6658928"/>
            <a:ext cx="4029643" cy="350281"/>
          </a:xfrm>
          <a:prstGeom prst="rect">
            <a:avLst/>
          </a:prstGeom>
          <a:noFill/>
          <a:ln w="9525">
            <a:noFill/>
            <a:miter lim="800000"/>
            <a:headEnd/>
            <a:tailEnd/>
          </a:ln>
          <a:effectLst/>
        </p:spPr>
        <p:txBody>
          <a:bodyPr vert="horz" wrap="square" lIns="91418" tIns="45709" rIns="91418" bIns="45709"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r>
              <a:rPr lang="en-US"/>
              <a:t>Western Purchased/Referred Care Outreach - June 2019</a:t>
            </a:r>
            <a:endParaRPr lang="en-US" dirty="0"/>
          </a:p>
        </p:txBody>
      </p:sp>
      <p:sp>
        <p:nvSpPr>
          <p:cNvPr id="212997" name="Rectangle 5"/>
          <p:cNvSpPr>
            <a:spLocks noGrp="1" noChangeArrowheads="1"/>
          </p:cNvSpPr>
          <p:nvPr>
            <p:ph type="sldNum" sz="quarter" idx="3"/>
          </p:nvPr>
        </p:nvSpPr>
        <p:spPr bwMode="auto">
          <a:xfrm>
            <a:off x="5264637" y="6658928"/>
            <a:ext cx="4029641" cy="350281"/>
          </a:xfrm>
          <a:prstGeom prst="rect">
            <a:avLst/>
          </a:prstGeom>
          <a:noFill/>
          <a:ln w="9525">
            <a:noFill/>
            <a:miter lim="800000"/>
            <a:headEnd/>
            <a:tailEnd/>
          </a:ln>
          <a:effectLst/>
        </p:spPr>
        <p:txBody>
          <a:bodyPr vert="horz" wrap="square" lIns="91418" tIns="45709" rIns="91418" bIns="45709"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A4004189-48DB-4D1B-9D1A-6C1B3FCE1E6A}" type="slidenum">
              <a:rPr lang="en-US" altLang="en-US"/>
              <a:pPr>
                <a:defRPr/>
              </a:pPr>
              <a:t>‹#›</a:t>
            </a:fld>
            <a:endParaRPr lang="en-US" altLang="en-US" dirty="0"/>
          </a:p>
        </p:txBody>
      </p:sp>
    </p:spTree>
    <p:extLst>
      <p:ext uri="{BB962C8B-B14F-4D97-AF65-F5344CB8AC3E}">
        <p14:creationId xmlns:p14="http://schemas.microsoft.com/office/powerpoint/2010/main" val="29315849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7" y="1"/>
            <a:ext cx="4029643" cy="350281"/>
          </a:xfrm>
          <a:prstGeom prst="rect">
            <a:avLst/>
          </a:prstGeom>
          <a:noFill/>
          <a:ln w="9525">
            <a:noFill/>
            <a:miter lim="800000"/>
            <a:headEnd/>
            <a:tailEnd/>
          </a:ln>
          <a:effectLst/>
        </p:spPr>
        <p:txBody>
          <a:bodyPr vert="horz" wrap="square" lIns="93154" tIns="46578" rIns="93154" bIns="46578" numCol="1" anchor="t" anchorCtr="0" compatLnSpc="1">
            <a:prstTxWarp prst="textNoShape">
              <a:avLst/>
            </a:prstTxWarp>
          </a:bodyPr>
          <a:lstStyle>
            <a:lvl1pPr defTabSz="931633" eaLnBrk="1" fontAlgn="auto" hangingPunct="1">
              <a:spcBef>
                <a:spcPts val="0"/>
              </a:spcBef>
              <a:spcAft>
                <a:spcPts val="0"/>
              </a:spcAft>
              <a:defRPr sz="1200">
                <a:latin typeface="Arial" charset="0"/>
              </a:defRPr>
            </a:lvl1pPr>
          </a:lstStyle>
          <a:p>
            <a:pPr>
              <a:defRPr/>
            </a:pPr>
            <a:r>
              <a:rPr lang="en-US"/>
              <a:t>Indian Health System Presentation</a:t>
            </a:r>
            <a:endParaRPr lang="en-US" dirty="0"/>
          </a:p>
        </p:txBody>
      </p:sp>
      <p:sp>
        <p:nvSpPr>
          <p:cNvPr id="162819" name="Rectangle 3"/>
          <p:cNvSpPr>
            <a:spLocks noGrp="1" noChangeArrowheads="1"/>
          </p:cNvSpPr>
          <p:nvPr>
            <p:ph type="dt" idx="1"/>
          </p:nvPr>
        </p:nvSpPr>
        <p:spPr bwMode="auto">
          <a:xfrm>
            <a:off x="5264637" y="1"/>
            <a:ext cx="4029641" cy="350281"/>
          </a:xfrm>
          <a:prstGeom prst="rect">
            <a:avLst/>
          </a:prstGeom>
          <a:noFill/>
          <a:ln w="9525">
            <a:noFill/>
            <a:miter lim="800000"/>
            <a:headEnd/>
            <a:tailEnd/>
          </a:ln>
          <a:effectLst/>
        </p:spPr>
        <p:txBody>
          <a:bodyPr vert="horz" wrap="square" lIns="93154" tIns="46578" rIns="93154" bIns="46578" numCol="1" anchor="t" anchorCtr="0" compatLnSpc="1">
            <a:prstTxWarp prst="textNoShape">
              <a:avLst/>
            </a:prstTxWarp>
          </a:bodyPr>
          <a:lstStyle>
            <a:lvl1pPr algn="r" defTabSz="931633" eaLnBrk="1" fontAlgn="auto" hangingPunct="1">
              <a:spcBef>
                <a:spcPts val="0"/>
              </a:spcBef>
              <a:spcAft>
                <a:spcPts val="0"/>
              </a:spcAft>
              <a:defRPr sz="1200">
                <a:latin typeface="Arial"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21" name="Rectangle 5"/>
          <p:cNvSpPr>
            <a:spLocks noGrp="1" noChangeArrowheads="1"/>
          </p:cNvSpPr>
          <p:nvPr>
            <p:ph type="body" sz="quarter" idx="3"/>
          </p:nvPr>
        </p:nvSpPr>
        <p:spPr bwMode="auto">
          <a:xfrm>
            <a:off x="929429" y="3330659"/>
            <a:ext cx="7437544" cy="3153724"/>
          </a:xfrm>
          <a:prstGeom prst="rect">
            <a:avLst/>
          </a:prstGeom>
          <a:noFill/>
          <a:ln w="9525">
            <a:noFill/>
            <a:miter lim="800000"/>
            <a:headEnd/>
            <a:tailEnd/>
          </a:ln>
          <a:effectLst/>
        </p:spPr>
        <p:txBody>
          <a:bodyPr vert="horz" wrap="square" lIns="93154" tIns="46578" rIns="93154" bIns="465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2822" name="Rectangle 6"/>
          <p:cNvSpPr>
            <a:spLocks noGrp="1" noChangeArrowheads="1"/>
          </p:cNvSpPr>
          <p:nvPr>
            <p:ph type="ftr" sz="quarter" idx="4"/>
          </p:nvPr>
        </p:nvSpPr>
        <p:spPr bwMode="auto">
          <a:xfrm>
            <a:off x="7" y="6658928"/>
            <a:ext cx="4029643" cy="350281"/>
          </a:xfrm>
          <a:prstGeom prst="rect">
            <a:avLst/>
          </a:prstGeom>
          <a:noFill/>
          <a:ln w="9525">
            <a:noFill/>
            <a:miter lim="800000"/>
            <a:headEnd/>
            <a:tailEnd/>
          </a:ln>
          <a:effectLst/>
        </p:spPr>
        <p:txBody>
          <a:bodyPr vert="horz" wrap="square" lIns="93154" tIns="46578" rIns="93154" bIns="46578" numCol="1" anchor="b" anchorCtr="0" compatLnSpc="1">
            <a:prstTxWarp prst="textNoShape">
              <a:avLst/>
            </a:prstTxWarp>
          </a:bodyPr>
          <a:lstStyle>
            <a:lvl1pPr defTabSz="931633" eaLnBrk="1" fontAlgn="auto" hangingPunct="1">
              <a:spcBef>
                <a:spcPts val="0"/>
              </a:spcBef>
              <a:spcAft>
                <a:spcPts val="0"/>
              </a:spcAft>
              <a:defRPr sz="1200">
                <a:latin typeface="Arial" charset="0"/>
              </a:defRPr>
            </a:lvl1pPr>
          </a:lstStyle>
          <a:p>
            <a:pPr>
              <a:defRPr/>
            </a:pPr>
            <a:r>
              <a:rPr lang="en-US"/>
              <a:t>Western Purchased/Referred Care Outreach - June 2019</a:t>
            </a:r>
            <a:endParaRPr lang="en-US" dirty="0"/>
          </a:p>
        </p:txBody>
      </p:sp>
      <p:sp>
        <p:nvSpPr>
          <p:cNvPr id="162823" name="Rectangle 7"/>
          <p:cNvSpPr>
            <a:spLocks noGrp="1" noChangeArrowheads="1"/>
          </p:cNvSpPr>
          <p:nvPr>
            <p:ph type="sldNum" sz="quarter" idx="5"/>
          </p:nvPr>
        </p:nvSpPr>
        <p:spPr bwMode="auto">
          <a:xfrm>
            <a:off x="5264637" y="6658928"/>
            <a:ext cx="4029641" cy="350281"/>
          </a:xfrm>
          <a:prstGeom prst="rect">
            <a:avLst/>
          </a:prstGeom>
          <a:noFill/>
          <a:ln w="9525">
            <a:noFill/>
            <a:miter lim="800000"/>
            <a:headEnd/>
            <a:tailEnd/>
          </a:ln>
          <a:effectLst/>
        </p:spPr>
        <p:txBody>
          <a:bodyPr vert="horz" wrap="square" lIns="93154" tIns="46578" rIns="93154" bIns="46578" numCol="1" anchor="b" anchorCtr="0" compatLnSpc="1">
            <a:prstTxWarp prst="textNoShape">
              <a:avLst/>
            </a:prstTxWarp>
          </a:bodyPr>
          <a:lstStyle>
            <a:lvl1pPr algn="r" defTabSz="930182" eaLnBrk="1" fontAlgn="auto" hangingPunct="1">
              <a:spcBef>
                <a:spcPts val="0"/>
              </a:spcBef>
              <a:spcAft>
                <a:spcPts val="0"/>
              </a:spcAft>
              <a:defRPr sz="1200">
                <a:latin typeface="Arial" panose="020B0604020202020204" pitchFamily="34" charset="0"/>
              </a:defRPr>
            </a:lvl1pPr>
          </a:lstStyle>
          <a:p>
            <a:pPr>
              <a:defRPr/>
            </a:pPr>
            <a:fld id="{BA526E4D-AF60-414C-A128-55FF68399B6D}" type="slidenum">
              <a:rPr lang="en-US" altLang="en-US"/>
              <a:pPr>
                <a:defRPr/>
              </a:pPr>
              <a:t>‹#›</a:t>
            </a:fld>
            <a:endParaRPr lang="en-US" altLang="en-US" dirty="0"/>
          </a:p>
        </p:txBody>
      </p:sp>
    </p:spTree>
    <p:extLst>
      <p:ext uri="{BB962C8B-B14F-4D97-AF65-F5344CB8AC3E}">
        <p14:creationId xmlns:p14="http://schemas.microsoft.com/office/powerpoint/2010/main" val="341528525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13</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071813" y="876300"/>
            <a:ext cx="3152775" cy="2365375"/>
          </a:xfrm>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14</a:t>
            </a:fld>
            <a:endParaRPr lang="en-US" altLang="en-US" dirty="0"/>
          </a:p>
        </p:txBody>
      </p:sp>
    </p:spTree>
    <p:extLst>
      <p:ext uri="{BB962C8B-B14F-4D97-AF65-F5344CB8AC3E}">
        <p14:creationId xmlns:p14="http://schemas.microsoft.com/office/powerpoint/2010/main" val="31444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15</a:t>
            </a:fld>
            <a:endParaRPr lang="en-US" altLang="en-US" dirty="0"/>
          </a:p>
        </p:txBody>
      </p:sp>
    </p:spTree>
    <p:extLst>
      <p:ext uri="{BB962C8B-B14F-4D97-AF65-F5344CB8AC3E}">
        <p14:creationId xmlns:p14="http://schemas.microsoft.com/office/powerpoint/2010/main" val="404458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071813" y="876300"/>
            <a:ext cx="3152775" cy="2365375"/>
          </a:xfrm>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16</a:t>
            </a:fld>
            <a:endParaRPr lang="en-US" altLang="en-US" dirty="0"/>
          </a:p>
        </p:txBody>
      </p:sp>
    </p:spTree>
    <p:extLst>
      <p:ext uri="{BB962C8B-B14F-4D97-AF65-F5344CB8AC3E}">
        <p14:creationId xmlns:p14="http://schemas.microsoft.com/office/powerpoint/2010/main" val="122470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17</a:t>
            </a:fld>
            <a:endParaRPr lang="en-US" altLang="en-US" dirty="0"/>
          </a:p>
        </p:txBody>
      </p:sp>
    </p:spTree>
    <p:extLst>
      <p:ext uri="{BB962C8B-B14F-4D97-AF65-F5344CB8AC3E}">
        <p14:creationId xmlns:p14="http://schemas.microsoft.com/office/powerpoint/2010/main" val="75604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18</a:t>
            </a:fld>
            <a:endParaRPr lang="en-US" altLang="en-US" dirty="0"/>
          </a:p>
        </p:txBody>
      </p:sp>
    </p:spTree>
    <p:extLst>
      <p:ext uri="{BB962C8B-B14F-4D97-AF65-F5344CB8AC3E}">
        <p14:creationId xmlns:p14="http://schemas.microsoft.com/office/powerpoint/2010/main" val="251029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20</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21</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22</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23</a:t>
            </a:fld>
            <a:endParaRPr lang="en-US" altLang="en-US" dirty="0"/>
          </a:p>
        </p:txBody>
      </p:sp>
    </p:spTree>
    <p:extLst>
      <p:ext uri="{BB962C8B-B14F-4D97-AF65-F5344CB8AC3E}">
        <p14:creationId xmlns:p14="http://schemas.microsoft.com/office/powerpoint/2010/main" val="135049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24</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26</a:t>
            </a:fld>
            <a:endParaRPr lang="en-US" altLang="en-US" dirty="0"/>
          </a:p>
        </p:txBody>
      </p:sp>
    </p:spTree>
    <p:extLst>
      <p:ext uri="{BB962C8B-B14F-4D97-AF65-F5344CB8AC3E}">
        <p14:creationId xmlns:p14="http://schemas.microsoft.com/office/powerpoint/2010/main" val="47499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27</a:t>
            </a:fld>
            <a:endParaRPr lang="en-US" altLang="en-US" dirty="0"/>
          </a:p>
        </p:txBody>
      </p:sp>
    </p:spTree>
    <p:extLst>
      <p:ext uri="{BB962C8B-B14F-4D97-AF65-F5344CB8AC3E}">
        <p14:creationId xmlns:p14="http://schemas.microsoft.com/office/powerpoint/2010/main" val="3390741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28</a:t>
            </a:fld>
            <a:endParaRPr lang="en-US" altLang="en-US" dirty="0"/>
          </a:p>
        </p:txBody>
      </p:sp>
    </p:spTree>
    <p:extLst>
      <p:ext uri="{BB962C8B-B14F-4D97-AF65-F5344CB8AC3E}">
        <p14:creationId xmlns:p14="http://schemas.microsoft.com/office/powerpoint/2010/main" val="368280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29</a:t>
            </a:fld>
            <a:endParaRPr lang="en-US" altLang="en-US" dirty="0"/>
          </a:p>
        </p:txBody>
      </p:sp>
    </p:spTree>
    <p:extLst>
      <p:ext uri="{BB962C8B-B14F-4D97-AF65-F5344CB8AC3E}">
        <p14:creationId xmlns:p14="http://schemas.microsoft.com/office/powerpoint/2010/main" val="296967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30</a:t>
            </a:fld>
            <a:endParaRPr lang="en-US" altLang="en-US" dirty="0"/>
          </a:p>
        </p:txBody>
      </p:sp>
    </p:spTree>
    <p:extLst>
      <p:ext uri="{BB962C8B-B14F-4D97-AF65-F5344CB8AC3E}">
        <p14:creationId xmlns:p14="http://schemas.microsoft.com/office/powerpoint/2010/main" val="3951852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31</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47</a:t>
            </a:fld>
            <a:endParaRPr lang="en-US" altLang="en-US" dirty="0"/>
          </a:p>
        </p:txBody>
      </p:sp>
    </p:spTree>
    <p:extLst>
      <p:ext uri="{BB962C8B-B14F-4D97-AF65-F5344CB8AC3E}">
        <p14:creationId xmlns:p14="http://schemas.microsoft.com/office/powerpoint/2010/main" val="2239500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48</a:t>
            </a:fld>
            <a:endParaRPr lang="en-US" altLang="en-US" dirty="0"/>
          </a:p>
        </p:txBody>
      </p:sp>
    </p:spTree>
    <p:extLst>
      <p:ext uri="{BB962C8B-B14F-4D97-AF65-F5344CB8AC3E}">
        <p14:creationId xmlns:p14="http://schemas.microsoft.com/office/powerpoint/2010/main" val="2367744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49</a:t>
            </a:fld>
            <a:endParaRPr lang="en-US" altLang="en-US" dirty="0"/>
          </a:p>
        </p:txBody>
      </p:sp>
    </p:spTree>
    <p:extLst>
      <p:ext uri="{BB962C8B-B14F-4D97-AF65-F5344CB8AC3E}">
        <p14:creationId xmlns:p14="http://schemas.microsoft.com/office/powerpoint/2010/main" val="168240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3</a:t>
            </a:fld>
            <a:endParaRPr lang="en-US" altLang="en-US" dirty="0"/>
          </a:p>
        </p:txBody>
      </p:sp>
    </p:spTree>
    <p:extLst>
      <p:ext uri="{BB962C8B-B14F-4D97-AF65-F5344CB8AC3E}">
        <p14:creationId xmlns:p14="http://schemas.microsoft.com/office/powerpoint/2010/main" val="3736186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50</a:t>
            </a:fld>
            <a:endParaRPr lang="en-US" altLang="en-US" dirty="0"/>
          </a:p>
        </p:txBody>
      </p:sp>
    </p:spTree>
    <p:extLst>
      <p:ext uri="{BB962C8B-B14F-4D97-AF65-F5344CB8AC3E}">
        <p14:creationId xmlns:p14="http://schemas.microsoft.com/office/powerpoint/2010/main" val="1959178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51</a:t>
            </a:fld>
            <a:endParaRPr lang="en-US" altLang="en-US" dirty="0"/>
          </a:p>
        </p:txBody>
      </p:sp>
    </p:spTree>
    <p:extLst>
      <p:ext uri="{BB962C8B-B14F-4D97-AF65-F5344CB8AC3E}">
        <p14:creationId xmlns:p14="http://schemas.microsoft.com/office/powerpoint/2010/main" val="458942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52</a:t>
            </a:fld>
            <a:endParaRPr lang="en-US" altLang="en-US" dirty="0"/>
          </a:p>
        </p:txBody>
      </p:sp>
    </p:spTree>
    <p:extLst>
      <p:ext uri="{BB962C8B-B14F-4D97-AF65-F5344CB8AC3E}">
        <p14:creationId xmlns:p14="http://schemas.microsoft.com/office/powerpoint/2010/main" val="371925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53</a:t>
            </a:fld>
            <a:endParaRPr lang="en-US" altLang="en-US" dirty="0"/>
          </a:p>
        </p:txBody>
      </p:sp>
    </p:spTree>
    <p:extLst>
      <p:ext uri="{BB962C8B-B14F-4D97-AF65-F5344CB8AC3E}">
        <p14:creationId xmlns:p14="http://schemas.microsoft.com/office/powerpoint/2010/main" val="9097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54</a:t>
            </a:fld>
            <a:endParaRPr lang="en-US" altLang="en-US" dirty="0"/>
          </a:p>
        </p:txBody>
      </p:sp>
    </p:spTree>
    <p:extLst>
      <p:ext uri="{BB962C8B-B14F-4D97-AF65-F5344CB8AC3E}">
        <p14:creationId xmlns:p14="http://schemas.microsoft.com/office/powerpoint/2010/main" val="2863159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55</a:t>
            </a:fld>
            <a:endParaRPr lang="en-US" altLang="en-US" dirty="0"/>
          </a:p>
        </p:txBody>
      </p:sp>
    </p:spTree>
    <p:extLst>
      <p:ext uri="{BB962C8B-B14F-4D97-AF65-F5344CB8AC3E}">
        <p14:creationId xmlns:p14="http://schemas.microsoft.com/office/powerpoint/2010/main" val="1864748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57</a:t>
            </a:fld>
            <a:endParaRPr lang="en-US" altLang="en-US" dirty="0"/>
          </a:p>
        </p:txBody>
      </p:sp>
    </p:spTree>
    <p:extLst>
      <p:ext uri="{BB962C8B-B14F-4D97-AF65-F5344CB8AC3E}">
        <p14:creationId xmlns:p14="http://schemas.microsoft.com/office/powerpoint/2010/main" val="2190886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58</a:t>
            </a:fld>
            <a:endParaRPr lang="en-US" altLang="en-US" dirty="0"/>
          </a:p>
        </p:txBody>
      </p:sp>
    </p:spTree>
    <p:extLst>
      <p:ext uri="{BB962C8B-B14F-4D97-AF65-F5344CB8AC3E}">
        <p14:creationId xmlns:p14="http://schemas.microsoft.com/office/powerpoint/2010/main" val="2617146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59</a:t>
            </a:fld>
            <a:endParaRPr lang="en-US" altLang="en-US" dirty="0"/>
          </a:p>
        </p:txBody>
      </p:sp>
    </p:spTree>
    <p:extLst>
      <p:ext uri="{BB962C8B-B14F-4D97-AF65-F5344CB8AC3E}">
        <p14:creationId xmlns:p14="http://schemas.microsoft.com/office/powerpoint/2010/main" val="1544243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61</a:t>
            </a:fld>
            <a:endParaRPr lang="en-US" altLang="en-US" dirty="0"/>
          </a:p>
        </p:txBody>
      </p:sp>
    </p:spTree>
    <p:extLst>
      <p:ext uri="{BB962C8B-B14F-4D97-AF65-F5344CB8AC3E}">
        <p14:creationId xmlns:p14="http://schemas.microsoft.com/office/powerpoint/2010/main" val="3803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6</a:t>
            </a:fld>
            <a:endParaRPr lang="en-US" altLang="en-US" dirty="0"/>
          </a:p>
        </p:txBody>
      </p:sp>
    </p:spTree>
    <p:extLst>
      <p:ext uri="{BB962C8B-B14F-4D97-AF65-F5344CB8AC3E}">
        <p14:creationId xmlns:p14="http://schemas.microsoft.com/office/powerpoint/2010/main" val="2593070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62</a:t>
            </a:fld>
            <a:endParaRPr lang="en-US" altLang="en-US" dirty="0"/>
          </a:p>
        </p:txBody>
      </p:sp>
    </p:spTree>
    <p:extLst>
      <p:ext uri="{BB962C8B-B14F-4D97-AF65-F5344CB8AC3E}">
        <p14:creationId xmlns:p14="http://schemas.microsoft.com/office/powerpoint/2010/main" val="1689222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63</a:t>
            </a:fld>
            <a:endParaRPr lang="en-US" altLang="en-US" dirty="0"/>
          </a:p>
        </p:txBody>
      </p:sp>
    </p:spTree>
    <p:extLst>
      <p:ext uri="{BB962C8B-B14F-4D97-AF65-F5344CB8AC3E}">
        <p14:creationId xmlns:p14="http://schemas.microsoft.com/office/powerpoint/2010/main" val="1245125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64</a:t>
            </a:fld>
            <a:endParaRPr lang="en-US" altLang="en-US" dirty="0"/>
          </a:p>
        </p:txBody>
      </p:sp>
    </p:spTree>
    <p:extLst>
      <p:ext uri="{BB962C8B-B14F-4D97-AF65-F5344CB8AC3E}">
        <p14:creationId xmlns:p14="http://schemas.microsoft.com/office/powerpoint/2010/main" val="454099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65</a:t>
            </a:fld>
            <a:endParaRPr lang="en-US" altLang="en-US" dirty="0"/>
          </a:p>
        </p:txBody>
      </p:sp>
    </p:spTree>
    <p:extLst>
      <p:ext uri="{BB962C8B-B14F-4D97-AF65-F5344CB8AC3E}">
        <p14:creationId xmlns:p14="http://schemas.microsoft.com/office/powerpoint/2010/main" val="592732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66</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7</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8</a:t>
            </a:fld>
            <a:endParaRPr lang="en-US" altLang="en-US" dirty="0"/>
          </a:p>
        </p:txBody>
      </p:sp>
    </p:spTree>
    <p:extLst>
      <p:ext uri="{BB962C8B-B14F-4D97-AF65-F5344CB8AC3E}">
        <p14:creationId xmlns:p14="http://schemas.microsoft.com/office/powerpoint/2010/main" val="339597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9</a:t>
            </a:fld>
            <a:endParaRPr lang="en-US" altLang="en-US" dirty="0"/>
          </a:p>
        </p:txBody>
      </p:sp>
    </p:spTree>
    <p:extLst>
      <p:ext uri="{BB962C8B-B14F-4D97-AF65-F5344CB8AC3E}">
        <p14:creationId xmlns:p14="http://schemas.microsoft.com/office/powerpoint/2010/main" val="308928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Some call it managed care committee</a:t>
            </a: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10</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BA526E4D-AF60-414C-A128-55FF68399B6D}" type="slidenum">
              <a:rPr lang="en-US" altLang="en-US" smtClean="0"/>
              <a:pPr>
                <a:defRPr/>
              </a:pPr>
              <a:t>11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4CFC63-49A7-4AC4-9CA3-693EBD00DD51}" type="slidenum">
              <a:rPr lang="en-US" altLang="en-US"/>
              <a:pPr>
                <a:defRPr/>
              </a:pPr>
              <a:t>‹#›</a:t>
            </a:fld>
            <a:endParaRPr lang="en-US" altLang="en-US" dirty="0"/>
          </a:p>
        </p:txBody>
      </p:sp>
    </p:spTree>
    <p:extLst>
      <p:ext uri="{BB962C8B-B14F-4D97-AF65-F5344CB8AC3E}">
        <p14:creationId xmlns:p14="http://schemas.microsoft.com/office/powerpoint/2010/main" val="376441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8D438A-DD18-47B3-B240-9401456703DF}" type="slidenum">
              <a:rPr lang="en-US" altLang="en-US"/>
              <a:pPr>
                <a:defRPr/>
              </a:pPr>
              <a:t>‹#›</a:t>
            </a:fld>
            <a:endParaRPr lang="en-US" altLang="en-US" dirty="0"/>
          </a:p>
        </p:txBody>
      </p:sp>
    </p:spTree>
    <p:extLst>
      <p:ext uri="{BB962C8B-B14F-4D97-AF65-F5344CB8AC3E}">
        <p14:creationId xmlns:p14="http://schemas.microsoft.com/office/powerpoint/2010/main" val="225312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CAAF264-2C72-4A70-91C7-F7143DDA67BA}" type="slidenum">
              <a:rPr lang="en-US" altLang="en-US"/>
              <a:pPr>
                <a:defRPr/>
              </a:pPr>
              <a:t>‹#›</a:t>
            </a:fld>
            <a:endParaRPr lang="en-US" altLang="en-US" dirty="0"/>
          </a:p>
        </p:txBody>
      </p:sp>
    </p:spTree>
    <p:extLst>
      <p:ext uri="{BB962C8B-B14F-4D97-AF65-F5344CB8AC3E}">
        <p14:creationId xmlns:p14="http://schemas.microsoft.com/office/powerpoint/2010/main" val="2869043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p:txBody>
          <a:bodyPr/>
          <a:lstStyle>
            <a:lvl1pPr>
              <a:defRPr/>
            </a:lvl1pPr>
          </a:lstStyle>
          <a:p>
            <a:pPr>
              <a:defRPr/>
            </a:pPr>
            <a:endParaRPr lang="en-US" dirty="0"/>
          </a:p>
        </p:txBody>
      </p:sp>
      <p:sp>
        <p:nvSpPr>
          <p:cNvPr id="6" name="Rectangle 27"/>
          <p:cNvSpPr>
            <a:spLocks noGrp="1" noChangeArrowheads="1"/>
          </p:cNvSpPr>
          <p:nvPr>
            <p:ph type="sldNum" sz="quarter" idx="11"/>
          </p:nvPr>
        </p:nvSpPr>
        <p:spPr/>
        <p:txBody>
          <a:bodyPr/>
          <a:lstStyle>
            <a:lvl1pPr>
              <a:defRPr/>
            </a:lvl1pPr>
          </a:lstStyle>
          <a:p>
            <a:pPr>
              <a:defRPr/>
            </a:pPr>
            <a:fld id="{8A34D3AE-D05F-43B4-A5A2-64BA4150B235}" type="slidenum">
              <a:rPr lang="en-US" altLang="en-US"/>
              <a:pPr>
                <a:defRPr/>
              </a:pPr>
              <a:t>‹#›</a:t>
            </a:fld>
            <a:endParaRPr lang="en-US" altLang="en-US" dirty="0"/>
          </a:p>
        </p:txBody>
      </p:sp>
      <p:sp>
        <p:nvSpPr>
          <p:cNvPr id="7" name="Rectangle 28"/>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25728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418263-553C-4824-B625-B75BEA6BCD6F}" type="slidenum">
              <a:rPr lang="en-US" altLang="en-US"/>
              <a:pPr>
                <a:defRPr/>
              </a:pPr>
              <a:t>‹#›</a:t>
            </a:fld>
            <a:endParaRPr lang="en-US" altLang="en-US" dirty="0"/>
          </a:p>
        </p:txBody>
      </p:sp>
    </p:spTree>
    <p:extLst>
      <p:ext uri="{BB962C8B-B14F-4D97-AF65-F5344CB8AC3E}">
        <p14:creationId xmlns:p14="http://schemas.microsoft.com/office/powerpoint/2010/main" val="132210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7B3DC3-FE3F-43A7-9BF2-AF3FB356528E}" type="slidenum">
              <a:rPr lang="en-US" altLang="en-US"/>
              <a:pPr>
                <a:defRPr/>
              </a:pPr>
              <a:t>‹#›</a:t>
            </a:fld>
            <a:endParaRPr lang="en-US" altLang="en-US" dirty="0"/>
          </a:p>
        </p:txBody>
      </p:sp>
    </p:spTree>
    <p:extLst>
      <p:ext uri="{BB962C8B-B14F-4D97-AF65-F5344CB8AC3E}">
        <p14:creationId xmlns:p14="http://schemas.microsoft.com/office/powerpoint/2010/main" val="24904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9805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199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92749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129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43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A2E559-A748-4AB3-9F9D-6B6E571A80F7}" type="slidenum">
              <a:rPr lang="en-US" altLang="en-US"/>
              <a:pPr>
                <a:defRPr/>
              </a:pPr>
              <a:t>‹#›</a:t>
            </a:fld>
            <a:endParaRPr lang="en-US" altLang="en-US" dirty="0"/>
          </a:p>
        </p:txBody>
      </p:sp>
    </p:spTree>
    <p:extLst>
      <p:ext uri="{BB962C8B-B14F-4D97-AF65-F5344CB8AC3E}">
        <p14:creationId xmlns:p14="http://schemas.microsoft.com/office/powerpoint/2010/main" val="2340944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38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924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8252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60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525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07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FA386D-8E9C-4E30-8AFC-9DD489B3DC07}" type="slidenum">
              <a:rPr lang="en-US" altLang="en-US"/>
              <a:pPr>
                <a:defRPr/>
              </a:pPr>
              <a:t>‹#›</a:t>
            </a:fld>
            <a:endParaRPr lang="en-US" altLang="en-US" dirty="0"/>
          </a:p>
        </p:txBody>
      </p:sp>
    </p:spTree>
    <p:extLst>
      <p:ext uri="{BB962C8B-B14F-4D97-AF65-F5344CB8AC3E}">
        <p14:creationId xmlns:p14="http://schemas.microsoft.com/office/powerpoint/2010/main" val="355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C94C25-2285-44C5-B1BC-028E6606C0E8}" type="slidenum">
              <a:rPr lang="en-US" altLang="en-US"/>
              <a:pPr>
                <a:defRPr/>
              </a:pPr>
              <a:t>‹#›</a:t>
            </a:fld>
            <a:endParaRPr lang="en-US" altLang="en-US" dirty="0"/>
          </a:p>
        </p:txBody>
      </p:sp>
    </p:spTree>
    <p:extLst>
      <p:ext uri="{BB962C8B-B14F-4D97-AF65-F5344CB8AC3E}">
        <p14:creationId xmlns:p14="http://schemas.microsoft.com/office/powerpoint/2010/main" val="183001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63E4D77-F94E-4210-AD82-BD04F0F4C029}" type="slidenum">
              <a:rPr lang="en-US" altLang="en-US"/>
              <a:pPr>
                <a:defRPr/>
              </a:pPr>
              <a:t>‹#›</a:t>
            </a:fld>
            <a:endParaRPr lang="en-US" altLang="en-US" dirty="0"/>
          </a:p>
        </p:txBody>
      </p:sp>
    </p:spTree>
    <p:extLst>
      <p:ext uri="{BB962C8B-B14F-4D97-AF65-F5344CB8AC3E}">
        <p14:creationId xmlns:p14="http://schemas.microsoft.com/office/powerpoint/2010/main" val="303082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A3CB573-EB35-4DE7-BE5D-AE536014D111}" type="slidenum">
              <a:rPr lang="en-US" altLang="en-US"/>
              <a:pPr>
                <a:defRPr/>
              </a:pPr>
              <a:t>‹#›</a:t>
            </a:fld>
            <a:endParaRPr lang="en-US" altLang="en-US" dirty="0"/>
          </a:p>
        </p:txBody>
      </p:sp>
    </p:spTree>
    <p:extLst>
      <p:ext uri="{BB962C8B-B14F-4D97-AF65-F5344CB8AC3E}">
        <p14:creationId xmlns:p14="http://schemas.microsoft.com/office/powerpoint/2010/main" val="53649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9F01D80-A717-45DC-87C6-BD8F8D4B4D7A}" type="slidenum">
              <a:rPr lang="en-US" altLang="en-US"/>
              <a:pPr>
                <a:defRPr/>
              </a:pPr>
              <a:t>‹#›</a:t>
            </a:fld>
            <a:endParaRPr lang="en-US" altLang="en-US" dirty="0"/>
          </a:p>
        </p:txBody>
      </p:sp>
    </p:spTree>
    <p:extLst>
      <p:ext uri="{BB962C8B-B14F-4D97-AF65-F5344CB8AC3E}">
        <p14:creationId xmlns:p14="http://schemas.microsoft.com/office/powerpoint/2010/main" val="404922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A1A0EE1-A542-4D9A-9356-6A5EB597DCB4}" type="slidenum">
              <a:rPr lang="en-US" altLang="en-US"/>
              <a:pPr>
                <a:defRPr/>
              </a:pPr>
              <a:t>‹#›</a:t>
            </a:fld>
            <a:endParaRPr lang="en-US" altLang="en-US" dirty="0"/>
          </a:p>
        </p:txBody>
      </p:sp>
    </p:spTree>
    <p:extLst>
      <p:ext uri="{BB962C8B-B14F-4D97-AF65-F5344CB8AC3E}">
        <p14:creationId xmlns:p14="http://schemas.microsoft.com/office/powerpoint/2010/main" val="156253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C7976D-23CF-469A-92DF-403A2F1BE2D4}" type="slidenum">
              <a:rPr lang="en-US" altLang="en-US"/>
              <a:pPr>
                <a:defRPr/>
              </a:pPr>
              <a:t>‹#›</a:t>
            </a:fld>
            <a:endParaRPr lang="en-US" altLang="en-US" dirty="0"/>
          </a:p>
        </p:txBody>
      </p:sp>
    </p:spTree>
    <p:extLst>
      <p:ext uri="{BB962C8B-B14F-4D97-AF65-F5344CB8AC3E}">
        <p14:creationId xmlns:p14="http://schemas.microsoft.com/office/powerpoint/2010/main" val="79520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DF8CC27E-2252-4519-A7BD-B7FBBA9EB15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5" descr="nativeamericanhm_pg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3315" name="Rectangle 2"/>
          <p:cNvSpPr>
            <a:spLocks noGrp="1" noChangeArrowheads="1"/>
          </p:cNvSpPr>
          <p:nvPr>
            <p:ph type="title"/>
          </p:nvPr>
        </p:nvSpPr>
        <p:spPr bwMode="auto">
          <a:xfrm>
            <a:off x="457200" y="76200"/>
            <a:ext cx="67818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6" name="Rectangle 3"/>
          <p:cNvSpPr>
            <a:spLocks noGrp="1" noChangeArrowheads="1"/>
          </p:cNvSpPr>
          <p:nvPr>
            <p:ph type="body" idx="1"/>
          </p:nvPr>
        </p:nvSpPr>
        <p:spPr bwMode="auto">
          <a:xfrm>
            <a:off x="457200" y="1219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907981"/>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hf hdr="0" ftr="0" dt="0"/>
  <p:txStyles>
    <p:titleStyle>
      <a:lvl1pPr algn="l" rtl="0" eaLnBrk="1" fontAlgn="base" hangingPunct="1">
        <a:spcBef>
          <a:spcPct val="0"/>
        </a:spcBef>
        <a:spcAft>
          <a:spcPct val="0"/>
        </a:spcAft>
        <a:defRPr sz="3600">
          <a:solidFill>
            <a:srgbClr val="000000"/>
          </a:solidFill>
          <a:latin typeface="+mj-lt"/>
          <a:ea typeface="+mj-ea"/>
          <a:cs typeface="ＭＳ Ｐゴシック"/>
        </a:defRPr>
      </a:lvl1pPr>
      <a:lvl2pPr algn="l" rtl="0" eaLnBrk="1" fontAlgn="base" hangingPunct="1">
        <a:spcBef>
          <a:spcPct val="0"/>
        </a:spcBef>
        <a:spcAft>
          <a:spcPct val="0"/>
        </a:spcAft>
        <a:defRPr sz="3600">
          <a:solidFill>
            <a:srgbClr val="000000"/>
          </a:solidFill>
          <a:latin typeface="Gill Sans MT" pitchFamily="34" charset="0"/>
          <a:ea typeface="ＭＳ Ｐゴシック" charset="-128"/>
          <a:cs typeface="ＭＳ Ｐゴシック"/>
        </a:defRPr>
      </a:lvl2pPr>
      <a:lvl3pPr algn="l" rtl="0" eaLnBrk="1" fontAlgn="base" hangingPunct="1">
        <a:spcBef>
          <a:spcPct val="0"/>
        </a:spcBef>
        <a:spcAft>
          <a:spcPct val="0"/>
        </a:spcAft>
        <a:defRPr sz="3600">
          <a:solidFill>
            <a:srgbClr val="000000"/>
          </a:solidFill>
          <a:latin typeface="Gill Sans MT" pitchFamily="34" charset="0"/>
          <a:ea typeface="ＭＳ Ｐゴシック" charset="-128"/>
          <a:cs typeface="ＭＳ Ｐゴシック"/>
        </a:defRPr>
      </a:lvl3pPr>
      <a:lvl4pPr algn="l" rtl="0" eaLnBrk="1" fontAlgn="base" hangingPunct="1">
        <a:spcBef>
          <a:spcPct val="0"/>
        </a:spcBef>
        <a:spcAft>
          <a:spcPct val="0"/>
        </a:spcAft>
        <a:defRPr sz="3600">
          <a:solidFill>
            <a:srgbClr val="000000"/>
          </a:solidFill>
          <a:latin typeface="Gill Sans MT" pitchFamily="34" charset="0"/>
          <a:ea typeface="ＭＳ Ｐゴシック" charset="-128"/>
          <a:cs typeface="ＭＳ Ｐゴシック"/>
        </a:defRPr>
      </a:lvl4pPr>
      <a:lvl5pPr algn="l" rtl="0" eaLnBrk="1" fontAlgn="base" hangingPunct="1">
        <a:spcBef>
          <a:spcPct val="0"/>
        </a:spcBef>
        <a:spcAft>
          <a:spcPct val="0"/>
        </a:spcAft>
        <a:defRPr sz="3600">
          <a:solidFill>
            <a:srgbClr val="000000"/>
          </a:solidFill>
          <a:latin typeface="Gill Sans MT" pitchFamily="34" charset="0"/>
          <a:ea typeface="ＭＳ Ｐゴシック" charset="-128"/>
          <a:cs typeface="ＭＳ Ｐゴシック"/>
        </a:defRPr>
      </a:lvl5pPr>
      <a:lvl6pPr marL="457200" algn="l" rtl="0" eaLnBrk="1" fontAlgn="base" hangingPunct="1">
        <a:spcBef>
          <a:spcPct val="0"/>
        </a:spcBef>
        <a:spcAft>
          <a:spcPct val="0"/>
        </a:spcAft>
        <a:defRPr sz="3600">
          <a:solidFill>
            <a:srgbClr val="000000"/>
          </a:solidFill>
          <a:latin typeface="Gill Sans MT" pitchFamily="34" charset="0"/>
          <a:ea typeface="ＭＳ Ｐゴシック" charset="-128"/>
        </a:defRPr>
      </a:lvl6pPr>
      <a:lvl7pPr marL="914400" algn="l" rtl="0" eaLnBrk="1" fontAlgn="base" hangingPunct="1">
        <a:spcBef>
          <a:spcPct val="0"/>
        </a:spcBef>
        <a:spcAft>
          <a:spcPct val="0"/>
        </a:spcAft>
        <a:defRPr sz="3600">
          <a:solidFill>
            <a:srgbClr val="000000"/>
          </a:solidFill>
          <a:latin typeface="Gill Sans MT" pitchFamily="34" charset="0"/>
          <a:ea typeface="ＭＳ Ｐゴシック" charset="-128"/>
        </a:defRPr>
      </a:lvl7pPr>
      <a:lvl8pPr marL="1371600" algn="l" rtl="0" eaLnBrk="1" fontAlgn="base" hangingPunct="1">
        <a:spcBef>
          <a:spcPct val="0"/>
        </a:spcBef>
        <a:spcAft>
          <a:spcPct val="0"/>
        </a:spcAft>
        <a:defRPr sz="3600">
          <a:solidFill>
            <a:srgbClr val="000000"/>
          </a:solidFill>
          <a:latin typeface="Gill Sans MT" pitchFamily="34" charset="0"/>
          <a:ea typeface="ＭＳ Ｐゴシック" charset="-128"/>
        </a:defRPr>
      </a:lvl8pPr>
      <a:lvl9pPr marL="1828800" algn="l" rtl="0" eaLnBrk="1" fontAlgn="base" hangingPunct="1">
        <a:spcBef>
          <a:spcPct val="0"/>
        </a:spcBef>
        <a:spcAft>
          <a:spcPct val="0"/>
        </a:spcAft>
        <a:defRPr sz="3600">
          <a:solidFill>
            <a:srgbClr val="000000"/>
          </a:solidFill>
          <a:latin typeface="Gill Sans MT" pitchFamily="34" charset="0"/>
          <a:ea typeface="ＭＳ Ｐゴシック" charset="-128"/>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ＭＳ Ｐゴシック"/>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ea typeface="+mn-ea"/>
          <a:cs typeface="ＭＳ Ｐゴシック"/>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ea typeface="+mn-ea"/>
          <a:cs typeface="ＭＳ Ｐゴシック"/>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ea typeface="+mn-ea"/>
          <a:cs typeface="ＭＳ Ｐゴシック"/>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ea typeface="+mn-ea"/>
          <a:cs typeface="ＭＳ Ｐゴシック"/>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ea typeface="+mn-ea"/>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ea typeface="+mn-ea"/>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ea typeface="+mn-ea"/>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okdrs.gov/guide/OKDHS-aid-aged-blind-and-disabled-state-supplemental-payment#:~:text=Oklahoma%20Department%20of%20Human%20Services%20-%20Aid%20to,be%20eligible%20for%20a%20small%20cash%20assistance%20payment." TargetMode="External"/><Relationship Id="rId2" Type="http://schemas.openxmlformats.org/officeDocument/2006/relationships/hyperlink" Target="https://www.oklahoma.gov/ohca/individuals/mysoonercare/apply-for-soonercare-online/eligibility.html" TargetMode="External"/><Relationship Id="rId1" Type="http://schemas.openxmlformats.org/officeDocument/2006/relationships/slideLayout" Target="../slideLayouts/slideLayout2.xml"/><Relationship Id="rId4" Type="http://schemas.openxmlformats.org/officeDocument/2006/relationships/hyperlink" Target="https://www.benefits.gov/benefit/6178"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www.ok.gov/health/http:/ww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healthcare.gov/"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cms.gov/Outreach-and-Education/American-Indian-Alaska-Native/AIAN/Outreach-and-Education-Resources.html" TargetMode="External"/><Relationship Id="rId5" Type="http://schemas.openxmlformats.org/officeDocument/2006/relationships/hyperlink" Target="http://www.marketplace.cms.gov/" TargetMode="External"/><Relationship Id="rId4" Type="http://schemas.openxmlformats.org/officeDocument/2006/relationships/hyperlink" Target="http://www.tribalhealthcare.or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taveah.george@ihs.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mailto:randi.schoeppel@ihs.gov" TargetMode="External"/><Relationship Id="rId4" Type="http://schemas.openxmlformats.org/officeDocument/2006/relationships/hyperlink" Target="mailto:bobbie.moran@ih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14375" y="838200"/>
            <a:ext cx="7772400" cy="1600200"/>
          </a:xfrm>
        </p:spPr>
        <p:txBody>
          <a:bodyPr/>
          <a:lstStyle/>
          <a:p>
            <a:pPr eaLnBrk="1" hangingPunct="1"/>
            <a:endParaRPr lang="en-US" altLang="en-US" sz="3200" dirty="0">
              <a:latin typeface="Arial Rounded MT Bold" panose="020F0704030504030204" pitchFamily="34" charset="0"/>
            </a:endParaRPr>
          </a:p>
        </p:txBody>
      </p:sp>
      <p:sp>
        <p:nvSpPr>
          <p:cNvPr id="5123" name="Rectangle 3"/>
          <p:cNvSpPr>
            <a:spLocks noGrp="1" noChangeArrowheads="1"/>
          </p:cNvSpPr>
          <p:nvPr>
            <p:ph type="subTitle" idx="1"/>
          </p:nvPr>
        </p:nvSpPr>
        <p:spPr>
          <a:xfrm>
            <a:off x="714375" y="1143000"/>
            <a:ext cx="7772400" cy="5410200"/>
          </a:xfrm>
          <a:ln w="3175"/>
        </p:spPr>
        <p:style>
          <a:lnRef idx="0">
            <a:scrgbClr r="0" g="0" b="0"/>
          </a:lnRef>
          <a:fillRef idx="1001">
            <a:schemeClr val="lt1"/>
          </a:fillRef>
          <a:effectRef idx="0">
            <a:scrgbClr r="0" g="0" b="0"/>
          </a:effectRef>
          <a:fontRef idx="major"/>
        </p:style>
        <p:txBody>
          <a:bodyPr/>
          <a:lstStyle/>
          <a:p>
            <a:pPr eaLnBrk="1" hangingPunct="1">
              <a:defRPr/>
            </a:pPr>
            <a:endParaRPr lang="en-US" altLang="en-US" sz="1100" b="1" dirty="0">
              <a:latin typeface="Arial" panose="020B0604020202020204" pitchFamily="34" charset="0"/>
              <a:cs typeface="Arial" panose="020B0604020202020204" pitchFamily="34" charset="0"/>
            </a:endParaRPr>
          </a:p>
          <a:p>
            <a:pPr eaLnBrk="1" hangingPunct="1">
              <a:defRPr/>
            </a:pPr>
            <a:r>
              <a:rPr lang="en-US" altLang="en-US" sz="2800" b="1" dirty="0">
                <a:latin typeface="Arial" panose="020B0604020202020204" pitchFamily="34" charset="0"/>
                <a:cs typeface="Arial" panose="020B0604020202020204" pitchFamily="34" charset="0"/>
              </a:rPr>
              <a:t>INDIAN HEALTH SYSTEM</a:t>
            </a:r>
          </a:p>
          <a:p>
            <a:pPr eaLnBrk="1" hangingPunct="1">
              <a:defRPr/>
            </a:pPr>
            <a:r>
              <a:rPr lang="en-US" altLang="en-US" sz="2800" b="1" dirty="0">
                <a:latin typeface="Arial" panose="020B0604020202020204" pitchFamily="34" charset="0"/>
                <a:cs typeface="Arial" panose="020B0604020202020204" pitchFamily="34" charset="0"/>
              </a:rPr>
              <a:t>PURCHASED/REFERRED </a:t>
            </a:r>
            <a:r>
              <a:rPr lang="en-US" altLang="en-US" sz="2800" b="1" dirty="0">
                <a:ln>
                  <a:solidFill>
                    <a:srgbClr val="FFFFFF"/>
                  </a:solidFill>
                </a:ln>
                <a:latin typeface="Arial" panose="020B0604020202020204" pitchFamily="34" charset="0"/>
                <a:cs typeface="Arial" panose="020B0604020202020204" pitchFamily="34" charset="0"/>
              </a:rPr>
              <a:t>CARE</a:t>
            </a:r>
          </a:p>
          <a:p>
            <a:pPr eaLnBrk="1" hangingPunct="1">
              <a:defRPr/>
            </a:pPr>
            <a:r>
              <a:rPr lang="en-US" altLang="en-US" sz="2800" b="1" dirty="0">
                <a:latin typeface="Arial" panose="020B0604020202020204" pitchFamily="34" charset="0"/>
                <a:cs typeface="Arial" panose="020B0604020202020204" pitchFamily="34" charset="0"/>
              </a:rPr>
              <a:t>OUTREACH  </a:t>
            </a:r>
          </a:p>
          <a:p>
            <a:pPr eaLnBrk="1" hangingPunct="1">
              <a:defRPr/>
            </a:pPr>
            <a:r>
              <a:rPr lang="en-US" altLang="en-US" sz="2800" b="1" dirty="0">
                <a:latin typeface="Arial" panose="020B0604020202020204" pitchFamily="34" charset="0"/>
                <a:cs typeface="Arial" panose="020B0604020202020204" pitchFamily="34" charset="0"/>
              </a:rPr>
              <a:t>July 26, 2023</a:t>
            </a:r>
          </a:p>
          <a:p>
            <a:pPr eaLnBrk="1" hangingPunct="1">
              <a:defRPr/>
            </a:pPr>
            <a:endParaRPr lang="en-US" altLang="en-US" sz="800" b="1" dirty="0">
              <a:latin typeface="Arial" panose="020B0604020202020204" pitchFamily="34" charset="0"/>
              <a:cs typeface="Arial" panose="020B0604020202020204" pitchFamily="34" charset="0"/>
            </a:endParaRPr>
          </a:p>
          <a:p>
            <a:pPr eaLnBrk="1" hangingPunct="1">
              <a:defRPr/>
            </a:pPr>
            <a:r>
              <a:rPr lang="en-US" altLang="en-US" sz="2000" b="1" dirty="0">
                <a:latin typeface="Arial" panose="020B0604020202020204" pitchFamily="34" charset="0"/>
                <a:cs typeface="Arial" panose="020B0604020202020204" pitchFamily="34" charset="0"/>
              </a:rPr>
              <a:t>Taveah George, PRC Director</a:t>
            </a:r>
          </a:p>
          <a:p>
            <a:pPr eaLnBrk="1" hangingPunct="1">
              <a:defRPr/>
            </a:pPr>
            <a:r>
              <a:rPr lang="en-US" altLang="en-US" sz="2000" b="1" dirty="0">
                <a:latin typeface="Arial" panose="020B0604020202020204" pitchFamily="34" charset="0"/>
                <a:cs typeface="Arial" panose="020B0604020202020204" pitchFamily="34" charset="0"/>
              </a:rPr>
              <a:t>Bobbie Moran, Health System Specialist</a:t>
            </a:r>
          </a:p>
          <a:p>
            <a:pPr eaLnBrk="1" hangingPunct="1">
              <a:defRPr/>
            </a:pPr>
            <a:endParaRPr lang="en-US" altLang="en-US" sz="1050" b="1" dirty="0">
              <a:latin typeface="Arial" panose="020B0604020202020204" pitchFamily="34" charset="0"/>
              <a:cs typeface="Arial" panose="020B0604020202020204" pitchFamily="34" charset="0"/>
            </a:endParaRPr>
          </a:p>
          <a:p>
            <a:pPr eaLnBrk="1" hangingPunct="1">
              <a:defRPr/>
            </a:pPr>
            <a:r>
              <a:rPr lang="en-US" altLang="en-US" sz="2000" b="1" dirty="0">
                <a:latin typeface="Arial" panose="020B0604020202020204" pitchFamily="34" charset="0"/>
                <a:cs typeface="Arial" panose="020B0604020202020204" pitchFamily="34" charset="0"/>
              </a:rPr>
              <a:t>Oklahoma City Area PRC Team</a:t>
            </a:r>
          </a:p>
          <a:p>
            <a:pPr eaLnBrk="1" hangingPunct="1">
              <a:defRPr/>
            </a:pPr>
            <a:r>
              <a:rPr lang="en-US" altLang="en-US" sz="2000" b="1" dirty="0">
                <a:latin typeface="Arial" panose="020B0604020202020204" pitchFamily="34" charset="0"/>
                <a:cs typeface="Arial" panose="020B0604020202020204" pitchFamily="34" charset="0"/>
              </a:rPr>
              <a:t>Oklahoma City Area Indian Health Service</a:t>
            </a:r>
          </a:p>
          <a:p>
            <a:pPr eaLnBrk="1" hangingPunct="1">
              <a:defRPr/>
            </a:pPr>
            <a:r>
              <a:rPr lang="en-US" altLang="en-US" sz="2000" b="1" dirty="0">
                <a:latin typeface="Arial" panose="020B0604020202020204" pitchFamily="34" charset="0"/>
                <a:cs typeface="Arial" panose="020B0604020202020204" pitchFamily="34" charset="0"/>
              </a:rPr>
              <a:t>701 Market Drive, Suite 143, Oklahoma City, OK 73114</a:t>
            </a:r>
          </a:p>
        </p:txBody>
      </p:sp>
      <p:pic>
        <p:nvPicPr>
          <p:cNvPr id="5124" name="Picture 4" descr="IH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12065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5" descr="Are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28600"/>
            <a:ext cx="1225550" cy="124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9491" y="254000"/>
            <a:ext cx="1242168" cy="1112616"/>
          </a:xfrm>
          <a:prstGeom prst="rect">
            <a:avLst/>
          </a:prstGeom>
        </p:spPr>
      </p:pic>
      <p:sp>
        <p:nvSpPr>
          <p:cNvPr id="2" name="Slide Number Placeholder 1"/>
          <p:cNvSpPr>
            <a:spLocks noGrp="1"/>
          </p:cNvSpPr>
          <p:nvPr>
            <p:ph type="sldNum" sz="quarter" idx="12"/>
          </p:nvPr>
        </p:nvSpPr>
        <p:spPr/>
        <p:txBody>
          <a:bodyPr/>
          <a:lstStyle/>
          <a:p>
            <a:pPr>
              <a:defRPr/>
            </a:pPr>
            <a:fld id="{384CFC63-49A7-4AC4-9CA3-693EBD00DD51}" type="slidenum">
              <a:rPr lang="en-US" altLang="en-US" smtClean="0"/>
              <a:pPr>
                <a:defRPr/>
              </a:pPr>
              <a:t>1</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fade">
                                      <p:cBhvr>
                                        <p:cTn id="7" dur="500"/>
                                        <p:tgtEl>
                                          <p:spTgt spid="512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500"/>
                                        <p:tgtEl>
                                          <p:spTgt spid="51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Effect transition="in" filter="fade">
                                      <p:cBhvr>
                                        <p:cTn id="37" dur="500"/>
                                        <p:tgtEl>
                                          <p:spTgt spid="51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9" end="9"/>
                                            </p:txEl>
                                          </p:spTgt>
                                        </p:tgtEl>
                                        <p:attrNameLst>
                                          <p:attrName>style.visibility</p:attrName>
                                        </p:attrNameLst>
                                      </p:cBhvr>
                                      <p:to>
                                        <p:strVal val="visible"/>
                                      </p:to>
                                    </p:set>
                                    <p:animEffect transition="in" filter="fade">
                                      <p:cBhvr>
                                        <p:cTn id="42" dur="500"/>
                                        <p:tgtEl>
                                          <p:spTgt spid="512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10" end="10"/>
                                            </p:txEl>
                                          </p:spTgt>
                                        </p:tgtEl>
                                        <p:attrNameLst>
                                          <p:attrName>style.visibility</p:attrName>
                                        </p:attrNameLst>
                                      </p:cBhvr>
                                      <p:to>
                                        <p:strVal val="visible"/>
                                      </p:to>
                                    </p:set>
                                    <p:animEffect transition="in" filter="fade">
                                      <p:cBhvr>
                                        <p:cTn id="47" dur="500"/>
                                        <p:tgtEl>
                                          <p:spTgt spid="512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11" end="11"/>
                                            </p:txEl>
                                          </p:spTgt>
                                        </p:tgtEl>
                                        <p:attrNameLst>
                                          <p:attrName>style.visibility</p:attrName>
                                        </p:attrNameLst>
                                      </p:cBhvr>
                                      <p:to>
                                        <p:strVal val="visible"/>
                                      </p:to>
                                    </p:set>
                                    <p:animEffect transition="in" filter="fade">
                                      <p:cBhvr>
                                        <p:cTn id="52" dur="500"/>
                                        <p:tgtEl>
                                          <p:spTgt spid="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1"/>
            <a:ext cx="8229600" cy="838199"/>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PRC REVIEW COMMITTEE</a:t>
            </a:r>
          </a:p>
        </p:txBody>
      </p:sp>
      <p:sp>
        <p:nvSpPr>
          <p:cNvPr id="19459" name="Rectangle 3"/>
          <p:cNvSpPr>
            <a:spLocks noGrp="1" noChangeArrowheads="1"/>
          </p:cNvSpPr>
          <p:nvPr>
            <p:ph idx="1"/>
          </p:nvPr>
        </p:nvSpPr>
        <p:spPr>
          <a:xfrm>
            <a:off x="457200" y="1600200"/>
            <a:ext cx="8229600" cy="4953000"/>
          </a:xfrm>
          <a:solidFill>
            <a:schemeClr val="bg1"/>
          </a:solidFill>
        </p:spPr>
        <p:txBody>
          <a:bodyPr/>
          <a:lstStyle/>
          <a:p>
            <a:pPr lvl="1" eaLnBrk="1" hangingPunct="1"/>
            <a:endParaRPr lang="en-US" altLang="en-US" sz="2400" dirty="0">
              <a:latin typeface="Arial Rounded MT Bold" panose="020F0704030504030204" pitchFamily="34" charset="0"/>
            </a:endParaRPr>
          </a:p>
          <a:p>
            <a:pPr lvl="1" eaLnBrk="1" hangingPunct="1"/>
            <a:r>
              <a:rPr lang="en-US" altLang="en-US" sz="2400" dirty="0"/>
              <a:t>PRC review committee may meet  as often as daily or once a week to </a:t>
            </a:r>
            <a:r>
              <a:rPr lang="en-US" altLang="en-US" sz="2400" dirty="0">
                <a:latin typeface="Arial" panose="020B0604020202020204" pitchFamily="34" charset="0"/>
                <a:cs typeface="Arial" panose="020B0604020202020204" pitchFamily="34" charset="0"/>
              </a:rPr>
              <a:t>review all referrals and self referrals  (previously referred to as ER call-ins)</a:t>
            </a:r>
          </a:p>
          <a:p>
            <a:pPr lvl="2" eaLnBrk="1" hangingPunct="1"/>
            <a:r>
              <a:rPr lang="en-US" altLang="en-US" sz="2000" dirty="0">
                <a:latin typeface="Arial" panose="020B0604020202020204" pitchFamily="34" charset="0"/>
                <a:cs typeface="Arial" panose="020B0604020202020204" pitchFamily="34" charset="0"/>
              </a:rPr>
              <a:t>Requests are reviewed, categorized and ranked in accordance with established medical priorities</a:t>
            </a:r>
          </a:p>
          <a:p>
            <a:pPr lvl="1" eaLnBrk="1" hangingPunct="1"/>
            <a:r>
              <a:rPr lang="en-US" altLang="en-US" sz="2400" dirty="0">
                <a:latin typeface="Arial" panose="020B0604020202020204" pitchFamily="34" charset="0"/>
                <a:cs typeface="Arial" panose="020B0604020202020204" pitchFamily="34" charset="0"/>
              </a:rPr>
              <a:t>PRC staff obligate funds only to the extent of the resources available by issuing purchase delivery orders (PDO). </a:t>
            </a:r>
          </a:p>
          <a:p>
            <a:pPr lvl="1" eaLnBrk="1" hangingPunct="1"/>
            <a:r>
              <a:rPr lang="en-US" altLang="en-US" sz="2400" dirty="0">
                <a:latin typeface="Arial" panose="020B0604020202020204" pitchFamily="34" charset="0"/>
                <a:cs typeface="Arial" panose="020B0604020202020204" pitchFamily="34" charset="0"/>
              </a:rPr>
              <a:t>The exception to these procedures are urgent referrals that require immediate review and, if approved, are quickly processed.  The funding for these referrals are deducted from the allocated spending allowance.</a:t>
            </a:r>
          </a:p>
          <a:p>
            <a:pPr lvl="1" eaLnBrk="1" hangingPunct="1">
              <a:buFont typeface="Wingdings" panose="05000000000000000000" pitchFamily="2" charset="2"/>
              <a:buNone/>
            </a:pPr>
            <a:endParaRPr lang="en-US" altLang="en-US" sz="2400" dirty="0"/>
          </a:p>
          <a:p>
            <a:pPr eaLnBrk="1" hangingPunct="1"/>
            <a:endParaRPr lang="en-US" altLang="en-US" sz="28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8650" y="365125"/>
            <a:ext cx="7886700" cy="1006475"/>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FUNDING</a:t>
            </a:r>
          </a:p>
        </p:txBody>
      </p:sp>
      <p:sp>
        <p:nvSpPr>
          <p:cNvPr id="160771" name="Rectangle 3"/>
          <p:cNvSpPr>
            <a:spLocks noGrp="1" noChangeArrowheads="1"/>
          </p:cNvSpPr>
          <p:nvPr>
            <p:ph idx="1"/>
          </p:nvPr>
        </p:nvSpPr>
        <p:spPr>
          <a:xfrm>
            <a:off x="628650" y="1981200"/>
            <a:ext cx="7886700" cy="4648199"/>
          </a:xfrm>
          <a:solidFill>
            <a:schemeClr val="bg1"/>
          </a:solidFill>
        </p:spPr>
        <p:txBody>
          <a:bodyPr rtlCol="0">
            <a:normAutofit/>
          </a:bodyPr>
          <a:lstStyle/>
          <a:p>
            <a:pPr eaLnBrk="1" fontAlgn="auto" hangingPunct="1">
              <a:spcAft>
                <a:spcPts val="0"/>
              </a:spcAft>
              <a:defRPr/>
            </a:pPr>
            <a:endParaRPr lang="en-US" sz="2800" dirty="0">
              <a:latin typeface="Arial Rounded MT Bold" pitchFamily="34" charset="0"/>
            </a:endParaRPr>
          </a:p>
          <a:p>
            <a:pPr eaLnBrk="1" fontAlgn="auto" hangingPunct="1">
              <a:spcAft>
                <a:spcPts val="0"/>
              </a:spcAft>
              <a:defRPr/>
            </a:pPr>
            <a:r>
              <a:rPr lang="en-US" sz="2800" dirty="0">
                <a:latin typeface="Arial" panose="020B0604020202020204" pitchFamily="34" charset="0"/>
                <a:cs typeface="Arial" panose="020B0604020202020204" pitchFamily="34" charset="0"/>
              </a:rPr>
              <a:t>After ranking of requests, PRC staff obligates funds (issue purchase delivery orders) in sequence of the highest to the lowest ranking and</a:t>
            </a:r>
            <a:r>
              <a:rPr lang="en-US" sz="2800" dirty="0">
                <a:solidFill>
                  <a:srgbClr val="FFFF00"/>
                </a:solidFill>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rPr>
              <a:t>only</a:t>
            </a:r>
            <a:r>
              <a:rPr lang="en-US" sz="2800" dirty="0">
                <a:solidFill>
                  <a:srgbClr val="FFFF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to the extent of funding available for that review period.</a:t>
            </a:r>
          </a:p>
          <a:p>
            <a:pPr eaLnBrk="1" fontAlgn="auto" hangingPunct="1">
              <a:spcAft>
                <a:spcPts val="0"/>
              </a:spcAft>
              <a:defRPr/>
            </a:pPr>
            <a:endParaRPr lang="en-US" sz="1400" dirty="0">
              <a:latin typeface="Arial" panose="020B0604020202020204" pitchFamily="34" charset="0"/>
              <a:cs typeface="Arial" panose="020B0604020202020204" pitchFamily="34" charset="0"/>
            </a:endParaRPr>
          </a:p>
          <a:p>
            <a:pPr eaLnBrk="1" fontAlgn="auto" hangingPunct="1">
              <a:spcAft>
                <a:spcPts val="0"/>
              </a:spcAft>
              <a:defRPr/>
            </a:pPr>
            <a:r>
              <a:rPr lang="en-US" sz="2800" dirty="0">
                <a:latin typeface="Arial" panose="020B0604020202020204" pitchFamily="34" charset="0"/>
                <a:cs typeface="Arial" panose="020B0604020202020204" pitchFamily="34" charset="0"/>
              </a:rPr>
              <a:t>Available funding level for the review period     is determined by prorating the PRC program’s quarterly funding level into a weekly/daily allocated spending plan.</a:t>
            </a:r>
          </a:p>
          <a:p>
            <a:pPr eaLnBrk="1" fontAlgn="auto" hangingPunct="1">
              <a:spcAft>
                <a:spcPts val="0"/>
              </a:spcAft>
              <a:defRPr/>
            </a:pPr>
            <a:endParaRPr lang="en-US" sz="2800" dirty="0">
              <a:latin typeface="Arial Rounded MT Bold" pitchFamily="34" charset="0"/>
            </a:endParaRPr>
          </a:p>
          <a:p>
            <a:pPr eaLnBrk="1" fontAlgn="auto" hangingPunct="1">
              <a:spcAft>
                <a:spcPts val="0"/>
              </a:spcAft>
              <a:buFont typeface="Wingdings" panose="05000000000000000000" pitchFamily="2" charset="2"/>
              <a:buNone/>
              <a:defRPr/>
            </a:pPr>
            <a:endParaRPr lang="en-US" sz="2800" dirty="0"/>
          </a:p>
          <a:p>
            <a:pPr eaLnBrk="1" fontAlgn="auto" hangingPunct="1">
              <a:spcAft>
                <a:spcPts val="0"/>
              </a:spcAft>
              <a:defRPr/>
            </a:pPr>
            <a:endParaRPr lang="en-US" sz="24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418263-553C-4824-B625-B75BEA6BCD6F}" type="slidenum">
              <a:rPr lang="en-US" altLang="en-US" smtClean="0"/>
              <a:pPr>
                <a:defRPr/>
              </a:pPr>
              <a:t>12</a:t>
            </a:fld>
            <a:endParaRPr lang="en-US" altLang="en-US" dirty="0"/>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01" y="762000"/>
            <a:ext cx="9107399" cy="565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03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365125"/>
            <a:ext cx="8763000" cy="1006475"/>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Accessing PRC</a:t>
            </a:r>
          </a:p>
        </p:txBody>
      </p:sp>
      <p:sp>
        <p:nvSpPr>
          <p:cNvPr id="160771" name="Rectangle 3"/>
          <p:cNvSpPr>
            <a:spLocks noGrp="1" noChangeArrowheads="1"/>
          </p:cNvSpPr>
          <p:nvPr>
            <p:ph idx="1"/>
          </p:nvPr>
        </p:nvSpPr>
        <p:spPr>
          <a:xfrm>
            <a:off x="152400" y="1447800"/>
            <a:ext cx="8763000" cy="5181599"/>
          </a:xfrm>
          <a:solidFill>
            <a:schemeClr val="bg1"/>
          </a:solidFill>
        </p:spPr>
        <p:txBody>
          <a:bodyPr rtlCol="0">
            <a:normAutofit fontScale="25000" lnSpcReduction="20000"/>
          </a:bodyPr>
          <a:lstStyle/>
          <a:p>
            <a:pPr eaLnBrk="1" fontAlgn="auto" hangingPunct="1">
              <a:lnSpc>
                <a:spcPct val="120000"/>
              </a:lnSpc>
              <a:spcBef>
                <a:spcPts val="0"/>
              </a:spcBef>
              <a:spcAft>
                <a:spcPts val="0"/>
              </a:spcAft>
              <a:buFont typeface="Arial" panose="020B0604020202020204" pitchFamily="34" charset="0"/>
              <a:buNone/>
              <a:defRPr/>
            </a:pPr>
            <a:r>
              <a:rPr lang="en-US" sz="2800" dirty="0">
                <a:latin typeface="Arial" panose="020B0604020202020204" pitchFamily="34" charset="0"/>
                <a:cs typeface="Arial" panose="020B0604020202020204" pitchFamily="34" charset="0"/>
              </a:rPr>
              <a:t>   </a:t>
            </a:r>
            <a:r>
              <a:rPr lang="en-US" sz="8000" dirty="0">
                <a:latin typeface="Arial" panose="020B0604020202020204" pitchFamily="34" charset="0"/>
                <a:cs typeface="Arial" panose="020B0604020202020204" pitchFamily="34" charset="0"/>
              </a:rPr>
              <a:t>Referral by Federal, Tribal or Urban Providers within the Indian Health System or Self Referral (previously referred to as ER call-ins)</a:t>
            </a:r>
            <a:endParaRPr lang="en-US" sz="8000" b="1" dirty="0">
              <a:latin typeface="Arial" panose="020B0604020202020204" pitchFamily="34" charset="0"/>
              <a:cs typeface="Arial" panose="020B0604020202020204" pitchFamily="34" charset="0"/>
            </a:endParaRPr>
          </a:p>
          <a:p>
            <a:pPr algn="ctr" eaLnBrk="1" fontAlgn="auto" hangingPunct="1">
              <a:lnSpc>
                <a:spcPct val="120000"/>
              </a:lnSpc>
              <a:spcBef>
                <a:spcPts val="0"/>
              </a:spcBef>
              <a:spcAft>
                <a:spcPts val="0"/>
              </a:spcAft>
              <a:buFont typeface="Arial" panose="020B0604020202020204" pitchFamily="34" charset="0"/>
              <a:buNone/>
              <a:defRPr/>
            </a:pPr>
            <a:r>
              <a:rPr lang="en-US" sz="8000" b="1" dirty="0">
                <a:latin typeface="Arial" panose="020B0604020202020204" pitchFamily="34" charset="0"/>
                <a:cs typeface="Arial" panose="020B0604020202020204" pitchFamily="34" charset="0"/>
              </a:rPr>
              <a:t>Referral</a:t>
            </a:r>
          </a:p>
          <a:p>
            <a:pPr eaLnBrk="1" fontAlgn="auto" hangingPunct="1">
              <a:lnSpc>
                <a:spcPct val="120000"/>
              </a:lnSpc>
              <a:spcBef>
                <a:spcPts val="0"/>
              </a:spcBef>
              <a:spcAft>
                <a:spcPts val="0"/>
              </a:spcAft>
              <a:buFont typeface="Arial" panose="020B0604020202020204" pitchFamily="34" charset="0"/>
              <a:buNone/>
              <a:defRPr/>
            </a:pPr>
            <a:endParaRPr lang="en-US" sz="3200" b="1" dirty="0">
              <a:solidFill>
                <a:schemeClr val="tx2"/>
              </a:solidFill>
              <a:latin typeface="Arial" panose="020B0604020202020204" pitchFamily="34" charset="0"/>
              <a:cs typeface="Arial" panose="020B0604020202020204" pitchFamily="34" charset="0"/>
            </a:endParaRPr>
          </a:p>
          <a:p>
            <a:pPr eaLnBrk="1" fontAlgn="auto" hangingPunct="1">
              <a:lnSpc>
                <a:spcPct val="120000"/>
              </a:lnSpc>
              <a:spcBef>
                <a:spcPts val="0"/>
              </a:spcBef>
              <a:spcAft>
                <a:spcPts val="0"/>
              </a:spcAft>
              <a:buFont typeface="Arial" panose="020B0604020202020204" pitchFamily="34" charset="0"/>
              <a:buNone/>
              <a:defRPr/>
            </a:pPr>
            <a:r>
              <a:rPr lang="en-US" sz="8000" dirty="0">
                <a:latin typeface="Arial" panose="020B0604020202020204" pitchFamily="34" charset="0"/>
                <a:cs typeface="Arial" panose="020B0604020202020204" pitchFamily="34" charset="0"/>
              </a:rPr>
              <a:t>	The patient presents to Indian Health System (IHS) Facility and a referral is written by an IHS provider for medically indicated care which cannot be provided directly through IHS.</a:t>
            </a:r>
          </a:p>
          <a:p>
            <a:pPr eaLnBrk="1" fontAlgn="auto" hangingPunct="1">
              <a:lnSpc>
                <a:spcPct val="120000"/>
              </a:lnSpc>
              <a:spcBef>
                <a:spcPts val="0"/>
              </a:spcBef>
              <a:spcAft>
                <a:spcPts val="0"/>
              </a:spcAft>
              <a:buFont typeface="Arial" panose="020B0604020202020204" pitchFamily="34" charset="0"/>
              <a:buNone/>
              <a:defRPr/>
            </a:pPr>
            <a:endParaRPr lang="en-US" sz="4400" dirty="0">
              <a:latin typeface="Arial" panose="020B0604020202020204" pitchFamily="34" charset="0"/>
              <a:cs typeface="Arial" panose="020B0604020202020204" pitchFamily="34" charset="0"/>
            </a:endParaRPr>
          </a:p>
          <a:p>
            <a:pPr eaLnBrk="1" fontAlgn="auto" hangingPunct="1">
              <a:lnSpc>
                <a:spcPct val="120000"/>
              </a:lnSpc>
              <a:spcBef>
                <a:spcPts val="0"/>
              </a:spcBef>
              <a:spcAft>
                <a:spcPts val="0"/>
              </a:spcAft>
              <a:buFont typeface="Arial" panose="020B0604020202020204" pitchFamily="34" charset="0"/>
              <a:buNone/>
              <a:defRPr/>
            </a:pPr>
            <a:r>
              <a:rPr lang="en-US" sz="8000" dirty="0">
                <a:latin typeface="Arial" panose="020B0604020202020204" pitchFamily="34" charset="0"/>
                <a:cs typeface="Arial" panose="020B0604020202020204" pitchFamily="34" charset="0"/>
              </a:rPr>
              <a:t>	A referral </a:t>
            </a:r>
            <a:r>
              <a:rPr lang="en-US" sz="8000" dirty="0">
                <a:solidFill>
                  <a:schemeClr val="tx2">
                    <a:lumMod val="90000"/>
                  </a:schemeClr>
                </a:solidFill>
                <a:latin typeface="Arial" panose="020B0604020202020204" pitchFamily="34" charset="0"/>
                <a:cs typeface="Arial" panose="020B0604020202020204" pitchFamily="34" charset="0"/>
              </a:rPr>
              <a:t>does not </a:t>
            </a:r>
            <a:r>
              <a:rPr lang="en-US" sz="8000" dirty="0">
                <a:latin typeface="Arial" panose="020B0604020202020204" pitchFamily="34" charset="0"/>
                <a:cs typeface="Arial" panose="020B0604020202020204" pitchFamily="34" charset="0"/>
              </a:rPr>
              <a:t>authorize payment for medical care delivered, and some PRC medically indicated referrals are not within established or funded medical priorities and cannot be paid by PRC. </a:t>
            </a:r>
          </a:p>
          <a:p>
            <a:pPr eaLnBrk="1" fontAlgn="auto" hangingPunct="1">
              <a:lnSpc>
                <a:spcPct val="120000"/>
              </a:lnSpc>
              <a:spcBef>
                <a:spcPts val="0"/>
              </a:spcBef>
              <a:spcAft>
                <a:spcPts val="0"/>
              </a:spcAft>
              <a:buFont typeface="Arial" panose="020B0604020202020204" pitchFamily="34" charset="0"/>
              <a:buNone/>
              <a:defRPr/>
            </a:pPr>
            <a:r>
              <a:rPr lang="en-US" sz="8000" dirty="0">
                <a:latin typeface="Arial" panose="020B0604020202020204" pitchFamily="34" charset="0"/>
                <a:cs typeface="Arial" panose="020B0604020202020204" pitchFamily="34" charset="0"/>
              </a:rPr>
              <a:t>	</a:t>
            </a:r>
          </a:p>
          <a:p>
            <a:pPr eaLnBrk="1" fontAlgn="auto" hangingPunct="1">
              <a:lnSpc>
                <a:spcPct val="120000"/>
              </a:lnSpc>
              <a:spcBef>
                <a:spcPts val="0"/>
              </a:spcBef>
              <a:spcAft>
                <a:spcPts val="0"/>
              </a:spcAft>
              <a:buFont typeface="Arial" panose="020B0604020202020204" pitchFamily="34" charset="0"/>
              <a:buNone/>
              <a:defRPr/>
            </a:pPr>
            <a:r>
              <a:rPr lang="en-US" sz="8000" dirty="0">
                <a:latin typeface="Arial" panose="020B0604020202020204" pitchFamily="34" charset="0"/>
                <a:cs typeface="Arial" panose="020B0604020202020204" pitchFamily="34" charset="0"/>
              </a:rPr>
              <a:t>	If services are approved, patient will be contacted by PRC with appointment information or they may contact their servicing PRC Office to find out the status of their referral. </a:t>
            </a:r>
          </a:p>
          <a:p>
            <a:pPr eaLnBrk="1" fontAlgn="auto" hangingPunct="1">
              <a:lnSpc>
                <a:spcPct val="120000"/>
              </a:lnSpc>
              <a:spcBef>
                <a:spcPts val="0"/>
              </a:spcBef>
              <a:spcAft>
                <a:spcPts val="0"/>
              </a:spcAft>
              <a:buFont typeface="Arial" panose="020B0604020202020204" pitchFamily="34" charset="0"/>
              <a:buNone/>
              <a:defRPr/>
            </a:pPr>
            <a:endParaRPr lang="en-US" sz="4000" dirty="0">
              <a:latin typeface="Arial" panose="020B0604020202020204" pitchFamily="34" charset="0"/>
              <a:cs typeface="Arial" panose="020B0604020202020204" pitchFamily="34" charset="0"/>
            </a:endParaRPr>
          </a:p>
          <a:p>
            <a:pPr eaLnBrk="1" fontAlgn="auto" hangingPunct="1">
              <a:lnSpc>
                <a:spcPct val="120000"/>
              </a:lnSpc>
              <a:spcBef>
                <a:spcPts val="0"/>
              </a:spcBef>
              <a:spcAft>
                <a:spcPts val="0"/>
              </a:spcAft>
              <a:buFont typeface="Arial" panose="020B0604020202020204" pitchFamily="34" charset="0"/>
              <a:buNone/>
              <a:defRPr/>
            </a:pPr>
            <a:r>
              <a:rPr lang="en-US" sz="8000" dirty="0">
                <a:latin typeface="Arial" panose="020B0604020202020204" pitchFamily="34" charset="0"/>
                <a:cs typeface="Arial" panose="020B0604020202020204" pitchFamily="34" charset="0"/>
              </a:rPr>
              <a:t>	All non-emergency care must be pre-authorized by PRC before receiving medical treatment in order for PRC to pay.</a:t>
            </a:r>
          </a:p>
          <a:p>
            <a:pPr eaLnBrk="1" fontAlgn="auto" hangingPunct="1">
              <a:spcAft>
                <a:spcPts val="0"/>
              </a:spcAft>
              <a:defRPr/>
            </a:pPr>
            <a:endParaRPr lang="en-US" sz="2800" dirty="0">
              <a:latin typeface="Arial Rounded MT Bold" pitchFamily="34" charset="0"/>
            </a:endParaRPr>
          </a:p>
          <a:p>
            <a:pPr eaLnBrk="1" fontAlgn="auto" hangingPunct="1">
              <a:spcAft>
                <a:spcPts val="0"/>
              </a:spcAft>
              <a:buFont typeface="Wingdings" panose="05000000000000000000" pitchFamily="2" charset="2"/>
              <a:buNone/>
              <a:defRPr/>
            </a:pPr>
            <a:endParaRPr lang="en-US" sz="2800" dirty="0"/>
          </a:p>
          <a:p>
            <a:pPr eaLnBrk="1" fontAlgn="auto" hangingPunct="1">
              <a:spcAft>
                <a:spcPts val="0"/>
              </a:spcAft>
              <a:defRPr/>
            </a:pPr>
            <a:endParaRPr lang="en-US" sz="24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228600"/>
            <a:ext cx="8229600" cy="1066800"/>
          </a:xfrm>
          <a:solidFill>
            <a:schemeClr val="bg1"/>
          </a:solidFill>
        </p:spPr>
        <p:txBody>
          <a:bodyPr>
            <a:normAutofit/>
          </a:bodyPr>
          <a:lstStyle/>
          <a:p>
            <a:pPr algn="ctr" eaLnBrk="1" hangingPunct="1"/>
            <a:r>
              <a:rPr lang="en-US" altLang="en-US" sz="4000" b="1" dirty="0">
                <a:latin typeface="Arial" panose="020B0604020202020204" pitchFamily="34" charset="0"/>
                <a:cs typeface="Arial" panose="020B0604020202020204" pitchFamily="34" charset="0"/>
              </a:rPr>
              <a:t>PRC Specialty Referrals Path</a:t>
            </a:r>
          </a:p>
        </p:txBody>
      </p:sp>
      <p:sp>
        <p:nvSpPr>
          <p:cNvPr id="96259" name="Content Placeholder 2"/>
          <p:cNvSpPr>
            <a:spLocks noGrp="1"/>
          </p:cNvSpPr>
          <p:nvPr>
            <p:ph idx="1"/>
          </p:nvPr>
        </p:nvSpPr>
        <p:spPr>
          <a:xfrm>
            <a:off x="457200" y="1524000"/>
            <a:ext cx="8229600" cy="4953000"/>
          </a:xfrm>
          <a:solidFill>
            <a:schemeClr val="bg1"/>
          </a:solidFill>
        </p:spPr>
        <p:txBody>
          <a:bodyPr>
            <a:normAutofit fontScale="25000" lnSpcReduction="20000"/>
          </a:bodyPr>
          <a:lstStyle/>
          <a:p>
            <a:pPr marL="0" indent="0">
              <a:lnSpc>
                <a:spcPct val="120000"/>
              </a:lnSpc>
              <a:buNone/>
            </a:pPr>
            <a:r>
              <a:rPr lang="en-US" sz="7200" dirty="0">
                <a:latin typeface="Arial" panose="020B0604020202020204" pitchFamily="34" charset="0"/>
                <a:cs typeface="Arial" panose="020B0604020202020204" pitchFamily="34" charset="0"/>
              </a:rPr>
              <a:t>1. Referral is initiated from the patient’s IHS medical facility which may or may not be their Medical Home. We encourage our patients to establish a medical home within our Indian Health System to optimize healthcare outcomes. </a:t>
            </a:r>
          </a:p>
          <a:p>
            <a:pPr marL="0" indent="0">
              <a:lnSpc>
                <a:spcPct val="120000"/>
              </a:lnSpc>
              <a:buNone/>
            </a:pPr>
            <a:r>
              <a:rPr lang="en-US" sz="7200" dirty="0">
                <a:latin typeface="Arial" panose="020B0604020202020204" pitchFamily="34" charset="0"/>
                <a:cs typeface="Arial" panose="020B0604020202020204" pitchFamily="34" charset="0"/>
              </a:rPr>
              <a:t>2. Referral is submitted to Patient’s PRC program.</a:t>
            </a:r>
          </a:p>
          <a:p>
            <a:pPr marL="0" indent="0">
              <a:lnSpc>
                <a:spcPct val="120000"/>
              </a:lnSpc>
              <a:buNone/>
            </a:pPr>
            <a:r>
              <a:rPr lang="en-US" sz="7200" dirty="0">
                <a:latin typeface="Arial" panose="020B0604020202020204" pitchFamily="34" charset="0"/>
                <a:cs typeface="Arial" panose="020B0604020202020204" pitchFamily="34" charset="0"/>
              </a:rPr>
              <a:t>3. Patient is evaluated for eligibility and/or applicable alternate resources.</a:t>
            </a:r>
          </a:p>
          <a:p>
            <a:pPr marL="0" indent="0">
              <a:lnSpc>
                <a:spcPct val="120000"/>
              </a:lnSpc>
              <a:buNone/>
            </a:pPr>
            <a:r>
              <a:rPr lang="en-US" sz="7200" dirty="0">
                <a:latin typeface="Arial" panose="020B0604020202020204" pitchFamily="34" charset="0"/>
                <a:cs typeface="Arial" panose="020B0604020202020204" pitchFamily="34" charset="0"/>
              </a:rPr>
              <a:t>4. Referral is presented to review committee for medical priority and ranking.  </a:t>
            </a:r>
          </a:p>
          <a:p>
            <a:pPr marL="0" indent="0">
              <a:lnSpc>
                <a:spcPct val="120000"/>
              </a:lnSpc>
              <a:buNone/>
            </a:pPr>
            <a:r>
              <a:rPr lang="en-US" sz="7200" dirty="0">
                <a:latin typeface="Arial" panose="020B0604020202020204" pitchFamily="34" charset="0"/>
                <a:cs typeface="Arial" panose="020B0604020202020204" pitchFamily="34" charset="0"/>
              </a:rPr>
              <a:t>5. If referral is approved, appointment/requested service is scheduled with a contracted/private sector provider, and patient is notified of appointment. </a:t>
            </a:r>
          </a:p>
          <a:p>
            <a:pPr marL="0" indent="0">
              <a:lnSpc>
                <a:spcPct val="120000"/>
              </a:lnSpc>
              <a:buNone/>
            </a:pPr>
            <a:r>
              <a:rPr lang="en-US" sz="7200" dirty="0">
                <a:latin typeface="Arial" panose="020B0604020202020204" pitchFamily="34" charset="0"/>
                <a:cs typeface="Arial" panose="020B0604020202020204" pitchFamily="34" charset="0"/>
              </a:rPr>
              <a:t>6. Patient receives medical care. </a:t>
            </a:r>
          </a:p>
          <a:p>
            <a:pPr marL="0" indent="0">
              <a:lnSpc>
                <a:spcPct val="120000"/>
              </a:lnSpc>
              <a:buNone/>
            </a:pPr>
            <a:r>
              <a:rPr lang="en-US" sz="7200" dirty="0">
                <a:latin typeface="Arial" panose="020B0604020202020204" pitchFamily="34" charset="0"/>
                <a:cs typeface="Arial" panose="020B0604020202020204" pitchFamily="34" charset="0"/>
              </a:rPr>
              <a:t>7. IHS receives clinical documentation.</a:t>
            </a:r>
          </a:p>
          <a:p>
            <a:pPr marL="0" indent="0">
              <a:lnSpc>
                <a:spcPct val="120000"/>
              </a:lnSpc>
              <a:buNone/>
            </a:pPr>
            <a:r>
              <a:rPr lang="en-US" sz="7200" dirty="0">
                <a:latin typeface="Arial" panose="020B0604020202020204" pitchFamily="34" charset="0"/>
                <a:cs typeface="Arial" panose="020B0604020202020204" pitchFamily="34" charset="0"/>
              </a:rPr>
              <a:t>8. If private sector provider requests additional referrals, a new referral must be written by the patient’s medical home or other IHS provider.  Referral must be approved by the PRC program prior to patient’s visit or funds can not be authorized for the service. PRC is unable to retroactively authorize referred services.</a:t>
            </a:r>
          </a:p>
          <a:p>
            <a:pPr marL="0" indent="0">
              <a:lnSpc>
                <a:spcPct val="120000"/>
              </a:lnSpc>
              <a:buNone/>
            </a:pPr>
            <a:r>
              <a:rPr lang="en-US" sz="7200" dirty="0">
                <a:latin typeface="Arial" panose="020B0604020202020204" pitchFamily="34" charset="0"/>
                <a:cs typeface="Arial" panose="020B0604020202020204" pitchFamily="34" charset="0"/>
              </a:rPr>
              <a:t>   </a:t>
            </a:r>
            <a:endParaRPr lang="en-US" altLang="en-US" sz="7200" dirty="0">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14</a:t>
            </a:fld>
            <a:endParaRPr lang="en-US" altLang="en-US" dirty="0"/>
          </a:p>
        </p:txBody>
      </p:sp>
    </p:spTree>
    <p:extLst>
      <p:ext uri="{BB962C8B-B14F-4D97-AF65-F5344CB8AC3E}">
        <p14:creationId xmlns:p14="http://schemas.microsoft.com/office/powerpoint/2010/main" val="46242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bg1"/>
          </a:solidFill>
        </p:spPr>
        <p:txBody>
          <a:bodyPr/>
          <a:lstStyle/>
          <a:p>
            <a:pPr algn="ctr" eaLnBrk="1" hangingPunct="1"/>
            <a:r>
              <a:rPr lang="en-US" altLang="en-US" b="1" dirty="0">
                <a:latin typeface="Arial" panose="020B0604020202020204" pitchFamily="34" charset="0"/>
                <a:cs typeface="Arial" panose="020B0604020202020204" pitchFamily="34" charset="0"/>
              </a:rPr>
              <a:t>Self Referrals</a:t>
            </a:r>
            <a:br>
              <a:rPr lang="en-US" altLang="en-US" b="1" dirty="0">
                <a:latin typeface="Arial" panose="020B0604020202020204" pitchFamily="34" charset="0"/>
                <a:cs typeface="Arial" panose="020B0604020202020204" pitchFamily="34" charset="0"/>
              </a:rPr>
            </a:br>
            <a:r>
              <a:rPr lang="en-US" altLang="en-US" sz="1400" b="1" dirty="0">
                <a:latin typeface="Arial" panose="020B0604020202020204" pitchFamily="34" charset="0"/>
                <a:cs typeface="Arial" panose="020B0604020202020204" pitchFamily="34" charset="0"/>
              </a:rPr>
              <a:t>(previously referred to as Call-ins or Emergency Notifications</a:t>
            </a:r>
            <a:r>
              <a:rPr lang="en-US" altLang="en-US" sz="1400" dirty="0">
                <a:latin typeface="Arial Rounded MT Bold" panose="020F0704030504030204" pitchFamily="34" charset="0"/>
              </a:rPr>
              <a:t>)</a:t>
            </a:r>
          </a:p>
        </p:txBody>
      </p:sp>
      <p:sp>
        <p:nvSpPr>
          <p:cNvPr id="160771" name="Rectangle 3"/>
          <p:cNvSpPr>
            <a:spLocks noGrp="1" noChangeArrowheads="1"/>
          </p:cNvSpPr>
          <p:nvPr>
            <p:ph idx="1"/>
          </p:nvPr>
        </p:nvSpPr>
        <p:spPr>
          <a:xfrm>
            <a:off x="628650" y="1905000"/>
            <a:ext cx="7886700" cy="4572000"/>
          </a:xfrm>
          <a:solidFill>
            <a:schemeClr val="bg1"/>
          </a:solidFill>
        </p:spPr>
        <p:txBody>
          <a:bodyPr rtlCol="0">
            <a:normAutofit/>
          </a:bodyPr>
          <a:lstStyle/>
          <a:p>
            <a:pPr marL="533400" indent="-533400" eaLnBrk="1" fontAlgn="auto" hangingPunct="1">
              <a:spcAft>
                <a:spcPts val="0"/>
              </a:spcAft>
              <a:buFont typeface="Arial" panose="020B0604020202020204" pitchFamily="34" charset="0"/>
              <a:buNone/>
              <a:defRPr/>
            </a:pPr>
            <a:endParaRPr lang="en-US" sz="1400" b="1" dirty="0">
              <a:latin typeface="Arial" panose="020B0604020202020204" pitchFamily="34" charset="0"/>
              <a:cs typeface="Arial" panose="020B0604020202020204" pitchFamily="34" charset="0"/>
            </a:endParaRPr>
          </a:p>
          <a:p>
            <a:pPr marL="914400" lvl="1" indent="-457200" eaLnBrk="1" fontAlgn="auto" hangingPunct="1">
              <a:spcAft>
                <a:spcPts val="0"/>
              </a:spcAft>
              <a:defRPr/>
            </a:pPr>
            <a:r>
              <a:rPr lang="en-US" sz="2000" dirty="0">
                <a:latin typeface="Arial" panose="020B0604020202020204" pitchFamily="34" charset="0"/>
                <a:cs typeface="Arial" panose="020B0604020202020204" pitchFamily="34" charset="0"/>
              </a:rPr>
              <a:t>Patient, beneficiary/applicant, or medical provider shall, within 72 hours after beginning treatment, notify PRC and provide information to determine the relative medical need for the services.</a:t>
            </a:r>
          </a:p>
          <a:p>
            <a:pPr marL="914400" lvl="1" indent="-457200" eaLnBrk="1" fontAlgn="auto" hangingPunct="1">
              <a:spcAft>
                <a:spcPts val="0"/>
              </a:spcAft>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marL="914400" lvl="1" indent="-457200" eaLnBrk="1" fontAlgn="auto" hangingPunct="1">
              <a:spcAft>
                <a:spcPts val="0"/>
              </a:spcAft>
              <a:defRPr/>
            </a:pPr>
            <a:r>
              <a:rPr lang="en-US" sz="2000" dirty="0">
                <a:latin typeface="Arial" panose="020B0604020202020204" pitchFamily="34" charset="0"/>
                <a:cs typeface="Arial" panose="020B0604020202020204" pitchFamily="34" charset="0"/>
              </a:rPr>
              <a:t>For an elderly or disabled person, this time may be extended to 30 days.  The IHS defines elderly as an individual who is 65 years of age or older.</a:t>
            </a:r>
          </a:p>
          <a:p>
            <a:pPr marL="457200" lvl="1" indent="0" eaLnBrk="1" fontAlgn="auto" hangingPunct="1">
              <a:spcAft>
                <a:spcPts val="0"/>
              </a:spcAft>
              <a:buFont typeface="Arial" panose="020B0604020202020204" pitchFamily="34" charset="0"/>
              <a:buNone/>
              <a:defRPr/>
            </a:pPr>
            <a:endParaRPr lang="en-US" sz="1200" dirty="0">
              <a:latin typeface="Arial" panose="020B0604020202020204" pitchFamily="34" charset="0"/>
              <a:cs typeface="Arial" panose="020B0604020202020204" pitchFamily="34" charset="0"/>
            </a:endParaRPr>
          </a:p>
          <a:p>
            <a:pPr marL="914400" lvl="1" indent="-457200" eaLnBrk="1" fontAlgn="auto" hangingPunct="1">
              <a:spcAft>
                <a:spcPts val="0"/>
              </a:spcAft>
              <a:defRPr/>
            </a:pPr>
            <a:r>
              <a:rPr lang="en-US" sz="2000" dirty="0">
                <a:latin typeface="Arial" panose="020B0604020202020204" pitchFamily="34" charset="0"/>
                <a:cs typeface="Arial" panose="020B0604020202020204" pitchFamily="34" charset="0"/>
              </a:rPr>
              <a:t>The following supporting documentation is required (as applicable)  and must be submitted prior to review in order to establish relative medical priority.  This includes the following documentation: </a:t>
            </a:r>
          </a:p>
          <a:p>
            <a:pPr marL="914400" lvl="1" indent="-457200" eaLnBrk="1" fontAlgn="auto" hangingPunct="1">
              <a:spcAft>
                <a:spcPts val="0"/>
              </a:spcAft>
              <a:buFont typeface="Arial" panose="020B0604020202020204" pitchFamily="34" charset="0"/>
              <a:buNone/>
              <a:defRPr/>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Emergency Room Report, History &amp; Physical, Lab/X-ray results, Operative report &amp; Discharge Summary.</a:t>
            </a:r>
          </a:p>
          <a:p>
            <a:pPr eaLnBrk="1" fontAlgn="auto" hangingPunct="1">
              <a:spcAft>
                <a:spcPts val="0"/>
              </a:spcAft>
              <a:defRPr/>
            </a:pPr>
            <a:endParaRPr lang="en-US" sz="2800" dirty="0">
              <a:latin typeface="Arial Rounded MT Bold" pitchFamily="34" charset="0"/>
            </a:endParaRPr>
          </a:p>
          <a:p>
            <a:pPr eaLnBrk="1" fontAlgn="auto" hangingPunct="1">
              <a:spcAft>
                <a:spcPts val="0"/>
              </a:spcAft>
              <a:buFont typeface="Wingdings" panose="05000000000000000000" pitchFamily="2" charset="2"/>
              <a:buNone/>
              <a:defRPr/>
            </a:pPr>
            <a:endParaRPr lang="en-US" sz="2800" dirty="0"/>
          </a:p>
          <a:p>
            <a:pPr eaLnBrk="1" fontAlgn="auto" hangingPunct="1">
              <a:spcAft>
                <a:spcPts val="0"/>
              </a:spcAft>
              <a:defRPr/>
            </a:pPr>
            <a:endParaRPr lang="en-US" sz="24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15</a:t>
            </a:fld>
            <a:endParaRPr lang="en-US" altLang="en-US" dirty="0"/>
          </a:p>
        </p:txBody>
      </p:sp>
    </p:spTree>
    <p:extLst>
      <p:ext uri="{BB962C8B-B14F-4D97-AF65-F5344CB8AC3E}">
        <p14:creationId xmlns:p14="http://schemas.microsoft.com/office/powerpoint/2010/main" val="101461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228600"/>
            <a:ext cx="8229600" cy="1143000"/>
          </a:xfrm>
          <a:solidFill>
            <a:schemeClr val="bg1"/>
          </a:solidFill>
        </p:spPr>
        <p:txBody>
          <a:bodyPr>
            <a:normAutofit fontScale="90000"/>
          </a:bodyPr>
          <a:lstStyle/>
          <a:p>
            <a:pPr algn="ctr" eaLnBrk="1" hangingPunct="1"/>
            <a:r>
              <a:rPr lang="en-US" altLang="en-US" sz="4400" b="1" dirty="0">
                <a:latin typeface="Arial" panose="020B0604020202020204" pitchFamily="34" charset="0"/>
                <a:cs typeface="Arial" panose="020B0604020202020204" pitchFamily="34" charset="0"/>
              </a:rPr>
              <a:t>Successful Self Referral Notifications</a:t>
            </a:r>
          </a:p>
        </p:txBody>
      </p:sp>
      <p:sp>
        <p:nvSpPr>
          <p:cNvPr id="96259" name="Content Placeholder 2"/>
          <p:cNvSpPr>
            <a:spLocks noGrp="1"/>
          </p:cNvSpPr>
          <p:nvPr>
            <p:ph idx="1"/>
          </p:nvPr>
        </p:nvSpPr>
        <p:spPr>
          <a:xfrm>
            <a:off x="457200" y="1676400"/>
            <a:ext cx="8229600" cy="4800600"/>
          </a:xfrm>
          <a:solidFill>
            <a:schemeClr val="bg1"/>
          </a:solidFill>
        </p:spPr>
        <p:txBody>
          <a:bodyPr>
            <a:normAutofit fontScale="25000" lnSpcReduction="20000"/>
          </a:bodyPr>
          <a:lstStyle/>
          <a:p>
            <a:pPr lvl="1">
              <a:lnSpc>
                <a:spcPct val="130000"/>
              </a:lnSpc>
              <a:buFont typeface="Arial"/>
              <a:buChar char="•"/>
            </a:pPr>
            <a:endParaRPr lang="en-US" altLang="en-US" sz="3600" dirty="0">
              <a:latin typeface="Arial" panose="020B0604020202020204" pitchFamily="34" charset="0"/>
              <a:cs typeface="Arial" panose="020B0604020202020204" pitchFamily="34" charset="0"/>
            </a:endParaRPr>
          </a:p>
          <a:p>
            <a:pPr lvl="1">
              <a:lnSpc>
                <a:spcPct val="130000"/>
              </a:lnSpc>
              <a:buFont typeface="Arial"/>
              <a:buChar char="•"/>
            </a:pPr>
            <a:r>
              <a:rPr lang="en-US" altLang="en-US" sz="8000" dirty="0">
                <a:latin typeface="Arial" panose="020B0604020202020204" pitchFamily="34" charset="0"/>
                <a:cs typeface="Arial" panose="020B0604020202020204" pitchFamily="34" charset="0"/>
              </a:rPr>
              <a:t>Please provide all insurance, demographic information and alternate resource details with the notification, as applicable. </a:t>
            </a:r>
          </a:p>
          <a:p>
            <a:pPr lvl="1">
              <a:lnSpc>
                <a:spcPct val="130000"/>
              </a:lnSpc>
              <a:buFont typeface="Arial"/>
              <a:buChar char="•"/>
            </a:pPr>
            <a:r>
              <a:rPr lang="en-US" sz="8000" dirty="0">
                <a:latin typeface="Arial" panose="020B0604020202020204" pitchFamily="34" charset="0"/>
                <a:cs typeface="Arial" panose="020B0604020202020204" pitchFamily="34" charset="0"/>
              </a:rPr>
              <a:t>Supporting medical information is required and must be submitted prior to review in order to establish relative medical priority.</a:t>
            </a:r>
          </a:p>
          <a:p>
            <a:pPr lvl="1">
              <a:lnSpc>
                <a:spcPct val="130000"/>
              </a:lnSpc>
              <a:buFont typeface="Arial"/>
              <a:buChar char="•"/>
            </a:pPr>
            <a:r>
              <a:rPr lang="en-US" sz="8000" dirty="0">
                <a:latin typeface="Arial" panose="020B0604020202020204" pitchFamily="34" charset="0"/>
                <a:cs typeface="Arial" panose="020B0604020202020204" pitchFamily="34" charset="0"/>
              </a:rPr>
              <a:t>Emergency notifications and appeals can be submitted by patient, family, or health care institution for medically indicated care which cannot be provided directly through IHS. </a:t>
            </a:r>
          </a:p>
          <a:p>
            <a:pPr lvl="1">
              <a:lnSpc>
                <a:spcPct val="130000"/>
              </a:lnSpc>
              <a:buFont typeface="Arial"/>
              <a:buChar char="•"/>
            </a:pPr>
            <a:r>
              <a:rPr lang="en-US" altLang="en-US" sz="8000" dirty="0">
                <a:latin typeface="Arial" panose="020B0604020202020204" pitchFamily="34" charset="0"/>
                <a:cs typeface="Arial" panose="020B0604020202020204" pitchFamily="34" charset="0"/>
              </a:rPr>
              <a:t>Information required during notification is patient’s permanent residence, their Registered Tribe, services received during emergency visit, and date(s) the service(s) occurred.</a:t>
            </a:r>
          </a:p>
          <a:p>
            <a:pPr lvl="1">
              <a:lnSpc>
                <a:spcPct val="130000"/>
              </a:lnSpc>
              <a:buFont typeface="Arial"/>
              <a:buChar char="•"/>
            </a:pPr>
            <a:r>
              <a:rPr lang="en-US" altLang="en-US" sz="8000" dirty="0">
                <a:latin typeface="Arial" panose="020B0604020202020204" pitchFamily="34" charset="0"/>
                <a:cs typeface="Arial" panose="020B0604020202020204" pitchFamily="34" charset="0"/>
              </a:rPr>
              <a:t>Timely notification of emergency service is calculated upon onset of services provided, not the discharge date.</a:t>
            </a:r>
          </a:p>
          <a:p>
            <a:pPr eaLnBrk="1" hangingPunct="1">
              <a:lnSpc>
                <a:spcPct val="130000"/>
              </a:lnSpc>
            </a:pPr>
            <a:endParaRPr lang="en-US" altLang="en-US" sz="8000" dirty="0">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16</a:t>
            </a:fld>
            <a:endParaRPr lang="en-US" altLang="en-US" dirty="0"/>
          </a:p>
        </p:txBody>
      </p:sp>
    </p:spTree>
    <p:extLst>
      <p:ext uri="{BB962C8B-B14F-4D97-AF65-F5344CB8AC3E}">
        <p14:creationId xmlns:p14="http://schemas.microsoft.com/office/powerpoint/2010/main" val="427878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3800" dirty="0"/>
              <a:t>																		</a:t>
            </a:r>
          </a:p>
        </p:txBody>
      </p:sp>
      <p:sp>
        <p:nvSpPr>
          <p:cNvPr id="29699" name="Rectangle 3"/>
          <p:cNvSpPr>
            <a:spLocks noGrp="1" noChangeArrowheads="1"/>
          </p:cNvSpPr>
          <p:nvPr>
            <p:ph idx="1"/>
          </p:nvPr>
        </p:nvSpPr>
        <p:spPr>
          <a:xfrm>
            <a:off x="342900" y="533400"/>
            <a:ext cx="8458200" cy="5562600"/>
          </a:xfrm>
          <a:solidFill>
            <a:schemeClr val="bg1"/>
          </a:solidFill>
        </p:spPr>
        <p:txBody>
          <a:bodyPr/>
          <a:lstStyle/>
          <a:p>
            <a:pPr marL="609600" indent="-609600" algn="ctr" eaLnBrk="1" hangingPunct="1">
              <a:lnSpc>
                <a:spcPct val="80000"/>
              </a:lnSpc>
              <a:buFont typeface="Wingdings" panose="05000000000000000000" pitchFamily="2" charset="2"/>
              <a:buNone/>
            </a:pPr>
            <a:endParaRPr lang="en-US" altLang="en-US" sz="3600" dirty="0">
              <a:latin typeface="Arial" panose="020B0604020202020204" pitchFamily="34" charset="0"/>
              <a:cs typeface="Arial" panose="020B0604020202020204" pitchFamily="34" charset="0"/>
            </a:endParaRPr>
          </a:p>
          <a:p>
            <a:pPr marL="609600" indent="-609600" algn="ctr" eaLnBrk="1" hangingPunct="1">
              <a:lnSpc>
                <a:spcPct val="80000"/>
              </a:lnSpc>
              <a:buFont typeface="Wingdings" panose="05000000000000000000" pitchFamily="2" charset="2"/>
              <a:buNone/>
            </a:pPr>
            <a:r>
              <a:rPr lang="en-US" altLang="en-US" sz="3600" b="1" dirty="0">
                <a:latin typeface="Arial" panose="020B0604020202020204" pitchFamily="34" charset="0"/>
                <a:cs typeface="Arial" panose="020B0604020202020204" pitchFamily="34" charset="0"/>
              </a:rPr>
              <a:t>Federal Appeal Process</a:t>
            </a:r>
          </a:p>
          <a:p>
            <a:pPr marL="609600" indent="-609600" eaLnBrk="1" hangingPunct="1">
              <a:lnSpc>
                <a:spcPct val="80000"/>
              </a:lnSpc>
              <a:buFont typeface="Wingdings" panose="05000000000000000000" pitchFamily="2" charset="2"/>
              <a:buNone/>
            </a:pPr>
            <a:endParaRPr lang="en-US" altLang="en-US" sz="200" b="1" dirty="0">
              <a:latin typeface="Arial" panose="020B0604020202020204" pitchFamily="34" charset="0"/>
              <a:cs typeface="Arial" panose="020B0604020202020204" pitchFamily="34" charset="0"/>
            </a:endParaRPr>
          </a:p>
          <a:p>
            <a:pPr marL="609600" indent="-609600" eaLnBrk="1" hangingPunct="1">
              <a:lnSpc>
                <a:spcPct val="80000"/>
              </a:lnSpc>
              <a:buFont typeface="Wingdings" panose="05000000000000000000" pitchFamily="2" charset="2"/>
              <a:buNone/>
            </a:pPr>
            <a:r>
              <a:rPr lang="en-US" altLang="en-US"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If services are denied, the patient may file an appeal.  The IHS appeals process applies to  IHS administered PRC programs, and is a 3  level process:</a:t>
            </a:r>
          </a:p>
          <a:p>
            <a:pPr marL="609600" indent="-609600" eaLnBrk="1" hangingPunct="1">
              <a:lnSpc>
                <a:spcPct val="80000"/>
              </a:lnSpc>
              <a:buFont typeface="Wingdings" panose="05000000000000000000" pitchFamily="2" charset="2"/>
              <a:buNone/>
            </a:pPr>
            <a:endParaRPr lang="en-US" altLang="en-US" sz="800" dirty="0">
              <a:latin typeface="Arial" panose="020B0604020202020204" pitchFamily="34" charset="0"/>
              <a:cs typeface="Arial" panose="020B0604020202020204" pitchFamily="34" charset="0"/>
            </a:endParaRPr>
          </a:p>
          <a:p>
            <a:pPr marL="609600" indent="-609600" eaLnBrk="1" hangingPunct="1">
              <a:lnSpc>
                <a:spcPct val="80000"/>
              </a:lnSpc>
              <a:buFont typeface="Wingdings" panose="05000000000000000000" pitchFamily="2" charset="2"/>
              <a:buNone/>
            </a:pPr>
            <a:r>
              <a:rPr lang="en-US"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 A request for reconsideration of the appeal by the Service Unit CEO.</a:t>
            </a:r>
          </a:p>
          <a:p>
            <a:pPr marL="609600" indent="-609600" eaLnBrk="1" hangingPunct="1">
              <a:lnSpc>
                <a:spcPct val="80000"/>
              </a:lnSpc>
              <a:buFont typeface="Wingdings" panose="05000000000000000000" pitchFamily="2" charset="2"/>
              <a:buNone/>
            </a:pPr>
            <a:r>
              <a:rPr lang="en-US" altLang="en-US" sz="2000" dirty="0">
                <a:latin typeface="Arial" panose="020B0604020202020204" pitchFamily="34" charset="0"/>
                <a:cs typeface="Arial" panose="020B0604020202020204" pitchFamily="34" charset="0"/>
              </a:rPr>
              <a:t>	2. A request for appeal to the Area Director 	(Oklahoma City Area Office).</a:t>
            </a:r>
          </a:p>
          <a:p>
            <a:pPr marL="609600" indent="-609600" eaLnBrk="1" hangingPunct="1">
              <a:lnSpc>
                <a:spcPct val="80000"/>
              </a:lnSpc>
              <a:buFont typeface="Wingdings" panose="05000000000000000000" pitchFamily="2" charset="2"/>
              <a:buNone/>
            </a:pPr>
            <a:r>
              <a:rPr lang="en-US" altLang="en-US" sz="2000" dirty="0">
                <a:latin typeface="Arial" panose="020B0604020202020204" pitchFamily="34" charset="0"/>
                <a:cs typeface="Arial" panose="020B0604020202020204" pitchFamily="34" charset="0"/>
              </a:rPr>
              <a:t>	3. A final appeal to the Director, IHS (Rockville, 	Maryland).</a:t>
            </a:r>
          </a:p>
          <a:p>
            <a:pPr marL="609600" indent="-609600" eaLnBrk="1" hangingPunct="1">
              <a:lnSpc>
                <a:spcPct val="80000"/>
              </a:lnSpc>
              <a:buFont typeface="Wingdings" panose="05000000000000000000" pitchFamily="2" charset="2"/>
              <a:buNone/>
            </a:pPr>
            <a:endParaRPr lang="en-US" altLang="en-US" sz="2000" dirty="0">
              <a:latin typeface="Arial" panose="020B0604020202020204" pitchFamily="34" charset="0"/>
              <a:cs typeface="Arial" panose="020B0604020202020204" pitchFamily="34" charset="0"/>
            </a:endParaRPr>
          </a:p>
          <a:p>
            <a:pPr marL="609600" indent="-609600" eaLnBrk="1" hangingPunct="1">
              <a:lnSpc>
                <a:spcPct val="80000"/>
              </a:lnSpc>
              <a:buFont typeface="Wingdings" panose="05000000000000000000" pitchFamily="2" charset="2"/>
              <a:buNone/>
            </a:pPr>
            <a:r>
              <a:rPr lang="en-US" altLang="en-US" sz="2000" dirty="0">
                <a:latin typeface="Arial" panose="020B0604020202020204" pitchFamily="34" charset="0"/>
                <a:cs typeface="Arial" panose="020B0604020202020204" pitchFamily="34" charset="0"/>
              </a:rPr>
              <a:t>	To check on the status of a Federal Appeal, please call Casie</a:t>
            </a:r>
          </a:p>
          <a:p>
            <a:pPr marL="609600" indent="-609600" eaLnBrk="1" hangingPunct="1">
              <a:lnSpc>
                <a:spcPct val="80000"/>
              </a:lnSpc>
              <a:buFont typeface="Wingdings" panose="05000000000000000000" pitchFamily="2" charset="2"/>
              <a:buNone/>
            </a:pPr>
            <a:r>
              <a:rPr lang="en-US" altLang="en-US" sz="2000" dirty="0">
                <a:latin typeface="Arial" panose="020B0604020202020204" pitchFamily="34" charset="0"/>
                <a:cs typeface="Arial" panose="020B0604020202020204" pitchFamily="34" charset="0"/>
              </a:rPr>
              <a:t>         Lester at (405) 951-3737.</a:t>
            </a:r>
          </a:p>
          <a:p>
            <a:pPr marL="609600" indent="-609600" eaLnBrk="1" hangingPunct="1">
              <a:lnSpc>
                <a:spcPct val="80000"/>
              </a:lnSpc>
              <a:buFont typeface="Wingdings" panose="05000000000000000000" pitchFamily="2" charset="2"/>
              <a:buNone/>
            </a:pPr>
            <a:endParaRPr lang="en-US" altLang="en-US" dirty="0"/>
          </a:p>
          <a:p>
            <a:pPr marL="609600" indent="-609600" eaLnBrk="1" hangingPunct="1">
              <a:lnSpc>
                <a:spcPct val="80000"/>
              </a:lnSpc>
              <a:buFont typeface="Wingdings" panose="05000000000000000000" pitchFamily="2" charset="2"/>
              <a:buNone/>
            </a:pPr>
            <a:endParaRPr lang="en-US" altLang="en-US" dirty="0"/>
          </a:p>
          <a:p>
            <a:pPr marL="609600" indent="-609600" eaLnBrk="1" hangingPunct="1">
              <a:lnSpc>
                <a:spcPct val="80000"/>
              </a:lnSpc>
              <a:buFont typeface="Wingdings" panose="05000000000000000000" pitchFamily="2" charset="2"/>
              <a:buNone/>
            </a:pPr>
            <a:endParaRPr lang="en-US" altLang="en-US" sz="1600" dirty="0"/>
          </a:p>
          <a:p>
            <a:pPr marL="609600" indent="-609600" eaLnBrk="1" hangingPunct="1">
              <a:lnSpc>
                <a:spcPct val="80000"/>
              </a:lnSpc>
              <a:buFont typeface="Wingdings" panose="05000000000000000000" pitchFamily="2" charset="2"/>
              <a:buNone/>
            </a:pPr>
            <a:endParaRPr lang="en-US" altLang="en-US" sz="16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17</a:t>
            </a:fld>
            <a:endParaRPr lang="en-US" altLang="en-US" dirty="0"/>
          </a:p>
        </p:txBody>
      </p:sp>
    </p:spTree>
    <p:extLst>
      <p:ext uri="{BB962C8B-B14F-4D97-AF65-F5344CB8AC3E}">
        <p14:creationId xmlns:p14="http://schemas.microsoft.com/office/powerpoint/2010/main" val="350056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800" dirty="0"/>
              <a:t>																		</a:t>
            </a:r>
          </a:p>
        </p:txBody>
      </p:sp>
      <p:sp>
        <p:nvSpPr>
          <p:cNvPr id="293891" name="Rectangle 3"/>
          <p:cNvSpPr>
            <a:spLocks noGrp="1" noChangeArrowheads="1"/>
          </p:cNvSpPr>
          <p:nvPr>
            <p:ph idx="1"/>
          </p:nvPr>
        </p:nvSpPr>
        <p:spPr>
          <a:xfrm>
            <a:off x="342900" y="609600"/>
            <a:ext cx="8458200" cy="5562600"/>
          </a:xfrm>
          <a:solidFill>
            <a:schemeClr val="bg1"/>
          </a:solidFill>
        </p:spPr>
        <p:txBody>
          <a:bodyPr rtlCol="0">
            <a:normAutofit/>
          </a:bodyPr>
          <a:lstStyle/>
          <a:p>
            <a:pPr marL="609600" indent="-609600" algn="ctr" eaLnBrk="1" fontAlgn="auto" hangingPunct="1">
              <a:lnSpc>
                <a:spcPct val="80000"/>
              </a:lnSpc>
              <a:spcAft>
                <a:spcPts val="0"/>
              </a:spcAft>
              <a:buFont typeface="Wingdings" panose="05000000000000000000" pitchFamily="2" charset="2"/>
              <a:buNone/>
              <a:defRPr/>
            </a:pPr>
            <a:endParaRPr lang="en-US" sz="3600" dirty="0">
              <a:latin typeface="Arial Rounded MT Bold" pitchFamily="34" charset="0"/>
            </a:endParaRPr>
          </a:p>
          <a:p>
            <a:pPr marL="609600" indent="-609600" algn="ctr" eaLnBrk="1" fontAlgn="auto" hangingPunct="1">
              <a:lnSpc>
                <a:spcPct val="80000"/>
              </a:lnSpc>
              <a:spcAft>
                <a:spcPts val="0"/>
              </a:spcAft>
              <a:buFont typeface="Wingdings" panose="05000000000000000000" pitchFamily="2" charset="2"/>
              <a:buNone/>
              <a:defRPr/>
            </a:pPr>
            <a:r>
              <a:rPr lang="en-US" sz="3600" b="1" dirty="0">
                <a:latin typeface="Arial" panose="020B0604020202020204" pitchFamily="34" charset="0"/>
                <a:cs typeface="Arial" panose="020B0604020202020204" pitchFamily="34" charset="0"/>
              </a:rPr>
              <a:t>Tribal Appeal Process</a:t>
            </a:r>
          </a:p>
          <a:p>
            <a:pPr marL="609600" indent="-609600" eaLnBrk="1" fontAlgn="auto" hangingPunct="1">
              <a:lnSpc>
                <a:spcPct val="80000"/>
              </a:lnSpc>
              <a:spcAft>
                <a:spcPts val="0"/>
              </a:spcAft>
              <a:buFont typeface="Wingdings" panose="05000000000000000000" pitchFamily="2" charset="2"/>
              <a:buNone/>
              <a:defRPr/>
            </a:pPr>
            <a:endParaRPr lang="en-US" sz="100" b="1" dirty="0"/>
          </a:p>
          <a:p>
            <a:pPr marL="990600" lvl="1" indent="-533400" eaLnBrk="1" fontAlgn="auto" hangingPunct="1">
              <a:spcAft>
                <a:spcPts val="0"/>
              </a:spcAft>
              <a:buFont typeface="Arial" panose="020B0604020202020204" pitchFamily="34" charset="0"/>
              <a:buNone/>
              <a:defRPr/>
            </a:pPr>
            <a:endParaRPr lang="en-US" sz="2400" dirty="0">
              <a:latin typeface="Arial" panose="020B0604020202020204" pitchFamily="34" charset="0"/>
              <a:cs typeface="Arial" panose="020B0604020202020204" pitchFamily="34" charset="0"/>
            </a:endParaRPr>
          </a:p>
          <a:p>
            <a:pPr marL="990600" lvl="1" indent="-533400" eaLnBrk="1" fontAlgn="auto" hangingPunct="1">
              <a:spcAft>
                <a:spcPts val="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      Tribes that have assumed their PRC program provides their own administrative appeal procedures and IHS/PRC is not involved. </a:t>
            </a:r>
          </a:p>
          <a:p>
            <a:pPr marL="990600" lvl="1" indent="-533400" eaLnBrk="1" fontAlgn="auto" hangingPunct="1">
              <a:spcAft>
                <a:spcPts val="0"/>
              </a:spcAft>
              <a:buFont typeface="Arial" panose="020B0604020202020204" pitchFamily="34" charset="0"/>
              <a:buNone/>
              <a:defRPr/>
            </a:pPr>
            <a:endParaRPr lang="en-US" sz="2400" dirty="0">
              <a:latin typeface="Arial" panose="020B0604020202020204" pitchFamily="34" charset="0"/>
              <a:cs typeface="Arial" panose="020B0604020202020204" pitchFamily="34" charset="0"/>
            </a:endParaRPr>
          </a:p>
          <a:p>
            <a:pPr marL="1371600" lvl="2" indent="-457200" eaLnBrk="1" fontAlgn="auto" hangingPunct="1">
              <a:spcAft>
                <a:spcPts val="0"/>
              </a:spcAft>
              <a:buFontTx/>
              <a:buChar char="•"/>
              <a:defRPr/>
            </a:pPr>
            <a:r>
              <a:rPr lang="en-US" sz="2400" dirty="0">
                <a:latin typeface="Arial" panose="020B0604020202020204" pitchFamily="34" charset="0"/>
                <a:cs typeface="Arial" panose="020B0604020202020204" pitchFamily="34" charset="0"/>
              </a:rPr>
              <a:t>If a Tribal appeal is submitted to our Area office, it is forwarded to the appropriate Tribal PRC program for processing.</a:t>
            </a:r>
          </a:p>
          <a:p>
            <a:pPr marL="1371600" lvl="2" indent="-457200" eaLnBrk="1" fontAlgn="auto" hangingPunct="1">
              <a:spcAft>
                <a:spcPts val="0"/>
              </a:spcAft>
              <a:buFontTx/>
              <a:buChar char="•"/>
              <a:defRPr/>
            </a:pPr>
            <a:r>
              <a:rPr lang="en-US" sz="2400" dirty="0">
                <a:latin typeface="Arial" panose="020B0604020202020204" pitchFamily="34" charset="0"/>
                <a:cs typeface="Arial" panose="020B0604020202020204" pitchFamily="34" charset="0"/>
              </a:rPr>
              <a:t>Our office will provide consultation to Tribal PRC programs, as requested. </a:t>
            </a:r>
          </a:p>
          <a:p>
            <a:pPr marL="609600" indent="-609600" eaLnBrk="1" fontAlgn="auto" hangingPunct="1">
              <a:lnSpc>
                <a:spcPct val="80000"/>
              </a:lnSpc>
              <a:spcAft>
                <a:spcPts val="0"/>
              </a:spcAft>
              <a:buFont typeface="Wingdings" panose="05000000000000000000" pitchFamily="2" charset="2"/>
              <a:buNone/>
              <a:defRPr/>
            </a:pPr>
            <a:endParaRPr lang="en-US" dirty="0"/>
          </a:p>
          <a:p>
            <a:pPr marL="609600" indent="-609600" eaLnBrk="1" fontAlgn="auto" hangingPunct="1">
              <a:lnSpc>
                <a:spcPct val="80000"/>
              </a:lnSpc>
              <a:spcAft>
                <a:spcPts val="0"/>
              </a:spcAft>
              <a:buFont typeface="Wingdings" panose="05000000000000000000" pitchFamily="2" charset="2"/>
              <a:buNone/>
              <a:defRPr/>
            </a:pPr>
            <a:endParaRPr lang="en-US" dirty="0"/>
          </a:p>
          <a:p>
            <a:pPr marL="609600" indent="-609600" eaLnBrk="1" fontAlgn="auto" hangingPunct="1">
              <a:lnSpc>
                <a:spcPct val="80000"/>
              </a:lnSpc>
              <a:spcAft>
                <a:spcPts val="0"/>
              </a:spcAft>
              <a:buFont typeface="Wingdings" panose="05000000000000000000" pitchFamily="2" charset="2"/>
              <a:buNone/>
              <a:defRPr/>
            </a:pPr>
            <a:endParaRPr lang="en-US" sz="1600" dirty="0"/>
          </a:p>
          <a:p>
            <a:pPr marL="609600" indent="-609600" eaLnBrk="1" fontAlgn="auto" hangingPunct="1">
              <a:lnSpc>
                <a:spcPct val="80000"/>
              </a:lnSpc>
              <a:spcAft>
                <a:spcPts val="0"/>
              </a:spcAft>
              <a:buFont typeface="Wingdings" panose="05000000000000000000" pitchFamily="2" charset="2"/>
              <a:buNone/>
              <a:defRPr/>
            </a:pPr>
            <a:endParaRPr lang="en-US" sz="16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18</a:t>
            </a:fld>
            <a:endParaRPr lang="en-US" altLang="en-US" dirty="0"/>
          </a:p>
        </p:txBody>
      </p:sp>
    </p:spTree>
    <p:extLst>
      <p:ext uri="{BB962C8B-B14F-4D97-AF65-F5344CB8AC3E}">
        <p14:creationId xmlns:p14="http://schemas.microsoft.com/office/powerpoint/2010/main" val="1633007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mothy-carter.com/wp-content/uploads/2013/01/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9F01D80-A717-45DC-87C6-BD8F8D4B4D7A}" type="slidenum">
              <a:rPr lang="en-US" altLang="en-US" smtClean="0"/>
              <a:pPr>
                <a:defRPr/>
              </a:pPr>
              <a:t>19</a:t>
            </a:fld>
            <a:endParaRPr lang="en-US" altLang="en-US" dirty="0"/>
          </a:p>
        </p:txBody>
      </p:sp>
    </p:spTree>
    <p:extLst>
      <p:ext uri="{BB962C8B-B14F-4D97-AF65-F5344CB8AC3E}">
        <p14:creationId xmlns:p14="http://schemas.microsoft.com/office/powerpoint/2010/main" val="421124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chemeClr val="bg1"/>
          </a:solidFill>
        </p:spPr>
        <p:txBody>
          <a:bodyPr/>
          <a:lstStyle/>
          <a:p>
            <a:pPr algn="ctr" eaLnBrk="1" hangingPunct="1"/>
            <a:r>
              <a:rPr lang="en-US" altLang="en-US" b="1" dirty="0">
                <a:latin typeface="Arial" panose="020B0604020202020204" pitchFamily="34" charset="0"/>
                <a:cs typeface="Arial" panose="020B0604020202020204" pitchFamily="34" charset="0"/>
              </a:rPr>
              <a:t>Indian Health Service</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Mission Statement</a:t>
            </a:r>
          </a:p>
        </p:txBody>
      </p:sp>
      <p:sp>
        <p:nvSpPr>
          <p:cNvPr id="7171" name="Content Placeholder 2"/>
          <p:cNvSpPr>
            <a:spLocks noGrp="1"/>
          </p:cNvSpPr>
          <p:nvPr>
            <p:ph idx="1"/>
          </p:nvPr>
        </p:nvSpPr>
        <p:spPr>
          <a:solidFill>
            <a:schemeClr val="bg1"/>
          </a:solidFill>
        </p:spPr>
        <p:txBody>
          <a:bodyPr/>
          <a:lstStyle/>
          <a:p>
            <a:pPr marL="0" indent="0" eaLnBrk="1" hangingPunct="1">
              <a:buFont typeface="Wingdings" panose="05000000000000000000" pitchFamily="2" charset="2"/>
              <a:buNone/>
            </a:pPr>
            <a:endParaRPr lang="en-US" altLang="en-US" i="1" dirty="0">
              <a:latin typeface="Arial Rounded MT Bold" panose="020F0704030504030204" pitchFamily="34" charset="0"/>
            </a:endParaRPr>
          </a:p>
          <a:p>
            <a:pPr marL="0" indent="0" algn="ctr" eaLnBrk="1" hangingPunct="1">
              <a:lnSpc>
                <a:spcPct val="100000"/>
              </a:lnSpc>
              <a:buFont typeface="Wingdings" panose="05000000000000000000" pitchFamily="2" charset="2"/>
              <a:buNone/>
            </a:pPr>
            <a:r>
              <a:rPr lang="en-US" altLang="en-US" sz="2800" b="1" i="1" dirty="0">
                <a:latin typeface="Arial" panose="020B0604020202020204" pitchFamily="34" charset="0"/>
                <a:cs typeface="Arial" panose="020B0604020202020204" pitchFamily="34" charset="0"/>
              </a:rPr>
              <a:t>The Mission of the Indian Health Service is</a:t>
            </a:r>
          </a:p>
          <a:p>
            <a:pPr marL="0" indent="0" algn="ctr" eaLnBrk="1" hangingPunct="1">
              <a:lnSpc>
                <a:spcPct val="150000"/>
              </a:lnSpc>
              <a:buFont typeface="Wingdings" panose="05000000000000000000" pitchFamily="2" charset="2"/>
              <a:buNone/>
            </a:pPr>
            <a:r>
              <a:rPr lang="en-US" altLang="en-US" sz="2800" b="1" i="1" dirty="0">
                <a:latin typeface="Arial" panose="020B0604020202020204" pitchFamily="34" charset="0"/>
                <a:cs typeface="Arial" panose="020B0604020202020204" pitchFamily="34" charset="0"/>
              </a:rPr>
              <a:t>to raise the physical, mental, social, and spiritual health of American Indians and Alaska natives to the highest level.</a:t>
            </a:r>
            <a:endParaRPr lang="en-US" altLang="en-US" sz="28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42900" y="228600"/>
            <a:ext cx="8648700" cy="914400"/>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Eligibility	</a:t>
            </a:r>
          </a:p>
        </p:txBody>
      </p:sp>
      <p:sp>
        <p:nvSpPr>
          <p:cNvPr id="37891" name="Rectangle 3"/>
          <p:cNvSpPr>
            <a:spLocks noGrp="1" noChangeArrowheads="1"/>
          </p:cNvSpPr>
          <p:nvPr>
            <p:ph idx="1"/>
          </p:nvPr>
        </p:nvSpPr>
        <p:spPr>
          <a:xfrm>
            <a:off x="342900" y="1371600"/>
            <a:ext cx="8648700" cy="5257800"/>
          </a:xfrm>
          <a:solidFill>
            <a:schemeClr val="bg1"/>
          </a:solidFill>
        </p:spPr>
        <p:txBody>
          <a:bodyPr/>
          <a:lstStyle/>
          <a:p>
            <a:pPr eaLnBrk="1" hangingPunct="1">
              <a:lnSpc>
                <a:spcPct val="80000"/>
              </a:lnSpc>
            </a:pPr>
            <a:endParaRPr lang="en-US" altLang="en-US" sz="800" dirty="0">
              <a:latin typeface="Arial Rounded MT Bold" panose="020F0704030504030204" pitchFamily="34" charset="0"/>
            </a:endParaRPr>
          </a:p>
          <a:p>
            <a:pPr eaLnBrk="1" hangingPunct="1">
              <a:lnSpc>
                <a:spcPct val="80000"/>
              </a:lnSpc>
            </a:pPr>
            <a:r>
              <a:rPr lang="en-US" altLang="en-US" sz="1800" dirty="0">
                <a:latin typeface="Arial" panose="020B0604020202020204" pitchFamily="34" charset="0"/>
                <a:cs typeface="Arial" panose="020B0604020202020204" pitchFamily="34" charset="0"/>
              </a:rPr>
              <a:t>1) Reside on or near a reservation or Purchased/Referred Care Delivery Area (PRCDA)</a:t>
            </a:r>
          </a:p>
          <a:p>
            <a:pPr eaLnBrk="1" hangingPunct="1">
              <a:lnSpc>
                <a:spcPct val="80000"/>
              </a:lnSpc>
              <a:buFont typeface="Wingdings" panose="05000000000000000000" pitchFamily="2" charset="2"/>
              <a:buNone/>
            </a:pPr>
            <a:endParaRPr lang="en-US" altLang="en-US" sz="1100" dirty="0">
              <a:latin typeface="Arial" panose="020B0604020202020204" pitchFamily="34" charset="0"/>
              <a:cs typeface="Arial" panose="020B0604020202020204" pitchFamily="34" charset="0"/>
            </a:endParaRPr>
          </a:p>
          <a:p>
            <a:pPr eaLnBrk="1" hangingPunct="1">
              <a:lnSpc>
                <a:spcPct val="80000"/>
              </a:lnSpc>
            </a:pPr>
            <a:r>
              <a:rPr lang="en-US" altLang="en-US" sz="1800" dirty="0">
                <a:latin typeface="Arial" panose="020B0604020202020204" pitchFamily="34" charset="0"/>
                <a:cs typeface="Arial" panose="020B0604020202020204" pitchFamily="34" charset="0"/>
              </a:rPr>
              <a:t>2) Member of tribe or tribes located on that reservation or PRCDA,</a:t>
            </a:r>
          </a:p>
          <a:p>
            <a:pPr eaLnBrk="1" hangingPunct="1">
              <a:lnSpc>
                <a:spcPct val="80000"/>
              </a:lnSpc>
              <a:buFont typeface="Wingdings" panose="05000000000000000000" pitchFamily="2" charset="2"/>
              <a:buNone/>
            </a:pPr>
            <a:r>
              <a:rPr lang="en-US" altLang="en-US" sz="1800" dirty="0">
                <a:latin typeface="Arial" panose="020B0604020202020204" pitchFamily="34" charset="0"/>
                <a:cs typeface="Arial" panose="020B0604020202020204" pitchFamily="34" charset="0"/>
              </a:rPr>
              <a:t> </a:t>
            </a:r>
          </a:p>
          <a:p>
            <a:pPr eaLnBrk="1" hangingPunct="1">
              <a:lnSpc>
                <a:spcPct val="80000"/>
              </a:lnSpc>
            </a:pPr>
            <a:r>
              <a:rPr lang="en-US" altLang="en-US" sz="1800" dirty="0">
                <a:latin typeface="Arial" panose="020B0604020202020204" pitchFamily="34" charset="0"/>
                <a:cs typeface="Arial" panose="020B0604020202020204" pitchFamily="34" charset="0"/>
              </a:rPr>
              <a:t>3) Maintain close economic and social ties with that tribe or tribes, </a:t>
            </a:r>
          </a:p>
          <a:p>
            <a:pPr eaLnBrk="1" hangingPunct="1">
              <a:lnSpc>
                <a:spcPct val="80000"/>
              </a:lnSpc>
            </a:pPr>
            <a:endParaRPr lang="en-US" altLang="en-US" sz="1200" dirty="0">
              <a:latin typeface="Arial" panose="020B0604020202020204" pitchFamily="34" charset="0"/>
              <a:cs typeface="Arial" panose="020B0604020202020204" pitchFamily="34" charset="0"/>
            </a:endParaRPr>
          </a:p>
          <a:p>
            <a:pPr eaLnBrk="1" hangingPunct="1">
              <a:lnSpc>
                <a:spcPct val="80000"/>
              </a:lnSpc>
            </a:pPr>
            <a:r>
              <a:rPr lang="en-US" altLang="en-US" sz="1800" dirty="0">
                <a:latin typeface="Arial" panose="020B0604020202020204" pitchFamily="34" charset="0"/>
                <a:cs typeface="Arial" panose="020B0604020202020204" pitchFamily="34" charset="0"/>
              </a:rPr>
              <a:t>4) Student or transient who would otherwise be eligible at their permanent residence but who are temporarily absent from their residence, </a:t>
            </a:r>
          </a:p>
          <a:p>
            <a:pPr lvl="1" eaLnBrk="1" hangingPunct="1">
              <a:lnSpc>
                <a:spcPct val="80000"/>
              </a:lnSpc>
            </a:pPr>
            <a:r>
              <a:rPr lang="en-US" altLang="en-US" dirty="0">
                <a:latin typeface="Arial" panose="020B0604020202020204" pitchFamily="34" charset="0"/>
                <a:cs typeface="Arial" panose="020B0604020202020204" pitchFamily="34" charset="0"/>
              </a:rPr>
              <a:t>a) students – full time attendance at programs of vocational, technical or academic institutions, including normal school breaks and for a period not to exceed 180 days after the completion of the course of study,</a:t>
            </a:r>
          </a:p>
          <a:p>
            <a:pPr lvl="1" eaLnBrk="1" hangingPunct="1">
              <a:lnSpc>
                <a:spcPct val="80000"/>
              </a:lnSpc>
            </a:pPr>
            <a:r>
              <a:rPr lang="en-US" altLang="en-US" dirty="0">
                <a:latin typeface="Arial" panose="020B0604020202020204" pitchFamily="34" charset="0"/>
                <a:cs typeface="Arial" panose="020B0604020202020204" pitchFamily="34" charset="0"/>
              </a:rPr>
              <a:t> b) transients, persons who are in travel or are temporarily employed such as seasonal or migratory workers during their absence, and </a:t>
            </a:r>
          </a:p>
          <a:p>
            <a:pPr lvl="1" eaLnBrk="1" hangingPunct="1">
              <a:lnSpc>
                <a:spcPct val="80000"/>
              </a:lnSpc>
              <a:buFont typeface="Wingdings" panose="05000000000000000000" pitchFamily="2" charset="2"/>
              <a:buNone/>
            </a:pPr>
            <a:endParaRPr lang="en-US" altLang="en-US" sz="1400" dirty="0">
              <a:latin typeface="Arial" panose="020B0604020202020204" pitchFamily="34" charset="0"/>
              <a:cs typeface="Arial" panose="020B0604020202020204" pitchFamily="34" charset="0"/>
            </a:endParaRPr>
          </a:p>
          <a:p>
            <a:pPr eaLnBrk="1" hangingPunct="1">
              <a:lnSpc>
                <a:spcPct val="80000"/>
              </a:lnSpc>
            </a:pPr>
            <a:r>
              <a:rPr lang="en-US" altLang="en-US" sz="1800" dirty="0">
                <a:latin typeface="Arial" panose="020B0604020202020204" pitchFamily="34" charset="0"/>
                <a:cs typeface="Arial" panose="020B0604020202020204" pitchFamily="34" charset="0"/>
              </a:rPr>
              <a:t>5) Other persons who leave the PRCDA in which they are eligible and who are neither students or transients shall be eligible for PRC not to exceed 180 days from such departure unless an acute medical condition is still being treated.  In this instance the patient would receive care until acute condition is resolved.</a:t>
            </a:r>
          </a:p>
          <a:p>
            <a:pPr eaLnBrk="1" hangingPunct="1">
              <a:lnSpc>
                <a:spcPct val="80000"/>
              </a:lnSpc>
              <a:buFont typeface="Wingdings" panose="05000000000000000000" pitchFamily="2" charset="2"/>
              <a:buNone/>
            </a:pPr>
            <a:endParaRPr lang="en-US" altLang="en-US" sz="1600" dirty="0">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228600" y="365125"/>
            <a:ext cx="8686800" cy="1325563"/>
          </a:xfrm>
          <a:solidFill>
            <a:schemeClr val="bg1"/>
          </a:solidFill>
        </p:spPr>
        <p:txBody>
          <a:bodyPr rtlCol="0">
            <a:normAutofit/>
          </a:bodyPr>
          <a:lstStyle/>
          <a:p>
            <a:pPr algn="ctr" eaLnBrk="1" fontAlgn="auto" hangingPunct="1">
              <a:spcAft>
                <a:spcPts val="0"/>
              </a:spcAft>
              <a:defRPr/>
            </a:pPr>
            <a:r>
              <a:rPr lang="en-US" sz="3600" b="1" cap="all"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Kansas</a:t>
            </a:r>
          </a:p>
        </p:txBody>
      </p:sp>
      <p:sp>
        <p:nvSpPr>
          <p:cNvPr id="44035" name="Rectangle 3"/>
          <p:cNvSpPr>
            <a:spLocks noGrp="1" noChangeArrowheads="1"/>
          </p:cNvSpPr>
          <p:nvPr>
            <p:ph idx="1"/>
          </p:nvPr>
        </p:nvSpPr>
        <p:spPr>
          <a:xfrm>
            <a:off x="228600" y="1905000"/>
            <a:ext cx="8686800" cy="4530725"/>
          </a:xfrm>
          <a:solidFill>
            <a:schemeClr val="bg1"/>
          </a:solidFill>
        </p:spPr>
        <p:txBody>
          <a:bodyPr/>
          <a:lstStyle/>
          <a:p>
            <a:pPr eaLnBrk="1" hangingPunct="1">
              <a:lnSpc>
                <a:spcPct val="80000"/>
              </a:lnSpc>
              <a:buFont typeface="Wingdings" panose="05000000000000000000" pitchFamily="2" charset="2"/>
              <a:buNone/>
            </a:pPr>
            <a:endParaRPr lang="en-US" altLang="en-US" sz="2400" dirty="0"/>
          </a:p>
          <a:p>
            <a:pPr algn="ctr" eaLnBrk="1" hangingPunct="1">
              <a:lnSpc>
                <a:spcPct val="80000"/>
              </a:lnSpc>
              <a:buFont typeface="Wingdings" panose="05000000000000000000" pitchFamily="2" charset="2"/>
              <a:buNone/>
            </a:pPr>
            <a:r>
              <a:rPr lang="en-US" altLang="en-US" sz="2800" dirty="0">
                <a:latin typeface="Arial" panose="020B0604020202020204" pitchFamily="34" charset="0"/>
                <a:cs typeface="Arial" panose="020B0604020202020204" pitchFamily="34" charset="0"/>
              </a:rPr>
              <a:t>Purchased/Referred Care Delivery Areas</a:t>
            </a:r>
          </a:p>
          <a:p>
            <a:pPr eaLnBrk="1" hangingPunct="1">
              <a:lnSpc>
                <a:spcPct val="80000"/>
              </a:lnSpc>
              <a:buFont typeface="Wingdings" panose="05000000000000000000" pitchFamily="2" charset="2"/>
              <a:buNone/>
            </a:pPr>
            <a:endParaRPr lang="en-US" altLang="en-US" sz="2800" dirty="0">
              <a:latin typeface="Arial" panose="020B0604020202020204" pitchFamily="34" charset="0"/>
              <a:cs typeface="Arial" panose="020B0604020202020204" pitchFamily="34" charset="0"/>
            </a:endParaRPr>
          </a:p>
          <a:p>
            <a:pPr lvl="1" eaLnBrk="1" hangingPunct="1">
              <a:lnSpc>
                <a:spcPct val="80000"/>
              </a:lnSpc>
            </a:pPr>
            <a:r>
              <a:rPr lang="en-US" altLang="en-US" sz="2800" dirty="0">
                <a:latin typeface="Arial" panose="020B0604020202020204" pitchFamily="34" charset="0"/>
                <a:cs typeface="Arial" panose="020B0604020202020204" pitchFamily="34" charset="0"/>
              </a:rPr>
              <a:t>Kansas Service Units</a:t>
            </a:r>
          </a:p>
          <a:p>
            <a:pPr lvl="2" eaLnBrk="1" hangingPunct="1">
              <a:lnSpc>
                <a:spcPct val="80000"/>
              </a:lnSpc>
            </a:pPr>
            <a:r>
              <a:rPr lang="en-US" altLang="en-US" sz="2800" dirty="0">
                <a:latin typeface="Arial" panose="020B0604020202020204" pitchFamily="34" charset="0"/>
                <a:cs typeface="Arial" panose="020B0604020202020204" pitchFamily="34" charset="0"/>
              </a:rPr>
              <a:t> Haskell </a:t>
            </a:r>
          </a:p>
          <a:p>
            <a:pPr lvl="2" eaLnBrk="1" hangingPunct="1">
              <a:lnSpc>
                <a:spcPct val="80000"/>
              </a:lnSpc>
            </a:pPr>
            <a:r>
              <a:rPr lang="en-US" altLang="en-US" sz="2800" dirty="0">
                <a:latin typeface="Arial" panose="020B0604020202020204" pitchFamily="34" charset="0"/>
                <a:cs typeface="Arial" panose="020B0604020202020204" pitchFamily="34" charset="0"/>
              </a:rPr>
              <a:t> Holton</a:t>
            </a:r>
          </a:p>
          <a:p>
            <a:pPr lvl="3" eaLnBrk="1" hangingPunct="1">
              <a:lnSpc>
                <a:spcPct val="80000"/>
              </a:lnSpc>
            </a:pPr>
            <a:r>
              <a:rPr lang="en-US" altLang="en-US" sz="2800" dirty="0">
                <a:latin typeface="Arial" panose="020B0604020202020204" pitchFamily="34" charset="0"/>
                <a:cs typeface="Arial" panose="020B0604020202020204" pitchFamily="34" charset="0"/>
              </a:rPr>
              <a:t> 	Tribal and Federal Programs</a:t>
            </a:r>
          </a:p>
          <a:p>
            <a:pPr eaLnBrk="1" hangingPunct="1">
              <a:lnSpc>
                <a:spcPct val="80000"/>
              </a:lnSpc>
            </a:pPr>
            <a:endParaRPr lang="en-US" altLang="en-US" sz="2400" dirty="0"/>
          </a:p>
          <a:p>
            <a:pPr eaLnBrk="1" hangingPunct="1">
              <a:lnSpc>
                <a:spcPct val="80000"/>
              </a:lnSpc>
              <a:buFont typeface="Wingdings" panose="05000000000000000000" pitchFamily="2" charset="2"/>
              <a:buNone/>
            </a:pPr>
            <a:endParaRPr lang="en-US" altLang="en-US" sz="2000" dirty="0"/>
          </a:p>
          <a:p>
            <a:pPr eaLnBrk="1" hangingPunct="1">
              <a:lnSpc>
                <a:spcPct val="80000"/>
              </a:lnSpc>
              <a:buFont typeface="Wingdings" panose="05000000000000000000" pitchFamily="2" charset="2"/>
              <a:buNone/>
            </a:pP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buFont typeface="Wingdings" panose="05000000000000000000" pitchFamily="2" charset="2"/>
              <a:buNone/>
            </a:pPr>
            <a:endParaRPr lang="en-US" altLang="en-US" sz="24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304800" y="304800"/>
            <a:ext cx="8458200" cy="1139825"/>
          </a:xfrm>
          <a:solidFill>
            <a:schemeClr val="bg1"/>
          </a:solidFill>
        </p:spPr>
        <p:txBody>
          <a:bodyPr rtlCol="0">
            <a:norm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 Texas</a:t>
            </a:r>
          </a:p>
        </p:txBody>
      </p:sp>
      <p:sp>
        <p:nvSpPr>
          <p:cNvPr id="382979" name="Rectangle 3"/>
          <p:cNvSpPr>
            <a:spLocks noGrp="1" noChangeArrowheads="1"/>
          </p:cNvSpPr>
          <p:nvPr>
            <p:ph idx="1"/>
          </p:nvPr>
        </p:nvSpPr>
        <p:spPr>
          <a:xfrm>
            <a:off x="304800" y="1600200"/>
            <a:ext cx="8458200" cy="4530725"/>
          </a:xfrm>
          <a:solidFill>
            <a:schemeClr val="bg1"/>
          </a:solidFill>
        </p:spPr>
        <p:txBody>
          <a:bodyPr rtlCol="0">
            <a:normAutofit/>
          </a:bodyPr>
          <a:lstStyle/>
          <a:p>
            <a:pPr eaLnBrk="1" fontAlgn="auto" hangingPunct="1">
              <a:lnSpc>
                <a:spcPct val="80000"/>
              </a:lnSpc>
              <a:spcAft>
                <a:spcPts val="0"/>
              </a:spcAft>
              <a:buFont typeface="Wingdings" panose="05000000000000000000" pitchFamily="2" charset="2"/>
              <a:buNone/>
              <a:defRPr/>
            </a:pPr>
            <a:endParaRPr lang="en-US" sz="2400" dirty="0">
              <a:latin typeface="Arial Rounded MT Bold" pitchFamily="34" charset="0"/>
            </a:endParaRPr>
          </a:p>
          <a:p>
            <a:pPr eaLnBrk="1" fontAlgn="auto" hangingPunct="1">
              <a:lnSpc>
                <a:spcPct val="80000"/>
              </a:lnSpc>
              <a:spcAft>
                <a:spcPts val="0"/>
              </a:spcAft>
              <a:buFont typeface="Wingdings" panose="05000000000000000000" pitchFamily="2" charset="2"/>
              <a:buNone/>
              <a:defRPr/>
            </a:pPr>
            <a:r>
              <a:rPr lang="en-US" sz="2400" dirty="0">
                <a:latin typeface="Arial" panose="020B0604020202020204" pitchFamily="34" charset="0"/>
                <a:cs typeface="Arial" panose="020B0604020202020204" pitchFamily="34" charset="0"/>
              </a:rPr>
              <a:t>Purchased/Referred Care Delivery Area</a:t>
            </a:r>
          </a:p>
          <a:p>
            <a:pPr eaLnBrk="1" fontAlgn="auto" hangingPunct="1">
              <a:lnSpc>
                <a:spcPct val="80000"/>
              </a:lnSpc>
              <a:spcAft>
                <a:spcPts val="0"/>
              </a:spcAft>
              <a:buFont typeface="Wingdings" panose="05000000000000000000" pitchFamily="2" charset="2"/>
              <a:buNone/>
              <a:defRPr/>
            </a:pPr>
            <a:endParaRPr lang="en-US" sz="2400" dirty="0">
              <a:latin typeface="Arial" panose="020B0604020202020204" pitchFamily="34" charset="0"/>
              <a:cs typeface="Arial" panose="020B0604020202020204" pitchFamily="34" charset="0"/>
            </a:endParaRPr>
          </a:p>
          <a:p>
            <a:pPr eaLnBrk="1" fontAlgn="auto" hangingPunct="1">
              <a:lnSpc>
                <a:spcPct val="80000"/>
              </a:lnSpc>
              <a:spcAft>
                <a:spcPts val="0"/>
              </a:spcAft>
              <a:defRPr/>
            </a:pPr>
            <a:r>
              <a:rPr lang="en-US" sz="2400" dirty="0">
                <a:latin typeface="Arial" panose="020B0604020202020204" pitchFamily="34" charset="0"/>
                <a:cs typeface="Arial" panose="020B0604020202020204" pitchFamily="34" charset="0"/>
              </a:rPr>
              <a:t>Texas Service Unit – Eagle Pass</a:t>
            </a:r>
          </a:p>
          <a:p>
            <a:pPr eaLnBrk="1" fontAlgn="auto" hangingPunct="1">
              <a:lnSpc>
                <a:spcPct val="80000"/>
              </a:lnSpc>
              <a:spcAft>
                <a:spcPts val="0"/>
              </a:spcAft>
              <a:buFont typeface="Wingdings" panose="05000000000000000000" pitchFamily="2" charset="2"/>
              <a:buNone/>
              <a:defRPr/>
            </a:pPr>
            <a:r>
              <a:rPr lang="en-US" sz="2400" dirty="0">
                <a:latin typeface="Arial" panose="020B0604020202020204" pitchFamily="34" charset="0"/>
                <a:cs typeface="Arial" panose="020B0604020202020204" pitchFamily="34" charset="0"/>
              </a:rPr>
              <a:t>		Tribal CHS Program</a:t>
            </a:r>
          </a:p>
          <a:p>
            <a:pPr eaLnBrk="1" fontAlgn="auto" hangingPunct="1">
              <a:lnSpc>
                <a:spcPct val="80000"/>
              </a:lnSpc>
              <a:spcAft>
                <a:spcPts val="0"/>
              </a:spcAft>
              <a:buFont typeface="Wingdings" panose="05000000000000000000" pitchFamily="2" charset="2"/>
              <a:buNone/>
              <a:defRPr/>
            </a:pPr>
            <a:r>
              <a:rPr lang="en-US" sz="2400" dirty="0">
                <a:latin typeface="Arial" panose="020B0604020202020204" pitchFamily="34" charset="0"/>
                <a:cs typeface="Arial" panose="020B0604020202020204" pitchFamily="34" charset="0"/>
              </a:rPr>
              <a:t>		Kickapoo Traditional Tribe Of Texas </a:t>
            </a:r>
          </a:p>
          <a:p>
            <a:pPr eaLnBrk="1" fontAlgn="auto" hangingPunct="1">
              <a:lnSpc>
                <a:spcPct val="80000"/>
              </a:lnSpc>
              <a:spcAft>
                <a:spcPts val="0"/>
              </a:spcAft>
              <a:buFont typeface="Wingdings" panose="05000000000000000000" pitchFamily="2" charset="2"/>
              <a:buNone/>
              <a:defRPr/>
            </a:pP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Nick Gonzales, Director</a:t>
            </a:r>
            <a:r>
              <a:rPr lang="en-US" sz="2000" b="1"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eaLnBrk="1" fontAlgn="auto" hangingPunct="1">
              <a:lnSpc>
                <a:spcPct val="80000"/>
              </a:lnSpc>
              <a:spcAft>
                <a:spcPts val="0"/>
              </a:spcAft>
              <a:buFont typeface="Wingdings" panose="05000000000000000000" pitchFamily="2" charset="2"/>
              <a:buNone/>
              <a:defRPr/>
            </a:pPr>
            <a:r>
              <a:rPr lang="en-US" sz="2000" dirty="0">
                <a:latin typeface="Arial" panose="020B0604020202020204" pitchFamily="34" charset="0"/>
                <a:cs typeface="Arial" panose="020B0604020202020204" pitchFamily="34" charset="0"/>
              </a:rPr>
              <a:t>			Eagle Pass, TX 78852 </a:t>
            </a:r>
          </a:p>
          <a:p>
            <a:pPr eaLnBrk="1" fontAlgn="auto" hangingPunct="1">
              <a:lnSpc>
                <a:spcPct val="80000"/>
              </a:lnSpc>
              <a:spcAft>
                <a:spcPts val="0"/>
              </a:spcAft>
              <a:buFont typeface="Wingdings" panose="05000000000000000000" pitchFamily="2" charset="2"/>
              <a:buNone/>
              <a:defRPr/>
            </a:pPr>
            <a:r>
              <a:rPr lang="en-US" sz="2000" dirty="0">
                <a:latin typeface="Arial" panose="020B0604020202020204" pitchFamily="34" charset="0"/>
                <a:cs typeface="Arial" panose="020B0604020202020204" pitchFamily="34" charset="0"/>
              </a:rPr>
              <a:t>			(830) 757-0322 Direct </a:t>
            </a:r>
          </a:p>
          <a:p>
            <a:pPr eaLnBrk="1" fontAlgn="auto" hangingPunct="1">
              <a:lnSpc>
                <a:spcPct val="80000"/>
              </a:lnSpc>
              <a:spcAft>
                <a:spcPts val="0"/>
              </a:spcAft>
              <a:buFont typeface="Wingdings" panose="05000000000000000000" pitchFamily="2" charset="2"/>
              <a:buNone/>
              <a:defRPr/>
            </a:pPr>
            <a:r>
              <a:rPr lang="en-US" sz="2000" dirty="0">
                <a:latin typeface="Arial" panose="020B0604020202020204" pitchFamily="34" charset="0"/>
                <a:cs typeface="Arial" panose="020B0604020202020204" pitchFamily="34" charset="0"/>
              </a:rPr>
              <a:t>			(830) 757-9228 Fax </a:t>
            </a:r>
          </a:p>
          <a:p>
            <a:pPr eaLnBrk="1" fontAlgn="auto" hangingPunct="1">
              <a:lnSpc>
                <a:spcPct val="80000"/>
              </a:lnSpc>
              <a:spcAft>
                <a:spcPts val="0"/>
              </a:spcAft>
              <a:buFont typeface="Wingdings" panose="05000000000000000000" pitchFamily="2" charset="2"/>
              <a:buNone/>
              <a:defRPr/>
            </a:pPr>
            <a:r>
              <a:rPr lang="en-US" sz="2000" dirty="0">
                <a:latin typeface="Arial Rounded MT Bold" pitchFamily="34" charset="0"/>
              </a:rPr>
              <a:t>	</a:t>
            </a:r>
          </a:p>
          <a:p>
            <a:pPr marL="0" indent="0" eaLnBrk="1" fontAlgn="auto" hangingPunct="1">
              <a:lnSpc>
                <a:spcPct val="80000"/>
              </a:lnSpc>
              <a:spcAft>
                <a:spcPts val="0"/>
              </a:spcAft>
              <a:buFont typeface="Wingdings" panose="05000000000000000000" pitchFamily="2" charset="2"/>
              <a:buNone/>
              <a:defRPr/>
            </a:pPr>
            <a:endParaRPr lang="en-US" sz="2400" dirty="0"/>
          </a:p>
          <a:p>
            <a:pPr eaLnBrk="1" fontAlgn="auto" hangingPunct="1">
              <a:lnSpc>
                <a:spcPct val="80000"/>
              </a:lnSpc>
              <a:spcAft>
                <a:spcPts val="0"/>
              </a:spcAft>
              <a:buFont typeface="Wingdings" panose="05000000000000000000" pitchFamily="2" charset="2"/>
              <a:buNone/>
              <a:defRPr/>
            </a:pPr>
            <a:endParaRPr lang="en-US" sz="2000" dirty="0"/>
          </a:p>
          <a:p>
            <a:pPr eaLnBrk="1" fontAlgn="auto" hangingPunct="1">
              <a:lnSpc>
                <a:spcPct val="80000"/>
              </a:lnSpc>
              <a:spcAft>
                <a:spcPts val="0"/>
              </a:spcAft>
              <a:buFont typeface="Wingdings" panose="05000000000000000000" pitchFamily="2" charset="2"/>
              <a:buNone/>
              <a:defRPr/>
            </a:pPr>
            <a:endParaRPr lang="en-US" sz="2000" dirty="0"/>
          </a:p>
          <a:p>
            <a:pPr eaLnBrk="1" fontAlgn="auto" hangingPunct="1">
              <a:lnSpc>
                <a:spcPct val="80000"/>
              </a:lnSpc>
              <a:spcAft>
                <a:spcPts val="0"/>
              </a:spcAft>
              <a:defRPr/>
            </a:pPr>
            <a:endParaRPr lang="en-US" sz="2000" dirty="0"/>
          </a:p>
          <a:p>
            <a:pPr eaLnBrk="1" fontAlgn="auto" hangingPunct="1">
              <a:lnSpc>
                <a:spcPct val="80000"/>
              </a:lnSpc>
              <a:spcAft>
                <a:spcPts val="0"/>
              </a:spcAft>
              <a:defRPr/>
            </a:pPr>
            <a:endParaRPr lang="en-US" sz="2000" dirty="0"/>
          </a:p>
          <a:p>
            <a:pPr eaLnBrk="1" fontAlgn="auto" hangingPunct="1">
              <a:lnSpc>
                <a:spcPct val="80000"/>
              </a:lnSpc>
              <a:spcAft>
                <a:spcPts val="0"/>
              </a:spcAft>
              <a:buFont typeface="Wingdings" panose="05000000000000000000" pitchFamily="2" charset="2"/>
              <a:buNone/>
              <a:defRPr/>
            </a:pPr>
            <a:endParaRPr lang="en-US" sz="24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22</a:t>
            </a:fld>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57200" y="365125"/>
            <a:ext cx="8229600" cy="1325563"/>
          </a:xfrm>
          <a:solidFill>
            <a:schemeClr val="bg1"/>
          </a:solidFill>
        </p:spPr>
        <p:txBody>
          <a:bodyPr rtlCol="0">
            <a:normAutofit/>
          </a:bodyPr>
          <a:lstStyle/>
          <a:p>
            <a:pPr algn="ctr" eaLnBrk="1" fontAlgn="auto" hangingPunct="1">
              <a:spcAft>
                <a:spcPts val="0"/>
              </a:spcAft>
              <a:defRPr/>
            </a:pPr>
            <a:r>
              <a:rPr lang="en-US" dirty="0">
                <a:latin typeface="Arial Rounded MT Bold" pitchFamily="34" charset="0"/>
              </a:rPr>
              <a:t>Oklahoma</a:t>
            </a:r>
          </a:p>
        </p:txBody>
      </p:sp>
      <p:sp>
        <p:nvSpPr>
          <p:cNvPr id="69635" name="Rectangle 3"/>
          <p:cNvSpPr>
            <a:spLocks noGrp="1" noChangeArrowheads="1"/>
          </p:cNvSpPr>
          <p:nvPr>
            <p:ph idx="1"/>
          </p:nvPr>
        </p:nvSpPr>
        <p:spPr>
          <a:xfrm>
            <a:off x="457200" y="1825625"/>
            <a:ext cx="8229600" cy="4351338"/>
          </a:xfrm>
          <a:solidFill>
            <a:schemeClr val="bg1"/>
          </a:solidFill>
        </p:spPr>
        <p:txBody>
          <a:bodyPr/>
          <a:lstStyle/>
          <a:p>
            <a:pPr eaLnBrk="1" hangingPunct="1"/>
            <a:endParaRPr lang="en-US" altLang="en-US" sz="3200" dirty="0">
              <a:latin typeface="Arial Rounded MT Bold" panose="020F0704030504030204" pitchFamily="34" charset="0"/>
            </a:endParaRPr>
          </a:p>
          <a:p>
            <a:pPr eaLnBrk="1" hangingPunct="1"/>
            <a:r>
              <a:rPr lang="en-US" altLang="en-US" sz="3200" dirty="0">
                <a:latin typeface="Arial Rounded MT Bold" panose="020F0704030504030204" pitchFamily="34" charset="0"/>
              </a:rPr>
              <a:t>Purchased/Referred Care Delivery Area</a:t>
            </a:r>
          </a:p>
          <a:p>
            <a:pPr eaLnBrk="1" hangingPunct="1">
              <a:buFont typeface="Wingdings" panose="05000000000000000000" pitchFamily="2" charset="2"/>
              <a:buNone/>
            </a:pPr>
            <a:endParaRPr lang="en-US" altLang="en-US" sz="3200" dirty="0">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23</a:t>
            </a:fld>
            <a:endParaRPr lang="en-US" altLang="en-US" dirty="0"/>
          </a:p>
        </p:txBody>
      </p:sp>
    </p:spTree>
    <p:extLst>
      <p:ext uri="{BB962C8B-B14F-4D97-AF65-F5344CB8AC3E}">
        <p14:creationId xmlns:p14="http://schemas.microsoft.com/office/powerpoint/2010/main" val="147274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981200"/>
            <a:ext cx="685800" cy="369332"/>
          </a:xfrm>
          <a:prstGeom prst="rect">
            <a:avLst/>
          </a:prstGeom>
          <a:noFill/>
        </p:spPr>
        <p:txBody>
          <a:bodyPr wrap="square" rtlCol="0">
            <a:spAutoFit/>
          </a:bodyPr>
          <a:lstStyle/>
          <a:p>
            <a:r>
              <a:rPr lang="en-US" dirty="0"/>
              <a:t>-</a:t>
            </a:r>
            <a:r>
              <a:rPr lang="en-US" sz="1000" dirty="0">
                <a:latin typeface="Arial" panose="020B0604020202020204" pitchFamily="34" charset="0"/>
                <a:cs typeface="Arial" panose="020B0604020202020204" pitchFamily="34" charset="0"/>
              </a:rPr>
              <a:t>Federal</a:t>
            </a:r>
          </a:p>
        </p:txBody>
      </p:sp>
      <p:sp>
        <p:nvSpPr>
          <p:cNvPr id="6" name="TextBox 5"/>
          <p:cNvSpPr txBox="1"/>
          <p:nvPr/>
        </p:nvSpPr>
        <p:spPr>
          <a:xfrm>
            <a:off x="1981200" y="2299249"/>
            <a:ext cx="685800" cy="369332"/>
          </a:xfrm>
          <a:prstGeom prst="rect">
            <a:avLst/>
          </a:prstGeom>
          <a:noFill/>
        </p:spPr>
        <p:txBody>
          <a:bodyPr wrap="square" rtlCol="0">
            <a:spAutoFit/>
          </a:bodyPr>
          <a:lstStyle/>
          <a:p>
            <a:r>
              <a:rPr lang="en-US" dirty="0"/>
              <a:t>-</a:t>
            </a:r>
            <a:r>
              <a:rPr lang="en-US" sz="1000" dirty="0">
                <a:latin typeface="Arial" panose="020B0604020202020204" pitchFamily="34" charset="0"/>
                <a:cs typeface="Arial" panose="020B0604020202020204" pitchFamily="34" charset="0"/>
              </a:rPr>
              <a:t>Federal</a:t>
            </a:r>
          </a:p>
        </p:txBody>
      </p:sp>
      <p:sp>
        <p:nvSpPr>
          <p:cNvPr id="7" name="TextBox 6"/>
          <p:cNvSpPr txBox="1"/>
          <p:nvPr/>
        </p:nvSpPr>
        <p:spPr>
          <a:xfrm>
            <a:off x="2057400" y="2564747"/>
            <a:ext cx="685800" cy="369332"/>
          </a:xfrm>
          <a:prstGeom prst="rect">
            <a:avLst/>
          </a:prstGeom>
          <a:noFill/>
        </p:spPr>
        <p:txBody>
          <a:bodyPr wrap="square" rtlCol="0">
            <a:spAutoFit/>
          </a:bodyPr>
          <a:lstStyle/>
          <a:p>
            <a:r>
              <a:rPr lang="en-US" dirty="0"/>
              <a:t>-</a:t>
            </a:r>
            <a:r>
              <a:rPr lang="en-US" sz="1000" dirty="0">
                <a:latin typeface="Arial" panose="020B0604020202020204" pitchFamily="34" charset="0"/>
                <a:cs typeface="Arial" panose="020B0604020202020204" pitchFamily="34" charset="0"/>
              </a:rPr>
              <a:t>Federal</a:t>
            </a:r>
          </a:p>
        </p:txBody>
      </p:sp>
      <p:sp>
        <p:nvSpPr>
          <p:cNvPr id="8" name="TextBox 7"/>
          <p:cNvSpPr txBox="1"/>
          <p:nvPr/>
        </p:nvSpPr>
        <p:spPr>
          <a:xfrm>
            <a:off x="2103783" y="2855259"/>
            <a:ext cx="685800" cy="369332"/>
          </a:xfrm>
          <a:prstGeom prst="rect">
            <a:avLst/>
          </a:prstGeom>
          <a:noFill/>
        </p:spPr>
        <p:txBody>
          <a:bodyPr wrap="square" rtlCol="0">
            <a:spAutoFit/>
          </a:bodyPr>
          <a:lstStyle/>
          <a:p>
            <a:r>
              <a:rPr lang="en-US" dirty="0"/>
              <a:t>-</a:t>
            </a:r>
            <a:r>
              <a:rPr lang="en-US" sz="1000" dirty="0">
                <a:latin typeface="Arial" panose="020B0604020202020204" pitchFamily="34" charset="0"/>
                <a:cs typeface="Arial" panose="020B0604020202020204" pitchFamily="34" charset="0"/>
              </a:rPr>
              <a:t>Federal</a:t>
            </a:r>
          </a:p>
        </p:txBody>
      </p:sp>
      <p:sp>
        <p:nvSpPr>
          <p:cNvPr id="9" name="TextBox 8"/>
          <p:cNvSpPr txBox="1"/>
          <p:nvPr/>
        </p:nvSpPr>
        <p:spPr>
          <a:xfrm>
            <a:off x="2156792" y="3119441"/>
            <a:ext cx="685800" cy="369332"/>
          </a:xfrm>
          <a:prstGeom prst="rect">
            <a:avLst/>
          </a:prstGeom>
          <a:noFill/>
        </p:spPr>
        <p:txBody>
          <a:bodyPr wrap="square" rtlCol="0">
            <a:spAutoFit/>
          </a:bodyPr>
          <a:lstStyle/>
          <a:p>
            <a:r>
              <a:rPr lang="en-US" dirty="0"/>
              <a:t>-</a:t>
            </a:r>
            <a:r>
              <a:rPr lang="en-US" sz="1000" dirty="0">
                <a:latin typeface="Arial" panose="020B0604020202020204" pitchFamily="34" charset="0"/>
                <a:cs typeface="Arial" panose="020B0604020202020204" pitchFamily="34" charset="0"/>
              </a:rPr>
              <a:t>Federal</a:t>
            </a:r>
          </a:p>
        </p:txBody>
      </p:sp>
      <p:sp>
        <p:nvSpPr>
          <p:cNvPr id="10" name="TextBox 9"/>
          <p:cNvSpPr txBox="1"/>
          <p:nvPr/>
        </p:nvSpPr>
        <p:spPr>
          <a:xfrm>
            <a:off x="2209800" y="3381147"/>
            <a:ext cx="685800" cy="369332"/>
          </a:xfrm>
          <a:prstGeom prst="rect">
            <a:avLst/>
          </a:prstGeom>
          <a:noFill/>
        </p:spPr>
        <p:txBody>
          <a:bodyPr wrap="square" rtlCol="0">
            <a:spAutoFit/>
          </a:bodyPr>
          <a:lstStyle/>
          <a:p>
            <a:r>
              <a:rPr lang="en-US" dirty="0"/>
              <a:t>-</a:t>
            </a:r>
            <a:r>
              <a:rPr lang="en-US" sz="1000" dirty="0">
                <a:latin typeface="Arial" panose="020B0604020202020204" pitchFamily="34" charset="0"/>
                <a:cs typeface="Arial" panose="020B0604020202020204" pitchFamily="34" charset="0"/>
              </a:rPr>
              <a:t>Federal</a:t>
            </a:r>
          </a:p>
        </p:txBody>
      </p:sp>
      <p:sp>
        <p:nvSpPr>
          <p:cNvPr id="11" name="TextBox 10"/>
          <p:cNvSpPr txBox="1"/>
          <p:nvPr/>
        </p:nvSpPr>
        <p:spPr>
          <a:xfrm>
            <a:off x="2403613" y="3668343"/>
            <a:ext cx="685800" cy="369332"/>
          </a:xfrm>
          <a:prstGeom prst="rect">
            <a:avLst/>
          </a:prstGeom>
          <a:noFill/>
        </p:spPr>
        <p:txBody>
          <a:bodyPr wrap="square" rtlCol="0">
            <a:spAutoFit/>
          </a:bodyPr>
          <a:lstStyle/>
          <a:p>
            <a:r>
              <a:rPr lang="en-US" dirty="0"/>
              <a:t>-</a:t>
            </a:r>
            <a:r>
              <a:rPr lang="en-US" sz="1000" dirty="0">
                <a:latin typeface="Arial" panose="020B0604020202020204" pitchFamily="34" charset="0"/>
                <a:cs typeface="Arial" panose="020B0604020202020204" pitchFamily="34" charset="0"/>
              </a:rPr>
              <a:t>Tribal</a:t>
            </a:r>
          </a:p>
        </p:txBody>
      </p:sp>
      <p:sp>
        <p:nvSpPr>
          <p:cNvPr id="12" name="TextBox 11"/>
          <p:cNvSpPr txBox="1"/>
          <p:nvPr/>
        </p:nvSpPr>
        <p:spPr>
          <a:xfrm>
            <a:off x="2595770" y="3943160"/>
            <a:ext cx="685800" cy="369332"/>
          </a:xfrm>
          <a:prstGeom prst="rect">
            <a:avLst/>
          </a:prstGeom>
          <a:noFill/>
        </p:spPr>
        <p:txBody>
          <a:bodyPr wrap="square" rtlCol="0">
            <a:spAutoFit/>
          </a:bodyPr>
          <a:lstStyle/>
          <a:p>
            <a:r>
              <a:rPr lang="en-US" dirty="0"/>
              <a:t>-</a:t>
            </a:r>
            <a:r>
              <a:rPr lang="en-US" sz="1000" dirty="0">
                <a:latin typeface="Arial" panose="020B0604020202020204" pitchFamily="34" charset="0"/>
                <a:cs typeface="Arial" panose="020B0604020202020204" pitchFamily="34" charset="0"/>
              </a:rPr>
              <a:t>Tribal</a:t>
            </a:r>
          </a:p>
        </p:txBody>
      </p:sp>
      <p:sp>
        <p:nvSpPr>
          <p:cNvPr id="4" name="Rectangle 3"/>
          <p:cNvSpPr/>
          <p:nvPr/>
        </p:nvSpPr>
        <p:spPr>
          <a:xfrm>
            <a:off x="2755127" y="4276258"/>
            <a:ext cx="54854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-Tribal</a:t>
            </a:r>
          </a:p>
        </p:txBody>
      </p:sp>
      <p:sp>
        <p:nvSpPr>
          <p:cNvPr id="5" name="Rectangle 4"/>
          <p:cNvSpPr/>
          <p:nvPr/>
        </p:nvSpPr>
        <p:spPr>
          <a:xfrm>
            <a:off x="2713475" y="4548908"/>
            <a:ext cx="54854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-Tribal</a:t>
            </a:r>
          </a:p>
        </p:txBody>
      </p:sp>
      <p:sp>
        <p:nvSpPr>
          <p:cNvPr id="13" name="Rectangle 12"/>
          <p:cNvSpPr/>
          <p:nvPr/>
        </p:nvSpPr>
        <p:spPr>
          <a:xfrm>
            <a:off x="2522220" y="4836104"/>
            <a:ext cx="54854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-Tribal</a:t>
            </a:r>
          </a:p>
        </p:txBody>
      </p:sp>
      <p:sp>
        <p:nvSpPr>
          <p:cNvPr id="14" name="Rectangle 13"/>
          <p:cNvSpPr/>
          <p:nvPr/>
        </p:nvSpPr>
        <p:spPr>
          <a:xfrm>
            <a:off x="2343136" y="5220207"/>
            <a:ext cx="54854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-Tribal</a:t>
            </a:r>
          </a:p>
        </p:txBody>
      </p:sp>
      <p:pic>
        <p:nvPicPr>
          <p:cNvPr id="15" name="Content Placeholder 1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74" y="654133"/>
            <a:ext cx="9176207" cy="5669280"/>
          </a:xfrm>
        </p:spPr>
      </p:pic>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24</a:t>
            </a:fld>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0" y="1600200"/>
            <a:ext cx="381000" cy="228600"/>
          </a:xfrm>
        </p:spPr>
        <p:txBody>
          <a:bodyPr/>
          <a:lstStyle/>
          <a:p>
            <a:endParaRPr lang="en-US" dirty="0">
              <a:solidFill>
                <a:schemeClr val="accent4">
                  <a:lumMod val="20000"/>
                  <a:lumOff val="80000"/>
                </a:schemeClr>
              </a:solidFill>
            </a:endParaRPr>
          </a:p>
        </p:txBody>
      </p:sp>
      <p:pic>
        <p:nvPicPr>
          <p:cNvPr id="4" name="Picture 3"/>
          <p:cNvPicPr>
            <a:picLocks noChangeAspect="1"/>
          </p:cNvPicPr>
          <p:nvPr/>
        </p:nvPicPr>
        <p:blipFill>
          <a:blip r:embed="rId2"/>
          <a:stretch>
            <a:fillRect/>
          </a:stretch>
        </p:blipFill>
        <p:spPr>
          <a:xfrm>
            <a:off x="457200" y="1828800"/>
            <a:ext cx="8210550" cy="4495369"/>
          </a:xfrm>
          <a:prstGeom prst="rect">
            <a:avLst/>
          </a:prstGeom>
        </p:spPr>
      </p:pic>
      <p:sp>
        <p:nvSpPr>
          <p:cNvPr id="3" name="Subtitle 2"/>
          <p:cNvSpPr>
            <a:spLocks noGrp="1"/>
          </p:cNvSpPr>
          <p:nvPr>
            <p:ph type="subTitle" idx="1"/>
          </p:nvPr>
        </p:nvSpPr>
        <p:spPr>
          <a:xfrm>
            <a:off x="9296400" y="5562600"/>
            <a:ext cx="259082" cy="655319"/>
          </a:xfrm>
        </p:spPr>
        <p:txBody>
          <a:bodyPr/>
          <a:lstStyle/>
          <a:p>
            <a:endParaRPr lang="en-US" dirty="0"/>
          </a:p>
        </p:txBody>
      </p:sp>
      <p:sp>
        <p:nvSpPr>
          <p:cNvPr id="5" name="TextBox 4"/>
          <p:cNvSpPr txBox="1"/>
          <p:nvPr/>
        </p:nvSpPr>
        <p:spPr>
          <a:xfrm>
            <a:off x="838200" y="351472"/>
            <a:ext cx="7696200" cy="1200329"/>
          </a:xfrm>
          <a:prstGeom prst="rect">
            <a:avLst/>
          </a:prstGeom>
          <a:solidFill>
            <a:schemeClr val="bg1"/>
          </a:solidFill>
        </p:spPr>
        <p:txBody>
          <a:bodyPr wrap="square" rtlCol="0">
            <a:spAutoFit/>
          </a:bodyPr>
          <a:lstStyle/>
          <a:p>
            <a:pPr algn="ctr"/>
            <a:r>
              <a:rPr lang="en-US" sz="3600" dirty="0">
                <a:latin typeface="Arial Rounded MT Bold" panose="020F0704030504030204" pitchFamily="34" charset="0"/>
                <a:ea typeface="+mj-ea"/>
                <a:cs typeface="+mj-cs"/>
              </a:rPr>
              <a:t>Quick find in PRC Delivery Area Directory (Ctrl + F)</a:t>
            </a:r>
            <a:endParaRPr lang="en-US" sz="3600" dirty="0">
              <a:latin typeface="Arial Rounded MT Bold" panose="020F0704030504030204" pitchFamily="34" charset="0"/>
            </a:endParaRPr>
          </a:p>
        </p:txBody>
      </p:sp>
      <p:sp>
        <p:nvSpPr>
          <p:cNvPr id="6" name="Slide Number Placeholder 5"/>
          <p:cNvSpPr>
            <a:spLocks noGrp="1"/>
          </p:cNvSpPr>
          <p:nvPr>
            <p:ph type="sldNum" sz="quarter" idx="12"/>
          </p:nvPr>
        </p:nvSpPr>
        <p:spPr/>
        <p:txBody>
          <a:bodyPr/>
          <a:lstStyle/>
          <a:p>
            <a:pPr>
              <a:defRPr/>
            </a:pPr>
            <a:fld id="{384CFC63-49A7-4AC4-9CA3-693EBD00DD51}" type="slidenum">
              <a:rPr lang="en-US" altLang="en-US" smtClean="0"/>
              <a:pPr>
                <a:defRPr/>
              </a:pPr>
              <a:t>25</a:t>
            </a:fld>
            <a:endParaRPr lang="en-US" altLang="en-US" dirty="0"/>
          </a:p>
        </p:txBody>
      </p:sp>
    </p:spTree>
    <p:extLst>
      <p:ext uri="{BB962C8B-B14F-4D97-AF65-F5344CB8AC3E}">
        <p14:creationId xmlns:p14="http://schemas.microsoft.com/office/powerpoint/2010/main" val="114380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57200" y="365125"/>
            <a:ext cx="8229600" cy="1325563"/>
          </a:xfrm>
          <a:solidFill>
            <a:schemeClr val="bg1"/>
          </a:solidFill>
        </p:spPr>
        <p:txBody>
          <a:bodyPr rtlCol="0">
            <a:normAutofit/>
          </a:bodyPr>
          <a:lstStyle/>
          <a:p>
            <a:pPr algn="ctr" eaLnBrk="1" fontAlgn="auto" hangingPunct="1">
              <a:spcAft>
                <a:spcPts val="0"/>
              </a:spcAft>
              <a:defRPr/>
            </a:pPr>
            <a:r>
              <a:rPr lang="en-US" cap="all" dirty="0">
                <a:latin typeface="Arial Rounded MT Bold" pitchFamily="34" charset="0"/>
              </a:rPr>
              <a:t>Shawnee</a:t>
            </a:r>
            <a:endParaRPr lang="en-US" dirty="0">
              <a:latin typeface="Arial Rounded MT Bold" pitchFamily="34" charset="0"/>
            </a:endParaRPr>
          </a:p>
        </p:txBody>
      </p:sp>
      <p:sp>
        <p:nvSpPr>
          <p:cNvPr id="69635" name="Rectangle 3"/>
          <p:cNvSpPr>
            <a:spLocks noGrp="1" noChangeArrowheads="1"/>
          </p:cNvSpPr>
          <p:nvPr>
            <p:ph idx="1"/>
          </p:nvPr>
        </p:nvSpPr>
        <p:spPr>
          <a:xfrm>
            <a:off x="457200" y="1825625"/>
            <a:ext cx="8229600" cy="4351338"/>
          </a:xfrm>
          <a:solidFill>
            <a:schemeClr val="bg1"/>
          </a:solidFill>
        </p:spPr>
        <p:txBody>
          <a:bodyPr/>
          <a:lstStyle/>
          <a:p>
            <a:pPr eaLnBrk="1" hangingPunct="1"/>
            <a:endParaRPr lang="en-US" altLang="en-US" sz="3200" dirty="0">
              <a:latin typeface="Arial Rounded MT Bold" panose="020F0704030504030204" pitchFamily="34" charset="0"/>
            </a:endParaRPr>
          </a:p>
          <a:p>
            <a:pPr eaLnBrk="1" hangingPunct="1"/>
            <a:r>
              <a:rPr lang="en-US" altLang="en-US" sz="3200" dirty="0">
                <a:latin typeface="Arial Rounded MT Bold" panose="020F0704030504030204" pitchFamily="34" charset="0"/>
              </a:rPr>
              <a:t>Purchased/Referred Care Delivery Area</a:t>
            </a:r>
          </a:p>
          <a:p>
            <a:pPr eaLnBrk="1" hangingPunct="1">
              <a:buFont typeface="Wingdings" panose="05000000000000000000" pitchFamily="2" charset="2"/>
              <a:buNone/>
            </a:pPr>
            <a:endParaRPr lang="en-US" altLang="en-US" sz="3200" dirty="0">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26</a:t>
            </a:fld>
            <a:endParaRPr lang="en-US" altLang="en-US" dirty="0"/>
          </a:p>
        </p:txBody>
      </p:sp>
    </p:spTree>
    <p:extLst>
      <p:ext uri="{BB962C8B-B14F-4D97-AF65-F5344CB8AC3E}">
        <p14:creationId xmlns:p14="http://schemas.microsoft.com/office/powerpoint/2010/main" val="51584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3" y="5715000"/>
            <a:ext cx="8701087"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9372600" cy="754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9F01D80-A717-45DC-87C6-BD8F8D4B4D7A}" type="slidenum">
              <a:rPr lang="en-US" altLang="en-US" smtClean="0"/>
              <a:pPr>
                <a:defRPr/>
              </a:pPr>
              <a:t>27</a:t>
            </a:fld>
            <a:endParaRPr lang="en-US" altLang="en-US" dirty="0"/>
          </a:p>
        </p:txBody>
      </p:sp>
    </p:spTree>
    <p:extLst>
      <p:ext uri="{BB962C8B-B14F-4D97-AF65-F5344CB8AC3E}">
        <p14:creationId xmlns:p14="http://schemas.microsoft.com/office/powerpoint/2010/main" val="329740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400"/>
            <a:ext cx="8534861" cy="6766560"/>
          </a:xfrm>
          <a:prstGeom prst="rect">
            <a:avLst/>
          </a:prstGeom>
        </p:spPr>
      </p:pic>
      <p:sp>
        <p:nvSpPr>
          <p:cNvPr id="2" name="Slide Number Placeholder 1"/>
          <p:cNvSpPr>
            <a:spLocks noGrp="1"/>
          </p:cNvSpPr>
          <p:nvPr>
            <p:ph type="sldNum" sz="quarter" idx="12"/>
          </p:nvPr>
        </p:nvSpPr>
        <p:spPr/>
        <p:txBody>
          <a:bodyPr/>
          <a:lstStyle/>
          <a:p>
            <a:pPr>
              <a:defRPr/>
            </a:pPr>
            <a:fld id="{49F01D80-A717-45DC-87C6-BD8F8D4B4D7A}" type="slidenum">
              <a:rPr lang="en-US" altLang="en-US" smtClean="0"/>
              <a:pPr>
                <a:defRPr/>
              </a:pPr>
              <a:t>28</a:t>
            </a:fld>
            <a:endParaRPr lang="en-US" altLang="en-US" dirty="0"/>
          </a:p>
        </p:txBody>
      </p:sp>
    </p:spTree>
    <p:extLst>
      <p:ext uri="{BB962C8B-B14F-4D97-AF65-F5344CB8AC3E}">
        <p14:creationId xmlns:p14="http://schemas.microsoft.com/office/powerpoint/2010/main" val="3440844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3867"/>
            <a:ext cx="6492240" cy="6716439"/>
          </a:xfrm>
          <a:prstGeom prst="rect">
            <a:avLst/>
          </a:prstGeom>
        </p:spPr>
      </p:pic>
      <p:sp>
        <p:nvSpPr>
          <p:cNvPr id="3" name="Slide Number Placeholder 2"/>
          <p:cNvSpPr>
            <a:spLocks noGrp="1"/>
          </p:cNvSpPr>
          <p:nvPr>
            <p:ph type="sldNum" sz="quarter" idx="12"/>
          </p:nvPr>
        </p:nvSpPr>
        <p:spPr/>
        <p:txBody>
          <a:bodyPr/>
          <a:lstStyle/>
          <a:p>
            <a:pPr>
              <a:defRPr/>
            </a:pPr>
            <a:fld id="{49F01D80-A717-45DC-87C6-BD8F8D4B4D7A}" type="slidenum">
              <a:rPr lang="en-US" altLang="en-US" smtClean="0"/>
              <a:pPr>
                <a:defRPr/>
              </a:pPr>
              <a:t>29</a:t>
            </a:fld>
            <a:endParaRPr lang="en-US" altLang="en-US" dirty="0"/>
          </a:p>
        </p:txBody>
      </p:sp>
    </p:spTree>
    <p:extLst>
      <p:ext uri="{BB962C8B-B14F-4D97-AF65-F5344CB8AC3E}">
        <p14:creationId xmlns:p14="http://schemas.microsoft.com/office/powerpoint/2010/main" val="228617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0" y="1219200"/>
            <a:ext cx="7772400" cy="381000"/>
          </a:xfrm>
        </p:spPr>
        <p:txBody>
          <a:bodyPr/>
          <a:lstStyle/>
          <a:p>
            <a:br>
              <a:rPr lang="en-US" altLang="en-US" sz="2800" b="1" dirty="0"/>
            </a:br>
            <a:endParaRPr lang="en-US" altLang="en-US" sz="2800" b="1" dirty="0"/>
          </a:p>
        </p:txBody>
      </p:sp>
      <p:sp>
        <p:nvSpPr>
          <p:cNvPr id="6147" name="Rectangle 3"/>
          <p:cNvSpPr>
            <a:spLocks noGrp="1" noChangeArrowheads="1"/>
          </p:cNvSpPr>
          <p:nvPr>
            <p:ph type="body" idx="1"/>
          </p:nvPr>
        </p:nvSpPr>
        <p:spPr>
          <a:xfrm>
            <a:off x="152400" y="609600"/>
            <a:ext cx="8915400" cy="5181600"/>
          </a:xfrm>
          <a:solidFill>
            <a:schemeClr val="bg1"/>
          </a:solidFill>
        </p:spPr>
        <p:txBody>
          <a:bodyPr/>
          <a:lstStyle/>
          <a:p>
            <a:pPr marL="0" indent="0" algn="ctr">
              <a:lnSpc>
                <a:spcPct val="80000"/>
              </a:lnSpc>
              <a:buFont typeface="Wingdings" panose="05000000000000000000" pitchFamily="2" charset="2"/>
              <a:buNone/>
              <a:defRPr/>
            </a:pPr>
            <a:r>
              <a:rPr lang="en-US" sz="3600" b="1" dirty="0">
                <a:latin typeface="Arial" panose="020B0604020202020204" pitchFamily="34" charset="0"/>
                <a:cs typeface="Arial" panose="020B0604020202020204" pitchFamily="34" charset="0"/>
              </a:rPr>
              <a:t>PRC Program History</a:t>
            </a:r>
          </a:p>
          <a:p>
            <a:pPr>
              <a:lnSpc>
                <a:spcPct val="80000"/>
              </a:lnSpc>
              <a:defRPr/>
            </a:pPr>
            <a:endParaRPr lang="en-US" sz="2400" dirty="0">
              <a:latin typeface="Arial" panose="020B0604020202020204" pitchFamily="34" charset="0"/>
              <a:cs typeface="Arial" panose="020B0604020202020204" pitchFamily="34" charset="0"/>
            </a:endParaRPr>
          </a:p>
          <a:p>
            <a:pPr>
              <a:lnSpc>
                <a:spcPct val="80000"/>
              </a:lnSpc>
              <a:defRPr/>
            </a:pPr>
            <a:r>
              <a:rPr lang="en-US" sz="2400" dirty="0">
                <a:latin typeface="Arial" panose="020B0604020202020204" pitchFamily="34" charset="0"/>
                <a:cs typeface="Arial" panose="020B0604020202020204" pitchFamily="34" charset="0"/>
              </a:rPr>
              <a:t>Treaties exchanged lands for Federal trust responsibilities and benefits for the Federal government to provide health care to Indians under the Department of Interior, Bureau of Indian Affairs which established the Indian Health Service (IHS).     </a:t>
            </a:r>
          </a:p>
          <a:p>
            <a:pPr>
              <a:lnSpc>
                <a:spcPct val="80000"/>
              </a:lnSpc>
              <a:defRPr/>
            </a:pPr>
            <a:r>
              <a:rPr lang="en-US" sz="2400" dirty="0">
                <a:latin typeface="Arial" panose="020B0604020202020204" pitchFamily="34" charset="0"/>
                <a:cs typeface="Arial" panose="020B0604020202020204" pitchFamily="34" charset="0"/>
              </a:rPr>
              <a:t>On November 2, 1921, Congress passed the Snyder Act which provided continuing authority for Federal Indian programs. </a:t>
            </a:r>
          </a:p>
          <a:p>
            <a:pPr>
              <a:lnSpc>
                <a:spcPct val="80000"/>
              </a:lnSpc>
              <a:defRPr/>
            </a:pPr>
            <a:r>
              <a:rPr lang="en-US" sz="2400" dirty="0">
                <a:latin typeface="Arial" panose="020B0604020202020204" pitchFamily="34" charset="0"/>
                <a:cs typeface="Arial" panose="020B0604020202020204" pitchFamily="34" charset="0"/>
              </a:rPr>
              <a:t>The term Contract Health Services (CHS) originated under BIA when authority to enter into health services contracts for American Indian and Alaska Natives (AI/AN) was provided under the Johnson O’Malley Act of 1934.  </a:t>
            </a:r>
          </a:p>
          <a:p>
            <a:pPr>
              <a:lnSpc>
                <a:spcPct val="80000"/>
              </a:lnSpc>
              <a:defRPr/>
            </a:pPr>
            <a:r>
              <a:rPr lang="en-US" sz="2400" dirty="0">
                <a:latin typeface="Arial" panose="020B0604020202020204" pitchFamily="34" charset="0"/>
                <a:cs typeface="Arial" panose="020B0604020202020204" pitchFamily="34" charset="0"/>
              </a:rPr>
              <a:t>In 1955, the IHS was transferred to the Department of Health, Education, and Welfare, Public Health Service under P.L. 83-568.</a:t>
            </a:r>
          </a:p>
          <a:p>
            <a:pPr>
              <a:lnSpc>
                <a:spcPct val="80000"/>
              </a:lnSpc>
              <a:defRPr/>
            </a:pP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EA418263-553C-4824-B625-B75BEA6BCD6F}" type="slidenum">
              <a:rPr lang="en-US" altLang="en-US" smtClean="0"/>
              <a:pPr>
                <a:defRPr/>
              </a:pPr>
              <a:t>3</a:t>
            </a:fld>
            <a:endParaRPr lang="en-US" altLang="en-US" dirty="0"/>
          </a:p>
        </p:txBody>
      </p:sp>
    </p:spTree>
    <p:extLst>
      <p:ext uri="{BB962C8B-B14F-4D97-AF65-F5344CB8AC3E}">
        <p14:creationId xmlns:p14="http://schemas.microsoft.com/office/powerpoint/2010/main" val="3547831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8874285" cy="6492240"/>
          </a:xfrm>
          <a:prstGeom prst="rect">
            <a:avLst/>
          </a:prstGeom>
        </p:spPr>
      </p:pic>
      <p:sp>
        <p:nvSpPr>
          <p:cNvPr id="2" name="Slide Number Placeholder 1"/>
          <p:cNvSpPr>
            <a:spLocks noGrp="1"/>
          </p:cNvSpPr>
          <p:nvPr>
            <p:ph type="sldNum" sz="quarter" idx="12"/>
          </p:nvPr>
        </p:nvSpPr>
        <p:spPr/>
        <p:txBody>
          <a:bodyPr/>
          <a:lstStyle/>
          <a:p>
            <a:pPr>
              <a:defRPr/>
            </a:pPr>
            <a:fld id="{49F01D80-A717-45DC-87C6-BD8F8D4B4D7A}" type="slidenum">
              <a:rPr lang="en-US" altLang="en-US" smtClean="0"/>
              <a:pPr>
                <a:defRPr/>
              </a:pPr>
              <a:t>30</a:t>
            </a:fld>
            <a:endParaRPr lang="en-US" altLang="en-US" dirty="0"/>
          </a:p>
        </p:txBody>
      </p:sp>
    </p:spTree>
    <p:extLst>
      <p:ext uri="{BB962C8B-B14F-4D97-AF65-F5344CB8AC3E}">
        <p14:creationId xmlns:p14="http://schemas.microsoft.com/office/powerpoint/2010/main" val="3824771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alt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785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mothy-carter.com/wp-content/uploads/2013/01/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9F01D80-A717-45DC-87C6-BD8F8D4B4D7A}" type="slidenum">
              <a:rPr lang="en-US" altLang="en-US" smtClean="0"/>
              <a:pPr>
                <a:defRPr/>
              </a:pPr>
              <a:t>32</a:t>
            </a:fld>
            <a:endParaRPr lang="en-US" altLang="en-US" dirty="0"/>
          </a:p>
        </p:txBody>
      </p:sp>
    </p:spTree>
    <p:extLst>
      <p:ext uri="{BB962C8B-B14F-4D97-AF65-F5344CB8AC3E}">
        <p14:creationId xmlns:p14="http://schemas.microsoft.com/office/powerpoint/2010/main" val="4041918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838200"/>
          </a:xfrm>
        </p:spPr>
        <p:style>
          <a:lnRef idx="2">
            <a:schemeClr val="dk1"/>
          </a:lnRef>
          <a:fillRef idx="1">
            <a:schemeClr val="lt1"/>
          </a:fillRef>
          <a:effectRef idx="0">
            <a:schemeClr val="dk1"/>
          </a:effectRef>
          <a:fontRef idx="minor">
            <a:schemeClr val="dk1"/>
          </a:fontRef>
        </p:style>
        <p:txBody>
          <a:bodyPr>
            <a:normAutofit/>
          </a:bodyPr>
          <a:lstStyle/>
          <a:p>
            <a:pPr algn="ctr"/>
            <a:r>
              <a:rPr lang="en-US" sz="3600" b="1" dirty="0">
                <a:latin typeface="Arial" panose="020B0604020202020204" pitchFamily="34" charset="0"/>
                <a:cs typeface="Arial" panose="020B0604020202020204" pitchFamily="34" charset="0"/>
              </a:rPr>
              <a:t>Alternate Resource Coordination</a:t>
            </a:r>
          </a:p>
        </p:txBody>
      </p:sp>
      <p:sp>
        <p:nvSpPr>
          <p:cNvPr id="3" name="Content Placeholder 2"/>
          <p:cNvSpPr>
            <a:spLocks noGrp="1"/>
          </p:cNvSpPr>
          <p:nvPr>
            <p:ph idx="1"/>
          </p:nvPr>
        </p:nvSpPr>
        <p:spPr>
          <a:xfrm>
            <a:off x="609600" y="1066800"/>
            <a:ext cx="7905750" cy="5105400"/>
          </a:xfrm>
        </p:spPr>
        <p:style>
          <a:lnRef idx="2">
            <a:schemeClr val="dk1"/>
          </a:lnRef>
          <a:fillRef idx="1">
            <a:schemeClr val="lt1"/>
          </a:fillRef>
          <a:effectRef idx="0">
            <a:schemeClr val="dk1"/>
          </a:effectRef>
          <a:fontRef idx="minor">
            <a:schemeClr val="dk1"/>
          </a:fontRef>
        </p:style>
        <p:txBody>
          <a:bodyPr>
            <a:normAutofit/>
          </a:bodyPr>
          <a:lstStyle/>
          <a:p>
            <a:pPr eaLnBrk="1" hangingPunct="1">
              <a:spcBef>
                <a:spcPct val="20000"/>
              </a:spcBef>
              <a:buSzPct val="80000"/>
              <a:defRPr/>
            </a:pPr>
            <a:endParaRPr lang="en-US" sz="2000" dirty="0">
              <a:latin typeface="Arial" panose="020B0604020202020204" pitchFamily="34" charset="0"/>
              <a:cs typeface="Arial" panose="020B0604020202020204" pitchFamily="34" charset="0"/>
            </a:endParaRPr>
          </a:p>
          <a:p>
            <a:pPr eaLnBrk="1" hangingPunct="1">
              <a:spcBef>
                <a:spcPct val="20000"/>
              </a:spcBef>
              <a:buSzPct val="80000"/>
              <a:defRPr/>
            </a:pPr>
            <a:r>
              <a:rPr lang="en-US" sz="2000" dirty="0">
                <a:latin typeface="Arial" panose="020B0604020202020204" pitchFamily="34" charset="0"/>
                <a:cs typeface="Arial" panose="020B0604020202020204" pitchFamily="34" charset="0"/>
              </a:rPr>
              <a:t>Use of alternate resources is mandated by the IHS Payor of Last resort regulation, 42 CFR 136.61</a:t>
            </a:r>
          </a:p>
          <a:p>
            <a:pPr marL="800100" lvl="1" indent="-342900" eaLnBrk="1" hangingPunct="1">
              <a:spcBef>
                <a:spcPct val="20000"/>
              </a:spcBef>
              <a:buSzPct val="80000"/>
              <a:defRPr/>
            </a:pPr>
            <a:r>
              <a:rPr lang="en-US" sz="2000" dirty="0">
                <a:latin typeface="Arial" panose="020B0604020202020204" pitchFamily="34" charset="0"/>
                <a:cs typeface="Arial" panose="020B0604020202020204" pitchFamily="34" charset="0"/>
              </a:rPr>
              <a:t>Individual is required to apply for alternate resources </a:t>
            </a:r>
          </a:p>
          <a:p>
            <a:pPr marL="800100" lvl="1" indent="-342900" eaLnBrk="1" hangingPunct="1">
              <a:spcBef>
                <a:spcPct val="20000"/>
              </a:spcBef>
              <a:buSzPct val="80000"/>
              <a:defRPr/>
            </a:pPr>
            <a:r>
              <a:rPr lang="en-US" sz="2000" dirty="0">
                <a:latin typeface="Arial" panose="020B0604020202020204" pitchFamily="34" charset="0"/>
                <a:cs typeface="Arial" panose="020B0604020202020204" pitchFamily="34" charset="0"/>
              </a:rPr>
              <a:t>Refusal to apply, requires the denial of eligibility for PRC</a:t>
            </a:r>
          </a:p>
          <a:p>
            <a:r>
              <a:rPr lang="en-US" sz="2000" dirty="0">
                <a:latin typeface="Arial" panose="020B0604020202020204" pitchFamily="34" charset="0"/>
                <a:cs typeface="Arial" panose="020B0604020202020204" pitchFamily="34" charset="0"/>
              </a:rPr>
              <a:t>Alternate Resource (AR) coordination begins upon initial encounter of care and/or admission.</a:t>
            </a:r>
          </a:p>
          <a:p>
            <a:r>
              <a:rPr lang="en-US" sz="2000" dirty="0">
                <a:latin typeface="Arial" panose="020B0604020202020204" pitchFamily="34" charset="0"/>
                <a:cs typeface="Arial" panose="020B0604020202020204" pitchFamily="34" charset="0"/>
              </a:rPr>
              <a:t>Case Managers can not easily plan for a patient’s care unless you/the patient is aware of how the required care is to be funded.</a:t>
            </a:r>
          </a:p>
          <a:p>
            <a:pPr>
              <a:buFont typeface="Arial"/>
              <a:buChar char="•"/>
            </a:pPr>
            <a:r>
              <a:rPr lang="en-US" sz="2000" dirty="0">
                <a:latin typeface="Arial" panose="020B0604020202020204" pitchFamily="34" charset="0"/>
                <a:cs typeface="Arial" panose="020B0604020202020204" pitchFamily="34" charset="0"/>
              </a:rPr>
              <a:t>Recommend primary goal of coordinating patient benefits by exploring all AR programs to assist in funding for services when none are otherwise available.  </a:t>
            </a:r>
          </a:p>
          <a:p>
            <a:pPr>
              <a:buFont typeface="Arial"/>
              <a:buChar char="•"/>
            </a:pPr>
            <a:r>
              <a:rPr lang="en-US" altLang="en-US" sz="2000" dirty="0">
                <a:latin typeface="Arial"/>
                <a:cs typeface="Arial"/>
              </a:rPr>
              <a:t>Encourage collaboration with IHS Benefit Coordinators to assist patients in applying for AR to ensure services are funded appropriately. </a:t>
            </a:r>
          </a:p>
          <a:p>
            <a:pPr marL="0" indent="0">
              <a:buNone/>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38A2E559-A748-4AB3-9F9D-6B6E571A80F7}" type="slidenum">
              <a:rPr lang="en-US" altLang="en-US" smtClean="0"/>
              <a:pPr>
                <a:defRPr/>
              </a:pPr>
              <a:t>33</a:t>
            </a:fld>
            <a:endParaRPr lang="en-US" altLang="en-US" dirty="0"/>
          </a:p>
        </p:txBody>
      </p:sp>
    </p:spTree>
    <p:extLst>
      <p:ext uri="{BB962C8B-B14F-4D97-AF65-F5344CB8AC3E}">
        <p14:creationId xmlns:p14="http://schemas.microsoft.com/office/powerpoint/2010/main" val="3447087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8650" y="381000"/>
            <a:ext cx="7886700" cy="930275"/>
          </a:xfrm>
          <a:solidFill>
            <a:schemeClr val="bg1"/>
          </a:solidFill>
        </p:spPr>
        <p:txBody>
          <a:bodyPr/>
          <a:lstStyle/>
          <a:p>
            <a:pPr algn="ctr" eaLnBrk="1" hangingPunct="1"/>
            <a:r>
              <a:rPr lang="en-US" sz="3600" b="1" dirty="0">
                <a:latin typeface="Arial" panose="020B0604020202020204" pitchFamily="34" charset="0"/>
                <a:cs typeface="Arial" panose="020B0604020202020204" pitchFamily="34" charset="0"/>
              </a:rPr>
              <a:t>Alternate Resources</a:t>
            </a:r>
            <a:endParaRPr lang="en-US" altLang="en-US" sz="3600" b="1" dirty="0">
              <a:latin typeface="Arial" panose="020B0604020202020204" pitchFamily="34" charset="0"/>
              <a:cs typeface="Arial" panose="020B0604020202020204" pitchFamily="34" charset="0"/>
            </a:endParaRPr>
          </a:p>
        </p:txBody>
      </p:sp>
      <p:sp>
        <p:nvSpPr>
          <p:cNvPr id="21507" name="Content Placeholder 2"/>
          <p:cNvSpPr>
            <a:spLocks noGrp="1"/>
          </p:cNvSpPr>
          <p:nvPr>
            <p:ph idx="1"/>
          </p:nvPr>
        </p:nvSpPr>
        <p:spPr>
          <a:xfrm>
            <a:off x="628650" y="1828801"/>
            <a:ext cx="7886700" cy="4267200"/>
          </a:xfrm>
          <a:solidFill>
            <a:schemeClr val="bg1"/>
          </a:solidFill>
        </p:spPr>
        <p:txBody>
          <a:bodyPr>
            <a:normAutofit/>
          </a:bodyPr>
          <a:lstStyle/>
          <a:p>
            <a:pPr lvl="1" eaLnBrk="1" hangingPunct="1"/>
            <a:endParaRPr lang="en-US" altLang="en-US" sz="6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The IHS expects the non-IHS provider of services to assist IHS patients in applying for alternate resources as it would for its uninsured non-AI/AN patients.</a:t>
            </a:r>
          </a:p>
          <a:p>
            <a:pPr eaLnBrk="1" hangingPunct="1"/>
            <a:endParaRPr lang="en-US" altLang="en-US" sz="7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The non-IHS provider must investigate with each patient, his or her eligibility for alternate resources, and should assist the patient in completing the necessary application forms for AR.</a:t>
            </a:r>
          </a:p>
          <a:p>
            <a:pPr marL="0" indent="0" eaLnBrk="1" hangingPunct="1">
              <a:buNone/>
            </a:pPr>
            <a:endParaRPr lang="en-US" altLang="en-US" sz="11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The IHS encourages strong partnerships with Benefit Coordinators within the Indian Health System.</a:t>
            </a:r>
          </a:p>
          <a:p>
            <a:pPr marL="342900" lvl="1" indent="0" eaLnBrk="1" hangingPunct="1">
              <a:buNone/>
            </a:pPr>
            <a:endParaRPr lang="en-US" altLang="en-US" sz="17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34</a:t>
            </a:fld>
            <a:endParaRPr lang="en-US" altLang="en-US" dirty="0"/>
          </a:p>
        </p:txBody>
      </p:sp>
    </p:spTree>
    <p:extLst>
      <p:ext uri="{BB962C8B-B14F-4D97-AF65-F5344CB8AC3E}">
        <p14:creationId xmlns:p14="http://schemas.microsoft.com/office/powerpoint/2010/main" val="251674539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30238" y="152401"/>
            <a:ext cx="7827962" cy="1295399"/>
          </a:xfrm>
          <a:solidFill>
            <a:srgbClr val="FFFFFF"/>
          </a:solidFill>
        </p:spPr>
        <p:txBody>
          <a:bodyPr/>
          <a:lstStyle/>
          <a:p>
            <a:pPr algn="ctr"/>
            <a:r>
              <a:rPr lang="en-US" sz="3600" b="1" dirty="0">
                <a:latin typeface="Arial" panose="020B0604020202020204" pitchFamily="34" charset="0"/>
                <a:ea typeface="MS PGothic" charset="0"/>
                <a:cs typeface="Arial" panose="020B0604020202020204" pitchFamily="34" charset="0"/>
              </a:rPr>
              <a:t>Better Outcomes for Alternate Resource Coordination </a:t>
            </a:r>
          </a:p>
        </p:txBody>
      </p:sp>
      <p:sp>
        <p:nvSpPr>
          <p:cNvPr id="15363" name="Text Placeholder 2"/>
          <p:cNvSpPr>
            <a:spLocks noGrp="1"/>
          </p:cNvSpPr>
          <p:nvPr>
            <p:ph type="body" idx="1"/>
          </p:nvPr>
        </p:nvSpPr>
        <p:spPr>
          <a:xfrm>
            <a:off x="630238" y="1828800"/>
            <a:ext cx="3867150" cy="676275"/>
          </a:xfrm>
          <a:solidFill>
            <a:srgbClr val="FFFFFF"/>
          </a:solidFill>
        </p:spPr>
        <p:txBody>
          <a:bodyPr/>
          <a:lstStyle/>
          <a:p>
            <a:pPr algn="ctr"/>
            <a:r>
              <a:rPr lang="en-US" sz="3600" dirty="0">
                <a:latin typeface="+mj-lt"/>
                <a:ea typeface="MS PGothic" charset="0"/>
                <a:cs typeface="Times New Roman" charset="0"/>
              </a:rPr>
              <a:t>Verify</a:t>
            </a:r>
          </a:p>
        </p:txBody>
      </p:sp>
      <p:sp>
        <p:nvSpPr>
          <p:cNvPr id="21507" name="Content Placeholder 2"/>
          <p:cNvSpPr>
            <a:spLocks noGrp="1"/>
          </p:cNvSpPr>
          <p:nvPr>
            <p:ph sz="half" idx="2"/>
          </p:nvPr>
        </p:nvSpPr>
        <p:spPr>
          <a:xfrm>
            <a:off x="630238" y="2819400"/>
            <a:ext cx="3867150" cy="3532188"/>
          </a:xfrm>
          <a:solidFill>
            <a:schemeClr val="bg1"/>
          </a:solidFill>
        </p:spPr>
        <p:txBody>
          <a:bodyPr/>
          <a:lstStyle/>
          <a:p>
            <a:pPr>
              <a:buFont typeface="Arial" panose="020B0604020202020204" pitchFamily="34" charset="0"/>
              <a:buChar char="•"/>
              <a:defRPr/>
            </a:pPr>
            <a:r>
              <a:rPr lang="en-US" dirty="0">
                <a:latin typeface="Arial" panose="020B0604020202020204" pitchFamily="34" charset="0"/>
                <a:cs typeface="Arial" panose="020B0604020202020204" pitchFamily="34" charset="0"/>
              </a:rPr>
              <a:t>Information is acquired from a website. </a:t>
            </a:r>
          </a:p>
          <a:p>
            <a:pPr>
              <a:buFont typeface="Arial" panose="020B0604020202020204" pitchFamily="34" charset="0"/>
              <a:buChar char="•"/>
              <a:defRPr/>
            </a:pPr>
            <a:r>
              <a:rPr lang="en-US" dirty="0">
                <a:latin typeface="Arial" panose="020B0604020202020204" pitchFamily="34" charset="0"/>
                <a:cs typeface="Arial" panose="020B0604020202020204" pitchFamily="34" charset="0"/>
              </a:rPr>
              <a:t>Search for information that may or may not be up-to-date.</a:t>
            </a:r>
          </a:p>
          <a:p>
            <a:pPr>
              <a:buFont typeface="Arial" panose="020B0604020202020204" pitchFamily="34" charset="0"/>
              <a:buChar char="•"/>
              <a:defRPr/>
            </a:pPr>
            <a:r>
              <a:rPr lang="en-US" dirty="0">
                <a:latin typeface="Arial" panose="020B0604020202020204" pitchFamily="34" charset="0"/>
                <a:cs typeface="Arial" panose="020B0604020202020204" pitchFamily="34" charset="0"/>
              </a:rPr>
              <a:t>Increase chance for missed opportunities for patient assistance through Alternate Resource(s).</a:t>
            </a:r>
          </a:p>
          <a:p>
            <a:pPr marL="449263" lvl="1" indent="0" eaLnBrk="1" hangingPunct="1">
              <a:buFont typeface="Arial" panose="020B0604020202020204" pitchFamily="34" charset="0"/>
              <a:buNone/>
              <a:defRPr/>
            </a:pPr>
            <a:endParaRPr lang="en-US" altLang="en-US" sz="1200" dirty="0">
              <a:latin typeface="Times New Roman" panose="02020603050405020304" pitchFamily="18" charset="0"/>
              <a:ea typeface="+mn-ea"/>
              <a:cs typeface="Times New Roman" panose="02020603050405020304" pitchFamily="18" charset="0"/>
            </a:endParaRPr>
          </a:p>
        </p:txBody>
      </p:sp>
      <p:sp>
        <p:nvSpPr>
          <p:cNvPr id="15365" name="Text Placeholder 3"/>
          <p:cNvSpPr>
            <a:spLocks noGrp="1"/>
          </p:cNvSpPr>
          <p:nvPr>
            <p:ph type="body" sz="quarter" idx="3"/>
          </p:nvPr>
        </p:nvSpPr>
        <p:spPr>
          <a:xfrm>
            <a:off x="4629150" y="1828800"/>
            <a:ext cx="3887788" cy="676275"/>
          </a:xfrm>
          <a:solidFill>
            <a:srgbClr val="FFFFFF"/>
          </a:solidFill>
        </p:spPr>
        <p:txBody>
          <a:bodyPr/>
          <a:lstStyle/>
          <a:p>
            <a:pPr algn="ctr"/>
            <a:r>
              <a:rPr lang="en-US" sz="3600" dirty="0">
                <a:ea typeface="MS PGothic" charset="0"/>
                <a:cs typeface="Times New Roman" charset="0"/>
              </a:rPr>
              <a:t>Screen </a:t>
            </a:r>
          </a:p>
        </p:txBody>
      </p:sp>
      <p:sp>
        <p:nvSpPr>
          <p:cNvPr id="15366" name="Content Placeholder 4"/>
          <p:cNvSpPr>
            <a:spLocks noGrp="1"/>
          </p:cNvSpPr>
          <p:nvPr>
            <p:ph sz="quarter" idx="4"/>
          </p:nvPr>
        </p:nvSpPr>
        <p:spPr>
          <a:xfrm>
            <a:off x="4629150" y="2819400"/>
            <a:ext cx="3887788" cy="3532188"/>
          </a:xfrm>
          <a:solidFill>
            <a:srgbClr val="FFFFFF"/>
          </a:solidFill>
        </p:spPr>
        <p:txBody>
          <a:bodyPr/>
          <a:lstStyle/>
          <a:p>
            <a:r>
              <a:rPr lang="en-US" dirty="0">
                <a:latin typeface="Arial" panose="020B0604020202020204" pitchFamily="34" charset="0"/>
                <a:ea typeface="MS PGothic" charset="0"/>
                <a:cs typeface="Arial" panose="020B0604020202020204" pitchFamily="34" charset="0"/>
              </a:rPr>
              <a:t>Information is acquired from a personal interview with patient. </a:t>
            </a:r>
          </a:p>
          <a:p>
            <a:r>
              <a:rPr lang="en-US" dirty="0">
                <a:latin typeface="Arial" panose="020B0604020202020204" pitchFamily="34" charset="0"/>
                <a:ea typeface="MS PGothic" charset="0"/>
                <a:cs typeface="Arial" panose="020B0604020202020204" pitchFamily="34" charset="0"/>
              </a:rPr>
              <a:t>Validates if the verified information from website is accurate or not.</a:t>
            </a:r>
          </a:p>
          <a:p>
            <a:r>
              <a:rPr lang="en-US" dirty="0">
                <a:latin typeface="Arial" panose="020B0604020202020204" pitchFamily="34" charset="0"/>
                <a:ea typeface="MS PGothic" charset="0"/>
                <a:cs typeface="Arial" panose="020B0604020202020204" pitchFamily="34" charset="0"/>
              </a:rPr>
              <a:t>Further actions may be needed based upon the results of the screening and/or investigational tool. </a:t>
            </a:r>
          </a:p>
          <a:p>
            <a:endParaRPr lang="en-US" dirty="0">
              <a:latin typeface="Calibri" charset="0"/>
              <a:ea typeface="MS PGothic" charset="0"/>
            </a:endParaRPr>
          </a:p>
        </p:txBody>
      </p:sp>
      <p:sp>
        <p:nvSpPr>
          <p:cNvPr id="2" name="Slide Number Placeholder 1"/>
          <p:cNvSpPr>
            <a:spLocks noGrp="1"/>
          </p:cNvSpPr>
          <p:nvPr>
            <p:ph type="sldNum" sz="quarter" idx="12"/>
          </p:nvPr>
        </p:nvSpPr>
        <p:spPr/>
        <p:txBody>
          <a:bodyPr/>
          <a:lstStyle/>
          <a:p>
            <a:pPr>
              <a:defRPr/>
            </a:pPr>
            <a:fld id="{563E4D77-F94E-4210-AD82-BD04F0F4C029}" type="slidenum">
              <a:rPr lang="en-US" altLang="en-US" smtClean="0"/>
              <a:pPr>
                <a:defRPr/>
              </a:pPr>
              <a:t>35</a:t>
            </a:fld>
            <a:endParaRPr lang="en-US" altLang="en-US" dirty="0"/>
          </a:p>
        </p:txBody>
      </p:sp>
    </p:spTree>
    <p:extLst>
      <p:ext uri="{BB962C8B-B14F-4D97-AF65-F5344CB8AC3E}">
        <p14:creationId xmlns:p14="http://schemas.microsoft.com/office/powerpoint/2010/main" val="3848352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30238" y="219076"/>
            <a:ext cx="7827962" cy="1295399"/>
          </a:xfrm>
          <a:solidFill>
            <a:srgbClr val="FFFFFF"/>
          </a:solidFill>
        </p:spPr>
        <p:txBody>
          <a:bodyPr/>
          <a:lstStyle/>
          <a:p>
            <a:pPr algn="ctr"/>
            <a:r>
              <a:rPr lang="en-US" altLang="en-US" sz="2400" b="1" dirty="0">
                <a:latin typeface="Arial" panose="020B0604020202020204" pitchFamily="34" charset="0"/>
                <a:cs typeface="Arial" panose="020B0604020202020204" pitchFamily="34" charset="0"/>
              </a:rPr>
              <a:t>Coordination of Health Reimbursement:</a:t>
            </a:r>
            <a:br>
              <a:rPr lang="en-US" altLang="en-US" sz="2400" b="1" dirty="0">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Assisting patients through the application process</a:t>
            </a:r>
            <a:br>
              <a:rPr lang="en-US" altLang="en-US" sz="3600" b="1" dirty="0">
                <a:solidFill>
                  <a:srgbClr val="000000"/>
                </a:solidFill>
                <a:latin typeface="Arial" panose="020B0604020202020204" pitchFamily="34" charset="0"/>
                <a:cs typeface="Arial" panose="020B0604020202020204" pitchFamily="34" charset="0"/>
              </a:rPr>
            </a:br>
            <a:r>
              <a:rPr lang="en-US" altLang="en-US" sz="3600" b="1" dirty="0">
                <a:solidFill>
                  <a:srgbClr val="000000"/>
                </a:solidFill>
                <a:latin typeface="Arial" panose="020B0604020202020204" pitchFamily="34" charset="0"/>
                <a:cs typeface="Arial" panose="020B0604020202020204" pitchFamily="34" charset="0"/>
              </a:rPr>
              <a:t>NODOS AND PS-1</a:t>
            </a:r>
            <a:endParaRPr lang="en-US" sz="3600" b="1" dirty="0">
              <a:latin typeface="Arial" panose="020B0604020202020204" pitchFamily="34" charset="0"/>
              <a:ea typeface="MS PGothic" charset="0"/>
              <a:cs typeface="Arial" panose="020B0604020202020204" pitchFamily="34" charset="0"/>
            </a:endParaRPr>
          </a:p>
        </p:txBody>
      </p:sp>
      <p:sp>
        <p:nvSpPr>
          <p:cNvPr id="15363" name="Text Placeholder 2"/>
          <p:cNvSpPr>
            <a:spLocks noGrp="1"/>
          </p:cNvSpPr>
          <p:nvPr>
            <p:ph type="body" idx="1"/>
          </p:nvPr>
        </p:nvSpPr>
        <p:spPr>
          <a:xfrm>
            <a:off x="655968" y="1828800"/>
            <a:ext cx="3841420" cy="685800"/>
          </a:xfrm>
          <a:solidFill>
            <a:srgbClr val="FFFFFF"/>
          </a:solidFill>
        </p:spPr>
        <p:txBody>
          <a:bodyPr/>
          <a:lstStyle/>
          <a:p>
            <a:pPr algn="ctr"/>
            <a:r>
              <a:rPr lang="en-US" sz="3600" dirty="0">
                <a:latin typeface="+mj-lt"/>
                <a:ea typeface="MS PGothic" charset="0"/>
                <a:cs typeface="Times New Roman" charset="0"/>
              </a:rPr>
              <a:t>NODOS</a:t>
            </a:r>
          </a:p>
        </p:txBody>
      </p:sp>
      <p:sp>
        <p:nvSpPr>
          <p:cNvPr id="21507" name="Content Placeholder 2"/>
          <p:cNvSpPr>
            <a:spLocks noGrp="1"/>
          </p:cNvSpPr>
          <p:nvPr>
            <p:ph sz="half" idx="2"/>
          </p:nvPr>
        </p:nvSpPr>
        <p:spPr>
          <a:xfrm>
            <a:off x="630238" y="2667001"/>
            <a:ext cx="3867150" cy="3886200"/>
          </a:xfrm>
          <a:solidFill>
            <a:schemeClr val="bg1"/>
          </a:solidFill>
        </p:spPr>
        <p:txBody>
          <a:bodyPr/>
          <a:lstStyle/>
          <a:p>
            <a:pPr>
              <a:lnSpc>
                <a:spcPct val="100000"/>
              </a:lnSpc>
              <a:defRPr/>
            </a:pPr>
            <a:r>
              <a:rPr lang="en-US" sz="2000" dirty="0">
                <a:solidFill>
                  <a:prstClr val="black"/>
                </a:solidFill>
                <a:latin typeface="Arial" panose="020B0604020202020204" pitchFamily="34" charset="0"/>
                <a:cs typeface="Arial" panose="020B0604020202020204" pitchFamily="34" charset="0"/>
              </a:rPr>
              <a:t>Notification of Date of Service form (NODOS) needs to be  submitted  if eligible for services through Oklahoma Health Care Authority (OHCA) </a:t>
            </a:r>
          </a:p>
          <a:p>
            <a:pPr>
              <a:lnSpc>
                <a:spcPct val="100000"/>
              </a:lnSpc>
              <a:defRPr/>
            </a:pPr>
            <a:r>
              <a:rPr lang="en-US" sz="2000" dirty="0">
                <a:solidFill>
                  <a:prstClr val="black"/>
                </a:solidFill>
                <a:latin typeface="Arial" panose="020B0604020202020204" pitchFamily="34" charset="0"/>
                <a:cs typeface="Arial" panose="020B0604020202020204" pitchFamily="34" charset="0"/>
              </a:rPr>
              <a:t>NODOS must be received timely and prior to the patient’s application for services.</a:t>
            </a:r>
          </a:p>
          <a:p>
            <a:pPr>
              <a:lnSpc>
                <a:spcPct val="100000"/>
              </a:lnSpc>
              <a:defRPr/>
            </a:pPr>
            <a:r>
              <a:rPr lang="en-US" sz="2000" dirty="0">
                <a:solidFill>
                  <a:prstClr val="black"/>
                </a:solidFill>
                <a:latin typeface="Arial" panose="020B0604020202020204" pitchFamily="34" charset="0"/>
                <a:cs typeface="Arial" panose="020B0604020202020204" pitchFamily="34" charset="0"/>
              </a:rPr>
              <a:t>The application date (not NODOS date) for services will be the beginning date for the case. </a:t>
            </a:r>
          </a:p>
          <a:p>
            <a:pPr>
              <a:lnSpc>
                <a:spcPct val="100000"/>
              </a:lnSpc>
              <a:defRPr/>
            </a:pPr>
            <a:endParaRPr lang="en-US" sz="1000" dirty="0">
              <a:solidFill>
                <a:prstClr val="black"/>
              </a:solidFill>
              <a:latin typeface="Arial" panose="020B0604020202020204" pitchFamily="34" charset="0"/>
              <a:cs typeface="Arial" panose="020B0604020202020204" pitchFamily="34" charset="0"/>
            </a:endParaRPr>
          </a:p>
          <a:p>
            <a:pPr marL="620713" lvl="1" eaLnBrk="1" hangingPunct="1">
              <a:defRPr/>
            </a:pPr>
            <a:endParaRPr lang="en-US" altLang="en-US" sz="1200" dirty="0">
              <a:latin typeface="Times New Roman" panose="02020603050405020304" pitchFamily="18" charset="0"/>
              <a:ea typeface="+mn-ea"/>
              <a:cs typeface="Times New Roman" panose="02020603050405020304" pitchFamily="18" charset="0"/>
            </a:endParaRPr>
          </a:p>
        </p:txBody>
      </p:sp>
      <p:sp>
        <p:nvSpPr>
          <p:cNvPr id="15365" name="Text Placeholder 3"/>
          <p:cNvSpPr>
            <a:spLocks noGrp="1"/>
          </p:cNvSpPr>
          <p:nvPr>
            <p:ph type="body" sz="quarter" idx="3"/>
          </p:nvPr>
        </p:nvSpPr>
        <p:spPr>
          <a:xfrm>
            <a:off x="4629150" y="1828800"/>
            <a:ext cx="3829050" cy="685800"/>
          </a:xfrm>
          <a:solidFill>
            <a:srgbClr val="FFFFFF"/>
          </a:solidFill>
        </p:spPr>
        <p:txBody>
          <a:bodyPr/>
          <a:lstStyle/>
          <a:p>
            <a:pPr algn="ctr"/>
            <a:r>
              <a:rPr lang="en-US" sz="3600" dirty="0">
                <a:ea typeface="MS PGothic" charset="0"/>
                <a:cs typeface="Times New Roman" charset="0"/>
              </a:rPr>
              <a:t>PS-1</a:t>
            </a:r>
          </a:p>
        </p:txBody>
      </p:sp>
      <p:sp>
        <p:nvSpPr>
          <p:cNvPr id="15366" name="Content Placeholder 4"/>
          <p:cNvSpPr>
            <a:spLocks noGrp="1"/>
          </p:cNvSpPr>
          <p:nvPr>
            <p:ph sz="quarter" idx="4"/>
          </p:nvPr>
        </p:nvSpPr>
        <p:spPr>
          <a:xfrm>
            <a:off x="4629151" y="2667001"/>
            <a:ext cx="3829050" cy="3886199"/>
          </a:xfrm>
        </p:spPr>
        <p:style>
          <a:lnRef idx="2">
            <a:schemeClr val="dk1"/>
          </a:lnRef>
          <a:fillRef idx="1">
            <a:schemeClr val="lt1"/>
          </a:fillRef>
          <a:effectRef idx="0">
            <a:schemeClr val="dk1"/>
          </a:effectRef>
          <a:fontRef idx="minor">
            <a:schemeClr val="dk1"/>
          </a:fontRef>
        </p:style>
        <p:txBody>
          <a:bodyPr/>
          <a:lstStyle/>
          <a:p>
            <a:r>
              <a:rPr lang="en-US" sz="2000" dirty="0">
                <a:latin typeface="Arial" panose="020B0604020202020204" pitchFamily="34" charset="0"/>
                <a:cs typeface="Arial" panose="020B0604020202020204" pitchFamily="34" charset="0"/>
              </a:rPr>
              <a:t>Eligible for services through the Department of Human Services, such as the Aged/Blind/Disabled (ABD) program.</a:t>
            </a:r>
          </a:p>
          <a:p>
            <a:r>
              <a:rPr lang="en-US" sz="2000" dirty="0">
                <a:latin typeface="Arial" panose="020B0604020202020204" pitchFamily="34" charset="0"/>
                <a:ea typeface="MS PGothic" charset="0"/>
                <a:cs typeface="Arial" panose="020B0604020202020204" pitchFamily="34" charset="0"/>
              </a:rPr>
              <a:t>If patient expires: This classifies them as a disabling condition; therefore, they maybe eligible for the ABD – Medicaid. Please ensure a PS-1 has been filed on behalf of our patients. </a:t>
            </a:r>
            <a:endParaRPr lang="en-US" sz="2000" dirty="0">
              <a:latin typeface="Calibri" charset="0"/>
              <a:ea typeface="MS PGothic" charset="0"/>
            </a:endParaRPr>
          </a:p>
        </p:txBody>
      </p:sp>
      <p:sp>
        <p:nvSpPr>
          <p:cNvPr id="2" name="Slide Number Placeholder 1"/>
          <p:cNvSpPr>
            <a:spLocks noGrp="1"/>
          </p:cNvSpPr>
          <p:nvPr>
            <p:ph type="sldNum" sz="quarter" idx="12"/>
          </p:nvPr>
        </p:nvSpPr>
        <p:spPr/>
        <p:txBody>
          <a:bodyPr/>
          <a:lstStyle/>
          <a:p>
            <a:pPr>
              <a:defRPr/>
            </a:pPr>
            <a:fld id="{563E4D77-F94E-4210-AD82-BD04F0F4C029}" type="slidenum">
              <a:rPr lang="en-US" altLang="en-US" smtClean="0"/>
              <a:pPr>
                <a:defRPr/>
              </a:pPr>
              <a:t>36</a:t>
            </a:fld>
            <a:endParaRPr lang="en-US" altLang="en-US" dirty="0"/>
          </a:p>
        </p:txBody>
      </p:sp>
    </p:spTree>
    <p:extLst>
      <p:ext uri="{BB962C8B-B14F-4D97-AF65-F5344CB8AC3E}">
        <p14:creationId xmlns:p14="http://schemas.microsoft.com/office/powerpoint/2010/main" val="2865233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8650" y="365125"/>
            <a:ext cx="7886700" cy="1006475"/>
          </a:xfrm>
          <a:solidFill>
            <a:schemeClr val="bg1"/>
          </a:solidFill>
        </p:spPr>
        <p:txBody>
          <a:bodyPr/>
          <a:lstStyle/>
          <a:p>
            <a:pPr algn="ctr" eaLnBrk="1" hangingPunct="1"/>
            <a:r>
              <a:rPr lang="en-US" sz="3600" b="1" dirty="0">
                <a:latin typeface="Arial" panose="020B0604020202020204" pitchFamily="34" charset="0"/>
                <a:cs typeface="Arial" panose="020B0604020202020204" pitchFamily="34" charset="0"/>
              </a:rPr>
              <a:t>Alternate Resources</a:t>
            </a:r>
            <a:endParaRPr lang="en-US" altLang="en-US" sz="3600" b="1" dirty="0">
              <a:latin typeface="Arial" panose="020B0604020202020204" pitchFamily="34" charset="0"/>
              <a:cs typeface="Arial" panose="020B0604020202020204" pitchFamily="34" charset="0"/>
            </a:endParaRPr>
          </a:p>
        </p:txBody>
      </p:sp>
      <p:sp>
        <p:nvSpPr>
          <p:cNvPr id="21507" name="Content Placeholder 2"/>
          <p:cNvSpPr>
            <a:spLocks noGrp="1"/>
          </p:cNvSpPr>
          <p:nvPr>
            <p:ph idx="1"/>
          </p:nvPr>
        </p:nvSpPr>
        <p:spPr>
          <a:xfrm>
            <a:off x="628650" y="1447800"/>
            <a:ext cx="7886700" cy="5029200"/>
          </a:xfrm>
          <a:solidFill>
            <a:schemeClr val="bg1"/>
          </a:solidFill>
        </p:spPr>
        <p:txBody>
          <a:bodyPr>
            <a:normAutofit/>
          </a:bodyPr>
          <a:lstStyle/>
          <a:p>
            <a:pPr eaLnBrk="1" hangingPunct="1">
              <a:lnSpc>
                <a:spcPct val="80000"/>
              </a:lnSpc>
              <a:spcBef>
                <a:spcPct val="20000"/>
              </a:spcBef>
              <a:buSzPct val="80000"/>
              <a:defRPr/>
            </a:pPr>
            <a:endParaRPr lang="en-US" sz="2000" dirty="0">
              <a:latin typeface="Arial" panose="020B0604020202020204" pitchFamily="34" charset="0"/>
              <a:cs typeface="Arial" panose="020B0604020202020204" pitchFamily="34" charset="0"/>
            </a:endParaRPr>
          </a:p>
          <a:p>
            <a:pPr eaLnBrk="1" hangingPunct="1">
              <a:lnSpc>
                <a:spcPct val="80000"/>
              </a:lnSpc>
              <a:spcBef>
                <a:spcPct val="20000"/>
              </a:spcBef>
              <a:buSzPct val="80000"/>
              <a:defRPr/>
            </a:pPr>
            <a:r>
              <a:rPr lang="en-US" sz="2000" dirty="0">
                <a:latin typeface="Arial" panose="020B0604020202020204" pitchFamily="34" charset="0"/>
                <a:cs typeface="Arial" panose="020B0604020202020204" pitchFamily="34" charset="0"/>
              </a:rPr>
              <a:t>Medicaid – SCHIP, Aged/Blind/Disabled Program and Medicare Supplemental Program </a:t>
            </a:r>
          </a:p>
          <a:p>
            <a:pPr eaLnBrk="1" hangingPunct="1">
              <a:lnSpc>
                <a:spcPct val="80000"/>
              </a:lnSpc>
              <a:spcBef>
                <a:spcPct val="20000"/>
              </a:spcBef>
              <a:buSzPct val="80000"/>
              <a:defRPr/>
            </a:pPr>
            <a:r>
              <a:rPr lang="en-US" sz="2000" dirty="0">
                <a:latin typeface="Arial" panose="020B0604020202020204" pitchFamily="34" charset="0"/>
                <a:cs typeface="Arial" panose="020B0604020202020204" pitchFamily="34" charset="0"/>
              </a:rPr>
              <a:t>Medicare – Part A, B, C &amp; D;  End Stage Renal Disease (ESRD)</a:t>
            </a:r>
          </a:p>
          <a:p>
            <a:pPr eaLnBrk="1" hangingPunct="1">
              <a:lnSpc>
                <a:spcPct val="80000"/>
              </a:lnSpc>
              <a:spcBef>
                <a:spcPct val="20000"/>
              </a:spcBef>
              <a:buSzPct val="80000"/>
              <a:defRPr/>
            </a:pPr>
            <a:r>
              <a:rPr lang="en-US" sz="2000" dirty="0">
                <a:latin typeface="Arial" panose="020B0604020202020204" pitchFamily="34" charset="0"/>
                <a:cs typeface="Arial" panose="020B0604020202020204" pitchFamily="34" charset="0"/>
              </a:rPr>
              <a:t>Veteran Affairs (VA)</a:t>
            </a:r>
          </a:p>
          <a:p>
            <a:pPr eaLnBrk="1" hangingPunct="1">
              <a:lnSpc>
                <a:spcPct val="80000"/>
              </a:lnSpc>
              <a:spcBef>
                <a:spcPct val="20000"/>
              </a:spcBef>
              <a:buSzPct val="80000"/>
              <a:defRPr/>
            </a:pPr>
            <a:r>
              <a:rPr lang="en-US" sz="2000" dirty="0">
                <a:latin typeface="Arial" panose="020B0604020202020204" pitchFamily="34" charset="0"/>
                <a:cs typeface="Arial" panose="020B0604020202020204" pitchFamily="34" charset="0"/>
              </a:rPr>
              <a:t>Disability – Supplemental Security Income (SSI) and Social Security Disability Insurance (SSDI).</a:t>
            </a:r>
          </a:p>
          <a:p>
            <a:pPr marL="800100" lvl="1" indent="-342900" eaLnBrk="1" hangingPunct="1">
              <a:lnSpc>
                <a:spcPct val="80000"/>
              </a:lnSpc>
              <a:spcBef>
                <a:spcPct val="20000"/>
              </a:spcBef>
              <a:buSzPct val="80000"/>
              <a:defRPr/>
            </a:pPr>
            <a:r>
              <a:rPr lang="en-US" sz="2000" dirty="0">
                <a:latin typeface="Arial" panose="020B0604020202020204" pitchFamily="34" charset="0"/>
                <a:cs typeface="Arial" panose="020B0604020202020204" pitchFamily="34" charset="0"/>
              </a:rPr>
              <a:t>Please also apply for Medicaid/Title 19. Applications can be certified back to the date that Social Security Administration establishes the patient to be disabled  as long as a Title 19 application was accepted at the same time.</a:t>
            </a:r>
          </a:p>
          <a:p>
            <a:pPr marL="800100" lvl="1" indent="-342900" eaLnBrk="1" hangingPunct="1">
              <a:lnSpc>
                <a:spcPct val="80000"/>
              </a:lnSpc>
              <a:spcBef>
                <a:spcPct val="20000"/>
              </a:spcBef>
              <a:buSzPct val="80000"/>
              <a:defRPr/>
            </a:pPr>
            <a:r>
              <a:rPr lang="en-US" sz="2000" dirty="0">
                <a:latin typeface="Arial" panose="020B0604020202020204" pitchFamily="34" charset="0"/>
                <a:cs typeface="Arial" panose="020B0604020202020204" pitchFamily="34" charset="0"/>
              </a:rPr>
              <a:t>Please ensure that billers timely file account(s) with Medicaid so they will retro reimburse</a:t>
            </a:r>
          </a:p>
          <a:p>
            <a:pPr eaLnBrk="1" hangingPunct="1">
              <a:lnSpc>
                <a:spcPct val="80000"/>
              </a:lnSpc>
              <a:spcBef>
                <a:spcPct val="20000"/>
              </a:spcBef>
              <a:buSzPct val="80000"/>
              <a:defRPr/>
            </a:pPr>
            <a:r>
              <a:rPr lang="en-US" sz="2000" dirty="0">
                <a:latin typeface="Arial" panose="020B0604020202020204" pitchFamily="34" charset="0"/>
                <a:cs typeface="Arial" panose="020B0604020202020204" pitchFamily="34" charset="0"/>
              </a:rPr>
              <a:t>Insurance – Health, Sports, Liability &amp; Worker’s Compensation </a:t>
            </a:r>
          </a:p>
          <a:p>
            <a:pPr eaLnBrk="1" hangingPunct="1">
              <a:lnSpc>
                <a:spcPct val="80000"/>
              </a:lnSpc>
              <a:spcBef>
                <a:spcPct val="20000"/>
              </a:spcBef>
              <a:buSzPct val="80000"/>
              <a:defRPr/>
            </a:pPr>
            <a:r>
              <a:rPr lang="en-US" sz="2000" dirty="0">
                <a:latin typeface="Arial" panose="020B0604020202020204" pitchFamily="34" charset="0"/>
                <a:cs typeface="Arial" panose="020B0604020202020204" pitchFamily="34" charset="0"/>
              </a:rPr>
              <a:t>Victims of Crime Compensation Board</a:t>
            </a:r>
          </a:p>
          <a:p>
            <a:pPr lvl="1" eaLnBrk="1" hangingPunct="1">
              <a:lnSpc>
                <a:spcPct val="80000"/>
              </a:lnSpc>
              <a:spcBef>
                <a:spcPct val="20000"/>
              </a:spcBef>
              <a:buSzPct val="80000"/>
              <a:defRPr/>
            </a:pPr>
            <a:r>
              <a:rPr lang="en-US" sz="2000" dirty="0">
                <a:latin typeface="Arial" panose="020B0604020202020204" pitchFamily="34" charset="0"/>
                <a:cs typeface="Arial" panose="020B0604020202020204" pitchFamily="34" charset="0"/>
              </a:rPr>
              <a:t>IHS is the payor after Victims of Crime Compensation Board </a:t>
            </a:r>
          </a:p>
          <a:p>
            <a:pPr eaLnBrk="1" hangingPunct="1">
              <a:lnSpc>
                <a:spcPct val="110000"/>
              </a:lnSpc>
            </a:pPr>
            <a:r>
              <a:rPr lang="en-US" altLang="en-US" sz="2000" dirty="0">
                <a:latin typeface="Arial" panose="020B0604020202020204" pitchFamily="34" charset="0"/>
                <a:cs typeface="Arial" panose="020B0604020202020204" pitchFamily="34" charset="0"/>
              </a:rPr>
              <a:t>Oklahoma Cares - Breast Cervical Cancer Treatment Program   </a:t>
            </a:r>
            <a:endParaRPr lang="en-US" altLang="en-US" sz="3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37</a:t>
            </a:fld>
            <a:endParaRPr lang="en-US" altLang="en-US" dirty="0"/>
          </a:p>
        </p:txBody>
      </p:sp>
    </p:spTree>
    <p:extLst>
      <p:ext uri="{BB962C8B-B14F-4D97-AF65-F5344CB8AC3E}">
        <p14:creationId xmlns:p14="http://schemas.microsoft.com/office/powerpoint/2010/main" val="30655839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8650" y="365125"/>
            <a:ext cx="7886700" cy="1082675"/>
          </a:xfrm>
          <a:solidFill>
            <a:schemeClr val="bg1"/>
          </a:solidFill>
        </p:spPr>
        <p:txBody>
          <a:bodyPr/>
          <a:lstStyle/>
          <a:p>
            <a:pPr algn="ctr" eaLnBrk="1" hangingPunct="1"/>
            <a:r>
              <a:rPr lang="en-US" altLang="en-US" sz="2800" b="1" dirty="0">
                <a:latin typeface="Arial" panose="020B0604020202020204" pitchFamily="34" charset="0"/>
                <a:cs typeface="Arial" panose="020B0604020202020204" pitchFamily="34" charset="0"/>
              </a:rPr>
              <a:t>Centers for Medicare &amp; Medicaid (CMS)  </a:t>
            </a:r>
            <a:r>
              <a:rPr lang="en-US" altLang="en-US" sz="3600" b="1" dirty="0">
                <a:latin typeface="Arial" panose="020B0604020202020204" pitchFamily="34" charset="0"/>
                <a:cs typeface="Arial" panose="020B0604020202020204" pitchFamily="34" charset="0"/>
              </a:rPr>
              <a:t>Medicaid</a:t>
            </a:r>
          </a:p>
        </p:txBody>
      </p:sp>
      <p:sp>
        <p:nvSpPr>
          <p:cNvPr id="21507" name="Content Placeholder 2"/>
          <p:cNvSpPr>
            <a:spLocks noGrp="1"/>
          </p:cNvSpPr>
          <p:nvPr>
            <p:ph idx="1"/>
          </p:nvPr>
        </p:nvSpPr>
        <p:spPr>
          <a:xfrm>
            <a:off x="685800" y="1676400"/>
            <a:ext cx="7886700" cy="4876800"/>
          </a:xfrm>
          <a:solidFill>
            <a:schemeClr val="bg1"/>
          </a:solidFill>
        </p:spPr>
        <p:txBody>
          <a:bodyPr>
            <a:normAutofit fontScale="77500" lnSpcReduction="20000"/>
          </a:bodyPr>
          <a:lstStyle/>
          <a:p>
            <a:pPr eaLnBrk="1" hangingPunct="1"/>
            <a:endParaRPr lang="en-US" altLang="en-US" sz="1000" dirty="0">
              <a:latin typeface="Times New Roman" panose="02020603050405020304" pitchFamily="18" charset="0"/>
              <a:cs typeface="Times New Roman" panose="02020603050405020304" pitchFamily="18" charset="0"/>
            </a:endParaRPr>
          </a:p>
          <a:p>
            <a:pPr eaLnBrk="1" hangingPunct="1"/>
            <a:r>
              <a:rPr lang="en-US" altLang="en-US" sz="2400" dirty="0">
                <a:latin typeface="Arial" panose="020B0604020202020204" pitchFamily="34" charset="0"/>
                <a:cs typeface="Arial" panose="020B0604020202020204" pitchFamily="34" charset="0"/>
              </a:rPr>
              <a:t>2023 SoonerCare</a:t>
            </a:r>
          </a:p>
          <a:p>
            <a:pPr lvl="1" eaLnBrk="1" hangingPunct="1"/>
            <a:r>
              <a:rPr lang="en-US" altLang="en-US" sz="2100" dirty="0">
                <a:latin typeface="Arial" panose="020B0604020202020204" pitchFamily="34" charset="0"/>
                <a:cs typeface="Arial" panose="020B0604020202020204" pitchFamily="34" charset="0"/>
              </a:rPr>
              <a:t>Children and Soon-To- Be Sooners</a:t>
            </a:r>
          </a:p>
          <a:p>
            <a:pPr lvl="1" eaLnBrk="1" hangingPunct="1"/>
            <a:r>
              <a:rPr lang="en-US" altLang="en-US" sz="2100" dirty="0">
                <a:latin typeface="Arial" panose="020B0604020202020204" pitchFamily="34" charset="0"/>
                <a:cs typeface="Arial" panose="020B0604020202020204" pitchFamily="34" charset="0"/>
              </a:rPr>
              <a:t>Expansion Adults </a:t>
            </a:r>
          </a:p>
          <a:p>
            <a:pPr lvl="1" eaLnBrk="1" hangingPunct="1"/>
            <a:r>
              <a:rPr lang="en-US" altLang="en-US" sz="2100" dirty="0">
                <a:latin typeface="Arial" panose="020B0604020202020204" pitchFamily="34" charset="0"/>
                <a:cs typeface="Arial" panose="020B0604020202020204" pitchFamily="34" charset="0"/>
              </a:rPr>
              <a:t>Adult Caretaker/Relative w/Child</a:t>
            </a:r>
          </a:p>
          <a:p>
            <a:pPr lvl="1" eaLnBrk="1" hangingPunct="1"/>
            <a:r>
              <a:rPr lang="en-US" altLang="en-US" sz="2100" dirty="0">
                <a:latin typeface="Arial" panose="020B0604020202020204" pitchFamily="34" charset="0"/>
                <a:cs typeface="Arial" panose="020B0604020202020204" pitchFamily="34" charset="0"/>
              </a:rPr>
              <a:t>Pregnant Women: Full Scope Benefits and SoonerPlan</a:t>
            </a:r>
          </a:p>
          <a:p>
            <a:pPr lvl="1" eaLnBrk="1" hangingPunct="1"/>
            <a:r>
              <a:rPr lang="en-US" altLang="en-US" sz="2100" dirty="0">
                <a:latin typeface="Arial" panose="020B0604020202020204" pitchFamily="34" charset="0"/>
                <a:cs typeface="Arial" panose="020B0604020202020204" pitchFamily="34" charset="0"/>
              </a:rPr>
              <a:t>Oklahoma ESI Income Guidelines</a:t>
            </a:r>
          </a:p>
          <a:p>
            <a:pPr lvl="1" eaLnBrk="1" hangingPunct="1"/>
            <a:r>
              <a:rPr lang="en-US" sz="2400" dirty="0">
                <a:hlinkClick r:id="rId2"/>
              </a:rPr>
              <a:t>Eligibility Guidelines (oklahoma.gov)</a:t>
            </a:r>
            <a:endParaRPr lang="en-US" sz="2400" dirty="0"/>
          </a:p>
          <a:p>
            <a:pPr marL="342900" lvl="1" indent="0" eaLnBrk="1" hangingPunct="1">
              <a:buNone/>
            </a:pPr>
            <a:endParaRPr lang="en-US" altLang="en-US" sz="21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Aged/Blind/Disabled Program</a:t>
            </a:r>
          </a:p>
          <a:p>
            <a:pPr lvl="1" eaLnBrk="1" hangingPunct="1"/>
            <a:r>
              <a:rPr lang="en-US" sz="2000" dirty="0">
                <a:hlinkClick r:id="rId3"/>
              </a:rPr>
              <a:t>Oklahoma Department of Human Services - Aid to the Aged, Blind and Disabled (State Supplemental Payment) | OK DRS</a:t>
            </a:r>
            <a:endParaRPr lang="en-US" sz="2000" dirty="0"/>
          </a:p>
          <a:p>
            <a:pPr marL="342900" lvl="1" indent="0" eaLnBrk="1" hangingPunct="1">
              <a:buNone/>
            </a:pPr>
            <a:endParaRPr lang="en-US" altLang="en-US" sz="2000" dirty="0">
              <a:latin typeface="Arial" panose="020B0604020202020204" pitchFamily="34" charset="0"/>
              <a:cs typeface="Arial" panose="020B0604020202020204" pitchFamily="34" charset="0"/>
            </a:endParaRPr>
          </a:p>
          <a:p>
            <a:pPr lvl="1" eaLnBrk="1" hangingPunct="1"/>
            <a:endParaRPr lang="en-US" altLang="en-US" sz="21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Medicare Supplemental Program Qualified Medicare Beneficiary (QMB) or Specified Low-Income Medicare Beneficiary (SLMB)</a:t>
            </a:r>
          </a:p>
          <a:p>
            <a:pPr lvl="1" eaLnBrk="1" hangingPunct="1"/>
            <a:r>
              <a:rPr lang="en-US" sz="2100" dirty="0">
                <a:hlinkClick r:id="rId4"/>
              </a:rPr>
              <a:t>Specified Low-Income Medicare Beneficiary (SLMB) Program | Benefits.gov</a:t>
            </a:r>
            <a:endParaRPr lang="en-US" altLang="en-US" dirty="0">
              <a:latin typeface="Arial" panose="020B0604020202020204" pitchFamily="34" charset="0"/>
              <a:cs typeface="Arial" panose="020B0604020202020204" pitchFamily="34" charset="0"/>
            </a:endParaRP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Breast &amp; Cervical Cancer Programs may be available, or other state benefit variation </a:t>
            </a:r>
          </a:p>
          <a:p>
            <a:pPr eaLnBrk="1" hangingPunct="1"/>
            <a:endParaRPr lang="en-US" altLang="en-US" sz="3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38</a:t>
            </a:fld>
            <a:endParaRPr lang="en-US" altLang="en-US" dirty="0"/>
          </a:p>
        </p:txBody>
      </p:sp>
    </p:spTree>
    <p:extLst>
      <p:ext uri="{BB962C8B-B14F-4D97-AF65-F5344CB8AC3E}">
        <p14:creationId xmlns:p14="http://schemas.microsoft.com/office/powerpoint/2010/main" val="79217871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7700" y="304800"/>
            <a:ext cx="8001000" cy="914400"/>
          </a:xfrm>
          <a:solidFill>
            <a:schemeClr val="bg1"/>
          </a:solidFill>
        </p:spPr>
        <p:txBody>
          <a:bodyPr/>
          <a:lstStyle/>
          <a:p>
            <a:pPr algn="ctr" eaLnBrk="1" hangingPunct="1"/>
            <a:r>
              <a:rPr lang="en-US" sz="3600" b="1" dirty="0">
                <a:latin typeface="Calibri Light" charset="0"/>
                <a:ea typeface="MS PGothic" charset="0"/>
              </a:rPr>
              <a:t> </a:t>
            </a:r>
            <a:r>
              <a:rPr lang="en-US" sz="3600" b="1" dirty="0">
                <a:latin typeface="Arial" panose="020B0604020202020204" pitchFamily="34" charset="0"/>
                <a:ea typeface="MS PGothic" charset="0"/>
                <a:cs typeface="Arial" panose="020B0604020202020204" pitchFamily="34" charset="0"/>
              </a:rPr>
              <a:t>Breast &amp; Cervical Cancer Program</a:t>
            </a:r>
          </a:p>
        </p:txBody>
      </p:sp>
      <p:sp>
        <p:nvSpPr>
          <p:cNvPr id="347139" name="Rectangle 3"/>
          <p:cNvSpPr>
            <a:spLocks noGrp="1" noChangeArrowheads="1"/>
          </p:cNvSpPr>
          <p:nvPr>
            <p:ph idx="1"/>
          </p:nvPr>
        </p:nvSpPr>
        <p:spPr>
          <a:xfrm>
            <a:off x="647700" y="1828800"/>
            <a:ext cx="8191500" cy="4419600"/>
          </a:xfrm>
          <a:solidFill>
            <a:schemeClr val="bg1"/>
          </a:solidFill>
        </p:spPr>
        <p:txBody>
          <a:bodyPr rtlCol="0">
            <a:normAutofit fontScale="77500" lnSpcReduction="20000"/>
          </a:bodyPr>
          <a:lstStyle/>
          <a:p>
            <a:pPr marL="0" indent="0">
              <a:lnSpc>
                <a:spcPct val="120000"/>
              </a:lnSpc>
              <a:buNone/>
              <a:defRPr/>
            </a:pPr>
            <a:r>
              <a:rPr lang="en-US" sz="2600" b="1" dirty="0">
                <a:latin typeface="+mj-lt"/>
                <a:cs typeface="Times New Roman" panose="02020603050405020304" pitchFamily="18" charset="0"/>
              </a:rPr>
              <a:t>Eligibility:</a:t>
            </a:r>
          </a:p>
          <a:p>
            <a:pPr marL="0" indent="0">
              <a:lnSpc>
                <a:spcPct val="120000"/>
              </a:lnSpc>
              <a:buNone/>
              <a:defRPr/>
            </a:pPr>
            <a:r>
              <a:rPr lang="en-US" sz="2600" b="1" dirty="0">
                <a:latin typeface="+mj-lt"/>
                <a:cs typeface="Times New Roman" panose="02020603050405020304" pitchFamily="18" charset="0"/>
              </a:rPr>
              <a:t> </a:t>
            </a:r>
            <a:r>
              <a:rPr lang="en-US" sz="2600" b="1" dirty="0">
                <a:solidFill>
                  <a:schemeClr val="accent1">
                    <a:lumMod val="75000"/>
                  </a:schemeClr>
                </a:solidFill>
                <a:latin typeface="+mj-lt"/>
                <a:cs typeface="Times New Roman" panose="02020603050405020304" pitchFamily="18" charset="0"/>
                <a:hlinkClick r:id="rId2"/>
              </a:rPr>
              <a:t>http://</a:t>
            </a:r>
            <a:r>
              <a:rPr lang="en-US" sz="2600" b="1" u="sng" dirty="0">
                <a:solidFill>
                  <a:schemeClr val="accent1">
                    <a:lumMod val="75000"/>
                  </a:schemeClr>
                </a:solidFill>
                <a:latin typeface="+mj-lt"/>
                <a:cs typeface="Times New Roman" panose="02020603050405020304" pitchFamily="18" charset="0"/>
                <a:hlinkClick r:id="rId2"/>
              </a:rPr>
              <a:t>www.ok.gov/health/http://www</a:t>
            </a:r>
            <a:r>
              <a:rPr lang="en-US" sz="2600" b="1" u="sng" dirty="0">
                <a:solidFill>
                  <a:schemeClr val="accent1">
                    <a:lumMod val="75000"/>
                  </a:schemeClr>
                </a:solidFill>
                <a:latin typeface="+mj-lt"/>
                <a:cs typeface="Times New Roman" panose="02020603050405020304" pitchFamily="18" charset="0"/>
              </a:rPr>
              <a:t>.ok.gov.health/</a:t>
            </a:r>
          </a:p>
          <a:p>
            <a:pPr>
              <a:lnSpc>
                <a:spcPct val="120000"/>
              </a:lnSpc>
              <a:defRPr/>
            </a:pPr>
            <a:r>
              <a:rPr lang="en-US" sz="2400" dirty="0">
                <a:latin typeface="+mj-lt"/>
                <a:cs typeface="Times New Roman" panose="02020603050405020304" pitchFamily="18" charset="0"/>
              </a:rPr>
              <a:t>Be screened under the Breast and Cervical Cancer Detection Program and have an abnormal screen, which requires further diagnosis and/or treatment/services.</a:t>
            </a:r>
          </a:p>
          <a:p>
            <a:pPr>
              <a:lnSpc>
                <a:spcPct val="120000"/>
              </a:lnSpc>
              <a:buFont typeface="Arial" panose="020B0604020202020204" pitchFamily="34" charset="0"/>
              <a:buChar char="•"/>
              <a:defRPr/>
            </a:pPr>
            <a:r>
              <a:rPr lang="en-US" sz="2400" dirty="0">
                <a:latin typeface="+mj-lt"/>
                <a:cs typeface="Times New Roman" panose="02020603050405020304" pitchFamily="18" charset="0"/>
              </a:rPr>
              <a:t>Meet low income screening standards and not otherwise be eligible for Medicaid.</a:t>
            </a:r>
          </a:p>
          <a:p>
            <a:pPr>
              <a:lnSpc>
                <a:spcPct val="120000"/>
              </a:lnSpc>
              <a:buFont typeface="Arial" panose="020B0604020202020204" pitchFamily="34" charset="0"/>
              <a:buChar char="•"/>
              <a:defRPr/>
            </a:pPr>
            <a:r>
              <a:rPr lang="en-US" sz="2400" dirty="0">
                <a:latin typeface="+mj-lt"/>
                <a:cs typeface="Times New Roman" panose="02020603050405020304" pitchFamily="18" charset="0"/>
              </a:rPr>
              <a:t>Have no other insurance which covers Breast and Cervical Cancer diagnosis and/or treatment. </a:t>
            </a:r>
          </a:p>
          <a:p>
            <a:pPr>
              <a:lnSpc>
                <a:spcPct val="120000"/>
              </a:lnSpc>
              <a:buFont typeface="Arial" panose="020B0604020202020204" pitchFamily="34" charset="0"/>
              <a:buChar char="•"/>
              <a:defRPr/>
            </a:pPr>
            <a:r>
              <a:rPr lang="en-US" sz="2400" dirty="0">
                <a:latin typeface="+mj-lt"/>
                <a:cs typeface="Times New Roman" panose="02020603050405020304" pitchFamily="18" charset="0"/>
              </a:rPr>
              <a:t>Be under the age of 65.</a:t>
            </a:r>
          </a:p>
          <a:p>
            <a:pPr>
              <a:lnSpc>
                <a:spcPct val="120000"/>
              </a:lnSpc>
              <a:buFont typeface="Arial" panose="020B0604020202020204" pitchFamily="34" charset="0"/>
              <a:buChar char="•"/>
              <a:defRPr/>
            </a:pPr>
            <a:r>
              <a:rPr lang="en-US" sz="2400" dirty="0">
                <a:latin typeface="+mj-lt"/>
                <a:cs typeface="Times New Roman" panose="02020603050405020304" pitchFamily="18" charset="0"/>
              </a:rPr>
              <a:t>Program Contact Information</a:t>
            </a:r>
          </a:p>
          <a:p>
            <a:pPr marL="342900" lvl="1" indent="0">
              <a:lnSpc>
                <a:spcPct val="120000"/>
              </a:lnSpc>
              <a:buNone/>
              <a:defRPr/>
            </a:pPr>
            <a:r>
              <a:rPr lang="en-US" sz="2400" dirty="0">
                <a:latin typeface="+mj-lt"/>
              </a:rPr>
              <a:t>Oklahoma State Department of Health: (866) 550-5585 </a:t>
            </a:r>
            <a:r>
              <a:rPr lang="en-US" sz="2100" dirty="0">
                <a:latin typeface="Times New Roman" panose="02020603050405020304" pitchFamily="18" charset="0"/>
                <a:ea typeface="+mn-ea"/>
                <a:cs typeface="Times New Roman" panose="02020603050405020304" pitchFamily="18" charset="0"/>
              </a:rPr>
              <a:t>	</a:t>
            </a:r>
          </a:p>
          <a:p>
            <a:pPr marL="0" indent="0">
              <a:lnSpc>
                <a:spcPct val="120000"/>
              </a:lnSpc>
              <a:buFont typeface="Arial" panose="020B0604020202020204" pitchFamily="34" charset="0"/>
              <a:buNone/>
              <a:defRPr/>
            </a:pPr>
            <a:endParaRPr lang="en-US" sz="2000" dirty="0">
              <a:latin typeface="Times New Roman" panose="02020603050405020304" pitchFamily="18" charset="0"/>
              <a:ea typeface="+mn-ea"/>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US" sz="2800" i="1" u="sng" dirty="0">
              <a:latin typeface="Times New Roman" pitchFamily="18" charset="0"/>
              <a:ea typeface="+mn-ea"/>
              <a:cs typeface="Times New Roman" pitchFamily="18"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39</a:t>
            </a:fld>
            <a:endParaRPr lang="en-US" altLang="en-US" dirty="0"/>
          </a:p>
        </p:txBody>
      </p:sp>
    </p:spTree>
    <p:extLst>
      <p:ext uri="{BB962C8B-B14F-4D97-AF65-F5344CB8AC3E}">
        <p14:creationId xmlns:p14="http://schemas.microsoft.com/office/powerpoint/2010/main" val="20554615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idx="4294967295"/>
          </p:nvPr>
        </p:nvSpPr>
        <p:spPr>
          <a:xfrm>
            <a:off x="228600" y="152400"/>
            <a:ext cx="8686800" cy="1066800"/>
          </a:xfrm>
          <a:solidFill>
            <a:schemeClr val="bg1"/>
          </a:solidFill>
        </p:spPr>
        <p:txBody>
          <a:bodyPr/>
          <a:lstStyle/>
          <a:p>
            <a:pPr algn="ctr"/>
            <a:r>
              <a:rPr lang="en-US" altLang="en-US" sz="3200" b="1" dirty="0">
                <a:latin typeface="Arial" panose="020B0604020202020204" pitchFamily="34" charset="0"/>
                <a:cs typeface="Arial" panose="020B0604020202020204" pitchFamily="34" charset="0"/>
              </a:rPr>
              <a:t>Contract Health Services/Purchased Referred Care – Name Change</a:t>
            </a:r>
          </a:p>
        </p:txBody>
      </p:sp>
      <p:sp>
        <p:nvSpPr>
          <p:cNvPr id="3" name="Subtitle 2"/>
          <p:cNvSpPr>
            <a:spLocks noGrp="1"/>
          </p:cNvSpPr>
          <p:nvPr>
            <p:ph type="subTitle" idx="1"/>
          </p:nvPr>
        </p:nvSpPr>
        <p:spPr>
          <a:xfrm>
            <a:off x="228600" y="1600200"/>
            <a:ext cx="8686800" cy="4953000"/>
          </a:xfrm>
          <a:solidFill>
            <a:schemeClr val="bg1"/>
          </a:solidFill>
        </p:spPr>
        <p:txBody>
          <a:bodyPr>
            <a:noAutofit/>
          </a:bodyPr>
          <a:lstStyle/>
          <a:p>
            <a:pPr marL="457200" indent="-457200" algn="l">
              <a:buFont typeface="Arial" panose="020B0604020202020204" pitchFamily="34" charset="0"/>
              <a:buChar char="•"/>
              <a:defRPr/>
            </a:pPr>
            <a:endParaRPr lang="en-US" sz="1200" dirty="0">
              <a:effectLst>
                <a:outerShdw blurRad="38100" dist="38100" dir="2700000" algn="tl">
                  <a:srgbClr val="000000">
                    <a:alpha val="43137"/>
                  </a:srgbClr>
                </a:outerShdw>
              </a:effectLst>
            </a:endParaRPr>
          </a:p>
          <a:p>
            <a:pPr marL="457200" indent="-457200" algn="l">
              <a:buFont typeface="Arial" panose="020B0604020202020204" pitchFamily="34" charset="0"/>
              <a:buChar char="•"/>
              <a:defRPr/>
            </a:pPr>
            <a:r>
              <a:rPr lang="en-US" sz="2400" dirty="0">
                <a:latin typeface="Arial" panose="020B0604020202020204" pitchFamily="34" charset="0"/>
                <a:cs typeface="Arial" panose="020B0604020202020204" pitchFamily="34" charset="0"/>
              </a:rPr>
              <a:t>Effective in 2014, Contract Health Services (CHS) was renamed to Purchased/Referred Care (PRC).</a:t>
            </a:r>
          </a:p>
          <a:p>
            <a:pPr marL="457200" indent="-457200" algn="l">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name change was authorized under the Consolidated Appropriation Act of 2014 that was signed by President Obama in January.</a:t>
            </a:r>
          </a:p>
          <a:p>
            <a:pPr marL="457200" indent="-457200" algn="l">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name change did not change the function or funding of the Program.  All current policies, practices, and improvements continued.</a:t>
            </a:r>
          </a:p>
          <a:p>
            <a:pPr marL="457200" indent="-457200" algn="l">
              <a:buFont typeface="Arial" panose="020B0604020202020204" pitchFamily="34" charset="0"/>
              <a:buChar char="•"/>
              <a:defRPr/>
            </a:pPr>
            <a:r>
              <a:rPr lang="en-US" sz="2400" dirty="0">
                <a:latin typeface="Arial" panose="020B0604020202020204" pitchFamily="34" charset="0"/>
                <a:cs typeface="Arial" panose="020B0604020202020204" pitchFamily="34" charset="0"/>
              </a:rPr>
              <a:t>Tribal programs may or may not change program name.</a:t>
            </a:r>
          </a:p>
          <a:p>
            <a:pPr marL="457200" indent="-457200" algn="l">
              <a:buFont typeface="Arial" panose="020B0604020202020204" pitchFamily="34" charset="0"/>
              <a:buChar char="•"/>
              <a:defRPr/>
            </a:pPr>
            <a:r>
              <a:rPr lang="en-US" sz="2400" dirty="0">
                <a:latin typeface="Arial" panose="020B0604020202020204" pitchFamily="34" charset="0"/>
                <a:cs typeface="Arial" panose="020B0604020202020204" pitchFamily="34" charset="0"/>
              </a:rPr>
              <a:t>Thanks for your patience and understanding as we continue education for community transition to the new name.</a:t>
            </a:r>
          </a:p>
          <a:p>
            <a:pPr algn="l">
              <a:defRPr/>
            </a:pP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6C7B3DC3-FE3F-43A7-9BF2-AF3FB356528E}" type="slidenum">
              <a:rPr lang="en-US" altLang="en-US" smtClean="0"/>
              <a:pPr>
                <a:defRPr/>
              </a:pPr>
              <a:t>4</a:t>
            </a:fld>
            <a:endParaRPr lang="en-US" altLang="en-US" dirty="0"/>
          </a:p>
        </p:txBody>
      </p:sp>
    </p:spTree>
    <p:extLst>
      <p:ext uri="{BB962C8B-B14F-4D97-AF65-F5344CB8AC3E}">
        <p14:creationId xmlns:p14="http://schemas.microsoft.com/office/powerpoint/2010/main" val="2872990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609600" y="381000"/>
            <a:ext cx="7907338" cy="914400"/>
          </a:xfrm>
          <a:solidFill>
            <a:schemeClr val="bg1"/>
          </a:solidFill>
        </p:spPr>
        <p:txBody>
          <a:bodyPr/>
          <a:lstStyle/>
          <a:p>
            <a:pPr algn="ctr" eaLnBrk="1" hangingPunct="1"/>
            <a:r>
              <a:rPr lang="en-US" altLang="en-US" sz="4000" b="1" dirty="0">
                <a:latin typeface="Arial" panose="020B0604020202020204" pitchFamily="34" charset="0"/>
                <a:cs typeface="Arial" panose="020B0604020202020204" pitchFamily="34" charset="0"/>
              </a:rPr>
              <a:t>Disability Programs</a:t>
            </a:r>
          </a:p>
        </p:txBody>
      </p:sp>
      <p:sp>
        <p:nvSpPr>
          <p:cNvPr id="19459" name="Content Placeholder 2"/>
          <p:cNvSpPr>
            <a:spLocks noGrp="1"/>
          </p:cNvSpPr>
          <p:nvPr>
            <p:ph idx="1"/>
          </p:nvPr>
        </p:nvSpPr>
        <p:spPr>
          <a:xfrm>
            <a:off x="592138" y="1981200"/>
            <a:ext cx="7924800" cy="4038600"/>
          </a:xfrm>
          <a:solidFill>
            <a:schemeClr val="bg1"/>
          </a:solidFill>
        </p:spPr>
        <p:txBody>
          <a:bodyPr/>
          <a:lstStyle/>
          <a:p>
            <a:pPr marL="273050" indent="-273050">
              <a:defRPr/>
            </a:pPr>
            <a:endParaRPr lang="en-US" altLang="en-US" sz="700" dirty="0">
              <a:cs typeface="Arial" panose="020B0604020202020204" pitchFamily="34" charset="0"/>
            </a:endParaRPr>
          </a:p>
          <a:p>
            <a:pPr marL="273050" indent="-273050">
              <a:defRPr/>
            </a:pPr>
            <a:r>
              <a:rPr lang="en-US" altLang="en-US" sz="2800" dirty="0">
                <a:latin typeface="Arial" panose="020B0604020202020204" pitchFamily="34" charset="0"/>
                <a:cs typeface="Arial" panose="020B0604020202020204" pitchFamily="34" charset="0"/>
              </a:rPr>
              <a:t>Supplemental Security Income (SSI) </a:t>
            </a:r>
          </a:p>
          <a:p>
            <a:pPr marL="0" indent="0">
              <a:buFont typeface="Arial" panose="020B0604020202020204" pitchFamily="34" charset="0"/>
              <a:buNone/>
              <a:defRPr/>
            </a:pPr>
            <a:endParaRPr lang="en-US" altLang="en-US" sz="2800" dirty="0">
              <a:latin typeface="Arial" panose="020B0604020202020204" pitchFamily="34" charset="0"/>
              <a:cs typeface="Arial" panose="020B0604020202020204" pitchFamily="34" charset="0"/>
            </a:endParaRPr>
          </a:p>
          <a:p>
            <a:pPr marL="273050" indent="-273050">
              <a:defRPr/>
            </a:pPr>
            <a:r>
              <a:rPr lang="en-US" altLang="en-US" sz="2800" dirty="0">
                <a:latin typeface="Arial" panose="020B0604020202020204" pitchFamily="34" charset="0"/>
                <a:cs typeface="Arial" panose="020B0604020202020204" pitchFamily="34" charset="0"/>
              </a:rPr>
              <a:t>Social Security Disability Insurance (SSDI) </a:t>
            </a:r>
          </a:p>
          <a:p>
            <a:pPr marL="0" indent="0">
              <a:buFont typeface="Arial" panose="020B0604020202020204" pitchFamily="34" charset="0"/>
              <a:buNone/>
              <a:defRPr/>
            </a:pPr>
            <a:endParaRPr lang="en-US" altLang="en-US" sz="2800" dirty="0">
              <a:latin typeface="Arial" panose="020B0604020202020204" pitchFamily="34" charset="0"/>
              <a:cs typeface="Arial" panose="020B0604020202020204" pitchFamily="34" charset="0"/>
            </a:endParaRPr>
          </a:p>
          <a:p>
            <a:pPr marL="273050" indent="-273050">
              <a:defRPr/>
            </a:pPr>
            <a:r>
              <a:rPr lang="en-US" altLang="en-US" sz="2800" dirty="0">
                <a:latin typeface="Arial" panose="020B0604020202020204" pitchFamily="34" charset="0"/>
                <a:cs typeface="Arial" panose="020B0604020202020204" pitchFamily="34" charset="0"/>
              </a:rPr>
              <a:t>Please immediately apply for Medicaid/Title 19 designed to potentially retro certify case</a:t>
            </a:r>
          </a:p>
          <a:p>
            <a:pPr marL="0" indent="0">
              <a:buFont typeface="Arial" panose="020B0604020202020204" pitchFamily="34" charset="0"/>
              <a:buNone/>
              <a:defRPr/>
            </a:pPr>
            <a:endParaRPr lang="en-US" altLang="en-US" sz="2800" dirty="0">
              <a:latin typeface="Arial" panose="020B0604020202020204" pitchFamily="34" charset="0"/>
              <a:cs typeface="Arial" panose="020B0604020202020204" pitchFamily="34" charset="0"/>
            </a:endParaRPr>
          </a:p>
          <a:p>
            <a:pPr>
              <a:defRPr/>
            </a:pPr>
            <a:r>
              <a:rPr lang="en-US" altLang="en-US" sz="2800" dirty="0">
                <a:latin typeface="Arial" panose="020B0604020202020204" pitchFamily="34" charset="0"/>
                <a:cs typeface="Arial" panose="020B0604020202020204" pitchFamily="34" charset="0"/>
              </a:rPr>
              <a:t>Please ensure vendors timely file with Medicaid</a:t>
            </a:r>
          </a:p>
        </p:txBody>
      </p:sp>
      <p:sp>
        <p:nvSpPr>
          <p:cNvPr id="2" name="Slide Number Placeholder 1"/>
          <p:cNvSpPr>
            <a:spLocks noGrp="1"/>
          </p:cNvSpPr>
          <p:nvPr>
            <p:ph type="sldNum" sz="quarter" idx="12"/>
          </p:nvPr>
        </p:nvSpPr>
        <p:spPr/>
        <p:txBody>
          <a:bodyPr/>
          <a:lstStyle/>
          <a:p>
            <a:pPr>
              <a:defRPr/>
            </a:pPr>
            <a:fld id="{EA418263-553C-4824-B625-B75BEA6BCD6F}" type="slidenum">
              <a:rPr lang="en-US" altLang="en-US" smtClean="0"/>
              <a:pPr>
                <a:defRPr/>
              </a:pPr>
              <a:t>40</a:t>
            </a:fld>
            <a:endParaRPr lang="en-US" altLang="en-US" dirty="0"/>
          </a:p>
        </p:txBody>
      </p:sp>
    </p:spTree>
    <p:extLst>
      <p:ext uri="{BB962C8B-B14F-4D97-AF65-F5344CB8AC3E}">
        <p14:creationId xmlns:p14="http://schemas.microsoft.com/office/powerpoint/2010/main" val="342277900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533400" y="304800"/>
            <a:ext cx="8001000" cy="990600"/>
          </a:xfrm>
          <a:solidFill>
            <a:schemeClr val="bg1"/>
          </a:solidFill>
        </p:spPr>
        <p:txBody>
          <a:bodyPr/>
          <a:lstStyle/>
          <a:p>
            <a:pPr algn="ctr" eaLnBrk="1" hangingPunct="1"/>
            <a:r>
              <a:rPr lang="en-US" altLang="en-US" sz="4000" b="1" dirty="0">
                <a:latin typeface="Arial" panose="020B0604020202020204" pitchFamily="34" charset="0"/>
                <a:cs typeface="Arial" panose="020B0604020202020204" pitchFamily="34" charset="0"/>
              </a:rPr>
              <a:t>Disability </a:t>
            </a:r>
          </a:p>
        </p:txBody>
      </p:sp>
      <p:sp>
        <p:nvSpPr>
          <p:cNvPr id="3" name="Content Placeholder 2"/>
          <p:cNvSpPr>
            <a:spLocks noGrp="1"/>
          </p:cNvSpPr>
          <p:nvPr>
            <p:ph idx="1"/>
          </p:nvPr>
        </p:nvSpPr>
        <p:spPr>
          <a:xfrm>
            <a:off x="457200" y="1447800"/>
            <a:ext cx="8001000" cy="5105400"/>
          </a:xfrm>
          <a:solidFill>
            <a:schemeClr val="bg1"/>
          </a:solidFill>
        </p:spPr>
        <p:txBody>
          <a:bodyPr rtlCol="0">
            <a:normAutofit fontScale="40000" lnSpcReduction="20000"/>
          </a:bodyPr>
          <a:lstStyle/>
          <a:p>
            <a:pPr marL="0" indent="0">
              <a:buFont typeface="Arial" panose="020B0604020202020204" pitchFamily="34" charset="0"/>
              <a:buNone/>
              <a:defRPr/>
            </a:pPr>
            <a:endParaRPr lang="en-US" sz="2600" b="1" dirty="0">
              <a:cs typeface="Arial" panose="020B0604020202020204" pitchFamily="34" charset="0"/>
            </a:endParaRPr>
          </a:p>
          <a:p>
            <a:pPr marL="0" indent="0">
              <a:buFont typeface="Arial" panose="020B0604020202020204" pitchFamily="34" charset="0"/>
              <a:buNone/>
              <a:defRPr/>
            </a:pPr>
            <a:r>
              <a:rPr lang="en-US" sz="4200" b="1" dirty="0">
                <a:latin typeface="Arial"/>
                <a:cs typeface="Arial"/>
              </a:rPr>
              <a:t>Social Security Program Options</a:t>
            </a:r>
          </a:p>
          <a:p>
            <a:pPr marL="0" indent="0">
              <a:buFont typeface="Arial" panose="020B0604020202020204" pitchFamily="34" charset="0"/>
              <a:buNone/>
              <a:defRPr/>
            </a:pPr>
            <a:endParaRPr lang="en-US" sz="1900" b="1" dirty="0">
              <a:latin typeface="Arial"/>
              <a:cs typeface="Arial"/>
            </a:endParaRPr>
          </a:p>
          <a:p>
            <a:pPr marL="577533" lvl="1" indent="-274320">
              <a:lnSpc>
                <a:spcPct val="120000"/>
              </a:lnSpc>
              <a:defRPr/>
            </a:pPr>
            <a:r>
              <a:rPr lang="en-US" sz="4200" dirty="0">
                <a:latin typeface="Arial"/>
                <a:cs typeface="Arial"/>
              </a:rPr>
              <a:t>Presumptive Disability, Compassionate Allowances, and Quick Disability Determinations</a:t>
            </a:r>
          </a:p>
          <a:p>
            <a:pPr marL="303213" lvl="1" indent="0">
              <a:lnSpc>
                <a:spcPct val="120000"/>
              </a:lnSpc>
              <a:buFont typeface="Arial" panose="020B0604020202020204" pitchFamily="34" charset="0"/>
              <a:buNone/>
              <a:defRPr/>
            </a:pPr>
            <a:endParaRPr lang="en-US" sz="4200" dirty="0">
              <a:latin typeface="Arial"/>
              <a:cs typeface="Arial"/>
            </a:endParaRPr>
          </a:p>
          <a:p>
            <a:pPr marL="577533" lvl="1" indent="-274320">
              <a:lnSpc>
                <a:spcPct val="120000"/>
              </a:lnSpc>
              <a:defRPr/>
            </a:pPr>
            <a:r>
              <a:rPr lang="en-US" sz="4200" dirty="0">
                <a:latin typeface="Arial"/>
                <a:cs typeface="Arial"/>
              </a:rPr>
              <a:t>TERI – terminal illness cases; </a:t>
            </a:r>
          </a:p>
          <a:p>
            <a:pPr marL="303213" lvl="1" indent="0">
              <a:lnSpc>
                <a:spcPct val="120000"/>
              </a:lnSpc>
              <a:buFont typeface="Arial" panose="020B0604020202020204" pitchFamily="34" charset="0"/>
              <a:buNone/>
              <a:defRPr/>
            </a:pPr>
            <a:r>
              <a:rPr lang="en-US" altLang="en-US" sz="4200" dirty="0">
                <a:latin typeface="Arial"/>
                <a:cs typeface="Arial"/>
              </a:rPr>
              <a:t>	Terminally ill or expired patients may be categorically eligible for Medicaid 	coverage if they meet income and resource guidelines.</a:t>
            </a:r>
            <a:endParaRPr lang="en-US" sz="4200" dirty="0">
              <a:latin typeface="Arial"/>
              <a:cs typeface="Arial"/>
            </a:endParaRPr>
          </a:p>
          <a:p>
            <a:pPr marL="1263333" lvl="3" indent="-274320">
              <a:lnSpc>
                <a:spcPct val="120000"/>
              </a:lnSpc>
              <a:defRPr/>
            </a:pPr>
            <a:r>
              <a:rPr lang="en-US" sz="4200" dirty="0">
                <a:latin typeface="Arial"/>
                <a:cs typeface="Arial"/>
              </a:rPr>
              <a:t>Defined as an untreatable condition and expected to result in death; expedited case processing and decision</a:t>
            </a:r>
          </a:p>
          <a:p>
            <a:pPr marL="1263333" lvl="3" indent="-274320">
              <a:lnSpc>
                <a:spcPct val="120000"/>
              </a:lnSpc>
              <a:defRPr/>
            </a:pPr>
            <a:r>
              <a:rPr lang="en-US" sz="4200" dirty="0">
                <a:latin typeface="Arial"/>
                <a:cs typeface="Arial"/>
              </a:rPr>
              <a:t>As a potential payor this must be coordinated prior to PRC consideration of payment.  </a:t>
            </a:r>
          </a:p>
          <a:p>
            <a:pPr marL="646113" lvl="2" indent="0">
              <a:buFont typeface="Arial" panose="020B0604020202020204" pitchFamily="34" charset="0"/>
              <a:buNone/>
              <a:defRPr/>
            </a:pPr>
            <a:endParaRPr lang="en-US" sz="600" dirty="0">
              <a:latin typeface="Arial"/>
              <a:cs typeface="Arial"/>
            </a:endParaRPr>
          </a:p>
          <a:p>
            <a:pPr marL="0" indent="0">
              <a:buFont typeface="Arial" panose="020B0604020202020204" pitchFamily="34" charset="0"/>
              <a:buNone/>
              <a:defRPr/>
            </a:pPr>
            <a:r>
              <a:rPr lang="en-US" sz="4200" b="1" dirty="0">
                <a:latin typeface="Arial"/>
                <a:cs typeface="Arial"/>
              </a:rPr>
              <a:t> Social Security Contact Information</a:t>
            </a:r>
          </a:p>
          <a:p>
            <a:pPr marL="646113" lvl="2" indent="0">
              <a:buFont typeface="Arial" panose="020B0604020202020204" pitchFamily="34" charset="0"/>
              <a:buNone/>
              <a:defRPr/>
            </a:pPr>
            <a:endParaRPr lang="en-US" sz="4200" dirty="0">
              <a:latin typeface="Arial"/>
              <a:cs typeface="Arial"/>
            </a:endParaRPr>
          </a:p>
          <a:p>
            <a:pPr marL="577533" lvl="1" indent="-274320">
              <a:defRPr/>
            </a:pPr>
            <a:r>
              <a:rPr lang="en-US" sz="4200" dirty="0">
                <a:latin typeface="Arial"/>
                <a:cs typeface="Arial"/>
              </a:rPr>
              <a:t>Online enrollment at ssa.gov</a:t>
            </a:r>
          </a:p>
          <a:p>
            <a:pPr marL="577533" lvl="1" indent="-274320">
              <a:defRPr/>
            </a:pPr>
            <a:endParaRPr lang="en-US" sz="4200" dirty="0">
              <a:latin typeface="Arial"/>
              <a:cs typeface="Arial"/>
            </a:endParaRPr>
          </a:p>
          <a:p>
            <a:pPr marL="577533" lvl="1" indent="-274320">
              <a:defRPr/>
            </a:pPr>
            <a:r>
              <a:rPr lang="en-US" sz="4200" dirty="0">
                <a:latin typeface="Arial"/>
                <a:cs typeface="Arial"/>
              </a:rPr>
              <a:t>Telephone (800) 772-1213  (7am – 7pm)</a:t>
            </a:r>
          </a:p>
          <a:p>
            <a:pPr marL="577533" lvl="1" indent="-274320">
              <a:defRPr/>
            </a:pPr>
            <a:endParaRPr lang="en-US" sz="3100" dirty="0">
              <a:cs typeface="Times New Roman" pitchFamily="18" charset="0"/>
            </a:endParaRPr>
          </a:p>
          <a:p>
            <a:pPr marL="0" indent="0">
              <a:buFont typeface="Arial" panose="020B0604020202020204" pitchFamily="34" charset="0"/>
              <a:buNone/>
              <a:defRPr/>
            </a:pPr>
            <a:endParaRPr lang="en-US" dirty="0"/>
          </a:p>
          <a:p>
            <a:pPr marL="274320" indent="-274320">
              <a:defRPr/>
            </a:pPr>
            <a:endParaRPr lang="en-US" b="1" dirty="0"/>
          </a:p>
        </p:txBody>
      </p:sp>
      <p:sp>
        <p:nvSpPr>
          <p:cNvPr id="2" name="Slide Number Placeholder 1"/>
          <p:cNvSpPr>
            <a:spLocks noGrp="1"/>
          </p:cNvSpPr>
          <p:nvPr>
            <p:ph type="sldNum" sz="quarter" idx="12"/>
          </p:nvPr>
        </p:nvSpPr>
        <p:spPr/>
        <p:txBody>
          <a:bodyPr/>
          <a:lstStyle/>
          <a:p>
            <a:pPr>
              <a:defRPr/>
            </a:pPr>
            <a:fld id="{EA418263-553C-4824-B625-B75BEA6BCD6F}" type="slidenum">
              <a:rPr lang="en-US" altLang="en-US" smtClean="0"/>
              <a:pPr>
                <a:defRPr/>
              </a:pPr>
              <a:t>41</a:t>
            </a:fld>
            <a:endParaRPr lang="en-US" altLang="en-US" dirty="0"/>
          </a:p>
        </p:txBody>
      </p:sp>
    </p:spTree>
    <p:extLst>
      <p:ext uri="{BB962C8B-B14F-4D97-AF65-F5344CB8AC3E}">
        <p14:creationId xmlns:p14="http://schemas.microsoft.com/office/powerpoint/2010/main" val="329707028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533400" y="304800"/>
            <a:ext cx="8001000" cy="990600"/>
          </a:xfrm>
          <a:solidFill>
            <a:schemeClr val="bg1"/>
          </a:solidFill>
        </p:spPr>
        <p:txBody>
          <a:bodyPr/>
          <a:lstStyle/>
          <a:p>
            <a:pPr algn="ctr" eaLnBrk="1" hangingPunct="1"/>
            <a:r>
              <a:rPr lang="en-US" sz="4000" b="1" dirty="0">
                <a:latin typeface="Arial" panose="020B0604020202020204" pitchFamily="34" charset="0"/>
                <a:ea typeface="MS PGothic" charset="0"/>
                <a:cs typeface="Arial" panose="020B0604020202020204" pitchFamily="34" charset="0"/>
              </a:rPr>
              <a:t>Other Alternate Resources</a:t>
            </a:r>
            <a:endParaRPr lang="en-US" alt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001000" cy="5105400"/>
          </a:xfrm>
          <a:solidFill>
            <a:schemeClr val="bg1"/>
          </a:solidFill>
        </p:spPr>
        <p:txBody>
          <a:bodyPr rtlCol="0">
            <a:normAutofit lnSpcReduction="10000"/>
          </a:bodyPr>
          <a:lstStyle/>
          <a:p>
            <a:pPr marL="0" indent="0">
              <a:buFont typeface="Arial" panose="020B0604020202020204" pitchFamily="34" charset="0"/>
              <a:buNone/>
              <a:defRPr/>
            </a:pPr>
            <a:endParaRPr lang="en-US" sz="2600" b="1" dirty="0">
              <a:cs typeface="Arial" panose="020B0604020202020204" pitchFamily="34" charset="0"/>
            </a:endParaRPr>
          </a:p>
          <a:p>
            <a:pPr marL="0" indent="0" eaLnBrk="1" hangingPunct="1"/>
            <a:r>
              <a:rPr lang="en-US" sz="2400" dirty="0">
                <a:ea typeface="MS PGothic" charset="0"/>
                <a:cs typeface="Times New Roman" charset="0"/>
              </a:rPr>
              <a:t>Sports Insurance</a:t>
            </a:r>
          </a:p>
          <a:p>
            <a:pPr lvl="1" eaLnBrk="1" hangingPunct="1"/>
            <a:r>
              <a:rPr lang="en-US" sz="2400" dirty="0">
                <a:ea typeface="MS PGothic" charset="0"/>
              </a:rPr>
              <a:t>Statement from school declining payment for the acquired injury.</a:t>
            </a:r>
          </a:p>
          <a:p>
            <a:pPr lvl="1" eaLnBrk="1" hangingPunct="1"/>
            <a:endParaRPr lang="en-US" sz="2400" dirty="0">
              <a:ea typeface="MS PGothic" charset="0"/>
            </a:endParaRPr>
          </a:p>
          <a:p>
            <a:pPr marL="0" indent="0" eaLnBrk="1" hangingPunct="1"/>
            <a:r>
              <a:rPr lang="en-US" sz="2400" dirty="0">
                <a:ea typeface="MS PGothic" charset="0"/>
                <a:cs typeface="Times New Roman" charset="0"/>
              </a:rPr>
              <a:t>Office of Workers’ </a:t>
            </a:r>
            <a:r>
              <a:rPr lang="en-US" altLang="ja-JP" sz="2400" dirty="0">
                <a:ea typeface="MS PGothic" charset="0"/>
                <a:cs typeface="Times New Roman" charset="0"/>
              </a:rPr>
              <a:t>Compensation Programs (OWCP)</a:t>
            </a:r>
          </a:p>
          <a:p>
            <a:pPr marL="0" indent="0" eaLnBrk="1" hangingPunct="1"/>
            <a:endParaRPr lang="en-US" altLang="ja-JP" sz="2400" dirty="0">
              <a:ea typeface="MS PGothic" charset="0"/>
              <a:cs typeface="Times New Roman" charset="0"/>
            </a:endParaRPr>
          </a:p>
          <a:p>
            <a:pPr marL="0" indent="0" eaLnBrk="1" hangingPunct="1"/>
            <a:r>
              <a:rPr lang="en-US" altLang="ja-JP" sz="2400" dirty="0">
                <a:ea typeface="MS PGothic" charset="0"/>
                <a:cs typeface="Times New Roman" charset="0"/>
              </a:rPr>
              <a:t>Private Insurance / Medicare Supplement (Medigap)  </a:t>
            </a:r>
          </a:p>
          <a:p>
            <a:pPr marL="0" indent="0" eaLnBrk="1" hangingPunct="1">
              <a:buNone/>
            </a:pPr>
            <a:endParaRPr lang="en-US" sz="2400" dirty="0">
              <a:ea typeface="MS PGothic" charset="0"/>
              <a:cs typeface="Times New Roman" charset="0"/>
            </a:endParaRPr>
          </a:p>
          <a:p>
            <a:pPr marL="0" indent="0" eaLnBrk="1" hangingPunct="1"/>
            <a:r>
              <a:rPr lang="en-US" sz="2400" dirty="0">
                <a:ea typeface="MS PGothic" charset="0"/>
                <a:cs typeface="Times New Roman" charset="0"/>
              </a:rPr>
              <a:t> Liability and Auto Insurance</a:t>
            </a:r>
          </a:p>
          <a:p>
            <a:pPr lvl="1" eaLnBrk="1" hangingPunct="1"/>
            <a:r>
              <a:rPr lang="en-US" sz="2400" dirty="0">
                <a:ea typeface="ＭＳ Ｐゴシック" charset="0"/>
                <a:cs typeface="Times New Roman" charset="0"/>
              </a:rPr>
              <a:t>Include insurance information in alternate resource determination (i.e., responsible party for accident, verify types of insurance coverage of all parties).</a:t>
            </a:r>
          </a:p>
          <a:p>
            <a:pPr marL="303213" lvl="1" indent="0">
              <a:buNone/>
              <a:defRPr/>
            </a:pPr>
            <a:endParaRPr lang="en-US" sz="3100" dirty="0">
              <a:cs typeface="Times New Roman" pitchFamily="18" charset="0"/>
            </a:endParaRPr>
          </a:p>
          <a:p>
            <a:pPr marL="0" indent="0">
              <a:buFont typeface="Arial" panose="020B0604020202020204" pitchFamily="34" charset="0"/>
              <a:buNone/>
              <a:defRPr/>
            </a:pPr>
            <a:endParaRPr lang="en-US" dirty="0"/>
          </a:p>
          <a:p>
            <a:pPr marL="274320" indent="-274320">
              <a:defRPr/>
            </a:pPr>
            <a:endParaRPr lang="en-US" b="1" dirty="0"/>
          </a:p>
        </p:txBody>
      </p:sp>
      <p:sp>
        <p:nvSpPr>
          <p:cNvPr id="2" name="Slide Number Placeholder 1"/>
          <p:cNvSpPr>
            <a:spLocks noGrp="1"/>
          </p:cNvSpPr>
          <p:nvPr>
            <p:ph type="sldNum" sz="quarter" idx="12"/>
          </p:nvPr>
        </p:nvSpPr>
        <p:spPr/>
        <p:txBody>
          <a:bodyPr/>
          <a:lstStyle/>
          <a:p>
            <a:pPr>
              <a:defRPr/>
            </a:pPr>
            <a:fld id="{EA418263-553C-4824-B625-B75BEA6BCD6F}" type="slidenum">
              <a:rPr lang="en-US" altLang="en-US" smtClean="0"/>
              <a:pPr>
                <a:defRPr/>
              </a:pPr>
              <a:t>42</a:t>
            </a:fld>
            <a:endParaRPr lang="en-US" altLang="en-US" dirty="0"/>
          </a:p>
        </p:txBody>
      </p:sp>
    </p:spTree>
    <p:extLst>
      <p:ext uri="{BB962C8B-B14F-4D97-AF65-F5344CB8AC3E}">
        <p14:creationId xmlns:p14="http://schemas.microsoft.com/office/powerpoint/2010/main" val="204245999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8650" y="365125"/>
            <a:ext cx="7886700" cy="1158875"/>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Oklahoma Crime Victims Compensation Program (OCVCP)</a:t>
            </a:r>
          </a:p>
        </p:txBody>
      </p:sp>
      <p:sp>
        <p:nvSpPr>
          <p:cNvPr id="21507" name="Content Placeholder 2"/>
          <p:cNvSpPr>
            <a:spLocks noGrp="1"/>
          </p:cNvSpPr>
          <p:nvPr>
            <p:ph idx="1"/>
          </p:nvPr>
        </p:nvSpPr>
        <p:spPr>
          <a:xfrm>
            <a:off x="628650" y="1752600"/>
            <a:ext cx="7886700" cy="4953000"/>
          </a:xfrm>
          <a:solidFill>
            <a:schemeClr val="bg1"/>
          </a:solidFill>
        </p:spPr>
        <p:txBody>
          <a:bodyPr>
            <a:normAutofit/>
          </a:bodyPr>
          <a:lstStyle/>
          <a:p>
            <a:pPr marL="0" indent="0" eaLnBrk="1" hangingPunct="1">
              <a:buNone/>
            </a:pPr>
            <a:r>
              <a:rPr lang="en-US" altLang="en-US" sz="2000" dirty="0">
                <a:latin typeface="+mj-lt"/>
                <a:cs typeface="Times New Roman" panose="02020603050405020304" pitchFamily="18" charset="0"/>
              </a:rPr>
              <a:t>Eligibility</a:t>
            </a:r>
          </a:p>
          <a:p>
            <a:pPr eaLnBrk="1" hangingPunct="1"/>
            <a:r>
              <a:rPr lang="en-US" altLang="en-US" sz="2000" dirty="0">
                <a:latin typeface="Arial" panose="020B0604020202020204" pitchFamily="34" charset="0"/>
                <a:cs typeface="Arial" panose="020B0604020202020204" pitchFamily="34" charset="0"/>
              </a:rPr>
              <a:t>The crime must have occurred in Oklahoma.</a:t>
            </a:r>
          </a:p>
          <a:p>
            <a:pPr eaLnBrk="1" hangingPunct="1"/>
            <a:r>
              <a:rPr lang="en-US" altLang="en-US" sz="2000" dirty="0">
                <a:latin typeface="Arial" panose="020B0604020202020204" pitchFamily="34" charset="0"/>
                <a:cs typeface="Arial" panose="020B0604020202020204" pitchFamily="34" charset="0"/>
              </a:rPr>
              <a:t>The crime must have been reported to law enforcement within 72 hours of the incident.</a:t>
            </a:r>
          </a:p>
          <a:p>
            <a:pPr lvl="1" eaLnBrk="1" hangingPunct="1"/>
            <a:r>
              <a:rPr lang="en-US" altLang="en-US" sz="2000" dirty="0">
                <a:latin typeface="Arial" panose="020B0604020202020204" pitchFamily="34" charset="0"/>
                <a:cs typeface="Arial" panose="020B0604020202020204" pitchFamily="34" charset="0"/>
              </a:rPr>
              <a:t>Exceptions are always made for child victims</a:t>
            </a:r>
          </a:p>
          <a:p>
            <a:pPr lvl="1" eaLnBrk="1" hangingPunct="1"/>
            <a:r>
              <a:rPr lang="en-US" altLang="en-US" sz="2000" dirty="0">
                <a:latin typeface="Arial" panose="020B0604020202020204" pitchFamily="34" charset="0"/>
                <a:cs typeface="Arial" panose="020B0604020202020204" pitchFamily="34" charset="0"/>
              </a:rPr>
              <a:t>Claimant must fully cooperate with law enforcement</a:t>
            </a:r>
          </a:p>
          <a:p>
            <a:pPr eaLnBrk="1" hangingPunct="1"/>
            <a:r>
              <a:rPr lang="en-US" altLang="en-US" sz="2000" dirty="0">
                <a:latin typeface="Arial" panose="020B0604020202020204" pitchFamily="34" charset="0"/>
                <a:cs typeface="Arial" panose="020B0604020202020204" pitchFamily="34" charset="0"/>
              </a:rPr>
              <a:t>If victim contributed to result, the claim be denied.</a:t>
            </a:r>
          </a:p>
          <a:p>
            <a:pPr eaLnBrk="1" hangingPunct="1"/>
            <a:r>
              <a:rPr lang="en-US" altLang="en-US" sz="2000" dirty="0">
                <a:cs typeface="Times New Roman" panose="02020603050405020304" pitchFamily="18" charset="0"/>
              </a:rPr>
              <a:t>Claims may take up to six (6) months for determination.</a:t>
            </a:r>
          </a:p>
          <a:p>
            <a:pPr eaLnBrk="1" hangingPunct="1"/>
            <a:r>
              <a:rPr lang="en-US" altLang="en-US" sz="2000" dirty="0">
                <a:cs typeface="Times New Roman" panose="02020603050405020304" pitchFamily="18" charset="0"/>
              </a:rPr>
              <a:t>Patients cannot be turned to collections while awaiting a decision.</a:t>
            </a:r>
          </a:p>
          <a:p>
            <a:pPr eaLnBrk="1" hangingPunct="1"/>
            <a:r>
              <a:rPr lang="en-US" altLang="en-US" sz="2000" dirty="0">
                <a:cs typeface="Times New Roman" panose="02020603050405020304" pitchFamily="18" charset="0"/>
              </a:rPr>
              <a:t>Claimant can appeal the decision within thirty (30) days, if denied.</a:t>
            </a:r>
          </a:p>
          <a:p>
            <a:pPr eaLnBrk="1" hangingPunct="1"/>
            <a:r>
              <a:rPr lang="en-US" altLang="en-US" sz="2000" dirty="0">
                <a:cs typeface="Times New Roman" panose="02020603050405020304" pitchFamily="18" charset="0"/>
              </a:rPr>
              <a:t>Applications can be completed by: the victim, dependent of a deceased victim, or person authorized to act on behalf of the victim</a:t>
            </a:r>
          </a:p>
          <a:p>
            <a:pPr eaLnBrk="1" hangingPunct="1"/>
            <a:r>
              <a:rPr lang="en-US" altLang="en-US" sz="2000" b="1" dirty="0">
                <a:cs typeface="Times New Roman" panose="02020603050405020304" pitchFamily="18" charset="0"/>
              </a:rPr>
              <a:t>Phone number for OCVCP (405) 264-5006</a:t>
            </a:r>
          </a:p>
          <a:p>
            <a:pPr eaLnBrk="1" hangingPunct="1"/>
            <a:endParaRPr lang="en-US" altLang="en-US" sz="2000" dirty="0">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43</a:t>
            </a:fld>
            <a:endParaRPr lang="en-US" altLang="en-US" dirty="0"/>
          </a:p>
        </p:txBody>
      </p:sp>
    </p:spTree>
    <p:extLst>
      <p:ext uri="{BB962C8B-B14F-4D97-AF65-F5344CB8AC3E}">
        <p14:creationId xmlns:p14="http://schemas.microsoft.com/office/powerpoint/2010/main" val="336394996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8650" y="365125"/>
            <a:ext cx="7886700" cy="1158875"/>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How IHS and OCVCP Partner to Optimize Patient Outcomes </a:t>
            </a:r>
          </a:p>
        </p:txBody>
      </p:sp>
      <p:sp>
        <p:nvSpPr>
          <p:cNvPr id="21507" name="Content Placeholder 2"/>
          <p:cNvSpPr>
            <a:spLocks noGrp="1"/>
          </p:cNvSpPr>
          <p:nvPr>
            <p:ph idx="1"/>
          </p:nvPr>
        </p:nvSpPr>
        <p:spPr>
          <a:xfrm>
            <a:off x="628650" y="1676400"/>
            <a:ext cx="7886700" cy="5029200"/>
          </a:xfrm>
          <a:solidFill>
            <a:schemeClr val="bg1"/>
          </a:solidFill>
        </p:spPr>
        <p:txBody>
          <a:bodyPr>
            <a:normAutofit lnSpcReduction="10000"/>
          </a:bodyPr>
          <a:lstStyle/>
          <a:p>
            <a:pPr marL="0" indent="0" eaLnBrk="1" hangingPunct="1">
              <a:buNone/>
            </a:pPr>
            <a:endParaRPr lang="en-US" altLang="en-US" sz="2000" dirty="0">
              <a:latin typeface="+mj-lt"/>
              <a:cs typeface="Times New Roman" panose="02020603050405020304" pitchFamily="18" charset="0"/>
            </a:endParaRPr>
          </a:p>
          <a:p>
            <a:pPr eaLnBrk="1" hangingPunct="1"/>
            <a:r>
              <a:rPr lang="en-US" altLang="en-US" sz="2400" dirty="0">
                <a:latin typeface="+mj-lt"/>
                <a:cs typeface="Times New Roman" panose="02020603050405020304" pitchFamily="18" charset="0"/>
              </a:rPr>
              <a:t>PRC program may authorize ongoing referrals for care as “pending cooperation with alternate resources” while awaiting OCVCP decision from application.</a:t>
            </a:r>
          </a:p>
          <a:p>
            <a:pPr eaLnBrk="1" hangingPunct="1"/>
            <a:r>
              <a:rPr lang="en-US" altLang="en-US" sz="2400" dirty="0">
                <a:cs typeface="Times New Roman" panose="02020603050405020304" pitchFamily="18" charset="0"/>
              </a:rPr>
              <a:t>Patients failure to apply and/or cooperate with OCVCP application, if there is reasonable assumption they would be eligible for program, requires services to be denied by PRC program.</a:t>
            </a:r>
          </a:p>
          <a:p>
            <a:pPr eaLnBrk="1" hangingPunct="1"/>
            <a:r>
              <a:rPr lang="en-US" altLang="en-US" sz="2400" dirty="0">
                <a:cs typeface="Times New Roman" panose="02020603050405020304" pitchFamily="18" charset="0"/>
              </a:rPr>
              <a:t>PRC program remains the payor of last resort to OCVCP.</a:t>
            </a:r>
          </a:p>
          <a:p>
            <a:pPr eaLnBrk="1" hangingPunct="1"/>
            <a:r>
              <a:rPr lang="en-US" altLang="en-US" sz="2400" dirty="0">
                <a:cs typeface="Times New Roman" panose="02020603050405020304" pitchFamily="18" charset="0"/>
              </a:rPr>
              <a:t>If patient fully cooperates with process and services are denied by OCVCP, PRC program may pay for services, if the patient would otherwise be eligible for PRC program. </a:t>
            </a:r>
          </a:p>
          <a:p>
            <a:pPr marL="0" indent="0" eaLnBrk="1" hangingPunct="1">
              <a:buNone/>
            </a:pPr>
            <a:endParaRPr lang="en-US" altLang="en-US" sz="2000" dirty="0">
              <a:cs typeface="Times New Roman" panose="02020603050405020304" pitchFamily="18" charset="0"/>
            </a:endParaRPr>
          </a:p>
          <a:p>
            <a:pPr marL="342900" lvl="1" indent="0" eaLnBrk="1" hangingPunct="1">
              <a:buNone/>
            </a:pPr>
            <a:endParaRPr lang="en-US" altLang="en-US" sz="1700" dirty="0">
              <a:cs typeface="Times New Roman" panose="02020603050405020304" pitchFamily="18" charset="0"/>
            </a:endParaRPr>
          </a:p>
          <a:p>
            <a:pPr eaLnBrk="1" hangingPunct="1"/>
            <a:endParaRPr lang="en-US" altLang="en-US" sz="2000" dirty="0">
              <a:cs typeface="Times New Roman" panose="02020603050405020304" pitchFamily="18" charset="0"/>
            </a:endParaRPr>
          </a:p>
          <a:p>
            <a:pPr eaLnBrk="1" hangingPunct="1"/>
            <a:endParaRPr lang="en-US" altLang="en-US" sz="2000" dirty="0">
              <a:latin typeface="+mj-lt"/>
              <a:cs typeface="Times New Roman" panose="02020603050405020304" pitchFamily="18" charset="0"/>
            </a:endParaRPr>
          </a:p>
          <a:p>
            <a:pPr eaLnBrk="1" hangingPunct="1"/>
            <a:endParaRPr lang="en-US" altLang="en-US" sz="2000" dirty="0">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44</a:t>
            </a:fld>
            <a:endParaRPr lang="en-US" altLang="en-US" dirty="0"/>
          </a:p>
        </p:txBody>
      </p:sp>
    </p:spTree>
    <p:extLst>
      <p:ext uri="{BB962C8B-B14F-4D97-AF65-F5344CB8AC3E}">
        <p14:creationId xmlns:p14="http://schemas.microsoft.com/office/powerpoint/2010/main" val="163655500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533400" y="304800"/>
            <a:ext cx="8001000" cy="990600"/>
          </a:xfrm>
          <a:solidFill>
            <a:schemeClr val="bg1"/>
          </a:solidFill>
        </p:spPr>
        <p:txBody>
          <a:bodyPr/>
          <a:lstStyle/>
          <a:p>
            <a:pPr algn="ctr" eaLnBrk="1" hangingPunct="1"/>
            <a:r>
              <a:rPr lang="en-US" altLang="en-US" sz="4000" b="1" dirty="0">
                <a:latin typeface="Arial" panose="020B0604020202020204" pitchFamily="34" charset="0"/>
                <a:cs typeface="Arial" panose="020B0604020202020204" pitchFamily="34" charset="0"/>
              </a:rPr>
              <a:t>More Alternate Resources</a:t>
            </a:r>
          </a:p>
        </p:txBody>
      </p:sp>
      <p:sp>
        <p:nvSpPr>
          <p:cNvPr id="3" name="Content Placeholder 2"/>
          <p:cNvSpPr>
            <a:spLocks noGrp="1"/>
          </p:cNvSpPr>
          <p:nvPr>
            <p:ph idx="1"/>
          </p:nvPr>
        </p:nvSpPr>
        <p:spPr>
          <a:xfrm>
            <a:off x="457200" y="2133600"/>
            <a:ext cx="8001000" cy="3886200"/>
          </a:xfrm>
          <a:solidFill>
            <a:schemeClr val="bg1"/>
          </a:solidFill>
        </p:spPr>
        <p:txBody>
          <a:bodyPr rtlCol="0">
            <a:normAutofit lnSpcReduction="10000"/>
          </a:bodyPr>
          <a:lstStyle/>
          <a:p>
            <a:pPr marL="0" indent="0">
              <a:buFont typeface="Arial" panose="020B0604020202020204" pitchFamily="34" charset="0"/>
              <a:buNone/>
              <a:defRPr/>
            </a:pPr>
            <a:endParaRPr lang="en-US" sz="500" b="1" dirty="0">
              <a:cs typeface="Arial" panose="020B0604020202020204" pitchFamily="34" charset="0"/>
            </a:endParaRPr>
          </a:p>
          <a:p>
            <a:pPr marL="0" indent="0" eaLnBrk="1" hangingPunct="1"/>
            <a:r>
              <a:rPr lang="en-US" sz="2800" dirty="0">
                <a:latin typeface="+mj-lt"/>
                <a:ea typeface="MS PGothic" charset="0"/>
                <a:cs typeface="Times New Roman" charset="0"/>
              </a:rPr>
              <a:t>Affordable Care Act (ACA)</a:t>
            </a:r>
          </a:p>
          <a:p>
            <a:pPr lvl="1" eaLnBrk="1" hangingPunct="1"/>
            <a:r>
              <a:rPr lang="en-US" sz="2500" dirty="0">
                <a:latin typeface="+mj-lt"/>
                <a:ea typeface="MS PGothic" charset="0"/>
                <a:cs typeface="Times New Roman" charset="0"/>
              </a:rPr>
              <a:t>Indian Health Service is encouraging patients to apply when the patient has no out of pocket 	expenses: </a:t>
            </a:r>
            <a:r>
              <a:rPr lang="en-US" sz="2500" dirty="0">
                <a:latin typeface="+mj-lt"/>
                <a:ea typeface="MS PGothic" charset="0"/>
                <a:cs typeface="Times New Roman" charset="0"/>
                <a:hlinkClick r:id="rId2"/>
              </a:rPr>
              <a:t>www.healthcare.gov</a:t>
            </a:r>
            <a:endParaRPr lang="en-US" sz="2500" dirty="0">
              <a:latin typeface="+mj-lt"/>
              <a:ea typeface="MS PGothic" charset="0"/>
              <a:cs typeface="Times New Roman" charset="0"/>
            </a:endParaRPr>
          </a:p>
          <a:p>
            <a:pPr eaLnBrk="1" hangingPunct="1"/>
            <a:r>
              <a:rPr lang="en-US" sz="2800" dirty="0">
                <a:latin typeface="+mj-lt"/>
                <a:ea typeface="MS PGothic" charset="0"/>
                <a:cs typeface="Times New Roman" charset="0"/>
              </a:rPr>
              <a:t>US Department of Veterans Affairs (VA)</a:t>
            </a:r>
          </a:p>
          <a:p>
            <a:pPr eaLnBrk="1" hangingPunct="1"/>
            <a:r>
              <a:rPr lang="en-US" sz="2800" dirty="0">
                <a:latin typeface="+mj-lt"/>
                <a:ea typeface="MS PGothic" charset="0"/>
                <a:cs typeface="Times New Roman" charset="0"/>
              </a:rPr>
              <a:t>AIDS Coordination and Information Services (ACIS) </a:t>
            </a:r>
          </a:p>
          <a:p>
            <a:pPr marL="0" indent="0" eaLnBrk="1" hangingPunct="1"/>
            <a:r>
              <a:rPr lang="en-US" sz="2800" dirty="0">
                <a:latin typeface="+mj-lt"/>
                <a:ea typeface="MS PGothic" charset="0"/>
                <a:cs typeface="Times New Roman" charset="0"/>
              </a:rPr>
              <a:t>Tribal Programs</a:t>
            </a:r>
          </a:p>
          <a:p>
            <a:pPr marL="0" indent="0" eaLnBrk="1" hangingPunct="1"/>
            <a:r>
              <a:rPr lang="en-US" sz="2800" dirty="0">
                <a:latin typeface="+mj-lt"/>
                <a:ea typeface="MS PGothic" charset="0"/>
                <a:cs typeface="Times New Roman" charset="0"/>
              </a:rPr>
              <a:t> I/T/U Communities </a:t>
            </a:r>
            <a:endParaRPr lang="en-US" sz="3100" dirty="0">
              <a:cs typeface="Times New Roman" pitchFamily="18" charset="0"/>
            </a:endParaRPr>
          </a:p>
          <a:p>
            <a:pPr marL="0" indent="0">
              <a:buFont typeface="Arial" panose="020B0604020202020204" pitchFamily="34" charset="0"/>
              <a:buNone/>
              <a:defRPr/>
            </a:pPr>
            <a:endParaRPr lang="en-US" dirty="0"/>
          </a:p>
          <a:p>
            <a:pPr marL="274320" indent="-274320">
              <a:defRPr/>
            </a:pPr>
            <a:endParaRPr lang="en-US" b="1" dirty="0"/>
          </a:p>
        </p:txBody>
      </p:sp>
      <p:sp>
        <p:nvSpPr>
          <p:cNvPr id="2" name="Slide Number Placeholder 1"/>
          <p:cNvSpPr>
            <a:spLocks noGrp="1"/>
          </p:cNvSpPr>
          <p:nvPr>
            <p:ph type="sldNum" sz="quarter" idx="12"/>
          </p:nvPr>
        </p:nvSpPr>
        <p:spPr/>
        <p:txBody>
          <a:bodyPr/>
          <a:lstStyle/>
          <a:p>
            <a:pPr>
              <a:defRPr/>
            </a:pPr>
            <a:fld id="{EA418263-553C-4824-B625-B75BEA6BCD6F}" type="slidenum">
              <a:rPr lang="en-US" altLang="en-US" smtClean="0"/>
              <a:pPr>
                <a:defRPr/>
              </a:pPr>
              <a:t>45</a:t>
            </a:fld>
            <a:endParaRPr lang="en-US" altLang="en-US" dirty="0"/>
          </a:p>
        </p:txBody>
      </p:sp>
    </p:spTree>
    <p:extLst>
      <p:ext uri="{BB962C8B-B14F-4D97-AF65-F5344CB8AC3E}">
        <p14:creationId xmlns:p14="http://schemas.microsoft.com/office/powerpoint/2010/main" val="238943379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mothy-carter.com/wp-content/uploads/2013/01/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9F01D80-A717-45DC-87C6-BD8F8D4B4D7A}" type="slidenum">
              <a:rPr lang="en-US" altLang="en-US" smtClean="0"/>
              <a:pPr>
                <a:defRPr/>
              </a:pPr>
              <a:t>46</a:t>
            </a:fld>
            <a:endParaRPr lang="en-US" altLang="en-US" dirty="0"/>
          </a:p>
        </p:txBody>
      </p:sp>
    </p:spTree>
    <p:extLst>
      <p:ext uri="{BB962C8B-B14F-4D97-AF65-F5344CB8AC3E}">
        <p14:creationId xmlns:p14="http://schemas.microsoft.com/office/powerpoint/2010/main" val="3251875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4175" y="152400"/>
            <a:ext cx="8458200" cy="1341438"/>
          </a:xfrm>
          <a:solidFill>
            <a:schemeClr val="bg1"/>
          </a:solidFill>
        </p:spPr>
        <p:txBody>
          <a:bodyPr/>
          <a:lstStyle/>
          <a:p>
            <a:pPr algn="ctr" eaLnBrk="1" hangingPunct="1"/>
            <a:r>
              <a:rPr lang="en-US" altLang="en-US" sz="4000" b="1" dirty="0">
                <a:latin typeface="Arial" panose="020B0604020202020204" pitchFamily="34" charset="0"/>
                <a:cs typeface="Arial" panose="020B0604020202020204" pitchFamily="34" charset="0"/>
              </a:rPr>
              <a:t>Medicare Like Rates (MLR)</a:t>
            </a:r>
          </a:p>
        </p:txBody>
      </p:sp>
      <p:sp>
        <p:nvSpPr>
          <p:cNvPr id="65539" name="Rectangle 3"/>
          <p:cNvSpPr>
            <a:spLocks noGrp="1" noChangeArrowheads="1"/>
          </p:cNvSpPr>
          <p:nvPr>
            <p:ph idx="1"/>
          </p:nvPr>
        </p:nvSpPr>
        <p:spPr>
          <a:xfrm>
            <a:off x="381000" y="1600200"/>
            <a:ext cx="8458200" cy="4876800"/>
          </a:xfrm>
          <a:solidFill>
            <a:schemeClr val="bg1"/>
          </a:solidFill>
        </p:spPr>
        <p:txBody>
          <a:bodyPr/>
          <a:lstStyle/>
          <a:p>
            <a:pPr marL="0" indent="0" eaLnBrk="1" hangingPunct="1">
              <a:buNone/>
            </a:pPr>
            <a:endParaRPr lang="en-US" altLang="en-US" sz="3300" dirty="0"/>
          </a:p>
          <a:p>
            <a:pPr eaLnBrk="1" hangingPunct="1">
              <a:buFont typeface="Wingdings" panose="05000000000000000000" pitchFamily="2" charset="2"/>
              <a:buNone/>
            </a:pPr>
            <a:r>
              <a:rPr lang="en-US" altLang="en-US" sz="2400" dirty="0">
                <a:latin typeface="Arial" panose="020B0604020202020204" pitchFamily="34" charset="0"/>
                <a:cs typeface="Arial" panose="020B0604020202020204" pitchFamily="34" charset="0"/>
              </a:rPr>
              <a:t>Section 506 of the Medicare Modernization Act:</a:t>
            </a:r>
          </a:p>
          <a:p>
            <a:pPr eaLnBrk="1" hangingPunct="1"/>
            <a:r>
              <a:rPr lang="en-US" altLang="en-US" sz="2400" dirty="0">
                <a:latin typeface="Arial" panose="020B0604020202020204" pitchFamily="34" charset="0"/>
                <a:cs typeface="Arial" panose="020B0604020202020204" pitchFamily="34" charset="0"/>
              </a:rPr>
              <a:t> Requires Medicare participating providers to participate in the PRC program and charge no more than the Medicare-based rates to individuals eligible for PRC since July 5, 2007.</a:t>
            </a:r>
          </a:p>
          <a:p>
            <a:pPr eaLnBrk="1" hangingPunct="1"/>
            <a:r>
              <a:rPr lang="en-US" altLang="en-US" sz="2400" dirty="0">
                <a:latin typeface="Arial" panose="020B0604020202020204" pitchFamily="34" charset="0"/>
                <a:cs typeface="Arial" panose="020B0604020202020204" pitchFamily="34" charset="0"/>
              </a:rPr>
              <a:t>IHS claims are also subject to timely filing period for Medicare claims. If the timely filing period is exceeded the patient nor IHS can be pursued for the outstanding charges.</a:t>
            </a:r>
          </a:p>
          <a:p>
            <a:pPr eaLnBrk="1" hangingPunct="1"/>
            <a:r>
              <a:rPr lang="en-US" altLang="en-US" sz="2400" dirty="0">
                <a:latin typeface="Arial" panose="020B0604020202020204" pitchFamily="34" charset="0"/>
                <a:cs typeface="Arial" panose="020B0604020202020204" pitchFamily="34" charset="0"/>
              </a:rPr>
              <a:t>The payment methodology for coordination of benefits with other payors under section 506 is similar to the Medicare Secondary Payor Program.</a:t>
            </a:r>
          </a:p>
          <a:p>
            <a:pPr eaLnBrk="1" hangingPunct="1"/>
            <a:endParaRPr lang="en-US" altLang="en-US" sz="2800" dirty="0">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47</a:t>
            </a:fld>
            <a:endParaRPr lang="en-US" altLang="en-US" dirty="0"/>
          </a:p>
        </p:txBody>
      </p:sp>
    </p:spTree>
    <p:extLst>
      <p:ext uri="{BB962C8B-B14F-4D97-AF65-F5344CB8AC3E}">
        <p14:creationId xmlns:p14="http://schemas.microsoft.com/office/powerpoint/2010/main" val="1198886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365125"/>
            <a:ext cx="8229600" cy="1325563"/>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MLR Requirements</a:t>
            </a:r>
          </a:p>
        </p:txBody>
      </p:sp>
      <p:sp>
        <p:nvSpPr>
          <p:cNvPr id="270339" name="Rectangle 3"/>
          <p:cNvSpPr>
            <a:spLocks noGrp="1" noChangeArrowheads="1"/>
          </p:cNvSpPr>
          <p:nvPr>
            <p:ph idx="1"/>
          </p:nvPr>
        </p:nvSpPr>
        <p:spPr>
          <a:xfrm>
            <a:off x="457200" y="1825625"/>
            <a:ext cx="8229600" cy="4727575"/>
          </a:xfrm>
          <a:solidFill>
            <a:schemeClr val="bg1"/>
          </a:solidFill>
        </p:spPr>
        <p:txBody>
          <a:bodyPr rtlCol="0">
            <a:normAutofit/>
          </a:bodyPr>
          <a:lstStyle/>
          <a:p>
            <a:pPr marL="0" indent="0" eaLnBrk="1" fontAlgn="auto" hangingPunct="1">
              <a:spcAft>
                <a:spcPts val="0"/>
              </a:spcAft>
              <a:buFont typeface="Wingdings" panose="05000000000000000000" pitchFamily="2" charset="2"/>
              <a:buNone/>
              <a:defRPr/>
            </a:pPr>
            <a:endParaRPr lang="en-US" sz="2800" dirty="0">
              <a:latin typeface="Arial Rounded MT Bold" pitchFamily="34" charset="0"/>
            </a:endParaRPr>
          </a:p>
          <a:p>
            <a:pPr marL="0" indent="0" eaLnBrk="1" fontAlgn="auto" hangingPunct="1">
              <a:spcAft>
                <a:spcPts val="0"/>
              </a:spcAft>
              <a:buFont typeface="Wingdings" panose="05000000000000000000" pitchFamily="2" charset="2"/>
              <a:buNone/>
              <a:defRPr/>
            </a:pPr>
            <a:r>
              <a:rPr lang="en-US" sz="2800" dirty="0">
                <a:latin typeface="Arial" panose="020B0604020202020204" pitchFamily="34" charset="0"/>
                <a:cs typeface="Arial" panose="020B0604020202020204" pitchFamily="34" charset="0"/>
              </a:rPr>
              <a:t>Requires Medicare-participating hospitals to accept MLR as payment in full from Indian Health Service, Tribal and Urban PRC programs for authorized PRC services</a:t>
            </a:r>
          </a:p>
          <a:p>
            <a:pPr eaLnBrk="1" fontAlgn="auto" hangingPunct="1">
              <a:spcAft>
                <a:spcPts val="0"/>
              </a:spcAft>
              <a:defRPr/>
            </a:pPr>
            <a:r>
              <a:rPr lang="en-US" sz="2800" dirty="0">
                <a:latin typeface="Arial" panose="020B0604020202020204" pitchFamily="34" charset="0"/>
                <a:cs typeface="Arial" panose="020B0604020202020204" pitchFamily="34" charset="0"/>
              </a:rPr>
              <a:t>PRC remains “</a:t>
            </a:r>
            <a:r>
              <a:rPr lang="en-US" sz="2800" i="1" dirty="0">
                <a:latin typeface="Arial" panose="020B0604020202020204" pitchFamily="34" charset="0"/>
                <a:cs typeface="Arial" panose="020B0604020202020204" pitchFamily="34" charset="0"/>
              </a:rPr>
              <a:t>payor of last resort”</a:t>
            </a:r>
          </a:p>
          <a:p>
            <a:pPr eaLnBrk="1" fontAlgn="auto" hangingPunct="1">
              <a:spcAft>
                <a:spcPts val="0"/>
              </a:spcAft>
              <a:defRPr/>
            </a:pPr>
            <a:r>
              <a:rPr lang="en-US" sz="2800" dirty="0">
                <a:latin typeface="Arial" panose="020B0604020202020204" pitchFamily="34" charset="0"/>
                <a:cs typeface="Arial" panose="020B0604020202020204" pitchFamily="34" charset="0"/>
              </a:rPr>
              <a:t>Does not affect lower contracted rates nor negate such contracts</a:t>
            </a:r>
          </a:p>
          <a:p>
            <a:pPr eaLnBrk="1" fontAlgn="auto" hangingPunct="1">
              <a:spcAft>
                <a:spcPts val="0"/>
              </a:spcAft>
              <a:defRPr/>
            </a:pPr>
            <a:r>
              <a:rPr lang="en-US" sz="2800" dirty="0">
                <a:latin typeface="Arial" panose="020B0604020202020204" pitchFamily="34" charset="0"/>
                <a:cs typeface="Arial" panose="020B0604020202020204" pitchFamily="34" charset="0"/>
              </a:rPr>
              <a:t>Does not “limit” existing rates less than MLR</a:t>
            </a: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48</a:t>
            </a:fld>
            <a:endParaRPr lang="en-US" altLang="en-US" dirty="0"/>
          </a:p>
        </p:txBody>
      </p:sp>
    </p:spTree>
    <p:extLst>
      <p:ext uri="{BB962C8B-B14F-4D97-AF65-F5344CB8AC3E}">
        <p14:creationId xmlns:p14="http://schemas.microsoft.com/office/powerpoint/2010/main" val="1452261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76200"/>
            <a:ext cx="8534400" cy="1341438"/>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Purchased/Referred Care Rates</a:t>
            </a:r>
          </a:p>
        </p:txBody>
      </p:sp>
      <p:sp>
        <p:nvSpPr>
          <p:cNvPr id="247811" name="Rectangle 3"/>
          <p:cNvSpPr>
            <a:spLocks noGrp="1" noChangeArrowheads="1"/>
          </p:cNvSpPr>
          <p:nvPr>
            <p:ph idx="1"/>
          </p:nvPr>
        </p:nvSpPr>
        <p:spPr>
          <a:xfrm>
            <a:off x="228600" y="1600200"/>
            <a:ext cx="8686800" cy="4911725"/>
          </a:xfrm>
          <a:solidFill>
            <a:schemeClr val="bg1"/>
          </a:solidFill>
        </p:spPr>
        <p:txBody>
          <a:bodyPr rtlCol="0">
            <a:normAutofit fontScale="92500" lnSpcReduction="10000"/>
          </a:bodyPr>
          <a:lstStyle/>
          <a:p>
            <a:pPr algn="ctr" eaLnBrk="1" hangingPunct="1">
              <a:buFont typeface="Wingdings" panose="05000000000000000000" pitchFamily="2" charset="2"/>
              <a:buNone/>
              <a:defRPr/>
            </a:pPr>
            <a:endParaRPr lang="en-US" sz="1400" dirty="0">
              <a:latin typeface="Arial" panose="020B0604020202020204" pitchFamily="34" charset="0"/>
              <a:cs typeface="Arial" panose="020B0604020202020204" pitchFamily="34" charset="0"/>
            </a:endParaRPr>
          </a:p>
          <a:p>
            <a:pPr algn="ctr" eaLnBrk="1" hangingPunct="1">
              <a:buFont typeface="Wingdings" panose="05000000000000000000" pitchFamily="2" charset="2"/>
              <a:buNone/>
              <a:defRPr/>
            </a:pPr>
            <a:r>
              <a:rPr lang="en-US" sz="2500" b="1" dirty="0">
                <a:latin typeface="Arial" panose="020B0604020202020204" pitchFamily="34" charset="0"/>
                <a:cs typeface="Arial" panose="020B0604020202020204" pitchFamily="34" charset="0"/>
              </a:rPr>
              <a:t>42 CFR Part 136</a:t>
            </a:r>
          </a:p>
          <a:p>
            <a:pPr eaLnBrk="1" hangingPunct="1">
              <a:defRPr/>
            </a:pPr>
            <a:r>
              <a:rPr lang="en-US" sz="2500" dirty="0">
                <a:latin typeface="Arial" panose="020B0604020202020204" pitchFamily="34" charset="0"/>
                <a:cs typeface="Arial" panose="020B0604020202020204" pitchFamily="34" charset="0"/>
              </a:rPr>
              <a:t>For medical services not previously covered by MLR</a:t>
            </a:r>
          </a:p>
          <a:p>
            <a:pPr lvl="1" eaLnBrk="1" hangingPunct="1">
              <a:defRPr/>
            </a:pPr>
            <a:r>
              <a:rPr lang="en-US" sz="2100" dirty="0">
                <a:latin typeface="Arial" panose="020B0604020202020204" pitchFamily="34" charset="0"/>
                <a:cs typeface="Arial" panose="020B0604020202020204" pitchFamily="34" charset="0"/>
              </a:rPr>
              <a:t>Described as payment for physicians and other health care professional services, associated with hospital and non-hospital-based care.</a:t>
            </a:r>
          </a:p>
          <a:p>
            <a:pPr lvl="1" eaLnBrk="1" hangingPunct="1">
              <a:defRPr/>
            </a:pPr>
            <a:endParaRPr lang="en-US" sz="2100" dirty="0">
              <a:latin typeface="Arial" panose="020B0604020202020204" pitchFamily="34" charset="0"/>
              <a:cs typeface="Arial" panose="020B0604020202020204" pitchFamily="34" charset="0"/>
            </a:endParaRPr>
          </a:p>
          <a:p>
            <a:pPr eaLnBrk="1" hangingPunct="1">
              <a:defRPr/>
            </a:pPr>
            <a:r>
              <a:rPr lang="en-US" sz="2500" dirty="0">
                <a:latin typeface="Arial" panose="020B0604020202020204" pitchFamily="34" charset="0"/>
                <a:cs typeface="Arial" panose="020B0604020202020204" pitchFamily="34" charset="0"/>
              </a:rPr>
              <a:t>Reimbursement will be at Medicare Rates</a:t>
            </a:r>
            <a:endParaRPr lang="en-US" sz="2100" dirty="0">
              <a:latin typeface="Arial" panose="020B0604020202020204" pitchFamily="34" charset="0"/>
              <a:cs typeface="Arial" panose="020B0604020202020204" pitchFamily="34" charset="0"/>
            </a:endParaRPr>
          </a:p>
          <a:p>
            <a:pPr lvl="1" eaLnBrk="1" hangingPunct="1">
              <a:defRPr/>
            </a:pPr>
            <a:r>
              <a:rPr lang="en-US" sz="2100" dirty="0">
                <a:latin typeface="Arial" panose="020B0604020202020204" pitchFamily="34" charset="0"/>
                <a:cs typeface="Arial" panose="020B0604020202020204" pitchFamily="34" charset="0"/>
              </a:rPr>
              <a:t>Regulation named PRC Rates.</a:t>
            </a:r>
          </a:p>
          <a:p>
            <a:pPr lvl="1" eaLnBrk="1" hangingPunct="1">
              <a:defRPr/>
            </a:pPr>
            <a:endParaRPr lang="en-US" sz="2100" dirty="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rPr>
              <a:t>IHS encourages best value contracts below these standard national rates. </a:t>
            </a:r>
          </a:p>
          <a:p>
            <a:pPr lvl="1" eaLnBrk="1" hangingPunct="1">
              <a:defRPr/>
            </a:pPr>
            <a:endParaRPr lang="en-US" sz="1000" dirty="0">
              <a:latin typeface="Arial" panose="020B0604020202020204" pitchFamily="34" charset="0"/>
              <a:cs typeface="Arial" panose="020B0604020202020204" pitchFamily="34" charset="0"/>
            </a:endParaRPr>
          </a:p>
          <a:p>
            <a:pPr eaLnBrk="1" hangingPunct="1">
              <a:defRPr/>
            </a:pPr>
            <a:r>
              <a:rPr lang="en-US" sz="2500" dirty="0">
                <a:latin typeface="Arial" panose="020B0604020202020204" pitchFamily="34" charset="0"/>
                <a:cs typeface="Arial" panose="020B0604020202020204" pitchFamily="34" charset="0"/>
              </a:rPr>
              <a:t>Implementation date for Oklahoma City Area Federal programs, October 1, 2016.</a:t>
            </a:r>
          </a:p>
          <a:p>
            <a:pPr lvl="1" eaLnBrk="1" hangingPunct="1">
              <a:defRPr/>
            </a:pPr>
            <a:r>
              <a:rPr lang="en-US" sz="2100" dirty="0">
                <a:latin typeface="Arial" panose="020B0604020202020204" pitchFamily="34" charset="0"/>
                <a:cs typeface="Arial" panose="020B0604020202020204" pitchFamily="34" charset="0"/>
              </a:rPr>
              <a:t>Tribal programs effective date for implementation may vary by program.</a:t>
            </a:r>
          </a:p>
          <a:p>
            <a:pPr lvl="1" eaLnBrk="1" hangingPunct="1">
              <a:defRPr/>
            </a:pPr>
            <a:endParaRPr lang="en-US" sz="2100" dirty="0">
              <a:latin typeface="Arial Rounded MT Bold" pitchFamily="34" charset="0"/>
            </a:endParaRPr>
          </a:p>
          <a:p>
            <a:pPr marL="457200" lvl="1" indent="0" eaLnBrk="1" hangingPunct="1">
              <a:buFont typeface="Wingdings" panose="05000000000000000000" pitchFamily="2" charset="2"/>
              <a:buNone/>
              <a:defRPr/>
            </a:pPr>
            <a:endParaRPr lang="en-US" sz="2100" dirty="0">
              <a:latin typeface="Arial Rounded MT Bold" pitchFamily="34" charset="0"/>
            </a:endParaRPr>
          </a:p>
          <a:p>
            <a:pPr eaLnBrk="1" hangingPunct="1">
              <a:defRPr/>
            </a:pPr>
            <a:endParaRPr lang="en-US" sz="2800" dirty="0">
              <a:latin typeface="Arial Rounded MT Bold"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49</a:t>
            </a:fld>
            <a:endParaRPr lang="en-US" altLang="en-US" dirty="0"/>
          </a:p>
        </p:txBody>
      </p:sp>
    </p:spTree>
    <p:extLst>
      <p:ext uri="{BB962C8B-B14F-4D97-AF65-F5344CB8AC3E}">
        <p14:creationId xmlns:p14="http://schemas.microsoft.com/office/powerpoint/2010/main" val="186355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idx="4294967295"/>
          </p:nvPr>
        </p:nvSpPr>
        <p:spPr>
          <a:xfrm>
            <a:off x="228600" y="152400"/>
            <a:ext cx="8686800" cy="1066800"/>
          </a:xfrm>
          <a:solidFill>
            <a:schemeClr val="bg1"/>
          </a:solidFill>
        </p:spPr>
        <p:txBody>
          <a:bodyPr/>
          <a:lstStyle/>
          <a:p>
            <a:pPr algn="ctr"/>
            <a:r>
              <a:rPr lang="en-US" altLang="en-US" sz="3200" b="1" dirty="0">
                <a:latin typeface="Arial" panose="020B0604020202020204" pitchFamily="34" charset="0"/>
                <a:cs typeface="Arial" panose="020B0604020202020204" pitchFamily="34" charset="0"/>
              </a:rPr>
              <a:t>Area Office Presentation</a:t>
            </a:r>
          </a:p>
        </p:txBody>
      </p:sp>
      <p:sp>
        <p:nvSpPr>
          <p:cNvPr id="3" name="Subtitle 2"/>
          <p:cNvSpPr>
            <a:spLocks noGrp="1"/>
          </p:cNvSpPr>
          <p:nvPr>
            <p:ph type="subTitle" idx="1"/>
          </p:nvPr>
        </p:nvSpPr>
        <p:spPr>
          <a:xfrm>
            <a:off x="228600" y="1600200"/>
            <a:ext cx="8686800" cy="4953000"/>
          </a:xfrm>
          <a:solidFill>
            <a:schemeClr val="bg1"/>
          </a:solidFill>
        </p:spPr>
        <p:txBody>
          <a:bodyPr>
            <a:noAutofit/>
          </a:bodyPr>
          <a:lstStyle/>
          <a:p>
            <a:pPr marL="457200" indent="-457200" algn="l">
              <a:buFont typeface="Arial" panose="020B0604020202020204" pitchFamily="34" charset="0"/>
              <a:buChar char="•"/>
              <a:defRPr/>
            </a:pPr>
            <a:endParaRPr lang="en-US" sz="1200" dirty="0">
              <a:effectLst>
                <a:outerShdw blurRad="38100" dist="38100" dir="2700000" algn="tl">
                  <a:srgbClr val="000000">
                    <a:alpha val="43137"/>
                  </a:srgbClr>
                </a:outerShdw>
              </a:effectLst>
            </a:endParaRPr>
          </a:p>
          <a:p>
            <a:pPr marL="457200" indent="-457200" algn="l">
              <a:buFont typeface="Arial" panose="020B0604020202020204" pitchFamily="34" charset="0"/>
              <a:buChar char="•"/>
              <a:defRPr/>
            </a:pPr>
            <a:r>
              <a:rPr lang="en-US" sz="2400" dirty="0">
                <a:latin typeface="Arial" panose="020B0604020202020204" pitchFamily="34" charset="0"/>
                <a:cs typeface="Arial" panose="020B0604020202020204" pitchFamily="34" charset="0"/>
              </a:rPr>
              <a:t>Presentation Provides details on how the Federal PRC programs operate.</a:t>
            </a:r>
          </a:p>
          <a:p>
            <a:pPr marL="457200" indent="-457200" algn="l">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400" dirty="0">
                <a:latin typeface="Arial" panose="020B0604020202020204" pitchFamily="34" charset="0"/>
                <a:cs typeface="Arial" panose="020B0604020202020204" pitchFamily="34" charset="0"/>
              </a:rPr>
              <a:t>Tribal PRC Programs are not Required to Implement Regulations the Same as the Indian Health Service. </a:t>
            </a:r>
          </a:p>
          <a:p>
            <a:pPr marL="457200" indent="-457200" algn="l">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400" dirty="0">
                <a:latin typeface="Arial" panose="020B0604020202020204" pitchFamily="34" charset="0"/>
                <a:cs typeface="Arial" panose="020B0604020202020204" pitchFamily="34" charset="0"/>
              </a:rPr>
              <a:t>Tribal Program in the Oklahoma City Area process payments independently.</a:t>
            </a:r>
          </a:p>
          <a:p>
            <a:pPr marL="457200" indent="-457200" algn="l">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Federal PRC Programs all use the Fiscal Intermediary (FI) for payments. Currently none of the Tribes in our Area utilize the FI.</a:t>
            </a:r>
          </a:p>
          <a:p>
            <a:pPr algn="l">
              <a:defRPr/>
            </a:pP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6C7B3DC3-FE3F-43A7-9BF2-AF3FB356528E}" type="slidenum">
              <a:rPr lang="en-US" altLang="en-US" smtClean="0"/>
              <a:pPr>
                <a:defRPr/>
              </a:pPr>
              <a:t>5</a:t>
            </a:fld>
            <a:endParaRPr lang="en-US" altLang="en-US" dirty="0"/>
          </a:p>
        </p:txBody>
      </p:sp>
    </p:spTree>
    <p:extLst>
      <p:ext uri="{BB962C8B-B14F-4D97-AF65-F5344CB8AC3E}">
        <p14:creationId xmlns:p14="http://schemas.microsoft.com/office/powerpoint/2010/main" val="1615592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152400"/>
            <a:ext cx="8686800" cy="1341438"/>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Best Value Contracts with IHS/PRC</a:t>
            </a:r>
          </a:p>
        </p:txBody>
      </p:sp>
      <p:sp>
        <p:nvSpPr>
          <p:cNvPr id="247811" name="Rectangle 3"/>
          <p:cNvSpPr>
            <a:spLocks noGrp="1" noChangeArrowheads="1"/>
          </p:cNvSpPr>
          <p:nvPr>
            <p:ph idx="1"/>
          </p:nvPr>
        </p:nvSpPr>
        <p:spPr>
          <a:xfrm>
            <a:off x="228600" y="1600200"/>
            <a:ext cx="8686800" cy="5181600"/>
          </a:xfrm>
          <a:solidFill>
            <a:schemeClr val="bg1"/>
          </a:solidFill>
        </p:spPr>
        <p:txBody>
          <a:bodyPr rtlCol="0">
            <a:normAutofit/>
          </a:bodyPr>
          <a:lstStyle/>
          <a:p>
            <a:pPr algn="ctr" eaLnBrk="1" hangingPunct="1">
              <a:buFont typeface="Wingdings" panose="05000000000000000000" pitchFamily="2" charset="2"/>
              <a:buNone/>
              <a:defRPr/>
            </a:pPr>
            <a:endParaRPr lang="en-US" sz="1400" dirty="0">
              <a:latin typeface="Arial" panose="020B0604020202020204" pitchFamily="34" charset="0"/>
              <a:cs typeface="Arial" panose="020B0604020202020204" pitchFamily="34" charset="0"/>
            </a:endParaRPr>
          </a:p>
          <a:p>
            <a:pPr lvl="1" eaLnBrk="1" hangingPunct="1">
              <a:defRPr/>
            </a:pPr>
            <a:r>
              <a:rPr lang="en-US" sz="2100" dirty="0">
                <a:latin typeface="+mj-lt"/>
              </a:rPr>
              <a:t>Given the limited amount of funds the PRC program receives per person the PRC program strives to establish best value contracts below the MLR and/or PRC rates.</a:t>
            </a:r>
          </a:p>
          <a:p>
            <a:pPr lvl="1" eaLnBrk="1" hangingPunct="1">
              <a:defRPr/>
            </a:pPr>
            <a:r>
              <a:rPr lang="en-US" sz="2100" dirty="0">
                <a:latin typeface="+mj-lt"/>
              </a:rPr>
              <a:t>This allows the PRC program to divert referred care to these specific contractors which ensures optimization of care and expenditure of limited funds.</a:t>
            </a:r>
          </a:p>
          <a:p>
            <a:pPr lvl="1" eaLnBrk="1" hangingPunct="1">
              <a:defRPr/>
            </a:pPr>
            <a:r>
              <a:rPr lang="en-US" sz="2100" dirty="0">
                <a:latin typeface="+mj-lt"/>
              </a:rPr>
              <a:t>The Oklahoma City Area PRC program has successfully demonstrated the benefits of these best value contract for many specialty services in our Medical Community.</a:t>
            </a:r>
          </a:p>
          <a:p>
            <a:pPr marL="457200" lvl="1" indent="0" eaLnBrk="1" hangingPunct="1">
              <a:buFont typeface="Wingdings" panose="05000000000000000000" pitchFamily="2" charset="2"/>
              <a:buNone/>
              <a:defRPr/>
            </a:pPr>
            <a:endParaRPr lang="en-US" sz="2100" dirty="0">
              <a:latin typeface="Arial Rounded MT Bold" pitchFamily="34" charset="0"/>
            </a:endParaRPr>
          </a:p>
          <a:p>
            <a:pPr eaLnBrk="1" hangingPunct="1">
              <a:defRPr/>
            </a:pPr>
            <a:endParaRPr lang="en-US" sz="2800" dirty="0">
              <a:latin typeface="Arial Rounded MT Bold"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50</a:t>
            </a:fld>
            <a:endParaRPr lang="en-US" altLang="en-US" dirty="0"/>
          </a:p>
        </p:txBody>
      </p:sp>
    </p:spTree>
    <p:extLst>
      <p:ext uri="{BB962C8B-B14F-4D97-AF65-F5344CB8AC3E}">
        <p14:creationId xmlns:p14="http://schemas.microsoft.com/office/powerpoint/2010/main" val="731898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81000" y="228600"/>
            <a:ext cx="8229600" cy="1368425"/>
          </a:xfrm>
          <a:solidFill>
            <a:schemeClr val="bg1"/>
          </a:solidFill>
        </p:spPr>
        <p:txBody>
          <a:bodyPr rtlCol="0">
            <a:norm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Payment Process</a:t>
            </a:r>
          </a:p>
        </p:txBody>
      </p:sp>
      <p:sp>
        <p:nvSpPr>
          <p:cNvPr id="2" name="Content Placeholder 1"/>
          <p:cNvSpPr>
            <a:spLocks noGrp="1"/>
          </p:cNvSpPr>
          <p:nvPr>
            <p:ph idx="1"/>
          </p:nvPr>
        </p:nvSpPr>
        <p:spPr>
          <a:xfrm>
            <a:off x="381000" y="1752600"/>
            <a:ext cx="8229600" cy="4876800"/>
          </a:xfrm>
          <a:solidFill>
            <a:schemeClr val="bg1"/>
          </a:solidFill>
        </p:spPr>
        <p:txBody>
          <a:bodyPr rtlCol="0">
            <a:normAutofit/>
          </a:bodyPr>
          <a:lstStyle/>
          <a:p>
            <a:pPr marL="342900" lvl="2" indent="-342900" eaLnBrk="1" fontAlgn="auto" hangingPunct="1">
              <a:spcAft>
                <a:spcPts val="0"/>
              </a:spcAft>
              <a:defRPr/>
            </a:pPr>
            <a:endParaRPr lang="en-US" sz="1600" dirty="0">
              <a:latin typeface="Arial" panose="020B0604020202020204" pitchFamily="34" charset="0"/>
              <a:cs typeface="Arial" panose="020B0604020202020204" pitchFamily="34" charset="0"/>
            </a:endParaRPr>
          </a:p>
          <a:p>
            <a:pPr marL="342900" lvl="2" indent="-342900" eaLnBrk="1" fontAlgn="auto" hangingPunct="1">
              <a:spcAft>
                <a:spcPts val="0"/>
              </a:spcAft>
              <a:defRPr/>
            </a:pPr>
            <a:r>
              <a:rPr lang="en-US" sz="2500" dirty="0">
                <a:latin typeface="Arial" panose="020B0604020202020204" pitchFamily="34" charset="0"/>
                <a:cs typeface="Arial" panose="020B0604020202020204" pitchFamily="34" charset="0"/>
              </a:rPr>
              <a:t>Purchase Delivery Order (PDO) is issued</a:t>
            </a:r>
          </a:p>
          <a:p>
            <a:pPr marL="342900" lvl="2" indent="-342900" eaLnBrk="1" fontAlgn="auto" hangingPunct="1">
              <a:spcAft>
                <a:spcPts val="0"/>
              </a:spcAft>
              <a:defRPr/>
            </a:pPr>
            <a:endParaRPr lang="en-US" sz="25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500" dirty="0">
                <a:latin typeface="Arial" panose="020B0604020202020204" pitchFamily="34" charset="0"/>
                <a:cs typeface="Arial" panose="020B0604020202020204" pitchFamily="34" charset="0"/>
              </a:rPr>
              <a:t>Medicare Like Rates (MLR)</a:t>
            </a:r>
          </a:p>
          <a:p>
            <a:pPr marL="800100" lvl="3" indent="-342900" eaLnBrk="1" fontAlgn="auto" hangingPunct="1">
              <a:spcAft>
                <a:spcPts val="0"/>
              </a:spcAft>
              <a:defRPr/>
            </a:pPr>
            <a:endParaRPr lang="en-US" sz="11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500" dirty="0">
                <a:latin typeface="Arial" panose="020B0604020202020204" pitchFamily="34" charset="0"/>
                <a:cs typeface="Arial" panose="020B0604020202020204" pitchFamily="34" charset="0"/>
              </a:rPr>
              <a:t>Purchased/Referred Care Rates (PRC)</a:t>
            </a:r>
          </a:p>
          <a:p>
            <a:pPr marL="800100" lvl="3" indent="-342900" eaLnBrk="1" fontAlgn="auto" hangingPunct="1">
              <a:spcAft>
                <a:spcPts val="0"/>
              </a:spcAft>
              <a:defRPr/>
            </a:pPr>
            <a:endParaRPr lang="en-US" sz="10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500" dirty="0">
                <a:latin typeface="Arial" panose="020B0604020202020204" pitchFamily="34" charset="0"/>
                <a:cs typeface="Arial" panose="020B0604020202020204" pitchFamily="34" charset="0"/>
              </a:rPr>
              <a:t>Federal Acquisition Regulation (FAR)</a:t>
            </a:r>
          </a:p>
          <a:p>
            <a:pPr marL="800100" lvl="3" indent="-342900" eaLnBrk="1" fontAlgn="auto" hangingPunct="1">
              <a:spcAft>
                <a:spcPts val="0"/>
              </a:spcAft>
              <a:defRPr/>
            </a:pPr>
            <a:endParaRPr lang="en-US" sz="10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500" dirty="0">
                <a:latin typeface="Arial" panose="020B0604020202020204" pitchFamily="34" charset="0"/>
                <a:cs typeface="Arial" panose="020B0604020202020204" pitchFamily="34" charset="0"/>
              </a:rPr>
              <a:t>Requires *UEI and registration in *SAM</a:t>
            </a:r>
          </a:p>
          <a:p>
            <a:pPr marL="800100" lvl="3" indent="-342900" eaLnBrk="1" fontAlgn="auto" hangingPunct="1">
              <a:spcAft>
                <a:spcPts val="0"/>
              </a:spcAft>
              <a:defRPr/>
            </a:pPr>
            <a:endParaRPr lang="en-US" sz="2500" dirty="0">
              <a:latin typeface="Arial" panose="020B0604020202020204" pitchFamily="34" charset="0"/>
              <a:cs typeface="Arial" panose="020B0604020202020204" pitchFamily="34" charset="0"/>
            </a:endParaRPr>
          </a:p>
          <a:p>
            <a:pPr marL="914400" lvl="2" indent="0" eaLnBrk="1" fontAlgn="auto" hangingPunct="1">
              <a:spcAft>
                <a:spcPts val="0"/>
              </a:spcAft>
              <a:buNone/>
              <a:defRPr/>
            </a:pPr>
            <a:r>
              <a:rPr lang="en-US" sz="1600" dirty="0">
                <a:latin typeface="Arial" panose="020B0604020202020204" pitchFamily="34" charset="0"/>
                <a:cs typeface="Arial" panose="020B0604020202020204" pitchFamily="34" charset="0"/>
              </a:rPr>
              <a:t>*UEI Unique Entity Identifier- number issued by SAM to identify businesses and other entities that do business with the federal government. </a:t>
            </a:r>
          </a:p>
          <a:p>
            <a:pPr marL="914400" lvl="2" indent="0" eaLnBrk="1" fontAlgn="auto" hangingPunct="1">
              <a:spcAft>
                <a:spcPts val="0"/>
              </a:spcAft>
              <a:buNone/>
              <a:defRPr/>
            </a:pPr>
            <a:r>
              <a:rPr lang="en-US" sz="1600" dirty="0">
                <a:latin typeface="Arial" panose="020B0604020202020204" pitchFamily="34" charset="0"/>
                <a:cs typeface="Arial" panose="020B0604020202020204" pitchFamily="34" charset="0"/>
              </a:rPr>
              <a:t>*SAM (System for Award Management)</a:t>
            </a:r>
          </a:p>
        </p:txBody>
      </p:sp>
      <p:sp>
        <p:nvSpPr>
          <p:cNvPr id="3" name="Slide Number Placeholder 2"/>
          <p:cNvSpPr>
            <a:spLocks noGrp="1"/>
          </p:cNvSpPr>
          <p:nvPr>
            <p:ph type="sldNum" sz="quarter" idx="12"/>
          </p:nvPr>
        </p:nvSpPr>
        <p:spPr/>
        <p:txBody>
          <a:bodyPr/>
          <a:lstStyle/>
          <a:p>
            <a:pPr>
              <a:defRPr/>
            </a:pPr>
            <a:fld id="{38A2E559-A748-4AB3-9F9D-6B6E571A80F7}" type="slidenum">
              <a:rPr lang="en-US" altLang="en-US" smtClean="0"/>
              <a:pPr>
                <a:defRPr/>
              </a:pPr>
              <a:t>51</a:t>
            </a:fld>
            <a:endParaRPr lang="en-US" altLang="en-US" dirty="0"/>
          </a:p>
        </p:txBody>
      </p:sp>
    </p:spTree>
    <p:extLst>
      <p:ext uri="{BB962C8B-B14F-4D97-AF65-F5344CB8AC3E}">
        <p14:creationId xmlns:p14="http://schemas.microsoft.com/office/powerpoint/2010/main" val="643005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81000" y="228600"/>
            <a:ext cx="8229600" cy="1368425"/>
          </a:xfrm>
          <a:solidFill>
            <a:schemeClr val="bg1"/>
          </a:solidFill>
        </p:spPr>
        <p:txBody>
          <a:bodyPr rtlCol="0">
            <a:norm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Payment Process</a:t>
            </a:r>
          </a:p>
        </p:txBody>
      </p:sp>
      <p:sp>
        <p:nvSpPr>
          <p:cNvPr id="2" name="Content Placeholder 1"/>
          <p:cNvSpPr>
            <a:spLocks noGrp="1"/>
          </p:cNvSpPr>
          <p:nvPr>
            <p:ph idx="1"/>
          </p:nvPr>
        </p:nvSpPr>
        <p:spPr>
          <a:xfrm>
            <a:off x="381000" y="1752600"/>
            <a:ext cx="8229600" cy="4876800"/>
          </a:xfrm>
          <a:solidFill>
            <a:schemeClr val="bg1"/>
          </a:solidFill>
        </p:spPr>
        <p:txBody>
          <a:bodyPr rtlCol="0">
            <a:normAutofit/>
          </a:bodyPr>
          <a:lstStyle/>
          <a:p>
            <a:pPr marL="342900" lvl="2" indent="-342900" eaLnBrk="1" fontAlgn="auto" hangingPunct="1">
              <a:spcAft>
                <a:spcPts val="0"/>
              </a:spcAft>
              <a:defRPr/>
            </a:pPr>
            <a:endParaRPr lang="en-US" sz="1600" dirty="0">
              <a:latin typeface="Arial" panose="020B0604020202020204" pitchFamily="34" charset="0"/>
              <a:cs typeface="Arial" panose="020B0604020202020204" pitchFamily="34" charset="0"/>
            </a:endParaRPr>
          </a:p>
          <a:p>
            <a:pPr marL="342900" lvl="2" indent="-342900" eaLnBrk="1" fontAlgn="auto" hangingPunct="1">
              <a:spcAft>
                <a:spcPts val="0"/>
              </a:spcAft>
              <a:defRPr/>
            </a:pPr>
            <a:r>
              <a:rPr lang="en-US" sz="2800" dirty="0">
                <a:latin typeface="Arial" panose="020B0604020202020204" pitchFamily="34" charset="0"/>
                <a:cs typeface="Arial" panose="020B0604020202020204" pitchFamily="34" charset="0"/>
              </a:rPr>
              <a:t>Purchase Delivery Order (PDO) is issued</a:t>
            </a:r>
          </a:p>
          <a:p>
            <a:pPr marL="800100" lvl="3" indent="-342900" eaLnBrk="1" fontAlgn="auto" hangingPunct="1">
              <a:spcAft>
                <a:spcPts val="0"/>
              </a:spcAft>
              <a:defRPr/>
            </a:pPr>
            <a:endParaRPr lang="en-US" sz="28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800" dirty="0">
                <a:latin typeface="Arial" panose="020B0604020202020204" pitchFamily="34" charset="0"/>
                <a:cs typeface="Arial" panose="020B0604020202020204" pitchFamily="34" charset="0"/>
              </a:rPr>
              <a:t>Established Eligibility with PRC</a:t>
            </a:r>
          </a:p>
          <a:p>
            <a:pPr marL="800100" lvl="3" indent="-342900" eaLnBrk="1" fontAlgn="auto" hangingPunct="1">
              <a:spcAft>
                <a:spcPts val="0"/>
              </a:spcAft>
              <a:defRPr/>
            </a:pPr>
            <a:endParaRPr lang="en-US" sz="28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800" dirty="0">
                <a:latin typeface="Arial" panose="020B0604020202020204" pitchFamily="34" charset="0"/>
                <a:cs typeface="Arial" panose="020B0604020202020204" pitchFamily="34" charset="0"/>
              </a:rPr>
              <a:t>Self Referrals (call-ins/ER Notification) must occur timely (within 72 hours/30 days)</a:t>
            </a:r>
          </a:p>
          <a:p>
            <a:pPr marL="800100" lvl="3" indent="-342900" eaLnBrk="1" fontAlgn="auto" hangingPunct="1">
              <a:spcAft>
                <a:spcPts val="0"/>
              </a:spcAft>
              <a:defRPr/>
            </a:pPr>
            <a:endParaRPr lang="en-US" sz="28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800" dirty="0">
                <a:latin typeface="Arial" panose="020B0604020202020204" pitchFamily="34" charset="0"/>
                <a:cs typeface="Arial" panose="020B0604020202020204" pitchFamily="34" charset="0"/>
              </a:rPr>
              <a:t>Approved Pre-Authorization (referral)</a:t>
            </a:r>
          </a:p>
          <a:p>
            <a:pPr marL="800100" lvl="3" indent="-342900" eaLnBrk="1" fontAlgn="auto" hangingPunct="1">
              <a:spcAft>
                <a:spcPts val="0"/>
              </a:spcAft>
              <a:defRPr/>
            </a:pPr>
            <a:endParaRPr lang="en-US" sz="28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800" dirty="0">
                <a:latin typeface="Arial" panose="020B0604020202020204" pitchFamily="34" charset="0"/>
                <a:cs typeface="Arial" panose="020B0604020202020204" pitchFamily="34" charset="0"/>
              </a:rPr>
              <a:t>Exhaust Alternate Resources</a:t>
            </a:r>
          </a:p>
        </p:txBody>
      </p:sp>
      <p:sp>
        <p:nvSpPr>
          <p:cNvPr id="3" name="Slide Number Placeholder 2"/>
          <p:cNvSpPr>
            <a:spLocks noGrp="1"/>
          </p:cNvSpPr>
          <p:nvPr>
            <p:ph type="sldNum" sz="quarter" idx="12"/>
          </p:nvPr>
        </p:nvSpPr>
        <p:spPr/>
        <p:txBody>
          <a:bodyPr/>
          <a:lstStyle/>
          <a:p>
            <a:pPr>
              <a:defRPr/>
            </a:pPr>
            <a:fld id="{38A2E559-A748-4AB3-9F9D-6B6E571A80F7}" type="slidenum">
              <a:rPr lang="en-US" altLang="en-US" smtClean="0"/>
              <a:pPr>
                <a:defRPr/>
              </a:pPr>
              <a:t>52</a:t>
            </a:fld>
            <a:endParaRPr lang="en-US" altLang="en-US" dirty="0"/>
          </a:p>
        </p:txBody>
      </p:sp>
    </p:spTree>
    <p:extLst>
      <p:ext uri="{BB962C8B-B14F-4D97-AF65-F5344CB8AC3E}">
        <p14:creationId xmlns:p14="http://schemas.microsoft.com/office/powerpoint/2010/main" val="4163628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74650" y="152400"/>
            <a:ext cx="8229600" cy="1368425"/>
          </a:xfrm>
          <a:solidFill>
            <a:schemeClr val="bg1"/>
          </a:solidFill>
        </p:spPr>
        <p:txBody>
          <a:bodyPr rtlCol="0">
            <a:norm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Paperless PDO process</a:t>
            </a:r>
          </a:p>
        </p:txBody>
      </p:sp>
      <p:sp>
        <p:nvSpPr>
          <p:cNvPr id="2" name="Content Placeholder 1"/>
          <p:cNvSpPr>
            <a:spLocks noGrp="1"/>
          </p:cNvSpPr>
          <p:nvPr>
            <p:ph idx="1"/>
          </p:nvPr>
        </p:nvSpPr>
        <p:spPr>
          <a:xfrm>
            <a:off x="396875" y="1600200"/>
            <a:ext cx="8229600" cy="5105400"/>
          </a:xfrm>
          <a:solidFill>
            <a:schemeClr val="bg1"/>
          </a:solidFill>
        </p:spPr>
        <p:txBody>
          <a:bodyPr rtlCol="0">
            <a:normAutofit/>
          </a:bodyPr>
          <a:lstStyle/>
          <a:p>
            <a:pPr marL="457200" lvl="3" indent="0" eaLnBrk="1" fontAlgn="auto" hangingPunct="1">
              <a:spcAft>
                <a:spcPts val="0"/>
              </a:spcAft>
              <a:buNone/>
              <a:defRPr/>
            </a:pPr>
            <a:endParaRPr lang="en-US" sz="2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For services recently obligated, weekly PDO reports are submitted to Providers. </a:t>
            </a:r>
          </a:p>
          <a:p>
            <a:pPr marL="800100" lvl="3" indent="-342900" eaLnBrk="1" fontAlgn="auto" hangingPunct="1">
              <a:spcAft>
                <a:spcPts val="0"/>
              </a:spcAft>
              <a:defRPr/>
            </a:pPr>
            <a:endParaRPr lang="en-US" sz="1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Six reports are sent to Providers annually of every issued PDO that remains pending for payment.   </a:t>
            </a:r>
          </a:p>
          <a:p>
            <a:pPr marL="457200" lvl="3" indent="0" eaLnBrk="1" fontAlgn="auto" hangingPunct="1">
              <a:spcAft>
                <a:spcPts val="0"/>
              </a:spcAft>
              <a:buNone/>
              <a:defRPr/>
            </a:pPr>
            <a:endParaRPr lang="en-US" sz="9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endParaRPr lang="en-US" sz="6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When filing paper claims for payment, please write legible PDO number on claim and submit with applicable EOBs, to our Fiscal Intermediary (FI) at Blue Cross/Blue Shield of New Mexico.  Mailing Address:  PO Box 13509, Albuquerque, NM 87192-3509.</a:t>
            </a:r>
          </a:p>
          <a:p>
            <a:pPr marL="800100" lvl="3" indent="-342900" eaLnBrk="1" fontAlgn="auto" hangingPunct="1">
              <a:spcAft>
                <a:spcPts val="0"/>
              </a:spcAft>
              <a:defRPr/>
            </a:pPr>
            <a:endParaRPr lang="en-US" sz="1400" dirty="0">
              <a:latin typeface="Arial" panose="020B0604020202020204" pitchFamily="34" charset="0"/>
              <a:cs typeface="Arial" panose="020B0604020202020204" pitchFamily="34" charset="0"/>
            </a:endParaRPr>
          </a:p>
          <a:p>
            <a:pPr marL="457200" lvl="3" indent="0" eaLnBrk="1" fontAlgn="auto" hangingPunct="1">
              <a:spcAft>
                <a:spcPts val="0"/>
              </a:spcAft>
              <a:buNone/>
              <a:defRPr/>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38A2E559-A748-4AB3-9F9D-6B6E571A80F7}" type="slidenum">
              <a:rPr lang="en-US" altLang="en-US" smtClean="0"/>
              <a:pPr>
                <a:defRPr/>
              </a:pPr>
              <a:t>53</a:t>
            </a:fld>
            <a:endParaRPr lang="en-US" altLang="en-US" dirty="0"/>
          </a:p>
        </p:txBody>
      </p:sp>
    </p:spTree>
    <p:extLst>
      <p:ext uri="{BB962C8B-B14F-4D97-AF65-F5344CB8AC3E}">
        <p14:creationId xmlns:p14="http://schemas.microsoft.com/office/powerpoint/2010/main" val="2873844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74650" y="152400"/>
            <a:ext cx="8229600" cy="1368425"/>
          </a:xfrm>
          <a:solidFill>
            <a:schemeClr val="bg1"/>
          </a:solidFill>
        </p:spPr>
        <p:txBody>
          <a:bodyPr rtlCol="0">
            <a:norm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FI Electronic Filing Option</a:t>
            </a:r>
          </a:p>
        </p:txBody>
      </p:sp>
      <p:sp>
        <p:nvSpPr>
          <p:cNvPr id="2" name="Content Placeholder 1"/>
          <p:cNvSpPr>
            <a:spLocks noGrp="1"/>
          </p:cNvSpPr>
          <p:nvPr>
            <p:ph idx="1"/>
          </p:nvPr>
        </p:nvSpPr>
        <p:spPr>
          <a:xfrm>
            <a:off x="396875" y="1600200"/>
            <a:ext cx="8229600" cy="5105400"/>
          </a:xfrm>
          <a:solidFill>
            <a:schemeClr val="bg1"/>
          </a:solidFill>
        </p:spPr>
        <p:txBody>
          <a:bodyPr rtlCol="0">
            <a:normAutofit/>
          </a:bodyPr>
          <a:lstStyle/>
          <a:p>
            <a:pPr marL="457200" lvl="3" indent="0" eaLnBrk="1" fontAlgn="auto" hangingPunct="1">
              <a:spcAft>
                <a:spcPts val="0"/>
              </a:spcAft>
              <a:buNone/>
              <a:defRPr/>
            </a:pPr>
            <a:endParaRPr lang="en-US" sz="1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Strongly encourage electronic filing, payment timeline  decreases from 30 to approximately 7-10 days. To start electronic filing, or address payment questions, please call the FI at (800) 225-0241.</a:t>
            </a:r>
          </a:p>
          <a:p>
            <a:pPr marL="800100" lvl="3" indent="-342900" eaLnBrk="1" fontAlgn="auto" hangingPunct="1">
              <a:spcAft>
                <a:spcPts val="0"/>
              </a:spcAft>
              <a:defRPr/>
            </a:pPr>
            <a:endParaRPr lang="en-US" sz="2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When calling the FI to set up electronic file management, please have your Clearing House Information available.</a:t>
            </a:r>
          </a:p>
          <a:p>
            <a:pPr marL="800100" lvl="3" indent="-342900" eaLnBrk="1" fontAlgn="auto" hangingPunct="1">
              <a:spcAft>
                <a:spcPts val="0"/>
              </a:spcAft>
              <a:defRPr/>
            </a:pPr>
            <a:endParaRPr lang="en-US" sz="2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Once connectivity is established, the FI will send a welcome email to you and walk you through their electronic claim filing process.</a:t>
            </a:r>
          </a:p>
          <a:p>
            <a:pPr marL="800100" lvl="3" indent="-342900" eaLnBrk="1" fontAlgn="auto" hangingPunct="1">
              <a:spcAft>
                <a:spcPts val="0"/>
              </a:spcAft>
              <a:defRPr/>
            </a:pPr>
            <a:endParaRPr lang="en-US" sz="2400" dirty="0">
              <a:latin typeface="Arial" panose="020B0604020202020204" pitchFamily="34" charset="0"/>
              <a:cs typeface="Arial" panose="020B0604020202020204" pitchFamily="34" charset="0"/>
            </a:endParaRPr>
          </a:p>
          <a:p>
            <a:pPr marL="457200" lvl="3" indent="0" eaLnBrk="1" fontAlgn="auto" hangingPunct="1">
              <a:spcAft>
                <a:spcPts val="0"/>
              </a:spcAft>
              <a:buNone/>
              <a:defRPr/>
            </a:pPr>
            <a:endParaRPr lang="en-US" sz="2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38A2E559-A748-4AB3-9F9D-6B6E571A80F7}" type="slidenum">
              <a:rPr lang="en-US" altLang="en-US" smtClean="0"/>
              <a:pPr>
                <a:defRPr/>
              </a:pPr>
              <a:t>54</a:t>
            </a:fld>
            <a:endParaRPr lang="en-US" altLang="en-US" dirty="0"/>
          </a:p>
        </p:txBody>
      </p:sp>
    </p:spTree>
    <p:extLst>
      <p:ext uri="{BB962C8B-B14F-4D97-AF65-F5344CB8AC3E}">
        <p14:creationId xmlns:p14="http://schemas.microsoft.com/office/powerpoint/2010/main" val="1326760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74650" y="152400"/>
            <a:ext cx="8229600" cy="1368425"/>
          </a:xfrm>
          <a:solidFill>
            <a:schemeClr val="bg1"/>
          </a:solidFill>
        </p:spPr>
        <p:txBody>
          <a:bodyPr rtlCol="0">
            <a:norm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Billing Reminders</a:t>
            </a:r>
          </a:p>
        </p:txBody>
      </p:sp>
      <p:sp>
        <p:nvSpPr>
          <p:cNvPr id="2" name="Content Placeholder 1"/>
          <p:cNvSpPr>
            <a:spLocks noGrp="1"/>
          </p:cNvSpPr>
          <p:nvPr>
            <p:ph idx="1"/>
          </p:nvPr>
        </p:nvSpPr>
        <p:spPr>
          <a:xfrm>
            <a:off x="396875" y="1600200"/>
            <a:ext cx="8229600" cy="5105400"/>
          </a:xfrm>
          <a:solidFill>
            <a:schemeClr val="bg1"/>
          </a:solidFill>
        </p:spPr>
        <p:txBody>
          <a:bodyPr rtlCol="0">
            <a:normAutofit fontScale="92500" lnSpcReduction="20000"/>
          </a:bodyPr>
          <a:lstStyle/>
          <a:p>
            <a:pPr marL="457200" lvl="3" indent="0" eaLnBrk="1" fontAlgn="auto" hangingPunct="1">
              <a:spcAft>
                <a:spcPts val="0"/>
              </a:spcAft>
              <a:buNone/>
              <a:defRPr/>
            </a:pPr>
            <a:endParaRPr lang="en-US" sz="2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The Health Record Number (HRN) is provided in the PDO report.  When filing the claim to the FI electronically please include a zero at the front of the number because the HRN must be six digits long.  Example: </a:t>
            </a:r>
            <a:r>
              <a:rPr lang="en-US" sz="2400" b="1" dirty="0">
                <a:latin typeface="Arial" panose="020B0604020202020204" pitchFamily="34" charset="0"/>
                <a:cs typeface="Arial" panose="020B0604020202020204" pitchFamily="34" charset="0"/>
              </a:rPr>
              <a:t>012345</a:t>
            </a:r>
          </a:p>
          <a:p>
            <a:pPr marL="800100" lvl="3" indent="-342900" eaLnBrk="1" fontAlgn="auto" hangingPunct="1">
              <a:spcAft>
                <a:spcPts val="0"/>
              </a:spcAft>
              <a:defRPr/>
            </a:pPr>
            <a:endParaRPr lang="en-US" sz="1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The PDO number must by 10 digits long when filing electronically.  Number 1 is the first digit and the letter after the Fiscal Year is an O and not a zero.  Example: </a:t>
            </a:r>
            <a:r>
              <a:rPr lang="en-US" sz="2400" b="1" dirty="0">
                <a:latin typeface="Arial" panose="020B0604020202020204" pitchFamily="34" charset="0"/>
                <a:cs typeface="Arial" panose="020B0604020202020204" pitchFamily="34" charset="0"/>
              </a:rPr>
              <a:t>19O9101234. </a:t>
            </a:r>
          </a:p>
          <a:p>
            <a:pPr marL="457200" lvl="3" indent="0" eaLnBrk="1" fontAlgn="auto" hangingPunct="1">
              <a:spcAft>
                <a:spcPts val="0"/>
              </a:spcAft>
              <a:buNone/>
              <a:defRPr/>
            </a:pPr>
            <a:endParaRPr lang="en-US" sz="9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endParaRPr lang="en-US" sz="6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Suggestion for PDO placement (electronic and paper claim filing): </a:t>
            </a:r>
            <a:r>
              <a:rPr lang="en-US" sz="2400" b="1" dirty="0">
                <a:latin typeface="Arial" panose="020B0604020202020204" pitchFamily="34" charset="0"/>
                <a:cs typeface="Arial" panose="020B0604020202020204" pitchFamily="34" charset="0"/>
              </a:rPr>
              <a:t>Box 23 of the 1500 </a:t>
            </a:r>
            <a:r>
              <a:rPr lang="en-US" sz="2400" dirty="0">
                <a:latin typeface="Arial" panose="020B0604020202020204" pitchFamily="34" charset="0"/>
                <a:cs typeface="Arial" panose="020B0604020202020204" pitchFamily="34" charset="0"/>
              </a:rPr>
              <a:t>and/or in </a:t>
            </a:r>
            <a:r>
              <a:rPr lang="en-US" sz="2400" b="1" dirty="0">
                <a:latin typeface="Arial" panose="020B0604020202020204" pitchFamily="34" charset="0"/>
                <a:cs typeface="Arial" panose="020B0604020202020204" pitchFamily="34" charset="0"/>
              </a:rPr>
              <a:t>Box 63 of the UB.</a:t>
            </a:r>
            <a:r>
              <a:rPr lang="en-US" sz="2400" dirty="0">
                <a:latin typeface="Arial" panose="020B0604020202020204" pitchFamily="34" charset="0"/>
                <a:cs typeface="Arial" panose="020B0604020202020204" pitchFamily="34" charset="0"/>
              </a:rPr>
              <a:t> Thank you for also writing the PDO number on each submitted EOB.</a:t>
            </a:r>
          </a:p>
          <a:p>
            <a:pPr marL="800100" lvl="3" indent="-342900" eaLnBrk="1" fontAlgn="auto" hangingPunct="1">
              <a:spcAft>
                <a:spcPts val="0"/>
              </a:spcAft>
              <a:defRPr/>
            </a:pPr>
            <a:endParaRPr lang="en-US" sz="1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Suggestion for the HRN placement: </a:t>
            </a:r>
            <a:r>
              <a:rPr lang="en-US" sz="2400" b="1" dirty="0">
                <a:latin typeface="Arial" panose="020B0604020202020204" pitchFamily="34" charset="0"/>
                <a:cs typeface="Arial" panose="020B0604020202020204" pitchFamily="34" charset="0"/>
              </a:rPr>
              <a:t>Box 1a or Box 19 of the 1500 </a:t>
            </a:r>
            <a:r>
              <a:rPr lang="en-US" sz="2400" dirty="0">
                <a:latin typeface="Arial" panose="020B0604020202020204" pitchFamily="34" charset="0"/>
                <a:cs typeface="Arial" panose="020B0604020202020204" pitchFamily="34" charset="0"/>
              </a:rPr>
              <a:t>and/or in </a:t>
            </a:r>
            <a:r>
              <a:rPr lang="en-US" sz="2400" b="1" dirty="0">
                <a:latin typeface="Arial" panose="020B0604020202020204" pitchFamily="34" charset="0"/>
                <a:cs typeface="Arial" panose="020B0604020202020204" pitchFamily="34" charset="0"/>
              </a:rPr>
              <a:t>Box 80/60B of the UB</a:t>
            </a:r>
            <a:r>
              <a:rPr lang="en-US" sz="2400" dirty="0">
                <a:latin typeface="Arial" panose="020B0604020202020204" pitchFamily="34" charset="0"/>
                <a:cs typeface="Arial" panose="020B0604020202020204" pitchFamily="34" charset="0"/>
              </a:rPr>
              <a:t>. Only required for electronic filing. </a:t>
            </a:r>
          </a:p>
          <a:p>
            <a:pPr marL="800100" lvl="3" indent="-342900" eaLnBrk="1" fontAlgn="auto" hangingPunct="1">
              <a:spcAft>
                <a:spcPts val="0"/>
              </a:spcAft>
              <a:defRPr/>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38A2E559-A748-4AB3-9F9D-6B6E571A80F7}" type="slidenum">
              <a:rPr lang="en-US" altLang="en-US" smtClean="0"/>
              <a:pPr>
                <a:defRPr/>
              </a:pPr>
              <a:t>55</a:t>
            </a:fld>
            <a:endParaRPr lang="en-US" altLang="en-US" dirty="0"/>
          </a:p>
        </p:txBody>
      </p:sp>
    </p:spTree>
    <p:extLst>
      <p:ext uri="{BB962C8B-B14F-4D97-AF65-F5344CB8AC3E}">
        <p14:creationId xmlns:p14="http://schemas.microsoft.com/office/powerpoint/2010/main" val="4091826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dirty="0"/>
              <a:t>Example of Claim Forms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825624"/>
            <a:ext cx="3691288" cy="475488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3000" y="1825625"/>
            <a:ext cx="3698240" cy="4754880"/>
          </a:xfrm>
          <a:prstGeom prst="rect">
            <a:avLst/>
          </a:prstGeom>
        </p:spPr>
      </p:pic>
      <p:sp>
        <p:nvSpPr>
          <p:cNvPr id="6" name="Slide Number Placeholder 5"/>
          <p:cNvSpPr>
            <a:spLocks noGrp="1"/>
          </p:cNvSpPr>
          <p:nvPr>
            <p:ph type="sldNum" sz="quarter" idx="12"/>
          </p:nvPr>
        </p:nvSpPr>
        <p:spPr/>
        <p:txBody>
          <a:bodyPr/>
          <a:lstStyle/>
          <a:p>
            <a:pPr>
              <a:defRPr/>
            </a:pPr>
            <a:fld id="{38A2E559-A748-4AB3-9F9D-6B6E571A80F7}" type="slidenum">
              <a:rPr lang="en-US" altLang="en-US" smtClean="0"/>
              <a:pPr>
                <a:defRPr/>
              </a:pPr>
              <a:t>56</a:t>
            </a:fld>
            <a:endParaRPr lang="en-US" altLang="en-US" dirty="0"/>
          </a:p>
        </p:txBody>
      </p:sp>
    </p:spTree>
    <p:extLst>
      <p:ext uri="{BB962C8B-B14F-4D97-AF65-F5344CB8AC3E}">
        <p14:creationId xmlns:p14="http://schemas.microsoft.com/office/powerpoint/2010/main" val="3167359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74650" y="152401"/>
            <a:ext cx="8229600" cy="1066800"/>
          </a:xfrm>
          <a:solidFill>
            <a:schemeClr val="bg1"/>
          </a:solidFill>
        </p:spPr>
        <p:txBody>
          <a:bodyPr rtlCol="0">
            <a:norm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Paradigm Payment Shift</a:t>
            </a:r>
          </a:p>
        </p:txBody>
      </p:sp>
      <p:sp>
        <p:nvSpPr>
          <p:cNvPr id="2" name="Content Placeholder 1"/>
          <p:cNvSpPr>
            <a:spLocks noGrp="1"/>
          </p:cNvSpPr>
          <p:nvPr>
            <p:ph idx="1"/>
          </p:nvPr>
        </p:nvSpPr>
        <p:spPr>
          <a:xfrm>
            <a:off x="396875" y="1447800"/>
            <a:ext cx="8229600" cy="5257800"/>
          </a:xfrm>
          <a:solidFill>
            <a:schemeClr val="bg1"/>
          </a:solidFill>
        </p:spPr>
        <p:txBody>
          <a:bodyPr rtlCol="0">
            <a:normAutofit/>
          </a:bodyPr>
          <a:lstStyle/>
          <a:p>
            <a:pPr marL="457200" lvl="3" indent="0" eaLnBrk="1" fontAlgn="auto" hangingPunct="1">
              <a:spcAft>
                <a:spcPts val="0"/>
              </a:spcAft>
              <a:buNone/>
              <a:defRPr/>
            </a:pPr>
            <a:endParaRPr lang="en-US" sz="2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endParaRPr lang="en-US" sz="1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The purchase orders are estimated pricing and any excess funds will be recycled once the purchase orders have paid.  Purchase orders are valid for 365 days from the date the document was issued.</a:t>
            </a:r>
          </a:p>
          <a:p>
            <a:pPr marL="457200" lvl="3" indent="0" eaLnBrk="1" fontAlgn="auto" hangingPunct="1">
              <a:spcAft>
                <a:spcPts val="0"/>
              </a:spcAft>
              <a:buNone/>
              <a:defRPr/>
            </a:pPr>
            <a:endParaRPr lang="en-US" sz="22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Please return the PDO report and advise when documents can be cancelled or if a reissue is required for a change in date of service or if you are unable to identify patient.</a:t>
            </a:r>
          </a:p>
          <a:p>
            <a:pPr marL="800100" lvl="3" indent="-342900" eaLnBrk="1" fontAlgn="auto" hangingPunct="1">
              <a:spcAft>
                <a:spcPts val="0"/>
              </a:spcAft>
              <a:defRPr/>
            </a:pPr>
            <a:endParaRPr lang="en-US" sz="1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r>
              <a:rPr lang="en-US" sz="2400" dirty="0">
                <a:latin typeface="Arial" panose="020B0604020202020204" pitchFamily="34" charset="0"/>
                <a:cs typeface="Arial" panose="020B0604020202020204" pitchFamily="34" charset="0"/>
              </a:rPr>
              <a:t>How can we work together better to process the purchase orders for payment faster?</a:t>
            </a:r>
          </a:p>
          <a:p>
            <a:pPr marL="800100" lvl="3" indent="-342900" eaLnBrk="1" fontAlgn="auto" hangingPunct="1">
              <a:spcAft>
                <a:spcPts val="0"/>
              </a:spcAft>
              <a:defRPr/>
            </a:pPr>
            <a:endParaRPr lang="en-US" sz="2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endParaRPr lang="en-US" sz="2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endParaRPr lang="en-US" sz="2400" dirty="0">
              <a:latin typeface="Arial" panose="020B0604020202020204" pitchFamily="34" charset="0"/>
              <a:cs typeface="Arial" panose="020B0604020202020204" pitchFamily="34" charset="0"/>
            </a:endParaRPr>
          </a:p>
          <a:p>
            <a:pPr marL="800100" lvl="3" indent="-342900" eaLnBrk="1" fontAlgn="auto" hangingPunct="1">
              <a:spcAft>
                <a:spcPts val="0"/>
              </a:spcAft>
              <a:defRPr/>
            </a:pPr>
            <a:endParaRPr lang="en-US" sz="2400" dirty="0">
              <a:latin typeface="Arial" panose="020B0604020202020204" pitchFamily="34" charset="0"/>
              <a:cs typeface="Arial" panose="020B0604020202020204" pitchFamily="34" charset="0"/>
            </a:endParaRPr>
          </a:p>
          <a:p>
            <a:pPr marL="285750" lvl="2" indent="-285750" eaLnBrk="1" fontAlgn="auto" hangingPunct="1">
              <a:spcAft>
                <a:spcPts val="0"/>
              </a:spcAft>
              <a:defRPr/>
            </a:pPr>
            <a:endParaRPr lang="en-US" sz="1600" dirty="0">
              <a:solidFill>
                <a:schemeClr val="tx2">
                  <a:lumMod val="90000"/>
                </a:schemeClr>
              </a:solidFill>
              <a:latin typeface="Arial Rounded MT Bold" pitchFamily="34" charset="0"/>
            </a:endParaRPr>
          </a:p>
        </p:txBody>
      </p:sp>
      <p:sp>
        <p:nvSpPr>
          <p:cNvPr id="3" name="Slide Number Placeholder 2"/>
          <p:cNvSpPr>
            <a:spLocks noGrp="1"/>
          </p:cNvSpPr>
          <p:nvPr>
            <p:ph type="sldNum" sz="quarter" idx="12"/>
          </p:nvPr>
        </p:nvSpPr>
        <p:spPr/>
        <p:txBody>
          <a:bodyPr/>
          <a:lstStyle/>
          <a:p>
            <a:pPr>
              <a:defRPr/>
            </a:pPr>
            <a:fld id="{38A2E559-A748-4AB3-9F9D-6B6E571A80F7}" type="slidenum">
              <a:rPr lang="en-US" altLang="en-US" smtClean="0"/>
              <a:pPr>
                <a:defRPr/>
              </a:pPr>
              <a:t>57</a:t>
            </a:fld>
            <a:endParaRPr lang="en-US" altLang="en-US" dirty="0"/>
          </a:p>
        </p:txBody>
      </p:sp>
    </p:spTree>
    <p:extLst>
      <p:ext uri="{BB962C8B-B14F-4D97-AF65-F5344CB8AC3E}">
        <p14:creationId xmlns:p14="http://schemas.microsoft.com/office/powerpoint/2010/main" val="1927235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26403" y="201614"/>
            <a:ext cx="8305800" cy="735012"/>
          </a:xfrm>
          <a:solidFill>
            <a:schemeClr val="bg1"/>
          </a:solidFill>
        </p:spPr>
        <p:txBody>
          <a:bodyPr rtlCol="0">
            <a:norm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Indian Health Care Improvement Act</a:t>
            </a:r>
          </a:p>
        </p:txBody>
      </p:sp>
      <p:sp>
        <p:nvSpPr>
          <p:cNvPr id="59395" name="Text Box 3"/>
          <p:cNvSpPr txBox="1">
            <a:spLocks noChangeArrowheads="1"/>
          </p:cNvSpPr>
          <p:nvPr/>
        </p:nvSpPr>
        <p:spPr bwMode="auto">
          <a:xfrm>
            <a:off x="685800" y="1447800"/>
            <a:ext cx="792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dirty="0">
              <a:latin typeface="Tahoma" panose="020B0604030504040204" pitchFamily="34" charset="0"/>
            </a:endParaRPr>
          </a:p>
        </p:txBody>
      </p:sp>
      <p:sp>
        <p:nvSpPr>
          <p:cNvPr id="59396" name="Text Box 4"/>
          <p:cNvSpPr txBox="1">
            <a:spLocks noChangeArrowheads="1"/>
          </p:cNvSpPr>
          <p:nvPr/>
        </p:nvSpPr>
        <p:spPr bwMode="auto">
          <a:xfrm>
            <a:off x="669925" y="1447800"/>
            <a:ext cx="7940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Tahoma" panose="020B0604030504040204" pitchFamily="34" charset="0"/>
            </a:endParaRPr>
          </a:p>
        </p:txBody>
      </p:sp>
      <p:sp>
        <p:nvSpPr>
          <p:cNvPr id="59397" name="Text Box 5"/>
          <p:cNvSpPr txBox="1">
            <a:spLocks noChangeArrowheads="1"/>
          </p:cNvSpPr>
          <p:nvPr/>
        </p:nvSpPr>
        <p:spPr bwMode="auto">
          <a:xfrm>
            <a:off x="669925" y="1860550"/>
            <a:ext cx="7788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Tahoma" panose="020B0604030504040204" pitchFamily="34" charset="0"/>
            </a:endParaRPr>
          </a:p>
        </p:txBody>
      </p:sp>
      <p:sp>
        <p:nvSpPr>
          <p:cNvPr id="59398" name="Text Box 6"/>
          <p:cNvSpPr txBox="1">
            <a:spLocks noChangeArrowheads="1"/>
          </p:cNvSpPr>
          <p:nvPr/>
        </p:nvSpPr>
        <p:spPr bwMode="auto">
          <a:xfrm>
            <a:off x="708025" y="1516063"/>
            <a:ext cx="76739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dirty="0">
              <a:latin typeface="Tahoma" panose="020B0604030504040204" pitchFamily="34" charset="0"/>
            </a:endParaRPr>
          </a:p>
        </p:txBody>
      </p:sp>
      <p:sp>
        <p:nvSpPr>
          <p:cNvPr id="220167" name="Rectangle 7"/>
          <p:cNvSpPr>
            <a:spLocks noChangeArrowheads="1"/>
          </p:cNvSpPr>
          <p:nvPr/>
        </p:nvSpPr>
        <p:spPr bwMode="auto">
          <a:xfrm>
            <a:off x="411163" y="1447800"/>
            <a:ext cx="8305800" cy="4822825"/>
          </a:xfrm>
          <a:prstGeom prst="rect">
            <a:avLst/>
          </a:prstGeom>
          <a:noFill/>
          <a:ln w="9525">
            <a:noFill/>
            <a:miter lim="800000"/>
            <a:headEnd/>
            <a:tailEnd/>
          </a:ln>
          <a:effectLst/>
        </p:spPr>
        <p:txBody>
          <a:bodyPr/>
          <a:lstStyle/>
          <a:p>
            <a:pPr lvl="2" eaLnBrk="1" fontAlgn="auto" hangingPunct="1">
              <a:spcBef>
                <a:spcPct val="20000"/>
              </a:spcBef>
              <a:spcAft>
                <a:spcPts val="0"/>
              </a:spcAft>
              <a:buClr>
                <a:schemeClr val="folHlink"/>
              </a:buClr>
              <a:buSzPct val="80000"/>
              <a:defRPr/>
            </a:pPr>
            <a:endParaRPr lang="en-US" sz="1600" dirty="0">
              <a:effectLst>
                <a:outerShdw blurRad="38100" dist="38100" dir="2700000" algn="tl">
                  <a:srgbClr val="000000"/>
                </a:outerShdw>
              </a:effectLst>
              <a:latin typeface="Arial Rounded MT Bold" pitchFamily="34" charset="0"/>
            </a:endParaRPr>
          </a:p>
          <a:p>
            <a:pPr marL="742950" lvl="1" indent="-285750" eaLnBrk="1" fontAlgn="auto" hangingPunct="1">
              <a:spcBef>
                <a:spcPct val="20000"/>
              </a:spcBef>
              <a:spcAft>
                <a:spcPts val="0"/>
              </a:spcAft>
              <a:buClr>
                <a:schemeClr val="folHlink"/>
              </a:buClr>
              <a:buSzPct val="80000"/>
              <a:buFont typeface="Wingdings" pitchFamily="2" charset="2"/>
              <a:buNone/>
              <a:defRPr/>
            </a:pPr>
            <a:endParaRPr lang="en-US" sz="1600" dirty="0">
              <a:effectLst>
                <a:outerShdw blurRad="38100" dist="38100" dir="2700000" algn="tl">
                  <a:srgbClr val="000000"/>
                </a:outerShdw>
              </a:effectLst>
              <a:latin typeface="Arial Rounded MT Bold" pitchFamily="34" charset="0"/>
            </a:endParaRPr>
          </a:p>
          <a:p>
            <a:pPr marL="342900" indent="-342900" eaLnBrk="1" fontAlgn="auto" hangingPunct="1">
              <a:lnSpc>
                <a:spcPct val="80000"/>
              </a:lnSpc>
              <a:spcBef>
                <a:spcPct val="20000"/>
              </a:spcBef>
              <a:spcAft>
                <a:spcPts val="0"/>
              </a:spcAft>
              <a:buClr>
                <a:schemeClr val="hlink"/>
              </a:buClr>
              <a:buSzPct val="80000"/>
              <a:buFont typeface="Wingdings" pitchFamily="2" charset="2"/>
              <a:buNone/>
              <a:defRPr/>
            </a:pPr>
            <a:endParaRPr lang="en-US" sz="1600" dirty="0">
              <a:effectLst>
                <a:outerShdw blurRad="38100" dist="38100" dir="2700000" algn="tl">
                  <a:srgbClr val="000000"/>
                </a:outerShdw>
              </a:effectLst>
              <a:latin typeface="Arial Rounded MT Bold" pitchFamily="34" charset="0"/>
            </a:endParaRPr>
          </a:p>
        </p:txBody>
      </p:sp>
      <p:pic>
        <p:nvPicPr>
          <p:cNvPr id="2" name="Picture 1" descr="SKMBT_75117050409020 (002).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5000" t="13200" r="37500" b="1423"/>
          <a:stretch/>
        </p:blipFill>
        <p:spPr>
          <a:xfrm>
            <a:off x="2057400" y="990600"/>
            <a:ext cx="5410200" cy="5867400"/>
          </a:xfrm>
          <a:prstGeom prst="rect">
            <a:avLst/>
          </a:prstGeom>
        </p:spPr>
      </p:pic>
      <p:sp>
        <p:nvSpPr>
          <p:cNvPr id="3" name="Slide Number Placeholder 2"/>
          <p:cNvSpPr>
            <a:spLocks noGrp="1"/>
          </p:cNvSpPr>
          <p:nvPr>
            <p:ph type="sldNum" sz="quarter" idx="12"/>
          </p:nvPr>
        </p:nvSpPr>
        <p:spPr/>
        <p:txBody>
          <a:bodyPr/>
          <a:lstStyle/>
          <a:p>
            <a:pPr>
              <a:defRPr/>
            </a:pPr>
            <a:fld id="{4A3CB573-EB35-4DE7-BE5D-AE536014D111}" type="slidenum">
              <a:rPr lang="en-US" altLang="en-US" smtClean="0"/>
              <a:pPr>
                <a:defRPr/>
              </a:pPr>
              <a:t>58</a:t>
            </a:fld>
            <a:endParaRPr lang="en-US" altLang="en-US" dirty="0"/>
          </a:p>
        </p:txBody>
      </p:sp>
    </p:spTree>
    <p:extLst>
      <p:ext uri="{BB962C8B-B14F-4D97-AF65-F5344CB8AC3E}">
        <p14:creationId xmlns:p14="http://schemas.microsoft.com/office/powerpoint/2010/main" val="2441893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277813"/>
            <a:ext cx="8305800" cy="1017587"/>
          </a:xfrm>
          <a:solidFill>
            <a:schemeClr val="bg1"/>
          </a:solidFill>
        </p:spPr>
        <p:txBody>
          <a:bodyPr rtlCol="0">
            <a:norm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Indian Health Care Improvement Act</a:t>
            </a:r>
          </a:p>
        </p:txBody>
      </p:sp>
      <p:sp>
        <p:nvSpPr>
          <p:cNvPr id="59395" name="Text Box 3"/>
          <p:cNvSpPr txBox="1">
            <a:spLocks noChangeArrowheads="1"/>
          </p:cNvSpPr>
          <p:nvPr/>
        </p:nvSpPr>
        <p:spPr bwMode="auto">
          <a:xfrm>
            <a:off x="685800" y="1447800"/>
            <a:ext cx="792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dirty="0">
              <a:latin typeface="Tahoma" panose="020B0604030504040204" pitchFamily="34" charset="0"/>
            </a:endParaRPr>
          </a:p>
        </p:txBody>
      </p:sp>
      <p:sp>
        <p:nvSpPr>
          <p:cNvPr id="59396" name="Text Box 4"/>
          <p:cNvSpPr txBox="1">
            <a:spLocks noChangeArrowheads="1"/>
          </p:cNvSpPr>
          <p:nvPr/>
        </p:nvSpPr>
        <p:spPr bwMode="auto">
          <a:xfrm>
            <a:off x="669925" y="1447800"/>
            <a:ext cx="7940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Tahoma" panose="020B0604030504040204" pitchFamily="34" charset="0"/>
            </a:endParaRPr>
          </a:p>
        </p:txBody>
      </p:sp>
      <p:sp>
        <p:nvSpPr>
          <p:cNvPr id="59397" name="Text Box 5"/>
          <p:cNvSpPr txBox="1">
            <a:spLocks noChangeArrowheads="1"/>
          </p:cNvSpPr>
          <p:nvPr/>
        </p:nvSpPr>
        <p:spPr bwMode="auto">
          <a:xfrm>
            <a:off x="669925" y="1860550"/>
            <a:ext cx="7788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Tahoma" panose="020B0604030504040204" pitchFamily="34" charset="0"/>
            </a:endParaRPr>
          </a:p>
        </p:txBody>
      </p:sp>
      <p:sp>
        <p:nvSpPr>
          <p:cNvPr id="59398" name="Text Box 6"/>
          <p:cNvSpPr txBox="1">
            <a:spLocks noChangeArrowheads="1"/>
          </p:cNvSpPr>
          <p:nvPr/>
        </p:nvSpPr>
        <p:spPr bwMode="auto">
          <a:xfrm>
            <a:off x="708025" y="1516063"/>
            <a:ext cx="76739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dirty="0">
              <a:latin typeface="Tahoma" panose="020B0604030504040204" pitchFamily="34" charset="0"/>
            </a:endParaRPr>
          </a:p>
        </p:txBody>
      </p:sp>
      <p:sp>
        <p:nvSpPr>
          <p:cNvPr id="220167" name="Rectangle 7"/>
          <p:cNvSpPr>
            <a:spLocks noChangeArrowheads="1"/>
          </p:cNvSpPr>
          <p:nvPr/>
        </p:nvSpPr>
        <p:spPr bwMode="auto">
          <a:xfrm>
            <a:off x="411163" y="1447800"/>
            <a:ext cx="8305800" cy="4822825"/>
          </a:xfrm>
          <a:prstGeom prst="rect">
            <a:avLst/>
          </a:prstGeom>
          <a:solidFill>
            <a:schemeClr val="bg1"/>
          </a:solidFill>
          <a:ln w="9525">
            <a:noFill/>
            <a:miter lim="800000"/>
            <a:headEnd/>
            <a:tailEnd/>
          </a:ln>
          <a:effectLst/>
        </p:spPr>
        <p:txBody>
          <a:bodyPr/>
          <a:lstStyle/>
          <a:p>
            <a:pPr marL="800100" lvl="1" indent="-342900" eaLnBrk="1" fontAlgn="auto" hangingPunct="1">
              <a:spcBef>
                <a:spcPts val="0"/>
              </a:spcBef>
              <a:spcAft>
                <a:spcPts val="0"/>
              </a:spcAft>
              <a:buFont typeface="Arial" pitchFamily="34" charset="0"/>
              <a:buChar char="•"/>
              <a:defRPr/>
            </a:pPr>
            <a:endParaRPr lang="en-US" sz="2000" dirty="0">
              <a:latin typeface="Arial Rounded MT Bold" pitchFamily="34" charset="0"/>
            </a:endParaRPr>
          </a:p>
          <a:p>
            <a:pPr marL="800100" lvl="1" indent="-342900" eaLnBrk="1" fontAlgn="auto" hangingPunct="1">
              <a:spcBef>
                <a:spcPts val="0"/>
              </a:spcBef>
              <a:spcAft>
                <a:spcPts val="0"/>
              </a:spcAft>
              <a:buFont typeface="Arial" pitchFamily="34" charset="0"/>
              <a:buChar char="•"/>
              <a:defRPr/>
            </a:pPr>
            <a:r>
              <a:rPr lang="en-US" sz="2000" dirty="0">
                <a:latin typeface="Arial" panose="020B0604020202020204" pitchFamily="34" charset="0"/>
                <a:cs typeface="Arial" panose="020B0604020202020204" pitchFamily="34" charset="0"/>
              </a:rPr>
              <a:t>Provisions within this act ensure that a patient who receives Purchased/Referred Care (PRC) shall not be liable for the payment of any charges or costs associated with the provision of such service.</a:t>
            </a:r>
          </a:p>
          <a:p>
            <a:pPr marL="800100" lvl="1" indent="-342900" eaLnBrk="1" fontAlgn="auto" hangingPunct="1">
              <a:spcBef>
                <a:spcPts val="0"/>
              </a:spcBef>
              <a:spcAft>
                <a:spcPts val="0"/>
              </a:spcAft>
              <a:buFont typeface="Arial" pitchFamily="34" charset="0"/>
              <a:buChar char="•"/>
              <a:defRPr/>
            </a:pPr>
            <a:endParaRPr lang="en-US" sz="1400" dirty="0">
              <a:latin typeface="Arial" panose="020B0604020202020204" pitchFamily="34" charset="0"/>
              <a:cs typeface="Arial" panose="020B0604020202020204" pitchFamily="34" charset="0"/>
            </a:endParaRPr>
          </a:p>
          <a:p>
            <a:pPr marL="800100" lvl="1" indent="-342900" eaLnBrk="1" fontAlgn="auto" hangingPunct="1">
              <a:spcBef>
                <a:spcPts val="0"/>
              </a:spcBef>
              <a:spcAft>
                <a:spcPts val="0"/>
              </a:spcAft>
              <a:buFont typeface="Arial" pitchFamily="34" charset="0"/>
              <a:buChar char="•"/>
              <a:defRPr/>
            </a:pPr>
            <a:r>
              <a:rPr lang="en-US" sz="2000" dirty="0">
                <a:latin typeface="Arial" panose="020B0604020202020204" pitchFamily="34" charset="0"/>
                <a:cs typeface="Arial" panose="020B0604020202020204" pitchFamily="34" charset="0"/>
              </a:rPr>
              <a:t>Therefore, a patient is not liable for services that have been authorized for payment by PRC and/or a Tribal Health program.  Providers are prohibited from collecting any payments for these services from the patient, whether directly or through referral to an agent for collection. </a:t>
            </a:r>
          </a:p>
          <a:p>
            <a:pPr lvl="1" eaLnBrk="1" fontAlgn="auto" hangingPunct="1">
              <a:spcBef>
                <a:spcPts val="0"/>
              </a:spcBef>
              <a:spcAft>
                <a:spcPts val="0"/>
              </a:spcAft>
              <a:defRPr/>
            </a:pPr>
            <a:endParaRPr lang="en-US" sz="1400" dirty="0">
              <a:latin typeface="Arial" panose="020B0604020202020204" pitchFamily="34" charset="0"/>
              <a:cs typeface="Arial" panose="020B0604020202020204" pitchFamily="34" charset="0"/>
            </a:endParaRPr>
          </a:p>
          <a:p>
            <a:pPr marL="800100" lvl="1" indent="-342900" eaLnBrk="1" fontAlgn="auto" hangingPunct="1">
              <a:spcBef>
                <a:spcPts val="0"/>
              </a:spcBef>
              <a:spcAft>
                <a:spcPts val="0"/>
              </a:spcAft>
              <a:buFont typeface="Arial" pitchFamily="34" charset="0"/>
              <a:buChar char="•"/>
              <a:defRPr/>
            </a:pPr>
            <a:r>
              <a:rPr lang="en-US" sz="2000" dirty="0">
                <a:latin typeface="Arial" panose="020B0604020202020204" pitchFamily="34" charset="0"/>
                <a:cs typeface="Arial" panose="020B0604020202020204" pitchFamily="34" charset="0"/>
              </a:rPr>
              <a:t>Please note that not all visits or referrals of IHS eligible patients to non-IHS providers are authorized for payment.</a:t>
            </a:r>
          </a:p>
          <a:p>
            <a:pPr marL="1257300" lvl="2" indent="-342900" eaLnBrk="1" fontAlgn="auto" hangingPunct="1">
              <a:spcBef>
                <a:spcPct val="20000"/>
              </a:spcBef>
              <a:spcAft>
                <a:spcPts val="0"/>
              </a:spcAft>
              <a:buClr>
                <a:schemeClr val="folHlink"/>
              </a:buClr>
              <a:buSzPct val="80000"/>
              <a:buFont typeface="Arial" pitchFamily="34" charset="0"/>
              <a:buChar char="•"/>
              <a:defRPr/>
            </a:pPr>
            <a:endParaRPr lang="en-US" sz="1600" dirty="0">
              <a:effectLst>
                <a:outerShdw blurRad="38100" dist="38100" dir="2700000" algn="tl">
                  <a:srgbClr val="000000"/>
                </a:outerShdw>
              </a:effectLst>
              <a:latin typeface="Arial Rounded MT Bold" pitchFamily="34" charset="0"/>
            </a:endParaRPr>
          </a:p>
          <a:p>
            <a:pPr marL="742950" lvl="1" indent="-285750" eaLnBrk="1" fontAlgn="auto" hangingPunct="1">
              <a:spcBef>
                <a:spcPct val="20000"/>
              </a:spcBef>
              <a:spcAft>
                <a:spcPts val="0"/>
              </a:spcAft>
              <a:buClr>
                <a:schemeClr val="folHlink"/>
              </a:buClr>
              <a:buSzPct val="80000"/>
              <a:buFont typeface="Wingdings" pitchFamily="2" charset="2"/>
              <a:buNone/>
              <a:defRPr/>
            </a:pPr>
            <a:endParaRPr lang="en-US" sz="1600" dirty="0">
              <a:effectLst>
                <a:outerShdw blurRad="38100" dist="38100" dir="2700000" algn="tl">
                  <a:srgbClr val="000000"/>
                </a:outerShdw>
              </a:effectLst>
              <a:latin typeface="Arial Rounded MT Bold" pitchFamily="34" charset="0"/>
            </a:endParaRPr>
          </a:p>
          <a:p>
            <a:pPr marL="342900" indent="-342900" eaLnBrk="1" fontAlgn="auto" hangingPunct="1">
              <a:lnSpc>
                <a:spcPct val="80000"/>
              </a:lnSpc>
              <a:spcBef>
                <a:spcPct val="20000"/>
              </a:spcBef>
              <a:spcAft>
                <a:spcPts val="0"/>
              </a:spcAft>
              <a:buClr>
                <a:schemeClr val="hlink"/>
              </a:buClr>
              <a:buSzPct val="80000"/>
              <a:buFont typeface="Wingdings" pitchFamily="2" charset="2"/>
              <a:buNone/>
              <a:defRPr/>
            </a:pPr>
            <a:endParaRPr lang="en-US" sz="1600" dirty="0">
              <a:effectLst>
                <a:outerShdw blurRad="38100" dist="38100" dir="2700000" algn="tl">
                  <a:srgbClr val="000000"/>
                </a:outerShdw>
              </a:effectLst>
              <a:latin typeface="Arial Rounded MT Bold" pitchFamily="34" charset="0"/>
            </a:endParaRPr>
          </a:p>
        </p:txBody>
      </p:sp>
      <p:sp>
        <p:nvSpPr>
          <p:cNvPr id="2" name="Slide Number Placeholder 1"/>
          <p:cNvSpPr>
            <a:spLocks noGrp="1"/>
          </p:cNvSpPr>
          <p:nvPr>
            <p:ph type="sldNum" sz="quarter" idx="12"/>
          </p:nvPr>
        </p:nvSpPr>
        <p:spPr/>
        <p:txBody>
          <a:bodyPr/>
          <a:lstStyle/>
          <a:p>
            <a:pPr>
              <a:defRPr/>
            </a:pPr>
            <a:fld id="{4A3CB573-EB35-4DE7-BE5D-AE536014D111}" type="slidenum">
              <a:rPr lang="en-US" altLang="en-US" smtClean="0"/>
              <a:pPr>
                <a:defRPr/>
              </a:pPr>
              <a:t>59</a:t>
            </a:fld>
            <a:endParaRPr lang="en-US" altLang="en-US" dirty="0"/>
          </a:p>
        </p:txBody>
      </p:sp>
    </p:spTree>
    <p:extLst>
      <p:ext uri="{BB962C8B-B14F-4D97-AF65-F5344CB8AC3E}">
        <p14:creationId xmlns:p14="http://schemas.microsoft.com/office/powerpoint/2010/main" val="32704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p:cNvSpPr txBox="1">
            <a:spLocks noChangeArrowheads="1"/>
          </p:cNvSpPr>
          <p:nvPr/>
        </p:nvSpPr>
        <p:spPr bwMode="auto">
          <a:xfrm>
            <a:off x="490655" y="304800"/>
            <a:ext cx="8254202" cy="646331"/>
          </a:xfrm>
          <a:prstGeom prst="rect">
            <a:avLst/>
          </a:prstGeom>
          <a:solidFill>
            <a:schemeClr val="bg1"/>
          </a:solidFill>
          <a:ln>
            <a:noFill/>
          </a:ln>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fontAlgn="auto" hangingPunct="1">
              <a:spcBef>
                <a:spcPts val="0"/>
              </a:spcBef>
              <a:spcAft>
                <a:spcPts val="0"/>
              </a:spcAft>
              <a:defRPr/>
            </a:pPr>
            <a:r>
              <a:rPr lang="en-US" sz="3600" b="1" cap="all" dirty="0">
                <a:latin typeface="Arial" panose="020B0604020202020204" pitchFamily="34" charset="0"/>
                <a:cs typeface="Arial" panose="020B0604020202020204" pitchFamily="34" charset="0"/>
              </a:rPr>
              <a:t>IHS National Areas</a:t>
            </a:r>
          </a:p>
        </p:txBody>
      </p:sp>
      <p:pic>
        <p:nvPicPr>
          <p:cNvPr id="9219" name="Picture 2" descr="http://www.ihs.gov/foodhandler/images/ar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295399"/>
            <a:ext cx="8287656" cy="522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9F01D80-A717-45DC-87C6-BD8F8D4B4D7A}" type="slidenum">
              <a:rPr lang="en-US" altLang="en-US" smtClean="0"/>
              <a:pPr>
                <a:defRPr/>
              </a:pPr>
              <a:t>6</a:t>
            </a:fld>
            <a:endParaRPr lang="en-US" altLang="en-US" dirty="0"/>
          </a:p>
        </p:txBody>
      </p:sp>
    </p:spTree>
    <p:extLst>
      <p:ext uri="{BB962C8B-B14F-4D97-AF65-F5344CB8AC3E}">
        <p14:creationId xmlns:p14="http://schemas.microsoft.com/office/powerpoint/2010/main" val="4111348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mothy-carter.com/wp-content/uploads/2013/01/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9F01D80-A717-45DC-87C6-BD8F8D4B4D7A}" type="slidenum">
              <a:rPr lang="en-US" altLang="en-US" smtClean="0"/>
              <a:pPr>
                <a:defRPr/>
              </a:pPr>
              <a:t>60</a:t>
            </a:fld>
            <a:endParaRPr lang="en-US" altLang="en-US" dirty="0"/>
          </a:p>
        </p:txBody>
      </p:sp>
    </p:spTree>
    <p:extLst>
      <p:ext uri="{BB962C8B-B14F-4D97-AF65-F5344CB8AC3E}">
        <p14:creationId xmlns:p14="http://schemas.microsoft.com/office/powerpoint/2010/main" val="1417286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28650" y="304800"/>
            <a:ext cx="7886700" cy="1295400"/>
          </a:xfrm>
          <a:solidFill>
            <a:schemeClr val="bg1"/>
          </a:solidFill>
        </p:spPr>
        <p:txBody>
          <a:bodyPr/>
          <a:lstStyle/>
          <a:p>
            <a:pPr algn="ctr" eaLnBrk="1" hangingPunct="1"/>
            <a:r>
              <a:rPr lang="en-US" altLang="en-US" sz="4000" b="1" dirty="0">
                <a:latin typeface="Arial" panose="020B0604020202020204" pitchFamily="34" charset="0"/>
                <a:cs typeface="Arial" panose="020B0604020202020204" pitchFamily="34" charset="0"/>
              </a:rPr>
              <a:t>Affordable Care Act </a:t>
            </a:r>
            <a:endParaRPr lang="en-US" altLang="en-US" sz="4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628650" y="1752601"/>
            <a:ext cx="4019550" cy="4800600"/>
          </a:xfrm>
          <a:solidFill>
            <a:schemeClr val="bg1"/>
          </a:solidFill>
        </p:spPr>
        <p:txBody>
          <a:bodyPr rtlCol="0">
            <a:normAutofit/>
          </a:bodyPr>
          <a:lstStyle/>
          <a:p>
            <a:pPr marL="0" indent="0" algn="ctr" eaLnBrk="1" fontAlgn="auto" hangingPunct="1">
              <a:spcAft>
                <a:spcPts val="0"/>
              </a:spcAft>
              <a:buFont typeface="Wingdings" panose="05000000000000000000" pitchFamily="2" charset="2"/>
              <a:buNone/>
              <a:defRPr/>
            </a:pPr>
            <a:r>
              <a:rPr lang="en-US" dirty="0">
                <a:latin typeface="Arial" panose="020B0604020202020204" pitchFamily="34" charset="0"/>
                <a:cs typeface="Arial" panose="020B0604020202020204" pitchFamily="34" charset="0"/>
              </a:rPr>
              <a:t>Qualified Health Plans (QHPs)</a:t>
            </a:r>
          </a:p>
          <a:p>
            <a:pPr eaLnBrk="1" fontAlgn="auto" hangingPunct="1">
              <a:spcAft>
                <a:spcPts val="0"/>
              </a:spcAft>
              <a:defRPr/>
            </a:pPr>
            <a:r>
              <a:rPr lang="en-US" dirty="0">
                <a:latin typeface="Arial" panose="020B0604020202020204" pitchFamily="34" charset="0"/>
                <a:cs typeface="Arial" panose="020B0604020202020204" pitchFamily="34" charset="0"/>
              </a:rPr>
              <a:t>An insurance plan certified by the Marketplace will cover 10 Essential Health Benefits (EHB)</a:t>
            </a:r>
          </a:p>
          <a:p>
            <a:pPr eaLnBrk="1" fontAlgn="auto" hangingPunct="1">
              <a:spcAft>
                <a:spcPts val="0"/>
              </a:spcAft>
              <a:defRPr/>
            </a:pPr>
            <a:endParaRPr lang="en-US" sz="1100" dirty="0">
              <a:latin typeface="Arial" panose="020B0604020202020204" pitchFamily="34" charset="0"/>
              <a:cs typeface="Arial" panose="020B0604020202020204" pitchFamily="34" charset="0"/>
            </a:endParaRPr>
          </a:p>
          <a:p>
            <a:pPr eaLnBrk="1" fontAlgn="auto" hangingPunct="1">
              <a:spcAft>
                <a:spcPts val="0"/>
              </a:spcAft>
              <a:defRPr/>
            </a:pPr>
            <a:r>
              <a:rPr lang="en-US" dirty="0">
                <a:latin typeface="Arial" panose="020B0604020202020204" pitchFamily="34" charset="0"/>
                <a:cs typeface="Arial" panose="020B0604020202020204" pitchFamily="34" charset="0"/>
              </a:rPr>
              <a:t>Must follow established limits on cost-sharing</a:t>
            </a:r>
          </a:p>
          <a:p>
            <a:pPr lvl="1" eaLnBrk="1" fontAlgn="auto" hangingPunct="1">
              <a:spcAft>
                <a:spcPts val="0"/>
              </a:spcAft>
              <a:defRPr/>
            </a:pPr>
            <a:r>
              <a:rPr lang="en-US" dirty="0">
                <a:latin typeface="Arial" panose="020B0604020202020204" pitchFamily="34" charset="0"/>
                <a:cs typeface="Arial" panose="020B0604020202020204" pitchFamily="34" charset="0"/>
              </a:rPr>
              <a:t>Deductibles, copayments, and out-of pocket maximum amounts</a:t>
            </a:r>
          </a:p>
        </p:txBody>
      </p:sp>
      <p:sp>
        <p:nvSpPr>
          <p:cNvPr id="5" name="Content Placeholder 4"/>
          <p:cNvSpPr>
            <a:spLocks noGrp="1"/>
          </p:cNvSpPr>
          <p:nvPr>
            <p:ph sz="half" idx="2"/>
          </p:nvPr>
        </p:nvSpPr>
        <p:spPr>
          <a:xfrm>
            <a:off x="4648200" y="1752600"/>
            <a:ext cx="3867150" cy="4800601"/>
          </a:xfrm>
          <a:solidFill>
            <a:schemeClr val="bg1"/>
          </a:solidFill>
        </p:spPr>
        <p:txBody>
          <a:bodyPr rtlCol="0">
            <a:noAutofit/>
          </a:bodyPr>
          <a:lstStyle/>
          <a:p>
            <a:pPr marL="0" indent="0" algn="ctr" eaLnBrk="1" fontAlgn="auto" hangingPunct="1">
              <a:spcAft>
                <a:spcPts val="0"/>
              </a:spcAft>
              <a:buFont typeface="Wingdings" panose="05000000000000000000" pitchFamily="2" charset="2"/>
              <a:buNone/>
              <a:defRPr/>
            </a:pPr>
            <a:r>
              <a:rPr lang="en-US" sz="1400" dirty="0">
                <a:latin typeface="Arial" panose="020B0604020202020204" pitchFamily="34" charset="0"/>
                <a:cs typeface="Arial" panose="020B0604020202020204" pitchFamily="34" charset="0"/>
              </a:rPr>
              <a:t>10 Essential Health Benefits </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Ambulatory Patient Services</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Emergency Services</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Hospitalization</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Maternity and Newborn Care</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Mental Health and Substance Use Disorder Services, including Behavioral Health Treatment</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Prescription Drugs</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Rehabilitation and Habilitative Services </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Laboratory Services</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Preventative and Wellness Services and Chronic Disease Management</a:t>
            </a:r>
          </a:p>
          <a:p>
            <a:pPr marL="514350" indent="-514350" eaLnBrk="1" fontAlgn="auto" hangingPunct="1">
              <a:spcAft>
                <a:spcPts val="0"/>
              </a:spcAft>
              <a:buFont typeface="+mj-lt"/>
              <a:buAutoNum type="arabicPeriod"/>
              <a:defRPr/>
            </a:pPr>
            <a:r>
              <a:rPr lang="en-US" sz="1400" dirty="0">
                <a:latin typeface="Arial" panose="020B0604020202020204" pitchFamily="34" charset="0"/>
                <a:cs typeface="Arial" panose="020B0604020202020204" pitchFamily="34" charset="0"/>
              </a:rPr>
              <a:t>Pediatric Services, Including Oral and Vision Care.  QHPs may omit the pediatric dental benefit if a stand-alone dental plan offered through the Marketplace covers the pediatric dental benefit.  </a:t>
            </a:r>
          </a:p>
        </p:txBody>
      </p:sp>
      <p:sp>
        <p:nvSpPr>
          <p:cNvPr id="2" name="Slide Number Placeholder 1"/>
          <p:cNvSpPr>
            <a:spLocks noGrp="1"/>
          </p:cNvSpPr>
          <p:nvPr>
            <p:ph type="sldNum" sz="quarter" idx="12"/>
          </p:nvPr>
        </p:nvSpPr>
        <p:spPr/>
        <p:txBody>
          <a:bodyPr/>
          <a:lstStyle/>
          <a:p>
            <a:pPr>
              <a:defRPr/>
            </a:pPr>
            <a:fld id="{2DC94C25-2285-44C5-B1BC-028E6606C0E8}" type="slidenum">
              <a:rPr lang="en-US" altLang="en-US" smtClean="0"/>
              <a:pPr>
                <a:defRPr/>
              </a:pPr>
              <a:t>61</a:t>
            </a:fld>
            <a:endParaRPr lang="en-US" altLang="en-US" dirty="0"/>
          </a:p>
        </p:txBody>
      </p:sp>
    </p:spTree>
    <p:extLst>
      <p:ext uri="{BB962C8B-B14F-4D97-AF65-F5344CB8AC3E}">
        <p14:creationId xmlns:p14="http://schemas.microsoft.com/office/powerpoint/2010/main" val="1711431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25" y="457200"/>
            <a:ext cx="7902575" cy="993775"/>
          </a:xfrm>
          <a:solidFill>
            <a:schemeClr val="bg1"/>
          </a:solidFill>
        </p:spPr>
        <p:txBody>
          <a:bodyPr rtlCol="0">
            <a:noAutofit/>
          </a:bodyPr>
          <a:lstStyle/>
          <a:p>
            <a:pPr algn="ctr" eaLnBrk="1" fontAlgn="auto" hangingPunct="1">
              <a:spcAft>
                <a:spcPts val="0"/>
              </a:spcAft>
              <a:defRPr/>
            </a:pPr>
            <a:r>
              <a:rPr lang="en-US" sz="3600" b="1" dirty="0">
                <a:latin typeface="Arial" panose="020B0604020202020204" pitchFamily="34" charset="0"/>
                <a:cs typeface="Arial" panose="020B0604020202020204" pitchFamily="34" charset="0"/>
              </a:rPr>
              <a:t>Zero Cost Sharing Plans and PRC</a:t>
            </a:r>
          </a:p>
        </p:txBody>
      </p:sp>
      <p:sp>
        <p:nvSpPr>
          <p:cNvPr id="92163" name="Content Placeholder 2"/>
          <p:cNvSpPr>
            <a:spLocks noGrp="1"/>
          </p:cNvSpPr>
          <p:nvPr>
            <p:ph idx="1"/>
          </p:nvPr>
        </p:nvSpPr>
        <p:spPr>
          <a:xfrm>
            <a:off x="555625" y="1600200"/>
            <a:ext cx="7902575" cy="5029200"/>
          </a:xfrm>
          <a:solidFill>
            <a:schemeClr val="bg1"/>
          </a:solidFill>
        </p:spPr>
        <p:txBody>
          <a:bodyPr/>
          <a:lstStyle/>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Plan is limited to members of Federally Recognized Tribes and Alaska Natives</a:t>
            </a:r>
          </a:p>
          <a:p>
            <a:pPr lvl="1" eaLnBrk="1" hangingPunct="1"/>
            <a:r>
              <a:rPr lang="en-US" altLang="en-US" sz="2000" dirty="0">
                <a:latin typeface="Arial" panose="020B0604020202020204" pitchFamily="34" charset="0"/>
                <a:cs typeface="Arial" panose="020B0604020202020204" pitchFamily="34" charset="0"/>
              </a:rPr>
              <a:t>Household income between 100% and 300% of the Federal Poverty Level</a:t>
            </a:r>
          </a:p>
          <a:p>
            <a:pPr lvl="1" eaLnBrk="1" hangingPunct="1"/>
            <a:r>
              <a:rPr lang="en-US" altLang="en-US" sz="2000" dirty="0">
                <a:latin typeface="Arial" panose="020B0604020202020204" pitchFamily="34" charset="0"/>
                <a:cs typeface="Arial" panose="020B0604020202020204" pitchFamily="34" charset="0"/>
              </a:rPr>
              <a:t>Must be eligible for Premium Tax Credits</a:t>
            </a:r>
          </a:p>
          <a:p>
            <a:pPr lvl="1" eaLnBrk="1" hangingPunct="1"/>
            <a:r>
              <a:rPr lang="en-US" altLang="en-US" sz="2000" dirty="0">
                <a:latin typeface="Arial" panose="020B0604020202020204" pitchFamily="34" charset="0"/>
                <a:cs typeface="Arial" panose="020B0604020202020204" pitchFamily="34" charset="0"/>
              </a:rPr>
              <a:t>Enrolled in coverage through a Marketplace</a:t>
            </a:r>
          </a:p>
          <a:p>
            <a:pPr eaLnBrk="1" hangingPunct="1"/>
            <a:r>
              <a:rPr lang="en-US" altLang="en-US" sz="2000" dirty="0">
                <a:latin typeface="Arial" panose="020B0604020202020204" pitchFamily="34" charset="0"/>
                <a:cs typeface="Arial" panose="020B0604020202020204" pitchFamily="34" charset="0"/>
              </a:rPr>
              <a:t>In Network Provider</a:t>
            </a:r>
          </a:p>
          <a:p>
            <a:pPr lvl="1" eaLnBrk="1" hangingPunct="1"/>
            <a:r>
              <a:rPr lang="en-US" altLang="en-US" sz="2000" dirty="0">
                <a:latin typeface="Arial" panose="020B0604020202020204" pitchFamily="34" charset="0"/>
                <a:cs typeface="Arial" panose="020B0604020202020204" pitchFamily="34" charset="0"/>
              </a:rPr>
              <a:t>PRC referral is not needed to receive zero cost-sharing for EHBs, but encouraged</a:t>
            </a:r>
          </a:p>
          <a:p>
            <a:pPr eaLnBrk="1" hangingPunct="1"/>
            <a:r>
              <a:rPr lang="en-US" altLang="en-US" sz="2000" dirty="0">
                <a:latin typeface="Arial" panose="020B0604020202020204" pitchFamily="34" charset="0"/>
                <a:cs typeface="Arial" panose="020B0604020202020204" pitchFamily="34" charset="0"/>
              </a:rPr>
              <a:t>Out of Network Provider</a:t>
            </a:r>
          </a:p>
          <a:p>
            <a:pPr lvl="1" eaLnBrk="1" hangingPunct="1"/>
            <a:r>
              <a:rPr lang="en-US" altLang="en-US" sz="2000" dirty="0">
                <a:latin typeface="Arial" panose="020B0604020202020204" pitchFamily="34" charset="0"/>
                <a:cs typeface="Arial" panose="020B0604020202020204" pitchFamily="34" charset="0"/>
              </a:rPr>
              <a:t>PRC approved referral is required to cover the cost of out of network charges, or patient will be responsible for charges.</a:t>
            </a:r>
          </a:p>
        </p:txBody>
      </p:sp>
      <p:sp>
        <p:nvSpPr>
          <p:cNvPr id="3" name="Slide Number Placeholder 2"/>
          <p:cNvSpPr>
            <a:spLocks noGrp="1"/>
          </p:cNvSpPr>
          <p:nvPr>
            <p:ph type="sldNum" sz="quarter" idx="12"/>
          </p:nvPr>
        </p:nvSpPr>
        <p:spPr/>
        <p:txBody>
          <a:bodyPr/>
          <a:lstStyle/>
          <a:p>
            <a:pPr>
              <a:defRPr/>
            </a:pPr>
            <a:fld id="{38A2E559-A748-4AB3-9F9D-6B6E571A80F7}" type="slidenum">
              <a:rPr lang="en-US" altLang="en-US" smtClean="0"/>
              <a:pPr>
                <a:defRPr/>
              </a:pPr>
              <a:t>62</a:t>
            </a:fld>
            <a:endParaRPr lang="en-US" altLang="en-US" dirty="0"/>
          </a:p>
        </p:txBody>
      </p:sp>
    </p:spTree>
    <p:extLst>
      <p:ext uri="{BB962C8B-B14F-4D97-AF65-F5344CB8AC3E}">
        <p14:creationId xmlns:p14="http://schemas.microsoft.com/office/powerpoint/2010/main" val="2458889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554038" y="457200"/>
            <a:ext cx="7904162" cy="1066800"/>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Limited Cost Sharing Plans and PRC</a:t>
            </a:r>
          </a:p>
        </p:txBody>
      </p:sp>
      <p:sp>
        <p:nvSpPr>
          <p:cNvPr id="94211" name="Content Placeholder 2"/>
          <p:cNvSpPr>
            <a:spLocks noGrp="1"/>
          </p:cNvSpPr>
          <p:nvPr>
            <p:ph idx="1"/>
          </p:nvPr>
        </p:nvSpPr>
        <p:spPr>
          <a:xfrm>
            <a:off x="542925" y="1676400"/>
            <a:ext cx="7915275" cy="4953000"/>
          </a:xfrm>
          <a:solidFill>
            <a:schemeClr val="bg1"/>
          </a:solidFill>
        </p:spPr>
        <p:txBody>
          <a:bodyPr/>
          <a:lstStyle/>
          <a:p>
            <a:pPr eaLnBrk="1" hangingPunct="1"/>
            <a:endParaRPr lang="en-US" altLang="en-US" sz="1050" dirty="0">
              <a:latin typeface="Arial Rounded MT Bold" panose="020F0704030504030204" pitchFamily="34" charset="0"/>
            </a:endParaRPr>
          </a:p>
          <a:p>
            <a:pPr eaLnBrk="1" hangingPunct="1"/>
            <a:r>
              <a:rPr lang="en-US" altLang="en-US" sz="2000" dirty="0">
                <a:latin typeface="Arial" panose="020B0604020202020204" pitchFamily="34" charset="0"/>
                <a:cs typeface="Arial" panose="020B0604020202020204" pitchFamily="34" charset="0"/>
              </a:rPr>
              <a:t>Only available to members of Federally Recognized Tribes and Alaska Natives</a:t>
            </a:r>
          </a:p>
          <a:p>
            <a:pPr lvl="1" eaLnBrk="1" hangingPunct="1"/>
            <a:r>
              <a:rPr lang="en-US" altLang="en-US" sz="2000" dirty="0">
                <a:latin typeface="Arial" panose="020B0604020202020204" pitchFamily="34" charset="0"/>
                <a:cs typeface="Arial" panose="020B0604020202020204" pitchFamily="34" charset="0"/>
              </a:rPr>
              <a:t>Household income of any level</a:t>
            </a:r>
          </a:p>
          <a:p>
            <a:pPr lvl="1" eaLnBrk="1" hangingPunct="1"/>
            <a:r>
              <a:rPr lang="en-US" altLang="en-US" sz="2000" dirty="0">
                <a:latin typeface="Arial" panose="020B0604020202020204" pitchFamily="34" charset="0"/>
                <a:cs typeface="Arial" panose="020B0604020202020204" pitchFamily="34" charset="0"/>
              </a:rPr>
              <a:t>Enrolled in coverage through a Marketplace as Native American</a:t>
            </a:r>
          </a:p>
          <a:p>
            <a:pPr eaLnBrk="1" hangingPunct="1"/>
            <a:r>
              <a:rPr lang="en-US" altLang="en-US" sz="2000" dirty="0">
                <a:latin typeface="Arial" panose="020B0604020202020204" pitchFamily="34" charset="0"/>
                <a:cs typeface="Arial" panose="020B0604020202020204" pitchFamily="34" charset="0"/>
              </a:rPr>
              <a:t>In Network Provider</a:t>
            </a:r>
          </a:p>
          <a:p>
            <a:pPr lvl="1" eaLnBrk="1" hangingPunct="1"/>
            <a:r>
              <a:rPr lang="en-US" altLang="en-US" sz="2000" dirty="0">
                <a:latin typeface="Arial" panose="020B0604020202020204" pitchFamily="34" charset="0"/>
                <a:cs typeface="Arial" panose="020B0604020202020204" pitchFamily="34" charset="0"/>
              </a:rPr>
              <a:t>PRC referral is required to avoid cost-sharing for EHBs for the Patient and PRC</a:t>
            </a:r>
          </a:p>
          <a:p>
            <a:pPr lvl="1" eaLnBrk="1" hangingPunct="1"/>
            <a:r>
              <a:rPr lang="en-US" altLang="en-US" sz="2000" dirty="0">
                <a:latin typeface="Arial" panose="020B0604020202020204" pitchFamily="34" charset="0"/>
                <a:cs typeface="Arial" panose="020B0604020202020204" pitchFamily="34" charset="0"/>
              </a:rPr>
              <a:t>Verify in Network Provider and QHP EHBs (Plans vary)</a:t>
            </a:r>
          </a:p>
          <a:p>
            <a:pPr lvl="1" eaLnBrk="1" hangingPunct="1"/>
            <a:r>
              <a:rPr lang="en-US" altLang="en-US" sz="2000" dirty="0">
                <a:latin typeface="Arial" panose="020B0604020202020204" pitchFamily="34" charset="0"/>
                <a:cs typeface="Arial" panose="020B0604020202020204" pitchFamily="34" charset="0"/>
              </a:rPr>
              <a:t>Verify if the patient’s QHP primary care provider must provide a referral to avoid denial by the QHP</a:t>
            </a:r>
          </a:p>
          <a:p>
            <a:pPr eaLnBrk="1" hangingPunct="1"/>
            <a:r>
              <a:rPr lang="en-US" altLang="en-US" sz="2000" dirty="0">
                <a:latin typeface="Arial" panose="020B0604020202020204" pitchFamily="34" charset="0"/>
                <a:cs typeface="Arial" panose="020B0604020202020204" pitchFamily="34" charset="0"/>
              </a:rPr>
              <a:t>Out of Network Provider</a:t>
            </a:r>
          </a:p>
          <a:p>
            <a:pPr lvl="1" eaLnBrk="1" hangingPunct="1"/>
            <a:r>
              <a:rPr lang="en-US" altLang="en-US" sz="2000" dirty="0">
                <a:latin typeface="Arial" panose="020B0604020202020204" pitchFamily="34" charset="0"/>
                <a:cs typeface="Arial" panose="020B0604020202020204" pitchFamily="34" charset="0"/>
              </a:rPr>
              <a:t>PRC authorized referral is required.</a:t>
            </a:r>
          </a:p>
          <a:p>
            <a:pPr lvl="1" eaLnBrk="1" hangingPunct="1"/>
            <a:r>
              <a:rPr lang="en-US" altLang="en-US" sz="2000" dirty="0">
                <a:latin typeface="Arial" panose="020B0604020202020204" pitchFamily="34" charset="0"/>
                <a:cs typeface="Arial" panose="020B0604020202020204" pitchFamily="34" charset="0"/>
              </a:rPr>
              <a:t>If services are approved in PRC review committee, PRC must cover the cost of the out of network charges.</a:t>
            </a: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63</a:t>
            </a:fld>
            <a:endParaRPr lang="en-US" altLang="en-US" dirty="0"/>
          </a:p>
        </p:txBody>
      </p:sp>
    </p:spTree>
    <p:extLst>
      <p:ext uri="{BB962C8B-B14F-4D97-AF65-F5344CB8AC3E}">
        <p14:creationId xmlns:p14="http://schemas.microsoft.com/office/powerpoint/2010/main" val="4216616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228600"/>
            <a:ext cx="8229600" cy="1219200"/>
          </a:xfrm>
          <a:solidFill>
            <a:schemeClr val="bg1"/>
          </a:solidFill>
        </p:spPr>
        <p:txBody>
          <a:bodyPr/>
          <a:lstStyle/>
          <a:p>
            <a:pPr algn="ctr" eaLnBrk="1" hangingPunct="1"/>
            <a:r>
              <a:rPr lang="en-US" altLang="en-US" b="1" dirty="0">
                <a:latin typeface="Arial" panose="020B0604020202020204" pitchFamily="34" charset="0"/>
                <a:cs typeface="Arial" panose="020B0604020202020204" pitchFamily="34" charset="0"/>
              </a:rPr>
              <a:t>PRC Self Referrals and ACA</a:t>
            </a:r>
          </a:p>
        </p:txBody>
      </p:sp>
      <p:sp>
        <p:nvSpPr>
          <p:cNvPr id="96259" name="Content Placeholder 2"/>
          <p:cNvSpPr>
            <a:spLocks noGrp="1"/>
          </p:cNvSpPr>
          <p:nvPr>
            <p:ph idx="1"/>
          </p:nvPr>
        </p:nvSpPr>
        <p:spPr>
          <a:xfrm>
            <a:off x="457200" y="1676400"/>
            <a:ext cx="8229600" cy="4724400"/>
          </a:xfrm>
          <a:solidFill>
            <a:schemeClr val="bg1"/>
          </a:solidFill>
        </p:spPr>
        <p:txBody>
          <a:bodyPr/>
          <a:lstStyle/>
          <a:p>
            <a:pPr marL="0" lvl="1" indent="0" eaLnBrk="1" hangingPunct="1">
              <a:spcBef>
                <a:spcPct val="0"/>
              </a:spcBef>
              <a:buClr>
                <a:schemeClr val="hlink"/>
              </a:buClr>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a:p>
            <a:pPr marL="0" lvl="1" indent="0" eaLnBrk="1" hangingPunct="1">
              <a:spcBef>
                <a:spcPct val="0"/>
              </a:spcBef>
              <a:buClr>
                <a:schemeClr val="hlink"/>
              </a:buClr>
              <a:buFont typeface="Arial" panose="020B0604020202020204" pitchFamily="34" charset="0"/>
              <a:buNone/>
            </a:pPr>
            <a:r>
              <a:rPr lang="en-US" altLang="en-US" sz="2400" dirty="0">
                <a:latin typeface="Arial" panose="020B0604020202020204" pitchFamily="34" charset="0"/>
                <a:cs typeface="Arial" panose="020B0604020202020204" pitchFamily="34" charset="0"/>
              </a:rPr>
              <a:t>Patient, beneficiary/applicant, or medical provider shall, within 72 hours (30 days for elders) notify PRC and provide information to determine the relative medical need for the services.</a:t>
            </a:r>
          </a:p>
          <a:p>
            <a:pPr eaLnBrk="1" hangingPunct="1"/>
            <a:r>
              <a:rPr lang="en-US" altLang="en-US" sz="2400" dirty="0">
                <a:latin typeface="Arial" panose="020B0604020202020204" pitchFamily="34" charset="0"/>
                <a:cs typeface="Arial" panose="020B0604020202020204" pitchFamily="34" charset="0"/>
              </a:rPr>
              <a:t>Please provide all insurance information with the notification, if applicable.</a:t>
            </a:r>
          </a:p>
          <a:p>
            <a:pPr eaLnBrk="1" hangingPunct="1"/>
            <a:r>
              <a:rPr lang="en-US" altLang="en-US" sz="2400" dirty="0">
                <a:latin typeface="Arial" panose="020B0604020202020204" pitchFamily="34" charset="0"/>
                <a:cs typeface="Arial" panose="020B0604020202020204" pitchFamily="34" charset="0"/>
              </a:rPr>
              <a:t>Patients with Zero Cost Sharing Plans will have no co-pays or deductibles.</a:t>
            </a:r>
          </a:p>
          <a:p>
            <a:pPr eaLnBrk="1" hangingPunct="1"/>
            <a:r>
              <a:rPr lang="en-US" altLang="en-US" sz="2400" dirty="0">
                <a:latin typeface="Arial" panose="020B0604020202020204" pitchFamily="34" charset="0"/>
                <a:cs typeface="Arial" panose="020B0604020202020204" pitchFamily="34" charset="0"/>
              </a:rPr>
              <a:t>Patients with Limited Cost Sharing Plans can use self referrals to waive co-pays and deductibles, if coordinated within network and services received are an EHB.</a:t>
            </a: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64</a:t>
            </a:fld>
            <a:endParaRPr lang="en-US" altLang="en-US" dirty="0"/>
          </a:p>
        </p:txBody>
      </p:sp>
    </p:spTree>
    <p:extLst>
      <p:ext uri="{BB962C8B-B14F-4D97-AF65-F5344CB8AC3E}">
        <p14:creationId xmlns:p14="http://schemas.microsoft.com/office/powerpoint/2010/main" val="2678723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Affordable Care Act Resources</a:t>
            </a:r>
          </a:p>
        </p:txBody>
      </p:sp>
      <p:sp>
        <p:nvSpPr>
          <p:cNvPr id="3" name="Content Placeholder 2"/>
          <p:cNvSpPr>
            <a:spLocks noGrp="1"/>
          </p:cNvSpPr>
          <p:nvPr>
            <p:ph idx="1"/>
          </p:nvPr>
        </p:nvSpPr>
        <p:spPr>
          <a:xfrm>
            <a:off x="628650" y="1905000"/>
            <a:ext cx="7886700" cy="4648200"/>
          </a:xfrm>
          <a:solidFill>
            <a:schemeClr val="bg1"/>
          </a:solidFill>
        </p:spPr>
        <p:txBody>
          <a:bodyPr rtlCol="0">
            <a:normAutofit/>
          </a:bodyPr>
          <a:lstStyle/>
          <a:p>
            <a:pPr eaLnBrk="1" fontAlgn="auto" hangingPunct="1">
              <a:spcAft>
                <a:spcPts val="0"/>
              </a:spcAft>
              <a:defRPr/>
            </a:pPr>
            <a:endParaRPr lang="en-US" sz="2400" dirty="0">
              <a:latin typeface="Arial Rounded MT Bold" panose="020F0704030504030204" pitchFamily="34" charset="0"/>
            </a:endParaRPr>
          </a:p>
          <a:p>
            <a:pPr eaLnBrk="1" fontAlgn="auto" hangingPunct="1">
              <a:spcAft>
                <a:spcPts val="0"/>
              </a:spcAft>
              <a:defRPr/>
            </a:pPr>
            <a:r>
              <a:rPr lang="en-US" sz="2400" dirty="0">
                <a:latin typeface="Arial" panose="020B0604020202020204" pitchFamily="34" charset="0"/>
                <a:cs typeface="Arial" panose="020B0604020202020204" pitchFamily="34" charset="0"/>
              </a:rPr>
              <a:t>IHS encourages patients to apply through the Marketplace website</a:t>
            </a:r>
          </a:p>
          <a:p>
            <a:pPr lvl="1" eaLnBrk="1" fontAlgn="auto" hangingPunct="1">
              <a:spcAft>
                <a:spcPts val="0"/>
              </a:spcAft>
              <a:defRPr/>
            </a:pPr>
            <a:r>
              <a:rPr lang="en-US" sz="2400" dirty="0">
                <a:latin typeface="Arial" panose="020B0604020202020204" pitchFamily="34" charset="0"/>
                <a:cs typeface="Arial" panose="020B0604020202020204" pitchFamily="34" charset="0"/>
                <a:hlinkClick r:id="rId3"/>
              </a:rPr>
              <a:t>www.healthcare.gov</a:t>
            </a:r>
            <a:endParaRPr lang="en-US" sz="2400" dirty="0">
              <a:latin typeface="Arial" panose="020B0604020202020204" pitchFamily="34" charset="0"/>
              <a:cs typeface="Arial" panose="020B0604020202020204" pitchFamily="34" charset="0"/>
            </a:endParaRPr>
          </a:p>
          <a:p>
            <a:pPr eaLnBrk="1" fontAlgn="auto" hangingPunct="1">
              <a:spcAft>
                <a:spcPts val="0"/>
              </a:spcAft>
              <a:defRPr/>
            </a:pPr>
            <a:r>
              <a:rPr lang="en-US" sz="2400" dirty="0">
                <a:latin typeface="Arial" panose="020B0604020202020204" pitchFamily="34" charset="0"/>
                <a:cs typeface="Arial" panose="020B0604020202020204" pitchFamily="34" charset="0"/>
              </a:rPr>
              <a:t>Resources </a:t>
            </a:r>
          </a:p>
          <a:p>
            <a:pPr lvl="1" eaLnBrk="1" fontAlgn="auto" hangingPunct="1">
              <a:spcAft>
                <a:spcPts val="0"/>
              </a:spcAft>
              <a:defRPr/>
            </a:pPr>
            <a:r>
              <a:rPr lang="en-US" sz="2400" u="sng" dirty="0">
                <a:latin typeface="Arial" panose="020B0604020202020204" pitchFamily="34" charset="0"/>
                <a:cs typeface="Arial" panose="020B0604020202020204" pitchFamily="34" charset="0"/>
                <a:hlinkClick r:id="rId4"/>
              </a:rPr>
              <a:t>www.tribalhealthcare.org</a:t>
            </a:r>
            <a:endParaRPr lang="en-US" sz="2400" dirty="0">
              <a:latin typeface="Arial" panose="020B0604020202020204" pitchFamily="34" charset="0"/>
              <a:cs typeface="Arial" panose="020B0604020202020204" pitchFamily="34" charset="0"/>
            </a:endParaRPr>
          </a:p>
          <a:p>
            <a:pPr lvl="1" eaLnBrk="1" fontAlgn="auto" hangingPunct="1">
              <a:spcAft>
                <a:spcPts val="0"/>
              </a:spcAft>
              <a:defRPr/>
            </a:pPr>
            <a:r>
              <a:rPr lang="en-US" sz="2400" u="sng" dirty="0">
                <a:latin typeface="Arial" panose="020B0604020202020204" pitchFamily="34" charset="0"/>
                <a:cs typeface="Arial" panose="020B0604020202020204" pitchFamily="34" charset="0"/>
                <a:hlinkClick r:id="rId5"/>
              </a:rPr>
              <a:t>www.marketplace.cms.gov</a:t>
            </a:r>
            <a:endParaRPr lang="en-US" sz="2400" dirty="0">
              <a:latin typeface="Arial" panose="020B0604020202020204" pitchFamily="34" charset="0"/>
              <a:cs typeface="Arial" panose="020B0604020202020204" pitchFamily="34" charset="0"/>
            </a:endParaRPr>
          </a:p>
          <a:p>
            <a:pPr lvl="1" eaLnBrk="1" fontAlgn="auto" hangingPunct="1">
              <a:spcAft>
                <a:spcPts val="0"/>
              </a:spcAft>
              <a:defRPr/>
            </a:pPr>
            <a:r>
              <a:rPr lang="en-US" sz="2400" u="sng" dirty="0">
                <a:latin typeface="Arial" panose="020B0604020202020204" pitchFamily="34" charset="0"/>
                <a:cs typeface="Arial" panose="020B0604020202020204" pitchFamily="34" charset="0"/>
                <a:hlinkClick r:id="rId6"/>
              </a:rPr>
              <a:t>http://www.cms.gov/Outreach-and-Education/American-Indian-Alaska-Native/AIAN/Outreach-and-Education-Resources.html</a:t>
            </a:r>
            <a:endParaRPr lang="en-US" sz="2400" dirty="0">
              <a:latin typeface="Arial" panose="020B0604020202020204" pitchFamily="34" charset="0"/>
              <a:cs typeface="Arial" panose="020B0604020202020204" pitchFamily="34" charset="0"/>
            </a:endParaRPr>
          </a:p>
          <a:p>
            <a:pPr lvl="1" eaLnBrk="1" fontAlgn="auto" hangingPunct="1">
              <a:spcAft>
                <a:spcPts val="0"/>
              </a:spcAft>
              <a:defRPr/>
            </a:pPr>
            <a:endParaRPr lang="en-US" dirty="0"/>
          </a:p>
          <a:p>
            <a:pPr eaLnBrk="1" fontAlgn="auto" hangingPunct="1">
              <a:spcAft>
                <a:spcPts val="0"/>
              </a:spcAft>
              <a:defRPr/>
            </a:pPr>
            <a:endParaRPr lang="en-US" dirty="0"/>
          </a:p>
          <a:p>
            <a:pPr marL="457200" lvl="1" indent="0" eaLnBrk="1" fontAlgn="auto" hangingPunct="1">
              <a:spcAft>
                <a:spcPts val="0"/>
              </a:spcAft>
              <a:buFont typeface="Wingdings" panose="05000000000000000000" pitchFamily="2" charset="2"/>
              <a:buNone/>
              <a:defRPr/>
            </a:pPr>
            <a:endParaRPr lang="en-US" dirty="0"/>
          </a:p>
          <a:p>
            <a:pPr marL="457200" lvl="1" indent="0" eaLnBrk="1" fontAlgn="auto" hangingPunct="1">
              <a:spcAft>
                <a:spcPts val="0"/>
              </a:spcAft>
              <a:buFont typeface="Wingdings" panose="05000000000000000000"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65</a:t>
            </a:fld>
            <a:endParaRPr lang="en-US" altLang="en-US" dirty="0"/>
          </a:p>
        </p:txBody>
      </p:sp>
    </p:spTree>
    <p:extLst>
      <p:ext uri="{BB962C8B-B14F-4D97-AF65-F5344CB8AC3E}">
        <p14:creationId xmlns:p14="http://schemas.microsoft.com/office/powerpoint/2010/main" val="1168341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Oklahoma City Area Office         PRC Staff</a:t>
            </a:r>
          </a:p>
        </p:txBody>
      </p:sp>
      <p:sp>
        <p:nvSpPr>
          <p:cNvPr id="376835" name="Rectangle 3"/>
          <p:cNvSpPr>
            <a:spLocks noGrp="1" noChangeArrowheads="1"/>
          </p:cNvSpPr>
          <p:nvPr>
            <p:ph idx="1"/>
          </p:nvPr>
        </p:nvSpPr>
        <p:spPr>
          <a:xfrm>
            <a:off x="628650" y="1825624"/>
            <a:ext cx="7886700" cy="4651375"/>
          </a:xfrm>
          <a:solidFill>
            <a:schemeClr val="bg1"/>
          </a:solidFill>
        </p:spPr>
        <p:txBody>
          <a:bodyPr rtlCol="0">
            <a:normAutofit fontScale="62500" lnSpcReduction="20000"/>
          </a:bodyPr>
          <a:lstStyle/>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r>
              <a:rPr lang="en-US" sz="2400" dirty="0"/>
              <a:t>   </a:t>
            </a:r>
            <a:endParaRPr lang="en-US" sz="2600" dirty="0"/>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r>
              <a:rPr lang="en-US" sz="2600" dirty="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Taveah George,  PRC Director</a:t>
            </a: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r>
              <a:rPr lang="en-US" sz="3300" b="1" dirty="0">
                <a:latin typeface="Arial" panose="020B0604020202020204" pitchFamily="34" charset="0"/>
                <a:cs typeface="Arial" panose="020B0604020202020204" pitchFamily="34" charset="0"/>
              </a:rPr>
              <a:t>   (405) 951-3723 or </a:t>
            </a:r>
            <a:r>
              <a:rPr lang="en-US" sz="3300" b="1" dirty="0">
                <a:latin typeface="Arial" panose="020B0604020202020204" pitchFamily="34" charset="0"/>
                <a:cs typeface="Arial" panose="020B0604020202020204" pitchFamily="34" charset="0"/>
                <a:hlinkClick r:id="rId3"/>
              </a:rPr>
              <a:t>taveah.george@ihs.gov</a:t>
            </a:r>
            <a:endParaRPr lang="en-US" sz="3300" b="1" dirty="0">
              <a:latin typeface="Arial" panose="020B0604020202020204" pitchFamily="34" charset="0"/>
              <a:cs typeface="Arial" panose="020B0604020202020204" pitchFamily="34" charset="0"/>
            </a:endParaRP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endParaRPr lang="en-US" sz="3300" b="1" dirty="0">
              <a:latin typeface="Arial" panose="020B0604020202020204" pitchFamily="34" charset="0"/>
              <a:cs typeface="Arial" panose="020B0604020202020204" pitchFamily="34" charset="0"/>
            </a:endParaRP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r>
              <a:rPr lang="en-US" sz="3300" b="1" dirty="0">
                <a:latin typeface="Arial" panose="020B0604020202020204" pitchFamily="34" charset="0"/>
                <a:cs typeface="Arial" panose="020B0604020202020204" pitchFamily="34" charset="0"/>
              </a:rPr>
              <a:t> Bobbie Moran PRC Health System Specialist</a:t>
            </a: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r>
              <a:rPr lang="en-US" sz="3300" b="1" dirty="0">
                <a:latin typeface="Arial" panose="020B0604020202020204" pitchFamily="34" charset="0"/>
                <a:cs typeface="Arial" panose="020B0604020202020204" pitchFamily="34" charset="0"/>
              </a:rPr>
              <a:t>   (405) 951-3933 or </a:t>
            </a:r>
            <a:r>
              <a:rPr lang="en-US" sz="3300" b="1" dirty="0">
                <a:latin typeface="Arial" panose="020B0604020202020204" pitchFamily="34" charset="0"/>
                <a:cs typeface="Arial" panose="020B0604020202020204" pitchFamily="34" charset="0"/>
                <a:hlinkClick r:id="rId4"/>
              </a:rPr>
              <a:t>bobbie.moran@ihs.gov</a:t>
            </a:r>
            <a:r>
              <a:rPr lang="en-US" sz="3300" b="1" dirty="0">
                <a:latin typeface="Arial" panose="020B0604020202020204" pitchFamily="34" charset="0"/>
                <a:cs typeface="Arial" panose="020B0604020202020204" pitchFamily="34" charset="0"/>
              </a:rPr>
              <a:t>	</a:t>
            </a: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endParaRPr lang="en-US" sz="3300" b="1" dirty="0">
              <a:latin typeface="Arial" panose="020B0604020202020204" pitchFamily="34" charset="0"/>
              <a:cs typeface="Arial" panose="020B0604020202020204" pitchFamily="34" charset="0"/>
            </a:endParaRPr>
          </a:p>
          <a:p>
            <a:pPr marL="548640" indent="-411480" eaLnBrk="1" fontAlgn="auto" hangingPunct="1">
              <a:lnSpc>
                <a:spcPct val="80000"/>
              </a:lnSpc>
              <a:spcAft>
                <a:spcPts val="0"/>
              </a:spcAft>
              <a:buClr>
                <a:schemeClr val="tx1">
                  <a:shade val="95000"/>
                </a:schemeClr>
              </a:buClr>
              <a:buFont typeface="Wingdings 2"/>
              <a:buNone/>
              <a:defRPr/>
            </a:pPr>
            <a:r>
              <a:rPr lang="en-US" sz="3300" b="1" dirty="0">
                <a:latin typeface="Arial" panose="020B0604020202020204" pitchFamily="34" charset="0"/>
                <a:cs typeface="Arial" panose="020B0604020202020204" pitchFamily="34" charset="0"/>
              </a:rPr>
              <a:t> Randi Schoeppel, PRC Nurse Case Manager</a:t>
            </a:r>
          </a:p>
          <a:p>
            <a:pPr marL="548640" indent="-411480" eaLnBrk="1" fontAlgn="auto" hangingPunct="1">
              <a:lnSpc>
                <a:spcPct val="80000"/>
              </a:lnSpc>
              <a:spcAft>
                <a:spcPts val="0"/>
              </a:spcAft>
              <a:buClr>
                <a:schemeClr val="tx1">
                  <a:shade val="95000"/>
                </a:schemeClr>
              </a:buClr>
              <a:buFont typeface="Wingdings 2"/>
              <a:buNone/>
              <a:defRPr/>
            </a:pPr>
            <a:r>
              <a:rPr lang="en-US" sz="3300" b="1" dirty="0">
                <a:latin typeface="Arial" panose="020B0604020202020204" pitchFamily="34" charset="0"/>
                <a:cs typeface="Arial" panose="020B0604020202020204" pitchFamily="34" charset="0"/>
              </a:rPr>
              <a:t>   (405) 951-3828 or </a:t>
            </a:r>
            <a:r>
              <a:rPr lang="en-US" sz="3300" b="1" dirty="0">
                <a:latin typeface="Arial" panose="020B0604020202020204" pitchFamily="34" charset="0"/>
                <a:cs typeface="Arial" panose="020B0604020202020204" pitchFamily="34" charset="0"/>
                <a:hlinkClick r:id="rId5"/>
              </a:rPr>
              <a:t>randi.schoeppel@ihs.gov</a:t>
            </a:r>
            <a:r>
              <a:rPr lang="en-US" sz="3300" b="1" dirty="0">
                <a:latin typeface="Arial" panose="020B0604020202020204" pitchFamily="34" charset="0"/>
                <a:cs typeface="Arial" panose="020B0604020202020204" pitchFamily="34" charset="0"/>
              </a:rPr>
              <a:t>	</a:t>
            </a:r>
          </a:p>
          <a:p>
            <a:pPr marL="548640" indent="-411480" eaLnBrk="1" fontAlgn="auto" hangingPunct="1">
              <a:lnSpc>
                <a:spcPct val="80000"/>
              </a:lnSpc>
              <a:spcAft>
                <a:spcPts val="0"/>
              </a:spcAft>
              <a:buClr>
                <a:schemeClr val="tx1">
                  <a:shade val="95000"/>
                </a:schemeClr>
              </a:buClr>
              <a:buFont typeface="Wingdings 2"/>
              <a:buNone/>
              <a:defRPr/>
            </a:pPr>
            <a:endParaRPr lang="en-US" sz="3300" b="1" u="sng" dirty="0">
              <a:solidFill>
                <a:schemeClr val="tx2">
                  <a:lumMod val="75000"/>
                </a:schemeClr>
              </a:solidFill>
              <a:latin typeface="Arial" panose="020B0604020202020204" pitchFamily="34" charset="0"/>
              <a:cs typeface="Arial" panose="020B0604020202020204" pitchFamily="34" charset="0"/>
            </a:endParaRP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r>
              <a:rPr lang="en-US" sz="3300" b="1" dirty="0">
                <a:latin typeface="Arial" panose="020B0604020202020204" pitchFamily="34" charset="0"/>
                <a:cs typeface="Arial" panose="020B0604020202020204" pitchFamily="34" charset="0"/>
              </a:rPr>
              <a:t> Sommer Crossley, PRC Health System Specialist</a:t>
            </a: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r>
              <a:rPr lang="en-US" sz="3300" b="1" dirty="0">
                <a:latin typeface="Arial" panose="020B0604020202020204" pitchFamily="34" charset="0"/>
                <a:cs typeface="Arial" panose="020B0604020202020204" pitchFamily="34" charset="0"/>
              </a:rPr>
              <a:t>   (405) 951-3910 or </a:t>
            </a:r>
            <a:r>
              <a:rPr lang="en-US" sz="3300" b="1" u="sng" dirty="0">
                <a:solidFill>
                  <a:schemeClr val="hlink"/>
                </a:solidFill>
                <a:latin typeface="Arial" panose="020B0604020202020204" pitchFamily="34" charset="0"/>
                <a:cs typeface="Arial" panose="020B0604020202020204" pitchFamily="34" charset="0"/>
              </a:rPr>
              <a:t>sommer.crossley@ihs.gov</a:t>
            </a: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endParaRPr lang="en-US" sz="3300" b="1" u="sng" dirty="0">
              <a:solidFill>
                <a:schemeClr val="hlink"/>
              </a:solidFill>
              <a:latin typeface="Arial" panose="020B0604020202020204" pitchFamily="34" charset="0"/>
              <a:cs typeface="Arial" panose="020B0604020202020204" pitchFamily="34" charset="0"/>
            </a:endParaRP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endParaRPr lang="en-US" sz="2200" b="1" dirty="0">
              <a:latin typeface="Arial" panose="020B0604020202020204" pitchFamily="34" charset="0"/>
              <a:cs typeface="Arial" panose="020B0604020202020204" pitchFamily="34" charset="0"/>
            </a:endParaRP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r>
              <a:rPr lang="en-US" sz="2600" b="1" dirty="0">
                <a:latin typeface="Arial" panose="020B0604020202020204" pitchFamily="34" charset="0"/>
                <a:cs typeface="Arial" panose="020B0604020202020204" pitchFamily="34" charset="0"/>
              </a:rPr>
              <a:t>   </a:t>
            </a:r>
          </a:p>
          <a:p>
            <a:pPr marL="548640" indent="-411480" algn="ctr" eaLnBrk="1" fontAlgn="auto" hangingPunct="1">
              <a:lnSpc>
                <a:spcPct val="80000"/>
              </a:lnSpc>
              <a:spcAft>
                <a:spcPts val="0"/>
              </a:spcAft>
              <a:buClr>
                <a:schemeClr val="tx1">
                  <a:shade val="95000"/>
                </a:schemeClr>
              </a:buClr>
              <a:buFont typeface="Wingdings" panose="05000000000000000000" pitchFamily="2" charset="2"/>
              <a:buNone/>
              <a:defRPr/>
            </a:pPr>
            <a:r>
              <a:rPr lang="en-US" sz="3400" b="1" dirty="0">
                <a:latin typeface="Arial" panose="020B0604020202020204" pitchFamily="34" charset="0"/>
                <a:cs typeface="Arial" panose="020B0604020202020204" pitchFamily="34" charset="0"/>
              </a:rPr>
              <a:t>General PRC Information (405) 951-6075 or  </a:t>
            </a:r>
            <a:r>
              <a:rPr lang="en-US" sz="3400" b="1" u="sng" dirty="0">
                <a:solidFill>
                  <a:schemeClr val="hlink"/>
                </a:solidFill>
                <a:latin typeface="Arial" panose="020B0604020202020204" pitchFamily="34" charset="0"/>
                <a:cs typeface="Arial" panose="020B0604020202020204" pitchFamily="34" charset="0"/>
              </a:rPr>
              <a:t>www.ihs.gov</a:t>
            </a: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endParaRPr lang="en-US" sz="2400" b="1" dirty="0">
              <a:latin typeface="Arial Rounded MT Bold" pitchFamily="34" charset="0"/>
            </a:endParaRPr>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endParaRPr lang="en-US" sz="2400" dirty="0"/>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endParaRPr lang="en-US" sz="2400" dirty="0"/>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endParaRPr lang="en-US" sz="2400" dirty="0"/>
          </a:p>
          <a:p>
            <a:pPr marL="548640" indent="-411480" eaLnBrk="1" fontAlgn="auto" hangingPunct="1">
              <a:lnSpc>
                <a:spcPct val="80000"/>
              </a:lnSpc>
              <a:spcAft>
                <a:spcPts val="0"/>
              </a:spcAft>
              <a:buClr>
                <a:schemeClr val="tx1">
                  <a:shade val="95000"/>
                </a:schemeClr>
              </a:buClr>
              <a:buFont typeface="Wingdings" panose="05000000000000000000" pitchFamily="2" charset="2"/>
              <a:buNone/>
              <a:defRPr/>
            </a:pPr>
            <a:endParaRPr lang="en-US" sz="24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66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28650" y="365125"/>
            <a:ext cx="7886700" cy="1082675"/>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PURCHASED/REFERRED CARE</a:t>
            </a:r>
          </a:p>
        </p:txBody>
      </p:sp>
      <p:sp>
        <p:nvSpPr>
          <p:cNvPr id="99331" name="Rectangle 3"/>
          <p:cNvSpPr>
            <a:spLocks noGrp="1" noChangeArrowheads="1"/>
          </p:cNvSpPr>
          <p:nvPr>
            <p:ph idx="1"/>
          </p:nvPr>
        </p:nvSpPr>
        <p:spPr>
          <a:xfrm>
            <a:off x="628650" y="1828800"/>
            <a:ext cx="7886700" cy="4495800"/>
          </a:xfrm>
          <a:solidFill>
            <a:schemeClr val="bg1"/>
          </a:solidFill>
        </p:spPr>
        <p:txBody>
          <a:bodyPr rtlCol="0">
            <a:normAutofit fontScale="77500" lnSpcReduction="20000"/>
          </a:bodyPr>
          <a:lstStyle/>
          <a:p>
            <a:pPr marL="0" indent="0" eaLnBrk="1" fontAlgn="auto" hangingPunct="1">
              <a:lnSpc>
                <a:spcPct val="80000"/>
              </a:lnSpc>
              <a:spcAft>
                <a:spcPts val="0"/>
              </a:spcAft>
              <a:buFont typeface="Arial" panose="020B0604020202020204" pitchFamily="34" charset="0"/>
              <a:buNone/>
              <a:defRPr/>
            </a:pPr>
            <a:r>
              <a:rPr lang="en-US" sz="3300" b="1" dirty="0">
                <a:solidFill>
                  <a:schemeClr val="tx2"/>
                </a:solidFill>
                <a:latin typeface="Arial Rounded MT Bold" pitchFamily="34" charset="0"/>
              </a:rPr>
              <a:t> </a:t>
            </a:r>
          </a:p>
          <a:p>
            <a:pPr marL="0" indent="0" eaLnBrk="1" fontAlgn="auto" hangingPunct="1">
              <a:lnSpc>
                <a:spcPct val="80000"/>
              </a:lnSpc>
              <a:spcAft>
                <a:spcPts val="0"/>
              </a:spcAft>
              <a:buFont typeface="Arial" panose="020B0604020202020204" pitchFamily="34" charset="0"/>
              <a:buNone/>
              <a:defRPr/>
            </a:pPr>
            <a:r>
              <a:rPr lang="en-US" sz="3300" b="1" dirty="0">
                <a:solidFill>
                  <a:schemeClr val="tx2"/>
                </a:solidFill>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Purchased/Referred Care is:</a:t>
            </a:r>
          </a:p>
          <a:p>
            <a:pPr eaLnBrk="1" fontAlgn="auto" hangingPunct="1">
              <a:lnSpc>
                <a:spcPct val="80000"/>
              </a:lnSpc>
              <a:spcAft>
                <a:spcPts val="0"/>
              </a:spcAft>
              <a:buFont typeface="Wingdings" panose="05000000000000000000" pitchFamily="2" charset="2"/>
              <a:buNone/>
              <a:defRPr/>
            </a:pPr>
            <a:endParaRPr lang="en-US" sz="2200" b="1" dirty="0">
              <a:latin typeface="Arial" panose="020B0604020202020204" pitchFamily="34" charset="0"/>
              <a:cs typeface="Arial" panose="020B0604020202020204" pitchFamily="34" charset="0"/>
            </a:endParaRPr>
          </a:p>
          <a:p>
            <a:pPr eaLnBrk="1" fontAlgn="auto" hangingPunct="1">
              <a:lnSpc>
                <a:spcPct val="120000"/>
              </a:lnSpc>
              <a:spcBef>
                <a:spcPts val="0"/>
              </a:spcBef>
              <a:spcAft>
                <a:spcPts val="0"/>
              </a:spcAft>
              <a:buFont typeface="Wingdings" panose="05000000000000000000" pitchFamily="2" charset="2"/>
              <a:buNone/>
              <a:defRPr/>
            </a:pPr>
            <a:r>
              <a:rPr lang="en-US" sz="22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Healthcare purchased by the Indian Health System (IHS) for eligible Indians from non IHS providers and facilities when direct services of appropriate types are not available or accessible. </a:t>
            </a:r>
          </a:p>
          <a:p>
            <a:pPr eaLnBrk="1" fontAlgn="auto" hangingPunct="1">
              <a:lnSpc>
                <a:spcPct val="120000"/>
              </a:lnSpc>
              <a:spcBef>
                <a:spcPts val="0"/>
              </a:spcBef>
              <a:spcAft>
                <a:spcPts val="0"/>
              </a:spcAft>
              <a:buFont typeface="Wingdings" panose="05000000000000000000" pitchFamily="2" charset="2"/>
              <a:buNone/>
              <a:defRPr/>
            </a:pPr>
            <a:endParaRPr lang="en-US" sz="2800" dirty="0">
              <a:latin typeface="Arial" panose="020B0604020202020204" pitchFamily="34" charset="0"/>
              <a:cs typeface="Arial" panose="020B0604020202020204" pitchFamily="34" charset="0"/>
            </a:endParaRPr>
          </a:p>
          <a:p>
            <a:pPr eaLnBrk="1" fontAlgn="auto" hangingPunct="1">
              <a:lnSpc>
                <a:spcPct val="120000"/>
              </a:lnSpc>
              <a:spcBef>
                <a:spcPts val="0"/>
              </a:spcBef>
              <a:spcAft>
                <a:spcPts val="0"/>
              </a:spcAft>
              <a:buFont typeface="Wingdings" panose="05000000000000000000" pitchFamily="2" charset="2"/>
              <a:buNone/>
              <a:defRPr/>
            </a:pPr>
            <a:r>
              <a:rPr lang="en-US" sz="2800" dirty="0">
                <a:latin typeface="Arial" panose="020B0604020202020204" pitchFamily="34" charset="0"/>
                <a:cs typeface="Arial" panose="020B0604020202020204" pitchFamily="34" charset="0"/>
              </a:rPr>
              <a:t>  Required to operate within appropriated funds.  There is no authority to provide payment/approve services through the Purchased/Referred Care (PRC) program unless funds are, </a:t>
            </a:r>
            <a:r>
              <a:rPr lang="en-US" sz="2800" b="1" u="sng" dirty="0">
                <a:latin typeface="Arial" panose="020B0604020202020204" pitchFamily="34" charset="0"/>
                <a:cs typeface="Arial" panose="020B0604020202020204" pitchFamily="34" charset="0"/>
              </a:rPr>
              <a:t>in fact</a:t>
            </a:r>
            <a:r>
              <a:rPr lang="en-US" sz="2800" dirty="0">
                <a:latin typeface="Arial" panose="020B0604020202020204" pitchFamily="34" charset="0"/>
                <a:cs typeface="Arial" panose="020B0604020202020204" pitchFamily="34" charset="0"/>
              </a:rPr>
              <a:t>, available.  </a:t>
            </a:r>
          </a:p>
          <a:p>
            <a:pPr eaLnBrk="1" fontAlgn="auto" hangingPunct="1">
              <a:lnSpc>
                <a:spcPct val="80000"/>
              </a:lnSpc>
              <a:spcAft>
                <a:spcPts val="0"/>
              </a:spcAft>
              <a:buFont typeface="Wingdings" panose="05000000000000000000" pitchFamily="2" charset="2"/>
              <a:buNone/>
              <a:defRPr/>
            </a:pPr>
            <a:endParaRPr lang="en-US" sz="2400" dirty="0"/>
          </a:p>
          <a:p>
            <a:pPr eaLnBrk="1" fontAlgn="auto" hangingPunct="1">
              <a:lnSpc>
                <a:spcPct val="80000"/>
              </a:lnSpc>
              <a:spcAft>
                <a:spcPts val="0"/>
              </a:spcAft>
              <a:buFont typeface="Wingdings" panose="05000000000000000000" pitchFamily="2" charset="2"/>
              <a:buNone/>
              <a:defRPr/>
            </a:pPr>
            <a:r>
              <a:rPr lang="en-US" sz="1800" b="1" dirty="0"/>
              <a:t>    </a:t>
            </a:r>
            <a:endParaRPr lang="en-US" sz="1800" dirty="0"/>
          </a:p>
          <a:p>
            <a:pPr eaLnBrk="1" fontAlgn="auto" hangingPunct="1">
              <a:lnSpc>
                <a:spcPct val="80000"/>
              </a:lnSpc>
              <a:spcAft>
                <a:spcPts val="0"/>
              </a:spcAft>
              <a:buFont typeface="Wingdings" panose="05000000000000000000" pitchFamily="2" charset="2"/>
              <a:buNone/>
              <a:defRPr/>
            </a:pPr>
            <a:endParaRPr lang="en-US" sz="1400" dirty="0">
              <a:latin typeface="Arial Rounded MT Bold" pitchFamily="34" charset="0"/>
            </a:endParaRPr>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19100" y="152400"/>
            <a:ext cx="8305800" cy="990600"/>
          </a:xfrm>
          <a:solidFill>
            <a:schemeClr val="bg1"/>
          </a:solidFill>
        </p:spPr>
        <p:txBody>
          <a:bodyPr rtlCol="0">
            <a:normAutofit/>
          </a:bodyPr>
          <a:lstStyle/>
          <a:p>
            <a:pPr algn="ctr" eaLnBrk="1" fontAlgn="auto" hangingPunct="1">
              <a:spcAft>
                <a:spcPts val="0"/>
              </a:spcAft>
              <a:defRPr/>
            </a:pPr>
            <a:r>
              <a:rPr lang="en-US" sz="3200" b="1" dirty="0">
                <a:latin typeface="Arial" panose="020B0604020202020204" pitchFamily="34" charset="0"/>
                <a:cs typeface="Arial" panose="020B0604020202020204" pitchFamily="34" charset="0"/>
              </a:rPr>
              <a:t>PURCHASED/REFERRED CARE FUNDS</a:t>
            </a:r>
            <a:endParaRPr lang="en-US" sz="3200" b="1" dirty="0">
              <a:solidFill>
                <a:schemeClr val="accent2"/>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sz="half" idx="1"/>
          </p:nvPr>
        </p:nvSpPr>
        <p:spPr>
          <a:xfrm>
            <a:off x="381000" y="1752600"/>
            <a:ext cx="8382000" cy="4648200"/>
          </a:xfrm>
          <a:solidFill>
            <a:schemeClr val="bg1"/>
          </a:solidFill>
        </p:spPr>
        <p:txBody>
          <a:bodyPr/>
          <a:lstStyle/>
          <a:p>
            <a:pPr marL="0" indent="0" eaLnBrk="1" hangingPunct="1">
              <a:buNone/>
            </a:pPr>
            <a:endParaRPr lang="en-US" altLang="en-US" sz="28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PRC resources are a finite congressional appropriation.</a:t>
            </a:r>
          </a:p>
          <a:p>
            <a:pPr eaLnBrk="1" hangingPunct="1"/>
            <a:endParaRPr lang="en-US" altLang="en-US" sz="2400" dirty="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400" b="1" dirty="0">
                <a:latin typeface="Arial" panose="020B0604020202020204" pitchFamily="34" charset="0"/>
                <a:cs typeface="Arial" panose="020B0604020202020204" pitchFamily="34" charset="0"/>
              </a:rPr>
              <a:t>Purchased/Referred Care is not:</a:t>
            </a:r>
          </a:p>
          <a:p>
            <a:pPr eaLnBrk="1" hangingPunct="1">
              <a:buFont typeface="Wingdings" panose="05000000000000000000" pitchFamily="2" charset="2"/>
              <a:buNone/>
            </a:pPr>
            <a:r>
              <a:rPr lang="en-US" altLang="en-US" sz="2400" dirty="0">
                <a:latin typeface="Arial" panose="020B0604020202020204" pitchFamily="34" charset="0"/>
                <a:cs typeface="Arial" panose="020B0604020202020204" pitchFamily="34" charset="0"/>
              </a:rPr>
              <a:t>		An Entitlement Program</a:t>
            </a:r>
          </a:p>
          <a:p>
            <a:pPr eaLnBrk="1" hangingPunct="1">
              <a:buFont typeface="Wingdings" panose="05000000000000000000" pitchFamily="2" charset="2"/>
              <a:buNone/>
            </a:pPr>
            <a:r>
              <a:rPr lang="en-US" altLang="en-US" sz="2400" dirty="0">
                <a:latin typeface="Arial" panose="020B0604020202020204" pitchFamily="34" charset="0"/>
                <a:cs typeface="Arial" panose="020B0604020202020204" pitchFamily="34" charset="0"/>
              </a:rPr>
              <a:t>		An Insurance</a:t>
            </a:r>
          </a:p>
          <a:p>
            <a:pPr eaLnBrk="1" hangingPunct="1">
              <a:buFont typeface="Wingdings" panose="05000000000000000000" pitchFamily="2" charset="2"/>
              <a:buNone/>
            </a:pPr>
            <a:endParaRPr lang="en-US" altLang="en-US" sz="2400" dirty="0">
              <a:latin typeface="Arial" panose="020B0604020202020204" pitchFamily="34" charset="0"/>
              <a:cs typeface="Arial" panose="020B0604020202020204" pitchFamily="34" charset="0"/>
            </a:endParaRPr>
          </a:p>
          <a:p>
            <a:pPr eaLnBrk="1" hangingPunct="1">
              <a:lnSpc>
                <a:spcPct val="80000"/>
              </a:lnSpc>
            </a:pPr>
            <a:r>
              <a:rPr lang="en-US" altLang="en-US" sz="2400" dirty="0">
                <a:latin typeface="Arial" panose="020B0604020202020204" pitchFamily="34" charset="0"/>
                <a:cs typeface="Arial" panose="020B0604020202020204" pitchFamily="34" charset="0"/>
              </a:rPr>
              <a:t>PRC is limited to services that are medically indicated within the established medical priorities.</a:t>
            </a:r>
          </a:p>
          <a:p>
            <a:pPr eaLnBrk="1" hangingPunct="1">
              <a:lnSpc>
                <a:spcPct val="80000"/>
              </a:lnSpc>
            </a:pPr>
            <a:r>
              <a:rPr lang="en-US" altLang="en-US" sz="2400" dirty="0">
                <a:latin typeface="Arial" panose="020B0604020202020204" pitchFamily="34" charset="0"/>
                <a:cs typeface="Arial" panose="020B0604020202020204" pitchFamily="34" charset="0"/>
              </a:rPr>
              <a:t>If services are not authorized for payment they will be denied or deferred. </a:t>
            </a:r>
          </a:p>
          <a:p>
            <a:pPr eaLnBrk="1" hangingPunct="1">
              <a:buFont typeface="Wingdings" panose="05000000000000000000" pitchFamily="2" charset="2"/>
              <a:buNone/>
            </a:pPr>
            <a:endParaRPr lang="en-US" alt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8A34D3AE-D05F-43B4-A5A2-64BA4150B235}" type="slidenum">
              <a:rPr lang="en-US" altLang="en-US" smtClean="0"/>
              <a:pPr>
                <a:defRPr/>
              </a:pPr>
              <a:t>8</a:t>
            </a:fld>
            <a:endParaRPr lang="en-US" altLang="en-US" dirty="0"/>
          </a:p>
        </p:txBody>
      </p:sp>
    </p:spTree>
    <p:extLst>
      <p:ext uri="{BB962C8B-B14F-4D97-AF65-F5344CB8AC3E}">
        <p14:creationId xmlns:p14="http://schemas.microsoft.com/office/powerpoint/2010/main" val="100795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93594" y="228600"/>
            <a:ext cx="8458200" cy="914399"/>
          </a:xfrm>
          <a:solidFill>
            <a:schemeClr val="bg1"/>
          </a:solidFill>
        </p:spPr>
        <p:txBody>
          <a:bodyPr/>
          <a:lstStyle/>
          <a:p>
            <a:pPr algn="ctr" eaLnBrk="1" hangingPunct="1"/>
            <a:r>
              <a:rPr lang="en-US" altLang="en-US" sz="3600" b="1" dirty="0">
                <a:latin typeface="Arial" panose="020B0604020202020204" pitchFamily="34" charset="0"/>
                <a:cs typeface="Arial" panose="020B0604020202020204" pitchFamily="34" charset="0"/>
              </a:rPr>
              <a:t>USE OF PRC FUNDS – PRC Policy</a:t>
            </a:r>
          </a:p>
        </p:txBody>
      </p:sp>
      <p:sp>
        <p:nvSpPr>
          <p:cNvPr id="15363" name="Rectangle 3"/>
          <p:cNvSpPr>
            <a:spLocks noGrp="1" noChangeArrowheads="1"/>
          </p:cNvSpPr>
          <p:nvPr>
            <p:ph idx="1"/>
          </p:nvPr>
        </p:nvSpPr>
        <p:spPr>
          <a:xfrm>
            <a:off x="304800" y="1447800"/>
            <a:ext cx="8446994" cy="5105400"/>
          </a:xfrm>
          <a:solidFill>
            <a:schemeClr val="bg1"/>
          </a:solidFill>
        </p:spPr>
        <p:txBody>
          <a:bodyPr/>
          <a:lstStyle/>
          <a:p>
            <a:pPr marL="0" indent="0" eaLnBrk="1" hangingPunct="1">
              <a:lnSpc>
                <a:spcPct val="80000"/>
              </a:lnSpc>
              <a:buNone/>
            </a:pPr>
            <a:endParaRPr lang="en-US" altLang="en-US" sz="1200" dirty="0">
              <a:latin typeface="Arial" panose="020B0604020202020204" pitchFamily="34" charset="0"/>
              <a:cs typeface="Arial" panose="020B0604020202020204" pitchFamily="34" charset="0"/>
            </a:endParaRPr>
          </a:p>
          <a:p>
            <a:pPr eaLnBrk="1" hangingPunct="1">
              <a:lnSpc>
                <a:spcPct val="80000"/>
              </a:lnSpc>
            </a:pPr>
            <a:r>
              <a:rPr lang="en-US" altLang="en-US" sz="2400" dirty="0">
                <a:latin typeface="Arial" panose="020B0604020202020204" pitchFamily="34" charset="0"/>
                <a:cs typeface="Arial" panose="020B0604020202020204" pitchFamily="34" charset="0"/>
              </a:rPr>
              <a:t>PRC funds are used to supplement and compliment other health care resources available to eligible Indian people.</a:t>
            </a:r>
          </a:p>
          <a:p>
            <a:pPr marL="0" indent="0" eaLnBrk="1" hangingPunct="1">
              <a:lnSpc>
                <a:spcPct val="80000"/>
              </a:lnSpc>
              <a:buNone/>
            </a:pPr>
            <a:endParaRPr lang="en-US" altLang="en-US" sz="1400" dirty="0">
              <a:latin typeface="Arial" panose="020B0604020202020204" pitchFamily="34" charset="0"/>
              <a:cs typeface="Arial" panose="020B0604020202020204" pitchFamily="34" charset="0"/>
            </a:endParaRPr>
          </a:p>
          <a:p>
            <a:pPr eaLnBrk="1" hangingPunct="1">
              <a:lnSpc>
                <a:spcPct val="80000"/>
              </a:lnSpc>
            </a:pPr>
            <a:r>
              <a:rPr lang="en-US" altLang="en-US" sz="2400" dirty="0">
                <a:latin typeface="Arial" panose="020B0604020202020204" pitchFamily="34" charset="0"/>
                <a:cs typeface="Arial" panose="020B0604020202020204" pitchFamily="34" charset="0"/>
              </a:rPr>
              <a:t>The funds are utilized in situations where:</a:t>
            </a:r>
          </a:p>
          <a:p>
            <a:pPr eaLnBrk="1" hangingPunct="1">
              <a:lnSpc>
                <a:spcPct val="80000"/>
              </a:lnSpc>
              <a:buFont typeface="Wingdings" panose="05000000000000000000" pitchFamily="2" charset="2"/>
              <a:buNone/>
            </a:pPr>
            <a:r>
              <a:rPr lang="en-US" altLang="en-US" sz="2400" dirty="0">
                <a:latin typeface="Arial" panose="020B0604020202020204" pitchFamily="34" charset="0"/>
                <a:cs typeface="Arial" panose="020B0604020202020204" pitchFamily="34" charset="0"/>
              </a:rPr>
              <a:t>		1. No IHS direct care facility exists.</a:t>
            </a:r>
          </a:p>
          <a:p>
            <a:pPr eaLnBrk="1" hangingPunct="1">
              <a:lnSpc>
                <a:spcPct val="80000"/>
              </a:lnSpc>
              <a:buFont typeface="Wingdings" panose="05000000000000000000" pitchFamily="2" charset="2"/>
              <a:buNone/>
            </a:pPr>
            <a:r>
              <a:rPr lang="en-US" altLang="en-US" sz="2400" dirty="0">
                <a:latin typeface="Arial" panose="020B0604020202020204" pitchFamily="34" charset="0"/>
                <a:cs typeface="Arial" panose="020B0604020202020204" pitchFamily="34" charset="0"/>
              </a:rPr>
              <a:t>		2. The direct care facility is incapable of providing  	required emergency specialty care.</a:t>
            </a:r>
          </a:p>
          <a:p>
            <a:pPr eaLnBrk="1" hangingPunct="1">
              <a:lnSpc>
                <a:spcPct val="80000"/>
              </a:lnSpc>
              <a:buFont typeface="Wingdings" panose="05000000000000000000" pitchFamily="2" charset="2"/>
              <a:buNone/>
            </a:pPr>
            <a:r>
              <a:rPr lang="en-US" altLang="en-US" sz="2400" dirty="0">
                <a:latin typeface="Arial" panose="020B0604020202020204" pitchFamily="34" charset="0"/>
                <a:cs typeface="Arial" panose="020B0604020202020204" pitchFamily="34" charset="0"/>
              </a:rPr>
              <a:t>  		3. The direct care facility has an overflow of medical 	care workload.</a:t>
            </a:r>
          </a:p>
          <a:p>
            <a:pPr eaLnBrk="1" hangingPunct="1">
              <a:lnSpc>
                <a:spcPct val="80000"/>
              </a:lnSpc>
              <a:buFont typeface="Wingdings" panose="05000000000000000000" pitchFamily="2" charset="2"/>
              <a:buNone/>
            </a:pPr>
            <a:r>
              <a:rPr lang="en-US" altLang="en-US" sz="2400" dirty="0">
                <a:latin typeface="Arial" panose="020B0604020202020204" pitchFamily="34" charset="0"/>
                <a:cs typeface="Arial" panose="020B0604020202020204" pitchFamily="34" charset="0"/>
              </a:rPr>
              <a:t>		4.  Supplementation of alternate resources (i.e. 		Medicare, Medicaid, private insurance, Veterans Health 	Administration) is required to provide comprehensive 	health care to eligible American Indian/Alaska Native  	(AI/AN).  </a:t>
            </a:r>
          </a:p>
          <a:p>
            <a:pPr eaLnBrk="1" hangingPunct="1">
              <a:lnSpc>
                <a:spcPct val="80000"/>
              </a:lnSpc>
              <a:buFont typeface="Wingdings" panose="05000000000000000000" pitchFamily="2" charset="2"/>
              <a:buNone/>
            </a:pPr>
            <a:endParaRPr lang="en-US" altLang="en-US" sz="2400" dirty="0"/>
          </a:p>
        </p:txBody>
      </p:sp>
      <p:sp>
        <p:nvSpPr>
          <p:cNvPr id="2" name="Slide Number Placeholder 1"/>
          <p:cNvSpPr>
            <a:spLocks noGrp="1"/>
          </p:cNvSpPr>
          <p:nvPr>
            <p:ph type="sldNum" sz="quarter" idx="12"/>
          </p:nvPr>
        </p:nvSpPr>
        <p:spPr/>
        <p:txBody>
          <a:bodyPr/>
          <a:lstStyle/>
          <a:p>
            <a:pPr>
              <a:defRPr/>
            </a:pPr>
            <a:fld id="{38A2E559-A748-4AB3-9F9D-6B6E571A80F7}" type="slidenum">
              <a:rPr lang="en-US" altLang="en-US" smtClean="0"/>
              <a:pPr>
                <a:defRPr/>
              </a:pPr>
              <a:t>9</a:t>
            </a:fld>
            <a:endParaRPr lang="en-US" altLang="en-US" dirty="0"/>
          </a:p>
        </p:txBody>
      </p:sp>
    </p:spTree>
    <p:extLst>
      <p:ext uri="{BB962C8B-B14F-4D97-AF65-F5344CB8AC3E}">
        <p14:creationId xmlns:p14="http://schemas.microsoft.com/office/powerpoint/2010/main" val="2195828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ative American Heritage Month presentation">
  <a:themeElements>
    <a:clrScheme name="1_Native American Heritage Month presentation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fontScheme name="1_Native American Heritage Month presentation">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ill Sans MT"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ill Sans MT" pitchFamily="34" charset="0"/>
            <a:ea typeface="ＭＳ Ｐゴシック" charset="-128"/>
          </a:defRPr>
        </a:defPPr>
      </a:lstStyle>
    </a:lnDef>
  </a:objectDefaults>
  <a:extraClrSchemeLst>
    <a:extraClrScheme>
      <a:clrScheme name="1_Native American Heritage Month presentati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1_Native American Heritage Month presentati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1_Native American Heritage Month presentati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1_Native American Heritage Month presentati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1_Native American Heritage Month presentation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1_Native American Heritage Month presentation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50371</TotalTime>
  <Words>4820</Words>
  <Application>Microsoft Macintosh PowerPoint</Application>
  <PresentationFormat>On-screen Show (4:3)</PresentationFormat>
  <Paragraphs>632</Paragraphs>
  <Slides>66</Slides>
  <Notes>44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Arial</vt:lpstr>
      <vt:lpstr>Arial Rounded MT Bold</vt:lpstr>
      <vt:lpstr>Calibri</vt:lpstr>
      <vt:lpstr>Calibri Light</vt:lpstr>
      <vt:lpstr>Gill Sans MT</vt:lpstr>
      <vt:lpstr>Tahoma</vt:lpstr>
      <vt:lpstr>Times New Roman</vt:lpstr>
      <vt:lpstr>Wingdings</vt:lpstr>
      <vt:lpstr>Wingdings 2</vt:lpstr>
      <vt:lpstr>Office Theme</vt:lpstr>
      <vt:lpstr>1_Native American Heritage Month presentation</vt:lpstr>
      <vt:lpstr>PowerPoint Presentation</vt:lpstr>
      <vt:lpstr>Indian Health Service Mission Statement</vt:lpstr>
      <vt:lpstr> </vt:lpstr>
      <vt:lpstr>Contract Health Services/Purchased Referred Care – Name Change</vt:lpstr>
      <vt:lpstr>Area Office Presentation</vt:lpstr>
      <vt:lpstr>PowerPoint Presentation</vt:lpstr>
      <vt:lpstr>PURCHASED/REFERRED CARE</vt:lpstr>
      <vt:lpstr>PURCHASED/REFERRED CARE FUNDS</vt:lpstr>
      <vt:lpstr>USE OF PRC FUNDS – PRC Policy</vt:lpstr>
      <vt:lpstr>PRC REVIEW COMMITTEE</vt:lpstr>
      <vt:lpstr>FUNDING</vt:lpstr>
      <vt:lpstr>PowerPoint Presentation</vt:lpstr>
      <vt:lpstr>Accessing PRC</vt:lpstr>
      <vt:lpstr>PRC Specialty Referrals Path</vt:lpstr>
      <vt:lpstr>Self Referrals (previously referred to as Call-ins or Emergency Notifications)</vt:lpstr>
      <vt:lpstr>Successful Self Referral Notifications</vt:lpstr>
      <vt:lpstr>                  </vt:lpstr>
      <vt:lpstr>                  </vt:lpstr>
      <vt:lpstr>PowerPoint Presentation</vt:lpstr>
      <vt:lpstr>Eligibility </vt:lpstr>
      <vt:lpstr> Kansas</vt:lpstr>
      <vt:lpstr> Texas</vt:lpstr>
      <vt:lpstr>Oklahoma</vt:lpstr>
      <vt:lpstr>PowerPoint Presentation</vt:lpstr>
      <vt:lpstr>PowerPoint Presentation</vt:lpstr>
      <vt:lpstr>Shawnee</vt:lpstr>
      <vt:lpstr>PowerPoint Presentation</vt:lpstr>
      <vt:lpstr>PowerPoint Presentation</vt:lpstr>
      <vt:lpstr>PowerPoint Presentation</vt:lpstr>
      <vt:lpstr>PowerPoint Presentation</vt:lpstr>
      <vt:lpstr>PowerPoint Presentation</vt:lpstr>
      <vt:lpstr>PowerPoint Presentation</vt:lpstr>
      <vt:lpstr>Alternate Resource Coordination</vt:lpstr>
      <vt:lpstr>Alternate Resources</vt:lpstr>
      <vt:lpstr>Better Outcomes for Alternate Resource Coordination </vt:lpstr>
      <vt:lpstr>Coordination of Health Reimbursement: Assisting patients through the application process NODOS AND PS-1</vt:lpstr>
      <vt:lpstr>Alternate Resources</vt:lpstr>
      <vt:lpstr>Centers for Medicare &amp; Medicaid (CMS)  Medicaid</vt:lpstr>
      <vt:lpstr> Breast &amp; Cervical Cancer Program</vt:lpstr>
      <vt:lpstr>Disability Programs</vt:lpstr>
      <vt:lpstr>Disability </vt:lpstr>
      <vt:lpstr>Other Alternate Resources</vt:lpstr>
      <vt:lpstr>Oklahoma Crime Victims Compensation Program (OCVCP)</vt:lpstr>
      <vt:lpstr>How IHS and OCVCP Partner to Optimize Patient Outcomes </vt:lpstr>
      <vt:lpstr>More Alternate Resources</vt:lpstr>
      <vt:lpstr>PowerPoint Presentation</vt:lpstr>
      <vt:lpstr>Medicare Like Rates (MLR)</vt:lpstr>
      <vt:lpstr>MLR Requirements</vt:lpstr>
      <vt:lpstr>Purchased/Referred Care Rates</vt:lpstr>
      <vt:lpstr>Best Value Contracts with IHS/PRC</vt:lpstr>
      <vt:lpstr>Payment Process</vt:lpstr>
      <vt:lpstr>Payment Process</vt:lpstr>
      <vt:lpstr>Paperless PDO process</vt:lpstr>
      <vt:lpstr>FI Electronic Filing Option</vt:lpstr>
      <vt:lpstr>Billing Reminders</vt:lpstr>
      <vt:lpstr>Example of Claim Forms</vt:lpstr>
      <vt:lpstr>Paradigm Payment Shift</vt:lpstr>
      <vt:lpstr>Indian Health Care Improvement Act</vt:lpstr>
      <vt:lpstr>Indian Health Care Improvement Act</vt:lpstr>
      <vt:lpstr>PowerPoint Presentation</vt:lpstr>
      <vt:lpstr>Affordable Care Act </vt:lpstr>
      <vt:lpstr>Zero Cost Sharing Plans and PRC</vt:lpstr>
      <vt:lpstr>Limited Cost Sharing Plans and PRC</vt:lpstr>
      <vt:lpstr>PRC Self Referrals and ACA</vt:lpstr>
      <vt:lpstr>Affordable Care Act Resources</vt:lpstr>
      <vt:lpstr>Oklahoma City Area Office         PRC Staff</vt:lpstr>
    </vt:vector>
  </TitlesOfParts>
  <Company>Clinton Indian Health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HEALTH SERVICES</dc:title>
  <dc:creator>Terri Schmidt</dc:creator>
  <cp:lastModifiedBy>Karen Knight</cp:lastModifiedBy>
  <cp:revision>651</cp:revision>
  <cp:lastPrinted>2023-04-04T20:30:32Z</cp:lastPrinted>
  <dcterms:created xsi:type="dcterms:W3CDTF">2009-05-12T04:18:02Z</dcterms:created>
  <dcterms:modified xsi:type="dcterms:W3CDTF">2023-07-24T20:46:55Z</dcterms:modified>
</cp:coreProperties>
</file>